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11" r:id="rId3"/>
    <p:sldId id="265" r:id="rId4"/>
    <p:sldId id="286" r:id="rId5"/>
    <p:sldId id="270" r:id="rId6"/>
    <p:sldId id="280" r:id="rId7"/>
    <p:sldId id="279" r:id="rId8"/>
    <p:sldId id="285" r:id="rId9"/>
    <p:sldId id="281" r:id="rId10"/>
    <p:sldId id="283" r:id="rId11"/>
    <p:sldId id="302" r:id="rId12"/>
    <p:sldId id="312" r:id="rId13"/>
    <p:sldId id="259" r:id="rId14"/>
    <p:sldId id="258" r:id="rId15"/>
    <p:sldId id="278" r:id="rId16"/>
    <p:sldId id="301" r:id="rId17"/>
    <p:sldId id="300" r:id="rId18"/>
    <p:sldId id="296" r:id="rId19"/>
    <p:sldId id="297" r:id="rId20"/>
    <p:sldId id="298" r:id="rId21"/>
    <p:sldId id="299" r:id="rId22"/>
    <p:sldId id="303" r:id="rId23"/>
    <p:sldId id="304" r:id="rId24"/>
    <p:sldId id="305" r:id="rId25"/>
    <p:sldId id="271" r:id="rId26"/>
    <p:sldId id="310" r:id="rId27"/>
    <p:sldId id="274" r:id="rId28"/>
    <p:sldId id="309" r:id="rId29"/>
    <p:sldId id="313" r:id="rId30"/>
    <p:sldId id="306" r:id="rId31"/>
    <p:sldId id="282"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0" autoAdjust="0"/>
    <p:restoredTop sz="94660" autoAdjust="0"/>
  </p:normalViewPr>
  <p:slideViewPr>
    <p:cSldViewPr>
      <p:cViewPr varScale="1">
        <p:scale>
          <a:sx n="88" d="100"/>
          <a:sy n="88" d="100"/>
        </p:scale>
        <p:origin x="1104" y="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2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7193BDF9-3390-43C3-8592-6FE3015A718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153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n-US"/>
          </a:p>
        </p:txBody>
      </p:sp>
      <p:sp>
        <p:nvSpPr>
          <p:cNvPr id="153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622324DE-F734-45E0-BCFE-70CC9D2A12D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FA412-3FA2-44A1-9EDF-7F438D3232A3}" type="slidenum">
              <a:rPr lang="en-US" altLang="en-US"/>
              <a:pPr/>
              <a:t>1</a:t>
            </a:fld>
            <a:endParaRPr lang="en-US" altLang="en-US"/>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F16FE-CD9C-48C0-915A-110860444A33}" type="slidenum">
              <a:rPr lang="en-US" altLang="en-US"/>
              <a:pPr/>
              <a:t>10</a:t>
            </a:fld>
            <a:endParaRPr lang="en-US" altLang="en-US"/>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9A53A-7EB1-4D48-A401-A85A1BF0FB86}" type="slidenum">
              <a:rPr lang="en-US" altLang="en-US"/>
              <a:pPr/>
              <a:t>11</a:t>
            </a:fld>
            <a:endParaRPr lang="en-US" altLang="en-US"/>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E3B8C-B1CF-4157-B576-BE72175AD747}" type="slidenum">
              <a:rPr lang="en-US" altLang="en-US"/>
              <a:pPr/>
              <a:t>2</a:t>
            </a:fld>
            <a:endParaRPr lang="en-US" altLang="en-US"/>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BD534-36FB-4C94-8BA6-9A37FAF1181B}" type="slidenum">
              <a:rPr lang="en-US" altLang="en-US"/>
              <a:pPr/>
              <a:t>3</a:t>
            </a:fld>
            <a:endParaRPr lang="en-US" altLang="en-US"/>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92F27-217F-49EE-905F-F5343CC3D8E8}" type="slidenum">
              <a:rPr lang="en-US" altLang="en-US"/>
              <a:pPr/>
              <a:t>4</a:t>
            </a:fld>
            <a:endParaRPr lang="en-US" altLang="en-US"/>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6B99A-9A05-428A-9CE3-0415C24E01D8}" type="slidenum">
              <a:rPr lang="en-US" altLang="en-US"/>
              <a:pPr/>
              <a:t>5</a:t>
            </a:fld>
            <a:endParaRPr lang="en-US" altLang="en-US"/>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D26E0-32F9-451D-A3E8-D6B609F5458D}" type="slidenum">
              <a:rPr lang="en-US" altLang="en-US"/>
              <a:pPr/>
              <a:t>6</a:t>
            </a:fld>
            <a:endParaRPr lang="en-US" altLang="en-US"/>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DDC7D-BCD2-49C7-B178-506F1D4AFDB0}" type="slidenum">
              <a:rPr lang="en-US" altLang="en-US"/>
              <a:pPr/>
              <a:t>7</a:t>
            </a:fld>
            <a:endParaRPr lang="en-US" altLang="en-US"/>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D9A2B-62D3-4E87-B909-FCD34C4F6DEB}" type="slidenum">
              <a:rPr lang="en-US" altLang="en-US"/>
              <a:pPr/>
              <a:t>8</a:t>
            </a:fld>
            <a:endParaRPr lang="en-US" altLang="en-US"/>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EA6E7-0B25-4D33-9726-05F8D70D7D4E}" type="slidenum">
              <a:rPr lang="en-US" altLang="en-US"/>
              <a:pPr/>
              <a:t>9</a:t>
            </a:fld>
            <a:endParaRPr lang="en-US" altLang="en-US"/>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kumimoji="1" lang="en-US" altLang="en-US"/>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en-US" altLang="en-US" noProof="0" smtClean="0"/>
              <a:t>Click to edit Master title style</a:t>
            </a:r>
          </a:p>
        </p:txBody>
      </p:sp>
      <p:sp>
        <p:nvSpPr>
          <p:cNvPr id="3077" name="Rectangle 5"/>
          <p:cNvSpPr>
            <a:spLocks noGrp="1" noChangeArrowheads="1"/>
          </p:cNvSpPr>
          <p:nvPr>
            <p:ph type="subTitle" sz="quarter" idx="1"/>
          </p:nvPr>
        </p:nvSpPr>
        <p:spPr>
          <a:xfrm>
            <a:off x="4191000" y="1828800"/>
            <a:ext cx="4572000" cy="1752600"/>
          </a:xfrm>
        </p:spPr>
        <p:txBody>
          <a:bodyPr/>
          <a:lstStyle>
            <a:lvl1pPr marL="0" indent="0">
              <a:buFont typeface="Wingdings" panose="05000000000000000000" pitchFamily="2" charset="2"/>
              <a:buNone/>
              <a:defRPr sz="2400"/>
            </a:lvl1pPr>
          </a:lstStyle>
          <a:p>
            <a:pPr lvl="0"/>
            <a:r>
              <a:rPr lang="en-US" altLang="en-US" noProof="0" smtClean="0"/>
              <a:t>Click to edit Master subtitle style</a:t>
            </a:r>
          </a:p>
        </p:txBody>
      </p:sp>
      <p:sp>
        <p:nvSpPr>
          <p:cNvPr id="3078" name="Rectangle 6"/>
          <p:cNvSpPr>
            <a:spLocks noGrp="1" noChangeArrowheads="1"/>
          </p:cNvSpPr>
          <p:nvPr>
            <p:ph type="dt" sz="quarter" idx="2"/>
          </p:nvPr>
        </p:nvSpPr>
        <p:spPr>
          <a:extLst>
            <a:ext uri="{909E8E84-426E-40DD-AFC4-6F175D3DCCD1}">
              <a14:hiddenFill xmlns:a14="http://schemas.microsoft.com/office/drawing/2010/main">
                <a:solidFill>
                  <a:schemeClr val="accent2"/>
                </a:solidFill>
              </a14:hiddenFill>
            </a:ext>
          </a:extLst>
        </p:spPr>
        <p:txBody>
          <a:bodyPr/>
          <a:lstStyle>
            <a:lvl1pPr>
              <a:defRPr/>
            </a:lvl1pPr>
          </a:lstStyle>
          <a:p>
            <a:endParaRPr lang="en-US" altLang="en-US"/>
          </a:p>
        </p:txBody>
      </p:sp>
      <p:sp>
        <p:nvSpPr>
          <p:cNvPr id="3079" name="Rectangle 7"/>
          <p:cNvSpPr>
            <a:spLocks noGrp="1" noChangeArrowheads="1"/>
          </p:cNvSpPr>
          <p:nvPr>
            <p:ph type="ftr" sz="quarter" idx="3"/>
          </p:nvPr>
        </p:nvSpPr>
        <p:spPr/>
        <p:txBody>
          <a:bodyPr/>
          <a:lstStyle>
            <a:lvl1pPr>
              <a:defRPr/>
            </a:lvl1pPr>
          </a:lstStyle>
          <a:p>
            <a:endParaRPr lang="en-US" altLang="en-US"/>
          </a:p>
        </p:txBody>
      </p:sp>
      <p:sp>
        <p:nvSpPr>
          <p:cNvPr id="3080" name="Rectangle 8"/>
          <p:cNvSpPr>
            <a:spLocks noGrp="1" noChangeArrowheads="1"/>
          </p:cNvSpPr>
          <p:nvPr>
            <p:ph type="sldNum" sz="quarter" idx="4"/>
          </p:nvPr>
        </p:nvSpPr>
        <p:spPr/>
        <p:txBody>
          <a:bodyPr/>
          <a:lstStyle>
            <a:lvl1pPr>
              <a:defRPr/>
            </a:lvl1pPr>
          </a:lstStyle>
          <a:p>
            <a:fld id="{45C78F3E-18DF-44E2-A12A-ECC4E1095E1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52A584-03EA-4F60-A279-AB2E74EDA89C}" type="slidenum">
              <a:rPr lang="en-US" altLang="en-US"/>
              <a:pPr/>
              <a:t>‹#›</a:t>
            </a:fld>
            <a:endParaRPr lang="en-US" altLang="en-US"/>
          </a:p>
        </p:txBody>
      </p:sp>
    </p:spTree>
    <p:extLst>
      <p:ext uri="{BB962C8B-B14F-4D97-AF65-F5344CB8AC3E}">
        <p14:creationId xmlns:p14="http://schemas.microsoft.com/office/powerpoint/2010/main" val="72628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83C7231-FE8D-4152-960F-68E8DE9C61C9}" type="slidenum">
              <a:rPr lang="en-US" altLang="en-US"/>
              <a:pPr/>
              <a:t>‹#›</a:t>
            </a:fld>
            <a:endParaRPr lang="en-US" altLang="en-US"/>
          </a:p>
        </p:txBody>
      </p:sp>
    </p:spTree>
    <p:extLst>
      <p:ext uri="{BB962C8B-B14F-4D97-AF65-F5344CB8AC3E}">
        <p14:creationId xmlns:p14="http://schemas.microsoft.com/office/powerpoint/2010/main" val="150122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884E17-A241-431C-BAB3-99A3967630B6}" type="slidenum">
              <a:rPr lang="en-US" altLang="en-US"/>
              <a:pPr/>
              <a:t>‹#›</a:t>
            </a:fld>
            <a:endParaRPr lang="en-US" altLang="en-US"/>
          </a:p>
        </p:txBody>
      </p:sp>
    </p:spTree>
    <p:extLst>
      <p:ext uri="{BB962C8B-B14F-4D97-AF65-F5344CB8AC3E}">
        <p14:creationId xmlns:p14="http://schemas.microsoft.com/office/powerpoint/2010/main" val="108890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E67E3D-3F64-4B04-8B07-063436F70F99}" type="slidenum">
              <a:rPr lang="en-US" altLang="en-US"/>
              <a:pPr/>
              <a:t>‹#›</a:t>
            </a:fld>
            <a:endParaRPr lang="en-US" altLang="en-US"/>
          </a:p>
        </p:txBody>
      </p:sp>
    </p:spTree>
    <p:extLst>
      <p:ext uri="{BB962C8B-B14F-4D97-AF65-F5344CB8AC3E}">
        <p14:creationId xmlns:p14="http://schemas.microsoft.com/office/powerpoint/2010/main" val="55726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161D84A-D98D-47B0-B169-E13FE21B364A}" type="slidenum">
              <a:rPr lang="en-US" altLang="en-US"/>
              <a:pPr/>
              <a:t>‹#›</a:t>
            </a:fld>
            <a:endParaRPr lang="en-US" altLang="en-US"/>
          </a:p>
        </p:txBody>
      </p:sp>
    </p:spTree>
    <p:extLst>
      <p:ext uri="{BB962C8B-B14F-4D97-AF65-F5344CB8AC3E}">
        <p14:creationId xmlns:p14="http://schemas.microsoft.com/office/powerpoint/2010/main" val="333736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57A18A3-A2D2-4C4F-A8C8-932292C5819D}" type="slidenum">
              <a:rPr lang="en-US" altLang="en-US"/>
              <a:pPr/>
              <a:t>‹#›</a:t>
            </a:fld>
            <a:endParaRPr lang="en-US" altLang="en-US"/>
          </a:p>
        </p:txBody>
      </p:sp>
    </p:spTree>
    <p:extLst>
      <p:ext uri="{BB962C8B-B14F-4D97-AF65-F5344CB8AC3E}">
        <p14:creationId xmlns:p14="http://schemas.microsoft.com/office/powerpoint/2010/main" val="20438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F4EB6F2-24DD-4070-861A-6C6D5F4063F9}" type="slidenum">
              <a:rPr lang="en-US" altLang="en-US"/>
              <a:pPr/>
              <a:t>‹#›</a:t>
            </a:fld>
            <a:endParaRPr lang="en-US" altLang="en-US"/>
          </a:p>
        </p:txBody>
      </p:sp>
    </p:spTree>
    <p:extLst>
      <p:ext uri="{BB962C8B-B14F-4D97-AF65-F5344CB8AC3E}">
        <p14:creationId xmlns:p14="http://schemas.microsoft.com/office/powerpoint/2010/main" val="105889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B40778C-271C-4E60-929E-683618BFF262}" type="slidenum">
              <a:rPr lang="en-US" altLang="en-US"/>
              <a:pPr/>
              <a:t>‹#›</a:t>
            </a:fld>
            <a:endParaRPr lang="en-US" altLang="en-US"/>
          </a:p>
        </p:txBody>
      </p:sp>
    </p:spTree>
    <p:extLst>
      <p:ext uri="{BB962C8B-B14F-4D97-AF65-F5344CB8AC3E}">
        <p14:creationId xmlns:p14="http://schemas.microsoft.com/office/powerpoint/2010/main" val="132520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5FD5A2-2B69-4ADC-B12D-5CD7C34280DF}" type="slidenum">
              <a:rPr lang="en-US" altLang="en-US"/>
              <a:pPr/>
              <a:t>‹#›</a:t>
            </a:fld>
            <a:endParaRPr lang="en-US" altLang="en-US"/>
          </a:p>
        </p:txBody>
      </p:sp>
    </p:spTree>
    <p:extLst>
      <p:ext uri="{BB962C8B-B14F-4D97-AF65-F5344CB8AC3E}">
        <p14:creationId xmlns:p14="http://schemas.microsoft.com/office/powerpoint/2010/main" val="391400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3E05B84-4E13-4CA6-A8A8-73DB814A23D2}" type="slidenum">
              <a:rPr lang="en-US" altLang="en-US"/>
              <a:pPr/>
              <a:t>‹#›</a:t>
            </a:fld>
            <a:endParaRPr lang="en-US" altLang="en-US"/>
          </a:p>
        </p:txBody>
      </p:sp>
    </p:spTree>
    <p:extLst>
      <p:ext uri="{BB962C8B-B14F-4D97-AF65-F5344CB8AC3E}">
        <p14:creationId xmlns:p14="http://schemas.microsoft.com/office/powerpoint/2010/main" val="224078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kumimoji="1" lang="en-US" altLang="en-US"/>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ltLang="en-US"/>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ltLang="en-US"/>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6348C416-DA57-41FA-BA02-EE215C67C02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70000"/>
        </a:lnSpc>
        <a:spcBef>
          <a:spcPct val="0"/>
        </a:spcBef>
        <a:spcAft>
          <a:spcPct val="0"/>
        </a:spcAft>
        <a:defRPr sz="4800" b="1" kern="1200">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anose="020B0606020202030204" pitchFamily="34" charset="0"/>
        </a:defRPr>
      </a:lvl2pPr>
      <a:lvl3pPr algn="l" rtl="0" fontAlgn="base">
        <a:lnSpc>
          <a:spcPct val="70000"/>
        </a:lnSpc>
        <a:spcBef>
          <a:spcPct val="0"/>
        </a:spcBef>
        <a:spcAft>
          <a:spcPct val="0"/>
        </a:spcAft>
        <a:defRPr sz="4800" b="1">
          <a:solidFill>
            <a:schemeClr val="tx2"/>
          </a:solidFill>
          <a:latin typeface="Arial Narrow" panose="020B0606020202030204" pitchFamily="34" charset="0"/>
        </a:defRPr>
      </a:lvl3pPr>
      <a:lvl4pPr algn="l" rtl="0" fontAlgn="base">
        <a:lnSpc>
          <a:spcPct val="70000"/>
        </a:lnSpc>
        <a:spcBef>
          <a:spcPct val="0"/>
        </a:spcBef>
        <a:spcAft>
          <a:spcPct val="0"/>
        </a:spcAft>
        <a:defRPr sz="4800" b="1">
          <a:solidFill>
            <a:schemeClr val="tx2"/>
          </a:solidFill>
          <a:latin typeface="Arial Narrow" panose="020B0606020202030204" pitchFamily="34" charset="0"/>
        </a:defRPr>
      </a:lvl4pPr>
      <a:lvl5pPr algn="l" rtl="0" fontAlgn="base">
        <a:lnSpc>
          <a:spcPct val="70000"/>
        </a:lnSpc>
        <a:spcBef>
          <a:spcPct val="0"/>
        </a:spcBef>
        <a:spcAft>
          <a:spcPct val="0"/>
        </a:spcAft>
        <a:defRPr sz="4800" b="1">
          <a:solidFill>
            <a:schemeClr val="tx2"/>
          </a:solidFill>
          <a:latin typeface="Arial Narrow" panose="020B0606020202030204" pitchFamily="34" charset="0"/>
        </a:defRPr>
      </a:lvl5pPr>
      <a:lvl6pPr marL="457200" algn="l" rtl="0" fontAlgn="base">
        <a:lnSpc>
          <a:spcPct val="70000"/>
        </a:lnSpc>
        <a:spcBef>
          <a:spcPct val="0"/>
        </a:spcBef>
        <a:spcAft>
          <a:spcPct val="0"/>
        </a:spcAft>
        <a:defRPr sz="4800" b="1">
          <a:solidFill>
            <a:schemeClr val="tx2"/>
          </a:solidFill>
          <a:latin typeface="Arial Narrow" panose="020B0606020202030204" pitchFamily="34" charset="0"/>
        </a:defRPr>
      </a:lvl6pPr>
      <a:lvl7pPr marL="914400" algn="l" rtl="0" fontAlgn="base">
        <a:lnSpc>
          <a:spcPct val="70000"/>
        </a:lnSpc>
        <a:spcBef>
          <a:spcPct val="0"/>
        </a:spcBef>
        <a:spcAft>
          <a:spcPct val="0"/>
        </a:spcAft>
        <a:defRPr sz="4800" b="1">
          <a:solidFill>
            <a:schemeClr val="tx2"/>
          </a:solidFill>
          <a:latin typeface="Arial Narrow" panose="020B0606020202030204" pitchFamily="34" charset="0"/>
        </a:defRPr>
      </a:lvl7pPr>
      <a:lvl8pPr marL="1371600" algn="l" rtl="0" fontAlgn="base">
        <a:lnSpc>
          <a:spcPct val="70000"/>
        </a:lnSpc>
        <a:spcBef>
          <a:spcPct val="0"/>
        </a:spcBef>
        <a:spcAft>
          <a:spcPct val="0"/>
        </a:spcAft>
        <a:defRPr sz="4800" b="1">
          <a:solidFill>
            <a:schemeClr val="tx2"/>
          </a:solidFill>
          <a:latin typeface="Arial Narrow" panose="020B0606020202030204" pitchFamily="34" charset="0"/>
        </a:defRPr>
      </a:lvl8pPr>
      <a:lvl9pPr marL="1828800" algn="l" rtl="0" fontAlgn="base">
        <a:lnSpc>
          <a:spcPct val="70000"/>
        </a:lnSpc>
        <a:spcBef>
          <a:spcPct val="0"/>
        </a:spcBef>
        <a:spcAft>
          <a:spcPct val="0"/>
        </a:spcAft>
        <a:defRPr sz="4800" b="1">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anose="05000000000000000000" pitchFamily="2" charset="2"/>
        <a:buChar char="u"/>
        <a:defRPr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1752600" y="1371600"/>
            <a:ext cx="6399213" cy="1524000"/>
          </a:xfrm>
        </p:spPr>
        <p:txBody>
          <a:bodyPr/>
          <a:lstStyle/>
          <a:p>
            <a:r>
              <a:rPr lang="en-US" altLang="en-US" sz="4800"/>
              <a:t>Wilderness and Recreation:  Why  management is critical!</a:t>
            </a:r>
          </a:p>
        </p:txBody>
      </p:sp>
      <p:sp>
        <p:nvSpPr>
          <p:cNvPr id="4104" name="Text Box 8"/>
          <p:cNvSpPr txBox="1">
            <a:spLocks noChangeArrowheads="1"/>
          </p:cNvSpPr>
          <p:nvPr/>
        </p:nvSpPr>
        <p:spPr bwMode="auto">
          <a:xfrm>
            <a:off x="3048000" y="3352800"/>
            <a:ext cx="5181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Wayne Freimund</a:t>
            </a:r>
          </a:p>
          <a:p>
            <a:pPr>
              <a:spcBef>
                <a:spcPct val="50000"/>
              </a:spcBef>
            </a:pPr>
            <a:r>
              <a:rPr lang="en-US" altLang="en-US"/>
              <a:t>Professor, Wildland Recreation Management</a:t>
            </a:r>
          </a:p>
          <a:p>
            <a:pPr>
              <a:spcBef>
                <a:spcPct val="50000"/>
              </a:spcBef>
            </a:pPr>
            <a:r>
              <a:rPr lang="en-US" altLang="en-US"/>
              <a:t>Chair, Department of Society and Conservation</a:t>
            </a:r>
          </a:p>
          <a:p>
            <a:pPr>
              <a:spcBef>
                <a:spcPct val="50000"/>
              </a:spcBef>
            </a:pPr>
            <a:r>
              <a:rPr lang="en-US" altLang="en-US"/>
              <a:t>Wayne.freimund@umontana.edu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2057400" y="685800"/>
            <a:ext cx="6781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kumimoji="1" lang="en-US" altLang="en-US" b="1" i="1"/>
              <a:t>Harmony with the land is like harmony with a friend. You cannot cherish his right hand and chop off his left.</a:t>
            </a:r>
            <a:r>
              <a:rPr kumimoji="1" lang="en-US" altLang="en-US" b="1"/>
              <a:t>  Aldo Leopold</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altLang="en-US"/>
          </a:p>
        </p:txBody>
      </p:sp>
      <p:sp>
        <p:nvSpPr>
          <p:cNvPr id="61443" name="Rectangle 3"/>
          <p:cNvSpPr>
            <a:spLocks noGrp="1" noChangeArrowheads="1"/>
          </p:cNvSpPr>
          <p:nvPr>
            <p:ph type="body" idx="1"/>
          </p:nvPr>
        </p:nvSpPr>
        <p:spPr/>
        <p:txBody>
          <a:bodyPr/>
          <a:lstStyle/>
          <a:p>
            <a:endParaRPr lang="en-US" altLang="en-US"/>
          </a:p>
        </p:txBody>
      </p:sp>
      <p:sp>
        <p:nvSpPr>
          <p:cNvPr id="61444" name="Rectangle 4"/>
          <p:cNvSpPr>
            <a:spLocks noChangeArrowheads="1"/>
          </p:cNvSpPr>
          <p:nvPr/>
        </p:nvSpPr>
        <p:spPr bwMode="auto">
          <a:xfrm>
            <a:off x="914400" y="1676400"/>
            <a:ext cx="7696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t>…. "reserved and withdrawn from settlement, occupancy, or sale under the laws of the United States, and dedicated and set apart as a public park or </a:t>
            </a:r>
            <a:r>
              <a:rPr lang="en-US" altLang="en-US" b="1" i="1">
                <a:solidFill>
                  <a:srgbClr val="FF0000"/>
                </a:solidFill>
              </a:rPr>
              <a:t>pleasuring-ground..."</a:t>
            </a:r>
            <a:r>
              <a:rPr lang="en-US" altLang="en-US" b="1"/>
              <a:t>  YNP act 1872</a:t>
            </a:r>
          </a:p>
          <a:p>
            <a:endParaRPr lang="en-US" altLang="en-US" b="1"/>
          </a:p>
          <a:p>
            <a:r>
              <a:rPr lang="en-US" altLang="en-US" b="1"/>
              <a:t>“</a:t>
            </a:r>
            <a:r>
              <a:rPr lang="en-US" altLang="en-US" b="1" i="1"/>
              <a:t>Like ions shot from the sun, the week-enders radiate from every town, generating heat and friction as they go</a:t>
            </a:r>
            <a:r>
              <a:rPr lang="en-US" altLang="en-US" b="1"/>
              <a:t>”  Leopold 1949</a:t>
            </a:r>
          </a:p>
          <a:p>
            <a:endParaRPr lang="en-US" altLang="en-US" b="1"/>
          </a:p>
          <a:p>
            <a:r>
              <a:rPr lang="en-US" altLang="en-US" b="1"/>
              <a:t>“</a:t>
            </a:r>
            <a:r>
              <a:rPr lang="en-US" altLang="en-US" b="1" i="1"/>
              <a:t>Recreation management is not a job of building roads into lovely country, but of building receptivity into the still unlovely human mind</a:t>
            </a:r>
            <a:r>
              <a:rPr lang="en-US" altLang="en-US" b="1"/>
              <a:t>” Leopold 1949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a:p>
        </p:txBody>
      </p:sp>
      <p:sp>
        <p:nvSpPr>
          <p:cNvPr id="72707" name="Rectangle 3"/>
          <p:cNvSpPr>
            <a:spLocks noGrp="1" noChangeArrowheads="1"/>
          </p:cNvSpPr>
          <p:nvPr>
            <p:ph type="body" idx="1"/>
          </p:nvPr>
        </p:nvSpPr>
        <p:spPr/>
        <p:txBody>
          <a:bodyPr/>
          <a:lstStyle/>
          <a:p>
            <a:endParaRPr lang="en-US" altLang="en-US"/>
          </a:p>
        </p:txBody>
      </p:sp>
      <p:pic>
        <p:nvPicPr>
          <p:cNvPr id="72708" name="Picture 4" descr="si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8400" cy="3514725"/>
          </a:xfrm>
          <a:prstGeom prst="rect">
            <a:avLst/>
          </a:prstGeom>
          <a:noFill/>
          <a:extLst>
            <a:ext uri="{909E8E84-426E-40DD-AFC4-6F175D3DCCD1}">
              <a14:hiddenFill xmlns:a14="http://schemas.microsoft.com/office/drawing/2010/main">
                <a:solidFill>
                  <a:srgbClr val="FFFFFF"/>
                </a:solidFill>
              </a14:hiddenFill>
            </a:ext>
          </a:extLst>
        </p:spPr>
      </p:pic>
      <p:pic>
        <p:nvPicPr>
          <p:cNvPr id="72709" name="Picture 5" descr="sit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14725"/>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685800" y="609600"/>
            <a:ext cx="8229600" cy="1447800"/>
          </a:xfrm>
        </p:spPr>
        <p:txBody>
          <a:bodyPr/>
          <a:lstStyle/>
          <a:p>
            <a:r>
              <a:rPr lang="en-US" altLang="en-US"/>
              <a:t>Where does Wilderness fit into the continuum of Natural Experience?</a:t>
            </a:r>
          </a:p>
        </p:txBody>
      </p:sp>
      <p:sp>
        <p:nvSpPr>
          <p:cNvPr id="7175" name="Rectangle 7"/>
          <p:cNvSpPr>
            <a:spLocks noGrp="1" noChangeArrowheads="1"/>
          </p:cNvSpPr>
          <p:nvPr>
            <p:ph type="body" idx="1"/>
          </p:nvPr>
        </p:nvSpPr>
        <p:spPr>
          <a:xfrm>
            <a:off x="6248400" y="2286000"/>
            <a:ext cx="2895600" cy="3733800"/>
          </a:xfrm>
        </p:spPr>
        <p:txBody>
          <a:bodyPr/>
          <a:lstStyle/>
          <a:p>
            <a:pPr>
              <a:lnSpc>
                <a:spcPct val="90000"/>
              </a:lnSpc>
            </a:pPr>
            <a:r>
              <a:rPr lang="en-US" altLang="en-US"/>
              <a:t>Escape</a:t>
            </a:r>
          </a:p>
          <a:p>
            <a:pPr>
              <a:lnSpc>
                <a:spcPct val="90000"/>
              </a:lnSpc>
            </a:pPr>
            <a:r>
              <a:rPr lang="en-US" altLang="en-US"/>
              <a:t>Self Sufficiency</a:t>
            </a:r>
          </a:p>
          <a:p>
            <a:pPr>
              <a:lnSpc>
                <a:spcPct val="90000"/>
              </a:lnSpc>
            </a:pPr>
            <a:r>
              <a:rPr lang="en-US" altLang="en-US"/>
              <a:t>Humility</a:t>
            </a:r>
          </a:p>
          <a:p>
            <a:pPr>
              <a:lnSpc>
                <a:spcPct val="90000"/>
              </a:lnSpc>
            </a:pPr>
            <a:r>
              <a:rPr lang="en-US" altLang="en-US"/>
              <a:t>Awe</a:t>
            </a:r>
          </a:p>
          <a:p>
            <a:pPr>
              <a:lnSpc>
                <a:spcPct val="90000"/>
              </a:lnSpc>
            </a:pPr>
            <a:r>
              <a:rPr lang="en-US" altLang="en-US"/>
              <a:t>Oneness</a:t>
            </a:r>
          </a:p>
          <a:p>
            <a:pPr>
              <a:lnSpc>
                <a:spcPct val="90000"/>
              </a:lnSpc>
            </a:pPr>
            <a:r>
              <a:rPr lang="en-US" altLang="en-US"/>
              <a:t>Quiet Contemplation</a:t>
            </a:r>
          </a:p>
        </p:txBody>
      </p:sp>
      <p:pic>
        <p:nvPicPr>
          <p:cNvPr id="7179" name="Picture 11" descr="Bow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5867400" cy="387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914400" y="228600"/>
            <a:ext cx="6705600" cy="1143000"/>
          </a:xfrm>
        </p:spPr>
        <p:txBody>
          <a:bodyPr/>
          <a:lstStyle/>
          <a:p>
            <a:r>
              <a:rPr lang="en-US" altLang="en-US" sz="4400"/>
              <a:t>Remembering the legal niche of Wilderness Recreation</a:t>
            </a:r>
          </a:p>
        </p:txBody>
      </p:sp>
      <p:sp>
        <p:nvSpPr>
          <p:cNvPr id="6151" name="Rectangle 7"/>
          <p:cNvSpPr>
            <a:spLocks noGrp="1" noChangeArrowheads="1"/>
          </p:cNvSpPr>
          <p:nvPr>
            <p:ph type="body" idx="1"/>
          </p:nvPr>
        </p:nvSpPr>
        <p:spPr>
          <a:xfrm>
            <a:off x="838200" y="1752600"/>
            <a:ext cx="7772400" cy="4114800"/>
          </a:xfrm>
        </p:spPr>
        <p:txBody>
          <a:bodyPr/>
          <a:lstStyle/>
          <a:p>
            <a:pPr>
              <a:lnSpc>
                <a:spcPct val="90000"/>
              </a:lnSpc>
            </a:pPr>
            <a:r>
              <a:rPr lang="en-US" altLang="en-US" sz="2400">
                <a:cs typeface="Arial" panose="020B0604020202020204" pitchFamily="34" charset="0"/>
              </a:rPr>
              <a:t>(1) generally appears to have been affected primarily by the forces of nature, with the imprint of man's work substantially unnoticeable; </a:t>
            </a:r>
          </a:p>
          <a:p>
            <a:pPr>
              <a:lnSpc>
                <a:spcPct val="90000"/>
              </a:lnSpc>
            </a:pPr>
            <a:r>
              <a:rPr lang="en-US" altLang="en-US" sz="2400" b="1">
                <a:solidFill>
                  <a:srgbClr val="FF0000"/>
                </a:solidFill>
                <a:cs typeface="Arial" panose="020B0604020202020204" pitchFamily="34" charset="0"/>
              </a:rPr>
              <a:t>(2) has outstanding opportunities for solitude or a primitive and unconfined type of recreation;</a:t>
            </a:r>
            <a:r>
              <a:rPr lang="en-US" altLang="en-US" sz="2400" b="1">
                <a:cs typeface="Arial" panose="020B0604020202020204" pitchFamily="34" charset="0"/>
              </a:rPr>
              <a:t> </a:t>
            </a:r>
          </a:p>
          <a:p>
            <a:pPr>
              <a:lnSpc>
                <a:spcPct val="90000"/>
              </a:lnSpc>
            </a:pPr>
            <a:r>
              <a:rPr lang="en-US" altLang="en-US" sz="2400">
                <a:cs typeface="Arial" panose="020B0604020202020204" pitchFamily="34" charset="0"/>
              </a:rPr>
              <a:t>(3) has at least five thousand acres of land or is of sufficient size as to make practicable its preservation and use in an unimpaired condition; and </a:t>
            </a:r>
          </a:p>
          <a:p>
            <a:pPr>
              <a:lnSpc>
                <a:spcPct val="90000"/>
              </a:lnSpc>
            </a:pPr>
            <a:r>
              <a:rPr lang="en-US" altLang="en-US" sz="2400">
                <a:cs typeface="Arial" panose="020B0604020202020204" pitchFamily="34" charset="0"/>
              </a:rPr>
              <a:t>(4) may also contain ecological, geological, or other features of scientific, educational, scenic, or historical value.</a:t>
            </a: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228600" y="2819400"/>
            <a:ext cx="2514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kumimoji="1" lang="en-US" altLang="en-US" b="1">
                <a:latin typeface="Arial" panose="020B0604020202020204" pitchFamily="34" charset="0"/>
                <a:cs typeface="Arial" panose="020B0604020202020204" pitchFamily="34" charset="0"/>
              </a:rPr>
              <a:t>I'd rather wake up in the middle of nowhere than in any city on earth.</a:t>
            </a:r>
            <a:br>
              <a:rPr kumimoji="1" lang="en-US" altLang="en-US" b="1">
                <a:latin typeface="Arial" panose="020B0604020202020204" pitchFamily="34" charset="0"/>
                <a:cs typeface="Arial" panose="020B0604020202020204" pitchFamily="34" charset="0"/>
              </a:rPr>
            </a:br>
            <a:r>
              <a:rPr kumimoji="1" lang="en-US" altLang="en-US" b="1">
                <a:latin typeface="Arial" panose="020B0604020202020204" pitchFamily="34" charset="0"/>
                <a:cs typeface="Arial" panose="020B0604020202020204" pitchFamily="34" charset="0"/>
              </a:rPr>
              <a:t>Steve McQueen</a:t>
            </a:r>
            <a:r>
              <a:rPr kumimoji="1" lang="en-US" altLang="en-US" b="1">
                <a:solidFill>
                  <a:srgbClr val="000000"/>
                </a:solidFill>
                <a:latin typeface="Arial" panose="020B0604020202020204" pitchFamily="34" charset="0"/>
                <a:cs typeface="Arial" panose="020B0604020202020204" pitchFamily="34" charset="0"/>
              </a:rPr>
              <a:t> </a:t>
            </a:r>
            <a:endParaRPr kumimoji="1" lang="en-US" altLang="en-US" b="1"/>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2590800"/>
            <a:ext cx="6096000" cy="1143000"/>
          </a:xfrm>
        </p:spPr>
        <p:txBody>
          <a:bodyPr/>
          <a:lstStyle/>
          <a:p>
            <a:r>
              <a:rPr lang="en-US" altLang="en-US" sz="4400"/>
              <a:t>Steve McQueen is not alone:  Escalating demand</a:t>
            </a:r>
          </a:p>
        </p:txBody>
      </p:sp>
      <p:sp>
        <p:nvSpPr>
          <p:cNvPr id="60419"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Numbers matter</a:t>
            </a:r>
          </a:p>
        </p:txBody>
      </p:sp>
      <p:sp>
        <p:nvSpPr>
          <p:cNvPr id="58377" name="Text Box 9"/>
          <p:cNvSpPr txBox="1">
            <a:spLocks noChangeArrowheads="1"/>
          </p:cNvSpPr>
          <p:nvPr/>
        </p:nvSpPr>
        <p:spPr bwMode="auto">
          <a:xfrm>
            <a:off x="3581400" y="3200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1"/>
                </a:solidFill>
              </a:rPr>
              <a:t>Wilderness Act debated and signed</a:t>
            </a:r>
          </a:p>
        </p:txBody>
      </p:sp>
      <p:sp>
        <p:nvSpPr>
          <p:cNvPr id="58378" name="Line 10"/>
          <p:cNvSpPr>
            <a:spLocks noChangeShapeType="1"/>
          </p:cNvSpPr>
          <p:nvPr/>
        </p:nvSpPr>
        <p:spPr bwMode="auto">
          <a:xfrm>
            <a:off x="4495800" y="3657600"/>
            <a:ext cx="533400" cy="533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9" name="Text Box 11"/>
          <p:cNvSpPr txBox="1">
            <a:spLocks noChangeArrowheads="1"/>
          </p:cNvSpPr>
          <p:nvPr/>
        </p:nvSpPr>
        <p:spPr bwMode="auto">
          <a:xfrm>
            <a:off x="1600200" y="3810000"/>
            <a:ext cx="1287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solidFill>
                  <a:schemeClr val="bg1"/>
                </a:solidFill>
              </a:rPr>
              <a:t>National Park Act</a:t>
            </a:r>
          </a:p>
        </p:txBody>
      </p:sp>
      <p:sp>
        <p:nvSpPr>
          <p:cNvPr id="58382" name="Line 14"/>
          <p:cNvSpPr>
            <a:spLocks noChangeShapeType="1"/>
          </p:cNvSpPr>
          <p:nvPr/>
        </p:nvSpPr>
        <p:spPr bwMode="auto">
          <a:xfrm>
            <a:off x="2667000" y="4114800"/>
            <a:ext cx="4572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7" name="Text Box 19"/>
          <p:cNvSpPr txBox="1">
            <a:spLocks noChangeArrowheads="1"/>
          </p:cNvSpPr>
          <p:nvPr/>
        </p:nvSpPr>
        <p:spPr bwMode="auto">
          <a:xfrm>
            <a:off x="6934200" y="2362200"/>
            <a:ext cx="164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solidFill>
                  <a:schemeClr val="bg1"/>
                </a:solidFill>
              </a:rPr>
              <a:t>Todays planning efforts</a:t>
            </a:r>
          </a:p>
        </p:txBody>
      </p:sp>
      <p:pic>
        <p:nvPicPr>
          <p:cNvPr id="58388"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25638"/>
            <a:ext cx="8229600" cy="4932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9"/>
                                        </p:tgtEl>
                                        <p:attrNameLst>
                                          <p:attrName>style.visibility</p:attrName>
                                        </p:attrNameLst>
                                      </p:cBhvr>
                                      <p:to>
                                        <p:strVal val="visible"/>
                                      </p:to>
                                    </p:set>
                                    <p:anim calcmode="lin" valueType="num">
                                      <p:cBhvr additive="base">
                                        <p:cTn id="7" dur="500" fill="hold"/>
                                        <p:tgtEl>
                                          <p:spTgt spid="58379"/>
                                        </p:tgtEl>
                                        <p:attrNameLst>
                                          <p:attrName>ppt_x</p:attrName>
                                        </p:attrNameLst>
                                      </p:cBhvr>
                                      <p:tavLst>
                                        <p:tav tm="0">
                                          <p:val>
                                            <p:strVal val="#ppt_x"/>
                                          </p:val>
                                        </p:tav>
                                        <p:tav tm="100000">
                                          <p:val>
                                            <p:strVal val="#ppt_x"/>
                                          </p:val>
                                        </p:tav>
                                      </p:tavLst>
                                    </p:anim>
                                    <p:anim calcmode="lin" valueType="num">
                                      <p:cBhvr additive="base">
                                        <p:cTn id="8" dur="500" fill="hold"/>
                                        <p:tgtEl>
                                          <p:spTgt spid="583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382"/>
                                        </p:tgtEl>
                                        <p:attrNameLst>
                                          <p:attrName>style.visibility</p:attrName>
                                        </p:attrNameLst>
                                      </p:cBhvr>
                                      <p:to>
                                        <p:strVal val="visible"/>
                                      </p:to>
                                    </p:set>
                                    <p:anim calcmode="lin" valueType="num">
                                      <p:cBhvr additive="base">
                                        <p:cTn id="11" dur="500" fill="hold"/>
                                        <p:tgtEl>
                                          <p:spTgt spid="58382"/>
                                        </p:tgtEl>
                                        <p:attrNameLst>
                                          <p:attrName>ppt_x</p:attrName>
                                        </p:attrNameLst>
                                      </p:cBhvr>
                                      <p:tavLst>
                                        <p:tav tm="0">
                                          <p:val>
                                            <p:strVal val="#ppt_x"/>
                                          </p:val>
                                        </p:tav>
                                        <p:tav tm="100000">
                                          <p:val>
                                            <p:strVal val="#ppt_x"/>
                                          </p:val>
                                        </p:tav>
                                      </p:tavLst>
                                    </p:anim>
                                    <p:anim calcmode="lin" valueType="num">
                                      <p:cBhvr additive="base">
                                        <p:cTn id="12" dur="500" fill="hold"/>
                                        <p:tgtEl>
                                          <p:spTgt spid="5838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8377"/>
                                        </p:tgtEl>
                                        <p:attrNameLst>
                                          <p:attrName>style.visibility</p:attrName>
                                        </p:attrNameLst>
                                      </p:cBhvr>
                                      <p:to>
                                        <p:strVal val="visible"/>
                                      </p:to>
                                    </p:set>
                                    <p:anim calcmode="lin" valueType="num">
                                      <p:cBhvr additive="base">
                                        <p:cTn id="17" dur="500" fill="hold"/>
                                        <p:tgtEl>
                                          <p:spTgt spid="58377"/>
                                        </p:tgtEl>
                                        <p:attrNameLst>
                                          <p:attrName>ppt_x</p:attrName>
                                        </p:attrNameLst>
                                      </p:cBhvr>
                                      <p:tavLst>
                                        <p:tav tm="0">
                                          <p:val>
                                            <p:strVal val="#ppt_x"/>
                                          </p:val>
                                        </p:tav>
                                        <p:tav tm="100000">
                                          <p:val>
                                            <p:strVal val="#ppt_x"/>
                                          </p:val>
                                        </p:tav>
                                      </p:tavLst>
                                    </p:anim>
                                    <p:anim calcmode="lin" valueType="num">
                                      <p:cBhvr additive="base">
                                        <p:cTn id="18" dur="500" fill="hold"/>
                                        <p:tgtEl>
                                          <p:spTgt spid="5837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8378"/>
                                        </p:tgtEl>
                                        <p:attrNameLst>
                                          <p:attrName>style.visibility</p:attrName>
                                        </p:attrNameLst>
                                      </p:cBhvr>
                                      <p:to>
                                        <p:strVal val="visible"/>
                                      </p:to>
                                    </p:set>
                                    <p:anim calcmode="lin" valueType="num">
                                      <p:cBhvr additive="base">
                                        <p:cTn id="21" dur="500" fill="hold"/>
                                        <p:tgtEl>
                                          <p:spTgt spid="58378"/>
                                        </p:tgtEl>
                                        <p:attrNameLst>
                                          <p:attrName>ppt_x</p:attrName>
                                        </p:attrNameLst>
                                      </p:cBhvr>
                                      <p:tavLst>
                                        <p:tav tm="0">
                                          <p:val>
                                            <p:strVal val="#ppt_x"/>
                                          </p:val>
                                        </p:tav>
                                        <p:tav tm="100000">
                                          <p:val>
                                            <p:strVal val="#ppt_x"/>
                                          </p:val>
                                        </p:tav>
                                      </p:tavLst>
                                    </p:anim>
                                    <p:anim calcmode="lin" valueType="num">
                                      <p:cBhvr additive="base">
                                        <p:cTn id="22" dur="500" fill="hold"/>
                                        <p:tgtEl>
                                          <p:spTgt spid="5837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8387"/>
                                        </p:tgtEl>
                                        <p:attrNameLst>
                                          <p:attrName>style.visibility</p:attrName>
                                        </p:attrNameLst>
                                      </p:cBhvr>
                                      <p:to>
                                        <p:strVal val="visible"/>
                                      </p:to>
                                    </p:set>
                                    <p:anim calcmode="lin" valueType="num">
                                      <p:cBhvr additive="base">
                                        <p:cTn id="27" dur="500" fill="hold"/>
                                        <p:tgtEl>
                                          <p:spTgt spid="58387"/>
                                        </p:tgtEl>
                                        <p:attrNameLst>
                                          <p:attrName>ppt_x</p:attrName>
                                        </p:attrNameLst>
                                      </p:cBhvr>
                                      <p:tavLst>
                                        <p:tav tm="0">
                                          <p:val>
                                            <p:strVal val="#ppt_x"/>
                                          </p:val>
                                        </p:tav>
                                        <p:tav tm="100000">
                                          <p:val>
                                            <p:strVal val="#ppt_x"/>
                                          </p:val>
                                        </p:tav>
                                      </p:tavLst>
                                    </p:anim>
                                    <p:anim calcmode="lin" valueType="num">
                                      <p:cBhvr additive="base">
                                        <p:cTn id="28" dur="500" fill="hold"/>
                                        <p:tgtEl>
                                          <p:spTgt spid="58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79" grpId="0"/>
      <p:bldP spid="583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kayak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228600" y="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008080"/>
                </a:solidFill>
                <a:latin typeface="Cooper BlkIt BT" pitchFamily="18" charset="0"/>
              </a:rPr>
              <a:t>Fastest Growing One-Half, Cordell, 2000</a:t>
            </a:r>
          </a:p>
        </p:txBody>
      </p:sp>
      <p:sp>
        <p:nvSpPr>
          <p:cNvPr id="51204" name="Text Box 4"/>
          <p:cNvSpPr txBox="1">
            <a:spLocks noChangeArrowheads="1"/>
          </p:cNvSpPr>
          <p:nvPr/>
        </p:nvSpPr>
        <p:spPr bwMode="auto">
          <a:xfrm>
            <a:off x="381000" y="6096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008080"/>
                </a:solidFill>
                <a:latin typeface="Cooper Md BT" pitchFamily="18" charset="0"/>
              </a:rPr>
              <a:t>Recent Trends</a:t>
            </a:r>
          </a:p>
          <a:p>
            <a:r>
              <a:rPr lang="en-US" altLang="en-US" sz="2000" b="1">
                <a:solidFill>
                  <a:srgbClr val="008080"/>
                </a:solidFill>
                <a:latin typeface="Cooper Md BT" pitchFamily="18" charset="0"/>
              </a:rPr>
              <a:t>(Millions of Participants, 16 and Older)</a:t>
            </a:r>
          </a:p>
        </p:txBody>
      </p:sp>
      <p:sp>
        <p:nvSpPr>
          <p:cNvPr id="51205" name="Line 5"/>
          <p:cNvSpPr>
            <a:spLocks noChangeShapeType="1"/>
          </p:cNvSpPr>
          <p:nvPr/>
        </p:nvSpPr>
        <p:spPr bwMode="auto">
          <a:xfrm>
            <a:off x="0" y="1371600"/>
            <a:ext cx="9372600"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Text Box 6"/>
          <p:cNvSpPr txBox="1">
            <a:spLocks noChangeArrowheads="1"/>
          </p:cNvSpPr>
          <p:nvPr/>
        </p:nvSpPr>
        <p:spPr bwMode="auto">
          <a:xfrm>
            <a:off x="228600" y="1371600"/>
            <a:ext cx="8686800" cy="527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60775" eaLnBrk="0" hangingPunct="0">
              <a:tabLst>
                <a:tab pos="3549650" algn="l"/>
                <a:tab pos="4864100" algn="l"/>
                <a:tab pos="6003925" algn="l"/>
                <a:tab pos="7204075" algn="l"/>
              </a:tabLst>
              <a:defRPr kumimoji="1" sz="2400">
                <a:solidFill>
                  <a:schemeClr val="tx1"/>
                </a:solidFill>
                <a:latin typeface="Times New Roman" panose="02020603050405020304" pitchFamily="18" charset="0"/>
              </a:defRPr>
            </a:lvl1pPr>
            <a:lvl2pPr defTabSz="3660775" eaLnBrk="0" hangingPunct="0">
              <a:tabLst>
                <a:tab pos="3549650" algn="l"/>
                <a:tab pos="4864100" algn="l"/>
                <a:tab pos="6003925" algn="l"/>
                <a:tab pos="7204075" algn="l"/>
              </a:tabLst>
              <a:defRPr kumimoji="1" sz="2400">
                <a:solidFill>
                  <a:schemeClr val="tx1"/>
                </a:solidFill>
                <a:latin typeface="Times New Roman" panose="02020603050405020304" pitchFamily="18" charset="0"/>
              </a:defRPr>
            </a:lvl2pPr>
            <a:lvl3pPr defTabSz="3660775" eaLnBrk="0" hangingPunct="0">
              <a:tabLst>
                <a:tab pos="3549650" algn="l"/>
                <a:tab pos="4864100" algn="l"/>
                <a:tab pos="6003925" algn="l"/>
                <a:tab pos="7204075" algn="l"/>
              </a:tabLst>
              <a:defRPr kumimoji="1" sz="2400">
                <a:solidFill>
                  <a:schemeClr val="tx1"/>
                </a:solidFill>
                <a:latin typeface="Times New Roman" panose="02020603050405020304" pitchFamily="18" charset="0"/>
              </a:defRPr>
            </a:lvl3pPr>
            <a:lvl4pPr defTabSz="3660775" eaLnBrk="0" hangingPunct="0">
              <a:tabLst>
                <a:tab pos="3549650" algn="l"/>
                <a:tab pos="4864100" algn="l"/>
                <a:tab pos="6003925" algn="l"/>
                <a:tab pos="7204075" algn="l"/>
              </a:tabLst>
              <a:defRPr kumimoji="1" sz="2400">
                <a:solidFill>
                  <a:schemeClr val="tx1"/>
                </a:solidFill>
                <a:latin typeface="Times New Roman" panose="02020603050405020304" pitchFamily="18" charset="0"/>
              </a:defRPr>
            </a:lvl4pPr>
            <a:lvl5pPr defTabSz="3660775" eaLnBrk="0" hangingPunct="0">
              <a:tabLst>
                <a:tab pos="3549650" algn="l"/>
                <a:tab pos="4864100" algn="l"/>
                <a:tab pos="6003925" algn="l"/>
                <a:tab pos="7204075" algn="l"/>
              </a:tabLst>
              <a:defRPr kumimoji="1" sz="2400">
                <a:solidFill>
                  <a:schemeClr val="tx1"/>
                </a:solidFill>
                <a:latin typeface="Times New Roman" panose="02020603050405020304" pitchFamily="18" charset="0"/>
              </a:defRPr>
            </a:lvl5pPr>
            <a:lvl6pPr defTabSz="3660775" eaLnBrk="0" fontAlgn="base" hangingPunct="0">
              <a:spcBef>
                <a:spcPct val="0"/>
              </a:spcBef>
              <a:spcAft>
                <a:spcPct val="0"/>
              </a:spcAft>
              <a:tabLst>
                <a:tab pos="3549650" algn="l"/>
                <a:tab pos="4864100" algn="l"/>
                <a:tab pos="6003925" algn="l"/>
                <a:tab pos="7204075" algn="l"/>
              </a:tabLst>
              <a:defRPr kumimoji="1" sz="2400">
                <a:solidFill>
                  <a:schemeClr val="tx1"/>
                </a:solidFill>
                <a:latin typeface="Times New Roman" panose="02020603050405020304" pitchFamily="18" charset="0"/>
              </a:defRPr>
            </a:lvl6pPr>
            <a:lvl7pPr defTabSz="3660775" eaLnBrk="0" fontAlgn="base" hangingPunct="0">
              <a:spcBef>
                <a:spcPct val="0"/>
              </a:spcBef>
              <a:spcAft>
                <a:spcPct val="0"/>
              </a:spcAft>
              <a:tabLst>
                <a:tab pos="3549650" algn="l"/>
                <a:tab pos="4864100" algn="l"/>
                <a:tab pos="6003925" algn="l"/>
                <a:tab pos="7204075" algn="l"/>
              </a:tabLst>
              <a:defRPr kumimoji="1" sz="2400">
                <a:solidFill>
                  <a:schemeClr val="tx1"/>
                </a:solidFill>
                <a:latin typeface="Times New Roman" panose="02020603050405020304" pitchFamily="18" charset="0"/>
              </a:defRPr>
            </a:lvl7pPr>
            <a:lvl8pPr defTabSz="3660775" eaLnBrk="0" fontAlgn="base" hangingPunct="0">
              <a:spcBef>
                <a:spcPct val="0"/>
              </a:spcBef>
              <a:spcAft>
                <a:spcPct val="0"/>
              </a:spcAft>
              <a:tabLst>
                <a:tab pos="3549650" algn="l"/>
                <a:tab pos="4864100" algn="l"/>
                <a:tab pos="6003925" algn="l"/>
                <a:tab pos="7204075" algn="l"/>
              </a:tabLst>
              <a:defRPr kumimoji="1" sz="2400">
                <a:solidFill>
                  <a:schemeClr val="tx1"/>
                </a:solidFill>
                <a:latin typeface="Times New Roman" panose="02020603050405020304" pitchFamily="18" charset="0"/>
              </a:defRPr>
            </a:lvl8pPr>
            <a:lvl9pPr defTabSz="3660775" eaLnBrk="0" fontAlgn="base" hangingPunct="0">
              <a:spcBef>
                <a:spcPct val="0"/>
              </a:spcBef>
              <a:spcAft>
                <a:spcPct val="0"/>
              </a:spcAft>
              <a:tabLst>
                <a:tab pos="3549650" algn="l"/>
                <a:tab pos="4864100" algn="l"/>
                <a:tab pos="6003925" algn="l"/>
                <a:tab pos="7204075" algn="l"/>
              </a:tabLst>
              <a:defRPr kumimoji="1" sz="2400">
                <a:solidFill>
                  <a:schemeClr val="tx1"/>
                </a:solidFill>
                <a:latin typeface="Times New Roman" panose="02020603050405020304" pitchFamily="18" charset="0"/>
              </a:defRPr>
            </a:lvl9pPr>
          </a:lstStyle>
          <a:p>
            <a:pPr eaLnBrk="1" hangingPunct="1">
              <a:spcBef>
                <a:spcPct val="7000"/>
              </a:spcBef>
            </a:pPr>
            <a:r>
              <a:rPr kumimoji="0" lang="en-US" altLang="en-US" sz="2000" b="1">
                <a:solidFill>
                  <a:srgbClr val="008080"/>
                </a:solidFill>
                <a:latin typeface="Cooper Md BT" pitchFamily="18" charset="0"/>
              </a:rPr>
              <a:t>				Percent </a:t>
            </a:r>
          </a:p>
          <a:p>
            <a:pPr eaLnBrk="1" hangingPunct="1">
              <a:spcBef>
                <a:spcPct val="7000"/>
              </a:spcBef>
            </a:pPr>
            <a:r>
              <a:rPr kumimoji="0" lang="en-US" altLang="en-US" sz="2000" b="1">
                <a:solidFill>
                  <a:srgbClr val="008080"/>
                </a:solidFill>
                <a:latin typeface="Cooper Md BT" pitchFamily="18" charset="0"/>
              </a:rPr>
              <a:t>	Number	Number	Number	Change</a:t>
            </a:r>
          </a:p>
          <a:p>
            <a:pPr eaLnBrk="1" hangingPunct="1">
              <a:spcBef>
                <a:spcPct val="7000"/>
              </a:spcBef>
            </a:pPr>
            <a:r>
              <a:rPr kumimoji="0" lang="en-US" altLang="en-US" sz="2000" b="1">
                <a:solidFill>
                  <a:srgbClr val="008080"/>
                </a:solidFill>
                <a:latin typeface="Cooper Md BT" pitchFamily="18" charset="0"/>
              </a:rPr>
              <a:t>Activity	in 1983	in 1995	in 2000	(83-2000)</a:t>
            </a:r>
          </a:p>
          <a:p>
            <a:pPr eaLnBrk="1" hangingPunct="1">
              <a:spcBef>
                <a:spcPct val="7000"/>
              </a:spcBef>
            </a:pPr>
            <a:endParaRPr kumimoji="0" lang="en-US" altLang="en-US" sz="2000" b="1">
              <a:solidFill>
                <a:srgbClr val="008080"/>
              </a:solidFill>
              <a:latin typeface="Cooper Md BT" pitchFamily="18" charset="0"/>
            </a:endParaRPr>
          </a:p>
          <a:p>
            <a:pPr eaLnBrk="1" hangingPunct="1">
              <a:spcBef>
                <a:spcPct val="7000"/>
              </a:spcBef>
            </a:pPr>
            <a:r>
              <a:rPr kumimoji="0" lang="en-US" altLang="en-US" sz="2000" b="1">
                <a:solidFill>
                  <a:srgbClr val="008080"/>
                </a:solidFill>
                <a:latin typeface="Cooper Md BT" pitchFamily="18" charset="0"/>
              </a:rPr>
              <a:t>Backpacking	  8.8	  15.2	   27.9	+217.1</a:t>
            </a:r>
          </a:p>
          <a:p>
            <a:pPr eaLnBrk="1" hangingPunct="1">
              <a:spcBef>
                <a:spcPct val="7000"/>
              </a:spcBef>
            </a:pPr>
            <a:r>
              <a:rPr kumimoji="0" lang="en-US" altLang="en-US" sz="2000" b="1">
                <a:solidFill>
                  <a:srgbClr val="008080"/>
                </a:solidFill>
                <a:latin typeface="Cooper Md BT" pitchFamily="18" charset="0"/>
              </a:rPr>
              <a:t>Hiking	24.7	  47.8	   69.8	+182.6 </a:t>
            </a:r>
          </a:p>
          <a:p>
            <a:pPr eaLnBrk="1" hangingPunct="1">
              <a:spcBef>
                <a:spcPct val="7000"/>
              </a:spcBef>
            </a:pPr>
            <a:r>
              <a:rPr kumimoji="0" lang="en-US" altLang="en-US" sz="2000" b="1">
                <a:solidFill>
                  <a:srgbClr val="008080"/>
                </a:solidFill>
                <a:latin typeface="Cooper Md BT" pitchFamily="18" charset="0"/>
              </a:rPr>
              <a:t>Snowmobiling	  5.3	    7.1	   10.7	+101.8</a:t>
            </a:r>
          </a:p>
          <a:p>
            <a:pPr eaLnBrk="1" hangingPunct="1">
              <a:spcBef>
                <a:spcPct val="7000"/>
              </a:spcBef>
            </a:pPr>
            <a:r>
              <a:rPr kumimoji="0" lang="en-US" altLang="en-US" sz="2000" b="1">
                <a:solidFill>
                  <a:srgbClr val="008080"/>
                </a:solidFill>
                <a:latin typeface="Cooper Md BT" pitchFamily="18" charset="0"/>
              </a:rPr>
              <a:t>Walking	93.6	133.7	 172.3	+  84.1</a:t>
            </a:r>
          </a:p>
          <a:p>
            <a:pPr eaLnBrk="1" hangingPunct="1">
              <a:spcBef>
                <a:spcPct val="7000"/>
              </a:spcBef>
            </a:pPr>
            <a:r>
              <a:rPr kumimoji="0" lang="en-US" altLang="en-US" sz="2000" b="1">
                <a:solidFill>
                  <a:srgbClr val="008080"/>
                </a:solidFill>
                <a:latin typeface="Cooper Md BT" pitchFamily="18" charset="0"/>
              </a:rPr>
              <a:t>Downhill Skiing	10.6	  16.8	   19.3	+  82.1</a:t>
            </a:r>
          </a:p>
          <a:p>
            <a:pPr eaLnBrk="1" hangingPunct="1">
              <a:spcBef>
                <a:spcPct val="7000"/>
              </a:spcBef>
            </a:pPr>
            <a:r>
              <a:rPr kumimoji="0" lang="en-US" altLang="en-US" sz="2000" b="1">
                <a:solidFill>
                  <a:srgbClr val="008080"/>
                </a:solidFill>
                <a:latin typeface="Cooper Md BT" pitchFamily="18" charset="0"/>
              </a:rPr>
              <a:t>Off-Road Driving	19.4	  27.9	   35.0	+  80.4</a:t>
            </a:r>
          </a:p>
          <a:p>
            <a:pPr eaLnBrk="1" hangingPunct="1">
              <a:spcBef>
                <a:spcPct val="7000"/>
              </a:spcBef>
            </a:pPr>
            <a:r>
              <a:rPr kumimoji="0" lang="en-US" altLang="en-US" sz="2000" b="1">
                <a:solidFill>
                  <a:srgbClr val="008080"/>
                </a:solidFill>
                <a:latin typeface="Cooper Md BT" pitchFamily="18" charset="0"/>
              </a:rPr>
              <a:t>Bird Watching	21.2	  54.1	   38.2	+  80.2</a:t>
            </a:r>
          </a:p>
          <a:p>
            <a:pPr eaLnBrk="1" hangingPunct="1">
              <a:spcBef>
                <a:spcPct val="7000"/>
              </a:spcBef>
            </a:pPr>
            <a:r>
              <a:rPr kumimoji="0" lang="en-US" altLang="en-US" sz="2000" b="1">
                <a:solidFill>
                  <a:srgbClr val="008080"/>
                </a:solidFill>
                <a:latin typeface="Cooper Md BT" pitchFamily="18" charset="0"/>
              </a:rPr>
              <a:t>Swimming/river, lake,</a:t>
            </a:r>
          </a:p>
          <a:p>
            <a:pPr eaLnBrk="1" hangingPunct="1">
              <a:spcBef>
                <a:spcPct val="7000"/>
              </a:spcBef>
            </a:pPr>
            <a:r>
              <a:rPr kumimoji="0" lang="en-US" altLang="en-US" sz="2000" b="1">
                <a:solidFill>
                  <a:srgbClr val="008080"/>
                </a:solidFill>
                <a:latin typeface="Cooper Md BT" pitchFamily="18" charset="0"/>
              </a:rPr>
              <a:t>     or ocean	56.5	  78.1	   94.8	+  67.8</a:t>
            </a:r>
          </a:p>
          <a:p>
            <a:pPr eaLnBrk="1" hangingPunct="1">
              <a:spcBef>
                <a:spcPct val="7000"/>
              </a:spcBef>
            </a:pPr>
            <a:r>
              <a:rPr kumimoji="0" lang="en-US" altLang="en-US" sz="2000" b="1">
                <a:solidFill>
                  <a:srgbClr val="008080"/>
                </a:solidFill>
                <a:latin typeface="Cooper Md BT" pitchFamily="18" charset="0"/>
              </a:rPr>
              <a:t>Cross-country Skiing	  5.3	  6.5	    8.8	+  66.0</a:t>
            </a:r>
          </a:p>
          <a:p>
            <a:pPr eaLnBrk="1" hangingPunct="1">
              <a:spcBef>
                <a:spcPct val="7000"/>
              </a:spcBef>
            </a:pPr>
            <a:r>
              <a:rPr kumimoji="0" lang="en-US" altLang="en-US" sz="2000" b="1">
                <a:solidFill>
                  <a:srgbClr val="008080"/>
                </a:solidFill>
                <a:latin typeface="Cooper Md BT" pitchFamily="18" charset="0"/>
              </a:rPr>
              <a:t>Boating (overall)	49.5	58.1	  76.7	+  54.9</a:t>
            </a:r>
          </a:p>
          <a:p>
            <a:pPr eaLnBrk="1" hangingPunct="1">
              <a:spcBef>
                <a:spcPct val="7000"/>
              </a:spcBef>
            </a:pPr>
            <a:r>
              <a:rPr kumimoji="0" lang="en-US" altLang="en-US" sz="2000" b="1">
                <a:solidFill>
                  <a:srgbClr val="008080"/>
                </a:solidFill>
                <a:latin typeface="Cooper Md BT" pitchFamily="18" charset="0"/>
              </a:rPr>
              <a:t>Bicycling	56.5	57.4	  86.2	+  52.6</a:t>
            </a:r>
          </a:p>
        </p:txBody>
      </p:sp>
      <p:sp>
        <p:nvSpPr>
          <p:cNvPr id="51207" name="Line 7"/>
          <p:cNvSpPr>
            <a:spLocks noChangeShapeType="1"/>
          </p:cNvSpPr>
          <p:nvPr/>
        </p:nvSpPr>
        <p:spPr bwMode="auto">
          <a:xfrm>
            <a:off x="0" y="2514600"/>
            <a:ext cx="9372600" cy="0"/>
          </a:xfrm>
          <a:prstGeom prst="line">
            <a:avLst/>
          </a:prstGeom>
          <a:noFill/>
          <a:ln w="57150" cmpd="thickThin">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Line 8"/>
          <p:cNvSpPr>
            <a:spLocks noChangeShapeType="1"/>
          </p:cNvSpPr>
          <p:nvPr/>
        </p:nvSpPr>
        <p:spPr bwMode="auto">
          <a:xfrm>
            <a:off x="0" y="6705600"/>
            <a:ext cx="9372600"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amp4"/>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52227" name="Text Box 3"/>
          <p:cNvSpPr txBox="1">
            <a:spLocks noChangeArrowheads="1"/>
          </p:cNvSpPr>
          <p:nvPr/>
        </p:nvSpPr>
        <p:spPr bwMode="auto">
          <a:xfrm>
            <a:off x="2209800" y="1524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3200">
                <a:solidFill>
                  <a:srgbClr val="009900"/>
                </a:solidFill>
                <a:latin typeface="Cooper BlkIt BT" pitchFamily="18" charset="0"/>
              </a:rPr>
              <a:t>The Rest of the Story</a:t>
            </a:r>
          </a:p>
        </p:txBody>
      </p:sp>
      <p:sp>
        <p:nvSpPr>
          <p:cNvPr id="52228" name="Text Box 4"/>
          <p:cNvSpPr txBox="1">
            <a:spLocks noChangeArrowheads="1"/>
          </p:cNvSpPr>
          <p:nvPr/>
        </p:nvSpPr>
        <p:spPr bwMode="auto">
          <a:xfrm>
            <a:off x="1295400" y="6858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000" b="1">
                <a:solidFill>
                  <a:srgbClr val="009900"/>
                </a:solidFill>
                <a:latin typeface="Cooper Md BT" pitchFamily="18" charset="0"/>
              </a:rPr>
              <a:t>Recent Trends</a:t>
            </a:r>
          </a:p>
          <a:p>
            <a:pPr algn="r"/>
            <a:r>
              <a:rPr lang="en-US" altLang="en-US" sz="2000" b="1">
                <a:solidFill>
                  <a:srgbClr val="009900"/>
                </a:solidFill>
                <a:latin typeface="Cooper Md BT" pitchFamily="18" charset="0"/>
              </a:rPr>
              <a:t>(Millions of Participants, 16 and Older, Cordell, 2000)</a:t>
            </a:r>
          </a:p>
        </p:txBody>
      </p:sp>
      <p:sp>
        <p:nvSpPr>
          <p:cNvPr id="52229" name="Line 5"/>
          <p:cNvSpPr>
            <a:spLocks noChangeShapeType="1"/>
          </p:cNvSpPr>
          <p:nvPr/>
        </p:nvSpPr>
        <p:spPr bwMode="auto">
          <a:xfrm>
            <a:off x="0" y="1371600"/>
            <a:ext cx="9144000" cy="0"/>
          </a:xfrm>
          <a:prstGeom prst="line">
            <a:avLst/>
          </a:prstGeom>
          <a:noFill/>
          <a:ln w="57150" cmpd="thinThick">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0" name="Line 6"/>
          <p:cNvSpPr>
            <a:spLocks noChangeShapeType="1"/>
          </p:cNvSpPr>
          <p:nvPr/>
        </p:nvSpPr>
        <p:spPr bwMode="auto">
          <a:xfrm>
            <a:off x="0" y="6477000"/>
            <a:ext cx="9144000" cy="0"/>
          </a:xfrm>
          <a:prstGeom prst="line">
            <a:avLst/>
          </a:prstGeom>
          <a:noFill/>
          <a:ln w="57150" cmpd="thinThick">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Line 7"/>
          <p:cNvSpPr>
            <a:spLocks noChangeShapeType="1"/>
          </p:cNvSpPr>
          <p:nvPr/>
        </p:nvSpPr>
        <p:spPr bwMode="auto">
          <a:xfrm>
            <a:off x="0" y="2438400"/>
            <a:ext cx="9144000" cy="0"/>
          </a:xfrm>
          <a:prstGeom prst="line">
            <a:avLst/>
          </a:prstGeom>
          <a:noFill/>
          <a:ln w="57150" cmpd="thickThin">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2" name="Text Box 8"/>
          <p:cNvSpPr txBox="1">
            <a:spLocks noChangeArrowheads="1"/>
          </p:cNvSpPr>
          <p:nvPr/>
        </p:nvSpPr>
        <p:spPr bwMode="auto">
          <a:xfrm>
            <a:off x="228600" y="1371600"/>
            <a:ext cx="8686800"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60775" eaLnBrk="0" hangingPunct="0">
              <a:tabLst>
                <a:tab pos="3549650" algn="l"/>
                <a:tab pos="4864100" algn="l"/>
                <a:tab pos="6003925" algn="l"/>
                <a:tab pos="7204075" algn="l"/>
              </a:tabLst>
              <a:defRPr kumimoji="1" sz="2400">
                <a:solidFill>
                  <a:schemeClr val="tx1"/>
                </a:solidFill>
                <a:latin typeface="Times New Roman" panose="02020603050405020304" pitchFamily="18" charset="0"/>
              </a:defRPr>
            </a:lvl1pPr>
            <a:lvl2pPr defTabSz="3660775" eaLnBrk="0" hangingPunct="0">
              <a:tabLst>
                <a:tab pos="3549650" algn="l"/>
                <a:tab pos="4864100" algn="l"/>
                <a:tab pos="6003925" algn="l"/>
                <a:tab pos="7204075" algn="l"/>
              </a:tabLst>
              <a:defRPr kumimoji="1" sz="2400">
                <a:solidFill>
                  <a:schemeClr val="tx1"/>
                </a:solidFill>
                <a:latin typeface="Times New Roman" panose="02020603050405020304" pitchFamily="18" charset="0"/>
              </a:defRPr>
            </a:lvl2pPr>
            <a:lvl3pPr defTabSz="3660775" eaLnBrk="0" hangingPunct="0">
              <a:tabLst>
                <a:tab pos="3549650" algn="l"/>
                <a:tab pos="4864100" algn="l"/>
                <a:tab pos="6003925" algn="l"/>
                <a:tab pos="7204075" algn="l"/>
              </a:tabLst>
              <a:defRPr kumimoji="1" sz="2400">
                <a:solidFill>
                  <a:schemeClr val="tx1"/>
                </a:solidFill>
                <a:latin typeface="Times New Roman" panose="02020603050405020304" pitchFamily="18" charset="0"/>
              </a:defRPr>
            </a:lvl3pPr>
            <a:lvl4pPr defTabSz="3660775" eaLnBrk="0" hangingPunct="0">
              <a:tabLst>
                <a:tab pos="3549650" algn="l"/>
                <a:tab pos="4864100" algn="l"/>
                <a:tab pos="6003925" algn="l"/>
                <a:tab pos="7204075" algn="l"/>
              </a:tabLst>
              <a:defRPr kumimoji="1" sz="2400">
                <a:solidFill>
                  <a:schemeClr val="tx1"/>
                </a:solidFill>
                <a:latin typeface="Times New Roman" panose="02020603050405020304" pitchFamily="18" charset="0"/>
              </a:defRPr>
            </a:lvl4pPr>
            <a:lvl5pPr defTabSz="3660775" eaLnBrk="0" hangingPunct="0">
              <a:tabLst>
                <a:tab pos="3549650" algn="l"/>
                <a:tab pos="4864100" algn="l"/>
                <a:tab pos="6003925" algn="l"/>
                <a:tab pos="7204075" algn="l"/>
              </a:tabLst>
              <a:defRPr kumimoji="1" sz="2400">
                <a:solidFill>
                  <a:schemeClr val="tx1"/>
                </a:solidFill>
                <a:latin typeface="Times New Roman" panose="02020603050405020304" pitchFamily="18" charset="0"/>
              </a:defRPr>
            </a:lvl5pPr>
            <a:lvl6pPr defTabSz="3660775" eaLnBrk="0" fontAlgn="base" hangingPunct="0">
              <a:spcBef>
                <a:spcPct val="0"/>
              </a:spcBef>
              <a:spcAft>
                <a:spcPct val="0"/>
              </a:spcAft>
              <a:tabLst>
                <a:tab pos="3549650" algn="l"/>
                <a:tab pos="4864100" algn="l"/>
                <a:tab pos="6003925" algn="l"/>
                <a:tab pos="7204075" algn="l"/>
              </a:tabLst>
              <a:defRPr kumimoji="1" sz="2400">
                <a:solidFill>
                  <a:schemeClr val="tx1"/>
                </a:solidFill>
                <a:latin typeface="Times New Roman" panose="02020603050405020304" pitchFamily="18" charset="0"/>
              </a:defRPr>
            </a:lvl6pPr>
            <a:lvl7pPr defTabSz="3660775" eaLnBrk="0" fontAlgn="base" hangingPunct="0">
              <a:spcBef>
                <a:spcPct val="0"/>
              </a:spcBef>
              <a:spcAft>
                <a:spcPct val="0"/>
              </a:spcAft>
              <a:tabLst>
                <a:tab pos="3549650" algn="l"/>
                <a:tab pos="4864100" algn="l"/>
                <a:tab pos="6003925" algn="l"/>
                <a:tab pos="7204075" algn="l"/>
              </a:tabLst>
              <a:defRPr kumimoji="1" sz="2400">
                <a:solidFill>
                  <a:schemeClr val="tx1"/>
                </a:solidFill>
                <a:latin typeface="Times New Roman" panose="02020603050405020304" pitchFamily="18" charset="0"/>
              </a:defRPr>
            </a:lvl7pPr>
            <a:lvl8pPr defTabSz="3660775" eaLnBrk="0" fontAlgn="base" hangingPunct="0">
              <a:spcBef>
                <a:spcPct val="0"/>
              </a:spcBef>
              <a:spcAft>
                <a:spcPct val="0"/>
              </a:spcAft>
              <a:tabLst>
                <a:tab pos="3549650" algn="l"/>
                <a:tab pos="4864100" algn="l"/>
                <a:tab pos="6003925" algn="l"/>
                <a:tab pos="7204075" algn="l"/>
              </a:tabLst>
              <a:defRPr kumimoji="1" sz="2400">
                <a:solidFill>
                  <a:schemeClr val="tx1"/>
                </a:solidFill>
                <a:latin typeface="Times New Roman" panose="02020603050405020304" pitchFamily="18" charset="0"/>
              </a:defRPr>
            </a:lvl8pPr>
            <a:lvl9pPr defTabSz="3660775" eaLnBrk="0" fontAlgn="base" hangingPunct="0">
              <a:spcBef>
                <a:spcPct val="0"/>
              </a:spcBef>
              <a:spcAft>
                <a:spcPct val="0"/>
              </a:spcAft>
              <a:tabLst>
                <a:tab pos="3549650" algn="l"/>
                <a:tab pos="4864100" algn="l"/>
                <a:tab pos="6003925" algn="l"/>
                <a:tab pos="7204075" algn="l"/>
              </a:tabLst>
              <a:defRPr kumimoji="1" sz="2400">
                <a:solidFill>
                  <a:schemeClr val="tx1"/>
                </a:solidFill>
                <a:latin typeface="Times New Roman" panose="02020603050405020304" pitchFamily="18" charset="0"/>
              </a:defRPr>
            </a:lvl9pPr>
          </a:lstStyle>
          <a:p>
            <a:pPr eaLnBrk="1" hangingPunct="1">
              <a:spcBef>
                <a:spcPct val="10000"/>
              </a:spcBef>
            </a:pPr>
            <a:r>
              <a:rPr kumimoji="0" lang="en-US" altLang="en-US" sz="2000" b="1">
                <a:solidFill>
                  <a:srgbClr val="009900"/>
                </a:solidFill>
                <a:latin typeface="Cooper Md BT" pitchFamily="18" charset="0"/>
              </a:rPr>
              <a:t>				Percent </a:t>
            </a:r>
          </a:p>
          <a:p>
            <a:pPr eaLnBrk="1" hangingPunct="1">
              <a:spcBef>
                <a:spcPct val="10000"/>
              </a:spcBef>
            </a:pPr>
            <a:r>
              <a:rPr kumimoji="0" lang="en-US" altLang="en-US" sz="2000" b="1">
                <a:solidFill>
                  <a:srgbClr val="009900"/>
                </a:solidFill>
                <a:latin typeface="Cooper Md BT" pitchFamily="18" charset="0"/>
              </a:rPr>
              <a:t>	Number	Number	Number	Change</a:t>
            </a:r>
          </a:p>
          <a:p>
            <a:pPr eaLnBrk="1" hangingPunct="1">
              <a:spcBef>
                <a:spcPct val="10000"/>
              </a:spcBef>
            </a:pPr>
            <a:r>
              <a:rPr kumimoji="0" lang="en-US" altLang="en-US" sz="2000" b="1">
                <a:solidFill>
                  <a:srgbClr val="009900"/>
                </a:solidFill>
                <a:latin typeface="Cooper Md BT" pitchFamily="18" charset="0"/>
              </a:rPr>
              <a:t>Activity	in 1983	in 1995	in 2000	(83-2000)</a:t>
            </a:r>
          </a:p>
          <a:p>
            <a:pPr eaLnBrk="1" hangingPunct="1">
              <a:spcBef>
                <a:spcPct val="10000"/>
              </a:spcBef>
            </a:pPr>
            <a:endParaRPr kumimoji="0" lang="en-US" altLang="en-US" sz="2000" b="1">
              <a:solidFill>
                <a:srgbClr val="009900"/>
              </a:solidFill>
              <a:latin typeface="Cooper Md BT" pitchFamily="18" charset="0"/>
            </a:endParaRPr>
          </a:p>
          <a:p>
            <a:pPr eaLnBrk="1" hangingPunct="1">
              <a:spcBef>
                <a:spcPct val="10000"/>
              </a:spcBef>
            </a:pPr>
            <a:r>
              <a:rPr kumimoji="0" lang="en-US" altLang="en-US" sz="2000" b="1">
                <a:solidFill>
                  <a:srgbClr val="009900"/>
                </a:solidFill>
                <a:latin typeface="Cooper Md BT" pitchFamily="18" charset="0"/>
              </a:rPr>
              <a:t>Camping – Primitive Area	17.7	  28.0	   25.8	+45.8</a:t>
            </a:r>
          </a:p>
          <a:p>
            <a:pPr eaLnBrk="1" hangingPunct="1">
              <a:spcBef>
                <a:spcPct val="10000"/>
              </a:spcBef>
            </a:pPr>
            <a:r>
              <a:rPr kumimoji="0" lang="en-US" altLang="en-US" sz="2000" b="1">
                <a:solidFill>
                  <a:srgbClr val="009900"/>
                </a:solidFill>
                <a:latin typeface="Cooper Md BT" pitchFamily="18" charset="0"/>
              </a:rPr>
              <a:t>Horseback Riding	15.9	14.3	  23.1	+45.3</a:t>
            </a:r>
          </a:p>
          <a:p>
            <a:pPr eaLnBrk="1" hangingPunct="1">
              <a:spcBef>
                <a:spcPct val="10000"/>
              </a:spcBef>
            </a:pPr>
            <a:r>
              <a:rPr kumimoji="0" lang="en-US" altLang="en-US" sz="2000" b="1">
                <a:solidFill>
                  <a:srgbClr val="009900"/>
                </a:solidFill>
                <a:latin typeface="Cooper Md BT" pitchFamily="18" charset="0"/>
              </a:rPr>
              <a:t>Motorboating	33.6	  47.0	   48.2	+43.5</a:t>
            </a:r>
          </a:p>
          <a:p>
            <a:pPr eaLnBrk="1" hangingPunct="1">
              <a:spcBef>
                <a:spcPct val="10000"/>
              </a:spcBef>
            </a:pPr>
            <a:r>
              <a:rPr kumimoji="0" lang="en-US" altLang="en-US" sz="2000" b="1">
                <a:solidFill>
                  <a:srgbClr val="009900"/>
                </a:solidFill>
                <a:latin typeface="Cooper Md BT" pitchFamily="18" charset="0"/>
              </a:rPr>
              <a:t>Picnicking	84.8	98.3	118.3	+39.5</a:t>
            </a:r>
          </a:p>
          <a:p>
            <a:pPr eaLnBrk="1" hangingPunct="1">
              <a:spcBef>
                <a:spcPct val="10000"/>
              </a:spcBef>
            </a:pPr>
            <a:r>
              <a:rPr kumimoji="0" lang="en-US" altLang="en-US" sz="2000" b="1">
                <a:solidFill>
                  <a:srgbClr val="009900"/>
                </a:solidFill>
                <a:latin typeface="Cooper Md BT" pitchFamily="18" charset="0"/>
              </a:rPr>
              <a:t>Camping - Developed Area	30.0	  41.5	   41.3	+37.7</a:t>
            </a:r>
          </a:p>
          <a:p>
            <a:pPr eaLnBrk="1" hangingPunct="1">
              <a:spcBef>
                <a:spcPct val="10000"/>
              </a:spcBef>
            </a:pPr>
            <a:r>
              <a:rPr kumimoji="0" lang="en-US" altLang="en-US" sz="2000" b="1">
                <a:solidFill>
                  <a:srgbClr val="009900"/>
                </a:solidFill>
                <a:latin typeface="Cooper Md BT" pitchFamily="18" charset="0"/>
              </a:rPr>
              <a:t>Sightseeing	81.3	113.4	 108.6	+33.6</a:t>
            </a:r>
          </a:p>
          <a:p>
            <a:pPr eaLnBrk="1" hangingPunct="1">
              <a:spcBef>
                <a:spcPct val="10000"/>
              </a:spcBef>
            </a:pPr>
            <a:r>
              <a:rPr kumimoji="0" lang="en-US" altLang="en-US" sz="2000" b="1">
                <a:solidFill>
                  <a:srgbClr val="009900"/>
                </a:solidFill>
                <a:latin typeface="Cooper Md BT" pitchFamily="18" charset="0"/>
              </a:rPr>
              <a:t>Fishing	60.1	57.8	  67.9	+12.9</a:t>
            </a:r>
          </a:p>
          <a:p>
            <a:pPr eaLnBrk="1" hangingPunct="1">
              <a:spcBef>
                <a:spcPct val="10000"/>
              </a:spcBef>
            </a:pPr>
            <a:r>
              <a:rPr kumimoji="0" lang="en-US" altLang="en-US" sz="2000" b="1">
                <a:solidFill>
                  <a:srgbClr val="009900"/>
                </a:solidFill>
                <a:latin typeface="Cooper Md BT" pitchFamily="18" charset="0"/>
              </a:rPr>
              <a:t>Sailing	10.6	  9.6	  10.9	+  2.8</a:t>
            </a:r>
          </a:p>
          <a:p>
            <a:pPr eaLnBrk="1" hangingPunct="1">
              <a:spcBef>
                <a:spcPct val="10000"/>
              </a:spcBef>
            </a:pPr>
            <a:r>
              <a:rPr kumimoji="0" lang="en-US" altLang="en-US" sz="2000" b="1">
                <a:solidFill>
                  <a:srgbClr val="009900"/>
                </a:solidFill>
                <a:latin typeface="Cooper Md BT" pitchFamily="18" charset="0"/>
              </a:rPr>
              <a:t>Water Skiing	15.9	17.9	  15.7	-    1.3</a:t>
            </a:r>
          </a:p>
          <a:p>
            <a:pPr eaLnBrk="1" hangingPunct="1">
              <a:spcBef>
                <a:spcPct val="10000"/>
              </a:spcBef>
            </a:pPr>
            <a:r>
              <a:rPr kumimoji="0" lang="en-US" altLang="en-US" sz="2000" b="1">
                <a:solidFill>
                  <a:srgbClr val="009900"/>
                </a:solidFill>
                <a:latin typeface="Cooper Md BT" pitchFamily="18" charset="0"/>
              </a:rPr>
              <a:t>Hunting	21.2	18.6	  20.9	-    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Objectives</a:t>
            </a:r>
          </a:p>
        </p:txBody>
      </p:sp>
      <p:sp>
        <p:nvSpPr>
          <p:cNvPr id="71683" name="Rectangle 3"/>
          <p:cNvSpPr>
            <a:spLocks noGrp="1" noChangeArrowheads="1"/>
          </p:cNvSpPr>
          <p:nvPr>
            <p:ph type="body" idx="1"/>
          </p:nvPr>
        </p:nvSpPr>
        <p:spPr/>
        <p:txBody>
          <a:bodyPr/>
          <a:lstStyle/>
          <a:p>
            <a:pPr>
              <a:lnSpc>
                <a:spcPct val="90000"/>
              </a:lnSpc>
            </a:pPr>
            <a:r>
              <a:rPr lang="en-US" altLang="en-US"/>
              <a:t>Express the growing scarcity of wilderness dependent opporttunities</a:t>
            </a:r>
          </a:p>
          <a:p>
            <a:pPr>
              <a:lnSpc>
                <a:spcPct val="90000"/>
              </a:lnSpc>
            </a:pPr>
            <a:r>
              <a:rPr lang="en-US" altLang="en-US"/>
              <a:t>Look at some societal trends in recreation that will affect wilderness</a:t>
            </a:r>
          </a:p>
          <a:p>
            <a:pPr>
              <a:lnSpc>
                <a:spcPct val="90000"/>
              </a:lnSpc>
            </a:pPr>
            <a:r>
              <a:rPr lang="en-US" altLang="en-US"/>
              <a:t>Appeal for the need to think regionally, build solid recreation management plans and protect wild experiences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3250" name="Picture 2" descr="wildcv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9601200" cy="7418388"/>
          </a:xfrm>
          <a:prstGeom prst="rect">
            <a:avLst/>
          </a:prstGeom>
          <a:noFill/>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457200" y="228600"/>
            <a:ext cx="82296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solidFill>
                  <a:schemeClr val="bg1"/>
                </a:solidFill>
                <a:latin typeface="Cooper BlkIt BT" pitchFamily="18" charset="0"/>
              </a:rPr>
              <a:t>Counties with Wilderness Acreage, </a:t>
            </a:r>
          </a:p>
          <a:p>
            <a:pPr algn="ctr" eaLnBrk="0" hangingPunct="0">
              <a:lnSpc>
                <a:spcPct val="60000"/>
              </a:lnSpc>
              <a:spcBef>
                <a:spcPct val="50000"/>
              </a:spcBef>
            </a:pPr>
            <a:r>
              <a:rPr lang="en-US" altLang="en-US" sz="3200" b="1">
                <a:solidFill>
                  <a:schemeClr val="bg1"/>
                </a:solidFill>
                <a:latin typeface="Cooper BlkIt BT" pitchFamily="18" charset="0"/>
              </a:rPr>
              <a:t>Cordell, 2000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4274" name="Group 2"/>
          <p:cNvGrpSpPr>
            <a:grpSpLocks/>
          </p:cNvGrpSpPr>
          <p:nvPr/>
        </p:nvGrpSpPr>
        <p:grpSpPr bwMode="auto">
          <a:xfrm>
            <a:off x="1457325" y="1133475"/>
            <a:ext cx="6124575" cy="981075"/>
            <a:chOff x="918" y="714"/>
            <a:chExt cx="3858" cy="618"/>
          </a:xfrm>
        </p:grpSpPr>
        <p:sp>
          <p:nvSpPr>
            <p:cNvPr id="54275" name="Freeform 3"/>
            <p:cNvSpPr>
              <a:spLocks/>
            </p:cNvSpPr>
            <p:nvPr/>
          </p:nvSpPr>
          <p:spPr bwMode="auto">
            <a:xfrm>
              <a:off x="2880" y="924"/>
              <a:ext cx="60" cy="102"/>
            </a:xfrm>
            <a:custGeom>
              <a:avLst/>
              <a:gdLst>
                <a:gd name="T0" fmla="*/ 0 w 60"/>
                <a:gd name="T1" fmla="*/ 84 h 102"/>
                <a:gd name="T2" fmla="*/ 0 w 60"/>
                <a:gd name="T3" fmla="*/ 66 h 102"/>
                <a:gd name="T4" fmla="*/ 18 w 60"/>
                <a:gd name="T5" fmla="*/ 66 h 102"/>
                <a:gd name="T6" fmla="*/ 12 w 60"/>
                <a:gd name="T7" fmla="*/ 48 h 102"/>
                <a:gd name="T8" fmla="*/ 6 w 60"/>
                <a:gd name="T9" fmla="*/ 48 h 102"/>
                <a:gd name="T10" fmla="*/ 0 w 60"/>
                <a:gd name="T11" fmla="*/ 48 h 102"/>
                <a:gd name="T12" fmla="*/ 0 w 60"/>
                <a:gd name="T13" fmla="*/ 42 h 102"/>
                <a:gd name="T14" fmla="*/ 0 w 60"/>
                <a:gd name="T15" fmla="*/ 36 h 102"/>
                <a:gd name="T16" fmla="*/ 12 w 60"/>
                <a:gd name="T17" fmla="*/ 36 h 102"/>
                <a:gd name="T18" fmla="*/ 12 w 60"/>
                <a:gd name="T19" fmla="*/ 0 h 102"/>
                <a:gd name="T20" fmla="*/ 30 w 60"/>
                <a:gd name="T21" fmla="*/ 6 h 102"/>
                <a:gd name="T22" fmla="*/ 42 w 60"/>
                <a:gd name="T23" fmla="*/ 48 h 102"/>
                <a:gd name="T24" fmla="*/ 42 w 60"/>
                <a:gd name="T25" fmla="*/ 60 h 102"/>
                <a:gd name="T26" fmla="*/ 48 w 60"/>
                <a:gd name="T27" fmla="*/ 66 h 102"/>
                <a:gd name="T28" fmla="*/ 60 w 60"/>
                <a:gd name="T29" fmla="*/ 66 h 102"/>
                <a:gd name="T30" fmla="*/ 60 w 60"/>
                <a:gd name="T31" fmla="*/ 102 h 102"/>
                <a:gd name="T32" fmla="*/ 6 w 60"/>
                <a:gd name="T33" fmla="*/ 102 h 102"/>
                <a:gd name="T34" fmla="*/ 6 w 60"/>
                <a:gd name="T35" fmla="*/ 84 h 102"/>
                <a:gd name="T36" fmla="*/ 0 w 60"/>
                <a:gd name="T37"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02">
                  <a:moveTo>
                    <a:pt x="0" y="84"/>
                  </a:moveTo>
                  <a:lnTo>
                    <a:pt x="0" y="66"/>
                  </a:lnTo>
                  <a:lnTo>
                    <a:pt x="18" y="66"/>
                  </a:lnTo>
                  <a:lnTo>
                    <a:pt x="12" y="48"/>
                  </a:lnTo>
                  <a:lnTo>
                    <a:pt x="6" y="48"/>
                  </a:lnTo>
                  <a:lnTo>
                    <a:pt x="0" y="48"/>
                  </a:lnTo>
                  <a:lnTo>
                    <a:pt x="0" y="42"/>
                  </a:lnTo>
                  <a:lnTo>
                    <a:pt x="0" y="36"/>
                  </a:lnTo>
                  <a:lnTo>
                    <a:pt x="12" y="36"/>
                  </a:lnTo>
                  <a:lnTo>
                    <a:pt x="12" y="0"/>
                  </a:lnTo>
                  <a:lnTo>
                    <a:pt x="30" y="6"/>
                  </a:lnTo>
                  <a:lnTo>
                    <a:pt x="42" y="48"/>
                  </a:lnTo>
                  <a:lnTo>
                    <a:pt x="42" y="60"/>
                  </a:lnTo>
                  <a:lnTo>
                    <a:pt x="48" y="66"/>
                  </a:lnTo>
                  <a:lnTo>
                    <a:pt x="60" y="66"/>
                  </a:lnTo>
                  <a:lnTo>
                    <a:pt x="60" y="102"/>
                  </a:lnTo>
                  <a:lnTo>
                    <a:pt x="6" y="102"/>
                  </a:lnTo>
                  <a:lnTo>
                    <a:pt x="6" y="84"/>
                  </a:lnTo>
                  <a:lnTo>
                    <a:pt x="0" y="8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6" name="Freeform 4"/>
            <p:cNvSpPr>
              <a:spLocks/>
            </p:cNvSpPr>
            <p:nvPr/>
          </p:nvSpPr>
          <p:spPr bwMode="auto">
            <a:xfrm>
              <a:off x="1308" y="780"/>
              <a:ext cx="72" cy="120"/>
            </a:xfrm>
            <a:custGeom>
              <a:avLst/>
              <a:gdLst>
                <a:gd name="T0" fmla="*/ 0 w 72"/>
                <a:gd name="T1" fmla="*/ 102 h 120"/>
                <a:gd name="T2" fmla="*/ 18 w 72"/>
                <a:gd name="T3" fmla="*/ 54 h 120"/>
                <a:gd name="T4" fmla="*/ 12 w 72"/>
                <a:gd name="T5" fmla="*/ 48 h 120"/>
                <a:gd name="T6" fmla="*/ 18 w 72"/>
                <a:gd name="T7" fmla="*/ 36 h 120"/>
                <a:gd name="T8" fmla="*/ 30 w 72"/>
                <a:gd name="T9" fmla="*/ 0 h 120"/>
                <a:gd name="T10" fmla="*/ 72 w 72"/>
                <a:gd name="T11" fmla="*/ 12 h 120"/>
                <a:gd name="T12" fmla="*/ 66 w 72"/>
                <a:gd name="T13" fmla="*/ 12 h 120"/>
                <a:gd name="T14" fmla="*/ 66 w 72"/>
                <a:gd name="T15" fmla="*/ 18 h 120"/>
                <a:gd name="T16" fmla="*/ 66 w 72"/>
                <a:gd name="T17" fmla="*/ 24 h 120"/>
                <a:gd name="T18" fmla="*/ 66 w 72"/>
                <a:gd name="T19" fmla="*/ 30 h 120"/>
                <a:gd name="T20" fmla="*/ 72 w 72"/>
                <a:gd name="T21" fmla="*/ 36 h 120"/>
                <a:gd name="T22" fmla="*/ 66 w 72"/>
                <a:gd name="T23" fmla="*/ 36 h 120"/>
                <a:gd name="T24" fmla="*/ 66 w 72"/>
                <a:gd name="T25" fmla="*/ 42 h 120"/>
                <a:gd name="T26" fmla="*/ 66 w 72"/>
                <a:gd name="T27" fmla="*/ 48 h 120"/>
                <a:gd name="T28" fmla="*/ 66 w 72"/>
                <a:gd name="T29" fmla="*/ 54 h 120"/>
                <a:gd name="T30" fmla="*/ 60 w 72"/>
                <a:gd name="T31" fmla="*/ 54 h 120"/>
                <a:gd name="T32" fmla="*/ 60 w 72"/>
                <a:gd name="T33" fmla="*/ 60 h 120"/>
                <a:gd name="T34" fmla="*/ 54 w 72"/>
                <a:gd name="T35" fmla="*/ 66 h 120"/>
                <a:gd name="T36" fmla="*/ 54 w 72"/>
                <a:gd name="T37" fmla="*/ 78 h 120"/>
                <a:gd name="T38" fmla="*/ 54 w 72"/>
                <a:gd name="T39" fmla="*/ 84 h 120"/>
                <a:gd name="T40" fmla="*/ 54 w 72"/>
                <a:gd name="T41" fmla="*/ 90 h 120"/>
                <a:gd name="T42" fmla="*/ 48 w 72"/>
                <a:gd name="T43" fmla="*/ 96 h 120"/>
                <a:gd name="T44" fmla="*/ 48 w 72"/>
                <a:gd name="T45" fmla="*/ 102 h 120"/>
                <a:gd name="T46" fmla="*/ 42 w 72"/>
                <a:gd name="T47" fmla="*/ 102 h 120"/>
                <a:gd name="T48" fmla="*/ 36 w 72"/>
                <a:gd name="T49" fmla="*/ 102 h 120"/>
                <a:gd name="T50" fmla="*/ 36 w 72"/>
                <a:gd name="T51" fmla="*/ 108 h 120"/>
                <a:gd name="T52" fmla="*/ 36 w 72"/>
                <a:gd name="T53" fmla="*/ 114 h 120"/>
                <a:gd name="T54" fmla="*/ 30 w 72"/>
                <a:gd name="T55" fmla="*/ 120 h 120"/>
                <a:gd name="T56" fmla="*/ 24 w 72"/>
                <a:gd name="T57" fmla="*/ 114 h 120"/>
                <a:gd name="T58" fmla="*/ 24 w 72"/>
                <a:gd name="T59" fmla="*/ 108 h 120"/>
                <a:gd name="T60" fmla="*/ 18 w 72"/>
                <a:gd name="T61" fmla="*/ 108 h 120"/>
                <a:gd name="T62" fmla="*/ 12 w 72"/>
                <a:gd name="T63" fmla="*/ 108 h 120"/>
                <a:gd name="T64" fmla="*/ 6 w 72"/>
                <a:gd name="T65" fmla="*/ 102 h 120"/>
                <a:gd name="T66" fmla="*/ 0 w 72"/>
                <a:gd name="T67" fmla="*/ 10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20">
                  <a:moveTo>
                    <a:pt x="0" y="102"/>
                  </a:moveTo>
                  <a:lnTo>
                    <a:pt x="18" y="54"/>
                  </a:lnTo>
                  <a:lnTo>
                    <a:pt x="12" y="48"/>
                  </a:lnTo>
                  <a:lnTo>
                    <a:pt x="18" y="36"/>
                  </a:lnTo>
                  <a:lnTo>
                    <a:pt x="30" y="0"/>
                  </a:lnTo>
                  <a:lnTo>
                    <a:pt x="72" y="12"/>
                  </a:lnTo>
                  <a:lnTo>
                    <a:pt x="66" y="12"/>
                  </a:lnTo>
                  <a:lnTo>
                    <a:pt x="66" y="18"/>
                  </a:lnTo>
                  <a:lnTo>
                    <a:pt x="66" y="24"/>
                  </a:lnTo>
                  <a:lnTo>
                    <a:pt x="66" y="30"/>
                  </a:lnTo>
                  <a:lnTo>
                    <a:pt x="72" y="36"/>
                  </a:lnTo>
                  <a:lnTo>
                    <a:pt x="66" y="36"/>
                  </a:lnTo>
                  <a:lnTo>
                    <a:pt x="66" y="42"/>
                  </a:lnTo>
                  <a:lnTo>
                    <a:pt x="66" y="48"/>
                  </a:lnTo>
                  <a:lnTo>
                    <a:pt x="66" y="54"/>
                  </a:lnTo>
                  <a:lnTo>
                    <a:pt x="60" y="54"/>
                  </a:lnTo>
                  <a:lnTo>
                    <a:pt x="60" y="60"/>
                  </a:lnTo>
                  <a:lnTo>
                    <a:pt x="54" y="66"/>
                  </a:lnTo>
                  <a:lnTo>
                    <a:pt x="54" y="78"/>
                  </a:lnTo>
                  <a:lnTo>
                    <a:pt x="54" y="84"/>
                  </a:lnTo>
                  <a:lnTo>
                    <a:pt x="54" y="90"/>
                  </a:lnTo>
                  <a:lnTo>
                    <a:pt x="48" y="96"/>
                  </a:lnTo>
                  <a:lnTo>
                    <a:pt x="48" y="102"/>
                  </a:lnTo>
                  <a:lnTo>
                    <a:pt x="42" y="102"/>
                  </a:lnTo>
                  <a:lnTo>
                    <a:pt x="36" y="102"/>
                  </a:lnTo>
                  <a:lnTo>
                    <a:pt x="36" y="108"/>
                  </a:lnTo>
                  <a:lnTo>
                    <a:pt x="36" y="114"/>
                  </a:lnTo>
                  <a:lnTo>
                    <a:pt x="30" y="120"/>
                  </a:lnTo>
                  <a:lnTo>
                    <a:pt x="24" y="114"/>
                  </a:lnTo>
                  <a:lnTo>
                    <a:pt x="24" y="108"/>
                  </a:lnTo>
                  <a:lnTo>
                    <a:pt x="18" y="108"/>
                  </a:lnTo>
                  <a:lnTo>
                    <a:pt x="12" y="108"/>
                  </a:lnTo>
                  <a:lnTo>
                    <a:pt x="6" y="102"/>
                  </a:lnTo>
                  <a:lnTo>
                    <a:pt x="0" y="10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7" name="Freeform 5"/>
            <p:cNvSpPr>
              <a:spLocks/>
            </p:cNvSpPr>
            <p:nvPr/>
          </p:nvSpPr>
          <p:spPr bwMode="auto">
            <a:xfrm>
              <a:off x="1344" y="792"/>
              <a:ext cx="84" cy="126"/>
            </a:xfrm>
            <a:custGeom>
              <a:avLst/>
              <a:gdLst>
                <a:gd name="T0" fmla="*/ 60 w 84"/>
                <a:gd name="T1" fmla="*/ 102 h 126"/>
                <a:gd name="T2" fmla="*/ 54 w 84"/>
                <a:gd name="T3" fmla="*/ 102 h 126"/>
                <a:gd name="T4" fmla="*/ 48 w 84"/>
                <a:gd name="T5" fmla="*/ 126 h 126"/>
                <a:gd name="T6" fmla="*/ 42 w 84"/>
                <a:gd name="T7" fmla="*/ 126 h 126"/>
                <a:gd name="T8" fmla="*/ 42 w 84"/>
                <a:gd name="T9" fmla="*/ 120 h 126"/>
                <a:gd name="T10" fmla="*/ 42 w 84"/>
                <a:gd name="T11" fmla="*/ 114 h 126"/>
                <a:gd name="T12" fmla="*/ 42 w 84"/>
                <a:gd name="T13" fmla="*/ 120 h 126"/>
                <a:gd name="T14" fmla="*/ 36 w 84"/>
                <a:gd name="T15" fmla="*/ 120 h 126"/>
                <a:gd name="T16" fmla="*/ 30 w 84"/>
                <a:gd name="T17" fmla="*/ 120 h 126"/>
                <a:gd name="T18" fmla="*/ 30 w 84"/>
                <a:gd name="T19" fmla="*/ 114 h 126"/>
                <a:gd name="T20" fmla="*/ 24 w 84"/>
                <a:gd name="T21" fmla="*/ 114 h 126"/>
                <a:gd name="T22" fmla="*/ 18 w 84"/>
                <a:gd name="T23" fmla="*/ 114 h 126"/>
                <a:gd name="T24" fmla="*/ 18 w 84"/>
                <a:gd name="T25" fmla="*/ 120 h 126"/>
                <a:gd name="T26" fmla="*/ 12 w 84"/>
                <a:gd name="T27" fmla="*/ 114 h 126"/>
                <a:gd name="T28" fmla="*/ 12 w 84"/>
                <a:gd name="T29" fmla="*/ 108 h 126"/>
                <a:gd name="T30" fmla="*/ 6 w 84"/>
                <a:gd name="T31" fmla="*/ 102 h 126"/>
                <a:gd name="T32" fmla="*/ 0 w 84"/>
                <a:gd name="T33" fmla="*/ 102 h 126"/>
                <a:gd name="T34" fmla="*/ 0 w 84"/>
                <a:gd name="T35" fmla="*/ 96 h 126"/>
                <a:gd name="T36" fmla="*/ 0 w 84"/>
                <a:gd name="T37" fmla="*/ 90 h 126"/>
                <a:gd name="T38" fmla="*/ 6 w 84"/>
                <a:gd name="T39" fmla="*/ 90 h 126"/>
                <a:gd name="T40" fmla="*/ 12 w 84"/>
                <a:gd name="T41" fmla="*/ 90 h 126"/>
                <a:gd name="T42" fmla="*/ 12 w 84"/>
                <a:gd name="T43" fmla="*/ 84 h 126"/>
                <a:gd name="T44" fmla="*/ 18 w 84"/>
                <a:gd name="T45" fmla="*/ 78 h 126"/>
                <a:gd name="T46" fmla="*/ 18 w 84"/>
                <a:gd name="T47" fmla="*/ 72 h 126"/>
                <a:gd name="T48" fmla="*/ 18 w 84"/>
                <a:gd name="T49" fmla="*/ 66 h 126"/>
                <a:gd name="T50" fmla="*/ 18 w 84"/>
                <a:gd name="T51" fmla="*/ 54 h 126"/>
                <a:gd name="T52" fmla="*/ 24 w 84"/>
                <a:gd name="T53" fmla="*/ 48 h 126"/>
                <a:gd name="T54" fmla="*/ 24 w 84"/>
                <a:gd name="T55" fmla="*/ 42 h 126"/>
                <a:gd name="T56" fmla="*/ 30 w 84"/>
                <a:gd name="T57" fmla="*/ 42 h 126"/>
                <a:gd name="T58" fmla="*/ 30 w 84"/>
                <a:gd name="T59" fmla="*/ 36 h 126"/>
                <a:gd name="T60" fmla="*/ 30 w 84"/>
                <a:gd name="T61" fmla="*/ 30 h 126"/>
                <a:gd name="T62" fmla="*/ 30 w 84"/>
                <a:gd name="T63" fmla="*/ 24 h 126"/>
                <a:gd name="T64" fmla="*/ 36 w 84"/>
                <a:gd name="T65" fmla="*/ 24 h 126"/>
                <a:gd name="T66" fmla="*/ 30 w 84"/>
                <a:gd name="T67" fmla="*/ 18 h 126"/>
                <a:gd name="T68" fmla="*/ 30 w 84"/>
                <a:gd name="T69" fmla="*/ 12 h 126"/>
                <a:gd name="T70" fmla="*/ 30 w 84"/>
                <a:gd name="T71" fmla="*/ 6 h 126"/>
                <a:gd name="T72" fmla="*/ 30 w 84"/>
                <a:gd name="T73" fmla="*/ 0 h 126"/>
                <a:gd name="T74" fmla="*/ 36 w 84"/>
                <a:gd name="T75" fmla="*/ 0 h 126"/>
                <a:gd name="T76" fmla="*/ 84 w 84"/>
                <a:gd name="T77" fmla="*/ 12 h 126"/>
                <a:gd name="T78" fmla="*/ 84 w 84"/>
                <a:gd name="T79" fmla="*/ 18 h 126"/>
                <a:gd name="T80" fmla="*/ 78 w 84"/>
                <a:gd name="T81" fmla="*/ 18 h 126"/>
                <a:gd name="T82" fmla="*/ 78 w 84"/>
                <a:gd name="T83" fmla="*/ 24 h 126"/>
                <a:gd name="T84" fmla="*/ 72 w 84"/>
                <a:gd name="T85" fmla="*/ 24 h 126"/>
                <a:gd name="T86" fmla="*/ 66 w 84"/>
                <a:gd name="T87" fmla="*/ 36 h 126"/>
                <a:gd name="T88" fmla="*/ 66 w 84"/>
                <a:gd name="T89" fmla="*/ 30 h 126"/>
                <a:gd name="T90" fmla="*/ 60 w 84"/>
                <a:gd name="T91" fmla="*/ 42 h 126"/>
                <a:gd name="T92" fmla="*/ 72 w 84"/>
                <a:gd name="T93" fmla="*/ 42 h 126"/>
                <a:gd name="T94" fmla="*/ 60 w 84"/>
                <a:gd name="T95" fmla="*/ 96 h 126"/>
                <a:gd name="T96" fmla="*/ 66 w 84"/>
                <a:gd name="T97" fmla="*/ 96 h 126"/>
                <a:gd name="T98" fmla="*/ 60 w 84"/>
                <a:gd name="T99" fmla="*/ 10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126">
                  <a:moveTo>
                    <a:pt x="60" y="102"/>
                  </a:moveTo>
                  <a:lnTo>
                    <a:pt x="54" y="102"/>
                  </a:lnTo>
                  <a:lnTo>
                    <a:pt x="48" y="126"/>
                  </a:lnTo>
                  <a:lnTo>
                    <a:pt x="42" y="126"/>
                  </a:lnTo>
                  <a:lnTo>
                    <a:pt x="42" y="120"/>
                  </a:lnTo>
                  <a:lnTo>
                    <a:pt x="42" y="114"/>
                  </a:lnTo>
                  <a:lnTo>
                    <a:pt x="42" y="120"/>
                  </a:lnTo>
                  <a:lnTo>
                    <a:pt x="36" y="120"/>
                  </a:lnTo>
                  <a:lnTo>
                    <a:pt x="30" y="120"/>
                  </a:lnTo>
                  <a:lnTo>
                    <a:pt x="30" y="114"/>
                  </a:lnTo>
                  <a:lnTo>
                    <a:pt x="24" y="114"/>
                  </a:lnTo>
                  <a:lnTo>
                    <a:pt x="18" y="114"/>
                  </a:lnTo>
                  <a:lnTo>
                    <a:pt x="18" y="120"/>
                  </a:lnTo>
                  <a:lnTo>
                    <a:pt x="12" y="114"/>
                  </a:lnTo>
                  <a:lnTo>
                    <a:pt x="12" y="108"/>
                  </a:lnTo>
                  <a:lnTo>
                    <a:pt x="6" y="102"/>
                  </a:lnTo>
                  <a:lnTo>
                    <a:pt x="0" y="102"/>
                  </a:lnTo>
                  <a:lnTo>
                    <a:pt x="0" y="96"/>
                  </a:lnTo>
                  <a:lnTo>
                    <a:pt x="0" y="90"/>
                  </a:lnTo>
                  <a:lnTo>
                    <a:pt x="6" y="90"/>
                  </a:lnTo>
                  <a:lnTo>
                    <a:pt x="12" y="90"/>
                  </a:lnTo>
                  <a:lnTo>
                    <a:pt x="12" y="84"/>
                  </a:lnTo>
                  <a:lnTo>
                    <a:pt x="18" y="78"/>
                  </a:lnTo>
                  <a:lnTo>
                    <a:pt x="18" y="72"/>
                  </a:lnTo>
                  <a:lnTo>
                    <a:pt x="18" y="66"/>
                  </a:lnTo>
                  <a:lnTo>
                    <a:pt x="18" y="54"/>
                  </a:lnTo>
                  <a:lnTo>
                    <a:pt x="24" y="48"/>
                  </a:lnTo>
                  <a:lnTo>
                    <a:pt x="24" y="42"/>
                  </a:lnTo>
                  <a:lnTo>
                    <a:pt x="30" y="42"/>
                  </a:lnTo>
                  <a:lnTo>
                    <a:pt x="30" y="36"/>
                  </a:lnTo>
                  <a:lnTo>
                    <a:pt x="30" y="30"/>
                  </a:lnTo>
                  <a:lnTo>
                    <a:pt x="30" y="24"/>
                  </a:lnTo>
                  <a:lnTo>
                    <a:pt x="36" y="24"/>
                  </a:lnTo>
                  <a:lnTo>
                    <a:pt x="30" y="18"/>
                  </a:lnTo>
                  <a:lnTo>
                    <a:pt x="30" y="12"/>
                  </a:lnTo>
                  <a:lnTo>
                    <a:pt x="30" y="6"/>
                  </a:lnTo>
                  <a:lnTo>
                    <a:pt x="30" y="0"/>
                  </a:lnTo>
                  <a:lnTo>
                    <a:pt x="36" y="0"/>
                  </a:lnTo>
                  <a:lnTo>
                    <a:pt x="84" y="12"/>
                  </a:lnTo>
                  <a:lnTo>
                    <a:pt x="84" y="18"/>
                  </a:lnTo>
                  <a:lnTo>
                    <a:pt x="78" y="18"/>
                  </a:lnTo>
                  <a:lnTo>
                    <a:pt x="78" y="24"/>
                  </a:lnTo>
                  <a:lnTo>
                    <a:pt x="72" y="24"/>
                  </a:lnTo>
                  <a:lnTo>
                    <a:pt x="66" y="36"/>
                  </a:lnTo>
                  <a:lnTo>
                    <a:pt x="66" y="30"/>
                  </a:lnTo>
                  <a:lnTo>
                    <a:pt x="60" y="42"/>
                  </a:lnTo>
                  <a:lnTo>
                    <a:pt x="72" y="42"/>
                  </a:lnTo>
                  <a:lnTo>
                    <a:pt x="60" y="96"/>
                  </a:lnTo>
                  <a:lnTo>
                    <a:pt x="66" y="96"/>
                  </a:lnTo>
                  <a:lnTo>
                    <a:pt x="60" y="10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8" name="Freeform 6"/>
            <p:cNvSpPr>
              <a:spLocks/>
            </p:cNvSpPr>
            <p:nvPr/>
          </p:nvSpPr>
          <p:spPr bwMode="auto">
            <a:xfrm>
              <a:off x="1200" y="750"/>
              <a:ext cx="138" cy="132"/>
            </a:xfrm>
            <a:custGeom>
              <a:avLst/>
              <a:gdLst>
                <a:gd name="T0" fmla="*/ 102 w 138"/>
                <a:gd name="T1" fmla="*/ 132 h 132"/>
                <a:gd name="T2" fmla="*/ 102 w 138"/>
                <a:gd name="T3" fmla="*/ 126 h 132"/>
                <a:gd name="T4" fmla="*/ 108 w 138"/>
                <a:gd name="T5" fmla="*/ 126 h 132"/>
                <a:gd name="T6" fmla="*/ 102 w 138"/>
                <a:gd name="T7" fmla="*/ 120 h 132"/>
                <a:gd name="T8" fmla="*/ 102 w 138"/>
                <a:gd name="T9" fmla="*/ 114 h 132"/>
                <a:gd name="T10" fmla="*/ 96 w 138"/>
                <a:gd name="T11" fmla="*/ 108 h 132"/>
                <a:gd name="T12" fmla="*/ 90 w 138"/>
                <a:gd name="T13" fmla="*/ 108 h 132"/>
                <a:gd name="T14" fmla="*/ 84 w 138"/>
                <a:gd name="T15" fmla="*/ 108 h 132"/>
                <a:gd name="T16" fmla="*/ 84 w 138"/>
                <a:gd name="T17" fmla="*/ 114 h 132"/>
                <a:gd name="T18" fmla="*/ 78 w 138"/>
                <a:gd name="T19" fmla="*/ 114 h 132"/>
                <a:gd name="T20" fmla="*/ 72 w 138"/>
                <a:gd name="T21" fmla="*/ 108 h 132"/>
                <a:gd name="T22" fmla="*/ 60 w 138"/>
                <a:gd name="T23" fmla="*/ 114 h 132"/>
                <a:gd name="T24" fmla="*/ 60 w 138"/>
                <a:gd name="T25" fmla="*/ 108 h 132"/>
                <a:gd name="T26" fmla="*/ 54 w 138"/>
                <a:gd name="T27" fmla="*/ 102 h 132"/>
                <a:gd name="T28" fmla="*/ 48 w 138"/>
                <a:gd name="T29" fmla="*/ 102 h 132"/>
                <a:gd name="T30" fmla="*/ 42 w 138"/>
                <a:gd name="T31" fmla="*/ 108 h 132"/>
                <a:gd name="T32" fmla="*/ 48 w 138"/>
                <a:gd name="T33" fmla="*/ 108 h 132"/>
                <a:gd name="T34" fmla="*/ 42 w 138"/>
                <a:gd name="T35" fmla="*/ 114 h 132"/>
                <a:gd name="T36" fmla="*/ 30 w 138"/>
                <a:gd name="T37" fmla="*/ 114 h 132"/>
                <a:gd name="T38" fmla="*/ 30 w 138"/>
                <a:gd name="T39" fmla="*/ 108 h 132"/>
                <a:gd name="T40" fmla="*/ 30 w 138"/>
                <a:gd name="T41" fmla="*/ 102 h 132"/>
                <a:gd name="T42" fmla="*/ 24 w 138"/>
                <a:gd name="T43" fmla="*/ 96 h 132"/>
                <a:gd name="T44" fmla="*/ 24 w 138"/>
                <a:gd name="T45" fmla="*/ 90 h 132"/>
                <a:gd name="T46" fmla="*/ 18 w 138"/>
                <a:gd name="T47" fmla="*/ 90 h 132"/>
                <a:gd name="T48" fmla="*/ 18 w 138"/>
                <a:gd name="T49" fmla="*/ 84 h 132"/>
                <a:gd name="T50" fmla="*/ 18 w 138"/>
                <a:gd name="T51" fmla="*/ 78 h 132"/>
                <a:gd name="T52" fmla="*/ 12 w 138"/>
                <a:gd name="T53" fmla="*/ 78 h 132"/>
                <a:gd name="T54" fmla="*/ 12 w 138"/>
                <a:gd name="T55" fmla="*/ 72 h 132"/>
                <a:gd name="T56" fmla="*/ 6 w 138"/>
                <a:gd name="T57" fmla="*/ 66 h 132"/>
                <a:gd name="T58" fmla="*/ 12 w 138"/>
                <a:gd name="T59" fmla="*/ 66 h 132"/>
                <a:gd name="T60" fmla="*/ 12 w 138"/>
                <a:gd name="T61" fmla="*/ 60 h 132"/>
                <a:gd name="T62" fmla="*/ 6 w 138"/>
                <a:gd name="T63" fmla="*/ 60 h 132"/>
                <a:gd name="T64" fmla="*/ 6 w 138"/>
                <a:gd name="T65" fmla="*/ 54 h 132"/>
                <a:gd name="T66" fmla="*/ 6 w 138"/>
                <a:gd name="T67" fmla="*/ 48 h 132"/>
                <a:gd name="T68" fmla="*/ 6 w 138"/>
                <a:gd name="T69" fmla="*/ 42 h 132"/>
                <a:gd name="T70" fmla="*/ 0 w 138"/>
                <a:gd name="T71" fmla="*/ 36 h 132"/>
                <a:gd name="T72" fmla="*/ 6 w 138"/>
                <a:gd name="T73" fmla="*/ 36 h 132"/>
                <a:gd name="T74" fmla="*/ 6 w 138"/>
                <a:gd name="T75" fmla="*/ 30 h 132"/>
                <a:gd name="T76" fmla="*/ 12 w 138"/>
                <a:gd name="T77" fmla="*/ 30 h 132"/>
                <a:gd name="T78" fmla="*/ 12 w 138"/>
                <a:gd name="T79" fmla="*/ 24 h 132"/>
                <a:gd name="T80" fmla="*/ 12 w 138"/>
                <a:gd name="T81" fmla="*/ 18 h 132"/>
                <a:gd name="T82" fmla="*/ 12 w 138"/>
                <a:gd name="T83" fmla="*/ 12 h 132"/>
                <a:gd name="T84" fmla="*/ 12 w 138"/>
                <a:gd name="T85" fmla="*/ 6 h 132"/>
                <a:gd name="T86" fmla="*/ 6 w 138"/>
                <a:gd name="T87" fmla="*/ 6 h 132"/>
                <a:gd name="T88" fmla="*/ 6 w 138"/>
                <a:gd name="T89" fmla="*/ 0 h 132"/>
                <a:gd name="T90" fmla="*/ 138 w 138"/>
                <a:gd name="T91" fmla="*/ 30 h 132"/>
                <a:gd name="T92" fmla="*/ 126 w 138"/>
                <a:gd name="T93" fmla="*/ 66 h 132"/>
                <a:gd name="T94" fmla="*/ 120 w 138"/>
                <a:gd name="T95" fmla="*/ 78 h 132"/>
                <a:gd name="T96" fmla="*/ 126 w 138"/>
                <a:gd name="T97" fmla="*/ 84 h 132"/>
                <a:gd name="T98" fmla="*/ 108 w 138"/>
                <a:gd name="T99" fmla="*/ 132 h 132"/>
                <a:gd name="T100" fmla="*/ 102 w 138"/>
                <a:gd name="T10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 h="132">
                  <a:moveTo>
                    <a:pt x="102" y="132"/>
                  </a:moveTo>
                  <a:lnTo>
                    <a:pt x="102" y="126"/>
                  </a:lnTo>
                  <a:lnTo>
                    <a:pt x="108" y="126"/>
                  </a:lnTo>
                  <a:lnTo>
                    <a:pt x="102" y="120"/>
                  </a:lnTo>
                  <a:lnTo>
                    <a:pt x="102" y="114"/>
                  </a:lnTo>
                  <a:lnTo>
                    <a:pt x="96" y="108"/>
                  </a:lnTo>
                  <a:lnTo>
                    <a:pt x="90" y="108"/>
                  </a:lnTo>
                  <a:lnTo>
                    <a:pt x="84" y="108"/>
                  </a:lnTo>
                  <a:lnTo>
                    <a:pt x="84" y="114"/>
                  </a:lnTo>
                  <a:lnTo>
                    <a:pt x="78" y="114"/>
                  </a:lnTo>
                  <a:lnTo>
                    <a:pt x="72" y="108"/>
                  </a:lnTo>
                  <a:lnTo>
                    <a:pt x="60" y="114"/>
                  </a:lnTo>
                  <a:lnTo>
                    <a:pt x="60" y="108"/>
                  </a:lnTo>
                  <a:lnTo>
                    <a:pt x="54" y="102"/>
                  </a:lnTo>
                  <a:lnTo>
                    <a:pt x="48" y="102"/>
                  </a:lnTo>
                  <a:lnTo>
                    <a:pt x="42" y="108"/>
                  </a:lnTo>
                  <a:lnTo>
                    <a:pt x="48" y="108"/>
                  </a:lnTo>
                  <a:lnTo>
                    <a:pt x="42" y="114"/>
                  </a:lnTo>
                  <a:lnTo>
                    <a:pt x="30" y="114"/>
                  </a:lnTo>
                  <a:lnTo>
                    <a:pt x="30" y="108"/>
                  </a:lnTo>
                  <a:lnTo>
                    <a:pt x="30" y="102"/>
                  </a:lnTo>
                  <a:lnTo>
                    <a:pt x="24" y="96"/>
                  </a:lnTo>
                  <a:lnTo>
                    <a:pt x="24" y="90"/>
                  </a:lnTo>
                  <a:lnTo>
                    <a:pt x="18" y="90"/>
                  </a:lnTo>
                  <a:lnTo>
                    <a:pt x="18" y="84"/>
                  </a:lnTo>
                  <a:lnTo>
                    <a:pt x="18" y="78"/>
                  </a:lnTo>
                  <a:lnTo>
                    <a:pt x="12" y="78"/>
                  </a:lnTo>
                  <a:lnTo>
                    <a:pt x="12" y="72"/>
                  </a:lnTo>
                  <a:lnTo>
                    <a:pt x="6" y="66"/>
                  </a:lnTo>
                  <a:lnTo>
                    <a:pt x="12" y="66"/>
                  </a:lnTo>
                  <a:lnTo>
                    <a:pt x="12" y="60"/>
                  </a:lnTo>
                  <a:lnTo>
                    <a:pt x="6" y="60"/>
                  </a:lnTo>
                  <a:lnTo>
                    <a:pt x="6" y="54"/>
                  </a:lnTo>
                  <a:lnTo>
                    <a:pt x="6" y="48"/>
                  </a:lnTo>
                  <a:lnTo>
                    <a:pt x="6" y="42"/>
                  </a:lnTo>
                  <a:lnTo>
                    <a:pt x="0" y="36"/>
                  </a:lnTo>
                  <a:lnTo>
                    <a:pt x="6" y="36"/>
                  </a:lnTo>
                  <a:lnTo>
                    <a:pt x="6" y="30"/>
                  </a:lnTo>
                  <a:lnTo>
                    <a:pt x="12" y="30"/>
                  </a:lnTo>
                  <a:lnTo>
                    <a:pt x="12" y="24"/>
                  </a:lnTo>
                  <a:lnTo>
                    <a:pt x="12" y="18"/>
                  </a:lnTo>
                  <a:lnTo>
                    <a:pt x="12" y="12"/>
                  </a:lnTo>
                  <a:lnTo>
                    <a:pt x="12" y="6"/>
                  </a:lnTo>
                  <a:lnTo>
                    <a:pt x="6" y="6"/>
                  </a:lnTo>
                  <a:lnTo>
                    <a:pt x="6" y="0"/>
                  </a:lnTo>
                  <a:lnTo>
                    <a:pt x="138" y="30"/>
                  </a:lnTo>
                  <a:lnTo>
                    <a:pt x="126" y="66"/>
                  </a:lnTo>
                  <a:lnTo>
                    <a:pt x="120" y="78"/>
                  </a:lnTo>
                  <a:lnTo>
                    <a:pt x="126" y="84"/>
                  </a:lnTo>
                  <a:lnTo>
                    <a:pt x="108" y="132"/>
                  </a:lnTo>
                  <a:lnTo>
                    <a:pt x="102" y="13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9" name="Freeform 7"/>
            <p:cNvSpPr>
              <a:spLocks/>
            </p:cNvSpPr>
            <p:nvPr/>
          </p:nvSpPr>
          <p:spPr bwMode="auto">
            <a:xfrm>
              <a:off x="1404" y="804"/>
              <a:ext cx="48" cy="96"/>
            </a:xfrm>
            <a:custGeom>
              <a:avLst/>
              <a:gdLst>
                <a:gd name="T0" fmla="*/ 24 w 48"/>
                <a:gd name="T1" fmla="*/ 0 h 96"/>
                <a:gd name="T2" fmla="*/ 48 w 48"/>
                <a:gd name="T3" fmla="*/ 6 h 96"/>
                <a:gd name="T4" fmla="*/ 48 w 48"/>
                <a:gd name="T5" fmla="*/ 18 h 96"/>
                <a:gd name="T6" fmla="*/ 30 w 48"/>
                <a:gd name="T7" fmla="*/ 96 h 96"/>
                <a:gd name="T8" fmla="*/ 0 w 48"/>
                <a:gd name="T9" fmla="*/ 90 h 96"/>
                <a:gd name="T10" fmla="*/ 6 w 48"/>
                <a:gd name="T11" fmla="*/ 84 h 96"/>
                <a:gd name="T12" fmla="*/ 0 w 48"/>
                <a:gd name="T13" fmla="*/ 84 h 96"/>
                <a:gd name="T14" fmla="*/ 12 w 48"/>
                <a:gd name="T15" fmla="*/ 30 h 96"/>
                <a:gd name="T16" fmla="*/ 0 w 48"/>
                <a:gd name="T17" fmla="*/ 30 h 96"/>
                <a:gd name="T18" fmla="*/ 6 w 48"/>
                <a:gd name="T19" fmla="*/ 18 h 96"/>
                <a:gd name="T20" fmla="*/ 6 w 48"/>
                <a:gd name="T21" fmla="*/ 24 h 96"/>
                <a:gd name="T22" fmla="*/ 12 w 48"/>
                <a:gd name="T23" fmla="*/ 12 h 96"/>
                <a:gd name="T24" fmla="*/ 18 w 48"/>
                <a:gd name="T25" fmla="*/ 12 h 96"/>
                <a:gd name="T26" fmla="*/ 18 w 48"/>
                <a:gd name="T27" fmla="*/ 6 h 96"/>
                <a:gd name="T28" fmla="*/ 24 w 48"/>
                <a:gd name="T29" fmla="*/ 6 h 96"/>
                <a:gd name="T30" fmla="*/ 24 w 4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96">
                  <a:moveTo>
                    <a:pt x="24" y="0"/>
                  </a:moveTo>
                  <a:lnTo>
                    <a:pt x="48" y="6"/>
                  </a:lnTo>
                  <a:lnTo>
                    <a:pt x="48" y="18"/>
                  </a:lnTo>
                  <a:lnTo>
                    <a:pt x="30" y="96"/>
                  </a:lnTo>
                  <a:lnTo>
                    <a:pt x="0" y="90"/>
                  </a:lnTo>
                  <a:lnTo>
                    <a:pt x="6" y="84"/>
                  </a:lnTo>
                  <a:lnTo>
                    <a:pt x="0" y="84"/>
                  </a:lnTo>
                  <a:lnTo>
                    <a:pt x="12" y="30"/>
                  </a:lnTo>
                  <a:lnTo>
                    <a:pt x="0" y="30"/>
                  </a:lnTo>
                  <a:lnTo>
                    <a:pt x="6" y="18"/>
                  </a:lnTo>
                  <a:lnTo>
                    <a:pt x="6" y="24"/>
                  </a:lnTo>
                  <a:lnTo>
                    <a:pt x="12" y="12"/>
                  </a:lnTo>
                  <a:lnTo>
                    <a:pt x="18" y="12"/>
                  </a:lnTo>
                  <a:lnTo>
                    <a:pt x="18" y="6"/>
                  </a:lnTo>
                  <a:lnTo>
                    <a:pt x="24" y="6"/>
                  </a:lnTo>
                  <a:lnTo>
                    <a:pt x="2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0" name="Freeform 8"/>
            <p:cNvSpPr>
              <a:spLocks/>
            </p:cNvSpPr>
            <p:nvPr/>
          </p:nvSpPr>
          <p:spPr bwMode="auto">
            <a:xfrm>
              <a:off x="1452" y="810"/>
              <a:ext cx="66" cy="60"/>
            </a:xfrm>
            <a:custGeom>
              <a:avLst/>
              <a:gdLst>
                <a:gd name="T0" fmla="*/ 0 w 66"/>
                <a:gd name="T1" fmla="*/ 12 h 60"/>
                <a:gd name="T2" fmla="*/ 0 w 66"/>
                <a:gd name="T3" fmla="*/ 0 h 60"/>
                <a:gd name="T4" fmla="*/ 66 w 66"/>
                <a:gd name="T5" fmla="*/ 12 h 60"/>
                <a:gd name="T6" fmla="*/ 54 w 66"/>
                <a:gd name="T7" fmla="*/ 60 h 60"/>
                <a:gd name="T8" fmla="*/ 6 w 66"/>
                <a:gd name="T9" fmla="*/ 48 h 60"/>
                <a:gd name="T10" fmla="*/ 12 w 66"/>
                <a:gd name="T11" fmla="*/ 18 h 60"/>
                <a:gd name="T12" fmla="*/ 0 w 66"/>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66" h="60">
                  <a:moveTo>
                    <a:pt x="0" y="12"/>
                  </a:moveTo>
                  <a:lnTo>
                    <a:pt x="0" y="0"/>
                  </a:lnTo>
                  <a:lnTo>
                    <a:pt x="66" y="12"/>
                  </a:lnTo>
                  <a:lnTo>
                    <a:pt x="54" y="60"/>
                  </a:lnTo>
                  <a:lnTo>
                    <a:pt x="6" y="48"/>
                  </a:lnTo>
                  <a:lnTo>
                    <a:pt x="12" y="18"/>
                  </a:lnTo>
                  <a:lnTo>
                    <a:pt x="0"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1" name="Freeform 9"/>
            <p:cNvSpPr>
              <a:spLocks/>
            </p:cNvSpPr>
            <p:nvPr/>
          </p:nvSpPr>
          <p:spPr bwMode="auto">
            <a:xfrm>
              <a:off x="1500" y="822"/>
              <a:ext cx="102" cy="120"/>
            </a:xfrm>
            <a:custGeom>
              <a:avLst/>
              <a:gdLst>
                <a:gd name="T0" fmla="*/ 0 w 102"/>
                <a:gd name="T1" fmla="*/ 78 h 120"/>
                <a:gd name="T2" fmla="*/ 6 w 102"/>
                <a:gd name="T3" fmla="*/ 48 h 120"/>
                <a:gd name="T4" fmla="*/ 18 w 102"/>
                <a:gd name="T5" fmla="*/ 0 h 120"/>
                <a:gd name="T6" fmla="*/ 102 w 102"/>
                <a:gd name="T7" fmla="*/ 18 h 120"/>
                <a:gd name="T8" fmla="*/ 102 w 102"/>
                <a:gd name="T9" fmla="*/ 24 h 120"/>
                <a:gd name="T10" fmla="*/ 102 w 102"/>
                <a:gd name="T11" fmla="*/ 36 h 120"/>
                <a:gd name="T12" fmla="*/ 96 w 102"/>
                <a:gd name="T13" fmla="*/ 36 h 120"/>
                <a:gd name="T14" fmla="*/ 102 w 102"/>
                <a:gd name="T15" fmla="*/ 42 h 120"/>
                <a:gd name="T16" fmla="*/ 102 w 102"/>
                <a:gd name="T17" fmla="*/ 48 h 120"/>
                <a:gd name="T18" fmla="*/ 96 w 102"/>
                <a:gd name="T19" fmla="*/ 48 h 120"/>
                <a:gd name="T20" fmla="*/ 102 w 102"/>
                <a:gd name="T21" fmla="*/ 54 h 120"/>
                <a:gd name="T22" fmla="*/ 84 w 102"/>
                <a:gd name="T23" fmla="*/ 48 h 120"/>
                <a:gd name="T24" fmla="*/ 84 w 102"/>
                <a:gd name="T25" fmla="*/ 60 h 120"/>
                <a:gd name="T26" fmla="*/ 78 w 102"/>
                <a:gd name="T27" fmla="*/ 90 h 120"/>
                <a:gd name="T28" fmla="*/ 66 w 102"/>
                <a:gd name="T29" fmla="*/ 90 h 120"/>
                <a:gd name="T30" fmla="*/ 66 w 102"/>
                <a:gd name="T31" fmla="*/ 108 h 120"/>
                <a:gd name="T32" fmla="*/ 54 w 102"/>
                <a:gd name="T33" fmla="*/ 108 h 120"/>
                <a:gd name="T34" fmla="*/ 54 w 102"/>
                <a:gd name="T35" fmla="*/ 114 h 120"/>
                <a:gd name="T36" fmla="*/ 48 w 102"/>
                <a:gd name="T37" fmla="*/ 120 h 120"/>
                <a:gd name="T38" fmla="*/ 42 w 102"/>
                <a:gd name="T39" fmla="*/ 120 h 120"/>
                <a:gd name="T40" fmla="*/ 42 w 102"/>
                <a:gd name="T41" fmla="*/ 114 h 120"/>
                <a:gd name="T42" fmla="*/ 36 w 102"/>
                <a:gd name="T43" fmla="*/ 114 h 120"/>
                <a:gd name="T44" fmla="*/ 30 w 102"/>
                <a:gd name="T45" fmla="*/ 114 h 120"/>
                <a:gd name="T46" fmla="*/ 24 w 102"/>
                <a:gd name="T47" fmla="*/ 108 h 120"/>
                <a:gd name="T48" fmla="*/ 30 w 102"/>
                <a:gd name="T49" fmla="*/ 108 h 120"/>
                <a:gd name="T50" fmla="*/ 30 w 102"/>
                <a:gd name="T51" fmla="*/ 102 h 120"/>
                <a:gd name="T52" fmla="*/ 24 w 102"/>
                <a:gd name="T53" fmla="*/ 102 h 120"/>
                <a:gd name="T54" fmla="*/ 24 w 102"/>
                <a:gd name="T55" fmla="*/ 96 h 120"/>
                <a:gd name="T56" fmla="*/ 24 w 102"/>
                <a:gd name="T57" fmla="*/ 90 h 120"/>
                <a:gd name="T58" fmla="*/ 24 w 102"/>
                <a:gd name="T59" fmla="*/ 84 h 120"/>
                <a:gd name="T60" fmla="*/ 24 w 102"/>
                <a:gd name="T61" fmla="*/ 78 h 120"/>
                <a:gd name="T62" fmla="*/ 18 w 102"/>
                <a:gd name="T63" fmla="*/ 78 h 120"/>
                <a:gd name="T64" fmla="*/ 12 w 102"/>
                <a:gd name="T65" fmla="*/ 78 h 120"/>
                <a:gd name="T66" fmla="*/ 6 w 102"/>
                <a:gd name="T67" fmla="*/ 84 h 120"/>
                <a:gd name="T68" fmla="*/ 0 w 102"/>
                <a:gd name="T69" fmla="*/ 84 h 120"/>
                <a:gd name="T70" fmla="*/ 0 w 102"/>
                <a:gd name="T71"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20">
                  <a:moveTo>
                    <a:pt x="0" y="78"/>
                  </a:moveTo>
                  <a:lnTo>
                    <a:pt x="6" y="48"/>
                  </a:lnTo>
                  <a:lnTo>
                    <a:pt x="18" y="0"/>
                  </a:lnTo>
                  <a:lnTo>
                    <a:pt x="102" y="18"/>
                  </a:lnTo>
                  <a:lnTo>
                    <a:pt x="102" y="24"/>
                  </a:lnTo>
                  <a:lnTo>
                    <a:pt x="102" y="36"/>
                  </a:lnTo>
                  <a:lnTo>
                    <a:pt x="96" y="36"/>
                  </a:lnTo>
                  <a:lnTo>
                    <a:pt x="102" y="42"/>
                  </a:lnTo>
                  <a:lnTo>
                    <a:pt x="102" y="48"/>
                  </a:lnTo>
                  <a:lnTo>
                    <a:pt x="96" y="48"/>
                  </a:lnTo>
                  <a:lnTo>
                    <a:pt x="102" y="54"/>
                  </a:lnTo>
                  <a:lnTo>
                    <a:pt x="84" y="48"/>
                  </a:lnTo>
                  <a:lnTo>
                    <a:pt x="84" y="60"/>
                  </a:lnTo>
                  <a:lnTo>
                    <a:pt x="78" y="90"/>
                  </a:lnTo>
                  <a:lnTo>
                    <a:pt x="66" y="90"/>
                  </a:lnTo>
                  <a:lnTo>
                    <a:pt x="66" y="108"/>
                  </a:lnTo>
                  <a:lnTo>
                    <a:pt x="54" y="108"/>
                  </a:lnTo>
                  <a:lnTo>
                    <a:pt x="54" y="114"/>
                  </a:lnTo>
                  <a:lnTo>
                    <a:pt x="48" y="120"/>
                  </a:lnTo>
                  <a:lnTo>
                    <a:pt x="42" y="120"/>
                  </a:lnTo>
                  <a:lnTo>
                    <a:pt x="42" y="114"/>
                  </a:lnTo>
                  <a:lnTo>
                    <a:pt x="36" y="114"/>
                  </a:lnTo>
                  <a:lnTo>
                    <a:pt x="30" y="114"/>
                  </a:lnTo>
                  <a:lnTo>
                    <a:pt x="24" y="108"/>
                  </a:lnTo>
                  <a:lnTo>
                    <a:pt x="30" y="108"/>
                  </a:lnTo>
                  <a:lnTo>
                    <a:pt x="30" y="102"/>
                  </a:lnTo>
                  <a:lnTo>
                    <a:pt x="24" y="102"/>
                  </a:lnTo>
                  <a:lnTo>
                    <a:pt x="24" y="96"/>
                  </a:lnTo>
                  <a:lnTo>
                    <a:pt x="24" y="90"/>
                  </a:lnTo>
                  <a:lnTo>
                    <a:pt x="24" y="84"/>
                  </a:lnTo>
                  <a:lnTo>
                    <a:pt x="24" y="78"/>
                  </a:lnTo>
                  <a:lnTo>
                    <a:pt x="18" y="78"/>
                  </a:lnTo>
                  <a:lnTo>
                    <a:pt x="12" y="78"/>
                  </a:lnTo>
                  <a:lnTo>
                    <a:pt x="6" y="84"/>
                  </a:lnTo>
                  <a:lnTo>
                    <a:pt x="0" y="84"/>
                  </a:lnTo>
                  <a:lnTo>
                    <a:pt x="0"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2" name="Freeform 10"/>
            <p:cNvSpPr>
              <a:spLocks/>
            </p:cNvSpPr>
            <p:nvPr/>
          </p:nvSpPr>
          <p:spPr bwMode="auto">
            <a:xfrm>
              <a:off x="1566" y="840"/>
              <a:ext cx="138" cy="156"/>
            </a:xfrm>
            <a:custGeom>
              <a:avLst/>
              <a:gdLst>
                <a:gd name="T0" fmla="*/ 84 w 138"/>
                <a:gd name="T1" fmla="*/ 150 h 156"/>
                <a:gd name="T2" fmla="*/ 84 w 138"/>
                <a:gd name="T3" fmla="*/ 138 h 156"/>
                <a:gd name="T4" fmla="*/ 84 w 138"/>
                <a:gd name="T5" fmla="*/ 126 h 156"/>
                <a:gd name="T6" fmla="*/ 78 w 138"/>
                <a:gd name="T7" fmla="*/ 114 h 156"/>
                <a:gd name="T8" fmla="*/ 72 w 138"/>
                <a:gd name="T9" fmla="*/ 108 h 156"/>
                <a:gd name="T10" fmla="*/ 66 w 138"/>
                <a:gd name="T11" fmla="*/ 102 h 156"/>
                <a:gd name="T12" fmla="*/ 60 w 138"/>
                <a:gd name="T13" fmla="*/ 108 h 156"/>
                <a:gd name="T14" fmla="*/ 30 w 138"/>
                <a:gd name="T15" fmla="*/ 114 h 156"/>
                <a:gd name="T16" fmla="*/ 18 w 138"/>
                <a:gd name="T17" fmla="*/ 120 h 156"/>
                <a:gd name="T18" fmla="*/ 0 w 138"/>
                <a:gd name="T19" fmla="*/ 108 h 156"/>
                <a:gd name="T20" fmla="*/ 0 w 138"/>
                <a:gd name="T21" fmla="*/ 90 h 156"/>
                <a:gd name="T22" fmla="*/ 12 w 138"/>
                <a:gd name="T23" fmla="*/ 72 h 156"/>
                <a:gd name="T24" fmla="*/ 18 w 138"/>
                <a:gd name="T25" fmla="*/ 30 h 156"/>
                <a:gd name="T26" fmla="*/ 30 w 138"/>
                <a:gd name="T27" fmla="*/ 30 h 156"/>
                <a:gd name="T28" fmla="*/ 36 w 138"/>
                <a:gd name="T29" fmla="*/ 24 h 156"/>
                <a:gd name="T30" fmla="*/ 36 w 138"/>
                <a:gd name="T31" fmla="*/ 18 h 156"/>
                <a:gd name="T32" fmla="*/ 36 w 138"/>
                <a:gd name="T33" fmla="*/ 0 h 156"/>
                <a:gd name="T34" fmla="*/ 84 w 138"/>
                <a:gd name="T35" fmla="*/ 12 h 156"/>
                <a:gd name="T36" fmla="*/ 78 w 138"/>
                <a:gd name="T37" fmla="*/ 24 h 156"/>
                <a:gd name="T38" fmla="*/ 78 w 138"/>
                <a:gd name="T39" fmla="*/ 30 h 156"/>
                <a:gd name="T40" fmla="*/ 84 w 138"/>
                <a:gd name="T41" fmla="*/ 24 h 156"/>
                <a:gd name="T42" fmla="*/ 90 w 138"/>
                <a:gd name="T43" fmla="*/ 24 h 156"/>
                <a:gd name="T44" fmla="*/ 96 w 138"/>
                <a:gd name="T45" fmla="*/ 30 h 156"/>
                <a:gd name="T46" fmla="*/ 96 w 138"/>
                <a:gd name="T47" fmla="*/ 42 h 156"/>
                <a:gd name="T48" fmla="*/ 90 w 138"/>
                <a:gd name="T49" fmla="*/ 48 h 156"/>
                <a:gd name="T50" fmla="*/ 102 w 138"/>
                <a:gd name="T51" fmla="*/ 54 h 156"/>
                <a:gd name="T52" fmla="*/ 108 w 138"/>
                <a:gd name="T53" fmla="*/ 72 h 156"/>
                <a:gd name="T54" fmla="*/ 114 w 138"/>
                <a:gd name="T55" fmla="*/ 78 h 156"/>
                <a:gd name="T56" fmla="*/ 114 w 138"/>
                <a:gd name="T57" fmla="*/ 90 h 156"/>
                <a:gd name="T58" fmla="*/ 120 w 138"/>
                <a:gd name="T59" fmla="*/ 96 h 156"/>
                <a:gd name="T60" fmla="*/ 126 w 138"/>
                <a:gd name="T61" fmla="*/ 102 h 156"/>
                <a:gd name="T62" fmla="*/ 132 w 138"/>
                <a:gd name="T63" fmla="*/ 108 h 156"/>
                <a:gd name="T64" fmla="*/ 138 w 138"/>
                <a:gd name="T65" fmla="*/ 114 h 156"/>
                <a:gd name="T66" fmla="*/ 138 w 138"/>
                <a:gd name="T67" fmla="*/ 120 h 156"/>
                <a:gd name="T68" fmla="*/ 126 w 138"/>
                <a:gd name="T69" fmla="*/ 126 h 156"/>
                <a:gd name="T70" fmla="*/ 120 w 138"/>
                <a:gd name="T71" fmla="*/ 138 h 156"/>
                <a:gd name="T72" fmla="*/ 114 w 138"/>
                <a:gd name="T73" fmla="*/ 144 h 156"/>
                <a:gd name="T74" fmla="*/ 114 w 138"/>
                <a:gd name="T7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56">
                  <a:moveTo>
                    <a:pt x="90" y="150"/>
                  </a:moveTo>
                  <a:lnTo>
                    <a:pt x="84" y="150"/>
                  </a:lnTo>
                  <a:lnTo>
                    <a:pt x="84" y="144"/>
                  </a:lnTo>
                  <a:lnTo>
                    <a:pt x="84" y="138"/>
                  </a:lnTo>
                  <a:lnTo>
                    <a:pt x="84" y="132"/>
                  </a:lnTo>
                  <a:lnTo>
                    <a:pt x="84" y="126"/>
                  </a:lnTo>
                  <a:lnTo>
                    <a:pt x="84" y="120"/>
                  </a:lnTo>
                  <a:lnTo>
                    <a:pt x="78" y="114"/>
                  </a:lnTo>
                  <a:lnTo>
                    <a:pt x="72" y="114"/>
                  </a:lnTo>
                  <a:lnTo>
                    <a:pt x="72" y="108"/>
                  </a:lnTo>
                  <a:lnTo>
                    <a:pt x="72" y="102"/>
                  </a:lnTo>
                  <a:lnTo>
                    <a:pt x="66" y="102"/>
                  </a:lnTo>
                  <a:lnTo>
                    <a:pt x="60" y="102"/>
                  </a:lnTo>
                  <a:lnTo>
                    <a:pt x="60" y="108"/>
                  </a:lnTo>
                  <a:lnTo>
                    <a:pt x="30" y="102"/>
                  </a:lnTo>
                  <a:lnTo>
                    <a:pt x="30" y="114"/>
                  </a:lnTo>
                  <a:lnTo>
                    <a:pt x="30" y="120"/>
                  </a:lnTo>
                  <a:lnTo>
                    <a:pt x="18" y="120"/>
                  </a:lnTo>
                  <a:lnTo>
                    <a:pt x="24" y="114"/>
                  </a:lnTo>
                  <a:lnTo>
                    <a:pt x="0" y="108"/>
                  </a:lnTo>
                  <a:lnTo>
                    <a:pt x="0" y="96"/>
                  </a:lnTo>
                  <a:lnTo>
                    <a:pt x="0" y="90"/>
                  </a:lnTo>
                  <a:lnTo>
                    <a:pt x="0" y="72"/>
                  </a:lnTo>
                  <a:lnTo>
                    <a:pt x="12" y="72"/>
                  </a:lnTo>
                  <a:lnTo>
                    <a:pt x="18" y="42"/>
                  </a:lnTo>
                  <a:lnTo>
                    <a:pt x="18" y="30"/>
                  </a:lnTo>
                  <a:lnTo>
                    <a:pt x="36" y="36"/>
                  </a:lnTo>
                  <a:lnTo>
                    <a:pt x="30" y="30"/>
                  </a:lnTo>
                  <a:lnTo>
                    <a:pt x="36" y="30"/>
                  </a:lnTo>
                  <a:lnTo>
                    <a:pt x="36" y="24"/>
                  </a:lnTo>
                  <a:lnTo>
                    <a:pt x="30" y="18"/>
                  </a:lnTo>
                  <a:lnTo>
                    <a:pt x="36" y="18"/>
                  </a:lnTo>
                  <a:lnTo>
                    <a:pt x="36" y="6"/>
                  </a:lnTo>
                  <a:lnTo>
                    <a:pt x="36" y="0"/>
                  </a:lnTo>
                  <a:lnTo>
                    <a:pt x="78" y="12"/>
                  </a:lnTo>
                  <a:lnTo>
                    <a:pt x="84" y="12"/>
                  </a:lnTo>
                  <a:lnTo>
                    <a:pt x="78" y="18"/>
                  </a:lnTo>
                  <a:lnTo>
                    <a:pt x="78" y="24"/>
                  </a:lnTo>
                  <a:lnTo>
                    <a:pt x="84" y="24"/>
                  </a:lnTo>
                  <a:lnTo>
                    <a:pt x="78" y="30"/>
                  </a:lnTo>
                  <a:lnTo>
                    <a:pt x="84" y="30"/>
                  </a:lnTo>
                  <a:lnTo>
                    <a:pt x="84" y="24"/>
                  </a:lnTo>
                  <a:lnTo>
                    <a:pt x="90" y="30"/>
                  </a:lnTo>
                  <a:lnTo>
                    <a:pt x="90" y="24"/>
                  </a:lnTo>
                  <a:lnTo>
                    <a:pt x="90" y="30"/>
                  </a:lnTo>
                  <a:lnTo>
                    <a:pt x="96" y="30"/>
                  </a:lnTo>
                  <a:lnTo>
                    <a:pt x="96" y="36"/>
                  </a:lnTo>
                  <a:lnTo>
                    <a:pt x="96" y="42"/>
                  </a:lnTo>
                  <a:lnTo>
                    <a:pt x="96" y="48"/>
                  </a:lnTo>
                  <a:lnTo>
                    <a:pt x="90" y="48"/>
                  </a:lnTo>
                  <a:lnTo>
                    <a:pt x="96" y="54"/>
                  </a:lnTo>
                  <a:lnTo>
                    <a:pt x="102" y="54"/>
                  </a:lnTo>
                  <a:lnTo>
                    <a:pt x="108" y="60"/>
                  </a:lnTo>
                  <a:lnTo>
                    <a:pt x="108" y="72"/>
                  </a:lnTo>
                  <a:lnTo>
                    <a:pt x="114" y="72"/>
                  </a:lnTo>
                  <a:lnTo>
                    <a:pt x="114" y="78"/>
                  </a:lnTo>
                  <a:lnTo>
                    <a:pt x="114" y="84"/>
                  </a:lnTo>
                  <a:lnTo>
                    <a:pt x="114" y="90"/>
                  </a:lnTo>
                  <a:lnTo>
                    <a:pt x="120" y="90"/>
                  </a:lnTo>
                  <a:lnTo>
                    <a:pt x="120" y="96"/>
                  </a:lnTo>
                  <a:lnTo>
                    <a:pt x="120" y="102"/>
                  </a:lnTo>
                  <a:lnTo>
                    <a:pt x="126" y="102"/>
                  </a:lnTo>
                  <a:lnTo>
                    <a:pt x="132" y="102"/>
                  </a:lnTo>
                  <a:lnTo>
                    <a:pt x="132" y="108"/>
                  </a:lnTo>
                  <a:lnTo>
                    <a:pt x="132" y="114"/>
                  </a:lnTo>
                  <a:lnTo>
                    <a:pt x="138" y="114"/>
                  </a:lnTo>
                  <a:lnTo>
                    <a:pt x="132" y="120"/>
                  </a:lnTo>
                  <a:lnTo>
                    <a:pt x="138" y="120"/>
                  </a:lnTo>
                  <a:lnTo>
                    <a:pt x="132" y="126"/>
                  </a:lnTo>
                  <a:lnTo>
                    <a:pt x="126" y="126"/>
                  </a:lnTo>
                  <a:lnTo>
                    <a:pt x="126" y="132"/>
                  </a:lnTo>
                  <a:lnTo>
                    <a:pt x="120" y="138"/>
                  </a:lnTo>
                  <a:lnTo>
                    <a:pt x="120" y="144"/>
                  </a:lnTo>
                  <a:lnTo>
                    <a:pt x="114" y="144"/>
                  </a:lnTo>
                  <a:lnTo>
                    <a:pt x="114" y="150"/>
                  </a:lnTo>
                  <a:lnTo>
                    <a:pt x="114" y="156"/>
                  </a:lnTo>
                  <a:lnTo>
                    <a:pt x="90" y="15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3" name="Freeform 11"/>
            <p:cNvSpPr>
              <a:spLocks/>
            </p:cNvSpPr>
            <p:nvPr/>
          </p:nvSpPr>
          <p:spPr bwMode="auto">
            <a:xfrm>
              <a:off x="1644" y="852"/>
              <a:ext cx="126" cy="84"/>
            </a:xfrm>
            <a:custGeom>
              <a:avLst/>
              <a:gdLst>
                <a:gd name="T0" fmla="*/ 114 w 126"/>
                <a:gd name="T1" fmla="*/ 72 h 84"/>
                <a:gd name="T2" fmla="*/ 90 w 126"/>
                <a:gd name="T3" fmla="*/ 66 h 84"/>
                <a:gd name="T4" fmla="*/ 84 w 126"/>
                <a:gd name="T5" fmla="*/ 84 h 84"/>
                <a:gd name="T6" fmla="*/ 36 w 126"/>
                <a:gd name="T7" fmla="*/ 72 h 84"/>
                <a:gd name="T8" fmla="*/ 36 w 126"/>
                <a:gd name="T9" fmla="*/ 66 h 84"/>
                <a:gd name="T10" fmla="*/ 36 w 126"/>
                <a:gd name="T11" fmla="*/ 60 h 84"/>
                <a:gd name="T12" fmla="*/ 30 w 126"/>
                <a:gd name="T13" fmla="*/ 60 h 84"/>
                <a:gd name="T14" fmla="*/ 30 w 126"/>
                <a:gd name="T15" fmla="*/ 48 h 84"/>
                <a:gd name="T16" fmla="*/ 24 w 126"/>
                <a:gd name="T17" fmla="*/ 42 h 84"/>
                <a:gd name="T18" fmla="*/ 18 w 126"/>
                <a:gd name="T19" fmla="*/ 42 h 84"/>
                <a:gd name="T20" fmla="*/ 12 w 126"/>
                <a:gd name="T21" fmla="*/ 36 h 84"/>
                <a:gd name="T22" fmla="*/ 18 w 126"/>
                <a:gd name="T23" fmla="*/ 36 h 84"/>
                <a:gd name="T24" fmla="*/ 18 w 126"/>
                <a:gd name="T25" fmla="*/ 30 h 84"/>
                <a:gd name="T26" fmla="*/ 18 w 126"/>
                <a:gd name="T27" fmla="*/ 24 h 84"/>
                <a:gd name="T28" fmla="*/ 18 w 126"/>
                <a:gd name="T29" fmla="*/ 18 h 84"/>
                <a:gd name="T30" fmla="*/ 12 w 126"/>
                <a:gd name="T31" fmla="*/ 18 h 84"/>
                <a:gd name="T32" fmla="*/ 12 w 126"/>
                <a:gd name="T33" fmla="*/ 12 h 84"/>
                <a:gd name="T34" fmla="*/ 12 w 126"/>
                <a:gd name="T35" fmla="*/ 18 h 84"/>
                <a:gd name="T36" fmla="*/ 6 w 126"/>
                <a:gd name="T37" fmla="*/ 12 h 84"/>
                <a:gd name="T38" fmla="*/ 6 w 126"/>
                <a:gd name="T39" fmla="*/ 18 h 84"/>
                <a:gd name="T40" fmla="*/ 0 w 126"/>
                <a:gd name="T41" fmla="*/ 18 h 84"/>
                <a:gd name="T42" fmla="*/ 6 w 126"/>
                <a:gd name="T43" fmla="*/ 12 h 84"/>
                <a:gd name="T44" fmla="*/ 0 w 126"/>
                <a:gd name="T45" fmla="*/ 12 h 84"/>
                <a:gd name="T46" fmla="*/ 0 w 126"/>
                <a:gd name="T47" fmla="*/ 6 h 84"/>
                <a:gd name="T48" fmla="*/ 6 w 126"/>
                <a:gd name="T49" fmla="*/ 0 h 84"/>
                <a:gd name="T50" fmla="*/ 0 w 126"/>
                <a:gd name="T51" fmla="*/ 0 h 84"/>
                <a:gd name="T52" fmla="*/ 126 w 126"/>
                <a:gd name="T53" fmla="*/ 18 h 84"/>
                <a:gd name="T54" fmla="*/ 120 w 126"/>
                <a:gd name="T55" fmla="*/ 30 h 84"/>
                <a:gd name="T56" fmla="*/ 114 w 126"/>
                <a:gd name="T5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84">
                  <a:moveTo>
                    <a:pt x="114" y="72"/>
                  </a:moveTo>
                  <a:lnTo>
                    <a:pt x="90" y="66"/>
                  </a:lnTo>
                  <a:lnTo>
                    <a:pt x="84" y="84"/>
                  </a:lnTo>
                  <a:lnTo>
                    <a:pt x="36" y="72"/>
                  </a:lnTo>
                  <a:lnTo>
                    <a:pt x="36" y="66"/>
                  </a:lnTo>
                  <a:lnTo>
                    <a:pt x="36" y="60"/>
                  </a:lnTo>
                  <a:lnTo>
                    <a:pt x="30" y="60"/>
                  </a:lnTo>
                  <a:lnTo>
                    <a:pt x="30" y="48"/>
                  </a:lnTo>
                  <a:lnTo>
                    <a:pt x="24" y="42"/>
                  </a:lnTo>
                  <a:lnTo>
                    <a:pt x="18" y="42"/>
                  </a:lnTo>
                  <a:lnTo>
                    <a:pt x="12" y="36"/>
                  </a:lnTo>
                  <a:lnTo>
                    <a:pt x="18" y="36"/>
                  </a:lnTo>
                  <a:lnTo>
                    <a:pt x="18" y="30"/>
                  </a:lnTo>
                  <a:lnTo>
                    <a:pt x="18" y="24"/>
                  </a:lnTo>
                  <a:lnTo>
                    <a:pt x="18" y="18"/>
                  </a:lnTo>
                  <a:lnTo>
                    <a:pt x="12" y="18"/>
                  </a:lnTo>
                  <a:lnTo>
                    <a:pt x="12" y="12"/>
                  </a:lnTo>
                  <a:lnTo>
                    <a:pt x="12" y="18"/>
                  </a:lnTo>
                  <a:lnTo>
                    <a:pt x="6" y="12"/>
                  </a:lnTo>
                  <a:lnTo>
                    <a:pt x="6" y="18"/>
                  </a:lnTo>
                  <a:lnTo>
                    <a:pt x="0" y="18"/>
                  </a:lnTo>
                  <a:lnTo>
                    <a:pt x="6" y="12"/>
                  </a:lnTo>
                  <a:lnTo>
                    <a:pt x="0" y="12"/>
                  </a:lnTo>
                  <a:lnTo>
                    <a:pt x="0" y="6"/>
                  </a:lnTo>
                  <a:lnTo>
                    <a:pt x="6" y="0"/>
                  </a:lnTo>
                  <a:lnTo>
                    <a:pt x="0" y="0"/>
                  </a:lnTo>
                  <a:lnTo>
                    <a:pt x="126" y="18"/>
                  </a:lnTo>
                  <a:lnTo>
                    <a:pt x="120" y="30"/>
                  </a:lnTo>
                  <a:lnTo>
                    <a:pt x="114"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4" name="Freeform 12"/>
            <p:cNvSpPr>
              <a:spLocks/>
            </p:cNvSpPr>
            <p:nvPr/>
          </p:nvSpPr>
          <p:spPr bwMode="auto">
            <a:xfrm>
              <a:off x="1758" y="870"/>
              <a:ext cx="66" cy="84"/>
            </a:xfrm>
            <a:custGeom>
              <a:avLst/>
              <a:gdLst>
                <a:gd name="T0" fmla="*/ 48 w 66"/>
                <a:gd name="T1" fmla="*/ 84 h 84"/>
                <a:gd name="T2" fmla="*/ 30 w 66"/>
                <a:gd name="T3" fmla="*/ 84 h 84"/>
                <a:gd name="T4" fmla="*/ 30 w 66"/>
                <a:gd name="T5" fmla="*/ 72 h 84"/>
                <a:gd name="T6" fmla="*/ 24 w 66"/>
                <a:gd name="T7" fmla="*/ 72 h 84"/>
                <a:gd name="T8" fmla="*/ 24 w 66"/>
                <a:gd name="T9" fmla="*/ 66 h 84"/>
                <a:gd name="T10" fmla="*/ 12 w 66"/>
                <a:gd name="T11" fmla="*/ 60 h 84"/>
                <a:gd name="T12" fmla="*/ 12 w 66"/>
                <a:gd name="T13" fmla="*/ 54 h 84"/>
                <a:gd name="T14" fmla="*/ 6 w 66"/>
                <a:gd name="T15" fmla="*/ 60 h 84"/>
                <a:gd name="T16" fmla="*/ 6 w 66"/>
                <a:gd name="T17" fmla="*/ 54 h 84"/>
                <a:gd name="T18" fmla="*/ 0 w 66"/>
                <a:gd name="T19" fmla="*/ 54 h 84"/>
                <a:gd name="T20" fmla="*/ 6 w 66"/>
                <a:gd name="T21" fmla="*/ 12 h 84"/>
                <a:gd name="T22" fmla="*/ 12 w 66"/>
                <a:gd name="T23" fmla="*/ 0 h 84"/>
                <a:gd name="T24" fmla="*/ 66 w 66"/>
                <a:gd name="T25" fmla="*/ 12 h 84"/>
                <a:gd name="T26" fmla="*/ 54 w 66"/>
                <a:gd name="T27" fmla="*/ 84 h 84"/>
                <a:gd name="T28" fmla="*/ 48 w 66"/>
                <a:gd name="T2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4">
                  <a:moveTo>
                    <a:pt x="48" y="84"/>
                  </a:moveTo>
                  <a:lnTo>
                    <a:pt x="30" y="84"/>
                  </a:lnTo>
                  <a:lnTo>
                    <a:pt x="30" y="72"/>
                  </a:lnTo>
                  <a:lnTo>
                    <a:pt x="24" y="72"/>
                  </a:lnTo>
                  <a:lnTo>
                    <a:pt x="24" y="66"/>
                  </a:lnTo>
                  <a:lnTo>
                    <a:pt x="12" y="60"/>
                  </a:lnTo>
                  <a:lnTo>
                    <a:pt x="12" y="54"/>
                  </a:lnTo>
                  <a:lnTo>
                    <a:pt x="6" y="60"/>
                  </a:lnTo>
                  <a:lnTo>
                    <a:pt x="6" y="54"/>
                  </a:lnTo>
                  <a:lnTo>
                    <a:pt x="0" y="54"/>
                  </a:lnTo>
                  <a:lnTo>
                    <a:pt x="6" y="12"/>
                  </a:lnTo>
                  <a:lnTo>
                    <a:pt x="12" y="0"/>
                  </a:lnTo>
                  <a:lnTo>
                    <a:pt x="66" y="12"/>
                  </a:lnTo>
                  <a:lnTo>
                    <a:pt x="54" y="84"/>
                  </a:lnTo>
                  <a:lnTo>
                    <a:pt x="48" y="8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5" name="Freeform 13"/>
            <p:cNvSpPr>
              <a:spLocks/>
            </p:cNvSpPr>
            <p:nvPr/>
          </p:nvSpPr>
          <p:spPr bwMode="auto">
            <a:xfrm>
              <a:off x="1806" y="882"/>
              <a:ext cx="54" cy="90"/>
            </a:xfrm>
            <a:custGeom>
              <a:avLst/>
              <a:gdLst>
                <a:gd name="T0" fmla="*/ 0 w 54"/>
                <a:gd name="T1" fmla="*/ 84 h 90"/>
                <a:gd name="T2" fmla="*/ 0 w 54"/>
                <a:gd name="T3" fmla="*/ 72 h 90"/>
                <a:gd name="T4" fmla="*/ 6 w 54"/>
                <a:gd name="T5" fmla="*/ 72 h 90"/>
                <a:gd name="T6" fmla="*/ 18 w 54"/>
                <a:gd name="T7" fmla="*/ 0 h 90"/>
                <a:gd name="T8" fmla="*/ 54 w 54"/>
                <a:gd name="T9" fmla="*/ 6 h 90"/>
                <a:gd name="T10" fmla="*/ 42 w 54"/>
                <a:gd name="T11" fmla="*/ 78 h 90"/>
                <a:gd name="T12" fmla="*/ 36 w 54"/>
                <a:gd name="T13" fmla="*/ 78 h 90"/>
                <a:gd name="T14" fmla="*/ 36 w 54"/>
                <a:gd name="T15" fmla="*/ 90 h 90"/>
                <a:gd name="T16" fmla="*/ 0 w 54"/>
                <a:gd name="T17"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0">
                  <a:moveTo>
                    <a:pt x="0" y="84"/>
                  </a:moveTo>
                  <a:lnTo>
                    <a:pt x="0" y="72"/>
                  </a:lnTo>
                  <a:lnTo>
                    <a:pt x="6" y="72"/>
                  </a:lnTo>
                  <a:lnTo>
                    <a:pt x="18" y="0"/>
                  </a:lnTo>
                  <a:lnTo>
                    <a:pt x="54" y="6"/>
                  </a:lnTo>
                  <a:lnTo>
                    <a:pt x="42" y="78"/>
                  </a:lnTo>
                  <a:lnTo>
                    <a:pt x="36" y="78"/>
                  </a:lnTo>
                  <a:lnTo>
                    <a:pt x="36" y="90"/>
                  </a:lnTo>
                  <a:lnTo>
                    <a:pt x="0" y="8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6" name="Freeform 14"/>
            <p:cNvSpPr>
              <a:spLocks/>
            </p:cNvSpPr>
            <p:nvPr/>
          </p:nvSpPr>
          <p:spPr bwMode="auto">
            <a:xfrm>
              <a:off x="1848" y="888"/>
              <a:ext cx="96" cy="96"/>
            </a:xfrm>
            <a:custGeom>
              <a:avLst/>
              <a:gdLst>
                <a:gd name="T0" fmla="*/ 78 w 96"/>
                <a:gd name="T1" fmla="*/ 96 h 96"/>
                <a:gd name="T2" fmla="*/ 66 w 96"/>
                <a:gd name="T3" fmla="*/ 96 h 96"/>
                <a:gd name="T4" fmla="*/ 72 w 96"/>
                <a:gd name="T5" fmla="*/ 84 h 96"/>
                <a:gd name="T6" fmla="*/ 60 w 96"/>
                <a:gd name="T7" fmla="*/ 84 h 96"/>
                <a:gd name="T8" fmla="*/ 60 w 96"/>
                <a:gd name="T9" fmla="*/ 78 h 96"/>
                <a:gd name="T10" fmla="*/ 12 w 96"/>
                <a:gd name="T11" fmla="*/ 66 h 96"/>
                <a:gd name="T12" fmla="*/ 12 w 96"/>
                <a:gd name="T13" fmla="*/ 78 h 96"/>
                <a:gd name="T14" fmla="*/ 0 w 96"/>
                <a:gd name="T15" fmla="*/ 72 h 96"/>
                <a:gd name="T16" fmla="*/ 12 w 96"/>
                <a:gd name="T17" fmla="*/ 0 h 96"/>
                <a:gd name="T18" fmla="*/ 96 w 96"/>
                <a:gd name="T19" fmla="*/ 12 h 96"/>
                <a:gd name="T20" fmla="*/ 96 w 96"/>
                <a:gd name="T21" fmla="*/ 18 h 96"/>
                <a:gd name="T22" fmla="*/ 90 w 96"/>
                <a:gd name="T23" fmla="*/ 54 h 96"/>
                <a:gd name="T24" fmla="*/ 90 w 96"/>
                <a:gd name="T25" fmla="*/ 60 h 96"/>
                <a:gd name="T26" fmla="*/ 90 w 96"/>
                <a:gd name="T27" fmla="*/ 66 h 96"/>
                <a:gd name="T28" fmla="*/ 90 w 96"/>
                <a:gd name="T29" fmla="*/ 72 h 96"/>
                <a:gd name="T30" fmla="*/ 84 w 96"/>
                <a:gd name="T31" fmla="*/ 72 h 96"/>
                <a:gd name="T32" fmla="*/ 84 w 96"/>
                <a:gd name="T33" fmla="*/ 78 h 96"/>
                <a:gd name="T34" fmla="*/ 78 w 96"/>
                <a:gd name="T35" fmla="*/ 84 h 96"/>
                <a:gd name="T36" fmla="*/ 84 w 96"/>
                <a:gd name="T37" fmla="*/ 84 h 96"/>
                <a:gd name="T38" fmla="*/ 78 w 96"/>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8" y="96"/>
                  </a:moveTo>
                  <a:lnTo>
                    <a:pt x="66" y="96"/>
                  </a:lnTo>
                  <a:lnTo>
                    <a:pt x="72" y="84"/>
                  </a:lnTo>
                  <a:lnTo>
                    <a:pt x="60" y="84"/>
                  </a:lnTo>
                  <a:lnTo>
                    <a:pt x="60" y="78"/>
                  </a:lnTo>
                  <a:lnTo>
                    <a:pt x="12" y="66"/>
                  </a:lnTo>
                  <a:lnTo>
                    <a:pt x="12" y="78"/>
                  </a:lnTo>
                  <a:lnTo>
                    <a:pt x="0" y="72"/>
                  </a:lnTo>
                  <a:lnTo>
                    <a:pt x="12" y="0"/>
                  </a:lnTo>
                  <a:lnTo>
                    <a:pt x="96" y="12"/>
                  </a:lnTo>
                  <a:lnTo>
                    <a:pt x="96" y="18"/>
                  </a:lnTo>
                  <a:lnTo>
                    <a:pt x="90" y="54"/>
                  </a:lnTo>
                  <a:lnTo>
                    <a:pt x="90" y="60"/>
                  </a:lnTo>
                  <a:lnTo>
                    <a:pt x="90" y="66"/>
                  </a:lnTo>
                  <a:lnTo>
                    <a:pt x="90" y="72"/>
                  </a:lnTo>
                  <a:lnTo>
                    <a:pt x="84" y="72"/>
                  </a:lnTo>
                  <a:lnTo>
                    <a:pt x="84" y="78"/>
                  </a:lnTo>
                  <a:lnTo>
                    <a:pt x="78" y="84"/>
                  </a:lnTo>
                  <a:lnTo>
                    <a:pt x="84" y="84"/>
                  </a:lnTo>
                  <a:lnTo>
                    <a:pt x="78" y="9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7" name="Freeform 15"/>
            <p:cNvSpPr>
              <a:spLocks/>
            </p:cNvSpPr>
            <p:nvPr/>
          </p:nvSpPr>
          <p:spPr bwMode="auto">
            <a:xfrm>
              <a:off x="2232" y="936"/>
              <a:ext cx="72" cy="66"/>
            </a:xfrm>
            <a:custGeom>
              <a:avLst/>
              <a:gdLst>
                <a:gd name="T0" fmla="*/ 66 w 72"/>
                <a:gd name="T1" fmla="*/ 66 h 66"/>
                <a:gd name="T2" fmla="*/ 24 w 72"/>
                <a:gd name="T3" fmla="*/ 60 h 66"/>
                <a:gd name="T4" fmla="*/ 24 w 72"/>
                <a:gd name="T5" fmla="*/ 54 h 66"/>
                <a:gd name="T6" fmla="*/ 18 w 72"/>
                <a:gd name="T7" fmla="*/ 48 h 66"/>
                <a:gd name="T8" fmla="*/ 18 w 72"/>
                <a:gd name="T9" fmla="*/ 42 h 66"/>
                <a:gd name="T10" fmla="*/ 6 w 72"/>
                <a:gd name="T11" fmla="*/ 42 h 66"/>
                <a:gd name="T12" fmla="*/ 6 w 72"/>
                <a:gd name="T13" fmla="*/ 30 h 66"/>
                <a:gd name="T14" fmla="*/ 0 w 72"/>
                <a:gd name="T15" fmla="*/ 30 h 66"/>
                <a:gd name="T16" fmla="*/ 6 w 72"/>
                <a:gd name="T17" fmla="*/ 6 h 66"/>
                <a:gd name="T18" fmla="*/ 0 w 72"/>
                <a:gd name="T19" fmla="*/ 6 h 66"/>
                <a:gd name="T20" fmla="*/ 6 w 72"/>
                <a:gd name="T21" fmla="*/ 0 h 66"/>
                <a:gd name="T22" fmla="*/ 72 w 72"/>
                <a:gd name="T23" fmla="*/ 6 h 66"/>
                <a:gd name="T24" fmla="*/ 66 w 72"/>
                <a:gd name="T25" fmla="*/ 36 h 66"/>
                <a:gd name="T26" fmla="*/ 66 w 72"/>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66">
                  <a:moveTo>
                    <a:pt x="66" y="66"/>
                  </a:moveTo>
                  <a:lnTo>
                    <a:pt x="24" y="60"/>
                  </a:lnTo>
                  <a:lnTo>
                    <a:pt x="24" y="54"/>
                  </a:lnTo>
                  <a:lnTo>
                    <a:pt x="18" y="48"/>
                  </a:lnTo>
                  <a:lnTo>
                    <a:pt x="18" y="42"/>
                  </a:lnTo>
                  <a:lnTo>
                    <a:pt x="6" y="42"/>
                  </a:lnTo>
                  <a:lnTo>
                    <a:pt x="6" y="30"/>
                  </a:lnTo>
                  <a:lnTo>
                    <a:pt x="0" y="30"/>
                  </a:lnTo>
                  <a:lnTo>
                    <a:pt x="6" y="6"/>
                  </a:lnTo>
                  <a:lnTo>
                    <a:pt x="0" y="6"/>
                  </a:lnTo>
                  <a:lnTo>
                    <a:pt x="6" y="0"/>
                  </a:lnTo>
                  <a:lnTo>
                    <a:pt x="72" y="6"/>
                  </a:lnTo>
                  <a:lnTo>
                    <a:pt x="66" y="36"/>
                  </a:lnTo>
                  <a:lnTo>
                    <a:pt x="66"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8" name="Freeform 16"/>
            <p:cNvSpPr>
              <a:spLocks/>
            </p:cNvSpPr>
            <p:nvPr/>
          </p:nvSpPr>
          <p:spPr bwMode="auto">
            <a:xfrm>
              <a:off x="2298" y="942"/>
              <a:ext cx="78" cy="42"/>
            </a:xfrm>
            <a:custGeom>
              <a:avLst/>
              <a:gdLst>
                <a:gd name="T0" fmla="*/ 78 w 78"/>
                <a:gd name="T1" fmla="*/ 42 h 42"/>
                <a:gd name="T2" fmla="*/ 0 w 78"/>
                <a:gd name="T3" fmla="*/ 30 h 42"/>
                <a:gd name="T4" fmla="*/ 6 w 78"/>
                <a:gd name="T5" fmla="*/ 0 h 42"/>
                <a:gd name="T6" fmla="*/ 78 w 78"/>
                <a:gd name="T7" fmla="*/ 6 h 42"/>
                <a:gd name="T8" fmla="*/ 78 w 78"/>
                <a:gd name="T9" fmla="*/ 30 h 42"/>
                <a:gd name="T10" fmla="*/ 78 w 78"/>
                <a:gd name="T11" fmla="*/ 42 h 42"/>
              </a:gdLst>
              <a:ahLst/>
              <a:cxnLst>
                <a:cxn ang="0">
                  <a:pos x="T0" y="T1"/>
                </a:cxn>
                <a:cxn ang="0">
                  <a:pos x="T2" y="T3"/>
                </a:cxn>
                <a:cxn ang="0">
                  <a:pos x="T4" y="T5"/>
                </a:cxn>
                <a:cxn ang="0">
                  <a:pos x="T6" y="T7"/>
                </a:cxn>
                <a:cxn ang="0">
                  <a:pos x="T8" y="T9"/>
                </a:cxn>
                <a:cxn ang="0">
                  <a:pos x="T10" y="T11"/>
                </a:cxn>
              </a:cxnLst>
              <a:rect l="0" t="0" r="r" b="b"/>
              <a:pathLst>
                <a:path w="78" h="42">
                  <a:moveTo>
                    <a:pt x="78" y="42"/>
                  </a:moveTo>
                  <a:lnTo>
                    <a:pt x="0" y="30"/>
                  </a:lnTo>
                  <a:lnTo>
                    <a:pt x="6" y="0"/>
                  </a:lnTo>
                  <a:lnTo>
                    <a:pt x="78" y="6"/>
                  </a:lnTo>
                  <a:lnTo>
                    <a:pt x="78" y="30"/>
                  </a:lnTo>
                  <a:lnTo>
                    <a:pt x="7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9" name="Freeform 17"/>
            <p:cNvSpPr>
              <a:spLocks/>
            </p:cNvSpPr>
            <p:nvPr/>
          </p:nvSpPr>
          <p:spPr bwMode="auto">
            <a:xfrm>
              <a:off x="2376" y="948"/>
              <a:ext cx="60" cy="48"/>
            </a:xfrm>
            <a:custGeom>
              <a:avLst/>
              <a:gdLst>
                <a:gd name="T0" fmla="*/ 42 w 60"/>
                <a:gd name="T1" fmla="*/ 48 h 48"/>
                <a:gd name="T2" fmla="*/ 0 w 60"/>
                <a:gd name="T3" fmla="*/ 42 h 48"/>
                <a:gd name="T4" fmla="*/ 0 w 60"/>
                <a:gd name="T5" fmla="*/ 36 h 48"/>
                <a:gd name="T6" fmla="*/ 0 w 60"/>
                <a:gd name="T7" fmla="*/ 24 h 48"/>
                <a:gd name="T8" fmla="*/ 0 w 60"/>
                <a:gd name="T9" fmla="*/ 0 h 48"/>
                <a:gd name="T10" fmla="*/ 60 w 60"/>
                <a:gd name="T11" fmla="*/ 0 h 48"/>
                <a:gd name="T12" fmla="*/ 60 w 60"/>
                <a:gd name="T13" fmla="*/ 24 h 48"/>
                <a:gd name="T14" fmla="*/ 48 w 60"/>
                <a:gd name="T15" fmla="*/ 18 h 48"/>
                <a:gd name="T16" fmla="*/ 48 w 60"/>
                <a:gd name="T17" fmla="*/ 30 h 48"/>
                <a:gd name="T18" fmla="*/ 42 w 60"/>
                <a:gd name="T19" fmla="*/ 30 h 48"/>
                <a:gd name="T20" fmla="*/ 42 w 60"/>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8">
                  <a:moveTo>
                    <a:pt x="42" y="48"/>
                  </a:moveTo>
                  <a:lnTo>
                    <a:pt x="0" y="42"/>
                  </a:lnTo>
                  <a:lnTo>
                    <a:pt x="0" y="36"/>
                  </a:lnTo>
                  <a:lnTo>
                    <a:pt x="0" y="24"/>
                  </a:lnTo>
                  <a:lnTo>
                    <a:pt x="0" y="0"/>
                  </a:lnTo>
                  <a:lnTo>
                    <a:pt x="60" y="0"/>
                  </a:lnTo>
                  <a:lnTo>
                    <a:pt x="60" y="24"/>
                  </a:lnTo>
                  <a:lnTo>
                    <a:pt x="48" y="18"/>
                  </a:lnTo>
                  <a:lnTo>
                    <a:pt x="48" y="30"/>
                  </a:lnTo>
                  <a:lnTo>
                    <a:pt x="42" y="30"/>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0" name="Freeform 18"/>
            <p:cNvSpPr>
              <a:spLocks/>
            </p:cNvSpPr>
            <p:nvPr/>
          </p:nvSpPr>
          <p:spPr bwMode="auto">
            <a:xfrm>
              <a:off x="2436" y="948"/>
              <a:ext cx="60" cy="60"/>
            </a:xfrm>
            <a:custGeom>
              <a:avLst/>
              <a:gdLst>
                <a:gd name="T0" fmla="*/ 60 w 60"/>
                <a:gd name="T1" fmla="*/ 60 h 60"/>
                <a:gd name="T2" fmla="*/ 6 w 60"/>
                <a:gd name="T3" fmla="*/ 54 h 60"/>
                <a:gd name="T4" fmla="*/ 12 w 60"/>
                <a:gd name="T5" fmla="*/ 30 h 60"/>
                <a:gd name="T6" fmla="*/ 0 w 60"/>
                <a:gd name="T7" fmla="*/ 30 h 60"/>
                <a:gd name="T8" fmla="*/ 0 w 60"/>
                <a:gd name="T9" fmla="*/ 24 h 60"/>
                <a:gd name="T10" fmla="*/ 0 w 60"/>
                <a:gd name="T11" fmla="*/ 0 h 60"/>
                <a:gd name="T12" fmla="*/ 36 w 60"/>
                <a:gd name="T13" fmla="*/ 6 h 60"/>
                <a:gd name="T14" fmla="*/ 36 w 60"/>
                <a:gd name="T15" fmla="*/ 30 h 60"/>
                <a:gd name="T16" fmla="*/ 36 w 60"/>
                <a:gd name="T17" fmla="*/ 48 h 60"/>
                <a:gd name="T18" fmla="*/ 60 w 60"/>
                <a:gd name="T19" fmla="*/ 48 h 60"/>
                <a:gd name="T20" fmla="*/ 60 w 60"/>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60" y="60"/>
                  </a:moveTo>
                  <a:lnTo>
                    <a:pt x="6" y="54"/>
                  </a:lnTo>
                  <a:lnTo>
                    <a:pt x="12" y="30"/>
                  </a:lnTo>
                  <a:lnTo>
                    <a:pt x="0" y="30"/>
                  </a:lnTo>
                  <a:lnTo>
                    <a:pt x="0" y="24"/>
                  </a:lnTo>
                  <a:lnTo>
                    <a:pt x="0" y="0"/>
                  </a:lnTo>
                  <a:lnTo>
                    <a:pt x="36" y="6"/>
                  </a:lnTo>
                  <a:lnTo>
                    <a:pt x="36" y="30"/>
                  </a:lnTo>
                  <a:lnTo>
                    <a:pt x="36" y="48"/>
                  </a:lnTo>
                  <a:lnTo>
                    <a:pt x="60" y="48"/>
                  </a:lnTo>
                  <a:lnTo>
                    <a:pt x="60"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1" name="Freeform 19"/>
            <p:cNvSpPr>
              <a:spLocks/>
            </p:cNvSpPr>
            <p:nvPr/>
          </p:nvSpPr>
          <p:spPr bwMode="auto">
            <a:xfrm>
              <a:off x="2472" y="954"/>
              <a:ext cx="84" cy="48"/>
            </a:xfrm>
            <a:custGeom>
              <a:avLst/>
              <a:gdLst>
                <a:gd name="T0" fmla="*/ 24 w 84"/>
                <a:gd name="T1" fmla="*/ 42 h 48"/>
                <a:gd name="T2" fmla="*/ 0 w 84"/>
                <a:gd name="T3" fmla="*/ 42 h 48"/>
                <a:gd name="T4" fmla="*/ 0 w 84"/>
                <a:gd name="T5" fmla="*/ 24 h 48"/>
                <a:gd name="T6" fmla="*/ 0 w 84"/>
                <a:gd name="T7" fmla="*/ 0 h 48"/>
                <a:gd name="T8" fmla="*/ 84 w 84"/>
                <a:gd name="T9" fmla="*/ 0 h 48"/>
                <a:gd name="T10" fmla="*/ 84 w 84"/>
                <a:gd name="T11" fmla="*/ 30 h 48"/>
                <a:gd name="T12" fmla="*/ 84 w 84"/>
                <a:gd name="T13" fmla="*/ 48 h 48"/>
                <a:gd name="T14" fmla="*/ 78 w 84"/>
                <a:gd name="T15" fmla="*/ 48 h 48"/>
                <a:gd name="T16" fmla="*/ 66 w 84"/>
                <a:gd name="T17" fmla="*/ 48 h 48"/>
                <a:gd name="T18" fmla="*/ 66 w 84"/>
                <a:gd name="T19" fmla="*/ 36 h 48"/>
                <a:gd name="T20" fmla="*/ 24 w 84"/>
                <a:gd name="T21" fmla="*/ 36 h 48"/>
                <a:gd name="T22" fmla="*/ 24 w 84"/>
                <a:gd name="T2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48">
                  <a:moveTo>
                    <a:pt x="24" y="42"/>
                  </a:moveTo>
                  <a:lnTo>
                    <a:pt x="0" y="42"/>
                  </a:lnTo>
                  <a:lnTo>
                    <a:pt x="0" y="24"/>
                  </a:lnTo>
                  <a:lnTo>
                    <a:pt x="0" y="0"/>
                  </a:lnTo>
                  <a:lnTo>
                    <a:pt x="84" y="0"/>
                  </a:lnTo>
                  <a:lnTo>
                    <a:pt x="84" y="30"/>
                  </a:lnTo>
                  <a:lnTo>
                    <a:pt x="84" y="48"/>
                  </a:lnTo>
                  <a:lnTo>
                    <a:pt x="78" y="48"/>
                  </a:lnTo>
                  <a:lnTo>
                    <a:pt x="66" y="48"/>
                  </a:lnTo>
                  <a:lnTo>
                    <a:pt x="66" y="36"/>
                  </a:lnTo>
                  <a:lnTo>
                    <a:pt x="24" y="36"/>
                  </a:lnTo>
                  <a:lnTo>
                    <a:pt x="24"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2" name="Freeform 20"/>
            <p:cNvSpPr>
              <a:spLocks/>
            </p:cNvSpPr>
            <p:nvPr/>
          </p:nvSpPr>
          <p:spPr bwMode="auto">
            <a:xfrm>
              <a:off x="2556" y="954"/>
              <a:ext cx="48" cy="48"/>
            </a:xfrm>
            <a:custGeom>
              <a:avLst/>
              <a:gdLst>
                <a:gd name="T0" fmla="*/ 0 w 48"/>
                <a:gd name="T1" fmla="*/ 48 h 48"/>
                <a:gd name="T2" fmla="*/ 0 w 48"/>
                <a:gd name="T3" fmla="*/ 30 h 48"/>
                <a:gd name="T4" fmla="*/ 0 w 48"/>
                <a:gd name="T5" fmla="*/ 0 h 48"/>
                <a:gd name="T6" fmla="*/ 42 w 48"/>
                <a:gd name="T7" fmla="*/ 6 h 48"/>
                <a:gd name="T8" fmla="*/ 42 w 48"/>
                <a:gd name="T9" fmla="*/ 30 h 48"/>
                <a:gd name="T10" fmla="*/ 48 w 48"/>
                <a:gd name="T11" fmla="*/ 30 h 48"/>
                <a:gd name="T12" fmla="*/ 48 w 48"/>
                <a:gd name="T13" fmla="*/ 48 h 48"/>
                <a:gd name="T14" fmla="*/ 0 w 48"/>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0" y="48"/>
                  </a:moveTo>
                  <a:lnTo>
                    <a:pt x="0" y="30"/>
                  </a:lnTo>
                  <a:lnTo>
                    <a:pt x="0" y="0"/>
                  </a:lnTo>
                  <a:lnTo>
                    <a:pt x="42" y="6"/>
                  </a:lnTo>
                  <a:lnTo>
                    <a:pt x="42" y="30"/>
                  </a:lnTo>
                  <a:lnTo>
                    <a:pt x="48" y="30"/>
                  </a:lnTo>
                  <a:lnTo>
                    <a:pt x="48"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3" name="Freeform 21"/>
            <p:cNvSpPr>
              <a:spLocks/>
            </p:cNvSpPr>
            <p:nvPr/>
          </p:nvSpPr>
          <p:spPr bwMode="auto">
            <a:xfrm>
              <a:off x="2598" y="960"/>
              <a:ext cx="42" cy="60"/>
            </a:xfrm>
            <a:custGeom>
              <a:avLst/>
              <a:gdLst>
                <a:gd name="T0" fmla="*/ 6 w 42"/>
                <a:gd name="T1" fmla="*/ 60 h 60"/>
                <a:gd name="T2" fmla="*/ 6 w 42"/>
                <a:gd name="T3" fmla="*/ 42 h 60"/>
                <a:gd name="T4" fmla="*/ 6 w 42"/>
                <a:gd name="T5" fmla="*/ 24 h 60"/>
                <a:gd name="T6" fmla="*/ 0 w 42"/>
                <a:gd name="T7" fmla="*/ 24 h 60"/>
                <a:gd name="T8" fmla="*/ 0 w 42"/>
                <a:gd name="T9" fmla="*/ 0 h 60"/>
                <a:gd name="T10" fmla="*/ 36 w 42"/>
                <a:gd name="T11" fmla="*/ 0 h 60"/>
                <a:gd name="T12" fmla="*/ 36 w 42"/>
                <a:gd name="T13" fmla="*/ 24 h 60"/>
                <a:gd name="T14" fmla="*/ 42 w 42"/>
                <a:gd name="T15" fmla="*/ 24 h 60"/>
                <a:gd name="T16" fmla="*/ 36 w 42"/>
                <a:gd name="T17" fmla="*/ 42 h 60"/>
                <a:gd name="T18" fmla="*/ 36 w 42"/>
                <a:gd name="T19" fmla="*/ 60 h 60"/>
                <a:gd name="T20" fmla="*/ 24 w 42"/>
                <a:gd name="T21" fmla="*/ 60 h 60"/>
                <a:gd name="T22" fmla="*/ 6 w 42"/>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60">
                  <a:moveTo>
                    <a:pt x="6" y="60"/>
                  </a:moveTo>
                  <a:lnTo>
                    <a:pt x="6" y="42"/>
                  </a:lnTo>
                  <a:lnTo>
                    <a:pt x="6" y="24"/>
                  </a:lnTo>
                  <a:lnTo>
                    <a:pt x="0" y="24"/>
                  </a:lnTo>
                  <a:lnTo>
                    <a:pt x="0" y="0"/>
                  </a:lnTo>
                  <a:lnTo>
                    <a:pt x="36" y="0"/>
                  </a:lnTo>
                  <a:lnTo>
                    <a:pt x="36" y="24"/>
                  </a:lnTo>
                  <a:lnTo>
                    <a:pt x="42" y="24"/>
                  </a:lnTo>
                  <a:lnTo>
                    <a:pt x="36" y="42"/>
                  </a:lnTo>
                  <a:lnTo>
                    <a:pt x="36" y="60"/>
                  </a:lnTo>
                  <a:lnTo>
                    <a:pt x="24" y="60"/>
                  </a:lnTo>
                  <a:lnTo>
                    <a:pt x="6"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4" name="Freeform 22"/>
            <p:cNvSpPr>
              <a:spLocks/>
            </p:cNvSpPr>
            <p:nvPr/>
          </p:nvSpPr>
          <p:spPr bwMode="auto">
            <a:xfrm>
              <a:off x="2634" y="960"/>
              <a:ext cx="72" cy="48"/>
            </a:xfrm>
            <a:custGeom>
              <a:avLst/>
              <a:gdLst>
                <a:gd name="T0" fmla="*/ 72 w 72"/>
                <a:gd name="T1" fmla="*/ 48 h 48"/>
                <a:gd name="T2" fmla="*/ 48 w 72"/>
                <a:gd name="T3" fmla="*/ 48 h 48"/>
                <a:gd name="T4" fmla="*/ 0 w 72"/>
                <a:gd name="T5" fmla="*/ 42 h 48"/>
                <a:gd name="T6" fmla="*/ 6 w 72"/>
                <a:gd name="T7" fmla="*/ 24 h 48"/>
                <a:gd name="T8" fmla="*/ 0 w 72"/>
                <a:gd name="T9" fmla="*/ 24 h 48"/>
                <a:gd name="T10" fmla="*/ 0 w 72"/>
                <a:gd name="T11" fmla="*/ 0 h 48"/>
                <a:gd name="T12" fmla="*/ 72 w 72"/>
                <a:gd name="T13" fmla="*/ 0 h 48"/>
                <a:gd name="T14" fmla="*/ 72 w 72"/>
                <a:gd name="T15" fmla="*/ 30 h 48"/>
                <a:gd name="T16" fmla="*/ 72 w 7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8">
                  <a:moveTo>
                    <a:pt x="72" y="48"/>
                  </a:moveTo>
                  <a:lnTo>
                    <a:pt x="48" y="48"/>
                  </a:lnTo>
                  <a:lnTo>
                    <a:pt x="0" y="42"/>
                  </a:lnTo>
                  <a:lnTo>
                    <a:pt x="6" y="24"/>
                  </a:lnTo>
                  <a:lnTo>
                    <a:pt x="0" y="24"/>
                  </a:lnTo>
                  <a:lnTo>
                    <a:pt x="0" y="0"/>
                  </a:lnTo>
                  <a:lnTo>
                    <a:pt x="72" y="0"/>
                  </a:lnTo>
                  <a:lnTo>
                    <a:pt x="72" y="30"/>
                  </a:lnTo>
                  <a:lnTo>
                    <a:pt x="7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5" name="Freeform 23"/>
            <p:cNvSpPr>
              <a:spLocks/>
            </p:cNvSpPr>
            <p:nvPr/>
          </p:nvSpPr>
          <p:spPr bwMode="auto">
            <a:xfrm>
              <a:off x="2706" y="960"/>
              <a:ext cx="54" cy="48"/>
            </a:xfrm>
            <a:custGeom>
              <a:avLst/>
              <a:gdLst>
                <a:gd name="T0" fmla="*/ 54 w 54"/>
                <a:gd name="T1" fmla="*/ 48 h 48"/>
                <a:gd name="T2" fmla="*/ 0 w 54"/>
                <a:gd name="T3" fmla="*/ 48 h 48"/>
                <a:gd name="T4" fmla="*/ 0 w 54"/>
                <a:gd name="T5" fmla="*/ 30 h 48"/>
                <a:gd name="T6" fmla="*/ 0 w 54"/>
                <a:gd name="T7" fmla="*/ 0 h 48"/>
                <a:gd name="T8" fmla="*/ 48 w 54"/>
                <a:gd name="T9" fmla="*/ 0 h 48"/>
                <a:gd name="T10" fmla="*/ 48 w 54"/>
                <a:gd name="T11" fmla="*/ 6 h 48"/>
                <a:gd name="T12" fmla="*/ 48 w 54"/>
                <a:gd name="T13" fmla="*/ 12 h 48"/>
                <a:gd name="T14" fmla="*/ 54 w 54"/>
                <a:gd name="T15" fmla="*/ 18 h 48"/>
                <a:gd name="T16" fmla="*/ 48 w 54"/>
                <a:gd name="T17" fmla="*/ 18 h 48"/>
                <a:gd name="T18" fmla="*/ 54 w 54"/>
                <a:gd name="T19" fmla="*/ 18 h 48"/>
                <a:gd name="T20" fmla="*/ 48 w 54"/>
                <a:gd name="T21" fmla="*/ 24 h 48"/>
                <a:gd name="T22" fmla="*/ 54 w 54"/>
                <a:gd name="T23" fmla="*/ 24 h 48"/>
                <a:gd name="T24" fmla="*/ 54 w 54"/>
                <a:gd name="T25" fmla="*/ 30 h 48"/>
                <a:gd name="T26" fmla="*/ 54 w 54"/>
                <a:gd name="T27" fmla="*/ 36 h 48"/>
                <a:gd name="T28" fmla="*/ 54 w 54"/>
                <a:gd name="T29" fmla="*/ 42 h 48"/>
                <a:gd name="T30" fmla="*/ 48 w 54"/>
                <a:gd name="T31" fmla="*/ 42 h 48"/>
                <a:gd name="T32" fmla="*/ 54 w 54"/>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8">
                  <a:moveTo>
                    <a:pt x="54" y="48"/>
                  </a:moveTo>
                  <a:lnTo>
                    <a:pt x="0" y="48"/>
                  </a:lnTo>
                  <a:lnTo>
                    <a:pt x="0" y="30"/>
                  </a:lnTo>
                  <a:lnTo>
                    <a:pt x="0" y="0"/>
                  </a:lnTo>
                  <a:lnTo>
                    <a:pt x="48" y="0"/>
                  </a:lnTo>
                  <a:lnTo>
                    <a:pt x="48" y="6"/>
                  </a:lnTo>
                  <a:lnTo>
                    <a:pt x="48" y="12"/>
                  </a:lnTo>
                  <a:lnTo>
                    <a:pt x="54" y="18"/>
                  </a:lnTo>
                  <a:lnTo>
                    <a:pt x="48" y="18"/>
                  </a:lnTo>
                  <a:lnTo>
                    <a:pt x="54" y="18"/>
                  </a:lnTo>
                  <a:lnTo>
                    <a:pt x="48" y="24"/>
                  </a:lnTo>
                  <a:lnTo>
                    <a:pt x="54" y="24"/>
                  </a:lnTo>
                  <a:lnTo>
                    <a:pt x="54" y="30"/>
                  </a:lnTo>
                  <a:lnTo>
                    <a:pt x="54" y="36"/>
                  </a:lnTo>
                  <a:lnTo>
                    <a:pt x="54" y="42"/>
                  </a:lnTo>
                  <a:lnTo>
                    <a:pt x="48" y="42"/>
                  </a:lnTo>
                  <a:lnTo>
                    <a:pt x="54"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6" name="Freeform 24"/>
            <p:cNvSpPr>
              <a:spLocks/>
            </p:cNvSpPr>
            <p:nvPr/>
          </p:nvSpPr>
          <p:spPr bwMode="auto">
            <a:xfrm>
              <a:off x="2754" y="960"/>
              <a:ext cx="54" cy="48"/>
            </a:xfrm>
            <a:custGeom>
              <a:avLst/>
              <a:gdLst>
                <a:gd name="T0" fmla="*/ 6 w 54"/>
                <a:gd name="T1" fmla="*/ 48 h 48"/>
                <a:gd name="T2" fmla="*/ 0 w 54"/>
                <a:gd name="T3" fmla="*/ 42 h 48"/>
                <a:gd name="T4" fmla="*/ 6 w 54"/>
                <a:gd name="T5" fmla="*/ 42 h 48"/>
                <a:gd name="T6" fmla="*/ 6 w 54"/>
                <a:gd name="T7" fmla="*/ 36 h 48"/>
                <a:gd name="T8" fmla="*/ 6 w 54"/>
                <a:gd name="T9" fmla="*/ 30 h 48"/>
                <a:gd name="T10" fmla="*/ 6 w 54"/>
                <a:gd name="T11" fmla="*/ 24 h 48"/>
                <a:gd name="T12" fmla="*/ 0 w 54"/>
                <a:gd name="T13" fmla="*/ 24 h 48"/>
                <a:gd name="T14" fmla="*/ 6 w 54"/>
                <a:gd name="T15" fmla="*/ 18 h 48"/>
                <a:gd name="T16" fmla="*/ 0 w 54"/>
                <a:gd name="T17" fmla="*/ 18 h 48"/>
                <a:gd name="T18" fmla="*/ 6 w 54"/>
                <a:gd name="T19" fmla="*/ 18 h 48"/>
                <a:gd name="T20" fmla="*/ 0 w 54"/>
                <a:gd name="T21" fmla="*/ 12 h 48"/>
                <a:gd name="T22" fmla="*/ 0 w 54"/>
                <a:gd name="T23" fmla="*/ 6 h 48"/>
                <a:gd name="T24" fmla="*/ 0 w 54"/>
                <a:gd name="T25" fmla="*/ 0 h 48"/>
                <a:gd name="T26" fmla="*/ 54 w 54"/>
                <a:gd name="T27" fmla="*/ 0 h 48"/>
                <a:gd name="T28" fmla="*/ 54 w 54"/>
                <a:gd name="T29" fmla="*/ 30 h 48"/>
                <a:gd name="T30" fmla="*/ 54 w 54"/>
                <a:gd name="T31" fmla="*/ 48 h 48"/>
                <a:gd name="T32" fmla="*/ 6 w 54"/>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8">
                  <a:moveTo>
                    <a:pt x="6" y="48"/>
                  </a:moveTo>
                  <a:lnTo>
                    <a:pt x="0" y="42"/>
                  </a:lnTo>
                  <a:lnTo>
                    <a:pt x="6" y="42"/>
                  </a:lnTo>
                  <a:lnTo>
                    <a:pt x="6" y="36"/>
                  </a:lnTo>
                  <a:lnTo>
                    <a:pt x="6" y="30"/>
                  </a:lnTo>
                  <a:lnTo>
                    <a:pt x="6" y="24"/>
                  </a:lnTo>
                  <a:lnTo>
                    <a:pt x="0" y="24"/>
                  </a:lnTo>
                  <a:lnTo>
                    <a:pt x="6" y="18"/>
                  </a:lnTo>
                  <a:lnTo>
                    <a:pt x="0" y="18"/>
                  </a:lnTo>
                  <a:lnTo>
                    <a:pt x="6" y="18"/>
                  </a:lnTo>
                  <a:lnTo>
                    <a:pt x="0" y="12"/>
                  </a:lnTo>
                  <a:lnTo>
                    <a:pt x="0" y="6"/>
                  </a:lnTo>
                  <a:lnTo>
                    <a:pt x="0" y="0"/>
                  </a:lnTo>
                  <a:lnTo>
                    <a:pt x="54" y="0"/>
                  </a:lnTo>
                  <a:lnTo>
                    <a:pt x="54" y="30"/>
                  </a:lnTo>
                  <a:lnTo>
                    <a:pt x="54" y="48"/>
                  </a:lnTo>
                  <a:lnTo>
                    <a:pt x="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7" name="Freeform 25"/>
            <p:cNvSpPr>
              <a:spLocks/>
            </p:cNvSpPr>
            <p:nvPr/>
          </p:nvSpPr>
          <p:spPr bwMode="auto">
            <a:xfrm>
              <a:off x="2808" y="960"/>
              <a:ext cx="90" cy="48"/>
            </a:xfrm>
            <a:custGeom>
              <a:avLst/>
              <a:gdLst>
                <a:gd name="T0" fmla="*/ 0 w 90"/>
                <a:gd name="T1" fmla="*/ 48 h 48"/>
                <a:gd name="T2" fmla="*/ 0 w 90"/>
                <a:gd name="T3" fmla="*/ 30 h 48"/>
                <a:gd name="T4" fmla="*/ 0 w 90"/>
                <a:gd name="T5" fmla="*/ 0 h 48"/>
                <a:gd name="T6" fmla="*/ 72 w 90"/>
                <a:gd name="T7" fmla="*/ 0 h 48"/>
                <a:gd name="T8" fmla="*/ 72 w 90"/>
                <a:gd name="T9" fmla="*/ 6 h 48"/>
                <a:gd name="T10" fmla="*/ 72 w 90"/>
                <a:gd name="T11" fmla="*/ 12 h 48"/>
                <a:gd name="T12" fmla="*/ 78 w 90"/>
                <a:gd name="T13" fmla="*/ 12 h 48"/>
                <a:gd name="T14" fmla="*/ 84 w 90"/>
                <a:gd name="T15" fmla="*/ 12 h 48"/>
                <a:gd name="T16" fmla="*/ 90 w 90"/>
                <a:gd name="T17" fmla="*/ 30 h 48"/>
                <a:gd name="T18" fmla="*/ 72 w 90"/>
                <a:gd name="T19" fmla="*/ 30 h 48"/>
                <a:gd name="T20" fmla="*/ 72 w 90"/>
                <a:gd name="T21" fmla="*/ 48 h 48"/>
                <a:gd name="T22" fmla="*/ 54 w 90"/>
                <a:gd name="T23" fmla="*/ 48 h 48"/>
                <a:gd name="T24" fmla="*/ 0 w 90"/>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48">
                  <a:moveTo>
                    <a:pt x="0" y="48"/>
                  </a:moveTo>
                  <a:lnTo>
                    <a:pt x="0" y="30"/>
                  </a:lnTo>
                  <a:lnTo>
                    <a:pt x="0" y="0"/>
                  </a:lnTo>
                  <a:lnTo>
                    <a:pt x="72" y="0"/>
                  </a:lnTo>
                  <a:lnTo>
                    <a:pt x="72" y="6"/>
                  </a:lnTo>
                  <a:lnTo>
                    <a:pt x="72" y="12"/>
                  </a:lnTo>
                  <a:lnTo>
                    <a:pt x="78" y="12"/>
                  </a:lnTo>
                  <a:lnTo>
                    <a:pt x="84" y="12"/>
                  </a:lnTo>
                  <a:lnTo>
                    <a:pt x="90" y="30"/>
                  </a:lnTo>
                  <a:lnTo>
                    <a:pt x="72" y="30"/>
                  </a:lnTo>
                  <a:lnTo>
                    <a:pt x="72" y="48"/>
                  </a:lnTo>
                  <a:lnTo>
                    <a:pt x="54"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8" name="Freeform 26"/>
            <p:cNvSpPr>
              <a:spLocks/>
            </p:cNvSpPr>
            <p:nvPr/>
          </p:nvSpPr>
          <p:spPr bwMode="auto">
            <a:xfrm>
              <a:off x="1926" y="900"/>
              <a:ext cx="102" cy="126"/>
            </a:xfrm>
            <a:custGeom>
              <a:avLst/>
              <a:gdLst>
                <a:gd name="T0" fmla="*/ 0 w 102"/>
                <a:gd name="T1" fmla="*/ 120 h 126"/>
                <a:gd name="T2" fmla="*/ 0 w 102"/>
                <a:gd name="T3" fmla="*/ 84 h 126"/>
                <a:gd name="T4" fmla="*/ 6 w 102"/>
                <a:gd name="T5" fmla="*/ 72 h 126"/>
                <a:gd name="T6" fmla="*/ 0 w 102"/>
                <a:gd name="T7" fmla="*/ 72 h 126"/>
                <a:gd name="T8" fmla="*/ 6 w 102"/>
                <a:gd name="T9" fmla="*/ 66 h 126"/>
                <a:gd name="T10" fmla="*/ 6 w 102"/>
                <a:gd name="T11" fmla="*/ 60 h 126"/>
                <a:gd name="T12" fmla="*/ 12 w 102"/>
                <a:gd name="T13" fmla="*/ 60 h 126"/>
                <a:gd name="T14" fmla="*/ 12 w 102"/>
                <a:gd name="T15" fmla="*/ 54 h 126"/>
                <a:gd name="T16" fmla="*/ 12 w 102"/>
                <a:gd name="T17" fmla="*/ 48 h 126"/>
                <a:gd name="T18" fmla="*/ 12 w 102"/>
                <a:gd name="T19" fmla="*/ 42 h 126"/>
                <a:gd name="T20" fmla="*/ 18 w 102"/>
                <a:gd name="T21" fmla="*/ 6 h 126"/>
                <a:gd name="T22" fmla="*/ 18 w 102"/>
                <a:gd name="T23" fmla="*/ 0 h 126"/>
                <a:gd name="T24" fmla="*/ 102 w 102"/>
                <a:gd name="T25" fmla="*/ 12 h 126"/>
                <a:gd name="T26" fmla="*/ 96 w 102"/>
                <a:gd name="T27" fmla="*/ 18 h 126"/>
                <a:gd name="T28" fmla="*/ 96 w 102"/>
                <a:gd name="T29" fmla="*/ 36 h 126"/>
                <a:gd name="T30" fmla="*/ 90 w 102"/>
                <a:gd name="T31" fmla="*/ 36 h 126"/>
                <a:gd name="T32" fmla="*/ 90 w 102"/>
                <a:gd name="T33" fmla="*/ 48 h 126"/>
                <a:gd name="T34" fmla="*/ 84 w 102"/>
                <a:gd name="T35" fmla="*/ 66 h 126"/>
                <a:gd name="T36" fmla="*/ 84 w 102"/>
                <a:gd name="T37" fmla="*/ 60 h 126"/>
                <a:gd name="T38" fmla="*/ 78 w 102"/>
                <a:gd name="T39" fmla="*/ 84 h 126"/>
                <a:gd name="T40" fmla="*/ 72 w 102"/>
                <a:gd name="T41" fmla="*/ 108 h 126"/>
                <a:gd name="T42" fmla="*/ 66 w 102"/>
                <a:gd name="T43" fmla="*/ 108 h 126"/>
                <a:gd name="T44" fmla="*/ 60 w 102"/>
                <a:gd name="T45" fmla="*/ 108 h 126"/>
                <a:gd name="T46" fmla="*/ 60 w 102"/>
                <a:gd name="T47" fmla="*/ 114 h 126"/>
                <a:gd name="T48" fmla="*/ 42 w 102"/>
                <a:gd name="T49" fmla="*/ 108 h 126"/>
                <a:gd name="T50" fmla="*/ 42 w 102"/>
                <a:gd name="T51" fmla="*/ 114 h 126"/>
                <a:gd name="T52" fmla="*/ 42 w 102"/>
                <a:gd name="T53" fmla="*/ 126 h 126"/>
                <a:gd name="T54" fmla="*/ 36 w 102"/>
                <a:gd name="T55" fmla="*/ 126 h 126"/>
                <a:gd name="T56" fmla="*/ 36 w 102"/>
                <a:gd name="T57" fmla="*/ 120 h 126"/>
                <a:gd name="T58" fmla="*/ 30 w 102"/>
                <a:gd name="T59" fmla="*/ 120 h 126"/>
                <a:gd name="T60" fmla="*/ 24 w 102"/>
                <a:gd name="T61" fmla="*/ 120 h 126"/>
                <a:gd name="T62" fmla="*/ 18 w 102"/>
                <a:gd name="T63" fmla="*/ 120 h 126"/>
                <a:gd name="T64" fmla="*/ 12 w 102"/>
                <a:gd name="T65" fmla="*/ 120 h 126"/>
                <a:gd name="T66" fmla="*/ 6 w 102"/>
                <a:gd name="T67" fmla="*/ 120 h 126"/>
                <a:gd name="T68" fmla="*/ 6 w 102"/>
                <a:gd name="T69" fmla="*/ 126 h 126"/>
                <a:gd name="T70" fmla="*/ 0 w 102"/>
                <a:gd name="T71"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26">
                  <a:moveTo>
                    <a:pt x="0" y="120"/>
                  </a:moveTo>
                  <a:lnTo>
                    <a:pt x="0" y="84"/>
                  </a:lnTo>
                  <a:lnTo>
                    <a:pt x="6" y="72"/>
                  </a:lnTo>
                  <a:lnTo>
                    <a:pt x="0" y="72"/>
                  </a:lnTo>
                  <a:lnTo>
                    <a:pt x="6" y="66"/>
                  </a:lnTo>
                  <a:lnTo>
                    <a:pt x="6" y="60"/>
                  </a:lnTo>
                  <a:lnTo>
                    <a:pt x="12" y="60"/>
                  </a:lnTo>
                  <a:lnTo>
                    <a:pt x="12" y="54"/>
                  </a:lnTo>
                  <a:lnTo>
                    <a:pt x="12" y="48"/>
                  </a:lnTo>
                  <a:lnTo>
                    <a:pt x="12" y="42"/>
                  </a:lnTo>
                  <a:lnTo>
                    <a:pt x="18" y="6"/>
                  </a:lnTo>
                  <a:lnTo>
                    <a:pt x="18" y="0"/>
                  </a:lnTo>
                  <a:lnTo>
                    <a:pt x="102" y="12"/>
                  </a:lnTo>
                  <a:lnTo>
                    <a:pt x="96" y="18"/>
                  </a:lnTo>
                  <a:lnTo>
                    <a:pt x="96" y="36"/>
                  </a:lnTo>
                  <a:lnTo>
                    <a:pt x="90" y="36"/>
                  </a:lnTo>
                  <a:lnTo>
                    <a:pt x="90" y="48"/>
                  </a:lnTo>
                  <a:lnTo>
                    <a:pt x="84" y="66"/>
                  </a:lnTo>
                  <a:lnTo>
                    <a:pt x="84" y="60"/>
                  </a:lnTo>
                  <a:lnTo>
                    <a:pt x="78" y="84"/>
                  </a:lnTo>
                  <a:lnTo>
                    <a:pt x="72" y="108"/>
                  </a:lnTo>
                  <a:lnTo>
                    <a:pt x="66" y="108"/>
                  </a:lnTo>
                  <a:lnTo>
                    <a:pt x="60" y="108"/>
                  </a:lnTo>
                  <a:lnTo>
                    <a:pt x="60" y="114"/>
                  </a:lnTo>
                  <a:lnTo>
                    <a:pt x="42" y="108"/>
                  </a:lnTo>
                  <a:lnTo>
                    <a:pt x="42" y="114"/>
                  </a:lnTo>
                  <a:lnTo>
                    <a:pt x="42" y="126"/>
                  </a:lnTo>
                  <a:lnTo>
                    <a:pt x="36" y="126"/>
                  </a:lnTo>
                  <a:lnTo>
                    <a:pt x="36" y="120"/>
                  </a:lnTo>
                  <a:lnTo>
                    <a:pt x="30" y="120"/>
                  </a:lnTo>
                  <a:lnTo>
                    <a:pt x="24" y="120"/>
                  </a:lnTo>
                  <a:lnTo>
                    <a:pt x="18" y="120"/>
                  </a:lnTo>
                  <a:lnTo>
                    <a:pt x="12" y="120"/>
                  </a:lnTo>
                  <a:lnTo>
                    <a:pt x="6" y="120"/>
                  </a:lnTo>
                  <a:lnTo>
                    <a:pt x="6" y="126"/>
                  </a:lnTo>
                  <a:lnTo>
                    <a:pt x="0" y="12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9" name="Freeform 27"/>
            <p:cNvSpPr>
              <a:spLocks/>
            </p:cNvSpPr>
            <p:nvPr/>
          </p:nvSpPr>
          <p:spPr bwMode="auto">
            <a:xfrm>
              <a:off x="1968" y="912"/>
              <a:ext cx="126" cy="150"/>
            </a:xfrm>
            <a:custGeom>
              <a:avLst/>
              <a:gdLst>
                <a:gd name="T0" fmla="*/ 60 w 126"/>
                <a:gd name="T1" fmla="*/ 150 h 150"/>
                <a:gd name="T2" fmla="*/ 60 w 126"/>
                <a:gd name="T3" fmla="*/ 144 h 150"/>
                <a:gd name="T4" fmla="*/ 60 w 126"/>
                <a:gd name="T5" fmla="*/ 138 h 150"/>
                <a:gd name="T6" fmla="*/ 48 w 126"/>
                <a:gd name="T7" fmla="*/ 138 h 150"/>
                <a:gd name="T8" fmla="*/ 42 w 126"/>
                <a:gd name="T9" fmla="*/ 138 h 150"/>
                <a:gd name="T10" fmla="*/ 36 w 126"/>
                <a:gd name="T11" fmla="*/ 138 h 150"/>
                <a:gd name="T12" fmla="*/ 30 w 126"/>
                <a:gd name="T13" fmla="*/ 132 h 150"/>
                <a:gd name="T14" fmla="*/ 24 w 126"/>
                <a:gd name="T15" fmla="*/ 132 h 150"/>
                <a:gd name="T16" fmla="*/ 18 w 126"/>
                <a:gd name="T17" fmla="*/ 132 h 150"/>
                <a:gd name="T18" fmla="*/ 12 w 126"/>
                <a:gd name="T19" fmla="*/ 126 h 150"/>
                <a:gd name="T20" fmla="*/ 6 w 126"/>
                <a:gd name="T21" fmla="*/ 126 h 150"/>
                <a:gd name="T22" fmla="*/ 6 w 126"/>
                <a:gd name="T23" fmla="*/ 120 h 150"/>
                <a:gd name="T24" fmla="*/ 0 w 126"/>
                <a:gd name="T25" fmla="*/ 120 h 150"/>
                <a:gd name="T26" fmla="*/ 0 w 126"/>
                <a:gd name="T27" fmla="*/ 114 h 150"/>
                <a:gd name="T28" fmla="*/ 0 w 126"/>
                <a:gd name="T29" fmla="*/ 102 h 150"/>
                <a:gd name="T30" fmla="*/ 0 w 126"/>
                <a:gd name="T31" fmla="*/ 96 h 150"/>
                <a:gd name="T32" fmla="*/ 18 w 126"/>
                <a:gd name="T33" fmla="*/ 102 h 150"/>
                <a:gd name="T34" fmla="*/ 18 w 126"/>
                <a:gd name="T35" fmla="*/ 96 h 150"/>
                <a:gd name="T36" fmla="*/ 24 w 126"/>
                <a:gd name="T37" fmla="*/ 96 h 150"/>
                <a:gd name="T38" fmla="*/ 30 w 126"/>
                <a:gd name="T39" fmla="*/ 96 h 150"/>
                <a:gd name="T40" fmla="*/ 36 w 126"/>
                <a:gd name="T41" fmla="*/ 72 h 150"/>
                <a:gd name="T42" fmla="*/ 42 w 126"/>
                <a:gd name="T43" fmla="*/ 48 h 150"/>
                <a:gd name="T44" fmla="*/ 42 w 126"/>
                <a:gd name="T45" fmla="*/ 54 h 150"/>
                <a:gd name="T46" fmla="*/ 48 w 126"/>
                <a:gd name="T47" fmla="*/ 36 h 150"/>
                <a:gd name="T48" fmla="*/ 48 w 126"/>
                <a:gd name="T49" fmla="*/ 24 h 150"/>
                <a:gd name="T50" fmla="*/ 54 w 126"/>
                <a:gd name="T51" fmla="*/ 24 h 150"/>
                <a:gd name="T52" fmla="*/ 54 w 126"/>
                <a:gd name="T53" fmla="*/ 6 h 150"/>
                <a:gd name="T54" fmla="*/ 60 w 126"/>
                <a:gd name="T55" fmla="*/ 0 h 150"/>
                <a:gd name="T56" fmla="*/ 126 w 126"/>
                <a:gd name="T57" fmla="*/ 6 h 150"/>
                <a:gd name="T58" fmla="*/ 126 w 126"/>
                <a:gd name="T59" fmla="*/ 18 h 150"/>
                <a:gd name="T60" fmla="*/ 120 w 126"/>
                <a:gd name="T61" fmla="*/ 48 h 150"/>
                <a:gd name="T62" fmla="*/ 120 w 126"/>
                <a:gd name="T63" fmla="*/ 54 h 150"/>
                <a:gd name="T64" fmla="*/ 114 w 126"/>
                <a:gd name="T65" fmla="*/ 54 h 150"/>
                <a:gd name="T66" fmla="*/ 114 w 126"/>
                <a:gd name="T67" fmla="*/ 66 h 150"/>
                <a:gd name="T68" fmla="*/ 114 w 126"/>
                <a:gd name="T69" fmla="*/ 72 h 150"/>
                <a:gd name="T70" fmla="*/ 108 w 126"/>
                <a:gd name="T71" fmla="*/ 72 h 150"/>
                <a:gd name="T72" fmla="*/ 108 w 126"/>
                <a:gd name="T73" fmla="*/ 84 h 150"/>
                <a:gd name="T74" fmla="*/ 102 w 126"/>
                <a:gd name="T75" fmla="*/ 84 h 150"/>
                <a:gd name="T76" fmla="*/ 102 w 126"/>
                <a:gd name="T77" fmla="*/ 114 h 150"/>
                <a:gd name="T78" fmla="*/ 96 w 126"/>
                <a:gd name="T79" fmla="*/ 114 h 150"/>
                <a:gd name="T80" fmla="*/ 96 w 126"/>
                <a:gd name="T81" fmla="*/ 132 h 150"/>
                <a:gd name="T82" fmla="*/ 96 w 126"/>
                <a:gd name="T83" fmla="*/ 138 h 150"/>
                <a:gd name="T84" fmla="*/ 90 w 126"/>
                <a:gd name="T85" fmla="*/ 138 h 150"/>
                <a:gd name="T86" fmla="*/ 84 w 126"/>
                <a:gd name="T87" fmla="*/ 138 h 150"/>
                <a:gd name="T88" fmla="*/ 84 w 126"/>
                <a:gd name="T89" fmla="*/ 132 h 150"/>
                <a:gd name="T90" fmla="*/ 78 w 126"/>
                <a:gd name="T91" fmla="*/ 138 h 150"/>
                <a:gd name="T92" fmla="*/ 72 w 126"/>
                <a:gd name="T93" fmla="*/ 144 h 150"/>
                <a:gd name="T94" fmla="*/ 66 w 126"/>
                <a:gd name="T95" fmla="*/ 144 h 150"/>
                <a:gd name="T96" fmla="*/ 66 w 126"/>
                <a:gd name="T97" fmla="*/ 150 h 150"/>
                <a:gd name="T98" fmla="*/ 60 w 126"/>
                <a:gd name="T9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50">
                  <a:moveTo>
                    <a:pt x="60" y="150"/>
                  </a:moveTo>
                  <a:lnTo>
                    <a:pt x="60" y="144"/>
                  </a:lnTo>
                  <a:lnTo>
                    <a:pt x="60" y="138"/>
                  </a:lnTo>
                  <a:lnTo>
                    <a:pt x="48" y="138"/>
                  </a:lnTo>
                  <a:lnTo>
                    <a:pt x="42" y="138"/>
                  </a:lnTo>
                  <a:lnTo>
                    <a:pt x="36" y="138"/>
                  </a:lnTo>
                  <a:lnTo>
                    <a:pt x="30" y="132"/>
                  </a:lnTo>
                  <a:lnTo>
                    <a:pt x="24" y="132"/>
                  </a:lnTo>
                  <a:lnTo>
                    <a:pt x="18" y="132"/>
                  </a:lnTo>
                  <a:lnTo>
                    <a:pt x="12" y="126"/>
                  </a:lnTo>
                  <a:lnTo>
                    <a:pt x="6" y="126"/>
                  </a:lnTo>
                  <a:lnTo>
                    <a:pt x="6" y="120"/>
                  </a:lnTo>
                  <a:lnTo>
                    <a:pt x="0" y="120"/>
                  </a:lnTo>
                  <a:lnTo>
                    <a:pt x="0" y="114"/>
                  </a:lnTo>
                  <a:lnTo>
                    <a:pt x="0" y="102"/>
                  </a:lnTo>
                  <a:lnTo>
                    <a:pt x="0" y="96"/>
                  </a:lnTo>
                  <a:lnTo>
                    <a:pt x="18" y="102"/>
                  </a:lnTo>
                  <a:lnTo>
                    <a:pt x="18" y="96"/>
                  </a:lnTo>
                  <a:lnTo>
                    <a:pt x="24" y="96"/>
                  </a:lnTo>
                  <a:lnTo>
                    <a:pt x="30" y="96"/>
                  </a:lnTo>
                  <a:lnTo>
                    <a:pt x="36" y="72"/>
                  </a:lnTo>
                  <a:lnTo>
                    <a:pt x="42" y="48"/>
                  </a:lnTo>
                  <a:lnTo>
                    <a:pt x="42" y="54"/>
                  </a:lnTo>
                  <a:lnTo>
                    <a:pt x="48" y="36"/>
                  </a:lnTo>
                  <a:lnTo>
                    <a:pt x="48" y="24"/>
                  </a:lnTo>
                  <a:lnTo>
                    <a:pt x="54" y="24"/>
                  </a:lnTo>
                  <a:lnTo>
                    <a:pt x="54" y="6"/>
                  </a:lnTo>
                  <a:lnTo>
                    <a:pt x="60" y="0"/>
                  </a:lnTo>
                  <a:lnTo>
                    <a:pt x="126" y="6"/>
                  </a:lnTo>
                  <a:lnTo>
                    <a:pt x="126" y="18"/>
                  </a:lnTo>
                  <a:lnTo>
                    <a:pt x="120" y="48"/>
                  </a:lnTo>
                  <a:lnTo>
                    <a:pt x="120" y="54"/>
                  </a:lnTo>
                  <a:lnTo>
                    <a:pt x="114" y="54"/>
                  </a:lnTo>
                  <a:lnTo>
                    <a:pt x="114" y="66"/>
                  </a:lnTo>
                  <a:lnTo>
                    <a:pt x="114" y="72"/>
                  </a:lnTo>
                  <a:lnTo>
                    <a:pt x="108" y="72"/>
                  </a:lnTo>
                  <a:lnTo>
                    <a:pt x="108" y="84"/>
                  </a:lnTo>
                  <a:lnTo>
                    <a:pt x="102" y="84"/>
                  </a:lnTo>
                  <a:lnTo>
                    <a:pt x="102" y="114"/>
                  </a:lnTo>
                  <a:lnTo>
                    <a:pt x="96" y="114"/>
                  </a:lnTo>
                  <a:lnTo>
                    <a:pt x="96" y="132"/>
                  </a:lnTo>
                  <a:lnTo>
                    <a:pt x="96" y="138"/>
                  </a:lnTo>
                  <a:lnTo>
                    <a:pt x="90" y="138"/>
                  </a:lnTo>
                  <a:lnTo>
                    <a:pt x="84" y="138"/>
                  </a:lnTo>
                  <a:lnTo>
                    <a:pt x="84" y="132"/>
                  </a:lnTo>
                  <a:lnTo>
                    <a:pt x="78" y="138"/>
                  </a:lnTo>
                  <a:lnTo>
                    <a:pt x="72" y="144"/>
                  </a:lnTo>
                  <a:lnTo>
                    <a:pt x="66" y="144"/>
                  </a:lnTo>
                  <a:lnTo>
                    <a:pt x="66" y="150"/>
                  </a:lnTo>
                  <a:lnTo>
                    <a:pt x="60" y="15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0" name="Freeform 28"/>
            <p:cNvSpPr>
              <a:spLocks/>
            </p:cNvSpPr>
            <p:nvPr/>
          </p:nvSpPr>
          <p:spPr bwMode="auto">
            <a:xfrm>
              <a:off x="2064" y="918"/>
              <a:ext cx="120" cy="132"/>
            </a:xfrm>
            <a:custGeom>
              <a:avLst/>
              <a:gdLst>
                <a:gd name="T0" fmla="*/ 0 w 120"/>
                <a:gd name="T1" fmla="*/ 126 h 132"/>
                <a:gd name="T2" fmla="*/ 0 w 120"/>
                <a:gd name="T3" fmla="*/ 108 h 132"/>
                <a:gd name="T4" fmla="*/ 6 w 120"/>
                <a:gd name="T5" fmla="*/ 108 h 132"/>
                <a:gd name="T6" fmla="*/ 6 w 120"/>
                <a:gd name="T7" fmla="*/ 78 h 132"/>
                <a:gd name="T8" fmla="*/ 12 w 120"/>
                <a:gd name="T9" fmla="*/ 78 h 132"/>
                <a:gd name="T10" fmla="*/ 12 w 120"/>
                <a:gd name="T11" fmla="*/ 66 h 132"/>
                <a:gd name="T12" fmla="*/ 18 w 120"/>
                <a:gd name="T13" fmla="*/ 66 h 132"/>
                <a:gd name="T14" fmla="*/ 18 w 120"/>
                <a:gd name="T15" fmla="*/ 60 h 132"/>
                <a:gd name="T16" fmla="*/ 18 w 120"/>
                <a:gd name="T17" fmla="*/ 48 h 132"/>
                <a:gd name="T18" fmla="*/ 24 w 120"/>
                <a:gd name="T19" fmla="*/ 48 h 132"/>
                <a:gd name="T20" fmla="*/ 24 w 120"/>
                <a:gd name="T21" fmla="*/ 42 h 132"/>
                <a:gd name="T22" fmla="*/ 30 w 120"/>
                <a:gd name="T23" fmla="*/ 12 h 132"/>
                <a:gd name="T24" fmla="*/ 30 w 120"/>
                <a:gd name="T25" fmla="*/ 0 h 132"/>
                <a:gd name="T26" fmla="*/ 102 w 120"/>
                <a:gd name="T27" fmla="*/ 6 h 132"/>
                <a:gd name="T28" fmla="*/ 102 w 120"/>
                <a:gd name="T29" fmla="*/ 18 h 132"/>
                <a:gd name="T30" fmla="*/ 96 w 120"/>
                <a:gd name="T31" fmla="*/ 18 h 132"/>
                <a:gd name="T32" fmla="*/ 96 w 120"/>
                <a:gd name="T33" fmla="*/ 24 h 132"/>
                <a:gd name="T34" fmla="*/ 108 w 120"/>
                <a:gd name="T35" fmla="*/ 24 h 132"/>
                <a:gd name="T36" fmla="*/ 102 w 120"/>
                <a:gd name="T37" fmla="*/ 54 h 132"/>
                <a:gd name="T38" fmla="*/ 120 w 120"/>
                <a:gd name="T39" fmla="*/ 54 h 132"/>
                <a:gd name="T40" fmla="*/ 114 w 120"/>
                <a:gd name="T41" fmla="*/ 90 h 132"/>
                <a:gd name="T42" fmla="*/ 108 w 120"/>
                <a:gd name="T43" fmla="*/ 108 h 132"/>
                <a:gd name="T44" fmla="*/ 108 w 120"/>
                <a:gd name="T45" fmla="*/ 102 h 132"/>
                <a:gd name="T46" fmla="*/ 108 w 120"/>
                <a:gd name="T47" fmla="*/ 108 h 132"/>
                <a:gd name="T48" fmla="*/ 102 w 120"/>
                <a:gd name="T49" fmla="*/ 108 h 132"/>
                <a:gd name="T50" fmla="*/ 96 w 120"/>
                <a:gd name="T51" fmla="*/ 102 h 132"/>
                <a:gd name="T52" fmla="*/ 96 w 120"/>
                <a:gd name="T53" fmla="*/ 108 h 132"/>
                <a:gd name="T54" fmla="*/ 96 w 120"/>
                <a:gd name="T55" fmla="*/ 102 h 132"/>
                <a:gd name="T56" fmla="*/ 96 w 120"/>
                <a:gd name="T57" fmla="*/ 108 h 132"/>
                <a:gd name="T58" fmla="*/ 90 w 120"/>
                <a:gd name="T59" fmla="*/ 108 h 132"/>
                <a:gd name="T60" fmla="*/ 90 w 120"/>
                <a:gd name="T61" fmla="*/ 102 h 132"/>
                <a:gd name="T62" fmla="*/ 84 w 120"/>
                <a:gd name="T63" fmla="*/ 102 h 132"/>
                <a:gd name="T64" fmla="*/ 78 w 120"/>
                <a:gd name="T65" fmla="*/ 102 h 132"/>
                <a:gd name="T66" fmla="*/ 72 w 120"/>
                <a:gd name="T67" fmla="*/ 96 h 132"/>
                <a:gd name="T68" fmla="*/ 72 w 120"/>
                <a:gd name="T69" fmla="*/ 102 h 132"/>
                <a:gd name="T70" fmla="*/ 72 w 120"/>
                <a:gd name="T71" fmla="*/ 108 h 132"/>
                <a:gd name="T72" fmla="*/ 66 w 120"/>
                <a:gd name="T73" fmla="*/ 108 h 132"/>
                <a:gd name="T74" fmla="*/ 60 w 120"/>
                <a:gd name="T75" fmla="*/ 114 h 132"/>
                <a:gd name="T76" fmla="*/ 66 w 120"/>
                <a:gd name="T77" fmla="*/ 114 h 132"/>
                <a:gd name="T78" fmla="*/ 60 w 120"/>
                <a:gd name="T79" fmla="*/ 114 h 132"/>
                <a:gd name="T80" fmla="*/ 60 w 120"/>
                <a:gd name="T81" fmla="*/ 120 h 132"/>
                <a:gd name="T82" fmla="*/ 54 w 120"/>
                <a:gd name="T83" fmla="*/ 120 h 132"/>
                <a:gd name="T84" fmla="*/ 54 w 120"/>
                <a:gd name="T85" fmla="*/ 126 h 132"/>
                <a:gd name="T86" fmla="*/ 54 w 120"/>
                <a:gd name="T87" fmla="*/ 120 h 132"/>
                <a:gd name="T88" fmla="*/ 54 w 120"/>
                <a:gd name="T89" fmla="*/ 126 h 132"/>
                <a:gd name="T90" fmla="*/ 48 w 120"/>
                <a:gd name="T91" fmla="*/ 126 h 132"/>
                <a:gd name="T92" fmla="*/ 42 w 120"/>
                <a:gd name="T93" fmla="*/ 126 h 132"/>
                <a:gd name="T94" fmla="*/ 36 w 120"/>
                <a:gd name="T95" fmla="*/ 126 h 132"/>
                <a:gd name="T96" fmla="*/ 36 w 120"/>
                <a:gd name="T97" fmla="*/ 132 h 132"/>
                <a:gd name="T98" fmla="*/ 30 w 120"/>
                <a:gd name="T99" fmla="*/ 132 h 132"/>
                <a:gd name="T100" fmla="*/ 18 w 120"/>
                <a:gd name="T101" fmla="*/ 132 h 132"/>
                <a:gd name="T102" fmla="*/ 12 w 120"/>
                <a:gd name="T103" fmla="*/ 132 h 132"/>
                <a:gd name="T104" fmla="*/ 0 w 120"/>
                <a:gd name="T105"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32">
                  <a:moveTo>
                    <a:pt x="0" y="126"/>
                  </a:moveTo>
                  <a:lnTo>
                    <a:pt x="0" y="108"/>
                  </a:lnTo>
                  <a:lnTo>
                    <a:pt x="6" y="108"/>
                  </a:lnTo>
                  <a:lnTo>
                    <a:pt x="6" y="78"/>
                  </a:lnTo>
                  <a:lnTo>
                    <a:pt x="12" y="78"/>
                  </a:lnTo>
                  <a:lnTo>
                    <a:pt x="12" y="66"/>
                  </a:lnTo>
                  <a:lnTo>
                    <a:pt x="18" y="66"/>
                  </a:lnTo>
                  <a:lnTo>
                    <a:pt x="18" y="60"/>
                  </a:lnTo>
                  <a:lnTo>
                    <a:pt x="18" y="48"/>
                  </a:lnTo>
                  <a:lnTo>
                    <a:pt x="24" y="48"/>
                  </a:lnTo>
                  <a:lnTo>
                    <a:pt x="24" y="42"/>
                  </a:lnTo>
                  <a:lnTo>
                    <a:pt x="30" y="12"/>
                  </a:lnTo>
                  <a:lnTo>
                    <a:pt x="30" y="0"/>
                  </a:lnTo>
                  <a:lnTo>
                    <a:pt x="102" y="6"/>
                  </a:lnTo>
                  <a:lnTo>
                    <a:pt x="102" y="18"/>
                  </a:lnTo>
                  <a:lnTo>
                    <a:pt x="96" y="18"/>
                  </a:lnTo>
                  <a:lnTo>
                    <a:pt x="96" y="24"/>
                  </a:lnTo>
                  <a:lnTo>
                    <a:pt x="108" y="24"/>
                  </a:lnTo>
                  <a:lnTo>
                    <a:pt x="102" y="54"/>
                  </a:lnTo>
                  <a:lnTo>
                    <a:pt x="120" y="54"/>
                  </a:lnTo>
                  <a:lnTo>
                    <a:pt x="114" y="90"/>
                  </a:lnTo>
                  <a:lnTo>
                    <a:pt x="108" y="108"/>
                  </a:lnTo>
                  <a:lnTo>
                    <a:pt x="108" y="102"/>
                  </a:lnTo>
                  <a:lnTo>
                    <a:pt x="108" y="108"/>
                  </a:lnTo>
                  <a:lnTo>
                    <a:pt x="102" y="108"/>
                  </a:lnTo>
                  <a:lnTo>
                    <a:pt x="96" y="102"/>
                  </a:lnTo>
                  <a:lnTo>
                    <a:pt x="96" y="108"/>
                  </a:lnTo>
                  <a:lnTo>
                    <a:pt x="96" y="102"/>
                  </a:lnTo>
                  <a:lnTo>
                    <a:pt x="96" y="108"/>
                  </a:lnTo>
                  <a:lnTo>
                    <a:pt x="90" y="108"/>
                  </a:lnTo>
                  <a:lnTo>
                    <a:pt x="90" y="102"/>
                  </a:lnTo>
                  <a:lnTo>
                    <a:pt x="84" y="102"/>
                  </a:lnTo>
                  <a:lnTo>
                    <a:pt x="78" y="102"/>
                  </a:lnTo>
                  <a:lnTo>
                    <a:pt x="72" y="96"/>
                  </a:lnTo>
                  <a:lnTo>
                    <a:pt x="72" y="102"/>
                  </a:lnTo>
                  <a:lnTo>
                    <a:pt x="72" y="108"/>
                  </a:lnTo>
                  <a:lnTo>
                    <a:pt x="66" y="108"/>
                  </a:lnTo>
                  <a:lnTo>
                    <a:pt x="60" y="114"/>
                  </a:lnTo>
                  <a:lnTo>
                    <a:pt x="66" y="114"/>
                  </a:lnTo>
                  <a:lnTo>
                    <a:pt x="60" y="114"/>
                  </a:lnTo>
                  <a:lnTo>
                    <a:pt x="60" y="120"/>
                  </a:lnTo>
                  <a:lnTo>
                    <a:pt x="54" y="120"/>
                  </a:lnTo>
                  <a:lnTo>
                    <a:pt x="54" y="126"/>
                  </a:lnTo>
                  <a:lnTo>
                    <a:pt x="54" y="120"/>
                  </a:lnTo>
                  <a:lnTo>
                    <a:pt x="54" y="126"/>
                  </a:lnTo>
                  <a:lnTo>
                    <a:pt x="48" y="126"/>
                  </a:lnTo>
                  <a:lnTo>
                    <a:pt x="42" y="126"/>
                  </a:lnTo>
                  <a:lnTo>
                    <a:pt x="36" y="126"/>
                  </a:lnTo>
                  <a:lnTo>
                    <a:pt x="36" y="132"/>
                  </a:lnTo>
                  <a:lnTo>
                    <a:pt x="30" y="132"/>
                  </a:lnTo>
                  <a:lnTo>
                    <a:pt x="18" y="132"/>
                  </a:lnTo>
                  <a:lnTo>
                    <a:pt x="12" y="132"/>
                  </a:lnTo>
                  <a:lnTo>
                    <a:pt x="0" y="12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1" name="Freeform 29"/>
            <p:cNvSpPr>
              <a:spLocks/>
            </p:cNvSpPr>
            <p:nvPr/>
          </p:nvSpPr>
          <p:spPr bwMode="auto">
            <a:xfrm>
              <a:off x="2160" y="924"/>
              <a:ext cx="78" cy="54"/>
            </a:xfrm>
            <a:custGeom>
              <a:avLst/>
              <a:gdLst>
                <a:gd name="T0" fmla="*/ 24 w 78"/>
                <a:gd name="T1" fmla="*/ 48 h 54"/>
                <a:gd name="T2" fmla="*/ 6 w 78"/>
                <a:gd name="T3" fmla="*/ 48 h 54"/>
                <a:gd name="T4" fmla="*/ 12 w 78"/>
                <a:gd name="T5" fmla="*/ 18 h 54"/>
                <a:gd name="T6" fmla="*/ 0 w 78"/>
                <a:gd name="T7" fmla="*/ 18 h 54"/>
                <a:gd name="T8" fmla="*/ 0 w 78"/>
                <a:gd name="T9" fmla="*/ 12 h 54"/>
                <a:gd name="T10" fmla="*/ 6 w 78"/>
                <a:gd name="T11" fmla="*/ 12 h 54"/>
                <a:gd name="T12" fmla="*/ 6 w 78"/>
                <a:gd name="T13" fmla="*/ 0 h 54"/>
                <a:gd name="T14" fmla="*/ 78 w 78"/>
                <a:gd name="T15" fmla="*/ 12 h 54"/>
                <a:gd name="T16" fmla="*/ 72 w 78"/>
                <a:gd name="T17" fmla="*/ 18 h 54"/>
                <a:gd name="T18" fmla="*/ 78 w 78"/>
                <a:gd name="T19" fmla="*/ 18 h 54"/>
                <a:gd name="T20" fmla="*/ 72 w 78"/>
                <a:gd name="T21" fmla="*/ 42 h 54"/>
                <a:gd name="T22" fmla="*/ 78 w 78"/>
                <a:gd name="T23" fmla="*/ 42 h 54"/>
                <a:gd name="T24" fmla="*/ 78 w 78"/>
                <a:gd name="T25" fmla="*/ 54 h 54"/>
                <a:gd name="T26" fmla="*/ 24 w 78"/>
                <a:gd name="T2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
                  <a:moveTo>
                    <a:pt x="24" y="48"/>
                  </a:moveTo>
                  <a:lnTo>
                    <a:pt x="6" y="48"/>
                  </a:lnTo>
                  <a:lnTo>
                    <a:pt x="12" y="18"/>
                  </a:lnTo>
                  <a:lnTo>
                    <a:pt x="0" y="18"/>
                  </a:lnTo>
                  <a:lnTo>
                    <a:pt x="0" y="12"/>
                  </a:lnTo>
                  <a:lnTo>
                    <a:pt x="6" y="12"/>
                  </a:lnTo>
                  <a:lnTo>
                    <a:pt x="6" y="0"/>
                  </a:lnTo>
                  <a:lnTo>
                    <a:pt x="78" y="12"/>
                  </a:lnTo>
                  <a:lnTo>
                    <a:pt x="72" y="18"/>
                  </a:lnTo>
                  <a:lnTo>
                    <a:pt x="78" y="18"/>
                  </a:lnTo>
                  <a:lnTo>
                    <a:pt x="72" y="42"/>
                  </a:lnTo>
                  <a:lnTo>
                    <a:pt x="78" y="42"/>
                  </a:lnTo>
                  <a:lnTo>
                    <a:pt x="78" y="54"/>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2" name="Freeform 30"/>
            <p:cNvSpPr>
              <a:spLocks/>
            </p:cNvSpPr>
            <p:nvPr/>
          </p:nvSpPr>
          <p:spPr bwMode="auto">
            <a:xfrm>
              <a:off x="1080" y="714"/>
              <a:ext cx="132" cy="72"/>
            </a:xfrm>
            <a:custGeom>
              <a:avLst/>
              <a:gdLst>
                <a:gd name="T0" fmla="*/ 126 w 132"/>
                <a:gd name="T1" fmla="*/ 36 h 72"/>
                <a:gd name="T2" fmla="*/ 126 w 132"/>
                <a:gd name="T3" fmla="*/ 42 h 72"/>
                <a:gd name="T4" fmla="*/ 132 w 132"/>
                <a:gd name="T5" fmla="*/ 42 h 72"/>
                <a:gd name="T6" fmla="*/ 132 w 132"/>
                <a:gd name="T7" fmla="*/ 48 h 72"/>
                <a:gd name="T8" fmla="*/ 132 w 132"/>
                <a:gd name="T9" fmla="*/ 54 h 72"/>
                <a:gd name="T10" fmla="*/ 132 w 132"/>
                <a:gd name="T11" fmla="*/ 60 h 72"/>
                <a:gd name="T12" fmla="*/ 132 w 132"/>
                <a:gd name="T13" fmla="*/ 66 h 72"/>
                <a:gd name="T14" fmla="*/ 126 w 132"/>
                <a:gd name="T15" fmla="*/ 66 h 72"/>
                <a:gd name="T16" fmla="*/ 126 w 132"/>
                <a:gd name="T17" fmla="*/ 72 h 72"/>
                <a:gd name="T18" fmla="*/ 114 w 132"/>
                <a:gd name="T19" fmla="*/ 66 h 72"/>
                <a:gd name="T20" fmla="*/ 12 w 132"/>
                <a:gd name="T21" fmla="*/ 42 h 72"/>
                <a:gd name="T22" fmla="*/ 12 w 132"/>
                <a:gd name="T23" fmla="*/ 30 h 72"/>
                <a:gd name="T24" fmla="*/ 6 w 132"/>
                <a:gd name="T25" fmla="*/ 18 h 72"/>
                <a:gd name="T26" fmla="*/ 6 w 132"/>
                <a:gd name="T27" fmla="*/ 12 h 72"/>
                <a:gd name="T28" fmla="*/ 0 w 132"/>
                <a:gd name="T29" fmla="*/ 6 h 72"/>
                <a:gd name="T30" fmla="*/ 6 w 132"/>
                <a:gd name="T31" fmla="*/ 6 h 72"/>
                <a:gd name="T32" fmla="*/ 6 w 132"/>
                <a:gd name="T33" fmla="*/ 0 h 72"/>
                <a:gd name="T34" fmla="*/ 126 w 132"/>
                <a:gd name="T3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72">
                  <a:moveTo>
                    <a:pt x="126" y="36"/>
                  </a:moveTo>
                  <a:lnTo>
                    <a:pt x="126" y="42"/>
                  </a:lnTo>
                  <a:lnTo>
                    <a:pt x="132" y="42"/>
                  </a:lnTo>
                  <a:lnTo>
                    <a:pt x="132" y="48"/>
                  </a:lnTo>
                  <a:lnTo>
                    <a:pt x="132" y="54"/>
                  </a:lnTo>
                  <a:lnTo>
                    <a:pt x="132" y="60"/>
                  </a:lnTo>
                  <a:lnTo>
                    <a:pt x="132" y="66"/>
                  </a:lnTo>
                  <a:lnTo>
                    <a:pt x="126" y="66"/>
                  </a:lnTo>
                  <a:lnTo>
                    <a:pt x="126" y="72"/>
                  </a:lnTo>
                  <a:lnTo>
                    <a:pt x="114" y="66"/>
                  </a:lnTo>
                  <a:lnTo>
                    <a:pt x="12" y="42"/>
                  </a:lnTo>
                  <a:lnTo>
                    <a:pt x="12" y="30"/>
                  </a:lnTo>
                  <a:lnTo>
                    <a:pt x="6" y="18"/>
                  </a:lnTo>
                  <a:lnTo>
                    <a:pt x="6" y="12"/>
                  </a:lnTo>
                  <a:lnTo>
                    <a:pt x="0" y="6"/>
                  </a:lnTo>
                  <a:lnTo>
                    <a:pt x="6" y="6"/>
                  </a:lnTo>
                  <a:lnTo>
                    <a:pt x="6" y="0"/>
                  </a:lnTo>
                  <a:lnTo>
                    <a:pt x="12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3" name="Freeform 31"/>
            <p:cNvSpPr>
              <a:spLocks/>
            </p:cNvSpPr>
            <p:nvPr/>
          </p:nvSpPr>
          <p:spPr bwMode="auto">
            <a:xfrm>
              <a:off x="1428" y="822"/>
              <a:ext cx="78" cy="102"/>
            </a:xfrm>
            <a:custGeom>
              <a:avLst/>
              <a:gdLst>
                <a:gd name="T0" fmla="*/ 6 w 78"/>
                <a:gd name="T1" fmla="*/ 78 h 102"/>
                <a:gd name="T2" fmla="*/ 24 w 78"/>
                <a:gd name="T3" fmla="*/ 0 h 102"/>
                <a:gd name="T4" fmla="*/ 36 w 78"/>
                <a:gd name="T5" fmla="*/ 6 h 102"/>
                <a:gd name="T6" fmla="*/ 30 w 78"/>
                <a:gd name="T7" fmla="*/ 36 h 102"/>
                <a:gd name="T8" fmla="*/ 78 w 78"/>
                <a:gd name="T9" fmla="*/ 48 h 102"/>
                <a:gd name="T10" fmla="*/ 72 w 78"/>
                <a:gd name="T11" fmla="*/ 78 h 102"/>
                <a:gd name="T12" fmla="*/ 66 w 78"/>
                <a:gd name="T13" fmla="*/ 102 h 102"/>
                <a:gd name="T14" fmla="*/ 66 w 78"/>
                <a:gd name="T15" fmla="*/ 96 h 102"/>
                <a:gd name="T16" fmla="*/ 60 w 78"/>
                <a:gd name="T17" fmla="*/ 96 h 102"/>
                <a:gd name="T18" fmla="*/ 54 w 78"/>
                <a:gd name="T19" fmla="*/ 90 h 102"/>
                <a:gd name="T20" fmla="*/ 48 w 78"/>
                <a:gd name="T21" fmla="*/ 90 h 102"/>
                <a:gd name="T22" fmla="*/ 48 w 78"/>
                <a:gd name="T23" fmla="*/ 102 h 102"/>
                <a:gd name="T24" fmla="*/ 36 w 78"/>
                <a:gd name="T25" fmla="*/ 102 h 102"/>
                <a:gd name="T26" fmla="*/ 36 w 78"/>
                <a:gd name="T27" fmla="*/ 90 h 102"/>
                <a:gd name="T28" fmla="*/ 30 w 78"/>
                <a:gd name="T29" fmla="*/ 90 h 102"/>
                <a:gd name="T30" fmla="*/ 0 w 78"/>
                <a:gd name="T31" fmla="*/ 84 h 102"/>
                <a:gd name="T32" fmla="*/ 6 w 78"/>
                <a:gd name="T33"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102">
                  <a:moveTo>
                    <a:pt x="6" y="78"/>
                  </a:moveTo>
                  <a:lnTo>
                    <a:pt x="24" y="0"/>
                  </a:lnTo>
                  <a:lnTo>
                    <a:pt x="36" y="6"/>
                  </a:lnTo>
                  <a:lnTo>
                    <a:pt x="30" y="36"/>
                  </a:lnTo>
                  <a:lnTo>
                    <a:pt x="78" y="48"/>
                  </a:lnTo>
                  <a:lnTo>
                    <a:pt x="72" y="78"/>
                  </a:lnTo>
                  <a:lnTo>
                    <a:pt x="66" y="102"/>
                  </a:lnTo>
                  <a:lnTo>
                    <a:pt x="66" y="96"/>
                  </a:lnTo>
                  <a:lnTo>
                    <a:pt x="60" y="96"/>
                  </a:lnTo>
                  <a:lnTo>
                    <a:pt x="54" y="90"/>
                  </a:lnTo>
                  <a:lnTo>
                    <a:pt x="48" y="90"/>
                  </a:lnTo>
                  <a:lnTo>
                    <a:pt x="48" y="102"/>
                  </a:lnTo>
                  <a:lnTo>
                    <a:pt x="36" y="102"/>
                  </a:lnTo>
                  <a:lnTo>
                    <a:pt x="36" y="90"/>
                  </a:lnTo>
                  <a:lnTo>
                    <a:pt x="30" y="90"/>
                  </a:lnTo>
                  <a:lnTo>
                    <a:pt x="0" y="84"/>
                  </a:lnTo>
                  <a:lnTo>
                    <a:pt x="6" y="7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4" name="Freeform 32"/>
            <p:cNvSpPr>
              <a:spLocks/>
            </p:cNvSpPr>
            <p:nvPr/>
          </p:nvSpPr>
          <p:spPr bwMode="auto">
            <a:xfrm>
              <a:off x="2418" y="966"/>
              <a:ext cx="84" cy="102"/>
            </a:xfrm>
            <a:custGeom>
              <a:avLst/>
              <a:gdLst>
                <a:gd name="T0" fmla="*/ 84 w 84"/>
                <a:gd name="T1" fmla="*/ 102 h 102"/>
                <a:gd name="T2" fmla="*/ 18 w 84"/>
                <a:gd name="T3" fmla="*/ 96 h 102"/>
                <a:gd name="T4" fmla="*/ 24 w 84"/>
                <a:gd name="T5" fmla="*/ 78 h 102"/>
                <a:gd name="T6" fmla="*/ 18 w 84"/>
                <a:gd name="T7" fmla="*/ 78 h 102"/>
                <a:gd name="T8" fmla="*/ 24 w 84"/>
                <a:gd name="T9" fmla="*/ 48 h 102"/>
                <a:gd name="T10" fmla="*/ 18 w 84"/>
                <a:gd name="T11" fmla="*/ 42 h 102"/>
                <a:gd name="T12" fmla="*/ 18 w 84"/>
                <a:gd name="T13" fmla="*/ 30 h 102"/>
                <a:gd name="T14" fmla="*/ 0 w 84"/>
                <a:gd name="T15" fmla="*/ 30 h 102"/>
                <a:gd name="T16" fmla="*/ 0 w 84"/>
                <a:gd name="T17" fmla="*/ 12 h 102"/>
                <a:gd name="T18" fmla="*/ 6 w 84"/>
                <a:gd name="T19" fmla="*/ 12 h 102"/>
                <a:gd name="T20" fmla="*/ 6 w 84"/>
                <a:gd name="T21" fmla="*/ 0 h 102"/>
                <a:gd name="T22" fmla="*/ 18 w 84"/>
                <a:gd name="T23" fmla="*/ 6 h 102"/>
                <a:gd name="T24" fmla="*/ 18 w 84"/>
                <a:gd name="T25" fmla="*/ 12 h 102"/>
                <a:gd name="T26" fmla="*/ 30 w 84"/>
                <a:gd name="T27" fmla="*/ 12 h 102"/>
                <a:gd name="T28" fmla="*/ 24 w 84"/>
                <a:gd name="T29" fmla="*/ 36 h 102"/>
                <a:gd name="T30" fmla="*/ 78 w 84"/>
                <a:gd name="T31" fmla="*/ 42 h 102"/>
                <a:gd name="T32" fmla="*/ 78 w 84"/>
                <a:gd name="T33" fmla="*/ 48 h 102"/>
                <a:gd name="T34" fmla="*/ 84 w 84"/>
                <a:gd name="T35" fmla="*/ 48 h 102"/>
                <a:gd name="T36" fmla="*/ 78 w 84"/>
                <a:gd name="T37" fmla="*/ 84 h 102"/>
                <a:gd name="T38" fmla="*/ 84 w 84"/>
                <a:gd name="T39" fmla="*/ 84 h 102"/>
                <a:gd name="T40" fmla="*/ 84 w 84"/>
                <a:gd name="T41"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2">
                  <a:moveTo>
                    <a:pt x="84" y="102"/>
                  </a:moveTo>
                  <a:lnTo>
                    <a:pt x="18" y="96"/>
                  </a:lnTo>
                  <a:lnTo>
                    <a:pt x="24" y="78"/>
                  </a:lnTo>
                  <a:lnTo>
                    <a:pt x="18" y="78"/>
                  </a:lnTo>
                  <a:lnTo>
                    <a:pt x="24" y="48"/>
                  </a:lnTo>
                  <a:lnTo>
                    <a:pt x="18" y="42"/>
                  </a:lnTo>
                  <a:lnTo>
                    <a:pt x="18" y="30"/>
                  </a:lnTo>
                  <a:lnTo>
                    <a:pt x="0" y="30"/>
                  </a:lnTo>
                  <a:lnTo>
                    <a:pt x="0" y="12"/>
                  </a:lnTo>
                  <a:lnTo>
                    <a:pt x="6" y="12"/>
                  </a:lnTo>
                  <a:lnTo>
                    <a:pt x="6" y="0"/>
                  </a:lnTo>
                  <a:lnTo>
                    <a:pt x="18" y="6"/>
                  </a:lnTo>
                  <a:lnTo>
                    <a:pt x="18" y="12"/>
                  </a:lnTo>
                  <a:lnTo>
                    <a:pt x="30" y="12"/>
                  </a:lnTo>
                  <a:lnTo>
                    <a:pt x="24" y="36"/>
                  </a:lnTo>
                  <a:lnTo>
                    <a:pt x="78" y="42"/>
                  </a:lnTo>
                  <a:lnTo>
                    <a:pt x="78" y="48"/>
                  </a:lnTo>
                  <a:lnTo>
                    <a:pt x="84" y="48"/>
                  </a:lnTo>
                  <a:lnTo>
                    <a:pt x="78" y="84"/>
                  </a:lnTo>
                  <a:lnTo>
                    <a:pt x="84" y="84"/>
                  </a:lnTo>
                  <a:lnTo>
                    <a:pt x="84" y="10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5" name="Freeform 33"/>
            <p:cNvSpPr>
              <a:spLocks/>
            </p:cNvSpPr>
            <p:nvPr/>
          </p:nvSpPr>
          <p:spPr bwMode="auto">
            <a:xfrm>
              <a:off x="2940" y="990"/>
              <a:ext cx="90" cy="84"/>
            </a:xfrm>
            <a:custGeom>
              <a:avLst/>
              <a:gdLst>
                <a:gd name="T0" fmla="*/ 0 w 90"/>
                <a:gd name="T1" fmla="*/ 84 h 84"/>
                <a:gd name="T2" fmla="*/ 0 w 90"/>
                <a:gd name="T3" fmla="*/ 36 h 84"/>
                <a:gd name="T4" fmla="*/ 0 w 90"/>
                <a:gd name="T5" fmla="*/ 0 h 84"/>
                <a:gd name="T6" fmla="*/ 6 w 90"/>
                <a:gd name="T7" fmla="*/ 0 h 84"/>
                <a:gd name="T8" fmla="*/ 12 w 90"/>
                <a:gd name="T9" fmla="*/ 6 h 84"/>
                <a:gd name="T10" fmla="*/ 36 w 90"/>
                <a:gd name="T11" fmla="*/ 6 h 84"/>
                <a:gd name="T12" fmla="*/ 42 w 90"/>
                <a:gd name="T13" fmla="*/ 18 h 84"/>
                <a:gd name="T14" fmla="*/ 60 w 90"/>
                <a:gd name="T15" fmla="*/ 18 h 84"/>
                <a:gd name="T16" fmla="*/ 66 w 90"/>
                <a:gd name="T17" fmla="*/ 12 h 84"/>
                <a:gd name="T18" fmla="*/ 72 w 90"/>
                <a:gd name="T19" fmla="*/ 6 h 84"/>
                <a:gd name="T20" fmla="*/ 90 w 90"/>
                <a:gd name="T21" fmla="*/ 6 h 84"/>
                <a:gd name="T22" fmla="*/ 90 w 90"/>
                <a:gd name="T23" fmla="*/ 60 h 84"/>
                <a:gd name="T24" fmla="*/ 90 w 90"/>
                <a:gd name="T25" fmla="*/ 78 h 84"/>
                <a:gd name="T26" fmla="*/ 42 w 90"/>
                <a:gd name="T27" fmla="*/ 78 h 84"/>
                <a:gd name="T28" fmla="*/ 42 w 90"/>
                <a:gd name="T29" fmla="*/ 84 h 84"/>
                <a:gd name="T30" fmla="*/ 0 w 90"/>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4">
                  <a:moveTo>
                    <a:pt x="0" y="84"/>
                  </a:moveTo>
                  <a:lnTo>
                    <a:pt x="0" y="36"/>
                  </a:lnTo>
                  <a:lnTo>
                    <a:pt x="0" y="0"/>
                  </a:lnTo>
                  <a:lnTo>
                    <a:pt x="6" y="0"/>
                  </a:lnTo>
                  <a:lnTo>
                    <a:pt x="12" y="6"/>
                  </a:lnTo>
                  <a:lnTo>
                    <a:pt x="36" y="6"/>
                  </a:lnTo>
                  <a:lnTo>
                    <a:pt x="42" y="18"/>
                  </a:lnTo>
                  <a:lnTo>
                    <a:pt x="60" y="18"/>
                  </a:lnTo>
                  <a:lnTo>
                    <a:pt x="66" y="12"/>
                  </a:lnTo>
                  <a:lnTo>
                    <a:pt x="72" y="6"/>
                  </a:lnTo>
                  <a:lnTo>
                    <a:pt x="90" y="6"/>
                  </a:lnTo>
                  <a:lnTo>
                    <a:pt x="90" y="60"/>
                  </a:lnTo>
                  <a:lnTo>
                    <a:pt x="90" y="78"/>
                  </a:lnTo>
                  <a:lnTo>
                    <a:pt x="42" y="78"/>
                  </a:lnTo>
                  <a:lnTo>
                    <a:pt x="42" y="84"/>
                  </a:lnTo>
                  <a:lnTo>
                    <a:pt x="0" y="8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6" name="Freeform 34"/>
            <p:cNvSpPr>
              <a:spLocks/>
            </p:cNvSpPr>
            <p:nvPr/>
          </p:nvSpPr>
          <p:spPr bwMode="auto">
            <a:xfrm>
              <a:off x="1074" y="756"/>
              <a:ext cx="132" cy="54"/>
            </a:xfrm>
            <a:custGeom>
              <a:avLst/>
              <a:gdLst>
                <a:gd name="T0" fmla="*/ 18 w 132"/>
                <a:gd name="T1" fmla="*/ 30 h 54"/>
                <a:gd name="T2" fmla="*/ 6 w 132"/>
                <a:gd name="T3" fmla="*/ 18 h 54"/>
                <a:gd name="T4" fmla="*/ 0 w 132"/>
                <a:gd name="T5" fmla="*/ 18 h 54"/>
                <a:gd name="T6" fmla="*/ 0 w 132"/>
                <a:gd name="T7" fmla="*/ 6 h 54"/>
                <a:gd name="T8" fmla="*/ 6 w 132"/>
                <a:gd name="T9" fmla="*/ 6 h 54"/>
                <a:gd name="T10" fmla="*/ 12 w 132"/>
                <a:gd name="T11" fmla="*/ 12 h 54"/>
                <a:gd name="T12" fmla="*/ 18 w 132"/>
                <a:gd name="T13" fmla="*/ 12 h 54"/>
                <a:gd name="T14" fmla="*/ 18 w 132"/>
                <a:gd name="T15" fmla="*/ 6 h 54"/>
                <a:gd name="T16" fmla="*/ 24 w 132"/>
                <a:gd name="T17" fmla="*/ 0 h 54"/>
                <a:gd name="T18" fmla="*/ 18 w 132"/>
                <a:gd name="T19" fmla="*/ 0 h 54"/>
                <a:gd name="T20" fmla="*/ 120 w 132"/>
                <a:gd name="T21" fmla="*/ 24 h 54"/>
                <a:gd name="T22" fmla="*/ 132 w 132"/>
                <a:gd name="T23" fmla="*/ 30 h 54"/>
                <a:gd name="T24" fmla="*/ 126 w 132"/>
                <a:gd name="T25" fmla="*/ 30 h 54"/>
                <a:gd name="T26" fmla="*/ 132 w 132"/>
                <a:gd name="T27" fmla="*/ 36 h 54"/>
                <a:gd name="T28" fmla="*/ 132 w 132"/>
                <a:gd name="T29" fmla="*/ 42 h 54"/>
                <a:gd name="T30" fmla="*/ 126 w 132"/>
                <a:gd name="T31" fmla="*/ 42 h 54"/>
                <a:gd name="T32" fmla="*/ 126 w 132"/>
                <a:gd name="T33" fmla="*/ 36 h 54"/>
                <a:gd name="T34" fmla="*/ 120 w 132"/>
                <a:gd name="T35" fmla="*/ 36 h 54"/>
                <a:gd name="T36" fmla="*/ 114 w 132"/>
                <a:gd name="T37" fmla="*/ 36 h 54"/>
                <a:gd name="T38" fmla="*/ 108 w 132"/>
                <a:gd name="T39" fmla="*/ 36 h 54"/>
                <a:gd name="T40" fmla="*/ 108 w 132"/>
                <a:gd name="T41" fmla="*/ 42 h 54"/>
                <a:gd name="T42" fmla="*/ 102 w 132"/>
                <a:gd name="T43" fmla="*/ 48 h 54"/>
                <a:gd name="T44" fmla="*/ 102 w 132"/>
                <a:gd name="T45" fmla="*/ 54 h 54"/>
                <a:gd name="T46" fmla="*/ 18 w 132"/>
                <a:gd name="T4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54">
                  <a:moveTo>
                    <a:pt x="18" y="30"/>
                  </a:moveTo>
                  <a:lnTo>
                    <a:pt x="6" y="18"/>
                  </a:lnTo>
                  <a:lnTo>
                    <a:pt x="0" y="18"/>
                  </a:lnTo>
                  <a:lnTo>
                    <a:pt x="0" y="6"/>
                  </a:lnTo>
                  <a:lnTo>
                    <a:pt x="6" y="6"/>
                  </a:lnTo>
                  <a:lnTo>
                    <a:pt x="12" y="12"/>
                  </a:lnTo>
                  <a:lnTo>
                    <a:pt x="18" y="12"/>
                  </a:lnTo>
                  <a:lnTo>
                    <a:pt x="18" y="6"/>
                  </a:lnTo>
                  <a:lnTo>
                    <a:pt x="24" y="0"/>
                  </a:lnTo>
                  <a:lnTo>
                    <a:pt x="18" y="0"/>
                  </a:lnTo>
                  <a:lnTo>
                    <a:pt x="120" y="24"/>
                  </a:lnTo>
                  <a:lnTo>
                    <a:pt x="132" y="30"/>
                  </a:lnTo>
                  <a:lnTo>
                    <a:pt x="126" y="30"/>
                  </a:lnTo>
                  <a:lnTo>
                    <a:pt x="132" y="36"/>
                  </a:lnTo>
                  <a:lnTo>
                    <a:pt x="132" y="42"/>
                  </a:lnTo>
                  <a:lnTo>
                    <a:pt x="126" y="42"/>
                  </a:lnTo>
                  <a:lnTo>
                    <a:pt x="126" y="36"/>
                  </a:lnTo>
                  <a:lnTo>
                    <a:pt x="120" y="36"/>
                  </a:lnTo>
                  <a:lnTo>
                    <a:pt x="114" y="36"/>
                  </a:lnTo>
                  <a:lnTo>
                    <a:pt x="108" y="36"/>
                  </a:lnTo>
                  <a:lnTo>
                    <a:pt x="108" y="42"/>
                  </a:lnTo>
                  <a:lnTo>
                    <a:pt x="102" y="48"/>
                  </a:lnTo>
                  <a:lnTo>
                    <a:pt x="102" y="54"/>
                  </a:lnTo>
                  <a:lnTo>
                    <a:pt x="1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7" name="Freeform 35"/>
            <p:cNvSpPr>
              <a:spLocks/>
            </p:cNvSpPr>
            <p:nvPr/>
          </p:nvSpPr>
          <p:spPr bwMode="auto">
            <a:xfrm>
              <a:off x="2292" y="972"/>
              <a:ext cx="84" cy="72"/>
            </a:xfrm>
            <a:custGeom>
              <a:avLst/>
              <a:gdLst>
                <a:gd name="T0" fmla="*/ 84 w 84"/>
                <a:gd name="T1" fmla="*/ 60 h 72"/>
                <a:gd name="T2" fmla="*/ 78 w 84"/>
                <a:gd name="T3" fmla="*/ 60 h 72"/>
                <a:gd name="T4" fmla="*/ 66 w 84"/>
                <a:gd name="T5" fmla="*/ 54 h 72"/>
                <a:gd name="T6" fmla="*/ 60 w 84"/>
                <a:gd name="T7" fmla="*/ 60 h 72"/>
                <a:gd name="T8" fmla="*/ 54 w 84"/>
                <a:gd name="T9" fmla="*/ 60 h 72"/>
                <a:gd name="T10" fmla="*/ 54 w 84"/>
                <a:gd name="T11" fmla="*/ 66 h 72"/>
                <a:gd name="T12" fmla="*/ 48 w 84"/>
                <a:gd name="T13" fmla="*/ 66 h 72"/>
                <a:gd name="T14" fmla="*/ 42 w 84"/>
                <a:gd name="T15" fmla="*/ 66 h 72"/>
                <a:gd name="T16" fmla="*/ 36 w 84"/>
                <a:gd name="T17" fmla="*/ 66 h 72"/>
                <a:gd name="T18" fmla="*/ 36 w 84"/>
                <a:gd name="T19" fmla="*/ 60 h 72"/>
                <a:gd name="T20" fmla="*/ 36 w 84"/>
                <a:gd name="T21" fmla="*/ 54 h 72"/>
                <a:gd name="T22" fmla="*/ 30 w 84"/>
                <a:gd name="T23" fmla="*/ 54 h 72"/>
                <a:gd name="T24" fmla="*/ 24 w 84"/>
                <a:gd name="T25" fmla="*/ 60 h 72"/>
                <a:gd name="T26" fmla="*/ 18 w 84"/>
                <a:gd name="T27" fmla="*/ 60 h 72"/>
                <a:gd name="T28" fmla="*/ 18 w 84"/>
                <a:gd name="T29" fmla="*/ 66 h 72"/>
                <a:gd name="T30" fmla="*/ 12 w 84"/>
                <a:gd name="T31" fmla="*/ 66 h 72"/>
                <a:gd name="T32" fmla="*/ 12 w 84"/>
                <a:gd name="T33" fmla="*/ 72 h 72"/>
                <a:gd name="T34" fmla="*/ 6 w 84"/>
                <a:gd name="T35" fmla="*/ 66 h 72"/>
                <a:gd name="T36" fmla="*/ 0 w 84"/>
                <a:gd name="T37" fmla="*/ 66 h 72"/>
                <a:gd name="T38" fmla="*/ 6 w 84"/>
                <a:gd name="T39" fmla="*/ 30 h 72"/>
                <a:gd name="T40" fmla="*/ 6 w 84"/>
                <a:gd name="T41" fmla="*/ 0 h 72"/>
                <a:gd name="T42" fmla="*/ 84 w 84"/>
                <a:gd name="T43" fmla="*/ 12 h 72"/>
                <a:gd name="T44" fmla="*/ 84 w 84"/>
                <a:gd name="T45" fmla="*/ 18 h 72"/>
                <a:gd name="T46" fmla="*/ 84 w 84"/>
                <a:gd name="T47" fmla="*/ 36 h 72"/>
                <a:gd name="T48" fmla="*/ 84 w 84"/>
                <a:gd name="T4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72">
                  <a:moveTo>
                    <a:pt x="84" y="60"/>
                  </a:moveTo>
                  <a:lnTo>
                    <a:pt x="78" y="60"/>
                  </a:lnTo>
                  <a:lnTo>
                    <a:pt x="66" y="54"/>
                  </a:lnTo>
                  <a:lnTo>
                    <a:pt x="60" y="60"/>
                  </a:lnTo>
                  <a:lnTo>
                    <a:pt x="54" y="60"/>
                  </a:lnTo>
                  <a:lnTo>
                    <a:pt x="54" y="66"/>
                  </a:lnTo>
                  <a:lnTo>
                    <a:pt x="48" y="66"/>
                  </a:lnTo>
                  <a:lnTo>
                    <a:pt x="42" y="66"/>
                  </a:lnTo>
                  <a:lnTo>
                    <a:pt x="36" y="66"/>
                  </a:lnTo>
                  <a:lnTo>
                    <a:pt x="36" y="60"/>
                  </a:lnTo>
                  <a:lnTo>
                    <a:pt x="36" y="54"/>
                  </a:lnTo>
                  <a:lnTo>
                    <a:pt x="30" y="54"/>
                  </a:lnTo>
                  <a:lnTo>
                    <a:pt x="24" y="60"/>
                  </a:lnTo>
                  <a:lnTo>
                    <a:pt x="18" y="60"/>
                  </a:lnTo>
                  <a:lnTo>
                    <a:pt x="18" y="66"/>
                  </a:lnTo>
                  <a:lnTo>
                    <a:pt x="12" y="66"/>
                  </a:lnTo>
                  <a:lnTo>
                    <a:pt x="12" y="72"/>
                  </a:lnTo>
                  <a:lnTo>
                    <a:pt x="6" y="66"/>
                  </a:lnTo>
                  <a:lnTo>
                    <a:pt x="0" y="66"/>
                  </a:lnTo>
                  <a:lnTo>
                    <a:pt x="6" y="30"/>
                  </a:lnTo>
                  <a:lnTo>
                    <a:pt x="6" y="0"/>
                  </a:lnTo>
                  <a:lnTo>
                    <a:pt x="84" y="12"/>
                  </a:lnTo>
                  <a:lnTo>
                    <a:pt x="84" y="18"/>
                  </a:lnTo>
                  <a:lnTo>
                    <a:pt x="84" y="36"/>
                  </a:lnTo>
                  <a:lnTo>
                    <a:pt x="84"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8" name="Freeform 36"/>
            <p:cNvSpPr>
              <a:spLocks/>
            </p:cNvSpPr>
            <p:nvPr/>
          </p:nvSpPr>
          <p:spPr bwMode="auto">
            <a:xfrm>
              <a:off x="2496" y="990"/>
              <a:ext cx="54" cy="78"/>
            </a:xfrm>
            <a:custGeom>
              <a:avLst/>
              <a:gdLst>
                <a:gd name="T0" fmla="*/ 6 w 54"/>
                <a:gd name="T1" fmla="*/ 78 h 78"/>
                <a:gd name="T2" fmla="*/ 6 w 54"/>
                <a:gd name="T3" fmla="*/ 60 h 78"/>
                <a:gd name="T4" fmla="*/ 0 w 54"/>
                <a:gd name="T5" fmla="*/ 60 h 78"/>
                <a:gd name="T6" fmla="*/ 6 w 54"/>
                <a:gd name="T7" fmla="*/ 24 h 78"/>
                <a:gd name="T8" fmla="*/ 0 w 54"/>
                <a:gd name="T9" fmla="*/ 24 h 78"/>
                <a:gd name="T10" fmla="*/ 0 w 54"/>
                <a:gd name="T11" fmla="*/ 18 h 78"/>
                <a:gd name="T12" fmla="*/ 0 w 54"/>
                <a:gd name="T13" fmla="*/ 6 h 78"/>
                <a:gd name="T14" fmla="*/ 0 w 54"/>
                <a:gd name="T15" fmla="*/ 0 h 78"/>
                <a:gd name="T16" fmla="*/ 42 w 54"/>
                <a:gd name="T17" fmla="*/ 0 h 78"/>
                <a:gd name="T18" fmla="*/ 42 w 54"/>
                <a:gd name="T19" fmla="*/ 12 h 78"/>
                <a:gd name="T20" fmla="*/ 54 w 54"/>
                <a:gd name="T21" fmla="*/ 12 h 78"/>
                <a:gd name="T22" fmla="*/ 54 w 54"/>
                <a:gd name="T23" fmla="*/ 30 h 78"/>
                <a:gd name="T24" fmla="*/ 54 w 54"/>
                <a:gd name="T25" fmla="*/ 60 h 78"/>
                <a:gd name="T26" fmla="*/ 54 w 54"/>
                <a:gd name="T27" fmla="*/ 78 h 78"/>
                <a:gd name="T28" fmla="*/ 30 w 54"/>
                <a:gd name="T29" fmla="*/ 78 h 78"/>
                <a:gd name="T30" fmla="*/ 6 w 54"/>
                <a:gd name="T3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78">
                  <a:moveTo>
                    <a:pt x="6" y="78"/>
                  </a:moveTo>
                  <a:lnTo>
                    <a:pt x="6" y="60"/>
                  </a:lnTo>
                  <a:lnTo>
                    <a:pt x="0" y="60"/>
                  </a:lnTo>
                  <a:lnTo>
                    <a:pt x="6" y="24"/>
                  </a:lnTo>
                  <a:lnTo>
                    <a:pt x="0" y="24"/>
                  </a:lnTo>
                  <a:lnTo>
                    <a:pt x="0" y="18"/>
                  </a:lnTo>
                  <a:lnTo>
                    <a:pt x="0" y="6"/>
                  </a:lnTo>
                  <a:lnTo>
                    <a:pt x="0" y="0"/>
                  </a:lnTo>
                  <a:lnTo>
                    <a:pt x="42" y="0"/>
                  </a:lnTo>
                  <a:lnTo>
                    <a:pt x="42" y="12"/>
                  </a:lnTo>
                  <a:lnTo>
                    <a:pt x="54" y="12"/>
                  </a:lnTo>
                  <a:lnTo>
                    <a:pt x="54" y="30"/>
                  </a:lnTo>
                  <a:lnTo>
                    <a:pt x="54" y="60"/>
                  </a:lnTo>
                  <a:lnTo>
                    <a:pt x="54" y="78"/>
                  </a:lnTo>
                  <a:lnTo>
                    <a:pt x="30" y="78"/>
                  </a:lnTo>
                  <a:lnTo>
                    <a:pt x="6"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9" name="Freeform 37"/>
            <p:cNvSpPr>
              <a:spLocks/>
            </p:cNvSpPr>
            <p:nvPr/>
          </p:nvSpPr>
          <p:spPr bwMode="auto">
            <a:xfrm>
              <a:off x="3030" y="996"/>
              <a:ext cx="90" cy="192"/>
            </a:xfrm>
            <a:custGeom>
              <a:avLst/>
              <a:gdLst>
                <a:gd name="T0" fmla="*/ 6 w 90"/>
                <a:gd name="T1" fmla="*/ 186 h 192"/>
                <a:gd name="T2" fmla="*/ 6 w 90"/>
                <a:gd name="T3" fmla="*/ 156 h 192"/>
                <a:gd name="T4" fmla="*/ 6 w 90"/>
                <a:gd name="T5" fmla="*/ 90 h 192"/>
                <a:gd name="T6" fmla="*/ 0 w 90"/>
                <a:gd name="T7" fmla="*/ 90 h 192"/>
                <a:gd name="T8" fmla="*/ 0 w 90"/>
                <a:gd name="T9" fmla="*/ 72 h 192"/>
                <a:gd name="T10" fmla="*/ 0 w 90"/>
                <a:gd name="T11" fmla="*/ 54 h 192"/>
                <a:gd name="T12" fmla="*/ 0 w 90"/>
                <a:gd name="T13" fmla="*/ 0 h 192"/>
                <a:gd name="T14" fmla="*/ 6 w 90"/>
                <a:gd name="T15" fmla="*/ 0 h 192"/>
                <a:gd name="T16" fmla="*/ 24 w 90"/>
                <a:gd name="T17" fmla="*/ 6 h 192"/>
                <a:gd name="T18" fmla="*/ 30 w 90"/>
                <a:gd name="T19" fmla="*/ 6 h 192"/>
                <a:gd name="T20" fmla="*/ 30 w 90"/>
                <a:gd name="T21" fmla="*/ 12 h 192"/>
                <a:gd name="T22" fmla="*/ 24 w 90"/>
                <a:gd name="T23" fmla="*/ 12 h 192"/>
                <a:gd name="T24" fmla="*/ 24 w 90"/>
                <a:gd name="T25" fmla="*/ 18 h 192"/>
                <a:gd name="T26" fmla="*/ 36 w 90"/>
                <a:gd name="T27" fmla="*/ 18 h 192"/>
                <a:gd name="T28" fmla="*/ 42 w 90"/>
                <a:gd name="T29" fmla="*/ 18 h 192"/>
                <a:gd name="T30" fmla="*/ 42 w 90"/>
                <a:gd name="T31" fmla="*/ 24 h 192"/>
                <a:gd name="T32" fmla="*/ 48 w 90"/>
                <a:gd name="T33" fmla="*/ 36 h 192"/>
                <a:gd name="T34" fmla="*/ 54 w 90"/>
                <a:gd name="T35" fmla="*/ 36 h 192"/>
                <a:gd name="T36" fmla="*/ 54 w 90"/>
                <a:gd name="T37" fmla="*/ 30 h 192"/>
                <a:gd name="T38" fmla="*/ 54 w 90"/>
                <a:gd name="T39" fmla="*/ 24 h 192"/>
                <a:gd name="T40" fmla="*/ 66 w 90"/>
                <a:gd name="T41" fmla="*/ 24 h 192"/>
                <a:gd name="T42" fmla="*/ 72 w 90"/>
                <a:gd name="T43" fmla="*/ 24 h 192"/>
                <a:gd name="T44" fmla="*/ 72 w 90"/>
                <a:gd name="T45" fmla="*/ 36 h 192"/>
                <a:gd name="T46" fmla="*/ 90 w 90"/>
                <a:gd name="T47" fmla="*/ 36 h 192"/>
                <a:gd name="T48" fmla="*/ 90 w 90"/>
                <a:gd name="T49" fmla="*/ 72 h 192"/>
                <a:gd name="T50" fmla="*/ 90 w 90"/>
                <a:gd name="T51" fmla="*/ 102 h 192"/>
                <a:gd name="T52" fmla="*/ 90 w 90"/>
                <a:gd name="T53" fmla="*/ 162 h 192"/>
                <a:gd name="T54" fmla="*/ 72 w 90"/>
                <a:gd name="T55" fmla="*/ 180 h 192"/>
                <a:gd name="T56" fmla="*/ 66 w 90"/>
                <a:gd name="T57" fmla="*/ 192 h 192"/>
                <a:gd name="T58" fmla="*/ 60 w 90"/>
                <a:gd name="T59" fmla="*/ 192 h 192"/>
                <a:gd name="T60" fmla="*/ 60 w 90"/>
                <a:gd name="T61" fmla="*/ 180 h 192"/>
                <a:gd name="T62" fmla="*/ 6 w 90"/>
                <a:gd name="T63" fmla="*/ 18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192">
                  <a:moveTo>
                    <a:pt x="6" y="186"/>
                  </a:moveTo>
                  <a:lnTo>
                    <a:pt x="6" y="156"/>
                  </a:lnTo>
                  <a:lnTo>
                    <a:pt x="6" y="90"/>
                  </a:lnTo>
                  <a:lnTo>
                    <a:pt x="0" y="90"/>
                  </a:lnTo>
                  <a:lnTo>
                    <a:pt x="0" y="72"/>
                  </a:lnTo>
                  <a:lnTo>
                    <a:pt x="0" y="54"/>
                  </a:lnTo>
                  <a:lnTo>
                    <a:pt x="0" y="0"/>
                  </a:lnTo>
                  <a:lnTo>
                    <a:pt x="6" y="0"/>
                  </a:lnTo>
                  <a:lnTo>
                    <a:pt x="24" y="6"/>
                  </a:lnTo>
                  <a:lnTo>
                    <a:pt x="30" y="6"/>
                  </a:lnTo>
                  <a:lnTo>
                    <a:pt x="30" y="12"/>
                  </a:lnTo>
                  <a:lnTo>
                    <a:pt x="24" y="12"/>
                  </a:lnTo>
                  <a:lnTo>
                    <a:pt x="24" y="18"/>
                  </a:lnTo>
                  <a:lnTo>
                    <a:pt x="36" y="18"/>
                  </a:lnTo>
                  <a:lnTo>
                    <a:pt x="42" y="18"/>
                  </a:lnTo>
                  <a:lnTo>
                    <a:pt x="42" y="24"/>
                  </a:lnTo>
                  <a:lnTo>
                    <a:pt x="48" y="36"/>
                  </a:lnTo>
                  <a:lnTo>
                    <a:pt x="54" y="36"/>
                  </a:lnTo>
                  <a:lnTo>
                    <a:pt x="54" y="30"/>
                  </a:lnTo>
                  <a:lnTo>
                    <a:pt x="54" y="24"/>
                  </a:lnTo>
                  <a:lnTo>
                    <a:pt x="66" y="24"/>
                  </a:lnTo>
                  <a:lnTo>
                    <a:pt x="72" y="24"/>
                  </a:lnTo>
                  <a:lnTo>
                    <a:pt x="72" y="36"/>
                  </a:lnTo>
                  <a:lnTo>
                    <a:pt x="90" y="36"/>
                  </a:lnTo>
                  <a:lnTo>
                    <a:pt x="90" y="72"/>
                  </a:lnTo>
                  <a:lnTo>
                    <a:pt x="90" y="102"/>
                  </a:lnTo>
                  <a:lnTo>
                    <a:pt x="90" y="162"/>
                  </a:lnTo>
                  <a:lnTo>
                    <a:pt x="72" y="180"/>
                  </a:lnTo>
                  <a:lnTo>
                    <a:pt x="66" y="192"/>
                  </a:lnTo>
                  <a:lnTo>
                    <a:pt x="60" y="192"/>
                  </a:lnTo>
                  <a:lnTo>
                    <a:pt x="60" y="180"/>
                  </a:lnTo>
                  <a:lnTo>
                    <a:pt x="6" y="18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0" name="Freeform 38"/>
            <p:cNvSpPr>
              <a:spLocks/>
            </p:cNvSpPr>
            <p:nvPr/>
          </p:nvSpPr>
          <p:spPr bwMode="auto">
            <a:xfrm>
              <a:off x="1044" y="744"/>
              <a:ext cx="18" cy="18"/>
            </a:xfrm>
            <a:custGeom>
              <a:avLst/>
              <a:gdLst>
                <a:gd name="T0" fmla="*/ 12 w 18"/>
                <a:gd name="T1" fmla="*/ 18 h 18"/>
                <a:gd name="T2" fmla="*/ 6 w 18"/>
                <a:gd name="T3" fmla="*/ 12 h 18"/>
                <a:gd name="T4" fmla="*/ 0 w 18"/>
                <a:gd name="T5" fmla="*/ 6 h 18"/>
                <a:gd name="T6" fmla="*/ 6 w 18"/>
                <a:gd name="T7" fmla="*/ 6 h 18"/>
                <a:gd name="T8" fmla="*/ 6 w 18"/>
                <a:gd name="T9" fmla="*/ 0 h 18"/>
                <a:gd name="T10" fmla="*/ 12 w 18"/>
                <a:gd name="T11" fmla="*/ 6 h 18"/>
                <a:gd name="T12" fmla="*/ 12 w 18"/>
                <a:gd name="T13" fmla="*/ 12 h 18"/>
                <a:gd name="T14" fmla="*/ 18 w 18"/>
                <a:gd name="T15" fmla="*/ 12 h 18"/>
                <a:gd name="T16" fmla="*/ 12 w 18"/>
                <a:gd name="T17" fmla="*/ 12 h 18"/>
                <a:gd name="T18" fmla="*/ 12 w 1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2" y="18"/>
                  </a:moveTo>
                  <a:lnTo>
                    <a:pt x="6" y="12"/>
                  </a:lnTo>
                  <a:lnTo>
                    <a:pt x="0" y="6"/>
                  </a:lnTo>
                  <a:lnTo>
                    <a:pt x="6" y="6"/>
                  </a:lnTo>
                  <a:lnTo>
                    <a:pt x="6" y="0"/>
                  </a:lnTo>
                  <a:lnTo>
                    <a:pt x="12" y="6"/>
                  </a:lnTo>
                  <a:lnTo>
                    <a:pt x="12" y="12"/>
                  </a:lnTo>
                  <a:lnTo>
                    <a:pt x="18" y="12"/>
                  </a:lnTo>
                  <a:lnTo>
                    <a:pt x="12" y="12"/>
                  </a:lnTo>
                  <a:lnTo>
                    <a:pt x="12"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1" name="Freeform 39"/>
            <p:cNvSpPr>
              <a:spLocks/>
            </p:cNvSpPr>
            <p:nvPr/>
          </p:nvSpPr>
          <p:spPr bwMode="auto">
            <a:xfrm>
              <a:off x="2172" y="972"/>
              <a:ext cx="126" cy="66"/>
            </a:xfrm>
            <a:custGeom>
              <a:avLst/>
              <a:gdLst>
                <a:gd name="T0" fmla="*/ 0 w 126"/>
                <a:gd name="T1" fmla="*/ 54 h 66"/>
                <a:gd name="T2" fmla="*/ 6 w 126"/>
                <a:gd name="T3" fmla="*/ 36 h 66"/>
                <a:gd name="T4" fmla="*/ 12 w 126"/>
                <a:gd name="T5" fmla="*/ 0 h 66"/>
                <a:gd name="T6" fmla="*/ 66 w 126"/>
                <a:gd name="T7" fmla="*/ 6 h 66"/>
                <a:gd name="T8" fmla="*/ 78 w 126"/>
                <a:gd name="T9" fmla="*/ 6 h 66"/>
                <a:gd name="T10" fmla="*/ 78 w 126"/>
                <a:gd name="T11" fmla="*/ 12 h 66"/>
                <a:gd name="T12" fmla="*/ 84 w 126"/>
                <a:gd name="T13" fmla="*/ 18 h 66"/>
                <a:gd name="T14" fmla="*/ 84 w 126"/>
                <a:gd name="T15" fmla="*/ 24 h 66"/>
                <a:gd name="T16" fmla="*/ 126 w 126"/>
                <a:gd name="T17" fmla="*/ 30 h 66"/>
                <a:gd name="T18" fmla="*/ 120 w 126"/>
                <a:gd name="T19" fmla="*/ 66 h 66"/>
                <a:gd name="T20" fmla="*/ 120 w 126"/>
                <a:gd name="T21" fmla="*/ 60 h 66"/>
                <a:gd name="T22" fmla="*/ 114 w 126"/>
                <a:gd name="T23" fmla="*/ 60 h 66"/>
                <a:gd name="T24" fmla="*/ 108 w 126"/>
                <a:gd name="T25" fmla="*/ 60 h 66"/>
                <a:gd name="T26" fmla="*/ 102 w 126"/>
                <a:gd name="T27" fmla="*/ 60 h 66"/>
                <a:gd name="T28" fmla="*/ 96 w 126"/>
                <a:gd name="T29" fmla="*/ 54 h 66"/>
                <a:gd name="T30" fmla="*/ 90 w 126"/>
                <a:gd name="T31" fmla="*/ 54 h 66"/>
                <a:gd name="T32" fmla="*/ 84 w 126"/>
                <a:gd name="T33" fmla="*/ 54 h 66"/>
                <a:gd name="T34" fmla="*/ 84 w 126"/>
                <a:gd name="T35" fmla="*/ 48 h 66"/>
                <a:gd name="T36" fmla="*/ 84 w 126"/>
                <a:gd name="T37" fmla="*/ 54 h 66"/>
                <a:gd name="T38" fmla="*/ 78 w 126"/>
                <a:gd name="T39" fmla="*/ 48 h 66"/>
                <a:gd name="T40" fmla="*/ 72 w 126"/>
                <a:gd name="T41" fmla="*/ 48 h 66"/>
                <a:gd name="T42" fmla="*/ 66 w 126"/>
                <a:gd name="T43" fmla="*/ 48 h 66"/>
                <a:gd name="T44" fmla="*/ 60 w 126"/>
                <a:gd name="T45" fmla="*/ 48 h 66"/>
                <a:gd name="T46" fmla="*/ 60 w 126"/>
                <a:gd name="T47" fmla="*/ 54 h 66"/>
                <a:gd name="T48" fmla="*/ 54 w 126"/>
                <a:gd name="T49" fmla="*/ 54 h 66"/>
                <a:gd name="T50" fmla="*/ 48 w 126"/>
                <a:gd name="T51" fmla="*/ 54 h 66"/>
                <a:gd name="T52" fmla="*/ 48 w 126"/>
                <a:gd name="T53" fmla="*/ 48 h 66"/>
                <a:gd name="T54" fmla="*/ 48 w 126"/>
                <a:gd name="T55" fmla="*/ 54 h 66"/>
                <a:gd name="T56" fmla="*/ 42 w 126"/>
                <a:gd name="T57" fmla="*/ 54 h 66"/>
                <a:gd name="T58" fmla="*/ 42 w 126"/>
                <a:gd name="T59" fmla="*/ 48 h 66"/>
                <a:gd name="T60" fmla="*/ 36 w 126"/>
                <a:gd name="T61" fmla="*/ 48 h 66"/>
                <a:gd name="T62" fmla="*/ 30 w 126"/>
                <a:gd name="T63" fmla="*/ 48 h 66"/>
                <a:gd name="T64" fmla="*/ 24 w 126"/>
                <a:gd name="T65" fmla="*/ 48 h 66"/>
                <a:gd name="T66" fmla="*/ 18 w 126"/>
                <a:gd name="T67" fmla="*/ 48 h 66"/>
                <a:gd name="T68" fmla="*/ 18 w 126"/>
                <a:gd name="T69" fmla="*/ 54 h 66"/>
                <a:gd name="T70" fmla="*/ 12 w 126"/>
                <a:gd name="T71" fmla="*/ 48 h 66"/>
                <a:gd name="T72" fmla="*/ 6 w 126"/>
                <a:gd name="T73" fmla="*/ 54 h 66"/>
                <a:gd name="T74" fmla="*/ 0 w 126"/>
                <a:gd name="T7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66">
                  <a:moveTo>
                    <a:pt x="0" y="54"/>
                  </a:moveTo>
                  <a:lnTo>
                    <a:pt x="6" y="36"/>
                  </a:lnTo>
                  <a:lnTo>
                    <a:pt x="12" y="0"/>
                  </a:lnTo>
                  <a:lnTo>
                    <a:pt x="66" y="6"/>
                  </a:lnTo>
                  <a:lnTo>
                    <a:pt x="78" y="6"/>
                  </a:lnTo>
                  <a:lnTo>
                    <a:pt x="78" y="12"/>
                  </a:lnTo>
                  <a:lnTo>
                    <a:pt x="84" y="18"/>
                  </a:lnTo>
                  <a:lnTo>
                    <a:pt x="84" y="24"/>
                  </a:lnTo>
                  <a:lnTo>
                    <a:pt x="126" y="30"/>
                  </a:lnTo>
                  <a:lnTo>
                    <a:pt x="120" y="66"/>
                  </a:lnTo>
                  <a:lnTo>
                    <a:pt x="120" y="60"/>
                  </a:lnTo>
                  <a:lnTo>
                    <a:pt x="114" y="60"/>
                  </a:lnTo>
                  <a:lnTo>
                    <a:pt x="108" y="60"/>
                  </a:lnTo>
                  <a:lnTo>
                    <a:pt x="102" y="60"/>
                  </a:lnTo>
                  <a:lnTo>
                    <a:pt x="96" y="54"/>
                  </a:lnTo>
                  <a:lnTo>
                    <a:pt x="90" y="54"/>
                  </a:lnTo>
                  <a:lnTo>
                    <a:pt x="84" y="54"/>
                  </a:lnTo>
                  <a:lnTo>
                    <a:pt x="84" y="48"/>
                  </a:lnTo>
                  <a:lnTo>
                    <a:pt x="84" y="54"/>
                  </a:lnTo>
                  <a:lnTo>
                    <a:pt x="78" y="48"/>
                  </a:lnTo>
                  <a:lnTo>
                    <a:pt x="72" y="48"/>
                  </a:lnTo>
                  <a:lnTo>
                    <a:pt x="66" y="48"/>
                  </a:lnTo>
                  <a:lnTo>
                    <a:pt x="60" y="48"/>
                  </a:lnTo>
                  <a:lnTo>
                    <a:pt x="60" y="54"/>
                  </a:lnTo>
                  <a:lnTo>
                    <a:pt x="54" y="54"/>
                  </a:lnTo>
                  <a:lnTo>
                    <a:pt x="48" y="54"/>
                  </a:lnTo>
                  <a:lnTo>
                    <a:pt x="48" y="48"/>
                  </a:lnTo>
                  <a:lnTo>
                    <a:pt x="48" y="54"/>
                  </a:lnTo>
                  <a:lnTo>
                    <a:pt x="42" y="54"/>
                  </a:lnTo>
                  <a:lnTo>
                    <a:pt x="42" y="48"/>
                  </a:lnTo>
                  <a:lnTo>
                    <a:pt x="36" y="48"/>
                  </a:lnTo>
                  <a:lnTo>
                    <a:pt x="30" y="48"/>
                  </a:lnTo>
                  <a:lnTo>
                    <a:pt x="24" y="48"/>
                  </a:lnTo>
                  <a:lnTo>
                    <a:pt x="18" y="48"/>
                  </a:lnTo>
                  <a:lnTo>
                    <a:pt x="18" y="54"/>
                  </a:lnTo>
                  <a:lnTo>
                    <a:pt x="12" y="48"/>
                  </a:lnTo>
                  <a:lnTo>
                    <a:pt x="6" y="54"/>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2" name="Freeform 40"/>
            <p:cNvSpPr>
              <a:spLocks/>
            </p:cNvSpPr>
            <p:nvPr/>
          </p:nvSpPr>
          <p:spPr bwMode="auto">
            <a:xfrm>
              <a:off x="2376" y="990"/>
              <a:ext cx="66" cy="78"/>
            </a:xfrm>
            <a:custGeom>
              <a:avLst/>
              <a:gdLst>
                <a:gd name="T0" fmla="*/ 12 w 66"/>
                <a:gd name="T1" fmla="*/ 72 h 78"/>
                <a:gd name="T2" fmla="*/ 12 w 66"/>
                <a:gd name="T3" fmla="*/ 60 h 78"/>
                <a:gd name="T4" fmla="*/ 18 w 66"/>
                <a:gd name="T5" fmla="*/ 60 h 78"/>
                <a:gd name="T6" fmla="*/ 18 w 66"/>
                <a:gd name="T7" fmla="*/ 54 h 78"/>
                <a:gd name="T8" fmla="*/ 12 w 66"/>
                <a:gd name="T9" fmla="*/ 48 h 78"/>
                <a:gd name="T10" fmla="*/ 6 w 66"/>
                <a:gd name="T11" fmla="*/ 48 h 78"/>
                <a:gd name="T12" fmla="*/ 6 w 66"/>
                <a:gd name="T13" fmla="*/ 42 h 78"/>
                <a:gd name="T14" fmla="*/ 0 w 66"/>
                <a:gd name="T15" fmla="*/ 42 h 78"/>
                <a:gd name="T16" fmla="*/ 0 w 66"/>
                <a:gd name="T17" fmla="*/ 18 h 78"/>
                <a:gd name="T18" fmla="*/ 0 w 66"/>
                <a:gd name="T19" fmla="*/ 0 h 78"/>
                <a:gd name="T20" fmla="*/ 42 w 66"/>
                <a:gd name="T21" fmla="*/ 6 h 78"/>
                <a:gd name="T22" fmla="*/ 60 w 66"/>
                <a:gd name="T23" fmla="*/ 6 h 78"/>
                <a:gd name="T24" fmla="*/ 60 w 66"/>
                <a:gd name="T25" fmla="*/ 18 h 78"/>
                <a:gd name="T26" fmla="*/ 66 w 66"/>
                <a:gd name="T27" fmla="*/ 24 h 78"/>
                <a:gd name="T28" fmla="*/ 60 w 66"/>
                <a:gd name="T29" fmla="*/ 54 h 78"/>
                <a:gd name="T30" fmla="*/ 66 w 66"/>
                <a:gd name="T31" fmla="*/ 54 h 78"/>
                <a:gd name="T32" fmla="*/ 60 w 66"/>
                <a:gd name="T33" fmla="*/ 72 h 78"/>
                <a:gd name="T34" fmla="*/ 30 w 66"/>
                <a:gd name="T35" fmla="*/ 72 h 78"/>
                <a:gd name="T36" fmla="*/ 30 w 66"/>
                <a:gd name="T37" fmla="*/ 78 h 78"/>
                <a:gd name="T38" fmla="*/ 24 w 66"/>
                <a:gd name="T39" fmla="*/ 78 h 78"/>
                <a:gd name="T40" fmla="*/ 18 w 66"/>
                <a:gd name="T41" fmla="*/ 78 h 78"/>
                <a:gd name="T42" fmla="*/ 12 w 66"/>
                <a:gd name="T43"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78">
                  <a:moveTo>
                    <a:pt x="12" y="72"/>
                  </a:moveTo>
                  <a:lnTo>
                    <a:pt x="12" y="60"/>
                  </a:lnTo>
                  <a:lnTo>
                    <a:pt x="18" y="60"/>
                  </a:lnTo>
                  <a:lnTo>
                    <a:pt x="18" y="54"/>
                  </a:lnTo>
                  <a:lnTo>
                    <a:pt x="12" y="48"/>
                  </a:lnTo>
                  <a:lnTo>
                    <a:pt x="6" y="48"/>
                  </a:lnTo>
                  <a:lnTo>
                    <a:pt x="6" y="42"/>
                  </a:lnTo>
                  <a:lnTo>
                    <a:pt x="0" y="42"/>
                  </a:lnTo>
                  <a:lnTo>
                    <a:pt x="0" y="18"/>
                  </a:lnTo>
                  <a:lnTo>
                    <a:pt x="0" y="0"/>
                  </a:lnTo>
                  <a:lnTo>
                    <a:pt x="42" y="6"/>
                  </a:lnTo>
                  <a:lnTo>
                    <a:pt x="60" y="6"/>
                  </a:lnTo>
                  <a:lnTo>
                    <a:pt x="60" y="18"/>
                  </a:lnTo>
                  <a:lnTo>
                    <a:pt x="66" y="24"/>
                  </a:lnTo>
                  <a:lnTo>
                    <a:pt x="60" y="54"/>
                  </a:lnTo>
                  <a:lnTo>
                    <a:pt x="66" y="54"/>
                  </a:lnTo>
                  <a:lnTo>
                    <a:pt x="60" y="72"/>
                  </a:lnTo>
                  <a:lnTo>
                    <a:pt x="30" y="72"/>
                  </a:lnTo>
                  <a:lnTo>
                    <a:pt x="30" y="78"/>
                  </a:lnTo>
                  <a:lnTo>
                    <a:pt x="24" y="78"/>
                  </a:lnTo>
                  <a:lnTo>
                    <a:pt x="18" y="78"/>
                  </a:lnTo>
                  <a:lnTo>
                    <a:pt x="12"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3" name="Freeform 41"/>
            <p:cNvSpPr>
              <a:spLocks/>
            </p:cNvSpPr>
            <p:nvPr/>
          </p:nvSpPr>
          <p:spPr bwMode="auto">
            <a:xfrm>
              <a:off x="2760" y="1008"/>
              <a:ext cx="102" cy="36"/>
            </a:xfrm>
            <a:custGeom>
              <a:avLst/>
              <a:gdLst>
                <a:gd name="T0" fmla="*/ 0 w 102"/>
                <a:gd name="T1" fmla="*/ 36 h 36"/>
                <a:gd name="T2" fmla="*/ 0 w 102"/>
                <a:gd name="T3" fmla="*/ 30 h 36"/>
                <a:gd name="T4" fmla="*/ 0 w 102"/>
                <a:gd name="T5" fmla="*/ 24 h 36"/>
                <a:gd name="T6" fmla="*/ 0 w 102"/>
                <a:gd name="T7" fmla="*/ 18 h 36"/>
                <a:gd name="T8" fmla="*/ 0 w 102"/>
                <a:gd name="T9" fmla="*/ 12 h 36"/>
                <a:gd name="T10" fmla="*/ 0 w 102"/>
                <a:gd name="T11" fmla="*/ 0 h 36"/>
                <a:gd name="T12" fmla="*/ 48 w 102"/>
                <a:gd name="T13" fmla="*/ 0 h 36"/>
                <a:gd name="T14" fmla="*/ 102 w 102"/>
                <a:gd name="T15" fmla="*/ 0 h 36"/>
                <a:gd name="T16" fmla="*/ 102 w 102"/>
                <a:gd name="T17" fmla="*/ 36 h 36"/>
                <a:gd name="T18" fmla="*/ 42 w 102"/>
                <a:gd name="T19" fmla="*/ 36 h 36"/>
                <a:gd name="T20" fmla="*/ 0 w 102"/>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36">
                  <a:moveTo>
                    <a:pt x="0" y="36"/>
                  </a:moveTo>
                  <a:lnTo>
                    <a:pt x="0" y="30"/>
                  </a:lnTo>
                  <a:lnTo>
                    <a:pt x="0" y="24"/>
                  </a:lnTo>
                  <a:lnTo>
                    <a:pt x="0" y="18"/>
                  </a:lnTo>
                  <a:lnTo>
                    <a:pt x="0" y="12"/>
                  </a:lnTo>
                  <a:lnTo>
                    <a:pt x="0" y="0"/>
                  </a:lnTo>
                  <a:lnTo>
                    <a:pt x="48" y="0"/>
                  </a:lnTo>
                  <a:lnTo>
                    <a:pt x="102" y="0"/>
                  </a:lnTo>
                  <a:lnTo>
                    <a:pt x="102" y="36"/>
                  </a:lnTo>
                  <a:lnTo>
                    <a:pt x="42"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4" name="Freeform 42"/>
            <p:cNvSpPr>
              <a:spLocks/>
            </p:cNvSpPr>
            <p:nvPr/>
          </p:nvSpPr>
          <p:spPr bwMode="auto">
            <a:xfrm>
              <a:off x="2622" y="1002"/>
              <a:ext cx="60" cy="66"/>
            </a:xfrm>
            <a:custGeom>
              <a:avLst/>
              <a:gdLst>
                <a:gd name="T0" fmla="*/ 42 w 60"/>
                <a:gd name="T1" fmla="*/ 66 h 66"/>
                <a:gd name="T2" fmla="*/ 36 w 60"/>
                <a:gd name="T3" fmla="*/ 66 h 66"/>
                <a:gd name="T4" fmla="*/ 36 w 60"/>
                <a:gd name="T5" fmla="*/ 60 h 66"/>
                <a:gd name="T6" fmla="*/ 36 w 60"/>
                <a:gd name="T7" fmla="*/ 54 h 66"/>
                <a:gd name="T8" fmla="*/ 30 w 60"/>
                <a:gd name="T9" fmla="*/ 54 h 66"/>
                <a:gd name="T10" fmla="*/ 30 w 60"/>
                <a:gd name="T11" fmla="*/ 60 h 66"/>
                <a:gd name="T12" fmla="*/ 24 w 60"/>
                <a:gd name="T13" fmla="*/ 60 h 66"/>
                <a:gd name="T14" fmla="*/ 30 w 60"/>
                <a:gd name="T15" fmla="*/ 60 h 66"/>
                <a:gd name="T16" fmla="*/ 30 w 60"/>
                <a:gd name="T17" fmla="*/ 54 h 66"/>
                <a:gd name="T18" fmla="*/ 24 w 60"/>
                <a:gd name="T19" fmla="*/ 54 h 66"/>
                <a:gd name="T20" fmla="*/ 24 w 60"/>
                <a:gd name="T21" fmla="*/ 48 h 66"/>
                <a:gd name="T22" fmla="*/ 18 w 60"/>
                <a:gd name="T23" fmla="*/ 54 h 66"/>
                <a:gd name="T24" fmla="*/ 12 w 60"/>
                <a:gd name="T25" fmla="*/ 54 h 66"/>
                <a:gd name="T26" fmla="*/ 12 w 60"/>
                <a:gd name="T27" fmla="*/ 48 h 66"/>
                <a:gd name="T28" fmla="*/ 6 w 60"/>
                <a:gd name="T29" fmla="*/ 48 h 66"/>
                <a:gd name="T30" fmla="*/ 6 w 60"/>
                <a:gd name="T31" fmla="*/ 54 h 66"/>
                <a:gd name="T32" fmla="*/ 6 w 60"/>
                <a:gd name="T33" fmla="*/ 48 h 66"/>
                <a:gd name="T34" fmla="*/ 6 w 60"/>
                <a:gd name="T35" fmla="*/ 42 h 66"/>
                <a:gd name="T36" fmla="*/ 0 w 60"/>
                <a:gd name="T37" fmla="*/ 42 h 66"/>
                <a:gd name="T38" fmla="*/ 0 w 60"/>
                <a:gd name="T39" fmla="*/ 18 h 66"/>
                <a:gd name="T40" fmla="*/ 12 w 60"/>
                <a:gd name="T41" fmla="*/ 18 h 66"/>
                <a:gd name="T42" fmla="*/ 12 w 60"/>
                <a:gd name="T43" fmla="*/ 0 h 66"/>
                <a:gd name="T44" fmla="*/ 60 w 60"/>
                <a:gd name="T45" fmla="*/ 6 h 66"/>
                <a:gd name="T46" fmla="*/ 60 w 60"/>
                <a:gd name="T47" fmla="*/ 18 h 66"/>
                <a:gd name="T48" fmla="*/ 60 w 60"/>
                <a:gd name="T49" fmla="*/ 36 h 66"/>
                <a:gd name="T50" fmla="*/ 48 w 60"/>
                <a:gd name="T51" fmla="*/ 36 h 66"/>
                <a:gd name="T52" fmla="*/ 48 w 60"/>
                <a:gd name="T53" fmla="*/ 54 h 66"/>
                <a:gd name="T54" fmla="*/ 42 w 60"/>
                <a:gd name="T55" fmla="*/ 54 h 66"/>
                <a:gd name="T56" fmla="*/ 42 w 60"/>
                <a:gd name="T5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6">
                  <a:moveTo>
                    <a:pt x="42" y="66"/>
                  </a:moveTo>
                  <a:lnTo>
                    <a:pt x="36" y="66"/>
                  </a:lnTo>
                  <a:lnTo>
                    <a:pt x="36" y="60"/>
                  </a:lnTo>
                  <a:lnTo>
                    <a:pt x="36" y="54"/>
                  </a:lnTo>
                  <a:lnTo>
                    <a:pt x="30" y="54"/>
                  </a:lnTo>
                  <a:lnTo>
                    <a:pt x="30" y="60"/>
                  </a:lnTo>
                  <a:lnTo>
                    <a:pt x="24" y="60"/>
                  </a:lnTo>
                  <a:lnTo>
                    <a:pt x="30" y="60"/>
                  </a:lnTo>
                  <a:lnTo>
                    <a:pt x="30" y="54"/>
                  </a:lnTo>
                  <a:lnTo>
                    <a:pt x="24" y="54"/>
                  </a:lnTo>
                  <a:lnTo>
                    <a:pt x="24" y="48"/>
                  </a:lnTo>
                  <a:lnTo>
                    <a:pt x="18" y="54"/>
                  </a:lnTo>
                  <a:lnTo>
                    <a:pt x="12" y="54"/>
                  </a:lnTo>
                  <a:lnTo>
                    <a:pt x="12" y="48"/>
                  </a:lnTo>
                  <a:lnTo>
                    <a:pt x="6" y="48"/>
                  </a:lnTo>
                  <a:lnTo>
                    <a:pt x="6" y="54"/>
                  </a:lnTo>
                  <a:lnTo>
                    <a:pt x="6" y="48"/>
                  </a:lnTo>
                  <a:lnTo>
                    <a:pt x="6" y="42"/>
                  </a:lnTo>
                  <a:lnTo>
                    <a:pt x="0" y="42"/>
                  </a:lnTo>
                  <a:lnTo>
                    <a:pt x="0" y="18"/>
                  </a:lnTo>
                  <a:lnTo>
                    <a:pt x="12" y="18"/>
                  </a:lnTo>
                  <a:lnTo>
                    <a:pt x="12" y="0"/>
                  </a:lnTo>
                  <a:lnTo>
                    <a:pt x="60" y="6"/>
                  </a:lnTo>
                  <a:lnTo>
                    <a:pt x="60" y="18"/>
                  </a:lnTo>
                  <a:lnTo>
                    <a:pt x="60" y="36"/>
                  </a:lnTo>
                  <a:lnTo>
                    <a:pt x="48" y="36"/>
                  </a:lnTo>
                  <a:lnTo>
                    <a:pt x="48" y="54"/>
                  </a:lnTo>
                  <a:lnTo>
                    <a:pt x="42" y="54"/>
                  </a:lnTo>
                  <a:lnTo>
                    <a:pt x="42"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5" name="Freeform 43"/>
            <p:cNvSpPr>
              <a:spLocks/>
            </p:cNvSpPr>
            <p:nvPr/>
          </p:nvSpPr>
          <p:spPr bwMode="auto">
            <a:xfrm>
              <a:off x="2682" y="1008"/>
              <a:ext cx="78" cy="36"/>
            </a:xfrm>
            <a:custGeom>
              <a:avLst/>
              <a:gdLst>
                <a:gd name="T0" fmla="*/ 24 w 78"/>
                <a:gd name="T1" fmla="*/ 30 h 36"/>
                <a:gd name="T2" fmla="*/ 0 w 78"/>
                <a:gd name="T3" fmla="*/ 30 h 36"/>
                <a:gd name="T4" fmla="*/ 0 w 78"/>
                <a:gd name="T5" fmla="*/ 12 h 36"/>
                <a:gd name="T6" fmla="*/ 0 w 78"/>
                <a:gd name="T7" fmla="*/ 0 h 36"/>
                <a:gd name="T8" fmla="*/ 24 w 78"/>
                <a:gd name="T9" fmla="*/ 0 h 36"/>
                <a:gd name="T10" fmla="*/ 78 w 78"/>
                <a:gd name="T11" fmla="*/ 0 h 36"/>
                <a:gd name="T12" fmla="*/ 78 w 78"/>
                <a:gd name="T13" fmla="*/ 12 h 36"/>
                <a:gd name="T14" fmla="*/ 78 w 78"/>
                <a:gd name="T15" fmla="*/ 18 h 36"/>
                <a:gd name="T16" fmla="*/ 78 w 78"/>
                <a:gd name="T17" fmla="*/ 24 h 36"/>
                <a:gd name="T18" fmla="*/ 78 w 78"/>
                <a:gd name="T19" fmla="*/ 30 h 36"/>
                <a:gd name="T20" fmla="*/ 78 w 78"/>
                <a:gd name="T21" fmla="*/ 36 h 36"/>
                <a:gd name="T22" fmla="*/ 24 w 78"/>
                <a:gd name="T2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36">
                  <a:moveTo>
                    <a:pt x="24" y="30"/>
                  </a:moveTo>
                  <a:lnTo>
                    <a:pt x="0" y="30"/>
                  </a:lnTo>
                  <a:lnTo>
                    <a:pt x="0" y="12"/>
                  </a:lnTo>
                  <a:lnTo>
                    <a:pt x="0" y="0"/>
                  </a:lnTo>
                  <a:lnTo>
                    <a:pt x="24" y="0"/>
                  </a:lnTo>
                  <a:lnTo>
                    <a:pt x="78" y="0"/>
                  </a:lnTo>
                  <a:lnTo>
                    <a:pt x="78" y="12"/>
                  </a:lnTo>
                  <a:lnTo>
                    <a:pt x="78" y="18"/>
                  </a:lnTo>
                  <a:lnTo>
                    <a:pt x="78" y="24"/>
                  </a:lnTo>
                  <a:lnTo>
                    <a:pt x="78" y="30"/>
                  </a:lnTo>
                  <a:lnTo>
                    <a:pt x="78" y="36"/>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6" name="Freeform 44"/>
            <p:cNvSpPr>
              <a:spLocks/>
            </p:cNvSpPr>
            <p:nvPr/>
          </p:nvSpPr>
          <p:spPr bwMode="auto">
            <a:xfrm>
              <a:off x="2862" y="1008"/>
              <a:ext cx="78" cy="108"/>
            </a:xfrm>
            <a:custGeom>
              <a:avLst/>
              <a:gdLst>
                <a:gd name="T0" fmla="*/ 0 w 78"/>
                <a:gd name="T1" fmla="*/ 48 h 108"/>
                <a:gd name="T2" fmla="*/ 0 w 78"/>
                <a:gd name="T3" fmla="*/ 36 h 108"/>
                <a:gd name="T4" fmla="*/ 0 w 78"/>
                <a:gd name="T5" fmla="*/ 0 h 108"/>
                <a:gd name="T6" fmla="*/ 18 w 78"/>
                <a:gd name="T7" fmla="*/ 0 h 108"/>
                <a:gd name="T8" fmla="*/ 24 w 78"/>
                <a:gd name="T9" fmla="*/ 0 h 108"/>
                <a:gd name="T10" fmla="*/ 24 w 78"/>
                <a:gd name="T11" fmla="*/ 18 h 108"/>
                <a:gd name="T12" fmla="*/ 78 w 78"/>
                <a:gd name="T13" fmla="*/ 18 h 108"/>
                <a:gd name="T14" fmla="*/ 78 w 78"/>
                <a:gd name="T15" fmla="*/ 66 h 108"/>
                <a:gd name="T16" fmla="*/ 78 w 78"/>
                <a:gd name="T17" fmla="*/ 108 h 108"/>
                <a:gd name="T18" fmla="*/ 66 w 78"/>
                <a:gd name="T19" fmla="*/ 108 h 108"/>
                <a:gd name="T20" fmla="*/ 30 w 78"/>
                <a:gd name="T21" fmla="*/ 108 h 108"/>
                <a:gd name="T22" fmla="*/ 24 w 78"/>
                <a:gd name="T23" fmla="*/ 66 h 108"/>
                <a:gd name="T24" fmla="*/ 24 w 78"/>
                <a:gd name="T25" fmla="*/ 60 h 108"/>
                <a:gd name="T26" fmla="*/ 24 w 78"/>
                <a:gd name="T27" fmla="*/ 54 h 108"/>
                <a:gd name="T28" fmla="*/ 24 w 78"/>
                <a:gd name="T29" fmla="*/ 48 h 108"/>
                <a:gd name="T30" fmla="*/ 0 w 78"/>
                <a:gd name="T31"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108">
                  <a:moveTo>
                    <a:pt x="0" y="48"/>
                  </a:moveTo>
                  <a:lnTo>
                    <a:pt x="0" y="36"/>
                  </a:lnTo>
                  <a:lnTo>
                    <a:pt x="0" y="0"/>
                  </a:lnTo>
                  <a:lnTo>
                    <a:pt x="18" y="0"/>
                  </a:lnTo>
                  <a:lnTo>
                    <a:pt x="24" y="0"/>
                  </a:lnTo>
                  <a:lnTo>
                    <a:pt x="24" y="18"/>
                  </a:lnTo>
                  <a:lnTo>
                    <a:pt x="78" y="18"/>
                  </a:lnTo>
                  <a:lnTo>
                    <a:pt x="78" y="66"/>
                  </a:lnTo>
                  <a:lnTo>
                    <a:pt x="78" y="108"/>
                  </a:lnTo>
                  <a:lnTo>
                    <a:pt x="66" y="108"/>
                  </a:lnTo>
                  <a:lnTo>
                    <a:pt x="30" y="108"/>
                  </a:lnTo>
                  <a:lnTo>
                    <a:pt x="24" y="66"/>
                  </a:lnTo>
                  <a:lnTo>
                    <a:pt x="24" y="60"/>
                  </a:lnTo>
                  <a:lnTo>
                    <a:pt x="24" y="54"/>
                  </a:lnTo>
                  <a:lnTo>
                    <a:pt x="24"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7" name="Freeform 45"/>
            <p:cNvSpPr>
              <a:spLocks/>
            </p:cNvSpPr>
            <p:nvPr/>
          </p:nvSpPr>
          <p:spPr bwMode="auto">
            <a:xfrm>
              <a:off x="2550" y="1002"/>
              <a:ext cx="54" cy="66"/>
            </a:xfrm>
            <a:custGeom>
              <a:avLst/>
              <a:gdLst>
                <a:gd name="T0" fmla="*/ 0 w 54"/>
                <a:gd name="T1" fmla="*/ 66 h 66"/>
                <a:gd name="T2" fmla="*/ 0 w 54"/>
                <a:gd name="T3" fmla="*/ 48 h 66"/>
                <a:gd name="T4" fmla="*/ 0 w 54"/>
                <a:gd name="T5" fmla="*/ 18 h 66"/>
                <a:gd name="T6" fmla="*/ 0 w 54"/>
                <a:gd name="T7" fmla="*/ 0 h 66"/>
                <a:gd name="T8" fmla="*/ 6 w 54"/>
                <a:gd name="T9" fmla="*/ 0 h 66"/>
                <a:gd name="T10" fmla="*/ 54 w 54"/>
                <a:gd name="T11" fmla="*/ 0 h 66"/>
                <a:gd name="T12" fmla="*/ 54 w 54"/>
                <a:gd name="T13" fmla="*/ 18 h 66"/>
                <a:gd name="T14" fmla="*/ 30 w 54"/>
                <a:gd name="T15" fmla="*/ 18 h 66"/>
                <a:gd name="T16" fmla="*/ 24 w 54"/>
                <a:gd name="T17" fmla="*/ 54 h 66"/>
                <a:gd name="T18" fmla="*/ 30 w 54"/>
                <a:gd name="T19" fmla="*/ 54 h 66"/>
                <a:gd name="T20" fmla="*/ 30 w 54"/>
                <a:gd name="T21" fmla="*/ 66 h 66"/>
                <a:gd name="T22" fmla="*/ 12 w 54"/>
                <a:gd name="T23" fmla="*/ 66 h 66"/>
                <a:gd name="T24" fmla="*/ 0 w 54"/>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66"/>
                  </a:moveTo>
                  <a:lnTo>
                    <a:pt x="0" y="48"/>
                  </a:lnTo>
                  <a:lnTo>
                    <a:pt x="0" y="18"/>
                  </a:lnTo>
                  <a:lnTo>
                    <a:pt x="0" y="0"/>
                  </a:lnTo>
                  <a:lnTo>
                    <a:pt x="6" y="0"/>
                  </a:lnTo>
                  <a:lnTo>
                    <a:pt x="54" y="0"/>
                  </a:lnTo>
                  <a:lnTo>
                    <a:pt x="54" y="18"/>
                  </a:lnTo>
                  <a:lnTo>
                    <a:pt x="30" y="18"/>
                  </a:lnTo>
                  <a:lnTo>
                    <a:pt x="24" y="54"/>
                  </a:lnTo>
                  <a:lnTo>
                    <a:pt x="30" y="54"/>
                  </a:lnTo>
                  <a:lnTo>
                    <a:pt x="30" y="66"/>
                  </a:lnTo>
                  <a:lnTo>
                    <a:pt x="12" y="66"/>
                  </a:lnTo>
                  <a:lnTo>
                    <a:pt x="0"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8" name="Freeform 46"/>
            <p:cNvSpPr>
              <a:spLocks/>
            </p:cNvSpPr>
            <p:nvPr/>
          </p:nvSpPr>
          <p:spPr bwMode="auto">
            <a:xfrm>
              <a:off x="1152" y="792"/>
              <a:ext cx="90" cy="138"/>
            </a:xfrm>
            <a:custGeom>
              <a:avLst/>
              <a:gdLst>
                <a:gd name="T0" fmla="*/ 0 w 90"/>
                <a:gd name="T1" fmla="*/ 78 h 138"/>
                <a:gd name="T2" fmla="*/ 6 w 90"/>
                <a:gd name="T3" fmla="*/ 72 h 138"/>
                <a:gd name="T4" fmla="*/ 12 w 90"/>
                <a:gd name="T5" fmla="*/ 66 h 138"/>
                <a:gd name="T6" fmla="*/ 6 w 90"/>
                <a:gd name="T7" fmla="*/ 54 h 138"/>
                <a:gd name="T8" fmla="*/ 12 w 90"/>
                <a:gd name="T9" fmla="*/ 48 h 138"/>
                <a:gd name="T10" fmla="*/ 18 w 90"/>
                <a:gd name="T11" fmla="*/ 42 h 138"/>
                <a:gd name="T12" fmla="*/ 24 w 90"/>
                <a:gd name="T13" fmla="*/ 36 h 138"/>
                <a:gd name="T14" fmla="*/ 30 w 90"/>
                <a:gd name="T15" fmla="*/ 30 h 138"/>
                <a:gd name="T16" fmla="*/ 24 w 90"/>
                <a:gd name="T17" fmla="*/ 18 h 138"/>
                <a:gd name="T18" fmla="*/ 30 w 90"/>
                <a:gd name="T19" fmla="*/ 6 h 138"/>
                <a:gd name="T20" fmla="*/ 36 w 90"/>
                <a:gd name="T21" fmla="*/ 0 h 138"/>
                <a:gd name="T22" fmla="*/ 48 w 90"/>
                <a:gd name="T23" fmla="*/ 0 h 138"/>
                <a:gd name="T24" fmla="*/ 54 w 90"/>
                <a:gd name="T25" fmla="*/ 6 h 138"/>
                <a:gd name="T26" fmla="*/ 54 w 90"/>
                <a:gd name="T27" fmla="*/ 18 h 138"/>
                <a:gd name="T28" fmla="*/ 60 w 90"/>
                <a:gd name="T29" fmla="*/ 24 h 138"/>
                <a:gd name="T30" fmla="*/ 60 w 90"/>
                <a:gd name="T31" fmla="*/ 30 h 138"/>
                <a:gd name="T32" fmla="*/ 66 w 90"/>
                <a:gd name="T33" fmla="*/ 36 h 138"/>
                <a:gd name="T34" fmla="*/ 66 w 90"/>
                <a:gd name="T35" fmla="*/ 48 h 138"/>
                <a:gd name="T36" fmla="*/ 72 w 90"/>
                <a:gd name="T37" fmla="*/ 54 h 138"/>
                <a:gd name="T38" fmla="*/ 78 w 90"/>
                <a:gd name="T39" fmla="*/ 66 h 138"/>
                <a:gd name="T40" fmla="*/ 90 w 90"/>
                <a:gd name="T41" fmla="*/ 72 h 138"/>
                <a:gd name="T42" fmla="*/ 84 w 90"/>
                <a:gd name="T43" fmla="*/ 84 h 138"/>
                <a:gd name="T44" fmla="*/ 72 w 90"/>
                <a:gd name="T45" fmla="*/ 90 h 138"/>
                <a:gd name="T46" fmla="*/ 66 w 90"/>
                <a:gd name="T47" fmla="*/ 90 h 138"/>
                <a:gd name="T48" fmla="*/ 60 w 90"/>
                <a:gd name="T49" fmla="*/ 102 h 138"/>
                <a:gd name="T50" fmla="*/ 54 w 90"/>
                <a:gd name="T51" fmla="*/ 114 h 138"/>
                <a:gd name="T52" fmla="*/ 60 w 90"/>
                <a:gd name="T53" fmla="*/ 126 h 138"/>
                <a:gd name="T54" fmla="*/ 66 w 90"/>
                <a:gd name="T55" fmla="*/ 132 h 138"/>
                <a:gd name="T56" fmla="*/ 42 w 90"/>
                <a:gd name="T57" fmla="*/ 132 h 138"/>
                <a:gd name="T58" fmla="*/ 30 w 90"/>
                <a:gd name="T59" fmla="*/ 120 h 138"/>
                <a:gd name="T60" fmla="*/ 18 w 90"/>
                <a:gd name="T61" fmla="*/ 108 h 138"/>
                <a:gd name="T62" fmla="*/ 6 w 90"/>
                <a:gd name="T63" fmla="*/ 96 h 138"/>
                <a:gd name="T64" fmla="*/ 0 w 90"/>
                <a:gd name="T65"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38">
                  <a:moveTo>
                    <a:pt x="0" y="84"/>
                  </a:moveTo>
                  <a:lnTo>
                    <a:pt x="0" y="78"/>
                  </a:lnTo>
                  <a:lnTo>
                    <a:pt x="6" y="78"/>
                  </a:lnTo>
                  <a:lnTo>
                    <a:pt x="6" y="72"/>
                  </a:lnTo>
                  <a:lnTo>
                    <a:pt x="6" y="66"/>
                  </a:lnTo>
                  <a:lnTo>
                    <a:pt x="12" y="66"/>
                  </a:lnTo>
                  <a:lnTo>
                    <a:pt x="6" y="60"/>
                  </a:lnTo>
                  <a:lnTo>
                    <a:pt x="6" y="54"/>
                  </a:lnTo>
                  <a:lnTo>
                    <a:pt x="6" y="48"/>
                  </a:lnTo>
                  <a:lnTo>
                    <a:pt x="12" y="48"/>
                  </a:lnTo>
                  <a:lnTo>
                    <a:pt x="12" y="42"/>
                  </a:lnTo>
                  <a:lnTo>
                    <a:pt x="18" y="42"/>
                  </a:lnTo>
                  <a:lnTo>
                    <a:pt x="24" y="42"/>
                  </a:lnTo>
                  <a:lnTo>
                    <a:pt x="24" y="36"/>
                  </a:lnTo>
                  <a:lnTo>
                    <a:pt x="30" y="36"/>
                  </a:lnTo>
                  <a:lnTo>
                    <a:pt x="30" y="30"/>
                  </a:lnTo>
                  <a:lnTo>
                    <a:pt x="24" y="24"/>
                  </a:lnTo>
                  <a:lnTo>
                    <a:pt x="24" y="18"/>
                  </a:lnTo>
                  <a:lnTo>
                    <a:pt x="24" y="12"/>
                  </a:lnTo>
                  <a:lnTo>
                    <a:pt x="30" y="6"/>
                  </a:lnTo>
                  <a:lnTo>
                    <a:pt x="30" y="0"/>
                  </a:lnTo>
                  <a:lnTo>
                    <a:pt x="36" y="0"/>
                  </a:lnTo>
                  <a:lnTo>
                    <a:pt x="42" y="0"/>
                  </a:lnTo>
                  <a:lnTo>
                    <a:pt x="48" y="0"/>
                  </a:lnTo>
                  <a:lnTo>
                    <a:pt x="48" y="6"/>
                  </a:lnTo>
                  <a:lnTo>
                    <a:pt x="54" y="6"/>
                  </a:lnTo>
                  <a:lnTo>
                    <a:pt x="54" y="12"/>
                  </a:lnTo>
                  <a:lnTo>
                    <a:pt x="54" y="18"/>
                  </a:lnTo>
                  <a:lnTo>
                    <a:pt x="60" y="18"/>
                  </a:lnTo>
                  <a:lnTo>
                    <a:pt x="60" y="24"/>
                  </a:lnTo>
                  <a:lnTo>
                    <a:pt x="54" y="24"/>
                  </a:lnTo>
                  <a:lnTo>
                    <a:pt x="60" y="30"/>
                  </a:lnTo>
                  <a:lnTo>
                    <a:pt x="60" y="36"/>
                  </a:lnTo>
                  <a:lnTo>
                    <a:pt x="66" y="36"/>
                  </a:lnTo>
                  <a:lnTo>
                    <a:pt x="66" y="42"/>
                  </a:lnTo>
                  <a:lnTo>
                    <a:pt x="66" y="48"/>
                  </a:lnTo>
                  <a:lnTo>
                    <a:pt x="72" y="48"/>
                  </a:lnTo>
                  <a:lnTo>
                    <a:pt x="72" y="54"/>
                  </a:lnTo>
                  <a:lnTo>
                    <a:pt x="78" y="60"/>
                  </a:lnTo>
                  <a:lnTo>
                    <a:pt x="78" y="66"/>
                  </a:lnTo>
                  <a:lnTo>
                    <a:pt x="78" y="72"/>
                  </a:lnTo>
                  <a:lnTo>
                    <a:pt x="90" y="72"/>
                  </a:lnTo>
                  <a:lnTo>
                    <a:pt x="90" y="78"/>
                  </a:lnTo>
                  <a:lnTo>
                    <a:pt x="84" y="84"/>
                  </a:lnTo>
                  <a:lnTo>
                    <a:pt x="78" y="84"/>
                  </a:lnTo>
                  <a:lnTo>
                    <a:pt x="72" y="90"/>
                  </a:lnTo>
                  <a:lnTo>
                    <a:pt x="72" y="84"/>
                  </a:lnTo>
                  <a:lnTo>
                    <a:pt x="66" y="90"/>
                  </a:lnTo>
                  <a:lnTo>
                    <a:pt x="60" y="96"/>
                  </a:lnTo>
                  <a:lnTo>
                    <a:pt x="60" y="102"/>
                  </a:lnTo>
                  <a:lnTo>
                    <a:pt x="54" y="108"/>
                  </a:lnTo>
                  <a:lnTo>
                    <a:pt x="54" y="114"/>
                  </a:lnTo>
                  <a:lnTo>
                    <a:pt x="54" y="120"/>
                  </a:lnTo>
                  <a:lnTo>
                    <a:pt x="60" y="126"/>
                  </a:lnTo>
                  <a:lnTo>
                    <a:pt x="66" y="126"/>
                  </a:lnTo>
                  <a:lnTo>
                    <a:pt x="66" y="132"/>
                  </a:lnTo>
                  <a:lnTo>
                    <a:pt x="60" y="138"/>
                  </a:lnTo>
                  <a:lnTo>
                    <a:pt x="42" y="132"/>
                  </a:lnTo>
                  <a:lnTo>
                    <a:pt x="36" y="120"/>
                  </a:lnTo>
                  <a:lnTo>
                    <a:pt x="30" y="120"/>
                  </a:lnTo>
                  <a:lnTo>
                    <a:pt x="24" y="114"/>
                  </a:lnTo>
                  <a:lnTo>
                    <a:pt x="18" y="108"/>
                  </a:lnTo>
                  <a:lnTo>
                    <a:pt x="12" y="102"/>
                  </a:lnTo>
                  <a:lnTo>
                    <a:pt x="6" y="96"/>
                  </a:lnTo>
                  <a:lnTo>
                    <a:pt x="6" y="90"/>
                  </a:lnTo>
                  <a:lnTo>
                    <a:pt x="0" y="8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9" name="Freeform 47"/>
            <p:cNvSpPr>
              <a:spLocks/>
            </p:cNvSpPr>
            <p:nvPr/>
          </p:nvSpPr>
          <p:spPr bwMode="auto">
            <a:xfrm>
              <a:off x="1680" y="918"/>
              <a:ext cx="126" cy="60"/>
            </a:xfrm>
            <a:custGeom>
              <a:avLst/>
              <a:gdLst>
                <a:gd name="T0" fmla="*/ 18 w 126"/>
                <a:gd name="T1" fmla="*/ 30 h 60"/>
                <a:gd name="T2" fmla="*/ 18 w 126"/>
                <a:gd name="T3" fmla="*/ 24 h 60"/>
                <a:gd name="T4" fmla="*/ 12 w 126"/>
                <a:gd name="T5" fmla="*/ 24 h 60"/>
                <a:gd name="T6" fmla="*/ 6 w 126"/>
                <a:gd name="T7" fmla="*/ 24 h 60"/>
                <a:gd name="T8" fmla="*/ 6 w 126"/>
                <a:gd name="T9" fmla="*/ 18 h 60"/>
                <a:gd name="T10" fmla="*/ 6 w 126"/>
                <a:gd name="T11" fmla="*/ 12 h 60"/>
                <a:gd name="T12" fmla="*/ 0 w 126"/>
                <a:gd name="T13" fmla="*/ 12 h 60"/>
                <a:gd name="T14" fmla="*/ 0 w 126"/>
                <a:gd name="T15" fmla="*/ 6 h 60"/>
                <a:gd name="T16" fmla="*/ 48 w 126"/>
                <a:gd name="T17" fmla="*/ 18 h 60"/>
                <a:gd name="T18" fmla="*/ 54 w 126"/>
                <a:gd name="T19" fmla="*/ 0 h 60"/>
                <a:gd name="T20" fmla="*/ 78 w 126"/>
                <a:gd name="T21" fmla="*/ 6 h 60"/>
                <a:gd name="T22" fmla="*/ 84 w 126"/>
                <a:gd name="T23" fmla="*/ 6 h 60"/>
                <a:gd name="T24" fmla="*/ 84 w 126"/>
                <a:gd name="T25" fmla="*/ 12 h 60"/>
                <a:gd name="T26" fmla="*/ 90 w 126"/>
                <a:gd name="T27" fmla="*/ 6 h 60"/>
                <a:gd name="T28" fmla="*/ 90 w 126"/>
                <a:gd name="T29" fmla="*/ 12 h 60"/>
                <a:gd name="T30" fmla="*/ 102 w 126"/>
                <a:gd name="T31" fmla="*/ 18 h 60"/>
                <a:gd name="T32" fmla="*/ 102 w 126"/>
                <a:gd name="T33" fmla="*/ 24 h 60"/>
                <a:gd name="T34" fmla="*/ 108 w 126"/>
                <a:gd name="T35" fmla="*/ 24 h 60"/>
                <a:gd name="T36" fmla="*/ 108 w 126"/>
                <a:gd name="T37" fmla="*/ 36 h 60"/>
                <a:gd name="T38" fmla="*/ 126 w 126"/>
                <a:gd name="T39" fmla="*/ 36 h 60"/>
                <a:gd name="T40" fmla="*/ 126 w 126"/>
                <a:gd name="T41" fmla="*/ 48 h 60"/>
                <a:gd name="T42" fmla="*/ 120 w 126"/>
                <a:gd name="T43" fmla="*/ 60 h 60"/>
                <a:gd name="T44" fmla="*/ 84 w 126"/>
                <a:gd name="T45" fmla="*/ 54 h 60"/>
                <a:gd name="T46" fmla="*/ 84 w 126"/>
                <a:gd name="T47" fmla="*/ 48 h 60"/>
                <a:gd name="T48" fmla="*/ 78 w 126"/>
                <a:gd name="T49" fmla="*/ 48 h 60"/>
                <a:gd name="T50" fmla="*/ 84 w 126"/>
                <a:gd name="T51" fmla="*/ 42 h 60"/>
                <a:gd name="T52" fmla="*/ 72 w 126"/>
                <a:gd name="T53" fmla="*/ 42 h 60"/>
                <a:gd name="T54" fmla="*/ 72 w 126"/>
                <a:gd name="T55" fmla="*/ 36 h 60"/>
                <a:gd name="T56" fmla="*/ 18 w 126"/>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60">
                  <a:moveTo>
                    <a:pt x="18" y="30"/>
                  </a:moveTo>
                  <a:lnTo>
                    <a:pt x="18" y="24"/>
                  </a:lnTo>
                  <a:lnTo>
                    <a:pt x="12" y="24"/>
                  </a:lnTo>
                  <a:lnTo>
                    <a:pt x="6" y="24"/>
                  </a:lnTo>
                  <a:lnTo>
                    <a:pt x="6" y="18"/>
                  </a:lnTo>
                  <a:lnTo>
                    <a:pt x="6" y="12"/>
                  </a:lnTo>
                  <a:lnTo>
                    <a:pt x="0" y="12"/>
                  </a:lnTo>
                  <a:lnTo>
                    <a:pt x="0" y="6"/>
                  </a:lnTo>
                  <a:lnTo>
                    <a:pt x="48" y="18"/>
                  </a:lnTo>
                  <a:lnTo>
                    <a:pt x="54" y="0"/>
                  </a:lnTo>
                  <a:lnTo>
                    <a:pt x="78" y="6"/>
                  </a:lnTo>
                  <a:lnTo>
                    <a:pt x="84" y="6"/>
                  </a:lnTo>
                  <a:lnTo>
                    <a:pt x="84" y="12"/>
                  </a:lnTo>
                  <a:lnTo>
                    <a:pt x="90" y="6"/>
                  </a:lnTo>
                  <a:lnTo>
                    <a:pt x="90" y="12"/>
                  </a:lnTo>
                  <a:lnTo>
                    <a:pt x="102" y="18"/>
                  </a:lnTo>
                  <a:lnTo>
                    <a:pt x="102" y="24"/>
                  </a:lnTo>
                  <a:lnTo>
                    <a:pt x="108" y="24"/>
                  </a:lnTo>
                  <a:lnTo>
                    <a:pt x="108" y="36"/>
                  </a:lnTo>
                  <a:lnTo>
                    <a:pt x="126" y="36"/>
                  </a:lnTo>
                  <a:lnTo>
                    <a:pt x="126" y="48"/>
                  </a:lnTo>
                  <a:lnTo>
                    <a:pt x="120" y="60"/>
                  </a:lnTo>
                  <a:lnTo>
                    <a:pt x="84" y="54"/>
                  </a:lnTo>
                  <a:lnTo>
                    <a:pt x="84" y="48"/>
                  </a:lnTo>
                  <a:lnTo>
                    <a:pt x="78" y="48"/>
                  </a:lnTo>
                  <a:lnTo>
                    <a:pt x="84" y="42"/>
                  </a:lnTo>
                  <a:lnTo>
                    <a:pt x="72" y="42"/>
                  </a:lnTo>
                  <a:lnTo>
                    <a:pt x="72" y="36"/>
                  </a:lnTo>
                  <a:lnTo>
                    <a:pt x="18"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0" name="Freeform 48"/>
            <p:cNvSpPr>
              <a:spLocks/>
            </p:cNvSpPr>
            <p:nvPr/>
          </p:nvSpPr>
          <p:spPr bwMode="auto">
            <a:xfrm>
              <a:off x="936" y="738"/>
              <a:ext cx="114" cy="78"/>
            </a:xfrm>
            <a:custGeom>
              <a:avLst/>
              <a:gdLst>
                <a:gd name="T0" fmla="*/ 0 w 114"/>
                <a:gd name="T1" fmla="*/ 48 h 78"/>
                <a:gd name="T2" fmla="*/ 0 w 114"/>
                <a:gd name="T3" fmla="*/ 18 h 78"/>
                <a:gd name="T4" fmla="*/ 6 w 114"/>
                <a:gd name="T5" fmla="*/ 12 h 78"/>
                <a:gd name="T6" fmla="*/ 6 w 114"/>
                <a:gd name="T7" fmla="*/ 0 h 78"/>
                <a:gd name="T8" fmla="*/ 18 w 114"/>
                <a:gd name="T9" fmla="*/ 0 h 78"/>
                <a:gd name="T10" fmla="*/ 48 w 114"/>
                <a:gd name="T11" fmla="*/ 30 h 78"/>
                <a:gd name="T12" fmla="*/ 84 w 114"/>
                <a:gd name="T13" fmla="*/ 48 h 78"/>
                <a:gd name="T14" fmla="*/ 102 w 114"/>
                <a:gd name="T15" fmla="*/ 48 h 78"/>
                <a:gd name="T16" fmla="*/ 114 w 114"/>
                <a:gd name="T17" fmla="*/ 60 h 78"/>
                <a:gd name="T18" fmla="*/ 108 w 114"/>
                <a:gd name="T19" fmla="*/ 78 h 78"/>
                <a:gd name="T20" fmla="*/ 60 w 114"/>
                <a:gd name="T21" fmla="*/ 66 h 78"/>
                <a:gd name="T22" fmla="*/ 0 w 114"/>
                <a:gd name="T2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78">
                  <a:moveTo>
                    <a:pt x="0" y="48"/>
                  </a:moveTo>
                  <a:lnTo>
                    <a:pt x="0" y="18"/>
                  </a:lnTo>
                  <a:lnTo>
                    <a:pt x="6" y="12"/>
                  </a:lnTo>
                  <a:lnTo>
                    <a:pt x="6" y="0"/>
                  </a:lnTo>
                  <a:lnTo>
                    <a:pt x="18" y="0"/>
                  </a:lnTo>
                  <a:lnTo>
                    <a:pt x="48" y="30"/>
                  </a:lnTo>
                  <a:lnTo>
                    <a:pt x="84" y="48"/>
                  </a:lnTo>
                  <a:lnTo>
                    <a:pt x="102" y="48"/>
                  </a:lnTo>
                  <a:lnTo>
                    <a:pt x="114" y="60"/>
                  </a:lnTo>
                  <a:lnTo>
                    <a:pt x="108" y="78"/>
                  </a:lnTo>
                  <a:lnTo>
                    <a:pt x="60" y="66"/>
                  </a:lnTo>
                  <a:lnTo>
                    <a:pt x="0"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1" name="Freeform 49"/>
            <p:cNvSpPr>
              <a:spLocks/>
            </p:cNvSpPr>
            <p:nvPr/>
          </p:nvSpPr>
          <p:spPr bwMode="auto">
            <a:xfrm>
              <a:off x="2574" y="1020"/>
              <a:ext cx="90" cy="54"/>
            </a:xfrm>
            <a:custGeom>
              <a:avLst/>
              <a:gdLst>
                <a:gd name="T0" fmla="*/ 36 w 90"/>
                <a:gd name="T1" fmla="*/ 54 h 54"/>
                <a:gd name="T2" fmla="*/ 6 w 90"/>
                <a:gd name="T3" fmla="*/ 48 h 54"/>
                <a:gd name="T4" fmla="*/ 6 w 90"/>
                <a:gd name="T5" fmla="*/ 36 h 54"/>
                <a:gd name="T6" fmla="*/ 0 w 90"/>
                <a:gd name="T7" fmla="*/ 36 h 54"/>
                <a:gd name="T8" fmla="*/ 6 w 90"/>
                <a:gd name="T9" fmla="*/ 0 h 54"/>
                <a:gd name="T10" fmla="*/ 30 w 90"/>
                <a:gd name="T11" fmla="*/ 0 h 54"/>
                <a:gd name="T12" fmla="*/ 48 w 90"/>
                <a:gd name="T13" fmla="*/ 0 h 54"/>
                <a:gd name="T14" fmla="*/ 48 w 90"/>
                <a:gd name="T15" fmla="*/ 24 h 54"/>
                <a:gd name="T16" fmla="*/ 54 w 90"/>
                <a:gd name="T17" fmla="*/ 24 h 54"/>
                <a:gd name="T18" fmla="*/ 54 w 90"/>
                <a:gd name="T19" fmla="*/ 30 h 54"/>
                <a:gd name="T20" fmla="*/ 54 w 90"/>
                <a:gd name="T21" fmla="*/ 36 h 54"/>
                <a:gd name="T22" fmla="*/ 54 w 90"/>
                <a:gd name="T23" fmla="*/ 30 h 54"/>
                <a:gd name="T24" fmla="*/ 60 w 90"/>
                <a:gd name="T25" fmla="*/ 30 h 54"/>
                <a:gd name="T26" fmla="*/ 60 w 90"/>
                <a:gd name="T27" fmla="*/ 36 h 54"/>
                <a:gd name="T28" fmla="*/ 66 w 90"/>
                <a:gd name="T29" fmla="*/ 36 h 54"/>
                <a:gd name="T30" fmla="*/ 72 w 90"/>
                <a:gd name="T31" fmla="*/ 30 h 54"/>
                <a:gd name="T32" fmla="*/ 72 w 90"/>
                <a:gd name="T33" fmla="*/ 36 h 54"/>
                <a:gd name="T34" fmla="*/ 78 w 90"/>
                <a:gd name="T35" fmla="*/ 36 h 54"/>
                <a:gd name="T36" fmla="*/ 78 w 90"/>
                <a:gd name="T37" fmla="*/ 42 h 54"/>
                <a:gd name="T38" fmla="*/ 72 w 90"/>
                <a:gd name="T39" fmla="*/ 42 h 54"/>
                <a:gd name="T40" fmla="*/ 78 w 90"/>
                <a:gd name="T41" fmla="*/ 42 h 54"/>
                <a:gd name="T42" fmla="*/ 78 w 90"/>
                <a:gd name="T43" fmla="*/ 36 h 54"/>
                <a:gd name="T44" fmla="*/ 84 w 90"/>
                <a:gd name="T45" fmla="*/ 36 h 54"/>
                <a:gd name="T46" fmla="*/ 84 w 90"/>
                <a:gd name="T47" fmla="*/ 42 h 54"/>
                <a:gd name="T48" fmla="*/ 84 w 90"/>
                <a:gd name="T49" fmla="*/ 48 h 54"/>
                <a:gd name="T50" fmla="*/ 90 w 90"/>
                <a:gd name="T51" fmla="*/ 48 h 54"/>
                <a:gd name="T52" fmla="*/ 90 w 90"/>
                <a:gd name="T53" fmla="*/ 54 h 54"/>
                <a:gd name="T54" fmla="*/ 36 w 90"/>
                <a:gd name="T5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54">
                  <a:moveTo>
                    <a:pt x="36" y="54"/>
                  </a:moveTo>
                  <a:lnTo>
                    <a:pt x="6" y="48"/>
                  </a:lnTo>
                  <a:lnTo>
                    <a:pt x="6" y="36"/>
                  </a:lnTo>
                  <a:lnTo>
                    <a:pt x="0" y="36"/>
                  </a:lnTo>
                  <a:lnTo>
                    <a:pt x="6" y="0"/>
                  </a:lnTo>
                  <a:lnTo>
                    <a:pt x="30" y="0"/>
                  </a:lnTo>
                  <a:lnTo>
                    <a:pt x="48" y="0"/>
                  </a:lnTo>
                  <a:lnTo>
                    <a:pt x="48" y="24"/>
                  </a:lnTo>
                  <a:lnTo>
                    <a:pt x="54" y="24"/>
                  </a:lnTo>
                  <a:lnTo>
                    <a:pt x="54" y="30"/>
                  </a:lnTo>
                  <a:lnTo>
                    <a:pt x="54" y="36"/>
                  </a:lnTo>
                  <a:lnTo>
                    <a:pt x="54" y="30"/>
                  </a:lnTo>
                  <a:lnTo>
                    <a:pt x="60" y="30"/>
                  </a:lnTo>
                  <a:lnTo>
                    <a:pt x="60" y="36"/>
                  </a:lnTo>
                  <a:lnTo>
                    <a:pt x="66" y="36"/>
                  </a:lnTo>
                  <a:lnTo>
                    <a:pt x="72" y="30"/>
                  </a:lnTo>
                  <a:lnTo>
                    <a:pt x="72" y="36"/>
                  </a:lnTo>
                  <a:lnTo>
                    <a:pt x="78" y="36"/>
                  </a:lnTo>
                  <a:lnTo>
                    <a:pt x="78" y="42"/>
                  </a:lnTo>
                  <a:lnTo>
                    <a:pt x="72" y="42"/>
                  </a:lnTo>
                  <a:lnTo>
                    <a:pt x="78" y="42"/>
                  </a:lnTo>
                  <a:lnTo>
                    <a:pt x="78" y="36"/>
                  </a:lnTo>
                  <a:lnTo>
                    <a:pt x="84" y="36"/>
                  </a:lnTo>
                  <a:lnTo>
                    <a:pt x="84" y="42"/>
                  </a:lnTo>
                  <a:lnTo>
                    <a:pt x="84" y="48"/>
                  </a:lnTo>
                  <a:lnTo>
                    <a:pt x="90" y="48"/>
                  </a:lnTo>
                  <a:lnTo>
                    <a:pt x="90" y="54"/>
                  </a:lnTo>
                  <a:lnTo>
                    <a:pt x="3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2" name="Freeform 50"/>
            <p:cNvSpPr>
              <a:spLocks/>
            </p:cNvSpPr>
            <p:nvPr/>
          </p:nvSpPr>
          <p:spPr bwMode="auto">
            <a:xfrm>
              <a:off x="1800" y="954"/>
              <a:ext cx="126" cy="90"/>
            </a:xfrm>
            <a:custGeom>
              <a:avLst/>
              <a:gdLst>
                <a:gd name="T0" fmla="*/ 42 w 126"/>
                <a:gd name="T1" fmla="*/ 90 h 90"/>
                <a:gd name="T2" fmla="*/ 48 w 126"/>
                <a:gd name="T3" fmla="*/ 84 h 90"/>
                <a:gd name="T4" fmla="*/ 36 w 126"/>
                <a:gd name="T5" fmla="*/ 84 h 90"/>
                <a:gd name="T6" fmla="*/ 36 w 126"/>
                <a:gd name="T7" fmla="*/ 78 h 90"/>
                <a:gd name="T8" fmla="*/ 30 w 126"/>
                <a:gd name="T9" fmla="*/ 72 h 90"/>
                <a:gd name="T10" fmla="*/ 24 w 126"/>
                <a:gd name="T11" fmla="*/ 72 h 90"/>
                <a:gd name="T12" fmla="*/ 24 w 126"/>
                <a:gd name="T13" fmla="*/ 66 h 90"/>
                <a:gd name="T14" fmla="*/ 18 w 126"/>
                <a:gd name="T15" fmla="*/ 66 h 90"/>
                <a:gd name="T16" fmla="*/ 24 w 126"/>
                <a:gd name="T17" fmla="*/ 60 h 90"/>
                <a:gd name="T18" fmla="*/ 24 w 126"/>
                <a:gd name="T19" fmla="*/ 54 h 90"/>
                <a:gd name="T20" fmla="*/ 0 w 126"/>
                <a:gd name="T21" fmla="*/ 54 h 90"/>
                <a:gd name="T22" fmla="*/ 0 w 126"/>
                <a:gd name="T23" fmla="*/ 24 h 90"/>
                <a:gd name="T24" fmla="*/ 6 w 126"/>
                <a:gd name="T25" fmla="*/ 12 h 90"/>
                <a:gd name="T26" fmla="*/ 42 w 126"/>
                <a:gd name="T27" fmla="*/ 18 h 90"/>
                <a:gd name="T28" fmla="*/ 42 w 126"/>
                <a:gd name="T29" fmla="*/ 6 h 90"/>
                <a:gd name="T30" fmla="*/ 48 w 126"/>
                <a:gd name="T31" fmla="*/ 6 h 90"/>
                <a:gd name="T32" fmla="*/ 60 w 126"/>
                <a:gd name="T33" fmla="*/ 12 h 90"/>
                <a:gd name="T34" fmla="*/ 60 w 126"/>
                <a:gd name="T35" fmla="*/ 0 h 90"/>
                <a:gd name="T36" fmla="*/ 108 w 126"/>
                <a:gd name="T37" fmla="*/ 12 h 90"/>
                <a:gd name="T38" fmla="*/ 108 w 126"/>
                <a:gd name="T39" fmla="*/ 18 h 90"/>
                <a:gd name="T40" fmla="*/ 120 w 126"/>
                <a:gd name="T41" fmla="*/ 18 h 90"/>
                <a:gd name="T42" fmla="*/ 114 w 126"/>
                <a:gd name="T43" fmla="*/ 30 h 90"/>
                <a:gd name="T44" fmla="*/ 126 w 126"/>
                <a:gd name="T45" fmla="*/ 30 h 90"/>
                <a:gd name="T46" fmla="*/ 126 w 126"/>
                <a:gd name="T47" fmla="*/ 66 h 90"/>
                <a:gd name="T48" fmla="*/ 120 w 126"/>
                <a:gd name="T49" fmla="*/ 66 h 90"/>
                <a:gd name="T50" fmla="*/ 114 w 126"/>
                <a:gd name="T51" fmla="*/ 66 h 90"/>
                <a:gd name="T52" fmla="*/ 108 w 126"/>
                <a:gd name="T53" fmla="*/ 66 h 90"/>
                <a:gd name="T54" fmla="*/ 102 w 126"/>
                <a:gd name="T55" fmla="*/ 66 h 90"/>
                <a:gd name="T56" fmla="*/ 102 w 126"/>
                <a:gd name="T57" fmla="*/ 72 h 90"/>
                <a:gd name="T58" fmla="*/ 102 w 126"/>
                <a:gd name="T59" fmla="*/ 78 h 90"/>
                <a:gd name="T60" fmla="*/ 102 w 126"/>
                <a:gd name="T61" fmla="*/ 84 h 90"/>
                <a:gd name="T62" fmla="*/ 96 w 126"/>
                <a:gd name="T63" fmla="*/ 84 h 90"/>
                <a:gd name="T64" fmla="*/ 90 w 126"/>
                <a:gd name="T65" fmla="*/ 84 h 90"/>
                <a:gd name="T66" fmla="*/ 90 w 126"/>
                <a:gd name="T67" fmla="*/ 90 h 90"/>
                <a:gd name="T68" fmla="*/ 84 w 126"/>
                <a:gd name="T69" fmla="*/ 90 h 90"/>
                <a:gd name="T70" fmla="*/ 78 w 126"/>
                <a:gd name="T71" fmla="*/ 90 h 90"/>
                <a:gd name="T72" fmla="*/ 72 w 126"/>
                <a:gd name="T73" fmla="*/ 90 h 90"/>
                <a:gd name="T74" fmla="*/ 42 w 126"/>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90">
                  <a:moveTo>
                    <a:pt x="42" y="90"/>
                  </a:moveTo>
                  <a:lnTo>
                    <a:pt x="48" y="84"/>
                  </a:lnTo>
                  <a:lnTo>
                    <a:pt x="36" y="84"/>
                  </a:lnTo>
                  <a:lnTo>
                    <a:pt x="36" y="78"/>
                  </a:lnTo>
                  <a:lnTo>
                    <a:pt x="30" y="72"/>
                  </a:lnTo>
                  <a:lnTo>
                    <a:pt x="24" y="72"/>
                  </a:lnTo>
                  <a:lnTo>
                    <a:pt x="24" y="66"/>
                  </a:lnTo>
                  <a:lnTo>
                    <a:pt x="18" y="66"/>
                  </a:lnTo>
                  <a:lnTo>
                    <a:pt x="24" y="60"/>
                  </a:lnTo>
                  <a:lnTo>
                    <a:pt x="24" y="54"/>
                  </a:lnTo>
                  <a:lnTo>
                    <a:pt x="0" y="54"/>
                  </a:lnTo>
                  <a:lnTo>
                    <a:pt x="0" y="24"/>
                  </a:lnTo>
                  <a:lnTo>
                    <a:pt x="6" y="12"/>
                  </a:lnTo>
                  <a:lnTo>
                    <a:pt x="42" y="18"/>
                  </a:lnTo>
                  <a:lnTo>
                    <a:pt x="42" y="6"/>
                  </a:lnTo>
                  <a:lnTo>
                    <a:pt x="48" y="6"/>
                  </a:lnTo>
                  <a:lnTo>
                    <a:pt x="60" y="12"/>
                  </a:lnTo>
                  <a:lnTo>
                    <a:pt x="60" y="0"/>
                  </a:lnTo>
                  <a:lnTo>
                    <a:pt x="108" y="12"/>
                  </a:lnTo>
                  <a:lnTo>
                    <a:pt x="108" y="18"/>
                  </a:lnTo>
                  <a:lnTo>
                    <a:pt x="120" y="18"/>
                  </a:lnTo>
                  <a:lnTo>
                    <a:pt x="114" y="30"/>
                  </a:lnTo>
                  <a:lnTo>
                    <a:pt x="126" y="30"/>
                  </a:lnTo>
                  <a:lnTo>
                    <a:pt x="126" y="66"/>
                  </a:lnTo>
                  <a:lnTo>
                    <a:pt x="120" y="66"/>
                  </a:lnTo>
                  <a:lnTo>
                    <a:pt x="114" y="66"/>
                  </a:lnTo>
                  <a:lnTo>
                    <a:pt x="108" y="66"/>
                  </a:lnTo>
                  <a:lnTo>
                    <a:pt x="102" y="66"/>
                  </a:lnTo>
                  <a:lnTo>
                    <a:pt x="102" y="72"/>
                  </a:lnTo>
                  <a:lnTo>
                    <a:pt x="102" y="78"/>
                  </a:lnTo>
                  <a:lnTo>
                    <a:pt x="102" y="84"/>
                  </a:lnTo>
                  <a:lnTo>
                    <a:pt x="96" y="84"/>
                  </a:lnTo>
                  <a:lnTo>
                    <a:pt x="90" y="84"/>
                  </a:lnTo>
                  <a:lnTo>
                    <a:pt x="90" y="90"/>
                  </a:lnTo>
                  <a:lnTo>
                    <a:pt x="84" y="90"/>
                  </a:lnTo>
                  <a:lnTo>
                    <a:pt x="78" y="90"/>
                  </a:lnTo>
                  <a:lnTo>
                    <a:pt x="72" y="90"/>
                  </a:lnTo>
                  <a:lnTo>
                    <a:pt x="42" y="9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3" name="Freeform 51"/>
            <p:cNvSpPr>
              <a:spLocks/>
            </p:cNvSpPr>
            <p:nvPr/>
          </p:nvSpPr>
          <p:spPr bwMode="auto">
            <a:xfrm>
              <a:off x="1074" y="786"/>
              <a:ext cx="108" cy="72"/>
            </a:xfrm>
            <a:custGeom>
              <a:avLst/>
              <a:gdLst>
                <a:gd name="T0" fmla="*/ 84 w 108"/>
                <a:gd name="T1" fmla="*/ 72 h 72"/>
                <a:gd name="T2" fmla="*/ 0 w 108"/>
                <a:gd name="T3" fmla="*/ 54 h 72"/>
                <a:gd name="T4" fmla="*/ 12 w 108"/>
                <a:gd name="T5" fmla="*/ 36 h 72"/>
                <a:gd name="T6" fmla="*/ 18 w 108"/>
                <a:gd name="T7" fmla="*/ 36 h 72"/>
                <a:gd name="T8" fmla="*/ 18 w 108"/>
                <a:gd name="T9" fmla="*/ 30 h 72"/>
                <a:gd name="T10" fmla="*/ 12 w 108"/>
                <a:gd name="T11" fmla="*/ 18 h 72"/>
                <a:gd name="T12" fmla="*/ 12 w 108"/>
                <a:gd name="T13" fmla="*/ 6 h 72"/>
                <a:gd name="T14" fmla="*/ 18 w 108"/>
                <a:gd name="T15" fmla="*/ 0 h 72"/>
                <a:gd name="T16" fmla="*/ 102 w 108"/>
                <a:gd name="T17" fmla="*/ 24 h 72"/>
                <a:gd name="T18" fmla="*/ 102 w 108"/>
                <a:gd name="T19" fmla="*/ 30 h 72"/>
                <a:gd name="T20" fmla="*/ 108 w 108"/>
                <a:gd name="T21" fmla="*/ 36 h 72"/>
                <a:gd name="T22" fmla="*/ 108 w 108"/>
                <a:gd name="T23" fmla="*/ 42 h 72"/>
                <a:gd name="T24" fmla="*/ 102 w 108"/>
                <a:gd name="T25" fmla="*/ 42 h 72"/>
                <a:gd name="T26" fmla="*/ 102 w 108"/>
                <a:gd name="T27" fmla="*/ 48 h 72"/>
                <a:gd name="T28" fmla="*/ 96 w 108"/>
                <a:gd name="T29" fmla="*/ 48 h 72"/>
                <a:gd name="T30" fmla="*/ 90 w 108"/>
                <a:gd name="T31" fmla="*/ 48 h 72"/>
                <a:gd name="T32" fmla="*/ 90 w 108"/>
                <a:gd name="T33" fmla="*/ 54 h 72"/>
                <a:gd name="T34" fmla="*/ 84 w 108"/>
                <a:gd name="T35" fmla="*/ 54 h 72"/>
                <a:gd name="T36" fmla="*/ 84 w 108"/>
                <a:gd name="T37" fmla="*/ 60 h 72"/>
                <a:gd name="T38" fmla="*/ 84 w 108"/>
                <a:gd name="T39" fmla="*/ 66 h 72"/>
                <a:gd name="T40" fmla="*/ 90 w 108"/>
                <a:gd name="T41" fmla="*/ 72 h 72"/>
                <a:gd name="T42" fmla="*/ 84 w 108"/>
                <a:gd name="T4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72">
                  <a:moveTo>
                    <a:pt x="84" y="72"/>
                  </a:moveTo>
                  <a:lnTo>
                    <a:pt x="0" y="54"/>
                  </a:lnTo>
                  <a:lnTo>
                    <a:pt x="12" y="36"/>
                  </a:lnTo>
                  <a:lnTo>
                    <a:pt x="18" y="36"/>
                  </a:lnTo>
                  <a:lnTo>
                    <a:pt x="18" y="30"/>
                  </a:lnTo>
                  <a:lnTo>
                    <a:pt x="12" y="18"/>
                  </a:lnTo>
                  <a:lnTo>
                    <a:pt x="12" y="6"/>
                  </a:lnTo>
                  <a:lnTo>
                    <a:pt x="18" y="0"/>
                  </a:lnTo>
                  <a:lnTo>
                    <a:pt x="102" y="24"/>
                  </a:lnTo>
                  <a:lnTo>
                    <a:pt x="102" y="30"/>
                  </a:lnTo>
                  <a:lnTo>
                    <a:pt x="108" y="36"/>
                  </a:lnTo>
                  <a:lnTo>
                    <a:pt x="108" y="42"/>
                  </a:lnTo>
                  <a:lnTo>
                    <a:pt x="102" y="42"/>
                  </a:lnTo>
                  <a:lnTo>
                    <a:pt x="102" y="48"/>
                  </a:lnTo>
                  <a:lnTo>
                    <a:pt x="96" y="48"/>
                  </a:lnTo>
                  <a:lnTo>
                    <a:pt x="90" y="48"/>
                  </a:lnTo>
                  <a:lnTo>
                    <a:pt x="90" y="54"/>
                  </a:lnTo>
                  <a:lnTo>
                    <a:pt x="84" y="54"/>
                  </a:lnTo>
                  <a:lnTo>
                    <a:pt x="84" y="60"/>
                  </a:lnTo>
                  <a:lnTo>
                    <a:pt x="84" y="66"/>
                  </a:lnTo>
                  <a:lnTo>
                    <a:pt x="90" y="72"/>
                  </a:lnTo>
                  <a:lnTo>
                    <a:pt x="84" y="7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4" name="Freeform 52"/>
            <p:cNvSpPr>
              <a:spLocks noEditPoints="1"/>
            </p:cNvSpPr>
            <p:nvPr/>
          </p:nvSpPr>
          <p:spPr bwMode="auto">
            <a:xfrm>
              <a:off x="1062" y="774"/>
              <a:ext cx="24" cy="54"/>
            </a:xfrm>
            <a:custGeom>
              <a:avLst/>
              <a:gdLst>
                <a:gd name="T0" fmla="*/ 6 w 24"/>
                <a:gd name="T1" fmla="*/ 12 h 54"/>
                <a:gd name="T2" fmla="*/ 12 w 24"/>
                <a:gd name="T3" fmla="*/ 0 h 54"/>
                <a:gd name="T4" fmla="*/ 18 w 24"/>
                <a:gd name="T5" fmla="*/ 0 h 54"/>
                <a:gd name="T6" fmla="*/ 18 w 24"/>
                <a:gd name="T7" fmla="*/ 6 h 54"/>
                <a:gd name="T8" fmla="*/ 18 w 24"/>
                <a:gd name="T9" fmla="*/ 12 h 54"/>
                <a:gd name="T10" fmla="*/ 12 w 24"/>
                <a:gd name="T11" fmla="*/ 12 h 54"/>
                <a:gd name="T12" fmla="*/ 6 w 24"/>
                <a:gd name="T13" fmla="*/ 12 h 54"/>
                <a:gd name="T14" fmla="*/ 12 w 24"/>
                <a:gd name="T15" fmla="*/ 18 h 54"/>
                <a:gd name="T16" fmla="*/ 12 w 24"/>
                <a:gd name="T17" fmla="*/ 30 h 54"/>
                <a:gd name="T18" fmla="*/ 18 w 24"/>
                <a:gd name="T19" fmla="*/ 30 h 54"/>
                <a:gd name="T20" fmla="*/ 24 w 24"/>
                <a:gd name="T21" fmla="*/ 42 h 54"/>
                <a:gd name="T22" fmla="*/ 24 w 24"/>
                <a:gd name="T23" fmla="*/ 48 h 54"/>
                <a:gd name="T24" fmla="*/ 18 w 24"/>
                <a:gd name="T25" fmla="*/ 54 h 54"/>
                <a:gd name="T26" fmla="*/ 12 w 24"/>
                <a:gd name="T27" fmla="*/ 48 h 54"/>
                <a:gd name="T28" fmla="*/ 12 w 24"/>
                <a:gd name="T29" fmla="*/ 42 h 54"/>
                <a:gd name="T30" fmla="*/ 6 w 24"/>
                <a:gd name="T31" fmla="*/ 36 h 54"/>
                <a:gd name="T32" fmla="*/ 6 w 24"/>
                <a:gd name="T33" fmla="*/ 18 h 54"/>
                <a:gd name="T34" fmla="*/ 0 w 24"/>
                <a:gd name="T35" fmla="*/ 12 h 54"/>
                <a:gd name="T36" fmla="*/ 6 w 24"/>
                <a:gd name="T37" fmla="*/ 12 h 54"/>
                <a:gd name="T38" fmla="*/ 24 w 24"/>
                <a:gd name="T39" fmla="*/ 18 h 54"/>
                <a:gd name="T40" fmla="*/ 18 w 24"/>
                <a:gd name="T41" fmla="*/ 30 h 54"/>
                <a:gd name="T42" fmla="*/ 24 w 24"/>
                <a:gd name="T43" fmla="*/ 36 h 54"/>
                <a:gd name="T44" fmla="*/ 18 w 24"/>
                <a:gd name="T45" fmla="*/ 24 h 54"/>
                <a:gd name="T46" fmla="*/ 18 w 24"/>
                <a:gd name="T47" fmla="*/ 18 h 54"/>
                <a:gd name="T48" fmla="*/ 24 w 24"/>
                <a:gd name="T49"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54">
                  <a:moveTo>
                    <a:pt x="6" y="12"/>
                  </a:moveTo>
                  <a:lnTo>
                    <a:pt x="12" y="0"/>
                  </a:lnTo>
                  <a:lnTo>
                    <a:pt x="18" y="0"/>
                  </a:lnTo>
                  <a:lnTo>
                    <a:pt x="18" y="6"/>
                  </a:lnTo>
                  <a:lnTo>
                    <a:pt x="18" y="12"/>
                  </a:lnTo>
                  <a:lnTo>
                    <a:pt x="12" y="12"/>
                  </a:lnTo>
                  <a:lnTo>
                    <a:pt x="6" y="12"/>
                  </a:lnTo>
                  <a:lnTo>
                    <a:pt x="12" y="18"/>
                  </a:lnTo>
                  <a:lnTo>
                    <a:pt x="12" y="30"/>
                  </a:lnTo>
                  <a:lnTo>
                    <a:pt x="18" y="30"/>
                  </a:lnTo>
                  <a:lnTo>
                    <a:pt x="24" y="42"/>
                  </a:lnTo>
                  <a:lnTo>
                    <a:pt x="24" y="48"/>
                  </a:lnTo>
                  <a:lnTo>
                    <a:pt x="18" y="54"/>
                  </a:lnTo>
                  <a:lnTo>
                    <a:pt x="12" y="48"/>
                  </a:lnTo>
                  <a:lnTo>
                    <a:pt x="12" y="42"/>
                  </a:lnTo>
                  <a:lnTo>
                    <a:pt x="6" y="36"/>
                  </a:lnTo>
                  <a:lnTo>
                    <a:pt x="6" y="18"/>
                  </a:lnTo>
                  <a:lnTo>
                    <a:pt x="0" y="12"/>
                  </a:lnTo>
                  <a:lnTo>
                    <a:pt x="6" y="12"/>
                  </a:lnTo>
                  <a:close/>
                  <a:moveTo>
                    <a:pt x="24" y="18"/>
                  </a:moveTo>
                  <a:lnTo>
                    <a:pt x="18" y="30"/>
                  </a:lnTo>
                  <a:lnTo>
                    <a:pt x="24" y="36"/>
                  </a:lnTo>
                  <a:lnTo>
                    <a:pt x="18" y="24"/>
                  </a:lnTo>
                  <a:lnTo>
                    <a:pt x="18" y="18"/>
                  </a:lnTo>
                  <a:lnTo>
                    <a:pt x="24"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5" name="Freeform 53"/>
            <p:cNvSpPr>
              <a:spLocks/>
            </p:cNvSpPr>
            <p:nvPr/>
          </p:nvSpPr>
          <p:spPr bwMode="auto">
            <a:xfrm>
              <a:off x="1494" y="900"/>
              <a:ext cx="114" cy="126"/>
            </a:xfrm>
            <a:custGeom>
              <a:avLst/>
              <a:gdLst>
                <a:gd name="T0" fmla="*/ 66 w 114"/>
                <a:gd name="T1" fmla="*/ 108 h 126"/>
                <a:gd name="T2" fmla="*/ 60 w 114"/>
                <a:gd name="T3" fmla="*/ 102 h 126"/>
                <a:gd name="T4" fmla="*/ 60 w 114"/>
                <a:gd name="T5" fmla="*/ 90 h 126"/>
                <a:gd name="T6" fmla="*/ 48 w 114"/>
                <a:gd name="T7" fmla="*/ 84 h 126"/>
                <a:gd name="T8" fmla="*/ 36 w 114"/>
                <a:gd name="T9" fmla="*/ 78 h 126"/>
                <a:gd name="T10" fmla="*/ 24 w 114"/>
                <a:gd name="T11" fmla="*/ 78 h 126"/>
                <a:gd name="T12" fmla="*/ 12 w 114"/>
                <a:gd name="T13" fmla="*/ 72 h 126"/>
                <a:gd name="T14" fmla="*/ 18 w 114"/>
                <a:gd name="T15" fmla="*/ 66 h 126"/>
                <a:gd name="T16" fmla="*/ 18 w 114"/>
                <a:gd name="T17" fmla="*/ 54 h 126"/>
                <a:gd name="T18" fmla="*/ 12 w 114"/>
                <a:gd name="T19" fmla="*/ 42 h 126"/>
                <a:gd name="T20" fmla="*/ 6 w 114"/>
                <a:gd name="T21" fmla="*/ 36 h 126"/>
                <a:gd name="T22" fmla="*/ 0 w 114"/>
                <a:gd name="T23" fmla="*/ 24 h 126"/>
                <a:gd name="T24" fmla="*/ 6 w 114"/>
                <a:gd name="T25" fmla="*/ 6 h 126"/>
                <a:gd name="T26" fmla="*/ 18 w 114"/>
                <a:gd name="T27" fmla="*/ 0 h 126"/>
                <a:gd name="T28" fmla="*/ 30 w 114"/>
                <a:gd name="T29" fmla="*/ 0 h 126"/>
                <a:gd name="T30" fmla="*/ 30 w 114"/>
                <a:gd name="T31" fmla="*/ 12 h 126"/>
                <a:gd name="T32" fmla="*/ 30 w 114"/>
                <a:gd name="T33" fmla="*/ 24 h 126"/>
                <a:gd name="T34" fmla="*/ 36 w 114"/>
                <a:gd name="T35" fmla="*/ 30 h 126"/>
                <a:gd name="T36" fmla="*/ 36 w 114"/>
                <a:gd name="T37" fmla="*/ 36 h 126"/>
                <a:gd name="T38" fmla="*/ 48 w 114"/>
                <a:gd name="T39" fmla="*/ 36 h 126"/>
                <a:gd name="T40" fmla="*/ 54 w 114"/>
                <a:gd name="T41" fmla="*/ 42 h 126"/>
                <a:gd name="T42" fmla="*/ 60 w 114"/>
                <a:gd name="T43" fmla="*/ 30 h 126"/>
                <a:gd name="T44" fmla="*/ 72 w 114"/>
                <a:gd name="T45" fmla="*/ 36 h 126"/>
                <a:gd name="T46" fmla="*/ 96 w 114"/>
                <a:gd name="T47" fmla="*/ 54 h 126"/>
                <a:gd name="T48" fmla="*/ 90 w 114"/>
                <a:gd name="T49" fmla="*/ 66 h 126"/>
                <a:gd name="T50" fmla="*/ 108 w 114"/>
                <a:gd name="T51" fmla="*/ 84 h 126"/>
                <a:gd name="T52" fmla="*/ 108 w 114"/>
                <a:gd name="T53" fmla="*/ 90 h 126"/>
                <a:gd name="T54" fmla="*/ 102 w 114"/>
                <a:gd name="T55" fmla="*/ 96 h 126"/>
                <a:gd name="T56" fmla="*/ 102 w 114"/>
                <a:gd name="T57" fmla="*/ 108 h 126"/>
                <a:gd name="T58" fmla="*/ 108 w 114"/>
                <a:gd name="T59" fmla="*/ 126 h 126"/>
                <a:gd name="T60" fmla="*/ 96 w 114"/>
                <a:gd name="T61" fmla="*/ 126 h 126"/>
                <a:gd name="T62" fmla="*/ 90 w 114"/>
                <a:gd name="T63" fmla="*/ 120 h 126"/>
                <a:gd name="T64" fmla="*/ 78 w 114"/>
                <a:gd name="T65"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26">
                  <a:moveTo>
                    <a:pt x="72" y="108"/>
                  </a:moveTo>
                  <a:lnTo>
                    <a:pt x="66" y="108"/>
                  </a:lnTo>
                  <a:lnTo>
                    <a:pt x="66" y="102"/>
                  </a:lnTo>
                  <a:lnTo>
                    <a:pt x="60" y="102"/>
                  </a:lnTo>
                  <a:lnTo>
                    <a:pt x="60" y="96"/>
                  </a:lnTo>
                  <a:lnTo>
                    <a:pt x="60" y="90"/>
                  </a:lnTo>
                  <a:lnTo>
                    <a:pt x="54" y="90"/>
                  </a:lnTo>
                  <a:lnTo>
                    <a:pt x="48" y="84"/>
                  </a:lnTo>
                  <a:lnTo>
                    <a:pt x="42" y="78"/>
                  </a:lnTo>
                  <a:lnTo>
                    <a:pt x="36" y="78"/>
                  </a:lnTo>
                  <a:lnTo>
                    <a:pt x="30" y="78"/>
                  </a:lnTo>
                  <a:lnTo>
                    <a:pt x="24" y="78"/>
                  </a:lnTo>
                  <a:lnTo>
                    <a:pt x="18" y="78"/>
                  </a:lnTo>
                  <a:lnTo>
                    <a:pt x="12" y="72"/>
                  </a:lnTo>
                  <a:lnTo>
                    <a:pt x="12" y="66"/>
                  </a:lnTo>
                  <a:lnTo>
                    <a:pt x="18" y="66"/>
                  </a:lnTo>
                  <a:lnTo>
                    <a:pt x="18" y="60"/>
                  </a:lnTo>
                  <a:lnTo>
                    <a:pt x="18" y="54"/>
                  </a:lnTo>
                  <a:lnTo>
                    <a:pt x="12" y="48"/>
                  </a:lnTo>
                  <a:lnTo>
                    <a:pt x="12" y="42"/>
                  </a:lnTo>
                  <a:lnTo>
                    <a:pt x="12" y="36"/>
                  </a:lnTo>
                  <a:lnTo>
                    <a:pt x="6" y="36"/>
                  </a:lnTo>
                  <a:lnTo>
                    <a:pt x="6" y="30"/>
                  </a:lnTo>
                  <a:lnTo>
                    <a:pt x="0" y="24"/>
                  </a:lnTo>
                  <a:lnTo>
                    <a:pt x="6" y="0"/>
                  </a:lnTo>
                  <a:lnTo>
                    <a:pt x="6" y="6"/>
                  </a:lnTo>
                  <a:lnTo>
                    <a:pt x="12" y="6"/>
                  </a:lnTo>
                  <a:lnTo>
                    <a:pt x="18" y="0"/>
                  </a:lnTo>
                  <a:lnTo>
                    <a:pt x="24" y="0"/>
                  </a:lnTo>
                  <a:lnTo>
                    <a:pt x="30" y="0"/>
                  </a:lnTo>
                  <a:lnTo>
                    <a:pt x="30" y="6"/>
                  </a:lnTo>
                  <a:lnTo>
                    <a:pt x="30" y="12"/>
                  </a:lnTo>
                  <a:lnTo>
                    <a:pt x="30" y="18"/>
                  </a:lnTo>
                  <a:lnTo>
                    <a:pt x="30" y="24"/>
                  </a:lnTo>
                  <a:lnTo>
                    <a:pt x="36" y="24"/>
                  </a:lnTo>
                  <a:lnTo>
                    <a:pt x="36" y="30"/>
                  </a:lnTo>
                  <a:lnTo>
                    <a:pt x="30" y="30"/>
                  </a:lnTo>
                  <a:lnTo>
                    <a:pt x="36" y="36"/>
                  </a:lnTo>
                  <a:lnTo>
                    <a:pt x="42" y="36"/>
                  </a:lnTo>
                  <a:lnTo>
                    <a:pt x="48" y="36"/>
                  </a:lnTo>
                  <a:lnTo>
                    <a:pt x="48" y="42"/>
                  </a:lnTo>
                  <a:lnTo>
                    <a:pt x="54" y="42"/>
                  </a:lnTo>
                  <a:lnTo>
                    <a:pt x="60" y="36"/>
                  </a:lnTo>
                  <a:lnTo>
                    <a:pt x="60" y="30"/>
                  </a:lnTo>
                  <a:lnTo>
                    <a:pt x="72" y="30"/>
                  </a:lnTo>
                  <a:lnTo>
                    <a:pt x="72" y="36"/>
                  </a:lnTo>
                  <a:lnTo>
                    <a:pt x="72" y="48"/>
                  </a:lnTo>
                  <a:lnTo>
                    <a:pt x="96" y="54"/>
                  </a:lnTo>
                  <a:lnTo>
                    <a:pt x="90" y="60"/>
                  </a:lnTo>
                  <a:lnTo>
                    <a:pt x="90" y="66"/>
                  </a:lnTo>
                  <a:lnTo>
                    <a:pt x="90" y="78"/>
                  </a:lnTo>
                  <a:lnTo>
                    <a:pt x="108" y="84"/>
                  </a:lnTo>
                  <a:lnTo>
                    <a:pt x="102" y="90"/>
                  </a:lnTo>
                  <a:lnTo>
                    <a:pt x="108" y="90"/>
                  </a:lnTo>
                  <a:lnTo>
                    <a:pt x="108" y="96"/>
                  </a:lnTo>
                  <a:lnTo>
                    <a:pt x="102" y="96"/>
                  </a:lnTo>
                  <a:lnTo>
                    <a:pt x="102" y="102"/>
                  </a:lnTo>
                  <a:lnTo>
                    <a:pt x="102" y="108"/>
                  </a:lnTo>
                  <a:lnTo>
                    <a:pt x="114" y="108"/>
                  </a:lnTo>
                  <a:lnTo>
                    <a:pt x="108" y="126"/>
                  </a:lnTo>
                  <a:lnTo>
                    <a:pt x="102" y="126"/>
                  </a:lnTo>
                  <a:lnTo>
                    <a:pt x="96" y="126"/>
                  </a:lnTo>
                  <a:lnTo>
                    <a:pt x="96" y="120"/>
                  </a:lnTo>
                  <a:lnTo>
                    <a:pt x="90" y="120"/>
                  </a:lnTo>
                  <a:lnTo>
                    <a:pt x="84" y="114"/>
                  </a:lnTo>
                  <a:lnTo>
                    <a:pt x="78" y="108"/>
                  </a:lnTo>
                  <a:lnTo>
                    <a:pt x="72" y="10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6" name="Freeform 54"/>
            <p:cNvSpPr>
              <a:spLocks/>
            </p:cNvSpPr>
            <p:nvPr/>
          </p:nvSpPr>
          <p:spPr bwMode="auto">
            <a:xfrm>
              <a:off x="3120" y="1032"/>
              <a:ext cx="54" cy="126"/>
            </a:xfrm>
            <a:custGeom>
              <a:avLst/>
              <a:gdLst>
                <a:gd name="T0" fmla="*/ 48 w 54"/>
                <a:gd name="T1" fmla="*/ 0 h 126"/>
                <a:gd name="T2" fmla="*/ 54 w 54"/>
                <a:gd name="T3" fmla="*/ 72 h 126"/>
                <a:gd name="T4" fmla="*/ 24 w 54"/>
                <a:gd name="T5" fmla="*/ 108 h 126"/>
                <a:gd name="T6" fmla="*/ 0 w 54"/>
                <a:gd name="T7" fmla="*/ 126 h 126"/>
                <a:gd name="T8" fmla="*/ 0 w 54"/>
                <a:gd name="T9" fmla="*/ 66 h 126"/>
                <a:gd name="T10" fmla="*/ 0 w 54"/>
                <a:gd name="T11" fmla="*/ 36 h 126"/>
                <a:gd name="T12" fmla="*/ 0 w 54"/>
                <a:gd name="T13" fmla="*/ 0 h 126"/>
                <a:gd name="T14" fmla="*/ 6 w 54"/>
                <a:gd name="T15" fmla="*/ 12 h 126"/>
                <a:gd name="T16" fmla="*/ 12 w 54"/>
                <a:gd name="T17" fmla="*/ 12 h 126"/>
                <a:gd name="T18" fmla="*/ 12 w 54"/>
                <a:gd name="T19" fmla="*/ 18 h 126"/>
                <a:gd name="T20" fmla="*/ 36 w 54"/>
                <a:gd name="T21" fmla="*/ 12 h 126"/>
                <a:gd name="T22" fmla="*/ 48 w 54"/>
                <a:gd name="T2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26">
                  <a:moveTo>
                    <a:pt x="48" y="0"/>
                  </a:moveTo>
                  <a:lnTo>
                    <a:pt x="54" y="72"/>
                  </a:lnTo>
                  <a:lnTo>
                    <a:pt x="24" y="108"/>
                  </a:lnTo>
                  <a:lnTo>
                    <a:pt x="0" y="126"/>
                  </a:lnTo>
                  <a:lnTo>
                    <a:pt x="0" y="66"/>
                  </a:lnTo>
                  <a:lnTo>
                    <a:pt x="0" y="36"/>
                  </a:lnTo>
                  <a:lnTo>
                    <a:pt x="0" y="0"/>
                  </a:lnTo>
                  <a:lnTo>
                    <a:pt x="6" y="12"/>
                  </a:lnTo>
                  <a:lnTo>
                    <a:pt x="12" y="12"/>
                  </a:lnTo>
                  <a:lnTo>
                    <a:pt x="12" y="18"/>
                  </a:lnTo>
                  <a:lnTo>
                    <a:pt x="36" y="12"/>
                  </a:lnTo>
                  <a:lnTo>
                    <a:pt x="48"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7" name="Freeform 55"/>
            <p:cNvSpPr>
              <a:spLocks/>
            </p:cNvSpPr>
            <p:nvPr/>
          </p:nvSpPr>
          <p:spPr bwMode="auto">
            <a:xfrm>
              <a:off x="2664" y="1038"/>
              <a:ext cx="42" cy="54"/>
            </a:xfrm>
            <a:custGeom>
              <a:avLst/>
              <a:gdLst>
                <a:gd name="T0" fmla="*/ 36 w 42"/>
                <a:gd name="T1" fmla="*/ 54 h 54"/>
                <a:gd name="T2" fmla="*/ 0 w 42"/>
                <a:gd name="T3" fmla="*/ 54 h 54"/>
                <a:gd name="T4" fmla="*/ 0 w 42"/>
                <a:gd name="T5" fmla="*/ 36 h 54"/>
                <a:gd name="T6" fmla="*/ 0 w 42"/>
                <a:gd name="T7" fmla="*/ 30 h 54"/>
                <a:gd name="T8" fmla="*/ 0 w 42"/>
                <a:gd name="T9" fmla="*/ 18 h 54"/>
                <a:gd name="T10" fmla="*/ 6 w 42"/>
                <a:gd name="T11" fmla="*/ 18 h 54"/>
                <a:gd name="T12" fmla="*/ 6 w 42"/>
                <a:gd name="T13" fmla="*/ 0 h 54"/>
                <a:gd name="T14" fmla="*/ 18 w 42"/>
                <a:gd name="T15" fmla="*/ 0 h 54"/>
                <a:gd name="T16" fmla="*/ 42 w 42"/>
                <a:gd name="T17" fmla="*/ 0 h 54"/>
                <a:gd name="T18" fmla="*/ 42 w 42"/>
                <a:gd name="T19" fmla="*/ 18 h 54"/>
                <a:gd name="T20" fmla="*/ 42 w 42"/>
                <a:gd name="T21" fmla="*/ 54 h 54"/>
                <a:gd name="T22" fmla="*/ 36 w 42"/>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54">
                  <a:moveTo>
                    <a:pt x="36" y="54"/>
                  </a:moveTo>
                  <a:lnTo>
                    <a:pt x="0" y="54"/>
                  </a:lnTo>
                  <a:lnTo>
                    <a:pt x="0" y="36"/>
                  </a:lnTo>
                  <a:lnTo>
                    <a:pt x="0" y="30"/>
                  </a:lnTo>
                  <a:lnTo>
                    <a:pt x="0" y="18"/>
                  </a:lnTo>
                  <a:lnTo>
                    <a:pt x="6" y="18"/>
                  </a:lnTo>
                  <a:lnTo>
                    <a:pt x="6" y="0"/>
                  </a:lnTo>
                  <a:lnTo>
                    <a:pt x="18" y="0"/>
                  </a:lnTo>
                  <a:lnTo>
                    <a:pt x="42" y="0"/>
                  </a:lnTo>
                  <a:lnTo>
                    <a:pt x="42" y="18"/>
                  </a:lnTo>
                  <a:lnTo>
                    <a:pt x="42" y="54"/>
                  </a:lnTo>
                  <a:lnTo>
                    <a:pt x="3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8" name="Freeform 56"/>
            <p:cNvSpPr>
              <a:spLocks/>
            </p:cNvSpPr>
            <p:nvPr/>
          </p:nvSpPr>
          <p:spPr bwMode="auto">
            <a:xfrm>
              <a:off x="2706" y="1038"/>
              <a:ext cx="66" cy="54"/>
            </a:xfrm>
            <a:custGeom>
              <a:avLst/>
              <a:gdLst>
                <a:gd name="T0" fmla="*/ 66 w 66"/>
                <a:gd name="T1" fmla="*/ 54 h 54"/>
                <a:gd name="T2" fmla="*/ 30 w 66"/>
                <a:gd name="T3" fmla="*/ 54 h 54"/>
                <a:gd name="T4" fmla="*/ 0 w 66"/>
                <a:gd name="T5" fmla="*/ 54 h 54"/>
                <a:gd name="T6" fmla="*/ 0 w 66"/>
                <a:gd name="T7" fmla="*/ 18 h 54"/>
                <a:gd name="T8" fmla="*/ 0 w 66"/>
                <a:gd name="T9" fmla="*/ 0 h 54"/>
                <a:gd name="T10" fmla="*/ 54 w 66"/>
                <a:gd name="T11" fmla="*/ 6 h 54"/>
                <a:gd name="T12" fmla="*/ 54 w 66"/>
                <a:gd name="T13" fmla="*/ 12 h 54"/>
                <a:gd name="T14" fmla="*/ 54 w 66"/>
                <a:gd name="T15" fmla="*/ 18 h 54"/>
                <a:gd name="T16" fmla="*/ 60 w 66"/>
                <a:gd name="T17" fmla="*/ 18 h 54"/>
                <a:gd name="T18" fmla="*/ 60 w 66"/>
                <a:gd name="T19" fmla="*/ 24 h 54"/>
                <a:gd name="T20" fmla="*/ 60 w 66"/>
                <a:gd name="T21" fmla="*/ 30 h 54"/>
                <a:gd name="T22" fmla="*/ 60 w 66"/>
                <a:gd name="T23" fmla="*/ 36 h 54"/>
                <a:gd name="T24" fmla="*/ 60 w 66"/>
                <a:gd name="T25" fmla="*/ 42 h 54"/>
                <a:gd name="T26" fmla="*/ 66 w 66"/>
                <a:gd name="T27" fmla="*/ 42 h 54"/>
                <a:gd name="T28" fmla="*/ 66 w 66"/>
                <a:gd name="T29" fmla="*/ 48 h 54"/>
                <a:gd name="T30" fmla="*/ 66 w 66"/>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54">
                  <a:moveTo>
                    <a:pt x="66" y="54"/>
                  </a:moveTo>
                  <a:lnTo>
                    <a:pt x="30" y="54"/>
                  </a:lnTo>
                  <a:lnTo>
                    <a:pt x="0" y="54"/>
                  </a:lnTo>
                  <a:lnTo>
                    <a:pt x="0" y="18"/>
                  </a:lnTo>
                  <a:lnTo>
                    <a:pt x="0" y="0"/>
                  </a:lnTo>
                  <a:lnTo>
                    <a:pt x="54" y="6"/>
                  </a:lnTo>
                  <a:lnTo>
                    <a:pt x="54" y="12"/>
                  </a:lnTo>
                  <a:lnTo>
                    <a:pt x="54" y="18"/>
                  </a:lnTo>
                  <a:lnTo>
                    <a:pt x="60" y="18"/>
                  </a:lnTo>
                  <a:lnTo>
                    <a:pt x="60" y="24"/>
                  </a:lnTo>
                  <a:lnTo>
                    <a:pt x="60" y="30"/>
                  </a:lnTo>
                  <a:lnTo>
                    <a:pt x="60" y="36"/>
                  </a:lnTo>
                  <a:lnTo>
                    <a:pt x="60" y="42"/>
                  </a:lnTo>
                  <a:lnTo>
                    <a:pt x="66" y="42"/>
                  </a:lnTo>
                  <a:lnTo>
                    <a:pt x="66" y="48"/>
                  </a:lnTo>
                  <a:lnTo>
                    <a:pt x="6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9" name="Freeform 57"/>
            <p:cNvSpPr>
              <a:spLocks/>
            </p:cNvSpPr>
            <p:nvPr/>
          </p:nvSpPr>
          <p:spPr bwMode="auto">
            <a:xfrm>
              <a:off x="2760" y="1044"/>
              <a:ext cx="102" cy="66"/>
            </a:xfrm>
            <a:custGeom>
              <a:avLst/>
              <a:gdLst>
                <a:gd name="T0" fmla="*/ 72 w 102"/>
                <a:gd name="T1" fmla="*/ 66 h 66"/>
                <a:gd name="T2" fmla="*/ 18 w 102"/>
                <a:gd name="T3" fmla="*/ 66 h 66"/>
                <a:gd name="T4" fmla="*/ 18 w 102"/>
                <a:gd name="T5" fmla="*/ 60 h 66"/>
                <a:gd name="T6" fmla="*/ 18 w 102"/>
                <a:gd name="T7" fmla="*/ 54 h 66"/>
                <a:gd name="T8" fmla="*/ 12 w 102"/>
                <a:gd name="T9" fmla="*/ 48 h 66"/>
                <a:gd name="T10" fmla="*/ 12 w 102"/>
                <a:gd name="T11" fmla="*/ 42 h 66"/>
                <a:gd name="T12" fmla="*/ 12 w 102"/>
                <a:gd name="T13" fmla="*/ 36 h 66"/>
                <a:gd name="T14" fmla="*/ 6 w 102"/>
                <a:gd name="T15" fmla="*/ 36 h 66"/>
                <a:gd name="T16" fmla="*/ 6 w 102"/>
                <a:gd name="T17" fmla="*/ 30 h 66"/>
                <a:gd name="T18" fmla="*/ 6 w 102"/>
                <a:gd name="T19" fmla="*/ 24 h 66"/>
                <a:gd name="T20" fmla="*/ 6 w 102"/>
                <a:gd name="T21" fmla="*/ 18 h 66"/>
                <a:gd name="T22" fmla="*/ 6 w 102"/>
                <a:gd name="T23" fmla="*/ 12 h 66"/>
                <a:gd name="T24" fmla="*/ 0 w 102"/>
                <a:gd name="T25" fmla="*/ 12 h 66"/>
                <a:gd name="T26" fmla="*/ 0 w 102"/>
                <a:gd name="T27" fmla="*/ 6 h 66"/>
                <a:gd name="T28" fmla="*/ 0 w 102"/>
                <a:gd name="T29" fmla="*/ 0 h 66"/>
                <a:gd name="T30" fmla="*/ 42 w 102"/>
                <a:gd name="T31" fmla="*/ 0 h 66"/>
                <a:gd name="T32" fmla="*/ 42 w 102"/>
                <a:gd name="T33" fmla="*/ 12 h 66"/>
                <a:gd name="T34" fmla="*/ 42 w 102"/>
                <a:gd name="T35" fmla="*/ 18 h 66"/>
                <a:gd name="T36" fmla="*/ 42 w 102"/>
                <a:gd name="T37" fmla="*/ 30 h 66"/>
                <a:gd name="T38" fmla="*/ 48 w 102"/>
                <a:gd name="T39" fmla="*/ 30 h 66"/>
                <a:gd name="T40" fmla="*/ 48 w 102"/>
                <a:gd name="T41" fmla="*/ 42 h 66"/>
                <a:gd name="T42" fmla="*/ 84 w 102"/>
                <a:gd name="T43" fmla="*/ 42 h 66"/>
                <a:gd name="T44" fmla="*/ 84 w 102"/>
                <a:gd name="T45" fmla="*/ 30 h 66"/>
                <a:gd name="T46" fmla="*/ 96 w 102"/>
                <a:gd name="T47" fmla="*/ 30 h 66"/>
                <a:gd name="T48" fmla="*/ 96 w 102"/>
                <a:gd name="T49" fmla="*/ 24 h 66"/>
                <a:gd name="T50" fmla="*/ 102 w 102"/>
                <a:gd name="T51" fmla="*/ 24 h 66"/>
                <a:gd name="T52" fmla="*/ 102 w 102"/>
                <a:gd name="T53" fmla="*/ 48 h 66"/>
                <a:gd name="T54" fmla="*/ 102 w 102"/>
                <a:gd name="T55" fmla="*/ 66 h 66"/>
                <a:gd name="T56" fmla="*/ 72 w 102"/>
                <a:gd name="T5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66">
                  <a:moveTo>
                    <a:pt x="72" y="66"/>
                  </a:moveTo>
                  <a:lnTo>
                    <a:pt x="18" y="66"/>
                  </a:lnTo>
                  <a:lnTo>
                    <a:pt x="18" y="60"/>
                  </a:lnTo>
                  <a:lnTo>
                    <a:pt x="18" y="54"/>
                  </a:lnTo>
                  <a:lnTo>
                    <a:pt x="12" y="48"/>
                  </a:lnTo>
                  <a:lnTo>
                    <a:pt x="12" y="42"/>
                  </a:lnTo>
                  <a:lnTo>
                    <a:pt x="12" y="36"/>
                  </a:lnTo>
                  <a:lnTo>
                    <a:pt x="6" y="36"/>
                  </a:lnTo>
                  <a:lnTo>
                    <a:pt x="6" y="30"/>
                  </a:lnTo>
                  <a:lnTo>
                    <a:pt x="6" y="24"/>
                  </a:lnTo>
                  <a:lnTo>
                    <a:pt x="6" y="18"/>
                  </a:lnTo>
                  <a:lnTo>
                    <a:pt x="6" y="12"/>
                  </a:lnTo>
                  <a:lnTo>
                    <a:pt x="0" y="12"/>
                  </a:lnTo>
                  <a:lnTo>
                    <a:pt x="0" y="6"/>
                  </a:lnTo>
                  <a:lnTo>
                    <a:pt x="0" y="0"/>
                  </a:lnTo>
                  <a:lnTo>
                    <a:pt x="42" y="0"/>
                  </a:lnTo>
                  <a:lnTo>
                    <a:pt x="42" y="12"/>
                  </a:lnTo>
                  <a:lnTo>
                    <a:pt x="42" y="18"/>
                  </a:lnTo>
                  <a:lnTo>
                    <a:pt x="42" y="30"/>
                  </a:lnTo>
                  <a:lnTo>
                    <a:pt x="48" y="30"/>
                  </a:lnTo>
                  <a:lnTo>
                    <a:pt x="48" y="42"/>
                  </a:lnTo>
                  <a:lnTo>
                    <a:pt x="84" y="42"/>
                  </a:lnTo>
                  <a:lnTo>
                    <a:pt x="84" y="30"/>
                  </a:lnTo>
                  <a:lnTo>
                    <a:pt x="96" y="30"/>
                  </a:lnTo>
                  <a:lnTo>
                    <a:pt x="96" y="24"/>
                  </a:lnTo>
                  <a:lnTo>
                    <a:pt x="102" y="24"/>
                  </a:lnTo>
                  <a:lnTo>
                    <a:pt x="102" y="48"/>
                  </a:lnTo>
                  <a:lnTo>
                    <a:pt x="102" y="66"/>
                  </a:lnTo>
                  <a:lnTo>
                    <a:pt x="72"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0" name="Freeform 58"/>
            <p:cNvSpPr>
              <a:spLocks/>
            </p:cNvSpPr>
            <p:nvPr/>
          </p:nvSpPr>
          <p:spPr bwMode="auto">
            <a:xfrm>
              <a:off x="2802" y="1044"/>
              <a:ext cx="60" cy="24"/>
            </a:xfrm>
            <a:custGeom>
              <a:avLst/>
              <a:gdLst>
                <a:gd name="T0" fmla="*/ 0 w 60"/>
                <a:gd name="T1" fmla="*/ 18 h 24"/>
                <a:gd name="T2" fmla="*/ 0 w 60"/>
                <a:gd name="T3" fmla="*/ 12 h 24"/>
                <a:gd name="T4" fmla="*/ 0 w 60"/>
                <a:gd name="T5" fmla="*/ 0 h 24"/>
                <a:gd name="T6" fmla="*/ 60 w 60"/>
                <a:gd name="T7" fmla="*/ 0 h 24"/>
                <a:gd name="T8" fmla="*/ 60 w 60"/>
                <a:gd name="T9" fmla="*/ 12 h 24"/>
                <a:gd name="T10" fmla="*/ 60 w 60"/>
                <a:gd name="T11" fmla="*/ 24 h 24"/>
                <a:gd name="T12" fmla="*/ 54 w 60"/>
                <a:gd name="T13" fmla="*/ 24 h 24"/>
                <a:gd name="T14" fmla="*/ 54 w 60"/>
                <a:gd name="T15" fmla="*/ 18 h 24"/>
                <a:gd name="T16" fmla="*/ 0 w 60"/>
                <a:gd name="T1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4">
                  <a:moveTo>
                    <a:pt x="0" y="18"/>
                  </a:moveTo>
                  <a:lnTo>
                    <a:pt x="0" y="12"/>
                  </a:lnTo>
                  <a:lnTo>
                    <a:pt x="0" y="0"/>
                  </a:lnTo>
                  <a:lnTo>
                    <a:pt x="60" y="0"/>
                  </a:lnTo>
                  <a:lnTo>
                    <a:pt x="60" y="12"/>
                  </a:lnTo>
                  <a:lnTo>
                    <a:pt x="60" y="24"/>
                  </a:lnTo>
                  <a:lnTo>
                    <a:pt x="54" y="24"/>
                  </a:lnTo>
                  <a:lnTo>
                    <a:pt x="54" y="1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1" name="Freeform 59"/>
            <p:cNvSpPr>
              <a:spLocks/>
            </p:cNvSpPr>
            <p:nvPr/>
          </p:nvSpPr>
          <p:spPr bwMode="auto">
            <a:xfrm>
              <a:off x="1206" y="852"/>
              <a:ext cx="102" cy="78"/>
            </a:xfrm>
            <a:custGeom>
              <a:avLst/>
              <a:gdLst>
                <a:gd name="T0" fmla="*/ 12 w 102"/>
                <a:gd name="T1" fmla="*/ 78 h 78"/>
                <a:gd name="T2" fmla="*/ 6 w 102"/>
                <a:gd name="T3" fmla="*/ 78 h 78"/>
                <a:gd name="T4" fmla="*/ 12 w 102"/>
                <a:gd name="T5" fmla="*/ 72 h 78"/>
                <a:gd name="T6" fmla="*/ 12 w 102"/>
                <a:gd name="T7" fmla="*/ 66 h 78"/>
                <a:gd name="T8" fmla="*/ 6 w 102"/>
                <a:gd name="T9" fmla="*/ 66 h 78"/>
                <a:gd name="T10" fmla="*/ 0 w 102"/>
                <a:gd name="T11" fmla="*/ 60 h 78"/>
                <a:gd name="T12" fmla="*/ 0 w 102"/>
                <a:gd name="T13" fmla="*/ 54 h 78"/>
                <a:gd name="T14" fmla="*/ 0 w 102"/>
                <a:gd name="T15" fmla="*/ 48 h 78"/>
                <a:gd name="T16" fmla="*/ 6 w 102"/>
                <a:gd name="T17" fmla="*/ 42 h 78"/>
                <a:gd name="T18" fmla="*/ 6 w 102"/>
                <a:gd name="T19" fmla="*/ 36 h 78"/>
                <a:gd name="T20" fmla="*/ 12 w 102"/>
                <a:gd name="T21" fmla="*/ 30 h 78"/>
                <a:gd name="T22" fmla="*/ 18 w 102"/>
                <a:gd name="T23" fmla="*/ 24 h 78"/>
                <a:gd name="T24" fmla="*/ 18 w 102"/>
                <a:gd name="T25" fmla="*/ 30 h 78"/>
                <a:gd name="T26" fmla="*/ 24 w 102"/>
                <a:gd name="T27" fmla="*/ 24 h 78"/>
                <a:gd name="T28" fmla="*/ 30 w 102"/>
                <a:gd name="T29" fmla="*/ 24 h 78"/>
                <a:gd name="T30" fmla="*/ 36 w 102"/>
                <a:gd name="T31" fmla="*/ 18 h 78"/>
                <a:gd name="T32" fmla="*/ 36 w 102"/>
                <a:gd name="T33" fmla="*/ 12 h 78"/>
                <a:gd name="T34" fmla="*/ 42 w 102"/>
                <a:gd name="T35" fmla="*/ 6 h 78"/>
                <a:gd name="T36" fmla="*/ 36 w 102"/>
                <a:gd name="T37" fmla="*/ 6 h 78"/>
                <a:gd name="T38" fmla="*/ 42 w 102"/>
                <a:gd name="T39" fmla="*/ 0 h 78"/>
                <a:gd name="T40" fmla="*/ 48 w 102"/>
                <a:gd name="T41" fmla="*/ 0 h 78"/>
                <a:gd name="T42" fmla="*/ 54 w 102"/>
                <a:gd name="T43" fmla="*/ 6 h 78"/>
                <a:gd name="T44" fmla="*/ 54 w 102"/>
                <a:gd name="T45" fmla="*/ 12 h 78"/>
                <a:gd name="T46" fmla="*/ 66 w 102"/>
                <a:gd name="T47" fmla="*/ 6 h 78"/>
                <a:gd name="T48" fmla="*/ 72 w 102"/>
                <a:gd name="T49" fmla="*/ 12 h 78"/>
                <a:gd name="T50" fmla="*/ 78 w 102"/>
                <a:gd name="T51" fmla="*/ 12 h 78"/>
                <a:gd name="T52" fmla="*/ 78 w 102"/>
                <a:gd name="T53" fmla="*/ 6 h 78"/>
                <a:gd name="T54" fmla="*/ 84 w 102"/>
                <a:gd name="T55" fmla="*/ 6 h 78"/>
                <a:gd name="T56" fmla="*/ 90 w 102"/>
                <a:gd name="T57" fmla="*/ 6 h 78"/>
                <a:gd name="T58" fmla="*/ 96 w 102"/>
                <a:gd name="T59" fmla="*/ 12 h 78"/>
                <a:gd name="T60" fmla="*/ 96 w 102"/>
                <a:gd name="T61" fmla="*/ 18 h 78"/>
                <a:gd name="T62" fmla="*/ 102 w 102"/>
                <a:gd name="T63" fmla="*/ 24 h 78"/>
                <a:gd name="T64" fmla="*/ 96 w 102"/>
                <a:gd name="T65" fmla="*/ 24 h 78"/>
                <a:gd name="T66" fmla="*/ 90 w 102"/>
                <a:gd name="T67" fmla="*/ 24 h 78"/>
                <a:gd name="T68" fmla="*/ 84 w 102"/>
                <a:gd name="T69" fmla="*/ 24 h 78"/>
                <a:gd name="T70" fmla="*/ 84 w 102"/>
                <a:gd name="T71" fmla="*/ 30 h 78"/>
                <a:gd name="T72" fmla="*/ 78 w 102"/>
                <a:gd name="T73" fmla="*/ 30 h 78"/>
                <a:gd name="T74" fmla="*/ 78 w 102"/>
                <a:gd name="T75" fmla="*/ 36 h 78"/>
                <a:gd name="T76" fmla="*/ 78 w 102"/>
                <a:gd name="T77" fmla="*/ 42 h 78"/>
                <a:gd name="T78" fmla="*/ 72 w 102"/>
                <a:gd name="T79" fmla="*/ 42 h 78"/>
                <a:gd name="T80" fmla="*/ 72 w 102"/>
                <a:gd name="T81" fmla="*/ 48 h 78"/>
                <a:gd name="T82" fmla="*/ 66 w 102"/>
                <a:gd name="T83" fmla="*/ 48 h 78"/>
                <a:gd name="T84" fmla="*/ 66 w 102"/>
                <a:gd name="T85" fmla="*/ 54 h 78"/>
                <a:gd name="T86" fmla="*/ 60 w 102"/>
                <a:gd name="T87" fmla="*/ 54 h 78"/>
                <a:gd name="T88" fmla="*/ 54 w 102"/>
                <a:gd name="T89" fmla="*/ 54 h 78"/>
                <a:gd name="T90" fmla="*/ 54 w 102"/>
                <a:gd name="T91" fmla="*/ 60 h 78"/>
                <a:gd name="T92" fmla="*/ 54 w 102"/>
                <a:gd name="T93" fmla="*/ 54 h 78"/>
                <a:gd name="T94" fmla="*/ 54 w 102"/>
                <a:gd name="T95" fmla="*/ 60 h 78"/>
                <a:gd name="T96" fmla="*/ 48 w 102"/>
                <a:gd name="T97" fmla="*/ 60 h 78"/>
                <a:gd name="T98" fmla="*/ 48 w 102"/>
                <a:gd name="T99" fmla="*/ 66 h 78"/>
                <a:gd name="T100" fmla="*/ 24 w 102"/>
                <a:gd name="T101" fmla="*/ 60 h 78"/>
                <a:gd name="T102" fmla="*/ 24 w 102"/>
                <a:gd name="T103" fmla="*/ 66 h 78"/>
                <a:gd name="T104" fmla="*/ 18 w 102"/>
                <a:gd name="T105" fmla="*/ 66 h 78"/>
                <a:gd name="T106" fmla="*/ 18 w 102"/>
                <a:gd name="T107" fmla="*/ 72 h 78"/>
                <a:gd name="T108" fmla="*/ 12 w 102"/>
                <a:gd name="T109" fmla="*/ 72 h 78"/>
                <a:gd name="T110" fmla="*/ 12 w 102"/>
                <a:gd name="T11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78">
                  <a:moveTo>
                    <a:pt x="12" y="78"/>
                  </a:moveTo>
                  <a:lnTo>
                    <a:pt x="6" y="78"/>
                  </a:lnTo>
                  <a:lnTo>
                    <a:pt x="12" y="72"/>
                  </a:lnTo>
                  <a:lnTo>
                    <a:pt x="12" y="66"/>
                  </a:lnTo>
                  <a:lnTo>
                    <a:pt x="6" y="66"/>
                  </a:lnTo>
                  <a:lnTo>
                    <a:pt x="0" y="60"/>
                  </a:lnTo>
                  <a:lnTo>
                    <a:pt x="0" y="54"/>
                  </a:lnTo>
                  <a:lnTo>
                    <a:pt x="0" y="48"/>
                  </a:lnTo>
                  <a:lnTo>
                    <a:pt x="6" y="42"/>
                  </a:lnTo>
                  <a:lnTo>
                    <a:pt x="6" y="36"/>
                  </a:lnTo>
                  <a:lnTo>
                    <a:pt x="12" y="30"/>
                  </a:lnTo>
                  <a:lnTo>
                    <a:pt x="18" y="24"/>
                  </a:lnTo>
                  <a:lnTo>
                    <a:pt x="18" y="30"/>
                  </a:lnTo>
                  <a:lnTo>
                    <a:pt x="24" y="24"/>
                  </a:lnTo>
                  <a:lnTo>
                    <a:pt x="30" y="24"/>
                  </a:lnTo>
                  <a:lnTo>
                    <a:pt x="36" y="18"/>
                  </a:lnTo>
                  <a:lnTo>
                    <a:pt x="36" y="12"/>
                  </a:lnTo>
                  <a:lnTo>
                    <a:pt x="42" y="6"/>
                  </a:lnTo>
                  <a:lnTo>
                    <a:pt x="36" y="6"/>
                  </a:lnTo>
                  <a:lnTo>
                    <a:pt x="42" y="0"/>
                  </a:lnTo>
                  <a:lnTo>
                    <a:pt x="48" y="0"/>
                  </a:lnTo>
                  <a:lnTo>
                    <a:pt x="54" y="6"/>
                  </a:lnTo>
                  <a:lnTo>
                    <a:pt x="54" y="12"/>
                  </a:lnTo>
                  <a:lnTo>
                    <a:pt x="66" y="6"/>
                  </a:lnTo>
                  <a:lnTo>
                    <a:pt x="72" y="12"/>
                  </a:lnTo>
                  <a:lnTo>
                    <a:pt x="78" y="12"/>
                  </a:lnTo>
                  <a:lnTo>
                    <a:pt x="78" y="6"/>
                  </a:lnTo>
                  <a:lnTo>
                    <a:pt x="84" y="6"/>
                  </a:lnTo>
                  <a:lnTo>
                    <a:pt x="90" y="6"/>
                  </a:lnTo>
                  <a:lnTo>
                    <a:pt x="96" y="12"/>
                  </a:lnTo>
                  <a:lnTo>
                    <a:pt x="96" y="18"/>
                  </a:lnTo>
                  <a:lnTo>
                    <a:pt x="102" y="24"/>
                  </a:lnTo>
                  <a:lnTo>
                    <a:pt x="96" y="24"/>
                  </a:lnTo>
                  <a:lnTo>
                    <a:pt x="90" y="24"/>
                  </a:lnTo>
                  <a:lnTo>
                    <a:pt x="84" y="24"/>
                  </a:lnTo>
                  <a:lnTo>
                    <a:pt x="84" y="30"/>
                  </a:lnTo>
                  <a:lnTo>
                    <a:pt x="78" y="30"/>
                  </a:lnTo>
                  <a:lnTo>
                    <a:pt x="78" y="36"/>
                  </a:lnTo>
                  <a:lnTo>
                    <a:pt x="78" y="42"/>
                  </a:lnTo>
                  <a:lnTo>
                    <a:pt x="72" y="42"/>
                  </a:lnTo>
                  <a:lnTo>
                    <a:pt x="72" y="48"/>
                  </a:lnTo>
                  <a:lnTo>
                    <a:pt x="66" y="48"/>
                  </a:lnTo>
                  <a:lnTo>
                    <a:pt x="66" y="54"/>
                  </a:lnTo>
                  <a:lnTo>
                    <a:pt x="60" y="54"/>
                  </a:lnTo>
                  <a:lnTo>
                    <a:pt x="54" y="54"/>
                  </a:lnTo>
                  <a:lnTo>
                    <a:pt x="54" y="60"/>
                  </a:lnTo>
                  <a:lnTo>
                    <a:pt x="54" y="54"/>
                  </a:lnTo>
                  <a:lnTo>
                    <a:pt x="54" y="60"/>
                  </a:lnTo>
                  <a:lnTo>
                    <a:pt x="48" y="60"/>
                  </a:lnTo>
                  <a:lnTo>
                    <a:pt x="48" y="66"/>
                  </a:lnTo>
                  <a:lnTo>
                    <a:pt x="24" y="60"/>
                  </a:lnTo>
                  <a:lnTo>
                    <a:pt x="24" y="66"/>
                  </a:lnTo>
                  <a:lnTo>
                    <a:pt x="18" y="66"/>
                  </a:lnTo>
                  <a:lnTo>
                    <a:pt x="18" y="72"/>
                  </a:lnTo>
                  <a:lnTo>
                    <a:pt x="12" y="72"/>
                  </a:lnTo>
                  <a:lnTo>
                    <a:pt x="12"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2" name="Freeform 60"/>
            <p:cNvSpPr>
              <a:spLocks/>
            </p:cNvSpPr>
            <p:nvPr/>
          </p:nvSpPr>
          <p:spPr bwMode="auto">
            <a:xfrm>
              <a:off x="2286" y="1026"/>
              <a:ext cx="108" cy="84"/>
            </a:xfrm>
            <a:custGeom>
              <a:avLst/>
              <a:gdLst>
                <a:gd name="T0" fmla="*/ 30 w 108"/>
                <a:gd name="T1" fmla="*/ 78 h 84"/>
                <a:gd name="T2" fmla="*/ 0 w 108"/>
                <a:gd name="T3" fmla="*/ 78 h 84"/>
                <a:gd name="T4" fmla="*/ 0 w 108"/>
                <a:gd name="T5" fmla="*/ 72 h 84"/>
                <a:gd name="T6" fmla="*/ 6 w 108"/>
                <a:gd name="T7" fmla="*/ 12 h 84"/>
                <a:gd name="T8" fmla="*/ 12 w 108"/>
                <a:gd name="T9" fmla="*/ 12 h 84"/>
                <a:gd name="T10" fmla="*/ 18 w 108"/>
                <a:gd name="T11" fmla="*/ 18 h 84"/>
                <a:gd name="T12" fmla="*/ 18 w 108"/>
                <a:gd name="T13" fmla="*/ 12 h 84"/>
                <a:gd name="T14" fmla="*/ 24 w 108"/>
                <a:gd name="T15" fmla="*/ 12 h 84"/>
                <a:gd name="T16" fmla="*/ 24 w 108"/>
                <a:gd name="T17" fmla="*/ 6 h 84"/>
                <a:gd name="T18" fmla="*/ 30 w 108"/>
                <a:gd name="T19" fmla="*/ 6 h 84"/>
                <a:gd name="T20" fmla="*/ 36 w 108"/>
                <a:gd name="T21" fmla="*/ 0 h 84"/>
                <a:gd name="T22" fmla="*/ 42 w 108"/>
                <a:gd name="T23" fmla="*/ 0 h 84"/>
                <a:gd name="T24" fmla="*/ 42 w 108"/>
                <a:gd name="T25" fmla="*/ 6 h 84"/>
                <a:gd name="T26" fmla="*/ 42 w 108"/>
                <a:gd name="T27" fmla="*/ 12 h 84"/>
                <a:gd name="T28" fmla="*/ 48 w 108"/>
                <a:gd name="T29" fmla="*/ 12 h 84"/>
                <a:gd name="T30" fmla="*/ 54 w 108"/>
                <a:gd name="T31" fmla="*/ 12 h 84"/>
                <a:gd name="T32" fmla="*/ 60 w 108"/>
                <a:gd name="T33" fmla="*/ 12 h 84"/>
                <a:gd name="T34" fmla="*/ 60 w 108"/>
                <a:gd name="T35" fmla="*/ 6 h 84"/>
                <a:gd name="T36" fmla="*/ 66 w 108"/>
                <a:gd name="T37" fmla="*/ 6 h 84"/>
                <a:gd name="T38" fmla="*/ 72 w 108"/>
                <a:gd name="T39" fmla="*/ 0 h 84"/>
                <a:gd name="T40" fmla="*/ 84 w 108"/>
                <a:gd name="T41" fmla="*/ 6 h 84"/>
                <a:gd name="T42" fmla="*/ 90 w 108"/>
                <a:gd name="T43" fmla="*/ 6 h 84"/>
                <a:gd name="T44" fmla="*/ 96 w 108"/>
                <a:gd name="T45" fmla="*/ 6 h 84"/>
                <a:gd name="T46" fmla="*/ 96 w 108"/>
                <a:gd name="T47" fmla="*/ 12 h 84"/>
                <a:gd name="T48" fmla="*/ 102 w 108"/>
                <a:gd name="T49" fmla="*/ 12 h 84"/>
                <a:gd name="T50" fmla="*/ 108 w 108"/>
                <a:gd name="T51" fmla="*/ 18 h 84"/>
                <a:gd name="T52" fmla="*/ 108 w 108"/>
                <a:gd name="T53" fmla="*/ 24 h 84"/>
                <a:gd name="T54" fmla="*/ 102 w 108"/>
                <a:gd name="T55" fmla="*/ 24 h 84"/>
                <a:gd name="T56" fmla="*/ 102 w 108"/>
                <a:gd name="T57" fmla="*/ 36 h 84"/>
                <a:gd name="T58" fmla="*/ 102 w 108"/>
                <a:gd name="T59" fmla="*/ 48 h 84"/>
                <a:gd name="T60" fmla="*/ 66 w 108"/>
                <a:gd name="T61" fmla="*/ 48 h 84"/>
                <a:gd name="T62" fmla="*/ 66 w 108"/>
                <a:gd name="T63" fmla="*/ 84 h 84"/>
                <a:gd name="T64" fmla="*/ 30 w 108"/>
                <a:gd name="T6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84">
                  <a:moveTo>
                    <a:pt x="30" y="78"/>
                  </a:moveTo>
                  <a:lnTo>
                    <a:pt x="0" y="78"/>
                  </a:lnTo>
                  <a:lnTo>
                    <a:pt x="0" y="72"/>
                  </a:lnTo>
                  <a:lnTo>
                    <a:pt x="6" y="12"/>
                  </a:lnTo>
                  <a:lnTo>
                    <a:pt x="12" y="12"/>
                  </a:lnTo>
                  <a:lnTo>
                    <a:pt x="18" y="18"/>
                  </a:lnTo>
                  <a:lnTo>
                    <a:pt x="18" y="12"/>
                  </a:lnTo>
                  <a:lnTo>
                    <a:pt x="24" y="12"/>
                  </a:lnTo>
                  <a:lnTo>
                    <a:pt x="24" y="6"/>
                  </a:lnTo>
                  <a:lnTo>
                    <a:pt x="30" y="6"/>
                  </a:lnTo>
                  <a:lnTo>
                    <a:pt x="36" y="0"/>
                  </a:lnTo>
                  <a:lnTo>
                    <a:pt x="42" y="0"/>
                  </a:lnTo>
                  <a:lnTo>
                    <a:pt x="42" y="6"/>
                  </a:lnTo>
                  <a:lnTo>
                    <a:pt x="42" y="12"/>
                  </a:lnTo>
                  <a:lnTo>
                    <a:pt x="48" y="12"/>
                  </a:lnTo>
                  <a:lnTo>
                    <a:pt x="54" y="12"/>
                  </a:lnTo>
                  <a:lnTo>
                    <a:pt x="60" y="12"/>
                  </a:lnTo>
                  <a:lnTo>
                    <a:pt x="60" y="6"/>
                  </a:lnTo>
                  <a:lnTo>
                    <a:pt x="66" y="6"/>
                  </a:lnTo>
                  <a:lnTo>
                    <a:pt x="72" y="0"/>
                  </a:lnTo>
                  <a:lnTo>
                    <a:pt x="84" y="6"/>
                  </a:lnTo>
                  <a:lnTo>
                    <a:pt x="90" y="6"/>
                  </a:lnTo>
                  <a:lnTo>
                    <a:pt x="96" y="6"/>
                  </a:lnTo>
                  <a:lnTo>
                    <a:pt x="96" y="12"/>
                  </a:lnTo>
                  <a:lnTo>
                    <a:pt x="102" y="12"/>
                  </a:lnTo>
                  <a:lnTo>
                    <a:pt x="108" y="18"/>
                  </a:lnTo>
                  <a:lnTo>
                    <a:pt x="108" y="24"/>
                  </a:lnTo>
                  <a:lnTo>
                    <a:pt x="102" y="24"/>
                  </a:lnTo>
                  <a:lnTo>
                    <a:pt x="102" y="36"/>
                  </a:lnTo>
                  <a:lnTo>
                    <a:pt x="102" y="48"/>
                  </a:lnTo>
                  <a:lnTo>
                    <a:pt x="66" y="48"/>
                  </a:lnTo>
                  <a:lnTo>
                    <a:pt x="66" y="84"/>
                  </a:lnTo>
                  <a:lnTo>
                    <a:pt x="30"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3" name="Freeform 61"/>
            <p:cNvSpPr>
              <a:spLocks/>
            </p:cNvSpPr>
            <p:nvPr/>
          </p:nvSpPr>
          <p:spPr bwMode="auto">
            <a:xfrm>
              <a:off x="936" y="786"/>
              <a:ext cx="126" cy="54"/>
            </a:xfrm>
            <a:custGeom>
              <a:avLst/>
              <a:gdLst>
                <a:gd name="T0" fmla="*/ 114 w 126"/>
                <a:gd name="T1" fmla="*/ 12 h 54"/>
                <a:gd name="T2" fmla="*/ 120 w 126"/>
                <a:gd name="T3" fmla="*/ 6 h 54"/>
                <a:gd name="T4" fmla="*/ 126 w 126"/>
                <a:gd name="T5" fmla="*/ 12 h 54"/>
                <a:gd name="T6" fmla="*/ 120 w 126"/>
                <a:gd name="T7" fmla="*/ 12 h 54"/>
                <a:gd name="T8" fmla="*/ 126 w 126"/>
                <a:gd name="T9" fmla="*/ 30 h 54"/>
                <a:gd name="T10" fmla="*/ 126 w 126"/>
                <a:gd name="T11" fmla="*/ 36 h 54"/>
                <a:gd name="T12" fmla="*/ 120 w 126"/>
                <a:gd name="T13" fmla="*/ 42 h 54"/>
                <a:gd name="T14" fmla="*/ 114 w 126"/>
                <a:gd name="T15" fmla="*/ 42 h 54"/>
                <a:gd name="T16" fmla="*/ 114 w 126"/>
                <a:gd name="T17" fmla="*/ 36 h 54"/>
                <a:gd name="T18" fmla="*/ 108 w 126"/>
                <a:gd name="T19" fmla="*/ 36 h 54"/>
                <a:gd name="T20" fmla="*/ 102 w 126"/>
                <a:gd name="T21" fmla="*/ 54 h 54"/>
                <a:gd name="T22" fmla="*/ 96 w 126"/>
                <a:gd name="T23" fmla="*/ 54 h 54"/>
                <a:gd name="T24" fmla="*/ 66 w 126"/>
                <a:gd name="T25" fmla="*/ 48 h 54"/>
                <a:gd name="T26" fmla="*/ 60 w 126"/>
                <a:gd name="T27" fmla="*/ 54 h 54"/>
                <a:gd name="T28" fmla="*/ 24 w 126"/>
                <a:gd name="T29" fmla="*/ 42 h 54"/>
                <a:gd name="T30" fmla="*/ 6 w 126"/>
                <a:gd name="T31" fmla="*/ 36 h 54"/>
                <a:gd name="T32" fmla="*/ 6 w 126"/>
                <a:gd name="T33" fmla="*/ 24 h 54"/>
                <a:gd name="T34" fmla="*/ 6 w 126"/>
                <a:gd name="T35" fmla="*/ 6 h 54"/>
                <a:gd name="T36" fmla="*/ 0 w 126"/>
                <a:gd name="T37" fmla="*/ 0 h 54"/>
                <a:gd name="T38" fmla="*/ 60 w 126"/>
                <a:gd name="T39" fmla="*/ 18 h 54"/>
                <a:gd name="T40" fmla="*/ 108 w 126"/>
                <a:gd name="T41" fmla="*/ 30 h 54"/>
                <a:gd name="T42" fmla="*/ 114 w 126"/>
                <a:gd name="T43"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54">
                  <a:moveTo>
                    <a:pt x="114" y="12"/>
                  </a:moveTo>
                  <a:lnTo>
                    <a:pt x="120" y="6"/>
                  </a:lnTo>
                  <a:lnTo>
                    <a:pt x="126" y="12"/>
                  </a:lnTo>
                  <a:lnTo>
                    <a:pt x="120" y="12"/>
                  </a:lnTo>
                  <a:lnTo>
                    <a:pt x="126" y="30"/>
                  </a:lnTo>
                  <a:lnTo>
                    <a:pt x="126" y="36"/>
                  </a:lnTo>
                  <a:lnTo>
                    <a:pt x="120" y="42"/>
                  </a:lnTo>
                  <a:lnTo>
                    <a:pt x="114" y="42"/>
                  </a:lnTo>
                  <a:lnTo>
                    <a:pt x="114" y="36"/>
                  </a:lnTo>
                  <a:lnTo>
                    <a:pt x="108" y="36"/>
                  </a:lnTo>
                  <a:lnTo>
                    <a:pt x="102" y="54"/>
                  </a:lnTo>
                  <a:lnTo>
                    <a:pt x="96" y="54"/>
                  </a:lnTo>
                  <a:lnTo>
                    <a:pt x="66" y="48"/>
                  </a:lnTo>
                  <a:lnTo>
                    <a:pt x="60" y="54"/>
                  </a:lnTo>
                  <a:lnTo>
                    <a:pt x="24" y="42"/>
                  </a:lnTo>
                  <a:lnTo>
                    <a:pt x="6" y="36"/>
                  </a:lnTo>
                  <a:lnTo>
                    <a:pt x="6" y="24"/>
                  </a:lnTo>
                  <a:lnTo>
                    <a:pt x="6" y="6"/>
                  </a:lnTo>
                  <a:lnTo>
                    <a:pt x="0" y="0"/>
                  </a:lnTo>
                  <a:lnTo>
                    <a:pt x="60" y="18"/>
                  </a:lnTo>
                  <a:lnTo>
                    <a:pt x="108" y="30"/>
                  </a:lnTo>
                  <a:lnTo>
                    <a:pt x="114" y="1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4" name="Freeform 62"/>
            <p:cNvSpPr>
              <a:spLocks/>
            </p:cNvSpPr>
            <p:nvPr/>
          </p:nvSpPr>
          <p:spPr bwMode="auto">
            <a:xfrm>
              <a:off x="2214" y="1020"/>
              <a:ext cx="78" cy="78"/>
            </a:xfrm>
            <a:custGeom>
              <a:avLst/>
              <a:gdLst>
                <a:gd name="T0" fmla="*/ 48 w 78"/>
                <a:gd name="T1" fmla="*/ 78 h 78"/>
                <a:gd name="T2" fmla="*/ 42 w 78"/>
                <a:gd name="T3" fmla="*/ 78 h 78"/>
                <a:gd name="T4" fmla="*/ 42 w 78"/>
                <a:gd name="T5" fmla="*/ 60 h 78"/>
                <a:gd name="T6" fmla="*/ 42 w 78"/>
                <a:gd name="T7" fmla="*/ 54 h 78"/>
                <a:gd name="T8" fmla="*/ 12 w 78"/>
                <a:gd name="T9" fmla="*/ 48 h 78"/>
                <a:gd name="T10" fmla="*/ 12 w 78"/>
                <a:gd name="T11" fmla="*/ 42 h 78"/>
                <a:gd name="T12" fmla="*/ 0 w 78"/>
                <a:gd name="T13" fmla="*/ 42 h 78"/>
                <a:gd name="T14" fmla="*/ 0 w 78"/>
                <a:gd name="T15" fmla="*/ 30 h 78"/>
                <a:gd name="T16" fmla="*/ 0 w 78"/>
                <a:gd name="T17" fmla="*/ 24 h 78"/>
                <a:gd name="T18" fmla="*/ 6 w 78"/>
                <a:gd name="T19" fmla="*/ 6 h 78"/>
                <a:gd name="T20" fmla="*/ 6 w 78"/>
                <a:gd name="T21" fmla="*/ 0 h 78"/>
                <a:gd name="T22" fmla="*/ 6 w 78"/>
                <a:gd name="T23" fmla="*/ 6 h 78"/>
                <a:gd name="T24" fmla="*/ 12 w 78"/>
                <a:gd name="T25" fmla="*/ 6 h 78"/>
                <a:gd name="T26" fmla="*/ 18 w 78"/>
                <a:gd name="T27" fmla="*/ 6 h 78"/>
                <a:gd name="T28" fmla="*/ 18 w 78"/>
                <a:gd name="T29" fmla="*/ 0 h 78"/>
                <a:gd name="T30" fmla="*/ 24 w 78"/>
                <a:gd name="T31" fmla="*/ 0 h 78"/>
                <a:gd name="T32" fmla="*/ 30 w 78"/>
                <a:gd name="T33" fmla="*/ 0 h 78"/>
                <a:gd name="T34" fmla="*/ 36 w 78"/>
                <a:gd name="T35" fmla="*/ 0 h 78"/>
                <a:gd name="T36" fmla="*/ 42 w 78"/>
                <a:gd name="T37" fmla="*/ 6 h 78"/>
                <a:gd name="T38" fmla="*/ 42 w 78"/>
                <a:gd name="T39" fmla="*/ 0 h 78"/>
                <a:gd name="T40" fmla="*/ 42 w 78"/>
                <a:gd name="T41" fmla="*/ 6 h 78"/>
                <a:gd name="T42" fmla="*/ 48 w 78"/>
                <a:gd name="T43" fmla="*/ 6 h 78"/>
                <a:gd name="T44" fmla="*/ 54 w 78"/>
                <a:gd name="T45" fmla="*/ 6 h 78"/>
                <a:gd name="T46" fmla="*/ 60 w 78"/>
                <a:gd name="T47" fmla="*/ 12 h 78"/>
                <a:gd name="T48" fmla="*/ 66 w 78"/>
                <a:gd name="T49" fmla="*/ 12 h 78"/>
                <a:gd name="T50" fmla="*/ 72 w 78"/>
                <a:gd name="T51" fmla="*/ 12 h 78"/>
                <a:gd name="T52" fmla="*/ 78 w 78"/>
                <a:gd name="T53" fmla="*/ 12 h 78"/>
                <a:gd name="T54" fmla="*/ 78 w 78"/>
                <a:gd name="T55" fmla="*/ 18 h 78"/>
                <a:gd name="T56" fmla="*/ 72 w 78"/>
                <a:gd name="T57" fmla="*/ 78 h 78"/>
                <a:gd name="T58" fmla="*/ 48 w 78"/>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8">
                  <a:moveTo>
                    <a:pt x="48" y="78"/>
                  </a:moveTo>
                  <a:lnTo>
                    <a:pt x="42" y="78"/>
                  </a:lnTo>
                  <a:lnTo>
                    <a:pt x="42" y="60"/>
                  </a:lnTo>
                  <a:lnTo>
                    <a:pt x="42" y="54"/>
                  </a:lnTo>
                  <a:lnTo>
                    <a:pt x="12" y="48"/>
                  </a:lnTo>
                  <a:lnTo>
                    <a:pt x="12" y="42"/>
                  </a:lnTo>
                  <a:lnTo>
                    <a:pt x="0" y="42"/>
                  </a:lnTo>
                  <a:lnTo>
                    <a:pt x="0" y="30"/>
                  </a:lnTo>
                  <a:lnTo>
                    <a:pt x="0" y="24"/>
                  </a:lnTo>
                  <a:lnTo>
                    <a:pt x="6" y="6"/>
                  </a:lnTo>
                  <a:lnTo>
                    <a:pt x="6" y="0"/>
                  </a:lnTo>
                  <a:lnTo>
                    <a:pt x="6" y="6"/>
                  </a:lnTo>
                  <a:lnTo>
                    <a:pt x="12" y="6"/>
                  </a:lnTo>
                  <a:lnTo>
                    <a:pt x="18" y="6"/>
                  </a:lnTo>
                  <a:lnTo>
                    <a:pt x="18" y="0"/>
                  </a:lnTo>
                  <a:lnTo>
                    <a:pt x="24" y="0"/>
                  </a:lnTo>
                  <a:lnTo>
                    <a:pt x="30" y="0"/>
                  </a:lnTo>
                  <a:lnTo>
                    <a:pt x="36" y="0"/>
                  </a:lnTo>
                  <a:lnTo>
                    <a:pt x="42" y="6"/>
                  </a:lnTo>
                  <a:lnTo>
                    <a:pt x="42" y="0"/>
                  </a:lnTo>
                  <a:lnTo>
                    <a:pt x="42" y="6"/>
                  </a:lnTo>
                  <a:lnTo>
                    <a:pt x="48" y="6"/>
                  </a:lnTo>
                  <a:lnTo>
                    <a:pt x="54" y="6"/>
                  </a:lnTo>
                  <a:lnTo>
                    <a:pt x="60" y="12"/>
                  </a:lnTo>
                  <a:lnTo>
                    <a:pt x="66" y="12"/>
                  </a:lnTo>
                  <a:lnTo>
                    <a:pt x="72" y="12"/>
                  </a:lnTo>
                  <a:lnTo>
                    <a:pt x="78" y="12"/>
                  </a:lnTo>
                  <a:lnTo>
                    <a:pt x="78" y="18"/>
                  </a:lnTo>
                  <a:lnTo>
                    <a:pt x="72" y="78"/>
                  </a:lnTo>
                  <a:lnTo>
                    <a:pt x="48"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5" name="Freeform 63"/>
            <p:cNvSpPr>
              <a:spLocks/>
            </p:cNvSpPr>
            <p:nvPr/>
          </p:nvSpPr>
          <p:spPr bwMode="auto">
            <a:xfrm>
              <a:off x="1698" y="948"/>
              <a:ext cx="102" cy="72"/>
            </a:xfrm>
            <a:custGeom>
              <a:avLst/>
              <a:gdLst>
                <a:gd name="T0" fmla="*/ 54 w 102"/>
                <a:gd name="T1" fmla="*/ 66 h 72"/>
                <a:gd name="T2" fmla="*/ 48 w 102"/>
                <a:gd name="T3" fmla="*/ 72 h 72"/>
                <a:gd name="T4" fmla="*/ 42 w 102"/>
                <a:gd name="T5" fmla="*/ 66 h 72"/>
                <a:gd name="T6" fmla="*/ 36 w 102"/>
                <a:gd name="T7" fmla="*/ 66 h 72"/>
                <a:gd name="T8" fmla="*/ 30 w 102"/>
                <a:gd name="T9" fmla="*/ 60 h 72"/>
                <a:gd name="T10" fmla="*/ 30 w 102"/>
                <a:gd name="T11" fmla="*/ 54 h 72"/>
                <a:gd name="T12" fmla="*/ 24 w 102"/>
                <a:gd name="T13" fmla="*/ 54 h 72"/>
                <a:gd name="T14" fmla="*/ 24 w 102"/>
                <a:gd name="T15" fmla="*/ 48 h 72"/>
                <a:gd name="T16" fmla="*/ 18 w 102"/>
                <a:gd name="T17" fmla="*/ 54 h 72"/>
                <a:gd name="T18" fmla="*/ 12 w 102"/>
                <a:gd name="T19" fmla="*/ 54 h 72"/>
                <a:gd name="T20" fmla="*/ 6 w 102"/>
                <a:gd name="T21" fmla="*/ 54 h 72"/>
                <a:gd name="T22" fmla="*/ 6 w 102"/>
                <a:gd name="T23" fmla="*/ 48 h 72"/>
                <a:gd name="T24" fmla="*/ 0 w 102"/>
                <a:gd name="T25" fmla="*/ 48 h 72"/>
                <a:gd name="T26" fmla="*/ 0 w 102"/>
                <a:gd name="T27" fmla="*/ 42 h 72"/>
                <a:gd name="T28" fmla="*/ 0 w 102"/>
                <a:gd name="T29" fmla="*/ 36 h 72"/>
                <a:gd name="T30" fmla="*/ 0 w 102"/>
                <a:gd name="T31" fmla="*/ 30 h 72"/>
                <a:gd name="T32" fmla="*/ 0 w 102"/>
                <a:gd name="T33" fmla="*/ 24 h 72"/>
                <a:gd name="T34" fmla="*/ 0 w 102"/>
                <a:gd name="T35" fmla="*/ 18 h 72"/>
                <a:gd name="T36" fmla="*/ 6 w 102"/>
                <a:gd name="T37" fmla="*/ 12 h 72"/>
                <a:gd name="T38" fmla="*/ 0 w 102"/>
                <a:gd name="T39" fmla="*/ 12 h 72"/>
                <a:gd name="T40" fmla="*/ 6 w 102"/>
                <a:gd name="T41" fmla="*/ 6 h 72"/>
                <a:gd name="T42" fmla="*/ 0 w 102"/>
                <a:gd name="T43" fmla="*/ 6 h 72"/>
                <a:gd name="T44" fmla="*/ 0 w 102"/>
                <a:gd name="T45" fmla="*/ 0 h 72"/>
                <a:gd name="T46" fmla="*/ 54 w 102"/>
                <a:gd name="T47" fmla="*/ 6 h 72"/>
                <a:gd name="T48" fmla="*/ 54 w 102"/>
                <a:gd name="T49" fmla="*/ 12 h 72"/>
                <a:gd name="T50" fmla="*/ 66 w 102"/>
                <a:gd name="T51" fmla="*/ 12 h 72"/>
                <a:gd name="T52" fmla="*/ 60 w 102"/>
                <a:gd name="T53" fmla="*/ 18 h 72"/>
                <a:gd name="T54" fmla="*/ 66 w 102"/>
                <a:gd name="T55" fmla="*/ 18 h 72"/>
                <a:gd name="T56" fmla="*/ 66 w 102"/>
                <a:gd name="T57" fmla="*/ 24 h 72"/>
                <a:gd name="T58" fmla="*/ 102 w 102"/>
                <a:gd name="T59" fmla="*/ 30 h 72"/>
                <a:gd name="T60" fmla="*/ 102 w 102"/>
                <a:gd name="T61" fmla="*/ 60 h 72"/>
                <a:gd name="T62" fmla="*/ 84 w 102"/>
                <a:gd name="T63" fmla="*/ 54 h 72"/>
                <a:gd name="T64" fmla="*/ 78 w 102"/>
                <a:gd name="T65" fmla="*/ 66 h 72"/>
                <a:gd name="T66" fmla="*/ 66 w 102"/>
                <a:gd name="T67" fmla="*/ 60 h 72"/>
                <a:gd name="T68" fmla="*/ 60 w 102"/>
                <a:gd name="T69" fmla="*/ 72 h 72"/>
                <a:gd name="T70" fmla="*/ 54 w 102"/>
                <a:gd name="T71"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72">
                  <a:moveTo>
                    <a:pt x="54" y="66"/>
                  </a:moveTo>
                  <a:lnTo>
                    <a:pt x="48" y="72"/>
                  </a:lnTo>
                  <a:lnTo>
                    <a:pt x="42" y="66"/>
                  </a:lnTo>
                  <a:lnTo>
                    <a:pt x="36" y="66"/>
                  </a:lnTo>
                  <a:lnTo>
                    <a:pt x="30" y="60"/>
                  </a:lnTo>
                  <a:lnTo>
                    <a:pt x="30" y="54"/>
                  </a:lnTo>
                  <a:lnTo>
                    <a:pt x="24" y="54"/>
                  </a:lnTo>
                  <a:lnTo>
                    <a:pt x="24" y="48"/>
                  </a:lnTo>
                  <a:lnTo>
                    <a:pt x="18" y="54"/>
                  </a:lnTo>
                  <a:lnTo>
                    <a:pt x="12" y="54"/>
                  </a:lnTo>
                  <a:lnTo>
                    <a:pt x="6" y="54"/>
                  </a:lnTo>
                  <a:lnTo>
                    <a:pt x="6" y="48"/>
                  </a:lnTo>
                  <a:lnTo>
                    <a:pt x="0" y="48"/>
                  </a:lnTo>
                  <a:lnTo>
                    <a:pt x="0" y="42"/>
                  </a:lnTo>
                  <a:lnTo>
                    <a:pt x="0" y="36"/>
                  </a:lnTo>
                  <a:lnTo>
                    <a:pt x="0" y="30"/>
                  </a:lnTo>
                  <a:lnTo>
                    <a:pt x="0" y="24"/>
                  </a:lnTo>
                  <a:lnTo>
                    <a:pt x="0" y="18"/>
                  </a:lnTo>
                  <a:lnTo>
                    <a:pt x="6" y="12"/>
                  </a:lnTo>
                  <a:lnTo>
                    <a:pt x="0" y="12"/>
                  </a:lnTo>
                  <a:lnTo>
                    <a:pt x="6" y="6"/>
                  </a:lnTo>
                  <a:lnTo>
                    <a:pt x="0" y="6"/>
                  </a:lnTo>
                  <a:lnTo>
                    <a:pt x="0" y="0"/>
                  </a:lnTo>
                  <a:lnTo>
                    <a:pt x="54" y="6"/>
                  </a:lnTo>
                  <a:lnTo>
                    <a:pt x="54" y="12"/>
                  </a:lnTo>
                  <a:lnTo>
                    <a:pt x="66" y="12"/>
                  </a:lnTo>
                  <a:lnTo>
                    <a:pt x="60" y="18"/>
                  </a:lnTo>
                  <a:lnTo>
                    <a:pt x="66" y="18"/>
                  </a:lnTo>
                  <a:lnTo>
                    <a:pt x="66" y="24"/>
                  </a:lnTo>
                  <a:lnTo>
                    <a:pt x="102" y="30"/>
                  </a:lnTo>
                  <a:lnTo>
                    <a:pt x="102" y="60"/>
                  </a:lnTo>
                  <a:lnTo>
                    <a:pt x="84" y="54"/>
                  </a:lnTo>
                  <a:lnTo>
                    <a:pt x="78" y="66"/>
                  </a:lnTo>
                  <a:lnTo>
                    <a:pt x="66" y="60"/>
                  </a:lnTo>
                  <a:lnTo>
                    <a:pt x="60" y="72"/>
                  </a:lnTo>
                  <a:lnTo>
                    <a:pt x="54"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6" name="Freeform 64"/>
            <p:cNvSpPr>
              <a:spLocks/>
            </p:cNvSpPr>
            <p:nvPr/>
          </p:nvSpPr>
          <p:spPr bwMode="auto">
            <a:xfrm>
              <a:off x="2136" y="1014"/>
              <a:ext cx="84" cy="102"/>
            </a:xfrm>
            <a:custGeom>
              <a:avLst/>
              <a:gdLst>
                <a:gd name="T0" fmla="*/ 60 w 84"/>
                <a:gd name="T1" fmla="*/ 96 h 102"/>
                <a:gd name="T2" fmla="*/ 30 w 84"/>
                <a:gd name="T3" fmla="*/ 90 h 102"/>
                <a:gd name="T4" fmla="*/ 30 w 84"/>
                <a:gd name="T5" fmla="*/ 102 h 102"/>
                <a:gd name="T6" fmla="*/ 18 w 84"/>
                <a:gd name="T7" fmla="*/ 102 h 102"/>
                <a:gd name="T8" fmla="*/ 24 w 84"/>
                <a:gd name="T9" fmla="*/ 90 h 102"/>
                <a:gd name="T10" fmla="*/ 12 w 84"/>
                <a:gd name="T11" fmla="*/ 90 h 102"/>
                <a:gd name="T12" fmla="*/ 6 w 84"/>
                <a:gd name="T13" fmla="*/ 90 h 102"/>
                <a:gd name="T14" fmla="*/ 6 w 84"/>
                <a:gd name="T15" fmla="*/ 72 h 102"/>
                <a:gd name="T16" fmla="*/ 0 w 84"/>
                <a:gd name="T17" fmla="*/ 72 h 102"/>
                <a:gd name="T18" fmla="*/ 0 w 84"/>
                <a:gd name="T19" fmla="*/ 54 h 102"/>
                <a:gd name="T20" fmla="*/ 6 w 84"/>
                <a:gd name="T21" fmla="*/ 54 h 102"/>
                <a:gd name="T22" fmla="*/ 6 w 84"/>
                <a:gd name="T23" fmla="*/ 24 h 102"/>
                <a:gd name="T24" fmla="*/ 0 w 84"/>
                <a:gd name="T25" fmla="*/ 24 h 102"/>
                <a:gd name="T26" fmla="*/ 0 w 84"/>
                <a:gd name="T27" fmla="*/ 12 h 102"/>
                <a:gd name="T28" fmla="*/ 0 w 84"/>
                <a:gd name="T29" fmla="*/ 6 h 102"/>
                <a:gd name="T30" fmla="*/ 0 w 84"/>
                <a:gd name="T31" fmla="*/ 0 h 102"/>
                <a:gd name="T32" fmla="*/ 6 w 84"/>
                <a:gd name="T33" fmla="*/ 6 h 102"/>
                <a:gd name="T34" fmla="*/ 12 w 84"/>
                <a:gd name="T35" fmla="*/ 6 h 102"/>
                <a:gd name="T36" fmla="*/ 18 w 84"/>
                <a:gd name="T37" fmla="*/ 6 h 102"/>
                <a:gd name="T38" fmla="*/ 18 w 84"/>
                <a:gd name="T39" fmla="*/ 12 h 102"/>
                <a:gd name="T40" fmla="*/ 24 w 84"/>
                <a:gd name="T41" fmla="*/ 12 h 102"/>
                <a:gd name="T42" fmla="*/ 24 w 84"/>
                <a:gd name="T43" fmla="*/ 6 h 102"/>
                <a:gd name="T44" fmla="*/ 24 w 84"/>
                <a:gd name="T45" fmla="*/ 12 h 102"/>
                <a:gd name="T46" fmla="*/ 24 w 84"/>
                <a:gd name="T47" fmla="*/ 6 h 102"/>
                <a:gd name="T48" fmla="*/ 30 w 84"/>
                <a:gd name="T49" fmla="*/ 12 h 102"/>
                <a:gd name="T50" fmla="*/ 36 w 84"/>
                <a:gd name="T51" fmla="*/ 12 h 102"/>
                <a:gd name="T52" fmla="*/ 36 w 84"/>
                <a:gd name="T53" fmla="*/ 6 h 102"/>
                <a:gd name="T54" fmla="*/ 36 w 84"/>
                <a:gd name="T55" fmla="*/ 12 h 102"/>
                <a:gd name="T56" fmla="*/ 42 w 84"/>
                <a:gd name="T57" fmla="*/ 12 h 102"/>
                <a:gd name="T58" fmla="*/ 48 w 84"/>
                <a:gd name="T59" fmla="*/ 6 h 102"/>
                <a:gd name="T60" fmla="*/ 54 w 84"/>
                <a:gd name="T61" fmla="*/ 12 h 102"/>
                <a:gd name="T62" fmla="*/ 54 w 84"/>
                <a:gd name="T63" fmla="*/ 6 h 102"/>
                <a:gd name="T64" fmla="*/ 60 w 84"/>
                <a:gd name="T65" fmla="*/ 6 h 102"/>
                <a:gd name="T66" fmla="*/ 66 w 84"/>
                <a:gd name="T67" fmla="*/ 6 h 102"/>
                <a:gd name="T68" fmla="*/ 72 w 84"/>
                <a:gd name="T69" fmla="*/ 6 h 102"/>
                <a:gd name="T70" fmla="*/ 78 w 84"/>
                <a:gd name="T71" fmla="*/ 6 h 102"/>
                <a:gd name="T72" fmla="*/ 78 w 84"/>
                <a:gd name="T73" fmla="*/ 12 h 102"/>
                <a:gd name="T74" fmla="*/ 84 w 84"/>
                <a:gd name="T75" fmla="*/ 12 h 102"/>
                <a:gd name="T76" fmla="*/ 78 w 84"/>
                <a:gd name="T77" fmla="*/ 30 h 102"/>
                <a:gd name="T78" fmla="*/ 78 w 84"/>
                <a:gd name="T79" fmla="*/ 36 h 102"/>
                <a:gd name="T80" fmla="*/ 66 w 84"/>
                <a:gd name="T81" fmla="*/ 36 h 102"/>
                <a:gd name="T82" fmla="*/ 66 w 84"/>
                <a:gd name="T83" fmla="*/ 60 h 102"/>
                <a:gd name="T84" fmla="*/ 60 w 84"/>
                <a:gd name="T85" fmla="*/ 60 h 102"/>
                <a:gd name="T86" fmla="*/ 60 w 84"/>
                <a:gd name="T8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102">
                  <a:moveTo>
                    <a:pt x="60" y="96"/>
                  </a:moveTo>
                  <a:lnTo>
                    <a:pt x="30" y="90"/>
                  </a:lnTo>
                  <a:lnTo>
                    <a:pt x="30" y="102"/>
                  </a:lnTo>
                  <a:lnTo>
                    <a:pt x="18" y="102"/>
                  </a:lnTo>
                  <a:lnTo>
                    <a:pt x="24" y="90"/>
                  </a:lnTo>
                  <a:lnTo>
                    <a:pt x="12" y="90"/>
                  </a:lnTo>
                  <a:lnTo>
                    <a:pt x="6" y="90"/>
                  </a:lnTo>
                  <a:lnTo>
                    <a:pt x="6" y="72"/>
                  </a:lnTo>
                  <a:lnTo>
                    <a:pt x="0" y="72"/>
                  </a:lnTo>
                  <a:lnTo>
                    <a:pt x="0" y="54"/>
                  </a:lnTo>
                  <a:lnTo>
                    <a:pt x="6" y="54"/>
                  </a:lnTo>
                  <a:lnTo>
                    <a:pt x="6" y="24"/>
                  </a:lnTo>
                  <a:lnTo>
                    <a:pt x="0" y="24"/>
                  </a:lnTo>
                  <a:lnTo>
                    <a:pt x="0" y="12"/>
                  </a:lnTo>
                  <a:lnTo>
                    <a:pt x="0" y="6"/>
                  </a:lnTo>
                  <a:lnTo>
                    <a:pt x="0" y="0"/>
                  </a:lnTo>
                  <a:lnTo>
                    <a:pt x="6" y="6"/>
                  </a:lnTo>
                  <a:lnTo>
                    <a:pt x="12" y="6"/>
                  </a:lnTo>
                  <a:lnTo>
                    <a:pt x="18" y="6"/>
                  </a:lnTo>
                  <a:lnTo>
                    <a:pt x="18" y="12"/>
                  </a:lnTo>
                  <a:lnTo>
                    <a:pt x="24" y="12"/>
                  </a:lnTo>
                  <a:lnTo>
                    <a:pt x="24" y="6"/>
                  </a:lnTo>
                  <a:lnTo>
                    <a:pt x="24" y="12"/>
                  </a:lnTo>
                  <a:lnTo>
                    <a:pt x="24" y="6"/>
                  </a:lnTo>
                  <a:lnTo>
                    <a:pt x="30" y="12"/>
                  </a:lnTo>
                  <a:lnTo>
                    <a:pt x="36" y="12"/>
                  </a:lnTo>
                  <a:lnTo>
                    <a:pt x="36" y="6"/>
                  </a:lnTo>
                  <a:lnTo>
                    <a:pt x="36" y="12"/>
                  </a:lnTo>
                  <a:lnTo>
                    <a:pt x="42" y="12"/>
                  </a:lnTo>
                  <a:lnTo>
                    <a:pt x="48" y="6"/>
                  </a:lnTo>
                  <a:lnTo>
                    <a:pt x="54" y="12"/>
                  </a:lnTo>
                  <a:lnTo>
                    <a:pt x="54" y="6"/>
                  </a:lnTo>
                  <a:lnTo>
                    <a:pt x="60" y="6"/>
                  </a:lnTo>
                  <a:lnTo>
                    <a:pt x="66" y="6"/>
                  </a:lnTo>
                  <a:lnTo>
                    <a:pt x="72" y="6"/>
                  </a:lnTo>
                  <a:lnTo>
                    <a:pt x="78" y="6"/>
                  </a:lnTo>
                  <a:lnTo>
                    <a:pt x="78" y="12"/>
                  </a:lnTo>
                  <a:lnTo>
                    <a:pt x="84" y="12"/>
                  </a:lnTo>
                  <a:lnTo>
                    <a:pt x="78" y="30"/>
                  </a:lnTo>
                  <a:lnTo>
                    <a:pt x="78" y="36"/>
                  </a:lnTo>
                  <a:lnTo>
                    <a:pt x="66" y="36"/>
                  </a:lnTo>
                  <a:lnTo>
                    <a:pt x="66" y="60"/>
                  </a:lnTo>
                  <a:lnTo>
                    <a:pt x="60" y="60"/>
                  </a:lnTo>
                  <a:lnTo>
                    <a:pt x="60" y="9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7" name="Freeform 65"/>
            <p:cNvSpPr>
              <a:spLocks/>
            </p:cNvSpPr>
            <p:nvPr/>
          </p:nvSpPr>
          <p:spPr bwMode="auto">
            <a:xfrm>
              <a:off x="1452" y="912"/>
              <a:ext cx="96" cy="126"/>
            </a:xfrm>
            <a:custGeom>
              <a:avLst/>
              <a:gdLst>
                <a:gd name="T0" fmla="*/ 96 w 96"/>
                <a:gd name="T1" fmla="*/ 126 h 126"/>
                <a:gd name="T2" fmla="*/ 0 w 96"/>
                <a:gd name="T3" fmla="*/ 108 h 126"/>
                <a:gd name="T4" fmla="*/ 6 w 96"/>
                <a:gd name="T5" fmla="*/ 96 h 126"/>
                <a:gd name="T6" fmla="*/ 12 w 96"/>
                <a:gd name="T7" fmla="*/ 60 h 126"/>
                <a:gd name="T8" fmla="*/ 24 w 96"/>
                <a:gd name="T9" fmla="*/ 12 h 126"/>
                <a:gd name="T10" fmla="*/ 24 w 96"/>
                <a:gd name="T11" fmla="*/ 0 h 126"/>
                <a:gd name="T12" fmla="*/ 30 w 96"/>
                <a:gd name="T13" fmla="*/ 0 h 126"/>
                <a:gd name="T14" fmla="*/ 36 w 96"/>
                <a:gd name="T15" fmla="*/ 6 h 126"/>
                <a:gd name="T16" fmla="*/ 42 w 96"/>
                <a:gd name="T17" fmla="*/ 6 h 126"/>
                <a:gd name="T18" fmla="*/ 42 w 96"/>
                <a:gd name="T19" fmla="*/ 12 h 126"/>
                <a:gd name="T20" fmla="*/ 48 w 96"/>
                <a:gd name="T21" fmla="*/ 18 h 126"/>
                <a:gd name="T22" fmla="*/ 48 w 96"/>
                <a:gd name="T23" fmla="*/ 24 h 126"/>
                <a:gd name="T24" fmla="*/ 54 w 96"/>
                <a:gd name="T25" fmla="*/ 24 h 126"/>
                <a:gd name="T26" fmla="*/ 54 w 96"/>
                <a:gd name="T27" fmla="*/ 30 h 126"/>
                <a:gd name="T28" fmla="*/ 54 w 96"/>
                <a:gd name="T29" fmla="*/ 36 h 126"/>
                <a:gd name="T30" fmla="*/ 60 w 96"/>
                <a:gd name="T31" fmla="*/ 42 h 126"/>
                <a:gd name="T32" fmla="*/ 60 w 96"/>
                <a:gd name="T33" fmla="*/ 48 h 126"/>
                <a:gd name="T34" fmla="*/ 60 w 96"/>
                <a:gd name="T35" fmla="*/ 54 h 126"/>
                <a:gd name="T36" fmla="*/ 54 w 96"/>
                <a:gd name="T37" fmla="*/ 54 h 126"/>
                <a:gd name="T38" fmla="*/ 54 w 96"/>
                <a:gd name="T39" fmla="*/ 60 h 126"/>
                <a:gd name="T40" fmla="*/ 60 w 96"/>
                <a:gd name="T41" fmla="*/ 66 h 126"/>
                <a:gd name="T42" fmla="*/ 54 w 96"/>
                <a:gd name="T43" fmla="*/ 66 h 126"/>
                <a:gd name="T44" fmla="*/ 54 w 96"/>
                <a:gd name="T45" fmla="*/ 72 h 126"/>
                <a:gd name="T46" fmla="*/ 60 w 96"/>
                <a:gd name="T47" fmla="*/ 72 h 126"/>
                <a:gd name="T48" fmla="*/ 60 w 96"/>
                <a:gd name="T49" fmla="*/ 78 h 126"/>
                <a:gd name="T50" fmla="*/ 66 w 96"/>
                <a:gd name="T51" fmla="*/ 84 h 126"/>
                <a:gd name="T52" fmla="*/ 72 w 96"/>
                <a:gd name="T53" fmla="*/ 84 h 126"/>
                <a:gd name="T54" fmla="*/ 72 w 96"/>
                <a:gd name="T55" fmla="*/ 90 h 126"/>
                <a:gd name="T56" fmla="*/ 78 w 96"/>
                <a:gd name="T57" fmla="*/ 90 h 126"/>
                <a:gd name="T58" fmla="*/ 78 w 96"/>
                <a:gd name="T59" fmla="*/ 96 h 126"/>
                <a:gd name="T60" fmla="*/ 84 w 96"/>
                <a:gd name="T61" fmla="*/ 102 h 126"/>
                <a:gd name="T62" fmla="*/ 84 w 96"/>
                <a:gd name="T63" fmla="*/ 108 h 126"/>
                <a:gd name="T64" fmla="*/ 90 w 96"/>
                <a:gd name="T65" fmla="*/ 114 h 126"/>
                <a:gd name="T66" fmla="*/ 90 w 96"/>
                <a:gd name="T67" fmla="*/ 120 h 126"/>
                <a:gd name="T68" fmla="*/ 96 w 96"/>
                <a:gd name="T6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26">
                  <a:moveTo>
                    <a:pt x="96" y="126"/>
                  </a:moveTo>
                  <a:lnTo>
                    <a:pt x="0" y="108"/>
                  </a:lnTo>
                  <a:lnTo>
                    <a:pt x="6" y="96"/>
                  </a:lnTo>
                  <a:lnTo>
                    <a:pt x="12" y="60"/>
                  </a:lnTo>
                  <a:lnTo>
                    <a:pt x="24" y="12"/>
                  </a:lnTo>
                  <a:lnTo>
                    <a:pt x="24" y="0"/>
                  </a:lnTo>
                  <a:lnTo>
                    <a:pt x="30" y="0"/>
                  </a:lnTo>
                  <a:lnTo>
                    <a:pt x="36" y="6"/>
                  </a:lnTo>
                  <a:lnTo>
                    <a:pt x="42" y="6"/>
                  </a:lnTo>
                  <a:lnTo>
                    <a:pt x="42" y="12"/>
                  </a:lnTo>
                  <a:lnTo>
                    <a:pt x="48" y="18"/>
                  </a:lnTo>
                  <a:lnTo>
                    <a:pt x="48" y="24"/>
                  </a:lnTo>
                  <a:lnTo>
                    <a:pt x="54" y="24"/>
                  </a:lnTo>
                  <a:lnTo>
                    <a:pt x="54" y="30"/>
                  </a:lnTo>
                  <a:lnTo>
                    <a:pt x="54" y="36"/>
                  </a:lnTo>
                  <a:lnTo>
                    <a:pt x="60" y="42"/>
                  </a:lnTo>
                  <a:lnTo>
                    <a:pt x="60" y="48"/>
                  </a:lnTo>
                  <a:lnTo>
                    <a:pt x="60" y="54"/>
                  </a:lnTo>
                  <a:lnTo>
                    <a:pt x="54" y="54"/>
                  </a:lnTo>
                  <a:lnTo>
                    <a:pt x="54" y="60"/>
                  </a:lnTo>
                  <a:lnTo>
                    <a:pt x="60" y="66"/>
                  </a:lnTo>
                  <a:lnTo>
                    <a:pt x="54" y="66"/>
                  </a:lnTo>
                  <a:lnTo>
                    <a:pt x="54" y="72"/>
                  </a:lnTo>
                  <a:lnTo>
                    <a:pt x="60" y="72"/>
                  </a:lnTo>
                  <a:lnTo>
                    <a:pt x="60" y="78"/>
                  </a:lnTo>
                  <a:lnTo>
                    <a:pt x="66" y="84"/>
                  </a:lnTo>
                  <a:lnTo>
                    <a:pt x="72" y="84"/>
                  </a:lnTo>
                  <a:lnTo>
                    <a:pt x="72" y="90"/>
                  </a:lnTo>
                  <a:lnTo>
                    <a:pt x="78" y="90"/>
                  </a:lnTo>
                  <a:lnTo>
                    <a:pt x="78" y="96"/>
                  </a:lnTo>
                  <a:lnTo>
                    <a:pt x="84" y="102"/>
                  </a:lnTo>
                  <a:lnTo>
                    <a:pt x="84" y="108"/>
                  </a:lnTo>
                  <a:lnTo>
                    <a:pt x="90" y="114"/>
                  </a:lnTo>
                  <a:lnTo>
                    <a:pt x="90" y="120"/>
                  </a:lnTo>
                  <a:lnTo>
                    <a:pt x="96" y="12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8" name="Freeform 66"/>
            <p:cNvSpPr>
              <a:spLocks/>
            </p:cNvSpPr>
            <p:nvPr/>
          </p:nvSpPr>
          <p:spPr bwMode="auto">
            <a:xfrm>
              <a:off x="1362" y="894"/>
              <a:ext cx="72" cy="84"/>
            </a:xfrm>
            <a:custGeom>
              <a:avLst/>
              <a:gdLst>
                <a:gd name="T0" fmla="*/ 54 w 72"/>
                <a:gd name="T1" fmla="*/ 72 h 84"/>
                <a:gd name="T2" fmla="*/ 54 w 72"/>
                <a:gd name="T3" fmla="*/ 84 h 84"/>
                <a:gd name="T4" fmla="*/ 0 w 72"/>
                <a:gd name="T5" fmla="*/ 72 h 84"/>
                <a:gd name="T6" fmla="*/ 12 w 72"/>
                <a:gd name="T7" fmla="*/ 18 h 84"/>
                <a:gd name="T8" fmla="*/ 18 w 72"/>
                <a:gd name="T9" fmla="*/ 18 h 84"/>
                <a:gd name="T10" fmla="*/ 24 w 72"/>
                <a:gd name="T11" fmla="*/ 18 h 84"/>
                <a:gd name="T12" fmla="*/ 24 w 72"/>
                <a:gd name="T13" fmla="*/ 12 h 84"/>
                <a:gd name="T14" fmla="*/ 24 w 72"/>
                <a:gd name="T15" fmla="*/ 18 h 84"/>
                <a:gd name="T16" fmla="*/ 24 w 72"/>
                <a:gd name="T17" fmla="*/ 24 h 84"/>
                <a:gd name="T18" fmla="*/ 30 w 72"/>
                <a:gd name="T19" fmla="*/ 24 h 84"/>
                <a:gd name="T20" fmla="*/ 36 w 72"/>
                <a:gd name="T21" fmla="*/ 0 h 84"/>
                <a:gd name="T22" fmla="*/ 42 w 72"/>
                <a:gd name="T23" fmla="*/ 0 h 84"/>
                <a:gd name="T24" fmla="*/ 72 w 72"/>
                <a:gd name="T25" fmla="*/ 6 h 84"/>
                <a:gd name="T26" fmla="*/ 66 w 72"/>
                <a:gd name="T27" fmla="*/ 12 h 84"/>
                <a:gd name="T28" fmla="*/ 54 w 72"/>
                <a:gd name="T29"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84">
                  <a:moveTo>
                    <a:pt x="54" y="72"/>
                  </a:moveTo>
                  <a:lnTo>
                    <a:pt x="54" y="84"/>
                  </a:lnTo>
                  <a:lnTo>
                    <a:pt x="0" y="72"/>
                  </a:lnTo>
                  <a:lnTo>
                    <a:pt x="12" y="18"/>
                  </a:lnTo>
                  <a:lnTo>
                    <a:pt x="18" y="18"/>
                  </a:lnTo>
                  <a:lnTo>
                    <a:pt x="24" y="18"/>
                  </a:lnTo>
                  <a:lnTo>
                    <a:pt x="24" y="12"/>
                  </a:lnTo>
                  <a:lnTo>
                    <a:pt x="24" y="18"/>
                  </a:lnTo>
                  <a:lnTo>
                    <a:pt x="24" y="24"/>
                  </a:lnTo>
                  <a:lnTo>
                    <a:pt x="30" y="24"/>
                  </a:lnTo>
                  <a:lnTo>
                    <a:pt x="36" y="0"/>
                  </a:lnTo>
                  <a:lnTo>
                    <a:pt x="42" y="0"/>
                  </a:lnTo>
                  <a:lnTo>
                    <a:pt x="72" y="6"/>
                  </a:lnTo>
                  <a:lnTo>
                    <a:pt x="66" y="12"/>
                  </a:lnTo>
                  <a:lnTo>
                    <a:pt x="54"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9" name="Freeform 67"/>
            <p:cNvSpPr>
              <a:spLocks/>
            </p:cNvSpPr>
            <p:nvPr/>
          </p:nvSpPr>
          <p:spPr bwMode="auto">
            <a:xfrm>
              <a:off x="1584" y="942"/>
              <a:ext cx="66" cy="90"/>
            </a:xfrm>
            <a:custGeom>
              <a:avLst/>
              <a:gdLst>
                <a:gd name="T0" fmla="*/ 18 w 66"/>
                <a:gd name="T1" fmla="*/ 84 h 90"/>
                <a:gd name="T2" fmla="*/ 24 w 66"/>
                <a:gd name="T3" fmla="*/ 66 h 90"/>
                <a:gd name="T4" fmla="*/ 12 w 66"/>
                <a:gd name="T5" fmla="*/ 66 h 90"/>
                <a:gd name="T6" fmla="*/ 12 w 66"/>
                <a:gd name="T7" fmla="*/ 60 h 90"/>
                <a:gd name="T8" fmla="*/ 12 w 66"/>
                <a:gd name="T9" fmla="*/ 54 h 90"/>
                <a:gd name="T10" fmla="*/ 18 w 66"/>
                <a:gd name="T11" fmla="*/ 54 h 90"/>
                <a:gd name="T12" fmla="*/ 18 w 66"/>
                <a:gd name="T13" fmla="*/ 48 h 90"/>
                <a:gd name="T14" fmla="*/ 12 w 66"/>
                <a:gd name="T15" fmla="*/ 48 h 90"/>
                <a:gd name="T16" fmla="*/ 18 w 66"/>
                <a:gd name="T17" fmla="*/ 42 h 90"/>
                <a:gd name="T18" fmla="*/ 0 w 66"/>
                <a:gd name="T19" fmla="*/ 36 h 90"/>
                <a:gd name="T20" fmla="*/ 0 w 66"/>
                <a:gd name="T21" fmla="*/ 24 h 90"/>
                <a:gd name="T22" fmla="*/ 0 w 66"/>
                <a:gd name="T23" fmla="*/ 18 h 90"/>
                <a:gd name="T24" fmla="*/ 12 w 66"/>
                <a:gd name="T25" fmla="*/ 18 h 90"/>
                <a:gd name="T26" fmla="*/ 12 w 66"/>
                <a:gd name="T27" fmla="*/ 12 h 90"/>
                <a:gd name="T28" fmla="*/ 12 w 66"/>
                <a:gd name="T29" fmla="*/ 0 h 90"/>
                <a:gd name="T30" fmla="*/ 42 w 66"/>
                <a:gd name="T31" fmla="*/ 6 h 90"/>
                <a:gd name="T32" fmla="*/ 42 w 66"/>
                <a:gd name="T33" fmla="*/ 0 h 90"/>
                <a:gd name="T34" fmla="*/ 48 w 66"/>
                <a:gd name="T35" fmla="*/ 0 h 90"/>
                <a:gd name="T36" fmla="*/ 54 w 66"/>
                <a:gd name="T37" fmla="*/ 0 h 90"/>
                <a:gd name="T38" fmla="*/ 54 w 66"/>
                <a:gd name="T39" fmla="*/ 6 h 90"/>
                <a:gd name="T40" fmla="*/ 54 w 66"/>
                <a:gd name="T41" fmla="*/ 12 h 90"/>
                <a:gd name="T42" fmla="*/ 60 w 66"/>
                <a:gd name="T43" fmla="*/ 12 h 90"/>
                <a:gd name="T44" fmla="*/ 66 w 66"/>
                <a:gd name="T45" fmla="*/ 18 h 90"/>
                <a:gd name="T46" fmla="*/ 66 w 66"/>
                <a:gd name="T47" fmla="*/ 24 h 90"/>
                <a:gd name="T48" fmla="*/ 66 w 66"/>
                <a:gd name="T49" fmla="*/ 30 h 90"/>
                <a:gd name="T50" fmla="*/ 66 w 66"/>
                <a:gd name="T51" fmla="*/ 36 h 90"/>
                <a:gd name="T52" fmla="*/ 66 w 66"/>
                <a:gd name="T53" fmla="*/ 42 h 90"/>
                <a:gd name="T54" fmla="*/ 66 w 66"/>
                <a:gd name="T55" fmla="*/ 48 h 90"/>
                <a:gd name="T56" fmla="*/ 42 w 66"/>
                <a:gd name="T57" fmla="*/ 42 h 90"/>
                <a:gd name="T58" fmla="*/ 42 w 66"/>
                <a:gd name="T59" fmla="*/ 48 h 90"/>
                <a:gd name="T60" fmla="*/ 42 w 66"/>
                <a:gd name="T61" fmla="*/ 54 h 90"/>
                <a:gd name="T62" fmla="*/ 42 w 66"/>
                <a:gd name="T63" fmla="*/ 60 h 90"/>
                <a:gd name="T64" fmla="*/ 42 w 66"/>
                <a:gd name="T65" fmla="*/ 66 h 90"/>
                <a:gd name="T66" fmla="*/ 42 w 66"/>
                <a:gd name="T67" fmla="*/ 72 h 90"/>
                <a:gd name="T68" fmla="*/ 42 w 66"/>
                <a:gd name="T69" fmla="*/ 78 h 90"/>
                <a:gd name="T70" fmla="*/ 42 w 66"/>
                <a:gd name="T71" fmla="*/ 84 h 90"/>
                <a:gd name="T72" fmla="*/ 36 w 66"/>
                <a:gd name="T73" fmla="*/ 84 h 90"/>
                <a:gd name="T74" fmla="*/ 36 w 66"/>
                <a:gd name="T75" fmla="*/ 90 h 90"/>
                <a:gd name="T76" fmla="*/ 18 w 66"/>
                <a:gd name="T77"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90">
                  <a:moveTo>
                    <a:pt x="18" y="84"/>
                  </a:moveTo>
                  <a:lnTo>
                    <a:pt x="24" y="66"/>
                  </a:lnTo>
                  <a:lnTo>
                    <a:pt x="12" y="66"/>
                  </a:lnTo>
                  <a:lnTo>
                    <a:pt x="12" y="60"/>
                  </a:lnTo>
                  <a:lnTo>
                    <a:pt x="12" y="54"/>
                  </a:lnTo>
                  <a:lnTo>
                    <a:pt x="18" y="54"/>
                  </a:lnTo>
                  <a:lnTo>
                    <a:pt x="18" y="48"/>
                  </a:lnTo>
                  <a:lnTo>
                    <a:pt x="12" y="48"/>
                  </a:lnTo>
                  <a:lnTo>
                    <a:pt x="18" y="42"/>
                  </a:lnTo>
                  <a:lnTo>
                    <a:pt x="0" y="36"/>
                  </a:lnTo>
                  <a:lnTo>
                    <a:pt x="0" y="24"/>
                  </a:lnTo>
                  <a:lnTo>
                    <a:pt x="0" y="18"/>
                  </a:lnTo>
                  <a:lnTo>
                    <a:pt x="12" y="18"/>
                  </a:lnTo>
                  <a:lnTo>
                    <a:pt x="12" y="12"/>
                  </a:lnTo>
                  <a:lnTo>
                    <a:pt x="12" y="0"/>
                  </a:lnTo>
                  <a:lnTo>
                    <a:pt x="42" y="6"/>
                  </a:lnTo>
                  <a:lnTo>
                    <a:pt x="42" y="0"/>
                  </a:lnTo>
                  <a:lnTo>
                    <a:pt x="48" y="0"/>
                  </a:lnTo>
                  <a:lnTo>
                    <a:pt x="54" y="0"/>
                  </a:lnTo>
                  <a:lnTo>
                    <a:pt x="54" y="6"/>
                  </a:lnTo>
                  <a:lnTo>
                    <a:pt x="54" y="12"/>
                  </a:lnTo>
                  <a:lnTo>
                    <a:pt x="60" y="12"/>
                  </a:lnTo>
                  <a:lnTo>
                    <a:pt x="66" y="18"/>
                  </a:lnTo>
                  <a:lnTo>
                    <a:pt x="66" y="24"/>
                  </a:lnTo>
                  <a:lnTo>
                    <a:pt x="66" y="30"/>
                  </a:lnTo>
                  <a:lnTo>
                    <a:pt x="66" y="36"/>
                  </a:lnTo>
                  <a:lnTo>
                    <a:pt x="66" y="42"/>
                  </a:lnTo>
                  <a:lnTo>
                    <a:pt x="66" y="48"/>
                  </a:lnTo>
                  <a:lnTo>
                    <a:pt x="42" y="42"/>
                  </a:lnTo>
                  <a:lnTo>
                    <a:pt x="42" y="48"/>
                  </a:lnTo>
                  <a:lnTo>
                    <a:pt x="42" y="54"/>
                  </a:lnTo>
                  <a:lnTo>
                    <a:pt x="42" y="60"/>
                  </a:lnTo>
                  <a:lnTo>
                    <a:pt x="42" y="66"/>
                  </a:lnTo>
                  <a:lnTo>
                    <a:pt x="42" y="72"/>
                  </a:lnTo>
                  <a:lnTo>
                    <a:pt x="42" y="78"/>
                  </a:lnTo>
                  <a:lnTo>
                    <a:pt x="42" y="84"/>
                  </a:lnTo>
                  <a:lnTo>
                    <a:pt x="36" y="84"/>
                  </a:lnTo>
                  <a:lnTo>
                    <a:pt x="36" y="90"/>
                  </a:lnTo>
                  <a:lnTo>
                    <a:pt x="18" y="8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0" name="Freeform 68"/>
            <p:cNvSpPr>
              <a:spLocks/>
            </p:cNvSpPr>
            <p:nvPr/>
          </p:nvSpPr>
          <p:spPr bwMode="auto">
            <a:xfrm>
              <a:off x="2862" y="1056"/>
              <a:ext cx="30" cy="90"/>
            </a:xfrm>
            <a:custGeom>
              <a:avLst/>
              <a:gdLst>
                <a:gd name="T0" fmla="*/ 0 w 30"/>
                <a:gd name="T1" fmla="*/ 54 h 90"/>
                <a:gd name="T2" fmla="*/ 0 w 30"/>
                <a:gd name="T3" fmla="*/ 36 h 90"/>
                <a:gd name="T4" fmla="*/ 0 w 30"/>
                <a:gd name="T5" fmla="*/ 12 h 90"/>
                <a:gd name="T6" fmla="*/ 0 w 30"/>
                <a:gd name="T7" fmla="*/ 0 h 90"/>
                <a:gd name="T8" fmla="*/ 24 w 30"/>
                <a:gd name="T9" fmla="*/ 0 h 90"/>
                <a:gd name="T10" fmla="*/ 24 w 30"/>
                <a:gd name="T11" fmla="*/ 6 h 90"/>
                <a:gd name="T12" fmla="*/ 24 w 30"/>
                <a:gd name="T13" fmla="*/ 12 h 90"/>
                <a:gd name="T14" fmla="*/ 24 w 30"/>
                <a:gd name="T15" fmla="*/ 18 h 90"/>
                <a:gd name="T16" fmla="*/ 30 w 30"/>
                <a:gd name="T17" fmla="*/ 60 h 90"/>
                <a:gd name="T18" fmla="*/ 30 w 30"/>
                <a:gd name="T19" fmla="*/ 72 h 90"/>
                <a:gd name="T20" fmla="*/ 30 w 30"/>
                <a:gd name="T21" fmla="*/ 90 h 90"/>
                <a:gd name="T22" fmla="*/ 6 w 30"/>
                <a:gd name="T23" fmla="*/ 90 h 90"/>
                <a:gd name="T24" fmla="*/ 0 w 30"/>
                <a:gd name="T25"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90">
                  <a:moveTo>
                    <a:pt x="0" y="54"/>
                  </a:moveTo>
                  <a:lnTo>
                    <a:pt x="0" y="36"/>
                  </a:lnTo>
                  <a:lnTo>
                    <a:pt x="0" y="12"/>
                  </a:lnTo>
                  <a:lnTo>
                    <a:pt x="0" y="0"/>
                  </a:lnTo>
                  <a:lnTo>
                    <a:pt x="24" y="0"/>
                  </a:lnTo>
                  <a:lnTo>
                    <a:pt x="24" y="6"/>
                  </a:lnTo>
                  <a:lnTo>
                    <a:pt x="24" y="12"/>
                  </a:lnTo>
                  <a:lnTo>
                    <a:pt x="24" y="18"/>
                  </a:lnTo>
                  <a:lnTo>
                    <a:pt x="30" y="60"/>
                  </a:lnTo>
                  <a:lnTo>
                    <a:pt x="30" y="72"/>
                  </a:lnTo>
                  <a:lnTo>
                    <a:pt x="30" y="90"/>
                  </a:lnTo>
                  <a:lnTo>
                    <a:pt x="6" y="90"/>
                  </a:lnTo>
                  <a:lnTo>
                    <a:pt x="0"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1" name="Freeform 69"/>
            <p:cNvSpPr>
              <a:spLocks/>
            </p:cNvSpPr>
            <p:nvPr/>
          </p:nvSpPr>
          <p:spPr bwMode="auto">
            <a:xfrm>
              <a:off x="1416" y="906"/>
              <a:ext cx="60" cy="66"/>
            </a:xfrm>
            <a:custGeom>
              <a:avLst/>
              <a:gdLst>
                <a:gd name="T0" fmla="*/ 12 w 60"/>
                <a:gd name="T1" fmla="*/ 0 h 66"/>
                <a:gd name="T2" fmla="*/ 42 w 60"/>
                <a:gd name="T3" fmla="*/ 6 h 66"/>
                <a:gd name="T4" fmla="*/ 48 w 60"/>
                <a:gd name="T5" fmla="*/ 6 h 66"/>
                <a:gd name="T6" fmla="*/ 48 w 60"/>
                <a:gd name="T7" fmla="*/ 18 h 66"/>
                <a:gd name="T8" fmla="*/ 60 w 60"/>
                <a:gd name="T9" fmla="*/ 18 h 66"/>
                <a:gd name="T10" fmla="*/ 48 w 60"/>
                <a:gd name="T11" fmla="*/ 66 h 66"/>
                <a:gd name="T12" fmla="*/ 36 w 60"/>
                <a:gd name="T13" fmla="*/ 66 h 66"/>
                <a:gd name="T14" fmla="*/ 30 w 60"/>
                <a:gd name="T15" fmla="*/ 60 h 66"/>
                <a:gd name="T16" fmla="*/ 30 w 60"/>
                <a:gd name="T17" fmla="*/ 66 h 66"/>
                <a:gd name="T18" fmla="*/ 18 w 60"/>
                <a:gd name="T19" fmla="*/ 66 h 66"/>
                <a:gd name="T20" fmla="*/ 24 w 60"/>
                <a:gd name="T21" fmla="*/ 60 h 66"/>
                <a:gd name="T22" fmla="*/ 18 w 60"/>
                <a:gd name="T23" fmla="*/ 60 h 66"/>
                <a:gd name="T24" fmla="*/ 18 w 60"/>
                <a:gd name="T25" fmla="*/ 66 h 66"/>
                <a:gd name="T26" fmla="*/ 0 w 60"/>
                <a:gd name="T27" fmla="*/ 60 h 66"/>
                <a:gd name="T28" fmla="*/ 12 w 60"/>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6">
                  <a:moveTo>
                    <a:pt x="12" y="0"/>
                  </a:moveTo>
                  <a:lnTo>
                    <a:pt x="42" y="6"/>
                  </a:lnTo>
                  <a:lnTo>
                    <a:pt x="48" y="6"/>
                  </a:lnTo>
                  <a:lnTo>
                    <a:pt x="48" y="18"/>
                  </a:lnTo>
                  <a:lnTo>
                    <a:pt x="60" y="18"/>
                  </a:lnTo>
                  <a:lnTo>
                    <a:pt x="48" y="66"/>
                  </a:lnTo>
                  <a:lnTo>
                    <a:pt x="36" y="66"/>
                  </a:lnTo>
                  <a:lnTo>
                    <a:pt x="30" y="60"/>
                  </a:lnTo>
                  <a:lnTo>
                    <a:pt x="30" y="66"/>
                  </a:lnTo>
                  <a:lnTo>
                    <a:pt x="18" y="66"/>
                  </a:lnTo>
                  <a:lnTo>
                    <a:pt x="24" y="60"/>
                  </a:lnTo>
                  <a:lnTo>
                    <a:pt x="18" y="60"/>
                  </a:lnTo>
                  <a:lnTo>
                    <a:pt x="18" y="66"/>
                  </a:lnTo>
                  <a:lnTo>
                    <a:pt x="0" y="60"/>
                  </a:lnTo>
                  <a:lnTo>
                    <a:pt x="12" y="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2" name="Freeform 70"/>
            <p:cNvSpPr>
              <a:spLocks/>
            </p:cNvSpPr>
            <p:nvPr/>
          </p:nvSpPr>
          <p:spPr bwMode="auto">
            <a:xfrm>
              <a:off x="2022" y="1026"/>
              <a:ext cx="126" cy="114"/>
            </a:xfrm>
            <a:custGeom>
              <a:avLst/>
              <a:gdLst>
                <a:gd name="T0" fmla="*/ 120 w 126"/>
                <a:gd name="T1" fmla="*/ 114 h 114"/>
                <a:gd name="T2" fmla="*/ 78 w 126"/>
                <a:gd name="T3" fmla="*/ 108 h 114"/>
                <a:gd name="T4" fmla="*/ 30 w 126"/>
                <a:gd name="T5" fmla="*/ 102 h 114"/>
                <a:gd name="T6" fmla="*/ 0 w 126"/>
                <a:gd name="T7" fmla="*/ 96 h 114"/>
                <a:gd name="T8" fmla="*/ 0 w 126"/>
                <a:gd name="T9" fmla="*/ 90 h 114"/>
                <a:gd name="T10" fmla="*/ 0 w 126"/>
                <a:gd name="T11" fmla="*/ 84 h 114"/>
                <a:gd name="T12" fmla="*/ 0 w 126"/>
                <a:gd name="T13" fmla="*/ 78 h 114"/>
                <a:gd name="T14" fmla="*/ 0 w 126"/>
                <a:gd name="T15" fmla="*/ 72 h 114"/>
                <a:gd name="T16" fmla="*/ 0 w 126"/>
                <a:gd name="T17" fmla="*/ 66 h 114"/>
                <a:gd name="T18" fmla="*/ 0 w 126"/>
                <a:gd name="T19" fmla="*/ 60 h 114"/>
                <a:gd name="T20" fmla="*/ 0 w 126"/>
                <a:gd name="T21" fmla="*/ 54 h 114"/>
                <a:gd name="T22" fmla="*/ 0 w 126"/>
                <a:gd name="T23" fmla="*/ 48 h 114"/>
                <a:gd name="T24" fmla="*/ 6 w 126"/>
                <a:gd name="T25" fmla="*/ 42 h 114"/>
                <a:gd name="T26" fmla="*/ 6 w 126"/>
                <a:gd name="T27" fmla="*/ 36 h 114"/>
                <a:gd name="T28" fmla="*/ 12 w 126"/>
                <a:gd name="T29" fmla="*/ 36 h 114"/>
                <a:gd name="T30" fmla="*/ 12 w 126"/>
                <a:gd name="T31" fmla="*/ 30 h 114"/>
                <a:gd name="T32" fmla="*/ 18 w 126"/>
                <a:gd name="T33" fmla="*/ 30 h 114"/>
                <a:gd name="T34" fmla="*/ 24 w 126"/>
                <a:gd name="T35" fmla="*/ 24 h 114"/>
                <a:gd name="T36" fmla="*/ 30 w 126"/>
                <a:gd name="T37" fmla="*/ 18 h 114"/>
                <a:gd name="T38" fmla="*/ 30 w 126"/>
                <a:gd name="T39" fmla="*/ 24 h 114"/>
                <a:gd name="T40" fmla="*/ 36 w 126"/>
                <a:gd name="T41" fmla="*/ 24 h 114"/>
                <a:gd name="T42" fmla="*/ 42 w 126"/>
                <a:gd name="T43" fmla="*/ 24 h 114"/>
                <a:gd name="T44" fmla="*/ 42 w 126"/>
                <a:gd name="T45" fmla="*/ 18 h 114"/>
                <a:gd name="T46" fmla="*/ 54 w 126"/>
                <a:gd name="T47" fmla="*/ 24 h 114"/>
                <a:gd name="T48" fmla="*/ 60 w 126"/>
                <a:gd name="T49" fmla="*/ 24 h 114"/>
                <a:gd name="T50" fmla="*/ 72 w 126"/>
                <a:gd name="T51" fmla="*/ 24 h 114"/>
                <a:gd name="T52" fmla="*/ 78 w 126"/>
                <a:gd name="T53" fmla="*/ 24 h 114"/>
                <a:gd name="T54" fmla="*/ 78 w 126"/>
                <a:gd name="T55" fmla="*/ 18 h 114"/>
                <a:gd name="T56" fmla="*/ 84 w 126"/>
                <a:gd name="T57" fmla="*/ 18 h 114"/>
                <a:gd name="T58" fmla="*/ 90 w 126"/>
                <a:gd name="T59" fmla="*/ 18 h 114"/>
                <a:gd name="T60" fmla="*/ 96 w 126"/>
                <a:gd name="T61" fmla="*/ 18 h 114"/>
                <a:gd name="T62" fmla="*/ 96 w 126"/>
                <a:gd name="T63" fmla="*/ 12 h 114"/>
                <a:gd name="T64" fmla="*/ 96 w 126"/>
                <a:gd name="T65" fmla="*/ 18 h 114"/>
                <a:gd name="T66" fmla="*/ 96 w 126"/>
                <a:gd name="T67" fmla="*/ 12 h 114"/>
                <a:gd name="T68" fmla="*/ 102 w 126"/>
                <a:gd name="T69" fmla="*/ 12 h 114"/>
                <a:gd name="T70" fmla="*/ 102 w 126"/>
                <a:gd name="T71" fmla="*/ 6 h 114"/>
                <a:gd name="T72" fmla="*/ 108 w 126"/>
                <a:gd name="T73" fmla="*/ 6 h 114"/>
                <a:gd name="T74" fmla="*/ 102 w 126"/>
                <a:gd name="T75" fmla="*/ 6 h 114"/>
                <a:gd name="T76" fmla="*/ 108 w 126"/>
                <a:gd name="T77" fmla="*/ 0 h 114"/>
                <a:gd name="T78" fmla="*/ 114 w 126"/>
                <a:gd name="T79" fmla="*/ 0 h 114"/>
                <a:gd name="T80" fmla="*/ 114 w 126"/>
                <a:gd name="T81" fmla="*/ 12 h 114"/>
                <a:gd name="T82" fmla="*/ 120 w 126"/>
                <a:gd name="T83" fmla="*/ 12 h 114"/>
                <a:gd name="T84" fmla="*/ 120 w 126"/>
                <a:gd name="T85" fmla="*/ 42 h 114"/>
                <a:gd name="T86" fmla="*/ 114 w 126"/>
                <a:gd name="T87" fmla="*/ 42 h 114"/>
                <a:gd name="T88" fmla="*/ 114 w 126"/>
                <a:gd name="T89" fmla="*/ 60 h 114"/>
                <a:gd name="T90" fmla="*/ 120 w 126"/>
                <a:gd name="T91" fmla="*/ 60 h 114"/>
                <a:gd name="T92" fmla="*/ 120 w 126"/>
                <a:gd name="T93" fmla="*/ 78 h 114"/>
                <a:gd name="T94" fmla="*/ 126 w 126"/>
                <a:gd name="T95" fmla="*/ 78 h 114"/>
                <a:gd name="T96" fmla="*/ 126 w 126"/>
                <a:gd name="T97" fmla="*/ 108 h 114"/>
                <a:gd name="T98" fmla="*/ 120 w 126"/>
                <a:gd name="T9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14">
                  <a:moveTo>
                    <a:pt x="120" y="114"/>
                  </a:moveTo>
                  <a:lnTo>
                    <a:pt x="78" y="108"/>
                  </a:lnTo>
                  <a:lnTo>
                    <a:pt x="30" y="102"/>
                  </a:lnTo>
                  <a:lnTo>
                    <a:pt x="0" y="96"/>
                  </a:lnTo>
                  <a:lnTo>
                    <a:pt x="0" y="90"/>
                  </a:lnTo>
                  <a:lnTo>
                    <a:pt x="0" y="84"/>
                  </a:lnTo>
                  <a:lnTo>
                    <a:pt x="0" y="78"/>
                  </a:lnTo>
                  <a:lnTo>
                    <a:pt x="0" y="72"/>
                  </a:lnTo>
                  <a:lnTo>
                    <a:pt x="0" y="66"/>
                  </a:lnTo>
                  <a:lnTo>
                    <a:pt x="0" y="60"/>
                  </a:lnTo>
                  <a:lnTo>
                    <a:pt x="0" y="54"/>
                  </a:lnTo>
                  <a:lnTo>
                    <a:pt x="0" y="48"/>
                  </a:lnTo>
                  <a:lnTo>
                    <a:pt x="6" y="42"/>
                  </a:lnTo>
                  <a:lnTo>
                    <a:pt x="6" y="36"/>
                  </a:lnTo>
                  <a:lnTo>
                    <a:pt x="12" y="36"/>
                  </a:lnTo>
                  <a:lnTo>
                    <a:pt x="12" y="30"/>
                  </a:lnTo>
                  <a:lnTo>
                    <a:pt x="18" y="30"/>
                  </a:lnTo>
                  <a:lnTo>
                    <a:pt x="24" y="24"/>
                  </a:lnTo>
                  <a:lnTo>
                    <a:pt x="30" y="18"/>
                  </a:lnTo>
                  <a:lnTo>
                    <a:pt x="30" y="24"/>
                  </a:lnTo>
                  <a:lnTo>
                    <a:pt x="36" y="24"/>
                  </a:lnTo>
                  <a:lnTo>
                    <a:pt x="42" y="24"/>
                  </a:lnTo>
                  <a:lnTo>
                    <a:pt x="42" y="18"/>
                  </a:lnTo>
                  <a:lnTo>
                    <a:pt x="54" y="24"/>
                  </a:lnTo>
                  <a:lnTo>
                    <a:pt x="60" y="24"/>
                  </a:lnTo>
                  <a:lnTo>
                    <a:pt x="72" y="24"/>
                  </a:lnTo>
                  <a:lnTo>
                    <a:pt x="78" y="24"/>
                  </a:lnTo>
                  <a:lnTo>
                    <a:pt x="78" y="18"/>
                  </a:lnTo>
                  <a:lnTo>
                    <a:pt x="84" y="18"/>
                  </a:lnTo>
                  <a:lnTo>
                    <a:pt x="90" y="18"/>
                  </a:lnTo>
                  <a:lnTo>
                    <a:pt x="96" y="18"/>
                  </a:lnTo>
                  <a:lnTo>
                    <a:pt x="96" y="12"/>
                  </a:lnTo>
                  <a:lnTo>
                    <a:pt x="96" y="18"/>
                  </a:lnTo>
                  <a:lnTo>
                    <a:pt x="96" y="12"/>
                  </a:lnTo>
                  <a:lnTo>
                    <a:pt x="102" y="12"/>
                  </a:lnTo>
                  <a:lnTo>
                    <a:pt x="102" y="6"/>
                  </a:lnTo>
                  <a:lnTo>
                    <a:pt x="108" y="6"/>
                  </a:lnTo>
                  <a:lnTo>
                    <a:pt x="102" y="6"/>
                  </a:lnTo>
                  <a:lnTo>
                    <a:pt x="108" y="0"/>
                  </a:lnTo>
                  <a:lnTo>
                    <a:pt x="114" y="0"/>
                  </a:lnTo>
                  <a:lnTo>
                    <a:pt x="114" y="12"/>
                  </a:lnTo>
                  <a:lnTo>
                    <a:pt x="120" y="12"/>
                  </a:lnTo>
                  <a:lnTo>
                    <a:pt x="120" y="42"/>
                  </a:lnTo>
                  <a:lnTo>
                    <a:pt x="114" y="42"/>
                  </a:lnTo>
                  <a:lnTo>
                    <a:pt x="114" y="60"/>
                  </a:lnTo>
                  <a:lnTo>
                    <a:pt x="120" y="60"/>
                  </a:lnTo>
                  <a:lnTo>
                    <a:pt x="120" y="78"/>
                  </a:lnTo>
                  <a:lnTo>
                    <a:pt x="126" y="78"/>
                  </a:lnTo>
                  <a:lnTo>
                    <a:pt x="126" y="108"/>
                  </a:lnTo>
                  <a:lnTo>
                    <a:pt x="120" y="11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3" name="Freeform 71"/>
            <p:cNvSpPr>
              <a:spLocks/>
            </p:cNvSpPr>
            <p:nvPr/>
          </p:nvSpPr>
          <p:spPr bwMode="auto">
            <a:xfrm>
              <a:off x="2802" y="1062"/>
              <a:ext cx="54" cy="24"/>
            </a:xfrm>
            <a:custGeom>
              <a:avLst/>
              <a:gdLst>
                <a:gd name="T0" fmla="*/ 0 w 54"/>
                <a:gd name="T1" fmla="*/ 0 h 24"/>
                <a:gd name="T2" fmla="*/ 54 w 54"/>
                <a:gd name="T3" fmla="*/ 0 h 24"/>
                <a:gd name="T4" fmla="*/ 54 w 54"/>
                <a:gd name="T5" fmla="*/ 6 h 24"/>
                <a:gd name="T6" fmla="*/ 54 w 54"/>
                <a:gd name="T7" fmla="*/ 12 h 24"/>
                <a:gd name="T8" fmla="*/ 42 w 54"/>
                <a:gd name="T9" fmla="*/ 12 h 24"/>
                <a:gd name="T10" fmla="*/ 42 w 54"/>
                <a:gd name="T11" fmla="*/ 24 h 24"/>
                <a:gd name="T12" fmla="*/ 6 w 54"/>
                <a:gd name="T13" fmla="*/ 24 h 24"/>
                <a:gd name="T14" fmla="*/ 6 w 54"/>
                <a:gd name="T15" fmla="*/ 12 h 24"/>
                <a:gd name="T16" fmla="*/ 0 w 54"/>
                <a:gd name="T17" fmla="*/ 12 h 24"/>
                <a:gd name="T18" fmla="*/ 0 w 5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4">
                  <a:moveTo>
                    <a:pt x="0" y="0"/>
                  </a:moveTo>
                  <a:lnTo>
                    <a:pt x="54" y="0"/>
                  </a:lnTo>
                  <a:lnTo>
                    <a:pt x="54" y="6"/>
                  </a:lnTo>
                  <a:lnTo>
                    <a:pt x="54" y="12"/>
                  </a:lnTo>
                  <a:lnTo>
                    <a:pt x="42" y="12"/>
                  </a:lnTo>
                  <a:lnTo>
                    <a:pt x="42" y="24"/>
                  </a:lnTo>
                  <a:lnTo>
                    <a:pt x="6" y="24"/>
                  </a:lnTo>
                  <a:lnTo>
                    <a:pt x="6" y="12"/>
                  </a:lnTo>
                  <a:lnTo>
                    <a:pt x="0" y="12"/>
                  </a:lnTo>
                  <a:lnTo>
                    <a:pt x="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4" name="Freeform 72"/>
            <p:cNvSpPr>
              <a:spLocks/>
            </p:cNvSpPr>
            <p:nvPr/>
          </p:nvSpPr>
          <p:spPr bwMode="auto">
            <a:xfrm>
              <a:off x="1206" y="876"/>
              <a:ext cx="96" cy="120"/>
            </a:xfrm>
            <a:custGeom>
              <a:avLst/>
              <a:gdLst>
                <a:gd name="T0" fmla="*/ 36 w 96"/>
                <a:gd name="T1" fmla="*/ 120 h 120"/>
                <a:gd name="T2" fmla="*/ 36 w 96"/>
                <a:gd name="T3" fmla="*/ 114 h 120"/>
                <a:gd name="T4" fmla="*/ 30 w 96"/>
                <a:gd name="T5" fmla="*/ 114 h 120"/>
                <a:gd name="T6" fmla="*/ 24 w 96"/>
                <a:gd name="T7" fmla="*/ 120 h 120"/>
                <a:gd name="T8" fmla="*/ 18 w 96"/>
                <a:gd name="T9" fmla="*/ 120 h 120"/>
                <a:gd name="T10" fmla="*/ 18 w 96"/>
                <a:gd name="T11" fmla="*/ 114 h 120"/>
                <a:gd name="T12" fmla="*/ 12 w 96"/>
                <a:gd name="T13" fmla="*/ 120 h 120"/>
                <a:gd name="T14" fmla="*/ 6 w 96"/>
                <a:gd name="T15" fmla="*/ 114 h 120"/>
                <a:gd name="T16" fmla="*/ 0 w 96"/>
                <a:gd name="T17" fmla="*/ 114 h 120"/>
                <a:gd name="T18" fmla="*/ 0 w 96"/>
                <a:gd name="T19" fmla="*/ 108 h 120"/>
                <a:gd name="T20" fmla="*/ 0 w 96"/>
                <a:gd name="T21" fmla="*/ 102 h 120"/>
                <a:gd name="T22" fmla="*/ 6 w 96"/>
                <a:gd name="T23" fmla="*/ 96 h 120"/>
                <a:gd name="T24" fmla="*/ 6 w 96"/>
                <a:gd name="T25" fmla="*/ 90 h 120"/>
                <a:gd name="T26" fmla="*/ 6 w 96"/>
                <a:gd name="T27" fmla="*/ 84 h 120"/>
                <a:gd name="T28" fmla="*/ 6 w 96"/>
                <a:gd name="T29" fmla="*/ 78 h 120"/>
                <a:gd name="T30" fmla="*/ 6 w 96"/>
                <a:gd name="T31" fmla="*/ 72 h 120"/>
                <a:gd name="T32" fmla="*/ 12 w 96"/>
                <a:gd name="T33" fmla="*/ 66 h 120"/>
                <a:gd name="T34" fmla="*/ 12 w 96"/>
                <a:gd name="T35" fmla="*/ 60 h 120"/>
                <a:gd name="T36" fmla="*/ 12 w 96"/>
                <a:gd name="T37" fmla="*/ 54 h 120"/>
                <a:gd name="T38" fmla="*/ 12 w 96"/>
                <a:gd name="T39" fmla="*/ 48 h 120"/>
                <a:gd name="T40" fmla="*/ 18 w 96"/>
                <a:gd name="T41" fmla="*/ 48 h 120"/>
                <a:gd name="T42" fmla="*/ 18 w 96"/>
                <a:gd name="T43" fmla="*/ 42 h 120"/>
                <a:gd name="T44" fmla="*/ 24 w 96"/>
                <a:gd name="T45" fmla="*/ 42 h 120"/>
                <a:gd name="T46" fmla="*/ 24 w 96"/>
                <a:gd name="T47" fmla="*/ 36 h 120"/>
                <a:gd name="T48" fmla="*/ 48 w 96"/>
                <a:gd name="T49" fmla="*/ 42 h 120"/>
                <a:gd name="T50" fmla="*/ 48 w 96"/>
                <a:gd name="T51" fmla="*/ 36 h 120"/>
                <a:gd name="T52" fmla="*/ 54 w 96"/>
                <a:gd name="T53" fmla="*/ 36 h 120"/>
                <a:gd name="T54" fmla="*/ 54 w 96"/>
                <a:gd name="T55" fmla="*/ 30 h 120"/>
                <a:gd name="T56" fmla="*/ 54 w 96"/>
                <a:gd name="T57" fmla="*/ 36 h 120"/>
                <a:gd name="T58" fmla="*/ 54 w 96"/>
                <a:gd name="T59" fmla="*/ 30 h 120"/>
                <a:gd name="T60" fmla="*/ 60 w 96"/>
                <a:gd name="T61" fmla="*/ 30 h 120"/>
                <a:gd name="T62" fmla="*/ 66 w 96"/>
                <a:gd name="T63" fmla="*/ 30 h 120"/>
                <a:gd name="T64" fmla="*/ 66 w 96"/>
                <a:gd name="T65" fmla="*/ 24 h 120"/>
                <a:gd name="T66" fmla="*/ 72 w 96"/>
                <a:gd name="T67" fmla="*/ 24 h 120"/>
                <a:gd name="T68" fmla="*/ 72 w 96"/>
                <a:gd name="T69" fmla="*/ 18 h 120"/>
                <a:gd name="T70" fmla="*/ 78 w 96"/>
                <a:gd name="T71" fmla="*/ 18 h 120"/>
                <a:gd name="T72" fmla="*/ 78 w 96"/>
                <a:gd name="T73" fmla="*/ 12 h 120"/>
                <a:gd name="T74" fmla="*/ 78 w 96"/>
                <a:gd name="T75" fmla="*/ 6 h 120"/>
                <a:gd name="T76" fmla="*/ 84 w 96"/>
                <a:gd name="T77" fmla="*/ 6 h 120"/>
                <a:gd name="T78" fmla="*/ 84 w 96"/>
                <a:gd name="T79" fmla="*/ 0 h 120"/>
                <a:gd name="T80" fmla="*/ 90 w 96"/>
                <a:gd name="T81" fmla="*/ 0 h 120"/>
                <a:gd name="T82" fmla="*/ 96 w 96"/>
                <a:gd name="T83" fmla="*/ 0 h 120"/>
                <a:gd name="T84" fmla="*/ 96 w 96"/>
                <a:gd name="T85" fmla="*/ 6 h 120"/>
                <a:gd name="T86" fmla="*/ 78 w 96"/>
                <a:gd name="T87" fmla="*/ 72 h 120"/>
                <a:gd name="T88" fmla="*/ 72 w 96"/>
                <a:gd name="T89" fmla="*/ 102 h 120"/>
                <a:gd name="T90" fmla="*/ 48 w 96"/>
                <a:gd name="T91" fmla="*/ 96 h 120"/>
                <a:gd name="T92" fmla="*/ 42 w 96"/>
                <a:gd name="T93" fmla="*/ 114 h 120"/>
                <a:gd name="T94" fmla="*/ 42 w 96"/>
                <a:gd name="T95" fmla="*/ 120 h 120"/>
                <a:gd name="T96" fmla="*/ 36 w 96"/>
                <a:gd name="T9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120">
                  <a:moveTo>
                    <a:pt x="36" y="120"/>
                  </a:moveTo>
                  <a:lnTo>
                    <a:pt x="36" y="114"/>
                  </a:lnTo>
                  <a:lnTo>
                    <a:pt x="30" y="114"/>
                  </a:lnTo>
                  <a:lnTo>
                    <a:pt x="24" y="120"/>
                  </a:lnTo>
                  <a:lnTo>
                    <a:pt x="18" y="120"/>
                  </a:lnTo>
                  <a:lnTo>
                    <a:pt x="18" y="114"/>
                  </a:lnTo>
                  <a:lnTo>
                    <a:pt x="12" y="120"/>
                  </a:lnTo>
                  <a:lnTo>
                    <a:pt x="6" y="114"/>
                  </a:lnTo>
                  <a:lnTo>
                    <a:pt x="0" y="114"/>
                  </a:lnTo>
                  <a:lnTo>
                    <a:pt x="0" y="108"/>
                  </a:lnTo>
                  <a:lnTo>
                    <a:pt x="0" y="102"/>
                  </a:lnTo>
                  <a:lnTo>
                    <a:pt x="6" y="96"/>
                  </a:lnTo>
                  <a:lnTo>
                    <a:pt x="6" y="90"/>
                  </a:lnTo>
                  <a:lnTo>
                    <a:pt x="6" y="84"/>
                  </a:lnTo>
                  <a:lnTo>
                    <a:pt x="6" y="78"/>
                  </a:lnTo>
                  <a:lnTo>
                    <a:pt x="6" y="72"/>
                  </a:lnTo>
                  <a:lnTo>
                    <a:pt x="12" y="66"/>
                  </a:lnTo>
                  <a:lnTo>
                    <a:pt x="12" y="60"/>
                  </a:lnTo>
                  <a:lnTo>
                    <a:pt x="12" y="54"/>
                  </a:lnTo>
                  <a:lnTo>
                    <a:pt x="12" y="48"/>
                  </a:lnTo>
                  <a:lnTo>
                    <a:pt x="18" y="48"/>
                  </a:lnTo>
                  <a:lnTo>
                    <a:pt x="18" y="42"/>
                  </a:lnTo>
                  <a:lnTo>
                    <a:pt x="24" y="42"/>
                  </a:lnTo>
                  <a:lnTo>
                    <a:pt x="24" y="36"/>
                  </a:lnTo>
                  <a:lnTo>
                    <a:pt x="48" y="42"/>
                  </a:lnTo>
                  <a:lnTo>
                    <a:pt x="48" y="36"/>
                  </a:lnTo>
                  <a:lnTo>
                    <a:pt x="54" y="36"/>
                  </a:lnTo>
                  <a:lnTo>
                    <a:pt x="54" y="30"/>
                  </a:lnTo>
                  <a:lnTo>
                    <a:pt x="54" y="36"/>
                  </a:lnTo>
                  <a:lnTo>
                    <a:pt x="54" y="30"/>
                  </a:lnTo>
                  <a:lnTo>
                    <a:pt x="60" y="30"/>
                  </a:lnTo>
                  <a:lnTo>
                    <a:pt x="66" y="30"/>
                  </a:lnTo>
                  <a:lnTo>
                    <a:pt x="66" y="24"/>
                  </a:lnTo>
                  <a:lnTo>
                    <a:pt x="72" y="24"/>
                  </a:lnTo>
                  <a:lnTo>
                    <a:pt x="72" y="18"/>
                  </a:lnTo>
                  <a:lnTo>
                    <a:pt x="78" y="18"/>
                  </a:lnTo>
                  <a:lnTo>
                    <a:pt x="78" y="12"/>
                  </a:lnTo>
                  <a:lnTo>
                    <a:pt x="78" y="6"/>
                  </a:lnTo>
                  <a:lnTo>
                    <a:pt x="84" y="6"/>
                  </a:lnTo>
                  <a:lnTo>
                    <a:pt x="84" y="0"/>
                  </a:lnTo>
                  <a:lnTo>
                    <a:pt x="90" y="0"/>
                  </a:lnTo>
                  <a:lnTo>
                    <a:pt x="96" y="0"/>
                  </a:lnTo>
                  <a:lnTo>
                    <a:pt x="96" y="6"/>
                  </a:lnTo>
                  <a:lnTo>
                    <a:pt x="78" y="72"/>
                  </a:lnTo>
                  <a:lnTo>
                    <a:pt x="72" y="102"/>
                  </a:lnTo>
                  <a:lnTo>
                    <a:pt x="48" y="96"/>
                  </a:lnTo>
                  <a:lnTo>
                    <a:pt x="42" y="114"/>
                  </a:lnTo>
                  <a:lnTo>
                    <a:pt x="42" y="120"/>
                  </a:lnTo>
                  <a:lnTo>
                    <a:pt x="36" y="12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5" name="Freeform 73"/>
            <p:cNvSpPr>
              <a:spLocks/>
            </p:cNvSpPr>
            <p:nvPr/>
          </p:nvSpPr>
          <p:spPr bwMode="auto">
            <a:xfrm>
              <a:off x="1284" y="882"/>
              <a:ext cx="90" cy="84"/>
            </a:xfrm>
            <a:custGeom>
              <a:avLst/>
              <a:gdLst>
                <a:gd name="T0" fmla="*/ 78 w 90"/>
                <a:gd name="T1" fmla="*/ 84 h 84"/>
                <a:gd name="T2" fmla="*/ 72 w 90"/>
                <a:gd name="T3" fmla="*/ 78 h 84"/>
                <a:gd name="T4" fmla="*/ 0 w 90"/>
                <a:gd name="T5" fmla="*/ 66 h 84"/>
                <a:gd name="T6" fmla="*/ 18 w 90"/>
                <a:gd name="T7" fmla="*/ 0 h 84"/>
                <a:gd name="T8" fmla="*/ 24 w 90"/>
                <a:gd name="T9" fmla="*/ 0 h 84"/>
                <a:gd name="T10" fmla="*/ 30 w 90"/>
                <a:gd name="T11" fmla="*/ 0 h 84"/>
                <a:gd name="T12" fmla="*/ 36 w 90"/>
                <a:gd name="T13" fmla="*/ 6 h 84"/>
                <a:gd name="T14" fmla="*/ 42 w 90"/>
                <a:gd name="T15" fmla="*/ 6 h 84"/>
                <a:gd name="T16" fmla="*/ 48 w 90"/>
                <a:gd name="T17" fmla="*/ 6 h 84"/>
                <a:gd name="T18" fmla="*/ 48 w 90"/>
                <a:gd name="T19" fmla="*/ 12 h 84"/>
                <a:gd name="T20" fmla="*/ 54 w 90"/>
                <a:gd name="T21" fmla="*/ 18 h 84"/>
                <a:gd name="T22" fmla="*/ 60 w 90"/>
                <a:gd name="T23" fmla="*/ 12 h 84"/>
                <a:gd name="T24" fmla="*/ 66 w 90"/>
                <a:gd name="T25" fmla="*/ 12 h 84"/>
                <a:gd name="T26" fmla="*/ 72 w 90"/>
                <a:gd name="T27" fmla="*/ 18 h 84"/>
                <a:gd name="T28" fmla="*/ 72 w 90"/>
                <a:gd name="T29" fmla="*/ 24 h 84"/>
                <a:gd name="T30" fmla="*/ 78 w 90"/>
                <a:gd name="T31" fmla="*/ 30 h 84"/>
                <a:gd name="T32" fmla="*/ 78 w 90"/>
                <a:gd name="T33" fmla="*/ 24 h 84"/>
                <a:gd name="T34" fmla="*/ 84 w 90"/>
                <a:gd name="T35" fmla="*/ 24 h 84"/>
                <a:gd name="T36" fmla="*/ 90 w 90"/>
                <a:gd name="T37" fmla="*/ 24 h 84"/>
                <a:gd name="T38" fmla="*/ 90 w 90"/>
                <a:gd name="T39" fmla="*/ 30 h 84"/>
                <a:gd name="T40" fmla="*/ 78 w 90"/>
                <a:gd name="T4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4">
                  <a:moveTo>
                    <a:pt x="78" y="84"/>
                  </a:moveTo>
                  <a:lnTo>
                    <a:pt x="72" y="78"/>
                  </a:lnTo>
                  <a:lnTo>
                    <a:pt x="0" y="66"/>
                  </a:lnTo>
                  <a:lnTo>
                    <a:pt x="18" y="0"/>
                  </a:lnTo>
                  <a:lnTo>
                    <a:pt x="24" y="0"/>
                  </a:lnTo>
                  <a:lnTo>
                    <a:pt x="30" y="0"/>
                  </a:lnTo>
                  <a:lnTo>
                    <a:pt x="36" y="6"/>
                  </a:lnTo>
                  <a:lnTo>
                    <a:pt x="42" y="6"/>
                  </a:lnTo>
                  <a:lnTo>
                    <a:pt x="48" y="6"/>
                  </a:lnTo>
                  <a:lnTo>
                    <a:pt x="48" y="12"/>
                  </a:lnTo>
                  <a:lnTo>
                    <a:pt x="54" y="18"/>
                  </a:lnTo>
                  <a:lnTo>
                    <a:pt x="60" y="12"/>
                  </a:lnTo>
                  <a:lnTo>
                    <a:pt x="66" y="12"/>
                  </a:lnTo>
                  <a:lnTo>
                    <a:pt x="72" y="18"/>
                  </a:lnTo>
                  <a:lnTo>
                    <a:pt x="72" y="24"/>
                  </a:lnTo>
                  <a:lnTo>
                    <a:pt x="78" y="30"/>
                  </a:lnTo>
                  <a:lnTo>
                    <a:pt x="78" y="24"/>
                  </a:lnTo>
                  <a:lnTo>
                    <a:pt x="84" y="24"/>
                  </a:lnTo>
                  <a:lnTo>
                    <a:pt x="90" y="24"/>
                  </a:lnTo>
                  <a:lnTo>
                    <a:pt x="90" y="30"/>
                  </a:lnTo>
                  <a:lnTo>
                    <a:pt x="78" y="8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6" name="Freeform 74"/>
            <p:cNvSpPr>
              <a:spLocks/>
            </p:cNvSpPr>
            <p:nvPr/>
          </p:nvSpPr>
          <p:spPr bwMode="auto">
            <a:xfrm>
              <a:off x="1680" y="966"/>
              <a:ext cx="96" cy="156"/>
            </a:xfrm>
            <a:custGeom>
              <a:avLst/>
              <a:gdLst>
                <a:gd name="T0" fmla="*/ 72 w 96"/>
                <a:gd name="T1" fmla="*/ 144 h 156"/>
                <a:gd name="T2" fmla="*/ 60 w 96"/>
                <a:gd name="T3" fmla="*/ 144 h 156"/>
                <a:gd name="T4" fmla="*/ 54 w 96"/>
                <a:gd name="T5" fmla="*/ 150 h 156"/>
                <a:gd name="T6" fmla="*/ 48 w 96"/>
                <a:gd name="T7" fmla="*/ 150 h 156"/>
                <a:gd name="T8" fmla="*/ 42 w 96"/>
                <a:gd name="T9" fmla="*/ 150 h 156"/>
                <a:gd name="T10" fmla="*/ 48 w 96"/>
                <a:gd name="T11" fmla="*/ 150 h 156"/>
                <a:gd name="T12" fmla="*/ 42 w 96"/>
                <a:gd name="T13" fmla="*/ 156 h 156"/>
                <a:gd name="T14" fmla="*/ 36 w 96"/>
                <a:gd name="T15" fmla="*/ 156 h 156"/>
                <a:gd name="T16" fmla="*/ 36 w 96"/>
                <a:gd name="T17" fmla="*/ 150 h 156"/>
                <a:gd name="T18" fmla="*/ 36 w 96"/>
                <a:gd name="T19" fmla="*/ 144 h 156"/>
                <a:gd name="T20" fmla="*/ 42 w 96"/>
                <a:gd name="T21" fmla="*/ 138 h 156"/>
                <a:gd name="T22" fmla="*/ 42 w 96"/>
                <a:gd name="T23" fmla="*/ 132 h 156"/>
                <a:gd name="T24" fmla="*/ 30 w 96"/>
                <a:gd name="T25" fmla="*/ 132 h 156"/>
                <a:gd name="T26" fmla="*/ 36 w 96"/>
                <a:gd name="T27" fmla="*/ 126 h 156"/>
                <a:gd name="T28" fmla="*/ 24 w 96"/>
                <a:gd name="T29" fmla="*/ 126 h 156"/>
                <a:gd name="T30" fmla="*/ 30 w 96"/>
                <a:gd name="T31" fmla="*/ 114 h 156"/>
                <a:gd name="T32" fmla="*/ 12 w 96"/>
                <a:gd name="T33" fmla="*/ 108 h 156"/>
                <a:gd name="T34" fmla="*/ 18 w 96"/>
                <a:gd name="T35" fmla="*/ 78 h 156"/>
                <a:gd name="T36" fmla="*/ 0 w 96"/>
                <a:gd name="T37" fmla="*/ 72 h 156"/>
                <a:gd name="T38" fmla="*/ 6 w 96"/>
                <a:gd name="T39" fmla="*/ 42 h 156"/>
                <a:gd name="T40" fmla="*/ 0 w 96"/>
                <a:gd name="T41" fmla="*/ 42 h 156"/>
                <a:gd name="T42" fmla="*/ 0 w 96"/>
                <a:gd name="T43" fmla="*/ 36 h 156"/>
                <a:gd name="T44" fmla="*/ 0 w 96"/>
                <a:gd name="T45" fmla="*/ 30 h 156"/>
                <a:gd name="T46" fmla="*/ 0 w 96"/>
                <a:gd name="T47" fmla="*/ 24 h 156"/>
                <a:gd name="T48" fmla="*/ 0 w 96"/>
                <a:gd name="T49" fmla="*/ 18 h 156"/>
                <a:gd name="T50" fmla="*/ 6 w 96"/>
                <a:gd name="T51" fmla="*/ 18 h 156"/>
                <a:gd name="T52" fmla="*/ 6 w 96"/>
                <a:gd name="T53" fmla="*/ 12 h 156"/>
                <a:gd name="T54" fmla="*/ 12 w 96"/>
                <a:gd name="T55" fmla="*/ 6 h 156"/>
                <a:gd name="T56" fmla="*/ 12 w 96"/>
                <a:gd name="T57" fmla="*/ 0 h 156"/>
                <a:gd name="T58" fmla="*/ 18 w 96"/>
                <a:gd name="T59" fmla="*/ 0 h 156"/>
                <a:gd name="T60" fmla="*/ 18 w 96"/>
                <a:gd name="T61" fmla="*/ 6 h 156"/>
                <a:gd name="T62" fmla="*/ 18 w 96"/>
                <a:gd name="T63" fmla="*/ 12 h 156"/>
                <a:gd name="T64" fmla="*/ 18 w 96"/>
                <a:gd name="T65" fmla="*/ 18 h 156"/>
                <a:gd name="T66" fmla="*/ 18 w 96"/>
                <a:gd name="T67" fmla="*/ 24 h 156"/>
                <a:gd name="T68" fmla="*/ 18 w 96"/>
                <a:gd name="T69" fmla="*/ 30 h 156"/>
                <a:gd name="T70" fmla="*/ 24 w 96"/>
                <a:gd name="T71" fmla="*/ 30 h 156"/>
                <a:gd name="T72" fmla="*/ 24 w 96"/>
                <a:gd name="T73" fmla="*/ 36 h 156"/>
                <a:gd name="T74" fmla="*/ 30 w 96"/>
                <a:gd name="T75" fmla="*/ 36 h 156"/>
                <a:gd name="T76" fmla="*/ 36 w 96"/>
                <a:gd name="T77" fmla="*/ 36 h 156"/>
                <a:gd name="T78" fmla="*/ 42 w 96"/>
                <a:gd name="T79" fmla="*/ 30 h 156"/>
                <a:gd name="T80" fmla="*/ 42 w 96"/>
                <a:gd name="T81" fmla="*/ 36 h 156"/>
                <a:gd name="T82" fmla="*/ 48 w 96"/>
                <a:gd name="T83" fmla="*/ 36 h 156"/>
                <a:gd name="T84" fmla="*/ 48 w 96"/>
                <a:gd name="T85" fmla="*/ 42 h 156"/>
                <a:gd name="T86" fmla="*/ 54 w 96"/>
                <a:gd name="T87" fmla="*/ 48 h 156"/>
                <a:gd name="T88" fmla="*/ 60 w 96"/>
                <a:gd name="T89" fmla="*/ 48 h 156"/>
                <a:gd name="T90" fmla="*/ 66 w 96"/>
                <a:gd name="T91" fmla="*/ 54 h 156"/>
                <a:gd name="T92" fmla="*/ 72 w 96"/>
                <a:gd name="T93" fmla="*/ 48 h 156"/>
                <a:gd name="T94" fmla="*/ 66 w 96"/>
                <a:gd name="T95" fmla="*/ 84 h 156"/>
                <a:gd name="T96" fmla="*/ 72 w 96"/>
                <a:gd name="T97" fmla="*/ 84 h 156"/>
                <a:gd name="T98" fmla="*/ 72 w 96"/>
                <a:gd name="T99" fmla="*/ 90 h 156"/>
                <a:gd name="T100" fmla="*/ 84 w 96"/>
                <a:gd name="T101" fmla="*/ 90 h 156"/>
                <a:gd name="T102" fmla="*/ 78 w 96"/>
                <a:gd name="T103" fmla="*/ 114 h 156"/>
                <a:gd name="T104" fmla="*/ 90 w 96"/>
                <a:gd name="T105" fmla="*/ 114 h 156"/>
                <a:gd name="T106" fmla="*/ 90 w 96"/>
                <a:gd name="T107" fmla="*/ 120 h 156"/>
                <a:gd name="T108" fmla="*/ 90 w 96"/>
                <a:gd name="T109" fmla="*/ 126 h 156"/>
                <a:gd name="T110" fmla="*/ 96 w 96"/>
                <a:gd name="T111" fmla="*/ 126 h 156"/>
                <a:gd name="T112" fmla="*/ 96 w 96"/>
                <a:gd name="T113" fmla="*/ 132 h 156"/>
                <a:gd name="T114" fmla="*/ 90 w 96"/>
                <a:gd name="T115" fmla="*/ 126 h 156"/>
                <a:gd name="T116" fmla="*/ 84 w 96"/>
                <a:gd name="T117" fmla="*/ 132 h 156"/>
                <a:gd name="T118" fmla="*/ 84 w 96"/>
                <a:gd name="T119" fmla="*/ 150 h 156"/>
                <a:gd name="T120" fmla="*/ 72 w 96"/>
                <a:gd name="T121"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56">
                  <a:moveTo>
                    <a:pt x="72" y="144"/>
                  </a:moveTo>
                  <a:lnTo>
                    <a:pt x="60" y="144"/>
                  </a:lnTo>
                  <a:lnTo>
                    <a:pt x="54" y="150"/>
                  </a:lnTo>
                  <a:lnTo>
                    <a:pt x="48" y="150"/>
                  </a:lnTo>
                  <a:lnTo>
                    <a:pt x="42" y="150"/>
                  </a:lnTo>
                  <a:lnTo>
                    <a:pt x="48" y="150"/>
                  </a:lnTo>
                  <a:lnTo>
                    <a:pt x="42" y="156"/>
                  </a:lnTo>
                  <a:lnTo>
                    <a:pt x="36" y="156"/>
                  </a:lnTo>
                  <a:lnTo>
                    <a:pt x="36" y="150"/>
                  </a:lnTo>
                  <a:lnTo>
                    <a:pt x="36" y="144"/>
                  </a:lnTo>
                  <a:lnTo>
                    <a:pt x="42" y="138"/>
                  </a:lnTo>
                  <a:lnTo>
                    <a:pt x="42" y="132"/>
                  </a:lnTo>
                  <a:lnTo>
                    <a:pt x="30" y="132"/>
                  </a:lnTo>
                  <a:lnTo>
                    <a:pt x="36" y="126"/>
                  </a:lnTo>
                  <a:lnTo>
                    <a:pt x="24" y="126"/>
                  </a:lnTo>
                  <a:lnTo>
                    <a:pt x="30" y="114"/>
                  </a:lnTo>
                  <a:lnTo>
                    <a:pt x="12" y="108"/>
                  </a:lnTo>
                  <a:lnTo>
                    <a:pt x="18" y="78"/>
                  </a:lnTo>
                  <a:lnTo>
                    <a:pt x="0" y="72"/>
                  </a:lnTo>
                  <a:lnTo>
                    <a:pt x="6" y="42"/>
                  </a:lnTo>
                  <a:lnTo>
                    <a:pt x="0" y="42"/>
                  </a:lnTo>
                  <a:lnTo>
                    <a:pt x="0" y="36"/>
                  </a:lnTo>
                  <a:lnTo>
                    <a:pt x="0" y="30"/>
                  </a:lnTo>
                  <a:lnTo>
                    <a:pt x="0" y="24"/>
                  </a:lnTo>
                  <a:lnTo>
                    <a:pt x="0" y="18"/>
                  </a:lnTo>
                  <a:lnTo>
                    <a:pt x="6" y="18"/>
                  </a:lnTo>
                  <a:lnTo>
                    <a:pt x="6" y="12"/>
                  </a:lnTo>
                  <a:lnTo>
                    <a:pt x="12" y="6"/>
                  </a:lnTo>
                  <a:lnTo>
                    <a:pt x="12" y="0"/>
                  </a:lnTo>
                  <a:lnTo>
                    <a:pt x="18" y="0"/>
                  </a:lnTo>
                  <a:lnTo>
                    <a:pt x="18" y="6"/>
                  </a:lnTo>
                  <a:lnTo>
                    <a:pt x="18" y="12"/>
                  </a:lnTo>
                  <a:lnTo>
                    <a:pt x="18" y="18"/>
                  </a:lnTo>
                  <a:lnTo>
                    <a:pt x="18" y="24"/>
                  </a:lnTo>
                  <a:lnTo>
                    <a:pt x="18" y="30"/>
                  </a:lnTo>
                  <a:lnTo>
                    <a:pt x="24" y="30"/>
                  </a:lnTo>
                  <a:lnTo>
                    <a:pt x="24" y="36"/>
                  </a:lnTo>
                  <a:lnTo>
                    <a:pt x="30" y="36"/>
                  </a:lnTo>
                  <a:lnTo>
                    <a:pt x="36" y="36"/>
                  </a:lnTo>
                  <a:lnTo>
                    <a:pt x="42" y="30"/>
                  </a:lnTo>
                  <a:lnTo>
                    <a:pt x="42" y="36"/>
                  </a:lnTo>
                  <a:lnTo>
                    <a:pt x="48" y="36"/>
                  </a:lnTo>
                  <a:lnTo>
                    <a:pt x="48" y="42"/>
                  </a:lnTo>
                  <a:lnTo>
                    <a:pt x="54" y="48"/>
                  </a:lnTo>
                  <a:lnTo>
                    <a:pt x="60" y="48"/>
                  </a:lnTo>
                  <a:lnTo>
                    <a:pt x="66" y="54"/>
                  </a:lnTo>
                  <a:lnTo>
                    <a:pt x="72" y="48"/>
                  </a:lnTo>
                  <a:lnTo>
                    <a:pt x="66" y="84"/>
                  </a:lnTo>
                  <a:lnTo>
                    <a:pt x="72" y="84"/>
                  </a:lnTo>
                  <a:lnTo>
                    <a:pt x="72" y="90"/>
                  </a:lnTo>
                  <a:lnTo>
                    <a:pt x="84" y="90"/>
                  </a:lnTo>
                  <a:lnTo>
                    <a:pt x="78" y="114"/>
                  </a:lnTo>
                  <a:lnTo>
                    <a:pt x="90" y="114"/>
                  </a:lnTo>
                  <a:lnTo>
                    <a:pt x="90" y="120"/>
                  </a:lnTo>
                  <a:lnTo>
                    <a:pt x="90" y="126"/>
                  </a:lnTo>
                  <a:lnTo>
                    <a:pt x="96" y="126"/>
                  </a:lnTo>
                  <a:lnTo>
                    <a:pt x="96" y="132"/>
                  </a:lnTo>
                  <a:lnTo>
                    <a:pt x="90" y="126"/>
                  </a:lnTo>
                  <a:lnTo>
                    <a:pt x="84" y="132"/>
                  </a:lnTo>
                  <a:lnTo>
                    <a:pt x="84" y="150"/>
                  </a:lnTo>
                  <a:lnTo>
                    <a:pt x="72" y="14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7" name="Freeform 75"/>
            <p:cNvSpPr>
              <a:spLocks/>
            </p:cNvSpPr>
            <p:nvPr/>
          </p:nvSpPr>
          <p:spPr bwMode="auto">
            <a:xfrm>
              <a:off x="1026" y="816"/>
              <a:ext cx="42" cy="54"/>
            </a:xfrm>
            <a:custGeom>
              <a:avLst/>
              <a:gdLst>
                <a:gd name="T0" fmla="*/ 24 w 42"/>
                <a:gd name="T1" fmla="*/ 54 h 54"/>
                <a:gd name="T2" fmla="*/ 12 w 42"/>
                <a:gd name="T3" fmla="*/ 48 h 54"/>
                <a:gd name="T4" fmla="*/ 18 w 42"/>
                <a:gd name="T5" fmla="*/ 36 h 54"/>
                <a:gd name="T6" fmla="*/ 0 w 42"/>
                <a:gd name="T7" fmla="*/ 36 h 54"/>
                <a:gd name="T8" fmla="*/ 12 w 42"/>
                <a:gd name="T9" fmla="*/ 24 h 54"/>
                <a:gd name="T10" fmla="*/ 24 w 42"/>
                <a:gd name="T11" fmla="*/ 24 h 54"/>
                <a:gd name="T12" fmla="*/ 30 w 42"/>
                <a:gd name="T13" fmla="*/ 18 h 54"/>
                <a:gd name="T14" fmla="*/ 36 w 42"/>
                <a:gd name="T15" fmla="*/ 12 h 54"/>
                <a:gd name="T16" fmla="*/ 42 w 42"/>
                <a:gd name="T17" fmla="*/ 0 h 54"/>
                <a:gd name="T18" fmla="*/ 42 w 42"/>
                <a:gd name="T19" fmla="*/ 6 h 54"/>
                <a:gd name="T20" fmla="*/ 42 w 42"/>
                <a:gd name="T21" fmla="*/ 24 h 54"/>
                <a:gd name="T22" fmla="*/ 30 w 42"/>
                <a:gd name="T23" fmla="*/ 24 h 54"/>
                <a:gd name="T24" fmla="*/ 30 w 42"/>
                <a:gd name="T25" fmla="*/ 36 h 54"/>
                <a:gd name="T26" fmla="*/ 36 w 42"/>
                <a:gd name="T27" fmla="*/ 36 h 54"/>
                <a:gd name="T28" fmla="*/ 36 w 42"/>
                <a:gd name="T29" fmla="*/ 42 h 54"/>
                <a:gd name="T30" fmla="*/ 30 w 42"/>
                <a:gd name="T31" fmla="*/ 54 h 54"/>
                <a:gd name="T32" fmla="*/ 24 w 4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4">
                  <a:moveTo>
                    <a:pt x="24" y="54"/>
                  </a:moveTo>
                  <a:lnTo>
                    <a:pt x="12" y="48"/>
                  </a:lnTo>
                  <a:lnTo>
                    <a:pt x="18" y="36"/>
                  </a:lnTo>
                  <a:lnTo>
                    <a:pt x="0" y="36"/>
                  </a:lnTo>
                  <a:lnTo>
                    <a:pt x="12" y="24"/>
                  </a:lnTo>
                  <a:lnTo>
                    <a:pt x="24" y="24"/>
                  </a:lnTo>
                  <a:lnTo>
                    <a:pt x="30" y="18"/>
                  </a:lnTo>
                  <a:lnTo>
                    <a:pt x="36" y="12"/>
                  </a:lnTo>
                  <a:lnTo>
                    <a:pt x="42" y="0"/>
                  </a:lnTo>
                  <a:lnTo>
                    <a:pt x="42" y="6"/>
                  </a:lnTo>
                  <a:lnTo>
                    <a:pt x="42" y="24"/>
                  </a:lnTo>
                  <a:lnTo>
                    <a:pt x="30" y="24"/>
                  </a:lnTo>
                  <a:lnTo>
                    <a:pt x="30" y="36"/>
                  </a:lnTo>
                  <a:lnTo>
                    <a:pt x="36" y="36"/>
                  </a:lnTo>
                  <a:lnTo>
                    <a:pt x="36" y="42"/>
                  </a:lnTo>
                  <a:lnTo>
                    <a:pt x="30" y="54"/>
                  </a:lnTo>
                  <a:lnTo>
                    <a:pt x="24"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8" name="Freeform 76"/>
            <p:cNvSpPr>
              <a:spLocks/>
            </p:cNvSpPr>
            <p:nvPr/>
          </p:nvSpPr>
          <p:spPr bwMode="auto">
            <a:xfrm>
              <a:off x="2940" y="1068"/>
              <a:ext cx="96" cy="84"/>
            </a:xfrm>
            <a:custGeom>
              <a:avLst/>
              <a:gdLst>
                <a:gd name="T0" fmla="*/ 90 w 96"/>
                <a:gd name="T1" fmla="*/ 0 h 84"/>
                <a:gd name="T2" fmla="*/ 90 w 96"/>
                <a:gd name="T3" fmla="*/ 18 h 84"/>
                <a:gd name="T4" fmla="*/ 96 w 96"/>
                <a:gd name="T5" fmla="*/ 18 h 84"/>
                <a:gd name="T6" fmla="*/ 96 w 96"/>
                <a:gd name="T7" fmla="*/ 84 h 84"/>
                <a:gd name="T8" fmla="*/ 48 w 96"/>
                <a:gd name="T9" fmla="*/ 84 h 84"/>
                <a:gd name="T10" fmla="*/ 48 w 96"/>
                <a:gd name="T11" fmla="*/ 72 h 84"/>
                <a:gd name="T12" fmla="*/ 48 w 96"/>
                <a:gd name="T13" fmla="*/ 66 h 84"/>
                <a:gd name="T14" fmla="*/ 42 w 96"/>
                <a:gd name="T15" fmla="*/ 66 h 84"/>
                <a:gd name="T16" fmla="*/ 48 w 96"/>
                <a:gd name="T17" fmla="*/ 66 h 84"/>
                <a:gd name="T18" fmla="*/ 48 w 96"/>
                <a:gd name="T19" fmla="*/ 60 h 84"/>
                <a:gd name="T20" fmla="*/ 42 w 96"/>
                <a:gd name="T21" fmla="*/ 60 h 84"/>
                <a:gd name="T22" fmla="*/ 36 w 96"/>
                <a:gd name="T23" fmla="*/ 60 h 84"/>
                <a:gd name="T24" fmla="*/ 30 w 96"/>
                <a:gd name="T25" fmla="*/ 54 h 84"/>
                <a:gd name="T26" fmla="*/ 30 w 96"/>
                <a:gd name="T27" fmla="*/ 48 h 84"/>
                <a:gd name="T28" fmla="*/ 24 w 96"/>
                <a:gd name="T29" fmla="*/ 42 h 84"/>
                <a:gd name="T30" fmla="*/ 12 w 96"/>
                <a:gd name="T31" fmla="*/ 48 h 84"/>
                <a:gd name="T32" fmla="*/ 0 w 96"/>
                <a:gd name="T33" fmla="*/ 48 h 84"/>
                <a:gd name="T34" fmla="*/ 0 w 96"/>
                <a:gd name="T35" fmla="*/ 6 h 84"/>
                <a:gd name="T36" fmla="*/ 42 w 96"/>
                <a:gd name="T37" fmla="*/ 6 h 84"/>
                <a:gd name="T38" fmla="*/ 42 w 96"/>
                <a:gd name="T39" fmla="*/ 0 h 84"/>
                <a:gd name="T40" fmla="*/ 90 w 96"/>
                <a:gd name="T4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4">
                  <a:moveTo>
                    <a:pt x="90" y="0"/>
                  </a:moveTo>
                  <a:lnTo>
                    <a:pt x="90" y="18"/>
                  </a:lnTo>
                  <a:lnTo>
                    <a:pt x="96" y="18"/>
                  </a:lnTo>
                  <a:lnTo>
                    <a:pt x="96" y="84"/>
                  </a:lnTo>
                  <a:lnTo>
                    <a:pt x="48" y="84"/>
                  </a:lnTo>
                  <a:lnTo>
                    <a:pt x="48" y="72"/>
                  </a:lnTo>
                  <a:lnTo>
                    <a:pt x="48" y="66"/>
                  </a:lnTo>
                  <a:lnTo>
                    <a:pt x="42" y="66"/>
                  </a:lnTo>
                  <a:lnTo>
                    <a:pt x="48" y="66"/>
                  </a:lnTo>
                  <a:lnTo>
                    <a:pt x="48" y="60"/>
                  </a:lnTo>
                  <a:lnTo>
                    <a:pt x="42" y="60"/>
                  </a:lnTo>
                  <a:lnTo>
                    <a:pt x="36" y="60"/>
                  </a:lnTo>
                  <a:lnTo>
                    <a:pt x="30" y="54"/>
                  </a:lnTo>
                  <a:lnTo>
                    <a:pt x="30" y="48"/>
                  </a:lnTo>
                  <a:lnTo>
                    <a:pt x="24" y="42"/>
                  </a:lnTo>
                  <a:lnTo>
                    <a:pt x="12" y="48"/>
                  </a:lnTo>
                  <a:lnTo>
                    <a:pt x="0" y="48"/>
                  </a:lnTo>
                  <a:lnTo>
                    <a:pt x="0" y="6"/>
                  </a:lnTo>
                  <a:lnTo>
                    <a:pt x="42" y="6"/>
                  </a:lnTo>
                  <a:lnTo>
                    <a:pt x="42" y="0"/>
                  </a:lnTo>
                  <a:lnTo>
                    <a:pt x="9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49" name="Freeform 77"/>
            <p:cNvSpPr>
              <a:spLocks/>
            </p:cNvSpPr>
            <p:nvPr/>
          </p:nvSpPr>
          <p:spPr bwMode="auto">
            <a:xfrm>
              <a:off x="2514" y="1068"/>
              <a:ext cx="48" cy="54"/>
            </a:xfrm>
            <a:custGeom>
              <a:avLst/>
              <a:gdLst>
                <a:gd name="T0" fmla="*/ 42 w 48"/>
                <a:gd name="T1" fmla="*/ 54 h 54"/>
                <a:gd name="T2" fmla="*/ 0 w 48"/>
                <a:gd name="T3" fmla="*/ 54 h 54"/>
                <a:gd name="T4" fmla="*/ 6 w 48"/>
                <a:gd name="T5" fmla="*/ 18 h 54"/>
                <a:gd name="T6" fmla="*/ 12 w 48"/>
                <a:gd name="T7" fmla="*/ 18 h 54"/>
                <a:gd name="T8" fmla="*/ 12 w 48"/>
                <a:gd name="T9" fmla="*/ 0 h 54"/>
                <a:gd name="T10" fmla="*/ 36 w 48"/>
                <a:gd name="T11" fmla="*/ 0 h 54"/>
                <a:gd name="T12" fmla="*/ 48 w 48"/>
                <a:gd name="T13" fmla="*/ 0 h 54"/>
                <a:gd name="T14" fmla="*/ 48 w 48"/>
                <a:gd name="T15" fmla="*/ 18 h 54"/>
                <a:gd name="T16" fmla="*/ 48 w 48"/>
                <a:gd name="T17" fmla="*/ 54 h 54"/>
                <a:gd name="T18" fmla="*/ 42 w 48"/>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4">
                  <a:moveTo>
                    <a:pt x="42" y="54"/>
                  </a:moveTo>
                  <a:lnTo>
                    <a:pt x="0" y="54"/>
                  </a:lnTo>
                  <a:lnTo>
                    <a:pt x="6" y="18"/>
                  </a:lnTo>
                  <a:lnTo>
                    <a:pt x="12" y="18"/>
                  </a:lnTo>
                  <a:lnTo>
                    <a:pt x="12" y="0"/>
                  </a:lnTo>
                  <a:lnTo>
                    <a:pt x="36" y="0"/>
                  </a:lnTo>
                  <a:lnTo>
                    <a:pt x="48" y="0"/>
                  </a:lnTo>
                  <a:lnTo>
                    <a:pt x="48" y="18"/>
                  </a:lnTo>
                  <a:lnTo>
                    <a:pt x="48" y="54"/>
                  </a:lnTo>
                  <a:lnTo>
                    <a:pt x="42"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0" name="Freeform 78"/>
            <p:cNvSpPr>
              <a:spLocks/>
            </p:cNvSpPr>
            <p:nvPr/>
          </p:nvSpPr>
          <p:spPr bwMode="auto">
            <a:xfrm>
              <a:off x="2562" y="1068"/>
              <a:ext cx="54" cy="54"/>
            </a:xfrm>
            <a:custGeom>
              <a:avLst/>
              <a:gdLst>
                <a:gd name="T0" fmla="*/ 36 w 54"/>
                <a:gd name="T1" fmla="*/ 54 h 54"/>
                <a:gd name="T2" fmla="*/ 0 w 54"/>
                <a:gd name="T3" fmla="*/ 54 h 54"/>
                <a:gd name="T4" fmla="*/ 0 w 54"/>
                <a:gd name="T5" fmla="*/ 18 h 54"/>
                <a:gd name="T6" fmla="*/ 0 w 54"/>
                <a:gd name="T7" fmla="*/ 0 h 54"/>
                <a:gd name="T8" fmla="*/ 18 w 54"/>
                <a:gd name="T9" fmla="*/ 0 h 54"/>
                <a:gd name="T10" fmla="*/ 48 w 54"/>
                <a:gd name="T11" fmla="*/ 6 h 54"/>
                <a:gd name="T12" fmla="*/ 48 w 54"/>
                <a:gd name="T13" fmla="*/ 18 h 54"/>
                <a:gd name="T14" fmla="*/ 54 w 54"/>
                <a:gd name="T15" fmla="*/ 18 h 54"/>
                <a:gd name="T16" fmla="*/ 54 w 54"/>
                <a:gd name="T17" fmla="*/ 30 h 54"/>
                <a:gd name="T18" fmla="*/ 48 w 54"/>
                <a:gd name="T19" fmla="*/ 54 h 54"/>
                <a:gd name="T20" fmla="*/ 36 w 54"/>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4">
                  <a:moveTo>
                    <a:pt x="36" y="54"/>
                  </a:moveTo>
                  <a:lnTo>
                    <a:pt x="0" y="54"/>
                  </a:lnTo>
                  <a:lnTo>
                    <a:pt x="0" y="18"/>
                  </a:lnTo>
                  <a:lnTo>
                    <a:pt x="0" y="0"/>
                  </a:lnTo>
                  <a:lnTo>
                    <a:pt x="18" y="0"/>
                  </a:lnTo>
                  <a:lnTo>
                    <a:pt x="48" y="6"/>
                  </a:lnTo>
                  <a:lnTo>
                    <a:pt x="48" y="18"/>
                  </a:lnTo>
                  <a:lnTo>
                    <a:pt x="54" y="18"/>
                  </a:lnTo>
                  <a:lnTo>
                    <a:pt x="54" y="30"/>
                  </a:lnTo>
                  <a:lnTo>
                    <a:pt x="48" y="54"/>
                  </a:lnTo>
                  <a:lnTo>
                    <a:pt x="3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1" name="Freeform 79"/>
            <p:cNvSpPr>
              <a:spLocks/>
            </p:cNvSpPr>
            <p:nvPr/>
          </p:nvSpPr>
          <p:spPr bwMode="auto">
            <a:xfrm>
              <a:off x="2406" y="1062"/>
              <a:ext cx="120" cy="72"/>
            </a:xfrm>
            <a:custGeom>
              <a:avLst/>
              <a:gdLst>
                <a:gd name="T0" fmla="*/ 72 w 120"/>
                <a:gd name="T1" fmla="*/ 60 h 72"/>
                <a:gd name="T2" fmla="*/ 66 w 120"/>
                <a:gd name="T3" fmla="*/ 60 h 72"/>
                <a:gd name="T4" fmla="*/ 66 w 120"/>
                <a:gd name="T5" fmla="*/ 54 h 72"/>
                <a:gd name="T6" fmla="*/ 66 w 120"/>
                <a:gd name="T7" fmla="*/ 48 h 72"/>
                <a:gd name="T8" fmla="*/ 60 w 120"/>
                <a:gd name="T9" fmla="*/ 48 h 72"/>
                <a:gd name="T10" fmla="*/ 60 w 120"/>
                <a:gd name="T11" fmla="*/ 42 h 72"/>
                <a:gd name="T12" fmla="*/ 60 w 120"/>
                <a:gd name="T13" fmla="*/ 36 h 72"/>
                <a:gd name="T14" fmla="*/ 66 w 120"/>
                <a:gd name="T15" fmla="*/ 36 h 72"/>
                <a:gd name="T16" fmla="*/ 60 w 120"/>
                <a:gd name="T17" fmla="*/ 30 h 72"/>
                <a:gd name="T18" fmla="*/ 48 w 120"/>
                <a:gd name="T19" fmla="*/ 36 h 72"/>
                <a:gd name="T20" fmla="*/ 42 w 120"/>
                <a:gd name="T21" fmla="*/ 36 h 72"/>
                <a:gd name="T22" fmla="*/ 36 w 120"/>
                <a:gd name="T23" fmla="*/ 36 h 72"/>
                <a:gd name="T24" fmla="*/ 30 w 120"/>
                <a:gd name="T25" fmla="*/ 36 h 72"/>
                <a:gd name="T26" fmla="*/ 24 w 120"/>
                <a:gd name="T27" fmla="*/ 30 h 72"/>
                <a:gd name="T28" fmla="*/ 18 w 120"/>
                <a:gd name="T29" fmla="*/ 30 h 72"/>
                <a:gd name="T30" fmla="*/ 12 w 120"/>
                <a:gd name="T31" fmla="*/ 30 h 72"/>
                <a:gd name="T32" fmla="*/ 12 w 120"/>
                <a:gd name="T33" fmla="*/ 24 h 72"/>
                <a:gd name="T34" fmla="*/ 6 w 120"/>
                <a:gd name="T35" fmla="*/ 24 h 72"/>
                <a:gd name="T36" fmla="*/ 6 w 120"/>
                <a:gd name="T37" fmla="*/ 18 h 72"/>
                <a:gd name="T38" fmla="*/ 6 w 120"/>
                <a:gd name="T39" fmla="*/ 12 h 72"/>
                <a:gd name="T40" fmla="*/ 6 w 120"/>
                <a:gd name="T41" fmla="*/ 6 h 72"/>
                <a:gd name="T42" fmla="*/ 0 w 120"/>
                <a:gd name="T43" fmla="*/ 6 h 72"/>
                <a:gd name="T44" fmla="*/ 0 w 120"/>
                <a:gd name="T45" fmla="*/ 0 h 72"/>
                <a:gd name="T46" fmla="*/ 30 w 120"/>
                <a:gd name="T47" fmla="*/ 0 h 72"/>
                <a:gd name="T48" fmla="*/ 96 w 120"/>
                <a:gd name="T49" fmla="*/ 6 h 72"/>
                <a:gd name="T50" fmla="*/ 120 w 120"/>
                <a:gd name="T51" fmla="*/ 6 h 72"/>
                <a:gd name="T52" fmla="*/ 120 w 120"/>
                <a:gd name="T53" fmla="*/ 24 h 72"/>
                <a:gd name="T54" fmla="*/ 114 w 120"/>
                <a:gd name="T55" fmla="*/ 24 h 72"/>
                <a:gd name="T56" fmla="*/ 108 w 120"/>
                <a:gd name="T57" fmla="*/ 60 h 72"/>
                <a:gd name="T58" fmla="*/ 102 w 120"/>
                <a:gd name="T59" fmla="*/ 72 h 72"/>
                <a:gd name="T60" fmla="*/ 90 w 120"/>
                <a:gd name="T61" fmla="*/ 72 h 72"/>
                <a:gd name="T62" fmla="*/ 90 w 120"/>
                <a:gd name="T63" fmla="*/ 66 h 72"/>
                <a:gd name="T64" fmla="*/ 84 w 120"/>
                <a:gd name="T65" fmla="*/ 60 h 72"/>
                <a:gd name="T66" fmla="*/ 78 w 120"/>
                <a:gd name="T67" fmla="*/ 60 h 72"/>
                <a:gd name="T68" fmla="*/ 72 w 120"/>
                <a:gd name="T6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72">
                  <a:moveTo>
                    <a:pt x="72" y="60"/>
                  </a:moveTo>
                  <a:lnTo>
                    <a:pt x="66" y="60"/>
                  </a:lnTo>
                  <a:lnTo>
                    <a:pt x="66" y="54"/>
                  </a:lnTo>
                  <a:lnTo>
                    <a:pt x="66" y="48"/>
                  </a:lnTo>
                  <a:lnTo>
                    <a:pt x="60" y="48"/>
                  </a:lnTo>
                  <a:lnTo>
                    <a:pt x="60" y="42"/>
                  </a:lnTo>
                  <a:lnTo>
                    <a:pt x="60" y="36"/>
                  </a:lnTo>
                  <a:lnTo>
                    <a:pt x="66" y="36"/>
                  </a:lnTo>
                  <a:lnTo>
                    <a:pt x="60" y="30"/>
                  </a:lnTo>
                  <a:lnTo>
                    <a:pt x="48" y="36"/>
                  </a:lnTo>
                  <a:lnTo>
                    <a:pt x="42" y="36"/>
                  </a:lnTo>
                  <a:lnTo>
                    <a:pt x="36" y="36"/>
                  </a:lnTo>
                  <a:lnTo>
                    <a:pt x="30" y="36"/>
                  </a:lnTo>
                  <a:lnTo>
                    <a:pt x="24" y="30"/>
                  </a:lnTo>
                  <a:lnTo>
                    <a:pt x="18" y="30"/>
                  </a:lnTo>
                  <a:lnTo>
                    <a:pt x="12" y="30"/>
                  </a:lnTo>
                  <a:lnTo>
                    <a:pt x="12" y="24"/>
                  </a:lnTo>
                  <a:lnTo>
                    <a:pt x="6" y="24"/>
                  </a:lnTo>
                  <a:lnTo>
                    <a:pt x="6" y="18"/>
                  </a:lnTo>
                  <a:lnTo>
                    <a:pt x="6" y="12"/>
                  </a:lnTo>
                  <a:lnTo>
                    <a:pt x="6" y="6"/>
                  </a:lnTo>
                  <a:lnTo>
                    <a:pt x="0" y="6"/>
                  </a:lnTo>
                  <a:lnTo>
                    <a:pt x="0" y="0"/>
                  </a:lnTo>
                  <a:lnTo>
                    <a:pt x="30" y="0"/>
                  </a:lnTo>
                  <a:lnTo>
                    <a:pt x="96" y="6"/>
                  </a:lnTo>
                  <a:lnTo>
                    <a:pt x="120" y="6"/>
                  </a:lnTo>
                  <a:lnTo>
                    <a:pt x="120" y="24"/>
                  </a:lnTo>
                  <a:lnTo>
                    <a:pt x="114" y="24"/>
                  </a:lnTo>
                  <a:lnTo>
                    <a:pt x="108" y="60"/>
                  </a:lnTo>
                  <a:lnTo>
                    <a:pt x="102" y="72"/>
                  </a:lnTo>
                  <a:lnTo>
                    <a:pt x="90" y="72"/>
                  </a:lnTo>
                  <a:lnTo>
                    <a:pt x="90" y="66"/>
                  </a:lnTo>
                  <a:lnTo>
                    <a:pt x="84" y="60"/>
                  </a:lnTo>
                  <a:lnTo>
                    <a:pt x="78" y="60"/>
                  </a:lnTo>
                  <a:lnTo>
                    <a:pt x="72"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2" name="Freeform 80"/>
            <p:cNvSpPr>
              <a:spLocks/>
            </p:cNvSpPr>
            <p:nvPr/>
          </p:nvSpPr>
          <p:spPr bwMode="auto">
            <a:xfrm>
              <a:off x="2610" y="1074"/>
              <a:ext cx="54" cy="24"/>
            </a:xfrm>
            <a:custGeom>
              <a:avLst/>
              <a:gdLst>
                <a:gd name="T0" fmla="*/ 6 w 54"/>
                <a:gd name="T1" fmla="*/ 24 h 24"/>
                <a:gd name="T2" fmla="*/ 6 w 54"/>
                <a:gd name="T3" fmla="*/ 12 h 24"/>
                <a:gd name="T4" fmla="*/ 0 w 54"/>
                <a:gd name="T5" fmla="*/ 12 h 24"/>
                <a:gd name="T6" fmla="*/ 0 w 54"/>
                <a:gd name="T7" fmla="*/ 0 h 24"/>
                <a:gd name="T8" fmla="*/ 54 w 54"/>
                <a:gd name="T9" fmla="*/ 0 h 24"/>
                <a:gd name="T10" fmla="*/ 54 w 54"/>
                <a:gd name="T11" fmla="*/ 18 h 24"/>
                <a:gd name="T12" fmla="*/ 54 w 54"/>
                <a:gd name="T13" fmla="*/ 24 h 24"/>
                <a:gd name="T14" fmla="*/ 6 w 54"/>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4">
                  <a:moveTo>
                    <a:pt x="6" y="24"/>
                  </a:moveTo>
                  <a:lnTo>
                    <a:pt x="6" y="12"/>
                  </a:lnTo>
                  <a:lnTo>
                    <a:pt x="0" y="12"/>
                  </a:lnTo>
                  <a:lnTo>
                    <a:pt x="0" y="0"/>
                  </a:lnTo>
                  <a:lnTo>
                    <a:pt x="54" y="0"/>
                  </a:lnTo>
                  <a:lnTo>
                    <a:pt x="54" y="18"/>
                  </a:lnTo>
                  <a:lnTo>
                    <a:pt x="54" y="24"/>
                  </a:lnTo>
                  <a:lnTo>
                    <a:pt x="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3" name="Freeform 81"/>
            <p:cNvSpPr>
              <a:spLocks/>
            </p:cNvSpPr>
            <p:nvPr/>
          </p:nvSpPr>
          <p:spPr bwMode="auto">
            <a:xfrm>
              <a:off x="2352" y="1062"/>
              <a:ext cx="66" cy="84"/>
            </a:xfrm>
            <a:custGeom>
              <a:avLst/>
              <a:gdLst>
                <a:gd name="T0" fmla="*/ 60 w 66"/>
                <a:gd name="T1" fmla="*/ 84 h 84"/>
                <a:gd name="T2" fmla="*/ 36 w 66"/>
                <a:gd name="T3" fmla="*/ 84 h 84"/>
                <a:gd name="T4" fmla="*/ 0 w 66"/>
                <a:gd name="T5" fmla="*/ 84 h 84"/>
                <a:gd name="T6" fmla="*/ 6 w 66"/>
                <a:gd name="T7" fmla="*/ 48 h 84"/>
                <a:gd name="T8" fmla="*/ 0 w 66"/>
                <a:gd name="T9" fmla="*/ 48 h 84"/>
                <a:gd name="T10" fmla="*/ 0 w 66"/>
                <a:gd name="T11" fmla="*/ 12 h 84"/>
                <a:gd name="T12" fmla="*/ 36 w 66"/>
                <a:gd name="T13" fmla="*/ 12 h 84"/>
                <a:gd name="T14" fmla="*/ 36 w 66"/>
                <a:gd name="T15" fmla="*/ 0 h 84"/>
                <a:gd name="T16" fmla="*/ 42 w 66"/>
                <a:gd name="T17" fmla="*/ 6 h 84"/>
                <a:gd name="T18" fmla="*/ 48 w 66"/>
                <a:gd name="T19" fmla="*/ 6 h 84"/>
                <a:gd name="T20" fmla="*/ 54 w 66"/>
                <a:gd name="T21" fmla="*/ 6 h 84"/>
                <a:gd name="T22" fmla="*/ 60 w 66"/>
                <a:gd name="T23" fmla="*/ 6 h 84"/>
                <a:gd name="T24" fmla="*/ 60 w 66"/>
                <a:gd name="T25" fmla="*/ 12 h 84"/>
                <a:gd name="T26" fmla="*/ 60 w 66"/>
                <a:gd name="T27" fmla="*/ 18 h 84"/>
                <a:gd name="T28" fmla="*/ 60 w 66"/>
                <a:gd name="T29" fmla="*/ 24 h 84"/>
                <a:gd name="T30" fmla="*/ 66 w 66"/>
                <a:gd name="T31" fmla="*/ 24 h 84"/>
                <a:gd name="T32" fmla="*/ 60 w 66"/>
                <a:gd name="T33" fmla="*/ 48 h 84"/>
                <a:gd name="T34" fmla="*/ 66 w 66"/>
                <a:gd name="T35" fmla="*/ 48 h 84"/>
                <a:gd name="T36" fmla="*/ 60 w 66"/>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4">
                  <a:moveTo>
                    <a:pt x="60" y="84"/>
                  </a:moveTo>
                  <a:lnTo>
                    <a:pt x="36" y="84"/>
                  </a:lnTo>
                  <a:lnTo>
                    <a:pt x="0" y="84"/>
                  </a:lnTo>
                  <a:lnTo>
                    <a:pt x="6" y="48"/>
                  </a:lnTo>
                  <a:lnTo>
                    <a:pt x="0" y="48"/>
                  </a:lnTo>
                  <a:lnTo>
                    <a:pt x="0" y="12"/>
                  </a:lnTo>
                  <a:lnTo>
                    <a:pt x="36" y="12"/>
                  </a:lnTo>
                  <a:lnTo>
                    <a:pt x="36" y="0"/>
                  </a:lnTo>
                  <a:lnTo>
                    <a:pt x="42" y="6"/>
                  </a:lnTo>
                  <a:lnTo>
                    <a:pt x="48" y="6"/>
                  </a:lnTo>
                  <a:lnTo>
                    <a:pt x="54" y="6"/>
                  </a:lnTo>
                  <a:lnTo>
                    <a:pt x="60" y="6"/>
                  </a:lnTo>
                  <a:lnTo>
                    <a:pt x="60" y="12"/>
                  </a:lnTo>
                  <a:lnTo>
                    <a:pt x="60" y="18"/>
                  </a:lnTo>
                  <a:lnTo>
                    <a:pt x="60" y="24"/>
                  </a:lnTo>
                  <a:lnTo>
                    <a:pt x="66" y="24"/>
                  </a:lnTo>
                  <a:lnTo>
                    <a:pt x="60" y="48"/>
                  </a:lnTo>
                  <a:lnTo>
                    <a:pt x="66" y="48"/>
                  </a:lnTo>
                  <a:lnTo>
                    <a:pt x="60" y="8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4" name="Freeform 82"/>
            <p:cNvSpPr>
              <a:spLocks/>
            </p:cNvSpPr>
            <p:nvPr/>
          </p:nvSpPr>
          <p:spPr bwMode="auto">
            <a:xfrm>
              <a:off x="1872" y="1020"/>
              <a:ext cx="132" cy="108"/>
            </a:xfrm>
            <a:custGeom>
              <a:avLst/>
              <a:gdLst>
                <a:gd name="T0" fmla="*/ 72 w 132"/>
                <a:gd name="T1" fmla="*/ 102 h 108"/>
                <a:gd name="T2" fmla="*/ 48 w 132"/>
                <a:gd name="T3" fmla="*/ 102 h 108"/>
                <a:gd name="T4" fmla="*/ 24 w 132"/>
                <a:gd name="T5" fmla="*/ 102 h 108"/>
                <a:gd name="T6" fmla="*/ 24 w 132"/>
                <a:gd name="T7" fmla="*/ 96 h 108"/>
                <a:gd name="T8" fmla="*/ 24 w 132"/>
                <a:gd name="T9" fmla="*/ 90 h 108"/>
                <a:gd name="T10" fmla="*/ 18 w 132"/>
                <a:gd name="T11" fmla="*/ 90 h 108"/>
                <a:gd name="T12" fmla="*/ 24 w 132"/>
                <a:gd name="T13" fmla="*/ 84 h 108"/>
                <a:gd name="T14" fmla="*/ 30 w 132"/>
                <a:gd name="T15" fmla="*/ 54 h 108"/>
                <a:gd name="T16" fmla="*/ 24 w 132"/>
                <a:gd name="T17" fmla="*/ 54 h 108"/>
                <a:gd name="T18" fmla="*/ 24 w 132"/>
                <a:gd name="T19" fmla="*/ 48 h 108"/>
                <a:gd name="T20" fmla="*/ 12 w 132"/>
                <a:gd name="T21" fmla="*/ 48 h 108"/>
                <a:gd name="T22" fmla="*/ 12 w 132"/>
                <a:gd name="T23" fmla="*/ 42 h 108"/>
                <a:gd name="T24" fmla="*/ 6 w 132"/>
                <a:gd name="T25" fmla="*/ 42 h 108"/>
                <a:gd name="T26" fmla="*/ 6 w 132"/>
                <a:gd name="T27" fmla="*/ 30 h 108"/>
                <a:gd name="T28" fmla="*/ 0 w 132"/>
                <a:gd name="T29" fmla="*/ 30 h 108"/>
                <a:gd name="T30" fmla="*/ 0 w 132"/>
                <a:gd name="T31" fmla="*/ 24 h 108"/>
                <a:gd name="T32" fmla="*/ 6 w 132"/>
                <a:gd name="T33" fmla="*/ 24 h 108"/>
                <a:gd name="T34" fmla="*/ 12 w 132"/>
                <a:gd name="T35" fmla="*/ 24 h 108"/>
                <a:gd name="T36" fmla="*/ 18 w 132"/>
                <a:gd name="T37" fmla="*/ 24 h 108"/>
                <a:gd name="T38" fmla="*/ 18 w 132"/>
                <a:gd name="T39" fmla="*/ 18 h 108"/>
                <a:gd name="T40" fmla="*/ 24 w 132"/>
                <a:gd name="T41" fmla="*/ 18 h 108"/>
                <a:gd name="T42" fmla="*/ 30 w 132"/>
                <a:gd name="T43" fmla="*/ 18 h 108"/>
                <a:gd name="T44" fmla="*/ 30 w 132"/>
                <a:gd name="T45" fmla="*/ 12 h 108"/>
                <a:gd name="T46" fmla="*/ 30 w 132"/>
                <a:gd name="T47" fmla="*/ 6 h 108"/>
                <a:gd name="T48" fmla="*/ 30 w 132"/>
                <a:gd name="T49" fmla="*/ 0 h 108"/>
                <a:gd name="T50" fmla="*/ 36 w 132"/>
                <a:gd name="T51" fmla="*/ 0 h 108"/>
                <a:gd name="T52" fmla="*/ 42 w 132"/>
                <a:gd name="T53" fmla="*/ 0 h 108"/>
                <a:gd name="T54" fmla="*/ 48 w 132"/>
                <a:gd name="T55" fmla="*/ 0 h 108"/>
                <a:gd name="T56" fmla="*/ 54 w 132"/>
                <a:gd name="T57" fmla="*/ 0 h 108"/>
                <a:gd name="T58" fmla="*/ 60 w 132"/>
                <a:gd name="T59" fmla="*/ 6 h 108"/>
                <a:gd name="T60" fmla="*/ 60 w 132"/>
                <a:gd name="T61" fmla="*/ 0 h 108"/>
                <a:gd name="T62" fmla="*/ 66 w 132"/>
                <a:gd name="T63" fmla="*/ 0 h 108"/>
                <a:gd name="T64" fmla="*/ 72 w 132"/>
                <a:gd name="T65" fmla="*/ 0 h 108"/>
                <a:gd name="T66" fmla="*/ 78 w 132"/>
                <a:gd name="T67" fmla="*/ 0 h 108"/>
                <a:gd name="T68" fmla="*/ 84 w 132"/>
                <a:gd name="T69" fmla="*/ 0 h 108"/>
                <a:gd name="T70" fmla="*/ 90 w 132"/>
                <a:gd name="T71" fmla="*/ 0 h 108"/>
                <a:gd name="T72" fmla="*/ 90 w 132"/>
                <a:gd name="T73" fmla="*/ 6 h 108"/>
                <a:gd name="T74" fmla="*/ 96 w 132"/>
                <a:gd name="T75" fmla="*/ 6 h 108"/>
                <a:gd name="T76" fmla="*/ 96 w 132"/>
                <a:gd name="T77" fmla="*/ 12 h 108"/>
                <a:gd name="T78" fmla="*/ 102 w 132"/>
                <a:gd name="T79" fmla="*/ 12 h 108"/>
                <a:gd name="T80" fmla="*/ 102 w 132"/>
                <a:gd name="T81" fmla="*/ 18 h 108"/>
                <a:gd name="T82" fmla="*/ 108 w 132"/>
                <a:gd name="T83" fmla="*/ 18 h 108"/>
                <a:gd name="T84" fmla="*/ 114 w 132"/>
                <a:gd name="T85" fmla="*/ 24 h 108"/>
                <a:gd name="T86" fmla="*/ 120 w 132"/>
                <a:gd name="T87" fmla="*/ 24 h 108"/>
                <a:gd name="T88" fmla="*/ 126 w 132"/>
                <a:gd name="T89" fmla="*/ 24 h 108"/>
                <a:gd name="T90" fmla="*/ 132 w 132"/>
                <a:gd name="T91" fmla="*/ 30 h 108"/>
                <a:gd name="T92" fmla="*/ 132 w 132"/>
                <a:gd name="T93" fmla="*/ 36 h 108"/>
                <a:gd name="T94" fmla="*/ 126 w 132"/>
                <a:gd name="T95" fmla="*/ 54 h 108"/>
                <a:gd name="T96" fmla="*/ 108 w 132"/>
                <a:gd name="T97" fmla="*/ 54 h 108"/>
                <a:gd name="T98" fmla="*/ 102 w 132"/>
                <a:gd name="T99" fmla="*/ 54 h 108"/>
                <a:gd name="T100" fmla="*/ 96 w 132"/>
                <a:gd name="T101" fmla="*/ 66 h 108"/>
                <a:gd name="T102" fmla="*/ 96 w 132"/>
                <a:gd name="T103" fmla="*/ 72 h 108"/>
                <a:gd name="T104" fmla="*/ 102 w 132"/>
                <a:gd name="T105" fmla="*/ 72 h 108"/>
                <a:gd name="T106" fmla="*/ 102 w 132"/>
                <a:gd name="T107" fmla="*/ 96 h 108"/>
                <a:gd name="T108" fmla="*/ 96 w 132"/>
                <a:gd name="T109" fmla="*/ 108 h 108"/>
                <a:gd name="T110" fmla="*/ 72 w 132"/>
                <a:gd name="T11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108">
                  <a:moveTo>
                    <a:pt x="72" y="102"/>
                  </a:moveTo>
                  <a:lnTo>
                    <a:pt x="48" y="102"/>
                  </a:lnTo>
                  <a:lnTo>
                    <a:pt x="24" y="102"/>
                  </a:lnTo>
                  <a:lnTo>
                    <a:pt x="24" y="96"/>
                  </a:lnTo>
                  <a:lnTo>
                    <a:pt x="24" y="90"/>
                  </a:lnTo>
                  <a:lnTo>
                    <a:pt x="18" y="90"/>
                  </a:lnTo>
                  <a:lnTo>
                    <a:pt x="24" y="84"/>
                  </a:lnTo>
                  <a:lnTo>
                    <a:pt x="30" y="54"/>
                  </a:lnTo>
                  <a:lnTo>
                    <a:pt x="24" y="54"/>
                  </a:lnTo>
                  <a:lnTo>
                    <a:pt x="24" y="48"/>
                  </a:lnTo>
                  <a:lnTo>
                    <a:pt x="12" y="48"/>
                  </a:lnTo>
                  <a:lnTo>
                    <a:pt x="12" y="42"/>
                  </a:lnTo>
                  <a:lnTo>
                    <a:pt x="6" y="42"/>
                  </a:lnTo>
                  <a:lnTo>
                    <a:pt x="6" y="30"/>
                  </a:lnTo>
                  <a:lnTo>
                    <a:pt x="0" y="30"/>
                  </a:lnTo>
                  <a:lnTo>
                    <a:pt x="0" y="24"/>
                  </a:lnTo>
                  <a:lnTo>
                    <a:pt x="6" y="24"/>
                  </a:lnTo>
                  <a:lnTo>
                    <a:pt x="12" y="24"/>
                  </a:lnTo>
                  <a:lnTo>
                    <a:pt x="18" y="24"/>
                  </a:lnTo>
                  <a:lnTo>
                    <a:pt x="18" y="18"/>
                  </a:lnTo>
                  <a:lnTo>
                    <a:pt x="24" y="18"/>
                  </a:lnTo>
                  <a:lnTo>
                    <a:pt x="30" y="18"/>
                  </a:lnTo>
                  <a:lnTo>
                    <a:pt x="30" y="12"/>
                  </a:lnTo>
                  <a:lnTo>
                    <a:pt x="30" y="6"/>
                  </a:lnTo>
                  <a:lnTo>
                    <a:pt x="30" y="0"/>
                  </a:lnTo>
                  <a:lnTo>
                    <a:pt x="36" y="0"/>
                  </a:lnTo>
                  <a:lnTo>
                    <a:pt x="42" y="0"/>
                  </a:lnTo>
                  <a:lnTo>
                    <a:pt x="48" y="0"/>
                  </a:lnTo>
                  <a:lnTo>
                    <a:pt x="54" y="0"/>
                  </a:lnTo>
                  <a:lnTo>
                    <a:pt x="60" y="6"/>
                  </a:lnTo>
                  <a:lnTo>
                    <a:pt x="60" y="0"/>
                  </a:lnTo>
                  <a:lnTo>
                    <a:pt x="66" y="0"/>
                  </a:lnTo>
                  <a:lnTo>
                    <a:pt x="72" y="0"/>
                  </a:lnTo>
                  <a:lnTo>
                    <a:pt x="78" y="0"/>
                  </a:lnTo>
                  <a:lnTo>
                    <a:pt x="84" y="0"/>
                  </a:lnTo>
                  <a:lnTo>
                    <a:pt x="90" y="0"/>
                  </a:lnTo>
                  <a:lnTo>
                    <a:pt x="90" y="6"/>
                  </a:lnTo>
                  <a:lnTo>
                    <a:pt x="96" y="6"/>
                  </a:lnTo>
                  <a:lnTo>
                    <a:pt x="96" y="12"/>
                  </a:lnTo>
                  <a:lnTo>
                    <a:pt x="102" y="12"/>
                  </a:lnTo>
                  <a:lnTo>
                    <a:pt x="102" y="18"/>
                  </a:lnTo>
                  <a:lnTo>
                    <a:pt x="108" y="18"/>
                  </a:lnTo>
                  <a:lnTo>
                    <a:pt x="114" y="24"/>
                  </a:lnTo>
                  <a:lnTo>
                    <a:pt x="120" y="24"/>
                  </a:lnTo>
                  <a:lnTo>
                    <a:pt x="126" y="24"/>
                  </a:lnTo>
                  <a:lnTo>
                    <a:pt x="132" y="30"/>
                  </a:lnTo>
                  <a:lnTo>
                    <a:pt x="132" y="36"/>
                  </a:lnTo>
                  <a:lnTo>
                    <a:pt x="126" y="54"/>
                  </a:lnTo>
                  <a:lnTo>
                    <a:pt x="108" y="54"/>
                  </a:lnTo>
                  <a:lnTo>
                    <a:pt x="102" y="54"/>
                  </a:lnTo>
                  <a:lnTo>
                    <a:pt x="96" y="66"/>
                  </a:lnTo>
                  <a:lnTo>
                    <a:pt x="96" y="72"/>
                  </a:lnTo>
                  <a:lnTo>
                    <a:pt x="102" y="72"/>
                  </a:lnTo>
                  <a:lnTo>
                    <a:pt x="102" y="96"/>
                  </a:lnTo>
                  <a:lnTo>
                    <a:pt x="96" y="108"/>
                  </a:lnTo>
                  <a:lnTo>
                    <a:pt x="72" y="10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5" name="Freeform 83"/>
            <p:cNvSpPr>
              <a:spLocks/>
            </p:cNvSpPr>
            <p:nvPr/>
          </p:nvSpPr>
          <p:spPr bwMode="auto">
            <a:xfrm>
              <a:off x="2196" y="1050"/>
              <a:ext cx="72" cy="96"/>
            </a:xfrm>
            <a:custGeom>
              <a:avLst/>
              <a:gdLst>
                <a:gd name="T0" fmla="*/ 48 w 72"/>
                <a:gd name="T1" fmla="*/ 96 h 96"/>
                <a:gd name="T2" fmla="*/ 18 w 72"/>
                <a:gd name="T3" fmla="*/ 96 h 96"/>
                <a:gd name="T4" fmla="*/ 24 w 72"/>
                <a:gd name="T5" fmla="*/ 90 h 96"/>
                <a:gd name="T6" fmla="*/ 18 w 72"/>
                <a:gd name="T7" fmla="*/ 90 h 96"/>
                <a:gd name="T8" fmla="*/ 12 w 72"/>
                <a:gd name="T9" fmla="*/ 84 h 96"/>
                <a:gd name="T10" fmla="*/ 0 w 72"/>
                <a:gd name="T11" fmla="*/ 78 h 96"/>
                <a:gd name="T12" fmla="*/ 6 w 72"/>
                <a:gd name="T13" fmla="*/ 60 h 96"/>
                <a:gd name="T14" fmla="*/ 0 w 72"/>
                <a:gd name="T15" fmla="*/ 60 h 96"/>
                <a:gd name="T16" fmla="*/ 0 w 72"/>
                <a:gd name="T17" fmla="*/ 24 h 96"/>
                <a:gd name="T18" fmla="*/ 6 w 72"/>
                <a:gd name="T19" fmla="*/ 24 h 96"/>
                <a:gd name="T20" fmla="*/ 6 w 72"/>
                <a:gd name="T21" fmla="*/ 0 h 96"/>
                <a:gd name="T22" fmla="*/ 18 w 72"/>
                <a:gd name="T23" fmla="*/ 0 h 96"/>
                <a:gd name="T24" fmla="*/ 18 w 72"/>
                <a:gd name="T25" fmla="*/ 12 h 96"/>
                <a:gd name="T26" fmla="*/ 30 w 72"/>
                <a:gd name="T27" fmla="*/ 12 h 96"/>
                <a:gd name="T28" fmla="*/ 30 w 72"/>
                <a:gd name="T29" fmla="*/ 18 h 96"/>
                <a:gd name="T30" fmla="*/ 60 w 72"/>
                <a:gd name="T31" fmla="*/ 24 h 96"/>
                <a:gd name="T32" fmla="*/ 60 w 72"/>
                <a:gd name="T33" fmla="*/ 30 h 96"/>
                <a:gd name="T34" fmla="*/ 60 w 72"/>
                <a:gd name="T35" fmla="*/ 48 h 96"/>
                <a:gd name="T36" fmla="*/ 66 w 72"/>
                <a:gd name="T37" fmla="*/ 48 h 96"/>
                <a:gd name="T38" fmla="*/ 66 w 72"/>
                <a:gd name="T39" fmla="*/ 54 h 96"/>
                <a:gd name="T40" fmla="*/ 72 w 72"/>
                <a:gd name="T41" fmla="*/ 60 h 96"/>
                <a:gd name="T42" fmla="*/ 72 w 72"/>
                <a:gd name="T43" fmla="*/ 66 h 96"/>
                <a:gd name="T44" fmla="*/ 72 w 72"/>
                <a:gd name="T45" fmla="*/ 72 h 96"/>
                <a:gd name="T46" fmla="*/ 72 w 72"/>
                <a:gd name="T47" fmla="*/ 78 h 96"/>
                <a:gd name="T48" fmla="*/ 72 w 72"/>
                <a:gd name="T49" fmla="*/ 84 h 96"/>
                <a:gd name="T50" fmla="*/ 66 w 72"/>
                <a:gd name="T51" fmla="*/ 84 h 96"/>
                <a:gd name="T52" fmla="*/ 66 w 72"/>
                <a:gd name="T53" fmla="*/ 90 h 96"/>
                <a:gd name="T54" fmla="*/ 66 w 72"/>
                <a:gd name="T55" fmla="*/ 96 h 96"/>
                <a:gd name="T56" fmla="*/ 60 w 72"/>
                <a:gd name="T57" fmla="*/ 96 h 96"/>
                <a:gd name="T58" fmla="*/ 48 w 72"/>
                <a:gd name="T5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96">
                  <a:moveTo>
                    <a:pt x="48" y="96"/>
                  </a:moveTo>
                  <a:lnTo>
                    <a:pt x="18" y="96"/>
                  </a:lnTo>
                  <a:lnTo>
                    <a:pt x="24" y="90"/>
                  </a:lnTo>
                  <a:lnTo>
                    <a:pt x="18" y="90"/>
                  </a:lnTo>
                  <a:lnTo>
                    <a:pt x="12" y="84"/>
                  </a:lnTo>
                  <a:lnTo>
                    <a:pt x="0" y="78"/>
                  </a:lnTo>
                  <a:lnTo>
                    <a:pt x="6" y="60"/>
                  </a:lnTo>
                  <a:lnTo>
                    <a:pt x="0" y="60"/>
                  </a:lnTo>
                  <a:lnTo>
                    <a:pt x="0" y="24"/>
                  </a:lnTo>
                  <a:lnTo>
                    <a:pt x="6" y="24"/>
                  </a:lnTo>
                  <a:lnTo>
                    <a:pt x="6" y="0"/>
                  </a:lnTo>
                  <a:lnTo>
                    <a:pt x="18" y="0"/>
                  </a:lnTo>
                  <a:lnTo>
                    <a:pt x="18" y="12"/>
                  </a:lnTo>
                  <a:lnTo>
                    <a:pt x="30" y="12"/>
                  </a:lnTo>
                  <a:lnTo>
                    <a:pt x="30" y="18"/>
                  </a:lnTo>
                  <a:lnTo>
                    <a:pt x="60" y="24"/>
                  </a:lnTo>
                  <a:lnTo>
                    <a:pt x="60" y="30"/>
                  </a:lnTo>
                  <a:lnTo>
                    <a:pt x="60" y="48"/>
                  </a:lnTo>
                  <a:lnTo>
                    <a:pt x="66" y="48"/>
                  </a:lnTo>
                  <a:lnTo>
                    <a:pt x="66" y="54"/>
                  </a:lnTo>
                  <a:lnTo>
                    <a:pt x="72" y="60"/>
                  </a:lnTo>
                  <a:lnTo>
                    <a:pt x="72" y="66"/>
                  </a:lnTo>
                  <a:lnTo>
                    <a:pt x="72" y="72"/>
                  </a:lnTo>
                  <a:lnTo>
                    <a:pt x="72" y="78"/>
                  </a:lnTo>
                  <a:lnTo>
                    <a:pt x="72" y="84"/>
                  </a:lnTo>
                  <a:lnTo>
                    <a:pt x="66" y="84"/>
                  </a:lnTo>
                  <a:lnTo>
                    <a:pt x="66" y="90"/>
                  </a:lnTo>
                  <a:lnTo>
                    <a:pt x="66" y="96"/>
                  </a:lnTo>
                  <a:lnTo>
                    <a:pt x="60" y="96"/>
                  </a:lnTo>
                  <a:lnTo>
                    <a:pt x="48" y="9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6" name="Freeform 84"/>
            <p:cNvSpPr>
              <a:spLocks/>
            </p:cNvSpPr>
            <p:nvPr/>
          </p:nvSpPr>
          <p:spPr bwMode="auto">
            <a:xfrm>
              <a:off x="1062" y="840"/>
              <a:ext cx="96" cy="78"/>
            </a:xfrm>
            <a:custGeom>
              <a:avLst/>
              <a:gdLst>
                <a:gd name="T0" fmla="*/ 60 w 96"/>
                <a:gd name="T1" fmla="*/ 78 h 78"/>
                <a:gd name="T2" fmla="*/ 54 w 96"/>
                <a:gd name="T3" fmla="*/ 78 h 78"/>
                <a:gd name="T4" fmla="*/ 48 w 96"/>
                <a:gd name="T5" fmla="*/ 72 h 78"/>
                <a:gd name="T6" fmla="*/ 42 w 96"/>
                <a:gd name="T7" fmla="*/ 72 h 78"/>
                <a:gd name="T8" fmla="*/ 36 w 96"/>
                <a:gd name="T9" fmla="*/ 66 h 78"/>
                <a:gd name="T10" fmla="*/ 30 w 96"/>
                <a:gd name="T11" fmla="*/ 66 h 78"/>
                <a:gd name="T12" fmla="*/ 24 w 96"/>
                <a:gd name="T13" fmla="*/ 66 h 78"/>
                <a:gd name="T14" fmla="*/ 18 w 96"/>
                <a:gd name="T15" fmla="*/ 60 h 78"/>
                <a:gd name="T16" fmla="*/ 18 w 96"/>
                <a:gd name="T17" fmla="*/ 54 h 78"/>
                <a:gd name="T18" fmla="*/ 18 w 96"/>
                <a:gd name="T19" fmla="*/ 48 h 78"/>
                <a:gd name="T20" fmla="*/ 6 w 96"/>
                <a:gd name="T21" fmla="*/ 48 h 78"/>
                <a:gd name="T22" fmla="*/ 0 w 96"/>
                <a:gd name="T23" fmla="*/ 42 h 78"/>
                <a:gd name="T24" fmla="*/ 6 w 96"/>
                <a:gd name="T25" fmla="*/ 42 h 78"/>
                <a:gd name="T26" fmla="*/ 6 w 96"/>
                <a:gd name="T27" fmla="*/ 36 h 78"/>
                <a:gd name="T28" fmla="*/ 6 w 96"/>
                <a:gd name="T29" fmla="*/ 24 h 78"/>
                <a:gd name="T30" fmla="*/ 12 w 96"/>
                <a:gd name="T31" fmla="*/ 12 h 78"/>
                <a:gd name="T32" fmla="*/ 12 w 96"/>
                <a:gd name="T33" fmla="*/ 6 h 78"/>
                <a:gd name="T34" fmla="*/ 12 w 96"/>
                <a:gd name="T35" fmla="*/ 0 h 78"/>
                <a:gd name="T36" fmla="*/ 96 w 96"/>
                <a:gd name="T37" fmla="*/ 18 h 78"/>
                <a:gd name="T38" fmla="*/ 96 w 96"/>
                <a:gd name="T39" fmla="*/ 24 h 78"/>
                <a:gd name="T40" fmla="*/ 96 w 96"/>
                <a:gd name="T41" fmla="*/ 30 h 78"/>
                <a:gd name="T42" fmla="*/ 90 w 96"/>
                <a:gd name="T43" fmla="*/ 30 h 78"/>
                <a:gd name="T44" fmla="*/ 90 w 96"/>
                <a:gd name="T45" fmla="*/ 36 h 78"/>
                <a:gd name="T46" fmla="*/ 84 w 96"/>
                <a:gd name="T47" fmla="*/ 42 h 78"/>
                <a:gd name="T48" fmla="*/ 78 w 96"/>
                <a:gd name="T49" fmla="*/ 42 h 78"/>
                <a:gd name="T50" fmla="*/ 72 w 96"/>
                <a:gd name="T51" fmla="*/ 48 h 78"/>
                <a:gd name="T52" fmla="*/ 66 w 96"/>
                <a:gd name="T53" fmla="*/ 54 h 78"/>
                <a:gd name="T54" fmla="*/ 66 w 96"/>
                <a:gd name="T55" fmla="*/ 60 h 78"/>
                <a:gd name="T56" fmla="*/ 72 w 96"/>
                <a:gd name="T57" fmla="*/ 66 h 78"/>
                <a:gd name="T58" fmla="*/ 66 w 96"/>
                <a:gd name="T59" fmla="*/ 66 h 78"/>
                <a:gd name="T60" fmla="*/ 72 w 96"/>
                <a:gd name="T61" fmla="*/ 72 h 78"/>
                <a:gd name="T62" fmla="*/ 66 w 96"/>
                <a:gd name="T63" fmla="*/ 78 h 78"/>
                <a:gd name="T64" fmla="*/ 60 w 96"/>
                <a:gd name="T6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78">
                  <a:moveTo>
                    <a:pt x="60" y="78"/>
                  </a:moveTo>
                  <a:lnTo>
                    <a:pt x="54" y="78"/>
                  </a:lnTo>
                  <a:lnTo>
                    <a:pt x="48" y="72"/>
                  </a:lnTo>
                  <a:lnTo>
                    <a:pt x="42" y="72"/>
                  </a:lnTo>
                  <a:lnTo>
                    <a:pt x="36" y="66"/>
                  </a:lnTo>
                  <a:lnTo>
                    <a:pt x="30" y="66"/>
                  </a:lnTo>
                  <a:lnTo>
                    <a:pt x="24" y="66"/>
                  </a:lnTo>
                  <a:lnTo>
                    <a:pt x="18" y="60"/>
                  </a:lnTo>
                  <a:lnTo>
                    <a:pt x="18" y="54"/>
                  </a:lnTo>
                  <a:lnTo>
                    <a:pt x="18" y="48"/>
                  </a:lnTo>
                  <a:lnTo>
                    <a:pt x="6" y="48"/>
                  </a:lnTo>
                  <a:lnTo>
                    <a:pt x="0" y="42"/>
                  </a:lnTo>
                  <a:lnTo>
                    <a:pt x="6" y="42"/>
                  </a:lnTo>
                  <a:lnTo>
                    <a:pt x="6" y="36"/>
                  </a:lnTo>
                  <a:lnTo>
                    <a:pt x="6" y="24"/>
                  </a:lnTo>
                  <a:lnTo>
                    <a:pt x="12" y="12"/>
                  </a:lnTo>
                  <a:lnTo>
                    <a:pt x="12" y="6"/>
                  </a:lnTo>
                  <a:lnTo>
                    <a:pt x="12" y="0"/>
                  </a:lnTo>
                  <a:lnTo>
                    <a:pt x="96" y="18"/>
                  </a:lnTo>
                  <a:lnTo>
                    <a:pt x="96" y="24"/>
                  </a:lnTo>
                  <a:lnTo>
                    <a:pt x="96" y="30"/>
                  </a:lnTo>
                  <a:lnTo>
                    <a:pt x="90" y="30"/>
                  </a:lnTo>
                  <a:lnTo>
                    <a:pt x="90" y="36"/>
                  </a:lnTo>
                  <a:lnTo>
                    <a:pt x="84" y="42"/>
                  </a:lnTo>
                  <a:lnTo>
                    <a:pt x="78" y="42"/>
                  </a:lnTo>
                  <a:lnTo>
                    <a:pt x="72" y="48"/>
                  </a:lnTo>
                  <a:lnTo>
                    <a:pt x="66" y="54"/>
                  </a:lnTo>
                  <a:lnTo>
                    <a:pt x="66" y="60"/>
                  </a:lnTo>
                  <a:lnTo>
                    <a:pt x="72" y="66"/>
                  </a:lnTo>
                  <a:lnTo>
                    <a:pt x="66" y="66"/>
                  </a:lnTo>
                  <a:lnTo>
                    <a:pt x="72" y="72"/>
                  </a:lnTo>
                  <a:lnTo>
                    <a:pt x="66" y="78"/>
                  </a:lnTo>
                  <a:lnTo>
                    <a:pt x="60" y="7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7" name="Freeform 85"/>
            <p:cNvSpPr>
              <a:spLocks/>
            </p:cNvSpPr>
            <p:nvPr/>
          </p:nvSpPr>
          <p:spPr bwMode="auto">
            <a:xfrm>
              <a:off x="1746" y="1002"/>
              <a:ext cx="102" cy="96"/>
            </a:xfrm>
            <a:custGeom>
              <a:avLst/>
              <a:gdLst>
                <a:gd name="T0" fmla="*/ 90 w 102"/>
                <a:gd name="T1" fmla="*/ 96 h 96"/>
                <a:gd name="T2" fmla="*/ 84 w 102"/>
                <a:gd name="T3" fmla="*/ 96 h 96"/>
                <a:gd name="T4" fmla="*/ 84 w 102"/>
                <a:gd name="T5" fmla="*/ 90 h 96"/>
                <a:gd name="T6" fmla="*/ 78 w 102"/>
                <a:gd name="T7" fmla="*/ 90 h 96"/>
                <a:gd name="T8" fmla="*/ 78 w 102"/>
                <a:gd name="T9" fmla="*/ 84 h 96"/>
                <a:gd name="T10" fmla="*/ 72 w 102"/>
                <a:gd name="T11" fmla="*/ 78 h 96"/>
                <a:gd name="T12" fmla="*/ 66 w 102"/>
                <a:gd name="T13" fmla="*/ 78 h 96"/>
                <a:gd name="T14" fmla="*/ 60 w 102"/>
                <a:gd name="T15" fmla="*/ 66 h 96"/>
                <a:gd name="T16" fmla="*/ 60 w 102"/>
                <a:gd name="T17" fmla="*/ 72 h 96"/>
                <a:gd name="T18" fmla="*/ 48 w 102"/>
                <a:gd name="T19" fmla="*/ 72 h 96"/>
                <a:gd name="T20" fmla="*/ 30 w 102"/>
                <a:gd name="T21" fmla="*/ 72 h 96"/>
                <a:gd name="T22" fmla="*/ 30 w 102"/>
                <a:gd name="T23" fmla="*/ 78 h 96"/>
                <a:gd name="T24" fmla="*/ 24 w 102"/>
                <a:gd name="T25" fmla="*/ 78 h 96"/>
                <a:gd name="T26" fmla="*/ 12 w 102"/>
                <a:gd name="T27" fmla="*/ 78 h 96"/>
                <a:gd name="T28" fmla="*/ 18 w 102"/>
                <a:gd name="T29" fmla="*/ 54 h 96"/>
                <a:gd name="T30" fmla="*/ 6 w 102"/>
                <a:gd name="T31" fmla="*/ 54 h 96"/>
                <a:gd name="T32" fmla="*/ 6 w 102"/>
                <a:gd name="T33" fmla="*/ 48 h 96"/>
                <a:gd name="T34" fmla="*/ 0 w 102"/>
                <a:gd name="T35" fmla="*/ 48 h 96"/>
                <a:gd name="T36" fmla="*/ 6 w 102"/>
                <a:gd name="T37" fmla="*/ 12 h 96"/>
                <a:gd name="T38" fmla="*/ 12 w 102"/>
                <a:gd name="T39" fmla="*/ 18 h 96"/>
                <a:gd name="T40" fmla="*/ 18 w 102"/>
                <a:gd name="T41" fmla="*/ 6 h 96"/>
                <a:gd name="T42" fmla="*/ 30 w 102"/>
                <a:gd name="T43" fmla="*/ 12 h 96"/>
                <a:gd name="T44" fmla="*/ 36 w 102"/>
                <a:gd name="T45" fmla="*/ 0 h 96"/>
                <a:gd name="T46" fmla="*/ 54 w 102"/>
                <a:gd name="T47" fmla="*/ 6 h 96"/>
                <a:gd name="T48" fmla="*/ 78 w 102"/>
                <a:gd name="T49" fmla="*/ 6 h 96"/>
                <a:gd name="T50" fmla="*/ 78 w 102"/>
                <a:gd name="T51" fmla="*/ 12 h 96"/>
                <a:gd name="T52" fmla="*/ 72 w 102"/>
                <a:gd name="T53" fmla="*/ 18 h 96"/>
                <a:gd name="T54" fmla="*/ 78 w 102"/>
                <a:gd name="T55" fmla="*/ 18 h 96"/>
                <a:gd name="T56" fmla="*/ 78 w 102"/>
                <a:gd name="T57" fmla="*/ 24 h 96"/>
                <a:gd name="T58" fmla="*/ 84 w 102"/>
                <a:gd name="T59" fmla="*/ 24 h 96"/>
                <a:gd name="T60" fmla="*/ 90 w 102"/>
                <a:gd name="T61" fmla="*/ 30 h 96"/>
                <a:gd name="T62" fmla="*/ 90 w 102"/>
                <a:gd name="T63" fmla="*/ 36 h 96"/>
                <a:gd name="T64" fmla="*/ 102 w 102"/>
                <a:gd name="T65" fmla="*/ 36 h 96"/>
                <a:gd name="T66" fmla="*/ 96 w 102"/>
                <a:gd name="T67" fmla="*/ 42 h 96"/>
                <a:gd name="T68" fmla="*/ 96 w 102"/>
                <a:gd name="T69" fmla="*/ 48 h 96"/>
                <a:gd name="T70" fmla="*/ 90 w 102"/>
                <a:gd name="T71" fmla="*/ 42 h 96"/>
                <a:gd name="T72" fmla="*/ 90 w 102"/>
                <a:gd name="T73" fmla="*/ 48 h 96"/>
                <a:gd name="T74" fmla="*/ 84 w 102"/>
                <a:gd name="T75" fmla="*/ 54 h 96"/>
                <a:gd name="T76" fmla="*/ 90 w 102"/>
                <a:gd name="T77" fmla="*/ 54 h 96"/>
                <a:gd name="T78" fmla="*/ 84 w 102"/>
                <a:gd name="T79" fmla="*/ 54 h 96"/>
                <a:gd name="T80" fmla="*/ 90 w 102"/>
                <a:gd name="T81" fmla="*/ 54 h 96"/>
                <a:gd name="T82" fmla="*/ 84 w 102"/>
                <a:gd name="T83" fmla="*/ 72 h 96"/>
                <a:gd name="T84" fmla="*/ 90 w 102"/>
                <a:gd name="T85" fmla="*/ 72 h 96"/>
                <a:gd name="T86" fmla="*/ 90 w 102"/>
                <a:gd name="T87" fmla="*/ 90 h 96"/>
                <a:gd name="T88" fmla="*/ 90 w 102"/>
                <a:gd name="T8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96">
                  <a:moveTo>
                    <a:pt x="90" y="96"/>
                  </a:moveTo>
                  <a:lnTo>
                    <a:pt x="84" y="96"/>
                  </a:lnTo>
                  <a:lnTo>
                    <a:pt x="84" y="90"/>
                  </a:lnTo>
                  <a:lnTo>
                    <a:pt x="78" y="90"/>
                  </a:lnTo>
                  <a:lnTo>
                    <a:pt x="78" y="84"/>
                  </a:lnTo>
                  <a:lnTo>
                    <a:pt x="72" y="78"/>
                  </a:lnTo>
                  <a:lnTo>
                    <a:pt x="66" y="78"/>
                  </a:lnTo>
                  <a:lnTo>
                    <a:pt x="60" y="66"/>
                  </a:lnTo>
                  <a:lnTo>
                    <a:pt x="60" y="72"/>
                  </a:lnTo>
                  <a:lnTo>
                    <a:pt x="48" y="72"/>
                  </a:lnTo>
                  <a:lnTo>
                    <a:pt x="30" y="72"/>
                  </a:lnTo>
                  <a:lnTo>
                    <a:pt x="30" y="78"/>
                  </a:lnTo>
                  <a:lnTo>
                    <a:pt x="24" y="78"/>
                  </a:lnTo>
                  <a:lnTo>
                    <a:pt x="12" y="78"/>
                  </a:lnTo>
                  <a:lnTo>
                    <a:pt x="18" y="54"/>
                  </a:lnTo>
                  <a:lnTo>
                    <a:pt x="6" y="54"/>
                  </a:lnTo>
                  <a:lnTo>
                    <a:pt x="6" y="48"/>
                  </a:lnTo>
                  <a:lnTo>
                    <a:pt x="0" y="48"/>
                  </a:lnTo>
                  <a:lnTo>
                    <a:pt x="6" y="12"/>
                  </a:lnTo>
                  <a:lnTo>
                    <a:pt x="12" y="18"/>
                  </a:lnTo>
                  <a:lnTo>
                    <a:pt x="18" y="6"/>
                  </a:lnTo>
                  <a:lnTo>
                    <a:pt x="30" y="12"/>
                  </a:lnTo>
                  <a:lnTo>
                    <a:pt x="36" y="0"/>
                  </a:lnTo>
                  <a:lnTo>
                    <a:pt x="54" y="6"/>
                  </a:lnTo>
                  <a:lnTo>
                    <a:pt x="78" y="6"/>
                  </a:lnTo>
                  <a:lnTo>
                    <a:pt x="78" y="12"/>
                  </a:lnTo>
                  <a:lnTo>
                    <a:pt x="72" y="18"/>
                  </a:lnTo>
                  <a:lnTo>
                    <a:pt x="78" y="18"/>
                  </a:lnTo>
                  <a:lnTo>
                    <a:pt x="78" y="24"/>
                  </a:lnTo>
                  <a:lnTo>
                    <a:pt x="84" y="24"/>
                  </a:lnTo>
                  <a:lnTo>
                    <a:pt x="90" y="30"/>
                  </a:lnTo>
                  <a:lnTo>
                    <a:pt x="90" y="36"/>
                  </a:lnTo>
                  <a:lnTo>
                    <a:pt x="102" y="36"/>
                  </a:lnTo>
                  <a:lnTo>
                    <a:pt x="96" y="42"/>
                  </a:lnTo>
                  <a:lnTo>
                    <a:pt x="96" y="48"/>
                  </a:lnTo>
                  <a:lnTo>
                    <a:pt x="90" y="42"/>
                  </a:lnTo>
                  <a:lnTo>
                    <a:pt x="90" y="48"/>
                  </a:lnTo>
                  <a:lnTo>
                    <a:pt x="84" y="54"/>
                  </a:lnTo>
                  <a:lnTo>
                    <a:pt x="90" y="54"/>
                  </a:lnTo>
                  <a:lnTo>
                    <a:pt x="84" y="54"/>
                  </a:lnTo>
                  <a:lnTo>
                    <a:pt x="90" y="54"/>
                  </a:lnTo>
                  <a:lnTo>
                    <a:pt x="84" y="72"/>
                  </a:lnTo>
                  <a:lnTo>
                    <a:pt x="90" y="72"/>
                  </a:lnTo>
                  <a:lnTo>
                    <a:pt x="90" y="90"/>
                  </a:lnTo>
                  <a:lnTo>
                    <a:pt x="90" y="9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8" name="Freeform 86"/>
            <p:cNvSpPr>
              <a:spLocks/>
            </p:cNvSpPr>
            <p:nvPr/>
          </p:nvSpPr>
          <p:spPr bwMode="auto">
            <a:xfrm>
              <a:off x="2664" y="1092"/>
              <a:ext cx="36" cy="42"/>
            </a:xfrm>
            <a:custGeom>
              <a:avLst/>
              <a:gdLst>
                <a:gd name="T0" fmla="*/ 36 w 36"/>
                <a:gd name="T1" fmla="*/ 42 h 42"/>
                <a:gd name="T2" fmla="*/ 0 w 36"/>
                <a:gd name="T3" fmla="*/ 42 h 42"/>
                <a:gd name="T4" fmla="*/ 0 w 36"/>
                <a:gd name="T5" fmla="*/ 36 h 42"/>
                <a:gd name="T6" fmla="*/ 0 w 36"/>
                <a:gd name="T7" fmla="*/ 6 h 42"/>
                <a:gd name="T8" fmla="*/ 0 w 36"/>
                <a:gd name="T9" fmla="*/ 0 h 42"/>
                <a:gd name="T10" fmla="*/ 36 w 36"/>
                <a:gd name="T11" fmla="*/ 0 h 42"/>
                <a:gd name="T12" fmla="*/ 36 w 36"/>
                <a:gd name="T13" fmla="*/ 36 h 42"/>
                <a:gd name="T14" fmla="*/ 36 w 3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36" y="42"/>
                  </a:moveTo>
                  <a:lnTo>
                    <a:pt x="0" y="42"/>
                  </a:lnTo>
                  <a:lnTo>
                    <a:pt x="0" y="36"/>
                  </a:lnTo>
                  <a:lnTo>
                    <a:pt x="0" y="6"/>
                  </a:lnTo>
                  <a:lnTo>
                    <a:pt x="0" y="0"/>
                  </a:lnTo>
                  <a:lnTo>
                    <a:pt x="36" y="0"/>
                  </a:lnTo>
                  <a:lnTo>
                    <a:pt x="36" y="36"/>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59" name="Freeform 87"/>
            <p:cNvSpPr>
              <a:spLocks/>
            </p:cNvSpPr>
            <p:nvPr/>
          </p:nvSpPr>
          <p:spPr bwMode="auto">
            <a:xfrm>
              <a:off x="2700" y="1092"/>
              <a:ext cx="36" cy="42"/>
            </a:xfrm>
            <a:custGeom>
              <a:avLst/>
              <a:gdLst>
                <a:gd name="T0" fmla="*/ 0 w 36"/>
                <a:gd name="T1" fmla="*/ 42 h 42"/>
                <a:gd name="T2" fmla="*/ 0 w 36"/>
                <a:gd name="T3" fmla="*/ 36 h 42"/>
                <a:gd name="T4" fmla="*/ 0 w 36"/>
                <a:gd name="T5" fmla="*/ 0 h 42"/>
                <a:gd name="T6" fmla="*/ 6 w 36"/>
                <a:gd name="T7" fmla="*/ 0 h 42"/>
                <a:gd name="T8" fmla="*/ 36 w 36"/>
                <a:gd name="T9" fmla="*/ 0 h 42"/>
                <a:gd name="T10" fmla="*/ 36 w 36"/>
                <a:gd name="T11" fmla="*/ 36 h 42"/>
                <a:gd name="T12" fmla="*/ 36 w 36"/>
                <a:gd name="T13" fmla="*/ 42 h 42"/>
                <a:gd name="T14" fmla="*/ 18 w 36"/>
                <a:gd name="T15" fmla="*/ 42 h 42"/>
                <a:gd name="T16" fmla="*/ 0 w 3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0" y="42"/>
                  </a:moveTo>
                  <a:lnTo>
                    <a:pt x="0" y="36"/>
                  </a:lnTo>
                  <a:lnTo>
                    <a:pt x="0" y="0"/>
                  </a:lnTo>
                  <a:lnTo>
                    <a:pt x="6" y="0"/>
                  </a:lnTo>
                  <a:lnTo>
                    <a:pt x="36" y="0"/>
                  </a:lnTo>
                  <a:lnTo>
                    <a:pt x="36" y="36"/>
                  </a:lnTo>
                  <a:lnTo>
                    <a:pt x="36" y="42"/>
                  </a:lnTo>
                  <a:lnTo>
                    <a:pt x="18"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0" name="Freeform 88"/>
            <p:cNvSpPr>
              <a:spLocks/>
            </p:cNvSpPr>
            <p:nvPr/>
          </p:nvSpPr>
          <p:spPr bwMode="auto">
            <a:xfrm>
              <a:off x="2736" y="1092"/>
              <a:ext cx="42" cy="42"/>
            </a:xfrm>
            <a:custGeom>
              <a:avLst/>
              <a:gdLst>
                <a:gd name="T0" fmla="*/ 42 w 42"/>
                <a:gd name="T1" fmla="*/ 42 h 42"/>
                <a:gd name="T2" fmla="*/ 0 w 42"/>
                <a:gd name="T3" fmla="*/ 42 h 42"/>
                <a:gd name="T4" fmla="*/ 0 w 42"/>
                <a:gd name="T5" fmla="*/ 36 h 42"/>
                <a:gd name="T6" fmla="*/ 0 w 42"/>
                <a:gd name="T7" fmla="*/ 0 h 42"/>
                <a:gd name="T8" fmla="*/ 36 w 42"/>
                <a:gd name="T9" fmla="*/ 0 h 42"/>
                <a:gd name="T10" fmla="*/ 42 w 42"/>
                <a:gd name="T11" fmla="*/ 6 h 42"/>
                <a:gd name="T12" fmla="*/ 42 w 42"/>
                <a:gd name="T13" fmla="*/ 12 h 42"/>
                <a:gd name="T14" fmla="*/ 42 w 42"/>
                <a:gd name="T15" fmla="*/ 18 h 42"/>
                <a:gd name="T16" fmla="*/ 42 w 42"/>
                <a:gd name="T17" fmla="*/ 24 h 42"/>
                <a:gd name="T18" fmla="*/ 42 w 42"/>
                <a:gd name="T19" fmla="*/ 30 h 42"/>
                <a:gd name="T20" fmla="*/ 42 w 42"/>
                <a:gd name="T21" fmla="*/ 36 h 42"/>
                <a:gd name="T22" fmla="*/ 42 w 42"/>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2">
                  <a:moveTo>
                    <a:pt x="42" y="42"/>
                  </a:moveTo>
                  <a:lnTo>
                    <a:pt x="0" y="42"/>
                  </a:lnTo>
                  <a:lnTo>
                    <a:pt x="0" y="36"/>
                  </a:lnTo>
                  <a:lnTo>
                    <a:pt x="0" y="0"/>
                  </a:lnTo>
                  <a:lnTo>
                    <a:pt x="36" y="0"/>
                  </a:lnTo>
                  <a:lnTo>
                    <a:pt x="42" y="6"/>
                  </a:lnTo>
                  <a:lnTo>
                    <a:pt x="42" y="12"/>
                  </a:lnTo>
                  <a:lnTo>
                    <a:pt x="42" y="18"/>
                  </a:lnTo>
                  <a:lnTo>
                    <a:pt x="42" y="24"/>
                  </a:lnTo>
                  <a:lnTo>
                    <a:pt x="42" y="30"/>
                  </a:lnTo>
                  <a:lnTo>
                    <a:pt x="42" y="36"/>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1" name="Freeform 89"/>
            <p:cNvSpPr>
              <a:spLocks/>
            </p:cNvSpPr>
            <p:nvPr/>
          </p:nvSpPr>
          <p:spPr bwMode="auto">
            <a:xfrm>
              <a:off x="984" y="834"/>
              <a:ext cx="60" cy="54"/>
            </a:xfrm>
            <a:custGeom>
              <a:avLst/>
              <a:gdLst>
                <a:gd name="T0" fmla="*/ 30 w 60"/>
                <a:gd name="T1" fmla="*/ 54 h 54"/>
                <a:gd name="T2" fmla="*/ 18 w 60"/>
                <a:gd name="T3" fmla="*/ 54 h 54"/>
                <a:gd name="T4" fmla="*/ 0 w 60"/>
                <a:gd name="T5" fmla="*/ 48 h 54"/>
                <a:gd name="T6" fmla="*/ 6 w 60"/>
                <a:gd name="T7" fmla="*/ 30 h 54"/>
                <a:gd name="T8" fmla="*/ 12 w 60"/>
                <a:gd name="T9" fmla="*/ 6 h 54"/>
                <a:gd name="T10" fmla="*/ 18 w 60"/>
                <a:gd name="T11" fmla="*/ 0 h 54"/>
                <a:gd name="T12" fmla="*/ 48 w 60"/>
                <a:gd name="T13" fmla="*/ 6 h 54"/>
                <a:gd name="T14" fmla="*/ 36 w 60"/>
                <a:gd name="T15" fmla="*/ 18 h 54"/>
                <a:gd name="T16" fmla="*/ 30 w 60"/>
                <a:gd name="T17" fmla="*/ 30 h 54"/>
                <a:gd name="T18" fmla="*/ 42 w 60"/>
                <a:gd name="T19" fmla="*/ 30 h 54"/>
                <a:gd name="T20" fmla="*/ 54 w 60"/>
                <a:gd name="T21" fmla="*/ 24 h 54"/>
                <a:gd name="T22" fmla="*/ 36 w 60"/>
                <a:gd name="T23" fmla="*/ 30 h 54"/>
                <a:gd name="T24" fmla="*/ 42 w 60"/>
                <a:gd name="T25" fmla="*/ 18 h 54"/>
                <a:gd name="T26" fmla="*/ 60 w 60"/>
                <a:gd name="T27" fmla="*/ 18 h 54"/>
                <a:gd name="T28" fmla="*/ 54 w 60"/>
                <a:gd name="T29" fmla="*/ 30 h 54"/>
                <a:gd name="T30" fmla="*/ 54 w 60"/>
                <a:gd name="T31" fmla="*/ 36 h 54"/>
                <a:gd name="T32" fmla="*/ 48 w 60"/>
                <a:gd name="T33" fmla="*/ 42 h 54"/>
                <a:gd name="T34" fmla="*/ 30 w 60"/>
                <a:gd name="T35" fmla="*/ 42 h 54"/>
                <a:gd name="T36" fmla="*/ 30 w 60"/>
                <a:gd name="T3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54">
                  <a:moveTo>
                    <a:pt x="30" y="54"/>
                  </a:moveTo>
                  <a:lnTo>
                    <a:pt x="18" y="54"/>
                  </a:lnTo>
                  <a:lnTo>
                    <a:pt x="0" y="48"/>
                  </a:lnTo>
                  <a:lnTo>
                    <a:pt x="6" y="30"/>
                  </a:lnTo>
                  <a:lnTo>
                    <a:pt x="12" y="6"/>
                  </a:lnTo>
                  <a:lnTo>
                    <a:pt x="18" y="0"/>
                  </a:lnTo>
                  <a:lnTo>
                    <a:pt x="48" y="6"/>
                  </a:lnTo>
                  <a:lnTo>
                    <a:pt x="36" y="18"/>
                  </a:lnTo>
                  <a:lnTo>
                    <a:pt x="30" y="30"/>
                  </a:lnTo>
                  <a:lnTo>
                    <a:pt x="42" y="30"/>
                  </a:lnTo>
                  <a:lnTo>
                    <a:pt x="54" y="24"/>
                  </a:lnTo>
                  <a:lnTo>
                    <a:pt x="36" y="30"/>
                  </a:lnTo>
                  <a:lnTo>
                    <a:pt x="42" y="18"/>
                  </a:lnTo>
                  <a:lnTo>
                    <a:pt x="60" y="18"/>
                  </a:lnTo>
                  <a:lnTo>
                    <a:pt x="54" y="30"/>
                  </a:lnTo>
                  <a:lnTo>
                    <a:pt x="54" y="36"/>
                  </a:lnTo>
                  <a:lnTo>
                    <a:pt x="48" y="42"/>
                  </a:lnTo>
                  <a:lnTo>
                    <a:pt x="30" y="42"/>
                  </a:lnTo>
                  <a:lnTo>
                    <a:pt x="30"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2" name="Freeform 90"/>
            <p:cNvSpPr>
              <a:spLocks/>
            </p:cNvSpPr>
            <p:nvPr/>
          </p:nvSpPr>
          <p:spPr bwMode="auto">
            <a:xfrm>
              <a:off x="1560" y="984"/>
              <a:ext cx="102" cy="96"/>
            </a:xfrm>
            <a:custGeom>
              <a:avLst/>
              <a:gdLst>
                <a:gd name="T0" fmla="*/ 60 w 102"/>
                <a:gd name="T1" fmla="*/ 96 h 96"/>
                <a:gd name="T2" fmla="*/ 24 w 102"/>
                <a:gd name="T3" fmla="*/ 90 h 96"/>
                <a:gd name="T4" fmla="*/ 18 w 102"/>
                <a:gd name="T5" fmla="*/ 90 h 96"/>
                <a:gd name="T6" fmla="*/ 12 w 102"/>
                <a:gd name="T7" fmla="*/ 90 h 96"/>
                <a:gd name="T8" fmla="*/ 6 w 102"/>
                <a:gd name="T9" fmla="*/ 90 h 96"/>
                <a:gd name="T10" fmla="*/ 0 w 102"/>
                <a:gd name="T11" fmla="*/ 84 h 96"/>
                <a:gd name="T12" fmla="*/ 6 w 102"/>
                <a:gd name="T13" fmla="*/ 84 h 96"/>
                <a:gd name="T14" fmla="*/ 0 w 102"/>
                <a:gd name="T15" fmla="*/ 78 h 96"/>
                <a:gd name="T16" fmla="*/ 12 w 102"/>
                <a:gd name="T17" fmla="*/ 78 h 96"/>
                <a:gd name="T18" fmla="*/ 12 w 102"/>
                <a:gd name="T19" fmla="*/ 66 h 96"/>
                <a:gd name="T20" fmla="*/ 12 w 102"/>
                <a:gd name="T21" fmla="*/ 54 h 96"/>
                <a:gd name="T22" fmla="*/ 18 w 102"/>
                <a:gd name="T23" fmla="*/ 54 h 96"/>
                <a:gd name="T24" fmla="*/ 24 w 102"/>
                <a:gd name="T25" fmla="*/ 54 h 96"/>
                <a:gd name="T26" fmla="*/ 18 w 102"/>
                <a:gd name="T27" fmla="*/ 54 h 96"/>
                <a:gd name="T28" fmla="*/ 24 w 102"/>
                <a:gd name="T29" fmla="*/ 48 h 96"/>
                <a:gd name="T30" fmla="*/ 18 w 102"/>
                <a:gd name="T31" fmla="*/ 48 h 96"/>
                <a:gd name="T32" fmla="*/ 18 w 102"/>
                <a:gd name="T33" fmla="*/ 42 h 96"/>
                <a:gd name="T34" fmla="*/ 12 w 102"/>
                <a:gd name="T35" fmla="*/ 42 h 96"/>
                <a:gd name="T36" fmla="*/ 12 w 102"/>
                <a:gd name="T37" fmla="*/ 36 h 96"/>
                <a:gd name="T38" fmla="*/ 6 w 102"/>
                <a:gd name="T39" fmla="*/ 36 h 96"/>
                <a:gd name="T40" fmla="*/ 6 w 102"/>
                <a:gd name="T41" fmla="*/ 30 h 96"/>
                <a:gd name="T42" fmla="*/ 6 w 102"/>
                <a:gd name="T43" fmla="*/ 24 h 96"/>
                <a:gd name="T44" fmla="*/ 12 w 102"/>
                <a:gd name="T45" fmla="*/ 24 h 96"/>
                <a:gd name="T46" fmla="*/ 18 w 102"/>
                <a:gd name="T47" fmla="*/ 30 h 96"/>
                <a:gd name="T48" fmla="*/ 24 w 102"/>
                <a:gd name="T49" fmla="*/ 36 h 96"/>
                <a:gd name="T50" fmla="*/ 30 w 102"/>
                <a:gd name="T51" fmla="*/ 36 h 96"/>
                <a:gd name="T52" fmla="*/ 30 w 102"/>
                <a:gd name="T53" fmla="*/ 42 h 96"/>
                <a:gd name="T54" fmla="*/ 36 w 102"/>
                <a:gd name="T55" fmla="*/ 42 h 96"/>
                <a:gd name="T56" fmla="*/ 42 w 102"/>
                <a:gd name="T57" fmla="*/ 42 h 96"/>
                <a:gd name="T58" fmla="*/ 60 w 102"/>
                <a:gd name="T59" fmla="*/ 48 h 96"/>
                <a:gd name="T60" fmla="*/ 60 w 102"/>
                <a:gd name="T61" fmla="*/ 42 h 96"/>
                <a:gd name="T62" fmla="*/ 66 w 102"/>
                <a:gd name="T63" fmla="*/ 42 h 96"/>
                <a:gd name="T64" fmla="*/ 66 w 102"/>
                <a:gd name="T65" fmla="*/ 36 h 96"/>
                <a:gd name="T66" fmla="*/ 66 w 102"/>
                <a:gd name="T67" fmla="*/ 30 h 96"/>
                <a:gd name="T68" fmla="*/ 66 w 102"/>
                <a:gd name="T69" fmla="*/ 24 h 96"/>
                <a:gd name="T70" fmla="*/ 66 w 102"/>
                <a:gd name="T71" fmla="*/ 18 h 96"/>
                <a:gd name="T72" fmla="*/ 66 w 102"/>
                <a:gd name="T73" fmla="*/ 12 h 96"/>
                <a:gd name="T74" fmla="*/ 66 w 102"/>
                <a:gd name="T75" fmla="*/ 6 h 96"/>
                <a:gd name="T76" fmla="*/ 66 w 102"/>
                <a:gd name="T77" fmla="*/ 0 h 96"/>
                <a:gd name="T78" fmla="*/ 90 w 102"/>
                <a:gd name="T79" fmla="*/ 6 h 96"/>
                <a:gd name="T80" fmla="*/ 96 w 102"/>
                <a:gd name="T81" fmla="*/ 6 h 96"/>
                <a:gd name="T82" fmla="*/ 90 w 102"/>
                <a:gd name="T83" fmla="*/ 48 h 96"/>
                <a:gd name="T84" fmla="*/ 102 w 102"/>
                <a:gd name="T85" fmla="*/ 54 h 96"/>
                <a:gd name="T86" fmla="*/ 96 w 102"/>
                <a:gd name="T87" fmla="*/ 84 h 96"/>
                <a:gd name="T88" fmla="*/ 90 w 102"/>
                <a:gd name="T89" fmla="*/ 84 h 96"/>
                <a:gd name="T90" fmla="*/ 90 w 102"/>
                <a:gd name="T91" fmla="*/ 90 h 96"/>
                <a:gd name="T92" fmla="*/ 84 w 102"/>
                <a:gd name="T93" fmla="*/ 84 h 96"/>
                <a:gd name="T94" fmla="*/ 84 w 102"/>
                <a:gd name="T95" fmla="*/ 90 h 96"/>
                <a:gd name="T96" fmla="*/ 78 w 102"/>
                <a:gd name="T97" fmla="*/ 90 h 96"/>
                <a:gd name="T98" fmla="*/ 78 w 102"/>
                <a:gd name="T99" fmla="*/ 96 h 96"/>
                <a:gd name="T100" fmla="*/ 72 w 102"/>
                <a:gd name="T101" fmla="*/ 90 h 96"/>
                <a:gd name="T102" fmla="*/ 66 w 102"/>
                <a:gd name="T103" fmla="*/ 96 h 96"/>
                <a:gd name="T104" fmla="*/ 60 w 102"/>
                <a:gd name="T10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96">
                  <a:moveTo>
                    <a:pt x="60" y="96"/>
                  </a:moveTo>
                  <a:lnTo>
                    <a:pt x="24" y="90"/>
                  </a:lnTo>
                  <a:lnTo>
                    <a:pt x="18" y="90"/>
                  </a:lnTo>
                  <a:lnTo>
                    <a:pt x="12" y="90"/>
                  </a:lnTo>
                  <a:lnTo>
                    <a:pt x="6" y="90"/>
                  </a:lnTo>
                  <a:lnTo>
                    <a:pt x="0" y="84"/>
                  </a:lnTo>
                  <a:lnTo>
                    <a:pt x="6" y="84"/>
                  </a:lnTo>
                  <a:lnTo>
                    <a:pt x="0" y="78"/>
                  </a:lnTo>
                  <a:lnTo>
                    <a:pt x="12" y="78"/>
                  </a:lnTo>
                  <a:lnTo>
                    <a:pt x="12" y="66"/>
                  </a:lnTo>
                  <a:lnTo>
                    <a:pt x="12" y="54"/>
                  </a:lnTo>
                  <a:lnTo>
                    <a:pt x="18" y="54"/>
                  </a:lnTo>
                  <a:lnTo>
                    <a:pt x="24" y="54"/>
                  </a:lnTo>
                  <a:lnTo>
                    <a:pt x="18" y="54"/>
                  </a:lnTo>
                  <a:lnTo>
                    <a:pt x="24" y="48"/>
                  </a:lnTo>
                  <a:lnTo>
                    <a:pt x="18" y="48"/>
                  </a:lnTo>
                  <a:lnTo>
                    <a:pt x="18" y="42"/>
                  </a:lnTo>
                  <a:lnTo>
                    <a:pt x="12" y="42"/>
                  </a:lnTo>
                  <a:lnTo>
                    <a:pt x="12" y="36"/>
                  </a:lnTo>
                  <a:lnTo>
                    <a:pt x="6" y="36"/>
                  </a:lnTo>
                  <a:lnTo>
                    <a:pt x="6" y="30"/>
                  </a:lnTo>
                  <a:lnTo>
                    <a:pt x="6" y="24"/>
                  </a:lnTo>
                  <a:lnTo>
                    <a:pt x="12" y="24"/>
                  </a:lnTo>
                  <a:lnTo>
                    <a:pt x="18" y="30"/>
                  </a:lnTo>
                  <a:lnTo>
                    <a:pt x="24" y="36"/>
                  </a:lnTo>
                  <a:lnTo>
                    <a:pt x="30" y="36"/>
                  </a:lnTo>
                  <a:lnTo>
                    <a:pt x="30" y="42"/>
                  </a:lnTo>
                  <a:lnTo>
                    <a:pt x="36" y="42"/>
                  </a:lnTo>
                  <a:lnTo>
                    <a:pt x="42" y="42"/>
                  </a:lnTo>
                  <a:lnTo>
                    <a:pt x="60" y="48"/>
                  </a:lnTo>
                  <a:lnTo>
                    <a:pt x="60" y="42"/>
                  </a:lnTo>
                  <a:lnTo>
                    <a:pt x="66" y="42"/>
                  </a:lnTo>
                  <a:lnTo>
                    <a:pt x="66" y="36"/>
                  </a:lnTo>
                  <a:lnTo>
                    <a:pt x="66" y="30"/>
                  </a:lnTo>
                  <a:lnTo>
                    <a:pt x="66" y="24"/>
                  </a:lnTo>
                  <a:lnTo>
                    <a:pt x="66" y="18"/>
                  </a:lnTo>
                  <a:lnTo>
                    <a:pt x="66" y="12"/>
                  </a:lnTo>
                  <a:lnTo>
                    <a:pt x="66" y="6"/>
                  </a:lnTo>
                  <a:lnTo>
                    <a:pt x="66" y="0"/>
                  </a:lnTo>
                  <a:lnTo>
                    <a:pt x="90" y="6"/>
                  </a:lnTo>
                  <a:lnTo>
                    <a:pt x="96" y="6"/>
                  </a:lnTo>
                  <a:lnTo>
                    <a:pt x="90" y="48"/>
                  </a:lnTo>
                  <a:lnTo>
                    <a:pt x="102" y="54"/>
                  </a:lnTo>
                  <a:lnTo>
                    <a:pt x="96" y="84"/>
                  </a:lnTo>
                  <a:lnTo>
                    <a:pt x="90" y="84"/>
                  </a:lnTo>
                  <a:lnTo>
                    <a:pt x="90" y="90"/>
                  </a:lnTo>
                  <a:lnTo>
                    <a:pt x="84" y="84"/>
                  </a:lnTo>
                  <a:lnTo>
                    <a:pt x="84" y="90"/>
                  </a:lnTo>
                  <a:lnTo>
                    <a:pt x="78" y="90"/>
                  </a:lnTo>
                  <a:lnTo>
                    <a:pt x="78" y="96"/>
                  </a:lnTo>
                  <a:lnTo>
                    <a:pt x="72" y="90"/>
                  </a:lnTo>
                  <a:lnTo>
                    <a:pt x="66" y="96"/>
                  </a:lnTo>
                  <a:lnTo>
                    <a:pt x="60" y="9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3" name="Freeform 91"/>
            <p:cNvSpPr>
              <a:spLocks/>
            </p:cNvSpPr>
            <p:nvPr/>
          </p:nvSpPr>
          <p:spPr bwMode="auto">
            <a:xfrm>
              <a:off x="1968" y="1050"/>
              <a:ext cx="60" cy="84"/>
            </a:xfrm>
            <a:custGeom>
              <a:avLst/>
              <a:gdLst>
                <a:gd name="T0" fmla="*/ 60 w 60"/>
                <a:gd name="T1" fmla="*/ 84 h 84"/>
                <a:gd name="T2" fmla="*/ 0 w 60"/>
                <a:gd name="T3" fmla="*/ 78 h 84"/>
                <a:gd name="T4" fmla="*/ 6 w 60"/>
                <a:gd name="T5" fmla="*/ 66 h 84"/>
                <a:gd name="T6" fmla="*/ 6 w 60"/>
                <a:gd name="T7" fmla="*/ 42 h 84"/>
                <a:gd name="T8" fmla="*/ 0 w 60"/>
                <a:gd name="T9" fmla="*/ 42 h 84"/>
                <a:gd name="T10" fmla="*/ 0 w 60"/>
                <a:gd name="T11" fmla="*/ 36 h 84"/>
                <a:gd name="T12" fmla="*/ 6 w 60"/>
                <a:gd name="T13" fmla="*/ 24 h 84"/>
                <a:gd name="T14" fmla="*/ 12 w 60"/>
                <a:gd name="T15" fmla="*/ 24 h 84"/>
                <a:gd name="T16" fmla="*/ 30 w 60"/>
                <a:gd name="T17" fmla="*/ 24 h 84"/>
                <a:gd name="T18" fmla="*/ 36 w 60"/>
                <a:gd name="T19" fmla="*/ 6 h 84"/>
                <a:gd name="T20" fmla="*/ 36 w 60"/>
                <a:gd name="T21" fmla="*/ 0 h 84"/>
                <a:gd name="T22" fmla="*/ 42 w 60"/>
                <a:gd name="T23" fmla="*/ 0 h 84"/>
                <a:gd name="T24" fmla="*/ 48 w 60"/>
                <a:gd name="T25" fmla="*/ 0 h 84"/>
                <a:gd name="T26" fmla="*/ 60 w 60"/>
                <a:gd name="T27" fmla="*/ 0 h 84"/>
                <a:gd name="T28" fmla="*/ 60 w 60"/>
                <a:gd name="T29" fmla="*/ 6 h 84"/>
                <a:gd name="T30" fmla="*/ 60 w 60"/>
                <a:gd name="T31" fmla="*/ 12 h 84"/>
                <a:gd name="T32" fmla="*/ 60 w 60"/>
                <a:gd name="T33" fmla="*/ 18 h 84"/>
                <a:gd name="T34" fmla="*/ 54 w 60"/>
                <a:gd name="T35" fmla="*/ 24 h 84"/>
                <a:gd name="T36" fmla="*/ 54 w 60"/>
                <a:gd name="T37" fmla="*/ 30 h 84"/>
                <a:gd name="T38" fmla="*/ 54 w 60"/>
                <a:gd name="T39" fmla="*/ 36 h 84"/>
                <a:gd name="T40" fmla="*/ 54 w 60"/>
                <a:gd name="T41" fmla="*/ 42 h 84"/>
                <a:gd name="T42" fmla="*/ 54 w 60"/>
                <a:gd name="T43" fmla="*/ 48 h 84"/>
                <a:gd name="T44" fmla="*/ 54 w 60"/>
                <a:gd name="T45" fmla="*/ 54 h 84"/>
                <a:gd name="T46" fmla="*/ 54 w 60"/>
                <a:gd name="T47" fmla="*/ 60 h 84"/>
                <a:gd name="T48" fmla="*/ 54 w 60"/>
                <a:gd name="T49" fmla="*/ 66 h 84"/>
                <a:gd name="T50" fmla="*/ 54 w 60"/>
                <a:gd name="T51" fmla="*/ 72 h 84"/>
                <a:gd name="T52" fmla="*/ 60 w 60"/>
                <a:gd name="T53" fmla="*/ 78 h 84"/>
                <a:gd name="T54" fmla="*/ 54 w 60"/>
                <a:gd name="T55" fmla="*/ 84 h 84"/>
                <a:gd name="T56" fmla="*/ 60 w 60"/>
                <a:gd name="T5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84">
                  <a:moveTo>
                    <a:pt x="60" y="84"/>
                  </a:moveTo>
                  <a:lnTo>
                    <a:pt x="0" y="78"/>
                  </a:lnTo>
                  <a:lnTo>
                    <a:pt x="6" y="66"/>
                  </a:lnTo>
                  <a:lnTo>
                    <a:pt x="6" y="42"/>
                  </a:lnTo>
                  <a:lnTo>
                    <a:pt x="0" y="42"/>
                  </a:lnTo>
                  <a:lnTo>
                    <a:pt x="0" y="36"/>
                  </a:lnTo>
                  <a:lnTo>
                    <a:pt x="6" y="24"/>
                  </a:lnTo>
                  <a:lnTo>
                    <a:pt x="12" y="24"/>
                  </a:lnTo>
                  <a:lnTo>
                    <a:pt x="30" y="24"/>
                  </a:lnTo>
                  <a:lnTo>
                    <a:pt x="36" y="6"/>
                  </a:lnTo>
                  <a:lnTo>
                    <a:pt x="36" y="0"/>
                  </a:lnTo>
                  <a:lnTo>
                    <a:pt x="42" y="0"/>
                  </a:lnTo>
                  <a:lnTo>
                    <a:pt x="48" y="0"/>
                  </a:lnTo>
                  <a:lnTo>
                    <a:pt x="60" y="0"/>
                  </a:lnTo>
                  <a:lnTo>
                    <a:pt x="60" y="6"/>
                  </a:lnTo>
                  <a:lnTo>
                    <a:pt x="60" y="12"/>
                  </a:lnTo>
                  <a:lnTo>
                    <a:pt x="60" y="18"/>
                  </a:lnTo>
                  <a:lnTo>
                    <a:pt x="54" y="24"/>
                  </a:lnTo>
                  <a:lnTo>
                    <a:pt x="54" y="30"/>
                  </a:lnTo>
                  <a:lnTo>
                    <a:pt x="54" y="36"/>
                  </a:lnTo>
                  <a:lnTo>
                    <a:pt x="54" y="42"/>
                  </a:lnTo>
                  <a:lnTo>
                    <a:pt x="54" y="48"/>
                  </a:lnTo>
                  <a:lnTo>
                    <a:pt x="54" y="54"/>
                  </a:lnTo>
                  <a:lnTo>
                    <a:pt x="54" y="60"/>
                  </a:lnTo>
                  <a:lnTo>
                    <a:pt x="54" y="66"/>
                  </a:lnTo>
                  <a:lnTo>
                    <a:pt x="54" y="72"/>
                  </a:lnTo>
                  <a:lnTo>
                    <a:pt x="60" y="78"/>
                  </a:lnTo>
                  <a:lnTo>
                    <a:pt x="54" y="84"/>
                  </a:lnTo>
                  <a:lnTo>
                    <a:pt x="60" y="8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4" name="Freeform 92"/>
            <p:cNvSpPr>
              <a:spLocks/>
            </p:cNvSpPr>
            <p:nvPr/>
          </p:nvSpPr>
          <p:spPr bwMode="auto">
            <a:xfrm>
              <a:off x="1650" y="990"/>
              <a:ext cx="72" cy="144"/>
            </a:xfrm>
            <a:custGeom>
              <a:avLst/>
              <a:gdLst>
                <a:gd name="T0" fmla="*/ 12 w 72"/>
                <a:gd name="T1" fmla="*/ 138 h 144"/>
                <a:gd name="T2" fmla="*/ 24 w 72"/>
                <a:gd name="T3" fmla="*/ 90 h 144"/>
                <a:gd name="T4" fmla="*/ 18 w 72"/>
                <a:gd name="T5" fmla="*/ 90 h 144"/>
                <a:gd name="T6" fmla="*/ 12 w 72"/>
                <a:gd name="T7" fmla="*/ 90 h 144"/>
                <a:gd name="T8" fmla="*/ 12 w 72"/>
                <a:gd name="T9" fmla="*/ 84 h 144"/>
                <a:gd name="T10" fmla="*/ 6 w 72"/>
                <a:gd name="T11" fmla="*/ 78 h 144"/>
                <a:gd name="T12" fmla="*/ 6 w 72"/>
                <a:gd name="T13" fmla="*/ 84 h 144"/>
                <a:gd name="T14" fmla="*/ 6 w 72"/>
                <a:gd name="T15" fmla="*/ 78 h 144"/>
                <a:gd name="T16" fmla="*/ 12 w 72"/>
                <a:gd name="T17" fmla="*/ 48 h 144"/>
                <a:gd name="T18" fmla="*/ 0 w 72"/>
                <a:gd name="T19" fmla="*/ 42 h 144"/>
                <a:gd name="T20" fmla="*/ 6 w 72"/>
                <a:gd name="T21" fmla="*/ 0 h 144"/>
                <a:gd name="T22" fmla="*/ 30 w 72"/>
                <a:gd name="T23" fmla="*/ 6 h 144"/>
                <a:gd name="T24" fmla="*/ 30 w 72"/>
                <a:gd name="T25" fmla="*/ 12 h 144"/>
                <a:gd name="T26" fmla="*/ 30 w 72"/>
                <a:gd name="T27" fmla="*/ 18 h 144"/>
                <a:gd name="T28" fmla="*/ 36 w 72"/>
                <a:gd name="T29" fmla="*/ 18 h 144"/>
                <a:gd name="T30" fmla="*/ 30 w 72"/>
                <a:gd name="T31" fmla="*/ 48 h 144"/>
                <a:gd name="T32" fmla="*/ 48 w 72"/>
                <a:gd name="T33" fmla="*/ 54 h 144"/>
                <a:gd name="T34" fmla="*/ 42 w 72"/>
                <a:gd name="T35" fmla="*/ 84 h 144"/>
                <a:gd name="T36" fmla="*/ 60 w 72"/>
                <a:gd name="T37" fmla="*/ 90 h 144"/>
                <a:gd name="T38" fmla="*/ 54 w 72"/>
                <a:gd name="T39" fmla="*/ 102 h 144"/>
                <a:gd name="T40" fmla="*/ 66 w 72"/>
                <a:gd name="T41" fmla="*/ 102 h 144"/>
                <a:gd name="T42" fmla="*/ 60 w 72"/>
                <a:gd name="T43" fmla="*/ 108 h 144"/>
                <a:gd name="T44" fmla="*/ 72 w 72"/>
                <a:gd name="T45" fmla="*/ 108 h 144"/>
                <a:gd name="T46" fmla="*/ 72 w 72"/>
                <a:gd name="T47" fmla="*/ 114 h 144"/>
                <a:gd name="T48" fmla="*/ 66 w 72"/>
                <a:gd name="T49" fmla="*/ 120 h 144"/>
                <a:gd name="T50" fmla="*/ 66 w 72"/>
                <a:gd name="T51" fmla="*/ 126 h 144"/>
                <a:gd name="T52" fmla="*/ 66 w 72"/>
                <a:gd name="T53" fmla="*/ 132 h 144"/>
                <a:gd name="T54" fmla="*/ 60 w 72"/>
                <a:gd name="T55" fmla="*/ 132 h 144"/>
                <a:gd name="T56" fmla="*/ 54 w 72"/>
                <a:gd name="T57" fmla="*/ 138 h 144"/>
                <a:gd name="T58" fmla="*/ 48 w 72"/>
                <a:gd name="T59" fmla="*/ 138 h 144"/>
                <a:gd name="T60" fmla="*/ 48 w 72"/>
                <a:gd name="T61" fmla="*/ 144 h 144"/>
                <a:gd name="T62" fmla="*/ 12 w 72"/>
                <a:gd name="T63"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144">
                  <a:moveTo>
                    <a:pt x="12" y="138"/>
                  </a:moveTo>
                  <a:lnTo>
                    <a:pt x="24" y="90"/>
                  </a:lnTo>
                  <a:lnTo>
                    <a:pt x="18" y="90"/>
                  </a:lnTo>
                  <a:lnTo>
                    <a:pt x="12" y="90"/>
                  </a:lnTo>
                  <a:lnTo>
                    <a:pt x="12" y="84"/>
                  </a:lnTo>
                  <a:lnTo>
                    <a:pt x="6" y="78"/>
                  </a:lnTo>
                  <a:lnTo>
                    <a:pt x="6" y="84"/>
                  </a:lnTo>
                  <a:lnTo>
                    <a:pt x="6" y="78"/>
                  </a:lnTo>
                  <a:lnTo>
                    <a:pt x="12" y="48"/>
                  </a:lnTo>
                  <a:lnTo>
                    <a:pt x="0" y="42"/>
                  </a:lnTo>
                  <a:lnTo>
                    <a:pt x="6" y="0"/>
                  </a:lnTo>
                  <a:lnTo>
                    <a:pt x="30" y="6"/>
                  </a:lnTo>
                  <a:lnTo>
                    <a:pt x="30" y="12"/>
                  </a:lnTo>
                  <a:lnTo>
                    <a:pt x="30" y="18"/>
                  </a:lnTo>
                  <a:lnTo>
                    <a:pt x="36" y="18"/>
                  </a:lnTo>
                  <a:lnTo>
                    <a:pt x="30" y="48"/>
                  </a:lnTo>
                  <a:lnTo>
                    <a:pt x="48" y="54"/>
                  </a:lnTo>
                  <a:lnTo>
                    <a:pt x="42" y="84"/>
                  </a:lnTo>
                  <a:lnTo>
                    <a:pt x="60" y="90"/>
                  </a:lnTo>
                  <a:lnTo>
                    <a:pt x="54" y="102"/>
                  </a:lnTo>
                  <a:lnTo>
                    <a:pt x="66" y="102"/>
                  </a:lnTo>
                  <a:lnTo>
                    <a:pt x="60" y="108"/>
                  </a:lnTo>
                  <a:lnTo>
                    <a:pt x="72" y="108"/>
                  </a:lnTo>
                  <a:lnTo>
                    <a:pt x="72" y="114"/>
                  </a:lnTo>
                  <a:lnTo>
                    <a:pt x="66" y="120"/>
                  </a:lnTo>
                  <a:lnTo>
                    <a:pt x="66" y="126"/>
                  </a:lnTo>
                  <a:lnTo>
                    <a:pt x="66" y="132"/>
                  </a:lnTo>
                  <a:lnTo>
                    <a:pt x="60" y="132"/>
                  </a:lnTo>
                  <a:lnTo>
                    <a:pt x="54" y="138"/>
                  </a:lnTo>
                  <a:lnTo>
                    <a:pt x="48" y="138"/>
                  </a:lnTo>
                  <a:lnTo>
                    <a:pt x="48" y="144"/>
                  </a:lnTo>
                  <a:lnTo>
                    <a:pt x="12" y="13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5" name="Freeform 93"/>
            <p:cNvSpPr>
              <a:spLocks/>
            </p:cNvSpPr>
            <p:nvPr/>
          </p:nvSpPr>
          <p:spPr bwMode="auto">
            <a:xfrm>
              <a:off x="1122" y="876"/>
              <a:ext cx="96" cy="102"/>
            </a:xfrm>
            <a:custGeom>
              <a:avLst/>
              <a:gdLst>
                <a:gd name="T0" fmla="*/ 0 w 96"/>
                <a:gd name="T1" fmla="*/ 48 h 102"/>
                <a:gd name="T2" fmla="*/ 0 w 96"/>
                <a:gd name="T3" fmla="*/ 42 h 102"/>
                <a:gd name="T4" fmla="*/ 6 w 96"/>
                <a:gd name="T5" fmla="*/ 42 h 102"/>
                <a:gd name="T6" fmla="*/ 12 w 96"/>
                <a:gd name="T7" fmla="*/ 36 h 102"/>
                <a:gd name="T8" fmla="*/ 6 w 96"/>
                <a:gd name="T9" fmla="*/ 30 h 102"/>
                <a:gd name="T10" fmla="*/ 12 w 96"/>
                <a:gd name="T11" fmla="*/ 30 h 102"/>
                <a:gd name="T12" fmla="*/ 6 w 96"/>
                <a:gd name="T13" fmla="*/ 24 h 102"/>
                <a:gd name="T14" fmla="*/ 6 w 96"/>
                <a:gd name="T15" fmla="*/ 18 h 102"/>
                <a:gd name="T16" fmla="*/ 12 w 96"/>
                <a:gd name="T17" fmla="*/ 12 h 102"/>
                <a:gd name="T18" fmla="*/ 18 w 96"/>
                <a:gd name="T19" fmla="*/ 6 h 102"/>
                <a:gd name="T20" fmla="*/ 24 w 96"/>
                <a:gd name="T21" fmla="*/ 6 h 102"/>
                <a:gd name="T22" fmla="*/ 30 w 96"/>
                <a:gd name="T23" fmla="*/ 0 h 102"/>
                <a:gd name="T24" fmla="*/ 36 w 96"/>
                <a:gd name="T25" fmla="*/ 6 h 102"/>
                <a:gd name="T26" fmla="*/ 36 w 96"/>
                <a:gd name="T27" fmla="*/ 12 h 102"/>
                <a:gd name="T28" fmla="*/ 42 w 96"/>
                <a:gd name="T29" fmla="*/ 18 h 102"/>
                <a:gd name="T30" fmla="*/ 48 w 96"/>
                <a:gd name="T31" fmla="*/ 24 h 102"/>
                <a:gd name="T32" fmla="*/ 54 w 96"/>
                <a:gd name="T33" fmla="*/ 30 h 102"/>
                <a:gd name="T34" fmla="*/ 60 w 96"/>
                <a:gd name="T35" fmla="*/ 36 h 102"/>
                <a:gd name="T36" fmla="*/ 66 w 96"/>
                <a:gd name="T37" fmla="*/ 36 h 102"/>
                <a:gd name="T38" fmla="*/ 72 w 96"/>
                <a:gd name="T39" fmla="*/ 48 h 102"/>
                <a:gd name="T40" fmla="*/ 90 w 96"/>
                <a:gd name="T41" fmla="*/ 54 h 102"/>
                <a:gd name="T42" fmla="*/ 96 w 96"/>
                <a:gd name="T43" fmla="*/ 54 h 102"/>
                <a:gd name="T44" fmla="*/ 96 w 96"/>
                <a:gd name="T45" fmla="*/ 60 h 102"/>
                <a:gd name="T46" fmla="*/ 96 w 96"/>
                <a:gd name="T47" fmla="*/ 66 h 102"/>
                <a:gd name="T48" fmla="*/ 90 w 96"/>
                <a:gd name="T49" fmla="*/ 72 h 102"/>
                <a:gd name="T50" fmla="*/ 90 w 96"/>
                <a:gd name="T51" fmla="*/ 78 h 102"/>
                <a:gd name="T52" fmla="*/ 90 w 96"/>
                <a:gd name="T53" fmla="*/ 84 h 102"/>
                <a:gd name="T54" fmla="*/ 90 w 96"/>
                <a:gd name="T55" fmla="*/ 90 h 102"/>
                <a:gd name="T56" fmla="*/ 90 w 96"/>
                <a:gd name="T57" fmla="*/ 96 h 102"/>
                <a:gd name="T58" fmla="*/ 84 w 96"/>
                <a:gd name="T59" fmla="*/ 102 h 102"/>
                <a:gd name="T60" fmla="*/ 48 w 96"/>
                <a:gd name="T61" fmla="*/ 96 h 102"/>
                <a:gd name="T62" fmla="*/ 54 w 96"/>
                <a:gd name="T63" fmla="*/ 84 h 102"/>
                <a:gd name="T64" fmla="*/ 42 w 96"/>
                <a:gd name="T65" fmla="*/ 84 h 102"/>
                <a:gd name="T66" fmla="*/ 48 w 96"/>
                <a:gd name="T67" fmla="*/ 78 h 102"/>
                <a:gd name="T68" fmla="*/ 18 w 96"/>
                <a:gd name="T69" fmla="*/ 66 h 102"/>
                <a:gd name="T70" fmla="*/ 18 w 96"/>
                <a:gd name="T71" fmla="*/ 60 h 102"/>
                <a:gd name="T72" fmla="*/ 12 w 96"/>
                <a:gd name="T73" fmla="*/ 54 h 102"/>
                <a:gd name="T74" fmla="*/ 6 w 96"/>
                <a:gd name="T75" fmla="*/ 48 h 102"/>
                <a:gd name="T76" fmla="*/ 0 w 96"/>
                <a:gd name="T77"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102">
                  <a:moveTo>
                    <a:pt x="0" y="48"/>
                  </a:moveTo>
                  <a:lnTo>
                    <a:pt x="0" y="42"/>
                  </a:lnTo>
                  <a:lnTo>
                    <a:pt x="6" y="42"/>
                  </a:lnTo>
                  <a:lnTo>
                    <a:pt x="12" y="36"/>
                  </a:lnTo>
                  <a:lnTo>
                    <a:pt x="6" y="30"/>
                  </a:lnTo>
                  <a:lnTo>
                    <a:pt x="12" y="30"/>
                  </a:lnTo>
                  <a:lnTo>
                    <a:pt x="6" y="24"/>
                  </a:lnTo>
                  <a:lnTo>
                    <a:pt x="6" y="18"/>
                  </a:lnTo>
                  <a:lnTo>
                    <a:pt x="12" y="12"/>
                  </a:lnTo>
                  <a:lnTo>
                    <a:pt x="18" y="6"/>
                  </a:lnTo>
                  <a:lnTo>
                    <a:pt x="24" y="6"/>
                  </a:lnTo>
                  <a:lnTo>
                    <a:pt x="30" y="0"/>
                  </a:lnTo>
                  <a:lnTo>
                    <a:pt x="36" y="6"/>
                  </a:lnTo>
                  <a:lnTo>
                    <a:pt x="36" y="12"/>
                  </a:lnTo>
                  <a:lnTo>
                    <a:pt x="42" y="18"/>
                  </a:lnTo>
                  <a:lnTo>
                    <a:pt x="48" y="24"/>
                  </a:lnTo>
                  <a:lnTo>
                    <a:pt x="54" y="30"/>
                  </a:lnTo>
                  <a:lnTo>
                    <a:pt x="60" y="36"/>
                  </a:lnTo>
                  <a:lnTo>
                    <a:pt x="66" y="36"/>
                  </a:lnTo>
                  <a:lnTo>
                    <a:pt x="72" y="48"/>
                  </a:lnTo>
                  <a:lnTo>
                    <a:pt x="90" y="54"/>
                  </a:lnTo>
                  <a:lnTo>
                    <a:pt x="96" y="54"/>
                  </a:lnTo>
                  <a:lnTo>
                    <a:pt x="96" y="60"/>
                  </a:lnTo>
                  <a:lnTo>
                    <a:pt x="96" y="66"/>
                  </a:lnTo>
                  <a:lnTo>
                    <a:pt x="90" y="72"/>
                  </a:lnTo>
                  <a:lnTo>
                    <a:pt x="90" y="78"/>
                  </a:lnTo>
                  <a:lnTo>
                    <a:pt x="90" y="84"/>
                  </a:lnTo>
                  <a:lnTo>
                    <a:pt x="90" y="90"/>
                  </a:lnTo>
                  <a:lnTo>
                    <a:pt x="90" y="96"/>
                  </a:lnTo>
                  <a:lnTo>
                    <a:pt x="84" y="102"/>
                  </a:lnTo>
                  <a:lnTo>
                    <a:pt x="48" y="96"/>
                  </a:lnTo>
                  <a:lnTo>
                    <a:pt x="54" y="84"/>
                  </a:lnTo>
                  <a:lnTo>
                    <a:pt x="42" y="84"/>
                  </a:lnTo>
                  <a:lnTo>
                    <a:pt x="48" y="78"/>
                  </a:lnTo>
                  <a:lnTo>
                    <a:pt x="18" y="66"/>
                  </a:lnTo>
                  <a:lnTo>
                    <a:pt x="18" y="60"/>
                  </a:lnTo>
                  <a:lnTo>
                    <a:pt x="12" y="54"/>
                  </a:lnTo>
                  <a:lnTo>
                    <a:pt x="6"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6" name="Freeform 94"/>
            <p:cNvSpPr>
              <a:spLocks/>
            </p:cNvSpPr>
            <p:nvPr/>
          </p:nvSpPr>
          <p:spPr bwMode="auto">
            <a:xfrm>
              <a:off x="2610" y="1098"/>
              <a:ext cx="54" cy="30"/>
            </a:xfrm>
            <a:custGeom>
              <a:avLst/>
              <a:gdLst>
                <a:gd name="T0" fmla="*/ 54 w 54"/>
                <a:gd name="T1" fmla="*/ 30 h 30"/>
                <a:gd name="T2" fmla="*/ 0 w 54"/>
                <a:gd name="T3" fmla="*/ 24 h 30"/>
                <a:gd name="T4" fmla="*/ 6 w 54"/>
                <a:gd name="T5" fmla="*/ 0 h 30"/>
                <a:gd name="T6" fmla="*/ 54 w 54"/>
                <a:gd name="T7" fmla="*/ 0 h 30"/>
                <a:gd name="T8" fmla="*/ 54 w 54"/>
                <a:gd name="T9" fmla="*/ 30 h 30"/>
              </a:gdLst>
              <a:ahLst/>
              <a:cxnLst>
                <a:cxn ang="0">
                  <a:pos x="T0" y="T1"/>
                </a:cxn>
                <a:cxn ang="0">
                  <a:pos x="T2" y="T3"/>
                </a:cxn>
                <a:cxn ang="0">
                  <a:pos x="T4" y="T5"/>
                </a:cxn>
                <a:cxn ang="0">
                  <a:pos x="T6" y="T7"/>
                </a:cxn>
                <a:cxn ang="0">
                  <a:pos x="T8" y="T9"/>
                </a:cxn>
              </a:cxnLst>
              <a:rect l="0" t="0" r="r" b="b"/>
              <a:pathLst>
                <a:path w="54" h="30">
                  <a:moveTo>
                    <a:pt x="54" y="30"/>
                  </a:moveTo>
                  <a:lnTo>
                    <a:pt x="0" y="24"/>
                  </a:lnTo>
                  <a:lnTo>
                    <a:pt x="6" y="0"/>
                  </a:lnTo>
                  <a:lnTo>
                    <a:pt x="54" y="0"/>
                  </a:lnTo>
                  <a:lnTo>
                    <a:pt x="5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7" name="Freeform 95"/>
            <p:cNvSpPr>
              <a:spLocks/>
            </p:cNvSpPr>
            <p:nvPr/>
          </p:nvSpPr>
          <p:spPr bwMode="auto">
            <a:xfrm>
              <a:off x="2412" y="1086"/>
              <a:ext cx="66" cy="66"/>
            </a:xfrm>
            <a:custGeom>
              <a:avLst/>
              <a:gdLst>
                <a:gd name="T0" fmla="*/ 30 w 66"/>
                <a:gd name="T1" fmla="*/ 66 h 66"/>
                <a:gd name="T2" fmla="*/ 6 w 66"/>
                <a:gd name="T3" fmla="*/ 60 h 66"/>
                <a:gd name="T4" fmla="*/ 0 w 66"/>
                <a:gd name="T5" fmla="*/ 60 h 66"/>
                <a:gd name="T6" fmla="*/ 6 w 66"/>
                <a:gd name="T7" fmla="*/ 24 h 66"/>
                <a:gd name="T8" fmla="*/ 0 w 66"/>
                <a:gd name="T9" fmla="*/ 24 h 66"/>
                <a:gd name="T10" fmla="*/ 6 w 66"/>
                <a:gd name="T11" fmla="*/ 0 h 66"/>
                <a:gd name="T12" fmla="*/ 6 w 66"/>
                <a:gd name="T13" fmla="*/ 6 h 66"/>
                <a:gd name="T14" fmla="*/ 12 w 66"/>
                <a:gd name="T15" fmla="*/ 6 h 66"/>
                <a:gd name="T16" fmla="*/ 18 w 66"/>
                <a:gd name="T17" fmla="*/ 6 h 66"/>
                <a:gd name="T18" fmla="*/ 24 w 66"/>
                <a:gd name="T19" fmla="*/ 12 h 66"/>
                <a:gd name="T20" fmla="*/ 30 w 66"/>
                <a:gd name="T21" fmla="*/ 12 h 66"/>
                <a:gd name="T22" fmla="*/ 36 w 66"/>
                <a:gd name="T23" fmla="*/ 12 h 66"/>
                <a:gd name="T24" fmla="*/ 42 w 66"/>
                <a:gd name="T25" fmla="*/ 12 h 66"/>
                <a:gd name="T26" fmla="*/ 54 w 66"/>
                <a:gd name="T27" fmla="*/ 6 h 66"/>
                <a:gd name="T28" fmla="*/ 60 w 66"/>
                <a:gd name="T29" fmla="*/ 12 h 66"/>
                <a:gd name="T30" fmla="*/ 54 w 66"/>
                <a:gd name="T31" fmla="*/ 12 h 66"/>
                <a:gd name="T32" fmla="*/ 54 w 66"/>
                <a:gd name="T33" fmla="*/ 18 h 66"/>
                <a:gd name="T34" fmla="*/ 54 w 66"/>
                <a:gd name="T35" fmla="*/ 24 h 66"/>
                <a:gd name="T36" fmla="*/ 60 w 66"/>
                <a:gd name="T37" fmla="*/ 24 h 66"/>
                <a:gd name="T38" fmla="*/ 60 w 66"/>
                <a:gd name="T39" fmla="*/ 30 h 66"/>
                <a:gd name="T40" fmla="*/ 60 w 66"/>
                <a:gd name="T41" fmla="*/ 36 h 66"/>
                <a:gd name="T42" fmla="*/ 66 w 66"/>
                <a:gd name="T43" fmla="*/ 36 h 66"/>
                <a:gd name="T44" fmla="*/ 66 w 66"/>
                <a:gd name="T45" fmla="*/ 42 h 66"/>
                <a:gd name="T46" fmla="*/ 30 w 66"/>
                <a:gd name="T47" fmla="*/ 36 h 66"/>
                <a:gd name="T48" fmla="*/ 30 w 66"/>
                <a:gd name="T4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6">
                  <a:moveTo>
                    <a:pt x="30" y="66"/>
                  </a:moveTo>
                  <a:lnTo>
                    <a:pt x="6" y="60"/>
                  </a:lnTo>
                  <a:lnTo>
                    <a:pt x="0" y="60"/>
                  </a:lnTo>
                  <a:lnTo>
                    <a:pt x="6" y="24"/>
                  </a:lnTo>
                  <a:lnTo>
                    <a:pt x="0" y="24"/>
                  </a:lnTo>
                  <a:lnTo>
                    <a:pt x="6" y="0"/>
                  </a:lnTo>
                  <a:lnTo>
                    <a:pt x="6" y="6"/>
                  </a:lnTo>
                  <a:lnTo>
                    <a:pt x="12" y="6"/>
                  </a:lnTo>
                  <a:lnTo>
                    <a:pt x="18" y="6"/>
                  </a:lnTo>
                  <a:lnTo>
                    <a:pt x="24" y="12"/>
                  </a:lnTo>
                  <a:lnTo>
                    <a:pt x="30" y="12"/>
                  </a:lnTo>
                  <a:lnTo>
                    <a:pt x="36" y="12"/>
                  </a:lnTo>
                  <a:lnTo>
                    <a:pt x="42" y="12"/>
                  </a:lnTo>
                  <a:lnTo>
                    <a:pt x="54" y="6"/>
                  </a:lnTo>
                  <a:lnTo>
                    <a:pt x="60" y="12"/>
                  </a:lnTo>
                  <a:lnTo>
                    <a:pt x="54" y="12"/>
                  </a:lnTo>
                  <a:lnTo>
                    <a:pt x="54" y="18"/>
                  </a:lnTo>
                  <a:lnTo>
                    <a:pt x="54" y="24"/>
                  </a:lnTo>
                  <a:lnTo>
                    <a:pt x="60" y="24"/>
                  </a:lnTo>
                  <a:lnTo>
                    <a:pt x="60" y="30"/>
                  </a:lnTo>
                  <a:lnTo>
                    <a:pt x="60" y="36"/>
                  </a:lnTo>
                  <a:lnTo>
                    <a:pt x="66" y="36"/>
                  </a:lnTo>
                  <a:lnTo>
                    <a:pt x="66" y="42"/>
                  </a:lnTo>
                  <a:lnTo>
                    <a:pt x="30" y="36"/>
                  </a:lnTo>
                  <a:lnTo>
                    <a:pt x="30"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8" name="Freeform 96"/>
            <p:cNvSpPr>
              <a:spLocks/>
            </p:cNvSpPr>
            <p:nvPr/>
          </p:nvSpPr>
          <p:spPr bwMode="auto">
            <a:xfrm>
              <a:off x="936" y="822"/>
              <a:ext cx="66" cy="96"/>
            </a:xfrm>
            <a:custGeom>
              <a:avLst/>
              <a:gdLst>
                <a:gd name="T0" fmla="*/ 60 w 66"/>
                <a:gd name="T1" fmla="*/ 96 h 96"/>
                <a:gd name="T2" fmla="*/ 48 w 66"/>
                <a:gd name="T3" fmla="*/ 90 h 96"/>
                <a:gd name="T4" fmla="*/ 0 w 66"/>
                <a:gd name="T5" fmla="*/ 78 h 96"/>
                <a:gd name="T6" fmla="*/ 0 w 66"/>
                <a:gd name="T7" fmla="*/ 66 h 96"/>
                <a:gd name="T8" fmla="*/ 6 w 66"/>
                <a:gd name="T9" fmla="*/ 66 h 96"/>
                <a:gd name="T10" fmla="*/ 0 w 66"/>
                <a:gd name="T11" fmla="*/ 66 h 96"/>
                <a:gd name="T12" fmla="*/ 6 w 66"/>
                <a:gd name="T13" fmla="*/ 72 h 96"/>
                <a:gd name="T14" fmla="*/ 6 w 66"/>
                <a:gd name="T15" fmla="*/ 66 h 96"/>
                <a:gd name="T16" fmla="*/ 24 w 66"/>
                <a:gd name="T17" fmla="*/ 66 h 96"/>
                <a:gd name="T18" fmla="*/ 12 w 66"/>
                <a:gd name="T19" fmla="*/ 60 h 96"/>
                <a:gd name="T20" fmla="*/ 12 w 66"/>
                <a:gd name="T21" fmla="*/ 54 h 96"/>
                <a:gd name="T22" fmla="*/ 6 w 66"/>
                <a:gd name="T23" fmla="*/ 54 h 96"/>
                <a:gd name="T24" fmla="*/ 0 w 66"/>
                <a:gd name="T25" fmla="*/ 60 h 96"/>
                <a:gd name="T26" fmla="*/ 6 w 66"/>
                <a:gd name="T27" fmla="*/ 36 h 96"/>
                <a:gd name="T28" fmla="*/ 6 w 66"/>
                <a:gd name="T29" fmla="*/ 30 h 96"/>
                <a:gd name="T30" fmla="*/ 0 w 66"/>
                <a:gd name="T31" fmla="*/ 18 h 96"/>
                <a:gd name="T32" fmla="*/ 6 w 66"/>
                <a:gd name="T33" fmla="*/ 0 h 96"/>
                <a:gd name="T34" fmla="*/ 24 w 66"/>
                <a:gd name="T35" fmla="*/ 6 h 96"/>
                <a:gd name="T36" fmla="*/ 60 w 66"/>
                <a:gd name="T37" fmla="*/ 18 h 96"/>
                <a:gd name="T38" fmla="*/ 54 w 66"/>
                <a:gd name="T39" fmla="*/ 42 h 96"/>
                <a:gd name="T40" fmla="*/ 48 w 66"/>
                <a:gd name="T41" fmla="*/ 60 h 96"/>
                <a:gd name="T42" fmla="*/ 66 w 66"/>
                <a:gd name="T43" fmla="*/ 66 h 96"/>
                <a:gd name="T44" fmla="*/ 66 w 66"/>
                <a:gd name="T45" fmla="*/ 72 h 96"/>
                <a:gd name="T46" fmla="*/ 60 w 66"/>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96">
                  <a:moveTo>
                    <a:pt x="60" y="96"/>
                  </a:moveTo>
                  <a:lnTo>
                    <a:pt x="48" y="90"/>
                  </a:lnTo>
                  <a:lnTo>
                    <a:pt x="0" y="78"/>
                  </a:lnTo>
                  <a:lnTo>
                    <a:pt x="0" y="66"/>
                  </a:lnTo>
                  <a:lnTo>
                    <a:pt x="6" y="66"/>
                  </a:lnTo>
                  <a:lnTo>
                    <a:pt x="0" y="66"/>
                  </a:lnTo>
                  <a:lnTo>
                    <a:pt x="6" y="72"/>
                  </a:lnTo>
                  <a:lnTo>
                    <a:pt x="6" y="66"/>
                  </a:lnTo>
                  <a:lnTo>
                    <a:pt x="24" y="66"/>
                  </a:lnTo>
                  <a:lnTo>
                    <a:pt x="12" y="60"/>
                  </a:lnTo>
                  <a:lnTo>
                    <a:pt x="12" y="54"/>
                  </a:lnTo>
                  <a:lnTo>
                    <a:pt x="6" y="54"/>
                  </a:lnTo>
                  <a:lnTo>
                    <a:pt x="0" y="60"/>
                  </a:lnTo>
                  <a:lnTo>
                    <a:pt x="6" y="36"/>
                  </a:lnTo>
                  <a:lnTo>
                    <a:pt x="6" y="30"/>
                  </a:lnTo>
                  <a:lnTo>
                    <a:pt x="0" y="18"/>
                  </a:lnTo>
                  <a:lnTo>
                    <a:pt x="6" y="0"/>
                  </a:lnTo>
                  <a:lnTo>
                    <a:pt x="24" y="6"/>
                  </a:lnTo>
                  <a:lnTo>
                    <a:pt x="60" y="18"/>
                  </a:lnTo>
                  <a:lnTo>
                    <a:pt x="54" y="42"/>
                  </a:lnTo>
                  <a:lnTo>
                    <a:pt x="48" y="60"/>
                  </a:lnTo>
                  <a:lnTo>
                    <a:pt x="66" y="66"/>
                  </a:lnTo>
                  <a:lnTo>
                    <a:pt x="66" y="72"/>
                  </a:lnTo>
                  <a:lnTo>
                    <a:pt x="60" y="9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69" name="Freeform 97"/>
            <p:cNvSpPr>
              <a:spLocks/>
            </p:cNvSpPr>
            <p:nvPr/>
          </p:nvSpPr>
          <p:spPr bwMode="auto">
            <a:xfrm>
              <a:off x="2778" y="1110"/>
              <a:ext cx="54" cy="36"/>
            </a:xfrm>
            <a:custGeom>
              <a:avLst/>
              <a:gdLst>
                <a:gd name="T0" fmla="*/ 42 w 54"/>
                <a:gd name="T1" fmla="*/ 36 h 36"/>
                <a:gd name="T2" fmla="*/ 0 w 54"/>
                <a:gd name="T3" fmla="*/ 36 h 36"/>
                <a:gd name="T4" fmla="*/ 0 w 54"/>
                <a:gd name="T5" fmla="*/ 30 h 36"/>
                <a:gd name="T6" fmla="*/ 0 w 54"/>
                <a:gd name="T7" fmla="*/ 24 h 36"/>
                <a:gd name="T8" fmla="*/ 0 w 54"/>
                <a:gd name="T9" fmla="*/ 18 h 36"/>
                <a:gd name="T10" fmla="*/ 0 w 54"/>
                <a:gd name="T11" fmla="*/ 12 h 36"/>
                <a:gd name="T12" fmla="*/ 0 w 54"/>
                <a:gd name="T13" fmla="*/ 6 h 36"/>
                <a:gd name="T14" fmla="*/ 0 w 54"/>
                <a:gd name="T15" fmla="*/ 0 h 36"/>
                <a:gd name="T16" fmla="*/ 54 w 54"/>
                <a:gd name="T17" fmla="*/ 0 h 36"/>
                <a:gd name="T18" fmla="*/ 54 w 54"/>
                <a:gd name="T19" fmla="*/ 36 h 36"/>
                <a:gd name="T20" fmla="*/ 42 w 5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6">
                  <a:moveTo>
                    <a:pt x="42" y="36"/>
                  </a:moveTo>
                  <a:lnTo>
                    <a:pt x="0" y="36"/>
                  </a:lnTo>
                  <a:lnTo>
                    <a:pt x="0" y="30"/>
                  </a:lnTo>
                  <a:lnTo>
                    <a:pt x="0" y="24"/>
                  </a:lnTo>
                  <a:lnTo>
                    <a:pt x="0" y="18"/>
                  </a:lnTo>
                  <a:lnTo>
                    <a:pt x="0" y="12"/>
                  </a:lnTo>
                  <a:lnTo>
                    <a:pt x="0" y="6"/>
                  </a:lnTo>
                  <a:lnTo>
                    <a:pt x="0" y="0"/>
                  </a:lnTo>
                  <a:lnTo>
                    <a:pt x="54" y="0"/>
                  </a:lnTo>
                  <a:lnTo>
                    <a:pt x="54" y="36"/>
                  </a:lnTo>
                  <a:lnTo>
                    <a:pt x="4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0" name="Freeform 98"/>
            <p:cNvSpPr>
              <a:spLocks/>
            </p:cNvSpPr>
            <p:nvPr/>
          </p:nvSpPr>
          <p:spPr bwMode="auto">
            <a:xfrm>
              <a:off x="2832" y="1110"/>
              <a:ext cx="36" cy="36"/>
            </a:xfrm>
            <a:custGeom>
              <a:avLst/>
              <a:gdLst>
                <a:gd name="T0" fmla="*/ 30 w 36"/>
                <a:gd name="T1" fmla="*/ 0 h 36"/>
                <a:gd name="T2" fmla="*/ 36 w 36"/>
                <a:gd name="T3" fmla="*/ 36 h 36"/>
                <a:gd name="T4" fmla="*/ 0 w 36"/>
                <a:gd name="T5" fmla="*/ 36 h 36"/>
                <a:gd name="T6" fmla="*/ 0 w 36"/>
                <a:gd name="T7" fmla="*/ 0 h 36"/>
                <a:gd name="T8" fmla="*/ 30 w 36"/>
                <a:gd name="T9" fmla="*/ 0 h 36"/>
              </a:gdLst>
              <a:ahLst/>
              <a:cxnLst>
                <a:cxn ang="0">
                  <a:pos x="T0" y="T1"/>
                </a:cxn>
                <a:cxn ang="0">
                  <a:pos x="T2" y="T3"/>
                </a:cxn>
                <a:cxn ang="0">
                  <a:pos x="T4" y="T5"/>
                </a:cxn>
                <a:cxn ang="0">
                  <a:pos x="T6" y="T7"/>
                </a:cxn>
                <a:cxn ang="0">
                  <a:pos x="T8" y="T9"/>
                </a:cxn>
              </a:cxnLst>
              <a:rect l="0" t="0" r="r" b="b"/>
              <a:pathLst>
                <a:path w="36" h="36">
                  <a:moveTo>
                    <a:pt x="30" y="0"/>
                  </a:moveTo>
                  <a:lnTo>
                    <a:pt x="36" y="36"/>
                  </a:lnTo>
                  <a:lnTo>
                    <a:pt x="0" y="36"/>
                  </a:lnTo>
                  <a:lnTo>
                    <a:pt x="0" y="0"/>
                  </a:lnTo>
                  <a:lnTo>
                    <a:pt x="3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1" name="Freeform 99"/>
            <p:cNvSpPr>
              <a:spLocks/>
            </p:cNvSpPr>
            <p:nvPr/>
          </p:nvSpPr>
          <p:spPr bwMode="auto">
            <a:xfrm>
              <a:off x="1506" y="978"/>
              <a:ext cx="78" cy="84"/>
            </a:xfrm>
            <a:custGeom>
              <a:avLst/>
              <a:gdLst>
                <a:gd name="T0" fmla="*/ 54 w 78"/>
                <a:gd name="T1" fmla="*/ 84 h 84"/>
                <a:gd name="T2" fmla="*/ 48 w 78"/>
                <a:gd name="T3" fmla="*/ 84 h 84"/>
                <a:gd name="T4" fmla="*/ 48 w 78"/>
                <a:gd name="T5" fmla="*/ 78 h 84"/>
                <a:gd name="T6" fmla="*/ 42 w 78"/>
                <a:gd name="T7" fmla="*/ 72 h 84"/>
                <a:gd name="T8" fmla="*/ 42 w 78"/>
                <a:gd name="T9" fmla="*/ 66 h 84"/>
                <a:gd name="T10" fmla="*/ 42 w 78"/>
                <a:gd name="T11" fmla="*/ 60 h 84"/>
                <a:gd name="T12" fmla="*/ 36 w 78"/>
                <a:gd name="T13" fmla="*/ 54 h 84"/>
                <a:gd name="T14" fmla="*/ 36 w 78"/>
                <a:gd name="T15" fmla="*/ 48 h 84"/>
                <a:gd name="T16" fmla="*/ 30 w 78"/>
                <a:gd name="T17" fmla="*/ 42 h 84"/>
                <a:gd name="T18" fmla="*/ 30 w 78"/>
                <a:gd name="T19" fmla="*/ 36 h 84"/>
                <a:gd name="T20" fmla="*/ 24 w 78"/>
                <a:gd name="T21" fmla="*/ 30 h 84"/>
                <a:gd name="T22" fmla="*/ 24 w 78"/>
                <a:gd name="T23" fmla="*/ 24 h 84"/>
                <a:gd name="T24" fmla="*/ 18 w 78"/>
                <a:gd name="T25" fmla="*/ 24 h 84"/>
                <a:gd name="T26" fmla="*/ 18 w 78"/>
                <a:gd name="T27" fmla="*/ 18 h 84"/>
                <a:gd name="T28" fmla="*/ 12 w 78"/>
                <a:gd name="T29" fmla="*/ 18 h 84"/>
                <a:gd name="T30" fmla="*/ 6 w 78"/>
                <a:gd name="T31" fmla="*/ 12 h 84"/>
                <a:gd name="T32" fmla="*/ 6 w 78"/>
                <a:gd name="T33" fmla="*/ 6 h 84"/>
                <a:gd name="T34" fmla="*/ 0 w 78"/>
                <a:gd name="T35" fmla="*/ 6 h 84"/>
                <a:gd name="T36" fmla="*/ 0 w 78"/>
                <a:gd name="T37" fmla="*/ 0 h 84"/>
                <a:gd name="T38" fmla="*/ 6 w 78"/>
                <a:gd name="T39" fmla="*/ 0 h 84"/>
                <a:gd name="T40" fmla="*/ 12 w 78"/>
                <a:gd name="T41" fmla="*/ 0 h 84"/>
                <a:gd name="T42" fmla="*/ 18 w 78"/>
                <a:gd name="T43" fmla="*/ 0 h 84"/>
                <a:gd name="T44" fmla="*/ 24 w 78"/>
                <a:gd name="T45" fmla="*/ 0 h 84"/>
                <a:gd name="T46" fmla="*/ 30 w 78"/>
                <a:gd name="T47" fmla="*/ 0 h 84"/>
                <a:gd name="T48" fmla="*/ 36 w 78"/>
                <a:gd name="T49" fmla="*/ 6 h 84"/>
                <a:gd name="T50" fmla="*/ 42 w 78"/>
                <a:gd name="T51" fmla="*/ 12 h 84"/>
                <a:gd name="T52" fmla="*/ 48 w 78"/>
                <a:gd name="T53" fmla="*/ 12 h 84"/>
                <a:gd name="T54" fmla="*/ 48 w 78"/>
                <a:gd name="T55" fmla="*/ 18 h 84"/>
                <a:gd name="T56" fmla="*/ 48 w 78"/>
                <a:gd name="T57" fmla="*/ 24 h 84"/>
                <a:gd name="T58" fmla="*/ 54 w 78"/>
                <a:gd name="T59" fmla="*/ 24 h 84"/>
                <a:gd name="T60" fmla="*/ 54 w 78"/>
                <a:gd name="T61" fmla="*/ 30 h 84"/>
                <a:gd name="T62" fmla="*/ 60 w 78"/>
                <a:gd name="T63" fmla="*/ 30 h 84"/>
                <a:gd name="T64" fmla="*/ 60 w 78"/>
                <a:gd name="T65" fmla="*/ 36 h 84"/>
                <a:gd name="T66" fmla="*/ 60 w 78"/>
                <a:gd name="T67" fmla="*/ 42 h 84"/>
                <a:gd name="T68" fmla="*/ 66 w 78"/>
                <a:gd name="T69" fmla="*/ 42 h 84"/>
                <a:gd name="T70" fmla="*/ 66 w 78"/>
                <a:gd name="T71" fmla="*/ 48 h 84"/>
                <a:gd name="T72" fmla="*/ 72 w 78"/>
                <a:gd name="T73" fmla="*/ 48 h 84"/>
                <a:gd name="T74" fmla="*/ 72 w 78"/>
                <a:gd name="T75" fmla="*/ 54 h 84"/>
                <a:gd name="T76" fmla="*/ 78 w 78"/>
                <a:gd name="T77" fmla="*/ 54 h 84"/>
                <a:gd name="T78" fmla="*/ 72 w 78"/>
                <a:gd name="T79" fmla="*/ 60 h 84"/>
                <a:gd name="T80" fmla="*/ 78 w 78"/>
                <a:gd name="T81" fmla="*/ 60 h 84"/>
                <a:gd name="T82" fmla="*/ 72 w 78"/>
                <a:gd name="T83" fmla="*/ 60 h 84"/>
                <a:gd name="T84" fmla="*/ 66 w 78"/>
                <a:gd name="T85" fmla="*/ 60 h 84"/>
                <a:gd name="T86" fmla="*/ 66 w 78"/>
                <a:gd name="T87" fmla="*/ 72 h 84"/>
                <a:gd name="T88" fmla="*/ 66 w 78"/>
                <a:gd name="T89" fmla="*/ 84 h 84"/>
                <a:gd name="T90" fmla="*/ 54 w 78"/>
                <a:gd name="T9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84">
                  <a:moveTo>
                    <a:pt x="54" y="84"/>
                  </a:moveTo>
                  <a:lnTo>
                    <a:pt x="48" y="84"/>
                  </a:lnTo>
                  <a:lnTo>
                    <a:pt x="48" y="78"/>
                  </a:lnTo>
                  <a:lnTo>
                    <a:pt x="42" y="72"/>
                  </a:lnTo>
                  <a:lnTo>
                    <a:pt x="42" y="66"/>
                  </a:lnTo>
                  <a:lnTo>
                    <a:pt x="42" y="60"/>
                  </a:lnTo>
                  <a:lnTo>
                    <a:pt x="36" y="54"/>
                  </a:lnTo>
                  <a:lnTo>
                    <a:pt x="36" y="48"/>
                  </a:lnTo>
                  <a:lnTo>
                    <a:pt x="30" y="42"/>
                  </a:lnTo>
                  <a:lnTo>
                    <a:pt x="30" y="36"/>
                  </a:lnTo>
                  <a:lnTo>
                    <a:pt x="24" y="30"/>
                  </a:lnTo>
                  <a:lnTo>
                    <a:pt x="24" y="24"/>
                  </a:lnTo>
                  <a:lnTo>
                    <a:pt x="18" y="24"/>
                  </a:lnTo>
                  <a:lnTo>
                    <a:pt x="18" y="18"/>
                  </a:lnTo>
                  <a:lnTo>
                    <a:pt x="12" y="18"/>
                  </a:lnTo>
                  <a:lnTo>
                    <a:pt x="6" y="12"/>
                  </a:lnTo>
                  <a:lnTo>
                    <a:pt x="6" y="6"/>
                  </a:lnTo>
                  <a:lnTo>
                    <a:pt x="0" y="6"/>
                  </a:lnTo>
                  <a:lnTo>
                    <a:pt x="0" y="0"/>
                  </a:lnTo>
                  <a:lnTo>
                    <a:pt x="6" y="0"/>
                  </a:lnTo>
                  <a:lnTo>
                    <a:pt x="12" y="0"/>
                  </a:lnTo>
                  <a:lnTo>
                    <a:pt x="18" y="0"/>
                  </a:lnTo>
                  <a:lnTo>
                    <a:pt x="24" y="0"/>
                  </a:lnTo>
                  <a:lnTo>
                    <a:pt x="30" y="0"/>
                  </a:lnTo>
                  <a:lnTo>
                    <a:pt x="36" y="6"/>
                  </a:lnTo>
                  <a:lnTo>
                    <a:pt x="42" y="12"/>
                  </a:lnTo>
                  <a:lnTo>
                    <a:pt x="48" y="12"/>
                  </a:lnTo>
                  <a:lnTo>
                    <a:pt x="48" y="18"/>
                  </a:lnTo>
                  <a:lnTo>
                    <a:pt x="48" y="24"/>
                  </a:lnTo>
                  <a:lnTo>
                    <a:pt x="54" y="24"/>
                  </a:lnTo>
                  <a:lnTo>
                    <a:pt x="54" y="30"/>
                  </a:lnTo>
                  <a:lnTo>
                    <a:pt x="60" y="30"/>
                  </a:lnTo>
                  <a:lnTo>
                    <a:pt x="60" y="36"/>
                  </a:lnTo>
                  <a:lnTo>
                    <a:pt x="60" y="42"/>
                  </a:lnTo>
                  <a:lnTo>
                    <a:pt x="66" y="42"/>
                  </a:lnTo>
                  <a:lnTo>
                    <a:pt x="66" y="48"/>
                  </a:lnTo>
                  <a:lnTo>
                    <a:pt x="72" y="48"/>
                  </a:lnTo>
                  <a:lnTo>
                    <a:pt x="72" y="54"/>
                  </a:lnTo>
                  <a:lnTo>
                    <a:pt x="78" y="54"/>
                  </a:lnTo>
                  <a:lnTo>
                    <a:pt x="72" y="60"/>
                  </a:lnTo>
                  <a:lnTo>
                    <a:pt x="78" y="60"/>
                  </a:lnTo>
                  <a:lnTo>
                    <a:pt x="72" y="60"/>
                  </a:lnTo>
                  <a:lnTo>
                    <a:pt x="66" y="60"/>
                  </a:lnTo>
                  <a:lnTo>
                    <a:pt x="66" y="72"/>
                  </a:lnTo>
                  <a:lnTo>
                    <a:pt x="66" y="84"/>
                  </a:lnTo>
                  <a:lnTo>
                    <a:pt x="54" y="8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2" name="Freeform 100"/>
            <p:cNvSpPr>
              <a:spLocks/>
            </p:cNvSpPr>
            <p:nvPr/>
          </p:nvSpPr>
          <p:spPr bwMode="auto">
            <a:xfrm>
              <a:off x="2916" y="1110"/>
              <a:ext cx="72" cy="120"/>
            </a:xfrm>
            <a:custGeom>
              <a:avLst/>
              <a:gdLst>
                <a:gd name="T0" fmla="*/ 6 w 72"/>
                <a:gd name="T1" fmla="*/ 114 h 120"/>
                <a:gd name="T2" fmla="*/ 6 w 72"/>
                <a:gd name="T3" fmla="*/ 108 h 120"/>
                <a:gd name="T4" fmla="*/ 0 w 72"/>
                <a:gd name="T5" fmla="*/ 108 h 120"/>
                <a:gd name="T6" fmla="*/ 0 w 72"/>
                <a:gd name="T7" fmla="*/ 84 h 120"/>
                <a:gd name="T8" fmla="*/ 0 w 72"/>
                <a:gd name="T9" fmla="*/ 66 h 120"/>
                <a:gd name="T10" fmla="*/ 12 w 72"/>
                <a:gd name="T11" fmla="*/ 66 h 120"/>
                <a:gd name="T12" fmla="*/ 12 w 72"/>
                <a:gd name="T13" fmla="*/ 54 h 120"/>
                <a:gd name="T14" fmla="*/ 12 w 72"/>
                <a:gd name="T15" fmla="*/ 18 h 120"/>
                <a:gd name="T16" fmla="*/ 12 w 72"/>
                <a:gd name="T17" fmla="*/ 6 h 120"/>
                <a:gd name="T18" fmla="*/ 24 w 72"/>
                <a:gd name="T19" fmla="*/ 6 h 120"/>
                <a:gd name="T20" fmla="*/ 36 w 72"/>
                <a:gd name="T21" fmla="*/ 6 h 120"/>
                <a:gd name="T22" fmla="*/ 48 w 72"/>
                <a:gd name="T23" fmla="*/ 0 h 120"/>
                <a:gd name="T24" fmla="*/ 54 w 72"/>
                <a:gd name="T25" fmla="*/ 6 h 120"/>
                <a:gd name="T26" fmla="*/ 54 w 72"/>
                <a:gd name="T27" fmla="*/ 12 h 120"/>
                <a:gd name="T28" fmla="*/ 60 w 72"/>
                <a:gd name="T29" fmla="*/ 18 h 120"/>
                <a:gd name="T30" fmla="*/ 66 w 72"/>
                <a:gd name="T31" fmla="*/ 18 h 120"/>
                <a:gd name="T32" fmla="*/ 72 w 72"/>
                <a:gd name="T33" fmla="*/ 18 h 120"/>
                <a:gd name="T34" fmla="*/ 72 w 72"/>
                <a:gd name="T35" fmla="*/ 24 h 120"/>
                <a:gd name="T36" fmla="*/ 66 w 72"/>
                <a:gd name="T37" fmla="*/ 24 h 120"/>
                <a:gd name="T38" fmla="*/ 72 w 72"/>
                <a:gd name="T39" fmla="*/ 24 h 120"/>
                <a:gd name="T40" fmla="*/ 72 w 72"/>
                <a:gd name="T41" fmla="*/ 30 h 120"/>
                <a:gd name="T42" fmla="*/ 72 w 72"/>
                <a:gd name="T43" fmla="*/ 42 h 120"/>
                <a:gd name="T44" fmla="*/ 72 w 72"/>
                <a:gd name="T45" fmla="*/ 66 h 120"/>
                <a:gd name="T46" fmla="*/ 30 w 72"/>
                <a:gd name="T47" fmla="*/ 66 h 120"/>
                <a:gd name="T48" fmla="*/ 36 w 72"/>
                <a:gd name="T49" fmla="*/ 120 h 120"/>
                <a:gd name="T50" fmla="*/ 30 w 72"/>
                <a:gd name="T51" fmla="*/ 120 h 120"/>
                <a:gd name="T52" fmla="*/ 30 w 72"/>
                <a:gd name="T53" fmla="*/ 114 h 120"/>
                <a:gd name="T54" fmla="*/ 24 w 72"/>
                <a:gd name="T55" fmla="*/ 114 h 120"/>
                <a:gd name="T56" fmla="*/ 24 w 72"/>
                <a:gd name="T57" fmla="*/ 120 h 120"/>
                <a:gd name="T58" fmla="*/ 18 w 72"/>
                <a:gd name="T59" fmla="*/ 120 h 120"/>
                <a:gd name="T60" fmla="*/ 18 w 72"/>
                <a:gd name="T61" fmla="*/ 114 h 120"/>
                <a:gd name="T62" fmla="*/ 12 w 72"/>
                <a:gd name="T63" fmla="*/ 114 h 120"/>
                <a:gd name="T64" fmla="*/ 6 w 72"/>
                <a:gd name="T65"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6" y="114"/>
                  </a:moveTo>
                  <a:lnTo>
                    <a:pt x="6" y="108"/>
                  </a:lnTo>
                  <a:lnTo>
                    <a:pt x="0" y="108"/>
                  </a:lnTo>
                  <a:lnTo>
                    <a:pt x="0" y="84"/>
                  </a:lnTo>
                  <a:lnTo>
                    <a:pt x="0" y="66"/>
                  </a:lnTo>
                  <a:lnTo>
                    <a:pt x="12" y="66"/>
                  </a:lnTo>
                  <a:lnTo>
                    <a:pt x="12" y="54"/>
                  </a:lnTo>
                  <a:lnTo>
                    <a:pt x="12" y="18"/>
                  </a:lnTo>
                  <a:lnTo>
                    <a:pt x="12" y="6"/>
                  </a:lnTo>
                  <a:lnTo>
                    <a:pt x="24" y="6"/>
                  </a:lnTo>
                  <a:lnTo>
                    <a:pt x="36" y="6"/>
                  </a:lnTo>
                  <a:lnTo>
                    <a:pt x="48" y="0"/>
                  </a:lnTo>
                  <a:lnTo>
                    <a:pt x="54" y="6"/>
                  </a:lnTo>
                  <a:lnTo>
                    <a:pt x="54" y="12"/>
                  </a:lnTo>
                  <a:lnTo>
                    <a:pt x="60" y="18"/>
                  </a:lnTo>
                  <a:lnTo>
                    <a:pt x="66" y="18"/>
                  </a:lnTo>
                  <a:lnTo>
                    <a:pt x="72" y="18"/>
                  </a:lnTo>
                  <a:lnTo>
                    <a:pt x="72" y="24"/>
                  </a:lnTo>
                  <a:lnTo>
                    <a:pt x="66" y="24"/>
                  </a:lnTo>
                  <a:lnTo>
                    <a:pt x="72" y="24"/>
                  </a:lnTo>
                  <a:lnTo>
                    <a:pt x="72" y="30"/>
                  </a:lnTo>
                  <a:lnTo>
                    <a:pt x="72" y="42"/>
                  </a:lnTo>
                  <a:lnTo>
                    <a:pt x="72" y="66"/>
                  </a:lnTo>
                  <a:lnTo>
                    <a:pt x="30" y="66"/>
                  </a:lnTo>
                  <a:lnTo>
                    <a:pt x="36" y="120"/>
                  </a:lnTo>
                  <a:lnTo>
                    <a:pt x="30" y="120"/>
                  </a:lnTo>
                  <a:lnTo>
                    <a:pt x="30" y="114"/>
                  </a:lnTo>
                  <a:lnTo>
                    <a:pt x="24" y="114"/>
                  </a:lnTo>
                  <a:lnTo>
                    <a:pt x="24" y="120"/>
                  </a:lnTo>
                  <a:lnTo>
                    <a:pt x="18" y="120"/>
                  </a:lnTo>
                  <a:lnTo>
                    <a:pt x="18" y="114"/>
                  </a:lnTo>
                  <a:lnTo>
                    <a:pt x="12" y="114"/>
                  </a:lnTo>
                  <a:lnTo>
                    <a:pt x="6" y="11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3" name="Freeform 101"/>
            <p:cNvSpPr>
              <a:spLocks/>
            </p:cNvSpPr>
            <p:nvPr/>
          </p:nvSpPr>
          <p:spPr bwMode="auto">
            <a:xfrm>
              <a:off x="4596" y="852"/>
              <a:ext cx="174" cy="174"/>
            </a:xfrm>
            <a:custGeom>
              <a:avLst/>
              <a:gdLst>
                <a:gd name="T0" fmla="*/ 90 w 174"/>
                <a:gd name="T1" fmla="*/ 102 h 174"/>
                <a:gd name="T2" fmla="*/ 84 w 174"/>
                <a:gd name="T3" fmla="*/ 84 h 174"/>
                <a:gd name="T4" fmla="*/ 24 w 174"/>
                <a:gd name="T5" fmla="*/ 102 h 174"/>
                <a:gd name="T6" fmla="*/ 6 w 174"/>
                <a:gd name="T7" fmla="*/ 108 h 174"/>
                <a:gd name="T8" fmla="*/ 0 w 174"/>
                <a:gd name="T9" fmla="*/ 96 h 174"/>
                <a:gd name="T10" fmla="*/ 30 w 174"/>
                <a:gd name="T11" fmla="*/ 6 h 174"/>
                <a:gd name="T12" fmla="*/ 42 w 174"/>
                <a:gd name="T13" fmla="*/ 6 h 174"/>
                <a:gd name="T14" fmla="*/ 48 w 174"/>
                <a:gd name="T15" fmla="*/ 24 h 174"/>
                <a:gd name="T16" fmla="*/ 60 w 174"/>
                <a:gd name="T17" fmla="*/ 30 h 174"/>
                <a:gd name="T18" fmla="*/ 84 w 174"/>
                <a:gd name="T19" fmla="*/ 12 h 174"/>
                <a:gd name="T20" fmla="*/ 90 w 174"/>
                <a:gd name="T21" fmla="*/ 6 h 174"/>
                <a:gd name="T22" fmla="*/ 90 w 174"/>
                <a:gd name="T23" fmla="*/ 0 h 174"/>
                <a:gd name="T24" fmla="*/ 102 w 174"/>
                <a:gd name="T25" fmla="*/ 0 h 174"/>
                <a:gd name="T26" fmla="*/ 138 w 174"/>
                <a:gd name="T27" fmla="*/ 18 h 174"/>
                <a:gd name="T28" fmla="*/ 168 w 174"/>
                <a:gd name="T29" fmla="*/ 126 h 174"/>
                <a:gd name="T30" fmla="*/ 174 w 174"/>
                <a:gd name="T31" fmla="*/ 126 h 174"/>
                <a:gd name="T32" fmla="*/ 168 w 174"/>
                <a:gd name="T33" fmla="*/ 132 h 174"/>
                <a:gd name="T34" fmla="*/ 174 w 174"/>
                <a:gd name="T35" fmla="*/ 132 h 174"/>
                <a:gd name="T36" fmla="*/ 174 w 174"/>
                <a:gd name="T37" fmla="*/ 138 h 174"/>
                <a:gd name="T38" fmla="*/ 174 w 174"/>
                <a:gd name="T39" fmla="*/ 150 h 174"/>
                <a:gd name="T40" fmla="*/ 162 w 174"/>
                <a:gd name="T41" fmla="*/ 156 h 174"/>
                <a:gd name="T42" fmla="*/ 150 w 174"/>
                <a:gd name="T43" fmla="*/ 168 h 174"/>
                <a:gd name="T44" fmla="*/ 138 w 174"/>
                <a:gd name="T45" fmla="*/ 174 h 174"/>
                <a:gd name="T46" fmla="*/ 138 w 174"/>
                <a:gd name="T47" fmla="*/ 168 h 174"/>
                <a:gd name="T48" fmla="*/ 132 w 174"/>
                <a:gd name="T49" fmla="*/ 156 h 174"/>
                <a:gd name="T50" fmla="*/ 132 w 174"/>
                <a:gd name="T51" fmla="*/ 150 h 174"/>
                <a:gd name="T52" fmla="*/ 120 w 174"/>
                <a:gd name="T53" fmla="*/ 120 h 174"/>
                <a:gd name="T54" fmla="*/ 114 w 174"/>
                <a:gd name="T55" fmla="*/ 96 h 174"/>
                <a:gd name="T56" fmla="*/ 96 w 174"/>
                <a:gd name="T57" fmla="*/ 102 h 174"/>
                <a:gd name="T58" fmla="*/ 96 w 174"/>
                <a:gd name="T59" fmla="*/ 96 h 174"/>
                <a:gd name="T60" fmla="*/ 90 w 174"/>
                <a:gd name="T61" fmla="*/ 10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74">
                  <a:moveTo>
                    <a:pt x="90" y="102"/>
                  </a:moveTo>
                  <a:lnTo>
                    <a:pt x="84" y="84"/>
                  </a:lnTo>
                  <a:lnTo>
                    <a:pt x="24" y="102"/>
                  </a:lnTo>
                  <a:lnTo>
                    <a:pt x="6" y="108"/>
                  </a:lnTo>
                  <a:lnTo>
                    <a:pt x="0" y="96"/>
                  </a:lnTo>
                  <a:lnTo>
                    <a:pt x="30" y="6"/>
                  </a:lnTo>
                  <a:lnTo>
                    <a:pt x="42" y="6"/>
                  </a:lnTo>
                  <a:lnTo>
                    <a:pt x="48" y="24"/>
                  </a:lnTo>
                  <a:lnTo>
                    <a:pt x="60" y="30"/>
                  </a:lnTo>
                  <a:lnTo>
                    <a:pt x="84" y="12"/>
                  </a:lnTo>
                  <a:lnTo>
                    <a:pt x="90" y="6"/>
                  </a:lnTo>
                  <a:lnTo>
                    <a:pt x="90" y="0"/>
                  </a:lnTo>
                  <a:lnTo>
                    <a:pt x="102" y="0"/>
                  </a:lnTo>
                  <a:lnTo>
                    <a:pt x="138" y="18"/>
                  </a:lnTo>
                  <a:lnTo>
                    <a:pt x="168" y="126"/>
                  </a:lnTo>
                  <a:lnTo>
                    <a:pt x="174" y="126"/>
                  </a:lnTo>
                  <a:lnTo>
                    <a:pt x="168" y="132"/>
                  </a:lnTo>
                  <a:lnTo>
                    <a:pt x="174" y="132"/>
                  </a:lnTo>
                  <a:lnTo>
                    <a:pt x="174" y="138"/>
                  </a:lnTo>
                  <a:lnTo>
                    <a:pt x="174" y="150"/>
                  </a:lnTo>
                  <a:lnTo>
                    <a:pt x="162" y="156"/>
                  </a:lnTo>
                  <a:lnTo>
                    <a:pt x="150" y="168"/>
                  </a:lnTo>
                  <a:lnTo>
                    <a:pt x="138" y="174"/>
                  </a:lnTo>
                  <a:lnTo>
                    <a:pt x="138" y="168"/>
                  </a:lnTo>
                  <a:lnTo>
                    <a:pt x="132" y="156"/>
                  </a:lnTo>
                  <a:lnTo>
                    <a:pt x="132" y="150"/>
                  </a:lnTo>
                  <a:lnTo>
                    <a:pt x="120" y="120"/>
                  </a:lnTo>
                  <a:lnTo>
                    <a:pt x="114" y="96"/>
                  </a:lnTo>
                  <a:lnTo>
                    <a:pt x="96" y="102"/>
                  </a:lnTo>
                  <a:lnTo>
                    <a:pt x="96" y="96"/>
                  </a:lnTo>
                  <a:lnTo>
                    <a:pt x="90" y="10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4" name="Freeform 102"/>
            <p:cNvSpPr>
              <a:spLocks/>
            </p:cNvSpPr>
            <p:nvPr/>
          </p:nvSpPr>
          <p:spPr bwMode="auto">
            <a:xfrm>
              <a:off x="1830" y="1044"/>
              <a:ext cx="72" cy="78"/>
            </a:xfrm>
            <a:custGeom>
              <a:avLst/>
              <a:gdLst>
                <a:gd name="T0" fmla="*/ 66 w 72"/>
                <a:gd name="T1" fmla="*/ 78 h 78"/>
                <a:gd name="T2" fmla="*/ 60 w 72"/>
                <a:gd name="T3" fmla="*/ 78 h 78"/>
                <a:gd name="T4" fmla="*/ 48 w 72"/>
                <a:gd name="T5" fmla="*/ 72 h 78"/>
                <a:gd name="T6" fmla="*/ 42 w 72"/>
                <a:gd name="T7" fmla="*/ 72 h 78"/>
                <a:gd name="T8" fmla="*/ 36 w 72"/>
                <a:gd name="T9" fmla="*/ 72 h 78"/>
                <a:gd name="T10" fmla="*/ 30 w 72"/>
                <a:gd name="T11" fmla="*/ 72 h 78"/>
                <a:gd name="T12" fmla="*/ 24 w 72"/>
                <a:gd name="T13" fmla="*/ 72 h 78"/>
                <a:gd name="T14" fmla="*/ 18 w 72"/>
                <a:gd name="T15" fmla="*/ 72 h 78"/>
                <a:gd name="T16" fmla="*/ 12 w 72"/>
                <a:gd name="T17" fmla="*/ 66 h 78"/>
                <a:gd name="T18" fmla="*/ 12 w 72"/>
                <a:gd name="T19" fmla="*/ 60 h 78"/>
                <a:gd name="T20" fmla="*/ 6 w 72"/>
                <a:gd name="T21" fmla="*/ 60 h 78"/>
                <a:gd name="T22" fmla="*/ 6 w 72"/>
                <a:gd name="T23" fmla="*/ 54 h 78"/>
                <a:gd name="T24" fmla="*/ 6 w 72"/>
                <a:gd name="T25" fmla="*/ 48 h 78"/>
                <a:gd name="T26" fmla="*/ 6 w 72"/>
                <a:gd name="T27" fmla="*/ 30 h 78"/>
                <a:gd name="T28" fmla="*/ 0 w 72"/>
                <a:gd name="T29" fmla="*/ 30 h 78"/>
                <a:gd name="T30" fmla="*/ 6 w 72"/>
                <a:gd name="T31" fmla="*/ 12 h 78"/>
                <a:gd name="T32" fmla="*/ 0 w 72"/>
                <a:gd name="T33" fmla="*/ 12 h 78"/>
                <a:gd name="T34" fmla="*/ 6 w 72"/>
                <a:gd name="T35" fmla="*/ 12 h 78"/>
                <a:gd name="T36" fmla="*/ 0 w 72"/>
                <a:gd name="T37" fmla="*/ 12 h 78"/>
                <a:gd name="T38" fmla="*/ 6 w 72"/>
                <a:gd name="T39" fmla="*/ 6 h 78"/>
                <a:gd name="T40" fmla="*/ 6 w 72"/>
                <a:gd name="T41" fmla="*/ 0 h 78"/>
                <a:gd name="T42" fmla="*/ 12 w 72"/>
                <a:gd name="T43" fmla="*/ 6 h 78"/>
                <a:gd name="T44" fmla="*/ 12 w 72"/>
                <a:gd name="T45" fmla="*/ 0 h 78"/>
                <a:gd name="T46" fmla="*/ 42 w 72"/>
                <a:gd name="T47" fmla="*/ 0 h 78"/>
                <a:gd name="T48" fmla="*/ 42 w 72"/>
                <a:gd name="T49" fmla="*/ 6 h 78"/>
                <a:gd name="T50" fmla="*/ 48 w 72"/>
                <a:gd name="T51" fmla="*/ 6 h 78"/>
                <a:gd name="T52" fmla="*/ 48 w 72"/>
                <a:gd name="T53" fmla="*/ 18 h 78"/>
                <a:gd name="T54" fmla="*/ 54 w 72"/>
                <a:gd name="T55" fmla="*/ 18 h 78"/>
                <a:gd name="T56" fmla="*/ 54 w 72"/>
                <a:gd name="T57" fmla="*/ 24 h 78"/>
                <a:gd name="T58" fmla="*/ 66 w 72"/>
                <a:gd name="T59" fmla="*/ 24 h 78"/>
                <a:gd name="T60" fmla="*/ 66 w 72"/>
                <a:gd name="T61" fmla="*/ 30 h 78"/>
                <a:gd name="T62" fmla="*/ 72 w 72"/>
                <a:gd name="T63" fmla="*/ 30 h 78"/>
                <a:gd name="T64" fmla="*/ 66 w 72"/>
                <a:gd name="T65" fmla="*/ 60 h 78"/>
                <a:gd name="T66" fmla="*/ 60 w 72"/>
                <a:gd name="T67" fmla="*/ 66 h 78"/>
                <a:gd name="T68" fmla="*/ 66 w 72"/>
                <a:gd name="T69" fmla="*/ 66 h 78"/>
                <a:gd name="T70" fmla="*/ 66 w 72"/>
                <a:gd name="T71" fmla="*/ 72 h 78"/>
                <a:gd name="T72" fmla="*/ 66 w 72"/>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8">
                  <a:moveTo>
                    <a:pt x="66" y="78"/>
                  </a:moveTo>
                  <a:lnTo>
                    <a:pt x="60" y="78"/>
                  </a:lnTo>
                  <a:lnTo>
                    <a:pt x="48" y="72"/>
                  </a:lnTo>
                  <a:lnTo>
                    <a:pt x="42" y="72"/>
                  </a:lnTo>
                  <a:lnTo>
                    <a:pt x="36" y="72"/>
                  </a:lnTo>
                  <a:lnTo>
                    <a:pt x="30" y="72"/>
                  </a:lnTo>
                  <a:lnTo>
                    <a:pt x="24" y="72"/>
                  </a:lnTo>
                  <a:lnTo>
                    <a:pt x="18" y="72"/>
                  </a:lnTo>
                  <a:lnTo>
                    <a:pt x="12" y="66"/>
                  </a:lnTo>
                  <a:lnTo>
                    <a:pt x="12" y="60"/>
                  </a:lnTo>
                  <a:lnTo>
                    <a:pt x="6" y="60"/>
                  </a:lnTo>
                  <a:lnTo>
                    <a:pt x="6" y="54"/>
                  </a:lnTo>
                  <a:lnTo>
                    <a:pt x="6" y="48"/>
                  </a:lnTo>
                  <a:lnTo>
                    <a:pt x="6" y="30"/>
                  </a:lnTo>
                  <a:lnTo>
                    <a:pt x="0" y="30"/>
                  </a:lnTo>
                  <a:lnTo>
                    <a:pt x="6" y="12"/>
                  </a:lnTo>
                  <a:lnTo>
                    <a:pt x="0" y="12"/>
                  </a:lnTo>
                  <a:lnTo>
                    <a:pt x="6" y="12"/>
                  </a:lnTo>
                  <a:lnTo>
                    <a:pt x="0" y="12"/>
                  </a:lnTo>
                  <a:lnTo>
                    <a:pt x="6" y="6"/>
                  </a:lnTo>
                  <a:lnTo>
                    <a:pt x="6" y="0"/>
                  </a:lnTo>
                  <a:lnTo>
                    <a:pt x="12" y="6"/>
                  </a:lnTo>
                  <a:lnTo>
                    <a:pt x="12" y="0"/>
                  </a:lnTo>
                  <a:lnTo>
                    <a:pt x="42" y="0"/>
                  </a:lnTo>
                  <a:lnTo>
                    <a:pt x="42" y="6"/>
                  </a:lnTo>
                  <a:lnTo>
                    <a:pt x="48" y="6"/>
                  </a:lnTo>
                  <a:lnTo>
                    <a:pt x="48" y="18"/>
                  </a:lnTo>
                  <a:lnTo>
                    <a:pt x="54" y="18"/>
                  </a:lnTo>
                  <a:lnTo>
                    <a:pt x="54" y="24"/>
                  </a:lnTo>
                  <a:lnTo>
                    <a:pt x="66" y="24"/>
                  </a:lnTo>
                  <a:lnTo>
                    <a:pt x="66" y="30"/>
                  </a:lnTo>
                  <a:lnTo>
                    <a:pt x="72" y="30"/>
                  </a:lnTo>
                  <a:lnTo>
                    <a:pt x="66" y="60"/>
                  </a:lnTo>
                  <a:lnTo>
                    <a:pt x="60" y="66"/>
                  </a:lnTo>
                  <a:lnTo>
                    <a:pt x="66" y="66"/>
                  </a:lnTo>
                  <a:lnTo>
                    <a:pt x="66" y="72"/>
                  </a:lnTo>
                  <a:lnTo>
                    <a:pt x="66"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5" name="Freeform 103"/>
            <p:cNvSpPr>
              <a:spLocks/>
            </p:cNvSpPr>
            <p:nvPr/>
          </p:nvSpPr>
          <p:spPr bwMode="auto">
            <a:xfrm>
              <a:off x="2892" y="1116"/>
              <a:ext cx="36" cy="60"/>
            </a:xfrm>
            <a:custGeom>
              <a:avLst/>
              <a:gdLst>
                <a:gd name="T0" fmla="*/ 0 w 36"/>
                <a:gd name="T1" fmla="*/ 60 h 60"/>
                <a:gd name="T2" fmla="*/ 0 w 36"/>
                <a:gd name="T3" fmla="*/ 30 h 60"/>
                <a:gd name="T4" fmla="*/ 0 w 36"/>
                <a:gd name="T5" fmla="*/ 12 h 60"/>
                <a:gd name="T6" fmla="*/ 0 w 36"/>
                <a:gd name="T7" fmla="*/ 0 h 60"/>
                <a:gd name="T8" fmla="*/ 36 w 36"/>
                <a:gd name="T9" fmla="*/ 0 h 60"/>
                <a:gd name="T10" fmla="*/ 36 w 36"/>
                <a:gd name="T11" fmla="*/ 12 h 60"/>
                <a:gd name="T12" fmla="*/ 36 w 36"/>
                <a:gd name="T13" fmla="*/ 48 h 60"/>
                <a:gd name="T14" fmla="*/ 36 w 36"/>
                <a:gd name="T15" fmla="*/ 60 h 60"/>
                <a:gd name="T16" fmla="*/ 24 w 36"/>
                <a:gd name="T17" fmla="*/ 60 h 60"/>
                <a:gd name="T18" fmla="*/ 0 w 36"/>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0">
                  <a:moveTo>
                    <a:pt x="0" y="60"/>
                  </a:moveTo>
                  <a:lnTo>
                    <a:pt x="0" y="30"/>
                  </a:lnTo>
                  <a:lnTo>
                    <a:pt x="0" y="12"/>
                  </a:lnTo>
                  <a:lnTo>
                    <a:pt x="0" y="0"/>
                  </a:lnTo>
                  <a:lnTo>
                    <a:pt x="36" y="0"/>
                  </a:lnTo>
                  <a:lnTo>
                    <a:pt x="36" y="12"/>
                  </a:lnTo>
                  <a:lnTo>
                    <a:pt x="36" y="48"/>
                  </a:lnTo>
                  <a:lnTo>
                    <a:pt x="36" y="60"/>
                  </a:lnTo>
                  <a:lnTo>
                    <a:pt x="24" y="60"/>
                  </a:lnTo>
                  <a:lnTo>
                    <a:pt x="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6" name="Freeform 104"/>
            <p:cNvSpPr>
              <a:spLocks/>
            </p:cNvSpPr>
            <p:nvPr/>
          </p:nvSpPr>
          <p:spPr bwMode="auto">
            <a:xfrm>
              <a:off x="1410" y="966"/>
              <a:ext cx="54" cy="42"/>
            </a:xfrm>
            <a:custGeom>
              <a:avLst/>
              <a:gdLst>
                <a:gd name="T0" fmla="*/ 54 w 54"/>
                <a:gd name="T1" fmla="*/ 6 h 42"/>
                <a:gd name="T2" fmla="*/ 48 w 54"/>
                <a:gd name="T3" fmla="*/ 42 h 42"/>
                <a:gd name="T4" fmla="*/ 36 w 54"/>
                <a:gd name="T5" fmla="*/ 42 h 42"/>
                <a:gd name="T6" fmla="*/ 12 w 54"/>
                <a:gd name="T7" fmla="*/ 36 h 42"/>
                <a:gd name="T8" fmla="*/ 12 w 54"/>
                <a:gd name="T9" fmla="*/ 30 h 42"/>
                <a:gd name="T10" fmla="*/ 6 w 54"/>
                <a:gd name="T11" fmla="*/ 30 h 42"/>
                <a:gd name="T12" fmla="*/ 6 w 54"/>
                <a:gd name="T13" fmla="*/ 24 h 42"/>
                <a:gd name="T14" fmla="*/ 0 w 54"/>
                <a:gd name="T15" fmla="*/ 24 h 42"/>
                <a:gd name="T16" fmla="*/ 6 w 54"/>
                <a:gd name="T17" fmla="*/ 12 h 42"/>
                <a:gd name="T18" fmla="*/ 6 w 54"/>
                <a:gd name="T19" fmla="*/ 0 h 42"/>
                <a:gd name="T20" fmla="*/ 24 w 54"/>
                <a:gd name="T21" fmla="*/ 6 h 42"/>
                <a:gd name="T22" fmla="*/ 24 w 54"/>
                <a:gd name="T23" fmla="*/ 0 h 42"/>
                <a:gd name="T24" fmla="*/ 30 w 54"/>
                <a:gd name="T25" fmla="*/ 0 h 42"/>
                <a:gd name="T26" fmla="*/ 24 w 54"/>
                <a:gd name="T27" fmla="*/ 6 h 42"/>
                <a:gd name="T28" fmla="*/ 36 w 54"/>
                <a:gd name="T29" fmla="*/ 6 h 42"/>
                <a:gd name="T30" fmla="*/ 36 w 54"/>
                <a:gd name="T31" fmla="*/ 0 h 42"/>
                <a:gd name="T32" fmla="*/ 42 w 54"/>
                <a:gd name="T33" fmla="*/ 6 h 42"/>
                <a:gd name="T34" fmla="*/ 54 w 54"/>
                <a:gd name="T3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2">
                  <a:moveTo>
                    <a:pt x="54" y="6"/>
                  </a:moveTo>
                  <a:lnTo>
                    <a:pt x="48" y="42"/>
                  </a:lnTo>
                  <a:lnTo>
                    <a:pt x="36" y="42"/>
                  </a:lnTo>
                  <a:lnTo>
                    <a:pt x="12" y="36"/>
                  </a:lnTo>
                  <a:lnTo>
                    <a:pt x="12" y="30"/>
                  </a:lnTo>
                  <a:lnTo>
                    <a:pt x="6" y="30"/>
                  </a:lnTo>
                  <a:lnTo>
                    <a:pt x="6" y="24"/>
                  </a:lnTo>
                  <a:lnTo>
                    <a:pt x="0" y="24"/>
                  </a:lnTo>
                  <a:lnTo>
                    <a:pt x="6" y="12"/>
                  </a:lnTo>
                  <a:lnTo>
                    <a:pt x="6" y="0"/>
                  </a:lnTo>
                  <a:lnTo>
                    <a:pt x="24" y="6"/>
                  </a:lnTo>
                  <a:lnTo>
                    <a:pt x="24" y="0"/>
                  </a:lnTo>
                  <a:lnTo>
                    <a:pt x="30" y="0"/>
                  </a:lnTo>
                  <a:lnTo>
                    <a:pt x="24" y="6"/>
                  </a:lnTo>
                  <a:lnTo>
                    <a:pt x="36" y="6"/>
                  </a:lnTo>
                  <a:lnTo>
                    <a:pt x="36" y="0"/>
                  </a:lnTo>
                  <a:lnTo>
                    <a:pt x="42" y="6"/>
                  </a:lnTo>
                  <a:lnTo>
                    <a:pt x="54"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7" name="Freeform 105"/>
            <p:cNvSpPr>
              <a:spLocks/>
            </p:cNvSpPr>
            <p:nvPr/>
          </p:nvSpPr>
          <p:spPr bwMode="auto">
            <a:xfrm>
              <a:off x="2244" y="1098"/>
              <a:ext cx="42" cy="72"/>
            </a:xfrm>
            <a:custGeom>
              <a:avLst/>
              <a:gdLst>
                <a:gd name="T0" fmla="*/ 0 w 42"/>
                <a:gd name="T1" fmla="*/ 66 h 72"/>
                <a:gd name="T2" fmla="*/ 0 w 42"/>
                <a:gd name="T3" fmla="*/ 54 h 72"/>
                <a:gd name="T4" fmla="*/ 0 w 42"/>
                <a:gd name="T5" fmla="*/ 48 h 72"/>
                <a:gd name="T6" fmla="*/ 12 w 42"/>
                <a:gd name="T7" fmla="*/ 48 h 72"/>
                <a:gd name="T8" fmla="*/ 18 w 42"/>
                <a:gd name="T9" fmla="*/ 48 h 72"/>
                <a:gd name="T10" fmla="*/ 18 w 42"/>
                <a:gd name="T11" fmla="*/ 42 h 72"/>
                <a:gd name="T12" fmla="*/ 18 w 42"/>
                <a:gd name="T13" fmla="*/ 36 h 72"/>
                <a:gd name="T14" fmla="*/ 24 w 42"/>
                <a:gd name="T15" fmla="*/ 36 h 72"/>
                <a:gd name="T16" fmla="*/ 24 w 42"/>
                <a:gd name="T17" fmla="*/ 30 h 72"/>
                <a:gd name="T18" fmla="*/ 24 w 42"/>
                <a:gd name="T19" fmla="*/ 24 h 72"/>
                <a:gd name="T20" fmla="*/ 24 w 42"/>
                <a:gd name="T21" fmla="*/ 18 h 72"/>
                <a:gd name="T22" fmla="*/ 24 w 42"/>
                <a:gd name="T23" fmla="*/ 12 h 72"/>
                <a:gd name="T24" fmla="*/ 18 w 42"/>
                <a:gd name="T25" fmla="*/ 6 h 72"/>
                <a:gd name="T26" fmla="*/ 18 w 42"/>
                <a:gd name="T27" fmla="*/ 0 h 72"/>
                <a:gd name="T28" fmla="*/ 42 w 42"/>
                <a:gd name="T29" fmla="*/ 0 h 72"/>
                <a:gd name="T30" fmla="*/ 42 w 42"/>
                <a:gd name="T31" fmla="*/ 6 h 72"/>
                <a:gd name="T32" fmla="*/ 36 w 42"/>
                <a:gd name="T33" fmla="*/ 72 h 72"/>
                <a:gd name="T34" fmla="*/ 18 w 42"/>
                <a:gd name="T35" fmla="*/ 72 h 72"/>
                <a:gd name="T36" fmla="*/ 18 w 42"/>
                <a:gd name="T37" fmla="*/ 66 h 72"/>
                <a:gd name="T38" fmla="*/ 12 w 42"/>
                <a:gd name="T39" fmla="*/ 66 h 72"/>
                <a:gd name="T40" fmla="*/ 0 w 42"/>
                <a:gd name="T41"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2">
                  <a:moveTo>
                    <a:pt x="0" y="66"/>
                  </a:moveTo>
                  <a:lnTo>
                    <a:pt x="0" y="54"/>
                  </a:lnTo>
                  <a:lnTo>
                    <a:pt x="0" y="48"/>
                  </a:lnTo>
                  <a:lnTo>
                    <a:pt x="12" y="48"/>
                  </a:lnTo>
                  <a:lnTo>
                    <a:pt x="18" y="48"/>
                  </a:lnTo>
                  <a:lnTo>
                    <a:pt x="18" y="42"/>
                  </a:lnTo>
                  <a:lnTo>
                    <a:pt x="18" y="36"/>
                  </a:lnTo>
                  <a:lnTo>
                    <a:pt x="24" y="36"/>
                  </a:lnTo>
                  <a:lnTo>
                    <a:pt x="24" y="30"/>
                  </a:lnTo>
                  <a:lnTo>
                    <a:pt x="24" y="24"/>
                  </a:lnTo>
                  <a:lnTo>
                    <a:pt x="24" y="18"/>
                  </a:lnTo>
                  <a:lnTo>
                    <a:pt x="24" y="12"/>
                  </a:lnTo>
                  <a:lnTo>
                    <a:pt x="18" y="6"/>
                  </a:lnTo>
                  <a:lnTo>
                    <a:pt x="18" y="0"/>
                  </a:lnTo>
                  <a:lnTo>
                    <a:pt x="42" y="0"/>
                  </a:lnTo>
                  <a:lnTo>
                    <a:pt x="42" y="6"/>
                  </a:lnTo>
                  <a:lnTo>
                    <a:pt x="36" y="72"/>
                  </a:lnTo>
                  <a:lnTo>
                    <a:pt x="18" y="72"/>
                  </a:lnTo>
                  <a:lnTo>
                    <a:pt x="18" y="66"/>
                  </a:lnTo>
                  <a:lnTo>
                    <a:pt x="12" y="66"/>
                  </a:lnTo>
                  <a:lnTo>
                    <a:pt x="0"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8" name="Freeform 106"/>
            <p:cNvSpPr>
              <a:spLocks/>
            </p:cNvSpPr>
            <p:nvPr/>
          </p:nvSpPr>
          <p:spPr bwMode="auto">
            <a:xfrm>
              <a:off x="2280" y="1104"/>
              <a:ext cx="36" cy="78"/>
            </a:xfrm>
            <a:custGeom>
              <a:avLst/>
              <a:gdLst>
                <a:gd name="T0" fmla="*/ 0 w 36"/>
                <a:gd name="T1" fmla="*/ 78 h 78"/>
                <a:gd name="T2" fmla="*/ 0 w 36"/>
                <a:gd name="T3" fmla="*/ 66 h 78"/>
                <a:gd name="T4" fmla="*/ 6 w 36"/>
                <a:gd name="T5" fmla="*/ 0 h 78"/>
                <a:gd name="T6" fmla="*/ 36 w 36"/>
                <a:gd name="T7" fmla="*/ 0 h 78"/>
                <a:gd name="T8" fmla="*/ 30 w 36"/>
                <a:gd name="T9" fmla="*/ 36 h 78"/>
                <a:gd name="T10" fmla="*/ 36 w 36"/>
                <a:gd name="T11" fmla="*/ 36 h 78"/>
                <a:gd name="T12" fmla="*/ 30 w 36"/>
                <a:gd name="T13" fmla="*/ 72 h 78"/>
                <a:gd name="T14" fmla="*/ 18 w 36"/>
                <a:gd name="T15" fmla="*/ 72 h 78"/>
                <a:gd name="T16" fmla="*/ 18 w 36"/>
                <a:gd name="T17" fmla="*/ 78 h 78"/>
                <a:gd name="T18" fmla="*/ 0 w 36"/>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78">
                  <a:moveTo>
                    <a:pt x="0" y="78"/>
                  </a:moveTo>
                  <a:lnTo>
                    <a:pt x="0" y="66"/>
                  </a:lnTo>
                  <a:lnTo>
                    <a:pt x="6" y="0"/>
                  </a:lnTo>
                  <a:lnTo>
                    <a:pt x="36" y="0"/>
                  </a:lnTo>
                  <a:lnTo>
                    <a:pt x="30" y="36"/>
                  </a:lnTo>
                  <a:lnTo>
                    <a:pt x="36" y="36"/>
                  </a:lnTo>
                  <a:lnTo>
                    <a:pt x="30" y="72"/>
                  </a:lnTo>
                  <a:lnTo>
                    <a:pt x="18" y="72"/>
                  </a:lnTo>
                  <a:lnTo>
                    <a:pt x="18" y="78"/>
                  </a:lnTo>
                  <a:lnTo>
                    <a:pt x="0"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79" name="Freeform 107"/>
            <p:cNvSpPr>
              <a:spLocks/>
            </p:cNvSpPr>
            <p:nvPr/>
          </p:nvSpPr>
          <p:spPr bwMode="auto">
            <a:xfrm>
              <a:off x="2310" y="1104"/>
              <a:ext cx="48" cy="72"/>
            </a:xfrm>
            <a:custGeom>
              <a:avLst/>
              <a:gdLst>
                <a:gd name="T0" fmla="*/ 0 w 48"/>
                <a:gd name="T1" fmla="*/ 72 h 72"/>
                <a:gd name="T2" fmla="*/ 6 w 48"/>
                <a:gd name="T3" fmla="*/ 36 h 72"/>
                <a:gd name="T4" fmla="*/ 0 w 48"/>
                <a:gd name="T5" fmla="*/ 36 h 72"/>
                <a:gd name="T6" fmla="*/ 6 w 48"/>
                <a:gd name="T7" fmla="*/ 0 h 72"/>
                <a:gd name="T8" fmla="*/ 42 w 48"/>
                <a:gd name="T9" fmla="*/ 6 h 72"/>
                <a:gd name="T10" fmla="*/ 48 w 48"/>
                <a:gd name="T11" fmla="*/ 6 h 72"/>
                <a:gd name="T12" fmla="*/ 42 w 48"/>
                <a:gd name="T13" fmla="*/ 42 h 72"/>
                <a:gd name="T14" fmla="*/ 30 w 48"/>
                <a:gd name="T15" fmla="*/ 36 h 72"/>
                <a:gd name="T16" fmla="*/ 30 w 48"/>
                <a:gd name="T17" fmla="*/ 72 h 72"/>
                <a:gd name="T18" fmla="*/ 0 w 48"/>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2">
                  <a:moveTo>
                    <a:pt x="0" y="72"/>
                  </a:moveTo>
                  <a:lnTo>
                    <a:pt x="6" y="36"/>
                  </a:lnTo>
                  <a:lnTo>
                    <a:pt x="0" y="36"/>
                  </a:lnTo>
                  <a:lnTo>
                    <a:pt x="6" y="0"/>
                  </a:lnTo>
                  <a:lnTo>
                    <a:pt x="42" y="6"/>
                  </a:lnTo>
                  <a:lnTo>
                    <a:pt x="48" y="6"/>
                  </a:lnTo>
                  <a:lnTo>
                    <a:pt x="42" y="42"/>
                  </a:lnTo>
                  <a:lnTo>
                    <a:pt x="30" y="36"/>
                  </a:lnTo>
                  <a:lnTo>
                    <a:pt x="30" y="72"/>
                  </a:lnTo>
                  <a:lnTo>
                    <a:pt x="0"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80" name="Freeform 108"/>
            <p:cNvSpPr>
              <a:spLocks/>
            </p:cNvSpPr>
            <p:nvPr/>
          </p:nvSpPr>
          <p:spPr bwMode="auto">
            <a:xfrm>
              <a:off x="2598" y="1122"/>
              <a:ext cx="72" cy="72"/>
            </a:xfrm>
            <a:custGeom>
              <a:avLst/>
              <a:gdLst>
                <a:gd name="T0" fmla="*/ 30 w 72"/>
                <a:gd name="T1" fmla="*/ 72 h 72"/>
                <a:gd name="T2" fmla="*/ 0 w 72"/>
                <a:gd name="T3" fmla="*/ 72 h 72"/>
                <a:gd name="T4" fmla="*/ 0 w 72"/>
                <a:gd name="T5" fmla="*/ 36 h 72"/>
                <a:gd name="T6" fmla="*/ 0 w 72"/>
                <a:gd name="T7" fmla="*/ 0 h 72"/>
                <a:gd name="T8" fmla="*/ 12 w 72"/>
                <a:gd name="T9" fmla="*/ 0 h 72"/>
                <a:gd name="T10" fmla="*/ 66 w 72"/>
                <a:gd name="T11" fmla="*/ 6 h 72"/>
                <a:gd name="T12" fmla="*/ 66 w 72"/>
                <a:gd name="T13" fmla="*/ 12 h 72"/>
                <a:gd name="T14" fmla="*/ 66 w 72"/>
                <a:gd name="T15" fmla="*/ 36 h 72"/>
                <a:gd name="T16" fmla="*/ 72 w 72"/>
                <a:gd name="T17" fmla="*/ 36 h 72"/>
                <a:gd name="T18" fmla="*/ 72 w 72"/>
                <a:gd name="T19" fmla="*/ 72 h 72"/>
                <a:gd name="T20" fmla="*/ 30 w 72"/>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30" y="72"/>
                  </a:moveTo>
                  <a:lnTo>
                    <a:pt x="0" y="72"/>
                  </a:lnTo>
                  <a:lnTo>
                    <a:pt x="0" y="36"/>
                  </a:lnTo>
                  <a:lnTo>
                    <a:pt x="0" y="0"/>
                  </a:lnTo>
                  <a:lnTo>
                    <a:pt x="12" y="0"/>
                  </a:lnTo>
                  <a:lnTo>
                    <a:pt x="66" y="6"/>
                  </a:lnTo>
                  <a:lnTo>
                    <a:pt x="66" y="12"/>
                  </a:lnTo>
                  <a:lnTo>
                    <a:pt x="66" y="36"/>
                  </a:lnTo>
                  <a:lnTo>
                    <a:pt x="72" y="36"/>
                  </a:lnTo>
                  <a:lnTo>
                    <a:pt x="72" y="72"/>
                  </a:lnTo>
                  <a:lnTo>
                    <a:pt x="30"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81" name="Freeform 109"/>
            <p:cNvSpPr>
              <a:spLocks/>
            </p:cNvSpPr>
            <p:nvPr/>
          </p:nvSpPr>
          <p:spPr bwMode="auto">
            <a:xfrm>
              <a:off x="2556" y="1122"/>
              <a:ext cx="42" cy="72"/>
            </a:xfrm>
            <a:custGeom>
              <a:avLst/>
              <a:gdLst>
                <a:gd name="T0" fmla="*/ 0 w 42"/>
                <a:gd name="T1" fmla="*/ 66 h 72"/>
                <a:gd name="T2" fmla="*/ 0 w 42"/>
                <a:gd name="T3" fmla="*/ 36 h 72"/>
                <a:gd name="T4" fmla="*/ 0 w 42"/>
                <a:gd name="T5" fmla="*/ 30 h 72"/>
                <a:gd name="T6" fmla="*/ 0 w 42"/>
                <a:gd name="T7" fmla="*/ 0 h 72"/>
                <a:gd name="T8" fmla="*/ 6 w 42"/>
                <a:gd name="T9" fmla="*/ 0 h 72"/>
                <a:gd name="T10" fmla="*/ 42 w 42"/>
                <a:gd name="T11" fmla="*/ 0 h 72"/>
                <a:gd name="T12" fmla="*/ 42 w 42"/>
                <a:gd name="T13" fmla="*/ 36 h 72"/>
                <a:gd name="T14" fmla="*/ 42 w 42"/>
                <a:gd name="T15" fmla="*/ 72 h 72"/>
                <a:gd name="T16" fmla="*/ 12 w 42"/>
                <a:gd name="T17" fmla="*/ 66 h 72"/>
                <a:gd name="T18" fmla="*/ 0 w 42"/>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72">
                  <a:moveTo>
                    <a:pt x="0" y="66"/>
                  </a:moveTo>
                  <a:lnTo>
                    <a:pt x="0" y="36"/>
                  </a:lnTo>
                  <a:lnTo>
                    <a:pt x="0" y="30"/>
                  </a:lnTo>
                  <a:lnTo>
                    <a:pt x="0" y="0"/>
                  </a:lnTo>
                  <a:lnTo>
                    <a:pt x="6" y="0"/>
                  </a:lnTo>
                  <a:lnTo>
                    <a:pt x="42" y="0"/>
                  </a:lnTo>
                  <a:lnTo>
                    <a:pt x="42" y="36"/>
                  </a:lnTo>
                  <a:lnTo>
                    <a:pt x="42" y="72"/>
                  </a:lnTo>
                  <a:lnTo>
                    <a:pt x="12" y="66"/>
                  </a:lnTo>
                  <a:lnTo>
                    <a:pt x="0"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82" name="Freeform 110"/>
            <p:cNvSpPr>
              <a:spLocks/>
            </p:cNvSpPr>
            <p:nvPr/>
          </p:nvSpPr>
          <p:spPr bwMode="auto">
            <a:xfrm>
              <a:off x="2496" y="1122"/>
              <a:ext cx="60" cy="66"/>
            </a:xfrm>
            <a:custGeom>
              <a:avLst/>
              <a:gdLst>
                <a:gd name="T0" fmla="*/ 60 w 60"/>
                <a:gd name="T1" fmla="*/ 66 h 66"/>
                <a:gd name="T2" fmla="*/ 18 w 60"/>
                <a:gd name="T3" fmla="*/ 66 h 66"/>
                <a:gd name="T4" fmla="*/ 12 w 60"/>
                <a:gd name="T5" fmla="*/ 66 h 66"/>
                <a:gd name="T6" fmla="*/ 12 w 60"/>
                <a:gd name="T7" fmla="*/ 60 h 66"/>
                <a:gd name="T8" fmla="*/ 12 w 60"/>
                <a:gd name="T9" fmla="*/ 54 h 66"/>
                <a:gd name="T10" fmla="*/ 6 w 60"/>
                <a:gd name="T11" fmla="*/ 54 h 66"/>
                <a:gd name="T12" fmla="*/ 6 w 60"/>
                <a:gd name="T13" fmla="*/ 48 h 66"/>
                <a:gd name="T14" fmla="*/ 6 w 60"/>
                <a:gd name="T15" fmla="*/ 36 h 66"/>
                <a:gd name="T16" fmla="*/ 0 w 60"/>
                <a:gd name="T17" fmla="*/ 30 h 66"/>
                <a:gd name="T18" fmla="*/ 6 w 60"/>
                <a:gd name="T19" fmla="*/ 30 h 66"/>
                <a:gd name="T20" fmla="*/ 6 w 60"/>
                <a:gd name="T21" fmla="*/ 24 h 66"/>
                <a:gd name="T22" fmla="*/ 0 w 60"/>
                <a:gd name="T23" fmla="*/ 18 h 66"/>
                <a:gd name="T24" fmla="*/ 0 w 60"/>
                <a:gd name="T25" fmla="*/ 12 h 66"/>
                <a:gd name="T26" fmla="*/ 12 w 60"/>
                <a:gd name="T27" fmla="*/ 12 h 66"/>
                <a:gd name="T28" fmla="*/ 18 w 60"/>
                <a:gd name="T29" fmla="*/ 0 h 66"/>
                <a:gd name="T30" fmla="*/ 60 w 60"/>
                <a:gd name="T31" fmla="*/ 0 h 66"/>
                <a:gd name="T32" fmla="*/ 60 w 60"/>
                <a:gd name="T33" fmla="*/ 30 h 66"/>
                <a:gd name="T34" fmla="*/ 60 w 60"/>
                <a:gd name="T35" fmla="*/ 36 h 66"/>
                <a:gd name="T36" fmla="*/ 60 w 60"/>
                <a:gd name="T3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6">
                  <a:moveTo>
                    <a:pt x="60" y="66"/>
                  </a:moveTo>
                  <a:lnTo>
                    <a:pt x="18" y="66"/>
                  </a:lnTo>
                  <a:lnTo>
                    <a:pt x="12" y="66"/>
                  </a:lnTo>
                  <a:lnTo>
                    <a:pt x="12" y="60"/>
                  </a:lnTo>
                  <a:lnTo>
                    <a:pt x="12" y="54"/>
                  </a:lnTo>
                  <a:lnTo>
                    <a:pt x="6" y="54"/>
                  </a:lnTo>
                  <a:lnTo>
                    <a:pt x="6" y="48"/>
                  </a:lnTo>
                  <a:lnTo>
                    <a:pt x="6" y="36"/>
                  </a:lnTo>
                  <a:lnTo>
                    <a:pt x="0" y="30"/>
                  </a:lnTo>
                  <a:lnTo>
                    <a:pt x="6" y="30"/>
                  </a:lnTo>
                  <a:lnTo>
                    <a:pt x="6" y="24"/>
                  </a:lnTo>
                  <a:lnTo>
                    <a:pt x="0" y="18"/>
                  </a:lnTo>
                  <a:lnTo>
                    <a:pt x="0" y="12"/>
                  </a:lnTo>
                  <a:lnTo>
                    <a:pt x="12" y="12"/>
                  </a:lnTo>
                  <a:lnTo>
                    <a:pt x="18" y="0"/>
                  </a:lnTo>
                  <a:lnTo>
                    <a:pt x="60" y="0"/>
                  </a:lnTo>
                  <a:lnTo>
                    <a:pt x="60" y="30"/>
                  </a:lnTo>
                  <a:lnTo>
                    <a:pt x="60" y="36"/>
                  </a:lnTo>
                  <a:lnTo>
                    <a:pt x="60"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83" name="Freeform 111"/>
            <p:cNvSpPr>
              <a:spLocks noEditPoints="1"/>
            </p:cNvSpPr>
            <p:nvPr/>
          </p:nvSpPr>
          <p:spPr bwMode="auto">
            <a:xfrm>
              <a:off x="1032" y="864"/>
              <a:ext cx="90" cy="84"/>
            </a:xfrm>
            <a:custGeom>
              <a:avLst/>
              <a:gdLst>
                <a:gd name="T0" fmla="*/ 6 w 90"/>
                <a:gd name="T1" fmla="*/ 6 h 84"/>
                <a:gd name="T2" fmla="*/ 6 w 90"/>
                <a:gd name="T3" fmla="*/ 0 h 84"/>
                <a:gd name="T4" fmla="*/ 18 w 90"/>
                <a:gd name="T5" fmla="*/ 6 h 84"/>
                <a:gd name="T6" fmla="*/ 12 w 90"/>
                <a:gd name="T7" fmla="*/ 6 h 84"/>
                <a:gd name="T8" fmla="*/ 6 w 90"/>
                <a:gd name="T9" fmla="*/ 12 h 84"/>
                <a:gd name="T10" fmla="*/ 6 w 90"/>
                <a:gd name="T11" fmla="*/ 18 h 84"/>
                <a:gd name="T12" fmla="*/ 0 w 90"/>
                <a:gd name="T13" fmla="*/ 24 h 84"/>
                <a:gd name="T14" fmla="*/ 0 w 90"/>
                <a:gd name="T15" fmla="*/ 18 h 84"/>
                <a:gd name="T16" fmla="*/ 6 w 90"/>
                <a:gd name="T17" fmla="*/ 6 h 84"/>
                <a:gd name="T18" fmla="*/ 24 w 90"/>
                <a:gd name="T19" fmla="*/ 6 h 84"/>
                <a:gd name="T20" fmla="*/ 18 w 90"/>
                <a:gd name="T21" fmla="*/ 12 h 84"/>
                <a:gd name="T22" fmla="*/ 18 w 90"/>
                <a:gd name="T23" fmla="*/ 18 h 84"/>
                <a:gd name="T24" fmla="*/ 18 w 90"/>
                <a:gd name="T25" fmla="*/ 12 h 84"/>
                <a:gd name="T26" fmla="*/ 18 w 90"/>
                <a:gd name="T27" fmla="*/ 18 h 84"/>
                <a:gd name="T28" fmla="*/ 12 w 90"/>
                <a:gd name="T29" fmla="*/ 12 h 84"/>
                <a:gd name="T30" fmla="*/ 18 w 90"/>
                <a:gd name="T31" fmla="*/ 6 h 84"/>
                <a:gd name="T32" fmla="*/ 24 w 90"/>
                <a:gd name="T33" fmla="*/ 6 h 84"/>
                <a:gd name="T34" fmla="*/ 24 w 90"/>
                <a:gd name="T35" fmla="*/ 72 h 84"/>
                <a:gd name="T36" fmla="*/ 24 w 90"/>
                <a:gd name="T37" fmla="*/ 66 h 84"/>
                <a:gd name="T38" fmla="*/ 18 w 90"/>
                <a:gd name="T39" fmla="*/ 60 h 84"/>
                <a:gd name="T40" fmla="*/ 12 w 90"/>
                <a:gd name="T41" fmla="*/ 60 h 84"/>
                <a:gd name="T42" fmla="*/ 12 w 90"/>
                <a:gd name="T43" fmla="*/ 54 h 84"/>
                <a:gd name="T44" fmla="*/ 12 w 90"/>
                <a:gd name="T45" fmla="*/ 48 h 84"/>
                <a:gd name="T46" fmla="*/ 6 w 90"/>
                <a:gd name="T47" fmla="*/ 42 h 84"/>
                <a:gd name="T48" fmla="*/ 6 w 90"/>
                <a:gd name="T49" fmla="*/ 36 h 84"/>
                <a:gd name="T50" fmla="*/ 6 w 90"/>
                <a:gd name="T51" fmla="*/ 30 h 84"/>
                <a:gd name="T52" fmla="*/ 12 w 90"/>
                <a:gd name="T53" fmla="*/ 24 h 84"/>
                <a:gd name="T54" fmla="*/ 24 w 90"/>
                <a:gd name="T55" fmla="*/ 18 h 84"/>
                <a:gd name="T56" fmla="*/ 24 w 90"/>
                <a:gd name="T57" fmla="*/ 12 h 84"/>
                <a:gd name="T58" fmla="*/ 30 w 90"/>
                <a:gd name="T59" fmla="*/ 24 h 84"/>
                <a:gd name="T60" fmla="*/ 30 w 90"/>
                <a:gd name="T61" fmla="*/ 18 h 84"/>
                <a:gd name="T62" fmla="*/ 36 w 90"/>
                <a:gd name="T63" fmla="*/ 24 h 84"/>
                <a:gd name="T64" fmla="*/ 48 w 90"/>
                <a:gd name="T65" fmla="*/ 24 h 84"/>
                <a:gd name="T66" fmla="*/ 48 w 90"/>
                <a:gd name="T67" fmla="*/ 30 h 84"/>
                <a:gd name="T68" fmla="*/ 48 w 90"/>
                <a:gd name="T69" fmla="*/ 36 h 84"/>
                <a:gd name="T70" fmla="*/ 54 w 90"/>
                <a:gd name="T71" fmla="*/ 42 h 84"/>
                <a:gd name="T72" fmla="*/ 60 w 90"/>
                <a:gd name="T73" fmla="*/ 42 h 84"/>
                <a:gd name="T74" fmla="*/ 66 w 90"/>
                <a:gd name="T75" fmla="*/ 42 h 84"/>
                <a:gd name="T76" fmla="*/ 72 w 90"/>
                <a:gd name="T77" fmla="*/ 48 h 84"/>
                <a:gd name="T78" fmla="*/ 78 w 90"/>
                <a:gd name="T79" fmla="*/ 48 h 84"/>
                <a:gd name="T80" fmla="*/ 84 w 90"/>
                <a:gd name="T81" fmla="*/ 54 h 84"/>
                <a:gd name="T82" fmla="*/ 90 w 90"/>
                <a:gd name="T83" fmla="*/ 54 h 84"/>
                <a:gd name="T84" fmla="*/ 90 w 90"/>
                <a:gd name="T85" fmla="*/ 60 h 84"/>
                <a:gd name="T86" fmla="*/ 90 w 90"/>
                <a:gd name="T87" fmla="*/ 66 h 84"/>
                <a:gd name="T88" fmla="*/ 84 w 90"/>
                <a:gd name="T89" fmla="*/ 66 h 84"/>
                <a:gd name="T90" fmla="*/ 84 w 90"/>
                <a:gd name="T91" fmla="*/ 72 h 84"/>
                <a:gd name="T92" fmla="*/ 78 w 90"/>
                <a:gd name="T93" fmla="*/ 72 h 84"/>
                <a:gd name="T94" fmla="*/ 78 w 90"/>
                <a:gd name="T95" fmla="*/ 78 h 84"/>
                <a:gd name="T96" fmla="*/ 78 w 90"/>
                <a:gd name="T97" fmla="*/ 84 h 84"/>
                <a:gd name="T98" fmla="*/ 60 w 90"/>
                <a:gd name="T99" fmla="*/ 78 h 84"/>
                <a:gd name="T100" fmla="*/ 54 w 90"/>
                <a:gd name="T101" fmla="*/ 84 h 84"/>
                <a:gd name="T102" fmla="*/ 42 w 90"/>
                <a:gd name="T103" fmla="*/ 78 h 84"/>
                <a:gd name="T104" fmla="*/ 36 w 90"/>
                <a:gd name="T105" fmla="*/ 78 h 84"/>
                <a:gd name="T106" fmla="*/ 24 w 90"/>
                <a:gd name="T10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84">
                  <a:moveTo>
                    <a:pt x="6" y="6"/>
                  </a:moveTo>
                  <a:lnTo>
                    <a:pt x="6" y="0"/>
                  </a:lnTo>
                  <a:lnTo>
                    <a:pt x="18" y="6"/>
                  </a:lnTo>
                  <a:lnTo>
                    <a:pt x="12" y="6"/>
                  </a:lnTo>
                  <a:lnTo>
                    <a:pt x="6" y="12"/>
                  </a:lnTo>
                  <a:lnTo>
                    <a:pt x="6" y="18"/>
                  </a:lnTo>
                  <a:lnTo>
                    <a:pt x="0" y="24"/>
                  </a:lnTo>
                  <a:lnTo>
                    <a:pt x="0" y="18"/>
                  </a:lnTo>
                  <a:lnTo>
                    <a:pt x="6" y="6"/>
                  </a:lnTo>
                  <a:close/>
                  <a:moveTo>
                    <a:pt x="24" y="6"/>
                  </a:moveTo>
                  <a:lnTo>
                    <a:pt x="18" y="12"/>
                  </a:lnTo>
                  <a:lnTo>
                    <a:pt x="18" y="18"/>
                  </a:lnTo>
                  <a:lnTo>
                    <a:pt x="18" y="12"/>
                  </a:lnTo>
                  <a:lnTo>
                    <a:pt x="18" y="18"/>
                  </a:lnTo>
                  <a:lnTo>
                    <a:pt x="12" y="12"/>
                  </a:lnTo>
                  <a:lnTo>
                    <a:pt x="18" y="6"/>
                  </a:lnTo>
                  <a:lnTo>
                    <a:pt x="24" y="6"/>
                  </a:lnTo>
                  <a:close/>
                  <a:moveTo>
                    <a:pt x="24" y="72"/>
                  </a:moveTo>
                  <a:lnTo>
                    <a:pt x="24" y="66"/>
                  </a:lnTo>
                  <a:lnTo>
                    <a:pt x="18" y="60"/>
                  </a:lnTo>
                  <a:lnTo>
                    <a:pt x="12" y="60"/>
                  </a:lnTo>
                  <a:lnTo>
                    <a:pt x="12" y="54"/>
                  </a:lnTo>
                  <a:lnTo>
                    <a:pt x="12" y="48"/>
                  </a:lnTo>
                  <a:lnTo>
                    <a:pt x="6" y="42"/>
                  </a:lnTo>
                  <a:lnTo>
                    <a:pt x="6" y="36"/>
                  </a:lnTo>
                  <a:lnTo>
                    <a:pt x="6" y="30"/>
                  </a:lnTo>
                  <a:lnTo>
                    <a:pt x="12" y="24"/>
                  </a:lnTo>
                  <a:lnTo>
                    <a:pt x="24" y="18"/>
                  </a:lnTo>
                  <a:lnTo>
                    <a:pt x="24" y="12"/>
                  </a:lnTo>
                  <a:lnTo>
                    <a:pt x="30" y="24"/>
                  </a:lnTo>
                  <a:lnTo>
                    <a:pt x="30" y="18"/>
                  </a:lnTo>
                  <a:lnTo>
                    <a:pt x="36" y="24"/>
                  </a:lnTo>
                  <a:lnTo>
                    <a:pt x="48" y="24"/>
                  </a:lnTo>
                  <a:lnTo>
                    <a:pt x="48" y="30"/>
                  </a:lnTo>
                  <a:lnTo>
                    <a:pt x="48" y="36"/>
                  </a:lnTo>
                  <a:lnTo>
                    <a:pt x="54" y="42"/>
                  </a:lnTo>
                  <a:lnTo>
                    <a:pt x="60" y="42"/>
                  </a:lnTo>
                  <a:lnTo>
                    <a:pt x="66" y="42"/>
                  </a:lnTo>
                  <a:lnTo>
                    <a:pt x="72" y="48"/>
                  </a:lnTo>
                  <a:lnTo>
                    <a:pt x="78" y="48"/>
                  </a:lnTo>
                  <a:lnTo>
                    <a:pt x="84" y="54"/>
                  </a:lnTo>
                  <a:lnTo>
                    <a:pt x="90" y="54"/>
                  </a:lnTo>
                  <a:lnTo>
                    <a:pt x="90" y="60"/>
                  </a:lnTo>
                  <a:lnTo>
                    <a:pt x="90" y="66"/>
                  </a:lnTo>
                  <a:lnTo>
                    <a:pt x="84" y="66"/>
                  </a:lnTo>
                  <a:lnTo>
                    <a:pt x="84" y="72"/>
                  </a:lnTo>
                  <a:lnTo>
                    <a:pt x="78" y="72"/>
                  </a:lnTo>
                  <a:lnTo>
                    <a:pt x="78" y="78"/>
                  </a:lnTo>
                  <a:lnTo>
                    <a:pt x="78" y="84"/>
                  </a:lnTo>
                  <a:lnTo>
                    <a:pt x="60" y="78"/>
                  </a:lnTo>
                  <a:lnTo>
                    <a:pt x="54" y="84"/>
                  </a:lnTo>
                  <a:lnTo>
                    <a:pt x="42" y="78"/>
                  </a:lnTo>
                  <a:lnTo>
                    <a:pt x="36" y="78"/>
                  </a:lnTo>
                  <a:lnTo>
                    <a:pt x="24" y="7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84" name="Freeform 112"/>
            <p:cNvSpPr>
              <a:spLocks/>
            </p:cNvSpPr>
            <p:nvPr/>
          </p:nvSpPr>
          <p:spPr bwMode="auto">
            <a:xfrm>
              <a:off x="2442" y="1122"/>
              <a:ext cx="60" cy="30"/>
            </a:xfrm>
            <a:custGeom>
              <a:avLst/>
              <a:gdLst>
                <a:gd name="T0" fmla="*/ 54 w 60"/>
                <a:gd name="T1" fmla="*/ 30 h 30"/>
                <a:gd name="T2" fmla="*/ 0 w 60"/>
                <a:gd name="T3" fmla="*/ 30 h 30"/>
                <a:gd name="T4" fmla="*/ 0 w 60"/>
                <a:gd name="T5" fmla="*/ 0 h 30"/>
                <a:gd name="T6" fmla="*/ 36 w 60"/>
                <a:gd name="T7" fmla="*/ 6 h 30"/>
                <a:gd name="T8" fmla="*/ 36 w 60"/>
                <a:gd name="T9" fmla="*/ 0 h 30"/>
                <a:gd name="T10" fmla="*/ 42 w 60"/>
                <a:gd name="T11" fmla="*/ 0 h 30"/>
                <a:gd name="T12" fmla="*/ 48 w 60"/>
                <a:gd name="T13" fmla="*/ 0 h 30"/>
                <a:gd name="T14" fmla="*/ 54 w 60"/>
                <a:gd name="T15" fmla="*/ 6 h 30"/>
                <a:gd name="T16" fmla="*/ 54 w 60"/>
                <a:gd name="T17" fmla="*/ 12 h 30"/>
                <a:gd name="T18" fmla="*/ 54 w 60"/>
                <a:gd name="T19" fmla="*/ 18 h 30"/>
                <a:gd name="T20" fmla="*/ 60 w 60"/>
                <a:gd name="T21" fmla="*/ 24 h 30"/>
                <a:gd name="T22" fmla="*/ 60 w 60"/>
                <a:gd name="T23" fmla="*/ 30 h 30"/>
                <a:gd name="T24" fmla="*/ 54 w 60"/>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0">
                  <a:moveTo>
                    <a:pt x="54" y="30"/>
                  </a:moveTo>
                  <a:lnTo>
                    <a:pt x="0" y="30"/>
                  </a:lnTo>
                  <a:lnTo>
                    <a:pt x="0" y="0"/>
                  </a:lnTo>
                  <a:lnTo>
                    <a:pt x="36" y="6"/>
                  </a:lnTo>
                  <a:lnTo>
                    <a:pt x="36" y="0"/>
                  </a:lnTo>
                  <a:lnTo>
                    <a:pt x="42" y="0"/>
                  </a:lnTo>
                  <a:lnTo>
                    <a:pt x="48" y="0"/>
                  </a:lnTo>
                  <a:lnTo>
                    <a:pt x="54" y="6"/>
                  </a:lnTo>
                  <a:lnTo>
                    <a:pt x="54" y="12"/>
                  </a:lnTo>
                  <a:lnTo>
                    <a:pt x="54" y="18"/>
                  </a:lnTo>
                  <a:lnTo>
                    <a:pt x="60" y="24"/>
                  </a:lnTo>
                  <a:lnTo>
                    <a:pt x="60" y="30"/>
                  </a:lnTo>
                  <a:lnTo>
                    <a:pt x="5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85" name="Freeform 113"/>
            <p:cNvSpPr>
              <a:spLocks/>
            </p:cNvSpPr>
            <p:nvPr/>
          </p:nvSpPr>
          <p:spPr bwMode="auto">
            <a:xfrm>
              <a:off x="1248" y="948"/>
              <a:ext cx="108" cy="60"/>
            </a:xfrm>
            <a:custGeom>
              <a:avLst/>
              <a:gdLst>
                <a:gd name="T0" fmla="*/ 0 w 108"/>
                <a:gd name="T1" fmla="*/ 42 h 60"/>
                <a:gd name="T2" fmla="*/ 6 w 108"/>
                <a:gd name="T3" fmla="*/ 24 h 60"/>
                <a:gd name="T4" fmla="*/ 30 w 108"/>
                <a:gd name="T5" fmla="*/ 30 h 60"/>
                <a:gd name="T6" fmla="*/ 36 w 108"/>
                <a:gd name="T7" fmla="*/ 0 h 60"/>
                <a:gd name="T8" fmla="*/ 108 w 108"/>
                <a:gd name="T9" fmla="*/ 12 h 60"/>
                <a:gd name="T10" fmla="*/ 96 w 108"/>
                <a:gd name="T11" fmla="*/ 48 h 60"/>
                <a:gd name="T12" fmla="*/ 96 w 108"/>
                <a:gd name="T13" fmla="*/ 54 h 60"/>
                <a:gd name="T14" fmla="*/ 90 w 108"/>
                <a:gd name="T15" fmla="*/ 54 h 60"/>
                <a:gd name="T16" fmla="*/ 90 w 108"/>
                <a:gd name="T17" fmla="*/ 60 h 60"/>
                <a:gd name="T18" fmla="*/ 84 w 108"/>
                <a:gd name="T19" fmla="*/ 60 h 60"/>
                <a:gd name="T20" fmla="*/ 78 w 108"/>
                <a:gd name="T21" fmla="*/ 60 h 60"/>
                <a:gd name="T22" fmla="*/ 0 w 108"/>
                <a:gd name="T2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60">
                  <a:moveTo>
                    <a:pt x="0" y="42"/>
                  </a:moveTo>
                  <a:lnTo>
                    <a:pt x="6" y="24"/>
                  </a:lnTo>
                  <a:lnTo>
                    <a:pt x="30" y="30"/>
                  </a:lnTo>
                  <a:lnTo>
                    <a:pt x="36" y="0"/>
                  </a:lnTo>
                  <a:lnTo>
                    <a:pt x="108" y="12"/>
                  </a:lnTo>
                  <a:lnTo>
                    <a:pt x="96" y="48"/>
                  </a:lnTo>
                  <a:lnTo>
                    <a:pt x="96" y="54"/>
                  </a:lnTo>
                  <a:lnTo>
                    <a:pt x="90" y="54"/>
                  </a:lnTo>
                  <a:lnTo>
                    <a:pt x="90" y="60"/>
                  </a:lnTo>
                  <a:lnTo>
                    <a:pt x="84" y="60"/>
                  </a:lnTo>
                  <a:lnTo>
                    <a:pt x="78" y="60"/>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86" name="Freeform 114"/>
            <p:cNvSpPr>
              <a:spLocks/>
            </p:cNvSpPr>
            <p:nvPr/>
          </p:nvSpPr>
          <p:spPr bwMode="auto">
            <a:xfrm>
              <a:off x="1320" y="960"/>
              <a:ext cx="96" cy="96"/>
            </a:xfrm>
            <a:custGeom>
              <a:avLst/>
              <a:gdLst>
                <a:gd name="T0" fmla="*/ 90 w 96"/>
                <a:gd name="T1" fmla="*/ 30 h 96"/>
                <a:gd name="T2" fmla="*/ 78 w 96"/>
                <a:gd name="T3" fmla="*/ 84 h 96"/>
                <a:gd name="T4" fmla="*/ 78 w 96"/>
                <a:gd name="T5" fmla="*/ 96 h 96"/>
                <a:gd name="T6" fmla="*/ 72 w 96"/>
                <a:gd name="T7" fmla="*/ 96 h 96"/>
                <a:gd name="T8" fmla="*/ 66 w 96"/>
                <a:gd name="T9" fmla="*/ 96 h 96"/>
                <a:gd name="T10" fmla="*/ 66 w 96"/>
                <a:gd name="T11" fmla="*/ 90 h 96"/>
                <a:gd name="T12" fmla="*/ 66 w 96"/>
                <a:gd name="T13" fmla="*/ 84 h 96"/>
                <a:gd name="T14" fmla="*/ 60 w 96"/>
                <a:gd name="T15" fmla="*/ 78 h 96"/>
                <a:gd name="T16" fmla="*/ 54 w 96"/>
                <a:gd name="T17" fmla="*/ 72 h 96"/>
                <a:gd name="T18" fmla="*/ 54 w 96"/>
                <a:gd name="T19" fmla="*/ 66 h 96"/>
                <a:gd name="T20" fmla="*/ 48 w 96"/>
                <a:gd name="T21" fmla="*/ 66 h 96"/>
                <a:gd name="T22" fmla="*/ 42 w 96"/>
                <a:gd name="T23" fmla="*/ 66 h 96"/>
                <a:gd name="T24" fmla="*/ 42 w 96"/>
                <a:gd name="T25" fmla="*/ 60 h 96"/>
                <a:gd name="T26" fmla="*/ 36 w 96"/>
                <a:gd name="T27" fmla="*/ 60 h 96"/>
                <a:gd name="T28" fmla="*/ 30 w 96"/>
                <a:gd name="T29" fmla="*/ 66 h 96"/>
                <a:gd name="T30" fmla="*/ 24 w 96"/>
                <a:gd name="T31" fmla="*/ 66 h 96"/>
                <a:gd name="T32" fmla="*/ 12 w 96"/>
                <a:gd name="T33" fmla="*/ 66 h 96"/>
                <a:gd name="T34" fmla="*/ 6 w 96"/>
                <a:gd name="T35" fmla="*/ 66 h 96"/>
                <a:gd name="T36" fmla="*/ 0 w 96"/>
                <a:gd name="T37" fmla="*/ 60 h 96"/>
                <a:gd name="T38" fmla="*/ 6 w 96"/>
                <a:gd name="T39" fmla="*/ 54 h 96"/>
                <a:gd name="T40" fmla="*/ 0 w 96"/>
                <a:gd name="T41" fmla="*/ 48 h 96"/>
                <a:gd name="T42" fmla="*/ 6 w 96"/>
                <a:gd name="T43" fmla="*/ 48 h 96"/>
                <a:gd name="T44" fmla="*/ 12 w 96"/>
                <a:gd name="T45" fmla="*/ 48 h 96"/>
                <a:gd name="T46" fmla="*/ 18 w 96"/>
                <a:gd name="T47" fmla="*/ 48 h 96"/>
                <a:gd name="T48" fmla="*/ 18 w 96"/>
                <a:gd name="T49" fmla="*/ 42 h 96"/>
                <a:gd name="T50" fmla="*/ 24 w 96"/>
                <a:gd name="T51" fmla="*/ 42 h 96"/>
                <a:gd name="T52" fmla="*/ 24 w 96"/>
                <a:gd name="T53" fmla="*/ 36 h 96"/>
                <a:gd name="T54" fmla="*/ 36 w 96"/>
                <a:gd name="T55" fmla="*/ 0 h 96"/>
                <a:gd name="T56" fmla="*/ 42 w 96"/>
                <a:gd name="T57" fmla="*/ 6 h 96"/>
                <a:gd name="T58" fmla="*/ 96 w 96"/>
                <a:gd name="T59" fmla="*/ 18 h 96"/>
                <a:gd name="T60" fmla="*/ 90 w 96"/>
                <a:gd name="T61"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96">
                  <a:moveTo>
                    <a:pt x="90" y="30"/>
                  </a:moveTo>
                  <a:lnTo>
                    <a:pt x="78" y="84"/>
                  </a:lnTo>
                  <a:lnTo>
                    <a:pt x="78" y="96"/>
                  </a:lnTo>
                  <a:lnTo>
                    <a:pt x="72" y="96"/>
                  </a:lnTo>
                  <a:lnTo>
                    <a:pt x="66" y="96"/>
                  </a:lnTo>
                  <a:lnTo>
                    <a:pt x="66" y="90"/>
                  </a:lnTo>
                  <a:lnTo>
                    <a:pt x="66" y="84"/>
                  </a:lnTo>
                  <a:lnTo>
                    <a:pt x="60" y="78"/>
                  </a:lnTo>
                  <a:lnTo>
                    <a:pt x="54" y="72"/>
                  </a:lnTo>
                  <a:lnTo>
                    <a:pt x="54" y="66"/>
                  </a:lnTo>
                  <a:lnTo>
                    <a:pt x="48" y="66"/>
                  </a:lnTo>
                  <a:lnTo>
                    <a:pt x="42" y="66"/>
                  </a:lnTo>
                  <a:lnTo>
                    <a:pt x="42" y="60"/>
                  </a:lnTo>
                  <a:lnTo>
                    <a:pt x="36" y="60"/>
                  </a:lnTo>
                  <a:lnTo>
                    <a:pt x="30" y="66"/>
                  </a:lnTo>
                  <a:lnTo>
                    <a:pt x="24" y="66"/>
                  </a:lnTo>
                  <a:lnTo>
                    <a:pt x="12" y="66"/>
                  </a:lnTo>
                  <a:lnTo>
                    <a:pt x="6" y="66"/>
                  </a:lnTo>
                  <a:lnTo>
                    <a:pt x="0" y="60"/>
                  </a:lnTo>
                  <a:lnTo>
                    <a:pt x="6" y="54"/>
                  </a:lnTo>
                  <a:lnTo>
                    <a:pt x="0" y="48"/>
                  </a:lnTo>
                  <a:lnTo>
                    <a:pt x="6" y="48"/>
                  </a:lnTo>
                  <a:lnTo>
                    <a:pt x="12" y="48"/>
                  </a:lnTo>
                  <a:lnTo>
                    <a:pt x="18" y="48"/>
                  </a:lnTo>
                  <a:lnTo>
                    <a:pt x="18" y="42"/>
                  </a:lnTo>
                  <a:lnTo>
                    <a:pt x="24" y="42"/>
                  </a:lnTo>
                  <a:lnTo>
                    <a:pt x="24" y="36"/>
                  </a:lnTo>
                  <a:lnTo>
                    <a:pt x="36" y="0"/>
                  </a:lnTo>
                  <a:lnTo>
                    <a:pt x="42" y="6"/>
                  </a:lnTo>
                  <a:lnTo>
                    <a:pt x="96" y="18"/>
                  </a:lnTo>
                  <a:lnTo>
                    <a:pt x="9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87" name="Freeform 115"/>
            <p:cNvSpPr>
              <a:spLocks/>
            </p:cNvSpPr>
            <p:nvPr/>
          </p:nvSpPr>
          <p:spPr bwMode="auto">
            <a:xfrm>
              <a:off x="2664" y="1134"/>
              <a:ext cx="54" cy="60"/>
            </a:xfrm>
            <a:custGeom>
              <a:avLst/>
              <a:gdLst>
                <a:gd name="T0" fmla="*/ 54 w 54"/>
                <a:gd name="T1" fmla="*/ 60 h 60"/>
                <a:gd name="T2" fmla="*/ 30 w 54"/>
                <a:gd name="T3" fmla="*/ 60 h 60"/>
                <a:gd name="T4" fmla="*/ 6 w 54"/>
                <a:gd name="T5" fmla="*/ 60 h 60"/>
                <a:gd name="T6" fmla="*/ 6 w 54"/>
                <a:gd name="T7" fmla="*/ 24 h 60"/>
                <a:gd name="T8" fmla="*/ 0 w 54"/>
                <a:gd name="T9" fmla="*/ 24 h 60"/>
                <a:gd name="T10" fmla="*/ 0 w 54"/>
                <a:gd name="T11" fmla="*/ 0 h 60"/>
                <a:gd name="T12" fmla="*/ 36 w 54"/>
                <a:gd name="T13" fmla="*/ 0 h 60"/>
                <a:gd name="T14" fmla="*/ 54 w 54"/>
                <a:gd name="T15" fmla="*/ 0 h 60"/>
                <a:gd name="T16" fmla="*/ 54 w 54"/>
                <a:gd name="T17" fmla="*/ 24 h 60"/>
                <a:gd name="T18" fmla="*/ 54 w 54"/>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0">
                  <a:moveTo>
                    <a:pt x="54" y="60"/>
                  </a:moveTo>
                  <a:lnTo>
                    <a:pt x="30" y="60"/>
                  </a:lnTo>
                  <a:lnTo>
                    <a:pt x="6" y="60"/>
                  </a:lnTo>
                  <a:lnTo>
                    <a:pt x="6" y="24"/>
                  </a:lnTo>
                  <a:lnTo>
                    <a:pt x="0" y="24"/>
                  </a:lnTo>
                  <a:lnTo>
                    <a:pt x="0" y="0"/>
                  </a:lnTo>
                  <a:lnTo>
                    <a:pt x="36" y="0"/>
                  </a:lnTo>
                  <a:lnTo>
                    <a:pt x="54" y="0"/>
                  </a:lnTo>
                  <a:lnTo>
                    <a:pt x="54" y="24"/>
                  </a:lnTo>
                  <a:lnTo>
                    <a:pt x="54"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88" name="Freeform 116"/>
            <p:cNvSpPr>
              <a:spLocks/>
            </p:cNvSpPr>
            <p:nvPr/>
          </p:nvSpPr>
          <p:spPr bwMode="auto">
            <a:xfrm>
              <a:off x="2718" y="1134"/>
              <a:ext cx="66" cy="60"/>
            </a:xfrm>
            <a:custGeom>
              <a:avLst/>
              <a:gdLst>
                <a:gd name="T0" fmla="*/ 0 w 66"/>
                <a:gd name="T1" fmla="*/ 60 h 60"/>
                <a:gd name="T2" fmla="*/ 0 w 66"/>
                <a:gd name="T3" fmla="*/ 24 h 60"/>
                <a:gd name="T4" fmla="*/ 0 w 66"/>
                <a:gd name="T5" fmla="*/ 0 h 60"/>
                <a:gd name="T6" fmla="*/ 18 w 66"/>
                <a:gd name="T7" fmla="*/ 0 h 60"/>
                <a:gd name="T8" fmla="*/ 60 w 66"/>
                <a:gd name="T9" fmla="*/ 0 h 60"/>
                <a:gd name="T10" fmla="*/ 60 w 66"/>
                <a:gd name="T11" fmla="*/ 6 h 60"/>
                <a:gd name="T12" fmla="*/ 60 w 66"/>
                <a:gd name="T13" fmla="*/ 12 h 60"/>
                <a:gd name="T14" fmla="*/ 60 w 66"/>
                <a:gd name="T15" fmla="*/ 18 h 60"/>
                <a:gd name="T16" fmla="*/ 60 w 66"/>
                <a:gd name="T17" fmla="*/ 24 h 60"/>
                <a:gd name="T18" fmla="*/ 60 w 66"/>
                <a:gd name="T19" fmla="*/ 30 h 60"/>
                <a:gd name="T20" fmla="*/ 66 w 66"/>
                <a:gd name="T21" fmla="*/ 30 h 60"/>
                <a:gd name="T22" fmla="*/ 66 w 66"/>
                <a:gd name="T23" fmla="*/ 36 h 60"/>
                <a:gd name="T24" fmla="*/ 66 w 66"/>
                <a:gd name="T25" fmla="*/ 42 h 60"/>
                <a:gd name="T26" fmla="*/ 60 w 66"/>
                <a:gd name="T27" fmla="*/ 42 h 60"/>
                <a:gd name="T28" fmla="*/ 66 w 66"/>
                <a:gd name="T29" fmla="*/ 48 h 60"/>
                <a:gd name="T30" fmla="*/ 66 w 66"/>
                <a:gd name="T31" fmla="*/ 54 h 60"/>
                <a:gd name="T32" fmla="*/ 60 w 66"/>
                <a:gd name="T33" fmla="*/ 60 h 60"/>
                <a:gd name="T34" fmla="*/ 30 w 66"/>
                <a:gd name="T35" fmla="*/ 60 h 60"/>
                <a:gd name="T36" fmla="*/ 0 w 66"/>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0">
                  <a:moveTo>
                    <a:pt x="0" y="60"/>
                  </a:moveTo>
                  <a:lnTo>
                    <a:pt x="0" y="24"/>
                  </a:lnTo>
                  <a:lnTo>
                    <a:pt x="0" y="0"/>
                  </a:lnTo>
                  <a:lnTo>
                    <a:pt x="18" y="0"/>
                  </a:lnTo>
                  <a:lnTo>
                    <a:pt x="60" y="0"/>
                  </a:lnTo>
                  <a:lnTo>
                    <a:pt x="60" y="6"/>
                  </a:lnTo>
                  <a:lnTo>
                    <a:pt x="60" y="12"/>
                  </a:lnTo>
                  <a:lnTo>
                    <a:pt x="60" y="18"/>
                  </a:lnTo>
                  <a:lnTo>
                    <a:pt x="60" y="24"/>
                  </a:lnTo>
                  <a:lnTo>
                    <a:pt x="60" y="30"/>
                  </a:lnTo>
                  <a:lnTo>
                    <a:pt x="66" y="30"/>
                  </a:lnTo>
                  <a:lnTo>
                    <a:pt x="66" y="36"/>
                  </a:lnTo>
                  <a:lnTo>
                    <a:pt x="66" y="42"/>
                  </a:lnTo>
                  <a:lnTo>
                    <a:pt x="60" y="42"/>
                  </a:lnTo>
                  <a:lnTo>
                    <a:pt x="66" y="48"/>
                  </a:lnTo>
                  <a:lnTo>
                    <a:pt x="66" y="54"/>
                  </a:lnTo>
                  <a:lnTo>
                    <a:pt x="60" y="60"/>
                  </a:lnTo>
                  <a:lnTo>
                    <a:pt x="30" y="60"/>
                  </a:lnTo>
                  <a:lnTo>
                    <a:pt x="0"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89" name="Freeform 117"/>
            <p:cNvSpPr>
              <a:spLocks/>
            </p:cNvSpPr>
            <p:nvPr/>
          </p:nvSpPr>
          <p:spPr bwMode="auto">
            <a:xfrm>
              <a:off x="2148" y="1104"/>
              <a:ext cx="96" cy="72"/>
            </a:xfrm>
            <a:custGeom>
              <a:avLst/>
              <a:gdLst>
                <a:gd name="T0" fmla="*/ 96 w 96"/>
                <a:gd name="T1" fmla="*/ 60 h 72"/>
                <a:gd name="T2" fmla="*/ 90 w 96"/>
                <a:gd name="T3" fmla="*/ 60 h 72"/>
                <a:gd name="T4" fmla="*/ 90 w 96"/>
                <a:gd name="T5" fmla="*/ 66 h 72"/>
                <a:gd name="T6" fmla="*/ 78 w 96"/>
                <a:gd name="T7" fmla="*/ 66 h 72"/>
                <a:gd name="T8" fmla="*/ 78 w 96"/>
                <a:gd name="T9" fmla="*/ 72 h 72"/>
                <a:gd name="T10" fmla="*/ 72 w 96"/>
                <a:gd name="T11" fmla="*/ 72 h 72"/>
                <a:gd name="T12" fmla="*/ 54 w 96"/>
                <a:gd name="T13" fmla="*/ 72 h 72"/>
                <a:gd name="T14" fmla="*/ 54 w 96"/>
                <a:gd name="T15" fmla="*/ 66 h 72"/>
                <a:gd name="T16" fmla="*/ 36 w 96"/>
                <a:gd name="T17" fmla="*/ 66 h 72"/>
                <a:gd name="T18" fmla="*/ 36 w 96"/>
                <a:gd name="T19" fmla="*/ 60 h 72"/>
                <a:gd name="T20" fmla="*/ 36 w 96"/>
                <a:gd name="T21" fmla="*/ 54 h 72"/>
                <a:gd name="T22" fmla="*/ 30 w 96"/>
                <a:gd name="T23" fmla="*/ 54 h 72"/>
                <a:gd name="T24" fmla="*/ 30 w 96"/>
                <a:gd name="T25" fmla="*/ 48 h 72"/>
                <a:gd name="T26" fmla="*/ 30 w 96"/>
                <a:gd name="T27" fmla="*/ 36 h 72"/>
                <a:gd name="T28" fmla="*/ 12 w 96"/>
                <a:gd name="T29" fmla="*/ 36 h 72"/>
                <a:gd name="T30" fmla="*/ 0 w 96"/>
                <a:gd name="T31" fmla="*/ 30 h 72"/>
                <a:gd name="T32" fmla="*/ 0 w 96"/>
                <a:gd name="T33" fmla="*/ 0 h 72"/>
                <a:gd name="T34" fmla="*/ 12 w 96"/>
                <a:gd name="T35" fmla="*/ 0 h 72"/>
                <a:gd name="T36" fmla="*/ 6 w 96"/>
                <a:gd name="T37" fmla="*/ 12 h 72"/>
                <a:gd name="T38" fmla="*/ 18 w 96"/>
                <a:gd name="T39" fmla="*/ 12 h 72"/>
                <a:gd name="T40" fmla="*/ 18 w 96"/>
                <a:gd name="T41" fmla="*/ 0 h 72"/>
                <a:gd name="T42" fmla="*/ 48 w 96"/>
                <a:gd name="T43" fmla="*/ 6 h 72"/>
                <a:gd name="T44" fmla="*/ 54 w 96"/>
                <a:gd name="T45" fmla="*/ 6 h 72"/>
                <a:gd name="T46" fmla="*/ 48 w 96"/>
                <a:gd name="T47" fmla="*/ 24 h 72"/>
                <a:gd name="T48" fmla="*/ 60 w 96"/>
                <a:gd name="T49" fmla="*/ 30 h 72"/>
                <a:gd name="T50" fmla="*/ 66 w 96"/>
                <a:gd name="T51" fmla="*/ 36 h 72"/>
                <a:gd name="T52" fmla="*/ 72 w 96"/>
                <a:gd name="T53" fmla="*/ 36 h 72"/>
                <a:gd name="T54" fmla="*/ 66 w 96"/>
                <a:gd name="T55" fmla="*/ 42 h 72"/>
                <a:gd name="T56" fmla="*/ 96 w 96"/>
                <a:gd name="T57" fmla="*/ 42 h 72"/>
                <a:gd name="T58" fmla="*/ 96 w 96"/>
                <a:gd name="T59" fmla="*/ 48 h 72"/>
                <a:gd name="T60" fmla="*/ 96 w 96"/>
                <a:gd name="T6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72">
                  <a:moveTo>
                    <a:pt x="96" y="60"/>
                  </a:moveTo>
                  <a:lnTo>
                    <a:pt x="90" y="60"/>
                  </a:lnTo>
                  <a:lnTo>
                    <a:pt x="90" y="66"/>
                  </a:lnTo>
                  <a:lnTo>
                    <a:pt x="78" y="66"/>
                  </a:lnTo>
                  <a:lnTo>
                    <a:pt x="78" y="72"/>
                  </a:lnTo>
                  <a:lnTo>
                    <a:pt x="72" y="72"/>
                  </a:lnTo>
                  <a:lnTo>
                    <a:pt x="54" y="72"/>
                  </a:lnTo>
                  <a:lnTo>
                    <a:pt x="54" y="66"/>
                  </a:lnTo>
                  <a:lnTo>
                    <a:pt x="36" y="66"/>
                  </a:lnTo>
                  <a:lnTo>
                    <a:pt x="36" y="60"/>
                  </a:lnTo>
                  <a:lnTo>
                    <a:pt x="36" y="54"/>
                  </a:lnTo>
                  <a:lnTo>
                    <a:pt x="30" y="54"/>
                  </a:lnTo>
                  <a:lnTo>
                    <a:pt x="30" y="48"/>
                  </a:lnTo>
                  <a:lnTo>
                    <a:pt x="30" y="36"/>
                  </a:lnTo>
                  <a:lnTo>
                    <a:pt x="12" y="36"/>
                  </a:lnTo>
                  <a:lnTo>
                    <a:pt x="0" y="30"/>
                  </a:lnTo>
                  <a:lnTo>
                    <a:pt x="0" y="0"/>
                  </a:lnTo>
                  <a:lnTo>
                    <a:pt x="12" y="0"/>
                  </a:lnTo>
                  <a:lnTo>
                    <a:pt x="6" y="12"/>
                  </a:lnTo>
                  <a:lnTo>
                    <a:pt x="18" y="12"/>
                  </a:lnTo>
                  <a:lnTo>
                    <a:pt x="18" y="0"/>
                  </a:lnTo>
                  <a:lnTo>
                    <a:pt x="48" y="6"/>
                  </a:lnTo>
                  <a:lnTo>
                    <a:pt x="54" y="6"/>
                  </a:lnTo>
                  <a:lnTo>
                    <a:pt x="48" y="24"/>
                  </a:lnTo>
                  <a:lnTo>
                    <a:pt x="60" y="30"/>
                  </a:lnTo>
                  <a:lnTo>
                    <a:pt x="66" y="36"/>
                  </a:lnTo>
                  <a:lnTo>
                    <a:pt x="72" y="36"/>
                  </a:lnTo>
                  <a:lnTo>
                    <a:pt x="66" y="42"/>
                  </a:lnTo>
                  <a:lnTo>
                    <a:pt x="96" y="42"/>
                  </a:lnTo>
                  <a:lnTo>
                    <a:pt x="96" y="48"/>
                  </a:lnTo>
                  <a:lnTo>
                    <a:pt x="96"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0" name="Freeform 118"/>
            <p:cNvSpPr>
              <a:spLocks/>
            </p:cNvSpPr>
            <p:nvPr/>
          </p:nvSpPr>
          <p:spPr bwMode="auto">
            <a:xfrm>
              <a:off x="2820" y="1146"/>
              <a:ext cx="72" cy="42"/>
            </a:xfrm>
            <a:custGeom>
              <a:avLst/>
              <a:gdLst>
                <a:gd name="T0" fmla="*/ 72 w 72"/>
                <a:gd name="T1" fmla="*/ 42 h 42"/>
                <a:gd name="T2" fmla="*/ 0 w 72"/>
                <a:gd name="T3" fmla="*/ 42 h 42"/>
                <a:gd name="T4" fmla="*/ 0 w 72"/>
                <a:gd name="T5" fmla="*/ 18 h 42"/>
                <a:gd name="T6" fmla="*/ 0 w 72"/>
                <a:gd name="T7" fmla="*/ 0 h 42"/>
                <a:gd name="T8" fmla="*/ 12 w 72"/>
                <a:gd name="T9" fmla="*/ 0 h 42"/>
                <a:gd name="T10" fmla="*/ 48 w 72"/>
                <a:gd name="T11" fmla="*/ 0 h 42"/>
                <a:gd name="T12" fmla="*/ 72 w 72"/>
                <a:gd name="T13" fmla="*/ 0 h 42"/>
                <a:gd name="T14" fmla="*/ 72 w 72"/>
                <a:gd name="T15" fmla="*/ 30 h 42"/>
                <a:gd name="T16" fmla="*/ 72 w 7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2">
                  <a:moveTo>
                    <a:pt x="72" y="42"/>
                  </a:moveTo>
                  <a:lnTo>
                    <a:pt x="0" y="42"/>
                  </a:lnTo>
                  <a:lnTo>
                    <a:pt x="0" y="18"/>
                  </a:lnTo>
                  <a:lnTo>
                    <a:pt x="0" y="0"/>
                  </a:lnTo>
                  <a:lnTo>
                    <a:pt x="12" y="0"/>
                  </a:lnTo>
                  <a:lnTo>
                    <a:pt x="48" y="0"/>
                  </a:lnTo>
                  <a:lnTo>
                    <a:pt x="72" y="0"/>
                  </a:lnTo>
                  <a:lnTo>
                    <a:pt x="72" y="30"/>
                  </a:lnTo>
                  <a:lnTo>
                    <a:pt x="7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1" name="Freeform 119"/>
            <p:cNvSpPr>
              <a:spLocks/>
            </p:cNvSpPr>
            <p:nvPr/>
          </p:nvSpPr>
          <p:spPr bwMode="auto">
            <a:xfrm>
              <a:off x="2778" y="1146"/>
              <a:ext cx="42" cy="48"/>
            </a:xfrm>
            <a:custGeom>
              <a:avLst/>
              <a:gdLst>
                <a:gd name="T0" fmla="*/ 36 w 42"/>
                <a:gd name="T1" fmla="*/ 48 h 48"/>
                <a:gd name="T2" fmla="*/ 0 w 42"/>
                <a:gd name="T3" fmla="*/ 48 h 48"/>
                <a:gd name="T4" fmla="*/ 6 w 42"/>
                <a:gd name="T5" fmla="*/ 42 h 48"/>
                <a:gd name="T6" fmla="*/ 6 w 42"/>
                <a:gd name="T7" fmla="*/ 36 h 48"/>
                <a:gd name="T8" fmla="*/ 0 w 42"/>
                <a:gd name="T9" fmla="*/ 30 h 48"/>
                <a:gd name="T10" fmla="*/ 6 w 42"/>
                <a:gd name="T11" fmla="*/ 30 h 48"/>
                <a:gd name="T12" fmla="*/ 6 w 42"/>
                <a:gd name="T13" fmla="*/ 24 h 48"/>
                <a:gd name="T14" fmla="*/ 6 w 42"/>
                <a:gd name="T15" fmla="*/ 18 h 48"/>
                <a:gd name="T16" fmla="*/ 0 w 42"/>
                <a:gd name="T17" fmla="*/ 18 h 48"/>
                <a:gd name="T18" fmla="*/ 0 w 42"/>
                <a:gd name="T19" fmla="*/ 12 h 48"/>
                <a:gd name="T20" fmla="*/ 0 w 42"/>
                <a:gd name="T21" fmla="*/ 6 h 48"/>
                <a:gd name="T22" fmla="*/ 0 w 42"/>
                <a:gd name="T23" fmla="*/ 0 h 48"/>
                <a:gd name="T24" fmla="*/ 42 w 42"/>
                <a:gd name="T25" fmla="*/ 0 h 48"/>
                <a:gd name="T26" fmla="*/ 42 w 42"/>
                <a:gd name="T27" fmla="*/ 18 h 48"/>
                <a:gd name="T28" fmla="*/ 42 w 42"/>
                <a:gd name="T29" fmla="*/ 42 h 48"/>
                <a:gd name="T30" fmla="*/ 42 w 42"/>
                <a:gd name="T31" fmla="*/ 48 h 48"/>
                <a:gd name="T32" fmla="*/ 36 w 42"/>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8">
                  <a:moveTo>
                    <a:pt x="36" y="48"/>
                  </a:moveTo>
                  <a:lnTo>
                    <a:pt x="0" y="48"/>
                  </a:lnTo>
                  <a:lnTo>
                    <a:pt x="6" y="42"/>
                  </a:lnTo>
                  <a:lnTo>
                    <a:pt x="6" y="36"/>
                  </a:lnTo>
                  <a:lnTo>
                    <a:pt x="0" y="30"/>
                  </a:lnTo>
                  <a:lnTo>
                    <a:pt x="6" y="30"/>
                  </a:lnTo>
                  <a:lnTo>
                    <a:pt x="6" y="24"/>
                  </a:lnTo>
                  <a:lnTo>
                    <a:pt x="6" y="18"/>
                  </a:lnTo>
                  <a:lnTo>
                    <a:pt x="0" y="18"/>
                  </a:lnTo>
                  <a:lnTo>
                    <a:pt x="0" y="12"/>
                  </a:lnTo>
                  <a:lnTo>
                    <a:pt x="0" y="6"/>
                  </a:lnTo>
                  <a:lnTo>
                    <a:pt x="0" y="0"/>
                  </a:lnTo>
                  <a:lnTo>
                    <a:pt x="42" y="0"/>
                  </a:lnTo>
                  <a:lnTo>
                    <a:pt x="42" y="18"/>
                  </a:lnTo>
                  <a:lnTo>
                    <a:pt x="42" y="42"/>
                  </a:lnTo>
                  <a:lnTo>
                    <a:pt x="42" y="48"/>
                  </a:lnTo>
                  <a:lnTo>
                    <a:pt x="3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2" name="Freeform 120"/>
            <p:cNvSpPr>
              <a:spLocks/>
            </p:cNvSpPr>
            <p:nvPr/>
          </p:nvSpPr>
          <p:spPr bwMode="auto">
            <a:xfrm>
              <a:off x="996" y="888"/>
              <a:ext cx="60" cy="48"/>
            </a:xfrm>
            <a:custGeom>
              <a:avLst/>
              <a:gdLst>
                <a:gd name="T0" fmla="*/ 60 w 60"/>
                <a:gd name="T1" fmla="*/ 48 h 48"/>
                <a:gd name="T2" fmla="*/ 0 w 60"/>
                <a:gd name="T3" fmla="*/ 30 h 48"/>
                <a:gd name="T4" fmla="*/ 6 w 60"/>
                <a:gd name="T5" fmla="*/ 6 h 48"/>
                <a:gd name="T6" fmla="*/ 6 w 60"/>
                <a:gd name="T7" fmla="*/ 0 h 48"/>
                <a:gd name="T8" fmla="*/ 18 w 60"/>
                <a:gd name="T9" fmla="*/ 0 h 48"/>
                <a:gd name="T10" fmla="*/ 24 w 60"/>
                <a:gd name="T11" fmla="*/ 6 h 48"/>
                <a:gd name="T12" fmla="*/ 36 w 60"/>
                <a:gd name="T13" fmla="*/ 6 h 48"/>
                <a:gd name="T14" fmla="*/ 42 w 60"/>
                <a:gd name="T15" fmla="*/ 6 h 48"/>
                <a:gd name="T16" fmla="*/ 42 w 60"/>
                <a:gd name="T17" fmla="*/ 12 h 48"/>
                <a:gd name="T18" fmla="*/ 42 w 60"/>
                <a:gd name="T19" fmla="*/ 18 h 48"/>
                <a:gd name="T20" fmla="*/ 48 w 60"/>
                <a:gd name="T21" fmla="*/ 24 h 48"/>
                <a:gd name="T22" fmla="*/ 48 w 60"/>
                <a:gd name="T23" fmla="*/ 30 h 48"/>
                <a:gd name="T24" fmla="*/ 48 w 60"/>
                <a:gd name="T25" fmla="*/ 36 h 48"/>
                <a:gd name="T26" fmla="*/ 54 w 60"/>
                <a:gd name="T27" fmla="*/ 36 h 48"/>
                <a:gd name="T28" fmla="*/ 60 w 60"/>
                <a:gd name="T29" fmla="*/ 42 h 48"/>
                <a:gd name="T30" fmla="*/ 60 w 60"/>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48">
                  <a:moveTo>
                    <a:pt x="60" y="48"/>
                  </a:moveTo>
                  <a:lnTo>
                    <a:pt x="0" y="30"/>
                  </a:lnTo>
                  <a:lnTo>
                    <a:pt x="6" y="6"/>
                  </a:lnTo>
                  <a:lnTo>
                    <a:pt x="6" y="0"/>
                  </a:lnTo>
                  <a:lnTo>
                    <a:pt x="18" y="0"/>
                  </a:lnTo>
                  <a:lnTo>
                    <a:pt x="24" y="6"/>
                  </a:lnTo>
                  <a:lnTo>
                    <a:pt x="36" y="6"/>
                  </a:lnTo>
                  <a:lnTo>
                    <a:pt x="42" y="6"/>
                  </a:lnTo>
                  <a:lnTo>
                    <a:pt x="42" y="12"/>
                  </a:lnTo>
                  <a:lnTo>
                    <a:pt x="42" y="18"/>
                  </a:lnTo>
                  <a:lnTo>
                    <a:pt x="48" y="24"/>
                  </a:lnTo>
                  <a:lnTo>
                    <a:pt x="48" y="30"/>
                  </a:lnTo>
                  <a:lnTo>
                    <a:pt x="48" y="36"/>
                  </a:lnTo>
                  <a:lnTo>
                    <a:pt x="54" y="36"/>
                  </a:lnTo>
                  <a:lnTo>
                    <a:pt x="60" y="42"/>
                  </a:lnTo>
                  <a:lnTo>
                    <a:pt x="60"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3" name="Freeform 121"/>
            <p:cNvSpPr>
              <a:spLocks/>
            </p:cNvSpPr>
            <p:nvPr/>
          </p:nvSpPr>
          <p:spPr bwMode="auto">
            <a:xfrm>
              <a:off x="1398" y="990"/>
              <a:ext cx="60" cy="60"/>
            </a:xfrm>
            <a:custGeom>
              <a:avLst/>
              <a:gdLst>
                <a:gd name="T0" fmla="*/ 12 w 60"/>
                <a:gd name="T1" fmla="*/ 0 h 60"/>
                <a:gd name="T2" fmla="*/ 18 w 60"/>
                <a:gd name="T3" fmla="*/ 0 h 60"/>
                <a:gd name="T4" fmla="*/ 18 w 60"/>
                <a:gd name="T5" fmla="*/ 6 h 60"/>
                <a:gd name="T6" fmla="*/ 24 w 60"/>
                <a:gd name="T7" fmla="*/ 6 h 60"/>
                <a:gd name="T8" fmla="*/ 24 w 60"/>
                <a:gd name="T9" fmla="*/ 12 h 60"/>
                <a:gd name="T10" fmla="*/ 48 w 60"/>
                <a:gd name="T11" fmla="*/ 18 h 60"/>
                <a:gd name="T12" fmla="*/ 60 w 60"/>
                <a:gd name="T13" fmla="*/ 18 h 60"/>
                <a:gd name="T14" fmla="*/ 54 w 60"/>
                <a:gd name="T15" fmla="*/ 30 h 60"/>
                <a:gd name="T16" fmla="*/ 48 w 60"/>
                <a:gd name="T17" fmla="*/ 60 h 60"/>
                <a:gd name="T18" fmla="*/ 42 w 60"/>
                <a:gd name="T19" fmla="*/ 54 h 60"/>
                <a:gd name="T20" fmla="*/ 30 w 60"/>
                <a:gd name="T21" fmla="*/ 54 h 60"/>
                <a:gd name="T22" fmla="*/ 24 w 60"/>
                <a:gd name="T23" fmla="*/ 60 h 60"/>
                <a:gd name="T24" fmla="*/ 0 w 60"/>
                <a:gd name="T25" fmla="*/ 54 h 60"/>
                <a:gd name="T26" fmla="*/ 12 w 60"/>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12" y="0"/>
                  </a:moveTo>
                  <a:lnTo>
                    <a:pt x="18" y="0"/>
                  </a:lnTo>
                  <a:lnTo>
                    <a:pt x="18" y="6"/>
                  </a:lnTo>
                  <a:lnTo>
                    <a:pt x="24" y="6"/>
                  </a:lnTo>
                  <a:lnTo>
                    <a:pt x="24" y="12"/>
                  </a:lnTo>
                  <a:lnTo>
                    <a:pt x="48" y="18"/>
                  </a:lnTo>
                  <a:lnTo>
                    <a:pt x="60" y="18"/>
                  </a:lnTo>
                  <a:lnTo>
                    <a:pt x="54" y="30"/>
                  </a:lnTo>
                  <a:lnTo>
                    <a:pt x="48" y="60"/>
                  </a:lnTo>
                  <a:lnTo>
                    <a:pt x="42" y="54"/>
                  </a:lnTo>
                  <a:lnTo>
                    <a:pt x="30" y="54"/>
                  </a:lnTo>
                  <a:lnTo>
                    <a:pt x="24" y="60"/>
                  </a:lnTo>
                  <a:lnTo>
                    <a:pt x="0" y="54"/>
                  </a:lnTo>
                  <a:lnTo>
                    <a:pt x="12"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4" name="Freeform 122"/>
            <p:cNvSpPr>
              <a:spLocks/>
            </p:cNvSpPr>
            <p:nvPr/>
          </p:nvSpPr>
          <p:spPr bwMode="auto">
            <a:xfrm>
              <a:off x="1770" y="1068"/>
              <a:ext cx="90" cy="96"/>
            </a:xfrm>
            <a:custGeom>
              <a:avLst/>
              <a:gdLst>
                <a:gd name="T0" fmla="*/ 30 w 90"/>
                <a:gd name="T1" fmla="*/ 90 h 96"/>
                <a:gd name="T2" fmla="*/ 24 w 90"/>
                <a:gd name="T3" fmla="*/ 84 h 96"/>
                <a:gd name="T4" fmla="*/ 30 w 90"/>
                <a:gd name="T5" fmla="*/ 84 h 96"/>
                <a:gd name="T6" fmla="*/ 24 w 90"/>
                <a:gd name="T7" fmla="*/ 84 h 96"/>
                <a:gd name="T8" fmla="*/ 24 w 90"/>
                <a:gd name="T9" fmla="*/ 78 h 96"/>
                <a:gd name="T10" fmla="*/ 30 w 90"/>
                <a:gd name="T11" fmla="*/ 72 h 96"/>
                <a:gd name="T12" fmla="*/ 30 w 90"/>
                <a:gd name="T13" fmla="*/ 66 h 96"/>
                <a:gd name="T14" fmla="*/ 24 w 90"/>
                <a:gd name="T15" fmla="*/ 66 h 96"/>
                <a:gd name="T16" fmla="*/ 24 w 90"/>
                <a:gd name="T17" fmla="*/ 60 h 96"/>
                <a:gd name="T18" fmla="*/ 24 w 90"/>
                <a:gd name="T19" fmla="*/ 66 h 96"/>
                <a:gd name="T20" fmla="*/ 18 w 90"/>
                <a:gd name="T21" fmla="*/ 66 h 96"/>
                <a:gd name="T22" fmla="*/ 18 w 90"/>
                <a:gd name="T23" fmla="*/ 60 h 96"/>
                <a:gd name="T24" fmla="*/ 18 w 90"/>
                <a:gd name="T25" fmla="*/ 54 h 96"/>
                <a:gd name="T26" fmla="*/ 12 w 90"/>
                <a:gd name="T27" fmla="*/ 54 h 96"/>
                <a:gd name="T28" fmla="*/ 18 w 90"/>
                <a:gd name="T29" fmla="*/ 48 h 96"/>
                <a:gd name="T30" fmla="*/ 12 w 90"/>
                <a:gd name="T31" fmla="*/ 48 h 96"/>
                <a:gd name="T32" fmla="*/ 18 w 90"/>
                <a:gd name="T33" fmla="*/ 42 h 96"/>
                <a:gd name="T34" fmla="*/ 12 w 90"/>
                <a:gd name="T35" fmla="*/ 42 h 96"/>
                <a:gd name="T36" fmla="*/ 12 w 90"/>
                <a:gd name="T37" fmla="*/ 36 h 96"/>
                <a:gd name="T38" fmla="*/ 6 w 90"/>
                <a:gd name="T39" fmla="*/ 36 h 96"/>
                <a:gd name="T40" fmla="*/ 12 w 90"/>
                <a:gd name="T41" fmla="*/ 30 h 96"/>
                <a:gd name="T42" fmla="*/ 6 w 90"/>
                <a:gd name="T43" fmla="*/ 30 h 96"/>
                <a:gd name="T44" fmla="*/ 6 w 90"/>
                <a:gd name="T45" fmla="*/ 24 h 96"/>
                <a:gd name="T46" fmla="*/ 0 w 90"/>
                <a:gd name="T47" fmla="*/ 24 h 96"/>
                <a:gd name="T48" fmla="*/ 0 w 90"/>
                <a:gd name="T49" fmla="*/ 18 h 96"/>
                <a:gd name="T50" fmla="*/ 0 w 90"/>
                <a:gd name="T51" fmla="*/ 12 h 96"/>
                <a:gd name="T52" fmla="*/ 6 w 90"/>
                <a:gd name="T53" fmla="*/ 12 h 96"/>
                <a:gd name="T54" fmla="*/ 6 w 90"/>
                <a:gd name="T55" fmla="*/ 6 h 96"/>
                <a:gd name="T56" fmla="*/ 24 w 90"/>
                <a:gd name="T57" fmla="*/ 6 h 96"/>
                <a:gd name="T58" fmla="*/ 36 w 90"/>
                <a:gd name="T59" fmla="*/ 6 h 96"/>
                <a:gd name="T60" fmla="*/ 36 w 90"/>
                <a:gd name="T61" fmla="*/ 0 h 96"/>
                <a:gd name="T62" fmla="*/ 42 w 90"/>
                <a:gd name="T63" fmla="*/ 12 h 96"/>
                <a:gd name="T64" fmla="*/ 48 w 90"/>
                <a:gd name="T65" fmla="*/ 12 h 96"/>
                <a:gd name="T66" fmla="*/ 54 w 90"/>
                <a:gd name="T67" fmla="*/ 18 h 96"/>
                <a:gd name="T68" fmla="*/ 54 w 90"/>
                <a:gd name="T69" fmla="*/ 24 h 96"/>
                <a:gd name="T70" fmla="*/ 60 w 90"/>
                <a:gd name="T71" fmla="*/ 24 h 96"/>
                <a:gd name="T72" fmla="*/ 60 w 90"/>
                <a:gd name="T73" fmla="*/ 30 h 96"/>
                <a:gd name="T74" fmla="*/ 66 w 90"/>
                <a:gd name="T75" fmla="*/ 30 h 96"/>
                <a:gd name="T76" fmla="*/ 66 w 90"/>
                <a:gd name="T77" fmla="*/ 36 h 96"/>
                <a:gd name="T78" fmla="*/ 72 w 90"/>
                <a:gd name="T79" fmla="*/ 36 h 96"/>
                <a:gd name="T80" fmla="*/ 72 w 90"/>
                <a:gd name="T81" fmla="*/ 42 h 96"/>
                <a:gd name="T82" fmla="*/ 78 w 90"/>
                <a:gd name="T83" fmla="*/ 48 h 96"/>
                <a:gd name="T84" fmla="*/ 84 w 90"/>
                <a:gd name="T85" fmla="*/ 48 h 96"/>
                <a:gd name="T86" fmla="*/ 90 w 90"/>
                <a:gd name="T87" fmla="*/ 48 h 96"/>
                <a:gd name="T88" fmla="*/ 78 w 90"/>
                <a:gd name="T89" fmla="*/ 96 h 96"/>
                <a:gd name="T90" fmla="*/ 72 w 90"/>
                <a:gd name="T91" fmla="*/ 96 h 96"/>
                <a:gd name="T92" fmla="*/ 48 w 90"/>
                <a:gd name="T93" fmla="*/ 90 h 96"/>
                <a:gd name="T94" fmla="*/ 30 w 90"/>
                <a:gd name="T9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96">
                  <a:moveTo>
                    <a:pt x="30" y="90"/>
                  </a:moveTo>
                  <a:lnTo>
                    <a:pt x="24" y="84"/>
                  </a:lnTo>
                  <a:lnTo>
                    <a:pt x="30" y="84"/>
                  </a:lnTo>
                  <a:lnTo>
                    <a:pt x="24" y="84"/>
                  </a:lnTo>
                  <a:lnTo>
                    <a:pt x="24" y="78"/>
                  </a:lnTo>
                  <a:lnTo>
                    <a:pt x="30" y="72"/>
                  </a:lnTo>
                  <a:lnTo>
                    <a:pt x="30" y="66"/>
                  </a:lnTo>
                  <a:lnTo>
                    <a:pt x="24" y="66"/>
                  </a:lnTo>
                  <a:lnTo>
                    <a:pt x="24" y="60"/>
                  </a:lnTo>
                  <a:lnTo>
                    <a:pt x="24" y="66"/>
                  </a:lnTo>
                  <a:lnTo>
                    <a:pt x="18" y="66"/>
                  </a:lnTo>
                  <a:lnTo>
                    <a:pt x="18" y="60"/>
                  </a:lnTo>
                  <a:lnTo>
                    <a:pt x="18" y="54"/>
                  </a:lnTo>
                  <a:lnTo>
                    <a:pt x="12" y="54"/>
                  </a:lnTo>
                  <a:lnTo>
                    <a:pt x="18" y="48"/>
                  </a:lnTo>
                  <a:lnTo>
                    <a:pt x="12" y="48"/>
                  </a:lnTo>
                  <a:lnTo>
                    <a:pt x="18" y="42"/>
                  </a:lnTo>
                  <a:lnTo>
                    <a:pt x="12" y="42"/>
                  </a:lnTo>
                  <a:lnTo>
                    <a:pt x="12" y="36"/>
                  </a:lnTo>
                  <a:lnTo>
                    <a:pt x="6" y="36"/>
                  </a:lnTo>
                  <a:lnTo>
                    <a:pt x="12" y="30"/>
                  </a:lnTo>
                  <a:lnTo>
                    <a:pt x="6" y="30"/>
                  </a:lnTo>
                  <a:lnTo>
                    <a:pt x="6" y="24"/>
                  </a:lnTo>
                  <a:lnTo>
                    <a:pt x="0" y="24"/>
                  </a:lnTo>
                  <a:lnTo>
                    <a:pt x="0" y="18"/>
                  </a:lnTo>
                  <a:lnTo>
                    <a:pt x="0" y="12"/>
                  </a:lnTo>
                  <a:lnTo>
                    <a:pt x="6" y="12"/>
                  </a:lnTo>
                  <a:lnTo>
                    <a:pt x="6" y="6"/>
                  </a:lnTo>
                  <a:lnTo>
                    <a:pt x="24" y="6"/>
                  </a:lnTo>
                  <a:lnTo>
                    <a:pt x="36" y="6"/>
                  </a:lnTo>
                  <a:lnTo>
                    <a:pt x="36" y="0"/>
                  </a:lnTo>
                  <a:lnTo>
                    <a:pt x="42" y="12"/>
                  </a:lnTo>
                  <a:lnTo>
                    <a:pt x="48" y="12"/>
                  </a:lnTo>
                  <a:lnTo>
                    <a:pt x="54" y="18"/>
                  </a:lnTo>
                  <a:lnTo>
                    <a:pt x="54" y="24"/>
                  </a:lnTo>
                  <a:lnTo>
                    <a:pt x="60" y="24"/>
                  </a:lnTo>
                  <a:lnTo>
                    <a:pt x="60" y="30"/>
                  </a:lnTo>
                  <a:lnTo>
                    <a:pt x="66" y="30"/>
                  </a:lnTo>
                  <a:lnTo>
                    <a:pt x="66" y="36"/>
                  </a:lnTo>
                  <a:lnTo>
                    <a:pt x="72" y="36"/>
                  </a:lnTo>
                  <a:lnTo>
                    <a:pt x="72" y="42"/>
                  </a:lnTo>
                  <a:lnTo>
                    <a:pt x="78" y="48"/>
                  </a:lnTo>
                  <a:lnTo>
                    <a:pt x="84" y="48"/>
                  </a:lnTo>
                  <a:lnTo>
                    <a:pt x="90" y="48"/>
                  </a:lnTo>
                  <a:lnTo>
                    <a:pt x="78" y="96"/>
                  </a:lnTo>
                  <a:lnTo>
                    <a:pt x="72" y="96"/>
                  </a:lnTo>
                  <a:lnTo>
                    <a:pt x="48" y="90"/>
                  </a:lnTo>
                  <a:lnTo>
                    <a:pt x="30" y="9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5" name="Freeform 123"/>
            <p:cNvSpPr>
              <a:spLocks/>
            </p:cNvSpPr>
            <p:nvPr/>
          </p:nvSpPr>
          <p:spPr bwMode="auto">
            <a:xfrm>
              <a:off x="1086" y="924"/>
              <a:ext cx="126" cy="126"/>
            </a:xfrm>
            <a:custGeom>
              <a:avLst/>
              <a:gdLst>
                <a:gd name="T0" fmla="*/ 12 w 126"/>
                <a:gd name="T1" fmla="*/ 60 h 126"/>
                <a:gd name="T2" fmla="*/ 18 w 126"/>
                <a:gd name="T3" fmla="*/ 66 h 126"/>
                <a:gd name="T4" fmla="*/ 18 w 126"/>
                <a:gd name="T5" fmla="*/ 60 h 126"/>
                <a:gd name="T6" fmla="*/ 18 w 126"/>
                <a:gd name="T7" fmla="*/ 48 h 126"/>
                <a:gd name="T8" fmla="*/ 24 w 126"/>
                <a:gd name="T9" fmla="*/ 48 h 126"/>
                <a:gd name="T10" fmla="*/ 24 w 126"/>
                <a:gd name="T11" fmla="*/ 42 h 126"/>
                <a:gd name="T12" fmla="*/ 24 w 126"/>
                <a:gd name="T13" fmla="*/ 36 h 126"/>
                <a:gd name="T14" fmla="*/ 30 w 126"/>
                <a:gd name="T15" fmla="*/ 36 h 126"/>
                <a:gd name="T16" fmla="*/ 30 w 126"/>
                <a:gd name="T17" fmla="*/ 30 h 126"/>
                <a:gd name="T18" fmla="*/ 24 w 126"/>
                <a:gd name="T19" fmla="*/ 30 h 126"/>
                <a:gd name="T20" fmla="*/ 24 w 126"/>
                <a:gd name="T21" fmla="*/ 24 h 126"/>
                <a:gd name="T22" fmla="*/ 24 w 126"/>
                <a:gd name="T23" fmla="*/ 18 h 126"/>
                <a:gd name="T24" fmla="*/ 24 w 126"/>
                <a:gd name="T25" fmla="*/ 12 h 126"/>
                <a:gd name="T26" fmla="*/ 30 w 126"/>
                <a:gd name="T27" fmla="*/ 12 h 126"/>
                <a:gd name="T28" fmla="*/ 30 w 126"/>
                <a:gd name="T29" fmla="*/ 6 h 126"/>
                <a:gd name="T30" fmla="*/ 36 w 126"/>
                <a:gd name="T31" fmla="*/ 6 h 126"/>
                <a:gd name="T32" fmla="*/ 36 w 126"/>
                <a:gd name="T33" fmla="*/ 0 h 126"/>
                <a:gd name="T34" fmla="*/ 42 w 126"/>
                <a:gd name="T35" fmla="*/ 0 h 126"/>
                <a:gd name="T36" fmla="*/ 48 w 126"/>
                <a:gd name="T37" fmla="*/ 6 h 126"/>
                <a:gd name="T38" fmla="*/ 54 w 126"/>
                <a:gd name="T39" fmla="*/ 12 h 126"/>
                <a:gd name="T40" fmla="*/ 54 w 126"/>
                <a:gd name="T41" fmla="*/ 18 h 126"/>
                <a:gd name="T42" fmla="*/ 84 w 126"/>
                <a:gd name="T43" fmla="*/ 30 h 126"/>
                <a:gd name="T44" fmla="*/ 78 w 126"/>
                <a:gd name="T45" fmla="*/ 36 h 126"/>
                <a:gd name="T46" fmla="*/ 90 w 126"/>
                <a:gd name="T47" fmla="*/ 36 h 126"/>
                <a:gd name="T48" fmla="*/ 84 w 126"/>
                <a:gd name="T49" fmla="*/ 48 h 126"/>
                <a:gd name="T50" fmla="*/ 120 w 126"/>
                <a:gd name="T51" fmla="*/ 54 h 126"/>
                <a:gd name="T52" fmla="*/ 120 w 126"/>
                <a:gd name="T53" fmla="*/ 60 h 126"/>
                <a:gd name="T54" fmla="*/ 120 w 126"/>
                <a:gd name="T55" fmla="*/ 66 h 126"/>
                <a:gd name="T56" fmla="*/ 126 w 126"/>
                <a:gd name="T57" fmla="*/ 66 h 126"/>
                <a:gd name="T58" fmla="*/ 126 w 126"/>
                <a:gd name="T59" fmla="*/ 72 h 126"/>
                <a:gd name="T60" fmla="*/ 114 w 126"/>
                <a:gd name="T61" fmla="*/ 108 h 126"/>
                <a:gd name="T62" fmla="*/ 114 w 126"/>
                <a:gd name="T63" fmla="*/ 126 h 126"/>
                <a:gd name="T64" fmla="*/ 0 w 126"/>
                <a:gd name="T65" fmla="*/ 96 h 126"/>
                <a:gd name="T66" fmla="*/ 12 w 126"/>
                <a:gd name="T6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26">
                  <a:moveTo>
                    <a:pt x="12" y="60"/>
                  </a:moveTo>
                  <a:lnTo>
                    <a:pt x="18" y="66"/>
                  </a:lnTo>
                  <a:lnTo>
                    <a:pt x="18" y="60"/>
                  </a:lnTo>
                  <a:lnTo>
                    <a:pt x="18" y="48"/>
                  </a:lnTo>
                  <a:lnTo>
                    <a:pt x="24" y="48"/>
                  </a:lnTo>
                  <a:lnTo>
                    <a:pt x="24" y="42"/>
                  </a:lnTo>
                  <a:lnTo>
                    <a:pt x="24" y="36"/>
                  </a:lnTo>
                  <a:lnTo>
                    <a:pt x="30" y="36"/>
                  </a:lnTo>
                  <a:lnTo>
                    <a:pt x="30" y="30"/>
                  </a:lnTo>
                  <a:lnTo>
                    <a:pt x="24" y="30"/>
                  </a:lnTo>
                  <a:lnTo>
                    <a:pt x="24" y="24"/>
                  </a:lnTo>
                  <a:lnTo>
                    <a:pt x="24" y="18"/>
                  </a:lnTo>
                  <a:lnTo>
                    <a:pt x="24" y="12"/>
                  </a:lnTo>
                  <a:lnTo>
                    <a:pt x="30" y="12"/>
                  </a:lnTo>
                  <a:lnTo>
                    <a:pt x="30" y="6"/>
                  </a:lnTo>
                  <a:lnTo>
                    <a:pt x="36" y="6"/>
                  </a:lnTo>
                  <a:lnTo>
                    <a:pt x="36" y="0"/>
                  </a:lnTo>
                  <a:lnTo>
                    <a:pt x="42" y="0"/>
                  </a:lnTo>
                  <a:lnTo>
                    <a:pt x="48" y="6"/>
                  </a:lnTo>
                  <a:lnTo>
                    <a:pt x="54" y="12"/>
                  </a:lnTo>
                  <a:lnTo>
                    <a:pt x="54" y="18"/>
                  </a:lnTo>
                  <a:lnTo>
                    <a:pt x="84" y="30"/>
                  </a:lnTo>
                  <a:lnTo>
                    <a:pt x="78" y="36"/>
                  </a:lnTo>
                  <a:lnTo>
                    <a:pt x="90" y="36"/>
                  </a:lnTo>
                  <a:lnTo>
                    <a:pt x="84" y="48"/>
                  </a:lnTo>
                  <a:lnTo>
                    <a:pt x="120" y="54"/>
                  </a:lnTo>
                  <a:lnTo>
                    <a:pt x="120" y="60"/>
                  </a:lnTo>
                  <a:lnTo>
                    <a:pt x="120" y="66"/>
                  </a:lnTo>
                  <a:lnTo>
                    <a:pt x="126" y="66"/>
                  </a:lnTo>
                  <a:lnTo>
                    <a:pt x="126" y="72"/>
                  </a:lnTo>
                  <a:lnTo>
                    <a:pt x="114" y="108"/>
                  </a:lnTo>
                  <a:lnTo>
                    <a:pt x="114" y="126"/>
                  </a:lnTo>
                  <a:lnTo>
                    <a:pt x="0" y="96"/>
                  </a:lnTo>
                  <a:lnTo>
                    <a:pt x="12"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6" name="Freeform 124"/>
            <p:cNvSpPr>
              <a:spLocks/>
            </p:cNvSpPr>
            <p:nvPr/>
          </p:nvSpPr>
          <p:spPr bwMode="auto">
            <a:xfrm>
              <a:off x="2988" y="1152"/>
              <a:ext cx="48" cy="90"/>
            </a:xfrm>
            <a:custGeom>
              <a:avLst/>
              <a:gdLst>
                <a:gd name="T0" fmla="*/ 48 w 48"/>
                <a:gd name="T1" fmla="*/ 90 h 90"/>
                <a:gd name="T2" fmla="*/ 24 w 48"/>
                <a:gd name="T3" fmla="*/ 90 h 90"/>
                <a:gd name="T4" fmla="*/ 24 w 48"/>
                <a:gd name="T5" fmla="*/ 78 h 90"/>
                <a:gd name="T6" fmla="*/ 0 w 48"/>
                <a:gd name="T7" fmla="*/ 84 h 90"/>
                <a:gd name="T8" fmla="*/ 0 w 48"/>
                <a:gd name="T9" fmla="*/ 48 h 90"/>
                <a:gd name="T10" fmla="*/ 0 w 48"/>
                <a:gd name="T11" fmla="*/ 24 h 90"/>
                <a:gd name="T12" fmla="*/ 0 w 48"/>
                <a:gd name="T13" fmla="*/ 0 h 90"/>
                <a:gd name="T14" fmla="*/ 48 w 48"/>
                <a:gd name="T15" fmla="*/ 0 h 90"/>
                <a:gd name="T16" fmla="*/ 48 w 48"/>
                <a:gd name="T17" fmla="*/ 30 h 90"/>
                <a:gd name="T18" fmla="*/ 48 w 48"/>
                <a:gd name="T19" fmla="*/ 60 h 90"/>
                <a:gd name="T20" fmla="*/ 48 w 4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90">
                  <a:moveTo>
                    <a:pt x="48" y="90"/>
                  </a:moveTo>
                  <a:lnTo>
                    <a:pt x="24" y="90"/>
                  </a:lnTo>
                  <a:lnTo>
                    <a:pt x="24" y="78"/>
                  </a:lnTo>
                  <a:lnTo>
                    <a:pt x="0" y="84"/>
                  </a:lnTo>
                  <a:lnTo>
                    <a:pt x="0" y="48"/>
                  </a:lnTo>
                  <a:lnTo>
                    <a:pt x="0" y="24"/>
                  </a:lnTo>
                  <a:lnTo>
                    <a:pt x="0" y="0"/>
                  </a:lnTo>
                  <a:lnTo>
                    <a:pt x="48" y="0"/>
                  </a:lnTo>
                  <a:lnTo>
                    <a:pt x="48" y="30"/>
                  </a:lnTo>
                  <a:lnTo>
                    <a:pt x="48" y="60"/>
                  </a:lnTo>
                  <a:lnTo>
                    <a:pt x="48" y="9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7" name="Freeform 125"/>
            <p:cNvSpPr>
              <a:spLocks/>
            </p:cNvSpPr>
            <p:nvPr/>
          </p:nvSpPr>
          <p:spPr bwMode="auto">
            <a:xfrm>
              <a:off x="2340" y="1140"/>
              <a:ext cx="78" cy="42"/>
            </a:xfrm>
            <a:custGeom>
              <a:avLst/>
              <a:gdLst>
                <a:gd name="T0" fmla="*/ 78 w 78"/>
                <a:gd name="T1" fmla="*/ 42 h 42"/>
                <a:gd name="T2" fmla="*/ 18 w 78"/>
                <a:gd name="T3" fmla="*/ 36 h 42"/>
                <a:gd name="T4" fmla="*/ 0 w 78"/>
                <a:gd name="T5" fmla="*/ 36 h 42"/>
                <a:gd name="T6" fmla="*/ 0 w 78"/>
                <a:gd name="T7" fmla="*/ 0 h 42"/>
                <a:gd name="T8" fmla="*/ 12 w 78"/>
                <a:gd name="T9" fmla="*/ 6 h 42"/>
                <a:gd name="T10" fmla="*/ 48 w 78"/>
                <a:gd name="T11" fmla="*/ 6 h 42"/>
                <a:gd name="T12" fmla="*/ 72 w 78"/>
                <a:gd name="T13" fmla="*/ 6 h 42"/>
                <a:gd name="T14" fmla="*/ 78 w 78"/>
                <a:gd name="T15" fmla="*/ 6 h 42"/>
                <a:gd name="T16" fmla="*/ 78 w 78"/>
                <a:gd name="T17" fmla="*/ 36 h 42"/>
                <a:gd name="T18" fmla="*/ 78 w 78"/>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2">
                  <a:moveTo>
                    <a:pt x="78" y="42"/>
                  </a:moveTo>
                  <a:lnTo>
                    <a:pt x="18" y="36"/>
                  </a:lnTo>
                  <a:lnTo>
                    <a:pt x="0" y="36"/>
                  </a:lnTo>
                  <a:lnTo>
                    <a:pt x="0" y="0"/>
                  </a:lnTo>
                  <a:lnTo>
                    <a:pt x="12" y="6"/>
                  </a:lnTo>
                  <a:lnTo>
                    <a:pt x="48" y="6"/>
                  </a:lnTo>
                  <a:lnTo>
                    <a:pt x="72" y="6"/>
                  </a:lnTo>
                  <a:lnTo>
                    <a:pt x="78" y="6"/>
                  </a:lnTo>
                  <a:lnTo>
                    <a:pt x="78" y="36"/>
                  </a:lnTo>
                  <a:lnTo>
                    <a:pt x="7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8" name="Freeform 126"/>
            <p:cNvSpPr>
              <a:spLocks/>
            </p:cNvSpPr>
            <p:nvPr/>
          </p:nvSpPr>
          <p:spPr bwMode="auto">
            <a:xfrm>
              <a:off x="2418" y="1146"/>
              <a:ext cx="102" cy="78"/>
            </a:xfrm>
            <a:custGeom>
              <a:avLst/>
              <a:gdLst>
                <a:gd name="T0" fmla="*/ 102 w 102"/>
                <a:gd name="T1" fmla="*/ 60 h 78"/>
                <a:gd name="T2" fmla="*/ 96 w 102"/>
                <a:gd name="T3" fmla="*/ 60 h 78"/>
                <a:gd name="T4" fmla="*/ 96 w 102"/>
                <a:gd name="T5" fmla="*/ 66 h 78"/>
                <a:gd name="T6" fmla="*/ 90 w 102"/>
                <a:gd name="T7" fmla="*/ 66 h 78"/>
                <a:gd name="T8" fmla="*/ 84 w 102"/>
                <a:gd name="T9" fmla="*/ 66 h 78"/>
                <a:gd name="T10" fmla="*/ 78 w 102"/>
                <a:gd name="T11" fmla="*/ 66 h 78"/>
                <a:gd name="T12" fmla="*/ 72 w 102"/>
                <a:gd name="T13" fmla="*/ 72 h 78"/>
                <a:gd name="T14" fmla="*/ 72 w 102"/>
                <a:gd name="T15" fmla="*/ 78 h 78"/>
                <a:gd name="T16" fmla="*/ 66 w 102"/>
                <a:gd name="T17" fmla="*/ 78 h 78"/>
                <a:gd name="T18" fmla="*/ 66 w 102"/>
                <a:gd name="T19" fmla="*/ 66 h 78"/>
                <a:gd name="T20" fmla="*/ 54 w 102"/>
                <a:gd name="T21" fmla="*/ 66 h 78"/>
                <a:gd name="T22" fmla="*/ 54 w 102"/>
                <a:gd name="T23" fmla="*/ 42 h 78"/>
                <a:gd name="T24" fmla="*/ 24 w 102"/>
                <a:gd name="T25" fmla="*/ 36 h 78"/>
                <a:gd name="T26" fmla="*/ 24 w 102"/>
                <a:gd name="T27" fmla="*/ 30 h 78"/>
                <a:gd name="T28" fmla="*/ 0 w 102"/>
                <a:gd name="T29" fmla="*/ 30 h 78"/>
                <a:gd name="T30" fmla="*/ 0 w 102"/>
                <a:gd name="T31" fmla="*/ 0 h 78"/>
                <a:gd name="T32" fmla="*/ 24 w 102"/>
                <a:gd name="T33" fmla="*/ 6 h 78"/>
                <a:gd name="T34" fmla="*/ 78 w 102"/>
                <a:gd name="T35" fmla="*/ 6 h 78"/>
                <a:gd name="T36" fmla="*/ 84 w 102"/>
                <a:gd name="T37" fmla="*/ 12 h 78"/>
                <a:gd name="T38" fmla="*/ 84 w 102"/>
                <a:gd name="T39" fmla="*/ 24 h 78"/>
                <a:gd name="T40" fmla="*/ 84 w 102"/>
                <a:gd name="T41" fmla="*/ 30 h 78"/>
                <a:gd name="T42" fmla="*/ 90 w 102"/>
                <a:gd name="T43" fmla="*/ 30 h 78"/>
                <a:gd name="T44" fmla="*/ 90 w 102"/>
                <a:gd name="T45" fmla="*/ 36 h 78"/>
                <a:gd name="T46" fmla="*/ 90 w 102"/>
                <a:gd name="T47" fmla="*/ 42 h 78"/>
                <a:gd name="T48" fmla="*/ 96 w 102"/>
                <a:gd name="T49" fmla="*/ 42 h 78"/>
                <a:gd name="T50" fmla="*/ 102 w 102"/>
                <a:gd name="T51" fmla="*/ 42 h 78"/>
                <a:gd name="T52" fmla="*/ 102 w 102"/>
                <a:gd name="T53" fmla="*/ 48 h 78"/>
                <a:gd name="T54" fmla="*/ 102 w 102"/>
                <a:gd name="T55" fmla="*/ 54 h 78"/>
                <a:gd name="T56" fmla="*/ 102 w 102"/>
                <a:gd name="T57" fmla="*/ 6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78">
                  <a:moveTo>
                    <a:pt x="102" y="60"/>
                  </a:moveTo>
                  <a:lnTo>
                    <a:pt x="96" y="60"/>
                  </a:lnTo>
                  <a:lnTo>
                    <a:pt x="96" y="66"/>
                  </a:lnTo>
                  <a:lnTo>
                    <a:pt x="90" y="66"/>
                  </a:lnTo>
                  <a:lnTo>
                    <a:pt x="84" y="66"/>
                  </a:lnTo>
                  <a:lnTo>
                    <a:pt x="78" y="66"/>
                  </a:lnTo>
                  <a:lnTo>
                    <a:pt x="72" y="72"/>
                  </a:lnTo>
                  <a:lnTo>
                    <a:pt x="72" y="78"/>
                  </a:lnTo>
                  <a:lnTo>
                    <a:pt x="66" y="78"/>
                  </a:lnTo>
                  <a:lnTo>
                    <a:pt x="66" y="66"/>
                  </a:lnTo>
                  <a:lnTo>
                    <a:pt x="54" y="66"/>
                  </a:lnTo>
                  <a:lnTo>
                    <a:pt x="54" y="42"/>
                  </a:lnTo>
                  <a:lnTo>
                    <a:pt x="24" y="36"/>
                  </a:lnTo>
                  <a:lnTo>
                    <a:pt x="24" y="30"/>
                  </a:lnTo>
                  <a:lnTo>
                    <a:pt x="0" y="30"/>
                  </a:lnTo>
                  <a:lnTo>
                    <a:pt x="0" y="0"/>
                  </a:lnTo>
                  <a:lnTo>
                    <a:pt x="24" y="6"/>
                  </a:lnTo>
                  <a:lnTo>
                    <a:pt x="78" y="6"/>
                  </a:lnTo>
                  <a:lnTo>
                    <a:pt x="84" y="12"/>
                  </a:lnTo>
                  <a:lnTo>
                    <a:pt x="84" y="24"/>
                  </a:lnTo>
                  <a:lnTo>
                    <a:pt x="84" y="30"/>
                  </a:lnTo>
                  <a:lnTo>
                    <a:pt x="90" y="30"/>
                  </a:lnTo>
                  <a:lnTo>
                    <a:pt x="90" y="36"/>
                  </a:lnTo>
                  <a:lnTo>
                    <a:pt x="90" y="42"/>
                  </a:lnTo>
                  <a:lnTo>
                    <a:pt x="96" y="42"/>
                  </a:lnTo>
                  <a:lnTo>
                    <a:pt x="102" y="42"/>
                  </a:lnTo>
                  <a:lnTo>
                    <a:pt x="102" y="48"/>
                  </a:lnTo>
                  <a:lnTo>
                    <a:pt x="102" y="54"/>
                  </a:lnTo>
                  <a:lnTo>
                    <a:pt x="102"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99" name="Freeform 127"/>
            <p:cNvSpPr>
              <a:spLocks/>
            </p:cNvSpPr>
            <p:nvPr/>
          </p:nvSpPr>
          <p:spPr bwMode="auto">
            <a:xfrm>
              <a:off x="3138" y="1152"/>
              <a:ext cx="54" cy="84"/>
            </a:xfrm>
            <a:custGeom>
              <a:avLst/>
              <a:gdLst>
                <a:gd name="T0" fmla="*/ 6 w 54"/>
                <a:gd name="T1" fmla="*/ 84 h 84"/>
                <a:gd name="T2" fmla="*/ 0 w 54"/>
                <a:gd name="T3" fmla="*/ 24 h 84"/>
                <a:gd name="T4" fmla="*/ 48 w 54"/>
                <a:gd name="T5" fmla="*/ 0 h 84"/>
                <a:gd name="T6" fmla="*/ 54 w 54"/>
                <a:gd name="T7" fmla="*/ 6 h 84"/>
                <a:gd name="T8" fmla="*/ 54 w 54"/>
                <a:gd name="T9" fmla="*/ 12 h 84"/>
                <a:gd name="T10" fmla="*/ 48 w 54"/>
                <a:gd name="T11" fmla="*/ 42 h 84"/>
                <a:gd name="T12" fmla="*/ 48 w 54"/>
                <a:gd name="T13" fmla="*/ 72 h 84"/>
                <a:gd name="T14" fmla="*/ 48 w 54"/>
                <a:gd name="T15" fmla="*/ 84 h 84"/>
                <a:gd name="T16" fmla="*/ 6 w 5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84">
                  <a:moveTo>
                    <a:pt x="6" y="84"/>
                  </a:moveTo>
                  <a:lnTo>
                    <a:pt x="0" y="24"/>
                  </a:lnTo>
                  <a:lnTo>
                    <a:pt x="48" y="0"/>
                  </a:lnTo>
                  <a:lnTo>
                    <a:pt x="54" y="6"/>
                  </a:lnTo>
                  <a:lnTo>
                    <a:pt x="54" y="12"/>
                  </a:lnTo>
                  <a:lnTo>
                    <a:pt x="48" y="42"/>
                  </a:lnTo>
                  <a:lnTo>
                    <a:pt x="48" y="72"/>
                  </a:lnTo>
                  <a:lnTo>
                    <a:pt x="48" y="84"/>
                  </a:lnTo>
                  <a:lnTo>
                    <a:pt x="6" y="8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0" name="Freeform 128"/>
            <p:cNvSpPr>
              <a:spLocks/>
            </p:cNvSpPr>
            <p:nvPr/>
          </p:nvSpPr>
          <p:spPr bwMode="auto">
            <a:xfrm>
              <a:off x="1440" y="1020"/>
              <a:ext cx="126" cy="72"/>
            </a:xfrm>
            <a:custGeom>
              <a:avLst/>
              <a:gdLst>
                <a:gd name="T0" fmla="*/ 0 w 126"/>
                <a:gd name="T1" fmla="*/ 24 h 72"/>
                <a:gd name="T2" fmla="*/ 6 w 126"/>
                <a:gd name="T3" fmla="*/ 30 h 72"/>
                <a:gd name="T4" fmla="*/ 12 w 126"/>
                <a:gd name="T5" fmla="*/ 0 h 72"/>
                <a:gd name="T6" fmla="*/ 108 w 126"/>
                <a:gd name="T7" fmla="*/ 18 h 72"/>
                <a:gd name="T8" fmla="*/ 108 w 126"/>
                <a:gd name="T9" fmla="*/ 24 h 72"/>
                <a:gd name="T10" fmla="*/ 108 w 126"/>
                <a:gd name="T11" fmla="*/ 30 h 72"/>
                <a:gd name="T12" fmla="*/ 114 w 126"/>
                <a:gd name="T13" fmla="*/ 36 h 72"/>
                <a:gd name="T14" fmla="*/ 114 w 126"/>
                <a:gd name="T15" fmla="*/ 42 h 72"/>
                <a:gd name="T16" fmla="*/ 120 w 126"/>
                <a:gd name="T17" fmla="*/ 42 h 72"/>
                <a:gd name="T18" fmla="*/ 126 w 126"/>
                <a:gd name="T19" fmla="*/ 48 h 72"/>
                <a:gd name="T20" fmla="*/ 120 w 126"/>
                <a:gd name="T21" fmla="*/ 48 h 72"/>
                <a:gd name="T22" fmla="*/ 126 w 126"/>
                <a:gd name="T23" fmla="*/ 54 h 72"/>
                <a:gd name="T24" fmla="*/ 120 w 126"/>
                <a:gd name="T25" fmla="*/ 54 h 72"/>
                <a:gd name="T26" fmla="*/ 54 w 126"/>
                <a:gd name="T27" fmla="*/ 54 h 72"/>
                <a:gd name="T28" fmla="*/ 48 w 126"/>
                <a:gd name="T29" fmla="*/ 60 h 72"/>
                <a:gd name="T30" fmla="*/ 42 w 126"/>
                <a:gd name="T31" fmla="*/ 60 h 72"/>
                <a:gd name="T32" fmla="*/ 42 w 126"/>
                <a:gd name="T33" fmla="*/ 66 h 72"/>
                <a:gd name="T34" fmla="*/ 42 w 126"/>
                <a:gd name="T35" fmla="*/ 72 h 72"/>
                <a:gd name="T36" fmla="*/ 36 w 126"/>
                <a:gd name="T37" fmla="*/ 72 h 72"/>
                <a:gd name="T38" fmla="*/ 30 w 126"/>
                <a:gd name="T39" fmla="*/ 66 h 72"/>
                <a:gd name="T40" fmla="*/ 24 w 126"/>
                <a:gd name="T41" fmla="*/ 66 h 72"/>
                <a:gd name="T42" fmla="*/ 18 w 126"/>
                <a:gd name="T43" fmla="*/ 60 h 72"/>
                <a:gd name="T44" fmla="*/ 12 w 126"/>
                <a:gd name="T45" fmla="*/ 54 h 72"/>
                <a:gd name="T46" fmla="*/ 6 w 126"/>
                <a:gd name="T47" fmla="*/ 48 h 72"/>
                <a:gd name="T48" fmla="*/ 0 w 126"/>
                <a:gd name="T49" fmla="*/ 42 h 72"/>
                <a:gd name="T50" fmla="*/ 0 w 126"/>
                <a:gd name="T51" fmla="*/ 36 h 72"/>
                <a:gd name="T52" fmla="*/ 0 w 126"/>
                <a:gd name="T53"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2">
                  <a:moveTo>
                    <a:pt x="0" y="24"/>
                  </a:moveTo>
                  <a:lnTo>
                    <a:pt x="6" y="30"/>
                  </a:lnTo>
                  <a:lnTo>
                    <a:pt x="12" y="0"/>
                  </a:lnTo>
                  <a:lnTo>
                    <a:pt x="108" y="18"/>
                  </a:lnTo>
                  <a:lnTo>
                    <a:pt x="108" y="24"/>
                  </a:lnTo>
                  <a:lnTo>
                    <a:pt x="108" y="30"/>
                  </a:lnTo>
                  <a:lnTo>
                    <a:pt x="114" y="36"/>
                  </a:lnTo>
                  <a:lnTo>
                    <a:pt x="114" y="42"/>
                  </a:lnTo>
                  <a:lnTo>
                    <a:pt x="120" y="42"/>
                  </a:lnTo>
                  <a:lnTo>
                    <a:pt x="126" y="48"/>
                  </a:lnTo>
                  <a:lnTo>
                    <a:pt x="120" y="48"/>
                  </a:lnTo>
                  <a:lnTo>
                    <a:pt x="126" y="54"/>
                  </a:lnTo>
                  <a:lnTo>
                    <a:pt x="120" y="54"/>
                  </a:lnTo>
                  <a:lnTo>
                    <a:pt x="54" y="54"/>
                  </a:lnTo>
                  <a:lnTo>
                    <a:pt x="48" y="60"/>
                  </a:lnTo>
                  <a:lnTo>
                    <a:pt x="42" y="60"/>
                  </a:lnTo>
                  <a:lnTo>
                    <a:pt x="42" y="66"/>
                  </a:lnTo>
                  <a:lnTo>
                    <a:pt x="42" y="72"/>
                  </a:lnTo>
                  <a:lnTo>
                    <a:pt x="36" y="72"/>
                  </a:lnTo>
                  <a:lnTo>
                    <a:pt x="30" y="66"/>
                  </a:lnTo>
                  <a:lnTo>
                    <a:pt x="24" y="66"/>
                  </a:lnTo>
                  <a:lnTo>
                    <a:pt x="18" y="60"/>
                  </a:lnTo>
                  <a:lnTo>
                    <a:pt x="12" y="54"/>
                  </a:lnTo>
                  <a:lnTo>
                    <a:pt x="6" y="48"/>
                  </a:lnTo>
                  <a:lnTo>
                    <a:pt x="0" y="42"/>
                  </a:lnTo>
                  <a:lnTo>
                    <a:pt x="0" y="36"/>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1" name="Freeform 129"/>
            <p:cNvSpPr>
              <a:spLocks/>
            </p:cNvSpPr>
            <p:nvPr/>
          </p:nvSpPr>
          <p:spPr bwMode="auto">
            <a:xfrm>
              <a:off x="2124" y="1134"/>
              <a:ext cx="114" cy="114"/>
            </a:xfrm>
            <a:custGeom>
              <a:avLst/>
              <a:gdLst>
                <a:gd name="T0" fmla="*/ 0 w 114"/>
                <a:gd name="T1" fmla="*/ 108 h 114"/>
                <a:gd name="T2" fmla="*/ 6 w 114"/>
                <a:gd name="T3" fmla="*/ 72 h 114"/>
                <a:gd name="T4" fmla="*/ 12 w 114"/>
                <a:gd name="T5" fmla="*/ 42 h 114"/>
                <a:gd name="T6" fmla="*/ 18 w 114"/>
                <a:gd name="T7" fmla="*/ 6 h 114"/>
                <a:gd name="T8" fmla="*/ 24 w 114"/>
                <a:gd name="T9" fmla="*/ 0 h 114"/>
                <a:gd name="T10" fmla="*/ 36 w 114"/>
                <a:gd name="T11" fmla="*/ 6 h 114"/>
                <a:gd name="T12" fmla="*/ 54 w 114"/>
                <a:gd name="T13" fmla="*/ 6 h 114"/>
                <a:gd name="T14" fmla="*/ 54 w 114"/>
                <a:gd name="T15" fmla="*/ 18 h 114"/>
                <a:gd name="T16" fmla="*/ 54 w 114"/>
                <a:gd name="T17" fmla="*/ 24 h 114"/>
                <a:gd name="T18" fmla="*/ 60 w 114"/>
                <a:gd name="T19" fmla="*/ 24 h 114"/>
                <a:gd name="T20" fmla="*/ 60 w 114"/>
                <a:gd name="T21" fmla="*/ 30 h 114"/>
                <a:gd name="T22" fmla="*/ 60 w 114"/>
                <a:gd name="T23" fmla="*/ 36 h 114"/>
                <a:gd name="T24" fmla="*/ 78 w 114"/>
                <a:gd name="T25" fmla="*/ 36 h 114"/>
                <a:gd name="T26" fmla="*/ 78 w 114"/>
                <a:gd name="T27" fmla="*/ 42 h 114"/>
                <a:gd name="T28" fmla="*/ 96 w 114"/>
                <a:gd name="T29" fmla="*/ 42 h 114"/>
                <a:gd name="T30" fmla="*/ 102 w 114"/>
                <a:gd name="T31" fmla="*/ 42 h 114"/>
                <a:gd name="T32" fmla="*/ 102 w 114"/>
                <a:gd name="T33" fmla="*/ 36 h 114"/>
                <a:gd name="T34" fmla="*/ 114 w 114"/>
                <a:gd name="T35" fmla="*/ 36 h 114"/>
                <a:gd name="T36" fmla="*/ 108 w 114"/>
                <a:gd name="T37" fmla="*/ 48 h 114"/>
                <a:gd name="T38" fmla="*/ 96 w 114"/>
                <a:gd name="T39" fmla="*/ 48 h 114"/>
                <a:gd name="T40" fmla="*/ 96 w 114"/>
                <a:gd name="T41" fmla="*/ 66 h 114"/>
                <a:gd name="T42" fmla="*/ 96 w 114"/>
                <a:gd name="T43" fmla="*/ 84 h 114"/>
                <a:gd name="T44" fmla="*/ 90 w 114"/>
                <a:gd name="T45" fmla="*/ 84 h 114"/>
                <a:gd name="T46" fmla="*/ 90 w 114"/>
                <a:gd name="T47" fmla="*/ 114 h 114"/>
                <a:gd name="T48" fmla="*/ 84 w 114"/>
                <a:gd name="T49" fmla="*/ 114 h 114"/>
                <a:gd name="T50" fmla="*/ 0 w 114"/>
                <a:gd name="T51"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14">
                  <a:moveTo>
                    <a:pt x="0" y="108"/>
                  </a:moveTo>
                  <a:lnTo>
                    <a:pt x="6" y="72"/>
                  </a:lnTo>
                  <a:lnTo>
                    <a:pt x="12" y="42"/>
                  </a:lnTo>
                  <a:lnTo>
                    <a:pt x="18" y="6"/>
                  </a:lnTo>
                  <a:lnTo>
                    <a:pt x="24" y="0"/>
                  </a:lnTo>
                  <a:lnTo>
                    <a:pt x="36" y="6"/>
                  </a:lnTo>
                  <a:lnTo>
                    <a:pt x="54" y="6"/>
                  </a:lnTo>
                  <a:lnTo>
                    <a:pt x="54" y="18"/>
                  </a:lnTo>
                  <a:lnTo>
                    <a:pt x="54" y="24"/>
                  </a:lnTo>
                  <a:lnTo>
                    <a:pt x="60" y="24"/>
                  </a:lnTo>
                  <a:lnTo>
                    <a:pt x="60" y="30"/>
                  </a:lnTo>
                  <a:lnTo>
                    <a:pt x="60" y="36"/>
                  </a:lnTo>
                  <a:lnTo>
                    <a:pt x="78" y="36"/>
                  </a:lnTo>
                  <a:lnTo>
                    <a:pt x="78" y="42"/>
                  </a:lnTo>
                  <a:lnTo>
                    <a:pt x="96" y="42"/>
                  </a:lnTo>
                  <a:lnTo>
                    <a:pt x="102" y="42"/>
                  </a:lnTo>
                  <a:lnTo>
                    <a:pt x="102" y="36"/>
                  </a:lnTo>
                  <a:lnTo>
                    <a:pt x="114" y="36"/>
                  </a:lnTo>
                  <a:lnTo>
                    <a:pt x="108" y="48"/>
                  </a:lnTo>
                  <a:lnTo>
                    <a:pt x="96" y="48"/>
                  </a:lnTo>
                  <a:lnTo>
                    <a:pt x="96" y="66"/>
                  </a:lnTo>
                  <a:lnTo>
                    <a:pt x="96" y="84"/>
                  </a:lnTo>
                  <a:lnTo>
                    <a:pt x="90" y="84"/>
                  </a:lnTo>
                  <a:lnTo>
                    <a:pt x="90" y="114"/>
                  </a:lnTo>
                  <a:lnTo>
                    <a:pt x="84" y="114"/>
                  </a:lnTo>
                  <a:lnTo>
                    <a:pt x="0" y="10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2" name="Freeform 130"/>
            <p:cNvSpPr>
              <a:spLocks/>
            </p:cNvSpPr>
            <p:nvPr/>
          </p:nvSpPr>
          <p:spPr bwMode="auto">
            <a:xfrm>
              <a:off x="2022" y="1122"/>
              <a:ext cx="120" cy="180"/>
            </a:xfrm>
            <a:custGeom>
              <a:avLst/>
              <a:gdLst>
                <a:gd name="T0" fmla="*/ 102 w 120"/>
                <a:gd name="T1" fmla="*/ 120 h 180"/>
                <a:gd name="T2" fmla="*/ 96 w 120"/>
                <a:gd name="T3" fmla="*/ 162 h 180"/>
                <a:gd name="T4" fmla="*/ 90 w 120"/>
                <a:gd name="T5" fmla="*/ 180 h 180"/>
                <a:gd name="T6" fmla="*/ 60 w 120"/>
                <a:gd name="T7" fmla="*/ 174 h 180"/>
                <a:gd name="T8" fmla="*/ 60 w 120"/>
                <a:gd name="T9" fmla="*/ 156 h 180"/>
                <a:gd name="T10" fmla="*/ 66 w 120"/>
                <a:gd name="T11" fmla="*/ 156 h 180"/>
                <a:gd name="T12" fmla="*/ 66 w 120"/>
                <a:gd name="T13" fmla="*/ 126 h 180"/>
                <a:gd name="T14" fmla="*/ 54 w 120"/>
                <a:gd name="T15" fmla="*/ 126 h 180"/>
                <a:gd name="T16" fmla="*/ 54 w 120"/>
                <a:gd name="T17" fmla="*/ 114 h 180"/>
                <a:gd name="T18" fmla="*/ 60 w 120"/>
                <a:gd name="T19" fmla="*/ 108 h 180"/>
                <a:gd name="T20" fmla="*/ 54 w 120"/>
                <a:gd name="T21" fmla="*/ 108 h 180"/>
                <a:gd name="T22" fmla="*/ 60 w 120"/>
                <a:gd name="T23" fmla="*/ 78 h 180"/>
                <a:gd name="T24" fmla="*/ 54 w 120"/>
                <a:gd name="T25" fmla="*/ 78 h 180"/>
                <a:gd name="T26" fmla="*/ 54 w 120"/>
                <a:gd name="T27" fmla="*/ 60 h 180"/>
                <a:gd name="T28" fmla="*/ 54 w 120"/>
                <a:gd name="T29" fmla="*/ 54 h 180"/>
                <a:gd name="T30" fmla="*/ 48 w 120"/>
                <a:gd name="T31" fmla="*/ 54 h 180"/>
                <a:gd name="T32" fmla="*/ 48 w 120"/>
                <a:gd name="T33" fmla="*/ 48 h 180"/>
                <a:gd name="T34" fmla="*/ 42 w 120"/>
                <a:gd name="T35" fmla="*/ 48 h 180"/>
                <a:gd name="T36" fmla="*/ 42 w 120"/>
                <a:gd name="T37" fmla="*/ 42 h 180"/>
                <a:gd name="T38" fmla="*/ 6 w 120"/>
                <a:gd name="T39" fmla="*/ 36 h 180"/>
                <a:gd name="T40" fmla="*/ 0 w 120"/>
                <a:gd name="T41" fmla="*/ 36 h 180"/>
                <a:gd name="T42" fmla="*/ 6 w 120"/>
                <a:gd name="T43" fmla="*/ 30 h 180"/>
                <a:gd name="T44" fmla="*/ 0 w 120"/>
                <a:gd name="T45" fmla="*/ 24 h 180"/>
                <a:gd name="T46" fmla="*/ 6 w 120"/>
                <a:gd name="T47" fmla="*/ 24 h 180"/>
                <a:gd name="T48" fmla="*/ 0 w 120"/>
                <a:gd name="T49" fmla="*/ 24 h 180"/>
                <a:gd name="T50" fmla="*/ 6 w 120"/>
                <a:gd name="T51" fmla="*/ 18 h 180"/>
                <a:gd name="T52" fmla="*/ 6 w 120"/>
                <a:gd name="T53" fmla="*/ 12 h 180"/>
                <a:gd name="T54" fmla="*/ 0 w 120"/>
                <a:gd name="T55" fmla="*/ 12 h 180"/>
                <a:gd name="T56" fmla="*/ 6 w 120"/>
                <a:gd name="T57" fmla="*/ 6 h 180"/>
                <a:gd name="T58" fmla="*/ 0 w 120"/>
                <a:gd name="T59" fmla="*/ 0 h 180"/>
                <a:gd name="T60" fmla="*/ 30 w 120"/>
                <a:gd name="T61" fmla="*/ 6 h 180"/>
                <a:gd name="T62" fmla="*/ 78 w 120"/>
                <a:gd name="T63" fmla="*/ 12 h 180"/>
                <a:gd name="T64" fmla="*/ 120 w 120"/>
                <a:gd name="T65" fmla="*/ 18 h 180"/>
                <a:gd name="T66" fmla="*/ 114 w 120"/>
                <a:gd name="T67" fmla="*/ 54 h 180"/>
                <a:gd name="T68" fmla="*/ 108 w 120"/>
                <a:gd name="T69" fmla="*/ 84 h 180"/>
                <a:gd name="T70" fmla="*/ 102 w 120"/>
                <a:gd name="T71"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80">
                  <a:moveTo>
                    <a:pt x="102" y="120"/>
                  </a:moveTo>
                  <a:lnTo>
                    <a:pt x="96" y="162"/>
                  </a:lnTo>
                  <a:lnTo>
                    <a:pt x="90" y="180"/>
                  </a:lnTo>
                  <a:lnTo>
                    <a:pt x="60" y="174"/>
                  </a:lnTo>
                  <a:lnTo>
                    <a:pt x="60" y="156"/>
                  </a:lnTo>
                  <a:lnTo>
                    <a:pt x="66" y="156"/>
                  </a:lnTo>
                  <a:lnTo>
                    <a:pt x="66" y="126"/>
                  </a:lnTo>
                  <a:lnTo>
                    <a:pt x="54" y="126"/>
                  </a:lnTo>
                  <a:lnTo>
                    <a:pt x="54" y="114"/>
                  </a:lnTo>
                  <a:lnTo>
                    <a:pt x="60" y="108"/>
                  </a:lnTo>
                  <a:lnTo>
                    <a:pt x="54" y="108"/>
                  </a:lnTo>
                  <a:lnTo>
                    <a:pt x="60" y="78"/>
                  </a:lnTo>
                  <a:lnTo>
                    <a:pt x="54" y="78"/>
                  </a:lnTo>
                  <a:lnTo>
                    <a:pt x="54" y="60"/>
                  </a:lnTo>
                  <a:lnTo>
                    <a:pt x="54" y="54"/>
                  </a:lnTo>
                  <a:lnTo>
                    <a:pt x="48" y="54"/>
                  </a:lnTo>
                  <a:lnTo>
                    <a:pt x="48" y="48"/>
                  </a:lnTo>
                  <a:lnTo>
                    <a:pt x="42" y="48"/>
                  </a:lnTo>
                  <a:lnTo>
                    <a:pt x="42" y="42"/>
                  </a:lnTo>
                  <a:lnTo>
                    <a:pt x="6" y="36"/>
                  </a:lnTo>
                  <a:lnTo>
                    <a:pt x="0" y="36"/>
                  </a:lnTo>
                  <a:lnTo>
                    <a:pt x="6" y="30"/>
                  </a:lnTo>
                  <a:lnTo>
                    <a:pt x="0" y="24"/>
                  </a:lnTo>
                  <a:lnTo>
                    <a:pt x="6" y="24"/>
                  </a:lnTo>
                  <a:lnTo>
                    <a:pt x="0" y="24"/>
                  </a:lnTo>
                  <a:lnTo>
                    <a:pt x="6" y="18"/>
                  </a:lnTo>
                  <a:lnTo>
                    <a:pt x="6" y="12"/>
                  </a:lnTo>
                  <a:lnTo>
                    <a:pt x="0" y="12"/>
                  </a:lnTo>
                  <a:lnTo>
                    <a:pt x="6" y="6"/>
                  </a:lnTo>
                  <a:lnTo>
                    <a:pt x="0" y="0"/>
                  </a:lnTo>
                  <a:lnTo>
                    <a:pt x="30" y="6"/>
                  </a:lnTo>
                  <a:lnTo>
                    <a:pt x="78" y="12"/>
                  </a:lnTo>
                  <a:lnTo>
                    <a:pt x="120" y="18"/>
                  </a:lnTo>
                  <a:lnTo>
                    <a:pt x="114" y="54"/>
                  </a:lnTo>
                  <a:lnTo>
                    <a:pt x="108" y="84"/>
                  </a:lnTo>
                  <a:lnTo>
                    <a:pt x="102" y="12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3" name="Freeform 131"/>
            <p:cNvSpPr>
              <a:spLocks/>
            </p:cNvSpPr>
            <p:nvPr/>
          </p:nvSpPr>
          <p:spPr bwMode="auto">
            <a:xfrm>
              <a:off x="1608" y="1068"/>
              <a:ext cx="66" cy="84"/>
            </a:xfrm>
            <a:custGeom>
              <a:avLst/>
              <a:gdLst>
                <a:gd name="T0" fmla="*/ 18 w 66"/>
                <a:gd name="T1" fmla="*/ 84 h 84"/>
                <a:gd name="T2" fmla="*/ 12 w 66"/>
                <a:gd name="T3" fmla="*/ 84 h 84"/>
                <a:gd name="T4" fmla="*/ 6 w 66"/>
                <a:gd name="T5" fmla="*/ 78 h 84"/>
                <a:gd name="T6" fmla="*/ 6 w 66"/>
                <a:gd name="T7" fmla="*/ 72 h 84"/>
                <a:gd name="T8" fmla="*/ 0 w 66"/>
                <a:gd name="T9" fmla="*/ 72 h 84"/>
                <a:gd name="T10" fmla="*/ 0 w 66"/>
                <a:gd name="T11" fmla="*/ 66 h 84"/>
                <a:gd name="T12" fmla="*/ 6 w 66"/>
                <a:gd name="T13" fmla="*/ 66 h 84"/>
                <a:gd name="T14" fmla="*/ 0 w 66"/>
                <a:gd name="T15" fmla="*/ 60 h 84"/>
                <a:gd name="T16" fmla="*/ 6 w 66"/>
                <a:gd name="T17" fmla="*/ 60 h 84"/>
                <a:gd name="T18" fmla="*/ 0 w 66"/>
                <a:gd name="T19" fmla="*/ 60 h 84"/>
                <a:gd name="T20" fmla="*/ 0 w 66"/>
                <a:gd name="T21" fmla="*/ 54 h 84"/>
                <a:gd name="T22" fmla="*/ 6 w 66"/>
                <a:gd name="T23" fmla="*/ 54 h 84"/>
                <a:gd name="T24" fmla="*/ 6 w 66"/>
                <a:gd name="T25" fmla="*/ 48 h 84"/>
                <a:gd name="T26" fmla="*/ 6 w 66"/>
                <a:gd name="T27" fmla="*/ 42 h 84"/>
                <a:gd name="T28" fmla="*/ 6 w 66"/>
                <a:gd name="T29" fmla="*/ 36 h 84"/>
                <a:gd name="T30" fmla="*/ 6 w 66"/>
                <a:gd name="T31" fmla="*/ 30 h 84"/>
                <a:gd name="T32" fmla="*/ 6 w 66"/>
                <a:gd name="T33" fmla="*/ 24 h 84"/>
                <a:gd name="T34" fmla="*/ 6 w 66"/>
                <a:gd name="T35" fmla="*/ 18 h 84"/>
                <a:gd name="T36" fmla="*/ 12 w 66"/>
                <a:gd name="T37" fmla="*/ 18 h 84"/>
                <a:gd name="T38" fmla="*/ 12 w 66"/>
                <a:gd name="T39" fmla="*/ 12 h 84"/>
                <a:gd name="T40" fmla="*/ 18 w 66"/>
                <a:gd name="T41" fmla="*/ 12 h 84"/>
                <a:gd name="T42" fmla="*/ 24 w 66"/>
                <a:gd name="T43" fmla="*/ 6 h 84"/>
                <a:gd name="T44" fmla="*/ 30 w 66"/>
                <a:gd name="T45" fmla="*/ 12 h 84"/>
                <a:gd name="T46" fmla="*/ 30 w 66"/>
                <a:gd name="T47" fmla="*/ 6 h 84"/>
                <a:gd name="T48" fmla="*/ 36 w 66"/>
                <a:gd name="T49" fmla="*/ 6 h 84"/>
                <a:gd name="T50" fmla="*/ 36 w 66"/>
                <a:gd name="T51" fmla="*/ 0 h 84"/>
                <a:gd name="T52" fmla="*/ 42 w 66"/>
                <a:gd name="T53" fmla="*/ 6 h 84"/>
                <a:gd name="T54" fmla="*/ 42 w 66"/>
                <a:gd name="T55" fmla="*/ 0 h 84"/>
                <a:gd name="T56" fmla="*/ 48 w 66"/>
                <a:gd name="T57" fmla="*/ 0 h 84"/>
                <a:gd name="T58" fmla="*/ 48 w 66"/>
                <a:gd name="T59" fmla="*/ 6 h 84"/>
                <a:gd name="T60" fmla="*/ 48 w 66"/>
                <a:gd name="T61" fmla="*/ 0 h 84"/>
                <a:gd name="T62" fmla="*/ 54 w 66"/>
                <a:gd name="T63" fmla="*/ 6 h 84"/>
                <a:gd name="T64" fmla="*/ 54 w 66"/>
                <a:gd name="T65" fmla="*/ 12 h 84"/>
                <a:gd name="T66" fmla="*/ 60 w 66"/>
                <a:gd name="T67" fmla="*/ 12 h 84"/>
                <a:gd name="T68" fmla="*/ 66 w 66"/>
                <a:gd name="T69" fmla="*/ 12 h 84"/>
                <a:gd name="T70" fmla="*/ 54 w 66"/>
                <a:gd name="T71" fmla="*/ 60 h 84"/>
                <a:gd name="T72" fmla="*/ 54 w 66"/>
                <a:gd name="T73" fmla="*/ 66 h 84"/>
                <a:gd name="T74" fmla="*/ 36 w 66"/>
                <a:gd name="T75" fmla="*/ 60 h 84"/>
                <a:gd name="T76" fmla="*/ 36 w 66"/>
                <a:gd name="T77" fmla="*/ 72 h 84"/>
                <a:gd name="T78" fmla="*/ 36 w 66"/>
                <a:gd name="T79" fmla="*/ 78 h 84"/>
                <a:gd name="T80" fmla="*/ 30 w 66"/>
                <a:gd name="T81" fmla="*/ 84 h 84"/>
                <a:gd name="T82" fmla="*/ 30 w 66"/>
                <a:gd name="T83" fmla="*/ 78 h 84"/>
                <a:gd name="T84" fmla="*/ 24 w 66"/>
                <a:gd name="T85" fmla="*/ 84 h 84"/>
                <a:gd name="T86" fmla="*/ 18 w 66"/>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84">
                  <a:moveTo>
                    <a:pt x="18" y="84"/>
                  </a:moveTo>
                  <a:lnTo>
                    <a:pt x="12" y="84"/>
                  </a:lnTo>
                  <a:lnTo>
                    <a:pt x="6" y="78"/>
                  </a:lnTo>
                  <a:lnTo>
                    <a:pt x="6" y="72"/>
                  </a:lnTo>
                  <a:lnTo>
                    <a:pt x="0" y="72"/>
                  </a:lnTo>
                  <a:lnTo>
                    <a:pt x="0" y="66"/>
                  </a:lnTo>
                  <a:lnTo>
                    <a:pt x="6" y="66"/>
                  </a:lnTo>
                  <a:lnTo>
                    <a:pt x="0" y="60"/>
                  </a:lnTo>
                  <a:lnTo>
                    <a:pt x="6" y="60"/>
                  </a:lnTo>
                  <a:lnTo>
                    <a:pt x="0" y="60"/>
                  </a:lnTo>
                  <a:lnTo>
                    <a:pt x="0" y="54"/>
                  </a:lnTo>
                  <a:lnTo>
                    <a:pt x="6" y="54"/>
                  </a:lnTo>
                  <a:lnTo>
                    <a:pt x="6" y="48"/>
                  </a:lnTo>
                  <a:lnTo>
                    <a:pt x="6" y="42"/>
                  </a:lnTo>
                  <a:lnTo>
                    <a:pt x="6" y="36"/>
                  </a:lnTo>
                  <a:lnTo>
                    <a:pt x="6" y="30"/>
                  </a:lnTo>
                  <a:lnTo>
                    <a:pt x="6" y="24"/>
                  </a:lnTo>
                  <a:lnTo>
                    <a:pt x="6" y="18"/>
                  </a:lnTo>
                  <a:lnTo>
                    <a:pt x="12" y="18"/>
                  </a:lnTo>
                  <a:lnTo>
                    <a:pt x="12" y="12"/>
                  </a:lnTo>
                  <a:lnTo>
                    <a:pt x="18" y="12"/>
                  </a:lnTo>
                  <a:lnTo>
                    <a:pt x="24" y="6"/>
                  </a:lnTo>
                  <a:lnTo>
                    <a:pt x="30" y="12"/>
                  </a:lnTo>
                  <a:lnTo>
                    <a:pt x="30" y="6"/>
                  </a:lnTo>
                  <a:lnTo>
                    <a:pt x="36" y="6"/>
                  </a:lnTo>
                  <a:lnTo>
                    <a:pt x="36" y="0"/>
                  </a:lnTo>
                  <a:lnTo>
                    <a:pt x="42" y="6"/>
                  </a:lnTo>
                  <a:lnTo>
                    <a:pt x="42" y="0"/>
                  </a:lnTo>
                  <a:lnTo>
                    <a:pt x="48" y="0"/>
                  </a:lnTo>
                  <a:lnTo>
                    <a:pt x="48" y="6"/>
                  </a:lnTo>
                  <a:lnTo>
                    <a:pt x="48" y="0"/>
                  </a:lnTo>
                  <a:lnTo>
                    <a:pt x="54" y="6"/>
                  </a:lnTo>
                  <a:lnTo>
                    <a:pt x="54" y="12"/>
                  </a:lnTo>
                  <a:lnTo>
                    <a:pt x="60" y="12"/>
                  </a:lnTo>
                  <a:lnTo>
                    <a:pt x="66" y="12"/>
                  </a:lnTo>
                  <a:lnTo>
                    <a:pt x="54" y="60"/>
                  </a:lnTo>
                  <a:lnTo>
                    <a:pt x="54" y="66"/>
                  </a:lnTo>
                  <a:lnTo>
                    <a:pt x="36" y="60"/>
                  </a:lnTo>
                  <a:lnTo>
                    <a:pt x="36" y="72"/>
                  </a:lnTo>
                  <a:lnTo>
                    <a:pt x="36" y="78"/>
                  </a:lnTo>
                  <a:lnTo>
                    <a:pt x="30" y="84"/>
                  </a:lnTo>
                  <a:lnTo>
                    <a:pt x="30" y="78"/>
                  </a:lnTo>
                  <a:lnTo>
                    <a:pt x="24" y="84"/>
                  </a:lnTo>
                  <a:lnTo>
                    <a:pt x="18" y="8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4" name="Freeform 132"/>
            <p:cNvSpPr>
              <a:spLocks/>
            </p:cNvSpPr>
            <p:nvPr/>
          </p:nvSpPr>
          <p:spPr bwMode="auto">
            <a:xfrm>
              <a:off x="2892" y="1176"/>
              <a:ext cx="30" cy="48"/>
            </a:xfrm>
            <a:custGeom>
              <a:avLst/>
              <a:gdLst>
                <a:gd name="T0" fmla="*/ 0 w 30"/>
                <a:gd name="T1" fmla="*/ 48 h 48"/>
                <a:gd name="T2" fmla="*/ 0 w 30"/>
                <a:gd name="T3" fmla="*/ 12 h 48"/>
                <a:gd name="T4" fmla="*/ 0 w 30"/>
                <a:gd name="T5" fmla="*/ 0 h 48"/>
                <a:gd name="T6" fmla="*/ 24 w 30"/>
                <a:gd name="T7" fmla="*/ 0 h 48"/>
                <a:gd name="T8" fmla="*/ 24 w 30"/>
                <a:gd name="T9" fmla="*/ 18 h 48"/>
                <a:gd name="T10" fmla="*/ 24 w 30"/>
                <a:gd name="T11" fmla="*/ 42 h 48"/>
                <a:gd name="T12" fmla="*/ 30 w 30"/>
                <a:gd name="T13" fmla="*/ 42 h 48"/>
                <a:gd name="T14" fmla="*/ 30 w 30"/>
                <a:gd name="T15" fmla="*/ 48 h 48"/>
                <a:gd name="T16" fmla="*/ 0 w 30"/>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8">
                  <a:moveTo>
                    <a:pt x="0" y="48"/>
                  </a:moveTo>
                  <a:lnTo>
                    <a:pt x="0" y="12"/>
                  </a:lnTo>
                  <a:lnTo>
                    <a:pt x="0" y="0"/>
                  </a:lnTo>
                  <a:lnTo>
                    <a:pt x="24" y="0"/>
                  </a:lnTo>
                  <a:lnTo>
                    <a:pt x="24" y="18"/>
                  </a:lnTo>
                  <a:lnTo>
                    <a:pt x="24" y="42"/>
                  </a:lnTo>
                  <a:lnTo>
                    <a:pt x="30" y="42"/>
                  </a:lnTo>
                  <a:lnTo>
                    <a:pt x="30"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5" name="Freeform 133"/>
            <p:cNvSpPr>
              <a:spLocks/>
            </p:cNvSpPr>
            <p:nvPr/>
          </p:nvSpPr>
          <p:spPr bwMode="auto">
            <a:xfrm>
              <a:off x="2946" y="1176"/>
              <a:ext cx="42" cy="66"/>
            </a:xfrm>
            <a:custGeom>
              <a:avLst/>
              <a:gdLst>
                <a:gd name="T0" fmla="*/ 42 w 42"/>
                <a:gd name="T1" fmla="*/ 66 h 66"/>
                <a:gd name="T2" fmla="*/ 0 w 42"/>
                <a:gd name="T3" fmla="*/ 66 h 66"/>
                <a:gd name="T4" fmla="*/ 0 w 42"/>
                <a:gd name="T5" fmla="*/ 60 h 66"/>
                <a:gd name="T6" fmla="*/ 6 w 42"/>
                <a:gd name="T7" fmla="*/ 54 h 66"/>
                <a:gd name="T8" fmla="*/ 0 w 42"/>
                <a:gd name="T9" fmla="*/ 0 h 66"/>
                <a:gd name="T10" fmla="*/ 42 w 42"/>
                <a:gd name="T11" fmla="*/ 0 h 66"/>
                <a:gd name="T12" fmla="*/ 42 w 42"/>
                <a:gd name="T13" fmla="*/ 24 h 66"/>
                <a:gd name="T14" fmla="*/ 42 w 42"/>
                <a:gd name="T15" fmla="*/ 60 h 66"/>
                <a:gd name="T16" fmla="*/ 42 w 42"/>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6">
                  <a:moveTo>
                    <a:pt x="42" y="66"/>
                  </a:moveTo>
                  <a:lnTo>
                    <a:pt x="0" y="66"/>
                  </a:lnTo>
                  <a:lnTo>
                    <a:pt x="0" y="60"/>
                  </a:lnTo>
                  <a:lnTo>
                    <a:pt x="6" y="54"/>
                  </a:lnTo>
                  <a:lnTo>
                    <a:pt x="0" y="0"/>
                  </a:lnTo>
                  <a:lnTo>
                    <a:pt x="42" y="0"/>
                  </a:lnTo>
                  <a:lnTo>
                    <a:pt x="42" y="24"/>
                  </a:lnTo>
                  <a:lnTo>
                    <a:pt x="42" y="60"/>
                  </a:lnTo>
                  <a:lnTo>
                    <a:pt x="42"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6" name="Freeform 134"/>
            <p:cNvSpPr>
              <a:spLocks/>
            </p:cNvSpPr>
            <p:nvPr/>
          </p:nvSpPr>
          <p:spPr bwMode="auto">
            <a:xfrm>
              <a:off x="924" y="900"/>
              <a:ext cx="60" cy="54"/>
            </a:xfrm>
            <a:custGeom>
              <a:avLst/>
              <a:gdLst>
                <a:gd name="T0" fmla="*/ 48 w 60"/>
                <a:gd name="T1" fmla="*/ 54 h 54"/>
                <a:gd name="T2" fmla="*/ 24 w 60"/>
                <a:gd name="T3" fmla="*/ 42 h 54"/>
                <a:gd name="T4" fmla="*/ 24 w 60"/>
                <a:gd name="T5" fmla="*/ 54 h 54"/>
                <a:gd name="T6" fmla="*/ 12 w 60"/>
                <a:gd name="T7" fmla="*/ 54 h 54"/>
                <a:gd name="T8" fmla="*/ 6 w 60"/>
                <a:gd name="T9" fmla="*/ 48 h 54"/>
                <a:gd name="T10" fmla="*/ 0 w 60"/>
                <a:gd name="T11" fmla="*/ 48 h 54"/>
                <a:gd name="T12" fmla="*/ 12 w 60"/>
                <a:gd name="T13" fmla="*/ 12 h 54"/>
                <a:gd name="T14" fmla="*/ 12 w 60"/>
                <a:gd name="T15" fmla="*/ 18 h 54"/>
                <a:gd name="T16" fmla="*/ 6 w 60"/>
                <a:gd name="T17" fmla="*/ 36 h 54"/>
                <a:gd name="T18" fmla="*/ 18 w 60"/>
                <a:gd name="T19" fmla="*/ 42 h 54"/>
                <a:gd name="T20" fmla="*/ 12 w 60"/>
                <a:gd name="T21" fmla="*/ 30 h 54"/>
                <a:gd name="T22" fmla="*/ 18 w 60"/>
                <a:gd name="T23" fmla="*/ 30 h 54"/>
                <a:gd name="T24" fmla="*/ 18 w 60"/>
                <a:gd name="T25" fmla="*/ 18 h 54"/>
                <a:gd name="T26" fmla="*/ 18 w 60"/>
                <a:gd name="T27" fmla="*/ 12 h 54"/>
                <a:gd name="T28" fmla="*/ 30 w 60"/>
                <a:gd name="T29" fmla="*/ 12 h 54"/>
                <a:gd name="T30" fmla="*/ 24 w 60"/>
                <a:gd name="T31" fmla="*/ 6 h 54"/>
                <a:gd name="T32" fmla="*/ 12 w 60"/>
                <a:gd name="T33" fmla="*/ 6 h 54"/>
                <a:gd name="T34" fmla="*/ 12 w 60"/>
                <a:gd name="T35" fmla="*/ 0 h 54"/>
                <a:gd name="T36" fmla="*/ 60 w 60"/>
                <a:gd name="T37" fmla="*/ 12 h 54"/>
                <a:gd name="T38" fmla="*/ 48 w 60"/>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54">
                  <a:moveTo>
                    <a:pt x="48" y="54"/>
                  </a:moveTo>
                  <a:lnTo>
                    <a:pt x="24" y="42"/>
                  </a:lnTo>
                  <a:lnTo>
                    <a:pt x="24" y="54"/>
                  </a:lnTo>
                  <a:lnTo>
                    <a:pt x="12" y="54"/>
                  </a:lnTo>
                  <a:lnTo>
                    <a:pt x="6" y="48"/>
                  </a:lnTo>
                  <a:lnTo>
                    <a:pt x="0" y="48"/>
                  </a:lnTo>
                  <a:lnTo>
                    <a:pt x="12" y="12"/>
                  </a:lnTo>
                  <a:lnTo>
                    <a:pt x="12" y="18"/>
                  </a:lnTo>
                  <a:lnTo>
                    <a:pt x="6" y="36"/>
                  </a:lnTo>
                  <a:lnTo>
                    <a:pt x="18" y="42"/>
                  </a:lnTo>
                  <a:lnTo>
                    <a:pt x="12" y="30"/>
                  </a:lnTo>
                  <a:lnTo>
                    <a:pt x="18" y="30"/>
                  </a:lnTo>
                  <a:lnTo>
                    <a:pt x="18" y="18"/>
                  </a:lnTo>
                  <a:lnTo>
                    <a:pt x="18" y="12"/>
                  </a:lnTo>
                  <a:lnTo>
                    <a:pt x="30" y="12"/>
                  </a:lnTo>
                  <a:lnTo>
                    <a:pt x="24" y="6"/>
                  </a:lnTo>
                  <a:lnTo>
                    <a:pt x="12" y="6"/>
                  </a:lnTo>
                  <a:lnTo>
                    <a:pt x="12" y="0"/>
                  </a:lnTo>
                  <a:lnTo>
                    <a:pt x="60" y="12"/>
                  </a:lnTo>
                  <a:lnTo>
                    <a:pt x="4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7" name="Freeform 135"/>
            <p:cNvSpPr>
              <a:spLocks/>
            </p:cNvSpPr>
            <p:nvPr/>
          </p:nvSpPr>
          <p:spPr bwMode="auto">
            <a:xfrm>
              <a:off x="972" y="912"/>
              <a:ext cx="144" cy="78"/>
            </a:xfrm>
            <a:custGeom>
              <a:avLst/>
              <a:gdLst>
                <a:gd name="T0" fmla="*/ 12 w 144"/>
                <a:gd name="T1" fmla="*/ 0 h 78"/>
                <a:gd name="T2" fmla="*/ 24 w 144"/>
                <a:gd name="T3" fmla="*/ 6 h 78"/>
                <a:gd name="T4" fmla="*/ 84 w 144"/>
                <a:gd name="T5" fmla="*/ 24 h 78"/>
                <a:gd name="T6" fmla="*/ 96 w 144"/>
                <a:gd name="T7" fmla="*/ 30 h 78"/>
                <a:gd name="T8" fmla="*/ 102 w 144"/>
                <a:gd name="T9" fmla="*/ 30 h 78"/>
                <a:gd name="T10" fmla="*/ 114 w 144"/>
                <a:gd name="T11" fmla="*/ 36 h 78"/>
                <a:gd name="T12" fmla="*/ 120 w 144"/>
                <a:gd name="T13" fmla="*/ 30 h 78"/>
                <a:gd name="T14" fmla="*/ 138 w 144"/>
                <a:gd name="T15" fmla="*/ 36 h 78"/>
                <a:gd name="T16" fmla="*/ 138 w 144"/>
                <a:gd name="T17" fmla="*/ 42 h 78"/>
                <a:gd name="T18" fmla="*/ 144 w 144"/>
                <a:gd name="T19" fmla="*/ 42 h 78"/>
                <a:gd name="T20" fmla="*/ 144 w 144"/>
                <a:gd name="T21" fmla="*/ 48 h 78"/>
                <a:gd name="T22" fmla="*/ 138 w 144"/>
                <a:gd name="T23" fmla="*/ 48 h 78"/>
                <a:gd name="T24" fmla="*/ 138 w 144"/>
                <a:gd name="T25" fmla="*/ 54 h 78"/>
                <a:gd name="T26" fmla="*/ 138 w 144"/>
                <a:gd name="T27" fmla="*/ 60 h 78"/>
                <a:gd name="T28" fmla="*/ 132 w 144"/>
                <a:gd name="T29" fmla="*/ 60 h 78"/>
                <a:gd name="T30" fmla="*/ 132 w 144"/>
                <a:gd name="T31" fmla="*/ 72 h 78"/>
                <a:gd name="T32" fmla="*/ 132 w 144"/>
                <a:gd name="T33" fmla="*/ 78 h 78"/>
                <a:gd name="T34" fmla="*/ 126 w 144"/>
                <a:gd name="T35" fmla="*/ 72 h 78"/>
                <a:gd name="T36" fmla="*/ 78 w 144"/>
                <a:gd name="T37" fmla="*/ 60 h 78"/>
                <a:gd name="T38" fmla="*/ 12 w 144"/>
                <a:gd name="T39" fmla="*/ 42 h 78"/>
                <a:gd name="T40" fmla="*/ 0 w 144"/>
                <a:gd name="T41" fmla="*/ 42 h 78"/>
                <a:gd name="T42" fmla="*/ 12 w 144"/>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78">
                  <a:moveTo>
                    <a:pt x="12" y="0"/>
                  </a:moveTo>
                  <a:lnTo>
                    <a:pt x="24" y="6"/>
                  </a:lnTo>
                  <a:lnTo>
                    <a:pt x="84" y="24"/>
                  </a:lnTo>
                  <a:lnTo>
                    <a:pt x="96" y="30"/>
                  </a:lnTo>
                  <a:lnTo>
                    <a:pt x="102" y="30"/>
                  </a:lnTo>
                  <a:lnTo>
                    <a:pt x="114" y="36"/>
                  </a:lnTo>
                  <a:lnTo>
                    <a:pt x="120" y="30"/>
                  </a:lnTo>
                  <a:lnTo>
                    <a:pt x="138" y="36"/>
                  </a:lnTo>
                  <a:lnTo>
                    <a:pt x="138" y="42"/>
                  </a:lnTo>
                  <a:lnTo>
                    <a:pt x="144" y="42"/>
                  </a:lnTo>
                  <a:lnTo>
                    <a:pt x="144" y="48"/>
                  </a:lnTo>
                  <a:lnTo>
                    <a:pt x="138" y="48"/>
                  </a:lnTo>
                  <a:lnTo>
                    <a:pt x="138" y="54"/>
                  </a:lnTo>
                  <a:lnTo>
                    <a:pt x="138" y="60"/>
                  </a:lnTo>
                  <a:lnTo>
                    <a:pt x="132" y="60"/>
                  </a:lnTo>
                  <a:lnTo>
                    <a:pt x="132" y="72"/>
                  </a:lnTo>
                  <a:lnTo>
                    <a:pt x="132" y="78"/>
                  </a:lnTo>
                  <a:lnTo>
                    <a:pt x="126" y="72"/>
                  </a:lnTo>
                  <a:lnTo>
                    <a:pt x="78" y="60"/>
                  </a:lnTo>
                  <a:lnTo>
                    <a:pt x="12" y="42"/>
                  </a:lnTo>
                  <a:lnTo>
                    <a:pt x="0" y="42"/>
                  </a:lnTo>
                  <a:lnTo>
                    <a:pt x="12"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8" name="Freeform 136"/>
            <p:cNvSpPr>
              <a:spLocks/>
            </p:cNvSpPr>
            <p:nvPr/>
          </p:nvSpPr>
          <p:spPr bwMode="auto">
            <a:xfrm>
              <a:off x="1746" y="1092"/>
              <a:ext cx="54" cy="90"/>
            </a:xfrm>
            <a:custGeom>
              <a:avLst/>
              <a:gdLst>
                <a:gd name="T0" fmla="*/ 6 w 54"/>
                <a:gd name="T1" fmla="*/ 90 h 90"/>
                <a:gd name="T2" fmla="*/ 6 w 54"/>
                <a:gd name="T3" fmla="*/ 72 h 90"/>
                <a:gd name="T4" fmla="*/ 0 w 54"/>
                <a:gd name="T5" fmla="*/ 72 h 90"/>
                <a:gd name="T6" fmla="*/ 6 w 54"/>
                <a:gd name="T7" fmla="*/ 18 h 90"/>
                <a:gd name="T8" fmla="*/ 18 w 54"/>
                <a:gd name="T9" fmla="*/ 24 h 90"/>
                <a:gd name="T10" fmla="*/ 18 w 54"/>
                <a:gd name="T11" fmla="*/ 6 h 90"/>
                <a:gd name="T12" fmla="*/ 24 w 54"/>
                <a:gd name="T13" fmla="*/ 0 h 90"/>
                <a:gd name="T14" fmla="*/ 30 w 54"/>
                <a:gd name="T15" fmla="*/ 6 h 90"/>
                <a:gd name="T16" fmla="*/ 36 w 54"/>
                <a:gd name="T17" fmla="*/ 6 h 90"/>
                <a:gd name="T18" fmla="*/ 30 w 54"/>
                <a:gd name="T19" fmla="*/ 12 h 90"/>
                <a:gd name="T20" fmla="*/ 36 w 54"/>
                <a:gd name="T21" fmla="*/ 12 h 90"/>
                <a:gd name="T22" fmla="*/ 36 w 54"/>
                <a:gd name="T23" fmla="*/ 18 h 90"/>
                <a:gd name="T24" fmla="*/ 42 w 54"/>
                <a:gd name="T25" fmla="*/ 18 h 90"/>
                <a:gd name="T26" fmla="*/ 36 w 54"/>
                <a:gd name="T27" fmla="*/ 24 h 90"/>
                <a:gd name="T28" fmla="*/ 42 w 54"/>
                <a:gd name="T29" fmla="*/ 24 h 90"/>
                <a:gd name="T30" fmla="*/ 36 w 54"/>
                <a:gd name="T31" fmla="*/ 30 h 90"/>
                <a:gd name="T32" fmla="*/ 42 w 54"/>
                <a:gd name="T33" fmla="*/ 30 h 90"/>
                <a:gd name="T34" fmla="*/ 42 w 54"/>
                <a:gd name="T35" fmla="*/ 36 h 90"/>
                <a:gd name="T36" fmla="*/ 42 w 54"/>
                <a:gd name="T37" fmla="*/ 42 h 90"/>
                <a:gd name="T38" fmla="*/ 48 w 54"/>
                <a:gd name="T39" fmla="*/ 42 h 90"/>
                <a:gd name="T40" fmla="*/ 48 w 54"/>
                <a:gd name="T41" fmla="*/ 36 h 90"/>
                <a:gd name="T42" fmla="*/ 48 w 54"/>
                <a:gd name="T43" fmla="*/ 42 h 90"/>
                <a:gd name="T44" fmla="*/ 54 w 54"/>
                <a:gd name="T45" fmla="*/ 42 h 90"/>
                <a:gd name="T46" fmla="*/ 54 w 54"/>
                <a:gd name="T47" fmla="*/ 48 h 90"/>
                <a:gd name="T48" fmla="*/ 48 w 54"/>
                <a:gd name="T49" fmla="*/ 54 h 90"/>
                <a:gd name="T50" fmla="*/ 48 w 54"/>
                <a:gd name="T51" fmla="*/ 60 h 90"/>
                <a:gd name="T52" fmla="*/ 54 w 54"/>
                <a:gd name="T53" fmla="*/ 60 h 90"/>
                <a:gd name="T54" fmla="*/ 48 w 54"/>
                <a:gd name="T55" fmla="*/ 60 h 90"/>
                <a:gd name="T56" fmla="*/ 54 w 54"/>
                <a:gd name="T57" fmla="*/ 66 h 90"/>
                <a:gd name="T58" fmla="*/ 30 w 54"/>
                <a:gd name="T59" fmla="*/ 66 h 90"/>
                <a:gd name="T60" fmla="*/ 30 w 54"/>
                <a:gd name="T61" fmla="*/ 72 h 90"/>
                <a:gd name="T62" fmla="*/ 24 w 54"/>
                <a:gd name="T63" fmla="*/ 72 h 90"/>
                <a:gd name="T64" fmla="*/ 24 w 54"/>
                <a:gd name="T65" fmla="*/ 78 h 90"/>
                <a:gd name="T66" fmla="*/ 18 w 54"/>
                <a:gd name="T67" fmla="*/ 78 h 90"/>
                <a:gd name="T68" fmla="*/ 18 w 54"/>
                <a:gd name="T69" fmla="*/ 84 h 90"/>
                <a:gd name="T70" fmla="*/ 12 w 54"/>
                <a:gd name="T71" fmla="*/ 84 h 90"/>
                <a:gd name="T72" fmla="*/ 12 w 54"/>
                <a:gd name="T73" fmla="*/ 90 h 90"/>
                <a:gd name="T74" fmla="*/ 6 w 54"/>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90">
                  <a:moveTo>
                    <a:pt x="6" y="90"/>
                  </a:moveTo>
                  <a:lnTo>
                    <a:pt x="6" y="72"/>
                  </a:lnTo>
                  <a:lnTo>
                    <a:pt x="0" y="72"/>
                  </a:lnTo>
                  <a:lnTo>
                    <a:pt x="6" y="18"/>
                  </a:lnTo>
                  <a:lnTo>
                    <a:pt x="18" y="24"/>
                  </a:lnTo>
                  <a:lnTo>
                    <a:pt x="18" y="6"/>
                  </a:lnTo>
                  <a:lnTo>
                    <a:pt x="24" y="0"/>
                  </a:lnTo>
                  <a:lnTo>
                    <a:pt x="30" y="6"/>
                  </a:lnTo>
                  <a:lnTo>
                    <a:pt x="36" y="6"/>
                  </a:lnTo>
                  <a:lnTo>
                    <a:pt x="30" y="12"/>
                  </a:lnTo>
                  <a:lnTo>
                    <a:pt x="36" y="12"/>
                  </a:lnTo>
                  <a:lnTo>
                    <a:pt x="36" y="18"/>
                  </a:lnTo>
                  <a:lnTo>
                    <a:pt x="42" y="18"/>
                  </a:lnTo>
                  <a:lnTo>
                    <a:pt x="36" y="24"/>
                  </a:lnTo>
                  <a:lnTo>
                    <a:pt x="42" y="24"/>
                  </a:lnTo>
                  <a:lnTo>
                    <a:pt x="36" y="30"/>
                  </a:lnTo>
                  <a:lnTo>
                    <a:pt x="42" y="30"/>
                  </a:lnTo>
                  <a:lnTo>
                    <a:pt x="42" y="36"/>
                  </a:lnTo>
                  <a:lnTo>
                    <a:pt x="42" y="42"/>
                  </a:lnTo>
                  <a:lnTo>
                    <a:pt x="48" y="42"/>
                  </a:lnTo>
                  <a:lnTo>
                    <a:pt x="48" y="36"/>
                  </a:lnTo>
                  <a:lnTo>
                    <a:pt x="48" y="42"/>
                  </a:lnTo>
                  <a:lnTo>
                    <a:pt x="54" y="42"/>
                  </a:lnTo>
                  <a:lnTo>
                    <a:pt x="54" y="48"/>
                  </a:lnTo>
                  <a:lnTo>
                    <a:pt x="48" y="54"/>
                  </a:lnTo>
                  <a:lnTo>
                    <a:pt x="48" y="60"/>
                  </a:lnTo>
                  <a:lnTo>
                    <a:pt x="54" y="60"/>
                  </a:lnTo>
                  <a:lnTo>
                    <a:pt x="48" y="60"/>
                  </a:lnTo>
                  <a:lnTo>
                    <a:pt x="54" y="66"/>
                  </a:lnTo>
                  <a:lnTo>
                    <a:pt x="30" y="66"/>
                  </a:lnTo>
                  <a:lnTo>
                    <a:pt x="30" y="72"/>
                  </a:lnTo>
                  <a:lnTo>
                    <a:pt x="24" y="72"/>
                  </a:lnTo>
                  <a:lnTo>
                    <a:pt x="24" y="78"/>
                  </a:lnTo>
                  <a:lnTo>
                    <a:pt x="18" y="78"/>
                  </a:lnTo>
                  <a:lnTo>
                    <a:pt x="18" y="84"/>
                  </a:lnTo>
                  <a:lnTo>
                    <a:pt x="12" y="84"/>
                  </a:lnTo>
                  <a:lnTo>
                    <a:pt x="12" y="90"/>
                  </a:lnTo>
                  <a:lnTo>
                    <a:pt x="6" y="9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09" name="Freeform 137"/>
            <p:cNvSpPr>
              <a:spLocks/>
            </p:cNvSpPr>
            <p:nvPr/>
          </p:nvSpPr>
          <p:spPr bwMode="auto">
            <a:xfrm>
              <a:off x="3036" y="1176"/>
              <a:ext cx="54" cy="36"/>
            </a:xfrm>
            <a:custGeom>
              <a:avLst/>
              <a:gdLst>
                <a:gd name="T0" fmla="*/ 0 w 54"/>
                <a:gd name="T1" fmla="*/ 36 h 36"/>
                <a:gd name="T2" fmla="*/ 0 w 54"/>
                <a:gd name="T3" fmla="*/ 6 h 36"/>
                <a:gd name="T4" fmla="*/ 54 w 54"/>
                <a:gd name="T5" fmla="*/ 0 h 36"/>
                <a:gd name="T6" fmla="*/ 54 w 54"/>
                <a:gd name="T7" fmla="*/ 12 h 36"/>
                <a:gd name="T8" fmla="*/ 54 w 54"/>
                <a:gd name="T9" fmla="*/ 36 h 36"/>
                <a:gd name="T10" fmla="*/ 0 w 54"/>
                <a:gd name="T11" fmla="*/ 36 h 36"/>
              </a:gdLst>
              <a:ahLst/>
              <a:cxnLst>
                <a:cxn ang="0">
                  <a:pos x="T0" y="T1"/>
                </a:cxn>
                <a:cxn ang="0">
                  <a:pos x="T2" y="T3"/>
                </a:cxn>
                <a:cxn ang="0">
                  <a:pos x="T4" y="T5"/>
                </a:cxn>
                <a:cxn ang="0">
                  <a:pos x="T6" y="T7"/>
                </a:cxn>
                <a:cxn ang="0">
                  <a:pos x="T8" y="T9"/>
                </a:cxn>
                <a:cxn ang="0">
                  <a:pos x="T10" y="T11"/>
                </a:cxn>
              </a:cxnLst>
              <a:rect l="0" t="0" r="r" b="b"/>
              <a:pathLst>
                <a:path w="54" h="36">
                  <a:moveTo>
                    <a:pt x="0" y="36"/>
                  </a:moveTo>
                  <a:lnTo>
                    <a:pt x="0" y="6"/>
                  </a:lnTo>
                  <a:lnTo>
                    <a:pt x="54" y="0"/>
                  </a:lnTo>
                  <a:lnTo>
                    <a:pt x="54" y="12"/>
                  </a:lnTo>
                  <a:lnTo>
                    <a:pt x="54"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0" name="Freeform 138"/>
            <p:cNvSpPr>
              <a:spLocks/>
            </p:cNvSpPr>
            <p:nvPr/>
          </p:nvSpPr>
          <p:spPr bwMode="auto">
            <a:xfrm>
              <a:off x="1890" y="1122"/>
              <a:ext cx="66" cy="66"/>
            </a:xfrm>
            <a:custGeom>
              <a:avLst/>
              <a:gdLst>
                <a:gd name="T0" fmla="*/ 54 w 66"/>
                <a:gd name="T1" fmla="*/ 60 h 66"/>
                <a:gd name="T2" fmla="*/ 18 w 66"/>
                <a:gd name="T3" fmla="*/ 60 h 66"/>
                <a:gd name="T4" fmla="*/ 18 w 66"/>
                <a:gd name="T5" fmla="*/ 66 h 66"/>
                <a:gd name="T6" fmla="*/ 6 w 66"/>
                <a:gd name="T7" fmla="*/ 66 h 66"/>
                <a:gd name="T8" fmla="*/ 6 w 66"/>
                <a:gd name="T9" fmla="*/ 54 h 66"/>
                <a:gd name="T10" fmla="*/ 0 w 66"/>
                <a:gd name="T11" fmla="*/ 54 h 66"/>
                <a:gd name="T12" fmla="*/ 6 w 66"/>
                <a:gd name="T13" fmla="*/ 48 h 66"/>
                <a:gd name="T14" fmla="*/ 18 w 66"/>
                <a:gd name="T15" fmla="*/ 48 h 66"/>
                <a:gd name="T16" fmla="*/ 24 w 66"/>
                <a:gd name="T17" fmla="*/ 24 h 66"/>
                <a:gd name="T18" fmla="*/ 30 w 66"/>
                <a:gd name="T19" fmla="*/ 0 h 66"/>
                <a:gd name="T20" fmla="*/ 54 w 66"/>
                <a:gd name="T21" fmla="*/ 0 h 66"/>
                <a:gd name="T22" fmla="*/ 54 w 66"/>
                <a:gd name="T23" fmla="*/ 12 h 66"/>
                <a:gd name="T24" fmla="*/ 54 w 66"/>
                <a:gd name="T25" fmla="*/ 18 h 66"/>
                <a:gd name="T26" fmla="*/ 60 w 66"/>
                <a:gd name="T27" fmla="*/ 18 h 66"/>
                <a:gd name="T28" fmla="*/ 60 w 66"/>
                <a:gd name="T29" fmla="*/ 30 h 66"/>
                <a:gd name="T30" fmla="*/ 60 w 66"/>
                <a:gd name="T31" fmla="*/ 42 h 66"/>
                <a:gd name="T32" fmla="*/ 60 w 66"/>
                <a:gd name="T33" fmla="*/ 48 h 66"/>
                <a:gd name="T34" fmla="*/ 66 w 66"/>
                <a:gd name="T35" fmla="*/ 48 h 66"/>
                <a:gd name="T36" fmla="*/ 60 w 66"/>
                <a:gd name="T37" fmla="*/ 66 h 66"/>
                <a:gd name="T38" fmla="*/ 54 w 66"/>
                <a:gd name="T39"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4" y="60"/>
                  </a:moveTo>
                  <a:lnTo>
                    <a:pt x="18" y="60"/>
                  </a:lnTo>
                  <a:lnTo>
                    <a:pt x="18" y="66"/>
                  </a:lnTo>
                  <a:lnTo>
                    <a:pt x="6" y="66"/>
                  </a:lnTo>
                  <a:lnTo>
                    <a:pt x="6" y="54"/>
                  </a:lnTo>
                  <a:lnTo>
                    <a:pt x="0" y="54"/>
                  </a:lnTo>
                  <a:lnTo>
                    <a:pt x="6" y="48"/>
                  </a:lnTo>
                  <a:lnTo>
                    <a:pt x="18" y="48"/>
                  </a:lnTo>
                  <a:lnTo>
                    <a:pt x="24" y="24"/>
                  </a:lnTo>
                  <a:lnTo>
                    <a:pt x="30" y="0"/>
                  </a:lnTo>
                  <a:lnTo>
                    <a:pt x="54" y="0"/>
                  </a:lnTo>
                  <a:lnTo>
                    <a:pt x="54" y="12"/>
                  </a:lnTo>
                  <a:lnTo>
                    <a:pt x="54" y="18"/>
                  </a:lnTo>
                  <a:lnTo>
                    <a:pt x="60" y="18"/>
                  </a:lnTo>
                  <a:lnTo>
                    <a:pt x="60" y="30"/>
                  </a:lnTo>
                  <a:lnTo>
                    <a:pt x="60" y="42"/>
                  </a:lnTo>
                  <a:lnTo>
                    <a:pt x="60" y="48"/>
                  </a:lnTo>
                  <a:lnTo>
                    <a:pt x="66" y="48"/>
                  </a:lnTo>
                  <a:lnTo>
                    <a:pt x="60" y="66"/>
                  </a:lnTo>
                  <a:lnTo>
                    <a:pt x="54"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1" name="Freeform 139"/>
            <p:cNvSpPr>
              <a:spLocks/>
            </p:cNvSpPr>
            <p:nvPr/>
          </p:nvSpPr>
          <p:spPr bwMode="auto">
            <a:xfrm>
              <a:off x="3090" y="1176"/>
              <a:ext cx="54" cy="60"/>
            </a:xfrm>
            <a:custGeom>
              <a:avLst/>
              <a:gdLst>
                <a:gd name="T0" fmla="*/ 0 w 54"/>
                <a:gd name="T1" fmla="*/ 60 h 60"/>
                <a:gd name="T2" fmla="*/ 0 w 54"/>
                <a:gd name="T3" fmla="*/ 36 h 60"/>
                <a:gd name="T4" fmla="*/ 0 w 54"/>
                <a:gd name="T5" fmla="*/ 12 h 60"/>
                <a:gd name="T6" fmla="*/ 6 w 54"/>
                <a:gd name="T7" fmla="*/ 12 h 60"/>
                <a:gd name="T8" fmla="*/ 12 w 54"/>
                <a:gd name="T9" fmla="*/ 6 h 60"/>
                <a:gd name="T10" fmla="*/ 18 w 54"/>
                <a:gd name="T11" fmla="*/ 12 h 60"/>
                <a:gd name="T12" fmla="*/ 24 w 54"/>
                <a:gd name="T13" fmla="*/ 12 h 60"/>
                <a:gd name="T14" fmla="*/ 48 w 54"/>
                <a:gd name="T15" fmla="*/ 0 h 60"/>
                <a:gd name="T16" fmla="*/ 54 w 54"/>
                <a:gd name="T17" fmla="*/ 60 h 60"/>
                <a:gd name="T18" fmla="*/ 18 w 54"/>
                <a:gd name="T19" fmla="*/ 60 h 60"/>
                <a:gd name="T20" fmla="*/ 0 w 54"/>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0">
                  <a:moveTo>
                    <a:pt x="0" y="60"/>
                  </a:moveTo>
                  <a:lnTo>
                    <a:pt x="0" y="36"/>
                  </a:lnTo>
                  <a:lnTo>
                    <a:pt x="0" y="12"/>
                  </a:lnTo>
                  <a:lnTo>
                    <a:pt x="6" y="12"/>
                  </a:lnTo>
                  <a:lnTo>
                    <a:pt x="12" y="6"/>
                  </a:lnTo>
                  <a:lnTo>
                    <a:pt x="18" y="12"/>
                  </a:lnTo>
                  <a:lnTo>
                    <a:pt x="24" y="12"/>
                  </a:lnTo>
                  <a:lnTo>
                    <a:pt x="48" y="0"/>
                  </a:lnTo>
                  <a:lnTo>
                    <a:pt x="54" y="60"/>
                  </a:lnTo>
                  <a:lnTo>
                    <a:pt x="18" y="60"/>
                  </a:lnTo>
                  <a:lnTo>
                    <a:pt x="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2" name="Freeform 140"/>
            <p:cNvSpPr>
              <a:spLocks/>
            </p:cNvSpPr>
            <p:nvPr/>
          </p:nvSpPr>
          <p:spPr bwMode="auto">
            <a:xfrm>
              <a:off x="1944" y="1122"/>
              <a:ext cx="84" cy="66"/>
            </a:xfrm>
            <a:custGeom>
              <a:avLst/>
              <a:gdLst>
                <a:gd name="T0" fmla="*/ 6 w 84"/>
                <a:gd name="T1" fmla="*/ 66 h 66"/>
                <a:gd name="T2" fmla="*/ 12 w 84"/>
                <a:gd name="T3" fmla="*/ 48 h 66"/>
                <a:gd name="T4" fmla="*/ 6 w 84"/>
                <a:gd name="T5" fmla="*/ 48 h 66"/>
                <a:gd name="T6" fmla="*/ 6 w 84"/>
                <a:gd name="T7" fmla="*/ 42 h 66"/>
                <a:gd name="T8" fmla="*/ 6 w 84"/>
                <a:gd name="T9" fmla="*/ 30 h 66"/>
                <a:gd name="T10" fmla="*/ 6 w 84"/>
                <a:gd name="T11" fmla="*/ 18 h 66"/>
                <a:gd name="T12" fmla="*/ 0 w 84"/>
                <a:gd name="T13" fmla="*/ 18 h 66"/>
                <a:gd name="T14" fmla="*/ 0 w 84"/>
                <a:gd name="T15" fmla="*/ 12 h 66"/>
                <a:gd name="T16" fmla="*/ 0 w 84"/>
                <a:gd name="T17" fmla="*/ 0 h 66"/>
                <a:gd name="T18" fmla="*/ 24 w 84"/>
                <a:gd name="T19" fmla="*/ 6 h 66"/>
                <a:gd name="T20" fmla="*/ 84 w 84"/>
                <a:gd name="T21" fmla="*/ 12 h 66"/>
                <a:gd name="T22" fmla="*/ 84 w 84"/>
                <a:gd name="T23" fmla="*/ 18 h 66"/>
                <a:gd name="T24" fmla="*/ 78 w 84"/>
                <a:gd name="T25" fmla="*/ 24 h 66"/>
                <a:gd name="T26" fmla="*/ 84 w 84"/>
                <a:gd name="T27" fmla="*/ 24 h 66"/>
                <a:gd name="T28" fmla="*/ 78 w 84"/>
                <a:gd name="T29" fmla="*/ 24 h 66"/>
                <a:gd name="T30" fmla="*/ 84 w 84"/>
                <a:gd name="T31" fmla="*/ 30 h 66"/>
                <a:gd name="T32" fmla="*/ 78 w 84"/>
                <a:gd name="T33" fmla="*/ 36 h 66"/>
                <a:gd name="T34" fmla="*/ 84 w 84"/>
                <a:gd name="T35" fmla="*/ 36 h 66"/>
                <a:gd name="T36" fmla="*/ 78 w 84"/>
                <a:gd name="T37" fmla="*/ 48 h 66"/>
                <a:gd name="T38" fmla="*/ 72 w 84"/>
                <a:gd name="T39" fmla="*/ 48 h 66"/>
                <a:gd name="T40" fmla="*/ 66 w 84"/>
                <a:gd name="T41" fmla="*/ 48 h 66"/>
                <a:gd name="T42" fmla="*/ 66 w 84"/>
                <a:gd name="T43" fmla="*/ 54 h 66"/>
                <a:gd name="T44" fmla="*/ 60 w 84"/>
                <a:gd name="T45" fmla="*/ 54 h 66"/>
                <a:gd name="T46" fmla="*/ 60 w 84"/>
                <a:gd name="T47" fmla="*/ 60 h 66"/>
                <a:gd name="T48" fmla="*/ 42 w 84"/>
                <a:gd name="T49" fmla="*/ 54 h 66"/>
                <a:gd name="T50" fmla="*/ 36 w 84"/>
                <a:gd name="T51" fmla="*/ 54 h 66"/>
                <a:gd name="T52" fmla="*/ 36 w 84"/>
                <a:gd name="T53" fmla="*/ 60 h 66"/>
                <a:gd name="T54" fmla="*/ 36 w 84"/>
                <a:gd name="T55" fmla="*/ 66 h 66"/>
                <a:gd name="T56" fmla="*/ 6 w 84"/>
                <a:gd name="T5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66">
                  <a:moveTo>
                    <a:pt x="6" y="66"/>
                  </a:moveTo>
                  <a:lnTo>
                    <a:pt x="12" y="48"/>
                  </a:lnTo>
                  <a:lnTo>
                    <a:pt x="6" y="48"/>
                  </a:lnTo>
                  <a:lnTo>
                    <a:pt x="6" y="42"/>
                  </a:lnTo>
                  <a:lnTo>
                    <a:pt x="6" y="30"/>
                  </a:lnTo>
                  <a:lnTo>
                    <a:pt x="6" y="18"/>
                  </a:lnTo>
                  <a:lnTo>
                    <a:pt x="0" y="18"/>
                  </a:lnTo>
                  <a:lnTo>
                    <a:pt x="0" y="12"/>
                  </a:lnTo>
                  <a:lnTo>
                    <a:pt x="0" y="0"/>
                  </a:lnTo>
                  <a:lnTo>
                    <a:pt x="24" y="6"/>
                  </a:lnTo>
                  <a:lnTo>
                    <a:pt x="84" y="12"/>
                  </a:lnTo>
                  <a:lnTo>
                    <a:pt x="84" y="18"/>
                  </a:lnTo>
                  <a:lnTo>
                    <a:pt x="78" y="24"/>
                  </a:lnTo>
                  <a:lnTo>
                    <a:pt x="84" y="24"/>
                  </a:lnTo>
                  <a:lnTo>
                    <a:pt x="78" y="24"/>
                  </a:lnTo>
                  <a:lnTo>
                    <a:pt x="84" y="30"/>
                  </a:lnTo>
                  <a:lnTo>
                    <a:pt x="78" y="36"/>
                  </a:lnTo>
                  <a:lnTo>
                    <a:pt x="84" y="36"/>
                  </a:lnTo>
                  <a:lnTo>
                    <a:pt x="78" y="48"/>
                  </a:lnTo>
                  <a:lnTo>
                    <a:pt x="72" y="48"/>
                  </a:lnTo>
                  <a:lnTo>
                    <a:pt x="66" y="48"/>
                  </a:lnTo>
                  <a:lnTo>
                    <a:pt x="66" y="54"/>
                  </a:lnTo>
                  <a:lnTo>
                    <a:pt x="60" y="54"/>
                  </a:lnTo>
                  <a:lnTo>
                    <a:pt x="60" y="60"/>
                  </a:lnTo>
                  <a:lnTo>
                    <a:pt x="42" y="54"/>
                  </a:lnTo>
                  <a:lnTo>
                    <a:pt x="36" y="54"/>
                  </a:lnTo>
                  <a:lnTo>
                    <a:pt x="36" y="60"/>
                  </a:lnTo>
                  <a:lnTo>
                    <a:pt x="36" y="66"/>
                  </a:lnTo>
                  <a:lnTo>
                    <a:pt x="6"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3" name="Freeform 141"/>
            <p:cNvSpPr>
              <a:spLocks/>
            </p:cNvSpPr>
            <p:nvPr/>
          </p:nvSpPr>
          <p:spPr bwMode="auto">
            <a:xfrm>
              <a:off x="1848" y="1116"/>
              <a:ext cx="72" cy="54"/>
            </a:xfrm>
            <a:custGeom>
              <a:avLst/>
              <a:gdLst>
                <a:gd name="T0" fmla="*/ 0 w 72"/>
                <a:gd name="T1" fmla="*/ 48 h 54"/>
                <a:gd name="T2" fmla="*/ 12 w 72"/>
                <a:gd name="T3" fmla="*/ 0 h 54"/>
                <a:gd name="T4" fmla="*/ 18 w 72"/>
                <a:gd name="T5" fmla="*/ 0 h 54"/>
                <a:gd name="T6" fmla="*/ 24 w 72"/>
                <a:gd name="T7" fmla="*/ 0 h 54"/>
                <a:gd name="T8" fmla="*/ 30 w 72"/>
                <a:gd name="T9" fmla="*/ 0 h 54"/>
                <a:gd name="T10" fmla="*/ 42 w 72"/>
                <a:gd name="T11" fmla="*/ 6 h 54"/>
                <a:gd name="T12" fmla="*/ 48 w 72"/>
                <a:gd name="T13" fmla="*/ 6 h 54"/>
                <a:gd name="T14" fmla="*/ 72 w 72"/>
                <a:gd name="T15" fmla="*/ 6 h 54"/>
                <a:gd name="T16" fmla="*/ 66 w 72"/>
                <a:gd name="T17" fmla="*/ 30 h 54"/>
                <a:gd name="T18" fmla="*/ 60 w 72"/>
                <a:gd name="T19" fmla="*/ 54 h 54"/>
                <a:gd name="T20" fmla="*/ 48 w 72"/>
                <a:gd name="T21" fmla="*/ 54 h 54"/>
                <a:gd name="T22" fmla="*/ 0 w 72"/>
                <a:gd name="T2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54">
                  <a:moveTo>
                    <a:pt x="0" y="48"/>
                  </a:moveTo>
                  <a:lnTo>
                    <a:pt x="12" y="0"/>
                  </a:lnTo>
                  <a:lnTo>
                    <a:pt x="18" y="0"/>
                  </a:lnTo>
                  <a:lnTo>
                    <a:pt x="24" y="0"/>
                  </a:lnTo>
                  <a:lnTo>
                    <a:pt x="30" y="0"/>
                  </a:lnTo>
                  <a:lnTo>
                    <a:pt x="42" y="6"/>
                  </a:lnTo>
                  <a:lnTo>
                    <a:pt x="48" y="6"/>
                  </a:lnTo>
                  <a:lnTo>
                    <a:pt x="72" y="6"/>
                  </a:lnTo>
                  <a:lnTo>
                    <a:pt x="66" y="30"/>
                  </a:lnTo>
                  <a:lnTo>
                    <a:pt x="60" y="54"/>
                  </a:lnTo>
                  <a:lnTo>
                    <a:pt x="48" y="54"/>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4" name="Freeform 142"/>
            <p:cNvSpPr>
              <a:spLocks/>
            </p:cNvSpPr>
            <p:nvPr/>
          </p:nvSpPr>
          <p:spPr bwMode="auto">
            <a:xfrm>
              <a:off x="1242" y="990"/>
              <a:ext cx="84" cy="60"/>
            </a:xfrm>
            <a:custGeom>
              <a:avLst/>
              <a:gdLst>
                <a:gd name="T0" fmla="*/ 78 w 84"/>
                <a:gd name="T1" fmla="*/ 30 h 60"/>
                <a:gd name="T2" fmla="*/ 72 w 84"/>
                <a:gd name="T3" fmla="*/ 30 h 60"/>
                <a:gd name="T4" fmla="*/ 66 w 84"/>
                <a:gd name="T5" fmla="*/ 30 h 60"/>
                <a:gd name="T6" fmla="*/ 60 w 84"/>
                <a:gd name="T7" fmla="*/ 30 h 60"/>
                <a:gd name="T8" fmla="*/ 48 w 84"/>
                <a:gd name="T9" fmla="*/ 36 h 60"/>
                <a:gd name="T10" fmla="*/ 48 w 84"/>
                <a:gd name="T11" fmla="*/ 42 h 60"/>
                <a:gd name="T12" fmla="*/ 42 w 84"/>
                <a:gd name="T13" fmla="*/ 48 h 60"/>
                <a:gd name="T14" fmla="*/ 36 w 84"/>
                <a:gd name="T15" fmla="*/ 48 h 60"/>
                <a:gd name="T16" fmla="*/ 36 w 84"/>
                <a:gd name="T17" fmla="*/ 54 h 60"/>
                <a:gd name="T18" fmla="*/ 30 w 84"/>
                <a:gd name="T19" fmla="*/ 54 h 60"/>
                <a:gd name="T20" fmla="*/ 18 w 84"/>
                <a:gd name="T21" fmla="*/ 54 h 60"/>
                <a:gd name="T22" fmla="*/ 18 w 84"/>
                <a:gd name="T23" fmla="*/ 60 h 60"/>
                <a:gd name="T24" fmla="*/ 12 w 84"/>
                <a:gd name="T25" fmla="*/ 54 h 60"/>
                <a:gd name="T26" fmla="*/ 6 w 84"/>
                <a:gd name="T27" fmla="*/ 48 h 60"/>
                <a:gd name="T28" fmla="*/ 0 w 84"/>
                <a:gd name="T29" fmla="*/ 48 h 60"/>
                <a:gd name="T30" fmla="*/ 0 w 84"/>
                <a:gd name="T31" fmla="*/ 42 h 60"/>
                <a:gd name="T32" fmla="*/ 6 w 84"/>
                <a:gd name="T33" fmla="*/ 42 h 60"/>
                <a:gd name="T34" fmla="*/ 6 w 84"/>
                <a:gd name="T35" fmla="*/ 36 h 60"/>
                <a:gd name="T36" fmla="*/ 6 w 84"/>
                <a:gd name="T37" fmla="*/ 24 h 60"/>
                <a:gd name="T38" fmla="*/ 0 w 84"/>
                <a:gd name="T39" fmla="*/ 12 h 60"/>
                <a:gd name="T40" fmla="*/ 0 w 84"/>
                <a:gd name="T41" fmla="*/ 6 h 60"/>
                <a:gd name="T42" fmla="*/ 6 w 84"/>
                <a:gd name="T43" fmla="*/ 6 h 60"/>
                <a:gd name="T44" fmla="*/ 6 w 84"/>
                <a:gd name="T45" fmla="*/ 0 h 60"/>
                <a:gd name="T46" fmla="*/ 84 w 84"/>
                <a:gd name="T47" fmla="*/ 18 h 60"/>
                <a:gd name="T48" fmla="*/ 78 w 84"/>
                <a:gd name="T49" fmla="*/ 18 h 60"/>
                <a:gd name="T50" fmla="*/ 84 w 84"/>
                <a:gd name="T51" fmla="*/ 24 h 60"/>
                <a:gd name="T52" fmla="*/ 78 w 84"/>
                <a:gd name="T5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60">
                  <a:moveTo>
                    <a:pt x="78" y="30"/>
                  </a:moveTo>
                  <a:lnTo>
                    <a:pt x="72" y="30"/>
                  </a:lnTo>
                  <a:lnTo>
                    <a:pt x="66" y="30"/>
                  </a:lnTo>
                  <a:lnTo>
                    <a:pt x="60" y="30"/>
                  </a:lnTo>
                  <a:lnTo>
                    <a:pt x="48" y="36"/>
                  </a:lnTo>
                  <a:lnTo>
                    <a:pt x="48" y="42"/>
                  </a:lnTo>
                  <a:lnTo>
                    <a:pt x="42" y="48"/>
                  </a:lnTo>
                  <a:lnTo>
                    <a:pt x="36" y="48"/>
                  </a:lnTo>
                  <a:lnTo>
                    <a:pt x="36" y="54"/>
                  </a:lnTo>
                  <a:lnTo>
                    <a:pt x="30" y="54"/>
                  </a:lnTo>
                  <a:lnTo>
                    <a:pt x="18" y="54"/>
                  </a:lnTo>
                  <a:lnTo>
                    <a:pt x="18" y="60"/>
                  </a:lnTo>
                  <a:lnTo>
                    <a:pt x="12" y="54"/>
                  </a:lnTo>
                  <a:lnTo>
                    <a:pt x="6" y="48"/>
                  </a:lnTo>
                  <a:lnTo>
                    <a:pt x="0" y="48"/>
                  </a:lnTo>
                  <a:lnTo>
                    <a:pt x="0" y="42"/>
                  </a:lnTo>
                  <a:lnTo>
                    <a:pt x="6" y="42"/>
                  </a:lnTo>
                  <a:lnTo>
                    <a:pt x="6" y="36"/>
                  </a:lnTo>
                  <a:lnTo>
                    <a:pt x="6" y="24"/>
                  </a:lnTo>
                  <a:lnTo>
                    <a:pt x="0" y="12"/>
                  </a:lnTo>
                  <a:lnTo>
                    <a:pt x="0" y="6"/>
                  </a:lnTo>
                  <a:lnTo>
                    <a:pt x="6" y="6"/>
                  </a:lnTo>
                  <a:lnTo>
                    <a:pt x="6" y="0"/>
                  </a:lnTo>
                  <a:lnTo>
                    <a:pt x="84" y="18"/>
                  </a:lnTo>
                  <a:lnTo>
                    <a:pt x="78" y="18"/>
                  </a:lnTo>
                  <a:lnTo>
                    <a:pt x="84" y="24"/>
                  </a:lnTo>
                  <a:lnTo>
                    <a:pt x="7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5" name="Freeform 143"/>
            <p:cNvSpPr>
              <a:spLocks/>
            </p:cNvSpPr>
            <p:nvPr/>
          </p:nvSpPr>
          <p:spPr bwMode="auto">
            <a:xfrm>
              <a:off x="1194" y="990"/>
              <a:ext cx="66" cy="84"/>
            </a:xfrm>
            <a:custGeom>
              <a:avLst/>
              <a:gdLst>
                <a:gd name="T0" fmla="*/ 60 w 66"/>
                <a:gd name="T1" fmla="*/ 78 h 84"/>
                <a:gd name="T2" fmla="*/ 48 w 66"/>
                <a:gd name="T3" fmla="*/ 84 h 84"/>
                <a:gd name="T4" fmla="*/ 36 w 66"/>
                <a:gd name="T5" fmla="*/ 78 h 84"/>
                <a:gd name="T6" fmla="*/ 30 w 66"/>
                <a:gd name="T7" fmla="*/ 78 h 84"/>
                <a:gd name="T8" fmla="*/ 24 w 66"/>
                <a:gd name="T9" fmla="*/ 78 h 84"/>
                <a:gd name="T10" fmla="*/ 18 w 66"/>
                <a:gd name="T11" fmla="*/ 78 h 84"/>
                <a:gd name="T12" fmla="*/ 12 w 66"/>
                <a:gd name="T13" fmla="*/ 78 h 84"/>
                <a:gd name="T14" fmla="*/ 0 w 66"/>
                <a:gd name="T15" fmla="*/ 78 h 84"/>
                <a:gd name="T16" fmla="*/ 6 w 66"/>
                <a:gd name="T17" fmla="*/ 60 h 84"/>
                <a:gd name="T18" fmla="*/ 6 w 66"/>
                <a:gd name="T19" fmla="*/ 42 h 84"/>
                <a:gd name="T20" fmla="*/ 18 w 66"/>
                <a:gd name="T21" fmla="*/ 6 h 84"/>
                <a:gd name="T22" fmla="*/ 18 w 66"/>
                <a:gd name="T23" fmla="*/ 0 h 84"/>
                <a:gd name="T24" fmla="*/ 24 w 66"/>
                <a:gd name="T25" fmla="*/ 6 h 84"/>
                <a:gd name="T26" fmla="*/ 30 w 66"/>
                <a:gd name="T27" fmla="*/ 0 h 84"/>
                <a:gd name="T28" fmla="*/ 30 w 66"/>
                <a:gd name="T29" fmla="*/ 6 h 84"/>
                <a:gd name="T30" fmla="*/ 36 w 66"/>
                <a:gd name="T31" fmla="*/ 6 h 84"/>
                <a:gd name="T32" fmla="*/ 42 w 66"/>
                <a:gd name="T33" fmla="*/ 0 h 84"/>
                <a:gd name="T34" fmla="*/ 48 w 66"/>
                <a:gd name="T35" fmla="*/ 0 h 84"/>
                <a:gd name="T36" fmla="*/ 48 w 66"/>
                <a:gd name="T37" fmla="*/ 6 h 84"/>
                <a:gd name="T38" fmla="*/ 48 w 66"/>
                <a:gd name="T39" fmla="*/ 12 h 84"/>
                <a:gd name="T40" fmla="*/ 54 w 66"/>
                <a:gd name="T41" fmla="*/ 24 h 84"/>
                <a:gd name="T42" fmla="*/ 54 w 66"/>
                <a:gd name="T43" fmla="*/ 36 h 84"/>
                <a:gd name="T44" fmla="*/ 54 w 66"/>
                <a:gd name="T45" fmla="*/ 42 h 84"/>
                <a:gd name="T46" fmla="*/ 48 w 66"/>
                <a:gd name="T47" fmla="*/ 42 h 84"/>
                <a:gd name="T48" fmla="*/ 48 w 66"/>
                <a:gd name="T49" fmla="*/ 48 h 84"/>
                <a:gd name="T50" fmla="*/ 54 w 66"/>
                <a:gd name="T51" fmla="*/ 48 h 84"/>
                <a:gd name="T52" fmla="*/ 60 w 66"/>
                <a:gd name="T53" fmla="*/ 54 h 84"/>
                <a:gd name="T54" fmla="*/ 66 w 66"/>
                <a:gd name="T55" fmla="*/ 60 h 84"/>
                <a:gd name="T56" fmla="*/ 66 w 66"/>
                <a:gd name="T57" fmla="*/ 72 h 84"/>
                <a:gd name="T58" fmla="*/ 60 w 66"/>
                <a:gd name="T59"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84">
                  <a:moveTo>
                    <a:pt x="60" y="78"/>
                  </a:moveTo>
                  <a:lnTo>
                    <a:pt x="48" y="84"/>
                  </a:lnTo>
                  <a:lnTo>
                    <a:pt x="36" y="78"/>
                  </a:lnTo>
                  <a:lnTo>
                    <a:pt x="30" y="78"/>
                  </a:lnTo>
                  <a:lnTo>
                    <a:pt x="24" y="78"/>
                  </a:lnTo>
                  <a:lnTo>
                    <a:pt x="18" y="78"/>
                  </a:lnTo>
                  <a:lnTo>
                    <a:pt x="12" y="78"/>
                  </a:lnTo>
                  <a:lnTo>
                    <a:pt x="0" y="78"/>
                  </a:lnTo>
                  <a:lnTo>
                    <a:pt x="6" y="60"/>
                  </a:lnTo>
                  <a:lnTo>
                    <a:pt x="6" y="42"/>
                  </a:lnTo>
                  <a:lnTo>
                    <a:pt x="18" y="6"/>
                  </a:lnTo>
                  <a:lnTo>
                    <a:pt x="18" y="0"/>
                  </a:lnTo>
                  <a:lnTo>
                    <a:pt x="24" y="6"/>
                  </a:lnTo>
                  <a:lnTo>
                    <a:pt x="30" y="0"/>
                  </a:lnTo>
                  <a:lnTo>
                    <a:pt x="30" y="6"/>
                  </a:lnTo>
                  <a:lnTo>
                    <a:pt x="36" y="6"/>
                  </a:lnTo>
                  <a:lnTo>
                    <a:pt x="42" y="0"/>
                  </a:lnTo>
                  <a:lnTo>
                    <a:pt x="48" y="0"/>
                  </a:lnTo>
                  <a:lnTo>
                    <a:pt x="48" y="6"/>
                  </a:lnTo>
                  <a:lnTo>
                    <a:pt x="48" y="12"/>
                  </a:lnTo>
                  <a:lnTo>
                    <a:pt x="54" y="24"/>
                  </a:lnTo>
                  <a:lnTo>
                    <a:pt x="54" y="36"/>
                  </a:lnTo>
                  <a:lnTo>
                    <a:pt x="54" y="42"/>
                  </a:lnTo>
                  <a:lnTo>
                    <a:pt x="48" y="42"/>
                  </a:lnTo>
                  <a:lnTo>
                    <a:pt x="48" y="48"/>
                  </a:lnTo>
                  <a:lnTo>
                    <a:pt x="54" y="48"/>
                  </a:lnTo>
                  <a:lnTo>
                    <a:pt x="60" y="54"/>
                  </a:lnTo>
                  <a:lnTo>
                    <a:pt x="66" y="60"/>
                  </a:lnTo>
                  <a:lnTo>
                    <a:pt x="66" y="72"/>
                  </a:lnTo>
                  <a:lnTo>
                    <a:pt x="60" y="7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6" name="Freeform 144"/>
            <p:cNvSpPr>
              <a:spLocks/>
            </p:cNvSpPr>
            <p:nvPr/>
          </p:nvSpPr>
          <p:spPr bwMode="auto">
            <a:xfrm>
              <a:off x="2418" y="1176"/>
              <a:ext cx="66" cy="72"/>
            </a:xfrm>
            <a:custGeom>
              <a:avLst/>
              <a:gdLst>
                <a:gd name="T0" fmla="*/ 0 w 66"/>
                <a:gd name="T1" fmla="*/ 66 h 72"/>
                <a:gd name="T2" fmla="*/ 0 w 66"/>
                <a:gd name="T3" fmla="*/ 48 h 72"/>
                <a:gd name="T4" fmla="*/ 0 w 66"/>
                <a:gd name="T5" fmla="*/ 42 h 72"/>
                <a:gd name="T6" fmla="*/ 0 w 66"/>
                <a:gd name="T7" fmla="*/ 6 h 72"/>
                <a:gd name="T8" fmla="*/ 0 w 66"/>
                <a:gd name="T9" fmla="*/ 0 h 72"/>
                <a:gd name="T10" fmla="*/ 24 w 66"/>
                <a:gd name="T11" fmla="*/ 0 h 72"/>
                <a:gd name="T12" fmla="*/ 24 w 66"/>
                <a:gd name="T13" fmla="*/ 6 h 72"/>
                <a:gd name="T14" fmla="*/ 54 w 66"/>
                <a:gd name="T15" fmla="*/ 12 h 72"/>
                <a:gd name="T16" fmla="*/ 54 w 66"/>
                <a:gd name="T17" fmla="*/ 36 h 72"/>
                <a:gd name="T18" fmla="*/ 66 w 66"/>
                <a:gd name="T19" fmla="*/ 36 h 72"/>
                <a:gd name="T20" fmla="*/ 66 w 66"/>
                <a:gd name="T21" fmla="*/ 48 h 72"/>
                <a:gd name="T22" fmla="*/ 66 w 66"/>
                <a:gd name="T23" fmla="*/ 54 h 72"/>
                <a:gd name="T24" fmla="*/ 60 w 66"/>
                <a:gd name="T25" fmla="*/ 54 h 72"/>
                <a:gd name="T26" fmla="*/ 60 w 66"/>
                <a:gd name="T27" fmla="*/ 60 h 72"/>
                <a:gd name="T28" fmla="*/ 54 w 66"/>
                <a:gd name="T29" fmla="*/ 60 h 72"/>
                <a:gd name="T30" fmla="*/ 48 w 66"/>
                <a:gd name="T31" fmla="*/ 60 h 72"/>
                <a:gd name="T32" fmla="*/ 48 w 66"/>
                <a:gd name="T33" fmla="*/ 66 h 72"/>
                <a:gd name="T34" fmla="*/ 42 w 66"/>
                <a:gd name="T35" fmla="*/ 66 h 72"/>
                <a:gd name="T36" fmla="*/ 36 w 66"/>
                <a:gd name="T37" fmla="*/ 66 h 72"/>
                <a:gd name="T38" fmla="*/ 36 w 66"/>
                <a:gd name="T39" fmla="*/ 72 h 72"/>
                <a:gd name="T40" fmla="*/ 30 w 66"/>
                <a:gd name="T41" fmla="*/ 66 h 72"/>
                <a:gd name="T42" fmla="*/ 36 w 66"/>
                <a:gd name="T43" fmla="*/ 72 h 72"/>
                <a:gd name="T44" fmla="*/ 30 w 66"/>
                <a:gd name="T45" fmla="*/ 72 h 72"/>
                <a:gd name="T46" fmla="*/ 30 w 66"/>
                <a:gd name="T47" fmla="*/ 66 h 72"/>
                <a:gd name="T48" fmla="*/ 30 w 66"/>
                <a:gd name="T49" fmla="*/ 72 h 72"/>
                <a:gd name="T50" fmla="*/ 24 w 66"/>
                <a:gd name="T51" fmla="*/ 66 h 72"/>
                <a:gd name="T52" fmla="*/ 24 w 66"/>
                <a:gd name="T53" fmla="*/ 72 h 72"/>
                <a:gd name="T54" fmla="*/ 18 w 66"/>
                <a:gd name="T55" fmla="*/ 66 h 72"/>
                <a:gd name="T56" fmla="*/ 12 w 66"/>
                <a:gd name="T57" fmla="*/ 66 h 72"/>
                <a:gd name="T58" fmla="*/ 6 w 66"/>
                <a:gd name="T59" fmla="*/ 66 h 72"/>
                <a:gd name="T60" fmla="*/ 0 w 66"/>
                <a:gd name="T61"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72">
                  <a:moveTo>
                    <a:pt x="0" y="66"/>
                  </a:moveTo>
                  <a:lnTo>
                    <a:pt x="0" y="48"/>
                  </a:lnTo>
                  <a:lnTo>
                    <a:pt x="0" y="42"/>
                  </a:lnTo>
                  <a:lnTo>
                    <a:pt x="0" y="6"/>
                  </a:lnTo>
                  <a:lnTo>
                    <a:pt x="0" y="0"/>
                  </a:lnTo>
                  <a:lnTo>
                    <a:pt x="24" y="0"/>
                  </a:lnTo>
                  <a:lnTo>
                    <a:pt x="24" y="6"/>
                  </a:lnTo>
                  <a:lnTo>
                    <a:pt x="54" y="12"/>
                  </a:lnTo>
                  <a:lnTo>
                    <a:pt x="54" y="36"/>
                  </a:lnTo>
                  <a:lnTo>
                    <a:pt x="66" y="36"/>
                  </a:lnTo>
                  <a:lnTo>
                    <a:pt x="66" y="48"/>
                  </a:lnTo>
                  <a:lnTo>
                    <a:pt x="66" y="54"/>
                  </a:lnTo>
                  <a:lnTo>
                    <a:pt x="60" y="54"/>
                  </a:lnTo>
                  <a:lnTo>
                    <a:pt x="60" y="60"/>
                  </a:lnTo>
                  <a:lnTo>
                    <a:pt x="54" y="60"/>
                  </a:lnTo>
                  <a:lnTo>
                    <a:pt x="48" y="60"/>
                  </a:lnTo>
                  <a:lnTo>
                    <a:pt x="48" y="66"/>
                  </a:lnTo>
                  <a:lnTo>
                    <a:pt x="42" y="66"/>
                  </a:lnTo>
                  <a:lnTo>
                    <a:pt x="36" y="66"/>
                  </a:lnTo>
                  <a:lnTo>
                    <a:pt x="36" y="72"/>
                  </a:lnTo>
                  <a:lnTo>
                    <a:pt x="30" y="66"/>
                  </a:lnTo>
                  <a:lnTo>
                    <a:pt x="36" y="72"/>
                  </a:lnTo>
                  <a:lnTo>
                    <a:pt x="30" y="72"/>
                  </a:lnTo>
                  <a:lnTo>
                    <a:pt x="30" y="66"/>
                  </a:lnTo>
                  <a:lnTo>
                    <a:pt x="30" y="72"/>
                  </a:lnTo>
                  <a:lnTo>
                    <a:pt x="24" y="66"/>
                  </a:lnTo>
                  <a:lnTo>
                    <a:pt x="24" y="72"/>
                  </a:lnTo>
                  <a:lnTo>
                    <a:pt x="18" y="66"/>
                  </a:lnTo>
                  <a:lnTo>
                    <a:pt x="12" y="66"/>
                  </a:lnTo>
                  <a:lnTo>
                    <a:pt x="6" y="66"/>
                  </a:lnTo>
                  <a:lnTo>
                    <a:pt x="0"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7" name="Freeform 145"/>
            <p:cNvSpPr>
              <a:spLocks/>
            </p:cNvSpPr>
            <p:nvPr/>
          </p:nvSpPr>
          <p:spPr bwMode="auto">
            <a:xfrm>
              <a:off x="2814" y="1188"/>
              <a:ext cx="78" cy="60"/>
            </a:xfrm>
            <a:custGeom>
              <a:avLst/>
              <a:gdLst>
                <a:gd name="T0" fmla="*/ 0 w 78"/>
                <a:gd name="T1" fmla="*/ 6 h 60"/>
                <a:gd name="T2" fmla="*/ 6 w 78"/>
                <a:gd name="T3" fmla="*/ 6 h 60"/>
                <a:gd name="T4" fmla="*/ 6 w 78"/>
                <a:gd name="T5" fmla="*/ 0 h 60"/>
                <a:gd name="T6" fmla="*/ 78 w 78"/>
                <a:gd name="T7" fmla="*/ 0 h 60"/>
                <a:gd name="T8" fmla="*/ 78 w 78"/>
                <a:gd name="T9" fmla="*/ 36 h 60"/>
                <a:gd name="T10" fmla="*/ 78 w 78"/>
                <a:gd name="T11" fmla="*/ 60 h 60"/>
                <a:gd name="T12" fmla="*/ 36 w 78"/>
                <a:gd name="T13" fmla="*/ 60 h 60"/>
                <a:gd name="T14" fmla="*/ 0 w 78"/>
                <a:gd name="T15" fmla="*/ 60 h 60"/>
                <a:gd name="T16" fmla="*/ 0 w 78"/>
                <a:gd name="T17" fmla="*/ 42 h 60"/>
                <a:gd name="T18" fmla="*/ 0 w 78"/>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60">
                  <a:moveTo>
                    <a:pt x="0" y="6"/>
                  </a:moveTo>
                  <a:lnTo>
                    <a:pt x="6" y="6"/>
                  </a:lnTo>
                  <a:lnTo>
                    <a:pt x="6" y="0"/>
                  </a:lnTo>
                  <a:lnTo>
                    <a:pt x="78" y="0"/>
                  </a:lnTo>
                  <a:lnTo>
                    <a:pt x="78" y="36"/>
                  </a:lnTo>
                  <a:lnTo>
                    <a:pt x="78" y="60"/>
                  </a:lnTo>
                  <a:lnTo>
                    <a:pt x="36" y="60"/>
                  </a:lnTo>
                  <a:lnTo>
                    <a:pt x="0" y="60"/>
                  </a:lnTo>
                  <a:lnTo>
                    <a:pt x="0" y="42"/>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8" name="Freeform 146"/>
            <p:cNvSpPr>
              <a:spLocks/>
            </p:cNvSpPr>
            <p:nvPr/>
          </p:nvSpPr>
          <p:spPr bwMode="auto">
            <a:xfrm>
              <a:off x="1344" y="1020"/>
              <a:ext cx="42" cy="72"/>
            </a:xfrm>
            <a:custGeom>
              <a:avLst/>
              <a:gdLst>
                <a:gd name="T0" fmla="*/ 12 w 42"/>
                <a:gd name="T1" fmla="*/ 72 h 72"/>
                <a:gd name="T2" fmla="*/ 6 w 42"/>
                <a:gd name="T3" fmla="*/ 72 h 72"/>
                <a:gd name="T4" fmla="*/ 12 w 42"/>
                <a:gd name="T5" fmla="*/ 36 h 72"/>
                <a:gd name="T6" fmla="*/ 6 w 42"/>
                <a:gd name="T7" fmla="*/ 36 h 72"/>
                <a:gd name="T8" fmla="*/ 6 w 42"/>
                <a:gd name="T9" fmla="*/ 30 h 72"/>
                <a:gd name="T10" fmla="*/ 6 w 42"/>
                <a:gd name="T11" fmla="*/ 24 h 72"/>
                <a:gd name="T12" fmla="*/ 0 w 42"/>
                <a:gd name="T13" fmla="*/ 18 h 72"/>
                <a:gd name="T14" fmla="*/ 0 w 42"/>
                <a:gd name="T15" fmla="*/ 6 h 72"/>
                <a:gd name="T16" fmla="*/ 6 w 42"/>
                <a:gd name="T17" fmla="*/ 6 h 72"/>
                <a:gd name="T18" fmla="*/ 12 w 42"/>
                <a:gd name="T19" fmla="*/ 0 h 72"/>
                <a:gd name="T20" fmla="*/ 18 w 42"/>
                <a:gd name="T21" fmla="*/ 0 h 72"/>
                <a:gd name="T22" fmla="*/ 18 w 42"/>
                <a:gd name="T23" fmla="*/ 6 h 72"/>
                <a:gd name="T24" fmla="*/ 24 w 42"/>
                <a:gd name="T25" fmla="*/ 6 h 72"/>
                <a:gd name="T26" fmla="*/ 30 w 42"/>
                <a:gd name="T27" fmla="*/ 6 h 72"/>
                <a:gd name="T28" fmla="*/ 30 w 42"/>
                <a:gd name="T29" fmla="*/ 12 h 72"/>
                <a:gd name="T30" fmla="*/ 36 w 42"/>
                <a:gd name="T31" fmla="*/ 18 h 72"/>
                <a:gd name="T32" fmla="*/ 42 w 42"/>
                <a:gd name="T33" fmla="*/ 24 h 72"/>
                <a:gd name="T34" fmla="*/ 42 w 42"/>
                <a:gd name="T35" fmla="*/ 30 h 72"/>
                <a:gd name="T36" fmla="*/ 42 w 42"/>
                <a:gd name="T37" fmla="*/ 36 h 72"/>
                <a:gd name="T38" fmla="*/ 30 w 42"/>
                <a:gd name="T39" fmla="*/ 36 h 72"/>
                <a:gd name="T40" fmla="*/ 24 w 42"/>
                <a:gd name="T41" fmla="*/ 36 h 72"/>
                <a:gd name="T42" fmla="*/ 18 w 42"/>
                <a:gd name="T43" fmla="*/ 60 h 72"/>
                <a:gd name="T44" fmla="*/ 12 w 42"/>
                <a:gd name="T4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72">
                  <a:moveTo>
                    <a:pt x="12" y="72"/>
                  </a:moveTo>
                  <a:lnTo>
                    <a:pt x="6" y="72"/>
                  </a:lnTo>
                  <a:lnTo>
                    <a:pt x="12" y="36"/>
                  </a:lnTo>
                  <a:lnTo>
                    <a:pt x="6" y="36"/>
                  </a:lnTo>
                  <a:lnTo>
                    <a:pt x="6" y="30"/>
                  </a:lnTo>
                  <a:lnTo>
                    <a:pt x="6" y="24"/>
                  </a:lnTo>
                  <a:lnTo>
                    <a:pt x="0" y="18"/>
                  </a:lnTo>
                  <a:lnTo>
                    <a:pt x="0" y="6"/>
                  </a:lnTo>
                  <a:lnTo>
                    <a:pt x="6" y="6"/>
                  </a:lnTo>
                  <a:lnTo>
                    <a:pt x="12" y="0"/>
                  </a:lnTo>
                  <a:lnTo>
                    <a:pt x="18" y="0"/>
                  </a:lnTo>
                  <a:lnTo>
                    <a:pt x="18" y="6"/>
                  </a:lnTo>
                  <a:lnTo>
                    <a:pt x="24" y="6"/>
                  </a:lnTo>
                  <a:lnTo>
                    <a:pt x="30" y="6"/>
                  </a:lnTo>
                  <a:lnTo>
                    <a:pt x="30" y="12"/>
                  </a:lnTo>
                  <a:lnTo>
                    <a:pt x="36" y="18"/>
                  </a:lnTo>
                  <a:lnTo>
                    <a:pt x="42" y="24"/>
                  </a:lnTo>
                  <a:lnTo>
                    <a:pt x="42" y="30"/>
                  </a:lnTo>
                  <a:lnTo>
                    <a:pt x="42" y="36"/>
                  </a:lnTo>
                  <a:lnTo>
                    <a:pt x="30" y="36"/>
                  </a:lnTo>
                  <a:lnTo>
                    <a:pt x="24" y="36"/>
                  </a:lnTo>
                  <a:lnTo>
                    <a:pt x="18" y="60"/>
                  </a:lnTo>
                  <a:lnTo>
                    <a:pt x="12"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19" name="Freeform 147"/>
            <p:cNvSpPr>
              <a:spLocks/>
            </p:cNvSpPr>
            <p:nvPr/>
          </p:nvSpPr>
          <p:spPr bwMode="auto">
            <a:xfrm>
              <a:off x="2220" y="1164"/>
              <a:ext cx="60" cy="84"/>
            </a:xfrm>
            <a:custGeom>
              <a:avLst/>
              <a:gdLst>
                <a:gd name="T0" fmla="*/ 54 w 60"/>
                <a:gd name="T1" fmla="*/ 78 h 84"/>
                <a:gd name="T2" fmla="*/ 54 w 60"/>
                <a:gd name="T3" fmla="*/ 84 h 84"/>
                <a:gd name="T4" fmla="*/ 48 w 60"/>
                <a:gd name="T5" fmla="*/ 84 h 84"/>
                <a:gd name="T6" fmla="*/ 48 w 60"/>
                <a:gd name="T7" fmla="*/ 72 h 84"/>
                <a:gd name="T8" fmla="*/ 30 w 60"/>
                <a:gd name="T9" fmla="*/ 72 h 84"/>
                <a:gd name="T10" fmla="*/ 36 w 60"/>
                <a:gd name="T11" fmla="*/ 66 h 84"/>
                <a:gd name="T12" fmla="*/ 24 w 60"/>
                <a:gd name="T13" fmla="*/ 66 h 84"/>
                <a:gd name="T14" fmla="*/ 24 w 60"/>
                <a:gd name="T15" fmla="*/ 54 h 84"/>
                <a:gd name="T16" fmla="*/ 0 w 60"/>
                <a:gd name="T17" fmla="*/ 54 h 84"/>
                <a:gd name="T18" fmla="*/ 0 w 60"/>
                <a:gd name="T19" fmla="*/ 36 h 84"/>
                <a:gd name="T20" fmla="*/ 0 w 60"/>
                <a:gd name="T21" fmla="*/ 18 h 84"/>
                <a:gd name="T22" fmla="*/ 12 w 60"/>
                <a:gd name="T23" fmla="*/ 18 h 84"/>
                <a:gd name="T24" fmla="*/ 18 w 60"/>
                <a:gd name="T25" fmla="*/ 6 h 84"/>
                <a:gd name="T26" fmla="*/ 18 w 60"/>
                <a:gd name="T27" fmla="*/ 0 h 84"/>
                <a:gd name="T28" fmla="*/ 24 w 60"/>
                <a:gd name="T29" fmla="*/ 0 h 84"/>
                <a:gd name="T30" fmla="*/ 36 w 60"/>
                <a:gd name="T31" fmla="*/ 0 h 84"/>
                <a:gd name="T32" fmla="*/ 42 w 60"/>
                <a:gd name="T33" fmla="*/ 0 h 84"/>
                <a:gd name="T34" fmla="*/ 42 w 60"/>
                <a:gd name="T35" fmla="*/ 6 h 84"/>
                <a:gd name="T36" fmla="*/ 60 w 60"/>
                <a:gd name="T37" fmla="*/ 6 h 84"/>
                <a:gd name="T38" fmla="*/ 60 w 60"/>
                <a:gd name="T39" fmla="*/ 18 h 84"/>
                <a:gd name="T40" fmla="*/ 60 w 60"/>
                <a:gd name="T41" fmla="*/ 42 h 84"/>
                <a:gd name="T42" fmla="*/ 54 w 60"/>
                <a:gd name="T43"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84">
                  <a:moveTo>
                    <a:pt x="54" y="78"/>
                  </a:moveTo>
                  <a:lnTo>
                    <a:pt x="54" y="84"/>
                  </a:lnTo>
                  <a:lnTo>
                    <a:pt x="48" y="84"/>
                  </a:lnTo>
                  <a:lnTo>
                    <a:pt x="48" y="72"/>
                  </a:lnTo>
                  <a:lnTo>
                    <a:pt x="30" y="72"/>
                  </a:lnTo>
                  <a:lnTo>
                    <a:pt x="36" y="66"/>
                  </a:lnTo>
                  <a:lnTo>
                    <a:pt x="24" y="66"/>
                  </a:lnTo>
                  <a:lnTo>
                    <a:pt x="24" y="54"/>
                  </a:lnTo>
                  <a:lnTo>
                    <a:pt x="0" y="54"/>
                  </a:lnTo>
                  <a:lnTo>
                    <a:pt x="0" y="36"/>
                  </a:lnTo>
                  <a:lnTo>
                    <a:pt x="0" y="18"/>
                  </a:lnTo>
                  <a:lnTo>
                    <a:pt x="12" y="18"/>
                  </a:lnTo>
                  <a:lnTo>
                    <a:pt x="18" y="6"/>
                  </a:lnTo>
                  <a:lnTo>
                    <a:pt x="18" y="0"/>
                  </a:lnTo>
                  <a:lnTo>
                    <a:pt x="24" y="0"/>
                  </a:lnTo>
                  <a:lnTo>
                    <a:pt x="36" y="0"/>
                  </a:lnTo>
                  <a:lnTo>
                    <a:pt x="42" y="0"/>
                  </a:lnTo>
                  <a:lnTo>
                    <a:pt x="42" y="6"/>
                  </a:lnTo>
                  <a:lnTo>
                    <a:pt x="60" y="6"/>
                  </a:lnTo>
                  <a:lnTo>
                    <a:pt x="60" y="18"/>
                  </a:lnTo>
                  <a:lnTo>
                    <a:pt x="60" y="42"/>
                  </a:lnTo>
                  <a:lnTo>
                    <a:pt x="54"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0" name="Freeform 148"/>
            <p:cNvSpPr>
              <a:spLocks/>
            </p:cNvSpPr>
            <p:nvPr/>
          </p:nvSpPr>
          <p:spPr bwMode="auto">
            <a:xfrm>
              <a:off x="1398" y="1074"/>
              <a:ext cx="186" cy="138"/>
            </a:xfrm>
            <a:custGeom>
              <a:avLst/>
              <a:gdLst>
                <a:gd name="T0" fmla="*/ 48 w 186"/>
                <a:gd name="T1" fmla="*/ 120 h 138"/>
                <a:gd name="T2" fmla="*/ 36 w 186"/>
                <a:gd name="T3" fmla="*/ 120 h 138"/>
                <a:gd name="T4" fmla="*/ 30 w 186"/>
                <a:gd name="T5" fmla="*/ 126 h 138"/>
                <a:gd name="T6" fmla="*/ 24 w 186"/>
                <a:gd name="T7" fmla="*/ 120 h 138"/>
                <a:gd name="T8" fmla="*/ 24 w 186"/>
                <a:gd name="T9" fmla="*/ 108 h 138"/>
                <a:gd name="T10" fmla="*/ 0 w 186"/>
                <a:gd name="T11" fmla="*/ 96 h 138"/>
                <a:gd name="T12" fmla="*/ 12 w 186"/>
                <a:gd name="T13" fmla="*/ 78 h 138"/>
                <a:gd name="T14" fmla="*/ 18 w 186"/>
                <a:gd name="T15" fmla="*/ 66 h 138"/>
                <a:gd name="T16" fmla="*/ 18 w 186"/>
                <a:gd name="T17" fmla="*/ 54 h 138"/>
                <a:gd name="T18" fmla="*/ 6 w 186"/>
                <a:gd name="T19" fmla="*/ 48 h 138"/>
                <a:gd name="T20" fmla="*/ 6 w 186"/>
                <a:gd name="T21" fmla="*/ 42 h 138"/>
                <a:gd name="T22" fmla="*/ 12 w 186"/>
                <a:gd name="T23" fmla="*/ 30 h 138"/>
                <a:gd name="T24" fmla="*/ 24 w 186"/>
                <a:gd name="T25" fmla="*/ 30 h 138"/>
                <a:gd name="T26" fmla="*/ 36 w 186"/>
                <a:gd name="T27" fmla="*/ 12 h 138"/>
                <a:gd name="T28" fmla="*/ 42 w 186"/>
                <a:gd name="T29" fmla="*/ 18 h 138"/>
                <a:gd name="T30" fmla="*/ 54 w 186"/>
                <a:gd name="T31" fmla="*/ 24 h 138"/>
                <a:gd name="T32" fmla="*/ 60 w 186"/>
                <a:gd name="T33" fmla="*/ 18 h 138"/>
                <a:gd name="T34" fmla="*/ 60 w 186"/>
                <a:gd name="T35" fmla="*/ 12 h 138"/>
                <a:gd name="T36" fmla="*/ 60 w 186"/>
                <a:gd name="T37" fmla="*/ 6 h 138"/>
                <a:gd name="T38" fmla="*/ 72 w 186"/>
                <a:gd name="T39" fmla="*/ 12 h 138"/>
                <a:gd name="T40" fmla="*/ 84 w 186"/>
                <a:gd name="T41" fmla="*/ 18 h 138"/>
                <a:gd name="T42" fmla="*/ 84 w 186"/>
                <a:gd name="T43" fmla="*/ 6 h 138"/>
                <a:gd name="T44" fmla="*/ 96 w 186"/>
                <a:gd name="T45" fmla="*/ 0 h 138"/>
                <a:gd name="T46" fmla="*/ 168 w 186"/>
                <a:gd name="T47" fmla="*/ 0 h 138"/>
                <a:gd name="T48" fmla="*/ 180 w 186"/>
                <a:gd name="T49" fmla="*/ 0 h 138"/>
                <a:gd name="T50" fmla="*/ 186 w 186"/>
                <a:gd name="T51" fmla="*/ 6 h 138"/>
                <a:gd name="T52" fmla="*/ 180 w 186"/>
                <a:gd name="T53" fmla="*/ 18 h 138"/>
                <a:gd name="T54" fmla="*/ 174 w 186"/>
                <a:gd name="T55" fmla="*/ 36 h 138"/>
                <a:gd name="T56" fmla="*/ 168 w 186"/>
                <a:gd name="T57" fmla="*/ 42 h 138"/>
                <a:gd name="T58" fmla="*/ 162 w 186"/>
                <a:gd name="T59" fmla="*/ 42 h 138"/>
                <a:gd name="T60" fmla="*/ 168 w 186"/>
                <a:gd name="T61" fmla="*/ 48 h 138"/>
                <a:gd name="T62" fmla="*/ 162 w 186"/>
                <a:gd name="T63" fmla="*/ 54 h 138"/>
                <a:gd name="T64" fmla="*/ 168 w 186"/>
                <a:gd name="T65" fmla="*/ 66 h 138"/>
                <a:gd name="T66" fmla="*/ 168 w 186"/>
                <a:gd name="T67" fmla="*/ 72 h 138"/>
                <a:gd name="T68" fmla="*/ 156 w 186"/>
                <a:gd name="T69" fmla="*/ 78 h 138"/>
                <a:gd name="T70" fmla="*/ 156 w 186"/>
                <a:gd name="T71" fmla="*/ 84 h 138"/>
                <a:gd name="T72" fmla="*/ 156 w 186"/>
                <a:gd name="T73" fmla="*/ 96 h 138"/>
                <a:gd name="T74" fmla="*/ 150 w 186"/>
                <a:gd name="T75" fmla="*/ 102 h 138"/>
                <a:gd name="T76" fmla="*/ 138 w 186"/>
                <a:gd name="T77" fmla="*/ 108 h 138"/>
                <a:gd name="T78" fmla="*/ 132 w 186"/>
                <a:gd name="T79" fmla="*/ 114 h 138"/>
                <a:gd name="T80" fmla="*/ 138 w 186"/>
                <a:gd name="T81" fmla="*/ 126 h 138"/>
                <a:gd name="T82" fmla="*/ 132 w 186"/>
                <a:gd name="T83" fmla="*/ 1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 h="138">
                  <a:moveTo>
                    <a:pt x="132" y="138"/>
                  </a:moveTo>
                  <a:lnTo>
                    <a:pt x="48" y="120"/>
                  </a:lnTo>
                  <a:lnTo>
                    <a:pt x="42" y="114"/>
                  </a:lnTo>
                  <a:lnTo>
                    <a:pt x="36" y="120"/>
                  </a:lnTo>
                  <a:lnTo>
                    <a:pt x="30" y="120"/>
                  </a:lnTo>
                  <a:lnTo>
                    <a:pt x="30" y="126"/>
                  </a:lnTo>
                  <a:lnTo>
                    <a:pt x="18" y="120"/>
                  </a:lnTo>
                  <a:lnTo>
                    <a:pt x="24" y="120"/>
                  </a:lnTo>
                  <a:lnTo>
                    <a:pt x="24" y="114"/>
                  </a:lnTo>
                  <a:lnTo>
                    <a:pt x="24" y="108"/>
                  </a:lnTo>
                  <a:lnTo>
                    <a:pt x="0" y="102"/>
                  </a:lnTo>
                  <a:lnTo>
                    <a:pt x="0" y="96"/>
                  </a:lnTo>
                  <a:lnTo>
                    <a:pt x="12" y="84"/>
                  </a:lnTo>
                  <a:lnTo>
                    <a:pt x="12" y="78"/>
                  </a:lnTo>
                  <a:lnTo>
                    <a:pt x="18" y="72"/>
                  </a:lnTo>
                  <a:lnTo>
                    <a:pt x="18" y="66"/>
                  </a:lnTo>
                  <a:lnTo>
                    <a:pt x="18" y="60"/>
                  </a:lnTo>
                  <a:lnTo>
                    <a:pt x="18" y="54"/>
                  </a:lnTo>
                  <a:lnTo>
                    <a:pt x="12" y="48"/>
                  </a:lnTo>
                  <a:lnTo>
                    <a:pt x="6" y="48"/>
                  </a:lnTo>
                  <a:lnTo>
                    <a:pt x="0" y="42"/>
                  </a:lnTo>
                  <a:lnTo>
                    <a:pt x="6" y="42"/>
                  </a:lnTo>
                  <a:lnTo>
                    <a:pt x="6" y="36"/>
                  </a:lnTo>
                  <a:lnTo>
                    <a:pt x="12" y="30"/>
                  </a:lnTo>
                  <a:lnTo>
                    <a:pt x="18" y="30"/>
                  </a:lnTo>
                  <a:lnTo>
                    <a:pt x="24" y="30"/>
                  </a:lnTo>
                  <a:lnTo>
                    <a:pt x="30" y="18"/>
                  </a:lnTo>
                  <a:lnTo>
                    <a:pt x="36" y="12"/>
                  </a:lnTo>
                  <a:lnTo>
                    <a:pt x="36" y="18"/>
                  </a:lnTo>
                  <a:lnTo>
                    <a:pt x="42" y="18"/>
                  </a:lnTo>
                  <a:lnTo>
                    <a:pt x="48" y="24"/>
                  </a:lnTo>
                  <a:lnTo>
                    <a:pt x="54" y="24"/>
                  </a:lnTo>
                  <a:lnTo>
                    <a:pt x="54" y="18"/>
                  </a:lnTo>
                  <a:lnTo>
                    <a:pt x="60" y="18"/>
                  </a:lnTo>
                  <a:lnTo>
                    <a:pt x="66" y="18"/>
                  </a:lnTo>
                  <a:lnTo>
                    <a:pt x="60" y="12"/>
                  </a:lnTo>
                  <a:lnTo>
                    <a:pt x="54" y="0"/>
                  </a:lnTo>
                  <a:lnTo>
                    <a:pt x="60" y="6"/>
                  </a:lnTo>
                  <a:lnTo>
                    <a:pt x="66" y="12"/>
                  </a:lnTo>
                  <a:lnTo>
                    <a:pt x="72" y="12"/>
                  </a:lnTo>
                  <a:lnTo>
                    <a:pt x="78" y="18"/>
                  </a:lnTo>
                  <a:lnTo>
                    <a:pt x="84" y="18"/>
                  </a:lnTo>
                  <a:lnTo>
                    <a:pt x="84" y="12"/>
                  </a:lnTo>
                  <a:lnTo>
                    <a:pt x="84" y="6"/>
                  </a:lnTo>
                  <a:lnTo>
                    <a:pt x="90" y="6"/>
                  </a:lnTo>
                  <a:lnTo>
                    <a:pt x="96" y="0"/>
                  </a:lnTo>
                  <a:lnTo>
                    <a:pt x="162" y="0"/>
                  </a:lnTo>
                  <a:lnTo>
                    <a:pt x="168" y="0"/>
                  </a:lnTo>
                  <a:lnTo>
                    <a:pt x="174" y="0"/>
                  </a:lnTo>
                  <a:lnTo>
                    <a:pt x="180" y="0"/>
                  </a:lnTo>
                  <a:lnTo>
                    <a:pt x="186" y="0"/>
                  </a:lnTo>
                  <a:lnTo>
                    <a:pt x="186" y="6"/>
                  </a:lnTo>
                  <a:lnTo>
                    <a:pt x="180" y="12"/>
                  </a:lnTo>
                  <a:lnTo>
                    <a:pt x="180" y="18"/>
                  </a:lnTo>
                  <a:lnTo>
                    <a:pt x="174" y="24"/>
                  </a:lnTo>
                  <a:lnTo>
                    <a:pt x="174" y="36"/>
                  </a:lnTo>
                  <a:lnTo>
                    <a:pt x="168" y="36"/>
                  </a:lnTo>
                  <a:lnTo>
                    <a:pt x="168" y="42"/>
                  </a:lnTo>
                  <a:lnTo>
                    <a:pt x="168" y="48"/>
                  </a:lnTo>
                  <a:lnTo>
                    <a:pt x="162" y="42"/>
                  </a:lnTo>
                  <a:lnTo>
                    <a:pt x="162" y="48"/>
                  </a:lnTo>
                  <a:lnTo>
                    <a:pt x="168" y="48"/>
                  </a:lnTo>
                  <a:lnTo>
                    <a:pt x="168" y="54"/>
                  </a:lnTo>
                  <a:lnTo>
                    <a:pt x="162" y="54"/>
                  </a:lnTo>
                  <a:lnTo>
                    <a:pt x="162" y="60"/>
                  </a:lnTo>
                  <a:lnTo>
                    <a:pt x="168" y="66"/>
                  </a:lnTo>
                  <a:lnTo>
                    <a:pt x="162" y="66"/>
                  </a:lnTo>
                  <a:lnTo>
                    <a:pt x="168" y="72"/>
                  </a:lnTo>
                  <a:lnTo>
                    <a:pt x="162" y="78"/>
                  </a:lnTo>
                  <a:lnTo>
                    <a:pt x="156" y="78"/>
                  </a:lnTo>
                  <a:lnTo>
                    <a:pt x="150" y="84"/>
                  </a:lnTo>
                  <a:lnTo>
                    <a:pt x="156" y="84"/>
                  </a:lnTo>
                  <a:lnTo>
                    <a:pt x="156" y="90"/>
                  </a:lnTo>
                  <a:lnTo>
                    <a:pt x="156" y="96"/>
                  </a:lnTo>
                  <a:lnTo>
                    <a:pt x="150" y="96"/>
                  </a:lnTo>
                  <a:lnTo>
                    <a:pt x="150" y="102"/>
                  </a:lnTo>
                  <a:lnTo>
                    <a:pt x="144" y="108"/>
                  </a:lnTo>
                  <a:lnTo>
                    <a:pt x="138" y="108"/>
                  </a:lnTo>
                  <a:lnTo>
                    <a:pt x="132" y="108"/>
                  </a:lnTo>
                  <a:lnTo>
                    <a:pt x="132" y="114"/>
                  </a:lnTo>
                  <a:lnTo>
                    <a:pt x="138" y="120"/>
                  </a:lnTo>
                  <a:lnTo>
                    <a:pt x="138" y="126"/>
                  </a:lnTo>
                  <a:lnTo>
                    <a:pt x="144" y="126"/>
                  </a:lnTo>
                  <a:lnTo>
                    <a:pt x="132" y="132"/>
                  </a:lnTo>
                  <a:lnTo>
                    <a:pt x="132" y="13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1" name="Freeform 149"/>
            <p:cNvSpPr>
              <a:spLocks/>
            </p:cNvSpPr>
            <p:nvPr/>
          </p:nvSpPr>
          <p:spPr bwMode="auto">
            <a:xfrm>
              <a:off x="1548" y="1074"/>
              <a:ext cx="78" cy="114"/>
            </a:xfrm>
            <a:custGeom>
              <a:avLst/>
              <a:gdLst>
                <a:gd name="T0" fmla="*/ 0 w 78"/>
                <a:gd name="T1" fmla="*/ 96 h 114"/>
                <a:gd name="T2" fmla="*/ 6 w 78"/>
                <a:gd name="T3" fmla="*/ 90 h 114"/>
                <a:gd name="T4" fmla="*/ 0 w 78"/>
                <a:gd name="T5" fmla="*/ 84 h 114"/>
                <a:gd name="T6" fmla="*/ 12 w 78"/>
                <a:gd name="T7" fmla="*/ 78 h 114"/>
                <a:gd name="T8" fmla="*/ 12 w 78"/>
                <a:gd name="T9" fmla="*/ 66 h 114"/>
                <a:gd name="T10" fmla="*/ 12 w 78"/>
                <a:gd name="T11" fmla="*/ 60 h 114"/>
                <a:gd name="T12" fmla="*/ 18 w 78"/>
                <a:gd name="T13" fmla="*/ 54 h 114"/>
                <a:gd name="T14" fmla="*/ 12 w 78"/>
                <a:gd name="T15" fmla="*/ 48 h 114"/>
                <a:gd name="T16" fmla="*/ 18 w 78"/>
                <a:gd name="T17" fmla="*/ 48 h 114"/>
                <a:gd name="T18" fmla="*/ 18 w 78"/>
                <a:gd name="T19" fmla="*/ 36 h 114"/>
                <a:gd name="T20" fmla="*/ 24 w 78"/>
                <a:gd name="T21" fmla="*/ 24 h 114"/>
                <a:gd name="T22" fmla="*/ 30 w 78"/>
                <a:gd name="T23" fmla="*/ 12 h 114"/>
                <a:gd name="T24" fmla="*/ 36 w 78"/>
                <a:gd name="T25" fmla="*/ 0 h 114"/>
                <a:gd name="T26" fmla="*/ 72 w 78"/>
                <a:gd name="T27" fmla="*/ 12 h 114"/>
                <a:gd name="T28" fmla="*/ 66 w 78"/>
                <a:gd name="T29" fmla="*/ 18 h 114"/>
                <a:gd name="T30" fmla="*/ 66 w 78"/>
                <a:gd name="T31" fmla="*/ 30 h 114"/>
                <a:gd name="T32" fmla="*/ 66 w 78"/>
                <a:gd name="T33" fmla="*/ 42 h 114"/>
                <a:gd name="T34" fmla="*/ 60 w 78"/>
                <a:gd name="T35" fmla="*/ 48 h 114"/>
                <a:gd name="T36" fmla="*/ 66 w 78"/>
                <a:gd name="T37" fmla="*/ 54 h 114"/>
                <a:gd name="T38" fmla="*/ 66 w 78"/>
                <a:gd name="T39" fmla="*/ 60 h 114"/>
                <a:gd name="T40" fmla="*/ 60 w 78"/>
                <a:gd name="T41" fmla="*/ 66 h 114"/>
                <a:gd name="T42" fmla="*/ 66 w 78"/>
                <a:gd name="T43" fmla="*/ 72 h 114"/>
                <a:gd name="T44" fmla="*/ 78 w 78"/>
                <a:gd name="T45" fmla="*/ 78 h 114"/>
                <a:gd name="T46" fmla="*/ 72 w 78"/>
                <a:gd name="T47" fmla="*/ 84 h 114"/>
                <a:gd name="T48" fmla="*/ 60 w 78"/>
                <a:gd name="T49" fmla="*/ 90 h 114"/>
                <a:gd name="T50" fmla="*/ 54 w 78"/>
                <a:gd name="T51" fmla="*/ 96 h 114"/>
                <a:gd name="T52" fmla="*/ 48 w 78"/>
                <a:gd name="T53" fmla="*/ 90 h 114"/>
                <a:gd name="T54" fmla="*/ 42 w 78"/>
                <a:gd name="T55" fmla="*/ 102 h 114"/>
                <a:gd name="T56" fmla="*/ 36 w 78"/>
                <a:gd name="T57" fmla="*/ 96 h 114"/>
                <a:gd name="T58" fmla="*/ 30 w 78"/>
                <a:gd name="T59" fmla="*/ 108 h 114"/>
                <a:gd name="T60" fmla="*/ 18 w 78"/>
                <a:gd name="T61" fmla="*/ 108 h 114"/>
                <a:gd name="T62" fmla="*/ 12 w 78"/>
                <a:gd name="T63" fmla="*/ 114 h 114"/>
                <a:gd name="T64" fmla="*/ 6 w 78"/>
                <a:gd name="T65"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114">
                  <a:moveTo>
                    <a:pt x="0" y="102"/>
                  </a:moveTo>
                  <a:lnTo>
                    <a:pt x="0" y="96"/>
                  </a:lnTo>
                  <a:lnTo>
                    <a:pt x="6" y="96"/>
                  </a:lnTo>
                  <a:lnTo>
                    <a:pt x="6" y="90"/>
                  </a:lnTo>
                  <a:lnTo>
                    <a:pt x="6" y="84"/>
                  </a:lnTo>
                  <a:lnTo>
                    <a:pt x="0" y="84"/>
                  </a:lnTo>
                  <a:lnTo>
                    <a:pt x="6" y="78"/>
                  </a:lnTo>
                  <a:lnTo>
                    <a:pt x="12" y="78"/>
                  </a:lnTo>
                  <a:lnTo>
                    <a:pt x="18" y="72"/>
                  </a:lnTo>
                  <a:lnTo>
                    <a:pt x="12" y="66"/>
                  </a:lnTo>
                  <a:lnTo>
                    <a:pt x="18" y="66"/>
                  </a:lnTo>
                  <a:lnTo>
                    <a:pt x="12" y="60"/>
                  </a:lnTo>
                  <a:lnTo>
                    <a:pt x="12" y="54"/>
                  </a:lnTo>
                  <a:lnTo>
                    <a:pt x="18" y="54"/>
                  </a:lnTo>
                  <a:lnTo>
                    <a:pt x="18" y="48"/>
                  </a:lnTo>
                  <a:lnTo>
                    <a:pt x="12" y="48"/>
                  </a:lnTo>
                  <a:lnTo>
                    <a:pt x="12" y="42"/>
                  </a:lnTo>
                  <a:lnTo>
                    <a:pt x="18" y="48"/>
                  </a:lnTo>
                  <a:lnTo>
                    <a:pt x="18" y="42"/>
                  </a:lnTo>
                  <a:lnTo>
                    <a:pt x="18" y="36"/>
                  </a:lnTo>
                  <a:lnTo>
                    <a:pt x="24" y="36"/>
                  </a:lnTo>
                  <a:lnTo>
                    <a:pt x="24" y="24"/>
                  </a:lnTo>
                  <a:lnTo>
                    <a:pt x="30" y="18"/>
                  </a:lnTo>
                  <a:lnTo>
                    <a:pt x="30" y="12"/>
                  </a:lnTo>
                  <a:lnTo>
                    <a:pt x="36" y="6"/>
                  </a:lnTo>
                  <a:lnTo>
                    <a:pt x="36" y="0"/>
                  </a:lnTo>
                  <a:lnTo>
                    <a:pt x="72" y="6"/>
                  </a:lnTo>
                  <a:lnTo>
                    <a:pt x="72" y="12"/>
                  </a:lnTo>
                  <a:lnTo>
                    <a:pt x="66" y="12"/>
                  </a:lnTo>
                  <a:lnTo>
                    <a:pt x="66" y="18"/>
                  </a:lnTo>
                  <a:lnTo>
                    <a:pt x="66" y="24"/>
                  </a:lnTo>
                  <a:lnTo>
                    <a:pt x="66" y="30"/>
                  </a:lnTo>
                  <a:lnTo>
                    <a:pt x="66" y="36"/>
                  </a:lnTo>
                  <a:lnTo>
                    <a:pt x="66" y="42"/>
                  </a:lnTo>
                  <a:lnTo>
                    <a:pt x="66" y="48"/>
                  </a:lnTo>
                  <a:lnTo>
                    <a:pt x="60" y="48"/>
                  </a:lnTo>
                  <a:lnTo>
                    <a:pt x="60" y="54"/>
                  </a:lnTo>
                  <a:lnTo>
                    <a:pt x="66" y="54"/>
                  </a:lnTo>
                  <a:lnTo>
                    <a:pt x="60" y="54"/>
                  </a:lnTo>
                  <a:lnTo>
                    <a:pt x="66" y="60"/>
                  </a:lnTo>
                  <a:lnTo>
                    <a:pt x="60" y="60"/>
                  </a:lnTo>
                  <a:lnTo>
                    <a:pt x="60" y="66"/>
                  </a:lnTo>
                  <a:lnTo>
                    <a:pt x="66" y="66"/>
                  </a:lnTo>
                  <a:lnTo>
                    <a:pt x="66" y="72"/>
                  </a:lnTo>
                  <a:lnTo>
                    <a:pt x="72" y="78"/>
                  </a:lnTo>
                  <a:lnTo>
                    <a:pt x="78" y="78"/>
                  </a:lnTo>
                  <a:lnTo>
                    <a:pt x="78" y="84"/>
                  </a:lnTo>
                  <a:lnTo>
                    <a:pt x="72" y="84"/>
                  </a:lnTo>
                  <a:lnTo>
                    <a:pt x="66" y="90"/>
                  </a:lnTo>
                  <a:lnTo>
                    <a:pt x="60" y="90"/>
                  </a:lnTo>
                  <a:lnTo>
                    <a:pt x="54" y="90"/>
                  </a:lnTo>
                  <a:lnTo>
                    <a:pt x="54" y="96"/>
                  </a:lnTo>
                  <a:lnTo>
                    <a:pt x="54" y="90"/>
                  </a:lnTo>
                  <a:lnTo>
                    <a:pt x="48" y="90"/>
                  </a:lnTo>
                  <a:lnTo>
                    <a:pt x="48" y="96"/>
                  </a:lnTo>
                  <a:lnTo>
                    <a:pt x="42" y="102"/>
                  </a:lnTo>
                  <a:lnTo>
                    <a:pt x="42" y="96"/>
                  </a:lnTo>
                  <a:lnTo>
                    <a:pt x="36" y="96"/>
                  </a:lnTo>
                  <a:lnTo>
                    <a:pt x="36" y="102"/>
                  </a:lnTo>
                  <a:lnTo>
                    <a:pt x="30" y="108"/>
                  </a:lnTo>
                  <a:lnTo>
                    <a:pt x="24" y="108"/>
                  </a:lnTo>
                  <a:lnTo>
                    <a:pt x="18" y="108"/>
                  </a:lnTo>
                  <a:lnTo>
                    <a:pt x="18" y="114"/>
                  </a:lnTo>
                  <a:lnTo>
                    <a:pt x="12" y="114"/>
                  </a:lnTo>
                  <a:lnTo>
                    <a:pt x="6" y="108"/>
                  </a:lnTo>
                  <a:lnTo>
                    <a:pt x="6" y="102"/>
                  </a:lnTo>
                  <a:lnTo>
                    <a:pt x="0" y="10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2" name="Freeform 150"/>
            <p:cNvSpPr>
              <a:spLocks/>
            </p:cNvSpPr>
            <p:nvPr/>
          </p:nvSpPr>
          <p:spPr bwMode="auto">
            <a:xfrm>
              <a:off x="3186" y="1182"/>
              <a:ext cx="42" cy="72"/>
            </a:xfrm>
            <a:custGeom>
              <a:avLst/>
              <a:gdLst>
                <a:gd name="T0" fmla="*/ 0 w 42"/>
                <a:gd name="T1" fmla="*/ 54 h 72"/>
                <a:gd name="T2" fmla="*/ 0 w 42"/>
                <a:gd name="T3" fmla="*/ 42 h 72"/>
                <a:gd name="T4" fmla="*/ 0 w 42"/>
                <a:gd name="T5" fmla="*/ 12 h 72"/>
                <a:gd name="T6" fmla="*/ 12 w 42"/>
                <a:gd name="T7" fmla="*/ 0 h 72"/>
                <a:gd name="T8" fmla="*/ 24 w 42"/>
                <a:gd name="T9" fmla="*/ 6 h 72"/>
                <a:gd name="T10" fmla="*/ 24 w 42"/>
                <a:gd name="T11" fmla="*/ 42 h 72"/>
                <a:gd name="T12" fmla="*/ 36 w 42"/>
                <a:gd name="T13" fmla="*/ 42 h 72"/>
                <a:gd name="T14" fmla="*/ 36 w 42"/>
                <a:gd name="T15" fmla="*/ 48 h 72"/>
                <a:gd name="T16" fmla="*/ 42 w 42"/>
                <a:gd name="T17" fmla="*/ 48 h 72"/>
                <a:gd name="T18" fmla="*/ 42 w 42"/>
                <a:gd name="T19" fmla="*/ 66 h 72"/>
                <a:gd name="T20" fmla="*/ 18 w 42"/>
                <a:gd name="T21" fmla="*/ 66 h 72"/>
                <a:gd name="T22" fmla="*/ 0 w 42"/>
                <a:gd name="T23" fmla="*/ 72 h 72"/>
                <a:gd name="T24" fmla="*/ 0 w 42"/>
                <a:gd name="T25"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0" y="54"/>
                  </a:moveTo>
                  <a:lnTo>
                    <a:pt x="0" y="42"/>
                  </a:lnTo>
                  <a:lnTo>
                    <a:pt x="0" y="12"/>
                  </a:lnTo>
                  <a:lnTo>
                    <a:pt x="12" y="0"/>
                  </a:lnTo>
                  <a:lnTo>
                    <a:pt x="24" y="6"/>
                  </a:lnTo>
                  <a:lnTo>
                    <a:pt x="24" y="42"/>
                  </a:lnTo>
                  <a:lnTo>
                    <a:pt x="36" y="42"/>
                  </a:lnTo>
                  <a:lnTo>
                    <a:pt x="36" y="48"/>
                  </a:lnTo>
                  <a:lnTo>
                    <a:pt x="42" y="48"/>
                  </a:lnTo>
                  <a:lnTo>
                    <a:pt x="42" y="66"/>
                  </a:lnTo>
                  <a:lnTo>
                    <a:pt x="18" y="66"/>
                  </a:lnTo>
                  <a:lnTo>
                    <a:pt x="0" y="72"/>
                  </a:lnTo>
                  <a:lnTo>
                    <a:pt x="0"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3" name="Freeform 151"/>
            <p:cNvSpPr>
              <a:spLocks/>
            </p:cNvSpPr>
            <p:nvPr/>
          </p:nvSpPr>
          <p:spPr bwMode="auto">
            <a:xfrm>
              <a:off x="2562" y="1188"/>
              <a:ext cx="66" cy="42"/>
            </a:xfrm>
            <a:custGeom>
              <a:avLst/>
              <a:gdLst>
                <a:gd name="T0" fmla="*/ 60 w 66"/>
                <a:gd name="T1" fmla="*/ 42 h 42"/>
                <a:gd name="T2" fmla="*/ 6 w 66"/>
                <a:gd name="T3" fmla="*/ 36 h 42"/>
                <a:gd name="T4" fmla="*/ 0 w 66"/>
                <a:gd name="T5" fmla="*/ 36 h 42"/>
                <a:gd name="T6" fmla="*/ 6 w 66"/>
                <a:gd name="T7" fmla="*/ 0 h 42"/>
                <a:gd name="T8" fmla="*/ 36 w 66"/>
                <a:gd name="T9" fmla="*/ 6 h 42"/>
                <a:gd name="T10" fmla="*/ 66 w 66"/>
                <a:gd name="T11" fmla="*/ 6 h 42"/>
                <a:gd name="T12" fmla="*/ 60 w 6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66" h="42">
                  <a:moveTo>
                    <a:pt x="60" y="42"/>
                  </a:moveTo>
                  <a:lnTo>
                    <a:pt x="6" y="36"/>
                  </a:lnTo>
                  <a:lnTo>
                    <a:pt x="0" y="36"/>
                  </a:lnTo>
                  <a:lnTo>
                    <a:pt x="6" y="0"/>
                  </a:lnTo>
                  <a:lnTo>
                    <a:pt x="36" y="6"/>
                  </a:lnTo>
                  <a:lnTo>
                    <a:pt x="66" y="6"/>
                  </a:lnTo>
                  <a:lnTo>
                    <a:pt x="6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4" name="Freeform 152"/>
            <p:cNvSpPr>
              <a:spLocks/>
            </p:cNvSpPr>
            <p:nvPr/>
          </p:nvSpPr>
          <p:spPr bwMode="auto">
            <a:xfrm>
              <a:off x="2514" y="1188"/>
              <a:ext cx="54" cy="72"/>
            </a:xfrm>
            <a:custGeom>
              <a:avLst/>
              <a:gdLst>
                <a:gd name="T0" fmla="*/ 54 w 54"/>
                <a:gd name="T1" fmla="*/ 72 h 72"/>
                <a:gd name="T2" fmla="*/ 6 w 54"/>
                <a:gd name="T3" fmla="*/ 72 h 72"/>
                <a:gd name="T4" fmla="*/ 6 w 54"/>
                <a:gd name="T5" fmla="*/ 66 h 72"/>
                <a:gd name="T6" fmla="*/ 6 w 54"/>
                <a:gd name="T7" fmla="*/ 60 h 72"/>
                <a:gd name="T8" fmla="*/ 0 w 54"/>
                <a:gd name="T9" fmla="*/ 60 h 72"/>
                <a:gd name="T10" fmla="*/ 0 w 54"/>
                <a:gd name="T11" fmla="*/ 54 h 72"/>
                <a:gd name="T12" fmla="*/ 0 w 54"/>
                <a:gd name="T13" fmla="*/ 48 h 72"/>
                <a:gd name="T14" fmla="*/ 6 w 54"/>
                <a:gd name="T15" fmla="*/ 42 h 72"/>
                <a:gd name="T16" fmla="*/ 6 w 54"/>
                <a:gd name="T17" fmla="*/ 36 h 72"/>
                <a:gd name="T18" fmla="*/ 6 w 54"/>
                <a:gd name="T19" fmla="*/ 30 h 72"/>
                <a:gd name="T20" fmla="*/ 6 w 54"/>
                <a:gd name="T21" fmla="*/ 18 h 72"/>
                <a:gd name="T22" fmla="*/ 6 w 54"/>
                <a:gd name="T23" fmla="*/ 12 h 72"/>
                <a:gd name="T24" fmla="*/ 6 w 54"/>
                <a:gd name="T25" fmla="*/ 6 h 72"/>
                <a:gd name="T26" fmla="*/ 6 w 54"/>
                <a:gd name="T27" fmla="*/ 0 h 72"/>
                <a:gd name="T28" fmla="*/ 0 w 54"/>
                <a:gd name="T29" fmla="*/ 0 h 72"/>
                <a:gd name="T30" fmla="*/ 42 w 54"/>
                <a:gd name="T31" fmla="*/ 0 h 72"/>
                <a:gd name="T32" fmla="*/ 54 w 54"/>
                <a:gd name="T33" fmla="*/ 0 h 72"/>
                <a:gd name="T34" fmla="*/ 48 w 54"/>
                <a:gd name="T35" fmla="*/ 36 h 72"/>
                <a:gd name="T36" fmla="*/ 54 w 54"/>
                <a:gd name="T37" fmla="*/ 36 h 72"/>
                <a:gd name="T38" fmla="*/ 54 w 54"/>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72">
                  <a:moveTo>
                    <a:pt x="54" y="72"/>
                  </a:moveTo>
                  <a:lnTo>
                    <a:pt x="6" y="72"/>
                  </a:lnTo>
                  <a:lnTo>
                    <a:pt x="6" y="66"/>
                  </a:lnTo>
                  <a:lnTo>
                    <a:pt x="6" y="60"/>
                  </a:lnTo>
                  <a:lnTo>
                    <a:pt x="0" y="60"/>
                  </a:lnTo>
                  <a:lnTo>
                    <a:pt x="0" y="54"/>
                  </a:lnTo>
                  <a:lnTo>
                    <a:pt x="0" y="48"/>
                  </a:lnTo>
                  <a:lnTo>
                    <a:pt x="6" y="42"/>
                  </a:lnTo>
                  <a:lnTo>
                    <a:pt x="6" y="36"/>
                  </a:lnTo>
                  <a:lnTo>
                    <a:pt x="6" y="30"/>
                  </a:lnTo>
                  <a:lnTo>
                    <a:pt x="6" y="18"/>
                  </a:lnTo>
                  <a:lnTo>
                    <a:pt x="6" y="12"/>
                  </a:lnTo>
                  <a:lnTo>
                    <a:pt x="6" y="6"/>
                  </a:lnTo>
                  <a:lnTo>
                    <a:pt x="6" y="0"/>
                  </a:lnTo>
                  <a:lnTo>
                    <a:pt x="0" y="0"/>
                  </a:lnTo>
                  <a:lnTo>
                    <a:pt x="42" y="0"/>
                  </a:lnTo>
                  <a:lnTo>
                    <a:pt x="54" y="0"/>
                  </a:lnTo>
                  <a:lnTo>
                    <a:pt x="48" y="36"/>
                  </a:lnTo>
                  <a:lnTo>
                    <a:pt x="54" y="36"/>
                  </a:lnTo>
                  <a:lnTo>
                    <a:pt x="54"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5" name="Freeform 153"/>
            <p:cNvSpPr>
              <a:spLocks/>
            </p:cNvSpPr>
            <p:nvPr/>
          </p:nvSpPr>
          <p:spPr bwMode="auto">
            <a:xfrm>
              <a:off x="2622" y="1194"/>
              <a:ext cx="72" cy="36"/>
            </a:xfrm>
            <a:custGeom>
              <a:avLst/>
              <a:gdLst>
                <a:gd name="T0" fmla="*/ 6 w 72"/>
                <a:gd name="T1" fmla="*/ 36 h 36"/>
                <a:gd name="T2" fmla="*/ 0 w 72"/>
                <a:gd name="T3" fmla="*/ 36 h 36"/>
                <a:gd name="T4" fmla="*/ 6 w 72"/>
                <a:gd name="T5" fmla="*/ 0 h 36"/>
                <a:gd name="T6" fmla="*/ 48 w 72"/>
                <a:gd name="T7" fmla="*/ 0 h 36"/>
                <a:gd name="T8" fmla="*/ 72 w 72"/>
                <a:gd name="T9" fmla="*/ 0 h 36"/>
                <a:gd name="T10" fmla="*/ 72 w 72"/>
                <a:gd name="T11" fmla="*/ 36 h 36"/>
                <a:gd name="T12" fmla="*/ 6 w 7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2" h="36">
                  <a:moveTo>
                    <a:pt x="6" y="36"/>
                  </a:moveTo>
                  <a:lnTo>
                    <a:pt x="0" y="36"/>
                  </a:lnTo>
                  <a:lnTo>
                    <a:pt x="6" y="0"/>
                  </a:lnTo>
                  <a:lnTo>
                    <a:pt x="48" y="0"/>
                  </a:lnTo>
                  <a:lnTo>
                    <a:pt x="72" y="0"/>
                  </a:lnTo>
                  <a:lnTo>
                    <a:pt x="72" y="36"/>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6" name="Freeform 154"/>
            <p:cNvSpPr>
              <a:spLocks/>
            </p:cNvSpPr>
            <p:nvPr/>
          </p:nvSpPr>
          <p:spPr bwMode="auto">
            <a:xfrm>
              <a:off x="2280" y="1176"/>
              <a:ext cx="78" cy="36"/>
            </a:xfrm>
            <a:custGeom>
              <a:avLst/>
              <a:gdLst>
                <a:gd name="T0" fmla="*/ 78 w 78"/>
                <a:gd name="T1" fmla="*/ 36 h 36"/>
                <a:gd name="T2" fmla="*/ 72 w 78"/>
                <a:gd name="T3" fmla="*/ 36 h 36"/>
                <a:gd name="T4" fmla="*/ 0 w 78"/>
                <a:gd name="T5" fmla="*/ 30 h 36"/>
                <a:gd name="T6" fmla="*/ 0 w 78"/>
                <a:gd name="T7" fmla="*/ 6 h 36"/>
                <a:gd name="T8" fmla="*/ 18 w 78"/>
                <a:gd name="T9" fmla="*/ 6 h 36"/>
                <a:gd name="T10" fmla="*/ 18 w 78"/>
                <a:gd name="T11" fmla="*/ 0 h 36"/>
                <a:gd name="T12" fmla="*/ 30 w 78"/>
                <a:gd name="T13" fmla="*/ 0 h 36"/>
                <a:gd name="T14" fmla="*/ 60 w 78"/>
                <a:gd name="T15" fmla="*/ 0 h 36"/>
                <a:gd name="T16" fmla="*/ 78 w 78"/>
                <a:gd name="T17" fmla="*/ 0 h 36"/>
                <a:gd name="T18" fmla="*/ 78 w 78"/>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6">
                  <a:moveTo>
                    <a:pt x="78" y="36"/>
                  </a:moveTo>
                  <a:lnTo>
                    <a:pt x="72" y="36"/>
                  </a:lnTo>
                  <a:lnTo>
                    <a:pt x="0" y="30"/>
                  </a:lnTo>
                  <a:lnTo>
                    <a:pt x="0" y="6"/>
                  </a:lnTo>
                  <a:lnTo>
                    <a:pt x="18" y="6"/>
                  </a:lnTo>
                  <a:lnTo>
                    <a:pt x="18" y="0"/>
                  </a:lnTo>
                  <a:lnTo>
                    <a:pt x="30" y="0"/>
                  </a:lnTo>
                  <a:lnTo>
                    <a:pt x="60" y="0"/>
                  </a:lnTo>
                  <a:lnTo>
                    <a:pt x="78" y="0"/>
                  </a:lnTo>
                  <a:lnTo>
                    <a:pt x="7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7" name="Freeform 155"/>
            <p:cNvSpPr>
              <a:spLocks/>
            </p:cNvSpPr>
            <p:nvPr/>
          </p:nvSpPr>
          <p:spPr bwMode="auto">
            <a:xfrm>
              <a:off x="2358" y="1176"/>
              <a:ext cx="60" cy="48"/>
            </a:xfrm>
            <a:custGeom>
              <a:avLst/>
              <a:gdLst>
                <a:gd name="T0" fmla="*/ 60 w 60"/>
                <a:gd name="T1" fmla="*/ 48 h 48"/>
                <a:gd name="T2" fmla="*/ 30 w 60"/>
                <a:gd name="T3" fmla="*/ 48 h 48"/>
                <a:gd name="T4" fmla="*/ 30 w 60"/>
                <a:gd name="T5" fmla="*/ 42 h 48"/>
                <a:gd name="T6" fmla="*/ 0 w 60"/>
                <a:gd name="T7" fmla="*/ 36 h 48"/>
                <a:gd name="T8" fmla="*/ 0 w 60"/>
                <a:gd name="T9" fmla="*/ 0 h 48"/>
                <a:gd name="T10" fmla="*/ 60 w 60"/>
                <a:gd name="T11" fmla="*/ 6 h 48"/>
                <a:gd name="T12" fmla="*/ 60 w 60"/>
                <a:gd name="T13" fmla="*/ 42 h 48"/>
                <a:gd name="T14" fmla="*/ 60 w 60"/>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8">
                  <a:moveTo>
                    <a:pt x="60" y="48"/>
                  </a:moveTo>
                  <a:lnTo>
                    <a:pt x="30" y="48"/>
                  </a:lnTo>
                  <a:lnTo>
                    <a:pt x="30" y="42"/>
                  </a:lnTo>
                  <a:lnTo>
                    <a:pt x="0" y="36"/>
                  </a:lnTo>
                  <a:lnTo>
                    <a:pt x="0" y="0"/>
                  </a:lnTo>
                  <a:lnTo>
                    <a:pt x="60" y="6"/>
                  </a:lnTo>
                  <a:lnTo>
                    <a:pt x="60" y="42"/>
                  </a:lnTo>
                  <a:lnTo>
                    <a:pt x="6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8" name="Freeform 156"/>
            <p:cNvSpPr>
              <a:spLocks/>
            </p:cNvSpPr>
            <p:nvPr/>
          </p:nvSpPr>
          <p:spPr bwMode="auto">
            <a:xfrm>
              <a:off x="2694" y="1194"/>
              <a:ext cx="54" cy="36"/>
            </a:xfrm>
            <a:custGeom>
              <a:avLst/>
              <a:gdLst>
                <a:gd name="T0" fmla="*/ 54 w 54"/>
                <a:gd name="T1" fmla="*/ 36 h 36"/>
                <a:gd name="T2" fmla="*/ 0 w 54"/>
                <a:gd name="T3" fmla="*/ 36 h 36"/>
                <a:gd name="T4" fmla="*/ 0 w 54"/>
                <a:gd name="T5" fmla="*/ 0 h 36"/>
                <a:gd name="T6" fmla="*/ 24 w 54"/>
                <a:gd name="T7" fmla="*/ 0 h 36"/>
                <a:gd name="T8" fmla="*/ 54 w 54"/>
                <a:gd name="T9" fmla="*/ 0 h 36"/>
                <a:gd name="T10" fmla="*/ 54 w 54"/>
                <a:gd name="T11" fmla="*/ 36 h 36"/>
              </a:gdLst>
              <a:ahLst/>
              <a:cxnLst>
                <a:cxn ang="0">
                  <a:pos x="T0" y="T1"/>
                </a:cxn>
                <a:cxn ang="0">
                  <a:pos x="T2" y="T3"/>
                </a:cxn>
                <a:cxn ang="0">
                  <a:pos x="T4" y="T5"/>
                </a:cxn>
                <a:cxn ang="0">
                  <a:pos x="T6" y="T7"/>
                </a:cxn>
                <a:cxn ang="0">
                  <a:pos x="T8" y="T9"/>
                </a:cxn>
                <a:cxn ang="0">
                  <a:pos x="T10" y="T11"/>
                </a:cxn>
              </a:cxnLst>
              <a:rect l="0" t="0" r="r" b="b"/>
              <a:pathLst>
                <a:path w="54" h="36">
                  <a:moveTo>
                    <a:pt x="54" y="36"/>
                  </a:moveTo>
                  <a:lnTo>
                    <a:pt x="0" y="36"/>
                  </a:lnTo>
                  <a:lnTo>
                    <a:pt x="0" y="0"/>
                  </a:lnTo>
                  <a:lnTo>
                    <a:pt x="24" y="0"/>
                  </a:lnTo>
                  <a:lnTo>
                    <a:pt x="54" y="0"/>
                  </a:lnTo>
                  <a:lnTo>
                    <a:pt x="54"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29" name="Freeform 157"/>
            <p:cNvSpPr>
              <a:spLocks/>
            </p:cNvSpPr>
            <p:nvPr/>
          </p:nvSpPr>
          <p:spPr bwMode="auto">
            <a:xfrm>
              <a:off x="2748" y="1194"/>
              <a:ext cx="48" cy="72"/>
            </a:xfrm>
            <a:custGeom>
              <a:avLst/>
              <a:gdLst>
                <a:gd name="T0" fmla="*/ 0 w 48"/>
                <a:gd name="T1" fmla="*/ 72 h 72"/>
                <a:gd name="T2" fmla="*/ 0 w 48"/>
                <a:gd name="T3" fmla="*/ 66 h 72"/>
                <a:gd name="T4" fmla="*/ 0 w 48"/>
                <a:gd name="T5" fmla="*/ 36 h 72"/>
                <a:gd name="T6" fmla="*/ 0 w 48"/>
                <a:gd name="T7" fmla="*/ 0 h 72"/>
                <a:gd name="T8" fmla="*/ 30 w 48"/>
                <a:gd name="T9" fmla="*/ 0 h 72"/>
                <a:gd name="T10" fmla="*/ 36 w 48"/>
                <a:gd name="T11" fmla="*/ 6 h 72"/>
                <a:gd name="T12" fmla="*/ 36 w 48"/>
                <a:gd name="T13" fmla="*/ 18 h 72"/>
                <a:gd name="T14" fmla="*/ 36 w 48"/>
                <a:gd name="T15" fmla="*/ 24 h 72"/>
                <a:gd name="T16" fmla="*/ 42 w 48"/>
                <a:gd name="T17" fmla="*/ 24 h 72"/>
                <a:gd name="T18" fmla="*/ 42 w 48"/>
                <a:gd name="T19" fmla="*/ 30 h 72"/>
                <a:gd name="T20" fmla="*/ 48 w 48"/>
                <a:gd name="T21" fmla="*/ 30 h 72"/>
                <a:gd name="T22" fmla="*/ 48 w 48"/>
                <a:gd name="T23" fmla="*/ 42 h 72"/>
                <a:gd name="T24" fmla="*/ 48 w 48"/>
                <a:gd name="T25" fmla="*/ 48 h 72"/>
                <a:gd name="T26" fmla="*/ 48 w 48"/>
                <a:gd name="T27" fmla="*/ 54 h 72"/>
                <a:gd name="T28" fmla="*/ 48 w 48"/>
                <a:gd name="T29" fmla="*/ 60 h 72"/>
                <a:gd name="T30" fmla="*/ 48 w 48"/>
                <a:gd name="T31" fmla="*/ 72 h 72"/>
                <a:gd name="T32" fmla="*/ 0 w 48"/>
                <a:gd name="T3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72">
                  <a:moveTo>
                    <a:pt x="0" y="72"/>
                  </a:moveTo>
                  <a:lnTo>
                    <a:pt x="0" y="66"/>
                  </a:lnTo>
                  <a:lnTo>
                    <a:pt x="0" y="36"/>
                  </a:lnTo>
                  <a:lnTo>
                    <a:pt x="0" y="0"/>
                  </a:lnTo>
                  <a:lnTo>
                    <a:pt x="30" y="0"/>
                  </a:lnTo>
                  <a:lnTo>
                    <a:pt x="36" y="6"/>
                  </a:lnTo>
                  <a:lnTo>
                    <a:pt x="36" y="18"/>
                  </a:lnTo>
                  <a:lnTo>
                    <a:pt x="36" y="24"/>
                  </a:lnTo>
                  <a:lnTo>
                    <a:pt x="42" y="24"/>
                  </a:lnTo>
                  <a:lnTo>
                    <a:pt x="42" y="30"/>
                  </a:lnTo>
                  <a:lnTo>
                    <a:pt x="48" y="30"/>
                  </a:lnTo>
                  <a:lnTo>
                    <a:pt x="48" y="42"/>
                  </a:lnTo>
                  <a:lnTo>
                    <a:pt x="48" y="48"/>
                  </a:lnTo>
                  <a:lnTo>
                    <a:pt x="48" y="54"/>
                  </a:lnTo>
                  <a:lnTo>
                    <a:pt x="48" y="60"/>
                  </a:lnTo>
                  <a:lnTo>
                    <a:pt x="48" y="72"/>
                  </a:lnTo>
                  <a:lnTo>
                    <a:pt x="0"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0" name="Freeform 158"/>
            <p:cNvSpPr>
              <a:spLocks/>
            </p:cNvSpPr>
            <p:nvPr/>
          </p:nvSpPr>
          <p:spPr bwMode="auto">
            <a:xfrm>
              <a:off x="2778" y="1194"/>
              <a:ext cx="36" cy="60"/>
            </a:xfrm>
            <a:custGeom>
              <a:avLst/>
              <a:gdLst>
                <a:gd name="T0" fmla="*/ 18 w 36"/>
                <a:gd name="T1" fmla="*/ 60 h 60"/>
                <a:gd name="T2" fmla="*/ 18 w 36"/>
                <a:gd name="T3" fmla="*/ 54 h 60"/>
                <a:gd name="T4" fmla="*/ 18 w 36"/>
                <a:gd name="T5" fmla="*/ 48 h 60"/>
                <a:gd name="T6" fmla="*/ 18 w 36"/>
                <a:gd name="T7" fmla="*/ 42 h 60"/>
                <a:gd name="T8" fmla="*/ 18 w 36"/>
                <a:gd name="T9" fmla="*/ 30 h 60"/>
                <a:gd name="T10" fmla="*/ 12 w 36"/>
                <a:gd name="T11" fmla="*/ 30 h 60"/>
                <a:gd name="T12" fmla="*/ 12 w 36"/>
                <a:gd name="T13" fmla="*/ 24 h 60"/>
                <a:gd name="T14" fmla="*/ 6 w 36"/>
                <a:gd name="T15" fmla="*/ 24 h 60"/>
                <a:gd name="T16" fmla="*/ 6 w 36"/>
                <a:gd name="T17" fmla="*/ 18 h 60"/>
                <a:gd name="T18" fmla="*/ 6 w 36"/>
                <a:gd name="T19" fmla="*/ 6 h 60"/>
                <a:gd name="T20" fmla="*/ 0 w 36"/>
                <a:gd name="T21" fmla="*/ 0 h 60"/>
                <a:gd name="T22" fmla="*/ 36 w 36"/>
                <a:gd name="T23" fmla="*/ 0 h 60"/>
                <a:gd name="T24" fmla="*/ 36 w 36"/>
                <a:gd name="T25" fmla="*/ 36 h 60"/>
                <a:gd name="T26" fmla="*/ 36 w 36"/>
                <a:gd name="T27" fmla="*/ 54 h 60"/>
                <a:gd name="T28" fmla="*/ 36 w 36"/>
                <a:gd name="T29" fmla="*/ 60 h 60"/>
                <a:gd name="T30" fmla="*/ 18 w 36"/>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60">
                  <a:moveTo>
                    <a:pt x="18" y="60"/>
                  </a:moveTo>
                  <a:lnTo>
                    <a:pt x="18" y="54"/>
                  </a:lnTo>
                  <a:lnTo>
                    <a:pt x="18" y="48"/>
                  </a:lnTo>
                  <a:lnTo>
                    <a:pt x="18" y="42"/>
                  </a:lnTo>
                  <a:lnTo>
                    <a:pt x="18" y="30"/>
                  </a:lnTo>
                  <a:lnTo>
                    <a:pt x="12" y="30"/>
                  </a:lnTo>
                  <a:lnTo>
                    <a:pt x="12" y="24"/>
                  </a:lnTo>
                  <a:lnTo>
                    <a:pt x="6" y="24"/>
                  </a:lnTo>
                  <a:lnTo>
                    <a:pt x="6" y="18"/>
                  </a:lnTo>
                  <a:lnTo>
                    <a:pt x="6" y="6"/>
                  </a:lnTo>
                  <a:lnTo>
                    <a:pt x="0" y="0"/>
                  </a:lnTo>
                  <a:lnTo>
                    <a:pt x="36" y="0"/>
                  </a:lnTo>
                  <a:lnTo>
                    <a:pt x="36" y="36"/>
                  </a:lnTo>
                  <a:lnTo>
                    <a:pt x="36" y="54"/>
                  </a:lnTo>
                  <a:lnTo>
                    <a:pt x="36" y="60"/>
                  </a:lnTo>
                  <a:lnTo>
                    <a:pt x="18"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1" name="Freeform 159"/>
            <p:cNvSpPr>
              <a:spLocks/>
            </p:cNvSpPr>
            <p:nvPr/>
          </p:nvSpPr>
          <p:spPr bwMode="auto">
            <a:xfrm>
              <a:off x="1392" y="1044"/>
              <a:ext cx="48" cy="72"/>
            </a:xfrm>
            <a:custGeom>
              <a:avLst/>
              <a:gdLst>
                <a:gd name="T0" fmla="*/ 48 w 48"/>
                <a:gd name="T1" fmla="*/ 18 h 72"/>
                <a:gd name="T2" fmla="*/ 48 w 48"/>
                <a:gd name="T3" fmla="*/ 24 h 72"/>
                <a:gd name="T4" fmla="*/ 48 w 48"/>
                <a:gd name="T5" fmla="*/ 30 h 72"/>
                <a:gd name="T6" fmla="*/ 42 w 48"/>
                <a:gd name="T7" fmla="*/ 30 h 72"/>
                <a:gd name="T8" fmla="*/ 24 w 48"/>
                <a:gd name="T9" fmla="*/ 30 h 72"/>
                <a:gd name="T10" fmla="*/ 24 w 48"/>
                <a:gd name="T11" fmla="*/ 36 h 72"/>
                <a:gd name="T12" fmla="*/ 18 w 48"/>
                <a:gd name="T13" fmla="*/ 60 h 72"/>
                <a:gd name="T14" fmla="*/ 12 w 48"/>
                <a:gd name="T15" fmla="*/ 66 h 72"/>
                <a:gd name="T16" fmla="*/ 12 w 48"/>
                <a:gd name="T17" fmla="*/ 72 h 72"/>
                <a:gd name="T18" fmla="*/ 6 w 48"/>
                <a:gd name="T19" fmla="*/ 72 h 72"/>
                <a:gd name="T20" fmla="*/ 6 w 48"/>
                <a:gd name="T21" fmla="*/ 66 h 72"/>
                <a:gd name="T22" fmla="*/ 6 w 48"/>
                <a:gd name="T23" fmla="*/ 60 h 72"/>
                <a:gd name="T24" fmla="*/ 6 w 48"/>
                <a:gd name="T25" fmla="*/ 54 h 72"/>
                <a:gd name="T26" fmla="*/ 0 w 48"/>
                <a:gd name="T27" fmla="*/ 48 h 72"/>
                <a:gd name="T28" fmla="*/ 6 w 48"/>
                <a:gd name="T29" fmla="*/ 42 h 72"/>
                <a:gd name="T30" fmla="*/ 6 w 48"/>
                <a:gd name="T31" fmla="*/ 36 h 72"/>
                <a:gd name="T32" fmla="*/ 6 w 48"/>
                <a:gd name="T33" fmla="*/ 30 h 72"/>
                <a:gd name="T34" fmla="*/ 6 w 48"/>
                <a:gd name="T35" fmla="*/ 24 h 72"/>
                <a:gd name="T36" fmla="*/ 0 w 48"/>
                <a:gd name="T37" fmla="*/ 18 h 72"/>
                <a:gd name="T38" fmla="*/ 6 w 48"/>
                <a:gd name="T39" fmla="*/ 18 h 72"/>
                <a:gd name="T40" fmla="*/ 6 w 48"/>
                <a:gd name="T41" fmla="*/ 12 h 72"/>
                <a:gd name="T42" fmla="*/ 6 w 48"/>
                <a:gd name="T43" fmla="*/ 0 h 72"/>
                <a:gd name="T44" fmla="*/ 30 w 48"/>
                <a:gd name="T45" fmla="*/ 6 h 72"/>
                <a:gd name="T46" fmla="*/ 36 w 48"/>
                <a:gd name="T47" fmla="*/ 0 h 72"/>
                <a:gd name="T48" fmla="*/ 48 w 48"/>
                <a:gd name="T49" fmla="*/ 0 h 72"/>
                <a:gd name="T50" fmla="*/ 48 w 48"/>
                <a:gd name="T51" fmla="*/ 12 h 72"/>
                <a:gd name="T52" fmla="*/ 48 w 48"/>
                <a:gd name="T53"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72">
                  <a:moveTo>
                    <a:pt x="48" y="18"/>
                  </a:moveTo>
                  <a:lnTo>
                    <a:pt x="48" y="24"/>
                  </a:lnTo>
                  <a:lnTo>
                    <a:pt x="48" y="30"/>
                  </a:lnTo>
                  <a:lnTo>
                    <a:pt x="42" y="30"/>
                  </a:lnTo>
                  <a:lnTo>
                    <a:pt x="24" y="30"/>
                  </a:lnTo>
                  <a:lnTo>
                    <a:pt x="24" y="36"/>
                  </a:lnTo>
                  <a:lnTo>
                    <a:pt x="18" y="60"/>
                  </a:lnTo>
                  <a:lnTo>
                    <a:pt x="12" y="66"/>
                  </a:lnTo>
                  <a:lnTo>
                    <a:pt x="12" y="72"/>
                  </a:lnTo>
                  <a:lnTo>
                    <a:pt x="6" y="72"/>
                  </a:lnTo>
                  <a:lnTo>
                    <a:pt x="6" y="66"/>
                  </a:lnTo>
                  <a:lnTo>
                    <a:pt x="6" y="60"/>
                  </a:lnTo>
                  <a:lnTo>
                    <a:pt x="6" y="54"/>
                  </a:lnTo>
                  <a:lnTo>
                    <a:pt x="0" y="48"/>
                  </a:lnTo>
                  <a:lnTo>
                    <a:pt x="6" y="42"/>
                  </a:lnTo>
                  <a:lnTo>
                    <a:pt x="6" y="36"/>
                  </a:lnTo>
                  <a:lnTo>
                    <a:pt x="6" y="30"/>
                  </a:lnTo>
                  <a:lnTo>
                    <a:pt x="6" y="24"/>
                  </a:lnTo>
                  <a:lnTo>
                    <a:pt x="0" y="18"/>
                  </a:lnTo>
                  <a:lnTo>
                    <a:pt x="6" y="18"/>
                  </a:lnTo>
                  <a:lnTo>
                    <a:pt x="6" y="12"/>
                  </a:lnTo>
                  <a:lnTo>
                    <a:pt x="6" y="0"/>
                  </a:lnTo>
                  <a:lnTo>
                    <a:pt x="30" y="6"/>
                  </a:lnTo>
                  <a:lnTo>
                    <a:pt x="36" y="0"/>
                  </a:lnTo>
                  <a:lnTo>
                    <a:pt x="48" y="0"/>
                  </a:lnTo>
                  <a:lnTo>
                    <a:pt x="48" y="12"/>
                  </a:lnTo>
                  <a:lnTo>
                    <a:pt x="4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2" name="Freeform 160"/>
            <p:cNvSpPr>
              <a:spLocks/>
            </p:cNvSpPr>
            <p:nvPr/>
          </p:nvSpPr>
          <p:spPr bwMode="auto">
            <a:xfrm>
              <a:off x="1314" y="1020"/>
              <a:ext cx="42" cy="72"/>
            </a:xfrm>
            <a:custGeom>
              <a:avLst/>
              <a:gdLst>
                <a:gd name="T0" fmla="*/ 36 w 42"/>
                <a:gd name="T1" fmla="*/ 72 h 72"/>
                <a:gd name="T2" fmla="*/ 12 w 42"/>
                <a:gd name="T3" fmla="*/ 66 h 72"/>
                <a:gd name="T4" fmla="*/ 6 w 42"/>
                <a:gd name="T5" fmla="*/ 60 h 72"/>
                <a:gd name="T6" fmla="*/ 12 w 42"/>
                <a:gd name="T7" fmla="*/ 42 h 72"/>
                <a:gd name="T8" fmla="*/ 6 w 42"/>
                <a:gd name="T9" fmla="*/ 42 h 72"/>
                <a:gd name="T10" fmla="*/ 6 w 42"/>
                <a:gd name="T11" fmla="*/ 30 h 72"/>
                <a:gd name="T12" fmla="*/ 0 w 42"/>
                <a:gd name="T13" fmla="*/ 30 h 72"/>
                <a:gd name="T14" fmla="*/ 6 w 42"/>
                <a:gd name="T15" fmla="*/ 6 h 72"/>
                <a:gd name="T16" fmla="*/ 6 w 42"/>
                <a:gd name="T17" fmla="*/ 0 h 72"/>
                <a:gd name="T18" fmla="*/ 12 w 42"/>
                <a:gd name="T19" fmla="*/ 6 h 72"/>
                <a:gd name="T20" fmla="*/ 18 w 42"/>
                <a:gd name="T21" fmla="*/ 6 h 72"/>
                <a:gd name="T22" fmla="*/ 30 w 42"/>
                <a:gd name="T23" fmla="*/ 6 h 72"/>
                <a:gd name="T24" fmla="*/ 30 w 42"/>
                <a:gd name="T25" fmla="*/ 18 h 72"/>
                <a:gd name="T26" fmla="*/ 36 w 42"/>
                <a:gd name="T27" fmla="*/ 24 h 72"/>
                <a:gd name="T28" fmla="*/ 36 w 42"/>
                <a:gd name="T29" fmla="*/ 30 h 72"/>
                <a:gd name="T30" fmla="*/ 36 w 42"/>
                <a:gd name="T31" fmla="*/ 36 h 72"/>
                <a:gd name="T32" fmla="*/ 42 w 42"/>
                <a:gd name="T33" fmla="*/ 36 h 72"/>
                <a:gd name="T34" fmla="*/ 36 w 42"/>
                <a:gd name="T3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72">
                  <a:moveTo>
                    <a:pt x="36" y="72"/>
                  </a:moveTo>
                  <a:lnTo>
                    <a:pt x="12" y="66"/>
                  </a:lnTo>
                  <a:lnTo>
                    <a:pt x="6" y="60"/>
                  </a:lnTo>
                  <a:lnTo>
                    <a:pt x="12" y="42"/>
                  </a:lnTo>
                  <a:lnTo>
                    <a:pt x="6" y="42"/>
                  </a:lnTo>
                  <a:lnTo>
                    <a:pt x="6" y="30"/>
                  </a:lnTo>
                  <a:lnTo>
                    <a:pt x="0" y="30"/>
                  </a:lnTo>
                  <a:lnTo>
                    <a:pt x="6" y="6"/>
                  </a:lnTo>
                  <a:lnTo>
                    <a:pt x="6" y="0"/>
                  </a:lnTo>
                  <a:lnTo>
                    <a:pt x="12" y="6"/>
                  </a:lnTo>
                  <a:lnTo>
                    <a:pt x="18" y="6"/>
                  </a:lnTo>
                  <a:lnTo>
                    <a:pt x="30" y="6"/>
                  </a:lnTo>
                  <a:lnTo>
                    <a:pt x="30" y="18"/>
                  </a:lnTo>
                  <a:lnTo>
                    <a:pt x="36" y="24"/>
                  </a:lnTo>
                  <a:lnTo>
                    <a:pt x="36" y="30"/>
                  </a:lnTo>
                  <a:lnTo>
                    <a:pt x="36" y="36"/>
                  </a:lnTo>
                  <a:lnTo>
                    <a:pt x="42" y="36"/>
                  </a:lnTo>
                  <a:lnTo>
                    <a:pt x="36"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3" name="Freeform 161"/>
            <p:cNvSpPr>
              <a:spLocks/>
            </p:cNvSpPr>
            <p:nvPr/>
          </p:nvSpPr>
          <p:spPr bwMode="auto">
            <a:xfrm>
              <a:off x="1254" y="1020"/>
              <a:ext cx="72" cy="60"/>
            </a:xfrm>
            <a:custGeom>
              <a:avLst/>
              <a:gdLst>
                <a:gd name="T0" fmla="*/ 66 w 72"/>
                <a:gd name="T1" fmla="*/ 60 h 60"/>
                <a:gd name="T2" fmla="*/ 0 w 72"/>
                <a:gd name="T3" fmla="*/ 48 h 60"/>
                <a:gd name="T4" fmla="*/ 6 w 72"/>
                <a:gd name="T5" fmla="*/ 42 h 60"/>
                <a:gd name="T6" fmla="*/ 6 w 72"/>
                <a:gd name="T7" fmla="*/ 30 h 60"/>
                <a:gd name="T8" fmla="*/ 6 w 72"/>
                <a:gd name="T9" fmla="*/ 24 h 60"/>
                <a:gd name="T10" fmla="*/ 18 w 72"/>
                <a:gd name="T11" fmla="*/ 24 h 60"/>
                <a:gd name="T12" fmla="*/ 24 w 72"/>
                <a:gd name="T13" fmla="*/ 24 h 60"/>
                <a:gd name="T14" fmla="*/ 24 w 72"/>
                <a:gd name="T15" fmla="*/ 18 h 60"/>
                <a:gd name="T16" fmla="*/ 30 w 72"/>
                <a:gd name="T17" fmla="*/ 18 h 60"/>
                <a:gd name="T18" fmla="*/ 36 w 72"/>
                <a:gd name="T19" fmla="*/ 12 h 60"/>
                <a:gd name="T20" fmla="*/ 36 w 72"/>
                <a:gd name="T21" fmla="*/ 6 h 60"/>
                <a:gd name="T22" fmla="*/ 48 w 72"/>
                <a:gd name="T23" fmla="*/ 0 h 60"/>
                <a:gd name="T24" fmla="*/ 54 w 72"/>
                <a:gd name="T25" fmla="*/ 0 h 60"/>
                <a:gd name="T26" fmla="*/ 60 w 72"/>
                <a:gd name="T27" fmla="*/ 0 h 60"/>
                <a:gd name="T28" fmla="*/ 66 w 72"/>
                <a:gd name="T29" fmla="*/ 0 h 60"/>
                <a:gd name="T30" fmla="*/ 66 w 72"/>
                <a:gd name="T31" fmla="*/ 6 h 60"/>
                <a:gd name="T32" fmla="*/ 60 w 72"/>
                <a:gd name="T33" fmla="*/ 30 h 60"/>
                <a:gd name="T34" fmla="*/ 66 w 72"/>
                <a:gd name="T35" fmla="*/ 30 h 60"/>
                <a:gd name="T36" fmla="*/ 66 w 72"/>
                <a:gd name="T37" fmla="*/ 42 h 60"/>
                <a:gd name="T38" fmla="*/ 72 w 72"/>
                <a:gd name="T39" fmla="*/ 42 h 60"/>
                <a:gd name="T40" fmla="*/ 66 w 72"/>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60">
                  <a:moveTo>
                    <a:pt x="66" y="60"/>
                  </a:moveTo>
                  <a:lnTo>
                    <a:pt x="0" y="48"/>
                  </a:lnTo>
                  <a:lnTo>
                    <a:pt x="6" y="42"/>
                  </a:lnTo>
                  <a:lnTo>
                    <a:pt x="6" y="30"/>
                  </a:lnTo>
                  <a:lnTo>
                    <a:pt x="6" y="24"/>
                  </a:lnTo>
                  <a:lnTo>
                    <a:pt x="18" y="24"/>
                  </a:lnTo>
                  <a:lnTo>
                    <a:pt x="24" y="24"/>
                  </a:lnTo>
                  <a:lnTo>
                    <a:pt x="24" y="18"/>
                  </a:lnTo>
                  <a:lnTo>
                    <a:pt x="30" y="18"/>
                  </a:lnTo>
                  <a:lnTo>
                    <a:pt x="36" y="12"/>
                  </a:lnTo>
                  <a:lnTo>
                    <a:pt x="36" y="6"/>
                  </a:lnTo>
                  <a:lnTo>
                    <a:pt x="48" y="0"/>
                  </a:lnTo>
                  <a:lnTo>
                    <a:pt x="54" y="0"/>
                  </a:lnTo>
                  <a:lnTo>
                    <a:pt x="60" y="0"/>
                  </a:lnTo>
                  <a:lnTo>
                    <a:pt x="66" y="0"/>
                  </a:lnTo>
                  <a:lnTo>
                    <a:pt x="66" y="6"/>
                  </a:lnTo>
                  <a:lnTo>
                    <a:pt x="60" y="30"/>
                  </a:lnTo>
                  <a:lnTo>
                    <a:pt x="66" y="30"/>
                  </a:lnTo>
                  <a:lnTo>
                    <a:pt x="66" y="42"/>
                  </a:lnTo>
                  <a:lnTo>
                    <a:pt x="72" y="42"/>
                  </a:lnTo>
                  <a:lnTo>
                    <a:pt x="6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4" name="Freeform 162"/>
            <p:cNvSpPr>
              <a:spLocks/>
            </p:cNvSpPr>
            <p:nvPr/>
          </p:nvSpPr>
          <p:spPr bwMode="auto">
            <a:xfrm>
              <a:off x="3210" y="1188"/>
              <a:ext cx="48" cy="60"/>
            </a:xfrm>
            <a:custGeom>
              <a:avLst/>
              <a:gdLst>
                <a:gd name="T0" fmla="*/ 12 w 48"/>
                <a:gd name="T1" fmla="*/ 6 h 60"/>
                <a:gd name="T2" fmla="*/ 18 w 48"/>
                <a:gd name="T3" fmla="*/ 6 h 60"/>
                <a:gd name="T4" fmla="*/ 24 w 48"/>
                <a:gd name="T5" fmla="*/ 6 h 60"/>
                <a:gd name="T6" fmla="*/ 24 w 48"/>
                <a:gd name="T7" fmla="*/ 12 h 60"/>
                <a:gd name="T8" fmla="*/ 30 w 48"/>
                <a:gd name="T9" fmla="*/ 18 h 60"/>
                <a:gd name="T10" fmla="*/ 30 w 48"/>
                <a:gd name="T11" fmla="*/ 24 h 60"/>
                <a:gd name="T12" fmla="*/ 42 w 48"/>
                <a:gd name="T13" fmla="*/ 30 h 60"/>
                <a:gd name="T14" fmla="*/ 48 w 48"/>
                <a:gd name="T15" fmla="*/ 60 h 60"/>
                <a:gd name="T16" fmla="*/ 36 w 48"/>
                <a:gd name="T17" fmla="*/ 60 h 60"/>
                <a:gd name="T18" fmla="*/ 18 w 48"/>
                <a:gd name="T19" fmla="*/ 60 h 60"/>
                <a:gd name="T20" fmla="*/ 18 w 48"/>
                <a:gd name="T21" fmla="*/ 42 h 60"/>
                <a:gd name="T22" fmla="*/ 12 w 48"/>
                <a:gd name="T23" fmla="*/ 42 h 60"/>
                <a:gd name="T24" fmla="*/ 12 w 48"/>
                <a:gd name="T25" fmla="*/ 36 h 60"/>
                <a:gd name="T26" fmla="*/ 0 w 48"/>
                <a:gd name="T27" fmla="*/ 36 h 60"/>
                <a:gd name="T28" fmla="*/ 0 w 48"/>
                <a:gd name="T29" fmla="*/ 0 h 60"/>
                <a:gd name="T30" fmla="*/ 12 w 48"/>
                <a:gd name="T31"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0">
                  <a:moveTo>
                    <a:pt x="12" y="6"/>
                  </a:moveTo>
                  <a:lnTo>
                    <a:pt x="18" y="6"/>
                  </a:lnTo>
                  <a:lnTo>
                    <a:pt x="24" y="6"/>
                  </a:lnTo>
                  <a:lnTo>
                    <a:pt x="24" y="12"/>
                  </a:lnTo>
                  <a:lnTo>
                    <a:pt x="30" y="18"/>
                  </a:lnTo>
                  <a:lnTo>
                    <a:pt x="30" y="24"/>
                  </a:lnTo>
                  <a:lnTo>
                    <a:pt x="42" y="30"/>
                  </a:lnTo>
                  <a:lnTo>
                    <a:pt x="48" y="60"/>
                  </a:lnTo>
                  <a:lnTo>
                    <a:pt x="36" y="60"/>
                  </a:lnTo>
                  <a:lnTo>
                    <a:pt x="18" y="60"/>
                  </a:lnTo>
                  <a:lnTo>
                    <a:pt x="18" y="42"/>
                  </a:lnTo>
                  <a:lnTo>
                    <a:pt x="12" y="42"/>
                  </a:lnTo>
                  <a:lnTo>
                    <a:pt x="12" y="36"/>
                  </a:lnTo>
                  <a:lnTo>
                    <a:pt x="0" y="36"/>
                  </a:lnTo>
                  <a:lnTo>
                    <a:pt x="0" y="0"/>
                  </a:lnTo>
                  <a:lnTo>
                    <a:pt x="12"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5" name="Freeform 163"/>
            <p:cNvSpPr>
              <a:spLocks/>
            </p:cNvSpPr>
            <p:nvPr/>
          </p:nvSpPr>
          <p:spPr bwMode="auto">
            <a:xfrm>
              <a:off x="4590" y="954"/>
              <a:ext cx="108" cy="192"/>
            </a:xfrm>
            <a:custGeom>
              <a:avLst/>
              <a:gdLst>
                <a:gd name="T0" fmla="*/ 0 w 108"/>
                <a:gd name="T1" fmla="*/ 102 h 192"/>
                <a:gd name="T2" fmla="*/ 6 w 108"/>
                <a:gd name="T3" fmla="*/ 96 h 192"/>
                <a:gd name="T4" fmla="*/ 6 w 108"/>
                <a:gd name="T5" fmla="*/ 90 h 192"/>
                <a:gd name="T6" fmla="*/ 12 w 108"/>
                <a:gd name="T7" fmla="*/ 72 h 192"/>
                <a:gd name="T8" fmla="*/ 6 w 108"/>
                <a:gd name="T9" fmla="*/ 66 h 192"/>
                <a:gd name="T10" fmla="*/ 6 w 108"/>
                <a:gd name="T11" fmla="*/ 60 h 192"/>
                <a:gd name="T12" fmla="*/ 6 w 108"/>
                <a:gd name="T13" fmla="*/ 48 h 192"/>
                <a:gd name="T14" fmla="*/ 0 w 108"/>
                <a:gd name="T15" fmla="*/ 48 h 192"/>
                <a:gd name="T16" fmla="*/ 6 w 108"/>
                <a:gd name="T17" fmla="*/ 30 h 192"/>
                <a:gd name="T18" fmla="*/ 12 w 108"/>
                <a:gd name="T19" fmla="*/ 18 h 192"/>
                <a:gd name="T20" fmla="*/ 12 w 108"/>
                <a:gd name="T21" fmla="*/ 6 h 192"/>
                <a:gd name="T22" fmla="*/ 30 w 108"/>
                <a:gd name="T23" fmla="*/ 0 h 192"/>
                <a:gd name="T24" fmla="*/ 42 w 108"/>
                <a:gd name="T25" fmla="*/ 60 h 192"/>
                <a:gd name="T26" fmla="*/ 48 w 108"/>
                <a:gd name="T27" fmla="*/ 54 h 192"/>
                <a:gd name="T28" fmla="*/ 54 w 108"/>
                <a:gd name="T29" fmla="*/ 66 h 192"/>
                <a:gd name="T30" fmla="*/ 48 w 108"/>
                <a:gd name="T31" fmla="*/ 66 h 192"/>
                <a:gd name="T32" fmla="*/ 48 w 108"/>
                <a:gd name="T33" fmla="*/ 72 h 192"/>
                <a:gd name="T34" fmla="*/ 48 w 108"/>
                <a:gd name="T35" fmla="*/ 78 h 192"/>
                <a:gd name="T36" fmla="*/ 48 w 108"/>
                <a:gd name="T37" fmla="*/ 84 h 192"/>
                <a:gd name="T38" fmla="*/ 54 w 108"/>
                <a:gd name="T39" fmla="*/ 84 h 192"/>
                <a:gd name="T40" fmla="*/ 54 w 108"/>
                <a:gd name="T41" fmla="*/ 90 h 192"/>
                <a:gd name="T42" fmla="*/ 54 w 108"/>
                <a:gd name="T43" fmla="*/ 84 h 192"/>
                <a:gd name="T44" fmla="*/ 54 w 108"/>
                <a:gd name="T45" fmla="*/ 90 h 192"/>
                <a:gd name="T46" fmla="*/ 54 w 108"/>
                <a:gd name="T47" fmla="*/ 96 h 192"/>
                <a:gd name="T48" fmla="*/ 54 w 108"/>
                <a:gd name="T49" fmla="*/ 102 h 192"/>
                <a:gd name="T50" fmla="*/ 66 w 108"/>
                <a:gd name="T51" fmla="*/ 120 h 192"/>
                <a:gd name="T52" fmla="*/ 72 w 108"/>
                <a:gd name="T53" fmla="*/ 138 h 192"/>
                <a:gd name="T54" fmla="*/ 78 w 108"/>
                <a:gd name="T55" fmla="*/ 144 h 192"/>
                <a:gd name="T56" fmla="*/ 84 w 108"/>
                <a:gd name="T57" fmla="*/ 144 h 192"/>
                <a:gd name="T58" fmla="*/ 84 w 108"/>
                <a:gd name="T59" fmla="*/ 138 h 192"/>
                <a:gd name="T60" fmla="*/ 96 w 108"/>
                <a:gd name="T61" fmla="*/ 138 h 192"/>
                <a:gd name="T62" fmla="*/ 108 w 108"/>
                <a:gd name="T63" fmla="*/ 162 h 192"/>
                <a:gd name="T64" fmla="*/ 108 w 108"/>
                <a:gd name="T65" fmla="*/ 168 h 192"/>
                <a:gd name="T66" fmla="*/ 102 w 108"/>
                <a:gd name="T67" fmla="*/ 168 h 192"/>
                <a:gd name="T68" fmla="*/ 102 w 108"/>
                <a:gd name="T69" fmla="*/ 174 h 192"/>
                <a:gd name="T70" fmla="*/ 96 w 108"/>
                <a:gd name="T71" fmla="*/ 174 h 192"/>
                <a:gd name="T72" fmla="*/ 84 w 108"/>
                <a:gd name="T73" fmla="*/ 174 h 192"/>
                <a:gd name="T74" fmla="*/ 90 w 108"/>
                <a:gd name="T75" fmla="*/ 180 h 192"/>
                <a:gd name="T76" fmla="*/ 90 w 108"/>
                <a:gd name="T77" fmla="*/ 186 h 192"/>
                <a:gd name="T78" fmla="*/ 78 w 108"/>
                <a:gd name="T79" fmla="*/ 186 h 192"/>
                <a:gd name="T80" fmla="*/ 78 w 108"/>
                <a:gd name="T81" fmla="*/ 192 h 192"/>
                <a:gd name="T82" fmla="*/ 72 w 108"/>
                <a:gd name="T83" fmla="*/ 186 h 192"/>
                <a:gd name="T84" fmla="*/ 66 w 108"/>
                <a:gd name="T85" fmla="*/ 192 h 192"/>
                <a:gd name="T86" fmla="*/ 66 w 108"/>
                <a:gd name="T87" fmla="*/ 186 h 192"/>
                <a:gd name="T88" fmla="*/ 60 w 108"/>
                <a:gd name="T89" fmla="*/ 186 h 192"/>
                <a:gd name="T90" fmla="*/ 60 w 108"/>
                <a:gd name="T91" fmla="*/ 180 h 192"/>
                <a:gd name="T92" fmla="*/ 54 w 108"/>
                <a:gd name="T93" fmla="*/ 174 h 192"/>
                <a:gd name="T94" fmla="*/ 54 w 108"/>
                <a:gd name="T95" fmla="*/ 168 h 192"/>
                <a:gd name="T96" fmla="*/ 48 w 108"/>
                <a:gd name="T97" fmla="*/ 174 h 192"/>
                <a:gd name="T98" fmla="*/ 48 w 108"/>
                <a:gd name="T99" fmla="*/ 168 h 192"/>
                <a:gd name="T100" fmla="*/ 42 w 108"/>
                <a:gd name="T101" fmla="*/ 168 h 192"/>
                <a:gd name="T102" fmla="*/ 48 w 108"/>
                <a:gd name="T103" fmla="*/ 168 h 192"/>
                <a:gd name="T104" fmla="*/ 42 w 108"/>
                <a:gd name="T105" fmla="*/ 162 h 192"/>
                <a:gd name="T106" fmla="*/ 48 w 108"/>
                <a:gd name="T107" fmla="*/ 162 h 192"/>
                <a:gd name="T108" fmla="*/ 36 w 108"/>
                <a:gd name="T109" fmla="*/ 144 h 192"/>
                <a:gd name="T110" fmla="*/ 30 w 108"/>
                <a:gd name="T111" fmla="*/ 150 h 192"/>
                <a:gd name="T112" fmla="*/ 30 w 108"/>
                <a:gd name="T113" fmla="*/ 144 h 192"/>
                <a:gd name="T114" fmla="*/ 24 w 108"/>
                <a:gd name="T115" fmla="*/ 144 h 192"/>
                <a:gd name="T116" fmla="*/ 24 w 108"/>
                <a:gd name="T117" fmla="*/ 150 h 192"/>
                <a:gd name="T118" fmla="*/ 18 w 108"/>
                <a:gd name="T119" fmla="*/ 150 h 192"/>
                <a:gd name="T120" fmla="*/ 6 w 108"/>
                <a:gd name="T121" fmla="*/ 114 h 192"/>
                <a:gd name="T122" fmla="*/ 0 w 108"/>
                <a:gd name="T123" fmla="*/ 10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92">
                  <a:moveTo>
                    <a:pt x="0" y="102"/>
                  </a:moveTo>
                  <a:lnTo>
                    <a:pt x="6" y="96"/>
                  </a:lnTo>
                  <a:lnTo>
                    <a:pt x="6" y="90"/>
                  </a:lnTo>
                  <a:lnTo>
                    <a:pt x="12" y="72"/>
                  </a:lnTo>
                  <a:lnTo>
                    <a:pt x="6" y="66"/>
                  </a:lnTo>
                  <a:lnTo>
                    <a:pt x="6" y="60"/>
                  </a:lnTo>
                  <a:lnTo>
                    <a:pt x="6" y="48"/>
                  </a:lnTo>
                  <a:lnTo>
                    <a:pt x="0" y="48"/>
                  </a:lnTo>
                  <a:lnTo>
                    <a:pt x="6" y="30"/>
                  </a:lnTo>
                  <a:lnTo>
                    <a:pt x="12" y="18"/>
                  </a:lnTo>
                  <a:lnTo>
                    <a:pt x="12" y="6"/>
                  </a:lnTo>
                  <a:lnTo>
                    <a:pt x="30" y="0"/>
                  </a:lnTo>
                  <a:lnTo>
                    <a:pt x="42" y="60"/>
                  </a:lnTo>
                  <a:lnTo>
                    <a:pt x="48" y="54"/>
                  </a:lnTo>
                  <a:lnTo>
                    <a:pt x="54" y="66"/>
                  </a:lnTo>
                  <a:lnTo>
                    <a:pt x="48" y="66"/>
                  </a:lnTo>
                  <a:lnTo>
                    <a:pt x="48" y="72"/>
                  </a:lnTo>
                  <a:lnTo>
                    <a:pt x="48" y="78"/>
                  </a:lnTo>
                  <a:lnTo>
                    <a:pt x="48" y="84"/>
                  </a:lnTo>
                  <a:lnTo>
                    <a:pt x="54" y="84"/>
                  </a:lnTo>
                  <a:lnTo>
                    <a:pt x="54" y="90"/>
                  </a:lnTo>
                  <a:lnTo>
                    <a:pt x="54" y="84"/>
                  </a:lnTo>
                  <a:lnTo>
                    <a:pt x="54" y="90"/>
                  </a:lnTo>
                  <a:lnTo>
                    <a:pt x="54" y="96"/>
                  </a:lnTo>
                  <a:lnTo>
                    <a:pt x="54" y="102"/>
                  </a:lnTo>
                  <a:lnTo>
                    <a:pt x="66" y="120"/>
                  </a:lnTo>
                  <a:lnTo>
                    <a:pt x="72" y="138"/>
                  </a:lnTo>
                  <a:lnTo>
                    <a:pt x="78" y="144"/>
                  </a:lnTo>
                  <a:lnTo>
                    <a:pt x="84" y="144"/>
                  </a:lnTo>
                  <a:lnTo>
                    <a:pt x="84" y="138"/>
                  </a:lnTo>
                  <a:lnTo>
                    <a:pt x="96" y="138"/>
                  </a:lnTo>
                  <a:lnTo>
                    <a:pt x="108" y="162"/>
                  </a:lnTo>
                  <a:lnTo>
                    <a:pt x="108" y="168"/>
                  </a:lnTo>
                  <a:lnTo>
                    <a:pt x="102" y="168"/>
                  </a:lnTo>
                  <a:lnTo>
                    <a:pt x="102" y="174"/>
                  </a:lnTo>
                  <a:lnTo>
                    <a:pt x="96" y="174"/>
                  </a:lnTo>
                  <a:lnTo>
                    <a:pt x="84" y="174"/>
                  </a:lnTo>
                  <a:lnTo>
                    <a:pt x="90" y="180"/>
                  </a:lnTo>
                  <a:lnTo>
                    <a:pt x="90" y="186"/>
                  </a:lnTo>
                  <a:lnTo>
                    <a:pt x="78" y="186"/>
                  </a:lnTo>
                  <a:lnTo>
                    <a:pt x="78" y="192"/>
                  </a:lnTo>
                  <a:lnTo>
                    <a:pt x="72" y="186"/>
                  </a:lnTo>
                  <a:lnTo>
                    <a:pt x="66" y="192"/>
                  </a:lnTo>
                  <a:lnTo>
                    <a:pt x="66" y="186"/>
                  </a:lnTo>
                  <a:lnTo>
                    <a:pt x="60" y="186"/>
                  </a:lnTo>
                  <a:lnTo>
                    <a:pt x="60" y="180"/>
                  </a:lnTo>
                  <a:lnTo>
                    <a:pt x="54" y="174"/>
                  </a:lnTo>
                  <a:lnTo>
                    <a:pt x="54" y="168"/>
                  </a:lnTo>
                  <a:lnTo>
                    <a:pt x="48" y="174"/>
                  </a:lnTo>
                  <a:lnTo>
                    <a:pt x="48" y="168"/>
                  </a:lnTo>
                  <a:lnTo>
                    <a:pt x="42" y="168"/>
                  </a:lnTo>
                  <a:lnTo>
                    <a:pt x="48" y="168"/>
                  </a:lnTo>
                  <a:lnTo>
                    <a:pt x="42" y="162"/>
                  </a:lnTo>
                  <a:lnTo>
                    <a:pt x="48" y="162"/>
                  </a:lnTo>
                  <a:lnTo>
                    <a:pt x="36" y="144"/>
                  </a:lnTo>
                  <a:lnTo>
                    <a:pt x="30" y="150"/>
                  </a:lnTo>
                  <a:lnTo>
                    <a:pt x="30" y="144"/>
                  </a:lnTo>
                  <a:lnTo>
                    <a:pt x="24" y="144"/>
                  </a:lnTo>
                  <a:lnTo>
                    <a:pt x="24" y="150"/>
                  </a:lnTo>
                  <a:lnTo>
                    <a:pt x="18" y="150"/>
                  </a:lnTo>
                  <a:lnTo>
                    <a:pt x="6" y="114"/>
                  </a:lnTo>
                  <a:lnTo>
                    <a:pt x="0" y="10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6" name="Freeform 164"/>
            <p:cNvSpPr>
              <a:spLocks/>
            </p:cNvSpPr>
            <p:nvPr/>
          </p:nvSpPr>
          <p:spPr bwMode="auto">
            <a:xfrm>
              <a:off x="4620" y="936"/>
              <a:ext cx="96" cy="162"/>
            </a:xfrm>
            <a:custGeom>
              <a:avLst/>
              <a:gdLst>
                <a:gd name="T0" fmla="*/ 0 w 96"/>
                <a:gd name="T1" fmla="*/ 18 h 162"/>
                <a:gd name="T2" fmla="*/ 60 w 96"/>
                <a:gd name="T3" fmla="*/ 0 h 162"/>
                <a:gd name="T4" fmla="*/ 66 w 96"/>
                <a:gd name="T5" fmla="*/ 18 h 162"/>
                <a:gd name="T6" fmla="*/ 84 w 96"/>
                <a:gd name="T7" fmla="*/ 84 h 162"/>
                <a:gd name="T8" fmla="*/ 78 w 96"/>
                <a:gd name="T9" fmla="*/ 90 h 162"/>
                <a:gd name="T10" fmla="*/ 78 w 96"/>
                <a:gd name="T11" fmla="*/ 102 h 162"/>
                <a:gd name="T12" fmla="*/ 84 w 96"/>
                <a:gd name="T13" fmla="*/ 102 h 162"/>
                <a:gd name="T14" fmla="*/ 96 w 96"/>
                <a:gd name="T15" fmla="*/ 126 h 162"/>
                <a:gd name="T16" fmla="*/ 90 w 96"/>
                <a:gd name="T17" fmla="*/ 132 h 162"/>
                <a:gd name="T18" fmla="*/ 96 w 96"/>
                <a:gd name="T19" fmla="*/ 138 h 162"/>
                <a:gd name="T20" fmla="*/ 66 w 96"/>
                <a:gd name="T21" fmla="*/ 156 h 162"/>
                <a:gd name="T22" fmla="*/ 54 w 96"/>
                <a:gd name="T23" fmla="*/ 156 h 162"/>
                <a:gd name="T24" fmla="*/ 54 w 96"/>
                <a:gd name="T25" fmla="*/ 162 h 162"/>
                <a:gd name="T26" fmla="*/ 48 w 96"/>
                <a:gd name="T27" fmla="*/ 162 h 162"/>
                <a:gd name="T28" fmla="*/ 42 w 96"/>
                <a:gd name="T29" fmla="*/ 156 h 162"/>
                <a:gd name="T30" fmla="*/ 36 w 96"/>
                <a:gd name="T31" fmla="*/ 138 h 162"/>
                <a:gd name="T32" fmla="*/ 24 w 96"/>
                <a:gd name="T33" fmla="*/ 120 h 162"/>
                <a:gd name="T34" fmla="*/ 24 w 96"/>
                <a:gd name="T35" fmla="*/ 114 h 162"/>
                <a:gd name="T36" fmla="*/ 24 w 96"/>
                <a:gd name="T37" fmla="*/ 108 h 162"/>
                <a:gd name="T38" fmla="*/ 24 w 96"/>
                <a:gd name="T39" fmla="*/ 102 h 162"/>
                <a:gd name="T40" fmla="*/ 24 w 96"/>
                <a:gd name="T41" fmla="*/ 108 h 162"/>
                <a:gd name="T42" fmla="*/ 24 w 96"/>
                <a:gd name="T43" fmla="*/ 102 h 162"/>
                <a:gd name="T44" fmla="*/ 18 w 96"/>
                <a:gd name="T45" fmla="*/ 102 h 162"/>
                <a:gd name="T46" fmla="*/ 18 w 96"/>
                <a:gd name="T47" fmla="*/ 96 h 162"/>
                <a:gd name="T48" fmla="*/ 18 w 96"/>
                <a:gd name="T49" fmla="*/ 90 h 162"/>
                <a:gd name="T50" fmla="*/ 18 w 96"/>
                <a:gd name="T51" fmla="*/ 84 h 162"/>
                <a:gd name="T52" fmla="*/ 24 w 96"/>
                <a:gd name="T53" fmla="*/ 84 h 162"/>
                <a:gd name="T54" fmla="*/ 18 w 96"/>
                <a:gd name="T55" fmla="*/ 72 h 162"/>
                <a:gd name="T56" fmla="*/ 12 w 96"/>
                <a:gd name="T57" fmla="*/ 78 h 162"/>
                <a:gd name="T58" fmla="*/ 0 w 96"/>
                <a:gd name="T59" fmla="*/ 1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162">
                  <a:moveTo>
                    <a:pt x="0" y="18"/>
                  </a:moveTo>
                  <a:lnTo>
                    <a:pt x="60" y="0"/>
                  </a:lnTo>
                  <a:lnTo>
                    <a:pt x="66" y="18"/>
                  </a:lnTo>
                  <a:lnTo>
                    <a:pt x="84" y="84"/>
                  </a:lnTo>
                  <a:lnTo>
                    <a:pt x="78" y="90"/>
                  </a:lnTo>
                  <a:lnTo>
                    <a:pt x="78" y="102"/>
                  </a:lnTo>
                  <a:lnTo>
                    <a:pt x="84" y="102"/>
                  </a:lnTo>
                  <a:lnTo>
                    <a:pt x="96" y="126"/>
                  </a:lnTo>
                  <a:lnTo>
                    <a:pt x="90" y="132"/>
                  </a:lnTo>
                  <a:lnTo>
                    <a:pt x="96" y="138"/>
                  </a:lnTo>
                  <a:lnTo>
                    <a:pt x="66" y="156"/>
                  </a:lnTo>
                  <a:lnTo>
                    <a:pt x="54" y="156"/>
                  </a:lnTo>
                  <a:lnTo>
                    <a:pt x="54" y="162"/>
                  </a:lnTo>
                  <a:lnTo>
                    <a:pt x="48" y="162"/>
                  </a:lnTo>
                  <a:lnTo>
                    <a:pt x="42" y="156"/>
                  </a:lnTo>
                  <a:lnTo>
                    <a:pt x="36" y="138"/>
                  </a:lnTo>
                  <a:lnTo>
                    <a:pt x="24" y="120"/>
                  </a:lnTo>
                  <a:lnTo>
                    <a:pt x="24" y="114"/>
                  </a:lnTo>
                  <a:lnTo>
                    <a:pt x="24" y="108"/>
                  </a:lnTo>
                  <a:lnTo>
                    <a:pt x="24" y="102"/>
                  </a:lnTo>
                  <a:lnTo>
                    <a:pt x="24" y="108"/>
                  </a:lnTo>
                  <a:lnTo>
                    <a:pt x="24" y="102"/>
                  </a:lnTo>
                  <a:lnTo>
                    <a:pt x="18" y="102"/>
                  </a:lnTo>
                  <a:lnTo>
                    <a:pt x="18" y="96"/>
                  </a:lnTo>
                  <a:lnTo>
                    <a:pt x="18" y="90"/>
                  </a:lnTo>
                  <a:lnTo>
                    <a:pt x="18" y="84"/>
                  </a:lnTo>
                  <a:lnTo>
                    <a:pt x="24" y="84"/>
                  </a:lnTo>
                  <a:lnTo>
                    <a:pt x="18" y="72"/>
                  </a:lnTo>
                  <a:lnTo>
                    <a:pt x="12" y="7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7" name="Freeform 165"/>
            <p:cNvSpPr>
              <a:spLocks/>
            </p:cNvSpPr>
            <p:nvPr/>
          </p:nvSpPr>
          <p:spPr bwMode="auto">
            <a:xfrm>
              <a:off x="1692" y="1110"/>
              <a:ext cx="60" cy="78"/>
            </a:xfrm>
            <a:custGeom>
              <a:avLst/>
              <a:gdLst>
                <a:gd name="T0" fmla="*/ 48 w 60"/>
                <a:gd name="T1" fmla="*/ 78 h 78"/>
                <a:gd name="T2" fmla="*/ 42 w 60"/>
                <a:gd name="T3" fmla="*/ 72 h 78"/>
                <a:gd name="T4" fmla="*/ 36 w 60"/>
                <a:gd name="T5" fmla="*/ 72 h 78"/>
                <a:gd name="T6" fmla="*/ 30 w 60"/>
                <a:gd name="T7" fmla="*/ 72 h 78"/>
                <a:gd name="T8" fmla="*/ 24 w 60"/>
                <a:gd name="T9" fmla="*/ 72 h 78"/>
                <a:gd name="T10" fmla="*/ 24 w 60"/>
                <a:gd name="T11" fmla="*/ 78 h 78"/>
                <a:gd name="T12" fmla="*/ 12 w 60"/>
                <a:gd name="T13" fmla="*/ 72 h 78"/>
                <a:gd name="T14" fmla="*/ 6 w 60"/>
                <a:gd name="T15" fmla="*/ 72 h 78"/>
                <a:gd name="T16" fmla="*/ 6 w 60"/>
                <a:gd name="T17" fmla="*/ 66 h 78"/>
                <a:gd name="T18" fmla="*/ 6 w 60"/>
                <a:gd name="T19" fmla="*/ 60 h 78"/>
                <a:gd name="T20" fmla="*/ 6 w 60"/>
                <a:gd name="T21" fmla="*/ 54 h 78"/>
                <a:gd name="T22" fmla="*/ 6 w 60"/>
                <a:gd name="T23" fmla="*/ 48 h 78"/>
                <a:gd name="T24" fmla="*/ 6 w 60"/>
                <a:gd name="T25" fmla="*/ 42 h 78"/>
                <a:gd name="T26" fmla="*/ 6 w 60"/>
                <a:gd name="T27" fmla="*/ 36 h 78"/>
                <a:gd name="T28" fmla="*/ 6 w 60"/>
                <a:gd name="T29" fmla="*/ 30 h 78"/>
                <a:gd name="T30" fmla="*/ 0 w 60"/>
                <a:gd name="T31" fmla="*/ 30 h 78"/>
                <a:gd name="T32" fmla="*/ 0 w 60"/>
                <a:gd name="T33" fmla="*/ 24 h 78"/>
                <a:gd name="T34" fmla="*/ 6 w 60"/>
                <a:gd name="T35" fmla="*/ 24 h 78"/>
                <a:gd name="T36" fmla="*/ 6 w 60"/>
                <a:gd name="T37" fmla="*/ 18 h 78"/>
                <a:gd name="T38" fmla="*/ 12 w 60"/>
                <a:gd name="T39" fmla="*/ 18 h 78"/>
                <a:gd name="T40" fmla="*/ 18 w 60"/>
                <a:gd name="T41" fmla="*/ 12 h 78"/>
                <a:gd name="T42" fmla="*/ 24 w 60"/>
                <a:gd name="T43" fmla="*/ 12 h 78"/>
                <a:gd name="T44" fmla="*/ 30 w 60"/>
                <a:gd name="T45" fmla="*/ 12 h 78"/>
                <a:gd name="T46" fmla="*/ 36 w 60"/>
                <a:gd name="T47" fmla="*/ 6 h 78"/>
                <a:gd name="T48" fmla="*/ 30 w 60"/>
                <a:gd name="T49" fmla="*/ 6 h 78"/>
                <a:gd name="T50" fmla="*/ 36 w 60"/>
                <a:gd name="T51" fmla="*/ 6 h 78"/>
                <a:gd name="T52" fmla="*/ 42 w 60"/>
                <a:gd name="T53" fmla="*/ 6 h 78"/>
                <a:gd name="T54" fmla="*/ 48 w 60"/>
                <a:gd name="T55" fmla="*/ 0 h 78"/>
                <a:gd name="T56" fmla="*/ 60 w 60"/>
                <a:gd name="T57" fmla="*/ 0 h 78"/>
                <a:gd name="T58" fmla="*/ 54 w 60"/>
                <a:gd name="T59" fmla="*/ 54 h 78"/>
                <a:gd name="T60" fmla="*/ 60 w 60"/>
                <a:gd name="T61" fmla="*/ 54 h 78"/>
                <a:gd name="T62" fmla="*/ 60 w 60"/>
                <a:gd name="T63" fmla="*/ 72 h 78"/>
                <a:gd name="T64" fmla="*/ 54 w 60"/>
                <a:gd name="T65" fmla="*/ 78 h 78"/>
                <a:gd name="T66" fmla="*/ 48 w 60"/>
                <a:gd name="T6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78">
                  <a:moveTo>
                    <a:pt x="48" y="78"/>
                  </a:moveTo>
                  <a:lnTo>
                    <a:pt x="42" y="72"/>
                  </a:lnTo>
                  <a:lnTo>
                    <a:pt x="36" y="72"/>
                  </a:lnTo>
                  <a:lnTo>
                    <a:pt x="30" y="72"/>
                  </a:lnTo>
                  <a:lnTo>
                    <a:pt x="24" y="72"/>
                  </a:lnTo>
                  <a:lnTo>
                    <a:pt x="24" y="78"/>
                  </a:lnTo>
                  <a:lnTo>
                    <a:pt x="12" y="72"/>
                  </a:lnTo>
                  <a:lnTo>
                    <a:pt x="6" y="72"/>
                  </a:lnTo>
                  <a:lnTo>
                    <a:pt x="6" y="66"/>
                  </a:lnTo>
                  <a:lnTo>
                    <a:pt x="6" y="60"/>
                  </a:lnTo>
                  <a:lnTo>
                    <a:pt x="6" y="54"/>
                  </a:lnTo>
                  <a:lnTo>
                    <a:pt x="6" y="48"/>
                  </a:lnTo>
                  <a:lnTo>
                    <a:pt x="6" y="42"/>
                  </a:lnTo>
                  <a:lnTo>
                    <a:pt x="6" y="36"/>
                  </a:lnTo>
                  <a:lnTo>
                    <a:pt x="6" y="30"/>
                  </a:lnTo>
                  <a:lnTo>
                    <a:pt x="0" y="30"/>
                  </a:lnTo>
                  <a:lnTo>
                    <a:pt x="0" y="24"/>
                  </a:lnTo>
                  <a:lnTo>
                    <a:pt x="6" y="24"/>
                  </a:lnTo>
                  <a:lnTo>
                    <a:pt x="6" y="18"/>
                  </a:lnTo>
                  <a:lnTo>
                    <a:pt x="12" y="18"/>
                  </a:lnTo>
                  <a:lnTo>
                    <a:pt x="18" y="12"/>
                  </a:lnTo>
                  <a:lnTo>
                    <a:pt x="24" y="12"/>
                  </a:lnTo>
                  <a:lnTo>
                    <a:pt x="30" y="12"/>
                  </a:lnTo>
                  <a:lnTo>
                    <a:pt x="36" y="6"/>
                  </a:lnTo>
                  <a:lnTo>
                    <a:pt x="30" y="6"/>
                  </a:lnTo>
                  <a:lnTo>
                    <a:pt x="36" y="6"/>
                  </a:lnTo>
                  <a:lnTo>
                    <a:pt x="42" y="6"/>
                  </a:lnTo>
                  <a:lnTo>
                    <a:pt x="48" y="0"/>
                  </a:lnTo>
                  <a:lnTo>
                    <a:pt x="60" y="0"/>
                  </a:lnTo>
                  <a:lnTo>
                    <a:pt x="54" y="54"/>
                  </a:lnTo>
                  <a:lnTo>
                    <a:pt x="60" y="54"/>
                  </a:lnTo>
                  <a:lnTo>
                    <a:pt x="60" y="72"/>
                  </a:lnTo>
                  <a:lnTo>
                    <a:pt x="54" y="78"/>
                  </a:lnTo>
                  <a:lnTo>
                    <a:pt x="48" y="7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8" name="Freeform 166"/>
            <p:cNvSpPr>
              <a:spLocks/>
            </p:cNvSpPr>
            <p:nvPr/>
          </p:nvSpPr>
          <p:spPr bwMode="auto">
            <a:xfrm>
              <a:off x="1938" y="1158"/>
              <a:ext cx="108" cy="96"/>
            </a:xfrm>
            <a:custGeom>
              <a:avLst/>
              <a:gdLst>
                <a:gd name="T0" fmla="*/ 6 w 108"/>
                <a:gd name="T1" fmla="*/ 78 h 96"/>
                <a:gd name="T2" fmla="*/ 0 w 108"/>
                <a:gd name="T3" fmla="*/ 78 h 96"/>
                <a:gd name="T4" fmla="*/ 0 w 108"/>
                <a:gd name="T5" fmla="*/ 72 h 96"/>
                <a:gd name="T6" fmla="*/ 6 w 108"/>
                <a:gd name="T7" fmla="*/ 42 h 96"/>
                <a:gd name="T8" fmla="*/ 0 w 108"/>
                <a:gd name="T9" fmla="*/ 42 h 96"/>
                <a:gd name="T10" fmla="*/ 6 w 108"/>
                <a:gd name="T11" fmla="*/ 24 h 96"/>
                <a:gd name="T12" fmla="*/ 12 w 108"/>
                <a:gd name="T13" fmla="*/ 30 h 96"/>
                <a:gd name="T14" fmla="*/ 42 w 108"/>
                <a:gd name="T15" fmla="*/ 30 h 96"/>
                <a:gd name="T16" fmla="*/ 42 w 108"/>
                <a:gd name="T17" fmla="*/ 24 h 96"/>
                <a:gd name="T18" fmla="*/ 42 w 108"/>
                <a:gd name="T19" fmla="*/ 18 h 96"/>
                <a:gd name="T20" fmla="*/ 48 w 108"/>
                <a:gd name="T21" fmla="*/ 18 h 96"/>
                <a:gd name="T22" fmla="*/ 66 w 108"/>
                <a:gd name="T23" fmla="*/ 24 h 96"/>
                <a:gd name="T24" fmla="*/ 66 w 108"/>
                <a:gd name="T25" fmla="*/ 18 h 96"/>
                <a:gd name="T26" fmla="*/ 72 w 108"/>
                <a:gd name="T27" fmla="*/ 18 h 96"/>
                <a:gd name="T28" fmla="*/ 72 w 108"/>
                <a:gd name="T29" fmla="*/ 12 h 96"/>
                <a:gd name="T30" fmla="*/ 78 w 108"/>
                <a:gd name="T31" fmla="*/ 12 h 96"/>
                <a:gd name="T32" fmla="*/ 84 w 108"/>
                <a:gd name="T33" fmla="*/ 12 h 96"/>
                <a:gd name="T34" fmla="*/ 90 w 108"/>
                <a:gd name="T35" fmla="*/ 0 h 96"/>
                <a:gd name="T36" fmla="*/ 90 w 108"/>
                <a:gd name="T37" fmla="*/ 6 h 96"/>
                <a:gd name="T38" fmla="*/ 90 w 108"/>
                <a:gd name="T39" fmla="*/ 12 h 96"/>
                <a:gd name="T40" fmla="*/ 96 w 108"/>
                <a:gd name="T41" fmla="*/ 12 h 96"/>
                <a:gd name="T42" fmla="*/ 96 w 108"/>
                <a:gd name="T43" fmla="*/ 18 h 96"/>
                <a:gd name="T44" fmla="*/ 96 w 108"/>
                <a:gd name="T45" fmla="*/ 24 h 96"/>
                <a:gd name="T46" fmla="*/ 102 w 108"/>
                <a:gd name="T47" fmla="*/ 24 h 96"/>
                <a:gd name="T48" fmla="*/ 102 w 108"/>
                <a:gd name="T49" fmla="*/ 30 h 96"/>
                <a:gd name="T50" fmla="*/ 102 w 108"/>
                <a:gd name="T51" fmla="*/ 36 h 96"/>
                <a:gd name="T52" fmla="*/ 108 w 108"/>
                <a:gd name="T53" fmla="*/ 36 h 96"/>
                <a:gd name="T54" fmla="*/ 102 w 108"/>
                <a:gd name="T55" fmla="*/ 36 h 96"/>
                <a:gd name="T56" fmla="*/ 102 w 108"/>
                <a:gd name="T57" fmla="*/ 42 h 96"/>
                <a:gd name="T58" fmla="*/ 102 w 108"/>
                <a:gd name="T59" fmla="*/ 48 h 96"/>
                <a:gd name="T60" fmla="*/ 90 w 108"/>
                <a:gd name="T61" fmla="*/ 48 h 96"/>
                <a:gd name="T62" fmla="*/ 90 w 108"/>
                <a:gd name="T63" fmla="*/ 54 h 96"/>
                <a:gd name="T64" fmla="*/ 78 w 108"/>
                <a:gd name="T65" fmla="*/ 54 h 96"/>
                <a:gd name="T66" fmla="*/ 72 w 108"/>
                <a:gd name="T67" fmla="*/ 54 h 96"/>
                <a:gd name="T68" fmla="*/ 72 w 108"/>
                <a:gd name="T69" fmla="*/ 60 h 96"/>
                <a:gd name="T70" fmla="*/ 60 w 108"/>
                <a:gd name="T71" fmla="*/ 60 h 96"/>
                <a:gd name="T72" fmla="*/ 60 w 108"/>
                <a:gd name="T73" fmla="*/ 72 h 96"/>
                <a:gd name="T74" fmla="*/ 54 w 108"/>
                <a:gd name="T75" fmla="*/ 96 h 96"/>
                <a:gd name="T76" fmla="*/ 48 w 108"/>
                <a:gd name="T77" fmla="*/ 96 h 96"/>
                <a:gd name="T78" fmla="*/ 36 w 108"/>
                <a:gd name="T79" fmla="*/ 96 h 96"/>
                <a:gd name="T80" fmla="*/ 18 w 108"/>
                <a:gd name="T81" fmla="*/ 96 h 96"/>
                <a:gd name="T82" fmla="*/ 12 w 108"/>
                <a:gd name="T83" fmla="*/ 96 h 96"/>
                <a:gd name="T84" fmla="*/ 12 w 108"/>
                <a:gd name="T85" fmla="*/ 90 h 96"/>
                <a:gd name="T86" fmla="*/ 6 w 108"/>
                <a:gd name="T87" fmla="*/ 90 h 96"/>
                <a:gd name="T88" fmla="*/ 6 w 108"/>
                <a:gd name="T89" fmla="*/ 84 h 96"/>
                <a:gd name="T90" fmla="*/ 6 w 108"/>
                <a:gd name="T91"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96">
                  <a:moveTo>
                    <a:pt x="6" y="78"/>
                  </a:moveTo>
                  <a:lnTo>
                    <a:pt x="0" y="78"/>
                  </a:lnTo>
                  <a:lnTo>
                    <a:pt x="0" y="72"/>
                  </a:lnTo>
                  <a:lnTo>
                    <a:pt x="6" y="42"/>
                  </a:lnTo>
                  <a:lnTo>
                    <a:pt x="0" y="42"/>
                  </a:lnTo>
                  <a:lnTo>
                    <a:pt x="6" y="24"/>
                  </a:lnTo>
                  <a:lnTo>
                    <a:pt x="12" y="30"/>
                  </a:lnTo>
                  <a:lnTo>
                    <a:pt x="42" y="30"/>
                  </a:lnTo>
                  <a:lnTo>
                    <a:pt x="42" y="24"/>
                  </a:lnTo>
                  <a:lnTo>
                    <a:pt x="42" y="18"/>
                  </a:lnTo>
                  <a:lnTo>
                    <a:pt x="48" y="18"/>
                  </a:lnTo>
                  <a:lnTo>
                    <a:pt x="66" y="24"/>
                  </a:lnTo>
                  <a:lnTo>
                    <a:pt x="66" y="18"/>
                  </a:lnTo>
                  <a:lnTo>
                    <a:pt x="72" y="18"/>
                  </a:lnTo>
                  <a:lnTo>
                    <a:pt x="72" y="12"/>
                  </a:lnTo>
                  <a:lnTo>
                    <a:pt x="78" y="12"/>
                  </a:lnTo>
                  <a:lnTo>
                    <a:pt x="84" y="12"/>
                  </a:lnTo>
                  <a:lnTo>
                    <a:pt x="90" y="0"/>
                  </a:lnTo>
                  <a:lnTo>
                    <a:pt x="90" y="6"/>
                  </a:lnTo>
                  <a:lnTo>
                    <a:pt x="90" y="12"/>
                  </a:lnTo>
                  <a:lnTo>
                    <a:pt x="96" y="12"/>
                  </a:lnTo>
                  <a:lnTo>
                    <a:pt x="96" y="18"/>
                  </a:lnTo>
                  <a:lnTo>
                    <a:pt x="96" y="24"/>
                  </a:lnTo>
                  <a:lnTo>
                    <a:pt x="102" y="24"/>
                  </a:lnTo>
                  <a:lnTo>
                    <a:pt x="102" y="30"/>
                  </a:lnTo>
                  <a:lnTo>
                    <a:pt x="102" y="36"/>
                  </a:lnTo>
                  <a:lnTo>
                    <a:pt x="108" y="36"/>
                  </a:lnTo>
                  <a:lnTo>
                    <a:pt x="102" y="36"/>
                  </a:lnTo>
                  <a:lnTo>
                    <a:pt x="102" y="42"/>
                  </a:lnTo>
                  <a:lnTo>
                    <a:pt x="102" y="48"/>
                  </a:lnTo>
                  <a:lnTo>
                    <a:pt x="90" y="48"/>
                  </a:lnTo>
                  <a:lnTo>
                    <a:pt x="90" y="54"/>
                  </a:lnTo>
                  <a:lnTo>
                    <a:pt x="78" y="54"/>
                  </a:lnTo>
                  <a:lnTo>
                    <a:pt x="72" y="54"/>
                  </a:lnTo>
                  <a:lnTo>
                    <a:pt x="72" y="60"/>
                  </a:lnTo>
                  <a:lnTo>
                    <a:pt x="60" y="60"/>
                  </a:lnTo>
                  <a:lnTo>
                    <a:pt x="60" y="72"/>
                  </a:lnTo>
                  <a:lnTo>
                    <a:pt x="54" y="96"/>
                  </a:lnTo>
                  <a:lnTo>
                    <a:pt x="48" y="96"/>
                  </a:lnTo>
                  <a:lnTo>
                    <a:pt x="36" y="96"/>
                  </a:lnTo>
                  <a:lnTo>
                    <a:pt x="18" y="96"/>
                  </a:lnTo>
                  <a:lnTo>
                    <a:pt x="12" y="96"/>
                  </a:lnTo>
                  <a:lnTo>
                    <a:pt x="12" y="90"/>
                  </a:lnTo>
                  <a:lnTo>
                    <a:pt x="6" y="90"/>
                  </a:lnTo>
                  <a:lnTo>
                    <a:pt x="6" y="84"/>
                  </a:lnTo>
                  <a:lnTo>
                    <a:pt x="6"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39" name="Freeform 167"/>
            <p:cNvSpPr>
              <a:spLocks/>
            </p:cNvSpPr>
            <p:nvPr/>
          </p:nvSpPr>
          <p:spPr bwMode="auto">
            <a:xfrm>
              <a:off x="2028" y="1158"/>
              <a:ext cx="54" cy="72"/>
            </a:xfrm>
            <a:custGeom>
              <a:avLst/>
              <a:gdLst>
                <a:gd name="T0" fmla="*/ 12 w 54"/>
                <a:gd name="T1" fmla="*/ 48 h 72"/>
                <a:gd name="T2" fmla="*/ 12 w 54"/>
                <a:gd name="T3" fmla="*/ 42 h 72"/>
                <a:gd name="T4" fmla="*/ 12 w 54"/>
                <a:gd name="T5" fmla="*/ 36 h 72"/>
                <a:gd name="T6" fmla="*/ 18 w 54"/>
                <a:gd name="T7" fmla="*/ 36 h 72"/>
                <a:gd name="T8" fmla="*/ 12 w 54"/>
                <a:gd name="T9" fmla="*/ 36 h 72"/>
                <a:gd name="T10" fmla="*/ 12 w 54"/>
                <a:gd name="T11" fmla="*/ 30 h 72"/>
                <a:gd name="T12" fmla="*/ 12 w 54"/>
                <a:gd name="T13" fmla="*/ 24 h 72"/>
                <a:gd name="T14" fmla="*/ 6 w 54"/>
                <a:gd name="T15" fmla="*/ 24 h 72"/>
                <a:gd name="T16" fmla="*/ 6 w 54"/>
                <a:gd name="T17" fmla="*/ 18 h 72"/>
                <a:gd name="T18" fmla="*/ 6 w 54"/>
                <a:gd name="T19" fmla="*/ 12 h 72"/>
                <a:gd name="T20" fmla="*/ 0 w 54"/>
                <a:gd name="T21" fmla="*/ 12 h 72"/>
                <a:gd name="T22" fmla="*/ 0 w 54"/>
                <a:gd name="T23" fmla="*/ 6 h 72"/>
                <a:gd name="T24" fmla="*/ 0 w 54"/>
                <a:gd name="T25" fmla="*/ 0 h 72"/>
                <a:gd name="T26" fmla="*/ 36 w 54"/>
                <a:gd name="T27" fmla="*/ 6 h 72"/>
                <a:gd name="T28" fmla="*/ 36 w 54"/>
                <a:gd name="T29" fmla="*/ 12 h 72"/>
                <a:gd name="T30" fmla="*/ 42 w 54"/>
                <a:gd name="T31" fmla="*/ 12 h 72"/>
                <a:gd name="T32" fmla="*/ 42 w 54"/>
                <a:gd name="T33" fmla="*/ 18 h 72"/>
                <a:gd name="T34" fmla="*/ 48 w 54"/>
                <a:gd name="T35" fmla="*/ 18 h 72"/>
                <a:gd name="T36" fmla="*/ 48 w 54"/>
                <a:gd name="T37" fmla="*/ 24 h 72"/>
                <a:gd name="T38" fmla="*/ 48 w 54"/>
                <a:gd name="T39" fmla="*/ 42 h 72"/>
                <a:gd name="T40" fmla="*/ 54 w 54"/>
                <a:gd name="T41" fmla="*/ 42 h 72"/>
                <a:gd name="T42" fmla="*/ 48 w 54"/>
                <a:gd name="T43" fmla="*/ 72 h 72"/>
                <a:gd name="T44" fmla="*/ 42 w 54"/>
                <a:gd name="T45" fmla="*/ 66 h 72"/>
                <a:gd name="T46" fmla="*/ 30 w 54"/>
                <a:gd name="T47" fmla="*/ 66 h 72"/>
                <a:gd name="T48" fmla="*/ 30 w 54"/>
                <a:gd name="T49" fmla="*/ 60 h 72"/>
                <a:gd name="T50" fmla="*/ 18 w 54"/>
                <a:gd name="T51" fmla="*/ 60 h 72"/>
                <a:gd name="T52" fmla="*/ 18 w 54"/>
                <a:gd name="T53" fmla="*/ 48 h 72"/>
                <a:gd name="T54" fmla="*/ 12 w 54"/>
                <a:gd name="T55"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72">
                  <a:moveTo>
                    <a:pt x="12" y="48"/>
                  </a:moveTo>
                  <a:lnTo>
                    <a:pt x="12" y="42"/>
                  </a:lnTo>
                  <a:lnTo>
                    <a:pt x="12" y="36"/>
                  </a:lnTo>
                  <a:lnTo>
                    <a:pt x="18" y="36"/>
                  </a:lnTo>
                  <a:lnTo>
                    <a:pt x="12" y="36"/>
                  </a:lnTo>
                  <a:lnTo>
                    <a:pt x="12" y="30"/>
                  </a:lnTo>
                  <a:lnTo>
                    <a:pt x="12" y="24"/>
                  </a:lnTo>
                  <a:lnTo>
                    <a:pt x="6" y="24"/>
                  </a:lnTo>
                  <a:lnTo>
                    <a:pt x="6" y="18"/>
                  </a:lnTo>
                  <a:lnTo>
                    <a:pt x="6" y="12"/>
                  </a:lnTo>
                  <a:lnTo>
                    <a:pt x="0" y="12"/>
                  </a:lnTo>
                  <a:lnTo>
                    <a:pt x="0" y="6"/>
                  </a:lnTo>
                  <a:lnTo>
                    <a:pt x="0" y="0"/>
                  </a:lnTo>
                  <a:lnTo>
                    <a:pt x="36" y="6"/>
                  </a:lnTo>
                  <a:lnTo>
                    <a:pt x="36" y="12"/>
                  </a:lnTo>
                  <a:lnTo>
                    <a:pt x="42" y="12"/>
                  </a:lnTo>
                  <a:lnTo>
                    <a:pt x="42" y="18"/>
                  </a:lnTo>
                  <a:lnTo>
                    <a:pt x="48" y="18"/>
                  </a:lnTo>
                  <a:lnTo>
                    <a:pt x="48" y="24"/>
                  </a:lnTo>
                  <a:lnTo>
                    <a:pt x="48" y="42"/>
                  </a:lnTo>
                  <a:lnTo>
                    <a:pt x="54" y="42"/>
                  </a:lnTo>
                  <a:lnTo>
                    <a:pt x="48" y="72"/>
                  </a:lnTo>
                  <a:lnTo>
                    <a:pt x="42" y="66"/>
                  </a:lnTo>
                  <a:lnTo>
                    <a:pt x="30" y="66"/>
                  </a:lnTo>
                  <a:lnTo>
                    <a:pt x="30" y="60"/>
                  </a:lnTo>
                  <a:lnTo>
                    <a:pt x="18" y="60"/>
                  </a:lnTo>
                  <a:lnTo>
                    <a:pt x="18" y="48"/>
                  </a:lnTo>
                  <a:lnTo>
                    <a:pt x="1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0" name="Freeform 168"/>
            <p:cNvSpPr>
              <a:spLocks/>
            </p:cNvSpPr>
            <p:nvPr/>
          </p:nvSpPr>
          <p:spPr bwMode="auto">
            <a:xfrm>
              <a:off x="1410" y="1062"/>
              <a:ext cx="54" cy="42"/>
            </a:xfrm>
            <a:custGeom>
              <a:avLst/>
              <a:gdLst>
                <a:gd name="T0" fmla="*/ 0 w 54"/>
                <a:gd name="T1" fmla="*/ 42 h 42"/>
                <a:gd name="T2" fmla="*/ 6 w 54"/>
                <a:gd name="T3" fmla="*/ 18 h 42"/>
                <a:gd name="T4" fmla="*/ 6 w 54"/>
                <a:gd name="T5" fmla="*/ 12 h 42"/>
                <a:gd name="T6" fmla="*/ 24 w 54"/>
                <a:gd name="T7" fmla="*/ 12 h 42"/>
                <a:gd name="T8" fmla="*/ 30 w 54"/>
                <a:gd name="T9" fmla="*/ 12 h 42"/>
                <a:gd name="T10" fmla="*/ 30 w 54"/>
                <a:gd name="T11" fmla="*/ 6 h 42"/>
                <a:gd name="T12" fmla="*/ 30 w 54"/>
                <a:gd name="T13" fmla="*/ 0 h 42"/>
                <a:gd name="T14" fmla="*/ 36 w 54"/>
                <a:gd name="T15" fmla="*/ 6 h 42"/>
                <a:gd name="T16" fmla="*/ 42 w 54"/>
                <a:gd name="T17" fmla="*/ 12 h 42"/>
                <a:gd name="T18" fmla="*/ 48 w 54"/>
                <a:gd name="T19" fmla="*/ 24 h 42"/>
                <a:gd name="T20" fmla="*/ 54 w 54"/>
                <a:gd name="T21" fmla="*/ 30 h 42"/>
                <a:gd name="T22" fmla="*/ 48 w 54"/>
                <a:gd name="T23" fmla="*/ 30 h 42"/>
                <a:gd name="T24" fmla="*/ 42 w 54"/>
                <a:gd name="T25" fmla="*/ 30 h 42"/>
                <a:gd name="T26" fmla="*/ 42 w 54"/>
                <a:gd name="T27" fmla="*/ 36 h 42"/>
                <a:gd name="T28" fmla="*/ 36 w 54"/>
                <a:gd name="T29" fmla="*/ 36 h 42"/>
                <a:gd name="T30" fmla="*/ 30 w 54"/>
                <a:gd name="T31" fmla="*/ 30 h 42"/>
                <a:gd name="T32" fmla="*/ 24 w 54"/>
                <a:gd name="T33" fmla="*/ 30 h 42"/>
                <a:gd name="T34" fmla="*/ 24 w 54"/>
                <a:gd name="T35" fmla="*/ 24 h 42"/>
                <a:gd name="T36" fmla="*/ 18 w 54"/>
                <a:gd name="T37" fmla="*/ 30 h 42"/>
                <a:gd name="T38" fmla="*/ 12 w 54"/>
                <a:gd name="T39" fmla="*/ 42 h 42"/>
                <a:gd name="T40" fmla="*/ 6 w 54"/>
                <a:gd name="T41" fmla="*/ 42 h 42"/>
                <a:gd name="T42" fmla="*/ 0 w 54"/>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42">
                  <a:moveTo>
                    <a:pt x="0" y="42"/>
                  </a:moveTo>
                  <a:lnTo>
                    <a:pt x="6" y="18"/>
                  </a:lnTo>
                  <a:lnTo>
                    <a:pt x="6" y="12"/>
                  </a:lnTo>
                  <a:lnTo>
                    <a:pt x="24" y="12"/>
                  </a:lnTo>
                  <a:lnTo>
                    <a:pt x="30" y="12"/>
                  </a:lnTo>
                  <a:lnTo>
                    <a:pt x="30" y="6"/>
                  </a:lnTo>
                  <a:lnTo>
                    <a:pt x="30" y="0"/>
                  </a:lnTo>
                  <a:lnTo>
                    <a:pt x="36" y="6"/>
                  </a:lnTo>
                  <a:lnTo>
                    <a:pt x="42" y="12"/>
                  </a:lnTo>
                  <a:lnTo>
                    <a:pt x="48" y="24"/>
                  </a:lnTo>
                  <a:lnTo>
                    <a:pt x="54" y="30"/>
                  </a:lnTo>
                  <a:lnTo>
                    <a:pt x="48" y="30"/>
                  </a:lnTo>
                  <a:lnTo>
                    <a:pt x="42" y="30"/>
                  </a:lnTo>
                  <a:lnTo>
                    <a:pt x="42" y="36"/>
                  </a:lnTo>
                  <a:lnTo>
                    <a:pt x="36" y="36"/>
                  </a:lnTo>
                  <a:lnTo>
                    <a:pt x="30" y="30"/>
                  </a:lnTo>
                  <a:lnTo>
                    <a:pt x="24" y="30"/>
                  </a:lnTo>
                  <a:lnTo>
                    <a:pt x="24" y="24"/>
                  </a:lnTo>
                  <a:lnTo>
                    <a:pt x="18" y="30"/>
                  </a:lnTo>
                  <a:lnTo>
                    <a:pt x="12" y="42"/>
                  </a:lnTo>
                  <a:lnTo>
                    <a:pt x="6"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1" name="Freeform 169"/>
            <p:cNvSpPr>
              <a:spLocks/>
            </p:cNvSpPr>
            <p:nvPr/>
          </p:nvSpPr>
          <p:spPr bwMode="auto">
            <a:xfrm>
              <a:off x="1356" y="1050"/>
              <a:ext cx="42" cy="48"/>
            </a:xfrm>
            <a:custGeom>
              <a:avLst/>
              <a:gdLst>
                <a:gd name="T0" fmla="*/ 42 w 42"/>
                <a:gd name="T1" fmla="*/ 48 h 48"/>
                <a:gd name="T2" fmla="*/ 0 w 42"/>
                <a:gd name="T3" fmla="*/ 42 h 48"/>
                <a:gd name="T4" fmla="*/ 6 w 42"/>
                <a:gd name="T5" fmla="*/ 30 h 48"/>
                <a:gd name="T6" fmla="*/ 12 w 42"/>
                <a:gd name="T7" fmla="*/ 6 h 48"/>
                <a:gd name="T8" fmla="*/ 18 w 42"/>
                <a:gd name="T9" fmla="*/ 6 h 48"/>
                <a:gd name="T10" fmla="*/ 30 w 42"/>
                <a:gd name="T11" fmla="*/ 6 h 48"/>
                <a:gd name="T12" fmla="*/ 30 w 42"/>
                <a:gd name="T13" fmla="*/ 0 h 48"/>
                <a:gd name="T14" fmla="*/ 30 w 42"/>
                <a:gd name="T15" fmla="*/ 6 h 48"/>
                <a:gd name="T16" fmla="*/ 36 w 42"/>
                <a:gd name="T17" fmla="*/ 6 h 48"/>
                <a:gd name="T18" fmla="*/ 42 w 42"/>
                <a:gd name="T19" fmla="*/ 6 h 48"/>
                <a:gd name="T20" fmla="*/ 42 w 42"/>
                <a:gd name="T21" fmla="*/ 12 h 48"/>
                <a:gd name="T22" fmla="*/ 36 w 42"/>
                <a:gd name="T23" fmla="*/ 12 h 48"/>
                <a:gd name="T24" fmla="*/ 42 w 42"/>
                <a:gd name="T25" fmla="*/ 18 h 48"/>
                <a:gd name="T26" fmla="*/ 42 w 42"/>
                <a:gd name="T27" fmla="*/ 24 h 48"/>
                <a:gd name="T28" fmla="*/ 42 w 42"/>
                <a:gd name="T29" fmla="*/ 30 h 48"/>
                <a:gd name="T30" fmla="*/ 42 w 42"/>
                <a:gd name="T31" fmla="*/ 36 h 48"/>
                <a:gd name="T32" fmla="*/ 36 w 42"/>
                <a:gd name="T33" fmla="*/ 42 h 48"/>
                <a:gd name="T34" fmla="*/ 42 w 42"/>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8">
                  <a:moveTo>
                    <a:pt x="42" y="48"/>
                  </a:moveTo>
                  <a:lnTo>
                    <a:pt x="0" y="42"/>
                  </a:lnTo>
                  <a:lnTo>
                    <a:pt x="6" y="30"/>
                  </a:lnTo>
                  <a:lnTo>
                    <a:pt x="12" y="6"/>
                  </a:lnTo>
                  <a:lnTo>
                    <a:pt x="18" y="6"/>
                  </a:lnTo>
                  <a:lnTo>
                    <a:pt x="30" y="6"/>
                  </a:lnTo>
                  <a:lnTo>
                    <a:pt x="30" y="0"/>
                  </a:lnTo>
                  <a:lnTo>
                    <a:pt x="30" y="6"/>
                  </a:lnTo>
                  <a:lnTo>
                    <a:pt x="36" y="6"/>
                  </a:lnTo>
                  <a:lnTo>
                    <a:pt x="42" y="6"/>
                  </a:lnTo>
                  <a:lnTo>
                    <a:pt x="42" y="12"/>
                  </a:lnTo>
                  <a:lnTo>
                    <a:pt x="36" y="12"/>
                  </a:lnTo>
                  <a:lnTo>
                    <a:pt x="42" y="18"/>
                  </a:lnTo>
                  <a:lnTo>
                    <a:pt x="42" y="24"/>
                  </a:lnTo>
                  <a:lnTo>
                    <a:pt x="42" y="30"/>
                  </a:lnTo>
                  <a:lnTo>
                    <a:pt x="42" y="36"/>
                  </a:lnTo>
                  <a:lnTo>
                    <a:pt x="36" y="42"/>
                  </a:lnTo>
                  <a:lnTo>
                    <a:pt x="42"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2" name="Freeform 170"/>
            <p:cNvSpPr>
              <a:spLocks/>
            </p:cNvSpPr>
            <p:nvPr/>
          </p:nvSpPr>
          <p:spPr bwMode="auto">
            <a:xfrm>
              <a:off x="2418" y="1206"/>
              <a:ext cx="102" cy="54"/>
            </a:xfrm>
            <a:custGeom>
              <a:avLst/>
              <a:gdLst>
                <a:gd name="T0" fmla="*/ 102 w 102"/>
                <a:gd name="T1" fmla="*/ 54 h 54"/>
                <a:gd name="T2" fmla="*/ 0 w 102"/>
                <a:gd name="T3" fmla="*/ 48 h 54"/>
                <a:gd name="T4" fmla="*/ 0 w 102"/>
                <a:gd name="T5" fmla="*/ 36 h 54"/>
                <a:gd name="T6" fmla="*/ 6 w 102"/>
                <a:gd name="T7" fmla="*/ 36 h 54"/>
                <a:gd name="T8" fmla="*/ 12 w 102"/>
                <a:gd name="T9" fmla="*/ 36 h 54"/>
                <a:gd name="T10" fmla="*/ 18 w 102"/>
                <a:gd name="T11" fmla="*/ 36 h 54"/>
                <a:gd name="T12" fmla="*/ 24 w 102"/>
                <a:gd name="T13" fmla="*/ 42 h 54"/>
                <a:gd name="T14" fmla="*/ 24 w 102"/>
                <a:gd name="T15" fmla="*/ 36 h 54"/>
                <a:gd name="T16" fmla="*/ 30 w 102"/>
                <a:gd name="T17" fmla="*/ 42 h 54"/>
                <a:gd name="T18" fmla="*/ 30 w 102"/>
                <a:gd name="T19" fmla="*/ 36 h 54"/>
                <a:gd name="T20" fmla="*/ 30 w 102"/>
                <a:gd name="T21" fmla="*/ 42 h 54"/>
                <a:gd name="T22" fmla="*/ 36 w 102"/>
                <a:gd name="T23" fmla="*/ 42 h 54"/>
                <a:gd name="T24" fmla="*/ 30 w 102"/>
                <a:gd name="T25" fmla="*/ 36 h 54"/>
                <a:gd name="T26" fmla="*/ 36 w 102"/>
                <a:gd name="T27" fmla="*/ 42 h 54"/>
                <a:gd name="T28" fmla="*/ 36 w 102"/>
                <a:gd name="T29" fmla="*/ 36 h 54"/>
                <a:gd name="T30" fmla="*/ 42 w 102"/>
                <a:gd name="T31" fmla="*/ 36 h 54"/>
                <a:gd name="T32" fmla="*/ 48 w 102"/>
                <a:gd name="T33" fmla="*/ 36 h 54"/>
                <a:gd name="T34" fmla="*/ 48 w 102"/>
                <a:gd name="T35" fmla="*/ 30 h 54"/>
                <a:gd name="T36" fmla="*/ 54 w 102"/>
                <a:gd name="T37" fmla="*/ 30 h 54"/>
                <a:gd name="T38" fmla="*/ 60 w 102"/>
                <a:gd name="T39" fmla="*/ 30 h 54"/>
                <a:gd name="T40" fmla="*/ 60 w 102"/>
                <a:gd name="T41" fmla="*/ 24 h 54"/>
                <a:gd name="T42" fmla="*/ 66 w 102"/>
                <a:gd name="T43" fmla="*/ 24 h 54"/>
                <a:gd name="T44" fmla="*/ 66 w 102"/>
                <a:gd name="T45" fmla="*/ 18 h 54"/>
                <a:gd name="T46" fmla="*/ 72 w 102"/>
                <a:gd name="T47" fmla="*/ 18 h 54"/>
                <a:gd name="T48" fmla="*/ 72 w 102"/>
                <a:gd name="T49" fmla="*/ 12 h 54"/>
                <a:gd name="T50" fmla="*/ 78 w 102"/>
                <a:gd name="T51" fmla="*/ 6 h 54"/>
                <a:gd name="T52" fmla="*/ 84 w 102"/>
                <a:gd name="T53" fmla="*/ 6 h 54"/>
                <a:gd name="T54" fmla="*/ 90 w 102"/>
                <a:gd name="T55" fmla="*/ 6 h 54"/>
                <a:gd name="T56" fmla="*/ 96 w 102"/>
                <a:gd name="T57" fmla="*/ 6 h 54"/>
                <a:gd name="T58" fmla="*/ 96 w 102"/>
                <a:gd name="T59" fmla="*/ 0 h 54"/>
                <a:gd name="T60" fmla="*/ 102 w 102"/>
                <a:gd name="T61" fmla="*/ 0 h 54"/>
                <a:gd name="T62" fmla="*/ 102 w 102"/>
                <a:gd name="T63" fmla="*/ 12 h 54"/>
                <a:gd name="T64" fmla="*/ 102 w 102"/>
                <a:gd name="T65" fmla="*/ 18 h 54"/>
                <a:gd name="T66" fmla="*/ 102 w 102"/>
                <a:gd name="T67" fmla="*/ 24 h 54"/>
                <a:gd name="T68" fmla="*/ 96 w 102"/>
                <a:gd name="T69" fmla="*/ 30 h 54"/>
                <a:gd name="T70" fmla="*/ 96 w 102"/>
                <a:gd name="T71" fmla="*/ 36 h 54"/>
                <a:gd name="T72" fmla="*/ 96 w 102"/>
                <a:gd name="T73" fmla="*/ 42 h 54"/>
                <a:gd name="T74" fmla="*/ 102 w 102"/>
                <a:gd name="T75" fmla="*/ 42 h 54"/>
                <a:gd name="T76" fmla="*/ 102 w 102"/>
                <a:gd name="T77" fmla="*/ 48 h 54"/>
                <a:gd name="T78" fmla="*/ 102 w 102"/>
                <a:gd name="T7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54">
                  <a:moveTo>
                    <a:pt x="102" y="54"/>
                  </a:moveTo>
                  <a:lnTo>
                    <a:pt x="0" y="48"/>
                  </a:lnTo>
                  <a:lnTo>
                    <a:pt x="0" y="36"/>
                  </a:lnTo>
                  <a:lnTo>
                    <a:pt x="6" y="36"/>
                  </a:lnTo>
                  <a:lnTo>
                    <a:pt x="12" y="36"/>
                  </a:lnTo>
                  <a:lnTo>
                    <a:pt x="18" y="36"/>
                  </a:lnTo>
                  <a:lnTo>
                    <a:pt x="24" y="42"/>
                  </a:lnTo>
                  <a:lnTo>
                    <a:pt x="24" y="36"/>
                  </a:lnTo>
                  <a:lnTo>
                    <a:pt x="30" y="42"/>
                  </a:lnTo>
                  <a:lnTo>
                    <a:pt x="30" y="36"/>
                  </a:lnTo>
                  <a:lnTo>
                    <a:pt x="30" y="42"/>
                  </a:lnTo>
                  <a:lnTo>
                    <a:pt x="36" y="42"/>
                  </a:lnTo>
                  <a:lnTo>
                    <a:pt x="30" y="36"/>
                  </a:lnTo>
                  <a:lnTo>
                    <a:pt x="36" y="42"/>
                  </a:lnTo>
                  <a:lnTo>
                    <a:pt x="36" y="36"/>
                  </a:lnTo>
                  <a:lnTo>
                    <a:pt x="42" y="36"/>
                  </a:lnTo>
                  <a:lnTo>
                    <a:pt x="48" y="36"/>
                  </a:lnTo>
                  <a:lnTo>
                    <a:pt x="48" y="30"/>
                  </a:lnTo>
                  <a:lnTo>
                    <a:pt x="54" y="30"/>
                  </a:lnTo>
                  <a:lnTo>
                    <a:pt x="60" y="30"/>
                  </a:lnTo>
                  <a:lnTo>
                    <a:pt x="60" y="24"/>
                  </a:lnTo>
                  <a:lnTo>
                    <a:pt x="66" y="24"/>
                  </a:lnTo>
                  <a:lnTo>
                    <a:pt x="66" y="18"/>
                  </a:lnTo>
                  <a:lnTo>
                    <a:pt x="72" y="18"/>
                  </a:lnTo>
                  <a:lnTo>
                    <a:pt x="72" y="12"/>
                  </a:lnTo>
                  <a:lnTo>
                    <a:pt x="78" y="6"/>
                  </a:lnTo>
                  <a:lnTo>
                    <a:pt x="84" y="6"/>
                  </a:lnTo>
                  <a:lnTo>
                    <a:pt x="90" y="6"/>
                  </a:lnTo>
                  <a:lnTo>
                    <a:pt x="96" y="6"/>
                  </a:lnTo>
                  <a:lnTo>
                    <a:pt x="96" y="0"/>
                  </a:lnTo>
                  <a:lnTo>
                    <a:pt x="102" y="0"/>
                  </a:lnTo>
                  <a:lnTo>
                    <a:pt x="102" y="12"/>
                  </a:lnTo>
                  <a:lnTo>
                    <a:pt x="102" y="18"/>
                  </a:lnTo>
                  <a:lnTo>
                    <a:pt x="102" y="24"/>
                  </a:lnTo>
                  <a:lnTo>
                    <a:pt x="96" y="30"/>
                  </a:lnTo>
                  <a:lnTo>
                    <a:pt x="96" y="36"/>
                  </a:lnTo>
                  <a:lnTo>
                    <a:pt x="96" y="42"/>
                  </a:lnTo>
                  <a:lnTo>
                    <a:pt x="102" y="42"/>
                  </a:lnTo>
                  <a:lnTo>
                    <a:pt x="102" y="48"/>
                  </a:lnTo>
                  <a:lnTo>
                    <a:pt x="10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3" name="Freeform 171"/>
            <p:cNvSpPr>
              <a:spLocks/>
            </p:cNvSpPr>
            <p:nvPr/>
          </p:nvSpPr>
          <p:spPr bwMode="auto">
            <a:xfrm>
              <a:off x="3036" y="1212"/>
              <a:ext cx="54" cy="72"/>
            </a:xfrm>
            <a:custGeom>
              <a:avLst/>
              <a:gdLst>
                <a:gd name="T0" fmla="*/ 0 w 54"/>
                <a:gd name="T1" fmla="*/ 72 h 72"/>
                <a:gd name="T2" fmla="*/ 0 w 54"/>
                <a:gd name="T3" fmla="*/ 48 h 72"/>
                <a:gd name="T4" fmla="*/ 6 w 54"/>
                <a:gd name="T5" fmla="*/ 48 h 72"/>
                <a:gd name="T6" fmla="*/ 0 w 54"/>
                <a:gd name="T7" fmla="*/ 30 h 72"/>
                <a:gd name="T8" fmla="*/ 0 w 54"/>
                <a:gd name="T9" fmla="*/ 0 h 72"/>
                <a:gd name="T10" fmla="*/ 54 w 54"/>
                <a:gd name="T11" fmla="*/ 0 h 72"/>
                <a:gd name="T12" fmla="*/ 54 w 54"/>
                <a:gd name="T13" fmla="*/ 24 h 72"/>
                <a:gd name="T14" fmla="*/ 54 w 54"/>
                <a:gd name="T15" fmla="*/ 36 h 72"/>
                <a:gd name="T16" fmla="*/ 54 w 54"/>
                <a:gd name="T17" fmla="*/ 42 h 72"/>
                <a:gd name="T18" fmla="*/ 48 w 54"/>
                <a:gd name="T19" fmla="*/ 42 h 72"/>
                <a:gd name="T20" fmla="*/ 42 w 54"/>
                <a:gd name="T21" fmla="*/ 42 h 72"/>
                <a:gd name="T22" fmla="*/ 36 w 54"/>
                <a:gd name="T23" fmla="*/ 48 h 72"/>
                <a:gd name="T24" fmla="*/ 30 w 54"/>
                <a:gd name="T25" fmla="*/ 54 h 72"/>
                <a:gd name="T26" fmla="*/ 24 w 54"/>
                <a:gd name="T27" fmla="*/ 60 h 72"/>
                <a:gd name="T28" fmla="*/ 24 w 54"/>
                <a:gd name="T29" fmla="*/ 66 h 72"/>
                <a:gd name="T30" fmla="*/ 18 w 54"/>
                <a:gd name="T31" fmla="*/ 72 h 72"/>
                <a:gd name="T32" fmla="*/ 0 w 54"/>
                <a:gd name="T3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72">
                  <a:moveTo>
                    <a:pt x="0" y="72"/>
                  </a:moveTo>
                  <a:lnTo>
                    <a:pt x="0" y="48"/>
                  </a:lnTo>
                  <a:lnTo>
                    <a:pt x="6" y="48"/>
                  </a:lnTo>
                  <a:lnTo>
                    <a:pt x="0" y="30"/>
                  </a:lnTo>
                  <a:lnTo>
                    <a:pt x="0" y="0"/>
                  </a:lnTo>
                  <a:lnTo>
                    <a:pt x="54" y="0"/>
                  </a:lnTo>
                  <a:lnTo>
                    <a:pt x="54" y="24"/>
                  </a:lnTo>
                  <a:lnTo>
                    <a:pt x="54" y="36"/>
                  </a:lnTo>
                  <a:lnTo>
                    <a:pt x="54" y="42"/>
                  </a:lnTo>
                  <a:lnTo>
                    <a:pt x="48" y="42"/>
                  </a:lnTo>
                  <a:lnTo>
                    <a:pt x="42" y="42"/>
                  </a:lnTo>
                  <a:lnTo>
                    <a:pt x="36" y="48"/>
                  </a:lnTo>
                  <a:lnTo>
                    <a:pt x="30" y="54"/>
                  </a:lnTo>
                  <a:lnTo>
                    <a:pt x="24" y="60"/>
                  </a:lnTo>
                  <a:lnTo>
                    <a:pt x="24" y="66"/>
                  </a:lnTo>
                  <a:lnTo>
                    <a:pt x="18" y="72"/>
                  </a:lnTo>
                  <a:lnTo>
                    <a:pt x="0" y="7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4" name="Freeform 172"/>
            <p:cNvSpPr>
              <a:spLocks/>
            </p:cNvSpPr>
            <p:nvPr/>
          </p:nvSpPr>
          <p:spPr bwMode="auto">
            <a:xfrm>
              <a:off x="4686" y="948"/>
              <a:ext cx="90" cy="180"/>
            </a:xfrm>
            <a:custGeom>
              <a:avLst/>
              <a:gdLst>
                <a:gd name="T0" fmla="*/ 0 w 90"/>
                <a:gd name="T1" fmla="*/ 144 h 180"/>
                <a:gd name="T2" fmla="*/ 30 w 90"/>
                <a:gd name="T3" fmla="*/ 126 h 180"/>
                <a:gd name="T4" fmla="*/ 24 w 90"/>
                <a:gd name="T5" fmla="*/ 120 h 180"/>
                <a:gd name="T6" fmla="*/ 30 w 90"/>
                <a:gd name="T7" fmla="*/ 114 h 180"/>
                <a:gd name="T8" fmla="*/ 18 w 90"/>
                <a:gd name="T9" fmla="*/ 90 h 180"/>
                <a:gd name="T10" fmla="*/ 12 w 90"/>
                <a:gd name="T11" fmla="*/ 90 h 180"/>
                <a:gd name="T12" fmla="*/ 12 w 90"/>
                <a:gd name="T13" fmla="*/ 78 h 180"/>
                <a:gd name="T14" fmla="*/ 18 w 90"/>
                <a:gd name="T15" fmla="*/ 72 h 180"/>
                <a:gd name="T16" fmla="*/ 0 w 90"/>
                <a:gd name="T17" fmla="*/ 6 h 180"/>
                <a:gd name="T18" fmla="*/ 6 w 90"/>
                <a:gd name="T19" fmla="*/ 0 h 180"/>
                <a:gd name="T20" fmla="*/ 6 w 90"/>
                <a:gd name="T21" fmla="*/ 6 h 180"/>
                <a:gd name="T22" fmla="*/ 24 w 90"/>
                <a:gd name="T23" fmla="*/ 0 h 180"/>
                <a:gd name="T24" fmla="*/ 30 w 90"/>
                <a:gd name="T25" fmla="*/ 24 h 180"/>
                <a:gd name="T26" fmla="*/ 42 w 90"/>
                <a:gd name="T27" fmla="*/ 54 h 180"/>
                <a:gd name="T28" fmla="*/ 42 w 90"/>
                <a:gd name="T29" fmla="*/ 60 h 180"/>
                <a:gd name="T30" fmla="*/ 48 w 90"/>
                <a:gd name="T31" fmla="*/ 72 h 180"/>
                <a:gd name="T32" fmla="*/ 48 w 90"/>
                <a:gd name="T33" fmla="*/ 78 h 180"/>
                <a:gd name="T34" fmla="*/ 60 w 90"/>
                <a:gd name="T35" fmla="*/ 72 h 180"/>
                <a:gd name="T36" fmla="*/ 72 w 90"/>
                <a:gd name="T37" fmla="*/ 60 h 180"/>
                <a:gd name="T38" fmla="*/ 90 w 90"/>
                <a:gd name="T39" fmla="*/ 96 h 180"/>
                <a:gd name="T40" fmla="*/ 84 w 90"/>
                <a:gd name="T41" fmla="*/ 96 h 180"/>
                <a:gd name="T42" fmla="*/ 66 w 90"/>
                <a:gd name="T43" fmla="*/ 108 h 180"/>
                <a:gd name="T44" fmla="*/ 72 w 90"/>
                <a:gd name="T45" fmla="*/ 120 h 180"/>
                <a:gd name="T46" fmla="*/ 60 w 90"/>
                <a:gd name="T47" fmla="*/ 120 h 180"/>
                <a:gd name="T48" fmla="*/ 66 w 90"/>
                <a:gd name="T49" fmla="*/ 132 h 180"/>
                <a:gd name="T50" fmla="*/ 60 w 90"/>
                <a:gd name="T51" fmla="*/ 132 h 180"/>
                <a:gd name="T52" fmla="*/ 66 w 90"/>
                <a:gd name="T53" fmla="*/ 156 h 180"/>
                <a:gd name="T54" fmla="*/ 60 w 90"/>
                <a:gd name="T55" fmla="*/ 156 h 180"/>
                <a:gd name="T56" fmla="*/ 54 w 90"/>
                <a:gd name="T57" fmla="*/ 162 h 180"/>
                <a:gd name="T58" fmla="*/ 54 w 90"/>
                <a:gd name="T59" fmla="*/ 168 h 180"/>
                <a:gd name="T60" fmla="*/ 48 w 90"/>
                <a:gd name="T61" fmla="*/ 168 h 180"/>
                <a:gd name="T62" fmla="*/ 42 w 90"/>
                <a:gd name="T63" fmla="*/ 168 h 180"/>
                <a:gd name="T64" fmla="*/ 24 w 90"/>
                <a:gd name="T65" fmla="*/ 180 h 180"/>
                <a:gd name="T66" fmla="*/ 18 w 90"/>
                <a:gd name="T67" fmla="*/ 174 h 180"/>
                <a:gd name="T68" fmla="*/ 12 w 90"/>
                <a:gd name="T69" fmla="*/ 174 h 180"/>
                <a:gd name="T70" fmla="*/ 12 w 90"/>
                <a:gd name="T71" fmla="*/ 168 h 180"/>
                <a:gd name="T72" fmla="*/ 0 w 90"/>
                <a:gd name="T73" fmla="*/ 14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80">
                  <a:moveTo>
                    <a:pt x="0" y="144"/>
                  </a:moveTo>
                  <a:lnTo>
                    <a:pt x="30" y="126"/>
                  </a:lnTo>
                  <a:lnTo>
                    <a:pt x="24" y="120"/>
                  </a:lnTo>
                  <a:lnTo>
                    <a:pt x="30" y="114"/>
                  </a:lnTo>
                  <a:lnTo>
                    <a:pt x="18" y="90"/>
                  </a:lnTo>
                  <a:lnTo>
                    <a:pt x="12" y="90"/>
                  </a:lnTo>
                  <a:lnTo>
                    <a:pt x="12" y="78"/>
                  </a:lnTo>
                  <a:lnTo>
                    <a:pt x="18" y="72"/>
                  </a:lnTo>
                  <a:lnTo>
                    <a:pt x="0" y="6"/>
                  </a:lnTo>
                  <a:lnTo>
                    <a:pt x="6" y="0"/>
                  </a:lnTo>
                  <a:lnTo>
                    <a:pt x="6" y="6"/>
                  </a:lnTo>
                  <a:lnTo>
                    <a:pt x="24" y="0"/>
                  </a:lnTo>
                  <a:lnTo>
                    <a:pt x="30" y="24"/>
                  </a:lnTo>
                  <a:lnTo>
                    <a:pt x="42" y="54"/>
                  </a:lnTo>
                  <a:lnTo>
                    <a:pt x="42" y="60"/>
                  </a:lnTo>
                  <a:lnTo>
                    <a:pt x="48" y="72"/>
                  </a:lnTo>
                  <a:lnTo>
                    <a:pt x="48" y="78"/>
                  </a:lnTo>
                  <a:lnTo>
                    <a:pt x="60" y="72"/>
                  </a:lnTo>
                  <a:lnTo>
                    <a:pt x="72" y="60"/>
                  </a:lnTo>
                  <a:lnTo>
                    <a:pt x="90" y="96"/>
                  </a:lnTo>
                  <a:lnTo>
                    <a:pt x="84" y="96"/>
                  </a:lnTo>
                  <a:lnTo>
                    <a:pt x="66" y="108"/>
                  </a:lnTo>
                  <a:lnTo>
                    <a:pt x="72" y="120"/>
                  </a:lnTo>
                  <a:lnTo>
                    <a:pt x="60" y="120"/>
                  </a:lnTo>
                  <a:lnTo>
                    <a:pt x="66" y="132"/>
                  </a:lnTo>
                  <a:lnTo>
                    <a:pt x="60" y="132"/>
                  </a:lnTo>
                  <a:lnTo>
                    <a:pt x="66" y="156"/>
                  </a:lnTo>
                  <a:lnTo>
                    <a:pt x="60" y="156"/>
                  </a:lnTo>
                  <a:lnTo>
                    <a:pt x="54" y="162"/>
                  </a:lnTo>
                  <a:lnTo>
                    <a:pt x="54" y="168"/>
                  </a:lnTo>
                  <a:lnTo>
                    <a:pt x="48" y="168"/>
                  </a:lnTo>
                  <a:lnTo>
                    <a:pt x="42" y="168"/>
                  </a:lnTo>
                  <a:lnTo>
                    <a:pt x="24" y="180"/>
                  </a:lnTo>
                  <a:lnTo>
                    <a:pt x="18" y="174"/>
                  </a:lnTo>
                  <a:lnTo>
                    <a:pt x="12" y="174"/>
                  </a:lnTo>
                  <a:lnTo>
                    <a:pt x="12" y="168"/>
                  </a:lnTo>
                  <a:lnTo>
                    <a:pt x="0" y="14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5" name="Freeform 173"/>
            <p:cNvSpPr>
              <a:spLocks/>
            </p:cNvSpPr>
            <p:nvPr/>
          </p:nvSpPr>
          <p:spPr bwMode="auto">
            <a:xfrm>
              <a:off x="1026" y="972"/>
              <a:ext cx="72" cy="78"/>
            </a:xfrm>
            <a:custGeom>
              <a:avLst/>
              <a:gdLst>
                <a:gd name="T0" fmla="*/ 24 w 72"/>
                <a:gd name="T1" fmla="*/ 78 h 78"/>
                <a:gd name="T2" fmla="*/ 18 w 72"/>
                <a:gd name="T3" fmla="*/ 78 h 78"/>
                <a:gd name="T4" fmla="*/ 12 w 72"/>
                <a:gd name="T5" fmla="*/ 78 h 78"/>
                <a:gd name="T6" fmla="*/ 0 w 72"/>
                <a:gd name="T7" fmla="*/ 78 h 78"/>
                <a:gd name="T8" fmla="*/ 12 w 72"/>
                <a:gd name="T9" fmla="*/ 30 h 78"/>
                <a:gd name="T10" fmla="*/ 24 w 72"/>
                <a:gd name="T11" fmla="*/ 0 h 78"/>
                <a:gd name="T12" fmla="*/ 72 w 72"/>
                <a:gd name="T13" fmla="*/ 12 h 78"/>
                <a:gd name="T14" fmla="*/ 60 w 72"/>
                <a:gd name="T15" fmla="*/ 48 h 78"/>
                <a:gd name="T16" fmla="*/ 54 w 72"/>
                <a:gd name="T17" fmla="*/ 42 h 78"/>
                <a:gd name="T18" fmla="*/ 48 w 72"/>
                <a:gd name="T19" fmla="*/ 72 h 78"/>
                <a:gd name="T20" fmla="*/ 54 w 72"/>
                <a:gd name="T21" fmla="*/ 72 h 78"/>
                <a:gd name="T22" fmla="*/ 54 w 72"/>
                <a:gd name="T23" fmla="*/ 78 h 78"/>
                <a:gd name="T24" fmla="*/ 42 w 72"/>
                <a:gd name="T25" fmla="*/ 78 h 78"/>
                <a:gd name="T26" fmla="*/ 36 w 72"/>
                <a:gd name="T27" fmla="*/ 78 h 78"/>
                <a:gd name="T28" fmla="*/ 30 w 72"/>
                <a:gd name="T29" fmla="*/ 72 h 78"/>
                <a:gd name="T30" fmla="*/ 24 w 72"/>
                <a:gd name="T31" fmla="*/ 72 h 78"/>
                <a:gd name="T32" fmla="*/ 24 w 72"/>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8">
                  <a:moveTo>
                    <a:pt x="24" y="78"/>
                  </a:moveTo>
                  <a:lnTo>
                    <a:pt x="18" y="78"/>
                  </a:lnTo>
                  <a:lnTo>
                    <a:pt x="12" y="78"/>
                  </a:lnTo>
                  <a:lnTo>
                    <a:pt x="0" y="78"/>
                  </a:lnTo>
                  <a:lnTo>
                    <a:pt x="12" y="30"/>
                  </a:lnTo>
                  <a:lnTo>
                    <a:pt x="24" y="0"/>
                  </a:lnTo>
                  <a:lnTo>
                    <a:pt x="72" y="12"/>
                  </a:lnTo>
                  <a:lnTo>
                    <a:pt x="60" y="48"/>
                  </a:lnTo>
                  <a:lnTo>
                    <a:pt x="54" y="42"/>
                  </a:lnTo>
                  <a:lnTo>
                    <a:pt x="48" y="72"/>
                  </a:lnTo>
                  <a:lnTo>
                    <a:pt x="54" y="72"/>
                  </a:lnTo>
                  <a:lnTo>
                    <a:pt x="54" y="78"/>
                  </a:lnTo>
                  <a:lnTo>
                    <a:pt x="42" y="78"/>
                  </a:lnTo>
                  <a:lnTo>
                    <a:pt x="36" y="78"/>
                  </a:lnTo>
                  <a:lnTo>
                    <a:pt x="30" y="72"/>
                  </a:lnTo>
                  <a:lnTo>
                    <a:pt x="24" y="72"/>
                  </a:lnTo>
                  <a:lnTo>
                    <a:pt x="24" y="7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6" name="Freeform 174"/>
            <p:cNvSpPr>
              <a:spLocks/>
            </p:cNvSpPr>
            <p:nvPr/>
          </p:nvSpPr>
          <p:spPr bwMode="auto">
            <a:xfrm>
              <a:off x="978" y="954"/>
              <a:ext cx="72" cy="60"/>
            </a:xfrm>
            <a:custGeom>
              <a:avLst/>
              <a:gdLst>
                <a:gd name="T0" fmla="*/ 60 w 72"/>
                <a:gd name="T1" fmla="*/ 48 h 60"/>
                <a:gd name="T2" fmla="*/ 54 w 72"/>
                <a:gd name="T3" fmla="*/ 48 h 60"/>
                <a:gd name="T4" fmla="*/ 54 w 72"/>
                <a:gd name="T5" fmla="*/ 60 h 60"/>
                <a:gd name="T6" fmla="*/ 48 w 72"/>
                <a:gd name="T7" fmla="*/ 54 h 60"/>
                <a:gd name="T8" fmla="*/ 42 w 72"/>
                <a:gd name="T9" fmla="*/ 54 h 60"/>
                <a:gd name="T10" fmla="*/ 30 w 72"/>
                <a:gd name="T11" fmla="*/ 54 h 60"/>
                <a:gd name="T12" fmla="*/ 24 w 72"/>
                <a:gd name="T13" fmla="*/ 54 h 60"/>
                <a:gd name="T14" fmla="*/ 24 w 72"/>
                <a:gd name="T15" fmla="*/ 60 h 60"/>
                <a:gd name="T16" fmla="*/ 18 w 72"/>
                <a:gd name="T17" fmla="*/ 60 h 60"/>
                <a:gd name="T18" fmla="*/ 18 w 72"/>
                <a:gd name="T19" fmla="*/ 54 h 60"/>
                <a:gd name="T20" fmla="*/ 18 w 72"/>
                <a:gd name="T21" fmla="*/ 48 h 60"/>
                <a:gd name="T22" fmla="*/ 18 w 72"/>
                <a:gd name="T23" fmla="*/ 42 h 60"/>
                <a:gd name="T24" fmla="*/ 18 w 72"/>
                <a:gd name="T25" fmla="*/ 36 h 60"/>
                <a:gd name="T26" fmla="*/ 12 w 72"/>
                <a:gd name="T27" fmla="*/ 30 h 60"/>
                <a:gd name="T28" fmla="*/ 12 w 72"/>
                <a:gd name="T29" fmla="*/ 24 h 60"/>
                <a:gd name="T30" fmla="*/ 6 w 72"/>
                <a:gd name="T31" fmla="*/ 24 h 60"/>
                <a:gd name="T32" fmla="*/ 0 w 72"/>
                <a:gd name="T33" fmla="*/ 18 h 60"/>
                <a:gd name="T34" fmla="*/ 6 w 72"/>
                <a:gd name="T35" fmla="*/ 0 h 60"/>
                <a:gd name="T36" fmla="*/ 72 w 72"/>
                <a:gd name="T37" fmla="*/ 18 h 60"/>
                <a:gd name="T38" fmla="*/ 60 w 72"/>
                <a:gd name="T39"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60">
                  <a:moveTo>
                    <a:pt x="60" y="48"/>
                  </a:moveTo>
                  <a:lnTo>
                    <a:pt x="54" y="48"/>
                  </a:lnTo>
                  <a:lnTo>
                    <a:pt x="54" y="60"/>
                  </a:lnTo>
                  <a:lnTo>
                    <a:pt x="48" y="54"/>
                  </a:lnTo>
                  <a:lnTo>
                    <a:pt x="42" y="54"/>
                  </a:lnTo>
                  <a:lnTo>
                    <a:pt x="30" y="54"/>
                  </a:lnTo>
                  <a:lnTo>
                    <a:pt x="24" y="54"/>
                  </a:lnTo>
                  <a:lnTo>
                    <a:pt x="24" y="60"/>
                  </a:lnTo>
                  <a:lnTo>
                    <a:pt x="18" y="60"/>
                  </a:lnTo>
                  <a:lnTo>
                    <a:pt x="18" y="54"/>
                  </a:lnTo>
                  <a:lnTo>
                    <a:pt x="18" y="48"/>
                  </a:lnTo>
                  <a:lnTo>
                    <a:pt x="18" y="42"/>
                  </a:lnTo>
                  <a:lnTo>
                    <a:pt x="18" y="36"/>
                  </a:lnTo>
                  <a:lnTo>
                    <a:pt x="12" y="30"/>
                  </a:lnTo>
                  <a:lnTo>
                    <a:pt x="12" y="24"/>
                  </a:lnTo>
                  <a:lnTo>
                    <a:pt x="6" y="24"/>
                  </a:lnTo>
                  <a:lnTo>
                    <a:pt x="0" y="18"/>
                  </a:lnTo>
                  <a:lnTo>
                    <a:pt x="6" y="0"/>
                  </a:lnTo>
                  <a:lnTo>
                    <a:pt x="72" y="18"/>
                  </a:lnTo>
                  <a:lnTo>
                    <a:pt x="6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7" name="Freeform 175"/>
            <p:cNvSpPr>
              <a:spLocks/>
            </p:cNvSpPr>
            <p:nvPr/>
          </p:nvSpPr>
          <p:spPr bwMode="auto">
            <a:xfrm>
              <a:off x="948" y="942"/>
              <a:ext cx="36" cy="36"/>
            </a:xfrm>
            <a:custGeom>
              <a:avLst/>
              <a:gdLst>
                <a:gd name="T0" fmla="*/ 24 w 36"/>
                <a:gd name="T1" fmla="*/ 30 h 36"/>
                <a:gd name="T2" fmla="*/ 18 w 36"/>
                <a:gd name="T3" fmla="*/ 18 h 36"/>
                <a:gd name="T4" fmla="*/ 6 w 36"/>
                <a:gd name="T5" fmla="*/ 18 h 36"/>
                <a:gd name="T6" fmla="*/ 0 w 36"/>
                <a:gd name="T7" fmla="*/ 12 h 36"/>
                <a:gd name="T8" fmla="*/ 0 w 36"/>
                <a:gd name="T9" fmla="*/ 0 h 36"/>
                <a:gd name="T10" fmla="*/ 24 w 36"/>
                <a:gd name="T11" fmla="*/ 12 h 36"/>
                <a:gd name="T12" fmla="*/ 36 w 36"/>
                <a:gd name="T13" fmla="*/ 12 h 36"/>
                <a:gd name="T14" fmla="*/ 30 w 36"/>
                <a:gd name="T15" fmla="*/ 30 h 36"/>
                <a:gd name="T16" fmla="*/ 24 w 36"/>
                <a:gd name="T17" fmla="*/ 36 h 36"/>
                <a:gd name="T18" fmla="*/ 24 w 36"/>
                <a:gd name="T1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24" y="30"/>
                  </a:moveTo>
                  <a:lnTo>
                    <a:pt x="18" y="18"/>
                  </a:lnTo>
                  <a:lnTo>
                    <a:pt x="6" y="18"/>
                  </a:lnTo>
                  <a:lnTo>
                    <a:pt x="0" y="12"/>
                  </a:lnTo>
                  <a:lnTo>
                    <a:pt x="0" y="0"/>
                  </a:lnTo>
                  <a:lnTo>
                    <a:pt x="24" y="12"/>
                  </a:lnTo>
                  <a:lnTo>
                    <a:pt x="36" y="12"/>
                  </a:lnTo>
                  <a:lnTo>
                    <a:pt x="30" y="30"/>
                  </a:lnTo>
                  <a:lnTo>
                    <a:pt x="24" y="36"/>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8" name="Freeform 176"/>
            <p:cNvSpPr>
              <a:spLocks/>
            </p:cNvSpPr>
            <p:nvPr/>
          </p:nvSpPr>
          <p:spPr bwMode="auto">
            <a:xfrm>
              <a:off x="2892" y="1224"/>
              <a:ext cx="36" cy="60"/>
            </a:xfrm>
            <a:custGeom>
              <a:avLst/>
              <a:gdLst>
                <a:gd name="T0" fmla="*/ 36 w 36"/>
                <a:gd name="T1" fmla="*/ 0 h 60"/>
                <a:gd name="T2" fmla="*/ 36 w 36"/>
                <a:gd name="T3" fmla="*/ 54 h 60"/>
                <a:gd name="T4" fmla="*/ 0 w 36"/>
                <a:gd name="T5" fmla="*/ 60 h 60"/>
                <a:gd name="T6" fmla="*/ 0 w 36"/>
                <a:gd name="T7" fmla="*/ 42 h 60"/>
                <a:gd name="T8" fmla="*/ 0 w 36"/>
                <a:gd name="T9" fmla="*/ 24 h 60"/>
                <a:gd name="T10" fmla="*/ 0 w 36"/>
                <a:gd name="T11" fmla="*/ 0 h 60"/>
                <a:gd name="T12" fmla="*/ 30 w 36"/>
                <a:gd name="T13" fmla="*/ 0 h 60"/>
                <a:gd name="T14" fmla="*/ 36 w 36"/>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0">
                  <a:moveTo>
                    <a:pt x="36" y="0"/>
                  </a:moveTo>
                  <a:lnTo>
                    <a:pt x="36" y="54"/>
                  </a:lnTo>
                  <a:lnTo>
                    <a:pt x="0" y="60"/>
                  </a:lnTo>
                  <a:lnTo>
                    <a:pt x="0" y="42"/>
                  </a:lnTo>
                  <a:lnTo>
                    <a:pt x="0" y="24"/>
                  </a:lnTo>
                  <a:lnTo>
                    <a:pt x="0" y="0"/>
                  </a:lnTo>
                  <a:lnTo>
                    <a:pt x="30" y="0"/>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9" name="Freeform 177"/>
            <p:cNvSpPr>
              <a:spLocks/>
            </p:cNvSpPr>
            <p:nvPr/>
          </p:nvSpPr>
          <p:spPr bwMode="auto">
            <a:xfrm>
              <a:off x="2928" y="1224"/>
              <a:ext cx="60" cy="54"/>
            </a:xfrm>
            <a:custGeom>
              <a:avLst/>
              <a:gdLst>
                <a:gd name="T0" fmla="*/ 24 w 60"/>
                <a:gd name="T1" fmla="*/ 54 h 54"/>
                <a:gd name="T2" fmla="*/ 0 w 60"/>
                <a:gd name="T3" fmla="*/ 54 h 54"/>
                <a:gd name="T4" fmla="*/ 0 w 60"/>
                <a:gd name="T5" fmla="*/ 0 h 54"/>
                <a:gd name="T6" fmla="*/ 6 w 60"/>
                <a:gd name="T7" fmla="*/ 0 h 54"/>
                <a:gd name="T8" fmla="*/ 6 w 60"/>
                <a:gd name="T9" fmla="*/ 6 h 54"/>
                <a:gd name="T10" fmla="*/ 12 w 60"/>
                <a:gd name="T11" fmla="*/ 6 h 54"/>
                <a:gd name="T12" fmla="*/ 12 w 60"/>
                <a:gd name="T13" fmla="*/ 0 h 54"/>
                <a:gd name="T14" fmla="*/ 18 w 60"/>
                <a:gd name="T15" fmla="*/ 0 h 54"/>
                <a:gd name="T16" fmla="*/ 18 w 60"/>
                <a:gd name="T17" fmla="*/ 6 h 54"/>
                <a:gd name="T18" fmla="*/ 24 w 60"/>
                <a:gd name="T19" fmla="*/ 6 h 54"/>
                <a:gd name="T20" fmla="*/ 18 w 60"/>
                <a:gd name="T21" fmla="*/ 12 h 54"/>
                <a:gd name="T22" fmla="*/ 18 w 60"/>
                <a:gd name="T23" fmla="*/ 18 h 54"/>
                <a:gd name="T24" fmla="*/ 60 w 60"/>
                <a:gd name="T25" fmla="*/ 18 h 54"/>
                <a:gd name="T26" fmla="*/ 60 w 60"/>
                <a:gd name="T27" fmla="*/ 36 h 54"/>
                <a:gd name="T28" fmla="*/ 60 w 60"/>
                <a:gd name="T29" fmla="*/ 48 h 54"/>
                <a:gd name="T30" fmla="*/ 24 w 60"/>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4">
                  <a:moveTo>
                    <a:pt x="24" y="54"/>
                  </a:moveTo>
                  <a:lnTo>
                    <a:pt x="0" y="54"/>
                  </a:lnTo>
                  <a:lnTo>
                    <a:pt x="0" y="0"/>
                  </a:lnTo>
                  <a:lnTo>
                    <a:pt x="6" y="0"/>
                  </a:lnTo>
                  <a:lnTo>
                    <a:pt x="6" y="6"/>
                  </a:lnTo>
                  <a:lnTo>
                    <a:pt x="12" y="6"/>
                  </a:lnTo>
                  <a:lnTo>
                    <a:pt x="12" y="0"/>
                  </a:lnTo>
                  <a:lnTo>
                    <a:pt x="18" y="0"/>
                  </a:lnTo>
                  <a:lnTo>
                    <a:pt x="18" y="6"/>
                  </a:lnTo>
                  <a:lnTo>
                    <a:pt x="24" y="6"/>
                  </a:lnTo>
                  <a:lnTo>
                    <a:pt x="18" y="12"/>
                  </a:lnTo>
                  <a:lnTo>
                    <a:pt x="18" y="18"/>
                  </a:lnTo>
                  <a:lnTo>
                    <a:pt x="60" y="18"/>
                  </a:lnTo>
                  <a:lnTo>
                    <a:pt x="60" y="36"/>
                  </a:lnTo>
                  <a:lnTo>
                    <a:pt x="60" y="48"/>
                  </a:lnTo>
                  <a:lnTo>
                    <a:pt x="24"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0" name="Freeform 178"/>
            <p:cNvSpPr>
              <a:spLocks/>
            </p:cNvSpPr>
            <p:nvPr/>
          </p:nvSpPr>
          <p:spPr bwMode="auto">
            <a:xfrm>
              <a:off x="2568" y="1224"/>
              <a:ext cx="60" cy="36"/>
            </a:xfrm>
            <a:custGeom>
              <a:avLst/>
              <a:gdLst>
                <a:gd name="T0" fmla="*/ 0 w 60"/>
                <a:gd name="T1" fmla="*/ 36 h 36"/>
                <a:gd name="T2" fmla="*/ 0 w 60"/>
                <a:gd name="T3" fmla="*/ 0 h 36"/>
                <a:gd name="T4" fmla="*/ 54 w 60"/>
                <a:gd name="T5" fmla="*/ 6 h 36"/>
                <a:gd name="T6" fmla="*/ 60 w 60"/>
                <a:gd name="T7" fmla="*/ 6 h 36"/>
                <a:gd name="T8" fmla="*/ 60 w 60"/>
                <a:gd name="T9" fmla="*/ 36 h 36"/>
                <a:gd name="T10" fmla="*/ 6 w 60"/>
                <a:gd name="T11" fmla="*/ 36 h 36"/>
                <a:gd name="T12" fmla="*/ 0 w 6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0" h="36">
                  <a:moveTo>
                    <a:pt x="0" y="36"/>
                  </a:moveTo>
                  <a:lnTo>
                    <a:pt x="0" y="0"/>
                  </a:lnTo>
                  <a:lnTo>
                    <a:pt x="54" y="6"/>
                  </a:lnTo>
                  <a:lnTo>
                    <a:pt x="60" y="6"/>
                  </a:lnTo>
                  <a:lnTo>
                    <a:pt x="60" y="36"/>
                  </a:lnTo>
                  <a:lnTo>
                    <a:pt x="6"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1" name="Freeform 179"/>
            <p:cNvSpPr>
              <a:spLocks/>
            </p:cNvSpPr>
            <p:nvPr/>
          </p:nvSpPr>
          <p:spPr bwMode="auto">
            <a:xfrm>
              <a:off x="2628" y="1230"/>
              <a:ext cx="66" cy="36"/>
            </a:xfrm>
            <a:custGeom>
              <a:avLst/>
              <a:gdLst>
                <a:gd name="T0" fmla="*/ 18 w 66"/>
                <a:gd name="T1" fmla="*/ 30 h 36"/>
                <a:gd name="T2" fmla="*/ 0 w 66"/>
                <a:gd name="T3" fmla="*/ 30 h 36"/>
                <a:gd name="T4" fmla="*/ 0 w 66"/>
                <a:gd name="T5" fmla="*/ 0 h 36"/>
                <a:gd name="T6" fmla="*/ 66 w 66"/>
                <a:gd name="T7" fmla="*/ 0 h 36"/>
                <a:gd name="T8" fmla="*/ 66 w 66"/>
                <a:gd name="T9" fmla="*/ 36 h 36"/>
                <a:gd name="T10" fmla="*/ 18 w 66"/>
                <a:gd name="T11" fmla="*/ 30 h 36"/>
              </a:gdLst>
              <a:ahLst/>
              <a:cxnLst>
                <a:cxn ang="0">
                  <a:pos x="T0" y="T1"/>
                </a:cxn>
                <a:cxn ang="0">
                  <a:pos x="T2" y="T3"/>
                </a:cxn>
                <a:cxn ang="0">
                  <a:pos x="T4" y="T5"/>
                </a:cxn>
                <a:cxn ang="0">
                  <a:pos x="T6" y="T7"/>
                </a:cxn>
                <a:cxn ang="0">
                  <a:pos x="T8" y="T9"/>
                </a:cxn>
                <a:cxn ang="0">
                  <a:pos x="T10" y="T11"/>
                </a:cxn>
              </a:cxnLst>
              <a:rect l="0" t="0" r="r" b="b"/>
              <a:pathLst>
                <a:path w="66" h="36">
                  <a:moveTo>
                    <a:pt x="18" y="30"/>
                  </a:moveTo>
                  <a:lnTo>
                    <a:pt x="0" y="30"/>
                  </a:lnTo>
                  <a:lnTo>
                    <a:pt x="0" y="0"/>
                  </a:lnTo>
                  <a:lnTo>
                    <a:pt x="66" y="0"/>
                  </a:lnTo>
                  <a:lnTo>
                    <a:pt x="66" y="36"/>
                  </a:lnTo>
                  <a:lnTo>
                    <a:pt x="18"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2" name="Freeform 180"/>
            <p:cNvSpPr>
              <a:spLocks/>
            </p:cNvSpPr>
            <p:nvPr/>
          </p:nvSpPr>
          <p:spPr bwMode="auto">
            <a:xfrm>
              <a:off x="2694" y="1230"/>
              <a:ext cx="54" cy="36"/>
            </a:xfrm>
            <a:custGeom>
              <a:avLst/>
              <a:gdLst>
                <a:gd name="T0" fmla="*/ 6 w 54"/>
                <a:gd name="T1" fmla="*/ 36 h 36"/>
                <a:gd name="T2" fmla="*/ 0 w 54"/>
                <a:gd name="T3" fmla="*/ 36 h 36"/>
                <a:gd name="T4" fmla="*/ 0 w 54"/>
                <a:gd name="T5" fmla="*/ 0 h 36"/>
                <a:gd name="T6" fmla="*/ 54 w 54"/>
                <a:gd name="T7" fmla="*/ 0 h 36"/>
                <a:gd name="T8" fmla="*/ 54 w 54"/>
                <a:gd name="T9" fmla="*/ 30 h 36"/>
                <a:gd name="T10" fmla="*/ 54 w 54"/>
                <a:gd name="T11" fmla="*/ 36 h 36"/>
                <a:gd name="T12" fmla="*/ 6 w 5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6" y="36"/>
                  </a:moveTo>
                  <a:lnTo>
                    <a:pt x="0" y="36"/>
                  </a:lnTo>
                  <a:lnTo>
                    <a:pt x="0" y="0"/>
                  </a:lnTo>
                  <a:lnTo>
                    <a:pt x="54" y="0"/>
                  </a:lnTo>
                  <a:lnTo>
                    <a:pt x="54" y="30"/>
                  </a:lnTo>
                  <a:lnTo>
                    <a:pt x="54" y="36"/>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3" name="Freeform 181"/>
            <p:cNvSpPr>
              <a:spLocks/>
            </p:cNvSpPr>
            <p:nvPr/>
          </p:nvSpPr>
          <p:spPr bwMode="auto">
            <a:xfrm>
              <a:off x="2274" y="1206"/>
              <a:ext cx="78" cy="42"/>
            </a:xfrm>
            <a:custGeom>
              <a:avLst/>
              <a:gdLst>
                <a:gd name="T0" fmla="*/ 78 w 78"/>
                <a:gd name="T1" fmla="*/ 42 h 42"/>
                <a:gd name="T2" fmla="*/ 0 w 78"/>
                <a:gd name="T3" fmla="*/ 36 h 42"/>
                <a:gd name="T4" fmla="*/ 6 w 78"/>
                <a:gd name="T5" fmla="*/ 0 h 42"/>
                <a:gd name="T6" fmla="*/ 78 w 78"/>
                <a:gd name="T7" fmla="*/ 6 h 42"/>
                <a:gd name="T8" fmla="*/ 78 w 78"/>
                <a:gd name="T9" fmla="*/ 42 h 42"/>
              </a:gdLst>
              <a:ahLst/>
              <a:cxnLst>
                <a:cxn ang="0">
                  <a:pos x="T0" y="T1"/>
                </a:cxn>
                <a:cxn ang="0">
                  <a:pos x="T2" y="T3"/>
                </a:cxn>
                <a:cxn ang="0">
                  <a:pos x="T4" y="T5"/>
                </a:cxn>
                <a:cxn ang="0">
                  <a:pos x="T6" y="T7"/>
                </a:cxn>
                <a:cxn ang="0">
                  <a:pos x="T8" y="T9"/>
                </a:cxn>
              </a:cxnLst>
              <a:rect l="0" t="0" r="r" b="b"/>
              <a:pathLst>
                <a:path w="78" h="42">
                  <a:moveTo>
                    <a:pt x="78" y="42"/>
                  </a:moveTo>
                  <a:lnTo>
                    <a:pt x="0" y="36"/>
                  </a:lnTo>
                  <a:lnTo>
                    <a:pt x="6" y="0"/>
                  </a:lnTo>
                  <a:lnTo>
                    <a:pt x="78" y="6"/>
                  </a:lnTo>
                  <a:lnTo>
                    <a:pt x="7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4" name="Freeform 182"/>
            <p:cNvSpPr>
              <a:spLocks/>
            </p:cNvSpPr>
            <p:nvPr/>
          </p:nvSpPr>
          <p:spPr bwMode="auto">
            <a:xfrm>
              <a:off x="2352" y="1212"/>
              <a:ext cx="66" cy="42"/>
            </a:xfrm>
            <a:custGeom>
              <a:avLst/>
              <a:gdLst>
                <a:gd name="T0" fmla="*/ 0 w 66"/>
                <a:gd name="T1" fmla="*/ 36 h 42"/>
                <a:gd name="T2" fmla="*/ 0 w 66"/>
                <a:gd name="T3" fmla="*/ 0 h 42"/>
                <a:gd name="T4" fmla="*/ 6 w 66"/>
                <a:gd name="T5" fmla="*/ 0 h 42"/>
                <a:gd name="T6" fmla="*/ 36 w 66"/>
                <a:gd name="T7" fmla="*/ 6 h 42"/>
                <a:gd name="T8" fmla="*/ 36 w 66"/>
                <a:gd name="T9" fmla="*/ 12 h 42"/>
                <a:gd name="T10" fmla="*/ 66 w 66"/>
                <a:gd name="T11" fmla="*/ 12 h 42"/>
                <a:gd name="T12" fmla="*/ 66 w 66"/>
                <a:gd name="T13" fmla="*/ 30 h 42"/>
                <a:gd name="T14" fmla="*/ 66 w 66"/>
                <a:gd name="T15" fmla="*/ 42 h 42"/>
                <a:gd name="T16" fmla="*/ 0 w 66"/>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2">
                  <a:moveTo>
                    <a:pt x="0" y="36"/>
                  </a:moveTo>
                  <a:lnTo>
                    <a:pt x="0" y="0"/>
                  </a:lnTo>
                  <a:lnTo>
                    <a:pt x="6" y="0"/>
                  </a:lnTo>
                  <a:lnTo>
                    <a:pt x="36" y="6"/>
                  </a:lnTo>
                  <a:lnTo>
                    <a:pt x="36" y="12"/>
                  </a:lnTo>
                  <a:lnTo>
                    <a:pt x="66" y="12"/>
                  </a:lnTo>
                  <a:lnTo>
                    <a:pt x="66" y="30"/>
                  </a:lnTo>
                  <a:lnTo>
                    <a:pt x="66" y="42"/>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5" name="Freeform 183"/>
            <p:cNvSpPr>
              <a:spLocks/>
            </p:cNvSpPr>
            <p:nvPr/>
          </p:nvSpPr>
          <p:spPr bwMode="auto">
            <a:xfrm>
              <a:off x="1626" y="1128"/>
              <a:ext cx="72" cy="48"/>
            </a:xfrm>
            <a:custGeom>
              <a:avLst/>
              <a:gdLst>
                <a:gd name="T0" fmla="*/ 30 w 72"/>
                <a:gd name="T1" fmla="*/ 36 h 48"/>
                <a:gd name="T2" fmla="*/ 24 w 72"/>
                <a:gd name="T3" fmla="*/ 36 h 48"/>
                <a:gd name="T4" fmla="*/ 18 w 72"/>
                <a:gd name="T5" fmla="*/ 36 h 48"/>
                <a:gd name="T6" fmla="*/ 18 w 72"/>
                <a:gd name="T7" fmla="*/ 42 h 48"/>
                <a:gd name="T8" fmla="*/ 12 w 72"/>
                <a:gd name="T9" fmla="*/ 42 h 48"/>
                <a:gd name="T10" fmla="*/ 6 w 72"/>
                <a:gd name="T11" fmla="*/ 42 h 48"/>
                <a:gd name="T12" fmla="*/ 6 w 72"/>
                <a:gd name="T13" fmla="*/ 48 h 48"/>
                <a:gd name="T14" fmla="*/ 6 w 72"/>
                <a:gd name="T15" fmla="*/ 42 h 48"/>
                <a:gd name="T16" fmla="*/ 6 w 72"/>
                <a:gd name="T17" fmla="*/ 36 h 48"/>
                <a:gd name="T18" fmla="*/ 0 w 72"/>
                <a:gd name="T19" fmla="*/ 24 h 48"/>
                <a:gd name="T20" fmla="*/ 6 w 72"/>
                <a:gd name="T21" fmla="*/ 24 h 48"/>
                <a:gd name="T22" fmla="*/ 12 w 72"/>
                <a:gd name="T23" fmla="*/ 18 h 48"/>
                <a:gd name="T24" fmla="*/ 12 w 72"/>
                <a:gd name="T25" fmla="*/ 24 h 48"/>
                <a:gd name="T26" fmla="*/ 18 w 72"/>
                <a:gd name="T27" fmla="*/ 18 h 48"/>
                <a:gd name="T28" fmla="*/ 18 w 72"/>
                <a:gd name="T29" fmla="*/ 12 h 48"/>
                <a:gd name="T30" fmla="*/ 18 w 72"/>
                <a:gd name="T31" fmla="*/ 0 h 48"/>
                <a:gd name="T32" fmla="*/ 36 w 72"/>
                <a:gd name="T33" fmla="*/ 6 h 48"/>
                <a:gd name="T34" fmla="*/ 36 w 72"/>
                <a:gd name="T35" fmla="*/ 0 h 48"/>
                <a:gd name="T36" fmla="*/ 72 w 72"/>
                <a:gd name="T37" fmla="*/ 6 h 48"/>
                <a:gd name="T38" fmla="*/ 66 w 72"/>
                <a:gd name="T39" fmla="*/ 6 h 48"/>
                <a:gd name="T40" fmla="*/ 66 w 72"/>
                <a:gd name="T41" fmla="*/ 12 h 48"/>
                <a:gd name="T42" fmla="*/ 60 w 72"/>
                <a:gd name="T43" fmla="*/ 12 h 48"/>
                <a:gd name="T44" fmla="*/ 60 w 72"/>
                <a:gd name="T45" fmla="*/ 18 h 48"/>
                <a:gd name="T46" fmla="*/ 54 w 72"/>
                <a:gd name="T47" fmla="*/ 18 h 48"/>
                <a:gd name="T48" fmla="*/ 54 w 72"/>
                <a:gd name="T49" fmla="*/ 24 h 48"/>
                <a:gd name="T50" fmla="*/ 48 w 72"/>
                <a:gd name="T51" fmla="*/ 24 h 48"/>
                <a:gd name="T52" fmla="*/ 42 w 72"/>
                <a:gd name="T53" fmla="*/ 30 h 48"/>
                <a:gd name="T54" fmla="*/ 42 w 72"/>
                <a:gd name="T55" fmla="*/ 36 h 48"/>
                <a:gd name="T56" fmla="*/ 36 w 72"/>
                <a:gd name="T57" fmla="*/ 36 h 48"/>
                <a:gd name="T58" fmla="*/ 30 w 72"/>
                <a:gd name="T5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48">
                  <a:moveTo>
                    <a:pt x="30" y="36"/>
                  </a:moveTo>
                  <a:lnTo>
                    <a:pt x="24" y="36"/>
                  </a:lnTo>
                  <a:lnTo>
                    <a:pt x="18" y="36"/>
                  </a:lnTo>
                  <a:lnTo>
                    <a:pt x="18" y="42"/>
                  </a:lnTo>
                  <a:lnTo>
                    <a:pt x="12" y="42"/>
                  </a:lnTo>
                  <a:lnTo>
                    <a:pt x="6" y="42"/>
                  </a:lnTo>
                  <a:lnTo>
                    <a:pt x="6" y="48"/>
                  </a:lnTo>
                  <a:lnTo>
                    <a:pt x="6" y="42"/>
                  </a:lnTo>
                  <a:lnTo>
                    <a:pt x="6" y="36"/>
                  </a:lnTo>
                  <a:lnTo>
                    <a:pt x="0" y="24"/>
                  </a:lnTo>
                  <a:lnTo>
                    <a:pt x="6" y="24"/>
                  </a:lnTo>
                  <a:lnTo>
                    <a:pt x="12" y="18"/>
                  </a:lnTo>
                  <a:lnTo>
                    <a:pt x="12" y="24"/>
                  </a:lnTo>
                  <a:lnTo>
                    <a:pt x="18" y="18"/>
                  </a:lnTo>
                  <a:lnTo>
                    <a:pt x="18" y="12"/>
                  </a:lnTo>
                  <a:lnTo>
                    <a:pt x="18" y="0"/>
                  </a:lnTo>
                  <a:lnTo>
                    <a:pt x="36" y="6"/>
                  </a:lnTo>
                  <a:lnTo>
                    <a:pt x="36" y="0"/>
                  </a:lnTo>
                  <a:lnTo>
                    <a:pt x="72" y="6"/>
                  </a:lnTo>
                  <a:lnTo>
                    <a:pt x="66" y="6"/>
                  </a:lnTo>
                  <a:lnTo>
                    <a:pt x="66" y="12"/>
                  </a:lnTo>
                  <a:lnTo>
                    <a:pt x="60" y="12"/>
                  </a:lnTo>
                  <a:lnTo>
                    <a:pt x="60" y="18"/>
                  </a:lnTo>
                  <a:lnTo>
                    <a:pt x="54" y="18"/>
                  </a:lnTo>
                  <a:lnTo>
                    <a:pt x="54" y="24"/>
                  </a:lnTo>
                  <a:lnTo>
                    <a:pt x="48" y="24"/>
                  </a:lnTo>
                  <a:lnTo>
                    <a:pt x="42" y="30"/>
                  </a:lnTo>
                  <a:lnTo>
                    <a:pt x="42" y="36"/>
                  </a:lnTo>
                  <a:lnTo>
                    <a:pt x="36" y="36"/>
                  </a:lnTo>
                  <a:lnTo>
                    <a:pt x="3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6" name="Freeform 184"/>
            <p:cNvSpPr>
              <a:spLocks/>
            </p:cNvSpPr>
            <p:nvPr/>
          </p:nvSpPr>
          <p:spPr bwMode="auto">
            <a:xfrm>
              <a:off x="2988" y="1230"/>
              <a:ext cx="24" cy="72"/>
            </a:xfrm>
            <a:custGeom>
              <a:avLst/>
              <a:gdLst>
                <a:gd name="T0" fmla="*/ 6 w 24"/>
                <a:gd name="T1" fmla="*/ 72 h 72"/>
                <a:gd name="T2" fmla="*/ 0 w 24"/>
                <a:gd name="T3" fmla="*/ 42 h 72"/>
                <a:gd name="T4" fmla="*/ 0 w 24"/>
                <a:gd name="T5" fmla="*/ 30 h 72"/>
                <a:gd name="T6" fmla="*/ 0 w 24"/>
                <a:gd name="T7" fmla="*/ 12 h 72"/>
                <a:gd name="T8" fmla="*/ 0 w 24"/>
                <a:gd name="T9" fmla="*/ 6 h 72"/>
                <a:gd name="T10" fmla="*/ 24 w 24"/>
                <a:gd name="T11" fmla="*/ 0 h 72"/>
                <a:gd name="T12" fmla="*/ 24 w 24"/>
                <a:gd name="T13" fmla="*/ 12 h 72"/>
                <a:gd name="T14" fmla="*/ 24 w 24"/>
                <a:gd name="T15" fmla="*/ 30 h 72"/>
                <a:gd name="T16" fmla="*/ 18 w 24"/>
                <a:gd name="T17" fmla="*/ 30 h 72"/>
                <a:gd name="T18" fmla="*/ 18 w 24"/>
                <a:gd name="T19" fmla="*/ 54 h 72"/>
                <a:gd name="T20" fmla="*/ 18 w 24"/>
                <a:gd name="T21" fmla="*/ 72 h 72"/>
                <a:gd name="T22" fmla="*/ 6 w 24"/>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72">
                  <a:moveTo>
                    <a:pt x="6" y="72"/>
                  </a:moveTo>
                  <a:lnTo>
                    <a:pt x="0" y="42"/>
                  </a:lnTo>
                  <a:lnTo>
                    <a:pt x="0" y="30"/>
                  </a:lnTo>
                  <a:lnTo>
                    <a:pt x="0" y="12"/>
                  </a:lnTo>
                  <a:lnTo>
                    <a:pt x="0" y="6"/>
                  </a:lnTo>
                  <a:lnTo>
                    <a:pt x="24" y="0"/>
                  </a:lnTo>
                  <a:lnTo>
                    <a:pt x="24" y="12"/>
                  </a:lnTo>
                  <a:lnTo>
                    <a:pt x="24" y="30"/>
                  </a:lnTo>
                  <a:lnTo>
                    <a:pt x="18" y="30"/>
                  </a:lnTo>
                  <a:lnTo>
                    <a:pt x="18" y="54"/>
                  </a:lnTo>
                  <a:lnTo>
                    <a:pt x="18" y="72"/>
                  </a:lnTo>
                  <a:lnTo>
                    <a:pt x="6" y="7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7" name="Freeform 185"/>
            <p:cNvSpPr>
              <a:spLocks/>
            </p:cNvSpPr>
            <p:nvPr/>
          </p:nvSpPr>
          <p:spPr bwMode="auto">
            <a:xfrm>
              <a:off x="918" y="954"/>
              <a:ext cx="48" cy="54"/>
            </a:xfrm>
            <a:custGeom>
              <a:avLst/>
              <a:gdLst>
                <a:gd name="T0" fmla="*/ 0 w 48"/>
                <a:gd name="T1" fmla="*/ 42 h 54"/>
                <a:gd name="T2" fmla="*/ 0 w 48"/>
                <a:gd name="T3" fmla="*/ 36 h 54"/>
                <a:gd name="T4" fmla="*/ 0 w 48"/>
                <a:gd name="T5" fmla="*/ 24 h 54"/>
                <a:gd name="T6" fmla="*/ 6 w 48"/>
                <a:gd name="T7" fmla="*/ 24 h 54"/>
                <a:gd name="T8" fmla="*/ 12 w 48"/>
                <a:gd name="T9" fmla="*/ 0 h 54"/>
                <a:gd name="T10" fmla="*/ 18 w 48"/>
                <a:gd name="T11" fmla="*/ 12 h 54"/>
                <a:gd name="T12" fmla="*/ 24 w 48"/>
                <a:gd name="T13" fmla="*/ 12 h 54"/>
                <a:gd name="T14" fmla="*/ 18 w 48"/>
                <a:gd name="T15" fmla="*/ 6 h 54"/>
                <a:gd name="T16" fmla="*/ 24 w 48"/>
                <a:gd name="T17" fmla="*/ 6 h 54"/>
                <a:gd name="T18" fmla="*/ 24 w 48"/>
                <a:gd name="T19" fmla="*/ 12 h 54"/>
                <a:gd name="T20" fmla="*/ 30 w 48"/>
                <a:gd name="T21" fmla="*/ 12 h 54"/>
                <a:gd name="T22" fmla="*/ 42 w 48"/>
                <a:gd name="T23" fmla="*/ 6 h 54"/>
                <a:gd name="T24" fmla="*/ 48 w 48"/>
                <a:gd name="T25" fmla="*/ 18 h 54"/>
                <a:gd name="T26" fmla="*/ 36 w 48"/>
                <a:gd name="T27" fmla="*/ 54 h 54"/>
                <a:gd name="T28" fmla="*/ 12 w 48"/>
                <a:gd name="T29" fmla="*/ 48 h 54"/>
                <a:gd name="T30" fmla="*/ 0 w 48"/>
                <a:gd name="T3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0" y="42"/>
                  </a:moveTo>
                  <a:lnTo>
                    <a:pt x="0" y="36"/>
                  </a:lnTo>
                  <a:lnTo>
                    <a:pt x="0" y="24"/>
                  </a:lnTo>
                  <a:lnTo>
                    <a:pt x="6" y="24"/>
                  </a:lnTo>
                  <a:lnTo>
                    <a:pt x="12" y="0"/>
                  </a:lnTo>
                  <a:lnTo>
                    <a:pt x="18" y="12"/>
                  </a:lnTo>
                  <a:lnTo>
                    <a:pt x="24" y="12"/>
                  </a:lnTo>
                  <a:lnTo>
                    <a:pt x="18" y="6"/>
                  </a:lnTo>
                  <a:lnTo>
                    <a:pt x="24" y="6"/>
                  </a:lnTo>
                  <a:lnTo>
                    <a:pt x="24" y="12"/>
                  </a:lnTo>
                  <a:lnTo>
                    <a:pt x="30" y="12"/>
                  </a:lnTo>
                  <a:lnTo>
                    <a:pt x="42" y="6"/>
                  </a:lnTo>
                  <a:lnTo>
                    <a:pt x="48" y="18"/>
                  </a:lnTo>
                  <a:lnTo>
                    <a:pt x="36" y="54"/>
                  </a:lnTo>
                  <a:lnTo>
                    <a:pt x="12" y="48"/>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8" name="Freeform 186"/>
            <p:cNvSpPr>
              <a:spLocks/>
            </p:cNvSpPr>
            <p:nvPr/>
          </p:nvSpPr>
          <p:spPr bwMode="auto">
            <a:xfrm>
              <a:off x="1842" y="1164"/>
              <a:ext cx="66" cy="102"/>
            </a:xfrm>
            <a:custGeom>
              <a:avLst/>
              <a:gdLst>
                <a:gd name="T0" fmla="*/ 12 w 66"/>
                <a:gd name="T1" fmla="*/ 102 h 102"/>
                <a:gd name="T2" fmla="*/ 0 w 66"/>
                <a:gd name="T3" fmla="*/ 102 h 102"/>
                <a:gd name="T4" fmla="*/ 0 w 66"/>
                <a:gd name="T5" fmla="*/ 84 h 102"/>
                <a:gd name="T6" fmla="*/ 6 w 66"/>
                <a:gd name="T7" fmla="*/ 42 h 102"/>
                <a:gd name="T8" fmla="*/ 0 w 66"/>
                <a:gd name="T9" fmla="*/ 42 h 102"/>
                <a:gd name="T10" fmla="*/ 6 w 66"/>
                <a:gd name="T11" fmla="*/ 0 h 102"/>
                <a:gd name="T12" fmla="*/ 54 w 66"/>
                <a:gd name="T13" fmla="*/ 6 h 102"/>
                <a:gd name="T14" fmla="*/ 48 w 66"/>
                <a:gd name="T15" fmla="*/ 12 h 102"/>
                <a:gd name="T16" fmla="*/ 54 w 66"/>
                <a:gd name="T17" fmla="*/ 12 h 102"/>
                <a:gd name="T18" fmla="*/ 54 w 66"/>
                <a:gd name="T19" fmla="*/ 24 h 102"/>
                <a:gd name="T20" fmla="*/ 66 w 66"/>
                <a:gd name="T21" fmla="*/ 24 h 102"/>
                <a:gd name="T22" fmla="*/ 66 w 66"/>
                <a:gd name="T23" fmla="*/ 30 h 102"/>
                <a:gd name="T24" fmla="*/ 60 w 66"/>
                <a:gd name="T25" fmla="*/ 30 h 102"/>
                <a:gd name="T26" fmla="*/ 60 w 66"/>
                <a:gd name="T27" fmla="*/ 42 h 102"/>
                <a:gd name="T28" fmla="*/ 54 w 66"/>
                <a:gd name="T29" fmla="*/ 42 h 102"/>
                <a:gd name="T30" fmla="*/ 54 w 66"/>
                <a:gd name="T31" fmla="*/ 48 h 102"/>
                <a:gd name="T32" fmla="*/ 48 w 66"/>
                <a:gd name="T33" fmla="*/ 66 h 102"/>
                <a:gd name="T34" fmla="*/ 42 w 66"/>
                <a:gd name="T35" fmla="*/ 66 h 102"/>
                <a:gd name="T36" fmla="*/ 30 w 66"/>
                <a:gd name="T37" fmla="*/ 66 h 102"/>
                <a:gd name="T38" fmla="*/ 30 w 66"/>
                <a:gd name="T39" fmla="*/ 72 h 102"/>
                <a:gd name="T40" fmla="*/ 24 w 66"/>
                <a:gd name="T41" fmla="*/ 72 h 102"/>
                <a:gd name="T42" fmla="*/ 18 w 66"/>
                <a:gd name="T43" fmla="*/ 90 h 102"/>
                <a:gd name="T44" fmla="*/ 12 w 66"/>
                <a:gd name="T45" fmla="*/ 84 h 102"/>
                <a:gd name="T46" fmla="*/ 12 w 66"/>
                <a:gd name="T4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102">
                  <a:moveTo>
                    <a:pt x="12" y="102"/>
                  </a:moveTo>
                  <a:lnTo>
                    <a:pt x="0" y="102"/>
                  </a:lnTo>
                  <a:lnTo>
                    <a:pt x="0" y="84"/>
                  </a:lnTo>
                  <a:lnTo>
                    <a:pt x="6" y="42"/>
                  </a:lnTo>
                  <a:lnTo>
                    <a:pt x="0" y="42"/>
                  </a:lnTo>
                  <a:lnTo>
                    <a:pt x="6" y="0"/>
                  </a:lnTo>
                  <a:lnTo>
                    <a:pt x="54" y="6"/>
                  </a:lnTo>
                  <a:lnTo>
                    <a:pt x="48" y="12"/>
                  </a:lnTo>
                  <a:lnTo>
                    <a:pt x="54" y="12"/>
                  </a:lnTo>
                  <a:lnTo>
                    <a:pt x="54" y="24"/>
                  </a:lnTo>
                  <a:lnTo>
                    <a:pt x="66" y="24"/>
                  </a:lnTo>
                  <a:lnTo>
                    <a:pt x="66" y="30"/>
                  </a:lnTo>
                  <a:lnTo>
                    <a:pt x="60" y="30"/>
                  </a:lnTo>
                  <a:lnTo>
                    <a:pt x="60" y="42"/>
                  </a:lnTo>
                  <a:lnTo>
                    <a:pt x="54" y="42"/>
                  </a:lnTo>
                  <a:lnTo>
                    <a:pt x="54" y="48"/>
                  </a:lnTo>
                  <a:lnTo>
                    <a:pt x="48" y="66"/>
                  </a:lnTo>
                  <a:lnTo>
                    <a:pt x="42" y="66"/>
                  </a:lnTo>
                  <a:lnTo>
                    <a:pt x="30" y="66"/>
                  </a:lnTo>
                  <a:lnTo>
                    <a:pt x="30" y="72"/>
                  </a:lnTo>
                  <a:lnTo>
                    <a:pt x="24" y="72"/>
                  </a:lnTo>
                  <a:lnTo>
                    <a:pt x="18" y="90"/>
                  </a:lnTo>
                  <a:lnTo>
                    <a:pt x="12" y="84"/>
                  </a:lnTo>
                  <a:lnTo>
                    <a:pt x="12" y="10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9" name="Freeform 187"/>
            <p:cNvSpPr>
              <a:spLocks/>
            </p:cNvSpPr>
            <p:nvPr/>
          </p:nvSpPr>
          <p:spPr bwMode="auto">
            <a:xfrm>
              <a:off x="1740" y="1158"/>
              <a:ext cx="78" cy="168"/>
            </a:xfrm>
            <a:custGeom>
              <a:avLst/>
              <a:gdLst>
                <a:gd name="T0" fmla="*/ 12 w 78"/>
                <a:gd name="T1" fmla="*/ 138 h 168"/>
                <a:gd name="T2" fmla="*/ 24 w 78"/>
                <a:gd name="T3" fmla="*/ 78 h 168"/>
                <a:gd name="T4" fmla="*/ 30 w 78"/>
                <a:gd name="T5" fmla="*/ 48 h 168"/>
                <a:gd name="T6" fmla="*/ 18 w 78"/>
                <a:gd name="T7" fmla="*/ 48 h 168"/>
                <a:gd name="T8" fmla="*/ 12 w 78"/>
                <a:gd name="T9" fmla="*/ 48 h 168"/>
                <a:gd name="T10" fmla="*/ 12 w 78"/>
                <a:gd name="T11" fmla="*/ 42 h 168"/>
                <a:gd name="T12" fmla="*/ 12 w 78"/>
                <a:gd name="T13" fmla="*/ 36 h 168"/>
                <a:gd name="T14" fmla="*/ 6 w 78"/>
                <a:gd name="T15" fmla="*/ 36 h 168"/>
                <a:gd name="T16" fmla="*/ 0 w 78"/>
                <a:gd name="T17" fmla="*/ 30 h 168"/>
                <a:gd name="T18" fmla="*/ 6 w 78"/>
                <a:gd name="T19" fmla="*/ 30 h 168"/>
                <a:gd name="T20" fmla="*/ 12 w 78"/>
                <a:gd name="T21" fmla="*/ 24 h 168"/>
                <a:gd name="T22" fmla="*/ 18 w 78"/>
                <a:gd name="T23" fmla="*/ 24 h 168"/>
                <a:gd name="T24" fmla="*/ 18 w 78"/>
                <a:gd name="T25" fmla="*/ 18 h 168"/>
                <a:gd name="T26" fmla="*/ 24 w 78"/>
                <a:gd name="T27" fmla="*/ 18 h 168"/>
                <a:gd name="T28" fmla="*/ 24 w 78"/>
                <a:gd name="T29" fmla="*/ 12 h 168"/>
                <a:gd name="T30" fmla="*/ 30 w 78"/>
                <a:gd name="T31" fmla="*/ 12 h 168"/>
                <a:gd name="T32" fmla="*/ 30 w 78"/>
                <a:gd name="T33" fmla="*/ 6 h 168"/>
                <a:gd name="T34" fmla="*/ 36 w 78"/>
                <a:gd name="T35" fmla="*/ 6 h 168"/>
                <a:gd name="T36" fmla="*/ 36 w 78"/>
                <a:gd name="T37" fmla="*/ 0 h 168"/>
                <a:gd name="T38" fmla="*/ 60 w 78"/>
                <a:gd name="T39" fmla="*/ 0 h 168"/>
                <a:gd name="T40" fmla="*/ 78 w 78"/>
                <a:gd name="T41" fmla="*/ 0 h 168"/>
                <a:gd name="T42" fmla="*/ 78 w 78"/>
                <a:gd name="T43" fmla="*/ 6 h 168"/>
                <a:gd name="T44" fmla="*/ 72 w 78"/>
                <a:gd name="T45" fmla="*/ 6 h 168"/>
                <a:gd name="T46" fmla="*/ 72 w 78"/>
                <a:gd name="T47" fmla="*/ 42 h 168"/>
                <a:gd name="T48" fmla="*/ 66 w 78"/>
                <a:gd name="T49" fmla="*/ 42 h 168"/>
                <a:gd name="T50" fmla="*/ 66 w 78"/>
                <a:gd name="T51" fmla="*/ 60 h 168"/>
                <a:gd name="T52" fmla="*/ 60 w 78"/>
                <a:gd name="T53" fmla="*/ 60 h 168"/>
                <a:gd name="T54" fmla="*/ 60 w 78"/>
                <a:gd name="T55" fmla="*/ 66 h 168"/>
                <a:gd name="T56" fmla="*/ 54 w 78"/>
                <a:gd name="T57" fmla="*/ 66 h 168"/>
                <a:gd name="T58" fmla="*/ 54 w 78"/>
                <a:gd name="T59" fmla="*/ 84 h 168"/>
                <a:gd name="T60" fmla="*/ 48 w 78"/>
                <a:gd name="T61" fmla="*/ 84 h 168"/>
                <a:gd name="T62" fmla="*/ 42 w 78"/>
                <a:gd name="T63" fmla="*/ 102 h 168"/>
                <a:gd name="T64" fmla="*/ 42 w 78"/>
                <a:gd name="T65" fmla="*/ 108 h 168"/>
                <a:gd name="T66" fmla="*/ 36 w 78"/>
                <a:gd name="T67" fmla="*/ 108 h 168"/>
                <a:gd name="T68" fmla="*/ 36 w 78"/>
                <a:gd name="T69" fmla="*/ 102 h 168"/>
                <a:gd name="T70" fmla="*/ 36 w 78"/>
                <a:gd name="T71" fmla="*/ 108 h 168"/>
                <a:gd name="T72" fmla="*/ 36 w 78"/>
                <a:gd name="T73" fmla="*/ 114 h 168"/>
                <a:gd name="T74" fmla="*/ 30 w 78"/>
                <a:gd name="T75" fmla="*/ 168 h 168"/>
                <a:gd name="T76" fmla="*/ 24 w 78"/>
                <a:gd name="T77" fmla="*/ 162 h 168"/>
                <a:gd name="T78" fmla="*/ 24 w 78"/>
                <a:gd name="T79" fmla="*/ 156 h 168"/>
                <a:gd name="T80" fmla="*/ 18 w 78"/>
                <a:gd name="T81" fmla="*/ 156 h 168"/>
                <a:gd name="T82" fmla="*/ 24 w 78"/>
                <a:gd name="T83" fmla="*/ 150 h 168"/>
                <a:gd name="T84" fmla="*/ 18 w 78"/>
                <a:gd name="T85" fmla="*/ 150 h 168"/>
                <a:gd name="T86" fmla="*/ 18 w 78"/>
                <a:gd name="T87" fmla="*/ 144 h 168"/>
                <a:gd name="T88" fmla="*/ 18 w 78"/>
                <a:gd name="T89" fmla="*/ 138 h 168"/>
                <a:gd name="T90" fmla="*/ 12 w 78"/>
                <a:gd name="T91" fmla="*/ 13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168">
                  <a:moveTo>
                    <a:pt x="12" y="138"/>
                  </a:moveTo>
                  <a:lnTo>
                    <a:pt x="24" y="78"/>
                  </a:lnTo>
                  <a:lnTo>
                    <a:pt x="30" y="48"/>
                  </a:lnTo>
                  <a:lnTo>
                    <a:pt x="18" y="48"/>
                  </a:lnTo>
                  <a:lnTo>
                    <a:pt x="12" y="48"/>
                  </a:lnTo>
                  <a:lnTo>
                    <a:pt x="12" y="42"/>
                  </a:lnTo>
                  <a:lnTo>
                    <a:pt x="12" y="36"/>
                  </a:lnTo>
                  <a:lnTo>
                    <a:pt x="6" y="36"/>
                  </a:lnTo>
                  <a:lnTo>
                    <a:pt x="0" y="30"/>
                  </a:lnTo>
                  <a:lnTo>
                    <a:pt x="6" y="30"/>
                  </a:lnTo>
                  <a:lnTo>
                    <a:pt x="12" y="24"/>
                  </a:lnTo>
                  <a:lnTo>
                    <a:pt x="18" y="24"/>
                  </a:lnTo>
                  <a:lnTo>
                    <a:pt x="18" y="18"/>
                  </a:lnTo>
                  <a:lnTo>
                    <a:pt x="24" y="18"/>
                  </a:lnTo>
                  <a:lnTo>
                    <a:pt x="24" y="12"/>
                  </a:lnTo>
                  <a:lnTo>
                    <a:pt x="30" y="12"/>
                  </a:lnTo>
                  <a:lnTo>
                    <a:pt x="30" y="6"/>
                  </a:lnTo>
                  <a:lnTo>
                    <a:pt x="36" y="6"/>
                  </a:lnTo>
                  <a:lnTo>
                    <a:pt x="36" y="0"/>
                  </a:lnTo>
                  <a:lnTo>
                    <a:pt x="60" y="0"/>
                  </a:lnTo>
                  <a:lnTo>
                    <a:pt x="78" y="0"/>
                  </a:lnTo>
                  <a:lnTo>
                    <a:pt x="78" y="6"/>
                  </a:lnTo>
                  <a:lnTo>
                    <a:pt x="72" y="6"/>
                  </a:lnTo>
                  <a:lnTo>
                    <a:pt x="72" y="42"/>
                  </a:lnTo>
                  <a:lnTo>
                    <a:pt x="66" y="42"/>
                  </a:lnTo>
                  <a:lnTo>
                    <a:pt x="66" y="60"/>
                  </a:lnTo>
                  <a:lnTo>
                    <a:pt x="60" y="60"/>
                  </a:lnTo>
                  <a:lnTo>
                    <a:pt x="60" y="66"/>
                  </a:lnTo>
                  <a:lnTo>
                    <a:pt x="54" y="66"/>
                  </a:lnTo>
                  <a:lnTo>
                    <a:pt x="54" y="84"/>
                  </a:lnTo>
                  <a:lnTo>
                    <a:pt x="48" y="84"/>
                  </a:lnTo>
                  <a:lnTo>
                    <a:pt x="42" y="102"/>
                  </a:lnTo>
                  <a:lnTo>
                    <a:pt x="42" y="108"/>
                  </a:lnTo>
                  <a:lnTo>
                    <a:pt x="36" y="108"/>
                  </a:lnTo>
                  <a:lnTo>
                    <a:pt x="36" y="102"/>
                  </a:lnTo>
                  <a:lnTo>
                    <a:pt x="36" y="108"/>
                  </a:lnTo>
                  <a:lnTo>
                    <a:pt x="36" y="114"/>
                  </a:lnTo>
                  <a:lnTo>
                    <a:pt x="30" y="168"/>
                  </a:lnTo>
                  <a:lnTo>
                    <a:pt x="24" y="162"/>
                  </a:lnTo>
                  <a:lnTo>
                    <a:pt x="24" y="156"/>
                  </a:lnTo>
                  <a:lnTo>
                    <a:pt x="18" y="156"/>
                  </a:lnTo>
                  <a:lnTo>
                    <a:pt x="24" y="150"/>
                  </a:lnTo>
                  <a:lnTo>
                    <a:pt x="18" y="150"/>
                  </a:lnTo>
                  <a:lnTo>
                    <a:pt x="18" y="144"/>
                  </a:lnTo>
                  <a:lnTo>
                    <a:pt x="18" y="138"/>
                  </a:lnTo>
                  <a:lnTo>
                    <a:pt x="12" y="13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0" name="Freeform 188"/>
            <p:cNvSpPr>
              <a:spLocks/>
            </p:cNvSpPr>
            <p:nvPr/>
          </p:nvSpPr>
          <p:spPr bwMode="auto">
            <a:xfrm>
              <a:off x="1782" y="1158"/>
              <a:ext cx="90" cy="132"/>
            </a:xfrm>
            <a:custGeom>
              <a:avLst/>
              <a:gdLst>
                <a:gd name="T0" fmla="*/ 0 w 90"/>
                <a:gd name="T1" fmla="*/ 108 h 132"/>
                <a:gd name="T2" fmla="*/ 0 w 90"/>
                <a:gd name="T3" fmla="*/ 102 h 132"/>
                <a:gd name="T4" fmla="*/ 6 w 90"/>
                <a:gd name="T5" fmla="*/ 84 h 132"/>
                <a:gd name="T6" fmla="*/ 12 w 90"/>
                <a:gd name="T7" fmla="*/ 84 h 132"/>
                <a:gd name="T8" fmla="*/ 12 w 90"/>
                <a:gd name="T9" fmla="*/ 66 h 132"/>
                <a:gd name="T10" fmla="*/ 18 w 90"/>
                <a:gd name="T11" fmla="*/ 66 h 132"/>
                <a:gd name="T12" fmla="*/ 18 w 90"/>
                <a:gd name="T13" fmla="*/ 60 h 132"/>
                <a:gd name="T14" fmla="*/ 24 w 90"/>
                <a:gd name="T15" fmla="*/ 60 h 132"/>
                <a:gd name="T16" fmla="*/ 24 w 90"/>
                <a:gd name="T17" fmla="*/ 42 h 132"/>
                <a:gd name="T18" fmla="*/ 30 w 90"/>
                <a:gd name="T19" fmla="*/ 42 h 132"/>
                <a:gd name="T20" fmla="*/ 30 w 90"/>
                <a:gd name="T21" fmla="*/ 6 h 132"/>
                <a:gd name="T22" fmla="*/ 36 w 90"/>
                <a:gd name="T23" fmla="*/ 6 h 132"/>
                <a:gd name="T24" fmla="*/ 36 w 90"/>
                <a:gd name="T25" fmla="*/ 0 h 132"/>
                <a:gd name="T26" fmla="*/ 60 w 90"/>
                <a:gd name="T27" fmla="*/ 6 h 132"/>
                <a:gd name="T28" fmla="*/ 66 w 90"/>
                <a:gd name="T29" fmla="*/ 6 h 132"/>
                <a:gd name="T30" fmla="*/ 60 w 90"/>
                <a:gd name="T31" fmla="*/ 48 h 132"/>
                <a:gd name="T32" fmla="*/ 66 w 90"/>
                <a:gd name="T33" fmla="*/ 48 h 132"/>
                <a:gd name="T34" fmla="*/ 60 w 90"/>
                <a:gd name="T35" fmla="*/ 90 h 132"/>
                <a:gd name="T36" fmla="*/ 60 w 90"/>
                <a:gd name="T37" fmla="*/ 108 h 132"/>
                <a:gd name="T38" fmla="*/ 72 w 90"/>
                <a:gd name="T39" fmla="*/ 108 h 132"/>
                <a:gd name="T40" fmla="*/ 90 w 90"/>
                <a:gd name="T41" fmla="*/ 114 h 132"/>
                <a:gd name="T42" fmla="*/ 84 w 90"/>
                <a:gd name="T43" fmla="*/ 132 h 132"/>
                <a:gd name="T44" fmla="*/ 72 w 90"/>
                <a:gd name="T45" fmla="*/ 126 h 132"/>
                <a:gd name="T46" fmla="*/ 72 w 90"/>
                <a:gd name="T47" fmla="*/ 120 h 132"/>
                <a:gd name="T48" fmla="*/ 66 w 90"/>
                <a:gd name="T49" fmla="*/ 126 h 132"/>
                <a:gd name="T50" fmla="*/ 24 w 90"/>
                <a:gd name="T51" fmla="*/ 120 h 132"/>
                <a:gd name="T52" fmla="*/ 18 w 90"/>
                <a:gd name="T53" fmla="*/ 114 h 132"/>
                <a:gd name="T54" fmla="*/ 12 w 90"/>
                <a:gd name="T55" fmla="*/ 114 h 132"/>
                <a:gd name="T56" fmla="*/ 6 w 90"/>
                <a:gd name="T57" fmla="*/ 114 h 132"/>
                <a:gd name="T58" fmla="*/ 6 w 90"/>
                <a:gd name="T59" fmla="*/ 108 h 132"/>
                <a:gd name="T60" fmla="*/ 0 w 90"/>
                <a:gd name="T61"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132">
                  <a:moveTo>
                    <a:pt x="0" y="108"/>
                  </a:moveTo>
                  <a:lnTo>
                    <a:pt x="0" y="102"/>
                  </a:lnTo>
                  <a:lnTo>
                    <a:pt x="6" y="84"/>
                  </a:lnTo>
                  <a:lnTo>
                    <a:pt x="12" y="84"/>
                  </a:lnTo>
                  <a:lnTo>
                    <a:pt x="12" y="66"/>
                  </a:lnTo>
                  <a:lnTo>
                    <a:pt x="18" y="66"/>
                  </a:lnTo>
                  <a:lnTo>
                    <a:pt x="18" y="60"/>
                  </a:lnTo>
                  <a:lnTo>
                    <a:pt x="24" y="60"/>
                  </a:lnTo>
                  <a:lnTo>
                    <a:pt x="24" y="42"/>
                  </a:lnTo>
                  <a:lnTo>
                    <a:pt x="30" y="42"/>
                  </a:lnTo>
                  <a:lnTo>
                    <a:pt x="30" y="6"/>
                  </a:lnTo>
                  <a:lnTo>
                    <a:pt x="36" y="6"/>
                  </a:lnTo>
                  <a:lnTo>
                    <a:pt x="36" y="0"/>
                  </a:lnTo>
                  <a:lnTo>
                    <a:pt x="60" y="6"/>
                  </a:lnTo>
                  <a:lnTo>
                    <a:pt x="66" y="6"/>
                  </a:lnTo>
                  <a:lnTo>
                    <a:pt x="60" y="48"/>
                  </a:lnTo>
                  <a:lnTo>
                    <a:pt x="66" y="48"/>
                  </a:lnTo>
                  <a:lnTo>
                    <a:pt x="60" y="90"/>
                  </a:lnTo>
                  <a:lnTo>
                    <a:pt x="60" y="108"/>
                  </a:lnTo>
                  <a:lnTo>
                    <a:pt x="72" y="108"/>
                  </a:lnTo>
                  <a:lnTo>
                    <a:pt x="90" y="114"/>
                  </a:lnTo>
                  <a:lnTo>
                    <a:pt x="84" y="132"/>
                  </a:lnTo>
                  <a:lnTo>
                    <a:pt x="72" y="126"/>
                  </a:lnTo>
                  <a:lnTo>
                    <a:pt x="72" y="120"/>
                  </a:lnTo>
                  <a:lnTo>
                    <a:pt x="66" y="126"/>
                  </a:lnTo>
                  <a:lnTo>
                    <a:pt x="24" y="120"/>
                  </a:lnTo>
                  <a:lnTo>
                    <a:pt x="18" y="114"/>
                  </a:lnTo>
                  <a:lnTo>
                    <a:pt x="12" y="114"/>
                  </a:lnTo>
                  <a:lnTo>
                    <a:pt x="6" y="114"/>
                  </a:lnTo>
                  <a:lnTo>
                    <a:pt x="6" y="108"/>
                  </a:lnTo>
                  <a:lnTo>
                    <a:pt x="0" y="10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1" name="Freeform 189"/>
            <p:cNvSpPr>
              <a:spLocks/>
            </p:cNvSpPr>
            <p:nvPr/>
          </p:nvSpPr>
          <p:spPr bwMode="auto">
            <a:xfrm>
              <a:off x="954" y="972"/>
              <a:ext cx="42" cy="54"/>
            </a:xfrm>
            <a:custGeom>
              <a:avLst/>
              <a:gdLst>
                <a:gd name="T0" fmla="*/ 30 w 42"/>
                <a:gd name="T1" fmla="*/ 54 h 54"/>
                <a:gd name="T2" fmla="*/ 30 w 42"/>
                <a:gd name="T3" fmla="*/ 48 h 54"/>
                <a:gd name="T4" fmla="*/ 24 w 42"/>
                <a:gd name="T5" fmla="*/ 48 h 54"/>
                <a:gd name="T6" fmla="*/ 24 w 42"/>
                <a:gd name="T7" fmla="*/ 42 h 54"/>
                <a:gd name="T8" fmla="*/ 0 w 42"/>
                <a:gd name="T9" fmla="*/ 36 h 54"/>
                <a:gd name="T10" fmla="*/ 12 w 42"/>
                <a:gd name="T11" fmla="*/ 0 h 54"/>
                <a:gd name="T12" fmla="*/ 18 w 42"/>
                <a:gd name="T13" fmla="*/ 0 h 54"/>
                <a:gd name="T14" fmla="*/ 18 w 42"/>
                <a:gd name="T15" fmla="*/ 6 h 54"/>
                <a:gd name="T16" fmla="*/ 24 w 42"/>
                <a:gd name="T17" fmla="*/ 0 h 54"/>
                <a:gd name="T18" fmla="*/ 30 w 42"/>
                <a:gd name="T19" fmla="*/ 6 h 54"/>
                <a:gd name="T20" fmla="*/ 36 w 42"/>
                <a:gd name="T21" fmla="*/ 6 h 54"/>
                <a:gd name="T22" fmla="*/ 36 w 42"/>
                <a:gd name="T23" fmla="*/ 12 h 54"/>
                <a:gd name="T24" fmla="*/ 42 w 42"/>
                <a:gd name="T25" fmla="*/ 18 h 54"/>
                <a:gd name="T26" fmla="*/ 42 w 42"/>
                <a:gd name="T27" fmla="*/ 24 h 54"/>
                <a:gd name="T28" fmla="*/ 42 w 42"/>
                <a:gd name="T29" fmla="*/ 30 h 54"/>
                <a:gd name="T30" fmla="*/ 42 w 42"/>
                <a:gd name="T31" fmla="*/ 36 h 54"/>
                <a:gd name="T32" fmla="*/ 42 w 42"/>
                <a:gd name="T33" fmla="*/ 42 h 54"/>
                <a:gd name="T34" fmla="*/ 42 w 42"/>
                <a:gd name="T35" fmla="*/ 48 h 54"/>
                <a:gd name="T36" fmla="*/ 42 w 42"/>
                <a:gd name="T37" fmla="*/ 54 h 54"/>
                <a:gd name="T38" fmla="*/ 36 w 42"/>
                <a:gd name="T39" fmla="*/ 54 h 54"/>
                <a:gd name="T40" fmla="*/ 30 w 42"/>
                <a:gd name="T4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4">
                  <a:moveTo>
                    <a:pt x="30" y="54"/>
                  </a:moveTo>
                  <a:lnTo>
                    <a:pt x="30" y="48"/>
                  </a:lnTo>
                  <a:lnTo>
                    <a:pt x="24" y="48"/>
                  </a:lnTo>
                  <a:lnTo>
                    <a:pt x="24" y="42"/>
                  </a:lnTo>
                  <a:lnTo>
                    <a:pt x="0" y="36"/>
                  </a:lnTo>
                  <a:lnTo>
                    <a:pt x="12" y="0"/>
                  </a:lnTo>
                  <a:lnTo>
                    <a:pt x="18" y="0"/>
                  </a:lnTo>
                  <a:lnTo>
                    <a:pt x="18" y="6"/>
                  </a:lnTo>
                  <a:lnTo>
                    <a:pt x="24" y="0"/>
                  </a:lnTo>
                  <a:lnTo>
                    <a:pt x="30" y="6"/>
                  </a:lnTo>
                  <a:lnTo>
                    <a:pt x="36" y="6"/>
                  </a:lnTo>
                  <a:lnTo>
                    <a:pt x="36" y="12"/>
                  </a:lnTo>
                  <a:lnTo>
                    <a:pt x="42" y="18"/>
                  </a:lnTo>
                  <a:lnTo>
                    <a:pt x="42" y="24"/>
                  </a:lnTo>
                  <a:lnTo>
                    <a:pt x="42" y="30"/>
                  </a:lnTo>
                  <a:lnTo>
                    <a:pt x="42" y="36"/>
                  </a:lnTo>
                  <a:lnTo>
                    <a:pt x="42" y="42"/>
                  </a:lnTo>
                  <a:lnTo>
                    <a:pt x="42" y="48"/>
                  </a:lnTo>
                  <a:lnTo>
                    <a:pt x="42" y="54"/>
                  </a:lnTo>
                  <a:lnTo>
                    <a:pt x="36" y="54"/>
                  </a:lnTo>
                  <a:lnTo>
                    <a:pt x="30"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2" name="Freeform 190"/>
            <p:cNvSpPr>
              <a:spLocks/>
            </p:cNvSpPr>
            <p:nvPr/>
          </p:nvSpPr>
          <p:spPr bwMode="auto">
            <a:xfrm>
              <a:off x="1656" y="1140"/>
              <a:ext cx="60" cy="54"/>
            </a:xfrm>
            <a:custGeom>
              <a:avLst/>
              <a:gdLst>
                <a:gd name="T0" fmla="*/ 18 w 60"/>
                <a:gd name="T1" fmla="*/ 54 h 54"/>
                <a:gd name="T2" fmla="*/ 18 w 60"/>
                <a:gd name="T3" fmla="*/ 48 h 54"/>
                <a:gd name="T4" fmla="*/ 18 w 60"/>
                <a:gd name="T5" fmla="*/ 42 h 54"/>
                <a:gd name="T6" fmla="*/ 12 w 60"/>
                <a:gd name="T7" fmla="*/ 36 h 54"/>
                <a:gd name="T8" fmla="*/ 6 w 60"/>
                <a:gd name="T9" fmla="*/ 30 h 54"/>
                <a:gd name="T10" fmla="*/ 0 w 60"/>
                <a:gd name="T11" fmla="*/ 30 h 54"/>
                <a:gd name="T12" fmla="*/ 0 w 60"/>
                <a:gd name="T13" fmla="*/ 24 h 54"/>
                <a:gd name="T14" fmla="*/ 6 w 60"/>
                <a:gd name="T15" fmla="*/ 24 h 54"/>
                <a:gd name="T16" fmla="*/ 12 w 60"/>
                <a:gd name="T17" fmla="*/ 24 h 54"/>
                <a:gd name="T18" fmla="*/ 12 w 60"/>
                <a:gd name="T19" fmla="*/ 18 h 54"/>
                <a:gd name="T20" fmla="*/ 18 w 60"/>
                <a:gd name="T21" fmla="*/ 12 h 54"/>
                <a:gd name="T22" fmla="*/ 24 w 60"/>
                <a:gd name="T23" fmla="*/ 12 h 54"/>
                <a:gd name="T24" fmla="*/ 24 w 60"/>
                <a:gd name="T25" fmla="*/ 6 h 54"/>
                <a:gd name="T26" fmla="*/ 30 w 60"/>
                <a:gd name="T27" fmla="*/ 6 h 54"/>
                <a:gd name="T28" fmla="*/ 30 w 60"/>
                <a:gd name="T29" fmla="*/ 0 h 54"/>
                <a:gd name="T30" fmla="*/ 36 w 60"/>
                <a:gd name="T31" fmla="*/ 0 h 54"/>
                <a:gd name="T32" fmla="*/ 42 w 60"/>
                <a:gd name="T33" fmla="*/ 0 h 54"/>
                <a:gd name="T34" fmla="*/ 42 w 60"/>
                <a:gd name="T35" fmla="*/ 6 h 54"/>
                <a:gd name="T36" fmla="*/ 42 w 60"/>
                <a:gd name="T37" fmla="*/ 12 h 54"/>
                <a:gd name="T38" fmla="*/ 42 w 60"/>
                <a:gd name="T39" fmla="*/ 18 h 54"/>
                <a:gd name="T40" fmla="*/ 42 w 60"/>
                <a:gd name="T41" fmla="*/ 24 h 54"/>
                <a:gd name="T42" fmla="*/ 42 w 60"/>
                <a:gd name="T43" fmla="*/ 30 h 54"/>
                <a:gd name="T44" fmla="*/ 42 w 60"/>
                <a:gd name="T45" fmla="*/ 36 h 54"/>
                <a:gd name="T46" fmla="*/ 42 w 60"/>
                <a:gd name="T47" fmla="*/ 42 h 54"/>
                <a:gd name="T48" fmla="*/ 48 w 60"/>
                <a:gd name="T49" fmla="*/ 42 h 54"/>
                <a:gd name="T50" fmla="*/ 60 w 60"/>
                <a:gd name="T51" fmla="*/ 48 h 54"/>
                <a:gd name="T52" fmla="*/ 36 w 60"/>
                <a:gd name="T53" fmla="*/ 48 h 54"/>
                <a:gd name="T54" fmla="*/ 36 w 60"/>
                <a:gd name="T55" fmla="*/ 42 h 54"/>
                <a:gd name="T56" fmla="*/ 30 w 60"/>
                <a:gd name="T57" fmla="*/ 48 h 54"/>
                <a:gd name="T58" fmla="*/ 24 w 60"/>
                <a:gd name="T59" fmla="*/ 54 h 54"/>
                <a:gd name="T60" fmla="*/ 18 w 60"/>
                <a:gd name="T6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54">
                  <a:moveTo>
                    <a:pt x="18" y="54"/>
                  </a:moveTo>
                  <a:lnTo>
                    <a:pt x="18" y="48"/>
                  </a:lnTo>
                  <a:lnTo>
                    <a:pt x="18" y="42"/>
                  </a:lnTo>
                  <a:lnTo>
                    <a:pt x="12" y="36"/>
                  </a:lnTo>
                  <a:lnTo>
                    <a:pt x="6" y="30"/>
                  </a:lnTo>
                  <a:lnTo>
                    <a:pt x="0" y="30"/>
                  </a:lnTo>
                  <a:lnTo>
                    <a:pt x="0" y="24"/>
                  </a:lnTo>
                  <a:lnTo>
                    <a:pt x="6" y="24"/>
                  </a:lnTo>
                  <a:lnTo>
                    <a:pt x="12" y="24"/>
                  </a:lnTo>
                  <a:lnTo>
                    <a:pt x="12" y="18"/>
                  </a:lnTo>
                  <a:lnTo>
                    <a:pt x="18" y="12"/>
                  </a:lnTo>
                  <a:lnTo>
                    <a:pt x="24" y="12"/>
                  </a:lnTo>
                  <a:lnTo>
                    <a:pt x="24" y="6"/>
                  </a:lnTo>
                  <a:lnTo>
                    <a:pt x="30" y="6"/>
                  </a:lnTo>
                  <a:lnTo>
                    <a:pt x="30" y="0"/>
                  </a:lnTo>
                  <a:lnTo>
                    <a:pt x="36" y="0"/>
                  </a:lnTo>
                  <a:lnTo>
                    <a:pt x="42" y="0"/>
                  </a:lnTo>
                  <a:lnTo>
                    <a:pt x="42" y="6"/>
                  </a:lnTo>
                  <a:lnTo>
                    <a:pt x="42" y="12"/>
                  </a:lnTo>
                  <a:lnTo>
                    <a:pt x="42" y="18"/>
                  </a:lnTo>
                  <a:lnTo>
                    <a:pt x="42" y="24"/>
                  </a:lnTo>
                  <a:lnTo>
                    <a:pt x="42" y="30"/>
                  </a:lnTo>
                  <a:lnTo>
                    <a:pt x="42" y="36"/>
                  </a:lnTo>
                  <a:lnTo>
                    <a:pt x="42" y="42"/>
                  </a:lnTo>
                  <a:lnTo>
                    <a:pt x="48" y="42"/>
                  </a:lnTo>
                  <a:lnTo>
                    <a:pt x="60" y="48"/>
                  </a:lnTo>
                  <a:lnTo>
                    <a:pt x="36" y="48"/>
                  </a:lnTo>
                  <a:lnTo>
                    <a:pt x="36" y="42"/>
                  </a:lnTo>
                  <a:lnTo>
                    <a:pt x="30" y="48"/>
                  </a:lnTo>
                  <a:lnTo>
                    <a:pt x="24" y="54"/>
                  </a:lnTo>
                  <a:lnTo>
                    <a:pt x="18"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3" name="Freeform 191"/>
            <p:cNvSpPr>
              <a:spLocks/>
            </p:cNvSpPr>
            <p:nvPr/>
          </p:nvSpPr>
          <p:spPr bwMode="auto">
            <a:xfrm>
              <a:off x="3108" y="1236"/>
              <a:ext cx="36" cy="54"/>
            </a:xfrm>
            <a:custGeom>
              <a:avLst/>
              <a:gdLst>
                <a:gd name="T0" fmla="*/ 6 w 36"/>
                <a:gd name="T1" fmla="*/ 54 h 54"/>
                <a:gd name="T2" fmla="*/ 0 w 36"/>
                <a:gd name="T3" fmla="*/ 18 h 54"/>
                <a:gd name="T4" fmla="*/ 0 w 36"/>
                <a:gd name="T5" fmla="*/ 0 h 54"/>
                <a:gd name="T6" fmla="*/ 36 w 36"/>
                <a:gd name="T7" fmla="*/ 0 h 54"/>
                <a:gd name="T8" fmla="*/ 36 w 36"/>
                <a:gd name="T9" fmla="*/ 18 h 54"/>
                <a:gd name="T10" fmla="*/ 36 w 36"/>
                <a:gd name="T11" fmla="*/ 54 h 54"/>
                <a:gd name="T12" fmla="*/ 6 w 36"/>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36" h="54">
                  <a:moveTo>
                    <a:pt x="6" y="54"/>
                  </a:moveTo>
                  <a:lnTo>
                    <a:pt x="0" y="18"/>
                  </a:lnTo>
                  <a:lnTo>
                    <a:pt x="0" y="0"/>
                  </a:lnTo>
                  <a:lnTo>
                    <a:pt x="36" y="0"/>
                  </a:lnTo>
                  <a:lnTo>
                    <a:pt x="36" y="18"/>
                  </a:lnTo>
                  <a:lnTo>
                    <a:pt x="36" y="54"/>
                  </a:lnTo>
                  <a:lnTo>
                    <a:pt x="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4" name="Freeform 192"/>
            <p:cNvSpPr>
              <a:spLocks/>
            </p:cNvSpPr>
            <p:nvPr/>
          </p:nvSpPr>
          <p:spPr bwMode="auto">
            <a:xfrm>
              <a:off x="3144" y="1236"/>
              <a:ext cx="60" cy="54"/>
            </a:xfrm>
            <a:custGeom>
              <a:avLst/>
              <a:gdLst>
                <a:gd name="T0" fmla="*/ 60 w 60"/>
                <a:gd name="T1" fmla="*/ 12 h 54"/>
                <a:gd name="T2" fmla="*/ 60 w 60"/>
                <a:gd name="T3" fmla="*/ 48 h 54"/>
                <a:gd name="T4" fmla="*/ 0 w 60"/>
                <a:gd name="T5" fmla="*/ 54 h 54"/>
                <a:gd name="T6" fmla="*/ 0 w 60"/>
                <a:gd name="T7" fmla="*/ 18 h 54"/>
                <a:gd name="T8" fmla="*/ 0 w 60"/>
                <a:gd name="T9" fmla="*/ 0 h 54"/>
                <a:gd name="T10" fmla="*/ 42 w 60"/>
                <a:gd name="T11" fmla="*/ 0 h 54"/>
                <a:gd name="T12" fmla="*/ 42 w 60"/>
                <a:gd name="T13" fmla="*/ 18 h 54"/>
                <a:gd name="T14" fmla="*/ 60 w 60"/>
                <a:gd name="T15" fmla="*/ 1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60" y="12"/>
                  </a:moveTo>
                  <a:lnTo>
                    <a:pt x="60" y="48"/>
                  </a:lnTo>
                  <a:lnTo>
                    <a:pt x="0" y="54"/>
                  </a:lnTo>
                  <a:lnTo>
                    <a:pt x="0" y="18"/>
                  </a:lnTo>
                  <a:lnTo>
                    <a:pt x="0" y="0"/>
                  </a:lnTo>
                  <a:lnTo>
                    <a:pt x="42" y="0"/>
                  </a:lnTo>
                  <a:lnTo>
                    <a:pt x="42" y="18"/>
                  </a:lnTo>
                  <a:lnTo>
                    <a:pt x="60"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5" name="Freeform 193"/>
            <p:cNvSpPr>
              <a:spLocks/>
            </p:cNvSpPr>
            <p:nvPr/>
          </p:nvSpPr>
          <p:spPr bwMode="auto">
            <a:xfrm>
              <a:off x="3054" y="1236"/>
              <a:ext cx="60" cy="54"/>
            </a:xfrm>
            <a:custGeom>
              <a:avLst/>
              <a:gdLst>
                <a:gd name="T0" fmla="*/ 60 w 60"/>
                <a:gd name="T1" fmla="*/ 54 h 54"/>
                <a:gd name="T2" fmla="*/ 48 w 60"/>
                <a:gd name="T3" fmla="*/ 54 h 54"/>
                <a:gd name="T4" fmla="*/ 48 w 60"/>
                <a:gd name="T5" fmla="*/ 42 h 54"/>
                <a:gd name="T6" fmla="*/ 24 w 60"/>
                <a:gd name="T7" fmla="*/ 48 h 54"/>
                <a:gd name="T8" fmla="*/ 24 w 60"/>
                <a:gd name="T9" fmla="*/ 54 h 54"/>
                <a:gd name="T10" fmla="*/ 0 w 60"/>
                <a:gd name="T11" fmla="*/ 54 h 54"/>
                <a:gd name="T12" fmla="*/ 0 w 60"/>
                <a:gd name="T13" fmla="*/ 48 h 54"/>
                <a:gd name="T14" fmla="*/ 6 w 60"/>
                <a:gd name="T15" fmla="*/ 42 h 54"/>
                <a:gd name="T16" fmla="*/ 6 w 60"/>
                <a:gd name="T17" fmla="*/ 36 h 54"/>
                <a:gd name="T18" fmla="*/ 12 w 60"/>
                <a:gd name="T19" fmla="*/ 30 h 54"/>
                <a:gd name="T20" fmla="*/ 18 w 60"/>
                <a:gd name="T21" fmla="*/ 24 h 54"/>
                <a:gd name="T22" fmla="*/ 24 w 60"/>
                <a:gd name="T23" fmla="*/ 18 h 54"/>
                <a:gd name="T24" fmla="*/ 30 w 60"/>
                <a:gd name="T25" fmla="*/ 18 h 54"/>
                <a:gd name="T26" fmla="*/ 36 w 60"/>
                <a:gd name="T27" fmla="*/ 18 h 54"/>
                <a:gd name="T28" fmla="*/ 36 w 60"/>
                <a:gd name="T29" fmla="*/ 12 h 54"/>
                <a:gd name="T30" fmla="*/ 36 w 60"/>
                <a:gd name="T31" fmla="*/ 0 h 54"/>
                <a:gd name="T32" fmla="*/ 54 w 60"/>
                <a:gd name="T33" fmla="*/ 0 h 54"/>
                <a:gd name="T34" fmla="*/ 54 w 60"/>
                <a:gd name="T35" fmla="*/ 18 h 54"/>
                <a:gd name="T36" fmla="*/ 60 w 60"/>
                <a:gd name="T3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54">
                  <a:moveTo>
                    <a:pt x="60" y="54"/>
                  </a:moveTo>
                  <a:lnTo>
                    <a:pt x="48" y="54"/>
                  </a:lnTo>
                  <a:lnTo>
                    <a:pt x="48" y="42"/>
                  </a:lnTo>
                  <a:lnTo>
                    <a:pt x="24" y="48"/>
                  </a:lnTo>
                  <a:lnTo>
                    <a:pt x="24" y="54"/>
                  </a:lnTo>
                  <a:lnTo>
                    <a:pt x="0" y="54"/>
                  </a:lnTo>
                  <a:lnTo>
                    <a:pt x="0" y="48"/>
                  </a:lnTo>
                  <a:lnTo>
                    <a:pt x="6" y="42"/>
                  </a:lnTo>
                  <a:lnTo>
                    <a:pt x="6" y="36"/>
                  </a:lnTo>
                  <a:lnTo>
                    <a:pt x="12" y="30"/>
                  </a:lnTo>
                  <a:lnTo>
                    <a:pt x="18" y="24"/>
                  </a:lnTo>
                  <a:lnTo>
                    <a:pt x="24" y="18"/>
                  </a:lnTo>
                  <a:lnTo>
                    <a:pt x="30" y="18"/>
                  </a:lnTo>
                  <a:lnTo>
                    <a:pt x="36" y="18"/>
                  </a:lnTo>
                  <a:lnTo>
                    <a:pt x="36" y="12"/>
                  </a:lnTo>
                  <a:lnTo>
                    <a:pt x="36" y="0"/>
                  </a:lnTo>
                  <a:lnTo>
                    <a:pt x="54" y="0"/>
                  </a:lnTo>
                  <a:lnTo>
                    <a:pt x="54" y="18"/>
                  </a:lnTo>
                  <a:lnTo>
                    <a:pt x="60"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6" name="Freeform 194"/>
            <p:cNvSpPr>
              <a:spLocks/>
            </p:cNvSpPr>
            <p:nvPr/>
          </p:nvSpPr>
          <p:spPr bwMode="auto">
            <a:xfrm>
              <a:off x="3006" y="1242"/>
              <a:ext cx="36" cy="42"/>
            </a:xfrm>
            <a:custGeom>
              <a:avLst/>
              <a:gdLst>
                <a:gd name="T0" fmla="*/ 30 w 36"/>
                <a:gd name="T1" fmla="*/ 42 h 42"/>
                <a:gd name="T2" fmla="*/ 0 w 36"/>
                <a:gd name="T3" fmla="*/ 42 h 42"/>
                <a:gd name="T4" fmla="*/ 0 w 36"/>
                <a:gd name="T5" fmla="*/ 18 h 42"/>
                <a:gd name="T6" fmla="*/ 6 w 36"/>
                <a:gd name="T7" fmla="*/ 18 h 42"/>
                <a:gd name="T8" fmla="*/ 6 w 36"/>
                <a:gd name="T9" fmla="*/ 0 h 42"/>
                <a:gd name="T10" fmla="*/ 30 w 36"/>
                <a:gd name="T11" fmla="*/ 0 h 42"/>
                <a:gd name="T12" fmla="*/ 36 w 36"/>
                <a:gd name="T13" fmla="*/ 18 h 42"/>
                <a:gd name="T14" fmla="*/ 30 w 36"/>
                <a:gd name="T15" fmla="*/ 18 h 42"/>
                <a:gd name="T16" fmla="*/ 30 w 3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30" y="42"/>
                  </a:moveTo>
                  <a:lnTo>
                    <a:pt x="0" y="42"/>
                  </a:lnTo>
                  <a:lnTo>
                    <a:pt x="0" y="18"/>
                  </a:lnTo>
                  <a:lnTo>
                    <a:pt x="6" y="18"/>
                  </a:lnTo>
                  <a:lnTo>
                    <a:pt x="6" y="0"/>
                  </a:lnTo>
                  <a:lnTo>
                    <a:pt x="30" y="0"/>
                  </a:lnTo>
                  <a:lnTo>
                    <a:pt x="36" y="18"/>
                  </a:lnTo>
                  <a:lnTo>
                    <a:pt x="30" y="18"/>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7" name="Freeform 195"/>
            <p:cNvSpPr>
              <a:spLocks/>
            </p:cNvSpPr>
            <p:nvPr/>
          </p:nvSpPr>
          <p:spPr bwMode="auto">
            <a:xfrm>
              <a:off x="2202" y="1218"/>
              <a:ext cx="72" cy="114"/>
            </a:xfrm>
            <a:custGeom>
              <a:avLst/>
              <a:gdLst>
                <a:gd name="T0" fmla="*/ 6 w 72"/>
                <a:gd name="T1" fmla="*/ 30 h 114"/>
                <a:gd name="T2" fmla="*/ 12 w 72"/>
                <a:gd name="T3" fmla="*/ 30 h 114"/>
                <a:gd name="T4" fmla="*/ 12 w 72"/>
                <a:gd name="T5" fmla="*/ 0 h 114"/>
                <a:gd name="T6" fmla="*/ 18 w 72"/>
                <a:gd name="T7" fmla="*/ 0 h 114"/>
                <a:gd name="T8" fmla="*/ 42 w 72"/>
                <a:gd name="T9" fmla="*/ 0 h 114"/>
                <a:gd name="T10" fmla="*/ 42 w 72"/>
                <a:gd name="T11" fmla="*/ 12 h 114"/>
                <a:gd name="T12" fmla="*/ 54 w 72"/>
                <a:gd name="T13" fmla="*/ 12 h 114"/>
                <a:gd name="T14" fmla="*/ 48 w 72"/>
                <a:gd name="T15" fmla="*/ 18 h 114"/>
                <a:gd name="T16" fmla="*/ 66 w 72"/>
                <a:gd name="T17" fmla="*/ 18 h 114"/>
                <a:gd name="T18" fmla="*/ 66 w 72"/>
                <a:gd name="T19" fmla="*/ 30 h 114"/>
                <a:gd name="T20" fmla="*/ 72 w 72"/>
                <a:gd name="T21" fmla="*/ 30 h 114"/>
                <a:gd name="T22" fmla="*/ 66 w 72"/>
                <a:gd name="T23" fmla="*/ 96 h 114"/>
                <a:gd name="T24" fmla="*/ 66 w 72"/>
                <a:gd name="T25" fmla="*/ 114 h 114"/>
                <a:gd name="T26" fmla="*/ 0 w 72"/>
                <a:gd name="T27" fmla="*/ 108 h 114"/>
                <a:gd name="T28" fmla="*/ 0 w 72"/>
                <a:gd name="T29" fmla="*/ 78 h 114"/>
                <a:gd name="T30" fmla="*/ 6 w 72"/>
                <a:gd name="T31" fmla="*/ 78 h 114"/>
                <a:gd name="T32" fmla="*/ 6 w 72"/>
                <a:gd name="T33" fmla="*/ 66 h 114"/>
                <a:gd name="T34" fmla="*/ 6 w 72"/>
                <a:gd name="T35" fmla="*/ 36 h 114"/>
                <a:gd name="T36" fmla="*/ 6 w 72"/>
                <a:gd name="T37"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114">
                  <a:moveTo>
                    <a:pt x="6" y="30"/>
                  </a:moveTo>
                  <a:lnTo>
                    <a:pt x="12" y="30"/>
                  </a:lnTo>
                  <a:lnTo>
                    <a:pt x="12" y="0"/>
                  </a:lnTo>
                  <a:lnTo>
                    <a:pt x="18" y="0"/>
                  </a:lnTo>
                  <a:lnTo>
                    <a:pt x="42" y="0"/>
                  </a:lnTo>
                  <a:lnTo>
                    <a:pt x="42" y="12"/>
                  </a:lnTo>
                  <a:lnTo>
                    <a:pt x="54" y="12"/>
                  </a:lnTo>
                  <a:lnTo>
                    <a:pt x="48" y="18"/>
                  </a:lnTo>
                  <a:lnTo>
                    <a:pt x="66" y="18"/>
                  </a:lnTo>
                  <a:lnTo>
                    <a:pt x="66" y="30"/>
                  </a:lnTo>
                  <a:lnTo>
                    <a:pt x="72" y="30"/>
                  </a:lnTo>
                  <a:lnTo>
                    <a:pt x="66" y="96"/>
                  </a:lnTo>
                  <a:lnTo>
                    <a:pt x="66" y="114"/>
                  </a:lnTo>
                  <a:lnTo>
                    <a:pt x="0" y="108"/>
                  </a:lnTo>
                  <a:lnTo>
                    <a:pt x="0" y="78"/>
                  </a:lnTo>
                  <a:lnTo>
                    <a:pt x="6" y="78"/>
                  </a:lnTo>
                  <a:lnTo>
                    <a:pt x="6" y="66"/>
                  </a:lnTo>
                  <a:lnTo>
                    <a:pt x="6" y="36"/>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8" name="Freeform 196"/>
            <p:cNvSpPr>
              <a:spLocks/>
            </p:cNvSpPr>
            <p:nvPr/>
          </p:nvSpPr>
          <p:spPr bwMode="auto">
            <a:xfrm>
              <a:off x="1854" y="1182"/>
              <a:ext cx="90" cy="90"/>
            </a:xfrm>
            <a:custGeom>
              <a:avLst/>
              <a:gdLst>
                <a:gd name="T0" fmla="*/ 18 w 90"/>
                <a:gd name="T1" fmla="*/ 90 h 90"/>
                <a:gd name="T2" fmla="*/ 0 w 90"/>
                <a:gd name="T3" fmla="*/ 84 h 90"/>
                <a:gd name="T4" fmla="*/ 0 w 90"/>
                <a:gd name="T5" fmla="*/ 66 h 90"/>
                <a:gd name="T6" fmla="*/ 6 w 90"/>
                <a:gd name="T7" fmla="*/ 72 h 90"/>
                <a:gd name="T8" fmla="*/ 12 w 90"/>
                <a:gd name="T9" fmla="*/ 54 h 90"/>
                <a:gd name="T10" fmla="*/ 18 w 90"/>
                <a:gd name="T11" fmla="*/ 54 h 90"/>
                <a:gd name="T12" fmla="*/ 18 w 90"/>
                <a:gd name="T13" fmla="*/ 48 h 90"/>
                <a:gd name="T14" fmla="*/ 30 w 90"/>
                <a:gd name="T15" fmla="*/ 48 h 90"/>
                <a:gd name="T16" fmla="*/ 36 w 90"/>
                <a:gd name="T17" fmla="*/ 48 h 90"/>
                <a:gd name="T18" fmla="*/ 42 w 90"/>
                <a:gd name="T19" fmla="*/ 30 h 90"/>
                <a:gd name="T20" fmla="*/ 42 w 90"/>
                <a:gd name="T21" fmla="*/ 24 h 90"/>
                <a:gd name="T22" fmla="*/ 48 w 90"/>
                <a:gd name="T23" fmla="*/ 24 h 90"/>
                <a:gd name="T24" fmla="*/ 48 w 90"/>
                <a:gd name="T25" fmla="*/ 12 h 90"/>
                <a:gd name="T26" fmla="*/ 54 w 90"/>
                <a:gd name="T27" fmla="*/ 12 h 90"/>
                <a:gd name="T28" fmla="*/ 54 w 90"/>
                <a:gd name="T29" fmla="*/ 6 h 90"/>
                <a:gd name="T30" fmla="*/ 54 w 90"/>
                <a:gd name="T31" fmla="*/ 0 h 90"/>
                <a:gd name="T32" fmla="*/ 90 w 90"/>
                <a:gd name="T33" fmla="*/ 0 h 90"/>
                <a:gd name="T34" fmla="*/ 84 w 90"/>
                <a:gd name="T35" fmla="*/ 18 h 90"/>
                <a:gd name="T36" fmla="*/ 90 w 90"/>
                <a:gd name="T37" fmla="*/ 18 h 90"/>
                <a:gd name="T38" fmla="*/ 84 w 90"/>
                <a:gd name="T39" fmla="*/ 48 h 90"/>
                <a:gd name="T40" fmla="*/ 84 w 90"/>
                <a:gd name="T41" fmla="*/ 54 h 90"/>
                <a:gd name="T42" fmla="*/ 90 w 90"/>
                <a:gd name="T43" fmla="*/ 54 h 90"/>
                <a:gd name="T44" fmla="*/ 84 w 90"/>
                <a:gd name="T45" fmla="*/ 54 h 90"/>
                <a:gd name="T46" fmla="*/ 78 w 90"/>
                <a:gd name="T47" fmla="*/ 54 h 90"/>
                <a:gd name="T48" fmla="*/ 72 w 90"/>
                <a:gd name="T49" fmla="*/ 54 h 90"/>
                <a:gd name="T50" fmla="*/ 66 w 90"/>
                <a:gd name="T51" fmla="*/ 54 h 90"/>
                <a:gd name="T52" fmla="*/ 66 w 90"/>
                <a:gd name="T53" fmla="*/ 60 h 90"/>
                <a:gd name="T54" fmla="*/ 60 w 90"/>
                <a:gd name="T55" fmla="*/ 60 h 90"/>
                <a:gd name="T56" fmla="*/ 60 w 90"/>
                <a:gd name="T57" fmla="*/ 66 h 90"/>
                <a:gd name="T58" fmla="*/ 48 w 90"/>
                <a:gd name="T59" fmla="*/ 66 h 90"/>
                <a:gd name="T60" fmla="*/ 42 w 90"/>
                <a:gd name="T61" fmla="*/ 66 h 90"/>
                <a:gd name="T62" fmla="*/ 42 w 90"/>
                <a:gd name="T63" fmla="*/ 72 h 90"/>
                <a:gd name="T64" fmla="*/ 36 w 90"/>
                <a:gd name="T65" fmla="*/ 72 h 90"/>
                <a:gd name="T66" fmla="*/ 36 w 90"/>
                <a:gd name="T67" fmla="*/ 78 h 90"/>
                <a:gd name="T68" fmla="*/ 30 w 90"/>
                <a:gd name="T69" fmla="*/ 78 h 90"/>
                <a:gd name="T70" fmla="*/ 30 w 90"/>
                <a:gd name="T71" fmla="*/ 84 h 90"/>
                <a:gd name="T72" fmla="*/ 24 w 90"/>
                <a:gd name="T73" fmla="*/ 84 h 90"/>
                <a:gd name="T74" fmla="*/ 24 w 90"/>
                <a:gd name="T75" fmla="*/ 90 h 90"/>
                <a:gd name="T76" fmla="*/ 18 w 90"/>
                <a:gd name="T7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90">
                  <a:moveTo>
                    <a:pt x="18" y="90"/>
                  </a:moveTo>
                  <a:lnTo>
                    <a:pt x="0" y="84"/>
                  </a:lnTo>
                  <a:lnTo>
                    <a:pt x="0" y="66"/>
                  </a:lnTo>
                  <a:lnTo>
                    <a:pt x="6" y="72"/>
                  </a:lnTo>
                  <a:lnTo>
                    <a:pt x="12" y="54"/>
                  </a:lnTo>
                  <a:lnTo>
                    <a:pt x="18" y="54"/>
                  </a:lnTo>
                  <a:lnTo>
                    <a:pt x="18" y="48"/>
                  </a:lnTo>
                  <a:lnTo>
                    <a:pt x="30" y="48"/>
                  </a:lnTo>
                  <a:lnTo>
                    <a:pt x="36" y="48"/>
                  </a:lnTo>
                  <a:lnTo>
                    <a:pt x="42" y="30"/>
                  </a:lnTo>
                  <a:lnTo>
                    <a:pt x="42" y="24"/>
                  </a:lnTo>
                  <a:lnTo>
                    <a:pt x="48" y="24"/>
                  </a:lnTo>
                  <a:lnTo>
                    <a:pt x="48" y="12"/>
                  </a:lnTo>
                  <a:lnTo>
                    <a:pt x="54" y="12"/>
                  </a:lnTo>
                  <a:lnTo>
                    <a:pt x="54" y="6"/>
                  </a:lnTo>
                  <a:lnTo>
                    <a:pt x="54" y="0"/>
                  </a:lnTo>
                  <a:lnTo>
                    <a:pt x="90" y="0"/>
                  </a:lnTo>
                  <a:lnTo>
                    <a:pt x="84" y="18"/>
                  </a:lnTo>
                  <a:lnTo>
                    <a:pt x="90" y="18"/>
                  </a:lnTo>
                  <a:lnTo>
                    <a:pt x="84" y="48"/>
                  </a:lnTo>
                  <a:lnTo>
                    <a:pt x="84" y="54"/>
                  </a:lnTo>
                  <a:lnTo>
                    <a:pt x="90" y="54"/>
                  </a:lnTo>
                  <a:lnTo>
                    <a:pt x="84" y="54"/>
                  </a:lnTo>
                  <a:lnTo>
                    <a:pt x="78" y="54"/>
                  </a:lnTo>
                  <a:lnTo>
                    <a:pt x="72" y="54"/>
                  </a:lnTo>
                  <a:lnTo>
                    <a:pt x="66" y="54"/>
                  </a:lnTo>
                  <a:lnTo>
                    <a:pt x="66" y="60"/>
                  </a:lnTo>
                  <a:lnTo>
                    <a:pt x="60" y="60"/>
                  </a:lnTo>
                  <a:lnTo>
                    <a:pt x="60" y="66"/>
                  </a:lnTo>
                  <a:lnTo>
                    <a:pt x="48" y="66"/>
                  </a:lnTo>
                  <a:lnTo>
                    <a:pt x="42" y="66"/>
                  </a:lnTo>
                  <a:lnTo>
                    <a:pt x="42" y="72"/>
                  </a:lnTo>
                  <a:lnTo>
                    <a:pt x="36" y="72"/>
                  </a:lnTo>
                  <a:lnTo>
                    <a:pt x="36" y="78"/>
                  </a:lnTo>
                  <a:lnTo>
                    <a:pt x="30" y="78"/>
                  </a:lnTo>
                  <a:lnTo>
                    <a:pt x="30" y="84"/>
                  </a:lnTo>
                  <a:lnTo>
                    <a:pt x="24" y="84"/>
                  </a:lnTo>
                  <a:lnTo>
                    <a:pt x="24" y="90"/>
                  </a:lnTo>
                  <a:lnTo>
                    <a:pt x="18" y="9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69" name="Freeform 197"/>
            <p:cNvSpPr>
              <a:spLocks/>
            </p:cNvSpPr>
            <p:nvPr/>
          </p:nvSpPr>
          <p:spPr bwMode="auto">
            <a:xfrm>
              <a:off x="2814" y="1248"/>
              <a:ext cx="36" cy="36"/>
            </a:xfrm>
            <a:custGeom>
              <a:avLst/>
              <a:gdLst>
                <a:gd name="T0" fmla="*/ 6 w 36"/>
                <a:gd name="T1" fmla="*/ 36 h 36"/>
                <a:gd name="T2" fmla="*/ 6 w 36"/>
                <a:gd name="T3" fmla="*/ 18 h 36"/>
                <a:gd name="T4" fmla="*/ 0 w 36"/>
                <a:gd name="T5" fmla="*/ 18 h 36"/>
                <a:gd name="T6" fmla="*/ 0 w 36"/>
                <a:gd name="T7" fmla="*/ 6 h 36"/>
                <a:gd name="T8" fmla="*/ 0 w 36"/>
                <a:gd name="T9" fmla="*/ 0 h 36"/>
                <a:gd name="T10" fmla="*/ 36 w 36"/>
                <a:gd name="T11" fmla="*/ 0 h 36"/>
                <a:gd name="T12" fmla="*/ 36 w 36"/>
                <a:gd name="T13" fmla="*/ 18 h 36"/>
                <a:gd name="T14" fmla="*/ 36 w 36"/>
                <a:gd name="T15" fmla="*/ 36 h 36"/>
                <a:gd name="T16" fmla="*/ 6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6" y="36"/>
                  </a:moveTo>
                  <a:lnTo>
                    <a:pt x="6" y="18"/>
                  </a:lnTo>
                  <a:lnTo>
                    <a:pt x="0" y="18"/>
                  </a:lnTo>
                  <a:lnTo>
                    <a:pt x="0" y="6"/>
                  </a:lnTo>
                  <a:lnTo>
                    <a:pt x="0" y="0"/>
                  </a:lnTo>
                  <a:lnTo>
                    <a:pt x="36" y="0"/>
                  </a:lnTo>
                  <a:lnTo>
                    <a:pt x="36" y="18"/>
                  </a:lnTo>
                  <a:lnTo>
                    <a:pt x="36" y="36"/>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0" name="Freeform 198"/>
            <p:cNvSpPr>
              <a:spLocks/>
            </p:cNvSpPr>
            <p:nvPr/>
          </p:nvSpPr>
          <p:spPr bwMode="auto">
            <a:xfrm>
              <a:off x="2850" y="1248"/>
              <a:ext cx="42" cy="36"/>
            </a:xfrm>
            <a:custGeom>
              <a:avLst/>
              <a:gdLst>
                <a:gd name="T0" fmla="*/ 0 w 42"/>
                <a:gd name="T1" fmla="*/ 36 h 36"/>
                <a:gd name="T2" fmla="*/ 0 w 42"/>
                <a:gd name="T3" fmla="*/ 18 h 36"/>
                <a:gd name="T4" fmla="*/ 0 w 42"/>
                <a:gd name="T5" fmla="*/ 0 h 36"/>
                <a:gd name="T6" fmla="*/ 42 w 42"/>
                <a:gd name="T7" fmla="*/ 0 h 36"/>
                <a:gd name="T8" fmla="*/ 42 w 42"/>
                <a:gd name="T9" fmla="*/ 18 h 36"/>
                <a:gd name="T10" fmla="*/ 42 w 42"/>
                <a:gd name="T11" fmla="*/ 36 h 36"/>
                <a:gd name="T12" fmla="*/ 0 w 4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0" y="36"/>
                  </a:moveTo>
                  <a:lnTo>
                    <a:pt x="0" y="18"/>
                  </a:lnTo>
                  <a:lnTo>
                    <a:pt x="0" y="0"/>
                  </a:lnTo>
                  <a:lnTo>
                    <a:pt x="42" y="0"/>
                  </a:lnTo>
                  <a:lnTo>
                    <a:pt x="42" y="18"/>
                  </a:lnTo>
                  <a:lnTo>
                    <a:pt x="42"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1" name="Freeform 199"/>
            <p:cNvSpPr>
              <a:spLocks/>
            </p:cNvSpPr>
            <p:nvPr/>
          </p:nvSpPr>
          <p:spPr bwMode="auto">
            <a:xfrm>
              <a:off x="996" y="1002"/>
              <a:ext cx="42" cy="48"/>
            </a:xfrm>
            <a:custGeom>
              <a:avLst/>
              <a:gdLst>
                <a:gd name="T0" fmla="*/ 30 w 42"/>
                <a:gd name="T1" fmla="*/ 48 h 48"/>
                <a:gd name="T2" fmla="*/ 24 w 42"/>
                <a:gd name="T3" fmla="*/ 48 h 48"/>
                <a:gd name="T4" fmla="*/ 18 w 42"/>
                <a:gd name="T5" fmla="*/ 42 h 48"/>
                <a:gd name="T6" fmla="*/ 6 w 42"/>
                <a:gd name="T7" fmla="*/ 42 h 48"/>
                <a:gd name="T8" fmla="*/ 6 w 42"/>
                <a:gd name="T9" fmla="*/ 36 h 48"/>
                <a:gd name="T10" fmla="*/ 0 w 42"/>
                <a:gd name="T11" fmla="*/ 36 h 48"/>
                <a:gd name="T12" fmla="*/ 0 w 42"/>
                <a:gd name="T13" fmla="*/ 30 h 48"/>
                <a:gd name="T14" fmla="*/ 0 w 42"/>
                <a:gd name="T15" fmla="*/ 24 h 48"/>
                <a:gd name="T16" fmla="*/ 0 w 42"/>
                <a:gd name="T17" fmla="*/ 18 h 48"/>
                <a:gd name="T18" fmla="*/ 0 w 42"/>
                <a:gd name="T19" fmla="*/ 12 h 48"/>
                <a:gd name="T20" fmla="*/ 6 w 42"/>
                <a:gd name="T21" fmla="*/ 12 h 48"/>
                <a:gd name="T22" fmla="*/ 6 w 42"/>
                <a:gd name="T23" fmla="*/ 6 h 48"/>
                <a:gd name="T24" fmla="*/ 12 w 42"/>
                <a:gd name="T25" fmla="*/ 6 h 48"/>
                <a:gd name="T26" fmla="*/ 24 w 42"/>
                <a:gd name="T27" fmla="*/ 6 h 48"/>
                <a:gd name="T28" fmla="*/ 30 w 42"/>
                <a:gd name="T29" fmla="*/ 6 h 48"/>
                <a:gd name="T30" fmla="*/ 36 w 42"/>
                <a:gd name="T31" fmla="*/ 12 h 48"/>
                <a:gd name="T32" fmla="*/ 36 w 42"/>
                <a:gd name="T33" fmla="*/ 0 h 48"/>
                <a:gd name="T34" fmla="*/ 42 w 42"/>
                <a:gd name="T35" fmla="*/ 0 h 48"/>
                <a:gd name="T36" fmla="*/ 30 w 42"/>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8">
                  <a:moveTo>
                    <a:pt x="30" y="48"/>
                  </a:moveTo>
                  <a:lnTo>
                    <a:pt x="24" y="48"/>
                  </a:lnTo>
                  <a:lnTo>
                    <a:pt x="18" y="42"/>
                  </a:lnTo>
                  <a:lnTo>
                    <a:pt x="6" y="42"/>
                  </a:lnTo>
                  <a:lnTo>
                    <a:pt x="6" y="36"/>
                  </a:lnTo>
                  <a:lnTo>
                    <a:pt x="0" y="36"/>
                  </a:lnTo>
                  <a:lnTo>
                    <a:pt x="0" y="30"/>
                  </a:lnTo>
                  <a:lnTo>
                    <a:pt x="0" y="24"/>
                  </a:lnTo>
                  <a:lnTo>
                    <a:pt x="0" y="18"/>
                  </a:lnTo>
                  <a:lnTo>
                    <a:pt x="0" y="12"/>
                  </a:lnTo>
                  <a:lnTo>
                    <a:pt x="6" y="12"/>
                  </a:lnTo>
                  <a:lnTo>
                    <a:pt x="6" y="6"/>
                  </a:lnTo>
                  <a:lnTo>
                    <a:pt x="12" y="6"/>
                  </a:lnTo>
                  <a:lnTo>
                    <a:pt x="24" y="6"/>
                  </a:lnTo>
                  <a:lnTo>
                    <a:pt x="30" y="6"/>
                  </a:lnTo>
                  <a:lnTo>
                    <a:pt x="36" y="12"/>
                  </a:lnTo>
                  <a:lnTo>
                    <a:pt x="36" y="0"/>
                  </a:lnTo>
                  <a:lnTo>
                    <a:pt x="42" y="0"/>
                  </a:lnTo>
                  <a:lnTo>
                    <a:pt x="30"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2" name="Freeform 200"/>
            <p:cNvSpPr>
              <a:spLocks/>
            </p:cNvSpPr>
            <p:nvPr/>
          </p:nvSpPr>
          <p:spPr bwMode="auto">
            <a:xfrm>
              <a:off x="1074" y="1014"/>
              <a:ext cx="126" cy="60"/>
            </a:xfrm>
            <a:custGeom>
              <a:avLst/>
              <a:gdLst>
                <a:gd name="T0" fmla="*/ 108 w 126"/>
                <a:gd name="T1" fmla="*/ 54 h 60"/>
                <a:gd name="T2" fmla="*/ 102 w 126"/>
                <a:gd name="T3" fmla="*/ 54 h 60"/>
                <a:gd name="T4" fmla="*/ 96 w 126"/>
                <a:gd name="T5" fmla="*/ 54 h 60"/>
                <a:gd name="T6" fmla="*/ 90 w 126"/>
                <a:gd name="T7" fmla="*/ 60 h 60"/>
                <a:gd name="T8" fmla="*/ 78 w 126"/>
                <a:gd name="T9" fmla="*/ 60 h 60"/>
                <a:gd name="T10" fmla="*/ 72 w 126"/>
                <a:gd name="T11" fmla="*/ 54 h 60"/>
                <a:gd name="T12" fmla="*/ 66 w 126"/>
                <a:gd name="T13" fmla="*/ 48 h 60"/>
                <a:gd name="T14" fmla="*/ 60 w 126"/>
                <a:gd name="T15" fmla="*/ 48 h 60"/>
                <a:gd name="T16" fmla="*/ 60 w 126"/>
                <a:gd name="T17" fmla="*/ 54 h 60"/>
                <a:gd name="T18" fmla="*/ 48 w 126"/>
                <a:gd name="T19" fmla="*/ 54 h 60"/>
                <a:gd name="T20" fmla="*/ 42 w 126"/>
                <a:gd name="T21" fmla="*/ 54 h 60"/>
                <a:gd name="T22" fmla="*/ 36 w 126"/>
                <a:gd name="T23" fmla="*/ 48 h 60"/>
                <a:gd name="T24" fmla="*/ 30 w 126"/>
                <a:gd name="T25" fmla="*/ 48 h 60"/>
                <a:gd name="T26" fmla="*/ 30 w 126"/>
                <a:gd name="T27" fmla="*/ 54 h 60"/>
                <a:gd name="T28" fmla="*/ 24 w 126"/>
                <a:gd name="T29" fmla="*/ 54 h 60"/>
                <a:gd name="T30" fmla="*/ 24 w 126"/>
                <a:gd name="T31" fmla="*/ 48 h 60"/>
                <a:gd name="T32" fmla="*/ 18 w 126"/>
                <a:gd name="T33" fmla="*/ 42 h 60"/>
                <a:gd name="T34" fmla="*/ 12 w 126"/>
                <a:gd name="T35" fmla="*/ 42 h 60"/>
                <a:gd name="T36" fmla="*/ 6 w 126"/>
                <a:gd name="T37" fmla="*/ 42 h 60"/>
                <a:gd name="T38" fmla="*/ 6 w 126"/>
                <a:gd name="T39" fmla="*/ 36 h 60"/>
                <a:gd name="T40" fmla="*/ 6 w 126"/>
                <a:gd name="T41" fmla="*/ 30 h 60"/>
                <a:gd name="T42" fmla="*/ 0 w 126"/>
                <a:gd name="T43" fmla="*/ 30 h 60"/>
                <a:gd name="T44" fmla="*/ 6 w 126"/>
                <a:gd name="T45" fmla="*/ 0 h 60"/>
                <a:gd name="T46" fmla="*/ 12 w 126"/>
                <a:gd name="T47" fmla="*/ 6 h 60"/>
                <a:gd name="T48" fmla="*/ 126 w 126"/>
                <a:gd name="T49" fmla="*/ 36 h 60"/>
                <a:gd name="T50" fmla="*/ 120 w 126"/>
                <a:gd name="T51" fmla="*/ 54 h 60"/>
                <a:gd name="T52" fmla="*/ 108 w 126"/>
                <a:gd name="T5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60">
                  <a:moveTo>
                    <a:pt x="108" y="54"/>
                  </a:moveTo>
                  <a:lnTo>
                    <a:pt x="102" y="54"/>
                  </a:lnTo>
                  <a:lnTo>
                    <a:pt x="96" y="54"/>
                  </a:lnTo>
                  <a:lnTo>
                    <a:pt x="90" y="60"/>
                  </a:lnTo>
                  <a:lnTo>
                    <a:pt x="78" y="60"/>
                  </a:lnTo>
                  <a:lnTo>
                    <a:pt x="72" y="54"/>
                  </a:lnTo>
                  <a:lnTo>
                    <a:pt x="66" y="48"/>
                  </a:lnTo>
                  <a:lnTo>
                    <a:pt x="60" y="48"/>
                  </a:lnTo>
                  <a:lnTo>
                    <a:pt x="60" y="54"/>
                  </a:lnTo>
                  <a:lnTo>
                    <a:pt x="48" y="54"/>
                  </a:lnTo>
                  <a:lnTo>
                    <a:pt x="42" y="54"/>
                  </a:lnTo>
                  <a:lnTo>
                    <a:pt x="36" y="48"/>
                  </a:lnTo>
                  <a:lnTo>
                    <a:pt x="30" y="48"/>
                  </a:lnTo>
                  <a:lnTo>
                    <a:pt x="30" y="54"/>
                  </a:lnTo>
                  <a:lnTo>
                    <a:pt x="24" y="54"/>
                  </a:lnTo>
                  <a:lnTo>
                    <a:pt x="24" y="48"/>
                  </a:lnTo>
                  <a:lnTo>
                    <a:pt x="18" y="42"/>
                  </a:lnTo>
                  <a:lnTo>
                    <a:pt x="12" y="42"/>
                  </a:lnTo>
                  <a:lnTo>
                    <a:pt x="6" y="42"/>
                  </a:lnTo>
                  <a:lnTo>
                    <a:pt x="6" y="36"/>
                  </a:lnTo>
                  <a:lnTo>
                    <a:pt x="6" y="30"/>
                  </a:lnTo>
                  <a:lnTo>
                    <a:pt x="0" y="30"/>
                  </a:lnTo>
                  <a:lnTo>
                    <a:pt x="6" y="0"/>
                  </a:lnTo>
                  <a:lnTo>
                    <a:pt x="12" y="6"/>
                  </a:lnTo>
                  <a:lnTo>
                    <a:pt x="126" y="36"/>
                  </a:lnTo>
                  <a:lnTo>
                    <a:pt x="120" y="54"/>
                  </a:lnTo>
                  <a:lnTo>
                    <a:pt x="10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3" name="Freeform 201"/>
            <p:cNvSpPr>
              <a:spLocks/>
            </p:cNvSpPr>
            <p:nvPr/>
          </p:nvSpPr>
          <p:spPr bwMode="auto">
            <a:xfrm>
              <a:off x="1944" y="1206"/>
              <a:ext cx="174" cy="114"/>
            </a:xfrm>
            <a:custGeom>
              <a:avLst/>
              <a:gdLst>
                <a:gd name="T0" fmla="*/ 54 w 174"/>
                <a:gd name="T1" fmla="*/ 102 h 114"/>
                <a:gd name="T2" fmla="*/ 30 w 174"/>
                <a:gd name="T3" fmla="*/ 96 h 114"/>
                <a:gd name="T4" fmla="*/ 30 w 174"/>
                <a:gd name="T5" fmla="*/ 90 h 114"/>
                <a:gd name="T6" fmla="*/ 36 w 174"/>
                <a:gd name="T7" fmla="*/ 90 h 114"/>
                <a:gd name="T8" fmla="*/ 36 w 174"/>
                <a:gd name="T9" fmla="*/ 84 h 114"/>
                <a:gd name="T10" fmla="*/ 42 w 174"/>
                <a:gd name="T11" fmla="*/ 78 h 114"/>
                <a:gd name="T12" fmla="*/ 0 w 174"/>
                <a:gd name="T13" fmla="*/ 72 h 114"/>
                <a:gd name="T14" fmla="*/ 6 w 174"/>
                <a:gd name="T15" fmla="*/ 60 h 114"/>
                <a:gd name="T16" fmla="*/ 6 w 174"/>
                <a:gd name="T17" fmla="*/ 48 h 114"/>
                <a:gd name="T18" fmla="*/ 12 w 174"/>
                <a:gd name="T19" fmla="*/ 48 h 114"/>
                <a:gd name="T20" fmla="*/ 30 w 174"/>
                <a:gd name="T21" fmla="*/ 48 h 114"/>
                <a:gd name="T22" fmla="*/ 42 w 174"/>
                <a:gd name="T23" fmla="*/ 48 h 114"/>
                <a:gd name="T24" fmla="*/ 48 w 174"/>
                <a:gd name="T25" fmla="*/ 48 h 114"/>
                <a:gd name="T26" fmla="*/ 54 w 174"/>
                <a:gd name="T27" fmla="*/ 24 h 114"/>
                <a:gd name="T28" fmla="*/ 54 w 174"/>
                <a:gd name="T29" fmla="*/ 12 h 114"/>
                <a:gd name="T30" fmla="*/ 66 w 174"/>
                <a:gd name="T31" fmla="*/ 12 h 114"/>
                <a:gd name="T32" fmla="*/ 66 w 174"/>
                <a:gd name="T33" fmla="*/ 6 h 114"/>
                <a:gd name="T34" fmla="*/ 72 w 174"/>
                <a:gd name="T35" fmla="*/ 6 h 114"/>
                <a:gd name="T36" fmla="*/ 84 w 174"/>
                <a:gd name="T37" fmla="*/ 6 h 114"/>
                <a:gd name="T38" fmla="*/ 84 w 174"/>
                <a:gd name="T39" fmla="*/ 0 h 114"/>
                <a:gd name="T40" fmla="*/ 96 w 174"/>
                <a:gd name="T41" fmla="*/ 0 h 114"/>
                <a:gd name="T42" fmla="*/ 102 w 174"/>
                <a:gd name="T43" fmla="*/ 0 h 114"/>
                <a:gd name="T44" fmla="*/ 102 w 174"/>
                <a:gd name="T45" fmla="*/ 12 h 114"/>
                <a:gd name="T46" fmla="*/ 114 w 174"/>
                <a:gd name="T47" fmla="*/ 12 h 114"/>
                <a:gd name="T48" fmla="*/ 114 w 174"/>
                <a:gd name="T49" fmla="*/ 18 h 114"/>
                <a:gd name="T50" fmla="*/ 126 w 174"/>
                <a:gd name="T51" fmla="*/ 18 h 114"/>
                <a:gd name="T52" fmla="*/ 132 w 174"/>
                <a:gd name="T53" fmla="*/ 24 h 114"/>
                <a:gd name="T54" fmla="*/ 138 w 174"/>
                <a:gd name="T55" fmla="*/ 24 h 114"/>
                <a:gd name="T56" fmla="*/ 132 w 174"/>
                <a:gd name="T57" fmla="*/ 30 h 114"/>
                <a:gd name="T58" fmla="*/ 132 w 174"/>
                <a:gd name="T59" fmla="*/ 42 h 114"/>
                <a:gd name="T60" fmla="*/ 144 w 174"/>
                <a:gd name="T61" fmla="*/ 42 h 114"/>
                <a:gd name="T62" fmla="*/ 144 w 174"/>
                <a:gd name="T63" fmla="*/ 72 h 114"/>
                <a:gd name="T64" fmla="*/ 138 w 174"/>
                <a:gd name="T65" fmla="*/ 72 h 114"/>
                <a:gd name="T66" fmla="*/ 138 w 174"/>
                <a:gd name="T67" fmla="*/ 90 h 114"/>
                <a:gd name="T68" fmla="*/ 168 w 174"/>
                <a:gd name="T69" fmla="*/ 96 h 114"/>
                <a:gd name="T70" fmla="*/ 174 w 174"/>
                <a:gd name="T71" fmla="*/ 96 h 114"/>
                <a:gd name="T72" fmla="*/ 168 w 174"/>
                <a:gd name="T73" fmla="*/ 114 h 114"/>
                <a:gd name="T74" fmla="*/ 54 w 174"/>
                <a:gd name="T75"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14">
                  <a:moveTo>
                    <a:pt x="54" y="102"/>
                  </a:moveTo>
                  <a:lnTo>
                    <a:pt x="30" y="96"/>
                  </a:lnTo>
                  <a:lnTo>
                    <a:pt x="30" y="90"/>
                  </a:lnTo>
                  <a:lnTo>
                    <a:pt x="36" y="90"/>
                  </a:lnTo>
                  <a:lnTo>
                    <a:pt x="36" y="84"/>
                  </a:lnTo>
                  <a:lnTo>
                    <a:pt x="42" y="78"/>
                  </a:lnTo>
                  <a:lnTo>
                    <a:pt x="0" y="72"/>
                  </a:lnTo>
                  <a:lnTo>
                    <a:pt x="6" y="60"/>
                  </a:lnTo>
                  <a:lnTo>
                    <a:pt x="6" y="48"/>
                  </a:lnTo>
                  <a:lnTo>
                    <a:pt x="12" y="48"/>
                  </a:lnTo>
                  <a:lnTo>
                    <a:pt x="30" y="48"/>
                  </a:lnTo>
                  <a:lnTo>
                    <a:pt x="42" y="48"/>
                  </a:lnTo>
                  <a:lnTo>
                    <a:pt x="48" y="48"/>
                  </a:lnTo>
                  <a:lnTo>
                    <a:pt x="54" y="24"/>
                  </a:lnTo>
                  <a:lnTo>
                    <a:pt x="54" y="12"/>
                  </a:lnTo>
                  <a:lnTo>
                    <a:pt x="66" y="12"/>
                  </a:lnTo>
                  <a:lnTo>
                    <a:pt x="66" y="6"/>
                  </a:lnTo>
                  <a:lnTo>
                    <a:pt x="72" y="6"/>
                  </a:lnTo>
                  <a:lnTo>
                    <a:pt x="84" y="6"/>
                  </a:lnTo>
                  <a:lnTo>
                    <a:pt x="84" y="0"/>
                  </a:lnTo>
                  <a:lnTo>
                    <a:pt x="96" y="0"/>
                  </a:lnTo>
                  <a:lnTo>
                    <a:pt x="102" y="0"/>
                  </a:lnTo>
                  <a:lnTo>
                    <a:pt x="102" y="12"/>
                  </a:lnTo>
                  <a:lnTo>
                    <a:pt x="114" y="12"/>
                  </a:lnTo>
                  <a:lnTo>
                    <a:pt x="114" y="18"/>
                  </a:lnTo>
                  <a:lnTo>
                    <a:pt x="126" y="18"/>
                  </a:lnTo>
                  <a:lnTo>
                    <a:pt x="132" y="24"/>
                  </a:lnTo>
                  <a:lnTo>
                    <a:pt x="138" y="24"/>
                  </a:lnTo>
                  <a:lnTo>
                    <a:pt x="132" y="30"/>
                  </a:lnTo>
                  <a:lnTo>
                    <a:pt x="132" y="42"/>
                  </a:lnTo>
                  <a:lnTo>
                    <a:pt x="144" y="42"/>
                  </a:lnTo>
                  <a:lnTo>
                    <a:pt x="144" y="72"/>
                  </a:lnTo>
                  <a:lnTo>
                    <a:pt x="138" y="72"/>
                  </a:lnTo>
                  <a:lnTo>
                    <a:pt x="138" y="90"/>
                  </a:lnTo>
                  <a:lnTo>
                    <a:pt x="168" y="96"/>
                  </a:lnTo>
                  <a:lnTo>
                    <a:pt x="174" y="96"/>
                  </a:lnTo>
                  <a:lnTo>
                    <a:pt x="168" y="114"/>
                  </a:lnTo>
                  <a:lnTo>
                    <a:pt x="54" y="10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4" name="Freeform 202"/>
            <p:cNvSpPr>
              <a:spLocks/>
            </p:cNvSpPr>
            <p:nvPr/>
          </p:nvSpPr>
          <p:spPr bwMode="auto">
            <a:xfrm>
              <a:off x="2778" y="1254"/>
              <a:ext cx="42" cy="48"/>
            </a:xfrm>
            <a:custGeom>
              <a:avLst/>
              <a:gdLst>
                <a:gd name="T0" fmla="*/ 42 w 42"/>
                <a:gd name="T1" fmla="*/ 30 h 48"/>
                <a:gd name="T2" fmla="*/ 36 w 42"/>
                <a:gd name="T3" fmla="*/ 48 h 48"/>
                <a:gd name="T4" fmla="*/ 0 w 42"/>
                <a:gd name="T5" fmla="*/ 48 h 48"/>
                <a:gd name="T6" fmla="*/ 0 w 42"/>
                <a:gd name="T7" fmla="*/ 42 h 48"/>
                <a:gd name="T8" fmla="*/ 12 w 42"/>
                <a:gd name="T9" fmla="*/ 30 h 48"/>
                <a:gd name="T10" fmla="*/ 12 w 42"/>
                <a:gd name="T11" fmla="*/ 24 h 48"/>
                <a:gd name="T12" fmla="*/ 18 w 42"/>
                <a:gd name="T13" fmla="*/ 24 h 48"/>
                <a:gd name="T14" fmla="*/ 18 w 42"/>
                <a:gd name="T15" fmla="*/ 12 h 48"/>
                <a:gd name="T16" fmla="*/ 18 w 42"/>
                <a:gd name="T17" fmla="*/ 0 h 48"/>
                <a:gd name="T18" fmla="*/ 36 w 42"/>
                <a:gd name="T19" fmla="*/ 0 h 48"/>
                <a:gd name="T20" fmla="*/ 36 w 42"/>
                <a:gd name="T21" fmla="*/ 12 h 48"/>
                <a:gd name="T22" fmla="*/ 42 w 42"/>
                <a:gd name="T23" fmla="*/ 12 h 48"/>
                <a:gd name="T24" fmla="*/ 42 w 42"/>
                <a:gd name="T25"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8">
                  <a:moveTo>
                    <a:pt x="42" y="30"/>
                  </a:moveTo>
                  <a:lnTo>
                    <a:pt x="36" y="48"/>
                  </a:lnTo>
                  <a:lnTo>
                    <a:pt x="0" y="48"/>
                  </a:lnTo>
                  <a:lnTo>
                    <a:pt x="0" y="42"/>
                  </a:lnTo>
                  <a:lnTo>
                    <a:pt x="12" y="30"/>
                  </a:lnTo>
                  <a:lnTo>
                    <a:pt x="12" y="24"/>
                  </a:lnTo>
                  <a:lnTo>
                    <a:pt x="18" y="24"/>
                  </a:lnTo>
                  <a:lnTo>
                    <a:pt x="18" y="12"/>
                  </a:lnTo>
                  <a:lnTo>
                    <a:pt x="18" y="0"/>
                  </a:lnTo>
                  <a:lnTo>
                    <a:pt x="36" y="0"/>
                  </a:lnTo>
                  <a:lnTo>
                    <a:pt x="36" y="12"/>
                  </a:lnTo>
                  <a:lnTo>
                    <a:pt x="42" y="12"/>
                  </a:lnTo>
                  <a:lnTo>
                    <a:pt x="4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4475" name="Group 203"/>
          <p:cNvGrpSpPr>
            <a:grpSpLocks/>
          </p:cNvGrpSpPr>
          <p:nvPr/>
        </p:nvGrpSpPr>
        <p:grpSpPr bwMode="auto">
          <a:xfrm>
            <a:off x="1295400" y="1600200"/>
            <a:ext cx="6381750" cy="923925"/>
            <a:chOff x="834" y="996"/>
            <a:chExt cx="4020" cy="582"/>
          </a:xfrm>
        </p:grpSpPr>
        <p:sp>
          <p:nvSpPr>
            <p:cNvPr id="54476" name="Freeform 204"/>
            <p:cNvSpPr>
              <a:spLocks/>
            </p:cNvSpPr>
            <p:nvPr/>
          </p:nvSpPr>
          <p:spPr bwMode="auto">
            <a:xfrm>
              <a:off x="1218" y="1068"/>
              <a:ext cx="108" cy="102"/>
            </a:xfrm>
            <a:custGeom>
              <a:avLst/>
              <a:gdLst>
                <a:gd name="T0" fmla="*/ 6 w 108"/>
                <a:gd name="T1" fmla="*/ 0 h 102"/>
                <a:gd name="T2" fmla="*/ 12 w 108"/>
                <a:gd name="T3" fmla="*/ 0 h 102"/>
                <a:gd name="T4" fmla="*/ 24 w 108"/>
                <a:gd name="T5" fmla="*/ 6 h 102"/>
                <a:gd name="T6" fmla="*/ 36 w 108"/>
                <a:gd name="T7" fmla="*/ 0 h 102"/>
                <a:gd name="T8" fmla="*/ 102 w 108"/>
                <a:gd name="T9" fmla="*/ 12 h 102"/>
                <a:gd name="T10" fmla="*/ 108 w 108"/>
                <a:gd name="T11" fmla="*/ 18 h 102"/>
                <a:gd name="T12" fmla="*/ 102 w 108"/>
                <a:gd name="T13" fmla="*/ 30 h 102"/>
                <a:gd name="T14" fmla="*/ 102 w 108"/>
                <a:gd name="T15" fmla="*/ 36 h 102"/>
                <a:gd name="T16" fmla="*/ 96 w 108"/>
                <a:gd name="T17" fmla="*/ 36 h 102"/>
                <a:gd name="T18" fmla="*/ 90 w 108"/>
                <a:gd name="T19" fmla="*/ 42 h 102"/>
                <a:gd name="T20" fmla="*/ 84 w 108"/>
                <a:gd name="T21" fmla="*/ 66 h 102"/>
                <a:gd name="T22" fmla="*/ 78 w 108"/>
                <a:gd name="T23" fmla="*/ 66 h 102"/>
                <a:gd name="T24" fmla="*/ 66 w 108"/>
                <a:gd name="T25" fmla="*/ 66 h 102"/>
                <a:gd name="T26" fmla="*/ 60 w 108"/>
                <a:gd name="T27" fmla="*/ 66 h 102"/>
                <a:gd name="T28" fmla="*/ 60 w 108"/>
                <a:gd name="T29" fmla="*/ 72 h 102"/>
                <a:gd name="T30" fmla="*/ 48 w 108"/>
                <a:gd name="T31" fmla="*/ 66 h 102"/>
                <a:gd name="T32" fmla="*/ 48 w 108"/>
                <a:gd name="T33" fmla="*/ 72 h 102"/>
                <a:gd name="T34" fmla="*/ 42 w 108"/>
                <a:gd name="T35" fmla="*/ 72 h 102"/>
                <a:gd name="T36" fmla="*/ 42 w 108"/>
                <a:gd name="T37" fmla="*/ 66 h 102"/>
                <a:gd name="T38" fmla="*/ 42 w 108"/>
                <a:gd name="T39" fmla="*/ 78 h 102"/>
                <a:gd name="T40" fmla="*/ 42 w 108"/>
                <a:gd name="T41" fmla="*/ 84 h 102"/>
                <a:gd name="T42" fmla="*/ 48 w 108"/>
                <a:gd name="T43" fmla="*/ 84 h 102"/>
                <a:gd name="T44" fmla="*/ 48 w 108"/>
                <a:gd name="T45" fmla="*/ 96 h 102"/>
                <a:gd name="T46" fmla="*/ 48 w 108"/>
                <a:gd name="T47" fmla="*/ 102 h 102"/>
                <a:gd name="T48" fmla="*/ 0 w 108"/>
                <a:gd name="T49" fmla="*/ 96 h 102"/>
                <a:gd name="T50" fmla="*/ 6 w 108"/>
                <a:gd name="T51" fmla="*/ 84 h 102"/>
                <a:gd name="T52" fmla="*/ 18 w 108"/>
                <a:gd name="T53" fmla="*/ 42 h 102"/>
                <a:gd name="T54" fmla="*/ 6 w 108"/>
                <a:gd name="T55" fmla="*/ 42 h 102"/>
                <a:gd name="T56" fmla="*/ 12 w 108"/>
                <a:gd name="T57" fmla="*/ 36 h 102"/>
                <a:gd name="T58" fmla="*/ 0 w 108"/>
                <a:gd name="T59" fmla="*/ 30 h 102"/>
                <a:gd name="T60" fmla="*/ 6 w 108"/>
                <a:gd name="T6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02">
                  <a:moveTo>
                    <a:pt x="6" y="0"/>
                  </a:moveTo>
                  <a:lnTo>
                    <a:pt x="12" y="0"/>
                  </a:lnTo>
                  <a:lnTo>
                    <a:pt x="24" y="6"/>
                  </a:lnTo>
                  <a:lnTo>
                    <a:pt x="36" y="0"/>
                  </a:lnTo>
                  <a:lnTo>
                    <a:pt x="102" y="12"/>
                  </a:lnTo>
                  <a:lnTo>
                    <a:pt x="108" y="18"/>
                  </a:lnTo>
                  <a:lnTo>
                    <a:pt x="102" y="30"/>
                  </a:lnTo>
                  <a:lnTo>
                    <a:pt x="102" y="36"/>
                  </a:lnTo>
                  <a:lnTo>
                    <a:pt x="96" y="36"/>
                  </a:lnTo>
                  <a:lnTo>
                    <a:pt x="90" y="42"/>
                  </a:lnTo>
                  <a:lnTo>
                    <a:pt x="84" y="66"/>
                  </a:lnTo>
                  <a:lnTo>
                    <a:pt x="78" y="66"/>
                  </a:lnTo>
                  <a:lnTo>
                    <a:pt x="66" y="66"/>
                  </a:lnTo>
                  <a:lnTo>
                    <a:pt x="60" y="66"/>
                  </a:lnTo>
                  <a:lnTo>
                    <a:pt x="60" y="72"/>
                  </a:lnTo>
                  <a:lnTo>
                    <a:pt x="48" y="66"/>
                  </a:lnTo>
                  <a:lnTo>
                    <a:pt x="48" y="72"/>
                  </a:lnTo>
                  <a:lnTo>
                    <a:pt x="42" y="72"/>
                  </a:lnTo>
                  <a:lnTo>
                    <a:pt x="42" y="66"/>
                  </a:lnTo>
                  <a:lnTo>
                    <a:pt x="42" y="78"/>
                  </a:lnTo>
                  <a:lnTo>
                    <a:pt x="42" y="84"/>
                  </a:lnTo>
                  <a:lnTo>
                    <a:pt x="48" y="84"/>
                  </a:lnTo>
                  <a:lnTo>
                    <a:pt x="48" y="96"/>
                  </a:lnTo>
                  <a:lnTo>
                    <a:pt x="48" y="102"/>
                  </a:lnTo>
                  <a:lnTo>
                    <a:pt x="0" y="96"/>
                  </a:lnTo>
                  <a:lnTo>
                    <a:pt x="6" y="84"/>
                  </a:lnTo>
                  <a:lnTo>
                    <a:pt x="18" y="42"/>
                  </a:lnTo>
                  <a:lnTo>
                    <a:pt x="6" y="42"/>
                  </a:lnTo>
                  <a:lnTo>
                    <a:pt x="12" y="36"/>
                  </a:lnTo>
                  <a:lnTo>
                    <a:pt x="0" y="30"/>
                  </a:lnTo>
                  <a:lnTo>
                    <a:pt x="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7" name="Freeform 205"/>
            <p:cNvSpPr>
              <a:spLocks/>
            </p:cNvSpPr>
            <p:nvPr/>
          </p:nvSpPr>
          <p:spPr bwMode="auto">
            <a:xfrm>
              <a:off x="1320" y="1086"/>
              <a:ext cx="96" cy="108"/>
            </a:xfrm>
            <a:custGeom>
              <a:avLst/>
              <a:gdLst>
                <a:gd name="T0" fmla="*/ 66 w 96"/>
                <a:gd name="T1" fmla="*/ 108 h 108"/>
                <a:gd name="T2" fmla="*/ 30 w 96"/>
                <a:gd name="T3" fmla="*/ 96 h 108"/>
                <a:gd name="T4" fmla="*/ 36 w 96"/>
                <a:gd name="T5" fmla="*/ 90 h 108"/>
                <a:gd name="T6" fmla="*/ 18 w 96"/>
                <a:gd name="T7" fmla="*/ 84 h 108"/>
                <a:gd name="T8" fmla="*/ 18 w 96"/>
                <a:gd name="T9" fmla="*/ 78 h 108"/>
                <a:gd name="T10" fmla="*/ 18 w 96"/>
                <a:gd name="T11" fmla="*/ 72 h 108"/>
                <a:gd name="T12" fmla="*/ 12 w 96"/>
                <a:gd name="T13" fmla="*/ 72 h 108"/>
                <a:gd name="T14" fmla="*/ 18 w 96"/>
                <a:gd name="T15" fmla="*/ 66 h 108"/>
                <a:gd name="T16" fmla="*/ 12 w 96"/>
                <a:gd name="T17" fmla="*/ 66 h 108"/>
                <a:gd name="T18" fmla="*/ 12 w 96"/>
                <a:gd name="T19" fmla="*/ 60 h 108"/>
                <a:gd name="T20" fmla="*/ 12 w 96"/>
                <a:gd name="T21" fmla="*/ 48 h 108"/>
                <a:gd name="T22" fmla="*/ 12 w 96"/>
                <a:gd name="T23" fmla="*/ 36 h 108"/>
                <a:gd name="T24" fmla="*/ 12 w 96"/>
                <a:gd name="T25" fmla="*/ 30 h 108"/>
                <a:gd name="T26" fmla="*/ 12 w 96"/>
                <a:gd name="T27" fmla="*/ 24 h 108"/>
                <a:gd name="T28" fmla="*/ 18 w 96"/>
                <a:gd name="T29" fmla="*/ 12 h 108"/>
                <a:gd name="T30" fmla="*/ 0 w 96"/>
                <a:gd name="T31" fmla="*/ 12 h 108"/>
                <a:gd name="T32" fmla="*/ 6 w 96"/>
                <a:gd name="T33" fmla="*/ 0 h 108"/>
                <a:gd name="T34" fmla="*/ 30 w 96"/>
                <a:gd name="T35" fmla="*/ 6 h 108"/>
                <a:gd name="T36" fmla="*/ 36 w 96"/>
                <a:gd name="T37" fmla="*/ 6 h 108"/>
                <a:gd name="T38" fmla="*/ 78 w 96"/>
                <a:gd name="T39" fmla="*/ 12 h 108"/>
                <a:gd name="T40" fmla="*/ 78 w 96"/>
                <a:gd name="T41" fmla="*/ 18 h 108"/>
                <a:gd name="T42" fmla="*/ 78 w 96"/>
                <a:gd name="T43" fmla="*/ 24 h 108"/>
                <a:gd name="T44" fmla="*/ 78 w 96"/>
                <a:gd name="T45" fmla="*/ 30 h 108"/>
                <a:gd name="T46" fmla="*/ 84 w 96"/>
                <a:gd name="T47" fmla="*/ 36 h 108"/>
                <a:gd name="T48" fmla="*/ 90 w 96"/>
                <a:gd name="T49" fmla="*/ 36 h 108"/>
                <a:gd name="T50" fmla="*/ 96 w 96"/>
                <a:gd name="T51" fmla="*/ 42 h 108"/>
                <a:gd name="T52" fmla="*/ 96 w 96"/>
                <a:gd name="T53" fmla="*/ 48 h 108"/>
                <a:gd name="T54" fmla="*/ 96 w 96"/>
                <a:gd name="T55" fmla="*/ 54 h 108"/>
                <a:gd name="T56" fmla="*/ 96 w 96"/>
                <a:gd name="T57" fmla="*/ 60 h 108"/>
                <a:gd name="T58" fmla="*/ 90 w 96"/>
                <a:gd name="T59" fmla="*/ 66 h 108"/>
                <a:gd name="T60" fmla="*/ 90 w 96"/>
                <a:gd name="T61" fmla="*/ 72 h 108"/>
                <a:gd name="T62" fmla="*/ 78 w 96"/>
                <a:gd name="T63" fmla="*/ 84 h 108"/>
                <a:gd name="T64" fmla="*/ 78 w 96"/>
                <a:gd name="T65" fmla="*/ 90 h 108"/>
                <a:gd name="T66" fmla="*/ 72 w 96"/>
                <a:gd name="T67" fmla="*/ 102 h 108"/>
                <a:gd name="T68" fmla="*/ 66 w 96"/>
                <a:gd name="T69" fmla="*/ 102 h 108"/>
                <a:gd name="T70" fmla="*/ 66 w 96"/>
                <a:gd name="T7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08">
                  <a:moveTo>
                    <a:pt x="66" y="108"/>
                  </a:moveTo>
                  <a:lnTo>
                    <a:pt x="30" y="96"/>
                  </a:lnTo>
                  <a:lnTo>
                    <a:pt x="36" y="90"/>
                  </a:lnTo>
                  <a:lnTo>
                    <a:pt x="18" y="84"/>
                  </a:lnTo>
                  <a:lnTo>
                    <a:pt x="18" y="78"/>
                  </a:lnTo>
                  <a:lnTo>
                    <a:pt x="18" y="72"/>
                  </a:lnTo>
                  <a:lnTo>
                    <a:pt x="12" y="72"/>
                  </a:lnTo>
                  <a:lnTo>
                    <a:pt x="18" y="66"/>
                  </a:lnTo>
                  <a:lnTo>
                    <a:pt x="12" y="66"/>
                  </a:lnTo>
                  <a:lnTo>
                    <a:pt x="12" y="60"/>
                  </a:lnTo>
                  <a:lnTo>
                    <a:pt x="12" y="48"/>
                  </a:lnTo>
                  <a:lnTo>
                    <a:pt x="12" y="36"/>
                  </a:lnTo>
                  <a:lnTo>
                    <a:pt x="12" y="30"/>
                  </a:lnTo>
                  <a:lnTo>
                    <a:pt x="12" y="24"/>
                  </a:lnTo>
                  <a:lnTo>
                    <a:pt x="18" y="12"/>
                  </a:lnTo>
                  <a:lnTo>
                    <a:pt x="0" y="12"/>
                  </a:lnTo>
                  <a:lnTo>
                    <a:pt x="6" y="0"/>
                  </a:lnTo>
                  <a:lnTo>
                    <a:pt x="30" y="6"/>
                  </a:lnTo>
                  <a:lnTo>
                    <a:pt x="36" y="6"/>
                  </a:lnTo>
                  <a:lnTo>
                    <a:pt x="78" y="12"/>
                  </a:lnTo>
                  <a:lnTo>
                    <a:pt x="78" y="18"/>
                  </a:lnTo>
                  <a:lnTo>
                    <a:pt x="78" y="24"/>
                  </a:lnTo>
                  <a:lnTo>
                    <a:pt x="78" y="30"/>
                  </a:lnTo>
                  <a:lnTo>
                    <a:pt x="84" y="36"/>
                  </a:lnTo>
                  <a:lnTo>
                    <a:pt x="90" y="36"/>
                  </a:lnTo>
                  <a:lnTo>
                    <a:pt x="96" y="42"/>
                  </a:lnTo>
                  <a:lnTo>
                    <a:pt x="96" y="48"/>
                  </a:lnTo>
                  <a:lnTo>
                    <a:pt x="96" y="54"/>
                  </a:lnTo>
                  <a:lnTo>
                    <a:pt x="96" y="60"/>
                  </a:lnTo>
                  <a:lnTo>
                    <a:pt x="90" y="66"/>
                  </a:lnTo>
                  <a:lnTo>
                    <a:pt x="90" y="72"/>
                  </a:lnTo>
                  <a:lnTo>
                    <a:pt x="78" y="84"/>
                  </a:lnTo>
                  <a:lnTo>
                    <a:pt x="78" y="90"/>
                  </a:lnTo>
                  <a:lnTo>
                    <a:pt x="72" y="102"/>
                  </a:lnTo>
                  <a:lnTo>
                    <a:pt x="66" y="102"/>
                  </a:lnTo>
                  <a:lnTo>
                    <a:pt x="66" y="10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8" name="Freeform 206"/>
            <p:cNvSpPr>
              <a:spLocks/>
            </p:cNvSpPr>
            <p:nvPr/>
          </p:nvSpPr>
          <p:spPr bwMode="auto">
            <a:xfrm>
              <a:off x="3204" y="1248"/>
              <a:ext cx="48" cy="60"/>
            </a:xfrm>
            <a:custGeom>
              <a:avLst/>
              <a:gdLst>
                <a:gd name="T0" fmla="*/ 42 w 48"/>
                <a:gd name="T1" fmla="*/ 6 h 60"/>
                <a:gd name="T2" fmla="*/ 48 w 48"/>
                <a:gd name="T3" fmla="*/ 42 h 60"/>
                <a:gd name="T4" fmla="*/ 48 w 48"/>
                <a:gd name="T5" fmla="*/ 60 h 60"/>
                <a:gd name="T6" fmla="*/ 6 w 48"/>
                <a:gd name="T7" fmla="*/ 60 h 60"/>
                <a:gd name="T8" fmla="*/ 0 w 48"/>
                <a:gd name="T9" fmla="*/ 36 h 60"/>
                <a:gd name="T10" fmla="*/ 0 w 48"/>
                <a:gd name="T11" fmla="*/ 0 h 60"/>
                <a:gd name="T12" fmla="*/ 24 w 48"/>
                <a:gd name="T13" fmla="*/ 0 h 60"/>
                <a:gd name="T14" fmla="*/ 42 w 48"/>
                <a:gd name="T15" fmla="*/ 0 h 60"/>
                <a:gd name="T16" fmla="*/ 42 w 48"/>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0">
                  <a:moveTo>
                    <a:pt x="42" y="6"/>
                  </a:moveTo>
                  <a:lnTo>
                    <a:pt x="48" y="42"/>
                  </a:lnTo>
                  <a:lnTo>
                    <a:pt x="48" y="60"/>
                  </a:lnTo>
                  <a:lnTo>
                    <a:pt x="6" y="60"/>
                  </a:lnTo>
                  <a:lnTo>
                    <a:pt x="0" y="36"/>
                  </a:lnTo>
                  <a:lnTo>
                    <a:pt x="0" y="0"/>
                  </a:lnTo>
                  <a:lnTo>
                    <a:pt x="24" y="0"/>
                  </a:lnTo>
                  <a:lnTo>
                    <a:pt x="42" y="0"/>
                  </a:lnTo>
                  <a:lnTo>
                    <a:pt x="42"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79" name="Freeform 207"/>
            <p:cNvSpPr>
              <a:spLocks/>
            </p:cNvSpPr>
            <p:nvPr/>
          </p:nvSpPr>
          <p:spPr bwMode="auto">
            <a:xfrm>
              <a:off x="2520" y="1260"/>
              <a:ext cx="54" cy="36"/>
            </a:xfrm>
            <a:custGeom>
              <a:avLst/>
              <a:gdLst>
                <a:gd name="T0" fmla="*/ 6 w 54"/>
                <a:gd name="T1" fmla="*/ 30 h 36"/>
                <a:gd name="T2" fmla="*/ 6 w 54"/>
                <a:gd name="T3" fmla="*/ 24 h 36"/>
                <a:gd name="T4" fmla="*/ 12 w 54"/>
                <a:gd name="T5" fmla="*/ 24 h 36"/>
                <a:gd name="T6" fmla="*/ 18 w 54"/>
                <a:gd name="T7" fmla="*/ 24 h 36"/>
                <a:gd name="T8" fmla="*/ 12 w 54"/>
                <a:gd name="T9" fmla="*/ 18 h 36"/>
                <a:gd name="T10" fmla="*/ 12 w 54"/>
                <a:gd name="T11" fmla="*/ 12 h 36"/>
                <a:gd name="T12" fmla="*/ 12 w 54"/>
                <a:gd name="T13" fmla="*/ 6 h 36"/>
                <a:gd name="T14" fmla="*/ 6 w 54"/>
                <a:gd name="T15" fmla="*/ 6 h 36"/>
                <a:gd name="T16" fmla="*/ 6 w 54"/>
                <a:gd name="T17" fmla="*/ 0 h 36"/>
                <a:gd name="T18" fmla="*/ 0 w 54"/>
                <a:gd name="T19" fmla="*/ 0 h 36"/>
                <a:gd name="T20" fmla="*/ 48 w 54"/>
                <a:gd name="T21" fmla="*/ 0 h 36"/>
                <a:gd name="T22" fmla="*/ 54 w 54"/>
                <a:gd name="T23" fmla="*/ 0 h 36"/>
                <a:gd name="T24" fmla="*/ 54 w 54"/>
                <a:gd name="T25" fmla="*/ 36 h 36"/>
                <a:gd name="T26" fmla="*/ 6 w 54"/>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6">
                  <a:moveTo>
                    <a:pt x="6" y="30"/>
                  </a:moveTo>
                  <a:lnTo>
                    <a:pt x="6" y="24"/>
                  </a:lnTo>
                  <a:lnTo>
                    <a:pt x="12" y="24"/>
                  </a:lnTo>
                  <a:lnTo>
                    <a:pt x="18" y="24"/>
                  </a:lnTo>
                  <a:lnTo>
                    <a:pt x="12" y="18"/>
                  </a:lnTo>
                  <a:lnTo>
                    <a:pt x="12" y="12"/>
                  </a:lnTo>
                  <a:lnTo>
                    <a:pt x="12" y="6"/>
                  </a:lnTo>
                  <a:lnTo>
                    <a:pt x="6" y="6"/>
                  </a:lnTo>
                  <a:lnTo>
                    <a:pt x="6" y="0"/>
                  </a:lnTo>
                  <a:lnTo>
                    <a:pt x="0" y="0"/>
                  </a:lnTo>
                  <a:lnTo>
                    <a:pt x="48" y="0"/>
                  </a:lnTo>
                  <a:lnTo>
                    <a:pt x="54" y="0"/>
                  </a:lnTo>
                  <a:lnTo>
                    <a:pt x="54" y="36"/>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0" name="Freeform 208"/>
            <p:cNvSpPr>
              <a:spLocks/>
            </p:cNvSpPr>
            <p:nvPr/>
          </p:nvSpPr>
          <p:spPr bwMode="auto">
            <a:xfrm>
              <a:off x="2268" y="1242"/>
              <a:ext cx="84" cy="78"/>
            </a:xfrm>
            <a:custGeom>
              <a:avLst/>
              <a:gdLst>
                <a:gd name="T0" fmla="*/ 0 w 84"/>
                <a:gd name="T1" fmla="*/ 72 h 78"/>
                <a:gd name="T2" fmla="*/ 6 w 84"/>
                <a:gd name="T3" fmla="*/ 6 h 78"/>
                <a:gd name="T4" fmla="*/ 6 w 84"/>
                <a:gd name="T5" fmla="*/ 0 h 78"/>
                <a:gd name="T6" fmla="*/ 84 w 84"/>
                <a:gd name="T7" fmla="*/ 6 h 78"/>
                <a:gd name="T8" fmla="*/ 78 w 84"/>
                <a:gd name="T9" fmla="*/ 78 h 78"/>
                <a:gd name="T10" fmla="*/ 0 w 84"/>
                <a:gd name="T11" fmla="*/ 72 h 78"/>
              </a:gdLst>
              <a:ahLst/>
              <a:cxnLst>
                <a:cxn ang="0">
                  <a:pos x="T0" y="T1"/>
                </a:cxn>
                <a:cxn ang="0">
                  <a:pos x="T2" y="T3"/>
                </a:cxn>
                <a:cxn ang="0">
                  <a:pos x="T4" y="T5"/>
                </a:cxn>
                <a:cxn ang="0">
                  <a:pos x="T6" y="T7"/>
                </a:cxn>
                <a:cxn ang="0">
                  <a:pos x="T8" y="T9"/>
                </a:cxn>
                <a:cxn ang="0">
                  <a:pos x="T10" y="T11"/>
                </a:cxn>
              </a:cxnLst>
              <a:rect l="0" t="0" r="r" b="b"/>
              <a:pathLst>
                <a:path w="84" h="78">
                  <a:moveTo>
                    <a:pt x="0" y="72"/>
                  </a:moveTo>
                  <a:lnTo>
                    <a:pt x="6" y="6"/>
                  </a:lnTo>
                  <a:lnTo>
                    <a:pt x="6" y="0"/>
                  </a:lnTo>
                  <a:lnTo>
                    <a:pt x="84" y="6"/>
                  </a:lnTo>
                  <a:lnTo>
                    <a:pt x="78" y="78"/>
                  </a:lnTo>
                  <a:lnTo>
                    <a:pt x="0"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1" name="Freeform 209"/>
            <p:cNvSpPr>
              <a:spLocks/>
            </p:cNvSpPr>
            <p:nvPr/>
          </p:nvSpPr>
          <p:spPr bwMode="auto">
            <a:xfrm>
              <a:off x="2574" y="1260"/>
              <a:ext cx="72" cy="36"/>
            </a:xfrm>
            <a:custGeom>
              <a:avLst/>
              <a:gdLst>
                <a:gd name="T0" fmla="*/ 0 w 72"/>
                <a:gd name="T1" fmla="*/ 36 h 36"/>
                <a:gd name="T2" fmla="*/ 0 w 72"/>
                <a:gd name="T3" fmla="*/ 0 h 36"/>
                <a:gd name="T4" fmla="*/ 54 w 72"/>
                <a:gd name="T5" fmla="*/ 0 h 36"/>
                <a:gd name="T6" fmla="*/ 72 w 72"/>
                <a:gd name="T7" fmla="*/ 0 h 36"/>
                <a:gd name="T8" fmla="*/ 72 w 72"/>
                <a:gd name="T9" fmla="*/ 36 h 36"/>
                <a:gd name="T10" fmla="*/ 0 w 72"/>
                <a:gd name="T11" fmla="*/ 36 h 36"/>
              </a:gdLst>
              <a:ahLst/>
              <a:cxnLst>
                <a:cxn ang="0">
                  <a:pos x="T0" y="T1"/>
                </a:cxn>
                <a:cxn ang="0">
                  <a:pos x="T2" y="T3"/>
                </a:cxn>
                <a:cxn ang="0">
                  <a:pos x="T4" y="T5"/>
                </a:cxn>
                <a:cxn ang="0">
                  <a:pos x="T6" y="T7"/>
                </a:cxn>
                <a:cxn ang="0">
                  <a:pos x="T8" y="T9"/>
                </a:cxn>
                <a:cxn ang="0">
                  <a:pos x="T10" y="T11"/>
                </a:cxn>
              </a:cxnLst>
              <a:rect l="0" t="0" r="r" b="b"/>
              <a:pathLst>
                <a:path w="72" h="36">
                  <a:moveTo>
                    <a:pt x="0" y="36"/>
                  </a:moveTo>
                  <a:lnTo>
                    <a:pt x="0" y="0"/>
                  </a:lnTo>
                  <a:lnTo>
                    <a:pt x="54" y="0"/>
                  </a:lnTo>
                  <a:lnTo>
                    <a:pt x="72" y="0"/>
                  </a:lnTo>
                  <a:lnTo>
                    <a:pt x="72"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2" name="Freeform 210"/>
            <p:cNvSpPr>
              <a:spLocks/>
            </p:cNvSpPr>
            <p:nvPr/>
          </p:nvSpPr>
          <p:spPr bwMode="auto">
            <a:xfrm>
              <a:off x="2346" y="1248"/>
              <a:ext cx="72" cy="90"/>
            </a:xfrm>
            <a:custGeom>
              <a:avLst/>
              <a:gdLst>
                <a:gd name="T0" fmla="*/ 66 w 72"/>
                <a:gd name="T1" fmla="*/ 90 h 90"/>
                <a:gd name="T2" fmla="*/ 0 w 72"/>
                <a:gd name="T3" fmla="*/ 90 h 90"/>
                <a:gd name="T4" fmla="*/ 0 w 72"/>
                <a:gd name="T5" fmla="*/ 72 h 90"/>
                <a:gd name="T6" fmla="*/ 6 w 72"/>
                <a:gd name="T7" fmla="*/ 0 h 90"/>
                <a:gd name="T8" fmla="*/ 72 w 72"/>
                <a:gd name="T9" fmla="*/ 6 h 90"/>
                <a:gd name="T10" fmla="*/ 72 w 72"/>
                <a:gd name="T11" fmla="*/ 48 h 90"/>
                <a:gd name="T12" fmla="*/ 66 w 72"/>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72" h="90">
                  <a:moveTo>
                    <a:pt x="66" y="90"/>
                  </a:moveTo>
                  <a:lnTo>
                    <a:pt x="0" y="90"/>
                  </a:lnTo>
                  <a:lnTo>
                    <a:pt x="0" y="72"/>
                  </a:lnTo>
                  <a:lnTo>
                    <a:pt x="6" y="0"/>
                  </a:lnTo>
                  <a:lnTo>
                    <a:pt x="72" y="6"/>
                  </a:lnTo>
                  <a:lnTo>
                    <a:pt x="72" y="48"/>
                  </a:lnTo>
                  <a:lnTo>
                    <a:pt x="66" y="9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3" name="Freeform 211"/>
            <p:cNvSpPr>
              <a:spLocks/>
            </p:cNvSpPr>
            <p:nvPr/>
          </p:nvSpPr>
          <p:spPr bwMode="auto">
            <a:xfrm>
              <a:off x="2418" y="1254"/>
              <a:ext cx="120" cy="48"/>
            </a:xfrm>
            <a:custGeom>
              <a:avLst/>
              <a:gdLst>
                <a:gd name="T0" fmla="*/ 114 w 120"/>
                <a:gd name="T1" fmla="*/ 48 h 48"/>
                <a:gd name="T2" fmla="*/ 36 w 120"/>
                <a:gd name="T3" fmla="*/ 48 h 48"/>
                <a:gd name="T4" fmla="*/ 0 w 120"/>
                <a:gd name="T5" fmla="*/ 42 h 48"/>
                <a:gd name="T6" fmla="*/ 0 w 120"/>
                <a:gd name="T7" fmla="*/ 0 h 48"/>
                <a:gd name="T8" fmla="*/ 102 w 120"/>
                <a:gd name="T9" fmla="*/ 6 h 48"/>
                <a:gd name="T10" fmla="*/ 108 w 120"/>
                <a:gd name="T11" fmla="*/ 6 h 48"/>
                <a:gd name="T12" fmla="*/ 108 w 120"/>
                <a:gd name="T13" fmla="*/ 12 h 48"/>
                <a:gd name="T14" fmla="*/ 114 w 120"/>
                <a:gd name="T15" fmla="*/ 12 h 48"/>
                <a:gd name="T16" fmla="*/ 114 w 120"/>
                <a:gd name="T17" fmla="*/ 18 h 48"/>
                <a:gd name="T18" fmla="*/ 114 w 120"/>
                <a:gd name="T19" fmla="*/ 24 h 48"/>
                <a:gd name="T20" fmla="*/ 120 w 120"/>
                <a:gd name="T21" fmla="*/ 30 h 48"/>
                <a:gd name="T22" fmla="*/ 114 w 120"/>
                <a:gd name="T23" fmla="*/ 30 h 48"/>
                <a:gd name="T24" fmla="*/ 108 w 120"/>
                <a:gd name="T25" fmla="*/ 30 h 48"/>
                <a:gd name="T26" fmla="*/ 108 w 120"/>
                <a:gd name="T27" fmla="*/ 36 h 48"/>
                <a:gd name="T28" fmla="*/ 102 w 120"/>
                <a:gd name="T29" fmla="*/ 42 h 48"/>
                <a:gd name="T30" fmla="*/ 108 w 120"/>
                <a:gd name="T31" fmla="*/ 48 h 48"/>
                <a:gd name="T32" fmla="*/ 114 w 12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48">
                  <a:moveTo>
                    <a:pt x="114" y="48"/>
                  </a:moveTo>
                  <a:lnTo>
                    <a:pt x="36" y="48"/>
                  </a:lnTo>
                  <a:lnTo>
                    <a:pt x="0" y="42"/>
                  </a:lnTo>
                  <a:lnTo>
                    <a:pt x="0" y="0"/>
                  </a:lnTo>
                  <a:lnTo>
                    <a:pt x="102" y="6"/>
                  </a:lnTo>
                  <a:lnTo>
                    <a:pt x="108" y="6"/>
                  </a:lnTo>
                  <a:lnTo>
                    <a:pt x="108" y="12"/>
                  </a:lnTo>
                  <a:lnTo>
                    <a:pt x="114" y="12"/>
                  </a:lnTo>
                  <a:lnTo>
                    <a:pt x="114" y="18"/>
                  </a:lnTo>
                  <a:lnTo>
                    <a:pt x="114" y="24"/>
                  </a:lnTo>
                  <a:lnTo>
                    <a:pt x="120" y="30"/>
                  </a:lnTo>
                  <a:lnTo>
                    <a:pt x="114" y="30"/>
                  </a:lnTo>
                  <a:lnTo>
                    <a:pt x="108" y="30"/>
                  </a:lnTo>
                  <a:lnTo>
                    <a:pt x="108" y="36"/>
                  </a:lnTo>
                  <a:lnTo>
                    <a:pt x="102" y="42"/>
                  </a:lnTo>
                  <a:lnTo>
                    <a:pt x="108" y="48"/>
                  </a:lnTo>
                  <a:lnTo>
                    <a:pt x="114"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4" name="Freeform 212"/>
            <p:cNvSpPr>
              <a:spLocks/>
            </p:cNvSpPr>
            <p:nvPr/>
          </p:nvSpPr>
          <p:spPr bwMode="auto">
            <a:xfrm>
              <a:off x="2646" y="1260"/>
              <a:ext cx="54" cy="72"/>
            </a:xfrm>
            <a:custGeom>
              <a:avLst/>
              <a:gdLst>
                <a:gd name="T0" fmla="*/ 0 w 54"/>
                <a:gd name="T1" fmla="*/ 72 h 72"/>
                <a:gd name="T2" fmla="*/ 0 w 54"/>
                <a:gd name="T3" fmla="*/ 36 h 72"/>
                <a:gd name="T4" fmla="*/ 0 w 54"/>
                <a:gd name="T5" fmla="*/ 0 h 72"/>
                <a:gd name="T6" fmla="*/ 48 w 54"/>
                <a:gd name="T7" fmla="*/ 6 h 72"/>
                <a:gd name="T8" fmla="*/ 54 w 54"/>
                <a:gd name="T9" fmla="*/ 6 h 72"/>
                <a:gd name="T10" fmla="*/ 48 w 54"/>
                <a:gd name="T11" fmla="*/ 36 h 72"/>
                <a:gd name="T12" fmla="*/ 48 w 54"/>
                <a:gd name="T13" fmla="*/ 72 h 72"/>
                <a:gd name="T14" fmla="*/ 0 w 54"/>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2">
                  <a:moveTo>
                    <a:pt x="0" y="72"/>
                  </a:moveTo>
                  <a:lnTo>
                    <a:pt x="0" y="36"/>
                  </a:lnTo>
                  <a:lnTo>
                    <a:pt x="0" y="0"/>
                  </a:lnTo>
                  <a:lnTo>
                    <a:pt x="48" y="6"/>
                  </a:lnTo>
                  <a:lnTo>
                    <a:pt x="54" y="6"/>
                  </a:lnTo>
                  <a:lnTo>
                    <a:pt x="48" y="36"/>
                  </a:lnTo>
                  <a:lnTo>
                    <a:pt x="48" y="72"/>
                  </a:lnTo>
                  <a:lnTo>
                    <a:pt x="0"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5" name="Freeform 213"/>
            <p:cNvSpPr>
              <a:spLocks/>
            </p:cNvSpPr>
            <p:nvPr/>
          </p:nvSpPr>
          <p:spPr bwMode="auto">
            <a:xfrm>
              <a:off x="1590" y="1152"/>
              <a:ext cx="156" cy="162"/>
            </a:xfrm>
            <a:custGeom>
              <a:avLst/>
              <a:gdLst>
                <a:gd name="T0" fmla="*/ 156 w 156"/>
                <a:gd name="T1" fmla="*/ 150 h 162"/>
                <a:gd name="T2" fmla="*/ 150 w 156"/>
                <a:gd name="T3" fmla="*/ 156 h 162"/>
                <a:gd name="T4" fmla="*/ 156 w 156"/>
                <a:gd name="T5" fmla="*/ 162 h 162"/>
                <a:gd name="T6" fmla="*/ 144 w 156"/>
                <a:gd name="T7" fmla="*/ 162 h 162"/>
                <a:gd name="T8" fmla="*/ 132 w 156"/>
                <a:gd name="T9" fmla="*/ 162 h 162"/>
                <a:gd name="T10" fmla="*/ 126 w 156"/>
                <a:gd name="T11" fmla="*/ 156 h 162"/>
                <a:gd name="T12" fmla="*/ 114 w 156"/>
                <a:gd name="T13" fmla="*/ 156 h 162"/>
                <a:gd name="T14" fmla="*/ 102 w 156"/>
                <a:gd name="T15" fmla="*/ 156 h 162"/>
                <a:gd name="T16" fmla="*/ 96 w 156"/>
                <a:gd name="T17" fmla="*/ 150 h 162"/>
                <a:gd name="T18" fmla="*/ 90 w 156"/>
                <a:gd name="T19" fmla="*/ 156 h 162"/>
                <a:gd name="T20" fmla="*/ 84 w 156"/>
                <a:gd name="T21" fmla="*/ 162 h 162"/>
                <a:gd name="T22" fmla="*/ 78 w 156"/>
                <a:gd name="T23" fmla="*/ 156 h 162"/>
                <a:gd name="T24" fmla="*/ 66 w 156"/>
                <a:gd name="T25" fmla="*/ 150 h 162"/>
                <a:gd name="T26" fmla="*/ 60 w 156"/>
                <a:gd name="T27" fmla="*/ 156 h 162"/>
                <a:gd name="T28" fmla="*/ 54 w 156"/>
                <a:gd name="T29" fmla="*/ 162 h 162"/>
                <a:gd name="T30" fmla="*/ 42 w 156"/>
                <a:gd name="T31" fmla="*/ 156 h 162"/>
                <a:gd name="T32" fmla="*/ 42 w 156"/>
                <a:gd name="T33" fmla="*/ 144 h 162"/>
                <a:gd name="T34" fmla="*/ 42 w 156"/>
                <a:gd name="T35" fmla="*/ 132 h 162"/>
                <a:gd name="T36" fmla="*/ 42 w 156"/>
                <a:gd name="T37" fmla="*/ 120 h 162"/>
                <a:gd name="T38" fmla="*/ 30 w 156"/>
                <a:gd name="T39" fmla="*/ 114 h 162"/>
                <a:gd name="T40" fmla="*/ 24 w 156"/>
                <a:gd name="T41" fmla="*/ 108 h 162"/>
                <a:gd name="T42" fmla="*/ 18 w 156"/>
                <a:gd name="T43" fmla="*/ 102 h 162"/>
                <a:gd name="T44" fmla="*/ 24 w 156"/>
                <a:gd name="T45" fmla="*/ 96 h 162"/>
                <a:gd name="T46" fmla="*/ 24 w 156"/>
                <a:gd name="T47" fmla="*/ 84 h 162"/>
                <a:gd name="T48" fmla="*/ 18 w 156"/>
                <a:gd name="T49" fmla="*/ 78 h 162"/>
                <a:gd name="T50" fmla="*/ 12 w 156"/>
                <a:gd name="T51" fmla="*/ 72 h 162"/>
                <a:gd name="T52" fmla="*/ 6 w 156"/>
                <a:gd name="T53" fmla="*/ 60 h 162"/>
                <a:gd name="T54" fmla="*/ 6 w 156"/>
                <a:gd name="T55" fmla="*/ 48 h 162"/>
                <a:gd name="T56" fmla="*/ 12 w 156"/>
                <a:gd name="T57" fmla="*/ 36 h 162"/>
                <a:gd name="T58" fmla="*/ 12 w 156"/>
                <a:gd name="T59" fmla="*/ 30 h 162"/>
                <a:gd name="T60" fmla="*/ 6 w 156"/>
                <a:gd name="T61" fmla="*/ 24 h 162"/>
                <a:gd name="T62" fmla="*/ 6 w 156"/>
                <a:gd name="T63" fmla="*/ 18 h 162"/>
                <a:gd name="T64" fmla="*/ 12 w 156"/>
                <a:gd name="T65" fmla="*/ 12 h 162"/>
                <a:gd name="T66" fmla="*/ 12 w 156"/>
                <a:gd name="T67" fmla="*/ 12 h 162"/>
                <a:gd name="T68" fmla="*/ 24 w 156"/>
                <a:gd name="T69" fmla="*/ 12 h 162"/>
                <a:gd name="T70" fmla="*/ 36 w 156"/>
                <a:gd name="T71" fmla="*/ 6 h 162"/>
                <a:gd name="T72" fmla="*/ 42 w 156"/>
                <a:gd name="T73" fmla="*/ 12 h 162"/>
                <a:gd name="T74" fmla="*/ 42 w 156"/>
                <a:gd name="T75" fmla="*/ 24 h 162"/>
                <a:gd name="T76" fmla="*/ 48 w 156"/>
                <a:gd name="T77" fmla="*/ 18 h 162"/>
                <a:gd name="T78" fmla="*/ 54 w 156"/>
                <a:gd name="T79" fmla="*/ 12 h 162"/>
                <a:gd name="T80" fmla="*/ 66 w 156"/>
                <a:gd name="T81" fmla="*/ 12 h 162"/>
                <a:gd name="T82" fmla="*/ 72 w 156"/>
                <a:gd name="T83" fmla="*/ 18 h 162"/>
                <a:gd name="T84" fmla="*/ 84 w 156"/>
                <a:gd name="T85" fmla="*/ 30 h 162"/>
                <a:gd name="T86" fmla="*/ 84 w 156"/>
                <a:gd name="T87" fmla="*/ 42 h 162"/>
                <a:gd name="T88" fmla="*/ 84 w 156"/>
                <a:gd name="T89" fmla="*/ 60 h 162"/>
                <a:gd name="T90" fmla="*/ 96 w 156"/>
                <a:gd name="T91" fmla="*/ 60 h 162"/>
                <a:gd name="T92" fmla="*/ 96 w 156"/>
                <a:gd name="T93" fmla="*/ 96 h 162"/>
                <a:gd name="T94" fmla="*/ 102 w 156"/>
                <a:gd name="T95" fmla="*/ 108 h 162"/>
                <a:gd name="T96" fmla="*/ 108 w 156"/>
                <a:gd name="T97" fmla="*/ 120 h 162"/>
                <a:gd name="T98" fmla="*/ 114 w 156"/>
                <a:gd name="T99" fmla="*/ 126 h 162"/>
                <a:gd name="T100" fmla="*/ 138 w 156"/>
                <a:gd name="T101" fmla="*/ 138 h 162"/>
                <a:gd name="T102" fmla="*/ 156 w 156"/>
                <a:gd name="T103"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62">
                  <a:moveTo>
                    <a:pt x="156" y="144"/>
                  </a:moveTo>
                  <a:lnTo>
                    <a:pt x="156" y="150"/>
                  </a:lnTo>
                  <a:lnTo>
                    <a:pt x="150" y="150"/>
                  </a:lnTo>
                  <a:lnTo>
                    <a:pt x="150" y="156"/>
                  </a:lnTo>
                  <a:lnTo>
                    <a:pt x="150" y="162"/>
                  </a:lnTo>
                  <a:lnTo>
                    <a:pt x="156" y="162"/>
                  </a:lnTo>
                  <a:lnTo>
                    <a:pt x="150" y="162"/>
                  </a:lnTo>
                  <a:lnTo>
                    <a:pt x="144" y="162"/>
                  </a:lnTo>
                  <a:lnTo>
                    <a:pt x="138" y="162"/>
                  </a:lnTo>
                  <a:lnTo>
                    <a:pt x="132" y="162"/>
                  </a:lnTo>
                  <a:lnTo>
                    <a:pt x="126" y="162"/>
                  </a:lnTo>
                  <a:lnTo>
                    <a:pt x="126" y="156"/>
                  </a:lnTo>
                  <a:lnTo>
                    <a:pt x="120" y="156"/>
                  </a:lnTo>
                  <a:lnTo>
                    <a:pt x="114" y="156"/>
                  </a:lnTo>
                  <a:lnTo>
                    <a:pt x="108" y="156"/>
                  </a:lnTo>
                  <a:lnTo>
                    <a:pt x="102" y="156"/>
                  </a:lnTo>
                  <a:lnTo>
                    <a:pt x="102" y="150"/>
                  </a:lnTo>
                  <a:lnTo>
                    <a:pt x="96" y="150"/>
                  </a:lnTo>
                  <a:lnTo>
                    <a:pt x="96" y="156"/>
                  </a:lnTo>
                  <a:lnTo>
                    <a:pt x="90" y="156"/>
                  </a:lnTo>
                  <a:lnTo>
                    <a:pt x="90" y="162"/>
                  </a:lnTo>
                  <a:lnTo>
                    <a:pt x="84" y="162"/>
                  </a:lnTo>
                  <a:lnTo>
                    <a:pt x="84" y="156"/>
                  </a:lnTo>
                  <a:lnTo>
                    <a:pt x="78" y="156"/>
                  </a:lnTo>
                  <a:lnTo>
                    <a:pt x="72" y="156"/>
                  </a:lnTo>
                  <a:lnTo>
                    <a:pt x="66" y="150"/>
                  </a:lnTo>
                  <a:lnTo>
                    <a:pt x="66" y="156"/>
                  </a:lnTo>
                  <a:lnTo>
                    <a:pt x="60" y="156"/>
                  </a:lnTo>
                  <a:lnTo>
                    <a:pt x="54" y="156"/>
                  </a:lnTo>
                  <a:lnTo>
                    <a:pt x="54" y="162"/>
                  </a:lnTo>
                  <a:lnTo>
                    <a:pt x="48" y="156"/>
                  </a:lnTo>
                  <a:lnTo>
                    <a:pt x="42" y="156"/>
                  </a:lnTo>
                  <a:lnTo>
                    <a:pt x="42" y="150"/>
                  </a:lnTo>
                  <a:lnTo>
                    <a:pt x="42" y="144"/>
                  </a:lnTo>
                  <a:lnTo>
                    <a:pt x="42" y="138"/>
                  </a:lnTo>
                  <a:lnTo>
                    <a:pt x="42" y="132"/>
                  </a:lnTo>
                  <a:lnTo>
                    <a:pt x="42" y="126"/>
                  </a:lnTo>
                  <a:lnTo>
                    <a:pt x="42" y="120"/>
                  </a:lnTo>
                  <a:lnTo>
                    <a:pt x="36" y="114"/>
                  </a:lnTo>
                  <a:lnTo>
                    <a:pt x="30" y="114"/>
                  </a:lnTo>
                  <a:lnTo>
                    <a:pt x="24" y="114"/>
                  </a:lnTo>
                  <a:lnTo>
                    <a:pt x="24" y="108"/>
                  </a:lnTo>
                  <a:lnTo>
                    <a:pt x="18" y="108"/>
                  </a:lnTo>
                  <a:lnTo>
                    <a:pt x="18" y="102"/>
                  </a:lnTo>
                  <a:lnTo>
                    <a:pt x="24" y="102"/>
                  </a:lnTo>
                  <a:lnTo>
                    <a:pt x="24" y="96"/>
                  </a:lnTo>
                  <a:lnTo>
                    <a:pt x="24" y="90"/>
                  </a:lnTo>
                  <a:lnTo>
                    <a:pt x="24" y="84"/>
                  </a:lnTo>
                  <a:lnTo>
                    <a:pt x="18" y="84"/>
                  </a:lnTo>
                  <a:lnTo>
                    <a:pt x="18" y="78"/>
                  </a:lnTo>
                  <a:lnTo>
                    <a:pt x="18" y="72"/>
                  </a:lnTo>
                  <a:lnTo>
                    <a:pt x="12" y="72"/>
                  </a:lnTo>
                  <a:lnTo>
                    <a:pt x="12" y="66"/>
                  </a:lnTo>
                  <a:lnTo>
                    <a:pt x="6" y="60"/>
                  </a:lnTo>
                  <a:lnTo>
                    <a:pt x="12" y="54"/>
                  </a:lnTo>
                  <a:lnTo>
                    <a:pt x="6" y="48"/>
                  </a:lnTo>
                  <a:lnTo>
                    <a:pt x="12" y="42"/>
                  </a:lnTo>
                  <a:lnTo>
                    <a:pt x="12" y="36"/>
                  </a:lnTo>
                  <a:lnTo>
                    <a:pt x="6" y="36"/>
                  </a:lnTo>
                  <a:lnTo>
                    <a:pt x="12" y="30"/>
                  </a:lnTo>
                  <a:lnTo>
                    <a:pt x="6" y="30"/>
                  </a:lnTo>
                  <a:lnTo>
                    <a:pt x="6" y="24"/>
                  </a:lnTo>
                  <a:lnTo>
                    <a:pt x="0" y="24"/>
                  </a:lnTo>
                  <a:lnTo>
                    <a:pt x="6" y="18"/>
                  </a:lnTo>
                  <a:lnTo>
                    <a:pt x="6" y="12"/>
                  </a:lnTo>
                  <a:lnTo>
                    <a:pt x="12" y="12"/>
                  </a:lnTo>
                  <a:lnTo>
                    <a:pt x="12" y="18"/>
                  </a:lnTo>
                  <a:lnTo>
                    <a:pt x="12" y="12"/>
                  </a:lnTo>
                  <a:lnTo>
                    <a:pt x="18" y="12"/>
                  </a:lnTo>
                  <a:lnTo>
                    <a:pt x="24" y="12"/>
                  </a:lnTo>
                  <a:lnTo>
                    <a:pt x="30" y="6"/>
                  </a:lnTo>
                  <a:lnTo>
                    <a:pt x="36" y="6"/>
                  </a:lnTo>
                  <a:lnTo>
                    <a:pt x="36" y="0"/>
                  </a:lnTo>
                  <a:lnTo>
                    <a:pt x="42" y="12"/>
                  </a:lnTo>
                  <a:lnTo>
                    <a:pt x="42" y="18"/>
                  </a:lnTo>
                  <a:lnTo>
                    <a:pt x="42" y="24"/>
                  </a:lnTo>
                  <a:lnTo>
                    <a:pt x="42" y="18"/>
                  </a:lnTo>
                  <a:lnTo>
                    <a:pt x="48" y="18"/>
                  </a:lnTo>
                  <a:lnTo>
                    <a:pt x="54" y="18"/>
                  </a:lnTo>
                  <a:lnTo>
                    <a:pt x="54" y="12"/>
                  </a:lnTo>
                  <a:lnTo>
                    <a:pt x="60" y="12"/>
                  </a:lnTo>
                  <a:lnTo>
                    <a:pt x="66" y="12"/>
                  </a:lnTo>
                  <a:lnTo>
                    <a:pt x="66" y="18"/>
                  </a:lnTo>
                  <a:lnTo>
                    <a:pt x="72" y="18"/>
                  </a:lnTo>
                  <a:lnTo>
                    <a:pt x="78" y="24"/>
                  </a:lnTo>
                  <a:lnTo>
                    <a:pt x="84" y="30"/>
                  </a:lnTo>
                  <a:lnTo>
                    <a:pt x="84" y="36"/>
                  </a:lnTo>
                  <a:lnTo>
                    <a:pt x="84" y="42"/>
                  </a:lnTo>
                  <a:lnTo>
                    <a:pt x="84" y="54"/>
                  </a:lnTo>
                  <a:lnTo>
                    <a:pt x="84" y="60"/>
                  </a:lnTo>
                  <a:lnTo>
                    <a:pt x="90" y="66"/>
                  </a:lnTo>
                  <a:lnTo>
                    <a:pt x="96" y="60"/>
                  </a:lnTo>
                  <a:lnTo>
                    <a:pt x="96" y="66"/>
                  </a:lnTo>
                  <a:lnTo>
                    <a:pt x="96" y="96"/>
                  </a:lnTo>
                  <a:lnTo>
                    <a:pt x="102" y="102"/>
                  </a:lnTo>
                  <a:lnTo>
                    <a:pt x="102" y="108"/>
                  </a:lnTo>
                  <a:lnTo>
                    <a:pt x="108" y="108"/>
                  </a:lnTo>
                  <a:lnTo>
                    <a:pt x="108" y="120"/>
                  </a:lnTo>
                  <a:lnTo>
                    <a:pt x="108" y="126"/>
                  </a:lnTo>
                  <a:lnTo>
                    <a:pt x="114" y="126"/>
                  </a:lnTo>
                  <a:lnTo>
                    <a:pt x="114" y="132"/>
                  </a:lnTo>
                  <a:lnTo>
                    <a:pt x="138" y="138"/>
                  </a:lnTo>
                  <a:lnTo>
                    <a:pt x="132" y="144"/>
                  </a:lnTo>
                  <a:lnTo>
                    <a:pt x="156" y="14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6" name="Freeform 214"/>
            <p:cNvSpPr>
              <a:spLocks/>
            </p:cNvSpPr>
            <p:nvPr/>
          </p:nvSpPr>
          <p:spPr bwMode="auto">
            <a:xfrm>
              <a:off x="2694" y="1266"/>
              <a:ext cx="54" cy="36"/>
            </a:xfrm>
            <a:custGeom>
              <a:avLst/>
              <a:gdLst>
                <a:gd name="T0" fmla="*/ 54 w 54"/>
                <a:gd name="T1" fmla="*/ 0 h 36"/>
                <a:gd name="T2" fmla="*/ 54 w 54"/>
                <a:gd name="T3" fmla="*/ 36 h 36"/>
                <a:gd name="T4" fmla="*/ 42 w 54"/>
                <a:gd name="T5" fmla="*/ 36 h 36"/>
                <a:gd name="T6" fmla="*/ 42 w 54"/>
                <a:gd name="T7" fmla="*/ 30 h 36"/>
                <a:gd name="T8" fmla="*/ 0 w 54"/>
                <a:gd name="T9" fmla="*/ 30 h 36"/>
                <a:gd name="T10" fmla="*/ 6 w 54"/>
                <a:gd name="T11" fmla="*/ 0 h 36"/>
                <a:gd name="T12" fmla="*/ 54 w 54"/>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54" y="0"/>
                  </a:moveTo>
                  <a:lnTo>
                    <a:pt x="54" y="36"/>
                  </a:lnTo>
                  <a:lnTo>
                    <a:pt x="42" y="36"/>
                  </a:lnTo>
                  <a:lnTo>
                    <a:pt x="42" y="30"/>
                  </a:lnTo>
                  <a:lnTo>
                    <a:pt x="0" y="30"/>
                  </a:lnTo>
                  <a:lnTo>
                    <a:pt x="6" y="0"/>
                  </a:lnTo>
                  <a:lnTo>
                    <a:pt x="54"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7" name="Freeform 215"/>
            <p:cNvSpPr>
              <a:spLocks/>
            </p:cNvSpPr>
            <p:nvPr/>
          </p:nvSpPr>
          <p:spPr bwMode="auto">
            <a:xfrm>
              <a:off x="2748" y="1266"/>
              <a:ext cx="54" cy="60"/>
            </a:xfrm>
            <a:custGeom>
              <a:avLst/>
              <a:gdLst>
                <a:gd name="T0" fmla="*/ 30 w 54"/>
                <a:gd name="T1" fmla="*/ 36 h 60"/>
                <a:gd name="T2" fmla="*/ 36 w 54"/>
                <a:gd name="T3" fmla="*/ 42 h 60"/>
                <a:gd name="T4" fmla="*/ 36 w 54"/>
                <a:gd name="T5" fmla="*/ 48 h 60"/>
                <a:gd name="T6" fmla="*/ 36 w 54"/>
                <a:gd name="T7" fmla="*/ 54 h 60"/>
                <a:gd name="T8" fmla="*/ 42 w 54"/>
                <a:gd name="T9" fmla="*/ 54 h 60"/>
                <a:gd name="T10" fmla="*/ 48 w 54"/>
                <a:gd name="T11" fmla="*/ 54 h 60"/>
                <a:gd name="T12" fmla="*/ 54 w 54"/>
                <a:gd name="T13" fmla="*/ 60 h 60"/>
                <a:gd name="T14" fmla="*/ 18 w 54"/>
                <a:gd name="T15" fmla="*/ 60 h 60"/>
                <a:gd name="T16" fmla="*/ 0 w 54"/>
                <a:gd name="T17" fmla="*/ 60 h 60"/>
                <a:gd name="T18" fmla="*/ 0 w 54"/>
                <a:gd name="T19" fmla="*/ 36 h 60"/>
                <a:gd name="T20" fmla="*/ 0 w 54"/>
                <a:gd name="T21" fmla="*/ 0 h 60"/>
                <a:gd name="T22" fmla="*/ 48 w 54"/>
                <a:gd name="T23" fmla="*/ 0 h 60"/>
                <a:gd name="T24" fmla="*/ 48 w 54"/>
                <a:gd name="T25" fmla="*/ 12 h 60"/>
                <a:gd name="T26" fmla="*/ 42 w 54"/>
                <a:gd name="T27" fmla="*/ 12 h 60"/>
                <a:gd name="T28" fmla="*/ 42 w 54"/>
                <a:gd name="T29" fmla="*/ 18 h 60"/>
                <a:gd name="T30" fmla="*/ 30 w 54"/>
                <a:gd name="T31" fmla="*/ 30 h 60"/>
                <a:gd name="T32" fmla="*/ 30 w 54"/>
                <a:gd name="T3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60">
                  <a:moveTo>
                    <a:pt x="30" y="36"/>
                  </a:moveTo>
                  <a:lnTo>
                    <a:pt x="36" y="42"/>
                  </a:lnTo>
                  <a:lnTo>
                    <a:pt x="36" y="48"/>
                  </a:lnTo>
                  <a:lnTo>
                    <a:pt x="36" y="54"/>
                  </a:lnTo>
                  <a:lnTo>
                    <a:pt x="42" y="54"/>
                  </a:lnTo>
                  <a:lnTo>
                    <a:pt x="48" y="54"/>
                  </a:lnTo>
                  <a:lnTo>
                    <a:pt x="54" y="60"/>
                  </a:lnTo>
                  <a:lnTo>
                    <a:pt x="18" y="60"/>
                  </a:lnTo>
                  <a:lnTo>
                    <a:pt x="0" y="60"/>
                  </a:lnTo>
                  <a:lnTo>
                    <a:pt x="0" y="36"/>
                  </a:lnTo>
                  <a:lnTo>
                    <a:pt x="0" y="0"/>
                  </a:lnTo>
                  <a:lnTo>
                    <a:pt x="48" y="0"/>
                  </a:lnTo>
                  <a:lnTo>
                    <a:pt x="48" y="12"/>
                  </a:lnTo>
                  <a:lnTo>
                    <a:pt x="42" y="12"/>
                  </a:lnTo>
                  <a:lnTo>
                    <a:pt x="42" y="18"/>
                  </a:lnTo>
                  <a:lnTo>
                    <a:pt x="30" y="3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8" name="Freeform 216"/>
            <p:cNvSpPr>
              <a:spLocks/>
            </p:cNvSpPr>
            <p:nvPr/>
          </p:nvSpPr>
          <p:spPr bwMode="auto">
            <a:xfrm>
              <a:off x="1170" y="1068"/>
              <a:ext cx="66" cy="96"/>
            </a:xfrm>
            <a:custGeom>
              <a:avLst/>
              <a:gdLst>
                <a:gd name="T0" fmla="*/ 54 w 66"/>
                <a:gd name="T1" fmla="*/ 0 h 96"/>
                <a:gd name="T2" fmla="*/ 48 w 66"/>
                <a:gd name="T3" fmla="*/ 30 h 96"/>
                <a:gd name="T4" fmla="*/ 60 w 66"/>
                <a:gd name="T5" fmla="*/ 36 h 96"/>
                <a:gd name="T6" fmla="*/ 54 w 66"/>
                <a:gd name="T7" fmla="*/ 42 h 96"/>
                <a:gd name="T8" fmla="*/ 66 w 66"/>
                <a:gd name="T9" fmla="*/ 42 h 96"/>
                <a:gd name="T10" fmla="*/ 54 w 66"/>
                <a:gd name="T11" fmla="*/ 84 h 96"/>
                <a:gd name="T12" fmla="*/ 48 w 66"/>
                <a:gd name="T13" fmla="*/ 96 h 96"/>
                <a:gd name="T14" fmla="*/ 12 w 66"/>
                <a:gd name="T15" fmla="*/ 84 h 96"/>
                <a:gd name="T16" fmla="*/ 6 w 66"/>
                <a:gd name="T17" fmla="*/ 84 h 96"/>
                <a:gd name="T18" fmla="*/ 6 w 66"/>
                <a:gd name="T19" fmla="*/ 78 h 96"/>
                <a:gd name="T20" fmla="*/ 6 w 66"/>
                <a:gd name="T21" fmla="*/ 72 h 96"/>
                <a:gd name="T22" fmla="*/ 12 w 66"/>
                <a:gd name="T23" fmla="*/ 78 h 96"/>
                <a:gd name="T24" fmla="*/ 12 w 66"/>
                <a:gd name="T25" fmla="*/ 66 h 96"/>
                <a:gd name="T26" fmla="*/ 6 w 66"/>
                <a:gd name="T27" fmla="*/ 66 h 96"/>
                <a:gd name="T28" fmla="*/ 6 w 66"/>
                <a:gd name="T29" fmla="*/ 54 h 96"/>
                <a:gd name="T30" fmla="*/ 0 w 66"/>
                <a:gd name="T31" fmla="*/ 54 h 96"/>
                <a:gd name="T32" fmla="*/ 12 w 66"/>
                <a:gd name="T33" fmla="*/ 0 h 96"/>
                <a:gd name="T34" fmla="*/ 24 w 66"/>
                <a:gd name="T35" fmla="*/ 0 h 96"/>
                <a:gd name="T36" fmla="*/ 36 w 66"/>
                <a:gd name="T37" fmla="*/ 0 h 96"/>
                <a:gd name="T38" fmla="*/ 42 w 66"/>
                <a:gd name="T39" fmla="*/ 0 h 96"/>
                <a:gd name="T40" fmla="*/ 48 w 66"/>
                <a:gd name="T41" fmla="*/ 0 h 96"/>
                <a:gd name="T42" fmla="*/ 54 w 66"/>
                <a:gd name="T4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96">
                  <a:moveTo>
                    <a:pt x="54" y="0"/>
                  </a:moveTo>
                  <a:lnTo>
                    <a:pt x="48" y="30"/>
                  </a:lnTo>
                  <a:lnTo>
                    <a:pt x="60" y="36"/>
                  </a:lnTo>
                  <a:lnTo>
                    <a:pt x="54" y="42"/>
                  </a:lnTo>
                  <a:lnTo>
                    <a:pt x="66" y="42"/>
                  </a:lnTo>
                  <a:lnTo>
                    <a:pt x="54" y="84"/>
                  </a:lnTo>
                  <a:lnTo>
                    <a:pt x="48" y="96"/>
                  </a:lnTo>
                  <a:lnTo>
                    <a:pt x="12" y="84"/>
                  </a:lnTo>
                  <a:lnTo>
                    <a:pt x="6" y="84"/>
                  </a:lnTo>
                  <a:lnTo>
                    <a:pt x="6" y="78"/>
                  </a:lnTo>
                  <a:lnTo>
                    <a:pt x="6" y="72"/>
                  </a:lnTo>
                  <a:lnTo>
                    <a:pt x="12" y="78"/>
                  </a:lnTo>
                  <a:lnTo>
                    <a:pt x="12" y="66"/>
                  </a:lnTo>
                  <a:lnTo>
                    <a:pt x="6" y="66"/>
                  </a:lnTo>
                  <a:lnTo>
                    <a:pt x="6" y="54"/>
                  </a:lnTo>
                  <a:lnTo>
                    <a:pt x="0" y="54"/>
                  </a:lnTo>
                  <a:lnTo>
                    <a:pt x="12" y="0"/>
                  </a:lnTo>
                  <a:lnTo>
                    <a:pt x="24" y="0"/>
                  </a:lnTo>
                  <a:lnTo>
                    <a:pt x="36" y="0"/>
                  </a:lnTo>
                  <a:lnTo>
                    <a:pt x="42" y="0"/>
                  </a:lnTo>
                  <a:lnTo>
                    <a:pt x="48" y="0"/>
                  </a:lnTo>
                  <a:lnTo>
                    <a:pt x="5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89" name="Freeform 217"/>
            <p:cNvSpPr>
              <a:spLocks/>
            </p:cNvSpPr>
            <p:nvPr/>
          </p:nvSpPr>
          <p:spPr bwMode="auto">
            <a:xfrm>
              <a:off x="1260" y="1098"/>
              <a:ext cx="96" cy="90"/>
            </a:xfrm>
            <a:custGeom>
              <a:avLst/>
              <a:gdLst>
                <a:gd name="T0" fmla="*/ 90 w 96"/>
                <a:gd name="T1" fmla="*/ 84 h 90"/>
                <a:gd name="T2" fmla="*/ 72 w 96"/>
                <a:gd name="T3" fmla="*/ 84 h 90"/>
                <a:gd name="T4" fmla="*/ 72 w 96"/>
                <a:gd name="T5" fmla="*/ 90 h 90"/>
                <a:gd name="T6" fmla="*/ 54 w 96"/>
                <a:gd name="T7" fmla="*/ 84 h 90"/>
                <a:gd name="T8" fmla="*/ 54 w 96"/>
                <a:gd name="T9" fmla="*/ 78 h 90"/>
                <a:gd name="T10" fmla="*/ 48 w 96"/>
                <a:gd name="T11" fmla="*/ 78 h 90"/>
                <a:gd name="T12" fmla="*/ 48 w 96"/>
                <a:gd name="T13" fmla="*/ 84 h 90"/>
                <a:gd name="T14" fmla="*/ 36 w 96"/>
                <a:gd name="T15" fmla="*/ 84 h 90"/>
                <a:gd name="T16" fmla="*/ 36 w 96"/>
                <a:gd name="T17" fmla="*/ 78 h 90"/>
                <a:gd name="T18" fmla="*/ 30 w 96"/>
                <a:gd name="T19" fmla="*/ 78 h 90"/>
                <a:gd name="T20" fmla="*/ 24 w 96"/>
                <a:gd name="T21" fmla="*/ 78 h 90"/>
                <a:gd name="T22" fmla="*/ 24 w 96"/>
                <a:gd name="T23" fmla="*/ 84 h 90"/>
                <a:gd name="T24" fmla="*/ 18 w 96"/>
                <a:gd name="T25" fmla="*/ 84 h 90"/>
                <a:gd name="T26" fmla="*/ 12 w 96"/>
                <a:gd name="T27" fmla="*/ 78 h 90"/>
                <a:gd name="T28" fmla="*/ 6 w 96"/>
                <a:gd name="T29" fmla="*/ 78 h 90"/>
                <a:gd name="T30" fmla="*/ 6 w 96"/>
                <a:gd name="T31" fmla="*/ 72 h 90"/>
                <a:gd name="T32" fmla="*/ 6 w 96"/>
                <a:gd name="T33" fmla="*/ 66 h 90"/>
                <a:gd name="T34" fmla="*/ 6 w 96"/>
                <a:gd name="T35" fmla="*/ 54 h 90"/>
                <a:gd name="T36" fmla="*/ 0 w 96"/>
                <a:gd name="T37" fmla="*/ 54 h 90"/>
                <a:gd name="T38" fmla="*/ 0 w 96"/>
                <a:gd name="T39" fmla="*/ 48 h 90"/>
                <a:gd name="T40" fmla="*/ 0 w 96"/>
                <a:gd name="T41" fmla="*/ 36 h 90"/>
                <a:gd name="T42" fmla="*/ 0 w 96"/>
                <a:gd name="T43" fmla="*/ 42 h 90"/>
                <a:gd name="T44" fmla="*/ 6 w 96"/>
                <a:gd name="T45" fmla="*/ 42 h 90"/>
                <a:gd name="T46" fmla="*/ 6 w 96"/>
                <a:gd name="T47" fmla="*/ 36 h 90"/>
                <a:gd name="T48" fmla="*/ 18 w 96"/>
                <a:gd name="T49" fmla="*/ 42 h 90"/>
                <a:gd name="T50" fmla="*/ 18 w 96"/>
                <a:gd name="T51" fmla="*/ 36 h 90"/>
                <a:gd name="T52" fmla="*/ 24 w 96"/>
                <a:gd name="T53" fmla="*/ 36 h 90"/>
                <a:gd name="T54" fmla="*/ 36 w 96"/>
                <a:gd name="T55" fmla="*/ 36 h 90"/>
                <a:gd name="T56" fmla="*/ 42 w 96"/>
                <a:gd name="T57" fmla="*/ 36 h 90"/>
                <a:gd name="T58" fmla="*/ 48 w 96"/>
                <a:gd name="T59" fmla="*/ 12 h 90"/>
                <a:gd name="T60" fmla="*/ 54 w 96"/>
                <a:gd name="T61" fmla="*/ 6 h 90"/>
                <a:gd name="T62" fmla="*/ 60 w 96"/>
                <a:gd name="T63" fmla="*/ 6 h 90"/>
                <a:gd name="T64" fmla="*/ 60 w 96"/>
                <a:gd name="T65" fmla="*/ 0 h 90"/>
                <a:gd name="T66" fmla="*/ 78 w 96"/>
                <a:gd name="T67" fmla="*/ 0 h 90"/>
                <a:gd name="T68" fmla="*/ 72 w 96"/>
                <a:gd name="T69" fmla="*/ 12 h 90"/>
                <a:gd name="T70" fmla="*/ 72 w 96"/>
                <a:gd name="T71" fmla="*/ 18 h 90"/>
                <a:gd name="T72" fmla="*/ 72 w 96"/>
                <a:gd name="T73" fmla="*/ 24 h 90"/>
                <a:gd name="T74" fmla="*/ 72 w 96"/>
                <a:gd name="T75" fmla="*/ 36 h 90"/>
                <a:gd name="T76" fmla="*/ 72 w 96"/>
                <a:gd name="T77" fmla="*/ 48 h 90"/>
                <a:gd name="T78" fmla="*/ 72 w 96"/>
                <a:gd name="T79" fmla="*/ 54 h 90"/>
                <a:gd name="T80" fmla="*/ 78 w 96"/>
                <a:gd name="T81" fmla="*/ 54 h 90"/>
                <a:gd name="T82" fmla="*/ 72 w 96"/>
                <a:gd name="T83" fmla="*/ 60 h 90"/>
                <a:gd name="T84" fmla="*/ 78 w 96"/>
                <a:gd name="T85" fmla="*/ 60 h 90"/>
                <a:gd name="T86" fmla="*/ 78 w 96"/>
                <a:gd name="T87" fmla="*/ 66 h 90"/>
                <a:gd name="T88" fmla="*/ 78 w 96"/>
                <a:gd name="T89" fmla="*/ 72 h 90"/>
                <a:gd name="T90" fmla="*/ 96 w 96"/>
                <a:gd name="T91" fmla="*/ 78 h 90"/>
                <a:gd name="T92" fmla="*/ 90 w 96"/>
                <a:gd name="T93"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0">
                  <a:moveTo>
                    <a:pt x="90" y="84"/>
                  </a:moveTo>
                  <a:lnTo>
                    <a:pt x="72" y="84"/>
                  </a:lnTo>
                  <a:lnTo>
                    <a:pt x="72" y="90"/>
                  </a:lnTo>
                  <a:lnTo>
                    <a:pt x="54" y="84"/>
                  </a:lnTo>
                  <a:lnTo>
                    <a:pt x="54" y="78"/>
                  </a:lnTo>
                  <a:lnTo>
                    <a:pt x="48" y="78"/>
                  </a:lnTo>
                  <a:lnTo>
                    <a:pt x="48" y="84"/>
                  </a:lnTo>
                  <a:lnTo>
                    <a:pt x="36" y="84"/>
                  </a:lnTo>
                  <a:lnTo>
                    <a:pt x="36" y="78"/>
                  </a:lnTo>
                  <a:lnTo>
                    <a:pt x="30" y="78"/>
                  </a:lnTo>
                  <a:lnTo>
                    <a:pt x="24" y="78"/>
                  </a:lnTo>
                  <a:lnTo>
                    <a:pt x="24" y="84"/>
                  </a:lnTo>
                  <a:lnTo>
                    <a:pt x="18" y="84"/>
                  </a:lnTo>
                  <a:lnTo>
                    <a:pt x="12" y="78"/>
                  </a:lnTo>
                  <a:lnTo>
                    <a:pt x="6" y="78"/>
                  </a:lnTo>
                  <a:lnTo>
                    <a:pt x="6" y="72"/>
                  </a:lnTo>
                  <a:lnTo>
                    <a:pt x="6" y="66"/>
                  </a:lnTo>
                  <a:lnTo>
                    <a:pt x="6" y="54"/>
                  </a:lnTo>
                  <a:lnTo>
                    <a:pt x="0" y="54"/>
                  </a:lnTo>
                  <a:lnTo>
                    <a:pt x="0" y="48"/>
                  </a:lnTo>
                  <a:lnTo>
                    <a:pt x="0" y="36"/>
                  </a:lnTo>
                  <a:lnTo>
                    <a:pt x="0" y="42"/>
                  </a:lnTo>
                  <a:lnTo>
                    <a:pt x="6" y="42"/>
                  </a:lnTo>
                  <a:lnTo>
                    <a:pt x="6" y="36"/>
                  </a:lnTo>
                  <a:lnTo>
                    <a:pt x="18" y="42"/>
                  </a:lnTo>
                  <a:lnTo>
                    <a:pt x="18" y="36"/>
                  </a:lnTo>
                  <a:lnTo>
                    <a:pt x="24" y="36"/>
                  </a:lnTo>
                  <a:lnTo>
                    <a:pt x="36" y="36"/>
                  </a:lnTo>
                  <a:lnTo>
                    <a:pt x="42" y="36"/>
                  </a:lnTo>
                  <a:lnTo>
                    <a:pt x="48" y="12"/>
                  </a:lnTo>
                  <a:lnTo>
                    <a:pt x="54" y="6"/>
                  </a:lnTo>
                  <a:lnTo>
                    <a:pt x="60" y="6"/>
                  </a:lnTo>
                  <a:lnTo>
                    <a:pt x="60" y="0"/>
                  </a:lnTo>
                  <a:lnTo>
                    <a:pt x="78" y="0"/>
                  </a:lnTo>
                  <a:lnTo>
                    <a:pt x="72" y="12"/>
                  </a:lnTo>
                  <a:lnTo>
                    <a:pt x="72" y="18"/>
                  </a:lnTo>
                  <a:lnTo>
                    <a:pt x="72" y="24"/>
                  </a:lnTo>
                  <a:lnTo>
                    <a:pt x="72" y="36"/>
                  </a:lnTo>
                  <a:lnTo>
                    <a:pt x="72" y="48"/>
                  </a:lnTo>
                  <a:lnTo>
                    <a:pt x="72" y="54"/>
                  </a:lnTo>
                  <a:lnTo>
                    <a:pt x="78" y="54"/>
                  </a:lnTo>
                  <a:lnTo>
                    <a:pt x="72" y="60"/>
                  </a:lnTo>
                  <a:lnTo>
                    <a:pt x="78" y="60"/>
                  </a:lnTo>
                  <a:lnTo>
                    <a:pt x="78" y="66"/>
                  </a:lnTo>
                  <a:lnTo>
                    <a:pt x="78" y="72"/>
                  </a:lnTo>
                  <a:lnTo>
                    <a:pt x="96" y="78"/>
                  </a:lnTo>
                  <a:lnTo>
                    <a:pt x="90" y="8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0" name="Freeform 218"/>
            <p:cNvSpPr>
              <a:spLocks/>
            </p:cNvSpPr>
            <p:nvPr/>
          </p:nvSpPr>
          <p:spPr bwMode="auto">
            <a:xfrm>
              <a:off x="1674" y="1182"/>
              <a:ext cx="96" cy="120"/>
            </a:xfrm>
            <a:custGeom>
              <a:avLst/>
              <a:gdLst>
                <a:gd name="T0" fmla="*/ 78 w 96"/>
                <a:gd name="T1" fmla="*/ 114 h 120"/>
                <a:gd name="T2" fmla="*/ 78 w 96"/>
                <a:gd name="T3" fmla="*/ 120 h 120"/>
                <a:gd name="T4" fmla="*/ 72 w 96"/>
                <a:gd name="T5" fmla="*/ 114 h 120"/>
                <a:gd name="T6" fmla="*/ 48 w 96"/>
                <a:gd name="T7" fmla="*/ 114 h 120"/>
                <a:gd name="T8" fmla="*/ 54 w 96"/>
                <a:gd name="T9" fmla="*/ 108 h 120"/>
                <a:gd name="T10" fmla="*/ 30 w 96"/>
                <a:gd name="T11" fmla="*/ 102 h 120"/>
                <a:gd name="T12" fmla="*/ 30 w 96"/>
                <a:gd name="T13" fmla="*/ 96 h 120"/>
                <a:gd name="T14" fmla="*/ 24 w 96"/>
                <a:gd name="T15" fmla="*/ 96 h 120"/>
                <a:gd name="T16" fmla="*/ 24 w 96"/>
                <a:gd name="T17" fmla="*/ 90 h 120"/>
                <a:gd name="T18" fmla="*/ 24 w 96"/>
                <a:gd name="T19" fmla="*/ 78 h 120"/>
                <a:gd name="T20" fmla="*/ 18 w 96"/>
                <a:gd name="T21" fmla="*/ 78 h 120"/>
                <a:gd name="T22" fmla="*/ 18 w 96"/>
                <a:gd name="T23" fmla="*/ 72 h 120"/>
                <a:gd name="T24" fmla="*/ 12 w 96"/>
                <a:gd name="T25" fmla="*/ 66 h 120"/>
                <a:gd name="T26" fmla="*/ 12 w 96"/>
                <a:gd name="T27" fmla="*/ 36 h 120"/>
                <a:gd name="T28" fmla="*/ 12 w 96"/>
                <a:gd name="T29" fmla="*/ 30 h 120"/>
                <a:gd name="T30" fmla="*/ 6 w 96"/>
                <a:gd name="T31" fmla="*/ 36 h 120"/>
                <a:gd name="T32" fmla="*/ 0 w 96"/>
                <a:gd name="T33" fmla="*/ 30 h 120"/>
                <a:gd name="T34" fmla="*/ 0 w 96"/>
                <a:gd name="T35" fmla="*/ 24 h 120"/>
                <a:gd name="T36" fmla="*/ 0 w 96"/>
                <a:gd name="T37" fmla="*/ 12 h 120"/>
                <a:gd name="T38" fmla="*/ 6 w 96"/>
                <a:gd name="T39" fmla="*/ 12 h 120"/>
                <a:gd name="T40" fmla="*/ 12 w 96"/>
                <a:gd name="T41" fmla="*/ 6 h 120"/>
                <a:gd name="T42" fmla="*/ 18 w 96"/>
                <a:gd name="T43" fmla="*/ 0 h 120"/>
                <a:gd name="T44" fmla="*/ 18 w 96"/>
                <a:gd name="T45" fmla="*/ 6 h 120"/>
                <a:gd name="T46" fmla="*/ 42 w 96"/>
                <a:gd name="T47" fmla="*/ 6 h 120"/>
                <a:gd name="T48" fmla="*/ 42 w 96"/>
                <a:gd name="T49" fmla="*/ 0 h 120"/>
                <a:gd name="T50" fmla="*/ 48 w 96"/>
                <a:gd name="T51" fmla="*/ 0 h 120"/>
                <a:gd name="T52" fmla="*/ 54 w 96"/>
                <a:gd name="T53" fmla="*/ 0 h 120"/>
                <a:gd name="T54" fmla="*/ 60 w 96"/>
                <a:gd name="T55" fmla="*/ 0 h 120"/>
                <a:gd name="T56" fmla="*/ 66 w 96"/>
                <a:gd name="T57" fmla="*/ 6 h 120"/>
                <a:gd name="T58" fmla="*/ 72 w 96"/>
                <a:gd name="T59" fmla="*/ 12 h 120"/>
                <a:gd name="T60" fmla="*/ 78 w 96"/>
                <a:gd name="T61" fmla="*/ 12 h 120"/>
                <a:gd name="T62" fmla="*/ 78 w 96"/>
                <a:gd name="T63" fmla="*/ 18 h 120"/>
                <a:gd name="T64" fmla="*/ 78 w 96"/>
                <a:gd name="T65" fmla="*/ 24 h 120"/>
                <a:gd name="T66" fmla="*/ 84 w 96"/>
                <a:gd name="T67" fmla="*/ 24 h 120"/>
                <a:gd name="T68" fmla="*/ 96 w 96"/>
                <a:gd name="T69" fmla="*/ 24 h 120"/>
                <a:gd name="T70" fmla="*/ 90 w 96"/>
                <a:gd name="T71" fmla="*/ 54 h 120"/>
                <a:gd name="T72" fmla="*/ 78 w 96"/>
                <a:gd name="T7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20">
                  <a:moveTo>
                    <a:pt x="78" y="114"/>
                  </a:moveTo>
                  <a:lnTo>
                    <a:pt x="78" y="120"/>
                  </a:lnTo>
                  <a:lnTo>
                    <a:pt x="72" y="114"/>
                  </a:lnTo>
                  <a:lnTo>
                    <a:pt x="48" y="114"/>
                  </a:lnTo>
                  <a:lnTo>
                    <a:pt x="54" y="108"/>
                  </a:lnTo>
                  <a:lnTo>
                    <a:pt x="30" y="102"/>
                  </a:lnTo>
                  <a:lnTo>
                    <a:pt x="30" y="96"/>
                  </a:lnTo>
                  <a:lnTo>
                    <a:pt x="24" y="96"/>
                  </a:lnTo>
                  <a:lnTo>
                    <a:pt x="24" y="90"/>
                  </a:lnTo>
                  <a:lnTo>
                    <a:pt x="24" y="78"/>
                  </a:lnTo>
                  <a:lnTo>
                    <a:pt x="18" y="78"/>
                  </a:lnTo>
                  <a:lnTo>
                    <a:pt x="18" y="72"/>
                  </a:lnTo>
                  <a:lnTo>
                    <a:pt x="12" y="66"/>
                  </a:lnTo>
                  <a:lnTo>
                    <a:pt x="12" y="36"/>
                  </a:lnTo>
                  <a:lnTo>
                    <a:pt x="12" y="30"/>
                  </a:lnTo>
                  <a:lnTo>
                    <a:pt x="6" y="36"/>
                  </a:lnTo>
                  <a:lnTo>
                    <a:pt x="0" y="30"/>
                  </a:lnTo>
                  <a:lnTo>
                    <a:pt x="0" y="24"/>
                  </a:lnTo>
                  <a:lnTo>
                    <a:pt x="0" y="12"/>
                  </a:lnTo>
                  <a:lnTo>
                    <a:pt x="6" y="12"/>
                  </a:lnTo>
                  <a:lnTo>
                    <a:pt x="12" y="6"/>
                  </a:lnTo>
                  <a:lnTo>
                    <a:pt x="18" y="0"/>
                  </a:lnTo>
                  <a:lnTo>
                    <a:pt x="18" y="6"/>
                  </a:lnTo>
                  <a:lnTo>
                    <a:pt x="42" y="6"/>
                  </a:lnTo>
                  <a:lnTo>
                    <a:pt x="42" y="0"/>
                  </a:lnTo>
                  <a:lnTo>
                    <a:pt x="48" y="0"/>
                  </a:lnTo>
                  <a:lnTo>
                    <a:pt x="54" y="0"/>
                  </a:lnTo>
                  <a:lnTo>
                    <a:pt x="60" y="0"/>
                  </a:lnTo>
                  <a:lnTo>
                    <a:pt x="66" y="6"/>
                  </a:lnTo>
                  <a:lnTo>
                    <a:pt x="72" y="12"/>
                  </a:lnTo>
                  <a:lnTo>
                    <a:pt x="78" y="12"/>
                  </a:lnTo>
                  <a:lnTo>
                    <a:pt x="78" y="18"/>
                  </a:lnTo>
                  <a:lnTo>
                    <a:pt x="78" y="24"/>
                  </a:lnTo>
                  <a:lnTo>
                    <a:pt x="84" y="24"/>
                  </a:lnTo>
                  <a:lnTo>
                    <a:pt x="96" y="24"/>
                  </a:lnTo>
                  <a:lnTo>
                    <a:pt x="90" y="54"/>
                  </a:lnTo>
                  <a:lnTo>
                    <a:pt x="78" y="11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1" name="Freeform 219"/>
            <p:cNvSpPr>
              <a:spLocks/>
            </p:cNvSpPr>
            <p:nvPr/>
          </p:nvSpPr>
          <p:spPr bwMode="auto">
            <a:xfrm>
              <a:off x="2952" y="1272"/>
              <a:ext cx="42" cy="30"/>
            </a:xfrm>
            <a:custGeom>
              <a:avLst/>
              <a:gdLst>
                <a:gd name="T0" fmla="*/ 42 w 42"/>
                <a:gd name="T1" fmla="*/ 30 h 30"/>
                <a:gd name="T2" fmla="*/ 12 w 42"/>
                <a:gd name="T3" fmla="*/ 30 h 30"/>
                <a:gd name="T4" fmla="*/ 6 w 42"/>
                <a:gd name="T5" fmla="*/ 24 h 30"/>
                <a:gd name="T6" fmla="*/ 12 w 42"/>
                <a:gd name="T7" fmla="*/ 18 h 30"/>
                <a:gd name="T8" fmla="*/ 6 w 42"/>
                <a:gd name="T9" fmla="*/ 12 h 30"/>
                <a:gd name="T10" fmla="*/ 0 w 42"/>
                <a:gd name="T11" fmla="*/ 6 h 30"/>
                <a:gd name="T12" fmla="*/ 36 w 42"/>
                <a:gd name="T13" fmla="*/ 0 h 30"/>
                <a:gd name="T14" fmla="*/ 42 w 4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0">
                  <a:moveTo>
                    <a:pt x="42" y="30"/>
                  </a:moveTo>
                  <a:lnTo>
                    <a:pt x="12" y="30"/>
                  </a:lnTo>
                  <a:lnTo>
                    <a:pt x="6" y="24"/>
                  </a:lnTo>
                  <a:lnTo>
                    <a:pt x="12" y="18"/>
                  </a:lnTo>
                  <a:lnTo>
                    <a:pt x="6" y="12"/>
                  </a:lnTo>
                  <a:lnTo>
                    <a:pt x="0" y="6"/>
                  </a:lnTo>
                  <a:lnTo>
                    <a:pt x="36" y="0"/>
                  </a:lnTo>
                  <a:lnTo>
                    <a:pt x="42"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2" name="Freeform 220"/>
            <p:cNvSpPr>
              <a:spLocks/>
            </p:cNvSpPr>
            <p:nvPr/>
          </p:nvSpPr>
          <p:spPr bwMode="auto">
            <a:xfrm>
              <a:off x="1128" y="1062"/>
              <a:ext cx="54" cy="84"/>
            </a:xfrm>
            <a:custGeom>
              <a:avLst/>
              <a:gdLst>
                <a:gd name="T0" fmla="*/ 0 w 54"/>
                <a:gd name="T1" fmla="*/ 72 h 84"/>
                <a:gd name="T2" fmla="*/ 0 w 54"/>
                <a:gd name="T3" fmla="*/ 66 h 84"/>
                <a:gd name="T4" fmla="*/ 6 w 54"/>
                <a:gd name="T5" fmla="*/ 66 h 84"/>
                <a:gd name="T6" fmla="*/ 6 w 54"/>
                <a:gd name="T7" fmla="*/ 60 h 84"/>
                <a:gd name="T8" fmla="*/ 6 w 54"/>
                <a:gd name="T9" fmla="*/ 54 h 84"/>
                <a:gd name="T10" fmla="*/ 6 w 54"/>
                <a:gd name="T11" fmla="*/ 48 h 84"/>
                <a:gd name="T12" fmla="*/ 6 w 54"/>
                <a:gd name="T13" fmla="*/ 36 h 84"/>
                <a:gd name="T14" fmla="*/ 12 w 54"/>
                <a:gd name="T15" fmla="*/ 36 h 84"/>
                <a:gd name="T16" fmla="*/ 12 w 54"/>
                <a:gd name="T17" fmla="*/ 30 h 84"/>
                <a:gd name="T18" fmla="*/ 18 w 54"/>
                <a:gd name="T19" fmla="*/ 30 h 84"/>
                <a:gd name="T20" fmla="*/ 24 w 54"/>
                <a:gd name="T21" fmla="*/ 30 h 84"/>
                <a:gd name="T22" fmla="*/ 24 w 54"/>
                <a:gd name="T23" fmla="*/ 24 h 84"/>
                <a:gd name="T24" fmla="*/ 18 w 54"/>
                <a:gd name="T25" fmla="*/ 18 h 84"/>
                <a:gd name="T26" fmla="*/ 18 w 54"/>
                <a:gd name="T27" fmla="*/ 12 h 84"/>
                <a:gd name="T28" fmla="*/ 12 w 54"/>
                <a:gd name="T29" fmla="*/ 12 h 84"/>
                <a:gd name="T30" fmla="*/ 12 w 54"/>
                <a:gd name="T31" fmla="*/ 6 h 84"/>
                <a:gd name="T32" fmla="*/ 6 w 54"/>
                <a:gd name="T33" fmla="*/ 0 h 84"/>
                <a:gd name="T34" fmla="*/ 12 w 54"/>
                <a:gd name="T35" fmla="*/ 0 h 84"/>
                <a:gd name="T36" fmla="*/ 18 w 54"/>
                <a:gd name="T37" fmla="*/ 6 h 84"/>
                <a:gd name="T38" fmla="*/ 24 w 54"/>
                <a:gd name="T39" fmla="*/ 12 h 84"/>
                <a:gd name="T40" fmla="*/ 36 w 54"/>
                <a:gd name="T41" fmla="*/ 12 h 84"/>
                <a:gd name="T42" fmla="*/ 42 w 54"/>
                <a:gd name="T43" fmla="*/ 6 h 84"/>
                <a:gd name="T44" fmla="*/ 48 w 54"/>
                <a:gd name="T45" fmla="*/ 6 h 84"/>
                <a:gd name="T46" fmla="*/ 54 w 54"/>
                <a:gd name="T47" fmla="*/ 6 h 84"/>
                <a:gd name="T48" fmla="*/ 42 w 54"/>
                <a:gd name="T49" fmla="*/ 60 h 84"/>
                <a:gd name="T50" fmla="*/ 48 w 54"/>
                <a:gd name="T51" fmla="*/ 60 h 84"/>
                <a:gd name="T52" fmla="*/ 48 w 54"/>
                <a:gd name="T53" fmla="*/ 72 h 84"/>
                <a:gd name="T54" fmla="*/ 54 w 54"/>
                <a:gd name="T55" fmla="*/ 72 h 84"/>
                <a:gd name="T56" fmla="*/ 54 w 54"/>
                <a:gd name="T57" fmla="*/ 84 h 84"/>
                <a:gd name="T58" fmla="*/ 48 w 54"/>
                <a:gd name="T59" fmla="*/ 78 h 84"/>
                <a:gd name="T60" fmla="*/ 48 w 54"/>
                <a:gd name="T61" fmla="*/ 84 h 84"/>
                <a:gd name="T62" fmla="*/ 0 w 54"/>
                <a:gd name="T63"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84">
                  <a:moveTo>
                    <a:pt x="0" y="72"/>
                  </a:moveTo>
                  <a:lnTo>
                    <a:pt x="0" y="66"/>
                  </a:lnTo>
                  <a:lnTo>
                    <a:pt x="6" y="66"/>
                  </a:lnTo>
                  <a:lnTo>
                    <a:pt x="6" y="60"/>
                  </a:lnTo>
                  <a:lnTo>
                    <a:pt x="6" y="54"/>
                  </a:lnTo>
                  <a:lnTo>
                    <a:pt x="6" y="48"/>
                  </a:lnTo>
                  <a:lnTo>
                    <a:pt x="6" y="36"/>
                  </a:lnTo>
                  <a:lnTo>
                    <a:pt x="12" y="36"/>
                  </a:lnTo>
                  <a:lnTo>
                    <a:pt x="12" y="30"/>
                  </a:lnTo>
                  <a:lnTo>
                    <a:pt x="18" y="30"/>
                  </a:lnTo>
                  <a:lnTo>
                    <a:pt x="24" y="30"/>
                  </a:lnTo>
                  <a:lnTo>
                    <a:pt x="24" y="24"/>
                  </a:lnTo>
                  <a:lnTo>
                    <a:pt x="18" y="18"/>
                  </a:lnTo>
                  <a:lnTo>
                    <a:pt x="18" y="12"/>
                  </a:lnTo>
                  <a:lnTo>
                    <a:pt x="12" y="12"/>
                  </a:lnTo>
                  <a:lnTo>
                    <a:pt x="12" y="6"/>
                  </a:lnTo>
                  <a:lnTo>
                    <a:pt x="6" y="0"/>
                  </a:lnTo>
                  <a:lnTo>
                    <a:pt x="12" y="0"/>
                  </a:lnTo>
                  <a:lnTo>
                    <a:pt x="18" y="6"/>
                  </a:lnTo>
                  <a:lnTo>
                    <a:pt x="24" y="12"/>
                  </a:lnTo>
                  <a:lnTo>
                    <a:pt x="36" y="12"/>
                  </a:lnTo>
                  <a:lnTo>
                    <a:pt x="42" y="6"/>
                  </a:lnTo>
                  <a:lnTo>
                    <a:pt x="48" y="6"/>
                  </a:lnTo>
                  <a:lnTo>
                    <a:pt x="54" y="6"/>
                  </a:lnTo>
                  <a:lnTo>
                    <a:pt x="42" y="60"/>
                  </a:lnTo>
                  <a:lnTo>
                    <a:pt x="48" y="60"/>
                  </a:lnTo>
                  <a:lnTo>
                    <a:pt x="48" y="72"/>
                  </a:lnTo>
                  <a:lnTo>
                    <a:pt x="54" y="72"/>
                  </a:lnTo>
                  <a:lnTo>
                    <a:pt x="54" y="84"/>
                  </a:lnTo>
                  <a:lnTo>
                    <a:pt x="48" y="78"/>
                  </a:lnTo>
                  <a:lnTo>
                    <a:pt x="48" y="84"/>
                  </a:lnTo>
                  <a:lnTo>
                    <a:pt x="0"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3" name="Freeform 221"/>
            <p:cNvSpPr>
              <a:spLocks/>
            </p:cNvSpPr>
            <p:nvPr/>
          </p:nvSpPr>
          <p:spPr bwMode="auto">
            <a:xfrm>
              <a:off x="2112" y="1242"/>
              <a:ext cx="96" cy="84"/>
            </a:xfrm>
            <a:custGeom>
              <a:avLst/>
              <a:gdLst>
                <a:gd name="T0" fmla="*/ 84 w 96"/>
                <a:gd name="T1" fmla="*/ 84 h 84"/>
                <a:gd name="T2" fmla="*/ 18 w 96"/>
                <a:gd name="T3" fmla="*/ 78 h 84"/>
                <a:gd name="T4" fmla="*/ 0 w 96"/>
                <a:gd name="T5" fmla="*/ 78 h 84"/>
                <a:gd name="T6" fmla="*/ 6 w 96"/>
                <a:gd name="T7" fmla="*/ 60 h 84"/>
                <a:gd name="T8" fmla="*/ 0 w 96"/>
                <a:gd name="T9" fmla="*/ 60 h 84"/>
                <a:gd name="T10" fmla="*/ 6 w 96"/>
                <a:gd name="T11" fmla="*/ 42 h 84"/>
                <a:gd name="T12" fmla="*/ 12 w 96"/>
                <a:gd name="T13" fmla="*/ 0 h 84"/>
                <a:gd name="T14" fmla="*/ 96 w 96"/>
                <a:gd name="T15" fmla="*/ 6 h 84"/>
                <a:gd name="T16" fmla="*/ 96 w 96"/>
                <a:gd name="T17" fmla="*/ 12 h 84"/>
                <a:gd name="T18" fmla="*/ 96 w 96"/>
                <a:gd name="T19" fmla="*/ 42 h 84"/>
                <a:gd name="T20" fmla="*/ 96 w 96"/>
                <a:gd name="T21" fmla="*/ 54 h 84"/>
                <a:gd name="T22" fmla="*/ 90 w 96"/>
                <a:gd name="T23" fmla="*/ 54 h 84"/>
                <a:gd name="T24" fmla="*/ 90 w 96"/>
                <a:gd name="T25" fmla="*/ 84 h 84"/>
                <a:gd name="T26" fmla="*/ 84 w 96"/>
                <a:gd name="T2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84" y="84"/>
                  </a:moveTo>
                  <a:lnTo>
                    <a:pt x="18" y="78"/>
                  </a:lnTo>
                  <a:lnTo>
                    <a:pt x="0" y="78"/>
                  </a:lnTo>
                  <a:lnTo>
                    <a:pt x="6" y="60"/>
                  </a:lnTo>
                  <a:lnTo>
                    <a:pt x="0" y="60"/>
                  </a:lnTo>
                  <a:lnTo>
                    <a:pt x="6" y="42"/>
                  </a:lnTo>
                  <a:lnTo>
                    <a:pt x="12" y="0"/>
                  </a:lnTo>
                  <a:lnTo>
                    <a:pt x="96" y="6"/>
                  </a:lnTo>
                  <a:lnTo>
                    <a:pt x="96" y="12"/>
                  </a:lnTo>
                  <a:lnTo>
                    <a:pt x="96" y="42"/>
                  </a:lnTo>
                  <a:lnTo>
                    <a:pt x="96" y="54"/>
                  </a:lnTo>
                  <a:lnTo>
                    <a:pt x="90" y="54"/>
                  </a:lnTo>
                  <a:lnTo>
                    <a:pt x="90" y="84"/>
                  </a:lnTo>
                  <a:lnTo>
                    <a:pt x="84" y="8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4" name="Freeform 222"/>
            <p:cNvSpPr>
              <a:spLocks/>
            </p:cNvSpPr>
            <p:nvPr/>
          </p:nvSpPr>
          <p:spPr bwMode="auto">
            <a:xfrm>
              <a:off x="2892" y="1278"/>
              <a:ext cx="78" cy="48"/>
            </a:xfrm>
            <a:custGeom>
              <a:avLst/>
              <a:gdLst>
                <a:gd name="T0" fmla="*/ 6 w 78"/>
                <a:gd name="T1" fmla="*/ 36 h 48"/>
                <a:gd name="T2" fmla="*/ 0 w 78"/>
                <a:gd name="T3" fmla="*/ 6 h 48"/>
                <a:gd name="T4" fmla="*/ 36 w 78"/>
                <a:gd name="T5" fmla="*/ 0 h 48"/>
                <a:gd name="T6" fmla="*/ 60 w 78"/>
                <a:gd name="T7" fmla="*/ 0 h 48"/>
                <a:gd name="T8" fmla="*/ 66 w 78"/>
                <a:gd name="T9" fmla="*/ 6 h 48"/>
                <a:gd name="T10" fmla="*/ 72 w 78"/>
                <a:gd name="T11" fmla="*/ 12 h 48"/>
                <a:gd name="T12" fmla="*/ 66 w 78"/>
                <a:gd name="T13" fmla="*/ 18 h 48"/>
                <a:gd name="T14" fmla="*/ 72 w 78"/>
                <a:gd name="T15" fmla="*/ 24 h 48"/>
                <a:gd name="T16" fmla="*/ 72 w 78"/>
                <a:gd name="T17" fmla="*/ 30 h 48"/>
                <a:gd name="T18" fmla="*/ 78 w 78"/>
                <a:gd name="T19" fmla="*/ 36 h 48"/>
                <a:gd name="T20" fmla="*/ 78 w 78"/>
                <a:gd name="T21" fmla="*/ 42 h 48"/>
                <a:gd name="T22" fmla="*/ 72 w 78"/>
                <a:gd name="T23" fmla="*/ 48 h 48"/>
                <a:gd name="T24" fmla="*/ 66 w 78"/>
                <a:gd name="T25" fmla="*/ 48 h 48"/>
                <a:gd name="T26" fmla="*/ 54 w 78"/>
                <a:gd name="T27" fmla="*/ 48 h 48"/>
                <a:gd name="T28" fmla="*/ 30 w 78"/>
                <a:gd name="T29" fmla="*/ 48 h 48"/>
                <a:gd name="T30" fmla="*/ 30 w 78"/>
                <a:gd name="T31" fmla="*/ 36 h 48"/>
                <a:gd name="T32" fmla="*/ 6 w 78"/>
                <a:gd name="T3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48">
                  <a:moveTo>
                    <a:pt x="6" y="36"/>
                  </a:moveTo>
                  <a:lnTo>
                    <a:pt x="0" y="6"/>
                  </a:lnTo>
                  <a:lnTo>
                    <a:pt x="36" y="0"/>
                  </a:lnTo>
                  <a:lnTo>
                    <a:pt x="60" y="0"/>
                  </a:lnTo>
                  <a:lnTo>
                    <a:pt x="66" y="6"/>
                  </a:lnTo>
                  <a:lnTo>
                    <a:pt x="72" y="12"/>
                  </a:lnTo>
                  <a:lnTo>
                    <a:pt x="66" y="18"/>
                  </a:lnTo>
                  <a:lnTo>
                    <a:pt x="72" y="24"/>
                  </a:lnTo>
                  <a:lnTo>
                    <a:pt x="72" y="30"/>
                  </a:lnTo>
                  <a:lnTo>
                    <a:pt x="78" y="36"/>
                  </a:lnTo>
                  <a:lnTo>
                    <a:pt x="78" y="42"/>
                  </a:lnTo>
                  <a:lnTo>
                    <a:pt x="72" y="48"/>
                  </a:lnTo>
                  <a:lnTo>
                    <a:pt x="66" y="48"/>
                  </a:lnTo>
                  <a:lnTo>
                    <a:pt x="54" y="48"/>
                  </a:lnTo>
                  <a:lnTo>
                    <a:pt x="30" y="48"/>
                  </a:lnTo>
                  <a:lnTo>
                    <a:pt x="30" y="36"/>
                  </a:lnTo>
                  <a:lnTo>
                    <a:pt x="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5" name="Freeform 223"/>
            <p:cNvSpPr>
              <a:spLocks/>
            </p:cNvSpPr>
            <p:nvPr/>
          </p:nvSpPr>
          <p:spPr bwMode="auto">
            <a:xfrm>
              <a:off x="894" y="996"/>
              <a:ext cx="60" cy="78"/>
            </a:xfrm>
            <a:custGeom>
              <a:avLst/>
              <a:gdLst>
                <a:gd name="T0" fmla="*/ 18 w 60"/>
                <a:gd name="T1" fmla="*/ 72 h 78"/>
                <a:gd name="T2" fmla="*/ 18 w 60"/>
                <a:gd name="T3" fmla="*/ 78 h 78"/>
                <a:gd name="T4" fmla="*/ 0 w 60"/>
                <a:gd name="T5" fmla="*/ 72 h 78"/>
                <a:gd name="T6" fmla="*/ 12 w 60"/>
                <a:gd name="T7" fmla="*/ 48 h 78"/>
                <a:gd name="T8" fmla="*/ 12 w 60"/>
                <a:gd name="T9" fmla="*/ 30 h 78"/>
                <a:gd name="T10" fmla="*/ 18 w 60"/>
                <a:gd name="T11" fmla="*/ 24 h 78"/>
                <a:gd name="T12" fmla="*/ 18 w 60"/>
                <a:gd name="T13" fmla="*/ 30 h 78"/>
                <a:gd name="T14" fmla="*/ 24 w 60"/>
                <a:gd name="T15" fmla="*/ 30 h 78"/>
                <a:gd name="T16" fmla="*/ 18 w 60"/>
                <a:gd name="T17" fmla="*/ 18 h 78"/>
                <a:gd name="T18" fmla="*/ 24 w 60"/>
                <a:gd name="T19" fmla="*/ 6 h 78"/>
                <a:gd name="T20" fmla="*/ 24 w 60"/>
                <a:gd name="T21" fmla="*/ 0 h 78"/>
                <a:gd name="T22" fmla="*/ 36 w 60"/>
                <a:gd name="T23" fmla="*/ 6 h 78"/>
                <a:gd name="T24" fmla="*/ 60 w 60"/>
                <a:gd name="T25" fmla="*/ 12 h 78"/>
                <a:gd name="T26" fmla="*/ 60 w 60"/>
                <a:gd name="T27" fmla="*/ 18 h 78"/>
                <a:gd name="T28" fmla="*/ 54 w 60"/>
                <a:gd name="T29" fmla="*/ 18 h 78"/>
                <a:gd name="T30" fmla="*/ 54 w 60"/>
                <a:gd name="T31" fmla="*/ 24 h 78"/>
                <a:gd name="T32" fmla="*/ 60 w 60"/>
                <a:gd name="T33" fmla="*/ 24 h 78"/>
                <a:gd name="T34" fmla="*/ 54 w 60"/>
                <a:gd name="T35" fmla="*/ 30 h 78"/>
                <a:gd name="T36" fmla="*/ 60 w 60"/>
                <a:gd name="T37" fmla="*/ 30 h 78"/>
                <a:gd name="T38" fmla="*/ 60 w 60"/>
                <a:gd name="T39" fmla="*/ 36 h 78"/>
                <a:gd name="T40" fmla="*/ 54 w 60"/>
                <a:gd name="T41" fmla="*/ 30 h 78"/>
                <a:gd name="T42" fmla="*/ 54 w 60"/>
                <a:gd name="T43" fmla="*/ 36 h 78"/>
                <a:gd name="T44" fmla="*/ 48 w 60"/>
                <a:gd name="T45" fmla="*/ 36 h 78"/>
                <a:gd name="T46" fmla="*/ 48 w 60"/>
                <a:gd name="T47" fmla="*/ 42 h 78"/>
                <a:gd name="T48" fmla="*/ 42 w 60"/>
                <a:gd name="T49" fmla="*/ 42 h 78"/>
                <a:gd name="T50" fmla="*/ 48 w 60"/>
                <a:gd name="T51" fmla="*/ 42 h 78"/>
                <a:gd name="T52" fmla="*/ 42 w 60"/>
                <a:gd name="T53" fmla="*/ 66 h 78"/>
                <a:gd name="T54" fmla="*/ 18 w 60"/>
                <a:gd name="T55" fmla="*/ 60 h 78"/>
                <a:gd name="T56" fmla="*/ 12 w 60"/>
                <a:gd name="T57" fmla="*/ 72 h 78"/>
                <a:gd name="T58" fmla="*/ 18 w 60"/>
                <a:gd name="T59"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18" y="72"/>
                  </a:moveTo>
                  <a:lnTo>
                    <a:pt x="18" y="78"/>
                  </a:lnTo>
                  <a:lnTo>
                    <a:pt x="0" y="72"/>
                  </a:lnTo>
                  <a:lnTo>
                    <a:pt x="12" y="48"/>
                  </a:lnTo>
                  <a:lnTo>
                    <a:pt x="12" y="30"/>
                  </a:lnTo>
                  <a:lnTo>
                    <a:pt x="18" y="24"/>
                  </a:lnTo>
                  <a:lnTo>
                    <a:pt x="18" y="30"/>
                  </a:lnTo>
                  <a:lnTo>
                    <a:pt x="24" y="30"/>
                  </a:lnTo>
                  <a:lnTo>
                    <a:pt x="18" y="18"/>
                  </a:lnTo>
                  <a:lnTo>
                    <a:pt x="24" y="6"/>
                  </a:lnTo>
                  <a:lnTo>
                    <a:pt x="24" y="0"/>
                  </a:lnTo>
                  <a:lnTo>
                    <a:pt x="36" y="6"/>
                  </a:lnTo>
                  <a:lnTo>
                    <a:pt x="60" y="12"/>
                  </a:lnTo>
                  <a:lnTo>
                    <a:pt x="60" y="18"/>
                  </a:lnTo>
                  <a:lnTo>
                    <a:pt x="54" y="18"/>
                  </a:lnTo>
                  <a:lnTo>
                    <a:pt x="54" y="24"/>
                  </a:lnTo>
                  <a:lnTo>
                    <a:pt x="60" y="24"/>
                  </a:lnTo>
                  <a:lnTo>
                    <a:pt x="54" y="30"/>
                  </a:lnTo>
                  <a:lnTo>
                    <a:pt x="60" y="30"/>
                  </a:lnTo>
                  <a:lnTo>
                    <a:pt x="60" y="36"/>
                  </a:lnTo>
                  <a:lnTo>
                    <a:pt x="54" y="30"/>
                  </a:lnTo>
                  <a:lnTo>
                    <a:pt x="54" y="36"/>
                  </a:lnTo>
                  <a:lnTo>
                    <a:pt x="48" y="36"/>
                  </a:lnTo>
                  <a:lnTo>
                    <a:pt x="48" y="42"/>
                  </a:lnTo>
                  <a:lnTo>
                    <a:pt x="42" y="42"/>
                  </a:lnTo>
                  <a:lnTo>
                    <a:pt x="48" y="42"/>
                  </a:lnTo>
                  <a:lnTo>
                    <a:pt x="42" y="66"/>
                  </a:lnTo>
                  <a:lnTo>
                    <a:pt x="18" y="60"/>
                  </a:lnTo>
                  <a:lnTo>
                    <a:pt x="12" y="72"/>
                  </a:lnTo>
                  <a:lnTo>
                    <a:pt x="18"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6" name="Freeform 224"/>
            <p:cNvSpPr>
              <a:spLocks/>
            </p:cNvSpPr>
            <p:nvPr/>
          </p:nvSpPr>
          <p:spPr bwMode="auto">
            <a:xfrm>
              <a:off x="936" y="1008"/>
              <a:ext cx="54" cy="54"/>
            </a:xfrm>
            <a:custGeom>
              <a:avLst/>
              <a:gdLst>
                <a:gd name="T0" fmla="*/ 54 w 54"/>
                <a:gd name="T1" fmla="*/ 48 h 54"/>
                <a:gd name="T2" fmla="*/ 48 w 54"/>
                <a:gd name="T3" fmla="*/ 54 h 54"/>
                <a:gd name="T4" fmla="*/ 42 w 54"/>
                <a:gd name="T5" fmla="*/ 54 h 54"/>
                <a:gd name="T6" fmla="*/ 36 w 54"/>
                <a:gd name="T7" fmla="*/ 54 h 54"/>
                <a:gd name="T8" fmla="*/ 36 w 54"/>
                <a:gd name="T9" fmla="*/ 48 h 54"/>
                <a:gd name="T10" fmla="*/ 30 w 54"/>
                <a:gd name="T11" fmla="*/ 48 h 54"/>
                <a:gd name="T12" fmla="*/ 30 w 54"/>
                <a:gd name="T13" fmla="*/ 42 h 54"/>
                <a:gd name="T14" fmla="*/ 24 w 54"/>
                <a:gd name="T15" fmla="*/ 42 h 54"/>
                <a:gd name="T16" fmla="*/ 24 w 54"/>
                <a:gd name="T17" fmla="*/ 36 h 54"/>
                <a:gd name="T18" fmla="*/ 6 w 54"/>
                <a:gd name="T19" fmla="*/ 30 h 54"/>
                <a:gd name="T20" fmla="*/ 0 w 54"/>
                <a:gd name="T21" fmla="*/ 30 h 54"/>
                <a:gd name="T22" fmla="*/ 6 w 54"/>
                <a:gd name="T23" fmla="*/ 30 h 54"/>
                <a:gd name="T24" fmla="*/ 6 w 54"/>
                <a:gd name="T25" fmla="*/ 24 h 54"/>
                <a:gd name="T26" fmla="*/ 12 w 54"/>
                <a:gd name="T27" fmla="*/ 24 h 54"/>
                <a:gd name="T28" fmla="*/ 12 w 54"/>
                <a:gd name="T29" fmla="*/ 18 h 54"/>
                <a:gd name="T30" fmla="*/ 18 w 54"/>
                <a:gd name="T31" fmla="*/ 24 h 54"/>
                <a:gd name="T32" fmla="*/ 18 w 54"/>
                <a:gd name="T33" fmla="*/ 18 h 54"/>
                <a:gd name="T34" fmla="*/ 12 w 54"/>
                <a:gd name="T35" fmla="*/ 18 h 54"/>
                <a:gd name="T36" fmla="*/ 18 w 54"/>
                <a:gd name="T37" fmla="*/ 12 h 54"/>
                <a:gd name="T38" fmla="*/ 12 w 54"/>
                <a:gd name="T39" fmla="*/ 12 h 54"/>
                <a:gd name="T40" fmla="*/ 12 w 54"/>
                <a:gd name="T41" fmla="*/ 6 h 54"/>
                <a:gd name="T42" fmla="*/ 18 w 54"/>
                <a:gd name="T43" fmla="*/ 6 h 54"/>
                <a:gd name="T44" fmla="*/ 18 w 54"/>
                <a:gd name="T45" fmla="*/ 0 h 54"/>
                <a:gd name="T46" fmla="*/ 42 w 54"/>
                <a:gd name="T47" fmla="*/ 6 h 54"/>
                <a:gd name="T48" fmla="*/ 42 w 54"/>
                <a:gd name="T49" fmla="*/ 12 h 54"/>
                <a:gd name="T50" fmla="*/ 48 w 54"/>
                <a:gd name="T51" fmla="*/ 12 h 54"/>
                <a:gd name="T52" fmla="*/ 48 w 54"/>
                <a:gd name="T53" fmla="*/ 18 h 54"/>
                <a:gd name="T54" fmla="*/ 48 w 54"/>
                <a:gd name="T55" fmla="*/ 24 h 54"/>
                <a:gd name="T56" fmla="*/ 48 w 54"/>
                <a:gd name="T57" fmla="*/ 30 h 54"/>
                <a:gd name="T58" fmla="*/ 54 w 54"/>
                <a:gd name="T59" fmla="*/ 30 h 54"/>
                <a:gd name="T60" fmla="*/ 54 w 54"/>
                <a:gd name="T61" fmla="*/ 36 h 54"/>
                <a:gd name="T62" fmla="*/ 54 w 54"/>
                <a:gd name="T6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54">
                  <a:moveTo>
                    <a:pt x="54" y="48"/>
                  </a:moveTo>
                  <a:lnTo>
                    <a:pt x="48" y="54"/>
                  </a:lnTo>
                  <a:lnTo>
                    <a:pt x="42" y="54"/>
                  </a:lnTo>
                  <a:lnTo>
                    <a:pt x="36" y="54"/>
                  </a:lnTo>
                  <a:lnTo>
                    <a:pt x="36" y="48"/>
                  </a:lnTo>
                  <a:lnTo>
                    <a:pt x="30" y="48"/>
                  </a:lnTo>
                  <a:lnTo>
                    <a:pt x="30" y="42"/>
                  </a:lnTo>
                  <a:lnTo>
                    <a:pt x="24" y="42"/>
                  </a:lnTo>
                  <a:lnTo>
                    <a:pt x="24" y="36"/>
                  </a:lnTo>
                  <a:lnTo>
                    <a:pt x="6" y="30"/>
                  </a:lnTo>
                  <a:lnTo>
                    <a:pt x="0" y="30"/>
                  </a:lnTo>
                  <a:lnTo>
                    <a:pt x="6" y="30"/>
                  </a:lnTo>
                  <a:lnTo>
                    <a:pt x="6" y="24"/>
                  </a:lnTo>
                  <a:lnTo>
                    <a:pt x="12" y="24"/>
                  </a:lnTo>
                  <a:lnTo>
                    <a:pt x="12" y="18"/>
                  </a:lnTo>
                  <a:lnTo>
                    <a:pt x="18" y="24"/>
                  </a:lnTo>
                  <a:lnTo>
                    <a:pt x="18" y="18"/>
                  </a:lnTo>
                  <a:lnTo>
                    <a:pt x="12" y="18"/>
                  </a:lnTo>
                  <a:lnTo>
                    <a:pt x="18" y="12"/>
                  </a:lnTo>
                  <a:lnTo>
                    <a:pt x="12" y="12"/>
                  </a:lnTo>
                  <a:lnTo>
                    <a:pt x="12" y="6"/>
                  </a:lnTo>
                  <a:lnTo>
                    <a:pt x="18" y="6"/>
                  </a:lnTo>
                  <a:lnTo>
                    <a:pt x="18" y="0"/>
                  </a:lnTo>
                  <a:lnTo>
                    <a:pt x="42" y="6"/>
                  </a:lnTo>
                  <a:lnTo>
                    <a:pt x="42" y="12"/>
                  </a:lnTo>
                  <a:lnTo>
                    <a:pt x="48" y="12"/>
                  </a:lnTo>
                  <a:lnTo>
                    <a:pt x="48" y="18"/>
                  </a:lnTo>
                  <a:lnTo>
                    <a:pt x="48" y="24"/>
                  </a:lnTo>
                  <a:lnTo>
                    <a:pt x="48" y="30"/>
                  </a:lnTo>
                  <a:lnTo>
                    <a:pt x="54" y="30"/>
                  </a:lnTo>
                  <a:lnTo>
                    <a:pt x="54" y="36"/>
                  </a:lnTo>
                  <a:lnTo>
                    <a:pt x="54"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7" name="Freeform 225"/>
            <p:cNvSpPr>
              <a:spLocks/>
            </p:cNvSpPr>
            <p:nvPr/>
          </p:nvSpPr>
          <p:spPr bwMode="auto">
            <a:xfrm>
              <a:off x="2850" y="1284"/>
              <a:ext cx="48" cy="36"/>
            </a:xfrm>
            <a:custGeom>
              <a:avLst/>
              <a:gdLst>
                <a:gd name="T0" fmla="*/ 36 w 48"/>
                <a:gd name="T1" fmla="*/ 36 h 36"/>
                <a:gd name="T2" fmla="*/ 0 w 48"/>
                <a:gd name="T3" fmla="*/ 36 h 36"/>
                <a:gd name="T4" fmla="*/ 0 w 48"/>
                <a:gd name="T5" fmla="*/ 18 h 36"/>
                <a:gd name="T6" fmla="*/ 0 w 48"/>
                <a:gd name="T7" fmla="*/ 0 h 36"/>
                <a:gd name="T8" fmla="*/ 42 w 48"/>
                <a:gd name="T9" fmla="*/ 0 h 36"/>
                <a:gd name="T10" fmla="*/ 48 w 48"/>
                <a:gd name="T11" fmla="*/ 30 h 36"/>
                <a:gd name="T12" fmla="*/ 36 w 4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36" y="36"/>
                  </a:moveTo>
                  <a:lnTo>
                    <a:pt x="0" y="36"/>
                  </a:lnTo>
                  <a:lnTo>
                    <a:pt x="0" y="18"/>
                  </a:lnTo>
                  <a:lnTo>
                    <a:pt x="0" y="0"/>
                  </a:lnTo>
                  <a:lnTo>
                    <a:pt x="42" y="0"/>
                  </a:lnTo>
                  <a:lnTo>
                    <a:pt x="48" y="30"/>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8" name="Freeform 226"/>
            <p:cNvSpPr>
              <a:spLocks/>
            </p:cNvSpPr>
            <p:nvPr/>
          </p:nvSpPr>
          <p:spPr bwMode="auto">
            <a:xfrm>
              <a:off x="2814" y="1284"/>
              <a:ext cx="36" cy="36"/>
            </a:xfrm>
            <a:custGeom>
              <a:avLst/>
              <a:gdLst>
                <a:gd name="T0" fmla="*/ 12 w 36"/>
                <a:gd name="T1" fmla="*/ 36 h 36"/>
                <a:gd name="T2" fmla="*/ 6 w 36"/>
                <a:gd name="T3" fmla="*/ 36 h 36"/>
                <a:gd name="T4" fmla="*/ 6 w 36"/>
                <a:gd name="T5" fmla="*/ 18 h 36"/>
                <a:gd name="T6" fmla="*/ 0 w 36"/>
                <a:gd name="T7" fmla="*/ 18 h 36"/>
                <a:gd name="T8" fmla="*/ 6 w 36"/>
                <a:gd name="T9" fmla="*/ 0 h 36"/>
                <a:gd name="T10" fmla="*/ 36 w 36"/>
                <a:gd name="T11" fmla="*/ 0 h 36"/>
                <a:gd name="T12" fmla="*/ 36 w 36"/>
                <a:gd name="T13" fmla="*/ 18 h 36"/>
                <a:gd name="T14" fmla="*/ 36 w 36"/>
                <a:gd name="T15" fmla="*/ 36 h 36"/>
                <a:gd name="T16" fmla="*/ 12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2" y="36"/>
                  </a:moveTo>
                  <a:lnTo>
                    <a:pt x="6" y="36"/>
                  </a:lnTo>
                  <a:lnTo>
                    <a:pt x="6" y="18"/>
                  </a:lnTo>
                  <a:lnTo>
                    <a:pt x="0" y="18"/>
                  </a:lnTo>
                  <a:lnTo>
                    <a:pt x="6" y="0"/>
                  </a:lnTo>
                  <a:lnTo>
                    <a:pt x="36" y="0"/>
                  </a:lnTo>
                  <a:lnTo>
                    <a:pt x="36" y="18"/>
                  </a:lnTo>
                  <a:lnTo>
                    <a:pt x="36"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99" name="Freeform 227"/>
            <p:cNvSpPr>
              <a:spLocks/>
            </p:cNvSpPr>
            <p:nvPr/>
          </p:nvSpPr>
          <p:spPr bwMode="auto">
            <a:xfrm>
              <a:off x="3006" y="1284"/>
              <a:ext cx="36" cy="30"/>
            </a:xfrm>
            <a:custGeom>
              <a:avLst/>
              <a:gdLst>
                <a:gd name="T0" fmla="*/ 36 w 36"/>
                <a:gd name="T1" fmla="*/ 30 h 30"/>
                <a:gd name="T2" fmla="*/ 0 w 36"/>
                <a:gd name="T3" fmla="*/ 30 h 30"/>
                <a:gd name="T4" fmla="*/ 0 w 36"/>
                <a:gd name="T5" fmla="*/ 18 h 30"/>
                <a:gd name="T6" fmla="*/ 0 w 36"/>
                <a:gd name="T7" fmla="*/ 0 h 30"/>
                <a:gd name="T8" fmla="*/ 30 w 36"/>
                <a:gd name="T9" fmla="*/ 0 h 30"/>
                <a:gd name="T10" fmla="*/ 30 w 36"/>
                <a:gd name="T11" fmla="*/ 18 h 30"/>
                <a:gd name="T12" fmla="*/ 36 w 36"/>
                <a:gd name="T13" fmla="*/ 18 h 30"/>
                <a:gd name="T14" fmla="*/ 36 w 3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36" y="30"/>
                  </a:moveTo>
                  <a:lnTo>
                    <a:pt x="0" y="30"/>
                  </a:lnTo>
                  <a:lnTo>
                    <a:pt x="0" y="18"/>
                  </a:lnTo>
                  <a:lnTo>
                    <a:pt x="0" y="0"/>
                  </a:lnTo>
                  <a:lnTo>
                    <a:pt x="30" y="0"/>
                  </a:lnTo>
                  <a:lnTo>
                    <a:pt x="30" y="18"/>
                  </a:lnTo>
                  <a:lnTo>
                    <a:pt x="36" y="18"/>
                  </a:lnTo>
                  <a:lnTo>
                    <a:pt x="3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0" name="Freeform 228"/>
            <p:cNvSpPr>
              <a:spLocks/>
            </p:cNvSpPr>
            <p:nvPr/>
          </p:nvSpPr>
          <p:spPr bwMode="auto">
            <a:xfrm>
              <a:off x="3036" y="1284"/>
              <a:ext cx="36" cy="42"/>
            </a:xfrm>
            <a:custGeom>
              <a:avLst/>
              <a:gdLst>
                <a:gd name="T0" fmla="*/ 6 w 36"/>
                <a:gd name="T1" fmla="*/ 42 h 42"/>
                <a:gd name="T2" fmla="*/ 6 w 36"/>
                <a:gd name="T3" fmla="*/ 30 h 42"/>
                <a:gd name="T4" fmla="*/ 6 w 36"/>
                <a:gd name="T5" fmla="*/ 18 h 42"/>
                <a:gd name="T6" fmla="*/ 0 w 36"/>
                <a:gd name="T7" fmla="*/ 18 h 42"/>
                <a:gd name="T8" fmla="*/ 0 w 36"/>
                <a:gd name="T9" fmla="*/ 0 h 42"/>
                <a:gd name="T10" fmla="*/ 18 w 36"/>
                <a:gd name="T11" fmla="*/ 0 h 42"/>
                <a:gd name="T12" fmla="*/ 18 w 36"/>
                <a:gd name="T13" fmla="*/ 6 h 42"/>
                <a:gd name="T14" fmla="*/ 18 w 36"/>
                <a:gd name="T15" fmla="*/ 12 h 42"/>
                <a:gd name="T16" fmla="*/ 24 w 36"/>
                <a:gd name="T17" fmla="*/ 12 h 42"/>
                <a:gd name="T18" fmla="*/ 30 w 36"/>
                <a:gd name="T19" fmla="*/ 18 h 42"/>
                <a:gd name="T20" fmla="*/ 30 w 36"/>
                <a:gd name="T21" fmla="*/ 24 h 42"/>
                <a:gd name="T22" fmla="*/ 36 w 36"/>
                <a:gd name="T23" fmla="*/ 24 h 42"/>
                <a:gd name="T24" fmla="*/ 36 w 36"/>
                <a:gd name="T25" fmla="*/ 30 h 42"/>
                <a:gd name="T26" fmla="*/ 30 w 36"/>
                <a:gd name="T27" fmla="*/ 36 h 42"/>
                <a:gd name="T28" fmla="*/ 24 w 36"/>
                <a:gd name="T29" fmla="*/ 42 h 42"/>
                <a:gd name="T30" fmla="*/ 6 w 36"/>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2">
                  <a:moveTo>
                    <a:pt x="6" y="42"/>
                  </a:moveTo>
                  <a:lnTo>
                    <a:pt x="6" y="30"/>
                  </a:lnTo>
                  <a:lnTo>
                    <a:pt x="6" y="18"/>
                  </a:lnTo>
                  <a:lnTo>
                    <a:pt x="0" y="18"/>
                  </a:lnTo>
                  <a:lnTo>
                    <a:pt x="0" y="0"/>
                  </a:lnTo>
                  <a:lnTo>
                    <a:pt x="18" y="0"/>
                  </a:lnTo>
                  <a:lnTo>
                    <a:pt x="18" y="6"/>
                  </a:lnTo>
                  <a:lnTo>
                    <a:pt x="18" y="12"/>
                  </a:lnTo>
                  <a:lnTo>
                    <a:pt x="24" y="12"/>
                  </a:lnTo>
                  <a:lnTo>
                    <a:pt x="30" y="18"/>
                  </a:lnTo>
                  <a:lnTo>
                    <a:pt x="30" y="24"/>
                  </a:lnTo>
                  <a:lnTo>
                    <a:pt x="36" y="24"/>
                  </a:lnTo>
                  <a:lnTo>
                    <a:pt x="36" y="30"/>
                  </a:lnTo>
                  <a:lnTo>
                    <a:pt x="30" y="36"/>
                  </a:lnTo>
                  <a:lnTo>
                    <a:pt x="24" y="42"/>
                  </a:lnTo>
                  <a:lnTo>
                    <a:pt x="6"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1" name="Freeform 229"/>
            <p:cNvSpPr>
              <a:spLocks/>
            </p:cNvSpPr>
            <p:nvPr/>
          </p:nvSpPr>
          <p:spPr bwMode="auto">
            <a:xfrm>
              <a:off x="1098" y="1062"/>
              <a:ext cx="54" cy="66"/>
            </a:xfrm>
            <a:custGeom>
              <a:avLst/>
              <a:gdLst>
                <a:gd name="T0" fmla="*/ 30 w 54"/>
                <a:gd name="T1" fmla="*/ 66 h 66"/>
                <a:gd name="T2" fmla="*/ 18 w 54"/>
                <a:gd name="T3" fmla="*/ 66 h 66"/>
                <a:gd name="T4" fmla="*/ 18 w 54"/>
                <a:gd name="T5" fmla="*/ 60 h 66"/>
                <a:gd name="T6" fmla="*/ 12 w 54"/>
                <a:gd name="T7" fmla="*/ 54 h 66"/>
                <a:gd name="T8" fmla="*/ 12 w 54"/>
                <a:gd name="T9" fmla="*/ 48 h 66"/>
                <a:gd name="T10" fmla="*/ 6 w 54"/>
                <a:gd name="T11" fmla="*/ 48 h 66"/>
                <a:gd name="T12" fmla="*/ 0 w 54"/>
                <a:gd name="T13" fmla="*/ 48 h 66"/>
                <a:gd name="T14" fmla="*/ 0 w 54"/>
                <a:gd name="T15" fmla="*/ 42 h 66"/>
                <a:gd name="T16" fmla="*/ 0 w 54"/>
                <a:gd name="T17" fmla="*/ 36 h 66"/>
                <a:gd name="T18" fmla="*/ 6 w 54"/>
                <a:gd name="T19" fmla="*/ 36 h 66"/>
                <a:gd name="T20" fmla="*/ 12 w 54"/>
                <a:gd name="T21" fmla="*/ 36 h 66"/>
                <a:gd name="T22" fmla="*/ 12 w 54"/>
                <a:gd name="T23" fmla="*/ 30 h 66"/>
                <a:gd name="T24" fmla="*/ 18 w 54"/>
                <a:gd name="T25" fmla="*/ 30 h 66"/>
                <a:gd name="T26" fmla="*/ 18 w 54"/>
                <a:gd name="T27" fmla="*/ 24 h 66"/>
                <a:gd name="T28" fmla="*/ 24 w 54"/>
                <a:gd name="T29" fmla="*/ 18 h 66"/>
                <a:gd name="T30" fmla="*/ 18 w 54"/>
                <a:gd name="T31" fmla="*/ 18 h 66"/>
                <a:gd name="T32" fmla="*/ 18 w 54"/>
                <a:gd name="T33" fmla="*/ 12 h 66"/>
                <a:gd name="T34" fmla="*/ 18 w 54"/>
                <a:gd name="T35" fmla="*/ 6 h 66"/>
                <a:gd name="T36" fmla="*/ 24 w 54"/>
                <a:gd name="T37" fmla="*/ 6 h 66"/>
                <a:gd name="T38" fmla="*/ 36 w 54"/>
                <a:gd name="T39" fmla="*/ 6 h 66"/>
                <a:gd name="T40" fmla="*/ 36 w 54"/>
                <a:gd name="T41" fmla="*/ 0 h 66"/>
                <a:gd name="T42" fmla="*/ 42 w 54"/>
                <a:gd name="T43" fmla="*/ 6 h 66"/>
                <a:gd name="T44" fmla="*/ 42 w 54"/>
                <a:gd name="T45" fmla="*/ 12 h 66"/>
                <a:gd name="T46" fmla="*/ 48 w 54"/>
                <a:gd name="T47" fmla="*/ 12 h 66"/>
                <a:gd name="T48" fmla="*/ 48 w 54"/>
                <a:gd name="T49" fmla="*/ 18 h 66"/>
                <a:gd name="T50" fmla="*/ 54 w 54"/>
                <a:gd name="T51" fmla="*/ 24 h 66"/>
                <a:gd name="T52" fmla="*/ 54 w 54"/>
                <a:gd name="T53" fmla="*/ 30 h 66"/>
                <a:gd name="T54" fmla="*/ 48 w 54"/>
                <a:gd name="T55" fmla="*/ 30 h 66"/>
                <a:gd name="T56" fmla="*/ 42 w 54"/>
                <a:gd name="T57" fmla="*/ 30 h 66"/>
                <a:gd name="T58" fmla="*/ 42 w 54"/>
                <a:gd name="T59" fmla="*/ 36 h 66"/>
                <a:gd name="T60" fmla="*/ 36 w 54"/>
                <a:gd name="T61" fmla="*/ 36 h 66"/>
                <a:gd name="T62" fmla="*/ 36 w 54"/>
                <a:gd name="T63" fmla="*/ 48 h 66"/>
                <a:gd name="T64" fmla="*/ 36 w 54"/>
                <a:gd name="T65" fmla="*/ 54 h 66"/>
                <a:gd name="T66" fmla="*/ 36 w 54"/>
                <a:gd name="T67" fmla="*/ 60 h 66"/>
                <a:gd name="T68" fmla="*/ 36 w 54"/>
                <a:gd name="T69" fmla="*/ 66 h 66"/>
                <a:gd name="T70" fmla="*/ 30 w 54"/>
                <a:gd name="T7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66">
                  <a:moveTo>
                    <a:pt x="30" y="66"/>
                  </a:moveTo>
                  <a:lnTo>
                    <a:pt x="18" y="66"/>
                  </a:lnTo>
                  <a:lnTo>
                    <a:pt x="18" y="60"/>
                  </a:lnTo>
                  <a:lnTo>
                    <a:pt x="12" y="54"/>
                  </a:lnTo>
                  <a:lnTo>
                    <a:pt x="12" y="48"/>
                  </a:lnTo>
                  <a:lnTo>
                    <a:pt x="6" y="48"/>
                  </a:lnTo>
                  <a:lnTo>
                    <a:pt x="0" y="48"/>
                  </a:lnTo>
                  <a:lnTo>
                    <a:pt x="0" y="42"/>
                  </a:lnTo>
                  <a:lnTo>
                    <a:pt x="0" y="36"/>
                  </a:lnTo>
                  <a:lnTo>
                    <a:pt x="6" y="36"/>
                  </a:lnTo>
                  <a:lnTo>
                    <a:pt x="12" y="36"/>
                  </a:lnTo>
                  <a:lnTo>
                    <a:pt x="12" y="30"/>
                  </a:lnTo>
                  <a:lnTo>
                    <a:pt x="18" y="30"/>
                  </a:lnTo>
                  <a:lnTo>
                    <a:pt x="18" y="24"/>
                  </a:lnTo>
                  <a:lnTo>
                    <a:pt x="24" y="18"/>
                  </a:lnTo>
                  <a:lnTo>
                    <a:pt x="18" y="18"/>
                  </a:lnTo>
                  <a:lnTo>
                    <a:pt x="18" y="12"/>
                  </a:lnTo>
                  <a:lnTo>
                    <a:pt x="18" y="6"/>
                  </a:lnTo>
                  <a:lnTo>
                    <a:pt x="24" y="6"/>
                  </a:lnTo>
                  <a:lnTo>
                    <a:pt x="36" y="6"/>
                  </a:lnTo>
                  <a:lnTo>
                    <a:pt x="36" y="0"/>
                  </a:lnTo>
                  <a:lnTo>
                    <a:pt x="42" y="6"/>
                  </a:lnTo>
                  <a:lnTo>
                    <a:pt x="42" y="12"/>
                  </a:lnTo>
                  <a:lnTo>
                    <a:pt x="48" y="12"/>
                  </a:lnTo>
                  <a:lnTo>
                    <a:pt x="48" y="18"/>
                  </a:lnTo>
                  <a:lnTo>
                    <a:pt x="54" y="24"/>
                  </a:lnTo>
                  <a:lnTo>
                    <a:pt x="54" y="30"/>
                  </a:lnTo>
                  <a:lnTo>
                    <a:pt x="48" y="30"/>
                  </a:lnTo>
                  <a:lnTo>
                    <a:pt x="42" y="30"/>
                  </a:lnTo>
                  <a:lnTo>
                    <a:pt x="42" y="36"/>
                  </a:lnTo>
                  <a:lnTo>
                    <a:pt x="36" y="36"/>
                  </a:lnTo>
                  <a:lnTo>
                    <a:pt x="36" y="48"/>
                  </a:lnTo>
                  <a:lnTo>
                    <a:pt x="36" y="54"/>
                  </a:lnTo>
                  <a:lnTo>
                    <a:pt x="36" y="60"/>
                  </a:lnTo>
                  <a:lnTo>
                    <a:pt x="36" y="66"/>
                  </a:lnTo>
                  <a:lnTo>
                    <a:pt x="30"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2" name="Freeform 230"/>
            <p:cNvSpPr>
              <a:spLocks/>
            </p:cNvSpPr>
            <p:nvPr/>
          </p:nvSpPr>
          <p:spPr bwMode="auto">
            <a:xfrm>
              <a:off x="3054" y="1278"/>
              <a:ext cx="48" cy="54"/>
            </a:xfrm>
            <a:custGeom>
              <a:avLst/>
              <a:gdLst>
                <a:gd name="T0" fmla="*/ 6 w 48"/>
                <a:gd name="T1" fmla="*/ 54 h 54"/>
                <a:gd name="T2" fmla="*/ 6 w 48"/>
                <a:gd name="T3" fmla="*/ 48 h 54"/>
                <a:gd name="T4" fmla="*/ 12 w 48"/>
                <a:gd name="T5" fmla="*/ 42 h 54"/>
                <a:gd name="T6" fmla="*/ 18 w 48"/>
                <a:gd name="T7" fmla="*/ 36 h 54"/>
                <a:gd name="T8" fmla="*/ 18 w 48"/>
                <a:gd name="T9" fmla="*/ 30 h 54"/>
                <a:gd name="T10" fmla="*/ 12 w 48"/>
                <a:gd name="T11" fmla="*/ 30 h 54"/>
                <a:gd name="T12" fmla="*/ 12 w 48"/>
                <a:gd name="T13" fmla="*/ 24 h 54"/>
                <a:gd name="T14" fmla="*/ 6 w 48"/>
                <a:gd name="T15" fmla="*/ 18 h 54"/>
                <a:gd name="T16" fmla="*/ 0 w 48"/>
                <a:gd name="T17" fmla="*/ 18 h 54"/>
                <a:gd name="T18" fmla="*/ 0 w 48"/>
                <a:gd name="T19" fmla="*/ 12 h 54"/>
                <a:gd name="T20" fmla="*/ 24 w 48"/>
                <a:gd name="T21" fmla="*/ 12 h 54"/>
                <a:gd name="T22" fmla="*/ 24 w 48"/>
                <a:gd name="T23" fmla="*/ 6 h 54"/>
                <a:gd name="T24" fmla="*/ 48 w 48"/>
                <a:gd name="T25" fmla="*/ 0 h 54"/>
                <a:gd name="T26" fmla="*/ 48 w 48"/>
                <a:gd name="T27" fmla="*/ 12 h 54"/>
                <a:gd name="T28" fmla="*/ 48 w 48"/>
                <a:gd name="T29" fmla="*/ 54 h 54"/>
                <a:gd name="T30" fmla="*/ 6 w 48"/>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6" y="54"/>
                  </a:moveTo>
                  <a:lnTo>
                    <a:pt x="6" y="48"/>
                  </a:lnTo>
                  <a:lnTo>
                    <a:pt x="12" y="42"/>
                  </a:lnTo>
                  <a:lnTo>
                    <a:pt x="18" y="36"/>
                  </a:lnTo>
                  <a:lnTo>
                    <a:pt x="18" y="30"/>
                  </a:lnTo>
                  <a:lnTo>
                    <a:pt x="12" y="30"/>
                  </a:lnTo>
                  <a:lnTo>
                    <a:pt x="12" y="24"/>
                  </a:lnTo>
                  <a:lnTo>
                    <a:pt x="6" y="18"/>
                  </a:lnTo>
                  <a:lnTo>
                    <a:pt x="0" y="18"/>
                  </a:lnTo>
                  <a:lnTo>
                    <a:pt x="0" y="12"/>
                  </a:lnTo>
                  <a:lnTo>
                    <a:pt x="24" y="12"/>
                  </a:lnTo>
                  <a:lnTo>
                    <a:pt x="24" y="6"/>
                  </a:lnTo>
                  <a:lnTo>
                    <a:pt x="48" y="0"/>
                  </a:lnTo>
                  <a:lnTo>
                    <a:pt x="48" y="12"/>
                  </a:lnTo>
                  <a:lnTo>
                    <a:pt x="48" y="54"/>
                  </a:lnTo>
                  <a:lnTo>
                    <a:pt x="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3" name="Freeform 231"/>
            <p:cNvSpPr>
              <a:spLocks/>
            </p:cNvSpPr>
            <p:nvPr/>
          </p:nvSpPr>
          <p:spPr bwMode="auto">
            <a:xfrm>
              <a:off x="984" y="1026"/>
              <a:ext cx="66" cy="42"/>
            </a:xfrm>
            <a:custGeom>
              <a:avLst/>
              <a:gdLst>
                <a:gd name="T0" fmla="*/ 66 w 66"/>
                <a:gd name="T1" fmla="*/ 42 h 42"/>
                <a:gd name="T2" fmla="*/ 12 w 66"/>
                <a:gd name="T3" fmla="*/ 30 h 42"/>
                <a:gd name="T4" fmla="*/ 6 w 66"/>
                <a:gd name="T5" fmla="*/ 30 h 42"/>
                <a:gd name="T6" fmla="*/ 6 w 66"/>
                <a:gd name="T7" fmla="*/ 18 h 42"/>
                <a:gd name="T8" fmla="*/ 6 w 66"/>
                <a:gd name="T9" fmla="*/ 12 h 42"/>
                <a:gd name="T10" fmla="*/ 0 w 66"/>
                <a:gd name="T11" fmla="*/ 12 h 42"/>
                <a:gd name="T12" fmla="*/ 0 w 66"/>
                <a:gd name="T13" fmla="*/ 6 h 42"/>
                <a:gd name="T14" fmla="*/ 0 w 66"/>
                <a:gd name="T15" fmla="*/ 0 h 42"/>
                <a:gd name="T16" fmla="*/ 6 w 66"/>
                <a:gd name="T17" fmla="*/ 0 h 42"/>
                <a:gd name="T18" fmla="*/ 12 w 66"/>
                <a:gd name="T19" fmla="*/ 0 h 42"/>
                <a:gd name="T20" fmla="*/ 12 w 66"/>
                <a:gd name="T21" fmla="*/ 6 h 42"/>
                <a:gd name="T22" fmla="*/ 12 w 66"/>
                <a:gd name="T23" fmla="*/ 12 h 42"/>
                <a:gd name="T24" fmla="*/ 18 w 66"/>
                <a:gd name="T25" fmla="*/ 12 h 42"/>
                <a:gd name="T26" fmla="*/ 18 w 66"/>
                <a:gd name="T27" fmla="*/ 18 h 42"/>
                <a:gd name="T28" fmla="*/ 30 w 66"/>
                <a:gd name="T29" fmla="*/ 18 h 42"/>
                <a:gd name="T30" fmla="*/ 36 w 66"/>
                <a:gd name="T31" fmla="*/ 24 h 42"/>
                <a:gd name="T32" fmla="*/ 42 w 66"/>
                <a:gd name="T33" fmla="*/ 24 h 42"/>
                <a:gd name="T34" fmla="*/ 54 w 66"/>
                <a:gd name="T35" fmla="*/ 24 h 42"/>
                <a:gd name="T36" fmla="*/ 60 w 66"/>
                <a:gd name="T37" fmla="*/ 24 h 42"/>
                <a:gd name="T38" fmla="*/ 66 w 66"/>
                <a:gd name="T39" fmla="*/ 24 h 42"/>
                <a:gd name="T40" fmla="*/ 66 w 66"/>
                <a:gd name="T41" fmla="*/ 30 h 42"/>
                <a:gd name="T42" fmla="*/ 60 w 66"/>
                <a:gd name="T43" fmla="*/ 36 h 42"/>
                <a:gd name="T44" fmla="*/ 66 w 66"/>
                <a:gd name="T45" fmla="*/ 36 h 42"/>
                <a:gd name="T46" fmla="*/ 66 w 66"/>
                <a:gd name="T4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42">
                  <a:moveTo>
                    <a:pt x="66" y="42"/>
                  </a:moveTo>
                  <a:lnTo>
                    <a:pt x="12" y="30"/>
                  </a:lnTo>
                  <a:lnTo>
                    <a:pt x="6" y="30"/>
                  </a:lnTo>
                  <a:lnTo>
                    <a:pt x="6" y="18"/>
                  </a:lnTo>
                  <a:lnTo>
                    <a:pt x="6" y="12"/>
                  </a:lnTo>
                  <a:lnTo>
                    <a:pt x="0" y="12"/>
                  </a:lnTo>
                  <a:lnTo>
                    <a:pt x="0" y="6"/>
                  </a:lnTo>
                  <a:lnTo>
                    <a:pt x="0" y="0"/>
                  </a:lnTo>
                  <a:lnTo>
                    <a:pt x="6" y="0"/>
                  </a:lnTo>
                  <a:lnTo>
                    <a:pt x="12" y="0"/>
                  </a:lnTo>
                  <a:lnTo>
                    <a:pt x="12" y="6"/>
                  </a:lnTo>
                  <a:lnTo>
                    <a:pt x="12" y="12"/>
                  </a:lnTo>
                  <a:lnTo>
                    <a:pt x="18" y="12"/>
                  </a:lnTo>
                  <a:lnTo>
                    <a:pt x="18" y="18"/>
                  </a:lnTo>
                  <a:lnTo>
                    <a:pt x="30" y="18"/>
                  </a:lnTo>
                  <a:lnTo>
                    <a:pt x="36" y="24"/>
                  </a:lnTo>
                  <a:lnTo>
                    <a:pt x="42" y="24"/>
                  </a:lnTo>
                  <a:lnTo>
                    <a:pt x="54" y="24"/>
                  </a:lnTo>
                  <a:lnTo>
                    <a:pt x="60" y="24"/>
                  </a:lnTo>
                  <a:lnTo>
                    <a:pt x="66" y="24"/>
                  </a:lnTo>
                  <a:lnTo>
                    <a:pt x="66" y="30"/>
                  </a:lnTo>
                  <a:lnTo>
                    <a:pt x="60" y="36"/>
                  </a:lnTo>
                  <a:lnTo>
                    <a:pt x="66" y="36"/>
                  </a:lnTo>
                  <a:lnTo>
                    <a:pt x="6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4" name="Freeform 232"/>
            <p:cNvSpPr>
              <a:spLocks/>
            </p:cNvSpPr>
            <p:nvPr/>
          </p:nvSpPr>
          <p:spPr bwMode="auto">
            <a:xfrm>
              <a:off x="1044" y="1044"/>
              <a:ext cx="36" cy="48"/>
            </a:xfrm>
            <a:custGeom>
              <a:avLst/>
              <a:gdLst>
                <a:gd name="T0" fmla="*/ 12 w 36"/>
                <a:gd name="T1" fmla="*/ 48 h 48"/>
                <a:gd name="T2" fmla="*/ 12 w 36"/>
                <a:gd name="T3" fmla="*/ 42 h 48"/>
                <a:gd name="T4" fmla="*/ 12 w 36"/>
                <a:gd name="T5" fmla="*/ 36 h 48"/>
                <a:gd name="T6" fmla="*/ 6 w 36"/>
                <a:gd name="T7" fmla="*/ 30 h 48"/>
                <a:gd name="T8" fmla="*/ 6 w 36"/>
                <a:gd name="T9" fmla="*/ 24 h 48"/>
                <a:gd name="T10" fmla="*/ 6 w 36"/>
                <a:gd name="T11" fmla="*/ 18 h 48"/>
                <a:gd name="T12" fmla="*/ 0 w 36"/>
                <a:gd name="T13" fmla="*/ 18 h 48"/>
                <a:gd name="T14" fmla="*/ 6 w 36"/>
                <a:gd name="T15" fmla="*/ 12 h 48"/>
                <a:gd name="T16" fmla="*/ 6 w 36"/>
                <a:gd name="T17" fmla="*/ 6 h 48"/>
                <a:gd name="T18" fmla="*/ 6 w 36"/>
                <a:gd name="T19" fmla="*/ 0 h 48"/>
                <a:gd name="T20" fmla="*/ 12 w 36"/>
                <a:gd name="T21" fmla="*/ 0 h 48"/>
                <a:gd name="T22" fmla="*/ 18 w 36"/>
                <a:gd name="T23" fmla="*/ 6 h 48"/>
                <a:gd name="T24" fmla="*/ 24 w 36"/>
                <a:gd name="T25" fmla="*/ 6 h 48"/>
                <a:gd name="T26" fmla="*/ 36 w 36"/>
                <a:gd name="T27" fmla="*/ 6 h 48"/>
                <a:gd name="T28" fmla="*/ 36 w 36"/>
                <a:gd name="T29" fmla="*/ 12 h 48"/>
                <a:gd name="T30" fmla="*/ 36 w 36"/>
                <a:gd name="T31" fmla="*/ 24 h 48"/>
                <a:gd name="T32" fmla="*/ 30 w 36"/>
                <a:gd name="T33" fmla="*/ 24 h 48"/>
                <a:gd name="T34" fmla="*/ 24 w 36"/>
                <a:gd name="T35" fmla="*/ 48 h 48"/>
                <a:gd name="T36" fmla="*/ 12 w 36"/>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8">
                  <a:moveTo>
                    <a:pt x="12" y="48"/>
                  </a:moveTo>
                  <a:lnTo>
                    <a:pt x="12" y="42"/>
                  </a:lnTo>
                  <a:lnTo>
                    <a:pt x="12" y="36"/>
                  </a:lnTo>
                  <a:lnTo>
                    <a:pt x="6" y="30"/>
                  </a:lnTo>
                  <a:lnTo>
                    <a:pt x="6" y="24"/>
                  </a:lnTo>
                  <a:lnTo>
                    <a:pt x="6" y="18"/>
                  </a:lnTo>
                  <a:lnTo>
                    <a:pt x="0" y="18"/>
                  </a:lnTo>
                  <a:lnTo>
                    <a:pt x="6" y="12"/>
                  </a:lnTo>
                  <a:lnTo>
                    <a:pt x="6" y="6"/>
                  </a:lnTo>
                  <a:lnTo>
                    <a:pt x="6" y="0"/>
                  </a:lnTo>
                  <a:lnTo>
                    <a:pt x="12" y="0"/>
                  </a:lnTo>
                  <a:lnTo>
                    <a:pt x="18" y="6"/>
                  </a:lnTo>
                  <a:lnTo>
                    <a:pt x="24" y="6"/>
                  </a:lnTo>
                  <a:lnTo>
                    <a:pt x="36" y="6"/>
                  </a:lnTo>
                  <a:lnTo>
                    <a:pt x="36" y="12"/>
                  </a:lnTo>
                  <a:lnTo>
                    <a:pt x="36" y="24"/>
                  </a:lnTo>
                  <a:lnTo>
                    <a:pt x="30" y="24"/>
                  </a:lnTo>
                  <a:lnTo>
                    <a:pt x="24" y="48"/>
                  </a:lnTo>
                  <a:lnTo>
                    <a:pt x="12"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5" name="Freeform 233"/>
            <p:cNvSpPr>
              <a:spLocks/>
            </p:cNvSpPr>
            <p:nvPr/>
          </p:nvSpPr>
          <p:spPr bwMode="auto">
            <a:xfrm>
              <a:off x="1038" y="1056"/>
              <a:ext cx="96" cy="102"/>
            </a:xfrm>
            <a:custGeom>
              <a:avLst/>
              <a:gdLst>
                <a:gd name="T0" fmla="*/ 0 w 96"/>
                <a:gd name="T1" fmla="*/ 78 h 102"/>
                <a:gd name="T2" fmla="*/ 0 w 96"/>
                <a:gd name="T3" fmla="*/ 72 h 102"/>
                <a:gd name="T4" fmla="*/ 6 w 96"/>
                <a:gd name="T5" fmla="*/ 72 h 102"/>
                <a:gd name="T6" fmla="*/ 6 w 96"/>
                <a:gd name="T7" fmla="*/ 66 h 102"/>
                <a:gd name="T8" fmla="*/ 0 w 96"/>
                <a:gd name="T9" fmla="*/ 66 h 102"/>
                <a:gd name="T10" fmla="*/ 0 w 96"/>
                <a:gd name="T11" fmla="*/ 60 h 102"/>
                <a:gd name="T12" fmla="*/ 6 w 96"/>
                <a:gd name="T13" fmla="*/ 54 h 102"/>
                <a:gd name="T14" fmla="*/ 12 w 96"/>
                <a:gd name="T15" fmla="*/ 54 h 102"/>
                <a:gd name="T16" fmla="*/ 12 w 96"/>
                <a:gd name="T17" fmla="*/ 48 h 102"/>
                <a:gd name="T18" fmla="*/ 12 w 96"/>
                <a:gd name="T19" fmla="*/ 42 h 102"/>
                <a:gd name="T20" fmla="*/ 18 w 96"/>
                <a:gd name="T21" fmla="*/ 36 h 102"/>
                <a:gd name="T22" fmla="*/ 30 w 96"/>
                <a:gd name="T23" fmla="*/ 36 h 102"/>
                <a:gd name="T24" fmla="*/ 36 w 96"/>
                <a:gd name="T25" fmla="*/ 12 h 102"/>
                <a:gd name="T26" fmla="*/ 42 w 96"/>
                <a:gd name="T27" fmla="*/ 12 h 102"/>
                <a:gd name="T28" fmla="*/ 42 w 96"/>
                <a:gd name="T29" fmla="*/ 0 h 102"/>
                <a:gd name="T30" fmla="*/ 48 w 96"/>
                <a:gd name="T31" fmla="*/ 0 h 102"/>
                <a:gd name="T32" fmla="*/ 54 w 96"/>
                <a:gd name="T33" fmla="*/ 0 h 102"/>
                <a:gd name="T34" fmla="*/ 60 w 96"/>
                <a:gd name="T35" fmla="*/ 6 h 102"/>
                <a:gd name="T36" fmla="*/ 60 w 96"/>
                <a:gd name="T37" fmla="*/ 12 h 102"/>
                <a:gd name="T38" fmla="*/ 66 w 96"/>
                <a:gd name="T39" fmla="*/ 12 h 102"/>
                <a:gd name="T40" fmla="*/ 66 w 96"/>
                <a:gd name="T41" fmla="*/ 6 h 102"/>
                <a:gd name="T42" fmla="*/ 72 w 96"/>
                <a:gd name="T43" fmla="*/ 6 h 102"/>
                <a:gd name="T44" fmla="*/ 78 w 96"/>
                <a:gd name="T45" fmla="*/ 12 h 102"/>
                <a:gd name="T46" fmla="*/ 78 w 96"/>
                <a:gd name="T47" fmla="*/ 18 h 102"/>
                <a:gd name="T48" fmla="*/ 78 w 96"/>
                <a:gd name="T49" fmla="*/ 24 h 102"/>
                <a:gd name="T50" fmla="*/ 84 w 96"/>
                <a:gd name="T51" fmla="*/ 24 h 102"/>
                <a:gd name="T52" fmla="*/ 78 w 96"/>
                <a:gd name="T53" fmla="*/ 30 h 102"/>
                <a:gd name="T54" fmla="*/ 78 w 96"/>
                <a:gd name="T55" fmla="*/ 36 h 102"/>
                <a:gd name="T56" fmla="*/ 72 w 96"/>
                <a:gd name="T57" fmla="*/ 36 h 102"/>
                <a:gd name="T58" fmla="*/ 72 w 96"/>
                <a:gd name="T59" fmla="*/ 42 h 102"/>
                <a:gd name="T60" fmla="*/ 66 w 96"/>
                <a:gd name="T61" fmla="*/ 42 h 102"/>
                <a:gd name="T62" fmla="*/ 60 w 96"/>
                <a:gd name="T63" fmla="*/ 42 h 102"/>
                <a:gd name="T64" fmla="*/ 60 w 96"/>
                <a:gd name="T65" fmla="*/ 48 h 102"/>
                <a:gd name="T66" fmla="*/ 60 w 96"/>
                <a:gd name="T67" fmla="*/ 54 h 102"/>
                <a:gd name="T68" fmla="*/ 66 w 96"/>
                <a:gd name="T69" fmla="*/ 54 h 102"/>
                <a:gd name="T70" fmla="*/ 72 w 96"/>
                <a:gd name="T71" fmla="*/ 54 h 102"/>
                <a:gd name="T72" fmla="*/ 72 w 96"/>
                <a:gd name="T73" fmla="*/ 60 h 102"/>
                <a:gd name="T74" fmla="*/ 78 w 96"/>
                <a:gd name="T75" fmla="*/ 66 h 102"/>
                <a:gd name="T76" fmla="*/ 78 w 96"/>
                <a:gd name="T77" fmla="*/ 72 h 102"/>
                <a:gd name="T78" fmla="*/ 90 w 96"/>
                <a:gd name="T79" fmla="*/ 72 h 102"/>
                <a:gd name="T80" fmla="*/ 90 w 96"/>
                <a:gd name="T81" fmla="*/ 78 h 102"/>
                <a:gd name="T82" fmla="*/ 90 w 96"/>
                <a:gd name="T83" fmla="*/ 90 h 102"/>
                <a:gd name="T84" fmla="*/ 90 w 96"/>
                <a:gd name="T85" fmla="*/ 96 h 102"/>
                <a:gd name="T86" fmla="*/ 96 w 96"/>
                <a:gd name="T87" fmla="*/ 102 h 102"/>
                <a:gd name="T88" fmla="*/ 0 w 96"/>
                <a:gd name="T89"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 h="102">
                  <a:moveTo>
                    <a:pt x="0" y="78"/>
                  </a:moveTo>
                  <a:lnTo>
                    <a:pt x="0" y="72"/>
                  </a:lnTo>
                  <a:lnTo>
                    <a:pt x="6" y="72"/>
                  </a:lnTo>
                  <a:lnTo>
                    <a:pt x="6" y="66"/>
                  </a:lnTo>
                  <a:lnTo>
                    <a:pt x="0" y="66"/>
                  </a:lnTo>
                  <a:lnTo>
                    <a:pt x="0" y="60"/>
                  </a:lnTo>
                  <a:lnTo>
                    <a:pt x="6" y="54"/>
                  </a:lnTo>
                  <a:lnTo>
                    <a:pt x="12" y="54"/>
                  </a:lnTo>
                  <a:lnTo>
                    <a:pt x="12" y="48"/>
                  </a:lnTo>
                  <a:lnTo>
                    <a:pt x="12" y="42"/>
                  </a:lnTo>
                  <a:lnTo>
                    <a:pt x="18" y="36"/>
                  </a:lnTo>
                  <a:lnTo>
                    <a:pt x="30" y="36"/>
                  </a:lnTo>
                  <a:lnTo>
                    <a:pt x="36" y="12"/>
                  </a:lnTo>
                  <a:lnTo>
                    <a:pt x="42" y="12"/>
                  </a:lnTo>
                  <a:lnTo>
                    <a:pt x="42" y="0"/>
                  </a:lnTo>
                  <a:lnTo>
                    <a:pt x="48" y="0"/>
                  </a:lnTo>
                  <a:lnTo>
                    <a:pt x="54" y="0"/>
                  </a:lnTo>
                  <a:lnTo>
                    <a:pt x="60" y="6"/>
                  </a:lnTo>
                  <a:lnTo>
                    <a:pt x="60" y="12"/>
                  </a:lnTo>
                  <a:lnTo>
                    <a:pt x="66" y="12"/>
                  </a:lnTo>
                  <a:lnTo>
                    <a:pt x="66" y="6"/>
                  </a:lnTo>
                  <a:lnTo>
                    <a:pt x="72" y="6"/>
                  </a:lnTo>
                  <a:lnTo>
                    <a:pt x="78" y="12"/>
                  </a:lnTo>
                  <a:lnTo>
                    <a:pt x="78" y="18"/>
                  </a:lnTo>
                  <a:lnTo>
                    <a:pt x="78" y="24"/>
                  </a:lnTo>
                  <a:lnTo>
                    <a:pt x="84" y="24"/>
                  </a:lnTo>
                  <a:lnTo>
                    <a:pt x="78" y="30"/>
                  </a:lnTo>
                  <a:lnTo>
                    <a:pt x="78" y="36"/>
                  </a:lnTo>
                  <a:lnTo>
                    <a:pt x="72" y="36"/>
                  </a:lnTo>
                  <a:lnTo>
                    <a:pt x="72" y="42"/>
                  </a:lnTo>
                  <a:lnTo>
                    <a:pt x="66" y="42"/>
                  </a:lnTo>
                  <a:lnTo>
                    <a:pt x="60" y="42"/>
                  </a:lnTo>
                  <a:lnTo>
                    <a:pt x="60" y="48"/>
                  </a:lnTo>
                  <a:lnTo>
                    <a:pt x="60" y="54"/>
                  </a:lnTo>
                  <a:lnTo>
                    <a:pt x="66" y="54"/>
                  </a:lnTo>
                  <a:lnTo>
                    <a:pt x="72" y="54"/>
                  </a:lnTo>
                  <a:lnTo>
                    <a:pt x="72" y="60"/>
                  </a:lnTo>
                  <a:lnTo>
                    <a:pt x="78" y="66"/>
                  </a:lnTo>
                  <a:lnTo>
                    <a:pt x="78" y="72"/>
                  </a:lnTo>
                  <a:lnTo>
                    <a:pt x="90" y="72"/>
                  </a:lnTo>
                  <a:lnTo>
                    <a:pt x="90" y="78"/>
                  </a:lnTo>
                  <a:lnTo>
                    <a:pt x="90" y="90"/>
                  </a:lnTo>
                  <a:lnTo>
                    <a:pt x="90" y="96"/>
                  </a:lnTo>
                  <a:lnTo>
                    <a:pt x="96" y="102"/>
                  </a:lnTo>
                  <a:lnTo>
                    <a:pt x="0"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6" name="Freeform 234"/>
            <p:cNvSpPr>
              <a:spLocks/>
            </p:cNvSpPr>
            <p:nvPr/>
          </p:nvSpPr>
          <p:spPr bwMode="auto">
            <a:xfrm>
              <a:off x="1512" y="1170"/>
              <a:ext cx="138" cy="162"/>
            </a:xfrm>
            <a:custGeom>
              <a:avLst/>
              <a:gdLst>
                <a:gd name="T0" fmla="*/ 96 w 138"/>
                <a:gd name="T1" fmla="*/ 144 h 162"/>
                <a:gd name="T2" fmla="*/ 96 w 138"/>
                <a:gd name="T3" fmla="*/ 132 h 162"/>
                <a:gd name="T4" fmla="*/ 84 w 138"/>
                <a:gd name="T5" fmla="*/ 132 h 162"/>
                <a:gd name="T6" fmla="*/ 72 w 138"/>
                <a:gd name="T7" fmla="*/ 126 h 162"/>
                <a:gd name="T8" fmla="*/ 60 w 138"/>
                <a:gd name="T9" fmla="*/ 114 h 162"/>
                <a:gd name="T10" fmla="*/ 54 w 138"/>
                <a:gd name="T11" fmla="*/ 96 h 162"/>
                <a:gd name="T12" fmla="*/ 42 w 138"/>
                <a:gd name="T13" fmla="*/ 90 h 162"/>
                <a:gd name="T14" fmla="*/ 48 w 138"/>
                <a:gd name="T15" fmla="*/ 78 h 162"/>
                <a:gd name="T16" fmla="*/ 42 w 138"/>
                <a:gd name="T17" fmla="*/ 84 h 162"/>
                <a:gd name="T18" fmla="*/ 36 w 138"/>
                <a:gd name="T19" fmla="*/ 90 h 162"/>
                <a:gd name="T20" fmla="*/ 30 w 138"/>
                <a:gd name="T21" fmla="*/ 96 h 162"/>
                <a:gd name="T22" fmla="*/ 24 w 138"/>
                <a:gd name="T23" fmla="*/ 102 h 162"/>
                <a:gd name="T24" fmla="*/ 12 w 138"/>
                <a:gd name="T25" fmla="*/ 102 h 162"/>
                <a:gd name="T26" fmla="*/ 6 w 138"/>
                <a:gd name="T27" fmla="*/ 96 h 162"/>
                <a:gd name="T28" fmla="*/ 0 w 138"/>
                <a:gd name="T29" fmla="*/ 84 h 162"/>
                <a:gd name="T30" fmla="*/ 0 w 138"/>
                <a:gd name="T31" fmla="*/ 78 h 162"/>
                <a:gd name="T32" fmla="*/ 12 w 138"/>
                <a:gd name="T33" fmla="*/ 72 h 162"/>
                <a:gd name="T34" fmla="*/ 18 w 138"/>
                <a:gd name="T35" fmla="*/ 48 h 162"/>
                <a:gd name="T36" fmla="*/ 18 w 138"/>
                <a:gd name="T37" fmla="*/ 36 h 162"/>
                <a:gd name="T38" fmla="*/ 24 w 138"/>
                <a:gd name="T39" fmla="*/ 30 h 162"/>
                <a:gd name="T40" fmla="*/ 18 w 138"/>
                <a:gd name="T41" fmla="*/ 18 h 162"/>
                <a:gd name="T42" fmla="*/ 24 w 138"/>
                <a:gd name="T43" fmla="*/ 12 h 162"/>
                <a:gd name="T44" fmla="*/ 36 w 138"/>
                <a:gd name="T45" fmla="*/ 6 h 162"/>
                <a:gd name="T46" fmla="*/ 42 w 138"/>
                <a:gd name="T47" fmla="*/ 12 h 162"/>
                <a:gd name="T48" fmla="*/ 54 w 138"/>
                <a:gd name="T49" fmla="*/ 18 h 162"/>
                <a:gd name="T50" fmla="*/ 60 w 138"/>
                <a:gd name="T51" fmla="*/ 12 h 162"/>
                <a:gd name="T52" fmla="*/ 72 w 138"/>
                <a:gd name="T53" fmla="*/ 6 h 162"/>
                <a:gd name="T54" fmla="*/ 78 w 138"/>
                <a:gd name="T55" fmla="*/ 0 h 162"/>
                <a:gd name="T56" fmla="*/ 84 w 138"/>
                <a:gd name="T57" fmla="*/ 6 h 162"/>
                <a:gd name="T58" fmla="*/ 90 w 138"/>
                <a:gd name="T59" fmla="*/ 12 h 162"/>
                <a:gd name="T60" fmla="*/ 90 w 138"/>
                <a:gd name="T61" fmla="*/ 18 h 162"/>
                <a:gd name="T62" fmla="*/ 84 w 138"/>
                <a:gd name="T63" fmla="*/ 30 h 162"/>
                <a:gd name="T64" fmla="*/ 84 w 138"/>
                <a:gd name="T65" fmla="*/ 42 h 162"/>
                <a:gd name="T66" fmla="*/ 90 w 138"/>
                <a:gd name="T67" fmla="*/ 54 h 162"/>
                <a:gd name="T68" fmla="*/ 96 w 138"/>
                <a:gd name="T69" fmla="*/ 60 h 162"/>
                <a:gd name="T70" fmla="*/ 102 w 138"/>
                <a:gd name="T71" fmla="*/ 66 h 162"/>
                <a:gd name="T72" fmla="*/ 102 w 138"/>
                <a:gd name="T73" fmla="*/ 78 h 162"/>
                <a:gd name="T74" fmla="*/ 96 w 138"/>
                <a:gd name="T75" fmla="*/ 84 h 162"/>
                <a:gd name="T76" fmla="*/ 102 w 138"/>
                <a:gd name="T77" fmla="*/ 90 h 162"/>
                <a:gd name="T78" fmla="*/ 108 w 138"/>
                <a:gd name="T79" fmla="*/ 96 h 162"/>
                <a:gd name="T80" fmla="*/ 120 w 138"/>
                <a:gd name="T81" fmla="*/ 102 h 162"/>
                <a:gd name="T82" fmla="*/ 120 w 138"/>
                <a:gd name="T83" fmla="*/ 114 h 162"/>
                <a:gd name="T84" fmla="*/ 120 w 138"/>
                <a:gd name="T85" fmla="*/ 126 h 162"/>
                <a:gd name="T86" fmla="*/ 120 w 138"/>
                <a:gd name="T87" fmla="*/ 138 h 162"/>
                <a:gd name="T88" fmla="*/ 132 w 138"/>
                <a:gd name="T89" fmla="*/ 144 h 162"/>
                <a:gd name="T90" fmla="*/ 132 w 138"/>
                <a:gd name="T91" fmla="*/ 162 h 162"/>
                <a:gd name="T92" fmla="*/ 96 w 138"/>
                <a:gd name="T93" fmla="*/ 15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62">
                  <a:moveTo>
                    <a:pt x="96" y="150"/>
                  </a:moveTo>
                  <a:lnTo>
                    <a:pt x="96" y="144"/>
                  </a:lnTo>
                  <a:lnTo>
                    <a:pt x="96" y="138"/>
                  </a:lnTo>
                  <a:lnTo>
                    <a:pt x="96" y="132"/>
                  </a:lnTo>
                  <a:lnTo>
                    <a:pt x="90" y="132"/>
                  </a:lnTo>
                  <a:lnTo>
                    <a:pt x="84" y="132"/>
                  </a:lnTo>
                  <a:lnTo>
                    <a:pt x="78" y="126"/>
                  </a:lnTo>
                  <a:lnTo>
                    <a:pt x="72" y="126"/>
                  </a:lnTo>
                  <a:lnTo>
                    <a:pt x="66" y="120"/>
                  </a:lnTo>
                  <a:lnTo>
                    <a:pt x="60" y="114"/>
                  </a:lnTo>
                  <a:lnTo>
                    <a:pt x="54" y="102"/>
                  </a:lnTo>
                  <a:lnTo>
                    <a:pt x="54" y="96"/>
                  </a:lnTo>
                  <a:lnTo>
                    <a:pt x="48" y="90"/>
                  </a:lnTo>
                  <a:lnTo>
                    <a:pt x="42" y="90"/>
                  </a:lnTo>
                  <a:lnTo>
                    <a:pt x="48" y="84"/>
                  </a:lnTo>
                  <a:lnTo>
                    <a:pt x="48" y="78"/>
                  </a:lnTo>
                  <a:lnTo>
                    <a:pt x="42" y="78"/>
                  </a:lnTo>
                  <a:lnTo>
                    <a:pt x="42" y="84"/>
                  </a:lnTo>
                  <a:lnTo>
                    <a:pt x="36" y="84"/>
                  </a:lnTo>
                  <a:lnTo>
                    <a:pt x="36" y="90"/>
                  </a:lnTo>
                  <a:lnTo>
                    <a:pt x="30" y="90"/>
                  </a:lnTo>
                  <a:lnTo>
                    <a:pt x="30" y="96"/>
                  </a:lnTo>
                  <a:lnTo>
                    <a:pt x="24" y="96"/>
                  </a:lnTo>
                  <a:lnTo>
                    <a:pt x="24" y="102"/>
                  </a:lnTo>
                  <a:lnTo>
                    <a:pt x="18" y="102"/>
                  </a:lnTo>
                  <a:lnTo>
                    <a:pt x="12" y="102"/>
                  </a:lnTo>
                  <a:lnTo>
                    <a:pt x="12" y="96"/>
                  </a:lnTo>
                  <a:lnTo>
                    <a:pt x="6" y="96"/>
                  </a:lnTo>
                  <a:lnTo>
                    <a:pt x="6" y="90"/>
                  </a:lnTo>
                  <a:lnTo>
                    <a:pt x="0" y="84"/>
                  </a:lnTo>
                  <a:lnTo>
                    <a:pt x="6" y="78"/>
                  </a:lnTo>
                  <a:lnTo>
                    <a:pt x="0" y="78"/>
                  </a:lnTo>
                  <a:lnTo>
                    <a:pt x="6" y="72"/>
                  </a:lnTo>
                  <a:lnTo>
                    <a:pt x="12" y="72"/>
                  </a:lnTo>
                  <a:lnTo>
                    <a:pt x="12" y="60"/>
                  </a:lnTo>
                  <a:lnTo>
                    <a:pt x="18" y="48"/>
                  </a:lnTo>
                  <a:lnTo>
                    <a:pt x="18" y="42"/>
                  </a:lnTo>
                  <a:lnTo>
                    <a:pt x="18" y="36"/>
                  </a:lnTo>
                  <a:lnTo>
                    <a:pt x="30" y="30"/>
                  </a:lnTo>
                  <a:lnTo>
                    <a:pt x="24" y="30"/>
                  </a:lnTo>
                  <a:lnTo>
                    <a:pt x="24" y="24"/>
                  </a:lnTo>
                  <a:lnTo>
                    <a:pt x="18" y="18"/>
                  </a:lnTo>
                  <a:lnTo>
                    <a:pt x="18" y="12"/>
                  </a:lnTo>
                  <a:lnTo>
                    <a:pt x="24" y="12"/>
                  </a:lnTo>
                  <a:lnTo>
                    <a:pt x="30" y="12"/>
                  </a:lnTo>
                  <a:lnTo>
                    <a:pt x="36" y="6"/>
                  </a:lnTo>
                  <a:lnTo>
                    <a:pt x="42" y="6"/>
                  </a:lnTo>
                  <a:lnTo>
                    <a:pt x="42" y="12"/>
                  </a:lnTo>
                  <a:lnTo>
                    <a:pt x="48" y="18"/>
                  </a:lnTo>
                  <a:lnTo>
                    <a:pt x="54" y="18"/>
                  </a:lnTo>
                  <a:lnTo>
                    <a:pt x="54" y="12"/>
                  </a:lnTo>
                  <a:lnTo>
                    <a:pt x="60" y="12"/>
                  </a:lnTo>
                  <a:lnTo>
                    <a:pt x="66" y="12"/>
                  </a:lnTo>
                  <a:lnTo>
                    <a:pt x="72" y="6"/>
                  </a:lnTo>
                  <a:lnTo>
                    <a:pt x="72" y="0"/>
                  </a:lnTo>
                  <a:lnTo>
                    <a:pt x="78" y="0"/>
                  </a:lnTo>
                  <a:lnTo>
                    <a:pt x="78" y="6"/>
                  </a:lnTo>
                  <a:lnTo>
                    <a:pt x="84" y="6"/>
                  </a:lnTo>
                  <a:lnTo>
                    <a:pt x="84" y="12"/>
                  </a:lnTo>
                  <a:lnTo>
                    <a:pt x="90" y="12"/>
                  </a:lnTo>
                  <a:lnTo>
                    <a:pt x="84" y="18"/>
                  </a:lnTo>
                  <a:lnTo>
                    <a:pt x="90" y="18"/>
                  </a:lnTo>
                  <a:lnTo>
                    <a:pt x="90" y="24"/>
                  </a:lnTo>
                  <a:lnTo>
                    <a:pt x="84" y="30"/>
                  </a:lnTo>
                  <a:lnTo>
                    <a:pt x="90" y="36"/>
                  </a:lnTo>
                  <a:lnTo>
                    <a:pt x="84" y="42"/>
                  </a:lnTo>
                  <a:lnTo>
                    <a:pt x="90" y="48"/>
                  </a:lnTo>
                  <a:lnTo>
                    <a:pt x="90" y="54"/>
                  </a:lnTo>
                  <a:lnTo>
                    <a:pt x="96" y="54"/>
                  </a:lnTo>
                  <a:lnTo>
                    <a:pt x="96" y="60"/>
                  </a:lnTo>
                  <a:lnTo>
                    <a:pt x="96" y="66"/>
                  </a:lnTo>
                  <a:lnTo>
                    <a:pt x="102" y="66"/>
                  </a:lnTo>
                  <a:lnTo>
                    <a:pt x="102" y="72"/>
                  </a:lnTo>
                  <a:lnTo>
                    <a:pt x="102" y="78"/>
                  </a:lnTo>
                  <a:lnTo>
                    <a:pt x="102" y="84"/>
                  </a:lnTo>
                  <a:lnTo>
                    <a:pt x="96" y="84"/>
                  </a:lnTo>
                  <a:lnTo>
                    <a:pt x="96" y="90"/>
                  </a:lnTo>
                  <a:lnTo>
                    <a:pt x="102" y="90"/>
                  </a:lnTo>
                  <a:lnTo>
                    <a:pt x="102" y="96"/>
                  </a:lnTo>
                  <a:lnTo>
                    <a:pt x="108" y="96"/>
                  </a:lnTo>
                  <a:lnTo>
                    <a:pt x="114" y="96"/>
                  </a:lnTo>
                  <a:lnTo>
                    <a:pt x="120" y="102"/>
                  </a:lnTo>
                  <a:lnTo>
                    <a:pt x="120" y="108"/>
                  </a:lnTo>
                  <a:lnTo>
                    <a:pt x="120" y="114"/>
                  </a:lnTo>
                  <a:lnTo>
                    <a:pt x="120" y="120"/>
                  </a:lnTo>
                  <a:lnTo>
                    <a:pt x="120" y="126"/>
                  </a:lnTo>
                  <a:lnTo>
                    <a:pt x="120" y="132"/>
                  </a:lnTo>
                  <a:lnTo>
                    <a:pt x="120" y="138"/>
                  </a:lnTo>
                  <a:lnTo>
                    <a:pt x="126" y="138"/>
                  </a:lnTo>
                  <a:lnTo>
                    <a:pt x="132" y="144"/>
                  </a:lnTo>
                  <a:lnTo>
                    <a:pt x="138" y="144"/>
                  </a:lnTo>
                  <a:lnTo>
                    <a:pt x="132" y="162"/>
                  </a:lnTo>
                  <a:lnTo>
                    <a:pt x="120" y="156"/>
                  </a:lnTo>
                  <a:lnTo>
                    <a:pt x="96" y="15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7" name="Freeform 235"/>
            <p:cNvSpPr>
              <a:spLocks/>
            </p:cNvSpPr>
            <p:nvPr/>
          </p:nvSpPr>
          <p:spPr bwMode="auto">
            <a:xfrm>
              <a:off x="4758" y="1002"/>
              <a:ext cx="96" cy="120"/>
            </a:xfrm>
            <a:custGeom>
              <a:avLst/>
              <a:gdLst>
                <a:gd name="T0" fmla="*/ 72 w 96"/>
                <a:gd name="T1" fmla="*/ 36 h 120"/>
                <a:gd name="T2" fmla="*/ 84 w 96"/>
                <a:gd name="T3" fmla="*/ 54 h 120"/>
                <a:gd name="T4" fmla="*/ 78 w 96"/>
                <a:gd name="T5" fmla="*/ 60 h 120"/>
                <a:gd name="T6" fmla="*/ 96 w 96"/>
                <a:gd name="T7" fmla="*/ 60 h 120"/>
                <a:gd name="T8" fmla="*/ 96 w 96"/>
                <a:gd name="T9" fmla="*/ 66 h 120"/>
                <a:gd name="T10" fmla="*/ 84 w 96"/>
                <a:gd name="T11" fmla="*/ 84 h 120"/>
                <a:gd name="T12" fmla="*/ 78 w 96"/>
                <a:gd name="T13" fmla="*/ 84 h 120"/>
                <a:gd name="T14" fmla="*/ 72 w 96"/>
                <a:gd name="T15" fmla="*/ 84 h 120"/>
                <a:gd name="T16" fmla="*/ 60 w 96"/>
                <a:gd name="T17" fmla="*/ 96 h 120"/>
                <a:gd name="T18" fmla="*/ 60 w 96"/>
                <a:gd name="T19" fmla="*/ 102 h 120"/>
                <a:gd name="T20" fmla="*/ 48 w 96"/>
                <a:gd name="T21" fmla="*/ 108 h 120"/>
                <a:gd name="T22" fmla="*/ 42 w 96"/>
                <a:gd name="T23" fmla="*/ 108 h 120"/>
                <a:gd name="T24" fmla="*/ 42 w 96"/>
                <a:gd name="T25" fmla="*/ 120 h 120"/>
                <a:gd name="T26" fmla="*/ 36 w 96"/>
                <a:gd name="T27" fmla="*/ 120 h 120"/>
                <a:gd name="T28" fmla="*/ 36 w 96"/>
                <a:gd name="T29" fmla="*/ 114 h 120"/>
                <a:gd name="T30" fmla="*/ 30 w 96"/>
                <a:gd name="T31" fmla="*/ 108 h 120"/>
                <a:gd name="T32" fmla="*/ 30 w 96"/>
                <a:gd name="T33" fmla="*/ 96 h 120"/>
                <a:gd name="T34" fmla="*/ 30 w 96"/>
                <a:gd name="T35" fmla="*/ 102 h 120"/>
                <a:gd name="T36" fmla="*/ 18 w 96"/>
                <a:gd name="T37" fmla="*/ 78 h 120"/>
                <a:gd name="T38" fmla="*/ 24 w 96"/>
                <a:gd name="T39" fmla="*/ 72 h 120"/>
                <a:gd name="T40" fmla="*/ 12 w 96"/>
                <a:gd name="T41" fmla="*/ 42 h 120"/>
                <a:gd name="T42" fmla="*/ 18 w 96"/>
                <a:gd name="T43" fmla="*/ 42 h 120"/>
                <a:gd name="T44" fmla="*/ 0 w 96"/>
                <a:gd name="T45" fmla="*/ 6 h 120"/>
                <a:gd name="T46" fmla="*/ 12 w 96"/>
                <a:gd name="T47" fmla="*/ 0 h 120"/>
                <a:gd name="T48" fmla="*/ 18 w 96"/>
                <a:gd name="T49" fmla="*/ 0 h 120"/>
                <a:gd name="T50" fmla="*/ 30 w 96"/>
                <a:gd name="T51" fmla="*/ 0 h 120"/>
                <a:gd name="T52" fmla="*/ 42 w 96"/>
                <a:gd name="T53" fmla="*/ 0 h 120"/>
                <a:gd name="T54" fmla="*/ 42 w 96"/>
                <a:gd name="T55" fmla="*/ 6 h 120"/>
                <a:gd name="T56" fmla="*/ 42 w 96"/>
                <a:gd name="T57" fmla="*/ 12 h 120"/>
                <a:gd name="T58" fmla="*/ 48 w 96"/>
                <a:gd name="T59" fmla="*/ 18 h 120"/>
                <a:gd name="T60" fmla="*/ 48 w 96"/>
                <a:gd name="T61" fmla="*/ 30 h 120"/>
                <a:gd name="T62" fmla="*/ 54 w 96"/>
                <a:gd name="T63" fmla="*/ 36 h 120"/>
                <a:gd name="T64" fmla="*/ 60 w 96"/>
                <a:gd name="T65" fmla="*/ 42 h 120"/>
                <a:gd name="T66" fmla="*/ 66 w 96"/>
                <a:gd name="T67" fmla="*/ 36 h 120"/>
                <a:gd name="T68" fmla="*/ 72 w 96"/>
                <a:gd name="T69"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20">
                  <a:moveTo>
                    <a:pt x="72" y="36"/>
                  </a:moveTo>
                  <a:lnTo>
                    <a:pt x="84" y="54"/>
                  </a:lnTo>
                  <a:lnTo>
                    <a:pt x="78" y="60"/>
                  </a:lnTo>
                  <a:lnTo>
                    <a:pt x="96" y="60"/>
                  </a:lnTo>
                  <a:lnTo>
                    <a:pt x="96" y="66"/>
                  </a:lnTo>
                  <a:lnTo>
                    <a:pt x="84" y="84"/>
                  </a:lnTo>
                  <a:lnTo>
                    <a:pt x="78" y="84"/>
                  </a:lnTo>
                  <a:lnTo>
                    <a:pt x="72" y="84"/>
                  </a:lnTo>
                  <a:lnTo>
                    <a:pt x="60" y="96"/>
                  </a:lnTo>
                  <a:lnTo>
                    <a:pt x="60" y="102"/>
                  </a:lnTo>
                  <a:lnTo>
                    <a:pt x="48" y="108"/>
                  </a:lnTo>
                  <a:lnTo>
                    <a:pt x="42" y="108"/>
                  </a:lnTo>
                  <a:lnTo>
                    <a:pt x="42" y="120"/>
                  </a:lnTo>
                  <a:lnTo>
                    <a:pt x="36" y="120"/>
                  </a:lnTo>
                  <a:lnTo>
                    <a:pt x="36" y="114"/>
                  </a:lnTo>
                  <a:lnTo>
                    <a:pt x="30" y="108"/>
                  </a:lnTo>
                  <a:lnTo>
                    <a:pt x="30" y="96"/>
                  </a:lnTo>
                  <a:lnTo>
                    <a:pt x="30" y="102"/>
                  </a:lnTo>
                  <a:lnTo>
                    <a:pt x="18" y="78"/>
                  </a:lnTo>
                  <a:lnTo>
                    <a:pt x="24" y="72"/>
                  </a:lnTo>
                  <a:lnTo>
                    <a:pt x="12" y="42"/>
                  </a:lnTo>
                  <a:lnTo>
                    <a:pt x="18" y="42"/>
                  </a:lnTo>
                  <a:lnTo>
                    <a:pt x="0" y="6"/>
                  </a:lnTo>
                  <a:lnTo>
                    <a:pt x="12" y="0"/>
                  </a:lnTo>
                  <a:lnTo>
                    <a:pt x="18" y="0"/>
                  </a:lnTo>
                  <a:lnTo>
                    <a:pt x="30" y="0"/>
                  </a:lnTo>
                  <a:lnTo>
                    <a:pt x="42" y="0"/>
                  </a:lnTo>
                  <a:lnTo>
                    <a:pt x="42" y="6"/>
                  </a:lnTo>
                  <a:lnTo>
                    <a:pt x="42" y="12"/>
                  </a:lnTo>
                  <a:lnTo>
                    <a:pt x="48" y="18"/>
                  </a:lnTo>
                  <a:lnTo>
                    <a:pt x="48" y="30"/>
                  </a:lnTo>
                  <a:lnTo>
                    <a:pt x="54" y="36"/>
                  </a:lnTo>
                  <a:lnTo>
                    <a:pt x="60" y="42"/>
                  </a:lnTo>
                  <a:lnTo>
                    <a:pt x="66" y="36"/>
                  </a:lnTo>
                  <a:lnTo>
                    <a:pt x="7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8" name="Freeform 236"/>
            <p:cNvSpPr>
              <a:spLocks/>
            </p:cNvSpPr>
            <p:nvPr/>
          </p:nvSpPr>
          <p:spPr bwMode="auto">
            <a:xfrm>
              <a:off x="4578" y="1056"/>
              <a:ext cx="78" cy="108"/>
            </a:xfrm>
            <a:custGeom>
              <a:avLst/>
              <a:gdLst>
                <a:gd name="T0" fmla="*/ 0 w 78"/>
                <a:gd name="T1" fmla="*/ 42 h 108"/>
                <a:gd name="T2" fmla="*/ 0 w 78"/>
                <a:gd name="T3" fmla="*/ 36 h 108"/>
                <a:gd name="T4" fmla="*/ 0 w 78"/>
                <a:gd name="T5" fmla="*/ 30 h 108"/>
                <a:gd name="T6" fmla="*/ 12 w 78"/>
                <a:gd name="T7" fmla="*/ 30 h 108"/>
                <a:gd name="T8" fmla="*/ 0 w 78"/>
                <a:gd name="T9" fmla="*/ 18 h 108"/>
                <a:gd name="T10" fmla="*/ 12 w 78"/>
                <a:gd name="T11" fmla="*/ 0 h 108"/>
                <a:gd name="T12" fmla="*/ 18 w 78"/>
                <a:gd name="T13" fmla="*/ 12 h 108"/>
                <a:gd name="T14" fmla="*/ 30 w 78"/>
                <a:gd name="T15" fmla="*/ 48 h 108"/>
                <a:gd name="T16" fmla="*/ 36 w 78"/>
                <a:gd name="T17" fmla="*/ 48 h 108"/>
                <a:gd name="T18" fmla="*/ 36 w 78"/>
                <a:gd name="T19" fmla="*/ 42 h 108"/>
                <a:gd name="T20" fmla="*/ 42 w 78"/>
                <a:gd name="T21" fmla="*/ 42 h 108"/>
                <a:gd name="T22" fmla="*/ 42 w 78"/>
                <a:gd name="T23" fmla="*/ 48 h 108"/>
                <a:gd name="T24" fmla="*/ 48 w 78"/>
                <a:gd name="T25" fmla="*/ 42 h 108"/>
                <a:gd name="T26" fmla="*/ 60 w 78"/>
                <a:gd name="T27" fmla="*/ 60 h 108"/>
                <a:gd name="T28" fmla="*/ 54 w 78"/>
                <a:gd name="T29" fmla="*/ 60 h 108"/>
                <a:gd name="T30" fmla="*/ 60 w 78"/>
                <a:gd name="T31" fmla="*/ 66 h 108"/>
                <a:gd name="T32" fmla="*/ 54 w 78"/>
                <a:gd name="T33" fmla="*/ 66 h 108"/>
                <a:gd name="T34" fmla="*/ 60 w 78"/>
                <a:gd name="T35" fmla="*/ 66 h 108"/>
                <a:gd name="T36" fmla="*/ 60 w 78"/>
                <a:gd name="T37" fmla="*/ 72 h 108"/>
                <a:gd name="T38" fmla="*/ 66 w 78"/>
                <a:gd name="T39" fmla="*/ 66 h 108"/>
                <a:gd name="T40" fmla="*/ 66 w 78"/>
                <a:gd name="T41" fmla="*/ 72 h 108"/>
                <a:gd name="T42" fmla="*/ 72 w 78"/>
                <a:gd name="T43" fmla="*/ 78 h 108"/>
                <a:gd name="T44" fmla="*/ 72 w 78"/>
                <a:gd name="T45" fmla="*/ 84 h 108"/>
                <a:gd name="T46" fmla="*/ 78 w 78"/>
                <a:gd name="T47" fmla="*/ 84 h 108"/>
                <a:gd name="T48" fmla="*/ 78 w 78"/>
                <a:gd name="T49" fmla="*/ 90 h 108"/>
                <a:gd name="T50" fmla="*/ 72 w 78"/>
                <a:gd name="T51" fmla="*/ 96 h 108"/>
                <a:gd name="T52" fmla="*/ 72 w 78"/>
                <a:gd name="T53" fmla="*/ 102 h 108"/>
                <a:gd name="T54" fmla="*/ 78 w 78"/>
                <a:gd name="T55" fmla="*/ 102 h 108"/>
                <a:gd name="T56" fmla="*/ 72 w 78"/>
                <a:gd name="T57" fmla="*/ 102 h 108"/>
                <a:gd name="T58" fmla="*/ 66 w 78"/>
                <a:gd name="T59" fmla="*/ 108 h 108"/>
                <a:gd name="T60" fmla="*/ 60 w 78"/>
                <a:gd name="T61" fmla="*/ 108 h 108"/>
                <a:gd name="T62" fmla="*/ 60 w 78"/>
                <a:gd name="T63" fmla="*/ 102 h 108"/>
                <a:gd name="T64" fmla="*/ 54 w 78"/>
                <a:gd name="T65" fmla="*/ 102 h 108"/>
                <a:gd name="T66" fmla="*/ 60 w 78"/>
                <a:gd name="T67" fmla="*/ 102 h 108"/>
                <a:gd name="T68" fmla="*/ 36 w 78"/>
                <a:gd name="T69" fmla="*/ 102 h 108"/>
                <a:gd name="T70" fmla="*/ 42 w 78"/>
                <a:gd name="T71" fmla="*/ 102 h 108"/>
                <a:gd name="T72" fmla="*/ 30 w 78"/>
                <a:gd name="T73" fmla="*/ 84 h 108"/>
                <a:gd name="T74" fmla="*/ 18 w 78"/>
                <a:gd name="T75" fmla="*/ 96 h 108"/>
                <a:gd name="T76" fmla="*/ 18 w 78"/>
                <a:gd name="T77" fmla="*/ 84 h 108"/>
                <a:gd name="T78" fmla="*/ 12 w 78"/>
                <a:gd name="T79" fmla="*/ 78 h 108"/>
                <a:gd name="T80" fmla="*/ 6 w 78"/>
                <a:gd name="T81" fmla="*/ 66 h 108"/>
                <a:gd name="T82" fmla="*/ 12 w 78"/>
                <a:gd name="T83" fmla="*/ 66 h 108"/>
                <a:gd name="T84" fmla="*/ 0 w 78"/>
                <a:gd name="T85"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108">
                  <a:moveTo>
                    <a:pt x="0" y="42"/>
                  </a:moveTo>
                  <a:lnTo>
                    <a:pt x="0" y="36"/>
                  </a:lnTo>
                  <a:lnTo>
                    <a:pt x="0" y="30"/>
                  </a:lnTo>
                  <a:lnTo>
                    <a:pt x="12" y="30"/>
                  </a:lnTo>
                  <a:lnTo>
                    <a:pt x="0" y="18"/>
                  </a:lnTo>
                  <a:lnTo>
                    <a:pt x="12" y="0"/>
                  </a:lnTo>
                  <a:lnTo>
                    <a:pt x="18" y="12"/>
                  </a:lnTo>
                  <a:lnTo>
                    <a:pt x="30" y="48"/>
                  </a:lnTo>
                  <a:lnTo>
                    <a:pt x="36" y="48"/>
                  </a:lnTo>
                  <a:lnTo>
                    <a:pt x="36" y="42"/>
                  </a:lnTo>
                  <a:lnTo>
                    <a:pt x="42" y="42"/>
                  </a:lnTo>
                  <a:lnTo>
                    <a:pt x="42" y="48"/>
                  </a:lnTo>
                  <a:lnTo>
                    <a:pt x="48" y="42"/>
                  </a:lnTo>
                  <a:lnTo>
                    <a:pt x="60" y="60"/>
                  </a:lnTo>
                  <a:lnTo>
                    <a:pt x="54" y="60"/>
                  </a:lnTo>
                  <a:lnTo>
                    <a:pt x="60" y="66"/>
                  </a:lnTo>
                  <a:lnTo>
                    <a:pt x="54" y="66"/>
                  </a:lnTo>
                  <a:lnTo>
                    <a:pt x="60" y="66"/>
                  </a:lnTo>
                  <a:lnTo>
                    <a:pt x="60" y="72"/>
                  </a:lnTo>
                  <a:lnTo>
                    <a:pt x="66" y="66"/>
                  </a:lnTo>
                  <a:lnTo>
                    <a:pt x="66" y="72"/>
                  </a:lnTo>
                  <a:lnTo>
                    <a:pt x="72" y="78"/>
                  </a:lnTo>
                  <a:lnTo>
                    <a:pt x="72" y="84"/>
                  </a:lnTo>
                  <a:lnTo>
                    <a:pt x="78" y="84"/>
                  </a:lnTo>
                  <a:lnTo>
                    <a:pt x="78" y="90"/>
                  </a:lnTo>
                  <a:lnTo>
                    <a:pt x="72" y="96"/>
                  </a:lnTo>
                  <a:lnTo>
                    <a:pt x="72" y="102"/>
                  </a:lnTo>
                  <a:lnTo>
                    <a:pt x="78" y="102"/>
                  </a:lnTo>
                  <a:lnTo>
                    <a:pt x="72" y="102"/>
                  </a:lnTo>
                  <a:lnTo>
                    <a:pt x="66" y="108"/>
                  </a:lnTo>
                  <a:lnTo>
                    <a:pt x="60" y="108"/>
                  </a:lnTo>
                  <a:lnTo>
                    <a:pt x="60" y="102"/>
                  </a:lnTo>
                  <a:lnTo>
                    <a:pt x="54" y="102"/>
                  </a:lnTo>
                  <a:lnTo>
                    <a:pt x="60" y="102"/>
                  </a:lnTo>
                  <a:lnTo>
                    <a:pt x="36" y="102"/>
                  </a:lnTo>
                  <a:lnTo>
                    <a:pt x="42" y="102"/>
                  </a:lnTo>
                  <a:lnTo>
                    <a:pt x="30" y="84"/>
                  </a:lnTo>
                  <a:lnTo>
                    <a:pt x="18" y="96"/>
                  </a:lnTo>
                  <a:lnTo>
                    <a:pt x="18" y="84"/>
                  </a:lnTo>
                  <a:lnTo>
                    <a:pt x="12" y="78"/>
                  </a:lnTo>
                  <a:lnTo>
                    <a:pt x="6" y="66"/>
                  </a:lnTo>
                  <a:lnTo>
                    <a:pt x="12" y="66"/>
                  </a:lnTo>
                  <a:lnTo>
                    <a:pt x="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09" name="Freeform 237"/>
            <p:cNvSpPr>
              <a:spLocks/>
            </p:cNvSpPr>
            <p:nvPr/>
          </p:nvSpPr>
          <p:spPr bwMode="auto">
            <a:xfrm>
              <a:off x="3102" y="1290"/>
              <a:ext cx="48" cy="42"/>
            </a:xfrm>
            <a:custGeom>
              <a:avLst/>
              <a:gdLst>
                <a:gd name="T0" fmla="*/ 0 w 48"/>
                <a:gd name="T1" fmla="*/ 0 h 42"/>
                <a:gd name="T2" fmla="*/ 12 w 48"/>
                <a:gd name="T3" fmla="*/ 0 h 42"/>
                <a:gd name="T4" fmla="*/ 42 w 48"/>
                <a:gd name="T5" fmla="*/ 0 h 42"/>
                <a:gd name="T6" fmla="*/ 48 w 48"/>
                <a:gd name="T7" fmla="*/ 30 h 42"/>
                <a:gd name="T8" fmla="*/ 48 w 48"/>
                <a:gd name="T9" fmla="*/ 42 h 42"/>
                <a:gd name="T10" fmla="*/ 36 w 48"/>
                <a:gd name="T11" fmla="*/ 42 h 42"/>
                <a:gd name="T12" fmla="*/ 0 w 48"/>
                <a:gd name="T13" fmla="*/ 42 h 42"/>
                <a:gd name="T14" fmla="*/ 0 w 48"/>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2">
                  <a:moveTo>
                    <a:pt x="0" y="0"/>
                  </a:moveTo>
                  <a:lnTo>
                    <a:pt x="12" y="0"/>
                  </a:lnTo>
                  <a:lnTo>
                    <a:pt x="42" y="0"/>
                  </a:lnTo>
                  <a:lnTo>
                    <a:pt x="48" y="30"/>
                  </a:lnTo>
                  <a:lnTo>
                    <a:pt x="48" y="42"/>
                  </a:lnTo>
                  <a:lnTo>
                    <a:pt x="36" y="42"/>
                  </a:lnTo>
                  <a:lnTo>
                    <a:pt x="0" y="42"/>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0" name="Freeform 238"/>
            <p:cNvSpPr>
              <a:spLocks/>
            </p:cNvSpPr>
            <p:nvPr/>
          </p:nvSpPr>
          <p:spPr bwMode="auto">
            <a:xfrm>
              <a:off x="3144" y="1284"/>
              <a:ext cx="66" cy="36"/>
            </a:xfrm>
            <a:custGeom>
              <a:avLst/>
              <a:gdLst>
                <a:gd name="T0" fmla="*/ 66 w 66"/>
                <a:gd name="T1" fmla="*/ 24 h 36"/>
                <a:gd name="T2" fmla="*/ 48 w 66"/>
                <a:gd name="T3" fmla="*/ 30 h 36"/>
                <a:gd name="T4" fmla="*/ 48 w 66"/>
                <a:gd name="T5" fmla="*/ 36 h 36"/>
                <a:gd name="T6" fmla="*/ 6 w 66"/>
                <a:gd name="T7" fmla="*/ 36 h 36"/>
                <a:gd name="T8" fmla="*/ 0 w 66"/>
                <a:gd name="T9" fmla="*/ 6 h 36"/>
                <a:gd name="T10" fmla="*/ 60 w 66"/>
                <a:gd name="T11" fmla="*/ 0 h 36"/>
                <a:gd name="T12" fmla="*/ 66 w 66"/>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66" h="36">
                  <a:moveTo>
                    <a:pt x="66" y="24"/>
                  </a:moveTo>
                  <a:lnTo>
                    <a:pt x="48" y="30"/>
                  </a:lnTo>
                  <a:lnTo>
                    <a:pt x="48" y="36"/>
                  </a:lnTo>
                  <a:lnTo>
                    <a:pt x="6" y="36"/>
                  </a:lnTo>
                  <a:lnTo>
                    <a:pt x="0" y="6"/>
                  </a:lnTo>
                  <a:lnTo>
                    <a:pt x="60" y="0"/>
                  </a:lnTo>
                  <a:lnTo>
                    <a:pt x="6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1" name="Freeform 239"/>
            <p:cNvSpPr>
              <a:spLocks/>
            </p:cNvSpPr>
            <p:nvPr/>
          </p:nvSpPr>
          <p:spPr bwMode="auto">
            <a:xfrm>
              <a:off x="1866" y="1236"/>
              <a:ext cx="120" cy="66"/>
            </a:xfrm>
            <a:custGeom>
              <a:avLst/>
              <a:gdLst>
                <a:gd name="T0" fmla="*/ 0 w 120"/>
                <a:gd name="T1" fmla="*/ 54 h 66"/>
                <a:gd name="T2" fmla="*/ 6 w 120"/>
                <a:gd name="T3" fmla="*/ 36 h 66"/>
                <a:gd name="T4" fmla="*/ 12 w 120"/>
                <a:gd name="T5" fmla="*/ 36 h 66"/>
                <a:gd name="T6" fmla="*/ 12 w 120"/>
                <a:gd name="T7" fmla="*/ 30 h 66"/>
                <a:gd name="T8" fmla="*/ 18 w 120"/>
                <a:gd name="T9" fmla="*/ 30 h 66"/>
                <a:gd name="T10" fmla="*/ 18 w 120"/>
                <a:gd name="T11" fmla="*/ 24 h 66"/>
                <a:gd name="T12" fmla="*/ 24 w 120"/>
                <a:gd name="T13" fmla="*/ 24 h 66"/>
                <a:gd name="T14" fmla="*/ 24 w 120"/>
                <a:gd name="T15" fmla="*/ 18 h 66"/>
                <a:gd name="T16" fmla="*/ 30 w 120"/>
                <a:gd name="T17" fmla="*/ 18 h 66"/>
                <a:gd name="T18" fmla="*/ 30 w 120"/>
                <a:gd name="T19" fmla="*/ 12 h 66"/>
                <a:gd name="T20" fmla="*/ 36 w 120"/>
                <a:gd name="T21" fmla="*/ 12 h 66"/>
                <a:gd name="T22" fmla="*/ 48 w 120"/>
                <a:gd name="T23" fmla="*/ 12 h 66"/>
                <a:gd name="T24" fmla="*/ 48 w 120"/>
                <a:gd name="T25" fmla="*/ 6 h 66"/>
                <a:gd name="T26" fmla="*/ 54 w 120"/>
                <a:gd name="T27" fmla="*/ 6 h 66"/>
                <a:gd name="T28" fmla="*/ 54 w 120"/>
                <a:gd name="T29" fmla="*/ 0 h 66"/>
                <a:gd name="T30" fmla="*/ 60 w 120"/>
                <a:gd name="T31" fmla="*/ 0 h 66"/>
                <a:gd name="T32" fmla="*/ 66 w 120"/>
                <a:gd name="T33" fmla="*/ 0 h 66"/>
                <a:gd name="T34" fmla="*/ 72 w 120"/>
                <a:gd name="T35" fmla="*/ 0 h 66"/>
                <a:gd name="T36" fmla="*/ 78 w 120"/>
                <a:gd name="T37" fmla="*/ 0 h 66"/>
                <a:gd name="T38" fmla="*/ 78 w 120"/>
                <a:gd name="T39" fmla="*/ 6 h 66"/>
                <a:gd name="T40" fmla="*/ 78 w 120"/>
                <a:gd name="T41" fmla="*/ 12 h 66"/>
                <a:gd name="T42" fmla="*/ 84 w 120"/>
                <a:gd name="T43" fmla="*/ 12 h 66"/>
                <a:gd name="T44" fmla="*/ 84 w 120"/>
                <a:gd name="T45" fmla="*/ 18 h 66"/>
                <a:gd name="T46" fmla="*/ 90 w 120"/>
                <a:gd name="T47" fmla="*/ 18 h 66"/>
                <a:gd name="T48" fmla="*/ 84 w 120"/>
                <a:gd name="T49" fmla="*/ 18 h 66"/>
                <a:gd name="T50" fmla="*/ 84 w 120"/>
                <a:gd name="T51" fmla="*/ 30 h 66"/>
                <a:gd name="T52" fmla="*/ 78 w 120"/>
                <a:gd name="T53" fmla="*/ 42 h 66"/>
                <a:gd name="T54" fmla="*/ 120 w 120"/>
                <a:gd name="T55" fmla="*/ 48 h 66"/>
                <a:gd name="T56" fmla="*/ 114 w 120"/>
                <a:gd name="T57" fmla="*/ 54 h 66"/>
                <a:gd name="T58" fmla="*/ 114 w 120"/>
                <a:gd name="T59" fmla="*/ 60 h 66"/>
                <a:gd name="T60" fmla="*/ 108 w 120"/>
                <a:gd name="T61" fmla="*/ 60 h 66"/>
                <a:gd name="T62" fmla="*/ 108 w 120"/>
                <a:gd name="T63" fmla="*/ 66 h 66"/>
                <a:gd name="T64" fmla="*/ 84 w 120"/>
                <a:gd name="T65" fmla="*/ 66 h 66"/>
                <a:gd name="T66" fmla="*/ 0 w 120"/>
                <a:gd name="T67"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66">
                  <a:moveTo>
                    <a:pt x="0" y="54"/>
                  </a:moveTo>
                  <a:lnTo>
                    <a:pt x="6" y="36"/>
                  </a:lnTo>
                  <a:lnTo>
                    <a:pt x="12" y="36"/>
                  </a:lnTo>
                  <a:lnTo>
                    <a:pt x="12" y="30"/>
                  </a:lnTo>
                  <a:lnTo>
                    <a:pt x="18" y="30"/>
                  </a:lnTo>
                  <a:lnTo>
                    <a:pt x="18" y="24"/>
                  </a:lnTo>
                  <a:lnTo>
                    <a:pt x="24" y="24"/>
                  </a:lnTo>
                  <a:lnTo>
                    <a:pt x="24" y="18"/>
                  </a:lnTo>
                  <a:lnTo>
                    <a:pt x="30" y="18"/>
                  </a:lnTo>
                  <a:lnTo>
                    <a:pt x="30" y="12"/>
                  </a:lnTo>
                  <a:lnTo>
                    <a:pt x="36" y="12"/>
                  </a:lnTo>
                  <a:lnTo>
                    <a:pt x="48" y="12"/>
                  </a:lnTo>
                  <a:lnTo>
                    <a:pt x="48" y="6"/>
                  </a:lnTo>
                  <a:lnTo>
                    <a:pt x="54" y="6"/>
                  </a:lnTo>
                  <a:lnTo>
                    <a:pt x="54" y="0"/>
                  </a:lnTo>
                  <a:lnTo>
                    <a:pt x="60" y="0"/>
                  </a:lnTo>
                  <a:lnTo>
                    <a:pt x="66" y="0"/>
                  </a:lnTo>
                  <a:lnTo>
                    <a:pt x="72" y="0"/>
                  </a:lnTo>
                  <a:lnTo>
                    <a:pt x="78" y="0"/>
                  </a:lnTo>
                  <a:lnTo>
                    <a:pt x="78" y="6"/>
                  </a:lnTo>
                  <a:lnTo>
                    <a:pt x="78" y="12"/>
                  </a:lnTo>
                  <a:lnTo>
                    <a:pt x="84" y="12"/>
                  </a:lnTo>
                  <a:lnTo>
                    <a:pt x="84" y="18"/>
                  </a:lnTo>
                  <a:lnTo>
                    <a:pt x="90" y="18"/>
                  </a:lnTo>
                  <a:lnTo>
                    <a:pt x="84" y="18"/>
                  </a:lnTo>
                  <a:lnTo>
                    <a:pt x="84" y="30"/>
                  </a:lnTo>
                  <a:lnTo>
                    <a:pt x="78" y="42"/>
                  </a:lnTo>
                  <a:lnTo>
                    <a:pt x="120" y="48"/>
                  </a:lnTo>
                  <a:lnTo>
                    <a:pt x="114" y="54"/>
                  </a:lnTo>
                  <a:lnTo>
                    <a:pt x="114" y="60"/>
                  </a:lnTo>
                  <a:lnTo>
                    <a:pt x="108" y="60"/>
                  </a:lnTo>
                  <a:lnTo>
                    <a:pt x="108" y="66"/>
                  </a:lnTo>
                  <a:lnTo>
                    <a:pt x="84" y="66"/>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2" name="Freeform 240"/>
            <p:cNvSpPr>
              <a:spLocks/>
            </p:cNvSpPr>
            <p:nvPr/>
          </p:nvSpPr>
          <p:spPr bwMode="auto">
            <a:xfrm>
              <a:off x="2520" y="1290"/>
              <a:ext cx="54" cy="36"/>
            </a:xfrm>
            <a:custGeom>
              <a:avLst/>
              <a:gdLst>
                <a:gd name="T0" fmla="*/ 54 w 54"/>
                <a:gd name="T1" fmla="*/ 36 h 36"/>
                <a:gd name="T2" fmla="*/ 18 w 54"/>
                <a:gd name="T3" fmla="*/ 36 h 36"/>
                <a:gd name="T4" fmla="*/ 12 w 54"/>
                <a:gd name="T5" fmla="*/ 30 h 36"/>
                <a:gd name="T6" fmla="*/ 18 w 54"/>
                <a:gd name="T7" fmla="*/ 24 h 36"/>
                <a:gd name="T8" fmla="*/ 12 w 54"/>
                <a:gd name="T9" fmla="*/ 18 h 36"/>
                <a:gd name="T10" fmla="*/ 12 w 54"/>
                <a:gd name="T11" fmla="*/ 12 h 36"/>
                <a:gd name="T12" fmla="*/ 6 w 54"/>
                <a:gd name="T13" fmla="*/ 12 h 36"/>
                <a:gd name="T14" fmla="*/ 0 w 54"/>
                <a:gd name="T15" fmla="*/ 6 h 36"/>
                <a:gd name="T16" fmla="*/ 6 w 54"/>
                <a:gd name="T17" fmla="*/ 0 h 36"/>
                <a:gd name="T18" fmla="*/ 54 w 54"/>
                <a:gd name="T19" fmla="*/ 6 h 36"/>
                <a:gd name="T20" fmla="*/ 54 w 5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6">
                  <a:moveTo>
                    <a:pt x="54" y="36"/>
                  </a:moveTo>
                  <a:lnTo>
                    <a:pt x="18" y="36"/>
                  </a:lnTo>
                  <a:lnTo>
                    <a:pt x="12" y="30"/>
                  </a:lnTo>
                  <a:lnTo>
                    <a:pt x="18" y="24"/>
                  </a:lnTo>
                  <a:lnTo>
                    <a:pt x="12" y="18"/>
                  </a:lnTo>
                  <a:lnTo>
                    <a:pt x="12" y="12"/>
                  </a:lnTo>
                  <a:lnTo>
                    <a:pt x="6" y="12"/>
                  </a:lnTo>
                  <a:lnTo>
                    <a:pt x="0" y="6"/>
                  </a:lnTo>
                  <a:lnTo>
                    <a:pt x="6" y="0"/>
                  </a:lnTo>
                  <a:lnTo>
                    <a:pt x="54" y="6"/>
                  </a:lnTo>
                  <a:lnTo>
                    <a:pt x="54"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3" name="Freeform 241"/>
            <p:cNvSpPr>
              <a:spLocks/>
            </p:cNvSpPr>
            <p:nvPr/>
          </p:nvSpPr>
          <p:spPr bwMode="auto">
            <a:xfrm>
              <a:off x="2574" y="1296"/>
              <a:ext cx="72" cy="36"/>
            </a:xfrm>
            <a:custGeom>
              <a:avLst/>
              <a:gdLst>
                <a:gd name="T0" fmla="*/ 72 w 72"/>
                <a:gd name="T1" fmla="*/ 36 h 36"/>
                <a:gd name="T2" fmla="*/ 12 w 72"/>
                <a:gd name="T3" fmla="*/ 30 h 36"/>
                <a:gd name="T4" fmla="*/ 0 w 72"/>
                <a:gd name="T5" fmla="*/ 30 h 36"/>
                <a:gd name="T6" fmla="*/ 0 w 72"/>
                <a:gd name="T7" fmla="*/ 0 h 36"/>
                <a:gd name="T8" fmla="*/ 72 w 72"/>
                <a:gd name="T9" fmla="*/ 0 h 36"/>
                <a:gd name="T10" fmla="*/ 72 w 72"/>
                <a:gd name="T11" fmla="*/ 36 h 36"/>
              </a:gdLst>
              <a:ahLst/>
              <a:cxnLst>
                <a:cxn ang="0">
                  <a:pos x="T0" y="T1"/>
                </a:cxn>
                <a:cxn ang="0">
                  <a:pos x="T2" y="T3"/>
                </a:cxn>
                <a:cxn ang="0">
                  <a:pos x="T4" y="T5"/>
                </a:cxn>
                <a:cxn ang="0">
                  <a:pos x="T6" y="T7"/>
                </a:cxn>
                <a:cxn ang="0">
                  <a:pos x="T8" y="T9"/>
                </a:cxn>
                <a:cxn ang="0">
                  <a:pos x="T10" y="T11"/>
                </a:cxn>
              </a:cxnLst>
              <a:rect l="0" t="0" r="r" b="b"/>
              <a:pathLst>
                <a:path w="72" h="36">
                  <a:moveTo>
                    <a:pt x="72" y="36"/>
                  </a:moveTo>
                  <a:lnTo>
                    <a:pt x="12" y="30"/>
                  </a:lnTo>
                  <a:lnTo>
                    <a:pt x="0" y="30"/>
                  </a:lnTo>
                  <a:lnTo>
                    <a:pt x="0" y="0"/>
                  </a:lnTo>
                  <a:lnTo>
                    <a:pt x="72" y="0"/>
                  </a:lnTo>
                  <a:lnTo>
                    <a:pt x="7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4" name="Freeform 242"/>
            <p:cNvSpPr>
              <a:spLocks/>
            </p:cNvSpPr>
            <p:nvPr/>
          </p:nvSpPr>
          <p:spPr bwMode="auto">
            <a:xfrm>
              <a:off x="2694" y="1296"/>
              <a:ext cx="54" cy="48"/>
            </a:xfrm>
            <a:custGeom>
              <a:avLst/>
              <a:gdLst>
                <a:gd name="T0" fmla="*/ 0 w 54"/>
                <a:gd name="T1" fmla="*/ 48 h 48"/>
                <a:gd name="T2" fmla="*/ 0 w 54"/>
                <a:gd name="T3" fmla="*/ 36 h 48"/>
                <a:gd name="T4" fmla="*/ 0 w 54"/>
                <a:gd name="T5" fmla="*/ 0 h 48"/>
                <a:gd name="T6" fmla="*/ 42 w 54"/>
                <a:gd name="T7" fmla="*/ 0 h 48"/>
                <a:gd name="T8" fmla="*/ 42 w 54"/>
                <a:gd name="T9" fmla="*/ 6 h 48"/>
                <a:gd name="T10" fmla="*/ 54 w 54"/>
                <a:gd name="T11" fmla="*/ 6 h 48"/>
                <a:gd name="T12" fmla="*/ 54 w 54"/>
                <a:gd name="T13" fmla="*/ 30 h 48"/>
                <a:gd name="T14" fmla="*/ 54 w 54"/>
                <a:gd name="T15" fmla="*/ 48 h 48"/>
                <a:gd name="T16" fmla="*/ 36 w 54"/>
                <a:gd name="T17" fmla="*/ 48 h 48"/>
                <a:gd name="T18" fmla="*/ 0 w 54"/>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8">
                  <a:moveTo>
                    <a:pt x="0" y="48"/>
                  </a:moveTo>
                  <a:lnTo>
                    <a:pt x="0" y="36"/>
                  </a:lnTo>
                  <a:lnTo>
                    <a:pt x="0" y="0"/>
                  </a:lnTo>
                  <a:lnTo>
                    <a:pt x="42" y="0"/>
                  </a:lnTo>
                  <a:lnTo>
                    <a:pt x="42" y="6"/>
                  </a:lnTo>
                  <a:lnTo>
                    <a:pt x="54" y="6"/>
                  </a:lnTo>
                  <a:lnTo>
                    <a:pt x="54" y="30"/>
                  </a:lnTo>
                  <a:lnTo>
                    <a:pt x="54" y="48"/>
                  </a:lnTo>
                  <a:lnTo>
                    <a:pt x="36"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5" name="Freeform 243"/>
            <p:cNvSpPr>
              <a:spLocks/>
            </p:cNvSpPr>
            <p:nvPr/>
          </p:nvSpPr>
          <p:spPr bwMode="auto">
            <a:xfrm>
              <a:off x="2778" y="1302"/>
              <a:ext cx="48" cy="36"/>
            </a:xfrm>
            <a:custGeom>
              <a:avLst/>
              <a:gdLst>
                <a:gd name="T0" fmla="*/ 24 w 48"/>
                <a:gd name="T1" fmla="*/ 24 h 36"/>
                <a:gd name="T2" fmla="*/ 18 w 48"/>
                <a:gd name="T3" fmla="*/ 18 h 36"/>
                <a:gd name="T4" fmla="*/ 12 w 48"/>
                <a:gd name="T5" fmla="*/ 18 h 36"/>
                <a:gd name="T6" fmla="*/ 6 w 48"/>
                <a:gd name="T7" fmla="*/ 18 h 36"/>
                <a:gd name="T8" fmla="*/ 6 w 48"/>
                <a:gd name="T9" fmla="*/ 12 h 36"/>
                <a:gd name="T10" fmla="*/ 6 w 48"/>
                <a:gd name="T11" fmla="*/ 6 h 36"/>
                <a:gd name="T12" fmla="*/ 0 w 48"/>
                <a:gd name="T13" fmla="*/ 0 h 36"/>
                <a:gd name="T14" fmla="*/ 36 w 48"/>
                <a:gd name="T15" fmla="*/ 0 h 36"/>
                <a:gd name="T16" fmla="*/ 42 w 48"/>
                <a:gd name="T17" fmla="*/ 0 h 36"/>
                <a:gd name="T18" fmla="*/ 42 w 48"/>
                <a:gd name="T19" fmla="*/ 18 h 36"/>
                <a:gd name="T20" fmla="*/ 48 w 48"/>
                <a:gd name="T21" fmla="*/ 18 h 36"/>
                <a:gd name="T22" fmla="*/ 48 w 48"/>
                <a:gd name="T23" fmla="*/ 30 h 36"/>
                <a:gd name="T24" fmla="*/ 48 w 48"/>
                <a:gd name="T25" fmla="*/ 36 h 36"/>
                <a:gd name="T26" fmla="*/ 42 w 48"/>
                <a:gd name="T27" fmla="*/ 36 h 36"/>
                <a:gd name="T28" fmla="*/ 36 w 48"/>
                <a:gd name="T29" fmla="*/ 36 h 36"/>
                <a:gd name="T30" fmla="*/ 36 w 48"/>
                <a:gd name="T31" fmla="*/ 30 h 36"/>
                <a:gd name="T32" fmla="*/ 30 w 48"/>
                <a:gd name="T33" fmla="*/ 30 h 36"/>
                <a:gd name="T34" fmla="*/ 24 w 48"/>
                <a:gd name="T35" fmla="*/ 30 h 36"/>
                <a:gd name="T36" fmla="*/ 24 w 48"/>
                <a:gd name="T3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6">
                  <a:moveTo>
                    <a:pt x="24" y="24"/>
                  </a:moveTo>
                  <a:lnTo>
                    <a:pt x="18" y="18"/>
                  </a:lnTo>
                  <a:lnTo>
                    <a:pt x="12" y="18"/>
                  </a:lnTo>
                  <a:lnTo>
                    <a:pt x="6" y="18"/>
                  </a:lnTo>
                  <a:lnTo>
                    <a:pt x="6" y="12"/>
                  </a:lnTo>
                  <a:lnTo>
                    <a:pt x="6" y="6"/>
                  </a:lnTo>
                  <a:lnTo>
                    <a:pt x="0" y="0"/>
                  </a:lnTo>
                  <a:lnTo>
                    <a:pt x="36" y="0"/>
                  </a:lnTo>
                  <a:lnTo>
                    <a:pt x="42" y="0"/>
                  </a:lnTo>
                  <a:lnTo>
                    <a:pt x="42" y="18"/>
                  </a:lnTo>
                  <a:lnTo>
                    <a:pt x="48" y="18"/>
                  </a:lnTo>
                  <a:lnTo>
                    <a:pt x="48" y="30"/>
                  </a:lnTo>
                  <a:lnTo>
                    <a:pt x="48" y="36"/>
                  </a:lnTo>
                  <a:lnTo>
                    <a:pt x="42" y="36"/>
                  </a:lnTo>
                  <a:lnTo>
                    <a:pt x="36" y="36"/>
                  </a:lnTo>
                  <a:lnTo>
                    <a:pt x="36" y="30"/>
                  </a:lnTo>
                  <a:lnTo>
                    <a:pt x="30" y="30"/>
                  </a:lnTo>
                  <a:lnTo>
                    <a:pt x="24" y="30"/>
                  </a:lnTo>
                  <a:lnTo>
                    <a:pt x="24"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6" name="Freeform 244"/>
            <p:cNvSpPr>
              <a:spLocks/>
            </p:cNvSpPr>
            <p:nvPr/>
          </p:nvSpPr>
          <p:spPr bwMode="auto">
            <a:xfrm>
              <a:off x="2964" y="1302"/>
              <a:ext cx="42" cy="30"/>
            </a:xfrm>
            <a:custGeom>
              <a:avLst/>
              <a:gdLst>
                <a:gd name="T0" fmla="*/ 42 w 42"/>
                <a:gd name="T1" fmla="*/ 12 h 30"/>
                <a:gd name="T2" fmla="*/ 42 w 42"/>
                <a:gd name="T3" fmla="*/ 30 h 30"/>
                <a:gd name="T4" fmla="*/ 42 w 42"/>
                <a:gd name="T5" fmla="*/ 24 h 30"/>
                <a:gd name="T6" fmla="*/ 36 w 42"/>
                <a:gd name="T7" fmla="*/ 24 h 30"/>
                <a:gd name="T8" fmla="*/ 30 w 42"/>
                <a:gd name="T9" fmla="*/ 24 h 30"/>
                <a:gd name="T10" fmla="*/ 18 w 42"/>
                <a:gd name="T11" fmla="*/ 18 h 30"/>
                <a:gd name="T12" fmla="*/ 12 w 42"/>
                <a:gd name="T13" fmla="*/ 18 h 30"/>
                <a:gd name="T14" fmla="*/ 6 w 42"/>
                <a:gd name="T15" fmla="*/ 12 h 30"/>
                <a:gd name="T16" fmla="*/ 0 w 42"/>
                <a:gd name="T17" fmla="*/ 6 h 30"/>
                <a:gd name="T18" fmla="*/ 0 w 42"/>
                <a:gd name="T19" fmla="*/ 0 h 30"/>
                <a:gd name="T20" fmla="*/ 30 w 42"/>
                <a:gd name="T21" fmla="*/ 0 h 30"/>
                <a:gd name="T22" fmla="*/ 42 w 42"/>
                <a:gd name="T23" fmla="*/ 0 h 30"/>
                <a:gd name="T24" fmla="*/ 42 w 42"/>
                <a:gd name="T2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0">
                  <a:moveTo>
                    <a:pt x="42" y="12"/>
                  </a:moveTo>
                  <a:lnTo>
                    <a:pt x="42" y="30"/>
                  </a:lnTo>
                  <a:lnTo>
                    <a:pt x="42" y="24"/>
                  </a:lnTo>
                  <a:lnTo>
                    <a:pt x="36" y="24"/>
                  </a:lnTo>
                  <a:lnTo>
                    <a:pt x="30" y="24"/>
                  </a:lnTo>
                  <a:lnTo>
                    <a:pt x="18" y="18"/>
                  </a:lnTo>
                  <a:lnTo>
                    <a:pt x="12" y="18"/>
                  </a:lnTo>
                  <a:lnTo>
                    <a:pt x="6" y="12"/>
                  </a:lnTo>
                  <a:lnTo>
                    <a:pt x="0" y="6"/>
                  </a:lnTo>
                  <a:lnTo>
                    <a:pt x="0" y="0"/>
                  </a:lnTo>
                  <a:lnTo>
                    <a:pt x="30" y="0"/>
                  </a:lnTo>
                  <a:lnTo>
                    <a:pt x="42" y="0"/>
                  </a:lnTo>
                  <a:lnTo>
                    <a:pt x="42" y="1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7" name="Freeform 245"/>
            <p:cNvSpPr>
              <a:spLocks/>
            </p:cNvSpPr>
            <p:nvPr/>
          </p:nvSpPr>
          <p:spPr bwMode="auto">
            <a:xfrm>
              <a:off x="2412" y="1296"/>
              <a:ext cx="60" cy="96"/>
            </a:xfrm>
            <a:custGeom>
              <a:avLst/>
              <a:gdLst>
                <a:gd name="T0" fmla="*/ 60 w 60"/>
                <a:gd name="T1" fmla="*/ 78 h 96"/>
                <a:gd name="T2" fmla="*/ 54 w 60"/>
                <a:gd name="T3" fmla="*/ 84 h 96"/>
                <a:gd name="T4" fmla="*/ 48 w 60"/>
                <a:gd name="T5" fmla="*/ 84 h 96"/>
                <a:gd name="T6" fmla="*/ 42 w 60"/>
                <a:gd name="T7" fmla="*/ 84 h 96"/>
                <a:gd name="T8" fmla="*/ 36 w 60"/>
                <a:gd name="T9" fmla="*/ 84 h 96"/>
                <a:gd name="T10" fmla="*/ 36 w 60"/>
                <a:gd name="T11" fmla="*/ 90 h 96"/>
                <a:gd name="T12" fmla="*/ 30 w 60"/>
                <a:gd name="T13" fmla="*/ 90 h 96"/>
                <a:gd name="T14" fmla="*/ 24 w 60"/>
                <a:gd name="T15" fmla="*/ 90 h 96"/>
                <a:gd name="T16" fmla="*/ 18 w 60"/>
                <a:gd name="T17" fmla="*/ 90 h 96"/>
                <a:gd name="T18" fmla="*/ 18 w 60"/>
                <a:gd name="T19" fmla="*/ 96 h 96"/>
                <a:gd name="T20" fmla="*/ 12 w 60"/>
                <a:gd name="T21" fmla="*/ 96 h 96"/>
                <a:gd name="T22" fmla="*/ 0 w 60"/>
                <a:gd name="T23" fmla="*/ 96 h 96"/>
                <a:gd name="T24" fmla="*/ 0 w 60"/>
                <a:gd name="T25" fmla="*/ 42 h 96"/>
                <a:gd name="T26" fmla="*/ 6 w 60"/>
                <a:gd name="T27" fmla="*/ 0 h 96"/>
                <a:gd name="T28" fmla="*/ 42 w 60"/>
                <a:gd name="T29" fmla="*/ 6 h 96"/>
                <a:gd name="T30" fmla="*/ 42 w 60"/>
                <a:gd name="T31" fmla="*/ 12 h 96"/>
                <a:gd name="T32" fmla="*/ 36 w 60"/>
                <a:gd name="T33" fmla="*/ 12 h 96"/>
                <a:gd name="T34" fmla="*/ 36 w 60"/>
                <a:gd name="T35" fmla="*/ 48 h 96"/>
                <a:gd name="T36" fmla="*/ 36 w 60"/>
                <a:gd name="T37" fmla="*/ 54 h 96"/>
                <a:gd name="T38" fmla="*/ 60 w 60"/>
                <a:gd name="T39" fmla="*/ 54 h 96"/>
                <a:gd name="T40" fmla="*/ 60 w 60"/>
                <a:gd name="T41"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96">
                  <a:moveTo>
                    <a:pt x="60" y="78"/>
                  </a:moveTo>
                  <a:lnTo>
                    <a:pt x="54" y="84"/>
                  </a:lnTo>
                  <a:lnTo>
                    <a:pt x="48" y="84"/>
                  </a:lnTo>
                  <a:lnTo>
                    <a:pt x="42" y="84"/>
                  </a:lnTo>
                  <a:lnTo>
                    <a:pt x="36" y="84"/>
                  </a:lnTo>
                  <a:lnTo>
                    <a:pt x="36" y="90"/>
                  </a:lnTo>
                  <a:lnTo>
                    <a:pt x="30" y="90"/>
                  </a:lnTo>
                  <a:lnTo>
                    <a:pt x="24" y="90"/>
                  </a:lnTo>
                  <a:lnTo>
                    <a:pt x="18" y="90"/>
                  </a:lnTo>
                  <a:lnTo>
                    <a:pt x="18" y="96"/>
                  </a:lnTo>
                  <a:lnTo>
                    <a:pt x="12" y="96"/>
                  </a:lnTo>
                  <a:lnTo>
                    <a:pt x="0" y="96"/>
                  </a:lnTo>
                  <a:lnTo>
                    <a:pt x="0" y="42"/>
                  </a:lnTo>
                  <a:lnTo>
                    <a:pt x="6" y="0"/>
                  </a:lnTo>
                  <a:lnTo>
                    <a:pt x="42" y="6"/>
                  </a:lnTo>
                  <a:lnTo>
                    <a:pt x="42" y="12"/>
                  </a:lnTo>
                  <a:lnTo>
                    <a:pt x="36" y="12"/>
                  </a:lnTo>
                  <a:lnTo>
                    <a:pt x="36" y="48"/>
                  </a:lnTo>
                  <a:lnTo>
                    <a:pt x="36" y="54"/>
                  </a:lnTo>
                  <a:lnTo>
                    <a:pt x="60" y="54"/>
                  </a:lnTo>
                  <a:lnTo>
                    <a:pt x="60"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8" name="Freeform 246"/>
            <p:cNvSpPr>
              <a:spLocks/>
            </p:cNvSpPr>
            <p:nvPr/>
          </p:nvSpPr>
          <p:spPr bwMode="auto">
            <a:xfrm>
              <a:off x="2448" y="1302"/>
              <a:ext cx="90" cy="72"/>
            </a:xfrm>
            <a:custGeom>
              <a:avLst/>
              <a:gdLst>
                <a:gd name="T0" fmla="*/ 54 w 90"/>
                <a:gd name="T1" fmla="*/ 72 h 72"/>
                <a:gd name="T2" fmla="*/ 48 w 90"/>
                <a:gd name="T3" fmla="*/ 72 h 72"/>
                <a:gd name="T4" fmla="*/ 42 w 90"/>
                <a:gd name="T5" fmla="*/ 72 h 72"/>
                <a:gd name="T6" fmla="*/ 36 w 90"/>
                <a:gd name="T7" fmla="*/ 72 h 72"/>
                <a:gd name="T8" fmla="*/ 30 w 90"/>
                <a:gd name="T9" fmla="*/ 72 h 72"/>
                <a:gd name="T10" fmla="*/ 24 w 90"/>
                <a:gd name="T11" fmla="*/ 72 h 72"/>
                <a:gd name="T12" fmla="*/ 24 w 90"/>
                <a:gd name="T13" fmla="*/ 48 h 72"/>
                <a:gd name="T14" fmla="*/ 0 w 90"/>
                <a:gd name="T15" fmla="*/ 48 h 72"/>
                <a:gd name="T16" fmla="*/ 0 w 90"/>
                <a:gd name="T17" fmla="*/ 42 h 72"/>
                <a:gd name="T18" fmla="*/ 0 w 90"/>
                <a:gd name="T19" fmla="*/ 6 h 72"/>
                <a:gd name="T20" fmla="*/ 6 w 90"/>
                <a:gd name="T21" fmla="*/ 6 h 72"/>
                <a:gd name="T22" fmla="*/ 6 w 90"/>
                <a:gd name="T23" fmla="*/ 0 h 72"/>
                <a:gd name="T24" fmla="*/ 84 w 90"/>
                <a:gd name="T25" fmla="*/ 0 h 72"/>
                <a:gd name="T26" fmla="*/ 84 w 90"/>
                <a:gd name="T27" fmla="*/ 6 h 72"/>
                <a:gd name="T28" fmla="*/ 90 w 90"/>
                <a:gd name="T29" fmla="*/ 12 h 72"/>
                <a:gd name="T30" fmla="*/ 84 w 90"/>
                <a:gd name="T31" fmla="*/ 18 h 72"/>
                <a:gd name="T32" fmla="*/ 90 w 90"/>
                <a:gd name="T33" fmla="*/ 24 h 72"/>
                <a:gd name="T34" fmla="*/ 84 w 90"/>
                <a:gd name="T35" fmla="*/ 36 h 72"/>
                <a:gd name="T36" fmla="*/ 84 w 90"/>
                <a:gd name="T37" fmla="*/ 42 h 72"/>
                <a:gd name="T38" fmla="*/ 84 w 90"/>
                <a:gd name="T39" fmla="*/ 48 h 72"/>
                <a:gd name="T40" fmla="*/ 78 w 90"/>
                <a:gd name="T41" fmla="*/ 48 h 72"/>
                <a:gd name="T42" fmla="*/ 72 w 90"/>
                <a:gd name="T43" fmla="*/ 54 h 72"/>
                <a:gd name="T44" fmla="*/ 78 w 90"/>
                <a:gd name="T45" fmla="*/ 60 h 72"/>
                <a:gd name="T46" fmla="*/ 78 w 90"/>
                <a:gd name="T47" fmla="*/ 66 h 72"/>
                <a:gd name="T48" fmla="*/ 72 w 90"/>
                <a:gd name="T49" fmla="*/ 66 h 72"/>
                <a:gd name="T50" fmla="*/ 66 w 90"/>
                <a:gd name="T51" fmla="*/ 72 h 72"/>
                <a:gd name="T52" fmla="*/ 60 w 90"/>
                <a:gd name="T53" fmla="*/ 72 h 72"/>
                <a:gd name="T54" fmla="*/ 60 w 90"/>
                <a:gd name="T55" fmla="*/ 66 h 72"/>
                <a:gd name="T56" fmla="*/ 54 w 90"/>
                <a:gd name="T57" fmla="*/ 66 h 72"/>
                <a:gd name="T58" fmla="*/ 54 w 90"/>
                <a:gd name="T5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72">
                  <a:moveTo>
                    <a:pt x="54" y="72"/>
                  </a:moveTo>
                  <a:lnTo>
                    <a:pt x="48" y="72"/>
                  </a:lnTo>
                  <a:lnTo>
                    <a:pt x="42" y="72"/>
                  </a:lnTo>
                  <a:lnTo>
                    <a:pt x="36" y="72"/>
                  </a:lnTo>
                  <a:lnTo>
                    <a:pt x="30" y="72"/>
                  </a:lnTo>
                  <a:lnTo>
                    <a:pt x="24" y="72"/>
                  </a:lnTo>
                  <a:lnTo>
                    <a:pt x="24" y="48"/>
                  </a:lnTo>
                  <a:lnTo>
                    <a:pt x="0" y="48"/>
                  </a:lnTo>
                  <a:lnTo>
                    <a:pt x="0" y="42"/>
                  </a:lnTo>
                  <a:lnTo>
                    <a:pt x="0" y="6"/>
                  </a:lnTo>
                  <a:lnTo>
                    <a:pt x="6" y="6"/>
                  </a:lnTo>
                  <a:lnTo>
                    <a:pt x="6" y="0"/>
                  </a:lnTo>
                  <a:lnTo>
                    <a:pt x="84" y="0"/>
                  </a:lnTo>
                  <a:lnTo>
                    <a:pt x="84" y="6"/>
                  </a:lnTo>
                  <a:lnTo>
                    <a:pt x="90" y="12"/>
                  </a:lnTo>
                  <a:lnTo>
                    <a:pt x="84" y="18"/>
                  </a:lnTo>
                  <a:lnTo>
                    <a:pt x="90" y="24"/>
                  </a:lnTo>
                  <a:lnTo>
                    <a:pt x="84" y="36"/>
                  </a:lnTo>
                  <a:lnTo>
                    <a:pt x="84" y="42"/>
                  </a:lnTo>
                  <a:lnTo>
                    <a:pt x="84" y="48"/>
                  </a:lnTo>
                  <a:lnTo>
                    <a:pt x="78" y="48"/>
                  </a:lnTo>
                  <a:lnTo>
                    <a:pt x="72" y="54"/>
                  </a:lnTo>
                  <a:lnTo>
                    <a:pt x="78" y="60"/>
                  </a:lnTo>
                  <a:lnTo>
                    <a:pt x="78" y="66"/>
                  </a:lnTo>
                  <a:lnTo>
                    <a:pt x="72" y="66"/>
                  </a:lnTo>
                  <a:lnTo>
                    <a:pt x="66" y="72"/>
                  </a:lnTo>
                  <a:lnTo>
                    <a:pt x="60" y="72"/>
                  </a:lnTo>
                  <a:lnTo>
                    <a:pt x="60" y="66"/>
                  </a:lnTo>
                  <a:lnTo>
                    <a:pt x="54" y="66"/>
                  </a:lnTo>
                  <a:lnTo>
                    <a:pt x="54"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19" name="Freeform 247"/>
            <p:cNvSpPr>
              <a:spLocks/>
            </p:cNvSpPr>
            <p:nvPr/>
          </p:nvSpPr>
          <p:spPr bwMode="auto">
            <a:xfrm>
              <a:off x="978" y="1056"/>
              <a:ext cx="78" cy="72"/>
            </a:xfrm>
            <a:custGeom>
              <a:avLst/>
              <a:gdLst>
                <a:gd name="T0" fmla="*/ 0 w 78"/>
                <a:gd name="T1" fmla="*/ 12 h 72"/>
                <a:gd name="T2" fmla="*/ 0 w 78"/>
                <a:gd name="T3" fmla="*/ 6 h 72"/>
                <a:gd name="T4" fmla="*/ 6 w 78"/>
                <a:gd name="T5" fmla="*/ 6 h 72"/>
                <a:gd name="T6" fmla="*/ 12 w 78"/>
                <a:gd name="T7" fmla="*/ 0 h 72"/>
                <a:gd name="T8" fmla="*/ 18 w 78"/>
                <a:gd name="T9" fmla="*/ 0 h 72"/>
                <a:gd name="T10" fmla="*/ 72 w 78"/>
                <a:gd name="T11" fmla="*/ 12 h 72"/>
                <a:gd name="T12" fmla="*/ 72 w 78"/>
                <a:gd name="T13" fmla="*/ 18 h 72"/>
                <a:gd name="T14" fmla="*/ 78 w 78"/>
                <a:gd name="T15" fmla="*/ 24 h 72"/>
                <a:gd name="T16" fmla="*/ 78 w 78"/>
                <a:gd name="T17" fmla="*/ 30 h 72"/>
                <a:gd name="T18" fmla="*/ 78 w 78"/>
                <a:gd name="T19" fmla="*/ 36 h 72"/>
                <a:gd name="T20" fmla="*/ 72 w 78"/>
                <a:gd name="T21" fmla="*/ 42 h 72"/>
                <a:gd name="T22" fmla="*/ 72 w 78"/>
                <a:gd name="T23" fmla="*/ 48 h 72"/>
                <a:gd name="T24" fmla="*/ 72 w 78"/>
                <a:gd name="T25" fmla="*/ 54 h 72"/>
                <a:gd name="T26" fmla="*/ 66 w 78"/>
                <a:gd name="T27" fmla="*/ 54 h 72"/>
                <a:gd name="T28" fmla="*/ 60 w 78"/>
                <a:gd name="T29" fmla="*/ 60 h 72"/>
                <a:gd name="T30" fmla="*/ 60 w 78"/>
                <a:gd name="T31" fmla="*/ 66 h 72"/>
                <a:gd name="T32" fmla="*/ 66 w 78"/>
                <a:gd name="T33" fmla="*/ 66 h 72"/>
                <a:gd name="T34" fmla="*/ 66 w 78"/>
                <a:gd name="T35" fmla="*/ 72 h 72"/>
                <a:gd name="T36" fmla="*/ 60 w 78"/>
                <a:gd name="T37" fmla="*/ 72 h 72"/>
                <a:gd name="T38" fmla="*/ 18 w 78"/>
                <a:gd name="T39" fmla="*/ 60 h 72"/>
                <a:gd name="T40" fmla="*/ 18 w 78"/>
                <a:gd name="T41" fmla="*/ 54 h 72"/>
                <a:gd name="T42" fmla="*/ 12 w 78"/>
                <a:gd name="T43" fmla="*/ 54 h 72"/>
                <a:gd name="T44" fmla="*/ 12 w 78"/>
                <a:gd name="T45" fmla="*/ 48 h 72"/>
                <a:gd name="T46" fmla="*/ 12 w 78"/>
                <a:gd name="T47" fmla="*/ 42 h 72"/>
                <a:gd name="T48" fmla="*/ 6 w 78"/>
                <a:gd name="T49" fmla="*/ 42 h 72"/>
                <a:gd name="T50" fmla="*/ 12 w 78"/>
                <a:gd name="T51" fmla="*/ 42 h 72"/>
                <a:gd name="T52" fmla="*/ 6 w 78"/>
                <a:gd name="T53" fmla="*/ 36 h 72"/>
                <a:gd name="T54" fmla="*/ 0 w 78"/>
                <a:gd name="T55" fmla="*/ 30 h 72"/>
                <a:gd name="T56" fmla="*/ 0 w 78"/>
                <a:gd name="T57" fmla="*/ 24 h 72"/>
                <a:gd name="T58" fmla="*/ 6 w 78"/>
                <a:gd name="T59" fmla="*/ 18 h 72"/>
                <a:gd name="T60" fmla="*/ 6 w 78"/>
                <a:gd name="T61" fmla="*/ 12 h 72"/>
                <a:gd name="T62" fmla="*/ 0 w 78"/>
                <a:gd name="T63"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72">
                  <a:moveTo>
                    <a:pt x="0" y="12"/>
                  </a:moveTo>
                  <a:lnTo>
                    <a:pt x="0" y="6"/>
                  </a:lnTo>
                  <a:lnTo>
                    <a:pt x="6" y="6"/>
                  </a:lnTo>
                  <a:lnTo>
                    <a:pt x="12" y="0"/>
                  </a:lnTo>
                  <a:lnTo>
                    <a:pt x="18" y="0"/>
                  </a:lnTo>
                  <a:lnTo>
                    <a:pt x="72" y="12"/>
                  </a:lnTo>
                  <a:lnTo>
                    <a:pt x="72" y="18"/>
                  </a:lnTo>
                  <a:lnTo>
                    <a:pt x="78" y="24"/>
                  </a:lnTo>
                  <a:lnTo>
                    <a:pt x="78" y="30"/>
                  </a:lnTo>
                  <a:lnTo>
                    <a:pt x="78" y="36"/>
                  </a:lnTo>
                  <a:lnTo>
                    <a:pt x="72" y="42"/>
                  </a:lnTo>
                  <a:lnTo>
                    <a:pt x="72" y="48"/>
                  </a:lnTo>
                  <a:lnTo>
                    <a:pt x="72" y="54"/>
                  </a:lnTo>
                  <a:lnTo>
                    <a:pt x="66" y="54"/>
                  </a:lnTo>
                  <a:lnTo>
                    <a:pt x="60" y="60"/>
                  </a:lnTo>
                  <a:lnTo>
                    <a:pt x="60" y="66"/>
                  </a:lnTo>
                  <a:lnTo>
                    <a:pt x="66" y="66"/>
                  </a:lnTo>
                  <a:lnTo>
                    <a:pt x="66" y="72"/>
                  </a:lnTo>
                  <a:lnTo>
                    <a:pt x="60" y="72"/>
                  </a:lnTo>
                  <a:lnTo>
                    <a:pt x="18" y="60"/>
                  </a:lnTo>
                  <a:lnTo>
                    <a:pt x="18" y="54"/>
                  </a:lnTo>
                  <a:lnTo>
                    <a:pt x="12" y="54"/>
                  </a:lnTo>
                  <a:lnTo>
                    <a:pt x="12" y="48"/>
                  </a:lnTo>
                  <a:lnTo>
                    <a:pt x="12" y="42"/>
                  </a:lnTo>
                  <a:lnTo>
                    <a:pt x="6" y="42"/>
                  </a:lnTo>
                  <a:lnTo>
                    <a:pt x="12" y="42"/>
                  </a:lnTo>
                  <a:lnTo>
                    <a:pt x="6" y="36"/>
                  </a:lnTo>
                  <a:lnTo>
                    <a:pt x="0" y="30"/>
                  </a:lnTo>
                  <a:lnTo>
                    <a:pt x="0" y="24"/>
                  </a:lnTo>
                  <a:lnTo>
                    <a:pt x="6" y="18"/>
                  </a:lnTo>
                  <a:lnTo>
                    <a:pt x="6" y="12"/>
                  </a:lnTo>
                  <a:lnTo>
                    <a:pt x="0" y="1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0" name="Freeform 248"/>
            <p:cNvSpPr>
              <a:spLocks/>
            </p:cNvSpPr>
            <p:nvPr/>
          </p:nvSpPr>
          <p:spPr bwMode="auto">
            <a:xfrm>
              <a:off x="2958" y="1314"/>
              <a:ext cx="48" cy="42"/>
            </a:xfrm>
            <a:custGeom>
              <a:avLst/>
              <a:gdLst>
                <a:gd name="T0" fmla="*/ 0 w 48"/>
                <a:gd name="T1" fmla="*/ 42 h 42"/>
                <a:gd name="T2" fmla="*/ 0 w 48"/>
                <a:gd name="T3" fmla="*/ 12 h 42"/>
                <a:gd name="T4" fmla="*/ 6 w 48"/>
                <a:gd name="T5" fmla="*/ 12 h 42"/>
                <a:gd name="T6" fmla="*/ 12 w 48"/>
                <a:gd name="T7" fmla="*/ 6 h 42"/>
                <a:gd name="T8" fmla="*/ 12 w 48"/>
                <a:gd name="T9" fmla="*/ 0 h 42"/>
                <a:gd name="T10" fmla="*/ 18 w 48"/>
                <a:gd name="T11" fmla="*/ 6 h 42"/>
                <a:gd name="T12" fmla="*/ 24 w 48"/>
                <a:gd name="T13" fmla="*/ 6 h 42"/>
                <a:gd name="T14" fmla="*/ 36 w 48"/>
                <a:gd name="T15" fmla="*/ 12 h 42"/>
                <a:gd name="T16" fmla="*/ 42 w 48"/>
                <a:gd name="T17" fmla="*/ 12 h 42"/>
                <a:gd name="T18" fmla="*/ 48 w 48"/>
                <a:gd name="T19" fmla="*/ 12 h 42"/>
                <a:gd name="T20" fmla="*/ 48 w 48"/>
                <a:gd name="T21" fmla="*/ 18 h 42"/>
                <a:gd name="T22" fmla="*/ 42 w 48"/>
                <a:gd name="T23" fmla="*/ 24 h 42"/>
                <a:gd name="T24" fmla="*/ 36 w 48"/>
                <a:gd name="T25" fmla="*/ 30 h 42"/>
                <a:gd name="T26" fmla="*/ 36 w 48"/>
                <a:gd name="T27" fmla="*/ 36 h 42"/>
                <a:gd name="T28" fmla="*/ 36 w 48"/>
                <a:gd name="T29" fmla="*/ 42 h 42"/>
                <a:gd name="T30" fmla="*/ 18 w 48"/>
                <a:gd name="T31" fmla="*/ 42 h 42"/>
                <a:gd name="T32" fmla="*/ 0 w 48"/>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2">
                  <a:moveTo>
                    <a:pt x="0" y="42"/>
                  </a:moveTo>
                  <a:lnTo>
                    <a:pt x="0" y="12"/>
                  </a:lnTo>
                  <a:lnTo>
                    <a:pt x="6" y="12"/>
                  </a:lnTo>
                  <a:lnTo>
                    <a:pt x="12" y="6"/>
                  </a:lnTo>
                  <a:lnTo>
                    <a:pt x="12" y="0"/>
                  </a:lnTo>
                  <a:lnTo>
                    <a:pt x="18" y="6"/>
                  </a:lnTo>
                  <a:lnTo>
                    <a:pt x="24" y="6"/>
                  </a:lnTo>
                  <a:lnTo>
                    <a:pt x="36" y="12"/>
                  </a:lnTo>
                  <a:lnTo>
                    <a:pt x="42" y="12"/>
                  </a:lnTo>
                  <a:lnTo>
                    <a:pt x="48" y="12"/>
                  </a:lnTo>
                  <a:lnTo>
                    <a:pt x="48" y="18"/>
                  </a:lnTo>
                  <a:lnTo>
                    <a:pt x="42" y="24"/>
                  </a:lnTo>
                  <a:lnTo>
                    <a:pt x="36" y="30"/>
                  </a:lnTo>
                  <a:lnTo>
                    <a:pt x="36" y="36"/>
                  </a:lnTo>
                  <a:lnTo>
                    <a:pt x="36" y="42"/>
                  </a:lnTo>
                  <a:lnTo>
                    <a:pt x="18" y="42"/>
                  </a:lnTo>
                  <a:lnTo>
                    <a:pt x="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1" name="Freeform 249"/>
            <p:cNvSpPr>
              <a:spLocks/>
            </p:cNvSpPr>
            <p:nvPr/>
          </p:nvSpPr>
          <p:spPr bwMode="auto">
            <a:xfrm>
              <a:off x="906" y="1038"/>
              <a:ext cx="72" cy="42"/>
            </a:xfrm>
            <a:custGeom>
              <a:avLst/>
              <a:gdLst>
                <a:gd name="T0" fmla="*/ 48 w 72"/>
                <a:gd name="T1" fmla="*/ 42 h 42"/>
                <a:gd name="T2" fmla="*/ 6 w 72"/>
                <a:gd name="T3" fmla="*/ 30 h 42"/>
                <a:gd name="T4" fmla="*/ 0 w 72"/>
                <a:gd name="T5" fmla="*/ 30 h 42"/>
                <a:gd name="T6" fmla="*/ 6 w 72"/>
                <a:gd name="T7" fmla="*/ 18 h 42"/>
                <a:gd name="T8" fmla="*/ 30 w 72"/>
                <a:gd name="T9" fmla="*/ 24 h 42"/>
                <a:gd name="T10" fmla="*/ 36 w 72"/>
                <a:gd name="T11" fmla="*/ 0 h 42"/>
                <a:gd name="T12" fmla="*/ 54 w 72"/>
                <a:gd name="T13" fmla="*/ 6 h 42"/>
                <a:gd name="T14" fmla="*/ 54 w 72"/>
                <a:gd name="T15" fmla="*/ 12 h 42"/>
                <a:gd name="T16" fmla="*/ 60 w 72"/>
                <a:gd name="T17" fmla="*/ 12 h 42"/>
                <a:gd name="T18" fmla="*/ 60 w 72"/>
                <a:gd name="T19" fmla="*/ 18 h 42"/>
                <a:gd name="T20" fmla="*/ 66 w 72"/>
                <a:gd name="T21" fmla="*/ 18 h 42"/>
                <a:gd name="T22" fmla="*/ 66 w 72"/>
                <a:gd name="T23" fmla="*/ 24 h 42"/>
                <a:gd name="T24" fmla="*/ 72 w 72"/>
                <a:gd name="T25" fmla="*/ 24 h 42"/>
                <a:gd name="T26" fmla="*/ 72 w 72"/>
                <a:gd name="T27" fmla="*/ 30 h 42"/>
                <a:gd name="T28" fmla="*/ 66 w 72"/>
                <a:gd name="T29" fmla="*/ 30 h 42"/>
                <a:gd name="T30" fmla="*/ 66 w 72"/>
                <a:gd name="T31" fmla="*/ 24 h 42"/>
                <a:gd name="T32" fmla="*/ 60 w 72"/>
                <a:gd name="T33" fmla="*/ 30 h 42"/>
                <a:gd name="T34" fmla="*/ 54 w 72"/>
                <a:gd name="T35" fmla="*/ 30 h 42"/>
                <a:gd name="T36" fmla="*/ 54 w 72"/>
                <a:gd name="T37" fmla="*/ 36 h 42"/>
                <a:gd name="T38" fmla="*/ 60 w 72"/>
                <a:gd name="T39" fmla="*/ 36 h 42"/>
                <a:gd name="T40" fmla="*/ 54 w 72"/>
                <a:gd name="T41" fmla="*/ 36 h 42"/>
                <a:gd name="T42" fmla="*/ 54 w 72"/>
                <a:gd name="T43" fmla="*/ 42 h 42"/>
                <a:gd name="T44" fmla="*/ 48 w 72"/>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42">
                  <a:moveTo>
                    <a:pt x="48" y="42"/>
                  </a:moveTo>
                  <a:lnTo>
                    <a:pt x="6" y="30"/>
                  </a:lnTo>
                  <a:lnTo>
                    <a:pt x="0" y="30"/>
                  </a:lnTo>
                  <a:lnTo>
                    <a:pt x="6" y="18"/>
                  </a:lnTo>
                  <a:lnTo>
                    <a:pt x="30" y="24"/>
                  </a:lnTo>
                  <a:lnTo>
                    <a:pt x="36" y="0"/>
                  </a:lnTo>
                  <a:lnTo>
                    <a:pt x="54" y="6"/>
                  </a:lnTo>
                  <a:lnTo>
                    <a:pt x="54" y="12"/>
                  </a:lnTo>
                  <a:lnTo>
                    <a:pt x="60" y="12"/>
                  </a:lnTo>
                  <a:lnTo>
                    <a:pt x="60" y="18"/>
                  </a:lnTo>
                  <a:lnTo>
                    <a:pt x="66" y="18"/>
                  </a:lnTo>
                  <a:lnTo>
                    <a:pt x="66" y="24"/>
                  </a:lnTo>
                  <a:lnTo>
                    <a:pt x="72" y="24"/>
                  </a:lnTo>
                  <a:lnTo>
                    <a:pt x="72" y="30"/>
                  </a:lnTo>
                  <a:lnTo>
                    <a:pt x="66" y="30"/>
                  </a:lnTo>
                  <a:lnTo>
                    <a:pt x="66" y="24"/>
                  </a:lnTo>
                  <a:lnTo>
                    <a:pt x="60" y="30"/>
                  </a:lnTo>
                  <a:lnTo>
                    <a:pt x="54" y="30"/>
                  </a:lnTo>
                  <a:lnTo>
                    <a:pt x="54" y="36"/>
                  </a:lnTo>
                  <a:lnTo>
                    <a:pt x="60" y="36"/>
                  </a:lnTo>
                  <a:lnTo>
                    <a:pt x="54" y="36"/>
                  </a:lnTo>
                  <a:lnTo>
                    <a:pt x="54" y="42"/>
                  </a:lnTo>
                  <a:lnTo>
                    <a:pt x="48"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2" name="Freeform 250"/>
            <p:cNvSpPr>
              <a:spLocks/>
            </p:cNvSpPr>
            <p:nvPr/>
          </p:nvSpPr>
          <p:spPr bwMode="auto">
            <a:xfrm>
              <a:off x="3006" y="1314"/>
              <a:ext cx="36" cy="36"/>
            </a:xfrm>
            <a:custGeom>
              <a:avLst/>
              <a:gdLst>
                <a:gd name="T0" fmla="*/ 36 w 36"/>
                <a:gd name="T1" fmla="*/ 30 h 36"/>
                <a:gd name="T2" fmla="*/ 24 w 36"/>
                <a:gd name="T3" fmla="*/ 30 h 36"/>
                <a:gd name="T4" fmla="*/ 24 w 36"/>
                <a:gd name="T5" fmla="*/ 36 h 36"/>
                <a:gd name="T6" fmla="*/ 18 w 36"/>
                <a:gd name="T7" fmla="*/ 36 h 36"/>
                <a:gd name="T8" fmla="*/ 18 w 36"/>
                <a:gd name="T9" fmla="*/ 30 h 36"/>
                <a:gd name="T10" fmla="*/ 12 w 36"/>
                <a:gd name="T11" fmla="*/ 24 h 36"/>
                <a:gd name="T12" fmla="*/ 12 w 36"/>
                <a:gd name="T13" fmla="*/ 18 h 36"/>
                <a:gd name="T14" fmla="*/ 6 w 36"/>
                <a:gd name="T15" fmla="*/ 18 h 36"/>
                <a:gd name="T16" fmla="*/ 0 w 36"/>
                <a:gd name="T17" fmla="*/ 18 h 36"/>
                <a:gd name="T18" fmla="*/ 0 w 36"/>
                <a:gd name="T19" fmla="*/ 0 h 36"/>
                <a:gd name="T20" fmla="*/ 36 w 36"/>
                <a:gd name="T21" fmla="*/ 0 h 36"/>
                <a:gd name="T22" fmla="*/ 36 w 36"/>
                <a:gd name="T23" fmla="*/ 12 h 36"/>
                <a:gd name="T24" fmla="*/ 36 w 36"/>
                <a:gd name="T2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36" y="30"/>
                  </a:moveTo>
                  <a:lnTo>
                    <a:pt x="24" y="30"/>
                  </a:lnTo>
                  <a:lnTo>
                    <a:pt x="24" y="36"/>
                  </a:lnTo>
                  <a:lnTo>
                    <a:pt x="18" y="36"/>
                  </a:lnTo>
                  <a:lnTo>
                    <a:pt x="18" y="30"/>
                  </a:lnTo>
                  <a:lnTo>
                    <a:pt x="12" y="24"/>
                  </a:lnTo>
                  <a:lnTo>
                    <a:pt x="12" y="18"/>
                  </a:lnTo>
                  <a:lnTo>
                    <a:pt x="6" y="18"/>
                  </a:lnTo>
                  <a:lnTo>
                    <a:pt x="0" y="18"/>
                  </a:lnTo>
                  <a:lnTo>
                    <a:pt x="0" y="0"/>
                  </a:lnTo>
                  <a:lnTo>
                    <a:pt x="36" y="0"/>
                  </a:lnTo>
                  <a:lnTo>
                    <a:pt x="36" y="12"/>
                  </a:lnTo>
                  <a:lnTo>
                    <a:pt x="3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3" name="Freeform 251"/>
            <p:cNvSpPr>
              <a:spLocks/>
            </p:cNvSpPr>
            <p:nvPr/>
          </p:nvSpPr>
          <p:spPr bwMode="auto">
            <a:xfrm>
              <a:off x="2886" y="1314"/>
              <a:ext cx="36" cy="54"/>
            </a:xfrm>
            <a:custGeom>
              <a:avLst/>
              <a:gdLst>
                <a:gd name="T0" fmla="*/ 36 w 36"/>
                <a:gd name="T1" fmla="*/ 12 h 54"/>
                <a:gd name="T2" fmla="*/ 36 w 36"/>
                <a:gd name="T3" fmla="*/ 54 h 54"/>
                <a:gd name="T4" fmla="*/ 0 w 36"/>
                <a:gd name="T5" fmla="*/ 54 h 54"/>
                <a:gd name="T6" fmla="*/ 0 w 36"/>
                <a:gd name="T7" fmla="*/ 30 h 54"/>
                <a:gd name="T8" fmla="*/ 0 w 36"/>
                <a:gd name="T9" fmla="*/ 18 h 54"/>
                <a:gd name="T10" fmla="*/ 0 w 36"/>
                <a:gd name="T11" fmla="*/ 6 h 54"/>
                <a:gd name="T12" fmla="*/ 12 w 36"/>
                <a:gd name="T13" fmla="*/ 0 h 54"/>
                <a:gd name="T14" fmla="*/ 36 w 36"/>
                <a:gd name="T15" fmla="*/ 0 h 54"/>
                <a:gd name="T16" fmla="*/ 36 w 36"/>
                <a:gd name="T1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54">
                  <a:moveTo>
                    <a:pt x="36" y="12"/>
                  </a:moveTo>
                  <a:lnTo>
                    <a:pt x="36" y="54"/>
                  </a:lnTo>
                  <a:lnTo>
                    <a:pt x="0" y="54"/>
                  </a:lnTo>
                  <a:lnTo>
                    <a:pt x="0" y="30"/>
                  </a:lnTo>
                  <a:lnTo>
                    <a:pt x="0" y="18"/>
                  </a:lnTo>
                  <a:lnTo>
                    <a:pt x="0" y="6"/>
                  </a:lnTo>
                  <a:lnTo>
                    <a:pt x="12" y="0"/>
                  </a:lnTo>
                  <a:lnTo>
                    <a:pt x="36" y="0"/>
                  </a:lnTo>
                  <a:lnTo>
                    <a:pt x="36"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4" name="Freeform 252"/>
            <p:cNvSpPr>
              <a:spLocks/>
            </p:cNvSpPr>
            <p:nvPr/>
          </p:nvSpPr>
          <p:spPr bwMode="auto">
            <a:xfrm>
              <a:off x="2826" y="1320"/>
              <a:ext cx="60" cy="24"/>
            </a:xfrm>
            <a:custGeom>
              <a:avLst/>
              <a:gdLst>
                <a:gd name="T0" fmla="*/ 60 w 60"/>
                <a:gd name="T1" fmla="*/ 0 h 24"/>
                <a:gd name="T2" fmla="*/ 60 w 60"/>
                <a:gd name="T3" fmla="*/ 12 h 24"/>
                <a:gd name="T4" fmla="*/ 60 w 60"/>
                <a:gd name="T5" fmla="*/ 24 h 24"/>
                <a:gd name="T6" fmla="*/ 6 w 60"/>
                <a:gd name="T7" fmla="*/ 24 h 24"/>
                <a:gd name="T8" fmla="*/ 0 w 60"/>
                <a:gd name="T9" fmla="*/ 18 h 24"/>
                <a:gd name="T10" fmla="*/ 0 w 60"/>
                <a:gd name="T11" fmla="*/ 12 h 24"/>
                <a:gd name="T12" fmla="*/ 0 w 60"/>
                <a:gd name="T13" fmla="*/ 0 h 24"/>
                <a:gd name="T14" fmla="*/ 24 w 60"/>
                <a:gd name="T15" fmla="*/ 0 h 24"/>
                <a:gd name="T16" fmla="*/ 60 w 6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4">
                  <a:moveTo>
                    <a:pt x="60" y="0"/>
                  </a:moveTo>
                  <a:lnTo>
                    <a:pt x="60" y="12"/>
                  </a:lnTo>
                  <a:lnTo>
                    <a:pt x="60" y="24"/>
                  </a:lnTo>
                  <a:lnTo>
                    <a:pt x="6" y="24"/>
                  </a:lnTo>
                  <a:lnTo>
                    <a:pt x="0" y="18"/>
                  </a:lnTo>
                  <a:lnTo>
                    <a:pt x="0" y="12"/>
                  </a:lnTo>
                  <a:lnTo>
                    <a:pt x="0" y="0"/>
                  </a:lnTo>
                  <a:lnTo>
                    <a:pt x="24" y="0"/>
                  </a:lnTo>
                  <a:lnTo>
                    <a:pt x="6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5" name="Freeform 253"/>
            <p:cNvSpPr>
              <a:spLocks/>
            </p:cNvSpPr>
            <p:nvPr/>
          </p:nvSpPr>
          <p:spPr bwMode="auto">
            <a:xfrm>
              <a:off x="3192" y="1308"/>
              <a:ext cx="60" cy="36"/>
            </a:xfrm>
            <a:custGeom>
              <a:avLst/>
              <a:gdLst>
                <a:gd name="T0" fmla="*/ 0 w 60"/>
                <a:gd name="T1" fmla="*/ 12 h 36"/>
                <a:gd name="T2" fmla="*/ 0 w 60"/>
                <a:gd name="T3" fmla="*/ 6 h 36"/>
                <a:gd name="T4" fmla="*/ 18 w 60"/>
                <a:gd name="T5" fmla="*/ 0 h 36"/>
                <a:gd name="T6" fmla="*/ 60 w 60"/>
                <a:gd name="T7" fmla="*/ 0 h 36"/>
                <a:gd name="T8" fmla="*/ 60 w 60"/>
                <a:gd name="T9" fmla="*/ 24 h 36"/>
                <a:gd name="T10" fmla="*/ 48 w 60"/>
                <a:gd name="T11" fmla="*/ 24 h 36"/>
                <a:gd name="T12" fmla="*/ 54 w 60"/>
                <a:gd name="T13" fmla="*/ 36 h 36"/>
                <a:gd name="T14" fmla="*/ 42 w 60"/>
                <a:gd name="T15" fmla="*/ 36 h 36"/>
                <a:gd name="T16" fmla="*/ 0 w 60"/>
                <a:gd name="T17" fmla="*/ 36 h 36"/>
                <a:gd name="T18" fmla="*/ 0 w 60"/>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0" y="12"/>
                  </a:moveTo>
                  <a:lnTo>
                    <a:pt x="0" y="6"/>
                  </a:lnTo>
                  <a:lnTo>
                    <a:pt x="18" y="0"/>
                  </a:lnTo>
                  <a:lnTo>
                    <a:pt x="60" y="0"/>
                  </a:lnTo>
                  <a:lnTo>
                    <a:pt x="60" y="24"/>
                  </a:lnTo>
                  <a:lnTo>
                    <a:pt x="48" y="24"/>
                  </a:lnTo>
                  <a:lnTo>
                    <a:pt x="54" y="36"/>
                  </a:lnTo>
                  <a:lnTo>
                    <a:pt x="42" y="36"/>
                  </a:lnTo>
                  <a:lnTo>
                    <a:pt x="0" y="36"/>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6" name="Freeform 254"/>
            <p:cNvSpPr>
              <a:spLocks/>
            </p:cNvSpPr>
            <p:nvPr/>
          </p:nvSpPr>
          <p:spPr bwMode="auto">
            <a:xfrm>
              <a:off x="4560" y="1092"/>
              <a:ext cx="84" cy="150"/>
            </a:xfrm>
            <a:custGeom>
              <a:avLst/>
              <a:gdLst>
                <a:gd name="T0" fmla="*/ 30 w 84"/>
                <a:gd name="T1" fmla="*/ 108 h 150"/>
                <a:gd name="T2" fmla="*/ 24 w 84"/>
                <a:gd name="T3" fmla="*/ 66 h 150"/>
                <a:gd name="T4" fmla="*/ 0 w 84"/>
                <a:gd name="T5" fmla="*/ 6 h 150"/>
                <a:gd name="T6" fmla="*/ 6 w 84"/>
                <a:gd name="T7" fmla="*/ 0 h 150"/>
                <a:gd name="T8" fmla="*/ 18 w 84"/>
                <a:gd name="T9" fmla="*/ 12 h 150"/>
                <a:gd name="T10" fmla="*/ 18 w 84"/>
                <a:gd name="T11" fmla="*/ 6 h 150"/>
                <a:gd name="T12" fmla="*/ 30 w 84"/>
                <a:gd name="T13" fmla="*/ 30 h 150"/>
                <a:gd name="T14" fmla="*/ 24 w 84"/>
                <a:gd name="T15" fmla="*/ 30 h 150"/>
                <a:gd name="T16" fmla="*/ 30 w 84"/>
                <a:gd name="T17" fmla="*/ 42 h 150"/>
                <a:gd name="T18" fmla="*/ 36 w 84"/>
                <a:gd name="T19" fmla="*/ 48 h 150"/>
                <a:gd name="T20" fmla="*/ 36 w 84"/>
                <a:gd name="T21" fmla="*/ 60 h 150"/>
                <a:gd name="T22" fmla="*/ 48 w 84"/>
                <a:gd name="T23" fmla="*/ 48 h 150"/>
                <a:gd name="T24" fmla="*/ 60 w 84"/>
                <a:gd name="T25" fmla="*/ 66 h 150"/>
                <a:gd name="T26" fmla="*/ 54 w 84"/>
                <a:gd name="T27" fmla="*/ 66 h 150"/>
                <a:gd name="T28" fmla="*/ 78 w 84"/>
                <a:gd name="T29" fmla="*/ 66 h 150"/>
                <a:gd name="T30" fmla="*/ 72 w 84"/>
                <a:gd name="T31" fmla="*/ 66 h 150"/>
                <a:gd name="T32" fmla="*/ 78 w 84"/>
                <a:gd name="T33" fmla="*/ 66 h 150"/>
                <a:gd name="T34" fmla="*/ 78 w 84"/>
                <a:gd name="T35" fmla="*/ 72 h 150"/>
                <a:gd name="T36" fmla="*/ 84 w 84"/>
                <a:gd name="T37" fmla="*/ 72 h 150"/>
                <a:gd name="T38" fmla="*/ 78 w 84"/>
                <a:gd name="T39" fmla="*/ 78 h 150"/>
                <a:gd name="T40" fmla="*/ 84 w 84"/>
                <a:gd name="T41" fmla="*/ 84 h 150"/>
                <a:gd name="T42" fmla="*/ 84 w 84"/>
                <a:gd name="T43" fmla="*/ 96 h 150"/>
                <a:gd name="T44" fmla="*/ 78 w 84"/>
                <a:gd name="T45" fmla="*/ 114 h 150"/>
                <a:gd name="T46" fmla="*/ 66 w 84"/>
                <a:gd name="T47" fmla="*/ 108 h 150"/>
                <a:gd name="T48" fmla="*/ 60 w 84"/>
                <a:gd name="T49" fmla="*/ 108 h 150"/>
                <a:gd name="T50" fmla="*/ 54 w 84"/>
                <a:gd name="T51" fmla="*/ 120 h 150"/>
                <a:gd name="T52" fmla="*/ 48 w 84"/>
                <a:gd name="T53" fmla="*/ 120 h 150"/>
                <a:gd name="T54" fmla="*/ 48 w 84"/>
                <a:gd name="T55" fmla="*/ 126 h 150"/>
                <a:gd name="T56" fmla="*/ 54 w 84"/>
                <a:gd name="T57" fmla="*/ 126 h 150"/>
                <a:gd name="T58" fmla="*/ 60 w 84"/>
                <a:gd name="T59" fmla="*/ 132 h 150"/>
                <a:gd name="T60" fmla="*/ 60 w 84"/>
                <a:gd name="T61" fmla="*/ 138 h 150"/>
                <a:gd name="T62" fmla="*/ 60 w 84"/>
                <a:gd name="T63" fmla="*/ 144 h 150"/>
                <a:gd name="T64" fmla="*/ 54 w 84"/>
                <a:gd name="T65" fmla="*/ 150 h 150"/>
                <a:gd name="T66" fmla="*/ 48 w 84"/>
                <a:gd name="T67" fmla="*/ 150 h 150"/>
                <a:gd name="T68" fmla="*/ 30 w 84"/>
                <a:gd name="T69" fmla="*/ 10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150">
                  <a:moveTo>
                    <a:pt x="30" y="108"/>
                  </a:moveTo>
                  <a:lnTo>
                    <a:pt x="24" y="66"/>
                  </a:lnTo>
                  <a:lnTo>
                    <a:pt x="0" y="6"/>
                  </a:lnTo>
                  <a:lnTo>
                    <a:pt x="6" y="0"/>
                  </a:lnTo>
                  <a:lnTo>
                    <a:pt x="18" y="12"/>
                  </a:lnTo>
                  <a:lnTo>
                    <a:pt x="18" y="6"/>
                  </a:lnTo>
                  <a:lnTo>
                    <a:pt x="30" y="30"/>
                  </a:lnTo>
                  <a:lnTo>
                    <a:pt x="24" y="30"/>
                  </a:lnTo>
                  <a:lnTo>
                    <a:pt x="30" y="42"/>
                  </a:lnTo>
                  <a:lnTo>
                    <a:pt x="36" y="48"/>
                  </a:lnTo>
                  <a:lnTo>
                    <a:pt x="36" y="60"/>
                  </a:lnTo>
                  <a:lnTo>
                    <a:pt x="48" y="48"/>
                  </a:lnTo>
                  <a:lnTo>
                    <a:pt x="60" y="66"/>
                  </a:lnTo>
                  <a:lnTo>
                    <a:pt x="54" y="66"/>
                  </a:lnTo>
                  <a:lnTo>
                    <a:pt x="78" y="66"/>
                  </a:lnTo>
                  <a:lnTo>
                    <a:pt x="72" y="66"/>
                  </a:lnTo>
                  <a:lnTo>
                    <a:pt x="78" y="66"/>
                  </a:lnTo>
                  <a:lnTo>
                    <a:pt x="78" y="72"/>
                  </a:lnTo>
                  <a:lnTo>
                    <a:pt x="84" y="72"/>
                  </a:lnTo>
                  <a:lnTo>
                    <a:pt x="78" y="78"/>
                  </a:lnTo>
                  <a:lnTo>
                    <a:pt x="84" y="84"/>
                  </a:lnTo>
                  <a:lnTo>
                    <a:pt x="84" y="96"/>
                  </a:lnTo>
                  <a:lnTo>
                    <a:pt x="78" y="114"/>
                  </a:lnTo>
                  <a:lnTo>
                    <a:pt x="66" y="108"/>
                  </a:lnTo>
                  <a:lnTo>
                    <a:pt x="60" y="108"/>
                  </a:lnTo>
                  <a:lnTo>
                    <a:pt x="54" y="120"/>
                  </a:lnTo>
                  <a:lnTo>
                    <a:pt x="48" y="120"/>
                  </a:lnTo>
                  <a:lnTo>
                    <a:pt x="48" y="126"/>
                  </a:lnTo>
                  <a:lnTo>
                    <a:pt x="54" y="126"/>
                  </a:lnTo>
                  <a:lnTo>
                    <a:pt x="60" y="132"/>
                  </a:lnTo>
                  <a:lnTo>
                    <a:pt x="60" y="138"/>
                  </a:lnTo>
                  <a:lnTo>
                    <a:pt x="60" y="144"/>
                  </a:lnTo>
                  <a:lnTo>
                    <a:pt x="54" y="150"/>
                  </a:lnTo>
                  <a:lnTo>
                    <a:pt x="48" y="150"/>
                  </a:lnTo>
                  <a:lnTo>
                    <a:pt x="30" y="10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7" name="Freeform 255"/>
            <p:cNvSpPr>
              <a:spLocks/>
            </p:cNvSpPr>
            <p:nvPr/>
          </p:nvSpPr>
          <p:spPr bwMode="auto">
            <a:xfrm>
              <a:off x="2748" y="1326"/>
              <a:ext cx="54" cy="36"/>
            </a:xfrm>
            <a:custGeom>
              <a:avLst/>
              <a:gdLst>
                <a:gd name="T0" fmla="*/ 24 w 54"/>
                <a:gd name="T1" fmla="*/ 36 h 36"/>
                <a:gd name="T2" fmla="*/ 24 w 54"/>
                <a:gd name="T3" fmla="*/ 18 h 36"/>
                <a:gd name="T4" fmla="*/ 0 w 54"/>
                <a:gd name="T5" fmla="*/ 18 h 36"/>
                <a:gd name="T6" fmla="*/ 0 w 54"/>
                <a:gd name="T7" fmla="*/ 0 h 36"/>
                <a:gd name="T8" fmla="*/ 18 w 54"/>
                <a:gd name="T9" fmla="*/ 0 h 36"/>
                <a:gd name="T10" fmla="*/ 54 w 54"/>
                <a:gd name="T11" fmla="*/ 0 h 36"/>
                <a:gd name="T12" fmla="*/ 54 w 54"/>
                <a:gd name="T13" fmla="*/ 6 h 36"/>
                <a:gd name="T14" fmla="*/ 54 w 54"/>
                <a:gd name="T15" fmla="*/ 36 h 36"/>
                <a:gd name="T16" fmla="*/ 24 w 54"/>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6">
                  <a:moveTo>
                    <a:pt x="24" y="36"/>
                  </a:moveTo>
                  <a:lnTo>
                    <a:pt x="24" y="18"/>
                  </a:lnTo>
                  <a:lnTo>
                    <a:pt x="0" y="18"/>
                  </a:lnTo>
                  <a:lnTo>
                    <a:pt x="0" y="0"/>
                  </a:lnTo>
                  <a:lnTo>
                    <a:pt x="18" y="0"/>
                  </a:lnTo>
                  <a:lnTo>
                    <a:pt x="54" y="0"/>
                  </a:lnTo>
                  <a:lnTo>
                    <a:pt x="54" y="6"/>
                  </a:lnTo>
                  <a:lnTo>
                    <a:pt x="54"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8" name="Freeform 256"/>
            <p:cNvSpPr>
              <a:spLocks/>
            </p:cNvSpPr>
            <p:nvPr/>
          </p:nvSpPr>
          <p:spPr bwMode="auto">
            <a:xfrm>
              <a:off x="2922" y="1326"/>
              <a:ext cx="36" cy="42"/>
            </a:xfrm>
            <a:custGeom>
              <a:avLst/>
              <a:gdLst>
                <a:gd name="T0" fmla="*/ 0 w 36"/>
                <a:gd name="T1" fmla="*/ 42 h 42"/>
                <a:gd name="T2" fmla="*/ 0 w 36"/>
                <a:gd name="T3" fmla="*/ 0 h 42"/>
                <a:gd name="T4" fmla="*/ 24 w 36"/>
                <a:gd name="T5" fmla="*/ 0 h 42"/>
                <a:gd name="T6" fmla="*/ 36 w 36"/>
                <a:gd name="T7" fmla="*/ 0 h 42"/>
                <a:gd name="T8" fmla="*/ 36 w 36"/>
                <a:gd name="T9" fmla="*/ 30 h 42"/>
                <a:gd name="T10" fmla="*/ 18 w 36"/>
                <a:gd name="T11" fmla="*/ 36 h 42"/>
                <a:gd name="T12" fmla="*/ 18 w 36"/>
                <a:gd name="T13" fmla="*/ 42 h 42"/>
                <a:gd name="T14" fmla="*/ 0 w 3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0" y="42"/>
                  </a:moveTo>
                  <a:lnTo>
                    <a:pt x="0" y="0"/>
                  </a:lnTo>
                  <a:lnTo>
                    <a:pt x="24" y="0"/>
                  </a:lnTo>
                  <a:lnTo>
                    <a:pt x="36" y="0"/>
                  </a:lnTo>
                  <a:lnTo>
                    <a:pt x="36" y="30"/>
                  </a:lnTo>
                  <a:lnTo>
                    <a:pt x="18" y="36"/>
                  </a:lnTo>
                  <a:lnTo>
                    <a:pt x="18"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29" name="Freeform 257"/>
            <p:cNvSpPr>
              <a:spLocks/>
            </p:cNvSpPr>
            <p:nvPr/>
          </p:nvSpPr>
          <p:spPr bwMode="auto">
            <a:xfrm>
              <a:off x="4536" y="1098"/>
              <a:ext cx="54" cy="126"/>
            </a:xfrm>
            <a:custGeom>
              <a:avLst/>
              <a:gdLst>
                <a:gd name="T0" fmla="*/ 54 w 54"/>
                <a:gd name="T1" fmla="*/ 102 h 126"/>
                <a:gd name="T2" fmla="*/ 42 w 54"/>
                <a:gd name="T3" fmla="*/ 108 h 126"/>
                <a:gd name="T4" fmla="*/ 42 w 54"/>
                <a:gd name="T5" fmla="*/ 120 h 126"/>
                <a:gd name="T6" fmla="*/ 42 w 54"/>
                <a:gd name="T7" fmla="*/ 126 h 126"/>
                <a:gd name="T8" fmla="*/ 36 w 54"/>
                <a:gd name="T9" fmla="*/ 114 h 126"/>
                <a:gd name="T10" fmla="*/ 30 w 54"/>
                <a:gd name="T11" fmla="*/ 114 h 126"/>
                <a:gd name="T12" fmla="*/ 24 w 54"/>
                <a:gd name="T13" fmla="*/ 108 h 126"/>
                <a:gd name="T14" fmla="*/ 24 w 54"/>
                <a:gd name="T15" fmla="*/ 114 h 126"/>
                <a:gd name="T16" fmla="*/ 24 w 54"/>
                <a:gd name="T17" fmla="*/ 108 h 126"/>
                <a:gd name="T18" fmla="*/ 18 w 54"/>
                <a:gd name="T19" fmla="*/ 114 h 126"/>
                <a:gd name="T20" fmla="*/ 18 w 54"/>
                <a:gd name="T21" fmla="*/ 108 h 126"/>
                <a:gd name="T22" fmla="*/ 6 w 54"/>
                <a:gd name="T23" fmla="*/ 108 h 126"/>
                <a:gd name="T24" fmla="*/ 0 w 54"/>
                <a:gd name="T25" fmla="*/ 102 h 126"/>
                <a:gd name="T26" fmla="*/ 6 w 54"/>
                <a:gd name="T27" fmla="*/ 96 h 126"/>
                <a:gd name="T28" fmla="*/ 6 w 54"/>
                <a:gd name="T29" fmla="*/ 90 h 126"/>
                <a:gd name="T30" fmla="*/ 12 w 54"/>
                <a:gd name="T31" fmla="*/ 90 h 126"/>
                <a:gd name="T32" fmla="*/ 12 w 54"/>
                <a:gd name="T33" fmla="*/ 84 h 126"/>
                <a:gd name="T34" fmla="*/ 12 w 54"/>
                <a:gd name="T35" fmla="*/ 78 h 126"/>
                <a:gd name="T36" fmla="*/ 6 w 54"/>
                <a:gd name="T37" fmla="*/ 72 h 126"/>
                <a:gd name="T38" fmla="*/ 0 w 54"/>
                <a:gd name="T39" fmla="*/ 66 h 126"/>
                <a:gd name="T40" fmla="*/ 6 w 54"/>
                <a:gd name="T41" fmla="*/ 60 h 126"/>
                <a:gd name="T42" fmla="*/ 6 w 54"/>
                <a:gd name="T43" fmla="*/ 48 h 126"/>
                <a:gd name="T44" fmla="*/ 6 w 54"/>
                <a:gd name="T45" fmla="*/ 42 h 126"/>
                <a:gd name="T46" fmla="*/ 0 w 54"/>
                <a:gd name="T47" fmla="*/ 42 h 126"/>
                <a:gd name="T48" fmla="*/ 6 w 54"/>
                <a:gd name="T49" fmla="*/ 36 h 126"/>
                <a:gd name="T50" fmla="*/ 6 w 54"/>
                <a:gd name="T51" fmla="*/ 24 h 126"/>
                <a:gd name="T52" fmla="*/ 6 w 54"/>
                <a:gd name="T53" fmla="*/ 18 h 126"/>
                <a:gd name="T54" fmla="*/ 0 w 54"/>
                <a:gd name="T55" fmla="*/ 18 h 126"/>
                <a:gd name="T56" fmla="*/ 6 w 54"/>
                <a:gd name="T57" fmla="*/ 12 h 126"/>
                <a:gd name="T58" fmla="*/ 12 w 54"/>
                <a:gd name="T59" fmla="*/ 6 h 126"/>
                <a:gd name="T60" fmla="*/ 24 w 54"/>
                <a:gd name="T61" fmla="*/ 12 h 126"/>
                <a:gd name="T62" fmla="*/ 24 w 54"/>
                <a:gd name="T63" fmla="*/ 0 h 126"/>
                <a:gd name="T64" fmla="*/ 48 w 54"/>
                <a:gd name="T65" fmla="*/ 60 h 126"/>
                <a:gd name="T66" fmla="*/ 54 w 54"/>
                <a:gd name="T67" fmla="*/ 10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126">
                  <a:moveTo>
                    <a:pt x="54" y="102"/>
                  </a:moveTo>
                  <a:lnTo>
                    <a:pt x="42" y="108"/>
                  </a:lnTo>
                  <a:lnTo>
                    <a:pt x="42" y="120"/>
                  </a:lnTo>
                  <a:lnTo>
                    <a:pt x="42" y="126"/>
                  </a:lnTo>
                  <a:lnTo>
                    <a:pt x="36" y="114"/>
                  </a:lnTo>
                  <a:lnTo>
                    <a:pt x="30" y="114"/>
                  </a:lnTo>
                  <a:lnTo>
                    <a:pt x="24" y="108"/>
                  </a:lnTo>
                  <a:lnTo>
                    <a:pt x="24" y="114"/>
                  </a:lnTo>
                  <a:lnTo>
                    <a:pt x="24" y="108"/>
                  </a:lnTo>
                  <a:lnTo>
                    <a:pt x="18" y="114"/>
                  </a:lnTo>
                  <a:lnTo>
                    <a:pt x="18" y="108"/>
                  </a:lnTo>
                  <a:lnTo>
                    <a:pt x="6" y="108"/>
                  </a:lnTo>
                  <a:lnTo>
                    <a:pt x="0" y="102"/>
                  </a:lnTo>
                  <a:lnTo>
                    <a:pt x="6" y="96"/>
                  </a:lnTo>
                  <a:lnTo>
                    <a:pt x="6" y="90"/>
                  </a:lnTo>
                  <a:lnTo>
                    <a:pt x="12" y="90"/>
                  </a:lnTo>
                  <a:lnTo>
                    <a:pt x="12" y="84"/>
                  </a:lnTo>
                  <a:lnTo>
                    <a:pt x="12" y="78"/>
                  </a:lnTo>
                  <a:lnTo>
                    <a:pt x="6" y="72"/>
                  </a:lnTo>
                  <a:lnTo>
                    <a:pt x="0" y="66"/>
                  </a:lnTo>
                  <a:lnTo>
                    <a:pt x="6" y="60"/>
                  </a:lnTo>
                  <a:lnTo>
                    <a:pt x="6" y="48"/>
                  </a:lnTo>
                  <a:lnTo>
                    <a:pt x="6" y="42"/>
                  </a:lnTo>
                  <a:lnTo>
                    <a:pt x="0" y="42"/>
                  </a:lnTo>
                  <a:lnTo>
                    <a:pt x="6" y="36"/>
                  </a:lnTo>
                  <a:lnTo>
                    <a:pt x="6" y="24"/>
                  </a:lnTo>
                  <a:lnTo>
                    <a:pt x="6" y="18"/>
                  </a:lnTo>
                  <a:lnTo>
                    <a:pt x="0" y="18"/>
                  </a:lnTo>
                  <a:lnTo>
                    <a:pt x="6" y="12"/>
                  </a:lnTo>
                  <a:lnTo>
                    <a:pt x="12" y="6"/>
                  </a:lnTo>
                  <a:lnTo>
                    <a:pt x="24" y="12"/>
                  </a:lnTo>
                  <a:lnTo>
                    <a:pt x="24" y="0"/>
                  </a:lnTo>
                  <a:lnTo>
                    <a:pt x="48" y="60"/>
                  </a:lnTo>
                  <a:lnTo>
                    <a:pt x="54" y="10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0" name="Freeform 258"/>
            <p:cNvSpPr>
              <a:spLocks/>
            </p:cNvSpPr>
            <p:nvPr/>
          </p:nvSpPr>
          <p:spPr bwMode="auto">
            <a:xfrm>
              <a:off x="3042" y="1326"/>
              <a:ext cx="24" cy="54"/>
            </a:xfrm>
            <a:custGeom>
              <a:avLst/>
              <a:gdLst>
                <a:gd name="T0" fmla="*/ 18 w 24"/>
                <a:gd name="T1" fmla="*/ 6 h 54"/>
                <a:gd name="T2" fmla="*/ 18 w 24"/>
                <a:gd name="T3" fmla="*/ 12 h 54"/>
                <a:gd name="T4" fmla="*/ 24 w 24"/>
                <a:gd name="T5" fmla="*/ 12 h 54"/>
                <a:gd name="T6" fmla="*/ 24 w 24"/>
                <a:gd name="T7" fmla="*/ 18 h 54"/>
                <a:gd name="T8" fmla="*/ 18 w 24"/>
                <a:gd name="T9" fmla="*/ 24 h 54"/>
                <a:gd name="T10" fmla="*/ 18 w 24"/>
                <a:gd name="T11" fmla="*/ 30 h 54"/>
                <a:gd name="T12" fmla="*/ 24 w 24"/>
                <a:gd name="T13" fmla="*/ 36 h 54"/>
                <a:gd name="T14" fmla="*/ 18 w 24"/>
                <a:gd name="T15" fmla="*/ 36 h 54"/>
                <a:gd name="T16" fmla="*/ 24 w 24"/>
                <a:gd name="T17" fmla="*/ 42 h 54"/>
                <a:gd name="T18" fmla="*/ 18 w 24"/>
                <a:gd name="T19" fmla="*/ 54 h 54"/>
                <a:gd name="T20" fmla="*/ 12 w 24"/>
                <a:gd name="T21" fmla="*/ 54 h 54"/>
                <a:gd name="T22" fmla="*/ 12 w 24"/>
                <a:gd name="T23" fmla="*/ 48 h 54"/>
                <a:gd name="T24" fmla="*/ 6 w 24"/>
                <a:gd name="T25" fmla="*/ 54 h 54"/>
                <a:gd name="T26" fmla="*/ 6 w 24"/>
                <a:gd name="T27" fmla="*/ 48 h 54"/>
                <a:gd name="T28" fmla="*/ 6 w 24"/>
                <a:gd name="T29" fmla="*/ 42 h 54"/>
                <a:gd name="T30" fmla="*/ 6 w 24"/>
                <a:gd name="T31" fmla="*/ 18 h 54"/>
                <a:gd name="T32" fmla="*/ 0 w 24"/>
                <a:gd name="T33" fmla="*/ 18 h 54"/>
                <a:gd name="T34" fmla="*/ 0 w 24"/>
                <a:gd name="T35" fmla="*/ 0 h 54"/>
                <a:gd name="T36" fmla="*/ 18 w 24"/>
                <a:gd name="T37" fmla="*/ 0 h 54"/>
                <a:gd name="T38" fmla="*/ 18 w 24"/>
                <a:gd name="T3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4">
                  <a:moveTo>
                    <a:pt x="18" y="6"/>
                  </a:moveTo>
                  <a:lnTo>
                    <a:pt x="18" y="12"/>
                  </a:lnTo>
                  <a:lnTo>
                    <a:pt x="24" y="12"/>
                  </a:lnTo>
                  <a:lnTo>
                    <a:pt x="24" y="18"/>
                  </a:lnTo>
                  <a:lnTo>
                    <a:pt x="18" y="24"/>
                  </a:lnTo>
                  <a:lnTo>
                    <a:pt x="18" y="30"/>
                  </a:lnTo>
                  <a:lnTo>
                    <a:pt x="24" y="36"/>
                  </a:lnTo>
                  <a:lnTo>
                    <a:pt x="18" y="36"/>
                  </a:lnTo>
                  <a:lnTo>
                    <a:pt x="24" y="42"/>
                  </a:lnTo>
                  <a:lnTo>
                    <a:pt x="18" y="54"/>
                  </a:lnTo>
                  <a:lnTo>
                    <a:pt x="12" y="54"/>
                  </a:lnTo>
                  <a:lnTo>
                    <a:pt x="12" y="48"/>
                  </a:lnTo>
                  <a:lnTo>
                    <a:pt x="6" y="54"/>
                  </a:lnTo>
                  <a:lnTo>
                    <a:pt x="6" y="48"/>
                  </a:lnTo>
                  <a:lnTo>
                    <a:pt x="6" y="42"/>
                  </a:lnTo>
                  <a:lnTo>
                    <a:pt x="6" y="18"/>
                  </a:lnTo>
                  <a:lnTo>
                    <a:pt x="0" y="18"/>
                  </a:lnTo>
                  <a:lnTo>
                    <a:pt x="0" y="0"/>
                  </a:lnTo>
                  <a:lnTo>
                    <a:pt x="18" y="0"/>
                  </a:lnTo>
                  <a:lnTo>
                    <a:pt x="18" y="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1" name="Freeform 259"/>
            <p:cNvSpPr>
              <a:spLocks/>
            </p:cNvSpPr>
            <p:nvPr/>
          </p:nvSpPr>
          <p:spPr bwMode="auto">
            <a:xfrm>
              <a:off x="3138" y="1320"/>
              <a:ext cx="54" cy="48"/>
            </a:xfrm>
            <a:custGeom>
              <a:avLst/>
              <a:gdLst>
                <a:gd name="T0" fmla="*/ 54 w 54"/>
                <a:gd name="T1" fmla="*/ 42 h 48"/>
                <a:gd name="T2" fmla="*/ 6 w 54"/>
                <a:gd name="T3" fmla="*/ 48 h 48"/>
                <a:gd name="T4" fmla="*/ 0 w 54"/>
                <a:gd name="T5" fmla="*/ 18 h 48"/>
                <a:gd name="T6" fmla="*/ 0 w 54"/>
                <a:gd name="T7" fmla="*/ 12 h 48"/>
                <a:gd name="T8" fmla="*/ 12 w 54"/>
                <a:gd name="T9" fmla="*/ 12 h 48"/>
                <a:gd name="T10" fmla="*/ 12 w 54"/>
                <a:gd name="T11" fmla="*/ 0 h 48"/>
                <a:gd name="T12" fmla="*/ 54 w 54"/>
                <a:gd name="T13" fmla="*/ 0 h 48"/>
                <a:gd name="T14" fmla="*/ 54 w 54"/>
                <a:gd name="T15" fmla="*/ 24 h 48"/>
                <a:gd name="T16" fmla="*/ 54 w 54"/>
                <a:gd name="T1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8">
                  <a:moveTo>
                    <a:pt x="54" y="42"/>
                  </a:moveTo>
                  <a:lnTo>
                    <a:pt x="6" y="48"/>
                  </a:lnTo>
                  <a:lnTo>
                    <a:pt x="0" y="18"/>
                  </a:lnTo>
                  <a:lnTo>
                    <a:pt x="0" y="12"/>
                  </a:lnTo>
                  <a:lnTo>
                    <a:pt x="12" y="12"/>
                  </a:lnTo>
                  <a:lnTo>
                    <a:pt x="12" y="0"/>
                  </a:lnTo>
                  <a:lnTo>
                    <a:pt x="54" y="0"/>
                  </a:lnTo>
                  <a:lnTo>
                    <a:pt x="54" y="24"/>
                  </a:lnTo>
                  <a:lnTo>
                    <a:pt x="5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2" name="Freeform 260"/>
            <p:cNvSpPr>
              <a:spLocks/>
            </p:cNvSpPr>
            <p:nvPr/>
          </p:nvSpPr>
          <p:spPr bwMode="auto">
            <a:xfrm>
              <a:off x="942" y="1062"/>
              <a:ext cx="96" cy="84"/>
            </a:xfrm>
            <a:custGeom>
              <a:avLst/>
              <a:gdLst>
                <a:gd name="T0" fmla="*/ 0 w 96"/>
                <a:gd name="T1" fmla="*/ 48 h 84"/>
                <a:gd name="T2" fmla="*/ 6 w 96"/>
                <a:gd name="T3" fmla="*/ 48 h 84"/>
                <a:gd name="T4" fmla="*/ 6 w 96"/>
                <a:gd name="T5" fmla="*/ 42 h 84"/>
                <a:gd name="T6" fmla="*/ 0 w 96"/>
                <a:gd name="T7" fmla="*/ 42 h 84"/>
                <a:gd name="T8" fmla="*/ 6 w 96"/>
                <a:gd name="T9" fmla="*/ 36 h 84"/>
                <a:gd name="T10" fmla="*/ 12 w 96"/>
                <a:gd name="T11" fmla="*/ 36 h 84"/>
                <a:gd name="T12" fmla="*/ 12 w 96"/>
                <a:gd name="T13" fmla="*/ 30 h 84"/>
                <a:gd name="T14" fmla="*/ 12 w 96"/>
                <a:gd name="T15" fmla="*/ 24 h 84"/>
                <a:gd name="T16" fmla="*/ 12 w 96"/>
                <a:gd name="T17" fmla="*/ 18 h 84"/>
                <a:gd name="T18" fmla="*/ 18 w 96"/>
                <a:gd name="T19" fmla="*/ 18 h 84"/>
                <a:gd name="T20" fmla="*/ 18 w 96"/>
                <a:gd name="T21" fmla="*/ 12 h 84"/>
                <a:gd name="T22" fmla="*/ 24 w 96"/>
                <a:gd name="T23" fmla="*/ 12 h 84"/>
                <a:gd name="T24" fmla="*/ 18 w 96"/>
                <a:gd name="T25" fmla="*/ 12 h 84"/>
                <a:gd name="T26" fmla="*/ 18 w 96"/>
                <a:gd name="T27" fmla="*/ 6 h 84"/>
                <a:gd name="T28" fmla="*/ 24 w 96"/>
                <a:gd name="T29" fmla="*/ 6 h 84"/>
                <a:gd name="T30" fmla="*/ 30 w 96"/>
                <a:gd name="T31" fmla="*/ 0 h 84"/>
                <a:gd name="T32" fmla="*/ 30 w 96"/>
                <a:gd name="T33" fmla="*/ 6 h 84"/>
                <a:gd name="T34" fmla="*/ 36 w 96"/>
                <a:gd name="T35" fmla="*/ 6 h 84"/>
                <a:gd name="T36" fmla="*/ 42 w 96"/>
                <a:gd name="T37" fmla="*/ 6 h 84"/>
                <a:gd name="T38" fmla="*/ 42 w 96"/>
                <a:gd name="T39" fmla="*/ 12 h 84"/>
                <a:gd name="T40" fmla="*/ 36 w 96"/>
                <a:gd name="T41" fmla="*/ 18 h 84"/>
                <a:gd name="T42" fmla="*/ 36 w 96"/>
                <a:gd name="T43" fmla="*/ 24 h 84"/>
                <a:gd name="T44" fmla="*/ 42 w 96"/>
                <a:gd name="T45" fmla="*/ 30 h 84"/>
                <a:gd name="T46" fmla="*/ 48 w 96"/>
                <a:gd name="T47" fmla="*/ 36 h 84"/>
                <a:gd name="T48" fmla="*/ 42 w 96"/>
                <a:gd name="T49" fmla="*/ 36 h 84"/>
                <a:gd name="T50" fmla="*/ 48 w 96"/>
                <a:gd name="T51" fmla="*/ 36 h 84"/>
                <a:gd name="T52" fmla="*/ 48 w 96"/>
                <a:gd name="T53" fmla="*/ 42 h 84"/>
                <a:gd name="T54" fmla="*/ 48 w 96"/>
                <a:gd name="T55" fmla="*/ 48 h 84"/>
                <a:gd name="T56" fmla="*/ 54 w 96"/>
                <a:gd name="T57" fmla="*/ 48 h 84"/>
                <a:gd name="T58" fmla="*/ 54 w 96"/>
                <a:gd name="T59" fmla="*/ 54 h 84"/>
                <a:gd name="T60" fmla="*/ 96 w 96"/>
                <a:gd name="T61" fmla="*/ 66 h 84"/>
                <a:gd name="T62" fmla="*/ 96 w 96"/>
                <a:gd name="T63" fmla="*/ 72 h 84"/>
                <a:gd name="T64" fmla="*/ 90 w 96"/>
                <a:gd name="T65" fmla="*/ 72 h 84"/>
                <a:gd name="T66" fmla="*/ 96 w 96"/>
                <a:gd name="T67" fmla="*/ 72 h 84"/>
                <a:gd name="T68" fmla="*/ 90 w 96"/>
                <a:gd name="T69" fmla="*/ 78 h 84"/>
                <a:gd name="T70" fmla="*/ 90 w 96"/>
                <a:gd name="T71" fmla="*/ 84 h 84"/>
                <a:gd name="T72" fmla="*/ 72 w 96"/>
                <a:gd name="T73" fmla="*/ 78 h 84"/>
                <a:gd name="T74" fmla="*/ 66 w 96"/>
                <a:gd name="T75" fmla="*/ 72 h 84"/>
                <a:gd name="T76" fmla="*/ 60 w 96"/>
                <a:gd name="T77" fmla="*/ 72 h 84"/>
                <a:gd name="T78" fmla="*/ 60 w 96"/>
                <a:gd name="T79" fmla="*/ 66 h 84"/>
                <a:gd name="T80" fmla="*/ 48 w 96"/>
                <a:gd name="T81" fmla="*/ 60 h 84"/>
                <a:gd name="T82" fmla="*/ 42 w 96"/>
                <a:gd name="T83" fmla="*/ 60 h 84"/>
                <a:gd name="T84" fmla="*/ 36 w 96"/>
                <a:gd name="T85" fmla="*/ 60 h 84"/>
                <a:gd name="T86" fmla="*/ 36 w 96"/>
                <a:gd name="T87" fmla="*/ 54 h 84"/>
                <a:gd name="T88" fmla="*/ 30 w 96"/>
                <a:gd name="T89" fmla="*/ 54 h 84"/>
                <a:gd name="T90" fmla="*/ 24 w 96"/>
                <a:gd name="T91" fmla="*/ 54 h 84"/>
                <a:gd name="T92" fmla="*/ 18 w 96"/>
                <a:gd name="T93" fmla="*/ 54 h 84"/>
                <a:gd name="T94" fmla="*/ 12 w 96"/>
                <a:gd name="T95" fmla="*/ 54 h 84"/>
                <a:gd name="T96" fmla="*/ 12 w 96"/>
                <a:gd name="T97" fmla="*/ 60 h 84"/>
                <a:gd name="T98" fmla="*/ 6 w 96"/>
                <a:gd name="T99" fmla="*/ 60 h 84"/>
                <a:gd name="T100" fmla="*/ 6 w 96"/>
                <a:gd name="T101" fmla="*/ 54 h 84"/>
                <a:gd name="T102" fmla="*/ 0 w 96"/>
                <a:gd name="T103"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84">
                  <a:moveTo>
                    <a:pt x="0" y="48"/>
                  </a:moveTo>
                  <a:lnTo>
                    <a:pt x="6" y="48"/>
                  </a:lnTo>
                  <a:lnTo>
                    <a:pt x="6" y="42"/>
                  </a:lnTo>
                  <a:lnTo>
                    <a:pt x="0" y="42"/>
                  </a:lnTo>
                  <a:lnTo>
                    <a:pt x="6" y="36"/>
                  </a:lnTo>
                  <a:lnTo>
                    <a:pt x="12" y="36"/>
                  </a:lnTo>
                  <a:lnTo>
                    <a:pt x="12" y="30"/>
                  </a:lnTo>
                  <a:lnTo>
                    <a:pt x="12" y="24"/>
                  </a:lnTo>
                  <a:lnTo>
                    <a:pt x="12" y="18"/>
                  </a:lnTo>
                  <a:lnTo>
                    <a:pt x="18" y="18"/>
                  </a:lnTo>
                  <a:lnTo>
                    <a:pt x="18" y="12"/>
                  </a:lnTo>
                  <a:lnTo>
                    <a:pt x="24" y="12"/>
                  </a:lnTo>
                  <a:lnTo>
                    <a:pt x="18" y="12"/>
                  </a:lnTo>
                  <a:lnTo>
                    <a:pt x="18" y="6"/>
                  </a:lnTo>
                  <a:lnTo>
                    <a:pt x="24" y="6"/>
                  </a:lnTo>
                  <a:lnTo>
                    <a:pt x="30" y="0"/>
                  </a:lnTo>
                  <a:lnTo>
                    <a:pt x="30" y="6"/>
                  </a:lnTo>
                  <a:lnTo>
                    <a:pt x="36" y="6"/>
                  </a:lnTo>
                  <a:lnTo>
                    <a:pt x="42" y="6"/>
                  </a:lnTo>
                  <a:lnTo>
                    <a:pt x="42" y="12"/>
                  </a:lnTo>
                  <a:lnTo>
                    <a:pt x="36" y="18"/>
                  </a:lnTo>
                  <a:lnTo>
                    <a:pt x="36" y="24"/>
                  </a:lnTo>
                  <a:lnTo>
                    <a:pt x="42" y="30"/>
                  </a:lnTo>
                  <a:lnTo>
                    <a:pt x="48" y="36"/>
                  </a:lnTo>
                  <a:lnTo>
                    <a:pt x="42" y="36"/>
                  </a:lnTo>
                  <a:lnTo>
                    <a:pt x="48" y="36"/>
                  </a:lnTo>
                  <a:lnTo>
                    <a:pt x="48" y="42"/>
                  </a:lnTo>
                  <a:lnTo>
                    <a:pt x="48" y="48"/>
                  </a:lnTo>
                  <a:lnTo>
                    <a:pt x="54" y="48"/>
                  </a:lnTo>
                  <a:lnTo>
                    <a:pt x="54" y="54"/>
                  </a:lnTo>
                  <a:lnTo>
                    <a:pt x="96" y="66"/>
                  </a:lnTo>
                  <a:lnTo>
                    <a:pt x="96" y="72"/>
                  </a:lnTo>
                  <a:lnTo>
                    <a:pt x="90" y="72"/>
                  </a:lnTo>
                  <a:lnTo>
                    <a:pt x="96" y="72"/>
                  </a:lnTo>
                  <a:lnTo>
                    <a:pt x="90" y="78"/>
                  </a:lnTo>
                  <a:lnTo>
                    <a:pt x="90" y="84"/>
                  </a:lnTo>
                  <a:lnTo>
                    <a:pt x="72" y="78"/>
                  </a:lnTo>
                  <a:lnTo>
                    <a:pt x="66" y="72"/>
                  </a:lnTo>
                  <a:lnTo>
                    <a:pt x="60" y="72"/>
                  </a:lnTo>
                  <a:lnTo>
                    <a:pt x="60" y="66"/>
                  </a:lnTo>
                  <a:lnTo>
                    <a:pt x="48" y="60"/>
                  </a:lnTo>
                  <a:lnTo>
                    <a:pt x="42" y="60"/>
                  </a:lnTo>
                  <a:lnTo>
                    <a:pt x="36" y="60"/>
                  </a:lnTo>
                  <a:lnTo>
                    <a:pt x="36" y="54"/>
                  </a:lnTo>
                  <a:lnTo>
                    <a:pt x="30" y="54"/>
                  </a:lnTo>
                  <a:lnTo>
                    <a:pt x="24" y="54"/>
                  </a:lnTo>
                  <a:lnTo>
                    <a:pt x="18" y="54"/>
                  </a:lnTo>
                  <a:lnTo>
                    <a:pt x="12" y="54"/>
                  </a:lnTo>
                  <a:lnTo>
                    <a:pt x="12" y="60"/>
                  </a:lnTo>
                  <a:lnTo>
                    <a:pt x="6" y="60"/>
                  </a:lnTo>
                  <a:lnTo>
                    <a:pt x="6" y="54"/>
                  </a:lnTo>
                  <a:lnTo>
                    <a:pt x="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3" name="Freeform 261"/>
            <p:cNvSpPr>
              <a:spLocks/>
            </p:cNvSpPr>
            <p:nvPr/>
          </p:nvSpPr>
          <p:spPr bwMode="auto">
            <a:xfrm>
              <a:off x="2802" y="1332"/>
              <a:ext cx="54" cy="48"/>
            </a:xfrm>
            <a:custGeom>
              <a:avLst/>
              <a:gdLst>
                <a:gd name="T0" fmla="*/ 30 w 54"/>
                <a:gd name="T1" fmla="*/ 12 h 48"/>
                <a:gd name="T2" fmla="*/ 42 w 54"/>
                <a:gd name="T3" fmla="*/ 30 h 48"/>
                <a:gd name="T4" fmla="*/ 48 w 54"/>
                <a:gd name="T5" fmla="*/ 30 h 48"/>
                <a:gd name="T6" fmla="*/ 54 w 54"/>
                <a:gd name="T7" fmla="*/ 30 h 48"/>
                <a:gd name="T8" fmla="*/ 54 w 54"/>
                <a:gd name="T9" fmla="*/ 36 h 48"/>
                <a:gd name="T10" fmla="*/ 42 w 54"/>
                <a:gd name="T11" fmla="*/ 36 h 48"/>
                <a:gd name="T12" fmla="*/ 42 w 54"/>
                <a:gd name="T13" fmla="*/ 48 h 48"/>
                <a:gd name="T14" fmla="*/ 0 w 54"/>
                <a:gd name="T15" fmla="*/ 48 h 48"/>
                <a:gd name="T16" fmla="*/ 0 w 54"/>
                <a:gd name="T17" fmla="*/ 30 h 48"/>
                <a:gd name="T18" fmla="*/ 0 w 54"/>
                <a:gd name="T19" fmla="*/ 0 h 48"/>
                <a:gd name="T20" fmla="*/ 6 w 54"/>
                <a:gd name="T21" fmla="*/ 0 h 48"/>
                <a:gd name="T22" fmla="*/ 12 w 54"/>
                <a:gd name="T23" fmla="*/ 0 h 48"/>
                <a:gd name="T24" fmla="*/ 12 w 54"/>
                <a:gd name="T25" fmla="*/ 6 h 48"/>
                <a:gd name="T26" fmla="*/ 18 w 54"/>
                <a:gd name="T27" fmla="*/ 6 h 48"/>
                <a:gd name="T28" fmla="*/ 24 w 54"/>
                <a:gd name="T29" fmla="*/ 6 h 48"/>
                <a:gd name="T30" fmla="*/ 30 w 54"/>
                <a:gd name="T3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48">
                  <a:moveTo>
                    <a:pt x="30" y="12"/>
                  </a:moveTo>
                  <a:lnTo>
                    <a:pt x="42" y="30"/>
                  </a:lnTo>
                  <a:lnTo>
                    <a:pt x="48" y="30"/>
                  </a:lnTo>
                  <a:lnTo>
                    <a:pt x="54" y="30"/>
                  </a:lnTo>
                  <a:lnTo>
                    <a:pt x="54" y="36"/>
                  </a:lnTo>
                  <a:lnTo>
                    <a:pt x="42" y="36"/>
                  </a:lnTo>
                  <a:lnTo>
                    <a:pt x="42" y="48"/>
                  </a:lnTo>
                  <a:lnTo>
                    <a:pt x="0" y="48"/>
                  </a:lnTo>
                  <a:lnTo>
                    <a:pt x="0" y="30"/>
                  </a:lnTo>
                  <a:lnTo>
                    <a:pt x="0" y="0"/>
                  </a:lnTo>
                  <a:lnTo>
                    <a:pt x="6" y="0"/>
                  </a:lnTo>
                  <a:lnTo>
                    <a:pt x="12" y="0"/>
                  </a:lnTo>
                  <a:lnTo>
                    <a:pt x="12" y="6"/>
                  </a:lnTo>
                  <a:lnTo>
                    <a:pt x="18" y="6"/>
                  </a:lnTo>
                  <a:lnTo>
                    <a:pt x="24" y="6"/>
                  </a:lnTo>
                  <a:lnTo>
                    <a:pt x="30"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4" name="Freeform 262"/>
            <p:cNvSpPr>
              <a:spLocks/>
            </p:cNvSpPr>
            <p:nvPr/>
          </p:nvSpPr>
          <p:spPr bwMode="auto">
            <a:xfrm>
              <a:off x="1368" y="1176"/>
              <a:ext cx="66" cy="84"/>
            </a:xfrm>
            <a:custGeom>
              <a:avLst/>
              <a:gdLst>
                <a:gd name="T0" fmla="*/ 48 w 66"/>
                <a:gd name="T1" fmla="*/ 84 h 84"/>
                <a:gd name="T2" fmla="*/ 42 w 66"/>
                <a:gd name="T3" fmla="*/ 78 h 84"/>
                <a:gd name="T4" fmla="*/ 42 w 66"/>
                <a:gd name="T5" fmla="*/ 84 h 84"/>
                <a:gd name="T6" fmla="*/ 36 w 66"/>
                <a:gd name="T7" fmla="*/ 84 h 84"/>
                <a:gd name="T8" fmla="*/ 30 w 66"/>
                <a:gd name="T9" fmla="*/ 84 h 84"/>
                <a:gd name="T10" fmla="*/ 24 w 66"/>
                <a:gd name="T11" fmla="*/ 78 h 84"/>
                <a:gd name="T12" fmla="*/ 24 w 66"/>
                <a:gd name="T13" fmla="*/ 66 h 84"/>
                <a:gd name="T14" fmla="*/ 18 w 66"/>
                <a:gd name="T15" fmla="*/ 66 h 84"/>
                <a:gd name="T16" fmla="*/ 18 w 66"/>
                <a:gd name="T17" fmla="*/ 60 h 84"/>
                <a:gd name="T18" fmla="*/ 24 w 66"/>
                <a:gd name="T19" fmla="*/ 42 h 84"/>
                <a:gd name="T20" fmla="*/ 0 w 66"/>
                <a:gd name="T21" fmla="*/ 36 h 84"/>
                <a:gd name="T22" fmla="*/ 6 w 66"/>
                <a:gd name="T23" fmla="*/ 36 h 84"/>
                <a:gd name="T24" fmla="*/ 12 w 66"/>
                <a:gd name="T25" fmla="*/ 30 h 84"/>
                <a:gd name="T26" fmla="*/ 12 w 66"/>
                <a:gd name="T27" fmla="*/ 24 h 84"/>
                <a:gd name="T28" fmla="*/ 12 w 66"/>
                <a:gd name="T29" fmla="*/ 18 h 84"/>
                <a:gd name="T30" fmla="*/ 18 w 66"/>
                <a:gd name="T31" fmla="*/ 18 h 84"/>
                <a:gd name="T32" fmla="*/ 18 w 66"/>
                <a:gd name="T33" fmla="*/ 12 h 84"/>
                <a:gd name="T34" fmla="*/ 24 w 66"/>
                <a:gd name="T35" fmla="*/ 12 h 84"/>
                <a:gd name="T36" fmla="*/ 30 w 66"/>
                <a:gd name="T37" fmla="*/ 0 h 84"/>
                <a:gd name="T38" fmla="*/ 54 w 66"/>
                <a:gd name="T39" fmla="*/ 6 h 84"/>
                <a:gd name="T40" fmla="*/ 54 w 66"/>
                <a:gd name="T41" fmla="*/ 12 h 84"/>
                <a:gd name="T42" fmla="*/ 54 w 66"/>
                <a:gd name="T43" fmla="*/ 18 h 84"/>
                <a:gd name="T44" fmla="*/ 48 w 66"/>
                <a:gd name="T45" fmla="*/ 18 h 84"/>
                <a:gd name="T46" fmla="*/ 60 w 66"/>
                <a:gd name="T47" fmla="*/ 24 h 84"/>
                <a:gd name="T48" fmla="*/ 66 w 66"/>
                <a:gd name="T49" fmla="*/ 30 h 84"/>
                <a:gd name="T50" fmla="*/ 60 w 66"/>
                <a:gd name="T51" fmla="*/ 30 h 84"/>
                <a:gd name="T52" fmla="*/ 60 w 66"/>
                <a:gd name="T53" fmla="*/ 36 h 84"/>
                <a:gd name="T54" fmla="*/ 54 w 66"/>
                <a:gd name="T55" fmla="*/ 42 h 84"/>
                <a:gd name="T56" fmla="*/ 48 w 66"/>
                <a:gd name="T57" fmla="*/ 54 h 84"/>
                <a:gd name="T58" fmla="*/ 54 w 66"/>
                <a:gd name="T59" fmla="*/ 60 h 84"/>
                <a:gd name="T60" fmla="*/ 54 w 66"/>
                <a:gd name="T61" fmla="*/ 66 h 84"/>
                <a:gd name="T62" fmla="*/ 48 w 66"/>
                <a:gd name="T63" fmla="*/ 72 h 84"/>
                <a:gd name="T64" fmla="*/ 48 w 66"/>
                <a:gd name="T6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84">
                  <a:moveTo>
                    <a:pt x="48" y="84"/>
                  </a:moveTo>
                  <a:lnTo>
                    <a:pt x="42" y="78"/>
                  </a:lnTo>
                  <a:lnTo>
                    <a:pt x="42" y="84"/>
                  </a:lnTo>
                  <a:lnTo>
                    <a:pt x="36" y="84"/>
                  </a:lnTo>
                  <a:lnTo>
                    <a:pt x="30" y="84"/>
                  </a:lnTo>
                  <a:lnTo>
                    <a:pt x="24" y="78"/>
                  </a:lnTo>
                  <a:lnTo>
                    <a:pt x="24" y="66"/>
                  </a:lnTo>
                  <a:lnTo>
                    <a:pt x="18" y="66"/>
                  </a:lnTo>
                  <a:lnTo>
                    <a:pt x="18" y="60"/>
                  </a:lnTo>
                  <a:lnTo>
                    <a:pt x="24" y="42"/>
                  </a:lnTo>
                  <a:lnTo>
                    <a:pt x="0" y="36"/>
                  </a:lnTo>
                  <a:lnTo>
                    <a:pt x="6" y="36"/>
                  </a:lnTo>
                  <a:lnTo>
                    <a:pt x="12" y="30"/>
                  </a:lnTo>
                  <a:lnTo>
                    <a:pt x="12" y="24"/>
                  </a:lnTo>
                  <a:lnTo>
                    <a:pt x="12" y="18"/>
                  </a:lnTo>
                  <a:lnTo>
                    <a:pt x="18" y="18"/>
                  </a:lnTo>
                  <a:lnTo>
                    <a:pt x="18" y="12"/>
                  </a:lnTo>
                  <a:lnTo>
                    <a:pt x="24" y="12"/>
                  </a:lnTo>
                  <a:lnTo>
                    <a:pt x="30" y="0"/>
                  </a:lnTo>
                  <a:lnTo>
                    <a:pt x="54" y="6"/>
                  </a:lnTo>
                  <a:lnTo>
                    <a:pt x="54" y="12"/>
                  </a:lnTo>
                  <a:lnTo>
                    <a:pt x="54" y="18"/>
                  </a:lnTo>
                  <a:lnTo>
                    <a:pt x="48" y="18"/>
                  </a:lnTo>
                  <a:lnTo>
                    <a:pt x="60" y="24"/>
                  </a:lnTo>
                  <a:lnTo>
                    <a:pt x="66" y="30"/>
                  </a:lnTo>
                  <a:lnTo>
                    <a:pt x="60" y="30"/>
                  </a:lnTo>
                  <a:lnTo>
                    <a:pt x="60" y="36"/>
                  </a:lnTo>
                  <a:lnTo>
                    <a:pt x="54" y="42"/>
                  </a:lnTo>
                  <a:lnTo>
                    <a:pt x="48" y="54"/>
                  </a:lnTo>
                  <a:lnTo>
                    <a:pt x="54" y="60"/>
                  </a:lnTo>
                  <a:lnTo>
                    <a:pt x="54" y="66"/>
                  </a:lnTo>
                  <a:lnTo>
                    <a:pt x="48" y="72"/>
                  </a:lnTo>
                  <a:lnTo>
                    <a:pt x="48" y="8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5" name="Freeform 263"/>
            <p:cNvSpPr>
              <a:spLocks/>
            </p:cNvSpPr>
            <p:nvPr/>
          </p:nvSpPr>
          <p:spPr bwMode="auto">
            <a:xfrm>
              <a:off x="2520" y="1326"/>
              <a:ext cx="66" cy="36"/>
            </a:xfrm>
            <a:custGeom>
              <a:avLst/>
              <a:gdLst>
                <a:gd name="T0" fmla="*/ 6 w 66"/>
                <a:gd name="T1" fmla="*/ 36 h 36"/>
                <a:gd name="T2" fmla="*/ 0 w 66"/>
                <a:gd name="T3" fmla="*/ 30 h 36"/>
                <a:gd name="T4" fmla="*/ 6 w 66"/>
                <a:gd name="T5" fmla="*/ 24 h 36"/>
                <a:gd name="T6" fmla="*/ 12 w 66"/>
                <a:gd name="T7" fmla="*/ 24 h 36"/>
                <a:gd name="T8" fmla="*/ 12 w 66"/>
                <a:gd name="T9" fmla="*/ 18 h 36"/>
                <a:gd name="T10" fmla="*/ 12 w 66"/>
                <a:gd name="T11" fmla="*/ 12 h 36"/>
                <a:gd name="T12" fmla="*/ 18 w 66"/>
                <a:gd name="T13" fmla="*/ 0 h 36"/>
                <a:gd name="T14" fmla="*/ 54 w 66"/>
                <a:gd name="T15" fmla="*/ 0 h 36"/>
                <a:gd name="T16" fmla="*/ 66 w 66"/>
                <a:gd name="T17" fmla="*/ 0 h 36"/>
                <a:gd name="T18" fmla="*/ 60 w 66"/>
                <a:gd name="T19" fmla="*/ 36 h 36"/>
                <a:gd name="T20" fmla="*/ 54 w 66"/>
                <a:gd name="T21" fmla="*/ 36 h 36"/>
                <a:gd name="T22" fmla="*/ 6 w 66"/>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36">
                  <a:moveTo>
                    <a:pt x="6" y="36"/>
                  </a:moveTo>
                  <a:lnTo>
                    <a:pt x="0" y="30"/>
                  </a:lnTo>
                  <a:lnTo>
                    <a:pt x="6" y="24"/>
                  </a:lnTo>
                  <a:lnTo>
                    <a:pt x="12" y="24"/>
                  </a:lnTo>
                  <a:lnTo>
                    <a:pt x="12" y="18"/>
                  </a:lnTo>
                  <a:lnTo>
                    <a:pt x="12" y="12"/>
                  </a:lnTo>
                  <a:lnTo>
                    <a:pt x="18" y="0"/>
                  </a:lnTo>
                  <a:lnTo>
                    <a:pt x="54" y="0"/>
                  </a:lnTo>
                  <a:lnTo>
                    <a:pt x="66" y="0"/>
                  </a:lnTo>
                  <a:lnTo>
                    <a:pt x="60" y="36"/>
                  </a:lnTo>
                  <a:lnTo>
                    <a:pt x="54" y="36"/>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6" name="Freeform 264"/>
            <p:cNvSpPr>
              <a:spLocks/>
            </p:cNvSpPr>
            <p:nvPr/>
          </p:nvSpPr>
          <p:spPr bwMode="auto">
            <a:xfrm>
              <a:off x="2580" y="1326"/>
              <a:ext cx="66" cy="42"/>
            </a:xfrm>
            <a:custGeom>
              <a:avLst/>
              <a:gdLst>
                <a:gd name="T0" fmla="*/ 60 w 66"/>
                <a:gd name="T1" fmla="*/ 42 h 42"/>
                <a:gd name="T2" fmla="*/ 24 w 66"/>
                <a:gd name="T3" fmla="*/ 36 h 42"/>
                <a:gd name="T4" fmla="*/ 0 w 66"/>
                <a:gd name="T5" fmla="*/ 36 h 42"/>
                <a:gd name="T6" fmla="*/ 6 w 66"/>
                <a:gd name="T7" fmla="*/ 0 h 42"/>
                <a:gd name="T8" fmla="*/ 66 w 66"/>
                <a:gd name="T9" fmla="*/ 6 h 42"/>
                <a:gd name="T10" fmla="*/ 60 w 66"/>
                <a:gd name="T11" fmla="*/ 42 h 42"/>
              </a:gdLst>
              <a:ahLst/>
              <a:cxnLst>
                <a:cxn ang="0">
                  <a:pos x="T0" y="T1"/>
                </a:cxn>
                <a:cxn ang="0">
                  <a:pos x="T2" y="T3"/>
                </a:cxn>
                <a:cxn ang="0">
                  <a:pos x="T4" y="T5"/>
                </a:cxn>
                <a:cxn ang="0">
                  <a:pos x="T6" y="T7"/>
                </a:cxn>
                <a:cxn ang="0">
                  <a:pos x="T8" y="T9"/>
                </a:cxn>
                <a:cxn ang="0">
                  <a:pos x="T10" y="T11"/>
                </a:cxn>
              </a:cxnLst>
              <a:rect l="0" t="0" r="r" b="b"/>
              <a:pathLst>
                <a:path w="66" h="42">
                  <a:moveTo>
                    <a:pt x="60" y="42"/>
                  </a:moveTo>
                  <a:lnTo>
                    <a:pt x="24" y="36"/>
                  </a:lnTo>
                  <a:lnTo>
                    <a:pt x="0" y="36"/>
                  </a:lnTo>
                  <a:lnTo>
                    <a:pt x="6" y="0"/>
                  </a:lnTo>
                  <a:lnTo>
                    <a:pt x="66" y="6"/>
                  </a:lnTo>
                  <a:lnTo>
                    <a:pt x="6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7" name="Freeform 265"/>
            <p:cNvSpPr>
              <a:spLocks/>
            </p:cNvSpPr>
            <p:nvPr/>
          </p:nvSpPr>
          <p:spPr bwMode="auto">
            <a:xfrm>
              <a:off x="2994" y="1332"/>
              <a:ext cx="42" cy="42"/>
            </a:xfrm>
            <a:custGeom>
              <a:avLst/>
              <a:gdLst>
                <a:gd name="T0" fmla="*/ 0 w 42"/>
                <a:gd name="T1" fmla="*/ 24 h 42"/>
                <a:gd name="T2" fmla="*/ 0 w 42"/>
                <a:gd name="T3" fmla="*/ 18 h 42"/>
                <a:gd name="T4" fmla="*/ 0 w 42"/>
                <a:gd name="T5" fmla="*/ 12 h 42"/>
                <a:gd name="T6" fmla="*/ 6 w 42"/>
                <a:gd name="T7" fmla="*/ 6 h 42"/>
                <a:gd name="T8" fmla="*/ 12 w 42"/>
                <a:gd name="T9" fmla="*/ 0 h 42"/>
                <a:gd name="T10" fmla="*/ 18 w 42"/>
                <a:gd name="T11" fmla="*/ 0 h 42"/>
                <a:gd name="T12" fmla="*/ 24 w 42"/>
                <a:gd name="T13" fmla="*/ 0 h 42"/>
                <a:gd name="T14" fmla="*/ 24 w 42"/>
                <a:gd name="T15" fmla="*/ 6 h 42"/>
                <a:gd name="T16" fmla="*/ 30 w 42"/>
                <a:gd name="T17" fmla="*/ 12 h 42"/>
                <a:gd name="T18" fmla="*/ 30 w 42"/>
                <a:gd name="T19" fmla="*/ 18 h 42"/>
                <a:gd name="T20" fmla="*/ 36 w 42"/>
                <a:gd name="T21" fmla="*/ 18 h 42"/>
                <a:gd name="T22" fmla="*/ 36 w 42"/>
                <a:gd name="T23" fmla="*/ 30 h 42"/>
                <a:gd name="T24" fmla="*/ 42 w 42"/>
                <a:gd name="T25" fmla="*/ 36 h 42"/>
                <a:gd name="T26" fmla="*/ 36 w 42"/>
                <a:gd name="T27" fmla="*/ 42 h 42"/>
                <a:gd name="T28" fmla="*/ 30 w 42"/>
                <a:gd name="T29" fmla="*/ 42 h 42"/>
                <a:gd name="T30" fmla="*/ 24 w 42"/>
                <a:gd name="T31" fmla="*/ 42 h 42"/>
                <a:gd name="T32" fmla="*/ 18 w 42"/>
                <a:gd name="T33" fmla="*/ 42 h 42"/>
                <a:gd name="T34" fmla="*/ 18 w 42"/>
                <a:gd name="T35" fmla="*/ 36 h 42"/>
                <a:gd name="T36" fmla="*/ 0 w 42"/>
                <a:gd name="T37" fmla="*/ 36 h 42"/>
                <a:gd name="T38" fmla="*/ 0 w 42"/>
                <a:gd name="T3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2">
                  <a:moveTo>
                    <a:pt x="0" y="24"/>
                  </a:moveTo>
                  <a:lnTo>
                    <a:pt x="0" y="18"/>
                  </a:lnTo>
                  <a:lnTo>
                    <a:pt x="0" y="12"/>
                  </a:lnTo>
                  <a:lnTo>
                    <a:pt x="6" y="6"/>
                  </a:lnTo>
                  <a:lnTo>
                    <a:pt x="12" y="0"/>
                  </a:lnTo>
                  <a:lnTo>
                    <a:pt x="18" y="0"/>
                  </a:lnTo>
                  <a:lnTo>
                    <a:pt x="24" y="0"/>
                  </a:lnTo>
                  <a:lnTo>
                    <a:pt x="24" y="6"/>
                  </a:lnTo>
                  <a:lnTo>
                    <a:pt x="30" y="12"/>
                  </a:lnTo>
                  <a:lnTo>
                    <a:pt x="30" y="18"/>
                  </a:lnTo>
                  <a:lnTo>
                    <a:pt x="36" y="18"/>
                  </a:lnTo>
                  <a:lnTo>
                    <a:pt x="36" y="30"/>
                  </a:lnTo>
                  <a:lnTo>
                    <a:pt x="42" y="36"/>
                  </a:lnTo>
                  <a:lnTo>
                    <a:pt x="36" y="42"/>
                  </a:lnTo>
                  <a:lnTo>
                    <a:pt x="30" y="42"/>
                  </a:lnTo>
                  <a:lnTo>
                    <a:pt x="24" y="42"/>
                  </a:lnTo>
                  <a:lnTo>
                    <a:pt x="18" y="42"/>
                  </a:lnTo>
                  <a:lnTo>
                    <a:pt x="18" y="36"/>
                  </a:lnTo>
                  <a:lnTo>
                    <a:pt x="0" y="36"/>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8" name="Freeform 266"/>
            <p:cNvSpPr>
              <a:spLocks/>
            </p:cNvSpPr>
            <p:nvPr/>
          </p:nvSpPr>
          <p:spPr bwMode="auto">
            <a:xfrm>
              <a:off x="2640" y="1332"/>
              <a:ext cx="54" cy="60"/>
            </a:xfrm>
            <a:custGeom>
              <a:avLst/>
              <a:gdLst>
                <a:gd name="T0" fmla="*/ 6 w 54"/>
                <a:gd name="T1" fmla="*/ 60 h 60"/>
                <a:gd name="T2" fmla="*/ 6 w 54"/>
                <a:gd name="T3" fmla="*/ 36 h 60"/>
                <a:gd name="T4" fmla="*/ 0 w 54"/>
                <a:gd name="T5" fmla="*/ 36 h 60"/>
                <a:gd name="T6" fmla="*/ 6 w 54"/>
                <a:gd name="T7" fmla="*/ 0 h 60"/>
                <a:gd name="T8" fmla="*/ 54 w 54"/>
                <a:gd name="T9" fmla="*/ 0 h 60"/>
                <a:gd name="T10" fmla="*/ 54 w 54"/>
                <a:gd name="T11" fmla="*/ 12 h 60"/>
                <a:gd name="T12" fmla="*/ 54 w 54"/>
                <a:gd name="T13" fmla="*/ 60 h 60"/>
                <a:gd name="T14" fmla="*/ 6 w 54"/>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0">
                  <a:moveTo>
                    <a:pt x="6" y="60"/>
                  </a:moveTo>
                  <a:lnTo>
                    <a:pt x="6" y="36"/>
                  </a:lnTo>
                  <a:lnTo>
                    <a:pt x="0" y="36"/>
                  </a:lnTo>
                  <a:lnTo>
                    <a:pt x="6" y="0"/>
                  </a:lnTo>
                  <a:lnTo>
                    <a:pt x="54" y="0"/>
                  </a:lnTo>
                  <a:lnTo>
                    <a:pt x="54" y="12"/>
                  </a:lnTo>
                  <a:lnTo>
                    <a:pt x="54" y="60"/>
                  </a:lnTo>
                  <a:lnTo>
                    <a:pt x="6"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39" name="Freeform 267"/>
            <p:cNvSpPr>
              <a:spLocks/>
            </p:cNvSpPr>
            <p:nvPr/>
          </p:nvSpPr>
          <p:spPr bwMode="auto">
            <a:xfrm>
              <a:off x="3060" y="1332"/>
              <a:ext cx="48" cy="36"/>
            </a:xfrm>
            <a:custGeom>
              <a:avLst/>
              <a:gdLst>
                <a:gd name="T0" fmla="*/ 48 w 48"/>
                <a:gd name="T1" fmla="*/ 36 h 36"/>
                <a:gd name="T2" fmla="*/ 6 w 48"/>
                <a:gd name="T3" fmla="*/ 36 h 36"/>
                <a:gd name="T4" fmla="*/ 0 w 48"/>
                <a:gd name="T5" fmla="*/ 30 h 36"/>
                <a:gd name="T6" fmla="*/ 6 w 48"/>
                <a:gd name="T7" fmla="*/ 30 h 36"/>
                <a:gd name="T8" fmla="*/ 0 w 48"/>
                <a:gd name="T9" fmla="*/ 24 h 36"/>
                <a:gd name="T10" fmla="*/ 0 w 48"/>
                <a:gd name="T11" fmla="*/ 18 h 36"/>
                <a:gd name="T12" fmla="*/ 6 w 48"/>
                <a:gd name="T13" fmla="*/ 12 h 36"/>
                <a:gd name="T14" fmla="*/ 6 w 48"/>
                <a:gd name="T15" fmla="*/ 6 h 36"/>
                <a:gd name="T16" fmla="*/ 0 w 48"/>
                <a:gd name="T17" fmla="*/ 6 h 36"/>
                <a:gd name="T18" fmla="*/ 0 w 48"/>
                <a:gd name="T19" fmla="*/ 0 h 36"/>
                <a:gd name="T20" fmla="*/ 42 w 48"/>
                <a:gd name="T21" fmla="*/ 0 h 36"/>
                <a:gd name="T22" fmla="*/ 42 w 48"/>
                <a:gd name="T23" fmla="*/ 6 h 36"/>
                <a:gd name="T24" fmla="*/ 48 w 48"/>
                <a:gd name="T25" fmla="*/ 6 h 36"/>
                <a:gd name="T26" fmla="*/ 48 w 4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8" y="36"/>
                  </a:moveTo>
                  <a:lnTo>
                    <a:pt x="6" y="36"/>
                  </a:lnTo>
                  <a:lnTo>
                    <a:pt x="0" y="30"/>
                  </a:lnTo>
                  <a:lnTo>
                    <a:pt x="6" y="30"/>
                  </a:lnTo>
                  <a:lnTo>
                    <a:pt x="0" y="24"/>
                  </a:lnTo>
                  <a:lnTo>
                    <a:pt x="0" y="18"/>
                  </a:lnTo>
                  <a:lnTo>
                    <a:pt x="6" y="12"/>
                  </a:lnTo>
                  <a:lnTo>
                    <a:pt x="6" y="6"/>
                  </a:lnTo>
                  <a:lnTo>
                    <a:pt x="0" y="6"/>
                  </a:lnTo>
                  <a:lnTo>
                    <a:pt x="0" y="0"/>
                  </a:lnTo>
                  <a:lnTo>
                    <a:pt x="42" y="0"/>
                  </a:lnTo>
                  <a:lnTo>
                    <a:pt x="42" y="6"/>
                  </a:lnTo>
                  <a:lnTo>
                    <a:pt x="48" y="6"/>
                  </a:lnTo>
                  <a:lnTo>
                    <a:pt x="4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0" name="Freeform 268"/>
            <p:cNvSpPr>
              <a:spLocks/>
            </p:cNvSpPr>
            <p:nvPr/>
          </p:nvSpPr>
          <p:spPr bwMode="auto">
            <a:xfrm>
              <a:off x="3102" y="1332"/>
              <a:ext cx="42" cy="54"/>
            </a:xfrm>
            <a:custGeom>
              <a:avLst/>
              <a:gdLst>
                <a:gd name="T0" fmla="*/ 42 w 42"/>
                <a:gd name="T1" fmla="*/ 48 h 54"/>
                <a:gd name="T2" fmla="*/ 6 w 42"/>
                <a:gd name="T3" fmla="*/ 54 h 54"/>
                <a:gd name="T4" fmla="*/ 6 w 42"/>
                <a:gd name="T5" fmla="*/ 36 h 54"/>
                <a:gd name="T6" fmla="*/ 6 w 42"/>
                <a:gd name="T7" fmla="*/ 6 h 54"/>
                <a:gd name="T8" fmla="*/ 0 w 42"/>
                <a:gd name="T9" fmla="*/ 6 h 54"/>
                <a:gd name="T10" fmla="*/ 0 w 42"/>
                <a:gd name="T11" fmla="*/ 0 h 54"/>
                <a:gd name="T12" fmla="*/ 36 w 42"/>
                <a:gd name="T13" fmla="*/ 0 h 54"/>
                <a:gd name="T14" fmla="*/ 36 w 42"/>
                <a:gd name="T15" fmla="*/ 6 h 54"/>
                <a:gd name="T16" fmla="*/ 42 w 42"/>
                <a:gd name="T17" fmla="*/ 36 h 54"/>
                <a:gd name="T18" fmla="*/ 42 w 42"/>
                <a:gd name="T1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4">
                  <a:moveTo>
                    <a:pt x="42" y="48"/>
                  </a:moveTo>
                  <a:lnTo>
                    <a:pt x="6" y="54"/>
                  </a:lnTo>
                  <a:lnTo>
                    <a:pt x="6" y="36"/>
                  </a:lnTo>
                  <a:lnTo>
                    <a:pt x="6" y="6"/>
                  </a:lnTo>
                  <a:lnTo>
                    <a:pt x="0" y="6"/>
                  </a:lnTo>
                  <a:lnTo>
                    <a:pt x="0" y="0"/>
                  </a:lnTo>
                  <a:lnTo>
                    <a:pt x="36" y="0"/>
                  </a:lnTo>
                  <a:lnTo>
                    <a:pt x="36" y="6"/>
                  </a:lnTo>
                  <a:lnTo>
                    <a:pt x="42" y="36"/>
                  </a:lnTo>
                  <a:lnTo>
                    <a:pt x="42"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1" name="Freeform 269"/>
            <p:cNvSpPr>
              <a:spLocks/>
            </p:cNvSpPr>
            <p:nvPr/>
          </p:nvSpPr>
          <p:spPr bwMode="auto">
            <a:xfrm>
              <a:off x="2262" y="1314"/>
              <a:ext cx="84" cy="66"/>
            </a:xfrm>
            <a:custGeom>
              <a:avLst/>
              <a:gdLst>
                <a:gd name="T0" fmla="*/ 36 w 84"/>
                <a:gd name="T1" fmla="*/ 60 h 66"/>
                <a:gd name="T2" fmla="*/ 18 w 84"/>
                <a:gd name="T3" fmla="*/ 60 h 66"/>
                <a:gd name="T4" fmla="*/ 12 w 84"/>
                <a:gd name="T5" fmla="*/ 60 h 66"/>
                <a:gd name="T6" fmla="*/ 6 w 84"/>
                <a:gd name="T7" fmla="*/ 60 h 66"/>
                <a:gd name="T8" fmla="*/ 0 w 84"/>
                <a:gd name="T9" fmla="*/ 60 h 66"/>
                <a:gd name="T10" fmla="*/ 6 w 84"/>
                <a:gd name="T11" fmla="*/ 18 h 66"/>
                <a:gd name="T12" fmla="*/ 6 w 84"/>
                <a:gd name="T13" fmla="*/ 0 h 66"/>
                <a:gd name="T14" fmla="*/ 84 w 84"/>
                <a:gd name="T15" fmla="*/ 6 h 66"/>
                <a:gd name="T16" fmla="*/ 84 w 84"/>
                <a:gd name="T17" fmla="*/ 24 h 66"/>
                <a:gd name="T18" fmla="*/ 78 w 84"/>
                <a:gd name="T19" fmla="*/ 66 h 66"/>
                <a:gd name="T20" fmla="*/ 36 w 84"/>
                <a:gd name="T2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66">
                  <a:moveTo>
                    <a:pt x="36" y="60"/>
                  </a:moveTo>
                  <a:lnTo>
                    <a:pt x="18" y="60"/>
                  </a:lnTo>
                  <a:lnTo>
                    <a:pt x="12" y="60"/>
                  </a:lnTo>
                  <a:lnTo>
                    <a:pt x="6" y="60"/>
                  </a:lnTo>
                  <a:lnTo>
                    <a:pt x="0" y="60"/>
                  </a:lnTo>
                  <a:lnTo>
                    <a:pt x="6" y="18"/>
                  </a:lnTo>
                  <a:lnTo>
                    <a:pt x="6" y="0"/>
                  </a:lnTo>
                  <a:lnTo>
                    <a:pt x="84" y="6"/>
                  </a:lnTo>
                  <a:lnTo>
                    <a:pt x="84" y="24"/>
                  </a:lnTo>
                  <a:lnTo>
                    <a:pt x="78" y="66"/>
                  </a:lnTo>
                  <a:lnTo>
                    <a:pt x="3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2" name="Freeform 270"/>
            <p:cNvSpPr>
              <a:spLocks/>
            </p:cNvSpPr>
            <p:nvPr/>
          </p:nvSpPr>
          <p:spPr bwMode="auto">
            <a:xfrm>
              <a:off x="1404" y="1188"/>
              <a:ext cx="126" cy="108"/>
            </a:xfrm>
            <a:custGeom>
              <a:avLst/>
              <a:gdLst>
                <a:gd name="T0" fmla="*/ 66 w 126"/>
                <a:gd name="T1" fmla="*/ 96 h 108"/>
                <a:gd name="T2" fmla="*/ 66 w 126"/>
                <a:gd name="T3" fmla="*/ 102 h 108"/>
                <a:gd name="T4" fmla="*/ 60 w 126"/>
                <a:gd name="T5" fmla="*/ 102 h 108"/>
                <a:gd name="T6" fmla="*/ 54 w 126"/>
                <a:gd name="T7" fmla="*/ 108 h 108"/>
                <a:gd name="T8" fmla="*/ 54 w 126"/>
                <a:gd name="T9" fmla="*/ 102 h 108"/>
                <a:gd name="T10" fmla="*/ 48 w 126"/>
                <a:gd name="T11" fmla="*/ 102 h 108"/>
                <a:gd name="T12" fmla="*/ 12 w 126"/>
                <a:gd name="T13" fmla="*/ 96 h 108"/>
                <a:gd name="T14" fmla="*/ 6 w 126"/>
                <a:gd name="T15" fmla="*/ 102 h 108"/>
                <a:gd name="T16" fmla="*/ 0 w 126"/>
                <a:gd name="T17" fmla="*/ 102 h 108"/>
                <a:gd name="T18" fmla="*/ 6 w 126"/>
                <a:gd name="T19" fmla="*/ 84 h 108"/>
                <a:gd name="T20" fmla="*/ 12 w 126"/>
                <a:gd name="T21" fmla="*/ 72 h 108"/>
                <a:gd name="T22" fmla="*/ 12 w 126"/>
                <a:gd name="T23" fmla="*/ 60 h 108"/>
                <a:gd name="T24" fmla="*/ 18 w 126"/>
                <a:gd name="T25" fmla="*/ 54 h 108"/>
                <a:gd name="T26" fmla="*/ 18 w 126"/>
                <a:gd name="T27" fmla="*/ 48 h 108"/>
                <a:gd name="T28" fmla="*/ 12 w 126"/>
                <a:gd name="T29" fmla="*/ 42 h 108"/>
                <a:gd name="T30" fmla="*/ 18 w 126"/>
                <a:gd name="T31" fmla="*/ 30 h 108"/>
                <a:gd name="T32" fmla="*/ 24 w 126"/>
                <a:gd name="T33" fmla="*/ 24 h 108"/>
                <a:gd name="T34" fmla="*/ 24 w 126"/>
                <a:gd name="T35" fmla="*/ 18 h 108"/>
                <a:gd name="T36" fmla="*/ 30 w 126"/>
                <a:gd name="T37" fmla="*/ 18 h 108"/>
                <a:gd name="T38" fmla="*/ 24 w 126"/>
                <a:gd name="T39" fmla="*/ 12 h 108"/>
                <a:gd name="T40" fmla="*/ 24 w 126"/>
                <a:gd name="T41" fmla="*/ 6 h 108"/>
                <a:gd name="T42" fmla="*/ 30 w 126"/>
                <a:gd name="T43" fmla="*/ 6 h 108"/>
                <a:gd name="T44" fmla="*/ 36 w 126"/>
                <a:gd name="T45" fmla="*/ 0 h 108"/>
                <a:gd name="T46" fmla="*/ 42 w 126"/>
                <a:gd name="T47" fmla="*/ 6 h 108"/>
                <a:gd name="T48" fmla="*/ 126 w 126"/>
                <a:gd name="T49" fmla="*/ 24 h 108"/>
                <a:gd name="T50" fmla="*/ 126 w 126"/>
                <a:gd name="T51" fmla="*/ 30 h 108"/>
                <a:gd name="T52" fmla="*/ 120 w 126"/>
                <a:gd name="T53" fmla="*/ 42 h 108"/>
                <a:gd name="T54" fmla="*/ 120 w 126"/>
                <a:gd name="T55" fmla="*/ 54 h 108"/>
                <a:gd name="T56" fmla="*/ 114 w 126"/>
                <a:gd name="T57" fmla="*/ 54 h 108"/>
                <a:gd name="T58" fmla="*/ 108 w 126"/>
                <a:gd name="T59" fmla="*/ 60 h 108"/>
                <a:gd name="T60" fmla="*/ 102 w 126"/>
                <a:gd name="T61" fmla="*/ 66 h 108"/>
                <a:gd name="T62" fmla="*/ 96 w 126"/>
                <a:gd name="T63" fmla="*/ 66 h 108"/>
                <a:gd name="T64" fmla="*/ 96 w 126"/>
                <a:gd name="T65" fmla="*/ 60 h 108"/>
                <a:gd name="T66" fmla="*/ 90 w 126"/>
                <a:gd name="T67" fmla="*/ 60 h 108"/>
                <a:gd name="T68" fmla="*/ 84 w 126"/>
                <a:gd name="T69" fmla="*/ 60 h 108"/>
                <a:gd name="T70" fmla="*/ 84 w 126"/>
                <a:gd name="T71" fmla="*/ 66 h 108"/>
                <a:gd name="T72" fmla="*/ 84 w 126"/>
                <a:gd name="T73" fmla="*/ 72 h 108"/>
                <a:gd name="T74" fmla="*/ 78 w 126"/>
                <a:gd name="T75" fmla="*/ 72 h 108"/>
                <a:gd name="T76" fmla="*/ 72 w 126"/>
                <a:gd name="T77" fmla="*/ 72 h 108"/>
                <a:gd name="T78" fmla="*/ 72 w 126"/>
                <a:gd name="T79" fmla="*/ 78 h 108"/>
                <a:gd name="T80" fmla="*/ 72 w 126"/>
                <a:gd name="T81" fmla="*/ 84 h 108"/>
                <a:gd name="T82" fmla="*/ 78 w 126"/>
                <a:gd name="T83" fmla="*/ 84 h 108"/>
                <a:gd name="T84" fmla="*/ 78 w 126"/>
                <a:gd name="T85" fmla="*/ 90 h 108"/>
                <a:gd name="T86" fmla="*/ 72 w 126"/>
                <a:gd name="T87" fmla="*/ 96 h 108"/>
                <a:gd name="T88" fmla="*/ 66 w 126"/>
                <a:gd name="T8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08">
                  <a:moveTo>
                    <a:pt x="66" y="96"/>
                  </a:moveTo>
                  <a:lnTo>
                    <a:pt x="66" y="102"/>
                  </a:lnTo>
                  <a:lnTo>
                    <a:pt x="60" y="102"/>
                  </a:lnTo>
                  <a:lnTo>
                    <a:pt x="54" y="108"/>
                  </a:lnTo>
                  <a:lnTo>
                    <a:pt x="54" y="102"/>
                  </a:lnTo>
                  <a:lnTo>
                    <a:pt x="48" y="102"/>
                  </a:lnTo>
                  <a:lnTo>
                    <a:pt x="12" y="96"/>
                  </a:lnTo>
                  <a:lnTo>
                    <a:pt x="6" y="102"/>
                  </a:lnTo>
                  <a:lnTo>
                    <a:pt x="0" y="102"/>
                  </a:lnTo>
                  <a:lnTo>
                    <a:pt x="6" y="84"/>
                  </a:lnTo>
                  <a:lnTo>
                    <a:pt x="12" y="72"/>
                  </a:lnTo>
                  <a:lnTo>
                    <a:pt x="12" y="60"/>
                  </a:lnTo>
                  <a:lnTo>
                    <a:pt x="18" y="54"/>
                  </a:lnTo>
                  <a:lnTo>
                    <a:pt x="18" y="48"/>
                  </a:lnTo>
                  <a:lnTo>
                    <a:pt x="12" y="42"/>
                  </a:lnTo>
                  <a:lnTo>
                    <a:pt x="18" y="30"/>
                  </a:lnTo>
                  <a:lnTo>
                    <a:pt x="24" y="24"/>
                  </a:lnTo>
                  <a:lnTo>
                    <a:pt x="24" y="18"/>
                  </a:lnTo>
                  <a:lnTo>
                    <a:pt x="30" y="18"/>
                  </a:lnTo>
                  <a:lnTo>
                    <a:pt x="24" y="12"/>
                  </a:lnTo>
                  <a:lnTo>
                    <a:pt x="24" y="6"/>
                  </a:lnTo>
                  <a:lnTo>
                    <a:pt x="30" y="6"/>
                  </a:lnTo>
                  <a:lnTo>
                    <a:pt x="36" y="0"/>
                  </a:lnTo>
                  <a:lnTo>
                    <a:pt x="42" y="6"/>
                  </a:lnTo>
                  <a:lnTo>
                    <a:pt x="126" y="24"/>
                  </a:lnTo>
                  <a:lnTo>
                    <a:pt x="126" y="30"/>
                  </a:lnTo>
                  <a:lnTo>
                    <a:pt x="120" y="42"/>
                  </a:lnTo>
                  <a:lnTo>
                    <a:pt x="120" y="54"/>
                  </a:lnTo>
                  <a:lnTo>
                    <a:pt x="114" y="54"/>
                  </a:lnTo>
                  <a:lnTo>
                    <a:pt x="108" y="60"/>
                  </a:lnTo>
                  <a:lnTo>
                    <a:pt x="102" y="66"/>
                  </a:lnTo>
                  <a:lnTo>
                    <a:pt x="96" y="66"/>
                  </a:lnTo>
                  <a:lnTo>
                    <a:pt x="96" y="60"/>
                  </a:lnTo>
                  <a:lnTo>
                    <a:pt x="90" y="60"/>
                  </a:lnTo>
                  <a:lnTo>
                    <a:pt x="84" y="60"/>
                  </a:lnTo>
                  <a:lnTo>
                    <a:pt x="84" y="66"/>
                  </a:lnTo>
                  <a:lnTo>
                    <a:pt x="84" y="72"/>
                  </a:lnTo>
                  <a:lnTo>
                    <a:pt x="78" y="72"/>
                  </a:lnTo>
                  <a:lnTo>
                    <a:pt x="72" y="72"/>
                  </a:lnTo>
                  <a:lnTo>
                    <a:pt x="72" y="78"/>
                  </a:lnTo>
                  <a:lnTo>
                    <a:pt x="72" y="84"/>
                  </a:lnTo>
                  <a:lnTo>
                    <a:pt x="78" y="84"/>
                  </a:lnTo>
                  <a:lnTo>
                    <a:pt x="78" y="90"/>
                  </a:lnTo>
                  <a:lnTo>
                    <a:pt x="72" y="96"/>
                  </a:lnTo>
                  <a:lnTo>
                    <a:pt x="66" y="9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3" name="Freeform 271"/>
            <p:cNvSpPr>
              <a:spLocks/>
            </p:cNvSpPr>
            <p:nvPr/>
          </p:nvSpPr>
          <p:spPr bwMode="auto">
            <a:xfrm>
              <a:off x="2694" y="1344"/>
              <a:ext cx="36" cy="60"/>
            </a:xfrm>
            <a:custGeom>
              <a:avLst/>
              <a:gdLst>
                <a:gd name="T0" fmla="*/ 12 w 36"/>
                <a:gd name="T1" fmla="*/ 60 h 60"/>
                <a:gd name="T2" fmla="*/ 12 w 36"/>
                <a:gd name="T3" fmla="*/ 48 h 60"/>
                <a:gd name="T4" fmla="*/ 0 w 36"/>
                <a:gd name="T5" fmla="*/ 48 h 60"/>
                <a:gd name="T6" fmla="*/ 0 w 36"/>
                <a:gd name="T7" fmla="*/ 0 h 60"/>
                <a:gd name="T8" fmla="*/ 36 w 36"/>
                <a:gd name="T9" fmla="*/ 0 h 60"/>
                <a:gd name="T10" fmla="*/ 36 w 36"/>
                <a:gd name="T11" fmla="*/ 30 h 60"/>
                <a:gd name="T12" fmla="*/ 36 w 36"/>
                <a:gd name="T13" fmla="*/ 60 h 60"/>
                <a:gd name="T14" fmla="*/ 12 w 3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0">
                  <a:moveTo>
                    <a:pt x="12" y="60"/>
                  </a:moveTo>
                  <a:lnTo>
                    <a:pt x="12" y="48"/>
                  </a:lnTo>
                  <a:lnTo>
                    <a:pt x="0" y="48"/>
                  </a:lnTo>
                  <a:lnTo>
                    <a:pt x="0" y="0"/>
                  </a:lnTo>
                  <a:lnTo>
                    <a:pt x="36" y="0"/>
                  </a:lnTo>
                  <a:lnTo>
                    <a:pt x="36" y="30"/>
                  </a:lnTo>
                  <a:lnTo>
                    <a:pt x="36" y="60"/>
                  </a:lnTo>
                  <a:lnTo>
                    <a:pt x="12"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4" name="Freeform 272"/>
            <p:cNvSpPr>
              <a:spLocks/>
            </p:cNvSpPr>
            <p:nvPr/>
          </p:nvSpPr>
          <p:spPr bwMode="auto">
            <a:xfrm>
              <a:off x="2730" y="1344"/>
              <a:ext cx="42" cy="36"/>
            </a:xfrm>
            <a:custGeom>
              <a:avLst/>
              <a:gdLst>
                <a:gd name="T0" fmla="*/ 42 w 42"/>
                <a:gd name="T1" fmla="*/ 18 h 36"/>
                <a:gd name="T2" fmla="*/ 42 w 42"/>
                <a:gd name="T3" fmla="*/ 36 h 36"/>
                <a:gd name="T4" fmla="*/ 0 w 42"/>
                <a:gd name="T5" fmla="*/ 30 h 36"/>
                <a:gd name="T6" fmla="*/ 0 w 42"/>
                <a:gd name="T7" fmla="*/ 0 h 36"/>
                <a:gd name="T8" fmla="*/ 18 w 42"/>
                <a:gd name="T9" fmla="*/ 0 h 36"/>
                <a:gd name="T10" fmla="*/ 42 w 42"/>
                <a:gd name="T11" fmla="*/ 0 h 36"/>
                <a:gd name="T12" fmla="*/ 42 w 42"/>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18"/>
                  </a:moveTo>
                  <a:lnTo>
                    <a:pt x="42" y="36"/>
                  </a:lnTo>
                  <a:lnTo>
                    <a:pt x="0" y="30"/>
                  </a:lnTo>
                  <a:lnTo>
                    <a:pt x="0" y="0"/>
                  </a:lnTo>
                  <a:lnTo>
                    <a:pt x="18" y="0"/>
                  </a:lnTo>
                  <a:lnTo>
                    <a:pt x="42" y="0"/>
                  </a:lnTo>
                  <a:lnTo>
                    <a:pt x="42"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5" name="Freeform 273"/>
            <p:cNvSpPr>
              <a:spLocks/>
            </p:cNvSpPr>
            <p:nvPr/>
          </p:nvSpPr>
          <p:spPr bwMode="auto">
            <a:xfrm>
              <a:off x="2832" y="1344"/>
              <a:ext cx="54" cy="36"/>
            </a:xfrm>
            <a:custGeom>
              <a:avLst/>
              <a:gdLst>
                <a:gd name="T0" fmla="*/ 42 w 54"/>
                <a:gd name="T1" fmla="*/ 36 h 36"/>
                <a:gd name="T2" fmla="*/ 36 w 54"/>
                <a:gd name="T3" fmla="*/ 36 h 36"/>
                <a:gd name="T4" fmla="*/ 30 w 54"/>
                <a:gd name="T5" fmla="*/ 30 h 36"/>
                <a:gd name="T6" fmla="*/ 30 w 54"/>
                <a:gd name="T7" fmla="*/ 24 h 36"/>
                <a:gd name="T8" fmla="*/ 24 w 54"/>
                <a:gd name="T9" fmla="*/ 24 h 36"/>
                <a:gd name="T10" fmla="*/ 24 w 54"/>
                <a:gd name="T11" fmla="*/ 18 h 36"/>
                <a:gd name="T12" fmla="*/ 18 w 54"/>
                <a:gd name="T13" fmla="*/ 18 h 36"/>
                <a:gd name="T14" fmla="*/ 12 w 54"/>
                <a:gd name="T15" fmla="*/ 18 h 36"/>
                <a:gd name="T16" fmla="*/ 0 w 54"/>
                <a:gd name="T17" fmla="*/ 0 h 36"/>
                <a:gd name="T18" fmla="*/ 54 w 54"/>
                <a:gd name="T19" fmla="*/ 0 h 36"/>
                <a:gd name="T20" fmla="*/ 54 w 54"/>
                <a:gd name="T21" fmla="*/ 24 h 36"/>
                <a:gd name="T22" fmla="*/ 42 w 54"/>
                <a:gd name="T23" fmla="*/ 24 h 36"/>
                <a:gd name="T24" fmla="*/ 42 w 54"/>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6">
                  <a:moveTo>
                    <a:pt x="42" y="36"/>
                  </a:moveTo>
                  <a:lnTo>
                    <a:pt x="36" y="36"/>
                  </a:lnTo>
                  <a:lnTo>
                    <a:pt x="30" y="30"/>
                  </a:lnTo>
                  <a:lnTo>
                    <a:pt x="30" y="24"/>
                  </a:lnTo>
                  <a:lnTo>
                    <a:pt x="24" y="24"/>
                  </a:lnTo>
                  <a:lnTo>
                    <a:pt x="24" y="18"/>
                  </a:lnTo>
                  <a:lnTo>
                    <a:pt x="18" y="18"/>
                  </a:lnTo>
                  <a:lnTo>
                    <a:pt x="12" y="18"/>
                  </a:lnTo>
                  <a:lnTo>
                    <a:pt x="0" y="0"/>
                  </a:lnTo>
                  <a:lnTo>
                    <a:pt x="54" y="0"/>
                  </a:lnTo>
                  <a:lnTo>
                    <a:pt x="54" y="24"/>
                  </a:lnTo>
                  <a:lnTo>
                    <a:pt x="42" y="24"/>
                  </a:lnTo>
                  <a:lnTo>
                    <a:pt x="4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6" name="Freeform 274"/>
            <p:cNvSpPr>
              <a:spLocks/>
            </p:cNvSpPr>
            <p:nvPr/>
          </p:nvSpPr>
          <p:spPr bwMode="auto">
            <a:xfrm>
              <a:off x="3030" y="1344"/>
              <a:ext cx="18" cy="24"/>
            </a:xfrm>
            <a:custGeom>
              <a:avLst/>
              <a:gdLst>
                <a:gd name="T0" fmla="*/ 18 w 18"/>
                <a:gd name="T1" fmla="*/ 24 h 24"/>
                <a:gd name="T2" fmla="*/ 12 w 18"/>
                <a:gd name="T3" fmla="*/ 18 h 24"/>
                <a:gd name="T4" fmla="*/ 6 w 18"/>
                <a:gd name="T5" fmla="*/ 18 h 24"/>
                <a:gd name="T6" fmla="*/ 6 w 18"/>
                <a:gd name="T7" fmla="*/ 24 h 24"/>
                <a:gd name="T8" fmla="*/ 0 w 18"/>
                <a:gd name="T9" fmla="*/ 18 h 24"/>
                <a:gd name="T10" fmla="*/ 0 w 18"/>
                <a:gd name="T11" fmla="*/ 6 h 24"/>
                <a:gd name="T12" fmla="*/ 0 w 18"/>
                <a:gd name="T13" fmla="*/ 0 h 24"/>
                <a:gd name="T14" fmla="*/ 12 w 18"/>
                <a:gd name="T15" fmla="*/ 0 h 24"/>
                <a:gd name="T16" fmla="*/ 18 w 18"/>
                <a:gd name="T17" fmla="*/ 0 h 24"/>
                <a:gd name="T18" fmla="*/ 18 w 18"/>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18" y="24"/>
                  </a:moveTo>
                  <a:lnTo>
                    <a:pt x="12" y="18"/>
                  </a:lnTo>
                  <a:lnTo>
                    <a:pt x="6" y="18"/>
                  </a:lnTo>
                  <a:lnTo>
                    <a:pt x="6" y="24"/>
                  </a:lnTo>
                  <a:lnTo>
                    <a:pt x="0" y="18"/>
                  </a:lnTo>
                  <a:lnTo>
                    <a:pt x="0" y="6"/>
                  </a:lnTo>
                  <a:lnTo>
                    <a:pt x="0" y="0"/>
                  </a:lnTo>
                  <a:lnTo>
                    <a:pt x="12" y="0"/>
                  </a:lnTo>
                  <a:lnTo>
                    <a:pt x="18" y="0"/>
                  </a:lnTo>
                  <a:lnTo>
                    <a:pt x="1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7" name="Freeform 275"/>
            <p:cNvSpPr>
              <a:spLocks/>
            </p:cNvSpPr>
            <p:nvPr/>
          </p:nvSpPr>
          <p:spPr bwMode="auto">
            <a:xfrm>
              <a:off x="1770" y="1260"/>
              <a:ext cx="84" cy="66"/>
            </a:xfrm>
            <a:custGeom>
              <a:avLst/>
              <a:gdLst>
                <a:gd name="T0" fmla="*/ 0 w 84"/>
                <a:gd name="T1" fmla="*/ 66 h 66"/>
                <a:gd name="T2" fmla="*/ 6 w 84"/>
                <a:gd name="T3" fmla="*/ 12 h 66"/>
                <a:gd name="T4" fmla="*/ 6 w 84"/>
                <a:gd name="T5" fmla="*/ 6 h 66"/>
                <a:gd name="T6" fmla="*/ 6 w 84"/>
                <a:gd name="T7" fmla="*/ 0 h 66"/>
                <a:gd name="T8" fmla="*/ 6 w 84"/>
                <a:gd name="T9" fmla="*/ 6 h 66"/>
                <a:gd name="T10" fmla="*/ 12 w 84"/>
                <a:gd name="T11" fmla="*/ 6 h 66"/>
                <a:gd name="T12" fmla="*/ 18 w 84"/>
                <a:gd name="T13" fmla="*/ 6 h 66"/>
                <a:gd name="T14" fmla="*/ 18 w 84"/>
                <a:gd name="T15" fmla="*/ 12 h 66"/>
                <a:gd name="T16" fmla="*/ 24 w 84"/>
                <a:gd name="T17" fmla="*/ 12 h 66"/>
                <a:gd name="T18" fmla="*/ 30 w 84"/>
                <a:gd name="T19" fmla="*/ 12 h 66"/>
                <a:gd name="T20" fmla="*/ 36 w 84"/>
                <a:gd name="T21" fmla="*/ 18 h 66"/>
                <a:gd name="T22" fmla="*/ 78 w 84"/>
                <a:gd name="T23" fmla="*/ 24 h 66"/>
                <a:gd name="T24" fmla="*/ 84 w 84"/>
                <a:gd name="T25" fmla="*/ 18 h 66"/>
                <a:gd name="T26" fmla="*/ 84 w 84"/>
                <a:gd name="T27" fmla="*/ 24 h 66"/>
                <a:gd name="T28" fmla="*/ 54 w 84"/>
                <a:gd name="T29" fmla="*/ 24 h 66"/>
                <a:gd name="T30" fmla="*/ 12 w 84"/>
                <a:gd name="T31" fmla="*/ 12 h 66"/>
                <a:gd name="T32" fmla="*/ 6 w 84"/>
                <a:gd name="T33" fmla="*/ 48 h 66"/>
                <a:gd name="T34" fmla="*/ 0 w 84"/>
                <a:gd name="T3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66">
                  <a:moveTo>
                    <a:pt x="0" y="66"/>
                  </a:moveTo>
                  <a:lnTo>
                    <a:pt x="6" y="12"/>
                  </a:lnTo>
                  <a:lnTo>
                    <a:pt x="6" y="6"/>
                  </a:lnTo>
                  <a:lnTo>
                    <a:pt x="6" y="0"/>
                  </a:lnTo>
                  <a:lnTo>
                    <a:pt x="6" y="6"/>
                  </a:lnTo>
                  <a:lnTo>
                    <a:pt x="12" y="6"/>
                  </a:lnTo>
                  <a:lnTo>
                    <a:pt x="18" y="6"/>
                  </a:lnTo>
                  <a:lnTo>
                    <a:pt x="18" y="12"/>
                  </a:lnTo>
                  <a:lnTo>
                    <a:pt x="24" y="12"/>
                  </a:lnTo>
                  <a:lnTo>
                    <a:pt x="30" y="12"/>
                  </a:lnTo>
                  <a:lnTo>
                    <a:pt x="36" y="18"/>
                  </a:lnTo>
                  <a:lnTo>
                    <a:pt x="78" y="24"/>
                  </a:lnTo>
                  <a:lnTo>
                    <a:pt x="84" y="18"/>
                  </a:lnTo>
                  <a:lnTo>
                    <a:pt x="84" y="24"/>
                  </a:lnTo>
                  <a:lnTo>
                    <a:pt x="54" y="24"/>
                  </a:lnTo>
                  <a:lnTo>
                    <a:pt x="12" y="12"/>
                  </a:lnTo>
                  <a:lnTo>
                    <a:pt x="6" y="48"/>
                  </a:lnTo>
                  <a:lnTo>
                    <a:pt x="0"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8" name="Freeform 276"/>
            <p:cNvSpPr>
              <a:spLocks/>
            </p:cNvSpPr>
            <p:nvPr/>
          </p:nvSpPr>
          <p:spPr bwMode="auto">
            <a:xfrm>
              <a:off x="1248" y="1176"/>
              <a:ext cx="138" cy="84"/>
            </a:xfrm>
            <a:custGeom>
              <a:avLst/>
              <a:gdLst>
                <a:gd name="T0" fmla="*/ 90 w 138"/>
                <a:gd name="T1" fmla="*/ 84 h 84"/>
                <a:gd name="T2" fmla="*/ 72 w 138"/>
                <a:gd name="T3" fmla="*/ 78 h 84"/>
                <a:gd name="T4" fmla="*/ 72 w 138"/>
                <a:gd name="T5" fmla="*/ 72 h 84"/>
                <a:gd name="T6" fmla="*/ 72 w 138"/>
                <a:gd name="T7" fmla="*/ 66 h 84"/>
                <a:gd name="T8" fmla="*/ 66 w 138"/>
                <a:gd name="T9" fmla="*/ 66 h 84"/>
                <a:gd name="T10" fmla="*/ 42 w 138"/>
                <a:gd name="T11" fmla="*/ 60 h 84"/>
                <a:gd name="T12" fmla="*/ 36 w 138"/>
                <a:gd name="T13" fmla="*/ 60 h 84"/>
                <a:gd name="T14" fmla="*/ 36 w 138"/>
                <a:gd name="T15" fmla="*/ 66 h 84"/>
                <a:gd name="T16" fmla="*/ 36 w 138"/>
                <a:gd name="T17" fmla="*/ 60 h 84"/>
                <a:gd name="T18" fmla="*/ 36 w 138"/>
                <a:gd name="T19" fmla="*/ 66 h 84"/>
                <a:gd name="T20" fmla="*/ 30 w 138"/>
                <a:gd name="T21" fmla="*/ 66 h 84"/>
                <a:gd name="T22" fmla="*/ 24 w 138"/>
                <a:gd name="T23" fmla="*/ 66 h 84"/>
                <a:gd name="T24" fmla="*/ 24 w 138"/>
                <a:gd name="T25" fmla="*/ 72 h 84"/>
                <a:gd name="T26" fmla="*/ 18 w 138"/>
                <a:gd name="T27" fmla="*/ 72 h 84"/>
                <a:gd name="T28" fmla="*/ 0 w 138"/>
                <a:gd name="T29" fmla="*/ 66 h 84"/>
                <a:gd name="T30" fmla="*/ 0 w 138"/>
                <a:gd name="T31" fmla="*/ 60 h 84"/>
                <a:gd name="T32" fmla="*/ 6 w 138"/>
                <a:gd name="T33" fmla="*/ 60 h 84"/>
                <a:gd name="T34" fmla="*/ 6 w 138"/>
                <a:gd name="T35" fmla="*/ 54 h 84"/>
                <a:gd name="T36" fmla="*/ 12 w 138"/>
                <a:gd name="T37" fmla="*/ 54 h 84"/>
                <a:gd name="T38" fmla="*/ 12 w 138"/>
                <a:gd name="T39" fmla="*/ 48 h 84"/>
                <a:gd name="T40" fmla="*/ 12 w 138"/>
                <a:gd name="T41" fmla="*/ 42 h 84"/>
                <a:gd name="T42" fmla="*/ 18 w 138"/>
                <a:gd name="T43" fmla="*/ 42 h 84"/>
                <a:gd name="T44" fmla="*/ 18 w 138"/>
                <a:gd name="T45" fmla="*/ 36 h 84"/>
                <a:gd name="T46" fmla="*/ 12 w 138"/>
                <a:gd name="T47" fmla="*/ 30 h 84"/>
                <a:gd name="T48" fmla="*/ 6 w 138"/>
                <a:gd name="T49" fmla="*/ 24 h 84"/>
                <a:gd name="T50" fmla="*/ 12 w 138"/>
                <a:gd name="T51" fmla="*/ 24 h 84"/>
                <a:gd name="T52" fmla="*/ 18 w 138"/>
                <a:gd name="T53" fmla="*/ 24 h 84"/>
                <a:gd name="T54" fmla="*/ 24 w 138"/>
                <a:gd name="T55" fmla="*/ 24 h 84"/>
                <a:gd name="T56" fmla="*/ 24 w 138"/>
                <a:gd name="T57" fmla="*/ 12 h 84"/>
                <a:gd name="T58" fmla="*/ 30 w 138"/>
                <a:gd name="T59" fmla="*/ 12 h 84"/>
                <a:gd name="T60" fmla="*/ 36 w 138"/>
                <a:gd name="T61" fmla="*/ 12 h 84"/>
                <a:gd name="T62" fmla="*/ 30 w 138"/>
                <a:gd name="T63" fmla="*/ 12 h 84"/>
                <a:gd name="T64" fmla="*/ 36 w 138"/>
                <a:gd name="T65" fmla="*/ 6 h 84"/>
                <a:gd name="T66" fmla="*/ 36 w 138"/>
                <a:gd name="T67" fmla="*/ 0 h 84"/>
                <a:gd name="T68" fmla="*/ 42 w 138"/>
                <a:gd name="T69" fmla="*/ 0 h 84"/>
                <a:gd name="T70" fmla="*/ 48 w 138"/>
                <a:gd name="T71" fmla="*/ 0 h 84"/>
                <a:gd name="T72" fmla="*/ 48 w 138"/>
                <a:gd name="T73" fmla="*/ 6 h 84"/>
                <a:gd name="T74" fmla="*/ 60 w 138"/>
                <a:gd name="T75" fmla="*/ 6 h 84"/>
                <a:gd name="T76" fmla="*/ 60 w 138"/>
                <a:gd name="T77" fmla="*/ 0 h 84"/>
                <a:gd name="T78" fmla="*/ 66 w 138"/>
                <a:gd name="T79" fmla="*/ 0 h 84"/>
                <a:gd name="T80" fmla="*/ 66 w 138"/>
                <a:gd name="T81" fmla="*/ 6 h 84"/>
                <a:gd name="T82" fmla="*/ 84 w 138"/>
                <a:gd name="T83" fmla="*/ 12 h 84"/>
                <a:gd name="T84" fmla="*/ 84 w 138"/>
                <a:gd name="T85" fmla="*/ 6 h 84"/>
                <a:gd name="T86" fmla="*/ 102 w 138"/>
                <a:gd name="T87" fmla="*/ 6 h 84"/>
                <a:gd name="T88" fmla="*/ 138 w 138"/>
                <a:gd name="T89" fmla="*/ 18 h 84"/>
                <a:gd name="T90" fmla="*/ 132 w 138"/>
                <a:gd name="T91" fmla="*/ 18 h 84"/>
                <a:gd name="T92" fmla="*/ 132 w 138"/>
                <a:gd name="T93" fmla="*/ 24 h 84"/>
                <a:gd name="T94" fmla="*/ 132 w 138"/>
                <a:gd name="T95" fmla="*/ 30 h 84"/>
                <a:gd name="T96" fmla="*/ 126 w 138"/>
                <a:gd name="T97" fmla="*/ 36 h 84"/>
                <a:gd name="T98" fmla="*/ 120 w 138"/>
                <a:gd name="T99" fmla="*/ 36 h 84"/>
                <a:gd name="T100" fmla="*/ 120 w 138"/>
                <a:gd name="T101" fmla="*/ 42 h 84"/>
                <a:gd name="T102" fmla="*/ 114 w 138"/>
                <a:gd name="T103" fmla="*/ 42 h 84"/>
                <a:gd name="T104" fmla="*/ 108 w 138"/>
                <a:gd name="T105" fmla="*/ 48 h 84"/>
                <a:gd name="T106" fmla="*/ 102 w 138"/>
                <a:gd name="T107" fmla="*/ 60 h 84"/>
                <a:gd name="T108" fmla="*/ 96 w 138"/>
                <a:gd name="T109" fmla="*/ 66 h 84"/>
                <a:gd name="T110" fmla="*/ 90 w 138"/>
                <a:gd name="T111" fmla="*/ 72 h 84"/>
                <a:gd name="T112" fmla="*/ 90 w 138"/>
                <a:gd name="T113" fmla="*/ 78 h 84"/>
                <a:gd name="T114" fmla="*/ 90 w 138"/>
                <a:gd name="T11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84">
                  <a:moveTo>
                    <a:pt x="90" y="84"/>
                  </a:moveTo>
                  <a:lnTo>
                    <a:pt x="72" y="78"/>
                  </a:lnTo>
                  <a:lnTo>
                    <a:pt x="72" y="72"/>
                  </a:lnTo>
                  <a:lnTo>
                    <a:pt x="72" y="66"/>
                  </a:lnTo>
                  <a:lnTo>
                    <a:pt x="66" y="66"/>
                  </a:lnTo>
                  <a:lnTo>
                    <a:pt x="42" y="60"/>
                  </a:lnTo>
                  <a:lnTo>
                    <a:pt x="36" y="60"/>
                  </a:lnTo>
                  <a:lnTo>
                    <a:pt x="36" y="66"/>
                  </a:lnTo>
                  <a:lnTo>
                    <a:pt x="36" y="60"/>
                  </a:lnTo>
                  <a:lnTo>
                    <a:pt x="36" y="66"/>
                  </a:lnTo>
                  <a:lnTo>
                    <a:pt x="30" y="66"/>
                  </a:lnTo>
                  <a:lnTo>
                    <a:pt x="24" y="66"/>
                  </a:lnTo>
                  <a:lnTo>
                    <a:pt x="24" y="72"/>
                  </a:lnTo>
                  <a:lnTo>
                    <a:pt x="18" y="72"/>
                  </a:lnTo>
                  <a:lnTo>
                    <a:pt x="0" y="66"/>
                  </a:lnTo>
                  <a:lnTo>
                    <a:pt x="0" y="60"/>
                  </a:lnTo>
                  <a:lnTo>
                    <a:pt x="6" y="60"/>
                  </a:lnTo>
                  <a:lnTo>
                    <a:pt x="6" y="54"/>
                  </a:lnTo>
                  <a:lnTo>
                    <a:pt x="12" y="54"/>
                  </a:lnTo>
                  <a:lnTo>
                    <a:pt x="12" y="48"/>
                  </a:lnTo>
                  <a:lnTo>
                    <a:pt x="12" y="42"/>
                  </a:lnTo>
                  <a:lnTo>
                    <a:pt x="18" y="42"/>
                  </a:lnTo>
                  <a:lnTo>
                    <a:pt x="18" y="36"/>
                  </a:lnTo>
                  <a:lnTo>
                    <a:pt x="12" y="30"/>
                  </a:lnTo>
                  <a:lnTo>
                    <a:pt x="6" y="24"/>
                  </a:lnTo>
                  <a:lnTo>
                    <a:pt x="12" y="24"/>
                  </a:lnTo>
                  <a:lnTo>
                    <a:pt x="18" y="24"/>
                  </a:lnTo>
                  <a:lnTo>
                    <a:pt x="24" y="24"/>
                  </a:lnTo>
                  <a:lnTo>
                    <a:pt x="24" y="12"/>
                  </a:lnTo>
                  <a:lnTo>
                    <a:pt x="30" y="12"/>
                  </a:lnTo>
                  <a:lnTo>
                    <a:pt x="36" y="12"/>
                  </a:lnTo>
                  <a:lnTo>
                    <a:pt x="30" y="12"/>
                  </a:lnTo>
                  <a:lnTo>
                    <a:pt x="36" y="6"/>
                  </a:lnTo>
                  <a:lnTo>
                    <a:pt x="36" y="0"/>
                  </a:lnTo>
                  <a:lnTo>
                    <a:pt x="42" y="0"/>
                  </a:lnTo>
                  <a:lnTo>
                    <a:pt x="48" y="0"/>
                  </a:lnTo>
                  <a:lnTo>
                    <a:pt x="48" y="6"/>
                  </a:lnTo>
                  <a:lnTo>
                    <a:pt x="60" y="6"/>
                  </a:lnTo>
                  <a:lnTo>
                    <a:pt x="60" y="0"/>
                  </a:lnTo>
                  <a:lnTo>
                    <a:pt x="66" y="0"/>
                  </a:lnTo>
                  <a:lnTo>
                    <a:pt x="66" y="6"/>
                  </a:lnTo>
                  <a:lnTo>
                    <a:pt x="84" y="12"/>
                  </a:lnTo>
                  <a:lnTo>
                    <a:pt x="84" y="6"/>
                  </a:lnTo>
                  <a:lnTo>
                    <a:pt x="102" y="6"/>
                  </a:lnTo>
                  <a:lnTo>
                    <a:pt x="138" y="18"/>
                  </a:lnTo>
                  <a:lnTo>
                    <a:pt x="132" y="18"/>
                  </a:lnTo>
                  <a:lnTo>
                    <a:pt x="132" y="24"/>
                  </a:lnTo>
                  <a:lnTo>
                    <a:pt x="132" y="30"/>
                  </a:lnTo>
                  <a:lnTo>
                    <a:pt x="126" y="36"/>
                  </a:lnTo>
                  <a:lnTo>
                    <a:pt x="120" y="36"/>
                  </a:lnTo>
                  <a:lnTo>
                    <a:pt x="120" y="42"/>
                  </a:lnTo>
                  <a:lnTo>
                    <a:pt x="114" y="42"/>
                  </a:lnTo>
                  <a:lnTo>
                    <a:pt x="108" y="48"/>
                  </a:lnTo>
                  <a:lnTo>
                    <a:pt x="102" y="60"/>
                  </a:lnTo>
                  <a:lnTo>
                    <a:pt x="96" y="66"/>
                  </a:lnTo>
                  <a:lnTo>
                    <a:pt x="90" y="72"/>
                  </a:lnTo>
                  <a:lnTo>
                    <a:pt x="90" y="78"/>
                  </a:lnTo>
                  <a:lnTo>
                    <a:pt x="90" y="8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49" name="Freeform 277"/>
            <p:cNvSpPr>
              <a:spLocks/>
            </p:cNvSpPr>
            <p:nvPr/>
          </p:nvSpPr>
          <p:spPr bwMode="auto">
            <a:xfrm>
              <a:off x="900" y="1068"/>
              <a:ext cx="54" cy="48"/>
            </a:xfrm>
            <a:custGeom>
              <a:avLst/>
              <a:gdLst>
                <a:gd name="T0" fmla="*/ 42 w 54"/>
                <a:gd name="T1" fmla="*/ 48 h 48"/>
                <a:gd name="T2" fmla="*/ 12 w 54"/>
                <a:gd name="T3" fmla="*/ 36 h 48"/>
                <a:gd name="T4" fmla="*/ 6 w 54"/>
                <a:gd name="T5" fmla="*/ 36 h 48"/>
                <a:gd name="T6" fmla="*/ 0 w 54"/>
                <a:gd name="T7" fmla="*/ 36 h 48"/>
                <a:gd name="T8" fmla="*/ 12 w 54"/>
                <a:gd name="T9" fmla="*/ 6 h 48"/>
                <a:gd name="T10" fmla="*/ 12 w 54"/>
                <a:gd name="T11" fmla="*/ 0 h 48"/>
                <a:gd name="T12" fmla="*/ 54 w 54"/>
                <a:gd name="T13" fmla="*/ 12 h 48"/>
                <a:gd name="T14" fmla="*/ 54 w 54"/>
                <a:gd name="T15" fmla="*/ 18 h 48"/>
                <a:gd name="T16" fmla="*/ 54 w 54"/>
                <a:gd name="T17" fmla="*/ 24 h 48"/>
                <a:gd name="T18" fmla="*/ 54 w 54"/>
                <a:gd name="T19" fmla="*/ 30 h 48"/>
                <a:gd name="T20" fmla="*/ 48 w 54"/>
                <a:gd name="T21" fmla="*/ 30 h 48"/>
                <a:gd name="T22" fmla="*/ 42 w 54"/>
                <a:gd name="T23" fmla="*/ 36 h 48"/>
                <a:gd name="T24" fmla="*/ 48 w 54"/>
                <a:gd name="T25" fmla="*/ 36 h 48"/>
                <a:gd name="T26" fmla="*/ 48 w 54"/>
                <a:gd name="T27" fmla="*/ 42 h 48"/>
                <a:gd name="T28" fmla="*/ 42 w 54"/>
                <a:gd name="T29" fmla="*/ 42 h 48"/>
                <a:gd name="T30" fmla="*/ 42 w 54"/>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48">
                  <a:moveTo>
                    <a:pt x="42" y="48"/>
                  </a:moveTo>
                  <a:lnTo>
                    <a:pt x="12" y="36"/>
                  </a:lnTo>
                  <a:lnTo>
                    <a:pt x="6" y="36"/>
                  </a:lnTo>
                  <a:lnTo>
                    <a:pt x="0" y="36"/>
                  </a:lnTo>
                  <a:lnTo>
                    <a:pt x="12" y="6"/>
                  </a:lnTo>
                  <a:lnTo>
                    <a:pt x="12" y="0"/>
                  </a:lnTo>
                  <a:lnTo>
                    <a:pt x="54" y="12"/>
                  </a:lnTo>
                  <a:lnTo>
                    <a:pt x="54" y="18"/>
                  </a:lnTo>
                  <a:lnTo>
                    <a:pt x="54" y="24"/>
                  </a:lnTo>
                  <a:lnTo>
                    <a:pt x="54" y="30"/>
                  </a:lnTo>
                  <a:lnTo>
                    <a:pt x="48" y="30"/>
                  </a:lnTo>
                  <a:lnTo>
                    <a:pt x="42" y="36"/>
                  </a:lnTo>
                  <a:lnTo>
                    <a:pt x="48" y="36"/>
                  </a:lnTo>
                  <a:lnTo>
                    <a:pt x="48" y="42"/>
                  </a:lnTo>
                  <a:lnTo>
                    <a:pt x="42" y="42"/>
                  </a:lnTo>
                  <a:lnTo>
                    <a:pt x="42"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0" name="Freeform 278"/>
            <p:cNvSpPr>
              <a:spLocks/>
            </p:cNvSpPr>
            <p:nvPr/>
          </p:nvSpPr>
          <p:spPr bwMode="auto">
            <a:xfrm>
              <a:off x="1122" y="1134"/>
              <a:ext cx="60" cy="84"/>
            </a:xfrm>
            <a:custGeom>
              <a:avLst/>
              <a:gdLst>
                <a:gd name="T0" fmla="*/ 6 w 60"/>
                <a:gd name="T1" fmla="*/ 48 h 84"/>
                <a:gd name="T2" fmla="*/ 6 w 60"/>
                <a:gd name="T3" fmla="*/ 30 h 84"/>
                <a:gd name="T4" fmla="*/ 6 w 60"/>
                <a:gd name="T5" fmla="*/ 24 h 84"/>
                <a:gd name="T6" fmla="*/ 12 w 60"/>
                <a:gd name="T7" fmla="*/ 24 h 84"/>
                <a:gd name="T8" fmla="*/ 6 w 60"/>
                <a:gd name="T9" fmla="*/ 18 h 84"/>
                <a:gd name="T10" fmla="*/ 6 w 60"/>
                <a:gd name="T11" fmla="*/ 12 h 84"/>
                <a:gd name="T12" fmla="*/ 6 w 60"/>
                <a:gd name="T13" fmla="*/ 0 h 84"/>
                <a:gd name="T14" fmla="*/ 54 w 60"/>
                <a:gd name="T15" fmla="*/ 12 h 84"/>
                <a:gd name="T16" fmla="*/ 54 w 60"/>
                <a:gd name="T17" fmla="*/ 18 h 84"/>
                <a:gd name="T18" fmla="*/ 60 w 60"/>
                <a:gd name="T19" fmla="*/ 18 h 84"/>
                <a:gd name="T20" fmla="*/ 60 w 60"/>
                <a:gd name="T21" fmla="*/ 36 h 84"/>
                <a:gd name="T22" fmla="*/ 48 w 60"/>
                <a:gd name="T23" fmla="*/ 84 h 84"/>
                <a:gd name="T24" fmla="*/ 30 w 60"/>
                <a:gd name="T25" fmla="*/ 84 h 84"/>
                <a:gd name="T26" fmla="*/ 30 w 60"/>
                <a:gd name="T27" fmla="*/ 72 h 84"/>
                <a:gd name="T28" fmla="*/ 24 w 60"/>
                <a:gd name="T29" fmla="*/ 72 h 84"/>
                <a:gd name="T30" fmla="*/ 24 w 60"/>
                <a:gd name="T31" fmla="*/ 66 h 84"/>
                <a:gd name="T32" fmla="*/ 0 w 60"/>
                <a:gd name="T33" fmla="*/ 60 h 84"/>
                <a:gd name="T34" fmla="*/ 6 w 60"/>
                <a:gd name="T35"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84">
                  <a:moveTo>
                    <a:pt x="6" y="48"/>
                  </a:moveTo>
                  <a:lnTo>
                    <a:pt x="6" y="30"/>
                  </a:lnTo>
                  <a:lnTo>
                    <a:pt x="6" y="24"/>
                  </a:lnTo>
                  <a:lnTo>
                    <a:pt x="12" y="24"/>
                  </a:lnTo>
                  <a:lnTo>
                    <a:pt x="6" y="18"/>
                  </a:lnTo>
                  <a:lnTo>
                    <a:pt x="6" y="12"/>
                  </a:lnTo>
                  <a:lnTo>
                    <a:pt x="6" y="0"/>
                  </a:lnTo>
                  <a:lnTo>
                    <a:pt x="54" y="12"/>
                  </a:lnTo>
                  <a:lnTo>
                    <a:pt x="54" y="18"/>
                  </a:lnTo>
                  <a:lnTo>
                    <a:pt x="60" y="18"/>
                  </a:lnTo>
                  <a:lnTo>
                    <a:pt x="60" y="36"/>
                  </a:lnTo>
                  <a:lnTo>
                    <a:pt x="48" y="84"/>
                  </a:lnTo>
                  <a:lnTo>
                    <a:pt x="30" y="84"/>
                  </a:lnTo>
                  <a:lnTo>
                    <a:pt x="30" y="72"/>
                  </a:lnTo>
                  <a:lnTo>
                    <a:pt x="24" y="72"/>
                  </a:lnTo>
                  <a:lnTo>
                    <a:pt x="24" y="66"/>
                  </a:lnTo>
                  <a:lnTo>
                    <a:pt x="0" y="60"/>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1" name="Freeform 279"/>
            <p:cNvSpPr>
              <a:spLocks/>
            </p:cNvSpPr>
            <p:nvPr/>
          </p:nvSpPr>
          <p:spPr bwMode="auto">
            <a:xfrm>
              <a:off x="2298" y="1338"/>
              <a:ext cx="114" cy="90"/>
            </a:xfrm>
            <a:custGeom>
              <a:avLst/>
              <a:gdLst>
                <a:gd name="T0" fmla="*/ 114 w 114"/>
                <a:gd name="T1" fmla="*/ 54 h 90"/>
                <a:gd name="T2" fmla="*/ 108 w 114"/>
                <a:gd name="T3" fmla="*/ 54 h 90"/>
                <a:gd name="T4" fmla="*/ 108 w 114"/>
                <a:gd name="T5" fmla="*/ 60 h 90"/>
                <a:gd name="T6" fmla="*/ 102 w 114"/>
                <a:gd name="T7" fmla="*/ 60 h 90"/>
                <a:gd name="T8" fmla="*/ 96 w 114"/>
                <a:gd name="T9" fmla="*/ 60 h 90"/>
                <a:gd name="T10" fmla="*/ 90 w 114"/>
                <a:gd name="T11" fmla="*/ 60 h 90"/>
                <a:gd name="T12" fmla="*/ 90 w 114"/>
                <a:gd name="T13" fmla="*/ 66 h 90"/>
                <a:gd name="T14" fmla="*/ 84 w 114"/>
                <a:gd name="T15" fmla="*/ 72 h 90"/>
                <a:gd name="T16" fmla="*/ 84 w 114"/>
                <a:gd name="T17" fmla="*/ 78 h 90"/>
                <a:gd name="T18" fmla="*/ 84 w 114"/>
                <a:gd name="T19" fmla="*/ 84 h 90"/>
                <a:gd name="T20" fmla="*/ 78 w 114"/>
                <a:gd name="T21" fmla="*/ 84 h 90"/>
                <a:gd name="T22" fmla="*/ 84 w 114"/>
                <a:gd name="T23" fmla="*/ 84 h 90"/>
                <a:gd name="T24" fmla="*/ 78 w 114"/>
                <a:gd name="T25" fmla="*/ 90 h 90"/>
                <a:gd name="T26" fmla="*/ 84 w 114"/>
                <a:gd name="T27" fmla="*/ 90 h 90"/>
                <a:gd name="T28" fmla="*/ 6 w 114"/>
                <a:gd name="T29" fmla="*/ 84 h 90"/>
                <a:gd name="T30" fmla="*/ 6 w 114"/>
                <a:gd name="T31" fmla="*/ 72 h 90"/>
                <a:gd name="T32" fmla="*/ 0 w 114"/>
                <a:gd name="T33" fmla="*/ 72 h 90"/>
                <a:gd name="T34" fmla="*/ 0 w 114"/>
                <a:gd name="T35" fmla="*/ 66 h 90"/>
                <a:gd name="T36" fmla="*/ 0 w 114"/>
                <a:gd name="T37" fmla="*/ 36 h 90"/>
                <a:gd name="T38" fmla="*/ 42 w 114"/>
                <a:gd name="T39" fmla="*/ 42 h 90"/>
                <a:gd name="T40" fmla="*/ 48 w 114"/>
                <a:gd name="T41" fmla="*/ 0 h 90"/>
                <a:gd name="T42" fmla="*/ 114 w 114"/>
                <a:gd name="T43" fmla="*/ 0 h 90"/>
                <a:gd name="T44" fmla="*/ 114 w 114"/>
                <a:gd name="T45"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90">
                  <a:moveTo>
                    <a:pt x="114" y="54"/>
                  </a:moveTo>
                  <a:lnTo>
                    <a:pt x="108" y="54"/>
                  </a:lnTo>
                  <a:lnTo>
                    <a:pt x="108" y="60"/>
                  </a:lnTo>
                  <a:lnTo>
                    <a:pt x="102" y="60"/>
                  </a:lnTo>
                  <a:lnTo>
                    <a:pt x="96" y="60"/>
                  </a:lnTo>
                  <a:lnTo>
                    <a:pt x="90" y="60"/>
                  </a:lnTo>
                  <a:lnTo>
                    <a:pt x="90" y="66"/>
                  </a:lnTo>
                  <a:lnTo>
                    <a:pt x="84" y="72"/>
                  </a:lnTo>
                  <a:lnTo>
                    <a:pt x="84" y="78"/>
                  </a:lnTo>
                  <a:lnTo>
                    <a:pt x="84" y="84"/>
                  </a:lnTo>
                  <a:lnTo>
                    <a:pt x="78" y="84"/>
                  </a:lnTo>
                  <a:lnTo>
                    <a:pt x="84" y="84"/>
                  </a:lnTo>
                  <a:lnTo>
                    <a:pt x="78" y="90"/>
                  </a:lnTo>
                  <a:lnTo>
                    <a:pt x="84" y="90"/>
                  </a:lnTo>
                  <a:lnTo>
                    <a:pt x="6" y="84"/>
                  </a:lnTo>
                  <a:lnTo>
                    <a:pt x="6" y="72"/>
                  </a:lnTo>
                  <a:lnTo>
                    <a:pt x="0" y="72"/>
                  </a:lnTo>
                  <a:lnTo>
                    <a:pt x="0" y="66"/>
                  </a:lnTo>
                  <a:lnTo>
                    <a:pt x="0" y="36"/>
                  </a:lnTo>
                  <a:lnTo>
                    <a:pt x="42" y="42"/>
                  </a:lnTo>
                  <a:lnTo>
                    <a:pt x="48" y="0"/>
                  </a:lnTo>
                  <a:lnTo>
                    <a:pt x="114" y="0"/>
                  </a:lnTo>
                  <a:lnTo>
                    <a:pt x="114"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2" name="Freeform 280"/>
            <p:cNvSpPr>
              <a:spLocks/>
            </p:cNvSpPr>
            <p:nvPr/>
          </p:nvSpPr>
          <p:spPr bwMode="auto">
            <a:xfrm>
              <a:off x="864" y="1068"/>
              <a:ext cx="48" cy="78"/>
            </a:xfrm>
            <a:custGeom>
              <a:avLst/>
              <a:gdLst>
                <a:gd name="T0" fmla="*/ 0 w 48"/>
                <a:gd name="T1" fmla="*/ 66 h 78"/>
                <a:gd name="T2" fmla="*/ 12 w 48"/>
                <a:gd name="T3" fmla="*/ 30 h 78"/>
                <a:gd name="T4" fmla="*/ 18 w 48"/>
                <a:gd name="T5" fmla="*/ 18 h 78"/>
                <a:gd name="T6" fmla="*/ 30 w 48"/>
                <a:gd name="T7" fmla="*/ 0 h 78"/>
                <a:gd name="T8" fmla="*/ 48 w 48"/>
                <a:gd name="T9" fmla="*/ 6 h 78"/>
                <a:gd name="T10" fmla="*/ 36 w 48"/>
                <a:gd name="T11" fmla="*/ 36 h 78"/>
                <a:gd name="T12" fmla="*/ 42 w 48"/>
                <a:gd name="T13" fmla="*/ 36 h 78"/>
                <a:gd name="T14" fmla="*/ 48 w 48"/>
                <a:gd name="T15" fmla="*/ 36 h 78"/>
                <a:gd name="T16" fmla="*/ 42 w 48"/>
                <a:gd name="T17" fmla="*/ 42 h 78"/>
                <a:gd name="T18" fmla="*/ 36 w 48"/>
                <a:gd name="T19" fmla="*/ 66 h 78"/>
                <a:gd name="T20" fmla="*/ 30 w 48"/>
                <a:gd name="T21" fmla="*/ 60 h 78"/>
                <a:gd name="T22" fmla="*/ 30 w 48"/>
                <a:gd name="T23" fmla="*/ 66 h 78"/>
                <a:gd name="T24" fmla="*/ 24 w 48"/>
                <a:gd name="T25" fmla="*/ 72 h 78"/>
                <a:gd name="T26" fmla="*/ 18 w 48"/>
                <a:gd name="T27" fmla="*/ 66 h 78"/>
                <a:gd name="T28" fmla="*/ 18 w 48"/>
                <a:gd name="T29" fmla="*/ 72 h 78"/>
                <a:gd name="T30" fmla="*/ 24 w 48"/>
                <a:gd name="T31" fmla="*/ 72 h 78"/>
                <a:gd name="T32" fmla="*/ 24 w 48"/>
                <a:gd name="T33" fmla="*/ 78 h 78"/>
                <a:gd name="T34" fmla="*/ 12 w 48"/>
                <a:gd name="T35" fmla="*/ 72 h 78"/>
                <a:gd name="T36" fmla="*/ 0 w 48"/>
                <a:gd name="T37"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78">
                  <a:moveTo>
                    <a:pt x="0" y="66"/>
                  </a:moveTo>
                  <a:lnTo>
                    <a:pt x="12" y="30"/>
                  </a:lnTo>
                  <a:lnTo>
                    <a:pt x="18" y="18"/>
                  </a:lnTo>
                  <a:lnTo>
                    <a:pt x="30" y="0"/>
                  </a:lnTo>
                  <a:lnTo>
                    <a:pt x="48" y="6"/>
                  </a:lnTo>
                  <a:lnTo>
                    <a:pt x="36" y="36"/>
                  </a:lnTo>
                  <a:lnTo>
                    <a:pt x="42" y="36"/>
                  </a:lnTo>
                  <a:lnTo>
                    <a:pt x="48" y="36"/>
                  </a:lnTo>
                  <a:lnTo>
                    <a:pt x="42" y="42"/>
                  </a:lnTo>
                  <a:lnTo>
                    <a:pt x="36" y="66"/>
                  </a:lnTo>
                  <a:lnTo>
                    <a:pt x="30" y="60"/>
                  </a:lnTo>
                  <a:lnTo>
                    <a:pt x="30" y="66"/>
                  </a:lnTo>
                  <a:lnTo>
                    <a:pt x="24" y="72"/>
                  </a:lnTo>
                  <a:lnTo>
                    <a:pt x="18" y="66"/>
                  </a:lnTo>
                  <a:lnTo>
                    <a:pt x="18" y="72"/>
                  </a:lnTo>
                  <a:lnTo>
                    <a:pt x="24" y="72"/>
                  </a:lnTo>
                  <a:lnTo>
                    <a:pt x="24" y="78"/>
                  </a:lnTo>
                  <a:lnTo>
                    <a:pt x="12" y="72"/>
                  </a:lnTo>
                  <a:lnTo>
                    <a:pt x="0"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3" name="Freeform 281"/>
            <p:cNvSpPr>
              <a:spLocks/>
            </p:cNvSpPr>
            <p:nvPr/>
          </p:nvSpPr>
          <p:spPr bwMode="auto">
            <a:xfrm>
              <a:off x="3192" y="1344"/>
              <a:ext cx="48" cy="60"/>
            </a:xfrm>
            <a:custGeom>
              <a:avLst/>
              <a:gdLst>
                <a:gd name="T0" fmla="*/ 48 w 48"/>
                <a:gd name="T1" fmla="*/ 36 h 60"/>
                <a:gd name="T2" fmla="*/ 48 w 48"/>
                <a:gd name="T3" fmla="*/ 60 h 60"/>
                <a:gd name="T4" fmla="*/ 12 w 48"/>
                <a:gd name="T5" fmla="*/ 60 h 60"/>
                <a:gd name="T6" fmla="*/ 12 w 48"/>
                <a:gd name="T7" fmla="*/ 54 h 60"/>
                <a:gd name="T8" fmla="*/ 0 w 48"/>
                <a:gd name="T9" fmla="*/ 54 h 60"/>
                <a:gd name="T10" fmla="*/ 0 w 48"/>
                <a:gd name="T11" fmla="*/ 48 h 60"/>
                <a:gd name="T12" fmla="*/ 0 w 48"/>
                <a:gd name="T13" fmla="*/ 18 h 60"/>
                <a:gd name="T14" fmla="*/ 0 w 48"/>
                <a:gd name="T15" fmla="*/ 0 h 60"/>
                <a:gd name="T16" fmla="*/ 42 w 48"/>
                <a:gd name="T17" fmla="*/ 0 h 60"/>
                <a:gd name="T18" fmla="*/ 48 w 48"/>
                <a:gd name="T1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60">
                  <a:moveTo>
                    <a:pt x="48" y="36"/>
                  </a:moveTo>
                  <a:lnTo>
                    <a:pt x="48" y="60"/>
                  </a:lnTo>
                  <a:lnTo>
                    <a:pt x="12" y="60"/>
                  </a:lnTo>
                  <a:lnTo>
                    <a:pt x="12" y="54"/>
                  </a:lnTo>
                  <a:lnTo>
                    <a:pt x="0" y="54"/>
                  </a:lnTo>
                  <a:lnTo>
                    <a:pt x="0" y="48"/>
                  </a:lnTo>
                  <a:lnTo>
                    <a:pt x="0" y="18"/>
                  </a:lnTo>
                  <a:lnTo>
                    <a:pt x="0" y="0"/>
                  </a:lnTo>
                  <a:lnTo>
                    <a:pt x="42" y="0"/>
                  </a:lnTo>
                  <a:lnTo>
                    <a:pt x="4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4" name="Freeform 282"/>
            <p:cNvSpPr>
              <a:spLocks/>
            </p:cNvSpPr>
            <p:nvPr/>
          </p:nvSpPr>
          <p:spPr bwMode="auto">
            <a:xfrm>
              <a:off x="4512" y="1134"/>
              <a:ext cx="36" cy="72"/>
            </a:xfrm>
            <a:custGeom>
              <a:avLst/>
              <a:gdLst>
                <a:gd name="T0" fmla="*/ 6 w 36"/>
                <a:gd name="T1" fmla="*/ 36 h 72"/>
                <a:gd name="T2" fmla="*/ 0 w 36"/>
                <a:gd name="T3" fmla="*/ 30 h 72"/>
                <a:gd name="T4" fmla="*/ 6 w 36"/>
                <a:gd name="T5" fmla="*/ 24 h 72"/>
                <a:gd name="T6" fmla="*/ 0 w 36"/>
                <a:gd name="T7" fmla="*/ 18 h 72"/>
                <a:gd name="T8" fmla="*/ 0 w 36"/>
                <a:gd name="T9" fmla="*/ 12 h 72"/>
                <a:gd name="T10" fmla="*/ 30 w 36"/>
                <a:gd name="T11" fmla="*/ 0 h 72"/>
                <a:gd name="T12" fmla="*/ 24 w 36"/>
                <a:gd name="T13" fmla="*/ 6 h 72"/>
                <a:gd name="T14" fmla="*/ 30 w 36"/>
                <a:gd name="T15" fmla="*/ 6 h 72"/>
                <a:gd name="T16" fmla="*/ 30 w 36"/>
                <a:gd name="T17" fmla="*/ 12 h 72"/>
                <a:gd name="T18" fmla="*/ 30 w 36"/>
                <a:gd name="T19" fmla="*/ 24 h 72"/>
                <a:gd name="T20" fmla="*/ 24 w 36"/>
                <a:gd name="T21" fmla="*/ 30 h 72"/>
                <a:gd name="T22" fmla="*/ 30 w 36"/>
                <a:gd name="T23" fmla="*/ 36 h 72"/>
                <a:gd name="T24" fmla="*/ 36 w 36"/>
                <a:gd name="T25" fmla="*/ 42 h 72"/>
                <a:gd name="T26" fmla="*/ 36 w 36"/>
                <a:gd name="T27" fmla="*/ 48 h 72"/>
                <a:gd name="T28" fmla="*/ 36 w 36"/>
                <a:gd name="T29" fmla="*/ 54 h 72"/>
                <a:gd name="T30" fmla="*/ 30 w 36"/>
                <a:gd name="T31" fmla="*/ 54 h 72"/>
                <a:gd name="T32" fmla="*/ 30 w 36"/>
                <a:gd name="T33" fmla="*/ 60 h 72"/>
                <a:gd name="T34" fmla="*/ 24 w 36"/>
                <a:gd name="T35" fmla="*/ 66 h 72"/>
                <a:gd name="T36" fmla="*/ 24 w 36"/>
                <a:gd name="T37" fmla="*/ 72 h 72"/>
                <a:gd name="T38" fmla="*/ 12 w 36"/>
                <a:gd name="T39" fmla="*/ 66 h 72"/>
                <a:gd name="T40" fmla="*/ 18 w 36"/>
                <a:gd name="T41" fmla="*/ 60 h 72"/>
                <a:gd name="T42" fmla="*/ 12 w 36"/>
                <a:gd name="T43" fmla="*/ 54 h 72"/>
                <a:gd name="T44" fmla="*/ 12 w 36"/>
                <a:gd name="T45" fmla="*/ 48 h 72"/>
                <a:gd name="T46" fmla="*/ 12 w 36"/>
                <a:gd name="T47" fmla="*/ 42 h 72"/>
                <a:gd name="T48" fmla="*/ 12 w 36"/>
                <a:gd name="T49" fmla="*/ 36 h 72"/>
                <a:gd name="T50" fmla="*/ 6 w 36"/>
                <a:gd name="T5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72">
                  <a:moveTo>
                    <a:pt x="6" y="36"/>
                  </a:moveTo>
                  <a:lnTo>
                    <a:pt x="0" y="30"/>
                  </a:lnTo>
                  <a:lnTo>
                    <a:pt x="6" y="24"/>
                  </a:lnTo>
                  <a:lnTo>
                    <a:pt x="0" y="18"/>
                  </a:lnTo>
                  <a:lnTo>
                    <a:pt x="0" y="12"/>
                  </a:lnTo>
                  <a:lnTo>
                    <a:pt x="30" y="0"/>
                  </a:lnTo>
                  <a:lnTo>
                    <a:pt x="24" y="6"/>
                  </a:lnTo>
                  <a:lnTo>
                    <a:pt x="30" y="6"/>
                  </a:lnTo>
                  <a:lnTo>
                    <a:pt x="30" y="12"/>
                  </a:lnTo>
                  <a:lnTo>
                    <a:pt x="30" y="24"/>
                  </a:lnTo>
                  <a:lnTo>
                    <a:pt x="24" y="30"/>
                  </a:lnTo>
                  <a:lnTo>
                    <a:pt x="30" y="36"/>
                  </a:lnTo>
                  <a:lnTo>
                    <a:pt x="36" y="42"/>
                  </a:lnTo>
                  <a:lnTo>
                    <a:pt x="36" y="48"/>
                  </a:lnTo>
                  <a:lnTo>
                    <a:pt x="36" y="54"/>
                  </a:lnTo>
                  <a:lnTo>
                    <a:pt x="30" y="54"/>
                  </a:lnTo>
                  <a:lnTo>
                    <a:pt x="30" y="60"/>
                  </a:lnTo>
                  <a:lnTo>
                    <a:pt x="24" y="66"/>
                  </a:lnTo>
                  <a:lnTo>
                    <a:pt x="24" y="72"/>
                  </a:lnTo>
                  <a:lnTo>
                    <a:pt x="12" y="66"/>
                  </a:lnTo>
                  <a:lnTo>
                    <a:pt x="18" y="60"/>
                  </a:lnTo>
                  <a:lnTo>
                    <a:pt x="12" y="54"/>
                  </a:lnTo>
                  <a:lnTo>
                    <a:pt x="12" y="48"/>
                  </a:lnTo>
                  <a:lnTo>
                    <a:pt x="12" y="42"/>
                  </a:lnTo>
                  <a:lnTo>
                    <a:pt x="12" y="36"/>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5" name="Freeform 283"/>
            <p:cNvSpPr>
              <a:spLocks/>
            </p:cNvSpPr>
            <p:nvPr/>
          </p:nvSpPr>
          <p:spPr bwMode="auto">
            <a:xfrm>
              <a:off x="4416" y="1164"/>
              <a:ext cx="12" cy="48"/>
            </a:xfrm>
            <a:custGeom>
              <a:avLst/>
              <a:gdLst>
                <a:gd name="T0" fmla="*/ 12 w 12"/>
                <a:gd name="T1" fmla="*/ 48 h 48"/>
                <a:gd name="T2" fmla="*/ 6 w 12"/>
                <a:gd name="T3" fmla="*/ 48 h 48"/>
                <a:gd name="T4" fmla="*/ 6 w 12"/>
                <a:gd name="T5" fmla="*/ 42 h 48"/>
                <a:gd name="T6" fmla="*/ 6 w 12"/>
                <a:gd name="T7" fmla="*/ 36 h 48"/>
                <a:gd name="T8" fmla="*/ 6 w 12"/>
                <a:gd name="T9" fmla="*/ 30 h 48"/>
                <a:gd name="T10" fmla="*/ 6 w 12"/>
                <a:gd name="T11" fmla="*/ 24 h 48"/>
                <a:gd name="T12" fmla="*/ 0 w 12"/>
                <a:gd name="T13" fmla="*/ 24 h 48"/>
                <a:gd name="T14" fmla="*/ 0 w 12"/>
                <a:gd name="T15" fmla="*/ 18 h 48"/>
                <a:gd name="T16" fmla="*/ 0 w 12"/>
                <a:gd name="T17" fmla="*/ 12 h 48"/>
                <a:gd name="T18" fmla="*/ 0 w 12"/>
                <a:gd name="T19" fmla="*/ 6 h 48"/>
                <a:gd name="T20" fmla="*/ 12 w 12"/>
                <a:gd name="T21" fmla="*/ 0 h 48"/>
                <a:gd name="T22" fmla="*/ 6 w 12"/>
                <a:gd name="T23" fmla="*/ 12 h 48"/>
                <a:gd name="T24" fmla="*/ 12 w 12"/>
                <a:gd name="T25" fmla="*/ 12 h 48"/>
                <a:gd name="T26" fmla="*/ 12 w 12"/>
                <a:gd name="T27" fmla="*/ 18 h 48"/>
                <a:gd name="T28" fmla="*/ 12 w 12"/>
                <a:gd name="T29" fmla="*/ 24 h 48"/>
                <a:gd name="T30" fmla="*/ 12 w 12"/>
                <a:gd name="T31" fmla="*/ 30 h 48"/>
                <a:gd name="T32" fmla="*/ 12 w 12"/>
                <a:gd name="T33" fmla="*/ 36 h 48"/>
                <a:gd name="T34" fmla="*/ 12 w 12"/>
                <a:gd name="T35" fmla="*/ 42 h 48"/>
                <a:gd name="T36" fmla="*/ 12 w 12"/>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48">
                  <a:moveTo>
                    <a:pt x="12" y="48"/>
                  </a:moveTo>
                  <a:lnTo>
                    <a:pt x="6" y="48"/>
                  </a:lnTo>
                  <a:lnTo>
                    <a:pt x="6" y="42"/>
                  </a:lnTo>
                  <a:lnTo>
                    <a:pt x="6" y="36"/>
                  </a:lnTo>
                  <a:lnTo>
                    <a:pt x="6" y="30"/>
                  </a:lnTo>
                  <a:lnTo>
                    <a:pt x="6" y="24"/>
                  </a:lnTo>
                  <a:lnTo>
                    <a:pt x="0" y="24"/>
                  </a:lnTo>
                  <a:lnTo>
                    <a:pt x="0" y="18"/>
                  </a:lnTo>
                  <a:lnTo>
                    <a:pt x="0" y="12"/>
                  </a:lnTo>
                  <a:lnTo>
                    <a:pt x="0" y="6"/>
                  </a:lnTo>
                  <a:lnTo>
                    <a:pt x="12" y="0"/>
                  </a:lnTo>
                  <a:lnTo>
                    <a:pt x="6" y="12"/>
                  </a:lnTo>
                  <a:lnTo>
                    <a:pt x="12" y="12"/>
                  </a:lnTo>
                  <a:lnTo>
                    <a:pt x="12" y="18"/>
                  </a:lnTo>
                  <a:lnTo>
                    <a:pt x="12" y="24"/>
                  </a:lnTo>
                  <a:lnTo>
                    <a:pt x="12" y="30"/>
                  </a:lnTo>
                  <a:lnTo>
                    <a:pt x="12" y="36"/>
                  </a:lnTo>
                  <a:lnTo>
                    <a:pt x="12" y="42"/>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6" name="Freeform 284"/>
            <p:cNvSpPr>
              <a:spLocks/>
            </p:cNvSpPr>
            <p:nvPr/>
          </p:nvSpPr>
          <p:spPr bwMode="auto">
            <a:xfrm>
              <a:off x="4422" y="1152"/>
              <a:ext cx="54" cy="48"/>
            </a:xfrm>
            <a:custGeom>
              <a:avLst/>
              <a:gdLst>
                <a:gd name="T0" fmla="*/ 6 w 54"/>
                <a:gd name="T1" fmla="*/ 42 h 48"/>
                <a:gd name="T2" fmla="*/ 6 w 54"/>
                <a:gd name="T3" fmla="*/ 36 h 48"/>
                <a:gd name="T4" fmla="*/ 6 w 54"/>
                <a:gd name="T5" fmla="*/ 30 h 48"/>
                <a:gd name="T6" fmla="*/ 6 w 54"/>
                <a:gd name="T7" fmla="*/ 24 h 48"/>
                <a:gd name="T8" fmla="*/ 0 w 54"/>
                <a:gd name="T9" fmla="*/ 24 h 48"/>
                <a:gd name="T10" fmla="*/ 6 w 54"/>
                <a:gd name="T11" fmla="*/ 12 h 48"/>
                <a:gd name="T12" fmla="*/ 48 w 54"/>
                <a:gd name="T13" fmla="*/ 0 h 48"/>
                <a:gd name="T14" fmla="*/ 54 w 54"/>
                <a:gd name="T15" fmla="*/ 18 h 48"/>
                <a:gd name="T16" fmla="*/ 54 w 54"/>
                <a:gd name="T17" fmla="*/ 24 h 48"/>
                <a:gd name="T18" fmla="*/ 48 w 54"/>
                <a:gd name="T19" fmla="*/ 24 h 48"/>
                <a:gd name="T20" fmla="*/ 36 w 54"/>
                <a:gd name="T21" fmla="*/ 30 h 48"/>
                <a:gd name="T22" fmla="*/ 36 w 54"/>
                <a:gd name="T23" fmla="*/ 36 h 48"/>
                <a:gd name="T24" fmla="*/ 30 w 54"/>
                <a:gd name="T25" fmla="*/ 42 h 48"/>
                <a:gd name="T26" fmla="*/ 30 w 54"/>
                <a:gd name="T27" fmla="*/ 48 h 48"/>
                <a:gd name="T28" fmla="*/ 24 w 54"/>
                <a:gd name="T29" fmla="*/ 48 h 48"/>
                <a:gd name="T30" fmla="*/ 6 w 54"/>
                <a:gd name="T3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48">
                  <a:moveTo>
                    <a:pt x="6" y="42"/>
                  </a:moveTo>
                  <a:lnTo>
                    <a:pt x="6" y="36"/>
                  </a:lnTo>
                  <a:lnTo>
                    <a:pt x="6" y="30"/>
                  </a:lnTo>
                  <a:lnTo>
                    <a:pt x="6" y="24"/>
                  </a:lnTo>
                  <a:lnTo>
                    <a:pt x="0" y="24"/>
                  </a:lnTo>
                  <a:lnTo>
                    <a:pt x="6" y="12"/>
                  </a:lnTo>
                  <a:lnTo>
                    <a:pt x="48" y="0"/>
                  </a:lnTo>
                  <a:lnTo>
                    <a:pt x="54" y="18"/>
                  </a:lnTo>
                  <a:lnTo>
                    <a:pt x="54" y="24"/>
                  </a:lnTo>
                  <a:lnTo>
                    <a:pt x="48" y="24"/>
                  </a:lnTo>
                  <a:lnTo>
                    <a:pt x="36" y="30"/>
                  </a:lnTo>
                  <a:lnTo>
                    <a:pt x="36" y="36"/>
                  </a:lnTo>
                  <a:lnTo>
                    <a:pt x="30" y="42"/>
                  </a:lnTo>
                  <a:lnTo>
                    <a:pt x="30" y="48"/>
                  </a:lnTo>
                  <a:lnTo>
                    <a:pt x="24" y="48"/>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7" name="Freeform 285"/>
            <p:cNvSpPr>
              <a:spLocks/>
            </p:cNvSpPr>
            <p:nvPr/>
          </p:nvSpPr>
          <p:spPr bwMode="auto">
            <a:xfrm>
              <a:off x="4470" y="1146"/>
              <a:ext cx="48" cy="48"/>
            </a:xfrm>
            <a:custGeom>
              <a:avLst/>
              <a:gdLst>
                <a:gd name="T0" fmla="*/ 24 w 48"/>
                <a:gd name="T1" fmla="*/ 48 h 48"/>
                <a:gd name="T2" fmla="*/ 12 w 48"/>
                <a:gd name="T3" fmla="*/ 42 h 48"/>
                <a:gd name="T4" fmla="*/ 18 w 48"/>
                <a:gd name="T5" fmla="*/ 36 h 48"/>
                <a:gd name="T6" fmla="*/ 6 w 48"/>
                <a:gd name="T7" fmla="*/ 30 h 48"/>
                <a:gd name="T8" fmla="*/ 6 w 48"/>
                <a:gd name="T9" fmla="*/ 24 h 48"/>
                <a:gd name="T10" fmla="*/ 0 w 48"/>
                <a:gd name="T11" fmla="*/ 6 h 48"/>
                <a:gd name="T12" fmla="*/ 42 w 48"/>
                <a:gd name="T13" fmla="*/ 0 h 48"/>
                <a:gd name="T14" fmla="*/ 42 w 48"/>
                <a:gd name="T15" fmla="*/ 6 h 48"/>
                <a:gd name="T16" fmla="*/ 48 w 48"/>
                <a:gd name="T17" fmla="*/ 12 h 48"/>
                <a:gd name="T18" fmla="*/ 42 w 48"/>
                <a:gd name="T19" fmla="*/ 18 h 48"/>
                <a:gd name="T20" fmla="*/ 48 w 48"/>
                <a:gd name="T21" fmla="*/ 24 h 48"/>
                <a:gd name="T22" fmla="*/ 42 w 48"/>
                <a:gd name="T23" fmla="*/ 30 h 48"/>
                <a:gd name="T24" fmla="*/ 36 w 48"/>
                <a:gd name="T25" fmla="*/ 24 h 48"/>
                <a:gd name="T26" fmla="*/ 36 w 48"/>
                <a:gd name="T27" fmla="*/ 30 h 48"/>
                <a:gd name="T28" fmla="*/ 30 w 48"/>
                <a:gd name="T29" fmla="*/ 48 h 48"/>
                <a:gd name="T30" fmla="*/ 24 w 48"/>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24" y="48"/>
                  </a:moveTo>
                  <a:lnTo>
                    <a:pt x="12" y="42"/>
                  </a:lnTo>
                  <a:lnTo>
                    <a:pt x="18" y="36"/>
                  </a:lnTo>
                  <a:lnTo>
                    <a:pt x="6" y="30"/>
                  </a:lnTo>
                  <a:lnTo>
                    <a:pt x="6" y="24"/>
                  </a:lnTo>
                  <a:lnTo>
                    <a:pt x="0" y="6"/>
                  </a:lnTo>
                  <a:lnTo>
                    <a:pt x="42" y="0"/>
                  </a:lnTo>
                  <a:lnTo>
                    <a:pt x="42" y="6"/>
                  </a:lnTo>
                  <a:lnTo>
                    <a:pt x="48" y="12"/>
                  </a:lnTo>
                  <a:lnTo>
                    <a:pt x="42" y="18"/>
                  </a:lnTo>
                  <a:lnTo>
                    <a:pt x="48" y="24"/>
                  </a:lnTo>
                  <a:lnTo>
                    <a:pt x="42" y="30"/>
                  </a:lnTo>
                  <a:lnTo>
                    <a:pt x="36" y="24"/>
                  </a:lnTo>
                  <a:lnTo>
                    <a:pt x="36" y="30"/>
                  </a:lnTo>
                  <a:lnTo>
                    <a:pt x="30" y="48"/>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8" name="Freeform 286"/>
            <p:cNvSpPr>
              <a:spLocks/>
            </p:cNvSpPr>
            <p:nvPr/>
          </p:nvSpPr>
          <p:spPr bwMode="auto">
            <a:xfrm>
              <a:off x="4368" y="1170"/>
              <a:ext cx="60" cy="66"/>
            </a:xfrm>
            <a:custGeom>
              <a:avLst/>
              <a:gdLst>
                <a:gd name="T0" fmla="*/ 0 w 60"/>
                <a:gd name="T1" fmla="*/ 12 h 66"/>
                <a:gd name="T2" fmla="*/ 48 w 60"/>
                <a:gd name="T3" fmla="*/ 0 h 66"/>
                <a:gd name="T4" fmla="*/ 48 w 60"/>
                <a:gd name="T5" fmla="*/ 6 h 66"/>
                <a:gd name="T6" fmla="*/ 48 w 60"/>
                <a:gd name="T7" fmla="*/ 12 h 66"/>
                <a:gd name="T8" fmla="*/ 48 w 60"/>
                <a:gd name="T9" fmla="*/ 18 h 66"/>
                <a:gd name="T10" fmla="*/ 54 w 60"/>
                <a:gd name="T11" fmla="*/ 18 h 66"/>
                <a:gd name="T12" fmla="*/ 54 w 60"/>
                <a:gd name="T13" fmla="*/ 24 h 66"/>
                <a:gd name="T14" fmla="*/ 54 w 60"/>
                <a:gd name="T15" fmla="*/ 30 h 66"/>
                <a:gd name="T16" fmla="*/ 54 w 60"/>
                <a:gd name="T17" fmla="*/ 36 h 66"/>
                <a:gd name="T18" fmla="*/ 54 w 60"/>
                <a:gd name="T19" fmla="*/ 42 h 66"/>
                <a:gd name="T20" fmla="*/ 60 w 60"/>
                <a:gd name="T21" fmla="*/ 42 h 66"/>
                <a:gd name="T22" fmla="*/ 48 w 60"/>
                <a:gd name="T23" fmla="*/ 48 h 66"/>
                <a:gd name="T24" fmla="*/ 48 w 60"/>
                <a:gd name="T25" fmla="*/ 54 h 66"/>
                <a:gd name="T26" fmla="*/ 42 w 60"/>
                <a:gd name="T27" fmla="*/ 54 h 66"/>
                <a:gd name="T28" fmla="*/ 36 w 60"/>
                <a:gd name="T29" fmla="*/ 60 h 66"/>
                <a:gd name="T30" fmla="*/ 30 w 60"/>
                <a:gd name="T31" fmla="*/ 60 h 66"/>
                <a:gd name="T32" fmla="*/ 24 w 60"/>
                <a:gd name="T33" fmla="*/ 66 h 66"/>
                <a:gd name="T34" fmla="*/ 12 w 60"/>
                <a:gd name="T35" fmla="*/ 36 h 66"/>
                <a:gd name="T36" fmla="*/ 0 w 60"/>
                <a:gd name="T3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6">
                  <a:moveTo>
                    <a:pt x="0" y="12"/>
                  </a:moveTo>
                  <a:lnTo>
                    <a:pt x="48" y="0"/>
                  </a:lnTo>
                  <a:lnTo>
                    <a:pt x="48" y="6"/>
                  </a:lnTo>
                  <a:lnTo>
                    <a:pt x="48" y="12"/>
                  </a:lnTo>
                  <a:lnTo>
                    <a:pt x="48" y="18"/>
                  </a:lnTo>
                  <a:lnTo>
                    <a:pt x="54" y="18"/>
                  </a:lnTo>
                  <a:lnTo>
                    <a:pt x="54" y="24"/>
                  </a:lnTo>
                  <a:lnTo>
                    <a:pt x="54" y="30"/>
                  </a:lnTo>
                  <a:lnTo>
                    <a:pt x="54" y="36"/>
                  </a:lnTo>
                  <a:lnTo>
                    <a:pt x="54" y="42"/>
                  </a:lnTo>
                  <a:lnTo>
                    <a:pt x="60" y="42"/>
                  </a:lnTo>
                  <a:lnTo>
                    <a:pt x="48" y="48"/>
                  </a:lnTo>
                  <a:lnTo>
                    <a:pt x="48" y="54"/>
                  </a:lnTo>
                  <a:lnTo>
                    <a:pt x="42" y="54"/>
                  </a:lnTo>
                  <a:lnTo>
                    <a:pt x="36" y="60"/>
                  </a:lnTo>
                  <a:lnTo>
                    <a:pt x="30" y="60"/>
                  </a:lnTo>
                  <a:lnTo>
                    <a:pt x="24" y="66"/>
                  </a:lnTo>
                  <a:lnTo>
                    <a:pt x="12" y="36"/>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59" name="Freeform 287"/>
            <p:cNvSpPr>
              <a:spLocks/>
            </p:cNvSpPr>
            <p:nvPr/>
          </p:nvSpPr>
          <p:spPr bwMode="auto">
            <a:xfrm>
              <a:off x="1776" y="1272"/>
              <a:ext cx="174" cy="138"/>
            </a:xfrm>
            <a:custGeom>
              <a:avLst/>
              <a:gdLst>
                <a:gd name="T0" fmla="*/ 0 w 174"/>
                <a:gd name="T1" fmla="*/ 36 h 138"/>
                <a:gd name="T2" fmla="*/ 6 w 174"/>
                <a:gd name="T3" fmla="*/ 0 h 138"/>
                <a:gd name="T4" fmla="*/ 48 w 174"/>
                <a:gd name="T5" fmla="*/ 12 h 138"/>
                <a:gd name="T6" fmla="*/ 78 w 174"/>
                <a:gd name="T7" fmla="*/ 12 h 138"/>
                <a:gd name="T8" fmla="*/ 90 w 174"/>
                <a:gd name="T9" fmla="*/ 18 h 138"/>
                <a:gd name="T10" fmla="*/ 174 w 174"/>
                <a:gd name="T11" fmla="*/ 30 h 138"/>
                <a:gd name="T12" fmla="*/ 168 w 174"/>
                <a:gd name="T13" fmla="*/ 42 h 138"/>
                <a:gd name="T14" fmla="*/ 174 w 174"/>
                <a:gd name="T15" fmla="*/ 42 h 138"/>
                <a:gd name="T16" fmla="*/ 168 w 174"/>
                <a:gd name="T17" fmla="*/ 72 h 138"/>
                <a:gd name="T18" fmla="*/ 162 w 174"/>
                <a:gd name="T19" fmla="*/ 108 h 138"/>
                <a:gd name="T20" fmla="*/ 168 w 174"/>
                <a:gd name="T21" fmla="*/ 108 h 138"/>
                <a:gd name="T22" fmla="*/ 168 w 174"/>
                <a:gd name="T23" fmla="*/ 120 h 138"/>
                <a:gd name="T24" fmla="*/ 150 w 174"/>
                <a:gd name="T25" fmla="*/ 114 h 138"/>
                <a:gd name="T26" fmla="*/ 144 w 174"/>
                <a:gd name="T27" fmla="*/ 126 h 138"/>
                <a:gd name="T28" fmla="*/ 138 w 174"/>
                <a:gd name="T29" fmla="*/ 126 h 138"/>
                <a:gd name="T30" fmla="*/ 138 w 174"/>
                <a:gd name="T31" fmla="*/ 132 h 138"/>
                <a:gd name="T32" fmla="*/ 126 w 174"/>
                <a:gd name="T33" fmla="*/ 132 h 138"/>
                <a:gd name="T34" fmla="*/ 126 w 174"/>
                <a:gd name="T35" fmla="*/ 138 h 138"/>
                <a:gd name="T36" fmla="*/ 108 w 174"/>
                <a:gd name="T37" fmla="*/ 138 h 138"/>
                <a:gd name="T38" fmla="*/ 102 w 174"/>
                <a:gd name="T39" fmla="*/ 132 h 138"/>
                <a:gd name="T40" fmla="*/ 102 w 174"/>
                <a:gd name="T41" fmla="*/ 126 h 138"/>
                <a:gd name="T42" fmla="*/ 96 w 174"/>
                <a:gd name="T43" fmla="*/ 126 h 138"/>
                <a:gd name="T44" fmla="*/ 96 w 174"/>
                <a:gd name="T45" fmla="*/ 120 h 138"/>
                <a:gd name="T46" fmla="*/ 96 w 174"/>
                <a:gd name="T47" fmla="*/ 126 h 138"/>
                <a:gd name="T48" fmla="*/ 90 w 174"/>
                <a:gd name="T49" fmla="*/ 120 h 138"/>
                <a:gd name="T50" fmla="*/ 84 w 174"/>
                <a:gd name="T51" fmla="*/ 126 h 138"/>
                <a:gd name="T52" fmla="*/ 84 w 174"/>
                <a:gd name="T53" fmla="*/ 132 h 138"/>
                <a:gd name="T54" fmla="*/ 78 w 174"/>
                <a:gd name="T55" fmla="*/ 132 h 138"/>
                <a:gd name="T56" fmla="*/ 72 w 174"/>
                <a:gd name="T57" fmla="*/ 132 h 138"/>
                <a:gd name="T58" fmla="*/ 72 w 174"/>
                <a:gd name="T59" fmla="*/ 126 h 138"/>
                <a:gd name="T60" fmla="*/ 72 w 174"/>
                <a:gd name="T61" fmla="*/ 120 h 138"/>
                <a:gd name="T62" fmla="*/ 66 w 174"/>
                <a:gd name="T63" fmla="*/ 120 h 138"/>
                <a:gd name="T64" fmla="*/ 66 w 174"/>
                <a:gd name="T65" fmla="*/ 114 h 138"/>
                <a:gd name="T66" fmla="*/ 60 w 174"/>
                <a:gd name="T67" fmla="*/ 114 h 138"/>
                <a:gd name="T68" fmla="*/ 60 w 174"/>
                <a:gd name="T69" fmla="*/ 108 h 138"/>
                <a:gd name="T70" fmla="*/ 60 w 174"/>
                <a:gd name="T71" fmla="*/ 96 h 138"/>
                <a:gd name="T72" fmla="*/ 54 w 174"/>
                <a:gd name="T73" fmla="*/ 96 h 138"/>
                <a:gd name="T74" fmla="*/ 60 w 174"/>
                <a:gd name="T75" fmla="*/ 90 h 138"/>
                <a:gd name="T76" fmla="*/ 54 w 174"/>
                <a:gd name="T77" fmla="*/ 90 h 138"/>
                <a:gd name="T78" fmla="*/ 60 w 174"/>
                <a:gd name="T79" fmla="*/ 90 h 138"/>
                <a:gd name="T80" fmla="*/ 54 w 174"/>
                <a:gd name="T81" fmla="*/ 90 h 138"/>
                <a:gd name="T82" fmla="*/ 54 w 174"/>
                <a:gd name="T83" fmla="*/ 84 h 138"/>
                <a:gd name="T84" fmla="*/ 54 w 174"/>
                <a:gd name="T85" fmla="*/ 78 h 138"/>
                <a:gd name="T86" fmla="*/ 48 w 174"/>
                <a:gd name="T87" fmla="*/ 72 h 138"/>
                <a:gd name="T88" fmla="*/ 48 w 174"/>
                <a:gd name="T89" fmla="*/ 66 h 138"/>
                <a:gd name="T90" fmla="*/ 48 w 174"/>
                <a:gd name="T91" fmla="*/ 60 h 138"/>
                <a:gd name="T92" fmla="*/ 48 w 174"/>
                <a:gd name="T93" fmla="*/ 54 h 138"/>
                <a:gd name="T94" fmla="*/ 42 w 174"/>
                <a:gd name="T95" fmla="*/ 54 h 138"/>
                <a:gd name="T96" fmla="*/ 42 w 174"/>
                <a:gd name="T97" fmla="*/ 48 h 138"/>
                <a:gd name="T98" fmla="*/ 24 w 174"/>
                <a:gd name="T99" fmla="*/ 48 h 138"/>
                <a:gd name="T100" fmla="*/ 24 w 174"/>
                <a:gd name="T101" fmla="*/ 42 h 138"/>
                <a:gd name="T102" fmla="*/ 0 w 174"/>
                <a:gd name="T103" fmla="*/ 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38">
                  <a:moveTo>
                    <a:pt x="0" y="36"/>
                  </a:moveTo>
                  <a:lnTo>
                    <a:pt x="6" y="0"/>
                  </a:lnTo>
                  <a:lnTo>
                    <a:pt x="48" y="12"/>
                  </a:lnTo>
                  <a:lnTo>
                    <a:pt x="78" y="12"/>
                  </a:lnTo>
                  <a:lnTo>
                    <a:pt x="90" y="18"/>
                  </a:lnTo>
                  <a:lnTo>
                    <a:pt x="174" y="30"/>
                  </a:lnTo>
                  <a:lnTo>
                    <a:pt x="168" y="42"/>
                  </a:lnTo>
                  <a:lnTo>
                    <a:pt x="174" y="42"/>
                  </a:lnTo>
                  <a:lnTo>
                    <a:pt x="168" y="72"/>
                  </a:lnTo>
                  <a:lnTo>
                    <a:pt x="162" y="108"/>
                  </a:lnTo>
                  <a:lnTo>
                    <a:pt x="168" y="108"/>
                  </a:lnTo>
                  <a:lnTo>
                    <a:pt x="168" y="120"/>
                  </a:lnTo>
                  <a:lnTo>
                    <a:pt x="150" y="114"/>
                  </a:lnTo>
                  <a:lnTo>
                    <a:pt x="144" y="126"/>
                  </a:lnTo>
                  <a:lnTo>
                    <a:pt x="138" y="126"/>
                  </a:lnTo>
                  <a:lnTo>
                    <a:pt x="138" y="132"/>
                  </a:lnTo>
                  <a:lnTo>
                    <a:pt x="126" y="132"/>
                  </a:lnTo>
                  <a:lnTo>
                    <a:pt x="126" y="138"/>
                  </a:lnTo>
                  <a:lnTo>
                    <a:pt x="108" y="138"/>
                  </a:lnTo>
                  <a:lnTo>
                    <a:pt x="102" y="132"/>
                  </a:lnTo>
                  <a:lnTo>
                    <a:pt x="102" y="126"/>
                  </a:lnTo>
                  <a:lnTo>
                    <a:pt x="96" y="126"/>
                  </a:lnTo>
                  <a:lnTo>
                    <a:pt x="96" y="120"/>
                  </a:lnTo>
                  <a:lnTo>
                    <a:pt x="96" y="126"/>
                  </a:lnTo>
                  <a:lnTo>
                    <a:pt x="90" y="120"/>
                  </a:lnTo>
                  <a:lnTo>
                    <a:pt x="84" y="126"/>
                  </a:lnTo>
                  <a:lnTo>
                    <a:pt x="84" y="132"/>
                  </a:lnTo>
                  <a:lnTo>
                    <a:pt x="78" y="132"/>
                  </a:lnTo>
                  <a:lnTo>
                    <a:pt x="72" y="132"/>
                  </a:lnTo>
                  <a:lnTo>
                    <a:pt x="72" y="126"/>
                  </a:lnTo>
                  <a:lnTo>
                    <a:pt x="72" y="120"/>
                  </a:lnTo>
                  <a:lnTo>
                    <a:pt x="66" y="120"/>
                  </a:lnTo>
                  <a:lnTo>
                    <a:pt x="66" y="114"/>
                  </a:lnTo>
                  <a:lnTo>
                    <a:pt x="60" y="114"/>
                  </a:lnTo>
                  <a:lnTo>
                    <a:pt x="60" y="108"/>
                  </a:lnTo>
                  <a:lnTo>
                    <a:pt x="60" y="96"/>
                  </a:lnTo>
                  <a:lnTo>
                    <a:pt x="54" y="96"/>
                  </a:lnTo>
                  <a:lnTo>
                    <a:pt x="60" y="90"/>
                  </a:lnTo>
                  <a:lnTo>
                    <a:pt x="54" y="90"/>
                  </a:lnTo>
                  <a:lnTo>
                    <a:pt x="60" y="90"/>
                  </a:lnTo>
                  <a:lnTo>
                    <a:pt x="54" y="90"/>
                  </a:lnTo>
                  <a:lnTo>
                    <a:pt x="54" y="84"/>
                  </a:lnTo>
                  <a:lnTo>
                    <a:pt x="54" y="78"/>
                  </a:lnTo>
                  <a:lnTo>
                    <a:pt x="48" y="72"/>
                  </a:lnTo>
                  <a:lnTo>
                    <a:pt x="48" y="66"/>
                  </a:lnTo>
                  <a:lnTo>
                    <a:pt x="48" y="60"/>
                  </a:lnTo>
                  <a:lnTo>
                    <a:pt x="48" y="54"/>
                  </a:lnTo>
                  <a:lnTo>
                    <a:pt x="42" y="54"/>
                  </a:lnTo>
                  <a:lnTo>
                    <a:pt x="42" y="48"/>
                  </a:lnTo>
                  <a:lnTo>
                    <a:pt x="24" y="48"/>
                  </a:lnTo>
                  <a:lnTo>
                    <a:pt x="24" y="42"/>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0" name="Freeform 288"/>
            <p:cNvSpPr>
              <a:spLocks/>
            </p:cNvSpPr>
            <p:nvPr/>
          </p:nvSpPr>
          <p:spPr bwMode="auto">
            <a:xfrm>
              <a:off x="2190" y="1326"/>
              <a:ext cx="78" cy="90"/>
            </a:xfrm>
            <a:custGeom>
              <a:avLst/>
              <a:gdLst>
                <a:gd name="T0" fmla="*/ 0 w 78"/>
                <a:gd name="T1" fmla="*/ 84 h 90"/>
                <a:gd name="T2" fmla="*/ 6 w 78"/>
                <a:gd name="T3" fmla="*/ 24 h 90"/>
                <a:gd name="T4" fmla="*/ 6 w 78"/>
                <a:gd name="T5" fmla="*/ 12 h 90"/>
                <a:gd name="T6" fmla="*/ 6 w 78"/>
                <a:gd name="T7" fmla="*/ 0 h 90"/>
                <a:gd name="T8" fmla="*/ 12 w 78"/>
                <a:gd name="T9" fmla="*/ 0 h 90"/>
                <a:gd name="T10" fmla="*/ 78 w 78"/>
                <a:gd name="T11" fmla="*/ 6 h 90"/>
                <a:gd name="T12" fmla="*/ 72 w 78"/>
                <a:gd name="T13" fmla="*/ 48 h 90"/>
                <a:gd name="T14" fmla="*/ 72 w 78"/>
                <a:gd name="T15" fmla="*/ 90 h 90"/>
                <a:gd name="T16" fmla="*/ 0 w 78"/>
                <a:gd name="T17"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90">
                  <a:moveTo>
                    <a:pt x="0" y="84"/>
                  </a:moveTo>
                  <a:lnTo>
                    <a:pt x="6" y="24"/>
                  </a:lnTo>
                  <a:lnTo>
                    <a:pt x="6" y="12"/>
                  </a:lnTo>
                  <a:lnTo>
                    <a:pt x="6" y="0"/>
                  </a:lnTo>
                  <a:lnTo>
                    <a:pt x="12" y="0"/>
                  </a:lnTo>
                  <a:lnTo>
                    <a:pt x="78" y="6"/>
                  </a:lnTo>
                  <a:lnTo>
                    <a:pt x="72" y="48"/>
                  </a:lnTo>
                  <a:lnTo>
                    <a:pt x="72" y="90"/>
                  </a:lnTo>
                  <a:lnTo>
                    <a:pt x="0" y="8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1" name="Freeform 289"/>
            <p:cNvSpPr>
              <a:spLocks/>
            </p:cNvSpPr>
            <p:nvPr/>
          </p:nvSpPr>
          <p:spPr bwMode="auto">
            <a:xfrm>
              <a:off x="1938" y="1302"/>
              <a:ext cx="108" cy="96"/>
            </a:xfrm>
            <a:custGeom>
              <a:avLst/>
              <a:gdLst>
                <a:gd name="T0" fmla="*/ 6 w 108"/>
                <a:gd name="T1" fmla="*/ 78 h 96"/>
                <a:gd name="T2" fmla="*/ 0 w 108"/>
                <a:gd name="T3" fmla="*/ 78 h 96"/>
                <a:gd name="T4" fmla="*/ 6 w 108"/>
                <a:gd name="T5" fmla="*/ 42 h 96"/>
                <a:gd name="T6" fmla="*/ 12 w 108"/>
                <a:gd name="T7" fmla="*/ 12 h 96"/>
                <a:gd name="T8" fmla="*/ 6 w 108"/>
                <a:gd name="T9" fmla="*/ 12 h 96"/>
                <a:gd name="T10" fmla="*/ 12 w 108"/>
                <a:gd name="T11" fmla="*/ 0 h 96"/>
                <a:gd name="T12" fmla="*/ 36 w 108"/>
                <a:gd name="T13" fmla="*/ 0 h 96"/>
                <a:gd name="T14" fmla="*/ 60 w 108"/>
                <a:gd name="T15" fmla="*/ 6 h 96"/>
                <a:gd name="T16" fmla="*/ 60 w 108"/>
                <a:gd name="T17" fmla="*/ 12 h 96"/>
                <a:gd name="T18" fmla="*/ 66 w 108"/>
                <a:gd name="T19" fmla="*/ 12 h 96"/>
                <a:gd name="T20" fmla="*/ 60 w 108"/>
                <a:gd name="T21" fmla="*/ 18 h 96"/>
                <a:gd name="T22" fmla="*/ 66 w 108"/>
                <a:gd name="T23" fmla="*/ 18 h 96"/>
                <a:gd name="T24" fmla="*/ 66 w 108"/>
                <a:gd name="T25" fmla="*/ 24 h 96"/>
                <a:gd name="T26" fmla="*/ 66 w 108"/>
                <a:gd name="T27" fmla="*/ 30 h 96"/>
                <a:gd name="T28" fmla="*/ 72 w 108"/>
                <a:gd name="T29" fmla="*/ 36 h 96"/>
                <a:gd name="T30" fmla="*/ 78 w 108"/>
                <a:gd name="T31" fmla="*/ 36 h 96"/>
                <a:gd name="T32" fmla="*/ 84 w 108"/>
                <a:gd name="T33" fmla="*/ 42 h 96"/>
                <a:gd name="T34" fmla="*/ 84 w 108"/>
                <a:gd name="T35" fmla="*/ 48 h 96"/>
                <a:gd name="T36" fmla="*/ 90 w 108"/>
                <a:gd name="T37" fmla="*/ 48 h 96"/>
                <a:gd name="T38" fmla="*/ 90 w 108"/>
                <a:gd name="T39" fmla="*/ 54 h 96"/>
                <a:gd name="T40" fmla="*/ 96 w 108"/>
                <a:gd name="T41" fmla="*/ 54 h 96"/>
                <a:gd name="T42" fmla="*/ 96 w 108"/>
                <a:gd name="T43" fmla="*/ 60 h 96"/>
                <a:gd name="T44" fmla="*/ 96 w 108"/>
                <a:gd name="T45" fmla="*/ 66 h 96"/>
                <a:gd name="T46" fmla="*/ 102 w 108"/>
                <a:gd name="T47" fmla="*/ 66 h 96"/>
                <a:gd name="T48" fmla="*/ 102 w 108"/>
                <a:gd name="T49" fmla="*/ 72 h 96"/>
                <a:gd name="T50" fmla="*/ 108 w 108"/>
                <a:gd name="T51" fmla="*/ 72 h 96"/>
                <a:gd name="T52" fmla="*/ 102 w 108"/>
                <a:gd name="T53" fmla="*/ 78 h 96"/>
                <a:gd name="T54" fmla="*/ 108 w 108"/>
                <a:gd name="T55" fmla="*/ 78 h 96"/>
                <a:gd name="T56" fmla="*/ 102 w 108"/>
                <a:gd name="T57" fmla="*/ 96 h 96"/>
                <a:gd name="T58" fmla="*/ 6 w 108"/>
                <a:gd name="T59"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96">
                  <a:moveTo>
                    <a:pt x="6" y="78"/>
                  </a:moveTo>
                  <a:lnTo>
                    <a:pt x="0" y="78"/>
                  </a:lnTo>
                  <a:lnTo>
                    <a:pt x="6" y="42"/>
                  </a:lnTo>
                  <a:lnTo>
                    <a:pt x="12" y="12"/>
                  </a:lnTo>
                  <a:lnTo>
                    <a:pt x="6" y="12"/>
                  </a:lnTo>
                  <a:lnTo>
                    <a:pt x="12" y="0"/>
                  </a:lnTo>
                  <a:lnTo>
                    <a:pt x="36" y="0"/>
                  </a:lnTo>
                  <a:lnTo>
                    <a:pt x="60" y="6"/>
                  </a:lnTo>
                  <a:lnTo>
                    <a:pt x="60" y="12"/>
                  </a:lnTo>
                  <a:lnTo>
                    <a:pt x="66" y="12"/>
                  </a:lnTo>
                  <a:lnTo>
                    <a:pt x="60" y="18"/>
                  </a:lnTo>
                  <a:lnTo>
                    <a:pt x="66" y="18"/>
                  </a:lnTo>
                  <a:lnTo>
                    <a:pt x="66" y="24"/>
                  </a:lnTo>
                  <a:lnTo>
                    <a:pt x="66" y="30"/>
                  </a:lnTo>
                  <a:lnTo>
                    <a:pt x="72" y="36"/>
                  </a:lnTo>
                  <a:lnTo>
                    <a:pt x="78" y="36"/>
                  </a:lnTo>
                  <a:lnTo>
                    <a:pt x="84" y="42"/>
                  </a:lnTo>
                  <a:lnTo>
                    <a:pt x="84" y="48"/>
                  </a:lnTo>
                  <a:lnTo>
                    <a:pt x="90" y="48"/>
                  </a:lnTo>
                  <a:lnTo>
                    <a:pt x="90" y="54"/>
                  </a:lnTo>
                  <a:lnTo>
                    <a:pt x="96" y="54"/>
                  </a:lnTo>
                  <a:lnTo>
                    <a:pt x="96" y="60"/>
                  </a:lnTo>
                  <a:lnTo>
                    <a:pt x="96" y="66"/>
                  </a:lnTo>
                  <a:lnTo>
                    <a:pt x="102" y="66"/>
                  </a:lnTo>
                  <a:lnTo>
                    <a:pt x="102" y="72"/>
                  </a:lnTo>
                  <a:lnTo>
                    <a:pt x="108" y="72"/>
                  </a:lnTo>
                  <a:lnTo>
                    <a:pt x="102" y="78"/>
                  </a:lnTo>
                  <a:lnTo>
                    <a:pt x="108" y="78"/>
                  </a:lnTo>
                  <a:lnTo>
                    <a:pt x="102" y="96"/>
                  </a:lnTo>
                  <a:lnTo>
                    <a:pt x="6"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2" name="Freeform 290"/>
            <p:cNvSpPr>
              <a:spLocks/>
            </p:cNvSpPr>
            <p:nvPr/>
          </p:nvSpPr>
          <p:spPr bwMode="auto">
            <a:xfrm>
              <a:off x="2112" y="1320"/>
              <a:ext cx="84" cy="156"/>
            </a:xfrm>
            <a:custGeom>
              <a:avLst/>
              <a:gdLst>
                <a:gd name="T0" fmla="*/ 72 w 84"/>
                <a:gd name="T1" fmla="*/ 156 h 156"/>
                <a:gd name="T2" fmla="*/ 0 w 84"/>
                <a:gd name="T3" fmla="*/ 150 h 156"/>
                <a:gd name="T4" fmla="*/ 6 w 84"/>
                <a:gd name="T5" fmla="*/ 120 h 156"/>
                <a:gd name="T6" fmla="*/ 12 w 84"/>
                <a:gd name="T7" fmla="*/ 84 h 156"/>
                <a:gd name="T8" fmla="*/ 12 w 84"/>
                <a:gd name="T9" fmla="*/ 48 h 156"/>
                <a:gd name="T10" fmla="*/ 12 w 84"/>
                <a:gd name="T11" fmla="*/ 42 h 156"/>
                <a:gd name="T12" fmla="*/ 18 w 84"/>
                <a:gd name="T13" fmla="*/ 12 h 156"/>
                <a:gd name="T14" fmla="*/ 18 w 84"/>
                <a:gd name="T15" fmla="*/ 0 h 156"/>
                <a:gd name="T16" fmla="*/ 84 w 84"/>
                <a:gd name="T17" fmla="*/ 6 h 156"/>
                <a:gd name="T18" fmla="*/ 84 w 84"/>
                <a:gd name="T19" fmla="*/ 18 h 156"/>
                <a:gd name="T20" fmla="*/ 84 w 84"/>
                <a:gd name="T21" fmla="*/ 30 h 156"/>
                <a:gd name="T22" fmla="*/ 78 w 84"/>
                <a:gd name="T23" fmla="*/ 90 h 156"/>
                <a:gd name="T24" fmla="*/ 72 w 84"/>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56">
                  <a:moveTo>
                    <a:pt x="72" y="156"/>
                  </a:moveTo>
                  <a:lnTo>
                    <a:pt x="0" y="150"/>
                  </a:lnTo>
                  <a:lnTo>
                    <a:pt x="6" y="120"/>
                  </a:lnTo>
                  <a:lnTo>
                    <a:pt x="12" y="84"/>
                  </a:lnTo>
                  <a:lnTo>
                    <a:pt x="12" y="48"/>
                  </a:lnTo>
                  <a:lnTo>
                    <a:pt x="12" y="42"/>
                  </a:lnTo>
                  <a:lnTo>
                    <a:pt x="18" y="12"/>
                  </a:lnTo>
                  <a:lnTo>
                    <a:pt x="18" y="0"/>
                  </a:lnTo>
                  <a:lnTo>
                    <a:pt x="84" y="6"/>
                  </a:lnTo>
                  <a:lnTo>
                    <a:pt x="84" y="18"/>
                  </a:lnTo>
                  <a:lnTo>
                    <a:pt x="84" y="30"/>
                  </a:lnTo>
                  <a:lnTo>
                    <a:pt x="78" y="90"/>
                  </a:lnTo>
                  <a:lnTo>
                    <a:pt x="72" y="15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3" name="Freeform 291"/>
            <p:cNvSpPr>
              <a:spLocks/>
            </p:cNvSpPr>
            <p:nvPr/>
          </p:nvSpPr>
          <p:spPr bwMode="auto">
            <a:xfrm>
              <a:off x="1998" y="1308"/>
              <a:ext cx="132" cy="54"/>
            </a:xfrm>
            <a:custGeom>
              <a:avLst/>
              <a:gdLst>
                <a:gd name="T0" fmla="*/ 132 w 132"/>
                <a:gd name="T1" fmla="*/ 12 h 54"/>
                <a:gd name="T2" fmla="*/ 132 w 132"/>
                <a:gd name="T3" fmla="*/ 24 h 54"/>
                <a:gd name="T4" fmla="*/ 126 w 132"/>
                <a:gd name="T5" fmla="*/ 54 h 54"/>
                <a:gd name="T6" fmla="*/ 30 w 132"/>
                <a:gd name="T7" fmla="*/ 48 h 54"/>
                <a:gd name="T8" fmla="*/ 30 w 132"/>
                <a:gd name="T9" fmla="*/ 42 h 54"/>
                <a:gd name="T10" fmla="*/ 24 w 132"/>
                <a:gd name="T11" fmla="*/ 42 h 54"/>
                <a:gd name="T12" fmla="*/ 24 w 132"/>
                <a:gd name="T13" fmla="*/ 36 h 54"/>
                <a:gd name="T14" fmla="*/ 18 w 132"/>
                <a:gd name="T15" fmla="*/ 30 h 54"/>
                <a:gd name="T16" fmla="*/ 12 w 132"/>
                <a:gd name="T17" fmla="*/ 30 h 54"/>
                <a:gd name="T18" fmla="*/ 6 w 132"/>
                <a:gd name="T19" fmla="*/ 24 h 54"/>
                <a:gd name="T20" fmla="*/ 6 w 132"/>
                <a:gd name="T21" fmla="*/ 18 h 54"/>
                <a:gd name="T22" fmla="*/ 6 w 132"/>
                <a:gd name="T23" fmla="*/ 12 h 54"/>
                <a:gd name="T24" fmla="*/ 0 w 132"/>
                <a:gd name="T25" fmla="*/ 12 h 54"/>
                <a:gd name="T26" fmla="*/ 6 w 132"/>
                <a:gd name="T27" fmla="*/ 6 h 54"/>
                <a:gd name="T28" fmla="*/ 0 w 132"/>
                <a:gd name="T29" fmla="*/ 6 h 54"/>
                <a:gd name="T30" fmla="*/ 0 w 132"/>
                <a:gd name="T31" fmla="*/ 0 h 54"/>
                <a:gd name="T32" fmla="*/ 114 w 132"/>
                <a:gd name="T33" fmla="*/ 12 h 54"/>
                <a:gd name="T34" fmla="*/ 132 w 132"/>
                <a:gd name="T3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54">
                  <a:moveTo>
                    <a:pt x="132" y="12"/>
                  </a:moveTo>
                  <a:lnTo>
                    <a:pt x="132" y="24"/>
                  </a:lnTo>
                  <a:lnTo>
                    <a:pt x="126" y="54"/>
                  </a:lnTo>
                  <a:lnTo>
                    <a:pt x="30" y="48"/>
                  </a:lnTo>
                  <a:lnTo>
                    <a:pt x="30" y="42"/>
                  </a:lnTo>
                  <a:lnTo>
                    <a:pt x="24" y="42"/>
                  </a:lnTo>
                  <a:lnTo>
                    <a:pt x="24" y="36"/>
                  </a:lnTo>
                  <a:lnTo>
                    <a:pt x="18" y="30"/>
                  </a:lnTo>
                  <a:lnTo>
                    <a:pt x="12" y="30"/>
                  </a:lnTo>
                  <a:lnTo>
                    <a:pt x="6" y="24"/>
                  </a:lnTo>
                  <a:lnTo>
                    <a:pt x="6" y="18"/>
                  </a:lnTo>
                  <a:lnTo>
                    <a:pt x="6" y="12"/>
                  </a:lnTo>
                  <a:lnTo>
                    <a:pt x="0" y="12"/>
                  </a:lnTo>
                  <a:lnTo>
                    <a:pt x="6" y="6"/>
                  </a:lnTo>
                  <a:lnTo>
                    <a:pt x="0" y="6"/>
                  </a:lnTo>
                  <a:lnTo>
                    <a:pt x="0" y="0"/>
                  </a:lnTo>
                  <a:lnTo>
                    <a:pt x="114" y="12"/>
                  </a:lnTo>
                  <a:lnTo>
                    <a:pt x="13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4" name="Freeform 292"/>
            <p:cNvSpPr>
              <a:spLocks/>
            </p:cNvSpPr>
            <p:nvPr/>
          </p:nvSpPr>
          <p:spPr bwMode="auto">
            <a:xfrm>
              <a:off x="4320" y="1182"/>
              <a:ext cx="72" cy="96"/>
            </a:xfrm>
            <a:custGeom>
              <a:avLst/>
              <a:gdLst>
                <a:gd name="T0" fmla="*/ 48 w 72"/>
                <a:gd name="T1" fmla="*/ 0 h 96"/>
                <a:gd name="T2" fmla="*/ 60 w 72"/>
                <a:gd name="T3" fmla="*/ 24 h 96"/>
                <a:gd name="T4" fmla="*/ 72 w 72"/>
                <a:gd name="T5" fmla="*/ 54 h 96"/>
                <a:gd name="T6" fmla="*/ 54 w 72"/>
                <a:gd name="T7" fmla="*/ 60 h 96"/>
                <a:gd name="T8" fmla="*/ 66 w 72"/>
                <a:gd name="T9" fmla="*/ 84 h 96"/>
                <a:gd name="T10" fmla="*/ 48 w 72"/>
                <a:gd name="T11" fmla="*/ 90 h 96"/>
                <a:gd name="T12" fmla="*/ 36 w 72"/>
                <a:gd name="T13" fmla="*/ 96 h 96"/>
                <a:gd name="T14" fmla="*/ 30 w 72"/>
                <a:gd name="T15" fmla="*/ 90 h 96"/>
                <a:gd name="T16" fmla="*/ 30 w 72"/>
                <a:gd name="T17" fmla="*/ 84 h 96"/>
                <a:gd name="T18" fmla="*/ 6 w 72"/>
                <a:gd name="T19" fmla="*/ 12 h 96"/>
                <a:gd name="T20" fmla="*/ 0 w 72"/>
                <a:gd name="T21" fmla="*/ 12 h 96"/>
                <a:gd name="T22" fmla="*/ 48 w 7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96">
                  <a:moveTo>
                    <a:pt x="48" y="0"/>
                  </a:moveTo>
                  <a:lnTo>
                    <a:pt x="60" y="24"/>
                  </a:lnTo>
                  <a:lnTo>
                    <a:pt x="72" y="54"/>
                  </a:lnTo>
                  <a:lnTo>
                    <a:pt x="54" y="60"/>
                  </a:lnTo>
                  <a:lnTo>
                    <a:pt x="66" y="84"/>
                  </a:lnTo>
                  <a:lnTo>
                    <a:pt x="48" y="90"/>
                  </a:lnTo>
                  <a:lnTo>
                    <a:pt x="36" y="96"/>
                  </a:lnTo>
                  <a:lnTo>
                    <a:pt x="30" y="90"/>
                  </a:lnTo>
                  <a:lnTo>
                    <a:pt x="30" y="84"/>
                  </a:lnTo>
                  <a:lnTo>
                    <a:pt x="6" y="12"/>
                  </a:lnTo>
                  <a:lnTo>
                    <a:pt x="0" y="12"/>
                  </a:lnTo>
                  <a:lnTo>
                    <a:pt x="48"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5" name="Freeform 293"/>
            <p:cNvSpPr>
              <a:spLocks/>
            </p:cNvSpPr>
            <p:nvPr/>
          </p:nvSpPr>
          <p:spPr bwMode="auto">
            <a:xfrm>
              <a:off x="1158" y="1152"/>
              <a:ext cx="126" cy="120"/>
            </a:xfrm>
            <a:custGeom>
              <a:avLst/>
              <a:gdLst>
                <a:gd name="T0" fmla="*/ 108 w 126"/>
                <a:gd name="T1" fmla="*/ 96 h 120"/>
                <a:gd name="T2" fmla="*/ 102 w 126"/>
                <a:gd name="T3" fmla="*/ 120 h 120"/>
                <a:gd name="T4" fmla="*/ 96 w 126"/>
                <a:gd name="T5" fmla="*/ 114 h 120"/>
                <a:gd name="T6" fmla="*/ 60 w 126"/>
                <a:gd name="T7" fmla="*/ 108 h 120"/>
                <a:gd name="T8" fmla="*/ 60 w 126"/>
                <a:gd name="T9" fmla="*/ 114 h 120"/>
                <a:gd name="T10" fmla="*/ 0 w 126"/>
                <a:gd name="T11" fmla="*/ 102 h 120"/>
                <a:gd name="T12" fmla="*/ 12 w 126"/>
                <a:gd name="T13" fmla="*/ 66 h 120"/>
                <a:gd name="T14" fmla="*/ 24 w 126"/>
                <a:gd name="T15" fmla="*/ 18 h 120"/>
                <a:gd name="T16" fmla="*/ 24 w 126"/>
                <a:gd name="T17" fmla="*/ 0 h 120"/>
                <a:gd name="T18" fmla="*/ 60 w 126"/>
                <a:gd name="T19" fmla="*/ 12 h 120"/>
                <a:gd name="T20" fmla="*/ 108 w 126"/>
                <a:gd name="T21" fmla="*/ 18 h 120"/>
                <a:gd name="T22" fmla="*/ 108 w 126"/>
                <a:gd name="T23" fmla="*/ 24 h 120"/>
                <a:gd name="T24" fmla="*/ 114 w 126"/>
                <a:gd name="T25" fmla="*/ 24 h 120"/>
                <a:gd name="T26" fmla="*/ 120 w 126"/>
                <a:gd name="T27" fmla="*/ 30 h 120"/>
                <a:gd name="T28" fmla="*/ 126 w 126"/>
                <a:gd name="T29" fmla="*/ 30 h 120"/>
                <a:gd name="T30" fmla="*/ 120 w 126"/>
                <a:gd name="T31" fmla="*/ 36 h 120"/>
                <a:gd name="T32" fmla="*/ 126 w 126"/>
                <a:gd name="T33" fmla="*/ 36 h 120"/>
                <a:gd name="T34" fmla="*/ 120 w 126"/>
                <a:gd name="T35" fmla="*/ 36 h 120"/>
                <a:gd name="T36" fmla="*/ 114 w 126"/>
                <a:gd name="T37" fmla="*/ 36 h 120"/>
                <a:gd name="T38" fmla="*/ 114 w 126"/>
                <a:gd name="T39" fmla="*/ 48 h 120"/>
                <a:gd name="T40" fmla="*/ 108 w 126"/>
                <a:gd name="T41" fmla="*/ 48 h 120"/>
                <a:gd name="T42" fmla="*/ 102 w 126"/>
                <a:gd name="T43" fmla="*/ 48 h 120"/>
                <a:gd name="T44" fmla="*/ 96 w 126"/>
                <a:gd name="T45" fmla="*/ 48 h 120"/>
                <a:gd name="T46" fmla="*/ 102 w 126"/>
                <a:gd name="T47" fmla="*/ 54 h 120"/>
                <a:gd name="T48" fmla="*/ 108 w 126"/>
                <a:gd name="T49" fmla="*/ 60 h 120"/>
                <a:gd name="T50" fmla="*/ 108 w 126"/>
                <a:gd name="T51" fmla="*/ 66 h 120"/>
                <a:gd name="T52" fmla="*/ 102 w 126"/>
                <a:gd name="T53" fmla="*/ 66 h 120"/>
                <a:gd name="T54" fmla="*/ 102 w 126"/>
                <a:gd name="T55" fmla="*/ 72 h 120"/>
                <a:gd name="T56" fmla="*/ 102 w 126"/>
                <a:gd name="T57" fmla="*/ 78 h 120"/>
                <a:gd name="T58" fmla="*/ 96 w 126"/>
                <a:gd name="T59" fmla="*/ 78 h 120"/>
                <a:gd name="T60" fmla="*/ 96 w 126"/>
                <a:gd name="T61" fmla="*/ 84 h 120"/>
                <a:gd name="T62" fmla="*/ 90 w 126"/>
                <a:gd name="T63" fmla="*/ 84 h 120"/>
                <a:gd name="T64" fmla="*/ 90 w 126"/>
                <a:gd name="T65" fmla="*/ 90 h 120"/>
                <a:gd name="T66" fmla="*/ 108 w 126"/>
                <a:gd name="T67"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20">
                  <a:moveTo>
                    <a:pt x="108" y="96"/>
                  </a:moveTo>
                  <a:lnTo>
                    <a:pt x="102" y="120"/>
                  </a:lnTo>
                  <a:lnTo>
                    <a:pt x="96" y="114"/>
                  </a:lnTo>
                  <a:lnTo>
                    <a:pt x="60" y="108"/>
                  </a:lnTo>
                  <a:lnTo>
                    <a:pt x="60" y="114"/>
                  </a:lnTo>
                  <a:lnTo>
                    <a:pt x="0" y="102"/>
                  </a:lnTo>
                  <a:lnTo>
                    <a:pt x="12" y="66"/>
                  </a:lnTo>
                  <a:lnTo>
                    <a:pt x="24" y="18"/>
                  </a:lnTo>
                  <a:lnTo>
                    <a:pt x="24" y="0"/>
                  </a:lnTo>
                  <a:lnTo>
                    <a:pt x="60" y="12"/>
                  </a:lnTo>
                  <a:lnTo>
                    <a:pt x="108" y="18"/>
                  </a:lnTo>
                  <a:lnTo>
                    <a:pt x="108" y="24"/>
                  </a:lnTo>
                  <a:lnTo>
                    <a:pt x="114" y="24"/>
                  </a:lnTo>
                  <a:lnTo>
                    <a:pt x="120" y="30"/>
                  </a:lnTo>
                  <a:lnTo>
                    <a:pt x="126" y="30"/>
                  </a:lnTo>
                  <a:lnTo>
                    <a:pt x="120" y="36"/>
                  </a:lnTo>
                  <a:lnTo>
                    <a:pt x="126" y="36"/>
                  </a:lnTo>
                  <a:lnTo>
                    <a:pt x="120" y="36"/>
                  </a:lnTo>
                  <a:lnTo>
                    <a:pt x="114" y="36"/>
                  </a:lnTo>
                  <a:lnTo>
                    <a:pt x="114" y="48"/>
                  </a:lnTo>
                  <a:lnTo>
                    <a:pt x="108" y="48"/>
                  </a:lnTo>
                  <a:lnTo>
                    <a:pt x="102" y="48"/>
                  </a:lnTo>
                  <a:lnTo>
                    <a:pt x="96" y="48"/>
                  </a:lnTo>
                  <a:lnTo>
                    <a:pt x="102" y="54"/>
                  </a:lnTo>
                  <a:lnTo>
                    <a:pt x="108" y="60"/>
                  </a:lnTo>
                  <a:lnTo>
                    <a:pt x="108" y="66"/>
                  </a:lnTo>
                  <a:lnTo>
                    <a:pt x="102" y="66"/>
                  </a:lnTo>
                  <a:lnTo>
                    <a:pt x="102" y="72"/>
                  </a:lnTo>
                  <a:lnTo>
                    <a:pt x="102" y="78"/>
                  </a:lnTo>
                  <a:lnTo>
                    <a:pt x="96" y="78"/>
                  </a:lnTo>
                  <a:lnTo>
                    <a:pt x="96" y="84"/>
                  </a:lnTo>
                  <a:lnTo>
                    <a:pt x="90" y="84"/>
                  </a:lnTo>
                  <a:lnTo>
                    <a:pt x="90" y="90"/>
                  </a:lnTo>
                  <a:lnTo>
                    <a:pt x="108" y="9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6" name="Freeform 294"/>
            <p:cNvSpPr>
              <a:spLocks/>
            </p:cNvSpPr>
            <p:nvPr/>
          </p:nvSpPr>
          <p:spPr bwMode="auto">
            <a:xfrm>
              <a:off x="2940" y="1356"/>
              <a:ext cx="36" cy="36"/>
            </a:xfrm>
            <a:custGeom>
              <a:avLst/>
              <a:gdLst>
                <a:gd name="T0" fmla="*/ 0 w 36"/>
                <a:gd name="T1" fmla="*/ 12 h 36"/>
                <a:gd name="T2" fmla="*/ 0 w 36"/>
                <a:gd name="T3" fmla="*/ 6 h 36"/>
                <a:gd name="T4" fmla="*/ 18 w 36"/>
                <a:gd name="T5" fmla="*/ 0 h 36"/>
                <a:gd name="T6" fmla="*/ 36 w 36"/>
                <a:gd name="T7" fmla="*/ 0 h 36"/>
                <a:gd name="T8" fmla="*/ 36 w 36"/>
                <a:gd name="T9" fmla="*/ 30 h 36"/>
                <a:gd name="T10" fmla="*/ 24 w 36"/>
                <a:gd name="T11" fmla="*/ 30 h 36"/>
                <a:gd name="T12" fmla="*/ 18 w 36"/>
                <a:gd name="T13" fmla="*/ 30 h 36"/>
                <a:gd name="T14" fmla="*/ 18 w 36"/>
                <a:gd name="T15" fmla="*/ 36 h 36"/>
                <a:gd name="T16" fmla="*/ 0 w 36"/>
                <a:gd name="T17" fmla="*/ 36 h 36"/>
                <a:gd name="T18" fmla="*/ 0 w 36"/>
                <a:gd name="T19" fmla="*/ 30 h 36"/>
                <a:gd name="T20" fmla="*/ 0 w 36"/>
                <a:gd name="T21"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0" y="12"/>
                  </a:moveTo>
                  <a:lnTo>
                    <a:pt x="0" y="6"/>
                  </a:lnTo>
                  <a:lnTo>
                    <a:pt x="18" y="0"/>
                  </a:lnTo>
                  <a:lnTo>
                    <a:pt x="36" y="0"/>
                  </a:lnTo>
                  <a:lnTo>
                    <a:pt x="36" y="30"/>
                  </a:lnTo>
                  <a:lnTo>
                    <a:pt x="24" y="30"/>
                  </a:lnTo>
                  <a:lnTo>
                    <a:pt x="18" y="30"/>
                  </a:lnTo>
                  <a:lnTo>
                    <a:pt x="18" y="36"/>
                  </a:lnTo>
                  <a:lnTo>
                    <a:pt x="0" y="36"/>
                  </a:lnTo>
                  <a:lnTo>
                    <a:pt x="0" y="30"/>
                  </a:lnTo>
                  <a:lnTo>
                    <a:pt x="0"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7" name="Freeform 295"/>
            <p:cNvSpPr>
              <a:spLocks/>
            </p:cNvSpPr>
            <p:nvPr/>
          </p:nvSpPr>
          <p:spPr bwMode="auto">
            <a:xfrm>
              <a:off x="2976" y="1356"/>
              <a:ext cx="36" cy="36"/>
            </a:xfrm>
            <a:custGeom>
              <a:avLst/>
              <a:gdLst>
                <a:gd name="T0" fmla="*/ 18 w 36"/>
                <a:gd name="T1" fmla="*/ 36 h 36"/>
                <a:gd name="T2" fmla="*/ 18 w 36"/>
                <a:gd name="T3" fmla="*/ 30 h 36"/>
                <a:gd name="T4" fmla="*/ 6 w 36"/>
                <a:gd name="T5" fmla="*/ 30 h 36"/>
                <a:gd name="T6" fmla="*/ 0 w 36"/>
                <a:gd name="T7" fmla="*/ 30 h 36"/>
                <a:gd name="T8" fmla="*/ 0 w 36"/>
                <a:gd name="T9" fmla="*/ 0 h 36"/>
                <a:gd name="T10" fmla="*/ 18 w 36"/>
                <a:gd name="T11" fmla="*/ 0 h 36"/>
                <a:gd name="T12" fmla="*/ 18 w 36"/>
                <a:gd name="T13" fmla="*/ 12 h 36"/>
                <a:gd name="T14" fmla="*/ 36 w 36"/>
                <a:gd name="T15" fmla="*/ 12 h 36"/>
                <a:gd name="T16" fmla="*/ 36 w 36"/>
                <a:gd name="T17" fmla="*/ 18 h 36"/>
                <a:gd name="T18" fmla="*/ 30 w 36"/>
                <a:gd name="T19" fmla="*/ 18 h 36"/>
                <a:gd name="T20" fmla="*/ 24 w 36"/>
                <a:gd name="T21" fmla="*/ 24 h 36"/>
                <a:gd name="T22" fmla="*/ 30 w 36"/>
                <a:gd name="T23" fmla="*/ 24 h 36"/>
                <a:gd name="T24" fmla="*/ 24 w 36"/>
                <a:gd name="T25" fmla="*/ 24 h 36"/>
                <a:gd name="T26" fmla="*/ 24 w 36"/>
                <a:gd name="T27" fmla="*/ 30 h 36"/>
                <a:gd name="T28" fmla="*/ 18 w 3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36"/>
                  </a:moveTo>
                  <a:lnTo>
                    <a:pt x="18" y="30"/>
                  </a:lnTo>
                  <a:lnTo>
                    <a:pt x="6" y="30"/>
                  </a:lnTo>
                  <a:lnTo>
                    <a:pt x="0" y="30"/>
                  </a:lnTo>
                  <a:lnTo>
                    <a:pt x="0" y="0"/>
                  </a:lnTo>
                  <a:lnTo>
                    <a:pt x="18" y="0"/>
                  </a:lnTo>
                  <a:lnTo>
                    <a:pt x="18" y="12"/>
                  </a:lnTo>
                  <a:lnTo>
                    <a:pt x="36" y="12"/>
                  </a:lnTo>
                  <a:lnTo>
                    <a:pt x="36" y="18"/>
                  </a:lnTo>
                  <a:lnTo>
                    <a:pt x="30" y="18"/>
                  </a:lnTo>
                  <a:lnTo>
                    <a:pt x="24" y="24"/>
                  </a:lnTo>
                  <a:lnTo>
                    <a:pt x="30" y="24"/>
                  </a:lnTo>
                  <a:lnTo>
                    <a:pt x="24" y="24"/>
                  </a:lnTo>
                  <a:lnTo>
                    <a:pt x="24" y="30"/>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8" name="Freeform 296"/>
            <p:cNvSpPr>
              <a:spLocks/>
            </p:cNvSpPr>
            <p:nvPr/>
          </p:nvSpPr>
          <p:spPr bwMode="auto">
            <a:xfrm>
              <a:off x="2772" y="1362"/>
              <a:ext cx="30" cy="42"/>
            </a:xfrm>
            <a:custGeom>
              <a:avLst/>
              <a:gdLst>
                <a:gd name="T0" fmla="*/ 0 w 30"/>
                <a:gd name="T1" fmla="*/ 42 h 42"/>
                <a:gd name="T2" fmla="*/ 0 w 30"/>
                <a:gd name="T3" fmla="*/ 18 h 42"/>
                <a:gd name="T4" fmla="*/ 0 w 30"/>
                <a:gd name="T5" fmla="*/ 0 h 42"/>
                <a:gd name="T6" fmla="*/ 30 w 30"/>
                <a:gd name="T7" fmla="*/ 0 h 42"/>
                <a:gd name="T8" fmla="*/ 30 w 30"/>
                <a:gd name="T9" fmla="*/ 18 h 42"/>
                <a:gd name="T10" fmla="*/ 30 w 30"/>
                <a:gd name="T11" fmla="*/ 30 h 42"/>
                <a:gd name="T12" fmla="*/ 30 w 30"/>
                <a:gd name="T13" fmla="*/ 42 h 42"/>
                <a:gd name="T14" fmla="*/ 0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0" y="42"/>
                  </a:moveTo>
                  <a:lnTo>
                    <a:pt x="0" y="18"/>
                  </a:lnTo>
                  <a:lnTo>
                    <a:pt x="0" y="0"/>
                  </a:lnTo>
                  <a:lnTo>
                    <a:pt x="30" y="0"/>
                  </a:lnTo>
                  <a:lnTo>
                    <a:pt x="30" y="18"/>
                  </a:lnTo>
                  <a:lnTo>
                    <a:pt x="30" y="30"/>
                  </a:lnTo>
                  <a:lnTo>
                    <a:pt x="30"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69" name="Freeform 297"/>
            <p:cNvSpPr>
              <a:spLocks/>
            </p:cNvSpPr>
            <p:nvPr/>
          </p:nvSpPr>
          <p:spPr bwMode="auto">
            <a:xfrm>
              <a:off x="3024" y="1362"/>
              <a:ext cx="42" cy="48"/>
            </a:xfrm>
            <a:custGeom>
              <a:avLst/>
              <a:gdLst>
                <a:gd name="T0" fmla="*/ 0 w 42"/>
                <a:gd name="T1" fmla="*/ 12 h 48"/>
                <a:gd name="T2" fmla="*/ 6 w 42"/>
                <a:gd name="T3" fmla="*/ 12 h 48"/>
                <a:gd name="T4" fmla="*/ 12 w 42"/>
                <a:gd name="T5" fmla="*/ 6 h 48"/>
                <a:gd name="T6" fmla="*/ 12 w 42"/>
                <a:gd name="T7" fmla="*/ 0 h 48"/>
                <a:gd name="T8" fmla="*/ 18 w 42"/>
                <a:gd name="T9" fmla="*/ 0 h 48"/>
                <a:gd name="T10" fmla="*/ 24 w 42"/>
                <a:gd name="T11" fmla="*/ 6 h 48"/>
                <a:gd name="T12" fmla="*/ 24 w 42"/>
                <a:gd name="T13" fmla="*/ 12 h 48"/>
                <a:gd name="T14" fmla="*/ 24 w 42"/>
                <a:gd name="T15" fmla="*/ 18 h 48"/>
                <a:gd name="T16" fmla="*/ 30 w 42"/>
                <a:gd name="T17" fmla="*/ 12 h 48"/>
                <a:gd name="T18" fmla="*/ 30 w 42"/>
                <a:gd name="T19" fmla="*/ 18 h 48"/>
                <a:gd name="T20" fmla="*/ 36 w 42"/>
                <a:gd name="T21" fmla="*/ 18 h 48"/>
                <a:gd name="T22" fmla="*/ 42 w 42"/>
                <a:gd name="T23" fmla="*/ 18 h 48"/>
                <a:gd name="T24" fmla="*/ 42 w 42"/>
                <a:gd name="T25" fmla="*/ 30 h 48"/>
                <a:gd name="T26" fmla="*/ 36 w 42"/>
                <a:gd name="T27" fmla="*/ 30 h 48"/>
                <a:gd name="T28" fmla="*/ 36 w 42"/>
                <a:gd name="T29" fmla="*/ 36 h 48"/>
                <a:gd name="T30" fmla="*/ 30 w 42"/>
                <a:gd name="T31" fmla="*/ 36 h 48"/>
                <a:gd name="T32" fmla="*/ 30 w 42"/>
                <a:gd name="T33" fmla="*/ 42 h 48"/>
                <a:gd name="T34" fmla="*/ 24 w 42"/>
                <a:gd name="T35" fmla="*/ 42 h 48"/>
                <a:gd name="T36" fmla="*/ 18 w 42"/>
                <a:gd name="T37" fmla="*/ 48 h 48"/>
                <a:gd name="T38" fmla="*/ 6 w 42"/>
                <a:gd name="T39" fmla="*/ 48 h 48"/>
                <a:gd name="T40" fmla="*/ 6 w 42"/>
                <a:gd name="T41" fmla="*/ 36 h 48"/>
                <a:gd name="T42" fmla="*/ 6 w 42"/>
                <a:gd name="T43" fmla="*/ 30 h 48"/>
                <a:gd name="T44" fmla="*/ 0 w 42"/>
                <a:gd name="T45" fmla="*/ 30 h 48"/>
                <a:gd name="T46" fmla="*/ 0 w 42"/>
                <a:gd name="T4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8">
                  <a:moveTo>
                    <a:pt x="0" y="12"/>
                  </a:moveTo>
                  <a:lnTo>
                    <a:pt x="6" y="12"/>
                  </a:lnTo>
                  <a:lnTo>
                    <a:pt x="12" y="6"/>
                  </a:lnTo>
                  <a:lnTo>
                    <a:pt x="12" y="0"/>
                  </a:lnTo>
                  <a:lnTo>
                    <a:pt x="18" y="0"/>
                  </a:lnTo>
                  <a:lnTo>
                    <a:pt x="24" y="6"/>
                  </a:lnTo>
                  <a:lnTo>
                    <a:pt x="24" y="12"/>
                  </a:lnTo>
                  <a:lnTo>
                    <a:pt x="24" y="18"/>
                  </a:lnTo>
                  <a:lnTo>
                    <a:pt x="30" y="12"/>
                  </a:lnTo>
                  <a:lnTo>
                    <a:pt x="30" y="18"/>
                  </a:lnTo>
                  <a:lnTo>
                    <a:pt x="36" y="18"/>
                  </a:lnTo>
                  <a:lnTo>
                    <a:pt x="42" y="18"/>
                  </a:lnTo>
                  <a:lnTo>
                    <a:pt x="42" y="30"/>
                  </a:lnTo>
                  <a:lnTo>
                    <a:pt x="36" y="30"/>
                  </a:lnTo>
                  <a:lnTo>
                    <a:pt x="36" y="36"/>
                  </a:lnTo>
                  <a:lnTo>
                    <a:pt x="30" y="36"/>
                  </a:lnTo>
                  <a:lnTo>
                    <a:pt x="30" y="42"/>
                  </a:lnTo>
                  <a:lnTo>
                    <a:pt x="24" y="42"/>
                  </a:lnTo>
                  <a:lnTo>
                    <a:pt x="18" y="48"/>
                  </a:lnTo>
                  <a:lnTo>
                    <a:pt x="6" y="48"/>
                  </a:lnTo>
                  <a:lnTo>
                    <a:pt x="6" y="36"/>
                  </a:lnTo>
                  <a:lnTo>
                    <a:pt x="6" y="30"/>
                  </a:lnTo>
                  <a:lnTo>
                    <a:pt x="0" y="30"/>
                  </a:lnTo>
                  <a:lnTo>
                    <a:pt x="0" y="1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0" name="Freeform 298"/>
            <p:cNvSpPr>
              <a:spLocks/>
            </p:cNvSpPr>
            <p:nvPr/>
          </p:nvSpPr>
          <p:spPr bwMode="auto">
            <a:xfrm>
              <a:off x="2802" y="1362"/>
              <a:ext cx="78" cy="42"/>
            </a:xfrm>
            <a:custGeom>
              <a:avLst/>
              <a:gdLst>
                <a:gd name="T0" fmla="*/ 0 w 78"/>
                <a:gd name="T1" fmla="*/ 30 h 42"/>
                <a:gd name="T2" fmla="*/ 0 w 78"/>
                <a:gd name="T3" fmla="*/ 18 h 42"/>
                <a:gd name="T4" fmla="*/ 42 w 78"/>
                <a:gd name="T5" fmla="*/ 18 h 42"/>
                <a:gd name="T6" fmla="*/ 42 w 78"/>
                <a:gd name="T7" fmla="*/ 6 h 42"/>
                <a:gd name="T8" fmla="*/ 54 w 78"/>
                <a:gd name="T9" fmla="*/ 6 h 42"/>
                <a:gd name="T10" fmla="*/ 54 w 78"/>
                <a:gd name="T11" fmla="*/ 0 h 42"/>
                <a:gd name="T12" fmla="*/ 54 w 78"/>
                <a:gd name="T13" fmla="*/ 6 h 42"/>
                <a:gd name="T14" fmla="*/ 60 w 78"/>
                <a:gd name="T15" fmla="*/ 6 h 42"/>
                <a:gd name="T16" fmla="*/ 60 w 78"/>
                <a:gd name="T17" fmla="*/ 12 h 42"/>
                <a:gd name="T18" fmla="*/ 66 w 78"/>
                <a:gd name="T19" fmla="*/ 18 h 42"/>
                <a:gd name="T20" fmla="*/ 72 w 78"/>
                <a:gd name="T21" fmla="*/ 18 h 42"/>
                <a:gd name="T22" fmla="*/ 72 w 78"/>
                <a:gd name="T23" fmla="*/ 24 h 42"/>
                <a:gd name="T24" fmla="*/ 78 w 78"/>
                <a:gd name="T25" fmla="*/ 24 h 42"/>
                <a:gd name="T26" fmla="*/ 78 w 78"/>
                <a:gd name="T27" fmla="*/ 42 h 42"/>
                <a:gd name="T28" fmla="*/ 60 w 78"/>
                <a:gd name="T29" fmla="*/ 42 h 42"/>
                <a:gd name="T30" fmla="*/ 60 w 78"/>
                <a:gd name="T31" fmla="*/ 30 h 42"/>
                <a:gd name="T32" fmla="*/ 24 w 78"/>
                <a:gd name="T33" fmla="*/ 36 h 42"/>
                <a:gd name="T34" fmla="*/ 0 w 78"/>
                <a:gd name="T35"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2">
                  <a:moveTo>
                    <a:pt x="0" y="30"/>
                  </a:moveTo>
                  <a:lnTo>
                    <a:pt x="0" y="18"/>
                  </a:lnTo>
                  <a:lnTo>
                    <a:pt x="42" y="18"/>
                  </a:lnTo>
                  <a:lnTo>
                    <a:pt x="42" y="6"/>
                  </a:lnTo>
                  <a:lnTo>
                    <a:pt x="54" y="6"/>
                  </a:lnTo>
                  <a:lnTo>
                    <a:pt x="54" y="0"/>
                  </a:lnTo>
                  <a:lnTo>
                    <a:pt x="54" y="6"/>
                  </a:lnTo>
                  <a:lnTo>
                    <a:pt x="60" y="6"/>
                  </a:lnTo>
                  <a:lnTo>
                    <a:pt x="60" y="12"/>
                  </a:lnTo>
                  <a:lnTo>
                    <a:pt x="66" y="18"/>
                  </a:lnTo>
                  <a:lnTo>
                    <a:pt x="72" y="18"/>
                  </a:lnTo>
                  <a:lnTo>
                    <a:pt x="72" y="24"/>
                  </a:lnTo>
                  <a:lnTo>
                    <a:pt x="78" y="24"/>
                  </a:lnTo>
                  <a:lnTo>
                    <a:pt x="78" y="42"/>
                  </a:lnTo>
                  <a:lnTo>
                    <a:pt x="60" y="42"/>
                  </a:lnTo>
                  <a:lnTo>
                    <a:pt x="60" y="30"/>
                  </a:lnTo>
                  <a:lnTo>
                    <a:pt x="24" y="36"/>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1" name="Freeform 299"/>
            <p:cNvSpPr>
              <a:spLocks/>
            </p:cNvSpPr>
            <p:nvPr/>
          </p:nvSpPr>
          <p:spPr bwMode="auto">
            <a:xfrm>
              <a:off x="2502" y="1362"/>
              <a:ext cx="72" cy="36"/>
            </a:xfrm>
            <a:custGeom>
              <a:avLst/>
              <a:gdLst>
                <a:gd name="T0" fmla="*/ 72 w 72"/>
                <a:gd name="T1" fmla="*/ 36 h 36"/>
                <a:gd name="T2" fmla="*/ 12 w 72"/>
                <a:gd name="T3" fmla="*/ 36 h 36"/>
                <a:gd name="T4" fmla="*/ 12 w 72"/>
                <a:gd name="T5" fmla="*/ 30 h 36"/>
                <a:gd name="T6" fmla="*/ 6 w 72"/>
                <a:gd name="T7" fmla="*/ 30 h 36"/>
                <a:gd name="T8" fmla="*/ 6 w 72"/>
                <a:gd name="T9" fmla="*/ 24 h 36"/>
                <a:gd name="T10" fmla="*/ 6 w 72"/>
                <a:gd name="T11" fmla="*/ 18 h 36"/>
                <a:gd name="T12" fmla="*/ 6 w 72"/>
                <a:gd name="T13" fmla="*/ 12 h 36"/>
                <a:gd name="T14" fmla="*/ 0 w 72"/>
                <a:gd name="T15" fmla="*/ 12 h 36"/>
                <a:gd name="T16" fmla="*/ 0 w 72"/>
                <a:gd name="T17" fmla="*/ 6 h 36"/>
                <a:gd name="T18" fmla="*/ 6 w 72"/>
                <a:gd name="T19" fmla="*/ 6 h 36"/>
                <a:gd name="T20" fmla="*/ 6 w 72"/>
                <a:gd name="T21" fmla="*/ 12 h 36"/>
                <a:gd name="T22" fmla="*/ 12 w 72"/>
                <a:gd name="T23" fmla="*/ 12 h 36"/>
                <a:gd name="T24" fmla="*/ 18 w 72"/>
                <a:gd name="T25" fmla="*/ 6 h 36"/>
                <a:gd name="T26" fmla="*/ 24 w 72"/>
                <a:gd name="T27" fmla="*/ 6 h 36"/>
                <a:gd name="T28" fmla="*/ 24 w 72"/>
                <a:gd name="T29" fmla="*/ 0 h 36"/>
                <a:gd name="T30" fmla="*/ 72 w 72"/>
                <a:gd name="T31" fmla="*/ 0 h 36"/>
                <a:gd name="T32" fmla="*/ 72 w 72"/>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36">
                  <a:moveTo>
                    <a:pt x="72" y="36"/>
                  </a:moveTo>
                  <a:lnTo>
                    <a:pt x="12" y="36"/>
                  </a:lnTo>
                  <a:lnTo>
                    <a:pt x="12" y="30"/>
                  </a:lnTo>
                  <a:lnTo>
                    <a:pt x="6" y="30"/>
                  </a:lnTo>
                  <a:lnTo>
                    <a:pt x="6" y="24"/>
                  </a:lnTo>
                  <a:lnTo>
                    <a:pt x="6" y="18"/>
                  </a:lnTo>
                  <a:lnTo>
                    <a:pt x="6" y="12"/>
                  </a:lnTo>
                  <a:lnTo>
                    <a:pt x="0" y="12"/>
                  </a:lnTo>
                  <a:lnTo>
                    <a:pt x="0" y="6"/>
                  </a:lnTo>
                  <a:lnTo>
                    <a:pt x="6" y="6"/>
                  </a:lnTo>
                  <a:lnTo>
                    <a:pt x="6" y="12"/>
                  </a:lnTo>
                  <a:lnTo>
                    <a:pt x="12" y="12"/>
                  </a:lnTo>
                  <a:lnTo>
                    <a:pt x="18" y="6"/>
                  </a:lnTo>
                  <a:lnTo>
                    <a:pt x="24" y="6"/>
                  </a:lnTo>
                  <a:lnTo>
                    <a:pt x="24" y="0"/>
                  </a:lnTo>
                  <a:lnTo>
                    <a:pt x="72" y="0"/>
                  </a:lnTo>
                  <a:lnTo>
                    <a:pt x="7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2" name="Freeform 300"/>
            <p:cNvSpPr>
              <a:spLocks/>
            </p:cNvSpPr>
            <p:nvPr/>
          </p:nvSpPr>
          <p:spPr bwMode="auto">
            <a:xfrm>
              <a:off x="2574" y="1362"/>
              <a:ext cx="30" cy="72"/>
            </a:xfrm>
            <a:custGeom>
              <a:avLst/>
              <a:gdLst>
                <a:gd name="T0" fmla="*/ 24 w 30"/>
                <a:gd name="T1" fmla="*/ 72 h 72"/>
                <a:gd name="T2" fmla="*/ 6 w 30"/>
                <a:gd name="T3" fmla="*/ 72 h 72"/>
                <a:gd name="T4" fmla="*/ 0 w 30"/>
                <a:gd name="T5" fmla="*/ 66 h 72"/>
                <a:gd name="T6" fmla="*/ 0 w 30"/>
                <a:gd name="T7" fmla="*/ 36 h 72"/>
                <a:gd name="T8" fmla="*/ 0 w 30"/>
                <a:gd name="T9" fmla="*/ 0 h 72"/>
                <a:gd name="T10" fmla="*/ 6 w 30"/>
                <a:gd name="T11" fmla="*/ 0 h 72"/>
                <a:gd name="T12" fmla="*/ 30 w 30"/>
                <a:gd name="T13" fmla="*/ 0 h 72"/>
                <a:gd name="T14" fmla="*/ 24 w 30"/>
                <a:gd name="T15" fmla="*/ 36 h 72"/>
                <a:gd name="T16" fmla="*/ 30 w 30"/>
                <a:gd name="T17" fmla="*/ 36 h 72"/>
                <a:gd name="T18" fmla="*/ 24 w 30"/>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72">
                  <a:moveTo>
                    <a:pt x="24" y="72"/>
                  </a:moveTo>
                  <a:lnTo>
                    <a:pt x="6" y="72"/>
                  </a:lnTo>
                  <a:lnTo>
                    <a:pt x="0" y="66"/>
                  </a:lnTo>
                  <a:lnTo>
                    <a:pt x="0" y="36"/>
                  </a:lnTo>
                  <a:lnTo>
                    <a:pt x="0" y="0"/>
                  </a:lnTo>
                  <a:lnTo>
                    <a:pt x="6" y="0"/>
                  </a:lnTo>
                  <a:lnTo>
                    <a:pt x="30" y="0"/>
                  </a:lnTo>
                  <a:lnTo>
                    <a:pt x="24" y="36"/>
                  </a:lnTo>
                  <a:lnTo>
                    <a:pt x="30" y="36"/>
                  </a:lnTo>
                  <a:lnTo>
                    <a:pt x="24"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3" name="Freeform 301"/>
            <p:cNvSpPr>
              <a:spLocks/>
            </p:cNvSpPr>
            <p:nvPr/>
          </p:nvSpPr>
          <p:spPr bwMode="auto">
            <a:xfrm>
              <a:off x="2598" y="1362"/>
              <a:ext cx="48" cy="72"/>
            </a:xfrm>
            <a:custGeom>
              <a:avLst/>
              <a:gdLst>
                <a:gd name="T0" fmla="*/ 0 w 48"/>
                <a:gd name="T1" fmla="*/ 72 h 72"/>
                <a:gd name="T2" fmla="*/ 6 w 48"/>
                <a:gd name="T3" fmla="*/ 36 h 72"/>
                <a:gd name="T4" fmla="*/ 0 w 48"/>
                <a:gd name="T5" fmla="*/ 36 h 72"/>
                <a:gd name="T6" fmla="*/ 6 w 48"/>
                <a:gd name="T7" fmla="*/ 0 h 72"/>
                <a:gd name="T8" fmla="*/ 42 w 48"/>
                <a:gd name="T9" fmla="*/ 6 h 72"/>
                <a:gd name="T10" fmla="*/ 48 w 48"/>
                <a:gd name="T11" fmla="*/ 6 h 72"/>
                <a:gd name="T12" fmla="*/ 48 w 48"/>
                <a:gd name="T13" fmla="*/ 30 h 72"/>
                <a:gd name="T14" fmla="*/ 42 w 48"/>
                <a:gd name="T15" fmla="*/ 72 h 72"/>
                <a:gd name="T16" fmla="*/ 30 w 48"/>
                <a:gd name="T17" fmla="*/ 72 h 72"/>
                <a:gd name="T18" fmla="*/ 0 w 48"/>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2">
                  <a:moveTo>
                    <a:pt x="0" y="72"/>
                  </a:moveTo>
                  <a:lnTo>
                    <a:pt x="6" y="36"/>
                  </a:lnTo>
                  <a:lnTo>
                    <a:pt x="0" y="36"/>
                  </a:lnTo>
                  <a:lnTo>
                    <a:pt x="6" y="0"/>
                  </a:lnTo>
                  <a:lnTo>
                    <a:pt x="42" y="6"/>
                  </a:lnTo>
                  <a:lnTo>
                    <a:pt x="48" y="6"/>
                  </a:lnTo>
                  <a:lnTo>
                    <a:pt x="48" y="30"/>
                  </a:lnTo>
                  <a:lnTo>
                    <a:pt x="42" y="72"/>
                  </a:lnTo>
                  <a:lnTo>
                    <a:pt x="30" y="72"/>
                  </a:lnTo>
                  <a:lnTo>
                    <a:pt x="0"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4" name="Freeform 302"/>
            <p:cNvSpPr>
              <a:spLocks/>
            </p:cNvSpPr>
            <p:nvPr/>
          </p:nvSpPr>
          <p:spPr bwMode="auto">
            <a:xfrm>
              <a:off x="2874" y="1368"/>
              <a:ext cx="66" cy="42"/>
            </a:xfrm>
            <a:custGeom>
              <a:avLst/>
              <a:gdLst>
                <a:gd name="T0" fmla="*/ 66 w 66"/>
                <a:gd name="T1" fmla="*/ 18 h 42"/>
                <a:gd name="T2" fmla="*/ 60 w 66"/>
                <a:gd name="T3" fmla="*/ 18 h 42"/>
                <a:gd name="T4" fmla="*/ 60 w 66"/>
                <a:gd name="T5" fmla="*/ 42 h 42"/>
                <a:gd name="T6" fmla="*/ 48 w 66"/>
                <a:gd name="T7" fmla="*/ 42 h 42"/>
                <a:gd name="T8" fmla="*/ 42 w 66"/>
                <a:gd name="T9" fmla="*/ 42 h 42"/>
                <a:gd name="T10" fmla="*/ 42 w 66"/>
                <a:gd name="T11" fmla="*/ 36 h 42"/>
                <a:gd name="T12" fmla="*/ 36 w 66"/>
                <a:gd name="T13" fmla="*/ 36 h 42"/>
                <a:gd name="T14" fmla="*/ 30 w 66"/>
                <a:gd name="T15" fmla="*/ 36 h 42"/>
                <a:gd name="T16" fmla="*/ 24 w 66"/>
                <a:gd name="T17" fmla="*/ 30 h 42"/>
                <a:gd name="T18" fmla="*/ 18 w 66"/>
                <a:gd name="T19" fmla="*/ 24 h 42"/>
                <a:gd name="T20" fmla="*/ 12 w 66"/>
                <a:gd name="T21" fmla="*/ 24 h 42"/>
                <a:gd name="T22" fmla="*/ 12 w 66"/>
                <a:gd name="T23" fmla="*/ 18 h 42"/>
                <a:gd name="T24" fmla="*/ 6 w 66"/>
                <a:gd name="T25" fmla="*/ 18 h 42"/>
                <a:gd name="T26" fmla="*/ 0 w 66"/>
                <a:gd name="T27" fmla="*/ 18 h 42"/>
                <a:gd name="T28" fmla="*/ 0 w 66"/>
                <a:gd name="T29" fmla="*/ 12 h 42"/>
                <a:gd name="T30" fmla="*/ 0 w 66"/>
                <a:gd name="T31" fmla="*/ 0 h 42"/>
                <a:gd name="T32" fmla="*/ 12 w 66"/>
                <a:gd name="T33" fmla="*/ 0 h 42"/>
                <a:gd name="T34" fmla="*/ 48 w 66"/>
                <a:gd name="T35" fmla="*/ 0 h 42"/>
                <a:gd name="T36" fmla="*/ 66 w 66"/>
                <a:gd name="T37" fmla="*/ 0 h 42"/>
                <a:gd name="T38" fmla="*/ 66 w 66"/>
                <a:gd name="T3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42">
                  <a:moveTo>
                    <a:pt x="66" y="18"/>
                  </a:moveTo>
                  <a:lnTo>
                    <a:pt x="60" y="18"/>
                  </a:lnTo>
                  <a:lnTo>
                    <a:pt x="60" y="42"/>
                  </a:lnTo>
                  <a:lnTo>
                    <a:pt x="48" y="42"/>
                  </a:lnTo>
                  <a:lnTo>
                    <a:pt x="42" y="42"/>
                  </a:lnTo>
                  <a:lnTo>
                    <a:pt x="42" y="36"/>
                  </a:lnTo>
                  <a:lnTo>
                    <a:pt x="36" y="36"/>
                  </a:lnTo>
                  <a:lnTo>
                    <a:pt x="30" y="36"/>
                  </a:lnTo>
                  <a:lnTo>
                    <a:pt x="24" y="30"/>
                  </a:lnTo>
                  <a:lnTo>
                    <a:pt x="18" y="24"/>
                  </a:lnTo>
                  <a:lnTo>
                    <a:pt x="12" y="24"/>
                  </a:lnTo>
                  <a:lnTo>
                    <a:pt x="12" y="18"/>
                  </a:lnTo>
                  <a:lnTo>
                    <a:pt x="6" y="18"/>
                  </a:lnTo>
                  <a:lnTo>
                    <a:pt x="0" y="18"/>
                  </a:lnTo>
                  <a:lnTo>
                    <a:pt x="0" y="12"/>
                  </a:lnTo>
                  <a:lnTo>
                    <a:pt x="0" y="0"/>
                  </a:lnTo>
                  <a:lnTo>
                    <a:pt x="12" y="0"/>
                  </a:lnTo>
                  <a:lnTo>
                    <a:pt x="48" y="0"/>
                  </a:lnTo>
                  <a:lnTo>
                    <a:pt x="66" y="0"/>
                  </a:lnTo>
                  <a:lnTo>
                    <a:pt x="66"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5" name="Freeform 303"/>
            <p:cNvSpPr>
              <a:spLocks/>
            </p:cNvSpPr>
            <p:nvPr/>
          </p:nvSpPr>
          <p:spPr bwMode="auto">
            <a:xfrm>
              <a:off x="3060" y="1368"/>
              <a:ext cx="48" cy="30"/>
            </a:xfrm>
            <a:custGeom>
              <a:avLst/>
              <a:gdLst>
                <a:gd name="T0" fmla="*/ 48 w 48"/>
                <a:gd name="T1" fmla="*/ 0 h 30"/>
                <a:gd name="T2" fmla="*/ 48 w 48"/>
                <a:gd name="T3" fmla="*/ 18 h 30"/>
                <a:gd name="T4" fmla="*/ 48 w 48"/>
                <a:gd name="T5" fmla="*/ 30 h 30"/>
                <a:gd name="T6" fmla="*/ 36 w 48"/>
                <a:gd name="T7" fmla="*/ 30 h 30"/>
                <a:gd name="T8" fmla="*/ 24 w 48"/>
                <a:gd name="T9" fmla="*/ 30 h 30"/>
                <a:gd name="T10" fmla="*/ 12 w 48"/>
                <a:gd name="T11" fmla="*/ 24 h 30"/>
                <a:gd name="T12" fmla="*/ 6 w 48"/>
                <a:gd name="T13" fmla="*/ 12 h 30"/>
                <a:gd name="T14" fmla="*/ 0 w 48"/>
                <a:gd name="T15" fmla="*/ 12 h 30"/>
                <a:gd name="T16" fmla="*/ 6 w 48"/>
                <a:gd name="T17" fmla="*/ 0 h 30"/>
                <a:gd name="T18" fmla="*/ 48 w 48"/>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0">
                  <a:moveTo>
                    <a:pt x="48" y="0"/>
                  </a:moveTo>
                  <a:lnTo>
                    <a:pt x="48" y="18"/>
                  </a:lnTo>
                  <a:lnTo>
                    <a:pt x="48" y="30"/>
                  </a:lnTo>
                  <a:lnTo>
                    <a:pt x="36" y="30"/>
                  </a:lnTo>
                  <a:lnTo>
                    <a:pt x="24" y="30"/>
                  </a:lnTo>
                  <a:lnTo>
                    <a:pt x="12" y="24"/>
                  </a:lnTo>
                  <a:lnTo>
                    <a:pt x="6" y="12"/>
                  </a:lnTo>
                  <a:lnTo>
                    <a:pt x="0" y="12"/>
                  </a:lnTo>
                  <a:lnTo>
                    <a:pt x="6" y="0"/>
                  </a:lnTo>
                  <a:lnTo>
                    <a:pt x="48"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6" name="Freeform 304"/>
            <p:cNvSpPr>
              <a:spLocks/>
            </p:cNvSpPr>
            <p:nvPr/>
          </p:nvSpPr>
          <p:spPr bwMode="auto">
            <a:xfrm>
              <a:off x="1470" y="1248"/>
              <a:ext cx="138" cy="132"/>
            </a:xfrm>
            <a:custGeom>
              <a:avLst/>
              <a:gdLst>
                <a:gd name="T0" fmla="*/ 132 w 138"/>
                <a:gd name="T1" fmla="*/ 72 h 132"/>
                <a:gd name="T2" fmla="*/ 126 w 138"/>
                <a:gd name="T3" fmla="*/ 102 h 132"/>
                <a:gd name="T4" fmla="*/ 126 w 138"/>
                <a:gd name="T5" fmla="*/ 108 h 132"/>
                <a:gd name="T6" fmla="*/ 126 w 138"/>
                <a:gd name="T7" fmla="*/ 120 h 132"/>
                <a:gd name="T8" fmla="*/ 120 w 138"/>
                <a:gd name="T9" fmla="*/ 114 h 132"/>
                <a:gd name="T10" fmla="*/ 114 w 138"/>
                <a:gd name="T11" fmla="*/ 126 h 132"/>
                <a:gd name="T12" fmla="*/ 96 w 138"/>
                <a:gd name="T13" fmla="*/ 126 h 132"/>
                <a:gd name="T14" fmla="*/ 90 w 138"/>
                <a:gd name="T15" fmla="*/ 132 h 132"/>
                <a:gd name="T16" fmla="*/ 84 w 138"/>
                <a:gd name="T17" fmla="*/ 126 h 132"/>
                <a:gd name="T18" fmla="*/ 84 w 138"/>
                <a:gd name="T19" fmla="*/ 114 h 132"/>
                <a:gd name="T20" fmla="*/ 78 w 138"/>
                <a:gd name="T21" fmla="*/ 114 h 132"/>
                <a:gd name="T22" fmla="*/ 72 w 138"/>
                <a:gd name="T23" fmla="*/ 108 h 132"/>
                <a:gd name="T24" fmla="*/ 66 w 138"/>
                <a:gd name="T25" fmla="*/ 96 h 132"/>
                <a:gd name="T26" fmla="*/ 54 w 138"/>
                <a:gd name="T27" fmla="*/ 96 h 132"/>
                <a:gd name="T28" fmla="*/ 48 w 138"/>
                <a:gd name="T29" fmla="*/ 96 h 132"/>
                <a:gd name="T30" fmla="*/ 42 w 138"/>
                <a:gd name="T31" fmla="*/ 90 h 132"/>
                <a:gd name="T32" fmla="*/ 30 w 138"/>
                <a:gd name="T33" fmla="*/ 84 h 132"/>
                <a:gd name="T34" fmla="*/ 24 w 138"/>
                <a:gd name="T35" fmla="*/ 78 h 132"/>
                <a:gd name="T36" fmla="*/ 18 w 138"/>
                <a:gd name="T37" fmla="*/ 78 h 132"/>
                <a:gd name="T38" fmla="*/ 18 w 138"/>
                <a:gd name="T39" fmla="*/ 66 h 132"/>
                <a:gd name="T40" fmla="*/ 12 w 138"/>
                <a:gd name="T41" fmla="*/ 60 h 132"/>
                <a:gd name="T42" fmla="*/ 6 w 138"/>
                <a:gd name="T43" fmla="*/ 48 h 132"/>
                <a:gd name="T44" fmla="*/ 12 w 138"/>
                <a:gd name="T45" fmla="*/ 42 h 132"/>
                <a:gd name="T46" fmla="*/ 0 w 138"/>
                <a:gd name="T47" fmla="*/ 36 h 132"/>
                <a:gd name="T48" fmla="*/ 12 w 138"/>
                <a:gd name="T49" fmla="*/ 30 h 132"/>
                <a:gd name="T50" fmla="*/ 6 w 138"/>
                <a:gd name="T51" fmla="*/ 24 h 132"/>
                <a:gd name="T52" fmla="*/ 6 w 138"/>
                <a:gd name="T53" fmla="*/ 12 h 132"/>
                <a:gd name="T54" fmla="*/ 18 w 138"/>
                <a:gd name="T55" fmla="*/ 12 h 132"/>
                <a:gd name="T56" fmla="*/ 18 w 138"/>
                <a:gd name="T57" fmla="*/ 0 h 132"/>
                <a:gd name="T58" fmla="*/ 30 w 138"/>
                <a:gd name="T59" fmla="*/ 0 h 132"/>
                <a:gd name="T60" fmla="*/ 36 w 138"/>
                <a:gd name="T61" fmla="*/ 6 h 132"/>
                <a:gd name="T62" fmla="*/ 48 w 138"/>
                <a:gd name="T63" fmla="*/ 0 h 132"/>
                <a:gd name="T64" fmla="*/ 48 w 138"/>
                <a:gd name="T65" fmla="*/ 12 h 132"/>
                <a:gd name="T66" fmla="*/ 54 w 138"/>
                <a:gd name="T67" fmla="*/ 18 h 132"/>
                <a:gd name="T68" fmla="*/ 60 w 138"/>
                <a:gd name="T69" fmla="*/ 24 h 132"/>
                <a:gd name="T70" fmla="*/ 66 w 138"/>
                <a:gd name="T71" fmla="*/ 18 h 132"/>
                <a:gd name="T72" fmla="*/ 72 w 138"/>
                <a:gd name="T73" fmla="*/ 12 h 132"/>
                <a:gd name="T74" fmla="*/ 78 w 138"/>
                <a:gd name="T75" fmla="*/ 6 h 132"/>
                <a:gd name="T76" fmla="*/ 84 w 138"/>
                <a:gd name="T77" fmla="*/ 0 h 132"/>
                <a:gd name="T78" fmla="*/ 90 w 138"/>
                <a:gd name="T79" fmla="*/ 6 h 132"/>
                <a:gd name="T80" fmla="*/ 90 w 138"/>
                <a:gd name="T81" fmla="*/ 12 h 132"/>
                <a:gd name="T82" fmla="*/ 96 w 138"/>
                <a:gd name="T83" fmla="*/ 24 h 132"/>
                <a:gd name="T84" fmla="*/ 108 w 138"/>
                <a:gd name="T85" fmla="*/ 42 h 132"/>
                <a:gd name="T86" fmla="*/ 120 w 138"/>
                <a:gd name="T87" fmla="*/ 48 h 132"/>
                <a:gd name="T88" fmla="*/ 132 w 138"/>
                <a:gd name="T89" fmla="*/ 54 h 132"/>
                <a:gd name="T90" fmla="*/ 138 w 138"/>
                <a:gd name="T91" fmla="*/ 60 h 132"/>
                <a:gd name="T92" fmla="*/ 138 w 138"/>
                <a:gd name="T93" fmla="*/ 7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32">
                  <a:moveTo>
                    <a:pt x="138" y="72"/>
                  </a:moveTo>
                  <a:lnTo>
                    <a:pt x="132" y="72"/>
                  </a:lnTo>
                  <a:lnTo>
                    <a:pt x="126" y="90"/>
                  </a:lnTo>
                  <a:lnTo>
                    <a:pt x="126" y="102"/>
                  </a:lnTo>
                  <a:lnTo>
                    <a:pt x="120" y="108"/>
                  </a:lnTo>
                  <a:lnTo>
                    <a:pt x="126" y="108"/>
                  </a:lnTo>
                  <a:lnTo>
                    <a:pt x="126" y="114"/>
                  </a:lnTo>
                  <a:lnTo>
                    <a:pt x="126" y="120"/>
                  </a:lnTo>
                  <a:lnTo>
                    <a:pt x="126" y="114"/>
                  </a:lnTo>
                  <a:lnTo>
                    <a:pt x="120" y="114"/>
                  </a:lnTo>
                  <a:lnTo>
                    <a:pt x="120" y="120"/>
                  </a:lnTo>
                  <a:lnTo>
                    <a:pt x="114" y="126"/>
                  </a:lnTo>
                  <a:lnTo>
                    <a:pt x="102" y="126"/>
                  </a:lnTo>
                  <a:lnTo>
                    <a:pt x="96" y="126"/>
                  </a:lnTo>
                  <a:lnTo>
                    <a:pt x="96" y="132"/>
                  </a:lnTo>
                  <a:lnTo>
                    <a:pt x="90" y="132"/>
                  </a:lnTo>
                  <a:lnTo>
                    <a:pt x="90" y="126"/>
                  </a:lnTo>
                  <a:lnTo>
                    <a:pt x="84" y="126"/>
                  </a:lnTo>
                  <a:lnTo>
                    <a:pt x="84" y="120"/>
                  </a:lnTo>
                  <a:lnTo>
                    <a:pt x="84" y="114"/>
                  </a:lnTo>
                  <a:lnTo>
                    <a:pt x="78" y="108"/>
                  </a:lnTo>
                  <a:lnTo>
                    <a:pt x="78" y="114"/>
                  </a:lnTo>
                  <a:lnTo>
                    <a:pt x="72" y="114"/>
                  </a:lnTo>
                  <a:lnTo>
                    <a:pt x="72" y="108"/>
                  </a:lnTo>
                  <a:lnTo>
                    <a:pt x="66" y="102"/>
                  </a:lnTo>
                  <a:lnTo>
                    <a:pt x="66" y="96"/>
                  </a:lnTo>
                  <a:lnTo>
                    <a:pt x="60" y="96"/>
                  </a:lnTo>
                  <a:lnTo>
                    <a:pt x="54" y="96"/>
                  </a:lnTo>
                  <a:lnTo>
                    <a:pt x="48" y="90"/>
                  </a:lnTo>
                  <a:lnTo>
                    <a:pt x="48" y="96"/>
                  </a:lnTo>
                  <a:lnTo>
                    <a:pt x="42" y="96"/>
                  </a:lnTo>
                  <a:lnTo>
                    <a:pt x="42" y="90"/>
                  </a:lnTo>
                  <a:lnTo>
                    <a:pt x="36" y="90"/>
                  </a:lnTo>
                  <a:lnTo>
                    <a:pt x="30" y="84"/>
                  </a:lnTo>
                  <a:lnTo>
                    <a:pt x="30" y="78"/>
                  </a:lnTo>
                  <a:lnTo>
                    <a:pt x="24" y="78"/>
                  </a:lnTo>
                  <a:lnTo>
                    <a:pt x="18" y="84"/>
                  </a:lnTo>
                  <a:lnTo>
                    <a:pt x="18" y="78"/>
                  </a:lnTo>
                  <a:lnTo>
                    <a:pt x="12" y="72"/>
                  </a:lnTo>
                  <a:lnTo>
                    <a:pt x="18" y="66"/>
                  </a:lnTo>
                  <a:lnTo>
                    <a:pt x="18" y="60"/>
                  </a:lnTo>
                  <a:lnTo>
                    <a:pt x="12" y="60"/>
                  </a:lnTo>
                  <a:lnTo>
                    <a:pt x="12" y="54"/>
                  </a:lnTo>
                  <a:lnTo>
                    <a:pt x="6" y="48"/>
                  </a:lnTo>
                  <a:lnTo>
                    <a:pt x="12" y="48"/>
                  </a:lnTo>
                  <a:lnTo>
                    <a:pt x="12" y="42"/>
                  </a:lnTo>
                  <a:lnTo>
                    <a:pt x="6" y="42"/>
                  </a:lnTo>
                  <a:lnTo>
                    <a:pt x="0" y="36"/>
                  </a:lnTo>
                  <a:lnTo>
                    <a:pt x="6" y="36"/>
                  </a:lnTo>
                  <a:lnTo>
                    <a:pt x="12" y="30"/>
                  </a:lnTo>
                  <a:lnTo>
                    <a:pt x="12" y="24"/>
                  </a:lnTo>
                  <a:lnTo>
                    <a:pt x="6" y="24"/>
                  </a:lnTo>
                  <a:lnTo>
                    <a:pt x="6" y="18"/>
                  </a:lnTo>
                  <a:lnTo>
                    <a:pt x="6" y="12"/>
                  </a:lnTo>
                  <a:lnTo>
                    <a:pt x="12" y="12"/>
                  </a:lnTo>
                  <a:lnTo>
                    <a:pt x="18" y="12"/>
                  </a:lnTo>
                  <a:lnTo>
                    <a:pt x="18" y="6"/>
                  </a:lnTo>
                  <a:lnTo>
                    <a:pt x="18" y="0"/>
                  </a:lnTo>
                  <a:lnTo>
                    <a:pt x="24" y="0"/>
                  </a:lnTo>
                  <a:lnTo>
                    <a:pt x="30" y="0"/>
                  </a:lnTo>
                  <a:lnTo>
                    <a:pt x="30" y="6"/>
                  </a:lnTo>
                  <a:lnTo>
                    <a:pt x="36" y="6"/>
                  </a:lnTo>
                  <a:lnTo>
                    <a:pt x="42" y="0"/>
                  </a:lnTo>
                  <a:lnTo>
                    <a:pt x="48" y="0"/>
                  </a:lnTo>
                  <a:lnTo>
                    <a:pt x="42" y="6"/>
                  </a:lnTo>
                  <a:lnTo>
                    <a:pt x="48" y="12"/>
                  </a:lnTo>
                  <a:lnTo>
                    <a:pt x="48" y="18"/>
                  </a:lnTo>
                  <a:lnTo>
                    <a:pt x="54" y="18"/>
                  </a:lnTo>
                  <a:lnTo>
                    <a:pt x="54" y="24"/>
                  </a:lnTo>
                  <a:lnTo>
                    <a:pt x="60" y="24"/>
                  </a:lnTo>
                  <a:lnTo>
                    <a:pt x="66" y="24"/>
                  </a:lnTo>
                  <a:lnTo>
                    <a:pt x="66" y="18"/>
                  </a:lnTo>
                  <a:lnTo>
                    <a:pt x="72" y="18"/>
                  </a:lnTo>
                  <a:lnTo>
                    <a:pt x="72" y="12"/>
                  </a:lnTo>
                  <a:lnTo>
                    <a:pt x="78" y="12"/>
                  </a:lnTo>
                  <a:lnTo>
                    <a:pt x="78" y="6"/>
                  </a:lnTo>
                  <a:lnTo>
                    <a:pt x="84" y="6"/>
                  </a:lnTo>
                  <a:lnTo>
                    <a:pt x="84" y="0"/>
                  </a:lnTo>
                  <a:lnTo>
                    <a:pt x="90" y="0"/>
                  </a:lnTo>
                  <a:lnTo>
                    <a:pt x="90" y="6"/>
                  </a:lnTo>
                  <a:lnTo>
                    <a:pt x="84" y="12"/>
                  </a:lnTo>
                  <a:lnTo>
                    <a:pt x="90" y="12"/>
                  </a:lnTo>
                  <a:lnTo>
                    <a:pt x="96" y="18"/>
                  </a:lnTo>
                  <a:lnTo>
                    <a:pt x="96" y="24"/>
                  </a:lnTo>
                  <a:lnTo>
                    <a:pt x="102" y="36"/>
                  </a:lnTo>
                  <a:lnTo>
                    <a:pt x="108" y="42"/>
                  </a:lnTo>
                  <a:lnTo>
                    <a:pt x="114" y="48"/>
                  </a:lnTo>
                  <a:lnTo>
                    <a:pt x="120" y="48"/>
                  </a:lnTo>
                  <a:lnTo>
                    <a:pt x="126" y="54"/>
                  </a:lnTo>
                  <a:lnTo>
                    <a:pt x="132" y="54"/>
                  </a:lnTo>
                  <a:lnTo>
                    <a:pt x="138" y="54"/>
                  </a:lnTo>
                  <a:lnTo>
                    <a:pt x="138" y="60"/>
                  </a:lnTo>
                  <a:lnTo>
                    <a:pt x="138" y="66"/>
                  </a:lnTo>
                  <a:lnTo>
                    <a:pt x="138"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7" name="Freeform 305"/>
            <p:cNvSpPr>
              <a:spLocks/>
            </p:cNvSpPr>
            <p:nvPr/>
          </p:nvSpPr>
          <p:spPr bwMode="auto">
            <a:xfrm>
              <a:off x="3144" y="1362"/>
              <a:ext cx="48" cy="30"/>
            </a:xfrm>
            <a:custGeom>
              <a:avLst/>
              <a:gdLst>
                <a:gd name="T0" fmla="*/ 6 w 48"/>
                <a:gd name="T1" fmla="*/ 30 h 30"/>
                <a:gd name="T2" fmla="*/ 0 w 48"/>
                <a:gd name="T3" fmla="*/ 30 h 30"/>
                <a:gd name="T4" fmla="*/ 0 w 48"/>
                <a:gd name="T5" fmla="*/ 18 h 30"/>
                <a:gd name="T6" fmla="*/ 0 w 48"/>
                <a:gd name="T7" fmla="*/ 6 h 30"/>
                <a:gd name="T8" fmla="*/ 48 w 48"/>
                <a:gd name="T9" fmla="*/ 0 h 30"/>
                <a:gd name="T10" fmla="*/ 48 w 48"/>
                <a:gd name="T11" fmla="*/ 30 h 30"/>
                <a:gd name="T12" fmla="*/ 36 w 48"/>
                <a:gd name="T13" fmla="*/ 30 h 30"/>
                <a:gd name="T14" fmla="*/ 6 w 48"/>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0">
                  <a:moveTo>
                    <a:pt x="6" y="30"/>
                  </a:moveTo>
                  <a:lnTo>
                    <a:pt x="0" y="30"/>
                  </a:lnTo>
                  <a:lnTo>
                    <a:pt x="0" y="18"/>
                  </a:lnTo>
                  <a:lnTo>
                    <a:pt x="0" y="6"/>
                  </a:lnTo>
                  <a:lnTo>
                    <a:pt x="48" y="0"/>
                  </a:lnTo>
                  <a:lnTo>
                    <a:pt x="48" y="30"/>
                  </a:lnTo>
                  <a:lnTo>
                    <a:pt x="36" y="30"/>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8" name="Freeform 306"/>
            <p:cNvSpPr>
              <a:spLocks/>
            </p:cNvSpPr>
            <p:nvPr/>
          </p:nvSpPr>
          <p:spPr bwMode="auto">
            <a:xfrm>
              <a:off x="1338" y="1212"/>
              <a:ext cx="66" cy="78"/>
            </a:xfrm>
            <a:custGeom>
              <a:avLst/>
              <a:gdLst>
                <a:gd name="T0" fmla="*/ 48 w 66"/>
                <a:gd name="T1" fmla="*/ 78 h 78"/>
                <a:gd name="T2" fmla="*/ 18 w 66"/>
                <a:gd name="T3" fmla="*/ 66 h 78"/>
                <a:gd name="T4" fmla="*/ 12 w 66"/>
                <a:gd name="T5" fmla="*/ 60 h 78"/>
                <a:gd name="T6" fmla="*/ 12 w 66"/>
                <a:gd name="T7" fmla="*/ 54 h 78"/>
                <a:gd name="T8" fmla="*/ 12 w 66"/>
                <a:gd name="T9" fmla="*/ 60 h 78"/>
                <a:gd name="T10" fmla="*/ 6 w 66"/>
                <a:gd name="T11" fmla="*/ 54 h 78"/>
                <a:gd name="T12" fmla="*/ 0 w 66"/>
                <a:gd name="T13" fmla="*/ 54 h 78"/>
                <a:gd name="T14" fmla="*/ 0 w 66"/>
                <a:gd name="T15" fmla="*/ 48 h 78"/>
                <a:gd name="T16" fmla="*/ 0 w 66"/>
                <a:gd name="T17" fmla="*/ 42 h 78"/>
                <a:gd name="T18" fmla="*/ 0 w 66"/>
                <a:gd name="T19" fmla="*/ 36 h 78"/>
                <a:gd name="T20" fmla="*/ 6 w 66"/>
                <a:gd name="T21" fmla="*/ 30 h 78"/>
                <a:gd name="T22" fmla="*/ 12 w 66"/>
                <a:gd name="T23" fmla="*/ 24 h 78"/>
                <a:gd name="T24" fmla="*/ 18 w 66"/>
                <a:gd name="T25" fmla="*/ 12 h 78"/>
                <a:gd name="T26" fmla="*/ 24 w 66"/>
                <a:gd name="T27" fmla="*/ 6 h 78"/>
                <a:gd name="T28" fmla="*/ 30 w 66"/>
                <a:gd name="T29" fmla="*/ 6 h 78"/>
                <a:gd name="T30" fmla="*/ 30 w 66"/>
                <a:gd name="T31" fmla="*/ 0 h 78"/>
                <a:gd name="T32" fmla="*/ 54 w 66"/>
                <a:gd name="T33" fmla="*/ 6 h 78"/>
                <a:gd name="T34" fmla="*/ 48 w 66"/>
                <a:gd name="T35" fmla="*/ 24 h 78"/>
                <a:gd name="T36" fmla="*/ 48 w 66"/>
                <a:gd name="T37" fmla="*/ 30 h 78"/>
                <a:gd name="T38" fmla="*/ 54 w 66"/>
                <a:gd name="T39" fmla="*/ 30 h 78"/>
                <a:gd name="T40" fmla="*/ 54 w 66"/>
                <a:gd name="T41" fmla="*/ 42 h 78"/>
                <a:gd name="T42" fmla="*/ 60 w 66"/>
                <a:gd name="T43" fmla="*/ 48 h 78"/>
                <a:gd name="T44" fmla="*/ 66 w 66"/>
                <a:gd name="T45" fmla="*/ 48 h 78"/>
                <a:gd name="T46" fmla="*/ 60 w 66"/>
                <a:gd name="T47" fmla="*/ 54 h 78"/>
                <a:gd name="T48" fmla="*/ 60 w 66"/>
                <a:gd name="T49" fmla="*/ 60 h 78"/>
                <a:gd name="T50" fmla="*/ 60 w 66"/>
                <a:gd name="T51" fmla="*/ 66 h 78"/>
                <a:gd name="T52" fmla="*/ 60 w 66"/>
                <a:gd name="T53" fmla="*/ 72 h 78"/>
                <a:gd name="T54" fmla="*/ 54 w 66"/>
                <a:gd name="T55" fmla="*/ 78 h 78"/>
                <a:gd name="T56" fmla="*/ 48 w 66"/>
                <a:gd name="T5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78">
                  <a:moveTo>
                    <a:pt x="48" y="78"/>
                  </a:moveTo>
                  <a:lnTo>
                    <a:pt x="18" y="66"/>
                  </a:lnTo>
                  <a:lnTo>
                    <a:pt x="12" y="60"/>
                  </a:lnTo>
                  <a:lnTo>
                    <a:pt x="12" y="54"/>
                  </a:lnTo>
                  <a:lnTo>
                    <a:pt x="12" y="60"/>
                  </a:lnTo>
                  <a:lnTo>
                    <a:pt x="6" y="54"/>
                  </a:lnTo>
                  <a:lnTo>
                    <a:pt x="0" y="54"/>
                  </a:lnTo>
                  <a:lnTo>
                    <a:pt x="0" y="48"/>
                  </a:lnTo>
                  <a:lnTo>
                    <a:pt x="0" y="42"/>
                  </a:lnTo>
                  <a:lnTo>
                    <a:pt x="0" y="36"/>
                  </a:lnTo>
                  <a:lnTo>
                    <a:pt x="6" y="30"/>
                  </a:lnTo>
                  <a:lnTo>
                    <a:pt x="12" y="24"/>
                  </a:lnTo>
                  <a:lnTo>
                    <a:pt x="18" y="12"/>
                  </a:lnTo>
                  <a:lnTo>
                    <a:pt x="24" y="6"/>
                  </a:lnTo>
                  <a:lnTo>
                    <a:pt x="30" y="6"/>
                  </a:lnTo>
                  <a:lnTo>
                    <a:pt x="30" y="0"/>
                  </a:lnTo>
                  <a:lnTo>
                    <a:pt x="54" y="6"/>
                  </a:lnTo>
                  <a:lnTo>
                    <a:pt x="48" y="24"/>
                  </a:lnTo>
                  <a:lnTo>
                    <a:pt x="48" y="30"/>
                  </a:lnTo>
                  <a:lnTo>
                    <a:pt x="54" y="30"/>
                  </a:lnTo>
                  <a:lnTo>
                    <a:pt x="54" y="42"/>
                  </a:lnTo>
                  <a:lnTo>
                    <a:pt x="60" y="48"/>
                  </a:lnTo>
                  <a:lnTo>
                    <a:pt x="66" y="48"/>
                  </a:lnTo>
                  <a:lnTo>
                    <a:pt x="60" y="54"/>
                  </a:lnTo>
                  <a:lnTo>
                    <a:pt x="60" y="60"/>
                  </a:lnTo>
                  <a:lnTo>
                    <a:pt x="60" y="66"/>
                  </a:lnTo>
                  <a:lnTo>
                    <a:pt x="60" y="72"/>
                  </a:lnTo>
                  <a:lnTo>
                    <a:pt x="54" y="78"/>
                  </a:lnTo>
                  <a:lnTo>
                    <a:pt x="48"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79" name="Freeform 307"/>
            <p:cNvSpPr>
              <a:spLocks/>
            </p:cNvSpPr>
            <p:nvPr/>
          </p:nvSpPr>
          <p:spPr bwMode="auto">
            <a:xfrm>
              <a:off x="1020" y="1134"/>
              <a:ext cx="114" cy="54"/>
            </a:xfrm>
            <a:custGeom>
              <a:avLst/>
              <a:gdLst>
                <a:gd name="T0" fmla="*/ 0 w 114"/>
                <a:gd name="T1" fmla="*/ 36 h 54"/>
                <a:gd name="T2" fmla="*/ 6 w 114"/>
                <a:gd name="T3" fmla="*/ 24 h 54"/>
                <a:gd name="T4" fmla="*/ 12 w 114"/>
                <a:gd name="T5" fmla="*/ 12 h 54"/>
                <a:gd name="T6" fmla="*/ 12 w 114"/>
                <a:gd name="T7" fmla="*/ 6 h 54"/>
                <a:gd name="T8" fmla="*/ 18 w 114"/>
                <a:gd name="T9" fmla="*/ 0 h 54"/>
                <a:gd name="T10" fmla="*/ 12 w 114"/>
                <a:gd name="T11" fmla="*/ 0 h 54"/>
                <a:gd name="T12" fmla="*/ 18 w 114"/>
                <a:gd name="T13" fmla="*/ 0 h 54"/>
                <a:gd name="T14" fmla="*/ 114 w 114"/>
                <a:gd name="T15" fmla="*/ 24 h 54"/>
                <a:gd name="T16" fmla="*/ 108 w 114"/>
                <a:gd name="T17" fmla="*/ 24 h 54"/>
                <a:gd name="T18" fmla="*/ 108 w 114"/>
                <a:gd name="T19" fmla="*/ 30 h 54"/>
                <a:gd name="T20" fmla="*/ 108 w 114"/>
                <a:gd name="T21" fmla="*/ 48 h 54"/>
                <a:gd name="T22" fmla="*/ 72 w 114"/>
                <a:gd name="T23" fmla="*/ 42 h 54"/>
                <a:gd name="T24" fmla="*/ 72 w 114"/>
                <a:gd name="T25" fmla="*/ 48 h 54"/>
                <a:gd name="T26" fmla="*/ 60 w 114"/>
                <a:gd name="T27" fmla="*/ 42 h 54"/>
                <a:gd name="T28" fmla="*/ 60 w 114"/>
                <a:gd name="T29" fmla="*/ 54 h 54"/>
                <a:gd name="T30" fmla="*/ 54 w 114"/>
                <a:gd name="T31" fmla="*/ 54 h 54"/>
                <a:gd name="T32" fmla="*/ 0 w 114"/>
                <a:gd name="T3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54">
                  <a:moveTo>
                    <a:pt x="0" y="36"/>
                  </a:moveTo>
                  <a:lnTo>
                    <a:pt x="6" y="24"/>
                  </a:lnTo>
                  <a:lnTo>
                    <a:pt x="12" y="12"/>
                  </a:lnTo>
                  <a:lnTo>
                    <a:pt x="12" y="6"/>
                  </a:lnTo>
                  <a:lnTo>
                    <a:pt x="18" y="0"/>
                  </a:lnTo>
                  <a:lnTo>
                    <a:pt x="12" y="0"/>
                  </a:lnTo>
                  <a:lnTo>
                    <a:pt x="18" y="0"/>
                  </a:lnTo>
                  <a:lnTo>
                    <a:pt x="114" y="24"/>
                  </a:lnTo>
                  <a:lnTo>
                    <a:pt x="108" y="24"/>
                  </a:lnTo>
                  <a:lnTo>
                    <a:pt x="108" y="30"/>
                  </a:lnTo>
                  <a:lnTo>
                    <a:pt x="108" y="48"/>
                  </a:lnTo>
                  <a:lnTo>
                    <a:pt x="72" y="42"/>
                  </a:lnTo>
                  <a:lnTo>
                    <a:pt x="72" y="48"/>
                  </a:lnTo>
                  <a:lnTo>
                    <a:pt x="60" y="42"/>
                  </a:lnTo>
                  <a:lnTo>
                    <a:pt x="60" y="54"/>
                  </a:lnTo>
                  <a:lnTo>
                    <a:pt x="54" y="54"/>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0" name="Freeform 308"/>
            <p:cNvSpPr>
              <a:spLocks/>
            </p:cNvSpPr>
            <p:nvPr/>
          </p:nvSpPr>
          <p:spPr bwMode="auto">
            <a:xfrm>
              <a:off x="2982" y="1374"/>
              <a:ext cx="48" cy="30"/>
            </a:xfrm>
            <a:custGeom>
              <a:avLst/>
              <a:gdLst>
                <a:gd name="T0" fmla="*/ 0 w 48"/>
                <a:gd name="T1" fmla="*/ 30 h 30"/>
                <a:gd name="T2" fmla="*/ 0 w 48"/>
                <a:gd name="T3" fmla="*/ 24 h 30"/>
                <a:gd name="T4" fmla="*/ 6 w 48"/>
                <a:gd name="T5" fmla="*/ 18 h 30"/>
                <a:gd name="T6" fmla="*/ 12 w 48"/>
                <a:gd name="T7" fmla="*/ 18 h 30"/>
                <a:gd name="T8" fmla="*/ 18 w 48"/>
                <a:gd name="T9" fmla="*/ 12 h 30"/>
                <a:gd name="T10" fmla="*/ 18 w 48"/>
                <a:gd name="T11" fmla="*/ 6 h 30"/>
                <a:gd name="T12" fmla="*/ 24 w 48"/>
                <a:gd name="T13" fmla="*/ 6 h 30"/>
                <a:gd name="T14" fmla="*/ 18 w 48"/>
                <a:gd name="T15" fmla="*/ 6 h 30"/>
                <a:gd name="T16" fmla="*/ 24 w 48"/>
                <a:gd name="T17" fmla="*/ 0 h 30"/>
                <a:gd name="T18" fmla="*/ 30 w 48"/>
                <a:gd name="T19" fmla="*/ 0 h 30"/>
                <a:gd name="T20" fmla="*/ 36 w 48"/>
                <a:gd name="T21" fmla="*/ 0 h 30"/>
                <a:gd name="T22" fmla="*/ 42 w 48"/>
                <a:gd name="T23" fmla="*/ 0 h 30"/>
                <a:gd name="T24" fmla="*/ 42 w 48"/>
                <a:gd name="T25" fmla="*/ 18 h 30"/>
                <a:gd name="T26" fmla="*/ 48 w 48"/>
                <a:gd name="T27" fmla="*/ 18 h 30"/>
                <a:gd name="T28" fmla="*/ 48 w 48"/>
                <a:gd name="T29" fmla="*/ 24 h 30"/>
                <a:gd name="T30" fmla="*/ 30 w 48"/>
                <a:gd name="T31" fmla="*/ 30 h 30"/>
                <a:gd name="T32" fmla="*/ 0 w 48"/>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30">
                  <a:moveTo>
                    <a:pt x="0" y="30"/>
                  </a:moveTo>
                  <a:lnTo>
                    <a:pt x="0" y="24"/>
                  </a:lnTo>
                  <a:lnTo>
                    <a:pt x="6" y="18"/>
                  </a:lnTo>
                  <a:lnTo>
                    <a:pt x="12" y="18"/>
                  </a:lnTo>
                  <a:lnTo>
                    <a:pt x="18" y="12"/>
                  </a:lnTo>
                  <a:lnTo>
                    <a:pt x="18" y="6"/>
                  </a:lnTo>
                  <a:lnTo>
                    <a:pt x="24" y="6"/>
                  </a:lnTo>
                  <a:lnTo>
                    <a:pt x="18" y="6"/>
                  </a:lnTo>
                  <a:lnTo>
                    <a:pt x="24" y="0"/>
                  </a:lnTo>
                  <a:lnTo>
                    <a:pt x="30" y="0"/>
                  </a:lnTo>
                  <a:lnTo>
                    <a:pt x="36" y="0"/>
                  </a:lnTo>
                  <a:lnTo>
                    <a:pt x="42" y="0"/>
                  </a:lnTo>
                  <a:lnTo>
                    <a:pt x="42" y="18"/>
                  </a:lnTo>
                  <a:lnTo>
                    <a:pt x="48" y="18"/>
                  </a:lnTo>
                  <a:lnTo>
                    <a:pt x="48" y="24"/>
                  </a:lnTo>
                  <a:lnTo>
                    <a:pt x="30" y="30"/>
                  </a:lnTo>
                  <a:lnTo>
                    <a:pt x="0"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1" name="Freeform 309"/>
            <p:cNvSpPr>
              <a:spLocks/>
            </p:cNvSpPr>
            <p:nvPr/>
          </p:nvSpPr>
          <p:spPr bwMode="auto">
            <a:xfrm>
              <a:off x="2730" y="1374"/>
              <a:ext cx="42" cy="30"/>
            </a:xfrm>
            <a:custGeom>
              <a:avLst/>
              <a:gdLst>
                <a:gd name="T0" fmla="*/ 24 w 42"/>
                <a:gd name="T1" fmla="*/ 30 h 30"/>
                <a:gd name="T2" fmla="*/ 0 w 42"/>
                <a:gd name="T3" fmla="*/ 30 h 30"/>
                <a:gd name="T4" fmla="*/ 0 w 42"/>
                <a:gd name="T5" fmla="*/ 0 h 30"/>
                <a:gd name="T6" fmla="*/ 42 w 42"/>
                <a:gd name="T7" fmla="*/ 6 h 30"/>
                <a:gd name="T8" fmla="*/ 42 w 42"/>
                <a:gd name="T9" fmla="*/ 30 h 30"/>
                <a:gd name="T10" fmla="*/ 24 w 42"/>
                <a:gd name="T11" fmla="*/ 30 h 30"/>
              </a:gdLst>
              <a:ahLst/>
              <a:cxnLst>
                <a:cxn ang="0">
                  <a:pos x="T0" y="T1"/>
                </a:cxn>
                <a:cxn ang="0">
                  <a:pos x="T2" y="T3"/>
                </a:cxn>
                <a:cxn ang="0">
                  <a:pos x="T4" y="T5"/>
                </a:cxn>
                <a:cxn ang="0">
                  <a:pos x="T6" y="T7"/>
                </a:cxn>
                <a:cxn ang="0">
                  <a:pos x="T8" y="T9"/>
                </a:cxn>
                <a:cxn ang="0">
                  <a:pos x="T10" y="T11"/>
                </a:cxn>
              </a:cxnLst>
              <a:rect l="0" t="0" r="r" b="b"/>
              <a:pathLst>
                <a:path w="42" h="30">
                  <a:moveTo>
                    <a:pt x="24" y="30"/>
                  </a:moveTo>
                  <a:lnTo>
                    <a:pt x="0" y="30"/>
                  </a:lnTo>
                  <a:lnTo>
                    <a:pt x="0" y="0"/>
                  </a:lnTo>
                  <a:lnTo>
                    <a:pt x="42" y="6"/>
                  </a:lnTo>
                  <a:lnTo>
                    <a:pt x="42" y="30"/>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2" name="Freeform 310"/>
            <p:cNvSpPr>
              <a:spLocks/>
            </p:cNvSpPr>
            <p:nvPr/>
          </p:nvSpPr>
          <p:spPr bwMode="auto">
            <a:xfrm>
              <a:off x="4452" y="1176"/>
              <a:ext cx="42" cy="42"/>
            </a:xfrm>
            <a:custGeom>
              <a:avLst/>
              <a:gdLst>
                <a:gd name="T0" fmla="*/ 12 w 42"/>
                <a:gd name="T1" fmla="*/ 36 h 42"/>
                <a:gd name="T2" fmla="*/ 12 w 42"/>
                <a:gd name="T3" fmla="*/ 30 h 42"/>
                <a:gd name="T4" fmla="*/ 0 w 42"/>
                <a:gd name="T5" fmla="*/ 24 h 42"/>
                <a:gd name="T6" fmla="*/ 0 w 42"/>
                <a:gd name="T7" fmla="*/ 18 h 42"/>
                <a:gd name="T8" fmla="*/ 6 w 42"/>
                <a:gd name="T9" fmla="*/ 12 h 42"/>
                <a:gd name="T10" fmla="*/ 6 w 42"/>
                <a:gd name="T11" fmla="*/ 6 h 42"/>
                <a:gd name="T12" fmla="*/ 18 w 42"/>
                <a:gd name="T13" fmla="*/ 0 h 42"/>
                <a:gd name="T14" fmla="*/ 24 w 42"/>
                <a:gd name="T15" fmla="*/ 0 h 42"/>
                <a:gd name="T16" fmla="*/ 36 w 42"/>
                <a:gd name="T17" fmla="*/ 6 h 42"/>
                <a:gd name="T18" fmla="*/ 30 w 42"/>
                <a:gd name="T19" fmla="*/ 12 h 42"/>
                <a:gd name="T20" fmla="*/ 42 w 42"/>
                <a:gd name="T21" fmla="*/ 18 h 42"/>
                <a:gd name="T22" fmla="*/ 36 w 42"/>
                <a:gd name="T23" fmla="*/ 24 h 42"/>
                <a:gd name="T24" fmla="*/ 36 w 42"/>
                <a:gd name="T25" fmla="*/ 36 h 42"/>
                <a:gd name="T26" fmla="*/ 30 w 42"/>
                <a:gd name="T27" fmla="*/ 30 h 42"/>
                <a:gd name="T28" fmla="*/ 24 w 42"/>
                <a:gd name="T29" fmla="*/ 42 h 42"/>
                <a:gd name="T30" fmla="*/ 18 w 42"/>
                <a:gd name="T31" fmla="*/ 36 h 42"/>
                <a:gd name="T32" fmla="*/ 12 w 42"/>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2">
                  <a:moveTo>
                    <a:pt x="12" y="36"/>
                  </a:moveTo>
                  <a:lnTo>
                    <a:pt x="12" y="30"/>
                  </a:lnTo>
                  <a:lnTo>
                    <a:pt x="0" y="24"/>
                  </a:lnTo>
                  <a:lnTo>
                    <a:pt x="0" y="18"/>
                  </a:lnTo>
                  <a:lnTo>
                    <a:pt x="6" y="12"/>
                  </a:lnTo>
                  <a:lnTo>
                    <a:pt x="6" y="6"/>
                  </a:lnTo>
                  <a:lnTo>
                    <a:pt x="18" y="0"/>
                  </a:lnTo>
                  <a:lnTo>
                    <a:pt x="24" y="0"/>
                  </a:lnTo>
                  <a:lnTo>
                    <a:pt x="36" y="6"/>
                  </a:lnTo>
                  <a:lnTo>
                    <a:pt x="30" y="12"/>
                  </a:lnTo>
                  <a:lnTo>
                    <a:pt x="42" y="18"/>
                  </a:lnTo>
                  <a:lnTo>
                    <a:pt x="36" y="24"/>
                  </a:lnTo>
                  <a:lnTo>
                    <a:pt x="36" y="36"/>
                  </a:lnTo>
                  <a:lnTo>
                    <a:pt x="30" y="30"/>
                  </a:lnTo>
                  <a:lnTo>
                    <a:pt x="24" y="42"/>
                  </a:lnTo>
                  <a:lnTo>
                    <a:pt x="18" y="36"/>
                  </a:lnTo>
                  <a:lnTo>
                    <a:pt x="1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3" name="Freeform 311"/>
            <p:cNvSpPr>
              <a:spLocks/>
            </p:cNvSpPr>
            <p:nvPr/>
          </p:nvSpPr>
          <p:spPr bwMode="auto">
            <a:xfrm>
              <a:off x="924" y="1110"/>
              <a:ext cx="108" cy="72"/>
            </a:xfrm>
            <a:custGeom>
              <a:avLst/>
              <a:gdLst>
                <a:gd name="T0" fmla="*/ 0 w 108"/>
                <a:gd name="T1" fmla="*/ 42 h 72"/>
                <a:gd name="T2" fmla="*/ 0 w 108"/>
                <a:gd name="T3" fmla="*/ 36 h 72"/>
                <a:gd name="T4" fmla="*/ 6 w 108"/>
                <a:gd name="T5" fmla="*/ 30 h 72"/>
                <a:gd name="T6" fmla="*/ 6 w 108"/>
                <a:gd name="T7" fmla="*/ 24 h 72"/>
                <a:gd name="T8" fmla="*/ 6 w 108"/>
                <a:gd name="T9" fmla="*/ 18 h 72"/>
                <a:gd name="T10" fmla="*/ 12 w 108"/>
                <a:gd name="T11" fmla="*/ 18 h 72"/>
                <a:gd name="T12" fmla="*/ 12 w 108"/>
                <a:gd name="T13" fmla="*/ 12 h 72"/>
                <a:gd name="T14" fmla="*/ 18 w 108"/>
                <a:gd name="T15" fmla="*/ 12 h 72"/>
                <a:gd name="T16" fmla="*/ 18 w 108"/>
                <a:gd name="T17" fmla="*/ 6 h 72"/>
                <a:gd name="T18" fmla="*/ 18 w 108"/>
                <a:gd name="T19" fmla="*/ 0 h 72"/>
                <a:gd name="T20" fmla="*/ 24 w 108"/>
                <a:gd name="T21" fmla="*/ 6 h 72"/>
                <a:gd name="T22" fmla="*/ 24 w 108"/>
                <a:gd name="T23" fmla="*/ 12 h 72"/>
                <a:gd name="T24" fmla="*/ 30 w 108"/>
                <a:gd name="T25" fmla="*/ 12 h 72"/>
                <a:gd name="T26" fmla="*/ 30 w 108"/>
                <a:gd name="T27" fmla="*/ 6 h 72"/>
                <a:gd name="T28" fmla="*/ 36 w 108"/>
                <a:gd name="T29" fmla="*/ 6 h 72"/>
                <a:gd name="T30" fmla="*/ 42 w 108"/>
                <a:gd name="T31" fmla="*/ 6 h 72"/>
                <a:gd name="T32" fmla="*/ 48 w 108"/>
                <a:gd name="T33" fmla="*/ 6 h 72"/>
                <a:gd name="T34" fmla="*/ 54 w 108"/>
                <a:gd name="T35" fmla="*/ 6 h 72"/>
                <a:gd name="T36" fmla="*/ 54 w 108"/>
                <a:gd name="T37" fmla="*/ 12 h 72"/>
                <a:gd name="T38" fmla="*/ 60 w 108"/>
                <a:gd name="T39" fmla="*/ 12 h 72"/>
                <a:gd name="T40" fmla="*/ 66 w 108"/>
                <a:gd name="T41" fmla="*/ 12 h 72"/>
                <a:gd name="T42" fmla="*/ 78 w 108"/>
                <a:gd name="T43" fmla="*/ 18 h 72"/>
                <a:gd name="T44" fmla="*/ 78 w 108"/>
                <a:gd name="T45" fmla="*/ 24 h 72"/>
                <a:gd name="T46" fmla="*/ 84 w 108"/>
                <a:gd name="T47" fmla="*/ 24 h 72"/>
                <a:gd name="T48" fmla="*/ 90 w 108"/>
                <a:gd name="T49" fmla="*/ 30 h 72"/>
                <a:gd name="T50" fmla="*/ 108 w 108"/>
                <a:gd name="T51" fmla="*/ 36 h 72"/>
                <a:gd name="T52" fmla="*/ 102 w 108"/>
                <a:gd name="T53" fmla="*/ 48 h 72"/>
                <a:gd name="T54" fmla="*/ 96 w 108"/>
                <a:gd name="T55" fmla="*/ 60 h 72"/>
                <a:gd name="T56" fmla="*/ 96 w 108"/>
                <a:gd name="T57" fmla="*/ 66 h 72"/>
                <a:gd name="T58" fmla="*/ 96 w 108"/>
                <a:gd name="T59" fmla="*/ 72 h 72"/>
                <a:gd name="T60" fmla="*/ 60 w 108"/>
                <a:gd name="T61" fmla="*/ 66 h 72"/>
                <a:gd name="T62" fmla="*/ 54 w 108"/>
                <a:gd name="T63" fmla="*/ 66 h 72"/>
                <a:gd name="T64" fmla="*/ 48 w 108"/>
                <a:gd name="T65" fmla="*/ 66 h 72"/>
                <a:gd name="T66" fmla="*/ 42 w 108"/>
                <a:gd name="T67" fmla="*/ 60 h 72"/>
                <a:gd name="T68" fmla="*/ 36 w 108"/>
                <a:gd name="T69" fmla="*/ 54 h 72"/>
                <a:gd name="T70" fmla="*/ 30 w 108"/>
                <a:gd name="T71" fmla="*/ 54 h 72"/>
                <a:gd name="T72" fmla="*/ 24 w 108"/>
                <a:gd name="T73" fmla="*/ 54 h 72"/>
                <a:gd name="T74" fmla="*/ 18 w 108"/>
                <a:gd name="T75" fmla="*/ 54 h 72"/>
                <a:gd name="T76" fmla="*/ 18 w 108"/>
                <a:gd name="T77" fmla="*/ 60 h 72"/>
                <a:gd name="T78" fmla="*/ 0 w 108"/>
                <a:gd name="T79" fmla="*/ 54 h 72"/>
                <a:gd name="T80" fmla="*/ 6 w 108"/>
                <a:gd name="T81" fmla="*/ 54 h 72"/>
                <a:gd name="T82" fmla="*/ 0 w 108"/>
                <a:gd name="T83" fmla="*/ 48 h 72"/>
                <a:gd name="T84" fmla="*/ 0 w 108"/>
                <a:gd name="T8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72">
                  <a:moveTo>
                    <a:pt x="0" y="42"/>
                  </a:moveTo>
                  <a:lnTo>
                    <a:pt x="0" y="36"/>
                  </a:lnTo>
                  <a:lnTo>
                    <a:pt x="6" y="30"/>
                  </a:lnTo>
                  <a:lnTo>
                    <a:pt x="6" y="24"/>
                  </a:lnTo>
                  <a:lnTo>
                    <a:pt x="6" y="18"/>
                  </a:lnTo>
                  <a:lnTo>
                    <a:pt x="12" y="18"/>
                  </a:lnTo>
                  <a:lnTo>
                    <a:pt x="12" y="12"/>
                  </a:lnTo>
                  <a:lnTo>
                    <a:pt x="18" y="12"/>
                  </a:lnTo>
                  <a:lnTo>
                    <a:pt x="18" y="6"/>
                  </a:lnTo>
                  <a:lnTo>
                    <a:pt x="18" y="0"/>
                  </a:lnTo>
                  <a:lnTo>
                    <a:pt x="24" y="6"/>
                  </a:lnTo>
                  <a:lnTo>
                    <a:pt x="24" y="12"/>
                  </a:lnTo>
                  <a:lnTo>
                    <a:pt x="30" y="12"/>
                  </a:lnTo>
                  <a:lnTo>
                    <a:pt x="30" y="6"/>
                  </a:lnTo>
                  <a:lnTo>
                    <a:pt x="36" y="6"/>
                  </a:lnTo>
                  <a:lnTo>
                    <a:pt x="42" y="6"/>
                  </a:lnTo>
                  <a:lnTo>
                    <a:pt x="48" y="6"/>
                  </a:lnTo>
                  <a:lnTo>
                    <a:pt x="54" y="6"/>
                  </a:lnTo>
                  <a:lnTo>
                    <a:pt x="54" y="12"/>
                  </a:lnTo>
                  <a:lnTo>
                    <a:pt x="60" y="12"/>
                  </a:lnTo>
                  <a:lnTo>
                    <a:pt x="66" y="12"/>
                  </a:lnTo>
                  <a:lnTo>
                    <a:pt x="78" y="18"/>
                  </a:lnTo>
                  <a:lnTo>
                    <a:pt x="78" y="24"/>
                  </a:lnTo>
                  <a:lnTo>
                    <a:pt x="84" y="24"/>
                  </a:lnTo>
                  <a:lnTo>
                    <a:pt x="90" y="30"/>
                  </a:lnTo>
                  <a:lnTo>
                    <a:pt x="108" y="36"/>
                  </a:lnTo>
                  <a:lnTo>
                    <a:pt x="102" y="48"/>
                  </a:lnTo>
                  <a:lnTo>
                    <a:pt x="96" y="60"/>
                  </a:lnTo>
                  <a:lnTo>
                    <a:pt x="96" y="66"/>
                  </a:lnTo>
                  <a:lnTo>
                    <a:pt x="96" y="72"/>
                  </a:lnTo>
                  <a:lnTo>
                    <a:pt x="60" y="66"/>
                  </a:lnTo>
                  <a:lnTo>
                    <a:pt x="54" y="66"/>
                  </a:lnTo>
                  <a:lnTo>
                    <a:pt x="48" y="66"/>
                  </a:lnTo>
                  <a:lnTo>
                    <a:pt x="42" y="60"/>
                  </a:lnTo>
                  <a:lnTo>
                    <a:pt x="36" y="54"/>
                  </a:lnTo>
                  <a:lnTo>
                    <a:pt x="30" y="54"/>
                  </a:lnTo>
                  <a:lnTo>
                    <a:pt x="24" y="54"/>
                  </a:lnTo>
                  <a:lnTo>
                    <a:pt x="18" y="54"/>
                  </a:lnTo>
                  <a:lnTo>
                    <a:pt x="18" y="60"/>
                  </a:lnTo>
                  <a:lnTo>
                    <a:pt x="0" y="54"/>
                  </a:lnTo>
                  <a:lnTo>
                    <a:pt x="6" y="54"/>
                  </a:lnTo>
                  <a:lnTo>
                    <a:pt x="0" y="48"/>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4" name="Freeform 312"/>
            <p:cNvSpPr>
              <a:spLocks/>
            </p:cNvSpPr>
            <p:nvPr/>
          </p:nvSpPr>
          <p:spPr bwMode="auto">
            <a:xfrm>
              <a:off x="2466" y="1374"/>
              <a:ext cx="90" cy="60"/>
            </a:xfrm>
            <a:custGeom>
              <a:avLst/>
              <a:gdLst>
                <a:gd name="T0" fmla="*/ 12 w 90"/>
                <a:gd name="T1" fmla="*/ 54 h 60"/>
                <a:gd name="T2" fmla="*/ 0 w 90"/>
                <a:gd name="T3" fmla="*/ 54 h 60"/>
                <a:gd name="T4" fmla="*/ 0 w 90"/>
                <a:gd name="T5" fmla="*/ 42 h 60"/>
                <a:gd name="T6" fmla="*/ 6 w 90"/>
                <a:gd name="T7" fmla="*/ 6 h 60"/>
                <a:gd name="T8" fmla="*/ 6 w 90"/>
                <a:gd name="T9" fmla="*/ 0 h 60"/>
                <a:gd name="T10" fmla="*/ 12 w 90"/>
                <a:gd name="T11" fmla="*/ 0 h 60"/>
                <a:gd name="T12" fmla="*/ 18 w 90"/>
                <a:gd name="T13" fmla="*/ 0 h 60"/>
                <a:gd name="T14" fmla="*/ 24 w 90"/>
                <a:gd name="T15" fmla="*/ 0 h 60"/>
                <a:gd name="T16" fmla="*/ 30 w 90"/>
                <a:gd name="T17" fmla="*/ 0 h 60"/>
                <a:gd name="T18" fmla="*/ 36 w 90"/>
                <a:gd name="T19" fmla="*/ 0 h 60"/>
                <a:gd name="T20" fmla="*/ 42 w 90"/>
                <a:gd name="T21" fmla="*/ 0 h 60"/>
                <a:gd name="T22" fmla="*/ 42 w 90"/>
                <a:gd name="T23" fmla="*/ 6 h 60"/>
                <a:gd name="T24" fmla="*/ 42 w 90"/>
                <a:gd name="T25" fmla="*/ 12 h 60"/>
                <a:gd name="T26" fmla="*/ 42 w 90"/>
                <a:gd name="T27" fmla="*/ 18 h 60"/>
                <a:gd name="T28" fmla="*/ 48 w 90"/>
                <a:gd name="T29" fmla="*/ 18 h 60"/>
                <a:gd name="T30" fmla="*/ 48 w 90"/>
                <a:gd name="T31" fmla="*/ 24 h 60"/>
                <a:gd name="T32" fmla="*/ 42 w 90"/>
                <a:gd name="T33" fmla="*/ 24 h 60"/>
                <a:gd name="T34" fmla="*/ 42 w 90"/>
                <a:gd name="T35" fmla="*/ 30 h 60"/>
                <a:gd name="T36" fmla="*/ 48 w 90"/>
                <a:gd name="T37" fmla="*/ 30 h 60"/>
                <a:gd name="T38" fmla="*/ 54 w 90"/>
                <a:gd name="T39" fmla="*/ 30 h 60"/>
                <a:gd name="T40" fmla="*/ 60 w 90"/>
                <a:gd name="T41" fmla="*/ 36 h 60"/>
                <a:gd name="T42" fmla="*/ 60 w 90"/>
                <a:gd name="T43" fmla="*/ 42 h 60"/>
                <a:gd name="T44" fmla="*/ 66 w 90"/>
                <a:gd name="T45" fmla="*/ 42 h 60"/>
                <a:gd name="T46" fmla="*/ 78 w 90"/>
                <a:gd name="T47" fmla="*/ 48 h 60"/>
                <a:gd name="T48" fmla="*/ 84 w 90"/>
                <a:gd name="T49" fmla="*/ 48 h 60"/>
                <a:gd name="T50" fmla="*/ 84 w 90"/>
                <a:gd name="T51" fmla="*/ 54 h 60"/>
                <a:gd name="T52" fmla="*/ 90 w 90"/>
                <a:gd name="T53" fmla="*/ 54 h 60"/>
                <a:gd name="T54" fmla="*/ 90 w 90"/>
                <a:gd name="T55" fmla="*/ 60 h 60"/>
                <a:gd name="T56" fmla="*/ 60 w 90"/>
                <a:gd name="T57" fmla="*/ 54 h 60"/>
                <a:gd name="T58" fmla="*/ 60 w 90"/>
                <a:gd name="T59" fmla="*/ 60 h 60"/>
                <a:gd name="T60" fmla="*/ 12 w 90"/>
                <a:gd name="T6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60">
                  <a:moveTo>
                    <a:pt x="12" y="54"/>
                  </a:moveTo>
                  <a:lnTo>
                    <a:pt x="0" y="54"/>
                  </a:lnTo>
                  <a:lnTo>
                    <a:pt x="0" y="42"/>
                  </a:lnTo>
                  <a:lnTo>
                    <a:pt x="6" y="6"/>
                  </a:lnTo>
                  <a:lnTo>
                    <a:pt x="6" y="0"/>
                  </a:lnTo>
                  <a:lnTo>
                    <a:pt x="12" y="0"/>
                  </a:lnTo>
                  <a:lnTo>
                    <a:pt x="18" y="0"/>
                  </a:lnTo>
                  <a:lnTo>
                    <a:pt x="24" y="0"/>
                  </a:lnTo>
                  <a:lnTo>
                    <a:pt x="30" y="0"/>
                  </a:lnTo>
                  <a:lnTo>
                    <a:pt x="36" y="0"/>
                  </a:lnTo>
                  <a:lnTo>
                    <a:pt x="42" y="0"/>
                  </a:lnTo>
                  <a:lnTo>
                    <a:pt x="42" y="6"/>
                  </a:lnTo>
                  <a:lnTo>
                    <a:pt x="42" y="12"/>
                  </a:lnTo>
                  <a:lnTo>
                    <a:pt x="42" y="18"/>
                  </a:lnTo>
                  <a:lnTo>
                    <a:pt x="48" y="18"/>
                  </a:lnTo>
                  <a:lnTo>
                    <a:pt x="48" y="24"/>
                  </a:lnTo>
                  <a:lnTo>
                    <a:pt x="42" y="24"/>
                  </a:lnTo>
                  <a:lnTo>
                    <a:pt x="42" y="30"/>
                  </a:lnTo>
                  <a:lnTo>
                    <a:pt x="48" y="30"/>
                  </a:lnTo>
                  <a:lnTo>
                    <a:pt x="54" y="30"/>
                  </a:lnTo>
                  <a:lnTo>
                    <a:pt x="60" y="36"/>
                  </a:lnTo>
                  <a:lnTo>
                    <a:pt x="60" y="42"/>
                  </a:lnTo>
                  <a:lnTo>
                    <a:pt x="66" y="42"/>
                  </a:lnTo>
                  <a:lnTo>
                    <a:pt x="78" y="48"/>
                  </a:lnTo>
                  <a:lnTo>
                    <a:pt x="84" y="48"/>
                  </a:lnTo>
                  <a:lnTo>
                    <a:pt x="84" y="54"/>
                  </a:lnTo>
                  <a:lnTo>
                    <a:pt x="90" y="54"/>
                  </a:lnTo>
                  <a:lnTo>
                    <a:pt x="90" y="60"/>
                  </a:lnTo>
                  <a:lnTo>
                    <a:pt x="60" y="54"/>
                  </a:lnTo>
                  <a:lnTo>
                    <a:pt x="60" y="60"/>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5" name="Freeform 313"/>
            <p:cNvSpPr>
              <a:spLocks/>
            </p:cNvSpPr>
            <p:nvPr/>
          </p:nvSpPr>
          <p:spPr bwMode="auto">
            <a:xfrm>
              <a:off x="4488" y="1170"/>
              <a:ext cx="48" cy="60"/>
            </a:xfrm>
            <a:custGeom>
              <a:avLst/>
              <a:gdLst>
                <a:gd name="T0" fmla="*/ 12 w 48"/>
                <a:gd name="T1" fmla="*/ 60 h 60"/>
                <a:gd name="T2" fmla="*/ 18 w 48"/>
                <a:gd name="T3" fmla="*/ 54 h 60"/>
                <a:gd name="T4" fmla="*/ 12 w 48"/>
                <a:gd name="T5" fmla="*/ 48 h 60"/>
                <a:gd name="T6" fmla="*/ 18 w 48"/>
                <a:gd name="T7" fmla="*/ 36 h 60"/>
                <a:gd name="T8" fmla="*/ 0 w 48"/>
                <a:gd name="T9" fmla="*/ 30 h 60"/>
                <a:gd name="T10" fmla="*/ 6 w 48"/>
                <a:gd name="T11" fmla="*/ 24 h 60"/>
                <a:gd name="T12" fmla="*/ 12 w 48"/>
                <a:gd name="T13" fmla="*/ 24 h 60"/>
                <a:gd name="T14" fmla="*/ 18 w 48"/>
                <a:gd name="T15" fmla="*/ 6 h 60"/>
                <a:gd name="T16" fmla="*/ 18 w 48"/>
                <a:gd name="T17" fmla="*/ 0 h 60"/>
                <a:gd name="T18" fmla="*/ 24 w 48"/>
                <a:gd name="T19" fmla="*/ 6 h 60"/>
                <a:gd name="T20" fmla="*/ 30 w 48"/>
                <a:gd name="T21" fmla="*/ 0 h 60"/>
                <a:gd name="T22" fmla="*/ 36 w 48"/>
                <a:gd name="T23" fmla="*/ 0 h 60"/>
                <a:gd name="T24" fmla="*/ 36 w 48"/>
                <a:gd name="T25" fmla="*/ 6 h 60"/>
                <a:gd name="T26" fmla="*/ 36 w 48"/>
                <a:gd name="T27" fmla="*/ 12 h 60"/>
                <a:gd name="T28" fmla="*/ 36 w 48"/>
                <a:gd name="T29" fmla="*/ 18 h 60"/>
                <a:gd name="T30" fmla="*/ 42 w 48"/>
                <a:gd name="T31" fmla="*/ 24 h 60"/>
                <a:gd name="T32" fmla="*/ 36 w 48"/>
                <a:gd name="T33" fmla="*/ 30 h 60"/>
                <a:gd name="T34" fmla="*/ 48 w 48"/>
                <a:gd name="T35" fmla="*/ 36 h 60"/>
                <a:gd name="T36" fmla="*/ 42 w 48"/>
                <a:gd name="T37" fmla="*/ 36 h 60"/>
                <a:gd name="T38" fmla="*/ 42 w 48"/>
                <a:gd name="T39" fmla="*/ 42 h 60"/>
                <a:gd name="T40" fmla="*/ 36 w 48"/>
                <a:gd name="T41" fmla="*/ 42 h 60"/>
                <a:gd name="T42" fmla="*/ 36 w 48"/>
                <a:gd name="T43" fmla="*/ 48 h 60"/>
                <a:gd name="T44" fmla="*/ 36 w 48"/>
                <a:gd name="T45" fmla="*/ 54 h 60"/>
                <a:gd name="T46" fmla="*/ 36 w 48"/>
                <a:gd name="T47" fmla="*/ 60 h 60"/>
                <a:gd name="T48" fmla="*/ 30 w 48"/>
                <a:gd name="T49" fmla="*/ 60 h 60"/>
                <a:gd name="T50" fmla="*/ 18 w 48"/>
                <a:gd name="T51" fmla="*/ 60 h 60"/>
                <a:gd name="T52" fmla="*/ 12 w 48"/>
                <a:gd name="T5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60">
                  <a:moveTo>
                    <a:pt x="12" y="60"/>
                  </a:moveTo>
                  <a:lnTo>
                    <a:pt x="18" y="54"/>
                  </a:lnTo>
                  <a:lnTo>
                    <a:pt x="12" y="48"/>
                  </a:lnTo>
                  <a:lnTo>
                    <a:pt x="18" y="36"/>
                  </a:lnTo>
                  <a:lnTo>
                    <a:pt x="0" y="30"/>
                  </a:lnTo>
                  <a:lnTo>
                    <a:pt x="6" y="24"/>
                  </a:lnTo>
                  <a:lnTo>
                    <a:pt x="12" y="24"/>
                  </a:lnTo>
                  <a:lnTo>
                    <a:pt x="18" y="6"/>
                  </a:lnTo>
                  <a:lnTo>
                    <a:pt x="18" y="0"/>
                  </a:lnTo>
                  <a:lnTo>
                    <a:pt x="24" y="6"/>
                  </a:lnTo>
                  <a:lnTo>
                    <a:pt x="30" y="0"/>
                  </a:lnTo>
                  <a:lnTo>
                    <a:pt x="36" y="0"/>
                  </a:lnTo>
                  <a:lnTo>
                    <a:pt x="36" y="6"/>
                  </a:lnTo>
                  <a:lnTo>
                    <a:pt x="36" y="12"/>
                  </a:lnTo>
                  <a:lnTo>
                    <a:pt x="36" y="18"/>
                  </a:lnTo>
                  <a:lnTo>
                    <a:pt x="42" y="24"/>
                  </a:lnTo>
                  <a:lnTo>
                    <a:pt x="36" y="30"/>
                  </a:lnTo>
                  <a:lnTo>
                    <a:pt x="48" y="36"/>
                  </a:lnTo>
                  <a:lnTo>
                    <a:pt x="42" y="36"/>
                  </a:lnTo>
                  <a:lnTo>
                    <a:pt x="42" y="42"/>
                  </a:lnTo>
                  <a:lnTo>
                    <a:pt x="36" y="42"/>
                  </a:lnTo>
                  <a:lnTo>
                    <a:pt x="36" y="48"/>
                  </a:lnTo>
                  <a:lnTo>
                    <a:pt x="36" y="54"/>
                  </a:lnTo>
                  <a:lnTo>
                    <a:pt x="36" y="60"/>
                  </a:lnTo>
                  <a:lnTo>
                    <a:pt x="30" y="60"/>
                  </a:lnTo>
                  <a:lnTo>
                    <a:pt x="18" y="60"/>
                  </a:lnTo>
                  <a:lnTo>
                    <a:pt x="12"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6" name="Freeform 314"/>
            <p:cNvSpPr>
              <a:spLocks/>
            </p:cNvSpPr>
            <p:nvPr/>
          </p:nvSpPr>
          <p:spPr bwMode="auto">
            <a:xfrm>
              <a:off x="4686" y="1116"/>
              <a:ext cx="54" cy="48"/>
            </a:xfrm>
            <a:custGeom>
              <a:avLst/>
              <a:gdLst>
                <a:gd name="T0" fmla="*/ 12 w 54"/>
                <a:gd name="T1" fmla="*/ 48 h 48"/>
                <a:gd name="T2" fmla="*/ 6 w 54"/>
                <a:gd name="T3" fmla="*/ 48 h 48"/>
                <a:gd name="T4" fmla="*/ 12 w 54"/>
                <a:gd name="T5" fmla="*/ 36 h 48"/>
                <a:gd name="T6" fmla="*/ 12 w 54"/>
                <a:gd name="T7" fmla="*/ 24 h 48"/>
                <a:gd name="T8" fmla="*/ 6 w 54"/>
                <a:gd name="T9" fmla="*/ 24 h 48"/>
                <a:gd name="T10" fmla="*/ 6 w 54"/>
                <a:gd name="T11" fmla="*/ 18 h 48"/>
                <a:gd name="T12" fmla="*/ 6 w 54"/>
                <a:gd name="T13" fmla="*/ 12 h 48"/>
                <a:gd name="T14" fmla="*/ 0 w 54"/>
                <a:gd name="T15" fmla="*/ 12 h 48"/>
                <a:gd name="T16" fmla="*/ 6 w 54"/>
                <a:gd name="T17" fmla="*/ 12 h 48"/>
                <a:gd name="T18" fmla="*/ 6 w 54"/>
                <a:gd name="T19" fmla="*/ 6 h 48"/>
                <a:gd name="T20" fmla="*/ 12 w 54"/>
                <a:gd name="T21" fmla="*/ 6 h 48"/>
                <a:gd name="T22" fmla="*/ 18 w 54"/>
                <a:gd name="T23" fmla="*/ 6 h 48"/>
                <a:gd name="T24" fmla="*/ 24 w 54"/>
                <a:gd name="T25" fmla="*/ 12 h 48"/>
                <a:gd name="T26" fmla="*/ 42 w 54"/>
                <a:gd name="T27" fmla="*/ 0 h 48"/>
                <a:gd name="T28" fmla="*/ 48 w 54"/>
                <a:gd name="T29" fmla="*/ 0 h 48"/>
                <a:gd name="T30" fmla="*/ 42 w 54"/>
                <a:gd name="T31" fmla="*/ 6 h 48"/>
                <a:gd name="T32" fmla="*/ 48 w 54"/>
                <a:gd name="T33" fmla="*/ 12 h 48"/>
                <a:gd name="T34" fmla="*/ 54 w 54"/>
                <a:gd name="T35" fmla="*/ 18 h 48"/>
                <a:gd name="T36" fmla="*/ 42 w 54"/>
                <a:gd name="T37" fmla="*/ 30 h 48"/>
                <a:gd name="T38" fmla="*/ 48 w 54"/>
                <a:gd name="T39" fmla="*/ 42 h 48"/>
                <a:gd name="T40" fmla="*/ 42 w 54"/>
                <a:gd name="T41" fmla="*/ 48 h 48"/>
                <a:gd name="T42" fmla="*/ 36 w 54"/>
                <a:gd name="T43" fmla="*/ 48 h 48"/>
                <a:gd name="T44" fmla="*/ 24 w 54"/>
                <a:gd name="T45" fmla="*/ 42 h 48"/>
                <a:gd name="T46" fmla="*/ 18 w 54"/>
                <a:gd name="T47" fmla="*/ 48 h 48"/>
                <a:gd name="T48" fmla="*/ 18 w 54"/>
                <a:gd name="T49" fmla="*/ 42 h 48"/>
                <a:gd name="T50" fmla="*/ 12 w 54"/>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48">
                  <a:moveTo>
                    <a:pt x="12" y="48"/>
                  </a:moveTo>
                  <a:lnTo>
                    <a:pt x="6" y="48"/>
                  </a:lnTo>
                  <a:lnTo>
                    <a:pt x="12" y="36"/>
                  </a:lnTo>
                  <a:lnTo>
                    <a:pt x="12" y="24"/>
                  </a:lnTo>
                  <a:lnTo>
                    <a:pt x="6" y="24"/>
                  </a:lnTo>
                  <a:lnTo>
                    <a:pt x="6" y="18"/>
                  </a:lnTo>
                  <a:lnTo>
                    <a:pt x="6" y="12"/>
                  </a:lnTo>
                  <a:lnTo>
                    <a:pt x="0" y="12"/>
                  </a:lnTo>
                  <a:lnTo>
                    <a:pt x="6" y="12"/>
                  </a:lnTo>
                  <a:lnTo>
                    <a:pt x="6" y="6"/>
                  </a:lnTo>
                  <a:lnTo>
                    <a:pt x="12" y="6"/>
                  </a:lnTo>
                  <a:lnTo>
                    <a:pt x="18" y="6"/>
                  </a:lnTo>
                  <a:lnTo>
                    <a:pt x="24" y="12"/>
                  </a:lnTo>
                  <a:lnTo>
                    <a:pt x="42" y="0"/>
                  </a:lnTo>
                  <a:lnTo>
                    <a:pt x="48" y="0"/>
                  </a:lnTo>
                  <a:lnTo>
                    <a:pt x="42" y="6"/>
                  </a:lnTo>
                  <a:lnTo>
                    <a:pt x="48" y="12"/>
                  </a:lnTo>
                  <a:lnTo>
                    <a:pt x="54" y="18"/>
                  </a:lnTo>
                  <a:lnTo>
                    <a:pt x="42" y="30"/>
                  </a:lnTo>
                  <a:lnTo>
                    <a:pt x="48" y="42"/>
                  </a:lnTo>
                  <a:lnTo>
                    <a:pt x="42" y="48"/>
                  </a:lnTo>
                  <a:lnTo>
                    <a:pt x="36" y="48"/>
                  </a:lnTo>
                  <a:lnTo>
                    <a:pt x="24" y="42"/>
                  </a:lnTo>
                  <a:lnTo>
                    <a:pt x="18" y="48"/>
                  </a:lnTo>
                  <a:lnTo>
                    <a:pt x="18" y="42"/>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7" name="Freeform 315"/>
            <p:cNvSpPr>
              <a:spLocks/>
            </p:cNvSpPr>
            <p:nvPr/>
          </p:nvSpPr>
          <p:spPr bwMode="auto">
            <a:xfrm>
              <a:off x="2406" y="1374"/>
              <a:ext cx="72" cy="72"/>
            </a:xfrm>
            <a:custGeom>
              <a:avLst/>
              <a:gdLst>
                <a:gd name="T0" fmla="*/ 66 w 72"/>
                <a:gd name="T1" fmla="*/ 72 h 72"/>
                <a:gd name="T2" fmla="*/ 0 w 72"/>
                <a:gd name="T3" fmla="*/ 72 h 72"/>
                <a:gd name="T4" fmla="*/ 0 w 72"/>
                <a:gd name="T5" fmla="*/ 36 h 72"/>
                <a:gd name="T6" fmla="*/ 6 w 72"/>
                <a:gd name="T7" fmla="*/ 18 h 72"/>
                <a:gd name="T8" fmla="*/ 18 w 72"/>
                <a:gd name="T9" fmla="*/ 18 h 72"/>
                <a:gd name="T10" fmla="*/ 24 w 72"/>
                <a:gd name="T11" fmla="*/ 18 h 72"/>
                <a:gd name="T12" fmla="*/ 24 w 72"/>
                <a:gd name="T13" fmla="*/ 12 h 72"/>
                <a:gd name="T14" fmla="*/ 30 w 72"/>
                <a:gd name="T15" fmla="*/ 12 h 72"/>
                <a:gd name="T16" fmla="*/ 36 w 72"/>
                <a:gd name="T17" fmla="*/ 12 h 72"/>
                <a:gd name="T18" fmla="*/ 42 w 72"/>
                <a:gd name="T19" fmla="*/ 12 h 72"/>
                <a:gd name="T20" fmla="*/ 42 w 72"/>
                <a:gd name="T21" fmla="*/ 6 h 72"/>
                <a:gd name="T22" fmla="*/ 48 w 72"/>
                <a:gd name="T23" fmla="*/ 6 h 72"/>
                <a:gd name="T24" fmla="*/ 54 w 72"/>
                <a:gd name="T25" fmla="*/ 6 h 72"/>
                <a:gd name="T26" fmla="*/ 60 w 72"/>
                <a:gd name="T27" fmla="*/ 6 h 72"/>
                <a:gd name="T28" fmla="*/ 66 w 72"/>
                <a:gd name="T29" fmla="*/ 0 h 72"/>
                <a:gd name="T30" fmla="*/ 66 w 72"/>
                <a:gd name="T31" fmla="*/ 6 h 72"/>
                <a:gd name="T32" fmla="*/ 60 w 72"/>
                <a:gd name="T33" fmla="*/ 42 h 72"/>
                <a:gd name="T34" fmla="*/ 60 w 72"/>
                <a:gd name="T35" fmla="*/ 54 h 72"/>
                <a:gd name="T36" fmla="*/ 72 w 72"/>
                <a:gd name="T37" fmla="*/ 54 h 72"/>
                <a:gd name="T38" fmla="*/ 66 w 72"/>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66" y="72"/>
                  </a:moveTo>
                  <a:lnTo>
                    <a:pt x="0" y="72"/>
                  </a:lnTo>
                  <a:lnTo>
                    <a:pt x="0" y="36"/>
                  </a:lnTo>
                  <a:lnTo>
                    <a:pt x="6" y="18"/>
                  </a:lnTo>
                  <a:lnTo>
                    <a:pt x="18" y="18"/>
                  </a:lnTo>
                  <a:lnTo>
                    <a:pt x="24" y="18"/>
                  </a:lnTo>
                  <a:lnTo>
                    <a:pt x="24" y="12"/>
                  </a:lnTo>
                  <a:lnTo>
                    <a:pt x="30" y="12"/>
                  </a:lnTo>
                  <a:lnTo>
                    <a:pt x="36" y="12"/>
                  </a:lnTo>
                  <a:lnTo>
                    <a:pt x="42" y="12"/>
                  </a:lnTo>
                  <a:lnTo>
                    <a:pt x="42" y="6"/>
                  </a:lnTo>
                  <a:lnTo>
                    <a:pt x="48" y="6"/>
                  </a:lnTo>
                  <a:lnTo>
                    <a:pt x="54" y="6"/>
                  </a:lnTo>
                  <a:lnTo>
                    <a:pt x="60" y="6"/>
                  </a:lnTo>
                  <a:lnTo>
                    <a:pt x="66" y="0"/>
                  </a:lnTo>
                  <a:lnTo>
                    <a:pt x="66" y="6"/>
                  </a:lnTo>
                  <a:lnTo>
                    <a:pt x="60" y="42"/>
                  </a:lnTo>
                  <a:lnTo>
                    <a:pt x="60" y="54"/>
                  </a:lnTo>
                  <a:lnTo>
                    <a:pt x="72" y="54"/>
                  </a:lnTo>
                  <a:lnTo>
                    <a:pt x="66"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8" name="Freeform 316"/>
            <p:cNvSpPr>
              <a:spLocks/>
            </p:cNvSpPr>
            <p:nvPr/>
          </p:nvSpPr>
          <p:spPr bwMode="auto">
            <a:xfrm>
              <a:off x="1686" y="1296"/>
              <a:ext cx="84" cy="84"/>
            </a:xfrm>
            <a:custGeom>
              <a:avLst/>
              <a:gdLst>
                <a:gd name="T0" fmla="*/ 12 w 84"/>
                <a:gd name="T1" fmla="*/ 72 h 84"/>
                <a:gd name="T2" fmla="*/ 0 w 84"/>
                <a:gd name="T3" fmla="*/ 66 h 84"/>
                <a:gd name="T4" fmla="*/ 0 w 84"/>
                <a:gd name="T5" fmla="*/ 60 h 84"/>
                <a:gd name="T6" fmla="*/ 12 w 84"/>
                <a:gd name="T7" fmla="*/ 60 h 84"/>
                <a:gd name="T8" fmla="*/ 12 w 84"/>
                <a:gd name="T9" fmla="*/ 54 h 84"/>
                <a:gd name="T10" fmla="*/ 18 w 84"/>
                <a:gd name="T11" fmla="*/ 54 h 84"/>
                <a:gd name="T12" fmla="*/ 18 w 84"/>
                <a:gd name="T13" fmla="*/ 48 h 84"/>
                <a:gd name="T14" fmla="*/ 24 w 84"/>
                <a:gd name="T15" fmla="*/ 48 h 84"/>
                <a:gd name="T16" fmla="*/ 30 w 84"/>
                <a:gd name="T17" fmla="*/ 36 h 84"/>
                <a:gd name="T18" fmla="*/ 30 w 84"/>
                <a:gd name="T19" fmla="*/ 30 h 84"/>
                <a:gd name="T20" fmla="*/ 48 w 84"/>
                <a:gd name="T21" fmla="*/ 30 h 84"/>
                <a:gd name="T22" fmla="*/ 48 w 84"/>
                <a:gd name="T23" fmla="*/ 18 h 84"/>
                <a:gd name="T24" fmla="*/ 54 w 84"/>
                <a:gd name="T25" fmla="*/ 18 h 84"/>
                <a:gd name="T26" fmla="*/ 60 w 84"/>
                <a:gd name="T27" fmla="*/ 18 h 84"/>
                <a:gd name="T28" fmla="*/ 54 w 84"/>
                <a:gd name="T29" fmla="*/ 18 h 84"/>
                <a:gd name="T30" fmla="*/ 54 w 84"/>
                <a:gd name="T31" fmla="*/ 12 h 84"/>
                <a:gd name="T32" fmla="*/ 54 w 84"/>
                <a:gd name="T33" fmla="*/ 6 h 84"/>
                <a:gd name="T34" fmla="*/ 60 w 84"/>
                <a:gd name="T35" fmla="*/ 6 h 84"/>
                <a:gd name="T36" fmla="*/ 60 w 84"/>
                <a:gd name="T37" fmla="*/ 0 h 84"/>
                <a:gd name="T38" fmla="*/ 66 w 84"/>
                <a:gd name="T39" fmla="*/ 6 h 84"/>
                <a:gd name="T40" fmla="*/ 66 w 84"/>
                <a:gd name="T41" fmla="*/ 0 h 84"/>
                <a:gd name="T42" fmla="*/ 72 w 84"/>
                <a:gd name="T43" fmla="*/ 0 h 84"/>
                <a:gd name="T44" fmla="*/ 72 w 84"/>
                <a:gd name="T45" fmla="*/ 6 h 84"/>
                <a:gd name="T46" fmla="*/ 72 w 84"/>
                <a:gd name="T47" fmla="*/ 12 h 84"/>
                <a:gd name="T48" fmla="*/ 78 w 84"/>
                <a:gd name="T49" fmla="*/ 12 h 84"/>
                <a:gd name="T50" fmla="*/ 72 w 84"/>
                <a:gd name="T51" fmla="*/ 18 h 84"/>
                <a:gd name="T52" fmla="*/ 78 w 84"/>
                <a:gd name="T53" fmla="*/ 18 h 84"/>
                <a:gd name="T54" fmla="*/ 78 w 84"/>
                <a:gd name="T55" fmla="*/ 24 h 84"/>
                <a:gd name="T56" fmla="*/ 84 w 84"/>
                <a:gd name="T57" fmla="*/ 30 h 84"/>
                <a:gd name="T58" fmla="*/ 78 w 84"/>
                <a:gd name="T59" fmla="*/ 78 h 84"/>
                <a:gd name="T60" fmla="*/ 66 w 84"/>
                <a:gd name="T61" fmla="*/ 84 h 84"/>
                <a:gd name="T62" fmla="*/ 66 w 84"/>
                <a:gd name="T63" fmla="*/ 78 h 84"/>
                <a:gd name="T64" fmla="*/ 60 w 84"/>
                <a:gd name="T65" fmla="*/ 84 h 84"/>
                <a:gd name="T66" fmla="*/ 54 w 84"/>
                <a:gd name="T67" fmla="*/ 78 h 84"/>
                <a:gd name="T68" fmla="*/ 48 w 84"/>
                <a:gd name="T69" fmla="*/ 78 h 84"/>
                <a:gd name="T70" fmla="*/ 42 w 84"/>
                <a:gd name="T71" fmla="*/ 78 h 84"/>
                <a:gd name="T72" fmla="*/ 42 w 84"/>
                <a:gd name="T73" fmla="*/ 84 h 84"/>
                <a:gd name="T74" fmla="*/ 30 w 84"/>
                <a:gd name="T75" fmla="*/ 84 h 84"/>
                <a:gd name="T76" fmla="*/ 30 w 84"/>
                <a:gd name="T77" fmla="*/ 78 h 84"/>
                <a:gd name="T78" fmla="*/ 24 w 84"/>
                <a:gd name="T79" fmla="*/ 78 h 84"/>
                <a:gd name="T80" fmla="*/ 12 w 84"/>
                <a:gd name="T81"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12" y="72"/>
                  </a:moveTo>
                  <a:lnTo>
                    <a:pt x="0" y="66"/>
                  </a:lnTo>
                  <a:lnTo>
                    <a:pt x="0" y="60"/>
                  </a:lnTo>
                  <a:lnTo>
                    <a:pt x="12" y="60"/>
                  </a:lnTo>
                  <a:lnTo>
                    <a:pt x="12" y="54"/>
                  </a:lnTo>
                  <a:lnTo>
                    <a:pt x="18" y="54"/>
                  </a:lnTo>
                  <a:lnTo>
                    <a:pt x="18" y="48"/>
                  </a:lnTo>
                  <a:lnTo>
                    <a:pt x="24" y="48"/>
                  </a:lnTo>
                  <a:lnTo>
                    <a:pt x="30" y="36"/>
                  </a:lnTo>
                  <a:lnTo>
                    <a:pt x="30" y="30"/>
                  </a:lnTo>
                  <a:lnTo>
                    <a:pt x="48" y="30"/>
                  </a:lnTo>
                  <a:lnTo>
                    <a:pt x="48" y="18"/>
                  </a:lnTo>
                  <a:lnTo>
                    <a:pt x="54" y="18"/>
                  </a:lnTo>
                  <a:lnTo>
                    <a:pt x="60" y="18"/>
                  </a:lnTo>
                  <a:lnTo>
                    <a:pt x="54" y="18"/>
                  </a:lnTo>
                  <a:lnTo>
                    <a:pt x="54" y="12"/>
                  </a:lnTo>
                  <a:lnTo>
                    <a:pt x="54" y="6"/>
                  </a:lnTo>
                  <a:lnTo>
                    <a:pt x="60" y="6"/>
                  </a:lnTo>
                  <a:lnTo>
                    <a:pt x="60" y="0"/>
                  </a:lnTo>
                  <a:lnTo>
                    <a:pt x="66" y="6"/>
                  </a:lnTo>
                  <a:lnTo>
                    <a:pt x="66" y="0"/>
                  </a:lnTo>
                  <a:lnTo>
                    <a:pt x="72" y="0"/>
                  </a:lnTo>
                  <a:lnTo>
                    <a:pt x="72" y="6"/>
                  </a:lnTo>
                  <a:lnTo>
                    <a:pt x="72" y="12"/>
                  </a:lnTo>
                  <a:lnTo>
                    <a:pt x="78" y="12"/>
                  </a:lnTo>
                  <a:lnTo>
                    <a:pt x="72" y="18"/>
                  </a:lnTo>
                  <a:lnTo>
                    <a:pt x="78" y="18"/>
                  </a:lnTo>
                  <a:lnTo>
                    <a:pt x="78" y="24"/>
                  </a:lnTo>
                  <a:lnTo>
                    <a:pt x="84" y="30"/>
                  </a:lnTo>
                  <a:lnTo>
                    <a:pt x="78" y="78"/>
                  </a:lnTo>
                  <a:lnTo>
                    <a:pt x="66" y="84"/>
                  </a:lnTo>
                  <a:lnTo>
                    <a:pt x="66" y="78"/>
                  </a:lnTo>
                  <a:lnTo>
                    <a:pt x="60" y="84"/>
                  </a:lnTo>
                  <a:lnTo>
                    <a:pt x="54" y="78"/>
                  </a:lnTo>
                  <a:lnTo>
                    <a:pt x="48" y="78"/>
                  </a:lnTo>
                  <a:lnTo>
                    <a:pt x="42" y="78"/>
                  </a:lnTo>
                  <a:lnTo>
                    <a:pt x="42" y="84"/>
                  </a:lnTo>
                  <a:lnTo>
                    <a:pt x="30" y="84"/>
                  </a:lnTo>
                  <a:lnTo>
                    <a:pt x="30" y="78"/>
                  </a:lnTo>
                  <a:lnTo>
                    <a:pt x="24" y="78"/>
                  </a:lnTo>
                  <a:lnTo>
                    <a:pt x="12"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89" name="Freeform 317"/>
            <p:cNvSpPr>
              <a:spLocks/>
            </p:cNvSpPr>
            <p:nvPr/>
          </p:nvSpPr>
          <p:spPr bwMode="auto">
            <a:xfrm>
              <a:off x="2934" y="1386"/>
              <a:ext cx="60" cy="24"/>
            </a:xfrm>
            <a:custGeom>
              <a:avLst/>
              <a:gdLst>
                <a:gd name="T0" fmla="*/ 48 w 60"/>
                <a:gd name="T1" fmla="*/ 24 h 24"/>
                <a:gd name="T2" fmla="*/ 0 w 60"/>
                <a:gd name="T3" fmla="*/ 24 h 24"/>
                <a:gd name="T4" fmla="*/ 0 w 60"/>
                <a:gd name="T5" fmla="*/ 0 h 24"/>
                <a:gd name="T6" fmla="*/ 6 w 60"/>
                <a:gd name="T7" fmla="*/ 0 h 24"/>
                <a:gd name="T8" fmla="*/ 6 w 60"/>
                <a:gd name="T9" fmla="*/ 6 h 24"/>
                <a:gd name="T10" fmla="*/ 24 w 60"/>
                <a:gd name="T11" fmla="*/ 6 h 24"/>
                <a:gd name="T12" fmla="*/ 24 w 60"/>
                <a:gd name="T13" fmla="*/ 0 h 24"/>
                <a:gd name="T14" fmla="*/ 30 w 60"/>
                <a:gd name="T15" fmla="*/ 0 h 24"/>
                <a:gd name="T16" fmla="*/ 42 w 60"/>
                <a:gd name="T17" fmla="*/ 0 h 24"/>
                <a:gd name="T18" fmla="*/ 48 w 60"/>
                <a:gd name="T19" fmla="*/ 0 h 24"/>
                <a:gd name="T20" fmla="*/ 60 w 60"/>
                <a:gd name="T21" fmla="*/ 0 h 24"/>
                <a:gd name="T22" fmla="*/ 60 w 60"/>
                <a:gd name="T23" fmla="*/ 6 h 24"/>
                <a:gd name="T24" fmla="*/ 54 w 60"/>
                <a:gd name="T25" fmla="*/ 6 h 24"/>
                <a:gd name="T26" fmla="*/ 48 w 60"/>
                <a:gd name="T27" fmla="*/ 12 h 24"/>
                <a:gd name="T28" fmla="*/ 48 w 60"/>
                <a:gd name="T29" fmla="*/ 18 h 24"/>
                <a:gd name="T30" fmla="*/ 48 w 60"/>
                <a:gd name="T3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24">
                  <a:moveTo>
                    <a:pt x="48" y="24"/>
                  </a:moveTo>
                  <a:lnTo>
                    <a:pt x="0" y="24"/>
                  </a:lnTo>
                  <a:lnTo>
                    <a:pt x="0" y="0"/>
                  </a:lnTo>
                  <a:lnTo>
                    <a:pt x="6" y="0"/>
                  </a:lnTo>
                  <a:lnTo>
                    <a:pt x="6" y="6"/>
                  </a:lnTo>
                  <a:lnTo>
                    <a:pt x="24" y="6"/>
                  </a:lnTo>
                  <a:lnTo>
                    <a:pt x="24" y="0"/>
                  </a:lnTo>
                  <a:lnTo>
                    <a:pt x="30" y="0"/>
                  </a:lnTo>
                  <a:lnTo>
                    <a:pt x="42" y="0"/>
                  </a:lnTo>
                  <a:lnTo>
                    <a:pt x="48" y="0"/>
                  </a:lnTo>
                  <a:lnTo>
                    <a:pt x="60" y="0"/>
                  </a:lnTo>
                  <a:lnTo>
                    <a:pt x="60" y="6"/>
                  </a:lnTo>
                  <a:lnTo>
                    <a:pt x="54" y="6"/>
                  </a:lnTo>
                  <a:lnTo>
                    <a:pt x="48" y="12"/>
                  </a:lnTo>
                  <a:lnTo>
                    <a:pt x="48" y="18"/>
                  </a:lnTo>
                  <a:lnTo>
                    <a:pt x="48"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0" name="Freeform 318"/>
            <p:cNvSpPr>
              <a:spLocks/>
            </p:cNvSpPr>
            <p:nvPr/>
          </p:nvSpPr>
          <p:spPr bwMode="auto">
            <a:xfrm>
              <a:off x="4428" y="1194"/>
              <a:ext cx="36" cy="48"/>
            </a:xfrm>
            <a:custGeom>
              <a:avLst/>
              <a:gdLst>
                <a:gd name="T0" fmla="*/ 6 w 36"/>
                <a:gd name="T1" fmla="*/ 48 h 48"/>
                <a:gd name="T2" fmla="*/ 0 w 36"/>
                <a:gd name="T3" fmla="*/ 36 h 48"/>
                <a:gd name="T4" fmla="*/ 6 w 36"/>
                <a:gd name="T5" fmla="*/ 30 h 48"/>
                <a:gd name="T6" fmla="*/ 0 w 36"/>
                <a:gd name="T7" fmla="*/ 18 h 48"/>
                <a:gd name="T8" fmla="*/ 0 w 36"/>
                <a:gd name="T9" fmla="*/ 12 h 48"/>
                <a:gd name="T10" fmla="*/ 0 w 36"/>
                <a:gd name="T11" fmla="*/ 6 h 48"/>
                <a:gd name="T12" fmla="*/ 0 w 36"/>
                <a:gd name="T13" fmla="*/ 0 h 48"/>
                <a:gd name="T14" fmla="*/ 18 w 36"/>
                <a:gd name="T15" fmla="*/ 6 h 48"/>
                <a:gd name="T16" fmla="*/ 24 w 36"/>
                <a:gd name="T17" fmla="*/ 6 h 48"/>
                <a:gd name="T18" fmla="*/ 36 w 36"/>
                <a:gd name="T19" fmla="*/ 12 h 48"/>
                <a:gd name="T20" fmla="*/ 36 w 36"/>
                <a:gd name="T21" fmla="*/ 18 h 48"/>
                <a:gd name="T22" fmla="*/ 36 w 36"/>
                <a:gd name="T23" fmla="*/ 24 h 48"/>
                <a:gd name="T24" fmla="*/ 36 w 36"/>
                <a:gd name="T25" fmla="*/ 30 h 48"/>
                <a:gd name="T26" fmla="*/ 36 w 36"/>
                <a:gd name="T27" fmla="*/ 36 h 48"/>
                <a:gd name="T28" fmla="*/ 36 w 36"/>
                <a:gd name="T29" fmla="*/ 48 h 48"/>
                <a:gd name="T30" fmla="*/ 30 w 36"/>
                <a:gd name="T31" fmla="*/ 36 h 48"/>
                <a:gd name="T32" fmla="*/ 24 w 36"/>
                <a:gd name="T33" fmla="*/ 36 h 48"/>
                <a:gd name="T34" fmla="*/ 24 w 36"/>
                <a:gd name="T35" fmla="*/ 42 h 48"/>
                <a:gd name="T36" fmla="*/ 12 w 36"/>
                <a:gd name="T37" fmla="*/ 48 h 48"/>
                <a:gd name="T38" fmla="*/ 6 w 36"/>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8">
                  <a:moveTo>
                    <a:pt x="6" y="48"/>
                  </a:moveTo>
                  <a:lnTo>
                    <a:pt x="0" y="36"/>
                  </a:lnTo>
                  <a:lnTo>
                    <a:pt x="6" y="30"/>
                  </a:lnTo>
                  <a:lnTo>
                    <a:pt x="0" y="18"/>
                  </a:lnTo>
                  <a:lnTo>
                    <a:pt x="0" y="12"/>
                  </a:lnTo>
                  <a:lnTo>
                    <a:pt x="0" y="6"/>
                  </a:lnTo>
                  <a:lnTo>
                    <a:pt x="0" y="0"/>
                  </a:lnTo>
                  <a:lnTo>
                    <a:pt x="18" y="6"/>
                  </a:lnTo>
                  <a:lnTo>
                    <a:pt x="24" y="6"/>
                  </a:lnTo>
                  <a:lnTo>
                    <a:pt x="36" y="12"/>
                  </a:lnTo>
                  <a:lnTo>
                    <a:pt x="36" y="18"/>
                  </a:lnTo>
                  <a:lnTo>
                    <a:pt x="36" y="24"/>
                  </a:lnTo>
                  <a:lnTo>
                    <a:pt x="36" y="30"/>
                  </a:lnTo>
                  <a:lnTo>
                    <a:pt x="36" y="36"/>
                  </a:lnTo>
                  <a:lnTo>
                    <a:pt x="36" y="48"/>
                  </a:lnTo>
                  <a:lnTo>
                    <a:pt x="30" y="36"/>
                  </a:lnTo>
                  <a:lnTo>
                    <a:pt x="24" y="36"/>
                  </a:lnTo>
                  <a:lnTo>
                    <a:pt x="24" y="42"/>
                  </a:lnTo>
                  <a:lnTo>
                    <a:pt x="12" y="48"/>
                  </a:lnTo>
                  <a:lnTo>
                    <a:pt x="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1" name="Freeform 319"/>
            <p:cNvSpPr>
              <a:spLocks/>
            </p:cNvSpPr>
            <p:nvPr/>
          </p:nvSpPr>
          <p:spPr bwMode="auto">
            <a:xfrm>
              <a:off x="4650" y="1128"/>
              <a:ext cx="48" cy="66"/>
            </a:xfrm>
            <a:custGeom>
              <a:avLst/>
              <a:gdLst>
                <a:gd name="T0" fmla="*/ 0 w 48"/>
                <a:gd name="T1" fmla="*/ 30 h 66"/>
                <a:gd name="T2" fmla="*/ 6 w 48"/>
                <a:gd name="T3" fmla="*/ 30 h 66"/>
                <a:gd name="T4" fmla="*/ 0 w 48"/>
                <a:gd name="T5" fmla="*/ 30 h 66"/>
                <a:gd name="T6" fmla="*/ 0 w 48"/>
                <a:gd name="T7" fmla="*/ 24 h 66"/>
                <a:gd name="T8" fmla="*/ 6 w 48"/>
                <a:gd name="T9" fmla="*/ 18 h 66"/>
                <a:gd name="T10" fmla="*/ 12 w 48"/>
                <a:gd name="T11" fmla="*/ 12 h 66"/>
                <a:gd name="T12" fmla="*/ 18 w 48"/>
                <a:gd name="T13" fmla="*/ 18 h 66"/>
                <a:gd name="T14" fmla="*/ 18 w 48"/>
                <a:gd name="T15" fmla="*/ 12 h 66"/>
                <a:gd name="T16" fmla="*/ 30 w 48"/>
                <a:gd name="T17" fmla="*/ 12 h 66"/>
                <a:gd name="T18" fmla="*/ 30 w 48"/>
                <a:gd name="T19" fmla="*/ 6 h 66"/>
                <a:gd name="T20" fmla="*/ 24 w 48"/>
                <a:gd name="T21" fmla="*/ 0 h 66"/>
                <a:gd name="T22" fmla="*/ 36 w 48"/>
                <a:gd name="T23" fmla="*/ 0 h 66"/>
                <a:gd name="T24" fmla="*/ 42 w 48"/>
                <a:gd name="T25" fmla="*/ 0 h 66"/>
                <a:gd name="T26" fmla="*/ 42 w 48"/>
                <a:gd name="T27" fmla="*/ 6 h 66"/>
                <a:gd name="T28" fmla="*/ 42 w 48"/>
                <a:gd name="T29" fmla="*/ 12 h 66"/>
                <a:gd name="T30" fmla="*/ 48 w 48"/>
                <a:gd name="T31" fmla="*/ 12 h 66"/>
                <a:gd name="T32" fmla="*/ 48 w 48"/>
                <a:gd name="T33" fmla="*/ 24 h 66"/>
                <a:gd name="T34" fmla="*/ 42 w 48"/>
                <a:gd name="T35" fmla="*/ 36 h 66"/>
                <a:gd name="T36" fmla="*/ 42 w 48"/>
                <a:gd name="T37" fmla="*/ 42 h 66"/>
                <a:gd name="T38" fmla="*/ 36 w 48"/>
                <a:gd name="T39" fmla="*/ 42 h 66"/>
                <a:gd name="T40" fmla="*/ 36 w 48"/>
                <a:gd name="T41" fmla="*/ 48 h 66"/>
                <a:gd name="T42" fmla="*/ 42 w 48"/>
                <a:gd name="T43" fmla="*/ 60 h 66"/>
                <a:gd name="T44" fmla="*/ 36 w 48"/>
                <a:gd name="T45" fmla="*/ 60 h 66"/>
                <a:gd name="T46" fmla="*/ 30 w 48"/>
                <a:gd name="T47" fmla="*/ 60 h 66"/>
                <a:gd name="T48" fmla="*/ 24 w 48"/>
                <a:gd name="T49" fmla="*/ 60 h 66"/>
                <a:gd name="T50" fmla="*/ 24 w 48"/>
                <a:gd name="T51" fmla="*/ 66 h 66"/>
                <a:gd name="T52" fmla="*/ 18 w 48"/>
                <a:gd name="T53" fmla="*/ 66 h 66"/>
                <a:gd name="T54" fmla="*/ 12 w 48"/>
                <a:gd name="T55" fmla="*/ 66 h 66"/>
                <a:gd name="T56" fmla="*/ 12 w 48"/>
                <a:gd name="T57" fmla="*/ 60 h 66"/>
                <a:gd name="T58" fmla="*/ 18 w 48"/>
                <a:gd name="T59" fmla="*/ 60 h 66"/>
                <a:gd name="T60" fmla="*/ 6 w 48"/>
                <a:gd name="T61" fmla="*/ 60 h 66"/>
                <a:gd name="T62" fmla="*/ 6 w 48"/>
                <a:gd name="T63" fmla="*/ 48 h 66"/>
                <a:gd name="T64" fmla="*/ 0 w 48"/>
                <a:gd name="T65" fmla="*/ 42 h 66"/>
                <a:gd name="T66" fmla="*/ 0 w 48"/>
                <a:gd name="T67"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6">
                  <a:moveTo>
                    <a:pt x="0" y="30"/>
                  </a:moveTo>
                  <a:lnTo>
                    <a:pt x="6" y="30"/>
                  </a:lnTo>
                  <a:lnTo>
                    <a:pt x="0" y="30"/>
                  </a:lnTo>
                  <a:lnTo>
                    <a:pt x="0" y="24"/>
                  </a:lnTo>
                  <a:lnTo>
                    <a:pt x="6" y="18"/>
                  </a:lnTo>
                  <a:lnTo>
                    <a:pt x="12" y="12"/>
                  </a:lnTo>
                  <a:lnTo>
                    <a:pt x="18" y="18"/>
                  </a:lnTo>
                  <a:lnTo>
                    <a:pt x="18" y="12"/>
                  </a:lnTo>
                  <a:lnTo>
                    <a:pt x="30" y="12"/>
                  </a:lnTo>
                  <a:lnTo>
                    <a:pt x="30" y="6"/>
                  </a:lnTo>
                  <a:lnTo>
                    <a:pt x="24" y="0"/>
                  </a:lnTo>
                  <a:lnTo>
                    <a:pt x="36" y="0"/>
                  </a:lnTo>
                  <a:lnTo>
                    <a:pt x="42" y="0"/>
                  </a:lnTo>
                  <a:lnTo>
                    <a:pt x="42" y="6"/>
                  </a:lnTo>
                  <a:lnTo>
                    <a:pt x="42" y="12"/>
                  </a:lnTo>
                  <a:lnTo>
                    <a:pt x="48" y="12"/>
                  </a:lnTo>
                  <a:lnTo>
                    <a:pt x="48" y="24"/>
                  </a:lnTo>
                  <a:lnTo>
                    <a:pt x="42" y="36"/>
                  </a:lnTo>
                  <a:lnTo>
                    <a:pt x="42" y="42"/>
                  </a:lnTo>
                  <a:lnTo>
                    <a:pt x="36" y="42"/>
                  </a:lnTo>
                  <a:lnTo>
                    <a:pt x="36" y="48"/>
                  </a:lnTo>
                  <a:lnTo>
                    <a:pt x="42" y="60"/>
                  </a:lnTo>
                  <a:lnTo>
                    <a:pt x="36" y="60"/>
                  </a:lnTo>
                  <a:lnTo>
                    <a:pt x="30" y="60"/>
                  </a:lnTo>
                  <a:lnTo>
                    <a:pt x="24" y="60"/>
                  </a:lnTo>
                  <a:lnTo>
                    <a:pt x="24" y="66"/>
                  </a:lnTo>
                  <a:lnTo>
                    <a:pt x="18" y="66"/>
                  </a:lnTo>
                  <a:lnTo>
                    <a:pt x="12" y="66"/>
                  </a:lnTo>
                  <a:lnTo>
                    <a:pt x="12" y="60"/>
                  </a:lnTo>
                  <a:lnTo>
                    <a:pt x="18" y="60"/>
                  </a:lnTo>
                  <a:lnTo>
                    <a:pt x="6" y="60"/>
                  </a:lnTo>
                  <a:lnTo>
                    <a:pt x="6" y="48"/>
                  </a:lnTo>
                  <a:lnTo>
                    <a:pt x="0" y="42"/>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2" name="Freeform 320"/>
            <p:cNvSpPr>
              <a:spLocks/>
            </p:cNvSpPr>
            <p:nvPr/>
          </p:nvSpPr>
          <p:spPr bwMode="auto">
            <a:xfrm>
              <a:off x="3042" y="1380"/>
              <a:ext cx="60" cy="54"/>
            </a:xfrm>
            <a:custGeom>
              <a:avLst/>
              <a:gdLst>
                <a:gd name="T0" fmla="*/ 60 w 60"/>
                <a:gd name="T1" fmla="*/ 30 h 54"/>
                <a:gd name="T2" fmla="*/ 48 w 60"/>
                <a:gd name="T3" fmla="*/ 30 h 54"/>
                <a:gd name="T4" fmla="*/ 48 w 60"/>
                <a:gd name="T5" fmla="*/ 36 h 54"/>
                <a:gd name="T6" fmla="*/ 36 w 60"/>
                <a:gd name="T7" fmla="*/ 36 h 54"/>
                <a:gd name="T8" fmla="*/ 36 w 60"/>
                <a:gd name="T9" fmla="*/ 54 h 54"/>
                <a:gd name="T10" fmla="*/ 30 w 60"/>
                <a:gd name="T11" fmla="*/ 54 h 54"/>
                <a:gd name="T12" fmla="*/ 6 w 60"/>
                <a:gd name="T13" fmla="*/ 54 h 54"/>
                <a:gd name="T14" fmla="*/ 0 w 60"/>
                <a:gd name="T15" fmla="*/ 30 h 54"/>
                <a:gd name="T16" fmla="*/ 6 w 60"/>
                <a:gd name="T17" fmla="*/ 24 h 54"/>
                <a:gd name="T18" fmla="*/ 12 w 60"/>
                <a:gd name="T19" fmla="*/ 24 h 54"/>
                <a:gd name="T20" fmla="*/ 12 w 60"/>
                <a:gd name="T21" fmla="*/ 18 h 54"/>
                <a:gd name="T22" fmla="*/ 18 w 60"/>
                <a:gd name="T23" fmla="*/ 18 h 54"/>
                <a:gd name="T24" fmla="*/ 18 w 60"/>
                <a:gd name="T25" fmla="*/ 12 h 54"/>
                <a:gd name="T26" fmla="*/ 24 w 60"/>
                <a:gd name="T27" fmla="*/ 12 h 54"/>
                <a:gd name="T28" fmla="*/ 24 w 60"/>
                <a:gd name="T29" fmla="*/ 0 h 54"/>
                <a:gd name="T30" fmla="*/ 30 w 60"/>
                <a:gd name="T31" fmla="*/ 12 h 54"/>
                <a:gd name="T32" fmla="*/ 42 w 60"/>
                <a:gd name="T33" fmla="*/ 18 h 54"/>
                <a:gd name="T34" fmla="*/ 54 w 60"/>
                <a:gd name="T35" fmla="*/ 18 h 54"/>
                <a:gd name="T36" fmla="*/ 54 w 60"/>
                <a:gd name="T37" fmla="*/ 24 h 54"/>
                <a:gd name="T38" fmla="*/ 60 w 60"/>
                <a:gd name="T3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54">
                  <a:moveTo>
                    <a:pt x="60" y="30"/>
                  </a:moveTo>
                  <a:lnTo>
                    <a:pt x="48" y="30"/>
                  </a:lnTo>
                  <a:lnTo>
                    <a:pt x="48" y="36"/>
                  </a:lnTo>
                  <a:lnTo>
                    <a:pt x="36" y="36"/>
                  </a:lnTo>
                  <a:lnTo>
                    <a:pt x="36" y="54"/>
                  </a:lnTo>
                  <a:lnTo>
                    <a:pt x="30" y="54"/>
                  </a:lnTo>
                  <a:lnTo>
                    <a:pt x="6" y="54"/>
                  </a:lnTo>
                  <a:lnTo>
                    <a:pt x="0" y="30"/>
                  </a:lnTo>
                  <a:lnTo>
                    <a:pt x="6" y="24"/>
                  </a:lnTo>
                  <a:lnTo>
                    <a:pt x="12" y="24"/>
                  </a:lnTo>
                  <a:lnTo>
                    <a:pt x="12" y="18"/>
                  </a:lnTo>
                  <a:lnTo>
                    <a:pt x="18" y="18"/>
                  </a:lnTo>
                  <a:lnTo>
                    <a:pt x="18" y="12"/>
                  </a:lnTo>
                  <a:lnTo>
                    <a:pt x="24" y="12"/>
                  </a:lnTo>
                  <a:lnTo>
                    <a:pt x="24" y="0"/>
                  </a:lnTo>
                  <a:lnTo>
                    <a:pt x="30" y="12"/>
                  </a:lnTo>
                  <a:lnTo>
                    <a:pt x="42" y="18"/>
                  </a:lnTo>
                  <a:lnTo>
                    <a:pt x="54" y="18"/>
                  </a:lnTo>
                  <a:lnTo>
                    <a:pt x="54" y="24"/>
                  </a:lnTo>
                  <a:lnTo>
                    <a:pt x="6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3" name="Freeform 321"/>
            <p:cNvSpPr>
              <a:spLocks/>
            </p:cNvSpPr>
            <p:nvPr/>
          </p:nvSpPr>
          <p:spPr bwMode="auto">
            <a:xfrm>
              <a:off x="882" y="1104"/>
              <a:ext cx="60" cy="48"/>
            </a:xfrm>
            <a:custGeom>
              <a:avLst/>
              <a:gdLst>
                <a:gd name="T0" fmla="*/ 6 w 60"/>
                <a:gd name="T1" fmla="*/ 42 h 48"/>
                <a:gd name="T2" fmla="*/ 6 w 60"/>
                <a:gd name="T3" fmla="*/ 36 h 48"/>
                <a:gd name="T4" fmla="*/ 0 w 60"/>
                <a:gd name="T5" fmla="*/ 36 h 48"/>
                <a:gd name="T6" fmla="*/ 0 w 60"/>
                <a:gd name="T7" fmla="*/ 30 h 48"/>
                <a:gd name="T8" fmla="*/ 6 w 60"/>
                <a:gd name="T9" fmla="*/ 36 h 48"/>
                <a:gd name="T10" fmla="*/ 12 w 60"/>
                <a:gd name="T11" fmla="*/ 30 h 48"/>
                <a:gd name="T12" fmla="*/ 12 w 60"/>
                <a:gd name="T13" fmla="*/ 24 h 48"/>
                <a:gd name="T14" fmla="*/ 18 w 60"/>
                <a:gd name="T15" fmla="*/ 30 h 48"/>
                <a:gd name="T16" fmla="*/ 24 w 60"/>
                <a:gd name="T17" fmla="*/ 6 h 48"/>
                <a:gd name="T18" fmla="*/ 30 w 60"/>
                <a:gd name="T19" fmla="*/ 0 h 48"/>
                <a:gd name="T20" fmla="*/ 60 w 60"/>
                <a:gd name="T21" fmla="*/ 12 h 48"/>
                <a:gd name="T22" fmla="*/ 60 w 60"/>
                <a:gd name="T23" fmla="*/ 18 h 48"/>
                <a:gd name="T24" fmla="*/ 54 w 60"/>
                <a:gd name="T25" fmla="*/ 18 h 48"/>
                <a:gd name="T26" fmla="*/ 54 w 60"/>
                <a:gd name="T27" fmla="*/ 24 h 48"/>
                <a:gd name="T28" fmla="*/ 48 w 60"/>
                <a:gd name="T29" fmla="*/ 24 h 48"/>
                <a:gd name="T30" fmla="*/ 48 w 60"/>
                <a:gd name="T31" fmla="*/ 30 h 48"/>
                <a:gd name="T32" fmla="*/ 48 w 60"/>
                <a:gd name="T33" fmla="*/ 36 h 48"/>
                <a:gd name="T34" fmla="*/ 42 w 60"/>
                <a:gd name="T35" fmla="*/ 42 h 48"/>
                <a:gd name="T36" fmla="*/ 42 w 60"/>
                <a:gd name="T37" fmla="*/ 48 h 48"/>
                <a:gd name="T38" fmla="*/ 6 w 60"/>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48">
                  <a:moveTo>
                    <a:pt x="6" y="42"/>
                  </a:moveTo>
                  <a:lnTo>
                    <a:pt x="6" y="36"/>
                  </a:lnTo>
                  <a:lnTo>
                    <a:pt x="0" y="36"/>
                  </a:lnTo>
                  <a:lnTo>
                    <a:pt x="0" y="30"/>
                  </a:lnTo>
                  <a:lnTo>
                    <a:pt x="6" y="36"/>
                  </a:lnTo>
                  <a:lnTo>
                    <a:pt x="12" y="30"/>
                  </a:lnTo>
                  <a:lnTo>
                    <a:pt x="12" y="24"/>
                  </a:lnTo>
                  <a:lnTo>
                    <a:pt x="18" y="30"/>
                  </a:lnTo>
                  <a:lnTo>
                    <a:pt x="24" y="6"/>
                  </a:lnTo>
                  <a:lnTo>
                    <a:pt x="30" y="0"/>
                  </a:lnTo>
                  <a:lnTo>
                    <a:pt x="60" y="12"/>
                  </a:lnTo>
                  <a:lnTo>
                    <a:pt x="60" y="18"/>
                  </a:lnTo>
                  <a:lnTo>
                    <a:pt x="54" y="18"/>
                  </a:lnTo>
                  <a:lnTo>
                    <a:pt x="54" y="24"/>
                  </a:lnTo>
                  <a:lnTo>
                    <a:pt x="48" y="24"/>
                  </a:lnTo>
                  <a:lnTo>
                    <a:pt x="48" y="30"/>
                  </a:lnTo>
                  <a:lnTo>
                    <a:pt x="48" y="36"/>
                  </a:lnTo>
                  <a:lnTo>
                    <a:pt x="42" y="42"/>
                  </a:lnTo>
                  <a:lnTo>
                    <a:pt x="42" y="48"/>
                  </a:lnTo>
                  <a:lnTo>
                    <a:pt x="6"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4" name="Freeform 322"/>
            <p:cNvSpPr>
              <a:spLocks/>
            </p:cNvSpPr>
            <p:nvPr/>
          </p:nvSpPr>
          <p:spPr bwMode="auto">
            <a:xfrm>
              <a:off x="2862" y="1386"/>
              <a:ext cx="54" cy="54"/>
            </a:xfrm>
            <a:custGeom>
              <a:avLst/>
              <a:gdLst>
                <a:gd name="T0" fmla="*/ 36 w 54"/>
                <a:gd name="T1" fmla="*/ 54 h 54"/>
                <a:gd name="T2" fmla="*/ 12 w 54"/>
                <a:gd name="T3" fmla="*/ 54 h 54"/>
                <a:gd name="T4" fmla="*/ 0 w 54"/>
                <a:gd name="T5" fmla="*/ 54 h 54"/>
                <a:gd name="T6" fmla="*/ 0 w 54"/>
                <a:gd name="T7" fmla="*/ 18 h 54"/>
                <a:gd name="T8" fmla="*/ 18 w 54"/>
                <a:gd name="T9" fmla="*/ 18 h 54"/>
                <a:gd name="T10" fmla="*/ 18 w 54"/>
                <a:gd name="T11" fmla="*/ 0 h 54"/>
                <a:gd name="T12" fmla="*/ 24 w 54"/>
                <a:gd name="T13" fmla="*/ 0 h 54"/>
                <a:gd name="T14" fmla="*/ 24 w 54"/>
                <a:gd name="T15" fmla="*/ 6 h 54"/>
                <a:gd name="T16" fmla="*/ 30 w 54"/>
                <a:gd name="T17" fmla="*/ 6 h 54"/>
                <a:gd name="T18" fmla="*/ 36 w 54"/>
                <a:gd name="T19" fmla="*/ 12 h 54"/>
                <a:gd name="T20" fmla="*/ 42 w 54"/>
                <a:gd name="T21" fmla="*/ 18 h 54"/>
                <a:gd name="T22" fmla="*/ 48 w 54"/>
                <a:gd name="T23" fmla="*/ 18 h 54"/>
                <a:gd name="T24" fmla="*/ 54 w 54"/>
                <a:gd name="T25" fmla="*/ 18 h 54"/>
                <a:gd name="T26" fmla="*/ 54 w 54"/>
                <a:gd name="T27" fmla="*/ 24 h 54"/>
                <a:gd name="T28" fmla="*/ 54 w 54"/>
                <a:gd name="T29" fmla="*/ 42 h 54"/>
                <a:gd name="T30" fmla="*/ 36 w 54"/>
                <a:gd name="T31" fmla="*/ 42 h 54"/>
                <a:gd name="T32" fmla="*/ 36 w 54"/>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36" y="54"/>
                  </a:moveTo>
                  <a:lnTo>
                    <a:pt x="12" y="54"/>
                  </a:lnTo>
                  <a:lnTo>
                    <a:pt x="0" y="54"/>
                  </a:lnTo>
                  <a:lnTo>
                    <a:pt x="0" y="18"/>
                  </a:lnTo>
                  <a:lnTo>
                    <a:pt x="18" y="18"/>
                  </a:lnTo>
                  <a:lnTo>
                    <a:pt x="18" y="0"/>
                  </a:lnTo>
                  <a:lnTo>
                    <a:pt x="24" y="0"/>
                  </a:lnTo>
                  <a:lnTo>
                    <a:pt x="24" y="6"/>
                  </a:lnTo>
                  <a:lnTo>
                    <a:pt x="30" y="6"/>
                  </a:lnTo>
                  <a:lnTo>
                    <a:pt x="36" y="12"/>
                  </a:lnTo>
                  <a:lnTo>
                    <a:pt x="42" y="18"/>
                  </a:lnTo>
                  <a:lnTo>
                    <a:pt x="48" y="18"/>
                  </a:lnTo>
                  <a:lnTo>
                    <a:pt x="54" y="18"/>
                  </a:lnTo>
                  <a:lnTo>
                    <a:pt x="54" y="24"/>
                  </a:lnTo>
                  <a:lnTo>
                    <a:pt x="54" y="42"/>
                  </a:lnTo>
                  <a:lnTo>
                    <a:pt x="36" y="42"/>
                  </a:lnTo>
                  <a:lnTo>
                    <a:pt x="3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5" name="Freeform 323"/>
            <p:cNvSpPr>
              <a:spLocks/>
            </p:cNvSpPr>
            <p:nvPr/>
          </p:nvSpPr>
          <p:spPr bwMode="auto">
            <a:xfrm>
              <a:off x="3240" y="1374"/>
              <a:ext cx="42" cy="48"/>
            </a:xfrm>
            <a:custGeom>
              <a:avLst/>
              <a:gdLst>
                <a:gd name="T0" fmla="*/ 0 w 42"/>
                <a:gd name="T1" fmla="*/ 6 h 48"/>
                <a:gd name="T2" fmla="*/ 30 w 42"/>
                <a:gd name="T3" fmla="*/ 0 h 48"/>
                <a:gd name="T4" fmla="*/ 30 w 42"/>
                <a:gd name="T5" fmla="*/ 18 h 48"/>
                <a:gd name="T6" fmla="*/ 42 w 42"/>
                <a:gd name="T7" fmla="*/ 18 h 48"/>
                <a:gd name="T8" fmla="*/ 42 w 42"/>
                <a:gd name="T9" fmla="*/ 42 h 48"/>
                <a:gd name="T10" fmla="*/ 30 w 42"/>
                <a:gd name="T11" fmla="*/ 42 h 48"/>
                <a:gd name="T12" fmla="*/ 0 w 42"/>
                <a:gd name="T13" fmla="*/ 48 h 48"/>
                <a:gd name="T14" fmla="*/ 0 w 42"/>
                <a:gd name="T15" fmla="*/ 30 h 48"/>
                <a:gd name="T16" fmla="*/ 0 w 4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8">
                  <a:moveTo>
                    <a:pt x="0" y="6"/>
                  </a:moveTo>
                  <a:lnTo>
                    <a:pt x="30" y="0"/>
                  </a:lnTo>
                  <a:lnTo>
                    <a:pt x="30" y="18"/>
                  </a:lnTo>
                  <a:lnTo>
                    <a:pt x="42" y="18"/>
                  </a:lnTo>
                  <a:lnTo>
                    <a:pt x="42" y="42"/>
                  </a:lnTo>
                  <a:lnTo>
                    <a:pt x="30" y="42"/>
                  </a:lnTo>
                  <a:lnTo>
                    <a:pt x="0" y="48"/>
                  </a:lnTo>
                  <a:lnTo>
                    <a:pt x="0" y="30"/>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6" name="Freeform 324"/>
            <p:cNvSpPr>
              <a:spLocks/>
            </p:cNvSpPr>
            <p:nvPr/>
          </p:nvSpPr>
          <p:spPr bwMode="auto">
            <a:xfrm>
              <a:off x="3096" y="1380"/>
              <a:ext cx="48" cy="30"/>
            </a:xfrm>
            <a:custGeom>
              <a:avLst/>
              <a:gdLst>
                <a:gd name="T0" fmla="*/ 0 w 48"/>
                <a:gd name="T1" fmla="*/ 18 h 30"/>
                <a:gd name="T2" fmla="*/ 12 w 48"/>
                <a:gd name="T3" fmla="*/ 18 h 30"/>
                <a:gd name="T4" fmla="*/ 12 w 48"/>
                <a:gd name="T5" fmla="*/ 6 h 30"/>
                <a:gd name="T6" fmla="*/ 48 w 48"/>
                <a:gd name="T7" fmla="*/ 0 h 30"/>
                <a:gd name="T8" fmla="*/ 48 w 48"/>
                <a:gd name="T9" fmla="*/ 12 h 30"/>
                <a:gd name="T10" fmla="*/ 18 w 48"/>
                <a:gd name="T11" fmla="*/ 12 h 30"/>
                <a:gd name="T12" fmla="*/ 18 w 48"/>
                <a:gd name="T13" fmla="*/ 18 h 30"/>
                <a:gd name="T14" fmla="*/ 18 w 48"/>
                <a:gd name="T15" fmla="*/ 30 h 30"/>
                <a:gd name="T16" fmla="*/ 6 w 48"/>
                <a:gd name="T17" fmla="*/ 30 h 30"/>
                <a:gd name="T18" fmla="*/ 0 w 48"/>
                <a:gd name="T19" fmla="*/ 24 h 30"/>
                <a:gd name="T20" fmla="*/ 0 w 48"/>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0" y="18"/>
                  </a:moveTo>
                  <a:lnTo>
                    <a:pt x="12" y="18"/>
                  </a:lnTo>
                  <a:lnTo>
                    <a:pt x="12" y="6"/>
                  </a:lnTo>
                  <a:lnTo>
                    <a:pt x="48" y="0"/>
                  </a:lnTo>
                  <a:lnTo>
                    <a:pt x="48" y="12"/>
                  </a:lnTo>
                  <a:lnTo>
                    <a:pt x="18" y="12"/>
                  </a:lnTo>
                  <a:lnTo>
                    <a:pt x="18" y="18"/>
                  </a:lnTo>
                  <a:lnTo>
                    <a:pt x="18" y="30"/>
                  </a:lnTo>
                  <a:lnTo>
                    <a:pt x="6" y="30"/>
                  </a:lnTo>
                  <a:lnTo>
                    <a:pt x="0" y="24"/>
                  </a:lnTo>
                  <a:lnTo>
                    <a:pt x="0"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7" name="Freeform 325"/>
            <p:cNvSpPr>
              <a:spLocks/>
            </p:cNvSpPr>
            <p:nvPr/>
          </p:nvSpPr>
          <p:spPr bwMode="auto">
            <a:xfrm>
              <a:off x="1752" y="1308"/>
              <a:ext cx="84" cy="144"/>
            </a:xfrm>
            <a:custGeom>
              <a:avLst/>
              <a:gdLst>
                <a:gd name="T0" fmla="*/ 0 w 84"/>
                <a:gd name="T1" fmla="*/ 138 h 144"/>
                <a:gd name="T2" fmla="*/ 6 w 84"/>
                <a:gd name="T3" fmla="*/ 114 h 144"/>
                <a:gd name="T4" fmla="*/ 12 w 84"/>
                <a:gd name="T5" fmla="*/ 66 h 144"/>
                <a:gd name="T6" fmla="*/ 18 w 84"/>
                <a:gd name="T7" fmla="*/ 18 h 144"/>
                <a:gd name="T8" fmla="*/ 24 w 84"/>
                <a:gd name="T9" fmla="*/ 0 h 144"/>
                <a:gd name="T10" fmla="*/ 48 w 84"/>
                <a:gd name="T11" fmla="*/ 6 h 144"/>
                <a:gd name="T12" fmla="*/ 48 w 84"/>
                <a:gd name="T13" fmla="*/ 12 h 144"/>
                <a:gd name="T14" fmla="*/ 66 w 84"/>
                <a:gd name="T15" fmla="*/ 12 h 144"/>
                <a:gd name="T16" fmla="*/ 66 w 84"/>
                <a:gd name="T17" fmla="*/ 18 h 144"/>
                <a:gd name="T18" fmla="*/ 72 w 84"/>
                <a:gd name="T19" fmla="*/ 18 h 144"/>
                <a:gd name="T20" fmla="*/ 72 w 84"/>
                <a:gd name="T21" fmla="*/ 24 h 144"/>
                <a:gd name="T22" fmla="*/ 72 w 84"/>
                <a:gd name="T23" fmla="*/ 30 h 144"/>
                <a:gd name="T24" fmla="*/ 72 w 84"/>
                <a:gd name="T25" fmla="*/ 36 h 144"/>
                <a:gd name="T26" fmla="*/ 78 w 84"/>
                <a:gd name="T27" fmla="*/ 42 h 144"/>
                <a:gd name="T28" fmla="*/ 78 w 84"/>
                <a:gd name="T29" fmla="*/ 48 h 144"/>
                <a:gd name="T30" fmla="*/ 78 w 84"/>
                <a:gd name="T31" fmla="*/ 54 h 144"/>
                <a:gd name="T32" fmla="*/ 84 w 84"/>
                <a:gd name="T33" fmla="*/ 54 h 144"/>
                <a:gd name="T34" fmla="*/ 78 w 84"/>
                <a:gd name="T35" fmla="*/ 54 h 144"/>
                <a:gd name="T36" fmla="*/ 84 w 84"/>
                <a:gd name="T37" fmla="*/ 54 h 144"/>
                <a:gd name="T38" fmla="*/ 78 w 84"/>
                <a:gd name="T39" fmla="*/ 60 h 144"/>
                <a:gd name="T40" fmla="*/ 84 w 84"/>
                <a:gd name="T41" fmla="*/ 60 h 144"/>
                <a:gd name="T42" fmla="*/ 84 w 84"/>
                <a:gd name="T43" fmla="*/ 72 h 144"/>
                <a:gd name="T44" fmla="*/ 72 w 84"/>
                <a:gd name="T45" fmla="*/ 126 h 144"/>
                <a:gd name="T46" fmla="*/ 72 w 84"/>
                <a:gd name="T47" fmla="*/ 138 h 144"/>
                <a:gd name="T48" fmla="*/ 54 w 84"/>
                <a:gd name="T49" fmla="*/ 132 h 144"/>
                <a:gd name="T50" fmla="*/ 48 w 84"/>
                <a:gd name="T51" fmla="*/ 144 h 144"/>
                <a:gd name="T52" fmla="*/ 36 w 84"/>
                <a:gd name="T53" fmla="*/ 138 h 144"/>
                <a:gd name="T54" fmla="*/ 30 w 84"/>
                <a:gd name="T55" fmla="*/ 144 h 144"/>
                <a:gd name="T56" fmla="*/ 18 w 84"/>
                <a:gd name="T57" fmla="*/ 144 h 144"/>
                <a:gd name="T58" fmla="*/ 18 w 84"/>
                <a:gd name="T59" fmla="*/ 138 h 144"/>
                <a:gd name="T60" fmla="*/ 6 w 84"/>
                <a:gd name="T61" fmla="*/ 138 h 144"/>
                <a:gd name="T62" fmla="*/ 0 w 84"/>
                <a:gd name="T63"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144">
                  <a:moveTo>
                    <a:pt x="0" y="138"/>
                  </a:moveTo>
                  <a:lnTo>
                    <a:pt x="6" y="114"/>
                  </a:lnTo>
                  <a:lnTo>
                    <a:pt x="12" y="66"/>
                  </a:lnTo>
                  <a:lnTo>
                    <a:pt x="18" y="18"/>
                  </a:lnTo>
                  <a:lnTo>
                    <a:pt x="24" y="0"/>
                  </a:lnTo>
                  <a:lnTo>
                    <a:pt x="48" y="6"/>
                  </a:lnTo>
                  <a:lnTo>
                    <a:pt x="48" y="12"/>
                  </a:lnTo>
                  <a:lnTo>
                    <a:pt x="66" y="12"/>
                  </a:lnTo>
                  <a:lnTo>
                    <a:pt x="66" y="18"/>
                  </a:lnTo>
                  <a:lnTo>
                    <a:pt x="72" y="18"/>
                  </a:lnTo>
                  <a:lnTo>
                    <a:pt x="72" y="24"/>
                  </a:lnTo>
                  <a:lnTo>
                    <a:pt x="72" y="30"/>
                  </a:lnTo>
                  <a:lnTo>
                    <a:pt x="72" y="36"/>
                  </a:lnTo>
                  <a:lnTo>
                    <a:pt x="78" y="42"/>
                  </a:lnTo>
                  <a:lnTo>
                    <a:pt x="78" y="48"/>
                  </a:lnTo>
                  <a:lnTo>
                    <a:pt x="78" y="54"/>
                  </a:lnTo>
                  <a:lnTo>
                    <a:pt x="84" y="54"/>
                  </a:lnTo>
                  <a:lnTo>
                    <a:pt x="78" y="54"/>
                  </a:lnTo>
                  <a:lnTo>
                    <a:pt x="84" y="54"/>
                  </a:lnTo>
                  <a:lnTo>
                    <a:pt x="78" y="60"/>
                  </a:lnTo>
                  <a:lnTo>
                    <a:pt x="84" y="60"/>
                  </a:lnTo>
                  <a:lnTo>
                    <a:pt x="84" y="72"/>
                  </a:lnTo>
                  <a:lnTo>
                    <a:pt x="72" y="126"/>
                  </a:lnTo>
                  <a:lnTo>
                    <a:pt x="72" y="138"/>
                  </a:lnTo>
                  <a:lnTo>
                    <a:pt x="54" y="132"/>
                  </a:lnTo>
                  <a:lnTo>
                    <a:pt x="48" y="144"/>
                  </a:lnTo>
                  <a:lnTo>
                    <a:pt x="36" y="138"/>
                  </a:lnTo>
                  <a:lnTo>
                    <a:pt x="30" y="144"/>
                  </a:lnTo>
                  <a:lnTo>
                    <a:pt x="18" y="144"/>
                  </a:lnTo>
                  <a:lnTo>
                    <a:pt x="18" y="138"/>
                  </a:lnTo>
                  <a:lnTo>
                    <a:pt x="6" y="138"/>
                  </a:lnTo>
                  <a:lnTo>
                    <a:pt x="0" y="13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8" name="Freeform 326"/>
            <p:cNvSpPr>
              <a:spLocks/>
            </p:cNvSpPr>
            <p:nvPr/>
          </p:nvSpPr>
          <p:spPr bwMode="auto">
            <a:xfrm>
              <a:off x="2640" y="1392"/>
              <a:ext cx="66" cy="42"/>
            </a:xfrm>
            <a:custGeom>
              <a:avLst/>
              <a:gdLst>
                <a:gd name="T0" fmla="*/ 30 w 66"/>
                <a:gd name="T1" fmla="*/ 42 h 42"/>
                <a:gd name="T2" fmla="*/ 0 w 66"/>
                <a:gd name="T3" fmla="*/ 42 h 42"/>
                <a:gd name="T4" fmla="*/ 6 w 66"/>
                <a:gd name="T5" fmla="*/ 0 h 42"/>
                <a:gd name="T6" fmla="*/ 54 w 66"/>
                <a:gd name="T7" fmla="*/ 0 h 42"/>
                <a:gd name="T8" fmla="*/ 66 w 66"/>
                <a:gd name="T9" fmla="*/ 0 h 42"/>
                <a:gd name="T10" fmla="*/ 66 w 66"/>
                <a:gd name="T11" fmla="*/ 12 h 42"/>
                <a:gd name="T12" fmla="*/ 60 w 66"/>
                <a:gd name="T13" fmla="*/ 42 h 42"/>
                <a:gd name="T14" fmla="*/ 30 w 6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2">
                  <a:moveTo>
                    <a:pt x="30" y="42"/>
                  </a:moveTo>
                  <a:lnTo>
                    <a:pt x="0" y="42"/>
                  </a:lnTo>
                  <a:lnTo>
                    <a:pt x="6" y="0"/>
                  </a:lnTo>
                  <a:lnTo>
                    <a:pt x="54" y="0"/>
                  </a:lnTo>
                  <a:lnTo>
                    <a:pt x="66" y="0"/>
                  </a:lnTo>
                  <a:lnTo>
                    <a:pt x="66" y="12"/>
                  </a:lnTo>
                  <a:lnTo>
                    <a:pt x="60" y="42"/>
                  </a:lnTo>
                  <a:lnTo>
                    <a:pt x="3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99" name="Freeform 327"/>
            <p:cNvSpPr>
              <a:spLocks/>
            </p:cNvSpPr>
            <p:nvPr/>
          </p:nvSpPr>
          <p:spPr bwMode="auto">
            <a:xfrm>
              <a:off x="2826" y="1392"/>
              <a:ext cx="36" cy="48"/>
            </a:xfrm>
            <a:custGeom>
              <a:avLst/>
              <a:gdLst>
                <a:gd name="T0" fmla="*/ 6 w 36"/>
                <a:gd name="T1" fmla="*/ 48 h 48"/>
                <a:gd name="T2" fmla="*/ 0 w 36"/>
                <a:gd name="T3" fmla="*/ 48 h 48"/>
                <a:gd name="T4" fmla="*/ 6 w 36"/>
                <a:gd name="T5" fmla="*/ 12 h 48"/>
                <a:gd name="T6" fmla="*/ 0 w 36"/>
                <a:gd name="T7" fmla="*/ 12 h 48"/>
                <a:gd name="T8" fmla="*/ 0 w 36"/>
                <a:gd name="T9" fmla="*/ 6 h 48"/>
                <a:gd name="T10" fmla="*/ 36 w 36"/>
                <a:gd name="T11" fmla="*/ 0 h 48"/>
                <a:gd name="T12" fmla="*/ 36 w 36"/>
                <a:gd name="T13" fmla="*/ 12 h 48"/>
                <a:gd name="T14" fmla="*/ 36 w 36"/>
                <a:gd name="T15" fmla="*/ 48 h 48"/>
                <a:gd name="T16" fmla="*/ 6 w 36"/>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6" y="48"/>
                  </a:moveTo>
                  <a:lnTo>
                    <a:pt x="0" y="48"/>
                  </a:lnTo>
                  <a:lnTo>
                    <a:pt x="6" y="12"/>
                  </a:lnTo>
                  <a:lnTo>
                    <a:pt x="0" y="12"/>
                  </a:lnTo>
                  <a:lnTo>
                    <a:pt x="0" y="6"/>
                  </a:lnTo>
                  <a:lnTo>
                    <a:pt x="36" y="0"/>
                  </a:lnTo>
                  <a:lnTo>
                    <a:pt x="36" y="12"/>
                  </a:lnTo>
                  <a:lnTo>
                    <a:pt x="36"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0" name="Freeform 328"/>
            <p:cNvSpPr>
              <a:spLocks/>
            </p:cNvSpPr>
            <p:nvPr/>
          </p:nvSpPr>
          <p:spPr bwMode="auto">
            <a:xfrm>
              <a:off x="2802" y="1392"/>
              <a:ext cx="30" cy="48"/>
            </a:xfrm>
            <a:custGeom>
              <a:avLst/>
              <a:gdLst>
                <a:gd name="T0" fmla="*/ 24 w 30"/>
                <a:gd name="T1" fmla="*/ 6 h 48"/>
                <a:gd name="T2" fmla="*/ 24 w 30"/>
                <a:gd name="T3" fmla="*/ 12 h 48"/>
                <a:gd name="T4" fmla="*/ 30 w 30"/>
                <a:gd name="T5" fmla="*/ 12 h 48"/>
                <a:gd name="T6" fmla="*/ 24 w 30"/>
                <a:gd name="T7" fmla="*/ 48 h 48"/>
                <a:gd name="T8" fmla="*/ 0 w 30"/>
                <a:gd name="T9" fmla="*/ 48 h 48"/>
                <a:gd name="T10" fmla="*/ 0 w 30"/>
                <a:gd name="T11" fmla="*/ 12 h 48"/>
                <a:gd name="T12" fmla="*/ 0 w 30"/>
                <a:gd name="T13" fmla="*/ 0 h 48"/>
                <a:gd name="T14" fmla="*/ 24 w 30"/>
                <a:gd name="T15" fmla="*/ 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8">
                  <a:moveTo>
                    <a:pt x="24" y="6"/>
                  </a:moveTo>
                  <a:lnTo>
                    <a:pt x="24" y="12"/>
                  </a:lnTo>
                  <a:lnTo>
                    <a:pt x="30" y="12"/>
                  </a:lnTo>
                  <a:lnTo>
                    <a:pt x="24" y="48"/>
                  </a:lnTo>
                  <a:lnTo>
                    <a:pt x="0" y="48"/>
                  </a:lnTo>
                  <a:lnTo>
                    <a:pt x="0" y="12"/>
                  </a:lnTo>
                  <a:lnTo>
                    <a:pt x="0" y="0"/>
                  </a:lnTo>
                  <a:lnTo>
                    <a:pt x="24"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1" name="Freeform 329"/>
            <p:cNvSpPr>
              <a:spLocks/>
            </p:cNvSpPr>
            <p:nvPr/>
          </p:nvSpPr>
          <p:spPr bwMode="auto">
            <a:xfrm>
              <a:off x="2262" y="1374"/>
              <a:ext cx="42" cy="48"/>
            </a:xfrm>
            <a:custGeom>
              <a:avLst/>
              <a:gdLst>
                <a:gd name="T0" fmla="*/ 42 w 42"/>
                <a:gd name="T1" fmla="*/ 48 h 48"/>
                <a:gd name="T2" fmla="*/ 0 w 42"/>
                <a:gd name="T3" fmla="*/ 42 h 48"/>
                <a:gd name="T4" fmla="*/ 0 w 42"/>
                <a:gd name="T5" fmla="*/ 0 h 48"/>
                <a:gd name="T6" fmla="*/ 6 w 42"/>
                <a:gd name="T7" fmla="*/ 0 h 48"/>
                <a:gd name="T8" fmla="*/ 12 w 42"/>
                <a:gd name="T9" fmla="*/ 0 h 48"/>
                <a:gd name="T10" fmla="*/ 18 w 42"/>
                <a:gd name="T11" fmla="*/ 0 h 48"/>
                <a:gd name="T12" fmla="*/ 36 w 42"/>
                <a:gd name="T13" fmla="*/ 0 h 48"/>
                <a:gd name="T14" fmla="*/ 36 w 42"/>
                <a:gd name="T15" fmla="*/ 30 h 48"/>
                <a:gd name="T16" fmla="*/ 36 w 42"/>
                <a:gd name="T17" fmla="*/ 36 h 48"/>
                <a:gd name="T18" fmla="*/ 42 w 42"/>
                <a:gd name="T19" fmla="*/ 36 h 48"/>
                <a:gd name="T20" fmla="*/ 42 w 42"/>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8">
                  <a:moveTo>
                    <a:pt x="42" y="48"/>
                  </a:moveTo>
                  <a:lnTo>
                    <a:pt x="0" y="42"/>
                  </a:lnTo>
                  <a:lnTo>
                    <a:pt x="0" y="0"/>
                  </a:lnTo>
                  <a:lnTo>
                    <a:pt x="6" y="0"/>
                  </a:lnTo>
                  <a:lnTo>
                    <a:pt x="12" y="0"/>
                  </a:lnTo>
                  <a:lnTo>
                    <a:pt x="18" y="0"/>
                  </a:lnTo>
                  <a:lnTo>
                    <a:pt x="36" y="0"/>
                  </a:lnTo>
                  <a:lnTo>
                    <a:pt x="36" y="30"/>
                  </a:lnTo>
                  <a:lnTo>
                    <a:pt x="36" y="36"/>
                  </a:lnTo>
                  <a:lnTo>
                    <a:pt x="42" y="36"/>
                  </a:lnTo>
                  <a:lnTo>
                    <a:pt x="42"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2" name="Freeform 330"/>
            <p:cNvSpPr>
              <a:spLocks/>
            </p:cNvSpPr>
            <p:nvPr/>
          </p:nvSpPr>
          <p:spPr bwMode="auto">
            <a:xfrm>
              <a:off x="3114" y="1392"/>
              <a:ext cx="36" cy="54"/>
            </a:xfrm>
            <a:custGeom>
              <a:avLst/>
              <a:gdLst>
                <a:gd name="T0" fmla="*/ 36 w 36"/>
                <a:gd name="T1" fmla="*/ 0 h 54"/>
                <a:gd name="T2" fmla="*/ 36 w 36"/>
                <a:gd name="T3" fmla="*/ 36 h 54"/>
                <a:gd name="T4" fmla="*/ 36 w 36"/>
                <a:gd name="T5" fmla="*/ 42 h 54"/>
                <a:gd name="T6" fmla="*/ 36 w 36"/>
                <a:gd name="T7" fmla="*/ 48 h 54"/>
                <a:gd name="T8" fmla="*/ 36 w 36"/>
                <a:gd name="T9" fmla="*/ 54 h 54"/>
                <a:gd name="T10" fmla="*/ 30 w 36"/>
                <a:gd name="T11" fmla="*/ 54 h 54"/>
                <a:gd name="T12" fmla="*/ 24 w 36"/>
                <a:gd name="T13" fmla="*/ 48 h 54"/>
                <a:gd name="T14" fmla="*/ 18 w 36"/>
                <a:gd name="T15" fmla="*/ 42 h 54"/>
                <a:gd name="T16" fmla="*/ 12 w 36"/>
                <a:gd name="T17" fmla="*/ 36 h 54"/>
                <a:gd name="T18" fmla="*/ 12 w 36"/>
                <a:gd name="T19" fmla="*/ 30 h 54"/>
                <a:gd name="T20" fmla="*/ 12 w 36"/>
                <a:gd name="T21" fmla="*/ 24 h 54"/>
                <a:gd name="T22" fmla="*/ 6 w 36"/>
                <a:gd name="T23" fmla="*/ 24 h 54"/>
                <a:gd name="T24" fmla="*/ 0 w 36"/>
                <a:gd name="T25" fmla="*/ 18 h 54"/>
                <a:gd name="T26" fmla="*/ 0 w 36"/>
                <a:gd name="T27" fmla="*/ 6 h 54"/>
                <a:gd name="T28" fmla="*/ 0 w 36"/>
                <a:gd name="T29" fmla="*/ 0 h 54"/>
                <a:gd name="T30" fmla="*/ 30 w 36"/>
                <a:gd name="T31" fmla="*/ 0 h 54"/>
                <a:gd name="T32" fmla="*/ 36 w 36"/>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54">
                  <a:moveTo>
                    <a:pt x="36" y="0"/>
                  </a:moveTo>
                  <a:lnTo>
                    <a:pt x="36" y="36"/>
                  </a:lnTo>
                  <a:lnTo>
                    <a:pt x="36" y="42"/>
                  </a:lnTo>
                  <a:lnTo>
                    <a:pt x="36" y="48"/>
                  </a:lnTo>
                  <a:lnTo>
                    <a:pt x="36" y="54"/>
                  </a:lnTo>
                  <a:lnTo>
                    <a:pt x="30" y="54"/>
                  </a:lnTo>
                  <a:lnTo>
                    <a:pt x="24" y="48"/>
                  </a:lnTo>
                  <a:lnTo>
                    <a:pt x="18" y="42"/>
                  </a:lnTo>
                  <a:lnTo>
                    <a:pt x="12" y="36"/>
                  </a:lnTo>
                  <a:lnTo>
                    <a:pt x="12" y="30"/>
                  </a:lnTo>
                  <a:lnTo>
                    <a:pt x="12" y="24"/>
                  </a:lnTo>
                  <a:lnTo>
                    <a:pt x="6" y="24"/>
                  </a:lnTo>
                  <a:lnTo>
                    <a:pt x="0" y="18"/>
                  </a:lnTo>
                  <a:lnTo>
                    <a:pt x="0" y="6"/>
                  </a:lnTo>
                  <a:lnTo>
                    <a:pt x="0" y="0"/>
                  </a:lnTo>
                  <a:lnTo>
                    <a:pt x="30" y="0"/>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3" name="Freeform 331"/>
            <p:cNvSpPr>
              <a:spLocks/>
            </p:cNvSpPr>
            <p:nvPr/>
          </p:nvSpPr>
          <p:spPr bwMode="auto">
            <a:xfrm>
              <a:off x="3150" y="1392"/>
              <a:ext cx="30" cy="60"/>
            </a:xfrm>
            <a:custGeom>
              <a:avLst/>
              <a:gdLst>
                <a:gd name="T0" fmla="*/ 12 w 30"/>
                <a:gd name="T1" fmla="*/ 60 h 60"/>
                <a:gd name="T2" fmla="*/ 6 w 30"/>
                <a:gd name="T3" fmla="*/ 54 h 60"/>
                <a:gd name="T4" fmla="*/ 0 w 30"/>
                <a:gd name="T5" fmla="*/ 54 h 60"/>
                <a:gd name="T6" fmla="*/ 0 w 30"/>
                <a:gd name="T7" fmla="*/ 48 h 60"/>
                <a:gd name="T8" fmla="*/ 0 w 30"/>
                <a:gd name="T9" fmla="*/ 42 h 60"/>
                <a:gd name="T10" fmla="*/ 0 w 30"/>
                <a:gd name="T11" fmla="*/ 36 h 60"/>
                <a:gd name="T12" fmla="*/ 0 w 30"/>
                <a:gd name="T13" fmla="*/ 0 h 60"/>
                <a:gd name="T14" fmla="*/ 30 w 30"/>
                <a:gd name="T15" fmla="*/ 0 h 60"/>
                <a:gd name="T16" fmla="*/ 30 w 30"/>
                <a:gd name="T17" fmla="*/ 30 h 60"/>
                <a:gd name="T18" fmla="*/ 30 w 30"/>
                <a:gd name="T19" fmla="*/ 48 h 60"/>
                <a:gd name="T20" fmla="*/ 24 w 30"/>
                <a:gd name="T21" fmla="*/ 54 h 60"/>
                <a:gd name="T22" fmla="*/ 24 w 30"/>
                <a:gd name="T23" fmla="*/ 48 h 60"/>
                <a:gd name="T24" fmla="*/ 18 w 30"/>
                <a:gd name="T25" fmla="*/ 54 h 60"/>
                <a:gd name="T26" fmla="*/ 18 w 30"/>
                <a:gd name="T27" fmla="*/ 60 h 60"/>
                <a:gd name="T28" fmla="*/ 12 w 30"/>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0">
                  <a:moveTo>
                    <a:pt x="12" y="60"/>
                  </a:moveTo>
                  <a:lnTo>
                    <a:pt x="6" y="54"/>
                  </a:lnTo>
                  <a:lnTo>
                    <a:pt x="0" y="54"/>
                  </a:lnTo>
                  <a:lnTo>
                    <a:pt x="0" y="48"/>
                  </a:lnTo>
                  <a:lnTo>
                    <a:pt x="0" y="42"/>
                  </a:lnTo>
                  <a:lnTo>
                    <a:pt x="0" y="36"/>
                  </a:lnTo>
                  <a:lnTo>
                    <a:pt x="0" y="0"/>
                  </a:lnTo>
                  <a:lnTo>
                    <a:pt x="30" y="0"/>
                  </a:lnTo>
                  <a:lnTo>
                    <a:pt x="30" y="30"/>
                  </a:lnTo>
                  <a:lnTo>
                    <a:pt x="30" y="48"/>
                  </a:lnTo>
                  <a:lnTo>
                    <a:pt x="24" y="54"/>
                  </a:lnTo>
                  <a:lnTo>
                    <a:pt x="24" y="48"/>
                  </a:lnTo>
                  <a:lnTo>
                    <a:pt x="18" y="54"/>
                  </a:lnTo>
                  <a:lnTo>
                    <a:pt x="18" y="60"/>
                  </a:lnTo>
                  <a:lnTo>
                    <a:pt x="12"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4" name="Freeform 332"/>
            <p:cNvSpPr>
              <a:spLocks/>
            </p:cNvSpPr>
            <p:nvPr/>
          </p:nvSpPr>
          <p:spPr bwMode="auto">
            <a:xfrm>
              <a:off x="3180" y="1392"/>
              <a:ext cx="60" cy="48"/>
            </a:xfrm>
            <a:custGeom>
              <a:avLst/>
              <a:gdLst>
                <a:gd name="T0" fmla="*/ 0 w 60"/>
                <a:gd name="T1" fmla="*/ 48 h 48"/>
                <a:gd name="T2" fmla="*/ 0 w 60"/>
                <a:gd name="T3" fmla="*/ 30 h 48"/>
                <a:gd name="T4" fmla="*/ 0 w 60"/>
                <a:gd name="T5" fmla="*/ 0 h 48"/>
                <a:gd name="T6" fmla="*/ 12 w 60"/>
                <a:gd name="T7" fmla="*/ 0 h 48"/>
                <a:gd name="T8" fmla="*/ 12 w 60"/>
                <a:gd name="T9" fmla="*/ 6 h 48"/>
                <a:gd name="T10" fmla="*/ 24 w 60"/>
                <a:gd name="T11" fmla="*/ 6 h 48"/>
                <a:gd name="T12" fmla="*/ 24 w 60"/>
                <a:gd name="T13" fmla="*/ 12 h 48"/>
                <a:gd name="T14" fmla="*/ 60 w 60"/>
                <a:gd name="T15" fmla="*/ 12 h 48"/>
                <a:gd name="T16" fmla="*/ 60 w 60"/>
                <a:gd name="T17" fmla="*/ 30 h 48"/>
                <a:gd name="T18" fmla="*/ 60 w 60"/>
                <a:gd name="T19" fmla="*/ 36 h 48"/>
                <a:gd name="T20" fmla="*/ 18 w 60"/>
                <a:gd name="T21" fmla="*/ 42 h 48"/>
                <a:gd name="T22" fmla="*/ 12 w 60"/>
                <a:gd name="T23" fmla="*/ 42 h 48"/>
                <a:gd name="T24" fmla="*/ 12 w 60"/>
                <a:gd name="T25" fmla="*/ 48 h 48"/>
                <a:gd name="T26" fmla="*/ 0 w 60"/>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8">
                  <a:moveTo>
                    <a:pt x="0" y="48"/>
                  </a:moveTo>
                  <a:lnTo>
                    <a:pt x="0" y="30"/>
                  </a:lnTo>
                  <a:lnTo>
                    <a:pt x="0" y="0"/>
                  </a:lnTo>
                  <a:lnTo>
                    <a:pt x="12" y="0"/>
                  </a:lnTo>
                  <a:lnTo>
                    <a:pt x="12" y="6"/>
                  </a:lnTo>
                  <a:lnTo>
                    <a:pt x="24" y="6"/>
                  </a:lnTo>
                  <a:lnTo>
                    <a:pt x="24" y="12"/>
                  </a:lnTo>
                  <a:lnTo>
                    <a:pt x="60" y="12"/>
                  </a:lnTo>
                  <a:lnTo>
                    <a:pt x="60" y="30"/>
                  </a:lnTo>
                  <a:lnTo>
                    <a:pt x="60" y="36"/>
                  </a:lnTo>
                  <a:lnTo>
                    <a:pt x="18" y="42"/>
                  </a:lnTo>
                  <a:lnTo>
                    <a:pt x="12" y="42"/>
                  </a:lnTo>
                  <a:lnTo>
                    <a:pt x="12"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5" name="Freeform 333"/>
            <p:cNvSpPr>
              <a:spLocks/>
            </p:cNvSpPr>
            <p:nvPr/>
          </p:nvSpPr>
          <p:spPr bwMode="auto">
            <a:xfrm>
              <a:off x="1626" y="1302"/>
              <a:ext cx="108" cy="54"/>
            </a:xfrm>
            <a:custGeom>
              <a:avLst/>
              <a:gdLst>
                <a:gd name="T0" fmla="*/ 60 w 108"/>
                <a:gd name="T1" fmla="*/ 54 h 54"/>
                <a:gd name="T2" fmla="*/ 24 w 108"/>
                <a:gd name="T3" fmla="*/ 48 h 54"/>
                <a:gd name="T4" fmla="*/ 24 w 108"/>
                <a:gd name="T5" fmla="*/ 54 h 54"/>
                <a:gd name="T6" fmla="*/ 0 w 108"/>
                <a:gd name="T7" fmla="*/ 48 h 54"/>
                <a:gd name="T8" fmla="*/ 6 w 108"/>
                <a:gd name="T9" fmla="*/ 24 h 54"/>
                <a:gd name="T10" fmla="*/ 18 w 108"/>
                <a:gd name="T11" fmla="*/ 30 h 54"/>
                <a:gd name="T12" fmla="*/ 24 w 108"/>
                <a:gd name="T13" fmla="*/ 12 h 54"/>
                <a:gd name="T14" fmla="*/ 18 w 108"/>
                <a:gd name="T15" fmla="*/ 12 h 54"/>
                <a:gd name="T16" fmla="*/ 18 w 108"/>
                <a:gd name="T17" fmla="*/ 6 h 54"/>
                <a:gd name="T18" fmla="*/ 24 w 108"/>
                <a:gd name="T19" fmla="*/ 6 h 54"/>
                <a:gd name="T20" fmla="*/ 30 w 108"/>
                <a:gd name="T21" fmla="*/ 6 h 54"/>
                <a:gd name="T22" fmla="*/ 30 w 108"/>
                <a:gd name="T23" fmla="*/ 0 h 54"/>
                <a:gd name="T24" fmla="*/ 36 w 108"/>
                <a:gd name="T25" fmla="*/ 6 h 54"/>
                <a:gd name="T26" fmla="*/ 42 w 108"/>
                <a:gd name="T27" fmla="*/ 6 h 54"/>
                <a:gd name="T28" fmla="*/ 48 w 108"/>
                <a:gd name="T29" fmla="*/ 6 h 54"/>
                <a:gd name="T30" fmla="*/ 48 w 108"/>
                <a:gd name="T31" fmla="*/ 12 h 54"/>
                <a:gd name="T32" fmla="*/ 54 w 108"/>
                <a:gd name="T33" fmla="*/ 12 h 54"/>
                <a:gd name="T34" fmla="*/ 54 w 108"/>
                <a:gd name="T35" fmla="*/ 6 h 54"/>
                <a:gd name="T36" fmla="*/ 60 w 108"/>
                <a:gd name="T37" fmla="*/ 6 h 54"/>
                <a:gd name="T38" fmla="*/ 60 w 108"/>
                <a:gd name="T39" fmla="*/ 0 h 54"/>
                <a:gd name="T40" fmla="*/ 66 w 108"/>
                <a:gd name="T41" fmla="*/ 0 h 54"/>
                <a:gd name="T42" fmla="*/ 66 w 108"/>
                <a:gd name="T43" fmla="*/ 6 h 54"/>
                <a:gd name="T44" fmla="*/ 72 w 108"/>
                <a:gd name="T45" fmla="*/ 6 h 54"/>
                <a:gd name="T46" fmla="*/ 78 w 108"/>
                <a:gd name="T47" fmla="*/ 6 h 54"/>
                <a:gd name="T48" fmla="*/ 84 w 108"/>
                <a:gd name="T49" fmla="*/ 6 h 54"/>
                <a:gd name="T50" fmla="*/ 90 w 108"/>
                <a:gd name="T51" fmla="*/ 6 h 54"/>
                <a:gd name="T52" fmla="*/ 90 w 108"/>
                <a:gd name="T53" fmla="*/ 12 h 54"/>
                <a:gd name="T54" fmla="*/ 96 w 108"/>
                <a:gd name="T55" fmla="*/ 12 h 54"/>
                <a:gd name="T56" fmla="*/ 102 w 108"/>
                <a:gd name="T57" fmla="*/ 12 h 54"/>
                <a:gd name="T58" fmla="*/ 108 w 108"/>
                <a:gd name="T59" fmla="*/ 12 h 54"/>
                <a:gd name="T60" fmla="*/ 108 w 108"/>
                <a:gd name="T61" fmla="*/ 24 h 54"/>
                <a:gd name="T62" fmla="*/ 90 w 108"/>
                <a:gd name="T63" fmla="*/ 24 h 54"/>
                <a:gd name="T64" fmla="*/ 90 w 108"/>
                <a:gd name="T65" fmla="*/ 30 h 54"/>
                <a:gd name="T66" fmla="*/ 84 w 108"/>
                <a:gd name="T67" fmla="*/ 42 h 54"/>
                <a:gd name="T68" fmla="*/ 78 w 108"/>
                <a:gd name="T69" fmla="*/ 42 h 54"/>
                <a:gd name="T70" fmla="*/ 78 w 108"/>
                <a:gd name="T71" fmla="*/ 48 h 54"/>
                <a:gd name="T72" fmla="*/ 72 w 108"/>
                <a:gd name="T73" fmla="*/ 48 h 54"/>
                <a:gd name="T74" fmla="*/ 72 w 108"/>
                <a:gd name="T75" fmla="*/ 54 h 54"/>
                <a:gd name="T76" fmla="*/ 60 w 108"/>
                <a:gd name="T7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54">
                  <a:moveTo>
                    <a:pt x="60" y="54"/>
                  </a:moveTo>
                  <a:lnTo>
                    <a:pt x="24" y="48"/>
                  </a:lnTo>
                  <a:lnTo>
                    <a:pt x="24" y="54"/>
                  </a:lnTo>
                  <a:lnTo>
                    <a:pt x="0" y="48"/>
                  </a:lnTo>
                  <a:lnTo>
                    <a:pt x="6" y="24"/>
                  </a:lnTo>
                  <a:lnTo>
                    <a:pt x="18" y="30"/>
                  </a:lnTo>
                  <a:lnTo>
                    <a:pt x="24" y="12"/>
                  </a:lnTo>
                  <a:lnTo>
                    <a:pt x="18" y="12"/>
                  </a:lnTo>
                  <a:lnTo>
                    <a:pt x="18" y="6"/>
                  </a:lnTo>
                  <a:lnTo>
                    <a:pt x="24" y="6"/>
                  </a:lnTo>
                  <a:lnTo>
                    <a:pt x="30" y="6"/>
                  </a:lnTo>
                  <a:lnTo>
                    <a:pt x="30" y="0"/>
                  </a:lnTo>
                  <a:lnTo>
                    <a:pt x="36" y="6"/>
                  </a:lnTo>
                  <a:lnTo>
                    <a:pt x="42" y="6"/>
                  </a:lnTo>
                  <a:lnTo>
                    <a:pt x="48" y="6"/>
                  </a:lnTo>
                  <a:lnTo>
                    <a:pt x="48" y="12"/>
                  </a:lnTo>
                  <a:lnTo>
                    <a:pt x="54" y="12"/>
                  </a:lnTo>
                  <a:lnTo>
                    <a:pt x="54" y="6"/>
                  </a:lnTo>
                  <a:lnTo>
                    <a:pt x="60" y="6"/>
                  </a:lnTo>
                  <a:lnTo>
                    <a:pt x="60" y="0"/>
                  </a:lnTo>
                  <a:lnTo>
                    <a:pt x="66" y="0"/>
                  </a:lnTo>
                  <a:lnTo>
                    <a:pt x="66" y="6"/>
                  </a:lnTo>
                  <a:lnTo>
                    <a:pt x="72" y="6"/>
                  </a:lnTo>
                  <a:lnTo>
                    <a:pt x="78" y="6"/>
                  </a:lnTo>
                  <a:lnTo>
                    <a:pt x="84" y="6"/>
                  </a:lnTo>
                  <a:lnTo>
                    <a:pt x="90" y="6"/>
                  </a:lnTo>
                  <a:lnTo>
                    <a:pt x="90" y="12"/>
                  </a:lnTo>
                  <a:lnTo>
                    <a:pt x="96" y="12"/>
                  </a:lnTo>
                  <a:lnTo>
                    <a:pt x="102" y="12"/>
                  </a:lnTo>
                  <a:lnTo>
                    <a:pt x="108" y="12"/>
                  </a:lnTo>
                  <a:lnTo>
                    <a:pt x="108" y="24"/>
                  </a:lnTo>
                  <a:lnTo>
                    <a:pt x="90" y="24"/>
                  </a:lnTo>
                  <a:lnTo>
                    <a:pt x="90" y="30"/>
                  </a:lnTo>
                  <a:lnTo>
                    <a:pt x="84" y="42"/>
                  </a:lnTo>
                  <a:lnTo>
                    <a:pt x="78" y="42"/>
                  </a:lnTo>
                  <a:lnTo>
                    <a:pt x="78" y="48"/>
                  </a:lnTo>
                  <a:lnTo>
                    <a:pt x="72" y="48"/>
                  </a:lnTo>
                  <a:lnTo>
                    <a:pt x="72" y="54"/>
                  </a:lnTo>
                  <a:lnTo>
                    <a:pt x="60"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6" name="Freeform 334"/>
            <p:cNvSpPr>
              <a:spLocks/>
            </p:cNvSpPr>
            <p:nvPr/>
          </p:nvSpPr>
          <p:spPr bwMode="auto">
            <a:xfrm>
              <a:off x="1068" y="1176"/>
              <a:ext cx="102" cy="102"/>
            </a:xfrm>
            <a:custGeom>
              <a:avLst/>
              <a:gdLst>
                <a:gd name="T0" fmla="*/ 90 w 102"/>
                <a:gd name="T1" fmla="*/ 78 h 102"/>
                <a:gd name="T2" fmla="*/ 84 w 102"/>
                <a:gd name="T3" fmla="*/ 72 h 102"/>
                <a:gd name="T4" fmla="*/ 78 w 102"/>
                <a:gd name="T5" fmla="*/ 102 h 102"/>
                <a:gd name="T6" fmla="*/ 72 w 102"/>
                <a:gd name="T7" fmla="*/ 96 h 102"/>
                <a:gd name="T8" fmla="*/ 42 w 102"/>
                <a:gd name="T9" fmla="*/ 90 h 102"/>
                <a:gd name="T10" fmla="*/ 48 w 102"/>
                <a:gd name="T11" fmla="*/ 84 h 102"/>
                <a:gd name="T12" fmla="*/ 36 w 102"/>
                <a:gd name="T13" fmla="*/ 84 h 102"/>
                <a:gd name="T14" fmla="*/ 42 w 102"/>
                <a:gd name="T15" fmla="*/ 72 h 102"/>
                <a:gd name="T16" fmla="*/ 12 w 102"/>
                <a:gd name="T17" fmla="*/ 66 h 102"/>
                <a:gd name="T18" fmla="*/ 18 w 102"/>
                <a:gd name="T19" fmla="*/ 60 h 102"/>
                <a:gd name="T20" fmla="*/ 0 w 102"/>
                <a:gd name="T21" fmla="*/ 54 h 102"/>
                <a:gd name="T22" fmla="*/ 6 w 102"/>
                <a:gd name="T23" fmla="*/ 36 h 102"/>
                <a:gd name="T24" fmla="*/ 0 w 102"/>
                <a:gd name="T25" fmla="*/ 36 h 102"/>
                <a:gd name="T26" fmla="*/ 6 w 102"/>
                <a:gd name="T27" fmla="*/ 12 h 102"/>
                <a:gd name="T28" fmla="*/ 12 w 102"/>
                <a:gd name="T29" fmla="*/ 12 h 102"/>
                <a:gd name="T30" fmla="*/ 12 w 102"/>
                <a:gd name="T31" fmla="*/ 0 h 102"/>
                <a:gd name="T32" fmla="*/ 24 w 102"/>
                <a:gd name="T33" fmla="*/ 6 h 102"/>
                <a:gd name="T34" fmla="*/ 24 w 102"/>
                <a:gd name="T35" fmla="*/ 0 h 102"/>
                <a:gd name="T36" fmla="*/ 60 w 102"/>
                <a:gd name="T37" fmla="*/ 6 h 102"/>
                <a:gd name="T38" fmla="*/ 54 w 102"/>
                <a:gd name="T39" fmla="*/ 18 h 102"/>
                <a:gd name="T40" fmla="*/ 78 w 102"/>
                <a:gd name="T41" fmla="*/ 24 h 102"/>
                <a:gd name="T42" fmla="*/ 78 w 102"/>
                <a:gd name="T43" fmla="*/ 30 h 102"/>
                <a:gd name="T44" fmla="*/ 84 w 102"/>
                <a:gd name="T45" fmla="*/ 30 h 102"/>
                <a:gd name="T46" fmla="*/ 84 w 102"/>
                <a:gd name="T47" fmla="*/ 42 h 102"/>
                <a:gd name="T48" fmla="*/ 102 w 102"/>
                <a:gd name="T49" fmla="*/ 42 h 102"/>
                <a:gd name="T50" fmla="*/ 90 w 102"/>
                <a:gd name="T51"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2">
                  <a:moveTo>
                    <a:pt x="90" y="78"/>
                  </a:moveTo>
                  <a:lnTo>
                    <a:pt x="84" y="72"/>
                  </a:lnTo>
                  <a:lnTo>
                    <a:pt x="78" y="102"/>
                  </a:lnTo>
                  <a:lnTo>
                    <a:pt x="72" y="96"/>
                  </a:lnTo>
                  <a:lnTo>
                    <a:pt x="42" y="90"/>
                  </a:lnTo>
                  <a:lnTo>
                    <a:pt x="48" y="84"/>
                  </a:lnTo>
                  <a:lnTo>
                    <a:pt x="36" y="84"/>
                  </a:lnTo>
                  <a:lnTo>
                    <a:pt x="42" y="72"/>
                  </a:lnTo>
                  <a:lnTo>
                    <a:pt x="12" y="66"/>
                  </a:lnTo>
                  <a:lnTo>
                    <a:pt x="18" y="60"/>
                  </a:lnTo>
                  <a:lnTo>
                    <a:pt x="0" y="54"/>
                  </a:lnTo>
                  <a:lnTo>
                    <a:pt x="6" y="36"/>
                  </a:lnTo>
                  <a:lnTo>
                    <a:pt x="0" y="36"/>
                  </a:lnTo>
                  <a:lnTo>
                    <a:pt x="6" y="12"/>
                  </a:lnTo>
                  <a:lnTo>
                    <a:pt x="12" y="12"/>
                  </a:lnTo>
                  <a:lnTo>
                    <a:pt x="12" y="0"/>
                  </a:lnTo>
                  <a:lnTo>
                    <a:pt x="24" y="6"/>
                  </a:lnTo>
                  <a:lnTo>
                    <a:pt x="24" y="0"/>
                  </a:lnTo>
                  <a:lnTo>
                    <a:pt x="60" y="6"/>
                  </a:lnTo>
                  <a:lnTo>
                    <a:pt x="54" y="18"/>
                  </a:lnTo>
                  <a:lnTo>
                    <a:pt x="78" y="24"/>
                  </a:lnTo>
                  <a:lnTo>
                    <a:pt x="78" y="30"/>
                  </a:lnTo>
                  <a:lnTo>
                    <a:pt x="84" y="30"/>
                  </a:lnTo>
                  <a:lnTo>
                    <a:pt x="84" y="42"/>
                  </a:lnTo>
                  <a:lnTo>
                    <a:pt x="102" y="42"/>
                  </a:lnTo>
                  <a:lnTo>
                    <a:pt x="90" y="7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7" name="Freeform 335"/>
            <p:cNvSpPr>
              <a:spLocks/>
            </p:cNvSpPr>
            <p:nvPr/>
          </p:nvSpPr>
          <p:spPr bwMode="auto">
            <a:xfrm>
              <a:off x="2028" y="1356"/>
              <a:ext cx="96" cy="114"/>
            </a:xfrm>
            <a:custGeom>
              <a:avLst/>
              <a:gdLst>
                <a:gd name="T0" fmla="*/ 96 w 96"/>
                <a:gd name="T1" fmla="*/ 6 h 114"/>
                <a:gd name="T2" fmla="*/ 96 w 96"/>
                <a:gd name="T3" fmla="*/ 12 h 114"/>
                <a:gd name="T4" fmla="*/ 96 w 96"/>
                <a:gd name="T5" fmla="*/ 48 h 114"/>
                <a:gd name="T6" fmla="*/ 90 w 96"/>
                <a:gd name="T7" fmla="*/ 84 h 114"/>
                <a:gd name="T8" fmla="*/ 84 w 96"/>
                <a:gd name="T9" fmla="*/ 114 h 114"/>
                <a:gd name="T10" fmla="*/ 6 w 96"/>
                <a:gd name="T11" fmla="*/ 108 h 114"/>
                <a:gd name="T12" fmla="*/ 6 w 96"/>
                <a:gd name="T13" fmla="*/ 102 h 114"/>
                <a:gd name="T14" fmla="*/ 12 w 96"/>
                <a:gd name="T15" fmla="*/ 72 h 114"/>
                <a:gd name="T16" fmla="*/ 18 w 96"/>
                <a:gd name="T17" fmla="*/ 42 h 114"/>
                <a:gd name="T18" fmla="*/ 12 w 96"/>
                <a:gd name="T19" fmla="*/ 42 h 114"/>
                <a:gd name="T20" fmla="*/ 18 w 96"/>
                <a:gd name="T21" fmla="*/ 24 h 114"/>
                <a:gd name="T22" fmla="*/ 12 w 96"/>
                <a:gd name="T23" fmla="*/ 24 h 114"/>
                <a:gd name="T24" fmla="*/ 18 w 96"/>
                <a:gd name="T25" fmla="*/ 18 h 114"/>
                <a:gd name="T26" fmla="*/ 12 w 96"/>
                <a:gd name="T27" fmla="*/ 18 h 114"/>
                <a:gd name="T28" fmla="*/ 12 w 96"/>
                <a:gd name="T29" fmla="*/ 12 h 114"/>
                <a:gd name="T30" fmla="*/ 6 w 96"/>
                <a:gd name="T31" fmla="*/ 12 h 114"/>
                <a:gd name="T32" fmla="*/ 6 w 96"/>
                <a:gd name="T33" fmla="*/ 6 h 114"/>
                <a:gd name="T34" fmla="*/ 6 w 96"/>
                <a:gd name="T35" fmla="*/ 0 h 114"/>
                <a:gd name="T36" fmla="*/ 0 w 96"/>
                <a:gd name="T37" fmla="*/ 0 h 114"/>
                <a:gd name="T38" fmla="*/ 96 w 96"/>
                <a:gd name="T39"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14">
                  <a:moveTo>
                    <a:pt x="96" y="6"/>
                  </a:moveTo>
                  <a:lnTo>
                    <a:pt x="96" y="12"/>
                  </a:lnTo>
                  <a:lnTo>
                    <a:pt x="96" y="48"/>
                  </a:lnTo>
                  <a:lnTo>
                    <a:pt x="90" y="84"/>
                  </a:lnTo>
                  <a:lnTo>
                    <a:pt x="84" y="114"/>
                  </a:lnTo>
                  <a:lnTo>
                    <a:pt x="6" y="108"/>
                  </a:lnTo>
                  <a:lnTo>
                    <a:pt x="6" y="102"/>
                  </a:lnTo>
                  <a:lnTo>
                    <a:pt x="12" y="72"/>
                  </a:lnTo>
                  <a:lnTo>
                    <a:pt x="18" y="42"/>
                  </a:lnTo>
                  <a:lnTo>
                    <a:pt x="12" y="42"/>
                  </a:lnTo>
                  <a:lnTo>
                    <a:pt x="18" y="24"/>
                  </a:lnTo>
                  <a:lnTo>
                    <a:pt x="12" y="24"/>
                  </a:lnTo>
                  <a:lnTo>
                    <a:pt x="18" y="18"/>
                  </a:lnTo>
                  <a:lnTo>
                    <a:pt x="12" y="18"/>
                  </a:lnTo>
                  <a:lnTo>
                    <a:pt x="12" y="12"/>
                  </a:lnTo>
                  <a:lnTo>
                    <a:pt x="6" y="12"/>
                  </a:lnTo>
                  <a:lnTo>
                    <a:pt x="6" y="6"/>
                  </a:lnTo>
                  <a:lnTo>
                    <a:pt x="6" y="0"/>
                  </a:lnTo>
                  <a:lnTo>
                    <a:pt x="0" y="0"/>
                  </a:lnTo>
                  <a:lnTo>
                    <a:pt x="96"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8" name="Freeform 336"/>
            <p:cNvSpPr>
              <a:spLocks/>
            </p:cNvSpPr>
            <p:nvPr/>
          </p:nvSpPr>
          <p:spPr bwMode="auto">
            <a:xfrm>
              <a:off x="2508" y="1398"/>
              <a:ext cx="72" cy="42"/>
            </a:xfrm>
            <a:custGeom>
              <a:avLst/>
              <a:gdLst>
                <a:gd name="T0" fmla="*/ 48 w 72"/>
                <a:gd name="T1" fmla="*/ 36 h 42"/>
                <a:gd name="T2" fmla="*/ 48 w 72"/>
                <a:gd name="T3" fmla="*/ 30 h 42"/>
                <a:gd name="T4" fmla="*/ 42 w 72"/>
                <a:gd name="T5" fmla="*/ 30 h 42"/>
                <a:gd name="T6" fmla="*/ 42 w 72"/>
                <a:gd name="T7" fmla="*/ 24 h 42"/>
                <a:gd name="T8" fmla="*/ 36 w 72"/>
                <a:gd name="T9" fmla="*/ 24 h 42"/>
                <a:gd name="T10" fmla="*/ 24 w 72"/>
                <a:gd name="T11" fmla="*/ 18 h 42"/>
                <a:gd name="T12" fmla="*/ 18 w 72"/>
                <a:gd name="T13" fmla="*/ 18 h 42"/>
                <a:gd name="T14" fmla="*/ 18 w 72"/>
                <a:gd name="T15" fmla="*/ 12 h 42"/>
                <a:gd name="T16" fmla="*/ 12 w 72"/>
                <a:gd name="T17" fmla="*/ 6 h 42"/>
                <a:gd name="T18" fmla="*/ 6 w 72"/>
                <a:gd name="T19" fmla="*/ 6 h 42"/>
                <a:gd name="T20" fmla="*/ 0 w 72"/>
                <a:gd name="T21" fmla="*/ 6 h 42"/>
                <a:gd name="T22" fmla="*/ 0 w 72"/>
                <a:gd name="T23" fmla="*/ 0 h 42"/>
                <a:gd name="T24" fmla="*/ 6 w 72"/>
                <a:gd name="T25" fmla="*/ 0 h 42"/>
                <a:gd name="T26" fmla="*/ 66 w 72"/>
                <a:gd name="T27" fmla="*/ 0 h 42"/>
                <a:gd name="T28" fmla="*/ 66 w 72"/>
                <a:gd name="T29" fmla="*/ 30 h 42"/>
                <a:gd name="T30" fmla="*/ 66 w 72"/>
                <a:gd name="T31" fmla="*/ 36 h 42"/>
                <a:gd name="T32" fmla="*/ 60 w 72"/>
                <a:gd name="T33" fmla="*/ 36 h 42"/>
                <a:gd name="T34" fmla="*/ 66 w 72"/>
                <a:gd name="T35" fmla="*/ 36 h 42"/>
                <a:gd name="T36" fmla="*/ 72 w 72"/>
                <a:gd name="T37" fmla="*/ 42 h 42"/>
                <a:gd name="T38" fmla="*/ 66 w 72"/>
                <a:gd name="T39" fmla="*/ 42 h 42"/>
                <a:gd name="T40" fmla="*/ 60 w 72"/>
                <a:gd name="T41" fmla="*/ 42 h 42"/>
                <a:gd name="T42" fmla="*/ 54 w 72"/>
                <a:gd name="T43" fmla="*/ 42 h 42"/>
                <a:gd name="T44" fmla="*/ 48 w 72"/>
                <a:gd name="T45" fmla="*/ 42 h 42"/>
                <a:gd name="T46" fmla="*/ 48 w 72"/>
                <a:gd name="T4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42">
                  <a:moveTo>
                    <a:pt x="48" y="36"/>
                  </a:moveTo>
                  <a:lnTo>
                    <a:pt x="48" y="30"/>
                  </a:lnTo>
                  <a:lnTo>
                    <a:pt x="42" y="30"/>
                  </a:lnTo>
                  <a:lnTo>
                    <a:pt x="42" y="24"/>
                  </a:lnTo>
                  <a:lnTo>
                    <a:pt x="36" y="24"/>
                  </a:lnTo>
                  <a:lnTo>
                    <a:pt x="24" y="18"/>
                  </a:lnTo>
                  <a:lnTo>
                    <a:pt x="18" y="18"/>
                  </a:lnTo>
                  <a:lnTo>
                    <a:pt x="18" y="12"/>
                  </a:lnTo>
                  <a:lnTo>
                    <a:pt x="12" y="6"/>
                  </a:lnTo>
                  <a:lnTo>
                    <a:pt x="6" y="6"/>
                  </a:lnTo>
                  <a:lnTo>
                    <a:pt x="0" y="6"/>
                  </a:lnTo>
                  <a:lnTo>
                    <a:pt x="0" y="0"/>
                  </a:lnTo>
                  <a:lnTo>
                    <a:pt x="6" y="0"/>
                  </a:lnTo>
                  <a:lnTo>
                    <a:pt x="66" y="0"/>
                  </a:lnTo>
                  <a:lnTo>
                    <a:pt x="66" y="30"/>
                  </a:lnTo>
                  <a:lnTo>
                    <a:pt x="66" y="36"/>
                  </a:lnTo>
                  <a:lnTo>
                    <a:pt x="60" y="36"/>
                  </a:lnTo>
                  <a:lnTo>
                    <a:pt x="66" y="36"/>
                  </a:lnTo>
                  <a:lnTo>
                    <a:pt x="72" y="42"/>
                  </a:lnTo>
                  <a:lnTo>
                    <a:pt x="66" y="42"/>
                  </a:lnTo>
                  <a:lnTo>
                    <a:pt x="60" y="42"/>
                  </a:lnTo>
                  <a:lnTo>
                    <a:pt x="54" y="42"/>
                  </a:lnTo>
                  <a:lnTo>
                    <a:pt x="48" y="42"/>
                  </a:lnTo>
                  <a:lnTo>
                    <a:pt x="4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09" name="Freeform 337"/>
            <p:cNvSpPr>
              <a:spLocks/>
            </p:cNvSpPr>
            <p:nvPr/>
          </p:nvSpPr>
          <p:spPr bwMode="auto">
            <a:xfrm>
              <a:off x="4368" y="1212"/>
              <a:ext cx="72" cy="90"/>
            </a:xfrm>
            <a:custGeom>
              <a:avLst/>
              <a:gdLst>
                <a:gd name="T0" fmla="*/ 66 w 72"/>
                <a:gd name="T1" fmla="*/ 78 h 90"/>
                <a:gd name="T2" fmla="*/ 24 w 72"/>
                <a:gd name="T3" fmla="*/ 90 h 90"/>
                <a:gd name="T4" fmla="*/ 24 w 72"/>
                <a:gd name="T5" fmla="*/ 84 h 90"/>
                <a:gd name="T6" fmla="*/ 18 w 72"/>
                <a:gd name="T7" fmla="*/ 84 h 90"/>
                <a:gd name="T8" fmla="*/ 12 w 72"/>
                <a:gd name="T9" fmla="*/ 84 h 90"/>
                <a:gd name="T10" fmla="*/ 6 w 72"/>
                <a:gd name="T11" fmla="*/ 78 h 90"/>
                <a:gd name="T12" fmla="*/ 6 w 72"/>
                <a:gd name="T13" fmla="*/ 72 h 90"/>
                <a:gd name="T14" fmla="*/ 0 w 72"/>
                <a:gd name="T15" fmla="*/ 60 h 90"/>
                <a:gd name="T16" fmla="*/ 18 w 72"/>
                <a:gd name="T17" fmla="*/ 54 h 90"/>
                <a:gd name="T18" fmla="*/ 6 w 72"/>
                <a:gd name="T19" fmla="*/ 30 h 90"/>
                <a:gd name="T20" fmla="*/ 24 w 72"/>
                <a:gd name="T21" fmla="*/ 24 h 90"/>
                <a:gd name="T22" fmla="*/ 30 w 72"/>
                <a:gd name="T23" fmla="*/ 18 h 90"/>
                <a:gd name="T24" fmla="*/ 36 w 72"/>
                <a:gd name="T25" fmla="*/ 18 h 90"/>
                <a:gd name="T26" fmla="*/ 42 w 72"/>
                <a:gd name="T27" fmla="*/ 12 h 90"/>
                <a:gd name="T28" fmla="*/ 48 w 72"/>
                <a:gd name="T29" fmla="*/ 12 h 90"/>
                <a:gd name="T30" fmla="*/ 48 w 72"/>
                <a:gd name="T31" fmla="*/ 6 h 90"/>
                <a:gd name="T32" fmla="*/ 60 w 72"/>
                <a:gd name="T33" fmla="*/ 0 h 90"/>
                <a:gd name="T34" fmla="*/ 66 w 72"/>
                <a:gd name="T35" fmla="*/ 12 h 90"/>
                <a:gd name="T36" fmla="*/ 60 w 72"/>
                <a:gd name="T37" fmla="*/ 18 h 90"/>
                <a:gd name="T38" fmla="*/ 66 w 72"/>
                <a:gd name="T39" fmla="*/ 30 h 90"/>
                <a:gd name="T40" fmla="*/ 66 w 72"/>
                <a:gd name="T41" fmla="*/ 36 h 90"/>
                <a:gd name="T42" fmla="*/ 60 w 72"/>
                <a:gd name="T43" fmla="*/ 42 h 90"/>
                <a:gd name="T44" fmla="*/ 66 w 72"/>
                <a:gd name="T45" fmla="*/ 42 h 90"/>
                <a:gd name="T46" fmla="*/ 60 w 72"/>
                <a:gd name="T47" fmla="*/ 48 h 90"/>
                <a:gd name="T48" fmla="*/ 66 w 72"/>
                <a:gd name="T49" fmla="*/ 48 h 90"/>
                <a:gd name="T50" fmla="*/ 66 w 72"/>
                <a:gd name="T51" fmla="*/ 54 h 90"/>
                <a:gd name="T52" fmla="*/ 66 w 72"/>
                <a:gd name="T53" fmla="*/ 60 h 90"/>
                <a:gd name="T54" fmla="*/ 72 w 72"/>
                <a:gd name="T55" fmla="*/ 66 h 90"/>
                <a:gd name="T56" fmla="*/ 72 w 72"/>
                <a:gd name="T57" fmla="*/ 72 h 90"/>
                <a:gd name="T58" fmla="*/ 66 w 72"/>
                <a:gd name="T59" fmla="*/ 7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90">
                  <a:moveTo>
                    <a:pt x="66" y="78"/>
                  </a:moveTo>
                  <a:lnTo>
                    <a:pt x="24" y="90"/>
                  </a:lnTo>
                  <a:lnTo>
                    <a:pt x="24" y="84"/>
                  </a:lnTo>
                  <a:lnTo>
                    <a:pt x="18" y="84"/>
                  </a:lnTo>
                  <a:lnTo>
                    <a:pt x="12" y="84"/>
                  </a:lnTo>
                  <a:lnTo>
                    <a:pt x="6" y="78"/>
                  </a:lnTo>
                  <a:lnTo>
                    <a:pt x="6" y="72"/>
                  </a:lnTo>
                  <a:lnTo>
                    <a:pt x="0" y="60"/>
                  </a:lnTo>
                  <a:lnTo>
                    <a:pt x="18" y="54"/>
                  </a:lnTo>
                  <a:lnTo>
                    <a:pt x="6" y="30"/>
                  </a:lnTo>
                  <a:lnTo>
                    <a:pt x="24" y="24"/>
                  </a:lnTo>
                  <a:lnTo>
                    <a:pt x="30" y="18"/>
                  </a:lnTo>
                  <a:lnTo>
                    <a:pt x="36" y="18"/>
                  </a:lnTo>
                  <a:lnTo>
                    <a:pt x="42" y="12"/>
                  </a:lnTo>
                  <a:lnTo>
                    <a:pt x="48" y="12"/>
                  </a:lnTo>
                  <a:lnTo>
                    <a:pt x="48" y="6"/>
                  </a:lnTo>
                  <a:lnTo>
                    <a:pt x="60" y="0"/>
                  </a:lnTo>
                  <a:lnTo>
                    <a:pt x="66" y="12"/>
                  </a:lnTo>
                  <a:lnTo>
                    <a:pt x="60" y="18"/>
                  </a:lnTo>
                  <a:lnTo>
                    <a:pt x="66" y="30"/>
                  </a:lnTo>
                  <a:lnTo>
                    <a:pt x="66" y="36"/>
                  </a:lnTo>
                  <a:lnTo>
                    <a:pt x="60" y="42"/>
                  </a:lnTo>
                  <a:lnTo>
                    <a:pt x="66" y="42"/>
                  </a:lnTo>
                  <a:lnTo>
                    <a:pt x="60" y="48"/>
                  </a:lnTo>
                  <a:lnTo>
                    <a:pt x="66" y="48"/>
                  </a:lnTo>
                  <a:lnTo>
                    <a:pt x="66" y="54"/>
                  </a:lnTo>
                  <a:lnTo>
                    <a:pt x="66" y="60"/>
                  </a:lnTo>
                  <a:lnTo>
                    <a:pt x="72" y="66"/>
                  </a:lnTo>
                  <a:lnTo>
                    <a:pt x="72" y="72"/>
                  </a:lnTo>
                  <a:lnTo>
                    <a:pt x="66"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0" name="Freeform 338"/>
            <p:cNvSpPr>
              <a:spLocks/>
            </p:cNvSpPr>
            <p:nvPr/>
          </p:nvSpPr>
          <p:spPr bwMode="auto">
            <a:xfrm>
              <a:off x="2976" y="1404"/>
              <a:ext cx="36" cy="30"/>
            </a:xfrm>
            <a:custGeom>
              <a:avLst/>
              <a:gdLst>
                <a:gd name="T0" fmla="*/ 0 w 36"/>
                <a:gd name="T1" fmla="*/ 30 h 30"/>
                <a:gd name="T2" fmla="*/ 0 w 36"/>
                <a:gd name="T3" fmla="*/ 24 h 30"/>
                <a:gd name="T4" fmla="*/ 6 w 36"/>
                <a:gd name="T5" fmla="*/ 24 h 30"/>
                <a:gd name="T6" fmla="*/ 6 w 36"/>
                <a:gd name="T7" fmla="*/ 18 h 30"/>
                <a:gd name="T8" fmla="*/ 6 w 36"/>
                <a:gd name="T9" fmla="*/ 12 h 30"/>
                <a:gd name="T10" fmla="*/ 6 w 36"/>
                <a:gd name="T11" fmla="*/ 6 h 30"/>
                <a:gd name="T12" fmla="*/ 6 w 36"/>
                <a:gd name="T13" fmla="*/ 0 h 30"/>
                <a:gd name="T14" fmla="*/ 36 w 36"/>
                <a:gd name="T15" fmla="*/ 0 h 30"/>
                <a:gd name="T16" fmla="*/ 36 w 36"/>
                <a:gd name="T17" fmla="*/ 30 h 30"/>
                <a:gd name="T18" fmla="*/ 18 w 36"/>
                <a:gd name="T19" fmla="*/ 30 h 30"/>
                <a:gd name="T20" fmla="*/ 0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0" y="30"/>
                  </a:moveTo>
                  <a:lnTo>
                    <a:pt x="0" y="24"/>
                  </a:lnTo>
                  <a:lnTo>
                    <a:pt x="6" y="24"/>
                  </a:lnTo>
                  <a:lnTo>
                    <a:pt x="6" y="18"/>
                  </a:lnTo>
                  <a:lnTo>
                    <a:pt x="6" y="12"/>
                  </a:lnTo>
                  <a:lnTo>
                    <a:pt x="6" y="6"/>
                  </a:lnTo>
                  <a:lnTo>
                    <a:pt x="6" y="0"/>
                  </a:lnTo>
                  <a:lnTo>
                    <a:pt x="36" y="0"/>
                  </a:lnTo>
                  <a:lnTo>
                    <a:pt x="36" y="30"/>
                  </a:lnTo>
                  <a:lnTo>
                    <a:pt x="18"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1" name="Freeform 339"/>
            <p:cNvSpPr>
              <a:spLocks/>
            </p:cNvSpPr>
            <p:nvPr/>
          </p:nvSpPr>
          <p:spPr bwMode="auto">
            <a:xfrm>
              <a:off x="3012" y="1398"/>
              <a:ext cx="36" cy="36"/>
            </a:xfrm>
            <a:custGeom>
              <a:avLst/>
              <a:gdLst>
                <a:gd name="T0" fmla="*/ 36 w 36"/>
                <a:gd name="T1" fmla="*/ 36 h 36"/>
                <a:gd name="T2" fmla="*/ 6 w 36"/>
                <a:gd name="T3" fmla="*/ 36 h 36"/>
                <a:gd name="T4" fmla="*/ 0 w 36"/>
                <a:gd name="T5" fmla="*/ 36 h 36"/>
                <a:gd name="T6" fmla="*/ 0 w 36"/>
                <a:gd name="T7" fmla="*/ 6 h 36"/>
                <a:gd name="T8" fmla="*/ 18 w 36"/>
                <a:gd name="T9" fmla="*/ 0 h 36"/>
                <a:gd name="T10" fmla="*/ 18 w 36"/>
                <a:gd name="T11" fmla="*/ 12 h 36"/>
                <a:gd name="T12" fmla="*/ 30 w 36"/>
                <a:gd name="T13" fmla="*/ 12 h 36"/>
                <a:gd name="T14" fmla="*/ 36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36"/>
                  </a:moveTo>
                  <a:lnTo>
                    <a:pt x="6" y="36"/>
                  </a:lnTo>
                  <a:lnTo>
                    <a:pt x="0" y="36"/>
                  </a:lnTo>
                  <a:lnTo>
                    <a:pt x="0" y="6"/>
                  </a:lnTo>
                  <a:lnTo>
                    <a:pt x="18" y="0"/>
                  </a:lnTo>
                  <a:lnTo>
                    <a:pt x="18" y="12"/>
                  </a:lnTo>
                  <a:lnTo>
                    <a:pt x="30" y="12"/>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2" name="Freeform 340"/>
            <p:cNvSpPr>
              <a:spLocks/>
            </p:cNvSpPr>
            <p:nvPr/>
          </p:nvSpPr>
          <p:spPr bwMode="auto">
            <a:xfrm>
              <a:off x="2700" y="1404"/>
              <a:ext cx="54" cy="36"/>
            </a:xfrm>
            <a:custGeom>
              <a:avLst/>
              <a:gdLst>
                <a:gd name="T0" fmla="*/ 0 w 54"/>
                <a:gd name="T1" fmla="*/ 30 h 36"/>
                <a:gd name="T2" fmla="*/ 6 w 54"/>
                <a:gd name="T3" fmla="*/ 0 h 36"/>
                <a:gd name="T4" fmla="*/ 30 w 54"/>
                <a:gd name="T5" fmla="*/ 0 h 36"/>
                <a:gd name="T6" fmla="*/ 54 w 54"/>
                <a:gd name="T7" fmla="*/ 0 h 36"/>
                <a:gd name="T8" fmla="*/ 54 w 54"/>
                <a:gd name="T9" fmla="*/ 36 h 36"/>
                <a:gd name="T10" fmla="*/ 36 w 54"/>
                <a:gd name="T11" fmla="*/ 36 h 36"/>
                <a:gd name="T12" fmla="*/ 0 w 54"/>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0" y="30"/>
                  </a:moveTo>
                  <a:lnTo>
                    <a:pt x="6" y="0"/>
                  </a:lnTo>
                  <a:lnTo>
                    <a:pt x="30" y="0"/>
                  </a:lnTo>
                  <a:lnTo>
                    <a:pt x="54" y="0"/>
                  </a:lnTo>
                  <a:lnTo>
                    <a:pt x="54" y="36"/>
                  </a:lnTo>
                  <a:lnTo>
                    <a:pt x="36" y="36"/>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3" name="Freeform 341"/>
            <p:cNvSpPr>
              <a:spLocks/>
            </p:cNvSpPr>
            <p:nvPr/>
          </p:nvSpPr>
          <p:spPr bwMode="auto">
            <a:xfrm>
              <a:off x="2754" y="1404"/>
              <a:ext cx="48" cy="36"/>
            </a:xfrm>
            <a:custGeom>
              <a:avLst/>
              <a:gdLst>
                <a:gd name="T0" fmla="*/ 48 w 48"/>
                <a:gd name="T1" fmla="*/ 36 h 36"/>
                <a:gd name="T2" fmla="*/ 18 w 48"/>
                <a:gd name="T3" fmla="*/ 36 h 36"/>
                <a:gd name="T4" fmla="*/ 0 w 48"/>
                <a:gd name="T5" fmla="*/ 36 h 36"/>
                <a:gd name="T6" fmla="*/ 0 w 48"/>
                <a:gd name="T7" fmla="*/ 0 h 36"/>
                <a:gd name="T8" fmla="*/ 18 w 48"/>
                <a:gd name="T9" fmla="*/ 0 h 36"/>
                <a:gd name="T10" fmla="*/ 48 w 48"/>
                <a:gd name="T11" fmla="*/ 0 h 36"/>
                <a:gd name="T12" fmla="*/ 48 w 4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48" y="36"/>
                  </a:moveTo>
                  <a:lnTo>
                    <a:pt x="18" y="36"/>
                  </a:lnTo>
                  <a:lnTo>
                    <a:pt x="0" y="36"/>
                  </a:lnTo>
                  <a:lnTo>
                    <a:pt x="0" y="0"/>
                  </a:lnTo>
                  <a:lnTo>
                    <a:pt x="18" y="0"/>
                  </a:lnTo>
                  <a:lnTo>
                    <a:pt x="48" y="0"/>
                  </a:lnTo>
                  <a:lnTo>
                    <a:pt x="4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4" name="Freeform 342"/>
            <p:cNvSpPr>
              <a:spLocks/>
            </p:cNvSpPr>
            <p:nvPr/>
          </p:nvSpPr>
          <p:spPr bwMode="auto">
            <a:xfrm>
              <a:off x="2256" y="1392"/>
              <a:ext cx="156" cy="84"/>
            </a:xfrm>
            <a:custGeom>
              <a:avLst/>
              <a:gdLst>
                <a:gd name="T0" fmla="*/ 138 w 156"/>
                <a:gd name="T1" fmla="*/ 84 h 84"/>
                <a:gd name="T2" fmla="*/ 90 w 156"/>
                <a:gd name="T3" fmla="*/ 78 h 84"/>
                <a:gd name="T4" fmla="*/ 96 w 156"/>
                <a:gd name="T5" fmla="*/ 72 h 84"/>
                <a:gd name="T6" fmla="*/ 102 w 156"/>
                <a:gd name="T7" fmla="*/ 66 h 84"/>
                <a:gd name="T8" fmla="*/ 0 w 156"/>
                <a:gd name="T9" fmla="*/ 54 h 84"/>
                <a:gd name="T10" fmla="*/ 6 w 156"/>
                <a:gd name="T11" fmla="*/ 24 h 84"/>
                <a:gd name="T12" fmla="*/ 48 w 156"/>
                <a:gd name="T13" fmla="*/ 30 h 84"/>
                <a:gd name="T14" fmla="*/ 126 w 156"/>
                <a:gd name="T15" fmla="*/ 36 h 84"/>
                <a:gd name="T16" fmla="*/ 120 w 156"/>
                <a:gd name="T17" fmla="*/ 36 h 84"/>
                <a:gd name="T18" fmla="*/ 126 w 156"/>
                <a:gd name="T19" fmla="*/ 30 h 84"/>
                <a:gd name="T20" fmla="*/ 120 w 156"/>
                <a:gd name="T21" fmla="*/ 30 h 84"/>
                <a:gd name="T22" fmla="*/ 126 w 156"/>
                <a:gd name="T23" fmla="*/ 30 h 84"/>
                <a:gd name="T24" fmla="*/ 126 w 156"/>
                <a:gd name="T25" fmla="*/ 24 h 84"/>
                <a:gd name="T26" fmla="*/ 126 w 156"/>
                <a:gd name="T27" fmla="*/ 18 h 84"/>
                <a:gd name="T28" fmla="*/ 132 w 156"/>
                <a:gd name="T29" fmla="*/ 12 h 84"/>
                <a:gd name="T30" fmla="*/ 132 w 156"/>
                <a:gd name="T31" fmla="*/ 6 h 84"/>
                <a:gd name="T32" fmla="*/ 138 w 156"/>
                <a:gd name="T33" fmla="*/ 6 h 84"/>
                <a:gd name="T34" fmla="*/ 144 w 156"/>
                <a:gd name="T35" fmla="*/ 6 h 84"/>
                <a:gd name="T36" fmla="*/ 150 w 156"/>
                <a:gd name="T37" fmla="*/ 6 h 84"/>
                <a:gd name="T38" fmla="*/ 150 w 156"/>
                <a:gd name="T39" fmla="*/ 0 h 84"/>
                <a:gd name="T40" fmla="*/ 156 w 156"/>
                <a:gd name="T41" fmla="*/ 0 h 84"/>
                <a:gd name="T42" fmla="*/ 150 w 156"/>
                <a:gd name="T43" fmla="*/ 18 h 84"/>
                <a:gd name="T44" fmla="*/ 150 w 156"/>
                <a:gd name="T45" fmla="*/ 54 h 84"/>
                <a:gd name="T46" fmla="*/ 144 w 156"/>
                <a:gd name="T47" fmla="*/ 78 h 84"/>
                <a:gd name="T48" fmla="*/ 144 w 156"/>
                <a:gd name="T49" fmla="*/ 84 h 84"/>
                <a:gd name="T50" fmla="*/ 138 w 156"/>
                <a:gd name="T51" fmla="*/ 84 h 84"/>
                <a:gd name="T52" fmla="*/ 138 w 156"/>
                <a:gd name="T53" fmla="*/ 78 h 84"/>
                <a:gd name="T54" fmla="*/ 138 w 156"/>
                <a:gd name="T5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84">
                  <a:moveTo>
                    <a:pt x="138" y="84"/>
                  </a:moveTo>
                  <a:lnTo>
                    <a:pt x="90" y="78"/>
                  </a:lnTo>
                  <a:lnTo>
                    <a:pt x="96" y="72"/>
                  </a:lnTo>
                  <a:lnTo>
                    <a:pt x="102" y="66"/>
                  </a:lnTo>
                  <a:lnTo>
                    <a:pt x="0" y="54"/>
                  </a:lnTo>
                  <a:lnTo>
                    <a:pt x="6" y="24"/>
                  </a:lnTo>
                  <a:lnTo>
                    <a:pt x="48" y="30"/>
                  </a:lnTo>
                  <a:lnTo>
                    <a:pt x="126" y="36"/>
                  </a:lnTo>
                  <a:lnTo>
                    <a:pt x="120" y="36"/>
                  </a:lnTo>
                  <a:lnTo>
                    <a:pt x="126" y="30"/>
                  </a:lnTo>
                  <a:lnTo>
                    <a:pt x="120" y="30"/>
                  </a:lnTo>
                  <a:lnTo>
                    <a:pt x="126" y="30"/>
                  </a:lnTo>
                  <a:lnTo>
                    <a:pt x="126" y="24"/>
                  </a:lnTo>
                  <a:lnTo>
                    <a:pt x="126" y="18"/>
                  </a:lnTo>
                  <a:lnTo>
                    <a:pt x="132" y="12"/>
                  </a:lnTo>
                  <a:lnTo>
                    <a:pt x="132" y="6"/>
                  </a:lnTo>
                  <a:lnTo>
                    <a:pt x="138" y="6"/>
                  </a:lnTo>
                  <a:lnTo>
                    <a:pt x="144" y="6"/>
                  </a:lnTo>
                  <a:lnTo>
                    <a:pt x="150" y="6"/>
                  </a:lnTo>
                  <a:lnTo>
                    <a:pt x="150" y="0"/>
                  </a:lnTo>
                  <a:lnTo>
                    <a:pt x="156" y="0"/>
                  </a:lnTo>
                  <a:lnTo>
                    <a:pt x="150" y="18"/>
                  </a:lnTo>
                  <a:lnTo>
                    <a:pt x="150" y="54"/>
                  </a:lnTo>
                  <a:lnTo>
                    <a:pt x="144" y="78"/>
                  </a:lnTo>
                  <a:lnTo>
                    <a:pt x="144" y="84"/>
                  </a:lnTo>
                  <a:lnTo>
                    <a:pt x="138" y="84"/>
                  </a:lnTo>
                  <a:lnTo>
                    <a:pt x="138" y="78"/>
                  </a:lnTo>
                  <a:lnTo>
                    <a:pt x="138" y="8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5" name="Freeform 343"/>
            <p:cNvSpPr>
              <a:spLocks/>
            </p:cNvSpPr>
            <p:nvPr/>
          </p:nvSpPr>
          <p:spPr bwMode="auto">
            <a:xfrm>
              <a:off x="1362" y="1254"/>
              <a:ext cx="54" cy="72"/>
            </a:xfrm>
            <a:custGeom>
              <a:avLst/>
              <a:gdLst>
                <a:gd name="T0" fmla="*/ 0 w 54"/>
                <a:gd name="T1" fmla="*/ 60 h 72"/>
                <a:gd name="T2" fmla="*/ 6 w 54"/>
                <a:gd name="T3" fmla="*/ 48 h 72"/>
                <a:gd name="T4" fmla="*/ 12 w 54"/>
                <a:gd name="T5" fmla="*/ 48 h 72"/>
                <a:gd name="T6" fmla="*/ 18 w 54"/>
                <a:gd name="T7" fmla="*/ 48 h 72"/>
                <a:gd name="T8" fmla="*/ 18 w 54"/>
                <a:gd name="T9" fmla="*/ 42 h 72"/>
                <a:gd name="T10" fmla="*/ 24 w 54"/>
                <a:gd name="T11" fmla="*/ 42 h 72"/>
                <a:gd name="T12" fmla="*/ 24 w 54"/>
                <a:gd name="T13" fmla="*/ 36 h 72"/>
                <a:gd name="T14" fmla="*/ 30 w 54"/>
                <a:gd name="T15" fmla="*/ 36 h 72"/>
                <a:gd name="T16" fmla="*/ 36 w 54"/>
                <a:gd name="T17" fmla="*/ 30 h 72"/>
                <a:gd name="T18" fmla="*/ 36 w 54"/>
                <a:gd name="T19" fmla="*/ 24 h 72"/>
                <a:gd name="T20" fmla="*/ 36 w 54"/>
                <a:gd name="T21" fmla="*/ 18 h 72"/>
                <a:gd name="T22" fmla="*/ 36 w 54"/>
                <a:gd name="T23" fmla="*/ 12 h 72"/>
                <a:gd name="T24" fmla="*/ 42 w 54"/>
                <a:gd name="T25" fmla="*/ 6 h 72"/>
                <a:gd name="T26" fmla="*/ 48 w 54"/>
                <a:gd name="T27" fmla="*/ 6 h 72"/>
                <a:gd name="T28" fmla="*/ 48 w 54"/>
                <a:gd name="T29" fmla="*/ 0 h 72"/>
                <a:gd name="T30" fmla="*/ 54 w 54"/>
                <a:gd name="T31" fmla="*/ 6 h 72"/>
                <a:gd name="T32" fmla="*/ 48 w 54"/>
                <a:gd name="T33" fmla="*/ 18 h 72"/>
                <a:gd name="T34" fmla="*/ 42 w 54"/>
                <a:gd name="T35" fmla="*/ 36 h 72"/>
                <a:gd name="T36" fmla="*/ 36 w 54"/>
                <a:gd name="T37" fmla="*/ 36 h 72"/>
                <a:gd name="T38" fmla="*/ 30 w 54"/>
                <a:gd name="T39" fmla="*/ 72 h 72"/>
                <a:gd name="T40" fmla="*/ 12 w 54"/>
                <a:gd name="T41" fmla="*/ 66 h 72"/>
                <a:gd name="T42" fmla="*/ 0 w 54"/>
                <a:gd name="T43"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72">
                  <a:moveTo>
                    <a:pt x="0" y="60"/>
                  </a:moveTo>
                  <a:lnTo>
                    <a:pt x="6" y="48"/>
                  </a:lnTo>
                  <a:lnTo>
                    <a:pt x="12" y="48"/>
                  </a:lnTo>
                  <a:lnTo>
                    <a:pt x="18" y="48"/>
                  </a:lnTo>
                  <a:lnTo>
                    <a:pt x="18" y="42"/>
                  </a:lnTo>
                  <a:lnTo>
                    <a:pt x="24" y="42"/>
                  </a:lnTo>
                  <a:lnTo>
                    <a:pt x="24" y="36"/>
                  </a:lnTo>
                  <a:lnTo>
                    <a:pt x="30" y="36"/>
                  </a:lnTo>
                  <a:lnTo>
                    <a:pt x="36" y="30"/>
                  </a:lnTo>
                  <a:lnTo>
                    <a:pt x="36" y="24"/>
                  </a:lnTo>
                  <a:lnTo>
                    <a:pt x="36" y="18"/>
                  </a:lnTo>
                  <a:lnTo>
                    <a:pt x="36" y="12"/>
                  </a:lnTo>
                  <a:lnTo>
                    <a:pt x="42" y="6"/>
                  </a:lnTo>
                  <a:lnTo>
                    <a:pt x="48" y="6"/>
                  </a:lnTo>
                  <a:lnTo>
                    <a:pt x="48" y="0"/>
                  </a:lnTo>
                  <a:lnTo>
                    <a:pt x="54" y="6"/>
                  </a:lnTo>
                  <a:lnTo>
                    <a:pt x="48" y="18"/>
                  </a:lnTo>
                  <a:lnTo>
                    <a:pt x="42" y="36"/>
                  </a:lnTo>
                  <a:lnTo>
                    <a:pt x="36" y="36"/>
                  </a:lnTo>
                  <a:lnTo>
                    <a:pt x="30" y="72"/>
                  </a:lnTo>
                  <a:lnTo>
                    <a:pt x="12" y="66"/>
                  </a:lnTo>
                  <a:lnTo>
                    <a:pt x="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6" name="Freeform 344"/>
            <p:cNvSpPr>
              <a:spLocks/>
            </p:cNvSpPr>
            <p:nvPr/>
          </p:nvSpPr>
          <p:spPr bwMode="auto">
            <a:xfrm>
              <a:off x="2898" y="1410"/>
              <a:ext cx="54" cy="36"/>
            </a:xfrm>
            <a:custGeom>
              <a:avLst/>
              <a:gdLst>
                <a:gd name="T0" fmla="*/ 54 w 54"/>
                <a:gd name="T1" fmla="*/ 18 h 36"/>
                <a:gd name="T2" fmla="*/ 54 w 54"/>
                <a:gd name="T3" fmla="*/ 36 h 36"/>
                <a:gd name="T4" fmla="*/ 18 w 54"/>
                <a:gd name="T5" fmla="*/ 36 h 36"/>
                <a:gd name="T6" fmla="*/ 0 w 54"/>
                <a:gd name="T7" fmla="*/ 36 h 36"/>
                <a:gd name="T8" fmla="*/ 0 w 54"/>
                <a:gd name="T9" fmla="*/ 30 h 36"/>
                <a:gd name="T10" fmla="*/ 0 w 54"/>
                <a:gd name="T11" fmla="*/ 18 h 36"/>
                <a:gd name="T12" fmla="*/ 18 w 54"/>
                <a:gd name="T13" fmla="*/ 18 h 36"/>
                <a:gd name="T14" fmla="*/ 18 w 54"/>
                <a:gd name="T15" fmla="*/ 0 h 36"/>
                <a:gd name="T16" fmla="*/ 24 w 54"/>
                <a:gd name="T17" fmla="*/ 0 h 36"/>
                <a:gd name="T18" fmla="*/ 30 w 54"/>
                <a:gd name="T19" fmla="*/ 6 h 36"/>
                <a:gd name="T20" fmla="*/ 36 w 54"/>
                <a:gd name="T21" fmla="*/ 6 h 36"/>
                <a:gd name="T22" fmla="*/ 36 w 54"/>
                <a:gd name="T23" fmla="*/ 12 h 36"/>
                <a:gd name="T24" fmla="*/ 42 w 54"/>
                <a:gd name="T25" fmla="*/ 12 h 36"/>
                <a:gd name="T26" fmla="*/ 48 w 54"/>
                <a:gd name="T27" fmla="*/ 12 h 36"/>
                <a:gd name="T28" fmla="*/ 48 w 54"/>
                <a:gd name="T29" fmla="*/ 18 h 36"/>
                <a:gd name="T30" fmla="*/ 54 w 54"/>
                <a:gd name="T3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6">
                  <a:moveTo>
                    <a:pt x="54" y="18"/>
                  </a:moveTo>
                  <a:lnTo>
                    <a:pt x="54" y="36"/>
                  </a:lnTo>
                  <a:lnTo>
                    <a:pt x="18" y="36"/>
                  </a:lnTo>
                  <a:lnTo>
                    <a:pt x="0" y="36"/>
                  </a:lnTo>
                  <a:lnTo>
                    <a:pt x="0" y="30"/>
                  </a:lnTo>
                  <a:lnTo>
                    <a:pt x="0" y="18"/>
                  </a:lnTo>
                  <a:lnTo>
                    <a:pt x="18" y="18"/>
                  </a:lnTo>
                  <a:lnTo>
                    <a:pt x="18" y="0"/>
                  </a:lnTo>
                  <a:lnTo>
                    <a:pt x="24" y="0"/>
                  </a:lnTo>
                  <a:lnTo>
                    <a:pt x="30" y="6"/>
                  </a:lnTo>
                  <a:lnTo>
                    <a:pt x="36" y="6"/>
                  </a:lnTo>
                  <a:lnTo>
                    <a:pt x="36" y="12"/>
                  </a:lnTo>
                  <a:lnTo>
                    <a:pt x="42" y="12"/>
                  </a:lnTo>
                  <a:lnTo>
                    <a:pt x="48" y="12"/>
                  </a:lnTo>
                  <a:lnTo>
                    <a:pt x="48" y="18"/>
                  </a:lnTo>
                  <a:lnTo>
                    <a:pt x="54"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7" name="Freeform 345"/>
            <p:cNvSpPr>
              <a:spLocks/>
            </p:cNvSpPr>
            <p:nvPr/>
          </p:nvSpPr>
          <p:spPr bwMode="auto">
            <a:xfrm>
              <a:off x="4464" y="1200"/>
              <a:ext cx="42" cy="54"/>
            </a:xfrm>
            <a:custGeom>
              <a:avLst/>
              <a:gdLst>
                <a:gd name="T0" fmla="*/ 18 w 42"/>
                <a:gd name="T1" fmla="*/ 54 h 54"/>
                <a:gd name="T2" fmla="*/ 6 w 42"/>
                <a:gd name="T3" fmla="*/ 54 h 54"/>
                <a:gd name="T4" fmla="*/ 0 w 42"/>
                <a:gd name="T5" fmla="*/ 42 h 54"/>
                <a:gd name="T6" fmla="*/ 0 w 42"/>
                <a:gd name="T7" fmla="*/ 30 h 54"/>
                <a:gd name="T8" fmla="*/ 0 w 42"/>
                <a:gd name="T9" fmla="*/ 24 h 54"/>
                <a:gd name="T10" fmla="*/ 0 w 42"/>
                <a:gd name="T11" fmla="*/ 18 h 54"/>
                <a:gd name="T12" fmla="*/ 0 w 42"/>
                <a:gd name="T13" fmla="*/ 12 h 54"/>
                <a:gd name="T14" fmla="*/ 6 w 42"/>
                <a:gd name="T15" fmla="*/ 12 h 54"/>
                <a:gd name="T16" fmla="*/ 12 w 42"/>
                <a:gd name="T17" fmla="*/ 18 h 54"/>
                <a:gd name="T18" fmla="*/ 18 w 42"/>
                <a:gd name="T19" fmla="*/ 6 h 54"/>
                <a:gd name="T20" fmla="*/ 24 w 42"/>
                <a:gd name="T21" fmla="*/ 12 h 54"/>
                <a:gd name="T22" fmla="*/ 24 w 42"/>
                <a:gd name="T23" fmla="*/ 0 h 54"/>
                <a:gd name="T24" fmla="*/ 42 w 42"/>
                <a:gd name="T25" fmla="*/ 6 h 54"/>
                <a:gd name="T26" fmla="*/ 36 w 42"/>
                <a:gd name="T27" fmla="*/ 18 h 54"/>
                <a:gd name="T28" fmla="*/ 42 w 42"/>
                <a:gd name="T29" fmla="*/ 24 h 54"/>
                <a:gd name="T30" fmla="*/ 36 w 42"/>
                <a:gd name="T31" fmla="*/ 30 h 54"/>
                <a:gd name="T32" fmla="*/ 36 w 42"/>
                <a:gd name="T33" fmla="*/ 36 h 54"/>
                <a:gd name="T34" fmla="*/ 24 w 42"/>
                <a:gd name="T35" fmla="*/ 36 h 54"/>
                <a:gd name="T36" fmla="*/ 18 w 42"/>
                <a:gd name="T3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4">
                  <a:moveTo>
                    <a:pt x="18" y="54"/>
                  </a:moveTo>
                  <a:lnTo>
                    <a:pt x="6" y="54"/>
                  </a:lnTo>
                  <a:lnTo>
                    <a:pt x="0" y="42"/>
                  </a:lnTo>
                  <a:lnTo>
                    <a:pt x="0" y="30"/>
                  </a:lnTo>
                  <a:lnTo>
                    <a:pt x="0" y="24"/>
                  </a:lnTo>
                  <a:lnTo>
                    <a:pt x="0" y="18"/>
                  </a:lnTo>
                  <a:lnTo>
                    <a:pt x="0" y="12"/>
                  </a:lnTo>
                  <a:lnTo>
                    <a:pt x="6" y="12"/>
                  </a:lnTo>
                  <a:lnTo>
                    <a:pt x="12" y="18"/>
                  </a:lnTo>
                  <a:lnTo>
                    <a:pt x="18" y="6"/>
                  </a:lnTo>
                  <a:lnTo>
                    <a:pt x="24" y="12"/>
                  </a:lnTo>
                  <a:lnTo>
                    <a:pt x="24" y="0"/>
                  </a:lnTo>
                  <a:lnTo>
                    <a:pt x="42" y="6"/>
                  </a:lnTo>
                  <a:lnTo>
                    <a:pt x="36" y="18"/>
                  </a:lnTo>
                  <a:lnTo>
                    <a:pt x="42" y="24"/>
                  </a:lnTo>
                  <a:lnTo>
                    <a:pt x="36" y="30"/>
                  </a:lnTo>
                  <a:lnTo>
                    <a:pt x="36" y="36"/>
                  </a:lnTo>
                  <a:lnTo>
                    <a:pt x="24" y="36"/>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8" name="Freeform 346"/>
            <p:cNvSpPr>
              <a:spLocks/>
            </p:cNvSpPr>
            <p:nvPr/>
          </p:nvSpPr>
          <p:spPr bwMode="auto">
            <a:xfrm>
              <a:off x="4638" y="1158"/>
              <a:ext cx="30" cy="60"/>
            </a:xfrm>
            <a:custGeom>
              <a:avLst/>
              <a:gdLst>
                <a:gd name="T0" fmla="*/ 30 w 30"/>
                <a:gd name="T1" fmla="*/ 36 h 60"/>
                <a:gd name="T2" fmla="*/ 30 w 30"/>
                <a:gd name="T3" fmla="*/ 42 h 60"/>
                <a:gd name="T4" fmla="*/ 30 w 30"/>
                <a:gd name="T5" fmla="*/ 48 h 60"/>
                <a:gd name="T6" fmla="*/ 30 w 30"/>
                <a:gd name="T7" fmla="*/ 54 h 60"/>
                <a:gd name="T8" fmla="*/ 24 w 30"/>
                <a:gd name="T9" fmla="*/ 60 h 60"/>
                <a:gd name="T10" fmla="*/ 18 w 30"/>
                <a:gd name="T11" fmla="*/ 54 h 60"/>
                <a:gd name="T12" fmla="*/ 12 w 30"/>
                <a:gd name="T13" fmla="*/ 48 h 60"/>
                <a:gd name="T14" fmla="*/ 6 w 30"/>
                <a:gd name="T15" fmla="*/ 54 h 60"/>
                <a:gd name="T16" fmla="*/ 0 w 30"/>
                <a:gd name="T17" fmla="*/ 54 h 60"/>
                <a:gd name="T18" fmla="*/ 0 w 30"/>
                <a:gd name="T19" fmla="*/ 48 h 60"/>
                <a:gd name="T20" fmla="*/ 6 w 30"/>
                <a:gd name="T21" fmla="*/ 30 h 60"/>
                <a:gd name="T22" fmla="*/ 6 w 30"/>
                <a:gd name="T23" fmla="*/ 18 h 60"/>
                <a:gd name="T24" fmla="*/ 0 w 30"/>
                <a:gd name="T25" fmla="*/ 12 h 60"/>
                <a:gd name="T26" fmla="*/ 6 w 30"/>
                <a:gd name="T27" fmla="*/ 6 h 60"/>
                <a:gd name="T28" fmla="*/ 12 w 30"/>
                <a:gd name="T29" fmla="*/ 0 h 60"/>
                <a:gd name="T30" fmla="*/ 12 w 30"/>
                <a:gd name="T31" fmla="*/ 12 h 60"/>
                <a:gd name="T32" fmla="*/ 18 w 30"/>
                <a:gd name="T33" fmla="*/ 18 h 60"/>
                <a:gd name="T34" fmla="*/ 18 w 30"/>
                <a:gd name="T35" fmla="*/ 30 h 60"/>
                <a:gd name="T36" fmla="*/ 30 w 30"/>
                <a:gd name="T37" fmla="*/ 30 h 60"/>
                <a:gd name="T38" fmla="*/ 24 w 30"/>
                <a:gd name="T39" fmla="*/ 30 h 60"/>
                <a:gd name="T40" fmla="*/ 24 w 30"/>
                <a:gd name="T41" fmla="*/ 36 h 60"/>
                <a:gd name="T42" fmla="*/ 30 w 30"/>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60">
                  <a:moveTo>
                    <a:pt x="30" y="36"/>
                  </a:moveTo>
                  <a:lnTo>
                    <a:pt x="30" y="42"/>
                  </a:lnTo>
                  <a:lnTo>
                    <a:pt x="30" y="48"/>
                  </a:lnTo>
                  <a:lnTo>
                    <a:pt x="30" y="54"/>
                  </a:lnTo>
                  <a:lnTo>
                    <a:pt x="24" y="60"/>
                  </a:lnTo>
                  <a:lnTo>
                    <a:pt x="18" y="54"/>
                  </a:lnTo>
                  <a:lnTo>
                    <a:pt x="12" y="48"/>
                  </a:lnTo>
                  <a:lnTo>
                    <a:pt x="6" y="54"/>
                  </a:lnTo>
                  <a:lnTo>
                    <a:pt x="0" y="54"/>
                  </a:lnTo>
                  <a:lnTo>
                    <a:pt x="0" y="48"/>
                  </a:lnTo>
                  <a:lnTo>
                    <a:pt x="6" y="30"/>
                  </a:lnTo>
                  <a:lnTo>
                    <a:pt x="6" y="18"/>
                  </a:lnTo>
                  <a:lnTo>
                    <a:pt x="0" y="12"/>
                  </a:lnTo>
                  <a:lnTo>
                    <a:pt x="6" y="6"/>
                  </a:lnTo>
                  <a:lnTo>
                    <a:pt x="12" y="0"/>
                  </a:lnTo>
                  <a:lnTo>
                    <a:pt x="12" y="12"/>
                  </a:lnTo>
                  <a:lnTo>
                    <a:pt x="18" y="18"/>
                  </a:lnTo>
                  <a:lnTo>
                    <a:pt x="18" y="30"/>
                  </a:lnTo>
                  <a:lnTo>
                    <a:pt x="30" y="30"/>
                  </a:lnTo>
                  <a:lnTo>
                    <a:pt x="24" y="30"/>
                  </a:lnTo>
                  <a:lnTo>
                    <a:pt x="24" y="36"/>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19" name="Freeform 347"/>
            <p:cNvSpPr>
              <a:spLocks/>
            </p:cNvSpPr>
            <p:nvPr/>
          </p:nvSpPr>
          <p:spPr bwMode="auto">
            <a:xfrm>
              <a:off x="2922" y="1410"/>
              <a:ext cx="60" cy="30"/>
            </a:xfrm>
            <a:custGeom>
              <a:avLst/>
              <a:gdLst>
                <a:gd name="T0" fmla="*/ 54 w 60"/>
                <a:gd name="T1" fmla="*/ 24 h 30"/>
                <a:gd name="T2" fmla="*/ 54 w 60"/>
                <a:gd name="T3" fmla="*/ 30 h 30"/>
                <a:gd name="T4" fmla="*/ 48 w 60"/>
                <a:gd name="T5" fmla="*/ 30 h 30"/>
                <a:gd name="T6" fmla="*/ 42 w 60"/>
                <a:gd name="T7" fmla="*/ 24 h 30"/>
                <a:gd name="T8" fmla="*/ 36 w 60"/>
                <a:gd name="T9" fmla="*/ 24 h 30"/>
                <a:gd name="T10" fmla="*/ 30 w 60"/>
                <a:gd name="T11" fmla="*/ 18 h 30"/>
                <a:gd name="T12" fmla="*/ 24 w 60"/>
                <a:gd name="T13" fmla="*/ 18 h 30"/>
                <a:gd name="T14" fmla="*/ 24 w 60"/>
                <a:gd name="T15" fmla="*/ 12 h 30"/>
                <a:gd name="T16" fmla="*/ 18 w 60"/>
                <a:gd name="T17" fmla="*/ 12 h 30"/>
                <a:gd name="T18" fmla="*/ 12 w 60"/>
                <a:gd name="T19" fmla="*/ 12 h 30"/>
                <a:gd name="T20" fmla="*/ 12 w 60"/>
                <a:gd name="T21" fmla="*/ 6 h 30"/>
                <a:gd name="T22" fmla="*/ 6 w 60"/>
                <a:gd name="T23" fmla="*/ 6 h 30"/>
                <a:gd name="T24" fmla="*/ 0 w 60"/>
                <a:gd name="T25" fmla="*/ 0 h 30"/>
                <a:gd name="T26" fmla="*/ 12 w 60"/>
                <a:gd name="T27" fmla="*/ 0 h 30"/>
                <a:gd name="T28" fmla="*/ 60 w 60"/>
                <a:gd name="T29" fmla="*/ 0 h 30"/>
                <a:gd name="T30" fmla="*/ 60 w 60"/>
                <a:gd name="T31" fmla="*/ 6 h 30"/>
                <a:gd name="T32" fmla="*/ 60 w 60"/>
                <a:gd name="T33" fmla="*/ 12 h 30"/>
                <a:gd name="T34" fmla="*/ 60 w 60"/>
                <a:gd name="T35" fmla="*/ 18 h 30"/>
                <a:gd name="T36" fmla="*/ 54 w 60"/>
                <a:gd name="T37" fmla="*/ 18 h 30"/>
                <a:gd name="T38" fmla="*/ 54 w 60"/>
                <a:gd name="T3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30">
                  <a:moveTo>
                    <a:pt x="54" y="24"/>
                  </a:moveTo>
                  <a:lnTo>
                    <a:pt x="54" y="30"/>
                  </a:lnTo>
                  <a:lnTo>
                    <a:pt x="48" y="30"/>
                  </a:lnTo>
                  <a:lnTo>
                    <a:pt x="42" y="24"/>
                  </a:lnTo>
                  <a:lnTo>
                    <a:pt x="36" y="24"/>
                  </a:lnTo>
                  <a:lnTo>
                    <a:pt x="30" y="18"/>
                  </a:lnTo>
                  <a:lnTo>
                    <a:pt x="24" y="18"/>
                  </a:lnTo>
                  <a:lnTo>
                    <a:pt x="24" y="12"/>
                  </a:lnTo>
                  <a:lnTo>
                    <a:pt x="18" y="12"/>
                  </a:lnTo>
                  <a:lnTo>
                    <a:pt x="12" y="12"/>
                  </a:lnTo>
                  <a:lnTo>
                    <a:pt x="12" y="6"/>
                  </a:lnTo>
                  <a:lnTo>
                    <a:pt x="6" y="6"/>
                  </a:lnTo>
                  <a:lnTo>
                    <a:pt x="0" y="0"/>
                  </a:lnTo>
                  <a:lnTo>
                    <a:pt x="12" y="0"/>
                  </a:lnTo>
                  <a:lnTo>
                    <a:pt x="60" y="0"/>
                  </a:lnTo>
                  <a:lnTo>
                    <a:pt x="60" y="6"/>
                  </a:lnTo>
                  <a:lnTo>
                    <a:pt x="60" y="12"/>
                  </a:lnTo>
                  <a:lnTo>
                    <a:pt x="60" y="18"/>
                  </a:lnTo>
                  <a:lnTo>
                    <a:pt x="54" y="18"/>
                  </a:lnTo>
                  <a:lnTo>
                    <a:pt x="54"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0" name="Freeform 348"/>
            <p:cNvSpPr>
              <a:spLocks/>
            </p:cNvSpPr>
            <p:nvPr/>
          </p:nvSpPr>
          <p:spPr bwMode="auto">
            <a:xfrm>
              <a:off x="3078" y="1410"/>
              <a:ext cx="54" cy="30"/>
            </a:xfrm>
            <a:custGeom>
              <a:avLst/>
              <a:gdLst>
                <a:gd name="T0" fmla="*/ 54 w 54"/>
                <a:gd name="T1" fmla="*/ 24 h 30"/>
                <a:gd name="T2" fmla="*/ 36 w 54"/>
                <a:gd name="T3" fmla="*/ 24 h 30"/>
                <a:gd name="T4" fmla="*/ 36 w 54"/>
                <a:gd name="T5" fmla="*/ 30 h 30"/>
                <a:gd name="T6" fmla="*/ 18 w 54"/>
                <a:gd name="T7" fmla="*/ 30 h 30"/>
                <a:gd name="T8" fmla="*/ 18 w 54"/>
                <a:gd name="T9" fmla="*/ 24 h 30"/>
                <a:gd name="T10" fmla="*/ 0 w 54"/>
                <a:gd name="T11" fmla="*/ 24 h 30"/>
                <a:gd name="T12" fmla="*/ 0 w 54"/>
                <a:gd name="T13" fmla="*/ 6 h 30"/>
                <a:gd name="T14" fmla="*/ 12 w 54"/>
                <a:gd name="T15" fmla="*/ 6 h 30"/>
                <a:gd name="T16" fmla="*/ 12 w 54"/>
                <a:gd name="T17" fmla="*/ 0 h 30"/>
                <a:gd name="T18" fmla="*/ 24 w 54"/>
                <a:gd name="T19" fmla="*/ 0 h 30"/>
                <a:gd name="T20" fmla="*/ 36 w 54"/>
                <a:gd name="T21" fmla="*/ 0 h 30"/>
                <a:gd name="T22" fmla="*/ 42 w 54"/>
                <a:gd name="T23" fmla="*/ 6 h 30"/>
                <a:gd name="T24" fmla="*/ 48 w 54"/>
                <a:gd name="T25" fmla="*/ 6 h 30"/>
                <a:gd name="T26" fmla="*/ 48 w 54"/>
                <a:gd name="T27" fmla="*/ 12 h 30"/>
                <a:gd name="T28" fmla="*/ 48 w 54"/>
                <a:gd name="T29" fmla="*/ 18 h 30"/>
                <a:gd name="T30" fmla="*/ 54 w 54"/>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0">
                  <a:moveTo>
                    <a:pt x="54" y="24"/>
                  </a:moveTo>
                  <a:lnTo>
                    <a:pt x="36" y="24"/>
                  </a:lnTo>
                  <a:lnTo>
                    <a:pt x="36" y="30"/>
                  </a:lnTo>
                  <a:lnTo>
                    <a:pt x="18" y="30"/>
                  </a:lnTo>
                  <a:lnTo>
                    <a:pt x="18" y="24"/>
                  </a:lnTo>
                  <a:lnTo>
                    <a:pt x="0" y="24"/>
                  </a:lnTo>
                  <a:lnTo>
                    <a:pt x="0" y="6"/>
                  </a:lnTo>
                  <a:lnTo>
                    <a:pt x="12" y="6"/>
                  </a:lnTo>
                  <a:lnTo>
                    <a:pt x="12" y="0"/>
                  </a:lnTo>
                  <a:lnTo>
                    <a:pt x="24" y="0"/>
                  </a:lnTo>
                  <a:lnTo>
                    <a:pt x="36" y="0"/>
                  </a:lnTo>
                  <a:lnTo>
                    <a:pt x="42" y="6"/>
                  </a:lnTo>
                  <a:lnTo>
                    <a:pt x="48" y="6"/>
                  </a:lnTo>
                  <a:lnTo>
                    <a:pt x="48" y="12"/>
                  </a:lnTo>
                  <a:lnTo>
                    <a:pt x="48" y="18"/>
                  </a:lnTo>
                  <a:lnTo>
                    <a:pt x="5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1" name="Freeform 349"/>
            <p:cNvSpPr>
              <a:spLocks/>
            </p:cNvSpPr>
            <p:nvPr/>
          </p:nvSpPr>
          <p:spPr bwMode="auto">
            <a:xfrm>
              <a:off x="1218" y="1236"/>
              <a:ext cx="138" cy="252"/>
            </a:xfrm>
            <a:custGeom>
              <a:avLst/>
              <a:gdLst>
                <a:gd name="T0" fmla="*/ 42 w 138"/>
                <a:gd name="T1" fmla="*/ 36 h 252"/>
                <a:gd name="T2" fmla="*/ 48 w 138"/>
                <a:gd name="T3" fmla="*/ 12 h 252"/>
                <a:gd name="T4" fmla="*/ 54 w 138"/>
                <a:gd name="T5" fmla="*/ 12 h 252"/>
                <a:gd name="T6" fmla="*/ 54 w 138"/>
                <a:gd name="T7" fmla="*/ 6 h 252"/>
                <a:gd name="T8" fmla="*/ 60 w 138"/>
                <a:gd name="T9" fmla="*/ 6 h 252"/>
                <a:gd name="T10" fmla="*/ 66 w 138"/>
                <a:gd name="T11" fmla="*/ 6 h 252"/>
                <a:gd name="T12" fmla="*/ 66 w 138"/>
                <a:gd name="T13" fmla="*/ 0 h 252"/>
                <a:gd name="T14" fmla="*/ 66 w 138"/>
                <a:gd name="T15" fmla="*/ 6 h 252"/>
                <a:gd name="T16" fmla="*/ 66 w 138"/>
                <a:gd name="T17" fmla="*/ 0 h 252"/>
                <a:gd name="T18" fmla="*/ 72 w 138"/>
                <a:gd name="T19" fmla="*/ 0 h 252"/>
                <a:gd name="T20" fmla="*/ 96 w 138"/>
                <a:gd name="T21" fmla="*/ 6 h 252"/>
                <a:gd name="T22" fmla="*/ 102 w 138"/>
                <a:gd name="T23" fmla="*/ 6 h 252"/>
                <a:gd name="T24" fmla="*/ 102 w 138"/>
                <a:gd name="T25" fmla="*/ 12 h 252"/>
                <a:gd name="T26" fmla="*/ 102 w 138"/>
                <a:gd name="T27" fmla="*/ 18 h 252"/>
                <a:gd name="T28" fmla="*/ 120 w 138"/>
                <a:gd name="T29" fmla="*/ 24 h 252"/>
                <a:gd name="T30" fmla="*/ 120 w 138"/>
                <a:gd name="T31" fmla="*/ 30 h 252"/>
                <a:gd name="T32" fmla="*/ 126 w 138"/>
                <a:gd name="T33" fmla="*/ 30 h 252"/>
                <a:gd name="T34" fmla="*/ 132 w 138"/>
                <a:gd name="T35" fmla="*/ 36 h 252"/>
                <a:gd name="T36" fmla="*/ 132 w 138"/>
                <a:gd name="T37" fmla="*/ 30 h 252"/>
                <a:gd name="T38" fmla="*/ 132 w 138"/>
                <a:gd name="T39" fmla="*/ 36 h 252"/>
                <a:gd name="T40" fmla="*/ 138 w 138"/>
                <a:gd name="T41" fmla="*/ 42 h 252"/>
                <a:gd name="T42" fmla="*/ 132 w 138"/>
                <a:gd name="T43" fmla="*/ 48 h 252"/>
                <a:gd name="T44" fmla="*/ 132 w 138"/>
                <a:gd name="T45" fmla="*/ 54 h 252"/>
                <a:gd name="T46" fmla="*/ 132 w 138"/>
                <a:gd name="T47" fmla="*/ 60 h 252"/>
                <a:gd name="T48" fmla="*/ 132 w 138"/>
                <a:gd name="T49" fmla="*/ 66 h 252"/>
                <a:gd name="T50" fmla="*/ 126 w 138"/>
                <a:gd name="T51" fmla="*/ 66 h 252"/>
                <a:gd name="T52" fmla="*/ 126 w 138"/>
                <a:gd name="T53" fmla="*/ 72 h 252"/>
                <a:gd name="T54" fmla="*/ 120 w 138"/>
                <a:gd name="T55" fmla="*/ 72 h 252"/>
                <a:gd name="T56" fmla="*/ 120 w 138"/>
                <a:gd name="T57" fmla="*/ 78 h 252"/>
                <a:gd name="T58" fmla="*/ 120 w 138"/>
                <a:gd name="T59" fmla="*/ 90 h 252"/>
                <a:gd name="T60" fmla="*/ 84 w 138"/>
                <a:gd name="T61" fmla="*/ 252 h 252"/>
                <a:gd name="T62" fmla="*/ 0 w 138"/>
                <a:gd name="T63" fmla="*/ 234 h 252"/>
                <a:gd name="T64" fmla="*/ 6 w 138"/>
                <a:gd name="T65" fmla="*/ 204 h 252"/>
                <a:gd name="T66" fmla="*/ 18 w 138"/>
                <a:gd name="T67" fmla="*/ 144 h 252"/>
                <a:gd name="T68" fmla="*/ 42 w 138"/>
                <a:gd name="T69" fmla="*/ 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252">
                  <a:moveTo>
                    <a:pt x="42" y="36"/>
                  </a:moveTo>
                  <a:lnTo>
                    <a:pt x="48" y="12"/>
                  </a:lnTo>
                  <a:lnTo>
                    <a:pt x="54" y="12"/>
                  </a:lnTo>
                  <a:lnTo>
                    <a:pt x="54" y="6"/>
                  </a:lnTo>
                  <a:lnTo>
                    <a:pt x="60" y="6"/>
                  </a:lnTo>
                  <a:lnTo>
                    <a:pt x="66" y="6"/>
                  </a:lnTo>
                  <a:lnTo>
                    <a:pt x="66" y="0"/>
                  </a:lnTo>
                  <a:lnTo>
                    <a:pt x="66" y="6"/>
                  </a:lnTo>
                  <a:lnTo>
                    <a:pt x="66" y="0"/>
                  </a:lnTo>
                  <a:lnTo>
                    <a:pt x="72" y="0"/>
                  </a:lnTo>
                  <a:lnTo>
                    <a:pt x="96" y="6"/>
                  </a:lnTo>
                  <a:lnTo>
                    <a:pt x="102" y="6"/>
                  </a:lnTo>
                  <a:lnTo>
                    <a:pt x="102" y="12"/>
                  </a:lnTo>
                  <a:lnTo>
                    <a:pt x="102" y="18"/>
                  </a:lnTo>
                  <a:lnTo>
                    <a:pt x="120" y="24"/>
                  </a:lnTo>
                  <a:lnTo>
                    <a:pt x="120" y="30"/>
                  </a:lnTo>
                  <a:lnTo>
                    <a:pt x="126" y="30"/>
                  </a:lnTo>
                  <a:lnTo>
                    <a:pt x="132" y="36"/>
                  </a:lnTo>
                  <a:lnTo>
                    <a:pt x="132" y="30"/>
                  </a:lnTo>
                  <a:lnTo>
                    <a:pt x="132" y="36"/>
                  </a:lnTo>
                  <a:lnTo>
                    <a:pt x="138" y="42"/>
                  </a:lnTo>
                  <a:lnTo>
                    <a:pt x="132" y="48"/>
                  </a:lnTo>
                  <a:lnTo>
                    <a:pt x="132" y="54"/>
                  </a:lnTo>
                  <a:lnTo>
                    <a:pt x="132" y="60"/>
                  </a:lnTo>
                  <a:lnTo>
                    <a:pt x="132" y="66"/>
                  </a:lnTo>
                  <a:lnTo>
                    <a:pt x="126" y="66"/>
                  </a:lnTo>
                  <a:lnTo>
                    <a:pt x="126" y="72"/>
                  </a:lnTo>
                  <a:lnTo>
                    <a:pt x="120" y="72"/>
                  </a:lnTo>
                  <a:lnTo>
                    <a:pt x="120" y="78"/>
                  </a:lnTo>
                  <a:lnTo>
                    <a:pt x="120" y="90"/>
                  </a:lnTo>
                  <a:lnTo>
                    <a:pt x="84" y="252"/>
                  </a:lnTo>
                  <a:lnTo>
                    <a:pt x="0" y="234"/>
                  </a:lnTo>
                  <a:lnTo>
                    <a:pt x="6" y="204"/>
                  </a:lnTo>
                  <a:lnTo>
                    <a:pt x="18" y="144"/>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2" name="Freeform 350"/>
            <p:cNvSpPr>
              <a:spLocks noEditPoints="1"/>
            </p:cNvSpPr>
            <p:nvPr/>
          </p:nvSpPr>
          <p:spPr bwMode="auto">
            <a:xfrm>
              <a:off x="4734" y="1044"/>
              <a:ext cx="60" cy="108"/>
            </a:xfrm>
            <a:custGeom>
              <a:avLst/>
              <a:gdLst>
                <a:gd name="T0" fmla="*/ 36 w 60"/>
                <a:gd name="T1" fmla="*/ 0 h 108"/>
                <a:gd name="T2" fmla="*/ 48 w 60"/>
                <a:gd name="T3" fmla="*/ 30 h 108"/>
                <a:gd name="T4" fmla="*/ 42 w 60"/>
                <a:gd name="T5" fmla="*/ 36 h 108"/>
                <a:gd name="T6" fmla="*/ 54 w 60"/>
                <a:gd name="T7" fmla="*/ 60 h 108"/>
                <a:gd name="T8" fmla="*/ 54 w 60"/>
                <a:gd name="T9" fmla="*/ 54 h 108"/>
                <a:gd name="T10" fmla="*/ 54 w 60"/>
                <a:gd name="T11" fmla="*/ 66 h 108"/>
                <a:gd name="T12" fmla="*/ 60 w 60"/>
                <a:gd name="T13" fmla="*/ 72 h 108"/>
                <a:gd name="T14" fmla="*/ 60 w 60"/>
                <a:gd name="T15" fmla="*/ 84 h 108"/>
                <a:gd name="T16" fmla="*/ 54 w 60"/>
                <a:gd name="T17" fmla="*/ 84 h 108"/>
                <a:gd name="T18" fmla="*/ 48 w 60"/>
                <a:gd name="T19" fmla="*/ 78 h 108"/>
                <a:gd name="T20" fmla="*/ 42 w 60"/>
                <a:gd name="T21" fmla="*/ 78 h 108"/>
                <a:gd name="T22" fmla="*/ 36 w 60"/>
                <a:gd name="T23" fmla="*/ 90 h 108"/>
                <a:gd name="T24" fmla="*/ 30 w 60"/>
                <a:gd name="T25" fmla="*/ 84 h 108"/>
                <a:gd name="T26" fmla="*/ 24 w 60"/>
                <a:gd name="T27" fmla="*/ 96 h 108"/>
                <a:gd name="T28" fmla="*/ 30 w 60"/>
                <a:gd name="T29" fmla="*/ 102 h 108"/>
                <a:gd name="T30" fmla="*/ 30 w 60"/>
                <a:gd name="T31" fmla="*/ 108 h 108"/>
                <a:gd name="T32" fmla="*/ 12 w 60"/>
                <a:gd name="T33" fmla="*/ 102 h 108"/>
                <a:gd name="T34" fmla="*/ 6 w 60"/>
                <a:gd name="T35" fmla="*/ 108 h 108"/>
                <a:gd name="T36" fmla="*/ 6 w 60"/>
                <a:gd name="T37" fmla="*/ 96 h 108"/>
                <a:gd name="T38" fmla="*/ 6 w 60"/>
                <a:gd name="T39" fmla="*/ 90 h 108"/>
                <a:gd name="T40" fmla="*/ 6 w 60"/>
                <a:gd name="T41" fmla="*/ 84 h 108"/>
                <a:gd name="T42" fmla="*/ 0 w 60"/>
                <a:gd name="T43" fmla="*/ 78 h 108"/>
                <a:gd name="T44" fmla="*/ 0 w 60"/>
                <a:gd name="T45" fmla="*/ 72 h 108"/>
                <a:gd name="T46" fmla="*/ 6 w 60"/>
                <a:gd name="T47" fmla="*/ 72 h 108"/>
                <a:gd name="T48" fmla="*/ 6 w 60"/>
                <a:gd name="T49" fmla="*/ 66 h 108"/>
                <a:gd name="T50" fmla="*/ 12 w 60"/>
                <a:gd name="T51" fmla="*/ 60 h 108"/>
                <a:gd name="T52" fmla="*/ 18 w 60"/>
                <a:gd name="T53" fmla="*/ 60 h 108"/>
                <a:gd name="T54" fmla="*/ 12 w 60"/>
                <a:gd name="T55" fmla="*/ 36 h 108"/>
                <a:gd name="T56" fmla="*/ 18 w 60"/>
                <a:gd name="T57" fmla="*/ 36 h 108"/>
                <a:gd name="T58" fmla="*/ 12 w 60"/>
                <a:gd name="T59" fmla="*/ 24 h 108"/>
                <a:gd name="T60" fmla="*/ 24 w 60"/>
                <a:gd name="T61" fmla="*/ 24 h 108"/>
                <a:gd name="T62" fmla="*/ 18 w 60"/>
                <a:gd name="T63" fmla="*/ 12 h 108"/>
                <a:gd name="T64" fmla="*/ 36 w 60"/>
                <a:gd name="T65" fmla="*/ 0 h 108"/>
                <a:gd name="T66" fmla="*/ 36 w 60"/>
                <a:gd name="T67" fmla="*/ 96 h 108"/>
                <a:gd name="T68" fmla="*/ 36 w 60"/>
                <a:gd name="T69" fmla="*/ 90 h 108"/>
                <a:gd name="T70" fmla="*/ 42 w 60"/>
                <a:gd name="T71" fmla="*/ 84 h 108"/>
                <a:gd name="T72" fmla="*/ 54 w 60"/>
                <a:gd name="T73" fmla="*/ 90 h 108"/>
                <a:gd name="T74" fmla="*/ 42 w 60"/>
                <a:gd name="T75" fmla="*/ 102 h 108"/>
                <a:gd name="T76" fmla="*/ 42 w 60"/>
                <a:gd name="T77" fmla="*/ 108 h 108"/>
                <a:gd name="T78" fmla="*/ 36 w 60"/>
                <a:gd name="T79" fmla="*/ 102 h 108"/>
                <a:gd name="T80" fmla="*/ 36 w 60"/>
                <a:gd name="T8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8">
                  <a:moveTo>
                    <a:pt x="36" y="0"/>
                  </a:moveTo>
                  <a:lnTo>
                    <a:pt x="48" y="30"/>
                  </a:lnTo>
                  <a:lnTo>
                    <a:pt x="42" y="36"/>
                  </a:lnTo>
                  <a:lnTo>
                    <a:pt x="54" y="60"/>
                  </a:lnTo>
                  <a:lnTo>
                    <a:pt x="54" y="54"/>
                  </a:lnTo>
                  <a:lnTo>
                    <a:pt x="54" y="66"/>
                  </a:lnTo>
                  <a:lnTo>
                    <a:pt x="60" y="72"/>
                  </a:lnTo>
                  <a:lnTo>
                    <a:pt x="60" y="84"/>
                  </a:lnTo>
                  <a:lnTo>
                    <a:pt x="54" y="84"/>
                  </a:lnTo>
                  <a:lnTo>
                    <a:pt x="48" y="78"/>
                  </a:lnTo>
                  <a:lnTo>
                    <a:pt x="42" y="78"/>
                  </a:lnTo>
                  <a:lnTo>
                    <a:pt x="36" y="90"/>
                  </a:lnTo>
                  <a:lnTo>
                    <a:pt x="30" y="84"/>
                  </a:lnTo>
                  <a:lnTo>
                    <a:pt x="24" y="96"/>
                  </a:lnTo>
                  <a:lnTo>
                    <a:pt x="30" y="102"/>
                  </a:lnTo>
                  <a:lnTo>
                    <a:pt x="30" y="108"/>
                  </a:lnTo>
                  <a:lnTo>
                    <a:pt x="12" y="102"/>
                  </a:lnTo>
                  <a:lnTo>
                    <a:pt x="6" y="108"/>
                  </a:lnTo>
                  <a:lnTo>
                    <a:pt x="6" y="96"/>
                  </a:lnTo>
                  <a:lnTo>
                    <a:pt x="6" y="90"/>
                  </a:lnTo>
                  <a:lnTo>
                    <a:pt x="6" y="84"/>
                  </a:lnTo>
                  <a:lnTo>
                    <a:pt x="0" y="78"/>
                  </a:lnTo>
                  <a:lnTo>
                    <a:pt x="0" y="72"/>
                  </a:lnTo>
                  <a:lnTo>
                    <a:pt x="6" y="72"/>
                  </a:lnTo>
                  <a:lnTo>
                    <a:pt x="6" y="66"/>
                  </a:lnTo>
                  <a:lnTo>
                    <a:pt x="12" y="60"/>
                  </a:lnTo>
                  <a:lnTo>
                    <a:pt x="18" y="60"/>
                  </a:lnTo>
                  <a:lnTo>
                    <a:pt x="12" y="36"/>
                  </a:lnTo>
                  <a:lnTo>
                    <a:pt x="18" y="36"/>
                  </a:lnTo>
                  <a:lnTo>
                    <a:pt x="12" y="24"/>
                  </a:lnTo>
                  <a:lnTo>
                    <a:pt x="24" y="24"/>
                  </a:lnTo>
                  <a:lnTo>
                    <a:pt x="18" y="12"/>
                  </a:lnTo>
                  <a:lnTo>
                    <a:pt x="36" y="0"/>
                  </a:lnTo>
                  <a:close/>
                  <a:moveTo>
                    <a:pt x="36" y="96"/>
                  </a:moveTo>
                  <a:lnTo>
                    <a:pt x="36" y="90"/>
                  </a:lnTo>
                  <a:lnTo>
                    <a:pt x="42" y="84"/>
                  </a:lnTo>
                  <a:lnTo>
                    <a:pt x="54" y="90"/>
                  </a:lnTo>
                  <a:lnTo>
                    <a:pt x="42" y="102"/>
                  </a:lnTo>
                  <a:lnTo>
                    <a:pt x="42" y="108"/>
                  </a:lnTo>
                  <a:lnTo>
                    <a:pt x="36" y="102"/>
                  </a:lnTo>
                  <a:lnTo>
                    <a:pt x="36" y="9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3" name="Freeform 351"/>
            <p:cNvSpPr>
              <a:spLocks/>
            </p:cNvSpPr>
            <p:nvPr/>
          </p:nvSpPr>
          <p:spPr bwMode="auto">
            <a:xfrm>
              <a:off x="4518" y="1200"/>
              <a:ext cx="60" cy="90"/>
            </a:xfrm>
            <a:custGeom>
              <a:avLst/>
              <a:gdLst>
                <a:gd name="T0" fmla="*/ 42 w 60"/>
                <a:gd name="T1" fmla="*/ 78 h 90"/>
                <a:gd name="T2" fmla="*/ 42 w 60"/>
                <a:gd name="T3" fmla="*/ 84 h 90"/>
                <a:gd name="T4" fmla="*/ 36 w 60"/>
                <a:gd name="T5" fmla="*/ 84 h 90"/>
                <a:gd name="T6" fmla="*/ 36 w 60"/>
                <a:gd name="T7" fmla="*/ 78 h 90"/>
                <a:gd name="T8" fmla="*/ 30 w 60"/>
                <a:gd name="T9" fmla="*/ 90 h 90"/>
                <a:gd name="T10" fmla="*/ 24 w 60"/>
                <a:gd name="T11" fmla="*/ 90 h 90"/>
                <a:gd name="T12" fmla="*/ 18 w 60"/>
                <a:gd name="T13" fmla="*/ 84 h 90"/>
                <a:gd name="T14" fmla="*/ 18 w 60"/>
                <a:gd name="T15" fmla="*/ 90 h 90"/>
                <a:gd name="T16" fmla="*/ 12 w 60"/>
                <a:gd name="T17" fmla="*/ 84 h 90"/>
                <a:gd name="T18" fmla="*/ 0 w 60"/>
                <a:gd name="T19" fmla="*/ 90 h 90"/>
                <a:gd name="T20" fmla="*/ 0 w 60"/>
                <a:gd name="T21" fmla="*/ 78 h 90"/>
                <a:gd name="T22" fmla="*/ 0 w 60"/>
                <a:gd name="T23" fmla="*/ 72 h 90"/>
                <a:gd name="T24" fmla="*/ 6 w 60"/>
                <a:gd name="T25" fmla="*/ 72 h 90"/>
                <a:gd name="T26" fmla="*/ 6 w 60"/>
                <a:gd name="T27" fmla="*/ 66 h 90"/>
                <a:gd name="T28" fmla="*/ 6 w 60"/>
                <a:gd name="T29" fmla="*/ 60 h 90"/>
                <a:gd name="T30" fmla="*/ 6 w 60"/>
                <a:gd name="T31" fmla="*/ 54 h 90"/>
                <a:gd name="T32" fmla="*/ 6 w 60"/>
                <a:gd name="T33" fmla="*/ 48 h 90"/>
                <a:gd name="T34" fmla="*/ 6 w 60"/>
                <a:gd name="T35" fmla="*/ 42 h 90"/>
                <a:gd name="T36" fmla="*/ 12 w 60"/>
                <a:gd name="T37" fmla="*/ 36 h 90"/>
                <a:gd name="T38" fmla="*/ 6 w 60"/>
                <a:gd name="T39" fmla="*/ 36 h 90"/>
                <a:gd name="T40" fmla="*/ 6 w 60"/>
                <a:gd name="T41" fmla="*/ 30 h 90"/>
                <a:gd name="T42" fmla="*/ 6 w 60"/>
                <a:gd name="T43" fmla="*/ 24 h 90"/>
                <a:gd name="T44" fmla="*/ 6 w 60"/>
                <a:gd name="T45" fmla="*/ 18 h 90"/>
                <a:gd name="T46" fmla="*/ 6 w 60"/>
                <a:gd name="T47" fmla="*/ 12 h 90"/>
                <a:gd name="T48" fmla="*/ 12 w 60"/>
                <a:gd name="T49" fmla="*/ 12 h 90"/>
                <a:gd name="T50" fmla="*/ 12 w 60"/>
                <a:gd name="T51" fmla="*/ 6 h 90"/>
                <a:gd name="T52" fmla="*/ 18 w 60"/>
                <a:gd name="T53" fmla="*/ 6 h 90"/>
                <a:gd name="T54" fmla="*/ 18 w 60"/>
                <a:gd name="T55" fmla="*/ 0 h 90"/>
                <a:gd name="T56" fmla="*/ 24 w 60"/>
                <a:gd name="T57" fmla="*/ 6 h 90"/>
                <a:gd name="T58" fmla="*/ 36 w 60"/>
                <a:gd name="T59" fmla="*/ 6 h 90"/>
                <a:gd name="T60" fmla="*/ 36 w 60"/>
                <a:gd name="T61" fmla="*/ 12 h 90"/>
                <a:gd name="T62" fmla="*/ 42 w 60"/>
                <a:gd name="T63" fmla="*/ 6 h 90"/>
                <a:gd name="T64" fmla="*/ 42 w 60"/>
                <a:gd name="T65" fmla="*/ 12 h 90"/>
                <a:gd name="T66" fmla="*/ 42 w 60"/>
                <a:gd name="T67" fmla="*/ 6 h 90"/>
                <a:gd name="T68" fmla="*/ 48 w 60"/>
                <a:gd name="T69" fmla="*/ 12 h 90"/>
                <a:gd name="T70" fmla="*/ 48 w 60"/>
                <a:gd name="T71" fmla="*/ 18 h 90"/>
                <a:gd name="T72" fmla="*/ 54 w 60"/>
                <a:gd name="T73" fmla="*/ 18 h 90"/>
                <a:gd name="T74" fmla="*/ 54 w 60"/>
                <a:gd name="T75" fmla="*/ 24 h 90"/>
                <a:gd name="T76" fmla="*/ 54 w 60"/>
                <a:gd name="T77" fmla="*/ 30 h 90"/>
                <a:gd name="T78" fmla="*/ 60 w 60"/>
                <a:gd name="T79" fmla="*/ 42 h 90"/>
                <a:gd name="T80" fmla="*/ 48 w 60"/>
                <a:gd name="T81" fmla="*/ 42 h 90"/>
                <a:gd name="T82" fmla="*/ 48 w 60"/>
                <a:gd name="T83" fmla="*/ 54 h 90"/>
                <a:gd name="T84" fmla="*/ 54 w 60"/>
                <a:gd name="T85" fmla="*/ 60 h 90"/>
                <a:gd name="T86" fmla="*/ 54 w 60"/>
                <a:gd name="T87" fmla="*/ 66 h 90"/>
                <a:gd name="T88" fmla="*/ 48 w 60"/>
                <a:gd name="T89" fmla="*/ 66 h 90"/>
                <a:gd name="T90" fmla="*/ 48 w 60"/>
                <a:gd name="T91" fmla="*/ 72 h 90"/>
                <a:gd name="T92" fmla="*/ 48 w 60"/>
                <a:gd name="T93" fmla="*/ 78 h 90"/>
                <a:gd name="T94" fmla="*/ 42 w 60"/>
                <a:gd name="T95" fmla="*/ 7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90">
                  <a:moveTo>
                    <a:pt x="42" y="78"/>
                  </a:moveTo>
                  <a:lnTo>
                    <a:pt x="42" y="84"/>
                  </a:lnTo>
                  <a:lnTo>
                    <a:pt x="36" y="84"/>
                  </a:lnTo>
                  <a:lnTo>
                    <a:pt x="36" y="78"/>
                  </a:lnTo>
                  <a:lnTo>
                    <a:pt x="30" y="90"/>
                  </a:lnTo>
                  <a:lnTo>
                    <a:pt x="24" y="90"/>
                  </a:lnTo>
                  <a:lnTo>
                    <a:pt x="18" y="84"/>
                  </a:lnTo>
                  <a:lnTo>
                    <a:pt x="18" y="90"/>
                  </a:lnTo>
                  <a:lnTo>
                    <a:pt x="12" y="84"/>
                  </a:lnTo>
                  <a:lnTo>
                    <a:pt x="0" y="90"/>
                  </a:lnTo>
                  <a:lnTo>
                    <a:pt x="0" y="78"/>
                  </a:lnTo>
                  <a:lnTo>
                    <a:pt x="0" y="72"/>
                  </a:lnTo>
                  <a:lnTo>
                    <a:pt x="6" y="72"/>
                  </a:lnTo>
                  <a:lnTo>
                    <a:pt x="6" y="66"/>
                  </a:lnTo>
                  <a:lnTo>
                    <a:pt x="6" y="60"/>
                  </a:lnTo>
                  <a:lnTo>
                    <a:pt x="6" y="54"/>
                  </a:lnTo>
                  <a:lnTo>
                    <a:pt x="6" y="48"/>
                  </a:lnTo>
                  <a:lnTo>
                    <a:pt x="6" y="42"/>
                  </a:lnTo>
                  <a:lnTo>
                    <a:pt x="12" y="36"/>
                  </a:lnTo>
                  <a:lnTo>
                    <a:pt x="6" y="36"/>
                  </a:lnTo>
                  <a:lnTo>
                    <a:pt x="6" y="30"/>
                  </a:lnTo>
                  <a:lnTo>
                    <a:pt x="6" y="24"/>
                  </a:lnTo>
                  <a:lnTo>
                    <a:pt x="6" y="18"/>
                  </a:lnTo>
                  <a:lnTo>
                    <a:pt x="6" y="12"/>
                  </a:lnTo>
                  <a:lnTo>
                    <a:pt x="12" y="12"/>
                  </a:lnTo>
                  <a:lnTo>
                    <a:pt x="12" y="6"/>
                  </a:lnTo>
                  <a:lnTo>
                    <a:pt x="18" y="6"/>
                  </a:lnTo>
                  <a:lnTo>
                    <a:pt x="18" y="0"/>
                  </a:lnTo>
                  <a:lnTo>
                    <a:pt x="24" y="6"/>
                  </a:lnTo>
                  <a:lnTo>
                    <a:pt x="36" y="6"/>
                  </a:lnTo>
                  <a:lnTo>
                    <a:pt x="36" y="12"/>
                  </a:lnTo>
                  <a:lnTo>
                    <a:pt x="42" y="6"/>
                  </a:lnTo>
                  <a:lnTo>
                    <a:pt x="42" y="12"/>
                  </a:lnTo>
                  <a:lnTo>
                    <a:pt x="42" y="6"/>
                  </a:lnTo>
                  <a:lnTo>
                    <a:pt x="48" y="12"/>
                  </a:lnTo>
                  <a:lnTo>
                    <a:pt x="48" y="18"/>
                  </a:lnTo>
                  <a:lnTo>
                    <a:pt x="54" y="18"/>
                  </a:lnTo>
                  <a:lnTo>
                    <a:pt x="54" y="24"/>
                  </a:lnTo>
                  <a:lnTo>
                    <a:pt x="54" y="30"/>
                  </a:lnTo>
                  <a:lnTo>
                    <a:pt x="60" y="42"/>
                  </a:lnTo>
                  <a:lnTo>
                    <a:pt x="48" y="42"/>
                  </a:lnTo>
                  <a:lnTo>
                    <a:pt x="48" y="54"/>
                  </a:lnTo>
                  <a:lnTo>
                    <a:pt x="54" y="60"/>
                  </a:lnTo>
                  <a:lnTo>
                    <a:pt x="54" y="66"/>
                  </a:lnTo>
                  <a:lnTo>
                    <a:pt x="48" y="66"/>
                  </a:lnTo>
                  <a:lnTo>
                    <a:pt x="48" y="72"/>
                  </a:lnTo>
                  <a:lnTo>
                    <a:pt x="48" y="78"/>
                  </a:lnTo>
                  <a:lnTo>
                    <a:pt x="42"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4" name="Freeform 352"/>
            <p:cNvSpPr>
              <a:spLocks/>
            </p:cNvSpPr>
            <p:nvPr/>
          </p:nvSpPr>
          <p:spPr bwMode="auto">
            <a:xfrm>
              <a:off x="990" y="1170"/>
              <a:ext cx="150" cy="114"/>
            </a:xfrm>
            <a:custGeom>
              <a:avLst/>
              <a:gdLst>
                <a:gd name="T0" fmla="*/ 0 w 150"/>
                <a:gd name="T1" fmla="*/ 72 h 114"/>
                <a:gd name="T2" fmla="*/ 6 w 150"/>
                <a:gd name="T3" fmla="*/ 66 h 114"/>
                <a:gd name="T4" fmla="*/ 6 w 150"/>
                <a:gd name="T5" fmla="*/ 54 h 114"/>
                <a:gd name="T6" fmla="*/ 12 w 150"/>
                <a:gd name="T7" fmla="*/ 48 h 114"/>
                <a:gd name="T8" fmla="*/ 18 w 150"/>
                <a:gd name="T9" fmla="*/ 48 h 114"/>
                <a:gd name="T10" fmla="*/ 18 w 150"/>
                <a:gd name="T11" fmla="*/ 42 h 114"/>
                <a:gd name="T12" fmla="*/ 24 w 150"/>
                <a:gd name="T13" fmla="*/ 36 h 114"/>
                <a:gd name="T14" fmla="*/ 30 w 150"/>
                <a:gd name="T15" fmla="*/ 30 h 114"/>
                <a:gd name="T16" fmla="*/ 30 w 150"/>
                <a:gd name="T17" fmla="*/ 24 h 114"/>
                <a:gd name="T18" fmla="*/ 30 w 150"/>
                <a:gd name="T19" fmla="*/ 12 h 114"/>
                <a:gd name="T20" fmla="*/ 30 w 150"/>
                <a:gd name="T21" fmla="*/ 6 h 114"/>
                <a:gd name="T22" fmla="*/ 30 w 150"/>
                <a:gd name="T23" fmla="*/ 0 h 114"/>
                <a:gd name="T24" fmla="*/ 84 w 150"/>
                <a:gd name="T25" fmla="*/ 18 h 114"/>
                <a:gd name="T26" fmla="*/ 78 w 150"/>
                <a:gd name="T27" fmla="*/ 42 h 114"/>
                <a:gd name="T28" fmla="*/ 84 w 150"/>
                <a:gd name="T29" fmla="*/ 42 h 114"/>
                <a:gd name="T30" fmla="*/ 78 w 150"/>
                <a:gd name="T31" fmla="*/ 60 h 114"/>
                <a:gd name="T32" fmla="*/ 96 w 150"/>
                <a:gd name="T33" fmla="*/ 66 h 114"/>
                <a:gd name="T34" fmla="*/ 90 w 150"/>
                <a:gd name="T35" fmla="*/ 72 h 114"/>
                <a:gd name="T36" fmla="*/ 120 w 150"/>
                <a:gd name="T37" fmla="*/ 78 h 114"/>
                <a:gd name="T38" fmla="*/ 114 w 150"/>
                <a:gd name="T39" fmla="*/ 90 h 114"/>
                <a:gd name="T40" fmla="*/ 126 w 150"/>
                <a:gd name="T41" fmla="*/ 90 h 114"/>
                <a:gd name="T42" fmla="*/ 120 w 150"/>
                <a:gd name="T43" fmla="*/ 96 h 114"/>
                <a:gd name="T44" fmla="*/ 150 w 150"/>
                <a:gd name="T45" fmla="*/ 102 h 114"/>
                <a:gd name="T46" fmla="*/ 144 w 150"/>
                <a:gd name="T47" fmla="*/ 114 h 114"/>
                <a:gd name="T48" fmla="*/ 48 w 150"/>
                <a:gd name="T49" fmla="*/ 84 h 114"/>
                <a:gd name="T50" fmla="*/ 0 w 150"/>
                <a:gd name="T51"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14">
                  <a:moveTo>
                    <a:pt x="0" y="72"/>
                  </a:moveTo>
                  <a:lnTo>
                    <a:pt x="6" y="66"/>
                  </a:lnTo>
                  <a:lnTo>
                    <a:pt x="6" y="54"/>
                  </a:lnTo>
                  <a:lnTo>
                    <a:pt x="12" y="48"/>
                  </a:lnTo>
                  <a:lnTo>
                    <a:pt x="18" y="48"/>
                  </a:lnTo>
                  <a:lnTo>
                    <a:pt x="18" y="42"/>
                  </a:lnTo>
                  <a:lnTo>
                    <a:pt x="24" y="36"/>
                  </a:lnTo>
                  <a:lnTo>
                    <a:pt x="30" y="30"/>
                  </a:lnTo>
                  <a:lnTo>
                    <a:pt x="30" y="24"/>
                  </a:lnTo>
                  <a:lnTo>
                    <a:pt x="30" y="12"/>
                  </a:lnTo>
                  <a:lnTo>
                    <a:pt x="30" y="6"/>
                  </a:lnTo>
                  <a:lnTo>
                    <a:pt x="30" y="0"/>
                  </a:lnTo>
                  <a:lnTo>
                    <a:pt x="84" y="18"/>
                  </a:lnTo>
                  <a:lnTo>
                    <a:pt x="78" y="42"/>
                  </a:lnTo>
                  <a:lnTo>
                    <a:pt x="84" y="42"/>
                  </a:lnTo>
                  <a:lnTo>
                    <a:pt x="78" y="60"/>
                  </a:lnTo>
                  <a:lnTo>
                    <a:pt x="96" y="66"/>
                  </a:lnTo>
                  <a:lnTo>
                    <a:pt x="90" y="72"/>
                  </a:lnTo>
                  <a:lnTo>
                    <a:pt x="120" y="78"/>
                  </a:lnTo>
                  <a:lnTo>
                    <a:pt x="114" y="90"/>
                  </a:lnTo>
                  <a:lnTo>
                    <a:pt x="126" y="90"/>
                  </a:lnTo>
                  <a:lnTo>
                    <a:pt x="120" y="96"/>
                  </a:lnTo>
                  <a:lnTo>
                    <a:pt x="150" y="102"/>
                  </a:lnTo>
                  <a:lnTo>
                    <a:pt x="144" y="114"/>
                  </a:lnTo>
                  <a:lnTo>
                    <a:pt x="48" y="84"/>
                  </a:lnTo>
                  <a:lnTo>
                    <a:pt x="0" y="7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5" name="Freeform 353"/>
            <p:cNvSpPr>
              <a:spLocks/>
            </p:cNvSpPr>
            <p:nvPr/>
          </p:nvSpPr>
          <p:spPr bwMode="auto">
            <a:xfrm>
              <a:off x="4698" y="1158"/>
              <a:ext cx="36" cy="36"/>
            </a:xfrm>
            <a:custGeom>
              <a:avLst/>
              <a:gdLst>
                <a:gd name="T0" fmla="*/ 18 w 36"/>
                <a:gd name="T1" fmla="*/ 30 h 36"/>
                <a:gd name="T2" fmla="*/ 18 w 36"/>
                <a:gd name="T3" fmla="*/ 24 h 36"/>
                <a:gd name="T4" fmla="*/ 12 w 36"/>
                <a:gd name="T5" fmla="*/ 12 h 36"/>
                <a:gd name="T6" fmla="*/ 6 w 36"/>
                <a:gd name="T7" fmla="*/ 18 h 36"/>
                <a:gd name="T8" fmla="*/ 6 w 36"/>
                <a:gd name="T9" fmla="*/ 12 h 36"/>
                <a:gd name="T10" fmla="*/ 0 w 36"/>
                <a:gd name="T11" fmla="*/ 6 h 36"/>
                <a:gd name="T12" fmla="*/ 6 w 36"/>
                <a:gd name="T13" fmla="*/ 0 h 36"/>
                <a:gd name="T14" fmla="*/ 6 w 36"/>
                <a:gd name="T15" fmla="*/ 6 h 36"/>
                <a:gd name="T16" fmla="*/ 12 w 36"/>
                <a:gd name="T17" fmla="*/ 0 h 36"/>
                <a:gd name="T18" fmla="*/ 24 w 36"/>
                <a:gd name="T19" fmla="*/ 6 h 36"/>
                <a:gd name="T20" fmla="*/ 30 w 36"/>
                <a:gd name="T21" fmla="*/ 6 h 36"/>
                <a:gd name="T22" fmla="*/ 36 w 36"/>
                <a:gd name="T23" fmla="*/ 24 h 36"/>
                <a:gd name="T24" fmla="*/ 24 w 36"/>
                <a:gd name="T25" fmla="*/ 36 h 36"/>
                <a:gd name="T26" fmla="*/ 18 w 36"/>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0"/>
                  </a:moveTo>
                  <a:lnTo>
                    <a:pt x="18" y="24"/>
                  </a:lnTo>
                  <a:lnTo>
                    <a:pt x="12" y="12"/>
                  </a:lnTo>
                  <a:lnTo>
                    <a:pt x="6" y="18"/>
                  </a:lnTo>
                  <a:lnTo>
                    <a:pt x="6" y="12"/>
                  </a:lnTo>
                  <a:lnTo>
                    <a:pt x="0" y="6"/>
                  </a:lnTo>
                  <a:lnTo>
                    <a:pt x="6" y="0"/>
                  </a:lnTo>
                  <a:lnTo>
                    <a:pt x="6" y="6"/>
                  </a:lnTo>
                  <a:lnTo>
                    <a:pt x="12" y="0"/>
                  </a:lnTo>
                  <a:lnTo>
                    <a:pt x="24" y="6"/>
                  </a:lnTo>
                  <a:lnTo>
                    <a:pt x="30" y="6"/>
                  </a:lnTo>
                  <a:lnTo>
                    <a:pt x="36" y="24"/>
                  </a:lnTo>
                  <a:lnTo>
                    <a:pt x="24" y="36"/>
                  </a:lnTo>
                  <a:lnTo>
                    <a:pt x="1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6" name="Freeform 354"/>
            <p:cNvSpPr>
              <a:spLocks/>
            </p:cNvSpPr>
            <p:nvPr/>
          </p:nvSpPr>
          <p:spPr bwMode="auto">
            <a:xfrm>
              <a:off x="1392" y="1284"/>
              <a:ext cx="96" cy="66"/>
            </a:xfrm>
            <a:custGeom>
              <a:avLst/>
              <a:gdLst>
                <a:gd name="T0" fmla="*/ 18 w 96"/>
                <a:gd name="T1" fmla="*/ 66 h 66"/>
                <a:gd name="T2" fmla="*/ 0 w 96"/>
                <a:gd name="T3" fmla="*/ 42 h 66"/>
                <a:gd name="T4" fmla="*/ 6 w 96"/>
                <a:gd name="T5" fmla="*/ 6 h 66"/>
                <a:gd name="T6" fmla="*/ 12 w 96"/>
                <a:gd name="T7" fmla="*/ 6 h 66"/>
                <a:gd name="T8" fmla="*/ 18 w 96"/>
                <a:gd name="T9" fmla="*/ 6 h 66"/>
                <a:gd name="T10" fmla="*/ 24 w 96"/>
                <a:gd name="T11" fmla="*/ 0 h 66"/>
                <a:gd name="T12" fmla="*/ 60 w 96"/>
                <a:gd name="T13" fmla="*/ 6 h 66"/>
                <a:gd name="T14" fmla="*/ 66 w 96"/>
                <a:gd name="T15" fmla="*/ 6 h 66"/>
                <a:gd name="T16" fmla="*/ 66 w 96"/>
                <a:gd name="T17" fmla="*/ 12 h 66"/>
                <a:gd name="T18" fmla="*/ 72 w 96"/>
                <a:gd name="T19" fmla="*/ 6 h 66"/>
                <a:gd name="T20" fmla="*/ 78 w 96"/>
                <a:gd name="T21" fmla="*/ 6 h 66"/>
                <a:gd name="T22" fmla="*/ 78 w 96"/>
                <a:gd name="T23" fmla="*/ 0 h 66"/>
                <a:gd name="T24" fmla="*/ 84 w 96"/>
                <a:gd name="T25" fmla="*/ 6 h 66"/>
                <a:gd name="T26" fmla="*/ 90 w 96"/>
                <a:gd name="T27" fmla="*/ 6 h 66"/>
                <a:gd name="T28" fmla="*/ 90 w 96"/>
                <a:gd name="T29" fmla="*/ 12 h 66"/>
                <a:gd name="T30" fmla="*/ 84 w 96"/>
                <a:gd name="T31" fmla="*/ 12 h 66"/>
                <a:gd name="T32" fmla="*/ 90 w 96"/>
                <a:gd name="T33" fmla="*/ 18 h 66"/>
                <a:gd name="T34" fmla="*/ 90 w 96"/>
                <a:gd name="T35" fmla="*/ 24 h 66"/>
                <a:gd name="T36" fmla="*/ 96 w 96"/>
                <a:gd name="T37" fmla="*/ 24 h 66"/>
                <a:gd name="T38" fmla="*/ 96 w 96"/>
                <a:gd name="T39" fmla="*/ 30 h 66"/>
                <a:gd name="T40" fmla="*/ 90 w 96"/>
                <a:gd name="T41" fmla="*/ 36 h 66"/>
                <a:gd name="T42" fmla="*/ 96 w 96"/>
                <a:gd name="T43" fmla="*/ 42 h 66"/>
                <a:gd name="T44" fmla="*/ 96 w 96"/>
                <a:gd name="T45" fmla="*/ 48 h 66"/>
                <a:gd name="T46" fmla="*/ 90 w 96"/>
                <a:gd name="T47" fmla="*/ 42 h 66"/>
                <a:gd name="T48" fmla="*/ 84 w 96"/>
                <a:gd name="T49" fmla="*/ 42 h 66"/>
                <a:gd name="T50" fmla="*/ 84 w 96"/>
                <a:gd name="T51" fmla="*/ 36 h 66"/>
                <a:gd name="T52" fmla="*/ 84 w 96"/>
                <a:gd name="T53" fmla="*/ 30 h 66"/>
                <a:gd name="T54" fmla="*/ 78 w 96"/>
                <a:gd name="T55" fmla="*/ 24 h 66"/>
                <a:gd name="T56" fmla="*/ 84 w 96"/>
                <a:gd name="T57" fmla="*/ 30 h 66"/>
                <a:gd name="T58" fmla="*/ 78 w 96"/>
                <a:gd name="T59" fmla="*/ 30 h 66"/>
                <a:gd name="T60" fmla="*/ 78 w 96"/>
                <a:gd name="T61" fmla="*/ 36 h 66"/>
                <a:gd name="T62" fmla="*/ 72 w 96"/>
                <a:gd name="T63" fmla="*/ 36 h 66"/>
                <a:gd name="T64" fmla="*/ 72 w 96"/>
                <a:gd name="T65" fmla="*/ 42 h 66"/>
                <a:gd name="T66" fmla="*/ 66 w 96"/>
                <a:gd name="T67" fmla="*/ 42 h 66"/>
                <a:gd name="T68" fmla="*/ 54 w 96"/>
                <a:gd name="T69" fmla="*/ 42 h 66"/>
                <a:gd name="T70" fmla="*/ 54 w 96"/>
                <a:gd name="T71" fmla="*/ 48 h 66"/>
                <a:gd name="T72" fmla="*/ 48 w 96"/>
                <a:gd name="T73" fmla="*/ 54 h 66"/>
                <a:gd name="T74" fmla="*/ 42 w 96"/>
                <a:gd name="T75" fmla="*/ 60 h 66"/>
                <a:gd name="T76" fmla="*/ 36 w 96"/>
                <a:gd name="T77" fmla="*/ 60 h 66"/>
                <a:gd name="T78" fmla="*/ 30 w 96"/>
                <a:gd name="T79" fmla="*/ 60 h 66"/>
                <a:gd name="T80" fmla="*/ 30 w 96"/>
                <a:gd name="T81" fmla="*/ 66 h 66"/>
                <a:gd name="T82" fmla="*/ 24 w 96"/>
                <a:gd name="T83" fmla="*/ 66 h 66"/>
                <a:gd name="T84" fmla="*/ 18 w 96"/>
                <a:gd name="T8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66">
                  <a:moveTo>
                    <a:pt x="18" y="66"/>
                  </a:moveTo>
                  <a:lnTo>
                    <a:pt x="0" y="42"/>
                  </a:lnTo>
                  <a:lnTo>
                    <a:pt x="6" y="6"/>
                  </a:lnTo>
                  <a:lnTo>
                    <a:pt x="12" y="6"/>
                  </a:lnTo>
                  <a:lnTo>
                    <a:pt x="18" y="6"/>
                  </a:lnTo>
                  <a:lnTo>
                    <a:pt x="24" y="0"/>
                  </a:lnTo>
                  <a:lnTo>
                    <a:pt x="60" y="6"/>
                  </a:lnTo>
                  <a:lnTo>
                    <a:pt x="66" y="6"/>
                  </a:lnTo>
                  <a:lnTo>
                    <a:pt x="66" y="12"/>
                  </a:lnTo>
                  <a:lnTo>
                    <a:pt x="72" y="6"/>
                  </a:lnTo>
                  <a:lnTo>
                    <a:pt x="78" y="6"/>
                  </a:lnTo>
                  <a:lnTo>
                    <a:pt x="78" y="0"/>
                  </a:lnTo>
                  <a:lnTo>
                    <a:pt x="84" y="6"/>
                  </a:lnTo>
                  <a:lnTo>
                    <a:pt x="90" y="6"/>
                  </a:lnTo>
                  <a:lnTo>
                    <a:pt x="90" y="12"/>
                  </a:lnTo>
                  <a:lnTo>
                    <a:pt x="84" y="12"/>
                  </a:lnTo>
                  <a:lnTo>
                    <a:pt x="90" y="18"/>
                  </a:lnTo>
                  <a:lnTo>
                    <a:pt x="90" y="24"/>
                  </a:lnTo>
                  <a:lnTo>
                    <a:pt x="96" y="24"/>
                  </a:lnTo>
                  <a:lnTo>
                    <a:pt x="96" y="30"/>
                  </a:lnTo>
                  <a:lnTo>
                    <a:pt x="90" y="36"/>
                  </a:lnTo>
                  <a:lnTo>
                    <a:pt x="96" y="42"/>
                  </a:lnTo>
                  <a:lnTo>
                    <a:pt x="96" y="48"/>
                  </a:lnTo>
                  <a:lnTo>
                    <a:pt x="90" y="42"/>
                  </a:lnTo>
                  <a:lnTo>
                    <a:pt x="84" y="42"/>
                  </a:lnTo>
                  <a:lnTo>
                    <a:pt x="84" y="36"/>
                  </a:lnTo>
                  <a:lnTo>
                    <a:pt x="84" y="30"/>
                  </a:lnTo>
                  <a:lnTo>
                    <a:pt x="78" y="24"/>
                  </a:lnTo>
                  <a:lnTo>
                    <a:pt x="84" y="30"/>
                  </a:lnTo>
                  <a:lnTo>
                    <a:pt x="78" y="30"/>
                  </a:lnTo>
                  <a:lnTo>
                    <a:pt x="78" y="36"/>
                  </a:lnTo>
                  <a:lnTo>
                    <a:pt x="72" y="36"/>
                  </a:lnTo>
                  <a:lnTo>
                    <a:pt x="72" y="42"/>
                  </a:lnTo>
                  <a:lnTo>
                    <a:pt x="66" y="42"/>
                  </a:lnTo>
                  <a:lnTo>
                    <a:pt x="54" y="42"/>
                  </a:lnTo>
                  <a:lnTo>
                    <a:pt x="54" y="48"/>
                  </a:lnTo>
                  <a:lnTo>
                    <a:pt x="48" y="54"/>
                  </a:lnTo>
                  <a:lnTo>
                    <a:pt x="42" y="60"/>
                  </a:lnTo>
                  <a:lnTo>
                    <a:pt x="36" y="60"/>
                  </a:lnTo>
                  <a:lnTo>
                    <a:pt x="30" y="60"/>
                  </a:lnTo>
                  <a:lnTo>
                    <a:pt x="30" y="66"/>
                  </a:lnTo>
                  <a:lnTo>
                    <a:pt x="24" y="66"/>
                  </a:lnTo>
                  <a:lnTo>
                    <a:pt x="18" y="6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7" name="Freeform 355"/>
            <p:cNvSpPr>
              <a:spLocks/>
            </p:cNvSpPr>
            <p:nvPr/>
          </p:nvSpPr>
          <p:spPr bwMode="auto">
            <a:xfrm>
              <a:off x="4680" y="1164"/>
              <a:ext cx="36" cy="48"/>
            </a:xfrm>
            <a:custGeom>
              <a:avLst/>
              <a:gdLst>
                <a:gd name="T0" fmla="*/ 0 w 36"/>
                <a:gd name="T1" fmla="*/ 36 h 48"/>
                <a:gd name="T2" fmla="*/ 6 w 36"/>
                <a:gd name="T3" fmla="*/ 30 h 48"/>
                <a:gd name="T4" fmla="*/ 6 w 36"/>
                <a:gd name="T5" fmla="*/ 24 h 48"/>
                <a:gd name="T6" fmla="*/ 12 w 36"/>
                <a:gd name="T7" fmla="*/ 24 h 48"/>
                <a:gd name="T8" fmla="*/ 6 w 36"/>
                <a:gd name="T9" fmla="*/ 12 h 48"/>
                <a:gd name="T10" fmla="*/ 6 w 36"/>
                <a:gd name="T11" fmla="*/ 6 h 48"/>
                <a:gd name="T12" fmla="*/ 12 w 36"/>
                <a:gd name="T13" fmla="*/ 6 h 48"/>
                <a:gd name="T14" fmla="*/ 12 w 36"/>
                <a:gd name="T15" fmla="*/ 0 h 48"/>
                <a:gd name="T16" fmla="*/ 18 w 36"/>
                <a:gd name="T17" fmla="*/ 0 h 48"/>
                <a:gd name="T18" fmla="*/ 24 w 36"/>
                <a:gd name="T19" fmla="*/ 6 h 48"/>
                <a:gd name="T20" fmla="*/ 24 w 36"/>
                <a:gd name="T21" fmla="*/ 12 h 48"/>
                <a:gd name="T22" fmla="*/ 30 w 36"/>
                <a:gd name="T23" fmla="*/ 6 h 48"/>
                <a:gd name="T24" fmla="*/ 36 w 36"/>
                <a:gd name="T25" fmla="*/ 18 h 48"/>
                <a:gd name="T26" fmla="*/ 36 w 36"/>
                <a:gd name="T27" fmla="*/ 24 h 48"/>
                <a:gd name="T28" fmla="*/ 30 w 36"/>
                <a:gd name="T29" fmla="*/ 24 h 48"/>
                <a:gd name="T30" fmla="*/ 30 w 36"/>
                <a:gd name="T31" fmla="*/ 42 h 48"/>
                <a:gd name="T32" fmla="*/ 24 w 36"/>
                <a:gd name="T33" fmla="*/ 48 h 48"/>
                <a:gd name="T34" fmla="*/ 18 w 36"/>
                <a:gd name="T35" fmla="*/ 48 h 48"/>
                <a:gd name="T36" fmla="*/ 12 w 36"/>
                <a:gd name="T37" fmla="*/ 36 h 48"/>
                <a:gd name="T38" fmla="*/ 18 w 36"/>
                <a:gd name="T39" fmla="*/ 30 h 48"/>
                <a:gd name="T40" fmla="*/ 12 w 36"/>
                <a:gd name="T41" fmla="*/ 42 h 48"/>
                <a:gd name="T42" fmla="*/ 12 w 36"/>
                <a:gd name="T43" fmla="*/ 36 h 48"/>
                <a:gd name="T44" fmla="*/ 0 w 36"/>
                <a:gd name="T4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48">
                  <a:moveTo>
                    <a:pt x="0" y="36"/>
                  </a:moveTo>
                  <a:lnTo>
                    <a:pt x="6" y="30"/>
                  </a:lnTo>
                  <a:lnTo>
                    <a:pt x="6" y="24"/>
                  </a:lnTo>
                  <a:lnTo>
                    <a:pt x="12" y="24"/>
                  </a:lnTo>
                  <a:lnTo>
                    <a:pt x="6" y="12"/>
                  </a:lnTo>
                  <a:lnTo>
                    <a:pt x="6" y="6"/>
                  </a:lnTo>
                  <a:lnTo>
                    <a:pt x="12" y="6"/>
                  </a:lnTo>
                  <a:lnTo>
                    <a:pt x="12" y="0"/>
                  </a:lnTo>
                  <a:lnTo>
                    <a:pt x="18" y="0"/>
                  </a:lnTo>
                  <a:lnTo>
                    <a:pt x="24" y="6"/>
                  </a:lnTo>
                  <a:lnTo>
                    <a:pt x="24" y="12"/>
                  </a:lnTo>
                  <a:lnTo>
                    <a:pt x="30" y="6"/>
                  </a:lnTo>
                  <a:lnTo>
                    <a:pt x="36" y="18"/>
                  </a:lnTo>
                  <a:lnTo>
                    <a:pt x="36" y="24"/>
                  </a:lnTo>
                  <a:lnTo>
                    <a:pt x="30" y="24"/>
                  </a:lnTo>
                  <a:lnTo>
                    <a:pt x="30" y="42"/>
                  </a:lnTo>
                  <a:lnTo>
                    <a:pt x="24" y="48"/>
                  </a:lnTo>
                  <a:lnTo>
                    <a:pt x="18" y="48"/>
                  </a:lnTo>
                  <a:lnTo>
                    <a:pt x="12" y="36"/>
                  </a:lnTo>
                  <a:lnTo>
                    <a:pt x="18" y="30"/>
                  </a:lnTo>
                  <a:lnTo>
                    <a:pt x="12" y="42"/>
                  </a:lnTo>
                  <a:lnTo>
                    <a:pt x="12"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8" name="Freeform 356"/>
            <p:cNvSpPr>
              <a:spLocks/>
            </p:cNvSpPr>
            <p:nvPr/>
          </p:nvSpPr>
          <p:spPr bwMode="auto">
            <a:xfrm>
              <a:off x="4428" y="1230"/>
              <a:ext cx="54" cy="60"/>
            </a:xfrm>
            <a:custGeom>
              <a:avLst/>
              <a:gdLst>
                <a:gd name="T0" fmla="*/ 12 w 54"/>
                <a:gd name="T1" fmla="*/ 54 h 60"/>
                <a:gd name="T2" fmla="*/ 12 w 54"/>
                <a:gd name="T3" fmla="*/ 48 h 60"/>
                <a:gd name="T4" fmla="*/ 6 w 54"/>
                <a:gd name="T5" fmla="*/ 42 h 60"/>
                <a:gd name="T6" fmla="*/ 6 w 54"/>
                <a:gd name="T7" fmla="*/ 36 h 60"/>
                <a:gd name="T8" fmla="*/ 6 w 54"/>
                <a:gd name="T9" fmla="*/ 30 h 60"/>
                <a:gd name="T10" fmla="*/ 0 w 54"/>
                <a:gd name="T11" fmla="*/ 30 h 60"/>
                <a:gd name="T12" fmla="*/ 6 w 54"/>
                <a:gd name="T13" fmla="*/ 24 h 60"/>
                <a:gd name="T14" fmla="*/ 0 w 54"/>
                <a:gd name="T15" fmla="*/ 24 h 60"/>
                <a:gd name="T16" fmla="*/ 6 w 54"/>
                <a:gd name="T17" fmla="*/ 18 h 60"/>
                <a:gd name="T18" fmla="*/ 6 w 54"/>
                <a:gd name="T19" fmla="*/ 12 h 60"/>
                <a:gd name="T20" fmla="*/ 12 w 54"/>
                <a:gd name="T21" fmla="*/ 12 h 60"/>
                <a:gd name="T22" fmla="*/ 24 w 54"/>
                <a:gd name="T23" fmla="*/ 6 h 60"/>
                <a:gd name="T24" fmla="*/ 24 w 54"/>
                <a:gd name="T25" fmla="*/ 0 h 60"/>
                <a:gd name="T26" fmla="*/ 30 w 54"/>
                <a:gd name="T27" fmla="*/ 0 h 60"/>
                <a:gd name="T28" fmla="*/ 36 w 54"/>
                <a:gd name="T29" fmla="*/ 12 h 60"/>
                <a:gd name="T30" fmla="*/ 42 w 54"/>
                <a:gd name="T31" fmla="*/ 24 h 60"/>
                <a:gd name="T32" fmla="*/ 54 w 54"/>
                <a:gd name="T33" fmla="*/ 24 h 60"/>
                <a:gd name="T34" fmla="*/ 48 w 54"/>
                <a:gd name="T35" fmla="*/ 30 h 60"/>
                <a:gd name="T36" fmla="*/ 48 w 54"/>
                <a:gd name="T37" fmla="*/ 42 h 60"/>
                <a:gd name="T38" fmla="*/ 48 w 54"/>
                <a:gd name="T39" fmla="*/ 36 h 60"/>
                <a:gd name="T40" fmla="*/ 42 w 54"/>
                <a:gd name="T41" fmla="*/ 42 h 60"/>
                <a:gd name="T42" fmla="*/ 42 w 54"/>
                <a:gd name="T43" fmla="*/ 48 h 60"/>
                <a:gd name="T44" fmla="*/ 36 w 54"/>
                <a:gd name="T45" fmla="*/ 48 h 60"/>
                <a:gd name="T46" fmla="*/ 24 w 54"/>
                <a:gd name="T47" fmla="*/ 48 h 60"/>
                <a:gd name="T48" fmla="*/ 24 w 54"/>
                <a:gd name="T49" fmla="*/ 54 h 60"/>
                <a:gd name="T50" fmla="*/ 18 w 54"/>
                <a:gd name="T51" fmla="*/ 60 h 60"/>
                <a:gd name="T52" fmla="*/ 12 w 54"/>
                <a:gd name="T53" fmla="*/ 60 h 60"/>
                <a:gd name="T54" fmla="*/ 12 w 54"/>
                <a:gd name="T5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60">
                  <a:moveTo>
                    <a:pt x="12" y="54"/>
                  </a:moveTo>
                  <a:lnTo>
                    <a:pt x="12" y="48"/>
                  </a:lnTo>
                  <a:lnTo>
                    <a:pt x="6" y="42"/>
                  </a:lnTo>
                  <a:lnTo>
                    <a:pt x="6" y="36"/>
                  </a:lnTo>
                  <a:lnTo>
                    <a:pt x="6" y="30"/>
                  </a:lnTo>
                  <a:lnTo>
                    <a:pt x="0" y="30"/>
                  </a:lnTo>
                  <a:lnTo>
                    <a:pt x="6" y="24"/>
                  </a:lnTo>
                  <a:lnTo>
                    <a:pt x="0" y="24"/>
                  </a:lnTo>
                  <a:lnTo>
                    <a:pt x="6" y="18"/>
                  </a:lnTo>
                  <a:lnTo>
                    <a:pt x="6" y="12"/>
                  </a:lnTo>
                  <a:lnTo>
                    <a:pt x="12" y="12"/>
                  </a:lnTo>
                  <a:lnTo>
                    <a:pt x="24" y="6"/>
                  </a:lnTo>
                  <a:lnTo>
                    <a:pt x="24" y="0"/>
                  </a:lnTo>
                  <a:lnTo>
                    <a:pt x="30" y="0"/>
                  </a:lnTo>
                  <a:lnTo>
                    <a:pt x="36" y="12"/>
                  </a:lnTo>
                  <a:lnTo>
                    <a:pt x="42" y="24"/>
                  </a:lnTo>
                  <a:lnTo>
                    <a:pt x="54" y="24"/>
                  </a:lnTo>
                  <a:lnTo>
                    <a:pt x="48" y="30"/>
                  </a:lnTo>
                  <a:lnTo>
                    <a:pt x="48" y="42"/>
                  </a:lnTo>
                  <a:lnTo>
                    <a:pt x="48" y="36"/>
                  </a:lnTo>
                  <a:lnTo>
                    <a:pt x="42" y="42"/>
                  </a:lnTo>
                  <a:lnTo>
                    <a:pt x="42" y="48"/>
                  </a:lnTo>
                  <a:lnTo>
                    <a:pt x="36" y="48"/>
                  </a:lnTo>
                  <a:lnTo>
                    <a:pt x="24" y="48"/>
                  </a:lnTo>
                  <a:lnTo>
                    <a:pt x="24" y="54"/>
                  </a:lnTo>
                  <a:lnTo>
                    <a:pt x="18" y="60"/>
                  </a:lnTo>
                  <a:lnTo>
                    <a:pt x="12" y="60"/>
                  </a:lnTo>
                  <a:lnTo>
                    <a:pt x="12"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29" name="Freeform 357"/>
            <p:cNvSpPr>
              <a:spLocks/>
            </p:cNvSpPr>
            <p:nvPr/>
          </p:nvSpPr>
          <p:spPr bwMode="auto">
            <a:xfrm>
              <a:off x="4566" y="1200"/>
              <a:ext cx="48" cy="78"/>
            </a:xfrm>
            <a:custGeom>
              <a:avLst/>
              <a:gdLst>
                <a:gd name="T0" fmla="*/ 36 w 48"/>
                <a:gd name="T1" fmla="*/ 72 h 78"/>
                <a:gd name="T2" fmla="*/ 30 w 48"/>
                <a:gd name="T3" fmla="*/ 72 h 78"/>
                <a:gd name="T4" fmla="*/ 6 w 48"/>
                <a:gd name="T5" fmla="*/ 60 h 78"/>
                <a:gd name="T6" fmla="*/ 0 w 48"/>
                <a:gd name="T7" fmla="*/ 54 h 78"/>
                <a:gd name="T8" fmla="*/ 0 w 48"/>
                <a:gd name="T9" fmla="*/ 42 h 78"/>
                <a:gd name="T10" fmla="*/ 12 w 48"/>
                <a:gd name="T11" fmla="*/ 42 h 78"/>
                <a:gd name="T12" fmla="*/ 6 w 48"/>
                <a:gd name="T13" fmla="*/ 30 h 78"/>
                <a:gd name="T14" fmla="*/ 6 w 48"/>
                <a:gd name="T15" fmla="*/ 24 h 78"/>
                <a:gd name="T16" fmla="*/ 6 w 48"/>
                <a:gd name="T17" fmla="*/ 18 h 78"/>
                <a:gd name="T18" fmla="*/ 0 w 48"/>
                <a:gd name="T19" fmla="*/ 18 h 78"/>
                <a:gd name="T20" fmla="*/ 0 w 48"/>
                <a:gd name="T21" fmla="*/ 12 h 78"/>
                <a:gd name="T22" fmla="*/ 6 w 48"/>
                <a:gd name="T23" fmla="*/ 12 h 78"/>
                <a:gd name="T24" fmla="*/ 12 w 48"/>
                <a:gd name="T25" fmla="*/ 24 h 78"/>
                <a:gd name="T26" fmla="*/ 12 w 48"/>
                <a:gd name="T27" fmla="*/ 18 h 78"/>
                <a:gd name="T28" fmla="*/ 12 w 48"/>
                <a:gd name="T29" fmla="*/ 6 h 78"/>
                <a:gd name="T30" fmla="*/ 24 w 48"/>
                <a:gd name="T31" fmla="*/ 0 h 78"/>
                <a:gd name="T32" fmla="*/ 42 w 48"/>
                <a:gd name="T33" fmla="*/ 42 h 78"/>
                <a:gd name="T34" fmla="*/ 48 w 48"/>
                <a:gd name="T35" fmla="*/ 66 h 78"/>
                <a:gd name="T36" fmla="*/ 48 w 48"/>
                <a:gd name="T37" fmla="*/ 78 h 78"/>
                <a:gd name="T38" fmla="*/ 42 w 48"/>
                <a:gd name="T39" fmla="*/ 72 h 78"/>
                <a:gd name="T40" fmla="*/ 36 w 48"/>
                <a:gd name="T41" fmla="*/ 66 h 78"/>
                <a:gd name="T42" fmla="*/ 36 w 48"/>
                <a:gd name="T43"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78">
                  <a:moveTo>
                    <a:pt x="36" y="72"/>
                  </a:moveTo>
                  <a:lnTo>
                    <a:pt x="30" y="72"/>
                  </a:lnTo>
                  <a:lnTo>
                    <a:pt x="6" y="60"/>
                  </a:lnTo>
                  <a:lnTo>
                    <a:pt x="0" y="54"/>
                  </a:lnTo>
                  <a:lnTo>
                    <a:pt x="0" y="42"/>
                  </a:lnTo>
                  <a:lnTo>
                    <a:pt x="12" y="42"/>
                  </a:lnTo>
                  <a:lnTo>
                    <a:pt x="6" y="30"/>
                  </a:lnTo>
                  <a:lnTo>
                    <a:pt x="6" y="24"/>
                  </a:lnTo>
                  <a:lnTo>
                    <a:pt x="6" y="18"/>
                  </a:lnTo>
                  <a:lnTo>
                    <a:pt x="0" y="18"/>
                  </a:lnTo>
                  <a:lnTo>
                    <a:pt x="0" y="12"/>
                  </a:lnTo>
                  <a:lnTo>
                    <a:pt x="6" y="12"/>
                  </a:lnTo>
                  <a:lnTo>
                    <a:pt x="12" y="24"/>
                  </a:lnTo>
                  <a:lnTo>
                    <a:pt x="12" y="18"/>
                  </a:lnTo>
                  <a:lnTo>
                    <a:pt x="12" y="6"/>
                  </a:lnTo>
                  <a:lnTo>
                    <a:pt x="24" y="0"/>
                  </a:lnTo>
                  <a:lnTo>
                    <a:pt x="42" y="42"/>
                  </a:lnTo>
                  <a:lnTo>
                    <a:pt x="48" y="66"/>
                  </a:lnTo>
                  <a:lnTo>
                    <a:pt x="48" y="78"/>
                  </a:lnTo>
                  <a:lnTo>
                    <a:pt x="42" y="72"/>
                  </a:lnTo>
                  <a:lnTo>
                    <a:pt x="36" y="66"/>
                  </a:lnTo>
                  <a:lnTo>
                    <a:pt x="36" y="7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0" name="Freeform 358"/>
            <p:cNvSpPr>
              <a:spLocks/>
            </p:cNvSpPr>
            <p:nvPr/>
          </p:nvSpPr>
          <p:spPr bwMode="auto">
            <a:xfrm>
              <a:off x="846" y="1134"/>
              <a:ext cx="174" cy="120"/>
            </a:xfrm>
            <a:custGeom>
              <a:avLst/>
              <a:gdLst>
                <a:gd name="T0" fmla="*/ 126 w 174"/>
                <a:gd name="T1" fmla="*/ 120 h 120"/>
                <a:gd name="T2" fmla="*/ 90 w 174"/>
                <a:gd name="T3" fmla="*/ 114 h 120"/>
                <a:gd name="T4" fmla="*/ 90 w 174"/>
                <a:gd name="T5" fmla="*/ 102 h 120"/>
                <a:gd name="T6" fmla="*/ 66 w 174"/>
                <a:gd name="T7" fmla="*/ 96 h 120"/>
                <a:gd name="T8" fmla="*/ 66 w 174"/>
                <a:gd name="T9" fmla="*/ 90 h 120"/>
                <a:gd name="T10" fmla="*/ 72 w 174"/>
                <a:gd name="T11" fmla="*/ 72 h 120"/>
                <a:gd name="T12" fmla="*/ 54 w 174"/>
                <a:gd name="T13" fmla="*/ 66 h 120"/>
                <a:gd name="T14" fmla="*/ 48 w 174"/>
                <a:gd name="T15" fmla="*/ 60 h 120"/>
                <a:gd name="T16" fmla="*/ 42 w 174"/>
                <a:gd name="T17" fmla="*/ 60 h 120"/>
                <a:gd name="T18" fmla="*/ 42 w 174"/>
                <a:gd name="T19" fmla="*/ 54 h 120"/>
                <a:gd name="T20" fmla="*/ 42 w 174"/>
                <a:gd name="T21" fmla="*/ 48 h 120"/>
                <a:gd name="T22" fmla="*/ 36 w 174"/>
                <a:gd name="T23" fmla="*/ 48 h 120"/>
                <a:gd name="T24" fmla="*/ 36 w 174"/>
                <a:gd name="T25" fmla="*/ 42 h 120"/>
                <a:gd name="T26" fmla="*/ 24 w 174"/>
                <a:gd name="T27" fmla="*/ 42 h 120"/>
                <a:gd name="T28" fmla="*/ 18 w 174"/>
                <a:gd name="T29" fmla="*/ 42 h 120"/>
                <a:gd name="T30" fmla="*/ 18 w 174"/>
                <a:gd name="T31" fmla="*/ 48 h 120"/>
                <a:gd name="T32" fmla="*/ 6 w 174"/>
                <a:gd name="T33" fmla="*/ 42 h 120"/>
                <a:gd name="T34" fmla="*/ 0 w 174"/>
                <a:gd name="T35" fmla="*/ 42 h 120"/>
                <a:gd name="T36" fmla="*/ 18 w 174"/>
                <a:gd name="T37" fmla="*/ 0 h 120"/>
                <a:gd name="T38" fmla="*/ 30 w 174"/>
                <a:gd name="T39" fmla="*/ 6 h 120"/>
                <a:gd name="T40" fmla="*/ 42 w 174"/>
                <a:gd name="T41" fmla="*/ 12 h 120"/>
                <a:gd name="T42" fmla="*/ 78 w 174"/>
                <a:gd name="T43" fmla="*/ 18 h 120"/>
                <a:gd name="T44" fmla="*/ 78 w 174"/>
                <a:gd name="T45" fmla="*/ 24 h 120"/>
                <a:gd name="T46" fmla="*/ 84 w 174"/>
                <a:gd name="T47" fmla="*/ 30 h 120"/>
                <a:gd name="T48" fmla="*/ 78 w 174"/>
                <a:gd name="T49" fmla="*/ 30 h 120"/>
                <a:gd name="T50" fmla="*/ 96 w 174"/>
                <a:gd name="T51" fmla="*/ 36 h 120"/>
                <a:gd name="T52" fmla="*/ 96 w 174"/>
                <a:gd name="T53" fmla="*/ 30 h 120"/>
                <a:gd name="T54" fmla="*/ 102 w 174"/>
                <a:gd name="T55" fmla="*/ 30 h 120"/>
                <a:gd name="T56" fmla="*/ 108 w 174"/>
                <a:gd name="T57" fmla="*/ 30 h 120"/>
                <a:gd name="T58" fmla="*/ 114 w 174"/>
                <a:gd name="T59" fmla="*/ 30 h 120"/>
                <a:gd name="T60" fmla="*/ 120 w 174"/>
                <a:gd name="T61" fmla="*/ 36 h 120"/>
                <a:gd name="T62" fmla="*/ 126 w 174"/>
                <a:gd name="T63" fmla="*/ 42 h 120"/>
                <a:gd name="T64" fmla="*/ 132 w 174"/>
                <a:gd name="T65" fmla="*/ 42 h 120"/>
                <a:gd name="T66" fmla="*/ 138 w 174"/>
                <a:gd name="T67" fmla="*/ 42 h 120"/>
                <a:gd name="T68" fmla="*/ 174 w 174"/>
                <a:gd name="T69" fmla="*/ 48 h 120"/>
                <a:gd name="T70" fmla="*/ 174 w 174"/>
                <a:gd name="T71" fmla="*/ 60 h 120"/>
                <a:gd name="T72" fmla="*/ 174 w 174"/>
                <a:gd name="T73" fmla="*/ 66 h 120"/>
                <a:gd name="T74" fmla="*/ 168 w 174"/>
                <a:gd name="T75" fmla="*/ 72 h 120"/>
                <a:gd name="T76" fmla="*/ 162 w 174"/>
                <a:gd name="T77" fmla="*/ 78 h 120"/>
                <a:gd name="T78" fmla="*/ 162 w 174"/>
                <a:gd name="T79" fmla="*/ 84 h 120"/>
                <a:gd name="T80" fmla="*/ 156 w 174"/>
                <a:gd name="T81" fmla="*/ 84 h 120"/>
                <a:gd name="T82" fmla="*/ 150 w 174"/>
                <a:gd name="T83" fmla="*/ 90 h 120"/>
                <a:gd name="T84" fmla="*/ 150 w 174"/>
                <a:gd name="T85" fmla="*/ 102 h 120"/>
                <a:gd name="T86" fmla="*/ 144 w 174"/>
                <a:gd name="T87" fmla="*/ 108 h 120"/>
                <a:gd name="T88" fmla="*/ 138 w 174"/>
                <a:gd name="T89" fmla="*/ 108 h 120"/>
                <a:gd name="T90" fmla="*/ 132 w 174"/>
                <a:gd name="T91" fmla="*/ 114 h 120"/>
                <a:gd name="T92" fmla="*/ 132 w 174"/>
                <a:gd name="T93" fmla="*/ 120 h 120"/>
                <a:gd name="T94" fmla="*/ 126 w 174"/>
                <a:gd name="T9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120">
                  <a:moveTo>
                    <a:pt x="126" y="120"/>
                  </a:moveTo>
                  <a:lnTo>
                    <a:pt x="90" y="114"/>
                  </a:lnTo>
                  <a:lnTo>
                    <a:pt x="90" y="102"/>
                  </a:lnTo>
                  <a:lnTo>
                    <a:pt x="66" y="96"/>
                  </a:lnTo>
                  <a:lnTo>
                    <a:pt x="66" y="90"/>
                  </a:lnTo>
                  <a:lnTo>
                    <a:pt x="72" y="72"/>
                  </a:lnTo>
                  <a:lnTo>
                    <a:pt x="54" y="66"/>
                  </a:lnTo>
                  <a:lnTo>
                    <a:pt x="48" y="60"/>
                  </a:lnTo>
                  <a:lnTo>
                    <a:pt x="42" y="60"/>
                  </a:lnTo>
                  <a:lnTo>
                    <a:pt x="42" y="54"/>
                  </a:lnTo>
                  <a:lnTo>
                    <a:pt x="42" y="48"/>
                  </a:lnTo>
                  <a:lnTo>
                    <a:pt x="36" y="48"/>
                  </a:lnTo>
                  <a:lnTo>
                    <a:pt x="36" y="42"/>
                  </a:lnTo>
                  <a:lnTo>
                    <a:pt x="24" y="42"/>
                  </a:lnTo>
                  <a:lnTo>
                    <a:pt x="18" y="42"/>
                  </a:lnTo>
                  <a:lnTo>
                    <a:pt x="18" y="48"/>
                  </a:lnTo>
                  <a:lnTo>
                    <a:pt x="6" y="42"/>
                  </a:lnTo>
                  <a:lnTo>
                    <a:pt x="0" y="42"/>
                  </a:lnTo>
                  <a:lnTo>
                    <a:pt x="18" y="0"/>
                  </a:lnTo>
                  <a:lnTo>
                    <a:pt x="30" y="6"/>
                  </a:lnTo>
                  <a:lnTo>
                    <a:pt x="42" y="12"/>
                  </a:lnTo>
                  <a:lnTo>
                    <a:pt x="78" y="18"/>
                  </a:lnTo>
                  <a:lnTo>
                    <a:pt x="78" y="24"/>
                  </a:lnTo>
                  <a:lnTo>
                    <a:pt x="84" y="30"/>
                  </a:lnTo>
                  <a:lnTo>
                    <a:pt x="78" y="30"/>
                  </a:lnTo>
                  <a:lnTo>
                    <a:pt x="96" y="36"/>
                  </a:lnTo>
                  <a:lnTo>
                    <a:pt x="96" y="30"/>
                  </a:lnTo>
                  <a:lnTo>
                    <a:pt x="102" y="30"/>
                  </a:lnTo>
                  <a:lnTo>
                    <a:pt x="108" y="30"/>
                  </a:lnTo>
                  <a:lnTo>
                    <a:pt x="114" y="30"/>
                  </a:lnTo>
                  <a:lnTo>
                    <a:pt x="120" y="36"/>
                  </a:lnTo>
                  <a:lnTo>
                    <a:pt x="126" y="42"/>
                  </a:lnTo>
                  <a:lnTo>
                    <a:pt x="132" y="42"/>
                  </a:lnTo>
                  <a:lnTo>
                    <a:pt x="138" y="42"/>
                  </a:lnTo>
                  <a:lnTo>
                    <a:pt x="174" y="48"/>
                  </a:lnTo>
                  <a:lnTo>
                    <a:pt x="174" y="60"/>
                  </a:lnTo>
                  <a:lnTo>
                    <a:pt x="174" y="66"/>
                  </a:lnTo>
                  <a:lnTo>
                    <a:pt x="168" y="72"/>
                  </a:lnTo>
                  <a:lnTo>
                    <a:pt x="162" y="78"/>
                  </a:lnTo>
                  <a:lnTo>
                    <a:pt x="162" y="84"/>
                  </a:lnTo>
                  <a:lnTo>
                    <a:pt x="156" y="84"/>
                  </a:lnTo>
                  <a:lnTo>
                    <a:pt x="150" y="90"/>
                  </a:lnTo>
                  <a:lnTo>
                    <a:pt x="150" y="102"/>
                  </a:lnTo>
                  <a:lnTo>
                    <a:pt x="144" y="108"/>
                  </a:lnTo>
                  <a:lnTo>
                    <a:pt x="138" y="108"/>
                  </a:lnTo>
                  <a:lnTo>
                    <a:pt x="132" y="114"/>
                  </a:lnTo>
                  <a:lnTo>
                    <a:pt x="132" y="120"/>
                  </a:lnTo>
                  <a:lnTo>
                    <a:pt x="126" y="12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1" name="Freeform 359"/>
            <p:cNvSpPr>
              <a:spLocks/>
            </p:cNvSpPr>
            <p:nvPr/>
          </p:nvSpPr>
          <p:spPr bwMode="auto">
            <a:xfrm>
              <a:off x="2952" y="1428"/>
              <a:ext cx="42" cy="42"/>
            </a:xfrm>
            <a:custGeom>
              <a:avLst/>
              <a:gdLst>
                <a:gd name="T0" fmla="*/ 0 w 42"/>
                <a:gd name="T1" fmla="*/ 18 h 42"/>
                <a:gd name="T2" fmla="*/ 0 w 42"/>
                <a:gd name="T3" fmla="*/ 0 h 42"/>
                <a:gd name="T4" fmla="*/ 6 w 42"/>
                <a:gd name="T5" fmla="*/ 6 h 42"/>
                <a:gd name="T6" fmla="*/ 12 w 42"/>
                <a:gd name="T7" fmla="*/ 6 h 42"/>
                <a:gd name="T8" fmla="*/ 18 w 42"/>
                <a:gd name="T9" fmla="*/ 12 h 42"/>
                <a:gd name="T10" fmla="*/ 24 w 42"/>
                <a:gd name="T11" fmla="*/ 12 h 42"/>
                <a:gd name="T12" fmla="*/ 24 w 42"/>
                <a:gd name="T13" fmla="*/ 6 h 42"/>
                <a:gd name="T14" fmla="*/ 42 w 42"/>
                <a:gd name="T15" fmla="*/ 6 h 42"/>
                <a:gd name="T16" fmla="*/ 42 w 42"/>
                <a:gd name="T17" fmla="*/ 42 h 42"/>
                <a:gd name="T18" fmla="*/ 6 w 42"/>
                <a:gd name="T19" fmla="*/ 42 h 42"/>
                <a:gd name="T20" fmla="*/ 0 w 42"/>
                <a:gd name="T21" fmla="*/ 42 h 42"/>
                <a:gd name="T22" fmla="*/ 0 w 42"/>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2">
                  <a:moveTo>
                    <a:pt x="0" y="18"/>
                  </a:moveTo>
                  <a:lnTo>
                    <a:pt x="0" y="0"/>
                  </a:lnTo>
                  <a:lnTo>
                    <a:pt x="6" y="6"/>
                  </a:lnTo>
                  <a:lnTo>
                    <a:pt x="12" y="6"/>
                  </a:lnTo>
                  <a:lnTo>
                    <a:pt x="18" y="12"/>
                  </a:lnTo>
                  <a:lnTo>
                    <a:pt x="24" y="12"/>
                  </a:lnTo>
                  <a:lnTo>
                    <a:pt x="24" y="6"/>
                  </a:lnTo>
                  <a:lnTo>
                    <a:pt x="42" y="6"/>
                  </a:lnTo>
                  <a:lnTo>
                    <a:pt x="42" y="42"/>
                  </a:lnTo>
                  <a:lnTo>
                    <a:pt x="6" y="42"/>
                  </a:lnTo>
                  <a:lnTo>
                    <a:pt x="0" y="42"/>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2" name="Freeform 360"/>
            <p:cNvSpPr>
              <a:spLocks/>
            </p:cNvSpPr>
            <p:nvPr/>
          </p:nvSpPr>
          <p:spPr bwMode="auto">
            <a:xfrm>
              <a:off x="3240" y="1416"/>
              <a:ext cx="42" cy="66"/>
            </a:xfrm>
            <a:custGeom>
              <a:avLst/>
              <a:gdLst>
                <a:gd name="T0" fmla="*/ 6 w 42"/>
                <a:gd name="T1" fmla="*/ 66 h 66"/>
                <a:gd name="T2" fmla="*/ 0 w 42"/>
                <a:gd name="T3" fmla="*/ 54 h 66"/>
                <a:gd name="T4" fmla="*/ 0 w 42"/>
                <a:gd name="T5" fmla="*/ 12 h 66"/>
                <a:gd name="T6" fmla="*/ 0 w 42"/>
                <a:gd name="T7" fmla="*/ 6 h 66"/>
                <a:gd name="T8" fmla="*/ 30 w 42"/>
                <a:gd name="T9" fmla="*/ 0 h 66"/>
                <a:gd name="T10" fmla="*/ 30 w 42"/>
                <a:gd name="T11" fmla="*/ 6 h 66"/>
                <a:gd name="T12" fmla="*/ 30 w 42"/>
                <a:gd name="T13" fmla="*/ 12 h 66"/>
                <a:gd name="T14" fmla="*/ 24 w 42"/>
                <a:gd name="T15" fmla="*/ 12 h 66"/>
                <a:gd name="T16" fmla="*/ 24 w 42"/>
                <a:gd name="T17" fmla="*/ 18 h 66"/>
                <a:gd name="T18" fmla="*/ 24 w 42"/>
                <a:gd name="T19" fmla="*/ 24 h 66"/>
                <a:gd name="T20" fmla="*/ 24 w 42"/>
                <a:gd name="T21" fmla="*/ 30 h 66"/>
                <a:gd name="T22" fmla="*/ 30 w 42"/>
                <a:gd name="T23" fmla="*/ 36 h 66"/>
                <a:gd name="T24" fmla="*/ 24 w 42"/>
                <a:gd name="T25" fmla="*/ 36 h 66"/>
                <a:gd name="T26" fmla="*/ 30 w 42"/>
                <a:gd name="T27" fmla="*/ 42 h 66"/>
                <a:gd name="T28" fmla="*/ 36 w 42"/>
                <a:gd name="T29" fmla="*/ 48 h 66"/>
                <a:gd name="T30" fmla="*/ 36 w 42"/>
                <a:gd name="T31" fmla="*/ 60 h 66"/>
                <a:gd name="T32" fmla="*/ 42 w 42"/>
                <a:gd name="T33" fmla="*/ 60 h 66"/>
                <a:gd name="T34" fmla="*/ 6 w 42"/>
                <a:gd name="T3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6">
                  <a:moveTo>
                    <a:pt x="6" y="66"/>
                  </a:moveTo>
                  <a:lnTo>
                    <a:pt x="0" y="54"/>
                  </a:lnTo>
                  <a:lnTo>
                    <a:pt x="0" y="12"/>
                  </a:lnTo>
                  <a:lnTo>
                    <a:pt x="0" y="6"/>
                  </a:lnTo>
                  <a:lnTo>
                    <a:pt x="30" y="0"/>
                  </a:lnTo>
                  <a:lnTo>
                    <a:pt x="30" y="6"/>
                  </a:lnTo>
                  <a:lnTo>
                    <a:pt x="30" y="12"/>
                  </a:lnTo>
                  <a:lnTo>
                    <a:pt x="24" y="12"/>
                  </a:lnTo>
                  <a:lnTo>
                    <a:pt x="24" y="18"/>
                  </a:lnTo>
                  <a:lnTo>
                    <a:pt x="24" y="24"/>
                  </a:lnTo>
                  <a:lnTo>
                    <a:pt x="24" y="30"/>
                  </a:lnTo>
                  <a:lnTo>
                    <a:pt x="30" y="36"/>
                  </a:lnTo>
                  <a:lnTo>
                    <a:pt x="24" y="36"/>
                  </a:lnTo>
                  <a:lnTo>
                    <a:pt x="30" y="42"/>
                  </a:lnTo>
                  <a:lnTo>
                    <a:pt x="36" y="48"/>
                  </a:lnTo>
                  <a:lnTo>
                    <a:pt x="36" y="60"/>
                  </a:lnTo>
                  <a:lnTo>
                    <a:pt x="42" y="60"/>
                  </a:lnTo>
                  <a:lnTo>
                    <a:pt x="6"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3" name="Freeform 361"/>
            <p:cNvSpPr>
              <a:spLocks/>
            </p:cNvSpPr>
            <p:nvPr/>
          </p:nvSpPr>
          <p:spPr bwMode="auto">
            <a:xfrm>
              <a:off x="1560" y="1320"/>
              <a:ext cx="90" cy="102"/>
            </a:xfrm>
            <a:custGeom>
              <a:avLst/>
              <a:gdLst>
                <a:gd name="T0" fmla="*/ 48 w 90"/>
                <a:gd name="T1" fmla="*/ 0 h 102"/>
                <a:gd name="T2" fmla="*/ 72 w 90"/>
                <a:gd name="T3" fmla="*/ 6 h 102"/>
                <a:gd name="T4" fmla="*/ 66 w 90"/>
                <a:gd name="T5" fmla="*/ 30 h 102"/>
                <a:gd name="T6" fmla="*/ 90 w 90"/>
                <a:gd name="T7" fmla="*/ 36 h 102"/>
                <a:gd name="T8" fmla="*/ 84 w 90"/>
                <a:gd name="T9" fmla="*/ 72 h 102"/>
                <a:gd name="T10" fmla="*/ 78 w 90"/>
                <a:gd name="T11" fmla="*/ 78 h 102"/>
                <a:gd name="T12" fmla="*/ 72 w 90"/>
                <a:gd name="T13" fmla="*/ 78 h 102"/>
                <a:gd name="T14" fmla="*/ 72 w 90"/>
                <a:gd name="T15" fmla="*/ 84 h 102"/>
                <a:gd name="T16" fmla="*/ 60 w 90"/>
                <a:gd name="T17" fmla="*/ 84 h 102"/>
                <a:gd name="T18" fmla="*/ 60 w 90"/>
                <a:gd name="T19" fmla="*/ 96 h 102"/>
                <a:gd name="T20" fmla="*/ 60 w 90"/>
                <a:gd name="T21" fmla="*/ 102 h 102"/>
                <a:gd name="T22" fmla="*/ 54 w 90"/>
                <a:gd name="T23" fmla="*/ 102 h 102"/>
                <a:gd name="T24" fmla="*/ 30 w 90"/>
                <a:gd name="T25" fmla="*/ 96 h 102"/>
                <a:gd name="T26" fmla="*/ 30 w 90"/>
                <a:gd name="T27" fmla="*/ 90 h 102"/>
                <a:gd name="T28" fmla="*/ 12 w 90"/>
                <a:gd name="T29" fmla="*/ 84 h 102"/>
                <a:gd name="T30" fmla="*/ 12 w 90"/>
                <a:gd name="T31" fmla="*/ 78 h 102"/>
                <a:gd name="T32" fmla="*/ 12 w 90"/>
                <a:gd name="T33" fmla="*/ 72 h 102"/>
                <a:gd name="T34" fmla="*/ 18 w 90"/>
                <a:gd name="T35" fmla="*/ 72 h 102"/>
                <a:gd name="T36" fmla="*/ 12 w 90"/>
                <a:gd name="T37" fmla="*/ 72 h 102"/>
                <a:gd name="T38" fmla="*/ 12 w 90"/>
                <a:gd name="T39" fmla="*/ 66 h 102"/>
                <a:gd name="T40" fmla="*/ 12 w 90"/>
                <a:gd name="T41" fmla="*/ 60 h 102"/>
                <a:gd name="T42" fmla="*/ 6 w 90"/>
                <a:gd name="T43" fmla="*/ 60 h 102"/>
                <a:gd name="T44" fmla="*/ 0 w 90"/>
                <a:gd name="T45" fmla="*/ 60 h 102"/>
                <a:gd name="T46" fmla="*/ 6 w 90"/>
                <a:gd name="T47" fmla="*/ 60 h 102"/>
                <a:gd name="T48" fmla="*/ 6 w 90"/>
                <a:gd name="T49" fmla="*/ 54 h 102"/>
                <a:gd name="T50" fmla="*/ 12 w 90"/>
                <a:gd name="T51" fmla="*/ 54 h 102"/>
                <a:gd name="T52" fmla="*/ 24 w 90"/>
                <a:gd name="T53" fmla="*/ 54 h 102"/>
                <a:gd name="T54" fmla="*/ 30 w 90"/>
                <a:gd name="T55" fmla="*/ 48 h 102"/>
                <a:gd name="T56" fmla="*/ 30 w 90"/>
                <a:gd name="T57" fmla="*/ 42 h 102"/>
                <a:gd name="T58" fmla="*/ 36 w 90"/>
                <a:gd name="T59" fmla="*/ 42 h 102"/>
                <a:gd name="T60" fmla="*/ 36 w 90"/>
                <a:gd name="T61" fmla="*/ 48 h 102"/>
                <a:gd name="T62" fmla="*/ 36 w 90"/>
                <a:gd name="T63" fmla="*/ 42 h 102"/>
                <a:gd name="T64" fmla="*/ 36 w 90"/>
                <a:gd name="T65" fmla="*/ 36 h 102"/>
                <a:gd name="T66" fmla="*/ 30 w 90"/>
                <a:gd name="T67" fmla="*/ 36 h 102"/>
                <a:gd name="T68" fmla="*/ 36 w 90"/>
                <a:gd name="T69" fmla="*/ 30 h 102"/>
                <a:gd name="T70" fmla="*/ 36 w 90"/>
                <a:gd name="T71" fmla="*/ 18 h 102"/>
                <a:gd name="T72" fmla="*/ 42 w 90"/>
                <a:gd name="T73" fmla="*/ 0 h 102"/>
                <a:gd name="T74" fmla="*/ 48 w 90"/>
                <a:gd name="T7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102">
                  <a:moveTo>
                    <a:pt x="48" y="0"/>
                  </a:moveTo>
                  <a:lnTo>
                    <a:pt x="72" y="6"/>
                  </a:lnTo>
                  <a:lnTo>
                    <a:pt x="66" y="30"/>
                  </a:lnTo>
                  <a:lnTo>
                    <a:pt x="90" y="36"/>
                  </a:lnTo>
                  <a:lnTo>
                    <a:pt x="84" y="72"/>
                  </a:lnTo>
                  <a:lnTo>
                    <a:pt x="78" y="78"/>
                  </a:lnTo>
                  <a:lnTo>
                    <a:pt x="72" y="78"/>
                  </a:lnTo>
                  <a:lnTo>
                    <a:pt x="72" y="84"/>
                  </a:lnTo>
                  <a:lnTo>
                    <a:pt x="60" y="84"/>
                  </a:lnTo>
                  <a:lnTo>
                    <a:pt x="60" y="96"/>
                  </a:lnTo>
                  <a:lnTo>
                    <a:pt x="60" y="102"/>
                  </a:lnTo>
                  <a:lnTo>
                    <a:pt x="54" y="102"/>
                  </a:lnTo>
                  <a:lnTo>
                    <a:pt x="30" y="96"/>
                  </a:lnTo>
                  <a:lnTo>
                    <a:pt x="30" y="90"/>
                  </a:lnTo>
                  <a:lnTo>
                    <a:pt x="12" y="84"/>
                  </a:lnTo>
                  <a:lnTo>
                    <a:pt x="12" y="78"/>
                  </a:lnTo>
                  <a:lnTo>
                    <a:pt x="12" y="72"/>
                  </a:lnTo>
                  <a:lnTo>
                    <a:pt x="18" y="72"/>
                  </a:lnTo>
                  <a:lnTo>
                    <a:pt x="12" y="72"/>
                  </a:lnTo>
                  <a:lnTo>
                    <a:pt x="12" y="66"/>
                  </a:lnTo>
                  <a:lnTo>
                    <a:pt x="12" y="60"/>
                  </a:lnTo>
                  <a:lnTo>
                    <a:pt x="6" y="60"/>
                  </a:lnTo>
                  <a:lnTo>
                    <a:pt x="0" y="60"/>
                  </a:lnTo>
                  <a:lnTo>
                    <a:pt x="6" y="60"/>
                  </a:lnTo>
                  <a:lnTo>
                    <a:pt x="6" y="54"/>
                  </a:lnTo>
                  <a:lnTo>
                    <a:pt x="12" y="54"/>
                  </a:lnTo>
                  <a:lnTo>
                    <a:pt x="24" y="54"/>
                  </a:lnTo>
                  <a:lnTo>
                    <a:pt x="30" y="48"/>
                  </a:lnTo>
                  <a:lnTo>
                    <a:pt x="30" y="42"/>
                  </a:lnTo>
                  <a:lnTo>
                    <a:pt x="36" y="42"/>
                  </a:lnTo>
                  <a:lnTo>
                    <a:pt x="36" y="48"/>
                  </a:lnTo>
                  <a:lnTo>
                    <a:pt x="36" y="42"/>
                  </a:lnTo>
                  <a:lnTo>
                    <a:pt x="36" y="36"/>
                  </a:lnTo>
                  <a:lnTo>
                    <a:pt x="30" y="36"/>
                  </a:lnTo>
                  <a:lnTo>
                    <a:pt x="36" y="30"/>
                  </a:lnTo>
                  <a:lnTo>
                    <a:pt x="36" y="18"/>
                  </a:lnTo>
                  <a:lnTo>
                    <a:pt x="42" y="0"/>
                  </a:lnTo>
                  <a:lnTo>
                    <a:pt x="48"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4" name="Freeform 362"/>
            <p:cNvSpPr>
              <a:spLocks/>
            </p:cNvSpPr>
            <p:nvPr/>
          </p:nvSpPr>
          <p:spPr bwMode="auto">
            <a:xfrm>
              <a:off x="2520" y="1428"/>
              <a:ext cx="78" cy="78"/>
            </a:xfrm>
            <a:custGeom>
              <a:avLst/>
              <a:gdLst>
                <a:gd name="T0" fmla="*/ 60 w 78"/>
                <a:gd name="T1" fmla="*/ 72 h 78"/>
                <a:gd name="T2" fmla="*/ 54 w 78"/>
                <a:gd name="T3" fmla="*/ 72 h 78"/>
                <a:gd name="T4" fmla="*/ 54 w 78"/>
                <a:gd name="T5" fmla="*/ 48 h 78"/>
                <a:gd name="T6" fmla="*/ 54 w 78"/>
                <a:gd name="T7" fmla="*/ 54 h 78"/>
                <a:gd name="T8" fmla="*/ 48 w 78"/>
                <a:gd name="T9" fmla="*/ 54 h 78"/>
                <a:gd name="T10" fmla="*/ 48 w 78"/>
                <a:gd name="T11" fmla="*/ 48 h 78"/>
                <a:gd name="T12" fmla="*/ 48 w 78"/>
                <a:gd name="T13" fmla="*/ 54 h 78"/>
                <a:gd name="T14" fmla="*/ 48 w 78"/>
                <a:gd name="T15" fmla="*/ 48 h 78"/>
                <a:gd name="T16" fmla="*/ 48 w 78"/>
                <a:gd name="T17" fmla="*/ 54 h 78"/>
                <a:gd name="T18" fmla="*/ 42 w 78"/>
                <a:gd name="T19" fmla="*/ 54 h 78"/>
                <a:gd name="T20" fmla="*/ 36 w 78"/>
                <a:gd name="T21" fmla="*/ 54 h 78"/>
                <a:gd name="T22" fmla="*/ 30 w 78"/>
                <a:gd name="T23" fmla="*/ 54 h 78"/>
                <a:gd name="T24" fmla="*/ 24 w 78"/>
                <a:gd name="T25" fmla="*/ 54 h 78"/>
                <a:gd name="T26" fmla="*/ 18 w 78"/>
                <a:gd name="T27" fmla="*/ 54 h 78"/>
                <a:gd name="T28" fmla="*/ 12 w 78"/>
                <a:gd name="T29" fmla="*/ 54 h 78"/>
                <a:gd name="T30" fmla="*/ 6 w 78"/>
                <a:gd name="T31" fmla="*/ 54 h 78"/>
                <a:gd name="T32" fmla="*/ 6 w 78"/>
                <a:gd name="T33" fmla="*/ 48 h 78"/>
                <a:gd name="T34" fmla="*/ 6 w 78"/>
                <a:gd name="T35" fmla="*/ 36 h 78"/>
                <a:gd name="T36" fmla="*/ 0 w 78"/>
                <a:gd name="T37" fmla="*/ 36 h 78"/>
                <a:gd name="T38" fmla="*/ 6 w 78"/>
                <a:gd name="T39" fmla="*/ 6 h 78"/>
                <a:gd name="T40" fmla="*/ 6 w 78"/>
                <a:gd name="T41" fmla="*/ 0 h 78"/>
                <a:gd name="T42" fmla="*/ 36 w 78"/>
                <a:gd name="T43" fmla="*/ 6 h 78"/>
                <a:gd name="T44" fmla="*/ 36 w 78"/>
                <a:gd name="T45" fmla="*/ 12 h 78"/>
                <a:gd name="T46" fmla="*/ 42 w 78"/>
                <a:gd name="T47" fmla="*/ 12 h 78"/>
                <a:gd name="T48" fmla="*/ 48 w 78"/>
                <a:gd name="T49" fmla="*/ 12 h 78"/>
                <a:gd name="T50" fmla="*/ 54 w 78"/>
                <a:gd name="T51" fmla="*/ 12 h 78"/>
                <a:gd name="T52" fmla="*/ 60 w 78"/>
                <a:gd name="T53" fmla="*/ 12 h 78"/>
                <a:gd name="T54" fmla="*/ 54 w 78"/>
                <a:gd name="T55" fmla="*/ 6 h 78"/>
                <a:gd name="T56" fmla="*/ 48 w 78"/>
                <a:gd name="T57" fmla="*/ 6 h 78"/>
                <a:gd name="T58" fmla="*/ 54 w 78"/>
                <a:gd name="T59" fmla="*/ 6 h 78"/>
                <a:gd name="T60" fmla="*/ 54 w 78"/>
                <a:gd name="T61" fmla="*/ 0 h 78"/>
                <a:gd name="T62" fmla="*/ 60 w 78"/>
                <a:gd name="T63" fmla="*/ 6 h 78"/>
                <a:gd name="T64" fmla="*/ 60 w 78"/>
                <a:gd name="T65" fmla="*/ 12 h 78"/>
                <a:gd name="T66" fmla="*/ 60 w 78"/>
                <a:gd name="T67" fmla="*/ 18 h 78"/>
                <a:gd name="T68" fmla="*/ 66 w 78"/>
                <a:gd name="T69" fmla="*/ 18 h 78"/>
                <a:gd name="T70" fmla="*/ 72 w 78"/>
                <a:gd name="T71" fmla="*/ 24 h 78"/>
                <a:gd name="T72" fmla="*/ 78 w 78"/>
                <a:gd name="T73" fmla="*/ 30 h 78"/>
                <a:gd name="T74" fmla="*/ 72 w 78"/>
                <a:gd name="T75" fmla="*/ 30 h 78"/>
                <a:gd name="T76" fmla="*/ 72 w 78"/>
                <a:gd name="T77" fmla="*/ 36 h 78"/>
                <a:gd name="T78" fmla="*/ 78 w 78"/>
                <a:gd name="T79" fmla="*/ 36 h 78"/>
                <a:gd name="T80" fmla="*/ 78 w 78"/>
                <a:gd name="T81" fmla="*/ 42 h 78"/>
                <a:gd name="T82" fmla="*/ 72 w 78"/>
                <a:gd name="T83" fmla="*/ 48 h 78"/>
                <a:gd name="T84" fmla="*/ 72 w 78"/>
                <a:gd name="T85" fmla="*/ 54 h 78"/>
                <a:gd name="T86" fmla="*/ 66 w 78"/>
                <a:gd name="T87" fmla="*/ 54 h 78"/>
                <a:gd name="T88" fmla="*/ 66 w 78"/>
                <a:gd name="T89" fmla="*/ 60 h 78"/>
                <a:gd name="T90" fmla="*/ 72 w 78"/>
                <a:gd name="T91" fmla="*/ 60 h 78"/>
                <a:gd name="T92" fmla="*/ 72 w 78"/>
                <a:gd name="T93" fmla="*/ 66 h 78"/>
                <a:gd name="T94" fmla="*/ 78 w 78"/>
                <a:gd name="T95" fmla="*/ 72 h 78"/>
                <a:gd name="T96" fmla="*/ 78 w 78"/>
                <a:gd name="T97" fmla="*/ 78 h 78"/>
                <a:gd name="T98" fmla="*/ 60 w 78"/>
                <a:gd name="T99"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78">
                  <a:moveTo>
                    <a:pt x="60" y="72"/>
                  </a:moveTo>
                  <a:lnTo>
                    <a:pt x="54" y="72"/>
                  </a:lnTo>
                  <a:lnTo>
                    <a:pt x="54" y="48"/>
                  </a:lnTo>
                  <a:lnTo>
                    <a:pt x="54" y="54"/>
                  </a:lnTo>
                  <a:lnTo>
                    <a:pt x="48" y="54"/>
                  </a:lnTo>
                  <a:lnTo>
                    <a:pt x="48" y="48"/>
                  </a:lnTo>
                  <a:lnTo>
                    <a:pt x="48" y="54"/>
                  </a:lnTo>
                  <a:lnTo>
                    <a:pt x="48" y="48"/>
                  </a:lnTo>
                  <a:lnTo>
                    <a:pt x="48" y="54"/>
                  </a:lnTo>
                  <a:lnTo>
                    <a:pt x="42" y="54"/>
                  </a:lnTo>
                  <a:lnTo>
                    <a:pt x="36" y="54"/>
                  </a:lnTo>
                  <a:lnTo>
                    <a:pt x="30" y="54"/>
                  </a:lnTo>
                  <a:lnTo>
                    <a:pt x="24" y="54"/>
                  </a:lnTo>
                  <a:lnTo>
                    <a:pt x="18" y="54"/>
                  </a:lnTo>
                  <a:lnTo>
                    <a:pt x="12" y="54"/>
                  </a:lnTo>
                  <a:lnTo>
                    <a:pt x="6" y="54"/>
                  </a:lnTo>
                  <a:lnTo>
                    <a:pt x="6" y="48"/>
                  </a:lnTo>
                  <a:lnTo>
                    <a:pt x="6" y="36"/>
                  </a:lnTo>
                  <a:lnTo>
                    <a:pt x="0" y="36"/>
                  </a:lnTo>
                  <a:lnTo>
                    <a:pt x="6" y="6"/>
                  </a:lnTo>
                  <a:lnTo>
                    <a:pt x="6" y="0"/>
                  </a:lnTo>
                  <a:lnTo>
                    <a:pt x="36" y="6"/>
                  </a:lnTo>
                  <a:lnTo>
                    <a:pt x="36" y="12"/>
                  </a:lnTo>
                  <a:lnTo>
                    <a:pt x="42" y="12"/>
                  </a:lnTo>
                  <a:lnTo>
                    <a:pt x="48" y="12"/>
                  </a:lnTo>
                  <a:lnTo>
                    <a:pt x="54" y="12"/>
                  </a:lnTo>
                  <a:lnTo>
                    <a:pt x="60" y="12"/>
                  </a:lnTo>
                  <a:lnTo>
                    <a:pt x="54" y="6"/>
                  </a:lnTo>
                  <a:lnTo>
                    <a:pt x="48" y="6"/>
                  </a:lnTo>
                  <a:lnTo>
                    <a:pt x="54" y="6"/>
                  </a:lnTo>
                  <a:lnTo>
                    <a:pt x="54" y="0"/>
                  </a:lnTo>
                  <a:lnTo>
                    <a:pt x="60" y="6"/>
                  </a:lnTo>
                  <a:lnTo>
                    <a:pt x="60" y="12"/>
                  </a:lnTo>
                  <a:lnTo>
                    <a:pt x="60" y="18"/>
                  </a:lnTo>
                  <a:lnTo>
                    <a:pt x="66" y="18"/>
                  </a:lnTo>
                  <a:lnTo>
                    <a:pt x="72" y="24"/>
                  </a:lnTo>
                  <a:lnTo>
                    <a:pt x="78" y="30"/>
                  </a:lnTo>
                  <a:lnTo>
                    <a:pt x="72" y="30"/>
                  </a:lnTo>
                  <a:lnTo>
                    <a:pt x="72" y="36"/>
                  </a:lnTo>
                  <a:lnTo>
                    <a:pt x="78" y="36"/>
                  </a:lnTo>
                  <a:lnTo>
                    <a:pt x="78" y="42"/>
                  </a:lnTo>
                  <a:lnTo>
                    <a:pt x="72" y="48"/>
                  </a:lnTo>
                  <a:lnTo>
                    <a:pt x="72" y="54"/>
                  </a:lnTo>
                  <a:lnTo>
                    <a:pt x="66" y="54"/>
                  </a:lnTo>
                  <a:lnTo>
                    <a:pt x="66" y="60"/>
                  </a:lnTo>
                  <a:lnTo>
                    <a:pt x="72" y="60"/>
                  </a:lnTo>
                  <a:lnTo>
                    <a:pt x="72" y="66"/>
                  </a:lnTo>
                  <a:lnTo>
                    <a:pt x="78" y="72"/>
                  </a:lnTo>
                  <a:lnTo>
                    <a:pt x="78" y="78"/>
                  </a:lnTo>
                  <a:lnTo>
                    <a:pt x="60"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5" name="Freeform 363"/>
            <p:cNvSpPr>
              <a:spLocks/>
            </p:cNvSpPr>
            <p:nvPr/>
          </p:nvSpPr>
          <p:spPr bwMode="auto">
            <a:xfrm>
              <a:off x="4476" y="1230"/>
              <a:ext cx="54" cy="36"/>
            </a:xfrm>
            <a:custGeom>
              <a:avLst/>
              <a:gdLst>
                <a:gd name="T0" fmla="*/ 48 w 54"/>
                <a:gd name="T1" fmla="*/ 0 h 36"/>
                <a:gd name="T2" fmla="*/ 48 w 54"/>
                <a:gd name="T3" fmla="*/ 6 h 36"/>
                <a:gd name="T4" fmla="*/ 54 w 54"/>
                <a:gd name="T5" fmla="*/ 6 h 36"/>
                <a:gd name="T6" fmla="*/ 48 w 54"/>
                <a:gd name="T7" fmla="*/ 12 h 36"/>
                <a:gd name="T8" fmla="*/ 48 w 54"/>
                <a:gd name="T9" fmla="*/ 18 h 36"/>
                <a:gd name="T10" fmla="*/ 48 w 54"/>
                <a:gd name="T11" fmla="*/ 24 h 36"/>
                <a:gd name="T12" fmla="*/ 48 w 54"/>
                <a:gd name="T13" fmla="*/ 30 h 36"/>
                <a:gd name="T14" fmla="*/ 48 w 54"/>
                <a:gd name="T15" fmla="*/ 36 h 36"/>
                <a:gd name="T16" fmla="*/ 6 w 54"/>
                <a:gd name="T17" fmla="*/ 36 h 36"/>
                <a:gd name="T18" fmla="*/ 0 w 54"/>
                <a:gd name="T19" fmla="*/ 30 h 36"/>
                <a:gd name="T20" fmla="*/ 6 w 54"/>
                <a:gd name="T21" fmla="*/ 24 h 36"/>
                <a:gd name="T22" fmla="*/ 12 w 54"/>
                <a:gd name="T23" fmla="*/ 6 h 36"/>
                <a:gd name="T24" fmla="*/ 24 w 54"/>
                <a:gd name="T25" fmla="*/ 6 h 36"/>
                <a:gd name="T26" fmla="*/ 24 w 54"/>
                <a:gd name="T27" fmla="*/ 0 h 36"/>
                <a:gd name="T28" fmla="*/ 30 w 54"/>
                <a:gd name="T29" fmla="*/ 0 h 36"/>
                <a:gd name="T30" fmla="*/ 42 w 54"/>
                <a:gd name="T31" fmla="*/ 0 h 36"/>
                <a:gd name="T32" fmla="*/ 48 w 54"/>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6">
                  <a:moveTo>
                    <a:pt x="48" y="0"/>
                  </a:moveTo>
                  <a:lnTo>
                    <a:pt x="48" y="6"/>
                  </a:lnTo>
                  <a:lnTo>
                    <a:pt x="54" y="6"/>
                  </a:lnTo>
                  <a:lnTo>
                    <a:pt x="48" y="12"/>
                  </a:lnTo>
                  <a:lnTo>
                    <a:pt x="48" y="18"/>
                  </a:lnTo>
                  <a:lnTo>
                    <a:pt x="48" y="24"/>
                  </a:lnTo>
                  <a:lnTo>
                    <a:pt x="48" y="30"/>
                  </a:lnTo>
                  <a:lnTo>
                    <a:pt x="48" y="36"/>
                  </a:lnTo>
                  <a:lnTo>
                    <a:pt x="6" y="36"/>
                  </a:lnTo>
                  <a:lnTo>
                    <a:pt x="0" y="30"/>
                  </a:lnTo>
                  <a:lnTo>
                    <a:pt x="6" y="24"/>
                  </a:lnTo>
                  <a:lnTo>
                    <a:pt x="12" y="6"/>
                  </a:lnTo>
                  <a:lnTo>
                    <a:pt x="24" y="6"/>
                  </a:lnTo>
                  <a:lnTo>
                    <a:pt x="24" y="0"/>
                  </a:lnTo>
                  <a:lnTo>
                    <a:pt x="30" y="0"/>
                  </a:lnTo>
                  <a:lnTo>
                    <a:pt x="42" y="0"/>
                  </a:lnTo>
                  <a:lnTo>
                    <a:pt x="48"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6" name="Freeform 364"/>
            <p:cNvSpPr>
              <a:spLocks/>
            </p:cNvSpPr>
            <p:nvPr/>
          </p:nvSpPr>
          <p:spPr bwMode="auto">
            <a:xfrm>
              <a:off x="2994" y="1434"/>
              <a:ext cx="24" cy="36"/>
            </a:xfrm>
            <a:custGeom>
              <a:avLst/>
              <a:gdLst>
                <a:gd name="T0" fmla="*/ 0 w 24"/>
                <a:gd name="T1" fmla="*/ 36 h 36"/>
                <a:gd name="T2" fmla="*/ 0 w 24"/>
                <a:gd name="T3" fmla="*/ 0 h 36"/>
                <a:gd name="T4" fmla="*/ 18 w 24"/>
                <a:gd name="T5" fmla="*/ 0 h 36"/>
                <a:gd name="T6" fmla="*/ 24 w 24"/>
                <a:gd name="T7" fmla="*/ 0 h 36"/>
                <a:gd name="T8" fmla="*/ 24 w 24"/>
                <a:gd name="T9" fmla="*/ 36 h 36"/>
                <a:gd name="T10" fmla="*/ 12 w 24"/>
                <a:gd name="T11" fmla="*/ 36 h 36"/>
                <a:gd name="T12" fmla="*/ 0 w 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4" h="36">
                  <a:moveTo>
                    <a:pt x="0" y="36"/>
                  </a:moveTo>
                  <a:lnTo>
                    <a:pt x="0" y="0"/>
                  </a:lnTo>
                  <a:lnTo>
                    <a:pt x="18" y="0"/>
                  </a:lnTo>
                  <a:lnTo>
                    <a:pt x="24" y="0"/>
                  </a:lnTo>
                  <a:lnTo>
                    <a:pt x="24" y="36"/>
                  </a:lnTo>
                  <a:lnTo>
                    <a:pt x="12"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7" name="Freeform 365"/>
            <p:cNvSpPr>
              <a:spLocks/>
            </p:cNvSpPr>
            <p:nvPr/>
          </p:nvSpPr>
          <p:spPr bwMode="auto">
            <a:xfrm>
              <a:off x="2580" y="1434"/>
              <a:ext cx="48" cy="30"/>
            </a:xfrm>
            <a:custGeom>
              <a:avLst/>
              <a:gdLst>
                <a:gd name="T0" fmla="*/ 48 w 48"/>
                <a:gd name="T1" fmla="*/ 30 h 30"/>
                <a:gd name="T2" fmla="*/ 12 w 48"/>
                <a:gd name="T3" fmla="*/ 24 h 30"/>
                <a:gd name="T4" fmla="*/ 18 w 48"/>
                <a:gd name="T5" fmla="*/ 24 h 30"/>
                <a:gd name="T6" fmla="*/ 12 w 48"/>
                <a:gd name="T7" fmla="*/ 18 h 30"/>
                <a:gd name="T8" fmla="*/ 6 w 48"/>
                <a:gd name="T9" fmla="*/ 12 h 30"/>
                <a:gd name="T10" fmla="*/ 0 w 48"/>
                <a:gd name="T11" fmla="*/ 12 h 30"/>
                <a:gd name="T12" fmla="*/ 0 w 48"/>
                <a:gd name="T13" fmla="*/ 6 h 30"/>
                <a:gd name="T14" fmla="*/ 0 w 48"/>
                <a:gd name="T15" fmla="*/ 0 h 30"/>
                <a:gd name="T16" fmla="*/ 18 w 48"/>
                <a:gd name="T17" fmla="*/ 0 h 30"/>
                <a:gd name="T18" fmla="*/ 48 w 48"/>
                <a:gd name="T19" fmla="*/ 0 h 30"/>
                <a:gd name="T20" fmla="*/ 48 w 48"/>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48" y="30"/>
                  </a:moveTo>
                  <a:lnTo>
                    <a:pt x="12" y="24"/>
                  </a:lnTo>
                  <a:lnTo>
                    <a:pt x="18" y="24"/>
                  </a:lnTo>
                  <a:lnTo>
                    <a:pt x="12" y="18"/>
                  </a:lnTo>
                  <a:lnTo>
                    <a:pt x="6" y="12"/>
                  </a:lnTo>
                  <a:lnTo>
                    <a:pt x="0" y="12"/>
                  </a:lnTo>
                  <a:lnTo>
                    <a:pt x="0" y="6"/>
                  </a:lnTo>
                  <a:lnTo>
                    <a:pt x="0" y="0"/>
                  </a:lnTo>
                  <a:lnTo>
                    <a:pt x="18" y="0"/>
                  </a:lnTo>
                  <a:lnTo>
                    <a:pt x="48" y="0"/>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8" name="Freeform 366"/>
            <p:cNvSpPr>
              <a:spLocks/>
            </p:cNvSpPr>
            <p:nvPr/>
          </p:nvSpPr>
          <p:spPr bwMode="auto">
            <a:xfrm>
              <a:off x="2628" y="1434"/>
              <a:ext cx="42" cy="30"/>
            </a:xfrm>
            <a:custGeom>
              <a:avLst/>
              <a:gdLst>
                <a:gd name="T0" fmla="*/ 42 w 42"/>
                <a:gd name="T1" fmla="*/ 30 h 30"/>
                <a:gd name="T2" fmla="*/ 6 w 42"/>
                <a:gd name="T3" fmla="*/ 30 h 30"/>
                <a:gd name="T4" fmla="*/ 0 w 42"/>
                <a:gd name="T5" fmla="*/ 30 h 30"/>
                <a:gd name="T6" fmla="*/ 0 w 42"/>
                <a:gd name="T7" fmla="*/ 0 h 30"/>
                <a:gd name="T8" fmla="*/ 12 w 42"/>
                <a:gd name="T9" fmla="*/ 0 h 30"/>
                <a:gd name="T10" fmla="*/ 42 w 42"/>
                <a:gd name="T11" fmla="*/ 0 h 30"/>
                <a:gd name="T12" fmla="*/ 42 w 4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2" h="30">
                  <a:moveTo>
                    <a:pt x="42" y="30"/>
                  </a:moveTo>
                  <a:lnTo>
                    <a:pt x="6" y="30"/>
                  </a:lnTo>
                  <a:lnTo>
                    <a:pt x="0" y="30"/>
                  </a:lnTo>
                  <a:lnTo>
                    <a:pt x="0" y="0"/>
                  </a:lnTo>
                  <a:lnTo>
                    <a:pt x="12" y="0"/>
                  </a:lnTo>
                  <a:lnTo>
                    <a:pt x="42" y="0"/>
                  </a:lnTo>
                  <a:lnTo>
                    <a:pt x="4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39" name="Rectangle 367"/>
            <p:cNvSpPr>
              <a:spLocks noChangeArrowheads="1"/>
            </p:cNvSpPr>
            <p:nvPr/>
          </p:nvSpPr>
          <p:spPr bwMode="auto">
            <a:xfrm>
              <a:off x="2772" y="1440"/>
              <a:ext cx="30" cy="30"/>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640" name="Freeform 368"/>
            <p:cNvSpPr>
              <a:spLocks/>
            </p:cNvSpPr>
            <p:nvPr/>
          </p:nvSpPr>
          <p:spPr bwMode="auto">
            <a:xfrm>
              <a:off x="2802" y="1440"/>
              <a:ext cx="30" cy="30"/>
            </a:xfrm>
            <a:custGeom>
              <a:avLst/>
              <a:gdLst>
                <a:gd name="T0" fmla="*/ 30 w 30"/>
                <a:gd name="T1" fmla="*/ 30 h 30"/>
                <a:gd name="T2" fmla="*/ 0 w 30"/>
                <a:gd name="T3" fmla="*/ 30 h 30"/>
                <a:gd name="T4" fmla="*/ 0 w 30"/>
                <a:gd name="T5" fmla="*/ 0 h 30"/>
                <a:gd name="T6" fmla="*/ 24 w 30"/>
                <a:gd name="T7" fmla="*/ 0 h 30"/>
                <a:gd name="T8" fmla="*/ 30 w 30"/>
                <a:gd name="T9" fmla="*/ 0 h 30"/>
                <a:gd name="T10" fmla="*/ 30 w 30"/>
                <a:gd name="T11" fmla="*/ 30 h 30"/>
              </a:gdLst>
              <a:ahLst/>
              <a:cxnLst>
                <a:cxn ang="0">
                  <a:pos x="T0" y="T1"/>
                </a:cxn>
                <a:cxn ang="0">
                  <a:pos x="T2" y="T3"/>
                </a:cxn>
                <a:cxn ang="0">
                  <a:pos x="T4" y="T5"/>
                </a:cxn>
                <a:cxn ang="0">
                  <a:pos x="T6" y="T7"/>
                </a:cxn>
                <a:cxn ang="0">
                  <a:pos x="T8" y="T9"/>
                </a:cxn>
                <a:cxn ang="0">
                  <a:pos x="T10" y="T11"/>
                </a:cxn>
              </a:cxnLst>
              <a:rect l="0" t="0" r="r" b="b"/>
              <a:pathLst>
                <a:path w="30" h="30">
                  <a:moveTo>
                    <a:pt x="30" y="30"/>
                  </a:moveTo>
                  <a:lnTo>
                    <a:pt x="0" y="30"/>
                  </a:lnTo>
                  <a:lnTo>
                    <a:pt x="0" y="0"/>
                  </a:lnTo>
                  <a:lnTo>
                    <a:pt x="24" y="0"/>
                  </a:lnTo>
                  <a:lnTo>
                    <a:pt x="30" y="0"/>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1" name="Rectangle 369"/>
            <p:cNvSpPr>
              <a:spLocks noChangeArrowheads="1"/>
            </p:cNvSpPr>
            <p:nvPr/>
          </p:nvSpPr>
          <p:spPr bwMode="auto">
            <a:xfrm>
              <a:off x="3048" y="1434"/>
              <a:ext cx="24" cy="36"/>
            </a:xfrm>
            <a:prstGeom prst="rect">
              <a:avLst/>
            </a:prstGeom>
            <a:solidFill>
              <a:srgbClr val="FE88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642" name="Freeform 370"/>
            <p:cNvSpPr>
              <a:spLocks/>
            </p:cNvSpPr>
            <p:nvPr/>
          </p:nvSpPr>
          <p:spPr bwMode="auto">
            <a:xfrm>
              <a:off x="2670" y="1434"/>
              <a:ext cx="30" cy="36"/>
            </a:xfrm>
            <a:custGeom>
              <a:avLst/>
              <a:gdLst>
                <a:gd name="T0" fmla="*/ 30 w 30"/>
                <a:gd name="T1" fmla="*/ 36 h 36"/>
                <a:gd name="T2" fmla="*/ 24 w 30"/>
                <a:gd name="T3" fmla="*/ 36 h 36"/>
                <a:gd name="T4" fmla="*/ 0 w 30"/>
                <a:gd name="T5" fmla="*/ 36 h 36"/>
                <a:gd name="T6" fmla="*/ 0 w 30"/>
                <a:gd name="T7" fmla="*/ 30 h 36"/>
                <a:gd name="T8" fmla="*/ 0 w 30"/>
                <a:gd name="T9" fmla="*/ 0 h 36"/>
                <a:gd name="T10" fmla="*/ 30 w 30"/>
                <a:gd name="T11" fmla="*/ 0 h 36"/>
                <a:gd name="T12" fmla="*/ 30 w 3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30" y="36"/>
                  </a:moveTo>
                  <a:lnTo>
                    <a:pt x="24" y="36"/>
                  </a:lnTo>
                  <a:lnTo>
                    <a:pt x="0" y="36"/>
                  </a:lnTo>
                  <a:lnTo>
                    <a:pt x="0" y="30"/>
                  </a:lnTo>
                  <a:lnTo>
                    <a:pt x="0" y="0"/>
                  </a:lnTo>
                  <a:lnTo>
                    <a:pt x="30" y="0"/>
                  </a:lnTo>
                  <a:lnTo>
                    <a:pt x="3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3" name="Freeform 371"/>
            <p:cNvSpPr>
              <a:spLocks/>
            </p:cNvSpPr>
            <p:nvPr/>
          </p:nvSpPr>
          <p:spPr bwMode="auto">
            <a:xfrm>
              <a:off x="2832" y="1440"/>
              <a:ext cx="42" cy="36"/>
            </a:xfrm>
            <a:custGeom>
              <a:avLst/>
              <a:gdLst>
                <a:gd name="T0" fmla="*/ 42 w 42"/>
                <a:gd name="T1" fmla="*/ 0 h 36"/>
                <a:gd name="T2" fmla="*/ 42 w 42"/>
                <a:gd name="T3" fmla="*/ 30 h 36"/>
                <a:gd name="T4" fmla="*/ 0 w 42"/>
                <a:gd name="T5" fmla="*/ 36 h 36"/>
                <a:gd name="T6" fmla="*/ 0 w 42"/>
                <a:gd name="T7" fmla="*/ 30 h 36"/>
                <a:gd name="T8" fmla="*/ 0 w 42"/>
                <a:gd name="T9" fmla="*/ 0 h 36"/>
                <a:gd name="T10" fmla="*/ 30 w 42"/>
                <a:gd name="T11" fmla="*/ 0 h 36"/>
                <a:gd name="T12" fmla="*/ 42 w 4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0"/>
                  </a:moveTo>
                  <a:lnTo>
                    <a:pt x="42" y="30"/>
                  </a:lnTo>
                  <a:lnTo>
                    <a:pt x="0" y="36"/>
                  </a:lnTo>
                  <a:lnTo>
                    <a:pt x="0" y="30"/>
                  </a:lnTo>
                  <a:lnTo>
                    <a:pt x="0" y="0"/>
                  </a:lnTo>
                  <a:lnTo>
                    <a:pt x="30" y="0"/>
                  </a:lnTo>
                  <a:lnTo>
                    <a:pt x="42"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4" name="Freeform 372"/>
            <p:cNvSpPr>
              <a:spLocks/>
            </p:cNvSpPr>
            <p:nvPr/>
          </p:nvSpPr>
          <p:spPr bwMode="auto">
            <a:xfrm>
              <a:off x="2874" y="1440"/>
              <a:ext cx="42" cy="30"/>
            </a:xfrm>
            <a:custGeom>
              <a:avLst/>
              <a:gdLst>
                <a:gd name="T0" fmla="*/ 0 w 42"/>
                <a:gd name="T1" fmla="*/ 0 h 30"/>
                <a:gd name="T2" fmla="*/ 24 w 42"/>
                <a:gd name="T3" fmla="*/ 0 h 30"/>
                <a:gd name="T4" fmla="*/ 24 w 42"/>
                <a:gd name="T5" fmla="*/ 6 h 30"/>
                <a:gd name="T6" fmla="*/ 42 w 42"/>
                <a:gd name="T7" fmla="*/ 6 h 30"/>
                <a:gd name="T8" fmla="*/ 42 w 42"/>
                <a:gd name="T9" fmla="*/ 30 h 30"/>
                <a:gd name="T10" fmla="*/ 0 w 42"/>
                <a:gd name="T11" fmla="*/ 30 h 30"/>
                <a:gd name="T12" fmla="*/ 0 w 42"/>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2" h="30">
                  <a:moveTo>
                    <a:pt x="0" y="0"/>
                  </a:moveTo>
                  <a:lnTo>
                    <a:pt x="24" y="0"/>
                  </a:lnTo>
                  <a:lnTo>
                    <a:pt x="24" y="6"/>
                  </a:lnTo>
                  <a:lnTo>
                    <a:pt x="42" y="6"/>
                  </a:lnTo>
                  <a:lnTo>
                    <a:pt x="42" y="30"/>
                  </a:lnTo>
                  <a:lnTo>
                    <a:pt x="0" y="30"/>
                  </a:lnTo>
                  <a:lnTo>
                    <a:pt x="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5" name="Rectangle 373"/>
            <p:cNvSpPr>
              <a:spLocks noChangeArrowheads="1"/>
            </p:cNvSpPr>
            <p:nvPr/>
          </p:nvSpPr>
          <p:spPr bwMode="auto">
            <a:xfrm>
              <a:off x="3018" y="1434"/>
              <a:ext cx="30" cy="36"/>
            </a:xfrm>
            <a:prstGeom prst="rect">
              <a:avLst/>
            </a:prstGeom>
            <a:solidFill>
              <a:srgbClr val="FEBC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646" name="Freeform 374"/>
            <p:cNvSpPr>
              <a:spLocks/>
            </p:cNvSpPr>
            <p:nvPr/>
          </p:nvSpPr>
          <p:spPr bwMode="auto">
            <a:xfrm>
              <a:off x="3072" y="1434"/>
              <a:ext cx="42" cy="36"/>
            </a:xfrm>
            <a:custGeom>
              <a:avLst/>
              <a:gdLst>
                <a:gd name="T0" fmla="*/ 42 w 42"/>
                <a:gd name="T1" fmla="*/ 6 h 36"/>
                <a:gd name="T2" fmla="*/ 42 w 42"/>
                <a:gd name="T3" fmla="*/ 36 h 36"/>
                <a:gd name="T4" fmla="*/ 18 w 42"/>
                <a:gd name="T5" fmla="*/ 36 h 36"/>
                <a:gd name="T6" fmla="*/ 0 w 42"/>
                <a:gd name="T7" fmla="*/ 36 h 36"/>
                <a:gd name="T8" fmla="*/ 0 w 42"/>
                <a:gd name="T9" fmla="*/ 0 h 36"/>
                <a:gd name="T10" fmla="*/ 6 w 42"/>
                <a:gd name="T11" fmla="*/ 0 h 36"/>
                <a:gd name="T12" fmla="*/ 24 w 42"/>
                <a:gd name="T13" fmla="*/ 0 h 36"/>
                <a:gd name="T14" fmla="*/ 24 w 42"/>
                <a:gd name="T15" fmla="*/ 6 h 36"/>
                <a:gd name="T16" fmla="*/ 42 w 42"/>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42" y="6"/>
                  </a:moveTo>
                  <a:lnTo>
                    <a:pt x="42" y="36"/>
                  </a:lnTo>
                  <a:lnTo>
                    <a:pt x="18" y="36"/>
                  </a:lnTo>
                  <a:lnTo>
                    <a:pt x="0" y="36"/>
                  </a:lnTo>
                  <a:lnTo>
                    <a:pt x="0" y="0"/>
                  </a:lnTo>
                  <a:lnTo>
                    <a:pt x="6" y="0"/>
                  </a:lnTo>
                  <a:lnTo>
                    <a:pt x="24" y="0"/>
                  </a:lnTo>
                  <a:lnTo>
                    <a:pt x="24" y="6"/>
                  </a:lnTo>
                  <a:lnTo>
                    <a:pt x="42"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7" name="Freeform 375"/>
            <p:cNvSpPr>
              <a:spLocks/>
            </p:cNvSpPr>
            <p:nvPr/>
          </p:nvSpPr>
          <p:spPr bwMode="auto">
            <a:xfrm>
              <a:off x="2700" y="1434"/>
              <a:ext cx="36" cy="36"/>
            </a:xfrm>
            <a:custGeom>
              <a:avLst/>
              <a:gdLst>
                <a:gd name="T0" fmla="*/ 36 w 36"/>
                <a:gd name="T1" fmla="*/ 36 h 36"/>
                <a:gd name="T2" fmla="*/ 18 w 36"/>
                <a:gd name="T3" fmla="*/ 36 h 36"/>
                <a:gd name="T4" fmla="*/ 0 w 36"/>
                <a:gd name="T5" fmla="*/ 36 h 36"/>
                <a:gd name="T6" fmla="*/ 0 w 36"/>
                <a:gd name="T7" fmla="*/ 0 h 36"/>
                <a:gd name="T8" fmla="*/ 36 w 36"/>
                <a:gd name="T9" fmla="*/ 6 h 36"/>
                <a:gd name="T10" fmla="*/ 3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6" y="36"/>
                  </a:moveTo>
                  <a:lnTo>
                    <a:pt x="18" y="36"/>
                  </a:lnTo>
                  <a:lnTo>
                    <a:pt x="0" y="36"/>
                  </a:lnTo>
                  <a:lnTo>
                    <a:pt x="0" y="0"/>
                  </a:lnTo>
                  <a:lnTo>
                    <a:pt x="36" y="6"/>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8" name="Freeform 376"/>
            <p:cNvSpPr>
              <a:spLocks/>
            </p:cNvSpPr>
            <p:nvPr/>
          </p:nvSpPr>
          <p:spPr bwMode="auto">
            <a:xfrm>
              <a:off x="2736" y="1440"/>
              <a:ext cx="36" cy="30"/>
            </a:xfrm>
            <a:custGeom>
              <a:avLst/>
              <a:gdLst>
                <a:gd name="T0" fmla="*/ 0 w 36"/>
                <a:gd name="T1" fmla="*/ 30 h 30"/>
                <a:gd name="T2" fmla="*/ 0 w 36"/>
                <a:gd name="T3" fmla="*/ 0 h 30"/>
                <a:gd name="T4" fmla="*/ 18 w 36"/>
                <a:gd name="T5" fmla="*/ 0 h 30"/>
                <a:gd name="T6" fmla="*/ 36 w 36"/>
                <a:gd name="T7" fmla="*/ 0 h 30"/>
                <a:gd name="T8" fmla="*/ 36 w 36"/>
                <a:gd name="T9" fmla="*/ 30 h 30"/>
                <a:gd name="T10" fmla="*/ 18 w 36"/>
                <a:gd name="T11" fmla="*/ 30 h 30"/>
                <a:gd name="T12" fmla="*/ 0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0" y="30"/>
                  </a:moveTo>
                  <a:lnTo>
                    <a:pt x="0" y="0"/>
                  </a:lnTo>
                  <a:lnTo>
                    <a:pt x="18" y="0"/>
                  </a:lnTo>
                  <a:lnTo>
                    <a:pt x="36" y="0"/>
                  </a:lnTo>
                  <a:lnTo>
                    <a:pt x="36" y="30"/>
                  </a:lnTo>
                  <a:lnTo>
                    <a:pt x="18"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49" name="Freeform 377"/>
            <p:cNvSpPr>
              <a:spLocks/>
            </p:cNvSpPr>
            <p:nvPr/>
          </p:nvSpPr>
          <p:spPr bwMode="auto">
            <a:xfrm>
              <a:off x="3114" y="1434"/>
              <a:ext cx="60" cy="36"/>
            </a:xfrm>
            <a:custGeom>
              <a:avLst/>
              <a:gdLst>
                <a:gd name="T0" fmla="*/ 0 w 60"/>
                <a:gd name="T1" fmla="*/ 6 h 36"/>
                <a:gd name="T2" fmla="*/ 0 w 60"/>
                <a:gd name="T3" fmla="*/ 0 h 36"/>
                <a:gd name="T4" fmla="*/ 18 w 60"/>
                <a:gd name="T5" fmla="*/ 0 h 36"/>
                <a:gd name="T6" fmla="*/ 24 w 60"/>
                <a:gd name="T7" fmla="*/ 6 h 36"/>
                <a:gd name="T8" fmla="*/ 30 w 60"/>
                <a:gd name="T9" fmla="*/ 12 h 36"/>
                <a:gd name="T10" fmla="*/ 36 w 60"/>
                <a:gd name="T11" fmla="*/ 12 h 36"/>
                <a:gd name="T12" fmla="*/ 42 w 60"/>
                <a:gd name="T13" fmla="*/ 12 h 36"/>
                <a:gd name="T14" fmla="*/ 48 w 60"/>
                <a:gd name="T15" fmla="*/ 18 h 36"/>
                <a:gd name="T16" fmla="*/ 54 w 60"/>
                <a:gd name="T17" fmla="*/ 18 h 36"/>
                <a:gd name="T18" fmla="*/ 60 w 60"/>
                <a:gd name="T19" fmla="*/ 30 h 36"/>
                <a:gd name="T20" fmla="*/ 24 w 60"/>
                <a:gd name="T21" fmla="*/ 30 h 36"/>
                <a:gd name="T22" fmla="*/ 0 w 60"/>
                <a:gd name="T23" fmla="*/ 36 h 36"/>
                <a:gd name="T24" fmla="*/ 0 w 60"/>
                <a:gd name="T25"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6">
                  <a:moveTo>
                    <a:pt x="0" y="6"/>
                  </a:moveTo>
                  <a:lnTo>
                    <a:pt x="0" y="0"/>
                  </a:lnTo>
                  <a:lnTo>
                    <a:pt x="18" y="0"/>
                  </a:lnTo>
                  <a:lnTo>
                    <a:pt x="24" y="6"/>
                  </a:lnTo>
                  <a:lnTo>
                    <a:pt x="30" y="12"/>
                  </a:lnTo>
                  <a:lnTo>
                    <a:pt x="36" y="12"/>
                  </a:lnTo>
                  <a:lnTo>
                    <a:pt x="42" y="12"/>
                  </a:lnTo>
                  <a:lnTo>
                    <a:pt x="48" y="18"/>
                  </a:lnTo>
                  <a:lnTo>
                    <a:pt x="54" y="18"/>
                  </a:lnTo>
                  <a:lnTo>
                    <a:pt x="60" y="30"/>
                  </a:lnTo>
                  <a:lnTo>
                    <a:pt x="24" y="30"/>
                  </a:lnTo>
                  <a:lnTo>
                    <a:pt x="0" y="36"/>
                  </a:lnTo>
                  <a:lnTo>
                    <a:pt x="0"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0" name="Freeform 378"/>
            <p:cNvSpPr>
              <a:spLocks/>
            </p:cNvSpPr>
            <p:nvPr/>
          </p:nvSpPr>
          <p:spPr bwMode="auto">
            <a:xfrm>
              <a:off x="2184" y="1410"/>
              <a:ext cx="78" cy="72"/>
            </a:xfrm>
            <a:custGeom>
              <a:avLst/>
              <a:gdLst>
                <a:gd name="T0" fmla="*/ 72 w 78"/>
                <a:gd name="T1" fmla="*/ 72 h 72"/>
                <a:gd name="T2" fmla="*/ 12 w 78"/>
                <a:gd name="T3" fmla="*/ 66 h 72"/>
                <a:gd name="T4" fmla="*/ 0 w 78"/>
                <a:gd name="T5" fmla="*/ 66 h 72"/>
                <a:gd name="T6" fmla="*/ 6 w 78"/>
                <a:gd name="T7" fmla="*/ 0 h 72"/>
                <a:gd name="T8" fmla="*/ 78 w 78"/>
                <a:gd name="T9" fmla="*/ 6 h 72"/>
                <a:gd name="T10" fmla="*/ 72 w 78"/>
                <a:gd name="T11" fmla="*/ 36 h 72"/>
                <a:gd name="T12" fmla="*/ 72 w 7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2" y="72"/>
                  </a:moveTo>
                  <a:lnTo>
                    <a:pt x="12" y="66"/>
                  </a:lnTo>
                  <a:lnTo>
                    <a:pt x="0" y="66"/>
                  </a:lnTo>
                  <a:lnTo>
                    <a:pt x="6" y="0"/>
                  </a:lnTo>
                  <a:lnTo>
                    <a:pt x="78" y="6"/>
                  </a:lnTo>
                  <a:lnTo>
                    <a:pt x="72" y="36"/>
                  </a:lnTo>
                  <a:lnTo>
                    <a:pt x="72"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1" name="Freeform 379"/>
            <p:cNvSpPr>
              <a:spLocks/>
            </p:cNvSpPr>
            <p:nvPr/>
          </p:nvSpPr>
          <p:spPr bwMode="auto">
            <a:xfrm>
              <a:off x="2472" y="1428"/>
              <a:ext cx="54" cy="48"/>
            </a:xfrm>
            <a:custGeom>
              <a:avLst/>
              <a:gdLst>
                <a:gd name="T0" fmla="*/ 54 w 54"/>
                <a:gd name="T1" fmla="*/ 48 h 48"/>
                <a:gd name="T2" fmla="*/ 48 w 54"/>
                <a:gd name="T3" fmla="*/ 48 h 48"/>
                <a:gd name="T4" fmla="*/ 42 w 54"/>
                <a:gd name="T5" fmla="*/ 48 h 48"/>
                <a:gd name="T6" fmla="*/ 36 w 54"/>
                <a:gd name="T7" fmla="*/ 48 h 48"/>
                <a:gd name="T8" fmla="*/ 30 w 54"/>
                <a:gd name="T9" fmla="*/ 48 h 48"/>
                <a:gd name="T10" fmla="*/ 24 w 54"/>
                <a:gd name="T11" fmla="*/ 48 h 48"/>
                <a:gd name="T12" fmla="*/ 18 w 54"/>
                <a:gd name="T13" fmla="*/ 48 h 48"/>
                <a:gd name="T14" fmla="*/ 18 w 54"/>
                <a:gd name="T15" fmla="*/ 42 h 48"/>
                <a:gd name="T16" fmla="*/ 12 w 54"/>
                <a:gd name="T17" fmla="*/ 42 h 48"/>
                <a:gd name="T18" fmla="*/ 12 w 54"/>
                <a:gd name="T19" fmla="*/ 36 h 48"/>
                <a:gd name="T20" fmla="*/ 6 w 54"/>
                <a:gd name="T21" fmla="*/ 36 h 48"/>
                <a:gd name="T22" fmla="*/ 0 w 54"/>
                <a:gd name="T23" fmla="*/ 36 h 48"/>
                <a:gd name="T24" fmla="*/ 0 w 54"/>
                <a:gd name="T25" fmla="*/ 18 h 48"/>
                <a:gd name="T26" fmla="*/ 6 w 54"/>
                <a:gd name="T27" fmla="*/ 0 h 48"/>
                <a:gd name="T28" fmla="*/ 54 w 54"/>
                <a:gd name="T29" fmla="*/ 6 h 48"/>
                <a:gd name="T30" fmla="*/ 48 w 54"/>
                <a:gd name="T31" fmla="*/ 36 h 48"/>
                <a:gd name="T32" fmla="*/ 54 w 54"/>
                <a:gd name="T33" fmla="*/ 36 h 48"/>
                <a:gd name="T34" fmla="*/ 54 w 5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8">
                  <a:moveTo>
                    <a:pt x="54" y="48"/>
                  </a:moveTo>
                  <a:lnTo>
                    <a:pt x="48" y="48"/>
                  </a:lnTo>
                  <a:lnTo>
                    <a:pt x="42" y="48"/>
                  </a:lnTo>
                  <a:lnTo>
                    <a:pt x="36" y="48"/>
                  </a:lnTo>
                  <a:lnTo>
                    <a:pt x="30" y="48"/>
                  </a:lnTo>
                  <a:lnTo>
                    <a:pt x="24" y="48"/>
                  </a:lnTo>
                  <a:lnTo>
                    <a:pt x="18" y="48"/>
                  </a:lnTo>
                  <a:lnTo>
                    <a:pt x="18" y="42"/>
                  </a:lnTo>
                  <a:lnTo>
                    <a:pt x="12" y="42"/>
                  </a:lnTo>
                  <a:lnTo>
                    <a:pt x="12" y="36"/>
                  </a:lnTo>
                  <a:lnTo>
                    <a:pt x="6" y="36"/>
                  </a:lnTo>
                  <a:lnTo>
                    <a:pt x="0" y="36"/>
                  </a:lnTo>
                  <a:lnTo>
                    <a:pt x="0" y="18"/>
                  </a:lnTo>
                  <a:lnTo>
                    <a:pt x="6" y="0"/>
                  </a:lnTo>
                  <a:lnTo>
                    <a:pt x="54" y="6"/>
                  </a:lnTo>
                  <a:lnTo>
                    <a:pt x="48" y="36"/>
                  </a:lnTo>
                  <a:lnTo>
                    <a:pt x="54" y="36"/>
                  </a:lnTo>
                  <a:lnTo>
                    <a:pt x="54"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2" name="Freeform 380"/>
            <p:cNvSpPr>
              <a:spLocks/>
            </p:cNvSpPr>
            <p:nvPr/>
          </p:nvSpPr>
          <p:spPr bwMode="auto">
            <a:xfrm>
              <a:off x="4608" y="1200"/>
              <a:ext cx="72" cy="54"/>
            </a:xfrm>
            <a:custGeom>
              <a:avLst/>
              <a:gdLst>
                <a:gd name="T0" fmla="*/ 12 w 72"/>
                <a:gd name="T1" fmla="*/ 36 h 54"/>
                <a:gd name="T2" fmla="*/ 12 w 72"/>
                <a:gd name="T3" fmla="*/ 30 h 54"/>
                <a:gd name="T4" fmla="*/ 12 w 72"/>
                <a:gd name="T5" fmla="*/ 24 h 54"/>
                <a:gd name="T6" fmla="*/ 6 w 72"/>
                <a:gd name="T7" fmla="*/ 18 h 54"/>
                <a:gd name="T8" fmla="*/ 0 w 72"/>
                <a:gd name="T9" fmla="*/ 18 h 54"/>
                <a:gd name="T10" fmla="*/ 0 w 72"/>
                <a:gd name="T11" fmla="*/ 12 h 54"/>
                <a:gd name="T12" fmla="*/ 6 w 72"/>
                <a:gd name="T13" fmla="*/ 12 h 54"/>
                <a:gd name="T14" fmla="*/ 12 w 72"/>
                <a:gd name="T15" fmla="*/ 0 h 54"/>
                <a:gd name="T16" fmla="*/ 18 w 72"/>
                <a:gd name="T17" fmla="*/ 0 h 54"/>
                <a:gd name="T18" fmla="*/ 30 w 72"/>
                <a:gd name="T19" fmla="*/ 6 h 54"/>
                <a:gd name="T20" fmla="*/ 30 w 72"/>
                <a:gd name="T21" fmla="*/ 12 h 54"/>
                <a:gd name="T22" fmla="*/ 36 w 72"/>
                <a:gd name="T23" fmla="*/ 12 h 54"/>
                <a:gd name="T24" fmla="*/ 42 w 72"/>
                <a:gd name="T25" fmla="*/ 6 h 54"/>
                <a:gd name="T26" fmla="*/ 48 w 72"/>
                <a:gd name="T27" fmla="*/ 12 h 54"/>
                <a:gd name="T28" fmla="*/ 54 w 72"/>
                <a:gd name="T29" fmla="*/ 18 h 54"/>
                <a:gd name="T30" fmla="*/ 60 w 72"/>
                <a:gd name="T31" fmla="*/ 12 h 54"/>
                <a:gd name="T32" fmla="*/ 60 w 72"/>
                <a:gd name="T33" fmla="*/ 6 h 54"/>
                <a:gd name="T34" fmla="*/ 60 w 72"/>
                <a:gd name="T35" fmla="*/ 12 h 54"/>
                <a:gd name="T36" fmla="*/ 66 w 72"/>
                <a:gd name="T37" fmla="*/ 12 h 54"/>
                <a:gd name="T38" fmla="*/ 72 w 72"/>
                <a:gd name="T39" fmla="*/ 12 h 54"/>
                <a:gd name="T40" fmla="*/ 72 w 72"/>
                <a:gd name="T41" fmla="*/ 6 h 54"/>
                <a:gd name="T42" fmla="*/ 72 w 72"/>
                <a:gd name="T43" fmla="*/ 12 h 54"/>
                <a:gd name="T44" fmla="*/ 72 w 72"/>
                <a:gd name="T45" fmla="*/ 24 h 54"/>
                <a:gd name="T46" fmla="*/ 66 w 72"/>
                <a:gd name="T47" fmla="*/ 24 h 54"/>
                <a:gd name="T48" fmla="*/ 66 w 72"/>
                <a:gd name="T49" fmla="*/ 18 h 54"/>
                <a:gd name="T50" fmla="*/ 54 w 72"/>
                <a:gd name="T51" fmla="*/ 30 h 54"/>
                <a:gd name="T52" fmla="*/ 54 w 72"/>
                <a:gd name="T53" fmla="*/ 42 h 54"/>
                <a:gd name="T54" fmla="*/ 60 w 72"/>
                <a:gd name="T55" fmla="*/ 48 h 54"/>
                <a:gd name="T56" fmla="*/ 48 w 72"/>
                <a:gd name="T57" fmla="*/ 54 h 54"/>
                <a:gd name="T58" fmla="*/ 36 w 72"/>
                <a:gd name="T59" fmla="*/ 54 h 54"/>
                <a:gd name="T60" fmla="*/ 42 w 72"/>
                <a:gd name="T61" fmla="*/ 48 h 54"/>
                <a:gd name="T62" fmla="*/ 30 w 72"/>
                <a:gd name="T63" fmla="*/ 42 h 54"/>
                <a:gd name="T64" fmla="*/ 30 w 72"/>
                <a:gd name="T65" fmla="*/ 48 h 54"/>
                <a:gd name="T66" fmla="*/ 24 w 72"/>
                <a:gd name="T67" fmla="*/ 48 h 54"/>
                <a:gd name="T68" fmla="*/ 24 w 72"/>
                <a:gd name="T69" fmla="*/ 42 h 54"/>
                <a:gd name="T70" fmla="*/ 24 w 72"/>
                <a:gd name="T71" fmla="*/ 36 h 54"/>
                <a:gd name="T72" fmla="*/ 18 w 72"/>
                <a:gd name="T73" fmla="*/ 36 h 54"/>
                <a:gd name="T74" fmla="*/ 18 w 72"/>
                <a:gd name="T75" fmla="*/ 42 h 54"/>
                <a:gd name="T76" fmla="*/ 12 w 72"/>
                <a:gd name="T7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54">
                  <a:moveTo>
                    <a:pt x="12" y="36"/>
                  </a:moveTo>
                  <a:lnTo>
                    <a:pt x="12" y="30"/>
                  </a:lnTo>
                  <a:lnTo>
                    <a:pt x="12" y="24"/>
                  </a:lnTo>
                  <a:lnTo>
                    <a:pt x="6" y="18"/>
                  </a:lnTo>
                  <a:lnTo>
                    <a:pt x="0" y="18"/>
                  </a:lnTo>
                  <a:lnTo>
                    <a:pt x="0" y="12"/>
                  </a:lnTo>
                  <a:lnTo>
                    <a:pt x="6" y="12"/>
                  </a:lnTo>
                  <a:lnTo>
                    <a:pt x="12" y="0"/>
                  </a:lnTo>
                  <a:lnTo>
                    <a:pt x="18" y="0"/>
                  </a:lnTo>
                  <a:lnTo>
                    <a:pt x="30" y="6"/>
                  </a:lnTo>
                  <a:lnTo>
                    <a:pt x="30" y="12"/>
                  </a:lnTo>
                  <a:lnTo>
                    <a:pt x="36" y="12"/>
                  </a:lnTo>
                  <a:lnTo>
                    <a:pt x="42" y="6"/>
                  </a:lnTo>
                  <a:lnTo>
                    <a:pt x="48" y="12"/>
                  </a:lnTo>
                  <a:lnTo>
                    <a:pt x="54" y="18"/>
                  </a:lnTo>
                  <a:lnTo>
                    <a:pt x="60" y="12"/>
                  </a:lnTo>
                  <a:lnTo>
                    <a:pt x="60" y="6"/>
                  </a:lnTo>
                  <a:lnTo>
                    <a:pt x="60" y="12"/>
                  </a:lnTo>
                  <a:lnTo>
                    <a:pt x="66" y="12"/>
                  </a:lnTo>
                  <a:lnTo>
                    <a:pt x="72" y="12"/>
                  </a:lnTo>
                  <a:lnTo>
                    <a:pt x="72" y="6"/>
                  </a:lnTo>
                  <a:lnTo>
                    <a:pt x="72" y="12"/>
                  </a:lnTo>
                  <a:lnTo>
                    <a:pt x="72" y="24"/>
                  </a:lnTo>
                  <a:lnTo>
                    <a:pt x="66" y="24"/>
                  </a:lnTo>
                  <a:lnTo>
                    <a:pt x="66" y="18"/>
                  </a:lnTo>
                  <a:lnTo>
                    <a:pt x="54" y="30"/>
                  </a:lnTo>
                  <a:lnTo>
                    <a:pt x="54" y="42"/>
                  </a:lnTo>
                  <a:lnTo>
                    <a:pt x="60" y="48"/>
                  </a:lnTo>
                  <a:lnTo>
                    <a:pt x="48" y="54"/>
                  </a:lnTo>
                  <a:lnTo>
                    <a:pt x="36" y="54"/>
                  </a:lnTo>
                  <a:lnTo>
                    <a:pt x="42" y="48"/>
                  </a:lnTo>
                  <a:lnTo>
                    <a:pt x="30" y="42"/>
                  </a:lnTo>
                  <a:lnTo>
                    <a:pt x="30" y="48"/>
                  </a:lnTo>
                  <a:lnTo>
                    <a:pt x="24" y="48"/>
                  </a:lnTo>
                  <a:lnTo>
                    <a:pt x="24" y="42"/>
                  </a:lnTo>
                  <a:lnTo>
                    <a:pt x="24" y="36"/>
                  </a:lnTo>
                  <a:lnTo>
                    <a:pt x="18" y="36"/>
                  </a:lnTo>
                  <a:lnTo>
                    <a:pt x="18" y="42"/>
                  </a:lnTo>
                  <a:lnTo>
                    <a:pt x="1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3" name="Freeform 381"/>
            <p:cNvSpPr>
              <a:spLocks/>
            </p:cNvSpPr>
            <p:nvPr/>
          </p:nvSpPr>
          <p:spPr bwMode="auto">
            <a:xfrm>
              <a:off x="1944" y="1380"/>
              <a:ext cx="102" cy="78"/>
            </a:xfrm>
            <a:custGeom>
              <a:avLst/>
              <a:gdLst>
                <a:gd name="T0" fmla="*/ 60 w 102"/>
                <a:gd name="T1" fmla="*/ 78 h 78"/>
                <a:gd name="T2" fmla="*/ 60 w 102"/>
                <a:gd name="T3" fmla="*/ 60 h 78"/>
                <a:gd name="T4" fmla="*/ 54 w 102"/>
                <a:gd name="T5" fmla="*/ 60 h 78"/>
                <a:gd name="T6" fmla="*/ 54 w 102"/>
                <a:gd name="T7" fmla="*/ 54 h 78"/>
                <a:gd name="T8" fmla="*/ 36 w 102"/>
                <a:gd name="T9" fmla="*/ 48 h 78"/>
                <a:gd name="T10" fmla="*/ 36 w 102"/>
                <a:gd name="T11" fmla="*/ 42 h 78"/>
                <a:gd name="T12" fmla="*/ 24 w 102"/>
                <a:gd name="T13" fmla="*/ 42 h 78"/>
                <a:gd name="T14" fmla="*/ 18 w 102"/>
                <a:gd name="T15" fmla="*/ 36 h 78"/>
                <a:gd name="T16" fmla="*/ 12 w 102"/>
                <a:gd name="T17" fmla="*/ 36 h 78"/>
                <a:gd name="T18" fmla="*/ 12 w 102"/>
                <a:gd name="T19" fmla="*/ 30 h 78"/>
                <a:gd name="T20" fmla="*/ 6 w 102"/>
                <a:gd name="T21" fmla="*/ 30 h 78"/>
                <a:gd name="T22" fmla="*/ 6 w 102"/>
                <a:gd name="T23" fmla="*/ 18 h 78"/>
                <a:gd name="T24" fmla="*/ 0 w 102"/>
                <a:gd name="T25" fmla="*/ 18 h 78"/>
                <a:gd name="T26" fmla="*/ 0 w 102"/>
                <a:gd name="T27" fmla="*/ 12 h 78"/>
                <a:gd name="T28" fmla="*/ 0 w 102"/>
                <a:gd name="T29" fmla="*/ 0 h 78"/>
                <a:gd name="T30" fmla="*/ 96 w 102"/>
                <a:gd name="T31" fmla="*/ 18 h 78"/>
                <a:gd name="T32" fmla="*/ 102 w 102"/>
                <a:gd name="T33" fmla="*/ 18 h 78"/>
                <a:gd name="T34" fmla="*/ 96 w 102"/>
                <a:gd name="T35" fmla="*/ 48 h 78"/>
                <a:gd name="T36" fmla="*/ 90 w 102"/>
                <a:gd name="T37" fmla="*/ 78 h 78"/>
                <a:gd name="T38" fmla="*/ 60 w 102"/>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8">
                  <a:moveTo>
                    <a:pt x="60" y="78"/>
                  </a:moveTo>
                  <a:lnTo>
                    <a:pt x="60" y="60"/>
                  </a:lnTo>
                  <a:lnTo>
                    <a:pt x="54" y="60"/>
                  </a:lnTo>
                  <a:lnTo>
                    <a:pt x="54" y="54"/>
                  </a:lnTo>
                  <a:lnTo>
                    <a:pt x="36" y="48"/>
                  </a:lnTo>
                  <a:lnTo>
                    <a:pt x="36" y="42"/>
                  </a:lnTo>
                  <a:lnTo>
                    <a:pt x="24" y="42"/>
                  </a:lnTo>
                  <a:lnTo>
                    <a:pt x="18" y="36"/>
                  </a:lnTo>
                  <a:lnTo>
                    <a:pt x="12" y="36"/>
                  </a:lnTo>
                  <a:lnTo>
                    <a:pt x="12" y="30"/>
                  </a:lnTo>
                  <a:lnTo>
                    <a:pt x="6" y="30"/>
                  </a:lnTo>
                  <a:lnTo>
                    <a:pt x="6" y="18"/>
                  </a:lnTo>
                  <a:lnTo>
                    <a:pt x="0" y="18"/>
                  </a:lnTo>
                  <a:lnTo>
                    <a:pt x="0" y="12"/>
                  </a:lnTo>
                  <a:lnTo>
                    <a:pt x="0" y="0"/>
                  </a:lnTo>
                  <a:lnTo>
                    <a:pt x="96" y="18"/>
                  </a:lnTo>
                  <a:lnTo>
                    <a:pt x="102" y="18"/>
                  </a:lnTo>
                  <a:lnTo>
                    <a:pt x="96" y="48"/>
                  </a:lnTo>
                  <a:lnTo>
                    <a:pt x="90" y="78"/>
                  </a:lnTo>
                  <a:lnTo>
                    <a:pt x="60"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4" name="Freeform 382"/>
            <p:cNvSpPr>
              <a:spLocks/>
            </p:cNvSpPr>
            <p:nvPr/>
          </p:nvSpPr>
          <p:spPr bwMode="auto">
            <a:xfrm>
              <a:off x="3192" y="1428"/>
              <a:ext cx="48" cy="48"/>
            </a:xfrm>
            <a:custGeom>
              <a:avLst/>
              <a:gdLst>
                <a:gd name="T0" fmla="*/ 6 w 48"/>
                <a:gd name="T1" fmla="*/ 48 h 48"/>
                <a:gd name="T2" fmla="*/ 6 w 48"/>
                <a:gd name="T3" fmla="*/ 12 h 48"/>
                <a:gd name="T4" fmla="*/ 0 w 48"/>
                <a:gd name="T5" fmla="*/ 12 h 48"/>
                <a:gd name="T6" fmla="*/ 0 w 48"/>
                <a:gd name="T7" fmla="*/ 6 h 48"/>
                <a:gd name="T8" fmla="*/ 6 w 48"/>
                <a:gd name="T9" fmla="*/ 6 h 48"/>
                <a:gd name="T10" fmla="*/ 48 w 48"/>
                <a:gd name="T11" fmla="*/ 0 h 48"/>
                <a:gd name="T12" fmla="*/ 48 w 48"/>
                <a:gd name="T13" fmla="*/ 42 h 48"/>
                <a:gd name="T14" fmla="*/ 42 w 48"/>
                <a:gd name="T15" fmla="*/ 48 h 48"/>
                <a:gd name="T16" fmla="*/ 6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6" y="48"/>
                  </a:moveTo>
                  <a:lnTo>
                    <a:pt x="6" y="12"/>
                  </a:lnTo>
                  <a:lnTo>
                    <a:pt x="0" y="12"/>
                  </a:lnTo>
                  <a:lnTo>
                    <a:pt x="0" y="6"/>
                  </a:lnTo>
                  <a:lnTo>
                    <a:pt x="6" y="6"/>
                  </a:lnTo>
                  <a:lnTo>
                    <a:pt x="48" y="0"/>
                  </a:lnTo>
                  <a:lnTo>
                    <a:pt x="48" y="42"/>
                  </a:lnTo>
                  <a:lnTo>
                    <a:pt x="42"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5" name="Freeform 383"/>
            <p:cNvSpPr>
              <a:spLocks/>
            </p:cNvSpPr>
            <p:nvPr/>
          </p:nvSpPr>
          <p:spPr bwMode="auto">
            <a:xfrm>
              <a:off x="1344" y="1278"/>
              <a:ext cx="42" cy="42"/>
            </a:xfrm>
            <a:custGeom>
              <a:avLst/>
              <a:gdLst>
                <a:gd name="T0" fmla="*/ 42 w 42"/>
                <a:gd name="T1" fmla="*/ 12 h 42"/>
                <a:gd name="T2" fmla="*/ 42 w 42"/>
                <a:gd name="T3" fmla="*/ 18 h 42"/>
                <a:gd name="T4" fmla="*/ 36 w 42"/>
                <a:gd name="T5" fmla="*/ 18 h 42"/>
                <a:gd name="T6" fmla="*/ 36 w 42"/>
                <a:gd name="T7" fmla="*/ 24 h 42"/>
                <a:gd name="T8" fmla="*/ 30 w 42"/>
                <a:gd name="T9" fmla="*/ 24 h 42"/>
                <a:gd name="T10" fmla="*/ 24 w 42"/>
                <a:gd name="T11" fmla="*/ 24 h 42"/>
                <a:gd name="T12" fmla="*/ 18 w 42"/>
                <a:gd name="T13" fmla="*/ 36 h 42"/>
                <a:gd name="T14" fmla="*/ 12 w 42"/>
                <a:gd name="T15" fmla="*/ 36 h 42"/>
                <a:gd name="T16" fmla="*/ 12 w 42"/>
                <a:gd name="T17" fmla="*/ 42 h 42"/>
                <a:gd name="T18" fmla="*/ 6 w 42"/>
                <a:gd name="T19" fmla="*/ 36 h 42"/>
                <a:gd name="T20" fmla="*/ 12 w 42"/>
                <a:gd name="T21" fmla="*/ 36 h 42"/>
                <a:gd name="T22" fmla="*/ 6 w 42"/>
                <a:gd name="T23" fmla="*/ 36 h 42"/>
                <a:gd name="T24" fmla="*/ 0 w 42"/>
                <a:gd name="T25" fmla="*/ 30 h 42"/>
                <a:gd name="T26" fmla="*/ 6 w 42"/>
                <a:gd name="T27" fmla="*/ 30 h 42"/>
                <a:gd name="T28" fmla="*/ 0 w 42"/>
                <a:gd name="T29" fmla="*/ 30 h 42"/>
                <a:gd name="T30" fmla="*/ 0 w 42"/>
                <a:gd name="T31" fmla="*/ 24 h 42"/>
                <a:gd name="T32" fmla="*/ 6 w 42"/>
                <a:gd name="T33" fmla="*/ 24 h 42"/>
                <a:gd name="T34" fmla="*/ 6 w 42"/>
                <a:gd name="T35" fmla="*/ 18 h 42"/>
                <a:gd name="T36" fmla="*/ 6 w 42"/>
                <a:gd name="T37" fmla="*/ 12 h 42"/>
                <a:gd name="T38" fmla="*/ 6 w 42"/>
                <a:gd name="T39" fmla="*/ 6 h 42"/>
                <a:gd name="T40" fmla="*/ 12 w 42"/>
                <a:gd name="T41" fmla="*/ 0 h 42"/>
                <a:gd name="T42" fmla="*/ 42 w 42"/>
                <a:gd name="T4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12"/>
                  </a:moveTo>
                  <a:lnTo>
                    <a:pt x="42" y="18"/>
                  </a:lnTo>
                  <a:lnTo>
                    <a:pt x="36" y="18"/>
                  </a:lnTo>
                  <a:lnTo>
                    <a:pt x="36" y="24"/>
                  </a:lnTo>
                  <a:lnTo>
                    <a:pt x="30" y="24"/>
                  </a:lnTo>
                  <a:lnTo>
                    <a:pt x="24" y="24"/>
                  </a:lnTo>
                  <a:lnTo>
                    <a:pt x="18" y="36"/>
                  </a:lnTo>
                  <a:lnTo>
                    <a:pt x="12" y="36"/>
                  </a:lnTo>
                  <a:lnTo>
                    <a:pt x="12" y="42"/>
                  </a:lnTo>
                  <a:lnTo>
                    <a:pt x="6" y="36"/>
                  </a:lnTo>
                  <a:lnTo>
                    <a:pt x="12" y="36"/>
                  </a:lnTo>
                  <a:lnTo>
                    <a:pt x="6" y="36"/>
                  </a:lnTo>
                  <a:lnTo>
                    <a:pt x="0" y="30"/>
                  </a:lnTo>
                  <a:lnTo>
                    <a:pt x="6" y="30"/>
                  </a:lnTo>
                  <a:lnTo>
                    <a:pt x="0" y="30"/>
                  </a:lnTo>
                  <a:lnTo>
                    <a:pt x="0" y="24"/>
                  </a:lnTo>
                  <a:lnTo>
                    <a:pt x="6" y="24"/>
                  </a:lnTo>
                  <a:lnTo>
                    <a:pt x="6" y="18"/>
                  </a:lnTo>
                  <a:lnTo>
                    <a:pt x="6" y="12"/>
                  </a:lnTo>
                  <a:lnTo>
                    <a:pt x="6" y="6"/>
                  </a:lnTo>
                  <a:lnTo>
                    <a:pt x="12" y="0"/>
                  </a:lnTo>
                  <a:lnTo>
                    <a:pt x="4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6" name="Freeform 384"/>
            <p:cNvSpPr>
              <a:spLocks/>
            </p:cNvSpPr>
            <p:nvPr/>
          </p:nvSpPr>
          <p:spPr bwMode="auto">
            <a:xfrm>
              <a:off x="4332" y="1272"/>
              <a:ext cx="66" cy="90"/>
            </a:xfrm>
            <a:custGeom>
              <a:avLst/>
              <a:gdLst>
                <a:gd name="T0" fmla="*/ 66 w 66"/>
                <a:gd name="T1" fmla="*/ 66 h 90"/>
                <a:gd name="T2" fmla="*/ 66 w 66"/>
                <a:gd name="T3" fmla="*/ 78 h 90"/>
                <a:gd name="T4" fmla="*/ 60 w 66"/>
                <a:gd name="T5" fmla="*/ 84 h 90"/>
                <a:gd name="T6" fmla="*/ 66 w 66"/>
                <a:gd name="T7" fmla="*/ 84 h 90"/>
                <a:gd name="T8" fmla="*/ 54 w 66"/>
                <a:gd name="T9" fmla="*/ 84 h 90"/>
                <a:gd name="T10" fmla="*/ 42 w 66"/>
                <a:gd name="T11" fmla="*/ 90 h 90"/>
                <a:gd name="T12" fmla="*/ 30 w 66"/>
                <a:gd name="T13" fmla="*/ 84 h 90"/>
                <a:gd name="T14" fmla="*/ 12 w 66"/>
                <a:gd name="T15" fmla="*/ 84 h 90"/>
                <a:gd name="T16" fmla="*/ 18 w 66"/>
                <a:gd name="T17" fmla="*/ 66 h 90"/>
                <a:gd name="T18" fmla="*/ 0 w 66"/>
                <a:gd name="T19" fmla="*/ 12 h 90"/>
                <a:gd name="T20" fmla="*/ 24 w 66"/>
                <a:gd name="T21" fmla="*/ 6 h 90"/>
                <a:gd name="T22" fmla="*/ 36 w 66"/>
                <a:gd name="T23" fmla="*/ 0 h 90"/>
                <a:gd name="T24" fmla="*/ 42 w 66"/>
                <a:gd name="T25" fmla="*/ 12 h 90"/>
                <a:gd name="T26" fmla="*/ 42 w 66"/>
                <a:gd name="T27" fmla="*/ 18 h 90"/>
                <a:gd name="T28" fmla="*/ 48 w 66"/>
                <a:gd name="T29" fmla="*/ 24 h 90"/>
                <a:gd name="T30" fmla="*/ 54 w 66"/>
                <a:gd name="T31" fmla="*/ 24 h 90"/>
                <a:gd name="T32" fmla="*/ 60 w 66"/>
                <a:gd name="T33" fmla="*/ 24 h 90"/>
                <a:gd name="T34" fmla="*/ 60 w 66"/>
                <a:gd name="T35" fmla="*/ 30 h 90"/>
                <a:gd name="T36" fmla="*/ 54 w 66"/>
                <a:gd name="T37" fmla="*/ 36 h 90"/>
                <a:gd name="T38" fmla="*/ 66 w 66"/>
                <a:gd name="T39"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90">
                  <a:moveTo>
                    <a:pt x="66" y="66"/>
                  </a:moveTo>
                  <a:lnTo>
                    <a:pt x="66" y="78"/>
                  </a:lnTo>
                  <a:lnTo>
                    <a:pt x="60" y="84"/>
                  </a:lnTo>
                  <a:lnTo>
                    <a:pt x="66" y="84"/>
                  </a:lnTo>
                  <a:lnTo>
                    <a:pt x="54" y="84"/>
                  </a:lnTo>
                  <a:lnTo>
                    <a:pt x="42" y="90"/>
                  </a:lnTo>
                  <a:lnTo>
                    <a:pt x="30" y="84"/>
                  </a:lnTo>
                  <a:lnTo>
                    <a:pt x="12" y="84"/>
                  </a:lnTo>
                  <a:lnTo>
                    <a:pt x="18" y="66"/>
                  </a:lnTo>
                  <a:lnTo>
                    <a:pt x="0" y="12"/>
                  </a:lnTo>
                  <a:lnTo>
                    <a:pt x="24" y="6"/>
                  </a:lnTo>
                  <a:lnTo>
                    <a:pt x="36" y="0"/>
                  </a:lnTo>
                  <a:lnTo>
                    <a:pt x="42" y="12"/>
                  </a:lnTo>
                  <a:lnTo>
                    <a:pt x="42" y="18"/>
                  </a:lnTo>
                  <a:lnTo>
                    <a:pt x="48" y="24"/>
                  </a:lnTo>
                  <a:lnTo>
                    <a:pt x="54" y="24"/>
                  </a:lnTo>
                  <a:lnTo>
                    <a:pt x="60" y="24"/>
                  </a:lnTo>
                  <a:lnTo>
                    <a:pt x="60" y="30"/>
                  </a:lnTo>
                  <a:lnTo>
                    <a:pt x="54" y="36"/>
                  </a:lnTo>
                  <a:lnTo>
                    <a:pt x="66"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7" name="Rectangle 385"/>
            <p:cNvSpPr>
              <a:spLocks noChangeArrowheads="1"/>
            </p:cNvSpPr>
            <p:nvPr/>
          </p:nvSpPr>
          <p:spPr bwMode="auto">
            <a:xfrm>
              <a:off x="2916" y="1446"/>
              <a:ext cx="36" cy="24"/>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658" name="Freeform 386"/>
            <p:cNvSpPr>
              <a:spLocks/>
            </p:cNvSpPr>
            <p:nvPr/>
          </p:nvSpPr>
          <p:spPr bwMode="auto">
            <a:xfrm>
              <a:off x="4308" y="1284"/>
              <a:ext cx="54" cy="120"/>
            </a:xfrm>
            <a:custGeom>
              <a:avLst/>
              <a:gdLst>
                <a:gd name="T0" fmla="*/ 24 w 54"/>
                <a:gd name="T1" fmla="*/ 0 h 120"/>
                <a:gd name="T2" fmla="*/ 42 w 54"/>
                <a:gd name="T3" fmla="*/ 54 h 120"/>
                <a:gd name="T4" fmla="*/ 36 w 54"/>
                <a:gd name="T5" fmla="*/ 72 h 120"/>
                <a:gd name="T6" fmla="*/ 54 w 54"/>
                <a:gd name="T7" fmla="*/ 72 h 120"/>
                <a:gd name="T8" fmla="*/ 54 w 54"/>
                <a:gd name="T9" fmla="*/ 84 h 120"/>
                <a:gd name="T10" fmla="*/ 54 w 54"/>
                <a:gd name="T11" fmla="*/ 90 h 120"/>
                <a:gd name="T12" fmla="*/ 54 w 54"/>
                <a:gd name="T13" fmla="*/ 96 h 120"/>
                <a:gd name="T14" fmla="*/ 54 w 54"/>
                <a:gd name="T15" fmla="*/ 102 h 120"/>
                <a:gd name="T16" fmla="*/ 54 w 54"/>
                <a:gd name="T17" fmla="*/ 114 h 120"/>
                <a:gd name="T18" fmla="*/ 48 w 54"/>
                <a:gd name="T19" fmla="*/ 114 h 120"/>
                <a:gd name="T20" fmla="*/ 48 w 54"/>
                <a:gd name="T21" fmla="*/ 120 h 120"/>
                <a:gd name="T22" fmla="*/ 30 w 54"/>
                <a:gd name="T23" fmla="*/ 114 h 120"/>
                <a:gd name="T24" fmla="*/ 30 w 54"/>
                <a:gd name="T25" fmla="*/ 120 h 120"/>
                <a:gd name="T26" fmla="*/ 24 w 54"/>
                <a:gd name="T27" fmla="*/ 120 h 120"/>
                <a:gd name="T28" fmla="*/ 18 w 54"/>
                <a:gd name="T29" fmla="*/ 102 h 120"/>
                <a:gd name="T30" fmla="*/ 30 w 54"/>
                <a:gd name="T31" fmla="*/ 84 h 120"/>
                <a:gd name="T32" fmla="*/ 24 w 54"/>
                <a:gd name="T33" fmla="*/ 84 h 120"/>
                <a:gd name="T34" fmla="*/ 18 w 54"/>
                <a:gd name="T35" fmla="*/ 84 h 120"/>
                <a:gd name="T36" fmla="*/ 18 w 54"/>
                <a:gd name="T37" fmla="*/ 78 h 120"/>
                <a:gd name="T38" fmla="*/ 24 w 54"/>
                <a:gd name="T39" fmla="*/ 78 h 120"/>
                <a:gd name="T40" fmla="*/ 18 w 54"/>
                <a:gd name="T41" fmla="*/ 48 h 120"/>
                <a:gd name="T42" fmla="*/ 0 w 54"/>
                <a:gd name="T43" fmla="*/ 0 h 120"/>
                <a:gd name="T44" fmla="*/ 12 w 54"/>
                <a:gd name="T45" fmla="*/ 6 h 120"/>
                <a:gd name="T46" fmla="*/ 24 w 54"/>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20">
                  <a:moveTo>
                    <a:pt x="24" y="0"/>
                  </a:moveTo>
                  <a:lnTo>
                    <a:pt x="42" y="54"/>
                  </a:lnTo>
                  <a:lnTo>
                    <a:pt x="36" y="72"/>
                  </a:lnTo>
                  <a:lnTo>
                    <a:pt x="54" y="72"/>
                  </a:lnTo>
                  <a:lnTo>
                    <a:pt x="54" y="84"/>
                  </a:lnTo>
                  <a:lnTo>
                    <a:pt x="54" y="90"/>
                  </a:lnTo>
                  <a:lnTo>
                    <a:pt x="54" y="96"/>
                  </a:lnTo>
                  <a:lnTo>
                    <a:pt x="54" y="102"/>
                  </a:lnTo>
                  <a:lnTo>
                    <a:pt x="54" y="114"/>
                  </a:lnTo>
                  <a:lnTo>
                    <a:pt x="48" y="114"/>
                  </a:lnTo>
                  <a:lnTo>
                    <a:pt x="48" y="120"/>
                  </a:lnTo>
                  <a:lnTo>
                    <a:pt x="30" y="114"/>
                  </a:lnTo>
                  <a:lnTo>
                    <a:pt x="30" y="120"/>
                  </a:lnTo>
                  <a:lnTo>
                    <a:pt x="24" y="120"/>
                  </a:lnTo>
                  <a:lnTo>
                    <a:pt x="18" y="102"/>
                  </a:lnTo>
                  <a:lnTo>
                    <a:pt x="30" y="84"/>
                  </a:lnTo>
                  <a:lnTo>
                    <a:pt x="24" y="84"/>
                  </a:lnTo>
                  <a:lnTo>
                    <a:pt x="18" y="84"/>
                  </a:lnTo>
                  <a:lnTo>
                    <a:pt x="18" y="78"/>
                  </a:lnTo>
                  <a:lnTo>
                    <a:pt x="24" y="78"/>
                  </a:lnTo>
                  <a:lnTo>
                    <a:pt x="18" y="48"/>
                  </a:lnTo>
                  <a:lnTo>
                    <a:pt x="0" y="0"/>
                  </a:lnTo>
                  <a:lnTo>
                    <a:pt x="12" y="6"/>
                  </a:lnTo>
                  <a:lnTo>
                    <a:pt x="2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59" name="Freeform 387"/>
            <p:cNvSpPr>
              <a:spLocks/>
            </p:cNvSpPr>
            <p:nvPr/>
          </p:nvSpPr>
          <p:spPr bwMode="auto">
            <a:xfrm>
              <a:off x="3162" y="1440"/>
              <a:ext cx="36" cy="36"/>
            </a:xfrm>
            <a:custGeom>
              <a:avLst/>
              <a:gdLst>
                <a:gd name="T0" fmla="*/ 36 w 36"/>
                <a:gd name="T1" fmla="*/ 36 h 36"/>
                <a:gd name="T2" fmla="*/ 12 w 36"/>
                <a:gd name="T3" fmla="*/ 36 h 36"/>
                <a:gd name="T4" fmla="*/ 12 w 36"/>
                <a:gd name="T5" fmla="*/ 30 h 36"/>
                <a:gd name="T6" fmla="*/ 12 w 36"/>
                <a:gd name="T7" fmla="*/ 24 h 36"/>
                <a:gd name="T8" fmla="*/ 6 w 36"/>
                <a:gd name="T9" fmla="*/ 12 h 36"/>
                <a:gd name="T10" fmla="*/ 0 w 36"/>
                <a:gd name="T11" fmla="*/ 12 h 36"/>
                <a:gd name="T12" fmla="*/ 6 w 36"/>
                <a:gd name="T13" fmla="*/ 12 h 36"/>
                <a:gd name="T14" fmla="*/ 6 w 36"/>
                <a:gd name="T15" fmla="*/ 6 h 36"/>
                <a:gd name="T16" fmla="*/ 12 w 36"/>
                <a:gd name="T17" fmla="*/ 0 h 36"/>
                <a:gd name="T18" fmla="*/ 12 w 36"/>
                <a:gd name="T19" fmla="*/ 6 h 36"/>
                <a:gd name="T20" fmla="*/ 18 w 36"/>
                <a:gd name="T21" fmla="*/ 0 h 36"/>
                <a:gd name="T22" fmla="*/ 30 w 36"/>
                <a:gd name="T23" fmla="*/ 0 h 36"/>
                <a:gd name="T24" fmla="*/ 36 w 36"/>
                <a:gd name="T25" fmla="*/ 0 h 36"/>
                <a:gd name="T26" fmla="*/ 36 w 36"/>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6" y="36"/>
                  </a:moveTo>
                  <a:lnTo>
                    <a:pt x="12" y="36"/>
                  </a:lnTo>
                  <a:lnTo>
                    <a:pt x="12" y="30"/>
                  </a:lnTo>
                  <a:lnTo>
                    <a:pt x="12" y="24"/>
                  </a:lnTo>
                  <a:lnTo>
                    <a:pt x="6" y="12"/>
                  </a:lnTo>
                  <a:lnTo>
                    <a:pt x="0" y="12"/>
                  </a:lnTo>
                  <a:lnTo>
                    <a:pt x="6" y="12"/>
                  </a:lnTo>
                  <a:lnTo>
                    <a:pt x="6" y="6"/>
                  </a:lnTo>
                  <a:lnTo>
                    <a:pt x="12" y="0"/>
                  </a:lnTo>
                  <a:lnTo>
                    <a:pt x="12" y="6"/>
                  </a:lnTo>
                  <a:lnTo>
                    <a:pt x="18" y="0"/>
                  </a:lnTo>
                  <a:lnTo>
                    <a:pt x="30" y="0"/>
                  </a:lnTo>
                  <a:lnTo>
                    <a:pt x="36" y="0"/>
                  </a:lnTo>
                  <a:lnTo>
                    <a:pt x="3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0" name="Freeform 388"/>
            <p:cNvSpPr>
              <a:spLocks/>
            </p:cNvSpPr>
            <p:nvPr/>
          </p:nvSpPr>
          <p:spPr bwMode="auto">
            <a:xfrm>
              <a:off x="1380" y="1308"/>
              <a:ext cx="108" cy="132"/>
            </a:xfrm>
            <a:custGeom>
              <a:avLst/>
              <a:gdLst>
                <a:gd name="T0" fmla="*/ 84 w 108"/>
                <a:gd name="T1" fmla="*/ 120 h 132"/>
                <a:gd name="T2" fmla="*/ 78 w 108"/>
                <a:gd name="T3" fmla="*/ 132 h 132"/>
                <a:gd name="T4" fmla="*/ 48 w 108"/>
                <a:gd name="T5" fmla="*/ 126 h 132"/>
                <a:gd name="T6" fmla="*/ 54 w 108"/>
                <a:gd name="T7" fmla="*/ 120 h 132"/>
                <a:gd name="T8" fmla="*/ 54 w 108"/>
                <a:gd name="T9" fmla="*/ 114 h 132"/>
                <a:gd name="T10" fmla="*/ 48 w 108"/>
                <a:gd name="T11" fmla="*/ 114 h 132"/>
                <a:gd name="T12" fmla="*/ 48 w 108"/>
                <a:gd name="T13" fmla="*/ 108 h 132"/>
                <a:gd name="T14" fmla="*/ 42 w 108"/>
                <a:gd name="T15" fmla="*/ 108 h 132"/>
                <a:gd name="T16" fmla="*/ 36 w 108"/>
                <a:gd name="T17" fmla="*/ 108 h 132"/>
                <a:gd name="T18" fmla="*/ 30 w 108"/>
                <a:gd name="T19" fmla="*/ 108 h 132"/>
                <a:gd name="T20" fmla="*/ 30 w 108"/>
                <a:gd name="T21" fmla="*/ 102 h 132"/>
                <a:gd name="T22" fmla="*/ 24 w 108"/>
                <a:gd name="T23" fmla="*/ 102 h 132"/>
                <a:gd name="T24" fmla="*/ 18 w 108"/>
                <a:gd name="T25" fmla="*/ 96 h 132"/>
                <a:gd name="T26" fmla="*/ 18 w 108"/>
                <a:gd name="T27" fmla="*/ 102 h 132"/>
                <a:gd name="T28" fmla="*/ 12 w 108"/>
                <a:gd name="T29" fmla="*/ 102 h 132"/>
                <a:gd name="T30" fmla="*/ 12 w 108"/>
                <a:gd name="T31" fmla="*/ 96 h 132"/>
                <a:gd name="T32" fmla="*/ 6 w 108"/>
                <a:gd name="T33" fmla="*/ 96 h 132"/>
                <a:gd name="T34" fmla="*/ 6 w 108"/>
                <a:gd name="T35" fmla="*/ 90 h 132"/>
                <a:gd name="T36" fmla="*/ 0 w 108"/>
                <a:gd name="T37" fmla="*/ 90 h 132"/>
                <a:gd name="T38" fmla="*/ 6 w 108"/>
                <a:gd name="T39" fmla="*/ 90 h 132"/>
                <a:gd name="T40" fmla="*/ 6 w 108"/>
                <a:gd name="T41" fmla="*/ 84 h 132"/>
                <a:gd name="T42" fmla="*/ 0 w 108"/>
                <a:gd name="T43" fmla="*/ 84 h 132"/>
                <a:gd name="T44" fmla="*/ 18 w 108"/>
                <a:gd name="T45" fmla="*/ 90 h 132"/>
                <a:gd name="T46" fmla="*/ 30 w 108"/>
                <a:gd name="T47" fmla="*/ 42 h 132"/>
                <a:gd name="T48" fmla="*/ 36 w 108"/>
                <a:gd name="T49" fmla="*/ 42 h 132"/>
                <a:gd name="T50" fmla="*/ 42 w 108"/>
                <a:gd name="T51" fmla="*/ 42 h 132"/>
                <a:gd name="T52" fmla="*/ 42 w 108"/>
                <a:gd name="T53" fmla="*/ 36 h 132"/>
                <a:gd name="T54" fmla="*/ 48 w 108"/>
                <a:gd name="T55" fmla="*/ 36 h 132"/>
                <a:gd name="T56" fmla="*/ 54 w 108"/>
                <a:gd name="T57" fmla="*/ 36 h 132"/>
                <a:gd name="T58" fmla="*/ 60 w 108"/>
                <a:gd name="T59" fmla="*/ 30 h 132"/>
                <a:gd name="T60" fmla="*/ 66 w 108"/>
                <a:gd name="T61" fmla="*/ 24 h 132"/>
                <a:gd name="T62" fmla="*/ 66 w 108"/>
                <a:gd name="T63" fmla="*/ 18 h 132"/>
                <a:gd name="T64" fmla="*/ 78 w 108"/>
                <a:gd name="T65" fmla="*/ 18 h 132"/>
                <a:gd name="T66" fmla="*/ 84 w 108"/>
                <a:gd name="T67" fmla="*/ 18 h 132"/>
                <a:gd name="T68" fmla="*/ 84 w 108"/>
                <a:gd name="T69" fmla="*/ 12 h 132"/>
                <a:gd name="T70" fmla="*/ 90 w 108"/>
                <a:gd name="T71" fmla="*/ 12 h 132"/>
                <a:gd name="T72" fmla="*/ 90 w 108"/>
                <a:gd name="T73" fmla="*/ 6 h 132"/>
                <a:gd name="T74" fmla="*/ 96 w 108"/>
                <a:gd name="T75" fmla="*/ 6 h 132"/>
                <a:gd name="T76" fmla="*/ 90 w 108"/>
                <a:gd name="T77" fmla="*/ 0 h 132"/>
                <a:gd name="T78" fmla="*/ 96 w 108"/>
                <a:gd name="T79" fmla="*/ 6 h 132"/>
                <a:gd name="T80" fmla="*/ 96 w 108"/>
                <a:gd name="T81" fmla="*/ 12 h 132"/>
                <a:gd name="T82" fmla="*/ 96 w 108"/>
                <a:gd name="T83" fmla="*/ 18 h 132"/>
                <a:gd name="T84" fmla="*/ 102 w 108"/>
                <a:gd name="T85" fmla="*/ 18 h 132"/>
                <a:gd name="T86" fmla="*/ 108 w 108"/>
                <a:gd name="T87" fmla="*/ 24 h 132"/>
                <a:gd name="T88" fmla="*/ 108 w 108"/>
                <a:gd name="T89" fmla="*/ 30 h 132"/>
                <a:gd name="T90" fmla="*/ 102 w 108"/>
                <a:gd name="T91" fmla="*/ 36 h 132"/>
                <a:gd name="T92" fmla="*/ 96 w 108"/>
                <a:gd name="T93" fmla="*/ 42 h 132"/>
                <a:gd name="T94" fmla="*/ 102 w 108"/>
                <a:gd name="T95" fmla="*/ 42 h 132"/>
                <a:gd name="T96" fmla="*/ 96 w 108"/>
                <a:gd name="T97" fmla="*/ 48 h 132"/>
                <a:gd name="T98" fmla="*/ 96 w 108"/>
                <a:gd name="T99" fmla="*/ 54 h 132"/>
                <a:gd name="T100" fmla="*/ 90 w 108"/>
                <a:gd name="T101" fmla="*/ 54 h 132"/>
                <a:gd name="T102" fmla="*/ 84 w 108"/>
                <a:gd name="T103" fmla="*/ 90 h 132"/>
                <a:gd name="T104" fmla="*/ 78 w 108"/>
                <a:gd name="T105" fmla="*/ 120 h 132"/>
                <a:gd name="T106" fmla="*/ 84 w 108"/>
                <a:gd name="T10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32">
                  <a:moveTo>
                    <a:pt x="84" y="120"/>
                  </a:moveTo>
                  <a:lnTo>
                    <a:pt x="78" y="132"/>
                  </a:lnTo>
                  <a:lnTo>
                    <a:pt x="48" y="126"/>
                  </a:lnTo>
                  <a:lnTo>
                    <a:pt x="54" y="120"/>
                  </a:lnTo>
                  <a:lnTo>
                    <a:pt x="54" y="114"/>
                  </a:lnTo>
                  <a:lnTo>
                    <a:pt x="48" y="114"/>
                  </a:lnTo>
                  <a:lnTo>
                    <a:pt x="48" y="108"/>
                  </a:lnTo>
                  <a:lnTo>
                    <a:pt x="42" y="108"/>
                  </a:lnTo>
                  <a:lnTo>
                    <a:pt x="36" y="108"/>
                  </a:lnTo>
                  <a:lnTo>
                    <a:pt x="30" y="108"/>
                  </a:lnTo>
                  <a:lnTo>
                    <a:pt x="30" y="102"/>
                  </a:lnTo>
                  <a:lnTo>
                    <a:pt x="24" y="102"/>
                  </a:lnTo>
                  <a:lnTo>
                    <a:pt x="18" y="96"/>
                  </a:lnTo>
                  <a:lnTo>
                    <a:pt x="18" y="102"/>
                  </a:lnTo>
                  <a:lnTo>
                    <a:pt x="12" y="102"/>
                  </a:lnTo>
                  <a:lnTo>
                    <a:pt x="12" y="96"/>
                  </a:lnTo>
                  <a:lnTo>
                    <a:pt x="6" y="96"/>
                  </a:lnTo>
                  <a:lnTo>
                    <a:pt x="6" y="90"/>
                  </a:lnTo>
                  <a:lnTo>
                    <a:pt x="0" y="90"/>
                  </a:lnTo>
                  <a:lnTo>
                    <a:pt x="6" y="90"/>
                  </a:lnTo>
                  <a:lnTo>
                    <a:pt x="6" y="84"/>
                  </a:lnTo>
                  <a:lnTo>
                    <a:pt x="0" y="84"/>
                  </a:lnTo>
                  <a:lnTo>
                    <a:pt x="18" y="90"/>
                  </a:lnTo>
                  <a:lnTo>
                    <a:pt x="30" y="42"/>
                  </a:lnTo>
                  <a:lnTo>
                    <a:pt x="36" y="42"/>
                  </a:lnTo>
                  <a:lnTo>
                    <a:pt x="42" y="42"/>
                  </a:lnTo>
                  <a:lnTo>
                    <a:pt x="42" y="36"/>
                  </a:lnTo>
                  <a:lnTo>
                    <a:pt x="48" y="36"/>
                  </a:lnTo>
                  <a:lnTo>
                    <a:pt x="54" y="36"/>
                  </a:lnTo>
                  <a:lnTo>
                    <a:pt x="60" y="30"/>
                  </a:lnTo>
                  <a:lnTo>
                    <a:pt x="66" y="24"/>
                  </a:lnTo>
                  <a:lnTo>
                    <a:pt x="66" y="18"/>
                  </a:lnTo>
                  <a:lnTo>
                    <a:pt x="78" y="18"/>
                  </a:lnTo>
                  <a:lnTo>
                    <a:pt x="84" y="18"/>
                  </a:lnTo>
                  <a:lnTo>
                    <a:pt x="84" y="12"/>
                  </a:lnTo>
                  <a:lnTo>
                    <a:pt x="90" y="12"/>
                  </a:lnTo>
                  <a:lnTo>
                    <a:pt x="90" y="6"/>
                  </a:lnTo>
                  <a:lnTo>
                    <a:pt x="96" y="6"/>
                  </a:lnTo>
                  <a:lnTo>
                    <a:pt x="90" y="0"/>
                  </a:lnTo>
                  <a:lnTo>
                    <a:pt x="96" y="6"/>
                  </a:lnTo>
                  <a:lnTo>
                    <a:pt x="96" y="12"/>
                  </a:lnTo>
                  <a:lnTo>
                    <a:pt x="96" y="18"/>
                  </a:lnTo>
                  <a:lnTo>
                    <a:pt x="102" y="18"/>
                  </a:lnTo>
                  <a:lnTo>
                    <a:pt x="108" y="24"/>
                  </a:lnTo>
                  <a:lnTo>
                    <a:pt x="108" y="30"/>
                  </a:lnTo>
                  <a:lnTo>
                    <a:pt x="102" y="36"/>
                  </a:lnTo>
                  <a:lnTo>
                    <a:pt x="96" y="42"/>
                  </a:lnTo>
                  <a:lnTo>
                    <a:pt x="102" y="42"/>
                  </a:lnTo>
                  <a:lnTo>
                    <a:pt x="96" y="48"/>
                  </a:lnTo>
                  <a:lnTo>
                    <a:pt x="96" y="54"/>
                  </a:lnTo>
                  <a:lnTo>
                    <a:pt x="90" y="54"/>
                  </a:lnTo>
                  <a:lnTo>
                    <a:pt x="84" y="90"/>
                  </a:lnTo>
                  <a:lnTo>
                    <a:pt x="78" y="120"/>
                  </a:lnTo>
                  <a:lnTo>
                    <a:pt x="84" y="12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1" name="Freeform 389"/>
            <p:cNvSpPr>
              <a:spLocks/>
            </p:cNvSpPr>
            <p:nvPr/>
          </p:nvSpPr>
          <p:spPr bwMode="auto">
            <a:xfrm>
              <a:off x="1884" y="1386"/>
              <a:ext cx="120" cy="72"/>
            </a:xfrm>
            <a:custGeom>
              <a:avLst/>
              <a:gdLst>
                <a:gd name="T0" fmla="*/ 120 w 120"/>
                <a:gd name="T1" fmla="*/ 72 h 72"/>
                <a:gd name="T2" fmla="*/ 78 w 120"/>
                <a:gd name="T3" fmla="*/ 66 h 72"/>
                <a:gd name="T4" fmla="*/ 78 w 120"/>
                <a:gd name="T5" fmla="*/ 72 h 72"/>
                <a:gd name="T6" fmla="*/ 66 w 120"/>
                <a:gd name="T7" fmla="*/ 66 h 72"/>
                <a:gd name="T8" fmla="*/ 54 w 120"/>
                <a:gd name="T9" fmla="*/ 66 h 72"/>
                <a:gd name="T10" fmla="*/ 54 w 120"/>
                <a:gd name="T11" fmla="*/ 60 h 72"/>
                <a:gd name="T12" fmla="*/ 48 w 120"/>
                <a:gd name="T13" fmla="*/ 60 h 72"/>
                <a:gd name="T14" fmla="*/ 42 w 120"/>
                <a:gd name="T15" fmla="*/ 54 h 72"/>
                <a:gd name="T16" fmla="*/ 30 w 120"/>
                <a:gd name="T17" fmla="*/ 54 h 72"/>
                <a:gd name="T18" fmla="*/ 30 w 120"/>
                <a:gd name="T19" fmla="*/ 48 h 72"/>
                <a:gd name="T20" fmla="*/ 24 w 120"/>
                <a:gd name="T21" fmla="*/ 48 h 72"/>
                <a:gd name="T22" fmla="*/ 6 w 120"/>
                <a:gd name="T23" fmla="*/ 42 h 72"/>
                <a:gd name="T24" fmla="*/ 6 w 120"/>
                <a:gd name="T25" fmla="*/ 36 h 72"/>
                <a:gd name="T26" fmla="*/ 6 w 120"/>
                <a:gd name="T27" fmla="*/ 30 h 72"/>
                <a:gd name="T28" fmla="*/ 0 w 120"/>
                <a:gd name="T29" fmla="*/ 24 h 72"/>
                <a:gd name="T30" fmla="*/ 18 w 120"/>
                <a:gd name="T31" fmla="*/ 24 h 72"/>
                <a:gd name="T32" fmla="*/ 18 w 120"/>
                <a:gd name="T33" fmla="*/ 18 h 72"/>
                <a:gd name="T34" fmla="*/ 30 w 120"/>
                <a:gd name="T35" fmla="*/ 18 h 72"/>
                <a:gd name="T36" fmla="*/ 30 w 120"/>
                <a:gd name="T37" fmla="*/ 12 h 72"/>
                <a:gd name="T38" fmla="*/ 36 w 120"/>
                <a:gd name="T39" fmla="*/ 12 h 72"/>
                <a:gd name="T40" fmla="*/ 42 w 120"/>
                <a:gd name="T41" fmla="*/ 0 h 72"/>
                <a:gd name="T42" fmla="*/ 60 w 120"/>
                <a:gd name="T43" fmla="*/ 6 h 72"/>
                <a:gd name="T44" fmla="*/ 60 w 120"/>
                <a:gd name="T45" fmla="*/ 12 h 72"/>
                <a:gd name="T46" fmla="*/ 66 w 120"/>
                <a:gd name="T47" fmla="*/ 12 h 72"/>
                <a:gd name="T48" fmla="*/ 66 w 120"/>
                <a:gd name="T49" fmla="*/ 24 h 72"/>
                <a:gd name="T50" fmla="*/ 72 w 120"/>
                <a:gd name="T51" fmla="*/ 24 h 72"/>
                <a:gd name="T52" fmla="*/ 72 w 120"/>
                <a:gd name="T53" fmla="*/ 30 h 72"/>
                <a:gd name="T54" fmla="*/ 78 w 120"/>
                <a:gd name="T55" fmla="*/ 30 h 72"/>
                <a:gd name="T56" fmla="*/ 84 w 120"/>
                <a:gd name="T57" fmla="*/ 36 h 72"/>
                <a:gd name="T58" fmla="*/ 96 w 120"/>
                <a:gd name="T59" fmla="*/ 36 h 72"/>
                <a:gd name="T60" fmla="*/ 96 w 120"/>
                <a:gd name="T61" fmla="*/ 42 h 72"/>
                <a:gd name="T62" fmla="*/ 114 w 120"/>
                <a:gd name="T63" fmla="*/ 48 h 72"/>
                <a:gd name="T64" fmla="*/ 114 w 120"/>
                <a:gd name="T65" fmla="*/ 54 h 72"/>
                <a:gd name="T66" fmla="*/ 120 w 120"/>
                <a:gd name="T67" fmla="*/ 54 h 72"/>
                <a:gd name="T68" fmla="*/ 120 w 120"/>
                <a:gd name="T6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72">
                  <a:moveTo>
                    <a:pt x="120" y="72"/>
                  </a:moveTo>
                  <a:lnTo>
                    <a:pt x="78" y="66"/>
                  </a:lnTo>
                  <a:lnTo>
                    <a:pt x="78" y="72"/>
                  </a:lnTo>
                  <a:lnTo>
                    <a:pt x="66" y="66"/>
                  </a:lnTo>
                  <a:lnTo>
                    <a:pt x="54" y="66"/>
                  </a:lnTo>
                  <a:lnTo>
                    <a:pt x="54" y="60"/>
                  </a:lnTo>
                  <a:lnTo>
                    <a:pt x="48" y="60"/>
                  </a:lnTo>
                  <a:lnTo>
                    <a:pt x="42" y="54"/>
                  </a:lnTo>
                  <a:lnTo>
                    <a:pt x="30" y="54"/>
                  </a:lnTo>
                  <a:lnTo>
                    <a:pt x="30" y="48"/>
                  </a:lnTo>
                  <a:lnTo>
                    <a:pt x="24" y="48"/>
                  </a:lnTo>
                  <a:lnTo>
                    <a:pt x="6" y="42"/>
                  </a:lnTo>
                  <a:lnTo>
                    <a:pt x="6" y="36"/>
                  </a:lnTo>
                  <a:lnTo>
                    <a:pt x="6" y="30"/>
                  </a:lnTo>
                  <a:lnTo>
                    <a:pt x="0" y="24"/>
                  </a:lnTo>
                  <a:lnTo>
                    <a:pt x="18" y="24"/>
                  </a:lnTo>
                  <a:lnTo>
                    <a:pt x="18" y="18"/>
                  </a:lnTo>
                  <a:lnTo>
                    <a:pt x="30" y="18"/>
                  </a:lnTo>
                  <a:lnTo>
                    <a:pt x="30" y="12"/>
                  </a:lnTo>
                  <a:lnTo>
                    <a:pt x="36" y="12"/>
                  </a:lnTo>
                  <a:lnTo>
                    <a:pt x="42" y="0"/>
                  </a:lnTo>
                  <a:lnTo>
                    <a:pt x="60" y="6"/>
                  </a:lnTo>
                  <a:lnTo>
                    <a:pt x="60" y="12"/>
                  </a:lnTo>
                  <a:lnTo>
                    <a:pt x="66" y="12"/>
                  </a:lnTo>
                  <a:lnTo>
                    <a:pt x="66" y="24"/>
                  </a:lnTo>
                  <a:lnTo>
                    <a:pt x="72" y="24"/>
                  </a:lnTo>
                  <a:lnTo>
                    <a:pt x="72" y="30"/>
                  </a:lnTo>
                  <a:lnTo>
                    <a:pt x="78" y="30"/>
                  </a:lnTo>
                  <a:lnTo>
                    <a:pt x="84" y="36"/>
                  </a:lnTo>
                  <a:lnTo>
                    <a:pt x="96" y="36"/>
                  </a:lnTo>
                  <a:lnTo>
                    <a:pt x="96" y="42"/>
                  </a:lnTo>
                  <a:lnTo>
                    <a:pt x="114" y="48"/>
                  </a:lnTo>
                  <a:lnTo>
                    <a:pt x="114" y="54"/>
                  </a:lnTo>
                  <a:lnTo>
                    <a:pt x="120" y="54"/>
                  </a:lnTo>
                  <a:lnTo>
                    <a:pt x="120"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2" name="Freeform 390"/>
            <p:cNvSpPr>
              <a:spLocks/>
            </p:cNvSpPr>
            <p:nvPr/>
          </p:nvSpPr>
          <p:spPr bwMode="auto">
            <a:xfrm>
              <a:off x="1644" y="1350"/>
              <a:ext cx="72" cy="54"/>
            </a:xfrm>
            <a:custGeom>
              <a:avLst/>
              <a:gdLst>
                <a:gd name="T0" fmla="*/ 12 w 72"/>
                <a:gd name="T1" fmla="*/ 42 h 54"/>
                <a:gd name="T2" fmla="*/ 0 w 72"/>
                <a:gd name="T3" fmla="*/ 42 h 54"/>
                <a:gd name="T4" fmla="*/ 6 w 72"/>
                <a:gd name="T5" fmla="*/ 6 h 54"/>
                <a:gd name="T6" fmla="*/ 6 w 72"/>
                <a:gd name="T7" fmla="*/ 0 h 54"/>
                <a:gd name="T8" fmla="*/ 42 w 72"/>
                <a:gd name="T9" fmla="*/ 6 h 54"/>
                <a:gd name="T10" fmla="*/ 42 w 72"/>
                <a:gd name="T11" fmla="*/ 12 h 54"/>
                <a:gd name="T12" fmla="*/ 54 w 72"/>
                <a:gd name="T13" fmla="*/ 18 h 54"/>
                <a:gd name="T14" fmla="*/ 48 w 72"/>
                <a:gd name="T15" fmla="*/ 36 h 54"/>
                <a:gd name="T16" fmla="*/ 54 w 72"/>
                <a:gd name="T17" fmla="*/ 36 h 54"/>
                <a:gd name="T18" fmla="*/ 60 w 72"/>
                <a:gd name="T19" fmla="*/ 36 h 54"/>
                <a:gd name="T20" fmla="*/ 60 w 72"/>
                <a:gd name="T21" fmla="*/ 42 h 54"/>
                <a:gd name="T22" fmla="*/ 66 w 72"/>
                <a:gd name="T23" fmla="*/ 48 h 54"/>
                <a:gd name="T24" fmla="*/ 72 w 72"/>
                <a:gd name="T25" fmla="*/ 48 h 54"/>
                <a:gd name="T26" fmla="*/ 72 w 72"/>
                <a:gd name="T27" fmla="*/ 54 h 54"/>
                <a:gd name="T28" fmla="*/ 12 w 72"/>
                <a:gd name="T2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54">
                  <a:moveTo>
                    <a:pt x="12" y="42"/>
                  </a:moveTo>
                  <a:lnTo>
                    <a:pt x="0" y="42"/>
                  </a:lnTo>
                  <a:lnTo>
                    <a:pt x="6" y="6"/>
                  </a:lnTo>
                  <a:lnTo>
                    <a:pt x="6" y="0"/>
                  </a:lnTo>
                  <a:lnTo>
                    <a:pt x="42" y="6"/>
                  </a:lnTo>
                  <a:lnTo>
                    <a:pt x="42" y="12"/>
                  </a:lnTo>
                  <a:lnTo>
                    <a:pt x="54" y="18"/>
                  </a:lnTo>
                  <a:lnTo>
                    <a:pt x="48" y="36"/>
                  </a:lnTo>
                  <a:lnTo>
                    <a:pt x="54" y="36"/>
                  </a:lnTo>
                  <a:lnTo>
                    <a:pt x="60" y="36"/>
                  </a:lnTo>
                  <a:lnTo>
                    <a:pt x="60" y="42"/>
                  </a:lnTo>
                  <a:lnTo>
                    <a:pt x="66" y="48"/>
                  </a:lnTo>
                  <a:lnTo>
                    <a:pt x="72" y="48"/>
                  </a:lnTo>
                  <a:lnTo>
                    <a:pt x="72" y="54"/>
                  </a:lnTo>
                  <a:lnTo>
                    <a:pt x="12"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3" name="Freeform 391"/>
            <p:cNvSpPr>
              <a:spLocks/>
            </p:cNvSpPr>
            <p:nvPr/>
          </p:nvSpPr>
          <p:spPr bwMode="auto">
            <a:xfrm>
              <a:off x="1110" y="1248"/>
              <a:ext cx="150" cy="222"/>
            </a:xfrm>
            <a:custGeom>
              <a:avLst/>
              <a:gdLst>
                <a:gd name="T0" fmla="*/ 108 w 150"/>
                <a:gd name="T1" fmla="*/ 222 h 222"/>
                <a:gd name="T2" fmla="*/ 24 w 150"/>
                <a:gd name="T3" fmla="*/ 204 h 222"/>
                <a:gd name="T4" fmla="*/ 24 w 150"/>
                <a:gd name="T5" fmla="*/ 198 h 222"/>
                <a:gd name="T6" fmla="*/ 24 w 150"/>
                <a:gd name="T7" fmla="*/ 186 h 222"/>
                <a:gd name="T8" fmla="*/ 42 w 150"/>
                <a:gd name="T9" fmla="*/ 126 h 222"/>
                <a:gd name="T10" fmla="*/ 0 w 150"/>
                <a:gd name="T11" fmla="*/ 120 h 222"/>
                <a:gd name="T12" fmla="*/ 6 w 150"/>
                <a:gd name="T13" fmla="*/ 102 h 222"/>
                <a:gd name="T14" fmla="*/ 12 w 150"/>
                <a:gd name="T15" fmla="*/ 78 h 222"/>
                <a:gd name="T16" fmla="*/ 24 w 150"/>
                <a:gd name="T17" fmla="*/ 36 h 222"/>
                <a:gd name="T18" fmla="*/ 30 w 150"/>
                <a:gd name="T19" fmla="*/ 24 h 222"/>
                <a:gd name="T20" fmla="*/ 36 w 150"/>
                <a:gd name="T21" fmla="*/ 30 h 222"/>
                <a:gd name="T22" fmla="*/ 42 w 150"/>
                <a:gd name="T23" fmla="*/ 0 h 222"/>
                <a:gd name="T24" fmla="*/ 48 w 150"/>
                <a:gd name="T25" fmla="*/ 6 h 222"/>
                <a:gd name="T26" fmla="*/ 108 w 150"/>
                <a:gd name="T27" fmla="*/ 18 h 222"/>
                <a:gd name="T28" fmla="*/ 108 w 150"/>
                <a:gd name="T29" fmla="*/ 12 h 222"/>
                <a:gd name="T30" fmla="*/ 144 w 150"/>
                <a:gd name="T31" fmla="*/ 18 h 222"/>
                <a:gd name="T32" fmla="*/ 150 w 150"/>
                <a:gd name="T33" fmla="*/ 24 h 222"/>
                <a:gd name="T34" fmla="*/ 126 w 150"/>
                <a:gd name="T35" fmla="*/ 132 h 222"/>
                <a:gd name="T36" fmla="*/ 114 w 150"/>
                <a:gd name="T37" fmla="*/ 192 h 222"/>
                <a:gd name="T38" fmla="*/ 108 w 150"/>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222">
                  <a:moveTo>
                    <a:pt x="108" y="222"/>
                  </a:moveTo>
                  <a:lnTo>
                    <a:pt x="24" y="204"/>
                  </a:lnTo>
                  <a:lnTo>
                    <a:pt x="24" y="198"/>
                  </a:lnTo>
                  <a:lnTo>
                    <a:pt x="24" y="186"/>
                  </a:lnTo>
                  <a:lnTo>
                    <a:pt x="42" y="126"/>
                  </a:lnTo>
                  <a:lnTo>
                    <a:pt x="0" y="120"/>
                  </a:lnTo>
                  <a:lnTo>
                    <a:pt x="6" y="102"/>
                  </a:lnTo>
                  <a:lnTo>
                    <a:pt x="12" y="78"/>
                  </a:lnTo>
                  <a:lnTo>
                    <a:pt x="24" y="36"/>
                  </a:lnTo>
                  <a:lnTo>
                    <a:pt x="30" y="24"/>
                  </a:lnTo>
                  <a:lnTo>
                    <a:pt x="36" y="30"/>
                  </a:lnTo>
                  <a:lnTo>
                    <a:pt x="42" y="0"/>
                  </a:lnTo>
                  <a:lnTo>
                    <a:pt x="48" y="6"/>
                  </a:lnTo>
                  <a:lnTo>
                    <a:pt x="108" y="18"/>
                  </a:lnTo>
                  <a:lnTo>
                    <a:pt x="108" y="12"/>
                  </a:lnTo>
                  <a:lnTo>
                    <a:pt x="144" y="18"/>
                  </a:lnTo>
                  <a:lnTo>
                    <a:pt x="150" y="24"/>
                  </a:lnTo>
                  <a:lnTo>
                    <a:pt x="126" y="132"/>
                  </a:lnTo>
                  <a:lnTo>
                    <a:pt x="114" y="192"/>
                  </a:lnTo>
                  <a:lnTo>
                    <a:pt x="108" y="22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4" name="Freeform 392"/>
            <p:cNvSpPr>
              <a:spLocks noEditPoints="1"/>
            </p:cNvSpPr>
            <p:nvPr/>
          </p:nvSpPr>
          <p:spPr bwMode="auto">
            <a:xfrm>
              <a:off x="4668" y="1188"/>
              <a:ext cx="24" cy="42"/>
            </a:xfrm>
            <a:custGeom>
              <a:avLst/>
              <a:gdLst>
                <a:gd name="T0" fmla="*/ 12 w 24"/>
                <a:gd name="T1" fmla="*/ 24 h 42"/>
                <a:gd name="T2" fmla="*/ 12 w 24"/>
                <a:gd name="T3" fmla="*/ 18 h 42"/>
                <a:gd name="T4" fmla="*/ 12 w 24"/>
                <a:gd name="T5" fmla="*/ 24 h 42"/>
                <a:gd name="T6" fmla="*/ 6 w 24"/>
                <a:gd name="T7" fmla="*/ 24 h 42"/>
                <a:gd name="T8" fmla="*/ 0 w 24"/>
                <a:gd name="T9" fmla="*/ 24 h 42"/>
                <a:gd name="T10" fmla="*/ 0 w 24"/>
                <a:gd name="T11" fmla="*/ 18 h 42"/>
                <a:gd name="T12" fmla="*/ 0 w 24"/>
                <a:gd name="T13" fmla="*/ 12 h 42"/>
                <a:gd name="T14" fmla="*/ 0 w 24"/>
                <a:gd name="T15" fmla="*/ 6 h 42"/>
                <a:gd name="T16" fmla="*/ 6 w 24"/>
                <a:gd name="T17" fmla="*/ 6 h 42"/>
                <a:gd name="T18" fmla="*/ 6 w 24"/>
                <a:gd name="T19" fmla="*/ 0 h 42"/>
                <a:gd name="T20" fmla="*/ 12 w 24"/>
                <a:gd name="T21" fmla="*/ 0 h 42"/>
                <a:gd name="T22" fmla="*/ 18 w 24"/>
                <a:gd name="T23" fmla="*/ 0 h 42"/>
                <a:gd name="T24" fmla="*/ 18 w 24"/>
                <a:gd name="T25" fmla="*/ 6 h 42"/>
                <a:gd name="T26" fmla="*/ 12 w 24"/>
                <a:gd name="T27" fmla="*/ 12 h 42"/>
                <a:gd name="T28" fmla="*/ 24 w 24"/>
                <a:gd name="T29" fmla="*/ 36 h 42"/>
                <a:gd name="T30" fmla="*/ 18 w 24"/>
                <a:gd name="T31" fmla="*/ 42 h 42"/>
                <a:gd name="T32" fmla="*/ 18 w 24"/>
                <a:gd name="T33" fmla="*/ 36 h 42"/>
                <a:gd name="T34" fmla="*/ 18 w 24"/>
                <a:gd name="T35" fmla="*/ 30 h 42"/>
                <a:gd name="T36" fmla="*/ 12 w 24"/>
                <a:gd name="T37" fmla="*/ 24 h 42"/>
                <a:gd name="T38" fmla="*/ 12 w 24"/>
                <a:gd name="T39" fmla="*/ 12 h 42"/>
                <a:gd name="T40" fmla="*/ 24 w 24"/>
                <a:gd name="T41" fmla="*/ 12 h 42"/>
                <a:gd name="T42" fmla="*/ 24 w 24"/>
                <a:gd name="T43" fmla="*/ 18 h 42"/>
                <a:gd name="T44" fmla="*/ 24 w 24"/>
                <a:gd name="T45" fmla="*/ 24 h 42"/>
                <a:gd name="T46" fmla="*/ 24 w 24"/>
                <a:gd name="T47" fmla="*/ 30 h 42"/>
                <a:gd name="T48" fmla="*/ 24 w 24"/>
                <a:gd name="T49" fmla="*/ 36 h 42"/>
                <a:gd name="T50" fmla="*/ 24 w 24"/>
                <a:gd name="T51" fmla="*/ 30 h 42"/>
                <a:gd name="T52" fmla="*/ 12 w 24"/>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42">
                  <a:moveTo>
                    <a:pt x="12" y="24"/>
                  </a:moveTo>
                  <a:lnTo>
                    <a:pt x="12" y="18"/>
                  </a:lnTo>
                  <a:lnTo>
                    <a:pt x="12" y="24"/>
                  </a:lnTo>
                  <a:lnTo>
                    <a:pt x="6" y="24"/>
                  </a:lnTo>
                  <a:lnTo>
                    <a:pt x="0" y="24"/>
                  </a:lnTo>
                  <a:lnTo>
                    <a:pt x="0" y="18"/>
                  </a:lnTo>
                  <a:lnTo>
                    <a:pt x="0" y="12"/>
                  </a:lnTo>
                  <a:lnTo>
                    <a:pt x="0" y="6"/>
                  </a:lnTo>
                  <a:lnTo>
                    <a:pt x="6" y="6"/>
                  </a:lnTo>
                  <a:lnTo>
                    <a:pt x="6" y="0"/>
                  </a:lnTo>
                  <a:lnTo>
                    <a:pt x="12" y="0"/>
                  </a:lnTo>
                  <a:lnTo>
                    <a:pt x="18" y="0"/>
                  </a:lnTo>
                  <a:lnTo>
                    <a:pt x="18" y="6"/>
                  </a:lnTo>
                  <a:lnTo>
                    <a:pt x="12" y="12"/>
                  </a:lnTo>
                  <a:lnTo>
                    <a:pt x="24" y="36"/>
                  </a:lnTo>
                  <a:lnTo>
                    <a:pt x="18" y="42"/>
                  </a:lnTo>
                  <a:lnTo>
                    <a:pt x="18" y="36"/>
                  </a:lnTo>
                  <a:lnTo>
                    <a:pt x="18" y="30"/>
                  </a:lnTo>
                  <a:lnTo>
                    <a:pt x="12" y="24"/>
                  </a:lnTo>
                  <a:close/>
                  <a:moveTo>
                    <a:pt x="12" y="12"/>
                  </a:moveTo>
                  <a:lnTo>
                    <a:pt x="24" y="12"/>
                  </a:lnTo>
                  <a:lnTo>
                    <a:pt x="24" y="18"/>
                  </a:lnTo>
                  <a:lnTo>
                    <a:pt x="24" y="24"/>
                  </a:lnTo>
                  <a:lnTo>
                    <a:pt x="24" y="30"/>
                  </a:lnTo>
                  <a:lnTo>
                    <a:pt x="24" y="36"/>
                  </a:lnTo>
                  <a:lnTo>
                    <a:pt x="24" y="30"/>
                  </a:lnTo>
                  <a:lnTo>
                    <a:pt x="12"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5" name="Freeform 393"/>
            <p:cNvSpPr>
              <a:spLocks/>
            </p:cNvSpPr>
            <p:nvPr/>
          </p:nvSpPr>
          <p:spPr bwMode="auto">
            <a:xfrm>
              <a:off x="1824" y="1380"/>
              <a:ext cx="186" cy="198"/>
            </a:xfrm>
            <a:custGeom>
              <a:avLst/>
              <a:gdLst>
                <a:gd name="T0" fmla="*/ 0 w 186"/>
                <a:gd name="T1" fmla="*/ 54 h 198"/>
                <a:gd name="T2" fmla="*/ 12 w 186"/>
                <a:gd name="T3" fmla="*/ 0 h 198"/>
                <a:gd name="T4" fmla="*/ 12 w 186"/>
                <a:gd name="T5" fmla="*/ 6 h 198"/>
                <a:gd name="T6" fmla="*/ 18 w 186"/>
                <a:gd name="T7" fmla="*/ 6 h 198"/>
                <a:gd name="T8" fmla="*/ 18 w 186"/>
                <a:gd name="T9" fmla="*/ 12 h 198"/>
                <a:gd name="T10" fmla="*/ 24 w 186"/>
                <a:gd name="T11" fmla="*/ 12 h 198"/>
                <a:gd name="T12" fmla="*/ 24 w 186"/>
                <a:gd name="T13" fmla="*/ 18 h 198"/>
                <a:gd name="T14" fmla="*/ 24 w 186"/>
                <a:gd name="T15" fmla="*/ 24 h 198"/>
                <a:gd name="T16" fmla="*/ 30 w 186"/>
                <a:gd name="T17" fmla="*/ 24 h 198"/>
                <a:gd name="T18" fmla="*/ 36 w 186"/>
                <a:gd name="T19" fmla="*/ 24 h 198"/>
                <a:gd name="T20" fmla="*/ 36 w 186"/>
                <a:gd name="T21" fmla="*/ 18 h 198"/>
                <a:gd name="T22" fmla="*/ 42 w 186"/>
                <a:gd name="T23" fmla="*/ 12 h 198"/>
                <a:gd name="T24" fmla="*/ 48 w 186"/>
                <a:gd name="T25" fmla="*/ 18 h 198"/>
                <a:gd name="T26" fmla="*/ 48 w 186"/>
                <a:gd name="T27" fmla="*/ 12 h 198"/>
                <a:gd name="T28" fmla="*/ 48 w 186"/>
                <a:gd name="T29" fmla="*/ 18 h 198"/>
                <a:gd name="T30" fmla="*/ 54 w 186"/>
                <a:gd name="T31" fmla="*/ 18 h 198"/>
                <a:gd name="T32" fmla="*/ 54 w 186"/>
                <a:gd name="T33" fmla="*/ 24 h 198"/>
                <a:gd name="T34" fmla="*/ 60 w 186"/>
                <a:gd name="T35" fmla="*/ 30 h 198"/>
                <a:gd name="T36" fmla="*/ 66 w 186"/>
                <a:gd name="T37" fmla="*/ 36 h 198"/>
                <a:gd name="T38" fmla="*/ 66 w 186"/>
                <a:gd name="T39" fmla="*/ 42 h 198"/>
                <a:gd name="T40" fmla="*/ 66 w 186"/>
                <a:gd name="T41" fmla="*/ 48 h 198"/>
                <a:gd name="T42" fmla="*/ 84 w 186"/>
                <a:gd name="T43" fmla="*/ 54 h 198"/>
                <a:gd name="T44" fmla="*/ 90 w 186"/>
                <a:gd name="T45" fmla="*/ 54 h 198"/>
                <a:gd name="T46" fmla="*/ 90 w 186"/>
                <a:gd name="T47" fmla="*/ 60 h 198"/>
                <a:gd name="T48" fmla="*/ 102 w 186"/>
                <a:gd name="T49" fmla="*/ 60 h 198"/>
                <a:gd name="T50" fmla="*/ 108 w 186"/>
                <a:gd name="T51" fmla="*/ 66 h 198"/>
                <a:gd name="T52" fmla="*/ 114 w 186"/>
                <a:gd name="T53" fmla="*/ 66 h 198"/>
                <a:gd name="T54" fmla="*/ 114 w 186"/>
                <a:gd name="T55" fmla="*/ 72 h 198"/>
                <a:gd name="T56" fmla="*/ 126 w 186"/>
                <a:gd name="T57" fmla="*/ 72 h 198"/>
                <a:gd name="T58" fmla="*/ 138 w 186"/>
                <a:gd name="T59" fmla="*/ 78 h 198"/>
                <a:gd name="T60" fmla="*/ 138 w 186"/>
                <a:gd name="T61" fmla="*/ 72 h 198"/>
                <a:gd name="T62" fmla="*/ 180 w 186"/>
                <a:gd name="T63" fmla="*/ 78 h 198"/>
                <a:gd name="T64" fmla="*/ 186 w 186"/>
                <a:gd name="T65" fmla="*/ 78 h 198"/>
                <a:gd name="T66" fmla="*/ 180 w 186"/>
                <a:gd name="T67" fmla="*/ 114 h 198"/>
                <a:gd name="T68" fmla="*/ 174 w 186"/>
                <a:gd name="T69" fmla="*/ 150 h 198"/>
                <a:gd name="T70" fmla="*/ 168 w 186"/>
                <a:gd name="T71" fmla="*/ 180 h 198"/>
                <a:gd name="T72" fmla="*/ 168 w 186"/>
                <a:gd name="T73" fmla="*/ 198 h 198"/>
                <a:gd name="T74" fmla="*/ 60 w 186"/>
                <a:gd name="T75" fmla="*/ 186 h 198"/>
                <a:gd name="T76" fmla="*/ 60 w 186"/>
                <a:gd name="T77" fmla="*/ 168 h 198"/>
                <a:gd name="T78" fmla="*/ 60 w 186"/>
                <a:gd name="T79" fmla="*/ 144 h 198"/>
                <a:gd name="T80" fmla="*/ 54 w 186"/>
                <a:gd name="T81" fmla="*/ 138 h 198"/>
                <a:gd name="T82" fmla="*/ 54 w 186"/>
                <a:gd name="T83" fmla="*/ 132 h 198"/>
                <a:gd name="T84" fmla="*/ 48 w 186"/>
                <a:gd name="T85" fmla="*/ 132 h 198"/>
                <a:gd name="T86" fmla="*/ 54 w 186"/>
                <a:gd name="T87" fmla="*/ 132 h 198"/>
                <a:gd name="T88" fmla="*/ 48 w 186"/>
                <a:gd name="T89" fmla="*/ 126 h 198"/>
                <a:gd name="T90" fmla="*/ 42 w 186"/>
                <a:gd name="T91" fmla="*/ 114 h 198"/>
                <a:gd name="T92" fmla="*/ 36 w 186"/>
                <a:gd name="T93" fmla="*/ 108 h 198"/>
                <a:gd name="T94" fmla="*/ 30 w 186"/>
                <a:gd name="T95" fmla="*/ 108 h 198"/>
                <a:gd name="T96" fmla="*/ 30 w 186"/>
                <a:gd name="T97" fmla="*/ 102 h 198"/>
                <a:gd name="T98" fmla="*/ 30 w 186"/>
                <a:gd name="T99" fmla="*/ 96 h 198"/>
                <a:gd name="T100" fmla="*/ 30 w 186"/>
                <a:gd name="T101" fmla="*/ 90 h 198"/>
                <a:gd name="T102" fmla="*/ 24 w 186"/>
                <a:gd name="T103" fmla="*/ 90 h 198"/>
                <a:gd name="T104" fmla="*/ 24 w 186"/>
                <a:gd name="T105" fmla="*/ 78 h 198"/>
                <a:gd name="T106" fmla="*/ 30 w 186"/>
                <a:gd name="T107" fmla="*/ 78 h 198"/>
                <a:gd name="T108" fmla="*/ 24 w 186"/>
                <a:gd name="T109" fmla="*/ 72 h 198"/>
                <a:gd name="T110" fmla="*/ 24 w 186"/>
                <a:gd name="T111" fmla="*/ 60 h 198"/>
                <a:gd name="T112" fmla="*/ 0 w 186"/>
                <a:gd name="T11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98">
                  <a:moveTo>
                    <a:pt x="0" y="54"/>
                  </a:moveTo>
                  <a:lnTo>
                    <a:pt x="12" y="0"/>
                  </a:lnTo>
                  <a:lnTo>
                    <a:pt x="12" y="6"/>
                  </a:lnTo>
                  <a:lnTo>
                    <a:pt x="18" y="6"/>
                  </a:lnTo>
                  <a:lnTo>
                    <a:pt x="18" y="12"/>
                  </a:lnTo>
                  <a:lnTo>
                    <a:pt x="24" y="12"/>
                  </a:lnTo>
                  <a:lnTo>
                    <a:pt x="24" y="18"/>
                  </a:lnTo>
                  <a:lnTo>
                    <a:pt x="24" y="24"/>
                  </a:lnTo>
                  <a:lnTo>
                    <a:pt x="30" y="24"/>
                  </a:lnTo>
                  <a:lnTo>
                    <a:pt x="36" y="24"/>
                  </a:lnTo>
                  <a:lnTo>
                    <a:pt x="36" y="18"/>
                  </a:lnTo>
                  <a:lnTo>
                    <a:pt x="42" y="12"/>
                  </a:lnTo>
                  <a:lnTo>
                    <a:pt x="48" y="18"/>
                  </a:lnTo>
                  <a:lnTo>
                    <a:pt x="48" y="12"/>
                  </a:lnTo>
                  <a:lnTo>
                    <a:pt x="48" y="18"/>
                  </a:lnTo>
                  <a:lnTo>
                    <a:pt x="54" y="18"/>
                  </a:lnTo>
                  <a:lnTo>
                    <a:pt x="54" y="24"/>
                  </a:lnTo>
                  <a:lnTo>
                    <a:pt x="60" y="30"/>
                  </a:lnTo>
                  <a:lnTo>
                    <a:pt x="66" y="36"/>
                  </a:lnTo>
                  <a:lnTo>
                    <a:pt x="66" y="42"/>
                  </a:lnTo>
                  <a:lnTo>
                    <a:pt x="66" y="48"/>
                  </a:lnTo>
                  <a:lnTo>
                    <a:pt x="84" y="54"/>
                  </a:lnTo>
                  <a:lnTo>
                    <a:pt x="90" y="54"/>
                  </a:lnTo>
                  <a:lnTo>
                    <a:pt x="90" y="60"/>
                  </a:lnTo>
                  <a:lnTo>
                    <a:pt x="102" y="60"/>
                  </a:lnTo>
                  <a:lnTo>
                    <a:pt x="108" y="66"/>
                  </a:lnTo>
                  <a:lnTo>
                    <a:pt x="114" y="66"/>
                  </a:lnTo>
                  <a:lnTo>
                    <a:pt x="114" y="72"/>
                  </a:lnTo>
                  <a:lnTo>
                    <a:pt x="126" y="72"/>
                  </a:lnTo>
                  <a:lnTo>
                    <a:pt x="138" y="78"/>
                  </a:lnTo>
                  <a:lnTo>
                    <a:pt x="138" y="72"/>
                  </a:lnTo>
                  <a:lnTo>
                    <a:pt x="180" y="78"/>
                  </a:lnTo>
                  <a:lnTo>
                    <a:pt x="186" y="78"/>
                  </a:lnTo>
                  <a:lnTo>
                    <a:pt x="180" y="114"/>
                  </a:lnTo>
                  <a:lnTo>
                    <a:pt x="174" y="150"/>
                  </a:lnTo>
                  <a:lnTo>
                    <a:pt x="168" y="180"/>
                  </a:lnTo>
                  <a:lnTo>
                    <a:pt x="168" y="198"/>
                  </a:lnTo>
                  <a:lnTo>
                    <a:pt x="60" y="186"/>
                  </a:lnTo>
                  <a:lnTo>
                    <a:pt x="60" y="168"/>
                  </a:lnTo>
                  <a:lnTo>
                    <a:pt x="60" y="144"/>
                  </a:lnTo>
                  <a:lnTo>
                    <a:pt x="54" y="138"/>
                  </a:lnTo>
                  <a:lnTo>
                    <a:pt x="54" y="132"/>
                  </a:lnTo>
                  <a:lnTo>
                    <a:pt x="48" y="132"/>
                  </a:lnTo>
                  <a:lnTo>
                    <a:pt x="54" y="132"/>
                  </a:lnTo>
                  <a:lnTo>
                    <a:pt x="48" y="126"/>
                  </a:lnTo>
                  <a:lnTo>
                    <a:pt x="42" y="114"/>
                  </a:lnTo>
                  <a:lnTo>
                    <a:pt x="36" y="108"/>
                  </a:lnTo>
                  <a:lnTo>
                    <a:pt x="30" y="108"/>
                  </a:lnTo>
                  <a:lnTo>
                    <a:pt x="30" y="102"/>
                  </a:lnTo>
                  <a:lnTo>
                    <a:pt x="30" y="96"/>
                  </a:lnTo>
                  <a:lnTo>
                    <a:pt x="30" y="90"/>
                  </a:lnTo>
                  <a:lnTo>
                    <a:pt x="24" y="90"/>
                  </a:lnTo>
                  <a:lnTo>
                    <a:pt x="24" y="78"/>
                  </a:lnTo>
                  <a:lnTo>
                    <a:pt x="30" y="78"/>
                  </a:lnTo>
                  <a:lnTo>
                    <a:pt x="24" y="72"/>
                  </a:lnTo>
                  <a:lnTo>
                    <a:pt x="24" y="60"/>
                  </a:lnTo>
                  <a:lnTo>
                    <a:pt x="0"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6" name="Freeform 394"/>
            <p:cNvSpPr>
              <a:spLocks/>
            </p:cNvSpPr>
            <p:nvPr/>
          </p:nvSpPr>
          <p:spPr bwMode="auto">
            <a:xfrm>
              <a:off x="2394" y="1446"/>
              <a:ext cx="78" cy="60"/>
            </a:xfrm>
            <a:custGeom>
              <a:avLst/>
              <a:gdLst>
                <a:gd name="T0" fmla="*/ 66 w 78"/>
                <a:gd name="T1" fmla="*/ 60 h 60"/>
                <a:gd name="T2" fmla="*/ 0 w 78"/>
                <a:gd name="T3" fmla="*/ 60 h 60"/>
                <a:gd name="T4" fmla="*/ 0 w 78"/>
                <a:gd name="T5" fmla="*/ 48 h 60"/>
                <a:gd name="T6" fmla="*/ 0 w 78"/>
                <a:gd name="T7" fmla="*/ 30 h 60"/>
                <a:gd name="T8" fmla="*/ 0 w 78"/>
                <a:gd name="T9" fmla="*/ 24 h 60"/>
                <a:gd name="T10" fmla="*/ 0 w 78"/>
                <a:gd name="T11" fmla="*/ 30 h 60"/>
                <a:gd name="T12" fmla="*/ 6 w 78"/>
                <a:gd name="T13" fmla="*/ 30 h 60"/>
                <a:gd name="T14" fmla="*/ 6 w 78"/>
                <a:gd name="T15" fmla="*/ 24 h 60"/>
                <a:gd name="T16" fmla="*/ 12 w 78"/>
                <a:gd name="T17" fmla="*/ 0 h 60"/>
                <a:gd name="T18" fmla="*/ 78 w 78"/>
                <a:gd name="T19" fmla="*/ 0 h 60"/>
                <a:gd name="T20" fmla="*/ 78 w 78"/>
                <a:gd name="T21" fmla="*/ 18 h 60"/>
                <a:gd name="T22" fmla="*/ 72 w 78"/>
                <a:gd name="T23" fmla="*/ 18 h 60"/>
                <a:gd name="T24" fmla="*/ 72 w 78"/>
                <a:gd name="T25" fmla="*/ 24 h 60"/>
                <a:gd name="T26" fmla="*/ 66 w 78"/>
                <a:gd name="T27" fmla="*/ 18 h 60"/>
                <a:gd name="T28" fmla="*/ 66 w 78"/>
                <a:gd name="T29" fmla="*/ 24 h 60"/>
                <a:gd name="T30" fmla="*/ 66 w 78"/>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0">
                  <a:moveTo>
                    <a:pt x="66" y="60"/>
                  </a:moveTo>
                  <a:lnTo>
                    <a:pt x="0" y="60"/>
                  </a:lnTo>
                  <a:lnTo>
                    <a:pt x="0" y="48"/>
                  </a:lnTo>
                  <a:lnTo>
                    <a:pt x="0" y="30"/>
                  </a:lnTo>
                  <a:lnTo>
                    <a:pt x="0" y="24"/>
                  </a:lnTo>
                  <a:lnTo>
                    <a:pt x="0" y="30"/>
                  </a:lnTo>
                  <a:lnTo>
                    <a:pt x="6" y="30"/>
                  </a:lnTo>
                  <a:lnTo>
                    <a:pt x="6" y="24"/>
                  </a:lnTo>
                  <a:lnTo>
                    <a:pt x="12" y="0"/>
                  </a:lnTo>
                  <a:lnTo>
                    <a:pt x="78" y="0"/>
                  </a:lnTo>
                  <a:lnTo>
                    <a:pt x="78" y="18"/>
                  </a:lnTo>
                  <a:lnTo>
                    <a:pt x="72" y="18"/>
                  </a:lnTo>
                  <a:lnTo>
                    <a:pt x="72" y="24"/>
                  </a:lnTo>
                  <a:lnTo>
                    <a:pt x="66" y="18"/>
                  </a:lnTo>
                  <a:lnTo>
                    <a:pt x="66" y="24"/>
                  </a:lnTo>
                  <a:lnTo>
                    <a:pt x="66"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7" name="Freeform 395"/>
            <p:cNvSpPr>
              <a:spLocks/>
            </p:cNvSpPr>
            <p:nvPr/>
          </p:nvSpPr>
          <p:spPr bwMode="auto">
            <a:xfrm>
              <a:off x="1488" y="1326"/>
              <a:ext cx="126" cy="156"/>
            </a:xfrm>
            <a:custGeom>
              <a:avLst/>
              <a:gdLst>
                <a:gd name="T0" fmla="*/ 30 w 126"/>
                <a:gd name="T1" fmla="*/ 84 h 156"/>
                <a:gd name="T2" fmla="*/ 30 w 126"/>
                <a:gd name="T3" fmla="*/ 72 h 156"/>
                <a:gd name="T4" fmla="*/ 18 w 126"/>
                <a:gd name="T5" fmla="*/ 66 h 156"/>
                <a:gd name="T6" fmla="*/ 24 w 126"/>
                <a:gd name="T7" fmla="*/ 54 h 156"/>
                <a:gd name="T8" fmla="*/ 18 w 126"/>
                <a:gd name="T9" fmla="*/ 48 h 156"/>
                <a:gd name="T10" fmla="*/ 12 w 126"/>
                <a:gd name="T11" fmla="*/ 42 h 156"/>
                <a:gd name="T12" fmla="*/ 12 w 126"/>
                <a:gd name="T13" fmla="*/ 30 h 156"/>
                <a:gd name="T14" fmla="*/ 18 w 126"/>
                <a:gd name="T15" fmla="*/ 24 h 156"/>
                <a:gd name="T16" fmla="*/ 12 w 126"/>
                <a:gd name="T17" fmla="*/ 18 h 156"/>
                <a:gd name="T18" fmla="*/ 0 w 126"/>
                <a:gd name="T19" fmla="*/ 12 h 156"/>
                <a:gd name="T20" fmla="*/ 6 w 126"/>
                <a:gd name="T21" fmla="*/ 0 h 156"/>
                <a:gd name="T22" fmla="*/ 12 w 126"/>
                <a:gd name="T23" fmla="*/ 6 h 156"/>
                <a:gd name="T24" fmla="*/ 24 w 126"/>
                <a:gd name="T25" fmla="*/ 12 h 156"/>
                <a:gd name="T26" fmla="*/ 30 w 126"/>
                <a:gd name="T27" fmla="*/ 18 h 156"/>
                <a:gd name="T28" fmla="*/ 36 w 126"/>
                <a:gd name="T29" fmla="*/ 18 h 156"/>
                <a:gd name="T30" fmla="*/ 48 w 126"/>
                <a:gd name="T31" fmla="*/ 18 h 156"/>
                <a:gd name="T32" fmla="*/ 54 w 126"/>
                <a:gd name="T33" fmla="*/ 30 h 156"/>
                <a:gd name="T34" fmla="*/ 60 w 126"/>
                <a:gd name="T35" fmla="*/ 36 h 156"/>
                <a:gd name="T36" fmla="*/ 66 w 126"/>
                <a:gd name="T37" fmla="*/ 36 h 156"/>
                <a:gd name="T38" fmla="*/ 66 w 126"/>
                <a:gd name="T39" fmla="*/ 48 h 156"/>
                <a:gd name="T40" fmla="*/ 72 w 126"/>
                <a:gd name="T41" fmla="*/ 54 h 156"/>
                <a:gd name="T42" fmla="*/ 84 w 126"/>
                <a:gd name="T43" fmla="*/ 54 h 156"/>
                <a:gd name="T44" fmla="*/ 84 w 126"/>
                <a:gd name="T45" fmla="*/ 66 h 156"/>
                <a:gd name="T46" fmla="*/ 84 w 126"/>
                <a:gd name="T47" fmla="*/ 66 h 156"/>
                <a:gd name="T48" fmla="*/ 84 w 126"/>
                <a:gd name="T49" fmla="*/ 78 h 156"/>
                <a:gd name="T50" fmla="*/ 102 w 126"/>
                <a:gd name="T51" fmla="*/ 90 h 156"/>
                <a:gd name="T52" fmla="*/ 120 w 126"/>
                <a:gd name="T53" fmla="*/ 114 h 156"/>
                <a:gd name="T54" fmla="*/ 102 w 126"/>
                <a:gd name="T55" fmla="*/ 144 h 156"/>
                <a:gd name="T56" fmla="*/ 96 w 126"/>
                <a:gd name="T57" fmla="*/ 150 h 156"/>
                <a:gd name="T58" fmla="*/ 90 w 126"/>
                <a:gd name="T59" fmla="*/ 156 h 156"/>
                <a:gd name="T60" fmla="*/ 84 w 126"/>
                <a:gd name="T61" fmla="*/ 150 h 156"/>
                <a:gd name="T62" fmla="*/ 90 w 126"/>
                <a:gd name="T63" fmla="*/ 132 h 156"/>
                <a:gd name="T64" fmla="*/ 72 w 126"/>
                <a:gd name="T65" fmla="*/ 9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56">
                  <a:moveTo>
                    <a:pt x="72" y="96"/>
                  </a:moveTo>
                  <a:lnTo>
                    <a:pt x="30" y="84"/>
                  </a:lnTo>
                  <a:lnTo>
                    <a:pt x="30" y="78"/>
                  </a:lnTo>
                  <a:lnTo>
                    <a:pt x="30" y="72"/>
                  </a:lnTo>
                  <a:lnTo>
                    <a:pt x="18" y="72"/>
                  </a:lnTo>
                  <a:lnTo>
                    <a:pt x="18" y="66"/>
                  </a:lnTo>
                  <a:lnTo>
                    <a:pt x="18" y="60"/>
                  </a:lnTo>
                  <a:lnTo>
                    <a:pt x="24" y="54"/>
                  </a:lnTo>
                  <a:lnTo>
                    <a:pt x="18" y="54"/>
                  </a:lnTo>
                  <a:lnTo>
                    <a:pt x="18" y="48"/>
                  </a:lnTo>
                  <a:lnTo>
                    <a:pt x="18" y="42"/>
                  </a:lnTo>
                  <a:lnTo>
                    <a:pt x="12" y="42"/>
                  </a:lnTo>
                  <a:lnTo>
                    <a:pt x="18" y="36"/>
                  </a:lnTo>
                  <a:lnTo>
                    <a:pt x="12" y="30"/>
                  </a:lnTo>
                  <a:lnTo>
                    <a:pt x="18" y="30"/>
                  </a:lnTo>
                  <a:lnTo>
                    <a:pt x="18" y="24"/>
                  </a:lnTo>
                  <a:lnTo>
                    <a:pt x="18" y="18"/>
                  </a:lnTo>
                  <a:lnTo>
                    <a:pt x="12" y="18"/>
                  </a:lnTo>
                  <a:lnTo>
                    <a:pt x="6" y="18"/>
                  </a:lnTo>
                  <a:lnTo>
                    <a:pt x="0" y="12"/>
                  </a:lnTo>
                  <a:lnTo>
                    <a:pt x="0" y="6"/>
                  </a:lnTo>
                  <a:lnTo>
                    <a:pt x="6" y="0"/>
                  </a:lnTo>
                  <a:lnTo>
                    <a:pt x="12" y="0"/>
                  </a:lnTo>
                  <a:lnTo>
                    <a:pt x="12" y="6"/>
                  </a:lnTo>
                  <a:lnTo>
                    <a:pt x="18" y="12"/>
                  </a:lnTo>
                  <a:lnTo>
                    <a:pt x="24" y="12"/>
                  </a:lnTo>
                  <a:lnTo>
                    <a:pt x="24" y="18"/>
                  </a:lnTo>
                  <a:lnTo>
                    <a:pt x="30" y="18"/>
                  </a:lnTo>
                  <a:lnTo>
                    <a:pt x="30" y="12"/>
                  </a:lnTo>
                  <a:lnTo>
                    <a:pt x="36" y="18"/>
                  </a:lnTo>
                  <a:lnTo>
                    <a:pt x="42" y="18"/>
                  </a:lnTo>
                  <a:lnTo>
                    <a:pt x="48" y="18"/>
                  </a:lnTo>
                  <a:lnTo>
                    <a:pt x="48" y="24"/>
                  </a:lnTo>
                  <a:lnTo>
                    <a:pt x="54" y="30"/>
                  </a:lnTo>
                  <a:lnTo>
                    <a:pt x="54" y="36"/>
                  </a:lnTo>
                  <a:lnTo>
                    <a:pt x="60" y="36"/>
                  </a:lnTo>
                  <a:lnTo>
                    <a:pt x="60" y="30"/>
                  </a:lnTo>
                  <a:lnTo>
                    <a:pt x="66" y="36"/>
                  </a:lnTo>
                  <a:lnTo>
                    <a:pt x="66" y="42"/>
                  </a:lnTo>
                  <a:lnTo>
                    <a:pt x="66" y="48"/>
                  </a:lnTo>
                  <a:lnTo>
                    <a:pt x="72" y="48"/>
                  </a:lnTo>
                  <a:lnTo>
                    <a:pt x="72" y="54"/>
                  </a:lnTo>
                  <a:lnTo>
                    <a:pt x="78" y="54"/>
                  </a:lnTo>
                  <a:lnTo>
                    <a:pt x="84" y="54"/>
                  </a:lnTo>
                  <a:lnTo>
                    <a:pt x="84" y="60"/>
                  </a:lnTo>
                  <a:lnTo>
                    <a:pt x="84" y="66"/>
                  </a:lnTo>
                  <a:lnTo>
                    <a:pt x="90" y="66"/>
                  </a:lnTo>
                  <a:lnTo>
                    <a:pt x="84" y="66"/>
                  </a:lnTo>
                  <a:lnTo>
                    <a:pt x="84" y="72"/>
                  </a:lnTo>
                  <a:lnTo>
                    <a:pt x="84" y="78"/>
                  </a:lnTo>
                  <a:lnTo>
                    <a:pt x="102" y="84"/>
                  </a:lnTo>
                  <a:lnTo>
                    <a:pt x="102" y="90"/>
                  </a:lnTo>
                  <a:lnTo>
                    <a:pt x="126" y="96"/>
                  </a:lnTo>
                  <a:lnTo>
                    <a:pt x="120" y="114"/>
                  </a:lnTo>
                  <a:lnTo>
                    <a:pt x="108" y="108"/>
                  </a:lnTo>
                  <a:lnTo>
                    <a:pt x="102" y="144"/>
                  </a:lnTo>
                  <a:lnTo>
                    <a:pt x="102" y="150"/>
                  </a:lnTo>
                  <a:lnTo>
                    <a:pt x="96" y="150"/>
                  </a:lnTo>
                  <a:lnTo>
                    <a:pt x="96" y="156"/>
                  </a:lnTo>
                  <a:lnTo>
                    <a:pt x="90" y="156"/>
                  </a:lnTo>
                  <a:lnTo>
                    <a:pt x="90" y="150"/>
                  </a:lnTo>
                  <a:lnTo>
                    <a:pt x="84" y="150"/>
                  </a:lnTo>
                  <a:lnTo>
                    <a:pt x="84" y="132"/>
                  </a:lnTo>
                  <a:lnTo>
                    <a:pt x="90" y="132"/>
                  </a:lnTo>
                  <a:lnTo>
                    <a:pt x="96" y="96"/>
                  </a:lnTo>
                  <a:lnTo>
                    <a:pt x="72" y="9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8" name="Freeform 396"/>
            <p:cNvSpPr>
              <a:spLocks/>
            </p:cNvSpPr>
            <p:nvPr/>
          </p:nvSpPr>
          <p:spPr bwMode="auto">
            <a:xfrm>
              <a:off x="1734" y="1374"/>
              <a:ext cx="30" cy="48"/>
            </a:xfrm>
            <a:custGeom>
              <a:avLst/>
              <a:gdLst>
                <a:gd name="T0" fmla="*/ 24 w 30"/>
                <a:gd name="T1" fmla="*/ 48 h 48"/>
                <a:gd name="T2" fmla="*/ 12 w 30"/>
                <a:gd name="T3" fmla="*/ 42 h 48"/>
                <a:gd name="T4" fmla="*/ 12 w 30"/>
                <a:gd name="T5" fmla="*/ 36 h 48"/>
                <a:gd name="T6" fmla="*/ 0 w 30"/>
                <a:gd name="T7" fmla="*/ 30 h 48"/>
                <a:gd name="T8" fmla="*/ 6 w 30"/>
                <a:gd name="T9" fmla="*/ 0 h 48"/>
                <a:gd name="T10" fmla="*/ 12 w 30"/>
                <a:gd name="T11" fmla="*/ 6 h 48"/>
                <a:gd name="T12" fmla="*/ 18 w 30"/>
                <a:gd name="T13" fmla="*/ 0 h 48"/>
                <a:gd name="T14" fmla="*/ 18 w 30"/>
                <a:gd name="T15" fmla="*/ 6 h 48"/>
                <a:gd name="T16" fmla="*/ 30 w 30"/>
                <a:gd name="T17" fmla="*/ 0 h 48"/>
                <a:gd name="T18" fmla="*/ 24 w 30"/>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8">
                  <a:moveTo>
                    <a:pt x="24" y="48"/>
                  </a:moveTo>
                  <a:lnTo>
                    <a:pt x="12" y="42"/>
                  </a:lnTo>
                  <a:lnTo>
                    <a:pt x="12" y="36"/>
                  </a:lnTo>
                  <a:lnTo>
                    <a:pt x="0" y="30"/>
                  </a:lnTo>
                  <a:lnTo>
                    <a:pt x="6" y="0"/>
                  </a:lnTo>
                  <a:lnTo>
                    <a:pt x="12" y="6"/>
                  </a:lnTo>
                  <a:lnTo>
                    <a:pt x="18" y="0"/>
                  </a:lnTo>
                  <a:lnTo>
                    <a:pt x="18" y="6"/>
                  </a:lnTo>
                  <a:lnTo>
                    <a:pt x="30" y="0"/>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69" name="Freeform 397"/>
            <p:cNvSpPr>
              <a:spLocks/>
            </p:cNvSpPr>
            <p:nvPr/>
          </p:nvSpPr>
          <p:spPr bwMode="auto">
            <a:xfrm>
              <a:off x="4470" y="1260"/>
              <a:ext cx="54" cy="72"/>
            </a:xfrm>
            <a:custGeom>
              <a:avLst/>
              <a:gdLst>
                <a:gd name="T0" fmla="*/ 24 w 54"/>
                <a:gd name="T1" fmla="*/ 66 h 72"/>
                <a:gd name="T2" fmla="*/ 18 w 54"/>
                <a:gd name="T3" fmla="*/ 66 h 72"/>
                <a:gd name="T4" fmla="*/ 18 w 54"/>
                <a:gd name="T5" fmla="*/ 60 h 72"/>
                <a:gd name="T6" fmla="*/ 24 w 54"/>
                <a:gd name="T7" fmla="*/ 60 h 72"/>
                <a:gd name="T8" fmla="*/ 24 w 54"/>
                <a:gd name="T9" fmla="*/ 48 h 72"/>
                <a:gd name="T10" fmla="*/ 18 w 54"/>
                <a:gd name="T11" fmla="*/ 48 h 72"/>
                <a:gd name="T12" fmla="*/ 18 w 54"/>
                <a:gd name="T13" fmla="*/ 36 h 72"/>
                <a:gd name="T14" fmla="*/ 18 w 54"/>
                <a:gd name="T15" fmla="*/ 24 h 72"/>
                <a:gd name="T16" fmla="*/ 12 w 54"/>
                <a:gd name="T17" fmla="*/ 24 h 72"/>
                <a:gd name="T18" fmla="*/ 12 w 54"/>
                <a:gd name="T19" fmla="*/ 18 h 72"/>
                <a:gd name="T20" fmla="*/ 12 w 54"/>
                <a:gd name="T21" fmla="*/ 12 h 72"/>
                <a:gd name="T22" fmla="*/ 6 w 54"/>
                <a:gd name="T23" fmla="*/ 12 h 72"/>
                <a:gd name="T24" fmla="*/ 0 w 54"/>
                <a:gd name="T25" fmla="*/ 18 h 72"/>
                <a:gd name="T26" fmla="*/ 0 w 54"/>
                <a:gd name="T27" fmla="*/ 12 h 72"/>
                <a:gd name="T28" fmla="*/ 6 w 54"/>
                <a:gd name="T29" fmla="*/ 6 h 72"/>
                <a:gd name="T30" fmla="*/ 6 w 54"/>
                <a:gd name="T31" fmla="*/ 12 h 72"/>
                <a:gd name="T32" fmla="*/ 6 w 54"/>
                <a:gd name="T33" fmla="*/ 0 h 72"/>
                <a:gd name="T34" fmla="*/ 12 w 54"/>
                <a:gd name="T35" fmla="*/ 6 h 72"/>
                <a:gd name="T36" fmla="*/ 54 w 54"/>
                <a:gd name="T37" fmla="*/ 6 h 72"/>
                <a:gd name="T38" fmla="*/ 54 w 54"/>
                <a:gd name="T39" fmla="*/ 12 h 72"/>
                <a:gd name="T40" fmla="*/ 48 w 54"/>
                <a:gd name="T41" fmla="*/ 12 h 72"/>
                <a:gd name="T42" fmla="*/ 48 w 54"/>
                <a:gd name="T43" fmla="*/ 18 h 72"/>
                <a:gd name="T44" fmla="*/ 48 w 54"/>
                <a:gd name="T45" fmla="*/ 30 h 72"/>
                <a:gd name="T46" fmla="*/ 48 w 54"/>
                <a:gd name="T47" fmla="*/ 36 h 72"/>
                <a:gd name="T48" fmla="*/ 48 w 54"/>
                <a:gd name="T49" fmla="*/ 48 h 72"/>
                <a:gd name="T50" fmla="*/ 48 w 54"/>
                <a:gd name="T51" fmla="*/ 54 h 72"/>
                <a:gd name="T52" fmla="*/ 48 w 54"/>
                <a:gd name="T53" fmla="*/ 66 h 72"/>
                <a:gd name="T54" fmla="*/ 42 w 54"/>
                <a:gd name="T55" fmla="*/ 66 h 72"/>
                <a:gd name="T56" fmla="*/ 36 w 54"/>
                <a:gd name="T57" fmla="*/ 72 h 72"/>
                <a:gd name="T58" fmla="*/ 24 w 54"/>
                <a:gd name="T5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72">
                  <a:moveTo>
                    <a:pt x="24" y="66"/>
                  </a:moveTo>
                  <a:lnTo>
                    <a:pt x="18" y="66"/>
                  </a:lnTo>
                  <a:lnTo>
                    <a:pt x="18" y="60"/>
                  </a:lnTo>
                  <a:lnTo>
                    <a:pt x="24" y="60"/>
                  </a:lnTo>
                  <a:lnTo>
                    <a:pt x="24" y="48"/>
                  </a:lnTo>
                  <a:lnTo>
                    <a:pt x="18" y="48"/>
                  </a:lnTo>
                  <a:lnTo>
                    <a:pt x="18" y="36"/>
                  </a:lnTo>
                  <a:lnTo>
                    <a:pt x="18" y="24"/>
                  </a:lnTo>
                  <a:lnTo>
                    <a:pt x="12" y="24"/>
                  </a:lnTo>
                  <a:lnTo>
                    <a:pt x="12" y="18"/>
                  </a:lnTo>
                  <a:lnTo>
                    <a:pt x="12" y="12"/>
                  </a:lnTo>
                  <a:lnTo>
                    <a:pt x="6" y="12"/>
                  </a:lnTo>
                  <a:lnTo>
                    <a:pt x="0" y="18"/>
                  </a:lnTo>
                  <a:lnTo>
                    <a:pt x="0" y="12"/>
                  </a:lnTo>
                  <a:lnTo>
                    <a:pt x="6" y="6"/>
                  </a:lnTo>
                  <a:lnTo>
                    <a:pt x="6" y="12"/>
                  </a:lnTo>
                  <a:lnTo>
                    <a:pt x="6" y="0"/>
                  </a:lnTo>
                  <a:lnTo>
                    <a:pt x="12" y="6"/>
                  </a:lnTo>
                  <a:lnTo>
                    <a:pt x="54" y="6"/>
                  </a:lnTo>
                  <a:lnTo>
                    <a:pt x="54" y="12"/>
                  </a:lnTo>
                  <a:lnTo>
                    <a:pt x="48" y="12"/>
                  </a:lnTo>
                  <a:lnTo>
                    <a:pt x="48" y="18"/>
                  </a:lnTo>
                  <a:lnTo>
                    <a:pt x="48" y="30"/>
                  </a:lnTo>
                  <a:lnTo>
                    <a:pt x="48" y="36"/>
                  </a:lnTo>
                  <a:lnTo>
                    <a:pt x="48" y="48"/>
                  </a:lnTo>
                  <a:lnTo>
                    <a:pt x="48" y="54"/>
                  </a:lnTo>
                  <a:lnTo>
                    <a:pt x="48" y="66"/>
                  </a:lnTo>
                  <a:lnTo>
                    <a:pt x="42" y="66"/>
                  </a:lnTo>
                  <a:lnTo>
                    <a:pt x="36" y="72"/>
                  </a:lnTo>
                  <a:lnTo>
                    <a:pt x="24"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0" name="Freeform 398"/>
            <p:cNvSpPr>
              <a:spLocks/>
            </p:cNvSpPr>
            <p:nvPr/>
          </p:nvSpPr>
          <p:spPr bwMode="auto">
            <a:xfrm>
              <a:off x="834" y="1176"/>
              <a:ext cx="150" cy="132"/>
            </a:xfrm>
            <a:custGeom>
              <a:avLst/>
              <a:gdLst>
                <a:gd name="T0" fmla="*/ 42 w 150"/>
                <a:gd name="T1" fmla="*/ 126 h 132"/>
                <a:gd name="T2" fmla="*/ 42 w 150"/>
                <a:gd name="T3" fmla="*/ 126 h 132"/>
                <a:gd name="T4" fmla="*/ 30 w 150"/>
                <a:gd name="T5" fmla="*/ 126 h 132"/>
                <a:gd name="T6" fmla="*/ 24 w 150"/>
                <a:gd name="T7" fmla="*/ 120 h 132"/>
                <a:gd name="T8" fmla="*/ 24 w 150"/>
                <a:gd name="T9" fmla="*/ 120 h 132"/>
                <a:gd name="T10" fmla="*/ 12 w 150"/>
                <a:gd name="T11" fmla="*/ 108 h 132"/>
                <a:gd name="T12" fmla="*/ 12 w 150"/>
                <a:gd name="T13" fmla="*/ 90 h 132"/>
                <a:gd name="T14" fmla="*/ 18 w 150"/>
                <a:gd name="T15" fmla="*/ 84 h 132"/>
                <a:gd name="T16" fmla="*/ 30 w 150"/>
                <a:gd name="T17" fmla="*/ 66 h 132"/>
                <a:gd name="T18" fmla="*/ 30 w 150"/>
                <a:gd name="T19" fmla="*/ 48 h 132"/>
                <a:gd name="T20" fmla="*/ 24 w 150"/>
                <a:gd name="T21" fmla="*/ 42 h 132"/>
                <a:gd name="T22" fmla="*/ 24 w 150"/>
                <a:gd name="T23" fmla="*/ 30 h 132"/>
                <a:gd name="T24" fmla="*/ 12 w 150"/>
                <a:gd name="T25" fmla="*/ 0 h 132"/>
                <a:gd name="T26" fmla="*/ 30 w 150"/>
                <a:gd name="T27" fmla="*/ 6 h 132"/>
                <a:gd name="T28" fmla="*/ 36 w 150"/>
                <a:gd name="T29" fmla="*/ 0 h 132"/>
                <a:gd name="T30" fmla="*/ 48 w 150"/>
                <a:gd name="T31" fmla="*/ 6 h 132"/>
                <a:gd name="T32" fmla="*/ 54 w 150"/>
                <a:gd name="T33" fmla="*/ 12 h 132"/>
                <a:gd name="T34" fmla="*/ 60 w 150"/>
                <a:gd name="T35" fmla="*/ 18 h 132"/>
                <a:gd name="T36" fmla="*/ 84 w 150"/>
                <a:gd name="T37" fmla="*/ 30 h 132"/>
                <a:gd name="T38" fmla="*/ 78 w 150"/>
                <a:gd name="T39" fmla="*/ 54 h 132"/>
                <a:gd name="T40" fmla="*/ 102 w 150"/>
                <a:gd name="T41" fmla="*/ 72 h 132"/>
                <a:gd name="T42" fmla="*/ 144 w 150"/>
                <a:gd name="T43" fmla="*/ 84 h 132"/>
                <a:gd name="T44" fmla="*/ 150 w 150"/>
                <a:gd name="T45" fmla="*/ 90 h 132"/>
                <a:gd name="T46" fmla="*/ 144 w 150"/>
                <a:gd name="T47" fmla="*/ 102 h 132"/>
                <a:gd name="T48" fmla="*/ 138 w 150"/>
                <a:gd name="T49" fmla="*/ 114 h 132"/>
                <a:gd name="T50" fmla="*/ 132 w 150"/>
                <a:gd name="T51" fmla="*/ 120 h 132"/>
                <a:gd name="T52" fmla="*/ 120 w 150"/>
                <a:gd name="T53" fmla="*/ 120 h 132"/>
                <a:gd name="T54" fmla="*/ 108 w 150"/>
                <a:gd name="T55" fmla="*/ 120 h 132"/>
                <a:gd name="T56" fmla="*/ 96 w 150"/>
                <a:gd name="T57" fmla="*/ 126 h 132"/>
                <a:gd name="T58" fmla="*/ 84 w 150"/>
                <a:gd name="T59" fmla="*/ 126 h 132"/>
                <a:gd name="T60" fmla="*/ 78 w 150"/>
                <a:gd name="T61" fmla="*/ 132 h 132"/>
                <a:gd name="T62" fmla="*/ 66 w 150"/>
                <a:gd name="T63" fmla="*/ 132 h 132"/>
                <a:gd name="T64" fmla="*/ 48 w 150"/>
                <a:gd name="T65" fmla="*/ 126 h 132"/>
                <a:gd name="T66" fmla="*/ 42 w 150"/>
                <a:gd name="T6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 h="132">
                  <a:moveTo>
                    <a:pt x="42" y="132"/>
                  </a:moveTo>
                  <a:lnTo>
                    <a:pt x="42" y="126"/>
                  </a:lnTo>
                  <a:lnTo>
                    <a:pt x="36" y="126"/>
                  </a:lnTo>
                  <a:lnTo>
                    <a:pt x="42" y="126"/>
                  </a:lnTo>
                  <a:lnTo>
                    <a:pt x="36" y="126"/>
                  </a:lnTo>
                  <a:lnTo>
                    <a:pt x="30" y="126"/>
                  </a:lnTo>
                  <a:lnTo>
                    <a:pt x="24" y="126"/>
                  </a:lnTo>
                  <a:lnTo>
                    <a:pt x="24" y="120"/>
                  </a:lnTo>
                  <a:lnTo>
                    <a:pt x="18" y="120"/>
                  </a:lnTo>
                  <a:lnTo>
                    <a:pt x="24" y="120"/>
                  </a:lnTo>
                  <a:lnTo>
                    <a:pt x="12" y="114"/>
                  </a:lnTo>
                  <a:lnTo>
                    <a:pt x="12" y="108"/>
                  </a:lnTo>
                  <a:lnTo>
                    <a:pt x="6" y="108"/>
                  </a:lnTo>
                  <a:lnTo>
                    <a:pt x="12" y="90"/>
                  </a:lnTo>
                  <a:lnTo>
                    <a:pt x="18" y="90"/>
                  </a:lnTo>
                  <a:lnTo>
                    <a:pt x="18" y="84"/>
                  </a:lnTo>
                  <a:lnTo>
                    <a:pt x="24" y="84"/>
                  </a:lnTo>
                  <a:lnTo>
                    <a:pt x="30" y="66"/>
                  </a:lnTo>
                  <a:lnTo>
                    <a:pt x="24" y="66"/>
                  </a:lnTo>
                  <a:lnTo>
                    <a:pt x="30" y="48"/>
                  </a:lnTo>
                  <a:lnTo>
                    <a:pt x="24" y="48"/>
                  </a:lnTo>
                  <a:lnTo>
                    <a:pt x="24" y="42"/>
                  </a:lnTo>
                  <a:lnTo>
                    <a:pt x="24" y="36"/>
                  </a:lnTo>
                  <a:lnTo>
                    <a:pt x="24" y="30"/>
                  </a:lnTo>
                  <a:lnTo>
                    <a:pt x="0" y="24"/>
                  </a:lnTo>
                  <a:lnTo>
                    <a:pt x="12" y="0"/>
                  </a:lnTo>
                  <a:lnTo>
                    <a:pt x="18" y="0"/>
                  </a:lnTo>
                  <a:lnTo>
                    <a:pt x="30" y="6"/>
                  </a:lnTo>
                  <a:lnTo>
                    <a:pt x="30" y="0"/>
                  </a:lnTo>
                  <a:lnTo>
                    <a:pt x="36" y="0"/>
                  </a:lnTo>
                  <a:lnTo>
                    <a:pt x="48" y="0"/>
                  </a:lnTo>
                  <a:lnTo>
                    <a:pt x="48" y="6"/>
                  </a:lnTo>
                  <a:lnTo>
                    <a:pt x="54" y="6"/>
                  </a:lnTo>
                  <a:lnTo>
                    <a:pt x="54" y="12"/>
                  </a:lnTo>
                  <a:lnTo>
                    <a:pt x="54" y="18"/>
                  </a:lnTo>
                  <a:lnTo>
                    <a:pt x="60" y="18"/>
                  </a:lnTo>
                  <a:lnTo>
                    <a:pt x="66" y="24"/>
                  </a:lnTo>
                  <a:lnTo>
                    <a:pt x="84" y="30"/>
                  </a:lnTo>
                  <a:lnTo>
                    <a:pt x="78" y="48"/>
                  </a:lnTo>
                  <a:lnTo>
                    <a:pt x="78" y="54"/>
                  </a:lnTo>
                  <a:lnTo>
                    <a:pt x="102" y="60"/>
                  </a:lnTo>
                  <a:lnTo>
                    <a:pt x="102" y="72"/>
                  </a:lnTo>
                  <a:lnTo>
                    <a:pt x="138" y="78"/>
                  </a:lnTo>
                  <a:lnTo>
                    <a:pt x="144" y="84"/>
                  </a:lnTo>
                  <a:lnTo>
                    <a:pt x="144" y="90"/>
                  </a:lnTo>
                  <a:lnTo>
                    <a:pt x="150" y="90"/>
                  </a:lnTo>
                  <a:lnTo>
                    <a:pt x="144" y="96"/>
                  </a:lnTo>
                  <a:lnTo>
                    <a:pt x="144" y="102"/>
                  </a:lnTo>
                  <a:lnTo>
                    <a:pt x="138" y="108"/>
                  </a:lnTo>
                  <a:lnTo>
                    <a:pt x="138" y="114"/>
                  </a:lnTo>
                  <a:lnTo>
                    <a:pt x="132" y="114"/>
                  </a:lnTo>
                  <a:lnTo>
                    <a:pt x="132" y="120"/>
                  </a:lnTo>
                  <a:lnTo>
                    <a:pt x="120" y="114"/>
                  </a:lnTo>
                  <a:lnTo>
                    <a:pt x="120" y="120"/>
                  </a:lnTo>
                  <a:lnTo>
                    <a:pt x="114" y="120"/>
                  </a:lnTo>
                  <a:lnTo>
                    <a:pt x="108" y="120"/>
                  </a:lnTo>
                  <a:lnTo>
                    <a:pt x="96" y="120"/>
                  </a:lnTo>
                  <a:lnTo>
                    <a:pt x="96" y="126"/>
                  </a:lnTo>
                  <a:lnTo>
                    <a:pt x="90" y="126"/>
                  </a:lnTo>
                  <a:lnTo>
                    <a:pt x="84" y="126"/>
                  </a:lnTo>
                  <a:lnTo>
                    <a:pt x="78" y="126"/>
                  </a:lnTo>
                  <a:lnTo>
                    <a:pt x="78" y="132"/>
                  </a:lnTo>
                  <a:lnTo>
                    <a:pt x="66" y="126"/>
                  </a:lnTo>
                  <a:lnTo>
                    <a:pt x="66" y="132"/>
                  </a:lnTo>
                  <a:lnTo>
                    <a:pt x="54" y="126"/>
                  </a:lnTo>
                  <a:lnTo>
                    <a:pt x="48" y="126"/>
                  </a:lnTo>
                  <a:lnTo>
                    <a:pt x="48" y="132"/>
                  </a:lnTo>
                  <a:lnTo>
                    <a:pt x="42" y="13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1" name="Freeform 399"/>
            <p:cNvSpPr>
              <a:spLocks/>
            </p:cNvSpPr>
            <p:nvPr/>
          </p:nvSpPr>
          <p:spPr bwMode="auto">
            <a:xfrm>
              <a:off x="2634" y="1464"/>
              <a:ext cx="36" cy="42"/>
            </a:xfrm>
            <a:custGeom>
              <a:avLst/>
              <a:gdLst>
                <a:gd name="T0" fmla="*/ 6 w 36"/>
                <a:gd name="T1" fmla="*/ 42 h 42"/>
                <a:gd name="T2" fmla="*/ 0 w 36"/>
                <a:gd name="T3" fmla="*/ 42 h 42"/>
                <a:gd name="T4" fmla="*/ 0 w 36"/>
                <a:gd name="T5" fmla="*/ 6 h 42"/>
                <a:gd name="T6" fmla="*/ 0 w 36"/>
                <a:gd name="T7" fmla="*/ 0 h 42"/>
                <a:gd name="T8" fmla="*/ 36 w 36"/>
                <a:gd name="T9" fmla="*/ 0 h 42"/>
                <a:gd name="T10" fmla="*/ 36 w 36"/>
                <a:gd name="T11" fmla="*/ 6 h 42"/>
                <a:gd name="T12" fmla="*/ 36 w 36"/>
                <a:gd name="T13" fmla="*/ 42 h 42"/>
                <a:gd name="T14" fmla="*/ 6 w 3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6" y="42"/>
                  </a:moveTo>
                  <a:lnTo>
                    <a:pt x="0" y="42"/>
                  </a:lnTo>
                  <a:lnTo>
                    <a:pt x="0" y="6"/>
                  </a:lnTo>
                  <a:lnTo>
                    <a:pt x="0" y="0"/>
                  </a:lnTo>
                  <a:lnTo>
                    <a:pt x="36" y="0"/>
                  </a:lnTo>
                  <a:lnTo>
                    <a:pt x="36" y="6"/>
                  </a:lnTo>
                  <a:lnTo>
                    <a:pt x="36" y="42"/>
                  </a:lnTo>
                  <a:lnTo>
                    <a:pt x="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2" name="Freeform 400"/>
            <p:cNvSpPr>
              <a:spLocks/>
            </p:cNvSpPr>
            <p:nvPr/>
          </p:nvSpPr>
          <p:spPr bwMode="auto">
            <a:xfrm>
              <a:off x="2586" y="1458"/>
              <a:ext cx="48" cy="48"/>
            </a:xfrm>
            <a:custGeom>
              <a:avLst/>
              <a:gdLst>
                <a:gd name="T0" fmla="*/ 48 w 48"/>
                <a:gd name="T1" fmla="*/ 48 h 48"/>
                <a:gd name="T2" fmla="*/ 12 w 48"/>
                <a:gd name="T3" fmla="*/ 48 h 48"/>
                <a:gd name="T4" fmla="*/ 12 w 48"/>
                <a:gd name="T5" fmla="*/ 42 h 48"/>
                <a:gd name="T6" fmla="*/ 6 w 48"/>
                <a:gd name="T7" fmla="*/ 36 h 48"/>
                <a:gd name="T8" fmla="*/ 6 w 48"/>
                <a:gd name="T9" fmla="*/ 30 h 48"/>
                <a:gd name="T10" fmla="*/ 0 w 48"/>
                <a:gd name="T11" fmla="*/ 30 h 48"/>
                <a:gd name="T12" fmla="*/ 0 w 48"/>
                <a:gd name="T13" fmla="*/ 24 h 48"/>
                <a:gd name="T14" fmla="*/ 6 w 48"/>
                <a:gd name="T15" fmla="*/ 24 h 48"/>
                <a:gd name="T16" fmla="*/ 6 w 48"/>
                <a:gd name="T17" fmla="*/ 18 h 48"/>
                <a:gd name="T18" fmla="*/ 12 w 48"/>
                <a:gd name="T19" fmla="*/ 12 h 48"/>
                <a:gd name="T20" fmla="*/ 12 w 48"/>
                <a:gd name="T21" fmla="*/ 6 h 48"/>
                <a:gd name="T22" fmla="*/ 6 w 48"/>
                <a:gd name="T23" fmla="*/ 6 h 48"/>
                <a:gd name="T24" fmla="*/ 6 w 48"/>
                <a:gd name="T25" fmla="*/ 0 h 48"/>
                <a:gd name="T26" fmla="*/ 42 w 48"/>
                <a:gd name="T27" fmla="*/ 6 h 48"/>
                <a:gd name="T28" fmla="*/ 48 w 48"/>
                <a:gd name="T29" fmla="*/ 6 h 48"/>
                <a:gd name="T30" fmla="*/ 48 w 48"/>
                <a:gd name="T31" fmla="*/ 12 h 48"/>
                <a:gd name="T32" fmla="*/ 48 w 48"/>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48" y="48"/>
                  </a:moveTo>
                  <a:lnTo>
                    <a:pt x="12" y="48"/>
                  </a:lnTo>
                  <a:lnTo>
                    <a:pt x="12" y="42"/>
                  </a:lnTo>
                  <a:lnTo>
                    <a:pt x="6" y="36"/>
                  </a:lnTo>
                  <a:lnTo>
                    <a:pt x="6" y="30"/>
                  </a:lnTo>
                  <a:lnTo>
                    <a:pt x="0" y="30"/>
                  </a:lnTo>
                  <a:lnTo>
                    <a:pt x="0" y="24"/>
                  </a:lnTo>
                  <a:lnTo>
                    <a:pt x="6" y="24"/>
                  </a:lnTo>
                  <a:lnTo>
                    <a:pt x="6" y="18"/>
                  </a:lnTo>
                  <a:lnTo>
                    <a:pt x="12" y="12"/>
                  </a:lnTo>
                  <a:lnTo>
                    <a:pt x="12" y="6"/>
                  </a:lnTo>
                  <a:lnTo>
                    <a:pt x="6" y="6"/>
                  </a:lnTo>
                  <a:lnTo>
                    <a:pt x="6" y="0"/>
                  </a:lnTo>
                  <a:lnTo>
                    <a:pt x="42" y="6"/>
                  </a:lnTo>
                  <a:lnTo>
                    <a:pt x="48" y="6"/>
                  </a:lnTo>
                  <a:lnTo>
                    <a:pt x="48" y="12"/>
                  </a:lnTo>
                  <a:lnTo>
                    <a:pt x="48"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3" name="Freeform 401"/>
            <p:cNvSpPr>
              <a:spLocks/>
            </p:cNvSpPr>
            <p:nvPr/>
          </p:nvSpPr>
          <p:spPr bwMode="auto">
            <a:xfrm>
              <a:off x="1692" y="1368"/>
              <a:ext cx="48" cy="36"/>
            </a:xfrm>
            <a:custGeom>
              <a:avLst/>
              <a:gdLst>
                <a:gd name="T0" fmla="*/ 42 w 48"/>
                <a:gd name="T1" fmla="*/ 36 h 36"/>
                <a:gd name="T2" fmla="*/ 24 w 48"/>
                <a:gd name="T3" fmla="*/ 36 h 36"/>
                <a:gd name="T4" fmla="*/ 24 w 48"/>
                <a:gd name="T5" fmla="*/ 30 h 36"/>
                <a:gd name="T6" fmla="*/ 18 w 48"/>
                <a:gd name="T7" fmla="*/ 30 h 36"/>
                <a:gd name="T8" fmla="*/ 12 w 48"/>
                <a:gd name="T9" fmla="*/ 24 h 36"/>
                <a:gd name="T10" fmla="*/ 12 w 48"/>
                <a:gd name="T11" fmla="*/ 18 h 36"/>
                <a:gd name="T12" fmla="*/ 6 w 48"/>
                <a:gd name="T13" fmla="*/ 18 h 36"/>
                <a:gd name="T14" fmla="*/ 0 w 48"/>
                <a:gd name="T15" fmla="*/ 18 h 36"/>
                <a:gd name="T16" fmla="*/ 6 w 48"/>
                <a:gd name="T17" fmla="*/ 0 h 36"/>
                <a:gd name="T18" fmla="*/ 18 w 48"/>
                <a:gd name="T19" fmla="*/ 6 h 36"/>
                <a:gd name="T20" fmla="*/ 24 w 48"/>
                <a:gd name="T21" fmla="*/ 6 h 36"/>
                <a:gd name="T22" fmla="*/ 24 w 48"/>
                <a:gd name="T23" fmla="*/ 12 h 36"/>
                <a:gd name="T24" fmla="*/ 36 w 48"/>
                <a:gd name="T25" fmla="*/ 12 h 36"/>
                <a:gd name="T26" fmla="*/ 36 w 48"/>
                <a:gd name="T27" fmla="*/ 6 h 36"/>
                <a:gd name="T28" fmla="*/ 42 w 48"/>
                <a:gd name="T29" fmla="*/ 6 h 36"/>
                <a:gd name="T30" fmla="*/ 48 w 48"/>
                <a:gd name="T31" fmla="*/ 6 h 36"/>
                <a:gd name="T32" fmla="*/ 42 w 48"/>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36">
                  <a:moveTo>
                    <a:pt x="42" y="36"/>
                  </a:moveTo>
                  <a:lnTo>
                    <a:pt x="24" y="36"/>
                  </a:lnTo>
                  <a:lnTo>
                    <a:pt x="24" y="30"/>
                  </a:lnTo>
                  <a:lnTo>
                    <a:pt x="18" y="30"/>
                  </a:lnTo>
                  <a:lnTo>
                    <a:pt x="12" y="24"/>
                  </a:lnTo>
                  <a:lnTo>
                    <a:pt x="12" y="18"/>
                  </a:lnTo>
                  <a:lnTo>
                    <a:pt x="6" y="18"/>
                  </a:lnTo>
                  <a:lnTo>
                    <a:pt x="0" y="18"/>
                  </a:lnTo>
                  <a:lnTo>
                    <a:pt x="6" y="0"/>
                  </a:lnTo>
                  <a:lnTo>
                    <a:pt x="18" y="6"/>
                  </a:lnTo>
                  <a:lnTo>
                    <a:pt x="24" y="6"/>
                  </a:lnTo>
                  <a:lnTo>
                    <a:pt x="24" y="12"/>
                  </a:lnTo>
                  <a:lnTo>
                    <a:pt x="36" y="12"/>
                  </a:lnTo>
                  <a:lnTo>
                    <a:pt x="36" y="6"/>
                  </a:lnTo>
                  <a:lnTo>
                    <a:pt x="42" y="6"/>
                  </a:lnTo>
                  <a:lnTo>
                    <a:pt x="48" y="6"/>
                  </a:lnTo>
                  <a:lnTo>
                    <a:pt x="4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4" name="Freeform 402"/>
            <p:cNvSpPr>
              <a:spLocks/>
            </p:cNvSpPr>
            <p:nvPr/>
          </p:nvSpPr>
          <p:spPr bwMode="auto">
            <a:xfrm>
              <a:off x="1338" y="1308"/>
              <a:ext cx="36" cy="60"/>
            </a:xfrm>
            <a:custGeom>
              <a:avLst/>
              <a:gdLst>
                <a:gd name="T0" fmla="*/ 30 w 36"/>
                <a:gd name="T1" fmla="*/ 60 h 60"/>
                <a:gd name="T2" fmla="*/ 24 w 36"/>
                <a:gd name="T3" fmla="*/ 60 h 60"/>
                <a:gd name="T4" fmla="*/ 24 w 36"/>
                <a:gd name="T5" fmla="*/ 54 h 60"/>
                <a:gd name="T6" fmla="*/ 18 w 36"/>
                <a:gd name="T7" fmla="*/ 54 h 60"/>
                <a:gd name="T8" fmla="*/ 18 w 36"/>
                <a:gd name="T9" fmla="*/ 42 h 60"/>
                <a:gd name="T10" fmla="*/ 12 w 36"/>
                <a:gd name="T11" fmla="*/ 42 h 60"/>
                <a:gd name="T12" fmla="*/ 12 w 36"/>
                <a:gd name="T13" fmla="*/ 36 h 60"/>
                <a:gd name="T14" fmla="*/ 12 w 36"/>
                <a:gd name="T15" fmla="*/ 30 h 60"/>
                <a:gd name="T16" fmla="*/ 6 w 36"/>
                <a:gd name="T17" fmla="*/ 24 h 60"/>
                <a:gd name="T18" fmla="*/ 6 w 36"/>
                <a:gd name="T19" fmla="*/ 18 h 60"/>
                <a:gd name="T20" fmla="*/ 0 w 36"/>
                <a:gd name="T21" fmla="*/ 18 h 60"/>
                <a:gd name="T22" fmla="*/ 0 w 36"/>
                <a:gd name="T23" fmla="*/ 6 h 60"/>
                <a:gd name="T24" fmla="*/ 0 w 36"/>
                <a:gd name="T25" fmla="*/ 0 h 60"/>
                <a:gd name="T26" fmla="*/ 6 w 36"/>
                <a:gd name="T27" fmla="*/ 0 h 60"/>
                <a:gd name="T28" fmla="*/ 12 w 36"/>
                <a:gd name="T29" fmla="*/ 0 h 60"/>
                <a:gd name="T30" fmla="*/ 6 w 36"/>
                <a:gd name="T31" fmla="*/ 0 h 60"/>
                <a:gd name="T32" fmla="*/ 12 w 36"/>
                <a:gd name="T33" fmla="*/ 6 h 60"/>
                <a:gd name="T34" fmla="*/ 18 w 36"/>
                <a:gd name="T35" fmla="*/ 6 h 60"/>
                <a:gd name="T36" fmla="*/ 12 w 36"/>
                <a:gd name="T37" fmla="*/ 6 h 60"/>
                <a:gd name="T38" fmla="*/ 18 w 36"/>
                <a:gd name="T39" fmla="*/ 12 h 60"/>
                <a:gd name="T40" fmla="*/ 18 w 36"/>
                <a:gd name="T41" fmla="*/ 6 h 60"/>
                <a:gd name="T42" fmla="*/ 24 w 36"/>
                <a:gd name="T43" fmla="*/ 6 h 60"/>
                <a:gd name="T44" fmla="*/ 36 w 36"/>
                <a:gd name="T45" fmla="*/ 12 h 60"/>
                <a:gd name="T46" fmla="*/ 36 w 36"/>
                <a:gd name="T47" fmla="*/ 30 h 60"/>
                <a:gd name="T48" fmla="*/ 36 w 36"/>
                <a:gd name="T49" fmla="*/ 48 h 60"/>
                <a:gd name="T50" fmla="*/ 30 w 36"/>
                <a:gd name="T51" fmla="*/ 48 h 60"/>
                <a:gd name="T52" fmla="*/ 30 w 36"/>
                <a:gd name="T5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60">
                  <a:moveTo>
                    <a:pt x="30" y="60"/>
                  </a:moveTo>
                  <a:lnTo>
                    <a:pt x="24" y="60"/>
                  </a:lnTo>
                  <a:lnTo>
                    <a:pt x="24" y="54"/>
                  </a:lnTo>
                  <a:lnTo>
                    <a:pt x="18" y="54"/>
                  </a:lnTo>
                  <a:lnTo>
                    <a:pt x="18" y="42"/>
                  </a:lnTo>
                  <a:lnTo>
                    <a:pt x="12" y="42"/>
                  </a:lnTo>
                  <a:lnTo>
                    <a:pt x="12" y="36"/>
                  </a:lnTo>
                  <a:lnTo>
                    <a:pt x="12" y="30"/>
                  </a:lnTo>
                  <a:lnTo>
                    <a:pt x="6" y="24"/>
                  </a:lnTo>
                  <a:lnTo>
                    <a:pt x="6" y="18"/>
                  </a:lnTo>
                  <a:lnTo>
                    <a:pt x="0" y="18"/>
                  </a:lnTo>
                  <a:lnTo>
                    <a:pt x="0" y="6"/>
                  </a:lnTo>
                  <a:lnTo>
                    <a:pt x="0" y="0"/>
                  </a:lnTo>
                  <a:lnTo>
                    <a:pt x="6" y="0"/>
                  </a:lnTo>
                  <a:lnTo>
                    <a:pt x="12" y="0"/>
                  </a:lnTo>
                  <a:lnTo>
                    <a:pt x="6" y="0"/>
                  </a:lnTo>
                  <a:lnTo>
                    <a:pt x="12" y="6"/>
                  </a:lnTo>
                  <a:lnTo>
                    <a:pt x="18" y="6"/>
                  </a:lnTo>
                  <a:lnTo>
                    <a:pt x="12" y="6"/>
                  </a:lnTo>
                  <a:lnTo>
                    <a:pt x="18" y="12"/>
                  </a:lnTo>
                  <a:lnTo>
                    <a:pt x="18" y="6"/>
                  </a:lnTo>
                  <a:lnTo>
                    <a:pt x="24" y="6"/>
                  </a:lnTo>
                  <a:lnTo>
                    <a:pt x="36" y="12"/>
                  </a:lnTo>
                  <a:lnTo>
                    <a:pt x="36" y="30"/>
                  </a:lnTo>
                  <a:lnTo>
                    <a:pt x="36" y="48"/>
                  </a:lnTo>
                  <a:lnTo>
                    <a:pt x="30" y="48"/>
                  </a:lnTo>
                  <a:lnTo>
                    <a:pt x="3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5" name="Freeform 403"/>
            <p:cNvSpPr>
              <a:spLocks/>
            </p:cNvSpPr>
            <p:nvPr/>
          </p:nvSpPr>
          <p:spPr bwMode="auto">
            <a:xfrm>
              <a:off x="2460" y="1464"/>
              <a:ext cx="72" cy="48"/>
            </a:xfrm>
            <a:custGeom>
              <a:avLst/>
              <a:gdLst>
                <a:gd name="T0" fmla="*/ 72 w 72"/>
                <a:gd name="T1" fmla="*/ 48 h 48"/>
                <a:gd name="T2" fmla="*/ 0 w 72"/>
                <a:gd name="T3" fmla="*/ 42 h 48"/>
                <a:gd name="T4" fmla="*/ 0 w 72"/>
                <a:gd name="T5" fmla="*/ 6 h 48"/>
                <a:gd name="T6" fmla="*/ 0 w 72"/>
                <a:gd name="T7" fmla="*/ 0 h 48"/>
                <a:gd name="T8" fmla="*/ 6 w 72"/>
                <a:gd name="T9" fmla="*/ 6 h 48"/>
                <a:gd name="T10" fmla="*/ 6 w 72"/>
                <a:gd name="T11" fmla="*/ 0 h 48"/>
                <a:gd name="T12" fmla="*/ 12 w 72"/>
                <a:gd name="T13" fmla="*/ 0 h 48"/>
                <a:gd name="T14" fmla="*/ 18 w 72"/>
                <a:gd name="T15" fmla="*/ 0 h 48"/>
                <a:gd name="T16" fmla="*/ 24 w 72"/>
                <a:gd name="T17" fmla="*/ 0 h 48"/>
                <a:gd name="T18" fmla="*/ 24 w 72"/>
                <a:gd name="T19" fmla="*/ 6 h 48"/>
                <a:gd name="T20" fmla="*/ 30 w 72"/>
                <a:gd name="T21" fmla="*/ 6 h 48"/>
                <a:gd name="T22" fmla="*/ 30 w 72"/>
                <a:gd name="T23" fmla="*/ 12 h 48"/>
                <a:gd name="T24" fmla="*/ 36 w 72"/>
                <a:gd name="T25" fmla="*/ 12 h 48"/>
                <a:gd name="T26" fmla="*/ 42 w 72"/>
                <a:gd name="T27" fmla="*/ 12 h 48"/>
                <a:gd name="T28" fmla="*/ 48 w 72"/>
                <a:gd name="T29" fmla="*/ 12 h 48"/>
                <a:gd name="T30" fmla="*/ 54 w 72"/>
                <a:gd name="T31" fmla="*/ 12 h 48"/>
                <a:gd name="T32" fmla="*/ 60 w 72"/>
                <a:gd name="T33" fmla="*/ 12 h 48"/>
                <a:gd name="T34" fmla="*/ 66 w 72"/>
                <a:gd name="T35" fmla="*/ 12 h 48"/>
                <a:gd name="T36" fmla="*/ 66 w 72"/>
                <a:gd name="T37" fmla="*/ 18 h 48"/>
                <a:gd name="T38" fmla="*/ 72 w 72"/>
                <a:gd name="T39" fmla="*/ 18 h 48"/>
                <a:gd name="T40" fmla="*/ 72 w 72"/>
                <a:gd name="T41" fmla="*/ 36 h 48"/>
                <a:gd name="T42" fmla="*/ 72 w 72"/>
                <a:gd name="T43" fmla="*/ 42 h 48"/>
                <a:gd name="T44" fmla="*/ 72 w 72"/>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48">
                  <a:moveTo>
                    <a:pt x="72" y="48"/>
                  </a:moveTo>
                  <a:lnTo>
                    <a:pt x="0" y="42"/>
                  </a:lnTo>
                  <a:lnTo>
                    <a:pt x="0" y="6"/>
                  </a:lnTo>
                  <a:lnTo>
                    <a:pt x="0" y="0"/>
                  </a:lnTo>
                  <a:lnTo>
                    <a:pt x="6" y="6"/>
                  </a:lnTo>
                  <a:lnTo>
                    <a:pt x="6" y="0"/>
                  </a:lnTo>
                  <a:lnTo>
                    <a:pt x="12" y="0"/>
                  </a:lnTo>
                  <a:lnTo>
                    <a:pt x="18" y="0"/>
                  </a:lnTo>
                  <a:lnTo>
                    <a:pt x="24" y="0"/>
                  </a:lnTo>
                  <a:lnTo>
                    <a:pt x="24" y="6"/>
                  </a:lnTo>
                  <a:lnTo>
                    <a:pt x="30" y="6"/>
                  </a:lnTo>
                  <a:lnTo>
                    <a:pt x="30" y="12"/>
                  </a:lnTo>
                  <a:lnTo>
                    <a:pt x="36" y="12"/>
                  </a:lnTo>
                  <a:lnTo>
                    <a:pt x="42" y="12"/>
                  </a:lnTo>
                  <a:lnTo>
                    <a:pt x="48" y="12"/>
                  </a:lnTo>
                  <a:lnTo>
                    <a:pt x="54" y="12"/>
                  </a:lnTo>
                  <a:lnTo>
                    <a:pt x="60" y="12"/>
                  </a:lnTo>
                  <a:lnTo>
                    <a:pt x="66" y="12"/>
                  </a:lnTo>
                  <a:lnTo>
                    <a:pt x="66" y="18"/>
                  </a:lnTo>
                  <a:lnTo>
                    <a:pt x="72" y="18"/>
                  </a:lnTo>
                  <a:lnTo>
                    <a:pt x="72" y="36"/>
                  </a:lnTo>
                  <a:lnTo>
                    <a:pt x="72" y="42"/>
                  </a:lnTo>
                  <a:lnTo>
                    <a:pt x="7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4676" name="Group 404"/>
          <p:cNvGrpSpPr>
            <a:grpSpLocks/>
          </p:cNvGrpSpPr>
          <p:nvPr/>
        </p:nvGrpSpPr>
        <p:grpSpPr bwMode="auto">
          <a:xfrm>
            <a:off x="1238250" y="1905000"/>
            <a:ext cx="6276975" cy="828675"/>
            <a:chOff x="780" y="1200"/>
            <a:chExt cx="3954" cy="522"/>
          </a:xfrm>
        </p:grpSpPr>
        <p:sp>
          <p:nvSpPr>
            <p:cNvPr id="54677" name="Freeform 405"/>
            <p:cNvSpPr>
              <a:spLocks/>
            </p:cNvSpPr>
            <p:nvPr/>
          </p:nvSpPr>
          <p:spPr bwMode="auto">
            <a:xfrm>
              <a:off x="1464" y="1338"/>
              <a:ext cx="54" cy="72"/>
            </a:xfrm>
            <a:custGeom>
              <a:avLst/>
              <a:gdLst>
                <a:gd name="T0" fmla="*/ 36 w 54"/>
                <a:gd name="T1" fmla="*/ 72 h 72"/>
                <a:gd name="T2" fmla="*/ 0 w 54"/>
                <a:gd name="T3" fmla="*/ 60 h 72"/>
                <a:gd name="T4" fmla="*/ 6 w 54"/>
                <a:gd name="T5" fmla="*/ 24 h 72"/>
                <a:gd name="T6" fmla="*/ 12 w 54"/>
                <a:gd name="T7" fmla="*/ 24 h 72"/>
                <a:gd name="T8" fmla="*/ 12 w 54"/>
                <a:gd name="T9" fmla="*/ 18 h 72"/>
                <a:gd name="T10" fmla="*/ 18 w 54"/>
                <a:gd name="T11" fmla="*/ 12 h 72"/>
                <a:gd name="T12" fmla="*/ 12 w 54"/>
                <a:gd name="T13" fmla="*/ 12 h 72"/>
                <a:gd name="T14" fmla="*/ 18 w 54"/>
                <a:gd name="T15" fmla="*/ 6 h 72"/>
                <a:gd name="T16" fmla="*/ 24 w 54"/>
                <a:gd name="T17" fmla="*/ 0 h 72"/>
                <a:gd name="T18" fmla="*/ 30 w 54"/>
                <a:gd name="T19" fmla="*/ 6 h 72"/>
                <a:gd name="T20" fmla="*/ 36 w 54"/>
                <a:gd name="T21" fmla="*/ 6 h 72"/>
                <a:gd name="T22" fmla="*/ 42 w 54"/>
                <a:gd name="T23" fmla="*/ 6 h 72"/>
                <a:gd name="T24" fmla="*/ 42 w 54"/>
                <a:gd name="T25" fmla="*/ 12 h 72"/>
                <a:gd name="T26" fmla="*/ 42 w 54"/>
                <a:gd name="T27" fmla="*/ 18 h 72"/>
                <a:gd name="T28" fmla="*/ 36 w 54"/>
                <a:gd name="T29" fmla="*/ 18 h 72"/>
                <a:gd name="T30" fmla="*/ 42 w 54"/>
                <a:gd name="T31" fmla="*/ 24 h 72"/>
                <a:gd name="T32" fmla="*/ 36 w 54"/>
                <a:gd name="T33" fmla="*/ 30 h 72"/>
                <a:gd name="T34" fmla="*/ 42 w 54"/>
                <a:gd name="T35" fmla="*/ 30 h 72"/>
                <a:gd name="T36" fmla="*/ 42 w 54"/>
                <a:gd name="T37" fmla="*/ 36 h 72"/>
                <a:gd name="T38" fmla="*/ 42 w 54"/>
                <a:gd name="T39" fmla="*/ 42 h 72"/>
                <a:gd name="T40" fmla="*/ 48 w 54"/>
                <a:gd name="T41" fmla="*/ 42 h 72"/>
                <a:gd name="T42" fmla="*/ 42 w 54"/>
                <a:gd name="T43" fmla="*/ 48 h 72"/>
                <a:gd name="T44" fmla="*/ 42 w 54"/>
                <a:gd name="T45" fmla="*/ 54 h 72"/>
                <a:gd name="T46" fmla="*/ 42 w 54"/>
                <a:gd name="T47" fmla="*/ 60 h 72"/>
                <a:gd name="T48" fmla="*/ 54 w 54"/>
                <a:gd name="T49" fmla="*/ 60 h 72"/>
                <a:gd name="T50" fmla="*/ 54 w 54"/>
                <a:gd name="T51" fmla="*/ 66 h 72"/>
                <a:gd name="T52" fmla="*/ 54 w 54"/>
                <a:gd name="T53" fmla="*/ 72 h 72"/>
                <a:gd name="T54" fmla="*/ 36 w 54"/>
                <a:gd name="T5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72">
                  <a:moveTo>
                    <a:pt x="36" y="72"/>
                  </a:moveTo>
                  <a:lnTo>
                    <a:pt x="0" y="60"/>
                  </a:lnTo>
                  <a:lnTo>
                    <a:pt x="6" y="24"/>
                  </a:lnTo>
                  <a:lnTo>
                    <a:pt x="12" y="24"/>
                  </a:lnTo>
                  <a:lnTo>
                    <a:pt x="12" y="18"/>
                  </a:lnTo>
                  <a:lnTo>
                    <a:pt x="18" y="12"/>
                  </a:lnTo>
                  <a:lnTo>
                    <a:pt x="12" y="12"/>
                  </a:lnTo>
                  <a:lnTo>
                    <a:pt x="18" y="6"/>
                  </a:lnTo>
                  <a:lnTo>
                    <a:pt x="24" y="0"/>
                  </a:lnTo>
                  <a:lnTo>
                    <a:pt x="30" y="6"/>
                  </a:lnTo>
                  <a:lnTo>
                    <a:pt x="36" y="6"/>
                  </a:lnTo>
                  <a:lnTo>
                    <a:pt x="42" y="6"/>
                  </a:lnTo>
                  <a:lnTo>
                    <a:pt x="42" y="12"/>
                  </a:lnTo>
                  <a:lnTo>
                    <a:pt x="42" y="18"/>
                  </a:lnTo>
                  <a:lnTo>
                    <a:pt x="36" y="18"/>
                  </a:lnTo>
                  <a:lnTo>
                    <a:pt x="42" y="24"/>
                  </a:lnTo>
                  <a:lnTo>
                    <a:pt x="36" y="30"/>
                  </a:lnTo>
                  <a:lnTo>
                    <a:pt x="42" y="30"/>
                  </a:lnTo>
                  <a:lnTo>
                    <a:pt x="42" y="36"/>
                  </a:lnTo>
                  <a:lnTo>
                    <a:pt x="42" y="42"/>
                  </a:lnTo>
                  <a:lnTo>
                    <a:pt x="48" y="42"/>
                  </a:lnTo>
                  <a:lnTo>
                    <a:pt x="42" y="48"/>
                  </a:lnTo>
                  <a:lnTo>
                    <a:pt x="42" y="54"/>
                  </a:lnTo>
                  <a:lnTo>
                    <a:pt x="42" y="60"/>
                  </a:lnTo>
                  <a:lnTo>
                    <a:pt x="54" y="60"/>
                  </a:lnTo>
                  <a:lnTo>
                    <a:pt x="54" y="66"/>
                  </a:lnTo>
                  <a:lnTo>
                    <a:pt x="54" y="72"/>
                  </a:lnTo>
                  <a:lnTo>
                    <a:pt x="36"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8" name="Freeform 406"/>
            <p:cNvSpPr>
              <a:spLocks/>
            </p:cNvSpPr>
            <p:nvPr/>
          </p:nvSpPr>
          <p:spPr bwMode="auto">
            <a:xfrm>
              <a:off x="2256" y="1446"/>
              <a:ext cx="102" cy="48"/>
            </a:xfrm>
            <a:custGeom>
              <a:avLst/>
              <a:gdLst>
                <a:gd name="T0" fmla="*/ 78 w 102"/>
                <a:gd name="T1" fmla="*/ 48 h 48"/>
                <a:gd name="T2" fmla="*/ 0 w 102"/>
                <a:gd name="T3" fmla="*/ 42 h 48"/>
                <a:gd name="T4" fmla="*/ 0 w 102"/>
                <a:gd name="T5" fmla="*/ 36 h 48"/>
                <a:gd name="T6" fmla="*/ 0 w 102"/>
                <a:gd name="T7" fmla="*/ 0 h 48"/>
                <a:gd name="T8" fmla="*/ 102 w 102"/>
                <a:gd name="T9" fmla="*/ 12 h 48"/>
                <a:gd name="T10" fmla="*/ 96 w 102"/>
                <a:gd name="T11" fmla="*/ 18 h 48"/>
                <a:gd name="T12" fmla="*/ 90 w 102"/>
                <a:gd name="T13" fmla="*/ 24 h 48"/>
                <a:gd name="T14" fmla="*/ 90 w 102"/>
                <a:gd name="T15" fmla="*/ 30 h 48"/>
                <a:gd name="T16" fmla="*/ 84 w 102"/>
                <a:gd name="T17" fmla="*/ 30 h 48"/>
                <a:gd name="T18" fmla="*/ 84 w 102"/>
                <a:gd name="T19" fmla="*/ 24 h 48"/>
                <a:gd name="T20" fmla="*/ 84 w 102"/>
                <a:gd name="T21" fmla="*/ 30 h 48"/>
                <a:gd name="T22" fmla="*/ 78 w 102"/>
                <a:gd name="T23" fmla="*/ 30 h 48"/>
                <a:gd name="T24" fmla="*/ 78 w 10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48">
                  <a:moveTo>
                    <a:pt x="78" y="48"/>
                  </a:moveTo>
                  <a:lnTo>
                    <a:pt x="0" y="42"/>
                  </a:lnTo>
                  <a:lnTo>
                    <a:pt x="0" y="36"/>
                  </a:lnTo>
                  <a:lnTo>
                    <a:pt x="0" y="0"/>
                  </a:lnTo>
                  <a:lnTo>
                    <a:pt x="102" y="12"/>
                  </a:lnTo>
                  <a:lnTo>
                    <a:pt x="96" y="18"/>
                  </a:lnTo>
                  <a:lnTo>
                    <a:pt x="90" y="24"/>
                  </a:lnTo>
                  <a:lnTo>
                    <a:pt x="90" y="30"/>
                  </a:lnTo>
                  <a:lnTo>
                    <a:pt x="84" y="30"/>
                  </a:lnTo>
                  <a:lnTo>
                    <a:pt x="84" y="24"/>
                  </a:lnTo>
                  <a:lnTo>
                    <a:pt x="84" y="30"/>
                  </a:lnTo>
                  <a:lnTo>
                    <a:pt x="78" y="30"/>
                  </a:lnTo>
                  <a:lnTo>
                    <a:pt x="78"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79" name="Freeform 407"/>
            <p:cNvSpPr>
              <a:spLocks/>
            </p:cNvSpPr>
            <p:nvPr/>
          </p:nvSpPr>
          <p:spPr bwMode="auto">
            <a:xfrm>
              <a:off x="4440" y="1272"/>
              <a:ext cx="54" cy="60"/>
            </a:xfrm>
            <a:custGeom>
              <a:avLst/>
              <a:gdLst>
                <a:gd name="T0" fmla="*/ 48 w 54"/>
                <a:gd name="T1" fmla="*/ 54 h 60"/>
                <a:gd name="T2" fmla="*/ 42 w 54"/>
                <a:gd name="T3" fmla="*/ 54 h 60"/>
                <a:gd name="T4" fmla="*/ 42 w 54"/>
                <a:gd name="T5" fmla="*/ 60 h 60"/>
                <a:gd name="T6" fmla="*/ 42 w 54"/>
                <a:gd name="T7" fmla="*/ 54 h 60"/>
                <a:gd name="T8" fmla="*/ 24 w 54"/>
                <a:gd name="T9" fmla="*/ 60 h 60"/>
                <a:gd name="T10" fmla="*/ 18 w 54"/>
                <a:gd name="T11" fmla="*/ 42 h 60"/>
                <a:gd name="T12" fmla="*/ 12 w 54"/>
                <a:gd name="T13" fmla="*/ 36 h 60"/>
                <a:gd name="T14" fmla="*/ 12 w 54"/>
                <a:gd name="T15" fmla="*/ 30 h 60"/>
                <a:gd name="T16" fmla="*/ 6 w 54"/>
                <a:gd name="T17" fmla="*/ 30 h 60"/>
                <a:gd name="T18" fmla="*/ 6 w 54"/>
                <a:gd name="T19" fmla="*/ 36 h 60"/>
                <a:gd name="T20" fmla="*/ 0 w 54"/>
                <a:gd name="T21" fmla="*/ 30 h 60"/>
                <a:gd name="T22" fmla="*/ 6 w 54"/>
                <a:gd name="T23" fmla="*/ 24 h 60"/>
                <a:gd name="T24" fmla="*/ 6 w 54"/>
                <a:gd name="T25" fmla="*/ 18 h 60"/>
                <a:gd name="T26" fmla="*/ 12 w 54"/>
                <a:gd name="T27" fmla="*/ 12 h 60"/>
                <a:gd name="T28" fmla="*/ 12 w 54"/>
                <a:gd name="T29" fmla="*/ 6 h 60"/>
                <a:gd name="T30" fmla="*/ 24 w 54"/>
                <a:gd name="T31" fmla="*/ 6 h 60"/>
                <a:gd name="T32" fmla="*/ 30 w 54"/>
                <a:gd name="T33" fmla="*/ 6 h 60"/>
                <a:gd name="T34" fmla="*/ 36 w 54"/>
                <a:gd name="T35" fmla="*/ 0 h 60"/>
                <a:gd name="T36" fmla="*/ 42 w 54"/>
                <a:gd name="T37" fmla="*/ 0 h 60"/>
                <a:gd name="T38" fmla="*/ 42 w 54"/>
                <a:gd name="T39" fmla="*/ 6 h 60"/>
                <a:gd name="T40" fmla="*/ 42 w 54"/>
                <a:gd name="T41" fmla="*/ 12 h 60"/>
                <a:gd name="T42" fmla="*/ 48 w 54"/>
                <a:gd name="T43" fmla="*/ 12 h 60"/>
                <a:gd name="T44" fmla="*/ 48 w 54"/>
                <a:gd name="T45" fmla="*/ 24 h 60"/>
                <a:gd name="T46" fmla="*/ 48 w 54"/>
                <a:gd name="T47" fmla="*/ 36 h 60"/>
                <a:gd name="T48" fmla="*/ 54 w 54"/>
                <a:gd name="T49" fmla="*/ 36 h 60"/>
                <a:gd name="T50" fmla="*/ 54 w 54"/>
                <a:gd name="T51" fmla="*/ 48 h 60"/>
                <a:gd name="T52" fmla="*/ 48 w 54"/>
                <a:gd name="T53" fmla="*/ 48 h 60"/>
                <a:gd name="T54" fmla="*/ 48 w 54"/>
                <a:gd name="T5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60">
                  <a:moveTo>
                    <a:pt x="48" y="54"/>
                  </a:moveTo>
                  <a:lnTo>
                    <a:pt x="42" y="54"/>
                  </a:lnTo>
                  <a:lnTo>
                    <a:pt x="42" y="60"/>
                  </a:lnTo>
                  <a:lnTo>
                    <a:pt x="42" y="54"/>
                  </a:lnTo>
                  <a:lnTo>
                    <a:pt x="24" y="60"/>
                  </a:lnTo>
                  <a:lnTo>
                    <a:pt x="18" y="42"/>
                  </a:lnTo>
                  <a:lnTo>
                    <a:pt x="12" y="36"/>
                  </a:lnTo>
                  <a:lnTo>
                    <a:pt x="12" y="30"/>
                  </a:lnTo>
                  <a:lnTo>
                    <a:pt x="6" y="30"/>
                  </a:lnTo>
                  <a:lnTo>
                    <a:pt x="6" y="36"/>
                  </a:lnTo>
                  <a:lnTo>
                    <a:pt x="0" y="30"/>
                  </a:lnTo>
                  <a:lnTo>
                    <a:pt x="6" y="24"/>
                  </a:lnTo>
                  <a:lnTo>
                    <a:pt x="6" y="18"/>
                  </a:lnTo>
                  <a:lnTo>
                    <a:pt x="12" y="12"/>
                  </a:lnTo>
                  <a:lnTo>
                    <a:pt x="12" y="6"/>
                  </a:lnTo>
                  <a:lnTo>
                    <a:pt x="24" y="6"/>
                  </a:lnTo>
                  <a:lnTo>
                    <a:pt x="30" y="6"/>
                  </a:lnTo>
                  <a:lnTo>
                    <a:pt x="36" y="0"/>
                  </a:lnTo>
                  <a:lnTo>
                    <a:pt x="42" y="0"/>
                  </a:lnTo>
                  <a:lnTo>
                    <a:pt x="42" y="6"/>
                  </a:lnTo>
                  <a:lnTo>
                    <a:pt x="42" y="12"/>
                  </a:lnTo>
                  <a:lnTo>
                    <a:pt x="48" y="12"/>
                  </a:lnTo>
                  <a:lnTo>
                    <a:pt x="48" y="24"/>
                  </a:lnTo>
                  <a:lnTo>
                    <a:pt x="48" y="36"/>
                  </a:lnTo>
                  <a:lnTo>
                    <a:pt x="54" y="36"/>
                  </a:lnTo>
                  <a:lnTo>
                    <a:pt x="54" y="48"/>
                  </a:lnTo>
                  <a:lnTo>
                    <a:pt x="48" y="48"/>
                  </a:lnTo>
                  <a:lnTo>
                    <a:pt x="4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0" name="Freeform 408"/>
            <p:cNvSpPr>
              <a:spLocks/>
            </p:cNvSpPr>
            <p:nvPr/>
          </p:nvSpPr>
          <p:spPr bwMode="auto">
            <a:xfrm>
              <a:off x="2958" y="1470"/>
              <a:ext cx="48" cy="36"/>
            </a:xfrm>
            <a:custGeom>
              <a:avLst/>
              <a:gdLst>
                <a:gd name="T0" fmla="*/ 24 w 48"/>
                <a:gd name="T1" fmla="*/ 36 h 36"/>
                <a:gd name="T2" fmla="*/ 6 w 48"/>
                <a:gd name="T3" fmla="*/ 36 h 36"/>
                <a:gd name="T4" fmla="*/ 0 w 48"/>
                <a:gd name="T5" fmla="*/ 0 h 36"/>
                <a:gd name="T6" fmla="*/ 36 w 48"/>
                <a:gd name="T7" fmla="*/ 0 h 36"/>
                <a:gd name="T8" fmla="*/ 48 w 48"/>
                <a:gd name="T9" fmla="*/ 0 h 36"/>
                <a:gd name="T10" fmla="*/ 48 w 48"/>
                <a:gd name="T11" fmla="*/ 36 h 36"/>
                <a:gd name="T12" fmla="*/ 24 w 4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24" y="36"/>
                  </a:moveTo>
                  <a:lnTo>
                    <a:pt x="6" y="36"/>
                  </a:lnTo>
                  <a:lnTo>
                    <a:pt x="0" y="0"/>
                  </a:lnTo>
                  <a:lnTo>
                    <a:pt x="36" y="0"/>
                  </a:lnTo>
                  <a:lnTo>
                    <a:pt x="48" y="0"/>
                  </a:lnTo>
                  <a:lnTo>
                    <a:pt x="48" y="36"/>
                  </a:lnTo>
                  <a:lnTo>
                    <a:pt x="24"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1" name="Freeform 409"/>
            <p:cNvSpPr>
              <a:spLocks/>
            </p:cNvSpPr>
            <p:nvPr/>
          </p:nvSpPr>
          <p:spPr bwMode="auto">
            <a:xfrm>
              <a:off x="2754" y="1470"/>
              <a:ext cx="48" cy="36"/>
            </a:xfrm>
            <a:custGeom>
              <a:avLst/>
              <a:gdLst>
                <a:gd name="T0" fmla="*/ 12 w 48"/>
                <a:gd name="T1" fmla="*/ 36 h 36"/>
                <a:gd name="T2" fmla="*/ 0 w 48"/>
                <a:gd name="T3" fmla="*/ 36 h 36"/>
                <a:gd name="T4" fmla="*/ 0 w 48"/>
                <a:gd name="T5" fmla="*/ 0 h 36"/>
                <a:gd name="T6" fmla="*/ 18 w 48"/>
                <a:gd name="T7" fmla="*/ 0 h 36"/>
                <a:gd name="T8" fmla="*/ 48 w 48"/>
                <a:gd name="T9" fmla="*/ 0 h 36"/>
                <a:gd name="T10" fmla="*/ 48 w 48"/>
                <a:gd name="T11" fmla="*/ 36 h 36"/>
                <a:gd name="T12" fmla="*/ 36 w 48"/>
                <a:gd name="T13" fmla="*/ 36 h 36"/>
                <a:gd name="T14" fmla="*/ 12 w 48"/>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6">
                  <a:moveTo>
                    <a:pt x="12" y="36"/>
                  </a:moveTo>
                  <a:lnTo>
                    <a:pt x="0" y="36"/>
                  </a:lnTo>
                  <a:lnTo>
                    <a:pt x="0" y="0"/>
                  </a:lnTo>
                  <a:lnTo>
                    <a:pt x="18" y="0"/>
                  </a:lnTo>
                  <a:lnTo>
                    <a:pt x="48" y="0"/>
                  </a:lnTo>
                  <a:lnTo>
                    <a:pt x="48" y="36"/>
                  </a:lnTo>
                  <a:lnTo>
                    <a:pt x="36" y="36"/>
                  </a:lnTo>
                  <a:lnTo>
                    <a:pt x="1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2" name="Freeform 410"/>
            <p:cNvSpPr>
              <a:spLocks/>
            </p:cNvSpPr>
            <p:nvPr/>
          </p:nvSpPr>
          <p:spPr bwMode="auto">
            <a:xfrm>
              <a:off x="2802" y="1470"/>
              <a:ext cx="30" cy="36"/>
            </a:xfrm>
            <a:custGeom>
              <a:avLst/>
              <a:gdLst>
                <a:gd name="T0" fmla="*/ 30 w 30"/>
                <a:gd name="T1" fmla="*/ 36 h 36"/>
                <a:gd name="T2" fmla="*/ 0 w 30"/>
                <a:gd name="T3" fmla="*/ 36 h 36"/>
                <a:gd name="T4" fmla="*/ 0 w 30"/>
                <a:gd name="T5" fmla="*/ 0 h 36"/>
                <a:gd name="T6" fmla="*/ 30 w 30"/>
                <a:gd name="T7" fmla="*/ 0 h 36"/>
                <a:gd name="T8" fmla="*/ 30 w 30"/>
                <a:gd name="T9" fmla="*/ 6 h 36"/>
                <a:gd name="T10" fmla="*/ 30 w 30"/>
                <a:gd name="T11" fmla="*/ 36 h 36"/>
              </a:gdLst>
              <a:ahLst/>
              <a:cxnLst>
                <a:cxn ang="0">
                  <a:pos x="T0" y="T1"/>
                </a:cxn>
                <a:cxn ang="0">
                  <a:pos x="T2" y="T3"/>
                </a:cxn>
                <a:cxn ang="0">
                  <a:pos x="T4" y="T5"/>
                </a:cxn>
                <a:cxn ang="0">
                  <a:pos x="T6" y="T7"/>
                </a:cxn>
                <a:cxn ang="0">
                  <a:pos x="T8" y="T9"/>
                </a:cxn>
                <a:cxn ang="0">
                  <a:pos x="T10" y="T11"/>
                </a:cxn>
              </a:cxnLst>
              <a:rect l="0" t="0" r="r" b="b"/>
              <a:pathLst>
                <a:path w="30" h="36">
                  <a:moveTo>
                    <a:pt x="30" y="36"/>
                  </a:moveTo>
                  <a:lnTo>
                    <a:pt x="0" y="36"/>
                  </a:lnTo>
                  <a:lnTo>
                    <a:pt x="0" y="0"/>
                  </a:lnTo>
                  <a:lnTo>
                    <a:pt x="30" y="0"/>
                  </a:lnTo>
                  <a:lnTo>
                    <a:pt x="30" y="6"/>
                  </a:lnTo>
                  <a:lnTo>
                    <a:pt x="3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3" name="Freeform 411"/>
            <p:cNvSpPr>
              <a:spLocks/>
            </p:cNvSpPr>
            <p:nvPr/>
          </p:nvSpPr>
          <p:spPr bwMode="auto">
            <a:xfrm>
              <a:off x="3006" y="1470"/>
              <a:ext cx="42" cy="36"/>
            </a:xfrm>
            <a:custGeom>
              <a:avLst/>
              <a:gdLst>
                <a:gd name="T0" fmla="*/ 0 w 42"/>
                <a:gd name="T1" fmla="*/ 0 h 36"/>
                <a:gd name="T2" fmla="*/ 12 w 42"/>
                <a:gd name="T3" fmla="*/ 0 h 36"/>
                <a:gd name="T4" fmla="*/ 42 w 42"/>
                <a:gd name="T5" fmla="*/ 0 h 36"/>
                <a:gd name="T6" fmla="*/ 42 w 42"/>
                <a:gd name="T7" fmla="*/ 36 h 36"/>
                <a:gd name="T8" fmla="*/ 6 w 42"/>
                <a:gd name="T9" fmla="*/ 36 h 36"/>
                <a:gd name="T10" fmla="*/ 0 w 42"/>
                <a:gd name="T11" fmla="*/ 36 h 36"/>
                <a:gd name="T12" fmla="*/ 0 w 4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0" y="0"/>
                  </a:moveTo>
                  <a:lnTo>
                    <a:pt x="12" y="0"/>
                  </a:lnTo>
                  <a:lnTo>
                    <a:pt x="42" y="0"/>
                  </a:lnTo>
                  <a:lnTo>
                    <a:pt x="42" y="36"/>
                  </a:lnTo>
                  <a:lnTo>
                    <a:pt x="6" y="36"/>
                  </a:lnTo>
                  <a:lnTo>
                    <a:pt x="0" y="36"/>
                  </a:lnTo>
                  <a:lnTo>
                    <a:pt x="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4" name="Freeform 412"/>
            <p:cNvSpPr>
              <a:spLocks/>
            </p:cNvSpPr>
            <p:nvPr/>
          </p:nvSpPr>
          <p:spPr bwMode="auto">
            <a:xfrm>
              <a:off x="2832" y="1470"/>
              <a:ext cx="42" cy="36"/>
            </a:xfrm>
            <a:custGeom>
              <a:avLst/>
              <a:gdLst>
                <a:gd name="T0" fmla="*/ 12 w 42"/>
                <a:gd name="T1" fmla="*/ 36 h 36"/>
                <a:gd name="T2" fmla="*/ 0 w 42"/>
                <a:gd name="T3" fmla="*/ 36 h 36"/>
                <a:gd name="T4" fmla="*/ 0 w 42"/>
                <a:gd name="T5" fmla="*/ 6 h 36"/>
                <a:gd name="T6" fmla="*/ 42 w 42"/>
                <a:gd name="T7" fmla="*/ 0 h 36"/>
                <a:gd name="T8" fmla="*/ 42 w 42"/>
                <a:gd name="T9" fmla="*/ 36 h 36"/>
                <a:gd name="T10" fmla="*/ 12 w 42"/>
                <a:gd name="T11" fmla="*/ 36 h 36"/>
              </a:gdLst>
              <a:ahLst/>
              <a:cxnLst>
                <a:cxn ang="0">
                  <a:pos x="T0" y="T1"/>
                </a:cxn>
                <a:cxn ang="0">
                  <a:pos x="T2" y="T3"/>
                </a:cxn>
                <a:cxn ang="0">
                  <a:pos x="T4" y="T5"/>
                </a:cxn>
                <a:cxn ang="0">
                  <a:pos x="T6" y="T7"/>
                </a:cxn>
                <a:cxn ang="0">
                  <a:pos x="T8" y="T9"/>
                </a:cxn>
                <a:cxn ang="0">
                  <a:pos x="T10" y="T11"/>
                </a:cxn>
              </a:cxnLst>
              <a:rect l="0" t="0" r="r" b="b"/>
              <a:pathLst>
                <a:path w="42" h="36">
                  <a:moveTo>
                    <a:pt x="12" y="36"/>
                  </a:moveTo>
                  <a:lnTo>
                    <a:pt x="0" y="36"/>
                  </a:lnTo>
                  <a:lnTo>
                    <a:pt x="0" y="6"/>
                  </a:lnTo>
                  <a:lnTo>
                    <a:pt x="42" y="0"/>
                  </a:lnTo>
                  <a:lnTo>
                    <a:pt x="42" y="36"/>
                  </a:lnTo>
                  <a:lnTo>
                    <a:pt x="1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5" name="Freeform 413"/>
            <p:cNvSpPr>
              <a:spLocks/>
            </p:cNvSpPr>
            <p:nvPr/>
          </p:nvSpPr>
          <p:spPr bwMode="auto">
            <a:xfrm>
              <a:off x="2874" y="1470"/>
              <a:ext cx="42" cy="36"/>
            </a:xfrm>
            <a:custGeom>
              <a:avLst/>
              <a:gdLst>
                <a:gd name="T0" fmla="*/ 0 w 42"/>
                <a:gd name="T1" fmla="*/ 0 h 36"/>
                <a:gd name="T2" fmla="*/ 42 w 42"/>
                <a:gd name="T3" fmla="*/ 0 h 36"/>
                <a:gd name="T4" fmla="*/ 42 w 42"/>
                <a:gd name="T5" fmla="*/ 36 h 36"/>
                <a:gd name="T6" fmla="*/ 36 w 42"/>
                <a:gd name="T7" fmla="*/ 36 h 36"/>
                <a:gd name="T8" fmla="*/ 6 w 42"/>
                <a:gd name="T9" fmla="*/ 36 h 36"/>
                <a:gd name="T10" fmla="*/ 0 w 42"/>
                <a:gd name="T11" fmla="*/ 36 h 36"/>
                <a:gd name="T12" fmla="*/ 0 w 4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0" y="0"/>
                  </a:moveTo>
                  <a:lnTo>
                    <a:pt x="42" y="0"/>
                  </a:lnTo>
                  <a:lnTo>
                    <a:pt x="42" y="36"/>
                  </a:lnTo>
                  <a:lnTo>
                    <a:pt x="36" y="36"/>
                  </a:lnTo>
                  <a:lnTo>
                    <a:pt x="6" y="36"/>
                  </a:lnTo>
                  <a:lnTo>
                    <a:pt x="0" y="36"/>
                  </a:lnTo>
                  <a:lnTo>
                    <a:pt x="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6" name="Freeform 414"/>
            <p:cNvSpPr>
              <a:spLocks/>
            </p:cNvSpPr>
            <p:nvPr/>
          </p:nvSpPr>
          <p:spPr bwMode="auto">
            <a:xfrm>
              <a:off x="2916" y="1470"/>
              <a:ext cx="48" cy="36"/>
            </a:xfrm>
            <a:custGeom>
              <a:avLst/>
              <a:gdLst>
                <a:gd name="T0" fmla="*/ 42 w 48"/>
                <a:gd name="T1" fmla="*/ 0 h 36"/>
                <a:gd name="T2" fmla="*/ 48 w 48"/>
                <a:gd name="T3" fmla="*/ 36 h 36"/>
                <a:gd name="T4" fmla="*/ 30 w 48"/>
                <a:gd name="T5" fmla="*/ 36 h 36"/>
                <a:gd name="T6" fmla="*/ 0 w 48"/>
                <a:gd name="T7" fmla="*/ 36 h 36"/>
                <a:gd name="T8" fmla="*/ 0 w 48"/>
                <a:gd name="T9" fmla="*/ 0 h 36"/>
                <a:gd name="T10" fmla="*/ 36 w 48"/>
                <a:gd name="T11" fmla="*/ 0 h 36"/>
                <a:gd name="T12" fmla="*/ 42 w 4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42" y="0"/>
                  </a:moveTo>
                  <a:lnTo>
                    <a:pt x="48" y="36"/>
                  </a:lnTo>
                  <a:lnTo>
                    <a:pt x="30" y="36"/>
                  </a:lnTo>
                  <a:lnTo>
                    <a:pt x="0" y="36"/>
                  </a:lnTo>
                  <a:lnTo>
                    <a:pt x="0" y="0"/>
                  </a:lnTo>
                  <a:lnTo>
                    <a:pt x="36" y="0"/>
                  </a:lnTo>
                  <a:lnTo>
                    <a:pt x="42"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7" name="Freeform 415"/>
            <p:cNvSpPr>
              <a:spLocks/>
            </p:cNvSpPr>
            <p:nvPr/>
          </p:nvSpPr>
          <p:spPr bwMode="auto">
            <a:xfrm>
              <a:off x="3138" y="1464"/>
              <a:ext cx="42" cy="36"/>
            </a:xfrm>
            <a:custGeom>
              <a:avLst/>
              <a:gdLst>
                <a:gd name="T0" fmla="*/ 12 w 42"/>
                <a:gd name="T1" fmla="*/ 36 h 36"/>
                <a:gd name="T2" fmla="*/ 6 w 42"/>
                <a:gd name="T3" fmla="*/ 36 h 36"/>
                <a:gd name="T4" fmla="*/ 0 w 42"/>
                <a:gd name="T5" fmla="*/ 0 h 36"/>
                <a:gd name="T6" fmla="*/ 36 w 42"/>
                <a:gd name="T7" fmla="*/ 0 h 36"/>
                <a:gd name="T8" fmla="*/ 36 w 42"/>
                <a:gd name="T9" fmla="*/ 6 h 36"/>
                <a:gd name="T10" fmla="*/ 36 w 42"/>
                <a:gd name="T11" fmla="*/ 12 h 36"/>
                <a:gd name="T12" fmla="*/ 36 w 42"/>
                <a:gd name="T13" fmla="*/ 18 h 36"/>
                <a:gd name="T14" fmla="*/ 42 w 42"/>
                <a:gd name="T15" fmla="*/ 24 h 36"/>
                <a:gd name="T16" fmla="*/ 42 w 42"/>
                <a:gd name="T17" fmla="*/ 30 h 36"/>
                <a:gd name="T18" fmla="*/ 42 w 42"/>
                <a:gd name="T19" fmla="*/ 36 h 36"/>
                <a:gd name="T20" fmla="*/ 12 w 42"/>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12" y="36"/>
                  </a:moveTo>
                  <a:lnTo>
                    <a:pt x="6" y="36"/>
                  </a:lnTo>
                  <a:lnTo>
                    <a:pt x="0" y="0"/>
                  </a:lnTo>
                  <a:lnTo>
                    <a:pt x="36" y="0"/>
                  </a:lnTo>
                  <a:lnTo>
                    <a:pt x="36" y="6"/>
                  </a:lnTo>
                  <a:lnTo>
                    <a:pt x="36" y="12"/>
                  </a:lnTo>
                  <a:lnTo>
                    <a:pt x="36" y="18"/>
                  </a:lnTo>
                  <a:lnTo>
                    <a:pt x="42" y="24"/>
                  </a:lnTo>
                  <a:lnTo>
                    <a:pt x="42" y="30"/>
                  </a:lnTo>
                  <a:lnTo>
                    <a:pt x="42"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8" name="Freeform 416"/>
            <p:cNvSpPr>
              <a:spLocks/>
            </p:cNvSpPr>
            <p:nvPr/>
          </p:nvSpPr>
          <p:spPr bwMode="auto">
            <a:xfrm>
              <a:off x="3048" y="1470"/>
              <a:ext cx="42" cy="36"/>
            </a:xfrm>
            <a:custGeom>
              <a:avLst/>
              <a:gdLst>
                <a:gd name="T0" fmla="*/ 0 w 42"/>
                <a:gd name="T1" fmla="*/ 36 h 36"/>
                <a:gd name="T2" fmla="*/ 0 w 42"/>
                <a:gd name="T3" fmla="*/ 0 h 36"/>
                <a:gd name="T4" fmla="*/ 24 w 42"/>
                <a:gd name="T5" fmla="*/ 0 h 36"/>
                <a:gd name="T6" fmla="*/ 42 w 42"/>
                <a:gd name="T7" fmla="*/ 0 h 36"/>
                <a:gd name="T8" fmla="*/ 42 w 42"/>
                <a:gd name="T9" fmla="*/ 30 h 36"/>
                <a:gd name="T10" fmla="*/ 36 w 42"/>
                <a:gd name="T11" fmla="*/ 36 h 36"/>
                <a:gd name="T12" fmla="*/ 0 w 4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0" y="36"/>
                  </a:moveTo>
                  <a:lnTo>
                    <a:pt x="0" y="0"/>
                  </a:lnTo>
                  <a:lnTo>
                    <a:pt x="24" y="0"/>
                  </a:lnTo>
                  <a:lnTo>
                    <a:pt x="42" y="0"/>
                  </a:lnTo>
                  <a:lnTo>
                    <a:pt x="42" y="30"/>
                  </a:lnTo>
                  <a:lnTo>
                    <a:pt x="36"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89" name="Freeform 417"/>
            <p:cNvSpPr>
              <a:spLocks/>
            </p:cNvSpPr>
            <p:nvPr/>
          </p:nvSpPr>
          <p:spPr bwMode="auto">
            <a:xfrm>
              <a:off x="3090" y="1464"/>
              <a:ext cx="54" cy="36"/>
            </a:xfrm>
            <a:custGeom>
              <a:avLst/>
              <a:gdLst>
                <a:gd name="T0" fmla="*/ 0 w 54"/>
                <a:gd name="T1" fmla="*/ 6 h 36"/>
                <a:gd name="T2" fmla="*/ 24 w 54"/>
                <a:gd name="T3" fmla="*/ 6 h 36"/>
                <a:gd name="T4" fmla="*/ 48 w 54"/>
                <a:gd name="T5" fmla="*/ 0 h 36"/>
                <a:gd name="T6" fmla="*/ 54 w 54"/>
                <a:gd name="T7" fmla="*/ 36 h 36"/>
                <a:gd name="T8" fmla="*/ 30 w 54"/>
                <a:gd name="T9" fmla="*/ 36 h 36"/>
                <a:gd name="T10" fmla="*/ 0 w 54"/>
                <a:gd name="T11" fmla="*/ 36 h 36"/>
                <a:gd name="T12" fmla="*/ 0 w 54"/>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0" y="6"/>
                  </a:moveTo>
                  <a:lnTo>
                    <a:pt x="24" y="6"/>
                  </a:lnTo>
                  <a:lnTo>
                    <a:pt x="48" y="0"/>
                  </a:lnTo>
                  <a:lnTo>
                    <a:pt x="54" y="36"/>
                  </a:lnTo>
                  <a:lnTo>
                    <a:pt x="30" y="36"/>
                  </a:lnTo>
                  <a:lnTo>
                    <a:pt x="0" y="36"/>
                  </a:lnTo>
                  <a:lnTo>
                    <a:pt x="0"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0" name="Freeform 418"/>
            <p:cNvSpPr>
              <a:spLocks/>
            </p:cNvSpPr>
            <p:nvPr/>
          </p:nvSpPr>
          <p:spPr bwMode="auto">
            <a:xfrm>
              <a:off x="2670" y="1470"/>
              <a:ext cx="24" cy="36"/>
            </a:xfrm>
            <a:custGeom>
              <a:avLst/>
              <a:gdLst>
                <a:gd name="T0" fmla="*/ 24 w 24"/>
                <a:gd name="T1" fmla="*/ 36 h 36"/>
                <a:gd name="T2" fmla="*/ 12 w 24"/>
                <a:gd name="T3" fmla="*/ 36 h 36"/>
                <a:gd name="T4" fmla="*/ 0 w 24"/>
                <a:gd name="T5" fmla="*/ 36 h 36"/>
                <a:gd name="T6" fmla="*/ 0 w 24"/>
                <a:gd name="T7" fmla="*/ 0 h 36"/>
                <a:gd name="T8" fmla="*/ 24 w 24"/>
                <a:gd name="T9" fmla="*/ 0 h 36"/>
                <a:gd name="T10" fmla="*/ 24 w 24"/>
                <a:gd name="T11" fmla="*/ 36 h 36"/>
              </a:gdLst>
              <a:ahLst/>
              <a:cxnLst>
                <a:cxn ang="0">
                  <a:pos x="T0" y="T1"/>
                </a:cxn>
                <a:cxn ang="0">
                  <a:pos x="T2" y="T3"/>
                </a:cxn>
                <a:cxn ang="0">
                  <a:pos x="T4" y="T5"/>
                </a:cxn>
                <a:cxn ang="0">
                  <a:pos x="T6" y="T7"/>
                </a:cxn>
                <a:cxn ang="0">
                  <a:pos x="T8" y="T9"/>
                </a:cxn>
                <a:cxn ang="0">
                  <a:pos x="T10" y="T11"/>
                </a:cxn>
              </a:cxnLst>
              <a:rect l="0" t="0" r="r" b="b"/>
              <a:pathLst>
                <a:path w="24" h="36">
                  <a:moveTo>
                    <a:pt x="24" y="36"/>
                  </a:moveTo>
                  <a:lnTo>
                    <a:pt x="12" y="36"/>
                  </a:lnTo>
                  <a:lnTo>
                    <a:pt x="0" y="36"/>
                  </a:lnTo>
                  <a:lnTo>
                    <a:pt x="0" y="0"/>
                  </a:lnTo>
                  <a:lnTo>
                    <a:pt x="24" y="0"/>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1" name="Freeform 419"/>
            <p:cNvSpPr>
              <a:spLocks/>
            </p:cNvSpPr>
            <p:nvPr/>
          </p:nvSpPr>
          <p:spPr bwMode="auto">
            <a:xfrm>
              <a:off x="2694" y="1470"/>
              <a:ext cx="24" cy="36"/>
            </a:xfrm>
            <a:custGeom>
              <a:avLst/>
              <a:gdLst>
                <a:gd name="T0" fmla="*/ 24 w 24"/>
                <a:gd name="T1" fmla="*/ 36 h 36"/>
                <a:gd name="T2" fmla="*/ 0 w 24"/>
                <a:gd name="T3" fmla="*/ 36 h 36"/>
                <a:gd name="T4" fmla="*/ 0 w 24"/>
                <a:gd name="T5" fmla="*/ 0 h 36"/>
                <a:gd name="T6" fmla="*/ 6 w 24"/>
                <a:gd name="T7" fmla="*/ 0 h 36"/>
                <a:gd name="T8" fmla="*/ 24 w 24"/>
                <a:gd name="T9" fmla="*/ 0 h 36"/>
                <a:gd name="T10" fmla="*/ 24 w 24"/>
                <a:gd name="T11" fmla="*/ 36 h 36"/>
              </a:gdLst>
              <a:ahLst/>
              <a:cxnLst>
                <a:cxn ang="0">
                  <a:pos x="T0" y="T1"/>
                </a:cxn>
                <a:cxn ang="0">
                  <a:pos x="T2" y="T3"/>
                </a:cxn>
                <a:cxn ang="0">
                  <a:pos x="T4" y="T5"/>
                </a:cxn>
                <a:cxn ang="0">
                  <a:pos x="T6" y="T7"/>
                </a:cxn>
                <a:cxn ang="0">
                  <a:pos x="T8" y="T9"/>
                </a:cxn>
                <a:cxn ang="0">
                  <a:pos x="T10" y="T11"/>
                </a:cxn>
              </a:cxnLst>
              <a:rect l="0" t="0" r="r" b="b"/>
              <a:pathLst>
                <a:path w="24" h="36">
                  <a:moveTo>
                    <a:pt x="24" y="36"/>
                  </a:moveTo>
                  <a:lnTo>
                    <a:pt x="0" y="36"/>
                  </a:lnTo>
                  <a:lnTo>
                    <a:pt x="0" y="0"/>
                  </a:lnTo>
                  <a:lnTo>
                    <a:pt x="6" y="0"/>
                  </a:lnTo>
                  <a:lnTo>
                    <a:pt x="24" y="0"/>
                  </a:lnTo>
                  <a:lnTo>
                    <a:pt x="24"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2" name="Freeform 420"/>
            <p:cNvSpPr>
              <a:spLocks/>
            </p:cNvSpPr>
            <p:nvPr/>
          </p:nvSpPr>
          <p:spPr bwMode="auto">
            <a:xfrm>
              <a:off x="2718" y="1470"/>
              <a:ext cx="36" cy="36"/>
            </a:xfrm>
            <a:custGeom>
              <a:avLst/>
              <a:gdLst>
                <a:gd name="T0" fmla="*/ 18 w 36"/>
                <a:gd name="T1" fmla="*/ 36 h 36"/>
                <a:gd name="T2" fmla="*/ 0 w 36"/>
                <a:gd name="T3" fmla="*/ 36 h 36"/>
                <a:gd name="T4" fmla="*/ 0 w 36"/>
                <a:gd name="T5" fmla="*/ 0 h 36"/>
                <a:gd name="T6" fmla="*/ 18 w 36"/>
                <a:gd name="T7" fmla="*/ 0 h 36"/>
                <a:gd name="T8" fmla="*/ 36 w 36"/>
                <a:gd name="T9" fmla="*/ 0 h 36"/>
                <a:gd name="T10" fmla="*/ 36 w 36"/>
                <a:gd name="T11" fmla="*/ 36 h 36"/>
                <a:gd name="T12" fmla="*/ 18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36"/>
                  </a:moveTo>
                  <a:lnTo>
                    <a:pt x="0" y="36"/>
                  </a:lnTo>
                  <a:lnTo>
                    <a:pt x="0" y="0"/>
                  </a:lnTo>
                  <a:lnTo>
                    <a:pt x="18" y="0"/>
                  </a:lnTo>
                  <a:lnTo>
                    <a:pt x="36" y="0"/>
                  </a:lnTo>
                  <a:lnTo>
                    <a:pt x="36" y="36"/>
                  </a:lnTo>
                  <a:lnTo>
                    <a:pt x="1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3" name="Freeform 421"/>
            <p:cNvSpPr>
              <a:spLocks/>
            </p:cNvSpPr>
            <p:nvPr/>
          </p:nvSpPr>
          <p:spPr bwMode="auto">
            <a:xfrm>
              <a:off x="4608" y="1236"/>
              <a:ext cx="54" cy="72"/>
            </a:xfrm>
            <a:custGeom>
              <a:avLst/>
              <a:gdLst>
                <a:gd name="T0" fmla="*/ 6 w 54"/>
                <a:gd name="T1" fmla="*/ 30 h 72"/>
                <a:gd name="T2" fmla="*/ 0 w 54"/>
                <a:gd name="T3" fmla="*/ 6 h 72"/>
                <a:gd name="T4" fmla="*/ 6 w 54"/>
                <a:gd name="T5" fmla="*/ 6 h 72"/>
                <a:gd name="T6" fmla="*/ 12 w 54"/>
                <a:gd name="T7" fmla="*/ 0 h 72"/>
                <a:gd name="T8" fmla="*/ 18 w 54"/>
                <a:gd name="T9" fmla="*/ 6 h 72"/>
                <a:gd name="T10" fmla="*/ 18 w 54"/>
                <a:gd name="T11" fmla="*/ 0 h 72"/>
                <a:gd name="T12" fmla="*/ 24 w 54"/>
                <a:gd name="T13" fmla="*/ 0 h 72"/>
                <a:gd name="T14" fmla="*/ 24 w 54"/>
                <a:gd name="T15" fmla="*/ 6 h 72"/>
                <a:gd name="T16" fmla="*/ 24 w 54"/>
                <a:gd name="T17" fmla="*/ 12 h 72"/>
                <a:gd name="T18" fmla="*/ 30 w 54"/>
                <a:gd name="T19" fmla="*/ 12 h 72"/>
                <a:gd name="T20" fmla="*/ 30 w 54"/>
                <a:gd name="T21" fmla="*/ 6 h 72"/>
                <a:gd name="T22" fmla="*/ 42 w 54"/>
                <a:gd name="T23" fmla="*/ 12 h 72"/>
                <a:gd name="T24" fmla="*/ 36 w 54"/>
                <a:gd name="T25" fmla="*/ 18 h 72"/>
                <a:gd name="T26" fmla="*/ 48 w 54"/>
                <a:gd name="T27" fmla="*/ 18 h 72"/>
                <a:gd name="T28" fmla="*/ 54 w 54"/>
                <a:gd name="T29" fmla="*/ 30 h 72"/>
                <a:gd name="T30" fmla="*/ 48 w 54"/>
                <a:gd name="T31" fmla="*/ 42 h 72"/>
                <a:gd name="T32" fmla="*/ 42 w 54"/>
                <a:gd name="T33" fmla="*/ 42 h 72"/>
                <a:gd name="T34" fmla="*/ 42 w 54"/>
                <a:gd name="T35" fmla="*/ 72 h 72"/>
                <a:gd name="T36" fmla="*/ 30 w 54"/>
                <a:gd name="T37" fmla="*/ 72 h 72"/>
                <a:gd name="T38" fmla="*/ 24 w 54"/>
                <a:gd name="T39" fmla="*/ 66 h 72"/>
                <a:gd name="T40" fmla="*/ 24 w 54"/>
                <a:gd name="T41" fmla="*/ 60 h 72"/>
                <a:gd name="T42" fmla="*/ 18 w 54"/>
                <a:gd name="T43" fmla="*/ 54 h 72"/>
                <a:gd name="T44" fmla="*/ 12 w 54"/>
                <a:gd name="T45" fmla="*/ 48 h 72"/>
                <a:gd name="T46" fmla="*/ 12 w 54"/>
                <a:gd name="T47" fmla="*/ 42 h 72"/>
                <a:gd name="T48" fmla="*/ 6 w 54"/>
                <a:gd name="T49" fmla="*/ 36 h 72"/>
                <a:gd name="T50" fmla="*/ 6 w 54"/>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72">
                  <a:moveTo>
                    <a:pt x="6" y="30"/>
                  </a:moveTo>
                  <a:lnTo>
                    <a:pt x="0" y="6"/>
                  </a:lnTo>
                  <a:lnTo>
                    <a:pt x="6" y="6"/>
                  </a:lnTo>
                  <a:lnTo>
                    <a:pt x="12" y="0"/>
                  </a:lnTo>
                  <a:lnTo>
                    <a:pt x="18" y="6"/>
                  </a:lnTo>
                  <a:lnTo>
                    <a:pt x="18" y="0"/>
                  </a:lnTo>
                  <a:lnTo>
                    <a:pt x="24" y="0"/>
                  </a:lnTo>
                  <a:lnTo>
                    <a:pt x="24" y="6"/>
                  </a:lnTo>
                  <a:lnTo>
                    <a:pt x="24" y="12"/>
                  </a:lnTo>
                  <a:lnTo>
                    <a:pt x="30" y="12"/>
                  </a:lnTo>
                  <a:lnTo>
                    <a:pt x="30" y="6"/>
                  </a:lnTo>
                  <a:lnTo>
                    <a:pt x="42" y="12"/>
                  </a:lnTo>
                  <a:lnTo>
                    <a:pt x="36" y="18"/>
                  </a:lnTo>
                  <a:lnTo>
                    <a:pt x="48" y="18"/>
                  </a:lnTo>
                  <a:lnTo>
                    <a:pt x="54" y="30"/>
                  </a:lnTo>
                  <a:lnTo>
                    <a:pt x="48" y="42"/>
                  </a:lnTo>
                  <a:lnTo>
                    <a:pt x="42" y="42"/>
                  </a:lnTo>
                  <a:lnTo>
                    <a:pt x="42" y="72"/>
                  </a:lnTo>
                  <a:lnTo>
                    <a:pt x="30" y="72"/>
                  </a:lnTo>
                  <a:lnTo>
                    <a:pt x="24" y="66"/>
                  </a:lnTo>
                  <a:lnTo>
                    <a:pt x="24" y="60"/>
                  </a:lnTo>
                  <a:lnTo>
                    <a:pt x="18" y="54"/>
                  </a:lnTo>
                  <a:lnTo>
                    <a:pt x="12" y="48"/>
                  </a:lnTo>
                  <a:lnTo>
                    <a:pt x="12" y="42"/>
                  </a:lnTo>
                  <a:lnTo>
                    <a:pt x="6" y="36"/>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4" name="Freeform 422"/>
            <p:cNvSpPr>
              <a:spLocks/>
            </p:cNvSpPr>
            <p:nvPr/>
          </p:nvSpPr>
          <p:spPr bwMode="auto">
            <a:xfrm>
              <a:off x="4428" y="1284"/>
              <a:ext cx="42" cy="90"/>
            </a:xfrm>
            <a:custGeom>
              <a:avLst/>
              <a:gdLst>
                <a:gd name="T0" fmla="*/ 36 w 42"/>
                <a:gd name="T1" fmla="*/ 48 h 90"/>
                <a:gd name="T2" fmla="*/ 42 w 42"/>
                <a:gd name="T3" fmla="*/ 84 h 90"/>
                <a:gd name="T4" fmla="*/ 30 w 42"/>
                <a:gd name="T5" fmla="*/ 84 h 90"/>
                <a:gd name="T6" fmla="*/ 12 w 42"/>
                <a:gd name="T7" fmla="*/ 90 h 90"/>
                <a:gd name="T8" fmla="*/ 12 w 42"/>
                <a:gd name="T9" fmla="*/ 84 h 90"/>
                <a:gd name="T10" fmla="*/ 18 w 42"/>
                <a:gd name="T11" fmla="*/ 84 h 90"/>
                <a:gd name="T12" fmla="*/ 18 w 42"/>
                <a:gd name="T13" fmla="*/ 72 h 90"/>
                <a:gd name="T14" fmla="*/ 12 w 42"/>
                <a:gd name="T15" fmla="*/ 66 h 90"/>
                <a:gd name="T16" fmla="*/ 12 w 42"/>
                <a:gd name="T17" fmla="*/ 60 h 90"/>
                <a:gd name="T18" fmla="*/ 12 w 42"/>
                <a:gd name="T19" fmla="*/ 54 h 90"/>
                <a:gd name="T20" fmla="*/ 6 w 42"/>
                <a:gd name="T21" fmla="*/ 54 h 90"/>
                <a:gd name="T22" fmla="*/ 0 w 42"/>
                <a:gd name="T23" fmla="*/ 36 h 90"/>
                <a:gd name="T24" fmla="*/ 0 w 42"/>
                <a:gd name="T25" fmla="*/ 30 h 90"/>
                <a:gd name="T26" fmla="*/ 6 w 42"/>
                <a:gd name="T27" fmla="*/ 30 h 90"/>
                <a:gd name="T28" fmla="*/ 6 w 42"/>
                <a:gd name="T29" fmla="*/ 18 h 90"/>
                <a:gd name="T30" fmla="*/ 6 w 42"/>
                <a:gd name="T31" fmla="*/ 12 h 90"/>
                <a:gd name="T32" fmla="*/ 6 w 42"/>
                <a:gd name="T33" fmla="*/ 6 h 90"/>
                <a:gd name="T34" fmla="*/ 12 w 42"/>
                <a:gd name="T35" fmla="*/ 0 h 90"/>
                <a:gd name="T36" fmla="*/ 12 w 42"/>
                <a:gd name="T37" fmla="*/ 6 h 90"/>
                <a:gd name="T38" fmla="*/ 18 w 42"/>
                <a:gd name="T39" fmla="*/ 6 h 90"/>
                <a:gd name="T40" fmla="*/ 18 w 42"/>
                <a:gd name="T41" fmla="*/ 12 h 90"/>
                <a:gd name="T42" fmla="*/ 12 w 42"/>
                <a:gd name="T43" fmla="*/ 18 h 90"/>
                <a:gd name="T44" fmla="*/ 18 w 42"/>
                <a:gd name="T45" fmla="*/ 24 h 90"/>
                <a:gd name="T46" fmla="*/ 18 w 42"/>
                <a:gd name="T47" fmla="*/ 18 h 90"/>
                <a:gd name="T48" fmla="*/ 24 w 42"/>
                <a:gd name="T49" fmla="*/ 18 h 90"/>
                <a:gd name="T50" fmla="*/ 24 w 42"/>
                <a:gd name="T51" fmla="*/ 24 h 90"/>
                <a:gd name="T52" fmla="*/ 30 w 42"/>
                <a:gd name="T53" fmla="*/ 30 h 90"/>
                <a:gd name="T54" fmla="*/ 36 w 42"/>
                <a:gd name="T55"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90">
                  <a:moveTo>
                    <a:pt x="36" y="48"/>
                  </a:moveTo>
                  <a:lnTo>
                    <a:pt x="42" y="84"/>
                  </a:lnTo>
                  <a:lnTo>
                    <a:pt x="30" y="84"/>
                  </a:lnTo>
                  <a:lnTo>
                    <a:pt x="12" y="90"/>
                  </a:lnTo>
                  <a:lnTo>
                    <a:pt x="12" y="84"/>
                  </a:lnTo>
                  <a:lnTo>
                    <a:pt x="18" y="84"/>
                  </a:lnTo>
                  <a:lnTo>
                    <a:pt x="18" y="72"/>
                  </a:lnTo>
                  <a:lnTo>
                    <a:pt x="12" y="66"/>
                  </a:lnTo>
                  <a:lnTo>
                    <a:pt x="12" y="60"/>
                  </a:lnTo>
                  <a:lnTo>
                    <a:pt x="12" y="54"/>
                  </a:lnTo>
                  <a:lnTo>
                    <a:pt x="6" y="54"/>
                  </a:lnTo>
                  <a:lnTo>
                    <a:pt x="0" y="36"/>
                  </a:lnTo>
                  <a:lnTo>
                    <a:pt x="0" y="30"/>
                  </a:lnTo>
                  <a:lnTo>
                    <a:pt x="6" y="30"/>
                  </a:lnTo>
                  <a:lnTo>
                    <a:pt x="6" y="18"/>
                  </a:lnTo>
                  <a:lnTo>
                    <a:pt x="6" y="12"/>
                  </a:lnTo>
                  <a:lnTo>
                    <a:pt x="6" y="6"/>
                  </a:lnTo>
                  <a:lnTo>
                    <a:pt x="12" y="0"/>
                  </a:lnTo>
                  <a:lnTo>
                    <a:pt x="12" y="6"/>
                  </a:lnTo>
                  <a:lnTo>
                    <a:pt x="18" y="6"/>
                  </a:lnTo>
                  <a:lnTo>
                    <a:pt x="18" y="12"/>
                  </a:lnTo>
                  <a:lnTo>
                    <a:pt x="12" y="18"/>
                  </a:lnTo>
                  <a:lnTo>
                    <a:pt x="18" y="24"/>
                  </a:lnTo>
                  <a:lnTo>
                    <a:pt x="18" y="18"/>
                  </a:lnTo>
                  <a:lnTo>
                    <a:pt x="24" y="18"/>
                  </a:lnTo>
                  <a:lnTo>
                    <a:pt x="24" y="24"/>
                  </a:lnTo>
                  <a:lnTo>
                    <a:pt x="30" y="30"/>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5" name="Freeform 423"/>
            <p:cNvSpPr>
              <a:spLocks/>
            </p:cNvSpPr>
            <p:nvPr/>
          </p:nvSpPr>
          <p:spPr bwMode="auto">
            <a:xfrm>
              <a:off x="1368" y="1320"/>
              <a:ext cx="42" cy="78"/>
            </a:xfrm>
            <a:custGeom>
              <a:avLst/>
              <a:gdLst>
                <a:gd name="T0" fmla="*/ 42 w 42"/>
                <a:gd name="T1" fmla="*/ 30 h 78"/>
                <a:gd name="T2" fmla="*/ 30 w 42"/>
                <a:gd name="T3" fmla="*/ 78 h 78"/>
                <a:gd name="T4" fmla="*/ 12 w 42"/>
                <a:gd name="T5" fmla="*/ 72 h 78"/>
                <a:gd name="T6" fmla="*/ 6 w 42"/>
                <a:gd name="T7" fmla="*/ 72 h 78"/>
                <a:gd name="T8" fmla="*/ 6 w 42"/>
                <a:gd name="T9" fmla="*/ 60 h 78"/>
                <a:gd name="T10" fmla="*/ 6 w 42"/>
                <a:gd name="T11" fmla="*/ 54 h 78"/>
                <a:gd name="T12" fmla="*/ 0 w 42"/>
                <a:gd name="T13" fmla="*/ 48 h 78"/>
                <a:gd name="T14" fmla="*/ 0 w 42"/>
                <a:gd name="T15" fmla="*/ 36 h 78"/>
                <a:gd name="T16" fmla="*/ 6 w 42"/>
                <a:gd name="T17" fmla="*/ 36 h 78"/>
                <a:gd name="T18" fmla="*/ 6 w 42"/>
                <a:gd name="T19" fmla="*/ 18 h 78"/>
                <a:gd name="T20" fmla="*/ 6 w 42"/>
                <a:gd name="T21" fmla="*/ 0 h 78"/>
                <a:gd name="T22" fmla="*/ 24 w 42"/>
                <a:gd name="T23" fmla="*/ 6 h 78"/>
                <a:gd name="T24" fmla="*/ 42 w 42"/>
                <a:gd name="T25"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8">
                  <a:moveTo>
                    <a:pt x="42" y="30"/>
                  </a:moveTo>
                  <a:lnTo>
                    <a:pt x="30" y="78"/>
                  </a:lnTo>
                  <a:lnTo>
                    <a:pt x="12" y="72"/>
                  </a:lnTo>
                  <a:lnTo>
                    <a:pt x="6" y="72"/>
                  </a:lnTo>
                  <a:lnTo>
                    <a:pt x="6" y="60"/>
                  </a:lnTo>
                  <a:lnTo>
                    <a:pt x="6" y="54"/>
                  </a:lnTo>
                  <a:lnTo>
                    <a:pt x="0" y="48"/>
                  </a:lnTo>
                  <a:lnTo>
                    <a:pt x="0" y="36"/>
                  </a:lnTo>
                  <a:lnTo>
                    <a:pt x="6" y="36"/>
                  </a:lnTo>
                  <a:lnTo>
                    <a:pt x="6" y="18"/>
                  </a:lnTo>
                  <a:lnTo>
                    <a:pt x="6" y="0"/>
                  </a:lnTo>
                  <a:lnTo>
                    <a:pt x="24" y="6"/>
                  </a:lnTo>
                  <a:lnTo>
                    <a:pt x="42"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6" name="Freeform 424"/>
            <p:cNvSpPr>
              <a:spLocks/>
            </p:cNvSpPr>
            <p:nvPr/>
          </p:nvSpPr>
          <p:spPr bwMode="auto">
            <a:xfrm>
              <a:off x="4386" y="1290"/>
              <a:ext cx="48" cy="60"/>
            </a:xfrm>
            <a:custGeom>
              <a:avLst/>
              <a:gdLst>
                <a:gd name="T0" fmla="*/ 48 w 48"/>
                <a:gd name="T1" fmla="*/ 48 h 60"/>
                <a:gd name="T2" fmla="*/ 48 w 48"/>
                <a:gd name="T3" fmla="*/ 54 h 60"/>
                <a:gd name="T4" fmla="*/ 42 w 48"/>
                <a:gd name="T5" fmla="*/ 48 h 60"/>
                <a:gd name="T6" fmla="*/ 42 w 48"/>
                <a:gd name="T7" fmla="*/ 54 h 60"/>
                <a:gd name="T8" fmla="*/ 42 w 48"/>
                <a:gd name="T9" fmla="*/ 60 h 60"/>
                <a:gd name="T10" fmla="*/ 36 w 48"/>
                <a:gd name="T11" fmla="*/ 54 h 60"/>
                <a:gd name="T12" fmla="*/ 30 w 48"/>
                <a:gd name="T13" fmla="*/ 48 h 60"/>
                <a:gd name="T14" fmla="*/ 30 w 48"/>
                <a:gd name="T15" fmla="*/ 42 h 60"/>
                <a:gd name="T16" fmla="*/ 12 w 48"/>
                <a:gd name="T17" fmla="*/ 48 h 60"/>
                <a:gd name="T18" fmla="*/ 0 w 48"/>
                <a:gd name="T19" fmla="*/ 18 h 60"/>
                <a:gd name="T20" fmla="*/ 6 w 48"/>
                <a:gd name="T21" fmla="*/ 12 h 60"/>
                <a:gd name="T22" fmla="*/ 48 w 48"/>
                <a:gd name="T23" fmla="*/ 0 h 60"/>
                <a:gd name="T24" fmla="*/ 48 w 48"/>
                <a:gd name="T25" fmla="*/ 6 h 60"/>
                <a:gd name="T26" fmla="*/ 48 w 48"/>
                <a:gd name="T27" fmla="*/ 12 h 60"/>
                <a:gd name="T28" fmla="*/ 48 w 48"/>
                <a:gd name="T29" fmla="*/ 24 h 60"/>
                <a:gd name="T30" fmla="*/ 42 w 48"/>
                <a:gd name="T31" fmla="*/ 24 h 60"/>
                <a:gd name="T32" fmla="*/ 42 w 48"/>
                <a:gd name="T33" fmla="*/ 30 h 60"/>
                <a:gd name="T34" fmla="*/ 48 w 48"/>
                <a:gd name="T35"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0">
                  <a:moveTo>
                    <a:pt x="48" y="48"/>
                  </a:moveTo>
                  <a:lnTo>
                    <a:pt x="48" y="54"/>
                  </a:lnTo>
                  <a:lnTo>
                    <a:pt x="42" y="48"/>
                  </a:lnTo>
                  <a:lnTo>
                    <a:pt x="42" y="54"/>
                  </a:lnTo>
                  <a:lnTo>
                    <a:pt x="42" y="60"/>
                  </a:lnTo>
                  <a:lnTo>
                    <a:pt x="36" y="54"/>
                  </a:lnTo>
                  <a:lnTo>
                    <a:pt x="30" y="48"/>
                  </a:lnTo>
                  <a:lnTo>
                    <a:pt x="30" y="42"/>
                  </a:lnTo>
                  <a:lnTo>
                    <a:pt x="12" y="48"/>
                  </a:lnTo>
                  <a:lnTo>
                    <a:pt x="0" y="18"/>
                  </a:lnTo>
                  <a:lnTo>
                    <a:pt x="6" y="12"/>
                  </a:lnTo>
                  <a:lnTo>
                    <a:pt x="48" y="0"/>
                  </a:lnTo>
                  <a:lnTo>
                    <a:pt x="48" y="6"/>
                  </a:lnTo>
                  <a:lnTo>
                    <a:pt x="48" y="12"/>
                  </a:lnTo>
                  <a:lnTo>
                    <a:pt x="48" y="24"/>
                  </a:lnTo>
                  <a:lnTo>
                    <a:pt x="42" y="24"/>
                  </a:lnTo>
                  <a:lnTo>
                    <a:pt x="42" y="30"/>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7" name="Freeform 425"/>
            <p:cNvSpPr>
              <a:spLocks/>
            </p:cNvSpPr>
            <p:nvPr/>
          </p:nvSpPr>
          <p:spPr bwMode="auto">
            <a:xfrm>
              <a:off x="2532" y="1476"/>
              <a:ext cx="48" cy="78"/>
            </a:xfrm>
            <a:custGeom>
              <a:avLst/>
              <a:gdLst>
                <a:gd name="T0" fmla="*/ 48 w 48"/>
                <a:gd name="T1" fmla="*/ 78 h 78"/>
                <a:gd name="T2" fmla="*/ 0 w 48"/>
                <a:gd name="T3" fmla="*/ 78 h 78"/>
                <a:gd name="T4" fmla="*/ 0 w 48"/>
                <a:gd name="T5" fmla="*/ 60 h 78"/>
                <a:gd name="T6" fmla="*/ 0 w 48"/>
                <a:gd name="T7" fmla="*/ 36 h 78"/>
                <a:gd name="T8" fmla="*/ 0 w 48"/>
                <a:gd name="T9" fmla="*/ 30 h 78"/>
                <a:gd name="T10" fmla="*/ 0 w 48"/>
                <a:gd name="T11" fmla="*/ 24 h 78"/>
                <a:gd name="T12" fmla="*/ 0 w 48"/>
                <a:gd name="T13" fmla="*/ 6 h 78"/>
                <a:gd name="T14" fmla="*/ 6 w 48"/>
                <a:gd name="T15" fmla="*/ 6 h 78"/>
                <a:gd name="T16" fmla="*/ 12 w 48"/>
                <a:gd name="T17" fmla="*/ 6 h 78"/>
                <a:gd name="T18" fmla="*/ 18 w 48"/>
                <a:gd name="T19" fmla="*/ 6 h 78"/>
                <a:gd name="T20" fmla="*/ 24 w 48"/>
                <a:gd name="T21" fmla="*/ 6 h 78"/>
                <a:gd name="T22" fmla="*/ 30 w 48"/>
                <a:gd name="T23" fmla="*/ 6 h 78"/>
                <a:gd name="T24" fmla="*/ 36 w 48"/>
                <a:gd name="T25" fmla="*/ 6 h 78"/>
                <a:gd name="T26" fmla="*/ 36 w 48"/>
                <a:gd name="T27" fmla="*/ 0 h 78"/>
                <a:gd name="T28" fmla="*/ 36 w 48"/>
                <a:gd name="T29" fmla="*/ 6 h 78"/>
                <a:gd name="T30" fmla="*/ 36 w 48"/>
                <a:gd name="T31" fmla="*/ 0 h 78"/>
                <a:gd name="T32" fmla="*/ 36 w 48"/>
                <a:gd name="T33" fmla="*/ 6 h 78"/>
                <a:gd name="T34" fmla="*/ 42 w 48"/>
                <a:gd name="T35" fmla="*/ 6 h 78"/>
                <a:gd name="T36" fmla="*/ 42 w 48"/>
                <a:gd name="T37" fmla="*/ 0 h 78"/>
                <a:gd name="T38" fmla="*/ 42 w 48"/>
                <a:gd name="T39" fmla="*/ 24 h 78"/>
                <a:gd name="T40" fmla="*/ 48 w 48"/>
                <a:gd name="T41" fmla="*/ 24 h 78"/>
                <a:gd name="T42" fmla="*/ 48 w 48"/>
                <a:gd name="T4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78">
                  <a:moveTo>
                    <a:pt x="48" y="78"/>
                  </a:moveTo>
                  <a:lnTo>
                    <a:pt x="0" y="78"/>
                  </a:lnTo>
                  <a:lnTo>
                    <a:pt x="0" y="60"/>
                  </a:lnTo>
                  <a:lnTo>
                    <a:pt x="0" y="36"/>
                  </a:lnTo>
                  <a:lnTo>
                    <a:pt x="0" y="30"/>
                  </a:lnTo>
                  <a:lnTo>
                    <a:pt x="0" y="24"/>
                  </a:lnTo>
                  <a:lnTo>
                    <a:pt x="0" y="6"/>
                  </a:lnTo>
                  <a:lnTo>
                    <a:pt x="6" y="6"/>
                  </a:lnTo>
                  <a:lnTo>
                    <a:pt x="12" y="6"/>
                  </a:lnTo>
                  <a:lnTo>
                    <a:pt x="18" y="6"/>
                  </a:lnTo>
                  <a:lnTo>
                    <a:pt x="24" y="6"/>
                  </a:lnTo>
                  <a:lnTo>
                    <a:pt x="30" y="6"/>
                  </a:lnTo>
                  <a:lnTo>
                    <a:pt x="36" y="6"/>
                  </a:lnTo>
                  <a:lnTo>
                    <a:pt x="36" y="0"/>
                  </a:lnTo>
                  <a:lnTo>
                    <a:pt x="36" y="6"/>
                  </a:lnTo>
                  <a:lnTo>
                    <a:pt x="36" y="0"/>
                  </a:lnTo>
                  <a:lnTo>
                    <a:pt x="36" y="6"/>
                  </a:lnTo>
                  <a:lnTo>
                    <a:pt x="42" y="6"/>
                  </a:lnTo>
                  <a:lnTo>
                    <a:pt x="42" y="0"/>
                  </a:lnTo>
                  <a:lnTo>
                    <a:pt x="42" y="24"/>
                  </a:lnTo>
                  <a:lnTo>
                    <a:pt x="48" y="24"/>
                  </a:lnTo>
                  <a:lnTo>
                    <a:pt x="48"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8" name="Freeform 426"/>
            <p:cNvSpPr>
              <a:spLocks/>
            </p:cNvSpPr>
            <p:nvPr/>
          </p:nvSpPr>
          <p:spPr bwMode="auto">
            <a:xfrm>
              <a:off x="4560" y="1260"/>
              <a:ext cx="48" cy="36"/>
            </a:xfrm>
            <a:custGeom>
              <a:avLst/>
              <a:gdLst>
                <a:gd name="T0" fmla="*/ 42 w 48"/>
                <a:gd name="T1" fmla="*/ 12 h 36"/>
                <a:gd name="T2" fmla="*/ 48 w 48"/>
                <a:gd name="T3" fmla="*/ 30 h 36"/>
                <a:gd name="T4" fmla="*/ 42 w 48"/>
                <a:gd name="T5" fmla="*/ 36 h 36"/>
                <a:gd name="T6" fmla="*/ 18 w 48"/>
                <a:gd name="T7" fmla="*/ 30 h 36"/>
                <a:gd name="T8" fmla="*/ 12 w 48"/>
                <a:gd name="T9" fmla="*/ 30 h 36"/>
                <a:gd name="T10" fmla="*/ 12 w 48"/>
                <a:gd name="T11" fmla="*/ 24 h 36"/>
                <a:gd name="T12" fmla="*/ 6 w 48"/>
                <a:gd name="T13" fmla="*/ 24 h 36"/>
                <a:gd name="T14" fmla="*/ 0 w 48"/>
                <a:gd name="T15" fmla="*/ 18 h 36"/>
                <a:gd name="T16" fmla="*/ 6 w 48"/>
                <a:gd name="T17" fmla="*/ 18 h 36"/>
                <a:gd name="T18" fmla="*/ 6 w 48"/>
                <a:gd name="T19" fmla="*/ 12 h 36"/>
                <a:gd name="T20" fmla="*/ 6 w 48"/>
                <a:gd name="T21" fmla="*/ 6 h 36"/>
                <a:gd name="T22" fmla="*/ 12 w 48"/>
                <a:gd name="T23" fmla="*/ 6 h 36"/>
                <a:gd name="T24" fmla="*/ 12 w 48"/>
                <a:gd name="T25" fmla="*/ 0 h 36"/>
                <a:gd name="T26" fmla="*/ 36 w 48"/>
                <a:gd name="T27" fmla="*/ 12 h 36"/>
                <a:gd name="T28" fmla="*/ 42 w 48"/>
                <a:gd name="T2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6">
                  <a:moveTo>
                    <a:pt x="42" y="12"/>
                  </a:moveTo>
                  <a:lnTo>
                    <a:pt x="48" y="30"/>
                  </a:lnTo>
                  <a:lnTo>
                    <a:pt x="42" y="36"/>
                  </a:lnTo>
                  <a:lnTo>
                    <a:pt x="18" y="30"/>
                  </a:lnTo>
                  <a:lnTo>
                    <a:pt x="12" y="30"/>
                  </a:lnTo>
                  <a:lnTo>
                    <a:pt x="12" y="24"/>
                  </a:lnTo>
                  <a:lnTo>
                    <a:pt x="6" y="24"/>
                  </a:lnTo>
                  <a:lnTo>
                    <a:pt x="0" y="18"/>
                  </a:lnTo>
                  <a:lnTo>
                    <a:pt x="6" y="18"/>
                  </a:lnTo>
                  <a:lnTo>
                    <a:pt x="6" y="12"/>
                  </a:lnTo>
                  <a:lnTo>
                    <a:pt x="6" y="6"/>
                  </a:lnTo>
                  <a:lnTo>
                    <a:pt x="12" y="6"/>
                  </a:lnTo>
                  <a:lnTo>
                    <a:pt x="12" y="0"/>
                  </a:lnTo>
                  <a:lnTo>
                    <a:pt x="36" y="12"/>
                  </a:lnTo>
                  <a:lnTo>
                    <a:pt x="4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99" name="Freeform 427"/>
            <p:cNvSpPr>
              <a:spLocks/>
            </p:cNvSpPr>
            <p:nvPr/>
          </p:nvSpPr>
          <p:spPr bwMode="auto">
            <a:xfrm>
              <a:off x="3174" y="1470"/>
              <a:ext cx="72" cy="36"/>
            </a:xfrm>
            <a:custGeom>
              <a:avLst/>
              <a:gdLst>
                <a:gd name="T0" fmla="*/ 42 w 72"/>
                <a:gd name="T1" fmla="*/ 36 h 36"/>
                <a:gd name="T2" fmla="*/ 6 w 72"/>
                <a:gd name="T3" fmla="*/ 36 h 36"/>
                <a:gd name="T4" fmla="*/ 6 w 72"/>
                <a:gd name="T5" fmla="*/ 30 h 36"/>
                <a:gd name="T6" fmla="*/ 6 w 72"/>
                <a:gd name="T7" fmla="*/ 24 h 36"/>
                <a:gd name="T8" fmla="*/ 6 w 72"/>
                <a:gd name="T9" fmla="*/ 18 h 36"/>
                <a:gd name="T10" fmla="*/ 0 w 72"/>
                <a:gd name="T11" fmla="*/ 12 h 36"/>
                <a:gd name="T12" fmla="*/ 0 w 72"/>
                <a:gd name="T13" fmla="*/ 6 h 36"/>
                <a:gd name="T14" fmla="*/ 24 w 72"/>
                <a:gd name="T15" fmla="*/ 6 h 36"/>
                <a:gd name="T16" fmla="*/ 60 w 72"/>
                <a:gd name="T17" fmla="*/ 6 h 36"/>
                <a:gd name="T18" fmla="*/ 66 w 72"/>
                <a:gd name="T19" fmla="*/ 0 h 36"/>
                <a:gd name="T20" fmla="*/ 72 w 72"/>
                <a:gd name="T21" fmla="*/ 12 h 36"/>
                <a:gd name="T22" fmla="*/ 72 w 72"/>
                <a:gd name="T23" fmla="*/ 18 h 36"/>
                <a:gd name="T24" fmla="*/ 42 w 72"/>
                <a:gd name="T25" fmla="*/ 24 h 36"/>
                <a:gd name="T26" fmla="*/ 42 w 7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36">
                  <a:moveTo>
                    <a:pt x="42" y="36"/>
                  </a:moveTo>
                  <a:lnTo>
                    <a:pt x="6" y="36"/>
                  </a:lnTo>
                  <a:lnTo>
                    <a:pt x="6" y="30"/>
                  </a:lnTo>
                  <a:lnTo>
                    <a:pt x="6" y="24"/>
                  </a:lnTo>
                  <a:lnTo>
                    <a:pt x="6" y="18"/>
                  </a:lnTo>
                  <a:lnTo>
                    <a:pt x="0" y="12"/>
                  </a:lnTo>
                  <a:lnTo>
                    <a:pt x="0" y="6"/>
                  </a:lnTo>
                  <a:lnTo>
                    <a:pt x="24" y="6"/>
                  </a:lnTo>
                  <a:lnTo>
                    <a:pt x="60" y="6"/>
                  </a:lnTo>
                  <a:lnTo>
                    <a:pt x="66" y="0"/>
                  </a:lnTo>
                  <a:lnTo>
                    <a:pt x="72" y="12"/>
                  </a:lnTo>
                  <a:lnTo>
                    <a:pt x="72" y="18"/>
                  </a:lnTo>
                  <a:lnTo>
                    <a:pt x="42" y="24"/>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00" name="Freeform 428"/>
            <p:cNvSpPr>
              <a:spLocks/>
            </p:cNvSpPr>
            <p:nvPr/>
          </p:nvSpPr>
          <p:spPr bwMode="auto">
            <a:xfrm>
              <a:off x="2328" y="1470"/>
              <a:ext cx="66" cy="72"/>
            </a:xfrm>
            <a:custGeom>
              <a:avLst/>
              <a:gdLst>
                <a:gd name="T0" fmla="*/ 12 w 66"/>
                <a:gd name="T1" fmla="*/ 72 h 72"/>
                <a:gd name="T2" fmla="*/ 0 w 66"/>
                <a:gd name="T3" fmla="*/ 66 h 72"/>
                <a:gd name="T4" fmla="*/ 6 w 66"/>
                <a:gd name="T5" fmla="*/ 24 h 72"/>
                <a:gd name="T6" fmla="*/ 6 w 66"/>
                <a:gd name="T7" fmla="*/ 6 h 72"/>
                <a:gd name="T8" fmla="*/ 12 w 66"/>
                <a:gd name="T9" fmla="*/ 6 h 72"/>
                <a:gd name="T10" fmla="*/ 12 w 66"/>
                <a:gd name="T11" fmla="*/ 0 h 72"/>
                <a:gd name="T12" fmla="*/ 12 w 66"/>
                <a:gd name="T13" fmla="*/ 6 h 72"/>
                <a:gd name="T14" fmla="*/ 18 w 66"/>
                <a:gd name="T15" fmla="*/ 6 h 72"/>
                <a:gd name="T16" fmla="*/ 18 w 66"/>
                <a:gd name="T17" fmla="*/ 0 h 72"/>
                <a:gd name="T18" fmla="*/ 66 w 66"/>
                <a:gd name="T19" fmla="*/ 6 h 72"/>
                <a:gd name="T20" fmla="*/ 66 w 66"/>
                <a:gd name="T21" fmla="*/ 24 h 72"/>
                <a:gd name="T22" fmla="*/ 66 w 66"/>
                <a:gd name="T23" fmla="*/ 36 h 72"/>
                <a:gd name="T24" fmla="*/ 66 w 66"/>
                <a:gd name="T25" fmla="*/ 60 h 72"/>
                <a:gd name="T26" fmla="*/ 66 w 66"/>
                <a:gd name="T27" fmla="*/ 72 h 72"/>
                <a:gd name="T28" fmla="*/ 12 w 66"/>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72">
                  <a:moveTo>
                    <a:pt x="12" y="72"/>
                  </a:moveTo>
                  <a:lnTo>
                    <a:pt x="0" y="66"/>
                  </a:lnTo>
                  <a:lnTo>
                    <a:pt x="6" y="24"/>
                  </a:lnTo>
                  <a:lnTo>
                    <a:pt x="6" y="6"/>
                  </a:lnTo>
                  <a:lnTo>
                    <a:pt x="12" y="6"/>
                  </a:lnTo>
                  <a:lnTo>
                    <a:pt x="12" y="0"/>
                  </a:lnTo>
                  <a:lnTo>
                    <a:pt x="12" y="6"/>
                  </a:lnTo>
                  <a:lnTo>
                    <a:pt x="18" y="6"/>
                  </a:lnTo>
                  <a:lnTo>
                    <a:pt x="18" y="0"/>
                  </a:lnTo>
                  <a:lnTo>
                    <a:pt x="66" y="6"/>
                  </a:lnTo>
                  <a:lnTo>
                    <a:pt x="66" y="24"/>
                  </a:lnTo>
                  <a:lnTo>
                    <a:pt x="66" y="36"/>
                  </a:lnTo>
                  <a:lnTo>
                    <a:pt x="66" y="60"/>
                  </a:lnTo>
                  <a:lnTo>
                    <a:pt x="66" y="72"/>
                  </a:lnTo>
                  <a:lnTo>
                    <a:pt x="12"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01" name="Freeform 429"/>
            <p:cNvSpPr>
              <a:spLocks/>
            </p:cNvSpPr>
            <p:nvPr/>
          </p:nvSpPr>
          <p:spPr bwMode="auto">
            <a:xfrm>
              <a:off x="1302" y="1326"/>
              <a:ext cx="156" cy="192"/>
            </a:xfrm>
            <a:custGeom>
              <a:avLst/>
              <a:gdLst>
                <a:gd name="T0" fmla="*/ 0 w 156"/>
                <a:gd name="T1" fmla="*/ 162 h 192"/>
                <a:gd name="T2" fmla="*/ 36 w 156"/>
                <a:gd name="T3" fmla="*/ 0 h 192"/>
                <a:gd name="T4" fmla="*/ 42 w 156"/>
                <a:gd name="T5" fmla="*/ 0 h 192"/>
                <a:gd name="T6" fmla="*/ 42 w 156"/>
                <a:gd name="T7" fmla="*/ 6 h 192"/>
                <a:gd name="T8" fmla="*/ 48 w 156"/>
                <a:gd name="T9" fmla="*/ 12 h 192"/>
                <a:gd name="T10" fmla="*/ 48 w 156"/>
                <a:gd name="T11" fmla="*/ 18 h 192"/>
                <a:gd name="T12" fmla="*/ 48 w 156"/>
                <a:gd name="T13" fmla="*/ 24 h 192"/>
                <a:gd name="T14" fmla="*/ 54 w 156"/>
                <a:gd name="T15" fmla="*/ 24 h 192"/>
                <a:gd name="T16" fmla="*/ 54 w 156"/>
                <a:gd name="T17" fmla="*/ 36 h 192"/>
                <a:gd name="T18" fmla="*/ 60 w 156"/>
                <a:gd name="T19" fmla="*/ 36 h 192"/>
                <a:gd name="T20" fmla="*/ 60 w 156"/>
                <a:gd name="T21" fmla="*/ 42 h 192"/>
                <a:gd name="T22" fmla="*/ 66 w 156"/>
                <a:gd name="T23" fmla="*/ 42 h 192"/>
                <a:gd name="T24" fmla="*/ 72 w 156"/>
                <a:gd name="T25" fmla="*/ 48 h 192"/>
                <a:gd name="T26" fmla="*/ 72 w 156"/>
                <a:gd name="T27" fmla="*/ 54 h 192"/>
                <a:gd name="T28" fmla="*/ 72 w 156"/>
                <a:gd name="T29" fmla="*/ 66 h 192"/>
                <a:gd name="T30" fmla="*/ 78 w 156"/>
                <a:gd name="T31" fmla="*/ 66 h 192"/>
                <a:gd name="T32" fmla="*/ 84 w 156"/>
                <a:gd name="T33" fmla="*/ 66 h 192"/>
                <a:gd name="T34" fmla="*/ 84 w 156"/>
                <a:gd name="T35" fmla="*/ 72 h 192"/>
                <a:gd name="T36" fmla="*/ 78 w 156"/>
                <a:gd name="T37" fmla="*/ 72 h 192"/>
                <a:gd name="T38" fmla="*/ 84 w 156"/>
                <a:gd name="T39" fmla="*/ 72 h 192"/>
                <a:gd name="T40" fmla="*/ 84 w 156"/>
                <a:gd name="T41" fmla="*/ 78 h 192"/>
                <a:gd name="T42" fmla="*/ 90 w 156"/>
                <a:gd name="T43" fmla="*/ 78 h 192"/>
                <a:gd name="T44" fmla="*/ 90 w 156"/>
                <a:gd name="T45" fmla="*/ 84 h 192"/>
                <a:gd name="T46" fmla="*/ 96 w 156"/>
                <a:gd name="T47" fmla="*/ 84 h 192"/>
                <a:gd name="T48" fmla="*/ 96 w 156"/>
                <a:gd name="T49" fmla="*/ 78 h 192"/>
                <a:gd name="T50" fmla="*/ 102 w 156"/>
                <a:gd name="T51" fmla="*/ 84 h 192"/>
                <a:gd name="T52" fmla="*/ 108 w 156"/>
                <a:gd name="T53" fmla="*/ 84 h 192"/>
                <a:gd name="T54" fmla="*/ 108 w 156"/>
                <a:gd name="T55" fmla="*/ 90 h 192"/>
                <a:gd name="T56" fmla="*/ 114 w 156"/>
                <a:gd name="T57" fmla="*/ 90 h 192"/>
                <a:gd name="T58" fmla="*/ 120 w 156"/>
                <a:gd name="T59" fmla="*/ 90 h 192"/>
                <a:gd name="T60" fmla="*/ 126 w 156"/>
                <a:gd name="T61" fmla="*/ 90 h 192"/>
                <a:gd name="T62" fmla="*/ 126 w 156"/>
                <a:gd name="T63" fmla="*/ 96 h 192"/>
                <a:gd name="T64" fmla="*/ 132 w 156"/>
                <a:gd name="T65" fmla="*/ 96 h 192"/>
                <a:gd name="T66" fmla="*/ 132 w 156"/>
                <a:gd name="T67" fmla="*/ 102 h 192"/>
                <a:gd name="T68" fmla="*/ 126 w 156"/>
                <a:gd name="T69" fmla="*/ 108 h 192"/>
                <a:gd name="T70" fmla="*/ 156 w 156"/>
                <a:gd name="T71" fmla="*/ 114 h 192"/>
                <a:gd name="T72" fmla="*/ 144 w 156"/>
                <a:gd name="T73" fmla="*/ 192 h 192"/>
                <a:gd name="T74" fmla="*/ 78 w 156"/>
                <a:gd name="T75" fmla="*/ 180 h 192"/>
                <a:gd name="T76" fmla="*/ 0 w 156"/>
                <a:gd name="T77" fmla="*/ 16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92">
                  <a:moveTo>
                    <a:pt x="0" y="162"/>
                  </a:moveTo>
                  <a:lnTo>
                    <a:pt x="36" y="0"/>
                  </a:lnTo>
                  <a:lnTo>
                    <a:pt x="42" y="0"/>
                  </a:lnTo>
                  <a:lnTo>
                    <a:pt x="42" y="6"/>
                  </a:lnTo>
                  <a:lnTo>
                    <a:pt x="48" y="12"/>
                  </a:lnTo>
                  <a:lnTo>
                    <a:pt x="48" y="18"/>
                  </a:lnTo>
                  <a:lnTo>
                    <a:pt x="48" y="24"/>
                  </a:lnTo>
                  <a:lnTo>
                    <a:pt x="54" y="24"/>
                  </a:lnTo>
                  <a:lnTo>
                    <a:pt x="54" y="36"/>
                  </a:lnTo>
                  <a:lnTo>
                    <a:pt x="60" y="36"/>
                  </a:lnTo>
                  <a:lnTo>
                    <a:pt x="60" y="42"/>
                  </a:lnTo>
                  <a:lnTo>
                    <a:pt x="66" y="42"/>
                  </a:lnTo>
                  <a:lnTo>
                    <a:pt x="72" y="48"/>
                  </a:lnTo>
                  <a:lnTo>
                    <a:pt x="72" y="54"/>
                  </a:lnTo>
                  <a:lnTo>
                    <a:pt x="72" y="66"/>
                  </a:lnTo>
                  <a:lnTo>
                    <a:pt x="78" y="66"/>
                  </a:lnTo>
                  <a:lnTo>
                    <a:pt x="84" y="66"/>
                  </a:lnTo>
                  <a:lnTo>
                    <a:pt x="84" y="72"/>
                  </a:lnTo>
                  <a:lnTo>
                    <a:pt x="78" y="72"/>
                  </a:lnTo>
                  <a:lnTo>
                    <a:pt x="84" y="72"/>
                  </a:lnTo>
                  <a:lnTo>
                    <a:pt x="84" y="78"/>
                  </a:lnTo>
                  <a:lnTo>
                    <a:pt x="90" y="78"/>
                  </a:lnTo>
                  <a:lnTo>
                    <a:pt x="90" y="84"/>
                  </a:lnTo>
                  <a:lnTo>
                    <a:pt x="96" y="84"/>
                  </a:lnTo>
                  <a:lnTo>
                    <a:pt x="96" y="78"/>
                  </a:lnTo>
                  <a:lnTo>
                    <a:pt x="102" y="84"/>
                  </a:lnTo>
                  <a:lnTo>
                    <a:pt x="108" y="84"/>
                  </a:lnTo>
                  <a:lnTo>
                    <a:pt x="108" y="90"/>
                  </a:lnTo>
                  <a:lnTo>
                    <a:pt x="114" y="90"/>
                  </a:lnTo>
                  <a:lnTo>
                    <a:pt x="120" y="90"/>
                  </a:lnTo>
                  <a:lnTo>
                    <a:pt x="126" y="90"/>
                  </a:lnTo>
                  <a:lnTo>
                    <a:pt x="126" y="96"/>
                  </a:lnTo>
                  <a:lnTo>
                    <a:pt x="132" y="96"/>
                  </a:lnTo>
                  <a:lnTo>
                    <a:pt x="132" y="102"/>
                  </a:lnTo>
                  <a:lnTo>
                    <a:pt x="126" y="108"/>
                  </a:lnTo>
                  <a:lnTo>
                    <a:pt x="156" y="114"/>
                  </a:lnTo>
                  <a:lnTo>
                    <a:pt x="144" y="192"/>
                  </a:lnTo>
                  <a:lnTo>
                    <a:pt x="78" y="180"/>
                  </a:lnTo>
                  <a:lnTo>
                    <a:pt x="0" y="16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02" name="Freeform 430"/>
            <p:cNvSpPr>
              <a:spLocks/>
            </p:cNvSpPr>
            <p:nvPr/>
          </p:nvSpPr>
          <p:spPr bwMode="auto">
            <a:xfrm>
              <a:off x="1650" y="1392"/>
              <a:ext cx="108" cy="78"/>
            </a:xfrm>
            <a:custGeom>
              <a:avLst/>
              <a:gdLst>
                <a:gd name="T0" fmla="*/ 6 w 108"/>
                <a:gd name="T1" fmla="*/ 0 h 78"/>
                <a:gd name="T2" fmla="*/ 66 w 108"/>
                <a:gd name="T3" fmla="*/ 12 h 78"/>
                <a:gd name="T4" fmla="*/ 84 w 108"/>
                <a:gd name="T5" fmla="*/ 12 h 78"/>
                <a:gd name="T6" fmla="*/ 96 w 108"/>
                <a:gd name="T7" fmla="*/ 18 h 78"/>
                <a:gd name="T8" fmla="*/ 96 w 108"/>
                <a:gd name="T9" fmla="*/ 24 h 78"/>
                <a:gd name="T10" fmla="*/ 108 w 108"/>
                <a:gd name="T11" fmla="*/ 30 h 78"/>
                <a:gd name="T12" fmla="*/ 102 w 108"/>
                <a:gd name="T13" fmla="*/ 54 h 78"/>
                <a:gd name="T14" fmla="*/ 96 w 108"/>
                <a:gd name="T15" fmla="*/ 78 h 78"/>
                <a:gd name="T16" fmla="*/ 60 w 108"/>
                <a:gd name="T17" fmla="*/ 72 h 78"/>
                <a:gd name="T18" fmla="*/ 66 w 108"/>
                <a:gd name="T19" fmla="*/ 48 h 78"/>
                <a:gd name="T20" fmla="*/ 48 w 108"/>
                <a:gd name="T21" fmla="*/ 42 h 78"/>
                <a:gd name="T22" fmla="*/ 48 w 108"/>
                <a:gd name="T23" fmla="*/ 36 h 78"/>
                <a:gd name="T24" fmla="*/ 36 w 108"/>
                <a:gd name="T25" fmla="*/ 30 h 78"/>
                <a:gd name="T26" fmla="*/ 30 w 108"/>
                <a:gd name="T27" fmla="*/ 30 h 78"/>
                <a:gd name="T28" fmla="*/ 30 w 108"/>
                <a:gd name="T29" fmla="*/ 24 h 78"/>
                <a:gd name="T30" fmla="*/ 0 w 108"/>
                <a:gd name="T31" fmla="*/ 18 h 78"/>
                <a:gd name="T32" fmla="*/ 6 w 108"/>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78">
                  <a:moveTo>
                    <a:pt x="6" y="0"/>
                  </a:moveTo>
                  <a:lnTo>
                    <a:pt x="66" y="12"/>
                  </a:lnTo>
                  <a:lnTo>
                    <a:pt x="84" y="12"/>
                  </a:lnTo>
                  <a:lnTo>
                    <a:pt x="96" y="18"/>
                  </a:lnTo>
                  <a:lnTo>
                    <a:pt x="96" y="24"/>
                  </a:lnTo>
                  <a:lnTo>
                    <a:pt x="108" y="30"/>
                  </a:lnTo>
                  <a:lnTo>
                    <a:pt x="102" y="54"/>
                  </a:lnTo>
                  <a:lnTo>
                    <a:pt x="96" y="78"/>
                  </a:lnTo>
                  <a:lnTo>
                    <a:pt x="60" y="72"/>
                  </a:lnTo>
                  <a:lnTo>
                    <a:pt x="66" y="48"/>
                  </a:lnTo>
                  <a:lnTo>
                    <a:pt x="48" y="42"/>
                  </a:lnTo>
                  <a:lnTo>
                    <a:pt x="48" y="36"/>
                  </a:lnTo>
                  <a:lnTo>
                    <a:pt x="36" y="30"/>
                  </a:lnTo>
                  <a:lnTo>
                    <a:pt x="30" y="30"/>
                  </a:lnTo>
                  <a:lnTo>
                    <a:pt x="30" y="24"/>
                  </a:lnTo>
                  <a:lnTo>
                    <a:pt x="0" y="18"/>
                  </a:lnTo>
                  <a:lnTo>
                    <a:pt x="6" y="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03" name="Freeform 431"/>
            <p:cNvSpPr>
              <a:spLocks/>
            </p:cNvSpPr>
            <p:nvPr/>
          </p:nvSpPr>
          <p:spPr bwMode="auto">
            <a:xfrm>
              <a:off x="1608" y="1392"/>
              <a:ext cx="108" cy="72"/>
            </a:xfrm>
            <a:custGeom>
              <a:avLst/>
              <a:gdLst>
                <a:gd name="T0" fmla="*/ 66 w 108"/>
                <a:gd name="T1" fmla="*/ 66 h 72"/>
                <a:gd name="T2" fmla="*/ 24 w 108"/>
                <a:gd name="T3" fmla="*/ 60 h 72"/>
                <a:gd name="T4" fmla="*/ 18 w 108"/>
                <a:gd name="T5" fmla="*/ 60 h 72"/>
                <a:gd name="T6" fmla="*/ 18 w 108"/>
                <a:gd name="T7" fmla="*/ 66 h 72"/>
                <a:gd name="T8" fmla="*/ 12 w 108"/>
                <a:gd name="T9" fmla="*/ 72 h 72"/>
                <a:gd name="T10" fmla="*/ 0 w 108"/>
                <a:gd name="T11" fmla="*/ 72 h 72"/>
                <a:gd name="T12" fmla="*/ 0 w 108"/>
                <a:gd name="T13" fmla="*/ 48 h 72"/>
                <a:gd name="T14" fmla="*/ 6 w 108"/>
                <a:gd name="T15" fmla="*/ 30 h 72"/>
                <a:gd name="T16" fmla="*/ 12 w 108"/>
                <a:gd name="T17" fmla="*/ 30 h 72"/>
                <a:gd name="T18" fmla="*/ 12 w 108"/>
                <a:gd name="T19" fmla="*/ 24 h 72"/>
                <a:gd name="T20" fmla="*/ 12 w 108"/>
                <a:gd name="T21" fmla="*/ 12 h 72"/>
                <a:gd name="T22" fmla="*/ 24 w 108"/>
                <a:gd name="T23" fmla="*/ 12 h 72"/>
                <a:gd name="T24" fmla="*/ 24 w 108"/>
                <a:gd name="T25" fmla="*/ 6 h 72"/>
                <a:gd name="T26" fmla="*/ 30 w 108"/>
                <a:gd name="T27" fmla="*/ 6 h 72"/>
                <a:gd name="T28" fmla="*/ 36 w 108"/>
                <a:gd name="T29" fmla="*/ 0 h 72"/>
                <a:gd name="T30" fmla="*/ 48 w 108"/>
                <a:gd name="T31" fmla="*/ 0 h 72"/>
                <a:gd name="T32" fmla="*/ 42 w 108"/>
                <a:gd name="T33" fmla="*/ 18 h 72"/>
                <a:gd name="T34" fmla="*/ 72 w 108"/>
                <a:gd name="T35" fmla="*/ 24 h 72"/>
                <a:gd name="T36" fmla="*/ 72 w 108"/>
                <a:gd name="T37" fmla="*/ 30 h 72"/>
                <a:gd name="T38" fmla="*/ 78 w 108"/>
                <a:gd name="T39" fmla="*/ 30 h 72"/>
                <a:gd name="T40" fmla="*/ 90 w 108"/>
                <a:gd name="T41" fmla="*/ 36 h 72"/>
                <a:gd name="T42" fmla="*/ 90 w 108"/>
                <a:gd name="T43" fmla="*/ 42 h 72"/>
                <a:gd name="T44" fmla="*/ 108 w 108"/>
                <a:gd name="T45" fmla="*/ 48 h 72"/>
                <a:gd name="T46" fmla="*/ 102 w 108"/>
                <a:gd name="T47" fmla="*/ 72 h 72"/>
                <a:gd name="T48" fmla="*/ 66 w 108"/>
                <a:gd name="T4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72">
                  <a:moveTo>
                    <a:pt x="66" y="66"/>
                  </a:moveTo>
                  <a:lnTo>
                    <a:pt x="24" y="60"/>
                  </a:lnTo>
                  <a:lnTo>
                    <a:pt x="18" y="60"/>
                  </a:lnTo>
                  <a:lnTo>
                    <a:pt x="18" y="66"/>
                  </a:lnTo>
                  <a:lnTo>
                    <a:pt x="12" y="72"/>
                  </a:lnTo>
                  <a:lnTo>
                    <a:pt x="0" y="72"/>
                  </a:lnTo>
                  <a:lnTo>
                    <a:pt x="0" y="48"/>
                  </a:lnTo>
                  <a:lnTo>
                    <a:pt x="6" y="30"/>
                  </a:lnTo>
                  <a:lnTo>
                    <a:pt x="12" y="30"/>
                  </a:lnTo>
                  <a:lnTo>
                    <a:pt x="12" y="24"/>
                  </a:lnTo>
                  <a:lnTo>
                    <a:pt x="12" y="12"/>
                  </a:lnTo>
                  <a:lnTo>
                    <a:pt x="24" y="12"/>
                  </a:lnTo>
                  <a:lnTo>
                    <a:pt x="24" y="6"/>
                  </a:lnTo>
                  <a:lnTo>
                    <a:pt x="30" y="6"/>
                  </a:lnTo>
                  <a:lnTo>
                    <a:pt x="36" y="0"/>
                  </a:lnTo>
                  <a:lnTo>
                    <a:pt x="48" y="0"/>
                  </a:lnTo>
                  <a:lnTo>
                    <a:pt x="42" y="18"/>
                  </a:lnTo>
                  <a:lnTo>
                    <a:pt x="72" y="24"/>
                  </a:lnTo>
                  <a:lnTo>
                    <a:pt x="72" y="30"/>
                  </a:lnTo>
                  <a:lnTo>
                    <a:pt x="78" y="30"/>
                  </a:lnTo>
                  <a:lnTo>
                    <a:pt x="90" y="36"/>
                  </a:lnTo>
                  <a:lnTo>
                    <a:pt x="90" y="42"/>
                  </a:lnTo>
                  <a:lnTo>
                    <a:pt x="108" y="48"/>
                  </a:lnTo>
                  <a:lnTo>
                    <a:pt x="102" y="72"/>
                  </a:lnTo>
                  <a:lnTo>
                    <a:pt x="66"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04" name="Freeform 432"/>
            <p:cNvSpPr>
              <a:spLocks/>
            </p:cNvSpPr>
            <p:nvPr/>
          </p:nvSpPr>
          <p:spPr bwMode="auto">
            <a:xfrm>
              <a:off x="924" y="1242"/>
              <a:ext cx="120" cy="180"/>
            </a:xfrm>
            <a:custGeom>
              <a:avLst/>
              <a:gdLst>
                <a:gd name="T0" fmla="*/ 60 w 120"/>
                <a:gd name="T1" fmla="*/ 168 h 180"/>
                <a:gd name="T2" fmla="*/ 0 w 120"/>
                <a:gd name="T3" fmla="*/ 150 h 180"/>
                <a:gd name="T4" fmla="*/ 12 w 120"/>
                <a:gd name="T5" fmla="*/ 102 h 180"/>
                <a:gd name="T6" fmla="*/ 18 w 120"/>
                <a:gd name="T7" fmla="*/ 102 h 180"/>
                <a:gd name="T8" fmla="*/ 30 w 120"/>
                <a:gd name="T9" fmla="*/ 54 h 180"/>
                <a:gd name="T10" fmla="*/ 30 w 120"/>
                <a:gd name="T11" fmla="*/ 48 h 180"/>
                <a:gd name="T12" fmla="*/ 42 w 120"/>
                <a:gd name="T13" fmla="*/ 54 h 180"/>
                <a:gd name="T14" fmla="*/ 42 w 120"/>
                <a:gd name="T15" fmla="*/ 48 h 180"/>
                <a:gd name="T16" fmla="*/ 48 w 120"/>
                <a:gd name="T17" fmla="*/ 48 h 180"/>
                <a:gd name="T18" fmla="*/ 48 w 120"/>
                <a:gd name="T19" fmla="*/ 42 h 180"/>
                <a:gd name="T20" fmla="*/ 54 w 120"/>
                <a:gd name="T21" fmla="*/ 36 h 180"/>
                <a:gd name="T22" fmla="*/ 54 w 120"/>
                <a:gd name="T23" fmla="*/ 30 h 180"/>
                <a:gd name="T24" fmla="*/ 60 w 120"/>
                <a:gd name="T25" fmla="*/ 24 h 180"/>
                <a:gd name="T26" fmla="*/ 54 w 120"/>
                <a:gd name="T27" fmla="*/ 24 h 180"/>
                <a:gd name="T28" fmla="*/ 54 w 120"/>
                <a:gd name="T29" fmla="*/ 18 h 180"/>
                <a:gd name="T30" fmla="*/ 48 w 120"/>
                <a:gd name="T31" fmla="*/ 12 h 180"/>
                <a:gd name="T32" fmla="*/ 54 w 120"/>
                <a:gd name="T33" fmla="*/ 12 h 180"/>
                <a:gd name="T34" fmla="*/ 54 w 120"/>
                <a:gd name="T35" fmla="*/ 6 h 180"/>
                <a:gd name="T36" fmla="*/ 60 w 120"/>
                <a:gd name="T37" fmla="*/ 0 h 180"/>
                <a:gd name="T38" fmla="*/ 66 w 120"/>
                <a:gd name="T39" fmla="*/ 0 h 180"/>
                <a:gd name="T40" fmla="*/ 114 w 120"/>
                <a:gd name="T41" fmla="*/ 12 h 180"/>
                <a:gd name="T42" fmla="*/ 102 w 120"/>
                <a:gd name="T43" fmla="*/ 36 h 180"/>
                <a:gd name="T44" fmla="*/ 90 w 120"/>
                <a:gd name="T45" fmla="*/ 96 h 180"/>
                <a:gd name="T46" fmla="*/ 114 w 120"/>
                <a:gd name="T47" fmla="*/ 102 h 180"/>
                <a:gd name="T48" fmla="*/ 120 w 120"/>
                <a:gd name="T49" fmla="*/ 108 h 180"/>
                <a:gd name="T50" fmla="*/ 102 w 120"/>
                <a:gd name="T51" fmla="*/ 180 h 180"/>
                <a:gd name="T52" fmla="*/ 60 w 120"/>
                <a:gd name="T53"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80">
                  <a:moveTo>
                    <a:pt x="60" y="168"/>
                  </a:moveTo>
                  <a:lnTo>
                    <a:pt x="0" y="150"/>
                  </a:lnTo>
                  <a:lnTo>
                    <a:pt x="12" y="102"/>
                  </a:lnTo>
                  <a:lnTo>
                    <a:pt x="18" y="102"/>
                  </a:lnTo>
                  <a:lnTo>
                    <a:pt x="30" y="54"/>
                  </a:lnTo>
                  <a:lnTo>
                    <a:pt x="30" y="48"/>
                  </a:lnTo>
                  <a:lnTo>
                    <a:pt x="42" y="54"/>
                  </a:lnTo>
                  <a:lnTo>
                    <a:pt x="42" y="48"/>
                  </a:lnTo>
                  <a:lnTo>
                    <a:pt x="48" y="48"/>
                  </a:lnTo>
                  <a:lnTo>
                    <a:pt x="48" y="42"/>
                  </a:lnTo>
                  <a:lnTo>
                    <a:pt x="54" y="36"/>
                  </a:lnTo>
                  <a:lnTo>
                    <a:pt x="54" y="30"/>
                  </a:lnTo>
                  <a:lnTo>
                    <a:pt x="60" y="24"/>
                  </a:lnTo>
                  <a:lnTo>
                    <a:pt x="54" y="24"/>
                  </a:lnTo>
                  <a:lnTo>
                    <a:pt x="54" y="18"/>
                  </a:lnTo>
                  <a:lnTo>
                    <a:pt x="48" y="12"/>
                  </a:lnTo>
                  <a:lnTo>
                    <a:pt x="54" y="12"/>
                  </a:lnTo>
                  <a:lnTo>
                    <a:pt x="54" y="6"/>
                  </a:lnTo>
                  <a:lnTo>
                    <a:pt x="60" y="0"/>
                  </a:lnTo>
                  <a:lnTo>
                    <a:pt x="66" y="0"/>
                  </a:lnTo>
                  <a:lnTo>
                    <a:pt x="114" y="12"/>
                  </a:lnTo>
                  <a:lnTo>
                    <a:pt x="102" y="36"/>
                  </a:lnTo>
                  <a:lnTo>
                    <a:pt x="90" y="96"/>
                  </a:lnTo>
                  <a:lnTo>
                    <a:pt x="114" y="102"/>
                  </a:lnTo>
                  <a:lnTo>
                    <a:pt x="120" y="108"/>
                  </a:lnTo>
                  <a:lnTo>
                    <a:pt x="102" y="180"/>
                  </a:lnTo>
                  <a:lnTo>
                    <a:pt x="60" y="16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05" name="Freeform 433"/>
            <p:cNvSpPr>
              <a:spLocks/>
            </p:cNvSpPr>
            <p:nvPr/>
          </p:nvSpPr>
          <p:spPr bwMode="auto">
            <a:xfrm>
              <a:off x="1014" y="1254"/>
              <a:ext cx="138" cy="192"/>
            </a:xfrm>
            <a:custGeom>
              <a:avLst/>
              <a:gdLst>
                <a:gd name="T0" fmla="*/ 72 w 138"/>
                <a:gd name="T1" fmla="*/ 180 h 192"/>
                <a:gd name="T2" fmla="*/ 12 w 138"/>
                <a:gd name="T3" fmla="*/ 168 h 192"/>
                <a:gd name="T4" fmla="*/ 30 w 138"/>
                <a:gd name="T5" fmla="*/ 96 h 192"/>
                <a:gd name="T6" fmla="*/ 24 w 138"/>
                <a:gd name="T7" fmla="*/ 90 h 192"/>
                <a:gd name="T8" fmla="*/ 0 w 138"/>
                <a:gd name="T9" fmla="*/ 84 h 192"/>
                <a:gd name="T10" fmla="*/ 12 w 138"/>
                <a:gd name="T11" fmla="*/ 24 h 192"/>
                <a:gd name="T12" fmla="*/ 24 w 138"/>
                <a:gd name="T13" fmla="*/ 0 h 192"/>
                <a:gd name="T14" fmla="*/ 120 w 138"/>
                <a:gd name="T15" fmla="*/ 30 h 192"/>
                <a:gd name="T16" fmla="*/ 108 w 138"/>
                <a:gd name="T17" fmla="*/ 72 h 192"/>
                <a:gd name="T18" fmla="*/ 102 w 138"/>
                <a:gd name="T19" fmla="*/ 96 h 192"/>
                <a:gd name="T20" fmla="*/ 96 w 138"/>
                <a:gd name="T21" fmla="*/ 114 h 192"/>
                <a:gd name="T22" fmla="*/ 138 w 138"/>
                <a:gd name="T23" fmla="*/ 120 h 192"/>
                <a:gd name="T24" fmla="*/ 120 w 138"/>
                <a:gd name="T25" fmla="*/ 180 h 192"/>
                <a:gd name="T26" fmla="*/ 120 w 138"/>
                <a:gd name="T27" fmla="*/ 192 h 192"/>
                <a:gd name="T28" fmla="*/ 72 w 138"/>
                <a:gd name="T29"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92">
                  <a:moveTo>
                    <a:pt x="72" y="180"/>
                  </a:moveTo>
                  <a:lnTo>
                    <a:pt x="12" y="168"/>
                  </a:lnTo>
                  <a:lnTo>
                    <a:pt x="30" y="96"/>
                  </a:lnTo>
                  <a:lnTo>
                    <a:pt x="24" y="90"/>
                  </a:lnTo>
                  <a:lnTo>
                    <a:pt x="0" y="84"/>
                  </a:lnTo>
                  <a:lnTo>
                    <a:pt x="12" y="24"/>
                  </a:lnTo>
                  <a:lnTo>
                    <a:pt x="24" y="0"/>
                  </a:lnTo>
                  <a:lnTo>
                    <a:pt x="120" y="30"/>
                  </a:lnTo>
                  <a:lnTo>
                    <a:pt x="108" y="72"/>
                  </a:lnTo>
                  <a:lnTo>
                    <a:pt x="102" y="96"/>
                  </a:lnTo>
                  <a:lnTo>
                    <a:pt x="96" y="114"/>
                  </a:lnTo>
                  <a:lnTo>
                    <a:pt x="138" y="120"/>
                  </a:lnTo>
                  <a:lnTo>
                    <a:pt x="120" y="180"/>
                  </a:lnTo>
                  <a:lnTo>
                    <a:pt x="120" y="192"/>
                  </a:lnTo>
                  <a:lnTo>
                    <a:pt x="72" y="18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06" name="Freeform 434"/>
            <p:cNvSpPr>
              <a:spLocks/>
            </p:cNvSpPr>
            <p:nvPr/>
          </p:nvSpPr>
          <p:spPr bwMode="auto">
            <a:xfrm>
              <a:off x="798" y="1200"/>
              <a:ext cx="66" cy="90"/>
            </a:xfrm>
            <a:custGeom>
              <a:avLst/>
              <a:gdLst>
                <a:gd name="T0" fmla="*/ 0 w 66"/>
                <a:gd name="T1" fmla="*/ 54 h 90"/>
                <a:gd name="T2" fmla="*/ 18 w 66"/>
                <a:gd name="T3" fmla="*/ 30 h 90"/>
                <a:gd name="T4" fmla="*/ 18 w 66"/>
                <a:gd name="T5" fmla="*/ 24 h 90"/>
                <a:gd name="T6" fmla="*/ 30 w 66"/>
                <a:gd name="T7" fmla="*/ 12 h 90"/>
                <a:gd name="T8" fmla="*/ 36 w 66"/>
                <a:gd name="T9" fmla="*/ 0 h 90"/>
                <a:gd name="T10" fmla="*/ 60 w 66"/>
                <a:gd name="T11" fmla="*/ 6 h 90"/>
                <a:gd name="T12" fmla="*/ 60 w 66"/>
                <a:gd name="T13" fmla="*/ 12 h 90"/>
                <a:gd name="T14" fmla="*/ 60 w 66"/>
                <a:gd name="T15" fmla="*/ 18 h 90"/>
                <a:gd name="T16" fmla="*/ 60 w 66"/>
                <a:gd name="T17" fmla="*/ 24 h 90"/>
                <a:gd name="T18" fmla="*/ 66 w 66"/>
                <a:gd name="T19" fmla="*/ 24 h 90"/>
                <a:gd name="T20" fmla="*/ 60 w 66"/>
                <a:gd name="T21" fmla="*/ 42 h 90"/>
                <a:gd name="T22" fmla="*/ 66 w 66"/>
                <a:gd name="T23" fmla="*/ 42 h 90"/>
                <a:gd name="T24" fmla="*/ 60 w 66"/>
                <a:gd name="T25" fmla="*/ 60 h 90"/>
                <a:gd name="T26" fmla="*/ 54 w 66"/>
                <a:gd name="T27" fmla="*/ 60 h 90"/>
                <a:gd name="T28" fmla="*/ 54 w 66"/>
                <a:gd name="T29" fmla="*/ 66 h 90"/>
                <a:gd name="T30" fmla="*/ 48 w 66"/>
                <a:gd name="T31" fmla="*/ 66 h 90"/>
                <a:gd name="T32" fmla="*/ 42 w 66"/>
                <a:gd name="T33" fmla="*/ 84 h 90"/>
                <a:gd name="T34" fmla="*/ 36 w 66"/>
                <a:gd name="T35" fmla="*/ 84 h 90"/>
                <a:gd name="T36" fmla="*/ 36 w 66"/>
                <a:gd name="T37" fmla="*/ 90 h 90"/>
                <a:gd name="T38" fmla="*/ 30 w 66"/>
                <a:gd name="T39" fmla="*/ 90 h 90"/>
                <a:gd name="T40" fmla="*/ 18 w 66"/>
                <a:gd name="T41" fmla="*/ 90 h 90"/>
                <a:gd name="T42" fmla="*/ 18 w 66"/>
                <a:gd name="T43" fmla="*/ 84 h 90"/>
                <a:gd name="T44" fmla="*/ 18 w 66"/>
                <a:gd name="T45" fmla="*/ 78 h 90"/>
                <a:gd name="T46" fmla="*/ 18 w 66"/>
                <a:gd name="T47" fmla="*/ 72 h 90"/>
                <a:gd name="T48" fmla="*/ 18 w 66"/>
                <a:gd name="T49" fmla="*/ 78 h 90"/>
                <a:gd name="T50" fmla="*/ 18 w 66"/>
                <a:gd name="T51" fmla="*/ 72 h 90"/>
                <a:gd name="T52" fmla="*/ 24 w 66"/>
                <a:gd name="T53" fmla="*/ 72 h 90"/>
                <a:gd name="T54" fmla="*/ 24 w 66"/>
                <a:gd name="T55" fmla="*/ 66 h 90"/>
                <a:gd name="T56" fmla="*/ 18 w 66"/>
                <a:gd name="T57" fmla="*/ 66 h 90"/>
                <a:gd name="T58" fmla="*/ 18 w 66"/>
                <a:gd name="T59" fmla="*/ 60 h 90"/>
                <a:gd name="T60" fmla="*/ 0 w 66"/>
                <a:gd name="T61"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90">
                  <a:moveTo>
                    <a:pt x="0" y="54"/>
                  </a:moveTo>
                  <a:lnTo>
                    <a:pt x="18" y="30"/>
                  </a:lnTo>
                  <a:lnTo>
                    <a:pt x="18" y="24"/>
                  </a:lnTo>
                  <a:lnTo>
                    <a:pt x="30" y="12"/>
                  </a:lnTo>
                  <a:lnTo>
                    <a:pt x="36" y="0"/>
                  </a:lnTo>
                  <a:lnTo>
                    <a:pt x="60" y="6"/>
                  </a:lnTo>
                  <a:lnTo>
                    <a:pt x="60" y="12"/>
                  </a:lnTo>
                  <a:lnTo>
                    <a:pt x="60" y="18"/>
                  </a:lnTo>
                  <a:lnTo>
                    <a:pt x="60" y="24"/>
                  </a:lnTo>
                  <a:lnTo>
                    <a:pt x="66" y="24"/>
                  </a:lnTo>
                  <a:lnTo>
                    <a:pt x="60" y="42"/>
                  </a:lnTo>
                  <a:lnTo>
                    <a:pt x="66" y="42"/>
                  </a:lnTo>
                  <a:lnTo>
                    <a:pt x="60" y="60"/>
                  </a:lnTo>
                  <a:lnTo>
                    <a:pt x="54" y="60"/>
                  </a:lnTo>
                  <a:lnTo>
                    <a:pt x="54" y="66"/>
                  </a:lnTo>
                  <a:lnTo>
                    <a:pt x="48" y="66"/>
                  </a:lnTo>
                  <a:lnTo>
                    <a:pt x="42" y="84"/>
                  </a:lnTo>
                  <a:lnTo>
                    <a:pt x="36" y="84"/>
                  </a:lnTo>
                  <a:lnTo>
                    <a:pt x="36" y="90"/>
                  </a:lnTo>
                  <a:lnTo>
                    <a:pt x="30" y="90"/>
                  </a:lnTo>
                  <a:lnTo>
                    <a:pt x="18" y="90"/>
                  </a:lnTo>
                  <a:lnTo>
                    <a:pt x="18" y="84"/>
                  </a:lnTo>
                  <a:lnTo>
                    <a:pt x="18" y="78"/>
                  </a:lnTo>
                  <a:lnTo>
                    <a:pt x="18" y="72"/>
                  </a:lnTo>
                  <a:lnTo>
                    <a:pt x="18" y="78"/>
                  </a:lnTo>
                  <a:lnTo>
                    <a:pt x="18" y="72"/>
                  </a:lnTo>
                  <a:lnTo>
                    <a:pt x="24" y="72"/>
                  </a:lnTo>
                  <a:lnTo>
                    <a:pt x="24" y="66"/>
                  </a:lnTo>
                  <a:lnTo>
                    <a:pt x="18" y="66"/>
                  </a:lnTo>
                  <a:lnTo>
                    <a:pt x="18" y="60"/>
                  </a:lnTo>
                  <a:lnTo>
                    <a:pt x="0"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07" name="Freeform 435"/>
            <p:cNvSpPr>
              <a:spLocks/>
            </p:cNvSpPr>
            <p:nvPr/>
          </p:nvSpPr>
          <p:spPr bwMode="auto">
            <a:xfrm>
              <a:off x="4542" y="1278"/>
              <a:ext cx="60" cy="48"/>
            </a:xfrm>
            <a:custGeom>
              <a:avLst/>
              <a:gdLst>
                <a:gd name="T0" fmla="*/ 6 w 60"/>
                <a:gd name="T1" fmla="*/ 42 h 48"/>
                <a:gd name="T2" fmla="*/ 6 w 60"/>
                <a:gd name="T3" fmla="*/ 36 h 48"/>
                <a:gd name="T4" fmla="*/ 0 w 60"/>
                <a:gd name="T5" fmla="*/ 30 h 48"/>
                <a:gd name="T6" fmla="*/ 0 w 60"/>
                <a:gd name="T7" fmla="*/ 24 h 48"/>
                <a:gd name="T8" fmla="*/ 0 w 60"/>
                <a:gd name="T9" fmla="*/ 18 h 48"/>
                <a:gd name="T10" fmla="*/ 6 w 60"/>
                <a:gd name="T11" fmla="*/ 12 h 48"/>
                <a:gd name="T12" fmla="*/ 12 w 60"/>
                <a:gd name="T13" fmla="*/ 0 h 48"/>
                <a:gd name="T14" fmla="*/ 12 w 60"/>
                <a:gd name="T15" fmla="*/ 6 h 48"/>
                <a:gd name="T16" fmla="*/ 18 w 60"/>
                <a:gd name="T17" fmla="*/ 6 h 48"/>
                <a:gd name="T18" fmla="*/ 18 w 60"/>
                <a:gd name="T19" fmla="*/ 0 h 48"/>
                <a:gd name="T20" fmla="*/ 24 w 60"/>
                <a:gd name="T21" fmla="*/ 6 h 48"/>
                <a:gd name="T22" fmla="*/ 30 w 60"/>
                <a:gd name="T23" fmla="*/ 6 h 48"/>
                <a:gd name="T24" fmla="*/ 30 w 60"/>
                <a:gd name="T25" fmla="*/ 12 h 48"/>
                <a:gd name="T26" fmla="*/ 36 w 60"/>
                <a:gd name="T27" fmla="*/ 12 h 48"/>
                <a:gd name="T28" fmla="*/ 60 w 60"/>
                <a:gd name="T29" fmla="*/ 18 h 48"/>
                <a:gd name="T30" fmla="*/ 60 w 60"/>
                <a:gd name="T31" fmla="*/ 36 h 48"/>
                <a:gd name="T32" fmla="*/ 54 w 60"/>
                <a:gd name="T33" fmla="*/ 36 h 48"/>
                <a:gd name="T34" fmla="*/ 54 w 60"/>
                <a:gd name="T35" fmla="*/ 48 h 48"/>
                <a:gd name="T36" fmla="*/ 48 w 60"/>
                <a:gd name="T37" fmla="*/ 48 h 48"/>
                <a:gd name="T38" fmla="*/ 36 w 60"/>
                <a:gd name="T39" fmla="*/ 48 h 48"/>
                <a:gd name="T40" fmla="*/ 36 w 60"/>
                <a:gd name="T41" fmla="*/ 42 h 48"/>
                <a:gd name="T42" fmla="*/ 24 w 60"/>
                <a:gd name="T43" fmla="*/ 48 h 48"/>
                <a:gd name="T44" fmla="*/ 18 w 60"/>
                <a:gd name="T45" fmla="*/ 42 h 48"/>
                <a:gd name="T46" fmla="*/ 6 w 60"/>
                <a:gd name="T4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48">
                  <a:moveTo>
                    <a:pt x="6" y="42"/>
                  </a:moveTo>
                  <a:lnTo>
                    <a:pt x="6" y="36"/>
                  </a:lnTo>
                  <a:lnTo>
                    <a:pt x="0" y="30"/>
                  </a:lnTo>
                  <a:lnTo>
                    <a:pt x="0" y="24"/>
                  </a:lnTo>
                  <a:lnTo>
                    <a:pt x="0" y="18"/>
                  </a:lnTo>
                  <a:lnTo>
                    <a:pt x="6" y="12"/>
                  </a:lnTo>
                  <a:lnTo>
                    <a:pt x="12" y="0"/>
                  </a:lnTo>
                  <a:lnTo>
                    <a:pt x="12" y="6"/>
                  </a:lnTo>
                  <a:lnTo>
                    <a:pt x="18" y="6"/>
                  </a:lnTo>
                  <a:lnTo>
                    <a:pt x="18" y="0"/>
                  </a:lnTo>
                  <a:lnTo>
                    <a:pt x="24" y="6"/>
                  </a:lnTo>
                  <a:lnTo>
                    <a:pt x="30" y="6"/>
                  </a:lnTo>
                  <a:lnTo>
                    <a:pt x="30" y="12"/>
                  </a:lnTo>
                  <a:lnTo>
                    <a:pt x="36" y="12"/>
                  </a:lnTo>
                  <a:lnTo>
                    <a:pt x="60" y="18"/>
                  </a:lnTo>
                  <a:lnTo>
                    <a:pt x="60" y="36"/>
                  </a:lnTo>
                  <a:lnTo>
                    <a:pt x="54" y="36"/>
                  </a:lnTo>
                  <a:lnTo>
                    <a:pt x="54" y="48"/>
                  </a:lnTo>
                  <a:lnTo>
                    <a:pt x="48" y="48"/>
                  </a:lnTo>
                  <a:lnTo>
                    <a:pt x="36" y="48"/>
                  </a:lnTo>
                  <a:lnTo>
                    <a:pt x="36" y="42"/>
                  </a:lnTo>
                  <a:lnTo>
                    <a:pt x="24" y="48"/>
                  </a:lnTo>
                  <a:lnTo>
                    <a:pt x="18" y="42"/>
                  </a:lnTo>
                  <a:lnTo>
                    <a:pt x="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08" name="Freeform 436"/>
            <p:cNvSpPr>
              <a:spLocks/>
            </p:cNvSpPr>
            <p:nvPr/>
          </p:nvSpPr>
          <p:spPr bwMode="auto">
            <a:xfrm>
              <a:off x="4518" y="1284"/>
              <a:ext cx="36" cy="48"/>
            </a:xfrm>
            <a:custGeom>
              <a:avLst/>
              <a:gdLst>
                <a:gd name="T0" fmla="*/ 6 w 36"/>
                <a:gd name="T1" fmla="*/ 48 h 48"/>
                <a:gd name="T2" fmla="*/ 0 w 36"/>
                <a:gd name="T3" fmla="*/ 42 h 48"/>
                <a:gd name="T4" fmla="*/ 0 w 36"/>
                <a:gd name="T5" fmla="*/ 30 h 48"/>
                <a:gd name="T6" fmla="*/ 0 w 36"/>
                <a:gd name="T7" fmla="*/ 24 h 48"/>
                <a:gd name="T8" fmla="*/ 0 w 36"/>
                <a:gd name="T9" fmla="*/ 12 h 48"/>
                <a:gd name="T10" fmla="*/ 0 w 36"/>
                <a:gd name="T11" fmla="*/ 6 h 48"/>
                <a:gd name="T12" fmla="*/ 12 w 36"/>
                <a:gd name="T13" fmla="*/ 0 h 48"/>
                <a:gd name="T14" fmla="*/ 18 w 36"/>
                <a:gd name="T15" fmla="*/ 6 h 48"/>
                <a:gd name="T16" fmla="*/ 18 w 36"/>
                <a:gd name="T17" fmla="*/ 0 h 48"/>
                <a:gd name="T18" fmla="*/ 24 w 36"/>
                <a:gd name="T19" fmla="*/ 6 h 48"/>
                <a:gd name="T20" fmla="*/ 30 w 36"/>
                <a:gd name="T21" fmla="*/ 6 h 48"/>
                <a:gd name="T22" fmla="*/ 24 w 36"/>
                <a:gd name="T23" fmla="*/ 12 h 48"/>
                <a:gd name="T24" fmla="*/ 24 w 36"/>
                <a:gd name="T25" fmla="*/ 18 h 48"/>
                <a:gd name="T26" fmla="*/ 24 w 36"/>
                <a:gd name="T27" fmla="*/ 24 h 48"/>
                <a:gd name="T28" fmla="*/ 30 w 36"/>
                <a:gd name="T29" fmla="*/ 30 h 48"/>
                <a:gd name="T30" fmla="*/ 30 w 36"/>
                <a:gd name="T31" fmla="*/ 36 h 48"/>
                <a:gd name="T32" fmla="*/ 36 w 36"/>
                <a:gd name="T33" fmla="*/ 42 h 48"/>
                <a:gd name="T34" fmla="*/ 24 w 36"/>
                <a:gd name="T35" fmla="*/ 48 h 48"/>
                <a:gd name="T36" fmla="*/ 24 w 36"/>
                <a:gd name="T37" fmla="*/ 42 h 48"/>
                <a:gd name="T38" fmla="*/ 6 w 36"/>
                <a:gd name="T39" fmla="*/ 48 h 48"/>
                <a:gd name="T40" fmla="*/ 12 w 36"/>
                <a:gd name="T41" fmla="*/ 48 h 48"/>
                <a:gd name="T42" fmla="*/ 6 w 36"/>
                <a:gd name="T4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8">
                  <a:moveTo>
                    <a:pt x="6" y="48"/>
                  </a:moveTo>
                  <a:lnTo>
                    <a:pt x="0" y="42"/>
                  </a:lnTo>
                  <a:lnTo>
                    <a:pt x="0" y="30"/>
                  </a:lnTo>
                  <a:lnTo>
                    <a:pt x="0" y="24"/>
                  </a:lnTo>
                  <a:lnTo>
                    <a:pt x="0" y="12"/>
                  </a:lnTo>
                  <a:lnTo>
                    <a:pt x="0" y="6"/>
                  </a:lnTo>
                  <a:lnTo>
                    <a:pt x="12" y="0"/>
                  </a:lnTo>
                  <a:lnTo>
                    <a:pt x="18" y="6"/>
                  </a:lnTo>
                  <a:lnTo>
                    <a:pt x="18" y="0"/>
                  </a:lnTo>
                  <a:lnTo>
                    <a:pt x="24" y="6"/>
                  </a:lnTo>
                  <a:lnTo>
                    <a:pt x="30" y="6"/>
                  </a:lnTo>
                  <a:lnTo>
                    <a:pt x="24" y="12"/>
                  </a:lnTo>
                  <a:lnTo>
                    <a:pt x="24" y="18"/>
                  </a:lnTo>
                  <a:lnTo>
                    <a:pt x="24" y="24"/>
                  </a:lnTo>
                  <a:lnTo>
                    <a:pt x="30" y="30"/>
                  </a:lnTo>
                  <a:lnTo>
                    <a:pt x="30" y="36"/>
                  </a:lnTo>
                  <a:lnTo>
                    <a:pt x="36" y="42"/>
                  </a:lnTo>
                  <a:lnTo>
                    <a:pt x="24" y="48"/>
                  </a:lnTo>
                  <a:lnTo>
                    <a:pt x="24" y="42"/>
                  </a:lnTo>
                  <a:lnTo>
                    <a:pt x="6" y="48"/>
                  </a:lnTo>
                  <a:lnTo>
                    <a:pt x="12"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09" name="Freeform 437"/>
            <p:cNvSpPr>
              <a:spLocks/>
            </p:cNvSpPr>
            <p:nvPr/>
          </p:nvSpPr>
          <p:spPr bwMode="auto">
            <a:xfrm>
              <a:off x="4602" y="1266"/>
              <a:ext cx="36" cy="48"/>
            </a:xfrm>
            <a:custGeom>
              <a:avLst/>
              <a:gdLst>
                <a:gd name="T0" fmla="*/ 12 w 36"/>
                <a:gd name="T1" fmla="*/ 0 h 48"/>
                <a:gd name="T2" fmla="*/ 12 w 36"/>
                <a:gd name="T3" fmla="*/ 6 h 48"/>
                <a:gd name="T4" fmla="*/ 18 w 36"/>
                <a:gd name="T5" fmla="*/ 12 h 48"/>
                <a:gd name="T6" fmla="*/ 18 w 36"/>
                <a:gd name="T7" fmla="*/ 18 h 48"/>
                <a:gd name="T8" fmla="*/ 24 w 36"/>
                <a:gd name="T9" fmla="*/ 24 h 48"/>
                <a:gd name="T10" fmla="*/ 30 w 36"/>
                <a:gd name="T11" fmla="*/ 30 h 48"/>
                <a:gd name="T12" fmla="*/ 30 w 36"/>
                <a:gd name="T13" fmla="*/ 36 h 48"/>
                <a:gd name="T14" fmla="*/ 36 w 36"/>
                <a:gd name="T15" fmla="*/ 42 h 48"/>
                <a:gd name="T16" fmla="*/ 30 w 36"/>
                <a:gd name="T17" fmla="*/ 42 h 48"/>
                <a:gd name="T18" fmla="*/ 24 w 36"/>
                <a:gd name="T19" fmla="*/ 42 h 48"/>
                <a:gd name="T20" fmla="*/ 24 w 36"/>
                <a:gd name="T21" fmla="*/ 48 h 48"/>
                <a:gd name="T22" fmla="*/ 18 w 36"/>
                <a:gd name="T23" fmla="*/ 48 h 48"/>
                <a:gd name="T24" fmla="*/ 18 w 36"/>
                <a:gd name="T25" fmla="*/ 42 h 48"/>
                <a:gd name="T26" fmla="*/ 0 w 36"/>
                <a:gd name="T27" fmla="*/ 30 h 48"/>
                <a:gd name="T28" fmla="*/ 6 w 36"/>
                <a:gd name="T29" fmla="*/ 24 h 48"/>
                <a:gd name="T30" fmla="*/ 0 w 36"/>
                <a:gd name="T31" fmla="*/ 6 h 48"/>
                <a:gd name="T32" fmla="*/ 0 w 36"/>
                <a:gd name="T33" fmla="*/ 0 h 48"/>
                <a:gd name="T34" fmla="*/ 6 w 36"/>
                <a:gd name="T35" fmla="*/ 6 h 48"/>
                <a:gd name="T36" fmla="*/ 12 w 36"/>
                <a:gd name="T37" fmla="*/ 12 h 48"/>
                <a:gd name="T38" fmla="*/ 12 w 36"/>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8">
                  <a:moveTo>
                    <a:pt x="12" y="0"/>
                  </a:moveTo>
                  <a:lnTo>
                    <a:pt x="12" y="6"/>
                  </a:lnTo>
                  <a:lnTo>
                    <a:pt x="18" y="12"/>
                  </a:lnTo>
                  <a:lnTo>
                    <a:pt x="18" y="18"/>
                  </a:lnTo>
                  <a:lnTo>
                    <a:pt x="24" y="24"/>
                  </a:lnTo>
                  <a:lnTo>
                    <a:pt x="30" y="30"/>
                  </a:lnTo>
                  <a:lnTo>
                    <a:pt x="30" y="36"/>
                  </a:lnTo>
                  <a:lnTo>
                    <a:pt x="36" y="42"/>
                  </a:lnTo>
                  <a:lnTo>
                    <a:pt x="30" y="42"/>
                  </a:lnTo>
                  <a:lnTo>
                    <a:pt x="24" y="42"/>
                  </a:lnTo>
                  <a:lnTo>
                    <a:pt x="24" y="48"/>
                  </a:lnTo>
                  <a:lnTo>
                    <a:pt x="18" y="48"/>
                  </a:lnTo>
                  <a:lnTo>
                    <a:pt x="18" y="42"/>
                  </a:lnTo>
                  <a:lnTo>
                    <a:pt x="0" y="30"/>
                  </a:lnTo>
                  <a:lnTo>
                    <a:pt x="6" y="24"/>
                  </a:lnTo>
                  <a:lnTo>
                    <a:pt x="0" y="6"/>
                  </a:lnTo>
                  <a:lnTo>
                    <a:pt x="0" y="0"/>
                  </a:lnTo>
                  <a:lnTo>
                    <a:pt x="6" y="6"/>
                  </a:lnTo>
                  <a:lnTo>
                    <a:pt x="12" y="12"/>
                  </a:lnTo>
                  <a:lnTo>
                    <a:pt x="12"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10" name="Freeform 438"/>
            <p:cNvSpPr>
              <a:spLocks/>
            </p:cNvSpPr>
            <p:nvPr/>
          </p:nvSpPr>
          <p:spPr bwMode="auto">
            <a:xfrm>
              <a:off x="3216" y="1488"/>
              <a:ext cx="36" cy="42"/>
            </a:xfrm>
            <a:custGeom>
              <a:avLst/>
              <a:gdLst>
                <a:gd name="T0" fmla="*/ 24 w 36"/>
                <a:gd name="T1" fmla="*/ 36 h 42"/>
                <a:gd name="T2" fmla="*/ 12 w 36"/>
                <a:gd name="T3" fmla="*/ 36 h 42"/>
                <a:gd name="T4" fmla="*/ 6 w 36"/>
                <a:gd name="T5" fmla="*/ 42 h 42"/>
                <a:gd name="T6" fmla="*/ 0 w 36"/>
                <a:gd name="T7" fmla="*/ 18 h 42"/>
                <a:gd name="T8" fmla="*/ 0 w 36"/>
                <a:gd name="T9" fmla="*/ 6 h 42"/>
                <a:gd name="T10" fmla="*/ 30 w 36"/>
                <a:gd name="T11" fmla="*/ 0 h 42"/>
                <a:gd name="T12" fmla="*/ 36 w 36"/>
                <a:gd name="T13" fmla="*/ 0 h 42"/>
                <a:gd name="T14" fmla="*/ 36 w 36"/>
                <a:gd name="T15" fmla="*/ 42 h 42"/>
                <a:gd name="T16" fmla="*/ 36 w 36"/>
                <a:gd name="T17" fmla="*/ 36 h 42"/>
                <a:gd name="T18" fmla="*/ 30 w 36"/>
                <a:gd name="T19" fmla="*/ 36 h 42"/>
                <a:gd name="T20" fmla="*/ 24 w 36"/>
                <a:gd name="T2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2">
                  <a:moveTo>
                    <a:pt x="24" y="36"/>
                  </a:moveTo>
                  <a:lnTo>
                    <a:pt x="12" y="36"/>
                  </a:lnTo>
                  <a:lnTo>
                    <a:pt x="6" y="42"/>
                  </a:lnTo>
                  <a:lnTo>
                    <a:pt x="0" y="18"/>
                  </a:lnTo>
                  <a:lnTo>
                    <a:pt x="0" y="6"/>
                  </a:lnTo>
                  <a:lnTo>
                    <a:pt x="30" y="0"/>
                  </a:lnTo>
                  <a:lnTo>
                    <a:pt x="36" y="0"/>
                  </a:lnTo>
                  <a:lnTo>
                    <a:pt x="36" y="42"/>
                  </a:lnTo>
                  <a:lnTo>
                    <a:pt x="36" y="36"/>
                  </a:lnTo>
                  <a:lnTo>
                    <a:pt x="30"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11" name="Freeform 439"/>
            <p:cNvSpPr>
              <a:spLocks/>
            </p:cNvSpPr>
            <p:nvPr/>
          </p:nvSpPr>
          <p:spPr bwMode="auto">
            <a:xfrm>
              <a:off x="1992" y="1458"/>
              <a:ext cx="120" cy="114"/>
            </a:xfrm>
            <a:custGeom>
              <a:avLst/>
              <a:gdLst>
                <a:gd name="T0" fmla="*/ 108 w 120"/>
                <a:gd name="T1" fmla="*/ 114 h 114"/>
                <a:gd name="T2" fmla="*/ 0 w 120"/>
                <a:gd name="T3" fmla="*/ 102 h 114"/>
                <a:gd name="T4" fmla="*/ 6 w 120"/>
                <a:gd name="T5" fmla="*/ 72 h 114"/>
                <a:gd name="T6" fmla="*/ 12 w 120"/>
                <a:gd name="T7" fmla="*/ 36 h 114"/>
                <a:gd name="T8" fmla="*/ 18 w 120"/>
                <a:gd name="T9" fmla="*/ 0 h 114"/>
                <a:gd name="T10" fmla="*/ 12 w 120"/>
                <a:gd name="T11" fmla="*/ 0 h 114"/>
                <a:gd name="T12" fmla="*/ 42 w 120"/>
                <a:gd name="T13" fmla="*/ 0 h 114"/>
                <a:gd name="T14" fmla="*/ 42 w 120"/>
                <a:gd name="T15" fmla="*/ 6 h 114"/>
                <a:gd name="T16" fmla="*/ 120 w 120"/>
                <a:gd name="T17" fmla="*/ 12 h 114"/>
                <a:gd name="T18" fmla="*/ 108 w 120"/>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14">
                  <a:moveTo>
                    <a:pt x="108" y="114"/>
                  </a:moveTo>
                  <a:lnTo>
                    <a:pt x="0" y="102"/>
                  </a:lnTo>
                  <a:lnTo>
                    <a:pt x="6" y="72"/>
                  </a:lnTo>
                  <a:lnTo>
                    <a:pt x="12" y="36"/>
                  </a:lnTo>
                  <a:lnTo>
                    <a:pt x="18" y="0"/>
                  </a:lnTo>
                  <a:lnTo>
                    <a:pt x="12" y="0"/>
                  </a:lnTo>
                  <a:lnTo>
                    <a:pt x="42" y="0"/>
                  </a:lnTo>
                  <a:lnTo>
                    <a:pt x="42" y="6"/>
                  </a:lnTo>
                  <a:lnTo>
                    <a:pt x="120" y="12"/>
                  </a:lnTo>
                  <a:lnTo>
                    <a:pt x="108" y="11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12" name="Freeform 440"/>
            <p:cNvSpPr>
              <a:spLocks/>
            </p:cNvSpPr>
            <p:nvPr/>
          </p:nvSpPr>
          <p:spPr bwMode="auto">
            <a:xfrm>
              <a:off x="2580" y="1500"/>
              <a:ext cx="72" cy="54"/>
            </a:xfrm>
            <a:custGeom>
              <a:avLst/>
              <a:gdLst>
                <a:gd name="T0" fmla="*/ 72 w 72"/>
                <a:gd name="T1" fmla="*/ 54 h 54"/>
                <a:gd name="T2" fmla="*/ 18 w 72"/>
                <a:gd name="T3" fmla="*/ 54 h 54"/>
                <a:gd name="T4" fmla="*/ 0 w 72"/>
                <a:gd name="T5" fmla="*/ 54 h 54"/>
                <a:gd name="T6" fmla="*/ 0 w 72"/>
                <a:gd name="T7" fmla="*/ 0 h 54"/>
                <a:gd name="T8" fmla="*/ 18 w 72"/>
                <a:gd name="T9" fmla="*/ 6 h 54"/>
                <a:gd name="T10" fmla="*/ 24 w 72"/>
                <a:gd name="T11" fmla="*/ 12 h 54"/>
                <a:gd name="T12" fmla="*/ 30 w 72"/>
                <a:gd name="T13" fmla="*/ 18 h 54"/>
                <a:gd name="T14" fmla="*/ 36 w 72"/>
                <a:gd name="T15" fmla="*/ 24 h 54"/>
                <a:gd name="T16" fmla="*/ 42 w 72"/>
                <a:gd name="T17" fmla="*/ 30 h 54"/>
                <a:gd name="T18" fmla="*/ 48 w 72"/>
                <a:gd name="T19" fmla="*/ 30 h 54"/>
                <a:gd name="T20" fmla="*/ 48 w 72"/>
                <a:gd name="T21" fmla="*/ 36 h 54"/>
                <a:gd name="T22" fmla="*/ 54 w 72"/>
                <a:gd name="T23" fmla="*/ 42 h 54"/>
                <a:gd name="T24" fmla="*/ 60 w 72"/>
                <a:gd name="T25" fmla="*/ 42 h 54"/>
                <a:gd name="T26" fmla="*/ 60 w 72"/>
                <a:gd name="T27" fmla="*/ 48 h 54"/>
                <a:gd name="T28" fmla="*/ 66 w 72"/>
                <a:gd name="T29" fmla="*/ 48 h 54"/>
                <a:gd name="T30" fmla="*/ 72 w 72"/>
                <a:gd name="T31" fmla="*/ 48 h 54"/>
                <a:gd name="T32" fmla="*/ 72 w 7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54">
                  <a:moveTo>
                    <a:pt x="72" y="54"/>
                  </a:moveTo>
                  <a:lnTo>
                    <a:pt x="18" y="54"/>
                  </a:lnTo>
                  <a:lnTo>
                    <a:pt x="0" y="54"/>
                  </a:lnTo>
                  <a:lnTo>
                    <a:pt x="0" y="0"/>
                  </a:lnTo>
                  <a:lnTo>
                    <a:pt x="18" y="6"/>
                  </a:lnTo>
                  <a:lnTo>
                    <a:pt x="24" y="12"/>
                  </a:lnTo>
                  <a:lnTo>
                    <a:pt x="30" y="18"/>
                  </a:lnTo>
                  <a:lnTo>
                    <a:pt x="36" y="24"/>
                  </a:lnTo>
                  <a:lnTo>
                    <a:pt x="42" y="30"/>
                  </a:lnTo>
                  <a:lnTo>
                    <a:pt x="48" y="30"/>
                  </a:lnTo>
                  <a:lnTo>
                    <a:pt x="48" y="36"/>
                  </a:lnTo>
                  <a:lnTo>
                    <a:pt x="54" y="42"/>
                  </a:lnTo>
                  <a:lnTo>
                    <a:pt x="60" y="42"/>
                  </a:lnTo>
                  <a:lnTo>
                    <a:pt x="60" y="48"/>
                  </a:lnTo>
                  <a:lnTo>
                    <a:pt x="66" y="48"/>
                  </a:lnTo>
                  <a:lnTo>
                    <a:pt x="72" y="48"/>
                  </a:lnTo>
                  <a:lnTo>
                    <a:pt x="72"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13" name="Freeform 441"/>
            <p:cNvSpPr>
              <a:spLocks/>
            </p:cNvSpPr>
            <p:nvPr/>
          </p:nvSpPr>
          <p:spPr bwMode="auto">
            <a:xfrm>
              <a:off x="2184" y="1476"/>
              <a:ext cx="72" cy="96"/>
            </a:xfrm>
            <a:custGeom>
              <a:avLst/>
              <a:gdLst>
                <a:gd name="T0" fmla="*/ 66 w 72"/>
                <a:gd name="T1" fmla="*/ 96 h 96"/>
                <a:gd name="T2" fmla="*/ 18 w 72"/>
                <a:gd name="T3" fmla="*/ 90 h 96"/>
                <a:gd name="T4" fmla="*/ 0 w 72"/>
                <a:gd name="T5" fmla="*/ 90 h 96"/>
                <a:gd name="T6" fmla="*/ 12 w 72"/>
                <a:gd name="T7" fmla="*/ 6 h 96"/>
                <a:gd name="T8" fmla="*/ 12 w 72"/>
                <a:gd name="T9" fmla="*/ 0 h 96"/>
                <a:gd name="T10" fmla="*/ 72 w 72"/>
                <a:gd name="T11" fmla="*/ 6 h 96"/>
                <a:gd name="T12" fmla="*/ 72 w 72"/>
                <a:gd name="T13" fmla="*/ 12 h 96"/>
                <a:gd name="T14" fmla="*/ 66 w 72"/>
                <a:gd name="T15" fmla="*/ 54 h 96"/>
                <a:gd name="T16" fmla="*/ 66 w 72"/>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6">
                  <a:moveTo>
                    <a:pt x="66" y="96"/>
                  </a:moveTo>
                  <a:lnTo>
                    <a:pt x="18" y="90"/>
                  </a:lnTo>
                  <a:lnTo>
                    <a:pt x="0" y="90"/>
                  </a:lnTo>
                  <a:lnTo>
                    <a:pt x="12" y="6"/>
                  </a:lnTo>
                  <a:lnTo>
                    <a:pt x="12" y="0"/>
                  </a:lnTo>
                  <a:lnTo>
                    <a:pt x="72" y="6"/>
                  </a:lnTo>
                  <a:lnTo>
                    <a:pt x="72" y="12"/>
                  </a:lnTo>
                  <a:lnTo>
                    <a:pt x="66" y="54"/>
                  </a:lnTo>
                  <a:lnTo>
                    <a:pt x="66" y="9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14" name="Freeform 442"/>
            <p:cNvSpPr>
              <a:spLocks/>
            </p:cNvSpPr>
            <p:nvPr/>
          </p:nvSpPr>
          <p:spPr bwMode="auto">
            <a:xfrm>
              <a:off x="2598" y="1506"/>
              <a:ext cx="84" cy="66"/>
            </a:xfrm>
            <a:custGeom>
              <a:avLst/>
              <a:gdLst>
                <a:gd name="T0" fmla="*/ 54 w 84"/>
                <a:gd name="T1" fmla="*/ 48 h 66"/>
                <a:gd name="T2" fmla="*/ 54 w 84"/>
                <a:gd name="T3" fmla="*/ 42 h 66"/>
                <a:gd name="T4" fmla="*/ 48 w 84"/>
                <a:gd name="T5" fmla="*/ 42 h 66"/>
                <a:gd name="T6" fmla="*/ 42 w 84"/>
                <a:gd name="T7" fmla="*/ 42 h 66"/>
                <a:gd name="T8" fmla="*/ 42 w 84"/>
                <a:gd name="T9" fmla="*/ 36 h 66"/>
                <a:gd name="T10" fmla="*/ 36 w 84"/>
                <a:gd name="T11" fmla="*/ 36 h 66"/>
                <a:gd name="T12" fmla="*/ 30 w 84"/>
                <a:gd name="T13" fmla="*/ 30 h 66"/>
                <a:gd name="T14" fmla="*/ 30 w 84"/>
                <a:gd name="T15" fmla="*/ 24 h 66"/>
                <a:gd name="T16" fmla="*/ 24 w 84"/>
                <a:gd name="T17" fmla="*/ 24 h 66"/>
                <a:gd name="T18" fmla="*/ 18 w 84"/>
                <a:gd name="T19" fmla="*/ 18 h 66"/>
                <a:gd name="T20" fmla="*/ 12 w 84"/>
                <a:gd name="T21" fmla="*/ 12 h 66"/>
                <a:gd name="T22" fmla="*/ 6 w 84"/>
                <a:gd name="T23" fmla="*/ 6 h 66"/>
                <a:gd name="T24" fmla="*/ 0 w 84"/>
                <a:gd name="T25" fmla="*/ 0 h 66"/>
                <a:gd name="T26" fmla="*/ 36 w 84"/>
                <a:gd name="T27" fmla="*/ 0 h 66"/>
                <a:gd name="T28" fmla="*/ 42 w 84"/>
                <a:gd name="T29" fmla="*/ 0 h 66"/>
                <a:gd name="T30" fmla="*/ 42 w 84"/>
                <a:gd name="T31" fmla="*/ 12 h 66"/>
                <a:gd name="T32" fmla="*/ 84 w 84"/>
                <a:gd name="T33" fmla="*/ 30 h 66"/>
                <a:gd name="T34" fmla="*/ 84 w 84"/>
                <a:gd name="T35" fmla="*/ 36 h 66"/>
                <a:gd name="T36" fmla="*/ 84 w 84"/>
                <a:gd name="T37" fmla="*/ 42 h 66"/>
                <a:gd name="T38" fmla="*/ 84 w 84"/>
                <a:gd name="T39" fmla="*/ 48 h 66"/>
                <a:gd name="T40" fmla="*/ 84 w 84"/>
                <a:gd name="T41" fmla="*/ 54 h 66"/>
                <a:gd name="T42" fmla="*/ 84 w 84"/>
                <a:gd name="T43" fmla="*/ 60 h 66"/>
                <a:gd name="T44" fmla="*/ 78 w 84"/>
                <a:gd name="T45" fmla="*/ 66 h 66"/>
                <a:gd name="T46" fmla="*/ 72 w 84"/>
                <a:gd name="T47" fmla="*/ 60 h 66"/>
                <a:gd name="T48" fmla="*/ 66 w 84"/>
                <a:gd name="T49" fmla="*/ 60 h 66"/>
                <a:gd name="T50" fmla="*/ 60 w 84"/>
                <a:gd name="T51" fmla="*/ 54 h 66"/>
                <a:gd name="T52" fmla="*/ 54 w 84"/>
                <a:gd name="T53"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66">
                  <a:moveTo>
                    <a:pt x="54" y="48"/>
                  </a:moveTo>
                  <a:lnTo>
                    <a:pt x="54" y="42"/>
                  </a:lnTo>
                  <a:lnTo>
                    <a:pt x="48" y="42"/>
                  </a:lnTo>
                  <a:lnTo>
                    <a:pt x="42" y="42"/>
                  </a:lnTo>
                  <a:lnTo>
                    <a:pt x="42" y="36"/>
                  </a:lnTo>
                  <a:lnTo>
                    <a:pt x="36" y="36"/>
                  </a:lnTo>
                  <a:lnTo>
                    <a:pt x="30" y="30"/>
                  </a:lnTo>
                  <a:lnTo>
                    <a:pt x="30" y="24"/>
                  </a:lnTo>
                  <a:lnTo>
                    <a:pt x="24" y="24"/>
                  </a:lnTo>
                  <a:lnTo>
                    <a:pt x="18" y="18"/>
                  </a:lnTo>
                  <a:lnTo>
                    <a:pt x="12" y="12"/>
                  </a:lnTo>
                  <a:lnTo>
                    <a:pt x="6" y="6"/>
                  </a:lnTo>
                  <a:lnTo>
                    <a:pt x="0" y="0"/>
                  </a:lnTo>
                  <a:lnTo>
                    <a:pt x="36" y="0"/>
                  </a:lnTo>
                  <a:lnTo>
                    <a:pt x="42" y="0"/>
                  </a:lnTo>
                  <a:lnTo>
                    <a:pt x="42" y="12"/>
                  </a:lnTo>
                  <a:lnTo>
                    <a:pt x="84" y="30"/>
                  </a:lnTo>
                  <a:lnTo>
                    <a:pt x="84" y="36"/>
                  </a:lnTo>
                  <a:lnTo>
                    <a:pt x="84" y="42"/>
                  </a:lnTo>
                  <a:lnTo>
                    <a:pt x="84" y="48"/>
                  </a:lnTo>
                  <a:lnTo>
                    <a:pt x="84" y="54"/>
                  </a:lnTo>
                  <a:lnTo>
                    <a:pt x="84" y="60"/>
                  </a:lnTo>
                  <a:lnTo>
                    <a:pt x="78" y="66"/>
                  </a:lnTo>
                  <a:lnTo>
                    <a:pt x="72" y="60"/>
                  </a:lnTo>
                  <a:lnTo>
                    <a:pt x="66" y="60"/>
                  </a:lnTo>
                  <a:lnTo>
                    <a:pt x="60" y="54"/>
                  </a:lnTo>
                  <a:lnTo>
                    <a:pt x="54"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15" name="Freeform 443"/>
            <p:cNvSpPr>
              <a:spLocks/>
            </p:cNvSpPr>
            <p:nvPr/>
          </p:nvSpPr>
          <p:spPr bwMode="auto">
            <a:xfrm>
              <a:off x="2736" y="1506"/>
              <a:ext cx="30" cy="42"/>
            </a:xfrm>
            <a:custGeom>
              <a:avLst/>
              <a:gdLst>
                <a:gd name="T0" fmla="*/ 30 w 30"/>
                <a:gd name="T1" fmla="*/ 42 h 42"/>
                <a:gd name="T2" fmla="*/ 12 w 30"/>
                <a:gd name="T3" fmla="*/ 42 h 42"/>
                <a:gd name="T4" fmla="*/ 12 w 30"/>
                <a:gd name="T5" fmla="*/ 36 h 42"/>
                <a:gd name="T6" fmla="*/ 0 w 30"/>
                <a:gd name="T7" fmla="*/ 36 h 42"/>
                <a:gd name="T8" fmla="*/ 0 w 30"/>
                <a:gd name="T9" fmla="*/ 0 h 42"/>
                <a:gd name="T10" fmla="*/ 18 w 30"/>
                <a:gd name="T11" fmla="*/ 0 h 42"/>
                <a:gd name="T12" fmla="*/ 30 w 30"/>
                <a:gd name="T13" fmla="*/ 0 h 42"/>
                <a:gd name="T14" fmla="*/ 30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30" y="42"/>
                  </a:moveTo>
                  <a:lnTo>
                    <a:pt x="12" y="42"/>
                  </a:lnTo>
                  <a:lnTo>
                    <a:pt x="12" y="36"/>
                  </a:lnTo>
                  <a:lnTo>
                    <a:pt x="0" y="36"/>
                  </a:lnTo>
                  <a:lnTo>
                    <a:pt x="0" y="0"/>
                  </a:lnTo>
                  <a:lnTo>
                    <a:pt x="18" y="0"/>
                  </a:lnTo>
                  <a:lnTo>
                    <a:pt x="30" y="0"/>
                  </a:lnTo>
                  <a:lnTo>
                    <a:pt x="3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16" name="Freeform 444"/>
            <p:cNvSpPr>
              <a:spLocks/>
            </p:cNvSpPr>
            <p:nvPr/>
          </p:nvSpPr>
          <p:spPr bwMode="auto">
            <a:xfrm>
              <a:off x="2766" y="1506"/>
              <a:ext cx="36" cy="42"/>
            </a:xfrm>
            <a:custGeom>
              <a:avLst/>
              <a:gdLst>
                <a:gd name="T0" fmla="*/ 0 w 36"/>
                <a:gd name="T1" fmla="*/ 42 h 42"/>
                <a:gd name="T2" fmla="*/ 0 w 36"/>
                <a:gd name="T3" fmla="*/ 0 h 42"/>
                <a:gd name="T4" fmla="*/ 24 w 36"/>
                <a:gd name="T5" fmla="*/ 0 h 42"/>
                <a:gd name="T6" fmla="*/ 24 w 36"/>
                <a:gd name="T7" fmla="*/ 6 h 42"/>
                <a:gd name="T8" fmla="*/ 30 w 36"/>
                <a:gd name="T9" fmla="*/ 12 h 42"/>
                <a:gd name="T10" fmla="*/ 30 w 36"/>
                <a:gd name="T11" fmla="*/ 18 h 42"/>
                <a:gd name="T12" fmla="*/ 30 w 36"/>
                <a:gd name="T13" fmla="*/ 24 h 42"/>
                <a:gd name="T14" fmla="*/ 30 w 36"/>
                <a:gd name="T15" fmla="*/ 30 h 42"/>
                <a:gd name="T16" fmla="*/ 36 w 36"/>
                <a:gd name="T17" fmla="*/ 30 h 42"/>
                <a:gd name="T18" fmla="*/ 36 w 36"/>
                <a:gd name="T19" fmla="*/ 36 h 42"/>
                <a:gd name="T20" fmla="*/ 36 w 36"/>
                <a:gd name="T21" fmla="*/ 42 h 42"/>
                <a:gd name="T22" fmla="*/ 12 w 36"/>
                <a:gd name="T23" fmla="*/ 42 h 42"/>
                <a:gd name="T24" fmla="*/ 0 w 36"/>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2">
                  <a:moveTo>
                    <a:pt x="0" y="42"/>
                  </a:moveTo>
                  <a:lnTo>
                    <a:pt x="0" y="0"/>
                  </a:lnTo>
                  <a:lnTo>
                    <a:pt x="24" y="0"/>
                  </a:lnTo>
                  <a:lnTo>
                    <a:pt x="24" y="6"/>
                  </a:lnTo>
                  <a:lnTo>
                    <a:pt x="30" y="12"/>
                  </a:lnTo>
                  <a:lnTo>
                    <a:pt x="30" y="18"/>
                  </a:lnTo>
                  <a:lnTo>
                    <a:pt x="30" y="24"/>
                  </a:lnTo>
                  <a:lnTo>
                    <a:pt x="30" y="30"/>
                  </a:lnTo>
                  <a:lnTo>
                    <a:pt x="36" y="30"/>
                  </a:lnTo>
                  <a:lnTo>
                    <a:pt x="36" y="36"/>
                  </a:lnTo>
                  <a:lnTo>
                    <a:pt x="36" y="42"/>
                  </a:lnTo>
                  <a:lnTo>
                    <a:pt x="12"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17" name="Freeform 445"/>
            <p:cNvSpPr>
              <a:spLocks/>
            </p:cNvSpPr>
            <p:nvPr/>
          </p:nvSpPr>
          <p:spPr bwMode="auto">
            <a:xfrm>
              <a:off x="3012" y="1506"/>
              <a:ext cx="36" cy="24"/>
            </a:xfrm>
            <a:custGeom>
              <a:avLst/>
              <a:gdLst>
                <a:gd name="T0" fmla="*/ 36 w 36"/>
                <a:gd name="T1" fmla="*/ 24 h 24"/>
                <a:gd name="T2" fmla="*/ 6 w 36"/>
                <a:gd name="T3" fmla="*/ 24 h 24"/>
                <a:gd name="T4" fmla="*/ 0 w 36"/>
                <a:gd name="T5" fmla="*/ 0 h 24"/>
                <a:gd name="T6" fmla="*/ 36 w 36"/>
                <a:gd name="T7" fmla="*/ 0 h 24"/>
                <a:gd name="T8" fmla="*/ 36 w 36"/>
                <a:gd name="T9" fmla="*/ 24 h 24"/>
              </a:gdLst>
              <a:ahLst/>
              <a:cxnLst>
                <a:cxn ang="0">
                  <a:pos x="T0" y="T1"/>
                </a:cxn>
                <a:cxn ang="0">
                  <a:pos x="T2" y="T3"/>
                </a:cxn>
                <a:cxn ang="0">
                  <a:pos x="T4" y="T5"/>
                </a:cxn>
                <a:cxn ang="0">
                  <a:pos x="T6" y="T7"/>
                </a:cxn>
                <a:cxn ang="0">
                  <a:pos x="T8" y="T9"/>
                </a:cxn>
              </a:cxnLst>
              <a:rect l="0" t="0" r="r" b="b"/>
              <a:pathLst>
                <a:path w="36" h="24">
                  <a:moveTo>
                    <a:pt x="36" y="24"/>
                  </a:moveTo>
                  <a:lnTo>
                    <a:pt x="6" y="24"/>
                  </a:lnTo>
                  <a:lnTo>
                    <a:pt x="0" y="0"/>
                  </a:lnTo>
                  <a:lnTo>
                    <a:pt x="36" y="0"/>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18" name="Rectangle 446"/>
            <p:cNvSpPr>
              <a:spLocks noChangeArrowheads="1"/>
            </p:cNvSpPr>
            <p:nvPr/>
          </p:nvSpPr>
          <p:spPr bwMode="auto">
            <a:xfrm>
              <a:off x="3048" y="1506"/>
              <a:ext cx="36" cy="24"/>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719" name="Freeform 447"/>
            <p:cNvSpPr>
              <a:spLocks/>
            </p:cNvSpPr>
            <p:nvPr/>
          </p:nvSpPr>
          <p:spPr bwMode="auto">
            <a:xfrm>
              <a:off x="3150" y="1500"/>
              <a:ext cx="42" cy="42"/>
            </a:xfrm>
            <a:custGeom>
              <a:avLst/>
              <a:gdLst>
                <a:gd name="T0" fmla="*/ 0 w 42"/>
                <a:gd name="T1" fmla="*/ 42 h 42"/>
                <a:gd name="T2" fmla="*/ 0 w 42"/>
                <a:gd name="T3" fmla="*/ 18 h 42"/>
                <a:gd name="T4" fmla="*/ 0 w 42"/>
                <a:gd name="T5" fmla="*/ 0 h 42"/>
                <a:gd name="T6" fmla="*/ 30 w 42"/>
                <a:gd name="T7" fmla="*/ 0 h 42"/>
                <a:gd name="T8" fmla="*/ 30 w 42"/>
                <a:gd name="T9" fmla="*/ 6 h 42"/>
                <a:gd name="T10" fmla="*/ 30 w 42"/>
                <a:gd name="T11" fmla="*/ 12 h 42"/>
                <a:gd name="T12" fmla="*/ 42 w 42"/>
                <a:gd name="T13" fmla="*/ 18 h 42"/>
                <a:gd name="T14" fmla="*/ 42 w 42"/>
                <a:gd name="T15" fmla="*/ 24 h 42"/>
                <a:gd name="T16" fmla="*/ 36 w 42"/>
                <a:gd name="T17" fmla="*/ 36 h 42"/>
                <a:gd name="T18" fmla="*/ 36 w 42"/>
                <a:gd name="T19" fmla="*/ 42 h 42"/>
                <a:gd name="T20" fmla="*/ 0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42"/>
                  </a:moveTo>
                  <a:lnTo>
                    <a:pt x="0" y="18"/>
                  </a:lnTo>
                  <a:lnTo>
                    <a:pt x="0" y="0"/>
                  </a:lnTo>
                  <a:lnTo>
                    <a:pt x="30" y="0"/>
                  </a:lnTo>
                  <a:lnTo>
                    <a:pt x="30" y="6"/>
                  </a:lnTo>
                  <a:lnTo>
                    <a:pt x="30" y="12"/>
                  </a:lnTo>
                  <a:lnTo>
                    <a:pt x="42" y="18"/>
                  </a:lnTo>
                  <a:lnTo>
                    <a:pt x="42" y="24"/>
                  </a:lnTo>
                  <a:lnTo>
                    <a:pt x="36" y="36"/>
                  </a:lnTo>
                  <a:lnTo>
                    <a:pt x="36"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20" name="Freeform 448"/>
            <p:cNvSpPr>
              <a:spLocks/>
            </p:cNvSpPr>
            <p:nvPr/>
          </p:nvSpPr>
          <p:spPr bwMode="auto">
            <a:xfrm>
              <a:off x="2982" y="1506"/>
              <a:ext cx="36" cy="24"/>
            </a:xfrm>
            <a:custGeom>
              <a:avLst/>
              <a:gdLst>
                <a:gd name="T0" fmla="*/ 36 w 36"/>
                <a:gd name="T1" fmla="*/ 24 h 24"/>
                <a:gd name="T2" fmla="*/ 0 w 36"/>
                <a:gd name="T3" fmla="*/ 24 h 24"/>
                <a:gd name="T4" fmla="*/ 0 w 36"/>
                <a:gd name="T5" fmla="*/ 0 h 24"/>
                <a:gd name="T6" fmla="*/ 24 w 36"/>
                <a:gd name="T7" fmla="*/ 0 h 24"/>
                <a:gd name="T8" fmla="*/ 30 w 36"/>
                <a:gd name="T9" fmla="*/ 0 h 24"/>
                <a:gd name="T10" fmla="*/ 36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36" y="24"/>
                  </a:moveTo>
                  <a:lnTo>
                    <a:pt x="0" y="24"/>
                  </a:lnTo>
                  <a:lnTo>
                    <a:pt x="0" y="0"/>
                  </a:lnTo>
                  <a:lnTo>
                    <a:pt x="24" y="0"/>
                  </a:lnTo>
                  <a:lnTo>
                    <a:pt x="30" y="0"/>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21" name="Freeform 449"/>
            <p:cNvSpPr>
              <a:spLocks/>
            </p:cNvSpPr>
            <p:nvPr/>
          </p:nvSpPr>
          <p:spPr bwMode="auto">
            <a:xfrm>
              <a:off x="3120" y="1500"/>
              <a:ext cx="30" cy="42"/>
            </a:xfrm>
            <a:custGeom>
              <a:avLst/>
              <a:gdLst>
                <a:gd name="T0" fmla="*/ 0 w 30"/>
                <a:gd name="T1" fmla="*/ 42 h 42"/>
                <a:gd name="T2" fmla="*/ 0 w 30"/>
                <a:gd name="T3" fmla="*/ 30 h 42"/>
                <a:gd name="T4" fmla="*/ 0 w 30"/>
                <a:gd name="T5" fmla="*/ 0 h 42"/>
                <a:gd name="T6" fmla="*/ 24 w 30"/>
                <a:gd name="T7" fmla="*/ 0 h 42"/>
                <a:gd name="T8" fmla="*/ 30 w 30"/>
                <a:gd name="T9" fmla="*/ 0 h 42"/>
                <a:gd name="T10" fmla="*/ 30 w 30"/>
                <a:gd name="T11" fmla="*/ 18 h 42"/>
                <a:gd name="T12" fmla="*/ 30 w 30"/>
                <a:gd name="T13" fmla="*/ 42 h 42"/>
                <a:gd name="T14" fmla="*/ 0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0" y="42"/>
                  </a:moveTo>
                  <a:lnTo>
                    <a:pt x="0" y="30"/>
                  </a:lnTo>
                  <a:lnTo>
                    <a:pt x="0" y="0"/>
                  </a:lnTo>
                  <a:lnTo>
                    <a:pt x="24" y="0"/>
                  </a:lnTo>
                  <a:lnTo>
                    <a:pt x="30" y="0"/>
                  </a:lnTo>
                  <a:lnTo>
                    <a:pt x="30" y="18"/>
                  </a:lnTo>
                  <a:lnTo>
                    <a:pt x="30"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22" name="Freeform 450"/>
            <p:cNvSpPr>
              <a:spLocks/>
            </p:cNvSpPr>
            <p:nvPr/>
          </p:nvSpPr>
          <p:spPr bwMode="auto">
            <a:xfrm>
              <a:off x="2100" y="1470"/>
              <a:ext cx="96" cy="126"/>
            </a:xfrm>
            <a:custGeom>
              <a:avLst/>
              <a:gdLst>
                <a:gd name="T0" fmla="*/ 0 w 96"/>
                <a:gd name="T1" fmla="*/ 102 h 126"/>
                <a:gd name="T2" fmla="*/ 12 w 96"/>
                <a:gd name="T3" fmla="*/ 0 h 126"/>
                <a:gd name="T4" fmla="*/ 84 w 96"/>
                <a:gd name="T5" fmla="*/ 6 h 126"/>
                <a:gd name="T6" fmla="*/ 96 w 96"/>
                <a:gd name="T7" fmla="*/ 6 h 126"/>
                <a:gd name="T8" fmla="*/ 96 w 96"/>
                <a:gd name="T9" fmla="*/ 12 h 126"/>
                <a:gd name="T10" fmla="*/ 84 w 96"/>
                <a:gd name="T11" fmla="*/ 96 h 126"/>
                <a:gd name="T12" fmla="*/ 60 w 96"/>
                <a:gd name="T13" fmla="*/ 96 h 126"/>
                <a:gd name="T14" fmla="*/ 54 w 96"/>
                <a:gd name="T15" fmla="*/ 114 h 126"/>
                <a:gd name="T16" fmla="*/ 48 w 96"/>
                <a:gd name="T17" fmla="*/ 114 h 126"/>
                <a:gd name="T18" fmla="*/ 48 w 96"/>
                <a:gd name="T19" fmla="*/ 120 h 126"/>
                <a:gd name="T20" fmla="*/ 48 w 96"/>
                <a:gd name="T21" fmla="*/ 126 h 126"/>
                <a:gd name="T22" fmla="*/ 36 w 96"/>
                <a:gd name="T23" fmla="*/ 126 h 126"/>
                <a:gd name="T24" fmla="*/ 36 w 96"/>
                <a:gd name="T25" fmla="*/ 120 h 126"/>
                <a:gd name="T26" fmla="*/ 30 w 96"/>
                <a:gd name="T27" fmla="*/ 120 h 126"/>
                <a:gd name="T28" fmla="*/ 30 w 96"/>
                <a:gd name="T29" fmla="*/ 114 h 126"/>
                <a:gd name="T30" fmla="*/ 36 w 96"/>
                <a:gd name="T31" fmla="*/ 114 h 126"/>
                <a:gd name="T32" fmla="*/ 36 w 96"/>
                <a:gd name="T33" fmla="*/ 108 h 126"/>
                <a:gd name="T34" fmla="*/ 0 w 96"/>
                <a:gd name="T35" fmla="*/ 10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6">
                  <a:moveTo>
                    <a:pt x="0" y="102"/>
                  </a:moveTo>
                  <a:lnTo>
                    <a:pt x="12" y="0"/>
                  </a:lnTo>
                  <a:lnTo>
                    <a:pt x="84" y="6"/>
                  </a:lnTo>
                  <a:lnTo>
                    <a:pt x="96" y="6"/>
                  </a:lnTo>
                  <a:lnTo>
                    <a:pt x="96" y="12"/>
                  </a:lnTo>
                  <a:lnTo>
                    <a:pt x="84" y="96"/>
                  </a:lnTo>
                  <a:lnTo>
                    <a:pt x="60" y="96"/>
                  </a:lnTo>
                  <a:lnTo>
                    <a:pt x="54" y="114"/>
                  </a:lnTo>
                  <a:lnTo>
                    <a:pt x="48" y="114"/>
                  </a:lnTo>
                  <a:lnTo>
                    <a:pt x="48" y="120"/>
                  </a:lnTo>
                  <a:lnTo>
                    <a:pt x="48" y="126"/>
                  </a:lnTo>
                  <a:lnTo>
                    <a:pt x="36" y="126"/>
                  </a:lnTo>
                  <a:lnTo>
                    <a:pt x="36" y="120"/>
                  </a:lnTo>
                  <a:lnTo>
                    <a:pt x="30" y="120"/>
                  </a:lnTo>
                  <a:lnTo>
                    <a:pt x="30" y="114"/>
                  </a:lnTo>
                  <a:lnTo>
                    <a:pt x="36" y="114"/>
                  </a:lnTo>
                  <a:lnTo>
                    <a:pt x="36" y="108"/>
                  </a:lnTo>
                  <a:lnTo>
                    <a:pt x="0" y="10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23" name="Freeform 451"/>
            <p:cNvSpPr>
              <a:spLocks/>
            </p:cNvSpPr>
            <p:nvPr/>
          </p:nvSpPr>
          <p:spPr bwMode="auto">
            <a:xfrm>
              <a:off x="2844" y="1506"/>
              <a:ext cx="36" cy="24"/>
            </a:xfrm>
            <a:custGeom>
              <a:avLst/>
              <a:gdLst>
                <a:gd name="T0" fmla="*/ 36 w 36"/>
                <a:gd name="T1" fmla="*/ 24 h 24"/>
                <a:gd name="T2" fmla="*/ 0 w 36"/>
                <a:gd name="T3" fmla="*/ 24 h 24"/>
                <a:gd name="T4" fmla="*/ 0 w 36"/>
                <a:gd name="T5" fmla="*/ 0 h 24"/>
                <a:gd name="T6" fmla="*/ 30 w 36"/>
                <a:gd name="T7" fmla="*/ 0 h 24"/>
                <a:gd name="T8" fmla="*/ 36 w 36"/>
                <a:gd name="T9" fmla="*/ 0 h 24"/>
                <a:gd name="T10" fmla="*/ 36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36" y="24"/>
                  </a:moveTo>
                  <a:lnTo>
                    <a:pt x="0" y="24"/>
                  </a:lnTo>
                  <a:lnTo>
                    <a:pt x="0" y="0"/>
                  </a:lnTo>
                  <a:lnTo>
                    <a:pt x="30" y="0"/>
                  </a:lnTo>
                  <a:lnTo>
                    <a:pt x="36" y="0"/>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24" name="Rectangle 452"/>
            <p:cNvSpPr>
              <a:spLocks noChangeArrowheads="1"/>
            </p:cNvSpPr>
            <p:nvPr/>
          </p:nvSpPr>
          <p:spPr bwMode="auto">
            <a:xfrm>
              <a:off x="2880" y="1506"/>
              <a:ext cx="30" cy="24"/>
            </a:xfrm>
            <a:prstGeom prst="rect">
              <a:avLst/>
            </a:prstGeom>
            <a:solidFill>
              <a:srgbClr val="FEBC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725" name="Freeform 453"/>
            <p:cNvSpPr>
              <a:spLocks/>
            </p:cNvSpPr>
            <p:nvPr/>
          </p:nvSpPr>
          <p:spPr bwMode="auto">
            <a:xfrm>
              <a:off x="2946" y="1506"/>
              <a:ext cx="36" cy="60"/>
            </a:xfrm>
            <a:custGeom>
              <a:avLst/>
              <a:gdLst>
                <a:gd name="T0" fmla="*/ 0 w 36"/>
                <a:gd name="T1" fmla="*/ 60 h 60"/>
                <a:gd name="T2" fmla="*/ 0 w 36"/>
                <a:gd name="T3" fmla="*/ 24 h 60"/>
                <a:gd name="T4" fmla="*/ 0 w 36"/>
                <a:gd name="T5" fmla="*/ 0 h 60"/>
                <a:gd name="T6" fmla="*/ 18 w 36"/>
                <a:gd name="T7" fmla="*/ 0 h 60"/>
                <a:gd name="T8" fmla="*/ 36 w 36"/>
                <a:gd name="T9" fmla="*/ 0 h 60"/>
                <a:gd name="T10" fmla="*/ 36 w 36"/>
                <a:gd name="T11" fmla="*/ 24 h 60"/>
                <a:gd name="T12" fmla="*/ 36 w 36"/>
                <a:gd name="T13" fmla="*/ 60 h 60"/>
                <a:gd name="T14" fmla="*/ 0 w 3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0">
                  <a:moveTo>
                    <a:pt x="0" y="60"/>
                  </a:moveTo>
                  <a:lnTo>
                    <a:pt x="0" y="24"/>
                  </a:lnTo>
                  <a:lnTo>
                    <a:pt x="0" y="0"/>
                  </a:lnTo>
                  <a:lnTo>
                    <a:pt x="18" y="0"/>
                  </a:lnTo>
                  <a:lnTo>
                    <a:pt x="36" y="0"/>
                  </a:lnTo>
                  <a:lnTo>
                    <a:pt x="36" y="24"/>
                  </a:lnTo>
                  <a:lnTo>
                    <a:pt x="36" y="60"/>
                  </a:lnTo>
                  <a:lnTo>
                    <a:pt x="0"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26" name="Freeform 454"/>
            <p:cNvSpPr>
              <a:spLocks/>
            </p:cNvSpPr>
            <p:nvPr/>
          </p:nvSpPr>
          <p:spPr bwMode="auto">
            <a:xfrm>
              <a:off x="3084" y="1500"/>
              <a:ext cx="36" cy="30"/>
            </a:xfrm>
            <a:custGeom>
              <a:avLst/>
              <a:gdLst>
                <a:gd name="T0" fmla="*/ 36 w 36"/>
                <a:gd name="T1" fmla="*/ 30 h 30"/>
                <a:gd name="T2" fmla="*/ 0 w 36"/>
                <a:gd name="T3" fmla="*/ 30 h 30"/>
                <a:gd name="T4" fmla="*/ 0 w 36"/>
                <a:gd name="T5" fmla="*/ 6 h 30"/>
                <a:gd name="T6" fmla="*/ 6 w 36"/>
                <a:gd name="T7" fmla="*/ 0 h 30"/>
                <a:gd name="T8" fmla="*/ 36 w 36"/>
                <a:gd name="T9" fmla="*/ 0 h 30"/>
                <a:gd name="T10" fmla="*/ 36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36" y="30"/>
                  </a:moveTo>
                  <a:lnTo>
                    <a:pt x="0" y="30"/>
                  </a:lnTo>
                  <a:lnTo>
                    <a:pt x="0" y="6"/>
                  </a:lnTo>
                  <a:lnTo>
                    <a:pt x="6" y="0"/>
                  </a:lnTo>
                  <a:lnTo>
                    <a:pt x="36" y="0"/>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27" name="Freeform 455"/>
            <p:cNvSpPr>
              <a:spLocks/>
            </p:cNvSpPr>
            <p:nvPr/>
          </p:nvSpPr>
          <p:spPr bwMode="auto">
            <a:xfrm>
              <a:off x="2910" y="1506"/>
              <a:ext cx="36" cy="24"/>
            </a:xfrm>
            <a:custGeom>
              <a:avLst/>
              <a:gdLst>
                <a:gd name="T0" fmla="*/ 36 w 36"/>
                <a:gd name="T1" fmla="*/ 24 h 24"/>
                <a:gd name="T2" fmla="*/ 0 w 36"/>
                <a:gd name="T3" fmla="*/ 24 h 24"/>
                <a:gd name="T4" fmla="*/ 0 w 36"/>
                <a:gd name="T5" fmla="*/ 0 h 24"/>
                <a:gd name="T6" fmla="*/ 6 w 36"/>
                <a:gd name="T7" fmla="*/ 0 h 24"/>
                <a:gd name="T8" fmla="*/ 36 w 36"/>
                <a:gd name="T9" fmla="*/ 0 h 24"/>
                <a:gd name="T10" fmla="*/ 36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36" y="24"/>
                  </a:moveTo>
                  <a:lnTo>
                    <a:pt x="0" y="24"/>
                  </a:lnTo>
                  <a:lnTo>
                    <a:pt x="0" y="0"/>
                  </a:lnTo>
                  <a:lnTo>
                    <a:pt x="6" y="0"/>
                  </a:lnTo>
                  <a:lnTo>
                    <a:pt x="36" y="0"/>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28" name="Freeform 456"/>
            <p:cNvSpPr>
              <a:spLocks/>
            </p:cNvSpPr>
            <p:nvPr/>
          </p:nvSpPr>
          <p:spPr bwMode="auto">
            <a:xfrm>
              <a:off x="2790" y="1506"/>
              <a:ext cx="54" cy="24"/>
            </a:xfrm>
            <a:custGeom>
              <a:avLst/>
              <a:gdLst>
                <a:gd name="T0" fmla="*/ 6 w 54"/>
                <a:gd name="T1" fmla="*/ 24 h 24"/>
                <a:gd name="T2" fmla="*/ 6 w 54"/>
                <a:gd name="T3" fmla="*/ 18 h 24"/>
                <a:gd name="T4" fmla="*/ 6 w 54"/>
                <a:gd name="T5" fmla="*/ 12 h 24"/>
                <a:gd name="T6" fmla="*/ 0 w 54"/>
                <a:gd name="T7" fmla="*/ 6 h 24"/>
                <a:gd name="T8" fmla="*/ 0 w 54"/>
                <a:gd name="T9" fmla="*/ 0 h 24"/>
                <a:gd name="T10" fmla="*/ 12 w 54"/>
                <a:gd name="T11" fmla="*/ 0 h 24"/>
                <a:gd name="T12" fmla="*/ 42 w 54"/>
                <a:gd name="T13" fmla="*/ 0 h 24"/>
                <a:gd name="T14" fmla="*/ 54 w 54"/>
                <a:gd name="T15" fmla="*/ 0 h 24"/>
                <a:gd name="T16" fmla="*/ 54 w 54"/>
                <a:gd name="T17" fmla="*/ 24 h 24"/>
                <a:gd name="T18" fmla="*/ 6 w 54"/>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4">
                  <a:moveTo>
                    <a:pt x="6" y="24"/>
                  </a:moveTo>
                  <a:lnTo>
                    <a:pt x="6" y="18"/>
                  </a:lnTo>
                  <a:lnTo>
                    <a:pt x="6" y="12"/>
                  </a:lnTo>
                  <a:lnTo>
                    <a:pt x="0" y="6"/>
                  </a:lnTo>
                  <a:lnTo>
                    <a:pt x="0" y="0"/>
                  </a:lnTo>
                  <a:lnTo>
                    <a:pt x="12" y="0"/>
                  </a:lnTo>
                  <a:lnTo>
                    <a:pt x="42" y="0"/>
                  </a:lnTo>
                  <a:lnTo>
                    <a:pt x="54" y="0"/>
                  </a:lnTo>
                  <a:lnTo>
                    <a:pt x="54" y="24"/>
                  </a:lnTo>
                  <a:lnTo>
                    <a:pt x="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29" name="Freeform 457"/>
            <p:cNvSpPr>
              <a:spLocks/>
            </p:cNvSpPr>
            <p:nvPr/>
          </p:nvSpPr>
          <p:spPr bwMode="auto">
            <a:xfrm>
              <a:off x="2640" y="1506"/>
              <a:ext cx="42" cy="30"/>
            </a:xfrm>
            <a:custGeom>
              <a:avLst/>
              <a:gdLst>
                <a:gd name="T0" fmla="*/ 42 w 42"/>
                <a:gd name="T1" fmla="*/ 30 h 30"/>
                <a:gd name="T2" fmla="*/ 0 w 42"/>
                <a:gd name="T3" fmla="*/ 12 h 30"/>
                <a:gd name="T4" fmla="*/ 0 w 42"/>
                <a:gd name="T5" fmla="*/ 0 h 30"/>
                <a:gd name="T6" fmla="*/ 30 w 42"/>
                <a:gd name="T7" fmla="*/ 0 h 30"/>
                <a:gd name="T8" fmla="*/ 42 w 42"/>
                <a:gd name="T9" fmla="*/ 0 h 30"/>
                <a:gd name="T10" fmla="*/ 42 w 42"/>
                <a:gd name="T11" fmla="*/ 30 h 30"/>
              </a:gdLst>
              <a:ahLst/>
              <a:cxnLst>
                <a:cxn ang="0">
                  <a:pos x="T0" y="T1"/>
                </a:cxn>
                <a:cxn ang="0">
                  <a:pos x="T2" y="T3"/>
                </a:cxn>
                <a:cxn ang="0">
                  <a:pos x="T4" y="T5"/>
                </a:cxn>
                <a:cxn ang="0">
                  <a:pos x="T6" y="T7"/>
                </a:cxn>
                <a:cxn ang="0">
                  <a:pos x="T8" y="T9"/>
                </a:cxn>
                <a:cxn ang="0">
                  <a:pos x="T10" y="T11"/>
                </a:cxn>
              </a:cxnLst>
              <a:rect l="0" t="0" r="r" b="b"/>
              <a:pathLst>
                <a:path w="42" h="30">
                  <a:moveTo>
                    <a:pt x="42" y="30"/>
                  </a:moveTo>
                  <a:lnTo>
                    <a:pt x="0" y="12"/>
                  </a:lnTo>
                  <a:lnTo>
                    <a:pt x="0" y="0"/>
                  </a:lnTo>
                  <a:lnTo>
                    <a:pt x="30" y="0"/>
                  </a:lnTo>
                  <a:lnTo>
                    <a:pt x="42" y="0"/>
                  </a:lnTo>
                  <a:lnTo>
                    <a:pt x="4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30" name="Freeform 458"/>
            <p:cNvSpPr>
              <a:spLocks/>
            </p:cNvSpPr>
            <p:nvPr/>
          </p:nvSpPr>
          <p:spPr bwMode="auto">
            <a:xfrm>
              <a:off x="2682" y="1506"/>
              <a:ext cx="54" cy="36"/>
            </a:xfrm>
            <a:custGeom>
              <a:avLst/>
              <a:gdLst>
                <a:gd name="T0" fmla="*/ 0 w 54"/>
                <a:gd name="T1" fmla="*/ 30 h 36"/>
                <a:gd name="T2" fmla="*/ 0 w 54"/>
                <a:gd name="T3" fmla="*/ 0 h 36"/>
                <a:gd name="T4" fmla="*/ 12 w 54"/>
                <a:gd name="T5" fmla="*/ 0 h 36"/>
                <a:gd name="T6" fmla="*/ 36 w 54"/>
                <a:gd name="T7" fmla="*/ 0 h 36"/>
                <a:gd name="T8" fmla="*/ 54 w 54"/>
                <a:gd name="T9" fmla="*/ 0 h 36"/>
                <a:gd name="T10" fmla="*/ 54 w 54"/>
                <a:gd name="T11" fmla="*/ 36 h 36"/>
                <a:gd name="T12" fmla="*/ 36 w 54"/>
                <a:gd name="T13" fmla="*/ 36 h 36"/>
                <a:gd name="T14" fmla="*/ 0 w 54"/>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6">
                  <a:moveTo>
                    <a:pt x="0" y="30"/>
                  </a:moveTo>
                  <a:lnTo>
                    <a:pt x="0" y="0"/>
                  </a:lnTo>
                  <a:lnTo>
                    <a:pt x="12" y="0"/>
                  </a:lnTo>
                  <a:lnTo>
                    <a:pt x="36" y="0"/>
                  </a:lnTo>
                  <a:lnTo>
                    <a:pt x="54" y="0"/>
                  </a:lnTo>
                  <a:lnTo>
                    <a:pt x="54" y="36"/>
                  </a:lnTo>
                  <a:lnTo>
                    <a:pt x="36" y="36"/>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31" name="Freeform 459"/>
            <p:cNvSpPr>
              <a:spLocks/>
            </p:cNvSpPr>
            <p:nvPr/>
          </p:nvSpPr>
          <p:spPr bwMode="auto">
            <a:xfrm>
              <a:off x="2250" y="1488"/>
              <a:ext cx="84" cy="48"/>
            </a:xfrm>
            <a:custGeom>
              <a:avLst/>
              <a:gdLst>
                <a:gd name="T0" fmla="*/ 78 w 84"/>
                <a:gd name="T1" fmla="*/ 48 h 48"/>
                <a:gd name="T2" fmla="*/ 42 w 84"/>
                <a:gd name="T3" fmla="*/ 48 h 48"/>
                <a:gd name="T4" fmla="*/ 0 w 84"/>
                <a:gd name="T5" fmla="*/ 42 h 48"/>
                <a:gd name="T6" fmla="*/ 6 w 84"/>
                <a:gd name="T7" fmla="*/ 0 h 48"/>
                <a:gd name="T8" fmla="*/ 84 w 84"/>
                <a:gd name="T9" fmla="*/ 6 h 48"/>
                <a:gd name="T10" fmla="*/ 78 w 84"/>
                <a:gd name="T11" fmla="*/ 48 h 48"/>
              </a:gdLst>
              <a:ahLst/>
              <a:cxnLst>
                <a:cxn ang="0">
                  <a:pos x="T0" y="T1"/>
                </a:cxn>
                <a:cxn ang="0">
                  <a:pos x="T2" y="T3"/>
                </a:cxn>
                <a:cxn ang="0">
                  <a:pos x="T4" y="T5"/>
                </a:cxn>
                <a:cxn ang="0">
                  <a:pos x="T6" y="T7"/>
                </a:cxn>
                <a:cxn ang="0">
                  <a:pos x="T8" y="T9"/>
                </a:cxn>
                <a:cxn ang="0">
                  <a:pos x="T10" y="T11"/>
                </a:cxn>
              </a:cxnLst>
              <a:rect l="0" t="0" r="r" b="b"/>
              <a:pathLst>
                <a:path w="84" h="48">
                  <a:moveTo>
                    <a:pt x="78" y="48"/>
                  </a:moveTo>
                  <a:lnTo>
                    <a:pt x="42" y="48"/>
                  </a:lnTo>
                  <a:lnTo>
                    <a:pt x="0" y="42"/>
                  </a:lnTo>
                  <a:lnTo>
                    <a:pt x="6" y="0"/>
                  </a:lnTo>
                  <a:lnTo>
                    <a:pt x="84" y="6"/>
                  </a:lnTo>
                  <a:lnTo>
                    <a:pt x="7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32" name="Freeform 460"/>
            <p:cNvSpPr>
              <a:spLocks/>
            </p:cNvSpPr>
            <p:nvPr/>
          </p:nvSpPr>
          <p:spPr bwMode="auto">
            <a:xfrm>
              <a:off x="1770" y="1434"/>
              <a:ext cx="114" cy="132"/>
            </a:xfrm>
            <a:custGeom>
              <a:avLst/>
              <a:gdLst>
                <a:gd name="T0" fmla="*/ 54 w 114"/>
                <a:gd name="T1" fmla="*/ 0 h 132"/>
                <a:gd name="T2" fmla="*/ 78 w 114"/>
                <a:gd name="T3" fmla="*/ 6 h 132"/>
                <a:gd name="T4" fmla="*/ 78 w 114"/>
                <a:gd name="T5" fmla="*/ 18 h 132"/>
                <a:gd name="T6" fmla="*/ 84 w 114"/>
                <a:gd name="T7" fmla="*/ 24 h 132"/>
                <a:gd name="T8" fmla="*/ 78 w 114"/>
                <a:gd name="T9" fmla="*/ 24 h 132"/>
                <a:gd name="T10" fmla="*/ 78 w 114"/>
                <a:gd name="T11" fmla="*/ 36 h 132"/>
                <a:gd name="T12" fmla="*/ 84 w 114"/>
                <a:gd name="T13" fmla="*/ 36 h 132"/>
                <a:gd name="T14" fmla="*/ 84 w 114"/>
                <a:gd name="T15" fmla="*/ 42 h 132"/>
                <a:gd name="T16" fmla="*/ 84 w 114"/>
                <a:gd name="T17" fmla="*/ 48 h 132"/>
                <a:gd name="T18" fmla="*/ 84 w 114"/>
                <a:gd name="T19" fmla="*/ 54 h 132"/>
                <a:gd name="T20" fmla="*/ 90 w 114"/>
                <a:gd name="T21" fmla="*/ 54 h 132"/>
                <a:gd name="T22" fmla="*/ 96 w 114"/>
                <a:gd name="T23" fmla="*/ 60 h 132"/>
                <a:gd name="T24" fmla="*/ 102 w 114"/>
                <a:gd name="T25" fmla="*/ 72 h 132"/>
                <a:gd name="T26" fmla="*/ 108 w 114"/>
                <a:gd name="T27" fmla="*/ 78 h 132"/>
                <a:gd name="T28" fmla="*/ 102 w 114"/>
                <a:gd name="T29" fmla="*/ 78 h 132"/>
                <a:gd name="T30" fmla="*/ 108 w 114"/>
                <a:gd name="T31" fmla="*/ 78 h 132"/>
                <a:gd name="T32" fmla="*/ 108 w 114"/>
                <a:gd name="T33" fmla="*/ 84 h 132"/>
                <a:gd name="T34" fmla="*/ 114 w 114"/>
                <a:gd name="T35" fmla="*/ 90 h 132"/>
                <a:gd name="T36" fmla="*/ 114 w 114"/>
                <a:gd name="T37" fmla="*/ 114 h 132"/>
                <a:gd name="T38" fmla="*/ 114 w 114"/>
                <a:gd name="T39" fmla="*/ 132 h 132"/>
                <a:gd name="T40" fmla="*/ 36 w 114"/>
                <a:gd name="T41" fmla="*/ 120 h 132"/>
                <a:gd name="T42" fmla="*/ 6 w 114"/>
                <a:gd name="T43" fmla="*/ 114 h 132"/>
                <a:gd name="T44" fmla="*/ 6 w 114"/>
                <a:gd name="T45" fmla="*/ 96 h 132"/>
                <a:gd name="T46" fmla="*/ 0 w 114"/>
                <a:gd name="T47" fmla="*/ 96 h 132"/>
                <a:gd name="T48" fmla="*/ 6 w 114"/>
                <a:gd name="T49" fmla="*/ 72 h 132"/>
                <a:gd name="T50" fmla="*/ 6 w 114"/>
                <a:gd name="T51" fmla="*/ 66 h 132"/>
                <a:gd name="T52" fmla="*/ 12 w 114"/>
                <a:gd name="T53" fmla="*/ 18 h 132"/>
                <a:gd name="T54" fmla="*/ 18 w 114"/>
                <a:gd name="T55" fmla="*/ 12 h 132"/>
                <a:gd name="T56" fmla="*/ 30 w 114"/>
                <a:gd name="T57" fmla="*/ 18 h 132"/>
                <a:gd name="T58" fmla="*/ 36 w 114"/>
                <a:gd name="T59" fmla="*/ 6 h 132"/>
                <a:gd name="T60" fmla="*/ 54 w 114"/>
                <a:gd name="T61" fmla="*/ 12 h 132"/>
                <a:gd name="T62" fmla="*/ 54 w 114"/>
                <a:gd name="T6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32">
                  <a:moveTo>
                    <a:pt x="54" y="0"/>
                  </a:moveTo>
                  <a:lnTo>
                    <a:pt x="78" y="6"/>
                  </a:lnTo>
                  <a:lnTo>
                    <a:pt x="78" y="18"/>
                  </a:lnTo>
                  <a:lnTo>
                    <a:pt x="84" y="24"/>
                  </a:lnTo>
                  <a:lnTo>
                    <a:pt x="78" y="24"/>
                  </a:lnTo>
                  <a:lnTo>
                    <a:pt x="78" y="36"/>
                  </a:lnTo>
                  <a:lnTo>
                    <a:pt x="84" y="36"/>
                  </a:lnTo>
                  <a:lnTo>
                    <a:pt x="84" y="42"/>
                  </a:lnTo>
                  <a:lnTo>
                    <a:pt x="84" y="48"/>
                  </a:lnTo>
                  <a:lnTo>
                    <a:pt x="84" y="54"/>
                  </a:lnTo>
                  <a:lnTo>
                    <a:pt x="90" y="54"/>
                  </a:lnTo>
                  <a:lnTo>
                    <a:pt x="96" y="60"/>
                  </a:lnTo>
                  <a:lnTo>
                    <a:pt x="102" y="72"/>
                  </a:lnTo>
                  <a:lnTo>
                    <a:pt x="108" y="78"/>
                  </a:lnTo>
                  <a:lnTo>
                    <a:pt x="102" y="78"/>
                  </a:lnTo>
                  <a:lnTo>
                    <a:pt x="108" y="78"/>
                  </a:lnTo>
                  <a:lnTo>
                    <a:pt x="108" y="84"/>
                  </a:lnTo>
                  <a:lnTo>
                    <a:pt x="114" y="90"/>
                  </a:lnTo>
                  <a:lnTo>
                    <a:pt x="114" y="114"/>
                  </a:lnTo>
                  <a:lnTo>
                    <a:pt x="114" y="132"/>
                  </a:lnTo>
                  <a:lnTo>
                    <a:pt x="36" y="120"/>
                  </a:lnTo>
                  <a:lnTo>
                    <a:pt x="6" y="114"/>
                  </a:lnTo>
                  <a:lnTo>
                    <a:pt x="6" y="96"/>
                  </a:lnTo>
                  <a:lnTo>
                    <a:pt x="0" y="96"/>
                  </a:lnTo>
                  <a:lnTo>
                    <a:pt x="6" y="72"/>
                  </a:lnTo>
                  <a:lnTo>
                    <a:pt x="6" y="66"/>
                  </a:lnTo>
                  <a:lnTo>
                    <a:pt x="12" y="18"/>
                  </a:lnTo>
                  <a:lnTo>
                    <a:pt x="18" y="12"/>
                  </a:lnTo>
                  <a:lnTo>
                    <a:pt x="30" y="18"/>
                  </a:lnTo>
                  <a:lnTo>
                    <a:pt x="36" y="6"/>
                  </a:lnTo>
                  <a:lnTo>
                    <a:pt x="54" y="12"/>
                  </a:lnTo>
                  <a:lnTo>
                    <a:pt x="5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33" name="Freeform 461"/>
            <p:cNvSpPr>
              <a:spLocks/>
            </p:cNvSpPr>
            <p:nvPr/>
          </p:nvSpPr>
          <p:spPr bwMode="auto">
            <a:xfrm>
              <a:off x="3180" y="1506"/>
              <a:ext cx="42" cy="42"/>
            </a:xfrm>
            <a:custGeom>
              <a:avLst/>
              <a:gdLst>
                <a:gd name="T0" fmla="*/ 6 w 42"/>
                <a:gd name="T1" fmla="*/ 36 h 42"/>
                <a:gd name="T2" fmla="*/ 6 w 42"/>
                <a:gd name="T3" fmla="*/ 30 h 42"/>
                <a:gd name="T4" fmla="*/ 12 w 42"/>
                <a:gd name="T5" fmla="*/ 18 h 42"/>
                <a:gd name="T6" fmla="*/ 12 w 42"/>
                <a:gd name="T7" fmla="*/ 12 h 42"/>
                <a:gd name="T8" fmla="*/ 0 w 42"/>
                <a:gd name="T9" fmla="*/ 6 h 42"/>
                <a:gd name="T10" fmla="*/ 0 w 42"/>
                <a:gd name="T11" fmla="*/ 0 h 42"/>
                <a:gd name="T12" fmla="*/ 36 w 42"/>
                <a:gd name="T13" fmla="*/ 0 h 42"/>
                <a:gd name="T14" fmla="*/ 42 w 42"/>
                <a:gd name="T15" fmla="*/ 24 h 42"/>
                <a:gd name="T16" fmla="*/ 36 w 42"/>
                <a:gd name="T17" fmla="*/ 24 h 42"/>
                <a:gd name="T18" fmla="*/ 30 w 42"/>
                <a:gd name="T19" fmla="*/ 30 h 42"/>
                <a:gd name="T20" fmla="*/ 18 w 42"/>
                <a:gd name="T21" fmla="*/ 36 h 42"/>
                <a:gd name="T22" fmla="*/ 12 w 42"/>
                <a:gd name="T23" fmla="*/ 42 h 42"/>
                <a:gd name="T24" fmla="*/ 6 w 42"/>
                <a:gd name="T25" fmla="*/ 42 h 42"/>
                <a:gd name="T26" fmla="*/ 6 w 42"/>
                <a:gd name="T2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6" y="36"/>
                  </a:moveTo>
                  <a:lnTo>
                    <a:pt x="6" y="30"/>
                  </a:lnTo>
                  <a:lnTo>
                    <a:pt x="12" y="18"/>
                  </a:lnTo>
                  <a:lnTo>
                    <a:pt x="12" y="12"/>
                  </a:lnTo>
                  <a:lnTo>
                    <a:pt x="0" y="6"/>
                  </a:lnTo>
                  <a:lnTo>
                    <a:pt x="0" y="0"/>
                  </a:lnTo>
                  <a:lnTo>
                    <a:pt x="36" y="0"/>
                  </a:lnTo>
                  <a:lnTo>
                    <a:pt x="42" y="24"/>
                  </a:lnTo>
                  <a:lnTo>
                    <a:pt x="36" y="24"/>
                  </a:lnTo>
                  <a:lnTo>
                    <a:pt x="30" y="30"/>
                  </a:lnTo>
                  <a:lnTo>
                    <a:pt x="18" y="36"/>
                  </a:lnTo>
                  <a:lnTo>
                    <a:pt x="12" y="42"/>
                  </a:lnTo>
                  <a:lnTo>
                    <a:pt x="6" y="42"/>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34" name="Freeform 462"/>
            <p:cNvSpPr>
              <a:spLocks/>
            </p:cNvSpPr>
            <p:nvPr/>
          </p:nvSpPr>
          <p:spPr bwMode="auto">
            <a:xfrm>
              <a:off x="4398" y="1332"/>
              <a:ext cx="48" cy="60"/>
            </a:xfrm>
            <a:custGeom>
              <a:avLst/>
              <a:gdLst>
                <a:gd name="T0" fmla="*/ 36 w 48"/>
                <a:gd name="T1" fmla="*/ 60 h 60"/>
                <a:gd name="T2" fmla="*/ 30 w 48"/>
                <a:gd name="T3" fmla="*/ 54 h 60"/>
                <a:gd name="T4" fmla="*/ 24 w 48"/>
                <a:gd name="T5" fmla="*/ 48 h 60"/>
                <a:gd name="T6" fmla="*/ 24 w 48"/>
                <a:gd name="T7" fmla="*/ 54 h 60"/>
                <a:gd name="T8" fmla="*/ 24 w 48"/>
                <a:gd name="T9" fmla="*/ 48 h 60"/>
                <a:gd name="T10" fmla="*/ 12 w 48"/>
                <a:gd name="T11" fmla="*/ 48 h 60"/>
                <a:gd name="T12" fmla="*/ 12 w 48"/>
                <a:gd name="T13" fmla="*/ 42 h 60"/>
                <a:gd name="T14" fmla="*/ 0 w 48"/>
                <a:gd name="T15" fmla="*/ 18 h 60"/>
                <a:gd name="T16" fmla="*/ 0 w 48"/>
                <a:gd name="T17" fmla="*/ 6 h 60"/>
                <a:gd name="T18" fmla="*/ 18 w 48"/>
                <a:gd name="T19" fmla="*/ 0 h 60"/>
                <a:gd name="T20" fmla="*/ 18 w 48"/>
                <a:gd name="T21" fmla="*/ 6 h 60"/>
                <a:gd name="T22" fmla="*/ 24 w 48"/>
                <a:gd name="T23" fmla="*/ 12 h 60"/>
                <a:gd name="T24" fmla="*/ 30 w 48"/>
                <a:gd name="T25" fmla="*/ 18 h 60"/>
                <a:gd name="T26" fmla="*/ 30 w 48"/>
                <a:gd name="T27" fmla="*/ 12 h 60"/>
                <a:gd name="T28" fmla="*/ 30 w 48"/>
                <a:gd name="T29" fmla="*/ 6 h 60"/>
                <a:gd name="T30" fmla="*/ 36 w 48"/>
                <a:gd name="T31" fmla="*/ 12 h 60"/>
                <a:gd name="T32" fmla="*/ 36 w 48"/>
                <a:gd name="T33" fmla="*/ 6 h 60"/>
                <a:gd name="T34" fmla="*/ 42 w 48"/>
                <a:gd name="T35" fmla="*/ 6 h 60"/>
                <a:gd name="T36" fmla="*/ 42 w 48"/>
                <a:gd name="T37" fmla="*/ 12 h 60"/>
                <a:gd name="T38" fmla="*/ 42 w 48"/>
                <a:gd name="T39" fmla="*/ 18 h 60"/>
                <a:gd name="T40" fmla="*/ 48 w 48"/>
                <a:gd name="T41" fmla="*/ 24 h 60"/>
                <a:gd name="T42" fmla="*/ 48 w 48"/>
                <a:gd name="T43" fmla="*/ 36 h 60"/>
                <a:gd name="T44" fmla="*/ 42 w 48"/>
                <a:gd name="T45" fmla="*/ 36 h 60"/>
                <a:gd name="T46" fmla="*/ 42 w 48"/>
                <a:gd name="T47" fmla="*/ 42 h 60"/>
                <a:gd name="T48" fmla="*/ 42 w 48"/>
                <a:gd name="T49" fmla="*/ 48 h 60"/>
                <a:gd name="T50" fmla="*/ 42 w 48"/>
                <a:gd name="T51" fmla="*/ 54 h 60"/>
                <a:gd name="T52" fmla="*/ 48 w 48"/>
                <a:gd name="T53" fmla="*/ 54 h 60"/>
                <a:gd name="T54" fmla="*/ 48 w 48"/>
                <a:gd name="T55" fmla="*/ 60 h 60"/>
                <a:gd name="T56" fmla="*/ 42 w 48"/>
                <a:gd name="T57" fmla="*/ 54 h 60"/>
                <a:gd name="T58" fmla="*/ 42 w 48"/>
                <a:gd name="T59" fmla="*/ 60 h 60"/>
                <a:gd name="T60" fmla="*/ 36 w 48"/>
                <a:gd name="T6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0">
                  <a:moveTo>
                    <a:pt x="36" y="60"/>
                  </a:moveTo>
                  <a:lnTo>
                    <a:pt x="30" y="54"/>
                  </a:lnTo>
                  <a:lnTo>
                    <a:pt x="24" y="48"/>
                  </a:lnTo>
                  <a:lnTo>
                    <a:pt x="24" y="54"/>
                  </a:lnTo>
                  <a:lnTo>
                    <a:pt x="24" y="48"/>
                  </a:lnTo>
                  <a:lnTo>
                    <a:pt x="12" y="48"/>
                  </a:lnTo>
                  <a:lnTo>
                    <a:pt x="12" y="42"/>
                  </a:lnTo>
                  <a:lnTo>
                    <a:pt x="0" y="18"/>
                  </a:lnTo>
                  <a:lnTo>
                    <a:pt x="0" y="6"/>
                  </a:lnTo>
                  <a:lnTo>
                    <a:pt x="18" y="0"/>
                  </a:lnTo>
                  <a:lnTo>
                    <a:pt x="18" y="6"/>
                  </a:lnTo>
                  <a:lnTo>
                    <a:pt x="24" y="12"/>
                  </a:lnTo>
                  <a:lnTo>
                    <a:pt x="30" y="18"/>
                  </a:lnTo>
                  <a:lnTo>
                    <a:pt x="30" y="12"/>
                  </a:lnTo>
                  <a:lnTo>
                    <a:pt x="30" y="6"/>
                  </a:lnTo>
                  <a:lnTo>
                    <a:pt x="36" y="12"/>
                  </a:lnTo>
                  <a:lnTo>
                    <a:pt x="36" y="6"/>
                  </a:lnTo>
                  <a:lnTo>
                    <a:pt x="42" y="6"/>
                  </a:lnTo>
                  <a:lnTo>
                    <a:pt x="42" y="12"/>
                  </a:lnTo>
                  <a:lnTo>
                    <a:pt x="42" y="18"/>
                  </a:lnTo>
                  <a:lnTo>
                    <a:pt x="48" y="24"/>
                  </a:lnTo>
                  <a:lnTo>
                    <a:pt x="48" y="36"/>
                  </a:lnTo>
                  <a:lnTo>
                    <a:pt x="42" y="36"/>
                  </a:lnTo>
                  <a:lnTo>
                    <a:pt x="42" y="42"/>
                  </a:lnTo>
                  <a:lnTo>
                    <a:pt x="42" y="48"/>
                  </a:lnTo>
                  <a:lnTo>
                    <a:pt x="42" y="54"/>
                  </a:lnTo>
                  <a:lnTo>
                    <a:pt x="48" y="54"/>
                  </a:lnTo>
                  <a:lnTo>
                    <a:pt x="48" y="60"/>
                  </a:lnTo>
                  <a:lnTo>
                    <a:pt x="42" y="54"/>
                  </a:lnTo>
                  <a:lnTo>
                    <a:pt x="42" y="60"/>
                  </a:lnTo>
                  <a:lnTo>
                    <a:pt x="36"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35" name="Freeform 463"/>
            <p:cNvSpPr>
              <a:spLocks/>
            </p:cNvSpPr>
            <p:nvPr/>
          </p:nvSpPr>
          <p:spPr bwMode="auto">
            <a:xfrm>
              <a:off x="2394" y="1506"/>
              <a:ext cx="66" cy="42"/>
            </a:xfrm>
            <a:custGeom>
              <a:avLst/>
              <a:gdLst>
                <a:gd name="T0" fmla="*/ 60 w 66"/>
                <a:gd name="T1" fmla="*/ 42 h 42"/>
                <a:gd name="T2" fmla="*/ 0 w 66"/>
                <a:gd name="T3" fmla="*/ 36 h 42"/>
                <a:gd name="T4" fmla="*/ 0 w 66"/>
                <a:gd name="T5" fmla="*/ 24 h 42"/>
                <a:gd name="T6" fmla="*/ 0 w 66"/>
                <a:gd name="T7" fmla="*/ 0 h 42"/>
                <a:gd name="T8" fmla="*/ 66 w 66"/>
                <a:gd name="T9" fmla="*/ 0 h 42"/>
                <a:gd name="T10" fmla="*/ 60 w 66"/>
                <a:gd name="T11" fmla="*/ 42 h 42"/>
              </a:gdLst>
              <a:ahLst/>
              <a:cxnLst>
                <a:cxn ang="0">
                  <a:pos x="T0" y="T1"/>
                </a:cxn>
                <a:cxn ang="0">
                  <a:pos x="T2" y="T3"/>
                </a:cxn>
                <a:cxn ang="0">
                  <a:pos x="T4" y="T5"/>
                </a:cxn>
                <a:cxn ang="0">
                  <a:pos x="T6" y="T7"/>
                </a:cxn>
                <a:cxn ang="0">
                  <a:pos x="T8" y="T9"/>
                </a:cxn>
                <a:cxn ang="0">
                  <a:pos x="T10" y="T11"/>
                </a:cxn>
              </a:cxnLst>
              <a:rect l="0" t="0" r="r" b="b"/>
              <a:pathLst>
                <a:path w="66" h="42">
                  <a:moveTo>
                    <a:pt x="60" y="42"/>
                  </a:moveTo>
                  <a:lnTo>
                    <a:pt x="0" y="36"/>
                  </a:lnTo>
                  <a:lnTo>
                    <a:pt x="0" y="24"/>
                  </a:lnTo>
                  <a:lnTo>
                    <a:pt x="0" y="0"/>
                  </a:lnTo>
                  <a:lnTo>
                    <a:pt x="66" y="0"/>
                  </a:lnTo>
                  <a:lnTo>
                    <a:pt x="6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36" name="Freeform 464"/>
            <p:cNvSpPr>
              <a:spLocks/>
            </p:cNvSpPr>
            <p:nvPr/>
          </p:nvSpPr>
          <p:spPr bwMode="auto">
            <a:xfrm>
              <a:off x="2454" y="1506"/>
              <a:ext cx="78" cy="48"/>
            </a:xfrm>
            <a:custGeom>
              <a:avLst/>
              <a:gdLst>
                <a:gd name="T0" fmla="*/ 78 w 78"/>
                <a:gd name="T1" fmla="*/ 48 h 48"/>
                <a:gd name="T2" fmla="*/ 0 w 78"/>
                <a:gd name="T3" fmla="*/ 42 h 48"/>
                <a:gd name="T4" fmla="*/ 6 w 78"/>
                <a:gd name="T5" fmla="*/ 0 h 48"/>
                <a:gd name="T6" fmla="*/ 78 w 78"/>
                <a:gd name="T7" fmla="*/ 6 h 48"/>
                <a:gd name="T8" fmla="*/ 78 w 78"/>
                <a:gd name="T9" fmla="*/ 30 h 48"/>
                <a:gd name="T10" fmla="*/ 78 w 78"/>
                <a:gd name="T11" fmla="*/ 48 h 48"/>
              </a:gdLst>
              <a:ahLst/>
              <a:cxnLst>
                <a:cxn ang="0">
                  <a:pos x="T0" y="T1"/>
                </a:cxn>
                <a:cxn ang="0">
                  <a:pos x="T2" y="T3"/>
                </a:cxn>
                <a:cxn ang="0">
                  <a:pos x="T4" y="T5"/>
                </a:cxn>
                <a:cxn ang="0">
                  <a:pos x="T6" y="T7"/>
                </a:cxn>
                <a:cxn ang="0">
                  <a:pos x="T8" y="T9"/>
                </a:cxn>
                <a:cxn ang="0">
                  <a:pos x="T10" y="T11"/>
                </a:cxn>
              </a:cxnLst>
              <a:rect l="0" t="0" r="r" b="b"/>
              <a:pathLst>
                <a:path w="78" h="48">
                  <a:moveTo>
                    <a:pt x="78" y="48"/>
                  </a:moveTo>
                  <a:lnTo>
                    <a:pt x="0" y="42"/>
                  </a:lnTo>
                  <a:lnTo>
                    <a:pt x="6" y="0"/>
                  </a:lnTo>
                  <a:lnTo>
                    <a:pt x="78" y="6"/>
                  </a:lnTo>
                  <a:lnTo>
                    <a:pt x="78" y="30"/>
                  </a:lnTo>
                  <a:lnTo>
                    <a:pt x="7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37" name="Freeform 465"/>
            <p:cNvSpPr>
              <a:spLocks/>
            </p:cNvSpPr>
            <p:nvPr/>
          </p:nvSpPr>
          <p:spPr bwMode="auto">
            <a:xfrm>
              <a:off x="4464" y="1326"/>
              <a:ext cx="36" cy="60"/>
            </a:xfrm>
            <a:custGeom>
              <a:avLst/>
              <a:gdLst>
                <a:gd name="T0" fmla="*/ 12 w 36"/>
                <a:gd name="T1" fmla="*/ 60 h 60"/>
                <a:gd name="T2" fmla="*/ 6 w 36"/>
                <a:gd name="T3" fmla="*/ 54 h 60"/>
                <a:gd name="T4" fmla="*/ 6 w 36"/>
                <a:gd name="T5" fmla="*/ 42 h 60"/>
                <a:gd name="T6" fmla="*/ 0 w 36"/>
                <a:gd name="T7" fmla="*/ 6 h 60"/>
                <a:gd name="T8" fmla="*/ 18 w 36"/>
                <a:gd name="T9" fmla="*/ 0 h 60"/>
                <a:gd name="T10" fmla="*/ 18 w 36"/>
                <a:gd name="T11" fmla="*/ 6 h 60"/>
                <a:gd name="T12" fmla="*/ 18 w 36"/>
                <a:gd name="T13" fmla="*/ 0 h 60"/>
                <a:gd name="T14" fmla="*/ 24 w 36"/>
                <a:gd name="T15" fmla="*/ 0 h 60"/>
                <a:gd name="T16" fmla="*/ 30 w 36"/>
                <a:gd name="T17" fmla="*/ 0 h 60"/>
                <a:gd name="T18" fmla="*/ 30 w 36"/>
                <a:gd name="T19" fmla="*/ 6 h 60"/>
                <a:gd name="T20" fmla="*/ 30 w 36"/>
                <a:gd name="T21" fmla="*/ 18 h 60"/>
                <a:gd name="T22" fmla="*/ 18 w 36"/>
                <a:gd name="T23" fmla="*/ 18 h 60"/>
                <a:gd name="T24" fmla="*/ 24 w 36"/>
                <a:gd name="T25" fmla="*/ 36 h 60"/>
                <a:gd name="T26" fmla="*/ 30 w 36"/>
                <a:gd name="T27" fmla="*/ 36 h 60"/>
                <a:gd name="T28" fmla="*/ 30 w 36"/>
                <a:gd name="T29" fmla="*/ 54 h 60"/>
                <a:gd name="T30" fmla="*/ 36 w 36"/>
                <a:gd name="T31" fmla="*/ 54 h 60"/>
                <a:gd name="T32" fmla="*/ 30 w 36"/>
                <a:gd name="T33" fmla="*/ 54 h 60"/>
                <a:gd name="T34" fmla="*/ 12 w 36"/>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60">
                  <a:moveTo>
                    <a:pt x="12" y="60"/>
                  </a:moveTo>
                  <a:lnTo>
                    <a:pt x="6" y="54"/>
                  </a:lnTo>
                  <a:lnTo>
                    <a:pt x="6" y="42"/>
                  </a:lnTo>
                  <a:lnTo>
                    <a:pt x="0" y="6"/>
                  </a:lnTo>
                  <a:lnTo>
                    <a:pt x="18" y="0"/>
                  </a:lnTo>
                  <a:lnTo>
                    <a:pt x="18" y="6"/>
                  </a:lnTo>
                  <a:lnTo>
                    <a:pt x="18" y="0"/>
                  </a:lnTo>
                  <a:lnTo>
                    <a:pt x="24" y="0"/>
                  </a:lnTo>
                  <a:lnTo>
                    <a:pt x="30" y="0"/>
                  </a:lnTo>
                  <a:lnTo>
                    <a:pt x="30" y="6"/>
                  </a:lnTo>
                  <a:lnTo>
                    <a:pt x="30" y="18"/>
                  </a:lnTo>
                  <a:lnTo>
                    <a:pt x="18" y="18"/>
                  </a:lnTo>
                  <a:lnTo>
                    <a:pt x="24" y="36"/>
                  </a:lnTo>
                  <a:lnTo>
                    <a:pt x="30" y="36"/>
                  </a:lnTo>
                  <a:lnTo>
                    <a:pt x="30" y="54"/>
                  </a:lnTo>
                  <a:lnTo>
                    <a:pt x="36" y="54"/>
                  </a:lnTo>
                  <a:lnTo>
                    <a:pt x="30" y="54"/>
                  </a:lnTo>
                  <a:lnTo>
                    <a:pt x="12"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38" name="Freeform 466"/>
            <p:cNvSpPr>
              <a:spLocks/>
            </p:cNvSpPr>
            <p:nvPr/>
          </p:nvSpPr>
          <p:spPr bwMode="auto">
            <a:xfrm>
              <a:off x="1728" y="1446"/>
              <a:ext cx="78" cy="174"/>
            </a:xfrm>
            <a:custGeom>
              <a:avLst/>
              <a:gdLst>
                <a:gd name="T0" fmla="*/ 72 w 78"/>
                <a:gd name="T1" fmla="*/ 174 h 174"/>
                <a:gd name="T2" fmla="*/ 0 w 78"/>
                <a:gd name="T3" fmla="*/ 168 h 174"/>
                <a:gd name="T4" fmla="*/ 6 w 78"/>
                <a:gd name="T5" fmla="*/ 126 h 174"/>
                <a:gd name="T6" fmla="*/ 12 w 78"/>
                <a:gd name="T7" fmla="*/ 72 h 174"/>
                <a:gd name="T8" fmla="*/ 18 w 78"/>
                <a:gd name="T9" fmla="*/ 24 h 174"/>
                <a:gd name="T10" fmla="*/ 24 w 78"/>
                <a:gd name="T11" fmla="*/ 0 h 174"/>
                <a:gd name="T12" fmla="*/ 30 w 78"/>
                <a:gd name="T13" fmla="*/ 0 h 174"/>
                <a:gd name="T14" fmla="*/ 42 w 78"/>
                <a:gd name="T15" fmla="*/ 0 h 174"/>
                <a:gd name="T16" fmla="*/ 42 w 78"/>
                <a:gd name="T17" fmla="*/ 6 h 174"/>
                <a:gd name="T18" fmla="*/ 54 w 78"/>
                <a:gd name="T19" fmla="*/ 6 h 174"/>
                <a:gd name="T20" fmla="*/ 48 w 78"/>
                <a:gd name="T21" fmla="*/ 54 h 174"/>
                <a:gd name="T22" fmla="*/ 48 w 78"/>
                <a:gd name="T23" fmla="*/ 60 h 174"/>
                <a:gd name="T24" fmla="*/ 42 w 78"/>
                <a:gd name="T25" fmla="*/ 84 h 174"/>
                <a:gd name="T26" fmla="*/ 48 w 78"/>
                <a:gd name="T27" fmla="*/ 84 h 174"/>
                <a:gd name="T28" fmla="*/ 48 w 78"/>
                <a:gd name="T29" fmla="*/ 102 h 174"/>
                <a:gd name="T30" fmla="*/ 78 w 78"/>
                <a:gd name="T31" fmla="*/ 108 h 174"/>
                <a:gd name="T32" fmla="*/ 72 w 78"/>
                <a:gd name="T3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174">
                  <a:moveTo>
                    <a:pt x="72" y="174"/>
                  </a:moveTo>
                  <a:lnTo>
                    <a:pt x="0" y="168"/>
                  </a:lnTo>
                  <a:lnTo>
                    <a:pt x="6" y="126"/>
                  </a:lnTo>
                  <a:lnTo>
                    <a:pt x="12" y="72"/>
                  </a:lnTo>
                  <a:lnTo>
                    <a:pt x="18" y="24"/>
                  </a:lnTo>
                  <a:lnTo>
                    <a:pt x="24" y="0"/>
                  </a:lnTo>
                  <a:lnTo>
                    <a:pt x="30" y="0"/>
                  </a:lnTo>
                  <a:lnTo>
                    <a:pt x="42" y="0"/>
                  </a:lnTo>
                  <a:lnTo>
                    <a:pt x="42" y="6"/>
                  </a:lnTo>
                  <a:lnTo>
                    <a:pt x="54" y="6"/>
                  </a:lnTo>
                  <a:lnTo>
                    <a:pt x="48" y="54"/>
                  </a:lnTo>
                  <a:lnTo>
                    <a:pt x="48" y="60"/>
                  </a:lnTo>
                  <a:lnTo>
                    <a:pt x="42" y="84"/>
                  </a:lnTo>
                  <a:lnTo>
                    <a:pt x="48" y="84"/>
                  </a:lnTo>
                  <a:lnTo>
                    <a:pt x="48" y="102"/>
                  </a:lnTo>
                  <a:lnTo>
                    <a:pt x="78" y="108"/>
                  </a:lnTo>
                  <a:lnTo>
                    <a:pt x="72" y="17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39" name="Freeform 467"/>
            <p:cNvSpPr>
              <a:spLocks/>
            </p:cNvSpPr>
            <p:nvPr/>
          </p:nvSpPr>
          <p:spPr bwMode="auto">
            <a:xfrm>
              <a:off x="4362" y="1350"/>
              <a:ext cx="48" cy="36"/>
            </a:xfrm>
            <a:custGeom>
              <a:avLst/>
              <a:gdLst>
                <a:gd name="T0" fmla="*/ 36 w 48"/>
                <a:gd name="T1" fmla="*/ 0 h 36"/>
                <a:gd name="T2" fmla="*/ 48 w 48"/>
                <a:gd name="T3" fmla="*/ 24 h 36"/>
                <a:gd name="T4" fmla="*/ 18 w 48"/>
                <a:gd name="T5" fmla="*/ 36 h 36"/>
                <a:gd name="T6" fmla="*/ 0 w 48"/>
                <a:gd name="T7" fmla="*/ 30 h 36"/>
                <a:gd name="T8" fmla="*/ 0 w 48"/>
                <a:gd name="T9" fmla="*/ 24 h 36"/>
                <a:gd name="T10" fmla="*/ 0 w 48"/>
                <a:gd name="T11" fmla="*/ 18 h 36"/>
                <a:gd name="T12" fmla="*/ 0 w 48"/>
                <a:gd name="T13" fmla="*/ 6 h 36"/>
                <a:gd name="T14" fmla="*/ 12 w 48"/>
                <a:gd name="T15" fmla="*/ 12 h 36"/>
                <a:gd name="T16" fmla="*/ 24 w 48"/>
                <a:gd name="T17" fmla="*/ 6 h 36"/>
                <a:gd name="T18" fmla="*/ 36 w 48"/>
                <a:gd name="T19" fmla="*/ 6 h 36"/>
                <a:gd name="T20" fmla="*/ 30 w 48"/>
                <a:gd name="T21" fmla="*/ 6 h 36"/>
                <a:gd name="T22" fmla="*/ 36 w 48"/>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6">
                  <a:moveTo>
                    <a:pt x="36" y="0"/>
                  </a:moveTo>
                  <a:lnTo>
                    <a:pt x="48" y="24"/>
                  </a:lnTo>
                  <a:lnTo>
                    <a:pt x="18" y="36"/>
                  </a:lnTo>
                  <a:lnTo>
                    <a:pt x="0" y="30"/>
                  </a:lnTo>
                  <a:lnTo>
                    <a:pt x="0" y="24"/>
                  </a:lnTo>
                  <a:lnTo>
                    <a:pt x="0" y="18"/>
                  </a:lnTo>
                  <a:lnTo>
                    <a:pt x="0" y="6"/>
                  </a:lnTo>
                  <a:lnTo>
                    <a:pt x="12" y="12"/>
                  </a:lnTo>
                  <a:lnTo>
                    <a:pt x="24" y="6"/>
                  </a:lnTo>
                  <a:lnTo>
                    <a:pt x="36" y="6"/>
                  </a:lnTo>
                  <a:lnTo>
                    <a:pt x="30" y="6"/>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40" name="Freeform 468"/>
            <p:cNvSpPr>
              <a:spLocks/>
            </p:cNvSpPr>
            <p:nvPr/>
          </p:nvSpPr>
          <p:spPr bwMode="auto">
            <a:xfrm>
              <a:off x="4596" y="1296"/>
              <a:ext cx="48" cy="54"/>
            </a:xfrm>
            <a:custGeom>
              <a:avLst/>
              <a:gdLst>
                <a:gd name="T0" fmla="*/ 48 w 48"/>
                <a:gd name="T1" fmla="*/ 36 h 54"/>
                <a:gd name="T2" fmla="*/ 42 w 48"/>
                <a:gd name="T3" fmla="*/ 36 h 54"/>
                <a:gd name="T4" fmla="*/ 30 w 48"/>
                <a:gd name="T5" fmla="*/ 42 h 54"/>
                <a:gd name="T6" fmla="*/ 24 w 48"/>
                <a:gd name="T7" fmla="*/ 48 h 54"/>
                <a:gd name="T8" fmla="*/ 24 w 48"/>
                <a:gd name="T9" fmla="*/ 54 h 54"/>
                <a:gd name="T10" fmla="*/ 18 w 48"/>
                <a:gd name="T11" fmla="*/ 54 h 54"/>
                <a:gd name="T12" fmla="*/ 12 w 48"/>
                <a:gd name="T13" fmla="*/ 54 h 54"/>
                <a:gd name="T14" fmla="*/ 12 w 48"/>
                <a:gd name="T15" fmla="*/ 48 h 54"/>
                <a:gd name="T16" fmla="*/ 6 w 48"/>
                <a:gd name="T17" fmla="*/ 48 h 54"/>
                <a:gd name="T18" fmla="*/ 0 w 48"/>
                <a:gd name="T19" fmla="*/ 42 h 54"/>
                <a:gd name="T20" fmla="*/ 6 w 48"/>
                <a:gd name="T21" fmla="*/ 36 h 54"/>
                <a:gd name="T22" fmla="*/ 0 w 48"/>
                <a:gd name="T23" fmla="*/ 30 h 54"/>
                <a:gd name="T24" fmla="*/ 0 w 48"/>
                <a:gd name="T25" fmla="*/ 18 h 54"/>
                <a:gd name="T26" fmla="*/ 6 w 48"/>
                <a:gd name="T27" fmla="*/ 18 h 54"/>
                <a:gd name="T28" fmla="*/ 6 w 48"/>
                <a:gd name="T29" fmla="*/ 0 h 54"/>
                <a:gd name="T30" fmla="*/ 24 w 48"/>
                <a:gd name="T31" fmla="*/ 12 h 54"/>
                <a:gd name="T32" fmla="*/ 24 w 48"/>
                <a:gd name="T33" fmla="*/ 18 h 54"/>
                <a:gd name="T34" fmla="*/ 30 w 48"/>
                <a:gd name="T35" fmla="*/ 18 h 54"/>
                <a:gd name="T36" fmla="*/ 30 w 48"/>
                <a:gd name="T37" fmla="*/ 12 h 54"/>
                <a:gd name="T38" fmla="*/ 36 w 48"/>
                <a:gd name="T39" fmla="*/ 12 h 54"/>
                <a:gd name="T40" fmla="*/ 36 w 48"/>
                <a:gd name="T41" fmla="*/ 18 h 54"/>
                <a:gd name="T42" fmla="*/ 42 w 48"/>
                <a:gd name="T43" fmla="*/ 12 h 54"/>
                <a:gd name="T44" fmla="*/ 48 w 48"/>
                <a:gd name="T45" fmla="*/ 12 h 54"/>
                <a:gd name="T46" fmla="*/ 48 w 48"/>
                <a:gd name="T4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4">
                  <a:moveTo>
                    <a:pt x="48" y="36"/>
                  </a:moveTo>
                  <a:lnTo>
                    <a:pt x="42" y="36"/>
                  </a:lnTo>
                  <a:lnTo>
                    <a:pt x="30" y="42"/>
                  </a:lnTo>
                  <a:lnTo>
                    <a:pt x="24" y="48"/>
                  </a:lnTo>
                  <a:lnTo>
                    <a:pt x="24" y="54"/>
                  </a:lnTo>
                  <a:lnTo>
                    <a:pt x="18" y="54"/>
                  </a:lnTo>
                  <a:lnTo>
                    <a:pt x="12" y="54"/>
                  </a:lnTo>
                  <a:lnTo>
                    <a:pt x="12" y="48"/>
                  </a:lnTo>
                  <a:lnTo>
                    <a:pt x="6" y="48"/>
                  </a:lnTo>
                  <a:lnTo>
                    <a:pt x="0" y="42"/>
                  </a:lnTo>
                  <a:lnTo>
                    <a:pt x="6" y="36"/>
                  </a:lnTo>
                  <a:lnTo>
                    <a:pt x="0" y="30"/>
                  </a:lnTo>
                  <a:lnTo>
                    <a:pt x="0" y="18"/>
                  </a:lnTo>
                  <a:lnTo>
                    <a:pt x="6" y="18"/>
                  </a:lnTo>
                  <a:lnTo>
                    <a:pt x="6" y="0"/>
                  </a:lnTo>
                  <a:lnTo>
                    <a:pt x="24" y="12"/>
                  </a:lnTo>
                  <a:lnTo>
                    <a:pt x="24" y="18"/>
                  </a:lnTo>
                  <a:lnTo>
                    <a:pt x="30" y="18"/>
                  </a:lnTo>
                  <a:lnTo>
                    <a:pt x="30" y="12"/>
                  </a:lnTo>
                  <a:lnTo>
                    <a:pt x="36" y="12"/>
                  </a:lnTo>
                  <a:lnTo>
                    <a:pt x="36" y="18"/>
                  </a:lnTo>
                  <a:lnTo>
                    <a:pt x="42" y="12"/>
                  </a:lnTo>
                  <a:lnTo>
                    <a:pt x="48" y="12"/>
                  </a:lnTo>
                  <a:lnTo>
                    <a:pt x="48"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41" name="Freeform 469"/>
            <p:cNvSpPr>
              <a:spLocks/>
            </p:cNvSpPr>
            <p:nvPr/>
          </p:nvSpPr>
          <p:spPr bwMode="auto">
            <a:xfrm>
              <a:off x="2796" y="1530"/>
              <a:ext cx="48" cy="36"/>
            </a:xfrm>
            <a:custGeom>
              <a:avLst/>
              <a:gdLst>
                <a:gd name="T0" fmla="*/ 48 w 48"/>
                <a:gd name="T1" fmla="*/ 36 h 36"/>
                <a:gd name="T2" fmla="*/ 0 w 48"/>
                <a:gd name="T3" fmla="*/ 36 h 36"/>
                <a:gd name="T4" fmla="*/ 0 w 48"/>
                <a:gd name="T5" fmla="*/ 30 h 36"/>
                <a:gd name="T6" fmla="*/ 0 w 48"/>
                <a:gd name="T7" fmla="*/ 24 h 36"/>
                <a:gd name="T8" fmla="*/ 6 w 48"/>
                <a:gd name="T9" fmla="*/ 24 h 36"/>
                <a:gd name="T10" fmla="*/ 6 w 48"/>
                <a:gd name="T11" fmla="*/ 18 h 36"/>
                <a:gd name="T12" fmla="*/ 6 w 48"/>
                <a:gd name="T13" fmla="*/ 12 h 36"/>
                <a:gd name="T14" fmla="*/ 6 w 48"/>
                <a:gd name="T15" fmla="*/ 6 h 36"/>
                <a:gd name="T16" fmla="*/ 0 w 48"/>
                <a:gd name="T17" fmla="*/ 6 h 36"/>
                <a:gd name="T18" fmla="*/ 0 w 48"/>
                <a:gd name="T19" fmla="*/ 0 h 36"/>
                <a:gd name="T20" fmla="*/ 48 w 48"/>
                <a:gd name="T21" fmla="*/ 0 h 36"/>
                <a:gd name="T22" fmla="*/ 48 w 4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6">
                  <a:moveTo>
                    <a:pt x="48" y="36"/>
                  </a:moveTo>
                  <a:lnTo>
                    <a:pt x="0" y="36"/>
                  </a:lnTo>
                  <a:lnTo>
                    <a:pt x="0" y="30"/>
                  </a:lnTo>
                  <a:lnTo>
                    <a:pt x="0" y="24"/>
                  </a:lnTo>
                  <a:lnTo>
                    <a:pt x="6" y="24"/>
                  </a:lnTo>
                  <a:lnTo>
                    <a:pt x="6" y="18"/>
                  </a:lnTo>
                  <a:lnTo>
                    <a:pt x="6" y="12"/>
                  </a:lnTo>
                  <a:lnTo>
                    <a:pt x="6" y="6"/>
                  </a:lnTo>
                  <a:lnTo>
                    <a:pt x="0" y="6"/>
                  </a:lnTo>
                  <a:lnTo>
                    <a:pt x="0" y="0"/>
                  </a:lnTo>
                  <a:lnTo>
                    <a:pt x="48" y="0"/>
                  </a:lnTo>
                  <a:lnTo>
                    <a:pt x="4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42" name="Freeform 470"/>
            <p:cNvSpPr>
              <a:spLocks/>
            </p:cNvSpPr>
            <p:nvPr/>
          </p:nvSpPr>
          <p:spPr bwMode="auto">
            <a:xfrm>
              <a:off x="4482" y="1326"/>
              <a:ext cx="48" cy="54"/>
            </a:xfrm>
            <a:custGeom>
              <a:avLst/>
              <a:gdLst>
                <a:gd name="T0" fmla="*/ 48 w 48"/>
                <a:gd name="T1" fmla="*/ 48 h 54"/>
                <a:gd name="T2" fmla="*/ 18 w 48"/>
                <a:gd name="T3" fmla="*/ 54 h 54"/>
                <a:gd name="T4" fmla="*/ 12 w 48"/>
                <a:gd name="T5" fmla="*/ 54 h 54"/>
                <a:gd name="T6" fmla="*/ 12 w 48"/>
                <a:gd name="T7" fmla="*/ 36 h 54"/>
                <a:gd name="T8" fmla="*/ 6 w 48"/>
                <a:gd name="T9" fmla="*/ 36 h 54"/>
                <a:gd name="T10" fmla="*/ 0 w 48"/>
                <a:gd name="T11" fmla="*/ 18 h 54"/>
                <a:gd name="T12" fmla="*/ 12 w 48"/>
                <a:gd name="T13" fmla="*/ 18 h 54"/>
                <a:gd name="T14" fmla="*/ 12 w 48"/>
                <a:gd name="T15" fmla="*/ 6 h 54"/>
                <a:gd name="T16" fmla="*/ 12 w 48"/>
                <a:gd name="T17" fmla="*/ 0 h 54"/>
                <a:gd name="T18" fmla="*/ 24 w 48"/>
                <a:gd name="T19" fmla="*/ 6 h 54"/>
                <a:gd name="T20" fmla="*/ 30 w 48"/>
                <a:gd name="T21" fmla="*/ 0 h 54"/>
                <a:gd name="T22" fmla="*/ 36 w 48"/>
                <a:gd name="T23" fmla="*/ 0 h 54"/>
                <a:gd name="T24" fmla="*/ 42 w 48"/>
                <a:gd name="T25" fmla="*/ 6 h 54"/>
                <a:gd name="T26" fmla="*/ 42 w 48"/>
                <a:gd name="T27" fmla="*/ 12 h 54"/>
                <a:gd name="T28" fmla="*/ 42 w 48"/>
                <a:gd name="T29" fmla="*/ 18 h 54"/>
                <a:gd name="T30" fmla="*/ 42 w 48"/>
                <a:gd name="T31" fmla="*/ 24 h 54"/>
                <a:gd name="T32" fmla="*/ 42 w 48"/>
                <a:gd name="T33" fmla="*/ 30 h 54"/>
                <a:gd name="T34" fmla="*/ 42 w 48"/>
                <a:gd name="T35" fmla="*/ 36 h 54"/>
                <a:gd name="T36" fmla="*/ 42 w 48"/>
                <a:gd name="T37" fmla="*/ 42 h 54"/>
                <a:gd name="T38" fmla="*/ 48 w 48"/>
                <a:gd name="T39" fmla="*/ 42 h 54"/>
                <a:gd name="T40" fmla="*/ 48 w 48"/>
                <a:gd name="T41"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54">
                  <a:moveTo>
                    <a:pt x="48" y="48"/>
                  </a:moveTo>
                  <a:lnTo>
                    <a:pt x="18" y="54"/>
                  </a:lnTo>
                  <a:lnTo>
                    <a:pt x="12" y="54"/>
                  </a:lnTo>
                  <a:lnTo>
                    <a:pt x="12" y="36"/>
                  </a:lnTo>
                  <a:lnTo>
                    <a:pt x="6" y="36"/>
                  </a:lnTo>
                  <a:lnTo>
                    <a:pt x="0" y="18"/>
                  </a:lnTo>
                  <a:lnTo>
                    <a:pt x="12" y="18"/>
                  </a:lnTo>
                  <a:lnTo>
                    <a:pt x="12" y="6"/>
                  </a:lnTo>
                  <a:lnTo>
                    <a:pt x="12" y="0"/>
                  </a:lnTo>
                  <a:lnTo>
                    <a:pt x="24" y="6"/>
                  </a:lnTo>
                  <a:lnTo>
                    <a:pt x="30" y="0"/>
                  </a:lnTo>
                  <a:lnTo>
                    <a:pt x="36" y="0"/>
                  </a:lnTo>
                  <a:lnTo>
                    <a:pt x="42" y="6"/>
                  </a:lnTo>
                  <a:lnTo>
                    <a:pt x="42" y="12"/>
                  </a:lnTo>
                  <a:lnTo>
                    <a:pt x="42" y="18"/>
                  </a:lnTo>
                  <a:lnTo>
                    <a:pt x="42" y="24"/>
                  </a:lnTo>
                  <a:lnTo>
                    <a:pt x="42" y="30"/>
                  </a:lnTo>
                  <a:lnTo>
                    <a:pt x="42" y="36"/>
                  </a:lnTo>
                  <a:lnTo>
                    <a:pt x="42" y="42"/>
                  </a:lnTo>
                  <a:lnTo>
                    <a:pt x="48" y="42"/>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43" name="Rectangle 471"/>
            <p:cNvSpPr>
              <a:spLocks noChangeArrowheads="1"/>
            </p:cNvSpPr>
            <p:nvPr/>
          </p:nvSpPr>
          <p:spPr bwMode="auto">
            <a:xfrm>
              <a:off x="2844" y="1530"/>
              <a:ext cx="36" cy="36"/>
            </a:xfrm>
            <a:prstGeom prst="rect">
              <a:avLst/>
            </a:prstGeom>
            <a:solidFill>
              <a:srgbClr val="FEBC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744" name="Rectangle 472"/>
            <p:cNvSpPr>
              <a:spLocks noChangeArrowheads="1"/>
            </p:cNvSpPr>
            <p:nvPr/>
          </p:nvSpPr>
          <p:spPr bwMode="auto">
            <a:xfrm>
              <a:off x="3018" y="1530"/>
              <a:ext cx="30" cy="36"/>
            </a:xfrm>
            <a:prstGeom prst="rect">
              <a:avLst/>
            </a:prstGeom>
            <a:solidFill>
              <a:srgbClr val="FEBC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745" name="Freeform 473"/>
            <p:cNvSpPr>
              <a:spLocks/>
            </p:cNvSpPr>
            <p:nvPr/>
          </p:nvSpPr>
          <p:spPr bwMode="auto">
            <a:xfrm>
              <a:off x="2880" y="1530"/>
              <a:ext cx="36" cy="36"/>
            </a:xfrm>
            <a:custGeom>
              <a:avLst/>
              <a:gdLst>
                <a:gd name="T0" fmla="*/ 36 w 36"/>
                <a:gd name="T1" fmla="*/ 36 h 36"/>
                <a:gd name="T2" fmla="*/ 0 w 36"/>
                <a:gd name="T3" fmla="*/ 36 h 36"/>
                <a:gd name="T4" fmla="*/ 0 w 36"/>
                <a:gd name="T5" fmla="*/ 0 h 36"/>
                <a:gd name="T6" fmla="*/ 30 w 36"/>
                <a:gd name="T7" fmla="*/ 0 h 36"/>
                <a:gd name="T8" fmla="*/ 36 w 36"/>
                <a:gd name="T9" fmla="*/ 36 h 36"/>
              </a:gdLst>
              <a:ahLst/>
              <a:cxnLst>
                <a:cxn ang="0">
                  <a:pos x="T0" y="T1"/>
                </a:cxn>
                <a:cxn ang="0">
                  <a:pos x="T2" y="T3"/>
                </a:cxn>
                <a:cxn ang="0">
                  <a:pos x="T4" y="T5"/>
                </a:cxn>
                <a:cxn ang="0">
                  <a:pos x="T6" y="T7"/>
                </a:cxn>
                <a:cxn ang="0">
                  <a:pos x="T8" y="T9"/>
                </a:cxn>
              </a:cxnLst>
              <a:rect l="0" t="0" r="r" b="b"/>
              <a:pathLst>
                <a:path w="36" h="36">
                  <a:moveTo>
                    <a:pt x="36" y="36"/>
                  </a:moveTo>
                  <a:lnTo>
                    <a:pt x="0" y="36"/>
                  </a:lnTo>
                  <a:lnTo>
                    <a:pt x="0" y="0"/>
                  </a:lnTo>
                  <a:lnTo>
                    <a:pt x="30"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46" name="Rectangle 474"/>
            <p:cNvSpPr>
              <a:spLocks noChangeArrowheads="1"/>
            </p:cNvSpPr>
            <p:nvPr/>
          </p:nvSpPr>
          <p:spPr bwMode="auto">
            <a:xfrm>
              <a:off x="2982" y="1530"/>
              <a:ext cx="36" cy="36"/>
            </a:xfrm>
            <a:prstGeom prst="rect">
              <a:avLst/>
            </a:prstGeom>
            <a:solidFill>
              <a:srgbClr val="FEBC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747" name="Freeform 475"/>
            <p:cNvSpPr>
              <a:spLocks/>
            </p:cNvSpPr>
            <p:nvPr/>
          </p:nvSpPr>
          <p:spPr bwMode="auto">
            <a:xfrm>
              <a:off x="2910" y="1530"/>
              <a:ext cx="36" cy="36"/>
            </a:xfrm>
            <a:custGeom>
              <a:avLst/>
              <a:gdLst>
                <a:gd name="T0" fmla="*/ 36 w 36"/>
                <a:gd name="T1" fmla="*/ 36 h 36"/>
                <a:gd name="T2" fmla="*/ 6 w 36"/>
                <a:gd name="T3" fmla="*/ 36 h 36"/>
                <a:gd name="T4" fmla="*/ 0 w 36"/>
                <a:gd name="T5" fmla="*/ 0 h 36"/>
                <a:gd name="T6" fmla="*/ 36 w 36"/>
                <a:gd name="T7" fmla="*/ 0 h 36"/>
                <a:gd name="T8" fmla="*/ 36 w 36"/>
                <a:gd name="T9" fmla="*/ 36 h 36"/>
              </a:gdLst>
              <a:ahLst/>
              <a:cxnLst>
                <a:cxn ang="0">
                  <a:pos x="T0" y="T1"/>
                </a:cxn>
                <a:cxn ang="0">
                  <a:pos x="T2" y="T3"/>
                </a:cxn>
                <a:cxn ang="0">
                  <a:pos x="T4" y="T5"/>
                </a:cxn>
                <a:cxn ang="0">
                  <a:pos x="T6" y="T7"/>
                </a:cxn>
                <a:cxn ang="0">
                  <a:pos x="T8" y="T9"/>
                </a:cxn>
              </a:cxnLst>
              <a:rect l="0" t="0" r="r" b="b"/>
              <a:pathLst>
                <a:path w="36" h="36">
                  <a:moveTo>
                    <a:pt x="36" y="36"/>
                  </a:moveTo>
                  <a:lnTo>
                    <a:pt x="6" y="36"/>
                  </a:lnTo>
                  <a:lnTo>
                    <a:pt x="0" y="0"/>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48" name="Freeform 476"/>
            <p:cNvSpPr>
              <a:spLocks/>
            </p:cNvSpPr>
            <p:nvPr/>
          </p:nvSpPr>
          <p:spPr bwMode="auto">
            <a:xfrm>
              <a:off x="3048" y="1530"/>
              <a:ext cx="36" cy="36"/>
            </a:xfrm>
            <a:custGeom>
              <a:avLst/>
              <a:gdLst>
                <a:gd name="T0" fmla="*/ 0 w 36"/>
                <a:gd name="T1" fmla="*/ 36 h 36"/>
                <a:gd name="T2" fmla="*/ 0 w 36"/>
                <a:gd name="T3" fmla="*/ 0 h 36"/>
                <a:gd name="T4" fmla="*/ 36 w 36"/>
                <a:gd name="T5" fmla="*/ 0 h 36"/>
                <a:gd name="T6" fmla="*/ 36 w 36"/>
                <a:gd name="T7" fmla="*/ 30 h 36"/>
                <a:gd name="T8" fmla="*/ 0 w 36"/>
                <a:gd name="T9" fmla="*/ 36 h 36"/>
              </a:gdLst>
              <a:ahLst/>
              <a:cxnLst>
                <a:cxn ang="0">
                  <a:pos x="T0" y="T1"/>
                </a:cxn>
                <a:cxn ang="0">
                  <a:pos x="T2" y="T3"/>
                </a:cxn>
                <a:cxn ang="0">
                  <a:pos x="T4" y="T5"/>
                </a:cxn>
                <a:cxn ang="0">
                  <a:pos x="T6" y="T7"/>
                </a:cxn>
                <a:cxn ang="0">
                  <a:pos x="T8" y="T9"/>
                </a:cxn>
              </a:cxnLst>
              <a:rect l="0" t="0" r="r" b="b"/>
              <a:pathLst>
                <a:path w="36" h="36">
                  <a:moveTo>
                    <a:pt x="0" y="36"/>
                  </a:moveTo>
                  <a:lnTo>
                    <a:pt x="0" y="0"/>
                  </a:lnTo>
                  <a:lnTo>
                    <a:pt x="36" y="0"/>
                  </a:lnTo>
                  <a:lnTo>
                    <a:pt x="36" y="30"/>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49" name="Freeform 477"/>
            <p:cNvSpPr>
              <a:spLocks/>
            </p:cNvSpPr>
            <p:nvPr/>
          </p:nvSpPr>
          <p:spPr bwMode="auto">
            <a:xfrm>
              <a:off x="3084" y="1530"/>
              <a:ext cx="36" cy="30"/>
            </a:xfrm>
            <a:custGeom>
              <a:avLst/>
              <a:gdLst>
                <a:gd name="T0" fmla="*/ 0 w 36"/>
                <a:gd name="T1" fmla="*/ 30 h 30"/>
                <a:gd name="T2" fmla="*/ 0 w 36"/>
                <a:gd name="T3" fmla="*/ 0 h 30"/>
                <a:gd name="T4" fmla="*/ 36 w 36"/>
                <a:gd name="T5" fmla="*/ 0 h 30"/>
                <a:gd name="T6" fmla="*/ 36 w 36"/>
                <a:gd name="T7" fmla="*/ 12 h 30"/>
                <a:gd name="T8" fmla="*/ 36 w 36"/>
                <a:gd name="T9" fmla="*/ 30 h 30"/>
                <a:gd name="T10" fmla="*/ 0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0" y="30"/>
                  </a:moveTo>
                  <a:lnTo>
                    <a:pt x="0" y="0"/>
                  </a:lnTo>
                  <a:lnTo>
                    <a:pt x="36" y="0"/>
                  </a:lnTo>
                  <a:lnTo>
                    <a:pt x="36" y="12"/>
                  </a:lnTo>
                  <a:lnTo>
                    <a:pt x="36"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50" name="Freeform 478"/>
            <p:cNvSpPr>
              <a:spLocks/>
            </p:cNvSpPr>
            <p:nvPr/>
          </p:nvSpPr>
          <p:spPr bwMode="auto">
            <a:xfrm>
              <a:off x="3240" y="1524"/>
              <a:ext cx="42" cy="42"/>
            </a:xfrm>
            <a:custGeom>
              <a:avLst/>
              <a:gdLst>
                <a:gd name="T0" fmla="*/ 12 w 42"/>
                <a:gd name="T1" fmla="*/ 6 h 42"/>
                <a:gd name="T2" fmla="*/ 24 w 42"/>
                <a:gd name="T3" fmla="*/ 6 h 42"/>
                <a:gd name="T4" fmla="*/ 30 w 42"/>
                <a:gd name="T5" fmla="*/ 0 h 42"/>
                <a:gd name="T6" fmla="*/ 36 w 42"/>
                <a:gd name="T7" fmla="*/ 0 h 42"/>
                <a:gd name="T8" fmla="*/ 42 w 42"/>
                <a:gd name="T9" fmla="*/ 0 h 42"/>
                <a:gd name="T10" fmla="*/ 42 w 42"/>
                <a:gd name="T11" fmla="*/ 36 h 42"/>
                <a:gd name="T12" fmla="*/ 0 w 42"/>
                <a:gd name="T13" fmla="*/ 42 h 42"/>
                <a:gd name="T14" fmla="*/ 0 w 42"/>
                <a:gd name="T15" fmla="*/ 0 h 42"/>
                <a:gd name="T16" fmla="*/ 6 w 42"/>
                <a:gd name="T17" fmla="*/ 0 h 42"/>
                <a:gd name="T18" fmla="*/ 12 w 42"/>
                <a:gd name="T19" fmla="*/ 0 h 42"/>
                <a:gd name="T20" fmla="*/ 12 w 42"/>
                <a:gd name="T2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2" y="6"/>
                  </a:moveTo>
                  <a:lnTo>
                    <a:pt x="24" y="6"/>
                  </a:lnTo>
                  <a:lnTo>
                    <a:pt x="30" y="0"/>
                  </a:lnTo>
                  <a:lnTo>
                    <a:pt x="36" y="0"/>
                  </a:lnTo>
                  <a:lnTo>
                    <a:pt x="42" y="0"/>
                  </a:lnTo>
                  <a:lnTo>
                    <a:pt x="42" y="36"/>
                  </a:lnTo>
                  <a:lnTo>
                    <a:pt x="0" y="42"/>
                  </a:lnTo>
                  <a:lnTo>
                    <a:pt x="0" y="0"/>
                  </a:lnTo>
                  <a:lnTo>
                    <a:pt x="6" y="0"/>
                  </a:lnTo>
                  <a:lnTo>
                    <a:pt x="12" y="0"/>
                  </a:lnTo>
                  <a:lnTo>
                    <a:pt x="12"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51" name="Freeform 479"/>
            <p:cNvSpPr>
              <a:spLocks/>
            </p:cNvSpPr>
            <p:nvPr/>
          </p:nvSpPr>
          <p:spPr bwMode="auto">
            <a:xfrm>
              <a:off x="3186" y="1524"/>
              <a:ext cx="54" cy="72"/>
            </a:xfrm>
            <a:custGeom>
              <a:avLst/>
              <a:gdLst>
                <a:gd name="T0" fmla="*/ 18 w 54"/>
                <a:gd name="T1" fmla="*/ 54 h 72"/>
                <a:gd name="T2" fmla="*/ 12 w 54"/>
                <a:gd name="T3" fmla="*/ 54 h 72"/>
                <a:gd name="T4" fmla="*/ 6 w 54"/>
                <a:gd name="T5" fmla="*/ 48 h 72"/>
                <a:gd name="T6" fmla="*/ 6 w 54"/>
                <a:gd name="T7" fmla="*/ 36 h 72"/>
                <a:gd name="T8" fmla="*/ 0 w 54"/>
                <a:gd name="T9" fmla="*/ 30 h 72"/>
                <a:gd name="T10" fmla="*/ 0 w 54"/>
                <a:gd name="T11" fmla="*/ 24 h 72"/>
                <a:gd name="T12" fmla="*/ 6 w 54"/>
                <a:gd name="T13" fmla="*/ 24 h 72"/>
                <a:gd name="T14" fmla="*/ 12 w 54"/>
                <a:gd name="T15" fmla="*/ 18 h 72"/>
                <a:gd name="T16" fmla="*/ 24 w 54"/>
                <a:gd name="T17" fmla="*/ 12 h 72"/>
                <a:gd name="T18" fmla="*/ 30 w 54"/>
                <a:gd name="T19" fmla="*/ 6 h 72"/>
                <a:gd name="T20" fmla="*/ 36 w 54"/>
                <a:gd name="T21" fmla="*/ 6 h 72"/>
                <a:gd name="T22" fmla="*/ 42 w 54"/>
                <a:gd name="T23" fmla="*/ 0 h 72"/>
                <a:gd name="T24" fmla="*/ 54 w 54"/>
                <a:gd name="T25" fmla="*/ 0 h 72"/>
                <a:gd name="T26" fmla="*/ 54 w 54"/>
                <a:gd name="T27" fmla="*/ 42 h 72"/>
                <a:gd name="T28" fmla="*/ 54 w 54"/>
                <a:gd name="T29" fmla="*/ 72 h 72"/>
                <a:gd name="T30" fmla="*/ 42 w 54"/>
                <a:gd name="T31" fmla="*/ 72 h 72"/>
                <a:gd name="T32" fmla="*/ 42 w 54"/>
                <a:gd name="T33" fmla="*/ 66 h 72"/>
                <a:gd name="T34" fmla="*/ 36 w 54"/>
                <a:gd name="T35" fmla="*/ 66 h 72"/>
                <a:gd name="T36" fmla="*/ 36 w 54"/>
                <a:gd name="T37" fmla="*/ 60 h 72"/>
                <a:gd name="T38" fmla="*/ 30 w 54"/>
                <a:gd name="T39" fmla="*/ 60 h 72"/>
                <a:gd name="T40" fmla="*/ 18 w 54"/>
                <a:gd name="T41"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72">
                  <a:moveTo>
                    <a:pt x="18" y="54"/>
                  </a:moveTo>
                  <a:lnTo>
                    <a:pt x="12" y="54"/>
                  </a:lnTo>
                  <a:lnTo>
                    <a:pt x="6" y="48"/>
                  </a:lnTo>
                  <a:lnTo>
                    <a:pt x="6" y="36"/>
                  </a:lnTo>
                  <a:lnTo>
                    <a:pt x="0" y="30"/>
                  </a:lnTo>
                  <a:lnTo>
                    <a:pt x="0" y="24"/>
                  </a:lnTo>
                  <a:lnTo>
                    <a:pt x="6" y="24"/>
                  </a:lnTo>
                  <a:lnTo>
                    <a:pt x="12" y="18"/>
                  </a:lnTo>
                  <a:lnTo>
                    <a:pt x="24" y="12"/>
                  </a:lnTo>
                  <a:lnTo>
                    <a:pt x="30" y="6"/>
                  </a:lnTo>
                  <a:lnTo>
                    <a:pt x="36" y="6"/>
                  </a:lnTo>
                  <a:lnTo>
                    <a:pt x="42" y="0"/>
                  </a:lnTo>
                  <a:lnTo>
                    <a:pt x="54" y="0"/>
                  </a:lnTo>
                  <a:lnTo>
                    <a:pt x="54" y="42"/>
                  </a:lnTo>
                  <a:lnTo>
                    <a:pt x="54" y="72"/>
                  </a:lnTo>
                  <a:lnTo>
                    <a:pt x="42" y="72"/>
                  </a:lnTo>
                  <a:lnTo>
                    <a:pt x="42" y="66"/>
                  </a:lnTo>
                  <a:lnTo>
                    <a:pt x="36" y="66"/>
                  </a:lnTo>
                  <a:lnTo>
                    <a:pt x="36" y="60"/>
                  </a:lnTo>
                  <a:lnTo>
                    <a:pt x="30" y="60"/>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52" name="Freeform 480"/>
            <p:cNvSpPr>
              <a:spLocks/>
            </p:cNvSpPr>
            <p:nvPr/>
          </p:nvSpPr>
          <p:spPr bwMode="auto">
            <a:xfrm>
              <a:off x="4548" y="1320"/>
              <a:ext cx="66" cy="48"/>
            </a:xfrm>
            <a:custGeom>
              <a:avLst/>
              <a:gdLst>
                <a:gd name="T0" fmla="*/ 6 w 66"/>
                <a:gd name="T1" fmla="*/ 6 h 48"/>
                <a:gd name="T2" fmla="*/ 0 w 66"/>
                <a:gd name="T3" fmla="*/ 0 h 48"/>
                <a:gd name="T4" fmla="*/ 12 w 66"/>
                <a:gd name="T5" fmla="*/ 0 h 48"/>
                <a:gd name="T6" fmla="*/ 18 w 66"/>
                <a:gd name="T7" fmla="*/ 6 h 48"/>
                <a:gd name="T8" fmla="*/ 30 w 66"/>
                <a:gd name="T9" fmla="*/ 0 h 48"/>
                <a:gd name="T10" fmla="*/ 30 w 66"/>
                <a:gd name="T11" fmla="*/ 6 h 48"/>
                <a:gd name="T12" fmla="*/ 42 w 66"/>
                <a:gd name="T13" fmla="*/ 6 h 48"/>
                <a:gd name="T14" fmla="*/ 48 w 66"/>
                <a:gd name="T15" fmla="*/ 6 h 48"/>
                <a:gd name="T16" fmla="*/ 54 w 66"/>
                <a:gd name="T17" fmla="*/ 12 h 48"/>
                <a:gd name="T18" fmla="*/ 48 w 66"/>
                <a:gd name="T19" fmla="*/ 18 h 48"/>
                <a:gd name="T20" fmla="*/ 54 w 66"/>
                <a:gd name="T21" fmla="*/ 24 h 48"/>
                <a:gd name="T22" fmla="*/ 60 w 66"/>
                <a:gd name="T23" fmla="*/ 24 h 48"/>
                <a:gd name="T24" fmla="*/ 60 w 66"/>
                <a:gd name="T25" fmla="*/ 30 h 48"/>
                <a:gd name="T26" fmla="*/ 66 w 66"/>
                <a:gd name="T27" fmla="*/ 30 h 48"/>
                <a:gd name="T28" fmla="*/ 66 w 66"/>
                <a:gd name="T29" fmla="*/ 36 h 48"/>
                <a:gd name="T30" fmla="*/ 24 w 66"/>
                <a:gd name="T31" fmla="*/ 48 h 48"/>
                <a:gd name="T32" fmla="*/ 18 w 66"/>
                <a:gd name="T33" fmla="*/ 48 h 48"/>
                <a:gd name="T34" fmla="*/ 18 w 66"/>
                <a:gd name="T35" fmla="*/ 36 h 48"/>
                <a:gd name="T36" fmla="*/ 12 w 66"/>
                <a:gd name="T37" fmla="*/ 24 h 48"/>
                <a:gd name="T38" fmla="*/ 6 w 66"/>
                <a:gd name="T39" fmla="*/ 24 h 48"/>
                <a:gd name="T40" fmla="*/ 6 w 66"/>
                <a:gd name="T41"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8">
                  <a:moveTo>
                    <a:pt x="6" y="6"/>
                  </a:moveTo>
                  <a:lnTo>
                    <a:pt x="0" y="0"/>
                  </a:lnTo>
                  <a:lnTo>
                    <a:pt x="12" y="0"/>
                  </a:lnTo>
                  <a:lnTo>
                    <a:pt x="18" y="6"/>
                  </a:lnTo>
                  <a:lnTo>
                    <a:pt x="30" y="0"/>
                  </a:lnTo>
                  <a:lnTo>
                    <a:pt x="30" y="6"/>
                  </a:lnTo>
                  <a:lnTo>
                    <a:pt x="42" y="6"/>
                  </a:lnTo>
                  <a:lnTo>
                    <a:pt x="48" y="6"/>
                  </a:lnTo>
                  <a:lnTo>
                    <a:pt x="54" y="12"/>
                  </a:lnTo>
                  <a:lnTo>
                    <a:pt x="48" y="18"/>
                  </a:lnTo>
                  <a:lnTo>
                    <a:pt x="54" y="24"/>
                  </a:lnTo>
                  <a:lnTo>
                    <a:pt x="60" y="24"/>
                  </a:lnTo>
                  <a:lnTo>
                    <a:pt x="60" y="30"/>
                  </a:lnTo>
                  <a:lnTo>
                    <a:pt x="66" y="30"/>
                  </a:lnTo>
                  <a:lnTo>
                    <a:pt x="66" y="36"/>
                  </a:lnTo>
                  <a:lnTo>
                    <a:pt x="24" y="48"/>
                  </a:lnTo>
                  <a:lnTo>
                    <a:pt x="18" y="48"/>
                  </a:lnTo>
                  <a:lnTo>
                    <a:pt x="18" y="36"/>
                  </a:lnTo>
                  <a:lnTo>
                    <a:pt x="12" y="24"/>
                  </a:lnTo>
                  <a:lnTo>
                    <a:pt x="6" y="24"/>
                  </a:lnTo>
                  <a:lnTo>
                    <a:pt x="6"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53" name="Freeform 481"/>
            <p:cNvSpPr>
              <a:spLocks/>
            </p:cNvSpPr>
            <p:nvPr/>
          </p:nvSpPr>
          <p:spPr bwMode="auto">
            <a:xfrm>
              <a:off x="1494" y="1410"/>
              <a:ext cx="66" cy="48"/>
            </a:xfrm>
            <a:custGeom>
              <a:avLst/>
              <a:gdLst>
                <a:gd name="T0" fmla="*/ 42 w 66"/>
                <a:gd name="T1" fmla="*/ 48 h 48"/>
                <a:gd name="T2" fmla="*/ 36 w 66"/>
                <a:gd name="T3" fmla="*/ 48 h 48"/>
                <a:gd name="T4" fmla="*/ 36 w 66"/>
                <a:gd name="T5" fmla="*/ 42 h 48"/>
                <a:gd name="T6" fmla="*/ 18 w 66"/>
                <a:gd name="T7" fmla="*/ 36 h 48"/>
                <a:gd name="T8" fmla="*/ 12 w 66"/>
                <a:gd name="T9" fmla="*/ 36 h 48"/>
                <a:gd name="T10" fmla="*/ 18 w 66"/>
                <a:gd name="T11" fmla="*/ 36 h 48"/>
                <a:gd name="T12" fmla="*/ 0 w 66"/>
                <a:gd name="T13" fmla="*/ 30 h 48"/>
                <a:gd name="T14" fmla="*/ 6 w 66"/>
                <a:gd name="T15" fmla="*/ 0 h 48"/>
                <a:gd name="T16" fmla="*/ 24 w 66"/>
                <a:gd name="T17" fmla="*/ 0 h 48"/>
                <a:gd name="T18" fmla="*/ 66 w 66"/>
                <a:gd name="T19" fmla="*/ 12 h 48"/>
                <a:gd name="T20" fmla="*/ 60 w 66"/>
                <a:gd name="T21" fmla="*/ 42 h 48"/>
                <a:gd name="T22" fmla="*/ 54 w 66"/>
                <a:gd name="T23" fmla="*/ 48 h 48"/>
                <a:gd name="T24" fmla="*/ 42 w 66"/>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8">
                  <a:moveTo>
                    <a:pt x="42" y="48"/>
                  </a:moveTo>
                  <a:lnTo>
                    <a:pt x="36" y="48"/>
                  </a:lnTo>
                  <a:lnTo>
                    <a:pt x="36" y="42"/>
                  </a:lnTo>
                  <a:lnTo>
                    <a:pt x="18" y="36"/>
                  </a:lnTo>
                  <a:lnTo>
                    <a:pt x="12" y="36"/>
                  </a:lnTo>
                  <a:lnTo>
                    <a:pt x="18" y="36"/>
                  </a:lnTo>
                  <a:lnTo>
                    <a:pt x="0" y="30"/>
                  </a:lnTo>
                  <a:lnTo>
                    <a:pt x="6" y="0"/>
                  </a:lnTo>
                  <a:lnTo>
                    <a:pt x="24" y="0"/>
                  </a:lnTo>
                  <a:lnTo>
                    <a:pt x="66" y="12"/>
                  </a:lnTo>
                  <a:lnTo>
                    <a:pt x="60" y="42"/>
                  </a:lnTo>
                  <a:lnTo>
                    <a:pt x="54" y="48"/>
                  </a:lnTo>
                  <a:lnTo>
                    <a:pt x="4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54" name="Freeform 482"/>
            <p:cNvSpPr>
              <a:spLocks/>
            </p:cNvSpPr>
            <p:nvPr/>
          </p:nvSpPr>
          <p:spPr bwMode="auto">
            <a:xfrm>
              <a:off x="1458" y="1398"/>
              <a:ext cx="42" cy="66"/>
            </a:xfrm>
            <a:custGeom>
              <a:avLst/>
              <a:gdLst>
                <a:gd name="T0" fmla="*/ 30 w 42"/>
                <a:gd name="T1" fmla="*/ 66 h 66"/>
                <a:gd name="T2" fmla="*/ 24 w 42"/>
                <a:gd name="T3" fmla="*/ 60 h 66"/>
                <a:gd name="T4" fmla="*/ 18 w 42"/>
                <a:gd name="T5" fmla="*/ 60 h 66"/>
                <a:gd name="T6" fmla="*/ 18 w 42"/>
                <a:gd name="T7" fmla="*/ 54 h 66"/>
                <a:gd name="T8" fmla="*/ 12 w 42"/>
                <a:gd name="T9" fmla="*/ 54 h 66"/>
                <a:gd name="T10" fmla="*/ 12 w 42"/>
                <a:gd name="T11" fmla="*/ 48 h 66"/>
                <a:gd name="T12" fmla="*/ 6 w 42"/>
                <a:gd name="T13" fmla="*/ 42 h 66"/>
                <a:gd name="T14" fmla="*/ 12 w 42"/>
                <a:gd name="T15" fmla="*/ 42 h 66"/>
                <a:gd name="T16" fmla="*/ 12 w 42"/>
                <a:gd name="T17" fmla="*/ 36 h 66"/>
                <a:gd name="T18" fmla="*/ 12 w 42"/>
                <a:gd name="T19" fmla="*/ 30 h 66"/>
                <a:gd name="T20" fmla="*/ 6 w 42"/>
                <a:gd name="T21" fmla="*/ 30 h 66"/>
                <a:gd name="T22" fmla="*/ 0 w 42"/>
                <a:gd name="T23" fmla="*/ 30 h 66"/>
                <a:gd name="T24" fmla="*/ 6 w 42"/>
                <a:gd name="T25" fmla="*/ 0 h 66"/>
                <a:gd name="T26" fmla="*/ 42 w 42"/>
                <a:gd name="T27" fmla="*/ 12 h 66"/>
                <a:gd name="T28" fmla="*/ 36 w 42"/>
                <a:gd name="T29" fmla="*/ 42 h 66"/>
                <a:gd name="T30" fmla="*/ 30 w 42"/>
                <a:gd name="T3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66">
                  <a:moveTo>
                    <a:pt x="30" y="66"/>
                  </a:moveTo>
                  <a:lnTo>
                    <a:pt x="24" y="60"/>
                  </a:lnTo>
                  <a:lnTo>
                    <a:pt x="18" y="60"/>
                  </a:lnTo>
                  <a:lnTo>
                    <a:pt x="18" y="54"/>
                  </a:lnTo>
                  <a:lnTo>
                    <a:pt x="12" y="54"/>
                  </a:lnTo>
                  <a:lnTo>
                    <a:pt x="12" y="48"/>
                  </a:lnTo>
                  <a:lnTo>
                    <a:pt x="6" y="42"/>
                  </a:lnTo>
                  <a:lnTo>
                    <a:pt x="12" y="42"/>
                  </a:lnTo>
                  <a:lnTo>
                    <a:pt x="12" y="36"/>
                  </a:lnTo>
                  <a:lnTo>
                    <a:pt x="12" y="30"/>
                  </a:lnTo>
                  <a:lnTo>
                    <a:pt x="6" y="30"/>
                  </a:lnTo>
                  <a:lnTo>
                    <a:pt x="0" y="30"/>
                  </a:lnTo>
                  <a:lnTo>
                    <a:pt x="6" y="0"/>
                  </a:lnTo>
                  <a:lnTo>
                    <a:pt x="42" y="12"/>
                  </a:lnTo>
                  <a:lnTo>
                    <a:pt x="36" y="42"/>
                  </a:lnTo>
                  <a:lnTo>
                    <a:pt x="3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55" name="Freeform 483"/>
            <p:cNvSpPr>
              <a:spLocks/>
            </p:cNvSpPr>
            <p:nvPr/>
          </p:nvSpPr>
          <p:spPr bwMode="auto">
            <a:xfrm>
              <a:off x="1536" y="1422"/>
              <a:ext cx="48" cy="66"/>
            </a:xfrm>
            <a:custGeom>
              <a:avLst/>
              <a:gdLst>
                <a:gd name="T0" fmla="*/ 0 w 48"/>
                <a:gd name="T1" fmla="*/ 60 h 66"/>
                <a:gd name="T2" fmla="*/ 0 w 48"/>
                <a:gd name="T3" fmla="*/ 36 h 66"/>
                <a:gd name="T4" fmla="*/ 12 w 48"/>
                <a:gd name="T5" fmla="*/ 36 h 66"/>
                <a:gd name="T6" fmla="*/ 18 w 48"/>
                <a:gd name="T7" fmla="*/ 30 h 66"/>
                <a:gd name="T8" fmla="*/ 24 w 48"/>
                <a:gd name="T9" fmla="*/ 0 h 66"/>
                <a:gd name="T10" fmla="*/ 48 w 48"/>
                <a:gd name="T11" fmla="*/ 0 h 66"/>
                <a:gd name="T12" fmla="*/ 42 w 48"/>
                <a:gd name="T13" fmla="*/ 36 h 66"/>
                <a:gd name="T14" fmla="*/ 36 w 48"/>
                <a:gd name="T15" fmla="*/ 36 h 66"/>
                <a:gd name="T16" fmla="*/ 36 w 48"/>
                <a:gd name="T17" fmla="*/ 54 h 66"/>
                <a:gd name="T18" fmla="*/ 30 w 48"/>
                <a:gd name="T19" fmla="*/ 54 h 66"/>
                <a:gd name="T20" fmla="*/ 24 w 48"/>
                <a:gd name="T21" fmla="*/ 54 h 66"/>
                <a:gd name="T22" fmla="*/ 24 w 48"/>
                <a:gd name="T23" fmla="*/ 60 h 66"/>
                <a:gd name="T24" fmla="*/ 18 w 48"/>
                <a:gd name="T25" fmla="*/ 66 h 66"/>
                <a:gd name="T26" fmla="*/ 12 w 48"/>
                <a:gd name="T27" fmla="*/ 66 h 66"/>
                <a:gd name="T28" fmla="*/ 12 w 48"/>
                <a:gd name="T29" fmla="*/ 60 h 66"/>
                <a:gd name="T30" fmla="*/ 6 w 48"/>
                <a:gd name="T31" fmla="*/ 60 h 66"/>
                <a:gd name="T32" fmla="*/ 0 w 48"/>
                <a:gd name="T33"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6">
                  <a:moveTo>
                    <a:pt x="0" y="60"/>
                  </a:moveTo>
                  <a:lnTo>
                    <a:pt x="0" y="36"/>
                  </a:lnTo>
                  <a:lnTo>
                    <a:pt x="12" y="36"/>
                  </a:lnTo>
                  <a:lnTo>
                    <a:pt x="18" y="30"/>
                  </a:lnTo>
                  <a:lnTo>
                    <a:pt x="24" y="0"/>
                  </a:lnTo>
                  <a:lnTo>
                    <a:pt x="48" y="0"/>
                  </a:lnTo>
                  <a:lnTo>
                    <a:pt x="42" y="36"/>
                  </a:lnTo>
                  <a:lnTo>
                    <a:pt x="36" y="36"/>
                  </a:lnTo>
                  <a:lnTo>
                    <a:pt x="36" y="54"/>
                  </a:lnTo>
                  <a:lnTo>
                    <a:pt x="30" y="54"/>
                  </a:lnTo>
                  <a:lnTo>
                    <a:pt x="24" y="54"/>
                  </a:lnTo>
                  <a:lnTo>
                    <a:pt x="24" y="60"/>
                  </a:lnTo>
                  <a:lnTo>
                    <a:pt x="18" y="66"/>
                  </a:lnTo>
                  <a:lnTo>
                    <a:pt x="12" y="66"/>
                  </a:lnTo>
                  <a:lnTo>
                    <a:pt x="12" y="60"/>
                  </a:lnTo>
                  <a:lnTo>
                    <a:pt x="6" y="60"/>
                  </a:lnTo>
                  <a:lnTo>
                    <a:pt x="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56" name="Freeform 484"/>
            <p:cNvSpPr>
              <a:spLocks/>
            </p:cNvSpPr>
            <p:nvPr/>
          </p:nvSpPr>
          <p:spPr bwMode="auto">
            <a:xfrm>
              <a:off x="4524" y="1326"/>
              <a:ext cx="42" cy="48"/>
            </a:xfrm>
            <a:custGeom>
              <a:avLst/>
              <a:gdLst>
                <a:gd name="T0" fmla="*/ 30 w 42"/>
                <a:gd name="T1" fmla="*/ 0 h 48"/>
                <a:gd name="T2" fmla="*/ 30 w 42"/>
                <a:gd name="T3" fmla="*/ 18 h 48"/>
                <a:gd name="T4" fmla="*/ 36 w 42"/>
                <a:gd name="T5" fmla="*/ 18 h 48"/>
                <a:gd name="T6" fmla="*/ 42 w 42"/>
                <a:gd name="T7" fmla="*/ 30 h 48"/>
                <a:gd name="T8" fmla="*/ 42 w 42"/>
                <a:gd name="T9" fmla="*/ 42 h 48"/>
                <a:gd name="T10" fmla="*/ 18 w 42"/>
                <a:gd name="T11" fmla="*/ 48 h 48"/>
                <a:gd name="T12" fmla="*/ 6 w 42"/>
                <a:gd name="T13" fmla="*/ 48 h 48"/>
                <a:gd name="T14" fmla="*/ 6 w 42"/>
                <a:gd name="T15" fmla="*/ 42 h 48"/>
                <a:gd name="T16" fmla="*/ 0 w 42"/>
                <a:gd name="T17" fmla="*/ 42 h 48"/>
                <a:gd name="T18" fmla="*/ 0 w 42"/>
                <a:gd name="T19" fmla="*/ 36 h 48"/>
                <a:gd name="T20" fmla="*/ 0 w 42"/>
                <a:gd name="T21" fmla="*/ 30 h 48"/>
                <a:gd name="T22" fmla="*/ 0 w 42"/>
                <a:gd name="T23" fmla="*/ 24 h 48"/>
                <a:gd name="T24" fmla="*/ 0 w 42"/>
                <a:gd name="T25" fmla="*/ 18 h 48"/>
                <a:gd name="T26" fmla="*/ 0 w 42"/>
                <a:gd name="T27" fmla="*/ 12 h 48"/>
                <a:gd name="T28" fmla="*/ 0 w 42"/>
                <a:gd name="T29" fmla="*/ 6 h 48"/>
                <a:gd name="T30" fmla="*/ 6 w 42"/>
                <a:gd name="T31" fmla="*/ 6 h 48"/>
                <a:gd name="T32" fmla="*/ 0 w 42"/>
                <a:gd name="T33" fmla="*/ 6 h 48"/>
                <a:gd name="T34" fmla="*/ 18 w 42"/>
                <a:gd name="T35" fmla="*/ 0 h 48"/>
                <a:gd name="T36" fmla="*/ 18 w 42"/>
                <a:gd name="T37" fmla="*/ 6 h 48"/>
                <a:gd name="T38" fmla="*/ 30 w 42"/>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8">
                  <a:moveTo>
                    <a:pt x="30" y="0"/>
                  </a:moveTo>
                  <a:lnTo>
                    <a:pt x="30" y="18"/>
                  </a:lnTo>
                  <a:lnTo>
                    <a:pt x="36" y="18"/>
                  </a:lnTo>
                  <a:lnTo>
                    <a:pt x="42" y="30"/>
                  </a:lnTo>
                  <a:lnTo>
                    <a:pt x="42" y="42"/>
                  </a:lnTo>
                  <a:lnTo>
                    <a:pt x="18" y="48"/>
                  </a:lnTo>
                  <a:lnTo>
                    <a:pt x="6" y="48"/>
                  </a:lnTo>
                  <a:lnTo>
                    <a:pt x="6" y="42"/>
                  </a:lnTo>
                  <a:lnTo>
                    <a:pt x="0" y="42"/>
                  </a:lnTo>
                  <a:lnTo>
                    <a:pt x="0" y="36"/>
                  </a:lnTo>
                  <a:lnTo>
                    <a:pt x="0" y="30"/>
                  </a:lnTo>
                  <a:lnTo>
                    <a:pt x="0" y="24"/>
                  </a:lnTo>
                  <a:lnTo>
                    <a:pt x="0" y="18"/>
                  </a:lnTo>
                  <a:lnTo>
                    <a:pt x="0" y="12"/>
                  </a:lnTo>
                  <a:lnTo>
                    <a:pt x="0" y="6"/>
                  </a:lnTo>
                  <a:lnTo>
                    <a:pt x="6" y="6"/>
                  </a:lnTo>
                  <a:lnTo>
                    <a:pt x="0" y="6"/>
                  </a:lnTo>
                  <a:lnTo>
                    <a:pt x="18" y="0"/>
                  </a:lnTo>
                  <a:lnTo>
                    <a:pt x="18" y="6"/>
                  </a:lnTo>
                  <a:lnTo>
                    <a:pt x="30"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57" name="Freeform 485"/>
            <p:cNvSpPr>
              <a:spLocks/>
            </p:cNvSpPr>
            <p:nvPr/>
          </p:nvSpPr>
          <p:spPr bwMode="auto">
            <a:xfrm>
              <a:off x="2718" y="1542"/>
              <a:ext cx="30" cy="36"/>
            </a:xfrm>
            <a:custGeom>
              <a:avLst/>
              <a:gdLst>
                <a:gd name="T0" fmla="*/ 12 w 30"/>
                <a:gd name="T1" fmla="*/ 30 h 36"/>
                <a:gd name="T2" fmla="*/ 6 w 30"/>
                <a:gd name="T3" fmla="*/ 30 h 36"/>
                <a:gd name="T4" fmla="*/ 0 w 30"/>
                <a:gd name="T5" fmla="*/ 30 h 36"/>
                <a:gd name="T6" fmla="*/ 0 w 30"/>
                <a:gd name="T7" fmla="*/ 0 h 36"/>
                <a:gd name="T8" fmla="*/ 18 w 30"/>
                <a:gd name="T9" fmla="*/ 0 h 36"/>
                <a:gd name="T10" fmla="*/ 30 w 30"/>
                <a:gd name="T11" fmla="*/ 0 h 36"/>
                <a:gd name="T12" fmla="*/ 30 w 30"/>
                <a:gd name="T13" fmla="*/ 6 h 36"/>
                <a:gd name="T14" fmla="*/ 30 w 30"/>
                <a:gd name="T15" fmla="*/ 36 h 36"/>
                <a:gd name="T16" fmla="*/ 30 w 30"/>
                <a:gd name="T17" fmla="*/ 30 h 36"/>
                <a:gd name="T18" fmla="*/ 24 w 30"/>
                <a:gd name="T19" fmla="*/ 30 h 36"/>
                <a:gd name="T20" fmla="*/ 18 w 30"/>
                <a:gd name="T21" fmla="*/ 30 h 36"/>
                <a:gd name="T22" fmla="*/ 12 w 30"/>
                <a:gd name="T2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12" y="30"/>
                  </a:moveTo>
                  <a:lnTo>
                    <a:pt x="6" y="30"/>
                  </a:lnTo>
                  <a:lnTo>
                    <a:pt x="0" y="30"/>
                  </a:lnTo>
                  <a:lnTo>
                    <a:pt x="0" y="0"/>
                  </a:lnTo>
                  <a:lnTo>
                    <a:pt x="18" y="0"/>
                  </a:lnTo>
                  <a:lnTo>
                    <a:pt x="30" y="0"/>
                  </a:lnTo>
                  <a:lnTo>
                    <a:pt x="30" y="6"/>
                  </a:lnTo>
                  <a:lnTo>
                    <a:pt x="30" y="36"/>
                  </a:lnTo>
                  <a:lnTo>
                    <a:pt x="30" y="30"/>
                  </a:lnTo>
                  <a:lnTo>
                    <a:pt x="24" y="30"/>
                  </a:lnTo>
                  <a:lnTo>
                    <a:pt x="18" y="30"/>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58" name="Freeform 486"/>
            <p:cNvSpPr>
              <a:spLocks/>
            </p:cNvSpPr>
            <p:nvPr/>
          </p:nvSpPr>
          <p:spPr bwMode="auto">
            <a:xfrm>
              <a:off x="2676" y="1536"/>
              <a:ext cx="42" cy="42"/>
            </a:xfrm>
            <a:custGeom>
              <a:avLst/>
              <a:gdLst>
                <a:gd name="T0" fmla="*/ 0 w 42"/>
                <a:gd name="T1" fmla="*/ 36 h 42"/>
                <a:gd name="T2" fmla="*/ 6 w 42"/>
                <a:gd name="T3" fmla="*/ 30 h 42"/>
                <a:gd name="T4" fmla="*/ 6 w 42"/>
                <a:gd name="T5" fmla="*/ 24 h 42"/>
                <a:gd name="T6" fmla="*/ 6 w 42"/>
                <a:gd name="T7" fmla="*/ 18 h 42"/>
                <a:gd name="T8" fmla="*/ 6 w 42"/>
                <a:gd name="T9" fmla="*/ 12 h 42"/>
                <a:gd name="T10" fmla="*/ 6 w 42"/>
                <a:gd name="T11" fmla="*/ 6 h 42"/>
                <a:gd name="T12" fmla="*/ 6 w 42"/>
                <a:gd name="T13" fmla="*/ 0 h 42"/>
                <a:gd name="T14" fmla="*/ 42 w 42"/>
                <a:gd name="T15" fmla="*/ 6 h 42"/>
                <a:gd name="T16" fmla="*/ 42 w 42"/>
                <a:gd name="T17" fmla="*/ 36 h 42"/>
                <a:gd name="T18" fmla="*/ 36 w 42"/>
                <a:gd name="T19" fmla="*/ 36 h 42"/>
                <a:gd name="T20" fmla="*/ 30 w 42"/>
                <a:gd name="T21" fmla="*/ 36 h 42"/>
                <a:gd name="T22" fmla="*/ 24 w 42"/>
                <a:gd name="T23" fmla="*/ 36 h 42"/>
                <a:gd name="T24" fmla="*/ 18 w 42"/>
                <a:gd name="T25" fmla="*/ 42 h 42"/>
                <a:gd name="T26" fmla="*/ 12 w 42"/>
                <a:gd name="T27" fmla="*/ 42 h 42"/>
                <a:gd name="T28" fmla="*/ 6 w 42"/>
                <a:gd name="T29" fmla="*/ 36 h 42"/>
                <a:gd name="T30" fmla="*/ 0 w 42"/>
                <a:gd name="T3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2">
                  <a:moveTo>
                    <a:pt x="0" y="36"/>
                  </a:moveTo>
                  <a:lnTo>
                    <a:pt x="6" y="30"/>
                  </a:lnTo>
                  <a:lnTo>
                    <a:pt x="6" y="24"/>
                  </a:lnTo>
                  <a:lnTo>
                    <a:pt x="6" y="18"/>
                  </a:lnTo>
                  <a:lnTo>
                    <a:pt x="6" y="12"/>
                  </a:lnTo>
                  <a:lnTo>
                    <a:pt x="6" y="6"/>
                  </a:lnTo>
                  <a:lnTo>
                    <a:pt x="6" y="0"/>
                  </a:lnTo>
                  <a:lnTo>
                    <a:pt x="42" y="6"/>
                  </a:lnTo>
                  <a:lnTo>
                    <a:pt x="42" y="36"/>
                  </a:lnTo>
                  <a:lnTo>
                    <a:pt x="36" y="36"/>
                  </a:lnTo>
                  <a:lnTo>
                    <a:pt x="30" y="36"/>
                  </a:lnTo>
                  <a:lnTo>
                    <a:pt x="24" y="36"/>
                  </a:lnTo>
                  <a:lnTo>
                    <a:pt x="18" y="42"/>
                  </a:lnTo>
                  <a:lnTo>
                    <a:pt x="12" y="42"/>
                  </a:lnTo>
                  <a:lnTo>
                    <a:pt x="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59" name="Freeform 487"/>
            <p:cNvSpPr>
              <a:spLocks/>
            </p:cNvSpPr>
            <p:nvPr/>
          </p:nvSpPr>
          <p:spPr bwMode="auto">
            <a:xfrm>
              <a:off x="1584" y="1434"/>
              <a:ext cx="66" cy="84"/>
            </a:xfrm>
            <a:custGeom>
              <a:avLst/>
              <a:gdLst>
                <a:gd name="T0" fmla="*/ 12 w 66"/>
                <a:gd name="T1" fmla="*/ 78 h 84"/>
                <a:gd name="T2" fmla="*/ 18 w 66"/>
                <a:gd name="T3" fmla="*/ 54 h 84"/>
                <a:gd name="T4" fmla="*/ 6 w 66"/>
                <a:gd name="T5" fmla="*/ 54 h 84"/>
                <a:gd name="T6" fmla="*/ 6 w 66"/>
                <a:gd name="T7" fmla="*/ 48 h 84"/>
                <a:gd name="T8" fmla="*/ 0 w 66"/>
                <a:gd name="T9" fmla="*/ 48 h 84"/>
                <a:gd name="T10" fmla="*/ 0 w 66"/>
                <a:gd name="T11" fmla="*/ 42 h 84"/>
                <a:gd name="T12" fmla="*/ 6 w 66"/>
                <a:gd name="T13" fmla="*/ 42 h 84"/>
                <a:gd name="T14" fmla="*/ 6 w 66"/>
                <a:gd name="T15" fmla="*/ 36 h 84"/>
                <a:gd name="T16" fmla="*/ 12 w 66"/>
                <a:gd name="T17" fmla="*/ 0 h 84"/>
                <a:gd name="T18" fmla="*/ 24 w 66"/>
                <a:gd name="T19" fmla="*/ 6 h 84"/>
                <a:gd name="T20" fmla="*/ 24 w 66"/>
                <a:gd name="T21" fmla="*/ 30 h 84"/>
                <a:gd name="T22" fmla="*/ 36 w 66"/>
                <a:gd name="T23" fmla="*/ 30 h 84"/>
                <a:gd name="T24" fmla="*/ 42 w 66"/>
                <a:gd name="T25" fmla="*/ 24 h 84"/>
                <a:gd name="T26" fmla="*/ 48 w 66"/>
                <a:gd name="T27" fmla="*/ 24 h 84"/>
                <a:gd name="T28" fmla="*/ 54 w 66"/>
                <a:gd name="T29" fmla="*/ 24 h 84"/>
                <a:gd name="T30" fmla="*/ 60 w 66"/>
                <a:gd name="T31" fmla="*/ 30 h 84"/>
                <a:gd name="T32" fmla="*/ 54 w 66"/>
                <a:gd name="T33" fmla="*/ 42 h 84"/>
                <a:gd name="T34" fmla="*/ 60 w 66"/>
                <a:gd name="T35" fmla="*/ 42 h 84"/>
                <a:gd name="T36" fmla="*/ 54 w 66"/>
                <a:gd name="T37" fmla="*/ 48 h 84"/>
                <a:gd name="T38" fmla="*/ 60 w 66"/>
                <a:gd name="T39" fmla="*/ 48 h 84"/>
                <a:gd name="T40" fmla="*/ 60 w 66"/>
                <a:gd name="T41" fmla="*/ 54 h 84"/>
                <a:gd name="T42" fmla="*/ 66 w 66"/>
                <a:gd name="T43" fmla="*/ 54 h 84"/>
                <a:gd name="T44" fmla="*/ 60 w 66"/>
                <a:gd name="T45" fmla="*/ 66 h 84"/>
                <a:gd name="T46" fmla="*/ 60 w 66"/>
                <a:gd name="T47" fmla="*/ 72 h 84"/>
                <a:gd name="T48" fmla="*/ 54 w 66"/>
                <a:gd name="T49" fmla="*/ 72 h 84"/>
                <a:gd name="T50" fmla="*/ 48 w 66"/>
                <a:gd name="T51" fmla="*/ 78 h 84"/>
                <a:gd name="T52" fmla="*/ 42 w 66"/>
                <a:gd name="T53" fmla="*/ 78 h 84"/>
                <a:gd name="T54" fmla="*/ 36 w 66"/>
                <a:gd name="T55" fmla="*/ 84 h 84"/>
                <a:gd name="T56" fmla="*/ 30 w 66"/>
                <a:gd name="T57" fmla="*/ 84 h 84"/>
                <a:gd name="T58" fmla="*/ 12 w 66"/>
                <a:gd name="T59"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84">
                  <a:moveTo>
                    <a:pt x="12" y="78"/>
                  </a:moveTo>
                  <a:lnTo>
                    <a:pt x="18" y="54"/>
                  </a:lnTo>
                  <a:lnTo>
                    <a:pt x="6" y="54"/>
                  </a:lnTo>
                  <a:lnTo>
                    <a:pt x="6" y="48"/>
                  </a:lnTo>
                  <a:lnTo>
                    <a:pt x="0" y="48"/>
                  </a:lnTo>
                  <a:lnTo>
                    <a:pt x="0" y="42"/>
                  </a:lnTo>
                  <a:lnTo>
                    <a:pt x="6" y="42"/>
                  </a:lnTo>
                  <a:lnTo>
                    <a:pt x="6" y="36"/>
                  </a:lnTo>
                  <a:lnTo>
                    <a:pt x="12" y="0"/>
                  </a:lnTo>
                  <a:lnTo>
                    <a:pt x="24" y="6"/>
                  </a:lnTo>
                  <a:lnTo>
                    <a:pt x="24" y="30"/>
                  </a:lnTo>
                  <a:lnTo>
                    <a:pt x="36" y="30"/>
                  </a:lnTo>
                  <a:lnTo>
                    <a:pt x="42" y="24"/>
                  </a:lnTo>
                  <a:lnTo>
                    <a:pt x="48" y="24"/>
                  </a:lnTo>
                  <a:lnTo>
                    <a:pt x="54" y="24"/>
                  </a:lnTo>
                  <a:lnTo>
                    <a:pt x="60" y="30"/>
                  </a:lnTo>
                  <a:lnTo>
                    <a:pt x="54" y="42"/>
                  </a:lnTo>
                  <a:lnTo>
                    <a:pt x="60" y="42"/>
                  </a:lnTo>
                  <a:lnTo>
                    <a:pt x="54" y="48"/>
                  </a:lnTo>
                  <a:lnTo>
                    <a:pt x="60" y="48"/>
                  </a:lnTo>
                  <a:lnTo>
                    <a:pt x="60" y="54"/>
                  </a:lnTo>
                  <a:lnTo>
                    <a:pt x="66" y="54"/>
                  </a:lnTo>
                  <a:lnTo>
                    <a:pt x="60" y="66"/>
                  </a:lnTo>
                  <a:lnTo>
                    <a:pt x="60" y="72"/>
                  </a:lnTo>
                  <a:lnTo>
                    <a:pt x="54" y="72"/>
                  </a:lnTo>
                  <a:lnTo>
                    <a:pt x="48" y="78"/>
                  </a:lnTo>
                  <a:lnTo>
                    <a:pt x="42" y="78"/>
                  </a:lnTo>
                  <a:lnTo>
                    <a:pt x="36" y="84"/>
                  </a:lnTo>
                  <a:lnTo>
                    <a:pt x="30" y="84"/>
                  </a:lnTo>
                  <a:lnTo>
                    <a:pt x="12"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60" name="Freeform 488"/>
            <p:cNvSpPr>
              <a:spLocks/>
            </p:cNvSpPr>
            <p:nvPr/>
          </p:nvSpPr>
          <p:spPr bwMode="auto">
            <a:xfrm>
              <a:off x="2778" y="1548"/>
              <a:ext cx="24" cy="60"/>
            </a:xfrm>
            <a:custGeom>
              <a:avLst/>
              <a:gdLst>
                <a:gd name="T0" fmla="*/ 12 w 24"/>
                <a:gd name="T1" fmla="*/ 60 h 60"/>
                <a:gd name="T2" fmla="*/ 12 w 24"/>
                <a:gd name="T3" fmla="*/ 54 h 60"/>
                <a:gd name="T4" fmla="*/ 6 w 24"/>
                <a:gd name="T5" fmla="*/ 48 h 60"/>
                <a:gd name="T6" fmla="*/ 6 w 24"/>
                <a:gd name="T7" fmla="*/ 42 h 60"/>
                <a:gd name="T8" fmla="*/ 0 w 24"/>
                <a:gd name="T9" fmla="*/ 42 h 60"/>
                <a:gd name="T10" fmla="*/ 0 w 24"/>
                <a:gd name="T11" fmla="*/ 36 h 60"/>
                <a:gd name="T12" fmla="*/ 0 w 24"/>
                <a:gd name="T13" fmla="*/ 0 h 60"/>
                <a:gd name="T14" fmla="*/ 24 w 24"/>
                <a:gd name="T15" fmla="*/ 0 h 60"/>
                <a:gd name="T16" fmla="*/ 24 w 24"/>
                <a:gd name="T17" fmla="*/ 6 h 60"/>
                <a:gd name="T18" fmla="*/ 18 w 24"/>
                <a:gd name="T19" fmla="*/ 6 h 60"/>
                <a:gd name="T20" fmla="*/ 18 w 24"/>
                <a:gd name="T21" fmla="*/ 12 h 60"/>
                <a:gd name="T22" fmla="*/ 18 w 24"/>
                <a:gd name="T23" fmla="*/ 18 h 60"/>
                <a:gd name="T24" fmla="*/ 18 w 24"/>
                <a:gd name="T25" fmla="*/ 24 h 60"/>
                <a:gd name="T26" fmla="*/ 12 w 24"/>
                <a:gd name="T27" fmla="*/ 24 h 60"/>
                <a:gd name="T28" fmla="*/ 12 w 24"/>
                <a:gd name="T29" fmla="*/ 30 h 60"/>
                <a:gd name="T30" fmla="*/ 12 w 24"/>
                <a:gd name="T31" fmla="*/ 36 h 60"/>
                <a:gd name="T32" fmla="*/ 18 w 24"/>
                <a:gd name="T33" fmla="*/ 42 h 60"/>
                <a:gd name="T34" fmla="*/ 18 w 24"/>
                <a:gd name="T35" fmla="*/ 48 h 60"/>
                <a:gd name="T36" fmla="*/ 24 w 24"/>
                <a:gd name="T37" fmla="*/ 54 h 60"/>
                <a:gd name="T38" fmla="*/ 18 w 24"/>
                <a:gd name="T39" fmla="*/ 54 h 60"/>
                <a:gd name="T40" fmla="*/ 24 w 24"/>
                <a:gd name="T41" fmla="*/ 54 h 60"/>
                <a:gd name="T42" fmla="*/ 24 w 24"/>
                <a:gd name="T43" fmla="*/ 60 h 60"/>
                <a:gd name="T44" fmla="*/ 18 w 24"/>
                <a:gd name="T45" fmla="*/ 60 h 60"/>
                <a:gd name="T46" fmla="*/ 12 w 24"/>
                <a:gd name="T4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60">
                  <a:moveTo>
                    <a:pt x="12" y="60"/>
                  </a:moveTo>
                  <a:lnTo>
                    <a:pt x="12" y="54"/>
                  </a:lnTo>
                  <a:lnTo>
                    <a:pt x="6" y="48"/>
                  </a:lnTo>
                  <a:lnTo>
                    <a:pt x="6" y="42"/>
                  </a:lnTo>
                  <a:lnTo>
                    <a:pt x="0" y="42"/>
                  </a:lnTo>
                  <a:lnTo>
                    <a:pt x="0" y="36"/>
                  </a:lnTo>
                  <a:lnTo>
                    <a:pt x="0" y="0"/>
                  </a:lnTo>
                  <a:lnTo>
                    <a:pt x="24" y="0"/>
                  </a:lnTo>
                  <a:lnTo>
                    <a:pt x="24" y="6"/>
                  </a:lnTo>
                  <a:lnTo>
                    <a:pt x="18" y="6"/>
                  </a:lnTo>
                  <a:lnTo>
                    <a:pt x="18" y="12"/>
                  </a:lnTo>
                  <a:lnTo>
                    <a:pt x="18" y="18"/>
                  </a:lnTo>
                  <a:lnTo>
                    <a:pt x="18" y="24"/>
                  </a:lnTo>
                  <a:lnTo>
                    <a:pt x="12" y="24"/>
                  </a:lnTo>
                  <a:lnTo>
                    <a:pt x="12" y="30"/>
                  </a:lnTo>
                  <a:lnTo>
                    <a:pt x="12" y="36"/>
                  </a:lnTo>
                  <a:lnTo>
                    <a:pt x="18" y="42"/>
                  </a:lnTo>
                  <a:lnTo>
                    <a:pt x="18" y="48"/>
                  </a:lnTo>
                  <a:lnTo>
                    <a:pt x="24" y="54"/>
                  </a:lnTo>
                  <a:lnTo>
                    <a:pt x="18" y="54"/>
                  </a:lnTo>
                  <a:lnTo>
                    <a:pt x="24" y="54"/>
                  </a:lnTo>
                  <a:lnTo>
                    <a:pt x="24" y="60"/>
                  </a:lnTo>
                  <a:lnTo>
                    <a:pt x="18" y="60"/>
                  </a:lnTo>
                  <a:lnTo>
                    <a:pt x="12"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61" name="Freeform 489"/>
            <p:cNvSpPr>
              <a:spLocks/>
            </p:cNvSpPr>
            <p:nvPr/>
          </p:nvSpPr>
          <p:spPr bwMode="auto">
            <a:xfrm>
              <a:off x="2748" y="1548"/>
              <a:ext cx="30" cy="36"/>
            </a:xfrm>
            <a:custGeom>
              <a:avLst/>
              <a:gdLst>
                <a:gd name="T0" fmla="*/ 12 w 30"/>
                <a:gd name="T1" fmla="*/ 36 h 36"/>
                <a:gd name="T2" fmla="*/ 6 w 30"/>
                <a:gd name="T3" fmla="*/ 30 h 36"/>
                <a:gd name="T4" fmla="*/ 0 w 30"/>
                <a:gd name="T5" fmla="*/ 30 h 36"/>
                <a:gd name="T6" fmla="*/ 0 w 30"/>
                <a:gd name="T7" fmla="*/ 0 h 36"/>
                <a:gd name="T8" fmla="*/ 18 w 30"/>
                <a:gd name="T9" fmla="*/ 0 h 36"/>
                <a:gd name="T10" fmla="*/ 30 w 30"/>
                <a:gd name="T11" fmla="*/ 0 h 36"/>
                <a:gd name="T12" fmla="*/ 30 w 30"/>
                <a:gd name="T13" fmla="*/ 36 h 36"/>
                <a:gd name="T14" fmla="*/ 18 w 30"/>
                <a:gd name="T15" fmla="*/ 36 h 36"/>
                <a:gd name="T16" fmla="*/ 12 w 3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6">
                  <a:moveTo>
                    <a:pt x="12" y="36"/>
                  </a:moveTo>
                  <a:lnTo>
                    <a:pt x="6" y="30"/>
                  </a:lnTo>
                  <a:lnTo>
                    <a:pt x="0" y="30"/>
                  </a:lnTo>
                  <a:lnTo>
                    <a:pt x="0" y="0"/>
                  </a:lnTo>
                  <a:lnTo>
                    <a:pt x="18" y="0"/>
                  </a:lnTo>
                  <a:lnTo>
                    <a:pt x="30" y="0"/>
                  </a:lnTo>
                  <a:lnTo>
                    <a:pt x="30" y="36"/>
                  </a:lnTo>
                  <a:lnTo>
                    <a:pt x="18"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62" name="Freeform 490"/>
            <p:cNvSpPr>
              <a:spLocks/>
            </p:cNvSpPr>
            <p:nvPr/>
          </p:nvSpPr>
          <p:spPr bwMode="auto">
            <a:xfrm>
              <a:off x="3120" y="1542"/>
              <a:ext cx="36" cy="48"/>
            </a:xfrm>
            <a:custGeom>
              <a:avLst/>
              <a:gdLst>
                <a:gd name="T0" fmla="*/ 36 w 36"/>
                <a:gd name="T1" fmla="*/ 42 h 48"/>
                <a:gd name="T2" fmla="*/ 0 w 36"/>
                <a:gd name="T3" fmla="*/ 48 h 48"/>
                <a:gd name="T4" fmla="*/ 0 w 36"/>
                <a:gd name="T5" fmla="*/ 18 h 48"/>
                <a:gd name="T6" fmla="*/ 0 w 36"/>
                <a:gd name="T7" fmla="*/ 0 h 48"/>
                <a:gd name="T8" fmla="*/ 30 w 36"/>
                <a:gd name="T9" fmla="*/ 0 h 48"/>
                <a:gd name="T10" fmla="*/ 36 w 36"/>
                <a:gd name="T11" fmla="*/ 42 h 48"/>
              </a:gdLst>
              <a:ahLst/>
              <a:cxnLst>
                <a:cxn ang="0">
                  <a:pos x="T0" y="T1"/>
                </a:cxn>
                <a:cxn ang="0">
                  <a:pos x="T2" y="T3"/>
                </a:cxn>
                <a:cxn ang="0">
                  <a:pos x="T4" y="T5"/>
                </a:cxn>
                <a:cxn ang="0">
                  <a:pos x="T6" y="T7"/>
                </a:cxn>
                <a:cxn ang="0">
                  <a:pos x="T8" y="T9"/>
                </a:cxn>
                <a:cxn ang="0">
                  <a:pos x="T10" y="T11"/>
                </a:cxn>
              </a:cxnLst>
              <a:rect l="0" t="0" r="r" b="b"/>
              <a:pathLst>
                <a:path w="36" h="48">
                  <a:moveTo>
                    <a:pt x="36" y="42"/>
                  </a:moveTo>
                  <a:lnTo>
                    <a:pt x="0" y="48"/>
                  </a:lnTo>
                  <a:lnTo>
                    <a:pt x="0" y="18"/>
                  </a:lnTo>
                  <a:lnTo>
                    <a:pt x="0" y="0"/>
                  </a:lnTo>
                  <a:lnTo>
                    <a:pt x="30" y="0"/>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63" name="Freeform 491"/>
            <p:cNvSpPr>
              <a:spLocks/>
            </p:cNvSpPr>
            <p:nvPr/>
          </p:nvSpPr>
          <p:spPr bwMode="auto">
            <a:xfrm>
              <a:off x="3150" y="1542"/>
              <a:ext cx="54" cy="42"/>
            </a:xfrm>
            <a:custGeom>
              <a:avLst/>
              <a:gdLst>
                <a:gd name="T0" fmla="*/ 42 w 54"/>
                <a:gd name="T1" fmla="*/ 42 h 42"/>
                <a:gd name="T2" fmla="*/ 6 w 54"/>
                <a:gd name="T3" fmla="*/ 42 h 42"/>
                <a:gd name="T4" fmla="*/ 0 w 54"/>
                <a:gd name="T5" fmla="*/ 0 h 42"/>
                <a:gd name="T6" fmla="*/ 36 w 54"/>
                <a:gd name="T7" fmla="*/ 0 h 42"/>
                <a:gd name="T8" fmla="*/ 36 w 54"/>
                <a:gd name="T9" fmla="*/ 6 h 42"/>
                <a:gd name="T10" fmla="*/ 36 w 54"/>
                <a:gd name="T11" fmla="*/ 12 h 42"/>
                <a:gd name="T12" fmla="*/ 42 w 54"/>
                <a:gd name="T13" fmla="*/ 18 h 42"/>
                <a:gd name="T14" fmla="*/ 42 w 54"/>
                <a:gd name="T15" fmla="*/ 30 h 42"/>
                <a:gd name="T16" fmla="*/ 48 w 54"/>
                <a:gd name="T17" fmla="*/ 36 h 42"/>
                <a:gd name="T18" fmla="*/ 54 w 54"/>
                <a:gd name="T19" fmla="*/ 36 h 42"/>
                <a:gd name="T20" fmla="*/ 54 w 54"/>
                <a:gd name="T21" fmla="*/ 42 h 42"/>
                <a:gd name="T22" fmla="*/ 42 w 54"/>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2">
                  <a:moveTo>
                    <a:pt x="42" y="42"/>
                  </a:moveTo>
                  <a:lnTo>
                    <a:pt x="6" y="42"/>
                  </a:lnTo>
                  <a:lnTo>
                    <a:pt x="0" y="0"/>
                  </a:lnTo>
                  <a:lnTo>
                    <a:pt x="36" y="0"/>
                  </a:lnTo>
                  <a:lnTo>
                    <a:pt x="36" y="6"/>
                  </a:lnTo>
                  <a:lnTo>
                    <a:pt x="36" y="12"/>
                  </a:lnTo>
                  <a:lnTo>
                    <a:pt x="42" y="18"/>
                  </a:lnTo>
                  <a:lnTo>
                    <a:pt x="42" y="30"/>
                  </a:lnTo>
                  <a:lnTo>
                    <a:pt x="48" y="36"/>
                  </a:lnTo>
                  <a:lnTo>
                    <a:pt x="54" y="36"/>
                  </a:lnTo>
                  <a:lnTo>
                    <a:pt x="54" y="42"/>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64" name="Freeform 492"/>
            <p:cNvSpPr>
              <a:spLocks/>
            </p:cNvSpPr>
            <p:nvPr/>
          </p:nvSpPr>
          <p:spPr bwMode="auto">
            <a:xfrm>
              <a:off x="4362" y="1374"/>
              <a:ext cx="48" cy="30"/>
            </a:xfrm>
            <a:custGeom>
              <a:avLst/>
              <a:gdLst>
                <a:gd name="T0" fmla="*/ 0 w 48"/>
                <a:gd name="T1" fmla="*/ 24 h 30"/>
                <a:gd name="T2" fmla="*/ 0 w 48"/>
                <a:gd name="T3" fmla="*/ 12 h 30"/>
                <a:gd name="T4" fmla="*/ 0 w 48"/>
                <a:gd name="T5" fmla="*/ 6 h 30"/>
                <a:gd name="T6" fmla="*/ 18 w 48"/>
                <a:gd name="T7" fmla="*/ 12 h 30"/>
                <a:gd name="T8" fmla="*/ 48 w 48"/>
                <a:gd name="T9" fmla="*/ 0 h 30"/>
                <a:gd name="T10" fmla="*/ 48 w 48"/>
                <a:gd name="T11" fmla="*/ 6 h 30"/>
                <a:gd name="T12" fmla="*/ 48 w 48"/>
                <a:gd name="T13" fmla="*/ 12 h 30"/>
                <a:gd name="T14" fmla="*/ 42 w 48"/>
                <a:gd name="T15" fmla="*/ 24 h 30"/>
                <a:gd name="T16" fmla="*/ 36 w 48"/>
                <a:gd name="T17" fmla="*/ 24 h 30"/>
                <a:gd name="T18" fmla="*/ 30 w 48"/>
                <a:gd name="T19" fmla="*/ 30 h 30"/>
                <a:gd name="T20" fmla="*/ 18 w 48"/>
                <a:gd name="T21" fmla="*/ 30 h 30"/>
                <a:gd name="T22" fmla="*/ 12 w 48"/>
                <a:gd name="T23" fmla="*/ 24 h 30"/>
                <a:gd name="T24" fmla="*/ 0 w 48"/>
                <a:gd name="T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0">
                  <a:moveTo>
                    <a:pt x="0" y="24"/>
                  </a:moveTo>
                  <a:lnTo>
                    <a:pt x="0" y="12"/>
                  </a:lnTo>
                  <a:lnTo>
                    <a:pt x="0" y="6"/>
                  </a:lnTo>
                  <a:lnTo>
                    <a:pt x="18" y="12"/>
                  </a:lnTo>
                  <a:lnTo>
                    <a:pt x="48" y="0"/>
                  </a:lnTo>
                  <a:lnTo>
                    <a:pt x="48" y="6"/>
                  </a:lnTo>
                  <a:lnTo>
                    <a:pt x="48" y="12"/>
                  </a:lnTo>
                  <a:lnTo>
                    <a:pt x="42" y="24"/>
                  </a:lnTo>
                  <a:lnTo>
                    <a:pt x="36" y="24"/>
                  </a:lnTo>
                  <a:lnTo>
                    <a:pt x="30" y="30"/>
                  </a:lnTo>
                  <a:lnTo>
                    <a:pt x="18" y="30"/>
                  </a:lnTo>
                  <a:lnTo>
                    <a:pt x="12" y="24"/>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65" name="Freeform 493"/>
            <p:cNvSpPr>
              <a:spLocks/>
            </p:cNvSpPr>
            <p:nvPr/>
          </p:nvSpPr>
          <p:spPr bwMode="auto">
            <a:xfrm>
              <a:off x="1668" y="1458"/>
              <a:ext cx="78" cy="66"/>
            </a:xfrm>
            <a:custGeom>
              <a:avLst/>
              <a:gdLst>
                <a:gd name="T0" fmla="*/ 30 w 78"/>
                <a:gd name="T1" fmla="*/ 66 h 66"/>
                <a:gd name="T2" fmla="*/ 24 w 78"/>
                <a:gd name="T3" fmla="*/ 66 h 66"/>
                <a:gd name="T4" fmla="*/ 24 w 78"/>
                <a:gd name="T5" fmla="*/ 60 h 66"/>
                <a:gd name="T6" fmla="*/ 24 w 78"/>
                <a:gd name="T7" fmla="*/ 66 h 66"/>
                <a:gd name="T8" fmla="*/ 12 w 78"/>
                <a:gd name="T9" fmla="*/ 60 h 66"/>
                <a:gd name="T10" fmla="*/ 12 w 78"/>
                <a:gd name="T11" fmla="*/ 54 h 66"/>
                <a:gd name="T12" fmla="*/ 12 w 78"/>
                <a:gd name="T13" fmla="*/ 48 h 66"/>
                <a:gd name="T14" fmla="*/ 12 w 78"/>
                <a:gd name="T15" fmla="*/ 36 h 66"/>
                <a:gd name="T16" fmla="*/ 12 w 78"/>
                <a:gd name="T17" fmla="*/ 30 h 66"/>
                <a:gd name="T18" fmla="*/ 6 w 78"/>
                <a:gd name="T19" fmla="*/ 30 h 66"/>
                <a:gd name="T20" fmla="*/ 0 w 78"/>
                <a:gd name="T21" fmla="*/ 30 h 66"/>
                <a:gd name="T22" fmla="*/ 0 w 78"/>
                <a:gd name="T23" fmla="*/ 24 h 66"/>
                <a:gd name="T24" fmla="*/ 0 w 78"/>
                <a:gd name="T25" fmla="*/ 18 h 66"/>
                <a:gd name="T26" fmla="*/ 0 w 78"/>
                <a:gd name="T27" fmla="*/ 12 h 66"/>
                <a:gd name="T28" fmla="*/ 0 w 78"/>
                <a:gd name="T29" fmla="*/ 6 h 66"/>
                <a:gd name="T30" fmla="*/ 6 w 78"/>
                <a:gd name="T31" fmla="*/ 6 h 66"/>
                <a:gd name="T32" fmla="*/ 6 w 78"/>
                <a:gd name="T33" fmla="*/ 0 h 66"/>
                <a:gd name="T34" fmla="*/ 42 w 78"/>
                <a:gd name="T35" fmla="*/ 6 h 66"/>
                <a:gd name="T36" fmla="*/ 78 w 78"/>
                <a:gd name="T37" fmla="*/ 12 h 66"/>
                <a:gd name="T38" fmla="*/ 72 w 78"/>
                <a:gd name="T39" fmla="*/ 60 h 66"/>
                <a:gd name="T40" fmla="*/ 72 w 78"/>
                <a:gd name="T41" fmla="*/ 66 h 66"/>
                <a:gd name="T42" fmla="*/ 66 w 78"/>
                <a:gd name="T43" fmla="*/ 66 h 66"/>
                <a:gd name="T44" fmla="*/ 60 w 78"/>
                <a:gd name="T45" fmla="*/ 66 h 66"/>
                <a:gd name="T46" fmla="*/ 60 w 78"/>
                <a:gd name="T47" fmla="*/ 60 h 66"/>
                <a:gd name="T48" fmla="*/ 60 w 78"/>
                <a:gd name="T49" fmla="*/ 54 h 66"/>
                <a:gd name="T50" fmla="*/ 60 w 78"/>
                <a:gd name="T51" fmla="*/ 48 h 66"/>
                <a:gd name="T52" fmla="*/ 54 w 78"/>
                <a:gd name="T53" fmla="*/ 54 h 66"/>
                <a:gd name="T54" fmla="*/ 54 w 78"/>
                <a:gd name="T55" fmla="*/ 48 h 66"/>
                <a:gd name="T56" fmla="*/ 36 w 78"/>
                <a:gd name="T57" fmla="*/ 48 h 66"/>
                <a:gd name="T58" fmla="*/ 30 w 78"/>
                <a:gd name="T59" fmla="*/ 48 h 66"/>
                <a:gd name="T60" fmla="*/ 30 w 78"/>
                <a:gd name="T61" fmla="*/ 54 h 66"/>
                <a:gd name="T62" fmla="*/ 30 w 78"/>
                <a:gd name="T63" fmla="*/ 60 h 66"/>
                <a:gd name="T64" fmla="*/ 36 w 78"/>
                <a:gd name="T65" fmla="*/ 60 h 66"/>
                <a:gd name="T66" fmla="*/ 30 w 78"/>
                <a:gd name="T6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66">
                  <a:moveTo>
                    <a:pt x="30" y="66"/>
                  </a:moveTo>
                  <a:lnTo>
                    <a:pt x="24" y="66"/>
                  </a:lnTo>
                  <a:lnTo>
                    <a:pt x="24" y="60"/>
                  </a:lnTo>
                  <a:lnTo>
                    <a:pt x="24" y="66"/>
                  </a:lnTo>
                  <a:lnTo>
                    <a:pt x="12" y="60"/>
                  </a:lnTo>
                  <a:lnTo>
                    <a:pt x="12" y="54"/>
                  </a:lnTo>
                  <a:lnTo>
                    <a:pt x="12" y="48"/>
                  </a:lnTo>
                  <a:lnTo>
                    <a:pt x="12" y="36"/>
                  </a:lnTo>
                  <a:lnTo>
                    <a:pt x="12" y="30"/>
                  </a:lnTo>
                  <a:lnTo>
                    <a:pt x="6" y="30"/>
                  </a:lnTo>
                  <a:lnTo>
                    <a:pt x="0" y="30"/>
                  </a:lnTo>
                  <a:lnTo>
                    <a:pt x="0" y="24"/>
                  </a:lnTo>
                  <a:lnTo>
                    <a:pt x="0" y="18"/>
                  </a:lnTo>
                  <a:lnTo>
                    <a:pt x="0" y="12"/>
                  </a:lnTo>
                  <a:lnTo>
                    <a:pt x="0" y="6"/>
                  </a:lnTo>
                  <a:lnTo>
                    <a:pt x="6" y="6"/>
                  </a:lnTo>
                  <a:lnTo>
                    <a:pt x="6" y="0"/>
                  </a:lnTo>
                  <a:lnTo>
                    <a:pt x="42" y="6"/>
                  </a:lnTo>
                  <a:lnTo>
                    <a:pt x="78" y="12"/>
                  </a:lnTo>
                  <a:lnTo>
                    <a:pt x="72" y="60"/>
                  </a:lnTo>
                  <a:lnTo>
                    <a:pt x="72" y="66"/>
                  </a:lnTo>
                  <a:lnTo>
                    <a:pt x="66" y="66"/>
                  </a:lnTo>
                  <a:lnTo>
                    <a:pt x="60" y="66"/>
                  </a:lnTo>
                  <a:lnTo>
                    <a:pt x="60" y="60"/>
                  </a:lnTo>
                  <a:lnTo>
                    <a:pt x="60" y="54"/>
                  </a:lnTo>
                  <a:lnTo>
                    <a:pt x="60" y="48"/>
                  </a:lnTo>
                  <a:lnTo>
                    <a:pt x="54" y="54"/>
                  </a:lnTo>
                  <a:lnTo>
                    <a:pt x="54" y="48"/>
                  </a:lnTo>
                  <a:lnTo>
                    <a:pt x="36" y="48"/>
                  </a:lnTo>
                  <a:lnTo>
                    <a:pt x="30" y="48"/>
                  </a:lnTo>
                  <a:lnTo>
                    <a:pt x="30" y="54"/>
                  </a:lnTo>
                  <a:lnTo>
                    <a:pt x="30" y="60"/>
                  </a:lnTo>
                  <a:lnTo>
                    <a:pt x="36" y="60"/>
                  </a:lnTo>
                  <a:lnTo>
                    <a:pt x="3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66" name="Freeform 494"/>
            <p:cNvSpPr>
              <a:spLocks/>
            </p:cNvSpPr>
            <p:nvPr/>
          </p:nvSpPr>
          <p:spPr bwMode="auto">
            <a:xfrm>
              <a:off x="1626" y="1452"/>
              <a:ext cx="54" cy="84"/>
            </a:xfrm>
            <a:custGeom>
              <a:avLst/>
              <a:gdLst>
                <a:gd name="T0" fmla="*/ 18 w 54"/>
                <a:gd name="T1" fmla="*/ 54 h 84"/>
                <a:gd name="T2" fmla="*/ 18 w 54"/>
                <a:gd name="T3" fmla="*/ 48 h 84"/>
                <a:gd name="T4" fmla="*/ 24 w 54"/>
                <a:gd name="T5" fmla="*/ 36 h 84"/>
                <a:gd name="T6" fmla="*/ 18 w 54"/>
                <a:gd name="T7" fmla="*/ 36 h 84"/>
                <a:gd name="T8" fmla="*/ 18 w 54"/>
                <a:gd name="T9" fmla="*/ 30 h 84"/>
                <a:gd name="T10" fmla="*/ 12 w 54"/>
                <a:gd name="T11" fmla="*/ 30 h 84"/>
                <a:gd name="T12" fmla="*/ 18 w 54"/>
                <a:gd name="T13" fmla="*/ 24 h 84"/>
                <a:gd name="T14" fmla="*/ 12 w 54"/>
                <a:gd name="T15" fmla="*/ 24 h 84"/>
                <a:gd name="T16" fmla="*/ 18 w 54"/>
                <a:gd name="T17" fmla="*/ 12 h 84"/>
                <a:gd name="T18" fmla="*/ 12 w 54"/>
                <a:gd name="T19" fmla="*/ 6 h 84"/>
                <a:gd name="T20" fmla="*/ 6 w 54"/>
                <a:gd name="T21" fmla="*/ 6 h 84"/>
                <a:gd name="T22" fmla="*/ 0 w 54"/>
                <a:gd name="T23" fmla="*/ 6 h 84"/>
                <a:gd name="T24" fmla="*/ 0 w 54"/>
                <a:gd name="T25" fmla="*/ 0 h 84"/>
                <a:gd name="T26" fmla="*/ 6 w 54"/>
                <a:gd name="T27" fmla="*/ 0 h 84"/>
                <a:gd name="T28" fmla="*/ 48 w 54"/>
                <a:gd name="T29" fmla="*/ 6 h 84"/>
                <a:gd name="T30" fmla="*/ 48 w 54"/>
                <a:gd name="T31" fmla="*/ 12 h 84"/>
                <a:gd name="T32" fmla="*/ 42 w 54"/>
                <a:gd name="T33" fmla="*/ 12 h 84"/>
                <a:gd name="T34" fmla="*/ 42 w 54"/>
                <a:gd name="T35" fmla="*/ 18 h 84"/>
                <a:gd name="T36" fmla="*/ 42 w 54"/>
                <a:gd name="T37" fmla="*/ 24 h 84"/>
                <a:gd name="T38" fmla="*/ 42 w 54"/>
                <a:gd name="T39" fmla="*/ 30 h 84"/>
                <a:gd name="T40" fmla="*/ 42 w 54"/>
                <a:gd name="T41" fmla="*/ 36 h 84"/>
                <a:gd name="T42" fmla="*/ 48 w 54"/>
                <a:gd name="T43" fmla="*/ 36 h 84"/>
                <a:gd name="T44" fmla="*/ 54 w 54"/>
                <a:gd name="T45" fmla="*/ 36 h 84"/>
                <a:gd name="T46" fmla="*/ 54 w 54"/>
                <a:gd name="T47" fmla="*/ 42 h 84"/>
                <a:gd name="T48" fmla="*/ 54 w 54"/>
                <a:gd name="T49" fmla="*/ 54 h 84"/>
                <a:gd name="T50" fmla="*/ 54 w 54"/>
                <a:gd name="T51" fmla="*/ 60 h 84"/>
                <a:gd name="T52" fmla="*/ 54 w 54"/>
                <a:gd name="T53" fmla="*/ 66 h 84"/>
                <a:gd name="T54" fmla="*/ 48 w 54"/>
                <a:gd name="T55" fmla="*/ 84 h 84"/>
                <a:gd name="T56" fmla="*/ 42 w 54"/>
                <a:gd name="T57" fmla="*/ 84 h 84"/>
                <a:gd name="T58" fmla="*/ 42 w 54"/>
                <a:gd name="T59" fmla="*/ 78 h 84"/>
                <a:gd name="T60" fmla="*/ 36 w 54"/>
                <a:gd name="T61" fmla="*/ 78 h 84"/>
                <a:gd name="T62" fmla="*/ 30 w 54"/>
                <a:gd name="T63" fmla="*/ 72 h 84"/>
                <a:gd name="T64" fmla="*/ 24 w 54"/>
                <a:gd name="T65" fmla="*/ 66 h 84"/>
                <a:gd name="T66" fmla="*/ 24 w 54"/>
                <a:gd name="T67" fmla="*/ 72 h 84"/>
                <a:gd name="T68" fmla="*/ 18 w 54"/>
                <a:gd name="T69" fmla="*/ 72 h 84"/>
                <a:gd name="T70" fmla="*/ 18 w 54"/>
                <a:gd name="T71" fmla="*/ 66 h 84"/>
                <a:gd name="T72" fmla="*/ 24 w 54"/>
                <a:gd name="T73" fmla="*/ 66 h 84"/>
                <a:gd name="T74" fmla="*/ 24 w 54"/>
                <a:gd name="T75" fmla="*/ 60 h 84"/>
                <a:gd name="T76" fmla="*/ 18 w 54"/>
                <a:gd name="T77" fmla="*/ 60 h 84"/>
                <a:gd name="T78" fmla="*/ 18 w 54"/>
                <a:gd name="T79"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84">
                  <a:moveTo>
                    <a:pt x="18" y="54"/>
                  </a:moveTo>
                  <a:lnTo>
                    <a:pt x="18" y="48"/>
                  </a:lnTo>
                  <a:lnTo>
                    <a:pt x="24" y="36"/>
                  </a:lnTo>
                  <a:lnTo>
                    <a:pt x="18" y="36"/>
                  </a:lnTo>
                  <a:lnTo>
                    <a:pt x="18" y="30"/>
                  </a:lnTo>
                  <a:lnTo>
                    <a:pt x="12" y="30"/>
                  </a:lnTo>
                  <a:lnTo>
                    <a:pt x="18" y="24"/>
                  </a:lnTo>
                  <a:lnTo>
                    <a:pt x="12" y="24"/>
                  </a:lnTo>
                  <a:lnTo>
                    <a:pt x="18" y="12"/>
                  </a:lnTo>
                  <a:lnTo>
                    <a:pt x="12" y="6"/>
                  </a:lnTo>
                  <a:lnTo>
                    <a:pt x="6" y="6"/>
                  </a:lnTo>
                  <a:lnTo>
                    <a:pt x="0" y="6"/>
                  </a:lnTo>
                  <a:lnTo>
                    <a:pt x="0" y="0"/>
                  </a:lnTo>
                  <a:lnTo>
                    <a:pt x="6" y="0"/>
                  </a:lnTo>
                  <a:lnTo>
                    <a:pt x="48" y="6"/>
                  </a:lnTo>
                  <a:lnTo>
                    <a:pt x="48" y="12"/>
                  </a:lnTo>
                  <a:lnTo>
                    <a:pt x="42" y="12"/>
                  </a:lnTo>
                  <a:lnTo>
                    <a:pt x="42" y="18"/>
                  </a:lnTo>
                  <a:lnTo>
                    <a:pt x="42" y="24"/>
                  </a:lnTo>
                  <a:lnTo>
                    <a:pt x="42" y="30"/>
                  </a:lnTo>
                  <a:lnTo>
                    <a:pt x="42" y="36"/>
                  </a:lnTo>
                  <a:lnTo>
                    <a:pt x="48" y="36"/>
                  </a:lnTo>
                  <a:lnTo>
                    <a:pt x="54" y="36"/>
                  </a:lnTo>
                  <a:lnTo>
                    <a:pt x="54" y="42"/>
                  </a:lnTo>
                  <a:lnTo>
                    <a:pt x="54" y="54"/>
                  </a:lnTo>
                  <a:lnTo>
                    <a:pt x="54" y="60"/>
                  </a:lnTo>
                  <a:lnTo>
                    <a:pt x="54" y="66"/>
                  </a:lnTo>
                  <a:lnTo>
                    <a:pt x="48" y="84"/>
                  </a:lnTo>
                  <a:lnTo>
                    <a:pt x="42" y="84"/>
                  </a:lnTo>
                  <a:lnTo>
                    <a:pt x="42" y="78"/>
                  </a:lnTo>
                  <a:lnTo>
                    <a:pt x="36" y="78"/>
                  </a:lnTo>
                  <a:lnTo>
                    <a:pt x="30" y="72"/>
                  </a:lnTo>
                  <a:lnTo>
                    <a:pt x="24" y="66"/>
                  </a:lnTo>
                  <a:lnTo>
                    <a:pt x="24" y="72"/>
                  </a:lnTo>
                  <a:lnTo>
                    <a:pt x="18" y="72"/>
                  </a:lnTo>
                  <a:lnTo>
                    <a:pt x="18" y="66"/>
                  </a:lnTo>
                  <a:lnTo>
                    <a:pt x="24" y="66"/>
                  </a:lnTo>
                  <a:lnTo>
                    <a:pt x="24" y="60"/>
                  </a:lnTo>
                  <a:lnTo>
                    <a:pt x="18" y="60"/>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67" name="Freeform 495"/>
            <p:cNvSpPr>
              <a:spLocks/>
            </p:cNvSpPr>
            <p:nvPr/>
          </p:nvSpPr>
          <p:spPr bwMode="auto">
            <a:xfrm>
              <a:off x="2244" y="1530"/>
              <a:ext cx="48" cy="108"/>
            </a:xfrm>
            <a:custGeom>
              <a:avLst/>
              <a:gdLst>
                <a:gd name="T0" fmla="*/ 6 w 48"/>
                <a:gd name="T1" fmla="*/ 42 h 108"/>
                <a:gd name="T2" fmla="*/ 6 w 48"/>
                <a:gd name="T3" fmla="*/ 0 h 108"/>
                <a:gd name="T4" fmla="*/ 48 w 48"/>
                <a:gd name="T5" fmla="*/ 6 h 108"/>
                <a:gd name="T6" fmla="*/ 48 w 48"/>
                <a:gd name="T7" fmla="*/ 30 h 108"/>
                <a:gd name="T8" fmla="*/ 42 w 48"/>
                <a:gd name="T9" fmla="*/ 60 h 108"/>
                <a:gd name="T10" fmla="*/ 48 w 48"/>
                <a:gd name="T11" fmla="*/ 66 h 108"/>
                <a:gd name="T12" fmla="*/ 42 w 48"/>
                <a:gd name="T13" fmla="*/ 96 h 108"/>
                <a:gd name="T14" fmla="*/ 48 w 48"/>
                <a:gd name="T15" fmla="*/ 96 h 108"/>
                <a:gd name="T16" fmla="*/ 48 w 48"/>
                <a:gd name="T17" fmla="*/ 108 h 108"/>
                <a:gd name="T18" fmla="*/ 0 w 48"/>
                <a:gd name="T19" fmla="*/ 102 h 108"/>
                <a:gd name="T20" fmla="*/ 6 w 48"/>
                <a:gd name="T2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08">
                  <a:moveTo>
                    <a:pt x="6" y="42"/>
                  </a:moveTo>
                  <a:lnTo>
                    <a:pt x="6" y="0"/>
                  </a:lnTo>
                  <a:lnTo>
                    <a:pt x="48" y="6"/>
                  </a:lnTo>
                  <a:lnTo>
                    <a:pt x="48" y="30"/>
                  </a:lnTo>
                  <a:lnTo>
                    <a:pt x="42" y="60"/>
                  </a:lnTo>
                  <a:lnTo>
                    <a:pt x="48" y="66"/>
                  </a:lnTo>
                  <a:lnTo>
                    <a:pt x="42" y="96"/>
                  </a:lnTo>
                  <a:lnTo>
                    <a:pt x="48" y="96"/>
                  </a:lnTo>
                  <a:lnTo>
                    <a:pt x="48" y="108"/>
                  </a:lnTo>
                  <a:lnTo>
                    <a:pt x="0" y="10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68" name="Freeform 496"/>
            <p:cNvSpPr>
              <a:spLocks/>
            </p:cNvSpPr>
            <p:nvPr/>
          </p:nvSpPr>
          <p:spPr bwMode="auto">
            <a:xfrm>
              <a:off x="2286" y="1536"/>
              <a:ext cx="54" cy="60"/>
            </a:xfrm>
            <a:custGeom>
              <a:avLst/>
              <a:gdLst>
                <a:gd name="T0" fmla="*/ 6 w 54"/>
                <a:gd name="T1" fmla="*/ 60 h 60"/>
                <a:gd name="T2" fmla="*/ 0 w 54"/>
                <a:gd name="T3" fmla="*/ 54 h 60"/>
                <a:gd name="T4" fmla="*/ 6 w 54"/>
                <a:gd name="T5" fmla="*/ 24 h 60"/>
                <a:gd name="T6" fmla="*/ 6 w 54"/>
                <a:gd name="T7" fmla="*/ 0 h 60"/>
                <a:gd name="T8" fmla="*/ 42 w 54"/>
                <a:gd name="T9" fmla="*/ 0 h 60"/>
                <a:gd name="T10" fmla="*/ 54 w 54"/>
                <a:gd name="T11" fmla="*/ 6 h 60"/>
                <a:gd name="T12" fmla="*/ 54 w 54"/>
                <a:gd name="T13" fmla="*/ 24 h 60"/>
                <a:gd name="T14" fmla="*/ 54 w 54"/>
                <a:gd name="T15" fmla="*/ 60 h 60"/>
                <a:gd name="T16" fmla="*/ 6 w 54"/>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0">
                  <a:moveTo>
                    <a:pt x="6" y="60"/>
                  </a:moveTo>
                  <a:lnTo>
                    <a:pt x="0" y="54"/>
                  </a:lnTo>
                  <a:lnTo>
                    <a:pt x="6" y="24"/>
                  </a:lnTo>
                  <a:lnTo>
                    <a:pt x="6" y="0"/>
                  </a:lnTo>
                  <a:lnTo>
                    <a:pt x="42" y="0"/>
                  </a:lnTo>
                  <a:lnTo>
                    <a:pt x="54" y="6"/>
                  </a:lnTo>
                  <a:lnTo>
                    <a:pt x="54" y="24"/>
                  </a:lnTo>
                  <a:lnTo>
                    <a:pt x="54" y="60"/>
                  </a:lnTo>
                  <a:lnTo>
                    <a:pt x="6"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69" name="Freeform 497"/>
            <p:cNvSpPr>
              <a:spLocks/>
            </p:cNvSpPr>
            <p:nvPr/>
          </p:nvSpPr>
          <p:spPr bwMode="auto">
            <a:xfrm>
              <a:off x="2340" y="1542"/>
              <a:ext cx="54" cy="102"/>
            </a:xfrm>
            <a:custGeom>
              <a:avLst/>
              <a:gdLst>
                <a:gd name="T0" fmla="*/ 0 w 54"/>
                <a:gd name="T1" fmla="*/ 54 h 102"/>
                <a:gd name="T2" fmla="*/ 0 w 54"/>
                <a:gd name="T3" fmla="*/ 18 h 102"/>
                <a:gd name="T4" fmla="*/ 0 w 54"/>
                <a:gd name="T5" fmla="*/ 0 h 102"/>
                <a:gd name="T6" fmla="*/ 54 w 54"/>
                <a:gd name="T7" fmla="*/ 0 h 102"/>
                <a:gd name="T8" fmla="*/ 54 w 54"/>
                <a:gd name="T9" fmla="*/ 24 h 102"/>
                <a:gd name="T10" fmla="*/ 54 w 54"/>
                <a:gd name="T11" fmla="*/ 60 h 102"/>
                <a:gd name="T12" fmla="*/ 54 w 54"/>
                <a:gd name="T13" fmla="*/ 90 h 102"/>
                <a:gd name="T14" fmla="*/ 54 w 54"/>
                <a:gd name="T15" fmla="*/ 96 h 102"/>
                <a:gd name="T16" fmla="*/ 54 w 54"/>
                <a:gd name="T17" fmla="*/ 102 h 102"/>
                <a:gd name="T18" fmla="*/ 48 w 54"/>
                <a:gd name="T19" fmla="*/ 102 h 102"/>
                <a:gd name="T20" fmla="*/ 6 w 54"/>
                <a:gd name="T21" fmla="*/ 96 h 102"/>
                <a:gd name="T22" fmla="*/ 0 w 54"/>
                <a:gd name="T23" fmla="*/ 96 h 102"/>
                <a:gd name="T24" fmla="*/ 0 w 54"/>
                <a:gd name="T25" fmla="*/ 90 h 102"/>
                <a:gd name="T26" fmla="*/ 0 w 54"/>
                <a:gd name="T27" fmla="*/ 5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2">
                  <a:moveTo>
                    <a:pt x="0" y="54"/>
                  </a:moveTo>
                  <a:lnTo>
                    <a:pt x="0" y="18"/>
                  </a:lnTo>
                  <a:lnTo>
                    <a:pt x="0" y="0"/>
                  </a:lnTo>
                  <a:lnTo>
                    <a:pt x="54" y="0"/>
                  </a:lnTo>
                  <a:lnTo>
                    <a:pt x="54" y="24"/>
                  </a:lnTo>
                  <a:lnTo>
                    <a:pt x="54" y="60"/>
                  </a:lnTo>
                  <a:lnTo>
                    <a:pt x="54" y="90"/>
                  </a:lnTo>
                  <a:lnTo>
                    <a:pt x="54" y="96"/>
                  </a:lnTo>
                  <a:lnTo>
                    <a:pt x="54" y="102"/>
                  </a:lnTo>
                  <a:lnTo>
                    <a:pt x="48" y="102"/>
                  </a:lnTo>
                  <a:lnTo>
                    <a:pt x="6" y="96"/>
                  </a:lnTo>
                  <a:lnTo>
                    <a:pt x="0" y="96"/>
                  </a:lnTo>
                  <a:lnTo>
                    <a:pt x="0" y="90"/>
                  </a:lnTo>
                  <a:lnTo>
                    <a:pt x="0"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70" name="Freeform 498"/>
            <p:cNvSpPr>
              <a:spLocks/>
            </p:cNvSpPr>
            <p:nvPr/>
          </p:nvSpPr>
          <p:spPr bwMode="auto">
            <a:xfrm>
              <a:off x="858" y="1296"/>
              <a:ext cx="96" cy="96"/>
            </a:xfrm>
            <a:custGeom>
              <a:avLst/>
              <a:gdLst>
                <a:gd name="T0" fmla="*/ 66 w 96"/>
                <a:gd name="T1" fmla="*/ 96 h 96"/>
                <a:gd name="T2" fmla="*/ 0 w 96"/>
                <a:gd name="T3" fmla="*/ 78 h 96"/>
                <a:gd name="T4" fmla="*/ 18 w 96"/>
                <a:gd name="T5" fmla="*/ 12 h 96"/>
                <a:gd name="T6" fmla="*/ 24 w 96"/>
                <a:gd name="T7" fmla="*/ 12 h 96"/>
                <a:gd name="T8" fmla="*/ 24 w 96"/>
                <a:gd name="T9" fmla="*/ 6 h 96"/>
                <a:gd name="T10" fmla="*/ 30 w 96"/>
                <a:gd name="T11" fmla="*/ 6 h 96"/>
                <a:gd name="T12" fmla="*/ 42 w 96"/>
                <a:gd name="T13" fmla="*/ 12 h 96"/>
                <a:gd name="T14" fmla="*/ 42 w 96"/>
                <a:gd name="T15" fmla="*/ 6 h 96"/>
                <a:gd name="T16" fmla="*/ 54 w 96"/>
                <a:gd name="T17" fmla="*/ 12 h 96"/>
                <a:gd name="T18" fmla="*/ 54 w 96"/>
                <a:gd name="T19" fmla="*/ 6 h 96"/>
                <a:gd name="T20" fmla="*/ 60 w 96"/>
                <a:gd name="T21" fmla="*/ 6 h 96"/>
                <a:gd name="T22" fmla="*/ 66 w 96"/>
                <a:gd name="T23" fmla="*/ 6 h 96"/>
                <a:gd name="T24" fmla="*/ 72 w 96"/>
                <a:gd name="T25" fmla="*/ 6 h 96"/>
                <a:gd name="T26" fmla="*/ 72 w 96"/>
                <a:gd name="T27" fmla="*/ 0 h 96"/>
                <a:gd name="T28" fmla="*/ 84 w 96"/>
                <a:gd name="T29" fmla="*/ 0 h 96"/>
                <a:gd name="T30" fmla="*/ 90 w 96"/>
                <a:gd name="T31" fmla="*/ 0 h 96"/>
                <a:gd name="T32" fmla="*/ 96 w 96"/>
                <a:gd name="T33" fmla="*/ 0 h 96"/>
                <a:gd name="T34" fmla="*/ 84 w 96"/>
                <a:gd name="T35" fmla="*/ 48 h 96"/>
                <a:gd name="T36" fmla="*/ 78 w 96"/>
                <a:gd name="T37" fmla="*/ 48 h 96"/>
                <a:gd name="T38" fmla="*/ 66 w 96"/>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66" y="96"/>
                  </a:moveTo>
                  <a:lnTo>
                    <a:pt x="0" y="78"/>
                  </a:lnTo>
                  <a:lnTo>
                    <a:pt x="18" y="12"/>
                  </a:lnTo>
                  <a:lnTo>
                    <a:pt x="24" y="12"/>
                  </a:lnTo>
                  <a:lnTo>
                    <a:pt x="24" y="6"/>
                  </a:lnTo>
                  <a:lnTo>
                    <a:pt x="30" y="6"/>
                  </a:lnTo>
                  <a:lnTo>
                    <a:pt x="42" y="12"/>
                  </a:lnTo>
                  <a:lnTo>
                    <a:pt x="42" y="6"/>
                  </a:lnTo>
                  <a:lnTo>
                    <a:pt x="54" y="12"/>
                  </a:lnTo>
                  <a:lnTo>
                    <a:pt x="54" y="6"/>
                  </a:lnTo>
                  <a:lnTo>
                    <a:pt x="60" y="6"/>
                  </a:lnTo>
                  <a:lnTo>
                    <a:pt x="66" y="6"/>
                  </a:lnTo>
                  <a:lnTo>
                    <a:pt x="72" y="6"/>
                  </a:lnTo>
                  <a:lnTo>
                    <a:pt x="72" y="0"/>
                  </a:lnTo>
                  <a:lnTo>
                    <a:pt x="84" y="0"/>
                  </a:lnTo>
                  <a:lnTo>
                    <a:pt x="90" y="0"/>
                  </a:lnTo>
                  <a:lnTo>
                    <a:pt x="96" y="0"/>
                  </a:lnTo>
                  <a:lnTo>
                    <a:pt x="84" y="48"/>
                  </a:lnTo>
                  <a:lnTo>
                    <a:pt x="78" y="48"/>
                  </a:lnTo>
                  <a:lnTo>
                    <a:pt x="66" y="9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71" name="Freeform 499"/>
            <p:cNvSpPr>
              <a:spLocks/>
            </p:cNvSpPr>
            <p:nvPr/>
          </p:nvSpPr>
          <p:spPr bwMode="auto">
            <a:xfrm>
              <a:off x="2532" y="1554"/>
              <a:ext cx="66" cy="30"/>
            </a:xfrm>
            <a:custGeom>
              <a:avLst/>
              <a:gdLst>
                <a:gd name="T0" fmla="*/ 66 w 66"/>
                <a:gd name="T1" fmla="*/ 18 h 30"/>
                <a:gd name="T2" fmla="*/ 60 w 66"/>
                <a:gd name="T3" fmla="*/ 18 h 30"/>
                <a:gd name="T4" fmla="*/ 60 w 66"/>
                <a:gd name="T5" fmla="*/ 24 h 30"/>
                <a:gd name="T6" fmla="*/ 54 w 66"/>
                <a:gd name="T7" fmla="*/ 24 h 30"/>
                <a:gd name="T8" fmla="*/ 48 w 66"/>
                <a:gd name="T9" fmla="*/ 30 h 30"/>
                <a:gd name="T10" fmla="*/ 36 w 66"/>
                <a:gd name="T11" fmla="*/ 24 h 30"/>
                <a:gd name="T12" fmla="*/ 30 w 66"/>
                <a:gd name="T13" fmla="*/ 24 h 30"/>
                <a:gd name="T14" fmla="*/ 24 w 66"/>
                <a:gd name="T15" fmla="*/ 24 h 30"/>
                <a:gd name="T16" fmla="*/ 18 w 66"/>
                <a:gd name="T17" fmla="*/ 24 h 30"/>
                <a:gd name="T18" fmla="*/ 12 w 66"/>
                <a:gd name="T19" fmla="*/ 18 h 30"/>
                <a:gd name="T20" fmla="*/ 6 w 66"/>
                <a:gd name="T21" fmla="*/ 18 h 30"/>
                <a:gd name="T22" fmla="*/ 0 w 66"/>
                <a:gd name="T23" fmla="*/ 18 h 30"/>
                <a:gd name="T24" fmla="*/ 0 w 66"/>
                <a:gd name="T25" fmla="*/ 12 h 30"/>
                <a:gd name="T26" fmla="*/ 0 w 66"/>
                <a:gd name="T27" fmla="*/ 0 h 30"/>
                <a:gd name="T28" fmla="*/ 48 w 66"/>
                <a:gd name="T29" fmla="*/ 0 h 30"/>
                <a:gd name="T30" fmla="*/ 66 w 66"/>
                <a:gd name="T31" fmla="*/ 0 h 30"/>
                <a:gd name="T32" fmla="*/ 66 w 66"/>
                <a:gd name="T3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0">
                  <a:moveTo>
                    <a:pt x="66" y="18"/>
                  </a:moveTo>
                  <a:lnTo>
                    <a:pt x="60" y="18"/>
                  </a:lnTo>
                  <a:lnTo>
                    <a:pt x="60" y="24"/>
                  </a:lnTo>
                  <a:lnTo>
                    <a:pt x="54" y="24"/>
                  </a:lnTo>
                  <a:lnTo>
                    <a:pt x="48" y="30"/>
                  </a:lnTo>
                  <a:lnTo>
                    <a:pt x="36" y="24"/>
                  </a:lnTo>
                  <a:lnTo>
                    <a:pt x="30" y="24"/>
                  </a:lnTo>
                  <a:lnTo>
                    <a:pt x="24" y="24"/>
                  </a:lnTo>
                  <a:lnTo>
                    <a:pt x="18" y="24"/>
                  </a:lnTo>
                  <a:lnTo>
                    <a:pt x="12" y="18"/>
                  </a:lnTo>
                  <a:lnTo>
                    <a:pt x="6" y="18"/>
                  </a:lnTo>
                  <a:lnTo>
                    <a:pt x="0" y="18"/>
                  </a:lnTo>
                  <a:lnTo>
                    <a:pt x="0" y="12"/>
                  </a:lnTo>
                  <a:lnTo>
                    <a:pt x="0" y="0"/>
                  </a:lnTo>
                  <a:lnTo>
                    <a:pt x="48" y="0"/>
                  </a:lnTo>
                  <a:lnTo>
                    <a:pt x="66" y="0"/>
                  </a:lnTo>
                  <a:lnTo>
                    <a:pt x="66"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72" name="Freeform 500"/>
            <p:cNvSpPr>
              <a:spLocks/>
            </p:cNvSpPr>
            <p:nvPr/>
          </p:nvSpPr>
          <p:spPr bwMode="auto">
            <a:xfrm>
              <a:off x="2598" y="1554"/>
              <a:ext cx="72" cy="24"/>
            </a:xfrm>
            <a:custGeom>
              <a:avLst/>
              <a:gdLst>
                <a:gd name="T0" fmla="*/ 72 w 72"/>
                <a:gd name="T1" fmla="*/ 24 h 24"/>
                <a:gd name="T2" fmla="*/ 66 w 72"/>
                <a:gd name="T3" fmla="*/ 24 h 24"/>
                <a:gd name="T4" fmla="*/ 60 w 72"/>
                <a:gd name="T5" fmla="*/ 24 h 24"/>
                <a:gd name="T6" fmla="*/ 48 w 72"/>
                <a:gd name="T7" fmla="*/ 24 h 24"/>
                <a:gd name="T8" fmla="*/ 42 w 72"/>
                <a:gd name="T9" fmla="*/ 18 h 24"/>
                <a:gd name="T10" fmla="*/ 36 w 72"/>
                <a:gd name="T11" fmla="*/ 18 h 24"/>
                <a:gd name="T12" fmla="*/ 30 w 72"/>
                <a:gd name="T13" fmla="*/ 18 h 24"/>
                <a:gd name="T14" fmla="*/ 24 w 72"/>
                <a:gd name="T15" fmla="*/ 18 h 24"/>
                <a:gd name="T16" fmla="*/ 24 w 72"/>
                <a:gd name="T17" fmla="*/ 12 h 24"/>
                <a:gd name="T18" fmla="*/ 18 w 72"/>
                <a:gd name="T19" fmla="*/ 12 h 24"/>
                <a:gd name="T20" fmla="*/ 12 w 72"/>
                <a:gd name="T21" fmla="*/ 18 h 24"/>
                <a:gd name="T22" fmla="*/ 6 w 72"/>
                <a:gd name="T23" fmla="*/ 18 h 24"/>
                <a:gd name="T24" fmla="*/ 0 w 72"/>
                <a:gd name="T25" fmla="*/ 18 h 24"/>
                <a:gd name="T26" fmla="*/ 0 w 72"/>
                <a:gd name="T27" fmla="*/ 0 h 24"/>
                <a:gd name="T28" fmla="*/ 54 w 72"/>
                <a:gd name="T29" fmla="*/ 0 h 24"/>
                <a:gd name="T30" fmla="*/ 60 w 72"/>
                <a:gd name="T31" fmla="*/ 6 h 24"/>
                <a:gd name="T32" fmla="*/ 66 w 72"/>
                <a:gd name="T33" fmla="*/ 12 h 24"/>
                <a:gd name="T34" fmla="*/ 72 w 72"/>
                <a:gd name="T35" fmla="*/ 12 h 24"/>
                <a:gd name="T36" fmla="*/ 66 w 72"/>
                <a:gd name="T37" fmla="*/ 24 h 24"/>
                <a:gd name="T38" fmla="*/ 72 w 7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
                  <a:moveTo>
                    <a:pt x="72" y="24"/>
                  </a:moveTo>
                  <a:lnTo>
                    <a:pt x="66" y="24"/>
                  </a:lnTo>
                  <a:lnTo>
                    <a:pt x="60" y="24"/>
                  </a:lnTo>
                  <a:lnTo>
                    <a:pt x="48" y="24"/>
                  </a:lnTo>
                  <a:lnTo>
                    <a:pt x="42" y="18"/>
                  </a:lnTo>
                  <a:lnTo>
                    <a:pt x="36" y="18"/>
                  </a:lnTo>
                  <a:lnTo>
                    <a:pt x="30" y="18"/>
                  </a:lnTo>
                  <a:lnTo>
                    <a:pt x="24" y="18"/>
                  </a:lnTo>
                  <a:lnTo>
                    <a:pt x="24" y="12"/>
                  </a:lnTo>
                  <a:lnTo>
                    <a:pt x="18" y="12"/>
                  </a:lnTo>
                  <a:lnTo>
                    <a:pt x="12" y="18"/>
                  </a:lnTo>
                  <a:lnTo>
                    <a:pt x="6" y="18"/>
                  </a:lnTo>
                  <a:lnTo>
                    <a:pt x="0" y="18"/>
                  </a:lnTo>
                  <a:lnTo>
                    <a:pt x="0" y="0"/>
                  </a:lnTo>
                  <a:lnTo>
                    <a:pt x="54" y="0"/>
                  </a:lnTo>
                  <a:lnTo>
                    <a:pt x="60" y="6"/>
                  </a:lnTo>
                  <a:lnTo>
                    <a:pt x="66" y="12"/>
                  </a:lnTo>
                  <a:lnTo>
                    <a:pt x="72" y="12"/>
                  </a:lnTo>
                  <a:lnTo>
                    <a:pt x="66" y="24"/>
                  </a:lnTo>
                  <a:lnTo>
                    <a:pt x="72"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73" name="Freeform 501"/>
            <p:cNvSpPr>
              <a:spLocks/>
            </p:cNvSpPr>
            <p:nvPr/>
          </p:nvSpPr>
          <p:spPr bwMode="auto">
            <a:xfrm>
              <a:off x="2394" y="1542"/>
              <a:ext cx="138" cy="102"/>
            </a:xfrm>
            <a:custGeom>
              <a:avLst/>
              <a:gdLst>
                <a:gd name="T0" fmla="*/ 138 w 138"/>
                <a:gd name="T1" fmla="*/ 24 h 102"/>
                <a:gd name="T2" fmla="*/ 138 w 138"/>
                <a:gd name="T3" fmla="*/ 30 h 102"/>
                <a:gd name="T4" fmla="*/ 138 w 138"/>
                <a:gd name="T5" fmla="*/ 66 h 102"/>
                <a:gd name="T6" fmla="*/ 132 w 138"/>
                <a:gd name="T7" fmla="*/ 102 h 102"/>
                <a:gd name="T8" fmla="*/ 126 w 138"/>
                <a:gd name="T9" fmla="*/ 102 h 102"/>
                <a:gd name="T10" fmla="*/ 84 w 138"/>
                <a:gd name="T11" fmla="*/ 96 h 102"/>
                <a:gd name="T12" fmla="*/ 42 w 138"/>
                <a:gd name="T13" fmla="*/ 96 h 102"/>
                <a:gd name="T14" fmla="*/ 0 w 138"/>
                <a:gd name="T15" fmla="*/ 96 h 102"/>
                <a:gd name="T16" fmla="*/ 0 w 138"/>
                <a:gd name="T17" fmla="*/ 90 h 102"/>
                <a:gd name="T18" fmla="*/ 0 w 138"/>
                <a:gd name="T19" fmla="*/ 60 h 102"/>
                <a:gd name="T20" fmla="*/ 0 w 138"/>
                <a:gd name="T21" fmla="*/ 24 h 102"/>
                <a:gd name="T22" fmla="*/ 0 w 138"/>
                <a:gd name="T23" fmla="*/ 0 h 102"/>
                <a:gd name="T24" fmla="*/ 60 w 138"/>
                <a:gd name="T25" fmla="*/ 6 h 102"/>
                <a:gd name="T26" fmla="*/ 138 w 138"/>
                <a:gd name="T27" fmla="*/ 12 h 102"/>
                <a:gd name="T28" fmla="*/ 138 w 138"/>
                <a:gd name="T29"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02">
                  <a:moveTo>
                    <a:pt x="138" y="24"/>
                  </a:moveTo>
                  <a:lnTo>
                    <a:pt x="138" y="30"/>
                  </a:lnTo>
                  <a:lnTo>
                    <a:pt x="138" y="66"/>
                  </a:lnTo>
                  <a:lnTo>
                    <a:pt x="132" y="102"/>
                  </a:lnTo>
                  <a:lnTo>
                    <a:pt x="126" y="102"/>
                  </a:lnTo>
                  <a:lnTo>
                    <a:pt x="84" y="96"/>
                  </a:lnTo>
                  <a:lnTo>
                    <a:pt x="42" y="96"/>
                  </a:lnTo>
                  <a:lnTo>
                    <a:pt x="0" y="96"/>
                  </a:lnTo>
                  <a:lnTo>
                    <a:pt x="0" y="90"/>
                  </a:lnTo>
                  <a:lnTo>
                    <a:pt x="0" y="60"/>
                  </a:lnTo>
                  <a:lnTo>
                    <a:pt x="0" y="24"/>
                  </a:lnTo>
                  <a:lnTo>
                    <a:pt x="0" y="0"/>
                  </a:lnTo>
                  <a:lnTo>
                    <a:pt x="60" y="6"/>
                  </a:lnTo>
                  <a:lnTo>
                    <a:pt x="138" y="12"/>
                  </a:lnTo>
                  <a:lnTo>
                    <a:pt x="138"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74" name="Freeform 502"/>
            <p:cNvSpPr>
              <a:spLocks/>
            </p:cNvSpPr>
            <p:nvPr/>
          </p:nvSpPr>
          <p:spPr bwMode="auto">
            <a:xfrm>
              <a:off x="780" y="1254"/>
              <a:ext cx="66" cy="108"/>
            </a:xfrm>
            <a:custGeom>
              <a:avLst/>
              <a:gdLst>
                <a:gd name="T0" fmla="*/ 36 w 66"/>
                <a:gd name="T1" fmla="*/ 108 h 108"/>
                <a:gd name="T2" fmla="*/ 12 w 66"/>
                <a:gd name="T3" fmla="*/ 96 h 108"/>
                <a:gd name="T4" fmla="*/ 0 w 66"/>
                <a:gd name="T5" fmla="*/ 84 h 108"/>
                <a:gd name="T6" fmla="*/ 0 w 66"/>
                <a:gd name="T7" fmla="*/ 72 h 108"/>
                <a:gd name="T8" fmla="*/ 6 w 66"/>
                <a:gd name="T9" fmla="*/ 54 h 108"/>
                <a:gd name="T10" fmla="*/ 12 w 66"/>
                <a:gd name="T11" fmla="*/ 42 h 108"/>
                <a:gd name="T12" fmla="*/ 12 w 66"/>
                <a:gd name="T13" fmla="*/ 36 h 108"/>
                <a:gd name="T14" fmla="*/ 12 w 66"/>
                <a:gd name="T15" fmla="*/ 12 h 108"/>
                <a:gd name="T16" fmla="*/ 18 w 66"/>
                <a:gd name="T17" fmla="*/ 0 h 108"/>
                <a:gd name="T18" fmla="*/ 36 w 66"/>
                <a:gd name="T19" fmla="*/ 6 h 108"/>
                <a:gd name="T20" fmla="*/ 36 w 66"/>
                <a:gd name="T21" fmla="*/ 12 h 108"/>
                <a:gd name="T22" fmla="*/ 42 w 66"/>
                <a:gd name="T23" fmla="*/ 12 h 108"/>
                <a:gd name="T24" fmla="*/ 42 w 66"/>
                <a:gd name="T25" fmla="*/ 18 h 108"/>
                <a:gd name="T26" fmla="*/ 36 w 66"/>
                <a:gd name="T27" fmla="*/ 18 h 108"/>
                <a:gd name="T28" fmla="*/ 36 w 66"/>
                <a:gd name="T29" fmla="*/ 24 h 108"/>
                <a:gd name="T30" fmla="*/ 36 w 66"/>
                <a:gd name="T31" fmla="*/ 18 h 108"/>
                <a:gd name="T32" fmla="*/ 36 w 66"/>
                <a:gd name="T33" fmla="*/ 24 h 108"/>
                <a:gd name="T34" fmla="*/ 36 w 66"/>
                <a:gd name="T35" fmla="*/ 30 h 108"/>
                <a:gd name="T36" fmla="*/ 36 w 66"/>
                <a:gd name="T37" fmla="*/ 36 h 108"/>
                <a:gd name="T38" fmla="*/ 48 w 66"/>
                <a:gd name="T39" fmla="*/ 36 h 108"/>
                <a:gd name="T40" fmla="*/ 54 w 66"/>
                <a:gd name="T41" fmla="*/ 36 h 108"/>
                <a:gd name="T42" fmla="*/ 54 w 66"/>
                <a:gd name="T43" fmla="*/ 30 h 108"/>
                <a:gd name="T44" fmla="*/ 60 w 66"/>
                <a:gd name="T45" fmla="*/ 30 h 108"/>
                <a:gd name="T46" fmla="*/ 66 w 66"/>
                <a:gd name="T47" fmla="*/ 30 h 108"/>
                <a:gd name="T48" fmla="*/ 66 w 66"/>
                <a:gd name="T49" fmla="*/ 36 h 108"/>
                <a:gd name="T50" fmla="*/ 60 w 66"/>
                <a:gd name="T51" fmla="*/ 42 h 108"/>
                <a:gd name="T52" fmla="*/ 54 w 66"/>
                <a:gd name="T53" fmla="*/ 42 h 108"/>
                <a:gd name="T54" fmla="*/ 54 w 66"/>
                <a:gd name="T55" fmla="*/ 48 h 108"/>
                <a:gd name="T56" fmla="*/ 54 w 66"/>
                <a:gd name="T57" fmla="*/ 54 h 108"/>
                <a:gd name="T58" fmla="*/ 48 w 66"/>
                <a:gd name="T59" fmla="*/ 54 h 108"/>
                <a:gd name="T60" fmla="*/ 48 w 66"/>
                <a:gd name="T61" fmla="*/ 60 h 108"/>
                <a:gd name="T62" fmla="*/ 42 w 66"/>
                <a:gd name="T63" fmla="*/ 60 h 108"/>
                <a:gd name="T64" fmla="*/ 42 w 66"/>
                <a:gd name="T65" fmla="*/ 54 h 108"/>
                <a:gd name="T66" fmla="*/ 36 w 66"/>
                <a:gd name="T67" fmla="*/ 54 h 108"/>
                <a:gd name="T68" fmla="*/ 36 w 66"/>
                <a:gd name="T69" fmla="*/ 60 h 108"/>
                <a:gd name="T70" fmla="*/ 30 w 66"/>
                <a:gd name="T71" fmla="*/ 66 h 108"/>
                <a:gd name="T72" fmla="*/ 36 w 66"/>
                <a:gd name="T73" fmla="*/ 72 h 108"/>
                <a:gd name="T74" fmla="*/ 42 w 66"/>
                <a:gd name="T75" fmla="*/ 72 h 108"/>
                <a:gd name="T76" fmla="*/ 42 w 66"/>
                <a:gd name="T77" fmla="*/ 78 h 108"/>
                <a:gd name="T78" fmla="*/ 42 w 66"/>
                <a:gd name="T79" fmla="*/ 84 h 108"/>
                <a:gd name="T80" fmla="*/ 48 w 66"/>
                <a:gd name="T81" fmla="*/ 84 h 108"/>
                <a:gd name="T82" fmla="*/ 42 w 66"/>
                <a:gd name="T83" fmla="*/ 90 h 108"/>
                <a:gd name="T84" fmla="*/ 36 w 66"/>
                <a:gd name="T85" fmla="*/ 96 h 108"/>
                <a:gd name="T86" fmla="*/ 42 w 66"/>
                <a:gd name="T87" fmla="*/ 96 h 108"/>
                <a:gd name="T88" fmla="*/ 36 w 66"/>
                <a:gd name="T89" fmla="*/ 102 h 108"/>
                <a:gd name="T90" fmla="*/ 36 w 66"/>
                <a:gd name="T9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108">
                  <a:moveTo>
                    <a:pt x="36" y="108"/>
                  </a:moveTo>
                  <a:lnTo>
                    <a:pt x="12" y="96"/>
                  </a:lnTo>
                  <a:lnTo>
                    <a:pt x="0" y="84"/>
                  </a:lnTo>
                  <a:lnTo>
                    <a:pt x="0" y="72"/>
                  </a:lnTo>
                  <a:lnTo>
                    <a:pt x="6" y="54"/>
                  </a:lnTo>
                  <a:lnTo>
                    <a:pt x="12" y="42"/>
                  </a:lnTo>
                  <a:lnTo>
                    <a:pt x="12" y="36"/>
                  </a:lnTo>
                  <a:lnTo>
                    <a:pt x="12" y="12"/>
                  </a:lnTo>
                  <a:lnTo>
                    <a:pt x="18" y="0"/>
                  </a:lnTo>
                  <a:lnTo>
                    <a:pt x="36" y="6"/>
                  </a:lnTo>
                  <a:lnTo>
                    <a:pt x="36" y="12"/>
                  </a:lnTo>
                  <a:lnTo>
                    <a:pt x="42" y="12"/>
                  </a:lnTo>
                  <a:lnTo>
                    <a:pt x="42" y="18"/>
                  </a:lnTo>
                  <a:lnTo>
                    <a:pt x="36" y="18"/>
                  </a:lnTo>
                  <a:lnTo>
                    <a:pt x="36" y="24"/>
                  </a:lnTo>
                  <a:lnTo>
                    <a:pt x="36" y="18"/>
                  </a:lnTo>
                  <a:lnTo>
                    <a:pt x="36" y="24"/>
                  </a:lnTo>
                  <a:lnTo>
                    <a:pt x="36" y="30"/>
                  </a:lnTo>
                  <a:lnTo>
                    <a:pt x="36" y="36"/>
                  </a:lnTo>
                  <a:lnTo>
                    <a:pt x="48" y="36"/>
                  </a:lnTo>
                  <a:lnTo>
                    <a:pt x="54" y="36"/>
                  </a:lnTo>
                  <a:lnTo>
                    <a:pt x="54" y="30"/>
                  </a:lnTo>
                  <a:lnTo>
                    <a:pt x="60" y="30"/>
                  </a:lnTo>
                  <a:lnTo>
                    <a:pt x="66" y="30"/>
                  </a:lnTo>
                  <a:lnTo>
                    <a:pt x="66" y="36"/>
                  </a:lnTo>
                  <a:lnTo>
                    <a:pt x="60" y="42"/>
                  </a:lnTo>
                  <a:lnTo>
                    <a:pt x="54" y="42"/>
                  </a:lnTo>
                  <a:lnTo>
                    <a:pt x="54" y="48"/>
                  </a:lnTo>
                  <a:lnTo>
                    <a:pt x="54" y="54"/>
                  </a:lnTo>
                  <a:lnTo>
                    <a:pt x="48" y="54"/>
                  </a:lnTo>
                  <a:lnTo>
                    <a:pt x="48" y="60"/>
                  </a:lnTo>
                  <a:lnTo>
                    <a:pt x="42" y="60"/>
                  </a:lnTo>
                  <a:lnTo>
                    <a:pt x="42" y="54"/>
                  </a:lnTo>
                  <a:lnTo>
                    <a:pt x="36" y="54"/>
                  </a:lnTo>
                  <a:lnTo>
                    <a:pt x="36" y="60"/>
                  </a:lnTo>
                  <a:lnTo>
                    <a:pt x="30" y="66"/>
                  </a:lnTo>
                  <a:lnTo>
                    <a:pt x="36" y="72"/>
                  </a:lnTo>
                  <a:lnTo>
                    <a:pt x="42" y="72"/>
                  </a:lnTo>
                  <a:lnTo>
                    <a:pt x="42" y="78"/>
                  </a:lnTo>
                  <a:lnTo>
                    <a:pt x="42" y="84"/>
                  </a:lnTo>
                  <a:lnTo>
                    <a:pt x="48" y="84"/>
                  </a:lnTo>
                  <a:lnTo>
                    <a:pt x="42" y="90"/>
                  </a:lnTo>
                  <a:lnTo>
                    <a:pt x="36" y="96"/>
                  </a:lnTo>
                  <a:lnTo>
                    <a:pt x="42" y="96"/>
                  </a:lnTo>
                  <a:lnTo>
                    <a:pt x="36" y="102"/>
                  </a:lnTo>
                  <a:lnTo>
                    <a:pt x="36" y="10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75" name="Freeform 503"/>
            <p:cNvSpPr>
              <a:spLocks/>
            </p:cNvSpPr>
            <p:nvPr/>
          </p:nvSpPr>
          <p:spPr bwMode="auto">
            <a:xfrm>
              <a:off x="4440" y="1368"/>
              <a:ext cx="36" cy="54"/>
            </a:xfrm>
            <a:custGeom>
              <a:avLst/>
              <a:gdLst>
                <a:gd name="T0" fmla="*/ 36 w 36"/>
                <a:gd name="T1" fmla="*/ 42 h 54"/>
                <a:gd name="T2" fmla="*/ 6 w 36"/>
                <a:gd name="T3" fmla="*/ 54 h 54"/>
                <a:gd name="T4" fmla="*/ 0 w 36"/>
                <a:gd name="T5" fmla="*/ 54 h 54"/>
                <a:gd name="T6" fmla="*/ 6 w 36"/>
                <a:gd name="T7" fmla="*/ 48 h 54"/>
                <a:gd name="T8" fmla="*/ 0 w 36"/>
                <a:gd name="T9" fmla="*/ 42 h 54"/>
                <a:gd name="T10" fmla="*/ 6 w 36"/>
                <a:gd name="T11" fmla="*/ 30 h 54"/>
                <a:gd name="T12" fmla="*/ 6 w 36"/>
                <a:gd name="T13" fmla="*/ 24 h 54"/>
                <a:gd name="T14" fmla="*/ 6 w 36"/>
                <a:gd name="T15" fmla="*/ 18 h 54"/>
                <a:gd name="T16" fmla="*/ 0 w 36"/>
                <a:gd name="T17" fmla="*/ 18 h 54"/>
                <a:gd name="T18" fmla="*/ 0 w 36"/>
                <a:gd name="T19" fmla="*/ 12 h 54"/>
                <a:gd name="T20" fmla="*/ 0 w 36"/>
                <a:gd name="T21" fmla="*/ 6 h 54"/>
                <a:gd name="T22" fmla="*/ 18 w 36"/>
                <a:gd name="T23" fmla="*/ 0 h 54"/>
                <a:gd name="T24" fmla="*/ 30 w 36"/>
                <a:gd name="T25" fmla="*/ 0 h 54"/>
                <a:gd name="T26" fmla="*/ 30 w 36"/>
                <a:gd name="T27" fmla="*/ 12 h 54"/>
                <a:gd name="T28" fmla="*/ 36 w 36"/>
                <a:gd name="T29" fmla="*/ 18 h 54"/>
                <a:gd name="T30" fmla="*/ 36 w 36"/>
                <a:gd name="T3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54">
                  <a:moveTo>
                    <a:pt x="36" y="42"/>
                  </a:moveTo>
                  <a:lnTo>
                    <a:pt x="6" y="54"/>
                  </a:lnTo>
                  <a:lnTo>
                    <a:pt x="0" y="54"/>
                  </a:lnTo>
                  <a:lnTo>
                    <a:pt x="6" y="48"/>
                  </a:lnTo>
                  <a:lnTo>
                    <a:pt x="0" y="42"/>
                  </a:lnTo>
                  <a:lnTo>
                    <a:pt x="6" y="30"/>
                  </a:lnTo>
                  <a:lnTo>
                    <a:pt x="6" y="24"/>
                  </a:lnTo>
                  <a:lnTo>
                    <a:pt x="6" y="18"/>
                  </a:lnTo>
                  <a:lnTo>
                    <a:pt x="0" y="18"/>
                  </a:lnTo>
                  <a:lnTo>
                    <a:pt x="0" y="12"/>
                  </a:lnTo>
                  <a:lnTo>
                    <a:pt x="0" y="6"/>
                  </a:lnTo>
                  <a:lnTo>
                    <a:pt x="18" y="0"/>
                  </a:lnTo>
                  <a:lnTo>
                    <a:pt x="30" y="0"/>
                  </a:lnTo>
                  <a:lnTo>
                    <a:pt x="30" y="12"/>
                  </a:lnTo>
                  <a:lnTo>
                    <a:pt x="36" y="18"/>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76" name="Freeform 504"/>
            <p:cNvSpPr>
              <a:spLocks/>
            </p:cNvSpPr>
            <p:nvPr/>
          </p:nvSpPr>
          <p:spPr bwMode="auto">
            <a:xfrm>
              <a:off x="4398" y="1380"/>
              <a:ext cx="36" cy="24"/>
            </a:xfrm>
            <a:custGeom>
              <a:avLst/>
              <a:gdLst>
                <a:gd name="T0" fmla="*/ 36 w 36"/>
                <a:gd name="T1" fmla="*/ 12 h 24"/>
                <a:gd name="T2" fmla="*/ 12 w 36"/>
                <a:gd name="T3" fmla="*/ 24 h 24"/>
                <a:gd name="T4" fmla="*/ 6 w 36"/>
                <a:gd name="T5" fmla="*/ 24 h 24"/>
                <a:gd name="T6" fmla="*/ 0 w 36"/>
                <a:gd name="T7" fmla="*/ 24 h 24"/>
                <a:gd name="T8" fmla="*/ 6 w 36"/>
                <a:gd name="T9" fmla="*/ 24 h 24"/>
                <a:gd name="T10" fmla="*/ 6 w 36"/>
                <a:gd name="T11" fmla="*/ 18 h 24"/>
                <a:gd name="T12" fmla="*/ 12 w 36"/>
                <a:gd name="T13" fmla="*/ 6 h 24"/>
                <a:gd name="T14" fmla="*/ 12 w 36"/>
                <a:gd name="T15" fmla="*/ 0 h 24"/>
                <a:gd name="T16" fmla="*/ 24 w 36"/>
                <a:gd name="T17" fmla="*/ 0 h 24"/>
                <a:gd name="T18" fmla="*/ 24 w 36"/>
                <a:gd name="T19" fmla="*/ 6 h 24"/>
                <a:gd name="T20" fmla="*/ 24 w 36"/>
                <a:gd name="T21" fmla="*/ 0 h 24"/>
                <a:gd name="T22" fmla="*/ 30 w 36"/>
                <a:gd name="T23" fmla="*/ 6 h 24"/>
                <a:gd name="T24" fmla="*/ 36 w 36"/>
                <a:gd name="T2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4">
                  <a:moveTo>
                    <a:pt x="36" y="12"/>
                  </a:moveTo>
                  <a:lnTo>
                    <a:pt x="12" y="24"/>
                  </a:lnTo>
                  <a:lnTo>
                    <a:pt x="6" y="24"/>
                  </a:lnTo>
                  <a:lnTo>
                    <a:pt x="0" y="24"/>
                  </a:lnTo>
                  <a:lnTo>
                    <a:pt x="6" y="24"/>
                  </a:lnTo>
                  <a:lnTo>
                    <a:pt x="6" y="18"/>
                  </a:lnTo>
                  <a:lnTo>
                    <a:pt x="12" y="6"/>
                  </a:lnTo>
                  <a:lnTo>
                    <a:pt x="12" y="0"/>
                  </a:lnTo>
                  <a:lnTo>
                    <a:pt x="24" y="0"/>
                  </a:lnTo>
                  <a:lnTo>
                    <a:pt x="24" y="6"/>
                  </a:lnTo>
                  <a:lnTo>
                    <a:pt x="24" y="0"/>
                  </a:lnTo>
                  <a:lnTo>
                    <a:pt x="30" y="6"/>
                  </a:lnTo>
                  <a:lnTo>
                    <a:pt x="36"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77" name="Freeform 505"/>
            <p:cNvSpPr>
              <a:spLocks/>
            </p:cNvSpPr>
            <p:nvPr/>
          </p:nvSpPr>
          <p:spPr bwMode="auto">
            <a:xfrm>
              <a:off x="2790" y="1566"/>
              <a:ext cx="54" cy="36"/>
            </a:xfrm>
            <a:custGeom>
              <a:avLst/>
              <a:gdLst>
                <a:gd name="T0" fmla="*/ 54 w 54"/>
                <a:gd name="T1" fmla="*/ 36 h 36"/>
                <a:gd name="T2" fmla="*/ 12 w 54"/>
                <a:gd name="T3" fmla="*/ 36 h 36"/>
                <a:gd name="T4" fmla="*/ 6 w 54"/>
                <a:gd name="T5" fmla="*/ 36 h 36"/>
                <a:gd name="T6" fmla="*/ 12 w 54"/>
                <a:gd name="T7" fmla="*/ 36 h 36"/>
                <a:gd name="T8" fmla="*/ 6 w 54"/>
                <a:gd name="T9" fmla="*/ 30 h 36"/>
                <a:gd name="T10" fmla="*/ 6 w 54"/>
                <a:gd name="T11" fmla="*/ 24 h 36"/>
                <a:gd name="T12" fmla="*/ 0 w 54"/>
                <a:gd name="T13" fmla="*/ 18 h 36"/>
                <a:gd name="T14" fmla="*/ 0 w 54"/>
                <a:gd name="T15" fmla="*/ 12 h 36"/>
                <a:gd name="T16" fmla="*/ 0 w 54"/>
                <a:gd name="T17" fmla="*/ 6 h 36"/>
                <a:gd name="T18" fmla="*/ 6 w 54"/>
                <a:gd name="T19" fmla="*/ 6 h 36"/>
                <a:gd name="T20" fmla="*/ 6 w 54"/>
                <a:gd name="T21" fmla="*/ 0 h 36"/>
                <a:gd name="T22" fmla="*/ 54 w 54"/>
                <a:gd name="T23" fmla="*/ 0 h 36"/>
                <a:gd name="T24" fmla="*/ 54 w 54"/>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6">
                  <a:moveTo>
                    <a:pt x="54" y="36"/>
                  </a:moveTo>
                  <a:lnTo>
                    <a:pt x="12" y="36"/>
                  </a:lnTo>
                  <a:lnTo>
                    <a:pt x="6" y="36"/>
                  </a:lnTo>
                  <a:lnTo>
                    <a:pt x="12" y="36"/>
                  </a:lnTo>
                  <a:lnTo>
                    <a:pt x="6" y="30"/>
                  </a:lnTo>
                  <a:lnTo>
                    <a:pt x="6" y="24"/>
                  </a:lnTo>
                  <a:lnTo>
                    <a:pt x="0" y="18"/>
                  </a:lnTo>
                  <a:lnTo>
                    <a:pt x="0" y="12"/>
                  </a:lnTo>
                  <a:lnTo>
                    <a:pt x="0" y="6"/>
                  </a:lnTo>
                  <a:lnTo>
                    <a:pt x="6" y="6"/>
                  </a:lnTo>
                  <a:lnTo>
                    <a:pt x="6" y="0"/>
                  </a:lnTo>
                  <a:lnTo>
                    <a:pt x="54" y="0"/>
                  </a:lnTo>
                  <a:lnTo>
                    <a:pt x="5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78" name="Freeform 506"/>
            <p:cNvSpPr>
              <a:spLocks/>
            </p:cNvSpPr>
            <p:nvPr/>
          </p:nvSpPr>
          <p:spPr bwMode="auto">
            <a:xfrm>
              <a:off x="2844" y="1566"/>
              <a:ext cx="36" cy="36"/>
            </a:xfrm>
            <a:custGeom>
              <a:avLst/>
              <a:gdLst>
                <a:gd name="T0" fmla="*/ 36 w 36"/>
                <a:gd name="T1" fmla="*/ 36 h 36"/>
                <a:gd name="T2" fmla="*/ 12 w 36"/>
                <a:gd name="T3" fmla="*/ 36 h 36"/>
                <a:gd name="T4" fmla="*/ 0 w 36"/>
                <a:gd name="T5" fmla="*/ 36 h 36"/>
                <a:gd name="T6" fmla="*/ 0 w 36"/>
                <a:gd name="T7" fmla="*/ 0 h 36"/>
                <a:gd name="T8" fmla="*/ 36 w 36"/>
                <a:gd name="T9" fmla="*/ 0 h 36"/>
                <a:gd name="T10" fmla="*/ 3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6" y="36"/>
                  </a:moveTo>
                  <a:lnTo>
                    <a:pt x="12" y="36"/>
                  </a:lnTo>
                  <a:lnTo>
                    <a:pt x="0" y="36"/>
                  </a:lnTo>
                  <a:lnTo>
                    <a:pt x="0" y="0"/>
                  </a:lnTo>
                  <a:lnTo>
                    <a:pt x="36" y="0"/>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79" name="Rectangle 507"/>
            <p:cNvSpPr>
              <a:spLocks noChangeArrowheads="1"/>
            </p:cNvSpPr>
            <p:nvPr/>
          </p:nvSpPr>
          <p:spPr bwMode="auto">
            <a:xfrm>
              <a:off x="3084" y="1560"/>
              <a:ext cx="36" cy="30"/>
            </a:xfrm>
            <a:prstGeom prst="rect">
              <a:avLst/>
            </a:prstGeom>
            <a:solidFill>
              <a:srgbClr val="FEBC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780" name="Freeform 508"/>
            <p:cNvSpPr>
              <a:spLocks/>
            </p:cNvSpPr>
            <p:nvPr/>
          </p:nvSpPr>
          <p:spPr bwMode="auto">
            <a:xfrm>
              <a:off x="3048" y="1560"/>
              <a:ext cx="36" cy="36"/>
            </a:xfrm>
            <a:custGeom>
              <a:avLst/>
              <a:gdLst>
                <a:gd name="T0" fmla="*/ 6 w 36"/>
                <a:gd name="T1" fmla="*/ 36 h 36"/>
                <a:gd name="T2" fmla="*/ 0 w 36"/>
                <a:gd name="T3" fmla="*/ 6 h 36"/>
                <a:gd name="T4" fmla="*/ 36 w 36"/>
                <a:gd name="T5" fmla="*/ 0 h 36"/>
                <a:gd name="T6" fmla="*/ 36 w 36"/>
                <a:gd name="T7" fmla="*/ 30 h 36"/>
                <a:gd name="T8" fmla="*/ 36 w 36"/>
                <a:gd name="T9" fmla="*/ 36 h 36"/>
                <a:gd name="T10" fmla="*/ 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6" y="36"/>
                  </a:moveTo>
                  <a:lnTo>
                    <a:pt x="0" y="6"/>
                  </a:lnTo>
                  <a:lnTo>
                    <a:pt x="36" y="0"/>
                  </a:lnTo>
                  <a:lnTo>
                    <a:pt x="36" y="30"/>
                  </a:lnTo>
                  <a:lnTo>
                    <a:pt x="36"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81" name="Rectangle 509"/>
            <p:cNvSpPr>
              <a:spLocks noChangeArrowheads="1"/>
            </p:cNvSpPr>
            <p:nvPr/>
          </p:nvSpPr>
          <p:spPr bwMode="auto">
            <a:xfrm>
              <a:off x="2880" y="1566"/>
              <a:ext cx="36" cy="36"/>
            </a:xfrm>
            <a:prstGeom prst="rect">
              <a:avLst/>
            </a:prstGeom>
            <a:solidFill>
              <a:srgbClr val="FEBC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782" name="Freeform 510"/>
            <p:cNvSpPr>
              <a:spLocks/>
            </p:cNvSpPr>
            <p:nvPr/>
          </p:nvSpPr>
          <p:spPr bwMode="auto">
            <a:xfrm>
              <a:off x="1446" y="1428"/>
              <a:ext cx="84" cy="102"/>
            </a:xfrm>
            <a:custGeom>
              <a:avLst/>
              <a:gdLst>
                <a:gd name="T0" fmla="*/ 0 w 84"/>
                <a:gd name="T1" fmla="*/ 90 h 102"/>
                <a:gd name="T2" fmla="*/ 12 w 84"/>
                <a:gd name="T3" fmla="*/ 12 h 102"/>
                <a:gd name="T4" fmla="*/ 18 w 84"/>
                <a:gd name="T5" fmla="*/ 0 h 102"/>
                <a:gd name="T6" fmla="*/ 24 w 84"/>
                <a:gd name="T7" fmla="*/ 0 h 102"/>
                <a:gd name="T8" fmla="*/ 24 w 84"/>
                <a:gd name="T9" fmla="*/ 6 h 102"/>
                <a:gd name="T10" fmla="*/ 24 w 84"/>
                <a:gd name="T11" fmla="*/ 12 h 102"/>
                <a:gd name="T12" fmla="*/ 18 w 84"/>
                <a:gd name="T13" fmla="*/ 12 h 102"/>
                <a:gd name="T14" fmla="*/ 24 w 84"/>
                <a:gd name="T15" fmla="*/ 18 h 102"/>
                <a:gd name="T16" fmla="*/ 24 w 84"/>
                <a:gd name="T17" fmla="*/ 24 h 102"/>
                <a:gd name="T18" fmla="*/ 30 w 84"/>
                <a:gd name="T19" fmla="*/ 24 h 102"/>
                <a:gd name="T20" fmla="*/ 30 w 84"/>
                <a:gd name="T21" fmla="*/ 30 h 102"/>
                <a:gd name="T22" fmla="*/ 36 w 84"/>
                <a:gd name="T23" fmla="*/ 30 h 102"/>
                <a:gd name="T24" fmla="*/ 42 w 84"/>
                <a:gd name="T25" fmla="*/ 36 h 102"/>
                <a:gd name="T26" fmla="*/ 48 w 84"/>
                <a:gd name="T27" fmla="*/ 36 h 102"/>
                <a:gd name="T28" fmla="*/ 54 w 84"/>
                <a:gd name="T29" fmla="*/ 42 h 102"/>
                <a:gd name="T30" fmla="*/ 60 w 84"/>
                <a:gd name="T31" fmla="*/ 42 h 102"/>
                <a:gd name="T32" fmla="*/ 72 w 84"/>
                <a:gd name="T33" fmla="*/ 48 h 102"/>
                <a:gd name="T34" fmla="*/ 72 w 84"/>
                <a:gd name="T35" fmla="*/ 54 h 102"/>
                <a:gd name="T36" fmla="*/ 78 w 84"/>
                <a:gd name="T37" fmla="*/ 54 h 102"/>
                <a:gd name="T38" fmla="*/ 84 w 84"/>
                <a:gd name="T39" fmla="*/ 54 h 102"/>
                <a:gd name="T40" fmla="*/ 78 w 84"/>
                <a:gd name="T41" fmla="*/ 54 h 102"/>
                <a:gd name="T42" fmla="*/ 78 w 84"/>
                <a:gd name="T43" fmla="*/ 66 h 102"/>
                <a:gd name="T44" fmla="*/ 60 w 84"/>
                <a:gd name="T45" fmla="*/ 60 h 102"/>
                <a:gd name="T46" fmla="*/ 54 w 84"/>
                <a:gd name="T47" fmla="*/ 102 h 102"/>
                <a:gd name="T48" fmla="*/ 0 w 84"/>
                <a:gd name="T49"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02">
                  <a:moveTo>
                    <a:pt x="0" y="90"/>
                  </a:moveTo>
                  <a:lnTo>
                    <a:pt x="12" y="12"/>
                  </a:lnTo>
                  <a:lnTo>
                    <a:pt x="18" y="0"/>
                  </a:lnTo>
                  <a:lnTo>
                    <a:pt x="24" y="0"/>
                  </a:lnTo>
                  <a:lnTo>
                    <a:pt x="24" y="6"/>
                  </a:lnTo>
                  <a:lnTo>
                    <a:pt x="24" y="12"/>
                  </a:lnTo>
                  <a:lnTo>
                    <a:pt x="18" y="12"/>
                  </a:lnTo>
                  <a:lnTo>
                    <a:pt x="24" y="18"/>
                  </a:lnTo>
                  <a:lnTo>
                    <a:pt x="24" y="24"/>
                  </a:lnTo>
                  <a:lnTo>
                    <a:pt x="30" y="24"/>
                  </a:lnTo>
                  <a:lnTo>
                    <a:pt x="30" y="30"/>
                  </a:lnTo>
                  <a:lnTo>
                    <a:pt x="36" y="30"/>
                  </a:lnTo>
                  <a:lnTo>
                    <a:pt x="42" y="36"/>
                  </a:lnTo>
                  <a:lnTo>
                    <a:pt x="48" y="36"/>
                  </a:lnTo>
                  <a:lnTo>
                    <a:pt x="54" y="42"/>
                  </a:lnTo>
                  <a:lnTo>
                    <a:pt x="60" y="42"/>
                  </a:lnTo>
                  <a:lnTo>
                    <a:pt x="72" y="48"/>
                  </a:lnTo>
                  <a:lnTo>
                    <a:pt x="72" y="54"/>
                  </a:lnTo>
                  <a:lnTo>
                    <a:pt x="78" y="54"/>
                  </a:lnTo>
                  <a:lnTo>
                    <a:pt x="84" y="54"/>
                  </a:lnTo>
                  <a:lnTo>
                    <a:pt x="78" y="54"/>
                  </a:lnTo>
                  <a:lnTo>
                    <a:pt x="78" y="66"/>
                  </a:lnTo>
                  <a:lnTo>
                    <a:pt x="60" y="60"/>
                  </a:lnTo>
                  <a:lnTo>
                    <a:pt x="54" y="102"/>
                  </a:lnTo>
                  <a:lnTo>
                    <a:pt x="0" y="9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83" name="Freeform 511"/>
            <p:cNvSpPr>
              <a:spLocks/>
            </p:cNvSpPr>
            <p:nvPr/>
          </p:nvSpPr>
          <p:spPr bwMode="auto">
            <a:xfrm>
              <a:off x="2916" y="1566"/>
              <a:ext cx="30" cy="36"/>
            </a:xfrm>
            <a:custGeom>
              <a:avLst/>
              <a:gdLst>
                <a:gd name="T0" fmla="*/ 30 w 30"/>
                <a:gd name="T1" fmla="*/ 36 h 36"/>
                <a:gd name="T2" fmla="*/ 0 w 30"/>
                <a:gd name="T3" fmla="*/ 36 h 36"/>
                <a:gd name="T4" fmla="*/ 0 w 30"/>
                <a:gd name="T5" fmla="*/ 0 h 36"/>
                <a:gd name="T6" fmla="*/ 30 w 30"/>
                <a:gd name="T7" fmla="*/ 0 h 36"/>
                <a:gd name="T8" fmla="*/ 30 w 30"/>
                <a:gd name="T9" fmla="*/ 24 h 36"/>
                <a:gd name="T10" fmla="*/ 30 w 30"/>
                <a:gd name="T11" fmla="*/ 36 h 36"/>
              </a:gdLst>
              <a:ahLst/>
              <a:cxnLst>
                <a:cxn ang="0">
                  <a:pos x="T0" y="T1"/>
                </a:cxn>
                <a:cxn ang="0">
                  <a:pos x="T2" y="T3"/>
                </a:cxn>
                <a:cxn ang="0">
                  <a:pos x="T4" y="T5"/>
                </a:cxn>
                <a:cxn ang="0">
                  <a:pos x="T6" y="T7"/>
                </a:cxn>
                <a:cxn ang="0">
                  <a:pos x="T8" y="T9"/>
                </a:cxn>
                <a:cxn ang="0">
                  <a:pos x="T10" y="T11"/>
                </a:cxn>
              </a:cxnLst>
              <a:rect l="0" t="0" r="r" b="b"/>
              <a:pathLst>
                <a:path w="30" h="36">
                  <a:moveTo>
                    <a:pt x="30" y="36"/>
                  </a:moveTo>
                  <a:lnTo>
                    <a:pt x="0" y="36"/>
                  </a:lnTo>
                  <a:lnTo>
                    <a:pt x="0" y="0"/>
                  </a:lnTo>
                  <a:lnTo>
                    <a:pt x="30" y="0"/>
                  </a:lnTo>
                  <a:lnTo>
                    <a:pt x="30" y="24"/>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84" name="Rectangle 512"/>
            <p:cNvSpPr>
              <a:spLocks noChangeArrowheads="1"/>
            </p:cNvSpPr>
            <p:nvPr/>
          </p:nvSpPr>
          <p:spPr bwMode="auto">
            <a:xfrm>
              <a:off x="2946" y="1566"/>
              <a:ext cx="36" cy="24"/>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785" name="Freeform 513"/>
            <p:cNvSpPr>
              <a:spLocks/>
            </p:cNvSpPr>
            <p:nvPr/>
          </p:nvSpPr>
          <p:spPr bwMode="auto">
            <a:xfrm>
              <a:off x="2982" y="1566"/>
              <a:ext cx="36" cy="36"/>
            </a:xfrm>
            <a:custGeom>
              <a:avLst/>
              <a:gdLst>
                <a:gd name="T0" fmla="*/ 36 w 36"/>
                <a:gd name="T1" fmla="*/ 36 h 36"/>
                <a:gd name="T2" fmla="*/ 0 w 36"/>
                <a:gd name="T3" fmla="*/ 36 h 36"/>
                <a:gd name="T4" fmla="*/ 0 w 36"/>
                <a:gd name="T5" fmla="*/ 24 h 36"/>
                <a:gd name="T6" fmla="*/ 0 w 36"/>
                <a:gd name="T7" fmla="*/ 0 h 36"/>
                <a:gd name="T8" fmla="*/ 36 w 36"/>
                <a:gd name="T9" fmla="*/ 0 h 36"/>
                <a:gd name="T10" fmla="*/ 3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6" y="36"/>
                  </a:moveTo>
                  <a:lnTo>
                    <a:pt x="0" y="36"/>
                  </a:lnTo>
                  <a:lnTo>
                    <a:pt x="0" y="24"/>
                  </a:lnTo>
                  <a:lnTo>
                    <a:pt x="0" y="0"/>
                  </a:lnTo>
                  <a:lnTo>
                    <a:pt x="36" y="0"/>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86" name="Freeform 514"/>
            <p:cNvSpPr>
              <a:spLocks/>
            </p:cNvSpPr>
            <p:nvPr/>
          </p:nvSpPr>
          <p:spPr bwMode="auto">
            <a:xfrm>
              <a:off x="3018" y="1566"/>
              <a:ext cx="36" cy="36"/>
            </a:xfrm>
            <a:custGeom>
              <a:avLst/>
              <a:gdLst>
                <a:gd name="T0" fmla="*/ 30 w 36"/>
                <a:gd name="T1" fmla="*/ 0 h 36"/>
                <a:gd name="T2" fmla="*/ 36 w 36"/>
                <a:gd name="T3" fmla="*/ 30 h 36"/>
                <a:gd name="T4" fmla="*/ 0 w 36"/>
                <a:gd name="T5" fmla="*/ 36 h 36"/>
                <a:gd name="T6" fmla="*/ 0 w 36"/>
                <a:gd name="T7" fmla="*/ 0 h 36"/>
                <a:gd name="T8" fmla="*/ 30 w 36"/>
                <a:gd name="T9" fmla="*/ 0 h 36"/>
              </a:gdLst>
              <a:ahLst/>
              <a:cxnLst>
                <a:cxn ang="0">
                  <a:pos x="T0" y="T1"/>
                </a:cxn>
                <a:cxn ang="0">
                  <a:pos x="T2" y="T3"/>
                </a:cxn>
                <a:cxn ang="0">
                  <a:pos x="T4" y="T5"/>
                </a:cxn>
                <a:cxn ang="0">
                  <a:pos x="T6" y="T7"/>
                </a:cxn>
                <a:cxn ang="0">
                  <a:pos x="T8" y="T9"/>
                </a:cxn>
              </a:cxnLst>
              <a:rect l="0" t="0" r="r" b="b"/>
              <a:pathLst>
                <a:path w="36" h="36">
                  <a:moveTo>
                    <a:pt x="30" y="0"/>
                  </a:moveTo>
                  <a:lnTo>
                    <a:pt x="36" y="30"/>
                  </a:lnTo>
                  <a:lnTo>
                    <a:pt x="0" y="36"/>
                  </a:lnTo>
                  <a:lnTo>
                    <a:pt x="0" y="0"/>
                  </a:lnTo>
                  <a:lnTo>
                    <a:pt x="3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87" name="Freeform 515"/>
            <p:cNvSpPr>
              <a:spLocks/>
            </p:cNvSpPr>
            <p:nvPr/>
          </p:nvSpPr>
          <p:spPr bwMode="auto">
            <a:xfrm>
              <a:off x="4326" y="1398"/>
              <a:ext cx="54" cy="66"/>
            </a:xfrm>
            <a:custGeom>
              <a:avLst/>
              <a:gdLst>
                <a:gd name="T0" fmla="*/ 6 w 54"/>
                <a:gd name="T1" fmla="*/ 6 h 66"/>
                <a:gd name="T2" fmla="*/ 12 w 54"/>
                <a:gd name="T3" fmla="*/ 6 h 66"/>
                <a:gd name="T4" fmla="*/ 12 w 54"/>
                <a:gd name="T5" fmla="*/ 0 h 66"/>
                <a:gd name="T6" fmla="*/ 30 w 54"/>
                <a:gd name="T7" fmla="*/ 6 h 66"/>
                <a:gd name="T8" fmla="*/ 30 w 54"/>
                <a:gd name="T9" fmla="*/ 0 h 66"/>
                <a:gd name="T10" fmla="*/ 36 w 54"/>
                <a:gd name="T11" fmla="*/ 0 h 66"/>
                <a:gd name="T12" fmla="*/ 48 w 54"/>
                <a:gd name="T13" fmla="*/ 0 h 66"/>
                <a:gd name="T14" fmla="*/ 48 w 54"/>
                <a:gd name="T15" fmla="*/ 12 h 66"/>
                <a:gd name="T16" fmla="*/ 54 w 54"/>
                <a:gd name="T17" fmla="*/ 18 h 66"/>
                <a:gd name="T18" fmla="*/ 54 w 54"/>
                <a:gd name="T19" fmla="*/ 24 h 66"/>
                <a:gd name="T20" fmla="*/ 48 w 54"/>
                <a:gd name="T21" fmla="*/ 36 h 66"/>
                <a:gd name="T22" fmla="*/ 42 w 54"/>
                <a:gd name="T23" fmla="*/ 36 h 66"/>
                <a:gd name="T24" fmla="*/ 36 w 54"/>
                <a:gd name="T25" fmla="*/ 42 h 66"/>
                <a:gd name="T26" fmla="*/ 30 w 54"/>
                <a:gd name="T27" fmla="*/ 48 h 66"/>
                <a:gd name="T28" fmla="*/ 24 w 54"/>
                <a:gd name="T29" fmla="*/ 48 h 66"/>
                <a:gd name="T30" fmla="*/ 24 w 54"/>
                <a:gd name="T31" fmla="*/ 54 h 66"/>
                <a:gd name="T32" fmla="*/ 18 w 54"/>
                <a:gd name="T33" fmla="*/ 60 h 66"/>
                <a:gd name="T34" fmla="*/ 18 w 54"/>
                <a:gd name="T35" fmla="*/ 54 h 66"/>
                <a:gd name="T36" fmla="*/ 18 w 54"/>
                <a:gd name="T37" fmla="*/ 60 h 66"/>
                <a:gd name="T38" fmla="*/ 12 w 54"/>
                <a:gd name="T39" fmla="*/ 60 h 66"/>
                <a:gd name="T40" fmla="*/ 12 w 54"/>
                <a:gd name="T41" fmla="*/ 66 h 66"/>
                <a:gd name="T42" fmla="*/ 6 w 54"/>
                <a:gd name="T43" fmla="*/ 66 h 66"/>
                <a:gd name="T44" fmla="*/ 6 w 54"/>
                <a:gd name="T45" fmla="*/ 60 h 66"/>
                <a:gd name="T46" fmla="*/ 6 w 54"/>
                <a:gd name="T47" fmla="*/ 54 h 66"/>
                <a:gd name="T48" fmla="*/ 0 w 54"/>
                <a:gd name="T49" fmla="*/ 48 h 66"/>
                <a:gd name="T50" fmla="*/ 0 w 54"/>
                <a:gd name="T51" fmla="*/ 42 h 66"/>
                <a:gd name="T52" fmla="*/ 6 w 54"/>
                <a:gd name="T53" fmla="*/ 42 h 66"/>
                <a:gd name="T54" fmla="*/ 6 w 54"/>
                <a:gd name="T55" fmla="*/ 36 h 66"/>
                <a:gd name="T56" fmla="*/ 6 w 54"/>
                <a:gd name="T57" fmla="*/ 30 h 66"/>
                <a:gd name="T58" fmla="*/ 6 w 54"/>
                <a:gd name="T59" fmla="*/ 24 h 66"/>
                <a:gd name="T60" fmla="*/ 6 w 54"/>
                <a:gd name="T61" fmla="*/ 18 h 66"/>
                <a:gd name="T62" fmla="*/ 6 w 54"/>
                <a:gd name="T63" fmla="*/ 12 h 66"/>
                <a:gd name="T64" fmla="*/ 6 w 54"/>
                <a:gd name="T65"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66">
                  <a:moveTo>
                    <a:pt x="6" y="6"/>
                  </a:moveTo>
                  <a:lnTo>
                    <a:pt x="12" y="6"/>
                  </a:lnTo>
                  <a:lnTo>
                    <a:pt x="12" y="0"/>
                  </a:lnTo>
                  <a:lnTo>
                    <a:pt x="30" y="6"/>
                  </a:lnTo>
                  <a:lnTo>
                    <a:pt x="30" y="0"/>
                  </a:lnTo>
                  <a:lnTo>
                    <a:pt x="36" y="0"/>
                  </a:lnTo>
                  <a:lnTo>
                    <a:pt x="48" y="0"/>
                  </a:lnTo>
                  <a:lnTo>
                    <a:pt x="48" y="12"/>
                  </a:lnTo>
                  <a:lnTo>
                    <a:pt x="54" y="18"/>
                  </a:lnTo>
                  <a:lnTo>
                    <a:pt x="54" y="24"/>
                  </a:lnTo>
                  <a:lnTo>
                    <a:pt x="48" y="36"/>
                  </a:lnTo>
                  <a:lnTo>
                    <a:pt x="42" y="36"/>
                  </a:lnTo>
                  <a:lnTo>
                    <a:pt x="36" y="42"/>
                  </a:lnTo>
                  <a:lnTo>
                    <a:pt x="30" y="48"/>
                  </a:lnTo>
                  <a:lnTo>
                    <a:pt x="24" y="48"/>
                  </a:lnTo>
                  <a:lnTo>
                    <a:pt x="24" y="54"/>
                  </a:lnTo>
                  <a:lnTo>
                    <a:pt x="18" y="60"/>
                  </a:lnTo>
                  <a:lnTo>
                    <a:pt x="18" y="54"/>
                  </a:lnTo>
                  <a:lnTo>
                    <a:pt x="18" y="60"/>
                  </a:lnTo>
                  <a:lnTo>
                    <a:pt x="12" y="60"/>
                  </a:lnTo>
                  <a:lnTo>
                    <a:pt x="12" y="66"/>
                  </a:lnTo>
                  <a:lnTo>
                    <a:pt x="6" y="66"/>
                  </a:lnTo>
                  <a:lnTo>
                    <a:pt x="6" y="60"/>
                  </a:lnTo>
                  <a:lnTo>
                    <a:pt x="6" y="54"/>
                  </a:lnTo>
                  <a:lnTo>
                    <a:pt x="0" y="48"/>
                  </a:lnTo>
                  <a:lnTo>
                    <a:pt x="0" y="42"/>
                  </a:lnTo>
                  <a:lnTo>
                    <a:pt x="6" y="42"/>
                  </a:lnTo>
                  <a:lnTo>
                    <a:pt x="6" y="36"/>
                  </a:lnTo>
                  <a:lnTo>
                    <a:pt x="6" y="30"/>
                  </a:lnTo>
                  <a:lnTo>
                    <a:pt x="6" y="24"/>
                  </a:lnTo>
                  <a:lnTo>
                    <a:pt x="6" y="18"/>
                  </a:lnTo>
                  <a:lnTo>
                    <a:pt x="6" y="12"/>
                  </a:lnTo>
                  <a:lnTo>
                    <a:pt x="6"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88" name="Freeform 516"/>
            <p:cNvSpPr>
              <a:spLocks/>
            </p:cNvSpPr>
            <p:nvPr/>
          </p:nvSpPr>
          <p:spPr bwMode="auto">
            <a:xfrm>
              <a:off x="2598" y="1566"/>
              <a:ext cx="72" cy="84"/>
            </a:xfrm>
            <a:custGeom>
              <a:avLst/>
              <a:gdLst>
                <a:gd name="T0" fmla="*/ 36 w 72"/>
                <a:gd name="T1" fmla="*/ 78 h 84"/>
                <a:gd name="T2" fmla="*/ 0 w 72"/>
                <a:gd name="T3" fmla="*/ 78 h 84"/>
                <a:gd name="T4" fmla="*/ 0 w 72"/>
                <a:gd name="T5" fmla="*/ 48 h 84"/>
                <a:gd name="T6" fmla="*/ 0 w 72"/>
                <a:gd name="T7" fmla="*/ 12 h 84"/>
                <a:gd name="T8" fmla="*/ 0 w 72"/>
                <a:gd name="T9" fmla="*/ 6 h 84"/>
                <a:gd name="T10" fmla="*/ 6 w 72"/>
                <a:gd name="T11" fmla="*/ 6 h 84"/>
                <a:gd name="T12" fmla="*/ 12 w 72"/>
                <a:gd name="T13" fmla="*/ 6 h 84"/>
                <a:gd name="T14" fmla="*/ 18 w 72"/>
                <a:gd name="T15" fmla="*/ 0 h 84"/>
                <a:gd name="T16" fmla="*/ 24 w 72"/>
                <a:gd name="T17" fmla="*/ 0 h 84"/>
                <a:gd name="T18" fmla="*/ 24 w 72"/>
                <a:gd name="T19" fmla="*/ 6 h 84"/>
                <a:gd name="T20" fmla="*/ 30 w 72"/>
                <a:gd name="T21" fmla="*/ 6 h 84"/>
                <a:gd name="T22" fmla="*/ 36 w 72"/>
                <a:gd name="T23" fmla="*/ 6 h 84"/>
                <a:gd name="T24" fmla="*/ 42 w 72"/>
                <a:gd name="T25" fmla="*/ 6 h 84"/>
                <a:gd name="T26" fmla="*/ 48 w 72"/>
                <a:gd name="T27" fmla="*/ 12 h 84"/>
                <a:gd name="T28" fmla="*/ 60 w 72"/>
                <a:gd name="T29" fmla="*/ 12 h 84"/>
                <a:gd name="T30" fmla="*/ 66 w 72"/>
                <a:gd name="T31" fmla="*/ 12 h 84"/>
                <a:gd name="T32" fmla="*/ 72 w 72"/>
                <a:gd name="T33" fmla="*/ 12 h 84"/>
                <a:gd name="T34" fmla="*/ 66 w 72"/>
                <a:gd name="T35" fmla="*/ 48 h 84"/>
                <a:gd name="T36" fmla="*/ 66 w 72"/>
                <a:gd name="T37" fmla="*/ 84 h 84"/>
                <a:gd name="T38" fmla="*/ 36 w 72"/>
                <a:gd name="T39"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84">
                  <a:moveTo>
                    <a:pt x="36" y="78"/>
                  </a:moveTo>
                  <a:lnTo>
                    <a:pt x="0" y="78"/>
                  </a:lnTo>
                  <a:lnTo>
                    <a:pt x="0" y="48"/>
                  </a:lnTo>
                  <a:lnTo>
                    <a:pt x="0" y="12"/>
                  </a:lnTo>
                  <a:lnTo>
                    <a:pt x="0" y="6"/>
                  </a:lnTo>
                  <a:lnTo>
                    <a:pt x="6" y="6"/>
                  </a:lnTo>
                  <a:lnTo>
                    <a:pt x="12" y="6"/>
                  </a:lnTo>
                  <a:lnTo>
                    <a:pt x="18" y="0"/>
                  </a:lnTo>
                  <a:lnTo>
                    <a:pt x="24" y="0"/>
                  </a:lnTo>
                  <a:lnTo>
                    <a:pt x="24" y="6"/>
                  </a:lnTo>
                  <a:lnTo>
                    <a:pt x="30" y="6"/>
                  </a:lnTo>
                  <a:lnTo>
                    <a:pt x="36" y="6"/>
                  </a:lnTo>
                  <a:lnTo>
                    <a:pt x="42" y="6"/>
                  </a:lnTo>
                  <a:lnTo>
                    <a:pt x="48" y="12"/>
                  </a:lnTo>
                  <a:lnTo>
                    <a:pt x="60" y="12"/>
                  </a:lnTo>
                  <a:lnTo>
                    <a:pt x="66" y="12"/>
                  </a:lnTo>
                  <a:lnTo>
                    <a:pt x="72" y="12"/>
                  </a:lnTo>
                  <a:lnTo>
                    <a:pt x="66" y="48"/>
                  </a:lnTo>
                  <a:lnTo>
                    <a:pt x="66" y="84"/>
                  </a:lnTo>
                  <a:lnTo>
                    <a:pt x="36"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89" name="Freeform 517"/>
            <p:cNvSpPr>
              <a:spLocks/>
            </p:cNvSpPr>
            <p:nvPr/>
          </p:nvSpPr>
          <p:spPr bwMode="auto">
            <a:xfrm>
              <a:off x="4614" y="1332"/>
              <a:ext cx="48" cy="42"/>
            </a:xfrm>
            <a:custGeom>
              <a:avLst/>
              <a:gdLst>
                <a:gd name="T0" fmla="*/ 24 w 48"/>
                <a:gd name="T1" fmla="*/ 42 h 42"/>
                <a:gd name="T2" fmla="*/ 24 w 48"/>
                <a:gd name="T3" fmla="*/ 36 h 42"/>
                <a:gd name="T4" fmla="*/ 18 w 48"/>
                <a:gd name="T5" fmla="*/ 36 h 42"/>
                <a:gd name="T6" fmla="*/ 18 w 48"/>
                <a:gd name="T7" fmla="*/ 30 h 42"/>
                <a:gd name="T8" fmla="*/ 24 w 48"/>
                <a:gd name="T9" fmla="*/ 30 h 42"/>
                <a:gd name="T10" fmla="*/ 18 w 48"/>
                <a:gd name="T11" fmla="*/ 30 h 42"/>
                <a:gd name="T12" fmla="*/ 12 w 48"/>
                <a:gd name="T13" fmla="*/ 30 h 42"/>
                <a:gd name="T14" fmla="*/ 6 w 48"/>
                <a:gd name="T15" fmla="*/ 24 h 42"/>
                <a:gd name="T16" fmla="*/ 0 w 48"/>
                <a:gd name="T17" fmla="*/ 18 h 42"/>
                <a:gd name="T18" fmla="*/ 6 w 48"/>
                <a:gd name="T19" fmla="*/ 18 h 42"/>
                <a:gd name="T20" fmla="*/ 6 w 48"/>
                <a:gd name="T21" fmla="*/ 12 h 42"/>
                <a:gd name="T22" fmla="*/ 12 w 48"/>
                <a:gd name="T23" fmla="*/ 6 h 42"/>
                <a:gd name="T24" fmla="*/ 24 w 48"/>
                <a:gd name="T25" fmla="*/ 0 h 42"/>
                <a:gd name="T26" fmla="*/ 30 w 48"/>
                <a:gd name="T27" fmla="*/ 0 h 42"/>
                <a:gd name="T28" fmla="*/ 42 w 48"/>
                <a:gd name="T29" fmla="*/ 18 h 42"/>
                <a:gd name="T30" fmla="*/ 48 w 48"/>
                <a:gd name="T31" fmla="*/ 12 h 42"/>
                <a:gd name="T32" fmla="*/ 48 w 48"/>
                <a:gd name="T33" fmla="*/ 24 h 42"/>
                <a:gd name="T34" fmla="*/ 36 w 48"/>
                <a:gd name="T35" fmla="*/ 30 h 42"/>
                <a:gd name="T36" fmla="*/ 36 w 48"/>
                <a:gd name="T37" fmla="*/ 42 h 42"/>
                <a:gd name="T38" fmla="*/ 30 w 48"/>
                <a:gd name="T39" fmla="*/ 42 h 42"/>
                <a:gd name="T40" fmla="*/ 24 w 48"/>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2">
                  <a:moveTo>
                    <a:pt x="24" y="42"/>
                  </a:moveTo>
                  <a:lnTo>
                    <a:pt x="24" y="36"/>
                  </a:lnTo>
                  <a:lnTo>
                    <a:pt x="18" y="36"/>
                  </a:lnTo>
                  <a:lnTo>
                    <a:pt x="18" y="30"/>
                  </a:lnTo>
                  <a:lnTo>
                    <a:pt x="24" y="30"/>
                  </a:lnTo>
                  <a:lnTo>
                    <a:pt x="18" y="30"/>
                  </a:lnTo>
                  <a:lnTo>
                    <a:pt x="12" y="30"/>
                  </a:lnTo>
                  <a:lnTo>
                    <a:pt x="6" y="24"/>
                  </a:lnTo>
                  <a:lnTo>
                    <a:pt x="0" y="18"/>
                  </a:lnTo>
                  <a:lnTo>
                    <a:pt x="6" y="18"/>
                  </a:lnTo>
                  <a:lnTo>
                    <a:pt x="6" y="12"/>
                  </a:lnTo>
                  <a:lnTo>
                    <a:pt x="12" y="6"/>
                  </a:lnTo>
                  <a:lnTo>
                    <a:pt x="24" y="0"/>
                  </a:lnTo>
                  <a:lnTo>
                    <a:pt x="30" y="0"/>
                  </a:lnTo>
                  <a:lnTo>
                    <a:pt x="42" y="18"/>
                  </a:lnTo>
                  <a:lnTo>
                    <a:pt x="48" y="12"/>
                  </a:lnTo>
                  <a:lnTo>
                    <a:pt x="48" y="24"/>
                  </a:lnTo>
                  <a:lnTo>
                    <a:pt x="36" y="30"/>
                  </a:lnTo>
                  <a:lnTo>
                    <a:pt x="36" y="42"/>
                  </a:lnTo>
                  <a:lnTo>
                    <a:pt x="30" y="42"/>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90" name="Freeform 518"/>
            <p:cNvSpPr>
              <a:spLocks/>
            </p:cNvSpPr>
            <p:nvPr/>
          </p:nvSpPr>
          <p:spPr bwMode="auto">
            <a:xfrm>
              <a:off x="2664" y="1566"/>
              <a:ext cx="66" cy="48"/>
            </a:xfrm>
            <a:custGeom>
              <a:avLst/>
              <a:gdLst>
                <a:gd name="T0" fmla="*/ 36 w 66"/>
                <a:gd name="T1" fmla="*/ 48 h 48"/>
                <a:gd name="T2" fmla="*/ 0 w 66"/>
                <a:gd name="T3" fmla="*/ 48 h 48"/>
                <a:gd name="T4" fmla="*/ 6 w 66"/>
                <a:gd name="T5" fmla="*/ 12 h 48"/>
                <a:gd name="T6" fmla="*/ 0 w 66"/>
                <a:gd name="T7" fmla="*/ 12 h 48"/>
                <a:gd name="T8" fmla="*/ 6 w 66"/>
                <a:gd name="T9" fmla="*/ 0 h 48"/>
                <a:gd name="T10" fmla="*/ 12 w 66"/>
                <a:gd name="T11" fmla="*/ 6 h 48"/>
                <a:gd name="T12" fmla="*/ 18 w 66"/>
                <a:gd name="T13" fmla="*/ 6 h 48"/>
                <a:gd name="T14" fmla="*/ 24 w 66"/>
                <a:gd name="T15" fmla="*/ 12 h 48"/>
                <a:gd name="T16" fmla="*/ 30 w 66"/>
                <a:gd name="T17" fmla="*/ 12 h 48"/>
                <a:gd name="T18" fmla="*/ 36 w 66"/>
                <a:gd name="T19" fmla="*/ 6 h 48"/>
                <a:gd name="T20" fmla="*/ 42 w 66"/>
                <a:gd name="T21" fmla="*/ 6 h 48"/>
                <a:gd name="T22" fmla="*/ 48 w 66"/>
                <a:gd name="T23" fmla="*/ 6 h 48"/>
                <a:gd name="T24" fmla="*/ 54 w 66"/>
                <a:gd name="T25" fmla="*/ 6 h 48"/>
                <a:gd name="T26" fmla="*/ 60 w 66"/>
                <a:gd name="T27" fmla="*/ 6 h 48"/>
                <a:gd name="T28" fmla="*/ 66 w 66"/>
                <a:gd name="T29" fmla="*/ 6 h 48"/>
                <a:gd name="T30" fmla="*/ 60 w 66"/>
                <a:gd name="T31" fmla="*/ 48 h 48"/>
                <a:gd name="T32" fmla="*/ 36 w 66"/>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48">
                  <a:moveTo>
                    <a:pt x="36" y="48"/>
                  </a:moveTo>
                  <a:lnTo>
                    <a:pt x="0" y="48"/>
                  </a:lnTo>
                  <a:lnTo>
                    <a:pt x="6" y="12"/>
                  </a:lnTo>
                  <a:lnTo>
                    <a:pt x="0" y="12"/>
                  </a:lnTo>
                  <a:lnTo>
                    <a:pt x="6" y="0"/>
                  </a:lnTo>
                  <a:lnTo>
                    <a:pt x="12" y="6"/>
                  </a:lnTo>
                  <a:lnTo>
                    <a:pt x="18" y="6"/>
                  </a:lnTo>
                  <a:lnTo>
                    <a:pt x="24" y="12"/>
                  </a:lnTo>
                  <a:lnTo>
                    <a:pt x="30" y="12"/>
                  </a:lnTo>
                  <a:lnTo>
                    <a:pt x="36" y="6"/>
                  </a:lnTo>
                  <a:lnTo>
                    <a:pt x="42" y="6"/>
                  </a:lnTo>
                  <a:lnTo>
                    <a:pt x="48" y="6"/>
                  </a:lnTo>
                  <a:lnTo>
                    <a:pt x="54" y="6"/>
                  </a:lnTo>
                  <a:lnTo>
                    <a:pt x="60" y="6"/>
                  </a:lnTo>
                  <a:lnTo>
                    <a:pt x="66" y="6"/>
                  </a:lnTo>
                  <a:lnTo>
                    <a:pt x="60" y="48"/>
                  </a:lnTo>
                  <a:lnTo>
                    <a:pt x="3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91" name="Freeform 519"/>
            <p:cNvSpPr>
              <a:spLocks/>
            </p:cNvSpPr>
            <p:nvPr/>
          </p:nvSpPr>
          <p:spPr bwMode="auto">
            <a:xfrm>
              <a:off x="2724" y="1572"/>
              <a:ext cx="36" cy="48"/>
            </a:xfrm>
            <a:custGeom>
              <a:avLst/>
              <a:gdLst>
                <a:gd name="T0" fmla="*/ 36 w 36"/>
                <a:gd name="T1" fmla="*/ 48 h 48"/>
                <a:gd name="T2" fmla="*/ 12 w 36"/>
                <a:gd name="T3" fmla="*/ 48 h 48"/>
                <a:gd name="T4" fmla="*/ 12 w 36"/>
                <a:gd name="T5" fmla="*/ 42 h 48"/>
                <a:gd name="T6" fmla="*/ 0 w 36"/>
                <a:gd name="T7" fmla="*/ 42 h 48"/>
                <a:gd name="T8" fmla="*/ 6 w 36"/>
                <a:gd name="T9" fmla="*/ 0 h 48"/>
                <a:gd name="T10" fmla="*/ 12 w 36"/>
                <a:gd name="T11" fmla="*/ 0 h 48"/>
                <a:gd name="T12" fmla="*/ 18 w 36"/>
                <a:gd name="T13" fmla="*/ 0 h 48"/>
                <a:gd name="T14" fmla="*/ 24 w 36"/>
                <a:gd name="T15" fmla="*/ 0 h 48"/>
                <a:gd name="T16" fmla="*/ 24 w 36"/>
                <a:gd name="T17" fmla="*/ 6 h 48"/>
                <a:gd name="T18" fmla="*/ 30 w 36"/>
                <a:gd name="T19" fmla="*/ 6 h 48"/>
                <a:gd name="T20" fmla="*/ 36 w 36"/>
                <a:gd name="T21" fmla="*/ 12 h 48"/>
                <a:gd name="T22" fmla="*/ 36 w 36"/>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8">
                  <a:moveTo>
                    <a:pt x="36" y="48"/>
                  </a:moveTo>
                  <a:lnTo>
                    <a:pt x="12" y="48"/>
                  </a:lnTo>
                  <a:lnTo>
                    <a:pt x="12" y="42"/>
                  </a:lnTo>
                  <a:lnTo>
                    <a:pt x="0" y="42"/>
                  </a:lnTo>
                  <a:lnTo>
                    <a:pt x="6" y="0"/>
                  </a:lnTo>
                  <a:lnTo>
                    <a:pt x="12" y="0"/>
                  </a:lnTo>
                  <a:lnTo>
                    <a:pt x="18" y="0"/>
                  </a:lnTo>
                  <a:lnTo>
                    <a:pt x="24" y="0"/>
                  </a:lnTo>
                  <a:lnTo>
                    <a:pt x="24" y="6"/>
                  </a:lnTo>
                  <a:lnTo>
                    <a:pt x="30" y="6"/>
                  </a:lnTo>
                  <a:lnTo>
                    <a:pt x="36" y="12"/>
                  </a:lnTo>
                  <a:lnTo>
                    <a:pt x="3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92" name="Freeform 520"/>
            <p:cNvSpPr>
              <a:spLocks/>
            </p:cNvSpPr>
            <p:nvPr/>
          </p:nvSpPr>
          <p:spPr bwMode="auto">
            <a:xfrm>
              <a:off x="1488" y="1440"/>
              <a:ext cx="48" cy="42"/>
            </a:xfrm>
            <a:custGeom>
              <a:avLst/>
              <a:gdLst>
                <a:gd name="T0" fmla="*/ 42 w 48"/>
                <a:gd name="T1" fmla="*/ 42 h 42"/>
                <a:gd name="T2" fmla="*/ 36 w 48"/>
                <a:gd name="T3" fmla="*/ 42 h 42"/>
                <a:gd name="T4" fmla="*/ 30 w 48"/>
                <a:gd name="T5" fmla="*/ 42 h 42"/>
                <a:gd name="T6" fmla="*/ 30 w 48"/>
                <a:gd name="T7" fmla="*/ 36 h 42"/>
                <a:gd name="T8" fmla="*/ 18 w 48"/>
                <a:gd name="T9" fmla="*/ 30 h 42"/>
                <a:gd name="T10" fmla="*/ 12 w 48"/>
                <a:gd name="T11" fmla="*/ 30 h 42"/>
                <a:gd name="T12" fmla="*/ 6 w 48"/>
                <a:gd name="T13" fmla="*/ 24 h 42"/>
                <a:gd name="T14" fmla="*/ 0 w 48"/>
                <a:gd name="T15" fmla="*/ 24 h 42"/>
                <a:gd name="T16" fmla="*/ 6 w 48"/>
                <a:gd name="T17" fmla="*/ 0 h 42"/>
                <a:gd name="T18" fmla="*/ 24 w 48"/>
                <a:gd name="T19" fmla="*/ 6 h 42"/>
                <a:gd name="T20" fmla="*/ 18 w 48"/>
                <a:gd name="T21" fmla="*/ 6 h 42"/>
                <a:gd name="T22" fmla="*/ 24 w 48"/>
                <a:gd name="T23" fmla="*/ 6 h 42"/>
                <a:gd name="T24" fmla="*/ 42 w 48"/>
                <a:gd name="T25" fmla="*/ 12 h 42"/>
                <a:gd name="T26" fmla="*/ 42 w 48"/>
                <a:gd name="T27" fmla="*/ 18 h 42"/>
                <a:gd name="T28" fmla="*/ 48 w 48"/>
                <a:gd name="T29" fmla="*/ 18 h 42"/>
                <a:gd name="T30" fmla="*/ 48 w 48"/>
                <a:gd name="T31" fmla="*/ 42 h 42"/>
                <a:gd name="T32" fmla="*/ 42 w 48"/>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2">
                  <a:moveTo>
                    <a:pt x="42" y="42"/>
                  </a:moveTo>
                  <a:lnTo>
                    <a:pt x="36" y="42"/>
                  </a:lnTo>
                  <a:lnTo>
                    <a:pt x="30" y="42"/>
                  </a:lnTo>
                  <a:lnTo>
                    <a:pt x="30" y="36"/>
                  </a:lnTo>
                  <a:lnTo>
                    <a:pt x="18" y="30"/>
                  </a:lnTo>
                  <a:lnTo>
                    <a:pt x="12" y="30"/>
                  </a:lnTo>
                  <a:lnTo>
                    <a:pt x="6" y="24"/>
                  </a:lnTo>
                  <a:lnTo>
                    <a:pt x="0" y="24"/>
                  </a:lnTo>
                  <a:lnTo>
                    <a:pt x="6" y="0"/>
                  </a:lnTo>
                  <a:lnTo>
                    <a:pt x="24" y="6"/>
                  </a:lnTo>
                  <a:lnTo>
                    <a:pt x="18" y="6"/>
                  </a:lnTo>
                  <a:lnTo>
                    <a:pt x="24" y="6"/>
                  </a:lnTo>
                  <a:lnTo>
                    <a:pt x="42" y="12"/>
                  </a:lnTo>
                  <a:lnTo>
                    <a:pt x="42" y="18"/>
                  </a:lnTo>
                  <a:lnTo>
                    <a:pt x="48" y="18"/>
                  </a:lnTo>
                  <a:lnTo>
                    <a:pt x="48" y="42"/>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93" name="Freeform 521"/>
            <p:cNvSpPr>
              <a:spLocks/>
            </p:cNvSpPr>
            <p:nvPr/>
          </p:nvSpPr>
          <p:spPr bwMode="auto">
            <a:xfrm>
              <a:off x="4374" y="1398"/>
              <a:ext cx="36" cy="48"/>
            </a:xfrm>
            <a:custGeom>
              <a:avLst/>
              <a:gdLst>
                <a:gd name="T0" fmla="*/ 36 w 36"/>
                <a:gd name="T1" fmla="*/ 6 h 48"/>
                <a:gd name="T2" fmla="*/ 36 w 36"/>
                <a:gd name="T3" fmla="*/ 12 h 48"/>
                <a:gd name="T4" fmla="*/ 36 w 36"/>
                <a:gd name="T5" fmla="*/ 24 h 48"/>
                <a:gd name="T6" fmla="*/ 36 w 36"/>
                <a:gd name="T7" fmla="*/ 30 h 48"/>
                <a:gd name="T8" fmla="*/ 36 w 36"/>
                <a:gd name="T9" fmla="*/ 36 h 48"/>
                <a:gd name="T10" fmla="*/ 36 w 36"/>
                <a:gd name="T11" fmla="*/ 42 h 48"/>
                <a:gd name="T12" fmla="*/ 30 w 36"/>
                <a:gd name="T13" fmla="*/ 42 h 48"/>
                <a:gd name="T14" fmla="*/ 24 w 36"/>
                <a:gd name="T15" fmla="*/ 48 h 48"/>
                <a:gd name="T16" fmla="*/ 12 w 36"/>
                <a:gd name="T17" fmla="*/ 42 h 48"/>
                <a:gd name="T18" fmla="*/ 0 w 36"/>
                <a:gd name="T19" fmla="*/ 36 h 48"/>
                <a:gd name="T20" fmla="*/ 6 w 36"/>
                <a:gd name="T21" fmla="*/ 24 h 48"/>
                <a:gd name="T22" fmla="*/ 6 w 36"/>
                <a:gd name="T23" fmla="*/ 18 h 48"/>
                <a:gd name="T24" fmla="*/ 0 w 36"/>
                <a:gd name="T25" fmla="*/ 12 h 48"/>
                <a:gd name="T26" fmla="*/ 0 w 36"/>
                <a:gd name="T27" fmla="*/ 0 h 48"/>
                <a:gd name="T28" fmla="*/ 6 w 36"/>
                <a:gd name="T29" fmla="*/ 6 h 48"/>
                <a:gd name="T30" fmla="*/ 18 w 36"/>
                <a:gd name="T31" fmla="*/ 6 h 48"/>
                <a:gd name="T32" fmla="*/ 24 w 36"/>
                <a:gd name="T33" fmla="*/ 0 h 48"/>
                <a:gd name="T34" fmla="*/ 30 w 36"/>
                <a:gd name="T35" fmla="*/ 0 h 48"/>
                <a:gd name="T36" fmla="*/ 30 w 36"/>
                <a:gd name="T37" fmla="*/ 6 h 48"/>
                <a:gd name="T38" fmla="*/ 24 w 36"/>
                <a:gd name="T39" fmla="*/ 6 h 48"/>
                <a:gd name="T40" fmla="*/ 30 w 36"/>
                <a:gd name="T41" fmla="*/ 6 h 48"/>
                <a:gd name="T42" fmla="*/ 36 w 36"/>
                <a:gd name="T43"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8">
                  <a:moveTo>
                    <a:pt x="36" y="6"/>
                  </a:moveTo>
                  <a:lnTo>
                    <a:pt x="36" y="12"/>
                  </a:lnTo>
                  <a:lnTo>
                    <a:pt x="36" y="24"/>
                  </a:lnTo>
                  <a:lnTo>
                    <a:pt x="36" y="30"/>
                  </a:lnTo>
                  <a:lnTo>
                    <a:pt x="36" y="36"/>
                  </a:lnTo>
                  <a:lnTo>
                    <a:pt x="36" y="42"/>
                  </a:lnTo>
                  <a:lnTo>
                    <a:pt x="30" y="42"/>
                  </a:lnTo>
                  <a:lnTo>
                    <a:pt x="24" y="48"/>
                  </a:lnTo>
                  <a:lnTo>
                    <a:pt x="12" y="42"/>
                  </a:lnTo>
                  <a:lnTo>
                    <a:pt x="0" y="36"/>
                  </a:lnTo>
                  <a:lnTo>
                    <a:pt x="6" y="24"/>
                  </a:lnTo>
                  <a:lnTo>
                    <a:pt x="6" y="18"/>
                  </a:lnTo>
                  <a:lnTo>
                    <a:pt x="0" y="12"/>
                  </a:lnTo>
                  <a:lnTo>
                    <a:pt x="0" y="0"/>
                  </a:lnTo>
                  <a:lnTo>
                    <a:pt x="6" y="6"/>
                  </a:lnTo>
                  <a:lnTo>
                    <a:pt x="18" y="6"/>
                  </a:lnTo>
                  <a:lnTo>
                    <a:pt x="24" y="0"/>
                  </a:lnTo>
                  <a:lnTo>
                    <a:pt x="30" y="0"/>
                  </a:lnTo>
                  <a:lnTo>
                    <a:pt x="30" y="6"/>
                  </a:lnTo>
                  <a:lnTo>
                    <a:pt x="24" y="6"/>
                  </a:lnTo>
                  <a:lnTo>
                    <a:pt x="30" y="6"/>
                  </a:lnTo>
                  <a:lnTo>
                    <a:pt x="36"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94" name="Freeform 522"/>
            <p:cNvSpPr>
              <a:spLocks/>
            </p:cNvSpPr>
            <p:nvPr/>
          </p:nvSpPr>
          <p:spPr bwMode="auto">
            <a:xfrm>
              <a:off x="2526" y="1566"/>
              <a:ext cx="42" cy="78"/>
            </a:xfrm>
            <a:custGeom>
              <a:avLst/>
              <a:gdLst>
                <a:gd name="T0" fmla="*/ 42 w 42"/>
                <a:gd name="T1" fmla="*/ 78 h 78"/>
                <a:gd name="T2" fmla="*/ 36 w 42"/>
                <a:gd name="T3" fmla="*/ 78 h 78"/>
                <a:gd name="T4" fmla="*/ 0 w 42"/>
                <a:gd name="T5" fmla="*/ 78 h 78"/>
                <a:gd name="T6" fmla="*/ 6 w 42"/>
                <a:gd name="T7" fmla="*/ 42 h 78"/>
                <a:gd name="T8" fmla="*/ 6 w 42"/>
                <a:gd name="T9" fmla="*/ 6 h 78"/>
                <a:gd name="T10" fmla="*/ 6 w 42"/>
                <a:gd name="T11" fmla="*/ 0 h 78"/>
                <a:gd name="T12" fmla="*/ 6 w 42"/>
                <a:gd name="T13" fmla="*/ 6 h 78"/>
                <a:gd name="T14" fmla="*/ 12 w 42"/>
                <a:gd name="T15" fmla="*/ 6 h 78"/>
                <a:gd name="T16" fmla="*/ 18 w 42"/>
                <a:gd name="T17" fmla="*/ 6 h 78"/>
                <a:gd name="T18" fmla="*/ 24 w 42"/>
                <a:gd name="T19" fmla="*/ 12 h 78"/>
                <a:gd name="T20" fmla="*/ 30 w 42"/>
                <a:gd name="T21" fmla="*/ 12 h 78"/>
                <a:gd name="T22" fmla="*/ 36 w 42"/>
                <a:gd name="T23" fmla="*/ 12 h 78"/>
                <a:gd name="T24" fmla="*/ 42 w 42"/>
                <a:gd name="T25" fmla="*/ 12 h 78"/>
                <a:gd name="T26" fmla="*/ 42 w 42"/>
                <a:gd name="T27" fmla="*/ 42 h 78"/>
                <a:gd name="T28" fmla="*/ 42 w 42"/>
                <a:gd name="T2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78">
                  <a:moveTo>
                    <a:pt x="42" y="78"/>
                  </a:moveTo>
                  <a:lnTo>
                    <a:pt x="36" y="78"/>
                  </a:lnTo>
                  <a:lnTo>
                    <a:pt x="0" y="78"/>
                  </a:lnTo>
                  <a:lnTo>
                    <a:pt x="6" y="42"/>
                  </a:lnTo>
                  <a:lnTo>
                    <a:pt x="6" y="6"/>
                  </a:lnTo>
                  <a:lnTo>
                    <a:pt x="6" y="0"/>
                  </a:lnTo>
                  <a:lnTo>
                    <a:pt x="6" y="6"/>
                  </a:lnTo>
                  <a:lnTo>
                    <a:pt x="12" y="6"/>
                  </a:lnTo>
                  <a:lnTo>
                    <a:pt x="18" y="6"/>
                  </a:lnTo>
                  <a:lnTo>
                    <a:pt x="24" y="12"/>
                  </a:lnTo>
                  <a:lnTo>
                    <a:pt x="30" y="12"/>
                  </a:lnTo>
                  <a:lnTo>
                    <a:pt x="36" y="12"/>
                  </a:lnTo>
                  <a:lnTo>
                    <a:pt x="42" y="12"/>
                  </a:lnTo>
                  <a:lnTo>
                    <a:pt x="42" y="42"/>
                  </a:lnTo>
                  <a:lnTo>
                    <a:pt x="42"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95" name="Freeform 523"/>
            <p:cNvSpPr>
              <a:spLocks/>
            </p:cNvSpPr>
            <p:nvPr/>
          </p:nvSpPr>
          <p:spPr bwMode="auto">
            <a:xfrm>
              <a:off x="3240" y="1560"/>
              <a:ext cx="42" cy="36"/>
            </a:xfrm>
            <a:custGeom>
              <a:avLst/>
              <a:gdLst>
                <a:gd name="T0" fmla="*/ 42 w 42"/>
                <a:gd name="T1" fmla="*/ 30 h 36"/>
                <a:gd name="T2" fmla="*/ 36 w 42"/>
                <a:gd name="T3" fmla="*/ 30 h 36"/>
                <a:gd name="T4" fmla="*/ 0 w 42"/>
                <a:gd name="T5" fmla="*/ 36 h 36"/>
                <a:gd name="T6" fmla="*/ 0 w 42"/>
                <a:gd name="T7" fmla="*/ 6 h 36"/>
                <a:gd name="T8" fmla="*/ 42 w 42"/>
                <a:gd name="T9" fmla="*/ 0 h 36"/>
                <a:gd name="T10" fmla="*/ 42 w 42"/>
                <a:gd name="T11" fmla="*/ 30 h 36"/>
              </a:gdLst>
              <a:ahLst/>
              <a:cxnLst>
                <a:cxn ang="0">
                  <a:pos x="T0" y="T1"/>
                </a:cxn>
                <a:cxn ang="0">
                  <a:pos x="T2" y="T3"/>
                </a:cxn>
                <a:cxn ang="0">
                  <a:pos x="T4" y="T5"/>
                </a:cxn>
                <a:cxn ang="0">
                  <a:pos x="T6" y="T7"/>
                </a:cxn>
                <a:cxn ang="0">
                  <a:pos x="T8" y="T9"/>
                </a:cxn>
                <a:cxn ang="0">
                  <a:pos x="T10" y="T11"/>
                </a:cxn>
              </a:cxnLst>
              <a:rect l="0" t="0" r="r" b="b"/>
              <a:pathLst>
                <a:path w="42" h="36">
                  <a:moveTo>
                    <a:pt x="42" y="30"/>
                  </a:moveTo>
                  <a:lnTo>
                    <a:pt x="36" y="30"/>
                  </a:lnTo>
                  <a:lnTo>
                    <a:pt x="0" y="36"/>
                  </a:lnTo>
                  <a:lnTo>
                    <a:pt x="0" y="6"/>
                  </a:lnTo>
                  <a:lnTo>
                    <a:pt x="42" y="0"/>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96" name="Freeform 524"/>
            <p:cNvSpPr>
              <a:spLocks/>
            </p:cNvSpPr>
            <p:nvPr/>
          </p:nvSpPr>
          <p:spPr bwMode="auto">
            <a:xfrm>
              <a:off x="4410" y="1386"/>
              <a:ext cx="36" cy="48"/>
            </a:xfrm>
            <a:custGeom>
              <a:avLst/>
              <a:gdLst>
                <a:gd name="T0" fmla="*/ 36 w 36"/>
                <a:gd name="T1" fmla="*/ 36 h 48"/>
                <a:gd name="T2" fmla="*/ 0 w 36"/>
                <a:gd name="T3" fmla="*/ 48 h 48"/>
                <a:gd name="T4" fmla="*/ 0 w 36"/>
                <a:gd name="T5" fmla="*/ 42 h 48"/>
                <a:gd name="T6" fmla="*/ 0 w 36"/>
                <a:gd name="T7" fmla="*/ 36 h 48"/>
                <a:gd name="T8" fmla="*/ 0 w 36"/>
                <a:gd name="T9" fmla="*/ 24 h 48"/>
                <a:gd name="T10" fmla="*/ 0 w 36"/>
                <a:gd name="T11" fmla="*/ 18 h 48"/>
                <a:gd name="T12" fmla="*/ 24 w 36"/>
                <a:gd name="T13" fmla="*/ 6 h 48"/>
                <a:gd name="T14" fmla="*/ 30 w 36"/>
                <a:gd name="T15" fmla="*/ 6 h 48"/>
                <a:gd name="T16" fmla="*/ 30 w 36"/>
                <a:gd name="T17" fmla="*/ 0 h 48"/>
                <a:gd name="T18" fmla="*/ 36 w 36"/>
                <a:gd name="T19" fmla="*/ 6 h 48"/>
                <a:gd name="T20" fmla="*/ 36 w 36"/>
                <a:gd name="T21" fmla="*/ 12 h 48"/>
                <a:gd name="T22" fmla="*/ 30 w 36"/>
                <a:gd name="T23" fmla="*/ 24 h 48"/>
                <a:gd name="T24" fmla="*/ 36 w 36"/>
                <a:gd name="T25" fmla="*/ 30 h 48"/>
                <a:gd name="T26" fmla="*/ 30 w 36"/>
                <a:gd name="T27" fmla="*/ 36 h 48"/>
                <a:gd name="T28" fmla="*/ 36 w 36"/>
                <a:gd name="T2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8">
                  <a:moveTo>
                    <a:pt x="36" y="36"/>
                  </a:moveTo>
                  <a:lnTo>
                    <a:pt x="0" y="48"/>
                  </a:lnTo>
                  <a:lnTo>
                    <a:pt x="0" y="42"/>
                  </a:lnTo>
                  <a:lnTo>
                    <a:pt x="0" y="36"/>
                  </a:lnTo>
                  <a:lnTo>
                    <a:pt x="0" y="24"/>
                  </a:lnTo>
                  <a:lnTo>
                    <a:pt x="0" y="18"/>
                  </a:lnTo>
                  <a:lnTo>
                    <a:pt x="24" y="6"/>
                  </a:lnTo>
                  <a:lnTo>
                    <a:pt x="30" y="6"/>
                  </a:lnTo>
                  <a:lnTo>
                    <a:pt x="30" y="0"/>
                  </a:lnTo>
                  <a:lnTo>
                    <a:pt x="36" y="6"/>
                  </a:lnTo>
                  <a:lnTo>
                    <a:pt x="36" y="12"/>
                  </a:lnTo>
                  <a:lnTo>
                    <a:pt x="30" y="24"/>
                  </a:lnTo>
                  <a:lnTo>
                    <a:pt x="36" y="30"/>
                  </a:lnTo>
                  <a:lnTo>
                    <a:pt x="30" y="3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97" name="Freeform 525"/>
            <p:cNvSpPr>
              <a:spLocks/>
            </p:cNvSpPr>
            <p:nvPr/>
          </p:nvSpPr>
          <p:spPr bwMode="auto">
            <a:xfrm>
              <a:off x="2568" y="1572"/>
              <a:ext cx="30" cy="72"/>
            </a:xfrm>
            <a:custGeom>
              <a:avLst/>
              <a:gdLst>
                <a:gd name="T0" fmla="*/ 30 w 30"/>
                <a:gd name="T1" fmla="*/ 72 h 72"/>
                <a:gd name="T2" fmla="*/ 0 w 30"/>
                <a:gd name="T3" fmla="*/ 72 h 72"/>
                <a:gd name="T4" fmla="*/ 0 w 30"/>
                <a:gd name="T5" fmla="*/ 36 h 72"/>
                <a:gd name="T6" fmla="*/ 0 w 30"/>
                <a:gd name="T7" fmla="*/ 6 h 72"/>
                <a:gd name="T8" fmla="*/ 12 w 30"/>
                <a:gd name="T9" fmla="*/ 12 h 72"/>
                <a:gd name="T10" fmla="*/ 18 w 30"/>
                <a:gd name="T11" fmla="*/ 6 h 72"/>
                <a:gd name="T12" fmla="*/ 24 w 30"/>
                <a:gd name="T13" fmla="*/ 6 h 72"/>
                <a:gd name="T14" fmla="*/ 24 w 30"/>
                <a:gd name="T15" fmla="*/ 0 h 72"/>
                <a:gd name="T16" fmla="*/ 30 w 30"/>
                <a:gd name="T17" fmla="*/ 0 h 72"/>
                <a:gd name="T18" fmla="*/ 30 w 30"/>
                <a:gd name="T19" fmla="*/ 6 h 72"/>
                <a:gd name="T20" fmla="*/ 30 w 30"/>
                <a:gd name="T21" fmla="*/ 42 h 72"/>
                <a:gd name="T22" fmla="*/ 30 w 30"/>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72">
                  <a:moveTo>
                    <a:pt x="30" y="72"/>
                  </a:moveTo>
                  <a:lnTo>
                    <a:pt x="0" y="72"/>
                  </a:lnTo>
                  <a:lnTo>
                    <a:pt x="0" y="36"/>
                  </a:lnTo>
                  <a:lnTo>
                    <a:pt x="0" y="6"/>
                  </a:lnTo>
                  <a:lnTo>
                    <a:pt x="12" y="12"/>
                  </a:lnTo>
                  <a:lnTo>
                    <a:pt x="18" y="6"/>
                  </a:lnTo>
                  <a:lnTo>
                    <a:pt x="24" y="6"/>
                  </a:lnTo>
                  <a:lnTo>
                    <a:pt x="24" y="0"/>
                  </a:lnTo>
                  <a:lnTo>
                    <a:pt x="30" y="0"/>
                  </a:lnTo>
                  <a:lnTo>
                    <a:pt x="30" y="6"/>
                  </a:lnTo>
                  <a:lnTo>
                    <a:pt x="30" y="42"/>
                  </a:lnTo>
                  <a:lnTo>
                    <a:pt x="30"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98" name="Freeform 526"/>
            <p:cNvSpPr>
              <a:spLocks/>
            </p:cNvSpPr>
            <p:nvPr/>
          </p:nvSpPr>
          <p:spPr bwMode="auto">
            <a:xfrm>
              <a:off x="810" y="1290"/>
              <a:ext cx="66" cy="84"/>
            </a:xfrm>
            <a:custGeom>
              <a:avLst/>
              <a:gdLst>
                <a:gd name="T0" fmla="*/ 30 w 66"/>
                <a:gd name="T1" fmla="*/ 78 h 84"/>
                <a:gd name="T2" fmla="*/ 6 w 66"/>
                <a:gd name="T3" fmla="*/ 72 h 84"/>
                <a:gd name="T4" fmla="*/ 6 w 66"/>
                <a:gd name="T5" fmla="*/ 66 h 84"/>
                <a:gd name="T6" fmla="*/ 12 w 66"/>
                <a:gd name="T7" fmla="*/ 60 h 84"/>
                <a:gd name="T8" fmla="*/ 6 w 66"/>
                <a:gd name="T9" fmla="*/ 60 h 84"/>
                <a:gd name="T10" fmla="*/ 12 w 66"/>
                <a:gd name="T11" fmla="*/ 54 h 84"/>
                <a:gd name="T12" fmla="*/ 18 w 66"/>
                <a:gd name="T13" fmla="*/ 48 h 84"/>
                <a:gd name="T14" fmla="*/ 12 w 66"/>
                <a:gd name="T15" fmla="*/ 48 h 84"/>
                <a:gd name="T16" fmla="*/ 12 w 66"/>
                <a:gd name="T17" fmla="*/ 42 h 84"/>
                <a:gd name="T18" fmla="*/ 12 w 66"/>
                <a:gd name="T19" fmla="*/ 36 h 84"/>
                <a:gd name="T20" fmla="*/ 6 w 66"/>
                <a:gd name="T21" fmla="*/ 36 h 84"/>
                <a:gd name="T22" fmla="*/ 0 w 66"/>
                <a:gd name="T23" fmla="*/ 30 h 84"/>
                <a:gd name="T24" fmla="*/ 6 w 66"/>
                <a:gd name="T25" fmla="*/ 24 h 84"/>
                <a:gd name="T26" fmla="*/ 6 w 66"/>
                <a:gd name="T27" fmla="*/ 18 h 84"/>
                <a:gd name="T28" fmla="*/ 12 w 66"/>
                <a:gd name="T29" fmla="*/ 18 h 84"/>
                <a:gd name="T30" fmla="*/ 12 w 66"/>
                <a:gd name="T31" fmla="*/ 24 h 84"/>
                <a:gd name="T32" fmla="*/ 18 w 66"/>
                <a:gd name="T33" fmla="*/ 24 h 84"/>
                <a:gd name="T34" fmla="*/ 18 w 66"/>
                <a:gd name="T35" fmla="*/ 18 h 84"/>
                <a:gd name="T36" fmla="*/ 24 w 66"/>
                <a:gd name="T37" fmla="*/ 18 h 84"/>
                <a:gd name="T38" fmla="*/ 24 w 66"/>
                <a:gd name="T39" fmla="*/ 12 h 84"/>
                <a:gd name="T40" fmla="*/ 24 w 66"/>
                <a:gd name="T41" fmla="*/ 6 h 84"/>
                <a:gd name="T42" fmla="*/ 30 w 66"/>
                <a:gd name="T43" fmla="*/ 6 h 84"/>
                <a:gd name="T44" fmla="*/ 36 w 66"/>
                <a:gd name="T45" fmla="*/ 0 h 84"/>
                <a:gd name="T46" fmla="*/ 48 w 66"/>
                <a:gd name="T47" fmla="*/ 6 h 84"/>
                <a:gd name="T48" fmla="*/ 42 w 66"/>
                <a:gd name="T49" fmla="*/ 6 h 84"/>
                <a:gd name="T50" fmla="*/ 48 w 66"/>
                <a:gd name="T51" fmla="*/ 6 h 84"/>
                <a:gd name="T52" fmla="*/ 48 w 66"/>
                <a:gd name="T53" fmla="*/ 12 h 84"/>
                <a:gd name="T54" fmla="*/ 54 w 66"/>
                <a:gd name="T55" fmla="*/ 12 h 84"/>
                <a:gd name="T56" fmla="*/ 60 w 66"/>
                <a:gd name="T57" fmla="*/ 12 h 84"/>
                <a:gd name="T58" fmla="*/ 66 w 66"/>
                <a:gd name="T59" fmla="*/ 12 h 84"/>
                <a:gd name="T60" fmla="*/ 60 w 66"/>
                <a:gd name="T61" fmla="*/ 12 h 84"/>
                <a:gd name="T62" fmla="*/ 66 w 66"/>
                <a:gd name="T63" fmla="*/ 12 h 84"/>
                <a:gd name="T64" fmla="*/ 66 w 66"/>
                <a:gd name="T65" fmla="*/ 18 h 84"/>
                <a:gd name="T66" fmla="*/ 48 w 66"/>
                <a:gd name="T67" fmla="*/ 84 h 84"/>
                <a:gd name="T68" fmla="*/ 30 w 66"/>
                <a:gd name="T69"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84">
                  <a:moveTo>
                    <a:pt x="30" y="78"/>
                  </a:moveTo>
                  <a:lnTo>
                    <a:pt x="6" y="72"/>
                  </a:lnTo>
                  <a:lnTo>
                    <a:pt x="6" y="66"/>
                  </a:lnTo>
                  <a:lnTo>
                    <a:pt x="12" y="60"/>
                  </a:lnTo>
                  <a:lnTo>
                    <a:pt x="6" y="60"/>
                  </a:lnTo>
                  <a:lnTo>
                    <a:pt x="12" y="54"/>
                  </a:lnTo>
                  <a:lnTo>
                    <a:pt x="18" y="48"/>
                  </a:lnTo>
                  <a:lnTo>
                    <a:pt x="12" y="48"/>
                  </a:lnTo>
                  <a:lnTo>
                    <a:pt x="12" y="42"/>
                  </a:lnTo>
                  <a:lnTo>
                    <a:pt x="12" y="36"/>
                  </a:lnTo>
                  <a:lnTo>
                    <a:pt x="6" y="36"/>
                  </a:lnTo>
                  <a:lnTo>
                    <a:pt x="0" y="30"/>
                  </a:lnTo>
                  <a:lnTo>
                    <a:pt x="6" y="24"/>
                  </a:lnTo>
                  <a:lnTo>
                    <a:pt x="6" y="18"/>
                  </a:lnTo>
                  <a:lnTo>
                    <a:pt x="12" y="18"/>
                  </a:lnTo>
                  <a:lnTo>
                    <a:pt x="12" y="24"/>
                  </a:lnTo>
                  <a:lnTo>
                    <a:pt x="18" y="24"/>
                  </a:lnTo>
                  <a:lnTo>
                    <a:pt x="18" y="18"/>
                  </a:lnTo>
                  <a:lnTo>
                    <a:pt x="24" y="18"/>
                  </a:lnTo>
                  <a:lnTo>
                    <a:pt x="24" y="12"/>
                  </a:lnTo>
                  <a:lnTo>
                    <a:pt x="24" y="6"/>
                  </a:lnTo>
                  <a:lnTo>
                    <a:pt x="30" y="6"/>
                  </a:lnTo>
                  <a:lnTo>
                    <a:pt x="36" y="0"/>
                  </a:lnTo>
                  <a:lnTo>
                    <a:pt x="48" y="6"/>
                  </a:lnTo>
                  <a:lnTo>
                    <a:pt x="42" y="6"/>
                  </a:lnTo>
                  <a:lnTo>
                    <a:pt x="48" y="6"/>
                  </a:lnTo>
                  <a:lnTo>
                    <a:pt x="48" y="12"/>
                  </a:lnTo>
                  <a:lnTo>
                    <a:pt x="54" y="12"/>
                  </a:lnTo>
                  <a:lnTo>
                    <a:pt x="60" y="12"/>
                  </a:lnTo>
                  <a:lnTo>
                    <a:pt x="66" y="12"/>
                  </a:lnTo>
                  <a:lnTo>
                    <a:pt x="60" y="12"/>
                  </a:lnTo>
                  <a:lnTo>
                    <a:pt x="66" y="12"/>
                  </a:lnTo>
                  <a:lnTo>
                    <a:pt x="66" y="18"/>
                  </a:lnTo>
                  <a:lnTo>
                    <a:pt x="48" y="84"/>
                  </a:lnTo>
                  <a:lnTo>
                    <a:pt x="30" y="7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99" name="Freeform 527"/>
            <p:cNvSpPr>
              <a:spLocks/>
            </p:cNvSpPr>
            <p:nvPr/>
          </p:nvSpPr>
          <p:spPr bwMode="auto">
            <a:xfrm>
              <a:off x="2760" y="1584"/>
              <a:ext cx="30" cy="48"/>
            </a:xfrm>
            <a:custGeom>
              <a:avLst/>
              <a:gdLst>
                <a:gd name="T0" fmla="*/ 24 w 30"/>
                <a:gd name="T1" fmla="*/ 48 h 48"/>
                <a:gd name="T2" fmla="*/ 12 w 30"/>
                <a:gd name="T3" fmla="*/ 48 h 48"/>
                <a:gd name="T4" fmla="*/ 0 w 30"/>
                <a:gd name="T5" fmla="*/ 48 h 48"/>
                <a:gd name="T6" fmla="*/ 0 w 30"/>
                <a:gd name="T7" fmla="*/ 36 h 48"/>
                <a:gd name="T8" fmla="*/ 0 w 30"/>
                <a:gd name="T9" fmla="*/ 0 h 48"/>
                <a:gd name="T10" fmla="*/ 6 w 30"/>
                <a:gd name="T11" fmla="*/ 0 h 48"/>
                <a:gd name="T12" fmla="*/ 18 w 30"/>
                <a:gd name="T13" fmla="*/ 0 h 48"/>
                <a:gd name="T14" fmla="*/ 18 w 30"/>
                <a:gd name="T15" fmla="*/ 6 h 48"/>
                <a:gd name="T16" fmla="*/ 24 w 30"/>
                <a:gd name="T17" fmla="*/ 6 h 48"/>
                <a:gd name="T18" fmla="*/ 24 w 30"/>
                <a:gd name="T19" fmla="*/ 12 h 48"/>
                <a:gd name="T20" fmla="*/ 30 w 30"/>
                <a:gd name="T21" fmla="*/ 18 h 48"/>
                <a:gd name="T22" fmla="*/ 30 w 30"/>
                <a:gd name="T23" fmla="*/ 24 h 48"/>
                <a:gd name="T24" fmla="*/ 24 w 30"/>
                <a:gd name="T25" fmla="*/ 24 h 48"/>
                <a:gd name="T26" fmla="*/ 24 w 30"/>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8">
                  <a:moveTo>
                    <a:pt x="24" y="48"/>
                  </a:moveTo>
                  <a:lnTo>
                    <a:pt x="12" y="48"/>
                  </a:lnTo>
                  <a:lnTo>
                    <a:pt x="0" y="48"/>
                  </a:lnTo>
                  <a:lnTo>
                    <a:pt x="0" y="36"/>
                  </a:lnTo>
                  <a:lnTo>
                    <a:pt x="0" y="0"/>
                  </a:lnTo>
                  <a:lnTo>
                    <a:pt x="6" y="0"/>
                  </a:lnTo>
                  <a:lnTo>
                    <a:pt x="18" y="0"/>
                  </a:lnTo>
                  <a:lnTo>
                    <a:pt x="18" y="6"/>
                  </a:lnTo>
                  <a:lnTo>
                    <a:pt x="24" y="6"/>
                  </a:lnTo>
                  <a:lnTo>
                    <a:pt x="24" y="12"/>
                  </a:lnTo>
                  <a:lnTo>
                    <a:pt x="30" y="18"/>
                  </a:lnTo>
                  <a:lnTo>
                    <a:pt x="30" y="24"/>
                  </a:lnTo>
                  <a:lnTo>
                    <a:pt x="24" y="24"/>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00" name="Freeform 528"/>
            <p:cNvSpPr>
              <a:spLocks/>
            </p:cNvSpPr>
            <p:nvPr/>
          </p:nvSpPr>
          <p:spPr bwMode="auto">
            <a:xfrm>
              <a:off x="4470" y="1380"/>
              <a:ext cx="36" cy="78"/>
            </a:xfrm>
            <a:custGeom>
              <a:avLst/>
              <a:gdLst>
                <a:gd name="T0" fmla="*/ 6 w 36"/>
                <a:gd name="T1" fmla="*/ 78 h 78"/>
                <a:gd name="T2" fmla="*/ 0 w 36"/>
                <a:gd name="T3" fmla="*/ 72 h 78"/>
                <a:gd name="T4" fmla="*/ 6 w 36"/>
                <a:gd name="T5" fmla="*/ 30 h 78"/>
                <a:gd name="T6" fmla="*/ 6 w 36"/>
                <a:gd name="T7" fmla="*/ 6 h 78"/>
                <a:gd name="T8" fmla="*/ 24 w 36"/>
                <a:gd name="T9" fmla="*/ 0 h 78"/>
                <a:gd name="T10" fmla="*/ 24 w 36"/>
                <a:gd name="T11" fmla="*/ 6 h 78"/>
                <a:gd name="T12" fmla="*/ 30 w 36"/>
                <a:gd name="T13" fmla="*/ 6 h 78"/>
                <a:gd name="T14" fmla="*/ 24 w 36"/>
                <a:gd name="T15" fmla="*/ 6 h 78"/>
                <a:gd name="T16" fmla="*/ 30 w 36"/>
                <a:gd name="T17" fmla="*/ 6 h 78"/>
                <a:gd name="T18" fmla="*/ 30 w 36"/>
                <a:gd name="T19" fmla="*/ 12 h 78"/>
                <a:gd name="T20" fmla="*/ 30 w 36"/>
                <a:gd name="T21" fmla="*/ 18 h 78"/>
                <a:gd name="T22" fmla="*/ 30 w 36"/>
                <a:gd name="T23" fmla="*/ 36 h 78"/>
                <a:gd name="T24" fmla="*/ 24 w 36"/>
                <a:gd name="T25" fmla="*/ 36 h 78"/>
                <a:gd name="T26" fmla="*/ 30 w 36"/>
                <a:gd name="T27" fmla="*/ 42 h 78"/>
                <a:gd name="T28" fmla="*/ 36 w 36"/>
                <a:gd name="T29" fmla="*/ 42 h 78"/>
                <a:gd name="T30" fmla="*/ 36 w 36"/>
                <a:gd name="T31" fmla="*/ 60 h 78"/>
                <a:gd name="T32" fmla="*/ 30 w 36"/>
                <a:gd name="T33" fmla="*/ 60 h 78"/>
                <a:gd name="T34" fmla="*/ 36 w 36"/>
                <a:gd name="T35" fmla="*/ 66 h 78"/>
                <a:gd name="T36" fmla="*/ 36 w 36"/>
                <a:gd name="T37" fmla="*/ 72 h 78"/>
                <a:gd name="T38" fmla="*/ 6 w 36"/>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78">
                  <a:moveTo>
                    <a:pt x="6" y="78"/>
                  </a:moveTo>
                  <a:lnTo>
                    <a:pt x="0" y="72"/>
                  </a:lnTo>
                  <a:lnTo>
                    <a:pt x="6" y="30"/>
                  </a:lnTo>
                  <a:lnTo>
                    <a:pt x="6" y="6"/>
                  </a:lnTo>
                  <a:lnTo>
                    <a:pt x="24" y="0"/>
                  </a:lnTo>
                  <a:lnTo>
                    <a:pt x="24" y="6"/>
                  </a:lnTo>
                  <a:lnTo>
                    <a:pt x="30" y="6"/>
                  </a:lnTo>
                  <a:lnTo>
                    <a:pt x="24" y="6"/>
                  </a:lnTo>
                  <a:lnTo>
                    <a:pt x="30" y="6"/>
                  </a:lnTo>
                  <a:lnTo>
                    <a:pt x="30" y="12"/>
                  </a:lnTo>
                  <a:lnTo>
                    <a:pt x="30" y="18"/>
                  </a:lnTo>
                  <a:lnTo>
                    <a:pt x="30" y="36"/>
                  </a:lnTo>
                  <a:lnTo>
                    <a:pt x="24" y="36"/>
                  </a:lnTo>
                  <a:lnTo>
                    <a:pt x="30" y="42"/>
                  </a:lnTo>
                  <a:lnTo>
                    <a:pt x="36" y="42"/>
                  </a:lnTo>
                  <a:lnTo>
                    <a:pt x="36" y="60"/>
                  </a:lnTo>
                  <a:lnTo>
                    <a:pt x="30" y="60"/>
                  </a:lnTo>
                  <a:lnTo>
                    <a:pt x="36" y="66"/>
                  </a:lnTo>
                  <a:lnTo>
                    <a:pt x="36" y="72"/>
                  </a:lnTo>
                  <a:lnTo>
                    <a:pt x="6"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01" name="Freeform 529"/>
            <p:cNvSpPr>
              <a:spLocks/>
            </p:cNvSpPr>
            <p:nvPr/>
          </p:nvSpPr>
          <p:spPr bwMode="auto">
            <a:xfrm>
              <a:off x="4494" y="1374"/>
              <a:ext cx="60" cy="36"/>
            </a:xfrm>
            <a:custGeom>
              <a:avLst/>
              <a:gdLst>
                <a:gd name="T0" fmla="*/ 0 w 60"/>
                <a:gd name="T1" fmla="*/ 6 h 36"/>
                <a:gd name="T2" fmla="*/ 6 w 60"/>
                <a:gd name="T3" fmla="*/ 6 h 36"/>
                <a:gd name="T4" fmla="*/ 36 w 60"/>
                <a:gd name="T5" fmla="*/ 0 h 36"/>
                <a:gd name="T6" fmla="*/ 48 w 60"/>
                <a:gd name="T7" fmla="*/ 0 h 36"/>
                <a:gd name="T8" fmla="*/ 54 w 60"/>
                <a:gd name="T9" fmla="*/ 0 h 36"/>
                <a:gd name="T10" fmla="*/ 54 w 60"/>
                <a:gd name="T11" fmla="*/ 6 h 36"/>
                <a:gd name="T12" fmla="*/ 54 w 60"/>
                <a:gd name="T13" fmla="*/ 12 h 36"/>
                <a:gd name="T14" fmla="*/ 54 w 60"/>
                <a:gd name="T15" fmla="*/ 18 h 36"/>
                <a:gd name="T16" fmla="*/ 60 w 60"/>
                <a:gd name="T17" fmla="*/ 18 h 36"/>
                <a:gd name="T18" fmla="*/ 54 w 60"/>
                <a:gd name="T19" fmla="*/ 18 h 36"/>
                <a:gd name="T20" fmla="*/ 54 w 60"/>
                <a:gd name="T21" fmla="*/ 24 h 36"/>
                <a:gd name="T22" fmla="*/ 54 w 60"/>
                <a:gd name="T23" fmla="*/ 30 h 36"/>
                <a:gd name="T24" fmla="*/ 60 w 60"/>
                <a:gd name="T25" fmla="*/ 36 h 36"/>
                <a:gd name="T26" fmla="*/ 54 w 60"/>
                <a:gd name="T27" fmla="*/ 36 h 36"/>
                <a:gd name="T28" fmla="*/ 54 w 60"/>
                <a:gd name="T29" fmla="*/ 30 h 36"/>
                <a:gd name="T30" fmla="*/ 48 w 60"/>
                <a:gd name="T31" fmla="*/ 30 h 36"/>
                <a:gd name="T32" fmla="*/ 42 w 60"/>
                <a:gd name="T33" fmla="*/ 30 h 36"/>
                <a:gd name="T34" fmla="*/ 30 w 60"/>
                <a:gd name="T35" fmla="*/ 36 h 36"/>
                <a:gd name="T36" fmla="*/ 30 w 60"/>
                <a:gd name="T37" fmla="*/ 30 h 36"/>
                <a:gd name="T38" fmla="*/ 24 w 60"/>
                <a:gd name="T39" fmla="*/ 30 h 36"/>
                <a:gd name="T40" fmla="*/ 12 w 60"/>
                <a:gd name="T41" fmla="*/ 30 h 36"/>
                <a:gd name="T42" fmla="*/ 12 w 60"/>
                <a:gd name="T43" fmla="*/ 24 h 36"/>
                <a:gd name="T44" fmla="*/ 6 w 60"/>
                <a:gd name="T45" fmla="*/ 24 h 36"/>
                <a:gd name="T46" fmla="*/ 6 w 60"/>
                <a:gd name="T47" fmla="*/ 18 h 36"/>
                <a:gd name="T48" fmla="*/ 6 w 60"/>
                <a:gd name="T49" fmla="*/ 12 h 36"/>
                <a:gd name="T50" fmla="*/ 0 w 60"/>
                <a:gd name="T51" fmla="*/ 12 h 36"/>
                <a:gd name="T52" fmla="*/ 6 w 60"/>
                <a:gd name="T53" fmla="*/ 12 h 36"/>
                <a:gd name="T54" fmla="*/ 0 w 60"/>
                <a:gd name="T55" fmla="*/ 12 h 36"/>
                <a:gd name="T56" fmla="*/ 0 w 60"/>
                <a:gd name="T5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36">
                  <a:moveTo>
                    <a:pt x="0" y="6"/>
                  </a:moveTo>
                  <a:lnTo>
                    <a:pt x="6" y="6"/>
                  </a:lnTo>
                  <a:lnTo>
                    <a:pt x="36" y="0"/>
                  </a:lnTo>
                  <a:lnTo>
                    <a:pt x="48" y="0"/>
                  </a:lnTo>
                  <a:lnTo>
                    <a:pt x="54" y="0"/>
                  </a:lnTo>
                  <a:lnTo>
                    <a:pt x="54" y="6"/>
                  </a:lnTo>
                  <a:lnTo>
                    <a:pt x="54" y="12"/>
                  </a:lnTo>
                  <a:lnTo>
                    <a:pt x="54" y="18"/>
                  </a:lnTo>
                  <a:lnTo>
                    <a:pt x="60" y="18"/>
                  </a:lnTo>
                  <a:lnTo>
                    <a:pt x="54" y="18"/>
                  </a:lnTo>
                  <a:lnTo>
                    <a:pt x="54" y="24"/>
                  </a:lnTo>
                  <a:lnTo>
                    <a:pt x="54" y="30"/>
                  </a:lnTo>
                  <a:lnTo>
                    <a:pt x="60" y="36"/>
                  </a:lnTo>
                  <a:lnTo>
                    <a:pt x="54" y="36"/>
                  </a:lnTo>
                  <a:lnTo>
                    <a:pt x="54" y="30"/>
                  </a:lnTo>
                  <a:lnTo>
                    <a:pt x="48" y="30"/>
                  </a:lnTo>
                  <a:lnTo>
                    <a:pt x="42" y="30"/>
                  </a:lnTo>
                  <a:lnTo>
                    <a:pt x="30" y="36"/>
                  </a:lnTo>
                  <a:lnTo>
                    <a:pt x="30" y="30"/>
                  </a:lnTo>
                  <a:lnTo>
                    <a:pt x="24" y="30"/>
                  </a:lnTo>
                  <a:lnTo>
                    <a:pt x="12" y="30"/>
                  </a:lnTo>
                  <a:lnTo>
                    <a:pt x="12" y="24"/>
                  </a:lnTo>
                  <a:lnTo>
                    <a:pt x="6" y="24"/>
                  </a:lnTo>
                  <a:lnTo>
                    <a:pt x="6" y="18"/>
                  </a:lnTo>
                  <a:lnTo>
                    <a:pt x="6" y="12"/>
                  </a:lnTo>
                  <a:lnTo>
                    <a:pt x="0" y="12"/>
                  </a:lnTo>
                  <a:lnTo>
                    <a:pt x="6" y="12"/>
                  </a:lnTo>
                  <a:lnTo>
                    <a:pt x="0" y="12"/>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02" name="Freeform 530"/>
            <p:cNvSpPr>
              <a:spLocks/>
            </p:cNvSpPr>
            <p:nvPr/>
          </p:nvSpPr>
          <p:spPr bwMode="auto">
            <a:xfrm>
              <a:off x="4572" y="1350"/>
              <a:ext cx="66" cy="60"/>
            </a:xfrm>
            <a:custGeom>
              <a:avLst/>
              <a:gdLst>
                <a:gd name="T0" fmla="*/ 60 w 66"/>
                <a:gd name="T1" fmla="*/ 42 h 60"/>
                <a:gd name="T2" fmla="*/ 54 w 66"/>
                <a:gd name="T3" fmla="*/ 42 h 60"/>
                <a:gd name="T4" fmla="*/ 48 w 66"/>
                <a:gd name="T5" fmla="*/ 42 h 60"/>
                <a:gd name="T6" fmla="*/ 54 w 66"/>
                <a:gd name="T7" fmla="*/ 48 h 60"/>
                <a:gd name="T8" fmla="*/ 48 w 66"/>
                <a:gd name="T9" fmla="*/ 48 h 60"/>
                <a:gd name="T10" fmla="*/ 48 w 66"/>
                <a:gd name="T11" fmla="*/ 54 h 60"/>
                <a:gd name="T12" fmla="*/ 54 w 66"/>
                <a:gd name="T13" fmla="*/ 54 h 60"/>
                <a:gd name="T14" fmla="*/ 48 w 66"/>
                <a:gd name="T15" fmla="*/ 54 h 60"/>
                <a:gd name="T16" fmla="*/ 48 w 66"/>
                <a:gd name="T17" fmla="*/ 60 h 60"/>
                <a:gd name="T18" fmla="*/ 42 w 66"/>
                <a:gd name="T19" fmla="*/ 60 h 60"/>
                <a:gd name="T20" fmla="*/ 36 w 66"/>
                <a:gd name="T21" fmla="*/ 60 h 60"/>
                <a:gd name="T22" fmla="*/ 30 w 66"/>
                <a:gd name="T23" fmla="*/ 60 h 60"/>
                <a:gd name="T24" fmla="*/ 30 w 66"/>
                <a:gd name="T25" fmla="*/ 54 h 60"/>
                <a:gd name="T26" fmla="*/ 36 w 66"/>
                <a:gd name="T27" fmla="*/ 54 h 60"/>
                <a:gd name="T28" fmla="*/ 36 w 66"/>
                <a:gd name="T29" fmla="*/ 48 h 60"/>
                <a:gd name="T30" fmla="*/ 36 w 66"/>
                <a:gd name="T31" fmla="*/ 42 h 60"/>
                <a:gd name="T32" fmla="*/ 30 w 66"/>
                <a:gd name="T33" fmla="*/ 48 h 60"/>
                <a:gd name="T34" fmla="*/ 30 w 66"/>
                <a:gd name="T35" fmla="*/ 42 h 60"/>
                <a:gd name="T36" fmla="*/ 30 w 66"/>
                <a:gd name="T37" fmla="*/ 36 h 60"/>
                <a:gd name="T38" fmla="*/ 30 w 66"/>
                <a:gd name="T39" fmla="*/ 30 h 60"/>
                <a:gd name="T40" fmla="*/ 30 w 66"/>
                <a:gd name="T41" fmla="*/ 24 h 60"/>
                <a:gd name="T42" fmla="*/ 24 w 66"/>
                <a:gd name="T43" fmla="*/ 24 h 60"/>
                <a:gd name="T44" fmla="*/ 24 w 66"/>
                <a:gd name="T45" fmla="*/ 30 h 60"/>
                <a:gd name="T46" fmla="*/ 18 w 66"/>
                <a:gd name="T47" fmla="*/ 30 h 60"/>
                <a:gd name="T48" fmla="*/ 18 w 66"/>
                <a:gd name="T49" fmla="*/ 18 h 60"/>
                <a:gd name="T50" fmla="*/ 12 w 66"/>
                <a:gd name="T51" fmla="*/ 18 h 60"/>
                <a:gd name="T52" fmla="*/ 6 w 66"/>
                <a:gd name="T53" fmla="*/ 24 h 60"/>
                <a:gd name="T54" fmla="*/ 0 w 66"/>
                <a:gd name="T55" fmla="*/ 18 h 60"/>
                <a:gd name="T56" fmla="*/ 42 w 66"/>
                <a:gd name="T57" fmla="*/ 6 h 60"/>
                <a:gd name="T58" fmla="*/ 42 w 66"/>
                <a:gd name="T59" fmla="*/ 0 h 60"/>
                <a:gd name="T60" fmla="*/ 48 w 66"/>
                <a:gd name="T61" fmla="*/ 6 h 60"/>
                <a:gd name="T62" fmla="*/ 54 w 66"/>
                <a:gd name="T63" fmla="*/ 12 h 60"/>
                <a:gd name="T64" fmla="*/ 60 w 66"/>
                <a:gd name="T65" fmla="*/ 12 h 60"/>
                <a:gd name="T66" fmla="*/ 66 w 66"/>
                <a:gd name="T67" fmla="*/ 12 h 60"/>
                <a:gd name="T68" fmla="*/ 60 w 66"/>
                <a:gd name="T69" fmla="*/ 12 h 60"/>
                <a:gd name="T70" fmla="*/ 60 w 66"/>
                <a:gd name="T71" fmla="*/ 18 h 60"/>
                <a:gd name="T72" fmla="*/ 66 w 66"/>
                <a:gd name="T73" fmla="*/ 18 h 60"/>
                <a:gd name="T74" fmla="*/ 66 w 66"/>
                <a:gd name="T75" fmla="*/ 24 h 60"/>
                <a:gd name="T76" fmla="*/ 66 w 66"/>
                <a:gd name="T77" fmla="*/ 30 h 60"/>
                <a:gd name="T78" fmla="*/ 66 w 66"/>
                <a:gd name="T79" fmla="*/ 36 h 60"/>
                <a:gd name="T80" fmla="*/ 60 w 66"/>
                <a:gd name="T81" fmla="*/ 36 h 60"/>
                <a:gd name="T82" fmla="*/ 60 w 66"/>
                <a:gd name="T8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60">
                  <a:moveTo>
                    <a:pt x="60" y="42"/>
                  </a:moveTo>
                  <a:lnTo>
                    <a:pt x="54" y="42"/>
                  </a:lnTo>
                  <a:lnTo>
                    <a:pt x="48" y="42"/>
                  </a:lnTo>
                  <a:lnTo>
                    <a:pt x="54" y="48"/>
                  </a:lnTo>
                  <a:lnTo>
                    <a:pt x="48" y="48"/>
                  </a:lnTo>
                  <a:lnTo>
                    <a:pt x="48" y="54"/>
                  </a:lnTo>
                  <a:lnTo>
                    <a:pt x="54" y="54"/>
                  </a:lnTo>
                  <a:lnTo>
                    <a:pt x="48" y="54"/>
                  </a:lnTo>
                  <a:lnTo>
                    <a:pt x="48" y="60"/>
                  </a:lnTo>
                  <a:lnTo>
                    <a:pt x="42" y="60"/>
                  </a:lnTo>
                  <a:lnTo>
                    <a:pt x="36" y="60"/>
                  </a:lnTo>
                  <a:lnTo>
                    <a:pt x="30" y="60"/>
                  </a:lnTo>
                  <a:lnTo>
                    <a:pt x="30" y="54"/>
                  </a:lnTo>
                  <a:lnTo>
                    <a:pt x="36" y="54"/>
                  </a:lnTo>
                  <a:lnTo>
                    <a:pt x="36" y="48"/>
                  </a:lnTo>
                  <a:lnTo>
                    <a:pt x="36" y="42"/>
                  </a:lnTo>
                  <a:lnTo>
                    <a:pt x="30" y="48"/>
                  </a:lnTo>
                  <a:lnTo>
                    <a:pt x="30" y="42"/>
                  </a:lnTo>
                  <a:lnTo>
                    <a:pt x="30" y="36"/>
                  </a:lnTo>
                  <a:lnTo>
                    <a:pt x="30" y="30"/>
                  </a:lnTo>
                  <a:lnTo>
                    <a:pt x="30" y="24"/>
                  </a:lnTo>
                  <a:lnTo>
                    <a:pt x="24" y="24"/>
                  </a:lnTo>
                  <a:lnTo>
                    <a:pt x="24" y="30"/>
                  </a:lnTo>
                  <a:lnTo>
                    <a:pt x="18" y="30"/>
                  </a:lnTo>
                  <a:lnTo>
                    <a:pt x="18" y="18"/>
                  </a:lnTo>
                  <a:lnTo>
                    <a:pt x="12" y="18"/>
                  </a:lnTo>
                  <a:lnTo>
                    <a:pt x="6" y="24"/>
                  </a:lnTo>
                  <a:lnTo>
                    <a:pt x="0" y="18"/>
                  </a:lnTo>
                  <a:lnTo>
                    <a:pt x="42" y="6"/>
                  </a:lnTo>
                  <a:lnTo>
                    <a:pt x="42" y="0"/>
                  </a:lnTo>
                  <a:lnTo>
                    <a:pt x="48" y="6"/>
                  </a:lnTo>
                  <a:lnTo>
                    <a:pt x="54" y="12"/>
                  </a:lnTo>
                  <a:lnTo>
                    <a:pt x="60" y="12"/>
                  </a:lnTo>
                  <a:lnTo>
                    <a:pt x="66" y="12"/>
                  </a:lnTo>
                  <a:lnTo>
                    <a:pt x="60" y="12"/>
                  </a:lnTo>
                  <a:lnTo>
                    <a:pt x="60" y="18"/>
                  </a:lnTo>
                  <a:lnTo>
                    <a:pt x="66" y="18"/>
                  </a:lnTo>
                  <a:lnTo>
                    <a:pt x="66" y="24"/>
                  </a:lnTo>
                  <a:lnTo>
                    <a:pt x="66" y="30"/>
                  </a:lnTo>
                  <a:lnTo>
                    <a:pt x="66" y="36"/>
                  </a:lnTo>
                  <a:lnTo>
                    <a:pt x="60" y="36"/>
                  </a:lnTo>
                  <a:lnTo>
                    <a:pt x="6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03" name="Freeform 531"/>
            <p:cNvSpPr>
              <a:spLocks/>
            </p:cNvSpPr>
            <p:nvPr/>
          </p:nvSpPr>
          <p:spPr bwMode="auto">
            <a:xfrm>
              <a:off x="4542" y="1368"/>
              <a:ext cx="78" cy="66"/>
            </a:xfrm>
            <a:custGeom>
              <a:avLst/>
              <a:gdLst>
                <a:gd name="T0" fmla="*/ 30 w 78"/>
                <a:gd name="T1" fmla="*/ 66 h 66"/>
                <a:gd name="T2" fmla="*/ 24 w 78"/>
                <a:gd name="T3" fmla="*/ 54 h 66"/>
                <a:gd name="T4" fmla="*/ 24 w 78"/>
                <a:gd name="T5" fmla="*/ 60 h 66"/>
                <a:gd name="T6" fmla="*/ 18 w 78"/>
                <a:gd name="T7" fmla="*/ 54 h 66"/>
                <a:gd name="T8" fmla="*/ 18 w 78"/>
                <a:gd name="T9" fmla="*/ 48 h 66"/>
                <a:gd name="T10" fmla="*/ 18 w 78"/>
                <a:gd name="T11" fmla="*/ 42 h 66"/>
                <a:gd name="T12" fmla="*/ 12 w 78"/>
                <a:gd name="T13" fmla="*/ 42 h 66"/>
                <a:gd name="T14" fmla="*/ 12 w 78"/>
                <a:gd name="T15" fmla="*/ 36 h 66"/>
                <a:gd name="T16" fmla="*/ 12 w 78"/>
                <a:gd name="T17" fmla="*/ 42 h 66"/>
                <a:gd name="T18" fmla="*/ 6 w 78"/>
                <a:gd name="T19" fmla="*/ 36 h 66"/>
                <a:gd name="T20" fmla="*/ 6 w 78"/>
                <a:gd name="T21" fmla="*/ 30 h 66"/>
                <a:gd name="T22" fmla="*/ 6 w 78"/>
                <a:gd name="T23" fmla="*/ 24 h 66"/>
                <a:gd name="T24" fmla="*/ 12 w 78"/>
                <a:gd name="T25" fmla="*/ 24 h 66"/>
                <a:gd name="T26" fmla="*/ 6 w 78"/>
                <a:gd name="T27" fmla="*/ 24 h 66"/>
                <a:gd name="T28" fmla="*/ 6 w 78"/>
                <a:gd name="T29" fmla="*/ 18 h 66"/>
                <a:gd name="T30" fmla="*/ 6 w 78"/>
                <a:gd name="T31" fmla="*/ 12 h 66"/>
                <a:gd name="T32" fmla="*/ 6 w 78"/>
                <a:gd name="T33" fmla="*/ 6 h 66"/>
                <a:gd name="T34" fmla="*/ 0 w 78"/>
                <a:gd name="T35" fmla="*/ 6 h 66"/>
                <a:gd name="T36" fmla="*/ 24 w 78"/>
                <a:gd name="T37" fmla="*/ 0 h 66"/>
                <a:gd name="T38" fmla="*/ 30 w 78"/>
                <a:gd name="T39" fmla="*/ 0 h 66"/>
                <a:gd name="T40" fmla="*/ 36 w 78"/>
                <a:gd name="T41" fmla="*/ 6 h 66"/>
                <a:gd name="T42" fmla="*/ 42 w 78"/>
                <a:gd name="T43" fmla="*/ 0 h 66"/>
                <a:gd name="T44" fmla="*/ 48 w 78"/>
                <a:gd name="T45" fmla="*/ 0 h 66"/>
                <a:gd name="T46" fmla="*/ 48 w 78"/>
                <a:gd name="T47" fmla="*/ 12 h 66"/>
                <a:gd name="T48" fmla="*/ 54 w 78"/>
                <a:gd name="T49" fmla="*/ 12 h 66"/>
                <a:gd name="T50" fmla="*/ 54 w 78"/>
                <a:gd name="T51" fmla="*/ 6 h 66"/>
                <a:gd name="T52" fmla="*/ 60 w 78"/>
                <a:gd name="T53" fmla="*/ 6 h 66"/>
                <a:gd name="T54" fmla="*/ 60 w 78"/>
                <a:gd name="T55" fmla="*/ 12 h 66"/>
                <a:gd name="T56" fmla="*/ 60 w 78"/>
                <a:gd name="T57" fmla="*/ 18 h 66"/>
                <a:gd name="T58" fmla="*/ 60 w 78"/>
                <a:gd name="T59" fmla="*/ 24 h 66"/>
                <a:gd name="T60" fmla="*/ 60 w 78"/>
                <a:gd name="T61" fmla="*/ 30 h 66"/>
                <a:gd name="T62" fmla="*/ 66 w 78"/>
                <a:gd name="T63" fmla="*/ 24 h 66"/>
                <a:gd name="T64" fmla="*/ 66 w 78"/>
                <a:gd name="T65" fmla="*/ 30 h 66"/>
                <a:gd name="T66" fmla="*/ 66 w 78"/>
                <a:gd name="T67" fmla="*/ 36 h 66"/>
                <a:gd name="T68" fmla="*/ 60 w 78"/>
                <a:gd name="T69" fmla="*/ 36 h 66"/>
                <a:gd name="T70" fmla="*/ 60 w 78"/>
                <a:gd name="T71" fmla="*/ 42 h 66"/>
                <a:gd name="T72" fmla="*/ 66 w 78"/>
                <a:gd name="T73" fmla="*/ 42 h 66"/>
                <a:gd name="T74" fmla="*/ 72 w 78"/>
                <a:gd name="T75" fmla="*/ 42 h 66"/>
                <a:gd name="T76" fmla="*/ 72 w 78"/>
                <a:gd name="T77" fmla="*/ 48 h 66"/>
                <a:gd name="T78" fmla="*/ 78 w 78"/>
                <a:gd name="T79" fmla="*/ 60 h 66"/>
                <a:gd name="T80" fmla="*/ 54 w 78"/>
                <a:gd name="T81" fmla="*/ 66 h 66"/>
                <a:gd name="T82" fmla="*/ 54 w 78"/>
                <a:gd name="T83" fmla="*/ 60 h 66"/>
                <a:gd name="T84" fmla="*/ 30 w 78"/>
                <a:gd name="T8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66">
                  <a:moveTo>
                    <a:pt x="30" y="66"/>
                  </a:moveTo>
                  <a:lnTo>
                    <a:pt x="24" y="54"/>
                  </a:lnTo>
                  <a:lnTo>
                    <a:pt x="24" y="60"/>
                  </a:lnTo>
                  <a:lnTo>
                    <a:pt x="18" y="54"/>
                  </a:lnTo>
                  <a:lnTo>
                    <a:pt x="18" y="48"/>
                  </a:lnTo>
                  <a:lnTo>
                    <a:pt x="18" y="42"/>
                  </a:lnTo>
                  <a:lnTo>
                    <a:pt x="12" y="42"/>
                  </a:lnTo>
                  <a:lnTo>
                    <a:pt x="12" y="36"/>
                  </a:lnTo>
                  <a:lnTo>
                    <a:pt x="12" y="42"/>
                  </a:lnTo>
                  <a:lnTo>
                    <a:pt x="6" y="36"/>
                  </a:lnTo>
                  <a:lnTo>
                    <a:pt x="6" y="30"/>
                  </a:lnTo>
                  <a:lnTo>
                    <a:pt x="6" y="24"/>
                  </a:lnTo>
                  <a:lnTo>
                    <a:pt x="12" y="24"/>
                  </a:lnTo>
                  <a:lnTo>
                    <a:pt x="6" y="24"/>
                  </a:lnTo>
                  <a:lnTo>
                    <a:pt x="6" y="18"/>
                  </a:lnTo>
                  <a:lnTo>
                    <a:pt x="6" y="12"/>
                  </a:lnTo>
                  <a:lnTo>
                    <a:pt x="6" y="6"/>
                  </a:lnTo>
                  <a:lnTo>
                    <a:pt x="0" y="6"/>
                  </a:lnTo>
                  <a:lnTo>
                    <a:pt x="24" y="0"/>
                  </a:lnTo>
                  <a:lnTo>
                    <a:pt x="30" y="0"/>
                  </a:lnTo>
                  <a:lnTo>
                    <a:pt x="36" y="6"/>
                  </a:lnTo>
                  <a:lnTo>
                    <a:pt x="42" y="0"/>
                  </a:lnTo>
                  <a:lnTo>
                    <a:pt x="48" y="0"/>
                  </a:lnTo>
                  <a:lnTo>
                    <a:pt x="48" y="12"/>
                  </a:lnTo>
                  <a:lnTo>
                    <a:pt x="54" y="12"/>
                  </a:lnTo>
                  <a:lnTo>
                    <a:pt x="54" y="6"/>
                  </a:lnTo>
                  <a:lnTo>
                    <a:pt x="60" y="6"/>
                  </a:lnTo>
                  <a:lnTo>
                    <a:pt x="60" y="12"/>
                  </a:lnTo>
                  <a:lnTo>
                    <a:pt x="60" y="18"/>
                  </a:lnTo>
                  <a:lnTo>
                    <a:pt x="60" y="24"/>
                  </a:lnTo>
                  <a:lnTo>
                    <a:pt x="60" y="30"/>
                  </a:lnTo>
                  <a:lnTo>
                    <a:pt x="66" y="24"/>
                  </a:lnTo>
                  <a:lnTo>
                    <a:pt x="66" y="30"/>
                  </a:lnTo>
                  <a:lnTo>
                    <a:pt x="66" y="36"/>
                  </a:lnTo>
                  <a:lnTo>
                    <a:pt x="60" y="36"/>
                  </a:lnTo>
                  <a:lnTo>
                    <a:pt x="60" y="42"/>
                  </a:lnTo>
                  <a:lnTo>
                    <a:pt x="66" y="42"/>
                  </a:lnTo>
                  <a:lnTo>
                    <a:pt x="72" y="42"/>
                  </a:lnTo>
                  <a:lnTo>
                    <a:pt x="72" y="48"/>
                  </a:lnTo>
                  <a:lnTo>
                    <a:pt x="78" y="60"/>
                  </a:lnTo>
                  <a:lnTo>
                    <a:pt x="54" y="66"/>
                  </a:lnTo>
                  <a:lnTo>
                    <a:pt x="54" y="60"/>
                  </a:lnTo>
                  <a:lnTo>
                    <a:pt x="3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04" name="Freeform 532"/>
            <p:cNvSpPr>
              <a:spLocks/>
            </p:cNvSpPr>
            <p:nvPr/>
          </p:nvSpPr>
          <p:spPr bwMode="auto">
            <a:xfrm>
              <a:off x="3192" y="1578"/>
              <a:ext cx="48" cy="42"/>
            </a:xfrm>
            <a:custGeom>
              <a:avLst/>
              <a:gdLst>
                <a:gd name="T0" fmla="*/ 0 w 48"/>
                <a:gd name="T1" fmla="*/ 42 h 42"/>
                <a:gd name="T2" fmla="*/ 0 w 48"/>
                <a:gd name="T3" fmla="*/ 6 h 42"/>
                <a:gd name="T4" fmla="*/ 12 w 48"/>
                <a:gd name="T5" fmla="*/ 6 h 42"/>
                <a:gd name="T6" fmla="*/ 12 w 48"/>
                <a:gd name="T7" fmla="*/ 0 h 42"/>
                <a:gd name="T8" fmla="*/ 24 w 48"/>
                <a:gd name="T9" fmla="*/ 6 h 42"/>
                <a:gd name="T10" fmla="*/ 30 w 48"/>
                <a:gd name="T11" fmla="*/ 6 h 42"/>
                <a:gd name="T12" fmla="*/ 30 w 48"/>
                <a:gd name="T13" fmla="*/ 12 h 42"/>
                <a:gd name="T14" fmla="*/ 36 w 48"/>
                <a:gd name="T15" fmla="*/ 12 h 42"/>
                <a:gd name="T16" fmla="*/ 36 w 48"/>
                <a:gd name="T17" fmla="*/ 18 h 42"/>
                <a:gd name="T18" fmla="*/ 36 w 48"/>
                <a:gd name="T19" fmla="*/ 24 h 42"/>
                <a:gd name="T20" fmla="*/ 42 w 48"/>
                <a:gd name="T21" fmla="*/ 24 h 42"/>
                <a:gd name="T22" fmla="*/ 48 w 48"/>
                <a:gd name="T23" fmla="*/ 30 h 42"/>
                <a:gd name="T24" fmla="*/ 30 w 48"/>
                <a:gd name="T25" fmla="*/ 30 h 42"/>
                <a:gd name="T26" fmla="*/ 36 w 48"/>
                <a:gd name="T27" fmla="*/ 42 h 42"/>
                <a:gd name="T28" fmla="*/ 18 w 48"/>
                <a:gd name="T29" fmla="*/ 42 h 42"/>
                <a:gd name="T30" fmla="*/ 0 w 48"/>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2">
                  <a:moveTo>
                    <a:pt x="0" y="42"/>
                  </a:moveTo>
                  <a:lnTo>
                    <a:pt x="0" y="6"/>
                  </a:lnTo>
                  <a:lnTo>
                    <a:pt x="12" y="6"/>
                  </a:lnTo>
                  <a:lnTo>
                    <a:pt x="12" y="0"/>
                  </a:lnTo>
                  <a:lnTo>
                    <a:pt x="24" y="6"/>
                  </a:lnTo>
                  <a:lnTo>
                    <a:pt x="30" y="6"/>
                  </a:lnTo>
                  <a:lnTo>
                    <a:pt x="30" y="12"/>
                  </a:lnTo>
                  <a:lnTo>
                    <a:pt x="36" y="12"/>
                  </a:lnTo>
                  <a:lnTo>
                    <a:pt x="36" y="18"/>
                  </a:lnTo>
                  <a:lnTo>
                    <a:pt x="36" y="24"/>
                  </a:lnTo>
                  <a:lnTo>
                    <a:pt x="42" y="24"/>
                  </a:lnTo>
                  <a:lnTo>
                    <a:pt x="48" y="30"/>
                  </a:lnTo>
                  <a:lnTo>
                    <a:pt x="30" y="30"/>
                  </a:lnTo>
                  <a:lnTo>
                    <a:pt x="36" y="42"/>
                  </a:lnTo>
                  <a:lnTo>
                    <a:pt x="18"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05" name="Freeform 533"/>
            <p:cNvSpPr>
              <a:spLocks/>
            </p:cNvSpPr>
            <p:nvPr/>
          </p:nvSpPr>
          <p:spPr bwMode="auto">
            <a:xfrm>
              <a:off x="1500" y="1476"/>
              <a:ext cx="102" cy="72"/>
            </a:xfrm>
            <a:custGeom>
              <a:avLst/>
              <a:gdLst>
                <a:gd name="T0" fmla="*/ 0 w 102"/>
                <a:gd name="T1" fmla="*/ 54 h 72"/>
                <a:gd name="T2" fmla="*/ 6 w 102"/>
                <a:gd name="T3" fmla="*/ 12 h 72"/>
                <a:gd name="T4" fmla="*/ 24 w 102"/>
                <a:gd name="T5" fmla="*/ 18 h 72"/>
                <a:gd name="T6" fmla="*/ 24 w 102"/>
                <a:gd name="T7" fmla="*/ 6 h 72"/>
                <a:gd name="T8" fmla="*/ 30 w 102"/>
                <a:gd name="T9" fmla="*/ 6 h 72"/>
                <a:gd name="T10" fmla="*/ 36 w 102"/>
                <a:gd name="T11" fmla="*/ 6 h 72"/>
                <a:gd name="T12" fmla="*/ 42 w 102"/>
                <a:gd name="T13" fmla="*/ 6 h 72"/>
                <a:gd name="T14" fmla="*/ 48 w 102"/>
                <a:gd name="T15" fmla="*/ 6 h 72"/>
                <a:gd name="T16" fmla="*/ 48 w 102"/>
                <a:gd name="T17" fmla="*/ 12 h 72"/>
                <a:gd name="T18" fmla="*/ 54 w 102"/>
                <a:gd name="T19" fmla="*/ 12 h 72"/>
                <a:gd name="T20" fmla="*/ 60 w 102"/>
                <a:gd name="T21" fmla="*/ 6 h 72"/>
                <a:gd name="T22" fmla="*/ 60 w 102"/>
                <a:gd name="T23" fmla="*/ 0 h 72"/>
                <a:gd name="T24" fmla="*/ 66 w 102"/>
                <a:gd name="T25" fmla="*/ 0 h 72"/>
                <a:gd name="T26" fmla="*/ 72 w 102"/>
                <a:gd name="T27" fmla="*/ 0 h 72"/>
                <a:gd name="T28" fmla="*/ 78 w 102"/>
                <a:gd name="T29" fmla="*/ 0 h 72"/>
                <a:gd name="T30" fmla="*/ 78 w 102"/>
                <a:gd name="T31" fmla="*/ 6 h 72"/>
                <a:gd name="T32" fmla="*/ 84 w 102"/>
                <a:gd name="T33" fmla="*/ 6 h 72"/>
                <a:gd name="T34" fmla="*/ 90 w 102"/>
                <a:gd name="T35" fmla="*/ 6 h 72"/>
                <a:gd name="T36" fmla="*/ 90 w 102"/>
                <a:gd name="T37" fmla="*/ 12 h 72"/>
                <a:gd name="T38" fmla="*/ 102 w 102"/>
                <a:gd name="T39" fmla="*/ 12 h 72"/>
                <a:gd name="T40" fmla="*/ 96 w 102"/>
                <a:gd name="T41" fmla="*/ 36 h 72"/>
                <a:gd name="T42" fmla="*/ 90 w 102"/>
                <a:gd name="T43" fmla="*/ 72 h 72"/>
                <a:gd name="T44" fmla="*/ 18 w 102"/>
                <a:gd name="T45" fmla="*/ 54 h 72"/>
                <a:gd name="T46" fmla="*/ 0 w 102"/>
                <a:gd name="T47"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72">
                  <a:moveTo>
                    <a:pt x="0" y="54"/>
                  </a:moveTo>
                  <a:lnTo>
                    <a:pt x="6" y="12"/>
                  </a:lnTo>
                  <a:lnTo>
                    <a:pt x="24" y="18"/>
                  </a:lnTo>
                  <a:lnTo>
                    <a:pt x="24" y="6"/>
                  </a:lnTo>
                  <a:lnTo>
                    <a:pt x="30" y="6"/>
                  </a:lnTo>
                  <a:lnTo>
                    <a:pt x="36" y="6"/>
                  </a:lnTo>
                  <a:lnTo>
                    <a:pt x="42" y="6"/>
                  </a:lnTo>
                  <a:lnTo>
                    <a:pt x="48" y="6"/>
                  </a:lnTo>
                  <a:lnTo>
                    <a:pt x="48" y="12"/>
                  </a:lnTo>
                  <a:lnTo>
                    <a:pt x="54" y="12"/>
                  </a:lnTo>
                  <a:lnTo>
                    <a:pt x="60" y="6"/>
                  </a:lnTo>
                  <a:lnTo>
                    <a:pt x="60" y="0"/>
                  </a:lnTo>
                  <a:lnTo>
                    <a:pt x="66" y="0"/>
                  </a:lnTo>
                  <a:lnTo>
                    <a:pt x="72" y="0"/>
                  </a:lnTo>
                  <a:lnTo>
                    <a:pt x="78" y="0"/>
                  </a:lnTo>
                  <a:lnTo>
                    <a:pt x="78" y="6"/>
                  </a:lnTo>
                  <a:lnTo>
                    <a:pt x="84" y="6"/>
                  </a:lnTo>
                  <a:lnTo>
                    <a:pt x="90" y="6"/>
                  </a:lnTo>
                  <a:lnTo>
                    <a:pt x="90" y="12"/>
                  </a:lnTo>
                  <a:lnTo>
                    <a:pt x="102" y="12"/>
                  </a:lnTo>
                  <a:lnTo>
                    <a:pt x="96" y="36"/>
                  </a:lnTo>
                  <a:lnTo>
                    <a:pt x="90" y="72"/>
                  </a:lnTo>
                  <a:lnTo>
                    <a:pt x="18" y="54"/>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06" name="Freeform 534"/>
            <p:cNvSpPr>
              <a:spLocks/>
            </p:cNvSpPr>
            <p:nvPr/>
          </p:nvSpPr>
          <p:spPr bwMode="auto">
            <a:xfrm>
              <a:off x="2946" y="1590"/>
              <a:ext cx="42" cy="48"/>
            </a:xfrm>
            <a:custGeom>
              <a:avLst/>
              <a:gdLst>
                <a:gd name="T0" fmla="*/ 6 w 42"/>
                <a:gd name="T1" fmla="*/ 48 h 48"/>
                <a:gd name="T2" fmla="*/ 6 w 42"/>
                <a:gd name="T3" fmla="*/ 18 h 48"/>
                <a:gd name="T4" fmla="*/ 0 w 42"/>
                <a:gd name="T5" fmla="*/ 18 h 48"/>
                <a:gd name="T6" fmla="*/ 0 w 42"/>
                <a:gd name="T7" fmla="*/ 12 h 48"/>
                <a:gd name="T8" fmla="*/ 0 w 42"/>
                <a:gd name="T9" fmla="*/ 0 h 48"/>
                <a:gd name="T10" fmla="*/ 36 w 42"/>
                <a:gd name="T11" fmla="*/ 0 h 48"/>
                <a:gd name="T12" fmla="*/ 36 w 42"/>
                <a:gd name="T13" fmla="*/ 12 h 48"/>
                <a:gd name="T14" fmla="*/ 36 w 42"/>
                <a:gd name="T15" fmla="*/ 18 h 48"/>
                <a:gd name="T16" fmla="*/ 42 w 42"/>
                <a:gd name="T17" fmla="*/ 18 h 48"/>
                <a:gd name="T18" fmla="*/ 42 w 42"/>
                <a:gd name="T19" fmla="*/ 48 h 48"/>
                <a:gd name="T20" fmla="*/ 24 w 42"/>
                <a:gd name="T21" fmla="*/ 48 h 48"/>
                <a:gd name="T22" fmla="*/ 6 w 42"/>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8">
                  <a:moveTo>
                    <a:pt x="6" y="48"/>
                  </a:moveTo>
                  <a:lnTo>
                    <a:pt x="6" y="18"/>
                  </a:lnTo>
                  <a:lnTo>
                    <a:pt x="0" y="18"/>
                  </a:lnTo>
                  <a:lnTo>
                    <a:pt x="0" y="12"/>
                  </a:lnTo>
                  <a:lnTo>
                    <a:pt x="0" y="0"/>
                  </a:lnTo>
                  <a:lnTo>
                    <a:pt x="36" y="0"/>
                  </a:lnTo>
                  <a:lnTo>
                    <a:pt x="36" y="12"/>
                  </a:lnTo>
                  <a:lnTo>
                    <a:pt x="36" y="18"/>
                  </a:lnTo>
                  <a:lnTo>
                    <a:pt x="42" y="18"/>
                  </a:lnTo>
                  <a:lnTo>
                    <a:pt x="42" y="48"/>
                  </a:lnTo>
                  <a:lnTo>
                    <a:pt x="24" y="48"/>
                  </a:lnTo>
                  <a:lnTo>
                    <a:pt x="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07" name="Freeform 535"/>
            <p:cNvSpPr>
              <a:spLocks/>
            </p:cNvSpPr>
            <p:nvPr/>
          </p:nvSpPr>
          <p:spPr bwMode="auto">
            <a:xfrm>
              <a:off x="3156" y="1584"/>
              <a:ext cx="36" cy="36"/>
            </a:xfrm>
            <a:custGeom>
              <a:avLst/>
              <a:gdLst>
                <a:gd name="T0" fmla="*/ 18 w 36"/>
                <a:gd name="T1" fmla="*/ 36 h 36"/>
                <a:gd name="T2" fmla="*/ 0 w 36"/>
                <a:gd name="T3" fmla="*/ 36 h 36"/>
                <a:gd name="T4" fmla="*/ 0 w 36"/>
                <a:gd name="T5" fmla="*/ 18 h 36"/>
                <a:gd name="T6" fmla="*/ 0 w 36"/>
                <a:gd name="T7" fmla="*/ 0 h 36"/>
                <a:gd name="T8" fmla="*/ 36 w 36"/>
                <a:gd name="T9" fmla="*/ 0 h 36"/>
                <a:gd name="T10" fmla="*/ 36 w 36"/>
                <a:gd name="T11" fmla="*/ 36 h 36"/>
                <a:gd name="T12" fmla="*/ 18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36"/>
                  </a:moveTo>
                  <a:lnTo>
                    <a:pt x="0" y="36"/>
                  </a:lnTo>
                  <a:lnTo>
                    <a:pt x="0" y="18"/>
                  </a:lnTo>
                  <a:lnTo>
                    <a:pt x="0" y="0"/>
                  </a:lnTo>
                  <a:lnTo>
                    <a:pt x="36" y="0"/>
                  </a:lnTo>
                  <a:lnTo>
                    <a:pt x="36"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08" name="Freeform 536"/>
            <p:cNvSpPr>
              <a:spLocks/>
            </p:cNvSpPr>
            <p:nvPr/>
          </p:nvSpPr>
          <p:spPr bwMode="auto">
            <a:xfrm>
              <a:off x="3120" y="1584"/>
              <a:ext cx="36" cy="36"/>
            </a:xfrm>
            <a:custGeom>
              <a:avLst/>
              <a:gdLst>
                <a:gd name="T0" fmla="*/ 36 w 36"/>
                <a:gd name="T1" fmla="*/ 36 h 36"/>
                <a:gd name="T2" fmla="*/ 18 w 36"/>
                <a:gd name="T3" fmla="*/ 36 h 36"/>
                <a:gd name="T4" fmla="*/ 0 w 36"/>
                <a:gd name="T5" fmla="*/ 36 h 36"/>
                <a:gd name="T6" fmla="*/ 0 w 36"/>
                <a:gd name="T7" fmla="*/ 18 h 36"/>
                <a:gd name="T8" fmla="*/ 0 w 36"/>
                <a:gd name="T9" fmla="*/ 6 h 36"/>
                <a:gd name="T10" fmla="*/ 36 w 36"/>
                <a:gd name="T11" fmla="*/ 0 h 36"/>
                <a:gd name="T12" fmla="*/ 36 w 36"/>
                <a:gd name="T13" fmla="*/ 18 h 36"/>
                <a:gd name="T14" fmla="*/ 36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36"/>
                  </a:moveTo>
                  <a:lnTo>
                    <a:pt x="18" y="36"/>
                  </a:lnTo>
                  <a:lnTo>
                    <a:pt x="0" y="36"/>
                  </a:lnTo>
                  <a:lnTo>
                    <a:pt x="0" y="18"/>
                  </a:lnTo>
                  <a:lnTo>
                    <a:pt x="0" y="6"/>
                  </a:lnTo>
                  <a:lnTo>
                    <a:pt x="36" y="0"/>
                  </a:lnTo>
                  <a:lnTo>
                    <a:pt x="36" y="18"/>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09" name="Freeform 537"/>
            <p:cNvSpPr>
              <a:spLocks/>
            </p:cNvSpPr>
            <p:nvPr/>
          </p:nvSpPr>
          <p:spPr bwMode="auto">
            <a:xfrm>
              <a:off x="3084" y="1590"/>
              <a:ext cx="36" cy="36"/>
            </a:xfrm>
            <a:custGeom>
              <a:avLst/>
              <a:gdLst>
                <a:gd name="T0" fmla="*/ 6 w 36"/>
                <a:gd name="T1" fmla="*/ 36 h 36"/>
                <a:gd name="T2" fmla="*/ 6 w 36"/>
                <a:gd name="T3" fmla="*/ 18 h 36"/>
                <a:gd name="T4" fmla="*/ 0 w 36"/>
                <a:gd name="T5" fmla="*/ 18 h 36"/>
                <a:gd name="T6" fmla="*/ 0 w 36"/>
                <a:gd name="T7" fmla="*/ 6 h 36"/>
                <a:gd name="T8" fmla="*/ 0 w 36"/>
                <a:gd name="T9" fmla="*/ 0 h 36"/>
                <a:gd name="T10" fmla="*/ 36 w 36"/>
                <a:gd name="T11" fmla="*/ 0 h 36"/>
                <a:gd name="T12" fmla="*/ 36 w 36"/>
                <a:gd name="T13" fmla="*/ 12 h 36"/>
                <a:gd name="T14" fmla="*/ 36 w 36"/>
                <a:gd name="T15" fmla="*/ 30 h 36"/>
                <a:gd name="T16" fmla="*/ 24 w 36"/>
                <a:gd name="T17" fmla="*/ 30 h 36"/>
                <a:gd name="T18" fmla="*/ 6 w 36"/>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6" y="36"/>
                  </a:moveTo>
                  <a:lnTo>
                    <a:pt x="6" y="18"/>
                  </a:lnTo>
                  <a:lnTo>
                    <a:pt x="0" y="18"/>
                  </a:lnTo>
                  <a:lnTo>
                    <a:pt x="0" y="6"/>
                  </a:lnTo>
                  <a:lnTo>
                    <a:pt x="0" y="0"/>
                  </a:lnTo>
                  <a:lnTo>
                    <a:pt x="36" y="0"/>
                  </a:lnTo>
                  <a:lnTo>
                    <a:pt x="36" y="12"/>
                  </a:lnTo>
                  <a:lnTo>
                    <a:pt x="36" y="30"/>
                  </a:lnTo>
                  <a:lnTo>
                    <a:pt x="24" y="3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10" name="Freeform 538"/>
            <p:cNvSpPr>
              <a:spLocks/>
            </p:cNvSpPr>
            <p:nvPr/>
          </p:nvSpPr>
          <p:spPr bwMode="auto">
            <a:xfrm>
              <a:off x="2196" y="1566"/>
              <a:ext cx="54" cy="108"/>
            </a:xfrm>
            <a:custGeom>
              <a:avLst/>
              <a:gdLst>
                <a:gd name="T0" fmla="*/ 6 w 54"/>
                <a:gd name="T1" fmla="*/ 0 h 108"/>
                <a:gd name="T2" fmla="*/ 54 w 54"/>
                <a:gd name="T3" fmla="*/ 6 h 108"/>
                <a:gd name="T4" fmla="*/ 48 w 54"/>
                <a:gd name="T5" fmla="*/ 66 h 108"/>
                <a:gd name="T6" fmla="*/ 42 w 54"/>
                <a:gd name="T7" fmla="*/ 96 h 108"/>
                <a:gd name="T8" fmla="*/ 42 w 54"/>
                <a:gd name="T9" fmla="*/ 108 h 108"/>
                <a:gd name="T10" fmla="*/ 0 w 54"/>
                <a:gd name="T11" fmla="*/ 108 h 108"/>
                <a:gd name="T12" fmla="*/ 0 w 54"/>
                <a:gd name="T13" fmla="*/ 96 h 108"/>
                <a:gd name="T14" fmla="*/ 6 w 54"/>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08">
                  <a:moveTo>
                    <a:pt x="6" y="0"/>
                  </a:moveTo>
                  <a:lnTo>
                    <a:pt x="54" y="6"/>
                  </a:lnTo>
                  <a:lnTo>
                    <a:pt x="48" y="66"/>
                  </a:lnTo>
                  <a:lnTo>
                    <a:pt x="42" y="96"/>
                  </a:lnTo>
                  <a:lnTo>
                    <a:pt x="42" y="108"/>
                  </a:lnTo>
                  <a:lnTo>
                    <a:pt x="0" y="108"/>
                  </a:lnTo>
                  <a:lnTo>
                    <a:pt x="0" y="96"/>
                  </a:lnTo>
                  <a:lnTo>
                    <a:pt x="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11" name="Freeform 539"/>
            <p:cNvSpPr>
              <a:spLocks/>
            </p:cNvSpPr>
            <p:nvPr/>
          </p:nvSpPr>
          <p:spPr bwMode="auto">
            <a:xfrm>
              <a:off x="2148" y="1566"/>
              <a:ext cx="54" cy="96"/>
            </a:xfrm>
            <a:custGeom>
              <a:avLst/>
              <a:gdLst>
                <a:gd name="T0" fmla="*/ 0 w 54"/>
                <a:gd name="T1" fmla="*/ 90 h 96"/>
                <a:gd name="T2" fmla="*/ 6 w 54"/>
                <a:gd name="T3" fmla="*/ 48 h 96"/>
                <a:gd name="T4" fmla="*/ 6 w 54"/>
                <a:gd name="T5" fmla="*/ 18 h 96"/>
                <a:gd name="T6" fmla="*/ 12 w 54"/>
                <a:gd name="T7" fmla="*/ 0 h 96"/>
                <a:gd name="T8" fmla="*/ 36 w 54"/>
                <a:gd name="T9" fmla="*/ 0 h 96"/>
                <a:gd name="T10" fmla="*/ 54 w 54"/>
                <a:gd name="T11" fmla="*/ 0 h 96"/>
                <a:gd name="T12" fmla="*/ 48 w 54"/>
                <a:gd name="T13" fmla="*/ 96 h 96"/>
                <a:gd name="T14" fmla="*/ 0 w 54"/>
                <a:gd name="T15" fmla="*/ 9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96">
                  <a:moveTo>
                    <a:pt x="0" y="90"/>
                  </a:moveTo>
                  <a:lnTo>
                    <a:pt x="6" y="48"/>
                  </a:lnTo>
                  <a:lnTo>
                    <a:pt x="6" y="18"/>
                  </a:lnTo>
                  <a:lnTo>
                    <a:pt x="12" y="0"/>
                  </a:lnTo>
                  <a:lnTo>
                    <a:pt x="36" y="0"/>
                  </a:lnTo>
                  <a:lnTo>
                    <a:pt x="54" y="0"/>
                  </a:lnTo>
                  <a:lnTo>
                    <a:pt x="48" y="96"/>
                  </a:lnTo>
                  <a:lnTo>
                    <a:pt x="0" y="9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12" name="Freeform 540"/>
            <p:cNvSpPr>
              <a:spLocks/>
            </p:cNvSpPr>
            <p:nvPr/>
          </p:nvSpPr>
          <p:spPr bwMode="auto">
            <a:xfrm>
              <a:off x="1692" y="1506"/>
              <a:ext cx="48" cy="66"/>
            </a:xfrm>
            <a:custGeom>
              <a:avLst/>
              <a:gdLst>
                <a:gd name="T0" fmla="*/ 42 w 48"/>
                <a:gd name="T1" fmla="*/ 66 h 66"/>
                <a:gd name="T2" fmla="*/ 6 w 48"/>
                <a:gd name="T3" fmla="*/ 60 h 66"/>
                <a:gd name="T4" fmla="*/ 6 w 48"/>
                <a:gd name="T5" fmla="*/ 54 h 66"/>
                <a:gd name="T6" fmla="*/ 0 w 48"/>
                <a:gd name="T7" fmla="*/ 48 h 66"/>
                <a:gd name="T8" fmla="*/ 6 w 48"/>
                <a:gd name="T9" fmla="*/ 42 h 66"/>
                <a:gd name="T10" fmla="*/ 0 w 48"/>
                <a:gd name="T11" fmla="*/ 42 h 66"/>
                <a:gd name="T12" fmla="*/ 0 w 48"/>
                <a:gd name="T13" fmla="*/ 36 h 66"/>
                <a:gd name="T14" fmla="*/ 6 w 48"/>
                <a:gd name="T15" fmla="*/ 36 h 66"/>
                <a:gd name="T16" fmla="*/ 6 w 48"/>
                <a:gd name="T17" fmla="*/ 30 h 66"/>
                <a:gd name="T18" fmla="*/ 6 w 48"/>
                <a:gd name="T19" fmla="*/ 24 h 66"/>
                <a:gd name="T20" fmla="*/ 12 w 48"/>
                <a:gd name="T21" fmla="*/ 24 h 66"/>
                <a:gd name="T22" fmla="*/ 6 w 48"/>
                <a:gd name="T23" fmla="*/ 18 h 66"/>
                <a:gd name="T24" fmla="*/ 12 w 48"/>
                <a:gd name="T25" fmla="*/ 12 h 66"/>
                <a:gd name="T26" fmla="*/ 6 w 48"/>
                <a:gd name="T27" fmla="*/ 12 h 66"/>
                <a:gd name="T28" fmla="*/ 6 w 48"/>
                <a:gd name="T29" fmla="*/ 6 h 66"/>
                <a:gd name="T30" fmla="*/ 6 w 48"/>
                <a:gd name="T31" fmla="*/ 0 h 66"/>
                <a:gd name="T32" fmla="*/ 12 w 48"/>
                <a:gd name="T33" fmla="*/ 0 h 66"/>
                <a:gd name="T34" fmla="*/ 30 w 48"/>
                <a:gd name="T35" fmla="*/ 0 h 66"/>
                <a:gd name="T36" fmla="*/ 30 w 48"/>
                <a:gd name="T37" fmla="*/ 6 h 66"/>
                <a:gd name="T38" fmla="*/ 36 w 48"/>
                <a:gd name="T39" fmla="*/ 0 h 66"/>
                <a:gd name="T40" fmla="*/ 36 w 48"/>
                <a:gd name="T41" fmla="*/ 6 h 66"/>
                <a:gd name="T42" fmla="*/ 36 w 48"/>
                <a:gd name="T43" fmla="*/ 12 h 66"/>
                <a:gd name="T44" fmla="*/ 36 w 48"/>
                <a:gd name="T45" fmla="*/ 18 h 66"/>
                <a:gd name="T46" fmla="*/ 42 w 48"/>
                <a:gd name="T47" fmla="*/ 18 h 66"/>
                <a:gd name="T48" fmla="*/ 48 w 48"/>
                <a:gd name="T49" fmla="*/ 18 h 66"/>
                <a:gd name="T50" fmla="*/ 48 w 48"/>
                <a:gd name="T51" fmla="*/ 12 h 66"/>
                <a:gd name="T52" fmla="*/ 42 w 48"/>
                <a:gd name="T5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66">
                  <a:moveTo>
                    <a:pt x="42" y="66"/>
                  </a:moveTo>
                  <a:lnTo>
                    <a:pt x="6" y="60"/>
                  </a:lnTo>
                  <a:lnTo>
                    <a:pt x="6" y="54"/>
                  </a:lnTo>
                  <a:lnTo>
                    <a:pt x="0" y="48"/>
                  </a:lnTo>
                  <a:lnTo>
                    <a:pt x="6" y="42"/>
                  </a:lnTo>
                  <a:lnTo>
                    <a:pt x="0" y="42"/>
                  </a:lnTo>
                  <a:lnTo>
                    <a:pt x="0" y="36"/>
                  </a:lnTo>
                  <a:lnTo>
                    <a:pt x="6" y="36"/>
                  </a:lnTo>
                  <a:lnTo>
                    <a:pt x="6" y="30"/>
                  </a:lnTo>
                  <a:lnTo>
                    <a:pt x="6" y="24"/>
                  </a:lnTo>
                  <a:lnTo>
                    <a:pt x="12" y="24"/>
                  </a:lnTo>
                  <a:lnTo>
                    <a:pt x="6" y="18"/>
                  </a:lnTo>
                  <a:lnTo>
                    <a:pt x="12" y="12"/>
                  </a:lnTo>
                  <a:lnTo>
                    <a:pt x="6" y="12"/>
                  </a:lnTo>
                  <a:lnTo>
                    <a:pt x="6" y="6"/>
                  </a:lnTo>
                  <a:lnTo>
                    <a:pt x="6" y="0"/>
                  </a:lnTo>
                  <a:lnTo>
                    <a:pt x="12" y="0"/>
                  </a:lnTo>
                  <a:lnTo>
                    <a:pt x="30" y="0"/>
                  </a:lnTo>
                  <a:lnTo>
                    <a:pt x="30" y="6"/>
                  </a:lnTo>
                  <a:lnTo>
                    <a:pt x="36" y="0"/>
                  </a:lnTo>
                  <a:lnTo>
                    <a:pt x="36" y="6"/>
                  </a:lnTo>
                  <a:lnTo>
                    <a:pt x="36" y="12"/>
                  </a:lnTo>
                  <a:lnTo>
                    <a:pt x="36" y="18"/>
                  </a:lnTo>
                  <a:lnTo>
                    <a:pt x="42" y="18"/>
                  </a:lnTo>
                  <a:lnTo>
                    <a:pt x="48" y="18"/>
                  </a:lnTo>
                  <a:lnTo>
                    <a:pt x="48" y="12"/>
                  </a:lnTo>
                  <a:lnTo>
                    <a:pt x="42"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13" name="Freeform 541"/>
            <p:cNvSpPr>
              <a:spLocks/>
            </p:cNvSpPr>
            <p:nvPr/>
          </p:nvSpPr>
          <p:spPr bwMode="auto">
            <a:xfrm>
              <a:off x="2802" y="1602"/>
              <a:ext cx="54" cy="36"/>
            </a:xfrm>
            <a:custGeom>
              <a:avLst/>
              <a:gdLst>
                <a:gd name="T0" fmla="*/ 6 w 54"/>
                <a:gd name="T1" fmla="*/ 30 h 36"/>
                <a:gd name="T2" fmla="*/ 6 w 54"/>
                <a:gd name="T3" fmla="*/ 24 h 36"/>
                <a:gd name="T4" fmla="*/ 0 w 54"/>
                <a:gd name="T5" fmla="*/ 18 h 36"/>
                <a:gd name="T6" fmla="*/ 0 w 54"/>
                <a:gd name="T7" fmla="*/ 12 h 36"/>
                <a:gd name="T8" fmla="*/ 6 w 54"/>
                <a:gd name="T9" fmla="*/ 12 h 36"/>
                <a:gd name="T10" fmla="*/ 6 w 54"/>
                <a:gd name="T11" fmla="*/ 6 h 36"/>
                <a:gd name="T12" fmla="*/ 0 w 54"/>
                <a:gd name="T13" fmla="*/ 6 h 36"/>
                <a:gd name="T14" fmla="*/ 0 w 54"/>
                <a:gd name="T15" fmla="*/ 0 h 36"/>
                <a:gd name="T16" fmla="*/ 42 w 54"/>
                <a:gd name="T17" fmla="*/ 0 h 36"/>
                <a:gd name="T18" fmla="*/ 54 w 54"/>
                <a:gd name="T19" fmla="*/ 0 h 36"/>
                <a:gd name="T20" fmla="*/ 54 w 54"/>
                <a:gd name="T21" fmla="*/ 6 h 36"/>
                <a:gd name="T22" fmla="*/ 54 w 54"/>
                <a:gd name="T23" fmla="*/ 36 h 36"/>
                <a:gd name="T24" fmla="*/ 6 w 54"/>
                <a:gd name="T25" fmla="*/ 36 h 36"/>
                <a:gd name="T26" fmla="*/ 6 w 54"/>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6">
                  <a:moveTo>
                    <a:pt x="6" y="30"/>
                  </a:moveTo>
                  <a:lnTo>
                    <a:pt x="6" y="24"/>
                  </a:lnTo>
                  <a:lnTo>
                    <a:pt x="0" y="18"/>
                  </a:lnTo>
                  <a:lnTo>
                    <a:pt x="0" y="12"/>
                  </a:lnTo>
                  <a:lnTo>
                    <a:pt x="6" y="12"/>
                  </a:lnTo>
                  <a:lnTo>
                    <a:pt x="6" y="6"/>
                  </a:lnTo>
                  <a:lnTo>
                    <a:pt x="0" y="6"/>
                  </a:lnTo>
                  <a:lnTo>
                    <a:pt x="0" y="0"/>
                  </a:lnTo>
                  <a:lnTo>
                    <a:pt x="42" y="0"/>
                  </a:lnTo>
                  <a:lnTo>
                    <a:pt x="54" y="0"/>
                  </a:lnTo>
                  <a:lnTo>
                    <a:pt x="54" y="6"/>
                  </a:lnTo>
                  <a:lnTo>
                    <a:pt x="54" y="36"/>
                  </a:lnTo>
                  <a:lnTo>
                    <a:pt x="6" y="36"/>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14" name="Freeform 542"/>
            <p:cNvSpPr>
              <a:spLocks/>
            </p:cNvSpPr>
            <p:nvPr/>
          </p:nvSpPr>
          <p:spPr bwMode="auto">
            <a:xfrm>
              <a:off x="2856" y="1602"/>
              <a:ext cx="30" cy="36"/>
            </a:xfrm>
            <a:custGeom>
              <a:avLst/>
              <a:gdLst>
                <a:gd name="T0" fmla="*/ 30 w 30"/>
                <a:gd name="T1" fmla="*/ 36 h 36"/>
                <a:gd name="T2" fmla="*/ 0 w 30"/>
                <a:gd name="T3" fmla="*/ 36 h 36"/>
                <a:gd name="T4" fmla="*/ 0 w 30"/>
                <a:gd name="T5" fmla="*/ 6 h 36"/>
                <a:gd name="T6" fmla="*/ 0 w 30"/>
                <a:gd name="T7" fmla="*/ 0 h 36"/>
                <a:gd name="T8" fmla="*/ 24 w 30"/>
                <a:gd name="T9" fmla="*/ 0 h 36"/>
                <a:gd name="T10" fmla="*/ 24 w 30"/>
                <a:gd name="T11" fmla="*/ 6 h 36"/>
                <a:gd name="T12" fmla="*/ 30 w 30"/>
                <a:gd name="T13" fmla="*/ 6 h 36"/>
                <a:gd name="T14" fmla="*/ 30 w 3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30" y="36"/>
                  </a:moveTo>
                  <a:lnTo>
                    <a:pt x="0" y="36"/>
                  </a:lnTo>
                  <a:lnTo>
                    <a:pt x="0" y="6"/>
                  </a:lnTo>
                  <a:lnTo>
                    <a:pt x="0" y="0"/>
                  </a:lnTo>
                  <a:lnTo>
                    <a:pt x="24" y="0"/>
                  </a:lnTo>
                  <a:lnTo>
                    <a:pt x="24" y="6"/>
                  </a:lnTo>
                  <a:lnTo>
                    <a:pt x="30" y="6"/>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15" name="Freeform 543"/>
            <p:cNvSpPr>
              <a:spLocks/>
            </p:cNvSpPr>
            <p:nvPr/>
          </p:nvSpPr>
          <p:spPr bwMode="auto">
            <a:xfrm>
              <a:off x="2880" y="1602"/>
              <a:ext cx="36" cy="36"/>
            </a:xfrm>
            <a:custGeom>
              <a:avLst/>
              <a:gdLst>
                <a:gd name="T0" fmla="*/ 36 w 36"/>
                <a:gd name="T1" fmla="*/ 36 h 36"/>
                <a:gd name="T2" fmla="*/ 18 w 36"/>
                <a:gd name="T3" fmla="*/ 36 h 36"/>
                <a:gd name="T4" fmla="*/ 6 w 36"/>
                <a:gd name="T5" fmla="*/ 36 h 36"/>
                <a:gd name="T6" fmla="*/ 6 w 36"/>
                <a:gd name="T7" fmla="*/ 6 h 36"/>
                <a:gd name="T8" fmla="*/ 0 w 36"/>
                <a:gd name="T9" fmla="*/ 6 h 36"/>
                <a:gd name="T10" fmla="*/ 0 w 36"/>
                <a:gd name="T11" fmla="*/ 0 h 36"/>
                <a:gd name="T12" fmla="*/ 36 w 36"/>
                <a:gd name="T13" fmla="*/ 0 h 36"/>
                <a:gd name="T14" fmla="*/ 36 w 36"/>
                <a:gd name="T15" fmla="*/ 6 h 36"/>
                <a:gd name="T16" fmla="*/ 36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6" y="36"/>
                  </a:moveTo>
                  <a:lnTo>
                    <a:pt x="18" y="36"/>
                  </a:lnTo>
                  <a:lnTo>
                    <a:pt x="6" y="36"/>
                  </a:lnTo>
                  <a:lnTo>
                    <a:pt x="6" y="6"/>
                  </a:lnTo>
                  <a:lnTo>
                    <a:pt x="0" y="6"/>
                  </a:lnTo>
                  <a:lnTo>
                    <a:pt x="0" y="0"/>
                  </a:lnTo>
                  <a:lnTo>
                    <a:pt x="36" y="0"/>
                  </a:lnTo>
                  <a:lnTo>
                    <a:pt x="36" y="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16" name="Freeform 544"/>
            <p:cNvSpPr>
              <a:spLocks/>
            </p:cNvSpPr>
            <p:nvPr/>
          </p:nvSpPr>
          <p:spPr bwMode="auto">
            <a:xfrm>
              <a:off x="2916" y="1602"/>
              <a:ext cx="36" cy="36"/>
            </a:xfrm>
            <a:custGeom>
              <a:avLst/>
              <a:gdLst>
                <a:gd name="T0" fmla="*/ 18 w 36"/>
                <a:gd name="T1" fmla="*/ 36 h 36"/>
                <a:gd name="T2" fmla="*/ 0 w 36"/>
                <a:gd name="T3" fmla="*/ 36 h 36"/>
                <a:gd name="T4" fmla="*/ 0 w 36"/>
                <a:gd name="T5" fmla="*/ 6 h 36"/>
                <a:gd name="T6" fmla="*/ 0 w 36"/>
                <a:gd name="T7" fmla="*/ 0 h 36"/>
                <a:gd name="T8" fmla="*/ 30 w 36"/>
                <a:gd name="T9" fmla="*/ 0 h 36"/>
                <a:gd name="T10" fmla="*/ 30 w 36"/>
                <a:gd name="T11" fmla="*/ 6 h 36"/>
                <a:gd name="T12" fmla="*/ 36 w 36"/>
                <a:gd name="T13" fmla="*/ 6 h 36"/>
                <a:gd name="T14" fmla="*/ 36 w 36"/>
                <a:gd name="T15" fmla="*/ 36 h 36"/>
                <a:gd name="T16" fmla="*/ 18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8" y="36"/>
                  </a:moveTo>
                  <a:lnTo>
                    <a:pt x="0" y="36"/>
                  </a:lnTo>
                  <a:lnTo>
                    <a:pt x="0" y="6"/>
                  </a:lnTo>
                  <a:lnTo>
                    <a:pt x="0" y="0"/>
                  </a:lnTo>
                  <a:lnTo>
                    <a:pt x="30" y="0"/>
                  </a:lnTo>
                  <a:lnTo>
                    <a:pt x="30" y="6"/>
                  </a:lnTo>
                  <a:lnTo>
                    <a:pt x="36" y="6"/>
                  </a:lnTo>
                  <a:lnTo>
                    <a:pt x="36" y="36"/>
                  </a:lnTo>
                  <a:lnTo>
                    <a:pt x="1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17" name="Freeform 545"/>
            <p:cNvSpPr>
              <a:spLocks/>
            </p:cNvSpPr>
            <p:nvPr/>
          </p:nvSpPr>
          <p:spPr bwMode="auto">
            <a:xfrm>
              <a:off x="2982" y="1602"/>
              <a:ext cx="36" cy="36"/>
            </a:xfrm>
            <a:custGeom>
              <a:avLst/>
              <a:gdLst>
                <a:gd name="T0" fmla="*/ 36 w 36"/>
                <a:gd name="T1" fmla="*/ 30 h 36"/>
                <a:gd name="T2" fmla="*/ 24 w 36"/>
                <a:gd name="T3" fmla="*/ 30 h 36"/>
                <a:gd name="T4" fmla="*/ 6 w 36"/>
                <a:gd name="T5" fmla="*/ 36 h 36"/>
                <a:gd name="T6" fmla="*/ 6 w 36"/>
                <a:gd name="T7" fmla="*/ 6 h 36"/>
                <a:gd name="T8" fmla="*/ 0 w 36"/>
                <a:gd name="T9" fmla="*/ 6 h 36"/>
                <a:gd name="T10" fmla="*/ 0 w 36"/>
                <a:gd name="T11" fmla="*/ 0 h 36"/>
                <a:gd name="T12" fmla="*/ 36 w 36"/>
                <a:gd name="T13" fmla="*/ 0 h 36"/>
                <a:gd name="T14" fmla="*/ 36 w 36"/>
                <a:gd name="T15" fmla="*/ 6 h 36"/>
                <a:gd name="T16" fmla="*/ 36 w 36"/>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6" y="30"/>
                  </a:moveTo>
                  <a:lnTo>
                    <a:pt x="24" y="30"/>
                  </a:lnTo>
                  <a:lnTo>
                    <a:pt x="6" y="36"/>
                  </a:lnTo>
                  <a:lnTo>
                    <a:pt x="6" y="6"/>
                  </a:lnTo>
                  <a:lnTo>
                    <a:pt x="0" y="6"/>
                  </a:lnTo>
                  <a:lnTo>
                    <a:pt x="0" y="0"/>
                  </a:lnTo>
                  <a:lnTo>
                    <a:pt x="36" y="0"/>
                  </a:lnTo>
                  <a:lnTo>
                    <a:pt x="36" y="6"/>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18" name="Freeform 546"/>
            <p:cNvSpPr>
              <a:spLocks/>
            </p:cNvSpPr>
            <p:nvPr/>
          </p:nvSpPr>
          <p:spPr bwMode="auto">
            <a:xfrm>
              <a:off x="4494" y="1398"/>
              <a:ext cx="66" cy="30"/>
            </a:xfrm>
            <a:custGeom>
              <a:avLst/>
              <a:gdLst>
                <a:gd name="T0" fmla="*/ 66 w 66"/>
                <a:gd name="T1" fmla="*/ 18 h 30"/>
                <a:gd name="T2" fmla="*/ 60 w 66"/>
                <a:gd name="T3" fmla="*/ 18 h 30"/>
                <a:gd name="T4" fmla="*/ 60 w 66"/>
                <a:gd name="T5" fmla="*/ 24 h 30"/>
                <a:gd name="T6" fmla="*/ 54 w 66"/>
                <a:gd name="T7" fmla="*/ 24 h 30"/>
                <a:gd name="T8" fmla="*/ 42 w 66"/>
                <a:gd name="T9" fmla="*/ 30 h 30"/>
                <a:gd name="T10" fmla="*/ 36 w 66"/>
                <a:gd name="T11" fmla="*/ 24 h 30"/>
                <a:gd name="T12" fmla="*/ 36 w 66"/>
                <a:gd name="T13" fmla="*/ 30 h 30"/>
                <a:gd name="T14" fmla="*/ 30 w 66"/>
                <a:gd name="T15" fmla="*/ 30 h 30"/>
                <a:gd name="T16" fmla="*/ 24 w 66"/>
                <a:gd name="T17" fmla="*/ 30 h 30"/>
                <a:gd name="T18" fmla="*/ 18 w 66"/>
                <a:gd name="T19" fmla="*/ 30 h 30"/>
                <a:gd name="T20" fmla="*/ 18 w 66"/>
                <a:gd name="T21" fmla="*/ 24 h 30"/>
                <a:gd name="T22" fmla="*/ 18 w 66"/>
                <a:gd name="T23" fmla="*/ 18 h 30"/>
                <a:gd name="T24" fmla="*/ 12 w 66"/>
                <a:gd name="T25" fmla="*/ 24 h 30"/>
                <a:gd name="T26" fmla="*/ 6 w 66"/>
                <a:gd name="T27" fmla="*/ 24 h 30"/>
                <a:gd name="T28" fmla="*/ 0 w 66"/>
                <a:gd name="T29" fmla="*/ 18 h 30"/>
                <a:gd name="T30" fmla="*/ 6 w 66"/>
                <a:gd name="T31" fmla="*/ 18 h 30"/>
                <a:gd name="T32" fmla="*/ 6 w 66"/>
                <a:gd name="T33" fmla="*/ 0 h 30"/>
                <a:gd name="T34" fmla="*/ 12 w 66"/>
                <a:gd name="T35" fmla="*/ 0 h 30"/>
                <a:gd name="T36" fmla="*/ 12 w 66"/>
                <a:gd name="T37" fmla="*/ 6 h 30"/>
                <a:gd name="T38" fmla="*/ 24 w 66"/>
                <a:gd name="T39" fmla="*/ 6 h 30"/>
                <a:gd name="T40" fmla="*/ 30 w 66"/>
                <a:gd name="T41" fmla="*/ 6 h 30"/>
                <a:gd name="T42" fmla="*/ 30 w 66"/>
                <a:gd name="T43" fmla="*/ 12 h 30"/>
                <a:gd name="T44" fmla="*/ 42 w 66"/>
                <a:gd name="T45" fmla="*/ 6 h 30"/>
                <a:gd name="T46" fmla="*/ 48 w 66"/>
                <a:gd name="T47" fmla="*/ 6 h 30"/>
                <a:gd name="T48" fmla="*/ 54 w 66"/>
                <a:gd name="T49" fmla="*/ 6 h 30"/>
                <a:gd name="T50" fmla="*/ 54 w 66"/>
                <a:gd name="T51" fmla="*/ 12 h 30"/>
                <a:gd name="T52" fmla="*/ 60 w 66"/>
                <a:gd name="T53" fmla="*/ 12 h 30"/>
                <a:gd name="T54" fmla="*/ 60 w 66"/>
                <a:gd name="T55" fmla="*/ 6 h 30"/>
                <a:gd name="T56" fmla="*/ 60 w 66"/>
                <a:gd name="T57" fmla="*/ 12 h 30"/>
                <a:gd name="T58" fmla="*/ 66 w 66"/>
                <a:gd name="T59" fmla="*/ 12 h 30"/>
                <a:gd name="T60" fmla="*/ 66 w 66"/>
                <a:gd name="T6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30">
                  <a:moveTo>
                    <a:pt x="66" y="18"/>
                  </a:moveTo>
                  <a:lnTo>
                    <a:pt x="60" y="18"/>
                  </a:lnTo>
                  <a:lnTo>
                    <a:pt x="60" y="24"/>
                  </a:lnTo>
                  <a:lnTo>
                    <a:pt x="54" y="24"/>
                  </a:lnTo>
                  <a:lnTo>
                    <a:pt x="42" y="30"/>
                  </a:lnTo>
                  <a:lnTo>
                    <a:pt x="36" y="24"/>
                  </a:lnTo>
                  <a:lnTo>
                    <a:pt x="36" y="30"/>
                  </a:lnTo>
                  <a:lnTo>
                    <a:pt x="30" y="30"/>
                  </a:lnTo>
                  <a:lnTo>
                    <a:pt x="24" y="30"/>
                  </a:lnTo>
                  <a:lnTo>
                    <a:pt x="18" y="30"/>
                  </a:lnTo>
                  <a:lnTo>
                    <a:pt x="18" y="24"/>
                  </a:lnTo>
                  <a:lnTo>
                    <a:pt x="18" y="18"/>
                  </a:lnTo>
                  <a:lnTo>
                    <a:pt x="12" y="24"/>
                  </a:lnTo>
                  <a:lnTo>
                    <a:pt x="6" y="24"/>
                  </a:lnTo>
                  <a:lnTo>
                    <a:pt x="0" y="18"/>
                  </a:lnTo>
                  <a:lnTo>
                    <a:pt x="6" y="18"/>
                  </a:lnTo>
                  <a:lnTo>
                    <a:pt x="6" y="0"/>
                  </a:lnTo>
                  <a:lnTo>
                    <a:pt x="12" y="0"/>
                  </a:lnTo>
                  <a:lnTo>
                    <a:pt x="12" y="6"/>
                  </a:lnTo>
                  <a:lnTo>
                    <a:pt x="24" y="6"/>
                  </a:lnTo>
                  <a:lnTo>
                    <a:pt x="30" y="6"/>
                  </a:lnTo>
                  <a:lnTo>
                    <a:pt x="30" y="12"/>
                  </a:lnTo>
                  <a:lnTo>
                    <a:pt x="42" y="6"/>
                  </a:lnTo>
                  <a:lnTo>
                    <a:pt x="48" y="6"/>
                  </a:lnTo>
                  <a:lnTo>
                    <a:pt x="54" y="6"/>
                  </a:lnTo>
                  <a:lnTo>
                    <a:pt x="54" y="12"/>
                  </a:lnTo>
                  <a:lnTo>
                    <a:pt x="60" y="12"/>
                  </a:lnTo>
                  <a:lnTo>
                    <a:pt x="60" y="6"/>
                  </a:lnTo>
                  <a:lnTo>
                    <a:pt x="60" y="12"/>
                  </a:lnTo>
                  <a:lnTo>
                    <a:pt x="66" y="12"/>
                  </a:lnTo>
                  <a:lnTo>
                    <a:pt x="66"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19" name="Freeform 547"/>
            <p:cNvSpPr>
              <a:spLocks/>
            </p:cNvSpPr>
            <p:nvPr/>
          </p:nvSpPr>
          <p:spPr bwMode="auto">
            <a:xfrm>
              <a:off x="3018" y="1596"/>
              <a:ext cx="36" cy="36"/>
            </a:xfrm>
            <a:custGeom>
              <a:avLst/>
              <a:gdLst>
                <a:gd name="T0" fmla="*/ 0 w 36"/>
                <a:gd name="T1" fmla="*/ 36 h 36"/>
                <a:gd name="T2" fmla="*/ 0 w 36"/>
                <a:gd name="T3" fmla="*/ 12 h 36"/>
                <a:gd name="T4" fmla="*/ 0 w 36"/>
                <a:gd name="T5" fmla="*/ 6 h 36"/>
                <a:gd name="T6" fmla="*/ 36 w 36"/>
                <a:gd name="T7" fmla="*/ 0 h 36"/>
                <a:gd name="T8" fmla="*/ 36 w 36"/>
                <a:gd name="T9" fmla="*/ 12 h 36"/>
                <a:gd name="T10" fmla="*/ 36 w 36"/>
                <a:gd name="T11" fmla="*/ 36 h 36"/>
                <a:gd name="T12" fmla="*/ 18 w 36"/>
                <a:gd name="T13" fmla="*/ 36 h 36"/>
                <a:gd name="T14" fmla="*/ 0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0" y="36"/>
                  </a:moveTo>
                  <a:lnTo>
                    <a:pt x="0" y="12"/>
                  </a:lnTo>
                  <a:lnTo>
                    <a:pt x="0" y="6"/>
                  </a:lnTo>
                  <a:lnTo>
                    <a:pt x="36" y="0"/>
                  </a:lnTo>
                  <a:lnTo>
                    <a:pt x="36" y="12"/>
                  </a:lnTo>
                  <a:lnTo>
                    <a:pt x="36" y="36"/>
                  </a:lnTo>
                  <a:lnTo>
                    <a:pt x="18"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20" name="Freeform 548"/>
            <p:cNvSpPr>
              <a:spLocks/>
            </p:cNvSpPr>
            <p:nvPr/>
          </p:nvSpPr>
          <p:spPr bwMode="auto">
            <a:xfrm>
              <a:off x="3054" y="1596"/>
              <a:ext cx="36" cy="36"/>
            </a:xfrm>
            <a:custGeom>
              <a:avLst/>
              <a:gdLst>
                <a:gd name="T0" fmla="*/ 18 w 36"/>
                <a:gd name="T1" fmla="*/ 36 h 36"/>
                <a:gd name="T2" fmla="*/ 0 w 36"/>
                <a:gd name="T3" fmla="*/ 36 h 36"/>
                <a:gd name="T4" fmla="*/ 0 w 36"/>
                <a:gd name="T5" fmla="*/ 12 h 36"/>
                <a:gd name="T6" fmla="*/ 0 w 36"/>
                <a:gd name="T7" fmla="*/ 0 h 36"/>
                <a:gd name="T8" fmla="*/ 30 w 36"/>
                <a:gd name="T9" fmla="*/ 0 h 36"/>
                <a:gd name="T10" fmla="*/ 30 w 36"/>
                <a:gd name="T11" fmla="*/ 12 h 36"/>
                <a:gd name="T12" fmla="*/ 36 w 36"/>
                <a:gd name="T13" fmla="*/ 12 h 36"/>
                <a:gd name="T14" fmla="*/ 36 w 36"/>
                <a:gd name="T15" fmla="*/ 30 h 36"/>
                <a:gd name="T16" fmla="*/ 18 w 36"/>
                <a:gd name="T17" fmla="*/ 30 h 36"/>
                <a:gd name="T18" fmla="*/ 18 w 36"/>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lnTo>
                    <a:pt x="0" y="36"/>
                  </a:lnTo>
                  <a:lnTo>
                    <a:pt x="0" y="12"/>
                  </a:lnTo>
                  <a:lnTo>
                    <a:pt x="0" y="0"/>
                  </a:lnTo>
                  <a:lnTo>
                    <a:pt x="30" y="0"/>
                  </a:lnTo>
                  <a:lnTo>
                    <a:pt x="30" y="12"/>
                  </a:lnTo>
                  <a:lnTo>
                    <a:pt x="36" y="12"/>
                  </a:lnTo>
                  <a:lnTo>
                    <a:pt x="36" y="30"/>
                  </a:lnTo>
                  <a:lnTo>
                    <a:pt x="18" y="30"/>
                  </a:lnTo>
                  <a:lnTo>
                    <a:pt x="1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21" name="Freeform 549"/>
            <p:cNvSpPr>
              <a:spLocks/>
            </p:cNvSpPr>
            <p:nvPr/>
          </p:nvSpPr>
          <p:spPr bwMode="auto">
            <a:xfrm>
              <a:off x="2784" y="1608"/>
              <a:ext cx="24" cy="24"/>
            </a:xfrm>
            <a:custGeom>
              <a:avLst/>
              <a:gdLst>
                <a:gd name="T0" fmla="*/ 0 w 24"/>
                <a:gd name="T1" fmla="*/ 24 h 24"/>
                <a:gd name="T2" fmla="*/ 0 w 24"/>
                <a:gd name="T3" fmla="*/ 0 h 24"/>
                <a:gd name="T4" fmla="*/ 6 w 24"/>
                <a:gd name="T5" fmla="*/ 0 h 24"/>
                <a:gd name="T6" fmla="*/ 12 w 24"/>
                <a:gd name="T7" fmla="*/ 0 h 24"/>
                <a:gd name="T8" fmla="*/ 18 w 24"/>
                <a:gd name="T9" fmla="*/ 0 h 24"/>
                <a:gd name="T10" fmla="*/ 24 w 24"/>
                <a:gd name="T11" fmla="*/ 0 h 24"/>
                <a:gd name="T12" fmla="*/ 24 w 24"/>
                <a:gd name="T13" fmla="*/ 6 h 24"/>
                <a:gd name="T14" fmla="*/ 18 w 24"/>
                <a:gd name="T15" fmla="*/ 6 h 24"/>
                <a:gd name="T16" fmla="*/ 18 w 24"/>
                <a:gd name="T17" fmla="*/ 12 h 24"/>
                <a:gd name="T18" fmla="*/ 24 w 24"/>
                <a:gd name="T19" fmla="*/ 18 h 24"/>
                <a:gd name="T20" fmla="*/ 24 w 24"/>
                <a:gd name="T21" fmla="*/ 24 h 24"/>
                <a:gd name="T22" fmla="*/ 0 w 24"/>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0" y="24"/>
                  </a:moveTo>
                  <a:lnTo>
                    <a:pt x="0" y="0"/>
                  </a:lnTo>
                  <a:lnTo>
                    <a:pt x="6" y="0"/>
                  </a:lnTo>
                  <a:lnTo>
                    <a:pt x="12" y="0"/>
                  </a:lnTo>
                  <a:lnTo>
                    <a:pt x="18" y="0"/>
                  </a:lnTo>
                  <a:lnTo>
                    <a:pt x="24" y="0"/>
                  </a:lnTo>
                  <a:lnTo>
                    <a:pt x="24" y="6"/>
                  </a:lnTo>
                  <a:lnTo>
                    <a:pt x="18" y="6"/>
                  </a:lnTo>
                  <a:lnTo>
                    <a:pt x="18" y="12"/>
                  </a:lnTo>
                  <a:lnTo>
                    <a:pt x="24" y="18"/>
                  </a:lnTo>
                  <a:lnTo>
                    <a:pt x="24" y="24"/>
                  </a:lnTo>
                  <a:lnTo>
                    <a:pt x="0"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22" name="Freeform 550"/>
            <p:cNvSpPr>
              <a:spLocks/>
            </p:cNvSpPr>
            <p:nvPr/>
          </p:nvSpPr>
          <p:spPr bwMode="auto">
            <a:xfrm>
              <a:off x="4332" y="1434"/>
              <a:ext cx="72" cy="72"/>
            </a:xfrm>
            <a:custGeom>
              <a:avLst/>
              <a:gdLst>
                <a:gd name="T0" fmla="*/ 30 w 72"/>
                <a:gd name="T1" fmla="*/ 72 h 72"/>
                <a:gd name="T2" fmla="*/ 24 w 72"/>
                <a:gd name="T3" fmla="*/ 72 h 72"/>
                <a:gd name="T4" fmla="*/ 18 w 72"/>
                <a:gd name="T5" fmla="*/ 72 h 72"/>
                <a:gd name="T6" fmla="*/ 18 w 72"/>
                <a:gd name="T7" fmla="*/ 66 h 72"/>
                <a:gd name="T8" fmla="*/ 12 w 72"/>
                <a:gd name="T9" fmla="*/ 60 h 72"/>
                <a:gd name="T10" fmla="*/ 6 w 72"/>
                <a:gd name="T11" fmla="*/ 60 h 72"/>
                <a:gd name="T12" fmla="*/ 6 w 72"/>
                <a:gd name="T13" fmla="*/ 54 h 72"/>
                <a:gd name="T14" fmla="*/ 0 w 72"/>
                <a:gd name="T15" fmla="*/ 42 h 72"/>
                <a:gd name="T16" fmla="*/ 0 w 72"/>
                <a:gd name="T17" fmla="*/ 30 h 72"/>
                <a:gd name="T18" fmla="*/ 6 w 72"/>
                <a:gd name="T19" fmla="*/ 30 h 72"/>
                <a:gd name="T20" fmla="*/ 6 w 72"/>
                <a:gd name="T21" fmla="*/ 24 h 72"/>
                <a:gd name="T22" fmla="*/ 12 w 72"/>
                <a:gd name="T23" fmla="*/ 24 h 72"/>
                <a:gd name="T24" fmla="*/ 12 w 72"/>
                <a:gd name="T25" fmla="*/ 18 h 72"/>
                <a:gd name="T26" fmla="*/ 12 w 72"/>
                <a:gd name="T27" fmla="*/ 24 h 72"/>
                <a:gd name="T28" fmla="*/ 18 w 72"/>
                <a:gd name="T29" fmla="*/ 18 h 72"/>
                <a:gd name="T30" fmla="*/ 18 w 72"/>
                <a:gd name="T31" fmla="*/ 12 h 72"/>
                <a:gd name="T32" fmla="*/ 24 w 72"/>
                <a:gd name="T33" fmla="*/ 12 h 72"/>
                <a:gd name="T34" fmla="*/ 30 w 72"/>
                <a:gd name="T35" fmla="*/ 6 h 72"/>
                <a:gd name="T36" fmla="*/ 36 w 72"/>
                <a:gd name="T37" fmla="*/ 0 h 72"/>
                <a:gd name="T38" fmla="*/ 42 w 72"/>
                <a:gd name="T39" fmla="*/ 0 h 72"/>
                <a:gd name="T40" fmla="*/ 54 w 72"/>
                <a:gd name="T41" fmla="*/ 6 h 72"/>
                <a:gd name="T42" fmla="*/ 66 w 72"/>
                <a:gd name="T43" fmla="*/ 12 h 72"/>
                <a:gd name="T44" fmla="*/ 66 w 72"/>
                <a:gd name="T45" fmla="*/ 24 h 72"/>
                <a:gd name="T46" fmla="*/ 72 w 72"/>
                <a:gd name="T47" fmla="*/ 30 h 72"/>
                <a:gd name="T48" fmla="*/ 66 w 72"/>
                <a:gd name="T49" fmla="*/ 30 h 72"/>
                <a:gd name="T50" fmla="*/ 66 w 72"/>
                <a:gd name="T51" fmla="*/ 36 h 72"/>
                <a:gd name="T52" fmla="*/ 48 w 72"/>
                <a:gd name="T53" fmla="*/ 48 h 72"/>
                <a:gd name="T54" fmla="*/ 30 w 72"/>
                <a:gd name="T5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72">
                  <a:moveTo>
                    <a:pt x="30" y="72"/>
                  </a:moveTo>
                  <a:lnTo>
                    <a:pt x="24" y="72"/>
                  </a:lnTo>
                  <a:lnTo>
                    <a:pt x="18" y="72"/>
                  </a:lnTo>
                  <a:lnTo>
                    <a:pt x="18" y="66"/>
                  </a:lnTo>
                  <a:lnTo>
                    <a:pt x="12" y="60"/>
                  </a:lnTo>
                  <a:lnTo>
                    <a:pt x="6" y="60"/>
                  </a:lnTo>
                  <a:lnTo>
                    <a:pt x="6" y="54"/>
                  </a:lnTo>
                  <a:lnTo>
                    <a:pt x="0" y="42"/>
                  </a:lnTo>
                  <a:lnTo>
                    <a:pt x="0" y="30"/>
                  </a:lnTo>
                  <a:lnTo>
                    <a:pt x="6" y="30"/>
                  </a:lnTo>
                  <a:lnTo>
                    <a:pt x="6" y="24"/>
                  </a:lnTo>
                  <a:lnTo>
                    <a:pt x="12" y="24"/>
                  </a:lnTo>
                  <a:lnTo>
                    <a:pt x="12" y="18"/>
                  </a:lnTo>
                  <a:lnTo>
                    <a:pt x="12" y="24"/>
                  </a:lnTo>
                  <a:lnTo>
                    <a:pt x="18" y="18"/>
                  </a:lnTo>
                  <a:lnTo>
                    <a:pt x="18" y="12"/>
                  </a:lnTo>
                  <a:lnTo>
                    <a:pt x="24" y="12"/>
                  </a:lnTo>
                  <a:lnTo>
                    <a:pt x="30" y="6"/>
                  </a:lnTo>
                  <a:lnTo>
                    <a:pt x="36" y="0"/>
                  </a:lnTo>
                  <a:lnTo>
                    <a:pt x="42" y="0"/>
                  </a:lnTo>
                  <a:lnTo>
                    <a:pt x="54" y="6"/>
                  </a:lnTo>
                  <a:lnTo>
                    <a:pt x="66" y="12"/>
                  </a:lnTo>
                  <a:lnTo>
                    <a:pt x="66" y="24"/>
                  </a:lnTo>
                  <a:lnTo>
                    <a:pt x="72" y="30"/>
                  </a:lnTo>
                  <a:lnTo>
                    <a:pt x="66" y="30"/>
                  </a:lnTo>
                  <a:lnTo>
                    <a:pt x="66" y="36"/>
                  </a:lnTo>
                  <a:lnTo>
                    <a:pt x="48" y="48"/>
                  </a:lnTo>
                  <a:lnTo>
                    <a:pt x="30"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23" name="Freeform 551"/>
            <p:cNvSpPr>
              <a:spLocks/>
            </p:cNvSpPr>
            <p:nvPr/>
          </p:nvSpPr>
          <p:spPr bwMode="auto">
            <a:xfrm>
              <a:off x="3228" y="1590"/>
              <a:ext cx="54" cy="36"/>
            </a:xfrm>
            <a:custGeom>
              <a:avLst/>
              <a:gdLst>
                <a:gd name="T0" fmla="*/ 24 w 54"/>
                <a:gd name="T1" fmla="*/ 36 h 36"/>
                <a:gd name="T2" fmla="*/ 18 w 54"/>
                <a:gd name="T3" fmla="*/ 36 h 36"/>
                <a:gd name="T4" fmla="*/ 18 w 54"/>
                <a:gd name="T5" fmla="*/ 30 h 36"/>
                <a:gd name="T6" fmla="*/ 12 w 54"/>
                <a:gd name="T7" fmla="*/ 24 h 36"/>
                <a:gd name="T8" fmla="*/ 12 w 54"/>
                <a:gd name="T9" fmla="*/ 18 h 36"/>
                <a:gd name="T10" fmla="*/ 6 w 54"/>
                <a:gd name="T11" fmla="*/ 12 h 36"/>
                <a:gd name="T12" fmla="*/ 0 w 54"/>
                <a:gd name="T13" fmla="*/ 12 h 36"/>
                <a:gd name="T14" fmla="*/ 0 w 54"/>
                <a:gd name="T15" fmla="*/ 6 h 36"/>
                <a:gd name="T16" fmla="*/ 12 w 54"/>
                <a:gd name="T17" fmla="*/ 6 h 36"/>
                <a:gd name="T18" fmla="*/ 48 w 54"/>
                <a:gd name="T19" fmla="*/ 0 h 36"/>
                <a:gd name="T20" fmla="*/ 54 w 54"/>
                <a:gd name="T21" fmla="*/ 36 h 36"/>
                <a:gd name="T22" fmla="*/ 24 w 5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6">
                  <a:moveTo>
                    <a:pt x="24" y="36"/>
                  </a:moveTo>
                  <a:lnTo>
                    <a:pt x="18" y="36"/>
                  </a:lnTo>
                  <a:lnTo>
                    <a:pt x="18" y="30"/>
                  </a:lnTo>
                  <a:lnTo>
                    <a:pt x="12" y="24"/>
                  </a:lnTo>
                  <a:lnTo>
                    <a:pt x="12" y="18"/>
                  </a:lnTo>
                  <a:lnTo>
                    <a:pt x="6" y="12"/>
                  </a:lnTo>
                  <a:lnTo>
                    <a:pt x="0" y="12"/>
                  </a:lnTo>
                  <a:lnTo>
                    <a:pt x="0" y="6"/>
                  </a:lnTo>
                  <a:lnTo>
                    <a:pt x="12" y="6"/>
                  </a:lnTo>
                  <a:lnTo>
                    <a:pt x="48" y="0"/>
                  </a:lnTo>
                  <a:lnTo>
                    <a:pt x="54"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24" name="Freeform 552"/>
            <p:cNvSpPr>
              <a:spLocks/>
            </p:cNvSpPr>
            <p:nvPr/>
          </p:nvSpPr>
          <p:spPr bwMode="auto">
            <a:xfrm>
              <a:off x="4440" y="1410"/>
              <a:ext cx="36" cy="54"/>
            </a:xfrm>
            <a:custGeom>
              <a:avLst/>
              <a:gdLst>
                <a:gd name="T0" fmla="*/ 36 w 36"/>
                <a:gd name="T1" fmla="*/ 48 h 54"/>
                <a:gd name="T2" fmla="*/ 30 w 36"/>
                <a:gd name="T3" fmla="*/ 48 h 54"/>
                <a:gd name="T4" fmla="*/ 30 w 36"/>
                <a:gd name="T5" fmla="*/ 54 h 54"/>
                <a:gd name="T6" fmla="*/ 18 w 36"/>
                <a:gd name="T7" fmla="*/ 54 h 54"/>
                <a:gd name="T8" fmla="*/ 6 w 36"/>
                <a:gd name="T9" fmla="*/ 54 h 54"/>
                <a:gd name="T10" fmla="*/ 0 w 36"/>
                <a:gd name="T11" fmla="*/ 54 h 54"/>
                <a:gd name="T12" fmla="*/ 0 w 36"/>
                <a:gd name="T13" fmla="*/ 48 h 54"/>
                <a:gd name="T14" fmla="*/ 0 w 36"/>
                <a:gd name="T15" fmla="*/ 42 h 54"/>
                <a:gd name="T16" fmla="*/ 6 w 36"/>
                <a:gd name="T17" fmla="*/ 42 h 54"/>
                <a:gd name="T18" fmla="*/ 6 w 36"/>
                <a:gd name="T19" fmla="*/ 36 h 54"/>
                <a:gd name="T20" fmla="*/ 6 w 36"/>
                <a:gd name="T21" fmla="*/ 30 h 54"/>
                <a:gd name="T22" fmla="*/ 6 w 36"/>
                <a:gd name="T23" fmla="*/ 18 h 54"/>
                <a:gd name="T24" fmla="*/ 6 w 36"/>
                <a:gd name="T25" fmla="*/ 12 h 54"/>
                <a:gd name="T26" fmla="*/ 36 w 36"/>
                <a:gd name="T27" fmla="*/ 0 h 54"/>
                <a:gd name="T28" fmla="*/ 30 w 36"/>
                <a:gd name="T29" fmla="*/ 42 h 54"/>
                <a:gd name="T30" fmla="*/ 36 w 36"/>
                <a:gd name="T31"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54">
                  <a:moveTo>
                    <a:pt x="36" y="48"/>
                  </a:moveTo>
                  <a:lnTo>
                    <a:pt x="30" y="48"/>
                  </a:lnTo>
                  <a:lnTo>
                    <a:pt x="30" y="54"/>
                  </a:lnTo>
                  <a:lnTo>
                    <a:pt x="18" y="54"/>
                  </a:lnTo>
                  <a:lnTo>
                    <a:pt x="6" y="54"/>
                  </a:lnTo>
                  <a:lnTo>
                    <a:pt x="0" y="54"/>
                  </a:lnTo>
                  <a:lnTo>
                    <a:pt x="0" y="48"/>
                  </a:lnTo>
                  <a:lnTo>
                    <a:pt x="0" y="42"/>
                  </a:lnTo>
                  <a:lnTo>
                    <a:pt x="6" y="42"/>
                  </a:lnTo>
                  <a:lnTo>
                    <a:pt x="6" y="36"/>
                  </a:lnTo>
                  <a:lnTo>
                    <a:pt x="6" y="30"/>
                  </a:lnTo>
                  <a:lnTo>
                    <a:pt x="6" y="18"/>
                  </a:lnTo>
                  <a:lnTo>
                    <a:pt x="6" y="12"/>
                  </a:lnTo>
                  <a:lnTo>
                    <a:pt x="36" y="0"/>
                  </a:lnTo>
                  <a:lnTo>
                    <a:pt x="30" y="42"/>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25" name="Freeform 553"/>
            <p:cNvSpPr>
              <a:spLocks/>
            </p:cNvSpPr>
            <p:nvPr/>
          </p:nvSpPr>
          <p:spPr bwMode="auto">
            <a:xfrm>
              <a:off x="1590" y="1506"/>
              <a:ext cx="72" cy="54"/>
            </a:xfrm>
            <a:custGeom>
              <a:avLst/>
              <a:gdLst>
                <a:gd name="T0" fmla="*/ 0 w 72"/>
                <a:gd name="T1" fmla="*/ 42 h 54"/>
                <a:gd name="T2" fmla="*/ 6 w 72"/>
                <a:gd name="T3" fmla="*/ 6 h 54"/>
                <a:gd name="T4" fmla="*/ 24 w 72"/>
                <a:gd name="T5" fmla="*/ 12 h 54"/>
                <a:gd name="T6" fmla="*/ 30 w 72"/>
                <a:gd name="T7" fmla="*/ 12 h 54"/>
                <a:gd name="T8" fmla="*/ 36 w 72"/>
                <a:gd name="T9" fmla="*/ 6 h 54"/>
                <a:gd name="T10" fmla="*/ 42 w 72"/>
                <a:gd name="T11" fmla="*/ 6 h 54"/>
                <a:gd name="T12" fmla="*/ 48 w 72"/>
                <a:gd name="T13" fmla="*/ 0 h 54"/>
                <a:gd name="T14" fmla="*/ 54 w 72"/>
                <a:gd name="T15" fmla="*/ 0 h 54"/>
                <a:gd name="T16" fmla="*/ 54 w 72"/>
                <a:gd name="T17" fmla="*/ 6 h 54"/>
                <a:gd name="T18" fmla="*/ 60 w 72"/>
                <a:gd name="T19" fmla="*/ 6 h 54"/>
                <a:gd name="T20" fmla="*/ 60 w 72"/>
                <a:gd name="T21" fmla="*/ 12 h 54"/>
                <a:gd name="T22" fmla="*/ 54 w 72"/>
                <a:gd name="T23" fmla="*/ 12 h 54"/>
                <a:gd name="T24" fmla="*/ 54 w 72"/>
                <a:gd name="T25" fmla="*/ 18 h 54"/>
                <a:gd name="T26" fmla="*/ 60 w 72"/>
                <a:gd name="T27" fmla="*/ 18 h 54"/>
                <a:gd name="T28" fmla="*/ 60 w 72"/>
                <a:gd name="T29" fmla="*/ 12 h 54"/>
                <a:gd name="T30" fmla="*/ 66 w 72"/>
                <a:gd name="T31" fmla="*/ 18 h 54"/>
                <a:gd name="T32" fmla="*/ 72 w 72"/>
                <a:gd name="T33" fmla="*/ 24 h 54"/>
                <a:gd name="T34" fmla="*/ 72 w 72"/>
                <a:gd name="T35" fmla="*/ 30 h 54"/>
                <a:gd name="T36" fmla="*/ 72 w 72"/>
                <a:gd name="T37" fmla="*/ 36 h 54"/>
                <a:gd name="T38" fmla="*/ 66 w 72"/>
                <a:gd name="T39" fmla="*/ 36 h 54"/>
                <a:gd name="T40" fmla="*/ 66 w 72"/>
                <a:gd name="T41" fmla="*/ 54 h 54"/>
                <a:gd name="T42" fmla="*/ 60 w 72"/>
                <a:gd name="T43" fmla="*/ 48 h 54"/>
                <a:gd name="T44" fmla="*/ 0 w 72"/>
                <a:gd name="T4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54">
                  <a:moveTo>
                    <a:pt x="0" y="42"/>
                  </a:moveTo>
                  <a:lnTo>
                    <a:pt x="6" y="6"/>
                  </a:lnTo>
                  <a:lnTo>
                    <a:pt x="24" y="12"/>
                  </a:lnTo>
                  <a:lnTo>
                    <a:pt x="30" y="12"/>
                  </a:lnTo>
                  <a:lnTo>
                    <a:pt x="36" y="6"/>
                  </a:lnTo>
                  <a:lnTo>
                    <a:pt x="42" y="6"/>
                  </a:lnTo>
                  <a:lnTo>
                    <a:pt x="48" y="0"/>
                  </a:lnTo>
                  <a:lnTo>
                    <a:pt x="54" y="0"/>
                  </a:lnTo>
                  <a:lnTo>
                    <a:pt x="54" y="6"/>
                  </a:lnTo>
                  <a:lnTo>
                    <a:pt x="60" y="6"/>
                  </a:lnTo>
                  <a:lnTo>
                    <a:pt x="60" y="12"/>
                  </a:lnTo>
                  <a:lnTo>
                    <a:pt x="54" y="12"/>
                  </a:lnTo>
                  <a:lnTo>
                    <a:pt x="54" y="18"/>
                  </a:lnTo>
                  <a:lnTo>
                    <a:pt x="60" y="18"/>
                  </a:lnTo>
                  <a:lnTo>
                    <a:pt x="60" y="12"/>
                  </a:lnTo>
                  <a:lnTo>
                    <a:pt x="66" y="18"/>
                  </a:lnTo>
                  <a:lnTo>
                    <a:pt x="72" y="24"/>
                  </a:lnTo>
                  <a:lnTo>
                    <a:pt x="72" y="30"/>
                  </a:lnTo>
                  <a:lnTo>
                    <a:pt x="72" y="36"/>
                  </a:lnTo>
                  <a:lnTo>
                    <a:pt x="66" y="36"/>
                  </a:lnTo>
                  <a:lnTo>
                    <a:pt x="66" y="54"/>
                  </a:lnTo>
                  <a:lnTo>
                    <a:pt x="60" y="48"/>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26" name="Freeform 554"/>
            <p:cNvSpPr>
              <a:spLocks/>
            </p:cNvSpPr>
            <p:nvPr/>
          </p:nvSpPr>
          <p:spPr bwMode="auto">
            <a:xfrm>
              <a:off x="4398" y="1422"/>
              <a:ext cx="48" cy="42"/>
            </a:xfrm>
            <a:custGeom>
              <a:avLst/>
              <a:gdLst>
                <a:gd name="T0" fmla="*/ 48 w 48"/>
                <a:gd name="T1" fmla="*/ 0 h 42"/>
                <a:gd name="T2" fmla="*/ 48 w 48"/>
                <a:gd name="T3" fmla="*/ 6 h 42"/>
                <a:gd name="T4" fmla="*/ 48 w 48"/>
                <a:gd name="T5" fmla="*/ 18 h 42"/>
                <a:gd name="T6" fmla="*/ 48 w 48"/>
                <a:gd name="T7" fmla="*/ 24 h 42"/>
                <a:gd name="T8" fmla="*/ 48 w 48"/>
                <a:gd name="T9" fmla="*/ 30 h 42"/>
                <a:gd name="T10" fmla="*/ 42 w 48"/>
                <a:gd name="T11" fmla="*/ 30 h 42"/>
                <a:gd name="T12" fmla="*/ 42 w 48"/>
                <a:gd name="T13" fmla="*/ 36 h 42"/>
                <a:gd name="T14" fmla="*/ 36 w 48"/>
                <a:gd name="T15" fmla="*/ 30 h 42"/>
                <a:gd name="T16" fmla="*/ 36 w 48"/>
                <a:gd name="T17" fmla="*/ 36 h 42"/>
                <a:gd name="T18" fmla="*/ 36 w 48"/>
                <a:gd name="T19" fmla="*/ 42 h 42"/>
                <a:gd name="T20" fmla="*/ 18 w 48"/>
                <a:gd name="T21" fmla="*/ 42 h 42"/>
                <a:gd name="T22" fmla="*/ 6 w 48"/>
                <a:gd name="T23" fmla="*/ 42 h 42"/>
                <a:gd name="T24" fmla="*/ 0 w 48"/>
                <a:gd name="T25" fmla="*/ 36 h 42"/>
                <a:gd name="T26" fmla="*/ 0 w 48"/>
                <a:gd name="T27" fmla="*/ 24 h 42"/>
                <a:gd name="T28" fmla="*/ 6 w 48"/>
                <a:gd name="T29" fmla="*/ 18 h 42"/>
                <a:gd name="T30" fmla="*/ 12 w 48"/>
                <a:gd name="T31" fmla="*/ 18 h 42"/>
                <a:gd name="T32" fmla="*/ 12 w 48"/>
                <a:gd name="T33" fmla="*/ 12 h 42"/>
                <a:gd name="T34" fmla="*/ 48 w 48"/>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2">
                  <a:moveTo>
                    <a:pt x="48" y="0"/>
                  </a:moveTo>
                  <a:lnTo>
                    <a:pt x="48" y="6"/>
                  </a:lnTo>
                  <a:lnTo>
                    <a:pt x="48" y="18"/>
                  </a:lnTo>
                  <a:lnTo>
                    <a:pt x="48" y="24"/>
                  </a:lnTo>
                  <a:lnTo>
                    <a:pt x="48" y="30"/>
                  </a:lnTo>
                  <a:lnTo>
                    <a:pt x="42" y="30"/>
                  </a:lnTo>
                  <a:lnTo>
                    <a:pt x="42" y="36"/>
                  </a:lnTo>
                  <a:lnTo>
                    <a:pt x="36" y="30"/>
                  </a:lnTo>
                  <a:lnTo>
                    <a:pt x="36" y="36"/>
                  </a:lnTo>
                  <a:lnTo>
                    <a:pt x="36" y="42"/>
                  </a:lnTo>
                  <a:lnTo>
                    <a:pt x="18" y="42"/>
                  </a:lnTo>
                  <a:lnTo>
                    <a:pt x="6" y="42"/>
                  </a:lnTo>
                  <a:lnTo>
                    <a:pt x="0" y="36"/>
                  </a:lnTo>
                  <a:lnTo>
                    <a:pt x="0" y="24"/>
                  </a:lnTo>
                  <a:lnTo>
                    <a:pt x="6" y="18"/>
                  </a:lnTo>
                  <a:lnTo>
                    <a:pt x="12" y="18"/>
                  </a:lnTo>
                  <a:lnTo>
                    <a:pt x="12" y="12"/>
                  </a:lnTo>
                  <a:lnTo>
                    <a:pt x="48"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27" name="Freeform 555"/>
            <p:cNvSpPr>
              <a:spLocks/>
            </p:cNvSpPr>
            <p:nvPr/>
          </p:nvSpPr>
          <p:spPr bwMode="auto">
            <a:xfrm>
              <a:off x="4632" y="1374"/>
              <a:ext cx="12" cy="24"/>
            </a:xfrm>
            <a:custGeom>
              <a:avLst/>
              <a:gdLst>
                <a:gd name="T0" fmla="*/ 0 w 12"/>
                <a:gd name="T1" fmla="*/ 18 h 24"/>
                <a:gd name="T2" fmla="*/ 6 w 12"/>
                <a:gd name="T3" fmla="*/ 18 h 24"/>
                <a:gd name="T4" fmla="*/ 6 w 12"/>
                <a:gd name="T5" fmla="*/ 12 h 24"/>
                <a:gd name="T6" fmla="*/ 0 w 12"/>
                <a:gd name="T7" fmla="*/ 12 h 24"/>
                <a:gd name="T8" fmla="*/ 6 w 12"/>
                <a:gd name="T9" fmla="*/ 12 h 24"/>
                <a:gd name="T10" fmla="*/ 6 w 12"/>
                <a:gd name="T11" fmla="*/ 6 h 24"/>
                <a:gd name="T12" fmla="*/ 6 w 12"/>
                <a:gd name="T13" fmla="*/ 0 h 24"/>
                <a:gd name="T14" fmla="*/ 12 w 12"/>
                <a:gd name="T15" fmla="*/ 0 h 24"/>
                <a:gd name="T16" fmla="*/ 12 w 12"/>
                <a:gd name="T17" fmla="*/ 18 h 24"/>
                <a:gd name="T18" fmla="*/ 6 w 12"/>
                <a:gd name="T19" fmla="*/ 18 h 24"/>
                <a:gd name="T20" fmla="*/ 6 w 12"/>
                <a:gd name="T21" fmla="*/ 24 h 24"/>
                <a:gd name="T22" fmla="*/ 0 w 12"/>
                <a:gd name="T2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4">
                  <a:moveTo>
                    <a:pt x="0" y="18"/>
                  </a:moveTo>
                  <a:lnTo>
                    <a:pt x="6" y="18"/>
                  </a:lnTo>
                  <a:lnTo>
                    <a:pt x="6" y="12"/>
                  </a:lnTo>
                  <a:lnTo>
                    <a:pt x="0" y="12"/>
                  </a:lnTo>
                  <a:lnTo>
                    <a:pt x="6" y="12"/>
                  </a:lnTo>
                  <a:lnTo>
                    <a:pt x="6" y="6"/>
                  </a:lnTo>
                  <a:lnTo>
                    <a:pt x="6" y="0"/>
                  </a:lnTo>
                  <a:lnTo>
                    <a:pt x="12" y="0"/>
                  </a:lnTo>
                  <a:lnTo>
                    <a:pt x="12" y="18"/>
                  </a:lnTo>
                  <a:lnTo>
                    <a:pt x="6" y="18"/>
                  </a:lnTo>
                  <a:lnTo>
                    <a:pt x="6" y="24"/>
                  </a:lnTo>
                  <a:lnTo>
                    <a:pt x="0"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28" name="Freeform 556"/>
            <p:cNvSpPr>
              <a:spLocks/>
            </p:cNvSpPr>
            <p:nvPr/>
          </p:nvSpPr>
          <p:spPr bwMode="auto">
            <a:xfrm>
              <a:off x="1950" y="1560"/>
              <a:ext cx="150" cy="156"/>
            </a:xfrm>
            <a:custGeom>
              <a:avLst/>
              <a:gdLst>
                <a:gd name="T0" fmla="*/ 42 w 150"/>
                <a:gd name="T1" fmla="*/ 150 h 156"/>
                <a:gd name="T2" fmla="*/ 0 w 150"/>
                <a:gd name="T3" fmla="*/ 144 h 156"/>
                <a:gd name="T4" fmla="*/ 6 w 150"/>
                <a:gd name="T5" fmla="*/ 102 h 156"/>
                <a:gd name="T6" fmla="*/ 0 w 150"/>
                <a:gd name="T7" fmla="*/ 102 h 156"/>
                <a:gd name="T8" fmla="*/ 6 w 150"/>
                <a:gd name="T9" fmla="*/ 78 h 156"/>
                <a:gd name="T10" fmla="*/ 36 w 150"/>
                <a:gd name="T11" fmla="*/ 78 h 156"/>
                <a:gd name="T12" fmla="*/ 42 w 150"/>
                <a:gd name="T13" fmla="*/ 36 h 156"/>
                <a:gd name="T14" fmla="*/ 42 w 150"/>
                <a:gd name="T15" fmla="*/ 18 h 156"/>
                <a:gd name="T16" fmla="*/ 42 w 150"/>
                <a:gd name="T17" fmla="*/ 0 h 156"/>
                <a:gd name="T18" fmla="*/ 150 w 150"/>
                <a:gd name="T19" fmla="*/ 12 h 156"/>
                <a:gd name="T20" fmla="*/ 138 w 150"/>
                <a:gd name="T21" fmla="*/ 120 h 156"/>
                <a:gd name="T22" fmla="*/ 120 w 150"/>
                <a:gd name="T23" fmla="*/ 114 h 156"/>
                <a:gd name="T24" fmla="*/ 114 w 150"/>
                <a:gd name="T25" fmla="*/ 156 h 156"/>
                <a:gd name="T26" fmla="*/ 78 w 150"/>
                <a:gd name="T27" fmla="*/ 150 h 156"/>
                <a:gd name="T28" fmla="*/ 42 w 150"/>
                <a:gd name="T29" fmla="*/ 15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56">
                  <a:moveTo>
                    <a:pt x="42" y="150"/>
                  </a:moveTo>
                  <a:lnTo>
                    <a:pt x="0" y="144"/>
                  </a:lnTo>
                  <a:lnTo>
                    <a:pt x="6" y="102"/>
                  </a:lnTo>
                  <a:lnTo>
                    <a:pt x="0" y="102"/>
                  </a:lnTo>
                  <a:lnTo>
                    <a:pt x="6" y="78"/>
                  </a:lnTo>
                  <a:lnTo>
                    <a:pt x="36" y="78"/>
                  </a:lnTo>
                  <a:lnTo>
                    <a:pt x="42" y="36"/>
                  </a:lnTo>
                  <a:lnTo>
                    <a:pt x="42" y="18"/>
                  </a:lnTo>
                  <a:lnTo>
                    <a:pt x="42" y="0"/>
                  </a:lnTo>
                  <a:lnTo>
                    <a:pt x="150" y="12"/>
                  </a:lnTo>
                  <a:lnTo>
                    <a:pt x="138" y="120"/>
                  </a:lnTo>
                  <a:lnTo>
                    <a:pt x="120" y="114"/>
                  </a:lnTo>
                  <a:lnTo>
                    <a:pt x="114" y="156"/>
                  </a:lnTo>
                  <a:lnTo>
                    <a:pt x="78" y="150"/>
                  </a:lnTo>
                  <a:lnTo>
                    <a:pt x="42" y="15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29" name="Freeform 557"/>
            <p:cNvSpPr>
              <a:spLocks/>
            </p:cNvSpPr>
            <p:nvPr/>
          </p:nvSpPr>
          <p:spPr bwMode="auto">
            <a:xfrm>
              <a:off x="2700" y="1614"/>
              <a:ext cx="36" cy="36"/>
            </a:xfrm>
            <a:custGeom>
              <a:avLst/>
              <a:gdLst>
                <a:gd name="T0" fmla="*/ 0 w 36"/>
                <a:gd name="T1" fmla="*/ 36 h 36"/>
                <a:gd name="T2" fmla="*/ 0 w 36"/>
                <a:gd name="T3" fmla="*/ 0 h 36"/>
                <a:gd name="T4" fmla="*/ 24 w 36"/>
                <a:gd name="T5" fmla="*/ 0 h 36"/>
                <a:gd name="T6" fmla="*/ 36 w 36"/>
                <a:gd name="T7" fmla="*/ 0 h 36"/>
                <a:gd name="T8" fmla="*/ 36 w 36"/>
                <a:gd name="T9" fmla="*/ 6 h 36"/>
                <a:gd name="T10" fmla="*/ 36 w 36"/>
                <a:gd name="T11" fmla="*/ 36 h 36"/>
                <a:gd name="T12" fmla="*/ 0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0" y="36"/>
                  </a:moveTo>
                  <a:lnTo>
                    <a:pt x="0" y="0"/>
                  </a:lnTo>
                  <a:lnTo>
                    <a:pt x="24" y="0"/>
                  </a:lnTo>
                  <a:lnTo>
                    <a:pt x="36" y="0"/>
                  </a:lnTo>
                  <a:lnTo>
                    <a:pt x="36" y="6"/>
                  </a:lnTo>
                  <a:lnTo>
                    <a:pt x="36"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30" name="Freeform 558"/>
            <p:cNvSpPr>
              <a:spLocks/>
            </p:cNvSpPr>
            <p:nvPr/>
          </p:nvSpPr>
          <p:spPr bwMode="auto">
            <a:xfrm>
              <a:off x="2286" y="1596"/>
              <a:ext cx="54" cy="42"/>
            </a:xfrm>
            <a:custGeom>
              <a:avLst/>
              <a:gdLst>
                <a:gd name="T0" fmla="*/ 6 w 54"/>
                <a:gd name="T1" fmla="*/ 42 h 42"/>
                <a:gd name="T2" fmla="*/ 6 w 54"/>
                <a:gd name="T3" fmla="*/ 30 h 42"/>
                <a:gd name="T4" fmla="*/ 0 w 54"/>
                <a:gd name="T5" fmla="*/ 30 h 42"/>
                <a:gd name="T6" fmla="*/ 6 w 54"/>
                <a:gd name="T7" fmla="*/ 0 h 42"/>
                <a:gd name="T8" fmla="*/ 54 w 54"/>
                <a:gd name="T9" fmla="*/ 0 h 42"/>
                <a:gd name="T10" fmla="*/ 54 w 54"/>
                <a:gd name="T11" fmla="*/ 36 h 42"/>
                <a:gd name="T12" fmla="*/ 54 w 54"/>
                <a:gd name="T13" fmla="*/ 42 h 42"/>
                <a:gd name="T14" fmla="*/ 6 w 54"/>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2">
                  <a:moveTo>
                    <a:pt x="6" y="42"/>
                  </a:moveTo>
                  <a:lnTo>
                    <a:pt x="6" y="30"/>
                  </a:lnTo>
                  <a:lnTo>
                    <a:pt x="0" y="30"/>
                  </a:lnTo>
                  <a:lnTo>
                    <a:pt x="6" y="0"/>
                  </a:lnTo>
                  <a:lnTo>
                    <a:pt x="54" y="0"/>
                  </a:lnTo>
                  <a:lnTo>
                    <a:pt x="54" y="36"/>
                  </a:lnTo>
                  <a:lnTo>
                    <a:pt x="54"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31" name="Freeform 559"/>
            <p:cNvSpPr>
              <a:spLocks/>
            </p:cNvSpPr>
            <p:nvPr/>
          </p:nvSpPr>
          <p:spPr bwMode="auto">
            <a:xfrm>
              <a:off x="2664" y="1614"/>
              <a:ext cx="36" cy="48"/>
            </a:xfrm>
            <a:custGeom>
              <a:avLst/>
              <a:gdLst>
                <a:gd name="T0" fmla="*/ 36 w 36"/>
                <a:gd name="T1" fmla="*/ 48 h 48"/>
                <a:gd name="T2" fmla="*/ 0 w 36"/>
                <a:gd name="T3" fmla="*/ 48 h 48"/>
                <a:gd name="T4" fmla="*/ 0 w 36"/>
                <a:gd name="T5" fmla="*/ 36 h 48"/>
                <a:gd name="T6" fmla="*/ 0 w 36"/>
                <a:gd name="T7" fmla="*/ 0 h 48"/>
                <a:gd name="T8" fmla="*/ 36 w 36"/>
                <a:gd name="T9" fmla="*/ 0 h 48"/>
                <a:gd name="T10" fmla="*/ 36 w 36"/>
                <a:gd name="T11" fmla="*/ 36 h 48"/>
                <a:gd name="T12" fmla="*/ 36 w 3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36" y="48"/>
                  </a:moveTo>
                  <a:lnTo>
                    <a:pt x="0" y="48"/>
                  </a:lnTo>
                  <a:lnTo>
                    <a:pt x="0" y="36"/>
                  </a:lnTo>
                  <a:lnTo>
                    <a:pt x="0" y="0"/>
                  </a:lnTo>
                  <a:lnTo>
                    <a:pt x="36" y="0"/>
                  </a:lnTo>
                  <a:lnTo>
                    <a:pt x="36" y="36"/>
                  </a:lnTo>
                  <a:lnTo>
                    <a:pt x="3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32" name="Freeform 560"/>
            <p:cNvSpPr>
              <a:spLocks/>
            </p:cNvSpPr>
            <p:nvPr/>
          </p:nvSpPr>
          <p:spPr bwMode="auto">
            <a:xfrm>
              <a:off x="2064" y="1572"/>
              <a:ext cx="90" cy="150"/>
            </a:xfrm>
            <a:custGeom>
              <a:avLst/>
              <a:gdLst>
                <a:gd name="T0" fmla="*/ 12 w 90"/>
                <a:gd name="T1" fmla="*/ 144 h 150"/>
                <a:gd name="T2" fmla="*/ 0 w 90"/>
                <a:gd name="T3" fmla="*/ 144 h 150"/>
                <a:gd name="T4" fmla="*/ 6 w 90"/>
                <a:gd name="T5" fmla="*/ 102 h 150"/>
                <a:gd name="T6" fmla="*/ 24 w 90"/>
                <a:gd name="T7" fmla="*/ 108 h 150"/>
                <a:gd name="T8" fmla="*/ 36 w 90"/>
                <a:gd name="T9" fmla="*/ 0 h 150"/>
                <a:gd name="T10" fmla="*/ 72 w 90"/>
                <a:gd name="T11" fmla="*/ 6 h 150"/>
                <a:gd name="T12" fmla="*/ 72 w 90"/>
                <a:gd name="T13" fmla="*/ 12 h 150"/>
                <a:gd name="T14" fmla="*/ 66 w 90"/>
                <a:gd name="T15" fmla="*/ 12 h 150"/>
                <a:gd name="T16" fmla="*/ 66 w 90"/>
                <a:gd name="T17" fmla="*/ 18 h 150"/>
                <a:gd name="T18" fmla="*/ 72 w 90"/>
                <a:gd name="T19" fmla="*/ 18 h 150"/>
                <a:gd name="T20" fmla="*/ 72 w 90"/>
                <a:gd name="T21" fmla="*/ 24 h 150"/>
                <a:gd name="T22" fmla="*/ 84 w 90"/>
                <a:gd name="T23" fmla="*/ 24 h 150"/>
                <a:gd name="T24" fmla="*/ 84 w 90"/>
                <a:gd name="T25" fmla="*/ 18 h 150"/>
                <a:gd name="T26" fmla="*/ 84 w 90"/>
                <a:gd name="T27" fmla="*/ 12 h 150"/>
                <a:gd name="T28" fmla="*/ 90 w 90"/>
                <a:gd name="T29" fmla="*/ 12 h 150"/>
                <a:gd name="T30" fmla="*/ 90 w 90"/>
                <a:gd name="T31" fmla="*/ 42 h 150"/>
                <a:gd name="T32" fmla="*/ 84 w 90"/>
                <a:gd name="T33" fmla="*/ 84 h 150"/>
                <a:gd name="T34" fmla="*/ 78 w 90"/>
                <a:gd name="T35" fmla="*/ 150 h 150"/>
                <a:gd name="T36" fmla="*/ 12 w 90"/>
                <a:gd name="T37" fmla="*/ 1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50">
                  <a:moveTo>
                    <a:pt x="12" y="144"/>
                  </a:moveTo>
                  <a:lnTo>
                    <a:pt x="0" y="144"/>
                  </a:lnTo>
                  <a:lnTo>
                    <a:pt x="6" y="102"/>
                  </a:lnTo>
                  <a:lnTo>
                    <a:pt x="24" y="108"/>
                  </a:lnTo>
                  <a:lnTo>
                    <a:pt x="36" y="0"/>
                  </a:lnTo>
                  <a:lnTo>
                    <a:pt x="72" y="6"/>
                  </a:lnTo>
                  <a:lnTo>
                    <a:pt x="72" y="12"/>
                  </a:lnTo>
                  <a:lnTo>
                    <a:pt x="66" y="12"/>
                  </a:lnTo>
                  <a:lnTo>
                    <a:pt x="66" y="18"/>
                  </a:lnTo>
                  <a:lnTo>
                    <a:pt x="72" y="18"/>
                  </a:lnTo>
                  <a:lnTo>
                    <a:pt x="72" y="24"/>
                  </a:lnTo>
                  <a:lnTo>
                    <a:pt x="84" y="24"/>
                  </a:lnTo>
                  <a:lnTo>
                    <a:pt x="84" y="18"/>
                  </a:lnTo>
                  <a:lnTo>
                    <a:pt x="84" y="12"/>
                  </a:lnTo>
                  <a:lnTo>
                    <a:pt x="90" y="12"/>
                  </a:lnTo>
                  <a:lnTo>
                    <a:pt x="90" y="42"/>
                  </a:lnTo>
                  <a:lnTo>
                    <a:pt x="84" y="84"/>
                  </a:lnTo>
                  <a:lnTo>
                    <a:pt x="78" y="150"/>
                  </a:lnTo>
                  <a:lnTo>
                    <a:pt x="12" y="14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33" name="Freeform 561"/>
            <p:cNvSpPr>
              <a:spLocks/>
            </p:cNvSpPr>
            <p:nvPr/>
          </p:nvSpPr>
          <p:spPr bwMode="auto">
            <a:xfrm>
              <a:off x="1656" y="1518"/>
              <a:ext cx="48" cy="48"/>
            </a:xfrm>
            <a:custGeom>
              <a:avLst/>
              <a:gdLst>
                <a:gd name="T0" fmla="*/ 42 w 48"/>
                <a:gd name="T1" fmla="*/ 48 h 48"/>
                <a:gd name="T2" fmla="*/ 0 w 48"/>
                <a:gd name="T3" fmla="*/ 42 h 48"/>
                <a:gd name="T4" fmla="*/ 0 w 48"/>
                <a:gd name="T5" fmla="*/ 24 h 48"/>
                <a:gd name="T6" fmla="*/ 6 w 48"/>
                <a:gd name="T7" fmla="*/ 24 h 48"/>
                <a:gd name="T8" fmla="*/ 6 w 48"/>
                <a:gd name="T9" fmla="*/ 18 h 48"/>
                <a:gd name="T10" fmla="*/ 6 w 48"/>
                <a:gd name="T11" fmla="*/ 12 h 48"/>
                <a:gd name="T12" fmla="*/ 12 w 48"/>
                <a:gd name="T13" fmla="*/ 12 h 48"/>
                <a:gd name="T14" fmla="*/ 12 w 48"/>
                <a:gd name="T15" fmla="*/ 18 h 48"/>
                <a:gd name="T16" fmla="*/ 18 w 48"/>
                <a:gd name="T17" fmla="*/ 18 h 48"/>
                <a:gd name="T18" fmla="*/ 24 w 48"/>
                <a:gd name="T19" fmla="*/ 0 h 48"/>
                <a:gd name="T20" fmla="*/ 36 w 48"/>
                <a:gd name="T21" fmla="*/ 6 h 48"/>
                <a:gd name="T22" fmla="*/ 36 w 48"/>
                <a:gd name="T23" fmla="*/ 0 h 48"/>
                <a:gd name="T24" fmla="*/ 36 w 48"/>
                <a:gd name="T25" fmla="*/ 6 h 48"/>
                <a:gd name="T26" fmla="*/ 42 w 48"/>
                <a:gd name="T27" fmla="*/ 6 h 48"/>
                <a:gd name="T28" fmla="*/ 48 w 48"/>
                <a:gd name="T29" fmla="*/ 12 h 48"/>
                <a:gd name="T30" fmla="*/ 42 w 48"/>
                <a:gd name="T31" fmla="*/ 12 h 48"/>
                <a:gd name="T32" fmla="*/ 42 w 48"/>
                <a:gd name="T33" fmla="*/ 18 h 48"/>
                <a:gd name="T34" fmla="*/ 42 w 48"/>
                <a:gd name="T35" fmla="*/ 24 h 48"/>
                <a:gd name="T36" fmla="*/ 36 w 48"/>
                <a:gd name="T37" fmla="*/ 24 h 48"/>
                <a:gd name="T38" fmla="*/ 36 w 48"/>
                <a:gd name="T39" fmla="*/ 30 h 48"/>
                <a:gd name="T40" fmla="*/ 42 w 48"/>
                <a:gd name="T41" fmla="*/ 30 h 48"/>
                <a:gd name="T42" fmla="*/ 36 w 48"/>
                <a:gd name="T43" fmla="*/ 36 h 48"/>
                <a:gd name="T44" fmla="*/ 42 w 48"/>
                <a:gd name="T45" fmla="*/ 42 h 48"/>
                <a:gd name="T46" fmla="*/ 42 w 48"/>
                <a:gd name="T4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2" y="48"/>
                  </a:moveTo>
                  <a:lnTo>
                    <a:pt x="0" y="42"/>
                  </a:lnTo>
                  <a:lnTo>
                    <a:pt x="0" y="24"/>
                  </a:lnTo>
                  <a:lnTo>
                    <a:pt x="6" y="24"/>
                  </a:lnTo>
                  <a:lnTo>
                    <a:pt x="6" y="18"/>
                  </a:lnTo>
                  <a:lnTo>
                    <a:pt x="6" y="12"/>
                  </a:lnTo>
                  <a:lnTo>
                    <a:pt x="12" y="12"/>
                  </a:lnTo>
                  <a:lnTo>
                    <a:pt x="12" y="18"/>
                  </a:lnTo>
                  <a:lnTo>
                    <a:pt x="18" y="18"/>
                  </a:lnTo>
                  <a:lnTo>
                    <a:pt x="24" y="0"/>
                  </a:lnTo>
                  <a:lnTo>
                    <a:pt x="36" y="6"/>
                  </a:lnTo>
                  <a:lnTo>
                    <a:pt x="36" y="0"/>
                  </a:lnTo>
                  <a:lnTo>
                    <a:pt x="36" y="6"/>
                  </a:lnTo>
                  <a:lnTo>
                    <a:pt x="42" y="6"/>
                  </a:lnTo>
                  <a:lnTo>
                    <a:pt x="48" y="12"/>
                  </a:lnTo>
                  <a:lnTo>
                    <a:pt x="42" y="12"/>
                  </a:lnTo>
                  <a:lnTo>
                    <a:pt x="42" y="18"/>
                  </a:lnTo>
                  <a:lnTo>
                    <a:pt x="42" y="24"/>
                  </a:lnTo>
                  <a:lnTo>
                    <a:pt x="36" y="24"/>
                  </a:lnTo>
                  <a:lnTo>
                    <a:pt x="36" y="30"/>
                  </a:lnTo>
                  <a:lnTo>
                    <a:pt x="42" y="30"/>
                  </a:lnTo>
                  <a:lnTo>
                    <a:pt x="36" y="36"/>
                  </a:lnTo>
                  <a:lnTo>
                    <a:pt x="42" y="42"/>
                  </a:lnTo>
                  <a:lnTo>
                    <a:pt x="4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34" name="Freeform 562"/>
            <p:cNvSpPr>
              <a:spLocks/>
            </p:cNvSpPr>
            <p:nvPr/>
          </p:nvSpPr>
          <p:spPr bwMode="auto">
            <a:xfrm>
              <a:off x="3210" y="1608"/>
              <a:ext cx="54" cy="36"/>
            </a:xfrm>
            <a:custGeom>
              <a:avLst/>
              <a:gdLst>
                <a:gd name="T0" fmla="*/ 0 w 54"/>
                <a:gd name="T1" fmla="*/ 36 h 36"/>
                <a:gd name="T2" fmla="*/ 0 w 54"/>
                <a:gd name="T3" fmla="*/ 12 h 36"/>
                <a:gd name="T4" fmla="*/ 18 w 54"/>
                <a:gd name="T5" fmla="*/ 12 h 36"/>
                <a:gd name="T6" fmla="*/ 12 w 54"/>
                <a:gd name="T7" fmla="*/ 0 h 36"/>
                <a:gd name="T8" fmla="*/ 30 w 54"/>
                <a:gd name="T9" fmla="*/ 0 h 36"/>
                <a:gd name="T10" fmla="*/ 30 w 54"/>
                <a:gd name="T11" fmla="*/ 6 h 36"/>
                <a:gd name="T12" fmla="*/ 36 w 54"/>
                <a:gd name="T13" fmla="*/ 12 h 36"/>
                <a:gd name="T14" fmla="*/ 36 w 54"/>
                <a:gd name="T15" fmla="*/ 18 h 36"/>
                <a:gd name="T16" fmla="*/ 42 w 54"/>
                <a:gd name="T17" fmla="*/ 18 h 36"/>
                <a:gd name="T18" fmla="*/ 48 w 54"/>
                <a:gd name="T19" fmla="*/ 18 h 36"/>
                <a:gd name="T20" fmla="*/ 54 w 54"/>
                <a:gd name="T21" fmla="*/ 24 h 36"/>
                <a:gd name="T22" fmla="*/ 54 w 54"/>
                <a:gd name="T23" fmla="*/ 30 h 36"/>
                <a:gd name="T24" fmla="*/ 0 w 54"/>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6">
                  <a:moveTo>
                    <a:pt x="0" y="36"/>
                  </a:moveTo>
                  <a:lnTo>
                    <a:pt x="0" y="12"/>
                  </a:lnTo>
                  <a:lnTo>
                    <a:pt x="18" y="12"/>
                  </a:lnTo>
                  <a:lnTo>
                    <a:pt x="12" y="0"/>
                  </a:lnTo>
                  <a:lnTo>
                    <a:pt x="30" y="0"/>
                  </a:lnTo>
                  <a:lnTo>
                    <a:pt x="30" y="6"/>
                  </a:lnTo>
                  <a:lnTo>
                    <a:pt x="36" y="12"/>
                  </a:lnTo>
                  <a:lnTo>
                    <a:pt x="36" y="18"/>
                  </a:lnTo>
                  <a:lnTo>
                    <a:pt x="42" y="18"/>
                  </a:lnTo>
                  <a:lnTo>
                    <a:pt x="48" y="18"/>
                  </a:lnTo>
                  <a:lnTo>
                    <a:pt x="54" y="24"/>
                  </a:lnTo>
                  <a:lnTo>
                    <a:pt x="54" y="30"/>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35" name="Freeform 563"/>
            <p:cNvSpPr>
              <a:spLocks/>
            </p:cNvSpPr>
            <p:nvPr/>
          </p:nvSpPr>
          <p:spPr bwMode="auto">
            <a:xfrm>
              <a:off x="2736" y="1620"/>
              <a:ext cx="36" cy="30"/>
            </a:xfrm>
            <a:custGeom>
              <a:avLst/>
              <a:gdLst>
                <a:gd name="T0" fmla="*/ 36 w 36"/>
                <a:gd name="T1" fmla="*/ 30 h 30"/>
                <a:gd name="T2" fmla="*/ 24 w 36"/>
                <a:gd name="T3" fmla="*/ 30 h 30"/>
                <a:gd name="T4" fmla="*/ 0 w 36"/>
                <a:gd name="T5" fmla="*/ 30 h 30"/>
                <a:gd name="T6" fmla="*/ 0 w 36"/>
                <a:gd name="T7" fmla="*/ 0 h 30"/>
                <a:gd name="T8" fmla="*/ 24 w 36"/>
                <a:gd name="T9" fmla="*/ 0 h 30"/>
                <a:gd name="T10" fmla="*/ 24 w 36"/>
                <a:gd name="T11" fmla="*/ 12 h 30"/>
                <a:gd name="T12" fmla="*/ 36 w 36"/>
                <a:gd name="T13" fmla="*/ 12 h 30"/>
                <a:gd name="T14" fmla="*/ 36 w 3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36" y="30"/>
                  </a:moveTo>
                  <a:lnTo>
                    <a:pt x="24" y="30"/>
                  </a:lnTo>
                  <a:lnTo>
                    <a:pt x="0" y="30"/>
                  </a:lnTo>
                  <a:lnTo>
                    <a:pt x="0" y="0"/>
                  </a:lnTo>
                  <a:lnTo>
                    <a:pt x="24" y="0"/>
                  </a:lnTo>
                  <a:lnTo>
                    <a:pt x="24" y="12"/>
                  </a:lnTo>
                  <a:lnTo>
                    <a:pt x="36" y="12"/>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36" name="Freeform 564"/>
            <p:cNvSpPr>
              <a:spLocks/>
            </p:cNvSpPr>
            <p:nvPr/>
          </p:nvSpPr>
          <p:spPr bwMode="auto">
            <a:xfrm>
              <a:off x="4500" y="1416"/>
              <a:ext cx="72" cy="36"/>
            </a:xfrm>
            <a:custGeom>
              <a:avLst/>
              <a:gdLst>
                <a:gd name="T0" fmla="*/ 60 w 72"/>
                <a:gd name="T1" fmla="*/ 0 h 36"/>
                <a:gd name="T2" fmla="*/ 60 w 72"/>
                <a:gd name="T3" fmla="*/ 6 h 36"/>
                <a:gd name="T4" fmla="*/ 66 w 72"/>
                <a:gd name="T5" fmla="*/ 12 h 36"/>
                <a:gd name="T6" fmla="*/ 66 w 72"/>
                <a:gd name="T7" fmla="*/ 6 h 36"/>
                <a:gd name="T8" fmla="*/ 72 w 72"/>
                <a:gd name="T9" fmla="*/ 18 h 36"/>
                <a:gd name="T10" fmla="*/ 42 w 72"/>
                <a:gd name="T11" fmla="*/ 24 h 36"/>
                <a:gd name="T12" fmla="*/ 42 w 72"/>
                <a:gd name="T13" fmla="*/ 30 h 36"/>
                <a:gd name="T14" fmla="*/ 36 w 72"/>
                <a:gd name="T15" fmla="*/ 30 h 36"/>
                <a:gd name="T16" fmla="*/ 24 w 72"/>
                <a:gd name="T17" fmla="*/ 30 h 36"/>
                <a:gd name="T18" fmla="*/ 24 w 72"/>
                <a:gd name="T19" fmla="*/ 36 h 36"/>
                <a:gd name="T20" fmla="*/ 24 w 72"/>
                <a:gd name="T21" fmla="*/ 30 h 36"/>
                <a:gd name="T22" fmla="*/ 12 w 72"/>
                <a:gd name="T23" fmla="*/ 36 h 36"/>
                <a:gd name="T24" fmla="*/ 6 w 72"/>
                <a:gd name="T25" fmla="*/ 36 h 36"/>
                <a:gd name="T26" fmla="*/ 6 w 72"/>
                <a:gd name="T27" fmla="*/ 30 h 36"/>
                <a:gd name="T28" fmla="*/ 0 w 72"/>
                <a:gd name="T29" fmla="*/ 24 h 36"/>
                <a:gd name="T30" fmla="*/ 6 w 72"/>
                <a:gd name="T31" fmla="*/ 24 h 36"/>
                <a:gd name="T32" fmla="*/ 6 w 72"/>
                <a:gd name="T33" fmla="*/ 6 h 36"/>
                <a:gd name="T34" fmla="*/ 12 w 72"/>
                <a:gd name="T35" fmla="*/ 0 h 36"/>
                <a:gd name="T36" fmla="*/ 12 w 72"/>
                <a:gd name="T37" fmla="*/ 6 h 36"/>
                <a:gd name="T38" fmla="*/ 12 w 72"/>
                <a:gd name="T39" fmla="*/ 12 h 36"/>
                <a:gd name="T40" fmla="*/ 18 w 72"/>
                <a:gd name="T41" fmla="*/ 12 h 36"/>
                <a:gd name="T42" fmla="*/ 24 w 72"/>
                <a:gd name="T43" fmla="*/ 12 h 36"/>
                <a:gd name="T44" fmla="*/ 30 w 72"/>
                <a:gd name="T45" fmla="*/ 12 h 36"/>
                <a:gd name="T46" fmla="*/ 30 w 72"/>
                <a:gd name="T47" fmla="*/ 6 h 36"/>
                <a:gd name="T48" fmla="*/ 36 w 72"/>
                <a:gd name="T49" fmla="*/ 12 h 36"/>
                <a:gd name="T50" fmla="*/ 48 w 72"/>
                <a:gd name="T51" fmla="*/ 6 h 36"/>
                <a:gd name="T52" fmla="*/ 54 w 72"/>
                <a:gd name="T53" fmla="*/ 6 h 36"/>
                <a:gd name="T54" fmla="*/ 54 w 72"/>
                <a:gd name="T55" fmla="*/ 0 h 36"/>
                <a:gd name="T56" fmla="*/ 60 w 72"/>
                <a:gd name="T5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36">
                  <a:moveTo>
                    <a:pt x="60" y="0"/>
                  </a:moveTo>
                  <a:lnTo>
                    <a:pt x="60" y="6"/>
                  </a:lnTo>
                  <a:lnTo>
                    <a:pt x="66" y="12"/>
                  </a:lnTo>
                  <a:lnTo>
                    <a:pt x="66" y="6"/>
                  </a:lnTo>
                  <a:lnTo>
                    <a:pt x="72" y="18"/>
                  </a:lnTo>
                  <a:lnTo>
                    <a:pt x="42" y="24"/>
                  </a:lnTo>
                  <a:lnTo>
                    <a:pt x="42" y="30"/>
                  </a:lnTo>
                  <a:lnTo>
                    <a:pt x="36" y="30"/>
                  </a:lnTo>
                  <a:lnTo>
                    <a:pt x="24" y="30"/>
                  </a:lnTo>
                  <a:lnTo>
                    <a:pt x="24" y="36"/>
                  </a:lnTo>
                  <a:lnTo>
                    <a:pt x="24" y="30"/>
                  </a:lnTo>
                  <a:lnTo>
                    <a:pt x="12" y="36"/>
                  </a:lnTo>
                  <a:lnTo>
                    <a:pt x="6" y="36"/>
                  </a:lnTo>
                  <a:lnTo>
                    <a:pt x="6" y="30"/>
                  </a:lnTo>
                  <a:lnTo>
                    <a:pt x="0" y="24"/>
                  </a:lnTo>
                  <a:lnTo>
                    <a:pt x="6" y="24"/>
                  </a:lnTo>
                  <a:lnTo>
                    <a:pt x="6" y="6"/>
                  </a:lnTo>
                  <a:lnTo>
                    <a:pt x="12" y="0"/>
                  </a:lnTo>
                  <a:lnTo>
                    <a:pt x="12" y="6"/>
                  </a:lnTo>
                  <a:lnTo>
                    <a:pt x="12" y="12"/>
                  </a:lnTo>
                  <a:lnTo>
                    <a:pt x="18" y="12"/>
                  </a:lnTo>
                  <a:lnTo>
                    <a:pt x="24" y="12"/>
                  </a:lnTo>
                  <a:lnTo>
                    <a:pt x="30" y="12"/>
                  </a:lnTo>
                  <a:lnTo>
                    <a:pt x="30" y="6"/>
                  </a:lnTo>
                  <a:lnTo>
                    <a:pt x="36" y="12"/>
                  </a:lnTo>
                  <a:lnTo>
                    <a:pt x="48" y="6"/>
                  </a:lnTo>
                  <a:lnTo>
                    <a:pt x="54" y="6"/>
                  </a:lnTo>
                  <a:lnTo>
                    <a:pt x="54" y="0"/>
                  </a:lnTo>
                  <a:lnTo>
                    <a:pt x="6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37" name="Freeform 565"/>
            <p:cNvSpPr>
              <a:spLocks/>
            </p:cNvSpPr>
            <p:nvPr/>
          </p:nvSpPr>
          <p:spPr bwMode="auto">
            <a:xfrm>
              <a:off x="3174" y="1620"/>
              <a:ext cx="36" cy="36"/>
            </a:xfrm>
            <a:custGeom>
              <a:avLst/>
              <a:gdLst>
                <a:gd name="T0" fmla="*/ 36 w 36"/>
                <a:gd name="T1" fmla="*/ 30 h 36"/>
                <a:gd name="T2" fmla="*/ 0 w 36"/>
                <a:gd name="T3" fmla="*/ 36 h 36"/>
                <a:gd name="T4" fmla="*/ 0 w 36"/>
                <a:gd name="T5" fmla="*/ 0 h 36"/>
                <a:gd name="T6" fmla="*/ 18 w 36"/>
                <a:gd name="T7" fmla="*/ 0 h 36"/>
                <a:gd name="T8" fmla="*/ 36 w 36"/>
                <a:gd name="T9" fmla="*/ 0 h 36"/>
                <a:gd name="T10" fmla="*/ 36 w 36"/>
                <a:gd name="T11" fmla="*/ 24 h 36"/>
                <a:gd name="T12" fmla="*/ 36 w 36"/>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30"/>
                  </a:moveTo>
                  <a:lnTo>
                    <a:pt x="0" y="36"/>
                  </a:lnTo>
                  <a:lnTo>
                    <a:pt x="0" y="0"/>
                  </a:lnTo>
                  <a:lnTo>
                    <a:pt x="18" y="0"/>
                  </a:lnTo>
                  <a:lnTo>
                    <a:pt x="36" y="0"/>
                  </a:lnTo>
                  <a:lnTo>
                    <a:pt x="36" y="24"/>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38" name="Freeform 566"/>
            <p:cNvSpPr>
              <a:spLocks/>
            </p:cNvSpPr>
            <p:nvPr/>
          </p:nvSpPr>
          <p:spPr bwMode="auto">
            <a:xfrm>
              <a:off x="3108" y="1620"/>
              <a:ext cx="36" cy="48"/>
            </a:xfrm>
            <a:custGeom>
              <a:avLst/>
              <a:gdLst>
                <a:gd name="T0" fmla="*/ 36 w 36"/>
                <a:gd name="T1" fmla="*/ 48 h 48"/>
                <a:gd name="T2" fmla="*/ 0 w 36"/>
                <a:gd name="T3" fmla="*/ 48 h 48"/>
                <a:gd name="T4" fmla="*/ 0 w 36"/>
                <a:gd name="T5" fmla="*/ 0 h 48"/>
                <a:gd name="T6" fmla="*/ 12 w 36"/>
                <a:gd name="T7" fmla="*/ 0 h 48"/>
                <a:gd name="T8" fmla="*/ 30 w 36"/>
                <a:gd name="T9" fmla="*/ 0 h 48"/>
                <a:gd name="T10" fmla="*/ 36 w 36"/>
                <a:gd name="T11" fmla="*/ 48 h 48"/>
              </a:gdLst>
              <a:ahLst/>
              <a:cxnLst>
                <a:cxn ang="0">
                  <a:pos x="T0" y="T1"/>
                </a:cxn>
                <a:cxn ang="0">
                  <a:pos x="T2" y="T3"/>
                </a:cxn>
                <a:cxn ang="0">
                  <a:pos x="T4" y="T5"/>
                </a:cxn>
                <a:cxn ang="0">
                  <a:pos x="T6" y="T7"/>
                </a:cxn>
                <a:cxn ang="0">
                  <a:pos x="T8" y="T9"/>
                </a:cxn>
                <a:cxn ang="0">
                  <a:pos x="T10" y="T11"/>
                </a:cxn>
              </a:cxnLst>
              <a:rect l="0" t="0" r="r" b="b"/>
              <a:pathLst>
                <a:path w="36" h="48">
                  <a:moveTo>
                    <a:pt x="36" y="48"/>
                  </a:moveTo>
                  <a:lnTo>
                    <a:pt x="0" y="48"/>
                  </a:lnTo>
                  <a:lnTo>
                    <a:pt x="0" y="0"/>
                  </a:lnTo>
                  <a:lnTo>
                    <a:pt x="12" y="0"/>
                  </a:lnTo>
                  <a:lnTo>
                    <a:pt x="30" y="0"/>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39" name="Freeform 567"/>
            <p:cNvSpPr>
              <a:spLocks/>
            </p:cNvSpPr>
            <p:nvPr/>
          </p:nvSpPr>
          <p:spPr bwMode="auto">
            <a:xfrm>
              <a:off x="3138" y="1620"/>
              <a:ext cx="36" cy="48"/>
            </a:xfrm>
            <a:custGeom>
              <a:avLst/>
              <a:gdLst>
                <a:gd name="T0" fmla="*/ 6 w 36"/>
                <a:gd name="T1" fmla="*/ 48 h 48"/>
                <a:gd name="T2" fmla="*/ 0 w 36"/>
                <a:gd name="T3" fmla="*/ 0 h 48"/>
                <a:gd name="T4" fmla="*/ 18 w 36"/>
                <a:gd name="T5" fmla="*/ 0 h 48"/>
                <a:gd name="T6" fmla="*/ 36 w 36"/>
                <a:gd name="T7" fmla="*/ 0 h 48"/>
                <a:gd name="T8" fmla="*/ 36 w 36"/>
                <a:gd name="T9" fmla="*/ 36 h 48"/>
                <a:gd name="T10" fmla="*/ 36 w 36"/>
                <a:gd name="T11" fmla="*/ 42 h 48"/>
                <a:gd name="T12" fmla="*/ 6 w 3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6" y="48"/>
                  </a:moveTo>
                  <a:lnTo>
                    <a:pt x="0" y="0"/>
                  </a:lnTo>
                  <a:lnTo>
                    <a:pt x="18" y="0"/>
                  </a:lnTo>
                  <a:lnTo>
                    <a:pt x="36" y="0"/>
                  </a:lnTo>
                  <a:lnTo>
                    <a:pt x="36" y="36"/>
                  </a:lnTo>
                  <a:lnTo>
                    <a:pt x="36" y="42"/>
                  </a:lnTo>
                  <a:lnTo>
                    <a:pt x="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40" name="Freeform 568"/>
            <p:cNvSpPr>
              <a:spLocks/>
            </p:cNvSpPr>
            <p:nvPr/>
          </p:nvSpPr>
          <p:spPr bwMode="auto">
            <a:xfrm>
              <a:off x="3072" y="1620"/>
              <a:ext cx="36" cy="48"/>
            </a:xfrm>
            <a:custGeom>
              <a:avLst/>
              <a:gdLst>
                <a:gd name="T0" fmla="*/ 36 w 36"/>
                <a:gd name="T1" fmla="*/ 48 h 48"/>
                <a:gd name="T2" fmla="*/ 0 w 36"/>
                <a:gd name="T3" fmla="*/ 48 h 48"/>
                <a:gd name="T4" fmla="*/ 0 w 36"/>
                <a:gd name="T5" fmla="*/ 12 h 48"/>
                <a:gd name="T6" fmla="*/ 0 w 36"/>
                <a:gd name="T7" fmla="*/ 6 h 48"/>
                <a:gd name="T8" fmla="*/ 18 w 36"/>
                <a:gd name="T9" fmla="*/ 6 h 48"/>
                <a:gd name="T10" fmla="*/ 36 w 36"/>
                <a:gd name="T11" fmla="*/ 0 h 48"/>
                <a:gd name="T12" fmla="*/ 36 w 3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36" y="48"/>
                  </a:moveTo>
                  <a:lnTo>
                    <a:pt x="0" y="48"/>
                  </a:lnTo>
                  <a:lnTo>
                    <a:pt x="0" y="12"/>
                  </a:lnTo>
                  <a:lnTo>
                    <a:pt x="0" y="6"/>
                  </a:lnTo>
                  <a:lnTo>
                    <a:pt x="18" y="6"/>
                  </a:lnTo>
                  <a:lnTo>
                    <a:pt x="36" y="0"/>
                  </a:lnTo>
                  <a:lnTo>
                    <a:pt x="3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41" name="Freeform 569"/>
            <p:cNvSpPr>
              <a:spLocks/>
            </p:cNvSpPr>
            <p:nvPr/>
          </p:nvSpPr>
          <p:spPr bwMode="auto">
            <a:xfrm>
              <a:off x="2772" y="1632"/>
              <a:ext cx="42" cy="24"/>
            </a:xfrm>
            <a:custGeom>
              <a:avLst/>
              <a:gdLst>
                <a:gd name="T0" fmla="*/ 42 w 42"/>
                <a:gd name="T1" fmla="*/ 18 h 24"/>
                <a:gd name="T2" fmla="*/ 42 w 42"/>
                <a:gd name="T3" fmla="*/ 24 h 24"/>
                <a:gd name="T4" fmla="*/ 24 w 42"/>
                <a:gd name="T5" fmla="*/ 24 h 24"/>
                <a:gd name="T6" fmla="*/ 24 w 42"/>
                <a:gd name="T7" fmla="*/ 18 h 24"/>
                <a:gd name="T8" fmla="*/ 0 w 42"/>
                <a:gd name="T9" fmla="*/ 18 h 24"/>
                <a:gd name="T10" fmla="*/ 0 w 42"/>
                <a:gd name="T11" fmla="*/ 0 h 24"/>
                <a:gd name="T12" fmla="*/ 12 w 42"/>
                <a:gd name="T13" fmla="*/ 0 h 24"/>
                <a:gd name="T14" fmla="*/ 36 w 42"/>
                <a:gd name="T15" fmla="*/ 0 h 24"/>
                <a:gd name="T16" fmla="*/ 36 w 42"/>
                <a:gd name="T17" fmla="*/ 6 h 24"/>
                <a:gd name="T18" fmla="*/ 42 w 42"/>
                <a:gd name="T19" fmla="*/ 12 h 24"/>
                <a:gd name="T20" fmla="*/ 42 w 42"/>
                <a:gd name="T2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4">
                  <a:moveTo>
                    <a:pt x="42" y="18"/>
                  </a:moveTo>
                  <a:lnTo>
                    <a:pt x="42" y="24"/>
                  </a:lnTo>
                  <a:lnTo>
                    <a:pt x="24" y="24"/>
                  </a:lnTo>
                  <a:lnTo>
                    <a:pt x="24" y="18"/>
                  </a:lnTo>
                  <a:lnTo>
                    <a:pt x="0" y="18"/>
                  </a:lnTo>
                  <a:lnTo>
                    <a:pt x="0" y="0"/>
                  </a:lnTo>
                  <a:lnTo>
                    <a:pt x="12" y="0"/>
                  </a:lnTo>
                  <a:lnTo>
                    <a:pt x="36" y="0"/>
                  </a:lnTo>
                  <a:lnTo>
                    <a:pt x="36" y="6"/>
                  </a:lnTo>
                  <a:lnTo>
                    <a:pt x="42" y="12"/>
                  </a:lnTo>
                  <a:lnTo>
                    <a:pt x="42"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42" name="Freeform 570"/>
            <p:cNvSpPr>
              <a:spLocks/>
            </p:cNvSpPr>
            <p:nvPr/>
          </p:nvSpPr>
          <p:spPr bwMode="auto">
            <a:xfrm>
              <a:off x="1788" y="1554"/>
              <a:ext cx="204" cy="150"/>
            </a:xfrm>
            <a:custGeom>
              <a:avLst/>
              <a:gdLst>
                <a:gd name="T0" fmla="*/ 12 w 204"/>
                <a:gd name="T1" fmla="*/ 66 h 150"/>
                <a:gd name="T2" fmla="*/ 18 w 204"/>
                <a:gd name="T3" fmla="*/ 0 h 150"/>
                <a:gd name="T4" fmla="*/ 96 w 204"/>
                <a:gd name="T5" fmla="*/ 12 h 150"/>
                <a:gd name="T6" fmla="*/ 204 w 204"/>
                <a:gd name="T7" fmla="*/ 24 h 150"/>
                <a:gd name="T8" fmla="*/ 204 w 204"/>
                <a:gd name="T9" fmla="*/ 42 h 150"/>
                <a:gd name="T10" fmla="*/ 198 w 204"/>
                <a:gd name="T11" fmla="*/ 84 h 150"/>
                <a:gd name="T12" fmla="*/ 168 w 204"/>
                <a:gd name="T13" fmla="*/ 84 h 150"/>
                <a:gd name="T14" fmla="*/ 162 w 204"/>
                <a:gd name="T15" fmla="*/ 108 h 150"/>
                <a:gd name="T16" fmla="*/ 168 w 204"/>
                <a:gd name="T17" fmla="*/ 108 h 150"/>
                <a:gd name="T18" fmla="*/ 162 w 204"/>
                <a:gd name="T19" fmla="*/ 150 h 150"/>
                <a:gd name="T20" fmla="*/ 78 w 204"/>
                <a:gd name="T21" fmla="*/ 138 h 150"/>
                <a:gd name="T22" fmla="*/ 6 w 204"/>
                <a:gd name="T23" fmla="*/ 126 h 150"/>
                <a:gd name="T24" fmla="*/ 0 w 204"/>
                <a:gd name="T25" fmla="*/ 126 h 150"/>
                <a:gd name="T26" fmla="*/ 6 w 204"/>
                <a:gd name="T27" fmla="*/ 84 h 150"/>
                <a:gd name="T28" fmla="*/ 12 w 204"/>
                <a:gd name="T29" fmla="*/ 6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150">
                  <a:moveTo>
                    <a:pt x="12" y="66"/>
                  </a:moveTo>
                  <a:lnTo>
                    <a:pt x="18" y="0"/>
                  </a:lnTo>
                  <a:lnTo>
                    <a:pt x="96" y="12"/>
                  </a:lnTo>
                  <a:lnTo>
                    <a:pt x="204" y="24"/>
                  </a:lnTo>
                  <a:lnTo>
                    <a:pt x="204" y="42"/>
                  </a:lnTo>
                  <a:lnTo>
                    <a:pt x="198" y="84"/>
                  </a:lnTo>
                  <a:lnTo>
                    <a:pt x="168" y="84"/>
                  </a:lnTo>
                  <a:lnTo>
                    <a:pt x="162" y="108"/>
                  </a:lnTo>
                  <a:lnTo>
                    <a:pt x="168" y="108"/>
                  </a:lnTo>
                  <a:lnTo>
                    <a:pt x="162" y="150"/>
                  </a:lnTo>
                  <a:lnTo>
                    <a:pt x="78" y="138"/>
                  </a:lnTo>
                  <a:lnTo>
                    <a:pt x="6" y="126"/>
                  </a:lnTo>
                  <a:lnTo>
                    <a:pt x="0" y="126"/>
                  </a:lnTo>
                  <a:lnTo>
                    <a:pt x="6" y="84"/>
                  </a:lnTo>
                  <a:lnTo>
                    <a:pt x="12"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43" name="Freeform 571"/>
            <p:cNvSpPr>
              <a:spLocks noEditPoints="1"/>
            </p:cNvSpPr>
            <p:nvPr/>
          </p:nvSpPr>
          <p:spPr bwMode="auto">
            <a:xfrm>
              <a:off x="4644" y="1386"/>
              <a:ext cx="48" cy="66"/>
            </a:xfrm>
            <a:custGeom>
              <a:avLst/>
              <a:gdLst>
                <a:gd name="T0" fmla="*/ 12 w 48"/>
                <a:gd name="T1" fmla="*/ 0 h 66"/>
                <a:gd name="T2" fmla="*/ 18 w 48"/>
                <a:gd name="T3" fmla="*/ 0 h 66"/>
                <a:gd name="T4" fmla="*/ 30 w 48"/>
                <a:gd name="T5" fmla="*/ 12 h 66"/>
                <a:gd name="T6" fmla="*/ 36 w 48"/>
                <a:gd name="T7" fmla="*/ 24 h 66"/>
                <a:gd name="T8" fmla="*/ 42 w 48"/>
                <a:gd name="T9" fmla="*/ 30 h 66"/>
                <a:gd name="T10" fmla="*/ 48 w 48"/>
                <a:gd name="T11" fmla="*/ 42 h 66"/>
                <a:gd name="T12" fmla="*/ 42 w 48"/>
                <a:gd name="T13" fmla="*/ 48 h 66"/>
                <a:gd name="T14" fmla="*/ 30 w 48"/>
                <a:gd name="T15" fmla="*/ 66 h 66"/>
                <a:gd name="T16" fmla="*/ 24 w 48"/>
                <a:gd name="T17" fmla="*/ 54 h 66"/>
                <a:gd name="T18" fmla="*/ 18 w 48"/>
                <a:gd name="T19" fmla="*/ 48 h 66"/>
                <a:gd name="T20" fmla="*/ 12 w 48"/>
                <a:gd name="T21" fmla="*/ 54 h 66"/>
                <a:gd name="T22" fmla="*/ 12 w 48"/>
                <a:gd name="T23" fmla="*/ 48 h 66"/>
                <a:gd name="T24" fmla="*/ 12 w 48"/>
                <a:gd name="T25" fmla="*/ 42 h 66"/>
                <a:gd name="T26" fmla="*/ 12 w 48"/>
                <a:gd name="T27" fmla="*/ 36 h 66"/>
                <a:gd name="T28" fmla="*/ 6 w 48"/>
                <a:gd name="T29" fmla="*/ 36 h 66"/>
                <a:gd name="T30" fmla="*/ 0 w 48"/>
                <a:gd name="T31" fmla="*/ 24 h 66"/>
                <a:gd name="T32" fmla="*/ 12 w 48"/>
                <a:gd name="T33" fmla="*/ 12 h 66"/>
                <a:gd name="T34" fmla="*/ 12 w 48"/>
                <a:gd name="T35" fmla="*/ 6 h 66"/>
                <a:gd name="T36" fmla="*/ 6 w 48"/>
                <a:gd name="T37" fmla="*/ 6 h 66"/>
                <a:gd name="T38" fmla="*/ 12 w 48"/>
                <a:gd name="T39" fmla="*/ 6 h 66"/>
                <a:gd name="T40" fmla="*/ 12 w 48"/>
                <a:gd name="T41" fmla="*/ 0 h 66"/>
                <a:gd name="T42" fmla="*/ 12 w 48"/>
                <a:gd name="T43" fmla="*/ 6 h 66"/>
                <a:gd name="T44" fmla="*/ 18 w 48"/>
                <a:gd name="T45" fmla="*/ 6 h 66"/>
                <a:gd name="T46" fmla="*/ 12 w 48"/>
                <a:gd name="T47" fmla="*/ 0 h 66"/>
                <a:gd name="T48" fmla="*/ 12 w 48"/>
                <a:gd name="T4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66">
                  <a:moveTo>
                    <a:pt x="12" y="0"/>
                  </a:moveTo>
                  <a:lnTo>
                    <a:pt x="18" y="0"/>
                  </a:lnTo>
                  <a:lnTo>
                    <a:pt x="30" y="12"/>
                  </a:lnTo>
                  <a:lnTo>
                    <a:pt x="36" y="24"/>
                  </a:lnTo>
                  <a:lnTo>
                    <a:pt x="42" y="30"/>
                  </a:lnTo>
                  <a:lnTo>
                    <a:pt x="48" y="42"/>
                  </a:lnTo>
                  <a:lnTo>
                    <a:pt x="42" y="48"/>
                  </a:lnTo>
                  <a:lnTo>
                    <a:pt x="30" y="66"/>
                  </a:lnTo>
                  <a:lnTo>
                    <a:pt x="24" y="54"/>
                  </a:lnTo>
                  <a:lnTo>
                    <a:pt x="18" y="48"/>
                  </a:lnTo>
                  <a:lnTo>
                    <a:pt x="12" y="54"/>
                  </a:lnTo>
                  <a:lnTo>
                    <a:pt x="12" y="48"/>
                  </a:lnTo>
                  <a:lnTo>
                    <a:pt x="12" y="42"/>
                  </a:lnTo>
                  <a:lnTo>
                    <a:pt x="12" y="36"/>
                  </a:lnTo>
                  <a:lnTo>
                    <a:pt x="6" y="36"/>
                  </a:lnTo>
                  <a:lnTo>
                    <a:pt x="0" y="24"/>
                  </a:lnTo>
                  <a:lnTo>
                    <a:pt x="12" y="12"/>
                  </a:lnTo>
                  <a:lnTo>
                    <a:pt x="12" y="6"/>
                  </a:lnTo>
                  <a:lnTo>
                    <a:pt x="6" y="6"/>
                  </a:lnTo>
                  <a:lnTo>
                    <a:pt x="12" y="6"/>
                  </a:lnTo>
                  <a:lnTo>
                    <a:pt x="12" y="0"/>
                  </a:lnTo>
                  <a:close/>
                  <a:moveTo>
                    <a:pt x="12" y="6"/>
                  </a:moveTo>
                  <a:lnTo>
                    <a:pt x="18" y="6"/>
                  </a:lnTo>
                  <a:lnTo>
                    <a:pt x="12" y="0"/>
                  </a:lnTo>
                  <a:lnTo>
                    <a:pt x="12"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44" name="Freeform 572"/>
            <p:cNvSpPr>
              <a:spLocks noEditPoints="1"/>
            </p:cNvSpPr>
            <p:nvPr/>
          </p:nvSpPr>
          <p:spPr bwMode="auto">
            <a:xfrm>
              <a:off x="4614" y="1386"/>
              <a:ext cx="48" cy="42"/>
            </a:xfrm>
            <a:custGeom>
              <a:avLst/>
              <a:gdLst>
                <a:gd name="T0" fmla="*/ 18 w 48"/>
                <a:gd name="T1" fmla="*/ 0 h 42"/>
                <a:gd name="T2" fmla="*/ 24 w 48"/>
                <a:gd name="T3" fmla="*/ 0 h 42"/>
                <a:gd name="T4" fmla="*/ 24 w 48"/>
                <a:gd name="T5" fmla="*/ 6 h 42"/>
                <a:gd name="T6" fmla="*/ 18 w 48"/>
                <a:gd name="T7" fmla="*/ 6 h 42"/>
                <a:gd name="T8" fmla="*/ 18 w 48"/>
                <a:gd name="T9" fmla="*/ 0 h 42"/>
                <a:gd name="T10" fmla="*/ 30 w 48"/>
                <a:gd name="T11" fmla="*/ 24 h 42"/>
                <a:gd name="T12" fmla="*/ 12 w 48"/>
                <a:gd name="T13" fmla="*/ 42 h 42"/>
                <a:gd name="T14" fmla="*/ 12 w 48"/>
                <a:gd name="T15" fmla="*/ 36 h 42"/>
                <a:gd name="T16" fmla="*/ 6 w 48"/>
                <a:gd name="T17" fmla="*/ 42 h 42"/>
                <a:gd name="T18" fmla="*/ 0 w 48"/>
                <a:gd name="T19" fmla="*/ 30 h 42"/>
                <a:gd name="T20" fmla="*/ 0 w 48"/>
                <a:gd name="T21" fmla="*/ 24 h 42"/>
                <a:gd name="T22" fmla="*/ 6 w 48"/>
                <a:gd name="T23" fmla="*/ 24 h 42"/>
                <a:gd name="T24" fmla="*/ 6 w 48"/>
                <a:gd name="T25" fmla="*/ 18 h 42"/>
                <a:gd name="T26" fmla="*/ 12 w 48"/>
                <a:gd name="T27" fmla="*/ 18 h 42"/>
                <a:gd name="T28" fmla="*/ 6 w 48"/>
                <a:gd name="T29" fmla="*/ 18 h 42"/>
                <a:gd name="T30" fmla="*/ 6 w 48"/>
                <a:gd name="T31" fmla="*/ 12 h 42"/>
                <a:gd name="T32" fmla="*/ 12 w 48"/>
                <a:gd name="T33" fmla="*/ 12 h 42"/>
                <a:gd name="T34" fmla="*/ 6 w 48"/>
                <a:gd name="T35" fmla="*/ 6 h 42"/>
                <a:gd name="T36" fmla="*/ 12 w 48"/>
                <a:gd name="T37" fmla="*/ 6 h 42"/>
                <a:gd name="T38" fmla="*/ 18 w 48"/>
                <a:gd name="T39" fmla="*/ 6 h 42"/>
                <a:gd name="T40" fmla="*/ 24 w 48"/>
                <a:gd name="T41" fmla="*/ 12 h 42"/>
                <a:gd name="T42" fmla="*/ 24 w 48"/>
                <a:gd name="T43" fmla="*/ 6 h 42"/>
                <a:gd name="T44" fmla="*/ 30 w 48"/>
                <a:gd name="T45" fmla="*/ 6 h 42"/>
                <a:gd name="T46" fmla="*/ 36 w 48"/>
                <a:gd name="T47" fmla="*/ 6 h 42"/>
                <a:gd name="T48" fmla="*/ 42 w 48"/>
                <a:gd name="T49" fmla="*/ 6 h 42"/>
                <a:gd name="T50" fmla="*/ 42 w 48"/>
                <a:gd name="T51" fmla="*/ 12 h 42"/>
                <a:gd name="T52" fmla="*/ 30 w 48"/>
                <a:gd name="T53" fmla="*/ 24 h 42"/>
                <a:gd name="T54" fmla="*/ 42 w 48"/>
                <a:gd name="T55" fmla="*/ 0 h 42"/>
                <a:gd name="T56" fmla="*/ 48 w 48"/>
                <a:gd name="T57" fmla="*/ 6 h 42"/>
                <a:gd name="T58" fmla="*/ 42 w 48"/>
                <a:gd name="T59" fmla="*/ 6 h 42"/>
                <a:gd name="T60" fmla="*/ 42 w 48"/>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2">
                  <a:moveTo>
                    <a:pt x="18" y="0"/>
                  </a:moveTo>
                  <a:lnTo>
                    <a:pt x="24" y="0"/>
                  </a:lnTo>
                  <a:lnTo>
                    <a:pt x="24" y="6"/>
                  </a:lnTo>
                  <a:lnTo>
                    <a:pt x="18" y="6"/>
                  </a:lnTo>
                  <a:lnTo>
                    <a:pt x="18" y="0"/>
                  </a:lnTo>
                  <a:close/>
                  <a:moveTo>
                    <a:pt x="30" y="24"/>
                  </a:moveTo>
                  <a:lnTo>
                    <a:pt x="12" y="42"/>
                  </a:lnTo>
                  <a:lnTo>
                    <a:pt x="12" y="36"/>
                  </a:lnTo>
                  <a:lnTo>
                    <a:pt x="6" y="42"/>
                  </a:lnTo>
                  <a:lnTo>
                    <a:pt x="0" y="30"/>
                  </a:lnTo>
                  <a:lnTo>
                    <a:pt x="0" y="24"/>
                  </a:lnTo>
                  <a:lnTo>
                    <a:pt x="6" y="24"/>
                  </a:lnTo>
                  <a:lnTo>
                    <a:pt x="6" y="18"/>
                  </a:lnTo>
                  <a:lnTo>
                    <a:pt x="12" y="18"/>
                  </a:lnTo>
                  <a:lnTo>
                    <a:pt x="6" y="18"/>
                  </a:lnTo>
                  <a:lnTo>
                    <a:pt x="6" y="12"/>
                  </a:lnTo>
                  <a:lnTo>
                    <a:pt x="12" y="12"/>
                  </a:lnTo>
                  <a:lnTo>
                    <a:pt x="6" y="6"/>
                  </a:lnTo>
                  <a:lnTo>
                    <a:pt x="12" y="6"/>
                  </a:lnTo>
                  <a:lnTo>
                    <a:pt x="18" y="6"/>
                  </a:lnTo>
                  <a:lnTo>
                    <a:pt x="24" y="12"/>
                  </a:lnTo>
                  <a:lnTo>
                    <a:pt x="24" y="6"/>
                  </a:lnTo>
                  <a:lnTo>
                    <a:pt x="30" y="6"/>
                  </a:lnTo>
                  <a:lnTo>
                    <a:pt x="36" y="6"/>
                  </a:lnTo>
                  <a:lnTo>
                    <a:pt x="42" y="6"/>
                  </a:lnTo>
                  <a:lnTo>
                    <a:pt x="42" y="12"/>
                  </a:lnTo>
                  <a:lnTo>
                    <a:pt x="30" y="24"/>
                  </a:lnTo>
                  <a:close/>
                  <a:moveTo>
                    <a:pt x="42" y="0"/>
                  </a:moveTo>
                  <a:lnTo>
                    <a:pt x="48" y="6"/>
                  </a:lnTo>
                  <a:lnTo>
                    <a:pt x="42" y="6"/>
                  </a:lnTo>
                  <a:lnTo>
                    <a:pt x="42"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45" name="Freeform 573"/>
            <p:cNvSpPr>
              <a:spLocks/>
            </p:cNvSpPr>
            <p:nvPr/>
          </p:nvSpPr>
          <p:spPr bwMode="auto">
            <a:xfrm>
              <a:off x="2808" y="1638"/>
              <a:ext cx="48" cy="36"/>
            </a:xfrm>
            <a:custGeom>
              <a:avLst/>
              <a:gdLst>
                <a:gd name="T0" fmla="*/ 48 w 48"/>
                <a:gd name="T1" fmla="*/ 36 h 36"/>
                <a:gd name="T2" fmla="*/ 18 w 48"/>
                <a:gd name="T3" fmla="*/ 36 h 36"/>
                <a:gd name="T4" fmla="*/ 18 w 48"/>
                <a:gd name="T5" fmla="*/ 30 h 36"/>
                <a:gd name="T6" fmla="*/ 18 w 48"/>
                <a:gd name="T7" fmla="*/ 24 h 36"/>
                <a:gd name="T8" fmla="*/ 12 w 48"/>
                <a:gd name="T9" fmla="*/ 24 h 36"/>
                <a:gd name="T10" fmla="*/ 12 w 48"/>
                <a:gd name="T11" fmla="*/ 18 h 36"/>
                <a:gd name="T12" fmla="*/ 6 w 48"/>
                <a:gd name="T13" fmla="*/ 12 h 36"/>
                <a:gd name="T14" fmla="*/ 6 w 48"/>
                <a:gd name="T15" fmla="*/ 6 h 36"/>
                <a:gd name="T16" fmla="*/ 0 w 48"/>
                <a:gd name="T17" fmla="*/ 0 h 36"/>
                <a:gd name="T18" fmla="*/ 48 w 48"/>
                <a:gd name="T19" fmla="*/ 0 h 36"/>
                <a:gd name="T20" fmla="*/ 48 w 48"/>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6">
                  <a:moveTo>
                    <a:pt x="48" y="36"/>
                  </a:moveTo>
                  <a:lnTo>
                    <a:pt x="18" y="36"/>
                  </a:lnTo>
                  <a:lnTo>
                    <a:pt x="18" y="30"/>
                  </a:lnTo>
                  <a:lnTo>
                    <a:pt x="18" y="24"/>
                  </a:lnTo>
                  <a:lnTo>
                    <a:pt x="12" y="24"/>
                  </a:lnTo>
                  <a:lnTo>
                    <a:pt x="12" y="18"/>
                  </a:lnTo>
                  <a:lnTo>
                    <a:pt x="6" y="12"/>
                  </a:lnTo>
                  <a:lnTo>
                    <a:pt x="6" y="6"/>
                  </a:lnTo>
                  <a:lnTo>
                    <a:pt x="0" y="0"/>
                  </a:lnTo>
                  <a:lnTo>
                    <a:pt x="48" y="0"/>
                  </a:lnTo>
                  <a:lnTo>
                    <a:pt x="4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46" name="Freeform 574"/>
            <p:cNvSpPr>
              <a:spLocks/>
            </p:cNvSpPr>
            <p:nvPr/>
          </p:nvSpPr>
          <p:spPr bwMode="auto">
            <a:xfrm>
              <a:off x="2856" y="1638"/>
              <a:ext cx="48" cy="36"/>
            </a:xfrm>
            <a:custGeom>
              <a:avLst/>
              <a:gdLst>
                <a:gd name="T0" fmla="*/ 0 w 48"/>
                <a:gd name="T1" fmla="*/ 36 h 36"/>
                <a:gd name="T2" fmla="*/ 0 w 48"/>
                <a:gd name="T3" fmla="*/ 0 h 36"/>
                <a:gd name="T4" fmla="*/ 30 w 48"/>
                <a:gd name="T5" fmla="*/ 0 h 36"/>
                <a:gd name="T6" fmla="*/ 42 w 48"/>
                <a:gd name="T7" fmla="*/ 0 h 36"/>
                <a:gd name="T8" fmla="*/ 48 w 48"/>
                <a:gd name="T9" fmla="*/ 36 h 36"/>
                <a:gd name="T10" fmla="*/ 12 w 48"/>
                <a:gd name="T11" fmla="*/ 36 h 36"/>
                <a:gd name="T12" fmla="*/ 0 w 4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36"/>
                  </a:moveTo>
                  <a:lnTo>
                    <a:pt x="0" y="0"/>
                  </a:lnTo>
                  <a:lnTo>
                    <a:pt x="30" y="0"/>
                  </a:lnTo>
                  <a:lnTo>
                    <a:pt x="42" y="0"/>
                  </a:lnTo>
                  <a:lnTo>
                    <a:pt x="48" y="36"/>
                  </a:lnTo>
                  <a:lnTo>
                    <a:pt x="12"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47" name="Freeform 575"/>
            <p:cNvSpPr>
              <a:spLocks/>
            </p:cNvSpPr>
            <p:nvPr/>
          </p:nvSpPr>
          <p:spPr bwMode="auto">
            <a:xfrm>
              <a:off x="2898" y="1638"/>
              <a:ext cx="36" cy="36"/>
            </a:xfrm>
            <a:custGeom>
              <a:avLst/>
              <a:gdLst>
                <a:gd name="T0" fmla="*/ 6 w 36"/>
                <a:gd name="T1" fmla="*/ 36 h 36"/>
                <a:gd name="T2" fmla="*/ 0 w 36"/>
                <a:gd name="T3" fmla="*/ 0 h 36"/>
                <a:gd name="T4" fmla="*/ 18 w 36"/>
                <a:gd name="T5" fmla="*/ 0 h 36"/>
                <a:gd name="T6" fmla="*/ 36 w 36"/>
                <a:gd name="T7" fmla="*/ 0 h 36"/>
                <a:gd name="T8" fmla="*/ 36 w 36"/>
                <a:gd name="T9" fmla="*/ 30 h 36"/>
                <a:gd name="T10" fmla="*/ 30 w 36"/>
                <a:gd name="T11" fmla="*/ 30 h 36"/>
                <a:gd name="T12" fmla="*/ 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6" y="36"/>
                  </a:moveTo>
                  <a:lnTo>
                    <a:pt x="0" y="0"/>
                  </a:lnTo>
                  <a:lnTo>
                    <a:pt x="18" y="0"/>
                  </a:lnTo>
                  <a:lnTo>
                    <a:pt x="36" y="0"/>
                  </a:lnTo>
                  <a:lnTo>
                    <a:pt x="36" y="30"/>
                  </a:lnTo>
                  <a:lnTo>
                    <a:pt x="30" y="30"/>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48" name="Freeform 576"/>
            <p:cNvSpPr>
              <a:spLocks/>
            </p:cNvSpPr>
            <p:nvPr/>
          </p:nvSpPr>
          <p:spPr bwMode="auto">
            <a:xfrm>
              <a:off x="2934" y="1638"/>
              <a:ext cx="36" cy="30"/>
            </a:xfrm>
            <a:custGeom>
              <a:avLst/>
              <a:gdLst>
                <a:gd name="T0" fmla="*/ 24 w 36"/>
                <a:gd name="T1" fmla="*/ 30 h 30"/>
                <a:gd name="T2" fmla="*/ 0 w 36"/>
                <a:gd name="T3" fmla="*/ 30 h 30"/>
                <a:gd name="T4" fmla="*/ 0 w 36"/>
                <a:gd name="T5" fmla="*/ 0 h 30"/>
                <a:gd name="T6" fmla="*/ 18 w 36"/>
                <a:gd name="T7" fmla="*/ 0 h 30"/>
                <a:gd name="T8" fmla="*/ 36 w 36"/>
                <a:gd name="T9" fmla="*/ 0 h 30"/>
                <a:gd name="T10" fmla="*/ 36 w 36"/>
                <a:gd name="T11" fmla="*/ 30 h 30"/>
                <a:gd name="T12" fmla="*/ 24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24" y="30"/>
                  </a:moveTo>
                  <a:lnTo>
                    <a:pt x="0" y="30"/>
                  </a:lnTo>
                  <a:lnTo>
                    <a:pt x="0" y="0"/>
                  </a:lnTo>
                  <a:lnTo>
                    <a:pt x="18" y="0"/>
                  </a:lnTo>
                  <a:lnTo>
                    <a:pt x="36" y="0"/>
                  </a:lnTo>
                  <a:lnTo>
                    <a:pt x="36" y="30"/>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49" name="Freeform 577"/>
            <p:cNvSpPr>
              <a:spLocks/>
            </p:cNvSpPr>
            <p:nvPr/>
          </p:nvSpPr>
          <p:spPr bwMode="auto">
            <a:xfrm>
              <a:off x="2970" y="1632"/>
              <a:ext cx="36" cy="36"/>
            </a:xfrm>
            <a:custGeom>
              <a:avLst/>
              <a:gdLst>
                <a:gd name="T0" fmla="*/ 36 w 36"/>
                <a:gd name="T1" fmla="*/ 36 h 36"/>
                <a:gd name="T2" fmla="*/ 24 w 36"/>
                <a:gd name="T3" fmla="*/ 36 h 36"/>
                <a:gd name="T4" fmla="*/ 0 w 36"/>
                <a:gd name="T5" fmla="*/ 36 h 36"/>
                <a:gd name="T6" fmla="*/ 0 w 36"/>
                <a:gd name="T7" fmla="*/ 6 h 36"/>
                <a:gd name="T8" fmla="*/ 18 w 36"/>
                <a:gd name="T9" fmla="*/ 6 h 36"/>
                <a:gd name="T10" fmla="*/ 36 w 36"/>
                <a:gd name="T11" fmla="*/ 0 h 36"/>
                <a:gd name="T12" fmla="*/ 3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36"/>
                  </a:moveTo>
                  <a:lnTo>
                    <a:pt x="24" y="36"/>
                  </a:lnTo>
                  <a:lnTo>
                    <a:pt x="0" y="36"/>
                  </a:lnTo>
                  <a:lnTo>
                    <a:pt x="0" y="6"/>
                  </a:lnTo>
                  <a:lnTo>
                    <a:pt x="18" y="6"/>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50" name="Freeform 578"/>
            <p:cNvSpPr>
              <a:spLocks/>
            </p:cNvSpPr>
            <p:nvPr/>
          </p:nvSpPr>
          <p:spPr bwMode="auto">
            <a:xfrm>
              <a:off x="3036" y="1632"/>
              <a:ext cx="36" cy="36"/>
            </a:xfrm>
            <a:custGeom>
              <a:avLst/>
              <a:gdLst>
                <a:gd name="T0" fmla="*/ 36 w 36"/>
                <a:gd name="T1" fmla="*/ 36 h 36"/>
                <a:gd name="T2" fmla="*/ 0 w 36"/>
                <a:gd name="T3" fmla="*/ 36 h 36"/>
                <a:gd name="T4" fmla="*/ 0 w 36"/>
                <a:gd name="T5" fmla="*/ 0 h 36"/>
                <a:gd name="T6" fmla="*/ 18 w 36"/>
                <a:gd name="T7" fmla="*/ 0 h 36"/>
                <a:gd name="T8" fmla="*/ 36 w 36"/>
                <a:gd name="T9" fmla="*/ 0 h 36"/>
                <a:gd name="T10" fmla="*/ 3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6" y="36"/>
                  </a:moveTo>
                  <a:lnTo>
                    <a:pt x="0" y="36"/>
                  </a:lnTo>
                  <a:lnTo>
                    <a:pt x="0" y="0"/>
                  </a:lnTo>
                  <a:lnTo>
                    <a:pt x="18" y="0"/>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51" name="Freeform 579"/>
            <p:cNvSpPr>
              <a:spLocks/>
            </p:cNvSpPr>
            <p:nvPr/>
          </p:nvSpPr>
          <p:spPr bwMode="auto">
            <a:xfrm>
              <a:off x="3006" y="1632"/>
              <a:ext cx="30" cy="36"/>
            </a:xfrm>
            <a:custGeom>
              <a:avLst/>
              <a:gdLst>
                <a:gd name="T0" fmla="*/ 24 w 30"/>
                <a:gd name="T1" fmla="*/ 36 h 36"/>
                <a:gd name="T2" fmla="*/ 0 w 30"/>
                <a:gd name="T3" fmla="*/ 36 h 36"/>
                <a:gd name="T4" fmla="*/ 0 w 30"/>
                <a:gd name="T5" fmla="*/ 0 h 36"/>
                <a:gd name="T6" fmla="*/ 12 w 30"/>
                <a:gd name="T7" fmla="*/ 0 h 36"/>
                <a:gd name="T8" fmla="*/ 30 w 30"/>
                <a:gd name="T9" fmla="*/ 0 h 36"/>
                <a:gd name="T10" fmla="*/ 30 w 30"/>
                <a:gd name="T11" fmla="*/ 36 h 36"/>
                <a:gd name="T12" fmla="*/ 24 w 3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24" y="36"/>
                  </a:moveTo>
                  <a:lnTo>
                    <a:pt x="0" y="36"/>
                  </a:lnTo>
                  <a:lnTo>
                    <a:pt x="0" y="0"/>
                  </a:lnTo>
                  <a:lnTo>
                    <a:pt x="12" y="0"/>
                  </a:lnTo>
                  <a:lnTo>
                    <a:pt x="30" y="0"/>
                  </a:lnTo>
                  <a:lnTo>
                    <a:pt x="30" y="36"/>
                  </a:lnTo>
                  <a:lnTo>
                    <a:pt x="2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52" name="Freeform 580"/>
            <p:cNvSpPr>
              <a:spLocks/>
            </p:cNvSpPr>
            <p:nvPr/>
          </p:nvSpPr>
          <p:spPr bwMode="auto">
            <a:xfrm>
              <a:off x="4380" y="1452"/>
              <a:ext cx="72" cy="66"/>
            </a:xfrm>
            <a:custGeom>
              <a:avLst/>
              <a:gdLst>
                <a:gd name="T0" fmla="*/ 42 w 72"/>
                <a:gd name="T1" fmla="*/ 66 h 66"/>
                <a:gd name="T2" fmla="*/ 36 w 72"/>
                <a:gd name="T3" fmla="*/ 60 h 66"/>
                <a:gd name="T4" fmla="*/ 24 w 72"/>
                <a:gd name="T5" fmla="*/ 54 h 66"/>
                <a:gd name="T6" fmla="*/ 30 w 72"/>
                <a:gd name="T7" fmla="*/ 42 h 66"/>
                <a:gd name="T8" fmla="*/ 0 w 72"/>
                <a:gd name="T9" fmla="*/ 30 h 66"/>
                <a:gd name="T10" fmla="*/ 18 w 72"/>
                <a:gd name="T11" fmla="*/ 18 h 66"/>
                <a:gd name="T12" fmla="*/ 18 w 72"/>
                <a:gd name="T13" fmla="*/ 12 h 66"/>
                <a:gd name="T14" fmla="*/ 24 w 72"/>
                <a:gd name="T15" fmla="*/ 12 h 66"/>
                <a:gd name="T16" fmla="*/ 36 w 72"/>
                <a:gd name="T17" fmla="*/ 12 h 66"/>
                <a:gd name="T18" fmla="*/ 54 w 72"/>
                <a:gd name="T19" fmla="*/ 12 h 66"/>
                <a:gd name="T20" fmla="*/ 54 w 72"/>
                <a:gd name="T21" fmla="*/ 6 h 66"/>
                <a:gd name="T22" fmla="*/ 54 w 72"/>
                <a:gd name="T23" fmla="*/ 0 h 66"/>
                <a:gd name="T24" fmla="*/ 60 w 72"/>
                <a:gd name="T25" fmla="*/ 6 h 66"/>
                <a:gd name="T26" fmla="*/ 60 w 72"/>
                <a:gd name="T27" fmla="*/ 12 h 66"/>
                <a:gd name="T28" fmla="*/ 66 w 72"/>
                <a:gd name="T29" fmla="*/ 24 h 66"/>
                <a:gd name="T30" fmla="*/ 66 w 72"/>
                <a:gd name="T31" fmla="*/ 30 h 66"/>
                <a:gd name="T32" fmla="*/ 66 w 72"/>
                <a:gd name="T33" fmla="*/ 42 h 66"/>
                <a:gd name="T34" fmla="*/ 72 w 72"/>
                <a:gd name="T35" fmla="*/ 42 h 66"/>
                <a:gd name="T36" fmla="*/ 72 w 72"/>
                <a:gd name="T37" fmla="*/ 60 h 66"/>
                <a:gd name="T38" fmla="*/ 66 w 72"/>
                <a:gd name="T39" fmla="*/ 60 h 66"/>
                <a:gd name="T40" fmla="*/ 60 w 72"/>
                <a:gd name="T41" fmla="*/ 60 h 66"/>
                <a:gd name="T42" fmla="*/ 54 w 72"/>
                <a:gd name="T43" fmla="*/ 60 h 66"/>
                <a:gd name="T44" fmla="*/ 48 w 72"/>
                <a:gd name="T45" fmla="*/ 60 h 66"/>
                <a:gd name="T46" fmla="*/ 42 w 72"/>
                <a:gd name="T4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66">
                  <a:moveTo>
                    <a:pt x="42" y="66"/>
                  </a:moveTo>
                  <a:lnTo>
                    <a:pt x="36" y="60"/>
                  </a:lnTo>
                  <a:lnTo>
                    <a:pt x="24" y="54"/>
                  </a:lnTo>
                  <a:lnTo>
                    <a:pt x="30" y="42"/>
                  </a:lnTo>
                  <a:lnTo>
                    <a:pt x="0" y="30"/>
                  </a:lnTo>
                  <a:lnTo>
                    <a:pt x="18" y="18"/>
                  </a:lnTo>
                  <a:lnTo>
                    <a:pt x="18" y="12"/>
                  </a:lnTo>
                  <a:lnTo>
                    <a:pt x="24" y="12"/>
                  </a:lnTo>
                  <a:lnTo>
                    <a:pt x="36" y="12"/>
                  </a:lnTo>
                  <a:lnTo>
                    <a:pt x="54" y="12"/>
                  </a:lnTo>
                  <a:lnTo>
                    <a:pt x="54" y="6"/>
                  </a:lnTo>
                  <a:lnTo>
                    <a:pt x="54" y="0"/>
                  </a:lnTo>
                  <a:lnTo>
                    <a:pt x="60" y="6"/>
                  </a:lnTo>
                  <a:lnTo>
                    <a:pt x="60" y="12"/>
                  </a:lnTo>
                  <a:lnTo>
                    <a:pt x="66" y="24"/>
                  </a:lnTo>
                  <a:lnTo>
                    <a:pt x="66" y="30"/>
                  </a:lnTo>
                  <a:lnTo>
                    <a:pt x="66" y="42"/>
                  </a:lnTo>
                  <a:lnTo>
                    <a:pt x="72" y="42"/>
                  </a:lnTo>
                  <a:lnTo>
                    <a:pt x="72" y="60"/>
                  </a:lnTo>
                  <a:lnTo>
                    <a:pt x="66" y="60"/>
                  </a:lnTo>
                  <a:lnTo>
                    <a:pt x="60" y="60"/>
                  </a:lnTo>
                  <a:lnTo>
                    <a:pt x="54" y="60"/>
                  </a:lnTo>
                  <a:lnTo>
                    <a:pt x="48" y="60"/>
                  </a:lnTo>
                  <a:lnTo>
                    <a:pt x="42"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53" name="Freeform 581"/>
            <p:cNvSpPr>
              <a:spLocks/>
            </p:cNvSpPr>
            <p:nvPr/>
          </p:nvSpPr>
          <p:spPr bwMode="auto">
            <a:xfrm>
              <a:off x="2760" y="1650"/>
              <a:ext cx="36" cy="36"/>
            </a:xfrm>
            <a:custGeom>
              <a:avLst/>
              <a:gdLst>
                <a:gd name="T0" fmla="*/ 36 w 36"/>
                <a:gd name="T1" fmla="*/ 36 h 36"/>
                <a:gd name="T2" fmla="*/ 6 w 36"/>
                <a:gd name="T3" fmla="*/ 30 h 36"/>
                <a:gd name="T4" fmla="*/ 0 w 36"/>
                <a:gd name="T5" fmla="*/ 30 h 36"/>
                <a:gd name="T6" fmla="*/ 0 w 36"/>
                <a:gd name="T7" fmla="*/ 0 h 36"/>
                <a:gd name="T8" fmla="*/ 12 w 36"/>
                <a:gd name="T9" fmla="*/ 0 h 36"/>
                <a:gd name="T10" fmla="*/ 36 w 36"/>
                <a:gd name="T11" fmla="*/ 0 h 36"/>
                <a:gd name="T12" fmla="*/ 36 w 36"/>
                <a:gd name="T13" fmla="*/ 6 h 36"/>
                <a:gd name="T14" fmla="*/ 36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36"/>
                  </a:moveTo>
                  <a:lnTo>
                    <a:pt x="6" y="30"/>
                  </a:lnTo>
                  <a:lnTo>
                    <a:pt x="0" y="30"/>
                  </a:lnTo>
                  <a:lnTo>
                    <a:pt x="0" y="0"/>
                  </a:lnTo>
                  <a:lnTo>
                    <a:pt x="12" y="0"/>
                  </a:lnTo>
                  <a:lnTo>
                    <a:pt x="36" y="0"/>
                  </a:lnTo>
                  <a:lnTo>
                    <a:pt x="36" y="6"/>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54" name="Freeform 582"/>
            <p:cNvSpPr>
              <a:spLocks/>
            </p:cNvSpPr>
            <p:nvPr/>
          </p:nvSpPr>
          <p:spPr bwMode="auto">
            <a:xfrm>
              <a:off x="4626" y="1410"/>
              <a:ext cx="48" cy="60"/>
            </a:xfrm>
            <a:custGeom>
              <a:avLst/>
              <a:gdLst>
                <a:gd name="T0" fmla="*/ 18 w 48"/>
                <a:gd name="T1" fmla="*/ 42 h 60"/>
                <a:gd name="T2" fmla="*/ 12 w 48"/>
                <a:gd name="T3" fmla="*/ 36 h 60"/>
                <a:gd name="T4" fmla="*/ 6 w 48"/>
                <a:gd name="T5" fmla="*/ 36 h 60"/>
                <a:gd name="T6" fmla="*/ 6 w 48"/>
                <a:gd name="T7" fmla="*/ 30 h 60"/>
                <a:gd name="T8" fmla="*/ 6 w 48"/>
                <a:gd name="T9" fmla="*/ 24 h 60"/>
                <a:gd name="T10" fmla="*/ 0 w 48"/>
                <a:gd name="T11" fmla="*/ 24 h 60"/>
                <a:gd name="T12" fmla="*/ 0 w 48"/>
                <a:gd name="T13" fmla="*/ 18 h 60"/>
                <a:gd name="T14" fmla="*/ 18 w 48"/>
                <a:gd name="T15" fmla="*/ 0 h 60"/>
                <a:gd name="T16" fmla="*/ 24 w 48"/>
                <a:gd name="T17" fmla="*/ 12 h 60"/>
                <a:gd name="T18" fmla="*/ 30 w 48"/>
                <a:gd name="T19" fmla="*/ 12 h 60"/>
                <a:gd name="T20" fmla="*/ 30 w 48"/>
                <a:gd name="T21" fmla="*/ 18 h 60"/>
                <a:gd name="T22" fmla="*/ 30 w 48"/>
                <a:gd name="T23" fmla="*/ 24 h 60"/>
                <a:gd name="T24" fmla="*/ 30 w 48"/>
                <a:gd name="T25" fmla="*/ 30 h 60"/>
                <a:gd name="T26" fmla="*/ 36 w 48"/>
                <a:gd name="T27" fmla="*/ 24 h 60"/>
                <a:gd name="T28" fmla="*/ 42 w 48"/>
                <a:gd name="T29" fmla="*/ 30 h 60"/>
                <a:gd name="T30" fmla="*/ 48 w 48"/>
                <a:gd name="T31" fmla="*/ 42 h 60"/>
                <a:gd name="T32" fmla="*/ 42 w 48"/>
                <a:gd name="T33" fmla="*/ 42 h 60"/>
                <a:gd name="T34" fmla="*/ 42 w 48"/>
                <a:gd name="T35" fmla="*/ 54 h 60"/>
                <a:gd name="T36" fmla="*/ 30 w 48"/>
                <a:gd name="T37" fmla="*/ 60 h 60"/>
                <a:gd name="T38" fmla="*/ 24 w 48"/>
                <a:gd name="T39" fmla="*/ 42 h 60"/>
                <a:gd name="T40" fmla="*/ 18 w 48"/>
                <a:gd name="T41"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0">
                  <a:moveTo>
                    <a:pt x="18" y="42"/>
                  </a:moveTo>
                  <a:lnTo>
                    <a:pt x="12" y="36"/>
                  </a:lnTo>
                  <a:lnTo>
                    <a:pt x="6" y="36"/>
                  </a:lnTo>
                  <a:lnTo>
                    <a:pt x="6" y="30"/>
                  </a:lnTo>
                  <a:lnTo>
                    <a:pt x="6" y="24"/>
                  </a:lnTo>
                  <a:lnTo>
                    <a:pt x="0" y="24"/>
                  </a:lnTo>
                  <a:lnTo>
                    <a:pt x="0" y="18"/>
                  </a:lnTo>
                  <a:lnTo>
                    <a:pt x="18" y="0"/>
                  </a:lnTo>
                  <a:lnTo>
                    <a:pt x="24" y="12"/>
                  </a:lnTo>
                  <a:lnTo>
                    <a:pt x="30" y="12"/>
                  </a:lnTo>
                  <a:lnTo>
                    <a:pt x="30" y="18"/>
                  </a:lnTo>
                  <a:lnTo>
                    <a:pt x="30" y="24"/>
                  </a:lnTo>
                  <a:lnTo>
                    <a:pt x="30" y="30"/>
                  </a:lnTo>
                  <a:lnTo>
                    <a:pt x="36" y="24"/>
                  </a:lnTo>
                  <a:lnTo>
                    <a:pt x="42" y="30"/>
                  </a:lnTo>
                  <a:lnTo>
                    <a:pt x="48" y="42"/>
                  </a:lnTo>
                  <a:lnTo>
                    <a:pt x="42" y="42"/>
                  </a:lnTo>
                  <a:lnTo>
                    <a:pt x="42" y="54"/>
                  </a:lnTo>
                  <a:lnTo>
                    <a:pt x="30" y="60"/>
                  </a:lnTo>
                  <a:lnTo>
                    <a:pt x="24" y="42"/>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55" name="Freeform 583"/>
            <p:cNvSpPr>
              <a:spLocks/>
            </p:cNvSpPr>
            <p:nvPr/>
          </p:nvSpPr>
          <p:spPr bwMode="auto">
            <a:xfrm>
              <a:off x="2736" y="1650"/>
              <a:ext cx="24" cy="30"/>
            </a:xfrm>
            <a:custGeom>
              <a:avLst/>
              <a:gdLst>
                <a:gd name="T0" fmla="*/ 6 w 24"/>
                <a:gd name="T1" fmla="*/ 30 h 30"/>
                <a:gd name="T2" fmla="*/ 0 w 24"/>
                <a:gd name="T3" fmla="*/ 30 h 30"/>
                <a:gd name="T4" fmla="*/ 0 w 24"/>
                <a:gd name="T5" fmla="*/ 0 h 30"/>
                <a:gd name="T6" fmla="*/ 24 w 24"/>
                <a:gd name="T7" fmla="*/ 0 h 30"/>
                <a:gd name="T8" fmla="*/ 24 w 24"/>
                <a:gd name="T9" fmla="*/ 30 h 30"/>
                <a:gd name="T10" fmla="*/ 6 w 24"/>
                <a:gd name="T11" fmla="*/ 30 h 30"/>
              </a:gdLst>
              <a:ahLst/>
              <a:cxnLst>
                <a:cxn ang="0">
                  <a:pos x="T0" y="T1"/>
                </a:cxn>
                <a:cxn ang="0">
                  <a:pos x="T2" y="T3"/>
                </a:cxn>
                <a:cxn ang="0">
                  <a:pos x="T4" y="T5"/>
                </a:cxn>
                <a:cxn ang="0">
                  <a:pos x="T6" y="T7"/>
                </a:cxn>
                <a:cxn ang="0">
                  <a:pos x="T8" y="T9"/>
                </a:cxn>
                <a:cxn ang="0">
                  <a:pos x="T10" y="T11"/>
                </a:cxn>
              </a:cxnLst>
              <a:rect l="0" t="0" r="r" b="b"/>
              <a:pathLst>
                <a:path w="24" h="30">
                  <a:moveTo>
                    <a:pt x="6" y="30"/>
                  </a:moveTo>
                  <a:lnTo>
                    <a:pt x="0" y="30"/>
                  </a:lnTo>
                  <a:lnTo>
                    <a:pt x="0" y="0"/>
                  </a:lnTo>
                  <a:lnTo>
                    <a:pt x="24" y="0"/>
                  </a:lnTo>
                  <a:lnTo>
                    <a:pt x="24"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56" name="Freeform 584"/>
            <p:cNvSpPr>
              <a:spLocks/>
            </p:cNvSpPr>
            <p:nvPr/>
          </p:nvSpPr>
          <p:spPr bwMode="auto">
            <a:xfrm>
              <a:off x="2700" y="1650"/>
              <a:ext cx="36" cy="30"/>
            </a:xfrm>
            <a:custGeom>
              <a:avLst/>
              <a:gdLst>
                <a:gd name="T0" fmla="*/ 0 w 36"/>
                <a:gd name="T1" fmla="*/ 30 h 30"/>
                <a:gd name="T2" fmla="*/ 0 w 36"/>
                <a:gd name="T3" fmla="*/ 12 h 30"/>
                <a:gd name="T4" fmla="*/ 0 w 36"/>
                <a:gd name="T5" fmla="*/ 0 h 30"/>
                <a:gd name="T6" fmla="*/ 36 w 36"/>
                <a:gd name="T7" fmla="*/ 0 h 30"/>
                <a:gd name="T8" fmla="*/ 36 w 36"/>
                <a:gd name="T9" fmla="*/ 30 h 30"/>
                <a:gd name="T10" fmla="*/ 0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0" y="30"/>
                  </a:moveTo>
                  <a:lnTo>
                    <a:pt x="0" y="12"/>
                  </a:lnTo>
                  <a:lnTo>
                    <a:pt x="0" y="0"/>
                  </a:lnTo>
                  <a:lnTo>
                    <a:pt x="36" y="0"/>
                  </a:lnTo>
                  <a:lnTo>
                    <a:pt x="36"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57" name="Freeform 585"/>
            <p:cNvSpPr>
              <a:spLocks/>
            </p:cNvSpPr>
            <p:nvPr/>
          </p:nvSpPr>
          <p:spPr bwMode="auto">
            <a:xfrm>
              <a:off x="2388" y="1638"/>
              <a:ext cx="48" cy="36"/>
            </a:xfrm>
            <a:custGeom>
              <a:avLst/>
              <a:gdLst>
                <a:gd name="T0" fmla="*/ 6 w 48"/>
                <a:gd name="T1" fmla="*/ 30 h 36"/>
                <a:gd name="T2" fmla="*/ 0 w 48"/>
                <a:gd name="T3" fmla="*/ 30 h 36"/>
                <a:gd name="T4" fmla="*/ 0 w 48"/>
                <a:gd name="T5" fmla="*/ 6 h 36"/>
                <a:gd name="T6" fmla="*/ 6 w 48"/>
                <a:gd name="T7" fmla="*/ 6 h 36"/>
                <a:gd name="T8" fmla="*/ 6 w 48"/>
                <a:gd name="T9" fmla="*/ 0 h 36"/>
                <a:gd name="T10" fmla="*/ 48 w 48"/>
                <a:gd name="T11" fmla="*/ 0 h 36"/>
                <a:gd name="T12" fmla="*/ 48 w 48"/>
                <a:gd name="T13" fmla="*/ 36 h 36"/>
                <a:gd name="T14" fmla="*/ 6 w 48"/>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6">
                  <a:moveTo>
                    <a:pt x="6" y="30"/>
                  </a:moveTo>
                  <a:lnTo>
                    <a:pt x="0" y="30"/>
                  </a:lnTo>
                  <a:lnTo>
                    <a:pt x="0" y="6"/>
                  </a:lnTo>
                  <a:lnTo>
                    <a:pt x="6" y="6"/>
                  </a:lnTo>
                  <a:lnTo>
                    <a:pt x="6" y="0"/>
                  </a:lnTo>
                  <a:lnTo>
                    <a:pt x="48" y="0"/>
                  </a:lnTo>
                  <a:lnTo>
                    <a:pt x="48" y="36"/>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58" name="Freeform 586"/>
            <p:cNvSpPr>
              <a:spLocks/>
            </p:cNvSpPr>
            <p:nvPr/>
          </p:nvSpPr>
          <p:spPr bwMode="auto">
            <a:xfrm>
              <a:off x="2562" y="1644"/>
              <a:ext cx="36" cy="36"/>
            </a:xfrm>
            <a:custGeom>
              <a:avLst/>
              <a:gdLst>
                <a:gd name="T0" fmla="*/ 0 w 36"/>
                <a:gd name="T1" fmla="*/ 36 h 36"/>
                <a:gd name="T2" fmla="*/ 0 w 36"/>
                <a:gd name="T3" fmla="*/ 0 h 36"/>
                <a:gd name="T4" fmla="*/ 6 w 36"/>
                <a:gd name="T5" fmla="*/ 0 h 36"/>
                <a:gd name="T6" fmla="*/ 36 w 36"/>
                <a:gd name="T7" fmla="*/ 0 h 36"/>
                <a:gd name="T8" fmla="*/ 36 w 36"/>
                <a:gd name="T9" fmla="*/ 36 h 36"/>
                <a:gd name="T10" fmla="*/ 0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0" y="36"/>
                  </a:moveTo>
                  <a:lnTo>
                    <a:pt x="0" y="0"/>
                  </a:lnTo>
                  <a:lnTo>
                    <a:pt x="6" y="0"/>
                  </a:lnTo>
                  <a:lnTo>
                    <a:pt x="36" y="0"/>
                  </a:lnTo>
                  <a:lnTo>
                    <a:pt x="36"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59" name="Rectangle 587"/>
            <p:cNvSpPr>
              <a:spLocks noChangeArrowheads="1"/>
            </p:cNvSpPr>
            <p:nvPr/>
          </p:nvSpPr>
          <p:spPr bwMode="auto">
            <a:xfrm>
              <a:off x="2436" y="1638"/>
              <a:ext cx="42" cy="36"/>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860" name="Rectangle 588"/>
            <p:cNvSpPr>
              <a:spLocks noChangeArrowheads="1"/>
            </p:cNvSpPr>
            <p:nvPr/>
          </p:nvSpPr>
          <p:spPr bwMode="auto">
            <a:xfrm>
              <a:off x="2598" y="1644"/>
              <a:ext cx="36" cy="36"/>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861" name="Freeform 589"/>
            <p:cNvSpPr>
              <a:spLocks/>
            </p:cNvSpPr>
            <p:nvPr/>
          </p:nvSpPr>
          <p:spPr bwMode="auto">
            <a:xfrm>
              <a:off x="2478" y="1638"/>
              <a:ext cx="42" cy="36"/>
            </a:xfrm>
            <a:custGeom>
              <a:avLst/>
              <a:gdLst>
                <a:gd name="T0" fmla="*/ 12 w 42"/>
                <a:gd name="T1" fmla="*/ 36 h 36"/>
                <a:gd name="T2" fmla="*/ 0 w 42"/>
                <a:gd name="T3" fmla="*/ 36 h 36"/>
                <a:gd name="T4" fmla="*/ 0 w 42"/>
                <a:gd name="T5" fmla="*/ 0 h 36"/>
                <a:gd name="T6" fmla="*/ 42 w 42"/>
                <a:gd name="T7" fmla="*/ 6 h 36"/>
                <a:gd name="T8" fmla="*/ 42 w 42"/>
                <a:gd name="T9" fmla="*/ 36 h 36"/>
                <a:gd name="T10" fmla="*/ 12 w 42"/>
                <a:gd name="T11" fmla="*/ 36 h 36"/>
              </a:gdLst>
              <a:ahLst/>
              <a:cxnLst>
                <a:cxn ang="0">
                  <a:pos x="T0" y="T1"/>
                </a:cxn>
                <a:cxn ang="0">
                  <a:pos x="T2" y="T3"/>
                </a:cxn>
                <a:cxn ang="0">
                  <a:pos x="T4" y="T5"/>
                </a:cxn>
                <a:cxn ang="0">
                  <a:pos x="T6" y="T7"/>
                </a:cxn>
                <a:cxn ang="0">
                  <a:pos x="T8" y="T9"/>
                </a:cxn>
                <a:cxn ang="0">
                  <a:pos x="T10" y="T11"/>
                </a:cxn>
              </a:cxnLst>
              <a:rect l="0" t="0" r="r" b="b"/>
              <a:pathLst>
                <a:path w="42" h="36">
                  <a:moveTo>
                    <a:pt x="12" y="36"/>
                  </a:moveTo>
                  <a:lnTo>
                    <a:pt x="0" y="36"/>
                  </a:lnTo>
                  <a:lnTo>
                    <a:pt x="0" y="0"/>
                  </a:lnTo>
                  <a:lnTo>
                    <a:pt x="42" y="6"/>
                  </a:lnTo>
                  <a:lnTo>
                    <a:pt x="42" y="36"/>
                  </a:lnTo>
                  <a:lnTo>
                    <a:pt x="1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62" name="Freeform 590"/>
            <p:cNvSpPr>
              <a:spLocks/>
            </p:cNvSpPr>
            <p:nvPr/>
          </p:nvSpPr>
          <p:spPr bwMode="auto">
            <a:xfrm>
              <a:off x="2634" y="1644"/>
              <a:ext cx="30" cy="36"/>
            </a:xfrm>
            <a:custGeom>
              <a:avLst/>
              <a:gdLst>
                <a:gd name="T0" fmla="*/ 0 w 30"/>
                <a:gd name="T1" fmla="*/ 36 h 36"/>
                <a:gd name="T2" fmla="*/ 0 w 30"/>
                <a:gd name="T3" fmla="*/ 0 h 36"/>
                <a:gd name="T4" fmla="*/ 30 w 30"/>
                <a:gd name="T5" fmla="*/ 6 h 36"/>
                <a:gd name="T6" fmla="*/ 30 w 30"/>
                <a:gd name="T7" fmla="*/ 18 h 36"/>
                <a:gd name="T8" fmla="*/ 30 w 30"/>
                <a:gd name="T9" fmla="*/ 36 h 36"/>
                <a:gd name="T10" fmla="*/ 0 w 30"/>
                <a:gd name="T11" fmla="*/ 36 h 36"/>
              </a:gdLst>
              <a:ahLst/>
              <a:cxnLst>
                <a:cxn ang="0">
                  <a:pos x="T0" y="T1"/>
                </a:cxn>
                <a:cxn ang="0">
                  <a:pos x="T2" y="T3"/>
                </a:cxn>
                <a:cxn ang="0">
                  <a:pos x="T4" y="T5"/>
                </a:cxn>
                <a:cxn ang="0">
                  <a:pos x="T6" y="T7"/>
                </a:cxn>
                <a:cxn ang="0">
                  <a:pos x="T8" y="T9"/>
                </a:cxn>
                <a:cxn ang="0">
                  <a:pos x="T10" y="T11"/>
                </a:cxn>
              </a:cxnLst>
              <a:rect l="0" t="0" r="r" b="b"/>
              <a:pathLst>
                <a:path w="30" h="36">
                  <a:moveTo>
                    <a:pt x="0" y="36"/>
                  </a:moveTo>
                  <a:lnTo>
                    <a:pt x="0" y="0"/>
                  </a:lnTo>
                  <a:lnTo>
                    <a:pt x="30" y="6"/>
                  </a:lnTo>
                  <a:lnTo>
                    <a:pt x="30" y="18"/>
                  </a:lnTo>
                  <a:lnTo>
                    <a:pt x="30"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63" name="Freeform 591"/>
            <p:cNvSpPr>
              <a:spLocks/>
            </p:cNvSpPr>
            <p:nvPr/>
          </p:nvSpPr>
          <p:spPr bwMode="auto">
            <a:xfrm>
              <a:off x="2520" y="1644"/>
              <a:ext cx="42" cy="36"/>
            </a:xfrm>
            <a:custGeom>
              <a:avLst/>
              <a:gdLst>
                <a:gd name="T0" fmla="*/ 0 w 42"/>
                <a:gd name="T1" fmla="*/ 30 h 36"/>
                <a:gd name="T2" fmla="*/ 0 w 42"/>
                <a:gd name="T3" fmla="*/ 0 h 36"/>
                <a:gd name="T4" fmla="*/ 6 w 42"/>
                <a:gd name="T5" fmla="*/ 0 h 36"/>
                <a:gd name="T6" fmla="*/ 42 w 42"/>
                <a:gd name="T7" fmla="*/ 0 h 36"/>
                <a:gd name="T8" fmla="*/ 42 w 42"/>
                <a:gd name="T9" fmla="*/ 36 h 36"/>
                <a:gd name="T10" fmla="*/ 0 w 42"/>
                <a:gd name="T11" fmla="*/ 30 h 36"/>
              </a:gdLst>
              <a:ahLst/>
              <a:cxnLst>
                <a:cxn ang="0">
                  <a:pos x="T0" y="T1"/>
                </a:cxn>
                <a:cxn ang="0">
                  <a:pos x="T2" y="T3"/>
                </a:cxn>
                <a:cxn ang="0">
                  <a:pos x="T4" y="T5"/>
                </a:cxn>
                <a:cxn ang="0">
                  <a:pos x="T6" y="T7"/>
                </a:cxn>
                <a:cxn ang="0">
                  <a:pos x="T8" y="T9"/>
                </a:cxn>
                <a:cxn ang="0">
                  <a:pos x="T10" y="T11"/>
                </a:cxn>
              </a:cxnLst>
              <a:rect l="0" t="0" r="r" b="b"/>
              <a:pathLst>
                <a:path w="42" h="36">
                  <a:moveTo>
                    <a:pt x="0" y="30"/>
                  </a:moveTo>
                  <a:lnTo>
                    <a:pt x="0" y="0"/>
                  </a:lnTo>
                  <a:lnTo>
                    <a:pt x="6" y="0"/>
                  </a:lnTo>
                  <a:lnTo>
                    <a:pt x="42" y="0"/>
                  </a:lnTo>
                  <a:lnTo>
                    <a:pt x="42" y="36"/>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64" name="Freeform 592"/>
            <p:cNvSpPr>
              <a:spLocks/>
            </p:cNvSpPr>
            <p:nvPr/>
          </p:nvSpPr>
          <p:spPr bwMode="auto">
            <a:xfrm>
              <a:off x="4440" y="1458"/>
              <a:ext cx="42" cy="66"/>
            </a:xfrm>
            <a:custGeom>
              <a:avLst/>
              <a:gdLst>
                <a:gd name="T0" fmla="*/ 42 w 42"/>
                <a:gd name="T1" fmla="*/ 36 h 66"/>
                <a:gd name="T2" fmla="*/ 42 w 42"/>
                <a:gd name="T3" fmla="*/ 54 h 66"/>
                <a:gd name="T4" fmla="*/ 18 w 42"/>
                <a:gd name="T5" fmla="*/ 60 h 66"/>
                <a:gd name="T6" fmla="*/ 12 w 42"/>
                <a:gd name="T7" fmla="*/ 66 h 66"/>
                <a:gd name="T8" fmla="*/ 12 w 42"/>
                <a:gd name="T9" fmla="*/ 60 h 66"/>
                <a:gd name="T10" fmla="*/ 12 w 42"/>
                <a:gd name="T11" fmla="*/ 54 h 66"/>
                <a:gd name="T12" fmla="*/ 12 w 42"/>
                <a:gd name="T13" fmla="*/ 36 h 66"/>
                <a:gd name="T14" fmla="*/ 6 w 42"/>
                <a:gd name="T15" fmla="*/ 36 h 66"/>
                <a:gd name="T16" fmla="*/ 6 w 42"/>
                <a:gd name="T17" fmla="*/ 24 h 66"/>
                <a:gd name="T18" fmla="*/ 6 w 42"/>
                <a:gd name="T19" fmla="*/ 18 h 66"/>
                <a:gd name="T20" fmla="*/ 0 w 42"/>
                <a:gd name="T21" fmla="*/ 6 h 66"/>
                <a:gd name="T22" fmla="*/ 6 w 42"/>
                <a:gd name="T23" fmla="*/ 6 h 66"/>
                <a:gd name="T24" fmla="*/ 18 w 42"/>
                <a:gd name="T25" fmla="*/ 6 h 66"/>
                <a:gd name="T26" fmla="*/ 30 w 42"/>
                <a:gd name="T27" fmla="*/ 6 h 66"/>
                <a:gd name="T28" fmla="*/ 30 w 42"/>
                <a:gd name="T29" fmla="*/ 0 h 66"/>
                <a:gd name="T30" fmla="*/ 36 w 42"/>
                <a:gd name="T31" fmla="*/ 0 h 66"/>
                <a:gd name="T32" fmla="*/ 42 w 42"/>
                <a:gd name="T33" fmla="*/ 3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66">
                  <a:moveTo>
                    <a:pt x="42" y="36"/>
                  </a:moveTo>
                  <a:lnTo>
                    <a:pt x="42" y="54"/>
                  </a:lnTo>
                  <a:lnTo>
                    <a:pt x="18" y="60"/>
                  </a:lnTo>
                  <a:lnTo>
                    <a:pt x="12" y="66"/>
                  </a:lnTo>
                  <a:lnTo>
                    <a:pt x="12" y="60"/>
                  </a:lnTo>
                  <a:lnTo>
                    <a:pt x="12" y="54"/>
                  </a:lnTo>
                  <a:lnTo>
                    <a:pt x="12" y="36"/>
                  </a:lnTo>
                  <a:lnTo>
                    <a:pt x="6" y="36"/>
                  </a:lnTo>
                  <a:lnTo>
                    <a:pt x="6" y="24"/>
                  </a:lnTo>
                  <a:lnTo>
                    <a:pt x="6" y="18"/>
                  </a:lnTo>
                  <a:lnTo>
                    <a:pt x="0" y="6"/>
                  </a:lnTo>
                  <a:lnTo>
                    <a:pt x="6" y="6"/>
                  </a:lnTo>
                  <a:lnTo>
                    <a:pt x="18" y="6"/>
                  </a:lnTo>
                  <a:lnTo>
                    <a:pt x="30" y="6"/>
                  </a:lnTo>
                  <a:lnTo>
                    <a:pt x="30" y="0"/>
                  </a:lnTo>
                  <a:lnTo>
                    <a:pt x="36" y="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65" name="Freeform 593"/>
            <p:cNvSpPr>
              <a:spLocks/>
            </p:cNvSpPr>
            <p:nvPr/>
          </p:nvSpPr>
          <p:spPr bwMode="auto">
            <a:xfrm>
              <a:off x="4686" y="1392"/>
              <a:ext cx="48" cy="60"/>
            </a:xfrm>
            <a:custGeom>
              <a:avLst/>
              <a:gdLst>
                <a:gd name="T0" fmla="*/ 0 w 48"/>
                <a:gd name="T1" fmla="*/ 42 h 60"/>
                <a:gd name="T2" fmla="*/ 6 w 48"/>
                <a:gd name="T3" fmla="*/ 36 h 60"/>
                <a:gd name="T4" fmla="*/ 12 w 48"/>
                <a:gd name="T5" fmla="*/ 36 h 60"/>
                <a:gd name="T6" fmla="*/ 24 w 48"/>
                <a:gd name="T7" fmla="*/ 36 h 60"/>
                <a:gd name="T8" fmla="*/ 24 w 48"/>
                <a:gd name="T9" fmla="*/ 42 h 60"/>
                <a:gd name="T10" fmla="*/ 30 w 48"/>
                <a:gd name="T11" fmla="*/ 36 h 60"/>
                <a:gd name="T12" fmla="*/ 42 w 48"/>
                <a:gd name="T13" fmla="*/ 24 h 60"/>
                <a:gd name="T14" fmla="*/ 42 w 48"/>
                <a:gd name="T15" fmla="*/ 18 h 60"/>
                <a:gd name="T16" fmla="*/ 30 w 48"/>
                <a:gd name="T17" fmla="*/ 6 h 60"/>
                <a:gd name="T18" fmla="*/ 18 w 48"/>
                <a:gd name="T19" fmla="*/ 6 h 60"/>
                <a:gd name="T20" fmla="*/ 24 w 48"/>
                <a:gd name="T21" fmla="*/ 0 h 60"/>
                <a:gd name="T22" fmla="*/ 36 w 48"/>
                <a:gd name="T23" fmla="*/ 6 h 60"/>
                <a:gd name="T24" fmla="*/ 42 w 48"/>
                <a:gd name="T25" fmla="*/ 12 h 60"/>
                <a:gd name="T26" fmla="*/ 48 w 48"/>
                <a:gd name="T27" fmla="*/ 24 h 60"/>
                <a:gd name="T28" fmla="*/ 48 w 48"/>
                <a:gd name="T29" fmla="*/ 36 h 60"/>
                <a:gd name="T30" fmla="*/ 18 w 48"/>
                <a:gd name="T31" fmla="*/ 48 h 60"/>
                <a:gd name="T32" fmla="*/ 18 w 48"/>
                <a:gd name="T33" fmla="*/ 54 h 60"/>
                <a:gd name="T34" fmla="*/ 6 w 48"/>
                <a:gd name="T35" fmla="*/ 60 h 60"/>
                <a:gd name="T36" fmla="*/ 0 w 48"/>
                <a:gd name="T37" fmla="*/ 60 h 60"/>
                <a:gd name="T38" fmla="*/ 0 w 48"/>
                <a:gd name="T39"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0">
                  <a:moveTo>
                    <a:pt x="0" y="42"/>
                  </a:moveTo>
                  <a:lnTo>
                    <a:pt x="6" y="36"/>
                  </a:lnTo>
                  <a:lnTo>
                    <a:pt x="12" y="36"/>
                  </a:lnTo>
                  <a:lnTo>
                    <a:pt x="24" y="36"/>
                  </a:lnTo>
                  <a:lnTo>
                    <a:pt x="24" y="42"/>
                  </a:lnTo>
                  <a:lnTo>
                    <a:pt x="30" y="36"/>
                  </a:lnTo>
                  <a:lnTo>
                    <a:pt x="42" y="24"/>
                  </a:lnTo>
                  <a:lnTo>
                    <a:pt x="42" y="18"/>
                  </a:lnTo>
                  <a:lnTo>
                    <a:pt x="30" y="6"/>
                  </a:lnTo>
                  <a:lnTo>
                    <a:pt x="18" y="6"/>
                  </a:lnTo>
                  <a:lnTo>
                    <a:pt x="24" y="0"/>
                  </a:lnTo>
                  <a:lnTo>
                    <a:pt x="36" y="6"/>
                  </a:lnTo>
                  <a:lnTo>
                    <a:pt x="42" y="12"/>
                  </a:lnTo>
                  <a:lnTo>
                    <a:pt x="48" y="24"/>
                  </a:lnTo>
                  <a:lnTo>
                    <a:pt x="48" y="36"/>
                  </a:lnTo>
                  <a:lnTo>
                    <a:pt x="18" y="48"/>
                  </a:lnTo>
                  <a:lnTo>
                    <a:pt x="18" y="54"/>
                  </a:lnTo>
                  <a:lnTo>
                    <a:pt x="6" y="60"/>
                  </a:lnTo>
                  <a:lnTo>
                    <a:pt x="0" y="60"/>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66" name="Freeform 594"/>
            <p:cNvSpPr>
              <a:spLocks/>
            </p:cNvSpPr>
            <p:nvPr/>
          </p:nvSpPr>
          <p:spPr bwMode="auto">
            <a:xfrm>
              <a:off x="2796" y="1650"/>
              <a:ext cx="36" cy="42"/>
            </a:xfrm>
            <a:custGeom>
              <a:avLst/>
              <a:gdLst>
                <a:gd name="T0" fmla="*/ 0 w 36"/>
                <a:gd name="T1" fmla="*/ 36 h 42"/>
                <a:gd name="T2" fmla="*/ 0 w 36"/>
                <a:gd name="T3" fmla="*/ 6 h 42"/>
                <a:gd name="T4" fmla="*/ 18 w 36"/>
                <a:gd name="T5" fmla="*/ 6 h 42"/>
                <a:gd name="T6" fmla="*/ 18 w 36"/>
                <a:gd name="T7" fmla="*/ 0 h 42"/>
                <a:gd name="T8" fmla="*/ 24 w 36"/>
                <a:gd name="T9" fmla="*/ 6 h 42"/>
                <a:gd name="T10" fmla="*/ 24 w 36"/>
                <a:gd name="T11" fmla="*/ 12 h 42"/>
                <a:gd name="T12" fmla="*/ 30 w 36"/>
                <a:gd name="T13" fmla="*/ 12 h 42"/>
                <a:gd name="T14" fmla="*/ 30 w 36"/>
                <a:gd name="T15" fmla="*/ 18 h 42"/>
                <a:gd name="T16" fmla="*/ 30 w 36"/>
                <a:gd name="T17" fmla="*/ 24 h 42"/>
                <a:gd name="T18" fmla="*/ 36 w 36"/>
                <a:gd name="T19" fmla="*/ 30 h 42"/>
                <a:gd name="T20" fmla="*/ 30 w 36"/>
                <a:gd name="T21" fmla="*/ 30 h 42"/>
                <a:gd name="T22" fmla="*/ 30 w 36"/>
                <a:gd name="T23" fmla="*/ 36 h 42"/>
                <a:gd name="T24" fmla="*/ 30 w 36"/>
                <a:gd name="T25" fmla="*/ 42 h 42"/>
                <a:gd name="T26" fmla="*/ 6 w 36"/>
                <a:gd name="T27" fmla="*/ 36 h 42"/>
                <a:gd name="T28" fmla="*/ 0 w 36"/>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2">
                  <a:moveTo>
                    <a:pt x="0" y="36"/>
                  </a:moveTo>
                  <a:lnTo>
                    <a:pt x="0" y="6"/>
                  </a:lnTo>
                  <a:lnTo>
                    <a:pt x="18" y="6"/>
                  </a:lnTo>
                  <a:lnTo>
                    <a:pt x="18" y="0"/>
                  </a:lnTo>
                  <a:lnTo>
                    <a:pt x="24" y="6"/>
                  </a:lnTo>
                  <a:lnTo>
                    <a:pt x="24" y="12"/>
                  </a:lnTo>
                  <a:lnTo>
                    <a:pt x="30" y="12"/>
                  </a:lnTo>
                  <a:lnTo>
                    <a:pt x="30" y="18"/>
                  </a:lnTo>
                  <a:lnTo>
                    <a:pt x="30" y="24"/>
                  </a:lnTo>
                  <a:lnTo>
                    <a:pt x="36" y="30"/>
                  </a:lnTo>
                  <a:lnTo>
                    <a:pt x="30" y="30"/>
                  </a:lnTo>
                  <a:lnTo>
                    <a:pt x="30" y="36"/>
                  </a:lnTo>
                  <a:lnTo>
                    <a:pt x="30" y="42"/>
                  </a:lnTo>
                  <a:lnTo>
                    <a:pt x="6"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67" name="Freeform 595"/>
            <p:cNvSpPr>
              <a:spLocks/>
            </p:cNvSpPr>
            <p:nvPr/>
          </p:nvSpPr>
          <p:spPr bwMode="auto">
            <a:xfrm>
              <a:off x="4476" y="1452"/>
              <a:ext cx="42" cy="60"/>
            </a:xfrm>
            <a:custGeom>
              <a:avLst/>
              <a:gdLst>
                <a:gd name="T0" fmla="*/ 36 w 42"/>
                <a:gd name="T1" fmla="*/ 0 h 60"/>
                <a:gd name="T2" fmla="*/ 30 w 42"/>
                <a:gd name="T3" fmla="*/ 6 h 60"/>
                <a:gd name="T4" fmla="*/ 42 w 42"/>
                <a:gd name="T5" fmla="*/ 0 h 60"/>
                <a:gd name="T6" fmla="*/ 42 w 42"/>
                <a:gd name="T7" fmla="*/ 12 h 60"/>
                <a:gd name="T8" fmla="*/ 42 w 42"/>
                <a:gd name="T9" fmla="*/ 18 h 60"/>
                <a:gd name="T10" fmla="*/ 36 w 42"/>
                <a:gd name="T11" fmla="*/ 24 h 60"/>
                <a:gd name="T12" fmla="*/ 42 w 42"/>
                <a:gd name="T13" fmla="*/ 36 h 60"/>
                <a:gd name="T14" fmla="*/ 42 w 42"/>
                <a:gd name="T15" fmla="*/ 42 h 60"/>
                <a:gd name="T16" fmla="*/ 36 w 42"/>
                <a:gd name="T17" fmla="*/ 42 h 60"/>
                <a:gd name="T18" fmla="*/ 36 w 42"/>
                <a:gd name="T19" fmla="*/ 48 h 60"/>
                <a:gd name="T20" fmla="*/ 36 w 42"/>
                <a:gd name="T21" fmla="*/ 54 h 60"/>
                <a:gd name="T22" fmla="*/ 24 w 42"/>
                <a:gd name="T23" fmla="*/ 54 h 60"/>
                <a:gd name="T24" fmla="*/ 24 w 42"/>
                <a:gd name="T25" fmla="*/ 60 h 60"/>
                <a:gd name="T26" fmla="*/ 18 w 42"/>
                <a:gd name="T27" fmla="*/ 60 h 60"/>
                <a:gd name="T28" fmla="*/ 18 w 42"/>
                <a:gd name="T29" fmla="*/ 54 h 60"/>
                <a:gd name="T30" fmla="*/ 12 w 42"/>
                <a:gd name="T31" fmla="*/ 60 h 60"/>
                <a:gd name="T32" fmla="*/ 6 w 42"/>
                <a:gd name="T33" fmla="*/ 48 h 60"/>
                <a:gd name="T34" fmla="*/ 6 w 42"/>
                <a:gd name="T35" fmla="*/ 42 h 60"/>
                <a:gd name="T36" fmla="*/ 0 w 42"/>
                <a:gd name="T37" fmla="*/ 6 h 60"/>
                <a:gd name="T38" fmla="*/ 30 w 42"/>
                <a:gd name="T39" fmla="*/ 0 h 60"/>
                <a:gd name="T40" fmla="*/ 36 w 42"/>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0">
                  <a:moveTo>
                    <a:pt x="36" y="0"/>
                  </a:moveTo>
                  <a:lnTo>
                    <a:pt x="30" y="6"/>
                  </a:lnTo>
                  <a:lnTo>
                    <a:pt x="42" y="0"/>
                  </a:lnTo>
                  <a:lnTo>
                    <a:pt x="42" y="12"/>
                  </a:lnTo>
                  <a:lnTo>
                    <a:pt x="42" y="18"/>
                  </a:lnTo>
                  <a:lnTo>
                    <a:pt x="36" y="24"/>
                  </a:lnTo>
                  <a:lnTo>
                    <a:pt x="42" y="36"/>
                  </a:lnTo>
                  <a:lnTo>
                    <a:pt x="42" y="42"/>
                  </a:lnTo>
                  <a:lnTo>
                    <a:pt x="36" y="42"/>
                  </a:lnTo>
                  <a:lnTo>
                    <a:pt x="36" y="48"/>
                  </a:lnTo>
                  <a:lnTo>
                    <a:pt x="36" y="54"/>
                  </a:lnTo>
                  <a:lnTo>
                    <a:pt x="24" y="54"/>
                  </a:lnTo>
                  <a:lnTo>
                    <a:pt x="24" y="60"/>
                  </a:lnTo>
                  <a:lnTo>
                    <a:pt x="18" y="60"/>
                  </a:lnTo>
                  <a:lnTo>
                    <a:pt x="18" y="54"/>
                  </a:lnTo>
                  <a:lnTo>
                    <a:pt x="12" y="60"/>
                  </a:lnTo>
                  <a:lnTo>
                    <a:pt x="6" y="48"/>
                  </a:lnTo>
                  <a:lnTo>
                    <a:pt x="6" y="42"/>
                  </a:lnTo>
                  <a:lnTo>
                    <a:pt x="0" y="6"/>
                  </a:lnTo>
                  <a:lnTo>
                    <a:pt x="30" y="0"/>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68" name="Freeform 596"/>
            <p:cNvSpPr>
              <a:spLocks/>
            </p:cNvSpPr>
            <p:nvPr/>
          </p:nvSpPr>
          <p:spPr bwMode="auto">
            <a:xfrm>
              <a:off x="4506" y="1440"/>
              <a:ext cx="54" cy="54"/>
            </a:xfrm>
            <a:custGeom>
              <a:avLst/>
              <a:gdLst>
                <a:gd name="T0" fmla="*/ 54 w 54"/>
                <a:gd name="T1" fmla="*/ 42 h 54"/>
                <a:gd name="T2" fmla="*/ 48 w 54"/>
                <a:gd name="T3" fmla="*/ 42 h 54"/>
                <a:gd name="T4" fmla="*/ 36 w 54"/>
                <a:gd name="T5" fmla="*/ 42 h 54"/>
                <a:gd name="T6" fmla="*/ 36 w 54"/>
                <a:gd name="T7" fmla="*/ 48 h 54"/>
                <a:gd name="T8" fmla="*/ 30 w 54"/>
                <a:gd name="T9" fmla="*/ 48 h 54"/>
                <a:gd name="T10" fmla="*/ 30 w 54"/>
                <a:gd name="T11" fmla="*/ 54 h 54"/>
                <a:gd name="T12" fmla="*/ 24 w 54"/>
                <a:gd name="T13" fmla="*/ 54 h 54"/>
                <a:gd name="T14" fmla="*/ 18 w 54"/>
                <a:gd name="T15" fmla="*/ 54 h 54"/>
                <a:gd name="T16" fmla="*/ 18 w 54"/>
                <a:gd name="T17" fmla="*/ 48 h 54"/>
                <a:gd name="T18" fmla="*/ 12 w 54"/>
                <a:gd name="T19" fmla="*/ 48 h 54"/>
                <a:gd name="T20" fmla="*/ 6 w 54"/>
                <a:gd name="T21" fmla="*/ 36 h 54"/>
                <a:gd name="T22" fmla="*/ 12 w 54"/>
                <a:gd name="T23" fmla="*/ 30 h 54"/>
                <a:gd name="T24" fmla="*/ 12 w 54"/>
                <a:gd name="T25" fmla="*/ 24 h 54"/>
                <a:gd name="T26" fmla="*/ 12 w 54"/>
                <a:gd name="T27" fmla="*/ 12 h 54"/>
                <a:gd name="T28" fmla="*/ 0 w 54"/>
                <a:gd name="T29" fmla="*/ 18 h 54"/>
                <a:gd name="T30" fmla="*/ 6 w 54"/>
                <a:gd name="T31" fmla="*/ 12 h 54"/>
                <a:gd name="T32" fmla="*/ 18 w 54"/>
                <a:gd name="T33" fmla="*/ 6 h 54"/>
                <a:gd name="T34" fmla="*/ 18 w 54"/>
                <a:gd name="T35" fmla="*/ 12 h 54"/>
                <a:gd name="T36" fmla="*/ 18 w 54"/>
                <a:gd name="T37" fmla="*/ 6 h 54"/>
                <a:gd name="T38" fmla="*/ 30 w 54"/>
                <a:gd name="T39" fmla="*/ 6 h 54"/>
                <a:gd name="T40" fmla="*/ 36 w 54"/>
                <a:gd name="T41" fmla="*/ 6 h 54"/>
                <a:gd name="T42" fmla="*/ 36 w 54"/>
                <a:gd name="T43" fmla="*/ 0 h 54"/>
                <a:gd name="T44" fmla="*/ 42 w 54"/>
                <a:gd name="T45" fmla="*/ 12 h 54"/>
                <a:gd name="T46" fmla="*/ 42 w 54"/>
                <a:gd name="T47" fmla="*/ 18 h 54"/>
                <a:gd name="T48" fmla="*/ 42 w 54"/>
                <a:gd name="T49" fmla="*/ 24 h 54"/>
                <a:gd name="T50" fmla="*/ 48 w 54"/>
                <a:gd name="T51" fmla="*/ 24 h 54"/>
                <a:gd name="T52" fmla="*/ 54 w 54"/>
                <a:gd name="T53" fmla="*/ 36 h 54"/>
                <a:gd name="T54" fmla="*/ 54 w 54"/>
                <a:gd name="T5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54">
                  <a:moveTo>
                    <a:pt x="54" y="42"/>
                  </a:moveTo>
                  <a:lnTo>
                    <a:pt x="48" y="42"/>
                  </a:lnTo>
                  <a:lnTo>
                    <a:pt x="36" y="42"/>
                  </a:lnTo>
                  <a:lnTo>
                    <a:pt x="36" y="48"/>
                  </a:lnTo>
                  <a:lnTo>
                    <a:pt x="30" y="48"/>
                  </a:lnTo>
                  <a:lnTo>
                    <a:pt x="30" y="54"/>
                  </a:lnTo>
                  <a:lnTo>
                    <a:pt x="24" y="54"/>
                  </a:lnTo>
                  <a:lnTo>
                    <a:pt x="18" y="54"/>
                  </a:lnTo>
                  <a:lnTo>
                    <a:pt x="18" y="48"/>
                  </a:lnTo>
                  <a:lnTo>
                    <a:pt x="12" y="48"/>
                  </a:lnTo>
                  <a:lnTo>
                    <a:pt x="6" y="36"/>
                  </a:lnTo>
                  <a:lnTo>
                    <a:pt x="12" y="30"/>
                  </a:lnTo>
                  <a:lnTo>
                    <a:pt x="12" y="24"/>
                  </a:lnTo>
                  <a:lnTo>
                    <a:pt x="12" y="12"/>
                  </a:lnTo>
                  <a:lnTo>
                    <a:pt x="0" y="18"/>
                  </a:lnTo>
                  <a:lnTo>
                    <a:pt x="6" y="12"/>
                  </a:lnTo>
                  <a:lnTo>
                    <a:pt x="18" y="6"/>
                  </a:lnTo>
                  <a:lnTo>
                    <a:pt x="18" y="12"/>
                  </a:lnTo>
                  <a:lnTo>
                    <a:pt x="18" y="6"/>
                  </a:lnTo>
                  <a:lnTo>
                    <a:pt x="30" y="6"/>
                  </a:lnTo>
                  <a:lnTo>
                    <a:pt x="36" y="6"/>
                  </a:lnTo>
                  <a:lnTo>
                    <a:pt x="36" y="0"/>
                  </a:lnTo>
                  <a:lnTo>
                    <a:pt x="42" y="12"/>
                  </a:lnTo>
                  <a:lnTo>
                    <a:pt x="42" y="18"/>
                  </a:lnTo>
                  <a:lnTo>
                    <a:pt x="42" y="24"/>
                  </a:lnTo>
                  <a:lnTo>
                    <a:pt x="48" y="24"/>
                  </a:lnTo>
                  <a:lnTo>
                    <a:pt x="54" y="36"/>
                  </a:lnTo>
                  <a:lnTo>
                    <a:pt x="5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69" name="Freeform 597"/>
            <p:cNvSpPr>
              <a:spLocks/>
            </p:cNvSpPr>
            <p:nvPr/>
          </p:nvSpPr>
          <p:spPr bwMode="auto">
            <a:xfrm>
              <a:off x="3210" y="1638"/>
              <a:ext cx="54" cy="36"/>
            </a:xfrm>
            <a:custGeom>
              <a:avLst/>
              <a:gdLst>
                <a:gd name="T0" fmla="*/ 0 w 54"/>
                <a:gd name="T1" fmla="*/ 30 h 36"/>
                <a:gd name="T2" fmla="*/ 0 w 54"/>
                <a:gd name="T3" fmla="*/ 12 h 36"/>
                <a:gd name="T4" fmla="*/ 0 w 54"/>
                <a:gd name="T5" fmla="*/ 6 h 36"/>
                <a:gd name="T6" fmla="*/ 54 w 54"/>
                <a:gd name="T7" fmla="*/ 0 h 36"/>
                <a:gd name="T8" fmla="*/ 54 w 54"/>
                <a:gd name="T9" fmla="*/ 6 h 36"/>
                <a:gd name="T10" fmla="*/ 54 w 54"/>
                <a:gd name="T11" fmla="*/ 12 h 36"/>
                <a:gd name="T12" fmla="*/ 54 w 54"/>
                <a:gd name="T13" fmla="*/ 24 h 36"/>
                <a:gd name="T14" fmla="*/ 48 w 54"/>
                <a:gd name="T15" fmla="*/ 30 h 36"/>
                <a:gd name="T16" fmla="*/ 42 w 54"/>
                <a:gd name="T17" fmla="*/ 30 h 36"/>
                <a:gd name="T18" fmla="*/ 42 w 54"/>
                <a:gd name="T19" fmla="*/ 36 h 36"/>
                <a:gd name="T20" fmla="*/ 36 w 54"/>
                <a:gd name="T21" fmla="*/ 36 h 36"/>
                <a:gd name="T22" fmla="*/ 36 w 54"/>
                <a:gd name="T23" fmla="*/ 30 h 36"/>
                <a:gd name="T24" fmla="*/ 30 w 54"/>
                <a:gd name="T25" fmla="*/ 30 h 36"/>
                <a:gd name="T26" fmla="*/ 18 w 54"/>
                <a:gd name="T27" fmla="*/ 30 h 36"/>
                <a:gd name="T28" fmla="*/ 12 w 54"/>
                <a:gd name="T29" fmla="*/ 36 h 36"/>
                <a:gd name="T30" fmla="*/ 12 w 54"/>
                <a:gd name="T31" fmla="*/ 30 h 36"/>
                <a:gd name="T32" fmla="*/ 0 w 54"/>
                <a:gd name="T3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6">
                  <a:moveTo>
                    <a:pt x="0" y="30"/>
                  </a:moveTo>
                  <a:lnTo>
                    <a:pt x="0" y="12"/>
                  </a:lnTo>
                  <a:lnTo>
                    <a:pt x="0" y="6"/>
                  </a:lnTo>
                  <a:lnTo>
                    <a:pt x="54" y="0"/>
                  </a:lnTo>
                  <a:lnTo>
                    <a:pt x="54" y="6"/>
                  </a:lnTo>
                  <a:lnTo>
                    <a:pt x="54" y="12"/>
                  </a:lnTo>
                  <a:lnTo>
                    <a:pt x="54" y="24"/>
                  </a:lnTo>
                  <a:lnTo>
                    <a:pt x="48" y="30"/>
                  </a:lnTo>
                  <a:lnTo>
                    <a:pt x="42" y="30"/>
                  </a:lnTo>
                  <a:lnTo>
                    <a:pt x="42" y="36"/>
                  </a:lnTo>
                  <a:lnTo>
                    <a:pt x="36" y="36"/>
                  </a:lnTo>
                  <a:lnTo>
                    <a:pt x="36" y="30"/>
                  </a:lnTo>
                  <a:lnTo>
                    <a:pt x="30" y="30"/>
                  </a:lnTo>
                  <a:lnTo>
                    <a:pt x="18" y="30"/>
                  </a:lnTo>
                  <a:lnTo>
                    <a:pt x="12" y="36"/>
                  </a:lnTo>
                  <a:lnTo>
                    <a:pt x="12"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70" name="Freeform 598"/>
            <p:cNvSpPr>
              <a:spLocks/>
            </p:cNvSpPr>
            <p:nvPr/>
          </p:nvSpPr>
          <p:spPr bwMode="auto">
            <a:xfrm>
              <a:off x="4542" y="1434"/>
              <a:ext cx="36" cy="48"/>
            </a:xfrm>
            <a:custGeom>
              <a:avLst/>
              <a:gdLst>
                <a:gd name="T0" fmla="*/ 18 w 36"/>
                <a:gd name="T1" fmla="*/ 48 h 48"/>
                <a:gd name="T2" fmla="*/ 18 w 36"/>
                <a:gd name="T3" fmla="*/ 42 h 48"/>
                <a:gd name="T4" fmla="*/ 12 w 36"/>
                <a:gd name="T5" fmla="*/ 30 h 48"/>
                <a:gd name="T6" fmla="*/ 6 w 36"/>
                <a:gd name="T7" fmla="*/ 30 h 48"/>
                <a:gd name="T8" fmla="*/ 6 w 36"/>
                <a:gd name="T9" fmla="*/ 24 h 48"/>
                <a:gd name="T10" fmla="*/ 6 w 36"/>
                <a:gd name="T11" fmla="*/ 18 h 48"/>
                <a:gd name="T12" fmla="*/ 0 w 36"/>
                <a:gd name="T13" fmla="*/ 6 h 48"/>
                <a:gd name="T14" fmla="*/ 30 w 36"/>
                <a:gd name="T15" fmla="*/ 0 h 48"/>
                <a:gd name="T16" fmla="*/ 36 w 36"/>
                <a:gd name="T17" fmla="*/ 6 h 48"/>
                <a:gd name="T18" fmla="*/ 24 w 36"/>
                <a:gd name="T19" fmla="*/ 12 h 48"/>
                <a:gd name="T20" fmla="*/ 30 w 36"/>
                <a:gd name="T21" fmla="*/ 24 h 48"/>
                <a:gd name="T22" fmla="*/ 30 w 36"/>
                <a:gd name="T23" fmla="*/ 18 h 48"/>
                <a:gd name="T24" fmla="*/ 36 w 36"/>
                <a:gd name="T25" fmla="*/ 30 h 48"/>
                <a:gd name="T26" fmla="*/ 30 w 36"/>
                <a:gd name="T27" fmla="*/ 30 h 48"/>
                <a:gd name="T28" fmla="*/ 30 w 36"/>
                <a:gd name="T29" fmla="*/ 36 h 48"/>
                <a:gd name="T30" fmla="*/ 30 w 36"/>
                <a:gd name="T31" fmla="*/ 42 h 48"/>
                <a:gd name="T32" fmla="*/ 24 w 36"/>
                <a:gd name="T33" fmla="*/ 42 h 48"/>
                <a:gd name="T34" fmla="*/ 24 w 36"/>
                <a:gd name="T35" fmla="*/ 48 h 48"/>
                <a:gd name="T36" fmla="*/ 18 w 36"/>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8">
                  <a:moveTo>
                    <a:pt x="18" y="48"/>
                  </a:moveTo>
                  <a:lnTo>
                    <a:pt x="18" y="42"/>
                  </a:lnTo>
                  <a:lnTo>
                    <a:pt x="12" y="30"/>
                  </a:lnTo>
                  <a:lnTo>
                    <a:pt x="6" y="30"/>
                  </a:lnTo>
                  <a:lnTo>
                    <a:pt x="6" y="24"/>
                  </a:lnTo>
                  <a:lnTo>
                    <a:pt x="6" y="18"/>
                  </a:lnTo>
                  <a:lnTo>
                    <a:pt x="0" y="6"/>
                  </a:lnTo>
                  <a:lnTo>
                    <a:pt x="30" y="0"/>
                  </a:lnTo>
                  <a:lnTo>
                    <a:pt x="36" y="6"/>
                  </a:lnTo>
                  <a:lnTo>
                    <a:pt x="24" y="12"/>
                  </a:lnTo>
                  <a:lnTo>
                    <a:pt x="30" y="24"/>
                  </a:lnTo>
                  <a:lnTo>
                    <a:pt x="30" y="18"/>
                  </a:lnTo>
                  <a:lnTo>
                    <a:pt x="36" y="30"/>
                  </a:lnTo>
                  <a:lnTo>
                    <a:pt x="30" y="30"/>
                  </a:lnTo>
                  <a:lnTo>
                    <a:pt x="30" y="36"/>
                  </a:lnTo>
                  <a:lnTo>
                    <a:pt x="30" y="42"/>
                  </a:lnTo>
                  <a:lnTo>
                    <a:pt x="24" y="42"/>
                  </a:lnTo>
                  <a:lnTo>
                    <a:pt x="24" y="48"/>
                  </a:lnTo>
                  <a:lnTo>
                    <a:pt x="1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71" name="Freeform 599"/>
            <p:cNvSpPr>
              <a:spLocks/>
            </p:cNvSpPr>
            <p:nvPr/>
          </p:nvSpPr>
          <p:spPr bwMode="auto">
            <a:xfrm>
              <a:off x="4566" y="1428"/>
              <a:ext cx="42" cy="42"/>
            </a:xfrm>
            <a:custGeom>
              <a:avLst/>
              <a:gdLst>
                <a:gd name="T0" fmla="*/ 36 w 42"/>
                <a:gd name="T1" fmla="*/ 30 h 42"/>
                <a:gd name="T2" fmla="*/ 42 w 42"/>
                <a:gd name="T3" fmla="*/ 36 h 42"/>
                <a:gd name="T4" fmla="*/ 36 w 42"/>
                <a:gd name="T5" fmla="*/ 42 h 42"/>
                <a:gd name="T6" fmla="*/ 30 w 42"/>
                <a:gd name="T7" fmla="*/ 42 h 42"/>
                <a:gd name="T8" fmla="*/ 12 w 42"/>
                <a:gd name="T9" fmla="*/ 42 h 42"/>
                <a:gd name="T10" fmla="*/ 6 w 42"/>
                <a:gd name="T11" fmla="*/ 42 h 42"/>
                <a:gd name="T12" fmla="*/ 6 w 42"/>
                <a:gd name="T13" fmla="*/ 36 h 42"/>
                <a:gd name="T14" fmla="*/ 12 w 42"/>
                <a:gd name="T15" fmla="*/ 36 h 42"/>
                <a:gd name="T16" fmla="*/ 6 w 42"/>
                <a:gd name="T17" fmla="*/ 24 h 42"/>
                <a:gd name="T18" fmla="*/ 6 w 42"/>
                <a:gd name="T19" fmla="*/ 30 h 42"/>
                <a:gd name="T20" fmla="*/ 0 w 42"/>
                <a:gd name="T21" fmla="*/ 18 h 42"/>
                <a:gd name="T22" fmla="*/ 12 w 42"/>
                <a:gd name="T23" fmla="*/ 12 h 42"/>
                <a:gd name="T24" fmla="*/ 6 w 42"/>
                <a:gd name="T25" fmla="*/ 6 h 42"/>
                <a:gd name="T26" fmla="*/ 30 w 42"/>
                <a:gd name="T27" fmla="*/ 0 h 42"/>
                <a:gd name="T28" fmla="*/ 30 w 42"/>
                <a:gd name="T29" fmla="*/ 6 h 42"/>
                <a:gd name="T30" fmla="*/ 36 w 42"/>
                <a:gd name="T3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2">
                  <a:moveTo>
                    <a:pt x="36" y="30"/>
                  </a:moveTo>
                  <a:lnTo>
                    <a:pt x="42" y="36"/>
                  </a:lnTo>
                  <a:lnTo>
                    <a:pt x="36" y="42"/>
                  </a:lnTo>
                  <a:lnTo>
                    <a:pt x="30" y="42"/>
                  </a:lnTo>
                  <a:lnTo>
                    <a:pt x="12" y="42"/>
                  </a:lnTo>
                  <a:lnTo>
                    <a:pt x="6" y="42"/>
                  </a:lnTo>
                  <a:lnTo>
                    <a:pt x="6" y="36"/>
                  </a:lnTo>
                  <a:lnTo>
                    <a:pt x="12" y="36"/>
                  </a:lnTo>
                  <a:lnTo>
                    <a:pt x="6" y="24"/>
                  </a:lnTo>
                  <a:lnTo>
                    <a:pt x="6" y="30"/>
                  </a:lnTo>
                  <a:lnTo>
                    <a:pt x="0" y="18"/>
                  </a:lnTo>
                  <a:lnTo>
                    <a:pt x="12" y="12"/>
                  </a:lnTo>
                  <a:lnTo>
                    <a:pt x="6" y="6"/>
                  </a:lnTo>
                  <a:lnTo>
                    <a:pt x="30" y="0"/>
                  </a:lnTo>
                  <a:lnTo>
                    <a:pt x="30" y="6"/>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72" name="Freeform 600"/>
            <p:cNvSpPr>
              <a:spLocks/>
            </p:cNvSpPr>
            <p:nvPr/>
          </p:nvSpPr>
          <p:spPr bwMode="auto">
            <a:xfrm>
              <a:off x="4362" y="1482"/>
              <a:ext cx="60" cy="60"/>
            </a:xfrm>
            <a:custGeom>
              <a:avLst/>
              <a:gdLst>
                <a:gd name="T0" fmla="*/ 60 w 60"/>
                <a:gd name="T1" fmla="*/ 36 h 60"/>
                <a:gd name="T2" fmla="*/ 54 w 60"/>
                <a:gd name="T3" fmla="*/ 42 h 60"/>
                <a:gd name="T4" fmla="*/ 36 w 60"/>
                <a:gd name="T5" fmla="*/ 48 h 60"/>
                <a:gd name="T6" fmla="*/ 36 w 60"/>
                <a:gd name="T7" fmla="*/ 54 h 60"/>
                <a:gd name="T8" fmla="*/ 36 w 60"/>
                <a:gd name="T9" fmla="*/ 60 h 60"/>
                <a:gd name="T10" fmla="*/ 30 w 60"/>
                <a:gd name="T11" fmla="*/ 60 h 60"/>
                <a:gd name="T12" fmla="*/ 24 w 60"/>
                <a:gd name="T13" fmla="*/ 60 h 60"/>
                <a:gd name="T14" fmla="*/ 24 w 60"/>
                <a:gd name="T15" fmla="*/ 54 h 60"/>
                <a:gd name="T16" fmla="*/ 18 w 60"/>
                <a:gd name="T17" fmla="*/ 54 h 60"/>
                <a:gd name="T18" fmla="*/ 12 w 60"/>
                <a:gd name="T19" fmla="*/ 48 h 60"/>
                <a:gd name="T20" fmla="*/ 6 w 60"/>
                <a:gd name="T21" fmla="*/ 48 h 60"/>
                <a:gd name="T22" fmla="*/ 6 w 60"/>
                <a:gd name="T23" fmla="*/ 42 h 60"/>
                <a:gd name="T24" fmla="*/ 12 w 60"/>
                <a:gd name="T25" fmla="*/ 42 h 60"/>
                <a:gd name="T26" fmla="*/ 6 w 60"/>
                <a:gd name="T27" fmla="*/ 36 h 60"/>
                <a:gd name="T28" fmla="*/ 6 w 60"/>
                <a:gd name="T29" fmla="*/ 30 h 60"/>
                <a:gd name="T30" fmla="*/ 0 w 60"/>
                <a:gd name="T31" fmla="*/ 30 h 60"/>
                <a:gd name="T32" fmla="*/ 0 w 60"/>
                <a:gd name="T33" fmla="*/ 24 h 60"/>
                <a:gd name="T34" fmla="*/ 6 w 60"/>
                <a:gd name="T35" fmla="*/ 24 h 60"/>
                <a:gd name="T36" fmla="*/ 0 w 60"/>
                <a:gd name="T37" fmla="*/ 24 h 60"/>
                <a:gd name="T38" fmla="*/ 18 w 60"/>
                <a:gd name="T39" fmla="*/ 0 h 60"/>
                <a:gd name="T40" fmla="*/ 48 w 60"/>
                <a:gd name="T41" fmla="*/ 12 h 60"/>
                <a:gd name="T42" fmla="*/ 42 w 60"/>
                <a:gd name="T43" fmla="*/ 24 h 60"/>
                <a:gd name="T44" fmla="*/ 54 w 60"/>
                <a:gd name="T45" fmla="*/ 30 h 60"/>
                <a:gd name="T46" fmla="*/ 60 w 60"/>
                <a:gd name="T47"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60">
                  <a:moveTo>
                    <a:pt x="60" y="36"/>
                  </a:moveTo>
                  <a:lnTo>
                    <a:pt x="54" y="42"/>
                  </a:lnTo>
                  <a:lnTo>
                    <a:pt x="36" y="48"/>
                  </a:lnTo>
                  <a:lnTo>
                    <a:pt x="36" y="54"/>
                  </a:lnTo>
                  <a:lnTo>
                    <a:pt x="36" y="60"/>
                  </a:lnTo>
                  <a:lnTo>
                    <a:pt x="30" y="60"/>
                  </a:lnTo>
                  <a:lnTo>
                    <a:pt x="24" y="60"/>
                  </a:lnTo>
                  <a:lnTo>
                    <a:pt x="24" y="54"/>
                  </a:lnTo>
                  <a:lnTo>
                    <a:pt x="18" y="54"/>
                  </a:lnTo>
                  <a:lnTo>
                    <a:pt x="12" y="48"/>
                  </a:lnTo>
                  <a:lnTo>
                    <a:pt x="6" y="48"/>
                  </a:lnTo>
                  <a:lnTo>
                    <a:pt x="6" y="42"/>
                  </a:lnTo>
                  <a:lnTo>
                    <a:pt x="12" y="42"/>
                  </a:lnTo>
                  <a:lnTo>
                    <a:pt x="6" y="36"/>
                  </a:lnTo>
                  <a:lnTo>
                    <a:pt x="6" y="30"/>
                  </a:lnTo>
                  <a:lnTo>
                    <a:pt x="0" y="30"/>
                  </a:lnTo>
                  <a:lnTo>
                    <a:pt x="0" y="24"/>
                  </a:lnTo>
                  <a:lnTo>
                    <a:pt x="6" y="24"/>
                  </a:lnTo>
                  <a:lnTo>
                    <a:pt x="0" y="24"/>
                  </a:lnTo>
                  <a:lnTo>
                    <a:pt x="18" y="0"/>
                  </a:lnTo>
                  <a:lnTo>
                    <a:pt x="48" y="12"/>
                  </a:lnTo>
                  <a:lnTo>
                    <a:pt x="42" y="24"/>
                  </a:lnTo>
                  <a:lnTo>
                    <a:pt x="54" y="30"/>
                  </a:lnTo>
                  <a:lnTo>
                    <a:pt x="6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73" name="Freeform 601"/>
            <p:cNvSpPr>
              <a:spLocks/>
            </p:cNvSpPr>
            <p:nvPr/>
          </p:nvSpPr>
          <p:spPr bwMode="auto">
            <a:xfrm>
              <a:off x="4596" y="1422"/>
              <a:ext cx="42" cy="36"/>
            </a:xfrm>
            <a:custGeom>
              <a:avLst/>
              <a:gdLst>
                <a:gd name="T0" fmla="*/ 6 w 42"/>
                <a:gd name="T1" fmla="*/ 36 h 36"/>
                <a:gd name="T2" fmla="*/ 0 w 42"/>
                <a:gd name="T3" fmla="*/ 12 h 36"/>
                <a:gd name="T4" fmla="*/ 24 w 42"/>
                <a:gd name="T5" fmla="*/ 6 h 36"/>
                <a:gd name="T6" fmla="*/ 30 w 42"/>
                <a:gd name="T7" fmla="*/ 0 h 36"/>
                <a:gd name="T8" fmla="*/ 30 w 42"/>
                <a:gd name="T9" fmla="*/ 6 h 36"/>
                <a:gd name="T10" fmla="*/ 30 w 42"/>
                <a:gd name="T11" fmla="*/ 12 h 36"/>
                <a:gd name="T12" fmla="*/ 36 w 42"/>
                <a:gd name="T13" fmla="*/ 12 h 36"/>
                <a:gd name="T14" fmla="*/ 36 w 42"/>
                <a:gd name="T15" fmla="*/ 18 h 36"/>
                <a:gd name="T16" fmla="*/ 36 w 42"/>
                <a:gd name="T17" fmla="*/ 24 h 36"/>
                <a:gd name="T18" fmla="*/ 42 w 42"/>
                <a:gd name="T19" fmla="*/ 24 h 36"/>
                <a:gd name="T20" fmla="*/ 36 w 42"/>
                <a:gd name="T21" fmla="*/ 30 h 36"/>
                <a:gd name="T22" fmla="*/ 36 w 42"/>
                <a:gd name="T23" fmla="*/ 24 h 36"/>
                <a:gd name="T24" fmla="*/ 30 w 42"/>
                <a:gd name="T25" fmla="*/ 30 h 36"/>
                <a:gd name="T26" fmla="*/ 6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6" y="36"/>
                  </a:moveTo>
                  <a:lnTo>
                    <a:pt x="0" y="12"/>
                  </a:lnTo>
                  <a:lnTo>
                    <a:pt x="24" y="6"/>
                  </a:lnTo>
                  <a:lnTo>
                    <a:pt x="30" y="0"/>
                  </a:lnTo>
                  <a:lnTo>
                    <a:pt x="30" y="6"/>
                  </a:lnTo>
                  <a:lnTo>
                    <a:pt x="30" y="12"/>
                  </a:lnTo>
                  <a:lnTo>
                    <a:pt x="36" y="12"/>
                  </a:lnTo>
                  <a:lnTo>
                    <a:pt x="36" y="18"/>
                  </a:lnTo>
                  <a:lnTo>
                    <a:pt x="36" y="24"/>
                  </a:lnTo>
                  <a:lnTo>
                    <a:pt x="42" y="24"/>
                  </a:lnTo>
                  <a:lnTo>
                    <a:pt x="36" y="30"/>
                  </a:lnTo>
                  <a:lnTo>
                    <a:pt x="36" y="24"/>
                  </a:lnTo>
                  <a:lnTo>
                    <a:pt x="30" y="3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74" name="Freeform 602"/>
            <p:cNvSpPr>
              <a:spLocks/>
            </p:cNvSpPr>
            <p:nvPr/>
          </p:nvSpPr>
          <p:spPr bwMode="auto">
            <a:xfrm>
              <a:off x="1650" y="1554"/>
              <a:ext cx="54" cy="72"/>
            </a:xfrm>
            <a:custGeom>
              <a:avLst/>
              <a:gdLst>
                <a:gd name="T0" fmla="*/ 42 w 54"/>
                <a:gd name="T1" fmla="*/ 66 h 72"/>
                <a:gd name="T2" fmla="*/ 30 w 54"/>
                <a:gd name="T3" fmla="*/ 66 h 72"/>
                <a:gd name="T4" fmla="*/ 24 w 54"/>
                <a:gd name="T5" fmla="*/ 66 h 72"/>
                <a:gd name="T6" fmla="*/ 24 w 54"/>
                <a:gd name="T7" fmla="*/ 72 h 72"/>
                <a:gd name="T8" fmla="*/ 18 w 54"/>
                <a:gd name="T9" fmla="*/ 66 h 72"/>
                <a:gd name="T10" fmla="*/ 12 w 54"/>
                <a:gd name="T11" fmla="*/ 66 h 72"/>
                <a:gd name="T12" fmla="*/ 12 w 54"/>
                <a:gd name="T13" fmla="*/ 60 h 72"/>
                <a:gd name="T14" fmla="*/ 12 w 54"/>
                <a:gd name="T15" fmla="*/ 54 h 72"/>
                <a:gd name="T16" fmla="*/ 12 w 54"/>
                <a:gd name="T17" fmla="*/ 48 h 72"/>
                <a:gd name="T18" fmla="*/ 6 w 54"/>
                <a:gd name="T19" fmla="*/ 48 h 72"/>
                <a:gd name="T20" fmla="*/ 6 w 54"/>
                <a:gd name="T21" fmla="*/ 36 h 72"/>
                <a:gd name="T22" fmla="*/ 6 w 54"/>
                <a:gd name="T23" fmla="*/ 30 h 72"/>
                <a:gd name="T24" fmla="*/ 6 w 54"/>
                <a:gd name="T25" fmla="*/ 24 h 72"/>
                <a:gd name="T26" fmla="*/ 12 w 54"/>
                <a:gd name="T27" fmla="*/ 24 h 72"/>
                <a:gd name="T28" fmla="*/ 6 w 54"/>
                <a:gd name="T29" fmla="*/ 24 h 72"/>
                <a:gd name="T30" fmla="*/ 6 w 54"/>
                <a:gd name="T31" fmla="*/ 18 h 72"/>
                <a:gd name="T32" fmla="*/ 6 w 54"/>
                <a:gd name="T33" fmla="*/ 12 h 72"/>
                <a:gd name="T34" fmla="*/ 0 w 54"/>
                <a:gd name="T35" fmla="*/ 6 h 72"/>
                <a:gd name="T36" fmla="*/ 0 w 54"/>
                <a:gd name="T37" fmla="*/ 0 h 72"/>
                <a:gd name="T38" fmla="*/ 6 w 54"/>
                <a:gd name="T39" fmla="*/ 6 h 72"/>
                <a:gd name="T40" fmla="*/ 48 w 54"/>
                <a:gd name="T41" fmla="*/ 12 h 72"/>
                <a:gd name="T42" fmla="*/ 54 w 54"/>
                <a:gd name="T43" fmla="*/ 18 h 72"/>
                <a:gd name="T44" fmla="*/ 48 w 54"/>
                <a:gd name="T45" fmla="*/ 18 h 72"/>
                <a:gd name="T46" fmla="*/ 48 w 54"/>
                <a:gd name="T47" fmla="*/ 24 h 72"/>
                <a:gd name="T48" fmla="*/ 48 w 54"/>
                <a:gd name="T49" fmla="*/ 30 h 72"/>
                <a:gd name="T50" fmla="*/ 54 w 54"/>
                <a:gd name="T51" fmla="*/ 42 h 72"/>
                <a:gd name="T52" fmla="*/ 48 w 54"/>
                <a:gd name="T53" fmla="*/ 42 h 72"/>
                <a:gd name="T54" fmla="*/ 54 w 54"/>
                <a:gd name="T55" fmla="*/ 48 h 72"/>
                <a:gd name="T56" fmla="*/ 48 w 54"/>
                <a:gd name="T57" fmla="*/ 48 h 72"/>
                <a:gd name="T58" fmla="*/ 48 w 54"/>
                <a:gd name="T59" fmla="*/ 60 h 72"/>
                <a:gd name="T60" fmla="*/ 42 w 54"/>
                <a:gd name="T61"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72">
                  <a:moveTo>
                    <a:pt x="42" y="66"/>
                  </a:moveTo>
                  <a:lnTo>
                    <a:pt x="30" y="66"/>
                  </a:lnTo>
                  <a:lnTo>
                    <a:pt x="24" y="66"/>
                  </a:lnTo>
                  <a:lnTo>
                    <a:pt x="24" y="72"/>
                  </a:lnTo>
                  <a:lnTo>
                    <a:pt x="18" y="66"/>
                  </a:lnTo>
                  <a:lnTo>
                    <a:pt x="12" y="66"/>
                  </a:lnTo>
                  <a:lnTo>
                    <a:pt x="12" y="60"/>
                  </a:lnTo>
                  <a:lnTo>
                    <a:pt x="12" y="54"/>
                  </a:lnTo>
                  <a:lnTo>
                    <a:pt x="12" y="48"/>
                  </a:lnTo>
                  <a:lnTo>
                    <a:pt x="6" y="48"/>
                  </a:lnTo>
                  <a:lnTo>
                    <a:pt x="6" y="36"/>
                  </a:lnTo>
                  <a:lnTo>
                    <a:pt x="6" y="30"/>
                  </a:lnTo>
                  <a:lnTo>
                    <a:pt x="6" y="24"/>
                  </a:lnTo>
                  <a:lnTo>
                    <a:pt x="12" y="24"/>
                  </a:lnTo>
                  <a:lnTo>
                    <a:pt x="6" y="24"/>
                  </a:lnTo>
                  <a:lnTo>
                    <a:pt x="6" y="18"/>
                  </a:lnTo>
                  <a:lnTo>
                    <a:pt x="6" y="12"/>
                  </a:lnTo>
                  <a:lnTo>
                    <a:pt x="0" y="6"/>
                  </a:lnTo>
                  <a:lnTo>
                    <a:pt x="0" y="0"/>
                  </a:lnTo>
                  <a:lnTo>
                    <a:pt x="6" y="6"/>
                  </a:lnTo>
                  <a:lnTo>
                    <a:pt x="48" y="12"/>
                  </a:lnTo>
                  <a:lnTo>
                    <a:pt x="54" y="18"/>
                  </a:lnTo>
                  <a:lnTo>
                    <a:pt x="48" y="18"/>
                  </a:lnTo>
                  <a:lnTo>
                    <a:pt x="48" y="24"/>
                  </a:lnTo>
                  <a:lnTo>
                    <a:pt x="48" y="30"/>
                  </a:lnTo>
                  <a:lnTo>
                    <a:pt x="54" y="42"/>
                  </a:lnTo>
                  <a:lnTo>
                    <a:pt x="48" y="42"/>
                  </a:lnTo>
                  <a:lnTo>
                    <a:pt x="54" y="48"/>
                  </a:lnTo>
                  <a:lnTo>
                    <a:pt x="48" y="48"/>
                  </a:lnTo>
                  <a:lnTo>
                    <a:pt x="48" y="60"/>
                  </a:lnTo>
                  <a:lnTo>
                    <a:pt x="42" y="6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75" name="Freeform 603"/>
            <p:cNvSpPr>
              <a:spLocks/>
            </p:cNvSpPr>
            <p:nvPr/>
          </p:nvSpPr>
          <p:spPr bwMode="auto">
            <a:xfrm>
              <a:off x="810" y="1368"/>
              <a:ext cx="174" cy="120"/>
            </a:xfrm>
            <a:custGeom>
              <a:avLst/>
              <a:gdLst>
                <a:gd name="T0" fmla="*/ 156 w 174"/>
                <a:gd name="T1" fmla="*/ 120 h 120"/>
                <a:gd name="T2" fmla="*/ 78 w 174"/>
                <a:gd name="T3" fmla="*/ 96 h 120"/>
                <a:gd name="T4" fmla="*/ 84 w 174"/>
                <a:gd name="T5" fmla="*/ 90 h 120"/>
                <a:gd name="T6" fmla="*/ 84 w 174"/>
                <a:gd name="T7" fmla="*/ 84 h 120"/>
                <a:gd name="T8" fmla="*/ 78 w 174"/>
                <a:gd name="T9" fmla="*/ 84 h 120"/>
                <a:gd name="T10" fmla="*/ 78 w 174"/>
                <a:gd name="T11" fmla="*/ 78 h 120"/>
                <a:gd name="T12" fmla="*/ 78 w 174"/>
                <a:gd name="T13" fmla="*/ 84 h 120"/>
                <a:gd name="T14" fmla="*/ 72 w 174"/>
                <a:gd name="T15" fmla="*/ 84 h 120"/>
                <a:gd name="T16" fmla="*/ 66 w 174"/>
                <a:gd name="T17" fmla="*/ 84 h 120"/>
                <a:gd name="T18" fmla="*/ 66 w 174"/>
                <a:gd name="T19" fmla="*/ 90 h 120"/>
                <a:gd name="T20" fmla="*/ 60 w 174"/>
                <a:gd name="T21" fmla="*/ 90 h 120"/>
                <a:gd name="T22" fmla="*/ 54 w 174"/>
                <a:gd name="T23" fmla="*/ 90 h 120"/>
                <a:gd name="T24" fmla="*/ 48 w 174"/>
                <a:gd name="T25" fmla="*/ 90 h 120"/>
                <a:gd name="T26" fmla="*/ 42 w 174"/>
                <a:gd name="T27" fmla="*/ 96 h 120"/>
                <a:gd name="T28" fmla="*/ 42 w 174"/>
                <a:gd name="T29" fmla="*/ 102 h 120"/>
                <a:gd name="T30" fmla="*/ 48 w 174"/>
                <a:gd name="T31" fmla="*/ 108 h 120"/>
                <a:gd name="T32" fmla="*/ 42 w 174"/>
                <a:gd name="T33" fmla="*/ 108 h 120"/>
                <a:gd name="T34" fmla="*/ 36 w 174"/>
                <a:gd name="T35" fmla="*/ 102 h 120"/>
                <a:gd name="T36" fmla="*/ 30 w 174"/>
                <a:gd name="T37" fmla="*/ 96 h 120"/>
                <a:gd name="T38" fmla="*/ 24 w 174"/>
                <a:gd name="T39" fmla="*/ 96 h 120"/>
                <a:gd name="T40" fmla="*/ 18 w 174"/>
                <a:gd name="T41" fmla="*/ 84 h 120"/>
                <a:gd name="T42" fmla="*/ 12 w 174"/>
                <a:gd name="T43" fmla="*/ 84 h 120"/>
                <a:gd name="T44" fmla="*/ 12 w 174"/>
                <a:gd name="T45" fmla="*/ 78 h 120"/>
                <a:gd name="T46" fmla="*/ 12 w 174"/>
                <a:gd name="T47" fmla="*/ 72 h 120"/>
                <a:gd name="T48" fmla="*/ 12 w 174"/>
                <a:gd name="T49" fmla="*/ 66 h 120"/>
                <a:gd name="T50" fmla="*/ 12 w 174"/>
                <a:gd name="T51" fmla="*/ 60 h 120"/>
                <a:gd name="T52" fmla="*/ 0 w 174"/>
                <a:gd name="T53" fmla="*/ 54 h 120"/>
                <a:gd name="T54" fmla="*/ 6 w 174"/>
                <a:gd name="T55" fmla="*/ 54 h 120"/>
                <a:gd name="T56" fmla="*/ 6 w 174"/>
                <a:gd name="T57" fmla="*/ 48 h 120"/>
                <a:gd name="T58" fmla="*/ 6 w 174"/>
                <a:gd name="T59" fmla="*/ 42 h 120"/>
                <a:gd name="T60" fmla="*/ 6 w 174"/>
                <a:gd name="T61" fmla="*/ 36 h 120"/>
                <a:gd name="T62" fmla="*/ 6 w 174"/>
                <a:gd name="T63" fmla="*/ 30 h 120"/>
                <a:gd name="T64" fmla="*/ 12 w 174"/>
                <a:gd name="T65" fmla="*/ 24 h 120"/>
                <a:gd name="T66" fmla="*/ 12 w 174"/>
                <a:gd name="T67" fmla="*/ 18 h 120"/>
                <a:gd name="T68" fmla="*/ 12 w 174"/>
                <a:gd name="T69" fmla="*/ 12 h 120"/>
                <a:gd name="T70" fmla="*/ 18 w 174"/>
                <a:gd name="T71" fmla="*/ 6 h 120"/>
                <a:gd name="T72" fmla="*/ 24 w 174"/>
                <a:gd name="T73" fmla="*/ 6 h 120"/>
                <a:gd name="T74" fmla="*/ 24 w 174"/>
                <a:gd name="T75" fmla="*/ 0 h 120"/>
                <a:gd name="T76" fmla="*/ 30 w 174"/>
                <a:gd name="T77" fmla="*/ 0 h 120"/>
                <a:gd name="T78" fmla="*/ 48 w 174"/>
                <a:gd name="T79" fmla="*/ 6 h 120"/>
                <a:gd name="T80" fmla="*/ 114 w 174"/>
                <a:gd name="T81" fmla="*/ 24 h 120"/>
                <a:gd name="T82" fmla="*/ 174 w 174"/>
                <a:gd name="T83" fmla="*/ 42 h 120"/>
                <a:gd name="T84" fmla="*/ 174 w 174"/>
                <a:gd name="T85" fmla="*/ 48 h 120"/>
                <a:gd name="T86" fmla="*/ 168 w 174"/>
                <a:gd name="T87" fmla="*/ 60 h 120"/>
                <a:gd name="T88" fmla="*/ 168 w 174"/>
                <a:gd name="T89" fmla="*/ 66 h 120"/>
                <a:gd name="T90" fmla="*/ 156 w 174"/>
                <a:gd name="T9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20">
                  <a:moveTo>
                    <a:pt x="156" y="120"/>
                  </a:moveTo>
                  <a:lnTo>
                    <a:pt x="78" y="96"/>
                  </a:lnTo>
                  <a:lnTo>
                    <a:pt x="84" y="90"/>
                  </a:lnTo>
                  <a:lnTo>
                    <a:pt x="84" y="84"/>
                  </a:lnTo>
                  <a:lnTo>
                    <a:pt x="78" y="84"/>
                  </a:lnTo>
                  <a:lnTo>
                    <a:pt x="78" y="78"/>
                  </a:lnTo>
                  <a:lnTo>
                    <a:pt x="78" y="84"/>
                  </a:lnTo>
                  <a:lnTo>
                    <a:pt x="72" y="84"/>
                  </a:lnTo>
                  <a:lnTo>
                    <a:pt x="66" y="84"/>
                  </a:lnTo>
                  <a:lnTo>
                    <a:pt x="66" y="90"/>
                  </a:lnTo>
                  <a:lnTo>
                    <a:pt x="60" y="90"/>
                  </a:lnTo>
                  <a:lnTo>
                    <a:pt x="54" y="90"/>
                  </a:lnTo>
                  <a:lnTo>
                    <a:pt x="48" y="90"/>
                  </a:lnTo>
                  <a:lnTo>
                    <a:pt x="42" y="96"/>
                  </a:lnTo>
                  <a:lnTo>
                    <a:pt x="42" y="102"/>
                  </a:lnTo>
                  <a:lnTo>
                    <a:pt x="48" y="108"/>
                  </a:lnTo>
                  <a:lnTo>
                    <a:pt x="42" y="108"/>
                  </a:lnTo>
                  <a:lnTo>
                    <a:pt x="36" y="102"/>
                  </a:lnTo>
                  <a:lnTo>
                    <a:pt x="30" y="96"/>
                  </a:lnTo>
                  <a:lnTo>
                    <a:pt x="24" y="96"/>
                  </a:lnTo>
                  <a:lnTo>
                    <a:pt x="18" y="84"/>
                  </a:lnTo>
                  <a:lnTo>
                    <a:pt x="12" y="84"/>
                  </a:lnTo>
                  <a:lnTo>
                    <a:pt x="12" y="78"/>
                  </a:lnTo>
                  <a:lnTo>
                    <a:pt x="12" y="72"/>
                  </a:lnTo>
                  <a:lnTo>
                    <a:pt x="12" y="66"/>
                  </a:lnTo>
                  <a:lnTo>
                    <a:pt x="12" y="60"/>
                  </a:lnTo>
                  <a:lnTo>
                    <a:pt x="0" y="54"/>
                  </a:lnTo>
                  <a:lnTo>
                    <a:pt x="6" y="54"/>
                  </a:lnTo>
                  <a:lnTo>
                    <a:pt x="6" y="48"/>
                  </a:lnTo>
                  <a:lnTo>
                    <a:pt x="6" y="42"/>
                  </a:lnTo>
                  <a:lnTo>
                    <a:pt x="6" y="36"/>
                  </a:lnTo>
                  <a:lnTo>
                    <a:pt x="6" y="30"/>
                  </a:lnTo>
                  <a:lnTo>
                    <a:pt x="12" y="24"/>
                  </a:lnTo>
                  <a:lnTo>
                    <a:pt x="12" y="18"/>
                  </a:lnTo>
                  <a:lnTo>
                    <a:pt x="12" y="12"/>
                  </a:lnTo>
                  <a:lnTo>
                    <a:pt x="18" y="6"/>
                  </a:lnTo>
                  <a:lnTo>
                    <a:pt x="24" y="6"/>
                  </a:lnTo>
                  <a:lnTo>
                    <a:pt x="24" y="0"/>
                  </a:lnTo>
                  <a:lnTo>
                    <a:pt x="30" y="0"/>
                  </a:lnTo>
                  <a:lnTo>
                    <a:pt x="48" y="6"/>
                  </a:lnTo>
                  <a:lnTo>
                    <a:pt x="114" y="24"/>
                  </a:lnTo>
                  <a:lnTo>
                    <a:pt x="174" y="42"/>
                  </a:lnTo>
                  <a:lnTo>
                    <a:pt x="174" y="48"/>
                  </a:lnTo>
                  <a:lnTo>
                    <a:pt x="168" y="60"/>
                  </a:lnTo>
                  <a:lnTo>
                    <a:pt x="168" y="66"/>
                  </a:lnTo>
                  <a:lnTo>
                    <a:pt x="156" y="12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76" name="Freeform 604"/>
            <p:cNvSpPr>
              <a:spLocks/>
            </p:cNvSpPr>
            <p:nvPr/>
          </p:nvSpPr>
          <p:spPr bwMode="auto">
            <a:xfrm>
              <a:off x="2340" y="1638"/>
              <a:ext cx="54" cy="84"/>
            </a:xfrm>
            <a:custGeom>
              <a:avLst/>
              <a:gdLst>
                <a:gd name="T0" fmla="*/ 48 w 54"/>
                <a:gd name="T1" fmla="*/ 84 h 84"/>
                <a:gd name="T2" fmla="*/ 6 w 54"/>
                <a:gd name="T3" fmla="*/ 78 h 84"/>
                <a:gd name="T4" fmla="*/ 6 w 54"/>
                <a:gd name="T5" fmla="*/ 60 h 84"/>
                <a:gd name="T6" fmla="*/ 6 w 54"/>
                <a:gd name="T7" fmla="*/ 30 h 84"/>
                <a:gd name="T8" fmla="*/ 0 w 54"/>
                <a:gd name="T9" fmla="*/ 24 h 84"/>
                <a:gd name="T10" fmla="*/ 6 w 54"/>
                <a:gd name="T11" fmla="*/ 0 h 84"/>
                <a:gd name="T12" fmla="*/ 48 w 54"/>
                <a:gd name="T13" fmla="*/ 6 h 84"/>
                <a:gd name="T14" fmla="*/ 48 w 54"/>
                <a:gd name="T15" fmla="*/ 30 h 84"/>
                <a:gd name="T16" fmla="*/ 54 w 54"/>
                <a:gd name="T17" fmla="*/ 30 h 84"/>
                <a:gd name="T18" fmla="*/ 54 w 54"/>
                <a:gd name="T19" fmla="*/ 66 h 84"/>
                <a:gd name="T20" fmla="*/ 48 w 54"/>
                <a:gd name="T21" fmla="*/ 66 h 84"/>
                <a:gd name="T22" fmla="*/ 48 w 54"/>
                <a:gd name="T2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4">
                  <a:moveTo>
                    <a:pt x="48" y="84"/>
                  </a:moveTo>
                  <a:lnTo>
                    <a:pt x="6" y="78"/>
                  </a:lnTo>
                  <a:lnTo>
                    <a:pt x="6" y="60"/>
                  </a:lnTo>
                  <a:lnTo>
                    <a:pt x="6" y="30"/>
                  </a:lnTo>
                  <a:lnTo>
                    <a:pt x="0" y="24"/>
                  </a:lnTo>
                  <a:lnTo>
                    <a:pt x="6" y="0"/>
                  </a:lnTo>
                  <a:lnTo>
                    <a:pt x="48" y="6"/>
                  </a:lnTo>
                  <a:lnTo>
                    <a:pt x="48" y="30"/>
                  </a:lnTo>
                  <a:lnTo>
                    <a:pt x="54" y="30"/>
                  </a:lnTo>
                  <a:lnTo>
                    <a:pt x="54" y="66"/>
                  </a:lnTo>
                  <a:lnTo>
                    <a:pt x="48" y="66"/>
                  </a:lnTo>
                  <a:lnTo>
                    <a:pt x="48" y="8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4877" name="Group 605"/>
          <p:cNvGrpSpPr>
            <a:grpSpLocks/>
          </p:cNvGrpSpPr>
          <p:nvPr/>
        </p:nvGrpSpPr>
        <p:grpSpPr bwMode="auto">
          <a:xfrm>
            <a:off x="1162050" y="2143125"/>
            <a:ext cx="6372225" cy="762000"/>
            <a:chOff x="732" y="1350"/>
            <a:chExt cx="4014" cy="480"/>
          </a:xfrm>
        </p:grpSpPr>
        <p:sp>
          <p:nvSpPr>
            <p:cNvPr id="54878" name="Freeform 606"/>
            <p:cNvSpPr>
              <a:spLocks/>
            </p:cNvSpPr>
            <p:nvPr/>
          </p:nvSpPr>
          <p:spPr bwMode="auto">
            <a:xfrm>
              <a:off x="1494" y="1530"/>
              <a:ext cx="168" cy="114"/>
            </a:xfrm>
            <a:custGeom>
              <a:avLst/>
              <a:gdLst>
                <a:gd name="T0" fmla="*/ 120 w 168"/>
                <a:gd name="T1" fmla="*/ 114 h 114"/>
                <a:gd name="T2" fmla="*/ 90 w 168"/>
                <a:gd name="T3" fmla="*/ 114 h 114"/>
                <a:gd name="T4" fmla="*/ 0 w 168"/>
                <a:gd name="T5" fmla="*/ 102 h 114"/>
                <a:gd name="T6" fmla="*/ 24 w 168"/>
                <a:gd name="T7" fmla="*/ 0 h 114"/>
                <a:gd name="T8" fmla="*/ 96 w 168"/>
                <a:gd name="T9" fmla="*/ 18 h 114"/>
                <a:gd name="T10" fmla="*/ 156 w 168"/>
                <a:gd name="T11" fmla="*/ 24 h 114"/>
                <a:gd name="T12" fmla="*/ 156 w 168"/>
                <a:gd name="T13" fmla="*/ 30 h 114"/>
                <a:gd name="T14" fmla="*/ 162 w 168"/>
                <a:gd name="T15" fmla="*/ 36 h 114"/>
                <a:gd name="T16" fmla="*/ 162 w 168"/>
                <a:gd name="T17" fmla="*/ 42 h 114"/>
                <a:gd name="T18" fmla="*/ 162 w 168"/>
                <a:gd name="T19" fmla="*/ 48 h 114"/>
                <a:gd name="T20" fmla="*/ 168 w 168"/>
                <a:gd name="T21" fmla="*/ 48 h 114"/>
                <a:gd name="T22" fmla="*/ 162 w 168"/>
                <a:gd name="T23" fmla="*/ 48 h 114"/>
                <a:gd name="T24" fmla="*/ 162 w 168"/>
                <a:gd name="T25" fmla="*/ 54 h 114"/>
                <a:gd name="T26" fmla="*/ 162 w 168"/>
                <a:gd name="T27" fmla="*/ 60 h 114"/>
                <a:gd name="T28" fmla="*/ 162 w 168"/>
                <a:gd name="T29" fmla="*/ 72 h 114"/>
                <a:gd name="T30" fmla="*/ 168 w 168"/>
                <a:gd name="T31" fmla="*/ 72 h 114"/>
                <a:gd name="T32" fmla="*/ 168 w 168"/>
                <a:gd name="T33" fmla="*/ 78 h 114"/>
                <a:gd name="T34" fmla="*/ 168 w 168"/>
                <a:gd name="T35" fmla="*/ 84 h 114"/>
                <a:gd name="T36" fmla="*/ 168 w 168"/>
                <a:gd name="T37" fmla="*/ 90 h 114"/>
                <a:gd name="T38" fmla="*/ 162 w 168"/>
                <a:gd name="T39" fmla="*/ 84 h 114"/>
                <a:gd name="T40" fmla="*/ 162 w 168"/>
                <a:gd name="T41" fmla="*/ 90 h 114"/>
                <a:gd name="T42" fmla="*/ 156 w 168"/>
                <a:gd name="T43" fmla="*/ 96 h 114"/>
                <a:gd name="T44" fmla="*/ 144 w 168"/>
                <a:gd name="T45" fmla="*/ 90 h 114"/>
                <a:gd name="T46" fmla="*/ 120 w 168"/>
                <a:gd name="T4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114">
                  <a:moveTo>
                    <a:pt x="120" y="114"/>
                  </a:moveTo>
                  <a:lnTo>
                    <a:pt x="90" y="114"/>
                  </a:lnTo>
                  <a:lnTo>
                    <a:pt x="0" y="102"/>
                  </a:lnTo>
                  <a:lnTo>
                    <a:pt x="24" y="0"/>
                  </a:lnTo>
                  <a:lnTo>
                    <a:pt x="96" y="18"/>
                  </a:lnTo>
                  <a:lnTo>
                    <a:pt x="156" y="24"/>
                  </a:lnTo>
                  <a:lnTo>
                    <a:pt x="156" y="30"/>
                  </a:lnTo>
                  <a:lnTo>
                    <a:pt x="162" y="36"/>
                  </a:lnTo>
                  <a:lnTo>
                    <a:pt x="162" y="42"/>
                  </a:lnTo>
                  <a:lnTo>
                    <a:pt x="162" y="48"/>
                  </a:lnTo>
                  <a:lnTo>
                    <a:pt x="168" y="48"/>
                  </a:lnTo>
                  <a:lnTo>
                    <a:pt x="162" y="48"/>
                  </a:lnTo>
                  <a:lnTo>
                    <a:pt x="162" y="54"/>
                  </a:lnTo>
                  <a:lnTo>
                    <a:pt x="162" y="60"/>
                  </a:lnTo>
                  <a:lnTo>
                    <a:pt x="162" y="72"/>
                  </a:lnTo>
                  <a:lnTo>
                    <a:pt x="168" y="72"/>
                  </a:lnTo>
                  <a:lnTo>
                    <a:pt x="168" y="78"/>
                  </a:lnTo>
                  <a:lnTo>
                    <a:pt x="168" y="84"/>
                  </a:lnTo>
                  <a:lnTo>
                    <a:pt x="168" y="90"/>
                  </a:lnTo>
                  <a:lnTo>
                    <a:pt x="162" y="84"/>
                  </a:lnTo>
                  <a:lnTo>
                    <a:pt x="162" y="90"/>
                  </a:lnTo>
                  <a:lnTo>
                    <a:pt x="156" y="96"/>
                  </a:lnTo>
                  <a:lnTo>
                    <a:pt x="144" y="90"/>
                  </a:lnTo>
                  <a:lnTo>
                    <a:pt x="120" y="11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79" name="Freeform 607"/>
            <p:cNvSpPr>
              <a:spLocks/>
            </p:cNvSpPr>
            <p:nvPr/>
          </p:nvSpPr>
          <p:spPr bwMode="auto">
            <a:xfrm>
              <a:off x="1692" y="1566"/>
              <a:ext cx="42" cy="84"/>
            </a:xfrm>
            <a:custGeom>
              <a:avLst/>
              <a:gdLst>
                <a:gd name="T0" fmla="*/ 30 w 42"/>
                <a:gd name="T1" fmla="*/ 78 h 84"/>
                <a:gd name="T2" fmla="*/ 24 w 42"/>
                <a:gd name="T3" fmla="*/ 78 h 84"/>
                <a:gd name="T4" fmla="*/ 24 w 42"/>
                <a:gd name="T5" fmla="*/ 84 h 84"/>
                <a:gd name="T6" fmla="*/ 18 w 42"/>
                <a:gd name="T7" fmla="*/ 84 h 84"/>
                <a:gd name="T8" fmla="*/ 12 w 42"/>
                <a:gd name="T9" fmla="*/ 84 h 84"/>
                <a:gd name="T10" fmla="*/ 18 w 42"/>
                <a:gd name="T11" fmla="*/ 78 h 84"/>
                <a:gd name="T12" fmla="*/ 12 w 42"/>
                <a:gd name="T13" fmla="*/ 78 h 84"/>
                <a:gd name="T14" fmla="*/ 12 w 42"/>
                <a:gd name="T15" fmla="*/ 72 h 84"/>
                <a:gd name="T16" fmla="*/ 12 w 42"/>
                <a:gd name="T17" fmla="*/ 66 h 84"/>
                <a:gd name="T18" fmla="*/ 6 w 42"/>
                <a:gd name="T19" fmla="*/ 60 h 84"/>
                <a:gd name="T20" fmla="*/ 0 w 42"/>
                <a:gd name="T21" fmla="*/ 60 h 84"/>
                <a:gd name="T22" fmla="*/ 0 w 42"/>
                <a:gd name="T23" fmla="*/ 54 h 84"/>
                <a:gd name="T24" fmla="*/ 6 w 42"/>
                <a:gd name="T25" fmla="*/ 48 h 84"/>
                <a:gd name="T26" fmla="*/ 6 w 42"/>
                <a:gd name="T27" fmla="*/ 36 h 84"/>
                <a:gd name="T28" fmla="*/ 12 w 42"/>
                <a:gd name="T29" fmla="*/ 36 h 84"/>
                <a:gd name="T30" fmla="*/ 6 w 42"/>
                <a:gd name="T31" fmla="*/ 30 h 84"/>
                <a:gd name="T32" fmla="*/ 12 w 42"/>
                <a:gd name="T33" fmla="*/ 30 h 84"/>
                <a:gd name="T34" fmla="*/ 6 w 42"/>
                <a:gd name="T35" fmla="*/ 18 h 84"/>
                <a:gd name="T36" fmla="*/ 6 w 42"/>
                <a:gd name="T37" fmla="*/ 12 h 84"/>
                <a:gd name="T38" fmla="*/ 6 w 42"/>
                <a:gd name="T39" fmla="*/ 6 h 84"/>
                <a:gd name="T40" fmla="*/ 12 w 42"/>
                <a:gd name="T41" fmla="*/ 6 h 84"/>
                <a:gd name="T42" fmla="*/ 6 w 42"/>
                <a:gd name="T43" fmla="*/ 0 h 84"/>
                <a:gd name="T44" fmla="*/ 42 w 42"/>
                <a:gd name="T45" fmla="*/ 6 h 84"/>
                <a:gd name="T46" fmla="*/ 36 w 42"/>
                <a:gd name="T47" fmla="*/ 48 h 84"/>
                <a:gd name="T48" fmla="*/ 30 w 42"/>
                <a:gd name="T49"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84">
                  <a:moveTo>
                    <a:pt x="30" y="78"/>
                  </a:moveTo>
                  <a:lnTo>
                    <a:pt x="24" y="78"/>
                  </a:lnTo>
                  <a:lnTo>
                    <a:pt x="24" y="84"/>
                  </a:lnTo>
                  <a:lnTo>
                    <a:pt x="18" y="84"/>
                  </a:lnTo>
                  <a:lnTo>
                    <a:pt x="12" y="84"/>
                  </a:lnTo>
                  <a:lnTo>
                    <a:pt x="18" y="78"/>
                  </a:lnTo>
                  <a:lnTo>
                    <a:pt x="12" y="78"/>
                  </a:lnTo>
                  <a:lnTo>
                    <a:pt x="12" y="72"/>
                  </a:lnTo>
                  <a:lnTo>
                    <a:pt x="12" y="66"/>
                  </a:lnTo>
                  <a:lnTo>
                    <a:pt x="6" y="60"/>
                  </a:lnTo>
                  <a:lnTo>
                    <a:pt x="0" y="60"/>
                  </a:lnTo>
                  <a:lnTo>
                    <a:pt x="0" y="54"/>
                  </a:lnTo>
                  <a:lnTo>
                    <a:pt x="6" y="48"/>
                  </a:lnTo>
                  <a:lnTo>
                    <a:pt x="6" y="36"/>
                  </a:lnTo>
                  <a:lnTo>
                    <a:pt x="12" y="36"/>
                  </a:lnTo>
                  <a:lnTo>
                    <a:pt x="6" y="30"/>
                  </a:lnTo>
                  <a:lnTo>
                    <a:pt x="12" y="30"/>
                  </a:lnTo>
                  <a:lnTo>
                    <a:pt x="6" y="18"/>
                  </a:lnTo>
                  <a:lnTo>
                    <a:pt x="6" y="12"/>
                  </a:lnTo>
                  <a:lnTo>
                    <a:pt x="6" y="6"/>
                  </a:lnTo>
                  <a:lnTo>
                    <a:pt x="12" y="6"/>
                  </a:lnTo>
                  <a:lnTo>
                    <a:pt x="6" y="0"/>
                  </a:lnTo>
                  <a:lnTo>
                    <a:pt x="42" y="6"/>
                  </a:lnTo>
                  <a:lnTo>
                    <a:pt x="36" y="48"/>
                  </a:lnTo>
                  <a:lnTo>
                    <a:pt x="30"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80" name="Freeform 608"/>
            <p:cNvSpPr>
              <a:spLocks/>
            </p:cNvSpPr>
            <p:nvPr/>
          </p:nvSpPr>
          <p:spPr bwMode="auto">
            <a:xfrm>
              <a:off x="2238" y="1632"/>
              <a:ext cx="54" cy="36"/>
            </a:xfrm>
            <a:custGeom>
              <a:avLst/>
              <a:gdLst>
                <a:gd name="T0" fmla="*/ 54 w 54"/>
                <a:gd name="T1" fmla="*/ 36 h 36"/>
                <a:gd name="T2" fmla="*/ 0 w 54"/>
                <a:gd name="T3" fmla="*/ 30 h 36"/>
                <a:gd name="T4" fmla="*/ 6 w 54"/>
                <a:gd name="T5" fmla="*/ 0 h 36"/>
                <a:gd name="T6" fmla="*/ 54 w 54"/>
                <a:gd name="T7" fmla="*/ 6 h 36"/>
                <a:gd name="T8" fmla="*/ 54 w 54"/>
                <a:gd name="T9" fmla="*/ 30 h 36"/>
                <a:gd name="T10" fmla="*/ 54 w 54"/>
                <a:gd name="T11" fmla="*/ 36 h 36"/>
              </a:gdLst>
              <a:ahLst/>
              <a:cxnLst>
                <a:cxn ang="0">
                  <a:pos x="T0" y="T1"/>
                </a:cxn>
                <a:cxn ang="0">
                  <a:pos x="T2" y="T3"/>
                </a:cxn>
                <a:cxn ang="0">
                  <a:pos x="T4" y="T5"/>
                </a:cxn>
                <a:cxn ang="0">
                  <a:pos x="T6" y="T7"/>
                </a:cxn>
                <a:cxn ang="0">
                  <a:pos x="T8" y="T9"/>
                </a:cxn>
                <a:cxn ang="0">
                  <a:pos x="T10" y="T11"/>
                </a:cxn>
              </a:cxnLst>
              <a:rect l="0" t="0" r="r" b="b"/>
              <a:pathLst>
                <a:path w="54" h="36">
                  <a:moveTo>
                    <a:pt x="54" y="36"/>
                  </a:moveTo>
                  <a:lnTo>
                    <a:pt x="0" y="30"/>
                  </a:lnTo>
                  <a:lnTo>
                    <a:pt x="6" y="0"/>
                  </a:lnTo>
                  <a:lnTo>
                    <a:pt x="54" y="6"/>
                  </a:lnTo>
                  <a:lnTo>
                    <a:pt x="54" y="30"/>
                  </a:lnTo>
                  <a:lnTo>
                    <a:pt x="5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81" name="Freeform 609"/>
            <p:cNvSpPr>
              <a:spLocks/>
            </p:cNvSpPr>
            <p:nvPr/>
          </p:nvSpPr>
          <p:spPr bwMode="auto">
            <a:xfrm>
              <a:off x="2286" y="1638"/>
              <a:ext cx="60" cy="60"/>
            </a:xfrm>
            <a:custGeom>
              <a:avLst/>
              <a:gdLst>
                <a:gd name="T0" fmla="*/ 60 w 60"/>
                <a:gd name="T1" fmla="*/ 0 h 60"/>
                <a:gd name="T2" fmla="*/ 54 w 60"/>
                <a:gd name="T3" fmla="*/ 24 h 60"/>
                <a:gd name="T4" fmla="*/ 60 w 60"/>
                <a:gd name="T5" fmla="*/ 30 h 60"/>
                <a:gd name="T6" fmla="*/ 60 w 60"/>
                <a:gd name="T7" fmla="*/ 60 h 60"/>
                <a:gd name="T8" fmla="*/ 0 w 60"/>
                <a:gd name="T9" fmla="*/ 54 h 60"/>
                <a:gd name="T10" fmla="*/ 6 w 60"/>
                <a:gd name="T11" fmla="*/ 30 h 60"/>
                <a:gd name="T12" fmla="*/ 6 w 60"/>
                <a:gd name="T13" fmla="*/ 24 h 60"/>
                <a:gd name="T14" fmla="*/ 6 w 60"/>
                <a:gd name="T15" fmla="*/ 0 h 60"/>
                <a:gd name="T16" fmla="*/ 54 w 60"/>
                <a:gd name="T17" fmla="*/ 0 h 60"/>
                <a:gd name="T18" fmla="*/ 60 w 60"/>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0"/>
                  </a:moveTo>
                  <a:lnTo>
                    <a:pt x="54" y="24"/>
                  </a:lnTo>
                  <a:lnTo>
                    <a:pt x="60" y="30"/>
                  </a:lnTo>
                  <a:lnTo>
                    <a:pt x="60" y="60"/>
                  </a:lnTo>
                  <a:lnTo>
                    <a:pt x="0" y="54"/>
                  </a:lnTo>
                  <a:lnTo>
                    <a:pt x="6" y="30"/>
                  </a:lnTo>
                  <a:lnTo>
                    <a:pt x="6" y="24"/>
                  </a:lnTo>
                  <a:lnTo>
                    <a:pt x="6" y="0"/>
                  </a:lnTo>
                  <a:lnTo>
                    <a:pt x="54" y="0"/>
                  </a:lnTo>
                  <a:lnTo>
                    <a:pt x="6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82" name="Freeform 610"/>
            <p:cNvSpPr>
              <a:spLocks/>
            </p:cNvSpPr>
            <p:nvPr/>
          </p:nvSpPr>
          <p:spPr bwMode="auto">
            <a:xfrm>
              <a:off x="4332" y="1494"/>
              <a:ext cx="42" cy="78"/>
            </a:xfrm>
            <a:custGeom>
              <a:avLst/>
              <a:gdLst>
                <a:gd name="T0" fmla="*/ 18 w 42"/>
                <a:gd name="T1" fmla="*/ 78 h 78"/>
                <a:gd name="T2" fmla="*/ 18 w 42"/>
                <a:gd name="T3" fmla="*/ 72 h 78"/>
                <a:gd name="T4" fmla="*/ 12 w 42"/>
                <a:gd name="T5" fmla="*/ 36 h 78"/>
                <a:gd name="T6" fmla="*/ 0 w 42"/>
                <a:gd name="T7" fmla="*/ 0 h 78"/>
                <a:gd name="T8" fmla="*/ 6 w 42"/>
                <a:gd name="T9" fmla="*/ 0 h 78"/>
                <a:gd name="T10" fmla="*/ 12 w 42"/>
                <a:gd name="T11" fmla="*/ 0 h 78"/>
                <a:gd name="T12" fmla="*/ 18 w 42"/>
                <a:gd name="T13" fmla="*/ 6 h 78"/>
                <a:gd name="T14" fmla="*/ 18 w 42"/>
                <a:gd name="T15" fmla="*/ 12 h 78"/>
                <a:gd name="T16" fmla="*/ 24 w 42"/>
                <a:gd name="T17" fmla="*/ 12 h 78"/>
                <a:gd name="T18" fmla="*/ 30 w 42"/>
                <a:gd name="T19" fmla="*/ 12 h 78"/>
                <a:gd name="T20" fmla="*/ 36 w 42"/>
                <a:gd name="T21" fmla="*/ 12 h 78"/>
                <a:gd name="T22" fmla="*/ 30 w 42"/>
                <a:gd name="T23" fmla="*/ 12 h 78"/>
                <a:gd name="T24" fmla="*/ 30 w 42"/>
                <a:gd name="T25" fmla="*/ 18 h 78"/>
                <a:gd name="T26" fmla="*/ 36 w 42"/>
                <a:gd name="T27" fmla="*/ 18 h 78"/>
                <a:gd name="T28" fmla="*/ 36 w 42"/>
                <a:gd name="T29" fmla="*/ 24 h 78"/>
                <a:gd name="T30" fmla="*/ 42 w 42"/>
                <a:gd name="T31" fmla="*/ 30 h 78"/>
                <a:gd name="T32" fmla="*/ 36 w 42"/>
                <a:gd name="T33" fmla="*/ 30 h 78"/>
                <a:gd name="T34" fmla="*/ 36 w 42"/>
                <a:gd name="T35" fmla="*/ 36 h 78"/>
                <a:gd name="T36" fmla="*/ 36 w 42"/>
                <a:gd name="T37" fmla="*/ 48 h 78"/>
                <a:gd name="T38" fmla="*/ 30 w 42"/>
                <a:gd name="T39" fmla="*/ 54 h 78"/>
                <a:gd name="T40" fmla="*/ 30 w 42"/>
                <a:gd name="T41" fmla="*/ 60 h 78"/>
                <a:gd name="T42" fmla="*/ 24 w 42"/>
                <a:gd name="T43" fmla="*/ 60 h 78"/>
                <a:gd name="T44" fmla="*/ 24 w 42"/>
                <a:gd name="T45" fmla="*/ 66 h 78"/>
                <a:gd name="T46" fmla="*/ 30 w 42"/>
                <a:gd name="T47" fmla="*/ 66 h 78"/>
                <a:gd name="T48" fmla="*/ 24 w 42"/>
                <a:gd name="T49" fmla="*/ 72 h 78"/>
                <a:gd name="T50" fmla="*/ 18 w 42"/>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78">
                  <a:moveTo>
                    <a:pt x="18" y="78"/>
                  </a:moveTo>
                  <a:lnTo>
                    <a:pt x="18" y="72"/>
                  </a:lnTo>
                  <a:lnTo>
                    <a:pt x="12" y="36"/>
                  </a:lnTo>
                  <a:lnTo>
                    <a:pt x="0" y="0"/>
                  </a:lnTo>
                  <a:lnTo>
                    <a:pt x="6" y="0"/>
                  </a:lnTo>
                  <a:lnTo>
                    <a:pt x="12" y="0"/>
                  </a:lnTo>
                  <a:lnTo>
                    <a:pt x="18" y="6"/>
                  </a:lnTo>
                  <a:lnTo>
                    <a:pt x="18" y="12"/>
                  </a:lnTo>
                  <a:lnTo>
                    <a:pt x="24" y="12"/>
                  </a:lnTo>
                  <a:lnTo>
                    <a:pt x="30" y="12"/>
                  </a:lnTo>
                  <a:lnTo>
                    <a:pt x="36" y="12"/>
                  </a:lnTo>
                  <a:lnTo>
                    <a:pt x="30" y="12"/>
                  </a:lnTo>
                  <a:lnTo>
                    <a:pt x="30" y="18"/>
                  </a:lnTo>
                  <a:lnTo>
                    <a:pt x="36" y="18"/>
                  </a:lnTo>
                  <a:lnTo>
                    <a:pt x="36" y="24"/>
                  </a:lnTo>
                  <a:lnTo>
                    <a:pt x="42" y="30"/>
                  </a:lnTo>
                  <a:lnTo>
                    <a:pt x="36" y="30"/>
                  </a:lnTo>
                  <a:lnTo>
                    <a:pt x="36" y="36"/>
                  </a:lnTo>
                  <a:lnTo>
                    <a:pt x="36" y="48"/>
                  </a:lnTo>
                  <a:lnTo>
                    <a:pt x="30" y="54"/>
                  </a:lnTo>
                  <a:lnTo>
                    <a:pt x="30" y="60"/>
                  </a:lnTo>
                  <a:lnTo>
                    <a:pt x="24" y="60"/>
                  </a:lnTo>
                  <a:lnTo>
                    <a:pt x="24" y="66"/>
                  </a:lnTo>
                  <a:lnTo>
                    <a:pt x="30" y="66"/>
                  </a:lnTo>
                  <a:lnTo>
                    <a:pt x="24" y="72"/>
                  </a:lnTo>
                  <a:lnTo>
                    <a:pt x="18"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83" name="Freeform 611"/>
            <p:cNvSpPr>
              <a:spLocks/>
            </p:cNvSpPr>
            <p:nvPr/>
          </p:nvSpPr>
          <p:spPr bwMode="auto">
            <a:xfrm>
              <a:off x="780" y="1350"/>
              <a:ext cx="60" cy="72"/>
            </a:xfrm>
            <a:custGeom>
              <a:avLst/>
              <a:gdLst>
                <a:gd name="T0" fmla="*/ 30 w 60"/>
                <a:gd name="T1" fmla="*/ 72 h 72"/>
                <a:gd name="T2" fmla="*/ 24 w 60"/>
                <a:gd name="T3" fmla="*/ 72 h 72"/>
                <a:gd name="T4" fmla="*/ 24 w 60"/>
                <a:gd name="T5" fmla="*/ 60 h 72"/>
                <a:gd name="T6" fmla="*/ 6 w 60"/>
                <a:gd name="T7" fmla="*/ 54 h 72"/>
                <a:gd name="T8" fmla="*/ 6 w 60"/>
                <a:gd name="T9" fmla="*/ 30 h 72"/>
                <a:gd name="T10" fmla="*/ 0 w 60"/>
                <a:gd name="T11" fmla="*/ 24 h 72"/>
                <a:gd name="T12" fmla="*/ 6 w 60"/>
                <a:gd name="T13" fmla="*/ 18 h 72"/>
                <a:gd name="T14" fmla="*/ 12 w 60"/>
                <a:gd name="T15" fmla="*/ 0 h 72"/>
                <a:gd name="T16" fmla="*/ 36 w 60"/>
                <a:gd name="T17" fmla="*/ 12 h 72"/>
                <a:gd name="T18" fmla="*/ 60 w 60"/>
                <a:gd name="T19" fmla="*/ 18 h 72"/>
                <a:gd name="T20" fmla="*/ 54 w 60"/>
                <a:gd name="T21" fmla="*/ 18 h 72"/>
                <a:gd name="T22" fmla="*/ 54 w 60"/>
                <a:gd name="T23" fmla="*/ 24 h 72"/>
                <a:gd name="T24" fmla="*/ 48 w 60"/>
                <a:gd name="T25" fmla="*/ 24 h 72"/>
                <a:gd name="T26" fmla="*/ 42 w 60"/>
                <a:gd name="T27" fmla="*/ 30 h 72"/>
                <a:gd name="T28" fmla="*/ 42 w 60"/>
                <a:gd name="T29" fmla="*/ 36 h 72"/>
                <a:gd name="T30" fmla="*/ 42 w 60"/>
                <a:gd name="T31" fmla="*/ 42 h 72"/>
                <a:gd name="T32" fmla="*/ 36 w 60"/>
                <a:gd name="T33" fmla="*/ 48 h 72"/>
                <a:gd name="T34" fmla="*/ 36 w 60"/>
                <a:gd name="T35" fmla="*/ 54 h 72"/>
                <a:gd name="T36" fmla="*/ 36 w 60"/>
                <a:gd name="T37" fmla="*/ 60 h 72"/>
                <a:gd name="T38" fmla="*/ 36 w 60"/>
                <a:gd name="T39" fmla="*/ 66 h 72"/>
                <a:gd name="T40" fmla="*/ 36 w 60"/>
                <a:gd name="T41" fmla="*/ 72 h 72"/>
                <a:gd name="T42" fmla="*/ 30 w 60"/>
                <a:gd name="T4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2">
                  <a:moveTo>
                    <a:pt x="30" y="72"/>
                  </a:moveTo>
                  <a:lnTo>
                    <a:pt x="24" y="72"/>
                  </a:lnTo>
                  <a:lnTo>
                    <a:pt x="24" y="60"/>
                  </a:lnTo>
                  <a:lnTo>
                    <a:pt x="6" y="54"/>
                  </a:lnTo>
                  <a:lnTo>
                    <a:pt x="6" y="30"/>
                  </a:lnTo>
                  <a:lnTo>
                    <a:pt x="0" y="24"/>
                  </a:lnTo>
                  <a:lnTo>
                    <a:pt x="6" y="18"/>
                  </a:lnTo>
                  <a:lnTo>
                    <a:pt x="12" y="0"/>
                  </a:lnTo>
                  <a:lnTo>
                    <a:pt x="36" y="12"/>
                  </a:lnTo>
                  <a:lnTo>
                    <a:pt x="60" y="18"/>
                  </a:lnTo>
                  <a:lnTo>
                    <a:pt x="54" y="18"/>
                  </a:lnTo>
                  <a:lnTo>
                    <a:pt x="54" y="24"/>
                  </a:lnTo>
                  <a:lnTo>
                    <a:pt x="48" y="24"/>
                  </a:lnTo>
                  <a:lnTo>
                    <a:pt x="42" y="30"/>
                  </a:lnTo>
                  <a:lnTo>
                    <a:pt x="42" y="36"/>
                  </a:lnTo>
                  <a:lnTo>
                    <a:pt x="42" y="42"/>
                  </a:lnTo>
                  <a:lnTo>
                    <a:pt x="36" y="48"/>
                  </a:lnTo>
                  <a:lnTo>
                    <a:pt x="36" y="54"/>
                  </a:lnTo>
                  <a:lnTo>
                    <a:pt x="36" y="60"/>
                  </a:lnTo>
                  <a:lnTo>
                    <a:pt x="36" y="66"/>
                  </a:lnTo>
                  <a:lnTo>
                    <a:pt x="36" y="72"/>
                  </a:lnTo>
                  <a:lnTo>
                    <a:pt x="30" y="7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84" name="Freeform 612"/>
            <p:cNvSpPr>
              <a:spLocks/>
            </p:cNvSpPr>
            <p:nvPr/>
          </p:nvSpPr>
          <p:spPr bwMode="auto">
            <a:xfrm>
              <a:off x="1110" y="1452"/>
              <a:ext cx="192" cy="174"/>
            </a:xfrm>
            <a:custGeom>
              <a:avLst/>
              <a:gdLst>
                <a:gd name="T0" fmla="*/ 0 w 192"/>
                <a:gd name="T1" fmla="*/ 96 h 174"/>
                <a:gd name="T2" fmla="*/ 6 w 192"/>
                <a:gd name="T3" fmla="*/ 72 h 174"/>
                <a:gd name="T4" fmla="*/ 12 w 192"/>
                <a:gd name="T5" fmla="*/ 72 h 174"/>
                <a:gd name="T6" fmla="*/ 12 w 192"/>
                <a:gd name="T7" fmla="*/ 54 h 174"/>
                <a:gd name="T8" fmla="*/ 24 w 192"/>
                <a:gd name="T9" fmla="*/ 12 h 174"/>
                <a:gd name="T10" fmla="*/ 24 w 192"/>
                <a:gd name="T11" fmla="*/ 0 h 174"/>
                <a:gd name="T12" fmla="*/ 108 w 192"/>
                <a:gd name="T13" fmla="*/ 18 h 174"/>
                <a:gd name="T14" fmla="*/ 192 w 192"/>
                <a:gd name="T15" fmla="*/ 36 h 174"/>
                <a:gd name="T16" fmla="*/ 168 w 192"/>
                <a:gd name="T17" fmla="*/ 132 h 174"/>
                <a:gd name="T18" fmla="*/ 162 w 192"/>
                <a:gd name="T19" fmla="*/ 168 h 174"/>
                <a:gd name="T20" fmla="*/ 144 w 192"/>
                <a:gd name="T21" fmla="*/ 162 h 174"/>
                <a:gd name="T22" fmla="*/ 138 w 192"/>
                <a:gd name="T23" fmla="*/ 174 h 174"/>
                <a:gd name="T24" fmla="*/ 144 w 192"/>
                <a:gd name="T25" fmla="*/ 162 h 174"/>
                <a:gd name="T26" fmla="*/ 120 w 192"/>
                <a:gd name="T27" fmla="*/ 156 h 174"/>
                <a:gd name="T28" fmla="*/ 120 w 192"/>
                <a:gd name="T29" fmla="*/ 138 h 174"/>
                <a:gd name="T30" fmla="*/ 36 w 192"/>
                <a:gd name="T31" fmla="*/ 120 h 174"/>
                <a:gd name="T32" fmla="*/ 42 w 192"/>
                <a:gd name="T33" fmla="*/ 108 h 174"/>
                <a:gd name="T34" fmla="*/ 0 w 192"/>
                <a:gd name="T35"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4">
                  <a:moveTo>
                    <a:pt x="0" y="96"/>
                  </a:moveTo>
                  <a:lnTo>
                    <a:pt x="6" y="72"/>
                  </a:lnTo>
                  <a:lnTo>
                    <a:pt x="12" y="72"/>
                  </a:lnTo>
                  <a:lnTo>
                    <a:pt x="12" y="54"/>
                  </a:lnTo>
                  <a:lnTo>
                    <a:pt x="24" y="12"/>
                  </a:lnTo>
                  <a:lnTo>
                    <a:pt x="24" y="0"/>
                  </a:lnTo>
                  <a:lnTo>
                    <a:pt x="108" y="18"/>
                  </a:lnTo>
                  <a:lnTo>
                    <a:pt x="192" y="36"/>
                  </a:lnTo>
                  <a:lnTo>
                    <a:pt x="168" y="132"/>
                  </a:lnTo>
                  <a:lnTo>
                    <a:pt x="162" y="168"/>
                  </a:lnTo>
                  <a:lnTo>
                    <a:pt x="144" y="162"/>
                  </a:lnTo>
                  <a:lnTo>
                    <a:pt x="138" y="174"/>
                  </a:lnTo>
                  <a:lnTo>
                    <a:pt x="144" y="162"/>
                  </a:lnTo>
                  <a:lnTo>
                    <a:pt x="120" y="156"/>
                  </a:lnTo>
                  <a:lnTo>
                    <a:pt x="120" y="138"/>
                  </a:lnTo>
                  <a:lnTo>
                    <a:pt x="36" y="120"/>
                  </a:lnTo>
                  <a:lnTo>
                    <a:pt x="42" y="108"/>
                  </a:lnTo>
                  <a:lnTo>
                    <a:pt x="0" y="9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85" name="Freeform 613"/>
            <p:cNvSpPr>
              <a:spLocks/>
            </p:cNvSpPr>
            <p:nvPr/>
          </p:nvSpPr>
          <p:spPr bwMode="auto">
            <a:xfrm>
              <a:off x="1278" y="1488"/>
              <a:ext cx="240" cy="228"/>
            </a:xfrm>
            <a:custGeom>
              <a:avLst/>
              <a:gdLst>
                <a:gd name="T0" fmla="*/ 72 w 240"/>
                <a:gd name="T1" fmla="*/ 204 h 228"/>
                <a:gd name="T2" fmla="*/ 60 w 240"/>
                <a:gd name="T3" fmla="*/ 198 h 228"/>
                <a:gd name="T4" fmla="*/ 60 w 240"/>
                <a:gd name="T5" fmla="*/ 144 h 228"/>
                <a:gd name="T6" fmla="*/ 66 w 240"/>
                <a:gd name="T7" fmla="*/ 114 h 228"/>
                <a:gd name="T8" fmla="*/ 30 w 240"/>
                <a:gd name="T9" fmla="*/ 102 h 228"/>
                <a:gd name="T10" fmla="*/ 0 w 240"/>
                <a:gd name="T11" fmla="*/ 96 h 228"/>
                <a:gd name="T12" fmla="*/ 24 w 240"/>
                <a:gd name="T13" fmla="*/ 0 h 228"/>
                <a:gd name="T14" fmla="*/ 102 w 240"/>
                <a:gd name="T15" fmla="*/ 18 h 228"/>
                <a:gd name="T16" fmla="*/ 168 w 240"/>
                <a:gd name="T17" fmla="*/ 30 h 228"/>
                <a:gd name="T18" fmla="*/ 222 w 240"/>
                <a:gd name="T19" fmla="*/ 42 h 228"/>
                <a:gd name="T20" fmla="*/ 240 w 240"/>
                <a:gd name="T21" fmla="*/ 42 h 228"/>
                <a:gd name="T22" fmla="*/ 216 w 240"/>
                <a:gd name="T23" fmla="*/ 144 h 228"/>
                <a:gd name="T24" fmla="*/ 204 w 240"/>
                <a:gd name="T25" fmla="*/ 228 h 228"/>
                <a:gd name="T26" fmla="*/ 72 w 240"/>
                <a:gd name="T27" fmla="*/ 20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28">
                  <a:moveTo>
                    <a:pt x="72" y="204"/>
                  </a:moveTo>
                  <a:lnTo>
                    <a:pt x="60" y="198"/>
                  </a:lnTo>
                  <a:lnTo>
                    <a:pt x="60" y="144"/>
                  </a:lnTo>
                  <a:lnTo>
                    <a:pt x="66" y="114"/>
                  </a:lnTo>
                  <a:lnTo>
                    <a:pt x="30" y="102"/>
                  </a:lnTo>
                  <a:lnTo>
                    <a:pt x="0" y="96"/>
                  </a:lnTo>
                  <a:lnTo>
                    <a:pt x="24" y="0"/>
                  </a:lnTo>
                  <a:lnTo>
                    <a:pt x="102" y="18"/>
                  </a:lnTo>
                  <a:lnTo>
                    <a:pt x="168" y="30"/>
                  </a:lnTo>
                  <a:lnTo>
                    <a:pt x="222" y="42"/>
                  </a:lnTo>
                  <a:lnTo>
                    <a:pt x="240" y="42"/>
                  </a:lnTo>
                  <a:lnTo>
                    <a:pt x="216" y="144"/>
                  </a:lnTo>
                  <a:lnTo>
                    <a:pt x="204" y="228"/>
                  </a:lnTo>
                  <a:lnTo>
                    <a:pt x="72" y="20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86" name="Freeform 614"/>
            <p:cNvSpPr>
              <a:spLocks/>
            </p:cNvSpPr>
            <p:nvPr/>
          </p:nvSpPr>
          <p:spPr bwMode="auto">
            <a:xfrm>
              <a:off x="966" y="1410"/>
              <a:ext cx="120" cy="108"/>
            </a:xfrm>
            <a:custGeom>
              <a:avLst/>
              <a:gdLst>
                <a:gd name="T0" fmla="*/ 6 w 120"/>
                <a:gd name="T1" fmla="*/ 78 h 108"/>
                <a:gd name="T2" fmla="*/ 0 w 120"/>
                <a:gd name="T3" fmla="*/ 78 h 108"/>
                <a:gd name="T4" fmla="*/ 12 w 120"/>
                <a:gd name="T5" fmla="*/ 24 h 108"/>
                <a:gd name="T6" fmla="*/ 12 w 120"/>
                <a:gd name="T7" fmla="*/ 18 h 108"/>
                <a:gd name="T8" fmla="*/ 18 w 120"/>
                <a:gd name="T9" fmla="*/ 6 h 108"/>
                <a:gd name="T10" fmla="*/ 18 w 120"/>
                <a:gd name="T11" fmla="*/ 0 h 108"/>
                <a:gd name="T12" fmla="*/ 60 w 120"/>
                <a:gd name="T13" fmla="*/ 12 h 108"/>
                <a:gd name="T14" fmla="*/ 120 w 120"/>
                <a:gd name="T15" fmla="*/ 24 h 108"/>
                <a:gd name="T16" fmla="*/ 102 w 120"/>
                <a:gd name="T17" fmla="*/ 108 h 108"/>
                <a:gd name="T18" fmla="*/ 6 w 120"/>
                <a:gd name="T19"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08">
                  <a:moveTo>
                    <a:pt x="6" y="78"/>
                  </a:moveTo>
                  <a:lnTo>
                    <a:pt x="0" y="78"/>
                  </a:lnTo>
                  <a:lnTo>
                    <a:pt x="12" y="24"/>
                  </a:lnTo>
                  <a:lnTo>
                    <a:pt x="12" y="18"/>
                  </a:lnTo>
                  <a:lnTo>
                    <a:pt x="18" y="6"/>
                  </a:lnTo>
                  <a:lnTo>
                    <a:pt x="18" y="0"/>
                  </a:lnTo>
                  <a:lnTo>
                    <a:pt x="60" y="12"/>
                  </a:lnTo>
                  <a:lnTo>
                    <a:pt x="120" y="24"/>
                  </a:lnTo>
                  <a:lnTo>
                    <a:pt x="102" y="108"/>
                  </a:lnTo>
                  <a:lnTo>
                    <a:pt x="6"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87" name="Freeform 615"/>
            <p:cNvSpPr>
              <a:spLocks/>
            </p:cNvSpPr>
            <p:nvPr/>
          </p:nvSpPr>
          <p:spPr bwMode="auto">
            <a:xfrm>
              <a:off x="1020" y="1434"/>
              <a:ext cx="114" cy="282"/>
            </a:xfrm>
            <a:custGeom>
              <a:avLst/>
              <a:gdLst>
                <a:gd name="T0" fmla="*/ 0 w 114"/>
                <a:gd name="T1" fmla="*/ 264 h 282"/>
                <a:gd name="T2" fmla="*/ 6 w 114"/>
                <a:gd name="T3" fmla="*/ 252 h 282"/>
                <a:gd name="T4" fmla="*/ 12 w 114"/>
                <a:gd name="T5" fmla="*/ 222 h 282"/>
                <a:gd name="T6" fmla="*/ 48 w 114"/>
                <a:gd name="T7" fmla="*/ 84 h 282"/>
                <a:gd name="T8" fmla="*/ 66 w 114"/>
                <a:gd name="T9" fmla="*/ 0 h 282"/>
                <a:gd name="T10" fmla="*/ 114 w 114"/>
                <a:gd name="T11" fmla="*/ 12 h 282"/>
                <a:gd name="T12" fmla="*/ 114 w 114"/>
                <a:gd name="T13" fmla="*/ 18 h 282"/>
                <a:gd name="T14" fmla="*/ 114 w 114"/>
                <a:gd name="T15" fmla="*/ 30 h 282"/>
                <a:gd name="T16" fmla="*/ 102 w 114"/>
                <a:gd name="T17" fmla="*/ 72 h 282"/>
                <a:gd name="T18" fmla="*/ 102 w 114"/>
                <a:gd name="T19" fmla="*/ 90 h 282"/>
                <a:gd name="T20" fmla="*/ 96 w 114"/>
                <a:gd name="T21" fmla="*/ 90 h 282"/>
                <a:gd name="T22" fmla="*/ 90 w 114"/>
                <a:gd name="T23" fmla="*/ 114 h 282"/>
                <a:gd name="T24" fmla="*/ 66 w 114"/>
                <a:gd name="T25" fmla="*/ 210 h 282"/>
                <a:gd name="T26" fmla="*/ 78 w 114"/>
                <a:gd name="T27" fmla="*/ 210 h 282"/>
                <a:gd name="T28" fmla="*/ 78 w 114"/>
                <a:gd name="T29" fmla="*/ 216 h 282"/>
                <a:gd name="T30" fmla="*/ 72 w 114"/>
                <a:gd name="T31" fmla="*/ 216 h 282"/>
                <a:gd name="T32" fmla="*/ 72 w 114"/>
                <a:gd name="T33" fmla="*/ 222 h 282"/>
                <a:gd name="T34" fmla="*/ 72 w 114"/>
                <a:gd name="T35" fmla="*/ 228 h 282"/>
                <a:gd name="T36" fmla="*/ 72 w 114"/>
                <a:gd name="T37" fmla="*/ 234 h 282"/>
                <a:gd name="T38" fmla="*/ 72 w 114"/>
                <a:gd name="T39" fmla="*/ 240 h 282"/>
                <a:gd name="T40" fmla="*/ 66 w 114"/>
                <a:gd name="T41" fmla="*/ 246 h 282"/>
                <a:gd name="T42" fmla="*/ 60 w 114"/>
                <a:gd name="T43" fmla="*/ 246 h 282"/>
                <a:gd name="T44" fmla="*/ 54 w 114"/>
                <a:gd name="T45" fmla="*/ 246 h 282"/>
                <a:gd name="T46" fmla="*/ 48 w 114"/>
                <a:gd name="T47" fmla="*/ 246 h 282"/>
                <a:gd name="T48" fmla="*/ 42 w 114"/>
                <a:gd name="T49" fmla="*/ 246 h 282"/>
                <a:gd name="T50" fmla="*/ 36 w 114"/>
                <a:gd name="T51" fmla="*/ 246 h 282"/>
                <a:gd name="T52" fmla="*/ 36 w 114"/>
                <a:gd name="T53" fmla="*/ 252 h 282"/>
                <a:gd name="T54" fmla="*/ 30 w 114"/>
                <a:gd name="T55" fmla="*/ 252 h 282"/>
                <a:gd name="T56" fmla="*/ 30 w 114"/>
                <a:gd name="T57" fmla="*/ 246 h 282"/>
                <a:gd name="T58" fmla="*/ 30 w 114"/>
                <a:gd name="T59" fmla="*/ 252 h 282"/>
                <a:gd name="T60" fmla="*/ 30 w 114"/>
                <a:gd name="T61" fmla="*/ 258 h 282"/>
                <a:gd name="T62" fmla="*/ 30 w 114"/>
                <a:gd name="T63" fmla="*/ 264 h 282"/>
                <a:gd name="T64" fmla="*/ 24 w 114"/>
                <a:gd name="T65" fmla="*/ 264 h 282"/>
                <a:gd name="T66" fmla="*/ 24 w 114"/>
                <a:gd name="T67" fmla="*/ 270 h 282"/>
                <a:gd name="T68" fmla="*/ 24 w 114"/>
                <a:gd name="T69" fmla="*/ 276 h 282"/>
                <a:gd name="T70" fmla="*/ 18 w 114"/>
                <a:gd name="T71" fmla="*/ 276 h 282"/>
                <a:gd name="T72" fmla="*/ 12 w 114"/>
                <a:gd name="T73" fmla="*/ 276 h 282"/>
                <a:gd name="T74" fmla="*/ 6 w 114"/>
                <a:gd name="T75" fmla="*/ 276 h 282"/>
                <a:gd name="T76" fmla="*/ 6 w 114"/>
                <a:gd name="T77" fmla="*/ 282 h 282"/>
                <a:gd name="T78" fmla="*/ 6 w 114"/>
                <a:gd name="T79" fmla="*/ 276 h 282"/>
                <a:gd name="T80" fmla="*/ 6 w 114"/>
                <a:gd name="T81" fmla="*/ 282 h 282"/>
                <a:gd name="T82" fmla="*/ 0 w 114"/>
                <a:gd name="T83" fmla="*/ 276 h 282"/>
                <a:gd name="T84" fmla="*/ 0 w 114"/>
                <a:gd name="T85"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282">
                  <a:moveTo>
                    <a:pt x="0" y="264"/>
                  </a:moveTo>
                  <a:lnTo>
                    <a:pt x="6" y="252"/>
                  </a:lnTo>
                  <a:lnTo>
                    <a:pt x="12" y="222"/>
                  </a:lnTo>
                  <a:lnTo>
                    <a:pt x="48" y="84"/>
                  </a:lnTo>
                  <a:lnTo>
                    <a:pt x="66" y="0"/>
                  </a:lnTo>
                  <a:lnTo>
                    <a:pt x="114" y="12"/>
                  </a:lnTo>
                  <a:lnTo>
                    <a:pt x="114" y="18"/>
                  </a:lnTo>
                  <a:lnTo>
                    <a:pt x="114" y="30"/>
                  </a:lnTo>
                  <a:lnTo>
                    <a:pt x="102" y="72"/>
                  </a:lnTo>
                  <a:lnTo>
                    <a:pt x="102" y="90"/>
                  </a:lnTo>
                  <a:lnTo>
                    <a:pt x="96" y="90"/>
                  </a:lnTo>
                  <a:lnTo>
                    <a:pt x="90" y="114"/>
                  </a:lnTo>
                  <a:lnTo>
                    <a:pt x="66" y="210"/>
                  </a:lnTo>
                  <a:lnTo>
                    <a:pt x="78" y="210"/>
                  </a:lnTo>
                  <a:lnTo>
                    <a:pt x="78" y="216"/>
                  </a:lnTo>
                  <a:lnTo>
                    <a:pt x="72" y="216"/>
                  </a:lnTo>
                  <a:lnTo>
                    <a:pt x="72" y="222"/>
                  </a:lnTo>
                  <a:lnTo>
                    <a:pt x="72" y="228"/>
                  </a:lnTo>
                  <a:lnTo>
                    <a:pt x="72" y="234"/>
                  </a:lnTo>
                  <a:lnTo>
                    <a:pt x="72" y="240"/>
                  </a:lnTo>
                  <a:lnTo>
                    <a:pt x="66" y="246"/>
                  </a:lnTo>
                  <a:lnTo>
                    <a:pt x="60" y="246"/>
                  </a:lnTo>
                  <a:lnTo>
                    <a:pt x="54" y="246"/>
                  </a:lnTo>
                  <a:lnTo>
                    <a:pt x="48" y="246"/>
                  </a:lnTo>
                  <a:lnTo>
                    <a:pt x="42" y="246"/>
                  </a:lnTo>
                  <a:lnTo>
                    <a:pt x="36" y="246"/>
                  </a:lnTo>
                  <a:lnTo>
                    <a:pt x="36" y="252"/>
                  </a:lnTo>
                  <a:lnTo>
                    <a:pt x="30" y="252"/>
                  </a:lnTo>
                  <a:lnTo>
                    <a:pt x="30" y="246"/>
                  </a:lnTo>
                  <a:lnTo>
                    <a:pt x="30" y="252"/>
                  </a:lnTo>
                  <a:lnTo>
                    <a:pt x="30" y="258"/>
                  </a:lnTo>
                  <a:lnTo>
                    <a:pt x="30" y="264"/>
                  </a:lnTo>
                  <a:lnTo>
                    <a:pt x="24" y="264"/>
                  </a:lnTo>
                  <a:lnTo>
                    <a:pt x="24" y="270"/>
                  </a:lnTo>
                  <a:lnTo>
                    <a:pt x="24" y="276"/>
                  </a:lnTo>
                  <a:lnTo>
                    <a:pt x="18" y="276"/>
                  </a:lnTo>
                  <a:lnTo>
                    <a:pt x="12" y="276"/>
                  </a:lnTo>
                  <a:lnTo>
                    <a:pt x="6" y="276"/>
                  </a:lnTo>
                  <a:lnTo>
                    <a:pt x="6" y="282"/>
                  </a:lnTo>
                  <a:lnTo>
                    <a:pt x="6" y="276"/>
                  </a:lnTo>
                  <a:lnTo>
                    <a:pt x="6" y="282"/>
                  </a:lnTo>
                  <a:lnTo>
                    <a:pt x="0" y="276"/>
                  </a:lnTo>
                  <a:lnTo>
                    <a:pt x="0" y="26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88" name="Freeform 616"/>
            <p:cNvSpPr>
              <a:spLocks/>
            </p:cNvSpPr>
            <p:nvPr/>
          </p:nvSpPr>
          <p:spPr bwMode="auto">
            <a:xfrm>
              <a:off x="3174" y="1650"/>
              <a:ext cx="36" cy="42"/>
            </a:xfrm>
            <a:custGeom>
              <a:avLst/>
              <a:gdLst>
                <a:gd name="T0" fmla="*/ 6 w 36"/>
                <a:gd name="T1" fmla="*/ 42 h 42"/>
                <a:gd name="T2" fmla="*/ 0 w 36"/>
                <a:gd name="T3" fmla="*/ 12 h 42"/>
                <a:gd name="T4" fmla="*/ 0 w 36"/>
                <a:gd name="T5" fmla="*/ 6 h 42"/>
                <a:gd name="T6" fmla="*/ 36 w 36"/>
                <a:gd name="T7" fmla="*/ 0 h 42"/>
                <a:gd name="T8" fmla="*/ 36 w 36"/>
                <a:gd name="T9" fmla="*/ 18 h 42"/>
                <a:gd name="T10" fmla="*/ 36 w 36"/>
                <a:gd name="T11" fmla="*/ 36 h 42"/>
                <a:gd name="T12" fmla="*/ 6 w 3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6" y="42"/>
                  </a:moveTo>
                  <a:lnTo>
                    <a:pt x="0" y="12"/>
                  </a:lnTo>
                  <a:lnTo>
                    <a:pt x="0" y="6"/>
                  </a:lnTo>
                  <a:lnTo>
                    <a:pt x="36" y="0"/>
                  </a:lnTo>
                  <a:lnTo>
                    <a:pt x="36" y="18"/>
                  </a:lnTo>
                  <a:lnTo>
                    <a:pt x="36" y="36"/>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89" name="Freeform 617"/>
            <p:cNvSpPr>
              <a:spLocks/>
            </p:cNvSpPr>
            <p:nvPr/>
          </p:nvSpPr>
          <p:spPr bwMode="auto">
            <a:xfrm>
              <a:off x="2664" y="1662"/>
              <a:ext cx="36" cy="48"/>
            </a:xfrm>
            <a:custGeom>
              <a:avLst/>
              <a:gdLst>
                <a:gd name="T0" fmla="*/ 36 w 36"/>
                <a:gd name="T1" fmla="*/ 42 h 48"/>
                <a:gd name="T2" fmla="*/ 30 w 36"/>
                <a:gd name="T3" fmla="*/ 42 h 48"/>
                <a:gd name="T4" fmla="*/ 18 w 36"/>
                <a:gd name="T5" fmla="*/ 42 h 48"/>
                <a:gd name="T6" fmla="*/ 18 w 36"/>
                <a:gd name="T7" fmla="*/ 48 h 48"/>
                <a:gd name="T8" fmla="*/ 0 w 36"/>
                <a:gd name="T9" fmla="*/ 48 h 48"/>
                <a:gd name="T10" fmla="*/ 0 w 36"/>
                <a:gd name="T11" fmla="*/ 18 h 48"/>
                <a:gd name="T12" fmla="*/ 0 w 36"/>
                <a:gd name="T13" fmla="*/ 0 h 48"/>
                <a:gd name="T14" fmla="*/ 36 w 36"/>
                <a:gd name="T15" fmla="*/ 0 h 48"/>
                <a:gd name="T16" fmla="*/ 36 w 36"/>
                <a:gd name="T17" fmla="*/ 18 h 48"/>
                <a:gd name="T18" fmla="*/ 36 w 36"/>
                <a:gd name="T1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36" y="42"/>
                  </a:moveTo>
                  <a:lnTo>
                    <a:pt x="30" y="42"/>
                  </a:lnTo>
                  <a:lnTo>
                    <a:pt x="18" y="42"/>
                  </a:lnTo>
                  <a:lnTo>
                    <a:pt x="18" y="48"/>
                  </a:lnTo>
                  <a:lnTo>
                    <a:pt x="0" y="48"/>
                  </a:lnTo>
                  <a:lnTo>
                    <a:pt x="0" y="18"/>
                  </a:lnTo>
                  <a:lnTo>
                    <a:pt x="0" y="0"/>
                  </a:lnTo>
                  <a:lnTo>
                    <a:pt x="36" y="0"/>
                  </a:lnTo>
                  <a:lnTo>
                    <a:pt x="36" y="18"/>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90" name="Freeform 618"/>
            <p:cNvSpPr>
              <a:spLocks/>
            </p:cNvSpPr>
            <p:nvPr/>
          </p:nvSpPr>
          <p:spPr bwMode="auto">
            <a:xfrm>
              <a:off x="3030" y="1668"/>
              <a:ext cx="42" cy="36"/>
            </a:xfrm>
            <a:custGeom>
              <a:avLst/>
              <a:gdLst>
                <a:gd name="T0" fmla="*/ 36 w 42"/>
                <a:gd name="T1" fmla="*/ 36 h 36"/>
                <a:gd name="T2" fmla="*/ 0 w 42"/>
                <a:gd name="T3" fmla="*/ 36 h 36"/>
                <a:gd name="T4" fmla="*/ 0 w 42"/>
                <a:gd name="T5" fmla="*/ 24 h 36"/>
                <a:gd name="T6" fmla="*/ 0 w 42"/>
                <a:gd name="T7" fmla="*/ 0 h 36"/>
                <a:gd name="T8" fmla="*/ 6 w 42"/>
                <a:gd name="T9" fmla="*/ 0 h 36"/>
                <a:gd name="T10" fmla="*/ 42 w 42"/>
                <a:gd name="T11" fmla="*/ 0 h 36"/>
                <a:gd name="T12" fmla="*/ 42 w 42"/>
                <a:gd name="T13" fmla="*/ 24 h 36"/>
                <a:gd name="T14" fmla="*/ 42 w 42"/>
                <a:gd name="T15" fmla="*/ 36 h 36"/>
                <a:gd name="T16" fmla="*/ 36 w 4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36" y="36"/>
                  </a:moveTo>
                  <a:lnTo>
                    <a:pt x="0" y="36"/>
                  </a:lnTo>
                  <a:lnTo>
                    <a:pt x="0" y="24"/>
                  </a:lnTo>
                  <a:lnTo>
                    <a:pt x="0" y="0"/>
                  </a:lnTo>
                  <a:lnTo>
                    <a:pt x="6" y="0"/>
                  </a:lnTo>
                  <a:lnTo>
                    <a:pt x="42" y="0"/>
                  </a:lnTo>
                  <a:lnTo>
                    <a:pt x="42" y="24"/>
                  </a:lnTo>
                  <a:lnTo>
                    <a:pt x="42" y="3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91" name="Freeform 619"/>
            <p:cNvSpPr>
              <a:spLocks/>
            </p:cNvSpPr>
            <p:nvPr/>
          </p:nvSpPr>
          <p:spPr bwMode="auto">
            <a:xfrm>
              <a:off x="2994" y="1668"/>
              <a:ext cx="36" cy="36"/>
            </a:xfrm>
            <a:custGeom>
              <a:avLst/>
              <a:gdLst>
                <a:gd name="T0" fmla="*/ 36 w 36"/>
                <a:gd name="T1" fmla="*/ 36 h 36"/>
                <a:gd name="T2" fmla="*/ 30 w 36"/>
                <a:gd name="T3" fmla="*/ 36 h 36"/>
                <a:gd name="T4" fmla="*/ 6 w 36"/>
                <a:gd name="T5" fmla="*/ 36 h 36"/>
                <a:gd name="T6" fmla="*/ 6 w 36"/>
                <a:gd name="T7" fmla="*/ 30 h 36"/>
                <a:gd name="T8" fmla="*/ 0 w 36"/>
                <a:gd name="T9" fmla="*/ 30 h 36"/>
                <a:gd name="T10" fmla="*/ 0 w 36"/>
                <a:gd name="T11" fmla="*/ 0 h 36"/>
                <a:gd name="T12" fmla="*/ 12 w 36"/>
                <a:gd name="T13" fmla="*/ 0 h 36"/>
                <a:gd name="T14" fmla="*/ 36 w 36"/>
                <a:gd name="T15" fmla="*/ 0 h 36"/>
                <a:gd name="T16" fmla="*/ 36 w 36"/>
                <a:gd name="T17" fmla="*/ 24 h 36"/>
                <a:gd name="T18" fmla="*/ 36 w 36"/>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36"/>
                  </a:moveTo>
                  <a:lnTo>
                    <a:pt x="30" y="36"/>
                  </a:lnTo>
                  <a:lnTo>
                    <a:pt x="6" y="36"/>
                  </a:lnTo>
                  <a:lnTo>
                    <a:pt x="6" y="30"/>
                  </a:lnTo>
                  <a:lnTo>
                    <a:pt x="0" y="30"/>
                  </a:lnTo>
                  <a:lnTo>
                    <a:pt x="0" y="0"/>
                  </a:lnTo>
                  <a:lnTo>
                    <a:pt x="12" y="0"/>
                  </a:lnTo>
                  <a:lnTo>
                    <a:pt x="36" y="0"/>
                  </a:lnTo>
                  <a:lnTo>
                    <a:pt x="36" y="24"/>
                  </a:lnTo>
                  <a:lnTo>
                    <a:pt x="3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92" name="Freeform 620"/>
            <p:cNvSpPr>
              <a:spLocks/>
            </p:cNvSpPr>
            <p:nvPr/>
          </p:nvSpPr>
          <p:spPr bwMode="auto">
            <a:xfrm>
              <a:off x="3072" y="1668"/>
              <a:ext cx="36" cy="36"/>
            </a:xfrm>
            <a:custGeom>
              <a:avLst/>
              <a:gdLst>
                <a:gd name="T0" fmla="*/ 36 w 36"/>
                <a:gd name="T1" fmla="*/ 36 h 36"/>
                <a:gd name="T2" fmla="*/ 30 w 36"/>
                <a:gd name="T3" fmla="*/ 36 h 36"/>
                <a:gd name="T4" fmla="*/ 0 w 36"/>
                <a:gd name="T5" fmla="*/ 36 h 36"/>
                <a:gd name="T6" fmla="*/ 0 w 36"/>
                <a:gd name="T7" fmla="*/ 24 h 36"/>
                <a:gd name="T8" fmla="*/ 0 w 36"/>
                <a:gd name="T9" fmla="*/ 0 h 36"/>
                <a:gd name="T10" fmla="*/ 36 w 36"/>
                <a:gd name="T11" fmla="*/ 0 h 36"/>
                <a:gd name="T12" fmla="*/ 3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36"/>
                  </a:moveTo>
                  <a:lnTo>
                    <a:pt x="30" y="36"/>
                  </a:lnTo>
                  <a:lnTo>
                    <a:pt x="0" y="36"/>
                  </a:lnTo>
                  <a:lnTo>
                    <a:pt x="0" y="24"/>
                  </a:lnTo>
                  <a:lnTo>
                    <a:pt x="0" y="0"/>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93" name="Freeform 621"/>
            <p:cNvSpPr>
              <a:spLocks/>
            </p:cNvSpPr>
            <p:nvPr/>
          </p:nvSpPr>
          <p:spPr bwMode="auto">
            <a:xfrm>
              <a:off x="2826" y="1674"/>
              <a:ext cx="48" cy="30"/>
            </a:xfrm>
            <a:custGeom>
              <a:avLst/>
              <a:gdLst>
                <a:gd name="T0" fmla="*/ 12 w 48"/>
                <a:gd name="T1" fmla="*/ 30 h 30"/>
                <a:gd name="T2" fmla="*/ 6 w 48"/>
                <a:gd name="T3" fmla="*/ 30 h 30"/>
                <a:gd name="T4" fmla="*/ 0 w 48"/>
                <a:gd name="T5" fmla="*/ 30 h 30"/>
                <a:gd name="T6" fmla="*/ 0 w 48"/>
                <a:gd name="T7" fmla="*/ 24 h 30"/>
                <a:gd name="T8" fmla="*/ 0 w 48"/>
                <a:gd name="T9" fmla="*/ 18 h 30"/>
                <a:gd name="T10" fmla="*/ 0 w 48"/>
                <a:gd name="T11" fmla="*/ 12 h 30"/>
                <a:gd name="T12" fmla="*/ 0 w 48"/>
                <a:gd name="T13" fmla="*/ 6 h 30"/>
                <a:gd name="T14" fmla="*/ 6 w 48"/>
                <a:gd name="T15" fmla="*/ 6 h 30"/>
                <a:gd name="T16" fmla="*/ 0 w 48"/>
                <a:gd name="T17" fmla="*/ 0 h 30"/>
                <a:gd name="T18" fmla="*/ 30 w 48"/>
                <a:gd name="T19" fmla="*/ 0 h 30"/>
                <a:gd name="T20" fmla="*/ 42 w 48"/>
                <a:gd name="T21" fmla="*/ 0 h 30"/>
                <a:gd name="T22" fmla="*/ 42 w 48"/>
                <a:gd name="T23" fmla="*/ 24 h 30"/>
                <a:gd name="T24" fmla="*/ 48 w 48"/>
                <a:gd name="T25" fmla="*/ 24 h 30"/>
                <a:gd name="T26" fmla="*/ 48 w 48"/>
                <a:gd name="T27" fmla="*/ 30 h 30"/>
                <a:gd name="T28" fmla="*/ 12 w 48"/>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0">
                  <a:moveTo>
                    <a:pt x="12" y="30"/>
                  </a:moveTo>
                  <a:lnTo>
                    <a:pt x="6" y="30"/>
                  </a:lnTo>
                  <a:lnTo>
                    <a:pt x="0" y="30"/>
                  </a:lnTo>
                  <a:lnTo>
                    <a:pt x="0" y="24"/>
                  </a:lnTo>
                  <a:lnTo>
                    <a:pt x="0" y="18"/>
                  </a:lnTo>
                  <a:lnTo>
                    <a:pt x="0" y="12"/>
                  </a:lnTo>
                  <a:lnTo>
                    <a:pt x="0" y="6"/>
                  </a:lnTo>
                  <a:lnTo>
                    <a:pt x="6" y="6"/>
                  </a:lnTo>
                  <a:lnTo>
                    <a:pt x="0" y="0"/>
                  </a:lnTo>
                  <a:lnTo>
                    <a:pt x="30" y="0"/>
                  </a:lnTo>
                  <a:lnTo>
                    <a:pt x="42" y="0"/>
                  </a:lnTo>
                  <a:lnTo>
                    <a:pt x="42" y="24"/>
                  </a:lnTo>
                  <a:lnTo>
                    <a:pt x="48" y="24"/>
                  </a:lnTo>
                  <a:lnTo>
                    <a:pt x="48" y="30"/>
                  </a:lnTo>
                  <a:lnTo>
                    <a:pt x="1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94" name="Freeform 622"/>
            <p:cNvSpPr>
              <a:spLocks/>
            </p:cNvSpPr>
            <p:nvPr/>
          </p:nvSpPr>
          <p:spPr bwMode="auto">
            <a:xfrm>
              <a:off x="2928" y="1668"/>
              <a:ext cx="36" cy="36"/>
            </a:xfrm>
            <a:custGeom>
              <a:avLst/>
              <a:gdLst>
                <a:gd name="T0" fmla="*/ 36 w 36"/>
                <a:gd name="T1" fmla="*/ 36 h 36"/>
                <a:gd name="T2" fmla="*/ 0 w 36"/>
                <a:gd name="T3" fmla="*/ 36 h 36"/>
                <a:gd name="T4" fmla="*/ 0 w 36"/>
                <a:gd name="T5" fmla="*/ 30 h 36"/>
                <a:gd name="T6" fmla="*/ 0 w 36"/>
                <a:gd name="T7" fmla="*/ 0 h 36"/>
                <a:gd name="T8" fmla="*/ 6 w 36"/>
                <a:gd name="T9" fmla="*/ 0 h 36"/>
                <a:gd name="T10" fmla="*/ 30 w 36"/>
                <a:gd name="T11" fmla="*/ 0 h 36"/>
                <a:gd name="T12" fmla="*/ 36 w 36"/>
                <a:gd name="T13" fmla="*/ 30 h 36"/>
                <a:gd name="T14" fmla="*/ 36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36"/>
                  </a:moveTo>
                  <a:lnTo>
                    <a:pt x="0" y="36"/>
                  </a:lnTo>
                  <a:lnTo>
                    <a:pt x="0" y="30"/>
                  </a:lnTo>
                  <a:lnTo>
                    <a:pt x="0" y="0"/>
                  </a:lnTo>
                  <a:lnTo>
                    <a:pt x="6" y="0"/>
                  </a:lnTo>
                  <a:lnTo>
                    <a:pt x="30" y="0"/>
                  </a:lnTo>
                  <a:lnTo>
                    <a:pt x="36" y="30"/>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95" name="Freeform 623"/>
            <p:cNvSpPr>
              <a:spLocks/>
            </p:cNvSpPr>
            <p:nvPr/>
          </p:nvSpPr>
          <p:spPr bwMode="auto">
            <a:xfrm>
              <a:off x="2868" y="1674"/>
              <a:ext cx="36" cy="30"/>
            </a:xfrm>
            <a:custGeom>
              <a:avLst/>
              <a:gdLst>
                <a:gd name="T0" fmla="*/ 36 w 36"/>
                <a:gd name="T1" fmla="*/ 30 h 30"/>
                <a:gd name="T2" fmla="*/ 30 w 36"/>
                <a:gd name="T3" fmla="*/ 30 h 30"/>
                <a:gd name="T4" fmla="*/ 6 w 36"/>
                <a:gd name="T5" fmla="*/ 30 h 30"/>
                <a:gd name="T6" fmla="*/ 6 w 36"/>
                <a:gd name="T7" fmla="*/ 24 h 30"/>
                <a:gd name="T8" fmla="*/ 0 w 36"/>
                <a:gd name="T9" fmla="*/ 24 h 30"/>
                <a:gd name="T10" fmla="*/ 0 w 36"/>
                <a:gd name="T11" fmla="*/ 0 h 30"/>
                <a:gd name="T12" fmla="*/ 36 w 36"/>
                <a:gd name="T13" fmla="*/ 0 h 30"/>
                <a:gd name="T14" fmla="*/ 30 w 36"/>
                <a:gd name="T15" fmla="*/ 24 h 30"/>
                <a:gd name="T16" fmla="*/ 36 w 36"/>
                <a:gd name="T17" fmla="*/ 24 h 30"/>
                <a:gd name="T18" fmla="*/ 36 w 36"/>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0">
                  <a:moveTo>
                    <a:pt x="36" y="30"/>
                  </a:moveTo>
                  <a:lnTo>
                    <a:pt x="30" y="30"/>
                  </a:lnTo>
                  <a:lnTo>
                    <a:pt x="6" y="30"/>
                  </a:lnTo>
                  <a:lnTo>
                    <a:pt x="6" y="24"/>
                  </a:lnTo>
                  <a:lnTo>
                    <a:pt x="0" y="24"/>
                  </a:lnTo>
                  <a:lnTo>
                    <a:pt x="0" y="0"/>
                  </a:lnTo>
                  <a:lnTo>
                    <a:pt x="36" y="0"/>
                  </a:lnTo>
                  <a:lnTo>
                    <a:pt x="30" y="24"/>
                  </a:lnTo>
                  <a:lnTo>
                    <a:pt x="36" y="24"/>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96" name="Freeform 624"/>
            <p:cNvSpPr>
              <a:spLocks/>
            </p:cNvSpPr>
            <p:nvPr/>
          </p:nvSpPr>
          <p:spPr bwMode="auto">
            <a:xfrm>
              <a:off x="2898" y="1668"/>
              <a:ext cx="30" cy="36"/>
            </a:xfrm>
            <a:custGeom>
              <a:avLst/>
              <a:gdLst>
                <a:gd name="T0" fmla="*/ 6 w 30"/>
                <a:gd name="T1" fmla="*/ 36 h 36"/>
                <a:gd name="T2" fmla="*/ 6 w 30"/>
                <a:gd name="T3" fmla="*/ 30 h 36"/>
                <a:gd name="T4" fmla="*/ 0 w 30"/>
                <a:gd name="T5" fmla="*/ 30 h 36"/>
                <a:gd name="T6" fmla="*/ 6 w 30"/>
                <a:gd name="T7" fmla="*/ 6 h 36"/>
                <a:gd name="T8" fmla="*/ 30 w 30"/>
                <a:gd name="T9" fmla="*/ 0 h 36"/>
                <a:gd name="T10" fmla="*/ 30 w 30"/>
                <a:gd name="T11" fmla="*/ 30 h 36"/>
                <a:gd name="T12" fmla="*/ 30 w 30"/>
                <a:gd name="T13" fmla="*/ 36 h 36"/>
                <a:gd name="T14" fmla="*/ 6 w 3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6" y="36"/>
                  </a:moveTo>
                  <a:lnTo>
                    <a:pt x="6" y="30"/>
                  </a:lnTo>
                  <a:lnTo>
                    <a:pt x="0" y="30"/>
                  </a:lnTo>
                  <a:lnTo>
                    <a:pt x="6" y="6"/>
                  </a:lnTo>
                  <a:lnTo>
                    <a:pt x="30" y="0"/>
                  </a:lnTo>
                  <a:lnTo>
                    <a:pt x="30" y="30"/>
                  </a:lnTo>
                  <a:lnTo>
                    <a:pt x="30" y="36"/>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97" name="Freeform 625"/>
            <p:cNvSpPr>
              <a:spLocks/>
            </p:cNvSpPr>
            <p:nvPr/>
          </p:nvSpPr>
          <p:spPr bwMode="auto">
            <a:xfrm>
              <a:off x="3108" y="1668"/>
              <a:ext cx="36" cy="36"/>
            </a:xfrm>
            <a:custGeom>
              <a:avLst/>
              <a:gdLst>
                <a:gd name="T0" fmla="*/ 30 w 36"/>
                <a:gd name="T1" fmla="*/ 30 h 36"/>
                <a:gd name="T2" fmla="*/ 0 w 36"/>
                <a:gd name="T3" fmla="*/ 36 h 36"/>
                <a:gd name="T4" fmla="*/ 0 w 36"/>
                <a:gd name="T5" fmla="*/ 0 h 36"/>
                <a:gd name="T6" fmla="*/ 36 w 36"/>
                <a:gd name="T7" fmla="*/ 0 h 36"/>
                <a:gd name="T8" fmla="*/ 36 w 36"/>
                <a:gd name="T9" fmla="*/ 30 h 36"/>
                <a:gd name="T10" fmla="*/ 30 w 36"/>
                <a:gd name="T11" fmla="*/ 30 h 36"/>
              </a:gdLst>
              <a:ahLst/>
              <a:cxnLst>
                <a:cxn ang="0">
                  <a:pos x="T0" y="T1"/>
                </a:cxn>
                <a:cxn ang="0">
                  <a:pos x="T2" y="T3"/>
                </a:cxn>
                <a:cxn ang="0">
                  <a:pos x="T4" y="T5"/>
                </a:cxn>
                <a:cxn ang="0">
                  <a:pos x="T6" y="T7"/>
                </a:cxn>
                <a:cxn ang="0">
                  <a:pos x="T8" y="T9"/>
                </a:cxn>
                <a:cxn ang="0">
                  <a:pos x="T10" y="T11"/>
                </a:cxn>
              </a:cxnLst>
              <a:rect l="0" t="0" r="r" b="b"/>
              <a:pathLst>
                <a:path w="36" h="36">
                  <a:moveTo>
                    <a:pt x="30" y="30"/>
                  </a:moveTo>
                  <a:lnTo>
                    <a:pt x="0" y="36"/>
                  </a:lnTo>
                  <a:lnTo>
                    <a:pt x="0" y="0"/>
                  </a:lnTo>
                  <a:lnTo>
                    <a:pt x="36" y="0"/>
                  </a:lnTo>
                  <a:lnTo>
                    <a:pt x="36" y="30"/>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98" name="Freeform 626"/>
            <p:cNvSpPr>
              <a:spLocks/>
            </p:cNvSpPr>
            <p:nvPr/>
          </p:nvSpPr>
          <p:spPr bwMode="auto">
            <a:xfrm>
              <a:off x="2958" y="1668"/>
              <a:ext cx="42" cy="36"/>
            </a:xfrm>
            <a:custGeom>
              <a:avLst/>
              <a:gdLst>
                <a:gd name="T0" fmla="*/ 6 w 42"/>
                <a:gd name="T1" fmla="*/ 36 h 36"/>
                <a:gd name="T2" fmla="*/ 6 w 42"/>
                <a:gd name="T3" fmla="*/ 30 h 36"/>
                <a:gd name="T4" fmla="*/ 0 w 42"/>
                <a:gd name="T5" fmla="*/ 0 h 36"/>
                <a:gd name="T6" fmla="*/ 12 w 42"/>
                <a:gd name="T7" fmla="*/ 0 h 36"/>
                <a:gd name="T8" fmla="*/ 36 w 42"/>
                <a:gd name="T9" fmla="*/ 0 h 36"/>
                <a:gd name="T10" fmla="*/ 36 w 42"/>
                <a:gd name="T11" fmla="*/ 30 h 36"/>
                <a:gd name="T12" fmla="*/ 42 w 42"/>
                <a:gd name="T13" fmla="*/ 30 h 36"/>
                <a:gd name="T14" fmla="*/ 42 w 42"/>
                <a:gd name="T15" fmla="*/ 36 h 36"/>
                <a:gd name="T16" fmla="*/ 30 w 42"/>
                <a:gd name="T17" fmla="*/ 36 h 36"/>
                <a:gd name="T18" fmla="*/ 6 w 42"/>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6">
                  <a:moveTo>
                    <a:pt x="6" y="36"/>
                  </a:moveTo>
                  <a:lnTo>
                    <a:pt x="6" y="30"/>
                  </a:lnTo>
                  <a:lnTo>
                    <a:pt x="0" y="0"/>
                  </a:lnTo>
                  <a:lnTo>
                    <a:pt x="12" y="0"/>
                  </a:lnTo>
                  <a:lnTo>
                    <a:pt x="36" y="0"/>
                  </a:lnTo>
                  <a:lnTo>
                    <a:pt x="36" y="30"/>
                  </a:lnTo>
                  <a:lnTo>
                    <a:pt x="42" y="30"/>
                  </a:lnTo>
                  <a:lnTo>
                    <a:pt x="42" y="36"/>
                  </a:lnTo>
                  <a:lnTo>
                    <a:pt x="30"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99" name="Freeform 627"/>
            <p:cNvSpPr>
              <a:spLocks/>
            </p:cNvSpPr>
            <p:nvPr/>
          </p:nvSpPr>
          <p:spPr bwMode="auto">
            <a:xfrm>
              <a:off x="3144" y="1662"/>
              <a:ext cx="36" cy="48"/>
            </a:xfrm>
            <a:custGeom>
              <a:avLst/>
              <a:gdLst>
                <a:gd name="T0" fmla="*/ 36 w 36"/>
                <a:gd name="T1" fmla="*/ 42 h 48"/>
                <a:gd name="T2" fmla="*/ 24 w 36"/>
                <a:gd name="T3" fmla="*/ 48 h 48"/>
                <a:gd name="T4" fmla="*/ 24 w 36"/>
                <a:gd name="T5" fmla="*/ 42 h 48"/>
                <a:gd name="T6" fmla="*/ 24 w 36"/>
                <a:gd name="T7" fmla="*/ 36 h 48"/>
                <a:gd name="T8" fmla="*/ 0 w 36"/>
                <a:gd name="T9" fmla="*/ 36 h 48"/>
                <a:gd name="T10" fmla="*/ 0 w 36"/>
                <a:gd name="T11" fmla="*/ 6 h 48"/>
                <a:gd name="T12" fmla="*/ 30 w 36"/>
                <a:gd name="T13" fmla="*/ 0 h 48"/>
                <a:gd name="T14" fmla="*/ 36 w 36"/>
                <a:gd name="T15" fmla="*/ 30 h 48"/>
                <a:gd name="T16" fmla="*/ 36 w 36"/>
                <a:gd name="T1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36" y="42"/>
                  </a:moveTo>
                  <a:lnTo>
                    <a:pt x="24" y="48"/>
                  </a:lnTo>
                  <a:lnTo>
                    <a:pt x="24" y="42"/>
                  </a:lnTo>
                  <a:lnTo>
                    <a:pt x="24" y="36"/>
                  </a:lnTo>
                  <a:lnTo>
                    <a:pt x="0" y="36"/>
                  </a:lnTo>
                  <a:lnTo>
                    <a:pt x="0" y="6"/>
                  </a:lnTo>
                  <a:lnTo>
                    <a:pt x="30" y="0"/>
                  </a:lnTo>
                  <a:lnTo>
                    <a:pt x="36" y="30"/>
                  </a:lnTo>
                  <a:lnTo>
                    <a:pt x="3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00" name="Freeform 628"/>
            <p:cNvSpPr>
              <a:spLocks/>
            </p:cNvSpPr>
            <p:nvPr/>
          </p:nvSpPr>
          <p:spPr bwMode="auto">
            <a:xfrm>
              <a:off x="3198" y="1668"/>
              <a:ext cx="72" cy="48"/>
            </a:xfrm>
            <a:custGeom>
              <a:avLst/>
              <a:gdLst>
                <a:gd name="T0" fmla="*/ 48 w 72"/>
                <a:gd name="T1" fmla="*/ 42 h 48"/>
                <a:gd name="T2" fmla="*/ 0 w 72"/>
                <a:gd name="T3" fmla="*/ 48 h 48"/>
                <a:gd name="T4" fmla="*/ 6 w 72"/>
                <a:gd name="T5" fmla="*/ 42 h 48"/>
                <a:gd name="T6" fmla="*/ 6 w 72"/>
                <a:gd name="T7" fmla="*/ 36 h 48"/>
                <a:gd name="T8" fmla="*/ 12 w 72"/>
                <a:gd name="T9" fmla="*/ 36 h 48"/>
                <a:gd name="T10" fmla="*/ 18 w 72"/>
                <a:gd name="T11" fmla="*/ 36 h 48"/>
                <a:gd name="T12" fmla="*/ 24 w 72"/>
                <a:gd name="T13" fmla="*/ 36 h 48"/>
                <a:gd name="T14" fmla="*/ 30 w 72"/>
                <a:gd name="T15" fmla="*/ 36 h 48"/>
                <a:gd name="T16" fmla="*/ 30 w 72"/>
                <a:gd name="T17" fmla="*/ 30 h 48"/>
                <a:gd name="T18" fmla="*/ 36 w 72"/>
                <a:gd name="T19" fmla="*/ 30 h 48"/>
                <a:gd name="T20" fmla="*/ 42 w 72"/>
                <a:gd name="T21" fmla="*/ 24 h 48"/>
                <a:gd name="T22" fmla="*/ 48 w 72"/>
                <a:gd name="T23" fmla="*/ 24 h 48"/>
                <a:gd name="T24" fmla="*/ 48 w 72"/>
                <a:gd name="T25" fmla="*/ 18 h 48"/>
                <a:gd name="T26" fmla="*/ 54 w 72"/>
                <a:gd name="T27" fmla="*/ 18 h 48"/>
                <a:gd name="T28" fmla="*/ 54 w 72"/>
                <a:gd name="T29" fmla="*/ 12 h 48"/>
                <a:gd name="T30" fmla="*/ 54 w 72"/>
                <a:gd name="T31" fmla="*/ 6 h 48"/>
                <a:gd name="T32" fmla="*/ 54 w 72"/>
                <a:gd name="T33" fmla="*/ 0 h 48"/>
                <a:gd name="T34" fmla="*/ 60 w 72"/>
                <a:gd name="T35" fmla="*/ 0 h 48"/>
                <a:gd name="T36" fmla="*/ 60 w 72"/>
                <a:gd name="T37" fmla="*/ 6 h 48"/>
                <a:gd name="T38" fmla="*/ 66 w 72"/>
                <a:gd name="T39" fmla="*/ 6 h 48"/>
                <a:gd name="T40" fmla="*/ 66 w 72"/>
                <a:gd name="T41" fmla="*/ 12 h 48"/>
                <a:gd name="T42" fmla="*/ 72 w 72"/>
                <a:gd name="T43" fmla="*/ 18 h 48"/>
                <a:gd name="T44" fmla="*/ 66 w 72"/>
                <a:gd name="T45" fmla="*/ 18 h 48"/>
                <a:gd name="T46" fmla="*/ 66 w 72"/>
                <a:gd name="T47" fmla="*/ 24 h 48"/>
                <a:gd name="T48" fmla="*/ 60 w 72"/>
                <a:gd name="T49" fmla="*/ 24 h 48"/>
                <a:gd name="T50" fmla="*/ 54 w 72"/>
                <a:gd name="T51" fmla="*/ 24 h 48"/>
                <a:gd name="T52" fmla="*/ 54 w 72"/>
                <a:gd name="T53" fmla="*/ 30 h 48"/>
                <a:gd name="T54" fmla="*/ 48 w 72"/>
                <a:gd name="T55" fmla="*/ 30 h 48"/>
                <a:gd name="T56" fmla="*/ 48 w 72"/>
                <a:gd name="T5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48">
                  <a:moveTo>
                    <a:pt x="48" y="42"/>
                  </a:moveTo>
                  <a:lnTo>
                    <a:pt x="0" y="48"/>
                  </a:lnTo>
                  <a:lnTo>
                    <a:pt x="6" y="42"/>
                  </a:lnTo>
                  <a:lnTo>
                    <a:pt x="6" y="36"/>
                  </a:lnTo>
                  <a:lnTo>
                    <a:pt x="12" y="36"/>
                  </a:lnTo>
                  <a:lnTo>
                    <a:pt x="18" y="36"/>
                  </a:lnTo>
                  <a:lnTo>
                    <a:pt x="24" y="36"/>
                  </a:lnTo>
                  <a:lnTo>
                    <a:pt x="30" y="36"/>
                  </a:lnTo>
                  <a:lnTo>
                    <a:pt x="30" y="30"/>
                  </a:lnTo>
                  <a:lnTo>
                    <a:pt x="36" y="30"/>
                  </a:lnTo>
                  <a:lnTo>
                    <a:pt x="42" y="24"/>
                  </a:lnTo>
                  <a:lnTo>
                    <a:pt x="48" y="24"/>
                  </a:lnTo>
                  <a:lnTo>
                    <a:pt x="48" y="18"/>
                  </a:lnTo>
                  <a:lnTo>
                    <a:pt x="54" y="18"/>
                  </a:lnTo>
                  <a:lnTo>
                    <a:pt x="54" y="12"/>
                  </a:lnTo>
                  <a:lnTo>
                    <a:pt x="54" y="6"/>
                  </a:lnTo>
                  <a:lnTo>
                    <a:pt x="54" y="0"/>
                  </a:lnTo>
                  <a:lnTo>
                    <a:pt x="60" y="0"/>
                  </a:lnTo>
                  <a:lnTo>
                    <a:pt x="60" y="6"/>
                  </a:lnTo>
                  <a:lnTo>
                    <a:pt x="66" y="6"/>
                  </a:lnTo>
                  <a:lnTo>
                    <a:pt x="66" y="12"/>
                  </a:lnTo>
                  <a:lnTo>
                    <a:pt x="72" y="18"/>
                  </a:lnTo>
                  <a:lnTo>
                    <a:pt x="66" y="18"/>
                  </a:lnTo>
                  <a:lnTo>
                    <a:pt x="66" y="24"/>
                  </a:lnTo>
                  <a:lnTo>
                    <a:pt x="60" y="24"/>
                  </a:lnTo>
                  <a:lnTo>
                    <a:pt x="54" y="24"/>
                  </a:lnTo>
                  <a:lnTo>
                    <a:pt x="54" y="30"/>
                  </a:lnTo>
                  <a:lnTo>
                    <a:pt x="48" y="30"/>
                  </a:lnTo>
                  <a:lnTo>
                    <a:pt x="4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01" name="Freeform 629"/>
            <p:cNvSpPr>
              <a:spLocks/>
            </p:cNvSpPr>
            <p:nvPr/>
          </p:nvSpPr>
          <p:spPr bwMode="auto">
            <a:xfrm>
              <a:off x="3210" y="1668"/>
              <a:ext cx="42" cy="36"/>
            </a:xfrm>
            <a:custGeom>
              <a:avLst/>
              <a:gdLst>
                <a:gd name="T0" fmla="*/ 12 w 42"/>
                <a:gd name="T1" fmla="*/ 36 h 36"/>
                <a:gd name="T2" fmla="*/ 12 w 42"/>
                <a:gd name="T3" fmla="*/ 18 h 36"/>
                <a:gd name="T4" fmla="*/ 0 w 42"/>
                <a:gd name="T5" fmla="*/ 18 h 36"/>
                <a:gd name="T6" fmla="*/ 0 w 42"/>
                <a:gd name="T7" fmla="*/ 0 h 36"/>
                <a:gd name="T8" fmla="*/ 12 w 42"/>
                <a:gd name="T9" fmla="*/ 0 h 36"/>
                <a:gd name="T10" fmla="*/ 12 w 42"/>
                <a:gd name="T11" fmla="*/ 6 h 36"/>
                <a:gd name="T12" fmla="*/ 18 w 42"/>
                <a:gd name="T13" fmla="*/ 0 h 36"/>
                <a:gd name="T14" fmla="*/ 30 w 42"/>
                <a:gd name="T15" fmla="*/ 0 h 36"/>
                <a:gd name="T16" fmla="*/ 36 w 42"/>
                <a:gd name="T17" fmla="*/ 0 h 36"/>
                <a:gd name="T18" fmla="*/ 36 w 42"/>
                <a:gd name="T19" fmla="*/ 6 h 36"/>
                <a:gd name="T20" fmla="*/ 42 w 42"/>
                <a:gd name="T21" fmla="*/ 6 h 36"/>
                <a:gd name="T22" fmla="*/ 42 w 42"/>
                <a:gd name="T23" fmla="*/ 12 h 36"/>
                <a:gd name="T24" fmla="*/ 42 w 42"/>
                <a:gd name="T25" fmla="*/ 18 h 36"/>
                <a:gd name="T26" fmla="*/ 36 w 42"/>
                <a:gd name="T27" fmla="*/ 18 h 36"/>
                <a:gd name="T28" fmla="*/ 36 w 42"/>
                <a:gd name="T29" fmla="*/ 24 h 36"/>
                <a:gd name="T30" fmla="*/ 30 w 42"/>
                <a:gd name="T31" fmla="*/ 24 h 36"/>
                <a:gd name="T32" fmla="*/ 24 w 42"/>
                <a:gd name="T33" fmla="*/ 30 h 36"/>
                <a:gd name="T34" fmla="*/ 18 w 42"/>
                <a:gd name="T35" fmla="*/ 30 h 36"/>
                <a:gd name="T36" fmla="*/ 18 w 42"/>
                <a:gd name="T37" fmla="*/ 36 h 36"/>
                <a:gd name="T38" fmla="*/ 12 w 42"/>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12" y="36"/>
                  </a:moveTo>
                  <a:lnTo>
                    <a:pt x="12" y="18"/>
                  </a:lnTo>
                  <a:lnTo>
                    <a:pt x="0" y="18"/>
                  </a:lnTo>
                  <a:lnTo>
                    <a:pt x="0" y="0"/>
                  </a:lnTo>
                  <a:lnTo>
                    <a:pt x="12" y="0"/>
                  </a:lnTo>
                  <a:lnTo>
                    <a:pt x="12" y="6"/>
                  </a:lnTo>
                  <a:lnTo>
                    <a:pt x="18" y="0"/>
                  </a:lnTo>
                  <a:lnTo>
                    <a:pt x="30" y="0"/>
                  </a:lnTo>
                  <a:lnTo>
                    <a:pt x="36" y="0"/>
                  </a:lnTo>
                  <a:lnTo>
                    <a:pt x="36" y="6"/>
                  </a:lnTo>
                  <a:lnTo>
                    <a:pt x="42" y="6"/>
                  </a:lnTo>
                  <a:lnTo>
                    <a:pt x="42" y="12"/>
                  </a:lnTo>
                  <a:lnTo>
                    <a:pt x="42" y="18"/>
                  </a:lnTo>
                  <a:lnTo>
                    <a:pt x="36" y="18"/>
                  </a:lnTo>
                  <a:lnTo>
                    <a:pt x="36" y="24"/>
                  </a:lnTo>
                  <a:lnTo>
                    <a:pt x="30" y="24"/>
                  </a:lnTo>
                  <a:lnTo>
                    <a:pt x="24" y="30"/>
                  </a:lnTo>
                  <a:lnTo>
                    <a:pt x="18" y="30"/>
                  </a:lnTo>
                  <a:lnTo>
                    <a:pt x="18"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02" name="Freeform 630"/>
            <p:cNvSpPr>
              <a:spLocks/>
            </p:cNvSpPr>
            <p:nvPr/>
          </p:nvSpPr>
          <p:spPr bwMode="auto">
            <a:xfrm>
              <a:off x="4632" y="1446"/>
              <a:ext cx="12" cy="6"/>
            </a:xfrm>
            <a:custGeom>
              <a:avLst/>
              <a:gdLst>
                <a:gd name="T0" fmla="*/ 0 w 12"/>
                <a:gd name="T1" fmla="*/ 6 h 6"/>
                <a:gd name="T2" fmla="*/ 6 w 12"/>
                <a:gd name="T3" fmla="*/ 0 h 6"/>
                <a:gd name="T4" fmla="*/ 12 w 12"/>
                <a:gd name="T5" fmla="*/ 6 h 6"/>
                <a:gd name="T6" fmla="*/ 6 w 12"/>
                <a:gd name="T7" fmla="*/ 6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6" y="0"/>
                  </a:lnTo>
                  <a:lnTo>
                    <a:pt x="12" y="6"/>
                  </a:lnTo>
                  <a:lnTo>
                    <a:pt x="6" y="6"/>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03" name="Freeform 631"/>
            <p:cNvSpPr>
              <a:spLocks/>
            </p:cNvSpPr>
            <p:nvPr/>
          </p:nvSpPr>
          <p:spPr bwMode="auto">
            <a:xfrm>
              <a:off x="4602" y="1446"/>
              <a:ext cx="30" cy="24"/>
            </a:xfrm>
            <a:custGeom>
              <a:avLst/>
              <a:gdLst>
                <a:gd name="T0" fmla="*/ 6 w 30"/>
                <a:gd name="T1" fmla="*/ 18 h 24"/>
                <a:gd name="T2" fmla="*/ 0 w 30"/>
                <a:gd name="T3" fmla="*/ 12 h 24"/>
                <a:gd name="T4" fmla="*/ 24 w 30"/>
                <a:gd name="T5" fmla="*/ 6 h 24"/>
                <a:gd name="T6" fmla="*/ 30 w 30"/>
                <a:gd name="T7" fmla="*/ 0 h 24"/>
                <a:gd name="T8" fmla="*/ 30 w 30"/>
                <a:gd name="T9" fmla="*/ 6 h 24"/>
                <a:gd name="T10" fmla="*/ 30 w 30"/>
                <a:gd name="T11" fmla="*/ 12 h 24"/>
                <a:gd name="T12" fmla="*/ 24 w 30"/>
                <a:gd name="T13" fmla="*/ 18 h 24"/>
                <a:gd name="T14" fmla="*/ 6 w 30"/>
                <a:gd name="T15" fmla="*/ 24 h 24"/>
                <a:gd name="T16" fmla="*/ 6 w 30"/>
                <a:gd name="T1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6" y="18"/>
                  </a:moveTo>
                  <a:lnTo>
                    <a:pt x="0" y="12"/>
                  </a:lnTo>
                  <a:lnTo>
                    <a:pt x="24" y="6"/>
                  </a:lnTo>
                  <a:lnTo>
                    <a:pt x="30" y="0"/>
                  </a:lnTo>
                  <a:lnTo>
                    <a:pt x="30" y="6"/>
                  </a:lnTo>
                  <a:lnTo>
                    <a:pt x="30" y="12"/>
                  </a:lnTo>
                  <a:lnTo>
                    <a:pt x="24" y="18"/>
                  </a:lnTo>
                  <a:lnTo>
                    <a:pt x="6" y="24"/>
                  </a:lnTo>
                  <a:lnTo>
                    <a:pt x="6"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04" name="Freeform 632"/>
            <p:cNvSpPr>
              <a:spLocks/>
            </p:cNvSpPr>
            <p:nvPr/>
          </p:nvSpPr>
          <p:spPr bwMode="auto">
            <a:xfrm>
              <a:off x="2742" y="1680"/>
              <a:ext cx="24" cy="42"/>
            </a:xfrm>
            <a:custGeom>
              <a:avLst/>
              <a:gdLst>
                <a:gd name="T0" fmla="*/ 0 w 24"/>
                <a:gd name="T1" fmla="*/ 36 h 42"/>
                <a:gd name="T2" fmla="*/ 0 w 24"/>
                <a:gd name="T3" fmla="*/ 0 h 42"/>
                <a:gd name="T4" fmla="*/ 18 w 24"/>
                <a:gd name="T5" fmla="*/ 0 h 42"/>
                <a:gd name="T6" fmla="*/ 24 w 24"/>
                <a:gd name="T7" fmla="*/ 0 h 42"/>
                <a:gd name="T8" fmla="*/ 24 w 24"/>
                <a:gd name="T9" fmla="*/ 30 h 42"/>
                <a:gd name="T10" fmla="*/ 18 w 24"/>
                <a:gd name="T11" fmla="*/ 36 h 42"/>
                <a:gd name="T12" fmla="*/ 12 w 24"/>
                <a:gd name="T13" fmla="*/ 36 h 42"/>
                <a:gd name="T14" fmla="*/ 6 w 24"/>
                <a:gd name="T15" fmla="*/ 42 h 42"/>
                <a:gd name="T16" fmla="*/ 0 w 24"/>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2">
                  <a:moveTo>
                    <a:pt x="0" y="36"/>
                  </a:moveTo>
                  <a:lnTo>
                    <a:pt x="0" y="0"/>
                  </a:lnTo>
                  <a:lnTo>
                    <a:pt x="18" y="0"/>
                  </a:lnTo>
                  <a:lnTo>
                    <a:pt x="24" y="0"/>
                  </a:lnTo>
                  <a:lnTo>
                    <a:pt x="24" y="30"/>
                  </a:lnTo>
                  <a:lnTo>
                    <a:pt x="18" y="36"/>
                  </a:lnTo>
                  <a:lnTo>
                    <a:pt x="12" y="36"/>
                  </a:lnTo>
                  <a:lnTo>
                    <a:pt x="6" y="42"/>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05" name="Freeform 633"/>
            <p:cNvSpPr>
              <a:spLocks/>
            </p:cNvSpPr>
            <p:nvPr/>
          </p:nvSpPr>
          <p:spPr bwMode="auto">
            <a:xfrm>
              <a:off x="2766" y="1680"/>
              <a:ext cx="42" cy="36"/>
            </a:xfrm>
            <a:custGeom>
              <a:avLst/>
              <a:gdLst>
                <a:gd name="T0" fmla="*/ 42 w 42"/>
                <a:gd name="T1" fmla="*/ 36 h 36"/>
                <a:gd name="T2" fmla="*/ 36 w 42"/>
                <a:gd name="T3" fmla="*/ 36 h 36"/>
                <a:gd name="T4" fmla="*/ 30 w 42"/>
                <a:gd name="T5" fmla="*/ 36 h 36"/>
                <a:gd name="T6" fmla="*/ 24 w 42"/>
                <a:gd name="T7" fmla="*/ 36 h 36"/>
                <a:gd name="T8" fmla="*/ 18 w 42"/>
                <a:gd name="T9" fmla="*/ 36 h 36"/>
                <a:gd name="T10" fmla="*/ 12 w 42"/>
                <a:gd name="T11" fmla="*/ 30 h 36"/>
                <a:gd name="T12" fmla="*/ 0 w 42"/>
                <a:gd name="T13" fmla="*/ 30 h 36"/>
                <a:gd name="T14" fmla="*/ 0 w 42"/>
                <a:gd name="T15" fmla="*/ 0 h 36"/>
                <a:gd name="T16" fmla="*/ 30 w 42"/>
                <a:gd name="T17" fmla="*/ 6 h 36"/>
                <a:gd name="T18" fmla="*/ 36 w 42"/>
                <a:gd name="T19" fmla="*/ 6 h 36"/>
                <a:gd name="T20" fmla="*/ 36 w 42"/>
                <a:gd name="T21" fmla="*/ 30 h 36"/>
                <a:gd name="T22" fmla="*/ 42 w 42"/>
                <a:gd name="T23" fmla="*/ 30 h 36"/>
                <a:gd name="T24" fmla="*/ 42 w 4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6">
                  <a:moveTo>
                    <a:pt x="42" y="36"/>
                  </a:moveTo>
                  <a:lnTo>
                    <a:pt x="36" y="36"/>
                  </a:lnTo>
                  <a:lnTo>
                    <a:pt x="30" y="36"/>
                  </a:lnTo>
                  <a:lnTo>
                    <a:pt x="24" y="36"/>
                  </a:lnTo>
                  <a:lnTo>
                    <a:pt x="18" y="36"/>
                  </a:lnTo>
                  <a:lnTo>
                    <a:pt x="12" y="30"/>
                  </a:lnTo>
                  <a:lnTo>
                    <a:pt x="0" y="30"/>
                  </a:lnTo>
                  <a:lnTo>
                    <a:pt x="0" y="0"/>
                  </a:lnTo>
                  <a:lnTo>
                    <a:pt x="30" y="6"/>
                  </a:lnTo>
                  <a:lnTo>
                    <a:pt x="36" y="6"/>
                  </a:lnTo>
                  <a:lnTo>
                    <a:pt x="36" y="30"/>
                  </a:lnTo>
                  <a:lnTo>
                    <a:pt x="42" y="3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06" name="Freeform 634"/>
            <p:cNvSpPr>
              <a:spLocks/>
            </p:cNvSpPr>
            <p:nvPr/>
          </p:nvSpPr>
          <p:spPr bwMode="auto">
            <a:xfrm>
              <a:off x="2700" y="1680"/>
              <a:ext cx="42" cy="42"/>
            </a:xfrm>
            <a:custGeom>
              <a:avLst/>
              <a:gdLst>
                <a:gd name="T0" fmla="*/ 36 w 42"/>
                <a:gd name="T1" fmla="*/ 36 h 42"/>
                <a:gd name="T2" fmla="*/ 30 w 42"/>
                <a:gd name="T3" fmla="*/ 36 h 42"/>
                <a:gd name="T4" fmla="*/ 30 w 42"/>
                <a:gd name="T5" fmla="*/ 42 h 42"/>
                <a:gd name="T6" fmla="*/ 24 w 42"/>
                <a:gd name="T7" fmla="*/ 42 h 42"/>
                <a:gd name="T8" fmla="*/ 18 w 42"/>
                <a:gd name="T9" fmla="*/ 42 h 42"/>
                <a:gd name="T10" fmla="*/ 18 w 42"/>
                <a:gd name="T11" fmla="*/ 36 h 42"/>
                <a:gd name="T12" fmla="*/ 6 w 42"/>
                <a:gd name="T13" fmla="*/ 36 h 42"/>
                <a:gd name="T14" fmla="*/ 6 w 42"/>
                <a:gd name="T15" fmla="*/ 24 h 42"/>
                <a:gd name="T16" fmla="*/ 0 w 42"/>
                <a:gd name="T17" fmla="*/ 24 h 42"/>
                <a:gd name="T18" fmla="*/ 0 w 42"/>
                <a:gd name="T19" fmla="*/ 0 h 42"/>
                <a:gd name="T20" fmla="*/ 36 w 42"/>
                <a:gd name="T21" fmla="*/ 0 h 42"/>
                <a:gd name="T22" fmla="*/ 42 w 42"/>
                <a:gd name="T23" fmla="*/ 0 h 42"/>
                <a:gd name="T24" fmla="*/ 42 w 42"/>
                <a:gd name="T25" fmla="*/ 36 h 42"/>
                <a:gd name="T26" fmla="*/ 42 w 42"/>
                <a:gd name="T27" fmla="*/ 42 h 42"/>
                <a:gd name="T28" fmla="*/ 36 w 42"/>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2">
                  <a:moveTo>
                    <a:pt x="36" y="36"/>
                  </a:moveTo>
                  <a:lnTo>
                    <a:pt x="30" y="36"/>
                  </a:lnTo>
                  <a:lnTo>
                    <a:pt x="30" y="42"/>
                  </a:lnTo>
                  <a:lnTo>
                    <a:pt x="24" y="42"/>
                  </a:lnTo>
                  <a:lnTo>
                    <a:pt x="18" y="42"/>
                  </a:lnTo>
                  <a:lnTo>
                    <a:pt x="18" y="36"/>
                  </a:lnTo>
                  <a:lnTo>
                    <a:pt x="6" y="36"/>
                  </a:lnTo>
                  <a:lnTo>
                    <a:pt x="6" y="24"/>
                  </a:lnTo>
                  <a:lnTo>
                    <a:pt x="0" y="24"/>
                  </a:lnTo>
                  <a:lnTo>
                    <a:pt x="0" y="0"/>
                  </a:lnTo>
                  <a:lnTo>
                    <a:pt x="36" y="0"/>
                  </a:lnTo>
                  <a:lnTo>
                    <a:pt x="42" y="0"/>
                  </a:lnTo>
                  <a:lnTo>
                    <a:pt x="42" y="36"/>
                  </a:lnTo>
                  <a:lnTo>
                    <a:pt x="42" y="42"/>
                  </a:lnTo>
                  <a:lnTo>
                    <a:pt x="3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07" name="Freeform 635"/>
            <p:cNvSpPr>
              <a:spLocks/>
            </p:cNvSpPr>
            <p:nvPr/>
          </p:nvSpPr>
          <p:spPr bwMode="auto">
            <a:xfrm>
              <a:off x="2394" y="1668"/>
              <a:ext cx="42" cy="36"/>
            </a:xfrm>
            <a:custGeom>
              <a:avLst/>
              <a:gdLst>
                <a:gd name="T0" fmla="*/ 0 w 42"/>
                <a:gd name="T1" fmla="*/ 36 h 36"/>
                <a:gd name="T2" fmla="*/ 0 w 42"/>
                <a:gd name="T3" fmla="*/ 0 h 36"/>
                <a:gd name="T4" fmla="*/ 42 w 42"/>
                <a:gd name="T5" fmla="*/ 6 h 36"/>
                <a:gd name="T6" fmla="*/ 42 w 42"/>
                <a:gd name="T7" fmla="*/ 36 h 36"/>
                <a:gd name="T8" fmla="*/ 0 w 42"/>
                <a:gd name="T9" fmla="*/ 36 h 36"/>
              </a:gdLst>
              <a:ahLst/>
              <a:cxnLst>
                <a:cxn ang="0">
                  <a:pos x="T0" y="T1"/>
                </a:cxn>
                <a:cxn ang="0">
                  <a:pos x="T2" y="T3"/>
                </a:cxn>
                <a:cxn ang="0">
                  <a:pos x="T4" y="T5"/>
                </a:cxn>
                <a:cxn ang="0">
                  <a:pos x="T6" y="T7"/>
                </a:cxn>
                <a:cxn ang="0">
                  <a:pos x="T8" y="T9"/>
                </a:cxn>
              </a:cxnLst>
              <a:rect l="0" t="0" r="r" b="b"/>
              <a:pathLst>
                <a:path w="42" h="36">
                  <a:moveTo>
                    <a:pt x="0" y="36"/>
                  </a:moveTo>
                  <a:lnTo>
                    <a:pt x="0" y="0"/>
                  </a:lnTo>
                  <a:lnTo>
                    <a:pt x="42" y="6"/>
                  </a:lnTo>
                  <a:lnTo>
                    <a:pt x="42"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08" name="Freeform 636"/>
            <p:cNvSpPr>
              <a:spLocks/>
            </p:cNvSpPr>
            <p:nvPr/>
          </p:nvSpPr>
          <p:spPr bwMode="auto">
            <a:xfrm>
              <a:off x="2628" y="1680"/>
              <a:ext cx="36" cy="36"/>
            </a:xfrm>
            <a:custGeom>
              <a:avLst/>
              <a:gdLst>
                <a:gd name="T0" fmla="*/ 0 w 36"/>
                <a:gd name="T1" fmla="*/ 36 h 36"/>
                <a:gd name="T2" fmla="*/ 6 w 36"/>
                <a:gd name="T3" fmla="*/ 0 h 36"/>
                <a:gd name="T4" fmla="*/ 36 w 36"/>
                <a:gd name="T5" fmla="*/ 0 h 36"/>
                <a:gd name="T6" fmla="*/ 36 w 36"/>
                <a:gd name="T7" fmla="*/ 30 h 36"/>
                <a:gd name="T8" fmla="*/ 36 w 36"/>
                <a:gd name="T9" fmla="*/ 36 h 36"/>
                <a:gd name="T10" fmla="*/ 6 w 36"/>
                <a:gd name="T11" fmla="*/ 36 h 36"/>
                <a:gd name="T12" fmla="*/ 0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0" y="36"/>
                  </a:moveTo>
                  <a:lnTo>
                    <a:pt x="6" y="0"/>
                  </a:lnTo>
                  <a:lnTo>
                    <a:pt x="36" y="0"/>
                  </a:lnTo>
                  <a:lnTo>
                    <a:pt x="36" y="30"/>
                  </a:lnTo>
                  <a:lnTo>
                    <a:pt x="36" y="36"/>
                  </a:lnTo>
                  <a:lnTo>
                    <a:pt x="6"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09" name="Freeform 637"/>
            <p:cNvSpPr>
              <a:spLocks/>
            </p:cNvSpPr>
            <p:nvPr/>
          </p:nvSpPr>
          <p:spPr bwMode="auto">
            <a:xfrm>
              <a:off x="2436" y="1674"/>
              <a:ext cx="54" cy="36"/>
            </a:xfrm>
            <a:custGeom>
              <a:avLst/>
              <a:gdLst>
                <a:gd name="T0" fmla="*/ 0 w 54"/>
                <a:gd name="T1" fmla="*/ 30 h 36"/>
                <a:gd name="T2" fmla="*/ 0 w 54"/>
                <a:gd name="T3" fmla="*/ 0 h 36"/>
                <a:gd name="T4" fmla="*/ 42 w 54"/>
                <a:gd name="T5" fmla="*/ 0 h 36"/>
                <a:gd name="T6" fmla="*/ 54 w 54"/>
                <a:gd name="T7" fmla="*/ 0 h 36"/>
                <a:gd name="T8" fmla="*/ 48 w 54"/>
                <a:gd name="T9" fmla="*/ 36 h 36"/>
                <a:gd name="T10" fmla="*/ 6 w 54"/>
                <a:gd name="T11" fmla="*/ 36 h 36"/>
                <a:gd name="T12" fmla="*/ 0 w 54"/>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0" y="30"/>
                  </a:moveTo>
                  <a:lnTo>
                    <a:pt x="0" y="0"/>
                  </a:lnTo>
                  <a:lnTo>
                    <a:pt x="42" y="0"/>
                  </a:lnTo>
                  <a:lnTo>
                    <a:pt x="54" y="0"/>
                  </a:lnTo>
                  <a:lnTo>
                    <a:pt x="48" y="36"/>
                  </a:lnTo>
                  <a:lnTo>
                    <a:pt x="6" y="36"/>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10" name="Freeform 638"/>
            <p:cNvSpPr>
              <a:spLocks/>
            </p:cNvSpPr>
            <p:nvPr/>
          </p:nvSpPr>
          <p:spPr bwMode="auto">
            <a:xfrm>
              <a:off x="2484" y="1674"/>
              <a:ext cx="36" cy="36"/>
            </a:xfrm>
            <a:custGeom>
              <a:avLst/>
              <a:gdLst>
                <a:gd name="T0" fmla="*/ 0 w 36"/>
                <a:gd name="T1" fmla="*/ 36 h 36"/>
                <a:gd name="T2" fmla="*/ 6 w 36"/>
                <a:gd name="T3" fmla="*/ 0 h 36"/>
                <a:gd name="T4" fmla="*/ 36 w 36"/>
                <a:gd name="T5" fmla="*/ 0 h 36"/>
                <a:gd name="T6" fmla="*/ 36 w 36"/>
                <a:gd name="T7" fmla="*/ 36 h 36"/>
                <a:gd name="T8" fmla="*/ 0 w 36"/>
                <a:gd name="T9" fmla="*/ 36 h 36"/>
              </a:gdLst>
              <a:ahLst/>
              <a:cxnLst>
                <a:cxn ang="0">
                  <a:pos x="T0" y="T1"/>
                </a:cxn>
                <a:cxn ang="0">
                  <a:pos x="T2" y="T3"/>
                </a:cxn>
                <a:cxn ang="0">
                  <a:pos x="T4" y="T5"/>
                </a:cxn>
                <a:cxn ang="0">
                  <a:pos x="T6" y="T7"/>
                </a:cxn>
                <a:cxn ang="0">
                  <a:pos x="T8" y="T9"/>
                </a:cxn>
              </a:cxnLst>
              <a:rect l="0" t="0" r="r" b="b"/>
              <a:pathLst>
                <a:path w="36" h="36">
                  <a:moveTo>
                    <a:pt x="0" y="36"/>
                  </a:moveTo>
                  <a:lnTo>
                    <a:pt x="6" y="0"/>
                  </a:lnTo>
                  <a:lnTo>
                    <a:pt x="36" y="0"/>
                  </a:lnTo>
                  <a:lnTo>
                    <a:pt x="36"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11" name="Freeform 639"/>
            <p:cNvSpPr>
              <a:spLocks/>
            </p:cNvSpPr>
            <p:nvPr/>
          </p:nvSpPr>
          <p:spPr bwMode="auto">
            <a:xfrm>
              <a:off x="2520" y="1674"/>
              <a:ext cx="78" cy="78"/>
            </a:xfrm>
            <a:custGeom>
              <a:avLst/>
              <a:gdLst>
                <a:gd name="T0" fmla="*/ 60 w 78"/>
                <a:gd name="T1" fmla="*/ 72 h 78"/>
                <a:gd name="T2" fmla="*/ 0 w 78"/>
                <a:gd name="T3" fmla="*/ 72 h 78"/>
                <a:gd name="T4" fmla="*/ 0 w 78"/>
                <a:gd name="T5" fmla="*/ 36 h 78"/>
                <a:gd name="T6" fmla="*/ 0 w 78"/>
                <a:gd name="T7" fmla="*/ 0 h 78"/>
                <a:gd name="T8" fmla="*/ 42 w 78"/>
                <a:gd name="T9" fmla="*/ 6 h 78"/>
                <a:gd name="T10" fmla="*/ 78 w 78"/>
                <a:gd name="T11" fmla="*/ 6 h 78"/>
                <a:gd name="T12" fmla="*/ 78 w 78"/>
                <a:gd name="T13" fmla="*/ 42 h 78"/>
                <a:gd name="T14" fmla="*/ 78 w 78"/>
                <a:gd name="T15" fmla="*/ 78 h 78"/>
                <a:gd name="T16" fmla="*/ 60 w 78"/>
                <a:gd name="T1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60" y="72"/>
                  </a:moveTo>
                  <a:lnTo>
                    <a:pt x="0" y="72"/>
                  </a:lnTo>
                  <a:lnTo>
                    <a:pt x="0" y="36"/>
                  </a:lnTo>
                  <a:lnTo>
                    <a:pt x="0" y="0"/>
                  </a:lnTo>
                  <a:lnTo>
                    <a:pt x="42" y="6"/>
                  </a:lnTo>
                  <a:lnTo>
                    <a:pt x="78" y="6"/>
                  </a:lnTo>
                  <a:lnTo>
                    <a:pt x="78" y="42"/>
                  </a:lnTo>
                  <a:lnTo>
                    <a:pt x="78" y="78"/>
                  </a:lnTo>
                  <a:lnTo>
                    <a:pt x="60"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12" name="Freeform 640"/>
            <p:cNvSpPr>
              <a:spLocks/>
            </p:cNvSpPr>
            <p:nvPr/>
          </p:nvSpPr>
          <p:spPr bwMode="auto">
            <a:xfrm>
              <a:off x="2598" y="1680"/>
              <a:ext cx="36" cy="36"/>
            </a:xfrm>
            <a:custGeom>
              <a:avLst/>
              <a:gdLst>
                <a:gd name="T0" fmla="*/ 0 w 36"/>
                <a:gd name="T1" fmla="*/ 36 h 36"/>
                <a:gd name="T2" fmla="*/ 0 w 36"/>
                <a:gd name="T3" fmla="*/ 0 h 36"/>
                <a:gd name="T4" fmla="*/ 36 w 36"/>
                <a:gd name="T5" fmla="*/ 0 h 36"/>
                <a:gd name="T6" fmla="*/ 30 w 36"/>
                <a:gd name="T7" fmla="*/ 36 h 36"/>
                <a:gd name="T8" fmla="*/ 0 w 36"/>
                <a:gd name="T9" fmla="*/ 36 h 36"/>
              </a:gdLst>
              <a:ahLst/>
              <a:cxnLst>
                <a:cxn ang="0">
                  <a:pos x="T0" y="T1"/>
                </a:cxn>
                <a:cxn ang="0">
                  <a:pos x="T2" y="T3"/>
                </a:cxn>
                <a:cxn ang="0">
                  <a:pos x="T4" y="T5"/>
                </a:cxn>
                <a:cxn ang="0">
                  <a:pos x="T6" y="T7"/>
                </a:cxn>
                <a:cxn ang="0">
                  <a:pos x="T8" y="T9"/>
                </a:cxn>
              </a:cxnLst>
              <a:rect l="0" t="0" r="r" b="b"/>
              <a:pathLst>
                <a:path w="36" h="36">
                  <a:moveTo>
                    <a:pt x="0" y="36"/>
                  </a:moveTo>
                  <a:lnTo>
                    <a:pt x="0" y="0"/>
                  </a:lnTo>
                  <a:lnTo>
                    <a:pt x="36" y="0"/>
                  </a:lnTo>
                  <a:lnTo>
                    <a:pt x="30"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13" name="Freeform 641"/>
            <p:cNvSpPr>
              <a:spLocks/>
            </p:cNvSpPr>
            <p:nvPr/>
          </p:nvSpPr>
          <p:spPr bwMode="auto">
            <a:xfrm>
              <a:off x="3408" y="1662"/>
              <a:ext cx="54" cy="54"/>
            </a:xfrm>
            <a:custGeom>
              <a:avLst/>
              <a:gdLst>
                <a:gd name="T0" fmla="*/ 0 w 54"/>
                <a:gd name="T1" fmla="*/ 54 h 54"/>
                <a:gd name="T2" fmla="*/ 0 w 54"/>
                <a:gd name="T3" fmla="*/ 24 h 54"/>
                <a:gd name="T4" fmla="*/ 0 w 54"/>
                <a:gd name="T5" fmla="*/ 0 h 54"/>
                <a:gd name="T6" fmla="*/ 12 w 54"/>
                <a:gd name="T7" fmla="*/ 0 h 54"/>
                <a:gd name="T8" fmla="*/ 18 w 54"/>
                <a:gd name="T9" fmla="*/ 6 h 54"/>
                <a:gd name="T10" fmla="*/ 24 w 54"/>
                <a:gd name="T11" fmla="*/ 6 h 54"/>
                <a:gd name="T12" fmla="*/ 24 w 54"/>
                <a:gd name="T13" fmla="*/ 12 h 54"/>
                <a:gd name="T14" fmla="*/ 36 w 54"/>
                <a:gd name="T15" fmla="*/ 12 h 54"/>
                <a:gd name="T16" fmla="*/ 36 w 54"/>
                <a:gd name="T17" fmla="*/ 24 h 54"/>
                <a:gd name="T18" fmla="*/ 54 w 54"/>
                <a:gd name="T19" fmla="*/ 18 h 54"/>
                <a:gd name="T20" fmla="*/ 54 w 54"/>
                <a:gd name="T21" fmla="*/ 36 h 54"/>
                <a:gd name="T22" fmla="*/ 18 w 54"/>
                <a:gd name="T23" fmla="*/ 42 h 54"/>
                <a:gd name="T24" fmla="*/ 18 w 54"/>
                <a:gd name="T25" fmla="*/ 48 h 54"/>
                <a:gd name="T26" fmla="*/ 0 w 54"/>
                <a:gd name="T2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4">
                  <a:moveTo>
                    <a:pt x="0" y="54"/>
                  </a:moveTo>
                  <a:lnTo>
                    <a:pt x="0" y="24"/>
                  </a:lnTo>
                  <a:lnTo>
                    <a:pt x="0" y="0"/>
                  </a:lnTo>
                  <a:lnTo>
                    <a:pt x="12" y="0"/>
                  </a:lnTo>
                  <a:lnTo>
                    <a:pt x="18" y="6"/>
                  </a:lnTo>
                  <a:lnTo>
                    <a:pt x="24" y="6"/>
                  </a:lnTo>
                  <a:lnTo>
                    <a:pt x="24" y="12"/>
                  </a:lnTo>
                  <a:lnTo>
                    <a:pt x="36" y="12"/>
                  </a:lnTo>
                  <a:lnTo>
                    <a:pt x="36" y="24"/>
                  </a:lnTo>
                  <a:lnTo>
                    <a:pt x="54" y="18"/>
                  </a:lnTo>
                  <a:lnTo>
                    <a:pt x="54" y="36"/>
                  </a:lnTo>
                  <a:lnTo>
                    <a:pt x="18" y="42"/>
                  </a:lnTo>
                  <a:lnTo>
                    <a:pt x="18" y="48"/>
                  </a:lnTo>
                  <a:lnTo>
                    <a:pt x="0"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14" name="Freeform 642"/>
            <p:cNvSpPr>
              <a:spLocks/>
            </p:cNvSpPr>
            <p:nvPr/>
          </p:nvSpPr>
          <p:spPr bwMode="auto">
            <a:xfrm>
              <a:off x="3726" y="1626"/>
              <a:ext cx="54" cy="30"/>
            </a:xfrm>
            <a:custGeom>
              <a:avLst/>
              <a:gdLst>
                <a:gd name="T0" fmla="*/ 12 w 54"/>
                <a:gd name="T1" fmla="*/ 0 h 30"/>
                <a:gd name="T2" fmla="*/ 30 w 54"/>
                <a:gd name="T3" fmla="*/ 0 h 30"/>
                <a:gd name="T4" fmla="*/ 54 w 54"/>
                <a:gd name="T5" fmla="*/ 6 h 30"/>
                <a:gd name="T6" fmla="*/ 36 w 54"/>
                <a:gd name="T7" fmla="*/ 6 h 30"/>
                <a:gd name="T8" fmla="*/ 24 w 54"/>
                <a:gd name="T9" fmla="*/ 12 h 30"/>
                <a:gd name="T10" fmla="*/ 18 w 54"/>
                <a:gd name="T11" fmla="*/ 18 h 30"/>
                <a:gd name="T12" fmla="*/ 18 w 54"/>
                <a:gd name="T13" fmla="*/ 24 h 30"/>
                <a:gd name="T14" fmla="*/ 12 w 54"/>
                <a:gd name="T15" fmla="*/ 30 h 30"/>
                <a:gd name="T16" fmla="*/ 6 w 54"/>
                <a:gd name="T17" fmla="*/ 30 h 30"/>
                <a:gd name="T18" fmla="*/ 6 w 54"/>
                <a:gd name="T19" fmla="*/ 24 h 30"/>
                <a:gd name="T20" fmla="*/ 0 w 54"/>
                <a:gd name="T21" fmla="*/ 0 h 30"/>
                <a:gd name="T22" fmla="*/ 12 w 5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0">
                  <a:moveTo>
                    <a:pt x="12" y="0"/>
                  </a:moveTo>
                  <a:lnTo>
                    <a:pt x="30" y="0"/>
                  </a:lnTo>
                  <a:lnTo>
                    <a:pt x="54" y="6"/>
                  </a:lnTo>
                  <a:lnTo>
                    <a:pt x="36" y="6"/>
                  </a:lnTo>
                  <a:lnTo>
                    <a:pt x="24" y="12"/>
                  </a:lnTo>
                  <a:lnTo>
                    <a:pt x="18" y="18"/>
                  </a:lnTo>
                  <a:lnTo>
                    <a:pt x="18" y="24"/>
                  </a:lnTo>
                  <a:lnTo>
                    <a:pt x="12" y="30"/>
                  </a:lnTo>
                  <a:lnTo>
                    <a:pt x="6" y="30"/>
                  </a:lnTo>
                  <a:lnTo>
                    <a:pt x="6" y="24"/>
                  </a:lnTo>
                  <a:lnTo>
                    <a:pt x="0" y="0"/>
                  </a:lnTo>
                  <a:lnTo>
                    <a:pt x="12"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15" name="Freeform 643"/>
            <p:cNvSpPr>
              <a:spLocks/>
            </p:cNvSpPr>
            <p:nvPr/>
          </p:nvSpPr>
          <p:spPr bwMode="auto">
            <a:xfrm>
              <a:off x="3378" y="1662"/>
              <a:ext cx="30" cy="30"/>
            </a:xfrm>
            <a:custGeom>
              <a:avLst/>
              <a:gdLst>
                <a:gd name="T0" fmla="*/ 0 w 30"/>
                <a:gd name="T1" fmla="*/ 0 h 30"/>
                <a:gd name="T2" fmla="*/ 30 w 30"/>
                <a:gd name="T3" fmla="*/ 0 h 30"/>
                <a:gd name="T4" fmla="*/ 30 w 30"/>
                <a:gd name="T5" fmla="*/ 24 h 30"/>
                <a:gd name="T6" fmla="*/ 6 w 30"/>
                <a:gd name="T7" fmla="*/ 30 h 30"/>
                <a:gd name="T8" fmla="*/ 0 w 30"/>
                <a:gd name="T9" fmla="*/ 12 h 30"/>
                <a:gd name="T10" fmla="*/ 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0" y="0"/>
                  </a:moveTo>
                  <a:lnTo>
                    <a:pt x="30" y="0"/>
                  </a:lnTo>
                  <a:lnTo>
                    <a:pt x="30" y="24"/>
                  </a:lnTo>
                  <a:lnTo>
                    <a:pt x="6" y="30"/>
                  </a:lnTo>
                  <a:lnTo>
                    <a:pt x="0" y="12"/>
                  </a:lnTo>
                  <a:lnTo>
                    <a:pt x="0" y="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16" name="Freeform 644"/>
            <p:cNvSpPr>
              <a:spLocks/>
            </p:cNvSpPr>
            <p:nvPr/>
          </p:nvSpPr>
          <p:spPr bwMode="auto">
            <a:xfrm>
              <a:off x="3462" y="1656"/>
              <a:ext cx="24" cy="54"/>
            </a:xfrm>
            <a:custGeom>
              <a:avLst/>
              <a:gdLst>
                <a:gd name="T0" fmla="*/ 0 w 24"/>
                <a:gd name="T1" fmla="*/ 42 h 54"/>
                <a:gd name="T2" fmla="*/ 0 w 24"/>
                <a:gd name="T3" fmla="*/ 24 h 54"/>
                <a:gd name="T4" fmla="*/ 0 w 24"/>
                <a:gd name="T5" fmla="*/ 0 h 54"/>
                <a:gd name="T6" fmla="*/ 0 w 24"/>
                <a:gd name="T7" fmla="*/ 6 h 54"/>
                <a:gd name="T8" fmla="*/ 6 w 24"/>
                <a:gd name="T9" fmla="*/ 6 h 54"/>
                <a:gd name="T10" fmla="*/ 6 w 24"/>
                <a:gd name="T11" fmla="*/ 12 h 54"/>
                <a:gd name="T12" fmla="*/ 18 w 24"/>
                <a:gd name="T13" fmla="*/ 12 h 54"/>
                <a:gd name="T14" fmla="*/ 24 w 24"/>
                <a:gd name="T15" fmla="*/ 48 h 54"/>
                <a:gd name="T16" fmla="*/ 18 w 24"/>
                <a:gd name="T17" fmla="*/ 48 h 54"/>
                <a:gd name="T18" fmla="*/ 18 w 24"/>
                <a:gd name="T19" fmla="*/ 54 h 54"/>
                <a:gd name="T20" fmla="*/ 12 w 24"/>
                <a:gd name="T21" fmla="*/ 54 h 54"/>
                <a:gd name="T22" fmla="*/ 6 w 24"/>
                <a:gd name="T23" fmla="*/ 54 h 54"/>
                <a:gd name="T24" fmla="*/ 0 w 24"/>
                <a:gd name="T25" fmla="*/ 54 h 54"/>
                <a:gd name="T26" fmla="*/ 0 w 24"/>
                <a:gd name="T2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54">
                  <a:moveTo>
                    <a:pt x="0" y="42"/>
                  </a:moveTo>
                  <a:lnTo>
                    <a:pt x="0" y="24"/>
                  </a:lnTo>
                  <a:lnTo>
                    <a:pt x="0" y="0"/>
                  </a:lnTo>
                  <a:lnTo>
                    <a:pt x="0" y="6"/>
                  </a:lnTo>
                  <a:lnTo>
                    <a:pt x="6" y="6"/>
                  </a:lnTo>
                  <a:lnTo>
                    <a:pt x="6" y="12"/>
                  </a:lnTo>
                  <a:lnTo>
                    <a:pt x="18" y="12"/>
                  </a:lnTo>
                  <a:lnTo>
                    <a:pt x="24" y="48"/>
                  </a:lnTo>
                  <a:lnTo>
                    <a:pt x="18" y="48"/>
                  </a:lnTo>
                  <a:lnTo>
                    <a:pt x="18" y="54"/>
                  </a:lnTo>
                  <a:lnTo>
                    <a:pt x="12" y="54"/>
                  </a:lnTo>
                  <a:lnTo>
                    <a:pt x="6" y="54"/>
                  </a:lnTo>
                  <a:lnTo>
                    <a:pt x="0" y="54"/>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17" name="Freeform 645"/>
            <p:cNvSpPr>
              <a:spLocks/>
            </p:cNvSpPr>
            <p:nvPr/>
          </p:nvSpPr>
          <p:spPr bwMode="auto">
            <a:xfrm>
              <a:off x="3480" y="1656"/>
              <a:ext cx="30" cy="48"/>
            </a:xfrm>
            <a:custGeom>
              <a:avLst/>
              <a:gdLst>
                <a:gd name="T0" fmla="*/ 0 w 30"/>
                <a:gd name="T1" fmla="*/ 12 h 48"/>
                <a:gd name="T2" fmla="*/ 24 w 30"/>
                <a:gd name="T3" fmla="*/ 0 h 48"/>
                <a:gd name="T4" fmla="*/ 30 w 30"/>
                <a:gd name="T5" fmla="*/ 48 h 48"/>
                <a:gd name="T6" fmla="*/ 24 w 30"/>
                <a:gd name="T7" fmla="*/ 48 h 48"/>
                <a:gd name="T8" fmla="*/ 18 w 30"/>
                <a:gd name="T9" fmla="*/ 42 h 48"/>
                <a:gd name="T10" fmla="*/ 12 w 30"/>
                <a:gd name="T11" fmla="*/ 42 h 48"/>
                <a:gd name="T12" fmla="*/ 6 w 30"/>
                <a:gd name="T13" fmla="*/ 42 h 48"/>
                <a:gd name="T14" fmla="*/ 6 w 30"/>
                <a:gd name="T15" fmla="*/ 48 h 48"/>
                <a:gd name="T16" fmla="*/ 0 w 30"/>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8">
                  <a:moveTo>
                    <a:pt x="0" y="12"/>
                  </a:moveTo>
                  <a:lnTo>
                    <a:pt x="24" y="0"/>
                  </a:lnTo>
                  <a:lnTo>
                    <a:pt x="30" y="48"/>
                  </a:lnTo>
                  <a:lnTo>
                    <a:pt x="24" y="48"/>
                  </a:lnTo>
                  <a:lnTo>
                    <a:pt x="18" y="42"/>
                  </a:lnTo>
                  <a:lnTo>
                    <a:pt x="12" y="42"/>
                  </a:lnTo>
                  <a:lnTo>
                    <a:pt x="6" y="42"/>
                  </a:lnTo>
                  <a:lnTo>
                    <a:pt x="6" y="48"/>
                  </a:lnTo>
                  <a:lnTo>
                    <a:pt x="0"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18" name="Freeform 646"/>
            <p:cNvSpPr>
              <a:spLocks/>
            </p:cNvSpPr>
            <p:nvPr/>
          </p:nvSpPr>
          <p:spPr bwMode="auto">
            <a:xfrm>
              <a:off x="3690" y="1626"/>
              <a:ext cx="42" cy="30"/>
            </a:xfrm>
            <a:custGeom>
              <a:avLst/>
              <a:gdLst>
                <a:gd name="T0" fmla="*/ 0 w 42"/>
                <a:gd name="T1" fmla="*/ 6 h 30"/>
                <a:gd name="T2" fmla="*/ 36 w 42"/>
                <a:gd name="T3" fmla="*/ 0 h 30"/>
                <a:gd name="T4" fmla="*/ 42 w 42"/>
                <a:gd name="T5" fmla="*/ 24 h 30"/>
                <a:gd name="T6" fmla="*/ 6 w 42"/>
                <a:gd name="T7" fmla="*/ 30 h 30"/>
                <a:gd name="T8" fmla="*/ 0 w 42"/>
                <a:gd name="T9" fmla="*/ 6 h 30"/>
              </a:gdLst>
              <a:ahLst/>
              <a:cxnLst>
                <a:cxn ang="0">
                  <a:pos x="T0" y="T1"/>
                </a:cxn>
                <a:cxn ang="0">
                  <a:pos x="T2" y="T3"/>
                </a:cxn>
                <a:cxn ang="0">
                  <a:pos x="T4" y="T5"/>
                </a:cxn>
                <a:cxn ang="0">
                  <a:pos x="T6" y="T7"/>
                </a:cxn>
                <a:cxn ang="0">
                  <a:pos x="T8" y="T9"/>
                </a:cxn>
              </a:cxnLst>
              <a:rect l="0" t="0" r="r" b="b"/>
              <a:pathLst>
                <a:path w="42" h="30">
                  <a:moveTo>
                    <a:pt x="0" y="6"/>
                  </a:moveTo>
                  <a:lnTo>
                    <a:pt x="36" y="0"/>
                  </a:lnTo>
                  <a:lnTo>
                    <a:pt x="42" y="24"/>
                  </a:lnTo>
                  <a:lnTo>
                    <a:pt x="6" y="30"/>
                  </a:lnTo>
                  <a:lnTo>
                    <a:pt x="0"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19" name="Freeform 647"/>
            <p:cNvSpPr>
              <a:spLocks/>
            </p:cNvSpPr>
            <p:nvPr/>
          </p:nvSpPr>
          <p:spPr bwMode="auto">
            <a:xfrm>
              <a:off x="3912" y="1602"/>
              <a:ext cx="30" cy="36"/>
            </a:xfrm>
            <a:custGeom>
              <a:avLst/>
              <a:gdLst>
                <a:gd name="T0" fmla="*/ 24 w 30"/>
                <a:gd name="T1" fmla="*/ 0 h 36"/>
                <a:gd name="T2" fmla="*/ 30 w 30"/>
                <a:gd name="T3" fmla="*/ 18 h 36"/>
                <a:gd name="T4" fmla="*/ 30 w 30"/>
                <a:gd name="T5" fmla="*/ 36 h 36"/>
                <a:gd name="T6" fmla="*/ 6 w 30"/>
                <a:gd name="T7" fmla="*/ 36 h 36"/>
                <a:gd name="T8" fmla="*/ 6 w 30"/>
                <a:gd name="T9" fmla="*/ 30 h 36"/>
                <a:gd name="T10" fmla="*/ 0 w 30"/>
                <a:gd name="T11" fmla="*/ 18 h 36"/>
                <a:gd name="T12" fmla="*/ 6 w 30"/>
                <a:gd name="T13" fmla="*/ 12 h 36"/>
                <a:gd name="T14" fmla="*/ 6 w 30"/>
                <a:gd name="T15" fmla="*/ 6 h 36"/>
                <a:gd name="T16" fmla="*/ 18 w 30"/>
                <a:gd name="T17" fmla="*/ 6 h 36"/>
                <a:gd name="T18" fmla="*/ 18 w 30"/>
                <a:gd name="T19" fmla="*/ 0 h 36"/>
                <a:gd name="T20" fmla="*/ 24 w 30"/>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6">
                  <a:moveTo>
                    <a:pt x="24" y="0"/>
                  </a:moveTo>
                  <a:lnTo>
                    <a:pt x="30" y="18"/>
                  </a:lnTo>
                  <a:lnTo>
                    <a:pt x="30" y="36"/>
                  </a:lnTo>
                  <a:lnTo>
                    <a:pt x="6" y="36"/>
                  </a:lnTo>
                  <a:lnTo>
                    <a:pt x="6" y="30"/>
                  </a:lnTo>
                  <a:lnTo>
                    <a:pt x="0" y="18"/>
                  </a:lnTo>
                  <a:lnTo>
                    <a:pt x="6" y="12"/>
                  </a:lnTo>
                  <a:lnTo>
                    <a:pt x="6" y="6"/>
                  </a:lnTo>
                  <a:lnTo>
                    <a:pt x="18" y="6"/>
                  </a:lnTo>
                  <a:lnTo>
                    <a:pt x="18" y="0"/>
                  </a:lnTo>
                  <a:lnTo>
                    <a:pt x="24"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20" name="Freeform 648"/>
            <p:cNvSpPr>
              <a:spLocks/>
            </p:cNvSpPr>
            <p:nvPr/>
          </p:nvSpPr>
          <p:spPr bwMode="auto">
            <a:xfrm>
              <a:off x="4560" y="1464"/>
              <a:ext cx="48" cy="48"/>
            </a:xfrm>
            <a:custGeom>
              <a:avLst/>
              <a:gdLst>
                <a:gd name="T0" fmla="*/ 12 w 48"/>
                <a:gd name="T1" fmla="*/ 42 h 48"/>
                <a:gd name="T2" fmla="*/ 6 w 48"/>
                <a:gd name="T3" fmla="*/ 36 h 48"/>
                <a:gd name="T4" fmla="*/ 12 w 48"/>
                <a:gd name="T5" fmla="*/ 30 h 48"/>
                <a:gd name="T6" fmla="*/ 12 w 48"/>
                <a:gd name="T7" fmla="*/ 24 h 48"/>
                <a:gd name="T8" fmla="*/ 0 w 48"/>
                <a:gd name="T9" fmla="*/ 24 h 48"/>
                <a:gd name="T10" fmla="*/ 0 w 48"/>
                <a:gd name="T11" fmla="*/ 18 h 48"/>
                <a:gd name="T12" fmla="*/ 6 w 48"/>
                <a:gd name="T13" fmla="*/ 18 h 48"/>
                <a:gd name="T14" fmla="*/ 6 w 48"/>
                <a:gd name="T15" fmla="*/ 12 h 48"/>
                <a:gd name="T16" fmla="*/ 12 w 48"/>
                <a:gd name="T17" fmla="*/ 12 h 48"/>
                <a:gd name="T18" fmla="*/ 12 w 48"/>
                <a:gd name="T19" fmla="*/ 6 h 48"/>
                <a:gd name="T20" fmla="*/ 18 w 48"/>
                <a:gd name="T21" fmla="*/ 6 h 48"/>
                <a:gd name="T22" fmla="*/ 36 w 48"/>
                <a:gd name="T23" fmla="*/ 6 h 48"/>
                <a:gd name="T24" fmla="*/ 42 w 48"/>
                <a:gd name="T25" fmla="*/ 6 h 48"/>
                <a:gd name="T26" fmla="*/ 48 w 48"/>
                <a:gd name="T27" fmla="*/ 0 h 48"/>
                <a:gd name="T28" fmla="*/ 48 w 48"/>
                <a:gd name="T29" fmla="*/ 6 h 48"/>
                <a:gd name="T30" fmla="*/ 48 w 48"/>
                <a:gd name="T31" fmla="*/ 24 h 48"/>
                <a:gd name="T32" fmla="*/ 48 w 48"/>
                <a:gd name="T33" fmla="*/ 30 h 48"/>
                <a:gd name="T34" fmla="*/ 48 w 48"/>
                <a:gd name="T35" fmla="*/ 36 h 48"/>
                <a:gd name="T36" fmla="*/ 18 w 48"/>
                <a:gd name="T37" fmla="*/ 48 h 48"/>
                <a:gd name="T38" fmla="*/ 12 w 48"/>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12" y="42"/>
                  </a:moveTo>
                  <a:lnTo>
                    <a:pt x="6" y="36"/>
                  </a:lnTo>
                  <a:lnTo>
                    <a:pt x="12" y="30"/>
                  </a:lnTo>
                  <a:lnTo>
                    <a:pt x="12" y="24"/>
                  </a:lnTo>
                  <a:lnTo>
                    <a:pt x="0" y="24"/>
                  </a:lnTo>
                  <a:lnTo>
                    <a:pt x="0" y="18"/>
                  </a:lnTo>
                  <a:lnTo>
                    <a:pt x="6" y="18"/>
                  </a:lnTo>
                  <a:lnTo>
                    <a:pt x="6" y="12"/>
                  </a:lnTo>
                  <a:lnTo>
                    <a:pt x="12" y="12"/>
                  </a:lnTo>
                  <a:lnTo>
                    <a:pt x="12" y="6"/>
                  </a:lnTo>
                  <a:lnTo>
                    <a:pt x="18" y="6"/>
                  </a:lnTo>
                  <a:lnTo>
                    <a:pt x="36" y="6"/>
                  </a:lnTo>
                  <a:lnTo>
                    <a:pt x="42" y="6"/>
                  </a:lnTo>
                  <a:lnTo>
                    <a:pt x="48" y="0"/>
                  </a:lnTo>
                  <a:lnTo>
                    <a:pt x="48" y="6"/>
                  </a:lnTo>
                  <a:lnTo>
                    <a:pt x="48" y="24"/>
                  </a:lnTo>
                  <a:lnTo>
                    <a:pt x="48" y="30"/>
                  </a:lnTo>
                  <a:lnTo>
                    <a:pt x="48" y="36"/>
                  </a:lnTo>
                  <a:lnTo>
                    <a:pt x="18" y="48"/>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21" name="Freeform 649"/>
            <p:cNvSpPr>
              <a:spLocks/>
            </p:cNvSpPr>
            <p:nvPr/>
          </p:nvSpPr>
          <p:spPr bwMode="auto">
            <a:xfrm>
              <a:off x="3660" y="1632"/>
              <a:ext cx="36" cy="36"/>
            </a:xfrm>
            <a:custGeom>
              <a:avLst/>
              <a:gdLst>
                <a:gd name="T0" fmla="*/ 6 w 36"/>
                <a:gd name="T1" fmla="*/ 36 h 36"/>
                <a:gd name="T2" fmla="*/ 0 w 36"/>
                <a:gd name="T3" fmla="*/ 24 h 36"/>
                <a:gd name="T4" fmla="*/ 0 w 36"/>
                <a:gd name="T5" fmla="*/ 6 h 36"/>
                <a:gd name="T6" fmla="*/ 30 w 36"/>
                <a:gd name="T7" fmla="*/ 0 h 36"/>
                <a:gd name="T8" fmla="*/ 36 w 36"/>
                <a:gd name="T9" fmla="*/ 24 h 36"/>
                <a:gd name="T10" fmla="*/ 36 w 36"/>
                <a:gd name="T11" fmla="*/ 30 h 36"/>
                <a:gd name="T12" fmla="*/ 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6" y="36"/>
                  </a:moveTo>
                  <a:lnTo>
                    <a:pt x="0" y="24"/>
                  </a:lnTo>
                  <a:lnTo>
                    <a:pt x="0" y="6"/>
                  </a:lnTo>
                  <a:lnTo>
                    <a:pt x="30" y="0"/>
                  </a:lnTo>
                  <a:lnTo>
                    <a:pt x="36" y="24"/>
                  </a:lnTo>
                  <a:lnTo>
                    <a:pt x="36" y="30"/>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22" name="Freeform 650"/>
            <p:cNvSpPr>
              <a:spLocks/>
            </p:cNvSpPr>
            <p:nvPr/>
          </p:nvSpPr>
          <p:spPr bwMode="auto">
            <a:xfrm>
              <a:off x="2238" y="1662"/>
              <a:ext cx="54" cy="36"/>
            </a:xfrm>
            <a:custGeom>
              <a:avLst/>
              <a:gdLst>
                <a:gd name="T0" fmla="*/ 48 w 54"/>
                <a:gd name="T1" fmla="*/ 36 h 36"/>
                <a:gd name="T2" fmla="*/ 0 w 54"/>
                <a:gd name="T3" fmla="*/ 30 h 36"/>
                <a:gd name="T4" fmla="*/ 0 w 54"/>
                <a:gd name="T5" fmla="*/ 12 h 36"/>
                <a:gd name="T6" fmla="*/ 0 w 54"/>
                <a:gd name="T7" fmla="*/ 0 h 36"/>
                <a:gd name="T8" fmla="*/ 54 w 54"/>
                <a:gd name="T9" fmla="*/ 6 h 36"/>
                <a:gd name="T10" fmla="*/ 48 w 54"/>
                <a:gd name="T11" fmla="*/ 30 h 36"/>
                <a:gd name="T12" fmla="*/ 48 w 5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48" y="36"/>
                  </a:moveTo>
                  <a:lnTo>
                    <a:pt x="0" y="30"/>
                  </a:lnTo>
                  <a:lnTo>
                    <a:pt x="0" y="12"/>
                  </a:lnTo>
                  <a:lnTo>
                    <a:pt x="0" y="0"/>
                  </a:lnTo>
                  <a:lnTo>
                    <a:pt x="54" y="6"/>
                  </a:lnTo>
                  <a:lnTo>
                    <a:pt x="48" y="30"/>
                  </a:lnTo>
                  <a:lnTo>
                    <a:pt x="4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23" name="Freeform 651"/>
            <p:cNvSpPr>
              <a:spLocks/>
            </p:cNvSpPr>
            <p:nvPr/>
          </p:nvSpPr>
          <p:spPr bwMode="auto">
            <a:xfrm>
              <a:off x="2802" y="1686"/>
              <a:ext cx="36" cy="30"/>
            </a:xfrm>
            <a:custGeom>
              <a:avLst/>
              <a:gdLst>
                <a:gd name="T0" fmla="*/ 36 w 36"/>
                <a:gd name="T1" fmla="*/ 30 h 30"/>
                <a:gd name="T2" fmla="*/ 6 w 36"/>
                <a:gd name="T3" fmla="*/ 30 h 30"/>
                <a:gd name="T4" fmla="*/ 6 w 36"/>
                <a:gd name="T5" fmla="*/ 24 h 30"/>
                <a:gd name="T6" fmla="*/ 0 w 36"/>
                <a:gd name="T7" fmla="*/ 24 h 30"/>
                <a:gd name="T8" fmla="*/ 0 w 36"/>
                <a:gd name="T9" fmla="*/ 0 h 30"/>
                <a:gd name="T10" fmla="*/ 24 w 36"/>
                <a:gd name="T11" fmla="*/ 6 h 30"/>
                <a:gd name="T12" fmla="*/ 24 w 36"/>
                <a:gd name="T13" fmla="*/ 12 h 30"/>
                <a:gd name="T14" fmla="*/ 24 w 36"/>
                <a:gd name="T15" fmla="*/ 18 h 30"/>
                <a:gd name="T16" fmla="*/ 30 w 36"/>
                <a:gd name="T17" fmla="*/ 18 h 30"/>
                <a:gd name="T18" fmla="*/ 36 w 36"/>
                <a:gd name="T19" fmla="*/ 18 h 30"/>
                <a:gd name="T20" fmla="*/ 30 w 36"/>
                <a:gd name="T21" fmla="*/ 24 h 30"/>
                <a:gd name="T22" fmla="*/ 36 w 36"/>
                <a:gd name="T23" fmla="*/ 24 h 30"/>
                <a:gd name="T24" fmla="*/ 36 w 36"/>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0">
                  <a:moveTo>
                    <a:pt x="36" y="30"/>
                  </a:moveTo>
                  <a:lnTo>
                    <a:pt x="6" y="30"/>
                  </a:lnTo>
                  <a:lnTo>
                    <a:pt x="6" y="24"/>
                  </a:lnTo>
                  <a:lnTo>
                    <a:pt x="0" y="24"/>
                  </a:lnTo>
                  <a:lnTo>
                    <a:pt x="0" y="0"/>
                  </a:lnTo>
                  <a:lnTo>
                    <a:pt x="24" y="6"/>
                  </a:lnTo>
                  <a:lnTo>
                    <a:pt x="24" y="12"/>
                  </a:lnTo>
                  <a:lnTo>
                    <a:pt x="24" y="18"/>
                  </a:lnTo>
                  <a:lnTo>
                    <a:pt x="30" y="18"/>
                  </a:lnTo>
                  <a:lnTo>
                    <a:pt x="36" y="18"/>
                  </a:lnTo>
                  <a:lnTo>
                    <a:pt x="30" y="24"/>
                  </a:lnTo>
                  <a:lnTo>
                    <a:pt x="36" y="24"/>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24" name="Freeform 652"/>
            <p:cNvSpPr>
              <a:spLocks noEditPoints="1"/>
            </p:cNvSpPr>
            <p:nvPr/>
          </p:nvSpPr>
          <p:spPr bwMode="auto">
            <a:xfrm>
              <a:off x="4644" y="1452"/>
              <a:ext cx="12" cy="24"/>
            </a:xfrm>
            <a:custGeom>
              <a:avLst/>
              <a:gdLst>
                <a:gd name="T0" fmla="*/ 0 w 12"/>
                <a:gd name="T1" fmla="*/ 0 h 24"/>
                <a:gd name="T2" fmla="*/ 6 w 12"/>
                <a:gd name="T3" fmla="*/ 0 h 24"/>
                <a:gd name="T4" fmla="*/ 12 w 12"/>
                <a:gd name="T5" fmla="*/ 18 h 24"/>
                <a:gd name="T6" fmla="*/ 6 w 12"/>
                <a:gd name="T7" fmla="*/ 18 h 24"/>
                <a:gd name="T8" fmla="*/ 0 w 12"/>
                <a:gd name="T9" fmla="*/ 0 h 24"/>
                <a:gd name="T10" fmla="*/ 0 w 12"/>
                <a:gd name="T11" fmla="*/ 6 h 24"/>
                <a:gd name="T12" fmla="*/ 6 w 12"/>
                <a:gd name="T13" fmla="*/ 18 h 24"/>
                <a:gd name="T14" fmla="*/ 0 w 12"/>
                <a:gd name="T15" fmla="*/ 18 h 24"/>
                <a:gd name="T16" fmla="*/ 0 w 12"/>
                <a:gd name="T17" fmla="*/ 24 h 24"/>
                <a:gd name="T18" fmla="*/ 0 w 12"/>
                <a:gd name="T1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0"/>
                  </a:moveTo>
                  <a:lnTo>
                    <a:pt x="6" y="0"/>
                  </a:lnTo>
                  <a:lnTo>
                    <a:pt x="12" y="18"/>
                  </a:lnTo>
                  <a:lnTo>
                    <a:pt x="6" y="18"/>
                  </a:lnTo>
                  <a:lnTo>
                    <a:pt x="0" y="0"/>
                  </a:lnTo>
                  <a:close/>
                  <a:moveTo>
                    <a:pt x="0" y="6"/>
                  </a:moveTo>
                  <a:lnTo>
                    <a:pt x="6" y="18"/>
                  </a:lnTo>
                  <a:lnTo>
                    <a:pt x="0" y="18"/>
                  </a:lnTo>
                  <a:lnTo>
                    <a:pt x="0" y="24"/>
                  </a:lnTo>
                  <a:lnTo>
                    <a:pt x="0"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25" name="Freeform 653"/>
            <p:cNvSpPr>
              <a:spLocks/>
            </p:cNvSpPr>
            <p:nvPr/>
          </p:nvSpPr>
          <p:spPr bwMode="auto">
            <a:xfrm>
              <a:off x="4482" y="1494"/>
              <a:ext cx="42" cy="66"/>
            </a:xfrm>
            <a:custGeom>
              <a:avLst/>
              <a:gdLst>
                <a:gd name="T0" fmla="*/ 42 w 42"/>
                <a:gd name="T1" fmla="*/ 42 h 66"/>
                <a:gd name="T2" fmla="*/ 6 w 42"/>
                <a:gd name="T3" fmla="*/ 66 h 66"/>
                <a:gd name="T4" fmla="*/ 0 w 42"/>
                <a:gd name="T5" fmla="*/ 60 h 66"/>
                <a:gd name="T6" fmla="*/ 12 w 42"/>
                <a:gd name="T7" fmla="*/ 42 h 66"/>
                <a:gd name="T8" fmla="*/ 6 w 42"/>
                <a:gd name="T9" fmla="*/ 36 h 66"/>
                <a:gd name="T10" fmla="*/ 6 w 42"/>
                <a:gd name="T11" fmla="*/ 30 h 66"/>
                <a:gd name="T12" fmla="*/ 0 w 42"/>
                <a:gd name="T13" fmla="*/ 18 h 66"/>
                <a:gd name="T14" fmla="*/ 0 w 42"/>
                <a:gd name="T15" fmla="*/ 0 h 66"/>
                <a:gd name="T16" fmla="*/ 0 w 42"/>
                <a:gd name="T17" fmla="*/ 6 h 66"/>
                <a:gd name="T18" fmla="*/ 6 w 42"/>
                <a:gd name="T19" fmla="*/ 18 h 66"/>
                <a:gd name="T20" fmla="*/ 12 w 42"/>
                <a:gd name="T21" fmla="*/ 12 h 66"/>
                <a:gd name="T22" fmla="*/ 12 w 42"/>
                <a:gd name="T23" fmla="*/ 18 h 66"/>
                <a:gd name="T24" fmla="*/ 18 w 42"/>
                <a:gd name="T25" fmla="*/ 18 h 66"/>
                <a:gd name="T26" fmla="*/ 24 w 42"/>
                <a:gd name="T27" fmla="*/ 18 h 66"/>
                <a:gd name="T28" fmla="*/ 30 w 42"/>
                <a:gd name="T29" fmla="*/ 18 h 66"/>
                <a:gd name="T30" fmla="*/ 30 w 42"/>
                <a:gd name="T31" fmla="*/ 24 h 66"/>
                <a:gd name="T32" fmla="*/ 36 w 42"/>
                <a:gd name="T33" fmla="*/ 24 h 66"/>
                <a:gd name="T34" fmla="*/ 42 w 42"/>
                <a:gd name="T35" fmla="*/ 30 h 66"/>
                <a:gd name="T36" fmla="*/ 42 w 42"/>
                <a:gd name="T37" fmla="*/ 36 h 66"/>
                <a:gd name="T38" fmla="*/ 36 w 42"/>
                <a:gd name="T39" fmla="*/ 36 h 66"/>
                <a:gd name="T40" fmla="*/ 42 w 42"/>
                <a:gd name="T41"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6">
                  <a:moveTo>
                    <a:pt x="42" y="42"/>
                  </a:moveTo>
                  <a:lnTo>
                    <a:pt x="6" y="66"/>
                  </a:lnTo>
                  <a:lnTo>
                    <a:pt x="0" y="60"/>
                  </a:lnTo>
                  <a:lnTo>
                    <a:pt x="12" y="42"/>
                  </a:lnTo>
                  <a:lnTo>
                    <a:pt x="6" y="36"/>
                  </a:lnTo>
                  <a:lnTo>
                    <a:pt x="6" y="30"/>
                  </a:lnTo>
                  <a:lnTo>
                    <a:pt x="0" y="18"/>
                  </a:lnTo>
                  <a:lnTo>
                    <a:pt x="0" y="0"/>
                  </a:lnTo>
                  <a:lnTo>
                    <a:pt x="0" y="6"/>
                  </a:lnTo>
                  <a:lnTo>
                    <a:pt x="6" y="18"/>
                  </a:lnTo>
                  <a:lnTo>
                    <a:pt x="12" y="12"/>
                  </a:lnTo>
                  <a:lnTo>
                    <a:pt x="12" y="18"/>
                  </a:lnTo>
                  <a:lnTo>
                    <a:pt x="18" y="18"/>
                  </a:lnTo>
                  <a:lnTo>
                    <a:pt x="24" y="18"/>
                  </a:lnTo>
                  <a:lnTo>
                    <a:pt x="30" y="18"/>
                  </a:lnTo>
                  <a:lnTo>
                    <a:pt x="30" y="24"/>
                  </a:lnTo>
                  <a:lnTo>
                    <a:pt x="36" y="24"/>
                  </a:lnTo>
                  <a:lnTo>
                    <a:pt x="42" y="30"/>
                  </a:lnTo>
                  <a:lnTo>
                    <a:pt x="42" y="36"/>
                  </a:lnTo>
                  <a:lnTo>
                    <a:pt x="36" y="36"/>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26" name="Freeform 654"/>
            <p:cNvSpPr>
              <a:spLocks/>
            </p:cNvSpPr>
            <p:nvPr/>
          </p:nvSpPr>
          <p:spPr bwMode="auto">
            <a:xfrm>
              <a:off x="2142" y="1656"/>
              <a:ext cx="96" cy="78"/>
            </a:xfrm>
            <a:custGeom>
              <a:avLst/>
              <a:gdLst>
                <a:gd name="T0" fmla="*/ 0 w 96"/>
                <a:gd name="T1" fmla="*/ 66 h 78"/>
                <a:gd name="T2" fmla="*/ 6 w 96"/>
                <a:gd name="T3" fmla="*/ 0 h 78"/>
                <a:gd name="T4" fmla="*/ 54 w 96"/>
                <a:gd name="T5" fmla="*/ 6 h 78"/>
                <a:gd name="T6" fmla="*/ 54 w 96"/>
                <a:gd name="T7" fmla="*/ 18 h 78"/>
                <a:gd name="T8" fmla="*/ 96 w 96"/>
                <a:gd name="T9" fmla="*/ 18 h 78"/>
                <a:gd name="T10" fmla="*/ 96 w 96"/>
                <a:gd name="T11" fmla="*/ 36 h 78"/>
                <a:gd name="T12" fmla="*/ 90 w 96"/>
                <a:gd name="T13" fmla="*/ 78 h 78"/>
                <a:gd name="T14" fmla="*/ 30 w 96"/>
                <a:gd name="T15" fmla="*/ 72 h 78"/>
                <a:gd name="T16" fmla="*/ 0 w 96"/>
                <a:gd name="T17"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78">
                  <a:moveTo>
                    <a:pt x="0" y="66"/>
                  </a:moveTo>
                  <a:lnTo>
                    <a:pt x="6" y="0"/>
                  </a:lnTo>
                  <a:lnTo>
                    <a:pt x="54" y="6"/>
                  </a:lnTo>
                  <a:lnTo>
                    <a:pt x="54" y="18"/>
                  </a:lnTo>
                  <a:lnTo>
                    <a:pt x="96" y="18"/>
                  </a:lnTo>
                  <a:lnTo>
                    <a:pt x="96" y="36"/>
                  </a:lnTo>
                  <a:lnTo>
                    <a:pt x="90" y="78"/>
                  </a:lnTo>
                  <a:lnTo>
                    <a:pt x="30" y="72"/>
                  </a:lnTo>
                  <a:lnTo>
                    <a:pt x="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27" name="Freeform 655"/>
            <p:cNvSpPr>
              <a:spLocks/>
            </p:cNvSpPr>
            <p:nvPr/>
          </p:nvSpPr>
          <p:spPr bwMode="auto">
            <a:xfrm>
              <a:off x="4290" y="1536"/>
              <a:ext cx="30" cy="30"/>
            </a:xfrm>
            <a:custGeom>
              <a:avLst/>
              <a:gdLst>
                <a:gd name="T0" fmla="*/ 6 w 30"/>
                <a:gd name="T1" fmla="*/ 6 h 30"/>
                <a:gd name="T2" fmla="*/ 30 w 30"/>
                <a:gd name="T3" fmla="*/ 0 h 30"/>
                <a:gd name="T4" fmla="*/ 30 w 30"/>
                <a:gd name="T5" fmla="*/ 6 h 30"/>
                <a:gd name="T6" fmla="*/ 30 w 30"/>
                <a:gd name="T7" fmla="*/ 12 h 30"/>
                <a:gd name="T8" fmla="*/ 30 w 30"/>
                <a:gd name="T9" fmla="*/ 24 h 30"/>
                <a:gd name="T10" fmla="*/ 18 w 30"/>
                <a:gd name="T11" fmla="*/ 30 h 30"/>
                <a:gd name="T12" fmla="*/ 0 w 30"/>
                <a:gd name="T13" fmla="*/ 30 h 30"/>
                <a:gd name="T14" fmla="*/ 0 w 30"/>
                <a:gd name="T15" fmla="*/ 18 h 30"/>
                <a:gd name="T16" fmla="*/ 0 w 30"/>
                <a:gd name="T17" fmla="*/ 6 h 30"/>
                <a:gd name="T18" fmla="*/ 6 w 30"/>
                <a:gd name="T1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6" y="6"/>
                  </a:moveTo>
                  <a:lnTo>
                    <a:pt x="30" y="0"/>
                  </a:lnTo>
                  <a:lnTo>
                    <a:pt x="30" y="6"/>
                  </a:lnTo>
                  <a:lnTo>
                    <a:pt x="30" y="12"/>
                  </a:lnTo>
                  <a:lnTo>
                    <a:pt x="30" y="24"/>
                  </a:lnTo>
                  <a:lnTo>
                    <a:pt x="18" y="30"/>
                  </a:lnTo>
                  <a:lnTo>
                    <a:pt x="0" y="30"/>
                  </a:lnTo>
                  <a:lnTo>
                    <a:pt x="0" y="18"/>
                  </a:lnTo>
                  <a:lnTo>
                    <a:pt x="0" y="6"/>
                  </a:lnTo>
                  <a:lnTo>
                    <a:pt x="6"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28" name="Freeform 656"/>
            <p:cNvSpPr>
              <a:spLocks/>
            </p:cNvSpPr>
            <p:nvPr/>
          </p:nvSpPr>
          <p:spPr bwMode="auto">
            <a:xfrm>
              <a:off x="4608" y="1458"/>
              <a:ext cx="30" cy="42"/>
            </a:xfrm>
            <a:custGeom>
              <a:avLst/>
              <a:gdLst>
                <a:gd name="T0" fmla="*/ 0 w 30"/>
                <a:gd name="T1" fmla="*/ 42 h 42"/>
                <a:gd name="T2" fmla="*/ 0 w 30"/>
                <a:gd name="T3" fmla="*/ 36 h 42"/>
                <a:gd name="T4" fmla="*/ 0 w 30"/>
                <a:gd name="T5" fmla="*/ 30 h 42"/>
                <a:gd name="T6" fmla="*/ 0 w 30"/>
                <a:gd name="T7" fmla="*/ 12 h 42"/>
                <a:gd name="T8" fmla="*/ 18 w 30"/>
                <a:gd name="T9" fmla="*/ 6 h 42"/>
                <a:gd name="T10" fmla="*/ 24 w 30"/>
                <a:gd name="T11" fmla="*/ 0 h 42"/>
                <a:gd name="T12" fmla="*/ 30 w 30"/>
                <a:gd name="T13" fmla="*/ 18 h 42"/>
                <a:gd name="T14" fmla="*/ 24 w 30"/>
                <a:gd name="T15" fmla="*/ 30 h 42"/>
                <a:gd name="T16" fmla="*/ 12 w 30"/>
                <a:gd name="T17" fmla="*/ 36 h 42"/>
                <a:gd name="T18" fmla="*/ 0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0" y="42"/>
                  </a:moveTo>
                  <a:lnTo>
                    <a:pt x="0" y="36"/>
                  </a:lnTo>
                  <a:lnTo>
                    <a:pt x="0" y="30"/>
                  </a:lnTo>
                  <a:lnTo>
                    <a:pt x="0" y="12"/>
                  </a:lnTo>
                  <a:lnTo>
                    <a:pt x="18" y="6"/>
                  </a:lnTo>
                  <a:lnTo>
                    <a:pt x="24" y="0"/>
                  </a:lnTo>
                  <a:lnTo>
                    <a:pt x="30" y="18"/>
                  </a:lnTo>
                  <a:lnTo>
                    <a:pt x="24" y="30"/>
                  </a:lnTo>
                  <a:lnTo>
                    <a:pt x="12" y="36"/>
                  </a:lnTo>
                  <a:lnTo>
                    <a:pt x="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29" name="Freeform 657"/>
            <p:cNvSpPr>
              <a:spLocks/>
            </p:cNvSpPr>
            <p:nvPr/>
          </p:nvSpPr>
          <p:spPr bwMode="auto">
            <a:xfrm>
              <a:off x="4536" y="1482"/>
              <a:ext cx="36" cy="36"/>
            </a:xfrm>
            <a:custGeom>
              <a:avLst/>
              <a:gdLst>
                <a:gd name="T0" fmla="*/ 0 w 36"/>
                <a:gd name="T1" fmla="*/ 6 h 36"/>
                <a:gd name="T2" fmla="*/ 6 w 36"/>
                <a:gd name="T3" fmla="*/ 6 h 36"/>
                <a:gd name="T4" fmla="*/ 6 w 36"/>
                <a:gd name="T5" fmla="*/ 0 h 36"/>
                <a:gd name="T6" fmla="*/ 18 w 36"/>
                <a:gd name="T7" fmla="*/ 0 h 36"/>
                <a:gd name="T8" fmla="*/ 24 w 36"/>
                <a:gd name="T9" fmla="*/ 0 h 36"/>
                <a:gd name="T10" fmla="*/ 24 w 36"/>
                <a:gd name="T11" fmla="*/ 6 h 36"/>
                <a:gd name="T12" fmla="*/ 36 w 36"/>
                <a:gd name="T13" fmla="*/ 6 h 36"/>
                <a:gd name="T14" fmla="*/ 36 w 36"/>
                <a:gd name="T15" fmla="*/ 12 h 36"/>
                <a:gd name="T16" fmla="*/ 30 w 36"/>
                <a:gd name="T17" fmla="*/ 18 h 36"/>
                <a:gd name="T18" fmla="*/ 36 w 36"/>
                <a:gd name="T19" fmla="*/ 24 h 36"/>
                <a:gd name="T20" fmla="*/ 36 w 36"/>
                <a:gd name="T21" fmla="*/ 30 h 36"/>
                <a:gd name="T22" fmla="*/ 24 w 36"/>
                <a:gd name="T23" fmla="*/ 36 h 36"/>
                <a:gd name="T24" fmla="*/ 18 w 36"/>
                <a:gd name="T25" fmla="*/ 30 h 36"/>
                <a:gd name="T26" fmla="*/ 18 w 36"/>
                <a:gd name="T27" fmla="*/ 24 h 36"/>
                <a:gd name="T28" fmla="*/ 12 w 36"/>
                <a:gd name="T29" fmla="*/ 18 h 36"/>
                <a:gd name="T30" fmla="*/ 6 w 36"/>
                <a:gd name="T31" fmla="*/ 24 h 36"/>
                <a:gd name="T32" fmla="*/ 6 w 36"/>
                <a:gd name="T33" fmla="*/ 18 h 36"/>
                <a:gd name="T34" fmla="*/ 0 w 36"/>
                <a:gd name="T35"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6">
                  <a:moveTo>
                    <a:pt x="0" y="6"/>
                  </a:moveTo>
                  <a:lnTo>
                    <a:pt x="6" y="6"/>
                  </a:lnTo>
                  <a:lnTo>
                    <a:pt x="6" y="0"/>
                  </a:lnTo>
                  <a:lnTo>
                    <a:pt x="18" y="0"/>
                  </a:lnTo>
                  <a:lnTo>
                    <a:pt x="24" y="0"/>
                  </a:lnTo>
                  <a:lnTo>
                    <a:pt x="24" y="6"/>
                  </a:lnTo>
                  <a:lnTo>
                    <a:pt x="36" y="6"/>
                  </a:lnTo>
                  <a:lnTo>
                    <a:pt x="36" y="12"/>
                  </a:lnTo>
                  <a:lnTo>
                    <a:pt x="30" y="18"/>
                  </a:lnTo>
                  <a:lnTo>
                    <a:pt x="36" y="24"/>
                  </a:lnTo>
                  <a:lnTo>
                    <a:pt x="36" y="30"/>
                  </a:lnTo>
                  <a:lnTo>
                    <a:pt x="24" y="36"/>
                  </a:lnTo>
                  <a:lnTo>
                    <a:pt x="18" y="30"/>
                  </a:lnTo>
                  <a:lnTo>
                    <a:pt x="18" y="24"/>
                  </a:lnTo>
                  <a:lnTo>
                    <a:pt x="12" y="18"/>
                  </a:lnTo>
                  <a:lnTo>
                    <a:pt x="6" y="24"/>
                  </a:lnTo>
                  <a:lnTo>
                    <a:pt x="6" y="18"/>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30" name="Freeform 658"/>
            <p:cNvSpPr>
              <a:spLocks/>
            </p:cNvSpPr>
            <p:nvPr/>
          </p:nvSpPr>
          <p:spPr bwMode="auto">
            <a:xfrm>
              <a:off x="4500" y="1488"/>
              <a:ext cx="60" cy="48"/>
            </a:xfrm>
            <a:custGeom>
              <a:avLst/>
              <a:gdLst>
                <a:gd name="T0" fmla="*/ 24 w 60"/>
                <a:gd name="T1" fmla="*/ 48 h 48"/>
                <a:gd name="T2" fmla="*/ 18 w 60"/>
                <a:gd name="T3" fmla="*/ 42 h 48"/>
                <a:gd name="T4" fmla="*/ 24 w 60"/>
                <a:gd name="T5" fmla="*/ 42 h 48"/>
                <a:gd name="T6" fmla="*/ 24 w 60"/>
                <a:gd name="T7" fmla="*/ 36 h 48"/>
                <a:gd name="T8" fmla="*/ 18 w 60"/>
                <a:gd name="T9" fmla="*/ 30 h 48"/>
                <a:gd name="T10" fmla="*/ 12 w 60"/>
                <a:gd name="T11" fmla="*/ 30 h 48"/>
                <a:gd name="T12" fmla="*/ 12 w 60"/>
                <a:gd name="T13" fmla="*/ 24 h 48"/>
                <a:gd name="T14" fmla="*/ 6 w 60"/>
                <a:gd name="T15" fmla="*/ 24 h 48"/>
                <a:gd name="T16" fmla="*/ 0 w 60"/>
                <a:gd name="T17" fmla="*/ 24 h 48"/>
                <a:gd name="T18" fmla="*/ 0 w 60"/>
                <a:gd name="T19" fmla="*/ 18 h 48"/>
                <a:gd name="T20" fmla="*/ 12 w 60"/>
                <a:gd name="T21" fmla="*/ 18 h 48"/>
                <a:gd name="T22" fmla="*/ 12 w 60"/>
                <a:gd name="T23" fmla="*/ 12 h 48"/>
                <a:gd name="T24" fmla="*/ 12 w 60"/>
                <a:gd name="T25" fmla="*/ 6 h 48"/>
                <a:gd name="T26" fmla="*/ 18 w 60"/>
                <a:gd name="T27" fmla="*/ 6 h 48"/>
                <a:gd name="T28" fmla="*/ 18 w 60"/>
                <a:gd name="T29" fmla="*/ 0 h 48"/>
                <a:gd name="T30" fmla="*/ 24 w 60"/>
                <a:gd name="T31" fmla="*/ 0 h 48"/>
                <a:gd name="T32" fmla="*/ 24 w 60"/>
                <a:gd name="T33" fmla="*/ 6 h 48"/>
                <a:gd name="T34" fmla="*/ 30 w 60"/>
                <a:gd name="T35" fmla="*/ 6 h 48"/>
                <a:gd name="T36" fmla="*/ 36 w 60"/>
                <a:gd name="T37" fmla="*/ 6 h 48"/>
                <a:gd name="T38" fmla="*/ 36 w 60"/>
                <a:gd name="T39" fmla="*/ 0 h 48"/>
                <a:gd name="T40" fmla="*/ 42 w 60"/>
                <a:gd name="T41" fmla="*/ 12 h 48"/>
                <a:gd name="T42" fmla="*/ 42 w 60"/>
                <a:gd name="T43" fmla="*/ 18 h 48"/>
                <a:gd name="T44" fmla="*/ 48 w 60"/>
                <a:gd name="T45" fmla="*/ 12 h 48"/>
                <a:gd name="T46" fmla="*/ 54 w 60"/>
                <a:gd name="T47" fmla="*/ 18 h 48"/>
                <a:gd name="T48" fmla="*/ 54 w 60"/>
                <a:gd name="T49" fmla="*/ 24 h 48"/>
                <a:gd name="T50" fmla="*/ 60 w 60"/>
                <a:gd name="T51" fmla="*/ 30 h 48"/>
                <a:gd name="T52" fmla="*/ 36 w 60"/>
                <a:gd name="T53" fmla="*/ 36 h 48"/>
                <a:gd name="T54" fmla="*/ 24 w 60"/>
                <a:gd name="T5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8">
                  <a:moveTo>
                    <a:pt x="24" y="48"/>
                  </a:moveTo>
                  <a:lnTo>
                    <a:pt x="18" y="42"/>
                  </a:lnTo>
                  <a:lnTo>
                    <a:pt x="24" y="42"/>
                  </a:lnTo>
                  <a:lnTo>
                    <a:pt x="24" y="36"/>
                  </a:lnTo>
                  <a:lnTo>
                    <a:pt x="18" y="30"/>
                  </a:lnTo>
                  <a:lnTo>
                    <a:pt x="12" y="30"/>
                  </a:lnTo>
                  <a:lnTo>
                    <a:pt x="12" y="24"/>
                  </a:lnTo>
                  <a:lnTo>
                    <a:pt x="6" y="24"/>
                  </a:lnTo>
                  <a:lnTo>
                    <a:pt x="0" y="24"/>
                  </a:lnTo>
                  <a:lnTo>
                    <a:pt x="0" y="18"/>
                  </a:lnTo>
                  <a:lnTo>
                    <a:pt x="12" y="18"/>
                  </a:lnTo>
                  <a:lnTo>
                    <a:pt x="12" y="12"/>
                  </a:lnTo>
                  <a:lnTo>
                    <a:pt x="12" y="6"/>
                  </a:lnTo>
                  <a:lnTo>
                    <a:pt x="18" y="6"/>
                  </a:lnTo>
                  <a:lnTo>
                    <a:pt x="18" y="0"/>
                  </a:lnTo>
                  <a:lnTo>
                    <a:pt x="24" y="0"/>
                  </a:lnTo>
                  <a:lnTo>
                    <a:pt x="24" y="6"/>
                  </a:lnTo>
                  <a:lnTo>
                    <a:pt x="30" y="6"/>
                  </a:lnTo>
                  <a:lnTo>
                    <a:pt x="36" y="6"/>
                  </a:lnTo>
                  <a:lnTo>
                    <a:pt x="36" y="0"/>
                  </a:lnTo>
                  <a:lnTo>
                    <a:pt x="42" y="12"/>
                  </a:lnTo>
                  <a:lnTo>
                    <a:pt x="42" y="18"/>
                  </a:lnTo>
                  <a:lnTo>
                    <a:pt x="48" y="12"/>
                  </a:lnTo>
                  <a:lnTo>
                    <a:pt x="54" y="18"/>
                  </a:lnTo>
                  <a:lnTo>
                    <a:pt x="54" y="24"/>
                  </a:lnTo>
                  <a:lnTo>
                    <a:pt x="60" y="30"/>
                  </a:lnTo>
                  <a:lnTo>
                    <a:pt x="36" y="36"/>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31" name="Freeform 659"/>
            <p:cNvSpPr>
              <a:spLocks/>
            </p:cNvSpPr>
            <p:nvPr/>
          </p:nvSpPr>
          <p:spPr bwMode="auto">
            <a:xfrm>
              <a:off x="4320" y="1530"/>
              <a:ext cx="30" cy="48"/>
            </a:xfrm>
            <a:custGeom>
              <a:avLst/>
              <a:gdLst>
                <a:gd name="T0" fmla="*/ 24 w 30"/>
                <a:gd name="T1" fmla="*/ 48 h 48"/>
                <a:gd name="T2" fmla="*/ 18 w 30"/>
                <a:gd name="T3" fmla="*/ 48 h 48"/>
                <a:gd name="T4" fmla="*/ 18 w 30"/>
                <a:gd name="T5" fmla="*/ 42 h 48"/>
                <a:gd name="T6" fmla="*/ 12 w 30"/>
                <a:gd name="T7" fmla="*/ 36 h 48"/>
                <a:gd name="T8" fmla="*/ 12 w 30"/>
                <a:gd name="T9" fmla="*/ 30 h 48"/>
                <a:gd name="T10" fmla="*/ 0 w 30"/>
                <a:gd name="T11" fmla="*/ 30 h 48"/>
                <a:gd name="T12" fmla="*/ 0 w 30"/>
                <a:gd name="T13" fmla="*/ 18 h 48"/>
                <a:gd name="T14" fmla="*/ 0 w 30"/>
                <a:gd name="T15" fmla="*/ 12 h 48"/>
                <a:gd name="T16" fmla="*/ 0 w 30"/>
                <a:gd name="T17" fmla="*/ 6 h 48"/>
                <a:gd name="T18" fmla="*/ 24 w 30"/>
                <a:gd name="T19" fmla="*/ 0 h 48"/>
                <a:gd name="T20" fmla="*/ 30 w 30"/>
                <a:gd name="T21" fmla="*/ 36 h 48"/>
                <a:gd name="T22" fmla="*/ 30 w 30"/>
                <a:gd name="T23" fmla="*/ 42 h 48"/>
                <a:gd name="T24" fmla="*/ 24 w 30"/>
                <a:gd name="T25" fmla="*/ 42 h 48"/>
                <a:gd name="T26" fmla="*/ 24 w 30"/>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8">
                  <a:moveTo>
                    <a:pt x="24" y="48"/>
                  </a:moveTo>
                  <a:lnTo>
                    <a:pt x="18" y="48"/>
                  </a:lnTo>
                  <a:lnTo>
                    <a:pt x="18" y="42"/>
                  </a:lnTo>
                  <a:lnTo>
                    <a:pt x="12" y="36"/>
                  </a:lnTo>
                  <a:lnTo>
                    <a:pt x="12" y="30"/>
                  </a:lnTo>
                  <a:lnTo>
                    <a:pt x="0" y="30"/>
                  </a:lnTo>
                  <a:lnTo>
                    <a:pt x="0" y="18"/>
                  </a:lnTo>
                  <a:lnTo>
                    <a:pt x="0" y="12"/>
                  </a:lnTo>
                  <a:lnTo>
                    <a:pt x="0" y="6"/>
                  </a:lnTo>
                  <a:lnTo>
                    <a:pt x="24" y="0"/>
                  </a:lnTo>
                  <a:lnTo>
                    <a:pt x="30" y="36"/>
                  </a:lnTo>
                  <a:lnTo>
                    <a:pt x="30" y="42"/>
                  </a:lnTo>
                  <a:lnTo>
                    <a:pt x="24" y="42"/>
                  </a:lnTo>
                  <a:lnTo>
                    <a:pt x="24"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32" name="Freeform 660"/>
            <p:cNvSpPr>
              <a:spLocks/>
            </p:cNvSpPr>
            <p:nvPr/>
          </p:nvSpPr>
          <p:spPr bwMode="auto">
            <a:xfrm>
              <a:off x="3342" y="1674"/>
              <a:ext cx="42" cy="72"/>
            </a:xfrm>
            <a:custGeom>
              <a:avLst/>
              <a:gdLst>
                <a:gd name="T0" fmla="*/ 0 w 42"/>
                <a:gd name="T1" fmla="*/ 54 h 72"/>
                <a:gd name="T2" fmla="*/ 0 w 42"/>
                <a:gd name="T3" fmla="*/ 36 h 72"/>
                <a:gd name="T4" fmla="*/ 0 w 42"/>
                <a:gd name="T5" fmla="*/ 6 h 72"/>
                <a:gd name="T6" fmla="*/ 0 w 42"/>
                <a:gd name="T7" fmla="*/ 0 h 72"/>
                <a:gd name="T8" fmla="*/ 12 w 42"/>
                <a:gd name="T9" fmla="*/ 0 h 72"/>
                <a:gd name="T10" fmla="*/ 36 w 42"/>
                <a:gd name="T11" fmla="*/ 0 h 72"/>
                <a:gd name="T12" fmla="*/ 42 w 42"/>
                <a:gd name="T13" fmla="*/ 18 h 72"/>
                <a:gd name="T14" fmla="*/ 42 w 42"/>
                <a:gd name="T15" fmla="*/ 48 h 72"/>
                <a:gd name="T16" fmla="*/ 18 w 42"/>
                <a:gd name="T17" fmla="*/ 54 h 72"/>
                <a:gd name="T18" fmla="*/ 18 w 42"/>
                <a:gd name="T19" fmla="*/ 72 h 72"/>
                <a:gd name="T20" fmla="*/ 12 w 42"/>
                <a:gd name="T21" fmla="*/ 72 h 72"/>
                <a:gd name="T22" fmla="*/ 12 w 42"/>
                <a:gd name="T23" fmla="*/ 54 h 72"/>
                <a:gd name="T24" fmla="*/ 0 w 42"/>
                <a:gd name="T25"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0" y="54"/>
                  </a:moveTo>
                  <a:lnTo>
                    <a:pt x="0" y="36"/>
                  </a:lnTo>
                  <a:lnTo>
                    <a:pt x="0" y="6"/>
                  </a:lnTo>
                  <a:lnTo>
                    <a:pt x="0" y="0"/>
                  </a:lnTo>
                  <a:lnTo>
                    <a:pt x="12" y="0"/>
                  </a:lnTo>
                  <a:lnTo>
                    <a:pt x="36" y="0"/>
                  </a:lnTo>
                  <a:lnTo>
                    <a:pt x="42" y="18"/>
                  </a:lnTo>
                  <a:lnTo>
                    <a:pt x="42" y="48"/>
                  </a:lnTo>
                  <a:lnTo>
                    <a:pt x="18" y="54"/>
                  </a:lnTo>
                  <a:lnTo>
                    <a:pt x="18" y="72"/>
                  </a:lnTo>
                  <a:lnTo>
                    <a:pt x="12" y="72"/>
                  </a:lnTo>
                  <a:lnTo>
                    <a:pt x="12" y="54"/>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33" name="Freeform 661"/>
            <p:cNvSpPr>
              <a:spLocks/>
            </p:cNvSpPr>
            <p:nvPr/>
          </p:nvSpPr>
          <p:spPr bwMode="auto">
            <a:xfrm>
              <a:off x="4398" y="1512"/>
              <a:ext cx="60" cy="48"/>
            </a:xfrm>
            <a:custGeom>
              <a:avLst/>
              <a:gdLst>
                <a:gd name="T0" fmla="*/ 6 w 60"/>
                <a:gd name="T1" fmla="*/ 36 h 48"/>
                <a:gd name="T2" fmla="*/ 6 w 60"/>
                <a:gd name="T3" fmla="*/ 30 h 48"/>
                <a:gd name="T4" fmla="*/ 0 w 60"/>
                <a:gd name="T5" fmla="*/ 30 h 48"/>
                <a:gd name="T6" fmla="*/ 0 w 60"/>
                <a:gd name="T7" fmla="*/ 24 h 48"/>
                <a:gd name="T8" fmla="*/ 0 w 60"/>
                <a:gd name="T9" fmla="*/ 18 h 48"/>
                <a:gd name="T10" fmla="*/ 18 w 60"/>
                <a:gd name="T11" fmla="*/ 12 h 48"/>
                <a:gd name="T12" fmla="*/ 24 w 60"/>
                <a:gd name="T13" fmla="*/ 6 h 48"/>
                <a:gd name="T14" fmla="*/ 30 w 60"/>
                <a:gd name="T15" fmla="*/ 0 h 48"/>
                <a:gd name="T16" fmla="*/ 36 w 60"/>
                <a:gd name="T17" fmla="*/ 0 h 48"/>
                <a:gd name="T18" fmla="*/ 42 w 60"/>
                <a:gd name="T19" fmla="*/ 0 h 48"/>
                <a:gd name="T20" fmla="*/ 48 w 60"/>
                <a:gd name="T21" fmla="*/ 0 h 48"/>
                <a:gd name="T22" fmla="*/ 54 w 60"/>
                <a:gd name="T23" fmla="*/ 0 h 48"/>
                <a:gd name="T24" fmla="*/ 54 w 60"/>
                <a:gd name="T25" fmla="*/ 6 h 48"/>
                <a:gd name="T26" fmla="*/ 54 w 60"/>
                <a:gd name="T27" fmla="*/ 12 h 48"/>
                <a:gd name="T28" fmla="*/ 60 w 60"/>
                <a:gd name="T29" fmla="*/ 18 h 48"/>
                <a:gd name="T30" fmla="*/ 60 w 60"/>
                <a:gd name="T31" fmla="*/ 24 h 48"/>
                <a:gd name="T32" fmla="*/ 42 w 60"/>
                <a:gd name="T33" fmla="*/ 48 h 48"/>
                <a:gd name="T34" fmla="*/ 30 w 60"/>
                <a:gd name="T35" fmla="*/ 42 h 48"/>
                <a:gd name="T36" fmla="*/ 6 w 60"/>
                <a:gd name="T3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48">
                  <a:moveTo>
                    <a:pt x="6" y="36"/>
                  </a:moveTo>
                  <a:lnTo>
                    <a:pt x="6" y="30"/>
                  </a:lnTo>
                  <a:lnTo>
                    <a:pt x="0" y="30"/>
                  </a:lnTo>
                  <a:lnTo>
                    <a:pt x="0" y="24"/>
                  </a:lnTo>
                  <a:lnTo>
                    <a:pt x="0" y="18"/>
                  </a:lnTo>
                  <a:lnTo>
                    <a:pt x="18" y="12"/>
                  </a:lnTo>
                  <a:lnTo>
                    <a:pt x="24" y="6"/>
                  </a:lnTo>
                  <a:lnTo>
                    <a:pt x="30" y="0"/>
                  </a:lnTo>
                  <a:lnTo>
                    <a:pt x="36" y="0"/>
                  </a:lnTo>
                  <a:lnTo>
                    <a:pt x="42" y="0"/>
                  </a:lnTo>
                  <a:lnTo>
                    <a:pt x="48" y="0"/>
                  </a:lnTo>
                  <a:lnTo>
                    <a:pt x="54" y="0"/>
                  </a:lnTo>
                  <a:lnTo>
                    <a:pt x="54" y="6"/>
                  </a:lnTo>
                  <a:lnTo>
                    <a:pt x="54" y="12"/>
                  </a:lnTo>
                  <a:lnTo>
                    <a:pt x="60" y="18"/>
                  </a:lnTo>
                  <a:lnTo>
                    <a:pt x="60" y="24"/>
                  </a:lnTo>
                  <a:lnTo>
                    <a:pt x="42" y="48"/>
                  </a:lnTo>
                  <a:lnTo>
                    <a:pt x="30" y="42"/>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34" name="Freeform 662"/>
            <p:cNvSpPr>
              <a:spLocks/>
            </p:cNvSpPr>
            <p:nvPr/>
          </p:nvSpPr>
          <p:spPr bwMode="auto">
            <a:xfrm>
              <a:off x="4080" y="1578"/>
              <a:ext cx="66" cy="42"/>
            </a:xfrm>
            <a:custGeom>
              <a:avLst/>
              <a:gdLst>
                <a:gd name="T0" fmla="*/ 36 w 66"/>
                <a:gd name="T1" fmla="*/ 42 h 42"/>
                <a:gd name="T2" fmla="*/ 30 w 66"/>
                <a:gd name="T3" fmla="*/ 42 h 42"/>
                <a:gd name="T4" fmla="*/ 30 w 66"/>
                <a:gd name="T5" fmla="*/ 36 h 42"/>
                <a:gd name="T6" fmla="*/ 12 w 66"/>
                <a:gd name="T7" fmla="*/ 30 h 42"/>
                <a:gd name="T8" fmla="*/ 6 w 66"/>
                <a:gd name="T9" fmla="*/ 30 h 42"/>
                <a:gd name="T10" fmla="*/ 6 w 66"/>
                <a:gd name="T11" fmla="*/ 36 h 42"/>
                <a:gd name="T12" fmla="*/ 0 w 66"/>
                <a:gd name="T13" fmla="*/ 24 h 42"/>
                <a:gd name="T14" fmla="*/ 6 w 66"/>
                <a:gd name="T15" fmla="*/ 24 h 42"/>
                <a:gd name="T16" fmla="*/ 12 w 66"/>
                <a:gd name="T17" fmla="*/ 24 h 42"/>
                <a:gd name="T18" fmla="*/ 6 w 66"/>
                <a:gd name="T19" fmla="*/ 6 h 42"/>
                <a:gd name="T20" fmla="*/ 42 w 66"/>
                <a:gd name="T21" fmla="*/ 0 h 42"/>
                <a:gd name="T22" fmla="*/ 48 w 66"/>
                <a:gd name="T23" fmla="*/ 0 h 42"/>
                <a:gd name="T24" fmla="*/ 54 w 66"/>
                <a:gd name="T25" fmla="*/ 18 h 42"/>
                <a:gd name="T26" fmla="*/ 66 w 66"/>
                <a:gd name="T27" fmla="*/ 18 h 42"/>
                <a:gd name="T28" fmla="*/ 66 w 66"/>
                <a:gd name="T29" fmla="*/ 24 h 42"/>
                <a:gd name="T30" fmla="*/ 66 w 66"/>
                <a:gd name="T31" fmla="*/ 36 h 42"/>
                <a:gd name="T32" fmla="*/ 36 w 66"/>
                <a:gd name="T33" fmla="*/ 36 h 42"/>
                <a:gd name="T34" fmla="*/ 36 w 66"/>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2">
                  <a:moveTo>
                    <a:pt x="36" y="42"/>
                  </a:moveTo>
                  <a:lnTo>
                    <a:pt x="30" y="42"/>
                  </a:lnTo>
                  <a:lnTo>
                    <a:pt x="30" y="36"/>
                  </a:lnTo>
                  <a:lnTo>
                    <a:pt x="12" y="30"/>
                  </a:lnTo>
                  <a:lnTo>
                    <a:pt x="6" y="30"/>
                  </a:lnTo>
                  <a:lnTo>
                    <a:pt x="6" y="36"/>
                  </a:lnTo>
                  <a:lnTo>
                    <a:pt x="0" y="24"/>
                  </a:lnTo>
                  <a:lnTo>
                    <a:pt x="6" y="24"/>
                  </a:lnTo>
                  <a:lnTo>
                    <a:pt x="12" y="24"/>
                  </a:lnTo>
                  <a:lnTo>
                    <a:pt x="6" y="6"/>
                  </a:lnTo>
                  <a:lnTo>
                    <a:pt x="42" y="0"/>
                  </a:lnTo>
                  <a:lnTo>
                    <a:pt x="48" y="0"/>
                  </a:lnTo>
                  <a:lnTo>
                    <a:pt x="54" y="18"/>
                  </a:lnTo>
                  <a:lnTo>
                    <a:pt x="66" y="18"/>
                  </a:lnTo>
                  <a:lnTo>
                    <a:pt x="66" y="24"/>
                  </a:lnTo>
                  <a:lnTo>
                    <a:pt x="66" y="36"/>
                  </a:lnTo>
                  <a:lnTo>
                    <a:pt x="36" y="36"/>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35" name="Freeform 663"/>
            <p:cNvSpPr>
              <a:spLocks/>
            </p:cNvSpPr>
            <p:nvPr/>
          </p:nvSpPr>
          <p:spPr bwMode="auto">
            <a:xfrm>
              <a:off x="3870" y="1614"/>
              <a:ext cx="48" cy="36"/>
            </a:xfrm>
            <a:custGeom>
              <a:avLst/>
              <a:gdLst>
                <a:gd name="T0" fmla="*/ 48 w 48"/>
                <a:gd name="T1" fmla="*/ 24 h 36"/>
                <a:gd name="T2" fmla="*/ 30 w 48"/>
                <a:gd name="T3" fmla="*/ 30 h 36"/>
                <a:gd name="T4" fmla="*/ 36 w 48"/>
                <a:gd name="T5" fmla="*/ 36 h 36"/>
                <a:gd name="T6" fmla="*/ 24 w 48"/>
                <a:gd name="T7" fmla="*/ 36 h 36"/>
                <a:gd name="T8" fmla="*/ 12 w 48"/>
                <a:gd name="T9" fmla="*/ 36 h 36"/>
                <a:gd name="T10" fmla="*/ 12 w 48"/>
                <a:gd name="T11" fmla="*/ 30 h 36"/>
                <a:gd name="T12" fmla="*/ 0 w 48"/>
                <a:gd name="T13" fmla="*/ 30 h 36"/>
                <a:gd name="T14" fmla="*/ 0 w 48"/>
                <a:gd name="T15" fmla="*/ 18 h 36"/>
                <a:gd name="T16" fmla="*/ 18 w 48"/>
                <a:gd name="T17" fmla="*/ 18 h 36"/>
                <a:gd name="T18" fmla="*/ 36 w 48"/>
                <a:gd name="T19" fmla="*/ 0 h 36"/>
                <a:gd name="T20" fmla="*/ 36 w 48"/>
                <a:gd name="T21" fmla="*/ 6 h 36"/>
                <a:gd name="T22" fmla="*/ 42 w 48"/>
                <a:gd name="T23" fmla="*/ 6 h 36"/>
                <a:gd name="T24" fmla="*/ 48 w 48"/>
                <a:gd name="T25" fmla="*/ 18 h 36"/>
                <a:gd name="T26" fmla="*/ 48 w 48"/>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8" y="24"/>
                  </a:moveTo>
                  <a:lnTo>
                    <a:pt x="30" y="30"/>
                  </a:lnTo>
                  <a:lnTo>
                    <a:pt x="36" y="36"/>
                  </a:lnTo>
                  <a:lnTo>
                    <a:pt x="24" y="36"/>
                  </a:lnTo>
                  <a:lnTo>
                    <a:pt x="12" y="36"/>
                  </a:lnTo>
                  <a:lnTo>
                    <a:pt x="12" y="30"/>
                  </a:lnTo>
                  <a:lnTo>
                    <a:pt x="0" y="30"/>
                  </a:lnTo>
                  <a:lnTo>
                    <a:pt x="0" y="18"/>
                  </a:lnTo>
                  <a:lnTo>
                    <a:pt x="18" y="18"/>
                  </a:lnTo>
                  <a:lnTo>
                    <a:pt x="36" y="0"/>
                  </a:lnTo>
                  <a:lnTo>
                    <a:pt x="36" y="6"/>
                  </a:lnTo>
                  <a:lnTo>
                    <a:pt x="42" y="6"/>
                  </a:lnTo>
                  <a:lnTo>
                    <a:pt x="48" y="18"/>
                  </a:lnTo>
                  <a:lnTo>
                    <a:pt x="4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36" name="Freeform 664"/>
            <p:cNvSpPr>
              <a:spLocks/>
            </p:cNvSpPr>
            <p:nvPr/>
          </p:nvSpPr>
          <p:spPr bwMode="auto">
            <a:xfrm>
              <a:off x="4014" y="1590"/>
              <a:ext cx="42" cy="48"/>
            </a:xfrm>
            <a:custGeom>
              <a:avLst/>
              <a:gdLst>
                <a:gd name="T0" fmla="*/ 6 w 42"/>
                <a:gd name="T1" fmla="*/ 48 h 48"/>
                <a:gd name="T2" fmla="*/ 0 w 42"/>
                <a:gd name="T3" fmla="*/ 18 h 48"/>
                <a:gd name="T4" fmla="*/ 0 w 42"/>
                <a:gd name="T5" fmla="*/ 12 h 48"/>
                <a:gd name="T6" fmla="*/ 6 w 42"/>
                <a:gd name="T7" fmla="*/ 12 h 48"/>
                <a:gd name="T8" fmla="*/ 6 w 42"/>
                <a:gd name="T9" fmla="*/ 6 h 48"/>
                <a:gd name="T10" fmla="*/ 12 w 42"/>
                <a:gd name="T11" fmla="*/ 6 h 48"/>
                <a:gd name="T12" fmla="*/ 12 w 42"/>
                <a:gd name="T13" fmla="*/ 0 h 48"/>
                <a:gd name="T14" fmla="*/ 18 w 42"/>
                <a:gd name="T15" fmla="*/ 6 h 48"/>
                <a:gd name="T16" fmla="*/ 24 w 42"/>
                <a:gd name="T17" fmla="*/ 0 h 48"/>
                <a:gd name="T18" fmla="*/ 36 w 42"/>
                <a:gd name="T19" fmla="*/ 0 h 48"/>
                <a:gd name="T20" fmla="*/ 36 w 42"/>
                <a:gd name="T21" fmla="*/ 18 h 48"/>
                <a:gd name="T22" fmla="*/ 42 w 42"/>
                <a:gd name="T23" fmla="*/ 18 h 48"/>
                <a:gd name="T24" fmla="*/ 42 w 42"/>
                <a:gd name="T25" fmla="*/ 24 h 48"/>
                <a:gd name="T26" fmla="*/ 42 w 42"/>
                <a:gd name="T27" fmla="*/ 30 h 48"/>
                <a:gd name="T28" fmla="*/ 36 w 42"/>
                <a:gd name="T29" fmla="*/ 30 h 48"/>
                <a:gd name="T30" fmla="*/ 30 w 42"/>
                <a:gd name="T31" fmla="*/ 30 h 48"/>
                <a:gd name="T32" fmla="*/ 30 w 42"/>
                <a:gd name="T33" fmla="*/ 36 h 48"/>
                <a:gd name="T34" fmla="*/ 30 w 42"/>
                <a:gd name="T35" fmla="*/ 42 h 48"/>
                <a:gd name="T36" fmla="*/ 30 w 42"/>
                <a:gd name="T37" fmla="*/ 48 h 48"/>
                <a:gd name="T38" fmla="*/ 6 w 42"/>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8">
                  <a:moveTo>
                    <a:pt x="6" y="48"/>
                  </a:moveTo>
                  <a:lnTo>
                    <a:pt x="0" y="18"/>
                  </a:lnTo>
                  <a:lnTo>
                    <a:pt x="0" y="12"/>
                  </a:lnTo>
                  <a:lnTo>
                    <a:pt x="6" y="12"/>
                  </a:lnTo>
                  <a:lnTo>
                    <a:pt x="6" y="6"/>
                  </a:lnTo>
                  <a:lnTo>
                    <a:pt x="12" y="6"/>
                  </a:lnTo>
                  <a:lnTo>
                    <a:pt x="12" y="0"/>
                  </a:lnTo>
                  <a:lnTo>
                    <a:pt x="18" y="6"/>
                  </a:lnTo>
                  <a:lnTo>
                    <a:pt x="24" y="0"/>
                  </a:lnTo>
                  <a:lnTo>
                    <a:pt x="36" y="0"/>
                  </a:lnTo>
                  <a:lnTo>
                    <a:pt x="36" y="18"/>
                  </a:lnTo>
                  <a:lnTo>
                    <a:pt x="42" y="18"/>
                  </a:lnTo>
                  <a:lnTo>
                    <a:pt x="42" y="24"/>
                  </a:lnTo>
                  <a:lnTo>
                    <a:pt x="42" y="30"/>
                  </a:lnTo>
                  <a:lnTo>
                    <a:pt x="36" y="30"/>
                  </a:lnTo>
                  <a:lnTo>
                    <a:pt x="30" y="30"/>
                  </a:lnTo>
                  <a:lnTo>
                    <a:pt x="30" y="36"/>
                  </a:lnTo>
                  <a:lnTo>
                    <a:pt x="30" y="42"/>
                  </a:lnTo>
                  <a:lnTo>
                    <a:pt x="30"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37" name="Freeform 665"/>
            <p:cNvSpPr>
              <a:spLocks/>
            </p:cNvSpPr>
            <p:nvPr/>
          </p:nvSpPr>
          <p:spPr bwMode="auto">
            <a:xfrm>
              <a:off x="4050" y="1584"/>
              <a:ext cx="42" cy="30"/>
            </a:xfrm>
            <a:custGeom>
              <a:avLst/>
              <a:gdLst>
                <a:gd name="T0" fmla="*/ 36 w 42"/>
                <a:gd name="T1" fmla="*/ 30 h 30"/>
                <a:gd name="T2" fmla="*/ 30 w 42"/>
                <a:gd name="T3" fmla="*/ 30 h 30"/>
                <a:gd name="T4" fmla="*/ 24 w 42"/>
                <a:gd name="T5" fmla="*/ 30 h 30"/>
                <a:gd name="T6" fmla="*/ 24 w 42"/>
                <a:gd name="T7" fmla="*/ 24 h 30"/>
                <a:gd name="T8" fmla="*/ 6 w 42"/>
                <a:gd name="T9" fmla="*/ 24 h 30"/>
                <a:gd name="T10" fmla="*/ 12 w 42"/>
                <a:gd name="T11" fmla="*/ 30 h 30"/>
                <a:gd name="T12" fmla="*/ 6 w 42"/>
                <a:gd name="T13" fmla="*/ 30 h 30"/>
                <a:gd name="T14" fmla="*/ 6 w 42"/>
                <a:gd name="T15" fmla="*/ 24 h 30"/>
                <a:gd name="T16" fmla="*/ 0 w 42"/>
                <a:gd name="T17" fmla="*/ 24 h 30"/>
                <a:gd name="T18" fmla="*/ 0 w 42"/>
                <a:gd name="T19" fmla="*/ 6 h 30"/>
                <a:gd name="T20" fmla="*/ 36 w 42"/>
                <a:gd name="T21" fmla="*/ 0 h 30"/>
                <a:gd name="T22" fmla="*/ 42 w 42"/>
                <a:gd name="T23" fmla="*/ 18 h 30"/>
                <a:gd name="T24" fmla="*/ 36 w 42"/>
                <a:gd name="T25" fmla="*/ 18 h 30"/>
                <a:gd name="T26" fmla="*/ 30 w 42"/>
                <a:gd name="T27" fmla="*/ 18 h 30"/>
                <a:gd name="T28" fmla="*/ 36 w 42"/>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30">
                  <a:moveTo>
                    <a:pt x="36" y="30"/>
                  </a:moveTo>
                  <a:lnTo>
                    <a:pt x="30" y="30"/>
                  </a:lnTo>
                  <a:lnTo>
                    <a:pt x="24" y="30"/>
                  </a:lnTo>
                  <a:lnTo>
                    <a:pt x="24" y="24"/>
                  </a:lnTo>
                  <a:lnTo>
                    <a:pt x="6" y="24"/>
                  </a:lnTo>
                  <a:lnTo>
                    <a:pt x="12" y="30"/>
                  </a:lnTo>
                  <a:lnTo>
                    <a:pt x="6" y="30"/>
                  </a:lnTo>
                  <a:lnTo>
                    <a:pt x="6" y="24"/>
                  </a:lnTo>
                  <a:lnTo>
                    <a:pt x="0" y="24"/>
                  </a:lnTo>
                  <a:lnTo>
                    <a:pt x="0" y="6"/>
                  </a:lnTo>
                  <a:lnTo>
                    <a:pt x="36" y="0"/>
                  </a:lnTo>
                  <a:lnTo>
                    <a:pt x="42" y="18"/>
                  </a:lnTo>
                  <a:lnTo>
                    <a:pt x="36" y="18"/>
                  </a:lnTo>
                  <a:lnTo>
                    <a:pt x="30" y="18"/>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38" name="Freeform 666"/>
            <p:cNvSpPr>
              <a:spLocks/>
            </p:cNvSpPr>
            <p:nvPr/>
          </p:nvSpPr>
          <p:spPr bwMode="auto">
            <a:xfrm>
              <a:off x="3762" y="1632"/>
              <a:ext cx="48" cy="18"/>
            </a:xfrm>
            <a:custGeom>
              <a:avLst/>
              <a:gdLst>
                <a:gd name="T0" fmla="*/ 0 w 48"/>
                <a:gd name="T1" fmla="*/ 12 h 18"/>
                <a:gd name="T2" fmla="*/ 0 w 48"/>
                <a:gd name="T3" fmla="*/ 0 h 18"/>
                <a:gd name="T4" fmla="*/ 18 w 48"/>
                <a:gd name="T5" fmla="*/ 0 h 18"/>
                <a:gd name="T6" fmla="*/ 30 w 48"/>
                <a:gd name="T7" fmla="*/ 6 h 18"/>
                <a:gd name="T8" fmla="*/ 48 w 48"/>
                <a:gd name="T9" fmla="*/ 6 h 18"/>
                <a:gd name="T10" fmla="*/ 30 w 48"/>
                <a:gd name="T11" fmla="*/ 12 h 18"/>
                <a:gd name="T12" fmla="*/ 12 w 48"/>
                <a:gd name="T13" fmla="*/ 18 h 18"/>
                <a:gd name="T14" fmla="*/ 6 w 48"/>
                <a:gd name="T15" fmla="*/ 12 h 18"/>
                <a:gd name="T16" fmla="*/ 0 w 48"/>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
                  <a:moveTo>
                    <a:pt x="0" y="12"/>
                  </a:moveTo>
                  <a:lnTo>
                    <a:pt x="0" y="0"/>
                  </a:lnTo>
                  <a:lnTo>
                    <a:pt x="18" y="0"/>
                  </a:lnTo>
                  <a:lnTo>
                    <a:pt x="30" y="6"/>
                  </a:lnTo>
                  <a:lnTo>
                    <a:pt x="48" y="6"/>
                  </a:lnTo>
                  <a:lnTo>
                    <a:pt x="30" y="12"/>
                  </a:lnTo>
                  <a:lnTo>
                    <a:pt x="12" y="18"/>
                  </a:lnTo>
                  <a:lnTo>
                    <a:pt x="6" y="12"/>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39" name="Freeform 667"/>
            <p:cNvSpPr>
              <a:spLocks/>
            </p:cNvSpPr>
            <p:nvPr/>
          </p:nvSpPr>
          <p:spPr bwMode="auto">
            <a:xfrm>
              <a:off x="4128" y="1572"/>
              <a:ext cx="36" cy="42"/>
            </a:xfrm>
            <a:custGeom>
              <a:avLst/>
              <a:gdLst>
                <a:gd name="T0" fmla="*/ 0 w 36"/>
                <a:gd name="T1" fmla="*/ 6 h 42"/>
                <a:gd name="T2" fmla="*/ 12 w 36"/>
                <a:gd name="T3" fmla="*/ 0 h 42"/>
                <a:gd name="T4" fmla="*/ 30 w 36"/>
                <a:gd name="T5" fmla="*/ 12 h 42"/>
                <a:gd name="T6" fmla="*/ 36 w 36"/>
                <a:gd name="T7" fmla="*/ 12 h 42"/>
                <a:gd name="T8" fmla="*/ 36 w 36"/>
                <a:gd name="T9" fmla="*/ 24 h 42"/>
                <a:gd name="T10" fmla="*/ 30 w 36"/>
                <a:gd name="T11" fmla="*/ 36 h 42"/>
                <a:gd name="T12" fmla="*/ 18 w 36"/>
                <a:gd name="T13" fmla="*/ 42 h 42"/>
                <a:gd name="T14" fmla="*/ 18 w 36"/>
                <a:gd name="T15" fmla="*/ 30 h 42"/>
                <a:gd name="T16" fmla="*/ 18 w 36"/>
                <a:gd name="T17" fmla="*/ 24 h 42"/>
                <a:gd name="T18" fmla="*/ 6 w 36"/>
                <a:gd name="T19" fmla="*/ 24 h 42"/>
                <a:gd name="T20" fmla="*/ 0 w 36"/>
                <a:gd name="T2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2">
                  <a:moveTo>
                    <a:pt x="0" y="6"/>
                  </a:moveTo>
                  <a:lnTo>
                    <a:pt x="12" y="0"/>
                  </a:lnTo>
                  <a:lnTo>
                    <a:pt x="30" y="12"/>
                  </a:lnTo>
                  <a:lnTo>
                    <a:pt x="36" y="12"/>
                  </a:lnTo>
                  <a:lnTo>
                    <a:pt x="36" y="24"/>
                  </a:lnTo>
                  <a:lnTo>
                    <a:pt x="30" y="36"/>
                  </a:lnTo>
                  <a:lnTo>
                    <a:pt x="18" y="42"/>
                  </a:lnTo>
                  <a:lnTo>
                    <a:pt x="18" y="30"/>
                  </a:lnTo>
                  <a:lnTo>
                    <a:pt x="18" y="24"/>
                  </a:lnTo>
                  <a:lnTo>
                    <a:pt x="6" y="24"/>
                  </a:lnTo>
                  <a:lnTo>
                    <a:pt x="0"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40" name="Freeform 668"/>
            <p:cNvSpPr>
              <a:spLocks/>
            </p:cNvSpPr>
            <p:nvPr/>
          </p:nvSpPr>
          <p:spPr bwMode="auto">
            <a:xfrm>
              <a:off x="3732" y="1632"/>
              <a:ext cx="36" cy="54"/>
            </a:xfrm>
            <a:custGeom>
              <a:avLst/>
              <a:gdLst>
                <a:gd name="T0" fmla="*/ 36 w 36"/>
                <a:gd name="T1" fmla="*/ 48 h 54"/>
                <a:gd name="T2" fmla="*/ 6 w 36"/>
                <a:gd name="T3" fmla="*/ 54 h 54"/>
                <a:gd name="T4" fmla="*/ 0 w 36"/>
                <a:gd name="T5" fmla="*/ 24 h 54"/>
                <a:gd name="T6" fmla="*/ 6 w 36"/>
                <a:gd name="T7" fmla="*/ 24 h 54"/>
                <a:gd name="T8" fmla="*/ 12 w 36"/>
                <a:gd name="T9" fmla="*/ 18 h 54"/>
                <a:gd name="T10" fmla="*/ 12 w 36"/>
                <a:gd name="T11" fmla="*/ 12 h 54"/>
                <a:gd name="T12" fmla="*/ 18 w 36"/>
                <a:gd name="T13" fmla="*/ 6 h 54"/>
                <a:gd name="T14" fmla="*/ 30 w 36"/>
                <a:gd name="T15" fmla="*/ 0 h 54"/>
                <a:gd name="T16" fmla="*/ 30 w 36"/>
                <a:gd name="T17" fmla="*/ 12 h 54"/>
                <a:gd name="T18" fmla="*/ 36 w 36"/>
                <a:gd name="T19" fmla="*/ 36 h 54"/>
                <a:gd name="T20" fmla="*/ 36 w 36"/>
                <a:gd name="T21"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4">
                  <a:moveTo>
                    <a:pt x="36" y="48"/>
                  </a:moveTo>
                  <a:lnTo>
                    <a:pt x="6" y="54"/>
                  </a:lnTo>
                  <a:lnTo>
                    <a:pt x="0" y="24"/>
                  </a:lnTo>
                  <a:lnTo>
                    <a:pt x="6" y="24"/>
                  </a:lnTo>
                  <a:lnTo>
                    <a:pt x="12" y="18"/>
                  </a:lnTo>
                  <a:lnTo>
                    <a:pt x="12" y="12"/>
                  </a:lnTo>
                  <a:lnTo>
                    <a:pt x="18" y="6"/>
                  </a:lnTo>
                  <a:lnTo>
                    <a:pt x="30" y="0"/>
                  </a:lnTo>
                  <a:lnTo>
                    <a:pt x="30" y="12"/>
                  </a:lnTo>
                  <a:lnTo>
                    <a:pt x="36" y="36"/>
                  </a:lnTo>
                  <a:lnTo>
                    <a:pt x="3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41" name="Freeform 669"/>
            <p:cNvSpPr>
              <a:spLocks/>
            </p:cNvSpPr>
            <p:nvPr/>
          </p:nvSpPr>
          <p:spPr bwMode="auto">
            <a:xfrm>
              <a:off x="4356" y="1530"/>
              <a:ext cx="48" cy="48"/>
            </a:xfrm>
            <a:custGeom>
              <a:avLst/>
              <a:gdLst>
                <a:gd name="T0" fmla="*/ 48 w 48"/>
                <a:gd name="T1" fmla="*/ 18 h 48"/>
                <a:gd name="T2" fmla="*/ 42 w 48"/>
                <a:gd name="T3" fmla="*/ 24 h 48"/>
                <a:gd name="T4" fmla="*/ 36 w 48"/>
                <a:gd name="T5" fmla="*/ 30 h 48"/>
                <a:gd name="T6" fmla="*/ 36 w 48"/>
                <a:gd name="T7" fmla="*/ 42 h 48"/>
                <a:gd name="T8" fmla="*/ 30 w 48"/>
                <a:gd name="T9" fmla="*/ 48 h 48"/>
                <a:gd name="T10" fmla="*/ 24 w 48"/>
                <a:gd name="T11" fmla="*/ 42 h 48"/>
                <a:gd name="T12" fmla="*/ 18 w 48"/>
                <a:gd name="T13" fmla="*/ 42 h 48"/>
                <a:gd name="T14" fmla="*/ 18 w 48"/>
                <a:gd name="T15" fmla="*/ 30 h 48"/>
                <a:gd name="T16" fmla="*/ 0 w 48"/>
                <a:gd name="T17" fmla="*/ 36 h 48"/>
                <a:gd name="T18" fmla="*/ 6 w 48"/>
                <a:gd name="T19" fmla="*/ 30 h 48"/>
                <a:gd name="T20" fmla="*/ 0 w 48"/>
                <a:gd name="T21" fmla="*/ 30 h 48"/>
                <a:gd name="T22" fmla="*/ 0 w 48"/>
                <a:gd name="T23" fmla="*/ 24 h 48"/>
                <a:gd name="T24" fmla="*/ 6 w 48"/>
                <a:gd name="T25" fmla="*/ 24 h 48"/>
                <a:gd name="T26" fmla="*/ 6 w 48"/>
                <a:gd name="T27" fmla="*/ 18 h 48"/>
                <a:gd name="T28" fmla="*/ 12 w 48"/>
                <a:gd name="T29" fmla="*/ 12 h 48"/>
                <a:gd name="T30" fmla="*/ 12 w 48"/>
                <a:gd name="T31" fmla="*/ 0 h 48"/>
                <a:gd name="T32" fmla="*/ 18 w 48"/>
                <a:gd name="T33" fmla="*/ 0 h 48"/>
                <a:gd name="T34" fmla="*/ 24 w 48"/>
                <a:gd name="T35" fmla="*/ 6 h 48"/>
                <a:gd name="T36" fmla="*/ 30 w 48"/>
                <a:gd name="T37" fmla="*/ 6 h 48"/>
                <a:gd name="T38" fmla="*/ 30 w 48"/>
                <a:gd name="T39" fmla="*/ 12 h 48"/>
                <a:gd name="T40" fmla="*/ 36 w 48"/>
                <a:gd name="T41" fmla="*/ 12 h 48"/>
                <a:gd name="T42" fmla="*/ 42 w 48"/>
                <a:gd name="T43" fmla="*/ 12 h 48"/>
                <a:gd name="T44" fmla="*/ 48 w 48"/>
                <a:gd name="T45" fmla="*/ 12 h 48"/>
                <a:gd name="T46" fmla="*/ 48 w 48"/>
                <a:gd name="T4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8" y="18"/>
                  </a:moveTo>
                  <a:lnTo>
                    <a:pt x="42" y="24"/>
                  </a:lnTo>
                  <a:lnTo>
                    <a:pt x="36" y="30"/>
                  </a:lnTo>
                  <a:lnTo>
                    <a:pt x="36" y="42"/>
                  </a:lnTo>
                  <a:lnTo>
                    <a:pt x="30" y="48"/>
                  </a:lnTo>
                  <a:lnTo>
                    <a:pt x="24" y="42"/>
                  </a:lnTo>
                  <a:lnTo>
                    <a:pt x="18" y="42"/>
                  </a:lnTo>
                  <a:lnTo>
                    <a:pt x="18" y="30"/>
                  </a:lnTo>
                  <a:lnTo>
                    <a:pt x="0" y="36"/>
                  </a:lnTo>
                  <a:lnTo>
                    <a:pt x="6" y="30"/>
                  </a:lnTo>
                  <a:lnTo>
                    <a:pt x="0" y="30"/>
                  </a:lnTo>
                  <a:lnTo>
                    <a:pt x="0" y="24"/>
                  </a:lnTo>
                  <a:lnTo>
                    <a:pt x="6" y="24"/>
                  </a:lnTo>
                  <a:lnTo>
                    <a:pt x="6" y="18"/>
                  </a:lnTo>
                  <a:lnTo>
                    <a:pt x="12" y="12"/>
                  </a:lnTo>
                  <a:lnTo>
                    <a:pt x="12" y="0"/>
                  </a:lnTo>
                  <a:lnTo>
                    <a:pt x="18" y="0"/>
                  </a:lnTo>
                  <a:lnTo>
                    <a:pt x="24" y="6"/>
                  </a:lnTo>
                  <a:lnTo>
                    <a:pt x="30" y="6"/>
                  </a:lnTo>
                  <a:lnTo>
                    <a:pt x="30" y="12"/>
                  </a:lnTo>
                  <a:lnTo>
                    <a:pt x="36" y="12"/>
                  </a:lnTo>
                  <a:lnTo>
                    <a:pt x="42" y="12"/>
                  </a:lnTo>
                  <a:lnTo>
                    <a:pt x="48" y="12"/>
                  </a:lnTo>
                  <a:lnTo>
                    <a:pt x="48"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42" name="Freeform 670"/>
            <p:cNvSpPr>
              <a:spLocks/>
            </p:cNvSpPr>
            <p:nvPr/>
          </p:nvSpPr>
          <p:spPr bwMode="auto">
            <a:xfrm>
              <a:off x="4188" y="1554"/>
              <a:ext cx="90" cy="60"/>
            </a:xfrm>
            <a:custGeom>
              <a:avLst/>
              <a:gdLst>
                <a:gd name="T0" fmla="*/ 54 w 90"/>
                <a:gd name="T1" fmla="*/ 0 h 60"/>
                <a:gd name="T2" fmla="*/ 66 w 90"/>
                <a:gd name="T3" fmla="*/ 18 h 60"/>
                <a:gd name="T4" fmla="*/ 78 w 90"/>
                <a:gd name="T5" fmla="*/ 24 h 60"/>
                <a:gd name="T6" fmla="*/ 84 w 90"/>
                <a:gd name="T7" fmla="*/ 24 h 60"/>
                <a:gd name="T8" fmla="*/ 84 w 90"/>
                <a:gd name="T9" fmla="*/ 30 h 60"/>
                <a:gd name="T10" fmla="*/ 90 w 90"/>
                <a:gd name="T11" fmla="*/ 24 h 60"/>
                <a:gd name="T12" fmla="*/ 84 w 90"/>
                <a:gd name="T13" fmla="*/ 42 h 60"/>
                <a:gd name="T14" fmla="*/ 78 w 90"/>
                <a:gd name="T15" fmla="*/ 42 h 60"/>
                <a:gd name="T16" fmla="*/ 72 w 90"/>
                <a:gd name="T17" fmla="*/ 42 h 60"/>
                <a:gd name="T18" fmla="*/ 66 w 90"/>
                <a:gd name="T19" fmla="*/ 42 h 60"/>
                <a:gd name="T20" fmla="*/ 60 w 90"/>
                <a:gd name="T21" fmla="*/ 42 h 60"/>
                <a:gd name="T22" fmla="*/ 60 w 90"/>
                <a:gd name="T23" fmla="*/ 48 h 60"/>
                <a:gd name="T24" fmla="*/ 54 w 90"/>
                <a:gd name="T25" fmla="*/ 48 h 60"/>
                <a:gd name="T26" fmla="*/ 54 w 90"/>
                <a:gd name="T27" fmla="*/ 54 h 60"/>
                <a:gd name="T28" fmla="*/ 48 w 90"/>
                <a:gd name="T29" fmla="*/ 54 h 60"/>
                <a:gd name="T30" fmla="*/ 42 w 90"/>
                <a:gd name="T31" fmla="*/ 60 h 60"/>
                <a:gd name="T32" fmla="*/ 30 w 90"/>
                <a:gd name="T33" fmla="*/ 48 h 60"/>
                <a:gd name="T34" fmla="*/ 24 w 90"/>
                <a:gd name="T35" fmla="*/ 48 h 60"/>
                <a:gd name="T36" fmla="*/ 18 w 90"/>
                <a:gd name="T37" fmla="*/ 42 h 60"/>
                <a:gd name="T38" fmla="*/ 18 w 90"/>
                <a:gd name="T39" fmla="*/ 36 h 60"/>
                <a:gd name="T40" fmla="*/ 12 w 90"/>
                <a:gd name="T41" fmla="*/ 36 h 60"/>
                <a:gd name="T42" fmla="*/ 6 w 90"/>
                <a:gd name="T43" fmla="*/ 36 h 60"/>
                <a:gd name="T44" fmla="*/ 6 w 90"/>
                <a:gd name="T45" fmla="*/ 30 h 60"/>
                <a:gd name="T46" fmla="*/ 0 w 90"/>
                <a:gd name="T47" fmla="*/ 30 h 60"/>
                <a:gd name="T48" fmla="*/ 0 w 90"/>
                <a:gd name="T49" fmla="*/ 24 h 60"/>
                <a:gd name="T50" fmla="*/ 0 w 90"/>
                <a:gd name="T51" fmla="*/ 18 h 60"/>
                <a:gd name="T52" fmla="*/ 48 w 90"/>
                <a:gd name="T53" fmla="*/ 6 h 60"/>
                <a:gd name="T54" fmla="*/ 54 w 90"/>
                <a:gd name="T5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60">
                  <a:moveTo>
                    <a:pt x="54" y="0"/>
                  </a:moveTo>
                  <a:lnTo>
                    <a:pt x="66" y="18"/>
                  </a:lnTo>
                  <a:lnTo>
                    <a:pt x="78" y="24"/>
                  </a:lnTo>
                  <a:lnTo>
                    <a:pt x="84" y="24"/>
                  </a:lnTo>
                  <a:lnTo>
                    <a:pt x="84" y="30"/>
                  </a:lnTo>
                  <a:lnTo>
                    <a:pt x="90" y="24"/>
                  </a:lnTo>
                  <a:lnTo>
                    <a:pt x="84" y="42"/>
                  </a:lnTo>
                  <a:lnTo>
                    <a:pt x="78" y="42"/>
                  </a:lnTo>
                  <a:lnTo>
                    <a:pt x="72" y="42"/>
                  </a:lnTo>
                  <a:lnTo>
                    <a:pt x="66" y="42"/>
                  </a:lnTo>
                  <a:lnTo>
                    <a:pt x="60" y="42"/>
                  </a:lnTo>
                  <a:lnTo>
                    <a:pt x="60" y="48"/>
                  </a:lnTo>
                  <a:lnTo>
                    <a:pt x="54" y="48"/>
                  </a:lnTo>
                  <a:lnTo>
                    <a:pt x="54" y="54"/>
                  </a:lnTo>
                  <a:lnTo>
                    <a:pt x="48" y="54"/>
                  </a:lnTo>
                  <a:lnTo>
                    <a:pt x="42" y="60"/>
                  </a:lnTo>
                  <a:lnTo>
                    <a:pt x="30" y="48"/>
                  </a:lnTo>
                  <a:lnTo>
                    <a:pt x="24" y="48"/>
                  </a:lnTo>
                  <a:lnTo>
                    <a:pt x="18" y="42"/>
                  </a:lnTo>
                  <a:lnTo>
                    <a:pt x="18" y="36"/>
                  </a:lnTo>
                  <a:lnTo>
                    <a:pt x="12" y="36"/>
                  </a:lnTo>
                  <a:lnTo>
                    <a:pt x="6" y="36"/>
                  </a:lnTo>
                  <a:lnTo>
                    <a:pt x="6" y="30"/>
                  </a:lnTo>
                  <a:lnTo>
                    <a:pt x="0" y="30"/>
                  </a:lnTo>
                  <a:lnTo>
                    <a:pt x="0" y="24"/>
                  </a:lnTo>
                  <a:lnTo>
                    <a:pt x="0" y="18"/>
                  </a:lnTo>
                  <a:lnTo>
                    <a:pt x="48" y="6"/>
                  </a:lnTo>
                  <a:lnTo>
                    <a:pt x="5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43" name="Freeform 671"/>
            <p:cNvSpPr>
              <a:spLocks/>
            </p:cNvSpPr>
            <p:nvPr/>
          </p:nvSpPr>
          <p:spPr bwMode="auto">
            <a:xfrm>
              <a:off x="3180" y="1686"/>
              <a:ext cx="42" cy="30"/>
            </a:xfrm>
            <a:custGeom>
              <a:avLst/>
              <a:gdLst>
                <a:gd name="T0" fmla="*/ 18 w 42"/>
                <a:gd name="T1" fmla="*/ 30 h 30"/>
                <a:gd name="T2" fmla="*/ 0 w 42"/>
                <a:gd name="T3" fmla="*/ 30 h 30"/>
                <a:gd name="T4" fmla="*/ 0 w 42"/>
                <a:gd name="T5" fmla="*/ 18 h 30"/>
                <a:gd name="T6" fmla="*/ 0 w 42"/>
                <a:gd name="T7" fmla="*/ 6 h 30"/>
                <a:gd name="T8" fmla="*/ 30 w 42"/>
                <a:gd name="T9" fmla="*/ 0 h 30"/>
                <a:gd name="T10" fmla="*/ 42 w 42"/>
                <a:gd name="T11" fmla="*/ 0 h 30"/>
                <a:gd name="T12" fmla="*/ 42 w 42"/>
                <a:gd name="T13" fmla="*/ 18 h 30"/>
                <a:gd name="T14" fmla="*/ 36 w 42"/>
                <a:gd name="T15" fmla="*/ 18 h 30"/>
                <a:gd name="T16" fmla="*/ 30 w 42"/>
                <a:gd name="T17" fmla="*/ 18 h 30"/>
                <a:gd name="T18" fmla="*/ 24 w 42"/>
                <a:gd name="T19" fmla="*/ 18 h 30"/>
                <a:gd name="T20" fmla="*/ 24 w 42"/>
                <a:gd name="T21" fmla="*/ 24 h 30"/>
                <a:gd name="T22" fmla="*/ 18 w 42"/>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0">
                  <a:moveTo>
                    <a:pt x="18" y="30"/>
                  </a:moveTo>
                  <a:lnTo>
                    <a:pt x="0" y="30"/>
                  </a:lnTo>
                  <a:lnTo>
                    <a:pt x="0" y="18"/>
                  </a:lnTo>
                  <a:lnTo>
                    <a:pt x="0" y="6"/>
                  </a:lnTo>
                  <a:lnTo>
                    <a:pt x="30" y="0"/>
                  </a:lnTo>
                  <a:lnTo>
                    <a:pt x="42" y="0"/>
                  </a:lnTo>
                  <a:lnTo>
                    <a:pt x="42" y="18"/>
                  </a:lnTo>
                  <a:lnTo>
                    <a:pt x="36" y="18"/>
                  </a:lnTo>
                  <a:lnTo>
                    <a:pt x="30" y="18"/>
                  </a:lnTo>
                  <a:lnTo>
                    <a:pt x="24" y="18"/>
                  </a:lnTo>
                  <a:lnTo>
                    <a:pt x="24" y="24"/>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44" name="Freeform 672"/>
            <p:cNvSpPr>
              <a:spLocks/>
            </p:cNvSpPr>
            <p:nvPr/>
          </p:nvSpPr>
          <p:spPr bwMode="auto">
            <a:xfrm>
              <a:off x="4242" y="1554"/>
              <a:ext cx="48" cy="30"/>
            </a:xfrm>
            <a:custGeom>
              <a:avLst/>
              <a:gdLst>
                <a:gd name="T0" fmla="*/ 36 w 48"/>
                <a:gd name="T1" fmla="*/ 24 h 30"/>
                <a:gd name="T2" fmla="*/ 30 w 48"/>
                <a:gd name="T3" fmla="*/ 30 h 30"/>
                <a:gd name="T4" fmla="*/ 30 w 48"/>
                <a:gd name="T5" fmla="*/ 24 h 30"/>
                <a:gd name="T6" fmla="*/ 24 w 48"/>
                <a:gd name="T7" fmla="*/ 24 h 30"/>
                <a:gd name="T8" fmla="*/ 12 w 48"/>
                <a:gd name="T9" fmla="*/ 18 h 30"/>
                <a:gd name="T10" fmla="*/ 0 w 48"/>
                <a:gd name="T11" fmla="*/ 0 h 30"/>
                <a:gd name="T12" fmla="*/ 48 w 48"/>
                <a:gd name="T13" fmla="*/ 0 h 30"/>
                <a:gd name="T14" fmla="*/ 48 w 48"/>
                <a:gd name="T15" fmla="*/ 12 h 30"/>
                <a:gd name="T16" fmla="*/ 42 w 48"/>
                <a:gd name="T17" fmla="*/ 24 h 30"/>
                <a:gd name="T18" fmla="*/ 36 w 48"/>
                <a:gd name="T1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0">
                  <a:moveTo>
                    <a:pt x="36" y="24"/>
                  </a:moveTo>
                  <a:lnTo>
                    <a:pt x="30" y="30"/>
                  </a:lnTo>
                  <a:lnTo>
                    <a:pt x="30" y="24"/>
                  </a:lnTo>
                  <a:lnTo>
                    <a:pt x="24" y="24"/>
                  </a:lnTo>
                  <a:lnTo>
                    <a:pt x="12" y="18"/>
                  </a:lnTo>
                  <a:lnTo>
                    <a:pt x="0" y="0"/>
                  </a:lnTo>
                  <a:lnTo>
                    <a:pt x="48" y="0"/>
                  </a:lnTo>
                  <a:lnTo>
                    <a:pt x="48" y="12"/>
                  </a:lnTo>
                  <a:lnTo>
                    <a:pt x="42" y="24"/>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45" name="Freeform 673"/>
            <p:cNvSpPr>
              <a:spLocks/>
            </p:cNvSpPr>
            <p:nvPr/>
          </p:nvSpPr>
          <p:spPr bwMode="auto">
            <a:xfrm>
              <a:off x="3288" y="1680"/>
              <a:ext cx="54" cy="48"/>
            </a:xfrm>
            <a:custGeom>
              <a:avLst/>
              <a:gdLst>
                <a:gd name="T0" fmla="*/ 0 w 54"/>
                <a:gd name="T1" fmla="*/ 42 h 48"/>
                <a:gd name="T2" fmla="*/ 0 w 54"/>
                <a:gd name="T3" fmla="*/ 6 h 48"/>
                <a:gd name="T4" fmla="*/ 18 w 54"/>
                <a:gd name="T5" fmla="*/ 0 h 48"/>
                <a:gd name="T6" fmla="*/ 54 w 54"/>
                <a:gd name="T7" fmla="*/ 0 h 48"/>
                <a:gd name="T8" fmla="*/ 54 w 54"/>
                <a:gd name="T9" fmla="*/ 30 h 48"/>
                <a:gd name="T10" fmla="*/ 48 w 54"/>
                <a:gd name="T11" fmla="*/ 30 h 48"/>
                <a:gd name="T12" fmla="*/ 42 w 54"/>
                <a:gd name="T13" fmla="*/ 30 h 48"/>
                <a:gd name="T14" fmla="*/ 42 w 54"/>
                <a:gd name="T15" fmla="*/ 36 h 48"/>
                <a:gd name="T16" fmla="*/ 30 w 54"/>
                <a:gd name="T17" fmla="*/ 36 h 48"/>
                <a:gd name="T18" fmla="*/ 30 w 54"/>
                <a:gd name="T19" fmla="*/ 48 h 48"/>
                <a:gd name="T20" fmla="*/ 18 w 54"/>
                <a:gd name="T21" fmla="*/ 48 h 48"/>
                <a:gd name="T22" fmla="*/ 18 w 54"/>
                <a:gd name="T23" fmla="*/ 36 h 48"/>
                <a:gd name="T24" fmla="*/ 0 w 54"/>
                <a:gd name="T2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8">
                  <a:moveTo>
                    <a:pt x="0" y="42"/>
                  </a:moveTo>
                  <a:lnTo>
                    <a:pt x="0" y="6"/>
                  </a:lnTo>
                  <a:lnTo>
                    <a:pt x="18" y="0"/>
                  </a:lnTo>
                  <a:lnTo>
                    <a:pt x="54" y="0"/>
                  </a:lnTo>
                  <a:lnTo>
                    <a:pt x="54" y="30"/>
                  </a:lnTo>
                  <a:lnTo>
                    <a:pt x="48" y="30"/>
                  </a:lnTo>
                  <a:lnTo>
                    <a:pt x="42" y="30"/>
                  </a:lnTo>
                  <a:lnTo>
                    <a:pt x="42" y="36"/>
                  </a:lnTo>
                  <a:lnTo>
                    <a:pt x="30" y="36"/>
                  </a:lnTo>
                  <a:lnTo>
                    <a:pt x="30" y="48"/>
                  </a:lnTo>
                  <a:lnTo>
                    <a:pt x="18" y="48"/>
                  </a:lnTo>
                  <a:lnTo>
                    <a:pt x="18" y="36"/>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46" name="Freeform 674"/>
            <p:cNvSpPr>
              <a:spLocks/>
            </p:cNvSpPr>
            <p:nvPr/>
          </p:nvSpPr>
          <p:spPr bwMode="auto">
            <a:xfrm>
              <a:off x="3246" y="1686"/>
              <a:ext cx="42" cy="42"/>
            </a:xfrm>
            <a:custGeom>
              <a:avLst/>
              <a:gdLst>
                <a:gd name="T0" fmla="*/ 0 w 42"/>
                <a:gd name="T1" fmla="*/ 42 h 42"/>
                <a:gd name="T2" fmla="*/ 0 w 42"/>
                <a:gd name="T3" fmla="*/ 24 h 42"/>
                <a:gd name="T4" fmla="*/ 0 w 42"/>
                <a:gd name="T5" fmla="*/ 12 h 42"/>
                <a:gd name="T6" fmla="*/ 6 w 42"/>
                <a:gd name="T7" fmla="*/ 12 h 42"/>
                <a:gd name="T8" fmla="*/ 6 w 42"/>
                <a:gd name="T9" fmla="*/ 6 h 42"/>
                <a:gd name="T10" fmla="*/ 12 w 42"/>
                <a:gd name="T11" fmla="*/ 6 h 42"/>
                <a:gd name="T12" fmla="*/ 18 w 42"/>
                <a:gd name="T13" fmla="*/ 6 h 42"/>
                <a:gd name="T14" fmla="*/ 18 w 42"/>
                <a:gd name="T15" fmla="*/ 0 h 42"/>
                <a:gd name="T16" fmla="*/ 42 w 42"/>
                <a:gd name="T17" fmla="*/ 0 h 42"/>
                <a:gd name="T18" fmla="*/ 42 w 42"/>
                <a:gd name="T19" fmla="*/ 36 h 42"/>
                <a:gd name="T20" fmla="*/ 42 w 42"/>
                <a:gd name="T21" fmla="*/ 42 h 42"/>
                <a:gd name="T22" fmla="*/ 36 w 42"/>
                <a:gd name="T23" fmla="*/ 42 h 42"/>
                <a:gd name="T24" fmla="*/ 0 w 42"/>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0" y="42"/>
                  </a:moveTo>
                  <a:lnTo>
                    <a:pt x="0" y="24"/>
                  </a:lnTo>
                  <a:lnTo>
                    <a:pt x="0" y="12"/>
                  </a:lnTo>
                  <a:lnTo>
                    <a:pt x="6" y="12"/>
                  </a:lnTo>
                  <a:lnTo>
                    <a:pt x="6" y="6"/>
                  </a:lnTo>
                  <a:lnTo>
                    <a:pt x="12" y="6"/>
                  </a:lnTo>
                  <a:lnTo>
                    <a:pt x="18" y="6"/>
                  </a:lnTo>
                  <a:lnTo>
                    <a:pt x="18" y="0"/>
                  </a:lnTo>
                  <a:lnTo>
                    <a:pt x="42" y="0"/>
                  </a:lnTo>
                  <a:lnTo>
                    <a:pt x="42" y="36"/>
                  </a:lnTo>
                  <a:lnTo>
                    <a:pt x="42" y="42"/>
                  </a:lnTo>
                  <a:lnTo>
                    <a:pt x="36"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47" name="Freeform 675"/>
            <p:cNvSpPr>
              <a:spLocks/>
            </p:cNvSpPr>
            <p:nvPr/>
          </p:nvSpPr>
          <p:spPr bwMode="auto">
            <a:xfrm>
              <a:off x="1716" y="1614"/>
              <a:ext cx="84" cy="66"/>
            </a:xfrm>
            <a:custGeom>
              <a:avLst/>
              <a:gdLst>
                <a:gd name="T0" fmla="*/ 84 w 84"/>
                <a:gd name="T1" fmla="*/ 6 h 66"/>
                <a:gd name="T2" fmla="*/ 78 w 84"/>
                <a:gd name="T3" fmla="*/ 24 h 66"/>
                <a:gd name="T4" fmla="*/ 72 w 84"/>
                <a:gd name="T5" fmla="*/ 66 h 66"/>
                <a:gd name="T6" fmla="*/ 0 w 84"/>
                <a:gd name="T7" fmla="*/ 54 h 66"/>
                <a:gd name="T8" fmla="*/ 6 w 84"/>
                <a:gd name="T9" fmla="*/ 30 h 66"/>
                <a:gd name="T10" fmla="*/ 12 w 84"/>
                <a:gd name="T11" fmla="*/ 0 h 66"/>
                <a:gd name="T12" fmla="*/ 84 w 84"/>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84" h="66">
                  <a:moveTo>
                    <a:pt x="84" y="6"/>
                  </a:moveTo>
                  <a:lnTo>
                    <a:pt x="78" y="24"/>
                  </a:lnTo>
                  <a:lnTo>
                    <a:pt x="72" y="66"/>
                  </a:lnTo>
                  <a:lnTo>
                    <a:pt x="0" y="54"/>
                  </a:lnTo>
                  <a:lnTo>
                    <a:pt x="6" y="30"/>
                  </a:lnTo>
                  <a:lnTo>
                    <a:pt x="12" y="0"/>
                  </a:lnTo>
                  <a:lnTo>
                    <a:pt x="84"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48" name="Freeform 676"/>
            <p:cNvSpPr>
              <a:spLocks/>
            </p:cNvSpPr>
            <p:nvPr/>
          </p:nvSpPr>
          <p:spPr bwMode="auto">
            <a:xfrm>
              <a:off x="3600" y="1656"/>
              <a:ext cx="36" cy="30"/>
            </a:xfrm>
            <a:custGeom>
              <a:avLst/>
              <a:gdLst>
                <a:gd name="T0" fmla="*/ 0 w 36"/>
                <a:gd name="T1" fmla="*/ 30 h 30"/>
                <a:gd name="T2" fmla="*/ 0 w 36"/>
                <a:gd name="T3" fmla="*/ 12 h 30"/>
                <a:gd name="T4" fmla="*/ 0 w 36"/>
                <a:gd name="T5" fmla="*/ 6 h 30"/>
                <a:gd name="T6" fmla="*/ 36 w 36"/>
                <a:gd name="T7" fmla="*/ 0 h 30"/>
                <a:gd name="T8" fmla="*/ 36 w 36"/>
                <a:gd name="T9" fmla="*/ 30 h 30"/>
                <a:gd name="T10" fmla="*/ 30 w 36"/>
                <a:gd name="T11" fmla="*/ 30 h 30"/>
                <a:gd name="T12" fmla="*/ 12 w 36"/>
                <a:gd name="T13" fmla="*/ 30 h 30"/>
                <a:gd name="T14" fmla="*/ 0 w 3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0" y="30"/>
                  </a:moveTo>
                  <a:lnTo>
                    <a:pt x="0" y="12"/>
                  </a:lnTo>
                  <a:lnTo>
                    <a:pt x="0" y="6"/>
                  </a:lnTo>
                  <a:lnTo>
                    <a:pt x="36" y="0"/>
                  </a:lnTo>
                  <a:lnTo>
                    <a:pt x="36" y="30"/>
                  </a:lnTo>
                  <a:lnTo>
                    <a:pt x="30" y="30"/>
                  </a:lnTo>
                  <a:lnTo>
                    <a:pt x="12"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49" name="Freeform 677"/>
            <p:cNvSpPr>
              <a:spLocks/>
            </p:cNvSpPr>
            <p:nvPr/>
          </p:nvSpPr>
          <p:spPr bwMode="auto">
            <a:xfrm>
              <a:off x="3636" y="1656"/>
              <a:ext cx="30" cy="30"/>
            </a:xfrm>
            <a:custGeom>
              <a:avLst/>
              <a:gdLst>
                <a:gd name="T0" fmla="*/ 0 w 30"/>
                <a:gd name="T1" fmla="*/ 30 h 30"/>
                <a:gd name="T2" fmla="*/ 0 w 30"/>
                <a:gd name="T3" fmla="*/ 0 h 30"/>
                <a:gd name="T4" fmla="*/ 24 w 30"/>
                <a:gd name="T5" fmla="*/ 0 h 30"/>
                <a:gd name="T6" fmla="*/ 30 w 30"/>
                <a:gd name="T7" fmla="*/ 12 h 30"/>
                <a:gd name="T8" fmla="*/ 30 w 30"/>
                <a:gd name="T9" fmla="*/ 24 h 30"/>
                <a:gd name="T10" fmla="*/ 0 w 30"/>
                <a:gd name="T11" fmla="*/ 30 h 30"/>
              </a:gdLst>
              <a:ahLst/>
              <a:cxnLst>
                <a:cxn ang="0">
                  <a:pos x="T0" y="T1"/>
                </a:cxn>
                <a:cxn ang="0">
                  <a:pos x="T2" y="T3"/>
                </a:cxn>
                <a:cxn ang="0">
                  <a:pos x="T4" y="T5"/>
                </a:cxn>
                <a:cxn ang="0">
                  <a:pos x="T6" y="T7"/>
                </a:cxn>
                <a:cxn ang="0">
                  <a:pos x="T8" y="T9"/>
                </a:cxn>
                <a:cxn ang="0">
                  <a:pos x="T10" y="T11"/>
                </a:cxn>
              </a:cxnLst>
              <a:rect l="0" t="0" r="r" b="b"/>
              <a:pathLst>
                <a:path w="30" h="30">
                  <a:moveTo>
                    <a:pt x="0" y="30"/>
                  </a:moveTo>
                  <a:lnTo>
                    <a:pt x="0" y="0"/>
                  </a:lnTo>
                  <a:lnTo>
                    <a:pt x="24" y="0"/>
                  </a:lnTo>
                  <a:lnTo>
                    <a:pt x="30" y="12"/>
                  </a:lnTo>
                  <a:lnTo>
                    <a:pt x="30" y="24"/>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50" name="Freeform 678"/>
            <p:cNvSpPr>
              <a:spLocks/>
            </p:cNvSpPr>
            <p:nvPr/>
          </p:nvSpPr>
          <p:spPr bwMode="auto">
            <a:xfrm>
              <a:off x="4452" y="1512"/>
              <a:ext cx="36" cy="24"/>
            </a:xfrm>
            <a:custGeom>
              <a:avLst/>
              <a:gdLst>
                <a:gd name="T0" fmla="*/ 36 w 36"/>
                <a:gd name="T1" fmla="*/ 12 h 24"/>
                <a:gd name="T2" fmla="*/ 6 w 36"/>
                <a:gd name="T3" fmla="*/ 24 h 24"/>
                <a:gd name="T4" fmla="*/ 6 w 36"/>
                <a:gd name="T5" fmla="*/ 18 h 24"/>
                <a:gd name="T6" fmla="*/ 0 w 36"/>
                <a:gd name="T7" fmla="*/ 12 h 24"/>
                <a:gd name="T8" fmla="*/ 6 w 36"/>
                <a:gd name="T9" fmla="*/ 6 h 24"/>
                <a:gd name="T10" fmla="*/ 30 w 36"/>
                <a:gd name="T11" fmla="*/ 0 h 24"/>
                <a:gd name="T12" fmla="*/ 36 w 3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36" y="12"/>
                  </a:moveTo>
                  <a:lnTo>
                    <a:pt x="6" y="24"/>
                  </a:lnTo>
                  <a:lnTo>
                    <a:pt x="6" y="18"/>
                  </a:lnTo>
                  <a:lnTo>
                    <a:pt x="0" y="12"/>
                  </a:lnTo>
                  <a:lnTo>
                    <a:pt x="6" y="6"/>
                  </a:lnTo>
                  <a:lnTo>
                    <a:pt x="30" y="0"/>
                  </a:lnTo>
                  <a:lnTo>
                    <a:pt x="36"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51" name="Freeform 679"/>
            <p:cNvSpPr>
              <a:spLocks/>
            </p:cNvSpPr>
            <p:nvPr/>
          </p:nvSpPr>
          <p:spPr bwMode="auto">
            <a:xfrm>
              <a:off x="2664" y="1704"/>
              <a:ext cx="42" cy="24"/>
            </a:xfrm>
            <a:custGeom>
              <a:avLst/>
              <a:gdLst>
                <a:gd name="T0" fmla="*/ 42 w 42"/>
                <a:gd name="T1" fmla="*/ 12 h 24"/>
                <a:gd name="T2" fmla="*/ 42 w 42"/>
                <a:gd name="T3" fmla="*/ 24 h 24"/>
                <a:gd name="T4" fmla="*/ 30 w 42"/>
                <a:gd name="T5" fmla="*/ 24 h 24"/>
                <a:gd name="T6" fmla="*/ 18 w 42"/>
                <a:gd name="T7" fmla="*/ 24 h 24"/>
                <a:gd name="T8" fmla="*/ 12 w 42"/>
                <a:gd name="T9" fmla="*/ 24 h 24"/>
                <a:gd name="T10" fmla="*/ 0 w 42"/>
                <a:gd name="T11" fmla="*/ 24 h 24"/>
                <a:gd name="T12" fmla="*/ 0 w 42"/>
                <a:gd name="T13" fmla="*/ 12 h 24"/>
                <a:gd name="T14" fmla="*/ 0 w 42"/>
                <a:gd name="T15" fmla="*/ 6 h 24"/>
                <a:gd name="T16" fmla="*/ 18 w 42"/>
                <a:gd name="T17" fmla="*/ 6 h 24"/>
                <a:gd name="T18" fmla="*/ 18 w 42"/>
                <a:gd name="T19" fmla="*/ 0 h 24"/>
                <a:gd name="T20" fmla="*/ 30 w 42"/>
                <a:gd name="T21" fmla="*/ 0 h 24"/>
                <a:gd name="T22" fmla="*/ 36 w 42"/>
                <a:gd name="T23" fmla="*/ 0 h 24"/>
                <a:gd name="T24" fmla="*/ 42 w 42"/>
                <a:gd name="T25" fmla="*/ 0 h 24"/>
                <a:gd name="T26" fmla="*/ 42 w 42"/>
                <a:gd name="T2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4">
                  <a:moveTo>
                    <a:pt x="42" y="12"/>
                  </a:moveTo>
                  <a:lnTo>
                    <a:pt x="42" y="24"/>
                  </a:lnTo>
                  <a:lnTo>
                    <a:pt x="30" y="24"/>
                  </a:lnTo>
                  <a:lnTo>
                    <a:pt x="18" y="24"/>
                  </a:lnTo>
                  <a:lnTo>
                    <a:pt x="12" y="24"/>
                  </a:lnTo>
                  <a:lnTo>
                    <a:pt x="0" y="24"/>
                  </a:lnTo>
                  <a:lnTo>
                    <a:pt x="0" y="12"/>
                  </a:lnTo>
                  <a:lnTo>
                    <a:pt x="0" y="6"/>
                  </a:lnTo>
                  <a:lnTo>
                    <a:pt x="18" y="6"/>
                  </a:lnTo>
                  <a:lnTo>
                    <a:pt x="18" y="0"/>
                  </a:lnTo>
                  <a:lnTo>
                    <a:pt x="30" y="0"/>
                  </a:lnTo>
                  <a:lnTo>
                    <a:pt x="36" y="0"/>
                  </a:lnTo>
                  <a:lnTo>
                    <a:pt x="42" y="0"/>
                  </a:lnTo>
                  <a:lnTo>
                    <a:pt x="42"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52" name="Freeform 680"/>
            <p:cNvSpPr>
              <a:spLocks/>
            </p:cNvSpPr>
            <p:nvPr/>
          </p:nvSpPr>
          <p:spPr bwMode="auto">
            <a:xfrm>
              <a:off x="3846" y="1632"/>
              <a:ext cx="36" cy="48"/>
            </a:xfrm>
            <a:custGeom>
              <a:avLst/>
              <a:gdLst>
                <a:gd name="T0" fmla="*/ 18 w 36"/>
                <a:gd name="T1" fmla="*/ 42 h 48"/>
                <a:gd name="T2" fmla="*/ 6 w 36"/>
                <a:gd name="T3" fmla="*/ 48 h 48"/>
                <a:gd name="T4" fmla="*/ 0 w 36"/>
                <a:gd name="T5" fmla="*/ 24 h 48"/>
                <a:gd name="T6" fmla="*/ 0 w 36"/>
                <a:gd name="T7" fmla="*/ 12 h 48"/>
                <a:gd name="T8" fmla="*/ 18 w 36"/>
                <a:gd name="T9" fmla="*/ 0 h 48"/>
                <a:gd name="T10" fmla="*/ 24 w 36"/>
                <a:gd name="T11" fmla="*/ 0 h 48"/>
                <a:gd name="T12" fmla="*/ 24 w 36"/>
                <a:gd name="T13" fmla="*/ 12 h 48"/>
                <a:gd name="T14" fmla="*/ 36 w 36"/>
                <a:gd name="T15" fmla="*/ 12 h 48"/>
                <a:gd name="T16" fmla="*/ 36 w 36"/>
                <a:gd name="T17" fmla="*/ 18 h 48"/>
                <a:gd name="T18" fmla="*/ 30 w 36"/>
                <a:gd name="T19" fmla="*/ 24 h 48"/>
                <a:gd name="T20" fmla="*/ 30 w 36"/>
                <a:gd name="T21" fmla="*/ 30 h 48"/>
                <a:gd name="T22" fmla="*/ 24 w 36"/>
                <a:gd name="T23" fmla="*/ 30 h 48"/>
                <a:gd name="T24" fmla="*/ 24 w 36"/>
                <a:gd name="T25" fmla="*/ 36 h 48"/>
                <a:gd name="T26" fmla="*/ 18 w 36"/>
                <a:gd name="T27" fmla="*/ 36 h 48"/>
                <a:gd name="T28" fmla="*/ 18 w 36"/>
                <a:gd name="T2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8">
                  <a:moveTo>
                    <a:pt x="18" y="42"/>
                  </a:moveTo>
                  <a:lnTo>
                    <a:pt x="6" y="48"/>
                  </a:lnTo>
                  <a:lnTo>
                    <a:pt x="0" y="24"/>
                  </a:lnTo>
                  <a:lnTo>
                    <a:pt x="0" y="12"/>
                  </a:lnTo>
                  <a:lnTo>
                    <a:pt x="18" y="0"/>
                  </a:lnTo>
                  <a:lnTo>
                    <a:pt x="24" y="0"/>
                  </a:lnTo>
                  <a:lnTo>
                    <a:pt x="24" y="12"/>
                  </a:lnTo>
                  <a:lnTo>
                    <a:pt x="36" y="12"/>
                  </a:lnTo>
                  <a:lnTo>
                    <a:pt x="36" y="18"/>
                  </a:lnTo>
                  <a:lnTo>
                    <a:pt x="30" y="24"/>
                  </a:lnTo>
                  <a:lnTo>
                    <a:pt x="30" y="30"/>
                  </a:lnTo>
                  <a:lnTo>
                    <a:pt x="24" y="30"/>
                  </a:lnTo>
                  <a:lnTo>
                    <a:pt x="24" y="36"/>
                  </a:lnTo>
                  <a:lnTo>
                    <a:pt x="18" y="36"/>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53" name="Freeform 681"/>
            <p:cNvSpPr>
              <a:spLocks/>
            </p:cNvSpPr>
            <p:nvPr/>
          </p:nvSpPr>
          <p:spPr bwMode="auto">
            <a:xfrm>
              <a:off x="3066" y="1704"/>
              <a:ext cx="36" cy="36"/>
            </a:xfrm>
            <a:custGeom>
              <a:avLst/>
              <a:gdLst>
                <a:gd name="T0" fmla="*/ 18 w 36"/>
                <a:gd name="T1" fmla="*/ 36 h 36"/>
                <a:gd name="T2" fmla="*/ 0 w 36"/>
                <a:gd name="T3" fmla="*/ 36 h 36"/>
                <a:gd name="T4" fmla="*/ 0 w 36"/>
                <a:gd name="T5" fmla="*/ 0 h 36"/>
                <a:gd name="T6" fmla="*/ 6 w 36"/>
                <a:gd name="T7" fmla="*/ 0 h 36"/>
                <a:gd name="T8" fmla="*/ 36 w 36"/>
                <a:gd name="T9" fmla="*/ 0 h 36"/>
                <a:gd name="T10" fmla="*/ 36 w 36"/>
                <a:gd name="T11" fmla="*/ 30 h 36"/>
                <a:gd name="T12" fmla="*/ 18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36"/>
                  </a:moveTo>
                  <a:lnTo>
                    <a:pt x="0" y="36"/>
                  </a:lnTo>
                  <a:lnTo>
                    <a:pt x="0" y="0"/>
                  </a:lnTo>
                  <a:lnTo>
                    <a:pt x="6" y="0"/>
                  </a:lnTo>
                  <a:lnTo>
                    <a:pt x="36" y="0"/>
                  </a:lnTo>
                  <a:lnTo>
                    <a:pt x="36" y="30"/>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54" name="Freeform 682"/>
            <p:cNvSpPr>
              <a:spLocks/>
            </p:cNvSpPr>
            <p:nvPr/>
          </p:nvSpPr>
          <p:spPr bwMode="auto">
            <a:xfrm>
              <a:off x="2832" y="1704"/>
              <a:ext cx="66" cy="36"/>
            </a:xfrm>
            <a:custGeom>
              <a:avLst/>
              <a:gdLst>
                <a:gd name="T0" fmla="*/ 48 w 66"/>
                <a:gd name="T1" fmla="*/ 36 h 36"/>
                <a:gd name="T2" fmla="*/ 12 w 66"/>
                <a:gd name="T3" fmla="*/ 36 h 36"/>
                <a:gd name="T4" fmla="*/ 6 w 66"/>
                <a:gd name="T5" fmla="*/ 30 h 36"/>
                <a:gd name="T6" fmla="*/ 12 w 66"/>
                <a:gd name="T7" fmla="*/ 30 h 36"/>
                <a:gd name="T8" fmla="*/ 6 w 66"/>
                <a:gd name="T9" fmla="*/ 24 h 36"/>
                <a:gd name="T10" fmla="*/ 12 w 66"/>
                <a:gd name="T11" fmla="*/ 24 h 36"/>
                <a:gd name="T12" fmla="*/ 6 w 66"/>
                <a:gd name="T13" fmla="*/ 18 h 36"/>
                <a:gd name="T14" fmla="*/ 6 w 66"/>
                <a:gd name="T15" fmla="*/ 12 h 36"/>
                <a:gd name="T16" fmla="*/ 6 w 66"/>
                <a:gd name="T17" fmla="*/ 6 h 36"/>
                <a:gd name="T18" fmla="*/ 0 w 66"/>
                <a:gd name="T19" fmla="*/ 6 h 36"/>
                <a:gd name="T20" fmla="*/ 6 w 66"/>
                <a:gd name="T21" fmla="*/ 0 h 36"/>
                <a:gd name="T22" fmla="*/ 42 w 66"/>
                <a:gd name="T23" fmla="*/ 0 h 36"/>
                <a:gd name="T24" fmla="*/ 66 w 66"/>
                <a:gd name="T25" fmla="*/ 0 h 36"/>
                <a:gd name="T26" fmla="*/ 66 w 66"/>
                <a:gd name="T27" fmla="*/ 36 h 36"/>
                <a:gd name="T28" fmla="*/ 48 w 6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36">
                  <a:moveTo>
                    <a:pt x="48" y="36"/>
                  </a:moveTo>
                  <a:lnTo>
                    <a:pt x="12" y="36"/>
                  </a:lnTo>
                  <a:lnTo>
                    <a:pt x="6" y="30"/>
                  </a:lnTo>
                  <a:lnTo>
                    <a:pt x="12" y="30"/>
                  </a:lnTo>
                  <a:lnTo>
                    <a:pt x="6" y="24"/>
                  </a:lnTo>
                  <a:lnTo>
                    <a:pt x="12" y="24"/>
                  </a:lnTo>
                  <a:lnTo>
                    <a:pt x="6" y="18"/>
                  </a:lnTo>
                  <a:lnTo>
                    <a:pt x="6" y="12"/>
                  </a:lnTo>
                  <a:lnTo>
                    <a:pt x="6" y="6"/>
                  </a:lnTo>
                  <a:lnTo>
                    <a:pt x="0" y="6"/>
                  </a:lnTo>
                  <a:lnTo>
                    <a:pt x="6" y="0"/>
                  </a:lnTo>
                  <a:lnTo>
                    <a:pt x="42" y="0"/>
                  </a:lnTo>
                  <a:lnTo>
                    <a:pt x="66" y="0"/>
                  </a:lnTo>
                  <a:lnTo>
                    <a:pt x="66" y="36"/>
                  </a:lnTo>
                  <a:lnTo>
                    <a:pt x="4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55" name="Freeform 683"/>
            <p:cNvSpPr>
              <a:spLocks/>
            </p:cNvSpPr>
            <p:nvPr/>
          </p:nvSpPr>
          <p:spPr bwMode="auto">
            <a:xfrm>
              <a:off x="3138" y="1698"/>
              <a:ext cx="30" cy="36"/>
            </a:xfrm>
            <a:custGeom>
              <a:avLst/>
              <a:gdLst>
                <a:gd name="T0" fmla="*/ 18 w 30"/>
                <a:gd name="T1" fmla="*/ 36 h 36"/>
                <a:gd name="T2" fmla="*/ 0 w 30"/>
                <a:gd name="T3" fmla="*/ 36 h 36"/>
                <a:gd name="T4" fmla="*/ 0 w 30"/>
                <a:gd name="T5" fmla="*/ 0 h 36"/>
                <a:gd name="T6" fmla="*/ 6 w 30"/>
                <a:gd name="T7" fmla="*/ 0 h 36"/>
                <a:gd name="T8" fmla="*/ 30 w 30"/>
                <a:gd name="T9" fmla="*/ 0 h 36"/>
                <a:gd name="T10" fmla="*/ 30 w 30"/>
                <a:gd name="T11" fmla="*/ 6 h 36"/>
                <a:gd name="T12" fmla="*/ 30 w 30"/>
                <a:gd name="T13" fmla="*/ 12 h 36"/>
                <a:gd name="T14" fmla="*/ 30 w 30"/>
                <a:gd name="T15" fmla="*/ 36 h 36"/>
                <a:gd name="T16" fmla="*/ 18 w 3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6">
                  <a:moveTo>
                    <a:pt x="18" y="36"/>
                  </a:moveTo>
                  <a:lnTo>
                    <a:pt x="0" y="36"/>
                  </a:lnTo>
                  <a:lnTo>
                    <a:pt x="0" y="0"/>
                  </a:lnTo>
                  <a:lnTo>
                    <a:pt x="6" y="0"/>
                  </a:lnTo>
                  <a:lnTo>
                    <a:pt x="30" y="0"/>
                  </a:lnTo>
                  <a:lnTo>
                    <a:pt x="30" y="6"/>
                  </a:lnTo>
                  <a:lnTo>
                    <a:pt x="30" y="12"/>
                  </a:lnTo>
                  <a:lnTo>
                    <a:pt x="30" y="36"/>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56" name="Freeform 684"/>
            <p:cNvSpPr>
              <a:spLocks/>
            </p:cNvSpPr>
            <p:nvPr/>
          </p:nvSpPr>
          <p:spPr bwMode="auto">
            <a:xfrm>
              <a:off x="3030" y="1704"/>
              <a:ext cx="36" cy="36"/>
            </a:xfrm>
            <a:custGeom>
              <a:avLst/>
              <a:gdLst>
                <a:gd name="T0" fmla="*/ 18 w 36"/>
                <a:gd name="T1" fmla="*/ 36 h 36"/>
                <a:gd name="T2" fmla="*/ 6 w 36"/>
                <a:gd name="T3" fmla="*/ 36 h 36"/>
                <a:gd name="T4" fmla="*/ 0 w 36"/>
                <a:gd name="T5" fmla="*/ 0 h 36"/>
                <a:gd name="T6" fmla="*/ 36 w 36"/>
                <a:gd name="T7" fmla="*/ 0 h 36"/>
                <a:gd name="T8" fmla="*/ 36 w 36"/>
                <a:gd name="T9" fmla="*/ 36 h 36"/>
                <a:gd name="T10" fmla="*/ 18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8" y="36"/>
                  </a:moveTo>
                  <a:lnTo>
                    <a:pt x="6" y="36"/>
                  </a:lnTo>
                  <a:lnTo>
                    <a:pt x="0" y="0"/>
                  </a:lnTo>
                  <a:lnTo>
                    <a:pt x="36" y="0"/>
                  </a:lnTo>
                  <a:lnTo>
                    <a:pt x="36"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57" name="Freeform 685"/>
            <p:cNvSpPr>
              <a:spLocks/>
            </p:cNvSpPr>
            <p:nvPr/>
          </p:nvSpPr>
          <p:spPr bwMode="auto">
            <a:xfrm>
              <a:off x="2964" y="1704"/>
              <a:ext cx="36" cy="36"/>
            </a:xfrm>
            <a:custGeom>
              <a:avLst/>
              <a:gdLst>
                <a:gd name="T0" fmla="*/ 18 w 36"/>
                <a:gd name="T1" fmla="*/ 36 h 36"/>
                <a:gd name="T2" fmla="*/ 0 w 36"/>
                <a:gd name="T3" fmla="*/ 36 h 36"/>
                <a:gd name="T4" fmla="*/ 0 w 36"/>
                <a:gd name="T5" fmla="*/ 0 h 36"/>
                <a:gd name="T6" fmla="*/ 24 w 36"/>
                <a:gd name="T7" fmla="*/ 0 h 36"/>
                <a:gd name="T8" fmla="*/ 36 w 36"/>
                <a:gd name="T9" fmla="*/ 0 h 36"/>
                <a:gd name="T10" fmla="*/ 36 w 36"/>
                <a:gd name="T11" fmla="*/ 36 h 36"/>
                <a:gd name="T12" fmla="*/ 18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36"/>
                  </a:moveTo>
                  <a:lnTo>
                    <a:pt x="0" y="36"/>
                  </a:lnTo>
                  <a:lnTo>
                    <a:pt x="0" y="0"/>
                  </a:lnTo>
                  <a:lnTo>
                    <a:pt x="24" y="0"/>
                  </a:lnTo>
                  <a:lnTo>
                    <a:pt x="36" y="0"/>
                  </a:lnTo>
                  <a:lnTo>
                    <a:pt x="36"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58" name="Freeform 686"/>
            <p:cNvSpPr>
              <a:spLocks/>
            </p:cNvSpPr>
            <p:nvPr/>
          </p:nvSpPr>
          <p:spPr bwMode="auto">
            <a:xfrm>
              <a:off x="3000" y="1704"/>
              <a:ext cx="36" cy="36"/>
            </a:xfrm>
            <a:custGeom>
              <a:avLst/>
              <a:gdLst>
                <a:gd name="T0" fmla="*/ 36 w 36"/>
                <a:gd name="T1" fmla="*/ 36 h 36"/>
                <a:gd name="T2" fmla="*/ 18 w 36"/>
                <a:gd name="T3" fmla="*/ 36 h 36"/>
                <a:gd name="T4" fmla="*/ 0 w 36"/>
                <a:gd name="T5" fmla="*/ 36 h 36"/>
                <a:gd name="T6" fmla="*/ 0 w 36"/>
                <a:gd name="T7" fmla="*/ 0 h 36"/>
                <a:gd name="T8" fmla="*/ 24 w 36"/>
                <a:gd name="T9" fmla="*/ 0 h 36"/>
                <a:gd name="T10" fmla="*/ 30 w 36"/>
                <a:gd name="T11" fmla="*/ 0 h 36"/>
                <a:gd name="T12" fmla="*/ 3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36"/>
                  </a:moveTo>
                  <a:lnTo>
                    <a:pt x="18" y="36"/>
                  </a:lnTo>
                  <a:lnTo>
                    <a:pt x="0" y="36"/>
                  </a:lnTo>
                  <a:lnTo>
                    <a:pt x="0" y="0"/>
                  </a:lnTo>
                  <a:lnTo>
                    <a:pt x="24" y="0"/>
                  </a:lnTo>
                  <a:lnTo>
                    <a:pt x="30" y="0"/>
                  </a:lnTo>
                  <a:lnTo>
                    <a:pt x="3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59" name="Freeform 687"/>
            <p:cNvSpPr>
              <a:spLocks/>
            </p:cNvSpPr>
            <p:nvPr/>
          </p:nvSpPr>
          <p:spPr bwMode="auto">
            <a:xfrm>
              <a:off x="3102" y="1698"/>
              <a:ext cx="36" cy="36"/>
            </a:xfrm>
            <a:custGeom>
              <a:avLst/>
              <a:gdLst>
                <a:gd name="T0" fmla="*/ 36 w 36"/>
                <a:gd name="T1" fmla="*/ 36 h 36"/>
                <a:gd name="T2" fmla="*/ 18 w 36"/>
                <a:gd name="T3" fmla="*/ 36 h 36"/>
                <a:gd name="T4" fmla="*/ 0 w 36"/>
                <a:gd name="T5" fmla="*/ 36 h 36"/>
                <a:gd name="T6" fmla="*/ 0 w 36"/>
                <a:gd name="T7" fmla="*/ 6 h 36"/>
                <a:gd name="T8" fmla="*/ 6 w 36"/>
                <a:gd name="T9" fmla="*/ 6 h 36"/>
                <a:gd name="T10" fmla="*/ 36 w 36"/>
                <a:gd name="T11" fmla="*/ 0 h 36"/>
                <a:gd name="T12" fmla="*/ 3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36"/>
                  </a:moveTo>
                  <a:lnTo>
                    <a:pt x="18" y="36"/>
                  </a:lnTo>
                  <a:lnTo>
                    <a:pt x="0" y="36"/>
                  </a:lnTo>
                  <a:lnTo>
                    <a:pt x="0" y="6"/>
                  </a:lnTo>
                  <a:lnTo>
                    <a:pt x="6" y="6"/>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60" name="Freeform 688"/>
            <p:cNvSpPr>
              <a:spLocks/>
            </p:cNvSpPr>
            <p:nvPr/>
          </p:nvSpPr>
          <p:spPr bwMode="auto">
            <a:xfrm>
              <a:off x="2898" y="1704"/>
              <a:ext cx="36" cy="36"/>
            </a:xfrm>
            <a:custGeom>
              <a:avLst/>
              <a:gdLst>
                <a:gd name="T0" fmla="*/ 18 w 36"/>
                <a:gd name="T1" fmla="*/ 36 h 36"/>
                <a:gd name="T2" fmla="*/ 0 w 36"/>
                <a:gd name="T3" fmla="*/ 36 h 36"/>
                <a:gd name="T4" fmla="*/ 0 w 36"/>
                <a:gd name="T5" fmla="*/ 0 h 36"/>
                <a:gd name="T6" fmla="*/ 6 w 36"/>
                <a:gd name="T7" fmla="*/ 0 h 36"/>
                <a:gd name="T8" fmla="*/ 30 w 36"/>
                <a:gd name="T9" fmla="*/ 0 h 36"/>
                <a:gd name="T10" fmla="*/ 36 w 36"/>
                <a:gd name="T11" fmla="*/ 36 h 36"/>
                <a:gd name="T12" fmla="*/ 18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36"/>
                  </a:moveTo>
                  <a:lnTo>
                    <a:pt x="0" y="36"/>
                  </a:lnTo>
                  <a:lnTo>
                    <a:pt x="0" y="0"/>
                  </a:lnTo>
                  <a:lnTo>
                    <a:pt x="6" y="0"/>
                  </a:lnTo>
                  <a:lnTo>
                    <a:pt x="30" y="0"/>
                  </a:lnTo>
                  <a:lnTo>
                    <a:pt x="36" y="36"/>
                  </a:lnTo>
                  <a:lnTo>
                    <a:pt x="1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61" name="Freeform 689"/>
            <p:cNvSpPr>
              <a:spLocks/>
            </p:cNvSpPr>
            <p:nvPr/>
          </p:nvSpPr>
          <p:spPr bwMode="auto">
            <a:xfrm>
              <a:off x="2928" y="1704"/>
              <a:ext cx="36" cy="36"/>
            </a:xfrm>
            <a:custGeom>
              <a:avLst/>
              <a:gdLst>
                <a:gd name="T0" fmla="*/ 18 w 36"/>
                <a:gd name="T1" fmla="*/ 36 h 36"/>
                <a:gd name="T2" fmla="*/ 6 w 36"/>
                <a:gd name="T3" fmla="*/ 36 h 36"/>
                <a:gd name="T4" fmla="*/ 0 w 36"/>
                <a:gd name="T5" fmla="*/ 0 h 36"/>
                <a:gd name="T6" fmla="*/ 36 w 36"/>
                <a:gd name="T7" fmla="*/ 0 h 36"/>
                <a:gd name="T8" fmla="*/ 36 w 36"/>
                <a:gd name="T9" fmla="*/ 36 h 36"/>
                <a:gd name="T10" fmla="*/ 18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8" y="36"/>
                  </a:moveTo>
                  <a:lnTo>
                    <a:pt x="6" y="36"/>
                  </a:lnTo>
                  <a:lnTo>
                    <a:pt x="0" y="0"/>
                  </a:lnTo>
                  <a:lnTo>
                    <a:pt x="36" y="0"/>
                  </a:lnTo>
                  <a:lnTo>
                    <a:pt x="36"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62" name="Freeform 690"/>
            <p:cNvSpPr>
              <a:spLocks/>
            </p:cNvSpPr>
            <p:nvPr/>
          </p:nvSpPr>
          <p:spPr bwMode="auto">
            <a:xfrm>
              <a:off x="3762" y="1644"/>
              <a:ext cx="48" cy="24"/>
            </a:xfrm>
            <a:custGeom>
              <a:avLst/>
              <a:gdLst>
                <a:gd name="T0" fmla="*/ 6 w 48"/>
                <a:gd name="T1" fmla="*/ 24 h 24"/>
                <a:gd name="T2" fmla="*/ 0 w 48"/>
                <a:gd name="T3" fmla="*/ 0 h 24"/>
                <a:gd name="T4" fmla="*/ 6 w 48"/>
                <a:gd name="T5" fmla="*/ 0 h 24"/>
                <a:gd name="T6" fmla="*/ 12 w 48"/>
                <a:gd name="T7" fmla="*/ 6 h 24"/>
                <a:gd name="T8" fmla="*/ 30 w 48"/>
                <a:gd name="T9" fmla="*/ 0 h 24"/>
                <a:gd name="T10" fmla="*/ 42 w 48"/>
                <a:gd name="T11" fmla="*/ 6 h 24"/>
                <a:gd name="T12" fmla="*/ 48 w 48"/>
                <a:gd name="T13" fmla="*/ 6 h 24"/>
                <a:gd name="T14" fmla="*/ 48 w 48"/>
                <a:gd name="T15" fmla="*/ 18 h 24"/>
                <a:gd name="T16" fmla="*/ 6 w 48"/>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4">
                  <a:moveTo>
                    <a:pt x="6" y="24"/>
                  </a:moveTo>
                  <a:lnTo>
                    <a:pt x="0" y="0"/>
                  </a:lnTo>
                  <a:lnTo>
                    <a:pt x="6" y="0"/>
                  </a:lnTo>
                  <a:lnTo>
                    <a:pt x="12" y="6"/>
                  </a:lnTo>
                  <a:lnTo>
                    <a:pt x="30" y="0"/>
                  </a:lnTo>
                  <a:lnTo>
                    <a:pt x="42" y="6"/>
                  </a:lnTo>
                  <a:lnTo>
                    <a:pt x="48" y="6"/>
                  </a:lnTo>
                  <a:lnTo>
                    <a:pt x="48" y="18"/>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63" name="Freeform 691"/>
            <p:cNvSpPr>
              <a:spLocks/>
            </p:cNvSpPr>
            <p:nvPr/>
          </p:nvSpPr>
          <p:spPr bwMode="auto">
            <a:xfrm>
              <a:off x="3942" y="1614"/>
              <a:ext cx="42" cy="42"/>
            </a:xfrm>
            <a:custGeom>
              <a:avLst/>
              <a:gdLst>
                <a:gd name="T0" fmla="*/ 6 w 42"/>
                <a:gd name="T1" fmla="*/ 42 h 42"/>
                <a:gd name="T2" fmla="*/ 0 w 42"/>
                <a:gd name="T3" fmla="*/ 24 h 42"/>
                <a:gd name="T4" fmla="*/ 0 w 42"/>
                <a:gd name="T5" fmla="*/ 6 h 42"/>
                <a:gd name="T6" fmla="*/ 36 w 42"/>
                <a:gd name="T7" fmla="*/ 0 h 42"/>
                <a:gd name="T8" fmla="*/ 42 w 42"/>
                <a:gd name="T9" fmla="*/ 36 h 42"/>
                <a:gd name="T10" fmla="*/ 6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6" y="42"/>
                  </a:moveTo>
                  <a:lnTo>
                    <a:pt x="0" y="24"/>
                  </a:lnTo>
                  <a:lnTo>
                    <a:pt x="0" y="6"/>
                  </a:lnTo>
                  <a:lnTo>
                    <a:pt x="36" y="0"/>
                  </a:lnTo>
                  <a:lnTo>
                    <a:pt x="42" y="36"/>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64" name="Freeform 692"/>
            <p:cNvSpPr>
              <a:spLocks/>
            </p:cNvSpPr>
            <p:nvPr/>
          </p:nvSpPr>
          <p:spPr bwMode="auto">
            <a:xfrm>
              <a:off x="3978" y="1608"/>
              <a:ext cx="42" cy="42"/>
            </a:xfrm>
            <a:custGeom>
              <a:avLst/>
              <a:gdLst>
                <a:gd name="T0" fmla="*/ 36 w 42"/>
                <a:gd name="T1" fmla="*/ 42 h 42"/>
                <a:gd name="T2" fmla="*/ 30 w 42"/>
                <a:gd name="T3" fmla="*/ 42 h 42"/>
                <a:gd name="T4" fmla="*/ 24 w 42"/>
                <a:gd name="T5" fmla="*/ 42 h 42"/>
                <a:gd name="T6" fmla="*/ 6 w 42"/>
                <a:gd name="T7" fmla="*/ 42 h 42"/>
                <a:gd name="T8" fmla="*/ 0 w 42"/>
                <a:gd name="T9" fmla="*/ 6 h 42"/>
                <a:gd name="T10" fmla="*/ 6 w 42"/>
                <a:gd name="T11" fmla="*/ 6 h 42"/>
                <a:gd name="T12" fmla="*/ 30 w 42"/>
                <a:gd name="T13" fmla="*/ 6 h 42"/>
                <a:gd name="T14" fmla="*/ 30 w 42"/>
                <a:gd name="T15" fmla="*/ 0 h 42"/>
                <a:gd name="T16" fmla="*/ 36 w 42"/>
                <a:gd name="T17" fmla="*/ 0 h 42"/>
                <a:gd name="T18" fmla="*/ 42 w 42"/>
                <a:gd name="T19" fmla="*/ 30 h 42"/>
                <a:gd name="T20" fmla="*/ 36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6" y="42"/>
                  </a:moveTo>
                  <a:lnTo>
                    <a:pt x="30" y="42"/>
                  </a:lnTo>
                  <a:lnTo>
                    <a:pt x="24" y="42"/>
                  </a:lnTo>
                  <a:lnTo>
                    <a:pt x="6" y="42"/>
                  </a:lnTo>
                  <a:lnTo>
                    <a:pt x="0" y="6"/>
                  </a:lnTo>
                  <a:lnTo>
                    <a:pt x="6" y="6"/>
                  </a:lnTo>
                  <a:lnTo>
                    <a:pt x="30" y="6"/>
                  </a:lnTo>
                  <a:lnTo>
                    <a:pt x="30" y="0"/>
                  </a:lnTo>
                  <a:lnTo>
                    <a:pt x="36" y="0"/>
                  </a:lnTo>
                  <a:lnTo>
                    <a:pt x="42" y="30"/>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65" name="Freeform 693"/>
            <p:cNvSpPr>
              <a:spLocks/>
            </p:cNvSpPr>
            <p:nvPr/>
          </p:nvSpPr>
          <p:spPr bwMode="auto">
            <a:xfrm>
              <a:off x="3540" y="1668"/>
              <a:ext cx="30" cy="36"/>
            </a:xfrm>
            <a:custGeom>
              <a:avLst/>
              <a:gdLst>
                <a:gd name="T0" fmla="*/ 30 w 30"/>
                <a:gd name="T1" fmla="*/ 6 h 36"/>
                <a:gd name="T2" fmla="*/ 30 w 30"/>
                <a:gd name="T3" fmla="*/ 36 h 36"/>
                <a:gd name="T4" fmla="*/ 0 w 30"/>
                <a:gd name="T5" fmla="*/ 36 h 36"/>
                <a:gd name="T6" fmla="*/ 0 w 30"/>
                <a:gd name="T7" fmla="*/ 12 h 36"/>
                <a:gd name="T8" fmla="*/ 0 w 30"/>
                <a:gd name="T9" fmla="*/ 6 h 36"/>
                <a:gd name="T10" fmla="*/ 30 w 30"/>
                <a:gd name="T11" fmla="*/ 0 h 36"/>
                <a:gd name="T12" fmla="*/ 30 w 30"/>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30" y="6"/>
                  </a:moveTo>
                  <a:lnTo>
                    <a:pt x="30" y="36"/>
                  </a:lnTo>
                  <a:lnTo>
                    <a:pt x="0" y="36"/>
                  </a:lnTo>
                  <a:lnTo>
                    <a:pt x="0" y="12"/>
                  </a:lnTo>
                  <a:lnTo>
                    <a:pt x="0" y="6"/>
                  </a:lnTo>
                  <a:lnTo>
                    <a:pt x="30" y="0"/>
                  </a:lnTo>
                  <a:lnTo>
                    <a:pt x="30"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66" name="Freeform 694"/>
            <p:cNvSpPr>
              <a:spLocks/>
            </p:cNvSpPr>
            <p:nvPr/>
          </p:nvSpPr>
          <p:spPr bwMode="auto">
            <a:xfrm>
              <a:off x="3696" y="1650"/>
              <a:ext cx="42" cy="36"/>
            </a:xfrm>
            <a:custGeom>
              <a:avLst/>
              <a:gdLst>
                <a:gd name="T0" fmla="*/ 42 w 42"/>
                <a:gd name="T1" fmla="*/ 36 h 36"/>
                <a:gd name="T2" fmla="*/ 12 w 42"/>
                <a:gd name="T3" fmla="*/ 36 h 36"/>
                <a:gd name="T4" fmla="*/ 12 w 42"/>
                <a:gd name="T5" fmla="*/ 12 h 36"/>
                <a:gd name="T6" fmla="*/ 0 w 42"/>
                <a:gd name="T7" fmla="*/ 12 h 36"/>
                <a:gd name="T8" fmla="*/ 0 w 42"/>
                <a:gd name="T9" fmla="*/ 6 h 36"/>
                <a:gd name="T10" fmla="*/ 36 w 42"/>
                <a:gd name="T11" fmla="*/ 0 h 36"/>
                <a:gd name="T12" fmla="*/ 36 w 42"/>
                <a:gd name="T13" fmla="*/ 6 h 36"/>
                <a:gd name="T14" fmla="*/ 42 w 4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6">
                  <a:moveTo>
                    <a:pt x="42" y="36"/>
                  </a:moveTo>
                  <a:lnTo>
                    <a:pt x="12" y="36"/>
                  </a:lnTo>
                  <a:lnTo>
                    <a:pt x="12" y="12"/>
                  </a:lnTo>
                  <a:lnTo>
                    <a:pt x="0" y="12"/>
                  </a:lnTo>
                  <a:lnTo>
                    <a:pt x="0" y="6"/>
                  </a:lnTo>
                  <a:lnTo>
                    <a:pt x="36" y="0"/>
                  </a:lnTo>
                  <a:lnTo>
                    <a:pt x="36" y="6"/>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67" name="Freeform 695"/>
            <p:cNvSpPr>
              <a:spLocks/>
            </p:cNvSpPr>
            <p:nvPr/>
          </p:nvSpPr>
          <p:spPr bwMode="auto">
            <a:xfrm>
              <a:off x="4158" y="1578"/>
              <a:ext cx="72" cy="48"/>
            </a:xfrm>
            <a:custGeom>
              <a:avLst/>
              <a:gdLst>
                <a:gd name="T0" fmla="*/ 72 w 72"/>
                <a:gd name="T1" fmla="*/ 36 h 48"/>
                <a:gd name="T2" fmla="*/ 60 w 72"/>
                <a:gd name="T3" fmla="*/ 42 h 48"/>
                <a:gd name="T4" fmla="*/ 48 w 72"/>
                <a:gd name="T5" fmla="*/ 48 h 48"/>
                <a:gd name="T6" fmla="*/ 42 w 72"/>
                <a:gd name="T7" fmla="*/ 42 h 48"/>
                <a:gd name="T8" fmla="*/ 36 w 72"/>
                <a:gd name="T9" fmla="*/ 36 h 48"/>
                <a:gd name="T10" fmla="*/ 30 w 72"/>
                <a:gd name="T11" fmla="*/ 36 h 48"/>
                <a:gd name="T12" fmla="*/ 24 w 72"/>
                <a:gd name="T13" fmla="*/ 36 h 48"/>
                <a:gd name="T14" fmla="*/ 24 w 72"/>
                <a:gd name="T15" fmla="*/ 30 h 48"/>
                <a:gd name="T16" fmla="*/ 18 w 72"/>
                <a:gd name="T17" fmla="*/ 36 h 48"/>
                <a:gd name="T18" fmla="*/ 12 w 72"/>
                <a:gd name="T19" fmla="*/ 24 h 48"/>
                <a:gd name="T20" fmla="*/ 12 w 72"/>
                <a:gd name="T21" fmla="*/ 30 h 48"/>
                <a:gd name="T22" fmla="*/ 12 w 72"/>
                <a:gd name="T23" fmla="*/ 36 h 48"/>
                <a:gd name="T24" fmla="*/ 6 w 72"/>
                <a:gd name="T25" fmla="*/ 36 h 48"/>
                <a:gd name="T26" fmla="*/ 0 w 72"/>
                <a:gd name="T27" fmla="*/ 30 h 48"/>
                <a:gd name="T28" fmla="*/ 6 w 72"/>
                <a:gd name="T29" fmla="*/ 18 h 48"/>
                <a:gd name="T30" fmla="*/ 6 w 72"/>
                <a:gd name="T31" fmla="*/ 6 h 48"/>
                <a:gd name="T32" fmla="*/ 30 w 72"/>
                <a:gd name="T33" fmla="*/ 0 h 48"/>
                <a:gd name="T34" fmla="*/ 30 w 72"/>
                <a:gd name="T35" fmla="*/ 6 h 48"/>
                <a:gd name="T36" fmla="*/ 36 w 72"/>
                <a:gd name="T37" fmla="*/ 6 h 48"/>
                <a:gd name="T38" fmla="*/ 36 w 72"/>
                <a:gd name="T39" fmla="*/ 12 h 48"/>
                <a:gd name="T40" fmla="*/ 42 w 72"/>
                <a:gd name="T41" fmla="*/ 12 h 48"/>
                <a:gd name="T42" fmla="*/ 48 w 72"/>
                <a:gd name="T43" fmla="*/ 12 h 48"/>
                <a:gd name="T44" fmla="*/ 48 w 72"/>
                <a:gd name="T45" fmla="*/ 18 h 48"/>
                <a:gd name="T46" fmla="*/ 54 w 72"/>
                <a:gd name="T47" fmla="*/ 24 h 48"/>
                <a:gd name="T48" fmla="*/ 60 w 72"/>
                <a:gd name="T49" fmla="*/ 24 h 48"/>
                <a:gd name="T50" fmla="*/ 72 w 72"/>
                <a:gd name="T5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48">
                  <a:moveTo>
                    <a:pt x="72" y="36"/>
                  </a:moveTo>
                  <a:lnTo>
                    <a:pt x="60" y="42"/>
                  </a:lnTo>
                  <a:lnTo>
                    <a:pt x="48" y="48"/>
                  </a:lnTo>
                  <a:lnTo>
                    <a:pt x="42" y="42"/>
                  </a:lnTo>
                  <a:lnTo>
                    <a:pt x="36" y="36"/>
                  </a:lnTo>
                  <a:lnTo>
                    <a:pt x="30" y="36"/>
                  </a:lnTo>
                  <a:lnTo>
                    <a:pt x="24" y="36"/>
                  </a:lnTo>
                  <a:lnTo>
                    <a:pt x="24" y="30"/>
                  </a:lnTo>
                  <a:lnTo>
                    <a:pt x="18" y="36"/>
                  </a:lnTo>
                  <a:lnTo>
                    <a:pt x="12" y="24"/>
                  </a:lnTo>
                  <a:lnTo>
                    <a:pt x="12" y="30"/>
                  </a:lnTo>
                  <a:lnTo>
                    <a:pt x="12" y="36"/>
                  </a:lnTo>
                  <a:lnTo>
                    <a:pt x="6" y="36"/>
                  </a:lnTo>
                  <a:lnTo>
                    <a:pt x="0" y="30"/>
                  </a:lnTo>
                  <a:lnTo>
                    <a:pt x="6" y="18"/>
                  </a:lnTo>
                  <a:lnTo>
                    <a:pt x="6" y="6"/>
                  </a:lnTo>
                  <a:lnTo>
                    <a:pt x="30" y="0"/>
                  </a:lnTo>
                  <a:lnTo>
                    <a:pt x="30" y="6"/>
                  </a:lnTo>
                  <a:lnTo>
                    <a:pt x="36" y="6"/>
                  </a:lnTo>
                  <a:lnTo>
                    <a:pt x="36" y="12"/>
                  </a:lnTo>
                  <a:lnTo>
                    <a:pt x="42" y="12"/>
                  </a:lnTo>
                  <a:lnTo>
                    <a:pt x="48" y="12"/>
                  </a:lnTo>
                  <a:lnTo>
                    <a:pt x="48" y="18"/>
                  </a:lnTo>
                  <a:lnTo>
                    <a:pt x="54" y="24"/>
                  </a:lnTo>
                  <a:lnTo>
                    <a:pt x="60" y="24"/>
                  </a:lnTo>
                  <a:lnTo>
                    <a:pt x="7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68" name="Freeform 696"/>
            <p:cNvSpPr>
              <a:spLocks/>
            </p:cNvSpPr>
            <p:nvPr/>
          </p:nvSpPr>
          <p:spPr bwMode="auto">
            <a:xfrm>
              <a:off x="4680" y="1458"/>
              <a:ext cx="24" cy="24"/>
            </a:xfrm>
            <a:custGeom>
              <a:avLst/>
              <a:gdLst>
                <a:gd name="T0" fmla="*/ 18 w 24"/>
                <a:gd name="T1" fmla="*/ 6 h 24"/>
                <a:gd name="T2" fmla="*/ 18 w 24"/>
                <a:gd name="T3" fmla="*/ 0 h 24"/>
                <a:gd name="T4" fmla="*/ 18 w 24"/>
                <a:gd name="T5" fmla="*/ 6 h 24"/>
                <a:gd name="T6" fmla="*/ 24 w 24"/>
                <a:gd name="T7" fmla="*/ 6 h 24"/>
                <a:gd name="T8" fmla="*/ 24 w 24"/>
                <a:gd name="T9" fmla="*/ 12 h 24"/>
                <a:gd name="T10" fmla="*/ 6 w 24"/>
                <a:gd name="T11" fmla="*/ 18 h 24"/>
                <a:gd name="T12" fmla="*/ 6 w 24"/>
                <a:gd name="T13" fmla="*/ 24 h 24"/>
                <a:gd name="T14" fmla="*/ 0 w 24"/>
                <a:gd name="T15" fmla="*/ 18 h 24"/>
                <a:gd name="T16" fmla="*/ 6 w 24"/>
                <a:gd name="T17" fmla="*/ 18 h 24"/>
                <a:gd name="T18" fmla="*/ 6 w 24"/>
                <a:gd name="T19" fmla="*/ 12 h 24"/>
                <a:gd name="T20" fmla="*/ 12 w 24"/>
                <a:gd name="T21" fmla="*/ 6 h 24"/>
                <a:gd name="T22" fmla="*/ 12 w 24"/>
                <a:gd name="T23" fmla="*/ 0 h 24"/>
                <a:gd name="T24" fmla="*/ 18 w 24"/>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18" y="6"/>
                  </a:moveTo>
                  <a:lnTo>
                    <a:pt x="18" y="0"/>
                  </a:lnTo>
                  <a:lnTo>
                    <a:pt x="18" y="6"/>
                  </a:lnTo>
                  <a:lnTo>
                    <a:pt x="24" y="6"/>
                  </a:lnTo>
                  <a:lnTo>
                    <a:pt x="24" y="12"/>
                  </a:lnTo>
                  <a:lnTo>
                    <a:pt x="6" y="18"/>
                  </a:lnTo>
                  <a:lnTo>
                    <a:pt x="6" y="24"/>
                  </a:lnTo>
                  <a:lnTo>
                    <a:pt x="0" y="18"/>
                  </a:lnTo>
                  <a:lnTo>
                    <a:pt x="6" y="18"/>
                  </a:lnTo>
                  <a:lnTo>
                    <a:pt x="6" y="12"/>
                  </a:lnTo>
                  <a:lnTo>
                    <a:pt x="12" y="6"/>
                  </a:lnTo>
                  <a:lnTo>
                    <a:pt x="12" y="0"/>
                  </a:lnTo>
                  <a:lnTo>
                    <a:pt x="18"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69" name="Freeform 697"/>
            <p:cNvSpPr>
              <a:spLocks/>
            </p:cNvSpPr>
            <p:nvPr/>
          </p:nvSpPr>
          <p:spPr bwMode="auto">
            <a:xfrm>
              <a:off x="3384" y="1686"/>
              <a:ext cx="30" cy="36"/>
            </a:xfrm>
            <a:custGeom>
              <a:avLst/>
              <a:gdLst>
                <a:gd name="T0" fmla="*/ 30 w 30"/>
                <a:gd name="T1" fmla="*/ 36 h 36"/>
                <a:gd name="T2" fmla="*/ 0 w 30"/>
                <a:gd name="T3" fmla="*/ 36 h 36"/>
                <a:gd name="T4" fmla="*/ 0 w 30"/>
                <a:gd name="T5" fmla="*/ 6 h 36"/>
                <a:gd name="T6" fmla="*/ 24 w 30"/>
                <a:gd name="T7" fmla="*/ 0 h 36"/>
                <a:gd name="T8" fmla="*/ 24 w 30"/>
                <a:gd name="T9" fmla="*/ 30 h 36"/>
                <a:gd name="T10" fmla="*/ 30 w 30"/>
                <a:gd name="T11" fmla="*/ 36 h 36"/>
              </a:gdLst>
              <a:ahLst/>
              <a:cxnLst>
                <a:cxn ang="0">
                  <a:pos x="T0" y="T1"/>
                </a:cxn>
                <a:cxn ang="0">
                  <a:pos x="T2" y="T3"/>
                </a:cxn>
                <a:cxn ang="0">
                  <a:pos x="T4" y="T5"/>
                </a:cxn>
                <a:cxn ang="0">
                  <a:pos x="T6" y="T7"/>
                </a:cxn>
                <a:cxn ang="0">
                  <a:pos x="T8" y="T9"/>
                </a:cxn>
                <a:cxn ang="0">
                  <a:pos x="T10" y="T11"/>
                </a:cxn>
              </a:cxnLst>
              <a:rect l="0" t="0" r="r" b="b"/>
              <a:pathLst>
                <a:path w="30" h="36">
                  <a:moveTo>
                    <a:pt x="30" y="36"/>
                  </a:moveTo>
                  <a:lnTo>
                    <a:pt x="0" y="36"/>
                  </a:lnTo>
                  <a:lnTo>
                    <a:pt x="0" y="6"/>
                  </a:lnTo>
                  <a:lnTo>
                    <a:pt x="24" y="0"/>
                  </a:lnTo>
                  <a:lnTo>
                    <a:pt x="24" y="30"/>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70" name="Freeform 698"/>
            <p:cNvSpPr>
              <a:spLocks/>
            </p:cNvSpPr>
            <p:nvPr/>
          </p:nvSpPr>
          <p:spPr bwMode="auto">
            <a:xfrm>
              <a:off x="732" y="1404"/>
              <a:ext cx="90" cy="156"/>
            </a:xfrm>
            <a:custGeom>
              <a:avLst/>
              <a:gdLst>
                <a:gd name="T0" fmla="*/ 48 w 90"/>
                <a:gd name="T1" fmla="*/ 156 h 156"/>
                <a:gd name="T2" fmla="*/ 12 w 90"/>
                <a:gd name="T3" fmla="*/ 144 h 156"/>
                <a:gd name="T4" fmla="*/ 12 w 90"/>
                <a:gd name="T5" fmla="*/ 132 h 156"/>
                <a:gd name="T6" fmla="*/ 0 w 90"/>
                <a:gd name="T7" fmla="*/ 114 h 156"/>
                <a:gd name="T8" fmla="*/ 0 w 90"/>
                <a:gd name="T9" fmla="*/ 108 h 156"/>
                <a:gd name="T10" fmla="*/ 0 w 90"/>
                <a:gd name="T11" fmla="*/ 96 h 156"/>
                <a:gd name="T12" fmla="*/ 36 w 90"/>
                <a:gd name="T13" fmla="*/ 48 h 156"/>
                <a:gd name="T14" fmla="*/ 36 w 90"/>
                <a:gd name="T15" fmla="*/ 30 h 156"/>
                <a:gd name="T16" fmla="*/ 48 w 90"/>
                <a:gd name="T17" fmla="*/ 18 h 156"/>
                <a:gd name="T18" fmla="*/ 54 w 90"/>
                <a:gd name="T19" fmla="*/ 0 h 156"/>
                <a:gd name="T20" fmla="*/ 72 w 90"/>
                <a:gd name="T21" fmla="*/ 6 h 156"/>
                <a:gd name="T22" fmla="*/ 72 w 90"/>
                <a:gd name="T23" fmla="*/ 18 h 156"/>
                <a:gd name="T24" fmla="*/ 78 w 90"/>
                <a:gd name="T25" fmla="*/ 18 h 156"/>
                <a:gd name="T26" fmla="*/ 90 w 90"/>
                <a:gd name="T27" fmla="*/ 24 h 156"/>
                <a:gd name="T28" fmla="*/ 90 w 90"/>
                <a:gd name="T29" fmla="*/ 30 h 156"/>
                <a:gd name="T30" fmla="*/ 90 w 90"/>
                <a:gd name="T31" fmla="*/ 36 h 156"/>
                <a:gd name="T32" fmla="*/ 90 w 90"/>
                <a:gd name="T33" fmla="*/ 42 h 156"/>
                <a:gd name="T34" fmla="*/ 90 w 90"/>
                <a:gd name="T35" fmla="*/ 48 h 156"/>
                <a:gd name="T36" fmla="*/ 84 w 90"/>
                <a:gd name="T37" fmla="*/ 54 h 156"/>
                <a:gd name="T38" fmla="*/ 84 w 90"/>
                <a:gd name="T39" fmla="*/ 60 h 156"/>
                <a:gd name="T40" fmla="*/ 84 w 90"/>
                <a:gd name="T41" fmla="*/ 66 h 156"/>
                <a:gd name="T42" fmla="*/ 78 w 90"/>
                <a:gd name="T43" fmla="*/ 66 h 156"/>
                <a:gd name="T44" fmla="*/ 72 w 90"/>
                <a:gd name="T45" fmla="*/ 66 h 156"/>
                <a:gd name="T46" fmla="*/ 72 w 90"/>
                <a:gd name="T47" fmla="*/ 72 h 156"/>
                <a:gd name="T48" fmla="*/ 72 w 90"/>
                <a:gd name="T49" fmla="*/ 78 h 156"/>
                <a:gd name="T50" fmla="*/ 72 w 90"/>
                <a:gd name="T51" fmla="*/ 84 h 156"/>
                <a:gd name="T52" fmla="*/ 48 w 90"/>
                <a:gd name="T5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56">
                  <a:moveTo>
                    <a:pt x="48" y="156"/>
                  </a:moveTo>
                  <a:lnTo>
                    <a:pt x="12" y="144"/>
                  </a:lnTo>
                  <a:lnTo>
                    <a:pt x="12" y="132"/>
                  </a:lnTo>
                  <a:lnTo>
                    <a:pt x="0" y="114"/>
                  </a:lnTo>
                  <a:lnTo>
                    <a:pt x="0" y="108"/>
                  </a:lnTo>
                  <a:lnTo>
                    <a:pt x="0" y="96"/>
                  </a:lnTo>
                  <a:lnTo>
                    <a:pt x="36" y="48"/>
                  </a:lnTo>
                  <a:lnTo>
                    <a:pt x="36" y="30"/>
                  </a:lnTo>
                  <a:lnTo>
                    <a:pt x="48" y="18"/>
                  </a:lnTo>
                  <a:lnTo>
                    <a:pt x="54" y="0"/>
                  </a:lnTo>
                  <a:lnTo>
                    <a:pt x="72" y="6"/>
                  </a:lnTo>
                  <a:lnTo>
                    <a:pt x="72" y="18"/>
                  </a:lnTo>
                  <a:lnTo>
                    <a:pt x="78" y="18"/>
                  </a:lnTo>
                  <a:lnTo>
                    <a:pt x="90" y="24"/>
                  </a:lnTo>
                  <a:lnTo>
                    <a:pt x="90" y="30"/>
                  </a:lnTo>
                  <a:lnTo>
                    <a:pt x="90" y="36"/>
                  </a:lnTo>
                  <a:lnTo>
                    <a:pt x="90" y="42"/>
                  </a:lnTo>
                  <a:lnTo>
                    <a:pt x="90" y="48"/>
                  </a:lnTo>
                  <a:lnTo>
                    <a:pt x="84" y="54"/>
                  </a:lnTo>
                  <a:lnTo>
                    <a:pt x="84" y="60"/>
                  </a:lnTo>
                  <a:lnTo>
                    <a:pt x="84" y="66"/>
                  </a:lnTo>
                  <a:lnTo>
                    <a:pt x="78" y="66"/>
                  </a:lnTo>
                  <a:lnTo>
                    <a:pt x="72" y="66"/>
                  </a:lnTo>
                  <a:lnTo>
                    <a:pt x="72" y="72"/>
                  </a:lnTo>
                  <a:lnTo>
                    <a:pt x="72" y="78"/>
                  </a:lnTo>
                  <a:lnTo>
                    <a:pt x="72" y="84"/>
                  </a:lnTo>
                  <a:lnTo>
                    <a:pt x="48" y="15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71" name="Freeform 699"/>
            <p:cNvSpPr>
              <a:spLocks/>
            </p:cNvSpPr>
            <p:nvPr/>
          </p:nvSpPr>
          <p:spPr bwMode="auto">
            <a:xfrm>
              <a:off x="2736" y="1710"/>
              <a:ext cx="30" cy="42"/>
            </a:xfrm>
            <a:custGeom>
              <a:avLst/>
              <a:gdLst>
                <a:gd name="T0" fmla="*/ 30 w 30"/>
                <a:gd name="T1" fmla="*/ 42 h 42"/>
                <a:gd name="T2" fmla="*/ 0 w 30"/>
                <a:gd name="T3" fmla="*/ 42 h 42"/>
                <a:gd name="T4" fmla="*/ 0 w 30"/>
                <a:gd name="T5" fmla="*/ 6 h 42"/>
                <a:gd name="T6" fmla="*/ 6 w 30"/>
                <a:gd name="T7" fmla="*/ 12 h 42"/>
                <a:gd name="T8" fmla="*/ 6 w 30"/>
                <a:gd name="T9" fmla="*/ 6 h 42"/>
                <a:gd name="T10" fmla="*/ 12 w 30"/>
                <a:gd name="T11" fmla="*/ 12 h 42"/>
                <a:gd name="T12" fmla="*/ 18 w 30"/>
                <a:gd name="T13" fmla="*/ 6 h 42"/>
                <a:gd name="T14" fmla="*/ 24 w 30"/>
                <a:gd name="T15" fmla="*/ 6 h 42"/>
                <a:gd name="T16" fmla="*/ 30 w 30"/>
                <a:gd name="T17" fmla="*/ 0 h 42"/>
                <a:gd name="T18" fmla="*/ 30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30" y="42"/>
                  </a:moveTo>
                  <a:lnTo>
                    <a:pt x="0" y="42"/>
                  </a:lnTo>
                  <a:lnTo>
                    <a:pt x="0" y="6"/>
                  </a:lnTo>
                  <a:lnTo>
                    <a:pt x="6" y="12"/>
                  </a:lnTo>
                  <a:lnTo>
                    <a:pt x="6" y="6"/>
                  </a:lnTo>
                  <a:lnTo>
                    <a:pt x="12" y="12"/>
                  </a:lnTo>
                  <a:lnTo>
                    <a:pt x="18" y="6"/>
                  </a:lnTo>
                  <a:lnTo>
                    <a:pt x="24" y="6"/>
                  </a:lnTo>
                  <a:lnTo>
                    <a:pt x="30" y="0"/>
                  </a:lnTo>
                  <a:lnTo>
                    <a:pt x="3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72" name="Freeform 700"/>
            <p:cNvSpPr>
              <a:spLocks/>
            </p:cNvSpPr>
            <p:nvPr/>
          </p:nvSpPr>
          <p:spPr bwMode="auto">
            <a:xfrm>
              <a:off x="2766" y="1710"/>
              <a:ext cx="48" cy="48"/>
            </a:xfrm>
            <a:custGeom>
              <a:avLst/>
              <a:gdLst>
                <a:gd name="T0" fmla="*/ 48 w 48"/>
                <a:gd name="T1" fmla="*/ 42 h 48"/>
                <a:gd name="T2" fmla="*/ 42 w 48"/>
                <a:gd name="T3" fmla="*/ 42 h 48"/>
                <a:gd name="T4" fmla="*/ 42 w 48"/>
                <a:gd name="T5" fmla="*/ 48 h 48"/>
                <a:gd name="T6" fmla="*/ 36 w 48"/>
                <a:gd name="T7" fmla="*/ 48 h 48"/>
                <a:gd name="T8" fmla="*/ 36 w 48"/>
                <a:gd name="T9" fmla="*/ 42 h 48"/>
                <a:gd name="T10" fmla="*/ 0 w 48"/>
                <a:gd name="T11" fmla="*/ 42 h 48"/>
                <a:gd name="T12" fmla="*/ 0 w 48"/>
                <a:gd name="T13" fmla="*/ 0 h 48"/>
                <a:gd name="T14" fmla="*/ 12 w 48"/>
                <a:gd name="T15" fmla="*/ 0 h 48"/>
                <a:gd name="T16" fmla="*/ 18 w 48"/>
                <a:gd name="T17" fmla="*/ 6 h 48"/>
                <a:gd name="T18" fmla="*/ 24 w 48"/>
                <a:gd name="T19" fmla="*/ 6 h 48"/>
                <a:gd name="T20" fmla="*/ 30 w 48"/>
                <a:gd name="T21" fmla="*/ 6 h 48"/>
                <a:gd name="T22" fmla="*/ 36 w 48"/>
                <a:gd name="T23" fmla="*/ 6 h 48"/>
                <a:gd name="T24" fmla="*/ 36 w 48"/>
                <a:gd name="T25" fmla="*/ 12 h 48"/>
                <a:gd name="T26" fmla="*/ 42 w 48"/>
                <a:gd name="T27" fmla="*/ 18 h 48"/>
                <a:gd name="T28" fmla="*/ 42 w 48"/>
                <a:gd name="T29" fmla="*/ 24 h 48"/>
                <a:gd name="T30" fmla="*/ 42 w 48"/>
                <a:gd name="T31" fmla="*/ 30 h 48"/>
                <a:gd name="T32" fmla="*/ 48 w 48"/>
                <a:gd name="T33" fmla="*/ 36 h 48"/>
                <a:gd name="T34" fmla="*/ 42 w 48"/>
                <a:gd name="T35" fmla="*/ 42 h 48"/>
                <a:gd name="T36" fmla="*/ 48 w 48"/>
                <a:gd name="T3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48">
                  <a:moveTo>
                    <a:pt x="48" y="42"/>
                  </a:moveTo>
                  <a:lnTo>
                    <a:pt x="42" y="42"/>
                  </a:lnTo>
                  <a:lnTo>
                    <a:pt x="42" y="48"/>
                  </a:lnTo>
                  <a:lnTo>
                    <a:pt x="36" y="48"/>
                  </a:lnTo>
                  <a:lnTo>
                    <a:pt x="36" y="42"/>
                  </a:lnTo>
                  <a:lnTo>
                    <a:pt x="0" y="42"/>
                  </a:lnTo>
                  <a:lnTo>
                    <a:pt x="0" y="0"/>
                  </a:lnTo>
                  <a:lnTo>
                    <a:pt x="12" y="0"/>
                  </a:lnTo>
                  <a:lnTo>
                    <a:pt x="18" y="6"/>
                  </a:lnTo>
                  <a:lnTo>
                    <a:pt x="24" y="6"/>
                  </a:lnTo>
                  <a:lnTo>
                    <a:pt x="30" y="6"/>
                  </a:lnTo>
                  <a:lnTo>
                    <a:pt x="36" y="6"/>
                  </a:lnTo>
                  <a:lnTo>
                    <a:pt x="36" y="12"/>
                  </a:lnTo>
                  <a:lnTo>
                    <a:pt x="42" y="18"/>
                  </a:lnTo>
                  <a:lnTo>
                    <a:pt x="42" y="24"/>
                  </a:lnTo>
                  <a:lnTo>
                    <a:pt x="42" y="30"/>
                  </a:lnTo>
                  <a:lnTo>
                    <a:pt x="48" y="36"/>
                  </a:lnTo>
                  <a:lnTo>
                    <a:pt x="42" y="42"/>
                  </a:lnTo>
                  <a:lnTo>
                    <a:pt x="4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73" name="Freeform 701"/>
            <p:cNvSpPr>
              <a:spLocks/>
            </p:cNvSpPr>
            <p:nvPr/>
          </p:nvSpPr>
          <p:spPr bwMode="auto">
            <a:xfrm>
              <a:off x="3804" y="1644"/>
              <a:ext cx="42" cy="18"/>
            </a:xfrm>
            <a:custGeom>
              <a:avLst/>
              <a:gdLst>
                <a:gd name="T0" fmla="*/ 42 w 42"/>
                <a:gd name="T1" fmla="*/ 12 h 18"/>
                <a:gd name="T2" fmla="*/ 6 w 42"/>
                <a:gd name="T3" fmla="*/ 18 h 18"/>
                <a:gd name="T4" fmla="*/ 6 w 42"/>
                <a:gd name="T5" fmla="*/ 6 h 18"/>
                <a:gd name="T6" fmla="*/ 0 w 42"/>
                <a:gd name="T7" fmla="*/ 6 h 18"/>
                <a:gd name="T8" fmla="*/ 12 w 42"/>
                <a:gd name="T9" fmla="*/ 0 h 18"/>
                <a:gd name="T10" fmla="*/ 24 w 42"/>
                <a:gd name="T11" fmla="*/ 6 h 18"/>
                <a:gd name="T12" fmla="*/ 42 w 42"/>
                <a:gd name="T13" fmla="*/ 0 h 18"/>
                <a:gd name="T14" fmla="*/ 42 w 42"/>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8">
                  <a:moveTo>
                    <a:pt x="42" y="12"/>
                  </a:moveTo>
                  <a:lnTo>
                    <a:pt x="6" y="18"/>
                  </a:lnTo>
                  <a:lnTo>
                    <a:pt x="6" y="6"/>
                  </a:lnTo>
                  <a:lnTo>
                    <a:pt x="0" y="6"/>
                  </a:lnTo>
                  <a:lnTo>
                    <a:pt x="12" y="0"/>
                  </a:lnTo>
                  <a:lnTo>
                    <a:pt x="24" y="6"/>
                  </a:lnTo>
                  <a:lnTo>
                    <a:pt x="42" y="0"/>
                  </a:lnTo>
                  <a:lnTo>
                    <a:pt x="4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74" name="Freeform 702"/>
            <p:cNvSpPr>
              <a:spLocks/>
            </p:cNvSpPr>
            <p:nvPr/>
          </p:nvSpPr>
          <p:spPr bwMode="auto">
            <a:xfrm>
              <a:off x="3570" y="1668"/>
              <a:ext cx="30" cy="48"/>
            </a:xfrm>
            <a:custGeom>
              <a:avLst/>
              <a:gdLst>
                <a:gd name="T0" fmla="*/ 12 w 30"/>
                <a:gd name="T1" fmla="*/ 48 h 48"/>
                <a:gd name="T2" fmla="*/ 6 w 30"/>
                <a:gd name="T3" fmla="*/ 48 h 48"/>
                <a:gd name="T4" fmla="*/ 6 w 30"/>
                <a:gd name="T5" fmla="*/ 42 h 48"/>
                <a:gd name="T6" fmla="*/ 0 w 30"/>
                <a:gd name="T7" fmla="*/ 42 h 48"/>
                <a:gd name="T8" fmla="*/ 0 w 30"/>
                <a:gd name="T9" fmla="*/ 36 h 48"/>
                <a:gd name="T10" fmla="*/ 0 w 30"/>
                <a:gd name="T11" fmla="*/ 6 h 48"/>
                <a:gd name="T12" fmla="*/ 12 w 30"/>
                <a:gd name="T13" fmla="*/ 6 h 48"/>
                <a:gd name="T14" fmla="*/ 30 w 30"/>
                <a:gd name="T15" fmla="*/ 0 h 48"/>
                <a:gd name="T16" fmla="*/ 30 w 30"/>
                <a:gd name="T17" fmla="*/ 18 h 48"/>
                <a:gd name="T18" fmla="*/ 30 w 30"/>
                <a:gd name="T19" fmla="*/ 30 h 48"/>
                <a:gd name="T20" fmla="*/ 30 w 30"/>
                <a:gd name="T21" fmla="*/ 42 h 48"/>
                <a:gd name="T22" fmla="*/ 12 w 30"/>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8">
                  <a:moveTo>
                    <a:pt x="12" y="48"/>
                  </a:moveTo>
                  <a:lnTo>
                    <a:pt x="6" y="48"/>
                  </a:lnTo>
                  <a:lnTo>
                    <a:pt x="6" y="42"/>
                  </a:lnTo>
                  <a:lnTo>
                    <a:pt x="0" y="42"/>
                  </a:lnTo>
                  <a:lnTo>
                    <a:pt x="0" y="36"/>
                  </a:lnTo>
                  <a:lnTo>
                    <a:pt x="0" y="6"/>
                  </a:lnTo>
                  <a:lnTo>
                    <a:pt x="12" y="6"/>
                  </a:lnTo>
                  <a:lnTo>
                    <a:pt x="30" y="0"/>
                  </a:lnTo>
                  <a:lnTo>
                    <a:pt x="30" y="18"/>
                  </a:lnTo>
                  <a:lnTo>
                    <a:pt x="30" y="30"/>
                  </a:lnTo>
                  <a:lnTo>
                    <a:pt x="30" y="42"/>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75" name="Freeform 703"/>
            <p:cNvSpPr>
              <a:spLocks/>
            </p:cNvSpPr>
            <p:nvPr/>
          </p:nvSpPr>
          <p:spPr bwMode="auto">
            <a:xfrm>
              <a:off x="3510" y="1680"/>
              <a:ext cx="30" cy="30"/>
            </a:xfrm>
            <a:custGeom>
              <a:avLst/>
              <a:gdLst>
                <a:gd name="T0" fmla="*/ 30 w 30"/>
                <a:gd name="T1" fmla="*/ 0 h 30"/>
                <a:gd name="T2" fmla="*/ 30 w 30"/>
                <a:gd name="T3" fmla="*/ 24 h 30"/>
                <a:gd name="T4" fmla="*/ 0 w 30"/>
                <a:gd name="T5" fmla="*/ 30 h 30"/>
                <a:gd name="T6" fmla="*/ 0 w 30"/>
                <a:gd name="T7" fmla="*/ 24 h 30"/>
                <a:gd name="T8" fmla="*/ 0 w 30"/>
                <a:gd name="T9" fmla="*/ 18 h 30"/>
                <a:gd name="T10" fmla="*/ 6 w 30"/>
                <a:gd name="T11" fmla="*/ 18 h 30"/>
                <a:gd name="T12" fmla="*/ 12 w 30"/>
                <a:gd name="T13" fmla="*/ 12 h 30"/>
                <a:gd name="T14" fmla="*/ 12 w 30"/>
                <a:gd name="T15" fmla="*/ 6 h 30"/>
                <a:gd name="T16" fmla="*/ 18 w 30"/>
                <a:gd name="T17" fmla="*/ 0 h 30"/>
                <a:gd name="T18" fmla="*/ 24 w 30"/>
                <a:gd name="T19" fmla="*/ 0 h 30"/>
                <a:gd name="T20" fmla="*/ 30 w 3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30" y="0"/>
                  </a:moveTo>
                  <a:lnTo>
                    <a:pt x="30" y="24"/>
                  </a:lnTo>
                  <a:lnTo>
                    <a:pt x="0" y="30"/>
                  </a:lnTo>
                  <a:lnTo>
                    <a:pt x="0" y="24"/>
                  </a:lnTo>
                  <a:lnTo>
                    <a:pt x="0" y="18"/>
                  </a:lnTo>
                  <a:lnTo>
                    <a:pt x="6" y="18"/>
                  </a:lnTo>
                  <a:lnTo>
                    <a:pt x="12" y="12"/>
                  </a:lnTo>
                  <a:lnTo>
                    <a:pt x="12" y="6"/>
                  </a:lnTo>
                  <a:lnTo>
                    <a:pt x="18" y="0"/>
                  </a:lnTo>
                  <a:lnTo>
                    <a:pt x="24" y="0"/>
                  </a:lnTo>
                  <a:lnTo>
                    <a:pt x="30"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76" name="Freeform 704"/>
            <p:cNvSpPr>
              <a:spLocks/>
            </p:cNvSpPr>
            <p:nvPr/>
          </p:nvSpPr>
          <p:spPr bwMode="auto">
            <a:xfrm>
              <a:off x="4044" y="1608"/>
              <a:ext cx="36" cy="48"/>
            </a:xfrm>
            <a:custGeom>
              <a:avLst/>
              <a:gdLst>
                <a:gd name="T0" fmla="*/ 36 w 36"/>
                <a:gd name="T1" fmla="*/ 36 h 48"/>
                <a:gd name="T2" fmla="*/ 30 w 36"/>
                <a:gd name="T3" fmla="*/ 36 h 48"/>
                <a:gd name="T4" fmla="*/ 30 w 36"/>
                <a:gd name="T5" fmla="*/ 42 h 48"/>
                <a:gd name="T6" fmla="*/ 24 w 36"/>
                <a:gd name="T7" fmla="*/ 42 h 48"/>
                <a:gd name="T8" fmla="*/ 18 w 36"/>
                <a:gd name="T9" fmla="*/ 42 h 48"/>
                <a:gd name="T10" fmla="*/ 18 w 36"/>
                <a:gd name="T11" fmla="*/ 48 h 48"/>
                <a:gd name="T12" fmla="*/ 12 w 36"/>
                <a:gd name="T13" fmla="*/ 42 h 48"/>
                <a:gd name="T14" fmla="*/ 12 w 36"/>
                <a:gd name="T15" fmla="*/ 48 h 48"/>
                <a:gd name="T16" fmla="*/ 6 w 36"/>
                <a:gd name="T17" fmla="*/ 48 h 48"/>
                <a:gd name="T18" fmla="*/ 12 w 36"/>
                <a:gd name="T19" fmla="*/ 48 h 48"/>
                <a:gd name="T20" fmla="*/ 12 w 36"/>
                <a:gd name="T21" fmla="*/ 42 h 48"/>
                <a:gd name="T22" fmla="*/ 6 w 36"/>
                <a:gd name="T23" fmla="*/ 42 h 48"/>
                <a:gd name="T24" fmla="*/ 0 w 36"/>
                <a:gd name="T25" fmla="*/ 42 h 48"/>
                <a:gd name="T26" fmla="*/ 0 w 36"/>
                <a:gd name="T27" fmla="*/ 36 h 48"/>
                <a:gd name="T28" fmla="*/ 0 w 36"/>
                <a:gd name="T29" fmla="*/ 30 h 48"/>
                <a:gd name="T30" fmla="*/ 0 w 36"/>
                <a:gd name="T31" fmla="*/ 24 h 48"/>
                <a:gd name="T32" fmla="*/ 0 w 36"/>
                <a:gd name="T33" fmla="*/ 18 h 48"/>
                <a:gd name="T34" fmla="*/ 0 w 36"/>
                <a:gd name="T35" fmla="*/ 12 h 48"/>
                <a:gd name="T36" fmla="*/ 6 w 36"/>
                <a:gd name="T37" fmla="*/ 12 h 48"/>
                <a:gd name="T38" fmla="*/ 12 w 36"/>
                <a:gd name="T39" fmla="*/ 12 h 48"/>
                <a:gd name="T40" fmla="*/ 12 w 36"/>
                <a:gd name="T41" fmla="*/ 6 h 48"/>
                <a:gd name="T42" fmla="*/ 18 w 36"/>
                <a:gd name="T43" fmla="*/ 6 h 48"/>
                <a:gd name="T44" fmla="*/ 12 w 36"/>
                <a:gd name="T45" fmla="*/ 0 h 48"/>
                <a:gd name="T46" fmla="*/ 30 w 36"/>
                <a:gd name="T47" fmla="*/ 0 h 48"/>
                <a:gd name="T48" fmla="*/ 30 w 36"/>
                <a:gd name="T49" fmla="*/ 6 h 48"/>
                <a:gd name="T50" fmla="*/ 36 w 36"/>
                <a:gd name="T5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48">
                  <a:moveTo>
                    <a:pt x="36" y="36"/>
                  </a:moveTo>
                  <a:lnTo>
                    <a:pt x="30" y="36"/>
                  </a:lnTo>
                  <a:lnTo>
                    <a:pt x="30" y="42"/>
                  </a:lnTo>
                  <a:lnTo>
                    <a:pt x="24" y="42"/>
                  </a:lnTo>
                  <a:lnTo>
                    <a:pt x="18" y="42"/>
                  </a:lnTo>
                  <a:lnTo>
                    <a:pt x="18" y="48"/>
                  </a:lnTo>
                  <a:lnTo>
                    <a:pt x="12" y="42"/>
                  </a:lnTo>
                  <a:lnTo>
                    <a:pt x="12" y="48"/>
                  </a:lnTo>
                  <a:lnTo>
                    <a:pt x="6" y="48"/>
                  </a:lnTo>
                  <a:lnTo>
                    <a:pt x="12" y="48"/>
                  </a:lnTo>
                  <a:lnTo>
                    <a:pt x="12" y="42"/>
                  </a:lnTo>
                  <a:lnTo>
                    <a:pt x="6" y="42"/>
                  </a:lnTo>
                  <a:lnTo>
                    <a:pt x="0" y="42"/>
                  </a:lnTo>
                  <a:lnTo>
                    <a:pt x="0" y="36"/>
                  </a:lnTo>
                  <a:lnTo>
                    <a:pt x="0" y="30"/>
                  </a:lnTo>
                  <a:lnTo>
                    <a:pt x="0" y="24"/>
                  </a:lnTo>
                  <a:lnTo>
                    <a:pt x="0" y="18"/>
                  </a:lnTo>
                  <a:lnTo>
                    <a:pt x="0" y="12"/>
                  </a:lnTo>
                  <a:lnTo>
                    <a:pt x="6" y="12"/>
                  </a:lnTo>
                  <a:lnTo>
                    <a:pt x="12" y="12"/>
                  </a:lnTo>
                  <a:lnTo>
                    <a:pt x="12" y="6"/>
                  </a:lnTo>
                  <a:lnTo>
                    <a:pt x="18" y="6"/>
                  </a:lnTo>
                  <a:lnTo>
                    <a:pt x="12" y="0"/>
                  </a:lnTo>
                  <a:lnTo>
                    <a:pt x="30" y="0"/>
                  </a:lnTo>
                  <a:lnTo>
                    <a:pt x="30" y="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77" name="Freeform 705"/>
            <p:cNvSpPr>
              <a:spLocks/>
            </p:cNvSpPr>
            <p:nvPr/>
          </p:nvSpPr>
          <p:spPr bwMode="auto">
            <a:xfrm>
              <a:off x="2286" y="1692"/>
              <a:ext cx="60" cy="48"/>
            </a:xfrm>
            <a:custGeom>
              <a:avLst/>
              <a:gdLst>
                <a:gd name="T0" fmla="*/ 54 w 60"/>
                <a:gd name="T1" fmla="*/ 48 h 48"/>
                <a:gd name="T2" fmla="*/ 0 w 60"/>
                <a:gd name="T3" fmla="*/ 42 h 48"/>
                <a:gd name="T4" fmla="*/ 0 w 60"/>
                <a:gd name="T5" fmla="*/ 6 h 48"/>
                <a:gd name="T6" fmla="*/ 0 w 60"/>
                <a:gd name="T7" fmla="*/ 0 h 48"/>
                <a:gd name="T8" fmla="*/ 60 w 60"/>
                <a:gd name="T9" fmla="*/ 6 h 48"/>
                <a:gd name="T10" fmla="*/ 60 w 60"/>
                <a:gd name="T11" fmla="*/ 24 h 48"/>
                <a:gd name="T12" fmla="*/ 54 w 60"/>
                <a:gd name="T13" fmla="*/ 42 h 48"/>
                <a:gd name="T14" fmla="*/ 54 w 60"/>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8">
                  <a:moveTo>
                    <a:pt x="54" y="48"/>
                  </a:moveTo>
                  <a:lnTo>
                    <a:pt x="0" y="42"/>
                  </a:lnTo>
                  <a:lnTo>
                    <a:pt x="0" y="6"/>
                  </a:lnTo>
                  <a:lnTo>
                    <a:pt x="0" y="0"/>
                  </a:lnTo>
                  <a:lnTo>
                    <a:pt x="60" y="6"/>
                  </a:lnTo>
                  <a:lnTo>
                    <a:pt x="60" y="24"/>
                  </a:lnTo>
                  <a:lnTo>
                    <a:pt x="54" y="42"/>
                  </a:lnTo>
                  <a:lnTo>
                    <a:pt x="54"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78" name="Freeform 706"/>
            <p:cNvSpPr>
              <a:spLocks/>
            </p:cNvSpPr>
            <p:nvPr/>
          </p:nvSpPr>
          <p:spPr bwMode="auto">
            <a:xfrm>
              <a:off x="3666" y="1662"/>
              <a:ext cx="42" cy="24"/>
            </a:xfrm>
            <a:custGeom>
              <a:avLst/>
              <a:gdLst>
                <a:gd name="T0" fmla="*/ 30 w 42"/>
                <a:gd name="T1" fmla="*/ 0 h 24"/>
                <a:gd name="T2" fmla="*/ 42 w 42"/>
                <a:gd name="T3" fmla="*/ 0 h 24"/>
                <a:gd name="T4" fmla="*/ 42 w 42"/>
                <a:gd name="T5" fmla="*/ 24 h 24"/>
                <a:gd name="T6" fmla="*/ 36 w 42"/>
                <a:gd name="T7" fmla="*/ 24 h 24"/>
                <a:gd name="T8" fmla="*/ 24 w 42"/>
                <a:gd name="T9" fmla="*/ 24 h 24"/>
                <a:gd name="T10" fmla="*/ 24 w 42"/>
                <a:gd name="T11" fmla="*/ 18 h 24"/>
                <a:gd name="T12" fmla="*/ 0 w 42"/>
                <a:gd name="T13" fmla="*/ 24 h 24"/>
                <a:gd name="T14" fmla="*/ 0 w 42"/>
                <a:gd name="T15" fmla="*/ 18 h 24"/>
                <a:gd name="T16" fmla="*/ 0 w 42"/>
                <a:gd name="T17" fmla="*/ 6 h 24"/>
                <a:gd name="T18" fmla="*/ 30 w 42"/>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4">
                  <a:moveTo>
                    <a:pt x="30" y="0"/>
                  </a:moveTo>
                  <a:lnTo>
                    <a:pt x="42" y="0"/>
                  </a:lnTo>
                  <a:lnTo>
                    <a:pt x="42" y="24"/>
                  </a:lnTo>
                  <a:lnTo>
                    <a:pt x="36" y="24"/>
                  </a:lnTo>
                  <a:lnTo>
                    <a:pt x="24" y="24"/>
                  </a:lnTo>
                  <a:lnTo>
                    <a:pt x="24" y="18"/>
                  </a:lnTo>
                  <a:lnTo>
                    <a:pt x="0" y="24"/>
                  </a:lnTo>
                  <a:lnTo>
                    <a:pt x="0" y="18"/>
                  </a:lnTo>
                  <a:lnTo>
                    <a:pt x="0" y="6"/>
                  </a:lnTo>
                  <a:lnTo>
                    <a:pt x="3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79" name="Freeform 707"/>
            <p:cNvSpPr>
              <a:spLocks/>
            </p:cNvSpPr>
            <p:nvPr/>
          </p:nvSpPr>
          <p:spPr bwMode="auto">
            <a:xfrm>
              <a:off x="1614" y="1614"/>
              <a:ext cx="84" cy="30"/>
            </a:xfrm>
            <a:custGeom>
              <a:avLst/>
              <a:gdLst>
                <a:gd name="T0" fmla="*/ 0 w 84"/>
                <a:gd name="T1" fmla="*/ 30 h 30"/>
                <a:gd name="T2" fmla="*/ 24 w 84"/>
                <a:gd name="T3" fmla="*/ 6 h 30"/>
                <a:gd name="T4" fmla="*/ 36 w 84"/>
                <a:gd name="T5" fmla="*/ 12 h 30"/>
                <a:gd name="T6" fmla="*/ 42 w 84"/>
                <a:gd name="T7" fmla="*/ 6 h 30"/>
                <a:gd name="T8" fmla="*/ 42 w 84"/>
                <a:gd name="T9" fmla="*/ 0 h 30"/>
                <a:gd name="T10" fmla="*/ 48 w 84"/>
                <a:gd name="T11" fmla="*/ 6 h 30"/>
                <a:gd name="T12" fmla="*/ 54 w 84"/>
                <a:gd name="T13" fmla="*/ 6 h 30"/>
                <a:gd name="T14" fmla="*/ 60 w 84"/>
                <a:gd name="T15" fmla="*/ 12 h 30"/>
                <a:gd name="T16" fmla="*/ 60 w 84"/>
                <a:gd name="T17" fmla="*/ 6 h 30"/>
                <a:gd name="T18" fmla="*/ 66 w 84"/>
                <a:gd name="T19" fmla="*/ 6 h 30"/>
                <a:gd name="T20" fmla="*/ 78 w 84"/>
                <a:gd name="T21" fmla="*/ 6 h 30"/>
                <a:gd name="T22" fmla="*/ 78 w 84"/>
                <a:gd name="T23" fmla="*/ 12 h 30"/>
                <a:gd name="T24" fmla="*/ 84 w 84"/>
                <a:gd name="T25" fmla="*/ 12 h 30"/>
                <a:gd name="T26" fmla="*/ 84 w 84"/>
                <a:gd name="T27" fmla="*/ 18 h 30"/>
                <a:gd name="T28" fmla="*/ 78 w 84"/>
                <a:gd name="T29" fmla="*/ 18 h 30"/>
                <a:gd name="T30" fmla="*/ 78 w 84"/>
                <a:gd name="T31" fmla="*/ 24 h 30"/>
                <a:gd name="T32" fmla="*/ 72 w 84"/>
                <a:gd name="T33" fmla="*/ 24 h 30"/>
                <a:gd name="T34" fmla="*/ 72 w 84"/>
                <a:gd name="T35" fmla="*/ 30 h 30"/>
                <a:gd name="T36" fmla="*/ 66 w 84"/>
                <a:gd name="T37" fmla="*/ 24 h 30"/>
                <a:gd name="T38" fmla="*/ 66 w 84"/>
                <a:gd name="T39" fmla="*/ 30 h 30"/>
                <a:gd name="T40" fmla="*/ 60 w 84"/>
                <a:gd name="T41" fmla="*/ 30 h 30"/>
                <a:gd name="T42" fmla="*/ 54 w 84"/>
                <a:gd name="T43" fmla="*/ 30 h 30"/>
                <a:gd name="T44" fmla="*/ 54 w 84"/>
                <a:gd name="T45" fmla="*/ 24 h 30"/>
                <a:gd name="T46" fmla="*/ 48 w 84"/>
                <a:gd name="T47" fmla="*/ 24 h 30"/>
                <a:gd name="T48" fmla="*/ 48 w 84"/>
                <a:gd name="T49" fmla="*/ 30 h 30"/>
                <a:gd name="T50" fmla="*/ 42 w 84"/>
                <a:gd name="T51" fmla="*/ 30 h 30"/>
                <a:gd name="T52" fmla="*/ 36 w 84"/>
                <a:gd name="T53" fmla="*/ 30 h 30"/>
                <a:gd name="T54" fmla="*/ 24 w 84"/>
                <a:gd name="T55" fmla="*/ 24 h 30"/>
                <a:gd name="T56" fmla="*/ 0 w 84"/>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30">
                  <a:moveTo>
                    <a:pt x="0" y="30"/>
                  </a:moveTo>
                  <a:lnTo>
                    <a:pt x="24" y="6"/>
                  </a:lnTo>
                  <a:lnTo>
                    <a:pt x="36" y="12"/>
                  </a:lnTo>
                  <a:lnTo>
                    <a:pt x="42" y="6"/>
                  </a:lnTo>
                  <a:lnTo>
                    <a:pt x="42" y="0"/>
                  </a:lnTo>
                  <a:lnTo>
                    <a:pt x="48" y="6"/>
                  </a:lnTo>
                  <a:lnTo>
                    <a:pt x="54" y="6"/>
                  </a:lnTo>
                  <a:lnTo>
                    <a:pt x="60" y="12"/>
                  </a:lnTo>
                  <a:lnTo>
                    <a:pt x="60" y="6"/>
                  </a:lnTo>
                  <a:lnTo>
                    <a:pt x="66" y="6"/>
                  </a:lnTo>
                  <a:lnTo>
                    <a:pt x="78" y="6"/>
                  </a:lnTo>
                  <a:lnTo>
                    <a:pt x="78" y="12"/>
                  </a:lnTo>
                  <a:lnTo>
                    <a:pt x="84" y="12"/>
                  </a:lnTo>
                  <a:lnTo>
                    <a:pt x="84" y="18"/>
                  </a:lnTo>
                  <a:lnTo>
                    <a:pt x="78" y="18"/>
                  </a:lnTo>
                  <a:lnTo>
                    <a:pt x="78" y="24"/>
                  </a:lnTo>
                  <a:lnTo>
                    <a:pt x="72" y="24"/>
                  </a:lnTo>
                  <a:lnTo>
                    <a:pt x="72" y="30"/>
                  </a:lnTo>
                  <a:lnTo>
                    <a:pt x="66" y="24"/>
                  </a:lnTo>
                  <a:lnTo>
                    <a:pt x="66" y="30"/>
                  </a:lnTo>
                  <a:lnTo>
                    <a:pt x="60" y="30"/>
                  </a:lnTo>
                  <a:lnTo>
                    <a:pt x="54" y="30"/>
                  </a:lnTo>
                  <a:lnTo>
                    <a:pt x="54" y="24"/>
                  </a:lnTo>
                  <a:lnTo>
                    <a:pt x="48" y="24"/>
                  </a:lnTo>
                  <a:lnTo>
                    <a:pt x="48" y="30"/>
                  </a:lnTo>
                  <a:lnTo>
                    <a:pt x="42" y="30"/>
                  </a:lnTo>
                  <a:lnTo>
                    <a:pt x="36" y="30"/>
                  </a:lnTo>
                  <a:lnTo>
                    <a:pt x="24" y="24"/>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80" name="Freeform 708"/>
            <p:cNvSpPr>
              <a:spLocks/>
            </p:cNvSpPr>
            <p:nvPr/>
          </p:nvSpPr>
          <p:spPr bwMode="auto">
            <a:xfrm>
              <a:off x="3168" y="1704"/>
              <a:ext cx="42" cy="36"/>
            </a:xfrm>
            <a:custGeom>
              <a:avLst/>
              <a:gdLst>
                <a:gd name="T0" fmla="*/ 12 w 42"/>
                <a:gd name="T1" fmla="*/ 36 h 36"/>
                <a:gd name="T2" fmla="*/ 12 w 42"/>
                <a:gd name="T3" fmla="*/ 30 h 36"/>
                <a:gd name="T4" fmla="*/ 0 w 42"/>
                <a:gd name="T5" fmla="*/ 30 h 36"/>
                <a:gd name="T6" fmla="*/ 0 w 42"/>
                <a:gd name="T7" fmla="*/ 6 h 36"/>
                <a:gd name="T8" fmla="*/ 12 w 42"/>
                <a:gd name="T9" fmla="*/ 0 h 36"/>
                <a:gd name="T10" fmla="*/ 12 w 42"/>
                <a:gd name="T11" fmla="*/ 12 h 36"/>
                <a:gd name="T12" fmla="*/ 30 w 42"/>
                <a:gd name="T13" fmla="*/ 12 h 36"/>
                <a:gd name="T14" fmla="*/ 30 w 42"/>
                <a:gd name="T15" fmla="*/ 18 h 36"/>
                <a:gd name="T16" fmla="*/ 30 w 42"/>
                <a:gd name="T17" fmla="*/ 24 h 36"/>
                <a:gd name="T18" fmla="*/ 36 w 42"/>
                <a:gd name="T19" fmla="*/ 24 h 36"/>
                <a:gd name="T20" fmla="*/ 36 w 42"/>
                <a:gd name="T21" fmla="*/ 30 h 36"/>
                <a:gd name="T22" fmla="*/ 42 w 42"/>
                <a:gd name="T23" fmla="*/ 30 h 36"/>
                <a:gd name="T24" fmla="*/ 42 w 42"/>
                <a:gd name="T25" fmla="*/ 36 h 36"/>
                <a:gd name="T26" fmla="*/ 12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12" y="36"/>
                  </a:moveTo>
                  <a:lnTo>
                    <a:pt x="12" y="30"/>
                  </a:lnTo>
                  <a:lnTo>
                    <a:pt x="0" y="30"/>
                  </a:lnTo>
                  <a:lnTo>
                    <a:pt x="0" y="6"/>
                  </a:lnTo>
                  <a:lnTo>
                    <a:pt x="12" y="0"/>
                  </a:lnTo>
                  <a:lnTo>
                    <a:pt x="12" y="12"/>
                  </a:lnTo>
                  <a:lnTo>
                    <a:pt x="30" y="12"/>
                  </a:lnTo>
                  <a:lnTo>
                    <a:pt x="30" y="18"/>
                  </a:lnTo>
                  <a:lnTo>
                    <a:pt x="30" y="24"/>
                  </a:lnTo>
                  <a:lnTo>
                    <a:pt x="36" y="24"/>
                  </a:lnTo>
                  <a:lnTo>
                    <a:pt x="36" y="30"/>
                  </a:lnTo>
                  <a:lnTo>
                    <a:pt x="42" y="30"/>
                  </a:lnTo>
                  <a:lnTo>
                    <a:pt x="42"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81" name="Freeform 709"/>
            <p:cNvSpPr>
              <a:spLocks/>
            </p:cNvSpPr>
            <p:nvPr/>
          </p:nvSpPr>
          <p:spPr bwMode="auto">
            <a:xfrm>
              <a:off x="4284" y="1560"/>
              <a:ext cx="60" cy="54"/>
            </a:xfrm>
            <a:custGeom>
              <a:avLst/>
              <a:gdLst>
                <a:gd name="T0" fmla="*/ 18 w 60"/>
                <a:gd name="T1" fmla="*/ 48 h 54"/>
                <a:gd name="T2" fmla="*/ 12 w 60"/>
                <a:gd name="T3" fmla="*/ 42 h 54"/>
                <a:gd name="T4" fmla="*/ 12 w 60"/>
                <a:gd name="T5" fmla="*/ 30 h 54"/>
                <a:gd name="T6" fmla="*/ 6 w 60"/>
                <a:gd name="T7" fmla="*/ 30 h 54"/>
                <a:gd name="T8" fmla="*/ 6 w 60"/>
                <a:gd name="T9" fmla="*/ 24 h 54"/>
                <a:gd name="T10" fmla="*/ 0 w 60"/>
                <a:gd name="T11" fmla="*/ 18 h 54"/>
                <a:gd name="T12" fmla="*/ 6 w 60"/>
                <a:gd name="T13" fmla="*/ 6 h 54"/>
                <a:gd name="T14" fmla="*/ 24 w 60"/>
                <a:gd name="T15" fmla="*/ 6 h 54"/>
                <a:gd name="T16" fmla="*/ 36 w 60"/>
                <a:gd name="T17" fmla="*/ 0 h 54"/>
                <a:gd name="T18" fmla="*/ 48 w 60"/>
                <a:gd name="T19" fmla="*/ 0 h 54"/>
                <a:gd name="T20" fmla="*/ 48 w 60"/>
                <a:gd name="T21" fmla="*/ 6 h 54"/>
                <a:gd name="T22" fmla="*/ 54 w 60"/>
                <a:gd name="T23" fmla="*/ 12 h 54"/>
                <a:gd name="T24" fmla="*/ 54 w 60"/>
                <a:gd name="T25" fmla="*/ 18 h 54"/>
                <a:gd name="T26" fmla="*/ 60 w 60"/>
                <a:gd name="T27" fmla="*/ 18 h 54"/>
                <a:gd name="T28" fmla="*/ 54 w 60"/>
                <a:gd name="T29" fmla="*/ 24 h 54"/>
                <a:gd name="T30" fmla="*/ 48 w 60"/>
                <a:gd name="T31" fmla="*/ 24 h 54"/>
                <a:gd name="T32" fmla="*/ 48 w 60"/>
                <a:gd name="T33" fmla="*/ 30 h 54"/>
                <a:gd name="T34" fmla="*/ 48 w 60"/>
                <a:gd name="T35" fmla="*/ 36 h 54"/>
                <a:gd name="T36" fmla="*/ 42 w 60"/>
                <a:gd name="T37" fmla="*/ 42 h 54"/>
                <a:gd name="T38" fmla="*/ 36 w 60"/>
                <a:gd name="T39" fmla="*/ 48 h 54"/>
                <a:gd name="T40" fmla="*/ 30 w 60"/>
                <a:gd name="T41" fmla="*/ 54 h 54"/>
                <a:gd name="T42" fmla="*/ 18 w 60"/>
                <a:gd name="T4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4">
                  <a:moveTo>
                    <a:pt x="18" y="48"/>
                  </a:moveTo>
                  <a:lnTo>
                    <a:pt x="12" y="42"/>
                  </a:lnTo>
                  <a:lnTo>
                    <a:pt x="12" y="30"/>
                  </a:lnTo>
                  <a:lnTo>
                    <a:pt x="6" y="30"/>
                  </a:lnTo>
                  <a:lnTo>
                    <a:pt x="6" y="24"/>
                  </a:lnTo>
                  <a:lnTo>
                    <a:pt x="0" y="18"/>
                  </a:lnTo>
                  <a:lnTo>
                    <a:pt x="6" y="6"/>
                  </a:lnTo>
                  <a:lnTo>
                    <a:pt x="24" y="6"/>
                  </a:lnTo>
                  <a:lnTo>
                    <a:pt x="36" y="0"/>
                  </a:lnTo>
                  <a:lnTo>
                    <a:pt x="48" y="0"/>
                  </a:lnTo>
                  <a:lnTo>
                    <a:pt x="48" y="6"/>
                  </a:lnTo>
                  <a:lnTo>
                    <a:pt x="54" y="12"/>
                  </a:lnTo>
                  <a:lnTo>
                    <a:pt x="54" y="18"/>
                  </a:lnTo>
                  <a:lnTo>
                    <a:pt x="60" y="18"/>
                  </a:lnTo>
                  <a:lnTo>
                    <a:pt x="54" y="24"/>
                  </a:lnTo>
                  <a:lnTo>
                    <a:pt x="48" y="24"/>
                  </a:lnTo>
                  <a:lnTo>
                    <a:pt x="48" y="30"/>
                  </a:lnTo>
                  <a:lnTo>
                    <a:pt x="48" y="36"/>
                  </a:lnTo>
                  <a:lnTo>
                    <a:pt x="42" y="42"/>
                  </a:lnTo>
                  <a:lnTo>
                    <a:pt x="36" y="48"/>
                  </a:lnTo>
                  <a:lnTo>
                    <a:pt x="30" y="54"/>
                  </a:lnTo>
                  <a:lnTo>
                    <a:pt x="18"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82" name="Freeform 710"/>
            <p:cNvSpPr>
              <a:spLocks/>
            </p:cNvSpPr>
            <p:nvPr/>
          </p:nvSpPr>
          <p:spPr bwMode="auto">
            <a:xfrm>
              <a:off x="2700" y="1716"/>
              <a:ext cx="36" cy="36"/>
            </a:xfrm>
            <a:custGeom>
              <a:avLst/>
              <a:gdLst>
                <a:gd name="T0" fmla="*/ 36 w 36"/>
                <a:gd name="T1" fmla="*/ 36 h 36"/>
                <a:gd name="T2" fmla="*/ 0 w 36"/>
                <a:gd name="T3" fmla="*/ 36 h 36"/>
                <a:gd name="T4" fmla="*/ 0 w 36"/>
                <a:gd name="T5" fmla="*/ 24 h 36"/>
                <a:gd name="T6" fmla="*/ 0 w 36"/>
                <a:gd name="T7" fmla="*/ 18 h 36"/>
                <a:gd name="T8" fmla="*/ 6 w 36"/>
                <a:gd name="T9" fmla="*/ 18 h 36"/>
                <a:gd name="T10" fmla="*/ 12 w 36"/>
                <a:gd name="T11" fmla="*/ 12 h 36"/>
                <a:gd name="T12" fmla="*/ 18 w 36"/>
                <a:gd name="T13" fmla="*/ 6 h 36"/>
                <a:gd name="T14" fmla="*/ 24 w 36"/>
                <a:gd name="T15" fmla="*/ 6 h 36"/>
                <a:gd name="T16" fmla="*/ 30 w 36"/>
                <a:gd name="T17" fmla="*/ 6 h 36"/>
                <a:gd name="T18" fmla="*/ 30 w 36"/>
                <a:gd name="T19" fmla="*/ 0 h 36"/>
                <a:gd name="T20" fmla="*/ 36 w 36"/>
                <a:gd name="T21" fmla="*/ 0 h 36"/>
                <a:gd name="T22" fmla="*/ 36 w 36"/>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36" y="36"/>
                  </a:moveTo>
                  <a:lnTo>
                    <a:pt x="0" y="36"/>
                  </a:lnTo>
                  <a:lnTo>
                    <a:pt x="0" y="24"/>
                  </a:lnTo>
                  <a:lnTo>
                    <a:pt x="0" y="18"/>
                  </a:lnTo>
                  <a:lnTo>
                    <a:pt x="6" y="18"/>
                  </a:lnTo>
                  <a:lnTo>
                    <a:pt x="12" y="12"/>
                  </a:lnTo>
                  <a:lnTo>
                    <a:pt x="18" y="6"/>
                  </a:lnTo>
                  <a:lnTo>
                    <a:pt x="24" y="6"/>
                  </a:lnTo>
                  <a:lnTo>
                    <a:pt x="30" y="6"/>
                  </a:lnTo>
                  <a:lnTo>
                    <a:pt x="30" y="0"/>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83" name="Freeform 711"/>
            <p:cNvSpPr>
              <a:spLocks/>
            </p:cNvSpPr>
            <p:nvPr/>
          </p:nvSpPr>
          <p:spPr bwMode="auto">
            <a:xfrm>
              <a:off x="2802" y="1716"/>
              <a:ext cx="42" cy="24"/>
            </a:xfrm>
            <a:custGeom>
              <a:avLst/>
              <a:gdLst>
                <a:gd name="T0" fmla="*/ 6 w 42"/>
                <a:gd name="T1" fmla="*/ 24 h 24"/>
                <a:gd name="T2" fmla="*/ 6 w 42"/>
                <a:gd name="T3" fmla="*/ 18 h 24"/>
                <a:gd name="T4" fmla="*/ 6 w 42"/>
                <a:gd name="T5" fmla="*/ 12 h 24"/>
                <a:gd name="T6" fmla="*/ 0 w 42"/>
                <a:gd name="T7" fmla="*/ 6 h 24"/>
                <a:gd name="T8" fmla="*/ 0 w 42"/>
                <a:gd name="T9" fmla="*/ 0 h 24"/>
                <a:gd name="T10" fmla="*/ 6 w 42"/>
                <a:gd name="T11" fmla="*/ 0 h 24"/>
                <a:gd name="T12" fmla="*/ 36 w 42"/>
                <a:gd name="T13" fmla="*/ 0 h 24"/>
                <a:gd name="T14" fmla="*/ 36 w 42"/>
                <a:gd name="T15" fmla="*/ 6 h 24"/>
                <a:gd name="T16" fmla="*/ 42 w 42"/>
                <a:gd name="T17" fmla="*/ 12 h 24"/>
                <a:gd name="T18" fmla="*/ 36 w 42"/>
                <a:gd name="T19" fmla="*/ 12 h 24"/>
                <a:gd name="T20" fmla="*/ 42 w 42"/>
                <a:gd name="T21" fmla="*/ 18 h 24"/>
                <a:gd name="T22" fmla="*/ 36 w 42"/>
                <a:gd name="T23" fmla="*/ 18 h 24"/>
                <a:gd name="T24" fmla="*/ 42 w 42"/>
                <a:gd name="T25" fmla="*/ 24 h 24"/>
                <a:gd name="T26" fmla="*/ 6 w 42"/>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4">
                  <a:moveTo>
                    <a:pt x="6" y="24"/>
                  </a:moveTo>
                  <a:lnTo>
                    <a:pt x="6" y="18"/>
                  </a:lnTo>
                  <a:lnTo>
                    <a:pt x="6" y="12"/>
                  </a:lnTo>
                  <a:lnTo>
                    <a:pt x="0" y="6"/>
                  </a:lnTo>
                  <a:lnTo>
                    <a:pt x="0" y="0"/>
                  </a:lnTo>
                  <a:lnTo>
                    <a:pt x="6" y="0"/>
                  </a:lnTo>
                  <a:lnTo>
                    <a:pt x="36" y="0"/>
                  </a:lnTo>
                  <a:lnTo>
                    <a:pt x="36" y="6"/>
                  </a:lnTo>
                  <a:lnTo>
                    <a:pt x="42" y="12"/>
                  </a:lnTo>
                  <a:lnTo>
                    <a:pt x="36" y="12"/>
                  </a:lnTo>
                  <a:lnTo>
                    <a:pt x="42" y="18"/>
                  </a:lnTo>
                  <a:lnTo>
                    <a:pt x="36" y="18"/>
                  </a:lnTo>
                  <a:lnTo>
                    <a:pt x="42" y="24"/>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84" name="Freeform 712"/>
            <p:cNvSpPr>
              <a:spLocks/>
            </p:cNvSpPr>
            <p:nvPr/>
          </p:nvSpPr>
          <p:spPr bwMode="auto">
            <a:xfrm>
              <a:off x="2598" y="1716"/>
              <a:ext cx="36" cy="36"/>
            </a:xfrm>
            <a:custGeom>
              <a:avLst/>
              <a:gdLst>
                <a:gd name="T0" fmla="*/ 30 w 36"/>
                <a:gd name="T1" fmla="*/ 36 h 36"/>
                <a:gd name="T2" fmla="*/ 0 w 36"/>
                <a:gd name="T3" fmla="*/ 36 h 36"/>
                <a:gd name="T4" fmla="*/ 0 w 36"/>
                <a:gd name="T5" fmla="*/ 0 h 36"/>
                <a:gd name="T6" fmla="*/ 30 w 36"/>
                <a:gd name="T7" fmla="*/ 0 h 36"/>
                <a:gd name="T8" fmla="*/ 36 w 36"/>
                <a:gd name="T9" fmla="*/ 0 h 36"/>
                <a:gd name="T10" fmla="*/ 30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0" y="36"/>
                  </a:moveTo>
                  <a:lnTo>
                    <a:pt x="0" y="36"/>
                  </a:lnTo>
                  <a:lnTo>
                    <a:pt x="0" y="0"/>
                  </a:lnTo>
                  <a:lnTo>
                    <a:pt x="30" y="0"/>
                  </a:lnTo>
                  <a:lnTo>
                    <a:pt x="36" y="0"/>
                  </a:lnTo>
                  <a:lnTo>
                    <a:pt x="3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85" name="Freeform 713"/>
            <p:cNvSpPr>
              <a:spLocks/>
            </p:cNvSpPr>
            <p:nvPr/>
          </p:nvSpPr>
          <p:spPr bwMode="auto">
            <a:xfrm>
              <a:off x="2628" y="1716"/>
              <a:ext cx="36" cy="36"/>
            </a:xfrm>
            <a:custGeom>
              <a:avLst/>
              <a:gdLst>
                <a:gd name="T0" fmla="*/ 36 w 36"/>
                <a:gd name="T1" fmla="*/ 36 h 36"/>
                <a:gd name="T2" fmla="*/ 6 w 36"/>
                <a:gd name="T3" fmla="*/ 36 h 36"/>
                <a:gd name="T4" fmla="*/ 0 w 36"/>
                <a:gd name="T5" fmla="*/ 36 h 36"/>
                <a:gd name="T6" fmla="*/ 6 w 36"/>
                <a:gd name="T7" fmla="*/ 0 h 36"/>
                <a:gd name="T8" fmla="*/ 36 w 36"/>
                <a:gd name="T9" fmla="*/ 0 h 36"/>
                <a:gd name="T10" fmla="*/ 3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6" y="36"/>
                  </a:moveTo>
                  <a:lnTo>
                    <a:pt x="6" y="36"/>
                  </a:lnTo>
                  <a:lnTo>
                    <a:pt x="0" y="36"/>
                  </a:lnTo>
                  <a:lnTo>
                    <a:pt x="6" y="0"/>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86" name="Freeform 714"/>
            <p:cNvSpPr>
              <a:spLocks/>
            </p:cNvSpPr>
            <p:nvPr/>
          </p:nvSpPr>
          <p:spPr bwMode="auto">
            <a:xfrm>
              <a:off x="2442" y="1710"/>
              <a:ext cx="78" cy="72"/>
            </a:xfrm>
            <a:custGeom>
              <a:avLst/>
              <a:gdLst>
                <a:gd name="T0" fmla="*/ 0 w 78"/>
                <a:gd name="T1" fmla="*/ 66 h 72"/>
                <a:gd name="T2" fmla="*/ 0 w 78"/>
                <a:gd name="T3" fmla="*/ 36 h 72"/>
                <a:gd name="T4" fmla="*/ 0 w 78"/>
                <a:gd name="T5" fmla="*/ 30 h 72"/>
                <a:gd name="T6" fmla="*/ 0 w 78"/>
                <a:gd name="T7" fmla="*/ 0 h 72"/>
                <a:gd name="T8" fmla="*/ 42 w 78"/>
                <a:gd name="T9" fmla="*/ 0 h 72"/>
                <a:gd name="T10" fmla="*/ 78 w 78"/>
                <a:gd name="T11" fmla="*/ 0 h 72"/>
                <a:gd name="T12" fmla="*/ 78 w 78"/>
                <a:gd name="T13" fmla="*/ 36 h 72"/>
                <a:gd name="T14" fmla="*/ 78 w 78"/>
                <a:gd name="T15" fmla="*/ 72 h 72"/>
                <a:gd name="T16" fmla="*/ 36 w 78"/>
                <a:gd name="T17" fmla="*/ 66 h 72"/>
                <a:gd name="T18" fmla="*/ 0 w 78"/>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2">
                  <a:moveTo>
                    <a:pt x="0" y="66"/>
                  </a:moveTo>
                  <a:lnTo>
                    <a:pt x="0" y="36"/>
                  </a:lnTo>
                  <a:lnTo>
                    <a:pt x="0" y="30"/>
                  </a:lnTo>
                  <a:lnTo>
                    <a:pt x="0" y="0"/>
                  </a:lnTo>
                  <a:lnTo>
                    <a:pt x="42" y="0"/>
                  </a:lnTo>
                  <a:lnTo>
                    <a:pt x="78" y="0"/>
                  </a:lnTo>
                  <a:lnTo>
                    <a:pt x="78" y="36"/>
                  </a:lnTo>
                  <a:lnTo>
                    <a:pt x="78" y="72"/>
                  </a:lnTo>
                  <a:lnTo>
                    <a:pt x="36" y="66"/>
                  </a:lnTo>
                  <a:lnTo>
                    <a:pt x="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87" name="Freeform 715"/>
            <p:cNvSpPr>
              <a:spLocks/>
            </p:cNvSpPr>
            <p:nvPr/>
          </p:nvSpPr>
          <p:spPr bwMode="auto">
            <a:xfrm>
              <a:off x="2664" y="1716"/>
              <a:ext cx="54" cy="54"/>
            </a:xfrm>
            <a:custGeom>
              <a:avLst/>
              <a:gdLst>
                <a:gd name="T0" fmla="*/ 0 w 54"/>
                <a:gd name="T1" fmla="*/ 36 h 54"/>
                <a:gd name="T2" fmla="*/ 0 w 54"/>
                <a:gd name="T3" fmla="*/ 0 h 54"/>
                <a:gd name="T4" fmla="*/ 0 w 54"/>
                <a:gd name="T5" fmla="*/ 12 h 54"/>
                <a:gd name="T6" fmla="*/ 12 w 54"/>
                <a:gd name="T7" fmla="*/ 12 h 54"/>
                <a:gd name="T8" fmla="*/ 18 w 54"/>
                <a:gd name="T9" fmla="*/ 12 h 54"/>
                <a:gd name="T10" fmla="*/ 30 w 54"/>
                <a:gd name="T11" fmla="*/ 12 h 54"/>
                <a:gd name="T12" fmla="*/ 42 w 54"/>
                <a:gd name="T13" fmla="*/ 12 h 54"/>
                <a:gd name="T14" fmla="*/ 42 w 54"/>
                <a:gd name="T15" fmla="*/ 0 h 54"/>
                <a:gd name="T16" fmla="*/ 54 w 54"/>
                <a:gd name="T17" fmla="*/ 0 h 54"/>
                <a:gd name="T18" fmla="*/ 54 w 54"/>
                <a:gd name="T19" fmla="*/ 6 h 54"/>
                <a:gd name="T20" fmla="*/ 48 w 54"/>
                <a:gd name="T21" fmla="*/ 12 h 54"/>
                <a:gd name="T22" fmla="*/ 42 w 54"/>
                <a:gd name="T23" fmla="*/ 18 h 54"/>
                <a:gd name="T24" fmla="*/ 36 w 54"/>
                <a:gd name="T25" fmla="*/ 18 h 54"/>
                <a:gd name="T26" fmla="*/ 36 w 54"/>
                <a:gd name="T27" fmla="*/ 24 h 54"/>
                <a:gd name="T28" fmla="*/ 30 w 54"/>
                <a:gd name="T29" fmla="*/ 30 h 54"/>
                <a:gd name="T30" fmla="*/ 24 w 54"/>
                <a:gd name="T31" fmla="*/ 30 h 54"/>
                <a:gd name="T32" fmla="*/ 18 w 54"/>
                <a:gd name="T33" fmla="*/ 36 h 54"/>
                <a:gd name="T34" fmla="*/ 12 w 54"/>
                <a:gd name="T35" fmla="*/ 42 h 54"/>
                <a:gd name="T36" fmla="*/ 6 w 54"/>
                <a:gd name="T37" fmla="*/ 48 h 54"/>
                <a:gd name="T38" fmla="*/ 0 w 54"/>
                <a:gd name="T39" fmla="*/ 54 h 54"/>
                <a:gd name="T40" fmla="*/ 0 w 54"/>
                <a:gd name="T41" fmla="*/ 42 h 54"/>
                <a:gd name="T42" fmla="*/ 0 w 54"/>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4">
                  <a:moveTo>
                    <a:pt x="0" y="36"/>
                  </a:moveTo>
                  <a:lnTo>
                    <a:pt x="0" y="0"/>
                  </a:lnTo>
                  <a:lnTo>
                    <a:pt x="0" y="12"/>
                  </a:lnTo>
                  <a:lnTo>
                    <a:pt x="12" y="12"/>
                  </a:lnTo>
                  <a:lnTo>
                    <a:pt x="18" y="12"/>
                  </a:lnTo>
                  <a:lnTo>
                    <a:pt x="30" y="12"/>
                  </a:lnTo>
                  <a:lnTo>
                    <a:pt x="42" y="12"/>
                  </a:lnTo>
                  <a:lnTo>
                    <a:pt x="42" y="0"/>
                  </a:lnTo>
                  <a:lnTo>
                    <a:pt x="54" y="0"/>
                  </a:lnTo>
                  <a:lnTo>
                    <a:pt x="54" y="6"/>
                  </a:lnTo>
                  <a:lnTo>
                    <a:pt x="48" y="12"/>
                  </a:lnTo>
                  <a:lnTo>
                    <a:pt x="42" y="18"/>
                  </a:lnTo>
                  <a:lnTo>
                    <a:pt x="36" y="18"/>
                  </a:lnTo>
                  <a:lnTo>
                    <a:pt x="36" y="24"/>
                  </a:lnTo>
                  <a:lnTo>
                    <a:pt x="30" y="30"/>
                  </a:lnTo>
                  <a:lnTo>
                    <a:pt x="24" y="30"/>
                  </a:lnTo>
                  <a:lnTo>
                    <a:pt x="18" y="36"/>
                  </a:lnTo>
                  <a:lnTo>
                    <a:pt x="12" y="42"/>
                  </a:lnTo>
                  <a:lnTo>
                    <a:pt x="6" y="48"/>
                  </a:lnTo>
                  <a:lnTo>
                    <a:pt x="0" y="54"/>
                  </a:lnTo>
                  <a:lnTo>
                    <a:pt x="0" y="42"/>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88" name="Freeform 716"/>
            <p:cNvSpPr>
              <a:spLocks/>
            </p:cNvSpPr>
            <p:nvPr/>
          </p:nvSpPr>
          <p:spPr bwMode="auto">
            <a:xfrm>
              <a:off x="4728" y="1458"/>
              <a:ext cx="18" cy="12"/>
            </a:xfrm>
            <a:custGeom>
              <a:avLst/>
              <a:gdLst>
                <a:gd name="T0" fmla="*/ 12 w 18"/>
                <a:gd name="T1" fmla="*/ 6 h 12"/>
                <a:gd name="T2" fmla="*/ 6 w 18"/>
                <a:gd name="T3" fmla="*/ 12 h 12"/>
                <a:gd name="T4" fmla="*/ 12 w 18"/>
                <a:gd name="T5" fmla="*/ 0 h 12"/>
                <a:gd name="T6" fmla="*/ 6 w 18"/>
                <a:gd name="T7" fmla="*/ 0 h 12"/>
                <a:gd name="T8" fmla="*/ 18 w 18"/>
                <a:gd name="T9" fmla="*/ 6 h 12"/>
                <a:gd name="T10" fmla="*/ 18 w 18"/>
                <a:gd name="T11" fmla="*/ 12 h 12"/>
                <a:gd name="T12" fmla="*/ 6 w 18"/>
                <a:gd name="T13" fmla="*/ 12 h 12"/>
                <a:gd name="T14" fmla="*/ 0 w 18"/>
                <a:gd name="T15" fmla="*/ 12 h 12"/>
                <a:gd name="T16" fmla="*/ 6 w 18"/>
                <a:gd name="T17" fmla="*/ 12 h 12"/>
                <a:gd name="T18" fmla="*/ 12 w 18"/>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2" y="6"/>
                  </a:moveTo>
                  <a:lnTo>
                    <a:pt x="6" y="12"/>
                  </a:lnTo>
                  <a:lnTo>
                    <a:pt x="12" y="0"/>
                  </a:lnTo>
                  <a:lnTo>
                    <a:pt x="6" y="0"/>
                  </a:lnTo>
                  <a:lnTo>
                    <a:pt x="18" y="6"/>
                  </a:lnTo>
                  <a:lnTo>
                    <a:pt x="18" y="12"/>
                  </a:lnTo>
                  <a:lnTo>
                    <a:pt x="6" y="12"/>
                  </a:lnTo>
                  <a:lnTo>
                    <a:pt x="0" y="12"/>
                  </a:lnTo>
                  <a:lnTo>
                    <a:pt x="6" y="12"/>
                  </a:lnTo>
                  <a:lnTo>
                    <a:pt x="12"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89" name="Freeform 717"/>
            <p:cNvSpPr>
              <a:spLocks/>
            </p:cNvSpPr>
            <p:nvPr/>
          </p:nvSpPr>
          <p:spPr bwMode="auto">
            <a:xfrm>
              <a:off x="2382" y="1704"/>
              <a:ext cx="60" cy="42"/>
            </a:xfrm>
            <a:custGeom>
              <a:avLst/>
              <a:gdLst>
                <a:gd name="T0" fmla="*/ 60 w 60"/>
                <a:gd name="T1" fmla="*/ 6 h 42"/>
                <a:gd name="T2" fmla="*/ 60 w 60"/>
                <a:gd name="T3" fmla="*/ 36 h 42"/>
                <a:gd name="T4" fmla="*/ 60 w 60"/>
                <a:gd name="T5" fmla="*/ 42 h 42"/>
                <a:gd name="T6" fmla="*/ 0 w 60"/>
                <a:gd name="T7" fmla="*/ 42 h 42"/>
                <a:gd name="T8" fmla="*/ 6 w 60"/>
                <a:gd name="T9" fmla="*/ 18 h 42"/>
                <a:gd name="T10" fmla="*/ 6 w 60"/>
                <a:gd name="T11" fmla="*/ 0 h 42"/>
                <a:gd name="T12" fmla="*/ 12 w 60"/>
                <a:gd name="T13" fmla="*/ 0 h 42"/>
                <a:gd name="T14" fmla="*/ 54 w 60"/>
                <a:gd name="T15" fmla="*/ 0 h 42"/>
                <a:gd name="T16" fmla="*/ 60 w 60"/>
                <a:gd name="T1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2">
                  <a:moveTo>
                    <a:pt x="60" y="6"/>
                  </a:moveTo>
                  <a:lnTo>
                    <a:pt x="60" y="36"/>
                  </a:lnTo>
                  <a:lnTo>
                    <a:pt x="60" y="42"/>
                  </a:lnTo>
                  <a:lnTo>
                    <a:pt x="0" y="42"/>
                  </a:lnTo>
                  <a:lnTo>
                    <a:pt x="6" y="18"/>
                  </a:lnTo>
                  <a:lnTo>
                    <a:pt x="6" y="0"/>
                  </a:lnTo>
                  <a:lnTo>
                    <a:pt x="12" y="0"/>
                  </a:lnTo>
                  <a:lnTo>
                    <a:pt x="54" y="0"/>
                  </a:lnTo>
                  <a:lnTo>
                    <a:pt x="60"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0" name="Freeform 718"/>
            <p:cNvSpPr>
              <a:spLocks/>
            </p:cNvSpPr>
            <p:nvPr/>
          </p:nvSpPr>
          <p:spPr bwMode="auto">
            <a:xfrm>
              <a:off x="2232" y="1692"/>
              <a:ext cx="54" cy="42"/>
            </a:xfrm>
            <a:custGeom>
              <a:avLst/>
              <a:gdLst>
                <a:gd name="T0" fmla="*/ 36 w 54"/>
                <a:gd name="T1" fmla="*/ 42 h 42"/>
                <a:gd name="T2" fmla="*/ 0 w 54"/>
                <a:gd name="T3" fmla="*/ 42 h 42"/>
                <a:gd name="T4" fmla="*/ 6 w 54"/>
                <a:gd name="T5" fmla="*/ 0 h 42"/>
                <a:gd name="T6" fmla="*/ 54 w 54"/>
                <a:gd name="T7" fmla="*/ 6 h 42"/>
                <a:gd name="T8" fmla="*/ 54 w 54"/>
                <a:gd name="T9" fmla="*/ 42 h 42"/>
                <a:gd name="T10" fmla="*/ 36 w 54"/>
                <a:gd name="T11" fmla="*/ 42 h 42"/>
              </a:gdLst>
              <a:ahLst/>
              <a:cxnLst>
                <a:cxn ang="0">
                  <a:pos x="T0" y="T1"/>
                </a:cxn>
                <a:cxn ang="0">
                  <a:pos x="T2" y="T3"/>
                </a:cxn>
                <a:cxn ang="0">
                  <a:pos x="T4" y="T5"/>
                </a:cxn>
                <a:cxn ang="0">
                  <a:pos x="T6" y="T7"/>
                </a:cxn>
                <a:cxn ang="0">
                  <a:pos x="T8" y="T9"/>
                </a:cxn>
                <a:cxn ang="0">
                  <a:pos x="T10" y="T11"/>
                </a:cxn>
              </a:cxnLst>
              <a:rect l="0" t="0" r="r" b="b"/>
              <a:pathLst>
                <a:path w="54" h="42">
                  <a:moveTo>
                    <a:pt x="36" y="42"/>
                  </a:moveTo>
                  <a:lnTo>
                    <a:pt x="0" y="42"/>
                  </a:lnTo>
                  <a:lnTo>
                    <a:pt x="6" y="0"/>
                  </a:lnTo>
                  <a:lnTo>
                    <a:pt x="54" y="6"/>
                  </a:lnTo>
                  <a:lnTo>
                    <a:pt x="54" y="42"/>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1" name="Freeform 719"/>
            <p:cNvSpPr>
              <a:spLocks/>
            </p:cNvSpPr>
            <p:nvPr/>
          </p:nvSpPr>
          <p:spPr bwMode="auto">
            <a:xfrm>
              <a:off x="4074" y="1608"/>
              <a:ext cx="42" cy="48"/>
            </a:xfrm>
            <a:custGeom>
              <a:avLst/>
              <a:gdLst>
                <a:gd name="T0" fmla="*/ 6 w 42"/>
                <a:gd name="T1" fmla="*/ 48 h 48"/>
                <a:gd name="T2" fmla="*/ 6 w 42"/>
                <a:gd name="T3" fmla="*/ 36 h 48"/>
                <a:gd name="T4" fmla="*/ 0 w 42"/>
                <a:gd name="T5" fmla="*/ 6 h 48"/>
                <a:gd name="T6" fmla="*/ 6 w 42"/>
                <a:gd name="T7" fmla="*/ 6 h 48"/>
                <a:gd name="T8" fmla="*/ 12 w 42"/>
                <a:gd name="T9" fmla="*/ 6 h 48"/>
                <a:gd name="T10" fmla="*/ 12 w 42"/>
                <a:gd name="T11" fmla="*/ 0 h 48"/>
                <a:gd name="T12" fmla="*/ 18 w 42"/>
                <a:gd name="T13" fmla="*/ 0 h 48"/>
                <a:gd name="T14" fmla="*/ 36 w 42"/>
                <a:gd name="T15" fmla="*/ 6 h 48"/>
                <a:gd name="T16" fmla="*/ 36 w 42"/>
                <a:gd name="T17" fmla="*/ 12 h 48"/>
                <a:gd name="T18" fmla="*/ 42 w 42"/>
                <a:gd name="T19" fmla="*/ 12 h 48"/>
                <a:gd name="T20" fmla="*/ 36 w 42"/>
                <a:gd name="T21" fmla="*/ 12 h 48"/>
                <a:gd name="T22" fmla="*/ 36 w 42"/>
                <a:gd name="T23" fmla="*/ 18 h 48"/>
                <a:gd name="T24" fmla="*/ 36 w 42"/>
                <a:gd name="T25" fmla="*/ 42 h 48"/>
                <a:gd name="T26" fmla="*/ 6 w 42"/>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8">
                  <a:moveTo>
                    <a:pt x="6" y="48"/>
                  </a:moveTo>
                  <a:lnTo>
                    <a:pt x="6" y="36"/>
                  </a:lnTo>
                  <a:lnTo>
                    <a:pt x="0" y="6"/>
                  </a:lnTo>
                  <a:lnTo>
                    <a:pt x="6" y="6"/>
                  </a:lnTo>
                  <a:lnTo>
                    <a:pt x="12" y="6"/>
                  </a:lnTo>
                  <a:lnTo>
                    <a:pt x="12" y="0"/>
                  </a:lnTo>
                  <a:lnTo>
                    <a:pt x="18" y="0"/>
                  </a:lnTo>
                  <a:lnTo>
                    <a:pt x="36" y="6"/>
                  </a:lnTo>
                  <a:lnTo>
                    <a:pt x="36" y="12"/>
                  </a:lnTo>
                  <a:lnTo>
                    <a:pt x="42" y="12"/>
                  </a:lnTo>
                  <a:lnTo>
                    <a:pt x="36" y="12"/>
                  </a:lnTo>
                  <a:lnTo>
                    <a:pt x="36" y="18"/>
                  </a:lnTo>
                  <a:lnTo>
                    <a:pt x="36" y="42"/>
                  </a:lnTo>
                  <a:lnTo>
                    <a:pt x="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2" name="Freeform 720"/>
            <p:cNvSpPr>
              <a:spLocks/>
            </p:cNvSpPr>
            <p:nvPr/>
          </p:nvSpPr>
          <p:spPr bwMode="auto">
            <a:xfrm>
              <a:off x="1656" y="1626"/>
              <a:ext cx="54" cy="60"/>
            </a:xfrm>
            <a:custGeom>
              <a:avLst/>
              <a:gdLst>
                <a:gd name="T0" fmla="*/ 12 w 54"/>
                <a:gd name="T1" fmla="*/ 54 h 60"/>
                <a:gd name="T2" fmla="*/ 12 w 54"/>
                <a:gd name="T3" fmla="*/ 48 h 60"/>
                <a:gd name="T4" fmla="*/ 6 w 54"/>
                <a:gd name="T5" fmla="*/ 48 h 60"/>
                <a:gd name="T6" fmla="*/ 6 w 54"/>
                <a:gd name="T7" fmla="*/ 42 h 60"/>
                <a:gd name="T8" fmla="*/ 6 w 54"/>
                <a:gd name="T9" fmla="*/ 36 h 60"/>
                <a:gd name="T10" fmla="*/ 6 w 54"/>
                <a:gd name="T11" fmla="*/ 30 h 60"/>
                <a:gd name="T12" fmla="*/ 0 w 54"/>
                <a:gd name="T13" fmla="*/ 24 h 60"/>
                <a:gd name="T14" fmla="*/ 6 w 54"/>
                <a:gd name="T15" fmla="*/ 18 h 60"/>
                <a:gd name="T16" fmla="*/ 6 w 54"/>
                <a:gd name="T17" fmla="*/ 12 h 60"/>
                <a:gd name="T18" fmla="*/ 12 w 54"/>
                <a:gd name="T19" fmla="*/ 12 h 60"/>
                <a:gd name="T20" fmla="*/ 12 w 54"/>
                <a:gd name="T21" fmla="*/ 18 h 60"/>
                <a:gd name="T22" fmla="*/ 18 w 54"/>
                <a:gd name="T23" fmla="*/ 18 h 60"/>
                <a:gd name="T24" fmla="*/ 24 w 54"/>
                <a:gd name="T25" fmla="*/ 18 h 60"/>
                <a:gd name="T26" fmla="*/ 24 w 54"/>
                <a:gd name="T27" fmla="*/ 12 h 60"/>
                <a:gd name="T28" fmla="*/ 30 w 54"/>
                <a:gd name="T29" fmla="*/ 18 h 60"/>
                <a:gd name="T30" fmla="*/ 30 w 54"/>
                <a:gd name="T31" fmla="*/ 12 h 60"/>
                <a:gd name="T32" fmla="*/ 36 w 54"/>
                <a:gd name="T33" fmla="*/ 12 h 60"/>
                <a:gd name="T34" fmla="*/ 36 w 54"/>
                <a:gd name="T35" fmla="*/ 6 h 60"/>
                <a:gd name="T36" fmla="*/ 42 w 54"/>
                <a:gd name="T37" fmla="*/ 6 h 60"/>
                <a:gd name="T38" fmla="*/ 42 w 54"/>
                <a:gd name="T39" fmla="*/ 0 h 60"/>
                <a:gd name="T40" fmla="*/ 48 w 54"/>
                <a:gd name="T41" fmla="*/ 6 h 60"/>
                <a:gd name="T42" fmla="*/ 48 w 54"/>
                <a:gd name="T43" fmla="*/ 12 h 60"/>
                <a:gd name="T44" fmla="*/ 48 w 54"/>
                <a:gd name="T45" fmla="*/ 18 h 60"/>
                <a:gd name="T46" fmla="*/ 54 w 54"/>
                <a:gd name="T47" fmla="*/ 18 h 60"/>
                <a:gd name="T48" fmla="*/ 48 w 54"/>
                <a:gd name="T49" fmla="*/ 24 h 60"/>
                <a:gd name="T50" fmla="*/ 42 w 54"/>
                <a:gd name="T51" fmla="*/ 24 h 60"/>
                <a:gd name="T52" fmla="*/ 36 w 54"/>
                <a:gd name="T53" fmla="*/ 30 h 60"/>
                <a:gd name="T54" fmla="*/ 30 w 54"/>
                <a:gd name="T55" fmla="*/ 30 h 60"/>
                <a:gd name="T56" fmla="*/ 24 w 54"/>
                <a:gd name="T57" fmla="*/ 30 h 60"/>
                <a:gd name="T58" fmla="*/ 24 w 54"/>
                <a:gd name="T59" fmla="*/ 36 h 60"/>
                <a:gd name="T60" fmla="*/ 18 w 54"/>
                <a:gd name="T61" fmla="*/ 36 h 60"/>
                <a:gd name="T62" fmla="*/ 18 w 54"/>
                <a:gd name="T63" fmla="*/ 42 h 60"/>
                <a:gd name="T64" fmla="*/ 24 w 54"/>
                <a:gd name="T65" fmla="*/ 42 h 60"/>
                <a:gd name="T66" fmla="*/ 24 w 54"/>
                <a:gd name="T67" fmla="*/ 48 h 60"/>
                <a:gd name="T68" fmla="*/ 24 w 54"/>
                <a:gd name="T69" fmla="*/ 54 h 60"/>
                <a:gd name="T70" fmla="*/ 24 w 54"/>
                <a:gd name="T71" fmla="*/ 60 h 60"/>
                <a:gd name="T72" fmla="*/ 18 w 54"/>
                <a:gd name="T73" fmla="*/ 54 h 60"/>
                <a:gd name="T74" fmla="*/ 12 w 54"/>
                <a:gd name="T7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60">
                  <a:moveTo>
                    <a:pt x="12" y="54"/>
                  </a:moveTo>
                  <a:lnTo>
                    <a:pt x="12" y="48"/>
                  </a:lnTo>
                  <a:lnTo>
                    <a:pt x="6" y="48"/>
                  </a:lnTo>
                  <a:lnTo>
                    <a:pt x="6" y="42"/>
                  </a:lnTo>
                  <a:lnTo>
                    <a:pt x="6" y="36"/>
                  </a:lnTo>
                  <a:lnTo>
                    <a:pt x="6" y="30"/>
                  </a:lnTo>
                  <a:lnTo>
                    <a:pt x="0" y="24"/>
                  </a:lnTo>
                  <a:lnTo>
                    <a:pt x="6" y="18"/>
                  </a:lnTo>
                  <a:lnTo>
                    <a:pt x="6" y="12"/>
                  </a:lnTo>
                  <a:lnTo>
                    <a:pt x="12" y="12"/>
                  </a:lnTo>
                  <a:lnTo>
                    <a:pt x="12" y="18"/>
                  </a:lnTo>
                  <a:lnTo>
                    <a:pt x="18" y="18"/>
                  </a:lnTo>
                  <a:lnTo>
                    <a:pt x="24" y="18"/>
                  </a:lnTo>
                  <a:lnTo>
                    <a:pt x="24" y="12"/>
                  </a:lnTo>
                  <a:lnTo>
                    <a:pt x="30" y="18"/>
                  </a:lnTo>
                  <a:lnTo>
                    <a:pt x="30" y="12"/>
                  </a:lnTo>
                  <a:lnTo>
                    <a:pt x="36" y="12"/>
                  </a:lnTo>
                  <a:lnTo>
                    <a:pt x="36" y="6"/>
                  </a:lnTo>
                  <a:lnTo>
                    <a:pt x="42" y="6"/>
                  </a:lnTo>
                  <a:lnTo>
                    <a:pt x="42" y="0"/>
                  </a:lnTo>
                  <a:lnTo>
                    <a:pt x="48" y="6"/>
                  </a:lnTo>
                  <a:lnTo>
                    <a:pt x="48" y="12"/>
                  </a:lnTo>
                  <a:lnTo>
                    <a:pt x="48" y="18"/>
                  </a:lnTo>
                  <a:lnTo>
                    <a:pt x="54" y="18"/>
                  </a:lnTo>
                  <a:lnTo>
                    <a:pt x="48" y="24"/>
                  </a:lnTo>
                  <a:lnTo>
                    <a:pt x="42" y="24"/>
                  </a:lnTo>
                  <a:lnTo>
                    <a:pt x="36" y="30"/>
                  </a:lnTo>
                  <a:lnTo>
                    <a:pt x="30" y="30"/>
                  </a:lnTo>
                  <a:lnTo>
                    <a:pt x="24" y="30"/>
                  </a:lnTo>
                  <a:lnTo>
                    <a:pt x="24" y="36"/>
                  </a:lnTo>
                  <a:lnTo>
                    <a:pt x="18" y="36"/>
                  </a:lnTo>
                  <a:lnTo>
                    <a:pt x="18" y="42"/>
                  </a:lnTo>
                  <a:lnTo>
                    <a:pt x="24" y="42"/>
                  </a:lnTo>
                  <a:lnTo>
                    <a:pt x="24" y="48"/>
                  </a:lnTo>
                  <a:lnTo>
                    <a:pt x="24" y="54"/>
                  </a:lnTo>
                  <a:lnTo>
                    <a:pt x="24" y="60"/>
                  </a:lnTo>
                  <a:lnTo>
                    <a:pt x="18" y="54"/>
                  </a:lnTo>
                  <a:lnTo>
                    <a:pt x="12"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3" name="Freeform 721"/>
            <p:cNvSpPr>
              <a:spLocks/>
            </p:cNvSpPr>
            <p:nvPr/>
          </p:nvSpPr>
          <p:spPr bwMode="auto">
            <a:xfrm>
              <a:off x="780" y="1446"/>
              <a:ext cx="114" cy="126"/>
            </a:xfrm>
            <a:custGeom>
              <a:avLst/>
              <a:gdLst>
                <a:gd name="T0" fmla="*/ 42 w 114"/>
                <a:gd name="T1" fmla="*/ 126 h 126"/>
                <a:gd name="T2" fmla="*/ 0 w 114"/>
                <a:gd name="T3" fmla="*/ 114 h 126"/>
                <a:gd name="T4" fmla="*/ 24 w 114"/>
                <a:gd name="T5" fmla="*/ 42 h 126"/>
                <a:gd name="T6" fmla="*/ 24 w 114"/>
                <a:gd name="T7" fmla="*/ 36 h 126"/>
                <a:gd name="T8" fmla="*/ 24 w 114"/>
                <a:gd name="T9" fmla="*/ 30 h 126"/>
                <a:gd name="T10" fmla="*/ 24 w 114"/>
                <a:gd name="T11" fmla="*/ 24 h 126"/>
                <a:gd name="T12" fmla="*/ 30 w 114"/>
                <a:gd name="T13" fmla="*/ 24 h 126"/>
                <a:gd name="T14" fmla="*/ 36 w 114"/>
                <a:gd name="T15" fmla="*/ 24 h 126"/>
                <a:gd name="T16" fmla="*/ 36 w 114"/>
                <a:gd name="T17" fmla="*/ 18 h 126"/>
                <a:gd name="T18" fmla="*/ 36 w 114"/>
                <a:gd name="T19" fmla="*/ 12 h 126"/>
                <a:gd name="T20" fmla="*/ 42 w 114"/>
                <a:gd name="T21" fmla="*/ 6 h 126"/>
                <a:gd name="T22" fmla="*/ 42 w 114"/>
                <a:gd name="T23" fmla="*/ 0 h 126"/>
                <a:gd name="T24" fmla="*/ 42 w 114"/>
                <a:gd name="T25" fmla="*/ 6 h 126"/>
                <a:gd name="T26" fmla="*/ 48 w 114"/>
                <a:gd name="T27" fmla="*/ 6 h 126"/>
                <a:gd name="T28" fmla="*/ 54 w 114"/>
                <a:gd name="T29" fmla="*/ 18 h 126"/>
                <a:gd name="T30" fmla="*/ 60 w 114"/>
                <a:gd name="T31" fmla="*/ 18 h 126"/>
                <a:gd name="T32" fmla="*/ 66 w 114"/>
                <a:gd name="T33" fmla="*/ 24 h 126"/>
                <a:gd name="T34" fmla="*/ 72 w 114"/>
                <a:gd name="T35" fmla="*/ 30 h 126"/>
                <a:gd name="T36" fmla="*/ 78 w 114"/>
                <a:gd name="T37" fmla="*/ 30 h 126"/>
                <a:gd name="T38" fmla="*/ 72 w 114"/>
                <a:gd name="T39" fmla="*/ 24 h 126"/>
                <a:gd name="T40" fmla="*/ 72 w 114"/>
                <a:gd name="T41" fmla="*/ 18 h 126"/>
                <a:gd name="T42" fmla="*/ 78 w 114"/>
                <a:gd name="T43" fmla="*/ 12 h 126"/>
                <a:gd name="T44" fmla="*/ 84 w 114"/>
                <a:gd name="T45" fmla="*/ 12 h 126"/>
                <a:gd name="T46" fmla="*/ 90 w 114"/>
                <a:gd name="T47" fmla="*/ 12 h 126"/>
                <a:gd name="T48" fmla="*/ 96 w 114"/>
                <a:gd name="T49" fmla="*/ 12 h 126"/>
                <a:gd name="T50" fmla="*/ 96 w 114"/>
                <a:gd name="T51" fmla="*/ 6 h 126"/>
                <a:gd name="T52" fmla="*/ 102 w 114"/>
                <a:gd name="T53" fmla="*/ 6 h 126"/>
                <a:gd name="T54" fmla="*/ 108 w 114"/>
                <a:gd name="T55" fmla="*/ 6 h 126"/>
                <a:gd name="T56" fmla="*/ 108 w 114"/>
                <a:gd name="T57" fmla="*/ 0 h 126"/>
                <a:gd name="T58" fmla="*/ 108 w 114"/>
                <a:gd name="T59" fmla="*/ 6 h 126"/>
                <a:gd name="T60" fmla="*/ 114 w 114"/>
                <a:gd name="T61" fmla="*/ 6 h 126"/>
                <a:gd name="T62" fmla="*/ 114 w 114"/>
                <a:gd name="T63" fmla="*/ 12 h 126"/>
                <a:gd name="T64" fmla="*/ 108 w 114"/>
                <a:gd name="T65" fmla="*/ 18 h 126"/>
                <a:gd name="T66" fmla="*/ 114 w 114"/>
                <a:gd name="T67" fmla="*/ 24 h 126"/>
                <a:gd name="T68" fmla="*/ 108 w 114"/>
                <a:gd name="T69" fmla="*/ 30 h 126"/>
                <a:gd name="T70" fmla="*/ 102 w 114"/>
                <a:gd name="T71" fmla="*/ 30 h 126"/>
                <a:gd name="T72" fmla="*/ 102 w 114"/>
                <a:gd name="T73" fmla="*/ 36 h 126"/>
                <a:gd name="T74" fmla="*/ 96 w 114"/>
                <a:gd name="T75" fmla="*/ 42 h 126"/>
                <a:gd name="T76" fmla="*/ 90 w 114"/>
                <a:gd name="T77" fmla="*/ 48 h 126"/>
                <a:gd name="T78" fmla="*/ 90 w 114"/>
                <a:gd name="T79" fmla="*/ 54 h 126"/>
                <a:gd name="T80" fmla="*/ 84 w 114"/>
                <a:gd name="T81" fmla="*/ 54 h 126"/>
                <a:gd name="T82" fmla="*/ 84 w 114"/>
                <a:gd name="T83" fmla="*/ 60 h 126"/>
                <a:gd name="T84" fmla="*/ 78 w 114"/>
                <a:gd name="T85" fmla="*/ 60 h 126"/>
                <a:gd name="T86" fmla="*/ 78 w 114"/>
                <a:gd name="T87" fmla="*/ 66 h 126"/>
                <a:gd name="T88" fmla="*/ 78 w 114"/>
                <a:gd name="T89" fmla="*/ 72 h 126"/>
                <a:gd name="T90" fmla="*/ 78 w 114"/>
                <a:gd name="T91" fmla="*/ 78 h 126"/>
                <a:gd name="T92" fmla="*/ 72 w 114"/>
                <a:gd name="T93" fmla="*/ 72 h 126"/>
                <a:gd name="T94" fmla="*/ 72 w 114"/>
                <a:gd name="T95" fmla="*/ 78 h 126"/>
                <a:gd name="T96" fmla="*/ 66 w 114"/>
                <a:gd name="T97" fmla="*/ 78 h 126"/>
                <a:gd name="T98" fmla="*/ 60 w 114"/>
                <a:gd name="T99" fmla="*/ 84 h 126"/>
                <a:gd name="T100" fmla="*/ 54 w 114"/>
                <a:gd name="T101" fmla="*/ 84 h 126"/>
                <a:gd name="T102" fmla="*/ 48 w 114"/>
                <a:gd name="T103" fmla="*/ 84 h 126"/>
                <a:gd name="T104" fmla="*/ 48 w 114"/>
                <a:gd name="T105" fmla="*/ 90 h 126"/>
                <a:gd name="T106" fmla="*/ 42 w 114"/>
                <a:gd name="T107" fmla="*/ 90 h 126"/>
                <a:gd name="T108" fmla="*/ 42 w 114"/>
                <a:gd name="T109" fmla="*/ 96 h 126"/>
                <a:gd name="T110" fmla="*/ 48 w 114"/>
                <a:gd name="T111" fmla="*/ 102 h 126"/>
                <a:gd name="T112" fmla="*/ 48 w 114"/>
                <a:gd name="T113" fmla="*/ 108 h 126"/>
                <a:gd name="T114" fmla="*/ 42 w 114"/>
                <a:gd name="T115" fmla="*/ 108 h 126"/>
                <a:gd name="T116" fmla="*/ 48 w 114"/>
                <a:gd name="T117" fmla="*/ 114 h 126"/>
                <a:gd name="T118" fmla="*/ 42 w 114"/>
                <a:gd name="T119" fmla="*/ 120 h 126"/>
                <a:gd name="T120" fmla="*/ 42 w 114"/>
                <a:gd name="T1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 h="126">
                  <a:moveTo>
                    <a:pt x="42" y="126"/>
                  </a:moveTo>
                  <a:lnTo>
                    <a:pt x="0" y="114"/>
                  </a:lnTo>
                  <a:lnTo>
                    <a:pt x="24" y="42"/>
                  </a:lnTo>
                  <a:lnTo>
                    <a:pt x="24" y="36"/>
                  </a:lnTo>
                  <a:lnTo>
                    <a:pt x="24" y="30"/>
                  </a:lnTo>
                  <a:lnTo>
                    <a:pt x="24" y="24"/>
                  </a:lnTo>
                  <a:lnTo>
                    <a:pt x="30" y="24"/>
                  </a:lnTo>
                  <a:lnTo>
                    <a:pt x="36" y="24"/>
                  </a:lnTo>
                  <a:lnTo>
                    <a:pt x="36" y="18"/>
                  </a:lnTo>
                  <a:lnTo>
                    <a:pt x="36" y="12"/>
                  </a:lnTo>
                  <a:lnTo>
                    <a:pt x="42" y="6"/>
                  </a:lnTo>
                  <a:lnTo>
                    <a:pt x="42" y="0"/>
                  </a:lnTo>
                  <a:lnTo>
                    <a:pt x="42" y="6"/>
                  </a:lnTo>
                  <a:lnTo>
                    <a:pt x="48" y="6"/>
                  </a:lnTo>
                  <a:lnTo>
                    <a:pt x="54" y="18"/>
                  </a:lnTo>
                  <a:lnTo>
                    <a:pt x="60" y="18"/>
                  </a:lnTo>
                  <a:lnTo>
                    <a:pt x="66" y="24"/>
                  </a:lnTo>
                  <a:lnTo>
                    <a:pt x="72" y="30"/>
                  </a:lnTo>
                  <a:lnTo>
                    <a:pt x="78" y="30"/>
                  </a:lnTo>
                  <a:lnTo>
                    <a:pt x="72" y="24"/>
                  </a:lnTo>
                  <a:lnTo>
                    <a:pt x="72" y="18"/>
                  </a:lnTo>
                  <a:lnTo>
                    <a:pt x="78" y="12"/>
                  </a:lnTo>
                  <a:lnTo>
                    <a:pt x="84" y="12"/>
                  </a:lnTo>
                  <a:lnTo>
                    <a:pt x="90" y="12"/>
                  </a:lnTo>
                  <a:lnTo>
                    <a:pt x="96" y="12"/>
                  </a:lnTo>
                  <a:lnTo>
                    <a:pt x="96" y="6"/>
                  </a:lnTo>
                  <a:lnTo>
                    <a:pt x="102" y="6"/>
                  </a:lnTo>
                  <a:lnTo>
                    <a:pt x="108" y="6"/>
                  </a:lnTo>
                  <a:lnTo>
                    <a:pt x="108" y="0"/>
                  </a:lnTo>
                  <a:lnTo>
                    <a:pt x="108" y="6"/>
                  </a:lnTo>
                  <a:lnTo>
                    <a:pt x="114" y="6"/>
                  </a:lnTo>
                  <a:lnTo>
                    <a:pt x="114" y="12"/>
                  </a:lnTo>
                  <a:lnTo>
                    <a:pt x="108" y="18"/>
                  </a:lnTo>
                  <a:lnTo>
                    <a:pt x="114" y="24"/>
                  </a:lnTo>
                  <a:lnTo>
                    <a:pt x="108" y="30"/>
                  </a:lnTo>
                  <a:lnTo>
                    <a:pt x="102" y="30"/>
                  </a:lnTo>
                  <a:lnTo>
                    <a:pt x="102" y="36"/>
                  </a:lnTo>
                  <a:lnTo>
                    <a:pt x="96" y="42"/>
                  </a:lnTo>
                  <a:lnTo>
                    <a:pt x="90" y="48"/>
                  </a:lnTo>
                  <a:lnTo>
                    <a:pt x="90" y="54"/>
                  </a:lnTo>
                  <a:lnTo>
                    <a:pt x="84" y="54"/>
                  </a:lnTo>
                  <a:lnTo>
                    <a:pt x="84" y="60"/>
                  </a:lnTo>
                  <a:lnTo>
                    <a:pt x="78" y="60"/>
                  </a:lnTo>
                  <a:lnTo>
                    <a:pt x="78" y="66"/>
                  </a:lnTo>
                  <a:lnTo>
                    <a:pt x="78" y="72"/>
                  </a:lnTo>
                  <a:lnTo>
                    <a:pt x="78" y="78"/>
                  </a:lnTo>
                  <a:lnTo>
                    <a:pt x="72" y="72"/>
                  </a:lnTo>
                  <a:lnTo>
                    <a:pt x="72" y="78"/>
                  </a:lnTo>
                  <a:lnTo>
                    <a:pt x="66" y="78"/>
                  </a:lnTo>
                  <a:lnTo>
                    <a:pt x="60" y="84"/>
                  </a:lnTo>
                  <a:lnTo>
                    <a:pt x="54" y="84"/>
                  </a:lnTo>
                  <a:lnTo>
                    <a:pt x="48" y="84"/>
                  </a:lnTo>
                  <a:lnTo>
                    <a:pt x="48" y="90"/>
                  </a:lnTo>
                  <a:lnTo>
                    <a:pt x="42" y="90"/>
                  </a:lnTo>
                  <a:lnTo>
                    <a:pt x="42" y="96"/>
                  </a:lnTo>
                  <a:lnTo>
                    <a:pt x="48" y="102"/>
                  </a:lnTo>
                  <a:lnTo>
                    <a:pt x="48" y="108"/>
                  </a:lnTo>
                  <a:lnTo>
                    <a:pt x="42" y="108"/>
                  </a:lnTo>
                  <a:lnTo>
                    <a:pt x="48" y="114"/>
                  </a:lnTo>
                  <a:lnTo>
                    <a:pt x="42" y="120"/>
                  </a:lnTo>
                  <a:lnTo>
                    <a:pt x="42" y="12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4" name="Freeform 722"/>
            <p:cNvSpPr>
              <a:spLocks/>
            </p:cNvSpPr>
            <p:nvPr/>
          </p:nvSpPr>
          <p:spPr bwMode="auto">
            <a:xfrm>
              <a:off x="4458" y="1524"/>
              <a:ext cx="36" cy="54"/>
            </a:xfrm>
            <a:custGeom>
              <a:avLst/>
              <a:gdLst>
                <a:gd name="T0" fmla="*/ 12 w 36"/>
                <a:gd name="T1" fmla="*/ 42 h 54"/>
                <a:gd name="T2" fmla="*/ 12 w 36"/>
                <a:gd name="T3" fmla="*/ 36 h 54"/>
                <a:gd name="T4" fmla="*/ 6 w 36"/>
                <a:gd name="T5" fmla="*/ 30 h 54"/>
                <a:gd name="T6" fmla="*/ 6 w 36"/>
                <a:gd name="T7" fmla="*/ 24 h 54"/>
                <a:gd name="T8" fmla="*/ 0 w 36"/>
                <a:gd name="T9" fmla="*/ 18 h 54"/>
                <a:gd name="T10" fmla="*/ 0 w 36"/>
                <a:gd name="T11" fmla="*/ 12 h 54"/>
                <a:gd name="T12" fmla="*/ 30 w 36"/>
                <a:gd name="T13" fmla="*/ 0 h 54"/>
                <a:gd name="T14" fmla="*/ 30 w 36"/>
                <a:gd name="T15" fmla="*/ 6 h 54"/>
                <a:gd name="T16" fmla="*/ 36 w 36"/>
                <a:gd name="T17" fmla="*/ 12 h 54"/>
                <a:gd name="T18" fmla="*/ 24 w 36"/>
                <a:gd name="T19" fmla="*/ 30 h 54"/>
                <a:gd name="T20" fmla="*/ 30 w 36"/>
                <a:gd name="T21" fmla="*/ 36 h 54"/>
                <a:gd name="T22" fmla="*/ 24 w 36"/>
                <a:gd name="T23" fmla="*/ 54 h 54"/>
                <a:gd name="T24" fmla="*/ 18 w 36"/>
                <a:gd name="T25" fmla="*/ 54 h 54"/>
                <a:gd name="T26" fmla="*/ 18 w 36"/>
                <a:gd name="T27" fmla="*/ 48 h 54"/>
                <a:gd name="T28" fmla="*/ 12 w 36"/>
                <a:gd name="T29" fmla="*/ 48 h 54"/>
                <a:gd name="T30" fmla="*/ 12 w 36"/>
                <a:gd name="T3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54">
                  <a:moveTo>
                    <a:pt x="12" y="42"/>
                  </a:moveTo>
                  <a:lnTo>
                    <a:pt x="12" y="36"/>
                  </a:lnTo>
                  <a:lnTo>
                    <a:pt x="6" y="30"/>
                  </a:lnTo>
                  <a:lnTo>
                    <a:pt x="6" y="24"/>
                  </a:lnTo>
                  <a:lnTo>
                    <a:pt x="0" y="18"/>
                  </a:lnTo>
                  <a:lnTo>
                    <a:pt x="0" y="12"/>
                  </a:lnTo>
                  <a:lnTo>
                    <a:pt x="30" y="0"/>
                  </a:lnTo>
                  <a:lnTo>
                    <a:pt x="30" y="6"/>
                  </a:lnTo>
                  <a:lnTo>
                    <a:pt x="36" y="12"/>
                  </a:lnTo>
                  <a:lnTo>
                    <a:pt x="24" y="30"/>
                  </a:lnTo>
                  <a:lnTo>
                    <a:pt x="30" y="36"/>
                  </a:lnTo>
                  <a:lnTo>
                    <a:pt x="24" y="54"/>
                  </a:lnTo>
                  <a:lnTo>
                    <a:pt x="18" y="54"/>
                  </a:lnTo>
                  <a:lnTo>
                    <a:pt x="18" y="48"/>
                  </a:lnTo>
                  <a:lnTo>
                    <a:pt x="12" y="48"/>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5" name="Freeform 723"/>
            <p:cNvSpPr>
              <a:spLocks/>
            </p:cNvSpPr>
            <p:nvPr/>
          </p:nvSpPr>
          <p:spPr bwMode="auto">
            <a:xfrm>
              <a:off x="4386" y="1548"/>
              <a:ext cx="42" cy="42"/>
            </a:xfrm>
            <a:custGeom>
              <a:avLst/>
              <a:gdLst>
                <a:gd name="T0" fmla="*/ 36 w 42"/>
                <a:gd name="T1" fmla="*/ 24 h 42"/>
                <a:gd name="T2" fmla="*/ 30 w 42"/>
                <a:gd name="T3" fmla="*/ 36 h 42"/>
                <a:gd name="T4" fmla="*/ 30 w 42"/>
                <a:gd name="T5" fmla="*/ 42 h 42"/>
                <a:gd name="T6" fmla="*/ 24 w 42"/>
                <a:gd name="T7" fmla="*/ 42 h 42"/>
                <a:gd name="T8" fmla="*/ 6 w 42"/>
                <a:gd name="T9" fmla="*/ 30 h 42"/>
                <a:gd name="T10" fmla="*/ 0 w 42"/>
                <a:gd name="T11" fmla="*/ 30 h 42"/>
                <a:gd name="T12" fmla="*/ 6 w 42"/>
                <a:gd name="T13" fmla="*/ 24 h 42"/>
                <a:gd name="T14" fmla="*/ 6 w 42"/>
                <a:gd name="T15" fmla="*/ 12 h 42"/>
                <a:gd name="T16" fmla="*/ 12 w 42"/>
                <a:gd name="T17" fmla="*/ 6 h 42"/>
                <a:gd name="T18" fmla="*/ 18 w 42"/>
                <a:gd name="T19" fmla="*/ 0 h 42"/>
                <a:gd name="T20" fmla="*/ 42 w 42"/>
                <a:gd name="T21" fmla="*/ 6 h 42"/>
                <a:gd name="T22" fmla="*/ 36 w 42"/>
                <a:gd name="T23"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2">
                  <a:moveTo>
                    <a:pt x="36" y="24"/>
                  </a:moveTo>
                  <a:lnTo>
                    <a:pt x="30" y="36"/>
                  </a:lnTo>
                  <a:lnTo>
                    <a:pt x="30" y="42"/>
                  </a:lnTo>
                  <a:lnTo>
                    <a:pt x="24" y="42"/>
                  </a:lnTo>
                  <a:lnTo>
                    <a:pt x="6" y="30"/>
                  </a:lnTo>
                  <a:lnTo>
                    <a:pt x="0" y="30"/>
                  </a:lnTo>
                  <a:lnTo>
                    <a:pt x="6" y="24"/>
                  </a:lnTo>
                  <a:lnTo>
                    <a:pt x="6" y="12"/>
                  </a:lnTo>
                  <a:lnTo>
                    <a:pt x="12" y="6"/>
                  </a:lnTo>
                  <a:lnTo>
                    <a:pt x="18" y="0"/>
                  </a:lnTo>
                  <a:lnTo>
                    <a:pt x="42" y="6"/>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6" name="Freeform 724"/>
            <p:cNvSpPr>
              <a:spLocks/>
            </p:cNvSpPr>
            <p:nvPr/>
          </p:nvSpPr>
          <p:spPr bwMode="auto">
            <a:xfrm>
              <a:off x="3894" y="1638"/>
              <a:ext cx="30" cy="48"/>
            </a:xfrm>
            <a:custGeom>
              <a:avLst/>
              <a:gdLst>
                <a:gd name="T0" fmla="*/ 12 w 30"/>
                <a:gd name="T1" fmla="*/ 48 h 48"/>
                <a:gd name="T2" fmla="*/ 6 w 30"/>
                <a:gd name="T3" fmla="*/ 42 h 48"/>
                <a:gd name="T4" fmla="*/ 0 w 30"/>
                <a:gd name="T5" fmla="*/ 12 h 48"/>
                <a:gd name="T6" fmla="*/ 12 w 30"/>
                <a:gd name="T7" fmla="*/ 12 h 48"/>
                <a:gd name="T8" fmla="*/ 6 w 30"/>
                <a:gd name="T9" fmla="*/ 6 h 48"/>
                <a:gd name="T10" fmla="*/ 24 w 30"/>
                <a:gd name="T11" fmla="*/ 0 h 48"/>
                <a:gd name="T12" fmla="*/ 30 w 30"/>
                <a:gd name="T13" fmla="*/ 36 h 48"/>
                <a:gd name="T14" fmla="*/ 24 w 30"/>
                <a:gd name="T15" fmla="*/ 36 h 48"/>
                <a:gd name="T16" fmla="*/ 24 w 30"/>
                <a:gd name="T17" fmla="*/ 48 h 48"/>
                <a:gd name="T18" fmla="*/ 12 w 30"/>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8">
                  <a:moveTo>
                    <a:pt x="12" y="48"/>
                  </a:moveTo>
                  <a:lnTo>
                    <a:pt x="6" y="42"/>
                  </a:lnTo>
                  <a:lnTo>
                    <a:pt x="0" y="12"/>
                  </a:lnTo>
                  <a:lnTo>
                    <a:pt x="12" y="12"/>
                  </a:lnTo>
                  <a:lnTo>
                    <a:pt x="6" y="6"/>
                  </a:lnTo>
                  <a:lnTo>
                    <a:pt x="24" y="0"/>
                  </a:lnTo>
                  <a:lnTo>
                    <a:pt x="30" y="36"/>
                  </a:lnTo>
                  <a:lnTo>
                    <a:pt x="24" y="36"/>
                  </a:lnTo>
                  <a:lnTo>
                    <a:pt x="24" y="48"/>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7" name="Freeform 725"/>
            <p:cNvSpPr>
              <a:spLocks/>
            </p:cNvSpPr>
            <p:nvPr/>
          </p:nvSpPr>
          <p:spPr bwMode="auto">
            <a:xfrm>
              <a:off x="3918" y="1638"/>
              <a:ext cx="30" cy="36"/>
            </a:xfrm>
            <a:custGeom>
              <a:avLst/>
              <a:gdLst>
                <a:gd name="T0" fmla="*/ 24 w 30"/>
                <a:gd name="T1" fmla="*/ 36 h 36"/>
                <a:gd name="T2" fmla="*/ 6 w 30"/>
                <a:gd name="T3" fmla="*/ 36 h 36"/>
                <a:gd name="T4" fmla="*/ 0 w 30"/>
                <a:gd name="T5" fmla="*/ 0 h 36"/>
                <a:gd name="T6" fmla="*/ 24 w 30"/>
                <a:gd name="T7" fmla="*/ 0 h 36"/>
                <a:gd name="T8" fmla="*/ 30 w 30"/>
                <a:gd name="T9" fmla="*/ 18 h 36"/>
                <a:gd name="T10" fmla="*/ 30 w 30"/>
                <a:gd name="T11" fmla="*/ 30 h 36"/>
                <a:gd name="T12" fmla="*/ 24 w 3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24" y="36"/>
                  </a:moveTo>
                  <a:lnTo>
                    <a:pt x="6" y="36"/>
                  </a:lnTo>
                  <a:lnTo>
                    <a:pt x="0" y="0"/>
                  </a:lnTo>
                  <a:lnTo>
                    <a:pt x="24" y="0"/>
                  </a:lnTo>
                  <a:lnTo>
                    <a:pt x="30" y="18"/>
                  </a:lnTo>
                  <a:lnTo>
                    <a:pt x="30" y="30"/>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8" name="Freeform 726"/>
            <p:cNvSpPr>
              <a:spLocks/>
            </p:cNvSpPr>
            <p:nvPr/>
          </p:nvSpPr>
          <p:spPr bwMode="auto">
            <a:xfrm>
              <a:off x="3198" y="1710"/>
              <a:ext cx="48" cy="30"/>
            </a:xfrm>
            <a:custGeom>
              <a:avLst/>
              <a:gdLst>
                <a:gd name="T0" fmla="*/ 12 w 48"/>
                <a:gd name="T1" fmla="*/ 30 h 30"/>
                <a:gd name="T2" fmla="*/ 12 w 48"/>
                <a:gd name="T3" fmla="*/ 24 h 30"/>
                <a:gd name="T4" fmla="*/ 6 w 48"/>
                <a:gd name="T5" fmla="*/ 24 h 30"/>
                <a:gd name="T6" fmla="*/ 6 w 48"/>
                <a:gd name="T7" fmla="*/ 18 h 30"/>
                <a:gd name="T8" fmla="*/ 0 w 48"/>
                <a:gd name="T9" fmla="*/ 18 h 30"/>
                <a:gd name="T10" fmla="*/ 0 w 48"/>
                <a:gd name="T11" fmla="*/ 12 h 30"/>
                <a:gd name="T12" fmla="*/ 0 w 48"/>
                <a:gd name="T13" fmla="*/ 6 h 30"/>
                <a:gd name="T14" fmla="*/ 48 w 48"/>
                <a:gd name="T15" fmla="*/ 0 h 30"/>
                <a:gd name="T16" fmla="*/ 48 w 48"/>
                <a:gd name="T17" fmla="*/ 18 h 30"/>
                <a:gd name="T18" fmla="*/ 48 w 48"/>
                <a:gd name="T19" fmla="*/ 30 h 30"/>
                <a:gd name="T20" fmla="*/ 24 w 48"/>
                <a:gd name="T21" fmla="*/ 30 h 30"/>
                <a:gd name="T22" fmla="*/ 12 w 48"/>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0">
                  <a:moveTo>
                    <a:pt x="12" y="30"/>
                  </a:moveTo>
                  <a:lnTo>
                    <a:pt x="12" y="24"/>
                  </a:lnTo>
                  <a:lnTo>
                    <a:pt x="6" y="24"/>
                  </a:lnTo>
                  <a:lnTo>
                    <a:pt x="6" y="18"/>
                  </a:lnTo>
                  <a:lnTo>
                    <a:pt x="0" y="18"/>
                  </a:lnTo>
                  <a:lnTo>
                    <a:pt x="0" y="12"/>
                  </a:lnTo>
                  <a:lnTo>
                    <a:pt x="0" y="6"/>
                  </a:lnTo>
                  <a:lnTo>
                    <a:pt x="48" y="0"/>
                  </a:lnTo>
                  <a:lnTo>
                    <a:pt x="48" y="18"/>
                  </a:lnTo>
                  <a:lnTo>
                    <a:pt x="48" y="30"/>
                  </a:lnTo>
                  <a:lnTo>
                    <a:pt x="24" y="30"/>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9" name="Freeform 727"/>
            <p:cNvSpPr>
              <a:spLocks/>
            </p:cNvSpPr>
            <p:nvPr/>
          </p:nvSpPr>
          <p:spPr bwMode="auto">
            <a:xfrm>
              <a:off x="4440" y="1536"/>
              <a:ext cx="30" cy="30"/>
            </a:xfrm>
            <a:custGeom>
              <a:avLst/>
              <a:gdLst>
                <a:gd name="T0" fmla="*/ 18 w 30"/>
                <a:gd name="T1" fmla="*/ 0 h 30"/>
                <a:gd name="T2" fmla="*/ 18 w 30"/>
                <a:gd name="T3" fmla="*/ 6 h 30"/>
                <a:gd name="T4" fmla="*/ 24 w 30"/>
                <a:gd name="T5" fmla="*/ 12 h 30"/>
                <a:gd name="T6" fmla="*/ 24 w 30"/>
                <a:gd name="T7" fmla="*/ 18 h 30"/>
                <a:gd name="T8" fmla="*/ 30 w 30"/>
                <a:gd name="T9" fmla="*/ 24 h 30"/>
                <a:gd name="T10" fmla="*/ 30 w 30"/>
                <a:gd name="T11" fmla="*/ 30 h 30"/>
                <a:gd name="T12" fmla="*/ 6 w 30"/>
                <a:gd name="T13" fmla="*/ 24 h 30"/>
                <a:gd name="T14" fmla="*/ 0 w 30"/>
                <a:gd name="T15" fmla="*/ 24 h 30"/>
                <a:gd name="T16" fmla="*/ 18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8" y="0"/>
                  </a:moveTo>
                  <a:lnTo>
                    <a:pt x="18" y="6"/>
                  </a:lnTo>
                  <a:lnTo>
                    <a:pt x="24" y="12"/>
                  </a:lnTo>
                  <a:lnTo>
                    <a:pt x="24" y="18"/>
                  </a:lnTo>
                  <a:lnTo>
                    <a:pt x="30" y="24"/>
                  </a:lnTo>
                  <a:lnTo>
                    <a:pt x="30" y="30"/>
                  </a:lnTo>
                  <a:lnTo>
                    <a:pt x="6" y="24"/>
                  </a:lnTo>
                  <a:lnTo>
                    <a:pt x="0" y="24"/>
                  </a:lnTo>
                  <a:lnTo>
                    <a:pt x="18"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00" name="Freeform 728"/>
            <p:cNvSpPr>
              <a:spLocks/>
            </p:cNvSpPr>
            <p:nvPr/>
          </p:nvSpPr>
          <p:spPr bwMode="auto">
            <a:xfrm>
              <a:off x="3318" y="1710"/>
              <a:ext cx="24" cy="18"/>
            </a:xfrm>
            <a:custGeom>
              <a:avLst/>
              <a:gdLst>
                <a:gd name="T0" fmla="*/ 0 w 24"/>
                <a:gd name="T1" fmla="*/ 18 h 18"/>
                <a:gd name="T2" fmla="*/ 0 w 24"/>
                <a:gd name="T3" fmla="*/ 6 h 18"/>
                <a:gd name="T4" fmla="*/ 12 w 24"/>
                <a:gd name="T5" fmla="*/ 6 h 18"/>
                <a:gd name="T6" fmla="*/ 12 w 24"/>
                <a:gd name="T7" fmla="*/ 0 h 18"/>
                <a:gd name="T8" fmla="*/ 18 w 24"/>
                <a:gd name="T9" fmla="*/ 0 h 18"/>
                <a:gd name="T10" fmla="*/ 24 w 24"/>
                <a:gd name="T11" fmla="*/ 0 h 18"/>
                <a:gd name="T12" fmla="*/ 24 w 24"/>
                <a:gd name="T13" fmla="*/ 18 h 18"/>
                <a:gd name="T14" fmla="*/ 12 w 24"/>
                <a:gd name="T15" fmla="*/ 18 h 18"/>
                <a:gd name="T16" fmla="*/ 12 w 24"/>
                <a:gd name="T17" fmla="*/ 12 h 18"/>
                <a:gd name="T18" fmla="*/ 0 w 24"/>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
                  <a:moveTo>
                    <a:pt x="0" y="18"/>
                  </a:moveTo>
                  <a:lnTo>
                    <a:pt x="0" y="6"/>
                  </a:lnTo>
                  <a:lnTo>
                    <a:pt x="12" y="6"/>
                  </a:lnTo>
                  <a:lnTo>
                    <a:pt x="12" y="0"/>
                  </a:lnTo>
                  <a:lnTo>
                    <a:pt x="18" y="0"/>
                  </a:lnTo>
                  <a:lnTo>
                    <a:pt x="24" y="0"/>
                  </a:lnTo>
                  <a:lnTo>
                    <a:pt x="24" y="18"/>
                  </a:lnTo>
                  <a:lnTo>
                    <a:pt x="12" y="18"/>
                  </a:lnTo>
                  <a:lnTo>
                    <a:pt x="12" y="12"/>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01" name="Freeform 729"/>
            <p:cNvSpPr>
              <a:spLocks/>
            </p:cNvSpPr>
            <p:nvPr/>
          </p:nvSpPr>
          <p:spPr bwMode="auto">
            <a:xfrm>
              <a:off x="4266" y="1578"/>
              <a:ext cx="36" cy="54"/>
            </a:xfrm>
            <a:custGeom>
              <a:avLst/>
              <a:gdLst>
                <a:gd name="T0" fmla="*/ 12 w 36"/>
                <a:gd name="T1" fmla="*/ 42 h 54"/>
                <a:gd name="T2" fmla="*/ 12 w 36"/>
                <a:gd name="T3" fmla="*/ 36 h 54"/>
                <a:gd name="T4" fmla="*/ 6 w 36"/>
                <a:gd name="T5" fmla="*/ 24 h 54"/>
                <a:gd name="T6" fmla="*/ 0 w 36"/>
                <a:gd name="T7" fmla="*/ 18 h 54"/>
                <a:gd name="T8" fmla="*/ 6 w 36"/>
                <a:gd name="T9" fmla="*/ 18 h 54"/>
                <a:gd name="T10" fmla="*/ 12 w 36"/>
                <a:gd name="T11" fmla="*/ 0 h 54"/>
                <a:gd name="T12" fmla="*/ 18 w 36"/>
                <a:gd name="T13" fmla="*/ 0 h 54"/>
                <a:gd name="T14" fmla="*/ 24 w 36"/>
                <a:gd name="T15" fmla="*/ 6 h 54"/>
                <a:gd name="T16" fmla="*/ 24 w 36"/>
                <a:gd name="T17" fmla="*/ 12 h 54"/>
                <a:gd name="T18" fmla="*/ 30 w 36"/>
                <a:gd name="T19" fmla="*/ 12 h 54"/>
                <a:gd name="T20" fmla="*/ 30 w 36"/>
                <a:gd name="T21" fmla="*/ 24 h 54"/>
                <a:gd name="T22" fmla="*/ 36 w 36"/>
                <a:gd name="T23" fmla="*/ 30 h 54"/>
                <a:gd name="T24" fmla="*/ 30 w 36"/>
                <a:gd name="T25" fmla="*/ 36 h 54"/>
                <a:gd name="T26" fmla="*/ 30 w 36"/>
                <a:gd name="T27" fmla="*/ 48 h 54"/>
                <a:gd name="T28" fmla="*/ 24 w 36"/>
                <a:gd name="T29" fmla="*/ 54 h 54"/>
                <a:gd name="T30" fmla="*/ 24 w 36"/>
                <a:gd name="T31" fmla="*/ 48 h 54"/>
                <a:gd name="T32" fmla="*/ 18 w 36"/>
                <a:gd name="T33" fmla="*/ 48 h 54"/>
                <a:gd name="T34" fmla="*/ 18 w 36"/>
                <a:gd name="T35" fmla="*/ 42 h 54"/>
                <a:gd name="T36" fmla="*/ 12 w 36"/>
                <a:gd name="T3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4">
                  <a:moveTo>
                    <a:pt x="12" y="42"/>
                  </a:moveTo>
                  <a:lnTo>
                    <a:pt x="12" y="36"/>
                  </a:lnTo>
                  <a:lnTo>
                    <a:pt x="6" y="24"/>
                  </a:lnTo>
                  <a:lnTo>
                    <a:pt x="0" y="18"/>
                  </a:lnTo>
                  <a:lnTo>
                    <a:pt x="6" y="18"/>
                  </a:lnTo>
                  <a:lnTo>
                    <a:pt x="12" y="0"/>
                  </a:lnTo>
                  <a:lnTo>
                    <a:pt x="18" y="0"/>
                  </a:lnTo>
                  <a:lnTo>
                    <a:pt x="24" y="6"/>
                  </a:lnTo>
                  <a:lnTo>
                    <a:pt x="24" y="12"/>
                  </a:lnTo>
                  <a:lnTo>
                    <a:pt x="30" y="12"/>
                  </a:lnTo>
                  <a:lnTo>
                    <a:pt x="30" y="24"/>
                  </a:lnTo>
                  <a:lnTo>
                    <a:pt x="36" y="30"/>
                  </a:lnTo>
                  <a:lnTo>
                    <a:pt x="30" y="36"/>
                  </a:lnTo>
                  <a:lnTo>
                    <a:pt x="30" y="48"/>
                  </a:lnTo>
                  <a:lnTo>
                    <a:pt x="24" y="54"/>
                  </a:lnTo>
                  <a:lnTo>
                    <a:pt x="24" y="48"/>
                  </a:lnTo>
                  <a:lnTo>
                    <a:pt x="18" y="48"/>
                  </a:lnTo>
                  <a:lnTo>
                    <a:pt x="18" y="42"/>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02" name="Freeform 730"/>
            <p:cNvSpPr>
              <a:spLocks/>
            </p:cNvSpPr>
            <p:nvPr/>
          </p:nvSpPr>
          <p:spPr bwMode="auto">
            <a:xfrm>
              <a:off x="3408" y="1698"/>
              <a:ext cx="60" cy="36"/>
            </a:xfrm>
            <a:custGeom>
              <a:avLst/>
              <a:gdLst>
                <a:gd name="T0" fmla="*/ 12 w 60"/>
                <a:gd name="T1" fmla="*/ 36 h 36"/>
                <a:gd name="T2" fmla="*/ 6 w 60"/>
                <a:gd name="T3" fmla="*/ 36 h 36"/>
                <a:gd name="T4" fmla="*/ 6 w 60"/>
                <a:gd name="T5" fmla="*/ 24 h 36"/>
                <a:gd name="T6" fmla="*/ 0 w 60"/>
                <a:gd name="T7" fmla="*/ 18 h 36"/>
                <a:gd name="T8" fmla="*/ 18 w 60"/>
                <a:gd name="T9" fmla="*/ 12 h 36"/>
                <a:gd name="T10" fmla="*/ 18 w 60"/>
                <a:gd name="T11" fmla="*/ 6 h 36"/>
                <a:gd name="T12" fmla="*/ 54 w 60"/>
                <a:gd name="T13" fmla="*/ 0 h 36"/>
                <a:gd name="T14" fmla="*/ 54 w 60"/>
                <a:gd name="T15" fmla="*/ 12 h 36"/>
                <a:gd name="T16" fmla="*/ 60 w 60"/>
                <a:gd name="T17" fmla="*/ 30 h 36"/>
                <a:gd name="T18" fmla="*/ 12 w 6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12" y="36"/>
                  </a:moveTo>
                  <a:lnTo>
                    <a:pt x="6" y="36"/>
                  </a:lnTo>
                  <a:lnTo>
                    <a:pt x="6" y="24"/>
                  </a:lnTo>
                  <a:lnTo>
                    <a:pt x="0" y="18"/>
                  </a:lnTo>
                  <a:lnTo>
                    <a:pt x="18" y="12"/>
                  </a:lnTo>
                  <a:lnTo>
                    <a:pt x="18" y="6"/>
                  </a:lnTo>
                  <a:lnTo>
                    <a:pt x="54" y="0"/>
                  </a:lnTo>
                  <a:lnTo>
                    <a:pt x="54" y="12"/>
                  </a:lnTo>
                  <a:lnTo>
                    <a:pt x="60" y="30"/>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03" name="Freeform 731"/>
            <p:cNvSpPr>
              <a:spLocks/>
            </p:cNvSpPr>
            <p:nvPr/>
          </p:nvSpPr>
          <p:spPr bwMode="auto">
            <a:xfrm>
              <a:off x="3600" y="1686"/>
              <a:ext cx="30" cy="30"/>
            </a:xfrm>
            <a:custGeom>
              <a:avLst/>
              <a:gdLst>
                <a:gd name="T0" fmla="*/ 6 w 30"/>
                <a:gd name="T1" fmla="*/ 30 h 30"/>
                <a:gd name="T2" fmla="*/ 0 w 30"/>
                <a:gd name="T3" fmla="*/ 30 h 30"/>
                <a:gd name="T4" fmla="*/ 0 w 30"/>
                <a:gd name="T5" fmla="*/ 24 h 30"/>
                <a:gd name="T6" fmla="*/ 0 w 30"/>
                <a:gd name="T7" fmla="*/ 12 h 30"/>
                <a:gd name="T8" fmla="*/ 0 w 30"/>
                <a:gd name="T9" fmla="*/ 0 h 30"/>
                <a:gd name="T10" fmla="*/ 12 w 30"/>
                <a:gd name="T11" fmla="*/ 0 h 30"/>
                <a:gd name="T12" fmla="*/ 30 w 30"/>
                <a:gd name="T13" fmla="*/ 0 h 30"/>
                <a:gd name="T14" fmla="*/ 30 w 30"/>
                <a:gd name="T15" fmla="*/ 6 h 30"/>
                <a:gd name="T16" fmla="*/ 24 w 30"/>
                <a:gd name="T17" fmla="*/ 6 h 30"/>
                <a:gd name="T18" fmla="*/ 30 w 30"/>
                <a:gd name="T19" fmla="*/ 24 h 30"/>
                <a:gd name="T20" fmla="*/ 6 w 30"/>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6" y="30"/>
                  </a:moveTo>
                  <a:lnTo>
                    <a:pt x="0" y="30"/>
                  </a:lnTo>
                  <a:lnTo>
                    <a:pt x="0" y="24"/>
                  </a:lnTo>
                  <a:lnTo>
                    <a:pt x="0" y="12"/>
                  </a:lnTo>
                  <a:lnTo>
                    <a:pt x="0" y="0"/>
                  </a:lnTo>
                  <a:lnTo>
                    <a:pt x="12" y="0"/>
                  </a:lnTo>
                  <a:lnTo>
                    <a:pt x="30" y="0"/>
                  </a:lnTo>
                  <a:lnTo>
                    <a:pt x="30" y="6"/>
                  </a:lnTo>
                  <a:lnTo>
                    <a:pt x="24" y="6"/>
                  </a:lnTo>
                  <a:lnTo>
                    <a:pt x="30" y="24"/>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04" name="Freeform 732"/>
            <p:cNvSpPr>
              <a:spLocks/>
            </p:cNvSpPr>
            <p:nvPr/>
          </p:nvSpPr>
          <p:spPr bwMode="auto">
            <a:xfrm>
              <a:off x="3480" y="1698"/>
              <a:ext cx="30" cy="54"/>
            </a:xfrm>
            <a:custGeom>
              <a:avLst/>
              <a:gdLst>
                <a:gd name="T0" fmla="*/ 18 w 30"/>
                <a:gd name="T1" fmla="*/ 54 h 54"/>
                <a:gd name="T2" fmla="*/ 6 w 30"/>
                <a:gd name="T3" fmla="*/ 54 h 54"/>
                <a:gd name="T4" fmla="*/ 0 w 30"/>
                <a:gd name="T5" fmla="*/ 6 h 54"/>
                <a:gd name="T6" fmla="*/ 6 w 30"/>
                <a:gd name="T7" fmla="*/ 6 h 54"/>
                <a:gd name="T8" fmla="*/ 6 w 30"/>
                <a:gd name="T9" fmla="*/ 0 h 54"/>
                <a:gd name="T10" fmla="*/ 12 w 30"/>
                <a:gd name="T11" fmla="*/ 0 h 54"/>
                <a:gd name="T12" fmla="*/ 18 w 30"/>
                <a:gd name="T13" fmla="*/ 0 h 54"/>
                <a:gd name="T14" fmla="*/ 24 w 30"/>
                <a:gd name="T15" fmla="*/ 6 h 54"/>
                <a:gd name="T16" fmla="*/ 30 w 30"/>
                <a:gd name="T17" fmla="*/ 6 h 54"/>
                <a:gd name="T18" fmla="*/ 30 w 30"/>
                <a:gd name="T19" fmla="*/ 12 h 54"/>
                <a:gd name="T20" fmla="*/ 30 w 30"/>
                <a:gd name="T21" fmla="*/ 36 h 54"/>
                <a:gd name="T22" fmla="*/ 30 w 30"/>
                <a:gd name="T23" fmla="*/ 42 h 54"/>
                <a:gd name="T24" fmla="*/ 18 w 30"/>
                <a:gd name="T25" fmla="*/ 42 h 54"/>
                <a:gd name="T26" fmla="*/ 18 w 30"/>
                <a:gd name="T2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54">
                  <a:moveTo>
                    <a:pt x="18" y="54"/>
                  </a:moveTo>
                  <a:lnTo>
                    <a:pt x="6" y="54"/>
                  </a:lnTo>
                  <a:lnTo>
                    <a:pt x="0" y="6"/>
                  </a:lnTo>
                  <a:lnTo>
                    <a:pt x="6" y="6"/>
                  </a:lnTo>
                  <a:lnTo>
                    <a:pt x="6" y="0"/>
                  </a:lnTo>
                  <a:lnTo>
                    <a:pt x="12" y="0"/>
                  </a:lnTo>
                  <a:lnTo>
                    <a:pt x="18" y="0"/>
                  </a:lnTo>
                  <a:lnTo>
                    <a:pt x="24" y="6"/>
                  </a:lnTo>
                  <a:lnTo>
                    <a:pt x="30" y="6"/>
                  </a:lnTo>
                  <a:lnTo>
                    <a:pt x="30" y="12"/>
                  </a:lnTo>
                  <a:lnTo>
                    <a:pt x="30" y="36"/>
                  </a:lnTo>
                  <a:lnTo>
                    <a:pt x="30" y="42"/>
                  </a:lnTo>
                  <a:lnTo>
                    <a:pt x="18" y="42"/>
                  </a:lnTo>
                  <a:lnTo>
                    <a:pt x="18"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05" name="Freeform 733"/>
            <p:cNvSpPr>
              <a:spLocks/>
            </p:cNvSpPr>
            <p:nvPr/>
          </p:nvSpPr>
          <p:spPr bwMode="auto">
            <a:xfrm>
              <a:off x="3810" y="1656"/>
              <a:ext cx="42" cy="36"/>
            </a:xfrm>
            <a:custGeom>
              <a:avLst/>
              <a:gdLst>
                <a:gd name="T0" fmla="*/ 12 w 42"/>
                <a:gd name="T1" fmla="*/ 36 h 36"/>
                <a:gd name="T2" fmla="*/ 6 w 42"/>
                <a:gd name="T3" fmla="*/ 36 h 36"/>
                <a:gd name="T4" fmla="*/ 0 w 42"/>
                <a:gd name="T5" fmla="*/ 6 h 36"/>
                <a:gd name="T6" fmla="*/ 36 w 42"/>
                <a:gd name="T7" fmla="*/ 0 h 36"/>
                <a:gd name="T8" fmla="*/ 42 w 42"/>
                <a:gd name="T9" fmla="*/ 24 h 36"/>
                <a:gd name="T10" fmla="*/ 36 w 42"/>
                <a:gd name="T11" fmla="*/ 24 h 36"/>
                <a:gd name="T12" fmla="*/ 36 w 42"/>
                <a:gd name="T13" fmla="*/ 30 h 36"/>
                <a:gd name="T14" fmla="*/ 12 w 4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6">
                  <a:moveTo>
                    <a:pt x="12" y="36"/>
                  </a:moveTo>
                  <a:lnTo>
                    <a:pt x="6" y="36"/>
                  </a:lnTo>
                  <a:lnTo>
                    <a:pt x="0" y="6"/>
                  </a:lnTo>
                  <a:lnTo>
                    <a:pt x="36" y="0"/>
                  </a:lnTo>
                  <a:lnTo>
                    <a:pt x="42" y="24"/>
                  </a:lnTo>
                  <a:lnTo>
                    <a:pt x="36" y="24"/>
                  </a:lnTo>
                  <a:lnTo>
                    <a:pt x="36" y="30"/>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06" name="Freeform 734"/>
            <p:cNvSpPr>
              <a:spLocks/>
            </p:cNvSpPr>
            <p:nvPr/>
          </p:nvSpPr>
          <p:spPr bwMode="auto">
            <a:xfrm>
              <a:off x="3624" y="1680"/>
              <a:ext cx="48" cy="42"/>
            </a:xfrm>
            <a:custGeom>
              <a:avLst/>
              <a:gdLst>
                <a:gd name="T0" fmla="*/ 24 w 48"/>
                <a:gd name="T1" fmla="*/ 36 h 42"/>
                <a:gd name="T2" fmla="*/ 6 w 48"/>
                <a:gd name="T3" fmla="*/ 42 h 42"/>
                <a:gd name="T4" fmla="*/ 6 w 48"/>
                <a:gd name="T5" fmla="*/ 30 h 42"/>
                <a:gd name="T6" fmla="*/ 0 w 48"/>
                <a:gd name="T7" fmla="*/ 12 h 42"/>
                <a:gd name="T8" fmla="*/ 6 w 48"/>
                <a:gd name="T9" fmla="*/ 12 h 42"/>
                <a:gd name="T10" fmla="*/ 6 w 48"/>
                <a:gd name="T11" fmla="*/ 6 h 42"/>
                <a:gd name="T12" fmla="*/ 12 w 48"/>
                <a:gd name="T13" fmla="*/ 6 h 42"/>
                <a:gd name="T14" fmla="*/ 42 w 48"/>
                <a:gd name="T15" fmla="*/ 0 h 42"/>
                <a:gd name="T16" fmla="*/ 42 w 48"/>
                <a:gd name="T17" fmla="*/ 6 h 42"/>
                <a:gd name="T18" fmla="*/ 48 w 48"/>
                <a:gd name="T19" fmla="*/ 30 h 42"/>
                <a:gd name="T20" fmla="*/ 48 w 48"/>
                <a:gd name="T21" fmla="*/ 36 h 42"/>
                <a:gd name="T22" fmla="*/ 24 w 48"/>
                <a:gd name="T2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2">
                  <a:moveTo>
                    <a:pt x="24" y="36"/>
                  </a:moveTo>
                  <a:lnTo>
                    <a:pt x="6" y="42"/>
                  </a:lnTo>
                  <a:lnTo>
                    <a:pt x="6" y="30"/>
                  </a:lnTo>
                  <a:lnTo>
                    <a:pt x="0" y="12"/>
                  </a:lnTo>
                  <a:lnTo>
                    <a:pt x="6" y="12"/>
                  </a:lnTo>
                  <a:lnTo>
                    <a:pt x="6" y="6"/>
                  </a:lnTo>
                  <a:lnTo>
                    <a:pt x="12" y="6"/>
                  </a:lnTo>
                  <a:lnTo>
                    <a:pt x="42" y="0"/>
                  </a:lnTo>
                  <a:lnTo>
                    <a:pt x="42" y="6"/>
                  </a:lnTo>
                  <a:lnTo>
                    <a:pt x="48" y="30"/>
                  </a:lnTo>
                  <a:lnTo>
                    <a:pt x="48"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07" name="Freeform 735"/>
            <p:cNvSpPr>
              <a:spLocks/>
            </p:cNvSpPr>
            <p:nvPr/>
          </p:nvSpPr>
          <p:spPr bwMode="auto">
            <a:xfrm>
              <a:off x="3864" y="1650"/>
              <a:ext cx="36" cy="36"/>
            </a:xfrm>
            <a:custGeom>
              <a:avLst/>
              <a:gdLst>
                <a:gd name="T0" fmla="*/ 36 w 36"/>
                <a:gd name="T1" fmla="*/ 30 h 36"/>
                <a:gd name="T2" fmla="*/ 0 w 36"/>
                <a:gd name="T3" fmla="*/ 36 h 36"/>
                <a:gd name="T4" fmla="*/ 0 w 36"/>
                <a:gd name="T5" fmla="*/ 24 h 36"/>
                <a:gd name="T6" fmla="*/ 0 w 36"/>
                <a:gd name="T7" fmla="*/ 18 h 36"/>
                <a:gd name="T8" fmla="*/ 6 w 36"/>
                <a:gd name="T9" fmla="*/ 18 h 36"/>
                <a:gd name="T10" fmla="*/ 6 w 36"/>
                <a:gd name="T11" fmla="*/ 12 h 36"/>
                <a:gd name="T12" fmla="*/ 12 w 36"/>
                <a:gd name="T13" fmla="*/ 12 h 36"/>
                <a:gd name="T14" fmla="*/ 12 w 36"/>
                <a:gd name="T15" fmla="*/ 6 h 36"/>
                <a:gd name="T16" fmla="*/ 18 w 36"/>
                <a:gd name="T17" fmla="*/ 0 h 36"/>
                <a:gd name="T18" fmla="*/ 30 w 36"/>
                <a:gd name="T19" fmla="*/ 0 h 36"/>
                <a:gd name="T20" fmla="*/ 36 w 36"/>
                <a:gd name="T2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30"/>
                  </a:moveTo>
                  <a:lnTo>
                    <a:pt x="0" y="36"/>
                  </a:lnTo>
                  <a:lnTo>
                    <a:pt x="0" y="24"/>
                  </a:lnTo>
                  <a:lnTo>
                    <a:pt x="0" y="18"/>
                  </a:lnTo>
                  <a:lnTo>
                    <a:pt x="6" y="18"/>
                  </a:lnTo>
                  <a:lnTo>
                    <a:pt x="6" y="12"/>
                  </a:lnTo>
                  <a:lnTo>
                    <a:pt x="12" y="12"/>
                  </a:lnTo>
                  <a:lnTo>
                    <a:pt x="12" y="6"/>
                  </a:lnTo>
                  <a:lnTo>
                    <a:pt x="18" y="0"/>
                  </a:lnTo>
                  <a:lnTo>
                    <a:pt x="30" y="0"/>
                  </a:lnTo>
                  <a:lnTo>
                    <a:pt x="3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08" name="Freeform 736"/>
            <p:cNvSpPr>
              <a:spLocks/>
            </p:cNvSpPr>
            <p:nvPr/>
          </p:nvSpPr>
          <p:spPr bwMode="auto">
            <a:xfrm>
              <a:off x="1668" y="1644"/>
              <a:ext cx="126" cy="66"/>
            </a:xfrm>
            <a:custGeom>
              <a:avLst/>
              <a:gdLst>
                <a:gd name="T0" fmla="*/ 126 w 126"/>
                <a:gd name="T1" fmla="*/ 54 h 66"/>
                <a:gd name="T2" fmla="*/ 120 w 126"/>
                <a:gd name="T3" fmla="*/ 54 h 66"/>
                <a:gd name="T4" fmla="*/ 114 w 126"/>
                <a:gd name="T5" fmla="*/ 54 h 66"/>
                <a:gd name="T6" fmla="*/ 102 w 126"/>
                <a:gd name="T7" fmla="*/ 48 h 66"/>
                <a:gd name="T8" fmla="*/ 96 w 126"/>
                <a:gd name="T9" fmla="*/ 48 h 66"/>
                <a:gd name="T10" fmla="*/ 96 w 126"/>
                <a:gd name="T11" fmla="*/ 54 h 66"/>
                <a:gd name="T12" fmla="*/ 90 w 126"/>
                <a:gd name="T13" fmla="*/ 54 h 66"/>
                <a:gd name="T14" fmla="*/ 84 w 126"/>
                <a:gd name="T15" fmla="*/ 54 h 66"/>
                <a:gd name="T16" fmla="*/ 78 w 126"/>
                <a:gd name="T17" fmla="*/ 54 h 66"/>
                <a:gd name="T18" fmla="*/ 72 w 126"/>
                <a:gd name="T19" fmla="*/ 54 h 66"/>
                <a:gd name="T20" fmla="*/ 66 w 126"/>
                <a:gd name="T21" fmla="*/ 54 h 66"/>
                <a:gd name="T22" fmla="*/ 60 w 126"/>
                <a:gd name="T23" fmla="*/ 54 h 66"/>
                <a:gd name="T24" fmla="*/ 54 w 126"/>
                <a:gd name="T25" fmla="*/ 54 h 66"/>
                <a:gd name="T26" fmla="*/ 54 w 126"/>
                <a:gd name="T27" fmla="*/ 60 h 66"/>
                <a:gd name="T28" fmla="*/ 48 w 126"/>
                <a:gd name="T29" fmla="*/ 66 h 66"/>
                <a:gd name="T30" fmla="*/ 42 w 126"/>
                <a:gd name="T31" fmla="*/ 66 h 66"/>
                <a:gd name="T32" fmla="*/ 36 w 126"/>
                <a:gd name="T33" fmla="*/ 66 h 66"/>
                <a:gd name="T34" fmla="*/ 24 w 126"/>
                <a:gd name="T35" fmla="*/ 60 h 66"/>
                <a:gd name="T36" fmla="*/ 18 w 126"/>
                <a:gd name="T37" fmla="*/ 60 h 66"/>
                <a:gd name="T38" fmla="*/ 18 w 126"/>
                <a:gd name="T39" fmla="*/ 54 h 66"/>
                <a:gd name="T40" fmla="*/ 12 w 126"/>
                <a:gd name="T41" fmla="*/ 54 h 66"/>
                <a:gd name="T42" fmla="*/ 12 w 126"/>
                <a:gd name="T43" fmla="*/ 60 h 66"/>
                <a:gd name="T44" fmla="*/ 6 w 126"/>
                <a:gd name="T45" fmla="*/ 60 h 66"/>
                <a:gd name="T46" fmla="*/ 0 w 126"/>
                <a:gd name="T47" fmla="*/ 54 h 66"/>
                <a:gd name="T48" fmla="*/ 6 w 126"/>
                <a:gd name="T49" fmla="*/ 48 h 66"/>
                <a:gd name="T50" fmla="*/ 0 w 126"/>
                <a:gd name="T51" fmla="*/ 42 h 66"/>
                <a:gd name="T52" fmla="*/ 0 w 126"/>
                <a:gd name="T53" fmla="*/ 36 h 66"/>
                <a:gd name="T54" fmla="*/ 6 w 126"/>
                <a:gd name="T55" fmla="*/ 36 h 66"/>
                <a:gd name="T56" fmla="*/ 12 w 126"/>
                <a:gd name="T57" fmla="*/ 42 h 66"/>
                <a:gd name="T58" fmla="*/ 12 w 126"/>
                <a:gd name="T59" fmla="*/ 36 h 66"/>
                <a:gd name="T60" fmla="*/ 12 w 126"/>
                <a:gd name="T61" fmla="*/ 30 h 66"/>
                <a:gd name="T62" fmla="*/ 12 w 126"/>
                <a:gd name="T63" fmla="*/ 24 h 66"/>
                <a:gd name="T64" fmla="*/ 6 w 126"/>
                <a:gd name="T65" fmla="*/ 24 h 66"/>
                <a:gd name="T66" fmla="*/ 6 w 126"/>
                <a:gd name="T67" fmla="*/ 18 h 66"/>
                <a:gd name="T68" fmla="*/ 12 w 126"/>
                <a:gd name="T69" fmla="*/ 18 h 66"/>
                <a:gd name="T70" fmla="*/ 12 w 126"/>
                <a:gd name="T71" fmla="*/ 12 h 66"/>
                <a:gd name="T72" fmla="*/ 18 w 126"/>
                <a:gd name="T73" fmla="*/ 12 h 66"/>
                <a:gd name="T74" fmla="*/ 24 w 126"/>
                <a:gd name="T75" fmla="*/ 12 h 66"/>
                <a:gd name="T76" fmla="*/ 30 w 126"/>
                <a:gd name="T77" fmla="*/ 6 h 66"/>
                <a:gd name="T78" fmla="*/ 36 w 126"/>
                <a:gd name="T79" fmla="*/ 6 h 66"/>
                <a:gd name="T80" fmla="*/ 42 w 126"/>
                <a:gd name="T81" fmla="*/ 6 h 66"/>
                <a:gd name="T82" fmla="*/ 48 w 126"/>
                <a:gd name="T83" fmla="*/ 6 h 66"/>
                <a:gd name="T84" fmla="*/ 48 w 126"/>
                <a:gd name="T85" fmla="*/ 0 h 66"/>
                <a:gd name="T86" fmla="*/ 54 w 126"/>
                <a:gd name="T87" fmla="*/ 0 h 66"/>
                <a:gd name="T88" fmla="*/ 48 w 126"/>
                <a:gd name="T89" fmla="*/ 24 h 66"/>
                <a:gd name="T90" fmla="*/ 120 w 126"/>
                <a:gd name="T91" fmla="*/ 36 h 66"/>
                <a:gd name="T92" fmla="*/ 126 w 126"/>
                <a:gd name="T93" fmla="*/ 36 h 66"/>
                <a:gd name="T94" fmla="*/ 126 w 126"/>
                <a:gd name="T9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66">
                  <a:moveTo>
                    <a:pt x="126" y="54"/>
                  </a:moveTo>
                  <a:lnTo>
                    <a:pt x="120" y="54"/>
                  </a:lnTo>
                  <a:lnTo>
                    <a:pt x="114" y="54"/>
                  </a:lnTo>
                  <a:lnTo>
                    <a:pt x="102" y="48"/>
                  </a:lnTo>
                  <a:lnTo>
                    <a:pt x="96" y="48"/>
                  </a:lnTo>
                  <a:lnTo>
                    <a:pt x="96" y="54"/>
                  </a:lnTo>
                  <a:lnTo>
                    <a:pt x="90" y="54"/>
                  </a:lnTo>
                  <a:lnTo>
                    <a:pt x="84" y="54"/>
                  </a:lnTo>
                  <a:lnTo>
                    <a:pt x="78" y="54"/>
                  </a:lnTo>
                  <a:lnTo>
                    <a:pt x="72" y="54"/>
                  </a:lnTo>
                  <a:lnTo>
                    <a:pt x="66" y="54"/>
                  </a:lnTo>
                  <a:lnTo>
                    <a:pt x="60" y="54"/>
                  </a:lnTo>
                  <a:lnTo>
                    <a:pt x="54" y="54"/>
                  </a:lnTo>
                  <a:lnTo>
                    <a:pt x="54" y="60"/>
                  </a:lnTo>
                  <a:lnTo>
                    <a:pt x="48" y="66"/>
                  </a:lnTo>
                  <a:lnTo>
                    <a:pt x="42" y="66"/>
                  </a:lnTo>
                  <a:lnTo>
                    <a:pt x="36" y="66"/>
                  </a:lnTo>
                  <a:lnTo>
                    <a:pt x="24" y="60"/>
                  </a:lnTo>
                  <a:lnTo>
                    <a:pt x="18" y="60"/>
                  </a:lnTo>
                  <a:lnTo>
                    <a:pt x="18" y="54"/>
                  </a:lnTo>
                  <a:lnTo>
                    <a:pt x="12" y="54"/>
                  </a:lnTo>
                  <a:lnTo>
                    <a:pt x="12" y="60"/>
                  </a:lnTo>
                  <a:lnTo>
                    <a:pt x="6" y="60"/>
                  </a:lnTo>
                  <a:lnTo>
                    <a:pt x="0" y="54"/>
                  </a:lnTo>
                  <a:lnTo>
                    <a:pt x="6" y="48"/>
                  </a:lnTo>
                  <a:lnTo>
                    <a:pt x="0" y="42"/>
                  </a:lnTo>
                  <a:lnTo>
                    <a:pt x="0" y="36"/>
                  </a:lnTo>
                  <a:lnTo>
                    <a:pt x="6" y="36"/>
                  </a:lnTo>
                  <a:lnTo>
                    <a:pt x="12" y="42"/>
                  </a:lnTo>
                  <a:lnTo>
                    <a:pt x="12" y="36"/>
                  </a:lnTo>
                  <a:lnTo>
                    <a:pt x="12" y="30"/>
                  </a:lnTo>
                  <a:lnTo>
                    <a:pt x="12" y="24"/>
                  </a:lnTo>
                  <a:lnTo>
                    <a:pt x="6" y="24"/>
                  </a:lnTo>
                  <a:lnTo>
                    <a:pt x="6" y="18"/>
                  </a:lnTo>
                  <a:lnTo>
                    <a:pt x="12" y="18"/>
                  </a:lnTo>
                  <a:lnTo>
                    <a:pt x="12" y="12"/>
                  </a:lnTo>
                  <a:lnTo>
                    <a:pt x="18" y="12"/>
                  </a:lnTo>
                  <a:lnTo>
                    <a:pt x="24" y="12"/>
                  </a:lnTo>
                  <a:lnTo>
                    <a:pt x="30" y="6"/>
                  </a:lnTo>
                  <a:lnTo>
                    <a:pt x="36" y="6"/>
                  </a:lnTo>
                  <a:lnTo>
                    <a:pt x="42" y="6"/>
                  </a:lnTo>
                  <a:lnTo>
                    <a:pt x="48" y="6"/>
                  </a:lnTo>
                  <a:lnTo>
                    <a:pt x="48" y="0"/>
                  </a:lnTo>
                  <a:lnTo>
                    <a:pt x="54" y="0"/>
                  </a:lnTo>
                  <a:lnTo>
                    <a:pt x="48" y="24"/>
                  </a:lnTo>
                  <a:lnTo>
                    <a:pt x="120" y="36"/>
                  </a:lnTo>
                  <a:lnTo>
                    <a:pt x="126" y="36"/>
                  </a:lnTo>
                  <a:lnTo>
                    <a:pt x="126" y="5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09" name="Freeform 737"/>
            <p:cNvSpPr>
              <a:spLocks/>
            </p:cNvSpPr>
            <p:nvPr/>
          </p:nvSpPr>
          <p:spPr bwMode="auto">
            <a:xfrm>
              <a:off x="4146" y="1602"/>
              <a:ext cx="84" cy="60"/>
            </a:xfrm>
            <a:custGeom>
              <a:avLst/>
              <a:gdLst>
                <a:gd name="T0" fmla="*/ 0 w 84"/>
                <a:gd name="T1" fmla="*/ 60 h 60"/>
                <a:gd name="T2" fmla="*/ 0 w 84"/>
                <a:gd name="T3" fmla="*/ 54 h 60"/>
                <a:gd name="T4" fmla="*/ 6 w 84"/>
                <a:gd name="T5" fmla="*/ 54 h 60"/>
                <a:gd name="T6" fmla="*/ 6 w 84"/>
                <a:gd name="T7" fmla="*/ 48 h 60"/>
                <a:gd name="T8" fmla="*/ 6 w 84"/>
                <a:gd name="T9" fmla="*/ 42 h 60"/>
                <a:gd name="T10" fmla="*/ 12 w 84"/>
                <a:gd name="T11" fmla="*/ 42 h 60"/>
                <a:gd name="T12" fmla="*/ 12 w 84"/>
                <a:gd name="T13" fmla="*/ 36 h 60"/>
                <a:gd name="T14" fmla="*/ 18 w 84"/>
                <a:gd name="T15" fmla="*/ 36 h 60"/>
                <a:gd name="T16" fmla="*/ 18 w 84"/>
                <a:gd name="T17" fmla="*/ 30 h 60"/>
                <a:gd name="T18" fmla="*/ 18 w 84"/>
                <a:gd name="T19" fmla="*/ 24 h 60"/>
                <a:gd name="T20" fmla="*/ 12 w 84"/>
                <a:gd name="T21" fmla="*/ 18 h 60"/>
                <a:gd name="T22" fmla="*/ 18 w 84"/>
                <a:gd name="T23" fmla="*/ 18 h 60"/>
                <a:gd name="T24" fmla="*/ 18 w 84"/>
                <a:gd name="T25" fmla="*/ 12 h 60"/>
                <a:gd name="T26" fmla="*/ 24 w 84"/>
                <a:gd name="T27" fmla="*/ 12 h 60"/>
                <a:gd name="T28" fmla="*/ 24 w 84"/>
                <a:gd name="T29" fmla="*/ 6 h 60"/>
                <a:gd name="T30" fmla="*/ 24 w 84"/>
                <a:gd name="T31" fmla="*/ 0 h 60"/>
                <a:gd name="T32" fmla="*/ 30 w 84"/>
                <a:gd name="T33" fmla="*/ 12 h 60"/>
                <a:gd name="T34" fmla="*/ 36 w 84"/>
                <a:gd name="T35" fmla="*/ 6 h 60"/>
                <a:gd name="T36" fmla="*/ 36 w 84"/>
                <a:gd name="T37" fmla="*/ 12 h 60"/>
                <a:gd name="T38" fmla="*/ 42 w 84"/>
                <a:gd name="T39" fmla="*/ 12 h 60"/>
                <a:gd name="T40" fmla="*/ 48 w 84"/>
                <a:gd name="T41" fmla="*/ 12 h 60"/>
                <a:gd name="T42" fmla="*/ 54 w 84"/>
                <a:gd name="T43" fmla="*/ 18 h 60"/>
                <a:gd name="T44" fmla="*/ 60 w 84"/>
                <a:gd name="T45" fmla="*/ 24 h 60"/>
                <a:gd name="T46" fmla="*/ 72 w 84"/>
                <a:gd name="T47" fmla="*/ 18 h 60"/>
                <a:gd name="T48" fmla="*/ 84 w 84"/>
                <a:gd name="T49" fmla="*/ 12 h 60"/>
                <a:gd name="T50" fmla="*/ 84 w 84"/>
                <a:gd name="T51" fmla="*/ 18 h 60"/>
                <a:gd name="T52" fmla="*/ 78 w 84"/>
                <a:gd name="T53" fmla="*/ 24 h 60"/>
                <a:gd name="T54" fmla="*/ 72 w 84"/>
                <a:gd name="T55" fmla="*/ 36 h 60"/>
                <a:gd name="T56" fmla="*/ 54 w 84"/>
                <a:gd name="T57" fmla="*/ 48 h 60"/>
                <a:gd name="T58" fmla="*/ 48 w 84"/>
                <a:gd name="T59" fmla="*/ 54 h 60"/>
                <a:gd name="T60" fmla="*/ 42 w 84"/>
                <a:gd name="T61" fmla="*/ 54 h 60"/>
                <a:gd name="T62" fmla="*/ 36 w 84"/>
                <a:gd name="T63" fmla="*/ 54 h 60"/>
                <a:gd name="T64" fmla="*/ 30 w 84"/>
                <a:gd name="T65" fmla="*/ 60 h 60"/>
                <a:gd name="T66" fmla="*/ 18 w 84"/>
                <a:gd name="T67" fmla="*/ 54 h 60"/>
                <a:gd name="T68" fmla="*/ 0 w 84"/>
                <a:gd name="T6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60">
                  <a:moveTo>
                    <a:pt x="0" y="60"/>
                  </a:moveTo>
                  <a:lnTo>
                    <a:pt x="0" y="54"/>
                  </a:lnTo>
                  <a:lnTo>
                    <a:pt x="6" y="54"/>
                  </a:lnTo>
                  <a:lnTo>
                    <a:pt x="6" y="48"/>
                  </a:lnTo>
                  <a:lnTo>
                    <a:pt x="6" y="42"/>
                  </a:lnTo>
                  <a:lnTo>
                    <a:pt x="12" y="42"/>
                  </a:lnTo>
                  <a:lnTo>
                    <a:pt x="12" y="36"/>
                  </a:lnTo>
                  <a:lnTo>
                    <a:pt x="18" y="36"/>
                  </a:lnTo>
                  <a:lnTo>
                    <a:pt x="18" y="30"/>
                  </a:lnTo>
                  <a:lnTo>
                    <a:pt x="18" y="24"/>
                  </a:lnTo>
                  <a:lnTo>
                    <a:pt x="12" y="18"/>
                  </a:lnTo>
                  <a:lnTo>
                    <a:pt x="18" y="18"/>
                  </a:lnTo>
                  <a:lnTo>
                    <a:pt x="18" y="12"/>
                  </a:lnTo>
                  <a:lnTo>
                    <a:pt x="24" y="12"/>
                  </a:lnTo>
                  <a:lnTo>
                    <a:pt x="24" y="6"/>
                  </a:lnTo>
                  <a:lnTo>
                    <a:pt x="24" y="0"/>
                  </a:lnTo>
                  <a:lnTo>
                    <a:pt x="30" y="12"/>
                  </a:lnTo>
                  <a:lnTo>
                    <a:pt x="36" y="6"/>
                  </a:lnTo>
                  <a:lnTo>
                    <a:pt x="36" y="12"/>
                  </a:lnTo>
                  <a:lnTo>
                    <a:pt x="42" y="12"/>
                  </a:lnTo>
                  <a:lnTo>
                    <a:pt x="48" y="12"/>
                  </a:lnTo>
                  <a:lnTo>
                    <a:pt x="54" y="18"/>
                  </a:lnTo>
                  <a:lnTo>
                    <a:pt x="60" y="24"/>
                  </a:lnTo>
                  <a:lnTo>
                    <a:pt x="72" y="18"/>
                  </a:lnTo>
                  <a:lnTo>
                    <a:pt x="84" y="12"/>
                  </a:lnTo>
                  <a:lnTo>
                    <a:pt x="84" y="18"/>
                  </a:lnTo>
                  <a:lnTo>
                    <a:pt x="78" y="24"/>
                  </a:lnTo>
                  <a:lnTo>
                    <a:pt x="72" y="36"/>
                  </a:lnTo>
                  <a:lnTo>
                    <a:pt x="54" y="48"/>
                  </a:lnTo>
                  <a:lnTo>
                    <a:pt x="48" y="54"/>
                  </a:lnTo>
                  <a:lnTo>
                    <a:pt x="42" y="54"/>
                  </a:lnTo>
                  <a:lnTo>
                    <a:pt x="36" y="54"/>
                  </a:lnTo>
                  <a:lnTo>
                    <a:pt x="30" y="60"/>
                  </a:lnTo>
                  <a:lnTo>
                    <a:pt x="18" y="54"/>
                  </a:lnTo>
                  <a:lnTo>
                    <a:pt x="0"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10" name="Freeform 738"/>
            <p:cNvSpPr>
              <a:spLocks/>
            </p:cNvSpPr>
            <p:nvPr/>
          </p:nvSpPr>
          <p:spPr bwMode="auto">
            <a:xfrm>
              <a:off x="4110" y="1608"/>
              <a:ext cx="54" cy="60"/>
            </a:xfrm>
            <a:custGeom>
              <a:avLst/>
              <a:gdLst>
                <a:gd name="T0" fmla="*/ 6 w 54"/>
                <a:gd name="T1" fmla="*/ 60 h 60"/>
                <a:gd name="T2" fmla="*/ 0 w 54"/>
                <a:gd name="T3" fmla="*/ 42 h 60"/>
                <a:gd name="T4" fmla="*/ 0 w 54"/>
                <a:gd name="T5" fmla="*/ 18 h 60"/>
                <a:gd name="T6" fmla="*/ 0 w 54"/>
                <a:gd name="T7" fmla="*/ 12 h 60"/>
                <a:gd name="T8" fmla="*/ 6 w 54"/>
                <a:gd name="T9" fmla="*/ 12 h 60"/>
                <a:gd name="T10" fmla="*/ 6 w 54"/>
                <a:gd name="T11" fmla="*/ 6 h 60"/>
                <a:gd name="T12" fmla="*/ 36 w 54"/>
                <a:gd name="T13" fmla="*/ 6 h 60"/>
                <a:gd name="T14" fmla="*/ 48 w 54"/>
                <a:gd name="T15" fmla="*/ 0 h 60"/>
                <a:gd name="T16" fmla="*/ 54 w 54"/>
                <a:gd name="T17" fmla="*/ 6 h 60"/>
                <a:gd name="T18" fmla="*/ 54 w 54"/>
                <a:gd name="T19" fmla="*/ 12 h 60"/>
                <a:gd name="T20" fmla="*/ 48 w 54"/>
                <a:gd name="T21" fmla="*/ 12 h 60"/>
                <a:gd name="T22" fmla="*/ 54 w 54"/>
                <a:gd name="T23" fmla="*/ 18 h 60"/>
                <a:gd name="T24" fmla="*/ 54 w 54"/>
                <a:gd name="T25" fmla="*/ 24 h 60"/>
                <a:gd name="T26" fmla="*/ 54 w 54"/>
                <a:gd name="T27" fmla="*/ 30 h 60"/>
                <a:gd name="T28" fmla="*/ 48 w 54"/>
                <a:gd name="T29" fmla="*/ 30 h 60"/>
                <a:gd name="T30" fmla="*/ 48 w 54"/>
                <a:gd name="T31" fmla="*/ 36 h 60"/>
                <a:gd name="T32" fmla="*/ 42 w 54"/>
                <a:gd name="T33" fmla="*/ 36 h 60"/>
                <a:gd name="T34" fmla="*/ 42 w 54"/>
                <a:gd name="T35" fmla="*/ 42 h 60"/>
                <a:gd name="T36" fmla="*/ 42 w 54"/>
                <a:gd name="T37" fmla="*/ 48 h 60"/>
                <a:gd name="T38" fmla="*/ 36 w 54"/>
                <a:gd name="T39" fmla="*/ 48 h 60"/>
                <a:gd name="T40" fmla="*/ 36 w 54"/>
                <a:gd name="T41" fmla="*/ 54 h 60"/>
                <a:gd name="T42" fmla="*/ 6 w 54"/>
                <a:gd name="T4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60">
                  <a:moveTo>
                    <a:pt x="6" y="60"/>
                  </a:moveTo>
                  <a:lnTo>
                    <a:pt x="0" y="42"/>
                  </a:lnTo>
                  <a:lnTo>
                    <a:pt x="0" y="18"/>
                  </a:lnTo>
                  <a:lnTo>
                    <a:pt x="0" y="12"/>
                  </a:lnTo>
                  <a:lnTo>
                    <a:pt x="6" y="12"/>
                  </a:lnTo>
                  <a:lnTo>
                    <a:pt x="6" y="6"/>
                  </a:lnTo>
                  <a:lnTo>
                    <a:pt x="36" y="6"/>
                  </a:lnTo>
                  <a:lnTo>
                    <a:pt x="48" y="0"/>
                  </a:lnTo>
                  <a:lnTo>
                    <a:pt x="54" y="6"/>
                  </a:lnTo>
                  <a:lnTo>
                    <a:pt x="54" y="12"/>
                  </a:lnTo>
                  <a:lnTo>
                    <a:pt x="48" y="12"/>
                  </a:lnTo>
                  <a:lnTo>
                    <a:pt x="54" y="18"/>
                  </a:lnTo>
                  <a:lnTo>
                    <a:pt x="54" y="24"/>
                  </a:lnTo>
                  <a:lnTo>
                    <a:pt x="54" y="30"/>
                  </a:lnTo>
                  <a:lnTo>
                    <a:pt x="48" y="30"/>
                  </a:lnTo>
                  <a:lnTo>
                    <a:pt x="48" y="36"/>
                  </a:lnTo>
                  <a:lnTo>
                    <a:pt x="42" y="36"/>
                  </a:lnTo>
                  <a:lnTo>
                    <a:pt x="42" y="42"/>
                  </a:lnTo>
                  <a:lnTo>
                    <a:pt x="42" y="48"/>
                  </a:lnTo>
                  <a:lnTo>
                    <a:pt x="36" y="48"/>
                  </a:lnTo>
                  <a:lnTo>
                    <a:pt x="36" y="54"/>
                  </a:lnTo>
                  <a:lnTo>
                    <a:pt x="6"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11" name="Freeform 739"/>
            <p:cNvSpPr>
              <a:spLocks/>
            </p:cNvSpPr>
            <p:nvPr/>
          </p:nvSpPr>
          <p:spPr bwMode="auto">
            <a:xfrm>
              <a:off x="4338" y="1560"/>
              <a:ext cx="54" cy="54"/>
            </a:xfrm>
            <a:custGeom>
              <a:avLst/>
              <a:gdLst>
                <a:gd name="T0" fmla="*/ 42 w 54"/>
                <a:gd name="T1" fmla="*/ 30 h 54"/>
                <a:gd name="T2" fmla="*/ 36 w 54"/>
                <a:gd name="T3" fmla="*/ 36 h 54"/>
                <a:gd name="T4" fmla="*/ 30 w 54"/>
                <a:gd name="T5" fmla="*/ 42 h 54"/>
                <a:gd name="T6" fmla="*/ 18 w 54"/>
                <a:gd name="T7" fmla="*/ 54 h 54"/>
                <a:gd name="T8" fmla="*/ 18 w 54"/>
                <a:gd name="T9" fmla="*/ 48 h 54"/>
                <a:gd name="T10" fmla="*/ 12 w 54"/>
                <a:gd name="T11" fmla="*/ 42 h 54"/>
                <a:gd name="T12" fmla="*/ 12 w 54"/>
                <a:gd name="T13" fmla="*/ 36 h 54"/>
                <a:gd name="T14" fmla="*/ 6 w 54"/>
                <a:gd name="T15" fmla="*/ 24 h 54"/>
                <a:gd name="T16" fmla="*/ 0 w 54"/>
                <a:gd name="T17" fmla="*/ 24 h 54"/>
                <a:gd name="T18" fmla="*/ 6 w 54"/>
                <a:gd name="T19" fmla="*/ 18 h 54"/>
                <a:gd name="T20" fmla="*/ 6 w 54"/>
                <a:gd name="T21" fmla="*/ 12 h 54"/>
                <a:gd name="T22" fmla="*/ 12 w 54"/>
                <a:gd name="T23" fmla="*/ 12 h 54"/>
                <a:gd name="T24" fmla="*/ 18 w 54"/>
                <a:gd name="T25" fmla="*/ 6 h 54"/>
                <a:gd name="T26" fmla="*/ 36 w 54"/>
                <a:gd name="T27" fmla="*/ 0 h 54"/>
                <a:gd name="T28" fmla="*/ 36 w 54"/>
                <a:gd name="T29" fmla="*/ 12 h 54"/>
                <a:gd name="T30" fmla="*/ 42 w 54"/>
                <a:gd name="T31" fmla="*/ 12 h 54"/>
                <a:gd name="T32" fmla="*/ 48 w 54"/>
                <a:gd name="T33" fmla="*/ 18 h 54"/>
                <a:gd name="T34" fmla="*/ 54 w 54"/>
                <a:gd name="T35" fmla="*/ 18 h 54"/>
                <a:gd name="T36" fmla="*/ 48 w 54"/>
                <a:gd name="T37" fmla="*/ 18 h 54"/>
                <a:gd name="T38" fmla="*/ 48 w 54"/>
                <a:gd name="T39" fmla="*/ 24 h 54"/>
                <a:gd name="T40" fmla="*/ 42 w 54"/>
                <a:gd name="T41"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42" y="30"/>
                  </a:moveTo>
                  <a:lnTo>
                    <a:pt x="36" y="36"/>
                  </a:lnTo>
                  <a:lnTo>
                    <a:pt x="30" y="42"/>
                  </a:lnTo>
                  <a:lnTo>
                    <a:pt x="18" y="54"/>
                  </a:lnTo>
                  <a:lnTo>
                    <a:pt x="18" y="48"/>
                  </a:lnTo>
                  <a:lnTo>
                    <a:pt x="12" y="42"/>
                  </a:lnTo>
                  <a:lnTo>
                    <a:pt x="12" y="36"/>
                  </a:lnTo>
                  <a:lnTo>
                    <a:pt x="6" y="24"/>
                  </a:lnTo>
                  <a:lnTo>
                    <a:pt x="0" y="24"/>
                  </a:lnTo>
                  <a:lnTo>
                    <a:pt x="6" y="18"/>
                  </a:lnTo>
                  <a:lnTo>
                    <a:pt x="6" y="12"/>
                  </a:lnTo>
                  <a:lnTo>
                    <a:pt x="12" y="12"/>
                  </a:lnTo>
                  <a:lnTo>
                    <a:pt x="18" y="6"/>
                  </a:lnTo>
                  <a:lnTo>
                    <a:pt x="36" y="0"/>
                  </a:lnTo>
                  <a:lnTo>
                    <a:pt x="36" y="12"/>
                  </a:lnTo>
                  <a:lnTo>
                    <a:pt x="42" y="12"/>
                  </a:lnTo>
                  <a:lnTo>
                    <a:pt x="48" y="18"/>
                  </a:lnTo>
                  <a:lnTo>
                    <a:pt x="54" y="18"/>
                  </a:lnTo>
                  <a:lnTo>
                    <a:pt x="48" y="18"/>
                  </a:lnTo>
                  <a:lnTo>
                    <a:pt x="48" y="24"/>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12" name="Freeform 740"/>
            <p:cNvSpPr>
              <a:spLocks/>
            </p:cNvSpPr>
            <p:nvPr/>
          </p:nvSpPr>
          <p:spPr bwMode="auto">
            <a:xfrm>
              <a:off x="3768" y="1662"/>
              <a:ext cx="48" cy="36"/>
            </a:xfrm>
            <a:custGeom>
              <a:avLst/>
              <a:gdLst>
                <a:gd name="T0" fmla="*/ 24 w 48"/>
                <a:gd name="T1" fmla="*/ 30 h 36"/>
                <a:gd name="T2" fmla="*/ 6 w 48"/>
                <a:gd name="T3" fmla="*/ 36 h 36"/>
                <a:gd name="T4" fmla="*/ 0 w 48"/>
                <a:gd name="T5" fmla="*/ 18 h 36"/>
                <a:gd name="T6" fmla="*/ 0 w 48"/>
                <a:gd name="T7" fmla="*/ 6 h 36"/>
                <a:gd name="T8" fmla="*/ 42 w 48"/>
                <a:gd name="T9" fmla="*/ 0 h 36"/>
                <a:gd name="T10" fmla="*/ 48 w 48"/>
                <a:gd name="T11" fmla="*/ 30 h 36"/>
                <a:gd name="T12" fmla="*/ 42 w 48"/>
                <a:gd name="T13" fmla="*/ 30 h 36"/>
                <a:gd name="T14" fmla="*/ 24 w 48"/>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6">
                  <a:moveTo>
                    <a:pt x="24" y="30"/>
                  </a:moveTo>
                  <a:lnTo>
                    <a:pt x="6" y="36"/>
                  </a:lnTo>
                  <a:lnTo>
                    <a:pt x="0" y="18"/>
                  </a:lnTo>
                  <a:lnTo>
                    <a:pt x="0" y="6"/>
                  </a:lnTo>
                  <a:lnTo>
                    <a:pt x="42" y="0"/>
                  </a:lnTo>
                  <a:lnTo>
                    <a:pt x="48" y="30"/>
                  </a:lnTo>
                  <a:lnTo>
                    <a:pt x="42" y="30"/>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13" name="Freeform 741"/>
            <p:cNvSpPr>
              <a:spLocks/>
            </p:cNvSpPr>
            <p:nvPr/>
          </p:nvSpPr>
          <p:spPr bwMode="auto">
            <a:xfrm>
              <a:off x="3666" y="1680"/>
              <a:ext cx="36" cy="30"/>
            </a:xfrm>
            <a:custGeom>
              <a:avLst/>
              <a:gdLst>
                <a:gd name="T0" fmla="*/ 36 w 36"/>
                <a:gd name="T1" fmla="*/ 24 h 30"/>
                <a:gd name="T2" fmla="*/ 6 w 36"/>
                <a:gd name="T3" fmla="*/ 30 h 30"/>
                <a:gd name="T4" fmla="*/ 0 w 36"/>
                <a:gd name="T5" fmla="*/ 6 h 30"/>
                <a:gd name="T6" fmla="*/ 24 w 36"/>
                <a:gd name="T7" fmla="*/ 0 h 30"/>
                <a:gd name="T8" fmla="*/ 24 w 36"/>
                <a:gd name="T9" fmla="*/ 6 h 30"/>
                <a:gd name="T10" fmla="*/ 36 w 36"/>
                <a:gd name="T11" fmla="*/ 6 h 30"/>
                <a:gd name="T12" fmla="*/ 36 w 36"/>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24"/>
                  </a:moveTo>
                  <a:lnTo>
                    <a:pt x="6" y="30"/>
                  </a:lnTo>
                  <a:lnTo>
                    <a:pt x="0" y="6"/>
                  </a:lnTo>
                  <a:lnTo>
                    <a:pt x="24" y="0"/>
                  </a:lnTo>
                  <a:lnTo>
                    <a:pt x="24" y="6"/>
                  </a:lnTo>
                  <a:lnTo>
                    <a:pt x="36" y="6"/>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14" name="Freeform 742"/>
            <p:cNvSpPr>
              <a:spLocks/>
            </p:cNvSpPr>
            <p:nvPr/>
          </p:nvSpPr>
          <p:spPr bwMode="auto">
            <a:xfrm>
              <a:off x="3282" y="1716"/>
              <a:ext cx="24" cy="30"/>
            </a:xfrm>
            <a:custGeom>
              <a:avLst/>
              <a:gdLst>
                <a:gd name="T0" fmla="*/ 24 w 24"/>
                <a:gd name="T1" fmla="*/ 30 h 30"/>
                <a:gd name="T2" fmla="*/ 0 w 24"/>
                <a:gd name="T3" fmla="*/ 30 h 30"/>
                <a:gd name="T4" fmla="*/ 0 w 24"/>
                <a:gd name="T5" fmla="*/ 12 h 30"/>
                <a:gd name="T6" fmla="*/ 6 w 24"/>
                <a:gd name="T7" fmla="*/ 12 h 30"/>
                <a:gd name="T8" fmla="*/ 6 w 24"/>
                <a:gd name="T9" fmla="*/ 6 h 30"/>
                <a:gd name="T10" fmla="*/ 24 w 24"/>
                <a:gd name="T11" fmla="*/ 0 h 30"/>
                <a:gd name="T12" fmla="*/ 24 w 24"/>
                <a:gd name="T13" fmla="*/ 12 h 30"/>
                <a:gd name="T14" fmla="*/ 24 w 2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24" y="30"/>
                  </a:moveTo>
                  <a:lnTo>
                    <a:pt x="0" y="30"/>
                  </a:lnTo>
                  <a:lnTo>
                    <a:pt x="0" y="12"/>
                  </a:lnTo>
                  <a:lnTo>
                    <a:pt x="6" y="12"/>
                  </a:lnTo>
                  <a:lnTo>
                    <a:pt x="6" y="6"/>
                  </a:lnTo>
                  <a:lnTo>
                    <a:pt x="24" y="0"/>
                  </a:lnTo>
                  <a:lnTo>
                    <a:pt x="24" y="12"/>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15" name="Freeform 743"/>
            <p:cNvSpPr>
              <a:spLocks/>
            </p:cNvSpPr>
            <p:nvPr/>
          </p:nvSpPr>
          <p:spPr bwMode="auto">
            <a:xfrm>
              <a:off x="3462" y="1704"/>
              <a:ext cx="24" cy="48"/>
            </a:xfrm>
            <a:custGeom>
              <a:avLst/>
              <a:gdLst>
                <a:gd name="T0" fmla="*/ 24 w 24"/>
                <a:gd name="T1" fmla="*/ 48 h 48"/>
                <a:gd name="T2" fmla="*/ 6 w 24"/>
                <a:gd name="T3" fmla="*/ 48 h 48"/>
                <a:gd name="T4" fmla="*/ 6 w 24"/>
                <a:gd name="T5" fmla="*/ 24 h 48"/>
                <a:gd name="T6" fmla="*/ 0 w 24"/>
                <a:gd name="T7" fmla="*/ 6 h 48"/>
                <a:gd name="T8" fmla="*/ 6 w 24"/>
                <a:gd name="T9" fmla="*/ 6 h 48"/>
                <a:gd name="T10" fmla="*/ 12 w 24"/>
                <a:gd name="T11" fmla="*/ 6 h 48"/>
                <a:gd name="T12" fmla="*/ 18 w 24"/>
                <a:gd name="T13" fmla="*/ 6 h 48"/>
                <a:gd name="T14" fmla="*/ 18 w 24"/>
                <a:gd name="T15" fmla="*/ 0 h 48"/>
                <a:gd name="T16" fmla="*/ 24 w 2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8">
                  <a:moveTo>
                    <a:pt x="24" y="48"/>
                  </a:moveTo>
                  <a:lnTo>
                    <a:pt x="6" y="48"/>
                  </a:lnTo>
                  <a:lnTo>
                    <a:pt x="6" y="24"/>
                  </a:lnTo>
                  <a:lnTo>
                    <a:pt x="0" y="6"/>
                  </a:lnTo>
                  <a:lnTo>
                    <a:pt x="6" y="6"/>
                  </a:lnTo>
                  <a:lnTo>
                    <a:pt x="12" y="6"/>
                  </a:lnTo>
                  <a:lnTo>
                    <a:pt x="18" y="6"/>
                  </a:lnTo>
                  <a:lnTo>
                    <a:pt x="18" y="0"/>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16" name="Freeform 744"/>
            <p:cNvSpPr>
              <a:spLocks/>
            </p:cNvSpPr>
            <p:nvPr/>
          </p:nvSpPr>
          <p:spPr bwMode="auto">
            <a:xfrm>
              <a:off x="2340" y="1716"/>
              <a:ext cx="48" cy="30"/>
            </a:xfrm>
            <a:custGeom>
              <a:avLst/>
              <a:gdLst>
                <a:gd name="T0" fmla="*/ 48 w 48"/>
                <a:gd name="T1" fmla="*/ 6 h 30"/>
                <a:gd name="T2" fmla="*/ 42 w 48"/>
                <a:gd name="T3" fmla="*/ 30 h 30"/>
                <a:gd name="T4" fmla="*/ 0 w 48"/>
                <a:gd name="T5" fmla="*/ 24 h 30"/>
                <a:gd name="T6" fmla="*/ 0 w 48"/>
                <a:gd name="T7" fmla="*/ 18 h 30"/>
                <a:gd name="T8" fmla="*/ 6 w 48"/>
                <a:gd name="T9" fmla="*/ 0 h 30"/>
                <a:gd name="T10" fmla="*/ 48 w 48"/>
                <a:gd name="T11" fmla="*/ 6 h 30"/>
              </a:gdLst>
              <a:ahLst/>
              <a:cxnLst>
                <a:cxn ang="0">
                  <a:pos x="T0" y="T1"/>
                </a:cxn>
                <a:cxn ang="0">
                  <a:pos x="T2" y="T3"/>
                </a:cxn>
                <a:cxn ang="0">
                  <a:pos x="T4" y="T5"/>
                </a:cxn>
                <a:cxn ang="0">
                  <a:pos x="T6" y="T7"/>
                </a:cxn>
                <a:cxn ang="0">
                  <a:pos x="T8" y="T9"/>
                </a:cxn>
                <a:cxn ang="0">
                  <a:pos x="T10" y="T11"/>
                </a:cxn>
              </a:cxnLst>
              <a:rect l="0" t="0" r="r" b="b"/>
              <a:pathLst>
                <a:path w="48" h="30">
                  <a:moveTo>
                    <a:pt x="48" y="6"/>
                  </a:moveTo>
                  <a:lnTo>
                    <a:pt x="42" y="30"/>
                  </a:lnTo>
                  <a:lnTo>
                    <a:pt x="0" y="24"/>
                  </a:lnTo>
                  <a:lnTo>
                    <a:pt x="0" y="18"/>
                  </a:lnTo>
                  <a:lnTo>
                    <a:pt x="6" y="0"/>
                  </a:lnTo>
                  <a:lnTo>
                    <a:pt x="48"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17" name="Freeform 745"/>
            <p:cNvSpPr>
              <a:spLocks/>
            </p:cNvSpPr>
            <p:nvPr/>
          </p:nvSpPr>
          <p:spPr bwMode="auto">
            <a:xfrm>
              <a:off x="4422" y="1554"/>
              <a:ext cx="36" cy="36"/>
            </a:xfrm>
            <a:custGeom>
              <a:avLst/>
              <a:gdLst>
                <a:gd name="T0" fmla="*/ 24 w 36"/>
                <a:gd name="T1" fmla="*/ 30 h 36"/>
                <a:gd name="T2" fmla="*/ 18 w 36"/>
                <a:gd name="T3" fmla="*/ 24 h 36"/>
                <a:gd name="T4" fmla="*/ 18 w 36"/>
                <a:gd name="T5" fmla="*/ 18 h 36"/>
                <a:gd name="T6" fmla="*/ 12 w 36"/>
                <a:gd name="T7" fmla="*/ 18 h 36"/>
                <a:gd name="T8" fmla="*/ 6 w 36"/>
                <a:gd name="T9" fmla="*/ 18 h 36"/>
                <a:gd name="T10" fmla="*/ 0 w 36"/>
                <a:gd name="T11" fmla="*/ 18 h 36"/>
                <a:gd name="T12" fmla="*/ 6 w 36"/>
                <a:gd name="T13" fmla="*/ 0 h 36"/>
                <a:gd name="T14" fmla="*/ 18 w 36"/>
                <a:gd name="T15" fmla="*/ 6 h 36"/>
                <a:gd name="T16" fmla="*/ 24 w 36"/>
                <a:gd name="T17" fmla="*/ 6 h 36"/>
                <a:gd name="T18" fmla="*/ 18 w 36"/>
                <a:gd name="T19" fmla="*/ 18 h 36"/>
                <a:gd name="T20" fmla="*/ 24 w 36"/>
                <a:gd name="T21" fmla="*/ 18 h 36"/>
                <a:gd name="T22" fmla="*/ 30 w 36"/>
                <a:gd name="T23" fmla="*/ 18 h 36"/>
                <a:gd name="T24" fmla="*/ 30 w 36"/>
                <a:gd name="T25" fmla="*/ 24 h 36"/>
                <a:gd name="T26" fmla="*/ 30 w 36"/>
                <a:gd name="T27" fmla="*/ 30 h 36"/>
                <a:gd name="T28" fmla="*/ 36 w 36"/>
                <a:gd name="T29" fmla="*/ 30 h 36"/>
                <a:gd name="T30" fmla="*/ 36 w 36"/>
                <a:gd name="T31" fmla="*/ 36 h 36"/>
                <a:gd name="T32" fmla="*/ 24 w 36"/>
                <a:gd name="T3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6">
                  <a:moveTo>
                    <a:pt x="24" y="30"/>
                  </a:moveTo>
                  <a:lnTo>
                    <a:pt x="18" y="24"/>
                  </a:lnTo>
                  <a:lnTo>
                    <a:pt x="18" y="18"/>
                  </a:lnTo>
                  <a:lnTo>
                    <a:pt x="12" y="18"/>
                  </a:lnTo>
                  <a:lnTo>
                    <a:pt x="6" y="18"/>
                  </a:lnTo>
                  <a:lnTo>
                    <a:pt x="0" y="18"/>
                  </a:lnTo>
                  <a:lnTo>
                    <a:pt x="6" y="0"/>
                  </a:lnTo>
                  <a:lnTo>
                    <a:pt x="18" y="6"/>
                  </a:lnTo>
                  <a:lnTo>
                    <a:pt x="24" y="6"/>
                  </a:lnTo>
                  <a:lnTo>
                    <a:pt x="18" y="18"/>
                  </a:lnTo>
                  <a:lnTo>
                    <a:pt x="24" y="18"/>
                  </a:lnTo>
                  <a:lnTo>
                    <a:pt x="30" y="18"/>
                  </a:lnTo>
                  <a:lnTo>
                    <a:pt x="30" y="24"/>
                  </a:lnTo>
                  <a:lnTo>
                    <a:pt x="30" y="30"/>
                  </a:lnTo>
                  <a:lnTo>
                    <a:pt x="36" y="30"/>
                  </a:lnTo>
                  <a:lnTo>
                    <a:pt x="36" y="36"/>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18" name="Freeform 746"/>
            <p:cNvSpPr>
              <a:spLocks/>
            </p:cNvSpPr>
            <p:nvPr/>
          </p:nvSpPr>
          <p:spPr bwMode="auto">
            <a:xfrm>
              <a:off x="2808" y="1740"/>
              <a:ext cx="36" cy="18"/>
            </a:xfrm>
            <a:custGeom>
              <a:avLst/>
              <a:gdLst>
                <a:gd name="T0" fmla="*/ 6 w 36"/>
                <a:gd name="T1" fmla="*/ 12 h 18"/>
                <a:gd name="T2" fmla="*/ 0 w 36"/>
                <a:gd name="T3" fmla="*/ 12 h 18"/>
                <a:gd name="T4" fmla="*/ 6 w 36"/>
                <a:gd name="T5" fmla="*/ 6 h 18"/>
                <a:gd name="T6" fmla="*/ 0 w 36"/>
                <a:gd name="T7" fmla="*/ 0 h 18"/>
                <a:gd name="T8" fmla="*/ 36 w 36"/>
                <a:gd name="T9" fmla="*/ 0 h 18"/>
                <a:gd name="T10" fmla="*/ 36 w 36"/>
                <a:gd name="T11" fmla="*/ 6 h 18"/>
                <a:gd name="T12" fmla="*/ 36 w 36"/>
                <a:gd name="T13" fmla="*/ 12 h 18"/>
                <a:gd name="T14" fmla="*/ 30 w 36"/>
                <a:gd name="T15" fmla="*/ 12 h 18"/>
                <a:gd name="T16" fmla="*/ 24 w 36"/>
                <a:gd name="T17" fmla="*/ 12 h 18"/>
                <a:gd name="T18" fmla="*/ 18 w 36"/>
                <a:gd name="T19" fmla="*/ 12 h 18"/>
                <a:gd name="T20" fmla="*/ 12 w 36"/>
                <a:gd name="T21" fmla="*/ 18 h 18"/>
                <a:gd name="T22" fmla="*/ 6 w 36"/>
                <a:gd name="T23" fmla="*/ 18 h 18"/>
                <a:gd name="T24" fmla="*/ 6 w 36"/>
                <a:gd name="T2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8">
                  <a:moveTo>
                    <a:pt x="6" y="12"/>
                  </a:moveTo>
                  <a:lnTo>
                    <a:pt x="0" y="12"/>
                  </a:lnTo>
                  <a:lnTo>
                    <a:pt x="6" y="6"/>
                  </a:lnTo>
                  <a:lnTo>
                    <a:pt x="0" y="0"/>
                  </a:lnTo>
                  <a:lnTo>
                    <a:pt x="36" y="0"/>
                  </a:lnTo>
                  <a:lnTo>
                    <a:pt x="36" y="6"/>
                  </a:lnTo>
                  <a:lnTo>
                    <a:pt x="36" y="12"/>
                  </a:lnTo>
                  <a:lnTo>
                    <a:pt x="30" y="12"/>
                  </a:lnTo>
                  <a:lnTo>
                    <a:pt x="24" y="12"/>
                  </a:lnTo>
                  <a:lnTo>
                    <a:pt x="18" y="12"/>
                  </a:lnTo>
                  <a:lnTo>
                    <a:pt x="12" y="18"/>
                  </a:lnTo>
                  <a:lnTo>
                    <a:pt x="6" y="18"/>
                  </a:lnTo>
                  <a:lnTo>
                    <a:pt x="6" y="1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19" name="Freeform 747"/>
            <p:cNvSpPr>
              <a:spLocks/>
            </p:cNvSpPr>
            <p:nvPr/>
          </p:nvSpPr>
          <p:spPr bwMode="auto">
            <a:xfrm>
              <a:off x="822" y="1464"/>
              <a:ext cx="150" cy="96"/>
            </a:xfrm>
            <a:custGeom>
              <a:avLst/>
              <a:gdLst>
                <a:gd name="T0" fmla="*/ 132 w 150"/>
                <a:gd name="T1" fmla="*/ 96 h 96"/>
                <a:gd name="T2" fmla="*/ 120 w 150"/>
                <a:gd name="T3" fmla="*/ 96 h 96"/>
                <a:gd name="T4" fmla="*/ 114 w 150"/>
                <a:gd name="T5" fmla="*/ 90 h 96"/>
                <a:gd name="T6" fmla="*/ 114 w 150"/>
                <a:gd name="T7" fmla="*/ 96 h 96"/>
                <a:gd name="T8" fmla="*/ 108 w 150"/>
                <a:gd name="T9" fmla="*/ 90 h 96"/>
                <a:gd name="T10" fmla="*/ 102 w 150"/>
                <a:gd name="T11" fmla="*/ 90 h 96"/>
                <a:gd name="T12" fmla="*/ 96 w 150"/>
                <a:gd name="T13" fmla="*/ 90 h 96"/>
                <a:gd name="T14" fmla="*/ 84 w 150"/>
                <a:gd name="T15" fmla="*/ 90 h 96"/>
                <a:gd name="T16" fmla="*/ 72 w 150"/>
                <a:gd name="T17" fmla="*/ 84 h 96"/>
                <a:gd name="T18" fmla="*/ 66 w 150"/>
                <a:gd name="T19" fmla="*/ 84 h 96"/>
                <a:gd name="T20" fmla="*/ 54 w 150"/>
                <a:gd name="T21" fmla="*/ 84 h 96"/>
                <a:gd name="T22" fmla="*/ 48 w 150"/>
                <a:gd name="T23" fmla="*/ 84 h 96"/>
                <a:gd name="T24" fmla="*/ 42 w 150"/>
                <a:gd name="T25" fmla="*/ 78 h 96"/>
                <a:gd name="T26" fmla="*/ 30 w 150"/>
                <a:gd name="T27" fmla="*/ 84 h 96"/>
                <a:gd name="T28" fmla="*/ 30 w 150"/>
                <a:gd name="T29" fmla="*/ 78 h 96"/>
                <a:gd name="T30" fmla="*/ 24 w 150"/>
                <a:gd name="T31" fmla="*/ 78 h 96"/>
                <a:gd name="T32" fmla="*/ 18 w 150"/>
                <a:gd name="T33" fmla="*/ 78 h 96"/>
                <a:gd name="T34" fmla="*/ 12 w 150"/>
                <a:gd name="T35" fmla="*/ 78 h 96"/>
                <a:gd name="T36" fmla="*/ 6 w 150"/>
                <a:gd name="T37" fmla="*/ 78 h 96"/>
                <a:gd name="T38" fmla="*/ 0 w 150"/>
                <a:gd name="T39" fmla="*/ 78 h 96"/>
                <a:gd name="T40" fmla="*/ 0 w 150"/>
                <a:gd name="T41" fmla="*/ 72 h 96"/>
                <a:gd name="T42" fmla="*/ 6 w 150"/>
                <a:gd name="T43" fmla="*/ 72 h 96"/>
                <a:gd name="T44" fmla="*/ 6 w 150"/>
                <a:gd name="T45" fmla="*/ 66 h 96"/>
                <a:gd name="T46" fmla="*/ 12 w 150"/>
                <a:gd name="T47" fmla="*/ 66 h 96"/>
                <a:gd name="T48" fmla="*/ 18 w 150"/>
                <a:gd name="T49" fmla="*/ 66 h 96"/>
                <a:gd name="T50" fmla="*/ 24 w 150"/>
                <a:gd name="T51" fmla="*/ 60 h 96"/>
                <a:gd name="T52" fmla="*/ 30 w 150"/>
                <a:gd name="T53" fmla="*/ 60 h 96"/>
                <a:gd name="T54" fmla="*/ 30 w 150"/>
                <a:gd name="T55" fmla="*/ 54 h 96"/>
                <a:gd name="T56" fmla="*/ 36 w 150"/>
                <a:gd name="T57" fmla="*/ 60 h 96"/>
                <a:gd name="T58" fmla="*/ 36 w 150"/>
                <a:gd name="T59" fmla="*/ 54 h 96"/>
                <a:gd name="T60" fmla="*/ 36 w 150"/>
                <a:gd name="T61" fmla="*/ 48 h 96"/>
                <a:gd name="T62" fmla="*/ 36 w 150"/>
                <a:gd name="T63" fmla="*/ 42 h 96"/>
                <a:gd name="T64" fmla="*/ 42 w 150"/>
                <a:gd name="T65" fmla="*/ 42 h 96"/>
                <a:gd name="T66" fmla="*/ 42 w 150"/>
                <a:gd name="T67" fmla="*/ 36 h 96"/>
                <a:gd name="T68" fmla="*/ 48 w 150"/>
                <a:gd name="T69" fmla="*/ 36 h 96"/>
                <a:gd name="T70" fmla="*/ 48 w 150"/>
                <a:gd name="T71" fmla="*/ 30 h 96"/>
                <a:gd name="T72" fmla="*/ 54 w 150"/>
                <a:gd name="T73" fmla="*/ 24 h 96"/>
                <a:gd name="T74" fmla="*/ 60 w 150"/>
                <a:gd name="T75" fmla="*/ 18 h 96"/>
                <a:gd name="T76" fmla="*/ 60 w 150"/>
                <a:gd name="T77" fmla="*/ 12 h 96"/>
                <a:gd name="T78" fmla="*/ 66 w 150"/>
                <a:gd name="T79" fmla="*/ 12 h 96"/>
                <a:gd name="T80" fmla="*/ 72 w 150"/>
                <a:gd name="T81" fmla="*/ 6 h 96"/>
                <a:gd name="T82" fmla="*/ 66 w 150"/>
                <a:gd name="T83" fmla="*/ 0 h 96"/>
                <a:gd name="T84" fmla="*/ 144 w 150"/>
                <a:gd name="T85" fmla="*/ 24 h 96"/>
                <a:gd name="T86" fmla="*/ 150 w 150"/>
                <a:gd name="T87" fmla="*/ 24 h 96"/>
                <a:gd name="T88" fmla="*/ 144 w 150"/>
                <a:gd name="T89" fmla="*/ 54 h 96"/>
                <a:gd name="T90" fmla="*/ 132 w 150"/>
                <a:gd name="T9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96">
                  <a:moveTo>
                    <a:pt x="132" y="96"/>
                  </a:moveTo>
                  <a:lnTo>
                    <a:pt x="120" y="96"/>
                  </a:lnTo>
                  <a:lnTo>
                    <a:pt x="114" y="90"/>
                  </a:lnTo>
                  <a:lnTo>
                    <a:pt x="114" y="96"/>
                  </a:lnTo>
                  <a:lnTo>
                    <a:pt x="108" y="90"/>
                  </a:lnTo>
                  <a:lnTo>
                    <a:pt x="102" y="90"/>
                  </a:lnTo>
                  <a:lnTo>
                    <a:pt x="96" y="90"/>
                  </a:lnTo>
                  <a:lnTo>
                    <a:pt x="84" y="90"/>
                  </a:lnTo>
                  <a:lnTo>
                    <a:pt x="72" y="84"/>
                  </a:lnTo>
                  <a:lnTo>
                    <a:pt x="66" y="84"/>
                  </a:lnTo>
                  <a:lnTo>
                    <a:pt x="54" y="84"/>
                  </a:lnTo>
                  <a:lnTo>
                    <a:pt x="48" y="84"/>
                  </a:lnTo>
                  <a:lnTo>
                    <a:pt x="42" y="78"/>
                  </a:lnTo>
                  <a:lnTo>
                    <a:pt x="30" y="84"/>
                  </a:lnTo>
                  <a:lnTo>
                    <a:pt x="30" y="78"/>
                  </a:lnTo>
                  <a:lnTo>
                    <a:pt x="24" y="78"/>
                  </a:lnTo>
                  <a:lnTo>
                    <a:pt x="18" y="78"/>
                  </a:lnTo>
                  <a:lnTo>
                    <a:pt x="12" y="78"/>
                  </a:lnTo>
                  <a:lnTo>
                    <a:pt x="6" y="78"/>
                  </a:lnTo>
                  <a:lnTo>
                    <a:pt x="0" y="78"/>
                  </a:lnTo>
                  <a:lnTo>
                    <a:pt x="0" y="72"/>
                  </a:lnTo>
                  <a:lnTo>
                    <a:pt x="6" y="72"/>
                  </a:lnTo>
                  <a:lnTo>
                    <a:pt x="6" y="66"/>
                  </a:lnTo>
                  <a:lnTo>
                    <a:pt x="12" y="66"/>
                  </a:lnTo>
                  <a:lnTo>
                    <a:pt x="18" y="66"/>
                  </a:lnTo>
                  <a:lnTo>
                    <a:pt x="24" y="60"/>
                  </a:lnTo>
                  <a:lnTo>
                    <a:pt x="30" y="60"/>
                  </a:lnTo>
                  <a:lnTo>
                    <a:pt x="30" y="54"/>
                  </a:lnTo>
                  <a:lnTo>
                    <a:pt x="36" y="60"/>
                  </a:lnTo>
                  <a:lnTo>
                    <a:pt x="36" y="54"/>
                  </a:lnTo>
                  <a:lnTo>
                    <a:pt x="36" y="48"/>
                  </a:lnTo>
                  <a:lnTo>
                    <a:pt x="36" y="42"/>
                  </a:lnTo>
                  <a:lnTo>
                    <a:pt x="42" y="42"/>
                  </a:lnTo>
                  <a:lnTo>
                    <a:pt x="42" y="36"/>
                  </a:lnTo>
                  <a:lnTo>
                    <a:pt x="48" y="36"/>
                  </a:lnTo>
                  <a:lnTo>
                    <a:pt x="48" y="30"/>
                  </a:lnTo>
                  <a:lnTo>
                    <a:pt x="54" y="24"/>
                  </a:lnTo>
                  <a:lnTo>
                    <a:pt x="60" y="18"/>
                  </a:lnTo>
                  <a:lnTo>
                    <a:pt x="60" y="12"/>
                  </a:lnTo>
                  <a:lnTo>
                    <a:pt x="66" y="12"/>
                  </a:lnTo>
                  <a:lnTo>
                    <a:pt x="72" y="6"/>
                  </a:lnTo>
                  <a:lnTo>
                    <a:pt x="66" y="0"/>
                  </a:lnTo>
                  <a:lnTo>
                    <a:pt x="144" y="24"/>
                  </a:lnTo>
                  <a:lnTo>
                    <a:pt x="150" y="24"/>
                  </a:lnTo>
                  <a:lnTo>
                    <a:pt x="144" y="54"/>
                  </a:lnTo>
                  <a:lnTo>
                    <a:pt x="132" y="9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20" name="Freeform 748"/>
            <p:cNvSpPr>
              <a:spLocks/>
            </p:cNvSpPr>
            <p:nvPr/>
          </p:nvSpPr>
          <p:spPr bwMode="auto">
            <a:xfrm>
              <a:off x="954" y="1488"/>
              <a:ext cx="114" cy="168"/>
            </a:xfrm>
            <a:custGeom>
              <a:avLst/>
              <a:gdLst>
                <a:gd name="T0" fmla="*/ 66 w 114"/>
                <a:gd name="T1" fmla="*/ 168 h 168"/>
                <a:gd name="T2" fmla="*/ 66 w 114"/>
                <a:gd name="T3" fmla="*/ 162 h 168"/>
                <a:gd name="T4" fmla="*/ 72 w 114"/>
                <a:gd name="T5" fmla="*/ 162 h 168"/>
                <a:gd name="T6" fmla="*/ 72 w 114"/>
                <a:gd name="T7" fmla="*/ 150 h 168"/>
                <a:gd name="T8" fmla="*/ 72 w 114"/>
                <a:gd name="T9" fmla="*/ 144 h 168"/>
                <a:gd name="T10" fmla="*/ 72 w 114"/>
                <a:gd name="T11" fmla="*/ 138 h 168"/>
                <a:gd name="T12" fmla="*/ 72 w 114"/>
                <a:gd name="T13" fmla="*/ 132 h 168"/>
                <a:gd name="T14" fmla="*/ 66 w 114"/>
                <a:gd name="T15" fmla="*/ 132 h 168"/>
                <a:gd name="T16" fmla="*/ 72 w 114"/>
                <a:gd name="T17" fmla="*/ 132 h 168"/>
                <a:gd name="T18" fmla="*/ 66 w 114"/>
                <a:gd name="T19" fmla="*/ 132 h 168"/>
                <a:gd name="T20" fmla="*/ 66 w 114"/>
                <a:gd name="T21" fmla="*/ 126 h 168"/>
                <a:gd name="T22" fmla="*/ 60 w 114"/>
                <a:gd name="T23" fmla="*/ 126 h 168"/>
                <a:gd name="T24" fmla="*/ 60 w 114"/>
                <a:gd name="T25" fmla="*/ 120 h 168"/>
                <a:gd name="T26" fmla="*/ 54 w 114"/>
                <a:gd name="T27" fmla="*/ 114 h 168"/>
                <a:gd name="T28" fmla="*/ 54 w 114"/>
                <a:gd name="T29" fmla="*/ 108 h 168"/>
                <a:gd name="T30" fmla="*/ 48 w 114"/>
                <a:gd name="T31" fmla="*/ 108 h 168"/>
                <a:gd name="T32" fmla="*/ 48 w 114"/>
                <a:gd name="T33" fmla="*/ 102 h 168"/>
                <a:gd name="T34" fmla="*/ 42 w 114"/>
                <a:gd name="T35" fmla="*/ 102 h 168"/>
                <a:gd name="T36" fmla="*/ 36 w 114"/>
                <a:gd name="T37" fmla="*/ 96 h 168"/>
                <a:gd name="T38" fmla="*/ 36 w 114"/>
                <a:gd name="T39" fmla="*/ 102 h 168"/>
                <a:gd name="T40" fmla="*/ 30 w 114"/>
                <a:gd name="T41" fmla="*/ 102 h 168"/>
                <a:gd name="T42" fmla="*/ 24 w 114"/>
                <a:gd name="T43" fmla="*/ 102 h 168"/>
                <a:gd name="T44" fmla="*/ 24 w 114"/>
                <a:gd name="T45" fmla="*/ 108 h 168"/>
                <a:gd name="T46" fmla="*/ 24 w 114"/>
                <a:gd name="T47" fmla="*/ 102 h 168"/>
                <a:gd name="T48" fmla="*/ 18 w 114"/>
                <a:gd name="T49" fmla="*/ 102 h 168"/>
                <a:gd name="T50" fmla="*/ 12 w 114"/>
                <a:gd name="T51" fmla="*/ 96 h 168"/>
                <a:gd name="T52" fmla="*/ 18 w 114"/>
                <a:gd name="T53" fmla="*/ 78 h 168"/>
                <a:gd name="T54" fmla="*/ 0 w 114"/>
                <a:gd name="T55" fmla="*/ 72 h 168"/>
                <a:gd name="T56" fmla="*/ 12 w 114"/>
                <a:gd name="T57" fmla="*/ 30 h 168"/>
                <a:gd name="T58" fmla="*/ 18 w 114"/>
                <a:gd name="T59" fmla="*/ 0 h 168"/>
                <a:gd name="T60" fmla="*/ 114 w 114"/>
                <a:gd name="T61" fmla="*/ 30 h 168"/>
                <a:gd name="T62" fmla="*/ 78 w 114"/>
                <a:gd name="T63" fmla="*/ 168 h 168"/>
                <a:gd name="T64" fmla="*/ 66 w 114"/>
                <a:gd name="T6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68">
                  <a:moveTo>
                    <a:pt x="66" y="168"/>
                  </a:moveTo>
                  <a:lnTo>
                    <a:pt x="66" y="162"/>
                  </a:lnTo>
                  <a:lnTo>
                    <a:pt x="72" y="162"/>
                  </a:lnTo>
                  <a:lnTo>
                    <a:pt x="72" y="150"/>
                  </a:lnTo>
                  <a:lnTo>
                    <a:pt x="72" y="144"/>
                  </a:lnTo>
                  <a:lnTo>
                    <a:pt x="72" y="138"/>
                  </a:lnTo>
                  <a:lnTo>
                    <a:pt x="72" y="132"/>
                  </a:lnTo>
                  <a:lnTo>
                    <a:pt x="66" y="132"/>
                  </a:lnTo>
                  <a:lnTo>
                    <a:pt x="72" y="132"/>
                  </a:lnTo>
                  <a:lnTo>
                    <a:pt x="66" y="132"/>
                  </a:lnTo>
                  <a:lnTo>
                    <a:pt x="66" y="126"/>
                  </a:lnTo>
                  <a:lnTo>
                    <a:pt x="60" y="126"/>
                  </a:lnTo>
                  <a:lnTo>
                    <a:pt x="60" y="120"/>
                  </a:lnTo>
                  <a:lnTo>
                    <a:pt x="54" y="114"/>
                  </a:lnTo>
                  <a:lnTo>
                    <a:pt x="54" y="108"/>
                  </a:lnTo>
                  <a:lnTo>
                    <a:pt x="48" y="108"/>
                  </a:lnTo>
                  <a:lnTo>
                    <a:pt x="48" y="102"/>
                  </a:lnTo>
                  <a:lnTo>
                    <a:pt x="42" y="102"/>
                  </a:lnTo>
                  <a:lnTo>
                    <a:pt x="36" y="96"/>
                  </a:lnTo>
                  <a:lnTo>
                    <a:pt x="36" y="102"/>
                  </a:lnTo>
                  <a:lnTo>
                    <a:pt x="30" y="102"/>
                  </a:lnTo>
                  <a:lnTo>
                    <a:pt x="24" y="102"/>
                  </a:lnTo>
                  <a:lnTo>
                    <a:pt x="24" y="108"/>
                  </a:lnTo>
                  <a:lnTo>
                    <a:pt x="24" y="102"/>
                  </a:lnTo>
                  <a:lnTo>
                    <a:pt x="18" y="102"/>
                  </a:lnTo>
                  <a:lnTo>
                    <a:pt x="12" y="96"/>
                  </a:lnTo>
                  <a:lnTo>
                    <a:pt x="18" y="78"/>
                  </a:lnTo>
                  <a:lnTo>
                    <a:pt x="0" y="72"/>
                  </a:lnTo>
                  <a:lnTo>
                    <a:pt x="12" y="30"/>
                  </a:lnTo>
                  <a:lnTo>
                    <a:pt x="18" y="0"/>
                  </a:lnTo>
                  <a:lnTo>
                    <a:pt x="114" y="30"/>
                  </a:lnTo>
                  <a:lnTo>
                    <a:pt x="78" y="168"/>
                  </a:lnTo>
                  <a:lnTo>
                    <a:pt x="66" y="16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21" name="Freeform 749"/>
            <p:cNvSpPr>
              <a:spLocks/>
            </p:cNvSpPr>
            <p:nvPr/>
          </p:nvSpPr>
          <p:spPr bwMode="auto">
            <a:xfrm>
              <a:off x="4248" y="1596"/>
              <a:ext cx="42" cy="60"/>
            </a:xfrm>
            <a:custGeom>
              <a:avLst/>
              <a:gdLst>
                <a:gd name="T0" fmla="*/ 6 w 42"/>
                <a:gd name="T1" fmla="*/ 54 h 60"/>
                <a:gd name="T2" fmla="*/ 12 w 42"/>
                <a:gd name="T3" fmla="*/ 54 h 60"/>
                <a:gd name="T4" fmla="*/ 12 w 42"/>
                <a:gd name="T5" fmla="*/ 48 h 60"/>
                <a:gd name="T6" fmla="*/ 12 w 42"/>
                <a:gd name="T7" fmla="*/ 42 h 60"/>
                <a:gd name="T8" fmla="*/ 12 w 42"/>
                <a:gd name="T9" fmla="*/ 36 h 60"/>
                <a:gd name="T10" fmla="*/ 12 w 42"/>
                <a:gd name="T11" fmla="*/ 30 h 60"/>
                <a:gd name="T12" fmla="*/ 6 w 42"/>
                <a:gd name="T13" fmla="*/ 30 h 60"/>
                <a:gd name="T14" fmla="*/ 6 w 42"/>
                <a:gd name="T15" fmla="*/ 24 h 60"/>
                <a:gd name="T16" fmla="*/ 6 w 42"/>
                <a:gd name="T17" fmla="*/ 18 h 60"/>
                <a:gd name="T18" fmla="*/ 6 w 42"/>
                <a:gd name="T19" fmla="*/ 12 h 60"/>
                <a:gd name="T20" fmla="*/ 0 w 42"/>
                <a:gd name="T21" fmla="*/ 12 h 60"/>
                <a:gd name="T22" fmla="*/ 0 w 42"/>
                <a:gd name="T23" fmla="*/ 6 h 60"/>
                <a:gd name="T24" fmla="*/ 0 w 42"/>
                <a:gd name="T25" fmla="*/ 0 h 60"/>
                <a:gd name="T26" fmla="*/ 6 w 42"/>
                <a:gd name="T27" fmla="*/ 0 h 60"/>
                <a:gd name="T28" fmla="*/ 12 w 42"/>
                <a:gd name="T29" fmla="*/ 0 h 60"/>
                <a:gd name="T30" fmla="*/ 12 w 42"/>
                <a:gd name="T31" fmla="*/ 6 h 60"/>
                <a:gd name="T32" fmla="*/ 12 w 42"/>
                <a:gd name="T33" fmla="*/ 12 h 60"/>
                <a:gd name="T34" fmla="*/ 12 w 42"/>
                <a:gd name="T35" fmla="*/ 18 h 60"/>
                <a:gd name="T36" fmla="*/ 12 w 42"/>
                <a:gd name="T37" fmla="*/ 24 h 60"/>
                <a:gd name="T38" fmla="*/ 18 w 42"/>
                <a:gd name="T39" fmla="*/ 18 h 60"/>
                <a:gd name="T40" fmla="*/ 24 w 42"/>
                <a:gd name="T41" fmla="*/ 18 h 60"/>
                <a:gd name="T42" fmla="*/ 30 w 42"/>
                <a:gd name="T43" fmla="*/ 18 h 60"/>
                <a:gd name="T44" fmla="*/ 30 w 42"/>
                <a:gd name="T45" fmla="*/ 24 h 60"/>
                <a:gd name="T46" fmla="*/ 36 w 42"/>
                <a:gd name="T47" fmla="*/ 24 h 60"/>
                <a:gd name="T48" fmla="*/ 36 w 42"/>
                <a:gd name="T49" fmla="*/ 30 h 60"/>
                <a:gd name="T50" fmla="*/ 42 w 42"/>
                <a:gd name="T51" fmla="*/ 30 h 60"/>
                <a:gd name="T52" fmla="*/ 42 w 42"/>
                <a:gd name="T53" fmla="*/ 36 h 60"/>
                <a:gd name="T54" fmla="*/ 24 w 42"/>
                <a:gd name="T55" fmla="*/ 48 h 60"/>
                <a:gd name="T56" fmla="*/ 18 w 42"/>
                <a:gd name="T57" fmla="*/ 54 h 60"/>
                <a:gd name="T58" fmla="*/ 12 w 42"/>
                <a:gd name="T59" fmla="*/ 54 h 60"/>
                <a:gd name="T60" fmla="*/ 12 w 42"/>
                <a:gd name="T61" fmla="*/ 60 h 60"/>
                <a:gd name="T62" fmla="*/ 6 w 42"/>
                <a:gd name="T63" fmla="*/ 60 h 60"/>
                <a:gd name="T64" fmla="*/ 6 w 42"/>
                <a:gd name="T6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60">
                  <a:moveTo>
                    <a:pt x="6" y="54"/>
                  </a:moveTo>
                  <a:lnTo>
                    <a:pt x="12" y="54"/>
                  </a:lnTo>
                  <a:lnTo>
                    <a:pt x="12" y="48"/>
                  </a:lnTo>
                  <a:lnTo>
                    <a:pt x="12" y="42"/>
                  </a:lnTo>
                  <a:lnTo>
                    <a:pt x="12" y="36"/>
                  </a:lnTo>
                  <a:lnTo>
                    <a:pt x="12" y="30"/>
                  </a:lnTo>
                  <a:lnTo>
                    <a:pt x="6" y="30"/>
                  </a:lnTo>
                  <a:lnTo>
                    <a:pt x="6" y="24"/>
                  </a:lnTo>
                  <a:lnTo>
                    <a:pt x="6" y="18"/>
                  </a:lnTo>
                  <a:lnTo>
                    <a:pt x="6" y="12"/>
                  </a:lnTo>
                  <a:lnTo>
                    <a:pt x="0" y="12"/>
                  </a:lnTo>
                  <a:lnTo>
                    <a:pt x="0" y="6"/>
                  </a:lnTo>
                  <a:lnTo>
                    <a:pt x="0" y="0"/>
                  </a:lnTo>
                  <a:lnTo>
                    <a:pt x="6" y="0"/>
                  </a:lnTo>
                  <a:lnTo>
                    <a:pt x="12" y="0"/>
                  </a:lnTo>
                  <a:lnTo>
                    <a:pt x="12" y="6"/>
                  </a:lnTo>
                  <a:lnTo>
                    <a:pt x="12" y="12"/>
                  </a:lnTo>
                  <a:lnTo>
                    <a:pt x="12" y="18"/>
                  </a:lnTo>
                  <a:lnTo>
                    <a:pt x="12" y="24"/>
                  </a:lnTo>
                  <a:lnTo>
                    <a:pt x="18" y="18"/>
                  </a:lnTo>
                  <a:lnTo>
                    <a:pt x="24" y="18"/>
                  </a:lnTo>
                  <a:lnTo>
                    <a:pt x="30" y="18"/>
                  </a:lnTo>
                  <a:lnTo>
                    <a:pt x="30" y="24"/>
                  </a:lnTo>
                  <a:lnTo>
                    <a:pt x="36" y="24"/>
                  </a:lnTo>
                  <a:lnTo>
                    <a:pt x="36" y="30"/>
                  </a:lnTo>
                  <a:lnTo>
                    <a:pt x="42" y="30"/>
                  </a:lnTo>
                  <a:lnTo>
                    <a:pt x="42" y="36"/>
                  </a:lnTo>
                  <a:lnTo>
                    <a:pt x="24" y="48"/>
                  </a:lnTo>
                  <a:lnTo>
                    <a:pt x="18" y="54"/>
                  </a:lnTo>
                  <a:lnTo>
                    <a:pt x="12" y="54"/>
                  </a:lnTo>
                  <a:lnTo>
                    <a:pt x="12" y="60"/>
                  </a:lnTo>
                  <a:lnTo>
                    <a:pt x="6" y="60"/>
                  </a:lnTo>
                  <a:lnTo>
                    <a:pt x="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22" name="Freeform 750"/>
            <p:cNvSpPr>
              <a:spLocks/>
            </p:cNvSpPr>
            <p:nvPr/>
          </p:nvSpPr>
          <p:spPr bwMode="auto">
            <a:xfrm>
              <a:off x="3540" y="1704"/>
              <a:ext cx="42" cy="24"/>
            </a:xfrm>
            <a:custGeom>
              <a:avLst/>
              <a:gdLst>
                <a:gd name="T0" fmla="*/ 30 w 42"/>
                <a:gd name="T1" fmla="*/ 24 h 24"/>
                <a:gd name="T2" fmla="*/ 6 w 42"/>
                <a:gd name="T3" fmla="*/ 24 h 24"/>
                <a:gd name="T4" fmla="*/ 0 w 42"/>
                <a:gd name="T5" fmla="*/ 0 h 24"/>
                <a:gd name="T6" fmla="*/ 30 w 42"/>
                <a:gd name="T7" fmla="*/ 0 h 24"/>
                <a:gd name="T8" fmla="*/ 30 w 42"/>
                <a:gd name="T9" fmla="*/ 6 h 24"/>
                <a:gd name="T10" fmla="*/ 36 w 42"/>
                <a:gd name="T11" fmla="*/ 6 h 24"/>
                <a:gd name="T12" fmla="*/ 36 w 42"/>
                <a:gd name="T13" fmla="*/ 12 h 24"/>
                <a:gd name="T14" fmla="*/ 42 w 42"/>
                <a:gd name="T15" fmla="*/ 12 h 24"/>
                <a:gd name="T16" fmla="*/ 24 w 42"/>
                <a:gd name="T17" fmla="*/ 18 h 24"/>
                <a:gd name="T18" fmla="*/ 30 w 4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4">
                  <a:moveTo>
                    <a:pt x="30" y="24"/>
                  </a:moveTo>
                  <a:lnTo>
                    <a:pt x="6" y="24"/>
                  </a:lnTo>
                  <a:lnTo>
                    <a:pt x="0" y="0"/>
                  </a:lnTo>
                  <a:lnTo>
                    <a:pt x="30" y="0"/>
                  </a:lnTo>
                  <a:lnTo>
                    <a:pt x="30" y="6"/>
                  </a:lnTo>
                  <a:lnTo>
                    <a:pt x="36" y="6"/>
                  </a:lnTo>
                  <a:lnTo>
                    <a:pt x="36" y="12"/>
                  </a:lnTo>
                  <a:lnTo>
                    <a:pt x="42" y="12"/>
                  </a:lnTo>
                  <a:lnTo>
                    <a:pt x="24"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23" name="Freeform 751"/>
            <p:cNvSpPr>
              <a:spLocks/>
            </p:cNvSpPr>
            <p:nvPr/>
          </p:nvSpPr>
          <p:spPr bwMode="auto">
            <a:xfrm>
              <a:off x="4008" y="1638"/>
              <a:ext cx="42" cy="54"/>
            </a:xfrm>
            <a:custGeom>
              <a:avLst/>
              <a:gdLst>
                <a:gd name="T0" fmla="*/ 12 w 42"/>
                <a:gd name="T1" fmla="*/ 54 h 54"/>
                <a:gd name="T2" fmla="*/ 6 w 42"/>
                <a:gd name="T3" fmla="*/ 36 h 54"/>
                <a:gd name="T4" fmla="*/ 0 w 42"/>
                <a:gd name="T5" fmla="*/ 24 h 54"/>
                <a:gd name="T6" fmla="*/ 6 w 42"/>
                <a:gd name="T7" fmla="*/ 12 h 54"/>
                <a:gd name="T8" fmla="*/ 12 w 42"/>
                <a:gd name="T9" fmla="*/ 0 h 54"/>
                <a:gd name="T10" fmla="*/ 36 w 42"/>
                <a:gd name="T11" fmla="*/ 0 h 54"/>
                <a:gd name="T12" fmla="*/ 42 w 42"/>
                <a:gd name="T13" fmla="*/ 48 h 54"/>
                <a:gd name="T14" fmla="*/ 12 w 42"/>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4">
                  <a:moveTo>
                    <a:pt x="12" y="54"/>
                  </a:moveTo>
                  <a:lnTo>
                    <a:pt x="6" y="36"/>
                  </a:lnTo>
                  <a:lnTo>
                    <a:pt x="0" y="24"/>
                  </a:lnTo>
                  <a:lnTo>
                    <a:pt x="6" y="12"/>
                  </a:lnTo>
                  <a:lnTo>
                    <a:pt x="12" y="0"/>
                  </a:lnTo>
                  <a:lnTo>
                    <a:pt x="36" y="0"/>
                  </a:lnTo>
                  <a:lnTo>
                    <a:pt x="42" y="48"/>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24" name="Freeform 752"/>
            <p:cNvSpPr>
              <a:spLocks/>
            </p:cNvSpPr>
            <p:nvPr/>
          </p:nvSpPr>
          <p:spPr bwMode="auto">
            <a:xfrm>
              <a:off x="4044" y="1638"/>
              <a:ext cx="42" cy="60"/>
            </a:xfrm>
            <a:custGeom>
              <a:avLst/>
              <a:gdLst>
                <a:gd name="T0" fmla="*/ 30 w 42"/>
                <a:gd name="T1" fmla="*/ 60 h 60"/>
                <a:gd name="T2" fmla="*/ 24 w 42"/>
                <a:gd name="T3" fmla="*/ 60 h 60"/>
                <a:gd name="T4" fmla="*/ 18 w 42"/>
                <a:gd name="T5" fmla="*/ 60 h 60"/>
                <a:gd name="T6" fmla="*/ 18 w 42"/>
                <a:gd name="T7" fmla="*/ 54 h 60"/>
                <a:gd name="T8" fmla="*/ 18 w 42"/>
                <a:gd name="T9" fmla="*/ 48 h 60"/>
                <a:gd name="T10" fmla="*/ 12 w 42"/>
                <a:gd name="T11" fmla="*/ 54 h 60"/>
                <a:gd name="T12" fmla="*/ 12 w 42"/>
                <a:gd name="T13" fmla="*/ 48 h 60"/>
                <a:gd name="T14" fmla="*/ 6 w 42"/>
                <a:gd name="T15" fmla="*/ 48 h 60"/>
                <a:gd name="T16" fmla="*/ 0 w 42"/>
                <a:gd name="T17" fmla="*/ 0 h 60"/>
                <a:gd name="T18" fmla="*/ 0 w 42"/>
                <a:gd name="T19" fmla="*/ 6 h 60"/>
                <a:gd name="T20" fmla="*/ 0 w 42"/>
                <a:gd name="T21" fmla="*/ 12 h 60"/>
                <a:gd name="T22" fmla="*/ 6 w 42"/>
                <a:gd name="T23" fmla="*/ 12 h 60"/>
                <a:gd name="T24" fmla="*/ 12 w 42"/>
                <a:gd name="T25" fmla="*/ 12 h 60"/>
                <a:gd name="T26" fmla="*/ 12 w 42"/>
                <a:gd name="T27" fmla="*/ 18 h 60"/>
                <a:gd name="T28" fmla="*/ 6 w 42"/>
                <a:gd name="T29" fmla="*/ 18 h 60"/>
                <a:gd name="T30" fmla="*/ 12 w 42"/>
                <a:gd name="T31" fmla="*/ 18 h 60"/>
                <a:gd name="T32" fmla="*/ 12 w 42"/>
                <a:gd name="T33" fmla="*/ 12 h 60"/>
                <a:gd name="T34" fmla="*/ 18 w 42"/>
                <a:gd name="T35" fmla="*/ 18 h 60"/>
                <a:gd name="T36" fmla="*/ 18 w 42"/>
                <a:gd name="T37" fmla="*/ 12 h 60"/>
                <a:gd name="T38" fmla="*/ 24 w 42"/>
                <a:gd name="T39" fmla="*/ 12 h 60"/>
                <a:gd name="T40" fmla="*/ 30 w 42"/>
                <a:gd name="T41" fmla="*/ 12 h 60"/>
                <a:gd name="T42" fmla="*/ 30 w 42"/>
                <a:gd name="T43" fmla="*/ 6 h 60"/>
                <a:gd name="T44" fmla="*/ 36 w 42"/>
                <a:gd name="T45" fmla="*/ 6 h 60"/>
                <a:gd name="T46" fmla="*/ 36 w 42"/>
                <a:gd name="T47" fmla="*/ 18 h 60"/>
                <a:gd name="T48" fmla="*/ 42 w 42"/>
                <a:gd name="T49" fmla="*/ 30 h 60"/>
                <a:gd name="T50" fmla="*/ 30 w 42"/>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60">
                  <a:moveTo>
                    <a:pt x="30" y="60"/>
                  </a:moveTo>
                  <a:lnTo>
                    <a:pt x="24" y="60"/>
                  </a:lnTo>
                  <a:lnTo>
                    <a:pt x="18" y="60"/>
                  </a:lnTo>
                  <a:lnTo>
                    <a:pt x="18" y="54"/>
                  </a:lnTo>
                  <a:lnTo>
                    <a:pt x="18" y="48"/>
                  </a:lnTo>
                  <a:lnTo>
                    <a:pt x="12" y="54"/>
                  </a:lnTo>
                  <a:lnTo>
                    <a:pt x="12" y="48"/>
                  </a:lnTo>
                  <a:lnTo>
                    <a:pt x="6" y="48"/>
                  </a:lnTo>
                  <a:lnTo>
                    <a:pt x="0" y="0"/>
                  </a:lnTo>
                  <a:lnTo>
                    <a:pt x="0" y="6"/>
                  </a:lnTo>
                  <a:lnTo>
                    <a:pt x="0" y="12"/>
                  </a:lnTo>
                  <a:lnTo>
                    <a:pt x="6" y="12"/>
                  </a:lnTo>
                  <a:lnTo>
                    <a:pt x="12" y="12"/>
                  </a:lnTo>
                  <a:lnTo>
                    <a:pt x="12" y="18"/>
                  </a:lnTo>
                  <a:lnTo>
                    <a:pt x="6" y="18"/>
                  </a:lnTo>
                  <a:lnTo>
                    <a:pt x="12" y="18"/>
                  </a:lnTo>
                  <a:lnTo>
                    <a:pt x="12" y="12"/>
                  </a:lnTo>
                  <a:lnTo>
                    <a:pt x="18" y="18"/>
                  </a:lnTo>
                  <a:lnTo>
                    <a:pt x="18" y="12"/>
                  </a:lnTo>
                  <a:lnTo>
                    <a:pt x="24" y="12"/>
                  </a:lnTo>
                  <a:lnTo>
                    <a:pt x="30" y="12"/>
                  </a:lnTo>
                  <a:lnTo>
                    <a:pt x="30" y="6"/>
                  </a:lnTo>
                  <a:lnTo>
                    <a:pt x="36" y="6"/>
                  </a:lnTo>
                  <a:lnTo>
                    <a:pt x="36" y="18"/>
                  </a:lnTo>
                  <a:lnTo>
                    <a:pt x="42" y="30"/>
                  </a:lnTo>
                  <a:lnTo>
                    <a:pt x="3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25" name="Freeform 753"/>
            <p:cNvSpPr>
              <a:spLocks/>
            </p:cNvSpPr>
            <p:nvPr/>
          </p:nvSpPr>
          <p:spPr bwMode="auto">
            <a:xfrm>
              <a:off x="3510" y="1704"/>
              <a:ext cx="36" cy="30"/>
            </a:xfrm>
            <a:custGeom>
              <a:avLst/>
              <a:gdLst>
                <a:gd name="T0" fmla="*/ 24 w 36"/>
                <a:gd name="T1" fmla="*/ 30 h 30"/>
                <a:gd name="T2" fmla="*/ 0 w 36"/>
                <a:gd name="T3" fmla="*/ 30 h 30"/>
                <a:gd name="T4" fmla="*/ 0 w 36"/>
                <a:gd name="T5" fmla="*/ 6 h 30"/>
                <a:gd name="T6" fmla="*/ 30 w 36"/>
                <a:gd name="T7" fmla="*/ 0 h 30"/>
                <a:gd name="T8" fmla="*/ 36 w 36"/>
                <a:gd name="T9" fmla="*/ 24 h 30"/>
                <a:gd name="T10" fmla="*/ 24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24" y="30"/>
                  </a:moveTo>
                  <a:lnTo>
                    <a:pt x="0" y="30"/>
                  </a:lnTo>
                  <a:lnTo>
                    <a:pt x="0" y="6"/>
                  </a:lnTo>
                  <a:lnTo>
                    <a:pt x="30" y="0"/>
                  </a:lnTo>
                  <a:lnTo>
                    <a:pt x="36" y="24"/>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26" name="Freeform 754"/>
            <p:cNvSpPr>
              <a:spLocks/>
            </p:cNvSpPr>
            <p:nvPr/>
          </p:nvSpPr>
          <p:spPr bwMode="auto">
            <a:xfrm>
              <a:off x="4260" y="1596"/>
              <a:ext cx="18" cy="24"/>
            </a:xfrm>
            <a:custGeom>
              <a:avLst/>
              <a:gdLst>
                <a:gd name="T0" fmla="*/ 18 w 18"/>
                <a:gd name="T1" fmla="*/ 24 h 24"/>
                <a:gd name="T2" fmla="*/ 18 w 18"/>
                <a:gd name="T3" fmla="*/ 18 h 24"/>
                <a:gd name="T4" fmla="*/ 12 w 18"/>
                <a:gd name="T5" fmla="*/ 18 h 24"/>
                <a:gd name="T6" fmla="*/ 6 w 18"/>
                <a:gd name="T7" fmla="*/ 18 h 24"/>
                <a:gd name="T8" fmla="*/ 0 w 18"/>
                <a:gd name="T9" fmla="*/ 24 h 24"/>
                <a:gd name="T10" fmla="*/ 0 w 18"/>
                <a:gd name="T11" fmla="*/ 18 h 24"/>
                <a:gd name="T12" fmla="*/ 0 w 18"/>
                <a:gd name="T13" fmla="*/ 12 h 24"/>
                <a:gd name="T14" fmla="*/ 0 w 18"/>
                <a:gd name="T15" fmla="*/ 6 h 24"/>
                <a:gd name="T16" fmla="*/ 0 w 18"/>
                <a:gd name="T17" fmla="*/ 0 h 24"/>
                <a:gd name="T18" fmla="*/ 6 w 18"/>
                <a:gd name="T19" fmla="*/ 0 h 24"/>
                <a:gd name="T20" fmla="*/ 12 w 18"/>
                <a:gd name="T21" fmla="*/ 6 h 24"/>
                <a:gd name="T22" fmla="*/ 18 w 18"/>
                <a:gd name="T23" fmla="*/ 18 h 24"/>
                <a:gd name="T24" fmla="*/ 18 w 18"/>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4">
                  <a:moveTo>
                    <a:pt x="18" y="24"/>
                  </a:moveTo>
                  <a:lnTo>
                    <a:pt x="18" y="18"/>
                  </a:lnTo>
                  <a:lnTo>
                    <a:pt x="12" y="18"/>
                  </a:lnTo>
                  <a:lnTo>
                    <a:pt x="6" y="18"/>
                  </a:lnTo>
                  <a:lnTo>
                    <a:pt x="0" y="24"/>
                  </a:lnTo>
                  <a:lnTo>
                    <a:pt x="0" y="18"/>
                  </a:lnTo>
                  <a:lnTo>
                    <a:pt x="0" y="12"/>
                  </a:lnTo>
                  <a:lnTo>
                    <a:pt x="0" y="6"/>
                  </a:lnTo>
                  <a:lnTo>
                    <a:pt x="0" y="0"/>
                  </a:lnTo>
                  <a:lnTo>
                    <a:pt x="6" y="0"/>
                  </a:lnTo>
                  <a:lnTo>
                    <a:pt x="12" y="6"/>
                  </a:lnTo>
                  <a:lnTo>
                    <a:pt x="18" y="18"/>
                  </a:lnTo>
                  <a:lnTo>
                    <a:pt x="1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27" name="Freeform 755"/>
            <p:cNvSpPr>
              <a:spLocks/>
            </p:cNvSpPr>
            <p:nvPr/>
          </p:nvSpPr>
          <p:spPr bwMode="auto">
            <a:xfrm>
              <a:off x="3738" y="1680"/>
              <a:ext cx="36" cy="36"/>
            </a:xfrm>
            <a:custGeom>
              <a:avLst/>
              <a:gdLst>
                <a:gd name="T0" fmla="*/ 30 w 36"/>
                <a:gd name="T1" fmla="*/ 36 h 36"/>
                <a:gd name="T2" fmla="*/ 0 w 36"/>
                <a:gd name="T3" fmla="*/ 36 h 36"/>
                <a:gd name="T4" fmla="*/ 0 w 36"/>
                <a:gd name="T5" fmla="*/ 30 h 36"/>
                <a:gd name="T6" fmla="*/ 0 w 36"/>
                <a:gd name="T7" fmla="*/ 6 h 36"/>
                <a:gd name="T8" fmla="*/ 30 w 36"/>
                <a:gd name="T9" fmla="*/ 0 h 36"/>
                <a:gd name="T10" fmla="*/ 36 w 36"/>
                <a:gd name="T11" fmla="*/ 18 h 36"/>
                <a:gd name="T12" fmla="*/ 30 w 36"/>
                <a:gd name="T13" fmla="*/ 18 h 36"/>
                <a:gd name="T14" fmla="*/ 30 w 36"/>
                <a:gd name="T15" fmla="*/ 24 h 36"/>
                <a:gd name="T16" fmla="*/ 30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36"/>
                  </a:moveTo>
                  <a:lnTo>
                    <a:pt x="0" y="36"/>
                  </a:lnTo>
                  <a:lnTo>
                    <a:pt x="0" y="30"/>
                  </a:lnTo>
                  <a:lnTo>
                    <a:pt x="0" y="6"/>
                  </a:lnTo>
                  <a:lnTo>
                    <a:pt x="30" y="0"/>
                  </a:lnTo>
                  <a:lnTo>
                    <a:pt x="36" y="18"/>
                  </a:lnTo>
                  <a:lnTo>
                    <a:pt x="30" y="18"/>
                  </a:lnTo>
                  <a:lnTo>
                    <a:pt x="30" y="24"/>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28" name="Freeform 756"/>
            <p:cNvSpPr>
              <a:spLocks/>
            </p:cNvSpPr>
            <p:nvPr/>
          </p:nvSpPr>
          <p:spPr bwMode="auto">
            <a:xfrm>
              <a:off x="2844" y="1740"/>
              <a:ext cx="36" cy="30"/>
            </a:xfrm>
            <a:custGeom>
              <a:avLst/>
              <a:gdLst>
                <a:gd name="T0" fmla="*/ 36 w 36"/>
                <a:gd name="T1" fmla="*/ 24 h 30"/>
                <a:gd name="T2" fmla="*/ 6 w 36"/>
                <a:gd name="T3" fmla="*/ 30 h 30"/>
                <a:gd name="T4" fmla="*/ 0 w 36"/>
                <a:gd name="T5" fmla="*/ 18 h 30"/>
                <a:gd name="T6" fmla="*/ 0 w 36"/>
                <a:gd name="T7" fmla="*/ 12 h 30"/>
                <a:gd name="T8" fmla="*/ 0 w 36"/>
                <a:gd name="T9" fmla="*/ 6 h 30"/>
                <a:gd name="T10" fmla="*/ 0 w 36"/>
                <a:gd name="T11" fmla="*/ 0 h 30"/>
                <a:gd name="T12" fmla="*/ 36 w 36"/>
                <a:gd name="T13" fmla="*/ 0 h 30"/>
                <a:gd name="T14" fmla="*/ 36 w 36"/>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36" y="24"/>
                  </a:moveTo>
                  <a:lnTo>
                    <a:pt x="6" y="30"/>
                  </a:lnTo>
                  <a:lnTo>
                    <a:pt x="0" y="18"/>
                  </a:lnTo>
                  <a:lnTo>
                    <a:pt x="0" y="12"/>
                  </a:lnTo>
                  <a:lnTo>
                    <a:pt x="0" y="6"/>
                  </a:lnTo>
                  <a:lnTo>
                    <a:pt x="0" y="0"/>
                  </a:lnTo>
                  <a:lnTo>
                    <a:pt x="36" y="0"/>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29" name="Freeform 757"/>
            <p:cNvSpPr>
              <a:spLocks/>
            </p:cNvSpPr>
            <p:nvPr/>
          </p:nvSpPr>
          <p:spPr bwMode="auto">
            <a:xfrm>
              <a:off x="3702" y="1686"/>
              <a:ext cx="36" cy="30"/>
            </a:xfrm>
            <a:custGeom>
              <a:avLst/>
              <a:gdLst>
                <a:gd name="T0" fmla="*/ 36 w 36"/>
                <a:gd name="T1" fmla="*/ 24 h 30"/>
                <a:gd name="T2" fmla="*/ 30 w 36"/>
                <a:gd name="T3" fmla="*/ 24 h 30"/>
                <a:gd name="T4" fmla="*/ 18 w 36"/>
                <a:gd name="T5" fmla="*/ 24 h 30"/>
                <a:gd name="T6" fmla="*/ 18 w 36"/>
                <a:gd name="T7" fmla="*/ 30 h 30"/>
                <a:gd name="T8" fmla="*/ 6 w 36"/>
                <a:gd name="T9" fmla="*/ 30 h 30"/>
                <a:gd name="T10" fmla="*/ 0 w 36"/>
                <a:gd name="T11" fmla="*/ 30 h 30"/>
                <a:gd name="T12" fmla="*/ 0 w 36"/>
                <a:gd name="T13" fmla="*/ 18 h 30"/>
                <a:gd name="T14" fmla="*/ 0 w 36"/>
                <a:gd name="T15" fmla="*/ 0 h 30"/>
                <a:gd name="T16" fmla="*/ 6 w 36"/>
                <a:gd name="T17" fmla="*/ 0 h 30"/>
                <a:gd name="T18" fmla="*/ 36 w 36"/>
                <a:gd name="T19" fmla="*/ 0 h 30"/>
                <a:gd name="T20" fmla="*/ 36 w 36"/>
                <a:gd name="T2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24"/>
                  </a:moveTo>
                  <a:lnTo>
                    <a:pt x="30" y="24"/>
                  </a:lnTo>
                  <a:lnTo>
                    <a:pt x="18" y="24"/>
                  </a:lnTo>
                  <a:lnTo>
                    <a:pt x="18" y="30"/>
                  </a:lnTo>
                  <a:lnTo>
                    <a:pt x="6" y="30"/>
                  </a:lnTo>
                  <a:lnTo>
                    <a:pt x="0" y="30"/>
                  </a:lnTo>
                  <a:lnTo>
                    <a:pt x="0" y="18"/>
                  </a:lnTo>
                  <a:lnTo>
                    <a:pt x="0" y="0"/>
                  </a:lnTo>
                  <a:lnTo>
                    <a:pt x="6" y="0"/>
                  </a:lnTo>
                  <a:lnTo>
                    <a:pt x="36" y="0"/>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30" name="Freeform 758"/>
            <p:cNvSpPr>
              <a:spLocks/>
            </p:cNvSpPr>
            <p:nvPr/>
          </p:nvSpPr>
          <p:spPr bwMode="auto">
            <a:xfrm>
              <a:off x="2880" y="1740"/>
              <a:ext cx="36" cy="24"/>
            </a:xfrm>
            <a:custGeom>
              <a:avLst/>
              <a:gdLst>
                <a:gd name="T0" fmla="*/ 36 w 36"/>
                <a:gd name="T1" fmla="*/ 24 h 24"/>
                <a:gd name="T2" fmla="*/ 0 w 36"/>
                <a:gd name="T3" fmla="*/ 24 h 24"/>
                <a:gd name="T4" fmla="*/ 0 w 36"/>
                <a:gd name="T5" fmla="*/ 0 h 24"/>
                <a:gd name="T6" fmla="*/ 18 w 36"/>
                <a:gd name="T7" fmla="*/ 0 h 24"/>
                <a:gd name="T8" fmla="*/ 36 w 36"/>
                <a:gd name="T9" fmla="*/ 0 h 24"/>
                <a:gd name="T10" fmla="*/ 36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36" y="24"/>
                  </a:moveTo>
                  <a:lnTo>
                    <a:pt x="0" y="24"/>
                  </a:lnTo>
                  <a:lnTo>
                    <a:pt x="0" y="0"/>
                  </a:lnTo>
                  <a:lnTo>
                    <a:pt x="18" y="0"/>
                  </a:lnTo>
                  <a:lnTo>
                    <a:pt x="36" y="0"/>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31" name="Freeform 759"/>
            <p:cNvSpPr>
              <a:spLocks/>
            </p:cNvSpPr>
            <p:nvPr/>
          </p:nvSpPr>
          <p:spPr bwMode="auto">
            <a:xfrm>
              <a:off x="2916" y="1740"/>
              <a:ext cx="30" cy="24"/>
            </a:xfrm>
            <a:custGeom>
              <a:avLst/>
              <a:gdLst>
                <a:gd name="T0" fmla="*/ 30 w 30"/>
                <a:gd name="T1" fmla="*/ 0 h 24"/>
                <a:gd name="T2" fmla="*/ 30 w 30"/>
                <a:gd name="T3" fmla="*/ 24 h 24"/>
                <a:gd name="T4" fmla="*/ 0 w 30"/>
                <a:gd name="T5" fmla="*/ 24 h 24"/>
                <a:gd name="T6" fmla="*/ 0 w 30"/>
                <a:gd name="T7" fmla="*/ 0 h 24"/>
                <a:gd name="T8" fmla="*/ 18 w 30"/>
                <a:gd name="T9" fmla="*/ 0 h 24"/>
                <a:gd name="T10" fmla="*/ 30 w 30"/>
                <a:gd name="T11" fmla="*/ 0 h 24"/>
              </a:gdLst>
              <a:ahLst/>
              <a:cxnLst>
                <a:cxn ang="0">
                  <a:pos x="T0" y="T1"/>
                </a:cxn>
                <a:cxn ang="0">
                  <a:pos x="T2" y="T3"/>
                </a:cxn>
                <a:cxn ang="0">
                  <a:pos x="T4" y="T5"/>
                </a:cxn>
                <a:cxn ang="0">
                  <a:pos x="T6" y="T7"/>
                </a:cxn>
                <a:cxn ang="0">
                  <a:pos x="T8" y="T9"/>
                </a:cxn>
                <a:cxn ang="0">
                  <a:pos x="T10" y="T11"/>
                </a:cxn>
              </a:cxnLst>
              <a:rect l="0" t="0" r="r" b="b"/>
              <a:pathLst>
                <a:path w="30" h="24">
                  <a:moveTo>
                    <a:pt x="30" y="0"/>
                  </a:moveTo>
                  <a:lnTo>
                    <a:pt x="30" y="24"/>
                  </a:lnTo>
                  <a:lnTo>
                    <a:pt x="0" y="24"/>
                  </a:lnTo>
                  <a:lnTo>
                    <a:pt x="0" y="0"/>
                  </a:lnTo>
                  <a:lnTo>
                    <a:pt x="18" y="0"/>
                  </a:lnTo>
                  <a:lnTo>
                    <a:pt x="3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32" name="Freeform 760"/>
            <p:cNvSpPr>
              <a:spLocks/>
            </p:cNvSpPr>
            <p:nvPr/>
          </p:nvSpPr>
          <p:spPr bwMode="auto">
            <a:xfrm>
              <a:off x="2982" y="1740"/>
              <a:ext cx="36" cy="24"/>
            </a:xfrm>
            <a:custGeom>
              <a:avLst/>
              <a:gdLst>
                <a:gd name="T0" fmla="*/ 36 w 36"/>
                <a:gd name="T1" fmla="*/ 0 h 24"/>
                <a:gd name="T2" fmla="*/ 36 w 36"/>
                <a:gd name="T3" fmla="*/ 24 h 24"/>
                <a:gd name="T4" fmla="*/ 0 w 36"/>
                <a:gd name="T5" fmla="*/ 24 h 24"/>
                <a:gd name="T6" fmla="*/ 0 w 36"/>
                <a:gd name="T7" fmla="*/ 0 h 24"/>
                <a:gd name="T8" fmla="*/ 18 w 36"/>
                <a:gd name="T9" fmla="*/ 0 h 24"/>
                <a:gd name="T10" fmla="*/ 36 w 36"/>
                <a:gd name="T11" fmla="*/ 0 h 24"/>
              </a:gdLst>
              <a:ahLst/>
              <a:cxnLst>
                <a:cxn ang="0">
                  <a:pos x="T0" y="T1"/>
                </a:cxn>
                <a:cxn ang="0">
                  <a:pos x="T2" y="T3"/>
                </a:cxn>
                <a:cxn ang="0">
                  <a:pos x="T4" y="T5"/>
                </a:cxn>
                <a:cxn ang="0">
                  <a:pos x="T6" y="T7"/>
                </a:cxn>
                <a:cxn ang="0">
                  <a:pos x="T8" y="T9"/>
                </a:cxn>
                <a:cxn ang="0">
                  <a:pos x="T10" y="T11"/>
                </a:cxn>
              </a:cxnLst>
              <a:rect l="0" t="0" r="r" b="b"/>
              <a:pathLst>
                <a:path w="36" h="24">
                  <a:moveTo>
                    <a:pt x="36" y="0"/>
                  </a:moveTo>
                  <a:lnTo>
                    <a:pt x="36" y="24"/>
                  </a:lnTo>
                  <a:lnTo>
                    <a:pt x="0" y="24"/>
                  </a:lnTo>
                  <a:lnTo>
                    <a:pt x="0" y="0"/>
                  </a:lnTo>
                  <a:lnTo>
                    <a:pt x="18" y="0"/>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33" name="Freeform 761"/>
            <p:cNvSpPr>
              <a:spLocks/>
            </p:cNvSpPr>
            <p:nvPr/>
          </p:nvSpPr>
          <p:spPr bwMode="auto">
            <a:xfrm>
              <a:off x="3084" y="1734"/>
              <a:ext cx="36" cy="30"/>
            </a:xfrm>
            <a:custGeom>
              <a:avLst/>
              <a:gdLst>
                <a:gd name="T0" fmla="*/ 36 w 36"/>
                <a:gd name="T1" fmla="*/ 30 h 30"/>
                <a:gd name="T2" fmla="*/ 0 w 36"/>
                <a:gd name="T3" fmla="*/ 30 h 30"/>
                <a:gd name="T4" fmla="*/ 0 w 36"/>
                <a:gd name="T5" fmla="*/ 6 h 30"/>
                <a:gd name="T6" fmla="*/ 18 w 36"/>
                <a:gd name="T7" fmla="*/ 0 h 30"/>
                <a:gd name="T8" fmla="*/ 36 w 36"/>
                <a:gd name="T9" fmla="*/ 0 h 30"/>
                <a:gd name="T10" fmla="*/ 36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36" y="30"/>
                  </a:moveTo>
                  <a:lnTo>
                    <a:pt x="0" y="30"/>
                  </a:lnTo>
                  <a:lnTo>
                    <a:pt x="0" y="6"/>
                  </a:lnTo>
                  <a:lnTo>
                    <a:pt x="18" y="0"/>
                  </a:lnTo>
                  <a:lnTo>
                    <a:pt x="36" y="0"/>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34" name="Freeform 762"/>
            <p:cNvSpPr>
              <a:spLocks/>
            </p:cNvSpPr>
            <p:nvPr/>
          </p:nvSpPr>
          <p:spPr bwMode="auto">
            <a:xfrm>
              <a:off x="3120" y="1734"/>
              <a:ext cx="36" cy="30"/>
            </a:xfrm>
            <a:custGeom>
              <a:avLst/>
              <a:gdLst>
                <a:gd name="T0" fmla="*/ 36 w 36"/>
                <a:gd name="T1" fmla="*/ 24 h 30"/>
                <a:gd name="T2" fmla="*/ 0 w 36"/>
                <a:gd name="T3" fmla="*/ 30 h 30"/>
                <a:gd name="T4" fmla="*/ 0 w 36"/>
                <a:gd name="T5" fmla="*/ 0 h 30"/>
                <a:gd name="T6" fmla="*/ 18 w 36"/>
                <a:gd name="T7" fmla="*/ 0 h 30"/>
                <a:gd name="T8" fmla="*/ 36 w 36"/>
                <a:gd name="T9" fmla="*/ 0 h 30"/>
                <a:gd name="T10" fmla="*/ 36 w 36"/>
                <a:gd name="T11" fmla="*/ 24 h 30"/>
              </a:gdLst>
              <a:ahLst/>
              <a:cxnLst>
                <a:cxn ang="0">
                  <a:pos x="T0" y="T1"/>
                </a:cxn>
                <a:cxn ang="0">
                  <a:pos x="T2" y="T3"/>
                </a:cxn>
                <a:cxn ang="0">
                  <a:pos x="T4" y="T5"/>
                </a:cxn>
                <a:cxn ang="0">
                  <a:pos x="T6" y="T7"/>
                </a:cxn>
                <a:cxn ang="0">
                  <a:pos x="T8" y="T9"/>
                </a:cxn>
                <a:cxn ang="0">
                  <a:pos x="T10" y="T11"/>
                </a:cxn>
              </a:cxnLst>
              <a:rect l="0" t="0" r="r" b="b"/>
              <a:pathLst>
                <a:path w="36" h="30">
                  <a:moveTo>
                    <a:pt x="36" y="24"/>
                  </a:moveTo>
                  <a:lnTo>
                    <a:pt x="0" y="30"/>
                  </a:lnTo>
                  <a:lnTo>
                    <a:pt x="0" y="0"/>
                  </a:lnTo>
                  <a:lnTo>
                    <a:pt x="18" y="0"/>
                  </a:lnTo>
                  <a:lnTo>
                    <a:pt x="36" y="0"/>
                  </a:lnTo>
                  <a:lnTo>
                    <a:pt x="3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35" name="Freeform 763"/>
            <p:cNvSpPr>
              <a:spLocks/>
            </p:cNvSpPr>
            <p:nvPr/>
          </p:nvSpPr>
          <p:spPr bwMode="auto">
            <a:xfrm>
              <a:off x="2946" y="1740"/>
              <a:ext cx="36" cy="24"/>
            </a:xfrm>
            <a:custGeom>
              <a:avLst/>
              <a:gdLst>
                <a:gd name="T0" fmla="*/ 36 w 36"/>
                <a:gd name="T1" fmla="*/ 24 h 24"/>
                <a:gd name="T2" fmla="*/ 0 w 36"/>
                <a:gd name="T3" fmla="*/ 24 h 24"/>
                <a:gd name="T4" fmla="*/ 0 w 36"/>
                <a:gd name="T5" fmla="*/ 0 h 24"/>
                <a:gd name="T6" fmla="*/ 18 w 36"/>
                <a:gd name="T7" fmla="*/ 0 h 24"/>
                <a:gd name="T8" fmla="*/ 36 w 36"/>
                <a:gd name="T9" fmla="*/ 0 h 24"/>
                <a:gd name="T10" fmla="*/ 36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36" y="24"/>
                  </a:moveTo>
                  <a:lnTo>
                    <a:pt x="0" y="24"/>
                  </a:lnTo>
                  <a:lnTo>
                    <a:pt x="0" y="0"/>
                  </a:lnTo>
                  <a:lnTo>
                    <a:pt x="18" y="0"/>
                  </a:lnTo>
                  <a:lnTo>
                    <a:pt x="36" y="0"/>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36" name="Freeform 764"/>
            <p:cNvSpPr>
              <a:spLocks/>
            </p:cNvSpPr>
            <p:nvPr/>
          </p:nvSpPr>
          <p:spPr bwMode="auto">
            <a:xfrm>
              <a:off x="3156" y="1734"/>
              <a:ext cx="24" cy="36"/>
            </a:xfrm>
            <a:custGeom>
              <a:avLst/>
              <a:gdLst>
                <a:gd name="T0" fmla="*/ 24 w 24"/>
                <a:gd name="T1" fmla="*/ 36 h 36"/>
                <a:gd name="T2" fmla="*/ 0 w 24"/>
                <a:gd name="T3" fmla="*/ 36 h 36"/>
                <a:gd name="T4" fmla="*/ 0 w 24"/>
                <a:gd name="T5" fmla="*/ 24 h 36"/>
                <a:gd name="T6" fmla="*/ 0 w 24"/>
                <a:gd name="T7" fmla="*/ 0 h 36"/>
                <a:gd name="T8" fmla="*/ 12 w 24"/>
                <a:gd name="T9" fmla="*/ 0 h 36"/>
                <a:gd name="T10" fmla="*/ 24 w 24"/>
                <a:gd name="T11" fmla="*/ 0 h 36"/>
                <a:gd name="T12" fmla="*/ 24 w 24"/>
                <a:gd name="T13" fmla="*/ 6 h 36"/>
                <a:gd name="T14" fmla="*/ 24 w 2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6">
                  <a:moveTo>
                    <a:pt x="24" y="36"/>
                  </a:moveTo>
                  <a:lnTo>
                    <a:pt x="0" y="36"/>
                  </a:lnTo>
                  <a:lnTo>
                    <a:pt x="0" y="24"/>
                  </a:lnTo>
                  <a:lnTo>
                    <a:pt x="0" y="0"/>
                  </a:lnTo>
                  <a:lnTo>
                    <a:pt x="12" y="0"/>
                  </a:lnTo>
                  <a:lnTo>
                    <a:pt x="24" y="0"/>
                  </a:lnTo>
                  <a:lnTo>
                    <a:pt x="24" y="6"/>
                  </a:lnTo>
                  <a:lnTo>
                    <a:pt x="2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37" name="Freeform 765"/>
            <p:cNvSpPr>
              <a:spLocks/>
            </p:cNvSpPr>
            <p:nvPr/>
          </p:nvSpPr>
          <p:spPr bwMode="auto">
            <a:xfrm>
              <a:off x="2664" y="1740"/>
              <a:ext cx="36" cy="48"/>
            </a:xfrm>
            <a:custGeom>
              <a:avLst/>
              <a:gdLst>
                <a:gd name="T0" fmla="*/ 36 w 36"/>
                <a:gd name="T1" fmla="*/ 48 h 48"/>
                <a:gd name="T2" fmla="*/ 0 w 36"/>
                <a:gd name="T3" fmla="*/ 48 h 48"/>
                <a:gd name="T4" fmla="*/ 0 w 36"/>
                <a:gd name="T5" fmla="*/ 30 h 48"/>
                <a:gd name="T6" fmla="*/ 6 w 36"/>
                <a:gd name="T7" fmla="*/ 24 h 48"/>
                <a:gd name="T8" fmla="*/ 12 w 36"/>
                <a:gd name="T9" fmla="*/ 18 h 48"/>
                <a:gd name="T10" fmla="*/ 18 w 36"/>
                <a:gd name="T11" fmla="*/ 12 h 48"/>
                <a:gd name="T12" fmla="*/ 24 w 36"/>
                <a:gd name="T13" fmla="*/ 6 h 48"/>
                <a:gd name="T14" fmla="*/ 30 w 36"/>
                <a:gd name="T15" fmla="*/ 6 h 48"/>
                <a:gd name="T16" fmla="*/ 36 w 36"/>
                <a:gd name="T17" fmla="*/ 0 h 48"/>
                <a:gd name="T18" fmla="*/ 36 w 36"/>
                <a:gd name="T19" fmla="*/ 12 h 48"/>
                <a:gd name="T20" fmla="*/ 36 w 36"/>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8">
                  <a:moveTo>
                    <a:pt x="36" y="48"/>
                  </a:moveTo>
                  <a:lnTo>
                    <a:pt x="0" y="48"/>
                  </a:lnTo>
                  <a:lnTo>
                    <a:pt x="0" y="30"/>
                  </a:lnTo>
                  <a:lnTo>
                    <a:pt x="6" y="24"/>
                  </a:lnTo>
                  <a:lnTo>
                    <a:pt x="12" y="18"/>
                  </a:lnTo>
                  <a:lnTo>
                    <a:pt x="18" y="12"/>
                  </a:lnTo>
                  <a:lnTo>
                    <a:pt x="24" y="6"/>
                  </a:lnTo>
                  <a:lnTo>
                    <a:pt x="30" y="6"/>
                  </a:lnTo>
                  <a:lnTo>
                    <a:pt x="36" y="0"/>
                  </a:lnTo>
                  <a:lnTo>
                    <a:pt x="36" y="12"/>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38" name="Freeform 766"/>
            <p:cNvSpPr>
              <a:spLocks/>
            </p:cNvSpPr>
            <p:nvPr/>
          </p:nvSpPr>
          <p:spPr bwMode="auto">
            <a:xfrm>
              <a:off x="3018" y="1740"/>
              <a:ext cx="36" cy="24"/>
            </a:xfrm>
            <a:custGeom>
              <a:avLst/>
              <a:gdLst>
                <a:gd name="T0" fmla="*/ 36 w 36"/>
                <a:gd name="T1" fmla="*/ 24 h 24"/>
                <a:gd name="T2" fmla="*/ 0 w 36"/>
                <a:gd name="T3" fmla="*/ 24 h 24"/>
                <a:gd name="T4" fmla="*/ 0 w 36"/>
                <a:gd name="T5" fmla="*/ 0 h 24"/>
                <a:gd name="T6" fmla="*/ 18 w 36"/>
                <a:gd name="T7" fmla="*/ 0 h 24"/>
                <a:gd name="T8" fmla="*/ 30 w 36"/>
                <a:gd name="T9" fmla="*/ 0 h 24"/>
                <a:gd name="T10" fmla="*/ 36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36" y="24"/>
                  </a:moveTo>
                  <a:lnTo>
                    <a:pt x="0" y="24"/>
                  </a:lnTo>
                  <a:lnTo>
                    <a:pt x="0" y="0"/>
                  </a:lnTo>
                  <a:lnTo>
                    <a:pt x="18" y="0"/>
                  </a:lnTo>
                  <a:lnTo>
                    <a:pt x="30" y="0"/>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39" name="Freeform 767"/>
            <p:cNvSpPr>
              <a:spLocks/>
            </p:cNvSpPr>
            <p:nvPr/>
          </p:nvSpPr>
          <p:spPr bwMode="auto">
            <a:xfrm>
              <a:off x="3048" y="1740"/>
              <a:ext cx="36" cy="24"/>
            </a:xfrm>
            <a:custGeom>
              <a:avLst/>
              <a:gdLst>
                <a:gd name="T0" fmla="*/ 36 w 36"/>
                <a:gd name="T1" fmla="*/ 0 h 24"/>
                <a:gd name="T2" fmla="*/ 36 w 36"/>
                <a:gd name="T3" fmla="*/ 24 h 24"/>
                <a:gd name="T4" fmla="*/ 6 w 36"/>
                <a:gd name="T5" fmla="*/ 24 h 24"/>
                <a:gd name="T6" fmla="*/ 0 w 36"/>
                <a:gd name="T7" fmla="*/ 0 h 24"/>
                <a:gd name="T8" fmla="*/ 18 w 36"/>
                <a:gd name="T9" fmla="*/ 0 h 24"/>
                <a:gd name="T10" fmla="*/ 36 w 36"/>
                <a:gd name="T11" fmla="*/ 0 h 24"/>
              </a:gdLst>
              <a:ahLst/>
              <a:cxnLst>
                <a:cxn ang="0">
                  <a:pos x="T0" y="T1"/>
                </a:cxn>
                <a:cxn ang="0">
                  <a:pos x="T2" y="T3"/>
                </a:cxn>
                <a:cxn ang="0">
                  <a:pos x="T4" y="T5"/>
                </a:cxn>
                <a:cxn ang="0">
                  <a:pos x="T6" y="T7"/>
                </a:cxn>
                <a:cxn ang="0">
                  <a:pos x="T8" y="T9"/>
                </a:cxn>
                <a:cxn ang="0">
                  <a:pos x="T10" y="T11"/>
                </a:cxn>
              </a:cxnLst>
              <a:rect l="0" t="0" r="r" b="b"/>
              <a:pathLst>
                <a:path w="36" h="24">
                  <a:moveTo>
                    <a:pt x="36" y="0"/>
                  </a:moveTo>
                  <a:lnTo>
                    <a:pt x="36" y="24"/>
                  </a:lnTo>
                  <a:lnTo>
                    <a:pt x="6" y="24"/>
                  </a:lnTo>
                  <a:lnTo>
                    <a:pt x="0" y="0"/>
                  </a:lnTo>
                  <a:lnTo>
                    <a:pt x="18" y="0"/>
                  </a:lnTo>
                  <a:lnTo>
                    <a:pt x="3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40" name="Freeform 768"/>
            <p:cNvSpPr>
              <a:spLocks/>
            </p:cNvSpPr>
            <p:nvPr/>
          </p:nvSpPr>
          <p:spPr bwMode="auto">
            <a:xfrm>
              <a:off x="1614" y="1638"/>
              <a:ext cx="48" cy="36"/>
            </a:xfrm>
            <a:custGeom>
              <a:avLst/>
              <a:gdLst>
                <a:gd name="T0" fmla="*/ 12 w 48"/>
                <a:gd name="T1" fmla="*/ 36 h 36"/>
                <a:gd name="T2" fmla="*/ 0 w 48"/>
                <a:gd name="T3" fmla="*/ 6 h 36"/>
                <a:gd name="T4" fmla="*/ 24 w 48"/>
                <a:gd name="T5" fmla="*/ 0 h 36"/>
                <a:gd name="T6" fmla="*/ 36 w 48"/>
                <a:gd name="T7" fmla="*/ 6 h 36"/>
                <a:gd name="T8" fmla="*/ 42 w 48"/>
                <a:gd name="T9" fmla="*/ 6 h 36"/>
                <a:gd name="T10" fmla="*/ 48 w 48"/>
                <a:gd name="T11" fmla="*/ 6 h 36"/>
                <a:gd name="T12" fmla="*/ 42 w 48"/>
                <a:gd name="T13" fmla="*/ 12 h 36"/>
                <a:gd name="T14" fmla="*/ 48 w 48"/>
                <a:gd name="T15" fmla="*/ 18 h 36"/>
                <a:gd name="T16" fmla="*/ 48 w 48"/>
                <a:gd name="T17" fmla="*/ 24 h 36"/>
                <a:gd name="T18" fmla="*/ 48 w 48"/>
                <a:gd name="T19" fmla="*/ 30 h 36"/>
                <a:gd name="T20" fmla="*/ 48 w 48"/>
                <a:gd name="T21" fmla="*/ 36 h 36"/>
                <a:gd name="T22" fmla="*/ 42 w 48"/>
                <a:gd name="T23" fmla="*/ 36 h 36"/>
                <a:gd name="T24" fmla="*/ 36 w 48"/>
                <a:gd name="T25" fmla="*/ 36 h 36"/>
                <a:gd name="T26" fmla="*/ 36 w 48"/>
                <a:gd name="T27" fmla="*/ 30 h 36"/>
                <a:gd name="T28" fmla="*/ 30 w 48"/>
                <a:gd name="T29" fmla="*/ 30 h 36"/>
                <a:gd name="T30" fmla="*/ 12 w 48"/>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6">
                  <a:moveTo>
                    <a:pt x="12" y="36"/>
                  </a:moveTo>
                  <a:lnTo>
                    <a:pt x="0" y="6"/>
                  </a:lnTo>
                  <a:lnTo>
                    <a:pt x="24" y="0"/>
                  </a:lnTo>
                  <a:lnTo>
                    <a:pt x="36" y="6"/>
                  </a:lnTo>
                  <a:lnTo>
                    <a:pt x="42" y="6"/>
                  </a:lnTo>
                  <a:lnTo>
                    <a:pt x="48" y="6"/>
                  </a:lnTo>
                  <a:lnTo>
                    <a:pt x="42" y="12"/>
                  </a:lnTo>
                  <a:lnTo>
                    <a:pt x="48" y="18"/>
                  </a:lnTo>
                  <a:lnTo>
                    <a:pt x="48" y="24"/>
                  </a:lnTo>
                  <a:lnTo>
                    <a:pt x="48" y="30"/>
                  </a:lnTo>
                  <a:lnTo>
                    <a:pt x="48" y="36"/>
                  </a:lnTo>
                  <a:lnTo>
                    <a:pt x="42" y="36"/>
                  </a:lnTo>
                  <a:lnTo>
                    <a:pt x="36" y="36"/>
                  </a:lnTo>
                  <a:lnTo>
                    <a:pt x="36" y="30"/>
                  </a:lnTo>
                  <a:lnTo>
                    <a:pt x="30" y="30"/>
                  </a:lnTo>
                  <a:lnTo>
                    <a:pt x="12"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41" name="Freeform 769"/>
            <p:cNvSpPr>
              <a:spLocks/>
            </p:cNvSpPr>
            <p:nvPr/>
          </p:nvSpPr>
          <p:spPr bwMode="auto">
            <a:xfrm>
              <a:off x="3246" y="1728"/>
              <a:ext cx="36" cy="48"/>
            </a:xfrm>
            <a:custGeom>
              <a:avLst/>
              <a:gdLst>
                <a:gd name="T0" fmla="*/ 36 w 36"/>
                <a:gd name="T1" fmla="*/ 42 h 48"/>
                <a:gd name="T2" fmla="*/ 6 w 36"/>
                <a:gd name="T3" fmla="*/ 48 h 48"/>
                <a:gd name="T4" fmla="*/ 0 w 36"/>
                <a:gd name="T5" fmla="*/ 12 h 48"/>
                <a:gd name="T6" fmla="*/ 0 w 36"/>
                <a:gd name="T7" fmla="*/ 0 h 48"/>
                <a:gd name="T8" fmla="*/ 36 w 36"/>
                <a:gd name="T9" fmla="*/ 0 h 48"/>
                <a:gd name="T10" fmla="*/ 36 w 36"/>
                <a:gd name="T11" fmla="*/ 18 h 48"/>
                <a:gd name="T12" fmla="*/ 36 w 36"/>
                <a:gd name="T13" fmla="*/ 42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36" y="42"/>
                  </a:moveTo>
                  <a:lnTo>
                    <a:pt x="6" y="48"/>
                  </a:lnTo>
                  <a:lnTo>
                    <a:pt x="0" y="12"/>
                  </a:lnTo>
                  <a:lnTo>
                    <a:pt x="0" y="0"/>
                  </a:lnTo>
                  <a:lnTo>
                    <a:pt x="36" y="0"/>
                  </a:lnTo>
                  <a:lnTo>
                    <a:pt x="36" y="18"/>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42" name="Freeform 770"/>
            <p:cNvSpPr>
              <a:spLocks/>
            </p:cNvSpPr>
            <p:nvPr/>
          </p:nvSpPr>
          <p:spPr bwMode="auto">
            <a:xfrm>
              <a:off x="3306" y="1722"/>
              <a:ext cx="48" cy="24"/>
            </a:xfrm>
            <a:custGeom>
              <a:avLst/>
              <a:gdLst>
                <a:gd name="T0" fmla="*/ 36 w 48"/>
                <a:gd name="T1" fmla="*/ 6 h 24"/>
                <a:gd name="T2" fmla="*/ 48 w 48"/>
                <a:gd name="T3" fmla="*/ 6 h 24"/>
                <a:gd name="T4" fmla="*/ 48 w 48"/>
                <a:gd name="T5" fmla="*/ 24 h 24"/>
                <a:gd name="T6" fmla="*/ 18 w 48"/>
                <a:gd name="T7" fmla="*/ 24 h 24"/>
                <a:gd name="T8" fmla="*/ 0 w 48"/>
                <a:gd name="T9" fmla="*/ 24 h 24"/>
                <a:gd name="T10" fmla="*/ 0 w 48"/>
                <a:gd name="T11" fmla="*/ 6 h 24"/>
                <a:gd name="T12" fmla="*/ 12 w 48"/>
                <a:gd name="T13" fmla="*/ 6 h 24"/>
                <a:gd name="T14" fmla="*/ 24 w 48"/>
                <a:gd name="T15" fmla="*/ 0 h 24"/>
                <a:gd name="T16" fmla="*/ 24 w 48"/>
                <a:gd name="T17" fmla="*/ 6 h 24"/>
                <a:gd name="T18" fmla="*/ 36 w 48"/>
                <a:gd name="T1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4">
                  <a:moveTo>
                    <a:pt x="36" y="6"/>
                  </a:moveTo>
                  <a:lnTo>
                    <a:pt x="48" y="6"/>
                  </a:lnTo>
                  <a:lnTo>
                    <a:pt x="48" y="24"/>
                  </a:lnTo>
                  <a:lnTo>
                    <a:pt x="18" y="24"/>
                  </a:lnTo>
                  <a:lnTo>
                    <a:pt x="0" y="24"/>
                  </a:lnTo>
                  <a:lnTo>
                    <a:pt x="0" y="6"/>
                  </a:lnTo>
                  <a:lnTo>
                    <a:pt x="12" y="6"/>
                  </a:lnTo>
                  <a:lnTo>
                    <a:pt x="24" y="0"/>
                  </a:lnTo>
                  <a:lnTo>
                    <a:pt x="24" y="6"/>
                  </a:lnTo>
                  <a:lnTo>
                    <a:pt x="36"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43" name="Freeform 771"/>
            <p:cNvSpPr>
              <a:spLocks/>
            </p:cNvSpPr>
            <p:nvPr/>
          </p:nvSpPr>
          <p:spPr bwMode="auto">
            <a:xfrm>
              <a:off x="4218" y="1602"/>
              <a:ext cx="42" cy="36"/>
            </a:xfrm>
            <a:custGeom>
              <a:avLst/>
              <a:gdLst>
                <a:gd name="T0" fmla="*/ 0 w 42"/>
                <a:gd name="T1" fmla="*/ 36 h 36"/>
                <a:gd name="T2" fmla="*/ 6 w 42"/>
                <a:gd name="T3" fmla="*/ 24 h 36"/>
                <a:gd name="T4" fmla="*/ 12 w 42"/>
                <a:gd name="T5" fmla="*/ 18 h 36"/>
                <a:gd name="T6" fmla="*/ 12 w 42"/>
                <a:gd name="T7" fmla="*/ 12 h 36"/>
                <a:gd name="T8" fmla="*/ 18 w 42"/>
                <a:gd name="T9" fmla="*/ 6 h 36"/>
                <a:gd name="T10" fmla="*/ 24 w 42"/>
                <a:gd name="T11" fmla="*/ 6 h 36"/>
                <a:gd name="T12" fmla="*/ 24 w 42"/>
                <a:gd name="T13" fmla="*/ 0 h 36"/>
                <a:gd name="T14" fmla="*/ 30 w 42"/>
                <a:gd name="T15" fmla="*/ 0 h 36"/>
                <a:gd name="T16" fmla="*/ 30 w 42"/>
                <a:gd name="T17" fmla="*/ 6 h 36"/>
                <a:gd name="T18" fmla="*/ 36 w 42"/>
                <a:gd name="T19" fmla="*/ 6 h 36"/>
                <a:gd name="T20" fmla="*/ 36 w 42"/>
                <a:gd name="T21" fmla="*/ 12 h 36"/>
                <a:gd name="T22" fmla="*/ 36 w 42"/>
                <a:gd name="T23" fmla="*/ 18 h 36"/>
                <a:gd name="T24" fmla="*/ 36 w 42"/>
                <a:gd name="T25" fmla="*/ 24 h 36"/>
                <a:gd name="T26" fmla="*/ 42 w 42"/>
                <a:gd name="T27" fmla="*/ 24 h 36"/>
                <a:gd name="T28" fmla="*/ 36 w 42"/>
                <a:gd name="T29" fmla="*/ 24 h 36"/>
                <a:gd name="T30" fmla="*/ 30 w 42"/>
                <a:gd name="T31" fmla="*/ 24 h 36"/>
                <a:gd name="T32" fmla="*/ 24 w 42"/>
                <a:gd name="T33" fmla="*/ 24 h 36"/>
                <a:gd name="T34" fmla="*/ 24 w 42"/>
                <a:gd name="T35" fmla="*/ 30 h 36"/>
                <a:gd name="T36" fmla="*/ 0 w 42"/>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6">
                  <a:moveTo>
                    <a:pt x="0" y="36"/>
                  </a:moveTo>
                  <a:lnTo>
                    <a:pt x="6" y="24"/>
                  </a:lnTo>
                  <a:lnTo>
                    <a:pt x="12" y="18"/>
                  </a:lnTo>
                  <a:lnTo>
                    <a:pt x="12" y="12"/>
                  </a:lnTo>
                  <a:lnTo>
                    <a:pt x="18" y="6"/>
                  </a:lnTo>
                  <a:lnTo>
                    <a:pt x="24" y="6"/>
                  </a:lnTo>
                  <a:lnTo>
                    <a:pt x="24" y="0"/>
                  </a:lnTo>
                  <a:lnTo>
                    <a:pt x="30" y="0"/>
                  </a:lnTo>
                  <a:lnTo>
                    <a:pt x="30" y="6"/>
                  </a:lnTo>
                  <a:lnTo>
                    <a:pt x="36" y="6"/>
                  </a:lnTo>
                  <a:lnTo>
                    <a:pt x="36" y="12"/>
                  </a:lnTo>
                  <a:lnTo>
                    <a:pt x="36" y="18"/>
                  </a:lnTo>
                  <a:lnTo>
                    <a:pt x="36" y="24"/>
                  </a:lnTo>
                  <a:lnTo>
                    <a:pt x="42" y="24"/>
                  </a:lnTo>
                  <a:lnTo>
                    <a:pt x="36" y="24"/>
                  </a:lnTo>
                  <a:lnTo>
                    <a:pt x="30" y="24"/>
                  </a:lnTo>
                  <a:lnTo>
                    <a:pt x="24" y="24"/>
                  </a:lnTo>
                  <a:lnTo>
                    <a:pt x="24" y="30"/>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44" name="Freeform 772"/>
            <p:cNvSpPr>
              <a:spLocks/>
            </p:cNvSpPr>
            <p:nvPr/>
          </p:nvSpPr>
          <p:spPr bwMode="auto">
            <a:xfrm>
              <a:off x="4320" y="1584"/>
              <a:ext cx="36" cy="36"/>
            </a:xfrm>
            <a:custGeom>
              <a:avLst/>
              <a:gdLst>
                <a:gd name="T0" fmla="*/ 18 w 36"/>
                <a:gd name="T1" fmla="*/ 36 h 36"/>
                <a:gd name="T2" fmla="*/ 6 w 36"/>
                <a:gd name="T3" fmla="*/ 30 h 36"/>
                <a:gd name="T4" fmla="*/ 0 w 36"/>
                <a:gd name="T5" fmla="*/ 24 h 36"/>
                <a:gd name="T6" fmla="*/ 6 w 36"/>
                <a:gd name="T7" fmla="*/ 18 h 36"/>
                <a:gd name="T8" fmla="*/ 12 w 36"/>
                <a:gd name="T9" fmla="*/ 12 h 36"/>
                <a:gd name="T10" fmla="*/ 12 w 36"/>
                <a:gd name="T11" fmla="*/ 6 h 36"/>
                <a:gd name="T12" fmla="*/ 12 w 36"/>
                <a:gd name="T13" fmla="*/ 0 h 36"/>
                <a:gd name="T14" fmla="*/ 18 w 36"/>
                <a:gd name="T15" fmla="*/ 0 h 36"/>
                <a:gd name="T16" fmla="*/ 24 w 36"/>
                <a:gd name="T17" fmla="*/ 0 h 36"/>
                <a:gd name="T18" fmla="*/ 30 w 36"/>
                <a:gd name="T19" fmla="*/ 12 h 36"/>
                <a:gd name="T20" fmla="*/ 30 w 36"/>
                <a:gd name="T21" fmla="*/ 18 h 36"/>
                <a:gd name="T22" fmla="*/ 36 w 36"/>
                <a:gd name="T23" fmla="*/ 24 h 36"/>
                <a:gd name="T24" fmla="*/ 36 w 36"/>
                <a:gd name="T25" fmla="*/ 30 h 36"/>
                <a:gd name="T26" fmla="*/ 30 w 36"/>
                <a:gd name="T27" fmla="*/ 30 h 36"/>
                <a:gd name="T28" fmla="*/ 24 w 36"/>
                <a:gd name="T29" fmla="*/ 36 h 36"/>
                <a:gd name="T30" fmla="*/ 18 w 36"/>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36">
                  <a:moveTo>
                    <a:pt x="18" y="36"/>
                  </a:moveTo>
                  <a:lnTo>
                    <a:pt x="6" y="30"/>
                  </a:lnTo>
                  <a:lnTo>
                    <a:pt x="0" y="24"/>
                  </a:lnTo>
                  <a:lnTo>
                    <a:pt x="6" y="18"/>
                  </a:lnTo>
                  <a:lnTo>
                    <a:pt x="12" y="12"/>
                  </a:lnTo>
                  <a:lnTo>
                    <a:pt x="12" y="6"/>
                  </a:lnTo>
                  <a:lnTo>
                    <a:pt x="12" y="0"/>
                  </a:lnTo>
                  <a:lnTo>
                    <a:pt x="18" y="0"/>
                  </a:lnTo>
                  <a:lnTo>
                    <a:pt x="24" y="0"/>
                  </a:lnTo>
                  <a:lnTo>
                    <a:pt x="30" y="12"/>
                  </a:lnTo>
                  <a:lnTo>
                    <a:pt x="30" y="18"/>
                  </a:lnTo>
                  <a:lnTo>
                    <a:pt x="36" y="24"/>
                  </a:lnTo>
                  <a:lnTo>
                    <a:pt x="36" y="30"/>
                  </a:lnTo>
                  <a:lnTo>
                    <a:pt x="30" y="30"/>
                  </a:lnTo>
                  <a:lnTo>
                    <a:pt x="24"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45" name="Freeform 773"/>
            <p:cNvSpPr>
              <a:spLocks/>
            </p:cNvSpPr>
            <p:nvPr/>
          </p:nvSpPr>
          <p:spPr bwMode="auto">
            <a:xfrm>
              <a:off x="3942" y="1650"/>
              <a:ext cx="42" cy="30"/>
            </a:xfrm>
            <a:custGeom>
              <a:avLst/>
              <a:gdLst>
                <a:gd name="T0" fmla="*/ 42 w 42"/>
                <a:gd name="T1" fmla="*/ 24 h 30"/>
                <a:gd name="T2" fmla="*/ 24 w 42"/>
                <a:gd name="T3" fmla="*/ 30 h 30"/>
                <a:gd name="T4" fmla="*/ 24 w 42"/>
                <a:gd name="T5" fmla="*/ 24 h 30"/>
                <a:gd name="T6" fmla="*/ 18 w 42"/>
                <a:gd name="T7" fmla="*/ 24 h 30"/>
                <a:gd name="T8" fmla="*/ 18 w 42"/>
                <a:gd name="T9" fmla="*/ 30 h 30"/>
                <a:gd name="T10" fmla="*/ 6 w 42"/>
                <a:gd name="T11" fmla="*/ 30 h 30"/>
                <a:gd name="T12" fmla="*/ 0 w 42"/>
                <a:gd name="T13" fmla="*/ 24 h 30"/>
                <a:gd name="T14" fmla="*/ 6 w 42"/>
                <a:gd name="T15" fmla="*/ 18 h 30"/>
                <a:gd name="T16" fmla="*/ 6 w 42"/>
                <a:gd name="T17" fmla="*/ 6 h 30"/>
                <a:gd name="T18" fmla="*/ 42 w 42"/>
                <a:gd name="T19" fmla="*/ 0 h 30"/>
                <a:gd name="T20" fmla="*/ 42 w 42"/>
                <a:gd name="T2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0">
                  <a:moveTo>
                    <a:pt x="42" y="24"/>
                  </a:moveTo>
                  <a:lnTo>
                    <a:pt x="24" y="30"/>
                  </a:lnTo>
                  <a:lnTo>
                    <a:pt x="24" y="24"/>
                  </a:lnTo>
                  <a:lnTo>
                    <a:pt x="18" y="24"/>
                  </a:lnTo>
                  <a:lnTo>
                    <a:pt x="18" y="30"/>
                  </a:lnTo>
                  <a:lnTo>
                    <a:pt x="6" y="30"/>
                  </a:lnTo>
                  <a:lnTo>
                    <a:pt x="0" y="24"/>
                  </a:lnTo>
                  <a:lnTo>
                    <a:pt x="6" y="18"/>
                  </a:lnTo>
                  <a:lnTo>
                    <a:pt x="6" y="6"/>
                  </a:lnTo>
                  <a:lnTo>
                    <a:pt x="42" y="0"/>
                  </a:lnTo>
                  <a:lnTo>
                    <a:pt x="4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46" name="Freeform 774"/>
            <p:cNvSpPr>
              <a:spLocks/>
            </p:cNvSpPr>
            <p:nvPr/>
          </p:nvSpPr>
          <p:spPr bwMode="auto">
            <a:xfrm>
              <a:off x="3984" y="1650"/>
              <a:ext cx="30" cy="30"/>
            </a:xfrm>
            <a:custGeom>
              <a:avLst/>
              <a:gdLst>
                <a:gd name="T0" fmla="*/ 30 w 30"/>
                <a:gd name="T1" fmla="*/ 24 h 30"/>
                <a:gd name="T2" fmla="*/ 6 w 30"/>
                <a:gd name="T3" fmla="*/ 30 h 30"/>
                <a:gd name="T4" fmla="*/ 0 w 30"/>
                <a:gd name="T5" fmla="*/ 24 h 30"/>
                <a:gd name="T6" fmla="*/ 0 w 30"/>
                <a:gd name="T7" fmla="*/ 0 h 30"/>
                <a:gd name="T8" fmla="*/ 18 w 30"/>
                <a:gd name="T9" fmla="*/ 0 h 30"/>
                <a:gd name="T10" fmla="*/ 24 w 30"/>
                <a:gd name="T11" fmla="*/ 0 h 30"/>
                <a:gd name="T12" fmla="*/ 30 w 30"/>
                <a:gd name="T13" fmla="*/ 0 h 30"/>
                <a:gd name="T14" fmla="*/ 24 w 30"/>
                <a:gd name="T15" fmla="*/ 12 h 30"/>
                <a:gd name="T16" fmla="*/ 30 w 30"/>
                <a:gd name="T1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24"/>
                  </a:moveTo>
                  <a:lnTo>
                    <a:pt x="6" y="30"/>
                  </a:lnTo>
                  <a:lnTo>
                    <a:pt x="0" y="24"/>
                  </a:lnTo>
                  <a:lnTo>
                    <a:pt x="0" y="0"/>
                  </a:lnTo>
                  <a:lnTo>
                    <a:pt x="18" y="0"/>
                  </a:lnTo>
                  <a:lnTo>
                    <a:pt x="24" y="0"/>
                  </a:lnTo>
                  <a:lnTo>
                    <a:pt x="30" y="0"/>
                  </a:lnTo>
                  <a:lnTo>
                    <a:pt x="24" y="12"/>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47" name="Freeform 775"/>
            <p:cNvSpPr>
              <a:spLocks/>
            </p:cNvSpPr>
            <p:nvPr/>
          </p:nvSpPr>
          <p:spPr bwMode="auto">
            <a:xfrm>
              <a:off x="4440" y="1560"/>
              <a:ext cx="30" cy="36"/>
            </a:xfrm>
            <a:custGeom>
              <a:avLst/>
              <a:gdLst>
                <a:gd name="T0" fmla="*/ 30 w 30"/>
                <a:gd name="T1" fmla="*/ 18 h 36"/>
                <a:gd name="T2" fmla="*/ 30 w 30"/>
                <a:gd name="T3" fmla="*/ 30 h 36"/>
                <a:gd name="T4" fmla="*/ 24 w 30"/>
                <a:gd name="T5" fmla="*/ 30 h 36"/>
                <a:gd name="T6" fmla="*/ 24 w 30"/>
                <a:gd name="T7" fmla="*/ 24 h 36"/>
                <a:gd name="T8" fmla="*/ 18 w 30"/>
                <a:gd name="T9" fmla="*/ 30 h 36"/>
                <a:gd name="T10" fmla="*/ 18 w 30"/>
                <a:gd name="T11" fmla="*/ 36 h 36"/>
                <a:gd name="T12" fmla="*/ 18 w 30"/>
                <a:gd name="T13" fmla="*/ 30 h 36"/>
                <a:gd name="T14" fmla="*/ 18 w 30"/>
                <a:gd name="T15" fmla="*/ 24 h 36"/>
                <a:gd name="T16" fmla="*/ 12 w 30"/>
                <a:gd name="T17" fmla="*/ 24 h 36"/>
                <a:gd name="T18" fmla="*/ 12 w 30"/>
                <a:gd name="T19" fmla="*/ 18 h 36"/>
                <a:gd name="T20" fmla="*/ 12 w 30"/>
                <a:gd name="T21" fmla="*/ 12 h 36"/>
                <a:gd name="T22" fmla="*/ 6 w 30"/>
                <a:gd name="T23" fmla="*/ 12 h 36"/>
                <a:gd name="T24" fmla="*/ 0 w 30"/>
                <a:gd name="T25" fmla="*/ 12 h 36"/>
                <a:gd name="T26" fmla="*/ 6 w 30"/>
                <a:gd name="T27" fmla="*/ 0 h 36"/>
                <a:gd name="T28" fmla="*/ 30 w 30"/>
                <a:gd name="T29" fmla="*/ 6 h 36"/>
                <a:gd name="T30" fmla="*/ 30 w 30"/>
                <a:gd name="T31" fmla="*/ 12 h 36"/>
                <a:gd name="T32" fmla="*/ 30 w 30"/>
                <a:gd name="T3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6">
                  <a:moveTo>
                    <a:pt x="30" y="18"/>
                  </a:moveTo>
                  <a:lnTo>
                    <a:pt x="30" y="30"/>
                  </a:lnTo>
                  <a:lnTo>
                    <a:pt x="24" y="30"/>
                  </a:lnTo>
                  <a:lnTo>
                    <a:pt x="24" y="24"/>
                  </a:lnTo>
                  <a:lnTo>
                    <a:pt x="18" y="30"/>
                  </a:lnTo>
                  <a:lnTo>
                    <a:pt x="18" y="36"/>
                  </a:lnTo>
                  <a:lnTo>
                    <a:pt x="18" y="30"/>
                  </a:lnTo>
                  <a:lnTo>
                    <a:pt x="18" y="24"/>
                  </a:lnTo>
                  <a:lnTo>
                    <a:pt x="12" y="24"/>
                  </a:lnTo>
                  <a:lnTo>
                    <a:pt x="12" y="18"/>
                  </a:lnTo>
                  <a:lnTo>
                    <a:pt x="12" y="12"/>
                  </a:lnTo>
                  <a:lnTo>
                    <a:pt x="6" y="12"/>
                  </a:lnTo>
                  <a:lnTo>
                    <a:pt x="0" y="12"/>
                  </a:lnTo>
                  <a:lnTo>
                    <a:pt x="6" y="0"/>
                  </a:lnTo>
                  <a:lnTo>
                    <a:pt x="30" y="6"/>
                  </a:lnTo>
                  <a:lnTo>
                    <a:pt x="30" y="12"/>
                  </a:lnTo>
                  <a:lnTo>
                    <a:pt x="30"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48" name="Freeform 776"/>
            <p:cNvSpPr>
              <a:spLocks/>
            </p:cNvSpPr>
            <p:nvPr/>
          </p:nvSpPr>
          <p:spPr bwMode="auto">
            <a:xfrm>
              <a:off x="3360" y="1722"/>
              <a:ext cx="54" cy="54"/>
            </a:xfrm>
            <a:custGeom>
              <a:avLst/>
              <a:gdLst>
                <a:gd name="T0" fmla="*/ 0 w 54"/>
                <a:gd name="T1" fmla="*/ 24 h 54"/>
                <a:gd name="T2" fmla="*/ 0 w 54"/>
                <a:gd name="T3" fmla="*/ 6 h 54"/>
                <a:gd name="T4" fmla="*/ 24 w 54"/>
                <a:gd name="T5" fmla="*/ 0 h 54"/>
                <a:gd name="T6" fmla="*/ 54 w 54"/>
                <a:gd name="T7" fmla="*/ 0 h 54"/>
                <a:gd name="T8" fmla="*/ 54 w 54"/>
                <a:gd name="T9" fmla="*/ 12 h 54"/>
                <a:gd name="T10" fmla="*/ 54 w 54"/>
                <a:gd name="T11" fmla="*/ 48 h 54"/>
                <a:gd name="T12" fmla="*/ 42 w 54"/>
                <a:gd name="T13" fmla="*/ 54 h 54"/>
                <a:gd name="T14" fmla="*/ 30 w 54"/>
                <a:gd name="T15" fmla="*/ 54 h 54"/>
                <a:gd name="T16" fmla="*/ 30 w 54"/>
                <a:gd name="T17" fmla="*/ 36 h 54"/>
                <a:gd name="T18" fmla="*/ 6 w 54"/>
                <a:gd name="T19" fmla="*/ 42 h 54"/>
                <a:gd name="T20" fmla="*/ 0 w 54"/>
                <a:gd name="T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4">
                  <a:moveTo>
                    <a:pt x="0" y="24"/>
                  </a:moveTo>
                  <a:lnTo>
                    <a:pt x="0" y="6"/>
                  </a:lnTo>
                  <a:lnTo>
                    <a:pt x="24" y="0"/>
                  </a:lnTo>
                  <a:lnTo>
                    <a:pt x="54" y="0"/>
                  </a:lnTo>
                  <a:lnTo>
                    <a:pt x="54" y="12"/>
                  </a:lnTo>
                  <a:lnTo>
                    <a:pt x="54" y="48"/>
                  </a:lnTo>
                  <a:lnTo>
                    <a:pt x="42" y="54"/>
                  </a:lnTo>
                  <a:lnTo>
                    <a:pt x="30" y="54"/>
                  </a:lnTo>
                  <a:lnTo>
                    <a:pt x="30" y="36"/>
                  </a:lnTo>
                  <a:lnTo>
                    <a:pt x="6" y="42"/>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49" name="Freeform 777"/>
            <p:cNvSpPr>
              <a:spLocks/>
            </p:cNvSpPr>
            <p:nvPr/>
          </p:nvSpPr>
          <p:spPr bwMode="auto">
            <a:xfrm>
              <a:off x="4380" y="1578"/>
              <a:ext cx="30" cy="54"/>
            </a:xfrm>
            <a:custGeom>
              <a:avLst/>
              <a:gdLst>
                <a:gd name="T0" fmla="*/ 0 w 30"/>
                <a:gd name="T1" fmla="*/ 48 h 54"/>
                <a:gd name="T2" fmla="*/ 0 w 30"/>
                <a:gd name="T3" fmla="*/ 42 h 54"/>
                <a:gd name="T4" fmla="*/ 0 w 30"/>
                <a:gd name="T5" fmla="*/ 36 h 54"/>
                <a:gd name="T6" fmla="*/ 0 w 30"/>
                <a:gd name="T7" fmla="*/ 30 h 54"/>
                <a:gd name="T8" fmla="*/ 6 w 30"/>
                <a:gd name="T9" fmla="*/ 30 h 54"/>
                <a:gd name="T10" fmla="*/ 6 w 30"/>
                <a:gd name="T11" fmla="*/ 24 h 54"/>
                <a:gd name="T12" fmla="*/ 6 w 30"/>
                <a:gd name="T13" fmla="*/ 18 h 54"/>
                <a:gd name="T14" fmla="*/ 0 w 30"/>
                <a:gd name="T15" fmla="*/ 12 h 54"/>
                <a:gd name="T16" fmla="*/ 6 w 30"/>
                <a:gd name="T17" fmla="*/ 6 h 54"/>
                <a:gd name="T18" fmla="*/ 6 w 30"/>
                <a:gd name="T19" fmla="*/ 0 h 54"/>
                <a:gd name="T20" fmla="*/ 12 w 30"/>
                <a:gd name="T21" fmla="*/ 0 h 54"/>
                <a:gd name="T22" fmla="*/ 30 w 30"/>
                <a:gd name="T23" fmla="*/ 12 h 54"/>
                <a:gd name="T24" fmla="*/ 24 w 30"/>
                <a:gd name="T25" fmla="*/ 18 h 54"/>
                <a:gd name="T26" fmla="*/ 24 w 30"/>
                <a:gd name="T27" fmla="*/ 24 h 54"/>
                <a:gd name="T28" fmla="*/ 18 w 30"/>
                <a:gd name="T29" fmla="*/ 30 h 54"/>
                <a:gd name="T30" fmla="*/ 18 w 30"/>
                <a:gd name="T31" fmla="*/ 36 h 54"/>
                <a:gd name="T32" fmla="*/ 12 w 30"/>
                <a:gd name="T33" fmla="*/ 36 h 54"/>
                <a:gd name="T34" fmla="*/ 12 w 30"/>
                <a:gd name="T35" fmla="*/ 42 h 54"/>
                <a:gd name="T36" fmla="*/ 12 w 30"/>
                <a:gd name="T37" fmla="*/ 48 h 54"/>
                <a:gd name="T38" fmla="*/ 6 w 30"/>
                <a:gd name="T39" fmla="*/ 48 h 54"/>
                <a:gd name="T40" fmla="*/ 6 w 30"/>
                <a:gd name="T41" fmla="*/ 54 h 54"/>
                <a:gd name="T42" fmla="*/ 0 w 30"/>
                <a:gd name="T4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0" y="48"/>
                  </a:moveTo>
                  <a:lnTo>
                    <a:pt x="0" y="42"/>
                  </a:lnTo>
                  <a:lnTo>
                    <a:pt x="0" y="36"/>
                  </a:lnTo>
                  <a:lnTo>
                    <a:pt x="0" y="30"/>
                  </a:lnTo>
                  <a:lnTo>
                    <a:pt x="6" y="30"/>
                  </a:lnTo>
                  <a:lnTo>
                    <a:pt x="6" y="24"/>
                  </a:lnTo>
                  <a:lnTo>
                    <a:pt x="6" y="18"/>
                  </a:lnTo>
                  <a:lnTo>
                    <a:pt x="0" y="12"/>
                  </a:lnTo>
                  <a:lnTo>
                    <a:pt x="6" y="6"/>
                  </a:lnTo>
                  <a:lnTo>
                    <a:pt x="6" y="0"/>
                  </a:lnTo>
                  <a:lnTo>
                    <a:pt x="12" y="0"/>
                  </a:lnTo>
                  <a:lnTo>
                    <a:pt x="30" y="12"/>
                  </a:lnTo>
                  <a:lnTo>
                    <a:pt x="24" y="18"/>
                  </a:lnTo>
                  <a:lnTo>
                    <a:pt x="24" y="24"/>
                  </a:lnTo>
                  <a:lnTo>
                    <a:pt x="18" y="30"/>
                  </a:lnTo>
                  <a:lnTo>
                    <a:pt x="18" y="36"/>
                  </a:lnTo>
                  <a:lnTo>
                    <a:pt x="12" y="36"/>
                  </a:lnTo>
                  <a:lnTo>
                    <a:pt x="12" y="42"/>
                  </a:lnTo>
                  <a:lnTo>
                    <a:pt x="12" y="48"/>
                  </a:lnTo>
                  <a:lnTo>
                    <a:pt x="6" y="48"/>
                  </a:lnTo>
                  <a:lnTo>
                    <a:pt x="6" y="54"/>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50" name="Freeform 778"/>
            <p:cNvSpPr>
              <a:spLocks/>
            </p:cNvSpPr>
            <p:nvPr/>
          </p:nvSpPr>
          <p:spPr bwMode="auto">
            <a:xfrm>
              <a:off x="1476" y="1632"/>
              <a:ext cx="150" cy="132"/>
            </a:xfrm>
            <a:custGeom>
              <a:avLst/>
              <a:gdLst>
                <a:gd name="T0" fmla="*/ 138 w 150"/>
                <a:gd name="T1" fmla="*/ 120 h 132"/>
                <a:gd name="T2" fmla="*/ 138 w 150"/>
                <a:gd name="T3" fmla="*/ 126 h 132"/>
                <a:gd name="T4" fmla="*/ 132 w 150"/>
                <a:gd name="T5" fmla="*/ 126 h 132"/>
                <a:gd name="T6" fmla="*/ 126 w 150"/>
                <a:gd name="T7" fmla="*/ 126 h 132"/>
                <a:gd name="T8" fmla="*/ 126 w 150"/>
                <a:gd name="T9" fmla="*/ 132 h 132"/>
                <a:gd name="T10" fmla="*/ 48 w 150"/>
                <a:gd name="T11" fmla="*/ 114 h 132"/>
                <a:gd name="T12" fmla="*/ 42 w 150"/>
                <a:gd name="T13" fmla="*/ 114 h 132"/>
                <a:gd name="T14" fmla="*/ 36 w 150"/>
                <a:gd name="T15" fmla="*/ 114 h 132"/>
                <a:gd name="T16" fmla="*/ 30 w 150"/>
                <a:gd name="T17" fmla="*/ 114 h 132"/>
                <a:gd name="T18" fmla="*/ 0 w 150"/>
                <a:gd name="T19" fmla="*/ 108 h 132"/>
                <a:gd name="T20" fmla="*/ 6 w 150"/>
                <a:gd name="T21" fmla="*/ 84 h 132"/>
                <a:gd name="T22" fmla="*/ 18 w 150"/>
                <a:gd name="T23" fmla="*/ 0 h 132"/>
                <a:gd name="T24" fmla="*/ 108 w 150"/>
                <a:gd name="T25" fmla="*/ 12 h 132"/>
                <a:gd name="T26" fmla="*/ 138 w 150"/>
                <a:gd name="T27" fmla="*/ 12 h 132"/>
                <a:gd name="T28" fmla="*/ 150 w 150"/>
                <a:gd name="T29" fmla="*/ 42 h 132"/>
                <a:gd name="T30" fmla="*/ 150 w 150"/>
                <a:gd name="T31" fmla="*/ 54 h 132"/>
                <a:gd name="T32" fmla="*/ 150 w 150"/>
                <a:gd name="T33" fmla="*/ 60 h 132"/>
                <a:gd name="T34" fmla="*/ 150 w 150"/>
                <a:gd name="T35" fmla="*/ 78 h 132"/>
                <a:gd name="T36" fmla="*/ 144 w 150"/>
                <a:gd name="T37" fmla="*/ 78 h 132"/>
                <a:gd name="T38" fmla="*/ 144 w 150"/>
                <a:gd name="T39" fmla="*/ 90 h 132"/>
                <a:gd name="T40" fmla="*/ 144 w 150"/>
                <a:gd name="T41" fmla="*/ 96 h 132"/>
                <a:gd name="T42" fmla="*/ 144 w 150"/>
                <a:gd name="T43" fmla="*/ 102 h 132"/>
                <a:gd name="T44" fmla="*/ 144 w 150"/>
                <a:gd name="T45" fmla="*/ 108 h 132"/>
                <a:gd name="T46" fmla="*/ 144 w 150"/>
                <a:gd name="T47" fmla="*/ 114 h 132"/>
                <a:gd name="T48" fmla="*/ 144 w 150"/>
                <a:gd name="T49" fmla="*/ 120 h 132"/>
                <a:gd name="T50" fmla="*/ 138 w 150"/>
                <a:gd name="T51"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32">
                  <a:moveTo>
                    <a:pt x="138" y="120"/>
                  </a:moveTo>
                  <a:lnTo>
                    <a:pt x="138" y="126"/>
                  </a:lnTo>
                  <a:lnTo>
                    <a:pt x="132" y="126"/>
                  </a:lnTo>
                  <a:lnTo>
                    <a:pt x="126" y="126"/>
                  </a:lnTo>
                  <a:lnTo>
                    <a:pt x="126" y="132"/>
                  </a:lnTo>
                  <a:lnTo>
                    <a:pt x="48" y="114"/>
                  </a:lnTo>
                  <a:lnTo>
                    <a:pt x="42" y="114"/>
                  </a:lnTo>
                  <a:lnTo>
                    <a:pt x="36" y="114"/>
                  </a:lnTo>
                  <a:lnTo>
                    <a:pt x="30" y="114"/>
                  </a:lnTo>
                  <a:lnTo>
                    <a:pt x="0" y="108"/>
                  </a:lnTo>
                  <a:lnTo>
                    <a:pt x="6" y="84"/>
                  </a:lnTo>
                  <a:lnTo>
                    <a:pt x="18" y="0"/>
                  </a:lnTo>
                  <a:lnTo>
                    <a:pt x="108" y="12"/>
                  </a:lnTo>
                  <a:lnTo>
                    <a:pt x="138" y="12"/>
                  </a:lnTo>
                  <a:lnTo>
                    <a:pt x="150" y="42"/>
                  </a:lnTo>
                  <a:lnTo>
                    <a:pt x="150" y="54"/>
                  </a:lnTo>
                  <a:lnTo>
                    <a:pt x="150" y="60"/>
                  </a:lnTo>
                  <a:lnTo>
                    <a:pt x="150" y="78"/>
                  </a:lnTo>
                  <a:lnTo>
                    <a:pt x="144" y="78"/>
                  </a:lnTo>
                  <a:lnTo>
                    <a:pt x="144" y="90"/>
                  </a:lnTo>
                  <a:lnTo>
                    <a:pt x="144" y="96"/>
                  </a:lnTo>
                  <a:lnTo>
                    <a:pt x="144" y="102"/>
                  </a:lnTo>
                  <a:lnTo>
                    <a:pt x="144" y="108"/>
                  </a:lnTo>
                  <a:lnTo>
                    <a:pt x="144" y="114"/>
                  </a:lnTo>
                  <a:lnTo>
                    <a:pt x="144" y="120"/>
                  </a:lnTo>
                  <a:lnTo>
                    <a:pt x="138" y="12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51" name="Freeform 779"/>
            <p:cNvSpPr>
              <a:spLocks/>
            </p:cNvSpPr>
            <p:nvPr/>
          </p:nvSpPr>
          <p:spPr bwMode="auto">
            <a:xfrm>
              <a:off x="4404" y="1572"/>
              <a:ext cx="42" cy="42"/>
            </a:xfrm>
            <a:custGeom>
              <a:avLst/>
              <a:gdLst>
                <a:gd name="T0" fmla="*/ 12 w 42"/>
                <a:gd name="T1" fmla="*/ 36 h 42"/>
                <a:gd name="T2" fmla="*/ 6 w 42"/>
                <a:gd name="T3" fmla="*/ 36 h 42"/>
                <a:gd name="T4" fmla="*/ 0 w 42"/>
                <a:gd name="T5" fmla="*/ 30 h 42"/>
                <a:gd name="T6" fmla="*/ 0 w 42"/>
                <a:gd name="T7" fmla="*/ 24 h 42"/>
                <a:gd name="T8" fmla="*/ 6 w 42"/>
                <a:gd name="T9" fmla="*/ 18 h 42"/>
                <a:gd name="T10" fmla="*/ 12 w 42"/>
                <a:gd name="T11" fmla="*/ 18 h 42"/>
                <a:gd name="T12" fmla="*/ 12 w 42"/>
                <a:gd name="T13" fmla="*/ 12 h 42"/>
                <a:gd name="T14" fmla="*/ 18 w 42"/>
                <a:gd name="T15" fmla="*/ 0 h 42"/>
                <a:gd name="T16" fmla="*/ 24 w 42"/>
                <a:gd name="T17" fmla="*/ 0 h 42"/>
                <a:gd name="T18" fmla="*/ 30 w 42"/>
                <a:gd name="T19" fmla="*/ 0 h 42"/>
                <a:gd name="T20" fmla="*/ 36 w 42"/>
                <a:gd name="T21" fmla="*/ 0 h 42"/>
                <a:gd name="T22" fmla="*/ 36 w 42"/>
                <a:gd name="T23" fmla="*/ 6 h 42"/>
                <a:gd name="T24" fmla="*/ 42 w 42"/>
                <a:gd name="T25" fmla="*/ 12 h 42"/>
                <a:gd name="T26" fmla="*/ 36 w 42"/>
                <a:gd name="T27" fmla="*/ 12 h 42"/>
                <a:gd name="T28" fmla="*/ 36 w 42"/>
                <a:gd name="T29" fmla="*/ 18 h 42"/>
                <a:gd name="T30" fmla="*/ 36 w 42"/>
                <a:gd name="T31" fmla="*/ 24 h 42"/>
                <a:gd name="T32" fmla="*/ 36 w 42"/>
                <a:gd name="T33" fmla="*/ 30 h 42"/>
                <a:gd name="T34" fmla="*/ 30 w 42"/>
                <a:gd name="T35" fmla="*/ 36 h 42"/>
                <a:gd name="T36" fmla="*/ 30 w 42"/>
                <a:gd name="T37" fmla="*/ 42 h 42"/>
                <a:gd name="T38" fmla="*/ 24 w 42"/>
                <a:gd name="T39" fmla="*/ 36 h 42"/>
                <a:gd name="T40" fmla="*/ 30 w 42"/>
                <a:gd name="T41" fmla="*/ 36 h 42"/>
                <a:gd name="T42" fmla="*/ 24 w 42"/>
                <a:gd name="T43" fmla="*/ 30 h 42"/>
                <a:gd name="T44" fmla="*/ 12 w 42"/>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42">
                  <a:moveTo>
                    <a:pt x="12" y="36"/>
                  </a:moveTo>
                  <a:lnTo>
                    <a:pt x="6" y="36"/>
                  </a:lnTo>
                  <a:lnTo>
                    <a:pt x="0" y="30"/>
                  </a:lnTo>
                  <a:lnTo>
                    <a:pt x="0" y="24"/>
                  </a:lnTo>
                  <a:lnTo>
                    <a:pt x="6" y="18"/>
                  </a:lnTo>
                  <a:lnTo>
                    <a:pt x="12" y="18"/>
                  </a:lnTo>
                  <a:lnTo>
                    <a:pt x="12" y="12"/>
                  </a:lnTo>
                  <a:lnTo>
                    <a:pt x="18" y="0"/>
                  </a:lnTo>
                  <a:lnTo>
                    <a:pt x="24" y="0"/>
                  </a:lnTo>
                  <a:lnTo>
                    <a:pt x="30" y="0"/>
                  </a:lnTo>
                  <a:lnTo>
                    <a:pt x="36" y="0"/>
                  </a:lnTo>
                  <a:lnTo>
                    <a:pt x="36" y="6"/>
                  </a:lnTo>
                  <a:lnTo>
                    <a:pt x="42" y="12"/>
                  </a:lnTo>
                  <a:lnTo>
                    <a:pt x="36" y="12"/>
                  </a:lnTo>
                  <a:lnTo>
                    <a:pt x="36" y="18"/>
                  </a:lnTo>
                  <a:lnTo>
                    <a:pt x="36" y="24"/>
                  </a:lnTo>
                  <a:lnTo>
                    <a:pt x="36" y="30"/>
                  </a:lnTo>
                  <a:lnTo>
                    <a:pt x="30" y="36"/>
                  </a:lnTo>
                  <a:lnTo>
                    <a:pt x="30" y="42"/>
                  </a:lnTo>
                  <a:lnTo>
                    <a:pt x="24" y="36"/>
                  </a:lnTo>
                  <a:lnTo>
                    <a:pt x="30" y="36"/>
                  </a:lnTo>
                  <a:lnTo>
                    <a:pt x="24" y="30"/>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52" name="Freeform 780"/>
            <p:cNvSpPr>
              <a:spLocks/>
            </p:cNvSpPr>
            <p:nvPr/>
          </p:nvSpPr>
          <p:spPr bwMode="auto">
            <a:xfrm>
              <a:off x="3180" y="1740"/>
              <a:ext cx="30" cy="36"/>
            </a:xfrm>
            <a:custGeom>
              <a:avLst/>
              <a:gdLst>
                <a:gd name="T0" fmla="*/ 18 w 30"/>
                <a:gd name="T1" fmla="*/ 36 h 36"/>
                <a:gd name="T2" fmla="*/ 12 w 30"/>
                <a:gd name="T3" fmla="*/ 36 h 36"/>
                <a:gd name="T4" fmla="*/ 6 w 30"/>
                <a:gd name="T5" fmla="*/ 36 h 36"/>
                <a:gd name="T6" fmla="*/ 6 w 30"/>
                <a:gd name="T7" fmla="*/ 30 h 36"/>
                <a:gd name="T8" fmla="*/ 0 w 30"/>
                <a:gd name="T9" fmla="*/ 30 h 36"/>
                <a:gd name="T10" fmla="*/ 0 w 30"/>
                <a:gd name="T11" fmla="*/ 0 h 36"/>
                <a:gd name="T12" fmla="*/ 30 w 30"/>
                <a:gd name="T13" fmla="*/ 0 h 36"/>
                <a:gd name="T14" fmla="*/ 30 w 30"/>
                <a:gd name="T15" fmla="*/ 12 h 36"/>
                <a:gd name="T16" fmla="*/ 30 w 30"/>
                <a:gd name="T17" fmla="*/ 18 h 36"/>
                <a:gd name="T18" fmla="*/ 24 w 30"/>
                <a:gd name="T19" fmla="*/ 18 h 36"/>
                <a:gd name="T20" fmla="*/ 24 w 30"/>
                <a:gd name="T21" fmla="*/ 24 h 36"/>
                <a:gd name="T22" fmla="*/ 24 w 30"/>
                <a:gd name="T23" fmla="*/ 30 h 36"/>
                <a:gd name="T24" fmla="*/ 18 w 3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6">
                  <a:moveTo>
                    <a:pt x="18" y="36"/>
                  </a:moveTo>
                  <a:lnTo>
                    <a:pt x="12" y="36"/>
                  </a:lnTo>
                  <a:lnTo>
                    <a:pt x="6" y="36"/>
                  </a:lnTo>
                  <a:lnTo>
                    <a:pt x="6" y="30"/>
                  </a:lnTo>
                  <a:lnTo>
                    <a:pt x="0" y="30"/>
                  </a:lnTo>
                  <a:lnTo>
                    <a:pt x="0" y="0"/>
                  </a:lnTo>
                  <a:lnTo>
                    <a:pt x="30" y="0"/>
                  </a:lnTo>
                  <a:lnTo>
                    <a:pt x="30" y="12"/>
                  </a:lnTo>
                  <a:lnTo>
                    <a:pt x="30" y="18"/>
                  </a:lnTo>
                  <a:lnTo>
                    <a:pt x="24" y="18"/>
                  </a:lnTo>
                  <a:lnTo>
                    <a:pt x="24" y="24"/>
                  </a:lnTo>
                  <a:lnTo>
                    <a:pt x="24" y="30"/>
                  </a:lnTo>
                  <a:lnTo>
                    <a:pt x="1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53" name="Freeform 781"/>
            <p:cNvSpPr>
              <a:spLocks/>
            </p:cNvSpPr>
            <p:nvPr/>
          </p:nvSpPr>
          <p:spPr bwMode="auto">
            <a:xfrm>
              <a:off x="3192" y="1740"/>
              <a:ext cx="30" cy="42"/>
            </a:xfrm>
            <a:custGeom>
              <a:avLst/>
              <a:gdLst>
                <a:gd name="T0" fmla="*/ 0 w 30"/>
                <a:gd name="T1" fmla="*/ 42 h 42"/>
                <a:gd name="T2" fmla="*/ 6 w 30"/>
                <a:gd name="T3" fmla="*/ 42 h 42"/>
                <a:gd name="T4" fmla="*/ 6 w 30"/>
                <a:gd name="T5" fmla="*/ 36 h 42"/>
                <a:gd name="T6" fmla="*/ 12 w 30"/>
                <a:gd name="T7" fmla="*/ 30 h 42"/>
                <a:gd name="T8" fmla="*/ 12 w 30"/>
                <a:gd name="T9" fmla="*/ 24 h 42"/>
                <a:gd name="T10" fmla="*/ 12 w 30"/>
                <a:gd name="T11" fmla="*/ 18 h 42"/>
                <a:gd name="T12" fmla="*/ 18 w 30"/>
                <a:gd name="T13" fmla="*/ 18 h 42"/>
                <a:gd name="T14" fmla="*/ 18 w 30"/>
                <a:gd name="T15" fmla="*/ 12 h 42"/>
                <a:gd name="T16" fmla="*/ 18 w 30"/>
                <a:gd name="T17" fmla="*/ 0 h 42"/>
                <a:gd name="T18" fmla="*/ 30 w 30"/>
                <a:gd name="T19" fmla="*/ 0 h 42"/>
                <a:gd name="T20" fmla="*/ 30 w 30"/>
                <a:gd name="T21" fmla="*/ 42 h 42"/>
                <a:gd name="T22" fmla="*/ 24 w 30"/>
                <a:gd name="T23" fmla="*/ 42 h 42"/>
                <a:gd name="T24" fmla="*/ 0 w 3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2">
                  <a:moveTo>
                    <a:pt x="0" y="42"/>
                  </a:moveTo>
                  <a:lnTo>
                    <a:pt x="6" y="42"/>
                  </a:lnTo>
                  <a:lnTo>
                    <a:pt x="6" y="36"/>
                  </a:lnTo>
                  <a:lnTo>
                    <a:pt x="12" y="30"/>
                  </a:lnTo>
                  <a:lnTo>
                    <a:pt x="12" y="24"/>
                  </a:lnTo>
                  <a:lnTo>
                    <a:pt x="12" y="18"/>
                  </a:lnTo>
                  <a:lnTo>
                    <a:pt x="18" y="18"/>
                  </a:lnTo>
                  <a:lnTo>
                    <a:pt x="18" y="12"/>
                  </a:lnTo>
                  <a:lnTo>
                    <a:pt x="18" y="0"/>
                  </a:lnTo>
                  <a:lnTo>
                    <a:pt x="30" y="0"/>
                  </a:lnTo>
                  <a:lnTo>
                    <a:pt x="30" y="42"/>
                  </a:lnTo>
                  <a:lnTo>
                    <a:pt x="24"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54" name="Freeform 782"/>
            <p:cNvSpPr>
              <a:spLocks/>
            </p:cNvSpPr>
            <p:nvPr/>
          </p:nvSpPr>
          <p:spPr bwMode="auto">
            <a:xfrm>
              <a:off x="3222" y="1740"/>
              <a:ext cx="30" cy="42"/>
            </a:xfrm>
            <a:custGeom>
              <a:avLst/>
              <a:gdLst>
                <a:gd name="T0" fmla="*/ 30 w 30"/>
                <a:gd name="T1" fmla="*/ 42 h 42"/>
                <a:gd name="T2" fmla="*/ 0 w 30"/>
                <a:gd name="T3" fmla="*/ 42 h 42"/>
                <a:gd name="T4" fmla="*/ 0 w 30"/>
                <a:gd name="T5" fmla="*/ 0 h 42"/>
                <a:gd name="T6" fmla="*/ 24 w 30"/>
                <a:gd name="T7" fmla="*/ 0 h 42"/>
                <a:gd name="T8" fmla="*/ 30 w 30"/>
                <a:gd name="T9" fmla="*/ 36 h 42"/>
                <a:gd name="T10" fmla="*/ 30 w 30"/>
                <a:gd name="T11" fmla="*/ 42 h 42"/>
              </a:gdLst>
              <a:ahLst/>
              <a:cxnLst>
                <a:cxn ang="0">
                  <a:pos x="T0" y="T1"/>
                </a:cxn>
                <a:cxn ang="0">
                  <a:pos x="T2" y="T3"/>
                </a:cxn>
                <a:cxn ang="0">
                  <a:pos x="T4" y="T5"/>
                </a:cxn>
                <a:cxn ang="0">
                  <a:pos x="T6" y="T7"/>
                </a:cxn>
                <a:cxn ang="0">
                  <a:pos x="T8" y="T9"/>
                </a:cxn>
                <a:cxn ang="0">
                  <a:pos x="T10" y="T11"/>
                </a:cxn>
              </a:cxnLst>
              <a:rect l="0" t="0" r="r" b="b"/>
              <a:pathLst>
                <a:path w="30" h="42">
                  <a:moveTo>
                    <a:pt x="30" y="42"/>
                  </a:moveTo>
                  <a:lnTo>
                    <a:pt x="0" y="42"/>
                  </a:lnTo>
                  <a:lnTo>
                    <a:pt x="0" y="0"/>
                  </a:lnTo>
                  <a:lnTo>
                    <a:pt x="24" y="0"/>
                  </a:lnTo>
                  <a:lnTo>
                    <a:pt x="30" y="36"/>
                  </a:lnTo>
                  <a:lnTo>
                    <a:pt x="3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55" name="Freeform 783"/>
            <p:cNvSpPr>
              <a:spLocks/>
            </p:cNvSpPr>
            <p:nvPr/>
          </p:nvSpPr>
          <p:spPr bwMode="auto">
            <a:xfrm>
              <a:off x="2802" y="1752"/>
              <a:ext cx="48" cy="30"/>
            </a:xfrm>
            <a:custGeom>
              <a:avLst/>
              <a:gdLst>
                <a:gd name="T0" fmla="*/ 42 w 48"/>
                <a:gd name="T1" fmla="*/ 24 h 30"/>
                <a:gd name="T2" fmla="*/ 0 w 48"/>
                <a:gd name="T3" fmla="*/ 30 h 30"/>
                <a:gd name="T4" fmla="*/ 0 w 48"/>
                <a:gd name="T5" fmla="*/ 6 h 30"/>
                <a:gd name="T6" fmla="*/ 6 w 48"/>
                <a:gd name="T7" fmla="*/ 6 h 30"/>
                <a:gd name="T8" fmla="*/ 6 w 48"/>
                <a:gd name="T9" fmla="*/ 0 h 30"/>
                <a:gd name="T10" fmla="*/ 12 w 48"/>
                <a:gd name="T11" fmla="*/ 0 h 30"/>
                <a:gd name="T12" fmla="*/ 12 w 48"/>
                <a:gd name="T13" fmla="*/ 6 h 30"/>
                <a:gd name="T14" fmla="*/ 18 w 48"/>
                <a:gd name="T15" fmla="*/ 6 h 30"/>
                <a:gd name="T16" fmla="*/ 24 w 48"/>
                <a:gd name="T17" fmla="*/ 0 h 30"/>
                <a:gd name="T18" fmla="*/ 30 w 48"/>
                <a:gd name="T19" fmla="*/ 0 h 30"/>
                <a:gd name="T20" fmla="*/ 36 w 48"/>
                <a:gd name="T21" fmla="*/ 0 h 30"/>
                <a:gd name="T22" fmla="*/ 42 w 48"/>
                <a:gd name="T23" fmla="*/ 0 h 30"/>
                <a:gd name="T24" fmla="*/ 42 w 48"/>
                <a:gd name="T25" fmla="*/ 6 h 30"/>
                <a:gd name="T26" fmla="*/ 48 w 48"/>
                <a:gd name="T27" fmla="*/ 18 h 30"/>
                <a:gd name="T28" fmla="*/ 42 w 48"/>
                <a:gd name="T29" fmla="*/ 18 h 30"/>
                <a:gd name="T30" fmla="*/ 42 w 48"/>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0">
                  <a:moveTo>
                    <a:pt x="42" y="24"/>
                  </a:moveTo>
                  <a:lnTo>
                    <a:pt x="0" y="30"/>
                  </a:lnTo>
                  <a:lnTo>
                    <a:pt x="0" y="6"/>
                  </a:lnTo>
                  <a:lnTo>
                    <a:pt x="6" y="6"/>
                  </a:lnTo>
                  <a:lnTo>
                    <a:pt x="6" y="0"/>
                  </a:lnTo>
                  <a:lnTo>
                    <a:pt x="12" y="0"/>
                  </a:lnTo>
                  <a:lnTo>
                    <a:pt x="12" y="6"/>
                  </a:lnTo>
                  <a:lnTo>
                    <a:pt x="18" y="6"/>
                  </a:lnTo>
                  <a:lnTo>
                    <a:pt x="24" y="0"/>
                  </a:lnTo>
                  <a:lnTo>
                    <a:pt x="30" y="0"/>
                  </a:lnTo>
                  <a:lnTo>
                    <a:pt x="36" y="0"/>
                  </a:lnTo>
                  <a:lnTo>
                    <a:pt x="42" y="0"/>
                  </a:lnTo>
                  <a:lnTo>
                    <a:pt x="42" y="6"/>
                  </a:lnTo>
                  <a:lnTo>
                    <a:pt x="48" y="18"/>
                  </a:lnTo>
                  <a:lnTo>
                    <a:pt x="42" y="18"/>
                  </a:lnTo>
                  <a:lnTo>
                    <a:pt x="4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56" name="Freeform 784"/>
            <p:cNvSpPr>
              <a:spLocks/>
            </p:cNvSpPr>
            <p:nvPr/>
          </p:nvSpPr>
          <p:spPr bwMode="auto">
            <a:xfrm>
              <a:off x="3846" y="1674"/>
              <a:ext cx="24" cy="54"/>
            </a:xfrm>
            <a:custGeom>
              <a:avLst/>
              <a:gdLst>
                <a:gd name="T0" fmla="*/ 18 w 24"/>
                <a:gd name="T1" fmla="*/ 54 h 54"/>
                <a:gd name="T2" fmla="*/ 12 w 24"/>
                <a:gd name="T3" fmla="*/ 54 h 54"/>
                <a:gd name="T4" fmla="*/ 12 w 24"/>
                <a:gd name="T5" fmla="*/ 36 h 54"/>
                <a:gd name="T6" fmla="*/ 6 w 24"/>
                <a:gd name="T7" fmla="*/ 36 h 54"/>
                <a:gd name="T8" fmla="*/ 6 w 24"/>
                <a:gd name="T9" fmla="*/ 30 h 54"/>
                <a:gd name="T10" fmla="*/ 0 w 24"/>
                <a:gd name="T11" fmla="*/ 30 h 54"/>
                <a:gd name="T12" fmla="*/ 0 w 24"/>
                <a:gd name="T13" fmla="*/ 12 h 54"/>
                <a:gd name="T14" fmla="*/ 0 w 24"/>
                <a:gd name="T15" fmla="*/ 6 h 54"/>
                <a:gd name="T16" fmla="*/ 6 w 24"/>
                <a:gd name="T17" fmla="*/ 6 h 54"/>
                <a:gd name="T18" fmla="*/ 18 w 24"/>
                <a:gd name="T19" fmla="*/ 0 h 54"/>
                <a:gd name="T20" fmla="*/ 18 w 24"/>
                <a:gd name="T21" fmla="*/ 12 h 54"/>
                <a:gd name="T22" fmla="*/ 24 w 24"/>
                <a:gd name="T23" fmla="*/ 42 h 54"/>
                <a:gd name="T24" fmla="*/ 18 w 24"/>
                <a:gd name="T25" fmla="*/ 42 h 54"/>
                <a:gd name="T26" fmla="*/ 18 w 24"/>
                <a:gd name="T2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54">
                  <a:moveTo>
                    <a:pt x="18" y="54"/>
                  </a:moveTo>
                  <a:lnTo>
                    <a:pt x="12" y="54"/>
                  </a:lnTo>
                  <a:lnTo>
                    <a:pt x="12" y="36"/>
                  </a:lnTo>
                  <a:lnTo>
                    <a:pt x="6" y="36"/>
                  </a:lnTo>
                  <a:lnTo>
                    <a:pt x="6" y="30"/>
                  </a:lnTo>
                  <a:lnTo>
                    <a:pt x="0" y="30"/>
                  </a:lnTo>
                  <a:lnTo>
                    <a:pt x="0" y="12"/>
                  </a:lnTo>
                  <a:lnTo>
                    <a:pt x="0" y="6"/>
                  </a:lnTo>
                  <a:lnTo>
                    <a:pt x="6" y="6"/>
                  </a:lnTo>
                  <a:lnTo>
                    <a:pt x="18" y="0"/>
                  </a:lnTo>
                  <a:lnTo>
                    <a:pt x="18" y="12"/>
                  </a:lnTo>
                  <a:lnTo>
                    <a:pt x="24" y="42"/>
                  </a:lnTo>
                  <a:lnTo>
                    <a:pt x="18" y="42"/>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57" name="Freeform 785"/>
            <p:cNvSpPr>
              <a:spLocks/>
            </p:cNvSpPr>
            <p:nvPr/>
          </p:nvSpPr>
          <p:spPr bwMode="auto">
            <a:xfrm>
              <a:off x="3582" y="1710"/>
              <a:ext cx="30" cy="42"/>
            </a:xfrm>
            <a:custGeom>
              <a:avLst/>
              <a:gdLst>
                <a:gd name="T0" fmla="*/ 30 w 30"/>
                <a:gd name="T1" fmla="*/ 36 h 42"/>
                <a:gd name="T2" fmla="*/ 12 w 30"/>
                <a:gd name="T3" fmla="*/ 42 h 42"/>
                <a:gd name="T4" fmla="*/ 6 w 30"/>
                <a:gd name="T5" fmla="*/ 42 h 42"/>
                <a:gd name="T6" fmla="*/ 0 w 30"/>
                <a:gd name="T7" fmla="*/ 6 h 42"/>
                <a:gd name="T8" fmla="*/ 18 w 30"/>
                <a:gd name="T9" fmla="*/ 0 h 42"/>
                <a:gd name="T10" fmla="*/ 18 w 30"/>
                <a:gd name="T11" fmla="*/ 6 h 42"/>
                <a:gd name="T12" fmla="*/ 24 w 30"/>
                <a:gd name="T13" fmla="*/ 6 h 42"/>
                <a:gd name="T14" fmla="*/ 30 w 30"/>
                <a:gd name="T15" fmla="*/ 3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30" y="36"/>
                  </a:moveTo>
                  <a:lnTo>
                    <a:pt x="12" y="42"/>
                  </a:lnTo>
                  <a:lnTo>
                    <a:pt x="6" y="42"/>
                  </a:lnTo>
                  <a:lnTo>
                    <a:pt x="0" y="6"/>
                  </a:lnTo>
                  <a:lnTo>
                    <a:pt x="18" y="0"/>
                  </a:lnTo>
                  <a:lnTo>
                    <a:pt x="18" y="6"/>
                  </a:lnTo>
                  <a:lnTo>
                    <a:pt x="24" y="6"/>
                  </a:lnTo>
                  <a:lnTo>
                    <a:pt x="3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58" name="Freeform 786"/>
            <p:cNvSpPr>
              <a:spLocks/>
            </p:cNvSpPr>
            <p:nvPr/>
          </p:nvSpPr>
          <p:spPr bwMode="auto">
            <a:xfrm>
              <a:off x="2730" y="1752"/>
              <a:ext cx="36" cy="36"/>
            </a:xfrm>
            <a:custGeom>
              <a:avLst/>
              <a:gdLst>
                <a:gd name="T0" fmla="*/ 0 w 36"/>
                <a:gd name="T1" fmla="*/ 36 h 36"/>
                <a:gd name="T2" fmla="*/ 6 w 36"/>
                <a:gd name="T3" fmla="*/ 0 h 36"/>
                <a:gd name="T4" fmla="*/ 36 w 36"/>
                <a:gd name="T5" fmla="*/ 0 h 36"/>
                <a:gd name="T6" fmla="*/ 36 w 36"/>
                <a:gd name="T7" fmla="*/ 36 h 36"/>
                <a:gd name="T8" fmla="*/ 0 w 36"/>
                <a:gd name="T9" fmla="*/ 36 h 36"/>
              </a:gdLst>
              <a:ahLst/>
              <a:cxnLst>
                <a:cxn ang="0">
                  <a:pos x="T0" y="T1"/>
                </a:cxn>
                <a:cxn ang="0">
                  <a:pos x="T2" y="T3"/>
                </a:cxn>
                <a:cxn ang="0">
                  <a:pos x="T4" y="T5"/>
                </a:cxn>
                <a:cxn ang="0">
                  <a:pos x="T6" y="T7"/>
                </a:cxn>
                <a:cxn ang="0">
                  <a:pos x="T8" y="T9"/>
                </a:cxn>
              </a:cxnLst>
              <a:rect l="0" t="0" r="r" b="b"/>
              <a:pathLst>
                <a:path w="36" h="36">
                  <a:moveTo>
                    <a:pt x="0" y="36"/>
                  </a:moveTo>
                  <a:lnTo>
                    <a:pt x="6" y="0"/>
                  </a:lnTo>
                  <a:lnTo>
                    <a:pt x="36" y="0"/>
                  </a:lnTo>
                  <a:lnTo>
                    <a:pt x="3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59" name="Freeform 787"/>
            <p:cNvSpPr>
              <a:spLocks/>
            </p:cNvSpPr>
            <p:nvPr/>
          </p:nvSpPr>
          <p:spPr bwMode="auto">
            <a:xfrm>
              <a:off x="2766" y="1752"/>
              <a:ext cx="36" cy="54"/>
            </a:xfrm>
            <a:custGeom>
              <a:avLst/>
              <a:gdLst>
                <a:gd name="T0" fmla="*/ 36 w 36"/>
                <a:gd name="T1" fmla="*/ 54 h 54"/>
                <a:gd name="T2" fmla="*/ 0 w 36"/>
                <a:gd name="T3" fmla="*/ 54 h 54"/>
                <a:gd name="T4" fmla="*/ 0 w 36"/>
                <a:gd name="T5" fmla="*/ 36 h 54"/>
                <a:gd name="T6" fmla="*/ 0 w 36"/>
                <a:gd name="T7" fmla="*/ 0 h 54"/>
                <a:gd name="T8" fmla="*/ 36 w 36"/>
                <a:gd name="T9" fmla="*/ 0 h 54"/>
                <a:gd name="T10" fmla="*/ 36 w 36"/>
                <a:gd name="T11" fmla="*/ 6 h 54"/>
                <a:gd name="T12" fmla="*/ 36 w 36"/>
                <a:gd name="T13" fmla="*/ 30 h 54"/>
                <a:gd name="T14" fmla="*/ 36 w 3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4">
                  <a:moveTo>
                    <a:pt x="36" y="54"/>
                  </a:moveTo>
                  <a:lnTo>
                    <a:pt x="0" y="54"/>
                  </a:lnTo>
                  <a:lnTo>
                    <a:pt x="0" y="36"/>
                  </a:lnTo>
                  <a:lnTo>
                    <a:pt x="0" y="0"/>
                  </a:lnTo>
                  <a:lnTo>
                    <a:pt x="36" y="0"/>
                  </a:lnTo>
                  <a:lnTo>
                    <a:pt x="36" y="6"/>
                  </a:lnTo>
                  <a:lnTo>
                    <a:pt x="36" y="30"/>
                  </a:lnTo>
                  <a:lnTo>
                    <a:pt x="36"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60" name="Freeform 788"/>
            <p:cNvSpPr>
              <a:spLocks/>
            </p:cNvSpPr>
            <p:nvPr/>
          </p:nvSpPr>
          <p:spPr bwMode="auto">
            <a:xfrm>
              <a:off x="2580" y="1746"/>
              <a:ext cx="54" cy="42"/>
            </a:xfrm>
            <a:custGeom>
              <a:avLst/>
              <a:gdLst>
                <a:gd name="T0" fmla="*/ 0 w 54"/>
                <a:gd name="T1" fmla="*/ 42 h 42"/>
                <a:gd name="T2" fmla="*/ 0 w 54"/>
                <a:gd name="T3" fmla="*/ 36 h 42"/>
                <a:gd name="T4" fmla="*/ 0 w 54"/>
                <a:gd name="T5" fmla="*/ 0 h 42"/>
                <a:gd name="T6" fmla="*/ 18 w 54"/>
                <a:gd name="T7" fmla="*/ 6 h 42"/>
                <a:gd name="T8" fmla="*/ 48 w 54"/>
                <a:gd name="T9" fmla="*/ 6 h 42"/>
                <a:gd name="T10" fmla="*/ 54 w 54"/>
                <a:gd name="T11" fmla="*/ 6 h 42"/>
                <a:gd name="T12" fmla="*/ 48 w 54"/>
                <a:gd name="T13" fmla="*/ 36 h 42"/>
                <a:gd name="T14" fmla="*/ 48 w 54"/>
                <a:gd name="T15" fmla="*/ 42 h 42"/>
                <a:gd name="T16" fmla="*/ 36 w 54"/>
                <a:gd name="T17" fmla="*/ 42 h 42"/>
                <a:gd name="T18" fmla="*/ 18 w 54"/>
                <a:gd name="T19" fmla="*/ 42 h 42"/>
                <a:gd name="T20" fmla="*/ 12 w 54"/>
                <a:gd name="T21" fmla="*/ 42 h 42"/>
                <a:gd name="T22" fmla="*/ 6 w 54"/>
                <a:gd name="T23" fmla="*/ 42 h 42"/>
                <a:gd name="T24" fmla="*/ 0 w 54"/>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2">
                  <a:moveTo>
                    <a:pt x="0" y="42"/>
                  </a:moveTo>
                  <a:lnTo>
                    <a:pt x="0" y="36"/>
                  </a:lnTo>
                  <a:lnTo>
                    <a:pt x="0" y="0"/>
                  </a:lnTo>
                  <a:lnTo>
                    <a:pt x="18" y="6"/>
                  </a:lnTo>
                  <a:lnTo>
                    <a:pt x="48" y="6"/>
                  </a:lnTo>
                  <a:lnTo>
                    <a:pt x="54" y="6"/>
                  </a:lnTo>
                  <a:lnTo>
                    <a:pt x="48" y="36"/>
                  </a:lnTo>
                  <a:lnTo>
                    <a:pt x="48" y="42"/>
                  </a:lnTo>
                  <a:lnTo>
                    <a:pt x="36" y="42"/>
                  </a:lnTo>
                  <a:lnTo>
                    <a:pt x="18" y="42"/>
                  </a:lnTo>
                  <a:lnTo>
                    <a:pt x="12" y="42"/>
                  </a:lnTo>
                  <a:lnTo>
                    <a:pt x="6"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61" name="Freeform 789"/>
            <p:cNvSpPr>
              <a:spLocks/>
            </p:cNvSpPr>
            <p:nvPr/>
          </p:nvSpPr>
          <p:spPr bwMode="auto">
            <a:xfrm>
              <a:off x="2520" y="1746"/>
              <a:ext cx="60" cy="42"/>
            </a:xfrm>
            <a:custGeom>
              <a:avLst/>
              <a:gdLst>
                <a:gd name="T0" fmla="*/ 18 w 60"/>
                <a:gd name="T1" fmla="*/ 36 h 42"/>
                <a:gd name="T2" fmla="*/ 0 w 60"/>
                <a:gd name="T3" fmla="*/ 36 h 42"/>
                <a:gd name="T4" fmla="*/ 0 w 60"/>
                <a:gd name="T5" fmla="*/ 0 h 42"/>
                <a:gd name="T6" fmla="*/ 60 w 60"/>
                <a:gd name="T7" fmla="*/ 0 h 42"/>
                <a:gd name="T8" fmla="*/ 60 w 60"/>
                <a:gd name="T9" fmla="*/ 36 h 42"/>
                <a:gd name="T10" fmla="*/ 60 w 60"/>
                <a:gd name="T11" fmla="*/ 42 h 42"/>
                <a:gd name="T12" fmla="*/ 42 w 60"/>
                <a:gd name="T13" fmla="*/ 36 h 42"/>
                <a:gd name="T14" fmla="*/ 36 w 60"/>
                <a:gd name="T15" fmla="*/ 36 h 42"/>
                <a:gd name="T16" fmla="*/ 18 w 60"/>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2">
                  <a:moveTo>
                    <a:pt x="18" y="36"/>
                  </a:moveTo>
                  <a:lnTo>
                    <a:pt x="0" y="36"/>
                  </a:lnTo>
                  <a:lnTo>
                    <a:pt x="0" y="0"/>
                  </a:lnTo>
                  <a:lnTo>
                    <a:pt x="60" y="0"/>
                  </a:lnTo>
                  <a:lnTo>
                    <a:pt x="60" y="36"/>
                  </a:lnTo>
                  <a:lnTo>
                    <a:pt x="60" y="42"/>
                  </a:lnTo>
                  <a:lnTo>
                    <a:pt x="42" y="36"/>
                  </a:lnTo>
                  <a:lnTo>
                    <a:pt x="36"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62" name="Freeform 790"/>
            <p:cNvSpPr>
              <a:spLocks/>
            </p:cNvSpPr>
            <p:nvPr/>
          </p:nvSpPr>
          <p:spPr bwMode="auto">
            <a:xfrm>
              <a:off x="2700" y="1752"/>
              <a:ext cx="36" cy="36"/>
            </a:xfrm>
            <a:custGeom>
              <a:avLst/>
              <a:gdLst>
                <a:gd name="T0" fmla="*/ 30 w 36"/>
                <a:gd name="T1" fmla="*/ 36 h 36"/>
                <a:gd name="T2" fmla="*/ 0 w 36"/>
                <a:gd name="T3" fmla="*/ 36 h 36"/>
                <a:gd name="T4" fmla="*/ 0 w 36"/>
                <a:gd name="T5" fmla="*/ 0 h 36"/>
                <a:gd name="T6" fmla="*/ 36 w 36"/>
                <a:gd name="T7" fmla="*/ 0 h 36"/>
                <a:gd name="T8" fmla="*/ 30 w 36"/>
                <a:gd name="T9" fmla="*/ 36 h 36"/>
              </a:gdLst>
              <a:ahLst/>
              <a:cxnLst>
                <a:cxn ang="0">
                  <a:pos x="T0" y="T1"/>
                </a:cxn>
                <a:cxn ang="0">
                  <a:pos x="T2" y="T3"/>
                </a:cxn>
                <a:cxn ang="0">
                  <a:pos x="T4" y="T5"/>
                </a:cxn>
                <a:cxn ang="0">
                  <a:pos x="T6" y="T7"/>
                </a:cxn>
                <a:cxn ang="0">
                  <a:pos x="T8" y="T9"/>
                </a:cxn>
              </a:cxnLst>
              <a:rect l="0" t="0" r="r" b="b"/>
              <a:pathLst>
                <a:path w="36" h="36">
                  <a:moveTo>
                    <a:pt x="30" y="36"/>
                  </a:moveTo>
                  <a:lnTo>
                    <a:pt x="0" y="36"/>
                  </a:lnTo>
                  <a:lnTo>
                    <a:pt x="0" y="0"/>
                  </a:lnTo>
                  <a:lnTo>
                    <a:pt x="36" y="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63" name="Freeform 791"/>
            <p:cNvSpPr>
              <a:spLocks/>
            </p:cNvSpPr>
            <p:nvPr/>
          </p:nvSpPr>
          <p:spPr bwMode="auto">
            <a:xfrm>
              <a:off x="2628" y="1752"/>
              <a:ext cx="36" cy="36"/>
            </a:xfrm>
            <a:custGeom>
              <a:avLst/>
              <a:gdLst>
                <a:gd name="T0" fmla="*/ 0 w 36"/>
                <a:gd name="T1" fmla="*/ 30 h 36"/>
                <a:gd name="T2" fmla="*/ 6 w 36"/>
                <a:gd name="T3" fmla="*/ 0 h 36"/>
                <a:gd name="T4" fmla="*/ 36 w 36"/>
                <a:gd name="T5" fmla="*/ 0 h 36"/>
                <a:gd name="T6" fmla="*/ 36 w 36"/>
                <a:gd name="T7" fmla="*/ 6 h 36"/>
                <a:gd name="T8" fmla="*/ 36 w 36"/>
                <a:gd name="T9" fmla="*/ 18 h 36"/>
                <a:gd name="T10" fmla="*/ 36 w 36"/>
                <a:gd name="T11" fmla="*/ 36 h 36"/>
                <a:gd name="T12" fmla="*/ 0 w 36"/>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0" y="30"/>
                  </a:moveTo>
                  <a:lnTo>
                    <a:pt x="6" y="0"/>
                  </a:lnTo>
                  <a:lnTo>
                    <a:pt x="36" y="0"/>
                  </a:lnTo>
                  <a:lnTo>
                    <a:pt x="36" y="6"/>
                  </a:lnTo>
                  <a:lnTo>
                    <a:pt x="36" y="18"/>
                  </a:lnTo>
                  <a:lnTo>
                    <a:pt x="36" y="36"/>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64" name="Freeform 792"/>
            <p:cNvSpPr>
              <a:spLocks/>
            </p:cNvSpPr>
            <p:nvPr/>
          </p:nvSpPr>
          <p:spPr bwMode="auto">
            <a:xfrm>
              <a:off x="3606" y="1710"/>
              <a:ext cx="24" cy="36"/>
            </a:xfrm>
            <a:custGeom>
              <a:avLst/>
              <a:gdLst>
                <a:gd name="T0" fmla="*/ 6 w 24"/>
                <a:gd name="T1" fmla="*/ 36 h 36"/>
                <a:gd name="T2" fmla="*/ 0 w 24"/>
                <a:gd name="T3" fmla="*/ 6 h 36"/>
                <a:gd name="T4" fmla="*/ 24 w 24"/>
                <a:gd name="T5" fmla="*/ 0 h 36"/>
                <a:gd name="T6" fmla="*/ 24 w 24"/>
                <a:gd name="T7" fmla="*/ 12 h 36"/>
                <a:gd name="T8" fmla="*/ 24 w 24"/>
                <a:gd name="T9" fmla="*/ 36 h 36"/>
                <a:gd name="T10" fmla="*/ 18 w 24"/>
                <a:gd name="T11" fmla="*/ 36 h 36"/>
                <a:gd name="T12" fmla="*/ 6 w 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4" h="36">
                  <a:moveTo>
                    <a:pt x="6" y="36"/>
                  </a:moveTo>
                  <a:lnTo>
                    <a:pt x="0" y="6"/>
                  </a:lnTo>
                  <a:lnTo>
                    <a:pt x="24" y="0"/>
                  </a:lnTo>
                  <a:lnTo>
                    <a:pt x="24" y="12"/>
                  </a:lnTo>
                  <a:lnTo>
                    <a:pt x="24" y="36"/>
                  </a:lnTo>
                  <a:lnTo>
                    <a:pt x="18"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65" name="Freeform 793"/>
            <p:cNvSpPr>
              <a:spLocks/>
            </p:cNvSpPr>
            <p:nvPr/>
          </p:nvSpPr>
          <p:spPr bwMode="auto">
            <a:xfrm>
              <a:off x="3420" y="1728"/>
              <a:ext cx="48" cy="54"/>
            </a:xfrm>
            <a:custGeom>
              <a:avLst/>
              <a:gdLst>
                <a:gd name="T0" fmla="*/ 18 w 48"/>
                <a:gd name="T1" fmla="*/ 54 h 54"/>
                <a:gd name="T2" fmla="*/ 6 w 48"/>
                <a:gd name="T3" fmla="*/ 54 h 54"/>
                <a:gd name="T4" fmla="*/ 0 w 48"/>
                <a:gd name="T5" fmla="*/ 6 h 54"/>
                <a:gd name="T6" fmla="*/ 48 w 48"/>
                <a:gd name="T7" fmla="*/ 0 h 54"/>
                <a:gd name="T8" fmla="*/ 48 w 48"/>
                <a:gd name="T9" fmla="*/ 24 h 54"/>
                <a:gd name="T10" fmla="*/ 48 w 48"/>
                <a:gd name="T11" fmla="*/ 54 h 54"/>
                <a:gd name="T12" fmla="*/ 18 w 4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48" h="54">
                  <a:moveTo>
                    <a:pt x="18" y="54"/>
                  </a:moveTo>
                  <a:lnTo>
                    <a:pt x="6" y="54"/>
                  </a:lnTo>
                  <a:lnTo>
                    <a:pt x="0" y="6"/>
                  </a:lnTo>
                  <a:lnTo>
                    <a:pt x="48" y="0"/>
                  </a:lnTo>
                  <a:lnTo>
                    <a:pt x="48" y="24"/>
                  </a:lnTo>
                  <a:lnTo>
                    <a:pt x="48" y="54"/>
                  </a:lnTo>
                  <a:lnTo>
                    <a:pt x="18"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66" name="Freeform 794"/>
            <p:cNvSpPr>
              <a:spLocks/>
            </p:cNvSpPr>
            <p:nvPr/>
          </p:nvSpPr>
          <p:spPr bwMode="auto">
            <a:xfrm>
              <a:off x="3564" y="1716"/>
              <a:ext cx="30" cy="48"/>
            </a:xfrm>
            <a:custGeom>
              <a:avLst/>
              <a:gdLst>
                <a:gd name="T0" fmla="*/ 30 w 30"/>
                <a:gd name="T1" fmla="*/ 42 h 48"/>
                <a:gd name="T2" fmla="*/ 6 w 30"/>
                <a:gd name="T3" fmla="*/ 48 h 48"/>
                <a:gd name="T4" fmla="*/ 6 w 30"/>
                <a:gd name="T5" fmla="*/ 12 h 48"/>
                <a:gd name="T6" fmla="*/ 0 w 30"/>
                <a:gd name="T7" fmla="*/ 6 h 48"/>
                <a:gd name="T8" fmla="*/ 18 w 30"/>
                <a:gd name="T9" fmla="*/ 0 h 48"/>
                <a:gd name="T10" fmla="*/ 24 w 30"/>
                <a:gd name="T11" fmla="*/ 36 h 48"/>
                <a:gd name="T12" fmla="*/ 30 w 30"/>
                <a:gd name="T13" fmla="*/ 36 h 48"/>
                <a:gd name="T14" fmla="*/ 30 w 30"/>
                <a:gd name="T15" fmla="*/ 4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8">
                  <a:moveTo>
                    <a:pt x="30" y="42"/>
                  </a:moveTo>
                  <a:lnTo>
                    <a:pt x="6" y="48"/>
                  </a:lnTo>
                  <a:lnTo>
                    <a:pt x="6" y="12"/>
                  </a:lnTo>
                  <a:lnTo>
                    <a:pt x="0" y="6"/>
                  </a:lnTo>
                  <a:lnTo>
                    <a:pt x="18" y="0"/>
                  </a:lnTo>
                  <a:lnTo>
                    <a:pt x="24" y="36"/>
                  </a:lnTo>
                  <a:lnTo>
                    <a:pt x="30" y="36"/>
                  </a:lnTo>
                  <a:lnTo>
                    <a:pt x="3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67" name="Freeform 795"/>
            <p:cNvSpPr>
              <a:spLocks/>
            </p:cNvSpPr>
            <p:nvPr/>
          </p:nvSpPr>
          <p:spPr bwMode="auto">
            <a:xfrm>
              <a:off x="3402" y="1734"/>
              <a:ext cx="36" cy="60"/>
            </a:xfrm>
            <a:custGeom>
              <a:avLst/>
              <a:gdLst>
                <a:gd name="T0" fmla="*/ 36 w 36"/>
                <a:gd name="T1" fmla="*/ 60 h 60"/>
                <a:gd name="T2" fmla="*/ 0 w 36"/>
                <a:gd name="T3" fmla="*/ 60 h 60"/>
                <a:gd name="T4" fmla="*/ 0 w 36"/>
                <a:gd name="T5" fmla="*/ 42 h 60"/>
                <a:gd name="T6" fmla="*/ 12 w 36"/>
                <a:gd name="T7" fmla="*/ 36 h 60"/>
                <a:gd name="T8" fmla="*/ 12 w 36"/>
                <a:gd name="T9" fmla="*/ 0 h 60"/>
                <a:gd name="T10" fmla="*/ 18 w 36"/>
                <a:gd name="T11" fmla="*/ 0 h 60"/>
                <a:gd name="T12" fmla="*/ 24 w 36"/>
                <a:gd name="T13" fmla="*/ 48 h 60"/>
                <a:gd name="T14" fmla="*/ 36 w 36"/>
                <a:gd name="T15" fmla="*/ 48 h 60"/>
                <a:gd name="T16" fmla="*/ 36 w 3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0">
                  <a:moveTo>
                    <a:pt x="36" y="60"/>
                  </a:moveTo>
                  <a:lnTo>
                    <a:pt x="0" y="60"/>
                  </a:lnTo>
                  <a:lnTo>
                    <a:pt x="0" y="42"/>
                  </a:lnTo>
                  <a:lnTo>
                    <a:pt x="12" y="36"/>
                  </a:lnTo>
                  <a:lnTo>
                    <a:pt x="12" y="0"/>
                  </a:lnTo>
                  <a:lnTo>
                    <a:pt x="18" y="0"/>
                  </a:lnTo>
                  <a:lnTo>
                    <a:pt x="24" y="48"/>
                  </a:lnTo>
                  <a:lnTo>
                    <a:pt x="36" y="48"/>
                  </a:lnTo>
                  <a:lnTo>
                    <a:pt x="36"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68" name="Freeform 796"/>
            <p:cNvSpPr>
              <a:spLocks/>
            </p:cNvSpPr>
            <p:nvPr/>
          </p:nvSpPr>
          <p:spPr bwMode="auto">
            <a:xfrm>
              <a:off x="1854" y="1692"/>
              <a:ext cx="138" cy="90"/>
            </a:xfrm>
            <a:custGeom>
              <a:avLst/>
              <a:gdLst>
                <a:gd name="T0" fmla="*/ 120 w 138"/>
                <a:gd name="T1" fmla="*/ 90 h 90"/>
                <a:gd name="T2" fmla="*/ 0 w 138"/>
                <a:gd name="T3" fmla="*/ 78 h 90"/>
                <a:gd name="T4" fmla="*/ 6 w 138"/>
                <a:gd name="T5" fmla="*/ 30 h 90"/>
                <a:gd name="T6" fmla="*/ 12 w 138"/>
                <a:gd name="T7" fmla="*/ 0 h 90"/>
                <a:gd name="T8" fmla="*/ 96 w 138"/>
                <a:gd name="T9" fmla="*/ 12 h 90"/>
                <a:gd name="T10" fmla="*/ 138 w 138"/>
                <a:gd name="T11" fmla="*/ 18 h 90"/>
                <a:gd name="T12" fmla="*/ 132 w 138"/>
                <a:gd name="T13" fmla="*/ 54 h 90"/>
                <a:gd name="T14" fmla="*/ 126 w 138"/>
                <a:gd name="T15" fmla="*/ 60 h 90"/>
                <a:gd name="T16" fmla="*/ 120 w 13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90">
                  <a:moveTo>
                    <a:pt x="120" y="90"/>
                  </a:moveTo>
                  <a:lnTo>
                    <a:pt x="0" y="78"/>
                  </a:lnTo>
                  <a:lnTo>
                    <a:pt x="6" y="30"/>
                  </a:lnTo>
                  <a:lnTo>
                    <a:pt x="12" y="0"/>
                  </a:lnTo>
                  <a:lnTo>
                    <a:pt x="96" y="12"/>
                  </a:lnTo>
                  <a:lnTo>
                    <a:pt x="138" y="18"/>
                  </a:lnTo>
                  <a:lnTo>
                    <a:pt x="132" y="54"/>
                  </a:lnTo>
                  <a:lnTo>
                    <a:pt x="126" y="60"/>
                  </a:lnTo>
                  <a:lnTo>
                    <a:pt x="120" y="9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69" name="Freeform 797"/>
            <p:cNvSpPr>
              <a:spLocks/>
            </p:cNvSpPr>
            <p:nvPr/>
          </p:nvSpPr>
          <p:spPr bwMode="auto">
            <a:xfrm>
              <a:off x="2148" y="1728"/>
              <a:ext cx="120" cy="102"/>
            </a:xfrm>
            <a:custGeom>
              <a:avLst/>
              <a:gdLst>
                <a:gd name="T0" fmla="*/ 72 w 120"/>
                <a:gd name="T1" fmla="*/ 102 h 102"/>
                <a:gd name="T2" fmla="*/ 6 w 120"/>
                <a:gd name="T3" fmla="*/ 96 h 102"/>
                <a:gd name="T4" fmla="*/ 0 w 120"/>
                <a:gd name="T5" fmla="*/ 96 h 102"/>
                <a:gd name="T6" fmla="*/ 6 w 120"/>
                <a:gd name="T7" fmla="*/ 72 h 102"/>
                <a:gd name="T8" fmla="*/ 6 w 120"/>
                <a:gd name="T9" fmla="*/ 66 h 102"/>
                <a:gd name="T10" fmla="*/ 12 w 120"/>
                <a:gd name="T11" fmla="*/ 66 h 102"/>
                <a:gd name="T12" fmla="*/ 24 w 120"/>
                <a:gd name="T13" fmla="*/ 0 h 102"/>
                <a:gd name="T14" fmla="*/ 84 w 120"/>
                <a:gd name="T15" fmla="*/ 6 h 102"/>
                <a:gd name="T16" fmla="*/ 120 w 120"/>
                <a:gd name="T17" fmla="*/ 6 h 102"/>
                <a:gd name="T18" fmla="*/ 120 w 120"/>
                <a:gd name="T19" fmla="*/ 36 h 102"/>
                <a:gd name="T20" fmla="*/ 120 w 120"/>
                <a:gd name="T21" fmla="*/ 54 h 102"/>
                <a:gd name="T22" fmla="*/ 78 w 120"/>
                <a:gd name="T23" fmla="*/ 54 h 102"/>
                <a:gd name="T24" fmla="*/ 72 w 120"/>
                <a:gd name="T2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02">
                  <a:moveTo>
                    <a:pt x="72" y="102"/>
                  </a:moveTo>
                  <a:lnTo>
                    <a:pt x="6" y="96"/>
                  </a:lnTo>
                  <a:lnTo>
                    <a:pt x="0" y="96"/>
                  </a:lnTo>
                  <a:lnTo>
                    <a:pt x="6" y="72"/>
                  </a:lnTo>
                  <a:lnTo>
                    <a:pt x="6" y="66"/>
                  </a:lnTo>
                  <a:lnTo>
                    <a:pt x="12" y="66"/>
                  </a:lnTo>
                  <a:lnTo>
                    <a:pt x="24" y="0"/>
                  </a:lnTo>
                  <a:lnTo>
                    <a:pt x="84" y="6"/>
                  </a:lnTo>
                  <a:lnTo>
                    <a:pt x="120" y="6"/>
                  </a:lnTo>
                  <a:lnTo>
                    <a:pt x="120" y="36"/>
                  </a:lnTo>
                  <a:lnTo>
                    <a:pt x="120" y="54"/>
                  </a:lnTo>
                  <a:lnTo>
                    <a:pt x="78" y="54"/>
                  </a:lnTo>
                  <a:lnTo>
                    <a:pt x="72" y="10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70" name="Freeform 798"/>
            <p:cNvSpPr>
              <a:spLocks/>
            </p:cNvSpPr>
            <p:nvPr/>
          </p:nvSpPr>
          <p:spPr bwMode="auto">
            <a:xfrm>
              <a:off x="2028" y="1710"/>
              <a:ext cx="66" cy="72"/>
            </a:xfrm>
            <a:custGeom>
              <a:avLst/>
              <a:gdLst>
                <a:gd name="T0" fmla="*/ 6 w 66"/>
                <a:gd name="T1" fmla="*/ 60 h 72"/>
                <a:gd name="T2" fmla="*/ 6 w 66"/>
                <a:gd name="T3" fmla="*/ 54 h 72"/>
                <a:gd name="T4" fmla="*/ 6 w 66"/>
                <a:gd name="T5" fmla="*/ 48 h 72"/>
                <a:gd name="T6" fmla="*/ 6 w 66"/>
                <a:gd name="T7" fmla="*/ 42 h 72"/>
                <a:gd name="T8" fmla="*/ 6 w 66"/>
                <a:gd name="T9" fmla="*/ 36 h 72"/>
                <a:gd name="T10" fmla="*/ 12 w 66"/>
                <a:gd name="T11" fmla="*/ 30 h 72"/>
                <a:gd name="T12" fmla="*/ 12 w 66"/>
                <a:gd name="T13" fmla="*/ 24 h 72"/>
                <a:gd name="T14" fmla="*/ 12 w 66"/>
                <a:gd name="T15" fmla="*/ 18 h 72"/>
                <a:gd name="T16" fmla="*/ 6 w 66"/>
                <a:gd name="T17" fmla="*/ 18 h 72"/>
                <a:gd name="T18" fmla="*/ 6 w 66"/>
                <a:gd name="T19" fmla="*/ 12 h 72"/>
                <a:gd name="T20" fmla="*/ 0 w 66"/>
                <a:gd name="T21" fmla="*/ 12 h 72"/>
                <a:gd name="T22" fmla="*/ 0 w 66"/>
                <a:gd name="T23" fmla="*/ 6 h 72"/>
                <a:gd name="T24" fmla="*/ 0 w 66"/>
                <a:gd name="T25" fmla="*/ 0 h 72"/>
                <a:gd name="T26" fmla="*/ 36 w 66"/>
                <a:gd name="T27" fmla="*/ 6 h 72"/>
                <a:gd name="T28" fmla="*/ 48 w 66"/>
                <a:gd name="T29" fmla="*/ 6 h 72"/>
                <a:gd name="T30" fmla="*/ 48 w 66"/>
                <a:gd name="T31" fmla="*/ 12 h 72"/>
                <a:gd name="T32" fmla="*/ 48 w 66"/>
                <a:gd name="T33" fmla="*/ 18 h 72"/>
                <a:gd name="T34" fmla="*/ 48 w 66"/>
                <a:gd name="T35" fmla="*/ 24 h 72"/>
                <a:gd name="T36" fmla="*/ 54 w 66"/>
                <a:gd name="T37" fmla="*/ 24 h 72"/>
                <a:gd name="T38" fmla="*/ 54 w 66"/>
                <a:gd name="T39" fmla="*/ 30 h 72"/>
                <a:gd name="T40" fmla="*/ 60 w 66"/>
                <a:gd name="T41" fmla="*/ 36 h 72"/>
                <a:gd name="T42" fmla="*/ 66 w 66"/>
                <a:gd name="T43" fmla="*/ 54 h 72"/>
                <a:gd name="T44" fmla="*/ 66 w 66"/>
                <a:gd name="T45" fmla="*/ 60 h 72"/>
                <a:gd name="T46" fmla="*/ 66 w 66"/>
                <a:gd name="T47" fmla="*/ 66 h 72"/>
                <a:gd name="T48" fmla="*/ 60 w 66"/>
                <a:gd name="T49" fmla="*/ 72 h 72"/>
                <a:gd name="T50" fmla="*/ 54 w 66"/>
                <a:gd name="T51" fmla="*/ 72 h 72"/>
                <a:gd name="T52" fmla="*/ 48 w 66"/>
                <a:gd name="T53" fmla="*/ 72 h 72"/>
                <a:gd name="T54" fmla="*/ 42 w 66"/>
                <a:gd name="T55" fmla="*/ 72 h 72"/>
                <a:gd name="T56" fmla="*/ 36 w 66"/>
                <a:gd name="T57" fmla="*/ 72 h 72"/>
                <a:gd name="T58" fmla="*/ 30 w 66"/>
                <a:gd name="T59" fmla="*/ 72 h 72"/>
                <a:gd name="T60" fmla="*/ 24 w 66"/>
                <a:gd name="T61" fmla="*/ 72 h 72"/>
                <a:gd name="T62" fmla="*/ 18 w 66"/>
                <a:gd name="T63" fmla="*/ 66 h 72"/>
                <a:gd name="T64" fmla="*/ 12 w 66"/>
                <a:gd name="T65" fmla="*/ 66 h 72"/>
                <a:gd name="T66" fmla="*/ 6 w 66"/>
                <a:gd name="T6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72">
                  <a:moveTo>
                    <a:pt x="6" y="60"/>
                  </a:moveTo>
                  <a:lnTo>
                    <a:pt x="6" y="54"/>
                  </a:lnTo>
                  <a:lnTo>
                    <a:pt x="6" y="48"/>
                  </a:lnTo>
                  <a:lnTo>
                    <a:pt x="6" y="42"/>
                  </a:lnTo>
                  <a:lnTo>
                    <a:pt x="6" y="36"/>
                  </a:lnTo>
                  <a:lnTo>
                    <a:pt x="12" y="30"/>
                  </a:lnTo>
                  <a:lnTo>
                    <a:pt x="12" y="24"/>
                  </a:lnTo>
                  <a:lnTo>
                    <a:pt x="12" y="18"/>
                  </a:lnTo>
                  <a:lnTo>
                    <a:pt x="6" y="18"/>
                  </a:lnTo>
                  <a:lnTo>
                    <a:pt x="6" y="12"/>
                  </a:lnTo>
                  <a:lnTo>
                    <a:pt x="0" y="12"/>
                  </a:lnTo>
                  <a:lnTo>
                    <a:pt x="0" y="6"/>
                  </a:lnTo>
                  <a:lnTo>
                    <a:pt x="0" y="0"/>
                  </a:lnTo>
                  <a:lnTo>
                    <a:pt x="36" y="6"/>
                  </a:lnTo>
                  <a:lnTo>
                    <a:pt x="48" y="6"/>
                  </a:lnTo>
                  <a:lnTo>
                    <a:pt x="48" y="12"/>
                  </a:lnTo>
                  <a:lnTo>
                    <a:pt x="48" y="18"/>
                  </a:lnTo>
                  <a:lnTo>
                    <a:pt x="48" y="24"/>
                  </a:lnTo>
                  <a:lnTo>
                    <a:pt x="54" y="24"/>
                  </a:lnTo>
                  <a:lnTo>
                    <a:pt x="54" y="30"/>
                  </a:lnTo>
                  <a:lnTo>
                    <a:pt x="60" y="36"/>
                  </a:lnTo>
                  <a:lnTo>
                    <a:pt x="66" y="54"/>
                  </a:lnTo>
                  <a:lnTo>
                    <a:pt x="66" y="60"/>
                  </a:lnTo>
                  <a:lnTo>
                    <a:pt x="66" y="66"/>
                  </a:lnTo>
                  <a:lnTo>
                    <a:pt x="60" y="72"/>
                  </a:lnTo>
                  <a:lnTo>
                    <a:pt x="54" y="72"/>
                  </a:lnTo>
                  <a:lnTo>
                    <a:pt x="48" y="72"/>
                  </a:lnTo>
                  <a:lnTo>
                    <a:pt x="42" y="72"/>
                  </a:lnTo>
                  <a:lnTo>
                    <a:pt x="36" y="72"/>
                  </a:lnTo>
                  <a:lnTo>
                    <a:pt x="30" y="72"/>
                  </a:lnTo>
                  <a:lnTo>
                    <a:pt x="24" y="72"/>
                  </a:lnTo>
                  <a:lnTo>
                    <a:pt x="18" y="66"/>
                  </a:lnTo>
                  <a:lnTo>
                    <a:pt x="12" y="66"/>
                  </a:lnTo>
                  <a:lnTo>
                    <a:pt x="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71" name="Freeform 799"/>
            <p:cNvSpPr>
              <a:spLocks/>
            </p:cNvSpPr>
            <p:nvPr/>
          </p:nvSpPr>
          <p:spPr bwMode="auto">
            <a:xfrm>
              <a:off x="2382" y="1746"/>
              <a:ext cx="60" cy="30"/>
            </a:xfrm>
            <a:custGeom>
              <a:avLst/>
              <a:gdLst>
                <a:gd name="T0" fmla="*/ 54 w 60"/>
                <a:gd name="T1" fmla="*/ 30 h 30"/>
                <a:gd name="T2" fmla="*/ 0 w 60"/>
                <a:gd name="T3" fmla="*/ 30 h 30"/>
                <a:gd name="T4" fmla="*/ 0 w 60"/>
                <a:gd name="T5" fmla="*/ 24 h 30"/>
                <a:gd name="T6" fmla="*/ 0 w 60"/>
                <a:gd name="T7" fmla="*/ 0 h 30"/>
                <a:gd name="T8" fmla="*/ 60 w 60"/>
                <a:gd name="T9" fmla="*/ 0 h 30"/>
                <a:gd name="T10" fmla="*/ 60 w 60"/>
                <a:gd name="T11" fmla="*/ 30 h 30"/>
                <a:gd name="T12" fmla="*/ 54 w 6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60" h="30">
                  <a:moveTo>
                    <a:pt x="54" y="30"/>
                  </a:moveTo>
                  <a:lnTo>
                    <a:pt x="0" y="30"/>
                  </a:lnTo>
                  <a:lnTo>
                    <a:pt x="0" y="24"/>
                  </a:lnTo>
                  <a:lnTo>
                    <a:pt x="0" y="0"/>
                  </a:lnTo>
                  <a:lnTo>
                    <a:pt x="60" y="0"/>
                  </a:lnTo>
                  <a:lnTo>
                    <a:pt x="60" y="30"/>
                  </a:lnTo>
                  <a:lnTo>
                    <a:pt x="5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72" name="Freeform 800"/>
            <p:cNvSpPr>
              <a:spLocks/>
            </p:cNvSpPr>
            <p:nvPr/>
          </p:nvSpPr>
          <p:spPr bwMode="auto">
            <a:xfrm>
              <a:off x="2268" y="1734"/>
              <a:ext cx="72" cy="60"/>
            </a:xfrm>
            <a:custGeom>
              <a:avLst/>
              <a:gdLst>
                <a:gd name="T0" fmla="*/ 60 w 72"/>
                <a:gd name="T1" fmla="*/ 60 h 60"/>
                <a:gd name="T2" fmla="*/ 6 w 72"/>
                <a:gd name="T3" fmla="*/ 60 h 60"/>
                <a:gd name="T4" fmla="*/ 6 w 72"/>
                <a:gd name="T5" fmla="*/ 48 h 60"/>
                <a:gd name="T6" fmla="*/ 0 w 72"/>
                <a:gd name="T7" fmla="*/ 48 h 60"/>
                <a:gd name="T8" fmla="*/ 0 w 72"/>
                <a:gd name="T9" fmla="*/ 30 h 60"/>
                <a:gd name="T10" fmla="*/ 0 w 72"/>
                <a:gd name="T11" fmla="*/ 0 h 60"/>
                <a:gd name="T12" fmla="*/ 18 w 72"/>
                <a:gd name="T13" fmla="*/ 0 h 60"/>
                <a:gd name="T14" fmla="*/ 72 w 72"/>
                <a:gd name="T15" fmla="*/ 6 h 60"/>
                <a:gd name="T16" fmla="*/ 72 w 72"/>
                <a:gd name="T17" fmla="*/ 30 h 60"/>
                <a:gd name="T18" fmla="*/ 66 w 72"/>
                <a:gd name="T19" fmla="*/ 36 h 60"/>
                <a:gd name="T20" fmla="*/ 66 w 72"/>
                <a:gd name="T21" fmla="*/ 60 h 60"/>
                <a:gd name="T22" fmla="*/ 60 w 72"/>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60">
                  <a:moveTo>
                    <a:pt x="60" y="60"/>
                  </a:moveTo>
                  <a:lnTo>
                    <a:pt x="6" y="60"/>
                  </a:lnTo>
                  <a:lnTo>
                    <a:pt x="6" y="48"/>
                  </a:lnTo>
                  <a:lnTo>
                    <a:pt x="0" y="48"/>
                  </a:lnTo>
                  <a:lnTo>
                    <a:pt x="0" y="30"/>
                  </a:lnTo>
                  <a:lnTo>
                    <a:pt x="0" y="0"/>
                  </a:lnTo>
                  <a:lnTo>
                    <a:pt x="18" y="0"/>
                  </a:lnTo>
                  <a:lnTo>
                    <a:pt x="72" y="6"/>
                  </a:lnTo>
                  <a:lnTo>
                    <a:pt x="72" y="30"/>
                  </a:lnTo>
                  <a:lnTo>
                    <a:pt x="66" y="36"/>
                  </a:lnTo>
                  <a:lnTo>
                    <a:pt x="66" y="60"/>
                  </a:lnTo>
                  <a:lnTo>
                    <a:pt x="6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73" name="Freeform 801"/>
            <p:cNvSpPr>
              <a:spLocks/>
            </p:cNvSpPr>
            <p:nvPr/>
          </p:nvSpPr>
          <p:spPr bwMode="auto">
            <a:xfrm>
              <a:off x="2340" y="1740"/>
              <a:ext cx="42" cy="30"/>
            </a:xfrm>
            <a:custGeom>
              <a:avLst/>
              <a:gdLst>
                <a:gd name="T0" fmla="*/ 0 w 42"/>
                <a:gd name="T1" fmla="*/ 24 h 30"/>
                <a:gd name="T2" fmla="*/ 0 w 42"/>
                <a:gd name="T3" fmla="*/ 0 h 30"/>
                <a:gd name="T4" fmla="*/ 42 w 42"/>
                <a:gd name="T5" fmla="*/ 6 h 30"/>
                <a:gd name="T6" fmla="*/ 42 w 42"/>
                <a:gd name="T7" fmla="*/ 30 h 30"/>
                <a:gd name="T8" fmla="*/ 0 w 42"/>
                <a:gd name="T9" fmla="*/ 24 h 30"/>
              </a:gdLst>
              <a:ahLst/>
              <a:cxnLst>
                <a:cxn ang="0">
                  <a:pos x="T0" y="T1"/>
                </a:cxn>
                <a:cxn ang="0">
                  <a:pos x="T2" y="T3"/>
                </a:cxn>
                <a:cxn ang="0">
                  <a:pos x="T4" y="T5"/>
                </a:cxn>
                <a:cxn ang="0">
                  <a:pos x="T6" y="T7"/>
                </a:cxn>
                <a:cxn ang="0">
                  <a:pos x="T8" y="T9"/>
                </a:cxn>
              </a:cxnLst>
              <a:rect l="0" t="0" r="r" b="b"/>
              <a:pathLst>
                <a:path w="42" h="30">
                  <a:moveTo>
                    <a:pt x="0" y="24"/>
                  </a:moveTo>
                  <a:lnTo>
                    <a:pt x="0" y="0"/>
                  </a:lnTo>
                  <a:lnTo>
                    <a:pt x="42" y="6"/>
                  </a:lnTo>
                  <a:lnTo>
                    <a:pt x="42" y="30"/>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74" name="Freeform 802"/>
            <p:cNvSpPr>
              <a:spLocks/>
            </p:cNvSpPr>
            <p:nvPr/>
          </p:nvSpPr>
          <p:spPr bwMode="auto">
            <a:xfrm>
              <a:off x="1974" y="1710"/>
              <a:ext cx="66" cy="108"/>
            </a:xfrm>
            <a:custGeom>
              <a:avLst/>
              <a:gdLst>
                <a:gd name="T0" fmla="*/ 54 w 66"/>
                <a:gd name="T1" fmla="*/ 108 h 108"/>
                <a:gd name="T2" fmla="*/ 30 w 66"/>
                <a:gd name="T3" fmla="*/ 108 h 108"/>
                <a:gd name="T4" fmla="*/ 30 w 66"/>
                <a:gd name="T5" fmla="*/ 90 h 108"/>
                <a:gd name="T6" fmla="*/ 30 w 66"/>
                <a:gd name="T7" fmla="*/ 78 h 108"/>
                <a:gd name="T8" fmla="*/ 0 w 66"/>
                <a:gd name="T9" fmla="*/ 72 h 108"/>
                <a:gd name="T10" fmla="*/ 6 w 66"/>
                <a:gd name="T11" fmla="*/ 42 h 108"/>
                <a:gd name="T12" fmla="*/ 12 w 66"/>
                <a:gd name="T13" fmla="*/ 36 h 108"/>
                <a:gd name="T14" fmla="*/ 18 w 66"/>
                <a:gd name="T15" fmla="*/ 0 h 108"/>
                <a:gd name="T16" fmla="*/ 54 w 66"/>
                <a:gd name="T17" fmla="*/ 0 h 108"/>
                <a:gd name="T18" fmla="*/ 54 w 66"/>
                <a:gd name="T19" fmla="*/ 6 h 108"/>
                <a:gd name="T20" fmla="*/ 54 w 66"/>
                <a:gd name="T21" fmla="*/ 12 h 108"/>
                <a:gd name="T22" fmla="*/ 60 w 66"/>
                <a:gd name="T23" fmla="*/ 12 h 108"/>
                <a:gd name="T24" fmla="*/ 60 w 66"/>
                <a:gd name="T25" fmla="*/ 18 h 108"/>
                <a:gd name="T26" fmla="*/ 66 w 66"/>
                <a:gd name="T27" fmla="*/ 18 h 108"/>
                <a:gd name="T28" fmla="*/ 66 w 66"/>
                <a:gd name="T29" fmla="*/ 24 h 108"/>
                <a:gd name="T30" fmla="*/ 66 w 66"/>
                <a:gd name="T31" fmla="*/ 30 h 108"/>
                <a:gd name="T32" fmla="*/ 60 w 66"/>
                <a:gd name="T33" fmla="*/ 36 h 108"/>
                <a:gd name="T34" fmla="*/ 60 w 66"/>
                <a:gd name="T35" fmla="*/ 42 h 108"/>
                <a:gd name="T36" fmla="*/ 60 w 66"/>
                <a:gd name="T37" fmla="*/ 48 h 108"/>
                <a:gd name="T38" fmla="*/ 60 w 66"/>
                <a:gd name="T39" fmla="*/ 54 h 108"/>
                <a:gd name="T40" fmla="*/ 60 w 66"/>
                <a:gd name="T41" fmla="*/ 60 h 108"/>
                <a:gd name="T42" fmla="*/ 60 w 66"/>
                <a:gd name="T43" fmla="*/ 72 h 108"/>
                <a:gd name="T44" fmla="*/ 54 w 66"/>
                <a:gd name="T4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08">
                  <a:moveTo>
                    <a:pt x="54" y="108"/>
                  </a:moveTo>
                  <a:lnTo>
                    <a:pt x="30" y="108"/>
                  </a:lnTo>
                  <a:lnTo>
                    <a:pt x="30" y="90"/>
                  </a:lnTo>
                  <a:lnTo>
                    <a:pt x="30" y="78"/>
                  </a:lnTo>
                  <a:lnTo>
                    <a:pt x="0" y="72"/>
                  </a:lnTo>
                  <a:lnTo>
                    <a:pt x="6" y="42"/>
                  </a:lnTo>
                  <a:lnTo>
                    <a:pt x="12" y="36"/>
                  </a:lnTo>
                  <a:lnTo>
                    <a:pt x="18" y="0"/>
                  </a:lnTo>
                  <a:lnTo>
                    <a:pt x="54" y="0"/>
                  </a:lnTo>
                  <a:lnTo>
                    <a:pt x="54" y="6"/>
                  </a:lnTo>
                  <a:lnTo>
                    <a:pt x="54" y="12"/>
                  </a:lnTo>
                  <a:lnTo>
                    <a:pt x="60" y="12"/>
                  </a:lnTo>
                  <a:lnTo>
                    <a:pt x="60" y="18"/>
                  </a:lnTo>
                  <a:lnTo>
                    <a:pt x="66" y="18"/>
                  </a:lnTo>
                  <a:lnTo>
                    <a:pt x="66" y="24"/>
                  </a:lnTo>
                  <a:lnTo>
                    <a:pt x="66" y="30"/>
                  </a:lnTo>
                  <a:lnTo>
                    <a:pt x="60" y="36"/>
                  </a:lnTo>
                  <a:lnTo>
                    <a:pt x="60" y="42"/>
                  </a:lnTo>
                  <a:lnTo>
                    <a:pt x="60" y="48"/>
                  </a:lnTo>
                  <a:lnTo>
                    <a:pt x="60" y="54"/>
                  </a:lnTo>
                  <a:lnTo>
                    <a:pt x="60" y="60"/>
                  </a:lnTo>
                  <a:lnTo>
                    <a:pt x="60" y="72"/>
                  </a:lnTo>
                  <a:lnTo>
                    <a:pt x="54" y="10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75" name="Freeform 803"/>
            <p:cNvSpPr>
              <a:spLocks/>
            </p:cNvSpPr>
            <p:nvPr/>
          </p:nvSpPr>
          <p:spPr bwMode="auto">
            <a:xfrm>
              <a:off x="2076" y="1716"/>
              <a:ext cx="96" cy="84"/>
            </a:xfrm>
            <a:custGeom>
              <a:avLst/>
              <a:gdLst>
                <a:gd name="T0" fmla="*/ 78 w 96"/>
                <a:gd name="T1" fmla="*/ 84 h 84"/>
                <a:gd name="T2" fmla="*/ 54 w 96"/>
                <a:gd name="T3" fmla="*/ 84 h 84"/>
                <a:gd name="T4" fmla="*/ 30 w 96"/>
                <a:gd name="T5" fmla="*/ 78 h 84"/>
                <a:gd name="T6" fmla="*/ 30 w 96"/>
                <a:gd name="T7" fmla="*/ 72 h 84"/>
                <a:gd name="T8" fmla="*/ 24 w 96"/>
                <a:gd name="T9" fmla="*/ 72 h 84"/>
                <a:gd name="T10" fmla="*/ 24 w 96"/>
                <a:gd name="T11" fmla="*/ 66 h 84"/>
                <a:gd name="T12" fmla="*/ 24 w 96"/>
                <a:gd name="T13" fmla="*/ 60 h 84"/>
                <a:gd name="T14" fmla="*/ 18 w 96"/>
                <a:gd name="T15" fmla="*/ 54 h 84"/>
                <a:gd name="T16" fmla="*/ 18 w 96"/>
                <a:gd name="T17" fmla="*/ 48 h 84"/>
                <a:gd name="T18" fmla="*/ 12 w 96"/>
                <a:gd name="T19" fmla="*/ 30 h 84"/>
                <a:gd name="T20" fmla="*/ 6 w 96"/>
                <a:gd name="T21" fmla="*/ 24 h 84"/>
                <a:gd name="T22" fmla="*/ 6 w 96"/>
                <a:gd name="T23" fmla="*/ 18 h 84"/>
                <a:gd name="T24" fmla="*/ 0 w 96"/>
                <a:gd name="T25" fmla="*/ 18 h 84"/>
                <a:gd name="T26" fmla="*/ 0 w 96"/>
                <a:gd name="T27" fmla="*/ 12 h 84"/>
                <a:gd name="T28" fmla="*/ 0 w 96"/>
                <a:gd name="T29" fmla="*/ 6 h 84"/>
                <a:gd name="T30" fmla="*/ 0 w 96"/>
                <a:gd name="T31" fmla="*/ 0 h 84"/>
                <a:gd name="T32" fmla="*/ 66 w 96"/>
                <a:gd name="T33" fmla="*/ 6 h 84"/>
                <a:gd name="T34" fmla="*/ 96 w 96"/>
                <a:gd name="T35" fmla="*/ 12 h 84"/>
                <a:gd name="T36" fmla="*/ 84 w 96"/>
                <a:gd name="T37" fmla="*/ 78 h 84"/>
                <a:gd name="T38" fmla="*/ 78 w 96"/>
                <a:gd name="T39" fmla="*/ 78 h 84"/>
                <a:gd name="T40" fmla="*/ 78 w 96"/>
                <a:gd name="T4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4">
                  <a:moveTo>
                    <a:pt x="78" y="84"/>
                  </a:moveTo>
                  <a:lnTo>
                    <a:pt x="54" y="84"/>
                  </a:lnTo>
                  <a:lnTo>
                    <a:pt x="30" y="78"/>
                  </a:lnTo>
                  <a:lnTo>
                    <a:pt x="30" y="72"/>
                  </a:lnTo>
                  <a:lnTo>
                    <a:pt x="24" y="72"/>
                  </a:lnTo>
                  <a:lnTo>
                    <a:pt x="24" y="66"/>
                  </a:lnTo>
                  <a:lnTo>
                    <a:pt x="24" y="60"/>
                  </a:lnTo>
                  <a:lnTo>
                    <a:pt x="18" y="54"/>
                  </a:lnTo>
                  <a:lnTo>
                    <a:pt x="18" y="48"/>
                  </a:lnTo>
                  <a:lnTo>
                    <a:pt x="12" y="30"/>
                  </a:lnTo>
                  <a:lnTo>
                    <a:pt x="6" y="24"/>
                  </a:lnTo>
                  <a:lnTo>
                    <a:pt x="6" y="18"/>
                  </a:lnTo>
                  <a:lnTo>
                    <a:pt x="0" y="18"/>
                  </a:lnTo>
                  <a:lnTo>
                    <a:pt x="0" y="12"/>
                  </a:lnTo>
                  <a:lnTo>
                    <a:pt x="0" y="6"/>
                  </a:lnTo>
                  <a:lnTo>
                    <a:pt x="0" y="0"/>
                  </a:lnTo>
                  <a:lnTo>
                    <a:pt x="66" y="6"/>
                  </a:lnTo>
                  <a:lnTo>
                    <a:pt x="96" y="12"/>
                  </a:lnTo>
                  <a:lnTo>
                    <a:pt x="84" y="78"/>
                  </a:lnTo>
                  <a:lnTo>
                    <a:pt x="78" y="78"/>
                  </a:lnTo>
                  <a:lnTo>
                    <a:pt x="78" y="8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76" name="Freeform 804"/>
            <p:cNvSpPr>
              <a:spLocks/>
            </p:cNvSpPr>
            <p:nvPr/>
          </p:nvSpPr>
          <p:spPr bwMode="auto">
            <a:xfrm>
              <a:off x="1794" y="1680"/>
              <a:ext cx="72" cy="42"/>
            </a:xfrm>
            <a:custGeom>
              <a:avLst/>
              <a:gdLst>
                <a:gd name="T0" fmla="*/ 66 w 72"/>
                <a:gd name="T1" fmla="*/ 42 h 42"/>
                <a:gd name="T2" fmla="*/ 60 w 72"/>
                <a:gd name="T3" fmla="*/ 42 h 42"/>
                <a:gd name="T4" fmla="*/ 60 w 72"/>
                <a:gd name="T5" fmla="*/ 30 h 42"/>
                <a:gd name="T6" fmla="*/ 54 w 72"/>
                <a:gd name="T7" fmla="*/ 30 h 42"/>
                <a:gd name="T8" fmla="*/ 60 w 72"/>
                <a:gd name="T9" fmla="*/ 24 h 42"/>
                <a:gd name="T10" fmla="*/ 42 w 72"/>
                <a:gd name="T11" fmla="*/ 24 h 42"/>
                <a:gd name="T12" fmla="*/ 42 w 72"/>
                <a:gd name="T13" fmla="*/ 30 h 42"/>
                <a:gd name="T14" fmla="*/ 36 w 72"/>
                <a:gd name="T15" fmla="*/ 30 h 42"/>
                <a:gd name="T16" fmla="*/ 30 w 72"/>
                <a:gd name="T17" fmla="*/ 30 h 42"/>
                <a:gd name="T18" fmla="*/ 36 w 72"/>
                <a:gd name="T19" fmla="*/ 24 h 42"/>
                <a:gd name="T20" fmla="*/ 30 w 72"/>
                <a:gd name="T21" fmla="*/ 24 h 42"/>
                <a:gd name="T22" fmla="*/ 24 w 72"/>
                <a:gd name="T23" fmla="*/ 24 h 42"/>
                <a:gd name="T24" fmla="*/ 18 w 72"/>
                <a:gd name="T25" fmla="*/ 24 h 42"/>
                <a:gd name="T26" fmla="*/ 12 w 72"/>
                <a:gd name="T27" fmla="*/ 24 h 42"/>
                <a:gd name="T28" fmla="*/ 6 w 72"/>
                <a:gd name="T29" fmla="*/ 24 h 42"/>
                <a:gd name="T30" fmla="*/ 0 w 72"/>
                <a:gd name="T31" fmla="*/ 18 h 42"/>
                <a:gd name="T32" fmla="*/ 0 w 72"/>
                <a:gd name="T33" fmla="*/ 0 h 42"/>
                <a:gd name="T34" fmla="*/ 72 w 72"/>
                <a:gd name="T35" fmla="*/ 12 h 42"/>
                <a:gd name="T36" fmla="*/ 66 w 72"/>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42">
                  <a:moveTo>
                    <a:pt x="66" y="42"/>
                  </a:moveTo>
                  <a:lnTo>
                    <a:pt x="60" y="42"/>
                  </a:lnTo>
                  <a:lnTo>
                    <a:pt x="60" y="30"/>
                  </a:lnTo>
                  <a:lnTo>
                    <a:pt x="54" y="30"/>
                  </a:lnTo>
                  <a:lnTo>
                    <a:pt x="60" y="24"/>
                  </a:lnTo>
                  <a:lnTo>
                    <a:pt x="42" y="24"/>
                  </a:lnTo>
                  <a:lnTo>
                    <a:pt x="42" y="30"/>
                  </a:lnTo>
                  <a:lnTo>
                    <a:pt x="36" y="30"/>
                  </a:lnTo>
                  <a:lnTo>
                    <a:pt x="30" y="30"/>
                  </a:lnTo>
                  <a:lnTo>
                    <a:pt x="36" y="24"/>
                  </a:lnTo>
                  <a:lnTo>
                    <a:pt x="30" y="24"/>
                  </a:lnTo>
                  <a:lnTo>
                    <a:pt x="24" y="24"/>
                  </a:lnTo>
                  <a:lnTo>
                    <a:pt x="18" y="24"/>
                  </a:lnTo>
                  <a:lnTo>
                    <a:pt x="12" y="24"/>
                  </a:lnTo>
                  <a:lnTo>
                    <a:pt x="6" y="24"/>
                  </a:lnTo>
                  <a:lnTo>
                    <a:pt x="0" y="18"/>
                  </a:lnTo>
                  <a:lnTo>
                    <a:pt x="0" y="0"/>
                  </a:lnTo>
                  <a:lnTo>
                    <a:pt x="72" y="12"/>
                  </a:lnTo>
                  <a:lnTo>
                    <a:pt x="6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77" name="Freeform 805"/>
            <p:cNvSpPr>
              <a:spLocks/>
            </p:cNvSpPr>
            <p:nvPr/>
          </p:nvSpPr>
          <p:spPr bwMode="auto">
            <a:xfrm>
              <a:off x="3792" y="1692"/>
              <a:ext cx="36" cy="30"/>
            </a:xfrm>
            <a:custGeom>
              <a:avLst/>
              <a:gdLst>
                <a:gd name="T0" fmla="*/ 24 w 36"/>
                <a:gd name="T1" fmla="*/ 30 h 30"/>
                <a:gd name="T2" fmla="*/ 6 w 36"/>
                <a:gd name="T3" fmla="*/ 30 h 30"/>
                <a:gd name="T4" fmla="*/ 0 w 36"/>
                <a:gd name="T5" fmla="*/ 0 h 30"/>
                <a:gd name="T6" fmla="*/ 18 w 36"/>
                <a:gd name="T7" fmla="*/ 0 h 30"/>
                <a:gd name="T8" fmla="*/ 24 w 36"/>
                <a:gd name="T9" fmla="*/ 0 h 30"/>
                <a:gd name="T10" fmla="*/ 30 w 36"/>
                <a:gd name="T11" fmla="*/ 0 h 30"/>
                <a:gd name="T12" fmla="*/ 36 w 36"/>
                <a:gd name="T13" fmla="*/ 24 h 30"/>
                <a:gd name="T14" fmla="*/ 24 w 36"/>
                <a:gd name="T15" fmla="*/ 24 h 30"/>
                <a:gd name="T16" fmla="*/ 24 w 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24" y="30"/>
                  </a:moveTo>
                  <a:lnTo>
                    <a:pt x="6" y="30"/>
                  </a:lnTo>
                  <a:lnTo>
                    <a:pt x="0" y="0"/>
                  </a:lnTo>
                  <a:lnTo>
                    <a:pt x="18" y="0"/>
                  </a:lnTo>
                  <a:lnTo>
                    <a:pt x="24" y="0"/>
                  </a:lnTo>
                  <a:lnTo>
                    <a:pt x="30" y="0"/>
                  </a:lnTo>
                  <a:lnTo>
                    <a:pt x="36" y="24"/>
                  </a:lnTo>
                  <a:lnTo>
                    <a:pt x="24" y="24"/>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5078" name="Group 806"/>
          <p:cNvGrpSpPr>
            <a:grpSpLocks/>
          </p:cNvGrpSpPr>
          <p:nvPr/>
        </p:nvGrpSpPr>
        <p:grpSpPr bwMode="auto">
          <a:xfrm>
            <a:off x="1295400" y="2419350"/>
            <a:ext cx="6029325" cy="571500"/>
            <a:chOff x="816" y="1524"/>
            <a:chExt cx="3798" cy="360"/>
          </a:xfrm>
        </p:grpSpPr>
        <p:sp>
          <p:nvSpPr>
            <p:cNvPr id="55079" name="Freeform 807"/>
            <p:cNvSpPr>
              <a:spLocks/>
            </p:cNvSpPr>
            <p:nvPr/>
          </p:nvSpPr>
          <p:spPr bwMode="auto">
            <a:xfrm>
              <a:off x="1182" y="1584"/>
              <a:ext cx="126" cy="186"/>
            </a:xfrm>
            <a:custGeom>
              <a:avLst/>
              <a:gdLst>
                <a:gd name="T0" fmla="*/ 90 w 126"/>
                <a:gd name="T1" fmla="*/ 186 h 186"/>
                <a:gd name="T2" fmla="*/ 30 w 126"/>
                <a:gd name="T3" fmla="*/ 174 h 186"/>
                <a:gd name="T4" fmla="*/ 0 w 126"/>
                <a:gd name="T5" fmla="*/ 174 h 186"/>
                <a:gd name="T6" fmla="*/ 0 w 126"/>
                <a:gd name="T7" fmla="*/ 168 h 186"/>
                <a:gd name="T8" fmla="*/ 6 w 126"/>
                <a:gd name="T9" fmla="*/ 168 h 186"/>
                <a:gd name="T10" fmla="*/ 6 w 126"/>
                <a:gd name="T11" fmla="*/ 162 h 186"/>
                <a:gd name="T12" fmla="*/ 6 w 126"/>
                <a:gd name="T13" fmla="*/ 150 h 186"/>
                <a:gd name="T14" fmla="*/ 12 w 126"/>
                <a:gd name="T15" fmla="*/ 150 h 186"/>
                <a:gd name="T16" fmla="*/ 12 w 126"/>
                <a:gd name="T17" fmla="*/ 144 h 186"/>
                <a:gd name="T18" fmla="*/ 18 w 126"/>
                <a:gd name="T19" fmla="*/ 144 h 186"/>
                <a:gd name="T20" fmla="*/ 18 w 126"/>
                <a:gd name="T21" fmla="*/ 138 h 186"/>
                <a:gd name="T22" fmla="*/ 24 w 126"/>
                <a:gd name="T23" fmla="*/ 138 h 186"/>
                <a:gd name="T24" fmla="*/ 30 w 126"/>
                <a:gd name="T25" fmla="*/ 138 h 186"/>
                <a:gd name="T26" fmla="*/ 30 w 126"/>
                <a:gd name="T27" fmla="*/ 132 h 186"/>
                <a:gd name="T28" fmla="*/ 36 w 126"/>
                <a:gd name="T29" fmla="*/ 132 h 186"/>
                <a:gd name="T30" fmla="*/ 36 w 126"/>
                <a:gd name="T31" fmla="*/ 126 h 186"/>
                <a:gd name="T32" fmla="*/ 36 w 126"/>
                <a:gd name="T33" fmla="*/ 120 h 186"/>
                <a:gd name="T34" fmla="*/ 36 w 126"/>
                <a:gd name="T35" fmla="*/ 114 h 186"/>
                <a:gd name="T36" fmla="*/ 36 w 126"/>
                <a:gd name="T37" fmla="*/ 108 h 186"/>
                <a:gd name="T38" fmla="*/ 42 w 126"/>
                <a:gd name="T39" fmla="*/ 102 h 186"/>
                <a:gd name="T40" fmla="*/ 42 w 126"/>
                <a:gd name="T41" fmla="*/ 96 h 186"/>
                <a:gd name="T42" fmla="*/ 42 w 126"/>
                <a:gd name="T43" fmla="*/ 90 h 186"/>
                <a:gd name="T44" fmla="*/ 36 w 126"/>
                <a:gd name="T45" fmla="*/ 90 h 186"/>
                <a:gd name="T46" fmla="*/ 66 w 126"/>
                <a:gd name="T47" fmla="*/ 42 h 186"/>
                <a:gd name="T48" fmla="*/ 72 w 126"/>
                <a:gd name="T49" fmla="*/ 30 h 186"/>
                <a:gd name="T50" fmla="*/ 90 w 126"/>
                <a:gd name="T51" fmla="*/ 36 h 186"/>
                <a:gd name="T52" fmla="*/ 96 w 126"/>
                <a:gd name="T53" fmla="*/ 0 h 186"/>
                <a:gd name="T54" fmla="*/ 126 w 126"/>
                <a:gd name="T55" fmla="*/ 6 h 186"/>
                <a:gd name="T56" fmla="*/ 90 w 126"/>
                <a:gd name="T5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186">
                  <a:moveTo>
                    <a:pt x="90" y="186"/>
                  </a:moveTo>
                  <a:lnTo>
                    <a:pt x="30" y="174"/>
                  </a:lnTo>
                  <a:lnTo>
                    <a:pt x="0" y="174"/>
                  </a:lnTo>
                  <a:lnTo>
                    <a:pt x="0" y="168"/>
                  </a:lnTo>
                  <a:lnTo>
                    <a:pt x="6" y="168"/>
                  </a:lnTo>
                  <a:lnTo>
                    <a:pt x="6" y="162"/>
                  </a:lnTo>
                  <a:lnTo>
                    <a:pt x="6" y="150"/>
                  </a:lnTo>
                  <a:lnTo>
                    <a:pt x="12" y="150"/>
                  </a:lnTo>
                  <a:lnTo>
                    <a:pt x="12" y="144"/>
                  </a:lnTo>
                  <a:lnTo>
                    <a:pt x="18" y="144"/>
                  </a:lnTo>
                  <a:lnTo>
                    <a:pt x="18" y="138"/>
                  </a:lnTo>
                  <a:lnTo>
                    <a:pt x="24" y="138"/>
                  </a:lnTo>
                  <a:lnTo>
                    <a:pt x="30" y="138"/>
                  </a:lnTo>
                  <a:lnTo>
                    <a:pt x="30" y="132"/>
                  </a:lnTo>
                  <a:lnTo>
                    <a:pt x="36" y="132"/>
                  </a:lnTo>
                  <a:lnTo>
                    <a:pt x="36" y="126"/>
                  </a:lnTo>
                  <a:lnTo>
                    <a:pt x="36" y="120"/>
                  </a:lnTo>
                  <a:lnTo>
                    <a:pt x="36" y="114"/>
                  </a:lnTo>
                  <a:lnTo>
                    <a:pt x="36" y="108"/>
                  </a:lnTo>
                  <a:lnTo>
                    <a:pt x="42" y="102"/>
                  </a:lnTo>
                  <a:lnTo>
                    <a:pt x="42" y="96"/>
                  </a:lnTo>
                  <a:lnTo>
                    <a:pt x="42" y="90"/>
                  </a:lnTo>
                  <a:lnTo>
                    <a:pt x="36" y="90"/>
                  </a:lnTo>
                  <a:lnTo>
                    <a:pt x="66" y="42"/>
                  </a:lnTo>
                  <a:lnTo>
                    <a:pt x="72" y="30"/>
                  </a:lnTo>
                  <a:lnTo>
                    <a:pt x="90" y="36"/>
                  </a:lnTo>
                  <a:lnTo>
                    <a:pt x="96" y="0"/>
                  </a:lnTo>
                  <a:lnTo>
                    <a:pt x="126" y="6"/>
                  </a:lnTo>
                  <a:lnTo>
                    <a:pt x="90" y="18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80" name="Freeform 808"/>
            <p:cNvSpPr>
              <a:spLocks/>
            </p:cNvSpPr>
            <p:nvPr/>
          </p:nvSpPr>
          <p:spPr bwMode="auto">
            <a:xfrm>
              <a:off x="1272" y="1590"/>
              <a:ext cx="78" cy="192"/>
            </a:xfrm>
            <a:custGeom>
              <a:avLst/>
              <a:gdLst>
                <a:gd name="T0" fmla="*/ 48 w 78"/>
                <a:gd name="T1" fmla="*/ 192 h 192"/>
                <a:gd name="T2" fmla="*/ 0 w 78"/>
                <a:gd name="T3" fmla="*/ 180 h 192"/>
                <a:gd name="T4" fmla="*/ 36 w 78"/>
                <a:gd name="T5" fmla="*/ 0 h 192"/>
                <a:gd name="T6" fmla="*/ 72 w 78"/>
                <a:gd name="T7" fmla="*/ 12 h 192"/>
                <a:gd name="T8" fmla="*/ 66 w 78"/>
                <a:gd name="T9" fmla="*/ 42 h 192"/>
                <a:gd name="T10" fmla="*/ 66 w 78"/>
                <a:gd name="T11" fmla="*/ 96 h 192"/>
                <a:gd name="T12" fmla="*/ 78 w 78"/>
                <a:gd name="T13" fmla="*/ 102 h 192"/>
                <a:gd name="T14" fmla="*/ 72 w 78"/>
                <a:gd name="T15" fmla="*/ 108 h 192"/>
                <a:gd name="T16" fmla="*/ 72 w 78"/>
                <a:gd name="T17" fmla="*/ 114 h 192"/>
                <a:gd name="T18" fmla="*/ 72 w 78"/>
                <a:gd name="T19" fmla="*/ 126 h 192"/>
                <a:gd name="T20" fmla="*/ 72 w 78"/>
                <a:gd name="T21" fmla="*/ 132 h 192"/>
                <a:gd name="T22" fmla="*/ 72 w 78"/>
                <a:gd name="T23" fmla="*/ 138 h 192"/>
                <a:gd name="T24" fmla="*/ 66 w 78"/>
                <a:gd name="T25" fmla="*/ 138 h 192"/>
                <a:gd name="T26" fmla="*/ 66 w 78"/>
                <a:gd name="T27" fmla="*/ 150 h 192"/>
                <a:gd name="T28" fmla="*/ 66 w 78"/>
                <a:gd name="T29" fmla="*/ 156 h 192"/>
                <a:gd name="T30" fmla="*/ 60 w 78"/>
                <a:gd name="T31" fmla="*/ 162 h 192"/>
                <a:gd name="T32" fmla="*/ 54 w 78"/>
                <a:gd name="T33" fmla="*/ 168 h 192"/>
                <a:gd name="T34" fmla="*/ 48 w 78"/>
                <a:gd name="T3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92">
                  <a:moveTo>
                    <a:pt x="48" y="192"/>
                  </a:moveTo>
                  <a:lnTo>
                    <a:pt x="0" y="180"/>
                  </a:lnTo>
                  <a:lnTo>
                    <a:pt x="36" y="0"/>
                  </a:lnTo>
                  <a:lnTo>
                    <a:pt x="72" y="12"/>
                  </a:lnTo>
                  <a:lnTo>
                    <a:pt x="66" y="42"/>
                  </a:lnTo>
                  <a:lnTo>
                    <a:pt x="66" y="96"/>
                  </a:lnTo>
                  <a:lnTo>
                    <a:pt x="78" y="102"/>
                  </a:lnTo>
                  <a:lnTo>
                    <a:pt x="72" y="108"/>
                  </a:lnTo>
                  <a:lnTo>
                    <a:pt x="72" y="114"/>
                  </a:lnTo>
                  <a:lnTo>
                    <a:pt x="72" y="126"/>
                  </a:lnTo>
                  <a:lnTo>
                    <a:pt x="72" y="132"/>
                  </a:lnTo>
                  <a:lnTo>
                    <a:pt x="72" y="138"/>
                  </a:lnTo>
                  <a:lnTo>
                    <a:pt x="66" y="138"/>
                  </a:lnTo>
                  <a:lnTo>
                    <a:pt x="66" y="150"/>
                  </a:lnTo>
                  <a:lnTo>
                    <a:pt x="66" y="156"/>
                  </a:lnTo>
                  <a:lnTo>
                    <a:pt x="60" y="162"/>
                  </a:lnTo>
                  <a:lnTo>
                    <a:pt x="54" y="168"/>
                  </a:lnTo>
                  <a:lnTo>
                    <a:pt x="48" y="19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81" name="Freeform 809"/>
            <p:cNvSpPr>
              <a:spLocks/>
            </p:cNvSpPr>
            <p:nvPr/>
          </p:nvSpPr>
          <p:spPr bwMode="auto">
            <a:xfrm>
              <a:off x="3822" y="1686"/>
              <a:ext cx="36" cy="48"/>
            </a:xfrm>
            <a:custGeom>
              <a:avLst/>
              <a:gdLst>
                <a:gd name="T0" fmla="*/ 12 w 36"/>
                <a:gd name="T1" fmla="*/ 48 h 48"/>
                <a:gd name="T2" fmla="*/ 12 w 36"/>
                <a:gd name="T3" fmla="*/ 36 h 48"/>
                <a:gd name="T4" fmla="*/ 12 w 36"/>
                <a:gd name="T5" fmla="*/ 30 h 48"/>
                <a:gd name="T6" fmla="*/ 6 w 36"/>
                <a:gd name="T7" fmla="*/ 30 h 48"/>
                <a:gd name="T8" fmla="*/ 0 w 36"/>
                <a:gd name="T9" fmla="*/ 6 h 48"/>
                <a:gd name="T10" fmla="*/ 24 w 36"/>
                <a:gd name="T11" fmla="*/ 0 h 48"/>
                <a:gd name="T12" fmla="*/ 24 w 36"/>
                <a:gd name="T13" fmla="*/ 18 h 48"/>
                <a:gd name="T14" fmla="*/ 30 w 36"/>
                <a:gd name="T15" fmla="*/ 18 h 48"/>
                <a:gd name="T16" fmla="*/ 30 w 36"/>
                <a:gd name="T17" fmla="*/ 24 h 48"/>
                <a:gd name="T18" fmla="*/ 36 w 36"/>
                <a:gd name="T19" fmla="*/ 24 h 48"/>
                <a:gd name="T20" fmla="*/ 36 w 36"/>
                <a:gd name="T21" fmla="*/ 42 h 48"/>
                <a:gd name="T22" fmla="*/ 30 w 36"/>
                <a:gd name="T23" fmla="*/ 42 h 48"/>
                <a:gd name="T24" fmla="*/ 12 w 36"/>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12" y="48"/>
                  </a:moveTo>
                  <a:lnTo>
                    <a:pt x="12" y="36"/>
                  </a:lnTo>
                  <a:lnTo>
                    <a:pt x="12" y="30"/>
                  </a:lnTo>
                  <a:lnTo>
                    <a:pt x="6" y="30"/>
                  </a:lnTo>
                  <a:lnTo>
                    <a:pt x="0" y="6"/>
                  </a:lnTo>
                  <a:lnTo>
                    <a:pt x="24" y="0"/>
                  </a:lnTo>
                  <a:lnTo>
                    <a:pt x="24" y="18"/>
                  </a:lnTo>
                  <a:lnTo>
                    <a:pt x="30" y="18"/>
                  </a:lnTo>
                  <a:lnTo>
                    <a:pt x="30" y="24"/>
                  </a:lnTo>
                  <a:lnTo>
                    <a:pt x="36" y="24"/>
                  </a:lnTo>
                  <a:lnTo>
                    <a:pt x="36" y="42"/>
                  </a:lnTo>
                  <a:lnTo>
                    <a:pt x="30" y="42"/>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82" name="Freeform 810"/>
            <p:cNvSpPr>
              <a:spLocks/>
            </p:cNvSpPr>
            <p:nvPr/>
          </p:nvSpPr>
          <p:spPr bwMode="auto">
            <a:xfrm>
              <a:off x="3864" y="1680"/>
              <a:ext cx="42" cy="36"/>
            </a:xfrm>
            <a:custGeom>
              <a:avLst/>
              <a:gdLst>
                <a:gd name="T0" fmla="*/ 42 w 42"/>
                <a:gd name="T1" fmla="*/ 30 h 36"/>
                <a:gd name="T2" fmla="*/ 6 w 42"/>
                <a:gd name="T3" fmla="*/ 36 h 36"/>
                <a:gd name="T4" fmla="*/ 0 w 42"/>
                <a:gd name="T5" fmla="*/ 6 h 36"/>
                <a:gd name="T6" fmla="*/ 36 w 42"/>
                <a:gd name="T7" fmla="*/ 0 h 36"/>
                <a:gd name="T8" fmla="*/ 42 w 42"/>
                <a:gd name="T9" fmla="*/ 6 h 36"/>
                <a:gd name="T10" fmla="*/ 42 w 42"/>
                <a:gd name="T11" fmla="*/ 30 h 36"/>
              </a:gdLst>
              <a:ahLst/>
              <a:cxnLst>
                <a:cxn ang="0">
                  <a:pos x="T0" y="T1"/>
                </a:cxn>
                <a:cxn ang="0">
                  <a:pos x="T2" y="T3"/>
                </a:cxn>
                <a:cxn ang="0">
                  <a:pos x="T4" y="T5"/>
                </a:cxn>
                <a:cxn ang="0">
                  <a:pos x="T6" y="T7"/>
                </a:cxn>
                <a:cxn ang="0">
                  <a:pos x="T8" y="T9"/>
                </a:cxn>
                <a:cxn ang="0">
                  <a:pos x="T10" y="T11"/>
                </a:cxn>
              </a:cxnLst>
              <a:rect l="0" t="0" r="r" b="b"/>
              <a:pathLst>
                <a:path w="42" h="36">
                  <a:moveTo>
                    <a:pt x="42" y="30"/>
                  </a:moveTo>
                  <a:lnTo>
                    <a:pt x="6" y="36"/>
                  </a:lnTo>
                  <a:lnTo>
                    <a:pt x="0" y="6"/>
                  </a:lnTo>
                  <a:lnTo>
                    <a:pt x="36" y="0"/>
                  </a:lnTo>
                  <a:lnTo>
                    <a:pt x="42" y="6"/>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83" name="Freeform 811"/>
            <p:cNvSpPr>
              <a:spLocks/>
            </p:cNvSpPr>
            <p:nvPr/>
          </p:nvSpPr>
          <p:spPr bwMode="auto">
            <a:xfrm>
              <a:off x="3672" y="1704"/>
              <a:ext cx="36" cy="30"/>
            </a:xfrm>
            <a:custGeom>
              <a:avLst/>
              <a:gdLst>
                <a:gd name="T0" fmla="*/ 36 w 36"/>
                <a:gd name="T1" fmla="*/ 12 h 30"/>
                <a:gd name="T2" fmla="*/ 36 w 36"/>
                <a:gd name="T3" fmla="*/ 18 h 30"/>
                <a:gd name="T4" fmla="*/ 30 w 36"/>
                <a:gd name="T5" fmla="*/ 18 h 30"/>
                <a:gd name="T6" fmla="*/ 30 w 36"/>
                <a:gd name="T7" fmla="*/ 30 h 30"/>
                <a:gd name="T8" fmla="*/ 24 w 36"/>
                <a:gd name="T9" fmla="*/ 30 h 30"/>
                <a:gd name="T10" fmla="*/ 0 w 36"/>
                <a:gd name="T11" fmla="*/ 30 h 30"/>
                <a:gd name="T12" fmla="*/ 0 w 36"/>
                <a:gd name="T13" fmla="*/ 12 h 30"/>
                <a:gd name="T14" fmla="*/ 0 w 36"/>
                <a:gd name="T15" fmla="*/ 6 h 30"/>
                <a:gd name="T16" fmla="*/ 30 w 36"/>
                <a:gd name="T17" fmla="*/ 0 h 30"/>
                <a:gd name="T18" fmla="*/ 30 w 36"/>
                <a:gd name="T19" fmla="*/ 12 h 30"/>
                <a:gd name="T20" fmla="*/ 36 w 36"/>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12"/>
                  </a:moveTo>
                  <a:lnTo>
                    <a:pt x="36" y="18"/>
                  </a:lnTo>
                  <a:lnTo>
                    <a:pt x="30" y="18"/>
                  </a:lnTo>
                  <a:lnTo>
                    <a:pt x="30" y="30"/>
                  </a:lnTo>
                  <a:lnTo>
                    <a:pt x="24" y="30"/>
                  </a:lnTo>
                  <a:lnTo>
                    <a:pt x="0" y="30"/>
                  </a:lnTo>
                  <a:lnTo>
                    <a:pt x="0" y="12"/>
                  </a:lnTo>
                  <a:lnTo>
                    <a:pt x="0" y="6"/>
                  </a:lnTo>
                  <a:lnTo>
                    <a:pt x="30" y="0"/>
                  </a:lnTo>
                  <a:lnTo>
                    <a:pt x="30" y="12"/>
                  </a:lnTo>
                  <a:lnTo>
                    <a:pt x="36"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84" name="Freeform 812"/>
            <p:cNvSpPr>
              <a:spLocks/>
            </p:cNvSpPr>
            <p:nvPr/>
          </p:nvSpPr>
          <p:spPr bwMode="auto">
            <a:xfrm>
              <a:off x="3768" y="1692"/>
              <a:ext cx="30" cy="36"/>
            </a:xfrm>
            <a:custGeom>
              <a:avLst/>
              <a:gdLst>
                <a:gd name="T0" fmla="*/ 30 w 30"/>
                <a:gd name="T1" fmla="*/ 30 h 36"/>
                <a:gd name="T2" fmla="*/ 18 w 30"/>
                <a:gd name="T3" fmla="*/ 30 h 36"/>
                <a:gd name="T4" fmla="*/ 18 w 30"/>
                <a:gd name="T5" fmla="*/ 36 h 36"/>
                <a:gd name="T6" fmla="*/ 6 w 30"/>
                <a:gd name="T7" fmla="*/ 36 h 36"/>
                <a:gd name="T8" fmla="*/ 0 w 30"/>
                <a:gd name="T9" fmla="*/ 36 h 36"/>
                <a:gd name="T10" fmla="*/ 0 w 30"/>
                <a:gd name="T11" fmla="*/ 24 h 36"/>
                <a:gd name="T12" fmla="*/ 0 w 30"/>
                <a:gd name="T13" fmla="*/ 12 h 36"/>
                <a:gd name="T14" fmla="*/ 0 w 30"/>
                <a:gd name="T15" fmla="*/ 6 h 36"/>
                <a:gd name="T16" fmla="*/ 6 w 30"/>
                <a:gd name="T17" fmla="*/ 6 h 36"/>
                <a:gd name="T18" fmla="*/ 24 w 30"/>
                <a:gd name="T19" fmla="*/ 0 h 36"/>
                <a:gd name="T20" fmla="*/ 30 w 30"/>
                <a:gd name="T2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6">
                  <a:moveTo>
                    <a:pt x="30" y="30"/>
                  </a:moveTo>
                  <a:lnTo>
                    <a:pt x="18" y="30"/>
                  </a:lnTo>
                  <a:lnTo>
                    <a:pt x="18" y="36"/>
                  </a:lnTo>
                  <a:lnTo>
                    <a:pt x="6" y="36"/>
                  </a:lnTo>
                  <a:lnTo>
                    <a:pt x="0" y="36"/>
                  </a:lnTo>
                  <a:lnTo>
                    <a:pt x="0" y="24"/>
                  </a:lnTo>
                  <a:lnTo>
                    <a:pt x="0" y="12"/>
                  </a:lnTo>
                  <a:lnTo>
                    <a:pt x="0" y="6"/>
                  </a:lnTo>
                  <a:lnTo>
                    <a:pt x="6" y="6"/>
                  </a:lnTo>
                  <a:lnTo>
                    <a:pt x="24" y="0"/>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85" name="Freeform 813"/>
            <p:cNvSpPr>
              <a:spLocks/>
            </p:cNvSpPr>
            <p:nvPr/>
          </p:nvSpPr>
          <p:spPr bwMode="auto">
            <a:xfrm>
              <a:off x="3906" y="1674"/>
              <a:ext cx="42" cy="42"/>
            </a:xfrm>
            <a:custGeom>
              <a:avLst/>
              <a:gdLst>
                <a:gd name="T0" fmla="*/ 24 w 42"/>
                <a:gd name="T1" fmla="*/ 36 h 42"/>
                <a:gd name="T2" fmla="*/ 18 w 42"/>
                <a:gd name="T3" fmla="*/ 36 h 42"/>
                <a:gd name="T4" fmla="*/ 12 w 42"/>
                <a:gd name="T5" fmla="*/ 36 h 42"/>
                <a:gd name="T6" fmla="*/ 0 w 42"/>
                <a:gd name="T7" fmla="*/ 42 h 42"/>
                <a:gd name="T8" fmla="*/ 0 w 42"/>
                <a:gd name="T9" fmla="*/ 36 h 42"/>
                <a:gd name="T10" fmla="*/ 0 w 42"/>
                <a:gd name="T11" fmla="*/ 12 h 42"/>
                <a:gd name="T12" fmla="*/ 12 w 42"/>
                <a:gd name="T13" fmla="*/ 12 h 42"/>
                <a:gd name="T14" fmla="*/ 12 w 42"/>
                <a:gd name="T15" fmla="*/ 0 h 42"/>
                <a:gd name="T16" fmla="*/ 18 w 42"/>
                <a:gd name="T17" fmla="*/ 0 h 42"/>
                <a:gd name="T18" fmla="*/ 36 w 42"/>
                <a:gd name="T19" fmla="*/ 0 h 42"/>
                <a:gd name="T20" fmla="*/ 42 w 42"/>
                <a:gd name="T21" fmla="*/ 6 h 42"/>
                <a:gd name="T22" fmla="*/ 42 w 42"/>
                <a:gd name="T23" fmla="*/ 24 h 42"/>
                <a:gd name="T24" fmla="*/ 36 w 42"/>
                <a:gd name="T25" fmla="*/ 24 h 42"/>
                <a:gd name="T26" fmla="*/ 30 w 42"/>
                <a:gd name="T27" fmla="*/ 24 h 42"/>
                <a:gd name="T28" fmla="*/ 30 w 42"/>
                <a:gd name="T29" fmla="*/ 36 h 42"/>
                <a:gd name="T30" fmla="*/ 24 w 42"/>
                <a:gd name="T3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2">
                  <a:moveTo>
                    <a:pt x="24" y="36"/>
                  </a:moveTo>
                  <a:lnTo>
                    <a:pt x="18" y="36"/>
                  </a:lnTo>
                  <a:lnTo>
                    <a:pt x="12" y="36"/>
                  </a:lnTo>
                  <a:lnTo>
                    <a:pt x="0" y="42"/>
                  </a:lnTo>
                  <a:lnTo>
                    <a:pt x="0" y="36"/>
                  </a:lnTo>
                  <a:lnTo>
                    <a:pt x="0" y="12"/>
                  </a:lnTo>
                  <a:lnTo>
                    <a:pt x="12" y="12"/>
                  </a:lnTo>
                  <a:lnTo>
                    <a:pt x="12" y="0"/>
                  </a:lnTo>
                  <a:lnTo>
                    <a:pt x="18" y="0"/>
                  </a:lnTo>
                  <a:lnTo>
                    <a:pt x="36" y="0"/>
                  </a:lnTo>
                  <a:lnTo>
                    <a:pt x="42" y="6"/>
                  </a:lnTo>
                  <a:lnTo>
                    <a:pt x="42" y="24"/>
                  </a:lnTo>
                  <a:lnTo>
                    <a:pt x="36" y="24"/>
                  </a:lnTo>
                  <a:lnTo>
                    <a:pt x="30" y="24"/>
                  </a:lnTo>
                  <a:lnTo>
                    <a:pt x="30"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86" name="Freeform 814"/>
            <p:cNvSpPr>
              <a:spLocks/>
            </p:cNvSpPr>
            <p:nvPr/>
          </p:nvSpPr>
          <p:spPr bwMode="auto">
            <a:xfrm>
              <a:off x="3282" y="1746"/>
              <a:ext cx="42" cy="48"/>
            </a:xfrm>
            <a:custGeom>
              <a:avLst/>
              <a:gdLst>
                <a:gd name="T0" fmla="*/ 0 w 42"/>
                <a:gd name="T1" fmla="*/ 24 h 48"/>
                <a:gd name="T2" fmla="*/ 0 w 42"/>
                <a:gd name="T3" fmla="*/ 0 h 48"/>
                <a:gd name="T4" fmla="*/ 24 w 42"/>
                <a:gd name="T5" fmla="*/ 0 h 48"/>
                <a:gd name="T6" fmla="*/ 42 w 42"/>
                <a:gd name="T7" fmla="*/ 0 h 48"/>
                <a:gd name="T8" fmla="*/ 36 w 42"/>
                <a:gd name="T9" fmla="*/ 6 h 48"/>
                <a:gd name="T10" fmla="*/ 36 w 42"/>
                <a:gd name="T11" fmla="*/ 12 h 48"/>
                <a:gd name="T12" fmla="*/ 36 w 42"/>
                <a:gd name="T13" fmla="*/ 18 h 48"/>
                <a:gd name="T14" fmla="*/ 36 w 42"/>
                <a:gd name="T15" fmla="*/ 24 h 48"/>
                <a:gd name="T16" fmla="*/ 30 w 42"/>
                <a:gd name="T17" fmla="*/ 30 h 48"/>
                <a:gd name="T18" fmla="*/ 30 w 42"/>
                <a:gd name="T19" fmla="*/ 36 h 48"/>
                <a:gd name="T20" fmla="*/ 30 w 42"/>
                <a:gd name="T21" fmla="*/ 42 h 48"/>
                <a:gd name="T22" fmla="*/ 18 w 42"/>
                <a:gd name="T23" fmla="*/ 42 h 48"/>
                <a:gd name="T24" fmla="*/ 12 w 42"/>
                <a:gd name="T25" fmla="*/ 48 h 48"/>
                <a:gd name="T26" fmla="*/ 12 w 42"/>
                <a:gd name="T27" fmla="*/ 36 h 48"/>
                <a:gd name="T28" fmla="*/ 6 w 42"/>
                <a:gd name="T29" fmla="*/ 36 h 48"/>
                <a:gd name="T30" fmla="*/ 0 w 42"/>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8">
                  <a:moveTo>
                    <a:pt x="0" y="24"/>
                  </a:moveTo>
                  <a:lnTo>
                    <a:pt x="0" y="0"/>
                  </a:lnTo>
                  <a:lnTo>
                    <a:pt x="24" y="0"/>
                  </a:lnTo>
                  <a:lnTo>
                    <a:pt x="42" y="0"/>
                  </a:lnTo>
                  <a:lnTo>
                    <a:pt x="36" y="6"/>
                  </a:lnTo>
                  <a:lnTo>
                    <a:pt x="36" y="12"/>
                  </a:lnTo>
                  <a:lnTo>
                    <a:pt x="36" y="18"/>
                  </a:lnTo>
                  <a:lnTo>
                    <a:pt x="36" y="24"/>
                  </a:lnTo>
                  <a:lnTo>
                    <a:pt x="30" y="30"/>
                  </a:lnTo>
                  <a:lnTo>
                    <a:pt x="30" y="36"/>
                  </a:lnTo>
                  <a:lnTo>
                    <a:pt x="30" y="42"/>
                  </a:lnTo>
                  <a:lnTo>
                    <a:pt x="18" y="42"/>
                  </a:lnTo>
                  <a:lnTo>
                    <a:pt x="12" y="48"/>
                  </a:lnTo>
                  <a:lnTo>
                    <a:pt x="12" y="36"/>
                  </a:lnTo>
                  <a:lnTo>
                    <a:pt x="6" y="36"/>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87" name="Freeform 815"/>
            <p:cNvSpPr>
              <a:spLocks/>
            </p:cNvSpPr>
            <p:nvPr/>
          </p:nvSpPr>
          <p:spPr bwMode="auto">
            <a:xfrm>
              <a:off x="4350" y="1590"/>
              <a:ext cx="36" cy="48"/>
            </a:xfrm>
            <a:custGeom>
              <a:avLst/>
              <a:gdLst>
                <a:gd name="T0" fmla="*/ 24 w 36"/>
                <a:gd name="T1" fmla="*/ 48 h 48"/>
                <a:gd name="T2" fmla="*/ 18 w 36"/>
                <a:gd name="T3" fmla="*/ 42 h 48"/>
                <a:gd name="T4" fmla="*/ 12 w 36"/>
                <a:gd name="T5" fmla="*/ 36 h 48"/>
                <a:gd name="T6" fmla="*/ 6 w 36"/>
                <a:gd name="T7" fmla="*/ 36 h 48"/>
                <a:gd name="T8" fmla="*/ 6 w 36"/>
                <a:gd name="T9" fmla="*/ 30 h 48"/>
                <a:gd name="T10" fmla="*/ 0 w 36"/>
                <a:gd name="T11" fmla="*/ 30 h 48"/>
                <a:gd name="T12" fmla="*/ 0 w 36"/>
                <a:gd name="T13" fmla="*/ 24 h 48"/>
                <a:gd name="T14" fmla="*/ 6 w 36"/>
                <a:gd name="T15" fmla="*/ 24 h 48"/>
                <a:gd name="T16" fmla="*/ 18 w 36"/>
                <a:gd name="T17" fmla="*/ 12 h 48"/>
                <a:gd name="T18" fmla="*/ 24 w 36"/>
                <a:gd name="T19" fmla="*/ 6 h 48"/>
                <a:gd name="T20" fmla="*/ 30 w 36"/>
                <a:gd name="T21" fmla="*/ 0 h 48"/>
                <a:gd name="T22" fmla="*/ 36 w 36"/>
                <a:gd name="T23" fmla="*/ 6 h 48"/>
                <a:gd name="T24" fmla="*/ 36 w 36"/>
                <a:gd name="T25" fmla="*/ 12 h 48"/>
                <a:gd name="T26" fmla="*/ 36 w 36"/>
                <a:gd name="T27" fmla="*/ 18 h 48"/>
                <a:gd name="T28" fmla="*/ 30 w 36"/>
                <a:gd name="T29" fmla="*/ 18 h 48"/>
                <a:gd name="T30" fmla="*/ 30 w 36"/>
                <a:gd name="T31" fmla="*/ 24 h 48"/>
                <a:gd name="T32" fmla="*/ 30 w 36"/>
                <a:gd name="T33" fmla="*/ 30 h 48"/>
                <a:gd name="T34" fmla="*/ 30 w 36"/>
                <a:gd name="T35" fmla="*/ 36 h 48"/>
                <a:gd name="T36" fmla="*/ 24 w 36"/>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8">
                  <a:moveTo>
                    <a:pt x="24" y="48"/>
                  </a:moveTo>
                  <a:lnTo>
                    <a:pt x="18" y="42"/>
                  </a:lnTo>
                  <a:lnTo>
                    <a:pt x="12" y="36"/>
                  </a:lnTo>
                  <a:lnTo>
                    <a:pt x="6" y="36"/>
                  </a:lnTo>
                  <a:lnTo>
                    <a:pt x="6" y="30"/>
                  </a:lnTo>
                  <a:lnTo>
                    <a:pt x="0" y="30"/>
                  </a:lnTo>
                  <a:lnTo>
                    <a:pt x="0" y="24"/>
                  </a:lnTo>
                  <a:lnTo>
                    <a:pt x="6" y="24"/>
                  </a:lnTo>
                  <a:lnTo>
                    <a:pt x="18" y="12"/>
                  </a:lnTo>
                  <a:lnTo>
                    <a:pt x="24" y="6"/>
                  </a:lnTo>
                  <a:lnTo>
                    <a:pt x="30" y="0"/>
                  </a:lnTo>
                  <a:lnTo>
                    <a:pt x="36" y="6"/>
                  </a:lnTo>
                  <a:lnTo>
                    <a:pt x="36" y="12"/>
                  </a:lnTo>
                  <a:lnTo>
                    <a:pt x="36" y="18"/>
                  </a:lnTo>
                  <a:lnTo>
                    <a:pt x="30" y="18"/>
                  </a:lnTo>
                  <a:lnTo>
                    <a:pt x="30" y="24"/>
                  </a:lnTo>
                  <a:lnTo>
                    <a:pt x="30" y="30"/>
                  </a:lnTo>
                  <a:lnTo>
                    <a:pt x="30" y="36"/>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88" name="Freeform 816"/>
            <p:cNvSpPr>
              <a:spLocks/>
            </p:cNvSpPr>
            <p:nvPr/>
          </p:nvSpPr>
          <p:spPr bwMode="auto">
            <a:xfrm>
              <a:off x="1086" y="1548"/>
              <a:ext cx="168" cy="126"/>
            </a:xfrm>
            <a:custGeom>
              <a:avLst/>
              <a:gdLst>
                <a:gd name="T0" fmla="*/ 132 w 168"/>
                <a:gd name="T1" fmla="*/ 126 h 126"/>
                <a:gd name="T2" fmla="*/ 48 w 168"/>
                <a:gd name="T3" fmla="*/ 108 h 126"/>
                <a:gd name="T4" fmla="*/ 12 w 168"/>
                <a:gd name="T5" fmla="*/ 96 h 126"/>
                <a:gd name="T6" fmla="*/ 0 w 168"/>
                <a:gd name="T7" fmla="*/ 96 h 126"/>
                <a:gd name="T8" fmla="*/ 24 w 168"/>
                <a:gd name="T9" fmla="*/ 0 h 126"/>
                <a:gd name="T10" fmla="*/ 66 w 168"/>
                <a:gd name="T11" fmla="*/ 12 h 126"/>
                <a:gd name="T12" fmla="*/ 60 w 168"/>
                <a:gd name="T13" fmla="*/ 24 h 126"/>
                <a:gd name="T14" fmla="*/ 144 w 168"/>
                <a:gd name="T15" fmla="*/ 42 h 126"/>
                <a:gd name="T16" fmla="*/ 144 w 168"/>
                <a:gd name="T17" fmla="*/ 60 h 126"/>
                <a:gd name="T18" fmla="*/ 168 w 168"/>
                <a:gd name="T19" fmla="*/ 66 h 126"/>
                <a:gd name="T20" fmla="*/ 162 w 168"/>
                <a:gd name="T21" fmla="*/ 78 h 126"/>
                <a:gd name="T22" fmla="*/ 132 w 168"/>
                <a:gd name="T23"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26">
                  <a:moveTo>
                    <a:pt x="132" y="126"/>
                  </a:moveTo>
                  <a:lnTo>
                    <a:pt x="48" y="108"/>
                  </a:lnTo>
                  <a:lnTo>
                    <a:pt x="12" y="96"/>
                  </a:lnTo>
                  <a:lnTo>
                    <a:pt x="0" y="96"/>
                  </a:lnTo>
                  <a:lnTo>
                    <a:pt x="24" y="0"/>
                  </a:lnTo>
                  <a:lnTo>
                    <a:pt x="66" y="12"/>
                  </a:lnTo>
                  <a:lnTo>
                    <a:pt x="60" y="24"/>
                  </a:lnTo>
                  <a:lnTo>
                    <a:pt x="144" y="42"/>
                  </a:lnTo>
                  <a:lnTo>
                    <a:pt x="144" y="60"/>
                  </a:lnTo>
                  <a:lnTo>
                    <a:pt x="168" y="66"/>
                  </a:lnTo>
                  <a:lnTo>
                    <a:pt x="162" y="78"/>
                  </a:lnTo>
                  <a:lnTo>
                    <a:pt x="132" y="12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89" name="Freeform 817"/>
            <p:cNvSpPr>
              <a:spLocks/>
            </p:cNvSpPr>
            <p:nvPr/>
          </p:nvSpPr>
          <p:spPr bwMode="auto">
            <a:xfrm>
              <a:off x="4272" y="1608"/>
              <a:ext cx="66" cy="48"/>
            </a:xfrm>
            <a:custGeom>
              <a:avLst/>
              <a:gdLst>
                <a:gd name="T0" fmla="*/ 12 w 66"/>
                <a:gd name="T1" fmla="*/ 42 h 48"/>
                <a:gd name="T2" fmla="*/ 0 w 66"/>
                <a:gd name="T3" fmla="*/ 36 h 48"/>
                <a:gd name="T4" fmla="*/ 18 w 66"/>
                <a:gd name="T5" fmla="*/ 24 h 48"/>
                <a:gd name="T6" fmla="*/ 24 w 66"/>
                <a:gd name="T7" fmla="*/ 18 h 48"/>
                <a:gd name="T8" fmla="*/ 24 w 66"/>
                <a:gd name="T9" fmla="*/ 6 h 48"/>
                <a:gd name="T10" fmla="*/ 30 w 66"/>
                <a:gd name="T11" fmla="*/ 0 h 48"/>
                <a:gd name="T12" fmla="*/ 42 w 66"/>
                <a:gd name="T13" fmla="*/ 6 h 48"/>
                <a:gd name="T14" fmla="*/ 48 w 66"/>
                <a:gd name="T15" fmla="*/ 0 h 48"/>
                <a:gd name="T16" fmla="*/ 54 w 66"/>
                <a:gd name="T17" fmla="*/ 6 h 48"/>
                <a:gd name="T18" fmla="*/ 66 w 66"/>
                <a:gd name="T19" fmla="*/ 12 h 48"/>
                <a:gd name="T20" fmla="*/ 60 w 66"/>
                <a:gd name="T21" fmla="*/ 24 h 48"/>
                <a:gd name="T22" fmla="*/ 54 w 66"/>
                <a:gd name="T23" fmla="*/ 30 h 48"/>
                <a:gd name="T24" fmla="*/ 54 w 66"/>
                <a:gd name="T25" fmla="*/ 36 h 48"/>
                <a:gd name="T26" fmla="*/ 48 w 66"/>
                <a:gd name="T27" fmla="*/ 36 h 48"/>
                <a:gd name="T28" fmla="*/ 42 w 66"/>
                <a:gd name="T29" fmla="*/ 36 h 48"/>
                <a:gd name="T30" fmla="*/ 42 w 66"/>
                <a:gd name="T31" fmla="*/ 42 h 48"/>
                <a:gd name="T32" fmla="*/ 30 w 66"/>
                <a:gd name="T33" fmla="*/ 48 h 48"/>
                <a:gd name="T34" fmla="*/ 24 w 66"/>
                <a:gd name="T35" fmla="*/ 48 h 48"/>
                <a:gd name="T36" fmla="*/ 12 w 66"/>
                <a:gd name="T3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48">
                  <a:moveTo>
                    <a:pt x="12" y="42"/>
                  </a:moveTo>
                  <a:lnTo>
                    <a:pt x="0" y="36"/>
                  </a:lnTo>
                  <a:lnTo>
                    <a:pt x="18" y="24"/>
                  </a:lnTo>
                  <a:lnTo>
                    <a:pt x="24" y="18"/>
                  </a:lnTo>
                  <a:lnTo>
                    <a:pt x="24" y="6"/>
                  </a:lnTo>
                  <a:lnTo>
                    <a:pt x="30" y="0"/>
                  </a:lnTo>
                  <a:lnTo>
                    <a:pt x="42" y="6"/>
                  </a:lnTo>
                  <a:lnTo>
                    <a:pt x="48" y="0"/>
                  </a:lnTo>
                  <a:lnTo>
                    <a:pt x="54" y="6"/>
                  </a:lnTo>
                  <a:lnTo>
                    <a:pt x="66" y="12"/>
                  </a:lnTo>
                  <a:lnTo>
                    <a:pt x="60" y="24"/>
                  </a:lnTo>
                  <a:lnTo>
                    <a:pt x="54" y="30"/>
                  </a:lnTo>
                  <a:lnTo>
                    <a:pt x="54" y="36"/>
                  </a:lnTo>
                  <a:lnTo>
                    <a:pt x="48" y="36"/>
                  </a:lnTo>
                  <a:lnTo>
                    <a:pt x="42" y="36"/>
                  </a:lnTo>
                  <a:lnTo>
                    <a:pt x="42" y="42"/>
                  </a:lnTo>
                  <a:lnTo>
                    <a:pt x="30" y="48"/>
                  </a:lnTo>
                  <a:lnTo>
                    <a:pt x="24" y="48"/>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90" name="Freeform 818"/>
            <p:cNvSpPr>
              <a:spLocks/>
            </p:cNvSpPr>
            <p:nvPr/>
          </p:nvSpPr>
          <p:spPr bwMode="auto">
            <a:xfrm>
              <a:off x="3648" y="1716"/>
              <a:ext cx="24" cy="36"/>
            </a:xfrm>
            <a:custGeom>
              <a:avLst/>
              <a:gdLst>
                <a:gd name="T0" fmla="*/ 6 w 24"/>
                <a:gd name="T1" fmla="*/ 36 h 36"/>
                <a:gd name="T2" fmla="*/ 0 w 24"/>
                <a:gd name="T3" fmla="*/ 0 h 36"/>
                <a:gd name="T4" fmla="*/ 24 w 24"/>
                <a:gd name="T5" fmla="*/ 0 h 36"/>
                <a:gd name="T6" fmla="*/ 24 w 24"/>
                <a:gd name="T7" fmla="*/ 18 h 36"/>
                <a:gd name="T8" fmla="*/ 24 w 24"/>
                <a:gd name="T9" fmla="*/ 36 h 36"/>
                <a:gd name="T10" fmla="*/ 6 w 24"/>
                <a:gd name="T11" fmla="*/ 36 h 36"/>
              </a:gdLst>
              <a:ahLst/>
              <a:cxnLst>
                <a:cxn ang="0">
                  <a:pos x="T0" y="T1"/>
                </a:cxn>
                <a:cxn ang="0">
                  <a:pos x="T2" y="T3"/>
                </a:cxn>
                <a:cxn ang="0">
                  <a:pos x="T4" y="T5"/>
                </a:cxn>
                <a:cxn ang="0">
                  <a:pos x="T6" y="T7"/>
                </a:cxn>
                <a:cxn ang="0">
                  <a:pos x="T8" y="T9"/>
                </a:cxn>
                <a:cxn ang="0">
                  <a:pos x="T10" y="T11"/>
                </a:cxn>
              </a:cxnLst>
              <a:rect l="0" t="0" r="r" b="b"/>
              <a:pathLst>
                <a:path w="24" h="36">
                  <a:moveTo>
                    <a:pt x="6" y="36"/>
                  </a:moveTo>
                  <a:lnTo>
                    <a:pt x="0" y="0"/>
                  </a:lnTo>
                  <a:lnTo>
                    <a:pt x="24" y="0"/>
                  </a:lnTo>
                  <a:lnTo>
                    <a:pt x="24" y="18"/>
                  </a:lnTo>
                  <a:lnTo>
                    <a:pt x="24"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91" name="Freeform 819"/>
            <p:cNvSpPr>
              <a:spLocks/>
            </p:cNvSpPr>
            <p:nvPr/>
          </p:nvSpPr>
          <p:spPr bwMode="auto">
            <a:xfrm>
              <a:off x="3624" y="1716"/>
              <a:ext cx="30" cy="36"/>
            </a:xfrm>
            <a:custGeom>
              <a:avLst/>
              <a:gdLst>
                <a:gd name="T0" fmla="*/ 30 w 30"/>
                <a:gd name="T1" fmla="*/ 36 h 36"/>
                <a:gd name="T2" fmla="*/ 18 w 30"/>
                <a:gd name="T3" fmla="*/ 36 h 36"/>
                <a:gd name="T4" fmla="*/ 0 w 30"/>
                <a:gd name="T5" fmla="*/ 36 h 36"/>
                <a:gd name="T6" fmla="*/ 0 w 30"/>
                <a:gd name="T7" fmla="*/ 30 h 36"/>
                <a:gd name="T8" fmla="*/ 6 w 30"/>
                <a:gd name="T9" fmla="*/ 30 h 36"/>
                <a:gd name="T10" fmla="*/ 6 w 30"/>
                <a:gd name="T11" fmla="*/ 6 h 36"/>
                <a:gd name="T12" fmla="*/ 24 w 30"/>
                <a:gd name="T13" fmla="*/ 0 h 36"/>
                <a:gd name="T14" fmla="*/ 30 w 3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30" y="36"/>
                  </a:moveTo>
                  <a:lnTo>
                    <a:pt x="18" y="36"/>
                  </a:lnTo>
                  <a:lnTo>
                    <a:pt x="0" y="36"/>
                  </a:lnTo>
                  <a:lnTo>
                    <a:pt x="0" y="30"/>
                  </a:lnTo>
                  <a:lnTo>
                    <a:pt x="6" y="30"/>
                  </a:lnTo>
                  <a:lnTo>
                    <a:pt x="6" y="6"/>
                  </a:lnTo>
                  <a:lnTo>
                    <a:pt x="24" y="0"/>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92" name="Freeform 820"/>
            <p:cNvSpPr>
              <a:spLocks/>
            </p:cNvSpPr>
            <p:nvPr/>
          </p:nvSpPr>
          <p:spPr bwMode="auto">
            <a:xfrm>
              <a:off x="3318" y="1746"/>
              <a:ext cx="48" cy="36"/>
            </a:xfrm>
            <a:custGeom>
              <a:avLst/>
              <a:gdLst>
                <a:gd name="T0" fmla="*/ 0 w 48"/>
                <a:gd name="T1" fmla="*/ 18 h 36"/>
                <a:gd name="T2" fmla="*/ 0 w 48"/>
                <a:gd name="T3" fmla="*/ 12 h 36"/>
                <a:gd name="T4" fmla="*/ 0 w 48"/>
                <a:gd name="T5" fmla="*/ 6 h 36"/>
                <a:gd name="T6" fmla="*/ 6 w 48"/>
                <a:gd name="T7" fmla="*/ 0 h 36"/>
                <a:gd name="T8" fmla="*/ 36 w 48"/>
                <a:gd name="T9" fmla="*/ 0 h 36"/>
                <a:gd name="T10" fmla="*/ 42 w 48"/>
                <a:gd name="T11" fmla="*/ 0 h 36"/>
                <a:gd name="T12" fmla="*/ 48 w 48"/>
                <a:gd name="T13" fmla="*/ 18 h 36"/>
                <a:gd name="T14" fmla="*/ 42 w 48"/>
                <a:gd name="T15" fmla="*/ 18 h 36"/>
                <a:gd name="T16" fmla="*/ 42 w 48"/>
                <a:gd name="T17" fmla="*/ 24 h 36"/>
                <a:gd name="T18" fmla="*/ 36 w 48"/>
                <a:gd name="T19" fmla="*/ 24 h 36"/>
                <a:gd name="T20" fmla="*/ 36 w 48"/>
                <a:gd name="T21" fmla="*/ 30 h 36"/>
                <a:gd name="T22" fmla="*/ 30 w 48"/>
                <a:gd name="T23" fmla="*/ 30 h 36"/>
                <a:gd name="T24" fmla="*/ 24 w 48"/>
                <a:gd name="T25" fmla="*/ 36 h 36"/>
                <a:gd name="T26" fmla="*/ 18 w 48"/>
                <a:gd name="T27" fmla="*/ 30 h 36"/>
                <a:gd name="T28" fmla="*/ 18 w 48"/>
                <a:gd name="T29" fmla="*/ 18 h 36"/>
                <a:gd name="T30" fmla="*/ 0 w 48"/>
                <a:gd name="T3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6">
                  <a:moveTo>
                    <a:pt x="0" y="18"/>
                  </a:moveTo>
                  <a:lnTo>
                    <a:pt x="0" y="12"/>
                  </a:lnTo>
                  <a:lnTo>
                    <a:pt x="0" y="6"/>
                  </a:lnTo>
                  <a:lnTo>
                    <a:pt x="6" y="0"/>
                  </a:lnTo>
                  <a:lnTo>
                    <a:pt x="36" y="0"/>
                  </a:lnTo>
                  <a:lnTo>
                    <a:pt x="42" y="0"/>
                  </a:lnTo>
                  <a:lnTo>
                    <a:pt x="48" y="18"/>
                  </a:lnTo>
                  <a:lnTo>
                    <a:pt x="42" y="18"/>
                  </a:lnTo>
                  <a:lnTo>
                    <a:pt x="42" y="24"/>
                  </a:lnTo>
                  <a:lnTo>
                    <a:pt x="36" y="24"/>
                  </a:lnTo>
                  <a:lnTo>
                    <a:pt x="36" y="30"/>
                  </a:lnTo>
                  <a:lnTo>
                    <a:pt x="30" y="30"/>
                  </a:lnTo>
                  <a:lnTo>
                    <a:pt x="24" y="36"/>
                  </a:lnTo>
                  <a:lnTo>
                    <a:pt x="18" y="30"/>
                  </a:lnTo>
                  <a:lnTo>
                    <a:pt x="18" y="1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93" name="Freeform 821"/>
            <p:cNvSpPr>
              <a:spLocks/>
            </p:cNvSpPr>
            <p:nvPr/>
          </p:nvSpPr>
          <p:spPr bwMode="auto">
            <a:xfrm>
              <a:off x="3948" y="1674"/>
              <a:ext cx="42" cy="36"/>
            </a:xfrm>
            <a:custGeom>
              <a:avLst/>
              <a:gdLst>
                <a:gd name="T0" fmla="*/ 18 w 42"/>
                <a:gd name="T1" fmla="*/ 36 h 36"/>
                <a:gd name="T2" fmla="*/ 18 w 42"/>
                <a:gd name="T3" fmla="*/ 30 h 36"/>
                <a:gd name="T4" fmla="*/ 12 w 42"/>
                <a:gd name="T5" fmla="*/ 30 h 36"/>
                <a:gd name="T6" fmla="*/ 12 w 42"/>
                <a:gd name="T7" fmla="*/ 24 h 36"/>
                <a:gd name="T8" fmla="*/ 0 w 42"/>
                <a:gd name="T9" fmla="*/ 24 h 36"/>
                <a:gd name="T10" fmla="*/ 0 w 42"/>
                <a:gd name="T11" fmla="*/ 6 h 36"/>
                <a:gd name="T12" fmla="*/ 12 w 42"/>
                <a:gd name="T13" fmla="*/ 6 h 36"/>
                <a:gd name="T14" fmla="*/ 12 w 42"/>
                <a:gd name="T15" fmla="*/ 0 h 36"/>
                <a:gd name="T16" fmla="*/ 18 w 42"/>
                <a:gd name="T17" fmla="*/ 0 h 36"/>
                <a:gd name="T18" fmla="*/ 18 w 42"/>
                <a:gd name="T19" fmla="*/ 6 h 36"/>
                <a:gd name="T20" fmla="*/ 36 w 42"/>
                <a:gd name="T21" fmla="*/ 0 h 36"/>
                <a:gd name="T22" fmla="*/ 42 w 42"/>
                <a:gd name="T23" fmla="*/ 6 h 36"/>
                <a:gd name="T24" fmla="*/ 42 w 42"/>
                <a:gd name="T25" fmla="*/ 24 h 36"/>
                <a:gd name="T26" fmla="*/ 36 w 42"/>
                <a:gd name="T27" fmla="*/ 30 h 36"/>
                <a:gd name="T28" fmla="*/ 30 w 42"/>
                <a:gd name="T29" fmla="*/ 30 h 36"/>
                <a:gd name="T30" fmla="*/ 30 w 42"/>
                <a:gd name="T31" fmla="*/ 36 h 36"/>
                <a:gd name="T32" fmla="*/ 30 w 42"/>
                <a:gd name="T33" fmla="*/ 30 h 36"/>
                <a:gd name="T34" fmla="*/ 18 w 42"/>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6">
                  <a:moveTo>
                    <a:pt x="18" y="36"/>
                  </a:moveTo>
                  <a:lnTo>
                    <a:pt x="18" y="30"/>
                  </a:lnTo>
                  <a:lnTo>
                    <a:pt x="12" y="30"/>
                  </a:lnTo>
                  <a:lnTo>
                    <a:pt x="12" y="24"/>
                  </a:lnTo>
                  <a:lnTo>
                    <a:pt x="0" y="24"/>
                  </a:lnTo>
                  <a:lnTo>
                    <a:pt x="0" y="6"/>
                  </a:lnTo>
                  <a:lnTo>
                    <a:pt x="12" y="6"/>
                  </a:lnTo>
                  <a:lnTo>
                    <a:pt x="12" y="0"/>
                  </a:lnTo>
                  <a:lnTo>
                    <a:pt x="18" y="0"/>
                  </a:lnTo>
                  <a:lnTo>
                    <a:pt x="18" y="6"/>
                  </a:lnTo>
                  <a:lnTo>
                    <a:pt x="36" y="0"/>
                  </a:lnTo>
                  <a:lnTo>
                    <a:pt x="42" y="6"/>
                  </a:lnTo>
                  <a:lnTo>
                    <a:pt x="42" y="24"/>
                  </a:lnTo>
                  <a:lnTo>
                    <a:pt x="36" y="30"/>
                  </a:lnTo>
                  <a:lnTo>
                    <a:pt x="30" y="30"/>
                  </a:lnTo>
                  <a:lnTo>
                    <a:pt x="30" y="36"/>
                  </a:lnTo>
                  <a:lnTo>
                    <a:pt x="30" y="30"/>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94" name="Freeform 822"/>
            <p:cNvSpPr>
              <a:spLocks/>
            </p:cNvSpPr>
            <p:nvPr/>
          </p:nvSpPr>
          <p:spPr bwMode="auto">
            <a:xfrm>
              <a:off x="4470" y="1572"/>
              <a:ext cx="12" cy="12"/>
            </a:xfrm>
            <a:custGeom>
              <a:avLst/>
              <a:gdLst>
                <a:gd name="T0" fmla="*/ 0 w 12"/>
                <a:gd name="T1" fmla="*/ 12 h 12"/>
                <a:gd name="T2" fmla="*/ 0 w 12"/>
                <a:gd name="T3" fmla="*/ 6 h 12"/>
                <a:gd name="T4" fmla="*/ 0 w 12"/>
                <a:gd name="T5" fmla="*/ 0 h 12"/>
                <a:gd name="T6" fmla="*/ 6 w 12"/>
                <a:gd name="T7" fmla="*/ 0 h 12"/>
                <a:gd name="T8" fmla="*/ 6 w 12"/>
                <a:gd name="T9" fmla="*/ 6 h 12"/>
                <a:gd name="T10" fmla="*/ 12 w 12"/>
                <a:gd name="T11" fmla="*/ 6 h 12"/>
                <a:gd name="T12" fmla="*/ 12 w 12"/>
                <a:gd name="T13" fmla="*/ 12 h 12"/>
                <a:gd name="T14" fmla="*/ 0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0" y="12"/>
                  </a:moveTo>
                  <a:lnTo>
                    <a:pt x="0" y="6"/>
                  </a:lnTo>
                  <a:lnTo>
                    <a:pt x="0" y="0"/>
                  </a:lnTo>
                  <a:lnTo>
                    <a:pt x="6" y="0"/>
                  </a:lnTo>
                  <a:lnTo>
                    <a:pt x="6" y="6"/>
                  </a:lnTo>
                  <a:lnTo>
                    <a:pt x="12" y="6"/>
                  </a:lnTo>
                  <a:lnTo>
                    <a:pt x="12" y="12"/>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95" name="Freeform 823"/>
            <p:cNvSpPr>
              <a:spLocks/>
            </p:cNvSpPr>
            <p:nvPr/>
          </p:nvSpPr>
          <p:spPr bwMode="auto">
            <a:xfrm>
              <a:off x="3534" y="1728"/>
              <a:ext cx="36" cy="36"/>
            </a:xfrm>
            <a:custGeom>
              <a:avLst/>
              <a:gdLst>
                <a:gd name="T0" fmla="*/ 36 w 36"/>
                <a:gd name="T1" fmla="*/ 36 h 36"/>
                <a:gd name="T2" fmla="*/ 24 w 36"/>
                <a:gd name="T3" fmla="*/ 36 h 36"/>
                <a:gd name="T4" fmla="*/ 18 w 36"/>
                <a:gd name="T5" fmla="*/ 24 h 36"/>
                <a:gd name="T6" fmla="*/ 12 w 36"/>
                <a:gd name="T7" fmla="*/ 24 h 36"/>
                <a:gd name="T8" fmla="*/ 12 w 36"/>
                <a:gd name="T9" fmla="*/ 18 h 36"/>
                <a:gd name="T10" fmla="*/ 6 w 36"/>
                <a:gd name="T11" fmla="*/ 18 h 36"/>
                <a:gd name="T12" fmla="*/ 0 w 36"/>
                <a:gd name="T13" fmla="*/ 6 h 36"/>
                <a:gd name="T14" fmla="*/ 12 w 36"/>
                <a:gd name="T15" fmla="*/ 0 h 36"/>
                <a:gd name="T16" fmla="*/ 36 w 36"/>
                <a:gd name="T17" fmla="*/ 0 h 36"/>
                <a:gd name="T18" fmla="*/ 36 w 36"/>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36"/>
                  </a:moveTo>
                  <a:lnTo>
                    <a:pt x="24" y="36"/>
                  </a:lnTo>
                  <a:lnTo>
                    <a:pt x="18" y="24"/>
                  </a:lnTo>
                  <a:lnTo>
                    <a:pt x="12" y="24"/>
                  </a:lnTo>
                  <a:lnTo>
                    <a:pt x="12" y="18"/>
                  </a:lnTo>
                  <a:lnTo>
                    <a:pt x="6" y="18"/>
                  </a:lnTo>
                  <a:lnTo>
                    <a:pt x="0" y="6"/>
                  </a:lnTo>
                  <a:lnTo>
                    <a:pt x="12" y="0"/>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96" name="Freeform 824"/>
            <p:cNvSpPr>
              <a:spLocks/>
            </p:cNvSpPr>
            <p:nvPr/>
          </p:nvSpPr>
          <p:spPr bwMode="auto">
            <a:xfrm>
              <a:off x="3498" y="1734"/>
              <a:ext cx="42" cy="36"/>
            </a:xfrm>
            <a:custGeom>
              <a:avLst/>
              <a:gdLst>
                <a:gd name="T0" fmla="*/ 6 w 42"/>
                <a:gd name="T1" fmla="*/ 36 h 36"/>
                <a:gd name="T2" fmla="*/ 0 w 42"/>
                <a:gd name="T3" fmla="*/ 18 h 36"/>
                <a:gd name="T4" fmla="*/ 0 w 42"/>
                <a:gd name="T5" fmla="*/ 6 h 36"/>
                <a:gd name="T6" fmla="*/ 12 w 42"/>
                <a:gd name="T7" fmla="*/ 6 h 36"/>
                <a:gd name="T8" fmla="*/ 12 w 42"/>
                <a:gd name="T9" fmla="*/ 0 h 36"/>
                <a:gd name="T10" fmla="*/ 36 w 42"/>
                <a:gd name="T11" fmla="*/ 0 h 36"/>
                <a:gd name="T12" fmla="*/ 42 w 42"/>
                <a:gd name="T13" fmla="*/ 12 h 36"/>
                <a:gd name="T14" fmla="*/ 30 w 42"/>
                <a:gd name="T15" fmla="*/ 18 h 36"/>
                <a:gd name="T16" fmla="*/ 30 w 42"/>
                <a:gd name="T17" fmla="*/ 24 h 36"/>
                <a:gd name="T18" fmla="*/ 30 w 42"/>
                <a:gd name="T19" fmla="*/ 30 h 36"/>
                <a:gd name="T20" fmla="*/ 6 w 42"/>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6" y="36"/>
                  </a:moveTo>
                  <a:lnTo>
                    <a:pt x="0" y="18"/>
                  </a:lnTo>
                  <a:lnTo>
                    <a:pt x="0" y="6"/>
                  </a:lnTo>
                  <a:lnTo>
                    <a:pt x="12" y="6"/>
                  </a:lnTo>
                  <a:lnTo>
                    <a:pt x="12" y="0"/>
                  </a:lnTo>
                  <a:lnTo>
                    <a:pt x="36" y="0"/>
                  </a:lnTo>
                  <a:lnTo>
                    <a:pt x="42" y="12"/>
                  </a:lnTo>
                  <a:lnTo>
                    <a:pt x="30" y="18"/>
                  </a:lnTo>
                  <a:lnTo>
                    <a:pt x="30" y="24"/>
                  </a:lnTo>
                  <a:lnTo>
                    <a:pt x="30" y="30"/>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97" name="Freeform 825"/>
            <p:cNvSpPr>
              <a:spLocks/>
            </p:cNvSpPr>
            <p:nvPr/>
          </p:nvSpPr>
          <p:spPr bwMode="auto">
            <a:xfrm>
              <a:off x="1626" y="1668"/>
              <a:ext cx="48" cy="48"/>
            </a:xfrm>
            <a:custGeom>
              <a:avLst/>
              <a:gdLst>
                <a:gd name="T0" fmla="*/ 42 w 48"/>
                <a:gd name="T1" fmla="*/ 36 h 48"/>
                <a:gd name="T2" fmla="*/ 36 w 48"/>
                <a:gd name="T3" fmla="*/ 36 h 48"/>
                <a:gd name="T4" fmla="*/ 30 w 48"/>
                <a:gd name="T5" fmla="*/ 42 h 48"/>
                <a:gd name="T6" fmla="*/ 24 w 48"/>
                <a:gd name="T7" fmla="*/ 42 h 48"/>
                <a:gd name="T8" fmla="*/ 12 w 48"/>
                <a:gd name="T9" fmla="*/ 48 h 48"/>
                <a:gd name="T10" fmla="*/ 6 w 48"/>
                <a:gd name="T11" fmla="*/ 42 h 48"/>
                <a:gd name="T12" fmla="*/ 0 w 48"/>
                <a:gd name="T13" fmla="*/ 42 h 48"/>
                <a:gd name="T14" fmla="*/ 0 w 48"/>
                <a:gd name="T15" fmla="*/ 24 h 48"/>
                <a:gd name="T16" fmla="*/ 0 w 48"/>
                <a:gd name="T17" fmla="*/ 18 h 48"/>
                <a:gd name="T18" fmla="*/ 0 w 48"/>
                <a:gd name="T19" fmla="*/ 6 h 48"/>
                <a:gd name="T20" fmla="*/ 18 w 48"/>
                <a:gd name="T21" fmla="*/ 0 h 48"/>
                <a:gd name="T22" fmla="*/ 24 w 48"/>
                <a:gd name="T23" fmla="*/ 0 h 48"/>
                <a:gd name="T24" fmla="*/ 24 w 48"/>
                <a:gd name="T25" fmla="*/ 6 h 48"/>
                <a:gd name="T26" fmla="*/ 30 w 48"/>
                <a:gd name="T27" fmla="*/ 6 h 48"/>
                <a:gd name="T28" fmla="*/ 36 w 48"/>
                <a:gd name="T29" fmla="*/ 6 h 48"/>
                <a:gd name="T30" fmla="*/ 42 w 48"/>
                <a:gd name="T31" fmla="*/ 6 h 48"/>
                <a:gd name="T32" fmla="*/ 42 w 48"/>
                <a:gd name="T33" fmla="*/ 12 h 48"/>
                <a:gd name="T34" fmla="*/ 42 w 48"/>
                <a:gd name="T35" fmla="*/ 18 h 48"/>
                <a:gd name="T36" fmla="*/ 48 w 48"/>
                <a:gd name="T37" fmla="*/ 24 h 48"/>
                <a:gd name="T38" fmla="*/ 42 w 48"/>
                <a:gd name="T39" fmla="*/ 30 h 48"/>
                <a:gd name="T40" fmla="*/ 48 w 48"/>
                <a:gd name="T41" fmla="*/ 36 h 48"/>
                <a:gd name="T42" fmla="*/ 42 w 48"/>
                <a:gd name="T4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2" y="36"/>
                  </a:moveTo>
                  <a:lnTo>
                    <a:pt x="36" y="36"/>
                  </a:lnTo>
                  <a:lnTo>
                    <a:pt x="30" y="42"/>
                  </a:lnTo>
                  <a:lnTo>
                    <a:pt x="24" y="42"/>
                  </a:lnTo>
                  <a:lnTo>
                    <a:pt x="12" y="48"/>
                  </a:lnTo>
                  <a:lnTo>
                    <a:pt x="6" y="42"/>
                  </a:lnTo>
                  <a:lnTo>
                    <a:pt x="0" y="42"/>
                  </a:lnTo>
                  <a:lnTo>
                    <a:pt x="0" y="24"/>
                  </a:lnTo>
                  <a:lnTo>
                    <a:pt x="0" y="18"/>
                  </a:lnTo>
                  <a:lnTo>
                    <a:pt x="0" y="6"/>
                  </a:lnTo>
                  <a:lnTo>
                    <a:pt x="18" y="0"/>
                  </a:lnTo>
                  <a:lnTo>
                    <a:pt x="24" y="0"/>
                  </a:lnTo>
                  <a:lnTo>
                    <a:pt x="24" y="6"/>
                  </a:lnTo>
                  <a:lnTo>
                    <a:pt x="30" y="6"/>
                  </a:lnTo>
                  <a:lnTo>
                    <a:pt x="36" y="6"/>
                  </a:lnTo>
                  <a:lnTo>
                    <a:pt x="42" y="6"/>
                  </a:lnTo>
                  <a:lnTo>
                    <a:pt x="42" y="12"/>
                  </a:lnTo>
                  <a:lnTo>
                    <a:pt x="42" y="18"/>
                  </a:lnTo>
                  <a:lnTo>
                    <a:pt x="48" y="24"/>
                  </a:lnTo>
                  <a:lnTo>
                    <a:pt x="42" y="30"/>
                  </a:lnTo>
                  <a:lnTo>
                    <a:pt x="48" y="36"/>
                  </a:lnTo>
                  <a:lnTo>
                    <a:pt x="4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98" name="Freeform 826"/>
            <p:cNvSpPr>
              <a:spLocks/>
            </p:cNvSpPr>
            <p:nvPr/>
          </p:nvSpPr>
          <p:spPr bwMode="auto">
            <a:xfrm>
              <a:off x="3702" y="1710"/>
              <a:ext cx="42" cy="30"/>
            </a:xfrm>
            <a:custGeom>
              <a:avLst/>
              <a:gdLst>
                <a:gd name="T0" fmla="*/ 42 w 42"/>
                <a:gd name="T1" fmla="*/ 24 h 30"/>
                <a:gd name="T2" fmla="*/ 24 w 42"/>
                <a:gd name="T3" fmla="*/ 30 h 30"/>
                <a:gd name="T4" fmla="*/ 24 w 42"/>
                <a:gd name="T5" fmla="*/ 24 h 30"/>
                <a:gd name="T6" fmla="*/ 12 w 42"/>
                <a:gd name="T7" fmla="*/ 30 h 30"/>
                <a:gd name="T8" fmla="*/ 12 w 42"/>
                <a:gd name="T9" fmla="*/ 24 h 30"/>
                <a:gd name="T10" fmla="*/ 0 w 42"/>
                <a:gd name="T11" fmla="*/ 24 h 30"/>
                <a:gd name="T12" fmla="*/ 0 w 42"/>
                <a:gd name="T13" fmla="*/ 12 h 30"/>
                <a:gd name="T14" fmla="*/ 6 w 42"/>
                <a:gd name="T15" fmla="*/ 12 h 30"/>
                <a:gd name="T16" fmla="*/ 6 w 42"/>
                <a:gd name="T17" fmla="*/ 6 h 30"/>
                <a:gd name="T18" fmla="*/ 18 w 42"/>
                <a:gd name="T19" fmla="*/ 6 h 30"/>
                <a:gd name="T20" fmla="*/ 18 w 42"/>
                <a:gd name="T21" fmla="*/ 0 h 30"/>
                <a:gd name="T22" fmla="*/ 30 w 42"/>
                <a:gd name="T23" fmla="*/ 0 h 30"/>
                <a:gd name="T24" fmla="*/ 36 w 42"/>
                <a:gd name="T25" fmla="*/ 0 h 30"/>
                <a:gd name="T26" fmla="*/ 36 w 42"/>
                <a:gd name="T27" fmla="*/ 6 h 30"/>
                <a:gd name="T28" fmla="*/ 42 w 42"/>
                <a:gd name="T2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30">
                  <a:moveTo>
                    <a:pt x="42" y="24"/>
                  </a:moveTo>
                  <a:lnTo>
                    <a:pt x="24" y="30"/>
                  </a:lnTo>
                  <a:lnTo>
                    <a:pt x="24" y="24"/>
                  </a:lnTo>
                  <a:lnTo>
                    <a:pt x="12" y="30"/>
                  </a:lnTo>
                  <a:lnTo>
                    <a:pt x="12" y="24"/>
                  </a:lnTo>
                  <a:lnTo>
                    <a:pt x="0" y="24"/>
                  </a:lnTo>
                  <a:lnTo>
                    <a:pt x="0" y="12"/>
                  </a:lnTo>
                  <a:lnTo>
                    <a:pt x="6" y="12"/>
                  </a:lnTo>
                  <a:lnTo>
                    <a:pt x="6" y="6"/>
                  </a:lnTo>
                  <a:lnTo>
                    <a:pt x="18" y="6"/>
                  </a:lnTo>
                  <a:lnTo>
                    <a:pt x="18" y="0"/>
                  </a:lnTo>
                  <a:lnTo>
                    <a:pt x="30" y="0"/>
                  </a:lnTo>
                  <a:lnTo>
                    <a:pt x="36" y="0"/>
                  </a:lnTo>
                  <a:lnTo>
                    <a:pt x="36" y="6"/>
                  </a:lnTo>
                  <a:lnTo>
                    <a:pt x="4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99" name="Freeform 827"/>
            <p:cNvSpPr>
              <a:spLocks/>
            </p:cNvSpPr>
            <p:nvPr/>
          </p:nvSpPr>
          <p:spPr bwMode="auto">
            <a:xfrm>
              <a:off x="4074" y="1650"/>
              <a:ext cx="42" cy="60"/>
            </a:xfrm>
            <a:custGeom>
              <a:avLst/>
              <a:gdLst>
                <a:gd name="T0" fmla="*/ 36 w 42"/>
                <a:gd name="T1" fmla="*/ 54 h 60"/>
                <a:gd name="T2" fmla="*/ 30 w 42"/>
                <a:gd name="T3" fmla="*/ 54 h 60"/>
                <a:gd name="T4" fmla="*/ 24 w 42"/>
                <a:gd name="T5" fmla="*/ 60 h 60"/>
                <a:gd name="T6" fmla="*/ 24 w 42"/>
                <a:gd name="T7" fmla="*/ 54 h 60"/>
                <a:gd name="T8" fmla="*/ 18 w 42"/>
                <a:gd name="T9" fmla="*/ 54 h 60"/>
                <a:gd name="T10" fmla="*/ 12 w 42"/>
                <a:gd name="T11" fmla="*/ 54 h 60"/>
                <a:gd name="T12" fmla="*/ 6 w 42"/>
                <a:gd name="T13" fmla="*/ 54 h 60"/>
                <a:gd name="T14" fmla="*/ 0 w 42"/>
                <a:gd name="T15" fmla="*/ 54 h 60"/>
                <a:gd name="T16" fmla="*/ 0 w 42"/>
                <a:gd name="T17" fmla="*/ 48 h 60"/>
                <a:gd name="T18" fmla="*/ 12 w 42"/>
                <a:gd name="T19" fmla="*/ 18 h 60"/>
                <a:gd name="T20" fmla="*/ 6 w 42"/>
                <a:gd name="T21" fmla="*/ 6 h 60"/>
                <a:gd name="T22" fmla="*/ 36 w 42"/>
                <a:gd name="T23" fmla="*/ 0 h 60"/>
                <a:gd name="T24" fmla="*/ 42 w 42"/>
                <a:gd name="T25" fmla="*/ 18 h 60"/>
                <a:gd name="T26" fmla="*/ 42 w 42"/>
                <a:gd name="T27" fmla="*/ 30 h 60"/>
                <a:gd name="T28" fmla="*/ 36 w 42"/>
                <a:gd name="T2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0">
                  <a:moveTo>
                    <a:pt x="36" y="54"/>
                  </a:moveTo>
                  <a:lnTo>
                    <a:pt x="30" y="54"/>
                  </a:lnTo>
                  <a:lnTo>
                    <a:pt x="24" y="60"/>
                  </a:lnTo>
                  <a:lnTo>
                    <a:pt x="24" y="54"/>
                  </a:lnTo>
                  <a:lnTo>
                    <a:pt x="18" y="54"/>
                  </a:lnTo>
                  <a:lnTo>
                    <a:pt x="12" y="54"/>
                  </a:lnTo>
                  <a:lnTo>
                    <a:pt x="6" y="54"/>
                  </a:lnTo>
                  <a:lnTo>
                    <a:pt x="0" y="54"/>
                  </a:lnTo>
                  <a:lnTo>
                    <a:pt x="0" y="48"/>
                  </a:lnTo>
                  <a:lnTo>
                    <a:pt x="12" y="18"/>
                  </a:lnTo>
                  <a:lnTo>
                    <a:pt x="6" y="6"/>
                  </a:lnTo>
                  <a:lnTo>
                    <a:pt x="36" y="0"/>
                  </a:lnTo>
                  <a:lnTo>
                    <a:pt x="42" y="18"/>
                  </a:lnTo>
                  <a:lnTo>
                    <a:pt x="42" y="30"/>
                  </a:lnTo>
                  <a:lnTo>
                    <a:pt x="3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00" name="Freeform 828"/>
            <p:cNvSpPr>
              <a:spLocks/>
            </p:cNvSpPr>
            <p:nvPr/>
          </p:nvSpPr>
          <p:spPr bwMode="auto">
            <a:xfrm>
              <a:off x="2844" y="1764"/>
              <a:ext cx="36" cy="36"/>
            </a:xfrm>
            <a:custGeom>
              <a:avLst/>
              <a:gdLst>
                <a:gd name="T0" fmla="*/ 36 w 36"/>
                <a:gd name="T1" fmla="*/ 0 h 36"/>
                <a:gd name="T2" fmla="*/ 36 w 36"/>
                <a:gd name="T3" fmla="*/ 18 h 36"/>
                <a:gd name="T4" fmla="*/ 36 w 36"/>
                <a:gd name="T5" fmla="*/ 36 h 36"/>
                <a:gd name="T6" fmla="*/ 6 w 36"/>
                <a:gd name="T7" fmla="*/ 36 h 36"/>
                <a:gd name="T8" fmla="*/ 12 w 36"/>
                <a:gd name="T9" fmla="*/ 30 h 36"/>
                <a:gd name="T10" fmla="*/ 6 w 36"/>
                <a:gd name="T11" fmla="*/ 30 h 36"/>
                <a:gd name="T12" fmla="*/ 0 w 36"/>
                <a:gd name="T13" fmla="*/ 18 h 36"/>
                <a:gd name="T14" fmla="*/ 0 w 36"/>
                <a:gd name="T15" fmla="*/ 12 h 36"/>
                <a:gd name="T16" fmla="*/ 0 w 36"/>
                <a:gd name="T17" fmla="*/ 6 h 36"/>
                <a:gd name="T18" fmla="*/ 6 w 36"/>
                <a:gd name="T19" fmla="*/ 6 h 36"/>
                <a:gd name="T20" fmla="*/ 36 w 36"/>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0"/>
                  </a:moveTo>
                  <a:lnTo>
                    <a:pt x="36" y="18"/>
                  </a:lnTo>
                  <a:lnTo>
                    <a:pt x="36" y="36"/>
                  </a:lnTo>
                  <a:lnTo>
                    <a:pt x="6" y="36"/>
                  </a:lnTo>
                  <a:lnTo>
                    <a:pt x="12" y="30"/>
                  </a:lnTo>
                  <a:lnTo>
                    <a:pt x="6" y="30"/>
                  </a:lnTo>
                  <a:lnTo>
                    <a:pt x="0" y="18"/>
                  </a:lnTo>
                  <a:lnTo>
                    <a:pt x="0" y="12"/>
                  </a:lnTo>
                  <a:lnTo>
                    <a:pt x="0" y="6"/>
                  </a:lnTo>
                  <a:lnTo>
                    <a:pt x="6" y="6"/>
                  </a:lnTo>
                  <a:lnTo>
                    <a:pt x="3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01" name="Freeform 829"/>
            <p:cNvSpPr>
              <a:spLocks/>
            </p:cNvSpPr>
            <p:nvPr/>
          </p:nvSpPr>
          <p:spPr bwMode="auto">
            <a:xfrm>
              <a:off x="2880" y="1764"/>
              <a:ext cx="36" cy="36"/>
            </a:xfrm>
            <a:custGeom>
              <a:avLst/>
              <a:gdLst>
                <a:gd name="T0" fmla="*/ 36 w 36"/>
                <a:gd name="T1" fmla="*/ 36 h 36"/>
                <a:gd name="T2" fmla="*/ 12 w 36"/>
                <a:gd name="T3" fmla="*/ 36 h 36"/>
                <a:gd name="T4" fmla="*/ 0 w 36"/>
                <a:gd name="T5" fmla="*/ 36 h 36"/>
                <a:gd name="T6" fmla="*/ 0 w 36"/>
                <a:gd name="T7" fmla="*/ 18 h 36"/>
                <a:gd name="T8" fmla="*/ 0 w 36"/>
                <a:gd name="T9" fmla="*/ 0 h 36"/>
                <a:gd name="T10" fmla="*/ 36 w 36"/>
                <a:gd name="T11" fmla="*/ 0 h 36"/>
                <a:gd name="T12" fmla="*/ 36 w 36"/>
                <a:gd name="T13" fmla="*/ 18 h 36"/>
                <a:gd name="T14" fmla="*/ 36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36"/>
                  </a:moveTo>
                  <a:lnTo>
                    <a:pt x="12" y="36"/>
                  </a:lnTo>
                  <a:lnTo>
                    <a:pt x="0" y="36"/>
                  </a:lnTo>
                  <a:lnTo>
                    <a:pt x="0" y="18"/>
                  </a:lnTo>
                  <a:lnTo>
                    <a:pt x="0" y="0"/>
                  </a:lnTo>
                  <a:lnTo>
                    <a:pt x="36" y="0"/>
                  </a:lnTo>
                  <a:lnTo>
                    <a:pt x="36" y="18"/>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02" name="Freeform 830"/>
            <p:cNvSpPr>
              <a:spLocks/>
            </p:cNvSpPr>
            <p:nvPr/>
          </p:nvSpPr>
          <p:spPr bwMode="auto">
            <a:xfrm>
              <a:off x="2916" y="1764"/>
              <a:ext cx="30" cy="36"/>
            </a:xfrm>
            <a:custGeom>
              <a:avLst/>
              <a:gdLst>
                <a:gd name="T0" fmla="*/ 30 w 30"/>
                <a:gd name="T1" fmla="*/ 0 h 36"/>
                <a:gd name="T2" fmla="*/ 30 w 30"/>
                <a:gd name="T3" fmla="*/ 36 h 36"/>
                <a:gd name="T4" fmla="*/ 18 w 30"/>
                <a:gd name="T5" fmla="*/ 36 h 36"/>
                <a:gd name="T6" fmla="*/ 0 w 30"/>
                <a:gd name="T7" fmla="*/ 36 h 36"/>
                <a:gd name="T8" fmla="*/ 0 w 30"/>
                <a:gd name="T9" fmla="*/ 18 h 36"/>
                <a:gd name="T10" fmla="*/ 0 w 30"/>
                <a:gd name="T11" fmla="*/ 0 h 36"/>
                <a:gd name="T12" fmla="*/ 30 w 3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30" y="0"/>
                  </a:moveTo>
                  <a:lnTo>
                    <a:pt x="30" y="36"/>
                  </a:lnTo>
                  <a:lnTo>
                    <a:pt x="18" y="36"/>
                  </a:lnTo>
                  <a:lnTo>
                    <a:pt x="0" y="36"/>
                  </a:lnTo>
                  <a:lnTo>
                    <a:pt x="0" y="18"/>
                  </a:lnTo>
                  <a:lnTo>
                    <a:pt x="0" y="0"/>
                  </a:lnTo>
                  <a:lnTo>
                    <a:pt x="3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03" name="Freeform 831"/>
            <p:cNvSpPr>
              <a:spLocks/>
            </p:cNvSpPr>
            <p:nvPr/>
          </p:nvSpPr>
          <p:spPr bwMode="auto">
            <a:xfrm>
              <a:off x="2946" y="1764"/>
              <a:ext cx="36" cy="36"/>
            </a:xfrm>
            <a:custGeom>
              <a:avLst/>
              <a:gdLst>
                <a:gd name="T0" fmla="*/ 24 w 36"/>
                <a:gd name="T1" fmla="*/ 36 h 36"/>
                <a:gd name="T2" fmla="*/ 0 w 36"/>
                <a:gd name="T3" fmla="*/ 36 h 36"/>
                <a:gd name="T4" fmla="*/ 0 w 36"/>
                <a:gd name="T5" fmla="*/ 0 h 36"/>
                <a:gd name="T6" fmla="*/ 36 w 36"/>
                <a:gd name="T7" fmla="*/ 0 h 36"/>
                <a:gd name="T8" fmla="*/ 36 w 36"/>
                <a:gd name="T9" fmla="*/ 36 h 36"/>
                <a:gd name="T10" fmla="*/ 24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24" y="36"/>
                  </a:moveTo>
                  <a:lnTo>
                    <a:pt x="0" y="36"/>
                  </a:lnTo>
                  <a:lnTo>
                    <a:pt x="0" y="0"/>
                  </a:lnTo>
                  <a:lnTo>
                    <a:pt x="36" y="0"/>
                  </a:lnTo>
                  <a:lnTo>
                    <a:pt x="36"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04" name="Freeform 832"/>
            <p:cNvSpPr>
              <a:spLocks/>
            </p:cNvSpPr>
            <p:nvPr/>
          </p:nvSpPr>
          <p:spPr bwMode="auto">
            <a:xfrm>
              <a:off x="4482" y="1572"/>
              <a:ext cx="30" cy="30"/>
            </a:xfrm>
            <a:custGeom>
              <a:avLst/>
              <a:gdLst>
                <a:gd name="T0" fmla="*/ 18 w 30"/>
                <a:gd name="T1" fmla="*/ 0 h 30"/>
                <a:gd name="T2" fmla="*/ 24 w 30"/>
                <a:gd name="T3" fmla="*/ 0 h 30"/>
                <a:gd name="T4" fmla="*/ 30 w 30"/>
                <a:gd name="T5" fmla="*/ 18 h 30"/>
                <a:gd name="T6" fmla="*/ 6 w 30"/>
                <a:gd name="T7" fmla="*/ 30 h 30"/>
                <a:gd name="T8" fmla="*/ 6 w 30"/>
                <a:gd name="T9" fmla="*/ 24 h 30"/>
                <a:gd name="T10" fmla="*/ 6 w 30"/>
                <a:gd name="T11" fmla="*/ 18 h 30"/>
                <a:gd name="T12" fmla="*/ 6 w 30"/>
                <a:gd name="T13" fmla="*/ 12 h 30"/>
                <a:gd name="T14" fmla="*/ 0 w 30"/>
                <a:gd name="T15" fmla="*/ 12 h 30"/>
                <a:gd name="T16" fmla="*/ 0 w 30"/>
                <a:gd name="T17" fmla="*/ 6 h 30"/>
                <a:gd name="T18" fmla="*/ 12 w 30"/>
                <a:gd name="T19" fmla="*/ 0 h 30"/>
                <a:gd name="T20" fmla="*/ 18 w 3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18" y="0"/>
                  </a:moveTo>
                  <a:lnTo>
                    <a:pt x="24" y="0"/>
                  </a:lnTo>
                  <a:lnTo>
                    <a:pt x="30" y="18"/>
                  </a:lnTo>
                  <a:lnTo>
                    <a:pt x="6" y="30"/>
                  </a:lnTo>
                  <a:lnTo>
                    <a:pt x="6" y="24"/>
                  </a:lnTo>
                  <a:lnTo>
                    <a:pt x="6" y="18"/>
                  </a:lnTo>
                  <a:lnTo>
                    <a:pt x="6" y="12"/>
                  </a:lnTo>
                  <a:lnTo>
                    <a:pt x="0" y="12"/>
                  </a:lnTo>
                  <a:lnTo>
                    <a:pt x="0" y="6"/>
                  </a:lnTo>
                  <a:lnTo>
                    <a:pt x="12" y="0"/>
                  </a:lnTo>
                  <a:lnTo>
                    <a:pt x="18"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05" name="Freeform 833"/>
            <p:cNvSpPr>
              <a:spLocks/>
            </p:cNvSpPr>
            <p:nvPr/>
          </p:nvSpPr>
          <p:spPr bwMode="auto">
            <a:xfrm>
              <a:off x="3084" y="1764"/>
              <a:ext cx="36" cy="30"/>
            </a:xfrm>
            <a:custGeom>
              <a:avLst/>
              <a:gdLst>
                <a:gd name="T0" fmla="*/ 0 w 36"/>
                <a:gd name="T1" fmla="*/ 30 h 30"/>
                <a:gd name="T2" fmla="*/ 0 w 36"/>
                <a:gd name="T3" fmla="*/ 0 h 30"/>
                <a:gd name="T4" fmla="*/ 36 w 36"/>
                <a:gd name="T5" fmla="*/ 0 h 30"/>
                <a:gd name="T6" fmla="*/ 36 w 36"/>
                <a:gd name="T7" fmla="*/ 30 h 30"/>
                <a:gd name="T8" fmla="*/ 24 w 36"/>
                <a:gd name="T9" fmla="*/ 30 h 30"/>
                <a:gd name="T10" fmla="*/ 0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0" y="30"/>
                  </a:moveTo>
                  <a:lnTo>
                    <a:pt x="0" y="0"/>
                  </a:lnTo>
                  <a:lnTo>
                    <a:pt x="36" y="0"/>
                  </a:lnTo>
                  <a:lnTo>
                    <a:pt x="36" y="30"/>
                  </a:lnTo>
                  <a:lnTo>
                    <a:pt x="24"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06" name="Freeform 834"/>
            <p:cNvSpPr>
              <a:spLocks/>
            </p:cNvSpPr>
            <p:nvPr/>
          </p:nvSpPr>
          <p:spPr bwMode="auto">
            <a:xfrm>
              <a:off x="3120" y="1758"/>
              <a:ext cx="36" cy="36"/>
            </a:xfrm>
            <a:custGeom>
              <a:avLst/>
              <a:gdLst>
                <a:gd name="T0" fmla="*/ 0 w 36"/>
                <a:gd name="T1" fmla="*/ 36 h 36"/>
                <a:gd name="T2" fmla="*/ 0 w 36"/>
                <a:gd name="T3" fmla="*/ 6 h 36"/>
                <a:gd name="T4" fmla="*/ 36 w 36"/>
                <a:gd name="T5" fmla="*/ 0 h 36"/>
                <a:gd name="T6" fmla="*/ 36 w 36"/>
                <a:gd name="T7" fmla="*/ 12 h 36"/>
                <a:gd name="T8" fmla="*/ 36 w 36"/>
                <a:gd name="T9" fmla="*/ 36 h 36"/>
                <a:gd name="T10" fmla="*/ 36 w 36"/>
                <a:gd name="T11" fmla="*/ 30 h 36"/>
                <a:gd name="T12" fmla="*/ 18 w 36"/>
                <a:gd name="T13" fmla="*/ 30 h 36"/>
                <a:gd name="T14" fmla="*/ 0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0" y="36"/>
                  </a:moveTo>
                  <a:lnTo>
                    <a:pt x="0" y="6"/>
                  </a:lnTo>
                  <a:lnTo>
                    <a:pt x="36" y="0"/>
                  </a:lnTo>
                  <a:lnTo>
                    <a:pt x="36" y="12"/>
                  </a:lnTo>
                  <a:lnTo>
                    <a:pt x="36" y="36"/>
                  </a:lnTo>
                  <a:lnTo>
                    <a:pt x="36" y="30"/>
                  </a:lnTo>
                  <a:lnTo>
                    <a:pt x="18" y="30"/>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07" name="Freeform 835"/>
            <p:cNvSpPr>
              <a:spLocks/>
            </p:cNvSpPr>
            <p:nvPr/>
          </p:nvSpPr>
          <p:spPr bwMode="auto">
            <a:xfrm>
              <a:off x="2982" y="1764"/>
              <a:ext cx="36" cy="36"/>
            </a:xfrm>
            <a:custGeom>
              <a:avLst/>
              <a:gdLst>
                <a:gd name="T0" fmla="*/ 0 w 36"/>
                <a:gd name="T1" fmla="*/ 36 h 36"/>
                <a:gd name="T2" fmla="*/ 0 w 36"/>
                <a:gd name="T3" fmla="*/ 0 h 36"/>
                <a:gd name="T4" fmla="*/ 36 w 36"/>
                <a:gd name="T5" fmla="*/ 0 h 36"/>
                <a:gd name="T6" fmla="*/ 36 w 36"/>
                <a:gd name="T7" fmla="*/ 36 h 36"/>
                <a:gd name="T8" fmla="*/ 18 w 36"/>
                <a:gd name="T9" fmla="*/ 36 h 36"/>
                <a:gd name="T10" fmla="*/ 0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0" y="36"/>
                  </a:moveTo>
                  <a:lnTo>
                    <a:pt x="0" y="0"/>
                  </a:lnTo>
                  <a:lnTo>
                    <a:pt x="36" y="0"/>
                  </a:lnTo>
                  <a:lnTo>
                    <a:pt x="36" y="36"/>
                  </a:lnTo>
                  <a:lnTo>
                    <a:pt x="18"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08" name="Freeform 836"/>
            <p:cNvSpPr>
              <a:spLocks/>
            </p:cNvSpPr>
            <p:nvPr/>
          </p:nvSpPr>
          <p:spPr bwMode="auto">
            <a:xfrm>
              <a:off x="3018" y="1764"/>
              <a:ext cx="36" cy="36"/>
            </a:xfrm>
            <a:custGeom>
              <a:avLst/>
              <a:gdLst>
                <a:gd name="T0" fmla="*/ 12 w 36"/>
                <a:gd name="T1" fmla="*/ 30 h 36"/>
                <a:gd name="T2" fmla="*/ 0 w 36"/>
                <a:gd name="T3" fmla="*/ 36 h 36"/>
                <a:gd name="T4" fmla="*/ 0 w 36"/>
                <a:gd name="T5" fmla="*/ 0 h 36"/>
                <a:gd name="T6" fmla="*/ 36 w 36"/>
                <a:gd name="T7" fmla="*/ 0 h 36"/>
                <a:gd name="T8" fmla="*/ 36 w 36"/>
                <a:gd name="T9" fmla="*/ 30 h 36"/>
                <a:gd name="T10" fmla="*/ 12 w 36"/>
                <a:gd name="T11" fmla="*/ 30 h 36"/>
              </a:gdLst>
              <a:ahLst/>
              <a:cxnLst>
                <a:cxn ang="0">
                  <a:pos x="T0" y="T1"/>
                </a:cxn>
                <a:cxn ang="0">
                  <a:pos x="T2" y="T3"/>
                </a:cxn>
                <a:cxn ang="0">
                  <a:pos x="T4" y="T5"/>
                </a:cxn>
                <a:cxn ang="0">
                  <a:pos x="T6" y="T7"/>
                </a:cxn>
                <a:cxn ang="0">
                  <a:pos x="T8" y="T9"/>
                </a:cxn>
                <a:cxn ang="0">
                  <a:pos x="T10" y="T11"/>
                </a:cxn>
              </a:cxnLst>
              <a:rect l="0" t="0" r="r" b="b"/>
              <a:pathLst>
                <a:path w="36" h="36">
                  <a:moveTo>
                    <a:pt x="12" y="30"/>
                  </a:moveTo>
                  <a:lnTo>
                    <a:pt x="0" y="36"/>
                  </a:lnTo>
                  <a:lnTo>
                    <a:pt x="0" y="0"/>
                  </a:lnTo>
                  <a:lnTo>
                    <a:pt x="36" y="0"/>
                  </a:lnTo>
                  <a:lnTo>
                    <a:pt x="36" y="30"/>
                  </a:lnTo>
                  <a:lnTo>
                    <a:pt x="1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09" name="Freeform 837"/>
            <p:cNvSpPr>
              <a:spLocks/>
            </p:cNvSpPr>
            <p:nvPr/>
          </p:nvSpPr>
          <p:spPr bwMode="auto">
            <a:xfrm>
              <a:off x="4440" y="1584"/>
              <a:ext cx="18" cy="18"/>
            </a:xfrm>
            <a:custGeom>
              <a:avLst/>
              <a:gdLst>
                <a:gd name="T0" fmla="*/ 18 w 18"/>
                <a:gd name="T1" fmla="*/ 6 h 18"/>
                <a:gd name="T2" fmla="*/ 18 w 18"/>
                <a:gd name="T3" fmla="*/ 12 h 18"/>
                <a:gd name="T4" fmla="*/ 18 w 18"/>
                <a:gd name="T5" fmla="*/ 18 h 18"/>
                <a:gd name="T6" fmla="*/ 12 w 18"/>
                <a:gd name="T7" fmla="*/ 18 h 18"/>
                <a:gd name="T8" fmla="*/ 6 w 18"/>
                <a:gd name="T9" fmla="*/ 18 h 18"/>
                <a:gd name="T10" fmla="*/ 0 w 18"/>
                <a:gd name="T11" fmla="*/ 18 h 18"/>
                <a:gd name="T12" fmla="*/ 0 w 18"/>
                <a:gd name="T13" fmla="*/ 12 h 18"/>
                <a:gd name="T14" fmla="*/ 0 w 18"/>
                <a:gd name="T15" fmla="*/ 6 h 18"/>
                <a:gd name="T16" fmla="*/ 0 w 18"/>
                <a:gd name="T17" fmla="*/ 0 h 18"/>
                <a:gd name="T18" fmla="*/ 6 w 18"/>
                <a:gd name="T19" fmla="*/ 0 h 18"/>
                <a:gd name="T20" fmla="*/ 18 w 18"/>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6"/>
                  </a:moveTo>
                  <a:lnTo>
                    <a:pt x="18" y="12"/>
                  </a:lnTo>
                  <a:lnTo>
                    <a:pt x="18" y="18"/>
                  </a:lnTo>
                  <a:lnTo>
                    <a:pt x="12" y="18"/>
                  </a:lnTo>
                  <a:lnTo>
                    <a:pt x="6" y="18"/>
                  </a:lnTo>
                  <a:lnTo>
                    <a:pt x="0" y="18"/>
                  </a:lnTo>
                  <a:lnTo>
                    <a:pt x="0" y="12"/>
                  </a:lnTo>
                  <a:lnTo>
                    <a:pt x="0" y="6"/>
                  </a:lnTo>
                  <a:lnTo>
                    <a:pt x="0" y="0"/>
                  </a:lnTo>
                  <a:lnTo>
                    <a:pt x="6" y="0"/>
                  </a:lnTo>
                  <a:lnTo>
                    <a:pt x="18"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10" name="Rectangle 838"/>
            <p:cNvSpPr>
              <a:spLocks noChangeArrowheads="1"/>
            </p:cNvSpPr>
            <p:nvPr/>
          </p:nvSpPr>
          <p:spPr bwMode="auto">
            <a:xfrm>
              <a:off x="3054" y="1764"/>
              <a:ext cx="30" cy="30"/>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111" name="Freeform 839"/>
            <p:cNvSpPr>
              <a:spLocks/>
            </p:cNvSpPr>
            <p:nvPr/>
          </p:nvSpPr>
          <p:spPr bwMode="auto">
            <a:xfrm>
              <a:off x="4218" y="1626"/>
              <a:ext cx="42" cy="24"/>
            </a:xfrm>
            <a:custGeom>
              <a:avLst/>
              <a:gdLst>
                <a:gd name="T0" fmla="*/ 36 w 42"/>
                <a:gd name="T1" fmla="*/ 24 h 24"/>
                <a:gd name="T2" fmla="*/ 30 w 42"/>
                <a:gd name="T3" fmla="*/ 24 h 24"/>
                <a:gd name="T4" fmla="*/ 24 w 42"/>
                <a:gd name="T5" fmla="*/ 24 h 24"/>
                <a:gd name="T6" fmla="*/ 18 w 42"/>
                <a:gd name="T7" fmla="*/ 24 h 24"/>
                <a:gd name="T8" fmla="*/ 12 w 42"/>
                <a:gd name="T9" fmla="*/ 24 h 24"/>
                <a:gd name="T10" fmla="*/ 6 w 42"/>
                <a:gd name="T11" fmla="*/ 24 h 24"/>
                <a:gd name="T12" fmla="*/ 0 w 42"/>
                <a:gd name="T13" fmla="*/ 12 h 24"/>
                <a:gd name="T14" fmla="*/ 24 w 42"/>
                <a:gd name="T15" fmla="*/ 6 h 24"/>
                <a:gd name="T16" fmla="*/ 24 w 42"/>
                <a:gd name="T17" fmla="*/ 0 h 24"/>
                <a:gd name="T18" fmla="*/ 30 w 42"/>
                <a:gd name="T19" fmla="*/ 0 h 24"/>
                <a:gd name="T20" fmla="*/ 36 w 42"/>
                <a:gd name="T21" fmla="*/ 0 h 24"/>
                <a:gd name="T22" fmla="*/ 42 w 42"/>
                <a:gd name="T23" fmla="*/ 0 h 24"/>
                <a:gd name="T24" fmla="*/ 42 w 42"/>
                <a:gd name="T25" fmla="*/ 6 h 24"/>
                <a:gd name="T26" fmla="*/ 42 w 42"/>
                <a:gd name="T27" fmla="*/ 12 h 24"/>
                <a:gd name="T28" fmla="*/ 42 w 42"/>
                <a:gd name="T29" fmla="*/ 18 h 24"/>
                <a:gd name="T30" fmla="*/ 42 w 42"/>
                <a:gd name="T31" fmla="*/ 24 h 24"/>
                <a:gd name="T32" fmla="*/ 36 w 42"/>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4">
                  <a:moveTo>
                    <a:pt x="36" y="24"/>
                  </a:moveTo>
                  <a:lnTo>
                    <a:pt x="30" y="24"/>
                  </a:lnTo>
                  <a:lnTo>
                    <a:pt x="24" y="24"/>
                  </a:lnTo>
                  <a:lnTo>
                    <a:pt x="18" y="24"/>
                  </a:lnTo>
                  <a:lnTo>
                    <a:pt x="12" y="24"/>
                  </a:lnTo>
                  <a:lnTo>
                    <a:pt x="6" y="24"/>
                  </a:lnTo>
                  <a:lnTo>
                    <a:pt x="0" y="12"/>
                  </a:lnTo>
                  <a:lnTo>
                    <a:pt x="24" y="6"/>
                  </a:lnTo>
                  <a:lnTo>
                    <a:pt x="24" y="0"/>
                  </a:lnTo>
                  <a:lnTo>
                    <a:pt x="30" y="0"/>
                  </a:lnTo>
                  <a:lnTo>
                    <a:pt x="36" y="0"/>
                  </a:lnTo>
                  <a:lnTo>
                    <a:pt x="42" y="0"/>
                  </a:lnTo>
                  <a:lnTo>
                    <a:pt x="42" y="6"/>
                  </a:lnTo>
                  <a:lnTo>
                    <a:pt x="42" y="12"/>
                  </a:lnTo>
                  <a:lnTo>
                    <a:pt x="42" y="18"/>
                  </a:lnTo>
                  <a:lnTo>
                    <a:pt x="42" y="24"/>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12" name="Freeform 840"/>
            <p:cNvSpPr>
              <a:spLocks/>
            </p:cNvSpPr>
            <p:nvPr/>
          </p:nvSpPr>
          <p:spPr bwMode="auto">
            <a:xfrm>
              <a:off x="4470" y="1578"/>
              <a:ext cx="1" cy="18"/>
            </a:xfrm>
            <a:custGeom>
              <a:avLst/>
              <a:gdLst>
                <a:gd name="T0" fmla="*/ 12 h 18"/>
                <a:gd name="T1" fmla="*/ 0 h 18"/>
                <a:gd name="T2" fmla="*/ 6 h 18"/>
                <a:gd name="T3" fmla="*/ 18 h 18"/>
                <a:gd name="T4" fmla="*/ 12 h 18"/>
              </a:gdLst>
              <a:ahLst/>
              <a:cxnLst>
                <a:cxn ang="0">
                  <a:pos x="0" y="T0"/>
                </a:cxn>
                <a:cxn ang="0">
                  <a:pos x="0" y="T1"/>
                </a:cxn>
                <a:cxn ang="0">
                  <a:pos x="0" y="T2"/>
                </a:cxn>
                <a:cxn ang="0">
                  <a:pos x="0" y="T3"/>
                </a:cxn>
                <a:cxn ang="0">
                  <a:pos x="0" y="T4"/>
                </a:cxn>
              </a:cxnLst>
              <a:rect l="0" t="0" r="r" b="b"/>
              <a:pathLst>
                <a:path h="18">
                  <a:moveTo>
                    <a:pt x="0" y="12"/>
                  </a:moveTo>
                  <a:lnTo>
                    <a:pt x="0" y="0"/>
                  </a:lnTo>
                  <a:lnTo>
                    <a:pt x="0" y="6"/>
                  </a:lnTo>
                  <a:lnTo>
                    <a:pt x="0" y="18"/>
                  </a:lnTo>
                  <a:lnTo>
                    <a:pt x="0"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13" name="Freeform 841"/>
            <p:cNvSpPr>
              <a:spLocks/>
            </p:cNvSpPr>
            <p:nvPr/>
          </p:nvSpPr>
          <p:spPr bwMode="auto">
            <a:xfrm>
              <a:off x="1770" y="1698"/>
              <a:ext cx="90" cy="144"/>
            </a:xfrm>
            <a:custGeom>
              <a:avLst/>
              <a:gdLst>
                <a:gd name="T0" fmla="*/ 78 w 90"/>
                <a:gd name="T1" fmla="*/ 126 h 144"/>
                <a:gd name="T2" fmla="*/ 72 w 90"/>
                <a:gd name="T3" fmla="*/ 138 h 144"/>
                <a:gd name="T4" fmla="*/ 72 w 90"/>
                <a:gd name="T5" fmla="*/ 144 h 144"/>
                <a:gd name="T6" fmla="*/ 66 w 90"/>
                <a:gd name="T7" fmla="*/ 144 h 144"/>
                <a:gd name="T8" fmla="*/ 0 w 90"/>
                <a:gd name="T9" fmla="*/ 138 h 144"/>
                <a:gd name="T10" fmla="*/ 0 w 90"/>
                <a:gd name="T11" fmla="*/ 132 h 144"/>
                <a:gd name="T12" fmla="*/ 0 w 90"/>
                <a:gd name="T13" fmla="*/ 126 h 144"/>
                <a:gd name="T14" fmla="*/ 0 w 90"/>
                <a:gd name="T15" fmla="*/ 120 h 144"/>
                <a:gd name="T16" fmla="*/ 6 w 90"/>
                <a:gd name="T17" fmla="*/ 120 h 144"/>
                <a:gd name="T18" fmla="*/ 6 w 90"/>
                <a:gd name="T19" fmla="*/ 114 h 144"/>
                <a:gd name="T20" fmla="*/ 6 w 90"/>
                <a:gd name="T21" fmla="*/ 108 h 144"/>
                <a:gd name="T22" fmla="*/ 12 w 90"/>
                <a:gd name="T23" fmla="*/ 114 h 144"/>
                <a:gd name="T24" fmla="*/ 12 w 90"/>
                <a:gd name="T25" fmla="*/ 108 h 144"/>
                <a:gd name="T26" fmla="*/ 12 w 90"/>
                <a:gd name="T27" fmla="*/ 102 h 144"/>
                <a:gd name="T28" fmla="*/ 18 w 90"/>
                <a:gd name="T29" fmla="*/ 102 h 144"/>
                <a:gd name="T30" fmla="*/ 6 w 90"/>
                <a:gd name="T31" fmla="*/ 102 h 144"/>
                <a:gd name="T32" fmla="*/ 24 w 90"/>
                <a:gd name="T33" fmla="*/ 0 h 144"/>
                <a:gd name="T34" fmla="*/ 30 w 90"/>
                <a:gd name="T35" fmla="*/ 6 h 144"/>
                <a:gd name="T36" fmla="*/ 36 w 90"/>
                <a:gd name="T37" fmla="*/ 6 h 144"/>
                <a:gd name="T38" fmla="*/ 42 w 90"/>
                <a:gd name="T39" fmla="*/ 6 h 144"/>
                <a:gd name="T40" fmla="*/ 48 w 90"/>
                <a:gd name="T41" fmla="*/ 6 h 144"/>
                <a:gd name="T42" fmla="*/ 54 w 90"/>
                <a:gd name="T43" fmla="*/ 6 h 144"/>
                <a:gd name="T44" fmla="*/ 60 w 90"/>
                <a:gd name="T45" fmla="*/ 6 h 144"/>
                <a:gd name="T46" fmla="*/ 54 w 90"/>
                <a:gd name="T47" fmla="*/ 12 h 144"/>
                <a:gd name="T48" fmla="*/ 60 w 90"/>
                <a:gd name="T49" fmla="*/ 12 h 144"/>
                <a:gd name="T50" fmla="*/ 66 w 90"/>
                <a:gd name="T51" fmla="*/ 12 h 144"/>
                <a:gd name="T52" fmla="*/ 66 w 90"/>
                <a:gd name="T53" fmla="*/ 6 h 144"/>
                <a:gd name="T54" fmla="*/ 84 w 90"/>
                <a:gd name="T55" fmla="*/ 6 h 144"/>
                <a:gd name="T56" fmla="*/ 78 w 90"/>
                <a:gd name="T57" fmla="*/ 12 h 144"/>
                <a:gd name="T58" fmla="*/ 84 w 90"/>
                <a:gd name="T59" fmla="*/ 12 h 144"/>
                <a:gd name="T60" fmla="*/ 84 w 90"/>
                <a:gd name="T61" fmla="*/ 24 h 144"/>
                <a:gd name="T62" fmla="*/ 90 w 90"/>
                <a:gd name="T63" fmla="*/ 24 h 144"/>
                <a:gd name="T64" fmla="*/ 84 w 90"/>
                <a:gd name="T65" fmla="*/ 72 h 144"/>
                <a:gd name="T66" fmla="*/ 78 w 90"/>
                <a:gd name="T67"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44">
                  <a:moveTo>
                    <a:pt x="78" y="126"/>
                  </a:moveTo>
                  <a:lnTo>
                    <a:pt x="72" y="138"/>
                  </a:lnTo>
                  <a:lnTo>
                    <a:pt x="72" y="144"/>
                  </a:lnTo>
                  <a:lnTo>
                    <a:pt x="66" y="144"/>
                  </a:lnTo>
                  <a:lnTo>
                    <a:pt x="0" y="138"/>
                  </a:lnTo>
                  <a:lnTo>
                    <a:pt x="0" y="132"/>
                  </a:lnTo>
                  <a:lnTo>
                    <a:pt x="0" y="126"/>
                  </a:lnTo>
                  <a:lnTo>
                    <a:pt x="0" y="120"/>
                  </a:lnTo>
                  <a:lnTo>
                    <a:pt x="6" y="120"/>
                  </a:lnTo>
                  <a:lnTo>
                    <a:pt x="6" y="114"/>
                  </a:lnTo>
                  <a:lnTo>
                    <a:pt x="6" y="108"/>
                  </a:lnTo>
                  <a:lnTo>
                    <a:pt x="12" y="114"/>
                  </a:lnTo>
                  <a:lnTo>
                    <a:pt x="12" y="108"/>
                  </a:lnTo>
                  <a:lnTo>
                    <a:pt x="12" y="102"/>
                  </a:lnTo>
                  <a:lnTo>
                    <a:pt x="18" y="102"/>
                  </a:lnTo>
                  <a:lnTo>
                    <a:pt x="6" y="102"/>
                  </a:lnTo>
                  <a:lnTo>
                    <a:pt x="24" y="0"/>
                  </a:lnTo>
                  <a:lnTo>
                    <a:pt x="30" y="6"/>
                  </a:lnTo>
                  <a:lnTo>
                    <a:pt x="36" y="6"/>
                  </a:lnTo>
                  <a:lnTo>
                    <a:pt x="42" y="6"/>
                  </a:lnTo>
                  <a:lnTo>
                    <a:pt x="48" y="6"/>
                  </a:lnTo>
                  <a:lnTo>
                    <a:pt x="54" y="6"/>
                  </a:lnTo>
                  <a:lnTo>
                    <a:pt x="60" y="6"/>
                  </a:lnTo>
                  <a:lnTo>
                    <a:pt x="54" y="12"/>
                  </a:lnTo>
                  <a:lnTo>
                    <a:pt x="60" y="12"/>
                  </a:lnTo>
                  <a:lnTo>
                    <a:pt x="66" y="12"/>
                  </a:lnTo>
                  <a:lnTo>
                    <a:pt x="66" y="6"/>
                  </a:lnTo>
                  <a:lnTo>
                    <a:pt x="84" y="6"/>
                  </a:lnTo>
                  <a:lnTo>
                    <a:pt x="78" y="12"/>
                  </a:lnTo>
                  <a:lnTo>
                    <a:pt x="84" y="12"/>
                  </a:lnTo>
                  <a:lnTo>
                    <a:pt x="84" y="24"/>
                  </a:lnTo>
                  <a:lnTo>
                    <a:pt x="90" y="24"/>
                  </a:lnTo>
                  <a:lnTo>
                    <a:pt x="84" y="72"/>
                  </a:lnTo>
                  <a:lnTo>
                    <a:pt x="78" y="12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14" name="Freeform 842"/>
            <p:cNvSpPr>
              <a:spLocks/>
            </p:cNvSpPr>
            <p:nvPr/>
          </p:nvSpPr>
          <p:spPr bwMode="auto">
            <a:xfrm>
              <a:off x="3990" y="1674"/>
              <a:ext cx="30" cy="42"/>
            </a:xfrm>
            <a:custGeom>
              <a:avLst/>
              <a:gdLst>
                <a:gd name="T0" fmla="*/ 12 w 30"/>
                <a:gd name="T1" fmla="*/ 42 h 42"/>
                <a:gd name="T2" fmla="*/ 0 w 30"/>
                <a:gd name="T3" fmla="*/ 42 h 42"/>
                <a:gd name="T4" fmla="*/ 0 w 30"/>
                <a:gd name="T5" fmla="*/ 24 h 42"/>
                <a:gd name="T6" fmla="*/ 0 w 30"/>
                <a:gd name="T7" fmla="*/ 6 h 42"/>
                <a:gd name="T8" fmla="*/ 24 w 30"/>
                <a:gd name="T9" fmla="*/ 0 h 42"/>
                <a:gd name="T10" fmla="*/ 30 w 30"/>
                <a:gd name="T11" fmla="*/ 18 h 42"/>
                <a:gd name="T12" fmla="*/ 30 w 30"/>
                <a:gd name="T13" fmla="*/ 24 h 42"/>
                <a:gd name="T14" fmla="*/ 12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12" y="42"/>
                  </a:moveTo>
                  <a:lnTo>
                    <a:pt x="0" y="42"/>
                  </a:lnTo>
                  <a:lnTo>
                    <a:pt x="0" y="24"/>
                  </a:lnTo>
                  <a:lnTo>
                    <a:pt x="0" y="6"/>
                  </a:lnTo>
                  <a:lnTo>
                    <a:pt x="24" y="0"/>
                  </a:lnTo>
                  <a:lnTo>
                    <a:pt x="30" y="18"/>
                  </a:lnTo>
                  <a:lnTo>
                    <a:pt x="30" y="24"/>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15" name="Freeform 843"/>
            <p:cNvSpPr>
              <a:spLocks/>
            </p:cNvSpPr>
            <p:nvPr/>
          </p:nvSpPr>
          <p:spPr bwMode="auto">
            <a:xfrm>
              <a:off x="4188" y="1638"/>
              <a:ext cx="42" cy="54"/>
            </a:xfrm>
            <a:custGeom>
              <a:avLst/>
              <a:gdLst>
                <a:gd name="T0" fmla="*/ 12 w 42"/>
                <a:gd name="T1" fmla="*/ 48 h 54"/>
                <a:gd name="T2" fmla="*/ 12 w 42"/>
                <a:gd name="T3" fmla="*/ 54 h 54"/>
                <a:gd name="T4" fmla="*/ 6 w 42"/>
                <a:gd name="T5" fmla="*/ 54 h 54"/>
                <a:gd name="T6" fmla="*/ 0 w 42"/>
                <a:gd name="T7" fmla="*/ 48 h 54"/>
                <a:gd name="T8" fmla="*/ 0 w 42"/>
                <a:gd name="T9" fmla="*/ 42 h 54"/>
                <a:gd name="T10" fmla="*/ 6 w 42"/>
                <a:gd name="T11" fmla="*/ 42 h 54"/>
                <a:gd name="T12" fmla="*/ 0 w 42"/>
                <a:gd name="T13" fmla="*/ 36 h 54"/>
                <a:gd name="T14" fmla="*/ 6 w 42"/>
                <a:gd name="T15" fmla="*/ 24 h 54"/>
                <a:gd name="T16" fmla="*/ 12 w 42"/>
                <a:gd name="T17" fmla="*/ 18 h 54"/>
                <a:gd name="T18" fmla="*/ 6 w 42"/>
                <a:gd name="T19" fmla="*/ 18 h 54"/>
                <a:gd name="T20" fmla="*/ 12 w 42"/>
                <a:gd name="T21" fmla="*/ 18 h 54"/>
                <a:gd name="T22" fmla="*/ 12 w 42"/>
                <a:gd name="T23" fmla="*/ 12 h 54"/>
                <a:gd name="T24" fmla="*/ 30 w 42"/>
                <a:gd name="T25" fmla="*/ 0 h 54"/>
                <a:gd name="T26" fmla="*/ 36 w 42"/>
                <a:gd name="T27" fmla="*/ 12 h 54"/>
                <a:gd name="T28" fmla="*/ 42 w 42"/>
                <a:gd name="T29" fmla="*/ 12 h 54"/>
                <a:gd name="T30" fmla="*/ 24 w 42"/>
                <a:gd name="T31" fmla="*/ 24 h 54"/>
                <a:gd name="T32" fmla="*/ 30 w 42"/>
                <a:gd name="T33" fmla="*/ 24 h 54"/>
                <a:gd name="T34" fmla="*/ 18 w 42"/>
                <a:gd name="T35" fmla="*/ 36 h 54"/>
                <a:gd name="T36" fmla="*/ 12 w 42"/>
                <a:gd name="T3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4">
                  <a:moveTo>
                    <a:pt x="12" y="48"/>
                  </a:moveTo>
                  <a:lnTo>
                    <a:pt x="12" y="54"/>
                  </a:lnTo>
                  <a:lnTo>
                    <a:pt x="6" y="54"/>
                  </a:lnTo>
                  <a:lnTo>
                    <a:pt x="0" y="48"/>
                  </a:lnTo>
                  <a:lnTo>
                    <a:pt x="0" y="42"/>
                  </a:lnTo>
                  <a:lnTo>
                    <a:pt x="6" y="42"/>
                  </a:lnTo>
                  <a:lnTo>
                    <a:pt x="0" y="36"/>
                  </a:lnTo>
                  <a:lnTo>
                    <a:pt x="6" y="24"/>
                  </a:lnTo>
                  <a:lnTo>
                    <a:pt x="12" y="18"/>
                  </a:lnTo>
                  <a:lnTo>
                    <a:pt x="6" y="18"/>
                  </a:lnTo>
                  <a:lnTo>
                    <a:pt x="12" y="18"/>
                  </a:lnTo>
                  <a:lnTo>
                    <a:pt x="12" y="12"/>
                  </a:lnTo>
                  <a:lnTo>
                    <a:pt x="30" y="0"/>
                  </a:lnTo>
                  <a:lnTo>
                    <a:pt x="36" y="12"/>
                  </a:lnTo>
                  <a:lnTo>
                    <a:pt x="42" y="12"/>
                  </a:lnTo>
                  <a:lnTo>
                    <a:pt x="24" y="24"/>
                  </a:lnTo>
                  <a:lnTo>
                    <a:pt x="30" y="24"/>
                  </a:lnTo>
                  <a:lnTo>
                    <a:pt x="18" y="36"/>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16" name="Freeform 844"/>
            <p:cNvSpPr>
              <a:spLocks/>
            </p:cNvSpPr>
            <p:nvPr/>
          </p:nvSpPr>
          <p:spPr bwMode="auto">
            <a:xfrm>
              <a:off x="1710" y="1692"/>
              <a:ext cx="84" cy="108"/>
            </a:xfrm>
            <a:custGeom>
              <a:avLst/>
              <a:gdLst>
                <a:gd name="T0" fmla="*/ 0 w 84"/>
                <a:gd name="T1" fmla="*/ 96 h 108"/>
                <a:gd name="T2" fmla="*/ 6 w 84"/>
                <a:gd name="T3" fmla="*/ 90 h 108"/>
                <a:gd name="T4" fmla="*/ 0 w 84"/>
                <a:gd name="T5" fmla="*/ 90 h 108"/>
                <a:gd name="T6" fmla="*/ 12 w 84"/>
                <a:gd name="T7" fmla="*/ 12 h 108"/>
                <a:gd name="T8" fmla="*/ 12 w 84"/>
                <a:gd name="T9" fmla="*/ 6 h 108"/>
                <a:gd name="T10" fmla="*/ 18 w 84"/>
                <a:gd name="T11" fmla="*/ 6 h 108"/>
                <a:gd name="T12" fmla="*/ 24 w 84"/>
                <a:gd name="T13" fmla="*/ 6 h 108"/>
                <a:gd name="T14" fmla="*/ 30 w 84"/>
                <a:gd name="T15" fmla="*/ 6 h 108"/>
                <a:gd name="T16" fmla="*/ 36 w 84"/>
                <a:gd name="T17" fmla="*/ 6 h 108"/>
                <a:gd name="T18" fmla="*/ 42 w 84"/>
                <a:gd name="T19" fmla="*/ 6 h 108"/>
                <a:gd name="T20" fmla="*/ 48 w 84"/>
                <a:gd name="T21" fmla="*/ 6 h 108"/>
                <a:gd name="T22" fmla="*/ 54 w 84"/>
                <a:gd name="T23" fmla="*/ 6 h 108"/>
                <a:gd name="T24" fmla="*/ 54 w 84"/>
                <a:gd name="T25" fmla="*/ 0 h 108"/>
                <a:gd name="T26" fmla="*/ 60 w 84"/>
                <a:gd name="T27" fmla="*/ 0 h 108"/>
                <a:gd name="T28" fmla="*/ 72 w 84"/>
                <a:gd name="T29" fmla="*/ 6 h 108"/>
                <a:gd name="T30" fmla="*/ 78 w 84"/>
                <a:gd name="T31" fmla="*/ 6 h 108"/>
                <a:gd name="T32" fmla="*/ 84 w 84"/>
                <a:gd name="T33" fmla="*/ 6 h 108"/>
                <a:gd name="T34" fmla="*/ 66 w 84"/>
                <a:gd name="T35" fmla="*/ 108 h 108"/>
                <a:gd name="T36" fmla="*/ 24 w 84"/>
                <a:gd name="T37" fmla="*/ 102 h 108"/>
                <a:gd name="T38" fmla="*/ 0 w 84"/>
                <a:gd name="T3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08">
                  <a:moveTo>
                    <a:pt x="0" y="96"/>
                  </a:moveTo>
                  <a:lnTo>
                    <a:pt x="6" y="90"/>
                  </a:lnTo>
                  <a:lnTo>
                    <a:pt x="0" y="90"/>
                  </a:lnTo>
                  <a:lnTo>
                    <a:pt x="12" y="12"/>
                  </a:lnTo>
                  <a:lnTo>
                    <a:pt x="12" y="6"/>
                  </a:lnTo>
                  <a:lnTo>
                    <a:pt x="18" y="6"/>
                  </a:lnTo>
                  <a:lnTo>
                    <a:pt x="24" y="6"/>
                  </a:lnTo>
                  <a:lnTo>
                    <a:pt x="30" y="6"/>
                  </a:lnTo>
                  <a:lnTo>
                    <a:pt x="36" y="6"/>
                  </a:lnTo>
                  <a:lnTo>
                    <a:pt x="42" y="6"/>
                  </a:lnTo>
                  <a:lnTo>
                    <a:pt x="48" y="6"/>
                  </a:lnTo>
                  <a:lnTo>
                    <a:pt x="54" y="6"/>
                  </a:lnTo>
                  <a:lnTo>
                    <a:pt x="54" y="0"/>
                  </a:lnTo>
                  <a:lnTo>
                    <a:pt x="60" y="0"/>
                  </a:lnTo>
                  <a:lnTo>
                    <a:pt x="72" y="6"/>
                  </a:lnTo>
                  <a:lnTo>
                    <a:pt x="78" y="6"/>
                  </a:lnTo>
                  <a:lnTo>
                    <a:pt x="84" y="6"/>
                  </a:lnTo>
                  <a:lnTo>
                    <a:pt x="66" y="108"/>
                  </a:lnTo>
                  <a:lnTo>
                    <a:pt x="24" y="102"/>
                  </a:lnTo>
                  <a:lnTo>
                    <a:pt x="0" y="9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17" name="Freeform 845"/>
            <p:cNvSpPr>
              <a:spLocks/>
            </p:cNvSpPr>
            <p:nvPr/>
          </p:nvSpPr>
          <p:spPr bwMode="auto">
            <a:xfrm>
              <a:off x="4458" y="1584"/>
              <a:ext cx="12" cy="24"/>
            </a:xfrm>
            <a:custGeom>
              <a:avLst/>
              <a:gdLst>
                <a:gd name="T0" fmla="*/ 12 w 12"/>
                <a:gd name="T1" fmla="*/ 6 h 24"/>
                <a:gd name="T2" fmla="*/ 12 w 12"/>
                <a:gd name="T3" fmla="*/ 12 h 24"/>
                <a:gd name="T4" fmla="*/ 0 w 12"/>
                <a:gd name="T5" fmla="*/ 24 h 24"/>
                <a:gd name="T6" fmla="*/ 0 w 12"/>
                <a:gd name="T7" fmla="*/ 18 h 24"/>
                <a:gd name="T8" fmla="*/ 0 w 12"/>
                <a:gd name="T9" fmla="*/ 12 h 24"/>
                <a:gd name="T10" fmla="*/ 0 w 12"/>
                <a:gd name="T11" fmla="*/ 6 h 24"/>
                <a:gd name="T12" fmla="*/ 0 w 12"/>
                <a:gd name="T13" fmla="*/ 12 h 24"/>
                <a:gd name="T14" fmla="*/ 0 w 12"/>
                <a:gd name="T15" fmla="*/ 6 h 24"/>
                <a:gd name="T16" fmla="*/ 6 w 12"/>
                <a:gd name="T17" fmla="*/ 0 h 24"/>
                <a:gd name="T18" fmla="*/ 6 w 12"/>
                <a:gd name="T19" fmla="*/ 6 h 24"/>
                <a:gd name="T20" fmla="*/ 12 w 12"/>
                <a:gd name="T21"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4">
                  <a:moveTo>
                    <a:pt x="12" y="6"/>
                  </a:moveTo>
                  <a:lnTo>
                    <a:pt x="12" y="12"/>
                  </a:lnTo>
                  <a:lnTo>
                    <a:pt x="0" y="24"/>
                  </a:lnTo>
                  <a:lnTo>
                    <a:pt x="0" y="18"/>
                  </a:lnTo>
                  <a:lnTo>
                    <a:pt x="0" y="12"/>
                  </a:lnTo>
                  <a:lnTo>
                    <a:pt x="0" y="6"/>
                  </a:lnTo>
                  <a:lnTo>
                    <a:pt x="0" y="12"/>
                  </a:lnTo>
                  <a:lnTo>
                    <a:pt x="0" y="6"/>
                  </a:lnTo>
                  <a:lnTo>
                    <a:pt x="6" y="0"/>
                  </a:lnTo>
                  <a:lnTo>
                    <a:pt x="6" y="6"/>
                  </a:lnTo>
                  <a:lnTo>
                    <a:pt x="12"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18" name="Freeform 846"/>
            <p:cNvSpPr>
              <a:spLocks/>
            </p:cNvSpPr>
            <p:nvPr/>
          </p:nvSpPr>
          <p:spPr bwMode="auto">
            <a:xfrm>
              <a:off x="3156" y="1770"/>
              <a:ext cx="42" cy="42"/>
            </a:xfrm>
            <a:custGeom>
              <a:avLst/>
              <a:gdLst>
                <a:gd name="T0" fmla="*/ 0 w 42"/>
                <a:gd name="T1" fmla="*/ 24 h 42"/>
                <a:gd name="T2" fmla="*/ 0 w 42"/>
                <a:gd name="T3" fmla="*/ 0 h 42"/>
                <a:gd name="T4" fmla="*/ 24 w 42"/>
                <a:gd name="T5" fmla="*/ 0 h 42"/>
                <a:gd name="T6" fmla="*/ 30 w 42"/>
                <a:gd name="T7" fmla="*/ 0 h 42"/>
                <a:gd name="T8" fmla="*/ 30 w 42"/>
                <a:gd name="T9" fmla="*/ 6 h 42"/>
                <a:gd name="T10" fmla="*/ 36 w 42"/>
                <a:gd name="T11" fmla="*/ 6 h 42"/>
                <a:gd name="T12" fmla="*/ 42 w 42"/>
                <a:gd name="T13" fmla="*/ 6 h 42"/>
                <a:gd name="T14" fmla="*/ 42 w 42"/>
                <a:gd name="T15" fmla="*/ 12 h 42"/>
                <a:gd name="T16" fmla="*/ 36 w 42"/>
                <a:gd name="T17" fmla="*/ 12 h 42"/>
                <a:gd name="T18" fmla="*/ 24 w 42"/>
                <a:gd name="T19" fmla="*/ 18 h 42"/>
                <a:gd name="T20" fmla="*/ 24 w 42"/>
                <a:gd name="T21" fmla="*/ 24 h 42"/>
                <a:gd name="T22" fmla="*/ 24 w 42"/>
                <a:gd name="T23" fmla="*/ 30 h 42"/>
                <a:gd name="T24" fmla="*/ 24 w 42"/>
                <a:gd name="T25" fmla="*/ 36 h 42"/>
                <a:gd name="T26" fmla="*/ 24 w 42"/>
                <a:gd name="T27" fmla="*/ 42 h 42"/>
                <a:gd name="T28" fmla="*/ 18 w 42"/>
                <a:gd name="T29" fmla="*/ 42 h 42"/>
                <a:gd name="T30" fmla="*/ 18 w 42"/>
                <a:gd name="T31" fmla="*/ 36 h 42"/>
                <a:gd name="T32" fmla="*/ 12 w 42"/>
                <a:gd name="T33" fmla="*/ 36 h 42"/>
                <a:gd name="T34" fmla="*/ 12 w 42"/>
                <a:gd name="T35" fmla="*/ 30 h 42"/>
                <a:gd name="T36" fmla="*/ 6 w 42"/>
                <a:gd name="T37" fmla="*/ 30 h 42"/>
                <a:gd name="T38" fmla="*/ 6 w 42"/>
                <a:gd name="T39" fmla="*/ 24 h 42"/>
                <a:gd name="T40" fmla="*/ 0 w 42"/>
                <a:gd name="T4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0" y="24"/>
                  </a:moveTo>
                  <a:lnTo>
                    <a:pt x="0" y="0"/>
                  </a:lnTo>
                  <a:lnTo>
                    <a:pt x="24" y="0"/>
                  </a:lnTo>
                  <a:lnTo>
                    <a:pt x="30" y="0"/>
                  </a:lnTo>
                  <a:lnTo>
                    <a:pt x="30" y="6"/>
                  </a:lnTo>
                  <a:lnTo>
                    <a:pt x="36" y="6"/>
                  </a:lnTo>
                  <a:lnTo>
                    <a:pt x="42" y="6"/>
                  </a:lnTo>
                  <a:lnTo>
                    <a:pt x="42" y="12"/>
                  </a:lnTo>
                  <a:lnTo>
                    <a:pt x="36" y="12"/>
                  </a:lnTo>
                  <a:lnTo>
                    <a:pt x="24" y="18"/>
                  </a:lnTo>
                  <a:lnTo>
                    <a:pt x="24" y="24"/>
                  </a:lnTo>
                  <a:lnTo>
                    <a:pt x="24" y="30"/>
                  </a:lnTo>
                  <a:lnTo>
                    <a:pt x="24" y="36"/>
                  </a:lnTo>
                  <a:lnTo>
                    <a:pt x="24" y="42"/>
                  </a:lnTo>
                  <a:lnTo>
                    <a:pt x="18" y="42"/>
                  </a:lnTo>
                  <a:lnTo>
                    <a:pt x="18" y="36"/>
                  </a:lnTo>
                  <a:lnTo>
                    <a:pt x="12" y="36"/>
                  </a:lnTo>
                  <a:lnTo>
                    <a:pt x="12" y="30"/>
                  </a:lnTo>
                  <a:lnTo>
                    <a:pt x="6" y="30"/>
                  </a:lnTo>
                  <a:lnTo>
                    <a:pt x="6" y="24"/>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19" name="Freeform 847"/>
            <p:cNvSpPr>
              <a:spLocks/>
            </p:cNvSpPr>
            <p:nvPr/>
          </p:nvSpPr>
          <p:spPr bwMode="auto">
            <a:xfrm>
              <a:off x="3738" y="1716"/>
              <a:ext cx="42" cy="30"/>
            </a:xfrm>
            <a:custGeom>
              <a:avLst/>
              <a:gdLst>
                <a:gd name="T0" fmla="*/ 42 w 42"/>
                <a:gd name="T1" fmla="*/ 30 h 30"/>
                <a:gd name="T2" fmla="*/ 30 w 42"/>
                <a:gd name="T3" fmla="*/ 30 h 30"/>
                <a:gd name="T4" fmla="*/ 6 w 42"/>
                <a:gd name="T5" fmla="*/ 30 h 30"/>
                <a:gd name="T6" fmla="*/ 6 w 42"/>
                <a:gd name="T7" fmla="*/ 18 h 30"/>
                <a:gd name="T8" fmla="*/ 0 w 42"/>
                <a:gd name="T9" fmla="*/ 0 h 30"/>
                <a:gd name="T10" fmla="*/ 30 w 42"/>
                <a:gd name="T11" fmla="*/ 0 h 30"/>
                <a:gd name="T12" fmla="*/ 30 w 42"/>
                <a:gd name="T13" fmla="*/ 12 h 30"/>
                <a:gd name="T14" fmla="*/ 36 w 42"/>
                <a:gd name="T15" fmla="*/ 12 h 30"/>
                <a:gd name="T16" fmla="*/ 42 w 42"/>
                <a:gd name="T17" fmla="*/ 24 h 30"/>
                <a:gd name="T18" fmla="*/ 42 w 42"/>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0">
                  <a:moveTo>
                    <a:pt x="42" y="30"/>
                  </a:moveTo>
                  <a:lnTo>
                    <a:pt x="30" y="30"/>
                  </a:lnTo>
                  <a:lnTo>
                    <a:pt x="6" y="30"/>
                  </a:lnTo>
                  <a:lnTo>
                    <a:pt x="6" y="18"/>
                  </a:lnTo>
                  <a:lnTo>
                    <a:pt x="0" y="0"/>
                  </a:lnTo>
                  <a:lnTo>
                    <a:pt x="30" y="0"/>
                  </a:lnTo>
                  <a:lnTo>
                    <a:pt x="30" y="12"/>
                  </a:lnTo>
                  <a:lnTo>
                    <a:pt x="36" y="12"/>
                  </a:lnTo>
                  <a:lnTo>
                    <a:pt x="42" y="24"/>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20" name="Freeform 848"/>
            <p:cNvSpPr>
              <a:spLocks/>
            </p:cNvSpPr>
            <p:nvPr/>
          </p:nvSpPr>
          <p:spPr bwMode="auto">
            <a:xfrm>
              <a:off x="4470" y="1584"/>
              <a:ext cx="18" cy="18"/>
            </a:xfrm>
            <a:custGeom>
              <a:avLst/>
              <a:gdLst>
                <a:gd name="T0" fmla="*/ 12 w 18"/>
                <a:gd name="T1" fmla="*/ 18 h 18"/>
                <a:gd name="T2" fmla="*/ 6 w 18"/>
                <a:gd name="T3" fmla="*/ 12 h 18"/>
                <a:gd name="T4" fmla="*/ 0 w 18"/>
                <a:gd name="T5" fmla="*/ 12 h 18"/>
                <a:gd name="T6" fmla="*/ 6 w 18"/>
                <a:gd name="T7" fmla="*/ 0 h 18"/>
                <a:gd name="T8" fmla="*/ 12 w 18"/>
                <a:gd name="T9" fmla="*/ 0 h 18"/>
                <a:gd name="T10" fmla="*/ 18 w 18"/>
                <a:gd name="T11" fmla="*/ 0 h 18"/>
                <a:gd name="T12" fmla="*/ 18 w 18"/>
                <a:gd name="T13" fmla="*/ 6 h 18"/>
                <a:gd name="T14" fmla="*/ 18 w 18"/>
                <a:gd name="T15" fmla="*/ 12 h 18"/>
                <a:gd name="T16" fmla="*/ 18 w 18"/>
                <a:gd name="T17" fmla="*/ 18 h 18"/>
                <a:gd name="T18" fmla="*/ 12 w 1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2" y="18"/>
                  </a:moveTo>
                  <a:lnTo>
                    <a:pt x="6" y="12"/>
                  </a:lnTo>
                  <a:lnTo>
                    <a:pt x="0" y="12"/>
                  </a:lnTo>
                  <a:lnTo>
                    <a:pt x="6" y="0"/>
                  </a:lnTo>
                  <a:lnTo>
                    <a:pt x="12" y="0"/>
                  </a:lnTo>
                  <a:lnTo>
                    <a:pt x="18" y="0"/>
                  </a:lnTo>
                  <a:lnTo>
                    <a:pt x="18" y="6"/>
                  </a:lnTo>
                  <a:lnTo>
                    <a:pt x="18" y="12"/>
                  </a:lnTo>
                  <a:lnTo>
                    <a:pt x="18" y="18"/>
                  </a:lnTo>
                  <a:lnTo>
                    <a:pt x="12"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21" name="Freeform 849"/>
            <p:cNvSpPr>
              <a:spLocks/>
            </p:cNvSpPr>
            <p:nvPr/>
          </p:nvSpPr>
          <p:spPr bwMode="auto">
            <a:xfrm>
              <a:off x="2802" y="1776"/>
              <a:ext cx="54" cy="30"/>
            </a:xfrm>
            <a:custGeom>
              <a:avLst/>
              <a:gdLst>
                <a:gd name="T0" fmla="*/ 0 w 54"/>
                <a:gd name="T1" fmla="*/ 30 h 30"/>
                <a:gd name="T2" fmla="*/ 0 w 54"/>
                <a:gd name="T3" fmla="*/ 6 h 30"/>
                <a:gd name="T4" fmla="*/ 42 w 54"/>
                <a:gd name="T5" fmla="*/ 0 h 30"/>
                <a:gd name="T6" fmla="*/ 42 w 54"/>
                <a:gd name="T7" fmla="*/ 6 h 30"/>
                <a:gd name="T8" fmla="*/ 48 w 54"/>
                <a:gd name="T9" fmla="*/ 18 h 30"/>
                <a:gd name="T10" fmla="*/ 54 w 54"/>
                <a:gd name="T11" fmla="*/ 18 h 30"/>
                <a:gd name="T12" fmla="*/ 48 w 54"/>
                <a:gd name="T13" fmla="*/ 24 h 30"/>
                <a:gd name="T14" fmla="*/ 54 w 54"/>
                <a:gd name="T15" fmla="*/ 30 h 30"/>
                <a:gd name="T16" fmla="*/ 30 w 54"/>
                <a:gd name="T17" fmla="*/ 30 h 30"/>
                <a:gd name="T18" fmla="*/ 0 w 54"/>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0">
                  <a:moveTo>
                    <a:pt x="0" y="30"/>
                  </a:moveTo>
                  <a:lnTo>
                    <a:pt x="0" y="6"/>
                  </a:lnTo>
                  <a:lnTo>
                    <a:pt x="42" y="0"/>
                  </a:lnTo>
                  <a:lnTo>
                    <a:pt x="42" y="6"/>
                  </a:lnTo>
                  <a:lnTo>
                    <a:pt x="48" y="18"/>
                  </a:lnTo>
                  <a:lnTo>
                    <a:pt x="54" y="18"/>
                  </a:lnTo>
                  <a:lnTo>
                    <a:pt x="48" y="24"/>
                  </a:lnTo>
                  <a:lnTo>
                    <a:pt x="54" y="30"/>
                  </a:lnTo>
                  <a:lnTo>
                    <a:pt x="30"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22" name="Freeform 850"/>
            <p:cNvSpPr>
              <a:spLocks/>
            </p:cNvSpPr>
            <p:nvPr/>
          </p:nvSpPr>
          <p:spPr bwMode="auto">
            <a:xfrm>
              <a:off x="4332" y="1614"/>
              <a:ext cx="42" cy="36"/>
            </a:xfrm>
            <a:custGeom>
              <a:avLst/>
              <a:gdLst>
                <a:gd name="T0" fmla="*/ 30 w 42"/>
                <a:gd name="T1" fmla="*/ 36 h 36"/>
                <a:gd name="T2" fmla="*/ 0 w 42"/>
                <a:gd name="T3" fmla="*/ 18 h 36"/>
                <a:gd name="T4" fmla="*/ 6 w 42"/>
                <a:gd name="T5" fmla="*/ 6 h 36"/>
                <a:gd name="T6" fmla="*/ 12 w 42"/>
                <a:gd name="T7" fmla="*/ 6 h 36"/>
                <a:gd name="T8" fmla="*/ 18 w 42"/>
                <a:gd name="T9" fmla="*/ 0 h 36"/>
                <a:gd name="T10" fmla="*/ 18 w 42"/>
                <a:gd name="T11" fmla="*/ 6 h 36"/>
                <a:gd name="T12" fmla="*/ 24 w 42"/>
                <a:gd name="T13" fmla="*/ 6 h 36"/>
                <a:gd name="T14" fmla="*/ 24 w 42"/>
                <a:gd name="T15" fmla="*/ 12 h 36"/>
                <a:gd name="T16" fmla="*/ 30 w 42"/>
                <a:gd name="T17" fmla="*/ 12 h 36"/>
                <a:gd name="T18" fmla="*/ 36 w 42"/>
                <a:gd name="T19" fmla="*/ 18 h 36"/>
                <a:gd name="T20" fmla="*/ 42 w 42"/>
                <a:gd name="T21" fmla="*/ 24 h 36"/>
                <a:gd name="T22" fmla="*/ 36 w 42"/>
                <a:gd name="T23" fmla="*/ 30 h 36"/>
                <a:gd name="T24" fmla="*/ 36 w 42"/>
                <a:gd name="T25" fmla="*/ 36 h 36"/>
                <a:gd name="T26" fmla="*/ 30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30" y="36"/>
                  </a:moveTo>
                  <a:lnTo>
                    <a:pt x="0" y="18"/>
                  </a:lnTo>
                  <a:lnTo>
                    <a:pt x="6" y="6"/>
                  </a:lnTo>
                  <a:lnTo>
                    <a:pt x="12" y="6"/>
                  </a:lnTo>
                  <a:lnTo>
                    <a:pt x="18" y="0"/>
                  </a:lnTo>
                  <a:lnTo>
                    <a:pt x="18" y="6"/>
                  </a:lnTo>
                  <a:lnTo>
                    <a:pt x="24" y="6"/>
                  </a:lnTo>
                  <a:lnTo>
                    <a:pt x="24" y="12"/>
                  </a:lnTo>
                  <a:lnTo>
                    <a:pt x="30" y="12"/>
                  </a:lnTo>
                  <a:lnTo>
                    <a:pt x="36" y="18"/>
                  </a:lnTo>
                  <a:lnTo>
                    <a:pt x="42" y="24"/>
                  </a:lnTo>
                  <a:lnTo>
                    <a:pt x="36" y="30"/>
                  </a:lnTo>
                  <a:lnTo>
                    <a:pt x="36" y="36"/>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23" name="Freeform 851"/>
            <p:cNvSpPr>
              <a:spLocks/>
            </p:cNvSpPr>
            <p:nvPr/>
          </p:nvSpPr>
          <p:spPr bwMode="auto">
            <a:xfrm>
              <a:off x="4386" y="1602"/>
              <a:ext cx="36" cy="48"/>
            </a:xfrm>
            <a:custGeom>
              <a:avLst/>
              <a:gdLst>
                <a:gd name="T0" fmla="*/ 36 w 36"/>
                <a:gd name="T1" fmla="*/ 36 h 48"/>
                <a:gd name="T2" fmla="*/ 30 w 36"/>
                <a:gd name="T3" fmla="*/ 36 h 48"/>
                <a:gd name="T4" fmla="*/ 30 w 36"/>
                <a:gd name="T5" fmla="*/ 42 h 48"/>
                <a:gd name="T6" fmla="*/ 24 w 36"/>
                <a:gd name="T7" fmla="*/ 42 h 48"/>
                <a:gd name="T8" fmla="*/ 30 w 36"/>
                <a:gd name="T9" fmla="*/ 48 h 48"/>
                <a:gd name="T10" fmla="*/ 24 w 36"/>
                <a:gd name="T11" fmla="*/ 48 h 48"/>
                <a:gd name="T12" fmla="*/ 18 w 36"/>
                <a:gd name="T13" fmla="*/ 42 h 48"/>
                <a:gd name="T14" fmla="*/ 12 w 36"/>
                <a:gd name="T15" fmla="*/ 42 h 48"/>
                <a:gd name="T16" fmla="*/ 12 w 36"/>
                <a:gd name="T17" fmla="*/ 36 h 48"/>
                <a:gd name="T18" fmla="*/ 6 w 36"/>
                <a:gd name="T19" fmla="*/ 30 h 48"/>
                <a:gd name="T20" fmla="*/ 0 w 36"/>
                <a:gd name="T21" fmla="*/ 30 h 48"/>
                <a:gd name="T22" fmla="*/ 0 w 36"/>
                <a:gd name="T23" fmla="*/ 24 h 48"/>
                <a:gd name="T24" fmla="*/ 6 w 36"/>
                <a:gd name="T25" fmla="*/ 24 h 48"/>
                <a:gd name="T26" fmla="*/ 6 w 36"/>
                <a:gd name="T27" fmla="*/ 18 h 48"/>
                <a:gd name="T28" fmla="*/ 6 w 36"/>
                <a:gd name="T29" fmla="*/ 12 h 48"/>
                <a:gd name="T30" fmla="*/ 12 w 36"/>
                <a:gd name="T31" fmla="*/ 12 h 48"/>
                <a:gd name="T32" fmla="*/ 12 w 36"/>
                <a:gd name="T33" fmla="*/ 6 h 48"/>
                <a:gd name="T34" fmla="*/ 18 w 36"/>
                <a:gd name="T35" fmla="*/ 0 h 48"/>
                <a:gd name="T36" fmla="*/ 24 w 36"/>
                <a:gd name="T37" fmla="*/ 6 h 48"/>
                <a:gd name="T38" fmla="*/ 30 w 36"/>
                <a:gd name="T39" fmla="*/ 6 h 48"/>
                <a:gd name="T40" fmla="*/ 30 w 36"/>
                <a:gd name="T41" fmla="*/ 12 h 48"/>
                <a:gd name="T42" fmla="*/ 30 w 36"/>
                <a:gd name="T43" fmla="*/ 18 h 48"/>
                <a:gd name="T44" fmla="*/ 36 w 36"/>
                <a:gd name="T45" fmla="*/ 18 h 48"/>
                <a:gd name="T46" fmla="*/ 30 w 36"/>
                <a:gd name="T47" fmla="*/ 24 h 48"/>
                <a:gd name="T48" fmla="*/ 30 w 36"/>
                <a:gd name="T49" fmla="*/ 30 h 48"/>
                <a:gd name="T50" fmla="*/ 36 w 36"/>
                <a:gd name="T5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48">
                  <a:moveTo>
                    <a:pt x="36" y="36"/>
                  </a:moveTo>
                  <a:lnTo>
                    <a:pt x="30" y="36"/>
                  </a:lnTo>
                  <a:lnTo>
                    <a:pt x="30" y="42"/>
                  </a:lnTo>
                  <a:lnTo>
                    <a:pt x="24" y="42"/>
                  </a:lnTo>
                  <a:lnTo>
                    <a:pt x="30" y="48"/>
                  </a:lnTo>
                  <a:lnTo>
                    <a:pt x="24" y="48"/>
                  </a:lnTo>
                  <a:lnTo>
                    <a:pt x="18" y="42"/>
                  </a:lnTo>
                  <a:lnTo>
                    <a:pt x="12" y="42"/>
                  </a:lnTo>
                  <a:lnTo>
                    <a:pt x="12" y="36"/>
                  </a:lnTo>
                  <a:lnTo>
                    <a:pt x="6" y="30"/>
                  </a:lnTo>
                  <a:lnTo>
                    <a:pt x="0" y="30"/>
                  </a:lnTo>
                  <a:lnTo>
                    <a:pt x="0" y="24"/>
                  </a:lnTo>
                  <a:lnTo>
                    <a:pt x="6" y="24"/>
                  </a:lnTo>
                  <a:lnTo>
                    <a:pt x="6" y="18"/>
                  </a:lnTo>
                  <a:lnTo>
                    <a:pt x="6" y="12"/>
                  </a:lnTo>
                  <a:lnTo>
                    <a:pt x="12" y="12"/>
                  </a:lnTo>
                  <a:lnTo>
                    <a:pt x="12" y="6"/>
                  </a:lnTo>
                  <a:lnTo>
                    <a:pt x="18" y="0"/>
                  </a:lnTo>
                  <a:lnTo>
                    <a:pt x="24" y="6"/>
                  </a:lnTo>
                  <a:lnTo>
                    <a:pt x="30" y="6"/>
                  </a:lnTo>
                  <a:lnTo>
                    <a:pt x="30" y="12"/>
                  </a:lnTo>
                  <a:lnTo>
                    <a:pt x="30" y="18"/>
                  </a:lnTo>
                  <a:lnTo>
                    <a:pt x="36" y="18"/>
                  </a:lnTo>
                  <a:lnTo>
                    <a:pt x="30" y="24"/>
                  </a:lnTo>
                  <a:lnTo>
                    <a:pt x="30" y="30"/>
                  </a:lnTo>
                  <a:lnTo>
                    <a:pt x="3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24" name="Freeform 852"/>
            <p:cNvSpPr>
              <a:spLocks noEditPoints="1"/>
            </p:cNvSpPr>
            <p:nvPr/>
          </p:nvSpPr>
          <p:spPr bwMode="auto">
            <a:xfrm>
              <a:off x="4500" y="1524"/>
              <a:ext cx="114" cy="66"/>
            </a:xfrm>
            <a:custGeom>
              <a:avLst/>
              <a:gdLst>
                <a:gd name="T0" fmla="*/ 12 w 114"/>
                <a:gd name="T1" fmla="*/ 66 h 66"/>
                <a:gd name="T2" fmla="*/ 6 w 114"/>
                <a:gd name="T3" fmla="*/ 48 h 66"/>
                <a:gd name="T4" fmla="*/ 0 w 114"/>
                <a:gd name="T5" fmla="*/ 48 h 66"/>
                <a:gd name="T6" fmla="*/ 6 w 114"/>
                <a:gd name="T7" fmla="*/ 42 h 66"/>
                <a:gd name="T8" fmla="*/ 24 w 114"/>
                <a:gd name="T9" fmla="*/ 42 h 66"/>
                <a:gd name="T10" fmla="*/ 24 w 114"/>
                <a:gd name="T11" fmla="*/ 36 h 66"/>
                <a:gd name="T12" fmla="*/ 36 w 114"/>
                <a:gd name="T13" fmla="*/ 30 h 66"/>
                <a:gd name="T14" fmla="*/ 60 w 114"/>
                <a:gd name="T15" fmla="*/ 24 h 66"/>
                <a:gd name="T16" fmla="*/ 78 w 114"/>
                <a:gd name="T17" fmla="*/ 0 h 66"/>
                <a:gd name="T18" fmla="*/ 84 w 114"/>
                <a:gd name="T19" fmla="*/ 0 h 66"/>
                <a:gd name="T20" fmla="*/ 78 w 114"/>
                <a:gd name="T21" fmla="*/ 6 h 66"/>
                <a:gd name="T22" fmla="*/ 78 w 114"/>
                <a:gd name="T23" fmla="*/ 12 h 66"/>
                <a:gd name="T24" fmla="*/ 66 w 114"/>
                <a:gd name="T25" fmla="*/ 24 h 66"/>
                <a:gd name="T26" fmla="*/ 66 w 114"/>
                <a:gd name="T27" fmla="*/ 30 h 66"/>
                <a:gd name="T28" fmla="*/ 72 w 114"/>
                <a:gd name="T29" fmla="*/ 24 h 66"/>
                <a:gd name="T30" fmla="*/ 84 w 114"/>
                <a:gd name="T31" fmla="*/ 12 h 66"/>
                <a:gd name="T32" fmla="*/ 90 w 114"/>
                <a:gd name="T33" fmla="*/ 12 h 66"/>
                <a:gd name="T34" fmla="*/ 102 w 114"/>
                <a:gd name="T35" fmla="*/ 12 h 66"/>
                <a:gd name="T36" fmla="*/ 108 w 114"/>
                <a:gd name="T37" fmla="*/ 0 h 66"/>
                <a:gd name="T38" fmla="*/ 114 w 114"/>
                <a:gd name="T39" fmla="*/ 0 h 66"/>
                <a:gd name="T40" fmla="*/ 114 w 114"/>
                <a:gd name="T41" fmla="*/ 6 h 66"/>
                <a:gd name="T42" fmla="*/ 72 w 114"/>
                <a:gd name="T43" fmla="*/ 36 h 66"/>
                <a:gd name="T44" fmla="*/ 12 w 114"/>
                <a:gd name="T45" fmla="*/ 66 h 66"/>
                <a:gd name="T46" fmla="*/ 24 w 114"/>
                <a:gd name="T47" fmla="*/ 66 h 66"/>
                <a:gd name="T48" fmla="*/ 36 w 114"/>
                <a:gd name="T49" fmla="*/ 60 h 66"/>
                <a:gd name="T50" fmla="*/ 48 w 114"/>
                <a:gd name="T51" fmla="*/ 48 h 66"/>
                <a:gd name="T52" fmla="*/ 54 w 114"/>
                <a:gd name="T53" fmla="*/ 48 h 66"/>
                <a:gd name="T54" fmla="*/ 60 w 114"/>
                <a:gd name="T55" fmla="*/ 48 h 66"/>
                <a:gd name="T56" fmla="*/ 42 w 114"/>
                <a:gd name="T57" fmla="*/ 54 h 66"/>
                <a:gd name="T58" fmla="*/ 42 w 114"/>
                <a:gd name="T59" fmla="*/ 60 h 66"/>
                <a:gd name="T60" fmla="*/ 24 w 114"/>
                <a:gd name="T6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66">
                  <a:moveTo>
                    <a:pt x="12" y="66"/>
                  </a:moveTo>
                  <a:lnTo>
                    <a:pt x="6" y="48"/>
                  </a:lnTo>
                  <a:lnTo>
                    <a:pt x="0" y="48"/>
                  </a:lnTo>
                  <a:lnTo>
                    <a:pt x="6" y="42"/>
                  </a:lnTo>
                  <a:lnTo>
                    <a:pt x="24" y="42"/>
                  </a:lnTo>
                  <a:lnTo>
                    <a:pt x="24" y="36"/>
                  </a:lnTo>
                  <a:lnTo>
                    <a:pt x="36" y="30"/>
                  </a:lnTo>
                  <a:lnTo>
                    <a:pt x="60" y="24"/>
                  </a:lnTo>
                  <a:lnTo>
                    <a:pt x="78" y="0"/>
                  </a:lnTo>
                  <a:lnTo>
                    <a:pt x="84" y="0"/>
                  </a:lnTo>
                  <a:lnTo>
                    <a:pt x="78" y="6"/>
                  </a:lnTo>
                  <a:lnTo>
                    <a:pt x="78" y="12"/>
                  </a:lnTo>
                  <a:lnTo>
                    <a:pt x="66" y="24"/>
                  </a:lnTo>
                  <a:lnTo>
                    <a:pt x="66" y="30"/>
                  </a:lnTo>
                  <a:lnTo>
                    <a:pt x="72" y="24"/>
                  </a:lnTo>
                  <a:lnTo>
                    <a:pt x="84" y="12"/>
                  </a:lnTo>
                  <a:lnTo>
                    <a:pt x="90" y="12"/>
                  </a:lnTo>
                  <a:lnTo>
                    <a:pt x="102" y="12"/>
                  </a:lnTo>
                  <a:lnTo>
                    <a:pt x="108" y="0"/>
                  </a:lnTo>
                  <a:lnTo>
                    <a:pt x="114" y="0"/>
                  </a:lnTo>
                  <a:lnTo>
                    <a:pt x="114" y="6"/>
                  </a:lnTo>
                  <a:lnTo>
                    <a:pt x="72" y="36"/>
                  </a:lnTo>
                  <a:lnTo>
                    <a:pt x="12" y="66"/>
                  </a:lnTo>
                  <a:close/>
                  <a:moveTo>
                    <a:pt x="24" y="66"/>
                  </a:moveTo>
                  <a:lnTo>
                    <a:pt x="36" y="60"/>
                  </a:lnTo>
                  <a:lnTo>
                    <a:pt x="48" y="48"/>
                  </a:lnTo>
                  <a:lnTo>
                    <a:pt x="54" y="48"/>
                  </a:lnTo>
                  <a:lnTo>
                    <a:pt x="60" y="48"/>
                  </a:lnTo>
                  <a:lnTo>
                    <a:pt x="42" y="54"/>
                  </a:lnTo>
                  <a:lnTo>
                    <a:pt x="42" y="60"/>
                  </a:lnTo>
                  <a:lnTo>
                    <a:pt x="24"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25" name="Freeform 853"/>
            <p:cNvSpPr>
              <a:spLocks/>
            </p:cNvSpPr>
            <p:nvPr/>
          </p:nvSpPr>
          <p:spPr bwMode="auto">
            <a:xfrm>
              <a:off x="3342" y="1758"/>
              <a:ext cx="60" cy="54"/>
            </a:xfrm>
            <a:custGeom>
              <a:avLst/>
              <a:gdLst>
                <a:gd name="T0" fmla="*/ 60 w 60"/>
                <a:gd name="T1" fmla="*/ 48 h 54"/>
                <a:gd name="T2" fmla="*/ 54 w 60"/>
                <a:gd name="T3" fmla="*/ 48 h 54"/>
                <a:gd name="T4" fmla="*/ 6 w 60"/>
                <a:gd name="T5" fmla="*/ 54 h 54"/>
                <a:gd name="T6" fmla="*/ 0 w 60"/>
                <a:gd name="T7" fmla="*/ 54 h 54"/>
                <a:gd name="T8" fmla="*/ 0 w 60"/>
                <a:gd name="T9" fmla="*/ 48 h 54"/>
                <a:gd name="T10" fmla="*/ 0 w 60"/>
                <a:gd name="T11" fmla="*/ 24 h 54"/>
                <a:gd name="T12" fmla="*/ 6 w 60"/>
                <a:gd name="T13" fmla="*/ 18 h 54"/>
                <a:gd name="T14" fmla="*/ 12 w 60"/>
                <a:gd name="T15" fmla="*/ 18 h 54"/>
                <a:gd name="T16" fmla="*/ 12 w 60"/>
                <a:gd name="T17" fmla="*/ 12 h 54"/>
                <a:gd name="T18" fmla="*/ 18 w 60"/>
                <a:gd name="T19" fmla="*/ 12 h 54"/>
                <a:gd name="T20" fmla="*/ 18 w 60"/>
                <a:gd name="T21" fmla="*/ 6 h 54"/>
                <a:gd name="T22" fmla="*/ 24 w 60"/>
                <a:gd name="T23" fmla="*/ 6 h 54"/>
                <a:gd name="T24" fmla="*/ 48 w 60"/>
                <a:gd name="T25" fmla="*/ 0 h 54"/>
                <a:gd name="T26" fmla="*/ 48 w 60"/>
                <a:gd name="T27" fmla="*/ 18 h 54"/>
                <a:gd name="T28" fmla="*/ 60 w 60"/>
                <a:gd name="T29" fmla="*/ 18 h 54"/>
                <a:gd name="T30" fmla="*/ 60 w 60"/>
                <a:gd name="T31" fmla="*/ 36 h 54"/>
                <a:gd name="T32" fmla="*/ 60 w 60"/>
                <a:gd name="T3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54">
                  <a:moveTo>
                    <a:pt x="60" y="48"/>
                  </a:moveTo>
                  <a:lnTo>
                    <a:pt x="54" y="48"/>
                  </a:lnTo>
                  <a:lnTo>
                    <a:pt x="6" y="54"/>
                  </a:lnTo>
                  <a:lnTo>
                    <a:pt x="0" y="54"/>
                  </a:lnTo>
                  <a:lnTo>
                    <a:pt x="0" y="48"/>
                  </a:lnTo>
                  <a:lnTo>
                    <a:pt x="0" y="24"/>
                  </a:lnTo>
                  <a:lnTo>
                    <a:pt x="6" y="18"/>
                  </a:lnTo>
                  <a:lnTo>
                    <a:pt x="12" y="18"/>
                  </a:lnTo>
                  <a:lnTo>
                    <a:pt x="12" y="12"/>
                  </a:lnTo>
                  <a:lnTo>
                    <a:pt x="18" y="12"/>
                  </a:lnTo>
                  <a:lnTo>
                    <a:pt x="18" y="6"/>
                  </a:lnTo>
                  <a:lnTo>
                    <a:pt x="24" y="6"/>
                  </a:lnTo>
                  <a:lnTo>
                    <a:pt x="48" y="0"/>
                  </a:lnTo>
                  <a:lnTo>
                    <a:pt x="48" y="18"/>
                  </a:lnTo>
                  <a:lnTo>
                    <a:pt x="60" y="18"/>
                  </a:lnTo>
                  <a:lnTo>
                    <a:pt x="60" y="36"/>
                  </a:lnTo>
                  <a:lnTo>
                    <a:pt x="6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26" name="Freeform 854"/>
            <p:cNvSpPr>
              <a:spLocks/>
            </p:cNvSpPr>
            <p:nvPr/>
          </p:nvSpPr>
          <p:spPr bwMode="auto">
            <a:xfrm>
              <a:off x="4416" y="1602"/>
              <a:ext cx="24" cy="42"/>
            </a:xfrm>
            <a:custGeom>
              <a:avLst/>
              <a:gdLst>
                <a:gd name="T0" fmla="*/ 12 w 24"/>
                <a:gd name="T1" fmla="*/ 36 h 42"/>
                <a:gd name="T2" fmla="*/ 6 w 24"/>
                <a:gd name="T3" fmla="*/ 42 h 42"/>
                <a:gd name="T4" fmla="*/ 6 w 24"/>
                <a:gd name="T5" fmla="*/ 36 h 42"/>
                <a:gd name="T6" fmla="*/ 0 w 24"/>
                <a:gd name="T7" fmla="*/ 30 h 42"/>
                <a:gd name="T8" fmla="*/ 0 w 24"/>
                <a:gd name="T9" fmla="*/ 24 h 42"/>
                <a:gd name="T10" fmla="*/ 6 w 24"/>
                <a:gd name="T11" fmla="*/ 18 h 42"/>
                <a:gd name="T12" fmla="*/ 0 w 24"/>
                <a:gd name="T13" fmla="*/ 18 h 42"/>
                <a:gd name="T14" fmla="*/ 0 w 24"/>
                <a:gd name="T15" fmla="*/ 12 h 42"/>
                <a:gd name="T16" fmla="*/ 0 w 24"/>
                <a:gd name="T17" fmla="*/ 6 h 42"/>
                <a:gd name="T18" fmla="*/ 12 w 24"/>
                <a:gd name="T19" fmla="*/ 0 h 42"/>
                <a:gd name="T20" fmla="*/ 18 w 24"/>
                <a:gd name="T21" fmla="*/ 6 h 42"/>
                <a:gd name="T22" fmla="*/ 12 w 24"/>
                <a:gd name="T23" fmla="*/ 6 h 42"/>
                <a:gd name="T24" fmla="*/ 18 w 24"/>
                <a:gd name="T25" fmla="*/ 12 h 42"/>
                <a:gd name="T26" fmla="*/ 18 w 24"/>
                <a:gd name="T27" fmla="*/ 6 h 42"/>
                <a:gd name="T28" fmla="*/ 24 w 24"/>
                <a:gd name="T29" fmla="*/ 6 h 42"/>
                <a:gd name="T30" fmla="*/ 24 w 24"/>
                <a:gd name="T31" fmla="*/ 12 h 42"/>
                <a:gd name="T32" fmla="*/ 18 w 24"/>
                <a:gd name="T33" fmla="*/ 18 h 42"/>
                <a:gd name="T34" fmla="*/ 18 w 24"/>
                <a:gd name="T35" fmla="*/ 24 h 42"/>
                <a:gd name="T36" fmla="*/ 24 w 24"/>
                <a:gd name="T37" fmla="*/ 24 h 42"/>
                <a:gd name="T38" fmla="*/ 18 w 24"/>
                <a:gd name="T39" fmla="*/ 30 h 42"/>
                <a:gd name="T40" fmla="*/ 18 w 24"/>
                <a:gd name="T41" fmla="*/ 36 h 42"/>
                <a:gd name="T42" fmla="*/ 12 w 24"/>
                <a:gd name="T4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12" y="36"/>
                  </a:moveTo>
                  <a:lnTo>
                    <a:pt x="6" y="42"/>
                  </a:lnTo>
                  <a:lnTo>
                    <a:pt x="6" y="36"/>
                  </a:lnTo>
                  <a:lnTo>
                    <a:pt x="0" y="30"/>
                  </a:lnTo>
                  <a:lnTo>
                    <a:pt x="0" y="24"/>
                  </a:lnTo>
                  <a:lnTo>
                    <a:pt x="6" y="18"/>
                  </a:lnTo>
                  <a:lnTo>
                    <a:pt x="0" y="18"/>
                  </a:lnTo>
                  <a:lnTo>
                    <a:pt x="0" y="12"/>
                  </a:lnTo>
                  <a:lnTo>
                    <a:pt x="0" y="6"/>
                  </a:lnTo>
                  <a:lnTo>
                    <a:pt x="12" y="0"/>
                  </a:lnTo>
                  <a:lnTo>
                    <a:pt x="18" y="6"/>
                  </a:lnTo>
                  <a:lnTo>
                    <a:pt x="12" y="6"/>
                  </a:lnTo>
                  <a:lnTo>
                    <a:pt x="18" y="12"/>
                  </a:lnTo>
                  <a:lnTo>
                    <a:pt x="18" y="6"/>
                  </a:lnTo>
                  <a:lnTo>
                    <a:pt x="24" y="6"/>
                  </a:lnTo>
                  <a:lnTo>
                    <a:pt x="24" y="12"/>
                  </a:lnTo>
                  <a:lnTo>
                    <a:pt x="18" y="18"/>
                  </a:lnTo>
                  <a:lnTo>
                    <a:pt x="18" y="24"/>
                  </a:lnTo>
                  <a:lnTo>
                    <a:pt x="24" y="24"/>
                  </a:lnTo>
                  <a:lnTo>
                    <a:pt x="18" y="30"/>
                  </a:lnTo>
                  <a:lnTo>
                    <a:pt x="18" y="36"/>
                  </a:lnTo>
                  <a:lnTo>
                    <a:pt x="1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27" name="Freeform 855"/>
            <p:cNvSpPr>
              <a:spLocks/>
            </p:cNvSpPr>
            <p:nvPr/>
          </p:nvSpPr>
          <p:spPr bwMode="auto">
            <a:xfrm>
              <a:off x="3528" y="1746"/>
              <a:ext cx="30" cy="36"/>
            </a:xfrm>
            <a:custGeom>
              <a:avLst/>
              <a:gdLst>
                <a:gd name="T0" fmla="*/ 30 w 30"/>
                <a:gd name="T1" fmla="*/ 30 h 36"/>
                <a:gd name="T2" fmla="*/ 6 w 30"/>
                <a:gd name="T3" fmla="*/ 36 h 36"/>
                <a:gd name="T4" fmla="*/ 6 w 30"/>
                <a:gd name="T5" fmla="*/ 18 h 36"/>
                <a:gd name="T6" fmla="*/ 0 w 30"/>
                <a:gd name="T7" fmla="*/ 18 h 36"/>
                <a:gd name="T8" fmla="*/ 0 w 30"/>
                <a:gd name="T9" fmla="*/ 12 h 36"/>
                <a:gd name="T10" fmla="*/ 0 w 30"/>
                <a:gd name="T11" fmla="*/ 6 h 36"/>
                <a:gd name="T12" fmla="*/ 12 w 30"/>
                <a:gd name="T13" fmla="*/ 0 h 36"/>
                <a:gd name="T14" fmla="*/ 18 w 30"/>
                <a:gd name="T15" fmla="*/ 0 h 36"/>
                <a:gd name="T16" fmla="*/ 18 w 30"/>
                <a:gd name="T17" fmla="*/ 6 h 36"/>
                <a:gd name="T18" fmla="*/ 24 w 30"/>
                <a:gd name="T19" fmla="*/ 6 h 36"/>
                <a:gd name="T20" fmla="*/ 30 w 30"/>
                <a:gd name="T21" fmla="*/ 18 h 36"/>
                <a:gd name="T22" fmla="*/ 30 w 30"/>
                <a:gd name="T2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30" y="30"/>
                  </a:moveTo>
                  <a:lnTo>
                    <a:pt x="6" y="36"/>
                  </a:lnTo>
                  <a:lnTo>
                    <a:pt x="6" y="18"/>
                  </a:lnTo>
                  <a:lnTo>
                    <a:pt x="0" y="18"/>
                  </a:lnTo>
                  <a:lnTo>
                    <a:pt x="0" y="12"/>
                  </a:lnTo>
                  <a:lnTo>
                    <a:pt x="0" y="6"/>
                  </a:lnTo>
                  <a:lnTo>
                    <a:pt x="12" y="0"/>
                  </a:lnTo>
                  <a:lnTo>
                    <a:pt x="18" y="0"/>
                  </a:lnTo>
                  <a:lnTo>
                    <a:pt x="18" y="6"/>
                  </a:lnTo>
                  <a:lnTo>
                    <a:pt x="24" y="6"/>
                  </a:lnTo>
                  <a:lnTo>
                    <a:pt x="30" y="18"/>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28" name="Freeform 856"/>
            <p:cNvSpPr>
              <a:spLocks/>
            </p:cNvSpPr>
            <p:nvPr/>
          </p:nvSpPr>
          <p:spPr bwMode="auto">
            <a:xfrm>
              <a:off x="3288" y="1764"/>
              <a:ext cx="54" cy="48"/>
            </a:xfrm>
            <a:custGeom>
              <a:avLst/>
              <a:gdLst>
                <a:gd name="T0" fmla="*/ 54 w 54"/>
                <a:gd name="T1" fmla="*/ 42 h 48"/>
                <a:gd name="T2" fmla="*/ 30 w 54"/>
                <a:gd name="T3" fmla="*/ 42 h 48"/>
                <a:gd name="T4" fmla="*/ 18 w 54"/>
                <a:gd name="T5" fmla="*/ 48 h 48"/>
                <a:gd name="T6" fmla="*/ 18 w 54"/>
                <a:gd name="T7" fmla="*/ 36 h 48"/>
                <a:gd name="T8" fmla="*/ 0 w 54"/>
                <a:gd name="T9" fmla="*/ 36 h 48"/>
                <a:gd name="T10" fmla="*/ 6 w 54"/>
                <a:gd name="T11" fmla="*/ 30 h 48"/>
                <a:gd name="T12" fmla="*/ 12 w 54"/>
                <a:gd name="T13" fmla="*/ 24 h 48"/>
                <a:gd name="T14" fmla="*/ 24 w 54"/>
                <a:gd name="T15" fmla="*/ 24 h 48"/>
                <a:gd name="T16" fmla="*/ 24 w 54"/>
                <a:gd name="T17" fmla="*/ 18 h 48"/>
                <a:gd name="T18" fmla="*/ 24 w 54"/>
                <a:gd name="T19" fmla="*/ 12 h 48"/>
                <a:gd name="T20" fmla="*/ 30 w 54"/>
                <a:gd name="T21" fmla="*/ 6 h 48"/>
                <a:gd name="T22" fmla="*/ 30 w 54"/>
                <a:gd name="T23" fmla="*/ 0 h 48"/>
                <a:gd name="T24" fmla="*/ 48 w 54"/>
                <a:gd name="T25" fmla="*/ 0 h 48"/>
                <a:gd name="T26" fmla="*/ 48 w 54"/>
                <a:gd name="T27" fmla="*/ 12 h 48"/>
                <a:gd name="T28" fmla="*/ 54 w 54"/>
                <a:gd name="T29" fmla="*/ 18 h 48"/>
                <a:gd name="T30" fmla="*/ 54 w 54"/>
                <a:gd name="T3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48">
                  <a:moveTo>
                    <a:pt x="54" y="42"/>
                  </a:moveTo>
                  <a:lnTo>
                    <a:pt x="30" y="42"/>
                  </a:lnTo>
                  <a:lnTo>
                    <a:pt x="18" y="48"/>
                  </a:lnTo>
                  <a:lnTo>
                    <a:pt x="18" y="36"/>
                  </a:lnTo>
                  <a:lnTo>
                    <a:pt x="0" y="36"/>
                  </a:lnTo>
                  <a:lnTo>
                    <a:pt x="6" y="30"/>
                  </a:lnTo>
                  <a:lnTo>
                    <a:pt x="12" y="24"/>
                  </a:lnTo>
                  <a:lnTo>
                    <a:pt x="24" y="24"/>
                  </a:lnTo>
                  <a:lnTo>
                    <a:pt x="24" y="18"/>
                  </a:lnTo>
                  <a:lnTo>
                    <a:pt x="24" y="12"/>
                  </a:lnTo>
                  <a:lnTo>
                    <a:pt x="30" y="6"/>
                  </a:lnTo>
                  <a:lnTo>
                    <a:pt x="30" y="0"/>
                  </a:lnTo>
                  <a:lnTo>
                    <a:pt x="48" y="0"/>
                  </a:lnTo>
                  <a:lnTo>
                    <a:pt x="48" y="12"/>
                  </a:lnTo>
                  <a:lnTo>
                    <a:pt x="54" y="18"/>
                  </a:lnTo>
                  <a:lnTo>
                    <a:pt x="5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29" name="Freeform 857"/>
            <p:cNvSpPr>
              <a:spLocks/>
            </p:cNvSpPr>
            <p:nvPr/>
          </p:nvSpPr>
          <p:spPr bwMode="auto">
            <a:xfrm>
              <a:off x="4134" y="1656"/>
              <a:ext cx="36" cy="54"/>
            </a:xfrm>
            <a:custGeom>
              <a:avLst/>
              <a:gdLst>
                <a:gd name="T0" fmla="*/ 30 w 36"/>
                <a:gd name="T1" fmla="*/ 48 h 54"/>
                <a:gd name="T2" fmla="*/ 30 w 36"/>
                <a:gd name="T3" fmla="*/ 54 h 54"/>
                <a:gd name="T4" fmla="*/ 18 w 36"/>
                <a:gd name="T5" fmla="*/ 48 h 54"/>
                <a:gd name="T6" fmla="*/ 18 w 36"/>
                <a:gd name="T7" fmla="*/ 54 h 54"/>
                <a:gd name="T8" fmla="*/ 12 w 36"/>
                <a:gd name="T9" fmla="*/ 54 h 54"/>
                <a:gd name="T10" fmla="*/ 0 w 36"/>
                <a:gd name="T11" fmla="*/ 48 h 54"/>
                <a:gd name="T12" fmla="*/ 6 w 36"/>
                <a:gd name="T13" fmla="*/ 48 h 54"/>
                <a:gd name="T14" fmla="*/ 6 w 36"/>
                <a:gd name="T15" fmla="*/ 42 h 54"/>
                <a:gd name="T16" fmla="*/ 6 w 36"/>
                <a:gd name="T17" fmla="*/ 36 h 54"/>
                <a:gd name="T18" fmla="*/ 6 w 36"/>
                <a:gd name="T19" fmla="*/ 30 h 54"/>
                <a:gd name="T20" fmla="*/ 6 w 36"/>
                <a:gd name="T21" fmla="*/ 24 h 54"/>
                <a:gd name="T22" fmla="*/ 12 w 36"/>
                <a:gd name="T23" fmla="*/ 24 h 54"/>
                <a:gd name="T24" fmla="*/ 12 w 36"/>
                <a:gd name="T25" fmla="*/ 18 h 54"/>
                <a:gd name="T26" fmla="*/ 12 w 36"/>
                <a:gd name="T27" fmla="*/ 6 h 54"/>
                <a:gd name="T28" fmla="*/ 30 w 36"/>
                <a:gd name="T29" fmla="*/ 0 h 54"/>
                <a:gd name="T30" fmla="*/ 30 w 36"/>
                <a:gd name="T31" fmla="*/ 6 h 54"/>
                <a:gd name="T32" fmla="*/ 24 w 36"/>
                <a:gd name="T33" fmla="*/ 6 h 54"/>
                <a:gd name="T34" fmla="*/ 24 w 36"/>
                <a:gd name="T35" fmla="*/ 12 h 54"/>
                <a:gd name="T36" fmla="*/ 30 w 36"/>
                <a:gd name="T37" fmla="*/ 12 h 54"/>
                <a:gd name="T38" fmla="*/ 30 w 36"/>
                <a:gd name="T39" fmla="*/ 18 h 54"/>
                <a:gd name="T40" fmla="*/ 30 w 36"/>
                <a:gd name="T41" fmla="*/ 24 h 54"/>
                <a:gd name="T42" fmla="*/ 36 w 36"/>
                <a:gd name="T43" fmla="*/ 18 h 54"/>
                <a:gd name="T44" fmla="*/ 36 w 36"/>
                <a:gd name="T45" fmla="*/ 24 h 54"/>
                <a:gd name="T46" fmla="*/ 36 w 36"/>
                <a:gd name="T47" fmla="*/ 30 h 54"/>
                <a:gd name="T48" fmla="*/ 30 w 36"/>
                <a:gd name="T49" fmla="*/ 42 h 54"/>
                <a:gd name="T50" fmla="*/ 30 w 36"/>
                <a:gd name="T51"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54">
                  <a:moveTo>
                    <a:pt x="30" y="48"/>
                  </a:moveTo>
                  <a:lnTo>
                    <a:pt x="30" y="54"/>
                  </a:lnTo>
                  <a:lnTo>
                    <a:pt x="18" y="48"/>
                  </a:lnTo>
                  <a:lnTo>
                    <a:pt x="18" y="54"/>
                  </a:lnTo>
                  <a:lnTo>
                    <a:pt x="12" y="54"/>
                  </a:lnTo>
                  <a:lnTo>
                    <a:pt x="0" y="48"/>
                  </a:lnTo>
                  <a:lnTo>
                    <a:pt x="6" y="48"/>
                  </a:lnTo>
                  <a:lnTo>
                    <a:pt x="6" y="42"/>
                  </a:lnTo>
                  <a:lnTo>
                    <a:pt x="6" y="36"/>
                  </a:lnTo>
                  <a:lnTo>
                    <a:pt x="6" y="30"/>
                  </a:lnTo>
                  <a:lnTo>
                    <a:pt x="6" y="24"/>
                  </a:lnTo>
                  <a:lnTo>
                    <a:pt x="12" y="24"/>
                  </a:lnTo>
                  <a:lnTo>
                    <a:pt x="12" y="18"/>
                  </a:lnTo>
                  <a:lnTo>
                    <a:pt x="12" y="6"/>
                  </a:lnTo>
                  <a:lnTo>
                    <a:pt x="30" y="0"/>
                  </a:lnTo>
                  <a:lnTo>
                    <a:pt x="30" y="6"/>
                  </a:lnTo>
                  <a:lnTo>
                    <a:pt x="24" y="6"/>
                  </a:lnTo>
                  <a:lnTo>
                    <a:pt x="24" y="12"/>
                  </a:lnTo>
                  <a:lnTo>
                    <a:pt x="30" y="12"/>
                  </a:lnTo>
                  <a:lnTo>
                    <a:pt x="30" y="18"/>
                  </a:lnTo>
                  <a:lnTo>
                    <a:pt x="30" y="24"/>
                  </a:lnTo>
                  <a:lnTo>
                    <a:pt x="36" y="18"/>
                  </a:lnTo>
                  <a:lnTo>
                    <a:pt x="36" y="24"/>
                  </a:lnTo>
                  <a:lnTo>
                    <a:pt x="36" y="30"/>
                  </a:lnTo>
                  <a:lnTo>
                    <a:pt x="30" y="42"/>
                  </a:lnTo>
                  <a:lnTo>
                    <a:pt x="3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30" name="Freeform 858"/>
            <p:cNvSpPr>
              <a:spLocks/>
            </p:cNvSpPr>
            <p:nvPr/>
          </p:nvSpPr>
          <p:spPr bwMode="auto">
            <a:xfrm>
              <a:off x="3468" y="1752"/>
              <a:ext cx="36" cy="30"/>
            </a:xfrm>
            <a:custGeom>
              <a:avLst/>
              <a:gdLst>
                <a:gd name="T0" fmla="*/ 0 w 36"/>
                <a:gd name="T1" fmla="*/ 30 h 30"/>
                <a:gd name="T2" fmla="*/ 0 w 36"/>
                <a:gd name="T3" fmla="*/ 0 h 30"/>
                <a:gd name="T4" fmla="*/ 18 w 36"/>
                <a:gd name="T5" fmla="*/ 0 h 30"/>
                <a:gd name="T6" fmla="*/ 30 w 36"/>
                <a:gd name="T7" fmla="*/ 0 h 30"/>
                <a:gd name="T8" fmla="*/ 36 w 36"/>
                <a:gd name="T9" fmla="*/ 18 h 30"/>
                <a:gd name="T10" fmla="*/ 36 w 36"/>
                <a:gd name="T11" fmla="*/ 24 h 30"/>
                <a:gd name="T12" fmla="*/ 0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0" y="30"/>
                  </a:moveTo>
                  <a:lnTo>
                    <a:pt x="0" y="0"/>
                  </a:lnTo>
                  <a:lnTo>
                    <a:pt x="18" y="0"/>
                  </a:lnTo>
                  <a:lnTo>
                    <a:pt x="30" y="0"/>
                  </a:lnTo>
                  <a:lnTo>
                    <a:pt x="36" y="18"/>
                  </a:lnTo>
                  <a:lnTo>
                    <a:pt x="36" y="24"/>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31" name="Freeform 859"/>
            <p:cNvSpPr>
              <a:spLocks/>
            </p:cNvSpPr>
            <p:nvPr/>
          </p:nvSpPr>
          <p:spPr bwMode="auto">
            <a:xfrm>
              <a:off x="2334" y="1764"/>
              <a:ext cx="48" cy="36"/>
            </a:xfrm>
            <a:custGeom>
              <a:avLst/>
              <a:gdLst>
                <a:gd name="T0" fmla="*/ 48 w 48"/>
                <a:gd name="T1" fmla="*/ 36 h 36"/>
                <a:gd name="T2" fmla="*/ 0 w 48"/>
                <a:gd name="T3" fmla="*/ 30 h 36"/>
                <a:gd name="T4" fmla="*/ 0 w 48"/>
                <a:gd name="T5" fmla="*/ 6 h 36"/>
                <a:gd name="T6" fmla="*/ 6 w 48"/>
                <a:gd name="T7" fmla="*/ 0 h 36"/>
                <a:gd name="T8" fmla="*/ 48 w 48"/>
                <a:gd name="T9" fmla="*/ 6 h 36"/>
                <a:gd name="T10" fmla="*/ 48 w 48"/>
                <a:gd name="T11" fmla="*/ 12 h 36"/>
                <a:gd name="T12" fmla="*/ 48 w 4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48" y="36"/>
                  </a:moveTo>
                  <a:lnTo>
                    <a:pt x="0" y="30"/>
                  </a:lnTo>
                  <a:lnTo>
                    <a:pt x="0" y="6"/>
                  </a:lnTo>
                  <a:lnTo>
                    <a:pt x="6" y="0"/>
                  </a:lnTo>
                  <a:lnTo>
                    <a:pt x="48" y="6"/>
                  </a:lnTo>
                  <a:lnTo>
                    <a:pt x="48" y="12"/>
                  </a:lnTo>
                  <a:lnTo>
                    <a:pt x="4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32" name="Freeform 860"/>
            <p:cNvSpPr>
              <a:spLocks/>
            </p:cNvSpPr>
            <p:nvPr/>
          </p:nvSpPr>
          <p:spPr bwMode="auto">
            <a:xfrm>
              <a:off x="4158" y="1650"/>
              <a:ext cx="48" cy="72"/>
            </a:xfrm>
            <a:custGeom>
              <a:avLst/>
              <a:gdLst>
                <a:gd name="T0" fmla="*/ 6 w 48"/>
                <a:gd name="T1" fmla="*/ 54 h 72"/>
                <a:gd name="T2" fmla="*/ 6 w 48"/>
                <a:gd name="T3" fmla="*/ 48 h 72"/>
                <a:gd name="T4" fmla="*/ 12 w 48"/>
                <a:gd name="T5" fmla="*/ 36 h 72"/>
                <a:gd name="T6" fmla="*/ 12 w 48"/>
                <a:gd name="T7" fmla="*/ 30 h 72"/>
                <a:gd name="T8" fmla="*/ 12 w 48"/>
                <a:gd name="T9" fmla="*/ 24 h 72"/>
                <a:gd name="T10" fmla="*/ 6 w 48"/>
                <a:gd name="T11" fmla="*/ 30 h 72"/>
                <a:gd name="T12" fmla="*/ 6 w 48"/>
                <a:gd name="T13" fmla="*/ 24 h 72"/>
                <a:gd name="T14" fmla="*/ 6 w 48"/>
                <a:gd name="T15" fmla="*/ 18 h 72"/>
                <a:gd name="T16" fmla="*/ 0 w 48"/>
                <a:gd name="T17" fmla="*/ 18 h 72"/>
                <a:gd name="T18" fmla="*/ 0 w 48"/>
                <a:gd name="T19" fmla="*/ 12 h 72"/>
                <a:gd name="T20" fmla="*/ 6 w 48"/>
                <a:gd name="T21" fmla="*/ 12 h 72"/>
                <a:gd name="T22" fmla="*/ 6 w 48"/>
                <a:gd name="T23" fmla="*/ 6 h 72"/>
                <a:gd name="T24" fmla="*/ 18 w 48"/>
                <a:gd name="T25" fmla="*/ 12 h 72"/>
                <a:gd name="T26" fmla="*/ 24 w 48"/>
                <a:gd name="T27" fmla="*/ 6 h 72"/>
                <a:gd name="T28" fmla="*/ 30 w 48"/>
                <a:gd name="T29" fmla="*/ 6 h 72"/>
                <a:gd name="T30" fmla="*/ 36 w 48"/>
                <a:gd name="T31" fmla="*/ 6 h 72"/>
                <a:gd name="T32" fmla="*/ 42 w 48"/>
                <a:gd name="T33" fmla="*/ 0 h 72"/>
                <a:gd name="T34" fmla="*/ 42 w 48"/>
                <a:gd name="T35" fmla="*/ 6 h 72"/>
                <a:gd name="T36" fmla="*/ 36 w 48"/>
                <a:gd name="T37" fmla="*/ 6 h 72"/>
                <a:gd name="T38" fmla="*/ 42 w 48"/>
                <a:gd name="T39" fmla="*/ 6 h 72"/>
                <a:gd name="T40" fmla="*/ 36 w 48"/>
                <a:gd name="T41" fmla="*/ 12 h 72"/>
                <a:gd name="T42" fmla="*/ 30 w 48"/>
                <a:gd name="T43" fmla="*/ 24 h 72"/>
                <a:gd name="T44" fmla="*/ 36 w 48"/>
                <a:gd name="T45" fmla="*/ 30 h 72"/>
                <a:gd name="T46" fmla="*/ 30 w 48"/>
                <a:gd name="T47" fmla="*/ 30 h 72"/>
                <a:gd name="T48" fmla="*/ 30 w 48"/>
                <a:gd name="T49" fmla="*/ 36 h 72"/>
                <a:gd name="T50" fmla="*/ 36 w 48"/>
                <a:gd name="T51" fmla="*/ 42 h 72"/>
                <a:gd name="T52" fmla="*/ 42 w 48"/>
                <a:gd name="T53" fmla="*/ 42 h 72"/>
                <a:gd name="T54" fmla="*/ 42 w 48"/>
                <a:gd name="T55" fmla="*/ 36 h 72"/>
                <a:gd name="T56" fmla="*/ 48 w 48"/>
                <a:gd name="T57" fmla="*/ 48 h 72"/>
                <a:gd name="T58" fmla="*/ 42 w 48"/>
                <a:gd name="T59" fmla="*/ 60 h 72"/>
                <a:gd name="T60" fmla="*/ 42 w 48"/>
                <a:gd name="T61" fmla="*/ 72 h 72"/>
                <a:gd name="T62" fmla="*/ 36 w 48"/>
                <a:gd name="T63" fmla="*/ 66 h 72"/>
                <a:gd name="T64" fmla="*/ 24 w 48"/>
                <a:gd name="T65" fmla="*/ 66 h 72"/>
                <a:gd name="T66" fmla="*/ 18 w 48"/>
                <a:gd name="T67" fmla="*/ 66 h 72"/>
                <a:gd name="T68" fmla="*/ 12 w 48"/>
                <a:gd name="T69" fmla="*/ 60 h 72"/>
                <a:gd name="T70" fmla="*/ 6 w 48"/>
                <a:gd name="T71"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72">
                  <a:moveTo>
                    <a:pt x="6" y="54"/>
                  </a:moveTo>
                  <a:lnTo>
                    <a:pt x="6" y="48"/>
                  </a:lnTo>
                  <a:lnTo>
                    <a:pt x="12" y="36"/>
                  </a:lnTo>
                  <a:lnTo>
                    <a:pt x="12" y="30"/>
                  </a:lnTo>
                  <a:lnTo>
                    <a:pt x="12" y="24"/>
                  </a:lnTo>
                  <a:lnTo>
                    <a:pt x="6" y="30"/>
                  </a:lnTo>
                  <a:lnTo>
                    <a:pt x="6" y="24"/>
                  </a:lnTo>
                  <a:lnTo>
                    <a:pt x="6" y="18"/>
                  </a:lnTo>
                  <a:lnTo>
                    <a:pt x="0" y="18"/>
                  </a:lnTo>
                  <a:lnTo>
                    <a:pt x="0" y="12"/>
                  </a:lnTo>
                  <a:lnTo>
                    <a:pt x="6" y="12"/>
                  </a:lnTo>
                  <a:lnTo>
                    <a:pt x="6" y="6"/>
                  </a:lnTo>
                  <a:lnTo>
                    <a:pt x="18" y="12"/>
                  </a:lnTo>
                  <a:lnTo>
                    <a:pt x="24" y="6"/>
                  </a:lnTo>
                  <a:lnTo>
                    <a:pt x="30" y="6"/>
                  </a:lnTo>
                  <a:lnTo>
                    <a:pt x="36" y="6"/>
                  </a:lnTo>
                  <a:lnTo>
                    <a:pt x="42" y="0"/>
                  </a:lnTo>
                  <a:lnTo>
                    <a:pt x="42" y="6"/>
                  </a:lnTo>
                  <a:lnTo>
                    <a:pt x="36" y="6"/>
                  </a:lnTo>
                  <a:lnTo>
                    <a:pt x="42" y="6"/>
                  </a:lnTo>
                  <a:lnTo>
                    <a:pt x="36" y="12"/>
                  </a:lnTo>
                  <a:lnTo>
                    <a:pt x="30" y="24"/>
                  </a:lnTo>
                  <a:lnTo>
                    <a:pt x="36" y="30"/>
                  </a:lnTo>
                  <a:lnTo>
                    <a:pt x="30" y="30"/>
                  </a:lnTo>
                  <a:lnTo>
                    <a:pt x="30" y="36"/>
                  </a:lnTo>
                  <a:lnTo>
                    <a:pt x="36" y="42"/>
                  </a:lnTo>
                  <a:lnTo>
                    <a:pt x="42" y="42"/>
                  </a:lnTo>
                  <a:lnTo>
                    <a:pt x="42" y="36"/>
                  </a:lnTo>
                  <a:lnTo>
                    <a:pt x="48" y="48"/>
                  </a:lnTo>
                  <a:lnTo>
                    <a:pt x="42" y="60"/>
                  </a:lnTo>
                  <a:lnTo>
                    <a:pt x="42" y="72"/>
                  </a:lnTo>
                  <a:lnTo>
                    <a:pt x="36" y="66"/>
                  </a:lnTo>
                  <a:lnTo>
                    <a:pt x="24" y="66"/>
                  </a:lnTo>
                  <a:lnTo>
                    <a:pt x="18" y="66"/>
                  </a:lnTo>
                  <a:lnTo>
                    <a:pt x="12" y="60"/>
                  </a:lnTo>
                  <a:lnTo>
                    <a:pt x="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33" name="Freeform 861"/>
            <p:cNvSpPr>
              <a:spLocks/>
            </p:cNvSpPr>
            <p:nvPr/>
          </p:nvSpPr>
          <p:spPr bwMode="auto">
            <a:xfrm>
              <a:off x="4470" y="1596"/>
              <a:ext cx="12" cy="12"/>
            </a:xfrm>
            <a:custGeom>
              <a:avLst/>
              <a:gdLst>
                <a:gd name="T0" fmla="*/ 0 w 12"/>
                <a:gd name="T1" fmla="*/ 0 h 12"/>
                <a:gd name="T2" fmla="*/ 6 w 12"/>
                <a:gd name="T3" fmla="*/ 0 h 12"/>
                <a:gd name="T4" fmla="*/ 12 w 12"/>
                <a:gd name="T5" fmla="*/ 6 h 12"/>
                <a:gd name="T6" fmla="*/ 6 w 12"/>
                <a:gd name="T7" fmla="*/ 6 h 12"/>
                <a:gd name="T8" fmla="*/ 12 w 12"/>
                <a:gd name="T9" fmla="*/ 12 h 12"/>
                <a:gd name="T10" fmla="*/ 0 w 12"/>
                <a:gd name="T11" fmla="*/ 12 h 12"/>
                <a:gd name="T12" fmla="*/ 0 w 12"/>
                <a:gd name="T13" fmla="*/ 6 h 12"/>
                <a:gd name="T14" fmla="*/ 0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0" y="0"/>
                  </a:moveTo>
                  <a:lnTo>
                    <a:pt x="6" y="0"/>
                  </a:lnTo>
                  <a:lnTo>
                    <a:pt x="12" y="6"/>
                  </a:lnTo>
                  <a:lnTo>
                    <a:pt x="6" y="6"/>
                  </a:lnTo>
                  <a:lnTo>
                    <a:pt x="12" y="12"/>
                  </a:lnTo>
                  <a:lnTo>
                    <a:pt x="0" y="12"/>
                  </a:lnTo>
                  <a:lnTo>
                    <a:pt x="0" y="6"/>
                  </a:lnTo>
                  <a:lnTo>
                    <a:pt x="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34" name="Freeform 862"/>
            <p:cNvSpPr>
              <a:spLocks/>
            </p:cNvSpPr>
            <p:nvPr/>
          </p:nvSpPr>
          <p:spPr bwMode="auto">
            <a:xfrm>
              <a:off x="4104" y="1662"/>
              <a:ext cx="42" cy="54"/>
            </a:xfrm>
            <a:custGeom>
              <a:avLst/>
              <a:gdLst>
                <a:gd name="T0" fmla="*/ 0 w 42"/>
                <a:gd name="T1" fmla="*/ 54 h 54"/>
                <a:gd name="T2" fmla="*/ 6 w 42"/>
                <a:gd name="T3" fmla="*/ 48 h 54"/>
                <a:gd name="T4" fmla="*/ 6 w 42"/>
                <a:gd name="T5" fmla="*/ 42 h 54"/>
                <a:gd name="T6" fmla="*/ 12 w 42"/>
                <a:gd name="T7" fmla="*/ 18 h 54"/>
                <a:gd name="T8" fmla="*/ 12 w 42"/>
                <a:gd name="T9" fmla="*/ 6 h 54"/>
                <a:gd name="T10" fmla="*/ 42 w 42"/>
                <a:gd name="T11" fmla="*/ 0 h 54"/>
                <a:gd name="T12" fmla="*/ 42 w 42"/>
                <a:gd name="T13" fmla="*/ 12 h 54"/>
                <a:gd name="T14" fmla="*/ 42 w 42"/>
                <a:gd name="T15" fmla="*/ 18 h 54"/>
                <a:gd name="T16" fmla="*/ 36 w 42"/>
                <a:gd name="T17" fmla="*/ 18 h 54"/>
                <a:gd name="T18" fmla="*/ 36 w 42"/>
                <a:gd name="T19" fmla="*/ 24 h 54"/>
                <a:gd name="T20" fmla="*/ 36 w 42"/>
                <a:gd name="T21" fmla="*/ 30 h 54"/>
                <a:gd name="T22" fmla="*/ 36 w 42"/>
                <a:gd name="T23" fmla="*/ 36 h 54"/>
                <a:gd name="T24" fmla="*/ 36 w 42"/>
                <a:gd name="T25" fmla="*/ 42 h 54"/>
                <a:gd name="T26" fmla="*/ 30 w 42"/>
                <a:gd name="T27" fmla="*/ 42 h 54"/>
                <a:gd name="T28" fmla="*/ 30 w 42"/>
                <a:gd name="T29" fmla="*/ 48 h 54"/>
                <a:gd name="T30" fmla="*/ 30 w 42"/>
                <a:gd name="T31" fmla="*/ 54 h 54"/>
                <a:gd name="T32" fmla="*/ 18 w 42"/>
                <a:gd name="T33" fmla="*/ 54 h 54"/>
                <a:gd name="T34" fmla="*/ 12 w 42"/>
                <a:gd name="T35" fmla="*/ 54 h 54"/>
                <a:gd name="T36" fmla="*/ 0 w 42"/>
                <a:gd name="T3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4">
                  <a:moveTo>
                    <a:pt x="0" y="54"/>
                  </a:moveTo>
                  <a:lnTo>
                    <a:pt x="6" y="48"/>
                  </a:lnTo>
                  <a:lnTo>
                    <a:pt x="6" y="42"/>
                  </a:lnTo>
                  <a:lnTo>
                    <a:pt x="12" y="18"/>
                  </a:lnTo>
                  <a:lnTo>
                    <a:pt x="12" y="6"/>
                  </a:lnTo>
                  <a:lnTo>
                    <a:pt x="42" y="0"/>
                  </a:lnTo>
                  <a:lnTo>
                    <a:pt x="42" y="12"/>
                  </a:lnTo>
                  <a:lnTo>
                    <a:pt x="42" y="18"/>
                  </a:lnTo>
                  <a:lnTo>
                    <a:pt x="36" y="18"/>
                  </a:lnTo>
                  <a:lnTo>
                    <a:pt x="36" y="24"/>
                  </a:lnTo>
                  <a:lnTo>
                    <a:pt x="36" y="30"/>
                  </a:lnTo>
                  <a:lnTo>
                    <a:pt x="36" y="36"/>
                  </a:lnTo>
                  <a:lnTo>
                    <a:pt x="36" y="42"/>
                  </a:lnTo>
                  <a:lnTo>
                    <a:pt x="30" y="42"/>
                  </a:lnTo>
                  <a:lnTo>
                    <a:pt x="30" y="48"/>
                  </a:lnTo>
                  <a:lnTo>
                    <a:pt x="30" y="54"/>
                  </a:lnTo>
                  <a:lnTo>
                    <a:pt x="18" y="54"/>
                  </a:lnTo>
                  <a:lnTo>
                    <a:pt x="12" y="54"/>
                  </a:lnTo>
                  <a:lnTo>
                    <a:pt x="0"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35" name="Freeform 863"/>
            <p:cNvSpPr>
              <a:spLocks/>
            </p:cNvSpPr>
            <p:nvPr/>
          </p:nvSpPr>
          <p:spPr bwMode="auto">
            <a:xfrm>
              <a:off x="4434" y="1602"/>
              <a:ext cx="24" cy="12"/>
            </a:xfrm>
            <a:custGeom>
              <a:avLst/>
              <a:gdLst>
                <a:gd name="T0" fmla="*/ 24 w 24"/>
                <a:gd name="T1" fmla="*/ 12 h 12"/>
                <a:gd name="T2" fmla="*/ 18 w 24"/>
                <a:gd name="T3" fmla="*/ 12 h 12"/>
                <a:gd name="T4" fmla="*/ 12 w 24"/>
                <a:gd name="T5" fmla="*/ 12 h 12"/>
                <a:gd name="T6" fmla="*/ 6 w 24"/>
                <a:gd name="T7" fmla="*/ 12 h 12"/>
                <a:gd name="T8" fmla="*/ 6 w 24"/>
                <a:gd name="T9" fmla="*/ 6 h 12"/>
                <a:gd name="T10" fmla="*/ 0 w 24"/>
                <a:gd name="T11" fmla="*/ 6 h 12"/>
                <a:gd name="T12" fmla="*/ 6 w 24"/>
                <a:gd name="T13" fmla="*/ 0 h 12"/>
                <a:gd name="T14" fmla="*/ 12 w 24"/>
                <a:gd name="T15" fmla="*/ 0 h 12"/>
                <a:gd name="T16" fmla="*/ 18 w 24"/>
                <a:gd name="T17" fmla="*/ 0 h 12"/>
                <a:gd name="T18" fmla="*/ 24 w 24"/>
                <a:gd name="T19" fmla="*/ 0 h 12"/>
                <a:gd name="T20" fmla="*/ 24 w 2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2">
                  <a:moveTo>
                    <a:pt x="24" y="12"/>
                  </a:moveTo>
                  <a:lnTo>
                    <a:pt x="18" y="12"/>
                  </a:lnTo>
                  <a:lnTo>
                    <a:pt x="12" y="12"/>
                  </a:lnTo>
                  <a:lnTo>
                    <a:pt x="6" y="12"/>
                  </a:lnTo>
                  <a:lnTo>
                    <a:pt x="6" y="6"/>
                  </a:lnTo>
                  <a:lnTo>
                    <a:pt x="0" y="6"/>
                  </a:lnTo>
                  <a:lnTo>
                    <a:pt x="6" y="0"/>
                  </a:lnTo>
                  <a:lnTo>
                    <a:pt x="12" y="0"/>
                  </a:lnTo>
                  <a:lnTo>
                    <a:pt x="18" y="0"/>
                  </a:lnTo>
                  <a:lnTo>
                    <a:pt x="24" y="0"/>
                  </a:lnTo>
                  <a:lnTo>
                    <a:pt x="24"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36" name="Freeform 864"/>
            <p:cNvSpPr>
              <a:spLocks/>
            </p:cNvSpPr>
            <p:nvPr/>
          </p:nvSpPr>
          <p:spPr bwMode="auto">
            <a:xfrm>
              <a:off x="3672" y="1734"/>
              <a:ext cx="30" cy="36"/>
            </a:xfrm>
            <a:custGeom>
              <a:avLst/>
              <a:gdLst>
                <a:gd name="T0" fmla="*/ 24 w 30"/>
                <a:gd name="T1" fmla="*/ 0 h 36"/>
                <a:gd name="T2" fmla="*/ 30 w 30"/>
                <a:gd name="T3" fmla="*/ 36 h 36"/>
                <a:gd name="T4" fmla="*/ 6 w 30"/>
                <a:gd name="T5" fmla="*/ 36 h 36"/>
                <a:gd name="T6" fmla="*/ 0 w 30"/>
                <a:gd name="T7" fmla="*/ 18 h 36"/>
                <a:gd name="T8" fmla="*/ 0 w 30"/>
                <a:gd name="T9" fmla="*/ 0 h 36"/>
                <a:gd name="T10" fmla="*/ 24 w 30"/>
                <a:gd name="T11" fmla="*/ 0 h 36"/>
              </a:gdLst>
              <a:ahLst/>
              <a:cxnLst>
                <a:cxn ang="0">
                  <a:pos x="T0" y="T1"/>
                </a:cxn>
                <a:cxn ang="0">
                  <a:pos x="T2" y="T3"/>
                </a:cxn>
                <a:cxn ang="0">
                  <a:pos x="T4" y="T5"/>
                </a:cxn>
                <a:cxn ang="0">
                  <a:pos x="T6" y="T7"/>
                </a:cxn>
                <a:cxn ang="0">
                  <a:pos x="T8" y="T9"/>
                </a:cxn>
                <a:cxn ang="0">
                  <a:pos x="T10" y="T11"/>
                </a:cxn>
              </a:cxnLst>
              <a:rect l="0" t="0" r="r" b="b"/>
              <a:pathLst>
                <a:path w="30" h="36">
                  <a:moveTo>
                    <a:pt x="24" y="0"/>
                  </a:moveTo>
                  <a:lnTo>
                    <a:pt x="30" y="36"/>
                  </a:lnTo>
                  <a:lnTo>
                    <a:pt x="6" y="36"/>
                  </a:lnTo>
                  <a:lnTo>
                    <a:pt x="0" y="18"/>
                  </a:lnTo>
                  <a:lnTo>
                    <a:pt x="0" y="0"/>
                  </a:lnTo>
                  <a:lnTo>
                    <a:pt x="2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37" name="Freeform 865"/>
            <p:cNvSpPr>
              <a:spLocks/>
            </p:cNvSpPr>
            <p:nvPr/>
          </p:nvSpPr>
          <p:spPr bwMode="auto">
            <a:xfrm>
              <a:off x="3930" y="1698"/>
              <a:ext cx="36" cy="30"/>
            </a:xfrm>
            <a:custGeom>
              <a:avLst/>
              <a:gdLst>
                <a:gd name="T0" fmla="*/ 30 w 36"/>
                <a:gd name="T1" fmla="*/ 30 h 30"/>
                <a:gd name="T2" fmla="*/ 6 w 36"/>
                <a:gd name="T3" fmla="*/ 30 h 30"/>
                <a:gd name="T4" fmla="*/ 6 w 36"/>
                <a:gd name="T5" fmla="*/ 18 h 30"/>
                <a:gd name="T6" fmla="*/ 0 w 36"/>
                <a:gd name="T7" fmla="*/ 18 h 30"/>
                <a:gd name="T8" fmla="*/ 0 w 36"/>
                <a:gd name="T9" fmla="*/ 12 h 30"/>
                <a:gd name="T10" fmla="*/ 6 w 36"/>
                <a:gd name="T11" fmla="*/ 12 h 30"/>
                <a:gd name="T12" fmla="*/ 6 w 36"/>
                <a:gd name="T13" fmla="*/ 0 h 30"/>
                <a:gd name="T14" fmla="*/ 12 w 36"/>
                <a:gd name="T15" fmla="*/ 0 h 30"/>
                <a:gd name="T16" fmla="*/ 18 w 36"/>
                <a:gd name="T17" fmla="*/ 0 h 30"/>
                <a:gd name="T18" fmla="*/ 30 w 36"/>
                <a:gd name="T19" fmla="*/ 0 h 30"/>
                <a:gd name="T20" fmla="*/ 30 w 36"/>
                <a:gd name="T21" fmla="*/ 6 h 30"/>
                <a:gd name="T22" fmla="*/ 36 w 36"/>
                <a:gd name="T23" fmla="*/ 6 h 30"/>
                <a:gd name="T24" fmla="*/ 36 w 36"/>
                <a:gd name="T25" fmla="*/ 12 h 30"/>
                <a:gd name="T26" fmla="*/ 30 w 36"/>
                <a:gd name="T27" fmla="*/ 12 h 30"/>
                <a:gd name="T28" fmla="*/ 36 w 36"/>
                <a:gd name="T29" fmla="*/ 24 h 30"/>
                <a:gd name="T30" fmla="*/ 30 w 36"/>
                <a:gd name="T31" fmla="*/ 24 h 30"/>
                <a:gd name="T32" fmla="*/ 30 w 36"/>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0">
                  <a:moveTo>
                    <a:pt x="30" y="30"/>
                  </a:moveTo>
                  <a:lnTo>
                    <a:pt x="6" y="30"/>
                  </a:lnTo>
                  <a:lnTo>
                    <a:pt x="6" y="18"/>
                  </a:lnTo>
                  <a:lnTo>
                    <a:pt x="0" y="18"/>
                  </a:lnTo>
                  <a:lnTo>
                    <a:pt x="0" y="12"/>
                  </a:lnTo>
                  <a:lnTo>
                    <a:pt x="6" y="12"/>
                  </a:lnTo>
                  <a:lnTo>
                    <a:pt x="6" y="0"/>
                  </a:lnTo>
                  <a:lnTo>
                    <a:pt x="12" y="0"/>
                  </a:lnTo>
                  <a:lnTo>
                    <a:pt x="18" y="0"/>
                  </a:lnTo>
                  <a:lnTo>
                    <a:pt x="30" y="0"/>
                  </a:lnTo>
                  <a:lnTo>
                    <a:pt x="30" y="6"/>
                  </a:lnTo>
                  <a:lnTo>
                    <a:pt x="36" y="6"/>
                  </a:lnTo>
                  <a:lnTo>
                    <a:pt x="36" y="12"/>
                  </a:lnTo>
                  <a:lnTo>
                    <a:pt x="30" y="12"/>
                  </a:lnTo>
                  <a:lnTo>
                    <a:pt x="36" y="24"/>
                  </a:lnTo>
                  <a:lnTo>
                    <a:pt x="30" y="24"/>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38" name="Freeform 866"/>
            <p:cNvSpPr>
              <a:spLocks/>
            </p:cNvSpPr>
            <p:nvPr/>
          </p:nvSpPr>
          <p:spPr bwMode="auto">
            <a:xfrm>
              <a:off x="3252" y="1770"/>
              <a:ext cx="42" cy="54"/>
            </a:xfrm>
            <a:custGeom>
              <a:avLst/>
              <a:gdLst>
                <a:gd name="T0" fmla="*/ 0 w 42"/>
                <a:gd name="T1" fmla="*/ 48 h 54"/>
                <a:gd name="T2" fmla="*/ 0 w 42"/>
                <a:gd name="T3" fmla="*/ 12 h 54"/>
                <a:gd name="T4" fmla="*/ 0 w 42"/>
                <a:gd name="T5" fmla="*/ 6 h 54"/>
                <a:gd name="T6" fmla="*/ 30 w 42"/>
                <a:gd name="T7" fmla="*/ 0 h 54"/>
                <a:gd name="T8" fmla="*/ 36 w 42"/>
                <a:gd name="T9" fmla="*/ 12 h 54"/>
                <a:gd name="T10" fmla="*/ 42 w 42"/>
                <a:gd name="T11" fmla="*/ 12 h 54"/>
                <a:gd name="T12" fmla="*/ 42 w 42"/>
                <a:gd name="T13" fmla="*/ 24 h 54"/>
                <a:gd name="T14" fmla="*/ 36 w 42"/>
                <a:gd name="T15" fmla="*/ 30 h 54"/>
                <a:gd name="T16" fmla="*/ 36 w 42"/>
                <a:gd name="T17" fmla="*/ 36 h 54"/>
                <a:gd name="T18" fmla="*/ 30 w 42"/>
                <a:gd name="T19" fmla="*/ 36 h 54"/>
                <a:gd name="T20" fmla="*/ 30 w 42"/>
                <a:gd name="T21" fmla="*/ 42 h 54"/>
                <a:gd name="T22" fmla="*/ 24 w 42"/>
                <a:gd name="T23" fmla="*/ 48 h 54"/>
                <a:gd name="T24" fmla="*/ 24 w 42"/>
                <a:gd name="T25" fmla="*/ 54 h 54"/>
                <a:gd name="T26" fmla="*/ 18 w 42"/>
                <a:gd name="T27" fmla="*/ 54 h 54"/>
                <a:gd name="T28" fmla="*/ 0 w 42"/>
                <a:gd name="T29" fmla="*/ 54 h 54"/>
                <a:gd name="T30" fmla="*/ 0 w 42"/>
                <a:gd name="T31"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4">
                  <a:moveTo>
                    <a:pt x="0" y="48"/>
                  </a:moveTo>
                  <a:lnTo>
                    <a:pt x="0" y="12"/>
                  </a:lnTo>
                  <a:lnTo>
                    <a:pt x="0" y="6"/>
                  </a:lnTo>
                  <a:lnTo>
                    <a:pt x="30" y="0"/>
                  </a:lnTo>
                  <a:lnTo>
                    <a:pt x="36" y="12"/>
                  </a:lnTo>
                  <a:lnTo>
                    <a:pt x="42" y="12"/>
                  </a:lnTo>
                  <a:lnTo>
                    <a:pt x="42" y="24"/>
                  </a:lnTo>
                  <a:lnTo>
                    <a:pt x="36" y="30"/>
                  </a:lnTo>
                  <a:lnTo>
                    <a:pt x="36" y="36"/>
                  </a:lnTo>
                  <a:lnTo>
                    <a:pt x="30" y="36"/>
                  </a:lnTo>
                  <a:lnTo>
                    <a:pt x="30" y="42"/>
                  </a:lnTo>
                  <a:lnTo>
                    <a:pt x="24" y="48"/>
                  </a:lnTo>
                  <a:lnTo>
                    <a:pt x="24" y="54"/>
                  </a:lnTo>
                  <a:lnTo>
                    <a:pt x="18" y="54"/>
                  </a:lnTo>
                  <a:lnTo>
                    <a:pt x="0" y="54"/>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39" name="Freeform 867"/>
            <p:cNvSpPr>
              <a:spLocks/>
            </p:cNvSpPr>
            <p:nvPr/>
          </p:nvSpPr>
          <p:spPr bwMode="auto">
            <a:xfrm>
              <a:off x="3810" y="1716"/>
              <a:ext cx="30" cy="36"/>
            </a:xfrm>
            <a:custGeom>
              <a:avLst/>
              <a:gdLst>
                <a:gd name="T0" fmla="*/ 18 w 30"/>
                <a:gd name="T1" fmla="*/ 36 h 36"/>
                <a:gd name="T2" fmla="*/ 6 w 30"/>
                <a:gd name="T3" fmla="*/ 36 h 36"/>
                <a:gd name="T4" fmla="*/ 6 w 30"/>
                <a:gd name="T5" fmla="*/ 30 h 36"/>
                <a:gd name="T6" fmla="*/ 0 w 30"/>
                <a:gd name="T7" fmla="*/ 36 h 36"/>
                <a:gd name="T8" fmla="*/ 0 w 30"/>
                <a:gd name="T9" fmla="*/ 30 h 36"/>
                <a:gd name="T10" fmla="*/ 0 w 30"/>
                <a:gd name="T11" fmla="*/ 24 h 36"/>
                <a:gd name="T12" fmla="*/ 0 w 30"/>
                <a:gd name="T13" fmla="*/ 12 h 36"/>
                <a:gd name="T14" fmla="*/ 6 w 30"/>
                <a:gd name="T15" fmla="*/ 12 h 36"/>
                <a:gd name="T16" fmla="*/ 6 w 30"/>
                <a:gd name="T17" fmla="*/ 6 h 36"/>
                <a:gd name="T18" fmla="*/ 6 w 30"/>
                <a:gd name="T19" fmla="*/ 0 h 36"/>
                <a:gd name="T20" fmla="*/ 18 w 30"/>
                <a:gd name="T21" fmla="*/ 0 h 36"/>
                <a:gd name="T22" fmla="*/ 24 w 30"/>
                <a:gd name="T23" fmla="*/ 0 h 36"/>
                <a:gd name="T24" fmla="*/ 24 w 30"/>
                <a:gd name="T25" fmla="*/ 6 h 36"/>
                <a:gd name="T26" fmla="*/ 24 w 30"/>
                <a:gd name="T27" fmla="*/ 18 h 36"/>
                <a:gd name="T28" fmla="*/ 30 w 30"/>
                <a:gd name="T29" fmla="*/ 36 h 36"/>
                <a:gd name="T30" fmla="*/ 18 w 30"/>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6">
                  <a:moveTo>
                    <a:pt x="18" y="36"/>
                  </a:moveTo>
                  <a:lnTo>
                    <a:pt x="6" y="36"/>
                  </a:lnTo>
                  <a:lnTo>
                    <a:pt x="6" y="30"/>
                  </a:lnTo>
                  <a:lnTo>
                    <a:pt x="0" y="36"/>
                  </a:lnTo>
                  <a:lnTo>
                    <a:pt x="0" y="30"/>
                  </a:lnTo>
                  <a:lnTo>
                    <a:pt x="0" y="24"/>
                  </a:lnTo>
                  <a:lnTo>
                    <a:pt x="0" y="12"/>
                  </a:lnTo>
                  <a:lnTo>
                    <a:pt x="6" y="12"/>
                  </a:lnTo>
                  <a:lnTo>
                    <a:pt x="6" y="6"/>
                  </a:lnTo>
                  <a:lnTo>
                    <a:pt x="6" y="0"/>
                  </a:lnTo>
                  <a:lnTo>
                    <a:pt x="18" y="0"/>
                  </a:lnTo>
                  <a:lnTo>
                    <a:pt x="24" y="0"/>
                  </a:lnTo>
                  <a:lnTo>
                    <a:pt x="24" y="6"/>
                  </a:lnTo>
                  <a:lnTo>
                    <a:pt x="24" y="18"/>
                  </a:lnTo>
                  <a:lnTo>
                    <a:pt x="30" y="36"/>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40" name="Freeform 868"/>
            <p:cNvSpPr>
              <a:spLocks/>
            </p:cNvSpPr>
            <p:nvPr/>
          </p:nvSpPr>
          <p:spPr bwMode="auto">
            <a:xfrm>
              <a:off x="3774" y="1722"/>
              <a:ext cx="42" cy="24"/>
            </a:xfrm>
            <a:custGeom>
              <a:avLst/>
              <a:gdLst>
                <a:gd name="T0" fmla="*/ 18 w 42"/>
                <a:gd name="T1" fmla="*/ 24 h 24"/>
                <a:gd name="T2" fmla="*/ 6 w 42"/>
                <a:gd name="T3" fmla="*/ 24 h 24"/>
                <a:gd name="T4" fmla="*/ 6 w 42"/>
                <a:gd name="T5" fmla="*/ 18 h 24"/>
                <a:gd name="T6" fmla="*/ 0 w 42"/>
                <a:gd name="T7" fmla="*/ 6 h 24"/>
                <a:gd name="T8" fmla="*/ 12 w 42"/>
                <a:gd name="T9" fmla="*/ 6 h 24"/>
                <a:gd name="T10" fmla="*/ 12 w 42"/>
                <a:gd name="T11" fmla="*/ 0 h 24"/>
                <a:gd name="T12" fmla="*/ 24 w 42"/>
                <a:gd name="T13" fmla="*/ 0 h 24"/>
                <a:gd name="T14" fmla="*/ 42 w 42"/>
                <a:gd name="T15" fmla="*/ 0 h 24"/>
                <a:gd name="T16" fmla="*/ 42 w 42"/>
                <a:gd name="T17" fmla="*/ 6 h 24"/>
                <a:gd name="T18" fmla="*/ 36 w 42"/>
                <a:gd name="T19" fmla="*/ 6 h 24"/>
                <a:gd name="T20" fmla="*/ 36 w 42"/>
                <a:gd name="T21" fmla="*/ 18 h 24"/>
                <a:gd name="T22" fmla="*/ 36 w 42"/>
                <a:gd name="T23" fmla="*/ 24 h 24"/>
                <a:gd name="T24" fmla="*/ 18 w 42"/>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18" y="24"/>
                  </a:moveTo>
                  <a:lnTo>
                    <a:pt x="6" y="24"/>
                  </a:lnTo>
                  <a:lnTo>
                    <a:pt x="6" y="18"/>
                  </a:lnTo>
                  <a:lnTo>
                    <a:pt x="0" y="6"/>
                  </a:lnTo>
                  <a:lnTo>
                    <a:pt x="12" y="6"/>
                  </a:lnTo>
                  <a:lnTo>
                    <a:pt x="12" y="0"/>
                  </a:lnTo>
                  <a:lnTo>
                    <a:pt x="24" y="0"/>
                  </a:lnTo>
                  <a:lnTo>
                    <a:pt x="42" y="0"/>
                  </a:lnTo>
                  <a:lnTo>
                    <a:pt x="42" y="6"/>
                  </a:lnTo>
                  <a:lnTo>
                    <a:pt x="36" y="6"/>
                  </a:lnTo>
                  <a:lnTo>
                    <a:pt x="36" y="18"/>
                  </a:lnTo>
                  <a:lnTo>
                    <a:pt x="36" y="24"/>
                  </a:lnTo>
                  <a:lnTo>
                    <a:pt x="18"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41" name="Freeform 869"/>
            <p:cNvSpPr>
              <a:spLocks/>
            </p:cNvSpPr>
            <p:nvPr/>
          </p:nvSpPr>
          <p:spPr bwMode="auto">
            <a:xfrm>
              <a:off x="2730" y="1788"/>
              <a:ext cx="36" cy="36"/>
            </a:xfrm>
            <a:custGeom>
              <a:avLst/>
              <a:gdLst>
                <a:gd name="T0" fmla="*/ 36 w 36"/>
                <a:gd name="T1" fmla="*/ 36 h 36"/>
                <a:gd name="T2" fmla="*/ 0 w 36"/>
                <a:gd name="T3" fmla="*/ 36 h 36"/>
                <a:gd name="T4" fmla="*/ 0 w 36"/>
                <a:gd name="T5" fmla="*/ 0 h 36"/>
                <a:gd name="T6" fmla="*/ 36 w 36"/>
                <a:gd name="T7" fmla="*/ 0 h 36"/>
                <a:gd name="T8" fmla="*/ 36 w 36"/>
                <a:gd name="T9" fmla="*/ 18 h 36"/>
                <a:gd name="T10" fmla="*/ 3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6" y="36"/>
                  </a:moveTo>
                  <a:lnTo>
                    <a:pt x="0" y="36"/>
                  </a:lnTo>
                  <a:lnTo>
                    <a:pt x="0" y="0"/>
                  </a:lnTo>
                  <a:lnTo>
                    <a:pt x="36" y="0"/>
                  </a:lnTo>
                  <a:lnTo>
                    <a:pt x="36" y="18"/>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42" name="Freeform 870"/>
            <p:cNvSpPr>
              <a:spLocks/>
            </p:cNvSpPr>
            <p:nvPr/>
          </p:nvSpPr>
          <p:spPr bwMode="auto">
            <a:xfrm>
              <a:off x="2628" y="1782"/>
              <a:ext cx="36" cy="42"/>
            </a:xfrm>
            <a:custGeom>
              <a:avLst/>
              <a:gdLst>
                <a:gd name="T0" fmla="*/ 36 w 36"/>
                <a:gd name="T1" fmla="*/ 42 h 42"/>
                <a:gd name="T2" fmla="*/ 0 w 36"/>
                <a:gd name="T3" fmla="*/ 36 h 42"/>
                <a:gd name="T4" fmla="*/ 0 w 36"/>
                <a:gd name="T5" fmla="*/ 6 h 42"/>
                <a:gd name="T6" fmla="*/ 0 w 36"/>
                <a:gd name="T7" fmla="*/ 0 h 42"/>
                <a:gd name="T8" fmla="*/ 36 w 36"/>
                <a:gd name="T9" fmla="*/ 6 h 42"/>
                <a:gd name="T10" fmla="*/ 36 w 36"/>
                <a:gd name="T11" fmla="*/ 42 h 42"/>
              </a:gdLst>
              <a:ahLst/>
              <a:cxnLst>
                <a:cxn ang="0">
                  <a:pos x="T0" y="T1"/>
                </a:cxn>
                <a:cxn ang="0">
                  <a:pos x="T2" y="T3"/>
                </a:cxn>
                <a:cxn ang="0">
                  <a:pos x="T4" y="T5"/>
                </a:cxn>
                <a:cxn ang="0">
                  <a:pos x="T6" y="T7"/>
                </a:cxn>
                <a:cxn ang="0">
                  <a:pos x="T8" y="T9"/>
                </a:cxn>
                <a:cxn ang="0">
                  <a:pos x="T10" y="T11"/>
                </a:cxn>
              </a:cxnLst>
              <a:rect l="0" t="0" r="r" b="b"/>
              <a:pathLst>
                <a:path w="36" h="42">
                  <a:moveTo>
                    <a:pt x="36" y="42"/>
                  </a:moveTo>
                  <a:lnTo>
                    <a:pt x="0" y="36"/>
                  </a:lnTo>
                  <a:lnTo>
                    <a:pt x="0" y="6"/>
                  </a:lnTo>
                  <a:lnTo>
                    <a:pt x="0" y="0"/>
                  </a:lnTo>
                  <a:lnTo>
                    <a:pt x="36" y="6"/>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43" name="Rectangle 871"/>
            <p:cNvSpPr>
              <a:spLocks noChangeArrowheads="1"/>
            </p:cNvSpPr>
            <p:nvPr/>
          </p:nvSpPr>
          <p:spPr bwMode="auto">
            <a:xfrm>
              <a:off x="2664" y="1788"/>
              <a:ext cx="36" cy="36"/>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144" name="Rectangle 872"/>
            <p:cNvSpPr>
              <a:spLocks noChangeArrowheads="1"/>
            </p:cNvSpPr>
            <p:nvPr/>
          </p:nvSpPr>
          <p:spPr bwMode="auto">
            <a:xfrm>
              <a:off x="2700" y="1788"/>
              <a:ext cx="30" cy="36"/>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145" name="Freeform 873"/>
            <p:cNvSpPr>
              <a:spLocks/>
            </p:cNvSpPr>
            <p:nvPr/>
          </p:nvSpPr>
          <p:spPr bwMode="auto">
            <a:xfrm>
              <a:off x="4200" y="1650"/>
              <a:ext cx="54" cy="48"/>
            </a:xfrm>
            <a:custGeom>
              <a:avLst/>
              <a:gdLst>
                <a:gd name="T0" fmla="*/ 6 w 54"/>
                <a:gd name="T1" fmla="*/ 48 h 48"/>
                <a:gd name="T2" fmla="*/ 0 w 54"/>
                <a:gd name="T3" fmla="*/ 36 h 48"/>
                <a:gd name="T4" fmla="*/ 6 w 54"/>
                <a:gd name="T5" fmla="*/ 24 h 48"/>
                <a:gd name="T6" fmla="*/ 18 w 54"/>
                <a:gd name="T7" fmla="*/ 12 h 48"/>
                <a:gd name="T8" fmla="*/ 12 w 54"/>
                <a:gd name="T9" fmla="*/ 12 h 48"/>
                <a:gd name="T10" fmla="*/ 30 w 54"/>
                <a:gd name="T11" fmla="*/ 0 h 48"/>
                <a:gd name="T12" fmla="*/ 36 w 54"/>
                <a:gd name="T13" fmla="*/ 0 h 48"/>
                <a:gd name="T14" fmla="*/ 42 w 54"/>
                <a:gd name="T15" fmla="*/ 0 h 48"/>
                <a:gd name="T16" fmla="*/ 48 w 54"/>
                <a:gd name="T17" fmla="*/ 0 h 48"/>
                <a:gd name="T18" fmla="*/ 54 w 54"/>
                <a:gd name="T19" fmla="*/ 0 h 48"/>
                <a:gd name="T20" fmla="*/ 48 w 54"/>
                <a:gd name="T21" fmla="*/ 6 h 48"/>
                <a:gd name="T22" fmla="*/ 36 w 54"/>
                <a:gd name="T23" fmla="*/ 12 h 48"/>
                <a:gd name="T24" fmla="*/ 30 w 54"/>
                <a:gd name="T25" fmla="*/ 18 h 48"/>
                <a:gd name="T26" fmla="*/ 24 w 54"/>
                <a:gd name="T27" fmla="*/ 24 h 48"/>
                <a:gd name="T28" fmla="*/ 18 w 54"/>
                <a:gd name="T29" fmla="*/ 30 h 48"/>
                <a:gd name="T30" fmla="*/ 18 w 54"/>
                <a:gd name="T31" fmla="*/ 36 h 48"/>
                <a:gd name="T32" fmla="*/ 12 w 54"/>
                <a:gd name="T33" fmla="*/ 42 h 48"/>
                <a:gd name="T34" fmla="*/ 6 w 5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8">
                  <a:moveTo>
                    <a:pt x="6" y="48"/>
                  </a:moveTo>
                  <a:lnTo>
                    <a:pt x="0" y="36"/>
                  </a:lnTo>
                  <a:lnTo>
                    <a:pt x="6" y="24"/>
                  </a:lnTo>
                  <a:lnTo>
                    <a:pt x="18" y="12"/>
                  </a:lnTo>
                  <a:lnTo>
                    <a:pt x="12" y="12"/>
                  </a:lnTo>
                  <a:lnTo>
                    <a:pt x="30" y="0"/>
                  </a:lnTo>
                  <a:lnTo>
                    <a:pt x="36" y="0"/>
                  </a:lnTo>
                  <a:lnTo>
                    <a:pt x="42" y="0"/>
                  </a:lnTo>
                  <a:lnTo>
                    <a:pt x="48" y="0"/>
                  </a:lnTo>
                  <a:lnTo>
                    <a:pt x="54" y="0"/>
                  </a:lnTo>
                  <a:lnTo>
                    <a:pt x="48" y="6"/>
                  </a:lnTo>
                  <a:lnTo>
                    <a:pt x="36" y="12"/>
                  </a:lnTo>
                  <a:lnTo>
                    <a:pt x="30" y="18"/>
                  </a:lnTo>
                  <a:lnTo>
                    <a:pt x="24" y="24"/>
                  </a:lnTo>
                  <a:lnTo>
                    <a:pt x="18" y="30"/>
                  </a:lnTo>
                  <a:lnTo>
                    <a:pt x="18" y="36"/>
                  </a:lnTo>
                  <a:lnTo>
                    <a:pt x="12" y="42"/>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46" name="Freeform 874"/>
            <p:cNvSpPr>
              <a:spLocks/>
            </p:cNvSpPr>
            <p:nvPr/>
          </p:nvSpPr>
          <p:spPr bwMode="auto">
            <a:xfrm>
              <a:off x="2430" y="1776"/>
              <a:ext cx="48" cy="36"/>
            </a:xfrm>
            <a:custGeom>
              <a:avLst/>
              <a:gdLst>
                <a:gd name="T0" fmla="*/ 0 w 48"/>
                <a:gd name="T1" fmla="*/ 36 h 36"/>
                <a:gd name="T2" fmla="*/ 6 w 48"/>
                <a:gd name="T3" fmla="*/ 0 h 36"/>
                <a:gd name="T4" fmla="*/ 12 w 48"/>
                <a:gd name="T5" fmla="*/ 0 h 36"/>
                <a:gd name="T6" fmla="*/ 48 w 48"/>
                <a:gd name="T7" fmla="*/ 0 h 36"/>
                <a:gd name="T8" fmla="*/ 48 w 48"/>
                <a:gd name="T9" fmla="*/ 36 h 36"/>
                <a:gd name="T10" fmla="*/ 6 w 48"/>
                <a:gd name="T11" fmla="*/ 36 h 36"/>
                <a:gd name="T12" fmla="*/ 0 w 4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36"/>
                  </a:moveTo>
                  <a:lnTo>
                    <a:pt x="6" y="0"/>
                  </a:lnTo>
                  <a:lnTo>
                    <a:pt x="12" y="0"/>
                  </a:lnTo>
                  <a:lnTo>
                    <a:pt x="48" y="0"/>
                  </a:lnTo>
                  <a:lnTo>
                    <a:pt x="48" y="36"/>
                  </a:lnTo>
                  <a:lnTo>
                    <a:pt x="6"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47" name="Freeform 875"/>
            <p:cNvSpPr>
              <a:spLocks/>
            </p:cNvSpPr>
            <p:nvPr/>
          </p:nvSpPr>
          <p:spPr bwMode="auto">
            <a:xfrm>
              <a:off x="2382" y="1776"/>
              <a:ext cx="54" cy="36"/>
            </a:xfrm>
            <a:custGeom>
              <a:avLst/>
              <a:gdLst>
                <a:gd name="T0" fmla="*/ 0 w 54"/>
                <a:gd name="T1" fmla="*/ 30 h 36"/>
                <a:gd name="T2" fmla="*/ 0 w 54"/>
                <a:gd name="T3" fmla="*/ 24 h 36"/>
                <a:gd name="T4" fmla="*/ 0 w 54"/>
                <a:gd name="T5" fmla="*/ 0 h 36"/>
                <a:gd name="T6" fmla="*/ 54 w 54"/>
                <a:gd name="T7" fmla="*/ 0 h 36"/>
                <a:gd name="T8" fmla="*/ 48 w 54"/>
                <a:gd name="T9" fmla="*/ 36 h 36"/>
                <a:gd name="T10" fmla="*/ 0 w 54"/>
                <a:gd name="T11" fmla="*/ 30 h 36"/>
              </a:gdLst>
              <a:ahLst/>
              <a:cxnLst>
                <a:cxn ang="0">
                  <a:pos x="T0" y="T1"/>
                </a:cxn>
                <a:cxn ang="0">
                  <a:pos x="T2" y="T3"/>
                </a:cxn>
                <a:cxn ang="0">
                  <a:pos x="T4" y="T5"/>
                </a:cxn>
                <a:cxn ang="0">
                  <a:pos x="T6" y="T7"/>
                </a:cxn>
                <a:cxn ang="0">
                  <a:pos x="T8" y="T9"/>
                </a:cxn>
                <a:cxn ang="0">
                  <a:pos x="T10" y="T11"/>
                </a:cxn>
              </a:cxnLst>
              <a:rect l="0" t="0" r="r" b="b"/>
              <a:pathLst>
                <a:path w="54" h="36">
                  <a:moveTo>
                    <a:pt x="0" y="30"/>
                  </a:moveTo>
                  <a:lnTo>
                    <a:pt x="0" y="24"/>
                  </a:lnTo>
                  <a:lnTo>
                    <a:pt x="0" y="0"/>
                  </a:lnTo>
                  <a:lnTo>
                    <a:pt x="54" y="0"/>
                  </a:lnTo>
                  <a:lnTo>
                    <a:pt x="48" y="36"/>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48" name="Freeform 876"/>
            <p:cNvSpPr>
              <a:spLocks/>
            </p:cNvSpPr>
            <p:nvPr/>
          </p:nvSpPr>
          <p:spPr bwMode="auto">
            <a:xfrm>
              <a:off x="2478" y="1776"/>
              <a:ext cx="60" cy="42"/>
            </a:xfrm>
            <a:custGeom>
              <a:avLst/>
              <a:gdLst>
                <a:gd name="T0" fmla="*/ 0 w 60"/>
                <a:gd name="T1" fmla="*/ 36 h 42"/>
                <a:gd name="T2" fmla="*/ 0 w 60"/>
                <a:gd name="T3" fmla="*/ 0 h 42"/>
                <a:gd name="T4" fmla="*/ 42 w 60"/>
                <a:gd name="T5" fmla="*/ 6 h 42"/>
                <a:gd name="T6" fmla="*/ 60 w 60"/>
                <a:gd name="T7" fmla="*/ 6 h 42"/>
                <a:gd name="T8" fmla="*/ 60 w 60"/>
                <a:gd name="T9" fmla="*/ 30 h 42"/>
                <a:gd name="T10" fmla="*/ 48 w 60"/>
                <a:gd name="T11" fmla="*/ 30 h 42"/>
                <a:gd name="T12" fmla="*/ 48 w 60"/>
                <a:gd name="T13" fmla="*/ 42 h 42"/>
                <a:gd name="T14" fmla="*/ 42 w 60"/>
                <a:gd name="T15" fmla="*/ 42 h 42"/>
                <a:gd name="T16" fmla="*/ 0 w 60"/>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2">
                  <a:moveTo>
                    <a:pt x="0" y="36"/>
                  </a:moveTo>
                  <a:lnTo>
                    <a:pt x="0" y="0"/>
                  </a:lnTo>
                  <a:lnTo>
                    <a:pt x="42" y="6"/>
                  </a:lnTo>
                  <a:lnTo>
                    <a:pt x="60" y="6"/>
                  </a:lnTo>
                  <a:lnTo>
                    <a:pt x="60" y="30"/>
                  </a:lnTo>
                  <a:lnTo>
                    <a:pt x="48" y="30"/>
                  </a:lnTo>
                  <a:lnTo>
                    <a:pt x="48" y="42"/>
                  </a:lnTo>
                  <a:lnTo>
                    <a:pt x="42" y="42"/>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49" name="Freeform 877"/>
            <p:cNvSpPr>
              <a:spLocks/>
            </p:cNvSpPr>
            <p:nvPr/>
          </p:nvSpPr>
          <p:spPr bwMode="auto">
            <a:xfrm>
              <a:off x="2526" y="1782"/>
              <a:ext cx="36" cy="36"/>
            </a:xfrm>
            <a:custGeom>
              <a:avLst/>
              <a:gdLst>
                <a:gd name="T0" fmla="*/ 36 w 36"/>
                <a:gd name="T1" fmla="*/ 36 h 36"/>
                <a:gd name="T2" fmla="*/ 0 w 36"/>
                <a:gd name="T3" fmla="*/ 36 h 36"/>
                <a:gd name="T4" fmla="*/ 0 w 36"/>
                <a:gd name="T5" fmla="*/ 24 h 36"/>
                <a:gd name="T6" fmla="*/ 12 w 36"/>
                <a:gd name="T7" fmla="*/ 24 h 36"/>
                <a:gd name="T8" fmla="*/ 12 w 36"/>
                <a:gd name="T9" fmla="*/ 0 h 36"/>
                <a:gd name="T10" fmla="*/ 30 w 36"/>
                <a:gd name="T11" fmla="*/ 0 h 36"/>
                <a:gd name="T12" fmla="*/ 36 w 36"/>
                <a:gd name="T13" fmla="*/ 0 h 36"/>
                <a:gd name="T14" fmla="*/ 36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36"/>
                  </a:moveTo>
                  <a:lnTo>
                    <a:pt x="0" y="36"/>
                  </a:lnTo>
                  <a:lnTo>
                    <a:pt x="0" y="24"/>
                  </a:lnTo>
                  <a:lnTo>
                    <a:pt x="12" y="24"/>
                  </a:lnTo>
                  <a:lnTo>
                    <a:pt x="12" y="0"/>
                  </a:lnTo>
                  <a:lnTo>
                    <a:pt x="30" y="0"/>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50" name="Freeform 878"/>
            <p:cNvSpPr>
              <a:spLocks/>
            </p:cNvSpPr>
            <p:nvPr/>
          </p:nvSpPr>
          <p:spPr bwMode="auto">
            <a:xfrm>
              <a:off x="3696" y="1734"/>
              <a:ext cx="48" cy="36"/>
            </a:xfrm>
            <a:custGeom>
              <a:avLst/>
              <a:gdLst>
                <a:gd name="T0" fmla="*/ 48 w 48"/>
                <a:gd name="T1" fmla="*/ 12 h 36"/>
                <a:gd name="T2" fmla="*/ 36 w 48"/>
                <a:gd name="T3" fmla="*/ 12 h 36"/>
                <a:gd name="T4" fmla="*/ 42 w 48"/>
                <a:gd name="T5" fmla="*/ 18 h 36"/>
                <a:gd name="T6" fmla="*/ 36 w 48"/>
                <a:gd name="T7" fmla="*/ 18 h 36"/>
                <a:gd name="T8" fmla="*/ 12 w 48"/>
                <a:gd name="T9" fmla="*/ 24 h 36"/>
                <a:gd name="T10" fmla="*/ 12 w 48"/>
                <a:gd name="T11" fmla="*/ 30 h 36"/>
                <a:gd name="T12" fmla="*/ 6 w 48"/>
                <a:gd name="T13" fmla="*/ 30 h 36"/>
                <a:gd name="T14" fmla="*/ 6 w 48"/>
                <a:gd name="T15" fmla="*/ 36 h 36"/>
                <a:gd name="T16" fmla="*/ 0 w 48"/>
                <a:gd name="T17" fmla="*/ 0 h 36"/>
                <a:gd name="T18" fmla="*/ 6 w 48"/>
                <a:gd name="T19" fmla="*/ 0 h 36"/>
                <a:gd name="T20" fmla="*/ 18 w 48"/>
                <a:gd name="T21" fmla="*/ 0 h 36"/>
                <a:gd name="T22" fmla="*/ 18 w 48"/>
                <a:gd name="T23" fmla="*/ 6 h 36"/>
                <a:gd name="T24" fmla="*/ 30 w 48"/>
                <a:gd name="T25" fmla="*/ 0 h 36"/>
                <a:gd name="T26" fmla="*/ 30 w 48"/>
                <a:gd name="T27" fmla="*/ 6 h 36"/>
                <a:gd name="T28" fmla="*/ 48 w 48"/>
                <a:gd name="T29" fmla="*/ 0 h 36"/>
                <a:gd name="T30" fmla="*/ 48 w 48"/>
                <a:gd name="T31"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6">
                  <a:moveTo>
                    <a:pt x="48" y="12"/>
                  </a:moveTo>
                  <a:lnTo>
                    <a:pt x="36" y="12"/>
                  </a:lnTo>
                  <a:lnTo>
                    <a:pt x="42" y="18"/>
                  </a:lnTo>
                  <a:lnTo>
                    <a:pt x="36" y="18"/>
                  </a:lnTo>
                  <a:lnTo>
                    <a:pt x="12" y="24"/>
                  </a:lnTo>
                  <a:lnTo>
                    <a:pt x="12" y="30"/>
                  </a:lnTo>
                  <a:lnTo>
                    <a:pt x="6" y="30"/>
                  </a:lnTo>
                  <a:lnTo>
                    <a:pt x="6" y="36"/>
                  </a:lnTo>
                  <a:lnTo>
                    <a:pt x="0" y="0"/>
                  </a:lnTo>
                  <a:lnTo>
                    <a:pt x="6" y="0"/>
                  </a:lnTo>
                  <a:lnTo>
                    <a:pt x="18" y="0"/>
                  </a:lnTo>
                  <a:lnTo>
                    <a:pt x="18" y="6"/>
                  </a:lnTo>
                  <a:lnTo>
                    <a:pt x="30" y="0"/>
                  </a:lnTo>
                  <a:lnTo>
                    <a:pt x="30" y="6"/>
                  </a:lnTo>
                  <a:lnTo>
                    <a:pt x="48" y="0"/>
                  </a:lnTo>
                  <a:lnTo>
                    <a:pt x="48"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51" name="Freeform 879"/>
            <p:cNvSpPr>
              <a:spLocks/>
            </p:cNvSpPr>
            <p:nvPr/>
          </p:nvSpPr>
          <p:spPr bwMode="auto">
            <a:xfrm>
              <a:off x="2598" y="1788"/>
              <a:ext cx="30" cy="30"/>
            </a:xfrm>
            <a:custGeom>
              <a:avLst/>
              <a:gdLst>
                <a:gd name="T0" fmla="*/ 0 w 30"/>
                <a:gd name="T1" fmla="*/ 30 h 30"/>
                <a:gd name="T2" fmla="*/ 0 w 30"/>
                <a:gd name="T3" fmla="*/ 0 h 30"/>
                <a:gd name="T4" fmla="*/ 18 w 30"/>
                <a:gd name="T5" fmla="*/ 0 h 30"/>
                <a:gd name="T6" fmla="*/ 30 w 30"/>
                <a:gd name="T7" fmla="*/ 0 h 30"/>
                <a:gd name="T8" fmla="*/ 30 w 30"/>
                <a:gd name="T9" fmla="*/ 30 h 30"/>
                <a:gd name="T10" fmla="*/ 0 w 30"/>
                <a:gd name="T11" fmla="*/ 30 h 30"/>
              </a:gdLst>
              <a:ahLst/>
              <a:cxnLst>
                <a:cxn ang="0">
                  <a:pos x="T0" y="T1"/>
                </a:cxn>
                <a:cxn ang="0">
                  <a:pos x="T2" y="T3"/>
                </a:cxn>
                <a:cxn ang="0">
                  <a:pos x="T4" y="T5"/>
                </a:cxn>
                <a:cxn ang="0">
                  <a:pos x="T6" y="T7"/>
                </a:cxn>
                <a:cxn ang="0">
                  <a:pos x="T8" y="T9"/>
                </a:cxn>
                <a:cxn ang="0">
                  <a:pos x="T10" y="T11"/>
                </a:cxn>
              </a:cxnLst>
              <a:rect l="0" t="0" r="r" b="b"/>
              <a:pathLst>
                <a:path w="30" h="30">
                  <a:moveTo>
                    <a:pt x="0" y="30"/>
                  </a:moveTo>
                  <a:lnTo>
                    <a:pt x="0" y="0"/>
                  </a:lnTo>
                  <a:lnTo>
                    <a:pt x="18" y="0"/>
                  </a:lnTo>
                  <a:lnTo>
                    <a:pt x="30" y="0"/>
                  </a:lnTo>
                  <a:lnTo>
                    <a:pt x="30"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52" name="Freeform 880"/>
            <p:cNvSpPr>
              <a:spLocks/>
            </p:cNvSpPr>
            <p:nvPr/>
          </p:nvSpPr>
          <p:spPr bwMode="auto">
            <a:xfrm>
              <a:off x="1668" y="1698"/>
              <a:ext cx="54" cy="84"/>
            </a:xfrm>
            <a:custGeom>
              <a:avLst/>
              <a:gdLst>
                <a:gd name="T0" fmla="*/ 42 w 54"/>
                <a:gd name="T1" fmla="*/ 84 h 84"/>
                <a:gd name="T2" fmla="*/ 30 w 54"/>
                <a:gd name="T3" fmla="*/ 78 h 84"/>
                <a:gd name="T4" fmla="*/ 24 w 54"/>
                <a:gd name="T5" fmla="*/ 78 h 84"/>
                <a:gd name="T6" fmla="*/ 30 w 54"/>
                <a:gd name="T7" fmla="*/ 72 h 84"/>
                <a:gd name="T8" fmla="*/ 24 w 54"/>
                <a:gd name="T9" fmla="*/ 72 h 84"/>
                <a:gd name="T10" fmla="*/ 24 w 54"/>
                <a:gd name="T11" fmla="*/ 66 h 84"/>
                <a:gd name="T12" fmla="*/ 18 w 54"/>
                <a:gd name="T13" fmla="*/ 66 h 84"/>
                <a:gd name="T14" fmla="*/ 24 w 54"/>
                <a:gd name="T15" fmla="*/ 54 h 84"/>
                <a:gd name="T16" fmla="*/ 24 w 54"/>
                <a:gd name="T17" fmla="*/ 48 h 84"/>
                <a:gd name="T18" fmla="*/ 18 w 54"/>
                <a:gd name="T19" fmla="*/ 48 h 84"/>
                <a:gd name="T20" fmla="*/ 18 w 54"/>
                <a:gd name="T21" fmla="*/ 42 h 84"/>
                <a:gd name="T22" fmla="*/ 18 w 54"/>
                <a:gd name="T23" fmla="*/ 36 h 84"/>
                <a:gd name="T24" fmla="*/ 12 w 54"/>
                <a:gd name="T25" fmla="*/ 36 h 84"/>
                <a:gd name="T26" fmla="*/ 6 w 54"/>
                <a:gd name="T27" fmla="*/ 36 h 84"/>
                <a:gd name="T28" fmla="*/ 6 w 54"/>
                <a:gd name="T29" fmla="*/ 30 h 84"/>
                <a:gd name="T30" fmla="*/ 0 w 54"/>
                <a:gd name="T31" fmla="*/ 30 h 84"/>
                <a:gd name="T32" fmla="*/ 0 w 54"/>
                <a:gd name="T33" fmla="*/ 18 h 84"/>
                <a:gd name="T34" fmla="*/ 0 w 54"/>
                <a:gd name="T35" fmla="*/ 12 h 84"/>
                <a:gd name="T36" fmla="*/ 6 w 54"/>
                <a:gd name="T37" fmla="*/ 12 h 84"/>
                <a:gd name="T38" fmla="*/ 0 w 54"/>
                <a:gd name="T39" fmla="*/ 6 h 84"/>
                <a:gd name="T40" fmla="*/ 6 w 54"/>
                <a:gd name="T41" fmla="*/ 6 h 84"/>
                <a:gd name="T42" fmla="*/ 12 w 54"/>
                <a:gd name="T43" fmla="*/ 6 h 84"/>
                <a:gd name="T44" fmla="*/ 12 w 54"/>
                <a:gd name="T45" fmla="*/ 0 h 84"/>
                <a:gd name="T46" fmla="*/ 18 w 54"/>
                <a:gd name="T47" fmla="*/ 0 h 84"/>
                <a:gd name="T48" fmla="*/ 18 w 54"/>
                <a:gd name="T49" fmla="*/ 6 h 84"/>
                <a:gd name="T50" fmla="*/ 24 w 54"/>
                <a:gd name="T51" fmla="*/ 6 h 84"/>
                <a:gd name="T52" fmla="*/ 36 w 54"/>
                <a:gd name="T53" fmla="*/ 12 h 84"/>
                <a:gd name="T54" fmla="*/ 42 w 54"/>
                <a:gd name="T55" fmla="*/ 12 h 84"/>
                <a:gd name="T56" fmla="*/ 48 w 54"/>
                <a:gd name="T57" fmla="*/ 12 h 84"/>
                <a:gd name="T58" fmla="*/ 54 w 54"/>
                <a:gd name="T59" fmla="*/ 6 h 84"/>
                <a:gd name="T60" fmla="*/ 42 w 54"/>
                <a:gd name="T6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84">
                  <a:moveTo>
                    <a:pt x="42" y="84"/>
                  </a:moveTo>
                  <a:lnTo>
                    <a:pt x="30" y="78"/>
                  </a:lnTo>
                  <a:lnTo>
                    <a:pt x="24" y="78"/>
                  </a:lnTo>
                  <a:lnTo>
                    <a:pt x="30" y="72"/>
                  </a:lnTo>
                  <a:lnTo>
                    <a:pt x="24" y="72"/>
                  </a:lnTo>
                  <a:lnTo>
                    <a:pt x="24" y="66"/>
                  </a:lnTo>
                  <a:lnTo>
                    <a:pt x="18" y="66"/>
                  </a:lnTo>
                  <a:lnTo>
                    <a:pt x="24" y="54"/>
                  </a:lnTo>
                  <a:lnTo>
                    <a:pt x="24" y="48"/>
                  </a:lnTo>
                  <a:lnTo>
                    <a:pt x="18" y="48"/>
                  </a:lnTo>
                  <a:lnTo>
                    <a:pt x="18" y="42"/>
                  </a:lnTo>
                  <a:lnTo>
                    <a:pt x="18" y="36"/>
                  </a:lnTo>
                  <a:lnTo>
                    <a:pt x="12" y="36"/>
                  </a:lnTo>
                  <a:lnTo>
                    <a:pt x="6" y="36"/>
                  </a:lnTo>
                  <a:lnTo>
                    <a:pt x="6" y="30"/>
                  </a:lnTo>
                  <a:lnTo>
                    <a:pt x="0" y="30"/>
                  </a:lnTo>
                  <a:lnTo>
                    <a:pt x="0" y="18"/>
                  </a:lnTo>
                  <a:lnTo>
                    <a:pt x="0" y="12"/>
                  </a:lnTo>
                  <a:lnTo>
                    <a:pt x="6" y="12"/>
                  </a:lnTo>
                  <a:lnTo>
                    <a:pt x="0" y="6"/>
                  </a:lnTo>
                  <a:lnTo>
                    <a:pt x="6" y="6"/>
                  </a:lnTo>
                  <a:lnTo>
                    <a:pt x="12" y="6"/>
                  </a:lnTo>
                  <a:lnTo>
                    <a:pt x="12" y="0"/>
                  </a:lnTo>
                  <a:lnTo>
                    <a:pt x="18" y="0"/>
                  </a:lnTo>
                  <a:lnTo>
                    <a:pt x="18" y="6"/>
                  </a:lnTo>
                  <a:lnTo>
                    <a:pt x="24" y="6"/>
                  </a:lnTo>
                  <a:lnTo>
                    <a:pt x="36" y="12"/>
                  </a:lnTo>
                  <a:lnTo>
                    <a:pt x="42" y="12"/>
                  </a:lnTo>
                  <a:lnTo>
                    <a:pt x="48" y="12"/>
                  </a:lnTo>
                  <a:lnTo>
                    <a:pt x="54" y="6"/>
                  </a:lnTo>
                  <a:lnTo>
                    <a:pt x="42" y="8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53" name="Freeform 881"/>
            <p:cNvSpPr>
              <a:spLocks/>
            </p:cNvSpPr>
            <p:nvPr/>
          </p:nvSpPr>
          <p:spPr bwMode="auto">
            <a:xfrm>
              <a:off x="2562" y="1782"/>
              <a:ext cx="36" cy="36"/>
            </a:xfrm>
            <a:custGeom>
              <a:avLst/>
              <a:gdLst>
                <a:gd name="T0" fmla="*/ 0 w 36"/>
                <a:gd name="T1" fmla="*/ 36 h 36"/>
                <a:gd name="T2" fmla="*/ 0 w 36"/>
                <a:gd name="T3" fmla="*/ 0 h 36"/>
                <a:gd name="T4" fmla="*/ 18 w 36"/>
                <a:gd name="T5" fmla="*/ 6 h 36"/>
                <a:gd name="T6" fmla="*/ 24 w 36"/>
                <a:gd name="T7" fmla="*/ 6 h 36"/>
                <a:gd name="T8" fmla="*/ 30 w 36"/>
                <a:gd name="T9" fmla="*/ 6 h 36"/>
                <a:gd name="T10" fmla="*/ 36 w 36"/>
                <a:gd name="T11" fmla="*/ 6 h 36"/>
                <a:gd name="T12" fmla="*/ 36 w 36"/>
                <a:gd name="T13" fmla="*/ 36 h 36"/>
                <a:gd name="T14" fmla="*/ 0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0" y="36"/>
                  </a:moveTo>
                  <a:lnTo>
                    <a:pt x="0" y="0"/>
                  </a:lnTo>
                  <a:lnTo>
                    <a:pt x="18" y="6"/>
                  </a:lnTo>
                  <a:lnTo>
                    <a:pt x="24" y="6"/>
                  </a:lnTo>
                  <a:lnTo>
                    <a:pt x="30" y="6"/>
                  </a:lnTo>
                  <a:lnTo>
                    <a:pt x="36" y="6"/>
                  </a:lnTo>
                  <a:lnTo>
                    <a:pt x="3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54" name="Freeform 882"/>
            <p:cNvSpPr>
              <a:spLocks/>
            </p:cNvSpPr>
            <p:nvPr/>
          </p:nvSpPr>
          <p:spPr bwMode="auto">
            <a:xfrm>
              <a:off x="4296" y="1632"/>
              <a:ext cx="66" cy="54"/>
            </a:xfrm>
            <a:custGeom>
              <a:avLst/>
              <a:gdLst>
                <a:gd name="T0" fmla="*/ 60 w 66"/>
                <a:gd name="T1" fmla="*/ 36 h 54"/>
                <a:gd name="T2" fmla="*/ 48 w 66"/>
                <a:gd name="T3" fmla="*/ 54 h 54"/>
                <a:gd name="T4" fmla="*/ 24 w 66"/>
                <a:gd name="T5" fmla="*/ 36 h 54"/>
                <a:gd name="T6" fmla="*/ 18 w 66"/>
                <a:gd name="T7" fmla="*/ 36 h 54"/>
                <a:gd name="T8" fmla="*/ 0 w 66"/>
                <a:gd name="T9" fmla="*/ 24 h 54"/>
                <a:gd name="T10" fmla="*/ 6 w 66"/>
                <a:gd name="T11" fmla="*/ 24 h 54"/>
                <a:gd name="T12" fmla="*/ 18 w 66"/>
                <a:gd name="T13" fmla="*/ 18 h 54"/>
                <a:gd name="T14" fmla="*/ 18 w 66"/>
                <a:gd name="T15" fmla="*/ 12 h 54"/>
                <a:gd name="T16" fmla="*/ 24 w 66"/>
                <a:gd name="T17" fmla="*/ 12 h 54"/>
                <a:gd name="T18" fmla="*/ 30 w 66"/>
                <a:gd name="T19" fmla="*/ 12 h 54"/>
                <a:gd name="T20" fmla="*/ 30 w 66"/>
                <a:gd name="T21" fmla="*/ 6 h 54"/>
                <a:gd name="T22" fmla="*/ 36 w 66"/>
                <a:gd name="T23" fmla="*/ 0 h 54"/>
                <a:gd name="T24" fmla="*/ 66 w 66"/>
                <a:gd name="T25" fmla="*/ 18 h 54"/>
                <a:gd name="T26" fmla="*/ 60 w 66"/>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4">
                  <a:moveTo>
                    <a:pt x="60" y="36"/>
                  </a:moveTo>
                  <a:lnTo>
                    <a:pt x="48" y="54"/>
                  </a:lnTo>
                  <a:lnTo>
                    <a:pt x="24" y="36"/>
                  </a:lnTo>
                  <a:lnTo>
                    <a:pt x="18" y="36"/>
                  </a:lnTo>
                  <a:lnTo>
                    <a:pt x="0" y="24"/>
                  </a:lnTo>
                  <a:lnTo>
                    <a:pt x="6" y="24"/>
                  </a:lnTo>
                  <a:lnTo>
                    <a:pt x="18" y="18"/>
                  </a:lnTo>
                  <a:lnTo>
                    <a:pt x="18" y="12"/>
                  </a:lnTo>
                  <a:lnTo>
                    <a:pt x="24" y="12"/>
                  </a:lnTo>
                  <a:lnTo>
                    <a:pt x="30" y="12"/>
                  </a:lnTo>
                  <a:lnTo>
                    <a:pt x="30" y="6"/>
                  </a:lnTo>
                  <a:lnTo>
                    <a:pt x="36" y="0"/>
                  </a:lnTo>
                  <a:lnTo>
                    <a:pt x="66" y="18"/>
                  </a:lnTo>
                  <a:lnTo>
                    <a:pt x="6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55" name="Freeform 883"/>
            <p:cNvSpPr>
              <a:spLocks/>
            </p:cNvSpPr>
            <p:nvPr/>
          </p:nvSpPr>
          <p:spPr bwMode="auto">
            <a:xfrm>
              <a:off x="4044" y="1686"/>
              <a:ext cx="66" cy="60"/>
            </a:xfrm>
            <a:custGeom>
              <a:avLst/>
              <a:gdLst>
                <a:gd name="T0" fmla="*/ 0 w 66"/>
                <a:gd name="T1" fmla="*/ 54 h 60"/>
                <a:gd name="T2" fmla="*/ 6 w 66"/>
                <a:gd name="T3" fmla="*/ 54 h 60"/>
                <a:gd name="T4" fmla="*/ 6 w 66"/>
                <a:gd name="T5" fmla="*/ 48 h 60"/>
                <a:gd name="T6" fmla="*/ 0 w 66"/>
                <a:gd name="T7" fmla="*/ 48 h 60"/>
                <a:gd name="T8" fmla="*/ 6 w 66"/>
                <a:gd name="T9" fmla="*/ 48 h 60"/>
                <a:gd name="T10" fmla="*/ 6 w 66"/>
                <a:gd name="T11" fmla="*/ 42 h 60"/>
                <a:gd name="T12" fmla="*/ 6 w 66"/>
                <a:gd name="T13" fmla="*/ 36 h 60"/>
                <a:gd name="T14" fmla="*/ 6 w 66"/>
                <a:gd name="T15" fmla="*/ 30 h 60"/>
                <a:gd name="T16" fmla="*/ 12 w 66"/>
                <a:gd name="T17" fmla="*/ 24 h 60"/>
                <a:gd name="T18" fmla="*/ 6 w 66"/>
                <a:gd name="T19" fmla="*/ 12 h 60"/>
                <a:gd name="T20" fmla="*/ 0 w 66"/>
                <a:gd name="T21" fmla="*/ 12 h 60"/>
                <a:gd name="T22" fmla="*/ 0 w 66"/>
                <a:gd name="T23" fmla="*/ 6 h 60"/>
                <a:gd name="T24" fmla="*/ 6 w 66"/>
                <a:gd name="T25" fmla="*/ 6 h 60"/>
                <a:gd name="T26" fmla="*/ 6 w 66"/>
                <a:gd name="T27" fmla="*/ 0 h 60"/>
                <a:gd name="T28" fmla="*/ 12 w 66"/>
                <a:gd name="T29" fmla="*/ 0 h 60"/>
                <a:gd name="T30" fmla="*/ 12 w 66"/>
                <a:gd name="T31" fmla="*/ 6 h 60"/>
                <a:gd name="T32" fmla="*/ 18 w 66"/>
                <a:gd name="T33" fmla="*/ 0 h 60"/>
                <a:gd name="T34" fmla="*/ 18 w 66"/>
                <a:gd name="T35" fmla="*/ 6 h 60"/>
                <a:gd name="T36" fmla="*/ 18 w 66"/>
                <a:gd name="T37" fmla="*/ 12 h 60"/>
                <a:gd name="T38" fmla="*/ 24 w 66"/>
                <a:gd name="T39" fmla="*/ 12 h 60"/>
                <a:gd name="T40" fmla="*/ 30 w 66"/>
                <a:gd name="T41" fmla="*/ 12 h 60"/>
                <a:gd name="T42" fmla="*/ 30 w 66"/>
                <a:gd name="T43" fmla="*/ 18 h 60"/>
                <a:gd name="T44" fmla="*/ 36 w 66"/>
                <a:gd name="T45" fmla="*/ 18 h 60"/>
                <a:gd name="T46" fmla="*/ 42 w 66"/>
                <a:gd name="T47" fmla="*/ 18 h 60"/>
                <a:gd name="T48" fmla="*/ 48 w 66"/>
                <a:gd name="T49" fmla="*/ 18 h 60"/>
                <a:gd name="T50" fmla="*/ 54 w 66"/>
                <a:gd name="T51" fmla="*/ 18 h 60"/>
                <a:gd name="T52" fmla="*/ 54 w 66"/>
                <a:gd name="T53" fmla="*/ 24 h 60"/>
                <a:gd name="T54" fmla="*/ 60 w 66"/>
                <a:gd name="T55" fmla="*/ 18 h 60"/>
                <a:gd name="T56" fmla="*/ 66 w 66"/>
                <a:gd name="T57" fmla="*/ 18 h 60"/>
                <a:gd name="T58" fmla="*/ 66 w 66"/>
                <a:gd name="T59" fmla="*/ 24 h 60"/>
                <a:gd name="T60" fmla="*/ 60 w 66"/>
                <a:gd name="T61" fmla="*/ 30 h 60"/>
                <a:gd name="T62" fmla="*/ 60 w 66"/>
                <a:gd name="T63" fmla="*/ 42 h 60"/>
                <a:gd name="T64" fmla="*/ 54 w 66"/>
                <a:gd name="T65" fmla="*/ 42 h 60"/>
                <a:gd name="T66" fmla="*/ 54 w 66"/>
                <a:gd name="T67" fmla="*/ 48 h 60"/>
                <a:gd name="T68" fmla="*/ 48 w 66"/>
                <a:gd name="T69" fmla="*/ 54 h 60"/>
                <a:gd name="T70" fmla="*/ 48 w 66"/>
                <a:gd name="T71" fmla="*/ 60 h 60"/>
                <a:gd name="T72" fmla="*/ 42 w 66"/>
                <a:gd name="T73" fmla="*/ 60 h 60"/>
                <a:gd name="T74" fmla="*/ 42 w 66"/>
                <a:gd name="T75" fmla="*/ 54 h 60"/>
                <a:gd name="T76" fmla="*/ 36 w 66"/>
                <a:gd name="T77" fmla="*/ 54 h 60"/>
                <a:gd name="T78" fmla="*/ 36 w 66"/>
                <a:gd name="T79" fmla="*/ 48 h 60"/>
                <a:gd name="T80" fmla="*/ 30 w 66"/>
                <a:gd name="T81" fmla="*/ 48 h 60"/>
                <a:gd name="T82" fmla="*/ 30 w 66"/>
                <a:gd name="T83" fmla="*/ 54 h 60"/>
                <a:gd name="T84" fmla="*/ 24 w 66"/>
                <a:gd name="T85" fmla="*/ 60 h 60"/>
                <a:gd name="T86" fmla="*/ 24 w 66"/>
                <a:gd name="T87" fmla="*/ 54 h 60"/>
                <a:gd name="T88" fmla="*/ 24 w 66"/>
                <a:gd name="T89" fmla="*/ 60 h 60"/>
                <a:gd name="T90" fmla="*/ 18 w 66"/>
                <a:gd name="T91" fmla="*/ 60 h 60"/>
                <a:gd name="T92" fmla="*/ 18 w 66"/>
                <a:gd name="T93" fmla="*/ 54 h 60"/>
                <a:gd name="T94" fmla="*/ 12 w 66"/>
                <a:gd name="T95" fmla="*/ 54 h 60"/>
                <a:gd name="T96" fmla="*/ 6 w 66"/>
                <a:gd name="T97" fmla="*/ 54 h 60"/>
                <a:gd name="T98" fmla="*/ 0 w 66"/>
                <a:gd name="T9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60">
                  <a:moveTo>
                    <a:pt x="0" y="54"/>
                  </a:moveTo>
                  <a:lnTo>
                    <a:pt x="6" y="54"/>
                  </a:lnTo>
                  <a:lnTo>
                    <a:pt x="6" y="48"/>
                  </a:lnTo>
                  <a:lnTo>
                    <a:pt x="0" y="48"/>
                  </a:lnTo>
                  <a:lnTo>
                    <a:pt x="6" y="48"/>
                  </a:lnTo>
                  <a:lnTo>
                    <a:pt x="6" y="42"/>
                  </a:lnTo>
                  <a:lnTo>
                    <a:pt x="6" y="36"/>
                  </a:lnTo>
                  <a:lnTo>
                    <a:pt x="6" y="30"/>
                  </a:lnTo>
                  <a:lnTo>
                    <a:pt x="12" y="24"/>
                  </a:lnTo>
                  <a:lnTo>
                    <a:pt x="6" y="12"/>
                  </a:lnTo>
                  <a:lnTo>
                    <a:pt x="0" y="12"/>
                  </a:lnTo>
                  <a:lnTo>
                    <a:pt x="0" y="6"/>
                  </a:lnTo>
                  <a:lnTo>
                    <a:pt x="6" y="6"/>
                  </a:lnTo>
                  <a:lnTo>
                    <a:pt x="6" y="0"/>
                  </a:lnTo>
                  <a:lnTo>
                    <a:pt x="12" y="0"/>
                  </a:lnTo>
                  <a:lnTo>
                    <a:pt x="12" y="6"/>
                  </a:lnTo>
                  <a:lnTo>
                    <a:pt x="18" y="0"/>
                  </a:lnTo>
                  <a:lnTo>
                    <a:pt x="18" y="6"/>
                  </a:lnTo>
                  <a:lnTo>
                    <a:pt x="18" y="12"/>
                  </a:lnTo>
                  <a:lnTo>
                    <a:pt x="24" y="12"/>
                  </a:lnTo>
                  <a:lnTo>
                    <a:pt x="30" y="12"/>
                  </a:lnTo>
                  <a:lnTo>
                    <a:pt x="30" y="18"/>
                  </a:lnTo>
                  <a:lnTo>
                    <a:pt x="36" y="18"/>
                  </a:lnTo>
                  <a:lnTo>
                    <a:pt x="42" y="18"/>
                  </a:lnTo>
                  <a:lnTo>
                    <a:pt x="48" y="18"/>
                  </a:lnTo>
                  <a:lnTo>
                    <a:pt x="54" y="18"/>
                  </a:lnTo>
                  <a:lnTo>
                    <a:pt x="54" y="24"/>
                  </a:lnTo>
                  <a:lnTo>
                    <a:pt x="60" y="18"/>
                  </a:lnTo>
                  <a:lnTo>
                    <a:pt x="66" y="18"/>
                  </a:lnTo>
                  <a:lnTo>
                    <a:pt x="66" y="24"/>
                  </a:lnTo>
                  <a:lnTo>
                    <a:pt x="60" y="30"/>
                  </a:lnTo>
                  <a:lnTo>
                    <a:pt x="60" y="42"/>
                  </a:lnTo>
                  <a:lnTo>
                    <a:pt x="54" y="42"/>
                  </a:lnTo>
                  <a:lnTo>
                    <a:pt x="54" y="48"/>
                  </a:lnTo>
                  <a:lnTo>
                    <a:pt x="48" y="54"/>
                  </a:lnTo>
                  <a:lnTo>
                    <a:pt x="48" y="60"/>
                  </a:lnTo>
                  <a:lnTo>
                    <a:pt x="42" y="60"/>
                  </a:lnTo>
                  <a:lnTo>
                    <a:pt x="42" y="54"/>
                  </a:lnTo>
                  <a:lnTo>
                    <a:pt x="36" y="54"/>
                  </a:lnTo>
                  <a:lnTo>
                    <a:pt x="36" y="48"/>
                  </a:lnTo>
                  <a:lnTo>
                    <a:pt x="30" y="48"/>
                  </a:lnTo>
                  <a:lnTo>
                    <a:pt x="30" y="54"/>
                  </a:lnTo>
                  <a:lnTo>
                    <a:pt x="24" y="60"/>
                  </a:lnTo>
                  <a:lnTo>
                    <a:pt x="24" y="54"/>
                  </a:lnTo>
                  <a:lnTo>
                    <a:pt x="24" y="60"/>
                  </a:lnTo>
                  <a:lnTo>
                    <a:pt x="18" y="60"/>
                  </a:lnTo>
                  <a:lnTo>
                    <a:pt x="18" y="54"/>
                  </a:lnTo>
                  <a:lnTo>
                    <a:pt x="12" y="54"/>
                  </a:lnTo>
                  <a:lnTo>
                    <a:pt x="6" y="54"/>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56" name="Freeform 884"/>
            <p:cNvSpPr>
              <a:spLocks/>
            </p:cNvSpPr>
            <p:nvPr/>
          </p:nvSpPr>
          <p:spPr bwMode="auto">
            <a:xfrm>
              <a:off x="4002" y="1686"/>
              <a:ext cx="54" cy="48"/>
            </a:xfrm>
            <a:custGeom>
              <a:avLst/>
              <a:gdLst>
                <a:gd name="T0" fmla="*/ 42 w 54"/>
                <a:gd name="T1" fmla="*/ 48 h 48"/>
                <a:gd name="T2" fmla="*/ 36 w 54"/>
                <a:gd name="T3" fmla="*/ 48 h 48"/>
                <a:gd name="T4" fmla="*/ 42 w 54"/>
                <a:gd name="T5" fmla="*/ 42 h 48"/>
                <a:gd name="T6" fmla="*/ 18 w 54"/>
                <a:gd name="T7" fmla="*/ 42 h 48"/>
                <a:gd name="T8" fmla="*/ 0 w 54"/>
                <a:gd name="T9" fmla="*/ 30 h 48"/>
                <a:gd name="T10" fmla="*/ 18 w 54"/>
                <a:gd name="T11" fmla="*/ 12 h 48"/>
                <a:gd name="T12" fmla="*/ 18 w 54"/>
                <a:gd name="T13" fmla="*/ 6 h 48"/>
                <a:gd name="T14" fmla="*/ 48 w 54"/>
                <a:gd name="T15" fmla="*/ 0 h 48"/>
                <a:gd name="T16" fmla="*/ 48 w 54"/>
                <a:gd name="T17" fmla="*/ 6 h 48"/>
                <a:gd name="T18" fmla="*/ 42 w 54"/>
                <a:gd name="T19" fmla="*/ 6 h 48"/>
                <a:gd name="T20" fmla="*/ 42 w 54"/>
                <a:gd name="T21" fmla="*/ 12 h 48"/>
                <a:gd name="T22" fmla="*/ 48 w 54"/>
                <a:gd name="T23" fmla="*/ 12 h 48"/>
                <a:gd name="T24" fmla="*/ 54 w 54"/>
                <a:gd name="T25" fmla="*/ 24 h 48"/>
                <a:gd name="T26" fmla="*/ 48 w 54"/>
                <a:gd name="T27" fmla="*/ 30 h 48"/>
                <a:gd name="T28" fmla="*/ 48 w 54"/>
                <a:gd name="T29" fmla="*/ 36 h 48"/>
                <a:gd name="T30" fmla="*/ 48 w 54"/>
                <a:gd name="T31" fmla="*/ 42 h 48"/>
                <a:gd name="T32" fmla="*/ 48 w 54"/>
                <a:gd name="T33" fmla="*/ 48 h 48"/>
                <a:gd name="T34" fmla="*/ 42 w 5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8">
                  <a:moveTo>
                    <a:pt x="42" y="48"/>
                  </a:moveTo>
                  <a:lnTo>
                    <a:pt x="36" y="48"/>
                  </a:lnTo>
                  <a:lnTo>
                    <a:pt x="42" y="42"/>
                  </a:lnTo>
                  <a:lnTo>
                    <a:pt x="18" y="42"/>
                  </a:lnTo>
                  <a:lnTo>
                    <a:pt x="0" y="30"/>
                  </a:lnTo>
                  <a:lnTo>
                    <a:pt x="18" y="12"/>
                  </a:lnTo>
                  <a:lnTo>
                    <a:pt x="18" y="6"/>
                  </a:lnTo>
                  <a:lnTo>
                    <a:pt x="48" y="0"/>
                  </a:lnTo>
                  <a:lnTo>
                    <a:pt x="48" y="6"/>
                  </a:lnTo>
                  <a:lnTo>
                    <a:pt x="42" y="6"/>
                  </a:lnTo>
                  <a:lnTo>
                    <a:pt x="42" y="12"/>
                  </a:lnTo>
                  <a:lnTo>
                    <a:pt x="48" y="12"/>
                  </a:lnTo>
                  <a:lnTo>
                    <a:pt x="54" y="24"/>
                  </a:lnTo>
                  <a:lnTo>
                    <a:pt x="48" y="30"/>
                  </a:lnTo>
                  <a:lnTo>
                    <a:pt x="48" y="36"/>
                  </a:lnTo>
                  <a:lnTo>
                    <a:pt x="48" y="42"/>
                  </a:lnTo>
                  <a:lnTo>
                    <a:pt x="48" y="48"/>
                  </a:lnTo>
                  <a:lnTo>
                    <a:pt x="4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57" name="Freeform 885"/>
            <p:cNvSpPr>
              <a:spLocks/>
            </p:cNvSpPr>
            <p:nvPr/>
          </p:nvSpPr>
          <p:spPr bwMode="auto">
            <a:xfrm>
              <a:off x="3594" y="1746"/>
              <a:ext cx="36" cy="30"/>
            </a:xfrm>
            <a:custGeom>
              <a:avLst/>
              <a:gdLst>
                <a:gd name="T0" fmla="*/ 24 w 36"/>
                <a:gd name="T1" fmla="*/ 30 h 30"/>
                <a:gd name="T2" fmla="*/ 0 w 36"/>
                <a:gd name="T3" fmla="*/ 30 h 30"/>
                <a:gd name="T4" fmla="*/ 0 w 36"/>
                <a:gd name="T5" fmla="*/ 12 h 30"/>
                <a:gd name="T6" fmla="*/ 0 w 36"/>
                <a:gd name="T7" fmla="*/ 6 h 30"/>
                <a:gd name="T8" fmla="*/ 18 w 36"/>
                <a:gd name="T9" fmla="*/ 0 h 30"/>
                <a:gd name="T10" fmla="*/ 30 w 36"/>
                <a:gd name="T11" fmla="*/ 0 h 30"/>
                <a:gd name="T12" fmla="*/ 30 w 36"/>
                <a:gd name="T13" fmla="*/ 6 h 30"/>
                <a:gd name="T14" fmla="*/ 36 w 36"/>
                <a:gd name="T15" fmla="*/ 30 h 30"/>
                <a:gd name="T16" fmla="*/ 24 w 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24" y="30"/>
                  </a:moveTo>
                  <a:lnTo>
                    <a:pt x="0" y="30"/>
                  </a:lnTo>
                  <a:lnTo>
                    <a:pt x="0" y="12"/>
                  </a:lnTo>
                  <a:lnTo>
                    <a:pt x="0" y="6"/>
                  </a:lnTo>
                  <a:lnTo>
                    <a:pt x="18" y="0"/>
                  </a:lnTo>
                  <a:lnTo>
                    <a:pt x="30" y="0"/>
                  </a:lnTo>
                  <a:lnTo>
                    <a:pt x="30" y="6"/>
                  </a:lnTo>
                  <a:lnTo>
                    <a:pt x="36" y="30"/>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58" name="Freeform 886"/>
            <p:cNvSpPr>
              <a:spLocks/>
            </p:cNvSpPr>
            <p:nvPr/>
          </p:nvSpPr>
          <p:spPr bwMode="auto">
            <a:xfrm>
              <a:off x="3864" y="1710"/>
              <a:ext cx="42" cy="24"/>
            </a:xfrm>
            <a:custGeom>
              <a:avLst/>
              <a:gdLst>
                <a:gd name="T0" fmla="*/ 6 w 42"/>
                <a:gd name="T1" fmla="*/ 24 h 24"/>
                <a:gd name="T2" fmla="*/ 6 w 42"/>
                <a:gd name="T3" fmla="*/ 12 h 24"/>
                <a:gd name="T4" fmla="*/ 0 w 42"/>
                <a:gd name="T5" fmla="*/ 18 h 24"/>
                <a:gd name="T6" fmla="*/ 0 w 42"/>
                <a:gd name="T7" fmla="*/ 6 h 24"/>
                <a:gd name="T8" fmla="*/ 6 w 42"/>
                <a:gd name="T9" fmla="*/ 6 h 24"/>
                <a:gd name="T10" fmla="*/ 42 w 42"/>
                <a:gd name="T11" fmla="*/ 0 h 24"/>
                <a:gd name="T12" fmla="*/ 42 w 42"/>
                <a:gd name="T13" fmla="*/ 6 h 24"/>
                <a:gd name="T14" fmla="*/ 42 w 42"/>
                <a:gd name="T15" fmla="*/ 24 h 24"/>
                <a:gd name="T16" fmla="*/ 6 w 4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4">
                  <a:moveTo>
                    <a:pt x="6" y="24"/>
                  </a:moveTo>
                  <a:lnTo>
                    <a:pt x="6" y="12"/>
                  </a:lnTo>
                  <a:lnTo>
                    <a:pt x="0" y="18"/>
                  </a:lnTo>
                  <a:lnTo>
                    <a:pt x="0" y="6"/>
                  </a:lnTo>
                  <a:lnTo>
                    <a:pt x="6" y="6"/>
                  </a:lnTo>
                  <a:lnTo>
                    <a:pt x="42" y="0"/>
                  </a:lnTo>
                  <a:lnTo>
                    <a:pt x="42" y="6"/>
                  </a:lnTo>
                  <a:lnTo>
                    <a:pt x="42" y="24"/>
                  </a:lnTo>
                  <a:lnTo>
                    <a:pt x="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59" name="Freeform 887"/>
            <p:cNvSpPr>
              <a:spLocks/>
            </p:cNvSpPr>
            <p:nvPr/>
          </p:nvSpPr>
          <p:spPr bwMode="auto">
            <a:xfrm>
              <a:off x="4254" y="1644"/>
              <a:ext cx="36" cy="54"/>
            </a:xfrm>
            <a:custGeom>
              <a:avLst/>
              <a:gdLst>
                <a:gd name="T0" fmla="*/ 36 w 36"/>
                <a:gd name="T1" fmla="*/ 48 h 54"/>
                <a:gd name="T2" fmla="*/ 30 w 36"/>
                <a:gd name="T3" fmla="*/ 48 h 54"/>
                <a:gd name="T4" fmla="*/ 30 w 36"/>
                <a:gd name="T5" fmla="*/ 54 h 54"/>
                <a:gd name="T6" fmla="*/ 24 w 36"/>
                <a:gd name="T7" fmla="*/ 54 h 54"/>
                <a:gd name="T8" fmla="*/ 24 w 36"/>
                <a:gd name="T9" fmla="*/ 48 h 54"/>
                <a:gd name="T10" fmla="*/ 18 w 36"/>
                <a:gd name="T11" fmla="*/ 48 h 54"/>
                <a:gd name="T12" fmla="*/ 12 w 36"/>
                <a:gd name="T13" fmla="*/ 42 h 54"/>
                <a:gd name="T14" fmla="*/ 12 w 36"/>
                <a:gd name="T15" fmla="*/ 36 h 54"/>
                <a:gd name="T16" fmla="*/ 6 w 36"/>
                <a:gd name="T17" fmla="*/ 36 h 54"/>
                <a:gd name="T18" fmla="*/ 0 w 36"/>
                <a:gd name="T19" fmla="*/ 36 h 54"/>
                <a:gd name="T20" fmla="*/ 0 w 36"/>
                <a:gd name="T21" fmla="*/ 30 h 54"/>
                <a:gd name="T22" fmla="*/ 0 w 36"/>
                <a:gd name="T23" fmla="*/ 24 h 54"/>
                <a:gd name="T24" fmla="*/ 6 w 36"/>
                <a:gd name="T25" fmla="*/ 24 h 54"/>
                <a:gd name="T26" fmla="*/ 0 w 36"/>
                <a:gd name="T27" fmla="*/ 24 h 54"/>
                <a:gd name="T28" fmla="*/ 0 w 36"/>
                <a:gd name="T29" fmla="*/ 18 h 54"/>
                <a:gd name="T30" fmla="*/ 0 w 36"/>
                <a:gd name="T31" fmla="*/ 12 h 54"/>
                <a:gd name="T32" fmla="*/ 6 w 36"/>
                <a:gd name="T33" fmla="*/ 12 h 54"/>
                <a:gd name="T34" fmla="*/ 6 w 36"/>
                <a:gd name="T35" fmla="*/ 6 h 54"/>
                <a:gd name="T36" fmla="*/ 12 w 36"/>
                <a:gd name="T37" fmla="*/ 6 h 54"/>
                <a:gd name="T38" fmla="*/ 18 w 36"/>
                <a:gd name="T39" fmla="*/ 0 h 54"/>
                <a:gd name="T40" fmla="*/ 30 w 36"/>
                <a:gd name="T41" fmla="*/ 6 h 54"/>
                <a:gd name="T42" fmla="*/ 24 w 36"/>
                <a:gd name="T43" fmla="*/ 18 h 54"/>
                <a:gd name="T44" fmla="*/ 36 w 36"/>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6" y="48"/>
                  </a:moveTo>
                  <a:lnTo>
                    <a:pt x="30" y="48"/>
                  </a:lnTo>
                  <a:lnTo>
                    <a:pt x="30" y="54"/>
                  </a:lnTo>
                  <a:lnTo>
                    <a:pt x="24" y="54"/>
                  </a:lnTo>
                  <a:lnTo>
                    <a:pt x="24" y="48"/>
                  </a:lnTo>
                  <a:lnTo>
                    <a:pt x="18" y="48"/>
                  </a:lnTo>
                  <a:lnTo>
                    <a:pt x="12" y="42"/>
                  </a:lnTo>
                  <a:lnTo>
                    <a:pt x="12" y="36"/>
                  </a:lnTo>
                  <a:lnTo>
                    <a:pt x="6" y="36"/>
                  </a:lnTo>
                  <a:lnTo>
                    <a:pt x="0" y="36"/>
                  </a:lnTo>
                  <a:lnTo>
                    <a:pt x="0" y="30"/>
                  </a:lnTo>
                  <a:lnTo>
                    <a:pt x="0" y="24"/>
                  </a:lnTo>
                  <a:lnTo>
                    <a:pt x="6" y="24"/>
                  </a:lnTo>
                  <a:lnTo>
                    <a:pt x="0" y="24"/>
                  </a:lnTo>
                  <a:lnTo>
                    <a:pt x="0" y="18"/>
                  </a:lnTo>
                  <a:lnTo>
                    <a:pt x="0" y="12"/>
                  </a:lnTo>
                  <a:lnTo>
                    <a:pt x="6" y="12"/>
                  </a:lnTo>
                  <a:lnTo>
                    <a:pt x="6" y="6"/>
                  </a:lnTo>
                  <a:lnTo>
                    <a:pt x="12" y="6"/>
                  </a:lnTo>
                  <a:lnTo>
                    <a:pt x="18" y="0"/>
                  </a:lnTo>
                  <a:lnTo>
                    <a:pt x="30" y="6"/>
                  </a:lnTo>
                  <a:lnTo>
                    <a:pt x="24" y="18"/>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60" name="Freeform 888"/>
            <p:cNvSpPr>
              <a:spLocks/>
            </p:cNvSpPr>
            <p:nvPr/>
          </p:nvSpPr>
          <p:spPr bwMode="auto">
            <a:xfrm>
              <a:off x="3906" y="1710"/>
              <a:ext cx="36" cy="42"/>
            </a:xfrm>
            <a:custGeom>
              <a:avLst/>
              <a:gdLst>
                <a:gd name="T0" fmla="*/ 12 w 36"/>
                <a:gd name="T1" fmla="*/ 42 h 42"/>
                <a:gd name="T2" fmla="*/ 6 w 36"/>
                <a:gd name="T3" fmla="*/ 30 h 42"/>
                <a:gd name="T4" fmla="*/ 0 w 36"/>
                <a:gd name="T5" fmla="*/ 30 h 42"/>
                <a:gd name="T6" fmla="*/ 0 w 36"/>
                <a:gd name="T7" fmla="*/ 24 h 42"/>
                <a:gd name="T8" fmla="*/ 0 w 36"/>
                <a:gd name="T9" fmla="*/ 6 h 42"/>
                <a:gd name="T10" fmla="*/ 12 w 36"/>
                <a:gd name="T11" fmla="*/ 0 h 42"/>
                <a:gd name="T12" fmla="*/ 18 w 36"/>
                <a:gd name="T13" fmla="*/ 0 h 42"/>
                <a:gd name="T14" fmla="*/ 24 w 36"/>
                <a:gd name="T15" fmla="*/ 0 h 42"/>
                <a:gd name="T16" fmla="*/ 24 w 36"/>
                <a:gd name="T17" fmla="*/ 6 h 42"/>
                <a:gd name="T18" fmla="*/ 30 w 36"/>
                <a:gd name="T19" fmla="*/ 6 h 42"/>
                <a:gd name="T20" fmla="*/ 30 w 36"/>
                <a:gd name="T21" fmla="*/ 18 h 42"/>
                <a:gd name="T22" fmla="*/ 36 w 36"/>
                <a:gd name="T23" fmla="*/ 30 h 42"/>
                <a:gd name="T24" fmla="*/ 30 w 36"/>
                <a:gd name="T25" fmla="*/ 30 h 42"/>
                <a:gd name="T26" fmla="*/ 30 w 36"/>
                <a:gd name="T27" fmla="*/ 42 h 42"/>
                <a:gd name="T28" fmla="*/ 12 w 36"/>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2">
                  <a:moveTo>
                    <a:pt x="12" y="42"/>
                  </a:moveTo>
                  <a:lnTo>
                    <a:pt x="6" y="30"/>
                  </a:lnTo>
                  <a:lnTo>
                    <a:pt x="0" y="30"/>
                  </a:lnTo>
                  <a:lnTo>
                    <a:pt x="0" y="24"/>
                  </a:lnTo>
                  <a:lnTo>
                    <a:pt x="0" y="6"/>
                  </a:lnTo>
                  <a:lnTo>
                    <a:pt x="12" y="0"/>
                  </a:lnTo>
                  <a:lnTo>
                    <a:pt x="18" y="0"/>
                  </a:lnTo>
                  <a:lnTo>
                    <a:pt x="24" y="0"/>
                  </a:lnTo>
                  <a:lnTo>
                    <a:pt x="24" y="6"/>
                  </a:lnTo>
                  <a:lnTo>
                    <a:pt x="30" y="6"/>
                  </a:lnTo>
                  <a:lnTo>
                    <a:pt x="30" y="18"/>
                  </a:lnTo>
                  <a:lnTo>
                    <a:pt x="36" y="30"/>
                  </a:lnTo>
                  <a:lnTo>
                    <a:pt x="30" y="30"/>
                  </a:lnTo>
                  <a:lnTo>
                    <a:pt x="30" y="42"/>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61" name="Freeform 889"/>
            <p:cNvSpPr>
              <a:spLocks/>
            </p:cNvSpPr>
            <p:nvPr/>
          </p:nvSpPr>
          <p:spPr bwMode="auto">
            <a:xfrm>
              <a:off x="4458" y="1602"/>
              <a:ext cx="6" cy="18"/>
            </a:xfrm>
            <a:custGeom>
              <a:avLst/>
              <a:gdLst>
                <a:gd name="T0" fmla="*/ 0 w 6"/>
                <a:gd name="T1" fmla="*/ 18 h 18"/>
                <a:gd name="T2" fmla="*/ 0 w 6"/>
                <a:gd name="T3" fmla="*/ 6 h 18"/>
                <a:gd name="T4" fmla="*/ 6 w 6"/>
                <a:gd name="T5" fmla="*/ 0 h 18"/>
                <a:gd name="T6" fmla="*/ 6 w 6"/>
                <a:gd name="T7" fmla="*/ 6 h 18"/>
                <a:gd name="T8" fmla="*/ 6 w 6"/>
                <a:gd name="T9" fmla="*/ 12 h 18"/>
                <a:gd name="T10" fmla="*/ 0 w 6"/>
                <a:gd name="T11" fmla="*/ 18 h 18"/>
              </a:gdLst>
              <a:ahLst/>
              <a:cxnLst>
                <a:cxn ang="0">
                  <a:pos x="T0" y="T1"/>
                </a:cxn>
                <a:cxn ang="0">
                  <a:pos x="T2" y="T3"/>
                </a:cxn>
                <a:cxn ang="0">
                  <a:pos x="T4" y="T5"/>
                </a:cxn>
                <a:cxn ang="0">
                  <a:pos x="T6" y="T7"/>
                </a:cxn>
                <a:cxn ang="0">
                  <a:pos x="T8" y="T9"/>
                </a:cxn>
                <a:cxn ang="0">
                  <a:pos x="T10" y="T11"/>
                </a:cxn>
              </a:cxnLst>
              <a:rect l="0" t="0" r="r" b="b"/>
              <a:pathLst>
                <a:path w="6" h="18">
                  <a:moveTo>
                    <a:pt x="0" y="18"/>
                  </a:moveTo>
                  <a:lnTo>
                    <a:pt x="0" y="6"/>
                  </a:lnTo>
                  <a:lnTo>
                    <a:pt x="6" y="0"/>
                  </a:lnTo>
                  <a:lnTo>
                    <a:pt x="6" y="6"/>
                  </a:lnTo>
                  <a:lnTo>
                    <a:pt x="6" y="12"/>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62" name="Freeform 890"/>
            <p:cNvSpPr>
              <a:spLocks/>
            </p:cNvSpPr>
            <p:nvPr/>
          </p:nvSpPr>
          <p:spPr bwMode="auto">
            <a:xfrm>
              <a:off x="3174" y="1782"/>
              <a:ext cx="42" cy="48"/>
            </a:xfrm>
            <a:custGeom>
              <a:avLst/>
              <a:gdLst>
                <a:gd name="T0" fmla="*/ 0 w 42"/>
                <a:gd name="T1" fmla="*/ 42 h 48"/>
                <a:gd name="T2" fmla="*/ 0 w 42"/>
                <a:gd name="T3" fmla="*/ 36 h 48"/>
                <a:gd name="T4" fmla="*/ 6 w 42"/>
                <a:gd name="T5" fmla="*/ 30 h 48"/>
                <a:gd name="T6" fmla="*/ 6 w 42"/>
                <a:gd name="T7" fmla="*/ 24 h 48"/>
                <a:gd name="T8" fmla="*/ 6 w 42"/>
                <a:gd name="T9" fmla="*/ 18 h 48"/>
                <a:gd name="T10" fmla="*/ 6 w 42"/>
                <a:gd name="T11" fmla="*/ 12 h 48"/>
                <a:gd name="T12" fmla="*/ 6 w 42"/>
                <a:gd name="T13" fmla="*/ 6 h 48"/>
                <a:gd name="T14" fmla="*/ 18 w 42"/>
                <a:gd name="T15" fmla="*/ 0 h 48"/>
                <a:gd name="T16" fmla="*/ 42 w 42"/>
                <a:gd name="T17" fmla="*/ 0 h 48"/>
                <a:gd name="T18" fmla="*/ 42 w 42"/>
                <a:gd name="T19" fmla="*/ 36 h 48"/>
                <a:gd name="T20" fmla="*/ 42 w 42"/>
                <a:gd name="T21" fmla="*/ 48 h 48"/>
                <a:gd name="T22" fmla="*/ 0 w 42"/>
                <a:gd name="T23" fmla="*/ 48 h 48"/>
                <a:gd name="T24" fmla="*/ 0 w 42"/>
                <a:gd name="T2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8">
                  <a:moveTo>
                    <a:pt x="0" y="42"/>
                  </a:moveTo>
                  <a:lnTo>
                    <a:pt x="0" y="36"/>
                  </a:lnTo>
                  <a:lnTo>
                    <a:pt x="6" y="30"/>
                  </a:lnTo>
                  <a:lnTo>
                    <a:pt x="6" y="24"/>
                  </a:lnTo>
                  <a:lnTo>
                    <a:pt x="6" y="18"/>
                  </a:lnTo>
                  <a:lnTo>
                    <a:pt x="6" y="12"/>
                  </a:lnTo>
                  <a:lnTo>
                    <a:pt x="6" y="6"/>
                  </a:lnTo>
                  <a:lnTo>
                    <a:pt x="18" y="0"/>
                  </a:lnTo>
                  <a:lnTo>
                    <a:pt x="42" y="0"/>
                  </a:lnTo>
                  <a:lnTo>
                    <a:pt x="42" y="36"/>
                  </a:lnTo>
                  <a:lnTo>
                    <a:pt x="42" y="48"/>
                  </a:lnTo>
                  <a:lnTo>
                    <a:pt x="0"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63" name="Freeform 891"/>
            <p:cNvSpPr>
              <a:spLocks/>
            </p:cNvSpPr>
            <p:nvPr/>
          </p:nvSpPr>
          <p:spPr bwMode="auto">
            <a:xfrm>
              <a:off x="3216" y="1782"/>
              <a:ext cx="36" cy="36"/>
            </a:xfrm>
            <a:custGeom>
              <a:avLst/>
              <a:gdLst>
                <a:gd name="T0" fmla="*/ 36 w 36"/>
                <a:gd name="T1" fmla="*/ 36 h 36"/>
                <a:gd name="T2" fmla="*/ 0 w 36"/>
                <a:gd name="T3" fmla="*/ 36 h 36"/>
                <a:gd name="T4" fmla="*/ 0 w 36"/>
                <a:gd name="T5" fmla="*/ 0 h 36"/>
                <a:gd name="T6" fmla="*/ 6 w 36"/>
                <a:gd name="T7" fmla="*/ 0 h 36"/>
                <a:gd name="T8" fmla="*/ 36 w 36"/>
                <a:gd name="T9" fmla="*/ 0 h 36"/>
                <a:gd name="T10" fmla="*/ 3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6" y="36"/>
                  </a:moveTo>
                  <a:lnTo>
                    <a:pt x="0" y="36"/>
                  </a:lnTo>
                  <a:lnTo>
                    <a:pt x="0" y="0"/>
                  </a:lnTo>
                  <a:lnTo>
                    <a:pt x="6" y="0"/>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64" name="Freeform 892"/>
            <p:cNvSpPr>
              <a:spLocks/>
            </p:cNvSpPr>
            <p:nvPr/>
          </p:nvSpPr>
          <p:spPr bwMode="auto">
            <a:xfrm>
              <a:off x="4206" y="1650"/>
              <a:ext cx="60" cy="54"/>
            </a:xfrm>
            <a:custGeom>
              <a:avLst/>
              <a:gdLst>
                <a:gd name="T0" fmla="*/ 6 w 60"/>
                <a:gd name="T1" fmla="*/ 54 h 54"/>
                <a:gd name="T2" fmla="*/ 6 w 60"/>
                <a:gd name="T3" fmla="*/ 48 h 54"/>
                <a:gd name="T4" fmla="*/ 0 w 60"/>
                <a:gd name="T5" fmla="*/ 48 h 54"/>
                <a:gd name="T6" fmla="*/ 6 w 60"/>
                <a:gd name="T7" fmla="*/ 42 h 54"/>
                <a:gd name="T8" fmla="*/ 12 w 60"/>
                <a:gd name="T9" fmla="*/ 36 h 54"/>
                <a:gd name="T10" fmla="*/ 12 w 60"/>
                <a:gd name="T11" fmla="*/ 30 h 54"/>
                <a:gd name="T12" fmla="*/ 18 w 60"/>
                <a:gd name="T13" fmla="*/ 24 h 54"/>
                <a:gd name="T14" fmla="*/ 24 w 60"/>
                <a:gd name="T15" fmla="*/ 18 h 54"/>
                <a:gd name="T16" fmla="*/ 30 w 60"/>
                <a:gd name="T17" fmla="*/ 12 h 54"/>
                <a:gd name="T18" fmla="*/ 42 w 60"/>
                <a:gd name="T19" fmla="*/ 6 h 54"/>
                <a:gd name="T20" fmla="*/ 48 w 60"/>
                <a:gd name="T21" fmla="*/ 0 h 54"/>
                <a:gd name="T22" fmla="*/ 48 w 60"/>
                <a:gd name="T23" fmla="*/ 6 h 54"/>
                <a:gd name="T24" fmla="*/ 48 w 60"/>
                <a:gd name="T25" fmla="*/ 12 h 54"/>
                <a:gd name="T26" fmla="*/ 48 w 60"/>
                <a:gd name="T27" fmla="*/ 18 h 54"/>
                <a:gd name="T28" fmla="*/ 54 w 60"/>
                <a:gd name="T29" fmla="*/ 18 h 54"/>
                <a:gd name="T30" fmla="*/ 48 w 60"/>
                <a:gd name="T31" fmla="*/ 18 h 54"/>
                <a:gd name="T32" fmla="*/ 48 w 60"/>
                <a:gd name="T33" fmla="*/ 24 h 54"/>
                <a:gd name="T34" fmla="*/ 48 w 60"/>
                <a:gd name="T35" fmla="*/ 30 h 54"/>
                <a:gd name="T36" fmla="*/ 54 w 60"/>
                <a:gd name="T37" fmla="*/ 30 h 54"/>
                <a:gd name="T38" fmla="*/ 60 w 60"/>
                <a:gd name="T39" fmla="*/ 30 h 54"/>
                <a:gd name="T40" fmla="*/ 54 w 60"/>
                <a:gd name="T41" fmla="*/ 30 h 54"/>
                <a:gd name="T42" fmla="*/ 48 w 60"/>
                <a:gd name="T43" fmla="*/ 36 h 54"/>
                <a:gd name="T44" fmla="*/ 30 w 60"/>
                <a:gd name="T45" fmla="*/ 42 h 54"/>
                <a:gd name="T46" fmla="*/ 24 w 60"/>
                <a:gd name="T47" fmla="*/ 42 h 54"/>
                <a:gd name="T48" fmla="*/ 24 w 60"/>
                <a:gd name="T49" fmla="*/ 48 h 54"/>
                <a:gd name="T50" fmla="*/ 18 w 60"/>
                <a:gd name="T51" fmla="*/ 48 h 54"/>
                <a:gd name="T52" fmla="*/ 24 w 60"/>
                <a:gd name="T53" fmla="*/ 42 h 54"/>
                <a:gd name="T54" fmla="*/ 24 w 60"/>
                <a:gd name="T55" fmla="*/ 36 h 54"/>
                <a:gd name="T56" fmla="*/ 18 w 60"/>
                <a:gd name="T57" fmla="*/ 42 h 54"/>
                <a:gd name="T58" fmla="*/ 12 w 60"/>
                <a:gd name="T59" fmla="*/ 48 h 54"/>
                <a:gd name="T60" fmla="*/ 12 w 60"/>
                <a:gd name="T61" fmla="*/ 54 h 54"/>
                <a:gd name="T62" fmla="*/ 6 w 60"/>
                <a:gd name="T6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54">
                  <a:moveTo>
                    <a:pt x="6" y="54"/>
                  </a:moveTo>
                  <a:lnTo>
                    <a:pt x="6" y="48"/>
                  </a:lnTo>
                  <a:lnTo>
                    <a:pt x="0" y="48"/>
                  </a:lnTo>
                  <a:lnTo>
                    <a:pt x="6" y="42"/>
                  </a:lnTo>
                  <a:lnTo>
                    <a:pt x="12" y="36"/>
                  </a:lnTo>
                  <a:lnTo>
                    <a:pt x="12" y="30"/>
                  </a:lnTo>
                  <a:lnTo>
                    <a:pt x="18" y="24"/>
                  </a:lnTo>
                  <a:lnTo>
                    <a:pt x="24" y="18"/>
                  </a:lnTo>
                  <a:lnTo>
                    <a:pt x="30" y="12"/>
                  </a:lnTo>
                  <a:lnTo>
                    <a:pt x="42" y="6"/>
                  </a:lnTo>
                  <a:lnTo>
                    <a:pt x="48" y="0"/>
                  </a:lnTo>
                  <a:lnTo>
                    <a:pt x="48" y="6"/>
                  </a:lnTo>
                  <a:lnTo>
                    <a:pt x="48" y="12"/>
                  </a:lnTo>
                  <a:lnTo>
                    <a:pt x="48" y="18"/>
                  </a:lnTo>
                  <a:lnTo>
                    <a:pt x="54" y="18"/>
                  </a:lnTo>
                  <a:lnTo>
                    <a:pt x="48" y="18"/>
                  </a:lnTo>
                  <a:lnTo>
                    <a:pt x="48" y="24"/>
                  </a:lnTo>
                  <a:lnTo>
                    <a:pt x="48" y="30"/>
                  </a:lnTo>
                  <a:lnTo>
                    <a:pt x="54" y="30"/>
                  </a:lnTo>
                  <a:lnTo>
                    <a:pt x="60" y="30"/>
                  </a:lnTo>
                  <a:lnTo>
                    <a:pt x="54" y="30"/>
                  </a:lnTo>
                  <a:lnTo>
                    <a:pt x="48" y="36"/>
                  </a:lnTo>
                  <a:lnTo>
                    <a:pt x="30" y="42"/>
                  </a:lnTo>
                  <a:lnTo>
                    <a:pt x="24" y="42"/>
                  </a:lnTo>
                  <a:lnTo>
                    <a:pt x="24" y="48"/>
                  </a:lnTo>
                  <a:lnTo>
                    <a:pt x="18" y="48"/>
                  </a:lnTo>
                  <a:lnTo>
                    <a:pt x="24" y="42"/>
                  </a:lnTo>
                  <a:lnTo>
                    <a:pt x="24" y="36"/>
                  </a:lnTo>
                  <a:lnTo>
                    <a:pt x="18" y="42"/>
                  </a:lnTo>
                  <a:lnTo>
                    <a:pt x="12" y="48"/>
                  </a:lnTo>
                  <a:lnTo>
                    <a:pt x="12" y="54"/>
                  </a:lnTo>
                  <a:lnTo>
                    <a:pt x="6"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65" name="Freeform 893"/>
            <p:cNvSpPr>
              <a:spLocks/>
            </p:cNvSpPr>
            <p:nvPr/>
          </p:nvSpPr>
          <p:spPr bwMode="auto">
            <a:xfrm>
              <a:off x="3978" y="1698"/>
              <a:ext cx="18" cy="24"/>
            </a:xfrm>
            <a:custGeom>
              <a:avLst/>
              <a:gdLst>
                <a:gd name="T0" fmla="*/ 6 w 18"/>
                <a:gd name="T1" fmla="*/ 24 h 24"/>
                <a:gd name="T2" fmla="*/ 12 w 18"/>
                <a:gd name="T3" fmla="*/ 18 h 24"/>
                <a:gd name="T4" fmla="*/ 6 w 18"/>
                <a:gd name="T5" fmla="*/ 18 h 24"/>
                <a:gd name="T6" fmla="*/ 6 w 18"/>
                <a:gd name="T7" fmla="*/ 12 h 24"/>
                <a:gd name="T8" fmla="*/ 0 w 18"/>
                <a:gd name="T9" fmla="*/ 12 h 24"/>
                <a:gd name="T10" fmla="*/ 0 w 18"/>
                <a:gd name="T11" fmla="*/ 6 h 24"/>
                <a:gd name="T12" fmla="*/ 6 w 18"/>
                <a:gd name="T13" fmla="*/ 6 h 24"/>
                <a:gd name="T14" fmla="*/ 12 w 18"/>
                <a:gd name="T15" fmla="*/ 0 h 24"/>
                <a:gd name="T16" fmla="*/ 12 w 18"/>
                <a:gd name="T17" fmla="*/ 18 h 24"/>
                <a:gd name="T18" fmla="*/ 18 w 18"/>
                <a:gd name="T19" fmla="*/ 24 h 24"/>
                <a:gd name="T20" fmla="*/ 6 w 18"/>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4">
                  <a:moveTo>
                    <a:pt x="6" y="24"/>
                  </a:moveTo>
                  <a:lnTo>
                    <a:pt x="12" y="18"/>
                  </a:lnTo>
                  <a:lnTo>
                    <a:pt x="6" y="18"/>
                  </a:lnTo>
                  <a:lnTo>
                    <a:pt x="6" y="12"/>
                  </a:lnTo>
                  <a:lnTo>
                    <a:pt x="0" y="12"/>
                  </a:lnTo>
                  <a:lnTo>
                    <a:pt x="0" y="6"/>
                  </a:lnTo>
                  <a:lnTo>
                    <a:pt x="6" y="6"/>
                  </a:lnTo>
                  <a:lnTo>
                    <a:pt x="12" y="0"/>
                  </a:lnTo>
                  <a:lnTo>
                    <a:pt x="12" y="18"/>
                  </a:lnTo>
                  <a:lnTo>
                    <a:pt x="18" y="24"/>
                  </a:lnTo>
                  <a:lnTo>
                    <a:pt x="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66" name="Freeform 894"/>
            <p:cNvSpPr>
              <a:spLocks/>
            </p:cNvSpPr>
            <p:nvPr/>
          </p:nvSpPr>
          <p:spPr bwMode="auto">
            <a:xfrm>
              <a:off x="4368" y="1626"/>
              <a:ext cx="60" cy="54"/>
            </a:xfrm>
            <a:custGeom>
              <a:avLst/>
              <a:gdLst>
                <a:gd name="T0" fmla="*/ 36 w 60"/>
                <a:gd name="T1" fmla="*/ 42 h 54"/>
                <a:gd name="T2" fmla="*/ 0 w 60"/>
                <a:gd name="T3" fmla="*/ 24 h 54"/>
                <a:gd name="T4" fmla="*/ 0 w 60"/>
                <a:gd name="T5" fmla="*/ 18 h 54"/>
                <a:gd name="T6" fmla="*/ 6 w 60"/>
                <a:gd name="T7" fmla="*/ 12 h 54"/>
                <a:gd name="T8" fmla="*/ 12 w 60"/>
                <a:gd name="T9" fmla="*/ 0 h 54"/>
                <a:gd name="T10" fmla="*/ 18 w 60"/>
                <a:gd name="T11" fmla="*/ 6 h 54"/>
                <a:gd name="T12" fmla="*/ 24 w 60"/>
                <a:gd name="T13" fmla="*/ 6 h 54"/>
                <a:gd name="T14" fmla="*/ 30 w 60"/>
                <a:gd name="T15" fmla="*/ 12 h 54"/>
                <a:gd name="T16" fmla="*/ 30 w 60"/>
                <a:gd name="T17" fmla="*/ 18 h 54"/>
                <a:gd name="T18" fmla="*/ 36 w 60"/>
                <a:gd name="T19" fmla="*/ 18 h 54"/>
                <a:gd name="T20" fmla="*/ 42 w 60"/>
                <a:gd name="T21" fmla="*/ 24 h 54"/>
                <a:gd name="T22" fmla="*/ 48 w 60"/>
                <a:gd name="T23" fmla="*/ 24 h 54"/>
                <a:gd name="T24" fmla="*/ 48 w 60"/>
                <a:gd name="T25" fmla="*/ 30 h 54"/>
                <a:gd name="T26" fmla="*/ 60 w 60"/>
                <a:gd name="T27" fmla="*/ 36 h 54"/>
                <a:gd name="T28" fmla="*/ 60 w 60"/>
                <a:gd name="T29" fmla="*/ 42 h 54"/>
                <a:gd name="T30" fmla="*/ 54 w 60"/>
                <a:gd name="T31" fmla="*/ 42 h 54"/>
                <a:gd name="T32" fmla="*/ 48 w 60"/>
                <a:gd name="T33" fmla="*/ 48 h 54"/>
                <a:gd name="T34" fmla="*/ 42 w 60"/>
                <a:gd name="T35" fmla="*/ 48 h 54"/>
                <a:gd name="T36" fmla="*/ 42 w 60"/>
                <a:gd name="T37" fmla="*/ 54 h 54"/>
                <a:gd name="T38" fmla="*/ 42 w 60"/>
                <a:gd name="T39" fmla="*/ 48 h 54"/>
                <a:gd name="T40" fmla="*/ 36 w 60"/>
                <a:gd name="T4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54">
                  <a:moveTo>
                    <a:pt x="36" y="42"/>
                  </a:moveTo>
                  <a:lnTo>
                    <a:pt x="0" y="24"/>
                  </a:lnTo>
                  <a:lnTo>
                    <a:pt x="0" y="18"/>
                  </a:lnTo>
                  <a:lnTo>
                    <a:pt x="6" y="12"/>
                  </a:lnTo>
                  <a:lnTo>
                    <a:pt x="12" y="0"/>
                  </a:lnTo>
                  <a:lnTo>
                    <a:pt x="18" y="6"/>
                  </a:lnTo>
                  <a:lnTo>
                    <a:pt x="24" y="6"/>
                  </a:lnTo>
                  <a:lnTo>
                    <a:pt x="30" y="12"/>
                  </a:lnTo>
                  <a:lnTo>
                    <a:pt x="30" y="18"/>
                  </a:lnTo>
                  <a:lnTo>
                    <a:pt x="36" y="18"/>
                  </a:lnTo>
                  <a:lnTo>
                    <a:pt x="42" y="24"/>
                  </a:lnTo>
                  <a:lnTo>
                    <a:pt x="48" y="24"/>
                  </a:lnTo>
                  <a:lnTo>
                    <a:pt x="48" y="30"/>
                  </a:lnTo>
                  <a:lnTo>
                    <a:pt x="60" y="36"/>
                  </a:lnTo>
                  <a:lnTo>
                    <a:pt x="60" y="42"/>
                  </a:lnTo>
                  <a:lnTo>
                    <a:pt x="54" y="42"/>
                  </a:lnTo>
                  <a:lnTo>
                    <a:pt x="48" y="48"/>
                  </a:lnTo>
                  <a:lnTo>
                    <a:pt x="42" y="48"/>
                  </a:lnTo>
                  <a:lnTo>
                    <a:pt x="42" y="54"/>
                  </a:lnTo>
                  <a:lnTo>
                    <a:pt x="42" y="48"/>
                  </a:lnTo>
                  <a:lnTo>
                    <a:pt x="3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67" name="Freeform 895"/>
            <p:cNvSpPr>
              <a:spLocks/>
            </p:cNvSpPr>
            <p:nvPr/>
          </p:nvSpPr>
          <p:spPr bwMode="auto">
            <a:xfrm>
              <a:off x="3138" y="1788"/>
              <a:ext cx="42" cy="36"/>
            </a:xfrm>
            <a:custGeom>
              <a:avLst/>
              <a:gdLst>
                <a:gd name="T0" fmla="*/ 0 w 42"/>
                <a:gd name="T1" fmla="*/ 36 h 36"/>
                <a:gd name="T2" fmla="*/ 0 w 42"/>
                <a:gd name="T3" fmla="*/ 30 h 36"/>
                <a:gd name="T4" fmla="*/ 0 w 42"/>
                <a:gd name="T5" fmla="*/ 0 h 36"/>
                <a:gd name="T6" fmla="*/ 18 w 42"/>
                <a:gd name="T7" fmla="*/ 0 h 36"/>
                <a:gd name="T8" fmla="*/ 18 w 42"/>
                <a:gd name="T9" fmla="*/ 6 h 36"/>
                <a:gd name="T10" fmla="*/ 24 w 42"/>
                <a:gd name="T11" fmla="*/ 6 h 36"/>
                <a:gd name="T12" fmla="*/ 24 w 42"/>
                <a:gd name="T13" fmla="*/ 12 h 36"/>
                <a:gd name="T14" fmla="*/ 30 w 42"/>
                <a:gd name="T15" fmla="*/ 12 h 36"/>
                <a:gd name="T16" fmla="*/ 30 w 42"/>
                <a:gd name="T17" fmla="*/ 18 h 36"/>
                <a:gd name="T18" fmla="*/ 36 w 42"/>
                <a:gd name="T19" fmla="*/ 18 h 36"/>
                <a:gd name="T20" fmla="*/ 36 w 42"/>
                <a:gd name="T21" fmla="*/ 24 h 36"/>
                <a:gd name="T22" fmla="*/ 42 w 42"/>
                <a:gd name="T23" fmla="*/ 24 h 36"/>
                <a:gd name="T24" fmla="*/ 36 w 42"/>
                <a:gd name="T25" fmla="*/ 30 h 36"/>
                <a:gd name="T26" fmla="*/ 36 w 42"/>
                <a:gd name="T27" fmla="*/ 36 h 36"/>
                <a:gd name="T28" fmla="*/ 0 w 42"/>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36">
                  <a:moveTo>
                    <a:pt x="0" y="36"/>
                  </a:moveTo>
                  <a:lnTo>
                    <a:pt x="0" y="30"/>
                  </a:lnTo>
                  <a:lnTo>
                    <a:pt x="0" y="0"/>
                  </a:lnTo>
                  <a:lnTo>
                    <a:pt x="18" y="0"/>
                  </a:lnTo>
                  <a:lnTo>
                    <a:pt x="18" y="6"/>
                  </a:lnTo>
                  <a:lnTo>
                    <a:pt x="24" y="6"/>
                  </a:lnTo>
                  <a:lnTo>
                    <a:pt x="24" y="12"/>
                  </a:lnTo>
                  <a:lnTo>
                    <a:pt x="30" y="12"/>
                  </a:lnTo>
                  <a:lnTo>
                    <a:pt x="30" y="18"/>
                  </a:lnTo>
                  <a:lnTo>
                    <a:pt x="36" y="18"/>
                  </a:lnTo>
                  <a:lnTo>
                    <a:pt x="36" y="24"/>
                  </a:lnTo>
                  <a:lnTo>
                    <a:pt x="42" y="24"/>
                  </a:lnTo>
                  <a:lnTo>
                    <a:pt x="36" y="30"/>
                  </a:lnTo>
                  <a:lnTo>
                    <a:pt x="36"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68" name="Freeform 896"/>
            <p:cNvSpPr>
              <a:spLocks/>
            </p:cNvSpPr>
            <p:nvPr/>
          </p:nvSpPr>
          <p:spPr bwMode="auto">
            <a:xfrm>
              <a:off x="3108" y="1788"/>
              <a:ext cx="30" cy="36"/>
            </a:xfrm>
            <a:custGeom>
              <a:avLst/>
              <a:gdLst>
                <a:gd name="T0" fmla="*/ 30 w 30"/>
                <a:gd name="T1" fmla="*/ 30 h 36"/>
                <a:gd name="T2" fmla="*/ 0 w 30"/>
                <a:gd name="T3" fmla="*/ 36 h 36"/>
                <a:gd name="T4" fmla="*/ 0 w 30"/>
                <a:gd name="T5" fmla="*/ 30 h 36"/>
                <a:gd name="T6" fmla="*/ 0 w 30"/>
                <a:gd name="T7" fmla="*/ 6 h 36"/>
                <a:gd name="T8" fmla="*/ 12 w 30"/>
                <a:gd name="T9" fmla="*/ 6 h 36"/>
                <a:gd name="T10" fmla="*/ 30 w 30"/>
                <a:gd name="T11" fmla="*/ 0 h 36"/>
                <a:gd name="T12" fmla="*/ 30 w 30"/>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30" y="30"/>
                  </a:moveTo>
                  <a:lnTo>
                    <a:pt x="0" y="36"/>
                  </a:lnTo>
                  <a:lnTo>
                    <a:pt x="0" y="30"/>
                  </a:lnTo>
                  <a:lnTo>
                    <a:pt x="0" y="6"/>
                  </a:lnTo>
                  <a:lnTo>
                    <a:pt x="12" y="6"/>
                  </a:lnTo>
                  <a:lnTo>
                    <a:pt x="30" y="0"/>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69" name="Freeform 897"/>
            <p:cNvSpPr>
              <a:spLocks/>
            </p:cNvSpPr>
            <p:nvPr/>
          </p:nvSpPr>
          <p:spPr bwMode="auto">
            <a:xfrm>
              <a:off x="3078" y="1794"/>
              <a:ext cx="30" cy="24"/>
            </a:xfrm>
            <a:custGeom>
              <a:avLst/>
              <a:gdLst>
                <a:gd name="T0" fmla="*/ 30 w 30"/>
                <a:gd name="T1" fmla="*/ 24 h 24"/>
                <a:gd name="T2" fmla="*/ 6 w 30"/>
                <a:gd name="T3" fmla="*/ 24 h 24"/>
                <a:gd name="T4" fmla="*/ 6 w 30"/>
                <a:gd name="T5" fmla="*/ 18 h 24"/>
                <a:gd name="T6" fmla="*/ 6 w 30"/>
                <a:gd name="T7" fmla="*/ 12 h 24"/>
                <a:gd name="T8" fmla="*/ 6 w 30"/>
                <a:gd name="T9" fmla="*/ 6 h 24"/>
                <a:gd name="T10" fmla="*/ 6 w 30"/>
                <a:gd name="T11" fmla="*/ 0 h 24"/>
                <a:gd name="T12" fmla="*/ 0 w 30"/>
                <a:gd name="T13" fmla="*/ 0 h 24"/>
                <a:gd name="T14" fmla="*/ 6 w 30"/>
                <a:gd name="T15" fmla="*/ 0 h 24"/>
                <a:gd name="T16" fmla="*/ 30 w 30"/>
                <a:gd name="T17" fmla="*/ 0 h 24"/>
                <a:gd name="T18" fmla="*/ 30 w 30"/>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30" y="24"/>
                  </a:moveTo>
                  <a:lnTo>
                    <a:pt x="6" y="24"/>
                  </a:lnTo>
                  <a:lnTo>
                    <a:pt x="6" y="18"/>
                  </a:lnTo>
                  <a:lnTo>
                    <a:pt x="6" y="12"/>
                  </a:lnTo>
                  <a:lnTo>
                    <a:pt x="6" y="6"/>
                  </a:lnTo>
                  <a:lnTo>
                    <a:pt x="6" y="0"/>
                  </a:lnTo>
                  <a:lnTo>
                    <a:pt x="0" y="0"/>
                  </a:lnTo>
                  <a:lnTo>
                    <a:pt x="6" y="0"/>
                  </a:lnTo>
                  <a:lnTo>
                    <a:pt x="30" y="0"/>
                  </a:lnTo>
                  <a:lnTo>
                    <a:pt x="3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70" name="Freeform 898"/>
            <p:cNvSpPr>
              <a:spLocks/>
            </p:cNvSpPr>
            <p:nvPr/>
          </p:nvSpPr>
          <p:spPr bwMode="auto">
            <a:xfrm>
              <a:off x="4428" y="1614"/>
              <a:ext cx="30" cy="36"/>
            </a:xfrm>
            <a:custGeom>
              <a:avLst/>
              <a:gdLst>
                <a:gd name="T0" fmla="*/ 18 w 30"/>
                <a:gd name="T1" fmla="*/ 36 h 36"/>
                <a:gd name="T2" fmla="*/ 12 w 30"/>
                <a:gd name="T3" fmla="*/ 36 h 36"/>
                <a:gd name="T4" fmla="*/ 6 w 30"/>
                <a:gd name="T5" fmla="*/ 30 h 36"/>
                <a:gd name="T6" fmla="*/ 0 w 30"/>
                <a:gd name="T7" fmla="*/ 30 h 36"/>
                <a:gd name="T8" fmla="*/ 0 w 30"/>
                <a:gd name="T9" fmla="*/ 24 h 36"/>
                <a:gd name="T10" fmla="*/ 6 w 30"/>
                <a:gd name="T11" fmla="*/ 24 h 36"/>
                <a:gd name="T12" fmla="*/ 6 w 30"/>
                <a:gd name="T13" fmla="*/ 18 h 36"/>
                <a:gd name="T14" fmla="*/ 12 w 30"/>
                <a:gd name="T15" fmla="*/ 12 h 36"/>
                <a:gd name="T16" fmla="*/ 6 w 30"/>
                <a:gd name="T17" fmla="*/ 12 h 36"/>
                <a:gd name="T18" fmla="*/ 6 w 30"/>
                <a:gd name="T19" fmla="*/ 6 h 36"/>
                <a:gd name="T20" fmla="*/ 12 w 30"/>
                <a:gd name="T21" fmla="*/ 0 h 36"/>
                <a:gd name="T22" fmla="*/ 18 w 30"/>
                <a:gd name="T23" fmla="*/ 0 h 36"/>
                <a:gd name="T24" fmla="*/ 24 w 30"/>
                <a:gd name="T25" fmla="*/ 0 h 36"/>
                <a:gd name="T26" fmla="*/ 30 w 30"/>
                <a:gd name="T27" fmla="*/ 0 h 36"/>
                <a:gd name="T28" fmla="*/ 24 w 30"/>
                <a:gd name="T29" fmla="*/ 6 h 36"/>
                <a:gd name="T30" fmla="*/ 24 w 30"/>
                <a:gd name="T31" fmla="*/ 12 h 36"/>
                <a:gd name="T32" fmla="*/ 30 w 30"/>
                <a:gd name="T33" fmla="*/ 12 h 36"/>
                <a:gd name="T34" fmla="*/ 30 w 30"/>
                <a:gd name="T35" fmla="*/ 18 h 36"/>
                <a:gd name="T36" fmla="*/ 18 w 30"/>
                <a:gd name="T37" fmla="*/ 30 h 36"/>
                <a:gd name="T38" fmla="*/ 18 w 30"/>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6">
                  <a:moveTo>
                    <a:pt x="18" y="36"/>
                  </a:moveTo>
                  <a:lnTo>
                    <a:pt x="12" y="36"/>
                  </a:lnTo>
                  <a:lnTo>
                    <a:pt x="6" y="30"/>
                  </a:lnTo>
                  <a:lnTo>
                    <a:pt x="0" y="30"/>
                  </a:lnTo>
                  <a:lnTo>
                    <a:pt x="0" y="24"/>
                  </a:lnTo>
                  <a:lnTo>
                    <a:pt x="6" y="24"/>
                  </a:lnTo>
                  <a:lnTo>
                    <a:pt x="6" y="18"/>
                  </a:lnTo>
                  <a:lnTo>
                    <a:pt x="12" y="12"/>
                  </a:lnTo>
                  <a:lnTo>
                    <a:pt x="6" y="12"/>
                  </a:lnTo>
                  <a:lnTo>
                    <a:pt x="6" y="6"/>
                  </a:lnTo>
                  <a:lnTo>
                    <a:pt x="12" y="0"/>
                  </a:lnTo>
                  <a:lnTo>
                    <a:pt x="18" y="0"/>
                  </a:lnTo>
                  <a:lnTo>
                    <a:pt x="24" y="0"/>
                  </a:lnTo>
                  <a:lnTo>
                    <a:pt x="30" y="0"/>
                  </a:lnTo>
                  <a:lnTo>
                    <a:pt x="24" y="6"/>
                  </a:lnTo>
                  <a:lnTo>
                    <a:pt x="24" y="12"/>
                  </a:lnTo>
                  <a:lnTo>
                    <a:pt x="30" y="12"/>
                  </a:lnTo>
                  <a:lnTo>
                    <a:pt x="30" y="18"/>
                  </a:lnTo>
                  <a:lnTo>
                    <a:pt x="18" y="30"/>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71" name="Freeform 899"/>
            <p:cNvSpPr>
              <a:spLocks/>
            </p:cNvSpPr>
            <p:nvPr/>
          </p:nvSpPr>
          <p:spPr bwMode="auto">
            <a:xfrm>
              <a:off x="3960" y="1704"/>
              <a:ext cx="30" cy="48"/>
            </a:xfrm>
            <a:custGeom>
              <a:avLst/>
              <a:gdLst>
                <a:gd name="T0" fmla="*/ 24 w 30"/>
                <a:gd name="T1" fmla="*/ 48 h 48"/>
                <a:gd name="T2" fmla="*/ 12 w 30"/>
                <a:gd name="T3" fmla="*/ 48 h 48"/>
                <a:gd name="T4" fmla="*/ 12 w 30"/>
                <a:gd name="T5" fmla="*/ 24 h 48"/>
                <a:gd name="T6" fmla="*/ 0 w 30"/>
                <a:gd name="T7" fmla="*/ 24 h 48"/>
                <a:gd name="T8" fmla="*/ 0 w 30"/>
                <a:gd name="T9" fmla="*/ 18 h 48"/>
                <a:gd name="T10" fmla="*/ 6 w 30"/>
                <a:gd name="T11" fmla="*/ 18 h 48"/>
                <a:gd name="T12" fmla="*/ 0 w 30"/>
                <a:gd name="T13" fmla="*/ 6 h 48"/>
                <a:gd name="T14" fmla="*/ 6 w 30"/>
                <a:gd name="T15" fmla="*/ 6 h 48"/>
                <a:gd name="T16" fmla="*/ 18 w 30"/>
                <a:gd name="T17" fmla="*/ 0 h 48"/>
                <a:gd name="T18" fmla="*/ 18 w 30"/>
                <a:gd name="T19" fmla="*/ 6 h 48"/>
                <a:gd name="T20" fmla="*/ 18 w 30"/>
                <a:gd name="T21" fmla="*/ 0 h 48"/>
                <a:gd name="T22" fmla="*/ 18 w 30"/>
                <a:gd name="T23" fmla="*/ 6 h 48"/>
                <a:gd name="T24" fmla="*/ 24 w 30"/>
                <a:gd name="T25" fmla="*/ 6 h 48"/>
                <a:gd name="T26" fmla="*/ 24 w 30"/>
                <a:gd name="T27" fmla="*/ 12 h 48"/>
                <a:gd name="T28" fmla="*/ 30 w 30"/>
                <a:gd name="T29" fmla="*/ 12 h 48"/>
                <a:gd name="T30" fmla="*/ 24 w 30"/>
                <a:gd name="T31" fmla="*/ 18 h 48"/>
                <a:gd name="T32" fmla="*/ 24 w 30"/>
                <a:gd name="T33" fmla="*/ 24 h 48"/>
                <a:gd name="T34" fmla="*/ 30 w 30"/>
                <a:gd name="T35" fmla="*/ 24 h 48"/>
                <a:gd name="T36" fmla="*/ 30 w 30"/>
                <a:gd name="T37" fmla="*/ 30 h 48"/>
                <a:gd name="T38" fmla="*/ 30 w 30"/>
                <a:gd name="T39" fmla="*/ 36 h 48"/>
                <a:gd name="T40" fmla="*/ 24 w 30"/>
                <a:gd name="T41" fmla="*/ 42 h 48"/>
                <a:gd name="T42" fmla="*/ 24 w 30"/>
                <a:gd name="T4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8">
                  <a:moveTo>
                    <a:pt x="24" y="48"/>
                  </a:moveTo>
                  <a:lnTo>
                    <a:pt x="12" y="48"/>
                  </a:lnTo>
                  <a:lnTo>
                    <a:pt x="12" y="24"/>
                  </a:lnTo>
                  <a:lnTo>
                    <a:pt x="0" y="24"/>
                  </a:lnTo>
                  <a:lnTo>
                    <a:pt x="0" y="18"/>
                  </a:lnTo>
                  <a:lnTo>
                    <a:pt x="6" y="18"/>
                  </a:lnTo>
                  <a:lnTo>
                    <a:pt x="0" y="6"/>
                  </a:lnTo>
                  <a:lnTo>
                    <a:pt x="6" y="6"/>
                  </a:lnTo>
                  <a:lnTo>
                    <a:pt x="18" y="0"/>
                  </a:lnTo>
                  <a:lnTo>
                    <a:pt x="18" y="6"/>
                  </a:lnTo>
                  <a:lnTo>
                    <a:pt x="18" y="0"/>
                  </a:lnTo>
                  <a:lnTo>
                    <a:pt x="18" y="6"/>
                  </a:lnTo>
                  <a:lnTo>
                    <a:pt x="24" y="6"/>
                  </a:lnTo>
                  <a:lnTo>
                    <a:pt x="24" y="12"/>
                  </a:lnTo>
                  <a:lnTo>
                    <a:pt x="30" y="12"/>
                  </a:lnTo>
                  <a:lnTo>
                    <a:pt x="24" y="18"/>
                  </a:lnTo>
                  <a:lnTo>
                    <a:pt x="24" y="24"/>
                  </a:lnTo>
                  <a:lnTo>
                    <a:pt x="30" y="24"/>
                  </a:lnTo>
                  <a:lnTo>
                    <a:pt x="30" y="30"/>
                  </a:lnTo>
                  <a:lnTo>
                    <a:pt x="30" y="36"/>
                  </a:lnTo>
                  <a:lnTo>
                    <a:pt x="24" y="42"/>
                  </a:lnTo>
                  <a:lnTo>
                    <a:pt x="24"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72" name="Freeform 900"/>
            <p:cNvSpPr>
              <a:spLocks/>
            </p:cNvSpPr>
            <p:nvPr/>
          </p:nvSpPr>
          <p:spPr bwMode="auto">
            <a:xfrm>
              <a:off x="3624" y="1752"/>
              <a:ext cx="24" cy="24"/>
            </a:xfrm>
            <a:custGeom>
              <a:avLst/>
              <a:gdLst>
                <a:gd name="T0" fmla="*/ 18 w 24"/>
                <a:gd name="T1" fmla="*/ 18 h 24"/>
                <a:gd name="T2" fmla="*/ 6 w 24"/>
                <a:gd name="T3" fmla="*/ 24 h 24"/>
                <a:gd name="T4" fmla="*/ 0 w 24"/>
                <a:gd name="T5" fmla="*/ 0 h 24"/>
                <a:gd name="T6" fmla="*/ 18 w 24"/>
                <a:gd name="T7" fmla="*/ 0 h 24"/>
                <a:gd name="T8" fmla="*/ 24 w 24"/>
                <a:gd name="T9" fmla="*/ 18 h 24"/>
                <a:gd name="T10" fmla="*/ 18 w 24"/>
                <a:gd name="T11" fmla="*/ 18 h 24"/>
              </a:gdLst>
              <a:ahLst/>
              <a:cxnLst>
                <a:cxn ang="0">
                  <a:pos x="T0" y="T1"/>
                </a:cxn>
                <a:cxn ang="0">
                  <a:pos x="T2" y="T3"/>
                </a:cxn>
                <a:cxn ang="0">
                  <a:pos x="T4" y="T5"/>
                </a:cxn>
                <a:cxn ang="0">
                  <a:pos x="T6" y="T7"/>
                </a:cxn>
                <a:cxn ang="0">
                  <a:pos x="T8" y="T9"/>
                </a:cxn>
                <a:cxn ang="0">
                  <a:pos x="T10" y="T11"/>
                </a:cxn>
              </a:cxnLst>
              <a:rect l="0" t="0" r="r" b="b"/>
              <a:pathLst>
                <a:path w="24" h="24">
                  <a:moveTo>
                    <a:pt x="18" y="18"/>
                  </a:moveTo>
                  <a:lnTo>
                    <a:pt x="6" y="24"/>
                  </a:lnTo>
                  <a:lnTo>
                    <a:pt x="0" y="0"/>
                  </a:lnTo>
                  <a:lnTo>
                    <a:pt x="18" y="0"/>
                  </a:lnTo>
                  <a:lnTo>
                    <a:pt x="24" y="18"/>
                  </a:lnTo>
                  <a:lnTo>
                    <a:pt x="1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73" name="Freeform 901"/>
            <p:cNvSpPr>
              <a:spLocks/>
            </p:cNvSpPr>
            <p:nvPr/>
          </p:nvSpPr>
          <p:spPr bwMode="auto">
            <a:xfrm>
              <a:off x="3030" y="1794"/>
              <a:ext cx="54" cy="24"/>
            </a:xfrm>
            <a:custGeom>
              <a:avLst/>
              <a:gdLst>
                <a:gd name="T0" fmla="*/ 54 w 54"/>
                <a:gd name="T1" fmla="*/ 24 h 24"/>
                <a:gd name="T2" fmla="*/ 42 w 54"/>
                <a:gd name="T3" fmla="*/ 24 h 24"/>
                <a:gd name="T4" fmla="*/ 6 w 54"/>
                <a:gd name="T5" fmla="*/ 24 h 24"/>
                <a:gd name="T6" fmla="*/ 0 w 54"/>
                <a:gd name="T7" fmla="*/ 24 h 24"/>
                <a:gd name="T8" fmla="*/ 0 w 54"/>
                <a:gd name="T9" fmla="*/ 0 h 24"/>
                <a:gd name="T10" fmla="*/ 24 w 54"/>
                <a:gd name="T11" fmla="*/ 0 h 24"/>
                <a:gd name="T12" fmla="*/ 54 w 54"/>
                <a:gd name="T13" fmla="*/ 0 h 24"/>
                <a:gd name="T14" fmla="*/ 48 w 54"/>
                <a:gd name="T15" fmla="*/ 0 h 24"/>
                <a:gd name="T16" fmla="*/ 54 w 54"/>
                <a:gd name="T17" fmla="*/ 0 h 24"/>
                <a:gd name="T18" fmla="*/ 54 w 54"/>
                <a:gd name="T19" fmla="*/ 6 h 24"/>
                <a:gd name="T20" fmla="*/ 54 w 54"/>
                <a:gd name="T21" fmla="*/ 12 h 24"/>
                <a:gd name="T22" fmla="*/ 54 w 54"/>
                <a:gd name="T23" fmla="*/ 18 h 24"/>
                <a:gd name="T24" fmla="*/ 54 w 54"/>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4">
                  <a:moveTo>
                    <a:pt x="54" y="24"/>
                  </a:moveTo>
                  <a:lnTo>
                    <a:pt x="42" y="24"/>
                  </a:lnTo>
                  <a:lnTo>
                    <a:pt x="6" y="24"/>
                  </a:lnTo>
                  <a:lnTo>
                    <a:pt x="0" y="24"/>
                  </a:lnTo>
                  <a:lnTo>
                    <a:pt x="0" y="0"/>
                  </a:lnTo>
                  <a:lnTo>
                    <a:pt x="24" y="0"/>
                  </a:lnTo>
                  <a:lnTo>
                    <a:pt x="54" y="0"/>
                  </a:lnTo>
                  <a:lnTo>
                    <a:pt x="48" y="0"/>
                  </a:lnTo>
                  <a:lnTo>
                    <a:pt x="54" y="0"/>
                  </a:lnTo>
                  <a:lnTo>
                    <a:pt x="54" y="6"/>
                  </a:lnTo>
                  <a:lnTo>
                    <a:pt x="54" y="12"/>
                  </a:lnTo>
                  <a:lnTo>
                    <a:pt x="54" y="18"/>
                  </a:lnTo>
                  <a:lnTo>
                    <a:pt x="54"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74" name="Freeform 902"/>
            <p:cNvSpPr>
              <a:spLocks/>
            </p:cNvSpPr>
            <p:nvPr/>
          </p:nvSpPr>
          <p:spPr bwMode="auto">
            <a:xfrm>
              <a:off x="2850" y="1800"/>
              <a:ext cx="48" cy="30"/>
            </a:xfrm>
            <a:custGeom>
              <a:avLst/>
              <a:gdLst>
                <a:gd name="T0" fmla="*/ 48 w 48"/>
                <a:gd name="T1" fmla="*/ 30 h 30"/>
                <a:gd name="T2" fmla="*/ 18 w 48"/>
                <a:gd name="T3" fmla="*/ 30 h 30"/>
                <a:gd name="T4" fmla="*/ 18 w 48"/>
                <a:gd name="T5" fmla="*/ 24 h 30"/>
                <a:gd name="T6" fmla="*/ 12 w 48"/>
                <a:gd name="T7" fmla="*/ 24 h 30"/>
                <a:gd name="T8" fmla="*/ 12 w 48"/>
                <a:gd name="T9" fmla="*/ 18 h 30"/>
                <a:gd name="T10" fmla="*/ 6 w 48"/>
                <a:gd name="T11" fmla="*/ 12 h 30"/>
                <a:gd name="T12" fmla="*/ 6 w 48"/>
                <a:gd name="T13" fmla="*/ 6 h 30"/>
                <a:gd name="T14" fmla="*/ 12 w 48"/>
                <a:gd name="T15" fmla="*/ 6 h 30"/>
                <a:gd name="T16" fmla="*/ 12 w 48"/>
                <a:gd name="T17" fmla="*/ 0 h 30"/>
                <a:gd name="T18" fmla="*/ 6 w 48"/>
                <a:gd name="T19" fmla="*/ 0 h 30"/>
                <a:gd name="T20" fmla="*/ 6 w 48"/>
                <a:gd name="T21" fmla="*/ 6 h 30"/>
                <a:gd name="T22" fmla="*/ 0 w 48"/>
                <a:gd name="T23" fmla="*/ 0 h 30"/>
                <a:gd name="T24" fmla="*/ 30 w 48"/>
                <a:gd name="T25" fmla="*/ 0 h 30"/>
                <a:gd name="T26" fmla="*/ 42 w 48"/>
                <a:gd name="T27" fmla="*/ 0 h 30"/>
                <a:gd name="T28" fmla="*/ 42 w 48"/>
                <a:gd name="T29" fmla="*/ 12 h 30"/>
                <a:gd name="T30" fmla="*/ 48 w 48"/>
                <a:gd name="T31" fmla="*/ 12 h 30"/>
                <a:gd name="T32" fmla="*/ 48 w 48"/>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30">
                  <a:moveTo>
                    <a:pt x="48" y="30"/>
                  </a:moveTo>
                  <a:lnTo>
                    <a:pt x="18" y="30"/>
                  </a:lnTo>
                  <a:lnTo>
                    <a:pt x="18" y="24"/>
                  </a:lnTo>
                  <a:lnTo>
                    <a:pt x="12" y="24"/>
                  </a:lnTo>
                  <a:lnTo>
                    <a:pt x="12" y="18"/>
                  </a:lnTo>
                  <a:lnTo>
                    <a:pt x="6" y="12"/>
                  </a:lnTo>
                  <a:lnTo>
                    <a:pt x="6" y="6"/>
                  </a:lnTo>
                  <a:lnTo>
                    <a:pt x="12" y="6"/>
                  </a:lnTo>
                  <a:lnTo>
                    <a:pt x="12" y="0"/>
                  </a:lnTo>
                  <a:lnTo>
                    <a:pt x="6" y="0"/>
                  </a:lnTo>
                  <a:lnTo>
                    <a:pt x="6" y="6"/>
                  </a:lnTo>
                  <a:lnTo>
                    <a:pt x="0" y="0"/>
                  </a:lnTo>
                  <a:lnTo>
                    <a:pt x="30" y="0"/>
                  </a:lnTo>
                  <a:lnTo>
                    <a:pt x="42" y="0"/>
                  </a:lnTo>
                  <a:lnTo>
                    <a:pt x="42" y="12"/>
                  </a:lnTo>
                  <a:lnTo>
                    <a:pt x="48" y="12"/>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75" name="Freeform 903"/>
            <p:cNvSpPr>
              <a:spLocks/>
            </p:cNvSpPr>
            <p:nvPr/>
          </p:nvSpPr>
          <p:spPr bwMode="auto">
            <a:xfrm>
              <a:off x="3642" y="1752"/>
              <a:ext cx="36" cy="30"/>
            </a:xfrm>
            <a:custGeom>
              <a:avLst/>
              <a:gdLst>
                <a:gd name="T0" fmla="*/ 36 w 36"/>
                <a:gd name="T1" fmla="*/ 24 h 30"/>
                <a:gd name="T2" fmla="*/ 6 w 36"/>
                <a:gd name="T3" fmla="*/ 30 h 30"/>
                <a:gd name="T4" fmla="*/ 0 w 36"/>
                <a:gd name="T5" fmla="*/ 18 h 30"/>
                <a:gd name="T6" fmla="*/ 6 w 36"/>
                <a:gd name="T7" fmla="*/ 18 h 30"/>
                <a:gd name="T8" fmla="*/ 0 w 36"/>
                <a:gd name="T9" fmla="*/ 0 h 30"/>
                <a:gd name="T10" fmla="*/ 12 w 36"/>
                <a:gd name="T11" fmla="*/ 0 h 30"/>
                <a:gd name="T12" fmla="*/ 30 w 36"/>
                <a:gd name="T13" fmla="*/ 0 h 30"/>
                <a:gd name="T14" fmla="*/ 36 w 36"/>
                <a:gd name="T15" fmla="*/ 18 h 30"/>
                <a:gd name="T16" fmla="*/ 36 w 36"/>
                <a:gd name="T1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36" y="24"/>
                  </a:moveTo>
                  <a:lnTo>
                    <a:pt x="6" y="30"/>
                  </a:lnTo>
                  <a:lnTo>
                    <a:pt x="0" y="18"/>
                  </a:lnTo>
                  <a:lnTo>
                    <a:pt x="6" y="18"/>
                  </a:lnTo>
                  <a:lnTo>
                    <a:pt x="0" y="0"/>
                  </a:lnTo>
                  <a:lnTo>
                    <a:pt x="12" y="0"/>
                  </a:lnTo>
                  <a:lnTo>
                    <a:pt x="30" y="0"/>
                  </a:lnTo>
                  <a:lnTo>
                    <a:pt x="36" y="18"/>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76" name="Freeform 904"/>
            <p:cNvSpPr>
              <a:spLocks/>
            </p:cNvSpPr>
            <p:nvPr/>
          </p:nvSpPr>
          <p:spPr bwMode="auto">
            <a:xfrm>
              <a:off x="1614" y="1704"/>
              <a:ext cx="102" cy="84"/>
            </a:xfrm>
            <a:custGeom>
              <a:avLst/>
              <a:gdLst>
                <a:gd name="T0" fmla="*/ 96 w 102"/>
                <a:gd name="T1" fmla="*/ 84 h 84"/>
                <a:gd name="T2" fmla="*/ 72 w 102"/>
                <a:gd name="T3" fmla="*/ 78 h 84"/>
                <a:gd name="T4" fmla="*/ 60 w 102"/>
                <a:gd name="T5" fmla="*/ 78 h 84"/>
                <a:gd name="T6" fmla="*/ 54 w 102"/>
                <a:gd name="T7" fmla="*/ 78 h 84"/>
                <a:gd name="T8" fmla="*/ 48 w 102"/>
                <a:gd name="T9" fmla="*/ 78 h 84"/>
                <a:gd name="T10" fmla="*/ 42 w 102"/>
                <a:gd name="T11" fmla="*/ 78 h 84"/>
                <a:gd name="T12" fmla="*/ 30 w 102"/>
                <a:gd name="T13" fmla="*/ 72 h 84"/>
                <a:gd name="T14" fmla="*/ 36 w 102"/>
                <a:gd name="T15" fmla="*/ 72 h 84"/>
                <a:gd name="T16" fmla="*/ 36 w 102"/>
                <a:gd name="T17" fmla="*/ 66 h 84"/>
                <a:gd name="T18" fmla="*/ 30 w 102"/>
                <a:gd name="T19" fmla="*/ 66 h 84"/>
                <a:gd name="T20" fmla="*/ 30 w 102"/>
                <a:gd name="T21" fmla="*/ 60 h 84"/>
                <a:gd name="T22" fmla="*/ 24 w 102"/>
                <a:gd name="T23" fmla="*/ 66 h 84"/>
                <a:gd name="T24" fmla="*/ 18 w 102"/>
                <a:gd name="T25" fmla="*/ 66 h 84"/>
                <a:gd name="T26" fmla="*/ 12 w 102"/>
                <a:gd name="T27" fmla="*/ 72 h 84"/>
                <a:gd name="T28" fmla="*/ 6 w 102"/>
                <a:gd name="T29" fmla="*/ 72 h 84"/>
                <a:gd name="T30" fmla="*/ 6 w 102"/>
                <a:gd name="T31" fmla="*/ 66 h 84"/>
                <a:gd name="T32" fmla="*/ 12 w 102"/>
                <a:gd name="T33" fmla="*/ 60 h 84"/>
                <a:gd name="T34" fmla="*/ 6 w 102"/>
                <a:gd name="T35" fmla="*/ 60 h 84"/>
                <a:gd name="T36" fmla="*/ 6 w 102"/>
                <a:gd name="T37" fmla="*/ 54 h 84"/>
                <a:gd name="T38" fmla="*/ 6 w 102"/>
                <a:gd name="T39" fmla="*/ 48 h 84"/>
                <a:gd name="T40" fmla="*/ 0 w 102"/>
                <a:gd name="T41" fmla="*/ 48 h 84"/>
                <a:gd name="T42" fmla="*/ 6 w 102"/>
                <a:gd name="T43" fmla="*/ 48 h 84"/>
                <a:gd name="T44" fmla="*/ 6 w 102"/>
                <a:gd name="T45" fmla="*/ 42 h 84"/>
                <a:gd name="T46" fmla="*/ 6 w 102"/>
                <a:gd name="T47" fmla="*/ 36 h 84"/>
                <a:gd name="T48" fmla="*/ 6 w 102"/>
                <a:gd name="T49" fmla="*/ 30 h 84"/>
                <a:gd name="T50" fmla="*/ 6 w 102"/>
                <a:gd name="T51" fmla="*/ 24 h 84"/>
                <a:gd name="T52" fmla="*/ 6 w 102"/>
                <a:gd name="T53" fmla="*/ 18 h 84"/>
                <a:gd name="T54" fmla="*/ 6 w 102"/>
                <a:gd name="T55" fmla="*/ 6 h 84"/>
                <a:gd name="T56" fmla="*/ 12 w 102"/>
                <a:gd name="T57" fmla="*/ 6 h 84"/>
                <a:gd name="T58" fmla="*/ 18 w 102"/>
                <a:gd name="T59" fmla="*/ 6 h 84"/>
                <a:gd name="T60" fmla="*/ 24 w 102"/>
                <a:gd name="T61" fmla="*/ 12 h 84"/>
                <a:gd name="T62" fmla="*/ 36 w 102"/>
                <a:gd name="T63" fmla="*/ 6 h 84"/>
                <a:gd name="T64" fmla="*/ 42 w 102"/>
                <a:gd name="T65" fmla="*/ 6 h 84"/>
                <a:gd name="T66" fmla="*/ 48 w 102"/>
                <a:gd name="T67" fmla="*/ 0 h 84"/>
                <a:gd name="T68" fmla="*/ 54 w 102"/>
                <a:gd name="T69" fmla="*/ 0 h 84"/>
                <a:gd name="T70" fmla="*/ 60 w 102"/>
                <a:gd name="T71" fmla="*/ 6 h 84"/>
                <a:gd name="T72" fmla="*/ 54 w 102"/>
                <a:gd name="T73" fmla="*/ 6 h 84"/>
                <a:gd name="T74" fmla="*/ 54 w 102"/>
                <a:gd name="T75" fmla="*/ 12 h 84"/>
                <a:gd name="T76" fmla="*/ 54 w 102"/>
                <a:gd name="T77" fmla="*/ 24 h 84"/>
                <a:gd name="T78" fmla="*/ 60 w 102"/>
                <a:gd name="T79" fmla="*/ 24 h 84"/>
                <a:gd name="T80" fmla="*/ 60 w 102"/>
                <a:gd name="T81" fmla="*/ 30 h 84"/>
                <a:gd name="T82" fmla="*/ 66 w 102"/>
                <a:gd name="T83" fmla="*/ 30 h 84"/>
                <a:gd name="T84" fmla="*/ 72 w 102"/>
                <a:gd name="T85" fmla="*/ 30 h 84"/>
                <a:gd name="T86" fmla="*/ 72 w 102"/>
                <a:gd name="T87" fmla="*/ 36 h 84"/>
                <a:gd name="T88" fmla="*/ 72 w 102"/>
                <a:gd name="T89" fmla="*/ 42 h 84"/>
                <a:gd name="T90" fmla="*/ 78 w 102"/>
                <a:gd name="T91" fmla="*/ 42 h 84"/>
                <a:gd name="T92" fmla="*/ 78 w 102"/>
                <a:gd name="T93" fmla="*/ 48 h 84"/>
                <a:gd name="T94" fmla="*/ 72 w 102"/>
                <a:gd name="T95" fmla="*/ 60 h 84"/>
                <a:gd name="T96" fmla="*/ 78 w 102"/>
                <a:gd name="T97" fmla="*/ 60 h 84"/>
                <a:gd name="T98" fmla="*/ 78 w 102"/>
                <a:gd name="T99" fmla="*/ 66 h 84"/>
                <a:gd name="T100" fmla="*/ 84 w 102"/>
                <a:gd name="T101" fmla="*/ 66 h 84"/>
                <a:gd name="T102" fmla="*/ 78 w 102"/>
                <a:gd name="T103" fmla="*/ 72 h 84"/>
                <a:gd name="T104" fmla="*/ 84 w 102"/>
                <a:gd name="T105" fmla="*/ 72 h 84"/>
                <a:gd name="T106" fmla="*/ 96 w 102"/>
                <a:gd name="T107" fmla="*/ 78 h 84"/>
                <a:gd name="T108" fmla="*/ 102 w 102"/>
                <a:gd name="T109" fmla="*/ 78 h 84"/>
                <a:gd name="T110" fmla="*/ 96 w 102"/>
                <a:gd name="T11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84">
                  <a:moveTo>
                    <a:pt x="96" y="84"/>
                  </a:moveTo>
                  <a:lnTo>
                    <a:pt x="72" y="78"/>
                  </a:lnTo>
                  <a:lnTo>
                    <a:pt x="60" y="78"/>
                  </a:lnTo>
                  <a:lnTo>
                    <a:pt x="54" y="78"/>
                  </a:lnTo>
                  <a:lnTo>
                    <a:pt x="48" y="78"/>
                  </a:lnTo>
                  <a:lnTo>
                    <a:pt x="42" y="78"/>
                  </a:lnTo>
                  <a:lnTo>
                    <a:pt x="30" y="72"/>
                  </a:lnTo>
                  <a:lnTo>
                    <a:pt x="36" y="72"/>
                  </a:lnTo>
                  <a:lnTo>
                    <a:pt x="36" y="66"/>
                  </a:lnTo>
                  <a:lnTo>
                    <a:pt x="30" y="66"/>
                  </a:lnTo>
                  <a:lnTo>
                    <a:pt x="30" y="60"/>
                  </a:lnTo>
                  <a:lnTo>
                    <a:pt x="24" y="66"/>
                  </a:lnTo>
                  <a:lnTo>
                    <a:pt x="18" y="66"/>
                  </a:lnTo>
                  <a:lnTo>
                    <a:pt x="12" y="72"/>
                  </a:lnTo>
                  <a:lnTo>
                    <a:pt x="6" y="72"/>
                  </a:lnTo>
                  <a:lnTo>
                    <a:pt x="6" y="66"/>
                  </a:lnTo>
                  <a:lnTo>
                    <a:pt x="12" y="60"/>
                  </a:lnTo>
                  <a:lnTo>
                    <a:pt x="6" y="60"/>
                  </a:lnTo>
                  <a:lnTo>
                    <a:pt x="6" y="54"/>
                  </a:lnTo>
                  <a:lnTo>
                    <a:pt x="6" y="48"/>
                  </a:lnTo>
                  <a:lnTo>
                    <a:pt x="0" y="48"/>
                  </a:lnTo>
                  <a:lnTo>
                    <a:pt x="6" y="48"/>
                  </a:lnTo>
                  <a:lnTo>
                    <a:pt x="6" y="42"/>
                  </a:lnTo>
                  <a:lnTo>
                    <a:pt x="6" y="36"/>
                  </a:lnTo>
                  <a:lnTo>
                    <a:pt x="6" y="30"/>
                  </a:lnTo>
                  <a:lnTo>
                    <a:pt x="6" y="24"/>
                  </a:lnTo>
                  <a:lnTo>
                    <a:pt x="6" y="18"/>
                  </a:lnTo>
                  <a:lnTo>
                    <a:pt x="6" y="6"/>
                  </a:lnTo>
                  <a:lnTo>
                    <a:pt x="12" y="6"/>
                  </a:lnTo>
                  <a:lnTo>
                    <a:pt x="18" y="6"/>
                  </a:lnTo>
                  <a:lnTo>
                    <a:pt x="24" y="12"/>
                  </a:lnTo>
                  <a:lnTo>
                    <a:pt x="36" y="6"/>
                  </a:lnTo>
                  <a:lnTo>
                    <a:pt x="42" y="6"/>
                  </a:lnTo>
                  <a:lnTo>
                    <a:pt x="48" y="0"/>
                  </a:lnTo>
                  <a:lnTo>
                    <a:pt x="54" y="0"/>
                  </a:lnTo>
                  <a:lnTo>
                    <a:pt x="60" y="6"/>
                  </a:lnTo>
                  <a:lnTo>
                    <a:pt x="54" y="6"/>
                  </a:lnTo>
                  <a:lnTo>
                    <a:pt x="54" y="12"/>
                  </a:lnTo>
                  <a:lnTo>
                    <a:pt x="54" y="24"/>
                  </a:lnTo>
                  <a:lnTo>
                    <a:pt x="60" y="24"/>
                  </a:lnTo>
                  <a:lnTo>
                    <a:pt x="60" y="30"/>
                  </a:lnTo>
                  <a:lnTo>
                    <a:pt x="66" y="30"/>
                  </a:lnTo>
                  <a:lnTo>
                    <a:pt x="72" y="30"/>
                  </a:lnTo>
                  <a:lnTo>
                    <a:pt x="72" y="36"/>
                  </a:lnTo>
                  <a:lnTo>
                    <a:pt x="72" y="42"/>
                  </a:lnTo>
                  <a:lnTo>
                    <a:pt x="78" y="42"/>
                  </a:lnTo>
                  <a:lnTo>
                    <a:pt x="78" y="48"/>
                  </a:lnTo>
                  <a:lnTo>
                    <a:pt x="72" y="60"/>
                  </a:lnTo>
                  <a:lnTo>
                    <a:pt x="78" y="60"/>
                  </a:lnTo>
                  <a:lnTo>
                    <a:pt x="78" y="66"/>
                  </a:lnTo>
                  <a:lnTo>
                    <a:pt x="84" y="66"/>
                  </a:lnTo>
                  <a:lnTo>
                    <a:pt x="78" y="72"/>
                  </a:lnTo>
                  <a:lnTo>
                    <a:pt x="84" y="72"/>
                  </a:lnTo>
                  <a:lnTo>
                    <a:pt x="96" y="78"/>
                  </a:lnTo>
                  <a:lnTo>
                    <a:pt x="102" y="78"/>
                  </a:lnTo>
                  <a:lnTo>
                    <a:pt x="96" y="8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77" name="Freeform 905"/>
            <p:cNvSpPr>
              <a:spLocks/>
            </p:cNvSpPr>
            <p:nvPr/>
          </p:nvSpPr>
          <p:spPr bwMode="auto">
            <a:xfrm>
              <a:off x="2892" y="1800"/>
              <a:ext cx="48" cy="42"/>
            </a:xfrm>
            <a:custGeom>
              <a:avLst/>
              <a:gdLst>
                <a:gd name="T0" fmla="*/ 12 w 48"/>
                <a:gd name="T1" fmla="*/ 42 h 42"/>
                <a:gd name="T2" fmla="*/ 12 w 48"/>
                <a:gd name="T3" fmla="*/ 36 h 42"/>
                <a:gd name="T4" fmla="*/ 12 w 48"/>
                <a:gd name="T5" fmla="*/ 30 h 42"/>
                <a:gd name="T6" fmla="*/ 6 w 48"/>
                <a:gd name="T7" fmla="*/ 30 h 42"/>
                <a:gd name="T8" fmla="*/ 6 w 48"/>
                <a:gd name="T9" fmla="*/ 12 h 42"/>
                <a:gd name="T10" fmla="*/ 0 w 48"/>
                <a:gd name="T11" fmla="*/ 12 h 42"/>
                <a:gd name="T12" fmla="*/ 0 w 48"/>
                <a:gd name="T13" fmla="*/ 0 h 42"/>
                <a:gd name="T14" fmla="*/ 24 w 48"/>
                <a:gd name="T15" fmla="*/ 0 h 42"/>
                <a:gd name="T16" fmla="*/ 42 w 48"/>
                <a:gd name="T17" fmla="*/ 0 h 42"/>
                <a:gd name="T18" fmla="*/ 48 w 48"/>
                <a:gd name="T19" fmla="*/ 12 h 42"/>
                <a:gd name="T20" fmla="*/ 48 w 48"/>
                <a:gd name="T21" fmla="*/ 18 h 42"/>
                <a:gd name="T22" fmla="*/ 48 w 48"/>
                <a:gd name="T23" fmla="*/ 42 h 42"/>
                <a:gd name="T24" fmla="*/ 12 w 48"/>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2">
                  <a:moveTo>
                    <a:pt x="12" y="42"/>
                  </a:moveTo>
                  <a:lnTo>
                    <a:pt x="12" y="36"/>
                  </a:lnTo>
                  <a:lnTo>
                    <a:pt x="12" y="30"/>
                  </a:lnTo>
                  <a:lnTo>
                    <a:pt x="6" y="30"/>
                  </a:lnTo>
                  <a:lnTo>
                    <a:pt x="6" y="12"/>
                  </a:lnTo>
                  <a:lnTo>
                    <a:pt x="0" y="12"/>
                  </a:lnTo>
                  <a:lnTo>
                    <a:pt x="0" y="0"/>
                  </a:lnTo>
                  <a:lnTo>
                    <a:pt x="24" y="0"/>
                  </a:lnTo>
                  <a:lnTo>
                    <a:pt x="42" y="0"/>
                  </a:lnTo>
                  <a:lnTo>
                    <a:pt x="48" y="12"/>
                  </a:lnTo>
                  <a:lnTo>
                    <a:pt x="48" y="18"/>
                  </a:lnTo>
                  <a:lnTo>
                    <a:pt x="48" y="42"/>
                  </a:lnTo>
                  <a:lnTo>
                    <a:pt x="1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78" name="Freeform 906"/>
            <p:cNvSpPr>
              <a:spLocks/>
            </p:cNvSpPr>
            <p:nvPr/>
          </p:nvSpPr>
          <p:spPr bwMode="auto">
            <a:xfrm>
              <a:off x="3000" y="1794"/>
              <a:ext cx="30" cy="36"/>
            </a:xfrm>
            <a:custGeom>
              <a:avLst/>
              <a:gdLst>
                <a:gd name="T0" fmla="*/ 30 w 30"/>
                <a:gd name="T1" fmla="*/ 24 h 36"/>
                <a:gd name="T2" fmla="*/ 30 w 30"/>
                <a:gd name="T3" fmla="*/ 36 h 36"/>
                <a:gd name="T4" fmla="*/ 0 w 30"/>
                <a:gd name="T5" fmla="*/ 36 h 36"/>
                <a:gd name="T6" fmla="*/ 0 w 30"/>
                <a:gd name="T7" fmla="*/ 18 h 36"/>
                <a:gd name="T8" fmla="*/ 0 w 30"/>
                <a:gd name="T9" fmla="*/ 6 h 36"/>
                <a:gd name="T10" fmla="*/ 18 w 30"/>
                <a:gd name="T11" fmla="*/ 6 h 36"/>
                <a:gd name="T12" fmla="*/ 30 w 30"/>
                <a:gd name="T13" fmla="*/ 0 h 36"/>
                <a:gd name="T14" fmla="*/ 30 w 30"/>
                <a:gd name="T15" fmla="*/ 24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30" y="24"/>
                  </a:moveTo>
                  <a:lnTo>
                    <a:pt x="30" y="36"/>
                  </a:lnTo>
                  <a:lnTo>
                    <a:pt x="0" y="36"/>
                  </a:lnTo>
                  <a:lnTo>
                    <a:pt x="0" y="18"/>
                  </a:lnTo>
                  <a:lnTo>
                    <a:pt x="0" y="6"/>
                  </a:lnTo>
                  <a:lnTo>
                    <a:pt x="18" y="6"/>
                  </a:lnTo>
                  <a:lnTo>
                    <a:pt x="30" y="0"/>
                  </a:lnTo>
                  <a:lnTo>
                    <a:pt x="3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79" name="Freeform 907"/>
            <p:cNvSpPr>
              <a:spLocks/>
            </p:cNvSpPr>
            <p:nvPr/>
          </p:nvSpPr>
          <p:spPr bwMode="auto">
            <a:xfrm>
              <a:off x="3558" y="1758"/>
              <a:ext cx="36" cy="24"/>
            </a:xfrm>
            <a:custGeom>
              <a:avLst/>
              <a:gdLst>
                <a:gd name="T0" fmla="*/ 36 w 36"/>
                <a:gd name="T1" fmla="*/ 18 h 24"/>
                <a:gd name="T2" fmla="*/ 12 w 36"/>
                <a:gd name="T3" fmla="*/ 18 h 24"/>
                <a:gd name="T4" fmla="*/ 12 w 36"/>
                <a:gd name="T5" fmla="*/ 24 h 24"/>
                <a:gd name="T6" fmla="*/ 6 w 36"/>
                <a:gd name="T7" fmla="*/ 24 h 24"/>
                <a:gd name="T8" fmla="*/ 6 w 36"/>
                <a:gd name="T9" fmla="*/ 18 h 24"/>
                <a:gd name="T10" fmla="*/ 0 w 36"/>
                <a:gd name="T11" fmla="*/ 18 h 24"/>
                <a:gd name="T12" fmla="*/ 0 w 36"/>
                <a:gd name="T13" fmla="*/ 6 h 24"/>
                <a:gd name="T14" fmla="*/ 12 w 36"/>
                <a:gd name="T15" fmla="*/ 6 h 24"/>
                <a:gd name="T16" fmla="*/ 36 w 36"/>
                <a:gd name="T17" fmla="*/ 0 h 24"/>
                <a:gd name="T18" fmla="*/ 36 w 36"/>
                <a:gd name="T1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4">
                  <a:moveTo>
                    <a:pt x="36" y="18"/>
                  </a:moveTo>
                  <a:lnTo>
                    <a:pt x="12" y="18"/>
                  </a:lnTo>
                  <a:lnTo>
                    <a:pt x="12" y="24"/>
                  </a:lnTo>
                  <a:lnTo>
                    <a:pt x="6" y="24"/>
                  </a:lnTo>
                  <a:lnTo>
                    <a:pt x="6" y="18"/>
                  </a:lnTo>
                  <a:lnTo>
                    <a:pt x="0" y="18"/>
                  </a:lnTo>
                  <a:lnTo>
                    <a:pt x="0" y="6"/>
                  </a:lnTo>
                  <a:lnTo>
                    <a:pt x="12" y="6"/>
                  </a:lnTo>
                  <a:lnTo>
                    <a:pt x="36" y="0"/>
                  </a:lnTo>
                  <a:lnTo>
                    <a:pt x="36"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80" name="Freeform 908"/>
            <p:cNvSpPr>
              <a:spLocks/>
            </p:cNvSpPr>
            <p:nvPr/>
          </p:nvSpPr>
          <p:spPr bwMode="auto">
            <a:xfrm>
              <a:off x="2970" y="1800"/>
              <a:ext cx="30" cy="42"/>
            </a:xfrm>
            <a:custGeom>
              <a:avLst/>
              <a:gdLst>
                <a:gd name="T0" fmla="*/ 0 w 30"/>
                <a:gd name="T1" fmla="*/ 18 h 42"/>
                <a:gd name="T2" fmla="*/ 0 w 30"/>
                <a:gd name="T3" fmla="*/ 12 h 42"/>
                <a:gd name="T4" fmla="*/ 0 w 30"/>
                <a:gd name="T5" fmla="*/ 0 h 42"/>
                <a:gd name="T6" fmla="*/ 12 w 30"/>
                <a:gd name="T7" fmla="*/ 0 h 42"/>
                <a:gd name="T8" fmla="*/ 30 w 30"/>
                <a:gd name="T9" fmla="*/ 0 h 42"/>
                <a:gd name="T10" fmla="*/ 30 w 30"/>
                <a:gd name="T11" fmla="*/ 12 h 42"/>
                <a:gd name="T12" fmla="*/ 30 w 30"/>
                <a:gd name="T13" fmla="*/ 30 h 42"/>
                <a:gd name="T14" fmla="*/ 30 w 30"/>
                <a:gd name="T15" fmla="*/ 42 h 42"/>
                <a:gd name="T16" fmla="*/ 0 w 30"/>
                <a:gd name="T17" fmla="*/ 42 h 42"/>
                <a:gd name="T18" fmla="*/ 0 w 30"/>
                <a:gd name="T1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0" y="18"/>
                  </a:moveTo>
                  <a:lnTo>
                    <a:pt x="0" y="12"/>
                  </a:lnTo>
                  <a:lnTo>
                    <a:pt x="0" y="0"/>
                  </a:lnTo>
                  <a:lnTo>
                    <a:pt x="12" y="0"/>
                  </a:lnTo>
                  <a:lnTo>
                    <a:pt x="30" y="0"/>
                  </a:lnTo>
                  <a:lnTo>
                    <a:pt x="30" y="12"/>
                  </a:lnTo>
                  <a:lnTo>
                    <a:pt x="30" y="30"/>
                  </a:lnTo>
                  <a:lnTo>
                    <a:pt x="30" y="42"/>
                  </a:lnTo>
                  <a:lnTo>
                    <a:pt x="0" y="42"/>
                  </a:lnTo>
                  <a:lnTo>
                    <a:pt x="0"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81" name="Freeform 909"/>
            <p:cNvSpPr>
              <a:spLocks/>
            </p:cNvSpPr>
            <p:nvPr/>
          </p:nvSpPr>
          <p:spPr bwMode="auto">
            <a:xfrm>
              <a:off x="3504" y="1764"/>
              <a:ext cx="30" cy="42"/>
            </a:xfrm>
            <a:custGeom>
              <a:avLst/>
              <a:gdLst>
                <a:gd name="T0" fmla="*/ 0 w 30"/>
                <a:gd name="T1" fmla="*/ 42 h 42"/>
                <a:gd name="T2" fmla="*/ 0 w 30"/>
                <a:gd name="T3" fmla="*/ 24 h 42"/>
                <a:gd name="T4" fmla="*/ 0 w 30"/>
                <a:gd name="T5" fmla="*/ 12 h 42"/>
                <a:gd name="T6" fmla="*/ 0 w 30"/>
                <a:gd name="T7" fmla="*/ 6 h 42"/>
                <a:gd name="T8" fmla="*/ 24 w 30"/>
                <a:gd name="T9" fmla="*/ 0 h 42"/>
                <a:gd name="T10" fmla="*/ 30 w 30"/>
                <a:gd name="T11" fmla="*/ 0 h 42"/>
                <a:gd name="T12" fmla="*/ 30 w 30"/>
                <a:gd name="T13" fmla="*/ 18 h 42"/>
                <a:gd name="T14" fmla="*/ 30 w 30"/>
                <a:gd name="T15" fmla="*/ 36 h 42"/>
                <a:gd name="T16" fmla="*/ 0 w 3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0" y="42"/>
                  </a:moveTo>
                  <a:lnTo>
                    <a:pt x="0" y="24"/>
                  </a:lnTo>
                  <a:lnTo>
                    <a:pt x="0" y="12"/>
                  </a:lnTo>
                  <a:lnTo>
                    <a:pt x="0" y="6"/>
                  </a:lnTo>
                  <a:lnTo>
                    <a:pt x="24" y="0"/>
                  </a:lnTo>
                  <a:lnTo>
                    <a:pt x="30" y="0"/>
                  </a:lnTo>
                  <a:lnTo>
                    <a:pt x="30" y="18"/>
                  </a:lnTo>
                  <a:lnTo>
                    <a:pt x="30" y="36"/>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82" name="Freeform 910"/>
            <p:cNvSpPr>
              <a:spLocks/>
            </p:cNvSpPr>
            <p:nvPr/>
          </p:nvSpPr>
          <p:spPr bwMode="auto">
            <a:xfrm>
              <a:off x="2934" y="1800"/>
              <a:ext cx="36" cy="18"/>
            </a:xfrm>
            <a:custGeom>
              <a:avLst/>
              <a:gdLst>
                <a:gd name="T0" fmla="*/ 36 w 36"/>
                <a:gd name="T1" fmla="*/ 0 h 18"/>
                <a:gd name="T2" fmla="*/ 36 w 36"/>
                <a:gd name="T3" fmla="*/ 12 h 18"/>
                <a:gd name="T4" fmla="*/ 36 w 36"/>
                <a:gd name="T5" fmla="*/ 18 h 18"/>
                <a:gd name="T6" fmla="*/ 6 w 36"/>
                <a:gd name="T7" fmla="*/ 18 h 18"/>
                <a:gd name="T8" fmla="*/ 6 w 36"/>
                <a:gd name="T9" fmla="*/ 12 h 18"/>
                <a:gd name="T10" fmla="*/ 0 w 36"/>
                <a:gd name="T11" fmla="*/ 0 h 18"/>
                <a:gd name="T12" fmla="*/ 12 w 36"/>
                <a:gd name="T13" fmla="*/ 0 h 18"/>
                <a:gd name="T14" fmla="*/ 36 w 3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8">
                  <a:moveTo>
                    <a:pt x="36" y="0"/>
                  </a:moveTo>
                  <a:lnTo>
                    <a:pt x="36" y="12"/>
                  </a:lnTo>
                  <a:lnTo>
                    <a:pt x="36" y="18"/>
                  </a:lnTo>
                  <a:lnTo>
                    <a:pt x="6" y="18"/>
                  </a:lnTo>
                  <a:lnTo>
                    <a:pt x="6" y="12"/>
                  </a:lnTo>
                  <a:lnTo>
                    <a:pt x="0" y="0"/>
                  </a:lnTo>
                  <a:lnTo>
                    <a:pt x="12" y="0"/>
                  </a:lnTo>
                  <a:lnTo>
                    <a:pt x="3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83" name="Freeform 911"/>
            <p:cNvSpPr>
              <a:spLocks/>
            </p:cNvSpPr>
            <p:nvPr/>
          </p:nvSpPr>
          <p:spPr bwMode="auto">
            <a:xfrm>
              <a:off x="3828" y="1722"/>
              <a:ext cx="42" cy="42"/>
            </a:xfrm>
            <a:custGeom>
              <a:avLst/>
              <a:gdLst>
                <a:gd name="T0" fmla="*/ 0 w 42"/>
                <a:gd name="T1" fmla="*/ 36 h 42"/>
                <a:gd name="T2" fmla="*/ 0 w 42"/>
                <a:gd name="T3" fmla="*/ 30 h 42"/>
                <a:gd name="T4" fmla="*/ 12 w 42"/>
                <a:gd name="T5" fmla="*/ 30 h 42"/>
                <a:gd name="T6" fmla="*/ 6 w 42"/>
                <a:gd name="T7" fmla="*/ 12 h 42"/>
                <a:gd name="T8" fmla="*/ 24 w 42"/>
                <a:gd name="T9" fmla="*/ 6 h 42"/>
                <a:gd name="T10" fmla="*/ 30 w 42"/>
                <a:gd name="T11" fmla="*/ 6 h 42"/>
                <a:gd name="T12" fmla="*/ 36 w 42"/>
                <a:gd name="T13" fmla="*/ 6 h 42"/>
                <a:gd name="T14" fmla="*/ 42 w 42"/>
                <a:gd name="T15" fmla="*/ 0 h 42"/>
                <a:gd name="T16" fmla="*/ 42 w 42"/>
                <a:gd name="T17" fmla="*/ 12 h 42"/>
                <a:gd name="T18" fmla="*/ 42 w 42"/>
                <a:gd name="T19" fmla="*/ 36 h 42"/>
                <a:gd name="T20" fmla="*/ 24 w 42"/>
                <a:gd name="T21" fmla="*/ 42 h 42"/>
                <a:gd name="T22" fmla="*/ 24 w 42"/>
                <a:gd name="T23" fmla="*/ 36 h 42"/>
                <a:gd name="T24" fmla="*/ 0 w 42"/>
                <a:gd name="T2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0" y="36"/>
                  </a:moveTo>
                  <a:lnTo>
                    <a:pt x="0" y="30"/>
                  </a:lnTo>
                  <a:lnTo>
                    <a:pt x="12" y="30"/>
                  </a:lnTo>
                  <a:lnTo>
                    <a:pt x="6" y="12"/>
                  </a:lnTo>
                  <a:lnTo>
                    <a:pt x="24" y="6"/>
                  </a:lnTo>
                  <a:lnTo>
                    <a:pt x="30" y="6"/>
                  </a:lnTo>
                  <a:lnTo>
                    <a:pt x="36" y="6"/>
                  </a:lnTo>
                  <a:lnTo>
                    <a:pt x="42" y="0"/>
                  </a:lnTo>
                  <a:lnTo>
                    <a:pt x="42" y="12"/>
                  </a:lnTo>
                  <a:lnTo>
                    <a:pt x="42" y="36"/>
                  </a:lnTo>
                  <a:lnTo>
                    <a:pt x="24" y="42"/>
                  </a:lnTo>
                  <a:lnTo>
                    <a:pt x="24"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84" name="Freeform 912"/>
            <p:cNvSpPr>
              <a:spLocks/>
            </p:cNvSpPr>
            <p:nvPr/>
          </p:nvSpPr>
          <p:spPr bwMode="auto">
            <a:xfrm>
              <a:off x="2832" y="1800"/>
              <a:ext cx="36" cy="30"/>
            </a:xfrm>
            <a:custGeom>
              <a:avLst/>
              <a:gdLst>
                <a:gd name="T0" fmla="*/ 0 w 36"/>
                <a:gd name="T1" fmla="*/ 30 h 30"/>
                <a:gd name="T2" fmla="*/ 0 w 36"/>
                <a:gd name="T3" fmla="*/ 6 h 30"/>
                <a:gd name="T4" fmla="*/ 24 w 36"/>
                <a:gd name="T5" fmla="*/ 6 h 30"/>
                <a:gd name="T6" fmla="*/ 24 w 36"/>
                <a:gd name="T7" fmla="*/ 0 h 30"/>
                <a:gd name="T8" fmla="*/ 30 w 36"/>
                <a:gd name="T9" fmla="*/ 0 h 30"/>
                <a:gd name="T10" fmla="*/ 30 w 36"/>
                <a:gd name="T11" fmla="*/ 6 h 30"/>
                <a:gd name="T12" fmla="*/ 24 w 36"/>
                <a:gd name="T13" fmla="*/ 6 h 30"/>
                <a:gd name="T14" fmla="*/ 24 w 36"/>
                <a:gd name="T15" fmla="*/ 12 h 30"/>
                <a:gd name="T16" fmla="*/ 30 w 36"/>
                <a:gd name="T17" fmla="*/ 18 h 30"/>
                <a:gd name="T18" fmla="*/ 30 w 36"/>
                <a:gd name="T19" fmla="*/ 24 h 30"/>
                <a:gd name="T20" fmla="*/ 36 w 36"/>
                <a:gd name="T21" fmla="*/ 24 h 30"/>
                <a:gd name="T22" fmla="*/ 36 w 36"/>
                <a:gd name="T23" fmla="*/ 30 h 30"/>
                <a:gd name="T24" fmla="*/ 0 w 36"/>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0">
                  <a:moveTo>
                    <a:pt x="0" y="30"/>
                  </a:moveTo>
                  <a:lnTo>
                    <a:pt x="0" y="6"/>
                  </a:lnTo>
                  <a:lnTo>
                    <a:pt x="24" y="6"/>
                  </a:lnTo>
                  <a:lnTo>
                    <a:pt x="24" y="0"/>
                  </a:lnTo>
                  <a:lnTo>
                    <a:pt x="30" y="0"/>
                  </a:lnTo>
                  <a:lnTo>
                    <a:pt x="30" y="6"/>
                  </a:lnTo>
                  <a:lnTo>
                    <a:pt x="24" y="6"/>
                  </a:lnTo>
                  <a:lnTo>
                    <a:pt x="24" y="12"/>
                  </a:lnTo>
                  <a:lnTo>
                    <a:pt x="30" y="18"/>
                  </a:lnTo>
                  <a:lnTo>
                    <a:pt x="30" y="24"/>
                  </a:lnTo>
                  <a:lnTo>
                    <a:pt x="36" y="24"/>
                  </a:lnTo>
                  <a:lnTo>
                    <a:pt x="36"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85" name="Freeform 913"/>
            <p:cNvSpPr>
              <a:spLocks/>
            </p:cNvSpPr>
            <p:nvPr/>
          </p:nvSpPr>
          <p:spPr bwMode="auto">
            <a:xfrm>
              <a:off x="4278" y="1650"/>
              <a:ext cx="42" cy="42"/>
            </a:xfrm>
            <a:custGeom>
              <a:avLst/>
              <a:gdLst>
                <a:gd name="T0" fmla="*/ 12 w 42"/>
                <a:gd name="T1" fmla="*/ 42 h 42"/>
                <a:gd name="T2" fmla="*/ 0 w 42"/>
                <a:gd name="T3" fmla="*/ 12 h 42"/>
                <a:gd name="T4" fmla="*/ 6 w 42"/>
                <a:gd name="T5" fmla="*/ 0 h 42"/>
                <a:gd name="T6" fmla="*/ 18 w 42"/>
                <a:gd name="T7" fmla="*/ 6 h 42"/>
                <a:gd name="T8" fmla="*/ 36 w 42"/>
                <a:gd name="T9" fmla="*/ 18 h 42"/>
                <a:gd name="T10" fmla="*/ 42 w 42"/>
                <a:gd name="T11" fmla="*/ 18 h 42"/>
                <a:gd name="T12" fmla="*/ 30 w 42"/>
                <a:gd name="T13" fmla="*/ 30 h 42"/>
                <a:gd name="T14" fmla="*/ 24 w 42"/>
                <a:gd name="T15" fmla="*/ 30 h 42"/>
                <a:gd name="T16" fmla="*/ 12 w 4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12" y="42"/>
                  </a:moveTo>
                  <a:lnTo>
                    <a:pt x="0" y="12"/>
                  </a:lnTo>
                  <a:lnTo>
                    <a:pt x="6" y="0"/>
                  </a:lnTo>
                  <a:lnTo>
                    <a:pt x="18" y="6"/>
                  </a:lnTo>
                  <a:lnTo>
                    <a:pt x="36" y="18"/>
                  </a:lnTo>
                  <a:lnTo>
                    <a:pt x="42" y="18"/>
                  </a:lnTo>
                  <a:lnTo>
                    <a:pt x="30" y="30"/>
                  </a:lnTo>
                  <a:lnTo>
                    <a:pt x="24" y="30"/>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86" name="Freeform 914"/>
            <p:cNvSpPr>
              <a:spLocks/>
            </p:cNvSpPr>
            <p:nvPr/>
          </p:nvSpPr>
          <p:spPr bwMode="auto">
            <a:xfrm>
              <a:off x="3732" y="1746"/>
              <a:ext cx="42" cy="30"/>
            </a:xfrm>
            <a:custGeom>
              <a:avLst/>
              <a:gdLst>
                <a:gd name="T0" fmla="*/ 42 w 42"/>
                <a:gd name="T1" fmla="*/ 30 h 30"/>
                <a:gd name="T2" fmla="*/ 24 w 42"/>
                <a:gd name="T3" fmla="*/ 30 h 30"/>
                <a:gd name="T4" fmla="*/ 24 w 42"/>
                <a:gd name="T5" fmla="*/ 24 h 30"/>
                <a:gd name="T6" fmla="*/ 6 w 42"/>
                <a:gd name="T7" fmla="*/ 30 h 30"/>
                <a:gd name="T8" fmla="*/ 0 w 42"/>
                <a:gd name="T9" fmla="*/ 6 h 30"/>
                <a:gd name="T10" fmla="*/ 6 w 42"/>
                <a:gd name="T11" fmla="*/ 6 h 30"/>
                <a:gd name="T12" fmla="*/ 0 w 42"/>
                <a:gd name="T13" fmla="*/ 0 h 30"/>
                <a:gd name="T14" fmla="*/ 12 w 42"/>
                <a:gd name="T15" fmla="*/ 0 h 30"/>
                <a:gd name="T16" fmla="*/ 36 w 42"/>
                <a:gd name="T17" fmla="*/ 0 h 30"/>
                <a:gd name="T18" fmla="*/ 42 w 42"/>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0">
                  <a:moveTo>
                    <a:pt x="42" y="30"/>
                  </a:moveTo>
                  <a:lnTo>
                    <a:pt x="24" y="30"/>
                  </a:lnTo>
                  <a:lnTo>
                    <a:pt x="24" y="24"/>
                  </a:lnTo>
                  <a:lnTo>
                    <a:pt x="6" y="30"/>
                  </a:lnTo>
                  <a:lnTo>
                    <a:pt x="0" y="6"/>
                  </a:lnTo>
                  <a:lnTo>
                    <a:pt x="6" y="6"/>
                  </a:lnTo>
                  <a:lnTo>
                    <a:pt x="0" y="0"/>
                  </a:lnTo>
                  <a:lnTo>
                    <a:pt x="12" y="0"/>
                  </a:lnTo>
                  <a:lnTo>
                    <a:pt x="36" y="0"/>
                  </a:lnTo>
                  <a:lnTo>
                    <a:pt x="42"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87" name="Freeform 915"/>
            <p:cNvSpPr>
              <a:spLocks/>
            </p:cNvSpPr>
            <p:nvPr/>
          </p:nvSpPr>
          <p:spPr bwMode="auto">
            <a:xfrm>
              <a:off x="2766" y="1806"/>
              <a:ext cx="36" cy="54"/>
            </a:xfrm>
            <a:custGeom>
              <a:avLst/>
              <a:gdLst>
                <a:gd name="T0" fmla="*/ 0 w 36"/>
                <a:gd name="T1" fmla="*/ 54 h 54"/>
                <a:gd name="T2" fmla="*/ 0 w 36"/>
                <a:gd name="T3" fmla="*/ 18 h 54"/>
                <a:gd name="T4" fmla="*/ 0 w 36"/>
                <a:gd name="T5" fmla="*/ 0 h 54"/>
                <a:gd name="T6" fmla="*/ 36 w 36"/>
                <a:gd name="T7" fmla="*/ 0 h 54"/>
                <a:gd name="T8" fmla="*/ 36 w 36"/>
                <a:gd name="T9" fmla="*/ 24 h 54"/>
                <a:gd name="T10" fmla="*/ 36 w 36"/>
                <a:gd name="T11" fmla="*/ 54 h 54"/>
                <a:gd name="T12" fmla="*/ 6 w 36"/>
                <a:gd name="T13" fmla="*/ 54 h 54"/>
                <a:gd name="T14" fmla="*/ 0 w 3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4">
                  <a:moveTo>
                    <a:pt x="0" y="54"/>
                  </a:moveTo>
                  <a:lnTo>
                    <a:pt x="0" y="18"/>
                  </a:lnTo>
                  <a:lnTo>
                    <a:pt x="0" y="0"/>
                  </a:lnTo>
                  <a:lnTo>
                    <a:pt x="36" y="0"/>
                  </a:lnTo>
                  <a:lnTo>
                    <a:pt x="36" y="24"/>
                  </a:lnTo>
                  <a:lnTo>
                    <a:pt x="36" y="54"/>
                  </a:lnTo>
                  <a:lnTo>
                    <a:pt x="6" y="54"/>
                  </a:lnTo>
                  <a:lnTo>
                    <a:pt x="0"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88" name="Rectangle 916"/>
            <p:cNvSpPr>
              <a:spLocks noChangeArrowheads="1"/>
            </p:cNvSpPr>
            <p:nvPr/>
          </p:nvSpPr>
          <p:spPr bwMode="auto">
            <a:xfrm>
              <a:off x="2802" y="1806"/>
              <a:ext cx="30" cy="24"/>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189" name="Freeform 917"/>
            <p:cNvSpPr>
              <a:spLocks/>
            </p:cNvSpPr>
            <p:nvPr/>
          </p:nvSpPr>
          <p:spPr bwMode="auto">
            <a:xfrm>
              <a:off x="2220" y="1782"/>
              <a:ext cx="54" cy="54"/>
            </a:xfrm>
            <a:custGeom>
              <a:avLst/>
              <a:gdLst>
                <a:gd name="T0" fmla="*/ 30 w 54"/>
                <a:gd name="T1" fmla="*/ 54 h 54"/>
                <a:gd name="T2" fmla="*/ 0 w 54"/>
                <a:gd name="T3" fmla="*/ 48 h 54"/>
                <a:gd name="T4" fmla="*/ 6 w 54"/>
                <a:gd name="T5" fmla="*/ 0 h 54"/>
                <a:gd name="T6" fmla="*/ 48 w 54"/>
                <a:gd name="T7" fmla="*/ 0 h 54"/>
                <a:gd name="T8" fmla="*/ 54 w 54"/>
                <a:gd name="T9" fmla="*/ 0 h 54"/>
                <a:gd name="T10" fmla="*/ 54 w 54"/>
                <a:gd name="T11" fmla="*/ 12 h 54"/>
                <a:gd name="T12" fmla="*/ 48 w 54"/>
                <a:gd name="T13" fmla="*/ 54 h 54"/>
                <a:gd name="T14" fmla="*/ 30 w 54"/>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30" y="54"/>
                  </a:moveTo>
                  <a:lnTo>
                    <a:pt x="0" y="48"/>
                  </a:lnTo>
                  <a:lnTo>
                    <a:pt x="6" y="0"/>
                  </a:lnTo>
                  <a:lnTo>
                    <a:pt x="48" y="0"/>
                  </a:lnTo>
                  <a:lnTo>
                    <a:pt x="54" y="0"/>
                  </a:lnTo>
                  <a:lnTo>
                    <a:pt x="54" y="12"/>
                  </a:lnTo>
                  <a:lnTo>
                    <a:pt x="48" y="54"/>
                  </a:lnTo>
                  <a:lnTo>
                    <a:pt x="3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0" name="Freeform 918"/>
            <p:cNvSpPr>
              <a:spLocks/>
            </p:cNvSpPr>
            <p:nvPr/>
          </p:nvSpPr>
          <p:spPr bwMode="auto">
            <a:xfrm>
              <a:off x="3768" y="1746"/>
              <a:ext cx="36" cy="36"/>
            </a:xfrm>
            <a:custGeom>
              <a:avLst/>
              <a:gdLst>
                <a:gd name="T0" fmla="*/ 6 w 36"/>
                <a:gd name="T1" fmla="*/ 36 h 36"/>
                <a:gd name="T2" fmla="*/ 6 w 36"/>
                <a:gd name="T3" fmla="*/ 30 h 36"/>
                <a:gd name="T4" fmla="*/ 0 w 36"/>
                <a:gd name="T5" fmla="*/ 0 h 36"/>
                <a:gd name="T6" fmla="*/ 12 w 36"/>
                <a:gd name="T7" fmla="*/ 0 h 36"/>
                <a:gd name="T8" fmla="*/ 24 w 36"/>
                <a:gd name="T9" fmla="*/ 0 h 36"/>
                <a:gd name="T10" fmla="*/ 24 w 36"/>
                <a:gd name="T11" fmla="*/ 24 h 36"/>
                <a:gd name="T12" fmla="*/ 30 w 36"/>
                <a:gd name="T13" fmla="*/ 24 h 36"/>
                <a:gd name="T14" fmla="*/ 30 w 36"/>
                <a:gd name="T15" fmla="*/ 30 h 36"/>
                <a:gd name="T16" fmla="*/ 36 w 36"/>
                <a:gd name="T17" fmla="*/ 36 h 36"/>
                <a:gd name="T18" fmla="*/ 30 w 36"/>
                <a:gd name="T19" fmla="*/ 36 h 36"/>
                <a:gd name="T20" fmla="*/ 6 w 3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6" y="36"/>
                  </a:moveTo>
                  <a:lnTo>
                    <a:pt x="6" y="30"/>
                  </a:lnTo>
                  <a:lnTo>
                    <a:pt x="0" y="0"/>
                  </a:lnTo>
                  <a:lnTo>
                    <a:pt x="12" y="0"/>
                  </a:lnTo>
                  <a:lnTo>
                    <a:pt x="24" y="0"/>
                  </a:lnTo>
                  <a:lnTo>
                    <a:pt x="24" y="24"/>
                  </a:lnTo>
                  <a:lnTo>
                    <a:pt x="30" y="24"/>
                  </a:lnTo>
                  <a:lnTo>
                    <a:pt x="30" y="30"/>
                  </a:lnTo>
                  <a:lnTo>
                    <a:pt x="36" y="36"/>
                  </a:lnTo>
                  <a:lnTo>
                    <a:pt x="30" y="36"/>
                  </a:lnTo>
                  <a:lnTo>
                    <a:pt x="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1" name="Freeform 919"/>
            <p:cNvSpPr>
              <a:spLocks/>
            </p:cNvSpPr>
            <p:nvPr/>
          </p:nvSpPr>
          <p:spPr bwMode="auto">
            <a:xfrm>
              <a:off x="3438" y="1782"/>
              <a:ext cx="36" cy="60"/>
            </a:xfrm>
            <a:custGeom>
              <a:avLst/>
              <a:gdLst>
                <a:gd name="T0" fmla="*/ 36 w 36"/>
                <a:gd name="T1" fmla="*/ 30 h 60"/>
                <a:gd name="T2" fmla="*/ 36 w 36"/>
                <a:gd name="T3" fmla="*/ 60 h 60"/>
                <a:gd name="T4" fmla="*/ 30 w 36"/>
                <a:gd name="T5" fmla="*/ 60 h 60"/>
                <a:gd name="T6" fmla="*/ 6 w 36"/>
                <a:gd name="T7" fmla="*/ 60 h 60"/>
                <a:gd name="T8" fmla="*/ 6 w 36"/>
                <a:gd name="T9" fmla="*/ 24 h 60"/>
                <a:gd name="T10" fmla="*/ 0 w 36"/>
                <a:gd name="T11" fmla="*/ 12 h 60"/>
                <a:gd name="T12" fmla="*/ 0 w 36"/>
                <a:gd name="T13" fmla="*/ 0 h 60"/>
                <a:gd name="T14" fmla="*/ 30 w 36"/>
                <a:gd name="T15" fmla="*/ 0 h 60"/>
                <a:gd name="T16" fmla="*/ 36 w 36"/>
                <a:gd name="T1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0">
                  <a:moveTo>
                    <a:pt x="36" y="30"/>
                  </a:moveTo>
                  <a:lnTo>
                    <a:pt x="36" y="60"/>
                  </a:lnTo>
                  <a:lnTo>
                    <a:pt x="30" y="60"/>
                  </a:lnTo>
                  <a:lnTo>
                    <a:pt x="6" y="60"/>
                  </a:lnTo>
                  <a:lnTo>
                    <a:pt x="6" y="24"/>
                  </a:lnTo>
                  <a:lnTo>
                    <a:pt x="0" y="12"/>
                  </a:lnTo>
                  <a:lnTo>
                    <a:pt x="0" y="0"/>
                  </a:lnTo>
                  <a:lnTo>
                    <a:pt x="30" y="0"/>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2" name="Freeform 920"/>
            <p:cNvSpPr>
              <a:spLocks/>
            </p:cNvSpPr>
            <p:nvPr/>
          </p:nvSpPr>
          <p:spPr bwMode="auto">
            <a:xfrm>
              <a:off x="3468" y="1776"/>
              <a:ext cx="36" cy="36"/>
            </a:xfrm>
            <a:custGeom>
              <a:avLst/>
              <a:gdLst>
                <a:gd name="T0" fmla="*/ 12 w 36"/>
                <a:gd name="T1" fmla="*/ 36 h 36"/>
                <a:gd name="T2" fmla="*/ 6 w 36"/>
                <a:gd name="T3" fmla="*/ 36 h 36"/>
                <a:gd name="T4" fmla="*/ 0 w 36"/>
                <a:gd name="T5" fmla="*/ 6 h 36"/>
                <a:gd name="T6" fmla="*/ 36 w 36"/>
                <a:gd name="T7" fmla="*/ 0 h 36"/>
                <a:gd name="T8" fmla="*/ 36 w 36"/>
                <a:gd name="T9" fmla="*/ 12 h 36"/>
                <a:gd name="T10" fmla="*/ 36 w 36"/>
                <a:gd name="T11" fmla="*/ 18 h 36"/>
                <a:gd name="T12" fmla="*/ 30 w 36"/>
                <a:gd name="T13" fmla="*/ 18 h 36"/>
                <a:gd name="T14" fmla="*/ 24 w 36"/>
                <a:gd name="T15" fmla="*/ 18 h 36"/>
                <a:gd name="T16" fmla="*/ 24 w 36"/>
                <a:gd name="T17" fmla="*/ 24 h 36"/>
                <a:gd name="T18" fmla="*/ 18 w 36"/>
                <a:gd name="T19" fmla="*/ 30 h 36"/>
                <a:gd name="T20" fmla="*/ 12 w 36"/>
                <a:gd name="T21" fmla="*/ 30 h 36"/>
                <a:gd name="T22" fmla="*/ 12 w 36"/>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12" y="36"/>
                  </a:moveTo>
                  <a:lnTo>
                    <a:pt x="6" y="36"/>
                  </a:lnTo>
                  <a:lnTo>
                    <a:pt x="0" y="6"/>
                  </a:lnTo>
                  <a:lnTo>
                    <a:pt x="36" y="0"/>
                  </a:lnTo>
                  <a:lnTo>
                    <a:pt x="36" y="12"/>
                  </a:lnTo>
                  <a:lnTo>
                    <a:pt x="36" y="18"/>
                  </a:lnTo>
                  <a:lnTo>
                    <a:pt x="30" y="18"/>
                  </a:lnTo>
                  <a:lnTo>
                    <a:pt x="24" y="18"/>
                  </a:lnTo>
                  <a:lnTo>
                    <a:pt x="24" y="24"/>
                  </a:lnTo>
                  <a:lnTo>
                    <a:pt x="18" y="30"/>
                  </a:lnTo>
                  <a:lnTo>
                    <a:pt x="12" y="30"/>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3" name="Freeform 921"/>
            <p:cNvSpPr>
              <a:spLocks/>
            </p:cNvSpPr>
            <p:nvPr/>
          </p:nvSpPr>
          <p:spPr bwMode="auto">
            <a:xfrm>
              <a:off x="3702" y="1752"/>
              <a:ext cx="36" cy="36"/>
            </a:xfrm>
            <a:custGeom>
              <a:avLst/>
              <a:gdLst>
                <a:gd name="T0" fmla="*/ 36 w 36"/>
                <a:gd name="T1" fmla="*/ 30 h 36"/>
                <a:gd name="T2" fmla="*/ 18 w 36"/>
                <a:gd name="T3" fmla="*/ 30 h 36"/>
                <a:gd name="T4" fmla="*/ 6 w 36"/>
                <a:gd name="T5" fmla="*/ 36 h 36"/>
                <a:gd name="T6" fmla="*/ 0 w 36"/>
                <a:gd name="T7" fmla="*/ 18 h 36"/>
                <a:gd name="T8" fmla="*/ 0 w 36"/>
                <a:gd name="T9" fmla="*/ 12 h 36"/>
                <a:gd name="T10" fmla="*/ 6 w 36"/>
                <a:gd name="T11" fmla="*/ 12 h 36"/>
                <a:gd name="T12" fmla="*/ 6 w 36"/>
                <a:gd name="T13" fmla="*/ 6 h 36"/>
                <a:gd name="T14" fmla="*/ 30 w 36"/>
                <a:gd name="T15" fmla="*/ 0 h 36"/>
                <a:gd name="T16" fmla="*/ 36 w 36"/>
                <a:gd name="T17" fmla="*/ 24 h 36"/>
                <a:gd name="T18" fmla="*/ 36 w 36"/>
                <a:gd name="T1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30"/>
                  </a:moveTo>
                  <a:lnTo>
                    <a:pt x="18" y="30"/>
                  </a:lnTo>
                  <a:lnTo>
                    <a:pt x="6" y="36"/>
                  </a:lnTo>
                  <a:lnTo>
                    <a:pt x="0" y="18"/>
                  </a:lnTo>
                  <a:lnTo>
                    <a:pt x="0" y="12"/>
                  </a:lnTo>
                  <a:lnTo>
                    <a:pt x="6" y="12"/>
                  </a:lnTo>
                  <a:lnTo>
                    <a:pt x="6" y="6"/>
                  </a:lnTo>
                  <a:lnTo>
                    <a:pt x="30" y="0"/>
                  </a:lnTo>
                  <a:lnTo>
                    <a:pt x="36" y="24"/>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4" name="Freeform 922"/>
            <p:cNvSpPr>
              <a:spLocks/>
            </p:cNvSpPr>
            <p:nvPr/>
          </p:nvSpPr>
          <p:spPr bwMode="auto">
            <a:xfrm>
              <a:off x="3990" y="1716"/>
              <a:ext cx="60" cy="48"/>
            </a:xfrm>
            <a:custGeom>
              <a:avLst/>
              <a:gdLst>
                <a:gd name="T0" fmla="*/ 48 w 60"/>
                <a:gd name="T1" fmla="*/ 42 h 48"/>
                <a:gd name="T2" fmla="*/ 42 w 60"/>
                <a:gd name="T3" fmla="*/ 42 h 48"/>
                <a:gd name="T4" fmla="*/ 36 w 60"/>
                <a:gd name="T5" fmla="*/ 42 h 48"/>
                <a:gd name="T6" fmla="*/ 30 w 60"/>
                <a:gd name="T7" fmla="*/ 42 h 48"/>
                <a:gd name="T8" fmla="*/ 24 w 60"/>
                <a:gd name="T9" fmla="*/ 42 h 48"/>
                <a:gd name="T10" fmla="*/ 24 w 60"/>
                <a:gd name="T11" fmla="*/ 48 h 48"/>
                <a:gd name="T12" fmla="*/ 18 w 60"/>
                <a:gd name="T13" fmla="*/ 48 h 48"/>
                <a:gd name="T14" fmla="*/ 12 w 60"/>
                <a:gd name="T15" fmla="*/ 48 h 48"/>
                <a:gd name="T16" fmla="*/ 12 w 60"/>
                <a:gd name="T17" fmla="*/ 42 h 48"/>
                <a:gd name="T18" fmla="*/ 6 w 60"/>
                <a:gd name="T19" fmla="*/ 30 h 48"/>
                <a:gd name="T20" fmla="*/ 6 w 60"/>
                <a:gd name="T21" fmla="*/ 6 h 48"/>
                <a:gd name="T22" fmla="*/ 0 w 60"/>
                <a:gd name="T23" fmla="*/ 0 h 48"/>
                <a:gd name="T24" fmla="*/ 12 w 60"/>
                <a:gd name="T25" fmla="*/ 0 h 48"/>
                <a:gd name="T26" fmla="*/ 30 w 60"/>
                <a:gd name="T27" fmla="*/ 12 h 48"/>
                <a:gd name="T28" fmla="*/ 54 w 60"/>
                <a:gd name="T29" fmla="*/ 12 h 48"/>
                <a:gd name="T30" fmla="*/ 48 w 60"/>
                <a:gd name="T31" fmla="*/ 18 h 48"/>
                <a:gd name="T32" fmla="*/ 54 w 60"/>
                <a:gd name="T33" fmla="*/ 18 h 48"/>
                <a:gd name="T34" fmla="*/ 60 w 60"/>
                <a:gd name="T35" fmla="*/ 18 h 48"/>
                <a:gd name="T36" fmla="*/ 60 w 60"/>
                <a:gd name="T37" fmla="*/ 24 h 48"/>
                <a:gd name="T38" fmla="*/ 54 w 60"/>
                <a:gd name="T39" fmla="*/ 24 h 48"/>
                <a:gd name="T40" fmla="*/ 60 w 60"/>
                <a:gd name="T41" fmla="*/ 30 h 48"/>
                <a:gd name="T42" fmla="*/ 54 w 60"/>
                <a:gd name="T43" fmla="*/ 30 h 48"/>
                <a:gd name="T44" fmla="*/ 60 w 60"/>
                <a:gd name="T45" fmla="*/ 30 h 48"/>
                <a:gd name="T46" fmla="*/ 60 w 60"/>
                <a:gd name="T47" fmla="*/ 36 h 48"/>
                <a:gd name="T48" fmla="*/ 54 w 60"/>
                <a:gd name="T49" fmla="*/ 36 h 48"/>
                <a:gd name="T50" fmla="*/ 54 w 60"/>
                <a:gd name="T51" fmla="*/ 42 h 48"/>
                <a:gd name="T52" fmla="*/ 48 w 60"/>
                <a:gd name="T5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48" y="42"/>
                  </a:moveTo>
                  <a:lnTo>
                    <a:pt x="42" y="42"/>
                  </a:lnTo>
                  <a:lnTo>
                    <a:pt x="36" y="42"/>
                  </a:lnTo>
                  <a:lnTo>
                    <a:pt x="30" y="42"/>
                  </a:lnTo>
                  <a:lnTo>
                    <a:pt x="24" y="42"/>
                  </a:lnTo>
                  <a:lnTo>
                    <a:pt x="24" y="48"/>
                  </a:lnTo>
                  <a:lnTo>
                    <a:pt x="18" y="48"/>
                  </a:lnTo>
                  <a:lnTo>
                    <a:pt x="12" y="48"/>
                  </a:lnTo>
                  <a:lnTo>
                    <a:pt x="12" y="42"/>
                  </a:lnTo>
                  <a:lnTo>
                    <a:pt x="6" y="30"/>
                  </a:lnTo>
                  <a:lnTo>
                    <a:pt x="6" y="6"/>
                  </a:lnTo>
                  <a:lnTo>
                    <a:pt x="0" y="0"/>
                  </a:lnTo>
                  <a:lnTo>
                    <a:pt x="12" y="0"/>
                  </a:lnTo>
                  <a:lnTo>
                    <a:pt x="30" y="12"/>
                  </a:lnTo>
                  <a:lnTo>
                    <a:pt x="54" y="12"/>
                  </a:lnTo>
                  <a:lnTo>
                    <a:pt x="48" y="18"/>
                  </a:lnTo>
                  <a:lnTo>
                    <a:pt x="54" y="18"/>
                  </a:lnTo>
                  <a:lnTo>
                    <a:pt x="60" y="18"/>
                  </a:lnTo>
                  <a:lnTo>
                    <a:pt x="60" y="24"/>
                  </a:lnTo>
                  <a:lnTo>
                    <a:pt x="54" y="24"/>
                  </a:lnTo>
                  <a:lnTo>
                    <a:pt x="60" y="30"/>
                  </a:lnTo>
                  <a:lnTo>
                    <a:pt x="54" y="30"/>
                  </a:lnTo>
                  <a:lnTo>
                    <a:pt x="60" y="30"/>
                  </a:lnTo>
                  <a:lnTo>
                    <a:pt x="60" y="36"/>
                  </a:lnTo>
                  <a:lnTo>
                    <a:pt x="54" y="36"/>
                  </a:lnTo>
                  <a:lnTo>
                    <a:pt x="54" y="42"/>
                  </a:lnTo>
                  <a:lnTo>
                    <a:pt x="4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5" name="Freeform 923"/>
            <p:cNvSpPr>
              <a:spLocks/>
            </p:cNvSpPr>
            <p:nvPr/>
          </p:nvSpPr>
          <p:spPr bwMode="auto">
            <a:xfrm>
              <a:off x="2028" y="1770"/>
              <a:ext cx="78" cy="78"/>
            </a:xfrm>
            <a:custGeom>
              <a:avLst/>
              <a:gdLst>
                <a:gd name="T0" fmla="*/ 72 w 78"/>
                <a:gd name="T1" fmla="*/ 66 h 78"/>
                <a:gd name="T2" fmla="*/ 72 w 78"/>
                <a:gd name="T3" fmla="*/ 72 h 78"/>
                <a:gd name="T4" fmla="*/ 66 w 78"/>
                <a:gd name="T5" fmla="*/ 72 h 78"/>
                <a:gd name="T6" fmla="*/ 60 w 78"/>
                <a:gd name="T7" fmla="*/ 72 h 78"/>
                <a:gd name="T8" fmla="*/ 54 w 78"/>
                <a:gd name="T9" fmla="*/ 78 h 78"/>
                <a:gd name="T10" fmla="*/ 48 w 78"/>
                <a:gd name="T11" fmla="*/ 78 h 78"/>
                <a:gd name="T12" fmla="*/ 42 w 78"/>
                <a:gd name="T13" fmla="*/ 78 h 78"/>
                <a:gd name="T14" fmla="*/ 42 w 78"/>
                <a:gd name="T15" fmla="*/ 72 h 78"/>
                <a:gd name="T16" fmla="*/ 42 w 78"/>
                <a:gd name="T17" fmla="*/ 66 h 78"/>
                <a:gd name="T18" fmla="*/ 36 w 78"/>
                <a:gd name="T19" fmla="*/ 60 h 78"/>
                <a:gd name="T20" fmla="*/ 30 w 78"/>
                <a:gd name="T21" fmla="*/ 54 h 78"/>
                <a:gd name="T22" fmla="*/ 24 w 78"/>
                <a:gd name="T23" fmla="*/ 54 h 78"/>
                <a:gd name="T24" fmla="*/ 18 w 78"/>
                <a:gd name="T25" fmla="*/ 54 h 78"/>
                <a:gd name="T26" fmla="*/ 0 w 78"/>
                <a:gd name="T27" fmla="*/ 48 h 78"/>
                <a:gd name="T28" fmla="*/ 6 w 78"/>
                <a:gd name="T29" fmla="*/ 12 h 78"/>
                <a:gd name="T30" fmla="*/ 6 w 78"/>
                <a:gd name="T31" fmla="*/ 0 h 78"/>
                <a:gd name="T32" fmla="*/ 12 w 78"/>
                <a:gd name="T33" fmla="*/ 6 h 78"/>
                <a:gd name="T34" fmla="*/ 18 w 78"/>
                <a:gd name="T35" fmla="*/ 6 h 78"/>
                <a:gd name="T36" fmla="*/ 24 w 78"/>
                <a:gd name="T37" fmla="*/ 12 h 78"/>
                <a:gd name="T38" fmla="*/ 30 w 78"/>
                <a:gd name="T39" fmla="*/ 12 h 78"/>
                <a:gd name="T40" fmla="*/ 36 w 78"/>
                <a:gd name="T41" fmla="*/ 12 h 78"/>
                <a:gd name="T42" fmla="*/ 42 w 78"/>
                <a:gd name="T43" fmla="*/ 12 h 78"/>
                <a:gd name="T44" fmla="*/ 48 w 78"/>
                <a:gd name="T45" fmla="*/ 12 h 78"/>
                <a:gd name="T46" fmla="*/ 54 w 78"/>
                <a:gd name="T47" fmla="*/ 12 h 78"/>
                <a:gd name="T48" fmla="*/ 60 w 78"/>
                <a:gd name="T49" fmla="*/ 12 h 78"/>
                <a:gd name="T50" fmla="*/ 66 w 78"/>
                <a:gd name="T51" fmla="*/ 6 h 78"/>
                <a:gd name="T52" fmla="*/ 66 w 78"/>
                <a:gd name="T53" fmla="*/ 0 h 78"/>
                <a:gd name="T54" fmla="*/ 72 w 78"/>
                <a:gd name="T55" fmla="*/ 6 h 78"/>
                <a:gd name="T56" fmla="*/ 72 w 78"/>
                <a:gd name="T57" fmla="*/ 12 h 78"/>
                <a:gd name="T58" fmla="*/ 72 w 78"/>
                <a:gd name="T59" fmla="*/ 18 h 78"/>
                <a:gd name="T60" fmla="*/ 78 w 78"/>
                <a:gd name="T61" fmla="*/ 18 h 78"/>
                <a:gd name="T62" fmla="*/ 78 w 78"/>
                <a:gd name="T63" fmla="*/ 24 h 78"/>
                <a:gd name="T64" fmla="*/ 78 w 78"/>
                <a:gd name="T65" fmla="*/ 30 h 78"/>
                <a:gd name="T66" fmla="*/ 78 w 78"/>
                <a:gd name="T67" fmla="*/ 36 h 78"/>
                <a:gd name="T68" fmla="*/ 78 w 78"/>
                <a:gd name="T69" fmla="*/ 42 h 78"/>
                <a:gd name="T70" fmla="*/ 78 w 78"/>
                <a:gd name="T71" fmla="*/ 48 h 78"/>
                <a:gd name="T72" fmla="*/ 72 w 78"/>
                <a:gd name="T73" fmla="*/ 48 h 78"/>
                <a:gd name="T74" fmla="*/ 72 w 78"/>
                <a:gd name="T75" fmla="*/ 60 h 78"/>
                <a:gd name="T76" fmla="*/ 72 w 78"/>
                <a:gd name="T77"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78">
                  <a:moveTo>
                    <a:pt x="72" y="66"/>
                  </a:moveTo>
                  <a:lnTo>
                    <a:pt x="72" y="72"/>
                  </a:lnTo>
                  <a:lnTo>
                    <a:pt x="66" y="72"/>
                  </a:lnTo>
                  <a:lnTo>
                    <a:pt x="60" y="72"/>
                  </a:lnTo>
                  <a:lnTo>
                    <a:pt x="54" y="78"/>
                  </a:lnTo>
                  <a:lnTo>
                    <a:pt x="48" y="78"/>
                  </a:lnTo>
                  <a:lnTo>
                    <a:pt x="42" y="78"/>
                  </a:lnTo>
                  <a:lnTo>
                    <a:pt x="42" y="72"/>
                  </a:lnTo>
                  <a:lnTo>
                    <a:pt x="42" y="66"/>
                  </a:lnTo>
                  <a:lnTo>
                    <a:pt x="36" y="60"/>
                  </a:lnTo>
                  <a:lnTo>
                    <a:pt x="30" y="54"/>
                  </a:lnTo>
                  <a:lnTo>
                    <a:pt x="24" y="54"/>
                  </a:lnTo>
                  <a:lnTo>
                    <a:pt x="18" y="54"/>
                  </a:lnTo>
                  <a:lnTo>
                    <a:pt x="0" y="48"/>
                  </a:lnTo>
                  <a:lnTo>
                    <a:pt x="6" y="12"/>
                  </a:lnTo>
                  <a:lnTo>
                    <a:pt x="6" y="0"/>
                  </a:lnTo>
                  <a:lnTo>
                    <a:pt x="12" y="6"/>
                  </a:lnTo>
                  <a:lnTo>
                    <a:pt x="18" y="6"/>
                  </a:lnTo>
                  <a:lnTo>
                    <a:pt x="24" y="12"/>
                  </a:lnTo>
                  <a:lnTo>
                    <a:pt x="30" y="12"/>
                  </a:lnTo>
                  <a:lnTo>
                    <a:pt x="36" y="12"/>
                  </a:lnTo>
                  <a:lnTo>
                    <a:pt x="42" y="12"/>
                  </a:lnTo>
                  <a:lnTo>
                    <a:pt x="48" y="12"/>
                  </a:lnTo>
                  <a:lnTo>
                    <a:pt x="54" y="12"/>
                  </a:lnTo>
                  <a:lnTo>
                    <a:pt x="60" y="12"/>
                  </a:lnTo>
                  <a:lnTo>
                    <a:pt x="66" y="6"/>
                  </a:lnTo>
                  <a:lnTo>
                    <a:pt x="66" y="0"/>
                  </a:lnTo>
                  <a:lnTo>
                    <a:pt x="72" y="6"/>
                  </a:lnTo>
                  <a:lnTo>
                    <a:pt x="72" y="12"/>
                  </a:lnTo>
                  <a:lnTo>
                    <a:pt x="72" y="18"/>
                  </a:lnTo>
                  <a:lnTo>
                    <a:pt x="78" y="18"/>
                  </a:lnTo>
                  <a:lnTo>
                    <a:pt x="78" y="24"/>
                  </a:lnTo>
                  <a:lnTo>
                    <a:pt x="78" y="30"/>
                  </a:lnTo>
                  <a:lnTo>
                    <a:pt x="78" y="36"/>
                  </a:lnTo>
                  <a:lnTo>
                    <a:pt x="78" y="42"/>
                  </a:lnTo>
                  <a:lnTo>
                    <a:pt x="78" y="48"/>
                  </a:lnTo>
                  <a:lnTo>
                    <a:pt x="72" y="48"/>
                  </a:lnTo>
                  <a:lnTo>
                    <a:pt x="72" y="60"/>
                  </a:lnTo>
                  <a:lnTo>
                    <a:pt x="72" y="6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6" name="Freeform 924"/>
            <p:cNvSpPr>
              <a:spLocks/>
            </p:cNvSpPr>
            <p:nvPr/>
          </p:nvSpPr>
          <p:spPr bwMode="auto">
            <a:xfrm>
              <a:off x="3870" y="1734"/>
              <a:ext cx="48" cy="30"/>
            </a:xfrm>
            <a:custGeom>
              <a:avLst/>
              <a:gdLst>
                <a:gd name="T0" fmla="*/ 6 w 48"/>
                <a:gd name="T1" fmla="*/ 30 h 30"/>
                <a:gd name="T2" fmla="*/ 6 w 48"/>
                <a:gd name="T3" fmla="*/ 24 h 30"/>
                <a:gd name="T4" fmla="*/ 0 w 48"/>
                <a:gd name="T5" fmla="*/ 24 h 30"/>
                <a:gd name="T6" fmla="*/ 0 w 48"/>
                <a:gd name="T7" fmla="*/ 0 h 30"/>
                <a:gd name="T8" fmla="*/ 36 w 48"/>
                <a:gd name="T9" fmla="*/ 0 h 30"/>
                <a:gd name="T10" fmla="*/ 36 w 48"/>
                <a:gd name="T11" fmla="*/ 6 h 30"/>
                <a:gd name="T12" fmla="*/ 42 w 48"/>
                <a:gd name="T13" fmla="*/ 6 h 30"/>
                <a:gd name="T14" fmla="*/ 48 w 48"/>
                <a:gd name="T15" fmla="*/ 18 h 30"/>
                <a:gd name="T16" fmla="*/ 42 w 48"/>
                <a:gd name="T17" fmla="*/ 24 h 30"/>
                <a:gd name="T18" fmla="*/ 42 w 48"/>
                <a:gd name="T19" fmla="*/ 30 h 30"/>
                <a:gd name="T20" fmla="*/ 6 w 48"/>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6" y="30"/>
                  </a:moveTo>
                  <a:lnTo>
                    <a:pt x="6" y="24"/>
                  </a:lnTo>
                  <a:lnTo>
                    <a:pt x="0" y="24"/>
                  </a:lnTo>
                  <a:lnTo>
                    <a:pt x="0" y="0"/>
                  </a:lnTo>
                  <a:lnTo>
                    <a:pt x="36" y="0"/>
                  </a:lnTo>
                  <a:lnTo>
                    <a:pt x="36" y="6"/>
                  </a:lnTo>
                  <a:lnTo>
                    <a:pt x="42" y="6"/>
                  </a:lnTo>
                  <a:lnTo>
                    <a:pt x="48" y="18"/>
                  </a:lnTo>
                  <a:lnTo>
                    <a:pt x="42" y="24"/>
                  </a:lnTo>
                  <a:lnTo>
                    <a:pt x="42" y="30"/>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7" name="Freeform 925"/>
            <p:cNvSpPr>
              <a:spLocks/>
            </p:cNvSpPr>
            <p:nvPr/>
          </p:nvSpPr>
          <p:spPr bwMode="auto">
            <a:xfrm>
              <a:off x="816" y="1542"/>
              <a:ext cx="132" cy="66"/>
            </a:xfrm>
            <a:custGeom>
              <a:avLst/>
              <a:gdLst>
                <a:gd name="T0" fmla="*/ 0 w 132"/>
                <a:gd name="T1" fmla="*/ 48 h 66"/>
                <a:gd name="T2" fmla="*/ 0 w 132"/>
                <a:gd name="T3" fmla="*/ 42 h 66"/>
                <a:gd name="T4" fmla="*/ 6 w 132"/>
                <a:gd name="T5" fmla="*/ 36 h 66"/>
                <a:gd name="T6" fmla="*/ 6 w 132"/>
                <a:gd name="T7" fmla="*/ 30 h 66"/>
                <a:gd name="T8" fmla="*/ 6 w 132"/>
                <a:gd name="T9" fmla="*/ 24 h 66"/>
                <a:gd name="T10" fmla="*/ 12 w 132"/>
                <a:gd name="T11" fmla="*/ 18 h 66"/>
                <a:gd name="T12" fmla="*/ 6 w 132"/>
                <a:gd name="T13" fmla="*/ 12 h 66"/>
                <a:gd name="T14" fmla="*/ 12 w 132"/>
                <a:gd name="T15" fmla="*/ 12 h 66"/>
                <a:gd name="T16" fmla="*/ 12 w 132"/>
                <a:gd name="T17" fmla="*/ 6 h 66"/>
                <a:gd name="T18" fmla="*/ 6 w 132"/>
                <a:gd name="T19" fmla="*/ 0 h 66"/>
                <a:gd name="T20" fmla="*/ 12 w 132"/>
                <a:gd name="T21" fmla="*/ 0 h 66"/>
                <a:gd name="T22" fmla="*/ 18 w 132"/>
                <a:gd name="T23" fmla="*/ 0 h 66"/>
                <a:gd name="T24" fmla="*/ 24 w 132"/>
                <a:gd name="T25" fmla="*/ 0 h 66"/>
                <a:gd name="T26" fmla="*/ 30 w 132"/>
                <a:gd name="T27" fmla="*/ 0 h 66"/>
                <a:gd name="T28" fmla="*/ 36 w 132"/>
                <a:gd name="T29" fmla="*/ 0 h 66"/>
                <a:gd name="T30" fmla="*/ 36 w 132"/>
                <a:gd name="T31" fmla="*/ 6 h 66"/>
                <a:gd name="T32" fmla="*/ 48 w 132"/>
                <a:gd name="T33" fmla="*/ 0 h 66"/>
                <a:gd name="T34" fmla="*/ 54 w 132"/>
                <a:gd name="T35" fmla="*/ 6 h 66"/>
                <a:gd name="T36" fmla="*/ 60 w 132"/>
                <a:gd name="T37" fmla="*/ 6 h 66"/>
                <a:gd name="T38" fmla="*/ 72 w 132"/>
                <a:gd name="T39" fmla="*/ 6 h 66"/>
                <a:gd name="T40" fmla="*/ 78 w 132"/>
                <a:gd name="T41" fmla="*/ 6 h 66"/>
                <a:gd name="T42" fmla="*/ 90 w 132"/>
                <a:gd name="T43" fmla="*/ 12 h 66"/>
                <a:gd name="T44" fmla="*/ 102 w 132"/>
                <a:gd name="T45" fmla="*/ 12 h 66"/>
                <a:gd name="T46" fmla="*/ 108 w 132"/>
                <a:gd name="T47" fmla="*/ 12 h 66"/>
                <a:gd name="T48" fmla="*/ 114 w 132"/>
                <a:gd name="T49" fmla="*/ 12 h 66"/>
                <a:gd name="T50" fmla="*/ 120 w 132"/>
                <a:gd name="T51" fmla="*/ 18 h 66"/>
                <a:gd name="T52" fmla="*/ 120 w 132"/>
                <a:gd name="T53" fmla="*/ 12 h 66"/>
                <a:gd name="T54" fmla="*/ 126 w 132"/>
                <a:gd name="T55" fmla="*/ 18 h 66"/>
                <a:gd name="T56" fmla="*/ 126 w 132"/>
                <a:gd name="T57" fmla="*/ 24 h 66"/>
                <a:gd name="T58" fmla="*/ 132 w 132"/>
                <a:gd name="T59" fmla="*/ 30 h 66"/>
                <a:gd name="T60" fmla="*/ 132 w 132"/>
                <a:gd name="T61" fmla="*/ 36 h 66"/>
                <a:gd name="T62" fmla="*/ 132 w 132"/>
                <a:gd name="T63" fmla="*/ 30 h 66"/>
                <a:gd name="T64" fmla="*/ 132 w 132"/>
                <a:gd name="T65" fmla="*/ 36 h 66"/>
                <a:gd name="T66" fmla="*/ 126 w 132"/>
                <a:gd name="T67" fmla="*/ 42 h 66"/>
                <a:gd name="T68" fmla="*/ 120 w 132"/>
                <a:gd name="T69" fmla="*/ 42 h 66"/>
                <a:gd name="T70" fmla="*/ 120 w 132"/>
                <a:gd name="T71" fmla="*/ 48 h 66"/>
                <a:gd name="T72" fmla="*/ 120 w 132"/>
                <a:gd name="T73" fmla="*/ 42 h 66"/>
                <a:gd name="T74" fmla="*/ 120 w 132"/>
                <a:gd name="T75" fmla="*/ 48 h 66"/>
                <a:gd name="T76" fmla="*/ 114 w 132"/>
                <a:gd name="T77" fmla="*/ 48 h 66"/>
                <a:gd name="T78" fmla="*/ 108 w 132"/>
                <a:gd name="T79" fmla="*/ 48 h 66"/>
                <a:gd name="T80" fmla="*/ 108 w 132"/>
                <a:gd name="T81" fmla="*/ 54 h 66"/>
                <a:gd name="T82" fmla="*/ 102 w 132"/>
                <a:gd name="T83" fmla="*/ 54 h 66"/>
                <a:gd name="T84" fmla="*/ 102 w 132"/>
                <a:gd name="T85" fmla="*/ 60 h 66"/>
                <a:gd name="T86" fmla="*/ 96 w 132"/>
                <a:gd name="T87" fmla="*/ 54 h 66"/>
                <a:gd name="T88" fmla="*/ 96 w 132"/>
                <a:gd name="T89" fmla="*/ 60 h 66"/>
                <a:gd name="T90" fmla="*/ 90 w 132"/>
                <a:gd name="T91" fmla="*/ 66 h 66"/>
                <a:gd name="T92" fmla="*/ 66 w 132"/>
                <a:gd name="T93" fmla="*/ 60 h 66"/>
                <a:gd name="T94" fmla="*/ 72 w 132"/>
                <a:gd name="T95" fmla="*/ 60 h 66"/>
                <a:gd name="T96" fmla="*/ 66 w 132"/>
                <a:gd name="T97" fmla="*/ 60 h 66"/>
                <a:gd name="T98" fmla="*/ 66 w 132"/>
                <a:gd name="T99" fmla="*/ 66 h 66"/>
                <a:gd name="T100" fmla="*/ 0 w 132"/>
                <a:gd name="T101"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6">
                  <a:moveTo>
                    <a:pt x="0" y="48"/>
                  </a:moveTo>
                  <a:lnTo>
                    <a:pt x="0" y="42"/>
                  </a:lnTo>
                  <a:lnTo>
                    <a:pt x="6" y="36"/>
                  </a:lnTo>
                  <a:lnTo>
                    <a:pt x="6" y="30"/>
                  </a:lnTo>
                  <a:lnTo>
                    <a:pt x="6" y="24"/>
                  </a:lnTo>
                  <a:lnTo>
                    <a:pt x="12" y="18"/>
                  </a:lnTo>
                  <a:lnTo>
                    <a:pt x="6" y="12"/>
                  </a:lnTo>
                  <a:lnTo>
                    <a:pt x="12" y="12"/>
                  </a:lnTo>
                  <a:lnTo>
                    <a:pt x="12" y="6"/>
                  </a:lnTo>
                  <a:lnTo>
                    <a:pt x="6" y="0"/>
                  </a:lnTo>
                  <a:lnTo>
                    <a:pt x="12" y="0"/>
                  </a:lnTo>
                  <a:lnTo>
                    <a:pt x="18" y="0"/>
                  </a:lnTo>
                  <a:lnTo>
                    <a:pt x="24" y="0"/>
                  </a:lnTo>
                  <a:lnTo>
                    <a:pt x="30" y="0"/>
                  </a:lnTo>
                  <a:lnTo>
                    <a:pt x="36" y="0"/>
                  </a:lnTo>
                  <a:lnTo>
                    <a:pt x="36" y="6"/>
                  </a:lnTo>
                  <a:lnTo>
                    <a:pt x="48" y="0"/>
                  </a:lnTo>
                  <a:lnTo>
                    <a:pt x="54" y="6"/>
                  </a:lnTo>
                  <a:lnTo>
                    <a:pt x="60" y="6"/>
                  </a:lnTo>
                  <a:lnTo>
                    <a:pt x="72" y="6"/>
                  </a:lnTo>
                  <a:lnTo>
                    <a:pt x="78" y="6"/>
                  </a:lnTo>
                  <a:lnTo>
                    <a:pt x="90" y="12"/>
                  </a:lnTo>
                  <a:lnTo>
                    <a:pt x="102" y="12"/>
                  </a:lnTo>
                  <a:lnTo>
                    <a:pt x="108" y="12"/>
                  </a:lnTo>
                  <a:lnTo>
                    <a:pt x="114" y="12"/>
                  </a:lnTo>
                  <a:lnTo>
                    <a:pt x="120" y="18"/>
                  </a:lnTo>
                  <a:lnTo>
                    <a:pt x="120" y="12"/>
                  </a:lnTo>
                  <a:lnTo>
                    <a:pt x="126" y="18"/>
                  </a:lnTo>
                  <a:lnTo>
                    <a:pt x="126" y="24"/>
                  </a:lnTo>
                  <a:lnTo>
                    <a:pt x="132" y="30"/>
                  </a:lnTo>
                  <a:lnTo>
                    <a:pt x="132" y="36"/>
                  </a:lnTo>
                  <a:lnTo>
                    <a:pt x="132" y="30"/>
                  </a:lnTo>
                  <a:lnTo>
                    <a:pt x="132" y="36"/>
                  </a:lnTo>
                  <a:lnTo>
                    <a:pt x="126" y="42"/>
                  </a:lnTo>
                  <a:lnTo>
                    <a:pt x="120" y="42"/>
                  </a:lnTo>
                  <a:lnTo>
                    <a:pt x="120" y="48"/>
                  </a:lnTo>
                  <a:lnTo>
                    <a:pt x="120" y="42"/>
                  </a:lnTo>
                  <a:lnTo>
                    <a:pt x="120" y="48"/>
                  </a:lnTo>
                  <a:lnTo>
                    <a:pt x="114" y="48"/>
                  </a:lnTo>
                  <a:lnTo>
                    <a:pt x="108" y="48"/>
                  </a:lnTo>
                  <a:lnTo>
                    <a:pt x="108" y="54"/>
                  </a:lnTo>
                  <a:lnTo>
                    <a:pt x="102" y="54"/>
                  </a:lnTo>
                  <a:lnTo>
                    <a:pt x="102" y="60"/>
                  </a:lnTo>
                  <a:lnTo>
                    <a:pt x="96" y="54"/>
                  </a:lnTo>
                  <a:lnTo>
                    <a:pt x="96" y="60"/>
                  </a:lnTo>
                  <a:lnTo>
                    <a:pt x="90" y="66"/>
                  </a:lnTo>
                  <a:lnTo>
                    <a:pt x="66" y="60"/>
                  </a:lnTo>
                  <a:lnTo>
                    <a:pt x="72" y="60"/>
                  </a:lnTo>
                  <a:lnTo>
                    <a:pt x="66" y="60"/>
                  </a:lnTo>
                  <a:lnTo>
                    <a:pt x="66" y="66"/>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8" name="Freeform 926"/>
            <p:cNvSpPr>
              <a:spLocks/>
            </p:cNvSpPr>
            <p:nvPr/>
          </p:nvSpPr>
          <p:spPr bwMode="auto">
            <a:xfrm>
              <a:off x="4434" y="1626"/>
              <a:ext cx="48" cy="42"/>
            </a:xfrm>
            <a:custGeom>
              <a:avLst/>
              <a:gdLst>
                <a:gd name="T0" fmla="*/ 6 w 48"/>
                <a:gd name="T1" fmla="*/ 42 h 42"/>
                <a:gd name="T2" fmla="*/ 6 w 48"/>
                <a:gd name="T3" fmla="*/ 36 h 42"/>
                <a:gd name="T4" fmla="*/ 0 w 48"/>
                <a:gd name="T5" fmla="*/ 36 h 42"/>
                <a:gd name="T6" fmla="*/ 6 w 48"/>
                <a:gd name="T7" fmla="*/ 30 h 42"/>
                <a:gd name="T8" fmla="*/ 6 w 48"/>
                <a:gd name="T9" fmla="*/ 36 h 42"/>
                <a:gd name="T10" fmla="*/ 6 w 48"/>
                <a:gd name="T11" fmla="*/ 30 h 42"/>
                <a:gd name="T12" fmla="*/ 12 w 48"/>
                <a:gd name="T13" fmla="*/ 24 h 42"/>
                <a:gd name="T14" fmla="*/ 12 w 48"/>
                <a:gd name="T15" fmla="*/ 18 h 42"/>
                <a:gd name="T16" fmla="*/ 24 w 48"/>
                <a:gd name="T17" fmla="*/ 6 h 42"/>
                <a:gd name="T18" fmla="*/ 24 w 48"/>
                <a:gd name="T19" fmla="*/ 0 h 42"/>
                <a:gd name="T20" fmla="*/ 30 w 48"/>
                <a:gd name="T21" fmla="*/ 0 h 42"/>
                <a:gd name="T22" fmla="*/ 42 w 48"/>
                <a:gd name="T23" fmla="*/ 6 h 42"/>
                <a:gd name="T24" fmla="*/ 48 w 48"/>
                <a:gd name="T25" fmla="*/ 30 h 42"/>
                <a:gd name="T26" fmla="*/ 42 w 48"/>
                <a:gd name="T27" fmla="*/ 30 h 42"/>
                <a:gd name="T28" fmla="*/ 36 w 48"/>
                <a:gd name="T29" fmla="*/ 36 h 42"/>
                <a:gd name="T30" fmla="*/ 30 w 48"/>
                <a:gd name="T31" fmla="*/ 36 h 42"/>
                <a:gd name="T32" fmla="*/ 30 w 48"/>
                <a:gd name="T33" fmla="*/ 30 h 42"/>
                <a:gd name="T34" fmla="*/ 18 w 48"/>
                <a:gd name="T35" fmla="*/ 30 h 42"/>
                <a:gd name="T36" fmla="*/ 12 w 48"/>
                <a:gd name="T37" fmla="*/ 42 h 42"/>
                <a:gd name="T38" fmla="*/ 6 w 48"/>
                <a:gd name="T3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2">
                  <a:moveTo>
                    <a:pt x="6" y="42"/>
                  </a:moveTo>
                  <a:lnTo>
                    <a:pt x="6" y="36"/>
                  </a:lnTo>
                  <a:lnTo>
                    <a:pt x="0" y="36"/>
                  </a:lnTo>
                  <a:lnTo>
                    <a:pt x="6" y="30"/>
                  </a:lnTo>
                  <a:lnTo>
                    <a:pt x="6" y="36"/>
                  </a:lnTo>
                  <a:lnTo>
                    <a:pt x="6" y="30"/>
                  </a:lnTo>
                  <a:lnTo>
                    <a:pt x="12" y="24"/>
                  </a:lnTo>
                  <a:lnTo>
                    <a:pt x="12" y="18"/>
                  </a:lnTo>
                  <a:lnTo>
                    <a:pt x="24" y="6"/>
                  </a:lnTo>
                  <a:lnTo>
                    <a:pt x="24" y="0"/>
                  </a:lnTo>
                  <a:lnTo>
                    <a:pt x="30" y="0"/>
                  </a:lnTo>
                  <a:lnTo>
                    <a:pt x="42" y="6"/>
                  </a:lnTo>
                  <a:lnTo>
                    <a:pt x="48" y="30"/>
                  </a:lnTo>
                  <a:lnTo>
                    <a:pt x="42" y="30"/>
                  </a:lnTo>
                  <a:lnTo>
                    <a:pt x="36" y="36"/>
                  </a:lnTo>
                  <a:lnTo>
                    <a:pt x="30" y="36"/>
                  </a:lnTo>
                  <a:lnTo>
                    <a:pt x="30" y="30"/>
                  </a:lnTo>
                  <a:lnTo>
                    <a:pt x="18" y="30"/>
                  </a:lnTo>
                  <a:lnTo>
                    <a:pt x="12"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99" name="Freeform 927"/>
            <p:cNvSpPr>
              <a:spLocks/>
            </p:cNvSpPr>
            <p:nvPr/>
          </p:nvSpPr>
          <p:spPr bwMode="auto">
            <a:xfrm>
              <a:off x="930" y="1560"/>
              <a:ext cx="96" cy="96"/>
            </a:xfrm>
            <a:custGeom>
              <a:avLst/>
              <a:gdLst>
                <a:gd name="T0" fmla="*/ 18 w 96"/>
                <a:gd name="T1" fmla="*/ 90 h 96"/>
                <a:gd name="T2" fmla="*/ 12 w 96"/>
                <a:gd name="T3" fmla="*/ 84 h 96"/>
                <a:gd name="T4" fmla="*/ 12 w 96"/>
                <a:gd name="T5" fmla="*/ 72 h 96"/>
                <a:gd name="T6" fmla="*/ 12 w 96"/>
                <a:gd name="T7" fmla="*/ 66 h 96"/>
                <a:gd name="T8" fmla="*/ 6 w 96"/>
                <a:gd name="T9" fmla="*/ 60 h 96"/>
                <a:gd name="T10" fmla="*/ 0 w 96"/>
                <a:gd name="T11" fmla="*/ 48 h 96"/>
                <a:gd name="T12" fmla="*/ 6 w 96"/>
                <a:gd name="T13" fmla="*/ 48 h 96"/>
                <a:gd name="T14" fmla="*/ 6 w 96"/>
                <a:gd name="T15" fmla="*/ 36 h 96"/>
                <a:gd name="T16" fmla="*/ 6 w 96"/>
                <a:gd name="T17" fmla="*/ 36 h 96"/>
                <a:gd name="T18" fmla="*/ 6 w 96"/>
                <a:gd name="T19" fmla="*/ 36 h 96"/>
                <a:gd name="T20" fmla="*/ 6 w 96"/>
                <a:gd name="T21" fmla="*/ 30 h 96"/>
                <a:gd name="T22" fmla="*/ 12 w 96"/>
                <a:gd name="T23" fmla="*/ 24 h 96"/>
                <a:gd name="T24" fmla="*/ 18 w 96"/>
                <a:gd name="T25" fmla="*/ 12 h 96"/>
                <a:gd name="T26" fmla="*/ 18 w 96"/>
                <a:gd name="T27" fmla="*/ 12 h 96"/>
                <a:gd name="T28" fmla="*/ 12 w 96"/>
                <a:gd name="T29" fmla="*/ 0 h 96"/>
                <a:gd name="T30" fmla="*/ 42 w 96"/>
                <a:gd name="T31" fmla="*/ 6 h 96"/>
                <a:gd name="T32" fmla="*/ 42 w 96"/>
                <a:gd name="T33" fmla="*/ 30 h 96"/>
                <a:gd name="T34" fmla="*/ 48 w 96"/>
                <a:gd name="T35" fmla="*/ 36 h 96"/>
                <a:gd name="T36" fmla="*/ 54 w 96"/>
                <a:gd name="T37" fmla="*/ 30 h 96"/>
                <a:gd name="T38" fmla="*/ 60 w 96"/>
                <a:gd name="T39" fmla="*/ 24 h 96"/>
                <a:gd name="T40" fmla="*/ 72 w 96"/>
                <a:gd name="T41" fmla="*/ 30 h 96"/>
                <a:gd name="T42" fmla="*/ 78 w 96"/>
                <a:gd name="T43" fmla="*/ 36 h 96"/>
                <a:gd name="T44" fmla="*/ 84 w 96"/>
                <a:gd name="T45" fmla="*/ 48 h 96"/>
                <a:gd name="T46" fmla="*/ 90 w 96"/>
                <a:gd name="T47" fmla="*/ 54 h 96"/>
                <a:gd name="T48" fmla="*/ 96 w 96"/>
                <a:gd name="T49" fmla="*/ 60 h 96"/>
                <a:gd name="T50" fmla="*/ 96 w 96"/>
                <a:gd name="T51" fmla="*/ 60 h 96"/>
                <a:gd name="T52" fmla="*/ 96 w 96"/>
                <a:gd name="T53" fmla="*/ 72 h 96"/>
                <a:gd name="T54" fmla="*/ 96 w 96"/>
                <a:gd name="T55" fmla="*/ 90 h 96"/>
                <a:gd name="T56" fmla="*/ 90 w 96"/>
                <a:gd name="T57" fmla="*/ 96 h 96"/>
                <a:gd name="T58" fmla="*/ 54 w 96"/>
                <a:gd name="T59" fmla="*/ 84 h 96"/>
                <a:gd name="T60" fmla="*/ 48 w 96"/>
                <a:gd name="T61" fmla="*/ 84 h 96"/>
                <a:gd name="T62" fmla="*/ 42 w 96"/>
                <a:gd name="T63" fmla="*/ 78 h 96"/>
                <a:gd name="T64" fmla="*/ 30 w 96"/>
                <a:gd name="T65"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24" y="84"/>
                  </a:moveTo>
                  <a:lnTo>
                    <a:pt x="18" y="90"/>
                  </a:lnTo>
                  <a:lnTo>
                    <a:pt x="18" y="84"/>
                  </a:lnTo>
                  <a:lnTo>
                    <a:pt x="12" y="84"/>
                  </a:lnTo>
                  <a:lnTo>
                    <a:pt x="12" y="78"/>
                  </a:lnTo>
                  <a:lnTo>
                    <a:pt x="12" y="72"/>
                  </a:lnTo>
                  <a:lnTo>
                    <a:pt x="6" y="72"/>
                  </a:lnTo>
                  <a:lnTo>
                    <a:pt x="12" y="66"/>
                  </a:lnTo>
                  <a:lnTo>
                    <a:pt x="6" y="66"/>
                  </a:lnTo>
                  <a:lnTo>
                    <a:pt x="6" y="60"/>
                  </a:lnTo>
                  <a:lnTo>
                    <a:pt x="0" y="54"/>
                  </a:lnTo>
                  <a:lnTo>
                    <a:pt x="0" y="48"/>
                  </a:lnTo>
                  <a:lnTo>
                    <a:pt x="6" y="54"/>
                  </a:lnTo>
                  <a:lnTo>
                    <a:pt x="6" y="48"/>
                  </a:lnTo>
                  <a:lnTo>
                    <a:pt x="6" y="42"/>
                  </a:lnTo>
                  <a:lnTo>
                    <a:pt x="6" y="36"/>
                  </a:lnTo>
                  <a:lnTo>
                    <a:pt x="12" y="36"/>
                  </a:lnTo>
                  <a:lnTo>
                    <a:pt x="6" y="36"/>
                  </a:lnTo>
                  <a:lnTo>
                    <a:pt x="12" y="36"/>
                  </a:lnTo>
                  <a:lnTo>
                    <a:pt x="6" y="36"/>
                  </a:lnTo>
                  <a:lnTo>
                    <a:pt x="12" y="30"/>
                  </a:lnTo>
                  <a:lnTo>
                    <a:pt x="6" y="30"/>
                  </a:lnTo>
                  <a:lnTo>
                    <a:pt x="6" y="24"/>
                  </a:lnTo>
                  <a:lnTo>
                    <a:pt x="12" y="24"/>
                  </a:lnTo>
                  <a:lnTo>
                    <a:pt x="18" y="18"/>
                  </a:lnTo>
                  <a:lnTo>
                    <a:pt x="18" y="12"/>
                  </a:lnTo>
                  <a:lnTo>
                    <a:pt x="18" y="18"/>
                  </a:lnTo>
                  <a:lnTo>
                    <a:pt x="18" y="12"/>
                  </a:lnTo>
                  <a:lnTo>
                    <a:pt x="12" y="6"/>
                  </a:lnTo>
                  <a:lnTo>
                    <a:pt x="12" y="0"/>
                  </a:lnTo>
                  <a:lnTo>
                    <a:pt x="24" y="0"/>
                  </a:lnTo>
                  <a:lnTo>
                    <a:pt x="42" y="6"/>
                  </a:lnTo>
                  <a:lnTo>
                    <a:pt x="36" y="24"/>
                  </a:lnTo>
                  <a:lnTo>
                    <a:pt x="42" y="30"/>
                  </a:lnTo>
                  <a:lnTo>
                    <a:pt x="48" y="30"/>
                  </a:lnTo>
                  <a:lnTo>
                    <a:pt x="48" y="36"/>
                  </a:lnTo>
                  <a:lnTo>
                    <a:pt x="48" y="30"/>
                  </a:lnTo>
                  <a:lnTo>
                    <a:pt x="54" y="30"/>
                  </a:lnTo>
                  <a:lnTo>
                    <a:pt x="60" y="30"/>
                  </a:lnTo>
                  <a:lnTo>
                    <a:pt x="60" y="24"/>
                  </a:lnTo>
                  <a:lnTo>
                    <a:pt x="66" y="30"/>
                  </a:lnTo>
                  <a:lnTo>
                    <a:pt x="72" y="30"/>
                  </a:lnTo>
                  <a:lnTo>
                    <a:pt x="72" y="36"/>
                  </a:lnTo>
                  <a:lnTo>
                    <a:pt x="78" y="36"/>
                  </a:lnTo>
                  <a:lnTo>
                    <a:pt x="78" y="42"/>
                  </a:lnTo>
                  <a:lnTo>
                    <a:pt x="84" y="48"/>
                  </a:lnTo>
                  <a:lnTo>
                    <a:pt x="84" y="54"/>
                  </a:lnTo>
                  <a:lnTo>
                    <a:pt x="90" y="54"/>
                  </a:lnTo>
                  <a:lnTo>
                    <a:pt x="90" y="60"/>
                  </a:lnTo>
                  <a:lnTo>
                    <a:pt x="96" y="60"/>
                  </a:lnTo>
                  <a:lnTo>
                    <a:pt x="90" y="60"/>
                  </a:lnTo>
                  <a:lnTo>
                    <a:pt x="96" y="60"/>
                  </a:lnTo>
                  <a:lnTo>
                    <a:pt x="96" y="66"/>
                  </a:lnTo>
                  <a:lnTo>
                    <a:pt x="96" y="72"/>
                  </a:lnTo>
                  <a:lnTo>
                    <a:pt x="96" y="78"/>
                  </a:lnTo>
                  <a:lnTo>
                    <a:pt x="96" y="90"/>
                  </a:lnTo>
                  <a:lnTo>
                    <a:pt x="90" y="90"/>
                  </a:lnTo>
                  <a:lnTo>
                    <a:pt x="90" y="96"/>
                  </a:lnTo>
                  <a:lnTo>
                    <a:pt x="66" y="90"/>
                  </a:lnTo>
                  <a:lnTo>
                    <a:pt x="54" y="84"/>
                  </a:lnTo>
                  <a:lnTo>
                    <a:pt x="48" y="90"/>
                  </a:lnTo>
                  <a:lnTo>
                    <a:pt x="48" y="84"/>
                  </a:lnTo>
                  <a:lnTo>
                    <a:pt x="42" y="84"/>
                  </a:lnTo>
                  <a:lnTo>
                    <a:pt x="42" y="78"/>
                  </a:lnTo>
                  <a:lnTo>
                    <a:pt x="36" y="78"/>
                  </a:lnTo>
                  <a:lnTo>
                    <a:pt x="30" y="84"/>
                  </a:lnTo>
                  <a:lnTo>
                    <a:pt x="24" y="8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00" name="Freeform 928"/>
            <p:cNvSpPr>
              <a:spLocks/>
            </p:cNvSpPr>
            <p:nvPr/>
          </p:nvSpPr>
          <p:spPr bwMode="auto">
            <a:xfrm>
              <a:off x="3792" y="1746"/>
              <a:ext cx="42" cy="30"/>
            </a:xfrm>
            <a:custGeom>
              <a:avLst/>
              <a:gdLst>
                <a:gd name="T0" fmla="*/ 6 w 42"/>
                <a:gd name="T1" fmla="*/ 30 h 30"/>
                <a:gd name="T2" fmla="*/ 6 w 42"/>
                <a:gd name="T3" fmla="*/ 24 h 30"/>
                <a:gd name="T4" fmla="*/ 0 w 42"/>
                <a:gd name="T5" fmla="*/ 24 h 30"/>
                <a:gd name="T6" fmla="*/ 0 w 42"/>
                <a:gd name="T7" fmla="*/ 0 h 30"/>
                <a:gd name="T8" fmla="*/ 18 w 42"/>
                <a:gd name="T9" fmla="*/ 0 h 30"/>
                <a:gd name="T10" fmla="*/ 18 w 42"/>
                <a:gd name="T11" fmla="*/ 6 h 30"/>
                <a:gd name="T12" fmla="*/ 24 w 42"/>
                <a:gd name="T13" fmla="*/ 0 h 30"/>
                <a:gd name="T14" fmla="*/ 24 w 42"/>
                <a:gd name="T15" fmla="*/ 6 h 30"/>
                <a:gd name="T16" fmla="*/ 36 w 42"/>
                <a:gd name="T17" fmla="*/ 6 h 30"/>
                <a:gd name="T18" fmla="*/ 36 w 42"/>
                <a:gd name="T19" fmla="*/ 12 h 30"/>
                <a:gd name="T20" fmla="*/ 42 w 42"/>
                <a:gd name="T21" fmla="*/ 30 h 30"/>
                <a:gd name="T22" fmla="*/ 6 w 42"/>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0">
                  <a:moveTo>
                    <a:pt x="6" y="30"/>
                  </a:moveTo>
                  <a:lnTo>
                    <a:pt x="6" y="24"/>
                  </a:lnTo>
                  <a:lnTo>
                    <a:pt x="0" y="24"/>
                  </a:lnTo>
                  <a:lnTo>
                    <a:pt x="0" y="0"/>
                  </a:lnTo>
                  <a:lnTo>
                    <a:pt x="18" y="0"/>
                  </a:lnTo>
                  <a:lnTo>
                    <a:pt x="18" y="6"/>
                  </a:lnTo>
                  <a:lnTo>
                    <a:pt x="24" y="0"/>
                  </a:lnTo>
                  <a:lnTo>
                    <a:pt x="24" y="6"/>
                  </a:lnTo>
                  <a:lnTo>
                    <a:pt x="36" y="6"/>
                  </a:lnTo>
                  <a:lnTo>
                    <a:pt x="36" y="12"/>
                  </a:lnTo>
                  <a:lnTo>
                    <a:pt x="42" y="30"/>
                  </a:lnTo>
                  <a:lnTo>
                    <a:pt x="6"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01" name="Freeform 929"/>
            <p:cNvSpPr>
              <a:spLocks/>
            </p:cNvSpPr>
            <p:nvPr/>
          </p:nvSpPr>
          <p:spPr bwMode="auto">
            <a:xfrm>
              <a:off x="4356" y="1650"/>
              <a:ext cx="48" cy="42"/>
            </a:xfrm>
            <a:custGeom>
              <a:avLst/>
              <a:gdLst>
                <a:gd name="T0" fmla="*/ 24 w 48"/>
                <a:gd name="T1" fmla="*/ 30 h 42"/>
                <a:gd name="T2" fmla="*/ 24 w 48"/>
                <a:gd name="T3" fmla="*/ 36 h 42"/>
                <a:gd name="T4" fmla="*/ 24 w 48"/>
                <a:gd name="T5" fmla="*/ 30 h 42"/>
                <a:gd name="T6" fmla="*/ 18 w 48"/>
                <a:gd name="T7" fmla="*/ 30 h 42"/>
                <a:gd name="T8" fmla="*/ 12 w 48"/>
                <a:gd name="T9" fmla="*/ 30 h 42"/>
                <a:gd name="T10" fmla="*/ 12 w 48"/>
                <a:gd name="T11" fmla="*/ 24 h 42"/>
                <a:gd name="T12" fmla="*/ 12 w 48"/>
                <a:gd name="T13" fmla="*/ 30 h 42"/>
                <a:gd name="T14" fmla="*/ 12 w 48"/>
                <a:gd name="T15" fmla="*/ 24 h 42"/>
                <a:gd name="T16" fmla="*/ 6 w 48"/>
                <a:gd name="T17" fmla="*/ 24 h 42"/>
                <a:gd name="T18" fmla="*/ 6 w 48"/>
                <a:gd name="T19" fmla="*/ 18 h 42"/>
                <a:gd name="T20" fmla="*/ 6 w 48"/>
                <a:gd name="T21" fmla="*/ 24 h 42"/>
                <a:gd name="T22" fmla="*/ 6 w 48"/>
                <a:gd name="T23" fmla="*/ 18 h 42"/>
                <a:gd name="T24" fmla="*/ 0 w 48"/>
                <a:gd name="T25" fmla="*/ 18 h 42"/>
                <a:gd name="T26" fmla="*/ 6 w 48"/>
                <a:gd name="T27" fmla="*/ 0 h 42"/>
                <a:gd name="T28" fmla="*/ 12 w 48"/>
                <a:gd name="T29" fmla="*/ 0 h 42"/>
                <a:gd name="T30" fmla="*/ 48 w 48"/>
                <a:gd name="T31" fmla="*/ 18 h 42"/>
                <a:gd name="T32" fmla="*/ 48 w 48"/>
                <a:gd name="T33" fmla="*/ 24 h 42"/>
                <a:gd name="T34" fmla="*/ 48 w 48"/>
                <a:gd name="T35" fmla="*/ 30 h 42"/>
                <a:gd name="T36" fmla="*/ 42 w 48"/>
                <a:gd name="T37" fmla="*/ 30 h 42"/>
                <a:gd name="T38" fmla="*/ 36 w 48"/>
                <a:gd name="T39" fmla="*/ 30 h 42"/>
                <a:gd name="T40" fmla="*/ 36 w 48"/>
                <a:gd name="T41" fmla="*/ 36 h 42"/>
                <a:gd name="T42" fmla="*/ 36 w 48"/>
                <a:gd name="T43" fmla="*/ 42 h 42"/>
                <a:gd name="T44" fmla="*/ 30 w 48"/>
                <a:gd name="T45" fmla="*/ 36 h 42"/>
                <a:gd name="T46" fmla="*/ 24 w 48"/>
                <a:gd name="T4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2">
                  <a:moveTo>
                    <a:pt x="24" y="30"/>
                  </a:moveTo>
                  <a:lnTo>
                    <a:pt x="24" y="36"/>
                  </a:lnTo>
                  <a:lnTo>
                    <a:pt x="24" y="30"/>
                  </a:lnTo>
                  <a:lnTo>
                    <a:pt x="18" y="30"/>
                  </a:lnTo>
                  <a:lnTo>
                    <a:pt x="12" y="30"/>
                  </a:lnTo>
                  <a:lnTo>
                    <a:pt x="12" y="24"/>
                  </a:lnTo>
                  <a:lnTo>
                    <a:pt x="12" y="30"/>
                  </a:lnTo>
                  <a:lnTo>
                    <a:pt x="12" y="24"/>
                  </a:lnTo>
                  <a:lnTo>
                    <a:pt x="6" y="24"/>
                  </a:lnTo>
                  <a:lnTo>
                    <a:pt x="6" y="18"/>
                  </a:lnTo>
                  <a:lnTo>
                    <a:pt x="6" y="24"/>
                  </a:lnTo>
                  <a:lnTo>
                    <a:pt x="6" y="18"/>
                  </a:lnTo>
                  <a:lnTo>
                    <a:pt x="0" y="18"/>
                  </a:lnTo>
                  <a:lnTo>
                    <a:pt x="6" y="0"/>
                  </a:lnTo>
                  <a:lnTo>
                    <a:pt x="12" y="0"/>
                  </a:lnTo>
                  <a:lnTo>
                    <a:pt x="48" y="18"/>
                  </a:lnTo>
                  <a:lnTo>
                    <a:pt x="48" y="24"/>
                  </a:lnTo>
                  <a:lnTo>
                    <a:pt x="48" y="30"/>
                  </a:lnTo>
                  <a:lnTo>
                    <a:pt x="42" y="30"/>
                  </a:lnTo>
                  <a:lnTo>
                    <a:pt x="36" y="30"/>
                  </a:lnTo>
                  <a:lnTo>
                    <a:pt x="36" y="36"/>
                  </a:lnTo>
                  <a:lnTo>
                    <a:pt x="36" y="42"/>
                  </a:lnTo>
                  <a:lnTo>
                    <a:pt x="30" y="36"/>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02" name="Freeform 930"/>
            <p:cNvSpPr>
              <a:spLocks/>
            </p:cNvSpPr>
            <p:nvPr/>
          </p:nvSpPr>
          <p:spPr bwMode="auto">
            <a:xfrm>
              <a:off x="3264" y="1800"/>
              <a:ext cx="54" cy="36"/>
            </a:xfrm>
            <a:custGeom>
              <a:avLst/>
              <a:gdLst>
                <a:gd name="T0" fmla="*/ 0 w 54"/>
                <a:gd name="T1" fmla="*/ 30 h 36"/>
                <a:gd name="T2" fmla="*/ 6 w 54"/>
                <a:gd name="T3" fmla="*/ 30 h 36"/>
                <a:gd name="T4" fmla="*/ 6 w 54"/>
                <a:gd name="T5" fmla="*/ 24 h 36"/>
                <a:gd name="T6" fmla="*/ 12 w 54"/>
                <a:gd name="T7" fmla="*/ 24 h 36"/>
                <a:gd name="T8" fmla="*/ 12 w 54"/>
                <a:gd name="T9" fmla="*/ 18 h 36"/>
                <a:gd name="T10" fmla="*/ 18 w 54"/>
                <a:gd name="T11" fmla="*/ 12 h 36"/>
                <a:gd name="T12" fmla="*/ 18 w 54"/>
                <a:gd name="T13" fmla="*/ 6 h 36"/>
                <a:gd name="T14" fmla="*/ 24 w 54"/>
                <a:gd name="T15" fmla="*/ 6 h 36"/>
                <a:gd name="T16" fmla="*/ 24 w 54"/>
                <a:gd name="T17" fmla="*/ 0 h 36"/>
                <a:gd name="T18" fmla="*/ 42 w 54"/>
                <a:gd name="T19" fmla="*/ 0 h 36"/>
                <a:gd name="T20" fmla="*/ 42 w 54"/>
                <a:gd name="T21" fmla="*/ 12 h 36"/>
                <a:gd name="T22" fmla="*/ 54 w 54"/>
                <a:gd name="T23" fmla="*/ 6 h 36"/>
                <a:gd name="T24" fmla="*/ 54 w 54"/>
                <a:gd name="T25" fmla="*/ 30 h 36"/>
                <a:gd name="T26" fmla="*/ 48 w 54"/>
                <a:gd name="T27" fmla="*/ 24 h 36"/>
                <a:gd name="T28" fmla="*/ 48 w 54"/>
                <a:gd name="T29" fmla="*/ 30 h 36"/>
                <a:gd name="T30" fmla="*/ 42 w 54"/>
                <a:gd name="T31" fmla="*/ 30 h 36"/>
                <a:gd name="T32" fmla="*/ 36 w 54"/>
                <a:gd name="T33" fmla="*/ 30 h 36"/>
                <a:gd name="T34" fmla="*/ 30 w 54"/>
                <a:gd name="T35" fmla="*/ 30 h 36"/>
                <a:gd name="T36" fmla="*/ 24 w 54"/>
                <a:gd name="T37" fmla="*/ 30 h 36"/>
                <a:gd name="T38" fmla="*/ 18 w 54"/>
                <a:gd name="T39" fmla="*/ 36 h 36"/>
                <a:gd name="T40" fmla="*/ 12 w 54"/>
                <a:gd name="T41" fmla="*/ 36 h 36"/>
                <a:gd name="T42" fmla="*/ 6 w 54"/>
                <a:gd name="T43" fmla="*/ 36 h 36"/>
                <a:gd name="T44" fmla="*/ 0 w 54"/>
                <a:gd name="T45" fmla="*/ 36 h 36"/>
                <a:gd name="T46" fmla="*/ 0 w 54"/>
                <a:gd name="T4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36">
                  <a:moveTo>
                    <a:pt x="0" y="30"/>
                  </a:moveTo>
                  <a:lnTo>
                    <a:pt x="6" y="30"/>
                  </a:lnTo>
                  <a:lnTo>
                    <a:pt x="6" y="24"/>
                  </a:lnTo>
                  <a:lnTo>
                    <a:pt x="12" y="24"/>
                  </a:lnTo>
                  <a:lnTo>
                    <a:pt x="12" y="18"/>
                  </a:lnTo>
                  <a:lnTo>
                    <a:pt x="18" y="12"/>
                  </a:lnTo>
                  <a:lnTo>
                    <a:pt x="18" y="6"/>
                  </a:lnTo>
                  <a:lnTo>
                    <a:pt x="24" y="6"/>
                  </a:lnTo>
                  <a:lnTo>
                    <a:pt x="24" y="0"/>
                  </a:lnTo>
                  <a:lnTo>
                    <a:pt x="42" y="0"/>
                  </a:lnTo>
                  <a:lnTo>
                    <a:pt x="42" y="12"/>
                  </a:lnTo>
                  <a:lnTo>
                    <a:pt x="54" y="6"/>
                  </a:lnTo>
                  <a:lnTo>
                    <a:pt x="54" y="30"/>
                  </a:lnTo>
                  <a:lnTo>
                    <a:pt x="48" y="24"/>
                  </a:lnTo>
                  <a:lnTo>
                    <a:pt x="48" y="30"/>
                  </a:lnTo>
                  <a:lnTo>
                    <a:pt x="42" y="30"/>
                  </a:lnTo>
                  <a:lnTo>
                    <a:pt x="36" y="30"/>
                  </a:lnTo>
                  <a:lnTo>
                    <a:pt x="30" y="30"/>
                  </a:lnTo>
                  <a:lnTo>
                    <a:pt x="24" y="30"/>
                  </a:lnTo>
                  <a:lnTo>
                    <a:pt x="18" y="36"/>
                  </a:lnTo>
                  <a:lnTo>
                    <a:pt x="12" y="36"/>
                  </a:lnTo>
                  <a:lnTo>
                    <a:pt x="6" y="36"/>
                  </a:lnTo>
                  <a:lnTo>
                    <a:pt x="0" y="36"/>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03" name="Freeform 931"/>
            <p:cNvSpPr>
              <a:spLocks/>
            </p:cNvSpPr>
            <p:nvPr/>
          </p:nvSpPr>
          <p:spPr bwMode="auto">
            <a:xfrm>
              <a:off x="3534" y="1776"/>
              <a:ext cx="36" cy="30"/>
            </a:xfrm>
            <a:custGeom>
              <a:avLst/>
              <a:gdLst>
                <a:gd name="T0" fmla="*/ 0 w 36"/>
                <a:gd name="T1" fmla="*/ 30 h 30"/>
                <a:gd name="T2" fmla="*/ 0 w 36"/>
                <a:gd name="T3" fmla="*/ 24 h 30"/>
                <a:gd name="T4" fmla="*/ 0 w 36"/>
                <a:gd name="T5" fmla="*/ 6 h 30"/>
                <a:gd name="T6" fmla="*/ 24 w 36"/>
                <a:gd name="T7" fmla="*/ 0 h 30"/>
                <a:gd name="T8" fmla="*/ 30 w 36"/>
                <a:gd name="T9" fmla="*/ 0 h 30"/>
                <a:gd name="T10" fmla="*/ 30 w 36"/>
                <a:gd name="T11" fmla="*/ 6 h 30"/>
                <a:gd name="T12" fmla="*/ 36 w 36"/>
                <a:gd name="T13" fmla="*/ 6 h 30"/>
                <a:gd name="T14" fmla="*/ 36 w 36"/>
                <a:gd name="T15" fmla="*/ 24 h 30"/>
                <a:gd name="T16" fmla="*/ 0 w 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0" y="30"/>
                  </a:moveTo>
                  <a:lnTo>
                    <a:pt x="0" y="24"/>
                  </a:lnTo>
                  <a:lnTo>
                    <a:pt x="0" y="6"/>
                  </a:lnTo>
                  <a:lnTo>
                    <a:pt x="24" y="0"/>
                  </a:lnTo>
                  <a:lnTo>
                    <a:pt x="30" y="0"/>
                  </a:lnTo>
                  <a:lnTo>
                    <a:pt x="30" y="6"/>
                  </a:lnTo>
                  <a:lnTo>
                    <a:pt x="36" y="6"/>
                  </a:lnTo>
                  <a:lnTo>
                    <a:pt x="36" y="24"/>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04" name="Freeform 932"/>
            <p:cNvSpPr>
              <a:spLocks/>
            </p:cNvSpPr>
            <p:nvPr/>
          </p:nvSpPr>
          <p:spPr bwMode="auto">
            <a:xfrm>
              <a:off x="2316" y="1794"/>
              <a:ext cx="66" cy="90"/>
            </a:xfrm>
            <a:custGeom>
              <a:avLst/>
              <a:gdLst>
                <a:gd name="T0" fmla="*/ 60 w 66"/>
                <a:gd name="T1" fmla="*/ 90 h 90"/>
                <a:gd name="T2" fmla="*/ 0 w 66"/>
                <a:gd name="T3" fmla="*/ 90 h 90"/>
                <a:gd name="T4" fmla="*/ 6 w 66"/>
                <a:gd name="T5" fmla="*/ 48 h 90"/>
                <a:gd name="T6" fmla="*/ 6 w 66"/>
                <a:gd name="T7" fmla="*/ 12 h 90"/>
                <a:gd name="T8" fmla="*/ 12 w 66"/>
                <a:gd name="T9" fmla="*/ 0 h 90"/>
                <a:gd name="T10" fmla="*/ 18 w 66"/>
                <a:gd name="T11" fmla="*/ 0 h 90"/>
                <a:gd name="T12" fmla="*/ 66 w 66"/>
                <a:gd name="T13" fmla="*/ 6 h 90"/>
                <a:gd name="T14" fmla="*/ 66 w 66"/>
                <a:gd name="T15" fmla="*/ 12 h 90"/>
                <a:gd name="T16" fmla="*/ 60 w 66"/>
                <a:gd name="T17" fmla="*/ 48 h 90"/>
                <a:gd name="T18" fmla="*/ 60 w 66"/>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0">
                  <a:moveTo>
                    <a:pt x="60" y="90"/>
                  </a:moveTo>
                  <a:lnTo>
                    <a:pt x="0" y="90"/>
                  </a:lnTo>
                  <a:lnTo>
                    <a:pt x="6" y="48"/>
                  </a:lnTo>
                  <a:lnTo>
                    <a:pt x="6" y="12"/>
                  </a:lnTo>
                  <a:lnTo>
                    <a:pt x="12" y="0"/>
                  </a:lnTo>
                  <a:lnTo>
                    <a:pt x="18" y="0"/>
                  </a:lnTo>
                  <a:lnTo>
                    <a:pt x="66" y="6"/>
                  </a:lnTo>
                  <a:lnTo>
                    <a:pt x="66" y="12"/>
                  </a:lnTo>
                  <a:lnTo>
                    <a:pt x="60" y="48"/>
                  </a:lnTo>
                  <a:lnTo>
                    <a:pt x="60" y="9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05" name="Freeform 933"/>
            <p:cNvSpPr>
              <a:spLocks/>
            </p:cNvSpPr>
            <p:nvPr/>
          </p:nvSpPr>
          <p:spPr bwMode="auto">
            <a:xfrm>
              <a:off x="2250" y="1794"/>
              <a:ext cx="78" cy="90"/>
            </a:xfrm>
            <a:custGeom>
              <a:avLst/>
              <a:gdLst>
                <a:gd name="T0" fmla="*/ 0 w 78"/>
                <a:gd name="T1" fmla="*/ 84 h 90"/>
                <a:gd name="T2" fmla="*/ 0 w 78"/>
                <a:gd name="T3" fmla="*/ 66 h 90"/>
                <a:gd name="T4" fmla="*/ 0 w 78"/>
                <a:gd name="T5" fmla="*/ 42 h 90"/>
                <a:gd name="T6" fmla="*/ 18 w 78"/>
                <a:gd name="T7" fmla="*/ 42 h 90"/>
                <a:gd name="T8" fmla="*/ 24 w 78"/>
                <a:gd name="T9" fmla="*/ 0 h 90"/>
                <a:gd name="T10" fmla="*/ 78 w 78"/>
                <a:gd name="T11" fmla="*/ 0 h 90"/>
                <a:gd name="T12" fmla="*/ 72 w 78"/>
                <a:gd name="T13" fmla="*/ 12 h 90"/>
                <a:gd name="T14" fmla="*/ 72 w 78"/>
                <a:gd name="T15" fmla="*/ 48 h 90"/>
                <a:gd name="T16" fmla="*/ 66 w 78"/>
                <a:gd name="T17" fmla="*/ 90 h 90"/>
                <a:gd name="T18" fmla="*/ 42 w 78"/>
                <a:gd name="T19" fmla="*/ 90 h 90"/>
                <a:gd name="T20" fmla="*/ 0 w 78"/>
                <a:gd name="T21"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84"/>
                  </a:moveTo>
                  <a:lnTo>
                    <a:pt x="0" y="66"/>
                  </a:lnTo>
                  <a:lnTo>
                    <a:pt x="0" y="42"/>
                  </a:lnTo>
                  <a:lnTo>
                    <a:pt x="18" y="42"/>
                  </a:lnTo>
                  <a:lnTo>
                    <a:pt x="24" y="0"/>
                  </a:lnTo>
                  <a:lnTo>
                    <a:pt x="78" y="0"/>
                  </a:lnTo>
                  <a:lnTo>
                    <a:pt x="72" y="12"/>
                  </a:lnTo>
                  <a:lnTo>
                    <a:pt x="72" y="48"/>
                  </a:lnTo>
                  <a:lnTo>
                    <a:pt x="66" y="90"/>
                  </a:lnTo>
                  <a:lnTo>
                    <a:pt x="42" y="90"/>
                  </a:lnTo>
                  <a:lnTo>
                    <a:pt x="0" y="8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06" name="Freeform 934"/>
            <p:cNvSpPr>
              <a:spLocks/>
            </p:cNvSpPr>
            <p:nvPr/>
          </p:nvSpPr>
          <p:spPr bwMode="auto">
            <a:xfrm>
              <a:off x="3936" y="1728"/>
              <a:ext cx="36" cy="30"/>
            </a:xfrm>
            <a:custGeom>
              <a:avLst/>
              <a:gdLst>
                <a:gd name="T0" fmla="*/ 36 w 36"/>
                <a:gd name="T1" fmla="*/ 24 h 30"/>
                <a:gd name="T2" fmla="*/ 18 w 36"/>
                <a:gd name="T3" fmla="*/ 24 h 30"/>
                <a:gd name="T4" fmla="*/ 12 w 36"/>
                <a:gd name="T5" fmla="*/ 24 h 30"/>
                <a:gd name="T6" fmla="*/ 0 w 36"/>
                <a:gd name="T7" fmla="*/ 30 h 30"/>
                <a:gd name="T8" fmla="*/ 0 w 36"/>
                <a:gd name="T9" fmla="*/ 24 h 30"/>
                <a:gd name="T10" fmla="*/ 0 w 36"/>
                <a:gd name="T11" fmla="*/ 12 h 30"/>
                <a:gd name="T12" fmla="*/ 6 w 36"/>
                <a:gd name="T13" fmla="*/ 12 h 30"/>
                <a:gd name="T14" fmla="*/ 0 w 36"/>
                <a:gd name="T15" fmla="*/ 0 h 30"/>
                <a:gd name="T16" fmla="*/ 24 w 36"/>
                <a:gd name="T17" fmla="*/ 0 h 30"/>
                <a:gd name="T18" fmla="*/ 36 w 36"/>
                <a:gd name="T19" fmla="*/ 0 h 30"/>
                <a:gd name="T20" fmla="*/ 36 w 36"/>
                <a:gd name="T2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24"/>
                  </a:moveTo>
                  <a:lnTo>
                    <a:pt x="18" y="24"/>
                  </a:lnTo>
                  <a:lnTo>
                    <a:pt x="12" y="24"/>
                  </a:lnTo>
                  <a:lnTo>
                    <a:pt x="0" y="30"/>
                  </a:lnTo>
                  <a:lnTo>
                    <a:pt x="0" y="24"/>
                  </a:lnTo>
                  <a:lnTo>
                    <a:pt x="0" y="12"/>
                  </a:lnTo>
                  <a:lnTo>
                    <a:pt x="6" y="12"/>
                  </a:lnTo>
                  <a:lnTo>
                    <a:pt x="0" y="0"/>
                  </a:lnTo>
                  <a:lnTo>
                    <a:pt x="24" y="0"/>
                  </a:lnTo>
                  <a:lnTo>
                    <a:pt x="36" y="0"/>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07" name="Freeform 935"/>
            <p:cNvSpPr>
              <a:spLocks/>
            </p:cNvSpPr>
            <p:nvPr/>
          </p:nvSpPr>
          <p:spPr bwMode="auto">
            <a:xfrm>
              <a:off x="4410" y="1638"/>
              <a:ext cx="36" cy="24"/>
            </a:xfrm>
            <a:custGeom>
              <a:avLst/>
              <a:gdLst>
                <a:gd name="T0" fmla="*/ 18 w 36"/>
                <a:gd name="T1" fmla="*/ 24 h 24"/>
                <a:gd name="T2" fmla="*/ 6 w 36"/>
                <a:gd name="T3" fmla="*/ 18 h 24"/>
                <a:gd name="T4" fmla="*/ 6 w 36"/>
                <a:gd name="T5" fmla="*/ 12 h 24"/>
                <a:gd name="T6" fmla="*/ 0 w 36"/>
                <a:gd name="T7" fmla="*/ 12 h 24"/>
                <a:gd name="T8" fmla="*/ 6 w 36"/>
                <a:gd name="T9" fmla="*/ 12 h 24"/>
                <a:gd name="T10" fmla="*/ 0 w 36"/>
                <a:gd name="T11" fmla="*/ 6 h 24"/>
                <a:gd name="T12" fmla="*/ 6 w 36"/>
                <a:gd name="T13" fmla="*/ 6 h 24"/>
                <a:gd name="T14" fmla="*/ 6 w 36"/>
                <a:gd name="T15" fmla="*/ 0 h 24"/>
                <a:gd name="T16" fmla="*/ 12 w 36"/>
                <a:gd name="T17" fmla="*/ 0 h 24"/>
                <a:gd name="T18" fmla="*/ 12 w 36"/>
                <a:gd name="T19" fmla="*/ 6 h 24"/>
                <a:gd name="T20" fmla="*/ 18 w 36"/>
                <a:gd name="T21" fmla="*/ 0 h 24"/>
                <a:gd name="T22" fmla="*/ 18 w 36"/>
                <a:gd name="T23" fmla="*/ 6 h 24"/>
                <a:gd name="T24" fmla="*/ 24 w 36"/>
                <a:gd name="T25" fmla="*/ 6 h 24"/>
                <a:gd name="T26" fmla="*/ 30 w 36"/>
                <a:gd name="T27" fmla="*/ 12 h 24"/>
                <a:gd name="T28" fmla="*/ 36 w 36"/>
                <a:gd name="T29" fmla="*/ 12 h 24"/>
                <a:gd name="T30" fmla="*/ 30 w 36"/>
                <a:gd name="T31" fmla="*/ 18 h 24"/>
                <a:gd name="T32" fmla="*/ 30 w 36"/>
                <a:gd name="T33" fmla="*/ 24 h 24"/>
                <a:gd name="T34" fmla="*/ 30 w 36"/>
                <a:gd name="T35" fmla="*/ 18 h 24"/>
                <a:gd name="T36" fmla="*/ 24 w 36"/>
                <a:gd name="T37" fmla="*/ 24 h 24"/>
                <a:gd name="T38" fmla="*/ 30 w 36"/>
                <a:gd name="T39" fmla="*/ 24 h 24"/>
                <a:gd name="T40" fmla="*/ 24 w 36"/>
                <a:gd name="T41" fmla="*/ 24 h 24"/>
                <a:gd name="T42" fmla="*/ 18 w 36"/>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4">
                  <a:moveTo>
                    <a:pt x="18" y="24"/>
                  </a:moveTo>
                  <a:lnTo>
                    <a:pt x="6" y="18"/>
                  </a:lnTo>
                  <a:lnTo>
                    <a:pt x="6" y="12"/>
                  </a:lnTo>
                  <a:lnTo>
                    <a:pt x="0" y="12"/>
                  </a:lnTo>
                  <a:lnTo>
                    <a:pt x="6" y="12"/>
                  </a:lnTo>
                  <a:lnTo>
                    <a:pt x="0" y="6"/>
                  </a:lnTo>
                  <a:lnTo>
                    <a:pt x="6" y="6"/>
                  </a:lnTo>
                  <a:lnTo>
                    <a:pt x="6" y="0"/>
                  </a:lnTo>
                  <a:lnTo>
                    <a:pt x="12" y="0"/>
                  </a:lnTo>
                  <a:lnTo>
                    <a:pt x="12" y="6"/>
                  </a:lnTo>
                  <a:lnTo>
                    <a:pt x="18" y="0"/>
                  </a:lnTo>
                  <a:lnTo>
                    <a:pt x="18" y="6"/>
                  </a:lnTo>
                  <a:lnTo>
                    <a:pt x="24" y="6"/>
                  </a:lnTo>
                  <a:lnTo>
                    <a:pt x="30" y="12"/>
                  </a:lnTo>
                  <a:lnTo>
                    <a:pt x="36" y="12"/>
                  </a:lnTo>
                  <a:lnTo>
                    <a:pt x="30" y="18"/>
                  </a:lnTo>
                  <a:lnTo>
                    <a:pt x="30" y="24"/>
                  </a:lnTo>
                  <a:lnTo>
                    <a:pt x="30" y="18"/>
                  </a:lnTo>
                  <a:lnTo>
                    <a:pt x="24" y="24"/>
                  </a:lnTo>
                  <a:lnTo>
                    <a:pt x="30" y="24"/>
                  </a:lnTo>
                  <a:lnTo>
                    <a:pt x="24" y="24"/>
                  </a:lnTo>
                  <a:lnTo>
                    <a:pt x="1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08" name="Freeform 936"/>
            <p:cNvSpPr>
              <a:spLocks/>
            </p:cNvSpPr>
            <p:nvPr/>
          </p:nvSpPr>
          <p:spPr bwMode="auto">
            <a:xfrm>
              <a:off x="3570" y="1776"/>
              <a:ext cx="30" cy="24"/>
            </a:xfrm>
            <a:custGeom>
              <a:avLst/>
              <a:gdLst>
                <a:gd name="T0" fmla="*/ 30 w 30"/>
                <a:gd name="T1" fmla="*/ 18 h 24"/>
                <a:gd name="T2" fmla="*/ 0 w 30"/>
                <a:gd name="T3" fmla="*/ 24 h 24"/>
                <a:gd name="T4" fmla="*/ 0 w 30"/>
                <a:gd name="T5" fmla="*/ 6 h 24"/>
                <a:gd name="T6" fmla="*/ 0 w 30"/>
                <a:gd name="T7" fmla="*/ 0 h 24"/>
                <a:gd name="T8" fmla="*/ 24 w 30"/>
                <a:gd name="T9" fmla="*/ 0 h 24"/>
                <a:gd name="T10" fmla="*/ 30 w 30"/>
                <a:gd name="T11" fmla="*/ 18 h 24"/>
              </a:gdLst>
              <a:ahLst/>
              <a:cxnLst>
                <a:cxn ang="0">
                  <a:pos x="T0" y="T1"/>
                </a:cxn>
                <a:cxn ang="0">
                  <a:pos x="T2" y="T3"/>
                </a:cxn>
                <a:cxn ang="0">
                  <a:pos x="T4" y="T5"/>
                </a:cxn>
                <a:cxn ang="0">
                  <a:pos x="T6" y="T7"/>
                </a:cxn>
                <a:cxn ang="0">
                  <a:pos x="T8" y="T9"/>
                </a:cxn>
                <a:cxn ang="0">
                  <a:pos x="T10" y="T11"/>
                </a:cxn>
              </a:cxnLst>
              <a:rect l="0" t="0" r="r" b="b"/>
              <a:pathLst>
                <a:path w="30" h="24">
                  <a:moveTo>
                    <a:pt x="30" y="18"/>
                  </a:moveTo>
                  <a:lnTo>
                    <a:pt x="0" y="24"/>
                  </a:lnTo>
                  <a:lnTo>
                    <a:pt x="0" y="6"/>
                  </a:lnTo>
                  <a:lnTo>
                    <a:pt x="0" y="0"/>
                  </a:lnTo>
                  <a:lnTo>
                    <a:pt x="24" y="0"/>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09" name="Freeform 937"/>
            <p:cNvSpPr>
              <a:spLocks/>
            </p:cNvSpPr>
            <p:nvPr/>
          </p:nvSpPr>
          <p:spPr bwMode="auto">
            <a:xfrm>
              <a:off x="3402" y="1794"/>
              <a:ext cx="42" cy="54"/>
            </a:xfrm>
            <a:custGeom>
              <a:avLst/>
              <a:gdLst>
                <a:gd name="T0" fmla="*/ 6 w 42"/>
                <a:gd name="T1" fmla="*/ 54 h 54"/>
                <a:gd name="T2" fmla="*/ 0 w 42"/>
                <a:gd name="T3" fmla="*/ 12 h 54"/>
                <a:gd name="T4" fmla="*/ 0 w 42"/>
                <a:gd name="T5" fmla="*/ 0 h 54"/>
                <a:gd name="T6" fmla="*/ 36 w 42"/>
                <a:gd name="T7" fmla="*/ 0 h 54"/>
                <a:gd name="T8" fmla="*/ 42 w 42"/>
                <a:gd name="T9" fmla="*/ 12 h 54"/>
                <a:gd name="T10" fmla="*/ 42 w 42"/>
                <a:gd name="T11" fmla="*/ 48 h 54"/>
                <a:gd name="T12" fmla="*/ 6 w 42"/>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42" h="54">
                  <a:moveTo>
                    <a:pt x="6" y="54"/>
                  </a:moveTo>
                  <a:lnTo>
                    <a:pt x="0" y="12"/>
                  </a:lnTo>
                  <a:lnTo>
                    <a:pt x="0" y="0"/>
                  </a:lnTo>
                  <a:lnTo>
                    <a:pt x="36" y="0"/>
                  </a:lnTo>
                  <a:lnTo>
                    <a:pt x="42" y="12"/>
                  </a:lnTo>
                  <a:lnTo>
                    <a:pt x="42" y="48"/>
                  </a:lnTo>
                  <a:lnTo>
                    <a:pt x="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10" name="Freeform 938"/>
            <p:cNvSpPr>
              <a:spLocks/>
            </p:cNvSpPr>
            <p:nvPr/>
          </p:nvSpPr>
          <p:spPr bwMode="auto">
            <a:xfrm>
              <a:off x="3984" y="1722"/>
              <a:ext cx="12" cy="24"/>
            </a:xfrm>
            <a:custGeom>
              <a:avLst/>
              <a:gdLst>
                <a:gd name="T0" fmla="*/ 12 w 12"/>
                <a:gd name="T1" fmla="*/ 24 h 24"/>
                <a:gd name="T2" fmla="*/ 6 w 12"/>
                <a:gd name="T3" fmla="*/ 24 h 24"/>
                <a:gd name="T4" fmla="*/ 0 w 12"/>
                <a:gd name="T5" fmla="*/ 24 h 24"/>
                <a:gd name="T6" fmla="*/ 6 w 12"/>
                <a:gd name="T7" fmla="*/ 18 h 24"/>
                <a:gd name="T8" fmla="*/ 6 w 12"/>
                <a:gd name="T9" fmla="*/ 12 h 24"/>
                <a:gd name="T10" fmla="*/ 6 w 12"/>
                <a:gd name="T11" fmla="*/ 6 h 24"/>
                <a:gd name="T12" fmla="*/ 0 w 12"/>
                <a:gd name="T13" fmla="*/ 6 h 24"/>
                <a:gd name="T14" fmla="*/ 0 w 12"/>
                <a:gd name="T15" fmla="*/ 0 h 24"/>
                <a:gd name="T16" fmla="*/ 12 w 12"/>
                <a:gd name="T17" fmla="*/ 0 h 24"/>
                <a:gd name="T18" fmla="*/ 12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12" y="24"/>
                  </a:moveTo>
                  <a:lnTo>
                    <a:pt x="6" y="24"/>
                  </a:lnTo>
                  <a:lnTo>
                    <a:pt x="0" y="24"/>
                  </a:lnTo>
                  <a:lnTo>
                    <a:pt x="6" y="18"/>
                  </a:lnTo>
                  <a:lnTo>
                    <a:pt x="6" y="12"/>
                  </a:lnTo>
                  <a:lnTo>
                    <a:pt x="6" y="6"/>
                  </a:lnTo>
                  <a:lnTo>
                    <a:pt x="0" y="6"/>
                  </a:lnTo>
                  <a:lnTo>
                    <a:pt x="0" y="0"/>
                  </a:lnTo>
                  <a:lnTo>
                    <a:pt x="12" y="0"/>
                  </a:lnTo>
                  <a:lnTo>
                    <a:pt x="1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11" name="Freeform 939"/>
            <p:cNvSpPr>
              <a:spLocks/>
            </p:cNvSpPr>
            <p:nvPr/>
          </p:nvSpPr>
          <p:spPr bwMode="auto">
            <a:xfrm>
              <a:off x="3594" y="1776"/>
              <a:ext cx="30" cy="48"/>
            </a:xfrm>
            <a:custGeom>
              <a:avLst/>
              <a:gdLst>
                <a:gd name="T0" fmla="*/ 6 w 30"/>
                <a:gd name="T1" fmla="*/ 48 h 48"/>
                <a:gd name="T2" fmla="*/ 6 w 30"/>
                <a:gd name="T3" fmla="*/ 18 h 48"/>
                <a:gd name="T4" fmla="*/ 0 w 30"/>
                <a:gd name="T5" fmla="*/ 0 h 48"/>
                <a:gd name="T6" fmla="*/ 24 w 30"/>
                <a:gd name="T7" fmla="*/ 0 h 48"/>
                <a:gd name="T8" fmla="*/ 24 w 30"/>
                <a:gd name="T9" fmla="*/ 30 h 48"/>
                <a:gd name="T10" fmla="*/ 30 w 30"/>
                <a:gd name="T11" fmla="*/ 42 h 48"/>
                <a:gd name="T12" fmla="*/ 6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6" y="48"/>
                  </a:moveTo>
                  <a:lnTo>
                    <a:pt x="6" y="18"/>
                  </a:lnTo>
                  <a:lnTo>
                    <a:pt x="0" y="0"/>
                  </a:lnTo>
                  <a:lnTo>
                    <a:pt x="24" y="0"/>
                  </a:lnTo>
                  <a:lnTo>
                    <a:pt x="24" y="30"/>
                  </a:lnTo>
                  <a:lnTo>
                    <a:pt x="30" y="42"/>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12" name="Freeform 940"/>
            <p:cNvSpPr>
              <a:spLocks/>
            </p:cNvSpPr>
            <p:nvPr/>
          </p:nvSpPr>
          <p:spPr bwMode="auto">
            <a:xfrm>
              <a:off x="3618" y="1770"/>
              <a:ext cx="30" cy="36"/>
            </a:xfrm>
            <a:custGeom>
              <a:avLst/>
              <a:gdLst>
                <a:gd name="T0" fmla="*/ 30 w 30"/>
                <a:gd name="T1" fmla="*/ 12 h 36"/>
                <a:gd name="T2" fmla="*/ 30 w 30"/>
                <a:gd name="T3" fmla="*/ 36 h 36"/>
                <a:gd name="T4" fmla="*/ 0 w 30"/>
                <a:gd name="T5" fmla="*/ 36 h 36"/>
                <a:gd name="T6" fmla="*/ 0 w 30"/>
                <a:gd name="T7" fmla="*/ 6 h 36"/>
                <a:gd name="T8" fmla="*/ 12 w 30"/>
                <a:gd name="T9" fmla="*/ 6 h 36"/>
                <a:gd name="T10" fmla="*/ 24 w 30"/>
                <a:gd name="T11" fmla="*/ 0 h 36"/>
                <a:gd name="T12" fmla="*/ 30 w 30"/>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30" y="12"/>
                  </a:moveTo>
                  <a:lnTo>
                    <a:pt x="30" y="36"/>
                  </a:lnTo>
                  <a:lnTo>
                    <a:pt x="0" y="36"/>
                  </a:lnTo>
                  <a:lnTo>
                    <a:pt x="0" y="6"/>
                  </a:lnTo>
                  <a:lnTo>
                    <a:pt x="12" y="6"/>
                  </a:lnTo>
                  <a:lnTo>
                    <a:pt x="24" y="0"/>
                  </a:lnTo>
                  <a:lnTo>
                    <a:pt x="3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13" name="Freeform 941"/>
            <p:cNvSpPr>
              <a:spLocks/>
            </p:cNvSpPr>
            <p:nvPr/>
          </p:nvSpPr>
          <p:spPr bwMode="auto">
            <a:xfrm>
              <a:off x="2940" y="1818"/>
              <a:ext cx="30" cy="36"/>
            </a:xfrm>
            <a:custGeom>
              <a:avLst/>
              <a:gdLst>
                <a:gd name="T0" fmla="*/ 0 w 30"/>
                <a:gd name="T1" fmla="*/ 36 h 36"/>
                <a:gd name="T2" fmla="*/ 0 w 30"/>
                <a:gd name="T3" fmla="*/ 24 h 36"/>
                <a:gd name="T4" fmla="*/ 0 w 30"/>
                <a:gd name="T5" fmla="*/ 0 h 36"/>
                <a:gd name="T6" fmla="*/ 30 w 30"/>
                <a:gd name="T7" fmla="*/ 0 h 36"/>
                <a:gd name="T8" fmla="*/ 30 w 30"/>
                <a:gd name="T9" fmla="*/ 24 h 36"/>
                <a:gd name="T10" fmla="*/ 30 w 30"/>
                <a:gd name="T11" fmla="*/ 36 h 36"/>
                <a:gd name="T12" fmla="*/ 0 w 3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0" y="36"/>
                  </a:moveTo>
                  <a:lnTo>
                    <a:pt x="0" y="24"/>
                  </a:lnTo>
                  <a:lnTo>
                    <a:pt x="0" y="0"/>
                  </a:lnTo>
                  <a:lnTo>
                    <a:pt x="30" y="0"/>
                  </a:lnTo>
                  <a:lnTo>
                    <a:pt x="30" y="24"/>
                  </a:lnTo>
                  <a:lnTo>
                    <a:pt x="30"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14" name="Freeform 942"/>
            <p:cNvSpPr>
              <a:spLocks/>
            </p:cNvSpPr>
            <p:nvPr/>
          </p:nvSpPr>
          <p:spPr bwMode="auto">
            <a:xfrm>
              <a:off x="3030" y="1818"/>
              <a:ext cx="42" cy="36"/>
            </a:xfrm>
            <a:custGeom>
              <a:avLst/>
              <a:gdLst>
                <a:gd name="T0" fmla="*/ 42 w 42"/>
                <a:gd name="T1" fmla="*/ 30 h 36"/>
                <a:gd name="T2" fmla="*/ 6 w 42"/>
                <a:gd name="T3" fmla="*/ 36 h 36"/>
                <a:gd name="T4" fmla="*/ 0 w 42"/>
                <a:gd name="T5" fmla="*/ 12 h 36"/>
                <a:gd name="T6" fmla="*/ 0 w 42"/>
                <a:gd name="T7" fmla="*/ 0 h 36"/>
                <a:gd name="T8" fmla="*/ 6 w 42"/>
                <a:gd name="T9" fmla="*/ 0 h 36"/>
                <a:gd name="T10" fmla="*/ 42 w 42"/>
                <a:gd name="T11" fmla="*/ 0 h 36"/>
                <a:gd name="T12" fmla="*/ 42 w 4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30"/>
                  </a:moveTo>
                  <a:lnTo>
                    <a:pt x="6" y="36"/>
                  </a:lnTo>
                  <a:lnTo>
                    <a:pt x="0" y="12"/>
                  </a:lnTo>
                  <a:lnTo>
                    <a:pt x="0" y="0"/>
                  </a:lnTo>
                  <a:lnTo>
                    <a:pt x="6" y="0"/>
                  </a:lnTo>
                  <a:lnTo>
                    <a:pt x="42" y="0"/>
                  </a:lnTo>
                  <a:lnTo>
                    <a:pt x="4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15" name="Freeform 943"/>
            <p:cNvSpPr>
              <a:spLocks/>
            </p:cNvSpPr>
            <p:nvPr/>
          </p:nvSpPr>
          <p:spPr bwMode="auto">
            <a:xfrm>
              <a:off x="3480" y="1788"/>
              <a:ext cx="30" cy="48"/>
            </a:xfrm>
            <a:custGeom>
              <a:avLst/>
              <a:gdLst>
                <a:gd name="T0" fmla="*/ 30 w 30"/>
                <a:gd name="T1" fmla="*/ 42 h 48"/>
                <a:gd name="T2" fmla="*/ 6 w 30"/>
                <a:gd name="T3" fmla="*/ 42 h 48"/>
                <a:gd name="T4" fmla="*/ 0 w 30"/>
                <a:gd name="T5" fmla="*/ 48 h 48"/>
                <a:gd name="T6" fmla="*/ 0 w 30"/>
                <a:gd name="T7" fmla="*/ 42 h 48"/>
                <a:gd name="T8" fmla="*/ 0 w 30"/>
                <a:gd name="T9" fmla="*/ 36 h 48"/>
                <a:gd name="T10" fmla="*/ 0 w 30"/>
                <a:gd name="T11" fmla="*/ 30 h 48"/>
                <a:gd name="T12" fmla="*/ 0 w 30"/>
                <a:gd name="T13" fmla="*/ 24 h 48"/>
                <a:gd name="T14" fmla="*/ 0 w 30"/>
                <a:gd name="T15" fmla="*/ 18 h 48"/>
                <a:gd name="T16" fmla="*/ 6 w 30"/>
                <a:gd name="T17" fmla="*/ 18 h 48"/>
                <a:gd name="T18" fmla="*/ 12 w 30"/>
                <a:gd name="T19" fmla="*/ 12 h 48"/>
                <a:gd name="T20" fmla="*/ 12 w 30"/>
                <a:gd name="T21" fmla="*/ 6 h 48"/>
                <a:gd name="T22" fmla="*/ 18 w 30"/>
                <a:gd name="T23" fmla="*/ 6 h 48"/>
                <a:gd name="T24" fmla="*/ 24 w 30"/>
                <a:gd name="T25" fmla="*/ 6 h 48"/>
                <a:gd name="T26" fmla="*/ 24 w 30"/>
                <a:gd name="T27" fmla="*/ 0 h 48"/>
                <a:gd name="T28" fmla="*/ 24 w 30"/>
                <a:gd name="T29" fmla="*/ 18 h 48"/>
                <a:gd name="T30" fmla="*/ 30 w 30"/>
                <a:gd name="T3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8">
                  <a:moveTo>
                    <a:pt x="30" y="42"/>
                  </a:moveTo>
                  <a:lnTo>
                    <a:pt x="6" y="42"/>
                  </a:lnTo>
                  <a:lnTo>
                    <a:pt x="0" y="48"/>
                  </a:lnTo>
                  <a:lnTo>
                    <a:pt x="0" y="42"/>
                  </a:lnTo>
                  <a:lnTo>
                    <a:pt x="0" y="36"/>
                  </a:lnTo>
                  <a:lnTo>
                    <a:pt x="0" y="30"/>
                  </a:lnTo>
                  <a:lnTo>
                    <a:pt x="0" y="24"/>
                  </a:lnTo>
                  <a:lnTo>
                    <a:pt x="0" y="18"/>
                  </a:lnTo>
                  <a:lnTo>
                    <a:pt x="6" y="18"/>
                  </a:lnTo>
                  <a:lnTo>
                    <a:pt x="12" y="12"/>
                  </a:lnTo>
                  <a:lnTo>
                    <a:pt x="12" y="6"/>
                  </a:lnTo>
                  <a:lnTo>
                    <a:pt x="18" y="6"/>
                  </a:lnTo>
                  <a:lnTo>
                    <a:pt x="24" y="6"/>
                  </a:lnTo>
                  <a:lnTo>
                    <a:pt x="24" y="0"/>
                  </a:lnTo>
                  <a:lnTo>
                    <a:pt x="24" y="18"/>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16" name="Freeform 944"/>
            <p:cNvSpPr>
              <a:spLocks/>
            </p:cNvSpPr>
            <p:nvPr/>
          </p:nvSpPr>
          <p:spPr bwMode="auto">
            <a:xfrm>
              <a:off x="3678" y="1770"/>
              <a:ext cx="30" cy="48"/>
            </a:xfrm>
            <a:custGeom>
              <a:avLst/>
              <a:gdLst>
                <a:gd name="T0" fmla="*/ 30 w 30"/>
                <a:gd name="T1" fmla="*/ 42 h 48"/>
                <a:gd name="T2" fmla="*/ 0 w 30"/>
                <a:gd name="T3" fmla="*/ 48 h 48"/>
                <a:gd name="T4" fmla="*/ 0 w 30"/>
                <a:gd name="T5" fmla="*/ 36 h 48"/>
                <a:gd name="T6" fmla="*/ 0 w 30"/>
                <a:gd name="T7" fmla="*/ 6 h 48"/>
                <a:gd name="T8" fmla="*/ 0 w 30"/>
                <a:gd name="T9" fmla="*/ 0 h 48"/>
                <a:gd name="T10" fmla="*/ 24 w 30"/>
                <a:gd name="T11" fmla="*/ 0 h 48"/>
                <a:gd name="T12" fmla="*/ 30 w 30"/>
                <a:gd name="T13" fmla="*/ 18 h 48"/>
                <a:gd name="T14" fmla="*/ 30 w 30"/>
                <a:gd name="T15" fmla="*/ 4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8">
                  <a:moveTo>
                    <a:pt x="30" y="42"/>
                  </a:moveTo>
                  <a:lnTo>
                    <a:pt x="0" y="48"/>
                  </a:lnTo>
                  <a:lnTo>
                    <a:pt x="0" y="36"/>
                  </a:lnTo>
                  <a:lnTo>
                    <a:pt x="0" y="6"/>
                  </a:lnTo>
                  <a:lnTo>
                    <a:pt x="0" y="0"/>
                  </a:lnTo>
                  <a:lnTo>
                    <a:pt x="24" y="0"/>
                  </a:lnTo>
                  <a:lnTo>
                    <a:pt x="30" y="18"/>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17" name="Freeform 945"/>
            <p:cNvSpPr>
              <a:spLocks/>
            </p:cNvSpPr>
            <p:nvPr/>
          </p:nvSpPr>
          <p:spPr bwMode="auto">
            <a:xfrm>
              <a:off x="2700" y="1824"/>
              <a:ext cx="30" cy="36"/>
            </a:xfrm>
            <a:custGeom>
              <a:avLst/>
              <a:gdLst>
                <a:gd name="T0" fmla="*/ 30 w 30"/>
                <a:gd name="T1" fmla="*/ 36 h 36"/>
                <a:gd name="T2" fmla="*/ 0 w 30"/>
                <a:gd name="T3" fmla="*/ 30 h 36"/>
                <a:gd name="T4" fmla="*/ 0 w 30"/>
                <a:gd name="T5" fmla="*/ 0 h 36"/>
                <a:gd name="T6" fmla="*/ 30 w 30"/>
                <a:gd name="T7" fmla="*/ 0 h 36"/>
                <a:gd name="T8" fmla="*/ 30 w 30"/>
                <a:gd name="T9" fmla="*/ 36 h 36"/>
              </a:gdLst>
              <a:ahLst/>
              <a:cxnLst>
                <a:cxn ang="0">
                  <a:pos x="T0" y="T1"/>
                </a:cxn>
                <a:cxn ang="0">
                  <a:pos x="T2" y="T3"/>
                </a:cxn>
                <a:cxn ang="0">
                  <a:pos x="T4" y="T5"/>
                </a:cxn>
                <a:cxn ang="0">
                  <a:pos x="T6" y="T7"/>
                </a:cxn>
                <a:cxn ang="0">
                  <a:pos x="T8" y="T9"/>
                </a:cxn>
              </a:cxnLst>
              <a:rect l="0" t="0" r="r" b="b"/>
              <a:pathLst>
                <a:path w="30" h="36">
                  <a:moveTo>
                    <a:pt x="30" y="36"/>
                  </a:moveTo>
                  <a:lnTo>
                    <a:pt x="0" y="30"/>
                  </a:lnTo>
                  <a:lnTo>
                    <a:pt x="0" y="0"/>
                  </a:lnTo>
                  <a:lnTo>
                    <a:pt x="30" y="0"/>
                  </a:lnTo>
                  <a:lnTo>
                    <a:pt x="3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18" name="Rectangle 946"/>
            <p:cNvSpPr>
              <a:spLocks noChangeArrowheads="1"/>
            </p:cNvSpPr>
            <p:nvPr/>
          </p:nvSpPr>
          <p:spPr bwMode="auto">
            <a:xfrm>
              <a:off x="2730" y="1824"/>
              <a:ext cx="36" cy="36"/>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219" name="Freeform 947"/>
            <p:cNvSpPr>
              <a:spLocks/>
            </p:cNvSpPr>
            <p:nvPr/>
          </p:nvSpPr>
          <p:spPr bwMode="auto">
            <a:xfrm>
              <a:off x="3072" y="1818"/>
              <a:ext cx="36" cy="30"/>
            </a:xfrm>
            <a:custGeom>
              <a:avLst/>
              <a:gdLst>
                <a:gd name="T0" fmla="*/ 36 w 36"/>
                <a:gd name="T1" fmla="*/ 30 h 30"/>
                <a:gd name="T2" fmla="*/ 0 w 36"/>
                <a:gd name="T3" fmla="*/ 30 h 30"/>
                <a:gd name="T4" fmla="*/ 0 w 36"/>
                <a:gd name="T5" fmla="*/ 0 h 30"/>
                <a:gd name="T6" fmla="*/ 12 w 36"/>
                <a:gd name="T7" fmla="*/ 0 h 30"/>
                <a:gd name="T8" fmla="*/ 36 w 36"/>
                <a:gd name="T9" fmla="*/ 0 h 30"/>
                <a:gd name="T10" fmla="*/ 36 w 36"/>
                <a:gd name="T11" fmla="*/ 6 h 30"/>
                <a:gd name="T12" fmla="*/ 36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30"/>
                  </a:moveTo>
                  <a:lnTo>
                    <a:pt x="0" y="30"/>
                  </a:lnTo>
                  <a:lnTo>
                    <a:pt x="0" y="0"/>
                  </a:lnTo>
                  <a:lnTo>
                    <a:pt x="12" y="0"/>
                  </a:lnTo>
                  <a:lnTo>
                    <a:pt x="36" y="0"/>
                  </a:lnTo>
                  <a:lnTo>
                    <a:pt x="36" y="6"/>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20" name="Freeform 948"/>
            <p:cNvSpPr>
              <a:spLocks/>
            </p:cNvSpPr>
            <p:nvPr/>
          </p:nvSpPr>
          <p:spPr bwMode="auto">
            <a:xfrm>
              <a:off x="2376" y="1806"/>
              <a:ext cx="60" cy="42"/>
            </a:xfrm>
            <a:custGeom>
              <a:avLst/>
              <a:gdLst>
                <a:gd name="T0" fmla="*/ 48 w 60"/>
                <a:gd name="T1" fmla="*/ 42 h 42"/>
                <a:gd name="T2" fmla="*/ 0 w 60"/>
                <a:gd name="T3" fmla="*/ 36 h 42"/>
                <a:gd name="T4" fmla="*/ 6 w 60"/>
                <a:gd name="T5" fmla="*/ 0 h 42"/>
                <a:gd name="T6" fmla="*/ 54 w 60"/>
                <a:gd name="T7" fmla="*/ 6 h 42"/>
                <a:gd name="T8" fmla="*/ 60 w 60"/>
                <a:gd name="T9" fmla="*/ 6 h 42"/>
                <a:gd name="T10" fmla="*/ 54 w 60"/>
                <a:gd name="T11" fmla="*/ 42 h 42"/>
                <a:gd name="T12" fmla="*/ 48 w 6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60" h="42">
                  <a:moveTo>
                    <a:pt x="48" y="42"/>
                  </a:moveTo>
                  <a:lnTo>
                    <a:pt x="0" y="36"/>
                  </a:lnTo>
                  <a:lnTo>
                    <a:pt x="6" y="0"/>
                  </a:lnTo>
                  <a:lnTo>
                    <a:pt x="54" y="6"/>
                  </a:lnTo>
                  <a:lnTo>
                    <a:pt x="60" y="6"/>
                  </a:lnTo>
                  <a:lnTo>
                    <a:pt x="54" y="42"/>
                  </a:lnTo>
                  <a:lnTo>
                    <a:pt x="4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21" name="Freeform 949"/>
            <p:cNvSpPr>
              <a:spLocks/>
            </p:cNvSpPr>
            <p:nvPr/>
          </p:nvSpPr>
          <p:spPr bwMode="auto">
            <a:xfrm>
              <a:off x="2592" y="1818"/>
              <a:ext cx="36" cy="36"/>
            </a:xfrm>
            <a:custGeom>
              <a:avLst/>
              <a:gdLst>
                <a:gd name="T0" fmla="*/ 12 w 36"/>
                <a:gd name="T1" fmla="*/ 36 h 36"/>
                <a:gd name="T2" fmla="*/ 0 w 36"/>
                <a:gd name="T3" fmla="*/ 36 h 36"/>
                <a:gd name="T4" fmla="*/ 6 w 36"/>
                <a:gd name="T5" fmla="*/ 0 h 36"/>
                <a:gd name="T6" fmla="*/ 36 w 36"/>
                <a:gd name="T7" fmla="*/ 0 h 36"/>
                <a:gd name="T8" fmla="*/ 36 w 36"/>
                <a:gd name="T9" fmla="*/ 36 h 36"/>
                <a:gd name="T10" fmla="*/ 12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2" y="36"/>
                  </a:moveTo>
                  <a:lnTo>
                    <a:pt x="0" y="36"/>
                  </a:lnTo>
                  <a:lnTo>
                    <a:pt x="6" y="0"/>
                  </a:lnTo>
                  <a:lnTo>
                    <a:pt x="36" y="0"/>
                  </a:lnTo>
                  <a:lnTo>
                    <a:pt x="36" y="36"/>
                  </a:lnTo>
                  <a:lnTo>
                    <a:pt x="1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22" name="Freeform 950"/>
            <p:cNvSpPr>
              <a:spLocks/>
            </p:cNvSpPr>
            <p:nvPr/>
          </p:nvSpPr>
          <p:spPr bwMode="auto">
            <a:xfrm>
              <a:off x="2628" y="1818"/>
              <a:ext cx="36" cy="36"/>
            </a:xfrm>
            <a:custGeom>
              <a:avLst/>
              <a:gdLst>
                <a:gd name="T0" fmla="*/ 18 w 36"/>
                <a:gd name="T1" fmla="*/ 36 h 36"/>
                <a:gd name="T2" fmla="*/ 0 w 36"/>
                <a:gd name="T3" fmla="*/ 36 h 36"/>
                <a:gd name="T4" fmla="*/ 0 w 36"/>
                <a:gd name="T5" fmla="*/ 0 h 36"/>
                <a:gd name="T6" fmla="*/ 36 w 36"/>
                <a:gd name="T7" fmla="*/ 6 h 36"/>
                <a:gd name="T8" fmla="*/ 36 w 36"/>
                <a:gd name="T9" fmla="*/ 36 h 36"/>
                <a:gd name="T10" fmla="*/ 18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8" y="36"/>
                  </a:moveTo>
                  <a:lnTo>
                    <a:pt x="0" y="36"/>
                  </a:lnTo>
                  <a:lnTo>
                    <a:pt x="0" y="0"/>
                  </a:lnTo>
                  <a:lnTo>
                    <a:pt x="36" y="6"/>
                  </a:lnTo>
                  <a:lnTo>
                    <a:pt x="36" y="36"/>
                  </a:lnTo>
                  <a:lnTo>
                    <a:pt x="1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23" name="Freeform 951"/>
            <p:cNvSpPr>
              <a:spLocks/>
            </p:cNvSpPr>
            <p:nvPr/>
          </p:nvSpPr>
          <p:spPr bwMode="auto">
            <a:xfrm>
              <a:off x="2664" y="1824"/>
              <a:ext cx="36" cy="30"/>
            </a:xfrm>
            <a:custGeom>
              <a:avLst/>
              <a:gdLst>
                <a:gd name="T0" fmla="*/ 0 w 36"/>
                <a:gd name="T1" fmla="*/ 30 h 30"/>
                <a:gd name="T2" fmla="*/ 0 w 36"/>
                <a:gd name="T3" fmla="*/ 0 h 30"/>
                <a:gd name="T4" fmla="*/ 36 w 36"/>
                <a:gd name="T5" fmla="*/ 0 h 30"/>
                <a:gd name="T6" fmla="*/ 36 w 36"/>
                <a:gd name="T7" fmla="*/ 30 h 30"/>
                <a:gd name="T8" fmla="*/ 24 w 36"/>
                <a:gd name="T9" fmla="*/ 30 h 30"/>
                <a:gd name="T10" fmla="*/ 0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0" y="30"/>
                  </a:moveTo>
                  <a:lnTo>
                    <a:pt x="0" y="0"/>
                  </a:lnTo>
                  <a:lnTo>
                    <a:pt x="36" y="0"/>
                  </a:lnTo>
                  <a:lnTo>
                    <a:pt x="36" y="30"/>
                  </a:lnTo>
                  <a:lnTo>
                    <a:pt x="24"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24" name="Freeform 952"/>
            <p:cNvSpPr>
              <a:spLocks/>
            </p:cNvSpPr>
            <p:nvPr/>
          </p:nvSpPr>
          <p:spPr bwMode="auto">
            <a:xfrm>
              <a:off x="2430" y="1812"/>
              <a:ext cx="48" cy="36"/>
            </a:xfrm>
            <a:custGeom>
              <a:avLst/>
              <a:gdLst>
                <a:gd name="T0" fmla="*/ 48 w 48"/>
                <a:gd name="T1" fmla="*/ 36 h 36"/>
                <a:gd name="T2" fmla="*/ 0 w 48"/>
                <a:gd name="T3" fmla="*/ 36 h 36"/>
                <a:gd name="T4" fmla="*/ 6 w 48"/>
                <a:gd name="T5" fmla="*/ 0 h 36"/>
                <a:gd name="T6" fmla="*/ 48 w 48"/>
                <a:gd name="T7" fmla="*/ 0 h 36"/>
                <a:gd name="T8" fmla="*/ 48 w 48"/>
                <a:gd name="T9" fmla="*/ 36 h 36"/>
              </a:gdLst>
              <a:ahLst/>
              <a:cxnLst>
                <a:cxn ang="0">
                  <a:pos x="T0" y="T1"/>
                </a:cxn>
                <a:cxn ang="0">
                  <a:pos x="T2" y="T3"/>
                </a:cxn>
                <a:cxn ang="0">
                  <a:pos x="T4" y="T5"/>
                </a:cxn>
                <a:cxn ang="0">
                  <a:pos x="T6" y="T7"/>
                </a:cxn>
                <a:cxn ang="0">
                  <a:pos x="T8" y="T9"/>
                </a:cxn>
              </a:cxnLst>
              <a:rect l="0" t="0" r="r" b="b"/>
              <a:pathLst>
                <a:path w="48" h="36">
                  <a:moveTo>
                    <a:pt x="48" y="36"/>
                  </a:moveTo>
                  <a:lnTo>
                    <a:pt x="0" y="36"/>
                  </a:lnTo>
                  <a:lnTo>
                    <a:pt x="6" y="0"/>
                  </a:lnTo>
                  <a:lnTo>
                    <a:pt x="48" y="0"/>
                  </a:lnTo>
                  <a:lnTo>
                    <a:pt x="4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25" name="Freeform 953"/>
            <p:cNvSpPr>
              <a:spLocks/>
            </p:cNvSpPr>
            <p:nvPr/>
          </p:nvSpPr>
          <p:spPr bwMode="auto">
            <a:xfrm>
              <a:off x="2562" y="1818"/>
              <a:ext cx="36" cy="36"/>
            </a:xfrm>
            <a:custGeom>
              <a:avLst/>
              <a:gdLst>
                <a:gd name="T0" fmla="*/ 36 w 36"/>
                <a:gd name="T1" fmla="*/ 0 h 36"/>
                <a:gd name="T2" fmla="*/ 30 w 36"/>
                <a:gd name="T3" fmla="*/ 36 h 36"/>
                <a:gd name="T4" fmla="*/ 0 w 36"/>
                <a:gd name="T5" fmla="*/ 36 h 36"/>
                <a:gd name="T6" fmla="*/ 0 w 36"/>
                <a:gd name="T7" fmla="*/ 0 h 36"/>
                <a:gd name="T8" fmla="*/ 36 w 36"/>
                <a:gd name="T9" fmla="*/ 0 h 36"/>
              </a:gdLst>
              <a:ahLst/>
              <a:cxnLst>
                <a:cxn ang="0">
                  <a:pos x="T0" y="T1"/>
                </a:cxn>
                <a:cxn ang="0">
                  <a:pos x="T2" y="T3"/>
                </a:cxn>
                <a:cxn ang="0">
                  <a:pos x="T4" y="T5"/>
                </a:cxn>
                <a:cxn ang="0">
                  <a:pos x="T6" y="T7"/>
                </a:cxn>
                <a:cxn ang="0">
                  <a:pos x="T8" y="T9"/>
                </a:cxn>
              </a:cxnLst>
              <a:rect l="0" t="0" r="r" b="b"/>
              <a:pathLst>
                <a:path w="36" h="36">
                  <a:moveTo>
                    <a:pt x="36" y="0"/>
                  </a:moveTo>
                  <a:lnTo>
                    <a:pt x="30" y="36"/>
                  </a:lnTo>
                  <a:lnTo>
                    <a:pt x="0" y="36"/>
                  </a:lnTo>
                  <a:lnTo>
                    <a:pt x="0" y="0"/>
                  </a:lnTo>
                  <a:lnTo>
                    <a:pt x="3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26" name="Freeform 954"/>
            <p:cNvSpPr>
              <a:spLocks/>
            </p:cNvSpPr>
            <p:nvPr/>
          </p:nvSpPr>
          <p:spPr bwMode="auto">
            <a:xfrm>
              <a:off x="2520" y="1818"/>
              <a:ext cx="42" cy="36"/>
            </a:xfrm>
            <a:custGeom>
              <a:avLst/>
              <a:gdLst>
                <a:gd name="T0" fmla="*/ 0 w 42"/>
                <a:gd name="T1" fmla="*/ 30 h 36"/>
                <a:gd name="T2" fmla="*/ 0 w 42"/>
                <a:gd name="T3" fmla="*/ 0 h 36"/>
                <a:gd name="T4" fmla="*/ 6 w 42"/>
                <a:gd name="T5" fmla="*/ 0 h 36"/>
                <a:gd name="T6" fmla="*/ 42 w 42"/>
                <a:gd name="T7" fmla="*/ 0 h 36"/>
                <a:gd name="T8" fmla="*/ 42 w 42"/>
                <a:gd name="T9" fmla="*/ 36 h 36"/>
                <a:gd name="T10" fmla="*/ 0 w 42"/>
                <a:gd name="T11" fmla="*/ 30 h 36"/>
              </a:gdLst>
              <a:ahLst/>
              <a:cxnLst>
                <a:cxn ang="0">
                  <a:pos x="T0" y="T1"/>
                </a:cxn>
                <a:cxn ang="0">
                  <a:pos x="T2" y="T3"/>
                </a:cxn>
                <a:cxn ang="0">
                  <a:pos x="T4" y="T5"/>
                </a:cxn>
                <a:cxn ang="0">
                  <a:pos x="T6" y="T7"/>
                </a:cxn>
                <a:cxn ang="0">
                  <a:pos x="T8" y="T9"/>
                </a:cxn>
                <a:cxn ang="0">
                  <a:pos x="T10" y="T11"/>
                </a:cxn>
              </a:cxnLst>
              <a:rect l="0" t="0" r="r" b="b"/>
              <a:pathLst>
                <a:path w="42" h="36">
                  <a:moveTo>
                    <a:pt x="0" y="30"/>
                  </a:moveTo>
                  <a:lnTo>
                    <a:pt x="0" y="0"/>
                  </a:lnTo>
                  <a:lnTo>
                    <a:pt x="6" y="0"/>
                  </a:lnTo>
                  <a:lnTo>
                    <a:pt x="42" y="0"/>
                  </a:lnTo>
                  <a:lnTo>
                    <a:pt x="42" y="36"/>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27" name="Freeform 955"/>
            <p:cNvSpPr>
              <a:spLocks/>
            </p:cNvSpPr>
            <p:nvPr/>
          </p:nvSpPr>
          <p:spPr bwMode="auto">
            <a:xfrm>
              <a:off x="2478" y="1812"/>
              <a:ext cx="42" cy="36"/>
            </a:xfrm>
            <a:custGeom>
              <a:avLst/>
              <a:gdLst>
                <a:gd name="T0" fmla="*/ 0 w 42"/>
                <a:gd name="T1" fmla="*/ 36 h 36"/>
                <a:gd name="T2" fmla="*/ 0 w 42"/>
                <a:gd name="T3" fmla="*/ 0 h 36"/>
                <a:gd name="T4" fmla="*/ 42 w 42"/>
                <a:gd name="T5" fmla="*/ 6 h 36"/>
                <a:gd name="T6" fmla="*/ 42 w 42"/>
                <a:gd name="T7" fmla="*/ 36 h 36"/>
                <a:gd name="T8" fmla="*/ 0 w 42"/>
                <a:gd name="T9" fmla="*/ 36 h 36"/>
              </a:gdLst>
              <a:ahLst/>
              <a:cxnLst>
                <a:cxn ang="0">
                  <a:pos x="T0" y="T1"/>
                </a:cxn>
                <a:cxn ang="0">
                  <a:pos x="T2" y="T3"/>
                </a:cxn>
                <a:cxn ang="0">
                  <a:pos x="T4" y="T5"/>
                </a:cxn>
                <a:cxn ang="0">
                  <a:pos x="T6" y="T7"/>
                </a:cxn>
                <a:cxn ang="0">
                  <a:pos x="T8" y="T9"/>
                </a:cxn>
              </a:cxnLst>
              <a:rect l="0" t="0" r="r" b="b"/>
              <a:pathLst>
                <a:path w="42" h="36">
                  <a:moveTo>
                    <a:pt x="0" y="36"/>
                  </a:moveTo>
                  <a:lnTo>
                    <a:pt x="0" y="0"/>
                  </a:lnTo>
                  <a:lnTo>
                    <a:pt x="42" y="6"/>
                  </a:lnTo>
                  <a:lnTo>
                    <a:pt x="42"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28" name="Freeform 956"/>
            <p:cNvSpPr>
              <a:spLocks/>
            </p:cNvSpPr>
            <p:nvPr/>
          </p:nvSpPr>
          <p:spPr bwMode="auto">
            <a:xfrm>
              <a:off x="3318" y="1806"/>
              <a:ext cx="36" cy="42"/>
            </a:xfrm>
            <a:custGeom>
              <a:avLst/>
              <a:gdLst>
                <a:gd name="T0" fmla="*/ 0 w 36"/>
                <a:gd name="T1" fmla="*/ 36 h 42"/>
                <a:gd name="T2" fmla="*/ 0 w 36"/>
                <a:gd name="T3" fmla="*/ 24 h 42"/>
                <a:gd name="T4" fmla="*/ 0 w 36"/>
                <a:gd name="T5" fmla="*/ 0 h 42"/>
                <a:gd name="T6" fmla="*/ 24 w 36"/>
                <a:gd name="T7" fmla="*/ 0 h 42"/>
                <a:gd name="T8" fmla="*/ 24 w 36"/>
                <a:gd name="T9" fmla="*/ 6 h 42"/>
                <a:gd name="T10" fmla="*/ 30 w 36"/>
                <a:gd name="T11" fmla="*/ 6 h 42"/>
                <a:gd name="T12" fmla="*/ 36 w 36"/>
                <a:gd name="T13" fmla="*/ 30 h 42"/>
                <a:gd name="T14" fmla="*/ 36 w 36"/>
                <a:gd name="T15" fmla="*/ 42 h 42"/>
                <a:gd name="T16" fmla="*/ 30 w 36"/>
                <a:gd name="T17" fmla="*/ 42 h 42"/>
                <a:gd name="T18" fmla="*/ 18 w 36"/>
                <a:gd name="T19" fmla="*/ 42 h 42"/>
                <a:gd name="T20" fmla="*/ 12 w 36"/>
                <a:gd name="T21" fmla="*/ 42 h 42"/>
                <a:gd name="T22" fmla="*/ 6 w 36"/>
                <a:gd name="T23" fmla="*/ 36 h 42"/>
                <a:gd name="T24" fmla="*/ 0 w 36"/>
                <a:gd name="T2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2">
                  <a:moveTo>
                    <a:pt x="0" y="36"/>
                  </a:moveTo>
                  <a:lnTo>
                    <a:pt x="0" y="24"/>
                  </a:lnTo>
                  <a:lnTo>
                    <a:pt x="0" y="0"/>
                  </a:lnTo>
                  <a:lnTo>
                    <a:pt x="24" y="0"/>
                  </a:lnTo>
                  <a:lnTo>
                    <a:pt x="24" y="6"/>
                  </a:lnTo>
                  <a:lnTo>
                    <a:pt x="30" y="6"/>
                  </a:lnTo>
                  <a:lnTo>
                    <a:pt x="36" y="30"/>
                  </a:lnTo>
                  <a:lnTo>
                    <a:pt x="36" y="42"/>
                  </a:lnTo>
                  <a:lnTo>
                    <a:pt x="30" y="42"/>
                  </a:lnTo>
                  <a:lnTo>
                    <a:pt x="18" y="42"/>
                  </a:lnTo>
                  <a:lnTo>
                    <a:pt x="12" y="42"/>
                  </a:lnTo>
                  <a:lnTo>
                    <a:pt x="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29" name="Freeform 957"/>
            <p:cNvSpPr>
              <a:spLocks/>
            </p:cNvSpPr>
            <p:nvPr/>
          </p:nvSpPr>
          <p:spPr bwMode="auto">
            <a:xfrm>
              <a:off x="4128" y="1704"/>
              <a:ext cx="48" cy="66"/>
            </a:xfrm>
            <a:custGeom>
              <a:avLst/>
              <a:gdLst>
                <a:gd name="T0" fmla="*/ 36 w 48"/>
                <a:gd name="T1" fmla="*/ 60 h 66"/>
                <a:gd name="T2" fmla="*/ 6 w 48"/>
                <a:gd name="T3" fmla="*/ 66 h 66"/>
                <a:gd name="T4" fmla="*/ 6 w 48"/>
                <a:gd name="T5" fmla="*/ 54 h 66"/>
                <a:gd name="T6" fmla="*/ 0 w 48"/>
                <a:gd name="T7" fmla="*/ 30 h 66"/>
                <a:gd name="T8" fmla="*/ 6 w 48"/>
                <a:gd name="T9" fmla="*/ 30 h 66"/>
                <a:gd name="T10" fmla="*/ 6 w 48"/>
                <a:gd name="T11" fmla="*/ 12 h 66"/>
                <a:gd name="T12" fmla="*/ 6 w 48"/>
                <a:gd name="T13" fmla="*/ 6 h 66"/>
                <a:gd name="T14" fmla="*/ 6 w 48"/>
                <a:gd name="T15" fmla="*/ 0 h 66"/>
                <a:gd name="T16" fmla="*/ 18 w 48"/>
                <a:gd name="T17" fmla="*/ 6 h 66"/>
                <a:gd name="T18" fmla="*/ 24 w 48"/>
                <a:gd name="T19" fmla="*/ 6 h 66"/>
                <a:gd name="T20" fmla="*/ 24 w 48"/>
                <a:gd name="T21" fmla="*/ 0 h 66"/>
                <a:gd name="T22" fmla="*/ 36 w 48"/>
                <a:gd name="T23" fmla="*/ 6 h 66"/>
                <a:gd name="T24" fmla="*/ 36 w 48"/>
                <a:gd name="T25" fmla="*/ 0 h 66"/>
                <a:gd name="T26" fmla="*/ 42 w 48"/>
                <a:gd name="T27" fmla="*/ 6 h 66"/>
                <a:gd name="T28" fmla="*/ 48 w 48"/>
                <a:gd name="T29" fmla="*/ 12 h 66"/>
                <a:gd name="T30" fmla="*/ 48 w 48"/>
                <a:gd name="T31" fmla="*/ 18 h 66"/>
                <a:gd name="T32" fmla="*/ 42 w 48"/>
                <a:gd name="T33" fmla="*/ 18 h 66"/>
                <a:gd name="T34" fmla="*/ 48 w 48"/>
                <a:gd name="T35" fmla="*/ 24 h 66"/>
                <a:gd name="T36" fmla="*/ 42 w 48"/>
                <a:gd name="T37" fmla="*/ 24 h 66"/>
                <a:gd name="T38" fmla="*/ 42 w 48"/>
                <a:gd name="T39" fmla="*/ 30 h 66"/>
                <a:gd name="T40" fmla="*/ 42 w 48"/>
                <a:gd name="T41" fmla="*/ 48 h 66"/>
                <a:gd name="T42" fmla="*/ 42 w 48"/>
                <a:gd name="T43" fmla="*/ 54 h 66"/>
                <a:gd name="T44" fmla="*/ 36 w 48"/>
                <a:gd name="T45"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36" y="60"/>
                  </a:moveTo>
                  <a:lnTo>
                    <a:pt x="6" y="66"/>
                  </a:lnTo>
                  <a:lnTo>
                    <a:pt x="6" y="54"/>
                  </a:lnTo>
                  <a:lnTo>
                    <a:pt x="0" y="30"/>
                  </a:lnTo>
                  <a:lnTo>
                    <a:pt x="6" y="30"/>
                  </a:lnTo>
                  <a:lnTo>
                    <a:pt x="6" y="12"/>
                  </a:lnTo>
                  <a:lnTo>
                    <a:pt x="6" y="6"/>
                  </a:lnTo>
                  <a:lnTo>
                    <a:pt x="6" y="0"/>
                  </a:lnTo>
                  <a:lnTo>
                    <a:pt x="18" y="6"/>
                  </a:lnTo>
                  <a:lnTo>
                    <a:pt x="24" y="6"/>
                  </a:lnTo>
                  <a:lnTo>
                    <a:pt x="24" y="0"/>
                  </a:lnTo>
                  <a:lnTo>
                    <a:pt x="36" y="6"/>
                  </a:lnTo>
                  <a:lnTo>
                    <a:pt x="36" y="0"/>
                  </a:lnTo>
                  <a:lnTo>
                    <a:pt x="42" y="6"/>
                  </a:lnTo>
                  <a:lnTo>
                    <a:pt x="48" y="12"/>
                  </a:lnTo>
                  <a:lnTo>
                    <a:pt x="48" y="18"/>
                  </a:lnTo>
                  <a:lnTo>
                    <a:pt x="42" y="18"/>
                  </a:lnTo>
                  <a:lnTo>
                    <a:pt x="48" y="24"/>
                  </a:lnTo>
                  <a:lnTo>
                    <a:pt x="42" y="24"/>
                  </a:lnTo>
                  <a:lnTo>
                    <a:pt x="42" y="30"/>
                  </a:lnTo>
                  <a:lnTo>
                    <a:pt x="42" y="48"/>
                  </a:lnTo>
                  <a:lnTo>
                    <a:pt x="42" y="54"/>
                  </a:lnTo>
                  <a:lnTo>
                    <a:pt x="3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30" name="Freeform 958"/>
            <p:cNvSpPr>
              <a:spLocks/>
            </p:cNvSpPr>
            <p:nvPr/>
          </p:nvSpPr>
          <p:spPr bwMode="auto">
            <a:xfrm>
              <a:off x="4212" y="1680"/>
              <a:ext cx="60" cy="48"/>
            </a:xfrm>
            <a:custGeom>
              <a:avLst/>
              <a:gdLst>
                <a:gd name="T0" fmla="*/ 18 w 60"/>
                <a:gd name="T1" fmla="*/ 48 h 48"/>
                <a:gd name="T2" fmla="*/ 18 w 60"/>
                <a:gd name="T3" fmla="*/ 42 h 48"/>
                <a:gd name="T4" fmla="*/ 12 w 60"/>
                <a:gd name="T5" fmla="*/ 42 h 48"/>
                <a:gd name="T6" fmla="*/ 6 w 60"/>
                <a:gd name="T7" fmla="*/ 36 h 48"/>
                <a:gd name="T8" fmla="*/ 6 w 60"/>
                <a:gd name="T9" fmla="*/ 30 h 48"/>
                <a:gd name="T10" fmla="*/ 0 w 60"/>
                <a:gd name="T11" fmla="*/ 30 h 48"/>
                <a:gd name="T12" fmla="*/ 0 w 60"/>
                <a:gd name="T13" fmla="*/ 24 h 48"/>
                <a:gd name="T14" fmla="*/ 6 w 60"/>
                <a:gd name="T15" fmla="*/ 24 h 48"/>
                <a:gd name="T16" fmla="*/ 6 w 60"/>
                <a:gd name="T17" fmla="*/ 18 h 48"/>
                <a:gd name="T18" fmla="*/ 12 w 60"/>
                <a:gd name="T19" fmla="*/ 12 h 48"/>
                <a:gd name="T20" fmla="*/ 18 w 60"/>
                <a:gd name="T21" fmla="*/ 6 h 48"/>
                <a:gd name="T22" fmla="*/ 18 w 60"/>
                <a:gd name="T23" fmla="*/ 12 h 48"/>
                <a:gd name="T24" fmla="*/ 12 w 60"/>
                <a:gd name="T25" fmla="*/ 18 h 48"/>
                <a:gd name="T26" fmla="*/ 18 w 60"/>
                <a:gd name="T27" fmla="*/ 18 h 48"/>
                <a:gd name="T28" fmla="*/ 18 w 60"/>
                <a:gd name="T29" fmla="*/ 12 h 48"/>
                <a:gd name="T30" fmla="*/ 24 w 60"/>
                <a:gd name="T31" fmla="*/ 12 h 48"/>
                <a:gd name="T32" fmla="*/ 42 w 60"/>
                <a:gd name="T33" fmla="*/ 6 h 48"/>
                <a:gd name="T34" fmla="*/ 48 w 60"/>
                <a:gd name="T35" fmla="*/ 0 h 48"/>
                <a:gd name="T36" fmla="*/ 54 w 60"/>
                <a:gd name="T37" fmla="*/ 0 h 48"/>
                <a:gd name="T38" fmla="*/ 54 w 60"/>
                <a:gd name="T39" fmla="*/ 6 h 48"/>
                <a:gd name="T40" fmla="*/ 60 w 60"/>
                <a:gd name="T41" fmla="*/ 12 h 48"/>
                <a:gd name="T42" fmla="*/ 54 w 60"/>
                <a:gd name="T43" fmla="*/ 12 h 48"/>
                <a:gd name="T44" fmla="*/ 54 w 60"/>
                <a:gd name="T45" fmla="*/ 18 h 48"/>
                <a:gd name="T46" fmla="*/ 48 w 60"/>
                <a:gd name="T47" fmla="*/ 18 h 48"/>
                <a:gd name="T48" fmla="*/ 36 w 60"/>
                <a:gd name="T49" fmla="*/ 30 h 48"/>
                <a:gd name="T50" fmla="*/ 36 w 60"/>
                <a:gd name="T51" fmla="*/ 36 h 48"/>
                <a:gd name="T52" fmla="*/ 24 w 60"/>
                <a:gd name="T53" fmla="*/ 42 h 48"/>
                <a:gd name="T54" fmla="*/ 18 w 60"/>
                <a:gd name="T5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8">
                  <a:moveTo>
                    <a:pt x="18" y="48"/>
                  </a:moveTo>
                  <a:lnTo>
                    <a:pt x="18" y="42"/>
                  </a:lnTo>
                  <a:lnTo>
                    <a:pt x="12" y="42"/>
                  </a:lnTo>
                  <a:lnTo>
                    <a:pt x="6" y="36"/>
                  </a:lnTo>
                  <a:lnTo>
                    <a:pt x="6" y="30"/>
                  </a:lnTo>
                  <a:lnTo>
                    <a:pt x="0" y="30"/>
                  </a:lnTo>
                  <a:lnTo>
                    <a:pt x="0" y="24"/>
                  </a:lnTo>
                  <a:lnTo>
                    <a:pt x="6" y="24"/>
                  </a:lnTo>
                  <a:lnTo>
                    <a:pt x="6" y="18"/>
                  </a:lnTo>
                  <a:lnTo>
                    <a:pt x="12" y="12"/>
                  </a:lnTo>
                  <a:lnTo>
                    <a:pt x="18" y="6"/>
                  </a:lnTo>
                  <a:lnTo>
                    <a:pt x="18" y="12"/>
                  </a:lnTo>
                  <a:lnTo>
                    <a:pt x="12" y="18"/>
                  </a:lnTo>
                  <a:lnTo>
                    <a:pt x="18" y="18"/>
                  </a:lnTo>
                  <a:lnTo>
                    <a:pt x="18" y="12"/>
                  </a:lnTo>
                  <a:lnTo>
                    <a:pt x="24" y="12"/>
                  </a:lnTo>
                  <a:lnTo>
                    <a:pt x="42" y="6"/>
                  </a:lnTo>
                  <a:lnTo>
                    <a:pt x="48" y="0"/>
                  </a:lnTo>
                  <a:lnTo>
                    <a:pt x="54" y="0"/>
                  </a:lnTo>
                  <a:lnTo>
                    <a:pt x="54" y="6"/>
                  </a:lnTo>
                  <a:lnTo>
                    <a:pt x="60" y="12"/>
                  </a:lnTo>
                  <a:lnTo>
                    <a:pt x="54" y="12"/>
                  </a:lnTo>
                  <a:lnTo>
                    <a:pt x="54" y="18"/>
                  </a:lnTo>
                  <a:lnTo>
                    <a:pt x="48" y="18"/>
                  </a:lnTo>
                  <a:lnTo>
                    <a:pt x="36" y="30"/>
                  </a:lnTo>
                  <a:lnTo>
                    <a:pt x="36" y="36"/>
                  </a:lnTo>
                  <a:lnTo>
                    <a:pt x="24" y="42"/>
                  </a:lnTo>
                  <a:lnTo>
                    <a:pt x="18"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31" name="Freeform 959"/>
            <p:cNvSpPr>
              <a:spLocks/>
            </p:cNvSpPr>
            <p:nvPr/>
          </p:nvSpPr>
          <p:spPr bwMode="auto">
            <a:xfrm>
              <a:off x="3648" y="1776"/>
              <a:ext cx="30" cy="36"/>
            </a:xfrm>
            <a:custGeom>
              <a:avLst/>
              <a:gdLst>
                <a:gd name="T0" fmla="*/ 0 w 30"/>
                <a:gd name="T1" fmla="*/ 36 h 36"/>
                <a:gd name="T2" fmla="*/ 0 w 30"/>
                <a:gd name="T3" fmla="*/ 30 h 36"/>
                <a:gd name="T4" fmla="*/ 0 w 30"/>
                <a:gd name="T5" fmla="*/ 6 h 36"/>
                <a:gd name="T6" fmla="*/ 30 w 30"/>
                <a:gd name="T7" fmla="*/ 0 h 36"/>
                <a:gd name="T8" fmla="*/ 30 w 30"/>
                <a:gd name="T9" fmla="*/ 30 h 36"/>
                <a:gd name="T10" fmla="*/ 0 w 30"/>
                <a:gd name="T11" fmla="*/ 36 h 36"/>
              </a:gdLst>
              <a:ahLst/>
              <a:cxnLst>
                <a:cxn ang="0">
                  <a:pos x="T0" y="T1"/>
                </a:cxn>
                <a:cxn ang="0">
                  <a:pos x="T2" y="T3"/>
                </a:cxn>
                <a:cxn ang="0">
                  <a:pos x="T4" y="T5"/>
                </a:cxn>
                <a:cxn ang="0">
                  <a:pos x="T6" y="T7"/>
                </a:cxn>
                <a:cxn ang="0">
                  <a:pos x="T8" y="T9"/>
                </a:cxn>
                <a:cxn ang="0">
                  <a:pos x="T10" y="T11"/>
                </a:cxn>
              </a:cxnLst>
              <a:rect l="0" t="0" r="r" b="b"/>
              <a:pathLst>
                <a:path w="30" h="36">
                  <a:moveTo>
                    <a:pt x="0" y="36"/>
                  </a:moveTo>
                  <a:lnTo>
                    <a:pt x="0" y="30"/>
                  </a:lnTo>
                  <a:lnTo>
                    <a:pt x="0" y="6"/>
                  </a:lnTo>
                  <a:lnTo>
                    <a:pt x="30" y="0"/>
                  </a:lnTo>
                  <a:lnTo>
                    <a:pt x="30" y="30"/>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32" name="Freeform 960"/>
            <p:cNvSpPr>
              <a:spLocks/>
            </p:cNvSpPr>
            <p:nvPr/>
          </p:nvSpPr>
          <p:spPr bwMode="auto">
            <a:xfrm>
              <a:off x="4278" y="1668"/>
              <a:ext cx="66" cy="60"/>
            </a:xfrm>
            <a:custGeom>
              <a:avLst/>
              <a:gdLst>
                <a:gd name="T0" fmla="*/ 54 w 66"/>
                <a:gd name="T1" fmla="*/ 60 h 60"/>
                <a:gd name="T2" fmla="*/ 48 w 66"/>
                <a:gd name="T3" fmla="*/ 60 h 60"/>
                <a:gd name="T4" fmla="*/ 42 w 66"/>
                <a:gd name="T5" fmla="*/ 54 h 60"/>
                <a:gd name="T6" fmla="*/ 36 w 66"/>
                <a:gd name="T7" fmla="*/ 54 h 60"/>
                <a:gd name="T8" fmla="*/ 36 w 66"/>
                <a:gd name="T9" fmla="*/ 48 h 60"/>
                <a:gd name="T10" fmla="*/ 30 w 66"/>
                <a:gd name="T11" fmla="*/ 48 h 60"/>
                <a:gd name="T12" fmla="*/ 24 w 66"/>
                <a:gd name="T13" fmla="*/ 42 h 60"/>
                <a:gd name="T14" fmla="*/ 24 w 66"/>
                <a:gd name="T15" fmla="*/ 36 h 60"/>
                <a:gd name="T16" fmla="*/ 18 w 66"/>
                <a:gd name="T17" fmla="*/ 36 h 60"/>
                <a:gd name="T18" fmla="*/ 6 w 66"/>
                <a:gd name="T19" fmla="*/ 36 h 60"/>
                <a:gd name="T20" fmla="*/ 6 w 66"/>
                <a:gd name="T21" fmla="*/ 30 h 60"/>
                <a:gd name="T22" fmla="*/ 0 w 66"/>
                <a:gd name="T23" fmla="*/ 30 h 60"/>
                <a:gd name="T24" fmla="*/ 6 w 66"/>
                <a:gd name="T25" fmla="*/ 30 h 60"/>
                <a:gd name="T26" fmla="*/ 6 w 66"/>
                <a:gd name="T27" fmla="*/ 24 h 60"/>
                <a:gd name="T28" fmla="*/ 12 w 66"/>
                <a:gd name="T29" fmla="*/ 24 h 60"/>
                <a:gd name="T30" fmla="*/ 24 w 66"/>
                <a:gd name="T31" fmla="*/ 12 h 60"/>
                <a:gd name="T32" fmla="*/ 30 w 66"/>
                <a:gd name="T33" fmla="*/ 12 h 60"/>
                <a:gd name="T34" fmla="*/ 42 w 66"/>
                <a:gd name="T35" fmla="*/ 0 h 60"/>
                <a:gd name="T36" fmla="*/ 66 w 66"/>
                <a:gd name="T37" fmla="*/ 18 h 60"/>
                <a:gd name="T38" fmla="*/ 60 w 66"/>
                <a:gd name="T39" fmla="*/ 18 h 60"/>
                <a:gd name="T40" fmla="*/ 60 w 66"/>
                <a:gd name="T41" fmla="*/ 24 h 60"/>
                <a:gd name="T42" fmla="*/ 60 w 66"/>
                <a:gd name="T43" fmla="*/ 36 h 60"/>
                <a:gd name="T44" fmla="*/ 60 w 66"/>
                <a:gd name="T45" fmla="*/ 42 h 60"/>
                <a:gd name="T46" fmla="*/ 60 w 66"/>
                <a:gd name="T47" fmla="*/ 48 h 60"/>
                <a:gd name="T48" fmla="*/ 60 w 66"/>
                <a:gd name="T49" fmla="*/ 54 h 60"/>
                <a:gd name="T50" fmla="*/ 60 w 66"/>
                <a:gd name="T51" fmla="*/ 60 h 60"/>
                <a:gd name="T52" fmla="*/ 54 w 66"/>
                <a:gd name="T5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60">
                  <a:moveTo>
                    <a:pt x="54" y="60"/>
                  </a:moveTo>
                  <a:lnTo>
                    <a:pt x="48" y="60"/>
                  </a:lnTo>
                  <a:lnTo>
                    <a:pt x="42" y="54"/>
                  </a:lnTo>
                  <a:lnTo>
                    <a:pt x="36" y="54"/>
                  </a:lnTo>
                  <a:lnTo>
                    <a:pt x="36" y="48"/>
                  </a:lnTo>
                  <a:lnTo>
                    <a:pt x="30" y="48"/>
                  </a:lnTo>
                  <a:lnTo>
                    <a:pt x="24" y="42"/>
                  </a:lnTo>
                  <a:lnTo>
                    <a:pt x="24" y="36"/>
                  </a:lnTo>
                  <a:lnTo>
                    <a:pt x="18" y="36"/>
                  </a:lnTo>
                  <a:lnTo>
                    <a:pt x="6" y="36"/>
                  </a:lnTo>
                  <a:lnTo>
                    <a:pt x="6" y="30"/>
                  </a:lnTo>
                  <a:lnTo>
                    <a:pt x="0" y="30"/>
                  </a:lnTo>
                  <a:lnTo>
                    <a:pt x="6" y="30"/>
                  </a:lnTo>
                  <a:lnTo>
                    <a:pt x="6" y="24"/>
                  </a:lnTo>
                  <a:lnTo>
                    <a:pt x="12" y="24"/>
                  </a:lnTo>
                  <a:lnTo>
                    <a:pt x="24" y="12"/>
                  </a:lnTo>
                  <a:lnTo>
                    <a:pt x="30" y="12"/>
                  </a:lnTo>
                  <a:lnTo>
                    <a:pt x="42" y="0"/>
                  </a:lnTo>
                  <a:lnTo>
                    <a:pt x="66" y="18"/>
                  </a:lnTo>
                  <a:lnTo>
                    <a:pt x="60" y="18"/>
                  </a:lnTo>
                  <a:lnTo>
                    <a:pt x="60" y="24"/>
                  </a:lnTo>
                  <a:lnTo>
                    <a:pt x="60" y="36"/>
                  </a:lnTo>
                  <a:lnTo>
                    <a:pt x="60" y="42"/>
                  </a:lnTo>
                  <a:lnTo>
                    <a:pt x="60" y="48"/>
                  </a:lnTo>
                  <a:lnTo>
                    <a:pt x="60" y="54"/>
                  </a:lnTo>
                  <a:lnTo>
                    <a:pt x="60" y="60"/>
                  </a:lnTo>
                  <a:lnTo>
                    <a:pt x="54"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33" name="Freeform 961"/>
            <p:cNvSpPr>
              <a:spLocks/>
            </p:cNvSpPr>
            <p:nvPr/>
          </p:nvSpPr>
          <p:spPr bwMode="auto">
            <a:xfrm>
              <a:off x="3108" y="1818"/>
              <a:ext cx="30" cy="42"/>
            </a:xfrm>
            <a:custGeom>
              <a:avLst/>
              <a:gdLst>
                <a:gd name="T0" fmla="*/ 6 w 30"/>
                <a:gd name="T1" fmla="*/ 42 h 42"/>
                <a:gd name="T2" fmla="*/ 0 w 30"/>
                <a:gd name="T3" fmla="*/ 30 h 42"/>
                <a:gd name="T4" fmla="*/ 0 w 30"/>
                <a:gd name="T5" fmla="*/ 6 h 42"/>
                <a:gd name="T6" fmla="*/ 30 w 30"/>
                <a:gd name="T7" fmla="*/ 0 h 42"/>
                <a:gd name="T8" fmla="*/ 30 w 30"/>
                <a:gd name="T9" fmla="*/ 6 h 42"/>
                <a:gd name="T10" fmla="*/ 30 w 30"/>
                <a:gd name="T11" fmla="*/ 36 h 42"/>
                <a:gd name="T12" fmla="*/ 6 w 3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6" y="42"/>
                  </a:moveTo>
                  <a:lnTo>
                    <a:pt x="0" y="30"/>
                  </a:lnTo>
                  <a:lnTo>
                    <a:pt x="0" y="6"/>
                  </a:lnTo>
                  <a:lnTo>
                    <a:pt x="30" y="0"/>
                  </a:lnTo>
                  <a:lnTo>
                    <a:pt x="30" y="6"/>
                  </a:lnTo>
                  <a:lnTo>
                    <a:pt x="30" y="36"/>
                  </a:lnTo>
                  <a:lnTo>
                    <a:pt x="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34" name="Freeform 962"/>
            <p:cNvSpPr>
              <a:spLocks/>
            </p:cNvSpPr>
            <p:nvPr/>
          </p:nvSpPr>
          <p:spPr bwMode="auto">
            <a:xfrm>
              <a:off x="4188" y="1698"/>
              <a:ext cx="48" cy="60"/>
            </a:xfrm>
            <a:custGeom>
              <a:avLst/>
              <a:gdLst>
                <a:gd name="T0" fmla="*/ 48 w 48"/>
                <a:gd name="T1" fmla="*/ 48 h 60"/>
                <a:gd name="T2" fmla="*/ 48 w 48"/>
                <a:gd name="T3" fmla="*/ 54 h 60"/>
                <a:gd name="T4" fmla="*/ 0 w 48"/>
                <a:gd name="T5" fmla="*/ 60 h 60"/>
                <a:gd name="T6" fmla="*/ 0 w 48"/>
                <a:gd name="T7" fmla="*/ 54 h 60"/>
                <a:gd name="T8" fmla="*/ 6 w 48"/>
                <a:gd name="T9" fmla="*/ 48 h 60"/>
                <a:gd name="T10" fmla="*/ 6 w 48"/>
                <a:gd name="T11" fmla="*/ 30 h 60"/>
                <a:gd name="T12" fmla="*/ 12 w 48"/>
                <a:gd name="T13" fmla="*/ 24 h 60"/>
                <a:gd name="T14" fmla="*/ 12 w 48"/>
                <a:gd name="T15" fmla="*/ 12 h 60"/>
                <a:gd name="T16" fmla="*/ 18 w 48"/>
                <a:gd name="T17" fmla="*/ 0 h 60"/>
                <a:gd name="T18" fmla="*/ 24 w 48"/>
                <a:gd name="T19" fmla="*/ 0 h 60"/>
                <a:gd name="T20" fmla="*/ 24 w 48"/>
                <a:gd name="T21" fmla="*/ 6 h 60"/>
                <a:gd name="T22" fmla="*/ 24 w 48"/>
                <a:gd name="T23" fmla="*/ 12 h 60"/>
                <a:gd name="T24" fmla="*/ 30 w 48"/>
                <a:gd name="T25" fmla="*/ 12 h 60"/>
                <a:gd name="T26" fmla="*/ 30 w 48"/>
                <a:gd name="T27" fmla="*/ 18 h 60"/>
                <a:gd name="T28" fmla="*/ 36 w 48"/>
                <a:gd name="T29" fmla="*/ 24 h 60"/>
                <a:gd name="T30" fmla="*/ 42 w 48"/>
                <a:gd name="T31" fmla="*/ 24 h 60"/>
                <a:gd name="T32" fmla="*/ 42 w 48"/>
                <a:gd name="T33" fmla="*/ 30 h 60"/>
                <a:gd name="T34" fmla="*/ 48 w 48"/>
                <a:gd name="T35"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0">
                  <a:moveTo>
                    <a:pt x="48" y="48"/>
                  </a:moveTo>
                  <a:lnTo>
                    <a:pt x="48" y="54"/>
                  </a:lnTo>
                  <a:lnTo>
                    <a:pt x="0" y="60"/>
                  </a:lnTo>
                  <a:lnTo>
                    <a:pt x="0" y="54"/>
                  </a:lnTo>
                  <a:lnTo>
                    <a:pt x="6" y="48"/>
                  </a:lnTo>
                  <a:lnTo>
                    <a:pt x="6" y="30"/>
                  </a:lnTo>
                  <a:lnTo>
                    <a:pt x="12" y="24"/>
                  </a:lnTo>
                  <a:lnTo>
                    <a:pt x="12" y="12"/>
                  </a:lnTo>
                  <a:lnTo>
                    <a:pt x="18" y="0"/>
                  </a:lnTo>
                  <a:lnTo>
                    <a:pt x="24" y="0"/>
                  </a:lnTo>
                  <a:lnTo>
                    <a:pt x="24" y="6"/>
                  </a:lnTo>
                  <a:lnTo>
                    <a:pt x="24" y="12"/>
                  </a:lnTo>
                  <a:lnTo>
                    <a:pt x="30" y="12"/>
                  </a:lnTo>
                  <a:lnTo>
                    <a:pt x="30" y="18"/>
                  </a:lnTo>
                  <a:lnTo>
                    <a:pt x="36" y="24"/>
                  </a:lnTo>
                  <a:lnTo>
                    <a:pt x="42" y="24"/>
                  </a:lnTo>
                  <a:lnTo>
                    <a:pt x="42" y="30"/>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35" name="Freeform 963"/>
            <p:cNvSpPr>
              <a:spLocks/>
            </p:cNvSpPr>
            <p:nvPr/>
          </p:nvSpPr>
          <p:spPr bwMode="auto">
            <a:xfrm>
              <a:off x="3384" y="1806"/>
              <a:ext cx="24" cy="54"/>
            </a:xfrm>
            <a:custGeom>
              <a:avLst/>
              <a:gdLst>
                <a:gd name="T0" fmla="*/ 0 w 24"/>
                <a:gd name="T1" fmla="*/ 24 h 54"/>
                <a:gd name="T2" fmla="*/ 0 w 24"/>
                <a:gd name="T3" fmla="*/ 18 h 54"/>
                <a:gd name="T4" fmla="*/ 12 w 24"/>
                <a:gd name="T5" fmla="*/ 0 h 54"/>
                <a:gd name="T6" fmla="*/ 18 w 24"/>
                <a:gd name="T7" fmla="*/ 0 h 54"/>
                <a:gd name="T8" fmla="*/ 24 w 24"/>
                <a:gd name="T9" fmla="*/ 42 h 54"/>
                <a:gd name="T10" fmla="*/ 24 w 24"/>
                <a:gd name="T11" fmla="*/ 48 h 54"/>
                <a:gd name="T12" fmla="*/ 0 w 24"/>
                <a:gd name="T13" fmla="*/ 54 h 54"/>
                <a:gd name="T14" fmla="*/ 0 w 24"/>
                <a:gd name="T15" fmla="*/ 2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4">
                  <a:moveTo>
                    <a:pt x="0" y="24"/>
                  </a:moveTo>
                  <a:lnTo>
                    <a:pt x="0" y="18"/>
                  </a:lnTo>
                  <a:lnTo>
                    <a:pt x="12" y="0"/>
                  </a:lnTo>
                  <a:lnTo>
                    <a:pt x="18" y="0"/>
                  </a:lnTo>
                  <a:lnTo>
                    <a:pt x="24" y="42"/>
                  </a:lnTo>
                  <a:lnTo>
                    <a:pt x="24" y="48"/>
                  </a:lnTo>
                  <a:lnTo>
                    <a:pt x="0" y="54"/>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36" name="Freeform 964"/>
            <p:cNvSpPr>
              <a:spLocks/>
            </p:cNvSpPr>
            <p:nvPr/>
          </p:nvSpPr>
          <p:spPr bwMode="auto">
            <a:xfrm>
              <a:off x="3348" y="1806"/>
              <a:ext cx="48" cy="30"/>
            </a:xfrm>
            <a:custGeom>
              <a:avLst/>
              <a:gdLst>
                <a:gd name="T0" fmla="*/ 6 w 48"/>
                <a:gd name="T1" fmla="*/ 30 h 30"/>
                <a:gd name="T2" fmla="*/ 0 w 48"/>
                <a:gd name="T3" fmla="*/ 6 h 30"/>
                <a:gd name="T4" fmla="*/ 48 w 48"/>
                <a:gd name="T5" fmla="*/ 0 h 30"/>
                <a:gd name="T6" fmla="*/ 36 w 48"/>
                <a:gd name="T7" fmla="*/ 18 h 30"/>
                <a:gd name="T8" fmla="*/ 36 w 48"/>
                <a:gd name="T9" fmla="*/ 24 h 30"/>
                <a:gd name="T10" fmla="*/ 6 w 48"/>
                <a:gd name="T11" fmla="*/ 30 h 30"/>
              </a:gdLst>
              <a:ahLst/>
              <a:cxnLst>
                <a:cxn ang="0">
                  <a:pos x="T0" y="T1"/>
                </a:cxn>
                <a:cxn ang="0">
                  <a:pos x="T2" y="T3"/>
                </a:cxn>
                <a:cxn ang="0">
                  <a:pos x="T4" y="T5"/>
                </a:cxn>
                <a:cxn ang="0">
                  <a:pos x="T6" y="T7"/>
                </a:cxn>
                <a:cxn ang="0">
                  <a:pos x="T8" y="T9"/>
                </a:cxn>
                <a:cxn ang="0">
                  <a:pos x="T10" y="T11"/>
                </a:cxn>
              </a:cxnLst>
              <a:rect l="0" t="0" r="r" b="b"/>
              <a:pathLst>
                <a:path w="48" h="30">
                  <a:moveTo>
                    <a:pt x="6" y="30"/>
                  </a:moveTo>
                  <a:lnTo>
                    <a:pt x="0" y="6"/>
                  </a:lnTo>
                  <a:lnTo>
                    <a:pt x="48" y="0"/>
                  </a:lnTo>
                  <a:lnTo>
                    <a:pt x="36" y="18"/>
                  </a:lnTo>
                  <a:lnTo>
                    <a:pt x="36" y="24"/>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37" name="Freeform 965"/>
            <p:cNvSpPr>
              <a:spLocks/>
            </p:cNvSpPr>
            <p:nvPr/>
          </p:nvSpPr>
          <p:spPr bwMode="auto">
            <a:xfrm>
              <a:off x="4086" y="1716"/>
              <a:ext cx="48" cy="60"/>
            </a:xfrm>
            <a:custGeom>
              <a:avLst/>
              <a:gdLst>
                <a:gd name="T0" fmla="*/ 36 w 48"/>
                <a:gd name="T1" fmla="*/ 54 h 60"/>
                <a:gd name="T2" fmla="*/ 6 w 48"/>
                <a:gd name="T3" fmla="*/ 60 h 60"/>
                <a:gd name="T4" fmla="*/ 0 w 48"/>
                <a:gd name="T5" fmla="*/ 60 h 60"/>
                <a:gd name="T6" fmla="*/ 6 w 48"/>
                <a:gd name="T7" fmla="*/ 54 h 60"/>
                <a:gd name="T8" fmla="*/ 0 w 48"/>
                <a:gd name="T9" fmla="*/ 54 h 60"/>
                <a:gd name="T10" fmla="*/ 6 w 48"/>
                <a:gd name="T11" fmla="*/ 54 h 60"/>
                <a:gd name="T12" fmla="*/ 6 w 48"/>
                <a:gd name="T13" fmla="*/ 48 h 60"/>
                <a:gd name="T14" fmla="*/ 0 w 48"/>
                <a:gd name="T15" fmla="*/ 48 h 60"/>
                <a:gd name="T16" fmla="*/ 0 w 48"/>
                <a:gd name="T17" fmla="*/ 42 h 60"/>
                <a:gd name="T18" fmla="*/ 6 w 48"/>
                <a:gd name="T19" fmla="*/ 30 h 60"/>
                <a:gd name="T20" fmla="*/ 6 w 48"/>
                <a:gd name="T21" fmla="*/ 24 h 60"/>
                <a:gd name="T22" fmla="*/ 12 w 48"/>
                <a:gd name="T23" fmla="*/ 18 h 60"/>
                <a:gd name="T24" fmla="*/ 12 w 48"/>
                <a:gd name="T25" fmla="*/ 12 h 60"/>
                <a:gd name="T26" fmla="*/ 18 w 48"/>
                <a:gd name="T27" fmla="*/ 12 h 60"/>
                <a:gd name="T28" fmla="*/ 18 w 48"/>
                <a:gd name="T29" fmla="*/ 0 h 60"/>
                <a:gd name="T30" fmla="*/ 30 w 48"/>
                <a:gd name="T31" fmla="*/ 0 h 60"/>
                <a:gd name="T32" fmla="*/ 36 w 48"/>
                <a:gd name="T33" fmla="*/ 0 h 60"/>
                <a:gd name="T34" fmla="*/ 48 w 48"/>
                <a:gd name="T35" fmla="*/ 0 h 60"/>
                <a:gd name="T36" fmla="*/ 48 w 48"/>
                <a:gd name="T37" fmla="*/ 18 h 60"/>
                <a:gd name="T38" fmla="*/ 42 w 48"/>
                <a:gd name="T39" fmla="*/ 18 h 60"/>
                <a:gd name="T40" fmla="*/ 48 w 48"/>
                <a:gd name="T41" fmla="*/ 42 h 60"/>
                <a:gd name="T42" fmla="*/ 48 w 48"/>
                <a:gd name="T43" fmla="*/ 54 h 60"/>
                <a:gd name="T44" fmla="*/ 36 w 48"/>
                <a:gd name="T4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36" y="54"/>
                  </a:moveTo>
                  <a:lnTo>
                    <a:pt x="6" y="60"/>
                  </a:lnTo>
                  <a:lnTo>
                    <a:pt x="0" y="60"/>
                  </a:lnTo>
                  <a:lnTo>
                    <a:pt x="6" y="54"/>
                  </a:lnTo>
                  <a:lnTo>
                    <a:pt x="0" y="54"/>
                  </a:lnTo>
                  <a:lnTo>
                    <a:pt x="6" y="54"/>
                  </a:lnTo>
                  <a:lnTo>
                    <a:pt x="6" y="48"/>
                  </a:lnTo>
                  <a:lnTo>
                    <a:pt x="0" y="48"/>
                  </a:lnTo>
                  <a:lnTo>
                    <a:pt x="0" y="42"/>
                  </a:lnTo>
                  <a:lnTo>
                    <a:pt x="6" y="30"/>
                  </a:lnTo>
                  <a:lnTo>
                    <a:pt x="6" y="24"/>
                  </a:lnTo>
                  <a:lnTo>
                    <a:pt x="12" y="18"/>
                  </a:lnTo>
                  <a:lnTo>
                    <a:pt x="12" y="12"/>
                  </a:lnTo>
                  <a:lnTo>
                    <a:pt x="18" y="12"/>
                  </a:lnTo>
                  <a:lnTo>
                    <a:pt x="18" y="0"/>
                  </a:lnTo>
                  <a:lnTo>
                    <a:pt x="30" y="0"/>
                  </a:lnTo>
                  <a:lnTo>
                    <a:pt x="36" y="0"/>
                  </a:lnTo>
                  <a:lnTo>
                    <a:pt x="48" y="0"/>
                  </a:lnTo>
                  <a:lnTo>
                    <a:pt x="48" y="18"/>
                  </a:lnTo>
                  <a:lnTo>
                    <a:pt x="42" y="18"/>
                  </a:lnTo>
                  <a:lnTo>
                    <a:pt x="48" y="42"/>
                  </a:lnTo>
                  <a:lnTo>
                    <a:pt x="48" y="54"/>
                  </a:lnTo>
                  <a:lnTo>
                    <a:pt x="3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38" name="Freeform 966"/>
            <p:cNvSpPr>
              <a:spLocks/>
            </p:cNvSpPr>
            <p:nvPr/>
          </p:nvSpPr>
          <p:spPr bwMode="auto">
            <a:xfrm>
              <a:off x="3216" y="1818"/>
              <a:ext cx="54" cy="30"/>
            </a:xfrm>
            <a:custGeom>
              <a:avLst/>
              <a:gdLst>
                <a:gd name="T0" fmla="*/ 0 w 54"/>
                <a:gd name="T1" fmla="*/ 18 h 30"/>
                <a:gd name="T2" fmla="*/ 0 w 54"/>
                <a:gd name="T3" fmla="*/ 12 h 30"/>
                <a:gd name="T4" fmla="*/ 0 w 54"/>
                <a:gd name="T5" fmla="*/ 0 h 30"/>
                <a:gd name="T6" fmla="*/ 36 w 54"/>
                <a:gd name="T7" fmla="*/ 0 h 30"/>
                <a:gd name="T8" fmla="*/ 36 w 54"/>
                <a:gd name="T9" fmla="*/ 6 h 30"/>
                <a:gd name="T10" fmla="*/ 54 w 54"/>
                <a:gd name="T11" fmla="*/ 6 h 30"/>
                <a:gd name="T12" fmla="*/ 54 w 54"/>
                <a:gd name="T13" fmla="*/ 12 h 30"/>
                <a:gd name="T14" fmla="*/ 48 w 54"/>
                <a:gd name="T15" fmla="*/ 12 h 30"/>
                <a:gd name="T16" fmla="*/ 42 w 54"/>
                <a:gd name="T17" fmla="*/ 18 h 30"/>
                <a:gd name="T18" fmla="*/ 42 w 54"/>
                <a:gd name="T19" fmla="*/ 24 h 30"/>
                <a:gd name="T20" fmla="*/ 36 w 54"/>
                <a:gd name="T21" fmla="*/ 30 h 30"/>
                <a:gd name="T22" fmla="*/ 24 w 54"/>
                <a:gd name="T23" fmla="*/ 30 h 30"/>
                <a:gd name="T24" fmla="*/ 24 w 54"/>
                <a:gd name="T25" fmla="*/ 24 h 30"/>
                <a:gd name="T26" fmla="*/ 18 w 54"/>
                <a:gd name="T27" fmla="*/ 24 h 30"/>
                <a:gd name="T28" fmla="*/ 18 w 54"/>
                <a:gd name="T29" fmla="*/ 18 h 30"/>
                <a:gd name="T30" fmla="*/ 0 w 54"/>
                <a:gd name="T3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0">
                  <a:moveTo>
                    <a:pt x="0" y="18"/>
                  </a:moveTo>
                  <a:lnTo>
                    <a:pt x="0" y="12"/>
                  </a:lnTo>
                  <a:lnTo>
                    <a:pt x="0" y="0"/>
                  </a:lnTo>
                  <a:lnTo>
                    <a:pt x="36" y="0"/>
                  </a:lnTo>
                  <a:lnTo>
                    <a:pt x="36" y="6"/>
                  </a:lnTo>
                  <a:lnTo>
                    <a:pt x="54" y="6"/>
                  </a:lnTo>
                  <a:lnTo>
                    <a:pt x="54" y="12"/>
                  </a:lnTo>
                  <a:lnTo>
                    <a:pt x="48" y="12"/>
                  </a:lnTo>
                  <a:lnTo>
                    <a:pt x="42" y="18"/>
                  </a:lnTo>
                  <a:lnTo>
                    <a:pt x="42" y="24"/>
                  </a:lnTo>
                  <a:lnTo>
                    <a:pt x="36" y="30"/>
                  </a:lnTo>
                  <a:lnTo>
                    <a:pt x="24" y="30"/>
                  </a:lnTo>
                  <a:lnTo>
                    <a:pt x="24" y="24"/>
                  </a:lnTo>
                  <a:lnTo>
                    <a:pt x="18" y="24"/>
                  </a:lnTo>
                  <a:lnTo>
                    <a:pt x="18" y="1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39" name="Freeform 967"/>
            <p:cNvSpPr>
              <a:spLocks/>
            </p:cNvSpPr>
            <p:nvPr/>
          </p:nvSpPr>
          <p:spPr bwMode="auto">
            <a:xfrm>
              <a:off x="3828" y="1758"/>
              <a:ext cx="48" cy="36"/>
            </a:xfrm>
            <a:custGeom>
              <a:avLst/>
              <a:gdLst>
                <a:gd name="T0" fmla="*/ 30 w 48"/>
                <a:gd name="T1" fmla="*/ 36 h 36"/>
                <a:gd name="T2" fmla="*/ 6 w 48"/>
                <a:gd name="T3" fmla="*/ 36 h 36"/>
                <a:gd name="T4" fmla="*/ 6 w 48"/>
                <a:gd name="T5" fmla="*/ 18 h 36"/>
                <a:gd name="T6" fmla="*/ 0 w 48"/>
                <a:gd name="T7" fmla="*/ 0 h 36"/>
                <a:gd name="T8" fmla="*/ 24 w 48"/>
                <a:gd name="T9" fmla="*/ 0 h 36"/>
                <a:gd name="T10" fmla="*/ 24 w 48"/>
                <a:gd name="T11" fmla="*/ 6 h 36"/>
                <a:gd name="T12" fmla="*/ 42 w 48"/>
                <a:gd name="T13" fmla="*/ 0 h 36"/>
                <a:gd name="T14" fmla="*/ 48 w 48"/>
                <a:gd name="T15" fmla="*/ 0 h 36"/>
                <a:gd name="T16" fmla="*/ 48 w 48"/>
                <a:gd name="T17" fmla="*/ 6 h 36"/>
                <a:gd name="T18" fmla="*/ 48 w 48"/>
                <a:gd name="T19" fmla="*/ 30 h 36"/>
                <a:gd name="T20" fmla="*/ 48 w 48"/>
                <a:gd name="T21" fmla="*/ 36 h 36"/>
                <a:gd name="T22" fmla="*/ 30 w 4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6">
                  <a:moveTo>
                    <a:pt x="30" y="36"/>
                  </a:moveTo>
                  <a:lnTo>
                    <a:pt x="6" y="36"/>
                  </a:lnTo>
                  <a:lnTo>
                    <a:pt x="6" y="18"/>
                  </a:lnTo>
                  <a:lnTo>
                    <a:pt x="0" y="0"/>
                  </a:lnTo>
                  <a:lnTo>
                    <a:pt x="24" y="0"/>
                  </a:lnTo>
                  <a:lnTo>
                    <a:pt x="24" y="6"/>
                  </a:lnTo>
                  <a:lnTo>
                    <a:pt x="42" y="0"/>
                  </a:lnTo>
                  <a:lnTo>
                    <a:pt x="48" y="0"/>
                  </a:lnTo>
                  <a:lnTo>
                    <a:pt x="48" y="6"/>
                  </a:lnTo>
                  <a:lnTo>
                    <a:pt x="48" y="30"/>
                  </a:lnTo>
                  <a:lnTo>
                    <a:pt x="48" y="36"/>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40" name="Freeform 968"/>
            <p:cNvSpPr>
              <a:spLocks/>
            </p:cNvSpPr>
            <p:nvPr/>
          </p:nvSpPr>
          <p:spPr bwMode="auto">
            <a:xfrm>
              <a:off x="3738" y="1770"/>
              <a:ext cx="42" cy="30"/>
            </a:xfrm>
            <a:custGeom>
              <a:avLst/>
              <a:gdLst>
                <a:gd name="T0" fmla="*/ 0 w 42"/>
                <a:gd name="T1" fmla="*/ 30 h 30"/>
                <a:gd name="T2" fmla="*/ 0 w 42"/>
                <a:gd name="T3" fmla="*/ 12 h 30"/>
                <a:gd name="T4" fmla="*/ 0 w 42"/>
                <a:gd name="T5" fmla="*/ 6 h 30"/>
                <a:gd name="T6" fmla="*/ 18 w 42"/>
                <a:gd name="T7" fmla="*/ 0 h 30"/>
                <a:gd name="T8" fmla="*/ 18 w 42"/>
                <a:gd name="T9" fmla="*/ 6 h 30"/>
                <a:gd name="T10" fmla="*/ 36 w 42"/>
                <a:gd name="T11" fmla="*/ 6 h 30"/>
                <a:gd name="T12" fmla="*/ 36 w 42"/>
                <a:gd name="T13" fmla="*/ 12 h 30"/>
                <a:gd name="T14" fmla="*/ 42 w 42"/>
                <a:gd name="T15" fmla="*/ 24 h 30"/>
                <a:gd name="T16" fmla="*/ 0 w 4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0" y="30"/>
                  </a:moveTo>
                  <a:lnTo>
                    <a:pt x="0" y="12"/>
                  </a:lnTo>
                  <a:lnTo>
                    <a:pt x="0" y="6"/>
                  </a:lnTo>
                  <a:lnTo>
                    <a:pt x="18" y="0"/>
                  </a:lnTo>
                  <a:lnTo>
                    <a:pt x="18" y="6"/>
                  </a:lnTo>
                  <a:lnTo>
                    <a:pt x="36" y="6"/>
                  </a:lnTo>
                  <a:lnTo>
                    <a:pt x="36" y="12"/>
                  </a:lnTo>
                  <a:lnTo>
                    <a:pt x="42" y="24"/>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41" name="Freeform 969"/>
            <p:cNvSpPr>
              <a:spLocks/>
            </p:cNvSpPr>
            <p:nvPr/>
          </p:nvSpPr>
          <p:spPr bwMode="auto">
            <a:xfrm>
              <a:off x="2868" y="1830"/>
              <a:ext cx="48" cy="42"/>
            </a:xfrm>
            <a:custGeom>
              <a:avLst/>
              <a:gdLst>
                <a:gd name="T0" fmla="*/ 36 w 48"/>
                <a:gd name="T1" fmla="*/ 12 h 42"/>
                <a:gd name="T2" fmla="*/ 36 w 48"/>
                <a:gd name="T3" fmla="*/ 18 h 42"/>
                <a:gd name="T4" fmla="*/ 42 w 48"/>
                <a:gd name="T5" fmla="*/ 24 h 42"/>
                <a:gd name="T6" fmla="*/ 42 w 48"/>
                <a:gd name="T7" fmla="*/ 30 h 42"/>
                <a:gd name="T8" fmla="*/ 42 w 48"/>
                <a:gd name="T9" fmla="*/ 36 h 42"/>
                <a:gd name="T10" fmla="*/ 48 w 48"/>
                <a:gd name="T11" fmla="*/ 36 h 42"/>
                <a:gd name="T12" fmla="*/ 42 w 48"/>
                <a:gd name="T13" fmla="*/ 36 h 42"/>
                <a:gd name="T14" fmla="*/ 42 w 48"/>
                <a:gd name="T15" fmla="*/ 42 h 42"/>
                <a:gd name="T16" fmla="*/ 36 w 48"/>
                <a:gd name="T17" fmla="*/ 42 h 42"/>
                <a:gd name="T18" fmla="*/ 30 w 48"/>
                <a:gd name="T19" fmla="*/ 36 h 42"/>
                <a:gd name="T20" fmla="*/ 24 w 48"/>
                <a:gd name="T21" fmla="*/ 36 h 42"/>
                <a:gd name="T22" fmla="*/ 18 w 48"/>
                <a:gd name="T23" fmla="*/ 30 h 42"/>
                <a:gd name="T24" fmla="*/ 18 w 48"/>
                <a:gd name="T25" fmla="*/ 24 h 42"/>
                <a:gd name="T26" fmla="*/ 12 w 48"/>
                <a:gd name="T27" fmla="*/ 24 h 42"/>
                <a:gd name="T28" fmla="*/ 12 w 48"/>
                <a:gd name="T29" fmla="*/ 18 h 42"/>
                <a:gd name="T30" fmla="*/ 12 w 48"/>
                <a:gd name="T31" fmla="*/ 12 h 42"/>
                <a:gd name="T32" fmla="*/ 6 w 48"/>
                <a:gd name="T33" fmla="*/ 12 h 42"/>
                <a:gd name="T34" fmla="*/ 6 w 48"/>
                <a:gd name="T35" fmla="*/ 6 h 42"/>
                <a:gd name="T36" fmla="*/ 0 w 48"/>
                <a:gd name="T37" fmla="*/ 0 h 42"/>
                <a:gd name="T38" fmla="*/ 30 w 48"/>
                <a:gd name="T39" fmla="*/ 0 h 42"/>
                <a:gd name="T40" fmla="*/ 36 w 48"/>
                <a:gd name="T41" fmla="*/ 0 h 42"/>
                <a:gd name="T42" fmla="*/ 36 w 48"/>
                <a:gd name="T43" fmla="*/ 6 h 42"/>
                <a:gd name="T44" fmla="*/ 36 w 48"/>
                <a:gd name="T45"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2">
                  <a:moveTo>
                    <a:pt x="36" y="12"/>
                  </a:moveTo>
                  <a:lnTo>
                    <a:pt x="36" y="18"/>
                  </a:lnTo>
                  <a:lnTo>
                    <a:pt x="42" y="24"/>
                  </a:lnTo>
                  <a:lnTo>
                    <a:pt x="42" y="30"/>
                  </a:lnTo>
                  <a:lnTo>
                    <a:pt x="42" y="36"/>
                  </a:lnTo>
                  <a:lnTo>
                    <a:pt x="48" y="36"/>
                  </a:lnTo>
                  <a:lnTo>
                    <a:pt x="42" y="36"/>
                  </a:lnTo>
                  <a:lnTo>
                    <a:pt x="42" y="42"/>
                  </a:lnTo>
                  <a:lnTo>
                    <a:pt x="36" y="42"/>
                  </a:lnTo>
                  <a:lnTo>
                    <a:pt x="30" y="36"/>
                  </a:lnTo>
                  <a:lnTo>
                    <a:pt x="24" y="36"/>
                  </a:lnTo>
                  <a:lnTo>
                    <a:pt x="18" y="30"/>
                  </a:lnTo>
                  <a:lnTo>
                    <a:pt x="18" y="24"/>
                  </a:lnTo>
                  <a:lnTo>
                    <a:pt x="12" y="24"/>
                  </a:lnTo>
                  <a:lnTo>
                    <a:pt x="12" y="18"/>
                  </a:lnTo>
                  <a:lnTo>
                    <a:pt x="12" y="12"/>
                  </a:lnTo>
                  <a:lnTo>
                    <a:pt x="6" y="12"/>
                  </a:lnTo>
                  <a:lnTo>
                    <a:pt x="6" y="6"/>
                  </a:lnTo>
                  <a:lnTo>
                    <a:pt x="0" y="0"/>
                  </a:lnTo>
                  <a:lnTo>
                    <a:pt x="30" y="0"/>
                  </a:lnTo>
                  <a:lnTo>
                    <a:pt x="36" y="0"/>
                  </a:lnTo>
                  <a:lnTo>
                    <a:pt x="36" y="6"/>
                  </a:lnTo>
                  <a:lnTo>
                    <a:pt x="36"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42" name="Freeform 970"/>
            <p:cNvSpPr>
              <a:spLocks/>
            </p:cNvSpPr>
            <p:nvPr/>
          </p:nvSpPr>
          <p:spPr bwMode="auto">
            <a:xfrm>
              <a:off x="2832" y="1830"/>
              <a:ext cx="54" cy="30"/>
            </a:xfrm>
            <a:custGeom>
              <a:avLst/>
              <a:gdLst>
                <a:gd name="T0" fmla="*/ 0 w 54"/>
                <a:gd name="T1" fmla="*/ 30 h 30"/>
                <a:gd name="T2" fmla="*/ 0 w 54"/>
                <a:gd name="T3" fmla="*/ 0 h 30"/>
                <a:gd name="T4" fmla="*/ 36 w 54"/>
                <a:gd name="T5" fmla="*/ 0 h 30"/>
                <a:gd name="T6" fmla="*/ 42 w 54"/>
                <a:gd name="T7" fmla="*/ 6 h 30"/>
                <a:gd name="T8" fmla="*/ 42 w 54"/>
                <a:gd name="T9" fmla="*/ 12 h 30"/>
                <a:gd name="T10" fmla="*/ 48 w 54"/>
                <a:gd name="T11" fmla="*/ 12 h 30"/>
                <a:gd name="T12" fmla="*/ 48 w 54"/>
                <a:gd name="T13" fmla="*/ 18 h 30"/>
                <a:gd name="T14" fmla="*/ 48 w 54"/>
                <a:gd name="T15" fmla="*/ 24 h 30"/>
                <a:gd name="T16" fmla="*/ 54 w 54"/>
                <a:gd name="T17" fmla="*/ 24 h 30"/>
                <a:gd name="T18" fmla="*/ 54 w 54"/>
                <a:gd name="T19" fmla="*/ 30 h 30"/>
                <a:gd name="T20" fmla="*/ 18 w 54"/>
                <a:gd name="T21" fmla="*/ 30 h 30"/>
                <a:gd name="T22" fmla="*/ 0 w 5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0">
                  <a:moveTo>
                    <a:pt x="0" y="30"/>
                  </a:moveTo>
                  <a:lnTo>
                    <a:pt x="0" y="0"/>
                  </a:lnTo>
                  <a:lnTo>
                    <a:pt x="36" y="0"/>
                  </a:lnTo>
                  <a:lnTo>
                    <a:pt x="42" y="6"/>
                  </a:lnTo>
                  <a:lnTo>
                    <a:pt x="42" y="12"/>
                  </a:lnTo>
                  <a:lnTo>
                    <a:pt x="48" y="12"/>
                  </a:lnTo>
                  <a:lnTo>
                    <a:pt x="48" y="18"/>
                  </a:lnTo>
                  <a:lnTo>
                    <a:pt x="48" y="24"/>
                  </a:lnTo>
                  <a:lnTo>
                    <a:pt x="54" y="24"/>
                  </a:lnTo>
                  <a:lnTo>
                    <a:pt x="54" y="30"/>
                  </a:lnTo>
                  <a:lnTo>
                    <a:pt x="18"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43" name="Freeform 971"/>
            <p:cNvSpPr>
              <a:spLocks/>
            </p:cNvSpPr>
            <p:nvPr/>
          </p:nvSpPr>
          <p:spPr bwMode="auto">
            <a:xfrm>
              <a:off x="2802" y="1830"/>
              <a:ext cx="30" cy="30"/>
            </a:xfrm>
            <a:custGeom>
              <a:avLst/>
              <a:gdLst>
                <a:gd name="T0" fmla="*/ 12 w 30"/>
                <a:gd name="T1" fmla="*/ 30 h 30"/>
                <a:gd name="T2" fmla="*/ 0 w 30"/>
                <a:gd name="T3" fmla="*/ 30 h 30"/>
                <a:gd name="T4" fmla="*/ 0 w 30"/>
                <a:gd name="T5" fmla="*/ 0 h 30"/>
                <a:gd name="T6" fmla="*/ 30 w 30"/>
                <a:gd name="T7" fmla="*/ 0 h 30"/>
                <a:gd name="T8" fmla="*/ 30 w 30"/>
                <a:gd name="T9" fmla="*/ 30 h 30"/>
                <a:gd name="T10" fmla="*/ 12 w 30"/>
                <a:gd name="T11" fmla="*/ 30 h 30"/>
              </a:gdLst>
              <a:ahLst/>
              <a:cxnLst>
                <a:cxn ang="0">
                  <a:pos x="T0" y="T1"/>
                </a:cxn>
                <a:cxn ang="0">
                  <a:pos x="T2" y="T3"/>
                </a:cxn>
                <a:cxn ang="0">
                  <a:pos x="T4" y="T5"/>
                </a:cxn>
                <a:cxn ang="0">
                  <a:pos x="T6" y="T7"/>
                </a:cxn>
                <a:cxn ang="0">
                  <a:pos x="T8" y="T9"/>
                </a:cxn>
                <a:cxn ang="0">
                  <a:pos x="T10" y="T11"/>
                </a:cxn>
              </a:cxnLst>
              <a:rect l="0" t="0" r="r" b="b"/>
              <a:pathLst>
                <a:path w="30" h="30">
                  <a:moveTo>
                    <a:pt x="12" y="30"/>
                  </a:moveTo>
                  <a:lnTo>
                    <a:pt x="0" y="30"/>
                  </a:lnTo>
                  <a:lnTo>
                    <a:pt x="0" y="0"/>
                  </a:lnTo>
                  <a:lnTo>
                    <a:pt x="30" y="0"/>
                  </a:lnTo>
                  <a:lnTo>
                    <a:pt x="30" y="30"/>
                  </a:lnTo>
                  <a:lnTo>
                    <a:pt x="1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44" name="Freeform 972"/>
            <p:cNvSpPr>
              <a:spLocks/>
            </p:cNvSpPr>
            <p:nvPr/>
          </p:nvSpPr>
          <p:spPr bwMode="auto">
            <a:xfrm>
              <a:off x="3000" y="1830"/>
              <a:ext cx="36" cy="30"/>
            </a:xfrm>
            <a:custGeom>
              <a:avLst/>
              <a:gdLst>
                <a:gd name="T0" fmla="*/ 36 w 36"/>
                <a:gd name="T1" fmla="*/ 24 h 30"/>
                <a:gd name="T2" fmla="*/ 36 w 36"/>
                <a:gd name="T3" fmla="*/ 30 h 30"/>
                <a:gd name="T4" fmla="*/ 6 w 36"/>
                <a:gd name="T5" fmla="*/ 30 h 30"/>
                <a:gd name="T6" fmla="*/ 0 w 36"/>
                <a:gd name="T7" fmla="*/ 12 h 30"/>
                <a:gd name="T8" fmla="*/ 0 w 36"/>
                <a:gd name="T9" fmla="*/ 0 h 30"/>
                <a:gd name="T10" fmla="*/ 30 w 36"/>
                <a:gd name="T11" fmla="*/ 0 h 30"/>
                <a:gd name="T12" fmla="*/ 36 w 36"/>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24"/>
                  </a:moveTo>
                  <a:lnTo>
                    <a:pt x="36" y="30"/>
                  </a:lnTo>
                  <a:lnTo>
                    <a:pt x="6" y="30"/>
                  </a:lnTo>
                  <a:lnTo>
                    <a:pt x="0" y="12"/>
                  </a:lnTo>
                  <a:lnTo>
                    <a:pt x="0" y="0"/>
                  </a:lnTo>
                  <a:lnTo>
                    <a:pt x="30" y="0"/>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45" name="Freeform 973"/>
            <p:cNvSpPr>
              <a:spLocks/>
            </p:cNvSpPr>
            <p:nvPr/>
          </p:nvSpPr>
          <p:spPr bwMode="auto">
            <a:xfrm>
              <a:off x="2100" y="1794"/>
              <a:ext cx="54" cy="42"/>
            </a:xfrm>
            <a:custGeom>
              <a:avLst/>
              <a:gdLst>
                <a:gd name="T0" fmla="*/ 48 w 54"/>
                <a:gd name="T1" fmla="*/ 42 h 42"/>
                <a:gd name="T2" fmla="*/ 24 w 54"/>
                <a:gd name="T3" fmla="*/ 36 h 42"/>
                <a:gd name="T4" fmla="*/ 0 w 54"/>
                <a:gd name="T5" fmla="*/ 36 h 42"/>
                <a:gd name="T6" fmla="*/ 0 w 54"/>
                <a:gd name="T7" fmla="*/ 24 h 42"/>
                <a:gd name="T8" fmla="*/ 6 w 54"/>
                <a:gd name="T9" fmla="*/ 24 h 42"/>
                <a:gd name="T10" fmla="*/ 6 w 54"/>
                <a:gd name="T11" fmla="*/ 18 h 42"/>
                <a:gd name="T12" fmla="*/ 6 w 54"/>
                <a:gd name="T13" fmla="*/ 12 h 42"/>
                <a:gd name="T14" fmla="*/ 6 w 54"/>
                <a:gd name="T15" fmla="*/ 6 h 42"/>
                <a:gd name="T16" fmla="*/ 6 w 54"/>
                <a:gd name="T17" fmla="*/ 0 h 42"/>
                <a:gd name="T18" fmla="*/ 30 w 54"/>
                <a:gd name="T19" fmla="*/ 6 h 42"/>
                <a:gd name="T20" fmla="*/ 54 w 54"/>
                <a:gd name="T21" fmla="*/ 6 h 42"/>
                <a:gd name="T22" fmla="*/ 48 w 54"/>
                <a:gd name="T23" fmla="*/ 30 h 42"/>
                <a:gd name="T24" fmla="*/ 54 w 54"/>
                <a:gd name="T25" fmla="*/ 30 h 42"/>
                <a:gd name="T26" fmla="*/ 48 w 54"/>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2">
                  <a:moveTo>
                    <a:pt x="48" y="42"/>
                  </a:moveTo>
                  <a:lnTo>
                    <a:pt x="24" y="36"/>
                  </a:lnTo>
                  <a:lnTo>
                    <a:pt x="0" y="36"/>
                  </a:lnTo>
                  <a:lnTo>
                    <a:pt x="0" y="24"/>
                  </a:lnTo>
                  <a:lnTo>
                    <a:pt x="6" y="24"/>
                  </a:lnTo>
                  <a:lnTo>
                    <a:pt x="6" y="18"/>
                  </a:lnTo>
                  <a:lnTo>
                    <a:pt x="6" y="12"/>
                  </a:lnTo>
                  <a:lnTo>
                    <a:pt x="6" y="6"/>
                  </a:lnTo>
                  <a:lnTo>
                    <a:pt x="6" y="0"/>
                  </a:lnTo>
                  <a:lnTo>
                    <a:pt x="30" y="6"/>
                  </a:lnTo>
                  <a:lnTo>
                    <a:pt x="54" y="6"/>
                  </a:lnTo>
                  <a:lnTo>
                    <a:pt x="48" y="30"/>
                  </a:lnTo>
                  <a:lnTo>
                    <a:pt x="54" y="30"/>
                  </a:lnTo>
                  <a:lnTo>
                    <a:pt x="4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46" name="Freeform 974"/>
            <p:cNvSpPr>
              <a:spLocks/>
            </p:cNvSpPr>
            <p:nvPr/>
          </p:nvSpPr>
          <p:spPr bwMode="auto">
            <a:xfrm>
              <a:off x="3138" y="1824"/>
              <a:ext cx="42" cy="30"/>
            </a:xfrm>
            <a:custGeom>
              <a:avLst/>
              <a:gdLst>
                <a:gd name="T0" fmla="*/ 12 w 42"/>
                <a:gd name="T1" fmla="*/ 30 h 30"/>
                <a:gd name="T2" fmla="*/ 0 w 42"/>
                <a:gd name="T3" fmla="*/ 30 h 30"/>
                <a:gd name="T4" fmla="*/ 0 w 42"/>
                <a:gd name="T5" fmla="*/ 0 h 30"/>
                <a:gd name="T6" fmla="*/ 36 w 42"/>
                <a:gd name="T7" fmla="*/ 0 h 30"/>
                <a:gd name="T8" fmla="*/ 36 w 42"/>
                <a:gd name="T9" fmla="*/ 6 h 30"/>
                <a:gd name="T10" fmla="*/ 36 w 42"/>
                <a:gd name="T11" fmla="*/ 12 h 30"/>
                <a:gd name="T12" fmla="*/ 36 w 42"/>
                <a:gd name="T13" fmla="*/ 18 h 30"/>
                <a:gd name="T14" fmla="*/ 36 w 42"/>
                <a:gd name="T15" fmla="*/ 24 h 30"/>
                <a:gd name="T16" fmla="*/ 42 w 42"/>
                <a:gd name="T17" fmla="*/ 30 h 30"/>
                <a:gd name="T18" fmla="*/ 12 w 42"/>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0">
                  <a:moveTo>
                    <a:pt x="12" y="30"/>
                  </a:moveTo>
                  <a:lnTo>
                    <a:pt x="0" y="30"/>
                  </a:lnTo>
                  <a:lnTo>
                    <a:pt x="0" y="0"/>
                  </a:lnTo>
                  <a:lnTo>
                    <a:pt x="36" y="0"/>
                  </a:lnTo>
                  <a:lnTo>
                    <a:pt x="36" y="6"/>
                  </a:lnTo>
                  <a:lnTo>
                    <a:pt x="36" y="12"/>
                  </a:lnTo>
                  <a:lnTo>
                    <a:pt x="36" y="18"/>
                  </a:lnTo>
                  <a:lnTo>
                    <a:pt x="36" y="24"/>
                  </a:lnTo>
                  <a:lnTo>
                    <a:pt x="42" y="30"/>
                  </a:lnTo>
                  <a:lnTo>
                    <a:pt x="1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47" name="Freeform 975"/>
            <p:cNvSpPr>
              <a:spLocks/>
            </p:cNvSpPr>
            <p:nvPr/>
          </p:nvSpPr>
          <p:spPr bwMode="auto">
            <a:xfrm>
              <a:off x="4332" y="1668"/>
              <a:ext cx="48" cy="60"/>
            </a:xfrm>
            <a:custGeom>
              <a:avLst/>
              <a:gdLst>
                <a:gd name="T0" fmla="*/ 24 w 48"/>
                <a:gd name="T1" fmla="*/ 54 h 60"/>
                <a:gd name="T2" fmla="*/ 0 w 48"/>
                <a:gd name="T3" fmla="*/ 60 h 60"/>
                <a:gd name="T4" fmla="*/ 6 w 48"/>
                <a:gd name="T5" fmla="*/ 60 h 60"/>
                <a:gd name="T6" fmla="*/ 6 w 48"/>
                <a:gd name="T7" fmla="*/ 54 h 60"/>
                <a:gd name="T8" fmla="*/ 6 w 48"/>
                <a:gd name="T9" fmla="*/ 48 h 60"/>
                <a:gd name="T10" fmla="*/ 6 w 48"/>
                <a:gd name="T11" fmla="*/ 42 h 60"/>
                <a:gd name="T12" fmla="*/ 6 w 48"/>
                <a:gd name="T13" fmla="*/ 36 h 60"/>
                <a:gd name="T14" fmla="*/ 6 w 48"/>
                <a:gd name="T15" fmla="*/ 24 h 60"/>
                <a:gd name="T16" fmla="*/ 6 w 48"/>
                <a:gd name="T17" fmla="*/ 18 h 60"/>
                <a:gd name="T18" fmla="*/ 12 w 48"/>
                <a:gd name="T19" fmla="*/ 18 h 60"/>
                <a:gd name="T20" fmla="*/ 24 w 48"/>
                <a:gd name="T21" fmla="*/ 0 h 60"/>
                <a:gd name="T22" fmla="*/ 30 w 48"/>
                <a:gd name="T23" fmla="*/ 0 h 60"/>
                <a:gd name="T24" fmla="*/ 30 w 48"/>
                <a:gd name="T25" fmla="*/ 6 h 60"/>
                <a:gd name="T26" fmla="*/ 30 w 48"/>
                <a:gd name="T27" fmla="*/ 0 h 60"/>
                <a:gd name="T28" fmla="*/ 30 w 48"/>
                <a:gd name="T29" fmla="*/ 6 h 60"/>
                <a:gd name="T30" fmla="*/ 36 w 48"/>
                <a:gd name="T31" fmla="*/ 6 h 60"/>
                <a:gd name="T32" fmla="*/ 36 w 48"/>
                <a:gd name="T33" fmla="*/ 12 h 60"/>
                <a:gd name="T34" fmla="*/ 36 w 48"/>
                <a:gd name="T35" fmla="*/ 6 h 60"/>
                <a:gd name="T36" fmla="*/ 36 w 48"/>
                <a:gd name="T37" fmla="*/ 12 h 60"/>
                <a:gd name="T38" fmla="*/ 42 w 48"/>
                <a:gd name="T39" fmla="*/ 12 h 60"/>
                <a:gd name="T40" fmla="*/ 48 w 48"/>
                <a:gd name="T41" fmla="*/ 12 h 60"/>
                <a:gd name="T42" fmla="*/ 48 w 48"/>
                <a:gd name="T43" fmla="*/ 18 h 60"/>
                <a:gd name="T44" fmla="*/ 48 w 48"/>
                <a:gd name="T45" fmla="*/ 12 h 60"/>
                <a:gd name="T46" fmla="*/ 48 w 48"/>
                <a:gd name="T47" fmla="*/ 18 h 60"/>
                <a:gd name="T48" fmla="*/ 48 w 48"/>
                <a:gd name="T49" fmla="*/ 24 h 60"/>
                <a:gd name="T50" fmla="*/ 42 w 48"/>
                <a:gd name="T51" fmla="*/ 30 h 60"/>
                <a:gd name="T52" fmla="*/ 36 w 48"/>
                <a:gd name="T53" fmla="*/ 36 h 60"/>
                <a:gd name="T54" fmla="*/ 36 w 48"/>
                <a:gd name="T55" fmla="*/ 42 h 60"/>
                <a:gd name="T56" fmla="*/ 42 w 48"/>
                <a:gd name="T57" fmla="*/ 42 h 60"/>
                <a:gd name="T58" fmla="*/ 36 w 48"/>
                <a:gd name="T59" fmla="*/ 42 h 60"/>
                <a:gd name="T60" fmla="*/ 30 w 48"/>
                <a:gd name="T61" fmla="*/ 42 h 60"/>
                <a:gd name="T62" fmla="*/ 30 w 48"/>
                <a:gd name="T63" fmla="*/ 48 h 60"/>
                <a:gd name="T64" fmla="*/ 30 w 48"/>
                <a:gd name="T65" fmla="*/ 54 h 60"/>
                <a:gd name="T66" fmla="*/ 24 w 48"/>
                <a:gd name="T67"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0">
                  <a:moveTo>
                    <a:pt x="24" y="54"/>
                  </a:moveTo>
                  <a:lnTo>
                    <a:pt x="0" y="60"/>
                  </a:lnTo>
                  <a:lnTo>
                    <a:pt x="6" y="60"/>
                  </a:lnTo>
                  <a:lnTo>
                    <a:pt x="6" y="54"/>
                  </a:lnTo>
                  <a:lnTo>
                    <a:pt x="6" y="48"/>
                  </a:lnTo>
                  <a:lnTo>
                    <a:pt x="6" y="42"/>
                  </a:lnTo>
                  <a:lnTo>
                    <a:pt x="6" y="36"/>
                  </a:lnTo>
                  <a:lnTo>
                    <a:pt x="6" y="24"/>
                  </a:lnTo>
                  <a:lnTo>
                    <a:pt x="6" y="18"/>
                  </a:lnTo>
                  <a:lnTo>
                    <a:pt x="12" y="18"/>
                  </a:lnTo>
                  <a:lnTo>
                    <a:pt x="24" y="0"/>
                  </a:lnTo>
                  <a:lnTo>
                    <a:pt x="30" y="0"/>
                  </a:lnTo>
                  <a:lnTo>
                    <a:pt x="30" y="6"/>
                  </a:lnTo>
                  <a:lnTo>
                    <a:pt x="30" y="0"/>
                  </a:lnTo>
                  <a:lnTo>
                    <a:pt x="30" y="6"/>
                  </a:lnTo>
                  <a:lnTo>
                    <a:pt x="36" y="6"/>
                  </a:lnTo>
                  <a:lnTo>
                    <a:pt x="36" y="12"/>
                  </a:lnTo>
                  <a:lnTo>
                    <a:pt x="36" y="6"/>
                  </a:lnTo>
                  <a:lnTo>
                    <a:pt x="36" y="12"/>
                  </a:lnTo>
                  <a:lnTo>
                    <a:pt x="42" y="12"/>
                  </a:lnTo>
                  <a:lnTo>
                    <a:pt x="48" y="12"/>
                  </a:lnTo>
                  <a:lnTo>
                    <a:pt x="48" y="18"/>
                  </a:lnTo>
                  <a:lnTo>
                    <a:pt x="48" y="12"/>
                  </a:lnTo>
                  <a:lnTo>
                    <a:pt x="48" y="18"/>
                  </a:lnTo>
                  <a:lnTo>
                    <a:pt x="48" y="24"/>
                  </a:lnTo>
                  <a:lnTo>
                    <a:pt x="42" y="30"/>
                  </a:lnTo>
                  <a:lnTo>
                    <a:pt x="36" y="36"/>
                  </a:lnTo>
                  <a:lnTo>
                    <a:pt x="36" y="42"/>
                  </a:lnTo>
                  <a:lnTo>
                    <a:pt x="42" y="42"/>
                  </a:lnTo>
                  <a:lnTo>
                    <a:pt x="36" y="42"/>
                  </a:lnTo>
                  <a:lnTo>
                    <a:pt x="30" y="42"/>
                  </a:lnTo>
                  <a:lnTo>
                    <a:pt x="30" y="48"/>
                  </a:lnTo>
                  <a:lnTo>
                    <a:pt x="30" y="54"/>
                  </a:lnTo>
                  <a:lnTo>
                    <a:pt x="24"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48" name="Freeform 976"/>
            <p:cNvSpPr>
              <a:spLocks/>
            </p:cNvSpPr>
            <p:nvPr/>
          </p:nvSpPr>
          <p:spPr bwMode="auto">
            <a:xfrm>
              <a:off x="3570" y="1794"/>
              <a:ext cx="30" cy="30"/>
            </a:xfrm>
            <a:custGeom>
              <a:avLst/>
              <a:gdLst>
                <a:gd name="T0" fmla="*/ 24 w 30"/>
                <a:gd name="T1" fmla="*/ 30 h 30"/>
                <a:gd name="T2" fmla="*/ 0 w 30"/>
                <a:gd name="T3" fmla="*/ 30 h 30"/>
                <a:gd name="T4" fmla="*/ 0 w 30"/>
                <a:gd name="T5" fmla="*/ 6 h 30"/>
                <a:gd name="T6" fmla="*/ 30 w 30"/>
                <a:gd name="T7" fmla="*/ 0 h 30"/>
                <a:gd name="T8" fmla="*/ 30 w 30"/>
                <a:gd name="T9" fmla="*/ 30 h 30"/>
                <a:gd name="T10" fmla="*/ 24 w 30"/>
                <a:gd name="T11" fmla="*/ 30 h 30"/>
              </a:gdLst>
              <a:ahLst/>
              <a:cxnLst>
                <a:cxn ang="0">
                  <a:pos x="T0" y="T1"/>
                </a:cxn>
                <a:cxn ang="0">
                  <a:pos x="T2" y="T3"/>
                </a:cxn>
                <a:cxn ang="0">
                  <a:pos x="T4" y="T5"/>
                </a:cxn>
                <a:cxn ang="0">
                  <a:pos x="T6" y="T7"/>
                </a:cxn>
                <a:cxn ang="0">
                  <a:pos x="T8" y="T9"/>
                </a:cxn>
                <a:cxn ang="0">
                  <a:pos x="T10" y="T11"/>
                </a:cxn>
              </a:cxnLst>
              <a:rect l="0" t="0" r="r" b="b"/>
              <a:pathLst>
                <a:path w="30" h="30">
                  <a:moveTo>
                    <a:pt x="24" y="30"/>
                  </a:moveTo>
                  <a:lnTo>
                    <a:pt x="0" y="30"/>
                  </a:lnTo>
                  <a:lnTo>
                    <a:pt x="0" y="6"/>
                  </a:lnTo>
                  <a:lnTo>
                    <a:pt x="30" y="0"/>
                  </a:lnTo>
                  <a:lnTo>
                    <a:pt x="30" y="30"/>
                  </a:lnTo>
                  <a:lnTo>
                    <a:pt x="24"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49" name="Freeform 977"/>
            <p:cNvSpPr>
              <a:spLocks/>
            </p:cNvSpPr>
            <p:nvPr/>
          </p:nvSpPr>
          <p:spPr bwMode="auto">
            <a:xfrm>
              <a:off x="4248" y="1692"/>
              <a:ext cx="78" cy="48"/>
            </a:xfrm>
            <a:custGeom>
              <a:avLst/>
              <a:gdLst>
                <a:gd name="T0" fmla="*/ 18 w 78"/>
                <a:gd name="T1" fmla="*/ 48 h 48"/>
                <a:gd name="T2" fmla="*/ 18 w 78"/>
                <a:gd name="T3" fmla="*/ 42 h 48"/>
                <a:gd name="T4" fmla="*/ 18 w 78"/>
                <a:gd name="T5" fmla="*/ 36 h 48"/>
                <a:gd name="T6" fmla="*/ 18 w 78"/>
                <a:gd name="T7" fmla="*/ 30 h 48"/>
                <a:gd name="T8" fmla="*/ 12 w 78"/>
                <a:gd name="T9" fmla="*/ 24 h 48"/>
                <a:gd name="T10" fmla="*/ 12 w 78"/>
                <a:gd name="T11" fmla="*/ 18 h 48"/>
                <a:gd name="T12" fmla="*/ 6 w 78"/>
                <a:gd name="T13" fmla="*/ 18 h 48"/>
                <a:gd name="T14" fmla="*/ 0 w 78"/>
                <a:gd name="T15" fmla="*/ 18 h 48"/>
                <a:gd name="T16" fmla="*/ 12 w 78"/>
                <a:gd name="T17" fmla="*/ 6 h 48"/>
                <a:gd name="T18" fmla="*/ 18 w 78"/>
                <a:gd name="T19" fmla="*/ 6 h 48"/>
                <a:gd name="T20" fmla="*/ 18 w 78"/>
                <a:gd name="T21" fmla="*/ 0 h 48"/>
                <a:gd name="T22" fmla="*/ 24 w 78"/>
                <a:gd name="T23" fmla="*/ 0 h 48"/>
                <a:gd name="T24" fmla="*/ 30 w 78"/>
                <a:gd name="T25" fmla="*/ 0 h 48"/>
                <a:gd name="T26" fmla="*/ 30 w 78"/>
                <a:gd name="T27" fmla="*/ 6 h 48"/>
                <a:gd name="T28" fmla="*/ 36 w 78"/>
                <a:gd name="T29" fmla="*/ 6 h 48"/>
                <a:gd name="T30" fmla="*/ 36 w 78"/>
                <a:gd name="T31" fmla="*/ 12 h 48"/>
                <a:gd name="T32" fmla="*/ 48 w 78"/>
                <a:gd name="T33" fmla="*/ 12 h 48"/>
                <a:gd name="T34" fmla="*/ 54 w 78"/>
                <a:gd name="T35" fmla="*/ 12 h 48"/>
                <a:gd name="T36" fmla="*/ 54 w 78"/>
                <a:gd name="T37" fmla="*/ 18 h 48"/>
                <a:gd name="T38" fmla="*/ 60 w 78"/>
                <a:gd name="T39" fmla="*/ 24 h 48"/>
                <a:gd name="T40" fmla="*/ 66 w 78"/>
                <a:gd name="T41" fmla="*/ 24 h 48"/>
                <a:gd name="T42" fmla="*/ 66 w 78"/>
                <a:gd name="T43" fmla="*/ 30 h 48"/>
                <a:gd name="T44" fmla="*/ 72 w 78"/>
                <a:gd name="T45" fmla="*/ 30 h 48"/>
                <a:gd name="T46" fmla="*/ 78 w 78"/>
                <a:gd name="T47" fmla="*/ 36 h 48"/>
                <a:gd name="T48" fmla="*/ 54 w 78"/>
                <a:gd name="T49" fmla="*/ 42 h 48"/>
                <a:gd name="T50" fmla="*/ 36 w 78"/>
                <a:gd name="T51" fmla="*/ 48 h 48"/>
                <a:gd name="T52" fmla="*/ 18 w 78"/>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48">
                  <a:moveTo>
                    <a:pt x="18" y="48"/>
                  </a:moveTo>
                  <a:lnTo>
                    <a:pt x="18" y="42"/>
                  </a:lnTo>
                  <a:lnTo>
                    <a:pt x="18" y="36"/>
                  </a:lnTo>
                  <a:lnTo>
                    <a:pt x="18" y="30"/>
                  </a:lnTo>
                  <a:lnTo>
                    <a:pt x="12" y="24"/>
                  </a:lnTo>
                  <a:lnTo>
                    <a:pt x="12" y="18"/>
                  </a:lnTo>
                  <a:lnTo>
                    <a:pt x="6" y="18"/>
                  </a:lnTo>
                  <a:lnTo>
                    <a:pt x="0" y="18"/>
                  </a:lnTo>
                  <a:lnTo>
                    <a:pt x="12" y="6"/>
                  </a:lnTo>
                  <a:lnTo>
                    <a:pt x="18" y="6"/>
                  </a:lnTo>
                  <a:lnTo>
                    <a:pt x="18" y="0"/>
                  </a:lnTo>
                  <a:lnTo>
                    <a:pt x="24" y="0"/>
                  </a:lnTo>
                  <a:lnTo>
                    <a:pt x="30" y="0"/>
                  </a:lnTo>
                  <a:lnTo>
                    <a:pt x="30" y="6"/>
                  </a:lnTo>
                  <a:lnTo>
                    <a:pt x="36" y="6"/>
                  </a:lnTo>
                  <a:lnTo>
                    <a:pt x="36" y="12"/>
                  </a:lnTo>
                  <a:lnTo>
                    <a:pt x="48" y="12"/>
                  </a:lnTo>
                  <a:lnTo>
                    <a:pt x="54" y="12"/>
                  </a:lnTo>
                  <a:lnTo>
                    <a:pt x="54" y="18"/>
                  </a:lnTo>
                  <a:lnTo>
                    <a:pt x="60" y="24"/>
                  </a:lnTo>
                  <a:lnTo>
                    <a:pt x="66" y="24"/>
                  </a:lnTo>
                  <a:lnTo>
                    <a:pt x="66" y="30"/>
                  </a:lnTo>
                  <a:lnTo>
                    <a:pt x="72" y="30"/>
                  </a:lnTo>
                  <a:lnTo>
                    <a:pt x="78" y="36"/>
                  </a:lnTo>
                  <a:lnTo>
                    <a:pt x="54" y="42"/>
                  </a:lnTo>
                  <a:lnTo>
                    <a:pt x="36" y="48"/>
                  </a:lnTo>
                  <a:lnTo>
                    <a:pt x="18"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50" name="Freeform 978"/>
            <p:cNvSpPr>
              <a:spLocks/>
            </p:cNvSpPr>
            <p:nvPr/>
          </p:nvSpPr>
          <p:spPr bwMode="auto">
            <a:xfrm>
              <a:off x="3504" y="1800"/>
              <a:ext cx="36" cy="36"/>
            </a:xfrm>
            <a:custGeom>
              <a:avLst/>
              <a:gdLst>
                <a:gd name="T0" fmla="*/ 36 w 36"/>
                <a:gd name="T1" fmla="*/ 36 h 36"/>
                <a:gd name="T2" fmla="*/ 12 w 36"/>
                <a:gd name="T3" fmla="*/ 36 h 36"/>
                <a:gd name="T4" fmla="*/ 6 w 36"/>
                <a:gd name="T5" fmla="*/ 36 h 36"/>
                <a:gd name="T6" fmla="*/ 6 w 36"/>
                <a:gd name="T7" fmla="*/ 30 h 36"/>
                <a:gd name="T8" fmla="*/ 0 w 36"/>
                <a:gd name="T9" fmla="*/ 6 h 36"/>
                <a:gd name="T10" fmla="*/ 30 w 36"/>
                <a:gd name="T11" fmla="*/ 0 h 36"/>
                <a:gd name="T12" fmla="*/ 30 w 36"/>
                <a:gd name="T13" fmla="*/ 6 h 36"/>
                <a:gd name="T14" fmla="*/ 36 w 36"/>
                <a:gd name="T15" fmla="*/ 30 h 36"/>
                <a:gd name="T16" fmla="*/ 36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6" y="36"/>
                  </a:moveTo>
                  <a:lnTo>
                    <a:pt x="12" y="36"/>
                  </a:lnTo>
                  <a:lnTo>
                    <a:pt x="6" y="36"/>
                  </a:lnTo>
                  <a:lnTo>
                    <a:pt x="6" y="30"/>
                  </a:lnTo>
                  <a:lnTo>
                    <a:pt x="0" y="6"/>
                  </a:lnTo>
                  <a:lnTo>
                    <a:pt x="30" y="0"/>
                  </a:lnTo>
                  <a:lnTo>
                    <a:pt x="30" y="6"/>
                  </a:lnTo>
                  <a:lnTo>
                    <a:pt x="36" y="3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51" name="Freeform 979"/>
            <p:cNvSpPr>
              <a:spLocks/>
            </p:cNvSpPr>
            <p:nvPr/>
          </p:nvSpPr>
          <p:spPr bwMode="auto">
            <a:xfrm>
              <a:off x="1848" y="1770"/>
              <a:ext cx="156" cy="60"/>
            </a:xfrm>
            <a:custGeom>
              <a:avLst/>
              <a:gdLst>
                <a:gd name="T0" fmla="*/ 6 w 156"/>
                <a:gd name="T1" fmla="*/ 0 h 60"/>
                <a:gd name="T2" fmla="*/ 126 w 156"/>
                <a:gd name="T3" fmla="*/ 12 h 60"/>
                <a:gd name="T4" fmla="*/ 156 w 156"/>
                <a:gd name="T5" fmla="*/ 18 h 60"/>
                <a:gd name="T6" fmla="*/ 156 w 156"/>
                <a:gd name="T7" fmla="*/ 30 h 60"/>
                <a:gd name="T8" fmla="*/ 132 w 156"/>
                <a:gd name="T9" fmla="*/ 30 h 60"/>
                <a:gd name="T10" fmla="*/ 132 w 156"/>
                <a:gd name="T11" fmla="*/ 36 h 60"/>
                <a:gd name="T12" fmla="*/ 132 w 156"/>
                <a:gd name="T13" fmla="*/ 48 h 60"/>
                <a:gd name="T14" fmla="*/ 126 w 156"/>
                <a:gd name="T15" fmla="*/ 42 h 60"/>
                <a:gd name="T16" fmla="*/ 120 w 156"/>
                <a:gd name="T17" fmla="*/ 54 h 60"/>
                <a:gd name="T18" fmla="*/ 84 w 156"/>
                <a:gd name="T19" fmla="*/ 48 h 60"/>
                <a:gd name="T20" fmla="*/ 84 w 156"/>
                <a:gd name="T21" fmla="*/ 60 h 60"/>
                <a:gd name="T22" fmla="*/ 36 w 156"/>
                <a:gd name="T23" fmla="*/ 54 h 60"/>
                <a:gd name="T24" fmla="*/ 36 w 156"/>
                <a:gd name="T25" fmla="*/ 60 h 60"/>
                <a:gd name="T26" fmla="*/ 12 w 156"/>
                <a:gd name="T27" fmla="*/ 54 h 60"/>
                <a:gd name="T28" fmla="*/ 0 w 156"/>
                <a:gd name="T29" fmla="*/ 54 h 60"/>
                <a:gd name="T30" fmla="*/ 6 w 156"/>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60">
                  <a:moveTo>
                    <a:pt x="6" y="0"/>
                  </a:moveTo>
                  <a:lnTo>
                    <a:pt x="126" y="12"/>
                  </a:lnTo>
                  <a:lnTo>
                    <a:pt x="156" y="18"/>
                  </a:lnTo>
                  <a:lnTo>
                    <a:pt x="156" y="30"/>
                  </a:lnTo>
                  <a:lnTo>
                    <a:pt x="132" y="30"/>
                  </a:lnTo>
                  <a:lnTo>
                    <a:pt x="132" y="36"/>
                  </a:lnTo>
                  <a:lnTo>
                    <a:pt x="132" y="48"/>
                  </a:lnTo>
                  <a:lnTo>
                    <a:pt x="126" y="42"/>
                  </a:lnTo>
                  <a:lnTo>
                    <a:pt x="120" y="54"/>
                  </a:lnTo>
                  <a:lnTo>
                    <a:pt x="84" y="48"/>
                  </a:lnTo>
                  <a:lnTo>
                    <a:pt x="84" y="60"/>
                  </a:lnTo>
                  <a:lnTo>
                    <a:pt x="36" y="54"/>
                  </a:lnTo>
                  <a:lnTo>
                    <a:pt x="36" y="60"/>
                  </a:lnTo>
                  <a:lnTo>
                    <a:pt x="12" y="54"/>
                  </a:lnTo>
                  <a:lnTo>
                    <a:pt x="0" y="54"/>
                  </a:lnTo>
                  <a:lnTo>
                    <a:pt x="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52" name="Freeform 980"/>
            <p:cNvSpPr>
              <a:spLocks/>
            </p:cNvSpPr>
            <p:nvPr/>
          </p:nvSpPr>
          <p:spPr bwMode="auto">
            <a:xfrm>
              <a:off x="3912" y="1752"/>
              <a:ext cx="36" cy="42"/>
            </a:xfrm>
            <a:custGeom>
              <a:avLst/>
              <a:gdLst>
                <a:gd name="T0" fmla="*/ 36 w 36"/>
                <a:gd name="T1" fmla="*/ 24 h 42"/>
                <a:gd name="T2" fmla="*/ 24 w 36"/>
                <a:gd name="T3" fmla="*/ 24 h 42"/>
                <a:gd name="T4" fmla="*/ 24 w 36"/>
                <a:gd name="T5" fmla="*/ 30 h 42"/>
                <a:gd name="T6" fmla="*/ 18 w 36"/>
                <a:gd name="T7" fmla="*/ 30 h 42"/>
                <a:gd name="T8" fmla="*/ 24 w 36"/>
                <a:gd name="T9" fmla="*/ 30 h 42"/>
                <a:gd name="T10" fmla="*/ 12 w 36"/>
                <a:gd name="T11" fmla="*/ 36 h 42"/>
                <a:gd name="T12" fmla="*/ 12 w 36"/>
                <a:gd name="T13" fmla="*/ 42 h 42"/>
                <a:gd name="T14" fmla="*/ 6 w 36"/>
                <a:gd name="T15" fmla="*/ 42 h 42"/>
                <a:gd name="T16" fmla="*/ 6 w 36"/>
                <a:gd name="T17" fmla="*/ 30 h 42"/>
                <a:gd name="T18" fmla="*/ 0 w 36"/>
                <a:gd name="T19" fmla="*/ 30 h 42"/>
                <a:gd name="T20" fmla="*/ 0 w 36"/>
                <a:gd name="T21" fmla="*/ 12 h 42"/>
                <a:gd name="T22" fmla="*/ 0 w 36"/>
                <a:gd name="T23" fmla="*/ 6 h 42"/>
                <a:gd name="T24" fmla="*/ 6 w 36"/>
                <a:gd name="T25" fmla="*/ 0 h 42"/>
                <a:gd name="T26" fmla="*/ 24 w 36"/>
                <a:gd name="T27" fmla="*/ 0 h 42"/>
                <a:gd name="T28" fmla="*/ 24 w 36"/>
                <a:gd name="T29" fmla="*/ 6 h 42"/>
                <a:gd name="T30" fmla="*/ 36 w 36"/>
                <a:gd name="T31" fmla="*/ 0 h 42"/>
                <a:gd name="T32" fmla="*/ 36 w 36"/>
                <a:gd name="T33"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2">
                  <a:moveTo>
                    <a:pt x="36" y="24"/>
                  </a:moveTo>
                  <a:lnTo>
                    <a:pt x="24" y="24"/>
                  </a:lnTo>
                  <a:lnTo>
                    <a:pt x="24" y="30"/>
                  </a:lnTo>
                  <a:lnTo>
                    <a:pt x="18" y="30"/>
                  </a:lnTo>
                  <a:lnTo>
                    <a:pt x="24" y="30"/>
                  </a:lnTo>
                  <a:lnTo>
                    <a:pt x="12" y="36"/>
                  </a:lnTo>
                  <a:lnTo>
                    <a:pt x="12" y="42"/>
                  </a:lnTo>
                  <a:lnTo>
                    <a:pt x="6" y="42"/>
                  </a:lnTo>
                  <a:lnTo>
                    <a:pt x="6" y="30"/>
                  </a:lnTo>
                  <a:lnTo>
                    <a:pt x="0" y="30"/>
                  </a:lnTo>
                  <a:lnTo>
                    <a:pt x="0" y="12"/>
                  </a:lnTo>
                  <a:lnTo>
                    <a:pt x="0" y="6"/>
                  </a:lnTo>
                  <a:lnTo>
                    <a:pt x="6" y="0"/>
                  </a:lnTo>
                  <a:lnTo>
                    <a:pt x="24" y="0"/>
                  </a:lnTo>
                  <a:lnTo>
                    <a:pt x="24" y="6"/>
                  </a:lnTo>
                  <a:lnTo>
                    <a:pt x="36" y="0"/>
                  </a:lnTo>
                  <a:lnTo>
                    <a:pt x="3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53" name="Freeform 981"/>
            <p:cNvSpPr>
              <a:spLocks/>
            </p:cNvSpPr>
            <p:nvPr/>
          </p:nvSpPr>
          <p:spPr bwMode="auto">
            <a:xfrm>
              <a:off x="3174" y="1830"/>
              <a:ext cx="48" cy="42"/>
            </a:xfrm>
            <a:custGeom>
              <a:avLst/>
              <a:gdLst>
                <a:gd name="T0" fmla="*/ 48 w 48"/>
                <a:gd name="T1" fmla="*/ 30 h 42"/>
                <a:gd name="T2" fmla="*/ 48 w 48"/>
                <a:gd name="T3" fmla="*/ 42 h 42"/>
                <a:gd name="T4" fmla="*/ 12 w 48"/>
                <a:gd name="T5" fmla="*/ 42 h 42"/>
                <a:gd name="T6" fmla="*/ 12 w 48"/>
                <a:gd name="T7" fmla="*/ 36 h 42"/>
                <a:gd name="T8" fmla="*/ 6 w 48"/>
                <a:gd name="T9" fmla="*/ 36 h 42"/>
                <a:gd name="T10" fmla="*/ 6 w 48"/>
                <a:gd name="T11" fmla="*/ 30 h 42"/>
                <a:gd name="T12" fmla="*/ 6 w 48"/>
                <a:gd name="T13" fmla="*/ 24 h 42"/>
                <a:gd name="T14" fmla="*/ 0 w 48"/>
                <a:gd name="T15" fmla="*/ 18 h 42"/>
                <a:gd name="T16" fmla="*/ 0 w 48"/>
                <a:gd name="T17" fmla="*/ 12 h 42"/>
                <a:gd name="T18" fmla="*/ 0 w 48"/>
                <a:gd name="T19" fmla="*/ 6 h 42"/>
                <a:gd name="T20" fmla="*/ 0 w 48"/>
                <a:gd name="T21" fmla="*/ 0 h 42"/>
                <a:gd name="T22" fmla="*/ 42 w 48"/>
                <a:gd name="T23" fmla="*/ 0 h 42"/>
                <a:gd name="T24" fmla="*/ 42 w 48"/>
                <a:gd name="T25" fmla="*/ 6 h 42"/>
                <a:gd name="T26" fmla="*/ 48 w 48"/>
                <a:gd name="T2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2">
                  <a:moveTo>
                    <a:pt x="48" y="30"/>
                  </a:moveTo>
                  <a:lnTo>
                    <a:pt x="48" y="42"/>
                  </a:lnTo>
                  <a:lnTo>
                    <a:pt x="12" y="42"/>
                  </a:lnTo>
                  <a:lnTo>
                    <a:pt x="12" y="36"/>
                  </a:lnTo>
                  <a:lnTo>
                    <a:pt x="6" y="36"/>
                  </a:lnTo>
                  <a:lnTo>
                    <a:pt x="6" y="30"/>
                  </a:lnTo>
                  <a:lnTo>
                    <a:pt x="6" y="24"/>
                  </a:lnTo>
                  <a:lnTo>
                    <a:pt x="0" y="18"/>
                  </a:lnTo>
                  <a:lnTo>
                    <a:pt x="0" y="12"/>
                  </a:lnTo>
                  <a:lnTo>
                    <a:pt x="0" y="6"/>
                  </a:lnTo>
                  <a:lnTo>
                    <a:pt x="0" y="0"/>
                  </a:lnTo>
                  <a:lnTo>
                    <a:pt x="42" y="0"/>
                  </a:lnTo>
                  <a:lnTo>
                    <a:pt x="42" y="6"/>
                  </a:lnTo>
                  <a:lnTo>
                    <a:pt x="48"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54" name="Freeform 982"/>
            <p:cNvSpPr>
              <a:spLocks/>
            </p:cNvSpPr>
            <p:nvPr/>
          </p:nvSpPr>
          <p:spPr bwMode="auto">
            <a:xfrm>
              <a:off x="3708" y="1782"/>
              <a:ext cx="30" cy="30"/>
            </a:xfrm>
            <a:custGeom>
              <a:avLst/>
              <a:gdLst>
                <a:gd name="T0" fmla="*/ 30 w 30"/>
                <a:gd name="T1" fmla="*/ 30 h 30"/>
                <a:gd name="T2" fmla="*/ 24 w 30"/>
                <a:gd name="T3" fmla="*/ 30 h 30"/>
                <a:gd name="T4" fmla="*/ 0 w 30"/>
                <a:gd name="T5" fmla="*/ 30 h 30"/>
                <a:gd name="T6" fmla="*/ 0 w 30"/>
                <a:gd name="T7" fmla="*/ 6 h 30"/>
                <a:gd name="T8" fmla="*/ 12 w 30"/>
                <a:gd name="T9" fmla="*/ 0 h 30"/>
                <a:gd name="T10" fmla="*/ 30 w 30"/>
                <a:gd name="T11" fmla="*/ 0 h 30"/>
                <a:gd name="T12" fmla="*/ 30 w 30"/>
                <a:gd name="T13" fmla="*/ 18 h 30"/>
                <a:gd name="T14" fmla="*/ 30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30" y="30"/>
                  </a:moveTo>
                  <a:lnTo>
                    <a:pt x="24" y="30"/>
                  </a:lnTo>
                  <a:lnTo>
                    <a:pt x="0" y="30"/>
                  </a:lnTo>
                  <a:lnTo>
                    <a:pt x="0" y="6"/>
                  </a:lnTo>
                  <a:lnTo>
                    <a:pt x="12" y="0"/>
                  </a:lnTo>
                  <a:lnTo>
                    <a:pt x="30" y="0"/>
                  </a:lnTo>
                  <a:lnTo>
                    <a:pt x="30" y="18"/>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55" name="Freeform 983"/>
            <p:cNvSpPr>
              <a:spLocks/>
            </p:cNvSpPr>
            <p:nvPr/>
          </p:nvSpPr>
          <p:spPr bwMode="auto">
            <a:xfrm>
              <a:off x="3984" y="1746"/>
              <a:ext cx="18" cy="18"/>
            </a:xfrm>
            <a:custGeom>
              <a:avLst/>
              <a:gdLst>
                <a:gd name="T0" fmla="*/ 18 w 18"/>
                <a:gd name="T1" fmla="*/ 12 h 18"/>
                <a:gd name="T2" fmla="*/ 0 w 18"/>
                <a:gd name="T3" fmla="*/ 18 h 18"/>
                <a:gd name="T4" fmla="*/ 0 w 18"/>
                <a:gd name="T5" fmla="*/ 6 h 18"/>
                <a:gd name="T6" fmla="*/ 0 w 18"/>
                <a:gd name="T7" fmla="*/ 0 h 18"/>
                <a:gd name="T8" fmla="*/ 6 w 18"/>
                <a:gd name="T9" fmla="*/ 0 h 18"/>
                <a:gd name="T10" fmla="*/ 12 w 18"/>
                <a:gd name="T11" fmla="*/ 0 h 18"/>
                <a:gd name="T12" fmla="*/ 18 w 18"/>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12"/>
                  </a:moveTo>
                  <a:lnTo>
                    <a:pt x="0" y="18"/>
                  </a:lnTo>
                  <a:lnTo>
                    <a:pt x="0" y="6"/>
                  </a:lnTo>
                  <a:lnTo>
                    <a:pt x="0" y="0"/>
                  </a:lnTo>
                  <a:lnTo>
                    <a:pt x="6" y="0"/>
                  </a:lnTo>
                  <a:lnTo>
                    <a:pt x="12" y="0"/>
                  </a:lnTo>
                  <a:lnTo>
                    <a:pt x="18"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56" name="Freeform 984"/>
            <p:cNvSpPr>
              <a:spLocks/>
            </p:cNvSpPr>
            <p:nvPr/>
          </p:nvSpPr>
          <p:spPr bwMode="auto">
            <a:xfrm>
              <a:off x="3534" y="1800"/>
              <a:ext cx="36" cy="30"/>
            </a:xfrm>
            <a:custGeom>
              <a:avLst/>
              <a:gdLst>
                <a:gd name="T0" fmla="*/ 30 w 36"/>
                <a:gd name="T1" fmla="*/ 30 h 30"/>
                <a:gd name="T2" fmla="*/ 6 w 36"/>
                <a:gd name="T3" fmla="*/ 30 h 30"/>
                <a:gd name="T4" fmla="*/ 0 w 36"/>
                <a:gd name="T5" fmla="*/ 6 h 30"/>
                <a:gd name="T6" fmla="*/ 36 w 36"/>
                <a:gd name="T7" fmla="*/ 0 h 30"/>
                <a:gd name="T8" fmla="*/ 36 w 36"/>
                <a:gd name="T9" fmla="*/ 24 h 30"/>
                <a:gd name="T10" fmla="*/ 30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30" y="30"/>
                  </a:moveTo>
                  <a:lnTo>
                    <a:pt x="6" y="30"/>
                  </a:lnTo>
                  <a:lnTo>
                    <a:pt x="0" y="6"/>
                  </a:lnTo>
                  <a:lnTo>
                    <a:pt x="36" y="0"/>
                  </a:lnTo>
                  <a:lnTo>
                    <a:pt x="36" y="24"/>
                  </a:lnTo>
                  <a:lnTo>
                    <a:pt x="30"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57" name="Freeform 985"/>
            <p:cNvSpPr>
              <a:spLocks/>
            </p:cNvSpPr>
            <p:nvPr/>
          </p:nvSpPr>
          <p:spPr bwMode="auto">
            <a:xfrm>
              <a:off x="4404" y="1662"/>
              <a:ext cx="60" cy="54"/>
            </a:xfrm>
            <a:custGeom>
              <a:avLst/>
              <a:gdLst>
                <a:gd name="T0" fmla="*/ 30 w 60"/>
                <a:gd name="T1" fmla="*/ 42 h 54"/>
                <a:gd name="T2" fmla="*/ 24 w 60"/>
                <a:gd name="T3" fmla="*/ 42 h 54"/>
                <a:gd name="T4" fmla="*/ 18 w 60"/>
                <a:gd name="T5" fmla="*/ 42 h 54"/>
                <a:gd name="T6" fmla="*/ 12 w 60"/>
                <a:gd name="T7" fmla="*/ 30 h 54"/>
                <a:gd name="T8" fmla="*/ 6 w 60"/>
                <a:gd name="T9" fmla="*/ 30 h 54"/>
                <a:gd name="T10" fmla="*/ 6 w 60"/>
                <a:gd name="T11" fmla="*/ 24 h 54"/>
                <a:gd name="T12" fmla="*/ 0 w 60"/>
                <a:gd name="T13" fmla="*/ 24 h 54"/>
                <a:gd name="T14" fmla="*/ 6 w 60"/>
                <a:gd name="T15" fmla="*/ 18 h 54"/>
                <a:gd name="T16" fmla="*/ 6 w 60"/>
                <a:gd name="T17" fmla="*/ 12 h 54"/>
                <a:gd name="T18" fmla="*/ 12 w 60"/>
                <a:gd name="T19" fmla="*/ 12 h 54"/>
                <a:gd name="T20" fmla="*/ 18 w 60"/>
                <a:gd name="T21" fmla="*/ 6 h 54"/>
                <a:gd name="T22" fmla="*/ 24 w 60"/>
                <a:gd name="T23" fmla="*/ 6 h 54"/>
                <a:gd name="T24" fmla="*/ 24 w 60"/>
                <a:gd name="T25" fmla="*/ 0 h 54"/>
                <a:gd name="T26" fmla="*/ 30 w 60"/>
                <a:gd name="T27" fmla="*/ 0 h 54"/>
                <a:gd name="T28" fmla="*/ 36 w 60"/>
                <a:gd name="T29" fmla="*/ 0 h 54"/>
                <a:gd name="T30" fmla="*/ 36 w 60"/>
                <a:gd name="T31" fmla="*/ 6 h 54"/>
                <a:gd name="T32" fmla="*/ 60 w 60"/>
                <a:gd name="T33" fmla="*/ 36 h 54"/>
                <a:gd name="T34" fmla="*/ 60 w 60"/>
                <a:gd name="T35" fmla="*/ 48 h 54"/>
                <a:gd name="T36" fmla="*/ 60 w 60"/>
                <a:gd name="T37" fmla="*/ 54 h 54"/>
                <a:gd name="T38" fmla="*/ 54 w 60"/>
                <a:gd name="T39" fmla="*/ 54 h 54"/>
                <a:gd name="T40" fmla="*/ 48 w 60"/>
                <a:gd name="T41" fmla="*/ 54 h 54"/>
                <a:gd name="T42" fmla="*/ 42 w 60"/>
                <a:gd name="T43" fmla="*/ 54 h 54"/>
                <a:gd name="T44" fmla="*/ 36 w 60"/>
                <a:gd name="T45" fmla="*/ 48 h 54"/>
                <a:gd name="T46" fmla="*/ 30 w 60"/>
                <a:gd name="T4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54">
                  <a:moveTo>
                    <a:pt x="30" y="42"/>
                  </a:moveTo>
                  <a:lnTo>
                    <a:pt x="24" y="42"/>
                  </a:lnTo>
                  <a:lnTo>
                    <a:pt x="18" y="42"/>
                  </a:lnTo>
                  <a:lnTo>
                    <a:pt x="12" y="30"/>
                  </a:lnTo>
                  <a:lnTo>
                    <a:pt x="6" y="30"/>
                  </a:lnTo>
                  <a:lnTo>
                    <a:pt x="6" y="24"/>
                  </a:lnTo>
                  <a:lnTo>
                    <a:pt x="0" y="24"/>
                  </a:lnTo>
                  <a:lnTo>
                    <a:pt x="6" y="18"/>
                  </a:lnTo>
                  <a:lnTo>
                    <a:pt x="6" y="12"/>
                  </a:lnTo>
                  <a:lnTo>
                    <a:pt x="12" y="12"/>
                  </a:lnTo>
                  <a:lnTo>
                    <a:pt x="18" y="6"/>
                  </a:lnTo>
                  <a:lnTo>
                    <a:pt x="24" y="6"/>
                  </a:lnTo>
                  <a:lnTo>
                    <a:pt x="24" y="0"/>
                  </a:lnTo>
                  <a:lnTo>
                    <a:pt x="30" y="0"/>
                  </a:lnTo>
                  <a:lnTo>
                    <a:pt x="36" y="0"/>
                  </a:lnTo>
                  <a:lnTo>
                    <a:pt x="36" y="6"/>
                  </a:lnTo>
                  <a:lnTo>
                    <a:pt x="60" y="36"/>
                  </a:lnTo>
                  <a:lnTo>
                    <a:pt x="60" y="48"/>
                  </a:lnTo>
                  <a:lnTo>
                    <a:pt x="60" y="54"/>
                  </a:lnTo>
                  <a:lnTo>
                    <a:pt x="54" y="54"/>
                  </a:lnTo>
                  <a:lnTo>
                    <a:pt x="48" y="54"/>
                  </a:lnTo>
                  <a:lnTo>
                    <a:pt x="42" y="54"/>
                  </a:lnTo>
                  <a:lnTo>
                    <a:pt x="36" y="48"/>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58" name="Freeform 986"/>
            <p:cNvSpPr>
              <a:spLocks/>
            </p:cNvSpPr>
            <p:nvPr/>
          </p:nvSpPr>
          <p:spPr bwMode="auto">
            <a:xfrm>
              <a:off x="3474" y="1812"/>
              <a:ext cx="12" cy="54"/>
            </a:xfrm>
            <a:custGeom>
              <a:avLst/>
              <a:gdLst>
                <a:gd name="T0" fmla="*/ 0 w 12"/>
                <a:gd name="T1" fmla="*/ 30 h 54"/>
                <a:gd name="T2" fmla="*/ 0 w 12"/>
                <a:gd name="T3" fmla="*/ 0 h 54"/>
                <a:gd name="T4" fmla="*/ 6 w 12"/>
                <a:gd name="T5" fmla="*/ 0 h 54"/>
                <a:gd name="T6" fmla="*/ 6 w 12"/>
                <a:gd name="T7" fmla="*/ 6 h 54"/>
                <a:gd name="T8" fmla="*/ 6 w 12"/>
                <a:gd name="T9" fmla="*/ 12 h 54"/>
                <a:gd name="T10" fmla="*/ 6 w 12"/>
                <a:gd name="T11" fmla="*/ 18 h 54"/>
                <a:gd name="T12" fmla="*/ 6 w 12"/>
                <a:gd name="T13" fmla="*/ 24 h 54"/>
                <a:gd name="T14" fmla="*/ 12 w 12"/>
                <a:gd name="T15" fmla="*/ 24 h 54"/>
                <a:gd name="T16" fmla="*/ 12 w 12"/>
                <a:gd name="T17" fmla="*/ 30 h 54"/>
                <a:gd name="T18" fmla="*/ 12 w 12"/>
                <a:gd name="T19" fmla="*/ 36 h 54"/>
                <a:gd name="T20" fmla="*/ 12 w 12"/>
                <a:gd name="T21" fmla="*/ 42 h 54"/>
                <a:gd name="T22" fmla="*/ 12 w 12"/>
                <a:gd name="T23" fmla="*/ 48 h 54"/>
                <a:gd name="T24" fmla="*/ 12 w 12"/>
                <a:gd name="T25" fmla="*/ 54 h 54"/>
                <a:gd name="T26" fmla="*/ 6 w 12"/>
                <a:gd name="T27" fmla="*/ 54 h 54"/>
                <a:gd name="T28" fmla="*/ 0 w 12"/>
                <a:gd name="T2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54">
                  <a:moveTo>
                    <a:pt x="0" y="30"/>
                  </a:moveTo>
                  <a:lnTo>
                    <a:pt x="0" y="0"/>
                  </a:lnTo>
                  <a:lnTo>
                    <a:pt x="6" y="0"/>
                  </a:lnTo>
                  <a:lnTo>
                    <a:pt x="6" y="6"/>
                  </a:lnTo>
                  <a:lnTo>
                    <a:pt x="6" y="12"/>
                  </a:lnTo>
                  <a:lnTo>
                    <a:pt x="6" y="18"/>
                  </a:lnTo>
                  <a:lnTo>
                    <a:pt x="6" y="24"/>
                  </a:lnTo>
                  <a:lnTo>
                    <a:pt x="12" y="24"/>
                  </a:lnTo>
                  <a:lnTo>
                    <a:pt x="12" y="30"/>
                  </a:lnTo>
                  <a:lnTo>
                    <a:pt x="12" y="36"/>
                  </a:lnTo>
                  <a:lnTo>
                    <a:pt x="12" y="42"/>
                  </a:lnTo>
                  <a:lnTo>
                    <a:pt x="12" y="48"/>
                  </a:lnTo>
                  <a:lnTo>
                    <a:pt x="12" y="54"/>
                  </a:lnTo>
                  <a:lnTo>
                    <a:pt x="6" y="54"/>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59" name="Freeform 987"/>
            <p:cNvSpPr>
              <a:spLocks/>
            </p:cNvSpPr>
            <p:nvPr/>
          </p:nvSpPr>
          <p:spPr bwMode="auto">
            <a:xfrm>
              <a:off x="3288" y="1824"/>
              <a:ext cx="30" cy="30"/>
            </a:xfrm>
            <a:custGeom>
              <a:avLst/>
              <a:gdLst>
                <a:gd name="T0" fmla="*/ 0 w 30"/>
                <a:gd name="T1" fmla="*/ 30 h 30"/>
                <a:gd name="T2" fmla="*/ 0 w 30"/>
                <a:gd name="T3" fmla="*/ 6 h 30"/>
                <a:gd name="T4" fmla="*/ 6 w 30"/>
                <a:gd name="T5" fmla="*/ 6 h 30"/>
                <a:gd name="T6" fmla="*/ 12 w 30"/>
                <a:gd name="T7" fmla="*/ 6 h 30"/>
                <a:gd name="T8" fmla="*/ 18 w 30"/>
                <a:gd name="T9" fmla="*/ 6 h 30"/>
                <a:gd name="T10" fmla="*/ 24 w 30"/>
                <a:gd name="T11" fmla="*/ 6 h 30"/>
                <a:gd name="T12" fmla="*/ 24 w 30"/>
                <a:gd name="T13" fmla="*/ 0 h 30"/>
                <a:gd name="T14" fmla="*/ 30 w 30"/>
                <a:gd name="T15" fmla="*/ 6 h 30"/>
                <a:gd name="T16" fmla="*/ 30 w 30"/>
                <a:gd name="T17" fmla="*/ 18 h 30"/>
                <a:gd name="T18" fmla="*/ 24 w 30"/>
                <a:gd name="T19" fmla="*/ 18 h 30"/>
                <a:gd name="T20" fmla="*/ 24 w 30"/>
                <a:gd name="T21" fmla="*/ 24 h 30"/>
                <a:gd name="T22" fmla="*/ 18 w 30"/>
                <a:gd name="T23" fmla="*/ 24 h 30"/>
                <a:gd name="T24" fmla="*/ 18 w 30"/>
                <a:gd name="T25" fmla="*/ 30 h 30"/>
                <a:gd name="T26" fmla="*/ 0 w 30"/>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0" y="30"/>
                  </a:moveTo>
                  <a:lnTo>
                    <a:pt x="0" y="6"/>
                  </a:lnTo>
                  <a:lnTo>
                    <a:pt x="6" y="6"/>
                  </a:lnTo>
                  <a:lnTo>
                    <a:pt x="12" y="6"/>
                  </a:lnTo>
                  <a:lnTo>
                    <a:pt x="18" y="6"/>
                  </a:lnTo>
                  <a:lnTo>
                    <a:pt x="24" y="6"/>
                  </a:lnTo>
                  <a:lnTo>
                    <a:pt x="24" y="0"/>
                  </a:lnTo>
                  <a:lnTo>
                    <a:pt x="30" y="6"/>
                  </a:lnTo>
                  <a:lnTo>
                    <a:pt x="30" y="18"/>
                  </a:lnTo>
                  <a:lnTo>
                    <a:pt x="24" y="18"/>
                  </a:lnTo>
                  <a:lnTo>
                    <a:pt x="24" y="24"/>
                  </a:lnTo>
                  <a:lnTo>
                    <a:pt x="18" y="24"/>
                  </a:lnTo>
                  <a:lnTo>
                    <a:pt x="18"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60" name="Freeform 988"/>
            <p:cNvSpPr>
              <a:spLocks/>
            </p:cNvSpPr>
            <p:nvPr/>
          </p:nvSpPr>
          <p:spPr bwMode="auto">
            <a:xfrm>
              <a:off x="3948" y="1752"/>
              <a:ext cx="36" cy="30"/>
            </a:xfrm>
            <a:custGeom>
              <a:avLst/>
              <a:gdLst>
                <a:gd name="T0" fmla="*/ 0 w 36"/>
                <a:gd name="T1" fmla="*/ 30 h 30"/>
                <a:gd name="T2" fmla="*/ 0 w 36"/>
                <a:gd name="T3" fmla="*/ 24 h 30"/>
                <a:gd name="T4" fmla="*/ 0 w 36"/>
                <a:gd name="T5" fmla="*/ 0 h 30"/>
                <a:gd name="T6" fmla="*/ 6 w 36"/>
                <a:gd name="T7" fmla="*/ 0 h 30"/>
                <a:gd name="T8" fmla="*/ 24 w 36"/>
                <a:gd name="T9" fmla="*/ 0 h 30"/>
                <a:gd name="T10" fmla="*/ 36 w 36"/>
                <a:gd name="T11" fmla="*/ 0 h 30"/>
                <a:gd name="T12" fmla="*/ 36 w 36"/>
                <a:gd name="T13" fmla="*/ 12 h 30"/>
                <a:gd name="T14" fmla="*/ 36 w 36"/>
                <a:gd name="T15" fmla="*/ 18 h 30"/>
                <a:gd name="T16" fmla="*/ 36 w 36"/>
                <a:gd name="T17" fmla="*/ 24 h 30"/>
                <a:gd name="T18" fmla="*/ 30 w 36"/>
                <a:gd name="T19" fmla="*/ 24 h 30"/>
                <a:gd name="T20" fmla="*/ 36 w 36"/>
                <a:gd name="T21" fmla="*/ 24 h 30"/>
                <a:gd name="T22" fmla="*/ 36 w 36"/>
                <a:gd name="T23" fmla="*/ 30 h 30"/>
                <a:gd name="T24" fmla="*/ 30 w 36"/>
                <a:gd name="T25" fmla="*/ 30 h 30"/>
                <a:gd name="T26" fmla="*/ 0 w 36"/>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0">
                  <a:moveTo>
                    <a:pt x="0" y="30"/>
                  </a:moveTo>
                  <a:lnTo>
                    <a:pt x="0" y="24"/>
                  </a:lnTo>
                  <a:lnTo>
                    <a:pt x="0" y="0"/>
                  </a:lnTo>
                  <a:lnTo>
                    <a:pt x="6" y="0"/>
                  </a:lnTo>
                  <a:lnTo>
                    <a:pt x="24" y="0"/>
                  </a:lnTo>
                  <a:lnTo>
                    <a:pt x="36" y="0"/>
                  </a:lnTo>
                  <a:lnTo>
                    <a:pt x="36" y="12"/>
                  </a:lnTo>
                  <a:lnTo>
                    <a:pt x="36" y="18"/>
                  </a:lnTo>
                  <a:lnTo>
                    <a:pt x="36" y="24"/>
                  </a:lnTo>
                  <a:lnTo>
                    <a:pt x="30" y="24"/>
                  </a:lnTo>
                  <a:lnTo>
                    <a:pt x="36" y="24"/>
                  </a:lnTo>
                  <a:lnTo>
                    <a:pt x="36" y="30"/>
                  </a:lnTo>
                  <a:lnTo>
                    <a:pt x="30"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61" name="Freeform 989"/>
            <p:cNvSpPr>
              <a:spLocks/>
            </p:cNvSpPr>
            <p:nvPr/>
          </p:nvSpPr>
          <p:spPr bwMode="auto">
            <a:xfrm>
              <a:off x="4440" y="1656"/>
              <a:ext cx="42" cy="60"/>
            </a:xfrm>
            <a:custGeom>
              <a:avLst/>
              <a:gdLst>
                <a:gd name="T0" fmla="*/ 24 w 42"/>
                <a:gd name="T1" fmla="*/ 60 h 60"/>
                <a:gd name="T2" fmla="*/ 24 w 42"/>
                <a:gd name="T3" fmla="*/ 54 h 60"/>
                <a:gd name="T4" fmla="*/ 24 w 42"/>
                <a:gd name="T5" fmla="*/ 42 h 60"/>
                <a:gd name="T6" fmla="*/ 0 w 42"/>
                <a:gd name="T7" fmla="*/ 12 h 60"/>
                <a:gd name="T8" fmla="*/ 6 w 42"/>
                <a:gd name="T9" fmla="*/ 12 h 60"/>
                <a:gd name="T10" fmla="*/ 12 w 42"/>
                <a:gd name="T11" fmla="*/ 0 h 60"/>
                <a:gd name="T12" fmla="*/ 24 w 42"/>
                <a:gd name="T13" fmla="*/ 0 h 60"/>
                <a:gd name="T14" fmla="*/ 24 w 42"/>
                <a:gd name="T15" fmla="*/ 6 h 60"/>
                <a:gd name="T16" fmla="*/ 30 w 42"/>
                <a:gd name="T17" fmla="*/ 6 h 60"/>
                <a:gd name="T18" fmla="*/ 36 w 42"/>
                <a:gd name="T19" fmla="*/ 0 h 60"/>
                <a:gd name="T20" fmla="*/ 42 w 42"/>
                <a:gd name="T21" fmla="*/ 0 h 60"/>
                <a:gd name="T22" fmla="*/ 42 w 42"/>
                <a:gd name="T23" fmla="*/ 6 h 60"/>
                <a:gd name="T24" fmla="*/ 36 w 42"/>
                <a:gd name="T25" fmla="*/ 6 h 60"/>
                <a:gd name="T26" fmla="*/ 36 w 42"/>
                <a:gd name="T27" fmla="*/ 24 h 60"/>
                <a:gd name="T28" fmla="*/ 36 w 42"/>
                <a:gd name="T29" fmla="*/ 42 h 60"/>
                <a:gd name="T30" fmla="*/ 36 w 42"/>
                <a:gd name="T31" fmla="*/ 48 h 60"/>
                <a:gd name="T32" fmla="*/ 30 w 42"/>
                <a:gd name="T33" fmla="*/ 60 h 60"/>
                <a:gd name="T34" fmla="*/ 24 w 42"/>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0">
                  <a:moveTo>
                    <a:pt x="24" y="60"/>
                  </a:moveTo>
                  <a:lnTo>
                    <a:pt x="24" y="54"/>
                  </a:lnTo>
                  <a:lnTo>
                    <a:pt x="24" y="42"/>
                  </a:lnTo>
                  <a:lnTo>
                    <a:pt x="0" y="12"/>
                  </a:lnTo>
                  <a:lnTo>
                    <a:pt x="6" y="12"/>
                  </a:lnTo>
                  <a:lnTo>
                    <a:pt x="12" y="0"/>
                  </a:lnTo>
                  <a:lnTo>
                    <a:pt x="24" y="0"/>
                  </a:lnTo>
                  <a:lnTo>
                    <a:pt x="24" y="6"/>
                  </a:lnTo>
                  <a:lnTo>
                    <a:pt x="30" y="6"/>
                  </a:lnTo>
                  <a:lnTo>
                    <a:pt x="36" y="0"/>
                  </a:lnTo>
                  <a:lnTo>
                    <a:pt x="42" y="0"/>
                  </a:lnTo>
                  <a:lnTo>
                    <a:pt x="42" y="6"/>
                  </a:lnTo>
                  <a:lnTo>
                    <a:pt x="36" y="6"/>
                  </a:lnTo>
                  <a:lnTo>
                    <a:pt x="36" y="24"/>
                  </a:lnTo>
                  <a:lnTo>
                    <a:pt x="36" y="42"/>
                  </a:lnTo>
                  <a:lnTo>
                    <a:pt x="36" y="48"/>
                  </a:lnTo>
                  <a:lnTo>
                    <a:pt x="30" y="60"/>
                  </a:lnTo>
                  <a:lnTo>
                    <a:pt x="24"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62" name="Freeform 990"/>
            <p:cNvSpPr>
              <a:spLocks/>
            </p:cNvSpPr>
            <p:nvPr/>
          </p:nvSpPr>
          <p:spPr bwMode="auto">
            <a:xfrm>
              <a:off x="4164" y="1716"/>
              <a:ext cx="36" cy="48"/>
            </a:xfrm>
            <a:custGeom>
              <a:avLst/>
              <a:gdLst>
                <a:gd name="T0" fmla="*/ 0 w 36"/>
                <a:gd name="T1" fmla="*/ 48 h 48"/>
                <a:gd name="T2" fmla="*/ 6 w 36"/>
                <a:gd name="T3" fmla="*/ 42 h 48"/>
                <a:gd name="T4" fmla="*/ 6 w 36"/>
                <a:gd name="T5" fmla="*/ 36 h 48"/>
                <a:gd name="T6" fmla="*/ 6 w 36"/>
                <a:gd name="T7" fmla="*/ 18 h 48"/>
                <a:gd name="T8" fmla="*/ 6 w 36"/>
                <a:gd name="T9" fmla="*/ 12 h 48"/>
                <a:gd name="T10" fmla="*/ 12 w 36"/>
                <a:gd name="T11" fmla="*/ 12 h 48"/>
                <a:gd name="T12" fmla="*/ 6 w 36"/>
                <a:gd name="T13" fmla="*/ 6 h 48"/>
                <a:gd name="T14" fmla="*/ 12 w 36"/>
                <a:gd name="T15" fmla="*/ 6 h 48"/>
                <a:gd name="T16" fmla="*/ 12 w 36"/>
                <a:gd name="T17" fmla="*/ 0 h 48"/>
                <a:gd name="T18" fmla="*/ 18 w 36"/>
                <a:gd name="T19" fmla="*/ 0 h 48"/>
                <a:gd name="T20" fmla="*/ 30 w 36"/>
                <a:gd name="T21" fmla="*/ 0 h 48"/>
                <a:gd name="T22" fmla="*/ 36 w 36"/>
                <a:gd name="T23" fmla="*/ 6 h 48"/>
                <a:gd name="T24" fmla="*/ 30 w 36"/>
                <a:gd name="T25" fmla="*/ 12 h 48"/>
                <a:gd name="T26" fmla="*/ 30 w 36"/>
                <a:gd name="T27" fmla="*/ 30 h 48"/>
                <a:gd name="T28" fmla="*/ 24 w 36"/>
                <a:gd name="T29" fmla="*/ 36 h 48"/>
                <a:gd name="T30" fmla="*/ 24 w 36"/>
                <a:gd name="T31" fmla="*/ 42 h 48"/>
                <a:gd name="T32" fmla="*/ 6 w 36"/>
                <a:gd name="T33" fmla="*/ 48 h 48"/>
                <a:gd name="T34" fmla="*/ 0 w 36"/>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8">
                  <a:moveTo>
                    <a:pt x="0" y="48"/>
                  </a:moveTo>
                  <a:lnTo>
                    <a:pt x="6" y="42"/>
                  </a:lnTo>
                  <a:lnTo>
                    <a:pt x="6" y="36"/>
                  </a:lnTo>
                  <a:lnTo>
                    <a:pt x="6" y="18"/>
                  </a:lnTo>
                  <a:lnTo>
                    <a:pt x="6" y="12"/>
                  </a:lnTo>
                  <a:lnTo>
                    <a:pt x="12" y="12"/>
                  </a:lnTo>
                  <a:lnTo>
                    <a:pt x="6" y="6"/>
                  </a:lnTo>
                  <a:lnTo>
                    <a:pt x="12" y="6"/>
                  </a:lnTo>
                  <a:lnTo>
                    <a:pt x="12" y="0"/>
                  </a:lnTo>
                  <a:lnTo>
                    <a:pt x="18" y="0"/>
                  </a:lnTo>
                  <a:lnTo>
                    <a:pt x="30" y="0"/>
                  </a:lnTo>
                  <a:lnTo>
                    <a:pt x="36" y="6"/>
                  </a:lnTo>
                  <a:lnTo>
                    <a:pt x="30" y="12"/>
                  </a:lnTo>
                  <a:lnTo>
                    <a:pt x="30" y="30"/>
                  </a:lnTo>
                  <a:lnTo>
                    <a:pt x="24" y="36"/>
                  </a:lnTo>
                  <a:lnTo>
                    <a:pt x="24" y="42"/>
                  </a:lnTo>
                  <a:lnTo>
                    <a:pt x="6"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63" name="Freeform 991"/>
            <p:cNvSpPr>
              <a:spLocks/>
            </p:cNvSpPr>
            <p:nvPr/>
          </p:nvSpPr>
          <p:spPr bwMode="auto">
            <a:xfrm>
              <a:off x="3876" y="1764"/>
              <a:ext cx="42" cy="42"/>
            </a:xfrm>
            <a:custGeom>
              <a:avLst/>
              <a:gdLst>
                <a:gd name="T0" fmla="*/ 12 w 42"/>
                <a:gd name="T1" fmla="*/ 42 h 42"/>
                <a:gd name="T2" fmla="*/ 12 w 42"/>
                <a:gd name="T3" fmla="*/ 36 h 42"/>
                <a:gd name="T4" fmla="*/ 6 w 42"/>
                <a:gd name="T5" fmla="*/ 36 h 42"/>
                <a:gd name="T6" fmla="*/ 6 w 42"/>
                <a:gd name="T7" fmla="*/ 30 h 42"/>
                <a:gd name="T8" fmla="*/ 0 w 42"/>
                <a:gd name="T9" fmla="*/ 30 h 42"/>
                <a:gd name="T10" fmla="*/ 0 w 42"/>
                <a:gd name="T11" fmla="*/ 24 h 42"/>
                <a:gd name="T12" fmla="*/ 0 w 42"/>
                <a:gd name="T13" fmla="*/ 0 h 42"/>
                <a:gd name="T14" fmla="*/ 36 w 42"/>
                <a:gd name="T15" fmla="*/ 0 h 42"/>
                <a:gd name="T16" fmla="*/ 36 w 42"/>
                <a:gd name="T17" fmla="*/ 18 h 42"/>
                <a:gd name="T18" fmla="*/ 42 w 42"/>
                <a:gd name="T19" fmla="*/ 18 h 42"/>
                <a:gd name="T20" fmla="*/ 42 w 42"/>
                <a:gd name="T21" fmla="*/ 30 h 42"/>
                <a:gd name="T22" fmla="*/ 42 w 42"/>
                <a:gd name="T23" fmla="*/ 36 h 42"/>
                <a:gd name="T24" fmla="*/ 12 w 42"/>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12" y="42"/>
                  </a:moveTo>
                  <a:lnTo>
                    <a:pt x="12" y="36"/>
                  </a:lnTo>
                  <a:lnTo>
                    <a:pt x="6" y="36"/>
                  </a:lnTo>
                  <a:lnTo>
                    <a:pt x="6" y="30"/>
                  </a:lnTo>
                  <a:lnTo>
                    <a:pt x="0" y="30"/>
                  </a:lnTo>
                  <a:lnTo>
                    <a:pt x="0" y="24"/>
                  </a:lnTo>
                  <a:lnTo>
                    <a:pt x="0" y="0"/>
                  </a:lnTo>
                  <a:lnTo>
                    <a:pt x="36" y="0"/>
                  </a:lnTo>
                  <a:lnTo>
                    <a:pt x="36" y="18"/>
                  </a:lnTo>
                  <a:lnTo>
                    <a:pt x="42" y="18"/>
                  </a:lnTo>
                  <a:lnTo>
                    <a:pt x="42" y="30"/>
                  </a:lnTo>
                  <a:lnTo>
                    <a:pt x="42" y="36"/>
                  </a:lnTo>
                  <a:lnTo>
                    <a:pt x="1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64" name="Freeform 992"/>
            <p:cNvSpPr>
              <a:spLocks/>
            </p:cNvSpPr>
            <p:nvPr/>
          </p:nvSpPr>
          <p:spPr bwMode="auto">
            <a:xfrm>
              <a:off x="882" y="1584"/>
              <a:ext cx="66" cy="84"/>
            </a:xfrm>
            <a:custGeom>
              <a:avLst/>
              <a:gdLst>
                <a:gd name="T0" fmla="*/ 0 w 66"/>
                <a:gd name="T1" fmla="*/ 78 h 84"/>
                <a:gd name="T2" fmla="*/ 6 w 66"/>
                <a:gd name="T3" fmla="*/ 66 h 84"/>
                <a:gd name="T4" fmla="*/ 12 w 66"/>
                <a:gd name="T5" fmla="*/ 54 h 84"/>
                <a:gd name="T6" fmla="*/ 0 w 66"/>
                <a:gd name="T7" fmla="*/ 48 h 84"/>
                <a:gd name="T8" fmla="*/ 6 w 66"/>
                <a:gd name="T9" fmla="*/ 42 h 84"/>
                <a:gd name="T10" fmla="*/ 6 w 66"/>
                <a:gd name="T11" fmla="*/ 36 h 84"/>
                <a:gd name="T12" fmla="*/ 6 w 66"/>
                <a:gd name="T13" fmla="*/ 24 h 84"/>
                <a:gd name="T14" fmla="*/ 0 w 66"/>
                <a:gd name="T15" fmla="*/ 18 h 84"/>
                <a:gd name="T16" fmla="*/ 0 w 66"/>
                <a:gd name="T17" fmla="*/ 18 h 84"/>
                <a:gd name="T18" fmla="*/ 30 w 66"/>
                <a:gd name="T19" fmla="*/ 18 h 84"/>
                <a:gd name="T20" fmla="*/ 36 w 66"/>
                <a:gd name="T21" fmla="*/ 18 h 84"/>
                <a:gd name="T22" fmla="*/ 42 w 66"/>
                <a:gd name="T23" fmla="*/ 12 h 84"/>
                <a:gd name="T24" fmla="*/ 48 w 66"/>
                <a:gd name="T25" fmla="*/ 6 h 84"/>
                <a:gd name="T26" fmla="*/ 54 w 66"/>
                <a:gd name="T27" fmla="*/ 0 h 84"/>
                <a:gd name="T28" fmla="*/ 60 w 66"/>
                <a:gd name="T29" fmla="*/ 6 h 84"/>
                <a:gd name="T30" fmla="*/ 60 w 66"/>
                <a:gd name="T31" fmla="*/ 12 h 84"/>
                <a:gd name="T32" fmla="*/ 60 w 66"/>
                <a:gd name="T33" fmla="*/ 12 h 84"/>
                <a:gd name="T34" fmla="*/ 54 w 66"/>
                <a:gd name="T35" fmla="*/ 18 h 84"/>
                <a:gd name="T36" fmla="*/ 54 w 66"/>
                <a:gd name="T37" fmla="*/ 30 h 84"/>
                <a:gd name="T38" fmla="*/ 48 w 66"/>
                <a:gd name="T39" fmla="*/ 30 h 84"/>
                <a:gd name="T40" fmla="*/ 54 w 66"/>
                <a:gd name="T41" fmla="*/ 42 h 84"/>
                <a:gd name="T42" fmla="*/ 54 w 66"/>
                <a:gd name="T43" fmla="*/ 48 h 84"/>
                <a:gd name="T44" fmla="*/ 60 w 66"/>
                <a:gd name="T45" fmla="*/ 54 h 84"/>
                <a:gd name="T46" fmla="*/ 66 w 66"/>
                <a:gd name="T47" fmla="*/ 60 h 84"/>
                <a:gd name="T48" fmla="*/ 60 w 66"/>
                <a:gd name="T49" fmla="*/ 66 h 84"/>
                <a:gd name="T50" fmla="*/ 54 w 66"/>
                <a:gd name="T51" fmla="*/ 72 h 84"/>
                <a:gd name="T52" fmla="*/ 54 w 66"/>
                <a:gd name="T53" fmla="*/ 66 h 84"/>
                <a:gd name="T54" fmla="*/ 48 w 66"/>
                <a:gd name="T55" fmla="*/ 66 h 84"/>
                <a:gd name="T56" fmla="*/ 42 w 66"/>
                <a:gd name="T57" fmla="*/ 72 h 84"/>
                <a:gd name="T58" fmla="*/ 36 w 66"/>
                <a:gd name="T59" fmla="*/ 84 h 84"/>
                <a:gd name="T60" fmla="*/ 24 w 66"/>
                <a:gd name="T61" fmla="*/ 84 h 84"/>
                <a:gd name="T62" fmla="*/ 18 w 66"/>
                <a:gd name="T6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84">
                  <a:moveTo>
                    <a:pt x="18" y="84"/>
                  </a:moveTo>
                  <a:lnTo>
                    <a:pt x="0" y="78"/>
                  </a:lnTo>
                  <a:lnTo>
                    <a:pt x="0" y="66"/>
                  </a:lnTo>
                  <a:lnTo>
                    <a:pt x="6" y="66"/>
                  </a:lnTo>
                  <a:lnTo>
                    <a:pt x="6" y="60"/>
                  </a:lnTo>
                  <a:lnTo>
                    <a:pt x="12" y="54"/>
                  </a:lnTo>
                  <a:lnTo>
                    <a:pt x="0" y="54"/>
                  </a:lnTo>
                  <a:lnTo>
                    <a:pt x="0" y="48"/>
                  </a:lnTo>
                  <a:lnTo>
                    <a:pt x="0" y="42"/>
                  </a:lnTo>
                  <a:lnTo>
                    <a:pt x="6" y="42"/>
                  </a:lnTo>
                  <a:lnTo>
                    <a:pt x="0" y="42"/>
                  </a:lnTo>
                  <a:lnTo>
                    <a:pt x="6" y="36"/>
                  </a:lnTo>
                  <a:lnTo>
                    <a:pt x="6" y="30"/>
                  </a:lnTo>
                  <a:lnTo>
                    <a:pt x="6" y="24"/>
                  </a:lnTo>
                  <a:lnTo>
                    <a:pt x="0" y="24"/>
                  </a:lnTo>
                  <a:lnTo>
                    <a:pt x="0" y="18"/>
                  </a:lnTo>
                  <a:lnTo>
                    <a:pt x="6" y="18"/>
                  </a:lnTo>
                  <a:lnTo>
                    <a:pt x="0" y="18"/>
                  </a:lnTo>
                  <a:lnTo>
                    <a:pt x="24" y="24"/>
                  </a:lnTo>
                  <a:lnTo>
                    <a:pt x="30" y="18"/>
                  </a:lnTo>
                  <a:lnTo>
                    <a:pt x="30" y="12"/>
                  </a:lnTo>
                  <a:lnTo>
                    <a:pt x="36" y="18"/>
                  </a:lnTo>
                  <a:lnTo>
                    <a:pt x="36" y="12"/>
                  </a:lnTo>
                  <a:lnTo>
                    <a:pt x="42" y="12"/>
                  </a:lnTo>
                  <a:lnTo>
                    <a:pt x="42" y="6"/>
                  </a:lnTo>
                  <a:lnTo>
                    <a:pt x="48" y="6"/>
                  </a:lnTo>
                  <a:lnTo>
                    <a:pt x="54" y="6"/>
                  </a:lnTo>
                  <a:lnTo>
                    <a:pt x="54" y="0"/>
                  </a:lnTo>
                  <a:lnTo>
                    <a:pt x="54" y="6"/>
                  </a:lnTo>
                  <a:lnTo>
                    <a:pt x="60" y="6"/>
                  </a:lnTo>
                  <a:lnTo>
                    <a:pt x="54" y="12"/>
                  </a:lnTo>
                  <a:lnTo>
                    <a:pt x="60" y="12"/>
                  </a:lnTo>
                  <a:lnTo>
                    <a:pt x="54" y="12"/>
                  </a:lnTo>
                  <a:lnTo>
                    <a:pt x="60" y="12"/>
                  </a:lnTo>
                  <a:lnTo>
                    <a:pt x="54" y="12"/>
                  </a:lnTo>
                  <a:lnTo>
                    <a:pt x="54" y="18"/>
                  </a:lnTo>
                  <a:lnTo>
                    <a:pt x="54" y="24"/>
                  </a:lnTo>
                  <a:lnTo>
                    <a:pt x="54" y="30"/>
                  </a:lnTo>
                  <a:lnTo>
                    <a:pt x="48" y="24"/>
                  </a:lnTo>
                  <a:lnTo>
                    <a:pt x="48" y="30"/>
                  </a:lnTo>
                  <a:lnTo>
                    <a:pt x="54" y="36"/>
                  </a:lnTo>
                  <a:lnTo>
                    <a:pt x="54" y="42"/>
                  </a:lnTo>
                  <a:lnTo>
                    <a:pt x="60" y="42"/>
                  </a:lnTo>
                  <a:lnTo>
                    <a:pt x="54" y="48"/>
                  </a:lnTo>
                  <a:lnTo>
                    <a:pt x="60" y="48"/>
                  </a:lnTo>
                  <a:lnTo>
                    <a:pt x="60" y="54"/>
                  </a:lnTo>
                  <a:lnTo>
                    <a:pt x="60" y="60"/>
                  </a:lnTo>
                  <a:lnTo>
                    <a:pt x="66" y="60"/>
                  </a:lnTo>
                  <a:lnTo>
                    <a:pt x="66" y="66"/>
                  </a:lnTo>
                  <a:lnTo>
                    <a:pt x="60" y="66"/>
                  </a:lnTo>
                  <a:lnTo>
                    <a:pt x="60" y="72"/>
                  </a:lnTo>
                  <a:lnTo>
                    <a:pt x="54" y="72"/>
                  </a:lnTo>
                  <a:lnTo>
                    <a:pt x="60" y="72"/>
                  </a:lnTo>
                  <a:lnTo>
                    <a:pt x="54" y="66"/>
                  </a:lnTo>
                  <a:lnTo>
                    <a:pt x="54" y="72"/>
                  </a:lnTo>
                  <a:lnTo>
                    <a:pt x="48" y="66"/>
                  </a:lnTo>
                  <a:lnTo>
                    <a:pt x="48" y="72"/>
                  </a:lnTo>
                  <a:lnTo>
                    <a:pt x="42" y="72"/>
                  </a:lnTo>
                  <a:lnTo>
                    <a:pt x="42" y="78"/>
                  </a:lnTo>
                  <a:lnTo>
                    <a:pt x="36" y="84"/>
                  </a:lnTo>
                  <a:lnTo>
                    <a:pt x="30" y="84"/>
                  </a:lnTo>
                  <a:lnTo>
                    <a:pt x="24" y="84"/>
                  </a:lnTo>
                  <a:lnTo>
                    <a:pt x="18" y="78"/>
                  </a:lnTo>
                  <a:lnTo>
                    <a:pt x="18" y="8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65" name="Freeform 993"/>
            <p:cNvSpPr>
              <a:spLocks/>
            </p:cNvSpPr>
            <p:nvPr/>
          </p:nvSpPr>
          <p:spPr bwMode="auto">
            <a:xfrm>
              <a:off x="2970" y="1842"/>
              <a:ext cx="36" cy="36"/>
            </a:xfrm>
            <a:custGeom>
              <a:avLst/>
              <a:gdLst>
                <a:gd name="T0" fmla="*/ 0 w 36"/>
                <a:gd name="T1" fmla="*/ 12 h 36"/>
                <a:gd name="T2" fmla="*/ 0 w 36"/>
                <a:gd name="T3" fmla="*/ 0 h 36"/>
                <a:gd name="T4" fmla="*/ 30 w 36"/>
                <a:gd name="T5" fmla="*/ 0 h 36"/>
                <a:gd name="T6" fmla="*/ 36 w 36"/>
                <a:gd name="T7" fmla="*/ 18 h 36"/>
                <a:gd name="T8" fmla="*/ 36 w 36"/>
                <a:gd name="T9" fmla="*/ 36 h 36"/>
                <a:gd name="T10" fmla="*/ 0 w 36"/>
                <a:gd name="T11" fmla="*/ 36 h 36"/>
                <a:gd name="T12" fmla="*/ 0 w 36"/>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0" y="12"/>
                  </a:moveTo>
                  <a:lnTo>
                    <a:pt x="0" y="0"/>
                  </a:lnTo>
                  <a:lnTo>
                    <a:pt x="30" y="0"/>
                  </a:lnTo>
                  <a:lnTo>
                    <a:pt x="36" y="18"/>
                  </a:lnTo>
                  <a:lnTo>
                    <a:pt x="36" y="36"/>
                  </a:lnTo>
                  <a:lnTo>
                    <a:pt x="0" y="36"/>
                  </a:lnTo>
                  <a:lnTo>
                    <a:pt x="0"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66" name="Freeform 994"/>
            <p:cNvSpPr>
              <a:spLocks/>
            </p:cNvSpPr>
            <p:nvPr/>
          </p:nvSpPr>
          <p:spPr bwMode="auto">
            <a:xfrm>
              <a:off x="3798" y="1776"/>
              <a:ext cx="36" cy="36"/>
            </a:xfrm>
            <a:custGeom>
              <a:avLst/>
              <a:gdLst>
                <a:gd name="T0" fmla="*/ 0 w 36"/>
                <a:gd name="T1" fmla="*/ 36 h 36"/>
                <a:gd name="T2" fmla="*/ 0 w 36"/>
                <a:gd name="T3" fmla="*/ 24 h 36"/>
                <a:gd name="T4" fmla="*/ 0 w 36"/>
                <a:gd name="T5" fmla="*/ 18 h 36"/>
                <a:gd name="T6" fmla="*/ 0 w 36"/>
                <a:gd name="T7" fmla="*/ 12 h 36"/>
                <a:gd name="T8" fmla="*/ 0 w 36"/>
                <a:gd name="T9" fmla="*/ 6 h 36"/>
                <a:gd name="T10" fmla="*/ 6 w 36"/>
                <a:gd name="T11" fmla="*/ 6 h 36"/>
                <a:gd name="T12" fmla="*/ 0 w 36"/>
                <a:gd name="T13" fmla="*/ 0 h 36"/>
                <a:gd name="T14" fmla="*/ 36 w 36"/>
                <a:gd name="T15" fmla="*/ 0 h 36"/>
                <a:gd name="T16" fmla="*/ 36 w 36"/>
                <a:gd name="T17" fmla="*/ 18 h 36"/>
                <a:gd name="T18" fmla="*/ 30 w 36"/>
                <a:gd name="T19" fmla="*/ 18 h 36"/>
                <a:gd name="T20" fmla="*/ 30 w 36"/>
                <a:gd name="T21" fmla="*/ 24 h 36"/>
                <a:gd name="T22" fmla="*/ 36 w 36"/>
                <a:gd name="T23" fmla="*/ 24 h 36"/>
                <a:gd name="T24" fmla="*/ 36 w 36"/>
                <a:gd name="T25" fmla="*/ 30 h 36"/>
                <a:gd name="T26" fmla="*/ 36 w 36"/>
                <a:gd name="T27" fmla="*/ 36 h 36"/>
                <a:gd name="T28" fmla="*/ 0 w 3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0" y="36"/>
                  </a:moveTo>
                  <a:lnTo>
                    <a:pt x="0" y="24"/>
                  </a:lnTo>
                  <a:lnTo>
                    <a:pt x="0" y="18"/>
                  </a:lnTo>
                  <a:lnTo>
                    <a:pt x="0" y="12"/>
                  </a:lnTo>
                  <a:lnTo>
                    <a:pt x="0" y="6"/>
                  </a:lnTo>
                  <a:lnTo>
                    <a:pt x="6" y="6"/>
                  </a:lnTo>
                  <a:lnTo>
                    <a:pt x="0" y="0"/>
                  </a:lnTo>
                  <a:lnTo>
                    <a:pt x="36" y="0"/>
                  </a:lnTo>
                  <a:lnTo>
                    <a:pt x="36" y="18"/>
                  </a:lnTo>
                  <a:lnTo>
                    <a:pt x="30" y="18"/>
                  </a:lnTo>
                  <a:lnTo>
                    <a:pt x="30" y="24"/>
                  </a:lnTo>
                  <a:lnTo>
                    <a:pt x="36" y="24"/>
                  </a:lnTo>
                  <a:lnTo>
                    <a:pt x="36" y="30"/>
                  </a:lnTo>
                  <a:lnTo>
                    <a:pt x="36"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67" name="Freeform 995"/>
            <p:cNvSpPr>
              <a:spLocks/>
            </p:cNvSpPr>
            <p:nvPr/>
          </p:nvSpPr>
          <p:spPr bwMode="auto">
            <a:xfrm>
              <a:off x="4038" y="1734"/>
              <a:ext cx="54" cy="48"/>
            </a:xfrm>
            <a:custGeom>
              <a:avLst/>
              <a:gdLst>
                <a:gd name="T0" fmla="*/ 48 w 54"/>
                <a:gd name="T1" fmla="*/ 42 h 48"/>
                <a:gd name="T2" fmla="*/ 24 w 54"/>
                <a:gd name="T3" fmla="*/ 48 h 48"/>
                <a:gd name="T4" fmla="*/ 12 w 54"/>
                <a:gd name="T5" fmla="*/ 48 h 48"/>
                <a:gd name="T6" fmla="*/ 12 w 54"/>
                <a:gd name="T7" fmla="*/ 42 h 48"/>
                <a:gd name="T8" fmla="*/ 12 w 54"/>
                <a:gd name="T9" fmla="*/ 36 h 48"/>
                <a:gd name="T10" fmla="*/ 12 w 54"/>
                <a:gd name="T11" fmla="*/ 30 h 48"/>
                <a:gd name="T12" fmla="*/ 6 w 54"/>
                <a:gd name="T13" fmla="*/ 30 h 48"/>
                <a:gd name="T14" fmla="*/ 6 w 54"/>
                <a:gd name="T15" fmla="*/ 24 h 48"/>
                <a:gd name="T16" fmla="*/ 0 w 54"/>
                <a:gd name="T17" fmla="*/ 30 h 48"/>
                <a:gd name="T18" fmla="*/ 0 w 54"/>
                <a:gd name="T19" fmla="*/ 24 h 48"/>
                <a:gd name="T20" fmla="*/ 6 w 54"/>
                <a:gd name="T21" fmla="*/ 24 h 48"/>
                <a:gd name="T22" fmla="*/ 6 w 54"/>
                <a:gd name="T23" fmla="*/ 18 h 48"/>
                <a:gd name="T24" fmla="*/ 12 w 54"/>
                <a:gd name="T25" fmla="*/ 18 h 48"/>
                <a:gd name="T26" fmla="*/ 12 w 54"/>
                <a:gd name="T27" fmla="*/ 12 h 48"/>
                <a:gd name="T28" fmla="*/ 6 w 54"/>
                <a:gd name="T29" fmla="*/ 12 h 48"/>
                <a:gd name="T30" fmla="*/ 12 w 54"/>
                <a:gd name="T31" fmla="*/ 12 h 48"/>
                <a:gd name="T32" fmla="*/ 6 w 54"/>
                <a:gd name="T33" fmla="*/ 6 h 48"/>
                <a:gd name="T34" fmla="*/ 12 w 54"/>
                <a:gd name="T35" fmla="*/ 6 h 48"/>
                <a:gd name="T36" fmla="*/ 18 w 54"/>
                <a:gd name="T37" fmla="*/ 6 h 48"/>
                <a:gd name="T38" fmla="*/ 24 w 54"/>
                <a:gd name="T39" fmla="*/ 6 h 48"/>
                <a:gd name="T40" fmla="*/ 24 w 54"/>
                <a:gd name="T41" fmla="*/ 12 h 48"/>
                <a:gd name="T42" fmla="*/ 30 w 54"/>
                <a:gd name="T43" fmla="*/ 12 h 48"/>
                <a:gd name="T44" fmla="*/ 30 w 54"/>
                <a:gd name="T45" fmla="*/ 6 h 48"/>
                <a:gd name="T46" fmla="*/ 30 w 54"/>
                <a:gd name="T47" fmla="*/ 12 h 48"/>
                <a:gd name="T48" fmla="*/ 36 w 54"/>
                <a:gd name="T49" fmla="*/ 6 h 48"/>
                <a:gd name="T50" fmla="*/ 36 w 54"/>
                <a:gd name="T51" fmla="*/ 0 h 48"/>
                <a:gd name="T52" fmla="*/ 42 w 54"/>
                <a:gd name="T53" fmla="*/ 0 h 48"/>
                <a:gd name="T54" fmla="*/ 42 w 54"/>
                <a:gd name="T55" fmla="*/ 6 h 48"/>
                <a:gd name="T56" fmla="*/ 48 w 54"/>
                <a:gd name="T57" fmla="*/ 6 h 48"/>
                <a:gd name="T58" fmla="*/ 48 w 54"/>
                <a:gd name="T59" fmla="*/ 12 h 48"/>
                <a:gd name="T60" fmla="*/ 54 w 54"/>
                <a:gd name="T61" fmla="*/ 12 h 48"/>
                <a:gd name="T62" fmla="*/ 48 w 54"/>
                <a:gd name="T63" fmla="*/ 24 h 48"/>
                <a:gd name="T64" fmla="*/ 48 w 54"/>
                <a:gd name="T65" fmla="*/ 30 h 48"/>
                <a:gd name="T66" fmla="*/ 54 w 54"/>
                <a:gd name="T67" fmla="*/ 30 h 48"/>
                <a:gd name="T68" fmla="*/ 54 w 54"/>
                <a:gd name="T69" fmla="*/ 36 h 48"/>
                <a:gd name="T70" fmla="*/ 48 w 54"/>
                <a:gd name="T71" fmla="*/ 36 h 48"/>
                <a:gd name="T72" fmla="*/ 54 w 54"/>
                <a:gd name="T73" fmla="*/ 36 h 48"/>
                <a:gd name="T74" fmla="*/ 48 w 54"/>
                <a:gd name="T75" fmla="*/ 42 h 48"/>
                <a:gd name="T76" fmla="*/ 54 w 54"/>
                <a:gd name="T77" fmla="*/ 42 h 48"/>
                <a:gd name="T78" fmla="*/ 48 w 54"/>
                <a:gd name="T7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48">
                  <a:moveTo>
                    <a:pt x="48" y="42"/>
                  </a:moveTo>
                  <a:lnTo>
                    <a:pt x="24" y="48"/>
                  </a:lnTo>
                  <a:lnTo>
                    <a:pt x="12" y="48"/>
                  </a:lnTo>
                  <a:lnTo>
                    <a:pt x="12" y="42"/>
                  </a:lnTo>
                  <a:lnTo>
                    <a:pt x="12" y="36"/>
                  </a:lnTo>
                  <a:lnTo>
                    <a:pt x="12" y="30"/>
                  </a:lnTo>
                  <a:lnTo>
                    <a:pt x="6" y="30"/>
                  </a:lnTo>
                  <a:lnTo>
                    <a:pt x="6" y="24"/>
                  </a:lnTo>
                  <a:lnTo>
                    <a:pt x="0" y="30"/>
                  </a:lnTo>
                  <a:lnTo>
                    <a:pt x="0" y="24"/>
                  </a:lnTo>
                  <a:lnTo>
                    <a:pt x="6" y="24"/>
                  </a:lnTo>
                  <a:lnTo>
                    <a:pt x="6" y="18"/>
                  </a:lnTo>
                  <a:lnTo>
                    <a:pt x="12" y="18"/>
                  </a:lnTo>
                  <a:lnTo>
                    <a:pt x="12" y="12"/>
                  </a:lnTo>
                  <a:lnTo>
                    <a:pt x="6" y="12"/>
                  </a:lnTo>
                  <a:lnTo>
                    <a:pt x="12" y="12"/>
                  </a:lnTo>
                  <a:lnTo>
                    <a:pt x="6" y="6"/>
                  </a:lnTo>
                  <a:lnTo>
                    <a:pt x="12" y="6"/>
                  </a:lnTo>
                  <a:lnTo>
                    <a:pt x="18" y="6"/>
                  </a:lnTo>
                  <a:lnTo>
                    <a:pt x="24" y="6"/>
                  </a:lnTo>
                  <a:lnTo>
                    <a:pt x="24" y="12"/>
                  </a:lnTo>
                  <a:lnTo>
                    <a:pt x="30" y="12"/>
                  </a:lnTo>
                  <a:lnTo>
                    <a:pt x="30" y="6"/>
                  </a:lnTo>
                  <a:lnTo>
                    <a:pt x="30" y="12"/>
                  </a:lnTo>
                  <a:lnTo>
                    <a:pt x="36" y="6"/>
                  </a:lnTo>
                  <a:lnTo>
                    <a:pt x="36" y="0"/>
                  </a:lnTo>
                  <a:lnTo>
                    <a:pt x="42" y="0"/>
                  </a:lnTo>
                  <a:lnTo>
                    <a:pt x="42" y="6"/>
                  </a:lnTo>
                  <a:lnTo>
                    <a:pt x="48" y="6"/>
                  </a:lnTo>
                  <a:lnTo>
                    <a:pt x="48" y="12"/>
                  </a:lnTo>
                  <a:lnTo>
                    <a:pt x="54" y="12"/>
                  </a:lnTo>
                  <a:lnTo>
                    <a:pt x="48" y="24"/>
                  </a:lnTo>
                  <a:lnTo>
                    <a:pt x="48" y="30"/>
                  </a:lnTo>
                  <a:lnTo>
                    <a:pt x="54" y="30"/>
                  </a:lnTo>
                  <a:lnTo>
                    <a:pt x="54" y="36"/>
                  </a:lnTo>
                  <a:lnTo>
                    <a:pt x="48" y="36"/>
                  </a:lnTo>
                  <a:lnTo>
                    <a:pt x="54" y="36"/>
                  </a:lnTo>
                  <a:lnTo>
                    <a:pt x="48" y="42"/>
                  </a:lnTo>
                  <a:lnTo>
                    <a:pt x="54" y="42"/>
                  </a:lnTo>
                  <a:lnTo>
                    <a:pt x="4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68" name="Freeform 996"/>
            <p:cNvSpPr>
              <a:spLocks/>
            </p:cNvSpPr>
            <p:nvPr/>
          </p:nvSpPr>
          <p:spPr bwMode="auto">
            <a:xfrm>
              <a:off x="4392" y="1668"/>
              <a:ext cx="18" cy="36"/>
            </a:xfrm>
            <a:custGeom>
              <a:avLst/>
              <a:gdLst>
                <a:gd name="T0" fmla="*/ 12 w 18"/>
                <a:gd name="T1" fmla="*/ 30 h 36"/>
                <a:gd name="T2" fmla="*/ 6 w 18"/>
                <a:gd name="T3" fmla="*/ 30 h 36"/>
                <a:gd name="T4" fmla="*/ 6 w 18"/>
                <a:gd name="T5" fmla="*/ 36 h 36"/>
                <a:gd name="T6" fmla="*/ 6 w 18"/>
                <a:gd name="T7" fmla="*/ 30 h 36"/>
                <a:gd name="T8" fmla="*/ 0 w 18"/>
                <a:gd name="T9" fmla="*/ 30 h 36"/>
                <a:gd name="T10" fmla="*/ 0 w 18"/>
                <a:gd name="T11" fmla="*/ 24 h 36"/>
                <a:gd name="T12" fmla="*/ 0 w 18"/>
                <a:gd name="T13" fmla="*/ 18 h 36"/>
                <a:gd name="T14" fmla="*/ 0 w 18"/>
                <a:gd name="T15" fmla="*/ 12 h 36"/>
                <a:gd name="T16" fmla="*/ 6 w 18"/>
                <a:gd name="T17" fmla="*/ 12 h 36"/>
                <a:gd name="T18" fmla="*/ 12 w 18"/>
                <a:gd name="T19" fmla="*/ 12 h 36"/>
                <a:gd name="T20" fmla="*/ 12 w 18"/>
                <a:gd name="T21" fmla="*/ 6 h 36"/>
                <a:gd name="T22" fmla="*/ 12 w 18"/>
                <a:gd name="T23" fmla="*/ 0 h 36"/>
                <a:gd name="T24" fmla="*/ 18 w 18"/>
                <a:gd name="T25" fmla="*/ 6 h 36"/>
                <a:gd name="T26" fmla="*/ 18 w 18"/>
                <a:gd name="T27" fmla="*/ 12 h 36"/>
                <a:gd name="T28" fmla="*/ 12 w 18"/>
                <a:gd name="T29" fmla="*/ 18 h 36"/>
                <a:gd name="T30" fmla="*/ 12 w 18"/>
                <a:gd name="T31" fmla="*/ 24 h 36"/>
                <a:gd name="T32" fmla="*/ 12 w 18"/>
                <a:gd name="T3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6">
                  <a:moveTo>
                    <a:pt x="12" y="30"/>
                  </a:moveTo>
                  <a:lnTo>
                    <a:pt x="6" y="30"/>
                  </a:lnTo>
                  <a:lnTo>
                    <a:pt x="6" y="36"/>
                  </a:lnTo>
                  <a:lnTo>
                    <a:pt x="6" y="30"/>
                  </a:lnTo>
                  <a:lnTo>
                    <a:pt x="0" y="30"/>
                  </a:lnTo>
                  <a:lnTo>
                    <a:pt x="0" y="24"/>
                  </a:lnTo>
                  <a:lnTo>
                    <a:pt x="0" y="18"/>
                  </a:lnTo>
                  <a:lnTo>
                    <a:pt x="0" y="12"/>
                  </a:lnTo>
                  <a:lnTo>
                    <a:pt x="6" y="12"/>
                  </a:lnTo>
                  <a:lnTo>
                    <a:pt x="12" y="12"/>
                  </a:lnTo>
                  <a:lnTo>
                    <a:pt x="12" y="6"/>
                  </a:lnTo>
                  <a:lnTo>
                    <a:pt x="12" y="0"/>
                  </a:lnTo>
                  <a:lnTo>
                    <a:pt x="18" y="6"/>
                  </a:lnTo>
                  <a:lnTo>
                    <a:pt x="18" y="12"/>
                  </a:lnTo>
                  <a:lnTo>
                    <a:pt x="12" y="18"/>
                  </a:lnTo>
                  <a:lnTo>
                    <a:pt x="12" y="24"/>
                  </a:lnTo>
                  <a:lnTo>
                    <a:pt x="1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69" name="Freeform 997"/>
            <p:cNvSpPr>
              <a:spLocks/>
            </p:cNvSpPr>
            <p:nvPr/>
          </p:nvSpPr>
          <p:spPr bwMode="auto">
            <a:xfrm>
              <a:off x="2904" y="1842"/>
              <a:ext cx="36" cy="36"/>
            </a:xfrm>
            <a:custGeom>
              <a:avLst/>
              <a:gdLst>
                <a:gd name="T0" fmla="*/ 18 w 36"/>
                <a:gd name="T1" fmla="*/ 36 h 36"/>
                <a:gd name="T2" fmla="*/ 12 w 36"/>
                <a:gd name="T3" fmla="*/ 30 h 36"/>
                <a:gd name="T4" fmla="*/ 12 w 36"/>
                <a:gd name="T5" fmla="*/ 24 h 36"/>
                <a:gd name="T6" fmla="*/ 6 w 36"/>
                <a:gd name="T7" fmla="*/ 24 h 36"/>
                <a:gd name="T8" fmla="*/ 6 w 36"/>
                <a:gd name="T9" fmla="*/ 18 h 36"/>
                <a:gd name="T10" fmla="*/ 6 w 36"/>
                <a:gd name="T11" fmla="*/ 12 h 36"/>
                <a:gd name="T12" fmla="*/ 0 w 36"/>
                <a:gd name="T13" fmla="*/ 6 h 36"/>
                <a:gd name="T14" fmla="*/ 0 w 36"/>
                <a:gd name="T15" fmla="*/ 0 h 36"/>
                <a:gd name="T16" fmla="*/ 36 w 36"/>
                <a:gd name="T17" fmla="*/ 0 h 36"/>
                <a:gd name="T18" fmla="*/ 36 w 36"/>
                <a:gd name="T19" fmla="*/ 12 h 36"/>
                <a:gd name="T20" fmla="*/ 36 w 36"/>
                <a:gd name="T21" fmla="*/ 36 h 36"/>
                <a:gd name="T22" fmla="*/ 18 w 36"/>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18" y="36"/>
                  </a:moveTo>
                  <a:lnTo>
                    <a:pt x="12" y="30"/>
                  </a:lnTo>
                  <a:lnTo>
                    <a:pt x="12" y="24"/>
                  </a:lnTo>
                  <a:lnTo>
                    <a:pt x="6" y="24"/>
                  </a:lnTo>
                  <a:lnTo>
                    <a:pt x="6" y="18"/>
                  </a:lnTo>
                  <a:lnTo>
                    <a:pt x="6" y="12"/>
                  </a:lnTo>
                  <a:lnTo>
                    <a:pt x="0" y="6"/>
                  </a:lnTo>
                  <a:lnTo>
                    <a:pt x="0" y="0"/>
                  </a:lnTo>
                  <a:lnTo>
                    <a:pt x="36" y="0"/>
                  </a:lnTo>
                  <a:lnTo>
                    <a:pt x="36" y="12"/>
                  </a:lnTo>
                  <a:lnTo>
                    <a:pt x="36"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70" name="Freeform 998"/>
            <p:cNvSpPr>
              <a:spLocks/>
            </p:cNvSpPr>
            <p:nvPr/>
          </p:nvSpPr>
          <p:spPr bwMode="auto">
            <a:xfrm>
              <a:off x="3246" y="1830"/>
              <a:ext cx="42" cy="30"/>
            </a:xfrm>
            <a:custGeom>
              <a:avLst/>
              <a:gdLst>
                <a:gd name="T0" fmla="*/ 0 w 42"/>
                <a:gd name="T1" fmla="*/ 30 h 30"/>
                <a:gd name="T2" fmla="*/ 0 w 42"/>
                <a:gd name="T3" fmla="*/ 24 h 30"/>
                <a:gd name="T4" fmla="*/ 6 w 42"/>
                <a:gd name="T5" fmla="*/ 18 h 30"/>
                <a:gd name="T6" fmla="*/ 12 w 42"/>
                <a:gd name="T7" fmla="*/ 12 h 30"/>
                <a:gd name="T8" fmla="*/ 12 w 42"/>
                <a:gd name="T9" fmla="*/ 6 h 30"/>
                <a:gd name="T10" fmla="*/ 18 w 42"/>
                <a:gd name="T11" fmla="*/ 0 h 30"/>
                <a:gd name="T12" fmla="*/ 18 w 42"/>
                <a:gd name="T13" fmla="*/ 6 h 30"/>
                <a:gd name="T14" fmla="*/ 24 w 42"/>
                <a:gd name="T15" fmla="*/ 6 h 30"/>
                <a:gd name="T16" fmla="*/ 30 w 42"/>
                <a:gd name="T17" fmla="*/ 6 h 30"/>
                <a:gd name="T18" fmla="*/ 36 w 42"/>
                <a:gd name="T19" fmla="*/ 6 h 30"/>
                <a:gd name="T20" fmla="*/ 42 w 42"/>
                <a:gd name="T21" fmla="*/ 0 h 30"/>
                <a:gd name="T22" fmla="*/ 42 w 42"/>
                <a:gd name="T23" fmla="*/ 24 h 30"/>
                <a:gd name="T24" fmla="*/ 0 w 42"/>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0">
                  <a:moveTo>
                    <a:pt x="0" y="30"/>
                  </a:moveTo>
                  <a:lnTo>
                    <a:pt x="0" y="24"/>
                  </a:lnTo>
                  <a:lnTo>
                    <a:pt x="6" y="18"/>
                  </a:lnTo>
                  <a:lnTo>
                    <a:pt x="12" y="12"/>
                  </a:lnTo>
                  <a:lnTo>
                    <a:pt x="12" y="6"/>
                  </a:lnTo>
                  <a:lnTo>
                    <a:pt x="18" y="0"/>
                  </a:lnTo>
                  <a:lnTo>
                    <a:pt x="18" y="6"/>
                  </a:lnTo>
                  <a:lnTo>
                    <a:pt x="24" y="6"/>
                  </a:lnTo>
                  <a:lnTo>
                    <a:pt x="30" y="6"/>
                  </a:lnTo>
                  <a:lnTo>
                    <a:pt x="36" y="6"/>
                  </a:lnTo>
                  <a:lnTo>
                    <a:pt x="42" y="0"/>
                  </a:lnTo>
                  <a:lnTo>
                    <a:pt x="42" y="24"/>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71" name="Freeform 999"/>
            <p:cNvSpPr>
              <a:spLocks/>
            </p:cNvSpPr>
            <p:nvPr/>
          </p:nvSpPr>
          <p:spPr bwMode="auto">
            <a:xfrm>
              <a:off x="1320" y="1692"/>
              <a:ext cx="162" cy="168"/>
            </a:xfrm>
            <a:custGeom>
              <a:avLst/>
              <a:gdLst>
                <a:gd name="T0" fmla="*/ 60 w 162"/>
                <a:gd name="T1" fmla="*/ 150 h 168"/>
                <a:gd name="T2" fmla="*/ 0 w 162"/>
                <a:gd name="T3" fmla="*/ 90 h 168"/>
                <a:gd name="T4" fmla="*/ 6 w 162"/>
                <a:gd name="T5" fmla="*/ 66 h 168"/>
                <a:gd name="T6" fmla="*/ 12 w 162"/>
                <a:gd name="T7" fmla="*/ 60 h 168"/>
                <a:gd name="T8" fmla="*/ 18 w 162"/>
                <a:gd name="T9" fmla="*/ 54 h 168"/>
                <a:gd name="T10" fmla="*/ 18 w 162"/>
                <a:gd name="T11" fmla="*/ 48 h 168"/>
                <a:gd name="T12" fmla="*/ 18 w 162"/>
                <a:gd name="T13" fmla="*/ 36 h 168"/>
                <a:gd name="T14" fmla="*/ 24 w 162"/>
                <a:gd name="T15" fmla="*/ 36 h 168"/>
                <a:gd name="T16" fmla="*/ 24 w 162"/>
                <a:gd name="T17" fmla="*/ 30 h 168"/>
                <a:gd name="T18" fmla="*/ 24 w 162"/>
                <a:gd name="T19" fmla="*/ 24 h 168"/>
                <a:gd name="T20" fmla="*/ 24 w 162"/>
                <a:gd name="T21" fmla="*/ 12 h 168"/>
                <a:gd name="T22" fmla="*/ 24 w 162"/>
                <a:gd name="T23" fmla="*/ 6 h 168"/>
                <a:gd name="T24" fmla="*/ 30 w 162"/>
                <a:gd name="T25" fmla="*/ 0 h 168"/>
                <a:gd name="T26" fmla="*/ 162 w 162"/>
                <a:gd name="T27" fmla="*/ 24 h 168"/>
                <a:gd name="T28" fmla="*/ 156 w 162"/>
                <a:gd name="T29" fmla="*/ 48 h 168"/>
                <a:gd name="T30" fmla="*/ 150 w 162"/>
                <a:gd name="T31" fmla="*/ 84 h 168"/>
                <a:gd name="T32" fmla="*/ 132 w 162"/>
                <a:gd name="T33" fmla="*/ 168 h 168"/>
                <a:gd name="T34" fmla="*/ 60 w 162"/>
                <a:gd name="T35" fmla="*/ 15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68">
                  <a:moveTo>
                    <a:pt x="60" y="150"/>
                  </a:moveTo>
                  <a:lnTo>
                    <a:pt x="0" y="90"/>
                  </a:lnTo>
                  <a:lnTo>
                    <a:pt x="6" y="66"/>
                  </a:lnTo>
                  <a:lnTo>
                    <a:pt x="12" y="60"/>
                  </a:lnTo>
                  <a:lnTo>
                    <a:pt x="18" y="54"/>
                  </a:lnTo>
                  <a:lnTo>
                    <a:pt x="18" y="48"/>
                  </a:lnTo>
                  <a:lnTo>
                    <a:pt x="18" y="36"/>
                  </a:lnTo>
                  <a:lnTo>
                    <a:pt x="24" y="36"/>
                  </a:lnTo>
                  <a:lnTo>
                    <a:pt x="24" y="30"/>
                  </a:lnTo>
                  <a:lnTo>
                    <a:pt x="24" y="24"/>
                  </a:lnTo>
                  <a:lnTo>
                    <a:pt x="24" y="12"/>
                  </a:lnTo>
                  <a:lnTo>
                    <a:pt x="24" y="6"/>
                  </a:lnTo>
                  <a:lnTo>
                    <a:pt x="30" y="0"/>
                  </a:lnTo>
                  <a:lnTo>
                    <a:pt x="162" y="24"/>
                  </a:lnTo>
                  <a:lnTo>
                    <a:pt x="156" y="48"/>
                  </a:lnTo>
                  <a:lnTo>
                    <a:pt x="150" y="84"/>
                  </a:lnTo>
                  <a:lnTo>
                    <a:pt x="132" y="168"/>
                  </a:lnTo>
                  <a:lnTo>
                    <a:pt x="60" y="15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72" name="Freeform 1000"/>
            <p:cNvSpPr>
              <a:spLocks/>
            </p:cNvSpPr>
            <p:nvPr/>
          </p:nvSpPr>
          <p:spPr bwMode="auto">
            <a:xfrm>
              <a:off x="3768" y="1782"/>
              <a:ext cx="30" cy="42"/>
            </a:xfrm>
            <a:custGeom>
              <a:avLst/>
              <a:gdLst>
                <a:gd name="T0" fmla="*/ 0 w 30"/>
                <a:gd name="T1" fmla="*/ 42 h 42"/>
                <a:gd name="T2" fmla="*/ 0 w 30"/>
                <a:gd name="T3" fmla="*/ 36 h 42"/>
                <a:gd name="T4" fmla="*/ 6 w 30"/>
                <a:gd name="T5" fmla="*/ 36 h 42"/>
                <a:gd name="T6" fmla="*/ 12 w 30"/>
                <a:gd name="T7" fmla="*/ 12 h 42"/>
                <a:gd name="T8" fmla="*/ 6 w 30"/>
                <a:gd name="T9" fmla="*/ 0 h 42"/>
                <a:gd name="T10" fmla="*/ 30 w 30"/>
                <a:gd name="T11" fmla="*/ 0 h 42"/>
                <a:gd name="T12" fmla="*/ 30 w 30"/>
                <a:gd name="T13" fmla="*/ 6 h 42"/>
                <a:gd name="T14" fmla="*/ 30 w 30"/>
                <a:gd name="T15" fmla="*/ 12 h 42"/>
                <a:gd name="T16" fmla="*/ 30 w 30"/>
                <a:gd name="T17" fmla="*/ 18 h 42"/>
                <a:gd name="T18" fmla="*/ 30 w 30"/>
                <a:gd name="T19" fmla="*/ 30 h 42"/>
                <a:gd name="T20" fmla="*/ 30 w 30"/>
                <a:gd name="T21" fmla="*/ 42 h 42"/>
                <a:gd name="T22" fmla="*/ 0 w 30"/>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0" y="42"/>
                  </a:moveTo>
                  <a:lnTo>
                    <a:pt x="0" y="36"/>
                  </a:lnTo>
                  <a:lnTo>
                    <a:pt x="6" y="36"/>
                  </a:lnTo>
                  <a:lnTo>
                    <a:pt x="12" y="12"/>
                  </a:lnTo>
                  <a:lnTo>
                    <a:pt x="6" y="0"/>
                  </a:lnTo>
                  <a:lnTo>
                    <a:pt x="30" y="0"/>
                  </a:lnTo>
                  <a:lnTo>
                    <a:pt x="30" y="6"/>
                  </a:lnTo>
                  <a:lnTo>
                    <a:pt x="30" y="12"/>
                  </a:lnTo>
                  <a:lnTo>
                    <a:pt x="30" y="18"/>
                  </a:lnTo>
                  <a:lnTo>
                    <a:pt x="30" y="30"/>
                  </a:lnTo>
                  <a:lnTo>
                    <a:pt x="30" y="42"/>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73" name="Freeform 1001"/>
            <p:cNvSpPr>
              <a:spLocks/>
            </p:cNvSpPr>
            <p:nvPr/>
          </p:nvSpPr>
          <p:spPr bwMode="auto">
            <a:xfrm>
              <a:off x="3216" y="1836"/>
              <a:ext cx="36" cy="30"/>
            </a:xfrm>
            <a:custGeom>
              <a:avLst/>
              <a:gdLst>
                <a:gd name="T0" fmla="*/ 30 w 36"/>
                <a:gd name="T1" fmla="*/ 24 h 30"/>
                <a:gd name="T2" fmla="*/ 6 w 36"/>
                <a:gd name="T3" fmla="*/ 30 h 30"/>
                <a:gd name="T4" fmla="*/ 6 w 36"/>
                <a:gd name="T5" fmla="*/ 24 h 30"/>
                <a:gd name="T6" fmla="*/ 0 w 36"/>
                <a:gd name="T7" fmla="*/ 0 h 30"/>
                <a:gd name="T8" fmla="*/ 18 w 36"/>
                <a:gd name="T9" fmla="*/ 0 h 30"/>
                <a:gd name="T10" fmla="*/ 18 w 36"/>
                <a:gd name="T11" fmla="*/ 6 h 30"/>
                <a:gd name="T12" fmla="*/ 24 w 36"/>
                <a:gd name="T13" fmla="*/ 6 h 30"/>
                <a:gd name="T14" fmla="*/ 24 w 36"/>
                <a:gd name="T15" fmla="*/ 12 h 30"/>
                <a:gd name="T16" fmla="*/ 36 w 36"/>
                <a:gd name="T17" fmla="*/ 12 h 30"/>
                <a:gd name="T18" fmla="*/ 30 w 36"/>
                <a:gd name="T19" fmla="*/ 18 h 30"/>
                <a:gd name="T20" fmla="*/ 30 w 36"/>
                <a:gd name="T2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0" y="24"/>
                  </a:moveTo>
                  <a:lnTo>
                    <a:pt x="6" y="30"/>
                  </a:lnTo>
                  <a:lnTo>
                    <a:pt x="6" y="24"/>
                  </a:lnTo>
                  <a:lnTo>
                    <a:pt x="0" y="0"/>
                  </a:lnTo>
                  <a:lnTo>
                    <a:pt x="18" y="0"/>
                  </a:lnTo>
                  <a:lnTo>
                    <a:pt x="18" y="6"/>
                  </a:lnTo>
                  <a:lnTo>
                    <a:pt x="24" y="6"/>
                  </a:lnTo>
                  <a:lnTo>
                    <a:pt x="24" y="12"/>
                  </a:lnTo>
                  <a:lnTo>
                    <a:pt x="36" y="12"/>
                  </a:lnTo>
                  <a:lnTo>
                    <a:pt x="30"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74" name="Freeform 1002"/>
            <p:cNvSpPr>
              <a:spLocks/>
            </p:cNvSpPr>
            <p:nvPr/>
          </p:nvSpPr>
          <p:spPr bwMode="auto">
            <a:xfrm>
              <a:off x="1842" y="1800"/>
              <a:ext cx="162" cy="72"/>
            </a:xfrm>
            <a:custGeom>
              <a:avLst/>
              <a:gdLst>
                <a:gd name="T0" fmla="*/ 0 w 162"/>
                <a:gd name="T1" fmla="*/ 54 h 72"/>
                <a:gd name="T2" fmla="*/ 0 w 162"/>
                <a:gd name="T3" fmla="*/ 36 h 72"/>
                <a:gd name="T4" fmla="*/ 6 w 162"/>
                <a:gd name="T5" fmla="*/ 24 h 72"/>
                <a:gd name="T6" fmla="*/ 18 w 162"/>
                <a:gd name="T7" fmla="*/ 24 h 72"/>
                <a:gd name="T8" fmla="*/ 42 w 162"/>
                <a:gd name="T9" fmla="*/ 30 h 72"/>
                <a:gd name="T10" fmla="*/ 42 w 162"/>
                <a:gd name="T11" fmla="*/ 24 h 72"/>
                <a:gd name="T12" fmla="*/ 90 w 162"/>
                <a:gd name="T13" fmla="*/ 30 h 72"/>
                <a:gd name="T14" fmla="*/ 90 w 162"/>
                <a:gd name="T15" fmla="*/ 18 h 72"/>
                <a:gd name="T16" fmla="*/ 126 w 162"/>
                <a:gd name="T17" fmla="*/ 24 h 72"/>
                <a:gd name="T18" fmla="*/ 132 w 162"/>
                <a:gd name="T19" fmla="*/ 12 h 72"/>
                <a:gd name="T20" fmla="*/ 138 w 162"/>
                <a:gd name="T21" fmla="*/ 18 h 72"/>
                <a:gd name="T22" fmla="*/ 138 w 162"/>
                <a:gd name="T23" fmla="*/ 6 h 72"/>
                <a:gd name="T24" fmla="*/ 138 w 162"/>
                <a:gd name="T25" fmla="*/ 0 h 72"/>
                <a:gd name="T26" fmla="*/ 162 w 162"/>
                <a:gd name="T27" fmla="*/ 0 h 72"/>
                <a:gd name="T28" fmla="*/ 162 w 162"/>
                <a:gd name="T29" fmla="*/ 18 h 72"/>
                <a:gd name="T30" fmla="*/ 156 w 162"/>
                <a:gd name="T31" fmla="*/ 18 h 72"/>
                <a:gd name="T32" fmla="*/ 144 w 162"/>
                <a:gd name="T33" fmla="*/ 72 h 72"/>
                <a:gd name="T34" fmla="*/ 120 w 162"/>
                <a:gd name="T35" fmla="*/ 72 h 72"/>
                <a:gd name="T36" fmla="*/ 0 w 162"/>
                <a:gd name="T37"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72">
                  <a:moveTo>
                    <a:pt x="0" y="54"/>
                  </a:moveTo>
                  <a:lnTo>
                    <a:pt x="0" y="36"/>
                  </a:lnTo>
                  <a:lnTo>
                    <a:pt x="6" y="24"/>
                  </a:lnTo>
                  <a:lnTo>
                    <a:pt x="18" y="24"/>
                  </a:lnTo>
                  <a:lnTo>
                    <a:pt x="42" y="30"/>
                  </a:lnTo>
                  <a:lnTo>
                    <a:pt x="42" y="24"/>
                  </a:lnTo>
                  <a:lnTo>
                    <a:pt x="90" y="30"/>
                  </a:lnTo>
                  <a:lnTo>
                    <a:pt x="90" y="18"/>
                  </a:lnTo>
                  <a:lnTo>
                    <a:pt x="126" y="24"/>
                  </a:lnTo>
                  <a:lnTo>
                    <a:pt x="132" y="12"/>
                  </a:lnTo>
                  <a:lnTo>
                    <a:pt x="138" y="18"/>
                  </a:lnTo>
                  <a:lnTo>
                    <a:pt x="138" y="6"/>
                  </a:lnTo>
                  <a:lnTo>
                    <a:pt x="138" y="0"/>
                  </a:lnTo>
                  <a:lnTo>
                    <a:pt x="162" y="0"/>
                  </a:lnTo>
                  <a:lnTo>
                    <a:pt x="162" y="18"/>
                  </a:lnTo>
                  <a:lnTo>
                    <a:pt x="156" y="18"/>
                  </a:lnTo>
                  <a:lnTo>
                    <a:pt x="144" y="72"/>
                  </a:lnTo>
                  <a:lnTo>
                    <a:pt x="120" y="72"/>
                  </a:lnTo>
                  <a:lnTo>
                    <a:pt x="0"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75" name="Freeform 1003"/>
            <p:cNvSpPr>
              <a:spLocks/>
            </p:cNvSpPr>
            <p:nvPr/>
          </p:nvSpPr>
          <p:spPr bwMode="auto">
            <a:xfrm>
              <a:off x="3618" y="1806"/>
              <a:ext cx="36" cy="30"/>
            </a:xfrm>
            <a:custGeom>
              <a:avLst/>
              <a:gdLst>
                <a:gd name="T0" fmla="*/ 30 w 36"/>
                <a:gd name="T1" fmla="*/ 6 h 30"/>
                <a:gd name="T2" fmla="*/ 36 w 36"/>
                <a:gd name="T3" fmla="*/ 18 h 30"/>
                <a:gd name="T4" fmla="*/ 30 w 36"/>
                <a:gd name="T5" fmla="*/ 18 h 30"/>
                <a:gd name="T6" fmla="*/ 30 w 36"/>
                <a:gd name="T7" fmla="*/ 24 h 30"/>
                <a:gd name="T8" fmla="*/ 24 w 36"/>
                <a:gd name="T9" fmla="*/ 30 h 30"/>
                <a:gd name="T10" fmla="*/ 6 w 36"/>
                <a:gd name="T11" fmla="*/ 30 h 30"/>
                <a:gd name="T12" fmla="*/ 6 w 36"/>
                <a:gd name="T13" fmla="*/ 18 h 30"/>
                <a:gd name="T14" fmla="*/ 6 w 36"/>
                <a:gd name="T15" fmla="*/ 12 h 30"/>
                <a:gd name="T16" fmla="*/ 0 w 36"/>
                <a:gd name="T17" fmla="*/ 0 h 30"/>
                <a:gd name="T18" fmla="*/ 30 w 36"/>
                <a:gd name="T19" fmla="*/ 0 h 30"/>
                <a:gd name="T20" fmla="*/ 30 w 36"/>
                <a:gd name="T2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0" y="6"/>
                  </a:moveTo>
                  <a:lnTo>
                    <a:pt x="36" y="18"/>
                  </a:lnTo>
                  <a:lnTo>
                    <a:pt x="30" y="18"/>
                  </a:lnTo>
                  <a:lnTo>
                    <a:pt x="30" y="24"/>
                  </a:lnTo>
                  <a:lnTo>
                    <a:pt x="24" y="30"/>
                  </a:lnTo>
                  <a:lnTo>
                    <a:pt x="6" y="30"/>
                  </a:lnTo>
                  <a:lnTo>
                    <a:pt x="6" y="18"/>
                  </a:lnTo>
                  <a:lnTo>
                    <a:pt x="6" y="12"/>
                  </a:lnTo>
                  <a:lnTo>
                    <a:pt x="0" y="0"/>
                  </a:lnTo>
                  <a:lnTo>
                    <a:pt x="30" y="0"/>
                  </a:lnTo>
                  <a:lnTo>
                    <a:pt x="3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76" name="Freeform 1004"/>
            <p:cNvSpPr>
              <a:spLocks/>
            </p:cNvSpPr>
            <p:nvPr/>
          </p:nvSpPr>
          <p:spPr bwMode="auto">
            <a:xfrm>
              <a:off x="4230" y="1710"/>
              <a:ext cx="36" cy="36"/>
            </a:xfrm>
            <a:custGeom>
              <a:avLst/>
              <a:gdLst>
                <a:gd name="T0" fmla="*/ 6 w 36"/>
                <a:gd name="T1" fmla="*/ 36 h 36"/>
                <a:gd name="T2" fmla="*/ 0 w 36"/>
                <a:gd name="T3" fmla="*/ 18 h 36"/>
                <a:gd name="T4" fmla="*/ 6 w 36"/>
                <a:gd name="T5" fmla="*/ 12 h 36"/>
                <a:gd name="T6" fmla="*/ 18 w 36"/>
                <a:gd name="T7" fmla="*/ 6 h 36"/>
                <a:gd name="T8" fmla="*/ 18 w 36"/>
                <a:gd name="T9" fmla="*/ 0 h 36"/>
                <a:gd name="T10" fmla="*/ 24 w 36"/>
                <a:gd name="T11" fmla="*/ 0 h 36"/>
                <a:gd name="T12" fmla="*/ 30 w 36"/>
                <a:gd name="T13" fmla="*/ 0 h 36"/>
                <a:gd name="T14" fmla="*/ 30 w 36"/>
                <a:gd name="T15" fmla="*/ 6 h 36"/>
                <a:gd name="T16" fmla="*/ 36 w 36"/>
                <a:gd name="T17" fmla="*/ 12 h 36"/>
                <a:gd name="T18" fmla="*/ 36 w 36"/>
                <a:gd name="T19" fmla="*/ 18 h 36"/>
                <a:gd name="T20" fmla="*/ 36 w 36"/>
                <a:gd name="T21" fmla="*/ 24 h 36"/>
                <a:gd name="T22" fmla="*/ 36 w 36"/>
                <a:gd name="T23" fmla="*/ 30 h 36"/>
                <a:gd name="T24" fmla="*/ 24 w 36"/>
                <a:gd name="T25" fmla="*/ 36 h 36"/>
                <a:gd name="T26" fmla="*/ 6 w 36"/>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6" y="36"/>
                  </a:moveTo>
                  <a:lnTo>
                    <a:pt x="0" y="18"/>
                  </a:lnTo>
                  <a:lnTo>
                    <a:pt x="6" y="12"/>
                  </a:lnTo>
                  <a:lnTo>
                    <a:pt x="18" y="6"/>
                  </a:lnTo>
                  <a:lnTo>
                    <a:pt x="18" y="0"/>
                  </a:lnTo>
                  <a:lnTo>
                    <a:pt x="24" y="0"/>
                  </a:lnTo>
                  <a:lnTo>
                    <a:pt x="30" y="0"/>
                  </a:lnTo>
                  <a:lnTo>
                    <a:pt x="30" y="6"/>
                  </a:lnTo>
                  <a:lnTo>
                    <a:pt x="36" y="12"/>
                  </a:lnTo>
                  <a:lnTo>
                    <a:pt x="36" y="18"/>
                  </a:lnTo>
                  <a:lnTo>
                    <a:pt x="36" y="24"/>
                  </a:lnTo>
                  <a:lnTo>
                    <a:pt x="36" y="30"/>
                  </a:lnTo>
                  <a:lnTo>
                    <a:pt x="24" y="36"/>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77" name="Freeform 1005"/>
            <p:cNvSpPr>
              <a:spLocks/>
            </p:cNvSpPr>
            <p:nvPr/>
          </p:nvSpPr>
          <p:spPr bwMode="auto">
            <a:xfrm>
              <a:off x="4368" y="1680"/>
              <a:ext cx="30" cy="30"/>
            </a:xfrm>
            <a:custGeom>
              <a:avLst/>
              <a:gdLst>
                <a:gd name="T0" fmla="*/ 18 w 30"/>
                <a:gd name="T1" fmla="*/ 30 h 30"/>
                <a:gd name="T2" fmla="*/ 12 w 30"/>
                <a:gd name="T3" fmla="*/ 30 h 30"/>
                <a:gd name="T4" fmla="*/ 6 w 30"/>
                <a:gd name="T5" fmla="*/ 30 h 30"/>
                <a:gd name="T6" fmla="*/ 0 w 30"/>
                <a:gd name="T7" fmla="*/ 30 h 30"/>
                <a:gd name="T8" fmla="*/ 0 w 30"/>
                <a:gd name="T9" fmla="*/ 24 h 30"/>
                <a:gd name="T10" fmla="*/ 6 w 30"/>
                <a:gd name="T11" fmla="*/ 18 h 30"/>
                <a:gd name="T12" fmla="*/ 12 w 30"/>
                <a:gd name="T13" fmla="*/ 12 h 30"/>
                <a:gd name="T14" fmla="*/ 12 w 30"/>
                <a:gd name="T15" fmla="*/ 6 h 30"/>
                <a:gd name="T16" fmla="*/ 12 w 30"/>
                <a:gd name="T17" fmla="*/ 0 h 30"/>
                <a:gd name="T18" fmla="*/ 18 w 30"/>
                <a:gd name="T19" fmla="*/ 6 h 30"/>
                <a:gd name="T20" fmla="*/ 24 w 30"/>
                <a:gd name="T21" fmla="*/ 12 h 30"/>
                <a:gd name="T22" fmla="*/ 24 w 30"/>
                <a:gd name="T23" fmla="*/ 18 h 30"/>
                <a:gd name="T24" fmla="*/ 30 w 30"/>
                <a:gd name="T25" fmla="*/ 18 h 30"/>
                <a:gd name="T26" fmla="*/ 30 w 30"/>
                <a:gd name="T27" fmla="*/ 24 h 30"/>
                <a:gd name="T28" fmla="*/ 18 w 30"/>
                <a:gd name="T29" fmla="*/ 24 h 30"/>
                <a:gd name="T30" fmla="*/ 18 w 30"/>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18" y="30"/>
                  </a:moveTo>
                  <a:lnTo>
                    <a:pt x="12" y="30"/>
                  </a:lnTo>
                  <a:lnTo>
                    <a:pt x="6" y="30"/>
                  </a:lnTo>
                  <a:lnTo>
                    <a:pt x="0" y="30"/>
                  </a:lnTo>
                  <a:lnTo>
                    <a:pt x="0" y="24"/>
                  </a:lnTo>
                  <a:lnTo>
                    <a:pt x="6" y="18"/>
                  </a:lnTo>
                  <a:lnTo>
                    <a:pt x="12" y="12"/>
                  </a:lnTo>
                  <a:lnTo>
                    <a:pt x="12" y="6"/>
                  </a:lnTo>
                  <a:lnTo>
                    <a:pt x="12" y="0"/>
                  </a:lnTo>
                  <a:lnTo>
                    <a:pt x="18" y="6"/>
                  </a:lnTo>
                  <a:lnTo>
                    <a:pt x="24" y="12"/>
                  </a:lnTo>
                  <a:lnTo>
                    <a:pt x="24" y="18"/>
                  </a:lnTo>
                  <a:lnTo>
                    <a:pt x="30" y="18"/>
                  </a:lnTo>
                  <a:lnTo>
                    <a:pt x="30" y="24"/>
                  </a:lnTo>
                  <a:lnTo>
                    <a:pt x="18" y="24"/>
                  </a:lnTo>
                  <a:lnTo>
                    <a:pt x="18"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78" name="Freeform 1006"/>
            <p:cNvSpPr>
              <a:spLocks/>
            </p:cNvSpPr>
            <p:nvPr/>
          </p:nvSpPr>
          <p:spPr bwMode="auto">
            <a:xfrm>
              <a:off x="3348" y="1830"/>
              <a:ext cx="36" cy="42"/>
            </a:xfrm>
            <a:custGeom>
              <a:avLst/>
              <a:gdLst>
                <a:gd name="T0" fmla="*/ 18 w 36"/>
                <a:gd name="T1" fmla="*/ 42 h 42"/>
                <a:gd name="T2" fmla="*/ 6 w 36"/>
                <a:gd name="T3" fmla="*/ 42 h 42"/>
                <a:gd name="T4" fmla="*/ 6 w 36"/>
                <a:gd name="T5" fmla="*/ 30 h 42"/>
                <a:gd name="T6" fmla="*/ 0 w 36"/>
                <a:gd name="T7" fmla="*/ 30 h 42"/>
                <a:gd name="T8" fmla="*/ 0 w 36"/>
                <a:gd name="T9" fmla="*/ 18 h 42"/>
                <a:gd name="T10" fmla="*/ 6 w 36"/>
                <a:gd name="T11" fmla="*/ 18 h 42"/>
                <a:gd name="T12" fmla="*/ 6 w 36"/>
                <a:gd name="T13" fmla="*/ 6 h 42"/>
                <a:gd name="T14" fmla="*/ 36 w 36"/>
                <a:gd name="T15" fmla="*/ 0 h 42"/>
                <a:gd name="T16" fmla="*/ 36 w 36"/>
                <a:gd name="T17" fmla="*/ 30 h 42"/>
                <a:gd name="T18" fmla="*/ 36 w 36"/>
                <a:gd name="T19" fmla="*/ 36 h 42"/>
                <a:gd name="T20" fmla="*/ 30 w 36"/>
                <a:gd name="T21" fmla="*/ 36 h 42"/>
                <a:gd name="T22" fmla="*/ 30 w 36"/>
                <a:gd name="T23" fmla="*/ 42 h 42"/>
                <a:gd name="T24" fmla="*/ 18 w 36"/>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2">
                  <a:moveTo>
                    <a:pt x="18" y="42"/>
                  </a:moveTo>
                  <a:lnTo>
                    <a:pt x="6" y="42"/>
                  </a:lnTo>
                  <a:lnTo>
                    <a:pt x="6" y="30"/>
                  </a:lnTo>
                  <a:lnTo>
                    <a:pt x="0" y="30"/>
                  </a:lnTo>
                  <a:lnTo>
                    <a:pt x="0" y="18"/>
                  </a:lnTo>
                  <a:lnTo>
                    <a:pt x="6" y="18"/>
                  </a:lnTo>
                  <a:lnTo>
                    <a:pt x="6" y="6"/>
                  </a:lnTo>
                  <a:lnTo>
                    <a:pt x="36" y="0"/>
                  </a:lnTo>
                  <a:lnTo>
                    <a:pt x="36" y="30"/>
                  </a:lnTo>
                  <a:lnTo>
                    <a:pt x="36" y="36"/>
                  </a:lnTo>
                  <a:lnTo>
                    <a:pt x="30" y="36"/>
                  </a:lnTo>
                  <a:lnTo>
                    <a:pt x="30" y="42"/>
                  </a:lnTo>
                  <a:lnTo>
                    <a:pt x="1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5279" name="Group 1007"/>
          <p:cNvGrpSpPr>
            <a:grpSpLocks/>
          </p:cNvGrpSpPr>
          <p:nvPr/>
        </p:nvGrpSpPr>
        <p:grpSpPr bwMode="auto">
          <a:xfrm>
            <a:off x="1171575" y="2457450"/>
            <a:ext cx="5915025" cy="704850"/>
            <a:chOff x="738" y="1548"/>
            <a:chExt cx="3726" cy="444"/>
          </a:xfrm>
        </p:grpSpPr>
        <p:sp>
          <p:nvSpPr>
            <p:cNvPr id="55280" name="Freeform 1008"/>
            <p:cNvSpPr>
              <a:spLocks/>
            </p:cNvSpPr>
            <p:nvPr/>
          </p:nvSpPr>
          <p:spPr bwMode="auto">
            <a:xfrm>
              <a:off x="2940" y="1854"/>
              <a:ext cx="30" cy="30"/>
            </a:xfrm>
            <a:custGeom>
              <a:avLst/>
              <a:gdLst>
                <a:gd name="T0" fmla="*/ 30 w 30"/>
                <a:gd name="T1" fmla="*/ 24 h 30"/>
                <a:gd name="T2" fmla="*/ 30 w 30"/>
                <a:gd name="T3" fmla="*/ 30 h 30"/>
                <a:gd name="T4" fmla="*/ 0 w 30"/>
                <a:gd name="T5" fmla="*/ 30 h 30"/>
                <a:gd name="T6" fmla="*/ 0 w 30"/>
                <a:gd name="T7" fmla="*/ 24 h 30"/>
                <a:gd name="T8" fmla="*/ 0 w 30"/>
                <a:gd name="T9" fmla="*/ 0 h 30"/>
                <a:gd name="T10" fmla="*/ 30 w 30"/>
                <a:gd name="T11" fmla="*/ 0 h 30"/>
                <a:gd name="T12" fmla="*/ 30 w 30"/>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24"/>
                  </a:moveTo>
                  <a:lnTo>
                    <a:pt x="30" y="30"/>
                  </a:lnTo>
                  <a:lnTo>
                    <a:pt x="0" y="30"/>
                  </a:lnTo>
                  <a:lnTo>
                    <a:pt x="0" y="24"/>
                  </a:lnTo>
                  <a:lnTo>
                    <a:pt x="0" y="0"/>
                  </a:lnTo>
                  <a:lnTo>
                    <a:pt x="30" y="0"/>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81" name="Freeform 1009"/>
            <p:cNvSpPr>
              <a:spLocks/>
            </p:cNvSpPr>
            <p:nvPr/>
          </p:nvSpPr>
          <p:spPr bwMode="auto">
            <a:xfrm>
              <a:off x="3072" y="1848"/>
              <a:ext cx="42" cy="42"/>
            </a:xfrm>
            <a:custGeom>
              <a:avLst/>
              <a:gdLst>
                <a:gd name="T0" fmla="*/ 0 w 42"/>
                <a:gd name="T1" fmla="*/ 36 h 42"/>
                <a:gd name="T2" fmla="*/ 0 w 42"/>
                <a:gd name="T3" fmla="*/ 0 h 42"/>
                <a:gd name="T4" fmla="*/ 36 w 42"/>
                <a:gd name="T5" fmla="*/ 0 h 42"/>
                <a:gd name="T6" fmla="*/ 42 w 42"/>
                <a:gd name="T7" fmla="*/ 12 h 42"/>
                <a:gd name="T8" fmla="*/ 42 w 42"/>
                <a:gd name="T9" fmla="*/ 42 h 42"/>
                <a:gd name="T10" fmla="*/ 12 w 42"/>
                <a:gd name="T11" fmla="*/ 42 h 42"/>
                <a:gd name="T12" fmla="*/ 12 w 42"/>
                <a:gd name="T13" fmla="*/ 36 h 42"/>
                <a:gd name="T14" fmla="*/ 0 w 42"/>
                <a:gd name="T15" fmla="*/ 3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0" y="36"/>
                  </a:moveTo>
                  <a:lnTo>
                    <a:pt x="0" y="0"/>
                  </a:lnTo>
                  <a:lnTo>
                    <a:pt x="36" y="0"/>
                  </a:lnTo>
                  <a:lnTo>
                    <a:pt x="42" y="12"/>
                  </a:lnTo>
                  <a:lnTo>
                    <a:pt x="42" y="42"/>
                  </a:lnTo>
                  <a:lnTo>
                    <a:pt x="12" y="42"/>
                  </a:lnTo>
                  <a:lnTo>
                    <a:pt x="12"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82" name="Freeform 1010"/>
            <p:cNvSpPr>
              <a:spLocks/>
            </p:cNvSpPr>
            <p:nvPr/>
          </p:nvSpPr>
          <p:spPr bwMode="auto">
            <a:xfrm>
              <a:off x="3738" y="1794"/>
              <a:ext cx="42" cy="24"/>
            </a:xfrm>
            <a:custGeom>
              <a:avLst/>
              <a:gdLst>
                <a:gd name="T0" fmla="*/ 30 w 42"/>
                <a:gd name="T1" fmla="*/ 24 h 24"/>
                <a:gd name="T2" fmla="*/ 24 w 42"/>
                <a:gd name="T3" fmla="*/ 24 h 24"/>
                <a:gd name="T4" fmla="*/ 18 w 42"/>
                <a:gd name="T5" fmla="*/ 24 h 24"/>
                <a:gd name="T6" fmla="*/ 12 w 42"/>
                <a:gd name="T7" fmla="*/ 24 h 24"/>
                <a:gd name="T8" fmla="*/ 0 w 42"/>
                <a:gd name="T9" fmla="*/ 24 h 24"/>
                <a:gd name="T10" fmla="*/ 0 w 42"/>
                <a:gd name="T11" fmla="*/ 18 h 24"/>
                <a:gd name="T12" fmla="*/ 0 w 42"/>
                <a:gd name="T13" fmla="*/ 6 h 24"/>
                <a:gd name="T14" fmla="*/ 42 w 42"/>
                <a:gd name="T15" fmla="*/ 0 h 24"/>
                <a:gd name="T16" fmla="*/ 36 w 42"/>
                <a:gd name="T17" fmla="*/ 24 h 24"/>
                <a:gd name="T18" fmla="*/ 30 w 4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4">
                  <a:moveTo>
                    <a:pt x="30" y="24"/>
                  </a:moveTo>
                  <a:lnTo>
                    <a:pt x="24" y="24"/>
                  </a:lnTo>
                  <a:lnTo>
                    <a:pt x="18" y="24"/>
                  </a:lnTo>
                  <a:lnTo>
                    <a:pt x="12" y="24"/>
                  </a:lnTo>
                  <a:lnTo>
                    <a:pt x="0" y="24"/>
                  </a:lnTo>
                  <a:lnTo>
                    <a:pt x="0" y="18"/>
                  </a:lnTo>
                  <a:lnTo>
                    <a:pt x="0" y="6"/>
                  </a:lnTo>
                  <a:lnTo>
                    <a:pt x="42" y="0"/>
                  </a:lnTo>
                  <a:lnTo>
                    <a:pt x="36" y="24"/>
                  </a:lnTo>
                  <a:lnTo>
                    <a:pt x="3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83" name="Freeform 1011"/>
            <p:cNvSpPr>
              <a:spLocks/>
            </p:cNvSpPr>
            <p:nvPr/>
          </p:nvSpPr>
          <p:spPr bwMode="auto">
            <a:xfrm>
              <a:off x="3036" y="1848"/>
              <a:ext cx="36" cy="36"/>
            </a:xfrm>
            <a:custGeom>
              <a:avLst/>
              <a:gdLst>
                <a:gd name="T0" fmla="*/ 36 w 36"/>
                <a:gd name="T1" fmla="*/ 0 h 36"/>
                <a:gd name="T2" fmla="*/ 36 w 36"/>
                <a:gd name="T3" fmla="*/ 36 h 36"/>
                <a:gd name="T4" fmla="*/ 6 w 36"/>
                <a:gd name="T5" fmla="*/ 36 h 36"/>
                <a:gd name="T6" fmla="*/ 0 w 36"/>
                <a:gd name="T7" fmla="*/ 36 h 36"/>
                <a:gd name="T8" fmla="*/ 0 w 36"/>
                <a:gd name="T9" fmla="*/ 12 h 36"/>
                <a:gd name="T10" fmla="*/ 0 w 36"/>
                <a:gd name="T11" fmla="*/ 6 h 36"/>
                <a:gd name="T12" fmla="*/ 36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0"/>
                  </a:moveTo>
                  <a:lnTo>
                    <a:pt x="36" y="36"/>
                  </a:lnTo>
                  <a:lnTo>
                    <a:pt x="6" y="36"/>
                  </a:lnTo>
                  <a:lnTo>
                    <a:pt x="0" y="36"/>
                  </a:lnTo>
                  <a:lnTo>
                    <a:pt x="0" y="12"/>
                  </a:lnTo>
                  <a:lnTo>
                    <a:pt x="0" y="6"/>
                  </a:lnTo>
                  <a:lnTo>
                    <a:pt x="3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84" name="Freeform 1012"/>
            <p:cNvSpPr>
              <a:spLocks/>
            </p:cNvSpPr>
            <p:nvPr/>
          </p:nvSpPr>
          <p:spPr bwMode="auto">
            <a:xfrm>
              <a:off x="3978" y="1758"/>
              <a:ext cx="30" cy="36"/>
            </a:xfrm>
            <a:custGeom>
              <a:avLst/>
              <a:gdLst>
                <a:gd name="T0" fmla="*/ 30 w 30"/>
                <a:gd name="T1" fmla="*/ 30 h 36"/>
                <a:gd name="T2" fmla="*/ 6 w 30"/>
                <a:gd name="T3" fmla="*/ 36 h 36"/>
                <a:gd name="T4" fmla="*/ 0 w 30"/>
                <a:gd name="T5" fmla="*/ 36 h 36"/>
                <a:gd name="T6" fmla="*/ 0 w 30"/>
                <a:gd name="T7" fmla="*/ 30 h 36"/>
                <a:gd name="T8" fmla="*/ 6 w 30"/>
                <a:gd name="T9" fmla="*/ 30 h 36"/>
                <a:gd name="T10" fmla="*/ 0 w 30"/>
                <a:gd name="T11" fmla="*/ 24 h 36"/>
                <a:gd name="T12" fmla="*/ 6 w 30"/>
                <a:gd name="T13" fmla="*/ 24 h 36"/>
                <a:gd name="T14" fmla="*/ 6 w 30"/>
                <a:gd name="T15" fmla="*/ 18 h 36"/>
                <a:gd name="T16" fmla="*/ 0 w 30"/>
                <a:gd name="T17" fmla="*/ 18 h 36"/>
                <a:gd name="T18" fmla="*/ 6 w 30"/>
                <a:gd name="T19" fmla="*/ 18 h 36"/>
                <a:gd name="T20" fmla="*/ 6 w 30"/>
                <a:gd name="T21" fmla="*/ 12 h 36"/>
                <a:gd name="T22" fmla="*/ 6 w 30"/>
                <a:gd name="T23" fmla="*/ 6 h 36"/>
                <a:gd name="T24" fmla="*/ 24 w 30"/>
                <a:gd name="T25" fmla="*/ 0 h 36"/>
                <a:gd name="T26" fmla="*/ 24 w 30"/>
                <a:gd name="T27" fmla="*/ 6 h 36"/>
                <a:gd name="T28" fmla="*/ 30 w 30"/>
                <a:gd name="T2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30" y="30"/>
                  </a:moveTo>
                  <a:lnTo>
                    <a:pt x="6" y="36"/>
                  </a:lnTo>
                  <a:lnTo>
                    <a:pt x="0" y="36"/>
                  </a:lnTo>
                  <a:lnTo>
                    <a:pt x="0" y="30"/>
                  </a:lnTo>
                  <a:lnTo>
                    <a:pt x="6" y="30"/>
                  </a:lnTo>
                  <a:lnTo>
                    <a:pt x="0" y="24"/>
                  </a:lnTo>
                  <a:lnTo>
                    <a:pt x="6" y="24"/>
                  </a:lnTo>
                  <a:lnTo>
                    <a:pt x="6" y="18"/>
                  </a:lnTo>
                  <a:lnTo>
                    <a:pt x="0" y="18"/>
                  </a:lnTo>
                  <a:lnTo>
                    <a:pt x="6" y="18"/>
                  </a:lnTo>
                  <a:lnTo>
                    <a:pt x="6" y="12"/>
                  </a:lnTo>
                  <a:lnTo>
                    <a:pt x="6" y="6"/>
                  </a:lnTo>
                  <a:lnTo>
                    <a:pt x="24" y="0"/>
                  </a:lnTo>
                  <a:lnTo>
                    <a:pt x="24" y="6"/>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85" name="Freeform 1013"/>
            <p:cNvSpPr>
              <a:spLocks/>
            </p:cNvSpPr>
            <p:nvPr/>
          </p:nvSpPr>
          <p:spPr bwMode="auto">
            <a:xfrm>
              <a:off x="4002" y="1758"/>
              <a:ext cx="48" cy="30"/>
            </a:xfrm>
            <a:custGeom>
              <a:avLst/>
              <a:gdLst>
                <a:gd name="T0" fmla="*/ 48 w 48"/>
                <a:gd name="T1" fmla="*/ 24 h 30"/>
                <a:gd name="T2" fmla="*/ 12 w 48"/>
                <a:gd name="T3" fmla="*/ 30 h 30"/>
                <a:gd name="T4" fmla="*/ 6 w 48"/>
                <a:gd name="T5" fmla="*/ 30 h 30"/>
                <a:gd name="T6" fmla="*/ 0 w 48"/>
                <a:gd name="T7" fmla="*/ 6 h 30"/>
                <a:gd name="T8" fmla="*/ 6 w 48"/>
                <a:gd name="T9" fmla="*/ 6 h 30"/>
                <a:gd name="T10" fmla="*/ 12 w 48"/>
                <a:gd name="T11" fmla="*/ 6 h 30"/>
                <a:gd name="T12" fmla="*/ 12 w 48"/>
                <a:gd name="T13" fmla="*/ 0 h 30"/>
                <a:gd name="T14" fmla="*/ 18 w 48"/>
                <a:gd name="T15" fmla="*/ 0 h 30"/>
                <a:gd name="T16" fmla="*/ 24 w 48"/>
                <a:gd name="T17" fmla="*/ 0 h 30"/>
                <a:gd name="T18" fmla="*/ 30 w 48"/>
                <a:gd name="T19" fmla="*/ 0 h 30"/>
                <a:gd name="T20" fmla="*/ 36 w 48"/>
                <a:gd name="T21" fmla="*/ 0 h 30"/>
                <a:gd name="T22" fmla="*/ 36 w 48"/>
                <a:gd name="T23" fmla="*/ 6 h 30"/>
                <a:gd name="T24" fmla="*/ 42 w 48"/>
                <a:gd name="T25" fmla="*/ 0 h 30"/>
                <a:gd name="T26" fmla="*/ 42 w 48"/>
                <a:gd name="T27" fmla="*/ 6 h 30"/>
                <a:gd name="T28" fmla="*/ 48 w 48"/>
                <a:gd name="T29" fmla="*/ 6 h 30"/>
                <a:gd name="T30" fmla="*/ 48 w 48"/>
                <a:gd name="T31" fmla="*/ 12 h 30"/>
                <a:gd name="T32" fmla="*/ 48 w 48"/>
                <a:gd name="T33" fmla="*/ 18 h 30"/>
                <a:gd name="T34" fmla="*/ 48 w 48"/>
                <a:gd name="T3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30">
                  <a:moveTo>
                    <a:pt x="48" y="24"/>
                  </a:moveTo>
                  <a:lnTo>
                    <a:pt x="12" y="30"/>
                  </a:lnTo>
                  <a:lnTo>
                    <a:pt x="6" y="30"/>
                  </a:lnTo>
                  <a:lnTo>
                    <a:pt x="0" y="6"/>
                  </a:lnTo>
                  <a:lnTo>
                    <a:pt x="6" y="6"/>
                  </a:lnTo>
                  <a:lnTo>
                    <a:pt x="12" y="6"/>
                  </a:lnTo>
                  <a:lnTo>
                    <a:pt x="12" y="0"/>
                  </a:lnTo>
                  <a:lnTo>
                    <a:pt x="18" y="0"/>
                  </a:lnTo>
                  <a:lnTo>
                    <a:pt x="24" y="0"/>
                  </a:lnTo>
                  <a:lnTo>
                    <a:pt x="30" y="0"/>
                  </a:lnTo>
                  <a:lnTo>
                    <a:pt x="36" y="0"/>
                  </a:lnTo>
                  <a:lnTo>
                    <a:pt x="36" y="6"/>
                  </a:lnTo>
                  <a:lnTo>
                    <a:pt x="42" y="0"/>
                  </a:lnTo>
                  <a:lnTo>
                    <a:pt x="42" y="6"/>
                  </a:lnTo>
                  <a:lnTo>
                    <a:pt x="48" y="6"/>
                  </a:lnTo>
                  <a:lnTo>
                    <a:pt x="48" y="12"/>
                  </a:lnTo>
                  <a:lnTo>
                    <a:pt x="48" y="18"/>
                  </a:lnTo>
                  <a:lnTo>
                    <a:pt x="4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86" name="Freeform 1014"/>
            <p:cNvSpPr>
              <a:spLocks/>
            </p:cNvSpPr>
            <p:nvPr/>
          </p:nvSpPr>
          <p:spPr bwMode="auto">
            <a:xfrm>
              <a:off x="3648" y="1806"/>
              <a:ext cx="36" cy="36"/>
            </a:xfrm>
            <a:custGeom>
              <a:avLst/>
              <a:gdLst>
                <a:gd name="T0" fmla="*/ 36 w 36"/>
                <a:gd name="T1" fmla="*/ 30 h 36"/>
                <a:gd name="T2" fmla="*/ 18 w 36"/>
                <a:gd name="T3" fmla="*/ 30 h 36"/>
                <a:gd name="T4" fmla="*/ 6 w 36"/>
                <a:gd name="T5" fmla="*/ 36 h 36"/>
                <a:gd name="T6" fmla="*/ 6 w 36"/>
                <a:gd name="T7" fmla="*/ 24 h 36"/>
                <a:gd name="T8" fmla="*/ 0 w 36"/>
                <a:gd name="T9" fmla="*/ 24 h 36"/>
                <a:gd name="T10" fmla="*/ 0 w 36"/>
                <a:gd name="T11" fmla="*/ 18 h 36"/>
                <a:gd name="T12" fmla="*/ 6 w 36"/>
                <a:gd name="T13" fmla="*/ 18 h 36"/>
                <a:gd name="T14" fmla="*/ 0 w 36"/>
                <a:gd name="T15" fmla="*/ 6 h 36"/>
                <a:gd name="T16" fmla="*/ 30 w 36"/>
                <a:gd name="T17" fmla="*/ 0 h 36"/>
                <a:gd name="T18" fmla="*/ 30 w 36"/>
                <a:gd name="T19" fmla="*/ 12 h 36"/>
                <a:gd name="T20" fmla="*/ 36 w 36"/>
                <a:gd name="T2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30"/>
                  </a:moveTo>
                  <a:lnTo>
                    <a:pt x="18" y="30"/>
                  </a:lnTo>
                  <a:lnTo>
                    <a:pt x="6" y="36"/>
                  </a:lnTo>
                  <a:lnTo>
                    <a:pt x="6" y="24"/>
                  </a:lnTo>
                  <a:lnTo>
                    <a:pt x="0" y="24"/>
                  </a:lnTo>
                  <a:lnTo>
                    <a:pt x="0" y="18"/>
                  </a:lnTo>
                  <a:lnTo>
                    <a:pt x="6" y="18"/>
                  </a:lnTo>
                  <a:lnTo>
                    <a:pt x="0" y="6"/>
                  </a:lnTo>
                  <a:lnTo>
                    <a:pt x="30" y="0"/>
                  </a:lnTo>
                  <a:lnTo>
                    <a:pt x="30" y="12"/>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87" name="Freeform 1015"/>
            <p:cNvSpPr>
              <a:spLocks/>
            </p:cNvSpPr>
            <p:nvPr/>
          </p:nvSpPr>
          <p:spPr bwMode="auto">
            <a:xfrm>
              <a:off x="1470" y="1740"/>
              <a:ext cx="186" cy="84"/>
            </a:xfrm>
            <a:custGeom>
              <a:avLst/>
              <a:gdLst>
                <a:gd name="T0" fmla="*/ 150 w 186"/>
                <a:gd name="T1" fmla="*/ 84 h 84"/>
                <a:gd name="T2" fmla="*/ 144 w 186"/>
                <a:gd name="T3" fmla="*/ 84 h 84"/>
                <a:gd name="T4" fmla="*/ 132 w 186"/>
                <a:gd name="T5" fmla="*/ 84 h 84"/>
                <a:gd name="T6" fmla="*/ 132 w 186"/>
                <a:gd name="T7" fmla="*/ 78 h 84"/>
                <a:gd name="T8" fmla="*/ 132 w 186"/>
                <a:gd name="T9" fmla="*/ 72 h 84"/>
                <a:gd name="T10" fmla="*/ 138 w 186"/>
                <a:gd name="T11" fmla="*/ 72 h 84"/>
                <a:gd name="T12" fmla="*/ 138 w 186"/>
                <a:gd name="T13" fmla="*/ 66 h 84"/>
                <a:gd name="T14" fmla="*/ 138 w 186"/>
                <a:gd name="T15" fmla="*/ 60 h 84"/>
                <a:gd name="T16" fmla="*/ 0 w 186"/>
                <a:gd name="T17" fmla="*/ 36 h 84"/>
                <a:gd name="T18" fmla="*/ 6 w 186"/>
                <a:gd name="T19" fmla="*/ 0 h 84"/>
                <a:gd name="T20" fmla="*/ 36 w 186"/>
                <a:gd name="T21" fmla="*/ 6 h 84"/>
                <a:gd name="T22" fmla="*/ 42 w 186"/>
                <a:gd name="T23" fmla="*/ 6 h 84"/>
                <a:gd name="T24" fmla="*/ 48 w 186"/>
                <a:gd name="T25" fmla="*/ 6 h 84"/>
                <a:gd name="T26" fmla="*/ 54 w 186"/>
                <a:gd name="T27" fmla="*/ 6 h 84"/>
                <a:gd name="T28" fmla="*/ 132 w 186"/>
                <a:gd name="T29" fmla="*/ 24 h 84"/>
                <a:gd name="T30" fmla="*/ 132 w 186"/>
                <a:gd name="T31" fmla="*/ 18 h 84"/>
                <a:gd name="T32" fmla="*/ 138 w 186"/>
                <a:gd name="T33" fmla="*/ 18 h 84"/>
                <a:gd name="T34" fmla="*/ 144 w 186"/>
                <a:gd name="T35" fmla="*/ 18 h 84"/>
                <a:gd name="T36" fmla="*/ 144 w 186"/>
                <a:gd name="T37" fmla="*/ 12 h 84"/>
                <a:gd name="T38" fmla="*/ 150 w 186"/>
                <a:gd name="T39" fmla="*/ 12 h 84"/>
                <a:gd name="T40" fmla="*/ 150 w 186"/>
                <a:gd name="T41" fmla="*/ 18 h 84"/>
                <a:gd name="T42" fmla="*/ 150 w 186"/>
                <a:gd name="T43" fmla="*/ 24 h 84"/>
                <a:gd name="T44" fmla="*/ 156 w 186"/>
                <a:gd name="T45" fmla="*/ 24 h 84"/>
                <a:gd name="T46" fmla="*/ 150 w 186"/>
                <a:gd name="T47" fmla="*/ 30 h 84"/>
                <a:gd name="T48" fmla="*/ 150 w 186"/>
                <a:gd name="T49" fmla="*/ 36 h 84"/>
                <a:gd name="T50" fmla="*/ 156 w 186"/>
                <a:gd name="T51" fmla="*/ 36 h 84"/>
                <a:gd name="T52" fmla="*/ 162 w 186"/>
                <a:gd name="T53" fmla="*/ 30 h 84"/>
                <a:gd name="T54" fmla="*/ 168 w 186"/>
                <a:gd name="T55" fmla="*/ 30 h 84"/>
                <a:gd name="T56" fmla="*/ 174 w 186"/>
                <a:gd name="T57" fmla="*/ 24 h 84"/>
                <a:gd name="T58" fmla="*/ 174 w 186"/>
                <a:gd name="T59" fmla="*/ 30 h 84"/>
                <a:gd name="T60" fmla="*/ 180 w 186"/>
                <a:gd name="T61" fmla="*/ 30 h 84"/>
                <a:gd name="T62" fmla="*/ 180 w 186"/>
                <a:gd name="T63" fmla="*/ 36 h 84"/>
                <a:gd name="T64" fmla="*/ 174 w 186"/>
                <a:gd name="T65" fmla="*/ 36 h 84"/>
                <a:gd name="T66" fmla="*/ 186 w 186"/>
                <a:gd name="T67" fmla="*/ 42 h 84"/>
                <a:gd name="T68" fmla="*/ 186 w 186"/>
                <a:gd name="T69" fmla="*/ 48 h 84"/>
                <a:gd name="T70" fmla="*/ 180 w 186"/>
                <a:gd name="T71" fmla="*/ 48 h 84"/>
                <a:gd name="T72" fmla="*/ 180 w 186"/>
                <a:gd name="T73" fmla="*/ 54 h 84"/>
                <a:gd name="T74" fmla="*/ 174 w 186"/>
                <a:gd name="T75" fmla="*/ 54 h 84"/>
                <a:gd name="T76" fmla="*/ 174 w 186"/>
                <a:gd name="T77" fmla="*/ 72 h 84"/>
                <a:gd name="T78" fmla="*/ 168 w 186"/>
                <a:gd name="T79" fmla="*/ 72 h 84"/>
                <a:gd name="T80" fmla="*/ 168 w 186"/>
                <a:gd name="T81" fmla="*/ 84 h 84"/>
                <a:gd name="T82" fmla="*/ 156 w 186"/>
                <a:gd name="T83" fmla="*/ 78 h 84"/>
                <a:gd name="T84" fmla="*/ 150 w 186"/>
                <a:gd name="T85" fmla="*/ 78 h 84"/>
                <a:gd name="T86" fmla="*/ 150 w 186"/>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84">
                  <a:moveTo>
                    <a:pt x="150" y="84"/>
                  </a:moveTo>
                  <a:lnTo>
                    <a:pt x="144" y="84"/>
                  </a:lnTo>
                  <a:lnTo>
                    <a:pt x="132" y="84"/>
                  </a:lnTo>
                  <a:lnTo>
                    <a:pt x="132" y="78"/>
                  </a:lnTo>
                  <a:lnTo>
                    <a:pt x="132" y="72"/>
                  </a:lnTo>
                  <a:lnTo>
                    <a:pt x="138" y="72"/>
                  </a:lnTo>
                  <a:lnTo>
                    <a:pt x="138" y="66"/>
                  </a:lnTo>
                  <a:lnTo>
                    <a:pt x="138" y="60"/>
                  </a:lnTo>
                  <a:lnTo>
                    <a:pt x="0" y="36"/>
                  </a:lnTo>
                  <a:lnTo>
                    <a:pt x="6" y="0"/>
                  </a:lnTo>
                  <a:lnTo>
                    <a:pt x="36" y="6"/>
                  </a:lnTo>
                  <a:lnTo>
                    <a:pt x="42" y="6"/>
                  </a:lnTo>
                  <a:lnTo>
                    <a:pt x="48" y="6"/>
                  </a:lnTo>
                  <a:lnTo>
                    <a:pt x="54" y="6"/>
                  </a:lnTo>
                  <a:lnTo>
                    <a:pt x="132" y="24"/>
                  </a:lnTo>
                  <a:lnTo>
                    <a:pt x="132" y="18"/>
                  </a:lnTo>
                  <a:lnTo>
                    <a:pt x="138" y="18"/>
                  </a:lnTo>
                  <a:lnTo>
                    <a:pt x="144" y="18"/>
                  </a:lnTo>
                  <a:lnTo>
                    <a:pt x="144" y="12"/>
                  </a:lnTo>
                  <a:lnTo>
                    <a:pt x="150" y="12"/>
                  </a:lnTo>
                  <a:lnTo>
                    <a:pt x="150" y="18"/>
                  </a:lnTo>
                  <a:lnTo>
                    <a:pt x="150" y="24"/>
                  </a:lnTo>
                  <a:lnTo>
                    <a:pt x="156" y="24"/>
                  </a:lnTo>
                  <a:lnTo>
                    <a:pt x="150" y="30"/>
                  </a:lnTo>
                  <a:lnTo>
                    <a:pt x="150" y="36"/>
                  </a:lnTo>
                  <a:lnTo>
                    <a:pt x="156" y="36"/>
                  </a:lnTo>
                  <a:lnTo>
                    <a:pt x="162" y="30"/>
                  </a:lnTo>
                  <a:lnTo>
                    <a:pt x="168" y="30"/>
                  </a:lnTo>
                  <a:lnTo>
                    <a:pt x="174" y="24"/>
                  </a:lnTo>
                  <a:lnTo>
                    <a:pt x="174" y="30"/>
                  </a:lnTo>
                  <a:lnTo>
                    <a:pt x="180" y="30"/>
                  </a:lnTo>
                  <a:lnTo>
                    <a:pt x="180" y="36"/>
                  </a:lnTo>
                  <a:lnTo>
                    <a:pt x="174" y="36"/>
                  </a:lnTo>
                  <a:lnTo>
                    <a:pt x="186" y="42"/>
                  </a:lnTo>
                  <a:lnTo>
                    <a:pt x="186" y="48"/>
                  </a:lnTo>
                  <a:lnTo>
                    <a:pt x="180" y="48"/>
                  </a:lnTo>
                  <a:lnTo>
                    <a:pt x="180" y="54"/>
                  </a:lnTo>
                  <a:lnTo>
                    <a:pt x="174" y="54"/>
                  </a:lnTo>
                  <a:lnTo>
                    <a:pt x="174" y="72"/>
                  </a:lnTo>
                  <a:lnTo>
                    <a:pt x="168" y="72"/>
                  </a:lnTo>
                  <a:lnTo>
                    <a:pt x="168" y="84"/>
                  </a:lnTo>
                  <a:lnTo>
                    <a:pt x="156" y="78"/>
                  </a:lnTo>
                  <a:lnTo>
                    <a:pt x="150" y="78"/>
                  </a:lnTo>
                  <a:lnTo>
                    <a:pt x="150" y="8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88" name="Freeform 1016"/>
            <p:cNvSpPr>
              <a:spLocks/>
            </p:cNvSpPr>
            <p:nvPr/>
          </p:nvSpPr>
          <p:spPr bwMode="auto">
            <a:xfrm>
              <a:off x="1086" y="1644"/>
              <a:ext cx="138" cy="114"/>
            </a:xfrm>
            <a:custGeom>
              <a:avLst/>
              <a:gdLst>
                <a:gd name="T0" fmla="*/ 24 w 138"/>
                <a:gd name="T1" fmla="*/ 96 h 114"/>
                <a:gd name="T2" fmla="*/ 18 w 138"/>
                <a:gd name="T3" fmla="*/ 96 h 114"/>
                <a:gd name="T4" fmla="*/ 24 w 138"/>
                <a:gd name="T5" fmla="*/ 90 h 114"/>
                <a:gd name="T6" fmla="*/ 18 w 138"/>
                <a:gd name="T7" fmla="*/ 90 h 114"/>
                <a:gd name="T8" fmla="*/ 18 w 138"/>
                <a:gd name="T9" fmla="*/ 84 h 114"/>
                <a:gd name="T10" fmla="*/ 12 w 138"/>
                <a:gd name="T11" fmla="*/ 84 h 114"/>
                <a:gd name="T12" fmla="*/ 12 w 138"/>
                <a:gd name="T13" fmla="*/ 78 h 114"/>
                <a:gd name="T14" fmla="*/ 12 w 138"/>
                <a:gd name="T15" fmla="*/ 72 h 114"/>
                <a:gd name="T16" fmla="*/ 6 w 138"/>
                <a:gd name="T17" fmla="*/ 72 h 114"/>
                <a:gd name="T18" fmla="*/ 6 w 138"/>
                <a:gd name="T19" fmla="*/ 66 h 114"/>
                <a:gd name="T20" fmla="*/ 6 w 138"/>
                <a:gd name="T21" fmla="*/ 60 h 114"/>
                <a:gd name="T22" fmla="*/ 0 w 138"/>
                <a:gd name="T23" fmla="*/ 60 h 114"/>
                <a:gd name="T24" fmla="*/ 6 w 138"/>
                <a:gd name="T25" fmla="*/ 48 h 114"/>
                <a:gd name="T26" fmla="*/ 12 w 138"/>
                <a:gd name="T27" fmla="*/ 36 h 114"/>
                <a:gd name="T28" fmla="*/ 12 w 138"/>
                <a:gd name="T29" fmla="*/ 30 h 114"/>
                <a:gd name="T30" fmla="*/ 6 w 138"/>
                <a:gd name="T31" fmla="*/ 30 h 114"/>
                <a:gd name="T32" fmla="*/ 6 w 138"/>
                <a:gd name="T33" fmla="*/ 36 h 114"/>
                <a:gd name="T34" fmla="*/ 0 w 138"/>
                <a:gd name="T35" fmla="*/ 36 h 114"/>
                <a:gd name="T36" fmla="*/ 6 w 138"/>
                <a:gd name="T37" fmla="*/ 30 h 114"/>
                <a:gd name="T38" fmla="*/ 6 w 138"/>
                <a:gd name="T39" fmla="*/ 24 h 114"/>
                <a:gd name="T40" fmla="*/ 6 w 138"/>
                <a:gd name="T41" fmla="*/ 18 h 114"/>
                <a:gd name="T42" fmla="*/ 6 w 138"/>
                <a:gd name="T43" fmla="*/ 12 h 114"/>
                <a:gd name="T44" fmla="*/ 6 w 138"/>
                <a:gd name="T45" fmla="*/ 6 h 114"/>
                <a:gd name="T46" fmla="*/ 12 w 138"/>
                <a:gd name="T47" fmla="*/ 6 h 114"/>
                <a:gd name="T48" fmla="*/ 12 w 138"/>
                <a:gd name="T49" fmla="*/ 0 h 114"/>
                <a:gd name="T50" fmla="*/ 48 w 138"/>
                <a:gd name="T51" fmla="*/ 12 h 114"/>
                <a:gd name="T52" fmla="*/ 132 w 138"/>
                <a:gd name="T53" fmla="*/ 30 h 114"/>
                <a:gd name="T54" fmla="*/ 138 w 138"/>
                <a:gd name="T55" fmla="*/ 30 h 114"/>
                <a:gd name="T56" fmla="*/ 138 w 138"/>
                <a:gd name="T57" fmla="*/ 36 h 114"/>
                <a:gd name="T58" fmla="*/ 138 w 138"/>
                <a:gd name="T59" fmla="*/ 42 h 114"/>
                <a:gd name="T60" fmla="*/ 132 w 138"/>
                <a:gd name="T61" fmla="*/ 48 h 114"/>
                <a:gd name="T62" fmla="*/ 132 w 138"/>
                <a:gd name="T63" fmla="*/ 54 h 114"/>
                <a:gd name="T64" fmla="*/ 132 w 138"/>
                <a:gd name="T65" fmla="*/ 60 h 114"/>
                <a:gd name="T66" fmla="*/ 132 w 138"/>
                <a:gd name="T67" fmla="*/ 66 h 114"/>
                <a:gd name="T68" fmla="*/ 132 w 138"/>
                <a:gd name="T69" fmla="*/ 72 h 114"/>
                <a:gd name="T70" fmla="*/ 126 w 138"/>
                <a:gd name="T71" fmla="*/ 72 h 114"/>
                <a:gd name="T72" fmla="*/ 126 w 138"/>
                <a:gd name="T73" fmla="*/ 78 h 114"/>
                <a:gd name="T74" fmla="*/ 120 w 138"/>
                <a:gd name="T75" fmla="*/ 78 h 114"/>
                <a:gd name="T76" fmla="*/ 114 w 138"/>
                <a:gd name="T77" fmla="*/ 78 h 114"/>
                <a:gd name="T78" fmla="*/ 114 w 138"/>
                <a:gd name="T79" fmla="*/ 84 h 114"/>
                <a:gd name="T80" fmla="*/ 108 w 138"/>
                <a:gd name="T81" fmla="*/ 84 h 114"/>
                <a:gd name="T82" fmla="*/ 108 w 138"/>
                <a:gd name="T83" fmla="*/ 90 h 114"/>
                <a:gd name="T84" fmla="*/ 102 w 138"/>
                <a:gd name="T85" fmla="*/ 90 h 114"/>
                <a:gd name="T86" fmla="*/ 102 w 138"/>
                <a:gd name="T87" fmla="*/ 102 h 114"/>
                <a:gd name="T88" fmla="*/ 102 w 138"/>
                <a:gd name="T89" fmla="*/ 108 h 114"/>
                <a:gd name="T90" fmla="*/ 96 w 138"/>
                <a:gd name="T91" fmla="*/ 108 h 114"/>
                <a:gd name="T92" fmla="*/ 96 w 138"/>
                <a:gd name="T93" fmla="*/ 114 h 114"/>
                <a:gd name="T94" fmla="*/ 90 w 138"/>
                <a:gd name="T95" fmla="*/ 114 h 114"/>
                <a:gd name="T96" fmla="*/ 24 w 138"/>
                <a:gd name="T9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14">
                  <a:moveTo>
                    <a:pt x="24" y="96"/>
                  </a:moveTo>
                  <a:lnTo>
                    <a:pt x="18" y="96"/>
                  </a:lnTo>
                  <a:lnTo>
                    <a:pt x="24" y="90"/>
                  </a:lnTo>
                  <a:lnTo>
                    <a:pt x="18" y="90"/>
                  </a:lnTo>
                  <a:lnTo>
                    <a:pt x="18" y="84"/>
                  </a:lnTo>
                  <a:lnTo>
                    <a:pt x="12" y="84"/>
                  </a:lnTo>
                  <a:lnTo>
                    <a:pt x="12" y="78"/>
                  </a:lnTo>
                  <a:lnTo>
                    <a:pt x="12" y="72"/>
                  </a:lnTo>
                  <a:lnTo>
                    <a:pt x="6" y="72"/>
                  </a:lnTo>
                  <a:lnTo>
                    <a:pt x="6" y="66"/>
                  </a:lnTo>
                  <a:lnTo>
                    <a:pt x="6" y="60"/>
                  </a:lnTo>
                  <a:lnTo>
                    <a:pt x="0" y="60"/>
                  </a:lnTo>
                  <a:lnTo>
                    <a:pt x="6" y="48"/>
                  </a:lnTo>
                  <a:lnTo>
                    <a:pt x="12" y="36"/>
                  </a:lnTo>
                  <a:lnTo>
                    <a:pt x="12" y="30"/>
                  </a:lnTo>
                  <a:lnTo>
                    <a:pt x="6" y="30"/>
                  </a:lnTo>
                  <a:lnTo>
                    <a:pt x="6" y="36"/>
                  </a:lnTo>
                  <a:lnTo>
                    <a:pt x="0" y="36"/>
                  </a:lnTo>
                  <a:lnTo>
                    <a:pt x="6" y="30"/>
                  </a:lnTo>
                  <a:lnTo>
                    <a:pt x="6" y="24"/>
                  </a:lnTo>
                  <a:lnTo>
                    <a:pt x="6" y="18"/>
                  </a:lnTo>
                  <a:lnTo>
                    <a:pt x="6" y="12"/>
                  </a:lnTo>
                  <a:lnTo>
                    <a:pt x="6" y="6"/>
                  </a:lnTo>
                  <a:lnTo>
                    <a:pt x="12" y="6"/>
                  </a:lnTo>
                  <a:lnTo>
                    <a:pt x="12" y="0"/>
                  </a:lnTo>
                  <a:lnTo>
                    <a:pt x="48" y="12"/>
                  </a:lnTo>
                  <a:lnTo>
                    <a:pt x="132" y="30"/>
                  </a:lnTo>
                  <a:lnTo>
                    <a:pt x="138" y="30"/>
                  </a:lnTo>
                  <a:lnTo>
                    <a:pt x="138" y="36"/>
                  </a:lnTo>
                  <a:lnTo>
                    <a:pt x="138" y="42"/>
                  </a:lnTo>
                  <a:lnTo>
                    <a:pt x="132" y="48"/>
                  </a:lnTo>
                  <a:lnTo>
                    <a:pt x="132" y="54"/>
                  </a:lnTo>
                  <a:lnTo>
                    <a:pt x="132" y="60"/>
                  </a:lnTo>
                  <a:lnTo>
                    <a:pt x="132" y="66"/>
                  </a:lnTo>
                  <a:lnTo>
                    <a:pt x="132" y="72"/>
                  </a:lnTo>
                  <a:lnTo>
                    <a:pt x="126" y="72"/>
                  </a:lnTo>
                  <a:lnTo>
                    <a:pt x="126" y="78"/>
                  </a:lnTo>
                  <a:lnTo>
                    <a:pt x="120" y="78"/>
                  </a:lnTo>
                  <a:lnTo>
                    <a:pt x="114" y="78"/>
                  </a:lnTo>
                  <a:lnTo>
                    <a:pt x="114" y="84"/>
                  </a:lnTo>
                  <a:lnTo>
                    <a:pt x="108" y="84"/>
                  </a:lnTo>
                  <a:lnTo>
                    <a:pt x="108" y="90"/>
                  </a:lnTo>
                  <a:lnTo>
                    <a:pt x="102" y="90"/>
                  </a:lnTo>
                  <a:lnTo>
                    <a:pt x="102" y="102"/>
                  </a:lnTo>
                  <a:lnTo>
                    <a:pt x="102" y="108"/>
                  </a:lnTo>
                  <a:lnTo>
                    <a:pt x="96" y="108"/>
                  </a:lnTo>
                  <a:lnTo>
                    <a:pt x="96" y="114"/>
                  </a:lnTo>
                  <a:lnTo>
                    <a:pt x="90" y="114"/>
                  </a:lnTo>
                  <a:lnTo>
                    <a:pt x="24" y="9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89" name="Freeform 1017"/>
            <p:cNvSpPr>
              <a:spLocks/>
            </p:cNvSpPr>
            <p:nvPr/>
          </p:nvSpPr>
          <p:spPr bwMode="auto">
            <a:xfrm>
              <a:off x="2514" y="1848"/>
              <a:ext cx="48" cy="48"/>
            </a:xfrm>
            <a:custGeom>
              <a:avLst/>
              <a:gdLst>
                <a:gd name="T0" fmla="*/ 6 w 48"/>
                <a:gd name="T1" fmla="*/ 48 h 48"/>
                <a:gd name="T2" fmla="*/ 0 w 48"/>
                <a:gd name="T3" fmla="*/ 48 h 48"/>
                <a:gd name="T4" fmla="*/ 6 w 48"/>
                <a:gd name="T5" fmla="*/ 0 h 48"/>
                <a:gd name="T6" fmla="*/ 48 w 48"/>
                <a:gd name="T7" fmla="*/ 6 h 48"/>
                <a:gd name="T8" fmla="*/ 42 w 48"/>
                <a:gd name="T9" fmla="*/ 48 h 48"/>
                <a:gd name="T10" fmla="*/ 6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6" y="48"/>
                  </a:moveTo>
                  <a:lnTo>
                    <a:pt x="0" y="48"/>
                  </a:lnTo>
                  <a:lnTo>
                    <a:pt x="6" y="0"/>
                  </a:lnTo>
                  <a:lnTo>
                    <a:pt x="48" y="6"/>
                  </a:lnTo>
                  <a:lnTo>
                    <a:pt x="42" y="48"/>
                  </a:lnTo>
                  <a:lnTo>
                    <a:pt x="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0" name="Freeform 1018"/>
            <p:cNvSpPr>
              <a:spLocks/>
            </p:cNvSpPr>
            <p:nvPr/>
          </p:nvSpPr>
          <p:spPr bwMode="auto">
            <a:xfrm>
              <a:off x="2556" y="1854"/>
              <a:ext cx="48" cy="42"/>
            </a:xfrm>
            <a:custGeom>
              <a:avLst/>
              <a:gdLst>
                <a:gd name="T0" fmla="*/ 0 w 48"/>
                <a:gd name="T1" fmla="*/ 42 h 42"/>
                <a:gd name="T2" fmla="*/ 6 w 48"/>
                <a:gd name="T3" fmla="*/ 0 h 42"/>
                <a:gd name="T4" fmla="*/ 36 w 48"/>
                <a:gd name="T5" fmla="*/ 0 h 42"/>
                <a:gd name="T6" fmla="*/ 48 w 48"/>
                <a:gd name="T7" fmla="*/ 0 h 42"/>
                <a:gd name="T8" fmla="*/ 48 w 48"/>
                <a:gd name="T9" fmla="*/ 42 h 42"/>
                <a:gd name="T10" fmla="*/ 6 w 48"/>
                <a:gd name="T11" fmla="*/ 42 h 42"/>
                <a:gd name="T12" fmla="*/ 0 w 4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8" h="42">
                  <a:moveTo>
                    <a:pt x="0" y="42"/>
                  </a:moveTo>
                  <a:lnTo>
                    <a:pt x="6" y="0"/>
                  </a:lnTo>
                  <a:lnTo>
                    <a:pt x="36" y="0"/>
                  </a:lnTo>
                  <a:lnTo>
                    <a:pt x="48" y="0"/>
                  </a:lnTo>
                  <a:lnTo>
                    <a:pt x="48" y="42"/>
                  </a:lnTo>
                  <a:lnTo>
                    <a:pt x="6"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1" name="Freeform 1019"/>
            <p:cNvSpPr>
              <a:spLocks/>
            </p:cNvSpPr>
            <p:nvPr/>
          </p:nvSpPr>
          <p:spPr bwMode="auto">
            <a:xfrm>
              <a:off x="2424" y="1848"/>
              <a:ext cx="54" cy="42"/>
            </a:xfrm>
            <a:custGeom>
              <a:avLst/>
              <a:gdLst>
                <a:gd name="T0" fmla="*/ 48 w 54"/>
                <a:gd name="T1" fmla="*/ 42 h 42"/>
                <a:gd name="T2" fmla="*/ 0 w 54"/>
                <a:gd name="T3" fmla="*/ 42 h 42"/>
                <a:gd name="T4" fmla="*/ 0 w 54"/>
                <a:gd name="T5" fmla="*/ 0 h 42"/>
                <a:gd name="T6" fmla="*/ 6 w 54"/>
                <a:gd name="T7" fmla="*/ 0 h 42"/>
                <a:gd name="T8" fmla="*/ 54 w 54"/>
                <a:gd name="T9" fmla="*/ 0 h 42"/>
                <a:gd name="T10" fmla="*/ 48 w 54"/>
                <a:gd name="T11" fmla="*/ 42 h 42"/>
              </a:gdLst>
              <a:ahLst/>
              <a:cxnLst>
                <a:cxn ang="0">
                  <a:pos x="T0" y="T1"/>
                </a:cxn>
                <a:cxn ang="0">
                  <a:pos x="T2" y="T3"/>
                </a:cxn>
                <a:cxn ang="0">
                  <a:pos x="T4" y="T5"/>
                </a:cxn>
                <a:cxn ang="0">
                  <a:pos x="T6" y="T7"/>
                </a:cxn>
                <a:cxn ang="0">
                  <a:pos x="T8" y="T9"/>
                </a:cxn>
                <a:cxn ang="0">
                  <a:pos x="T10" y="T11"/>
                </a:cxn>
              </a:cxnLst>
              <a:rect l="0" t="0" r="r" b="b"/>
              <a:pathLst>
                <a:path w="54" h="42">
                  <a:moveTo>
                    <a:pt x="48" y="42"/>
                  </a:moveTo>
                  <a:lnTo>
                    <a:pt x="0" y="42"/>
                  </a:lnTo>
                  <a:lnTo>
                    <a:pt x="0" y="0"/>
                  </a:lnTo>
                  <a:lnTo>
                    <a:pt x="6" y="0"/>
                  </a:lnTo>
                  <a:lnTo>
                    <a:pt x="54" y="0"/>
                  </a:lnTo>
                  <a:lnTo>
                    <a:pt x="4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2" name="Freeform 1020"/>
            <p:cNvSpPr>
              <a:spLocks/>
            </p:cNvSpPr>
            <p:nvPr/>
          </p:nvSpPr>
          <p:spPr bwMode="auto">
            <a:xfrm>
              <a:off x="2376" y="1842"/>
              <a:ext cx="48" cy="48"/>
            </a:xfrm>
            <a:custGeom>
              <a:avLst/>
              <a:gdLst>
                <a:gd name="T0" fmla="*/ 0 w 48"/>
                <a:gd name="T1" fmla="*/ 42 h 48"/>
                <a:gd name="T2" fmla="*/ 0 w 48"/>
                <a:gd name="T3" fmla="*/ 0 h 48"/>
                <a:gd name="T4" fmla="*/ 48 w 48"/>
                <a:gd name="T5" fmla="*/ 6 h 48"/>
                <a:gd name="T6" fmla="*/ 48 w 48"/>
                <a:gd name="T7" fmla="*/ 48 h 48"/>
                <a:gd name="T8" fmla="*/ 0 w 48"/>
                <a:gd name="T9" fmla="*/ 42 h 48"/>
              </a:gdLst>
              <a:ahLst/>
              <a:cxnLst>
                <a:cxn ang="0">
                  <a:pos x="T0" y="T1"/>
                </a:cxn>
                <a:cxn ang="0">
                  <a:pos x="T2" y="T3"/>
                </a:cxn>
                <a:cxn ang="0">
                  <a:pos x="T4" y="T5"/>
                </a:cxn>
                <a:cxn ang="0">
                  <a:pos x="T6" y="T7"/>
                </a:cxn>
                <a:cxn ang="0">
                  <a:pos x="T8" y="T9"/>
                </a:cxn>
              </a:cxnLst>
              <a:rect l="0" t="0" r="r" b="b"/>
              <a:pathLst>
                <a:path w="48" h="48">
                  <a:moveTo>
                    <a:pt x="0" y="42"/>
                  </a:moveTo>
                  <a:lnTo>
                    <a:pt x="0" y="0"/>
                  </a:lnTo>
                  <a:lnTo>
                    <a:pt x="48" y="6"/>
                  </a:lnTo>
                  <a:lnTo>
                    <a:pt x="48"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3" name="Freeform 1021"/>
            <p:cNvSpPr>
              <a:spLocks/>
            </p:cNvSpPr>
            <p:nvPr/>
          </p:nvSpPr>
          <p:spPr bwMode="auto">
            <a:xfrm>
              <a:off x="2472" y="1848"/>
              <a:ext cx="48" cy="48"/>
            </a:xfrm>
            <a:custGeom>
              <a:avLst/>
              <a:gdLst>
                <a:gd name="T0" fmla="*/ 0 w 48"/>
                <a:gd name="T1" fmla="*/ 42 h 48"/>
                <a:gd name="T2" fmla="*/ 6 w 48"/>
                <a:gd name="T3" fmla="*/ 0 h 48"/>
                <a:gd name="T4" fmla="*/ 48 w 48"/>
                <a:gd name="T5" fmla="*/ 0 h 48"/>
                <a:gd name="T6" fmla="*/ 42 w 48"/>
                <a:gd name="T7" fmla="*/ 48 h 48"/>
                <a:gd name="T8" fmla="*/ 6 w 48"/>
                <a:gd name="T9" fmla="*/ 42 h 48"/>
                <a:gd name="T10" fmla="*/ 0 w 48"/>
                <a:gd name="T11" fmla="*/ 42 h 48"/>
              </a:gdLst>
              <a:ahLst/>
              <a:cxnLst>
                <a:cxn ang="0">
                  <a:pos x="T0" y="T1"/>
                </a:cxn>
                <a:cxn ang="0">
                  <a:pos x="T2" y="T3"/>
                </a:cxn>
                <a:cxn ang="0">
                  <a:pos x="T4" y="T5"/>
                </a:cxn>
                <a:cxn ang="0">
                  <a:pos x="T6" y="T7"/>
                </a:cxn>
                <a:cxn ang="0">
                  <a:pos x="T8" y="T9"/>
                </a:cxn>
                <a:cxn ang="0">
                  <a:pos x="T10" y="T11"/>
                </a:cxn>
              </a:cxnLst>
              <a:rect l="0" t="0" r="r" b="b"/>
              <a:pathLst>
                <a:path w="48" h="48">
                  <a:moveTo>
                    <a:pt x="0" y="42"/>
                  </a:moveTo>
                  <a:lnTo>
                    <a:pt x="6" y="0"/>
                  </a:lnTo>
                  <a:lnTo>
                    <a:pt x="48" y="0"/>
                  </a:lnTo>
                  <a:lnTo>
                    <a:pt x="42" y="48"/>
                  </a:lnTo>
                  <a:lnTo>
                    <a:pt x="6"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4" name="Freeform 1022"/>
            <p:cNvSpPr>
              <a:spLocks/>
            </p:cNvSpPr>
            <p:nvPr/>
          </p:nvSpPr>
          <p:spPr bwMode="auto">
            <a:xfrm>
              <a:off x="2688" y="1854"/>
              <a:ext cx="42" cy="36"/>
            </a:xfrm>
            <a:custGeom>
              <a:avLst/>
              <a:gdLst>
                <a:gd name="T0" fmla="*/ 0 w 42"/>
                <a:gd name="T1" fmla="*/ 36 h 36"/>
                <a:gd name="T2" fmla="*/ 0 w 42"/>
                <a:gd name="T3" fmla="*/ 0 h 36"/>
                <a:gd name="T4" fmla="*/ 12 w 42"/>
                <a:gd name="T5" fmla="*/ 0 h 36"/>
                <a:gd name="T6" fmla="*/ 42 w 42"/>
                <a:gd name="T7" fmla="*/ 6 h 36"/>
                <a:gd name="T8" fmla="*/ 42 w 42"/>
                <a:gd name="T9" fmla="*/ 36 h 36"/>
                <a:gd name="T10" fmla="*/ 0 w 42"/>
                <a:gd name="T11" fmla="*/ 36 h 36"/>
              </a:gdLst>
              <a:ahLst/>
              <a:cxnLst>
                <a:cxn ang="0">
                  <a:pos x="T0" y="T1"/>
                </a:cxn>
                <a:cxn ang="0">
                  <a:pos x="T2" y="T3"/>
                </a:cxn>
                <a:cxn ang="0">
                  <a:pos x="T4" y="T5"/>
                </a:cxn>
                <a:cxn ang="0">
                  <a:pos x="T6" y="T7"/>
                </a:cxn>
                <a:cxn ang="0">
                  <a:pos x="T8" y="T9"/>
                </a:cxn>
                <a:cxn ang="0">
                  <a:pos x="T10" y="T11"/>
                </a:cxn>
              </a:cxnLst>
              <a:rect l="0" t="0" r="r" b="b"/>
              <a:pathLst>
                <a:path w="42" h="36">
                  <a:moveTo>
                    <a:pt x="0" y="36"/>
                  </a:moveTo>
                  <a:lnTo>
                    <a:pt x="0" y="0"/>
                  </a:lnTo>
                  <a:lnTo>
                    <a:pt x="12" y="0"/>
                  </a:lnTo>
                  <a:lnTo>
                    <a:pt x="42" y="6"/>
                  </a:lnTo>
                  <a:lnTo>
                    <a:pt x="42"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5" name="Freeform 1023"/>
            <p:cNvSpPr>
              <a:spLocks/>
            </p:cNvSpPr>
            <p:nvPr/>
          </p:nvSpPr>
          <p:spPr bwMode="auto">
            <a:xfrm>
              <a:off x="2886" y="1860"/>
              <a:ext cx="36" cy="36"/>
            </a:xfrm>
            <a:custGeom>
              <a:avLst/>
              <a:gdLst>
                <a:gd name="T0" fmla="*/ 0 w 36"/>
                <a:gd name="T1" fmla="*/ 30 h 36"/>
                <a:gd name="T2" fmla="*/ 0 w 36"/>
                <a:gd name="T3" fmla="*/ 0 h 36"/>
                <a:gd name="T4" fmla="*/ 6 w 36"/>
                <a:gd name="T5" fmla="*/ 6 h 36"/>
                <a:gd name="T6" fmla="*/ 12 w 36"/>
                <a:gd name="T7" fmla="*/ 6 h 36"/>
                <a:gd name="T8" fmla="*/ 18 w 36"/>
                <a:gd name="T9" fmla="*/ 12 h 36"/>
                <a:gd name="T10" fmla="*/ 24 w 36"/>
                <a:gd name="T11" fmla="*/ 12 h 36"/>
                <a:gd name="T12" fmla="*/ 24 w 36"/>
                <a:gd name="T13" fmla="*/ 6 h 36"/>
                <a:gd name="T14" fmla="*/ 30 w 36"/>
                <a:gd name="T15" fmla="*/ 6 h 36"/>
                <a:gd name="T16" fmla="*/ 30 w 36"/>
                <a:gd name="T17" fmla="*/ 12 h 36"/>
                <a:gd name="T18" fmla="*/ 36 w 36"/>
                <a:gd name="T19" fmla="*/ 18 h 36"/>
                <a:gd name="T20" fmla="*/ 30 w 36"/>
                <a:gd name="T21" fmla="*/ 18 h 36"/>
                <a:gd name="T22" fmla="*/ 30 w 36"/>
                <a:gd name="T23" fmla="*/ 24 h 36"/>
                <a:gd name="T24" fmla="*/ 36 w 36"/>
                <a:gd name="T25" fmla="*/ 24 h 36"/>
                <a:gd name="T26" fmla="*/ 30 w 36"/>
                <a:gd name="T27" fmla="*/ 24 h 36"/>
                <a:gd name="T28" fmla="*/ 24 w 36"/>
                <a:gd name="T29" fmla="*/ 30 h 36"/>
                <a:gd name="T30" fmla="*/ 18 w 36"/>
                <a:gd name="T31" fmla="*/ 36 h 36"/>
                <a:gd name="T32" fmla="*/ 18 w 36"/>
                <a:gd name="T33" fmla="*/ 30 h 36"/>
                <a:gd name="T34" fmla="*/ 0 w 36"/>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6">
                  <a:moveTo>
                    <a:pt x="0" y="30"/>
                  </a:moveTo>
                  <a:lnTo>
                    <a:pt x="0" y="0"/>
                  </a:lnTo>
                  <a:lnTo>
                    <a:pt x="6" y="6"/>
                  </a:lnTo>
                  <a:lnTo>
                    <a:pt x="12" y="6"/>
                  </a:lnTo>
                  <a:lnTo>
                    <a:pt x="18" y="12"/>
                  </a:lnTo>
                  <a:lnTo>
                    <a:pt x="24" y="12"/>
                  </a:lnTo>
                  <a:lnTo>
                    <a:pt x="24" y="6"/>
                  </a:lnTo>
                  <a:lnTo>
                    <a:pt x="30" y="6"/>
                  </a:lnTo>
                  <a:lnTo>
                    <a:pt x="30" y="12"/>
                  </a:lnTo>
                  <a:lnTo>
                    <a:pt x="36" y="18"/>
                  </a:lnTo>
                  <a:lnTo>
                    <a:pt x="30" y="18"/>
                  </a:lnTo>
                  <a:lnTo>
                    <a:pt x="30" y="24"/>
                  </a:lnTo>
                  <a:lnTo>
                    <a:pt x="36" y="24"/>
                  </a:lnTo>
                  <a:lnTo>
                    <a:pt x="30" y="24"/>
                  </a:lnTo>
                  <a:lnTo>
                    <a:pt x="24" y="30"/>
                  </a:lnTo>
                  <a:lnTo>
                    <a:pt x="18" y="36"/>
                  </a:lnTo>
                  <a:lnTo>
                    <a:pt x="18"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6" name="Freeform 1024"/>
            <p:cNvSpPr>
              <a:spLocks/>
            </p:cNvSpPr>
            <p:nvPr/>
          </p:nvSpPr>
          <p:spPr bwMode="auto">
            <a:xfrm>
              <a:off x="738" y="1548"/>
              <a:ext cx="84" cy="138"/>
            </a:xfrm>
            <a:custGeom>
              <a:avLst/>
              <a:gdLst>
                <a:gd name="T0" fmla="*/ 60 w 84"/>
                <a:gd name="T1" fmla="*/ 138 h 138"/>
                <a:gd name="T2" fmla="*/ 42 w 84"/>
                <a:gd name="T3" fmla="*/ 132 h 138"/>
                <a:gd name="T4" fmla="*/ 36 w 84"/>
                <a:gd name="T5" fmla="*/ 132 h 138"/>
                <a:gd name="T6" fmla="*/ 18 w 84"/>
                <a:gd name="T7" fmla="*/ 126 h 138"/>
                <a:gd name="T8" fmla="*/ 18 w 84"/>
                <a:gd name="T9" fmla="*/ 132 h 138"/>
                <a:gd name="T10" fmla="*/ 12 w 84"/>
                <a:gd name="T11" fmla="*/ 126 h 138"/>
                <a:gd name="T12" fmla="*/ 6 w 84"/>
                <a:gd name="T13" fmla="*/ 132 h 138"/>
                <a:gd name="T14" fmla="*/ 0 w 84"/>
                <a:gd name="T15" fmla="*/ 108 h 138"/>
                <a:gd name="T16" fmla="*/ 6 w 84"/>
                <a:gd name="T17" fmla="*/ 96 h 138"/>
                <a:gd name="T18" fmla="*/ 6 w 84"/>
                <a:gd name="T19" fmla="*/ 66 h 138"/>
                <a:gd name="T20" fmla="*/ 12 w 84"/>
                <a:gd name="T21" fmla="*/ 48 h 138"/>
                <a:gd name="T22" fmla="*/ 18 w 84"/>
                <a:gd name="T23" fmla="*/ 36 h 138"/>
                <a:gd name="T24" fmla="*/ 18 w 84"/>
                <a:gd name="T25" fmla="*/ 18 h 138"/>
                <a:gd name="T26" fmla="*/ 6 w 84"/>
                <a:gd name="T27" fmla="*/ 0 h 138"/>
                <a:gd name="T28" fmla="*/ 42 w 84"/>
                <a:gd name="T29" fmla="*/ 12 h 138"/>
                <a:gd name="T30" fmla="*/ 84 w 84"/>
                <a:gd name="T31" fmla="*/ 24 h 138"/>
                <a:gd name="T32" fmla="*/ 84 w 84"/>
                <a:gd name="T33" fmla="*/ 30 h 138"/>
                <a:gd name="T34" fmla="*/ 78 w 84"/>
                <a:gd name="T35" fmla="*/ 36 h 138"/>
                <a:gd name="T36" fmla="*/ 78 w 84"/>
                <a:gd name="T37" fmla="*/ 42 h 138"/>
                <a:gd name="T38" fmla="*/ 78 w 84"/>
                <a:gd name="T39" fmla="*/ 48 h 138"/>
                <a:gd name="T40" fmla="*/ 84 w 84"/>
                <a:gd name="T41" fmla="*/ 48 h 138"/>
                <a:gd name="T42" fmla="*/ 78 w 84"/>
                <a:gd name="T43" fmla="*/ 54 h 138"/>
                <a:gd name="T44" fmla="*/ 84 w 84"/>
                <a:gd name="T45" fmla="*/ 54 h 138"/>
                <a:gd name="T46" fmla="*/ 78 w 84"/>
                <a:gd name="T47" fmla="*/ 66 h 138"/>
                <a:gd name="T48" fmla="*/ 78 w 84"/>
                <a:gd name="T49" fmla="*/ 72 h 138"/>
                <a:gd name="T50" fmla="*/ 72 w 84"/>
                <a:gd name="T51" fmla="*/ 66 h 138"/>
                <a:gd name="T52" fmla="*/ 72 w 84"/>
                <a:gd name="T53" fmla="*/ 72 h 138"/>
                <a:gd name="T54" fmla="*/ 66 w 84"/>
                <a:gd name="T55" fmla="*/ 66 h 138"/>
                <a:gd name="T56" fmla="*/ 60 w 84"/>
                <a:gd name="T57" fmla="*/ 72 h 138"/>
                <a:gd name="T58" fmla="*/ 60 w 84"/>
                <a:gd name="T59" fmla="*/ 78 h 138"/>
                <a:gd name="T60" fmla="*/ 60 w 84"/>
                <a:gd name="T61" fmla="*/ 84 h 138"/>
                <a:gd name="T62" fmla="*/ 60 w 84"/>
                <a:gd name="T63" fmla="*/ 90 h 138"/>
                <a:gd name="T64" fmla="*/ 60 w 84"/>
                <a:gd name="T65" fmla="*/ 96 h 138"/>
                <a:gd name="T66" fmla="*/ 54 w 84"/>
                <a:gd name="T67" fmla="*/ 96 h 138"/>
                <a:gd name="T68" fmla="*/ 54 w 84"/>
                <a:gd name="T69" fmla="*/ 102 h 138"/>
                <a:gd name="T70" fmla="*/ 48 w 84"/>
                <a:gd name="T71" fmla="*/ 108 h 138"/>
                <a:gd name="T72" fmla="*/ 48 w 84"/>
                <a:gd name="T73" fmla="*/ 114 h 138"/>
                <a:gd name="T74" fmla="*/ 54 w 84"/>
                <a:gd name="T75" fmla="*/ 114 h 138"/>
                <a:gd name="T76" fmla="*/ 54 w 84"/>
                <a:gd name="T77" fmla="*/ 120 h 138"/>
                <a:gd name="T78" fmla="*/ 54 w 84"/>
                <a:gd name="T79" fmla="*/ 126 h 138"/>
                <a:gd name="T80" fmla="*/ 60 w 84"/>
                <a:gd name="T81" fmla="*/ 126 h 138"/>
                <a:gd name="T82" fmla="*/ 54 w 84"/>
                <a:gd name="T83" fmla="*/ 132 h 138"/>
                <a:gd name="T84" fmla="*/ 60 w 84"/>
                <a:gd name="T85" fmla="*/ 132 h 138"/>
                <a:gd name="T86" fmla="*/ 60 w 84"/>
                <a:gd name="T8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138">
                  <a:moveTo>
                    <a:pt x="60" y="138"/>
                  </a:moveTo>
                  <a:lnTo>
                    <a:pt x="42" y="132"/>
                  </a:lnTo>
                  <a:lnTo>
                    <a:pt x="36" y="132"/>
                  </a:lnTo>
                  <a:lnTo>
                    <a:pt x="18" y="126"/>
                  </a:lnTo>
                  <a:lnTo>
                    <a:pt x="18" y="132"/>
                  </a:lnTo>
                  <a:lnTo>
                    <a:pt x="12" y="126"/>
                  </a:lnTo>
                  <a:lnTo>
                    <a:pt x="6" y="132"/>
                  </a:lnTo>
                  <a:lnTo>
                    <a:pt x="0" y="108"/>
                  </a:lnTo>
                  <a:lnTo>
                    <a:pt x="6" y="96"/>
                  </a:lnTo>
                  <a:lnTo>
                    <a:pt x="6" y="66"/>
                  </a:lnTo>
                  <a:lnTo>
                    <a:pt x="12" y="48"/>
                  </a:lnTo>
                  <a:lnTo>
                    <a:pt x="18" y="36"/>
                  </a:lnTo>
                  <a:lnTo>
                    <a:pt x="18" y="18"/>
                  </a:lnTo>
                  <a:lnTo>
                    <a:pt x="6" y="0"/>
                  </a:lnTo>
                  <a:lnTo>
                    <a:pt x="42" y="12"/>
                  </a:lnTo>
                  <a:lnTo>
                    <a:pt x="84" y="24"/>
                  </a:lnTo>
                  <a:lnTo>
                    <a:pt x="84" y="30"/>
                  </a:lnTo>
                  <a:lnTo>
                    <a:pt x="78" y="36"/>
                  </a:lnTo>
                  <a:lnTo>
                    <a:pt x="78" y="42"/>
                  </a:lnTo>
                  <a:lnTo>
                    <a:pt x="78" y="48"/>
                  </a:lnTo>
                  <a:lnTo>
                    <a:pt x="84" y="48"/>
                  </a:lnTo>
                  <a:lnTo>
                    <a:pt x="78" y="54"/>
                  </a:lnTo>
                  <a:lnTo>
                    <a:pt x="84" y="54"/>
                  </a:lnTo>
                  <a:lnTo>
                    <a:pt x="78" y="66"/>
                  </a:lnTo>
                  <a:lnTo>
                    <a:pt x="78" y="72"/>
                  </a:lnTo>
                  <a:lnTo>
                    <a:pt x="72" y="66"/>
                  </a:lnTo>
                  <a:lnTo>
                    <a:pt x="72" y="72"/>
                  </a:lnTo>
                  <a:lnTo>
                    <a:pt x="66" y="66"/>
                  </a:lnTo>
                  <a:lnTo>
                    <a:pt x="60" y="72"/>
                  </a:lnTo>
                  <a:lnTo>
                    <a:pt x="60" y="78"/>
                  </a:lnTo>
                  <a:lnTo>
                    <a:pt x="60" y="84"/>
                  </a:lnTo>
                  <a:lnTo>
                    <a:pt x="60" y="90"/>
                  </a:lnTo>
                  <a:lnTo>
                    <a:pt x="60" y="96"/>
                  </a:lnTo>
                  <a:lnTo>
                    <a:pt x="54" y="96"/>
                  </a:lnTo>
                  <a:lnTo>
                    <a:pt x="54" y="102"/>
                  </a:lnTo>
                  <a:lnTo>
                    <a:pt x="48" y="108"/>
                  </a:lnTo>
                  <a:lnTo>
                    <a:pt x="48" y="114"/>
                  </a:lnTo>
                  <a:lnTo>
                    <a:pt x="54" y="114"/>
                  </a:lnTo>
                  <a:lnTo>
                    <a:pt x="54" y="120"/>
                  </a:lnTo>
                  <a:lnTo>
                    <a:pt x="54" y="126"/>
                  </a:lnTo>
                  <a:lnTo>
                    <a:pt x="60" y="126"/>
                  </a:lnTo>
                  <a:lnTo>
                    <a:pt x="54" y="132"/>
                  </a:lnTo>
                  <a:lnTo>
                    <a:pt x="60" y="132"/>
                  </a:lnTo>
                  <a:lnTo>
                    <a:pt x="60" y="13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7" name="Freeform 1025"/>
            <p:cNvSpPr>
              <a:spLocks/>
            </p:cNvSpPr>
            <p:nvPr/>
          </p:nvSpPr>
          <p:spPr bwMode="auto">
            <a:xfrm>
              <a:off x="2604" y="1854"/>
              <a:ext cx="42" cy="48"/>
            </a:xfrm>
            <a:custGeom>
              <a:avLst/>
              <a:gdLst>
                <a:gd name="T0" fmla="*/ 42 w 42"/>
                <a:gd name="T1" fmla="*/ 48 h 48"/>
                <a:gd name="T2" fmla="*/ 0 w 42"/>
                <a:gd name="T3" fmla="*/ 42 h 48"/>
                <a:gd name="T4" fmla="*/ 0 w 42"/>
                <a:gd name="T5" fmla="*/ 0 h 48"/>
                <a:gd name="T6" fmla="*/ 24 w 42"/>
                <a:gd name="T7" fmla="*/ 0 h 48"/>
                <a:gd name="T8" fmla="*/ 42 w 42"/>
                <a:gd name="T9" fmla="*/ 0 h 48"/>
                <a:gd name="T10" fmla="*/ 42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42" y="48"/>
                  </a:moveTo>
                  <a:lnTo>
                    <a:pt x="0" y="42"/>
                  </a:lnTo>
                  <a:lnTo>
                    <a:pt x="0" y="0"/>
                  </a:lnTo>
                  <a:lnTo>
                    <a:pt x="24" y="0"/>
                  </a:lnTo>
                  <a:lnTo>
                    <a:pt x="42" y="0"/>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8" name="Freeform 1026"/>
            <p:cNvSpPr>
              <a:spLocks/>
            </p:cNvSpPr>
            <p:nvPr/>
          </p:nvSpPr>
          <p:spPr bwMode="auto">
            <a:xfrm>
              <a:off x="2646" y="1854"/>
              <a:ext cx="42" cy="48"/>
            </a:xfrm>
            <a:custGeom>
              <a:avLst/>
              <a:gdLst>
                <a:gd name="T0" fmla="*/ 42 w 42"/>
                <a:gd name="T1" fmla="*/ 48 h 48"/>
                <a:gd name="T2" fmla="*/ 0 w 42"/>
                <a:gd name="T3" fmla="*/ 48 h 48"/>
                <a:gd name="T4" fmla="*/ 0 w 42"/>
                <a:gd name="T5" fmla="*/ 0 h 48"/>
                <a:gd name="T6" fmla="*/ 18 w 42"/>
                <a:gd name="T7" fmla="*/ 0 h 48"/>
                <a:gd name="T8" fmla="*/ 42 w 42"/>
                <a:gd name="T9" fmla="*/ 0 h 48"/>
                <a:gd name="T10" fmla="*/ 42 w 42"/>
                <a:gd name="T11" fmla="*/ 36 h 48"/>
                <a:gd name="T12" fmla="*/ 42 w 4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42" y="48"/>
                  </a:moveTo>
                  <a:lnTo>
                    <a:pt x="0" y="48"/>
                  </a:lnTo>
                  <a:lnTo>
                    <a:pt x="0" y="0"/>
                  </a:lnTo>
                  <a:lnTo>
                    <a:pt x="18" y="0"/>
                  </a:lnTo>
                  <a:lnTo>
                    <a:pt x="42" y="0"/>
                  </a:lnTo>
                  <a:lnTo>
                    <a:pt x="42" y="36"/>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9" name="Freeform 1027"/>
            <p:cNvSpPr>
              <a:spLocks/>
            </p:cNvSpPr>
            <p:nvPr/>
          </p:nvSpPr>
          <p:spPr bwMode="auto">
            <a:xfrm>
              <a:off x="2730" y="1860"/>
              <a:ext cx="42" cy="42"/>
            </a:xfrm>
            <a:custGeom>
              <a:avLst/>
              <a:gdLst>
                <a:gd name="T0" fmla="*/ 42 w 42"/>
                <a:gd name="T1" fmla="*/ 42 h 42"/>
                <a:gd name="T2" fmla="*/ 30 w 42"/>
                <a:gd name="T3" fmla="*/ 42 h 42"/>
                <a:gd name="T4" fmla="*/ 0 w 42"/>
                <a:gd name="T5" fmla="*/ 42 h 42"/>
                <a:gd name="T6" fmla="*/ 0 w 42"/>
                <a:gd name="T7" fmla="*/ 30 h 42"/>
                <a:gd name="T8" fmla="*/ 0 w 42"/>
                <a:gd name="T9" fmla="*/ 0 h 42"/>
                <a:gd name="T10" fmla="*/ 36 w 42"/>
                <a:gd name="T11" fmla="*/ 0 h 42"/>
                <a:gd name="T12" fmla="*/ 42 w 42"/>
                <a:gd name="T13" fmla="*/ 0 h 42"/>
                <a:gd name="T14" fmla="*/ 42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2" y="42"/>
                  </a:moveTo>
                  <a:lnTo>
                    <a:pt x="30" y="42"/>
                  </a:lnTo>
                  <a:lnTo>
                    <a:pt x="0" y="42"/>
                  </a:lnTo>
                  <a:lnTo>
                    <a:pt x="0" y="30"/>
                  </a:lnTo>
                  <a:lnTo>
                    <a:pt x="0" y="0"/>
                  </a:lnTo>
                  <a:lnTo>
                    <a:pt x="36" y="0"/>
                  </a:lnTo>
                  <a:lnTo>
                    <a:pt x="42" y="0"/>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0" name="Freeform 1028"/>
            <p:cNvSpPr>
              <a:spLocks/>
            </p:cNvSpPr>
            <p:nvPr/>
          </p:nvSpPr>
          <p:spPr bwMode="auto">
            <a:xfrm>
              <a:off x="2148" y="1824"/>
              <a:ext cx="102" cy="36"/>
            </a:xfrm>
            <a:custGeom>
              <a:avLst/>
              <a:gdLst>
                <a:gd name="T0" fmla="*/ 12 w 102"/>
                <a:gd name="T1" fmla="*/ 30 h 36"/>
                <a:gd name="T2" fmla="*/ 18 w 102"/>
                <a:gd name="T3" fmla="*/ 30 h 36"/>
                <a:gd name="T4" fmla="*/ 18 w 102"/>
                <a:gd name="T5" fmla="*/ 24 h 36"/>
                <a:gd name="T6" fmla="*/ 12 w 102"/>
                <a:gd name="T7" fmla="*/ 24 h 36"/>
                <a:gd name="T8" fmla="*/ 0 w 102"/>
                <a:gd name="T9" fmla="*/ 24 h 36"/>
                <a:gd name="T10" fmla="*/ 0 w 102"/>
                <a:gd name="T11" fmla="*/ 12 h 36"/>
                <a:gd name="T12" fmla="*/ 6 w 102"/>
                <a:gd name="T13" fmla="*/ 0 h 36"/>
                <a:gd name="T14" fmla="*/ 72 w 102"/>
                <a:gd name="T15" fmla="*/ 6 h 36"/>
                <a:gd name="T16" fmla="*/ 102 w 102"/>
                <a:gd name="T17" fmla="*/ 12 h 36"/>
                <a:gd name="T18" fmla="*/ 102 w 102"/>
                <a:gd name="T19" fmla="*/ 36 h 36"/>
                <a:gd name="T20" fmla="*/ 12 w 102"/>
                <a:gd name="T2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36">
                  <a:moveTo>
                    <a:pt x="12" y="30"/>
                  </a:moveTo>
                  <a:lnTo>
                    <a:pt x="18" y="30"/>
                  </a:lnTo>
                  <a:lnTo>
                    <a:pt x="18" y="24"/>
                  </a:lnTo>
                  <a:lnTo>
                    <a:pt x="12" y="24"/>
                  </a:lnTo>
                  <a:lnTo>
                    <a:pt x="0" y="24"/>
                  </a:lnTo>
                  <a:lnTo>
                    <a:pt x="0" y="12"/>
                  </a:lnTo>
                  <a:lnTo>
                    <a:pt x="6" y="0"/>
                  </a:lnTo>
                  <a:lnTo>
                    <a:pt x="72" y="6"/>
                  </a:lnTo>
                  <a:lnTo>
                    <a:pt x="102" y="12"/>
                  </a:lnTo>
                  <a:lnTo>
                    <a:pt x="102" y="36"/>
                  </a:lnTo>
                  <a:lnTo>
                    <a:pt x="12"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1" name="Freeform 1029"/>
            <p:cNvSpPr>
              <a:spLocks/>
            </p:cNvSpPr>
            <p:nvPr/>
          </p:nvSpPr>
          <p:spPr bwMode="auto">
            <a:xfrm>
              <a:off x="2814" y="1860"/>
              <a:ext cx="36" cy="42"/>
            </a:xfrm>
            <a:custGeom>
              <a:avLst/>
              <a:gdLst>
                <a:gd name="T0" fmla="*/ 0 w 36"/>
                <a:gd name="T1" fmla="*/ 42 h 42"/>
                <a:gd name="T2" fmla="*/ 0 w 36"/>
                <a:gd name="T3" fmla="*/ 0 h 42"/>
                <a:gd name="T4" fmla="*/ 18 w 36"/>
                <a:gd name="T5" fmla="*/ 0 h 42"/>
                <a:gd name="T6" fmla="*/ 36 w 36"/>
                <a:gd name="T7" fmla="*/ 0 h 42"/>
                <a:gd name="T8" fmla="*/ 36 w 36"/>
                <a:gd name="T9" fmla="*/ 36 h 42"/>
                <a:gd name="T10" fmla="*/ 36 w 36"/>
                <a:gd name="T11" fmla="*/ 42 h 42"/>
                <a:gd name="T12" fmla="*/ 18 w 36"/>
                <a:gd name="T13" fmla="*/ 42 h 42"/>
                <a:gd name="T14" fmla="*/ 0 w 3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0" y="42"/>
                  </a:moveTo>
                  <a:lnTo>
                    <a:pt x="0" y="0"/>
                  </a:lnTo>
                  <a:lnTo>
                    <a:pt x="18" y="0"/>
                  </a:lnTo>
                  <a:lnTo>
                    <a:pt x="36" y="0"/>
                  </a:lnTo>
                  <a:lnTo>
                    <a:pt x="36" y="36"/>
                  </a:lnTo>
                  <a:lnTo>
                    <a:pt x="36" y="42"/>
                  </a:lnTo>
                  <a:lnTo>
                    <a:pt x="18"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2" name="Freeform 1030"/>
            <p:cNvSpPr>
              <a:spLocks/>
            </p:cNvSpPr>
            <p:nvPr/>
          </p:nvSpPr>
          <p:spPr bwMode="auto">
            <a:xfrm>
              <a:off x="2772" y="1860"/>
              <a:ext cx="42" cy="42"/>
            </a:xfrm>
            <a:custGeom>
              <a:avLst/>
              <a:gdLst>
                <a:gd name="T0" fmla="*/ 0 w 42"/>
                <a:gd name="T1" fmla="*/ 42 h 42"/>
                <a:gd name="T2" fmla="*/ 0 w 42"/>
                <a:gd name="T3" fmla="*/ 0 h 42"/>
                <a:gd name="T4" fmla="*/ 30 w 42"/>
                <a:gd name="T5" fmla="*/ 0 h 42"/>
                <a:gd name="T6" fmla="*/ 42 w 42"/>
                <a:gd name="T7" fmla="*/ 0 h 42"/>
                <a:gd name="T8" fmla="*/ 42 w 42"/>
                <a:gd name="T9" fmla="*/ 42 h 42"/>
                <a:gd name="T10" fmla="*/ 18 w 42"/>
                <a:gd name="T11" fmla="*/ 42 h 42"/>
                <a:gd name="T12" fmla="*/ 0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0" y="42"/>
                  </a:moveTo>
                  <a:lnTo>
                    <a:pt x="0" y="0"/>
                  </a:lnTo>
                  <a:lnTo>
                    <a:pt x="30" y="0"/>
                  </a:lnTo>
                  <a:lnTo>
                    <a:pt x="42" y="0"/>
                  </a:lnTo>
                  <a:lnTo>
                    <a:pt x="42" y="42"/>
                  </a:lnTo>
                  <a:lnTo>
                    <a:pt x="18"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3" name="Freeform 1031"/>
            <p:cNvSpPr>
              <a:spLocks/>
            </p:cNvSpPr>
            <p:nvPr/>
          </p:nvSpPr>
          <p:spPr bwMode="auto">
            <a:xfrm>
              <a:off x="2850" y="1860"/>
              <a:ext cx="36" cy="36"/>
            </a:xfrm>
            <a:custGeom>
              <a:avLst/>
              <a:gdLst>
                <a:gd name="T0" fmla="*/ 0 w 36"/>
                <a:gd name="T1" fmla="*/ 36 h 36"/>
                <a:gd name="T2" fmla="*/ 0 w 36"/>
                <a:gd name="T3" fmla="*/ 0 h 36"/>
                <a:gd name="T4" fmla="*/ 36 w 36"/>
                <a:gd name="T5" fmla="*/ 0 h 36"/>
                <a:gd name="T6" fmla="*/ 36 w 36"/>
                <a:gd name="T7" fmla="*/ 30 h 36"/>
                <a:gd name="T8" fmla="*/ 18 w 36"/>
                <a:gd name="T9" fmla="*/ 36 h 36"/>
                <a:gd name="T10" fmla="*/ 0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0" y="36"/>
                  </a:moveTo>
                  <a:lnTo>
                    <a:pt x="0" y="0"/>
                  </a:lnTo>
                  <a:lnTo>
                    <a:pt x="36" y="0"/>
                  </a:lnTo>
                  <a:lnTo>
                    <a:pt x="36" y="30"/>
                  </a:lnTo>
                  <a:lnTo>
                    <a:pt x="18"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4" name="Freeform 1032"/>
            <p:cNvSpPr>
              <a:spLocks/>
            </p:cNvSpPr>
            <p:nvPr/>
          </p:nvSpPr>
          <p:spPr bwMode="auto">
            <a:xfrm>
              <a:off x="4404" y="1686"/>
              <a:ext cx="30" cy="36"/>
            </a:xfrm>
            <a:custGeom>
              <a:avLst/>
              <a:gdLst>
                <a:gd name="T0" fmla="*/ 24 w 30"/>
                <a:gd name="T1" fmla="*/ 36 h 36"/>
                <a:gd name="T2" fmla="*/ 18 w 30"/>
                <a:gd name="T3" fmla="*/ 24 h 36"/>
                <a:gd name="T4" fmla="*/ 12 w 30"/>
                <a:gd name="T5" fmla="*/ 24 h 36"/>
                <a:gd name="T6" fmla="*/ 6 w 30"/>
                <a:gd name="T7" fmla="*/ 18 h 36"/>
                <a:gd name="T8" fmla="*/ 0 w 30"/>
                <a:gd name="T9" fmla="*/ 12 h 36"/>
                <a:gd name="T10" fmla="*/ 0 w 30"/>
                <a:gd name="T11" fmla="*/ 6 h 36"/>
                <a:gd name="T12" fmla="*/ 0 w 30"/>
                <a:gd name="T13" fmla="*/ 0 h 36"/>
                <a:gd name="T14" fmla="*/ 6 w 30"/>
                <a:gd name="T15" fmla="*/ 0 h 36"/>
                <a:gd name="T16" fmla="*/ 6 w 30"/>
                <a:gd name="T17" fmla="*/ 6 h 36"/>
                <a:gd name="T18" fmla="*/ 12 w 30"/>
                <a:gd name="T19" fmla="*/ 6 h 36"/>
                <a:gd name="T20" fmla="*/ 18 w 30"/>
                <a:gd name="T21" fmla="*/ 18 h 36"/>
                <a:gd name="T22" fmla="*/ 24 w 30"/>
                <a:gd name="T23" fmla="*/ 18 h 36"/>
                <a:gd name="T24" fmla="*/ 30 w 30"/>
                <a:gd name="T25" fmla="*/ 18 h 36"/>
                <a:gd name="T26" fmla="*/ 24 w 30"/>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24" y="36"/>
                  </a:moveTo>
                  <a:lnTo>
                    <a:pt x="18" y="24"/>
                  </a:lnTo>
                  <a:lnTo>
                    <a:pt x="12" y="24"/>
                  </a:lnTo>
                  <a:lnTo>
                    <a:pt x="6" y="18"/>
                  </a:lnTo>
                  <a:lnTo>
                    <a:pt x="0" y="12"/>
                  </a:lnTo>
                  <a:lnTo>
                    <a:pt x="0" y="6"/>
                  </a:lnTo>
                  <a:lnTo>
                    <a:pt x="0" y="0"/>
                  </a:lnTo>
                  <a:lnTo>
                    <a:pt x="6" y="0"/>
                  </a:lnTo>
                  <a:lnTo>
                    <a:pt x="6" y="6"/>
                  </a:lnTo>
                  <a:lnTo>
                    <a:pt x="12" y="6"/>
                  </a:lnTo>
                  <a:lnTo>
                    <a:pt x="18" y="18"/>
                  </a:lnTo>
                  <a:lnTo>
                    <a:pt x="24" y="18"/>
                  </a:lnTo>
                  <a:lnTo>
                    <a:pt x="30" y="18"/>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5" name="Freeform 1033"/>
            <p:cNvSpPr>
              <a:spLocks/>
            </p:cNvSpPr>
            <p:nvPr/>
          </p:nvSpPr>
          <p:spPr bwMode="auto">
            <a:xfrm>
              <a:off x="3288" y="1842"/>
              <a:ext cx="60" cy="48"/>
            </a:xfrm>
            <a:custGeom>
              <a:avLst/>
              <a:gdLst>
                <a:gd name="T0" fmla="*/ 24 w 60"/>
                <a:gd name="T1" fmla="*/ 48 h 48"/>
                <a:gd name="T2" fmla="*/ 6 w 60"/>
                <a:gd name="T3" fmla="*/ 48 h 48"/>
                <a:gd name="T4" fmla="*/ 6 w 60"/>
                <a:gd name="T5" fmla="*/ 30 h 48"/>
                <a:gd name="T6" fmla="*/ 0 w 60"/>
                <a:gd name="T7" fmla="*/ 12 h 48"/>
                <a:gd name="T8" fmla="*/ 18 w 60"/>
                <a:gd name="T9" fmla="*/ 12 h 48"/>
                <a:gd name="T10" fmla="*/ 18 w 60"/>
                <a:gd name="T11" fmla="*/ 6 h 48"/>
                <a:gd name="T12" fmla="*/ 24 w 60"/>
                <a:gd name="T13" fmla="*/ 6 h 48"/>
                <a:gd name="T14" fmla="*/ 24 w 60"/>
                <a:gd name="T15" fmla="*/ 0 h 48"/>
                <a:gd name="T16" fmla="*/ 30 w 60"/>
                <a:gd name="T17" fmla="*/ 0 h 48"/>
                <a:gd name="T18" fmla="*/ 36 w 60"/>
                <a:gd name="T19" fmla="*/ 0 h 48"/>
                <a:gd name="T20" fmla="*/ 42 w 60"/>
                <a:gd name="T21" fmla="*/ 6 h 48"/>
                <a:gd name="T22" fmla="*/ 48 w 60"/>
                <a:gd name="T23" fmla="*/ 6 h 48"/>
                <a:gd name="T24" fmla="*/ 60 w 60"/>
                <a:gd name="T25" fmla="*/ 6 h 48"/>
                <a:gd name="T26" fmla="*/ 60 w 60"/>
                <a:gd name="T27" fmla="*/ 18 h 48"/>
                <a:gd name="T28" fmla="*/ 54 w 60"/>
                <a:gd name="T29" fmla="*/ 18 h 48"/>
                <a:gd name="T30" fmla="*/ 54 w 60"/>
                <a:gd name="T31" fmla="*/ 24 h 48"/>
                <a:gd name="T32" fmla="*/ 48 w 60"/>
                <a:gd name="T33" fmla="*/ 24 h 48"/>
                <a:gd name="T34" fmla="*/ 42 w 60"/>
                <a:gd name="T35" fmla="*/ 24 h 48"/>
                <a:gd name="T36" fmla="*/ 48 w 60"/>
                <a:gd name="T37" fmla="*/ 30 h 48"/>
                <a:gd name="T38" fmla="*/ 42 w 60"/>
                <a:gd name="T39" fmla="*/ 30 h 48"/>
                <a:gd name="T40" fmla="*/ 42 w 60"/>
                <a:gd name="T41" fmla="*/ 36 h 48"/>
                <a:gd name="T42" fmla="*/ 36 w 60"/>
                <a:gd name="T43" fmla="*/ 36 h 48"/>
                <a:gd name="T44" fmla="*/ 36 w 60"/>
                <a:gd name="T45" fmla="*/ 48 h 48"/>
                <a:gd name="T46" fmla="*/ 24 w 60"/>
                <a:gd name="T4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48">
                  <a:moveTo>
                    <a:pt x="24" y="48"/>
                  </a:moveTo>
                  <a:lnTo>
                    <a:pt x="6" y="48"/>
                  </a:lnTo>
                  <a:lnTo>
                    <a:pt x="6" y="30"/>
                  </a:lnTo>
                  <a:lnTo>
                    <a:pt x="0" y="12"/>
                  </a:lnTo>
                  <a:lnTo>
                    <a:pt x="18" y="12"/>
                  </a:lnTo>
                  <a:lnTo>
                    <a:pt x="18" y="6"/>
                  </a:lnTo>
                  <a:lnTo>
                    <a:pt x="24" y="6"/>
                  </a:lnTo>
                  <a:lnTo>
                    <a:pt x="24" y="0"/>
                  </a:lnTo>
                  <a:lnTo>
                    <a:pt x="30" y="0"/>
                  </a:lnTo>
                  <a:lnTo>
                    <a:pt x="36" y="0"/>
                  </a:lnTo>
                  <a:lnTo>
                    <a:pt x="42" y="6"/>
                  </a:lnTo>
                  <a:lnTo>
                    <a:pt x="48" y="6"/>
                  </a:lnTo>
                  <a:lnTo>
                    <a:pt x="60" y="6"/>
                  </a:lnTo>
                  <a:lnTo>
                    <a:pt x="60" y="18"/>
                  </a:lnTo>
                  <a:lnTo>
                    <a:pt x="54" y="18"/>
                  </a:lnTo>
                  <a:lnTo>
                    <a:pt x="54" y="24"/>
                  </a:lnTo>
                  <a:lnTo>
                    <a:pt x="48" y="24"/>
                  </a:lnTo>
                  <a:lnTo>
                    <a:pt x="42" y="24"/>
                  </a:lnTo>
                  <a:lnTo>
                    <a:pt x="48" y="30"/>
                  </a:lnTo>
                  <a:lnTo>
                    <a:pt x="42" y="30"/>
                  </a:lnTo>
                  <a:lnTo>
                    <a:pt x="42" y="36"/>
                  </a:lnTo>
                  <a:lnTo>
                    <a:pt x="36" y="36"/>
                  </a:lnTo>
                  <a:lnTo>
                    <a:pt x="36" y="48"/>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6" name="Freeform 1034"/>
            <p:cNvSpPr>
              <a:spLocks/>
            </p:cNvSpPr>
            <p:nvPr/>
          </p:nvSpPr>
          <p:spPr bwMode="auto">
            <a:xfrm>
              <a:off x="3006" y="1860"/>
              <a:ext cx="36" cy="36"/>
            </a:xfrm>
            <a:custGeom>
              <a:avLst/>
              <a:gdLst>
                <a:gd name="T0" fmla="*/ 36 w 36"/>
                <a:gd name="T1" fmla="*/ 36 h 36"/>
                <a:gd name="T2" fmla="*/ 0 w 36"/>
                <a:gd name="T3" fmla="*/ 36 h 36"/>
                <a:gd name="T4" fmla="*/ 0 w 36"/>
                <a:gd name="T5" fmla="*/ 18 h 36"/>
                <a:gd name="T6" fmla="*/ 0 w 36"/>
                <a:gd name="T7" fmla="*/ 0 h 36"/>
                <a:gd name="T8" fmla="*/ 30 w 36"/>
                <a:gd name="T9" fmla="*/ 0 h 36"/>
                <a:gd name="T10" fmla="*/ 30 w 36"/>
                <a:gd name="T11" fmla="*/ 24 h 36"/>
                <a:gd name="T12" fmla="*/ 36 w 36"/>
                <a:gd name="T13" fmla="*/ 24 h 36"/>
                <a:gd name="T14" fmla="*/ 36 w 36"/>
                <a:gd name="T15" fmla="*/ 30 h 36"/>
                <a:gd name="T16" fmla="*/ 36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6" y="36"/>
                  </a:moveTo>
                  <a:lnTo>
                    <a:pt x="0" y="36"/>
                  </a:lnTo>
                  <a:lnTo>
                    <a:pt x="0" y="18"/>
                  </a:lnTo>
                  <a:lnTo>
                    <a:pt x="0" y="0"/>
                  </a:lnTo>
                  <a:lnTo>
                    <a:pt x="30" y="0"/>
                  </a:lnTo>
                  <a:lnTo>
                    <a:pt x="30" y="24"/>
                  </a:lnTo>
                  <a:lnTo>
                    <a:pt x="36" y="24"/>
                  </a:lnTo>
                  <a:lnTo>
                    <a:pt x="36" y="30"/>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7" name="Freeform 1035"/>
            <p:cNvSpPr>
              <a:spLocks/>
            </p:cNvSpPr>
            <p:nvPr/>
          </p:nvSpPr>
          <p:spPr bwMode="auto">
            <a:xfrm>
              <a:off x="3480" y="1830"/>
              <a:ext cx="36" cy="36"/>
            </a:xfrm>
            <a:custGeom>
              <a:avLst/>
              <a:gdLst>
                <a:gd name="T0" fmla="*/ 24 w 36"/>
                <a:gd name="T1" fmla="*/ 36 h 36"/>
                <a:gd name="T2" fmla="*/ 6 w 36"/>
                <a:gd name="T3" fmla="*/ 36 h 36"/>
                <a:gd name="T4" fmla="*/ 6 w 36"/>
                <a:gd name="T5" fmla="*/ 30 h 36"/>
                <a:gd name="T6" fmla="*/ 6 w 36"/>
                <a:gd name="T7" fmla="*/ 24 h 36"/>
                <a:gd name="T8" fmla="*/ 6 w 36"/>
                <a:gd name="T9" fmla="*/ 18 h 36"/>
                <a:gd name="T10" fmla="*/ 6 w 36"/>
                <a:gd name="T11" fmla="*/ 12 h 36"/>
                <a:gd name="T12" fmla="*/ 6 w 36"/>
                <a:gd name="T13" fmla="*/ 6 h 36"/>
                <a:gd name="T14" fmla="*/ 0 w 36"/>
                <a:gd name="T15" fmla="*/ 6 h 36"/>
                <a:gd name="T16" fmla="*/ 6 w 36"/>
                <a:gd name="T17" fmla="*/ 0 h 36"/>
                <a:gd name="T18" fmla="*/ 30 w 36"/>
                <a:gd name="T19" fmla="*/ 0 h 36"/>
                <a:gd name="T20" fmla="*/ 30 w 36"/>
                <a:gd name="T21" fmla="*/ 6 h 36"/>
                <a:gd name="T22" fmla="*/ 36 w 36"/>
                <a:gd name="T23" fmla="*/ 6 h 36"/>
                <a:gd name="T24" fmla="*/ 36 w 36"/>
                <a:gd name="T25" fmla="*/ 36 h 36"/>
                <a:gd name="T26" fmla="*/ 24 w 36"/>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24" y="36"/>
                  </a:moveTo>
                  <a:lnTo>
                    <a:pt x="6" y="36"/>
                  </a:lnTo>
                  <a:lnTo>
                    <a:pt x="6" y="30"/>
                  </a:lnTo>
                  <a:lnTo>
                    <a:pt x="6" y="24"/>
                  </a:lnTo>
                  <a:lnTo>
                    <a:pt x="6" y="18"/>
                  </a:lnTo>
                  <a:lnTo>
                    <a:pt x="6" y="12"/>
                  </a:lnTo>
                  <a:lnTo>
                    <a:pt x="6" y="6"/>
                  </a:lnTo>
                  <a:lnTo>
                    <a:pt x="0" y="6"/>
                  </a:lnTo>
                  <a:lnTo>
                    <a:pt x="6" y="0"/>
                  </a:lnTo>
                  <a:lnTo>
                    <a:pt x="30" y="0"/>
                  </a:lnTo>
                  <a:lnTo>
                    <a:pt x="30" y="6"/>
                  </a:lnTo>
                  <a:lnTo>
                    <a:pt x="36" y="6"/>
                  </a:lnTo>
                  <a:lnTo>
                    <a:pt x="36"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8" name="Freeform 1036"/>
            <p:cNvSpPr>
              <a:spLocks/>
            </p:cNvSpPr>
            <p:nvPr/>
          </p:nvSpPr>
          <p:spPr bwMode="auto">
            <a:xfrm>
              <a:off x="3114" y="1854"/>
              <a:ext cx="36" cy="36"/>
            </a:xfrm>
            <a:custGeom>
              <a:avLst/>
              <a:gdLst>
                <a:gd name="T0" fmla="*/ 0 w 36"/>
                <a:gd name="T1" fmla="*/ 6 h 36"/>
                <a:gd name="T2" fmla="*/ 24 w 36"/>
                <a:gd name="T3" fmla="*/ 0 h 36"/>
                <a:gd name="T4" fmla="*/ 36 w 36"/>
                <a:gd name="T5" fmla="*/ 0 h 36"/>
                <a:gd name="T6" fmla="*/ 36 w 36"/>
                <a:gd name="T7" fmla="*/ 30 h 36"/>
                <a:gd name="T8" fmla="*/ 12 w 36"/>
                <a:gd name="T9" fmla="*/ 30 h 36"/>
                <a:gd name="T10" fmla="*/ 12 w 36"/>
                <a:gd name="T11" fmla="*/ 36 h 36"/>
                <a:gd name="T12" fmla="*/ 0 w 36"/>
                <a:gd name="T13" fmla="*/ 36 h 36"/>
                <a:gd name="T14" fmla="*/ 0 w 36"/>
                <a:gd name="T15" fmla="*/ 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0" y="6"/>
                  </a:moveTo>
                  <a:lnTo>
                    <a:pt x="24" y="0"/>
                  </a:lnTo>
                  <a:lnTo>
                    <a:pt x="36" y="0"/>
                  </a:lnTo>
                  <a:lnTo>
                    <a:pt x="36" y="30"/>
                  </a:lnTo>
                  <a:lnTo>
                    <a:pt x="12" y="30"/>
                  </a:lnTo>
                  <a:lnTo>
                    <a:pt x="12" y="36"/>
                  </a:lnTo>
                  <a:lnTo>
                    <a:pt x="0" y="36"/>
                  </a:lnTo>
                  <a:lnTo>
                    <a:pt x="0"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9" name="Freeform 1037"/>
            <p:cNvSpPr>
              <a:spLocks/>
            </p:cNvSpPr>
            <p:nvPr/>
          </p:nvSpPr>
          <p:spPr bwMode="auto">
            <a:xfrm>
              <a:off x="3594" y="1818"/>
              <a:ext cx="30" cy="30"/>
            </a:xfrm>
            <a:custGeom>
              <a:avLst/>
              <a:gdLst>
                <a:gd name="T0" fmla="*/ 24 w 30"/>
                <a:gd name="T1" fmla="*/ 24 h 30"/>
                <a:gd name="T2" fmla="*/ 0 w 30"/>
                <a:gd name="T3" fmla="*/ 30 h 30"/>
                <a:gd name="T4" fmla="*/ 0 w 30"/>
                <a:gd name="T5" fmla="*/ 12 h 30"/>
                <a:gd name="T6" fmla="*/ 0 w 30"/>
                <a:gd name="T7" fmla="*/ 6 h 30"/>
                <a:gd name="T8" fmla="*/ 6 w 30"/>
                <a:gd name="T9" fmla="*/ 6 h 30"/>
                <a:gd name="T10" fmla="*/ 30 w 30"/>
                <a:gd name="T11" fmla="*/ 0 h 30"/>
                <a:gd name="T12" fmla="*/ 30 w 30"/>
                <a:gd name="T13" fmla="*/ 6 h 30"/>
                <a:gd name="T14" fmla="*/ 30 w 30"/>
                <a:gd name="T15" fmla="*/ 18 h 30"/>
                <a:gd name="T16" fmla="*/ 24 w 30"/>
                <a:gd name="T17" fmla="*/ 18 h 30"/>
                <a:gd name="T18" fmla="*/ 24 w 30"/>
                <a:gd name="T1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24" y="24"/>
                  </a:moveTo>
                  <a:lnTo>
                    <a:pt x="0" y="30"/>
                  </a:lnTo>
                  <a:lnTo>
                    <a:pt x="0" y="12"/>
                  </a:lnTo>
                  <a:lnTo>
                    <a:pt x="0" y="6"/>
                  </a:lnTo>
                  <a:lnTo>
                    <a:pt x="6" y="6"/>
                  </a:lnTo>
                  <a:lnTo>
                    <a:pt x="30" y="0"/>
                  </a:lnTo>
                  <a:lnTo>
                    <a:pt x="30" y="6"/>
                  </a:lnTo>
                  <a:lnTo>
                    <a:pt x="30" y="18"/>
                  </a:lnTo>
                  <a:lnTo>
                    <a:pt x="24" y="18"/>
                  </a:lnTo>
                  <a:lnTo>
                    <a:pt x="24"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0" name="Freeform 1038"/>
            <p:cNvSpPr>
              <a:spLocks/>
            </p:cNvSpPr>
            <p:nvPr/>
          </p:nvSpPr>
          <p:spPr bwMode="auto">
            <a:xfrm>
              <a:off x="3150" y="1854"/>
              <a:ext cx="42" cy="30"/>
            </a:xfrm>
            <a:custGeom>
              <a:avLst/>
              <a:gdLst>
                <a:gd name="T0" fmla="*/ 0 w 42"/>
                <a:gd name="T1" fmla="*/ 30 h 30"/>
                <a:gd name="T2" fmla="*/ 0 w 42"/>
                <a:gd name="T3" fmla="*/ 0 h 30"/>
                <a:gd name="T4" fmla="*/ 30 w 42"/>
                <a:gd name="T5" fmla="*/ 0 h 30"/>
                <a:gd name="T6" fmla="*/ 30 w 42"/>
                <a:gd name="T7" fmla="*/ 6 h 30"/>
                <a:gd name="T8" fmla="*/ 30 w 42"/>
                <a:gd name="T9" fmla="*/ 12 h 30"/>
                <a:gd name="T10" fmla="*/ 36 w 42"/>
                <a:gd name="T11" fmla="*/ 12 h 30"/>
                <a:gd name="T12" fmla="*/ 36 w 42"/>
                <a:gd name="T13" fmla="*/ 18 h 30"/>
                <a:gd name="T14" fmla="*/ 36 w 42"/>
                <a:gd name="T15" fmla="*/ 24 h 30"/>
                <a:gd name="T16" fmla="*/ 42 w 42"/>
                <a:gd name="T17" fmla="*/ 24 h 30"/>
                <a:gd name="T18" fmla="*/ 12 w 42"/>
                <a:gd name="T19" fmla="*/ 30 h 30"/>
                <a:gd name="T20" fmla="*/ 0 w 42"/>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0">
                  <a:moveTo>
                    <a:pt x="0" y="30"/>
                  </a:moveTo>
                  <a:lnTo>
                    <a:pt x="0" y="0"/>
                  </a:lnTo>
                  <a:lnTo>
                    <a:pt x="30" y="0"/>
                  </a:lnTo>
                  <a:lnTo>
                    <a:pt x="30" y="6"/>
                  </a:lnTo>
                  <a:lnTo>
                    <a:pt x="30" y="12"/>
                  </a:lnTo>
                  <a:lnTo>
                    <a:pt x="36" y="12"/>
                  </a:lnTo>
                  <a:lnTo>
                    <a:pt x="36" y="18"/>
                  </a:lnTo>
                  <a:lnTo>
                    <a:pt x="36" y="24"/>
                  </a:lnTo>
                  <a:lnTo>
                    <a:pt x="42" y="24"/>
                  </a:lnTo>
                  <a:lnTo>
                    <a:pt x="12"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1" name="Freeform 1039"/>
            <p:cNvSpPr>
              <a:spLocks/>
            </p:cNvSpPr>
            <p:nvPr/>
          </p:nvSpPr>
          <p:spPr bwMode="auto">
            <a:xfrm>
              <a:off x="3918" y="1776"/>
              <a:ext cx="30" cy="42"/>
            </a:xfrm>
            <a:custGeom>
              <a:avLst/>
              <a:gdLst>
                <a:gd name="T0" fmla="*/ 30 w 30"/>
                <a:gd name="T1" fmla="*/ 36 h 42"/>
                <a:gd name="T2" fmla="*/ 24 w 30"/>
                <a:gd name="T3" fmla="*/ 36 h 42"/>
                <a:gd name="T4" fmla="*/ 18 w 30"/>
                <a:gd name="T5" fmla="*/ 36 h 42"/>
                <a:gd name="T6" fmla="*/ 18 w 30"/>
                <a:gd name="T7" fmla="*/ 42 h 42"/>
                <a:gd name="T8" fmla="*/ 12 w 30"/>
                <a:gd name="T9" fmla="*/ 42 h 42"/>
                <a:gd name="T10" fmla="*/ 6 w 30"/>
                <a:gd name="T11" fmla="*/ 30 h 42"/>
                <a:gd name="T12" fmla="*/ 6 w 30"/>
                <a:gd name="T13" fmla="*/ 36 h 42"/>
                <a:gd name="T14" fmla="*/ 0 w 30"/>
                <a:gd name="T15" fmla="*/ 24 h 42"/>
                <a:gd name="T16" fmla="*/ 0 w 30"/>
                <a:gd name="T17" fmla="*/ 18 h 42"/>
                <a:gd name="T18" fmla="*/ 6 w 30"/>
                <a:gd name="T19" fmla="*/ 18 h 42"/>
                <a:gd name="T20" fmla="*/ 6 w 30"/>
                <a:gd name="T21" fmla="*/ 12 h 42"/>
                <a:gd name="T22" fmla="*/ 18 w 30"/>
                <a:gd name="T23" fmla="*/ 6 h 42"/>
                <a:gd name="T24" fmla="*/ 12 w 30"/>
                <a:gd name="T25" fmla="*/ 6 h 42"/>
                <a:gd name="T26" fmla="*/ 18 w 30"/>
                <a:gd name="T27" fmla="*/ 6 h 42"/>
                <a:gd name="T28" fmla="*/ 18 w 30"/>
                <a:gd name="T29" fmla="*/ 0 h 42"/>
                <a:gd name="T30" fmla="*/ 30 w 30"/>
                <a:gd name="T31" fmla="*/ 0 h 42"/>
                <a:gd name="T32" fmla="*/ 30 w 30"/>
                <a:gd name="T33" fmla="*/ 6 h 42"/>
                <a:gd name="T34" fmla="*/ 24 w 30"/>
                <a:gd name="T35" fmla="*/ 12 h 42"/>
                <a:gd name="T36" fmla="*/ 30 w 30"/>
                <a:gd name="T37" fmla="*/ 24 h 42"/>
                <a:gd name="T38" fmla="*/ 30 w 30"/>
                <a:gd name="T3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2">
                  <a:moveTo>
                    <a:pt x="30" y="36"/>
                  </a:moveTo>
                  <a:lnTo>
                    <a:pt x="24" y="36"/>
                  </a:lnTo>
                  <a:lnTo>
                    <a:pt x="18" y="36"/>
                  </a:lnTo>
                  <a:lnTo>
                    <a:pt x="18" y="42"/>
                  </a:lnTo>
                  <a:lnTo>
                    <a:pt x="12" y="42"/>
                  </a:lnTo>
                  <a:lnTo>
                    <a:pt x="6" y="30"/>
                  </a:lnTo>
                  <a:lnTo>
                    <a:pt x="6" y="36"/>
                  </a:lnTo>
                  <a:lnTo>
                    <a:pt x="0" y="24"/>
                  </a:lnTo>
                  <a:lnTo>
                    <a:pt x="0" y="18"/>
                  </a:lnTo>
                  <a:lnTo>
                    <a:pt x="6" y="18"/>
                  </a:lnTo>
                  <a:lnTo>
                    <a:pt x="6" y="12"/>
                  </a:lnTo>
                  <a:lnTo>
                    <a:pt x="18" y="6"/>
                  </a:lnTo>
                  <a:lnTo>
                    <a:pt x="12" y="6"/>
                  </a:lnTo>
                  <a:lnTo>
                    <a:pt x="18" y="6"/>
                  </a:lnTo>
                  <a:lnTo>
                    <a:pt x="18" y="0"/>
                  </a:lnTo>
                  <a:lnTo>
                    <a:pt x="30" y="0"/>
                  </a:lnTo>
                  <a:lnTo>
                    <a:pt x="30" y="6"/>
                  </a:lnTo>
                  <a:lnTo>
                    <a:pt x="24" y="12"/>
                  </a:lnTo>
                  <a:lnTo>
                    <a:pt x="30" y="24"/>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2" name="Freeform 1040"/>
            <p:cNvSpPr>
              <a:spLocks/>
            </p:cNvSpPr>
            <p:nvPr/>
          </p:nvSpPr>
          <p:spPr bwMode="auto">
            <a:xfrm>
              <a:off x="3564" y="1824"/>
              <a:ext cx="30" cy="36"/>
            </a:xfrm>
            <a:custGeom>
              <a:avLst/>
              <a:gdLst>
                <a:gd name="T0" fmla="*/ 6 w 30"/>
                <a:gd name="T1" fmla="*/ 36 h 36"/>
                <a:gd name="T2" fmla="*/ 0 w 30"/>
                <a:gd name="T3" fmla="*/ 6 h 36"/>
                <a:gd name="T4" fmla="*/ 6 w 30"/>
                <a:gd name="T5" fmla="*/ 0 h 36"/>
                <a:gd name="T6" fmla="*/ 30 w 30"/>
                <a:gd name="T7" fmla="*/ 0 h 36"/>
                <a:gd name="T8" fmla="*/ 30 w 30"/>
                <a:gd name="T9" fmla="*/ 6 h 36"/>
                <a:gd name="T10" fmla="*/ 30 w 30"/>
                <a:gd name="T11" fmla="*/ 24 h 36"/>
                <a:gd name="T12" fmla="*/ 30 w 30"/>
                <a:gd name="T13" fmla="*/ 30 h 36"/>
                <a:gd name="T14" fmla="*/ 12 w 30"/>
                <a:gd name="T15" fmla="*/ 30 h 36"/>
                <a:gd name="T16" fmla="*/ 6 w 3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6">
                  <a:moveTo>
                    <a:pt x="6" y="36"/>
                  </a:moveTo>
                  <a:lnTo>
                    <a:pt x="0" y="6"/>
                  </a:lnTo>
                  <a:lnTo>
                    <a:pt x="6" y="0"/>
                  </a:lnTo>
                  <a:lnTo>
                    <a:pt x="30" y="0"/>
                  </a:lnTo>
                  <a:lnTo>
                    <a:pt x="30" y="6"/>
                  </a:lnTo>
                  <a:lnTo>
                    <a:pt x="30" y="24"/>
                  </a:lnTo>
                  <a:lnTo>
                    <a:pt x="30" y="30"/>
                  </a:lnTo>
                  <a:lnTo>
                    <a:pt x="12" y="3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3" name="Freeform 1041"/>
            <p:cNvSpPr>
              <a:spLocks/>
            </p:cNvSpPr>
            <p:nvPr/>
          </p:nvSpPr>
          <p:spPr bwMode="auto">
            <a:xfrm>
              <a:off x="3828" y="1794"/>
              <a:ext cx="42" cy="36"/>
            </a:xfrm>
            <a:custGeom>
              <a:avLst/>
              <a:gdLst>
                <a:gd name="T0" fmla="*/ 12 w 42"/>
                <a:gd name="T1" fmla="*/ 36 h 36"/>
                <a:gd name="T2" fmla="*/ 6 w 42"/>
                <a:gd name="T3" fmla="*/ 36 h 36"/>
                <a:gd name="T4" fmla="*/ 6 w 42"/>
                <a:gd name="T5" fmla="*/ 30 h 36"/>
                <a:gd name="T6" fmla="*/ 6 w 42"/>
                <a:gd name="T7" fmla="*/ 18 h 36"/>
                <a:gd name="T8" fmla="*/ 6 w 42"/>
                <a:gd name="T9" fmla="*/ 12 h 36"/>
                <a:gd name="T10" fmla="*/ 6 w 42"/>
                <a:gd name="T11" fmla="*/ 6 h 36"/>
                <a:gd name="T12" fmla="*/ 0 w 42"/>
                <a:gd name="T13" fmla="*/ 6 h 36"/>
                <a:gd name="T14" fmla="*/ 0 w 42"/>
                <a:gd name="T15" fmla="*/ 0 h 36"/>
                <a:gd name="T16" fmla="*/ 6 w 42"/>
                <a:gd name="T17" fmla="*/ 0 h 36"/>
                <a:gd name="T18" fmla="*/ 30 w 42"/>
                <a:gd name="T19" fmla="*/ 0 h 36"/>
                <a:gd name="T20" fmla="*/ 30 w 42"/>
                <a:gd name="T21" fmla="*/ 6 h 36"/>
                <a:gd name="T22" fmla="*/ 36 w 42"/>
                <a:gd name="T23" fmla="*/ 6 h 36"/>
                <a:gd name="T24" fmla="*/ 36 w 42"/>
                <a:gd name="T25" fmla="*/ 18 h 36"/>
                <a:gd name="T26" fmla="*/ 42 w 42"/>
                <a:gd name="T27" fmla="*/ 18 h 36"/>
                <a:gd name="T28" fmla="*/ 42 w 42"/>
                <a:gd name="T29" fmla="*/ 24 h 36"/>
                <a:gd name="T30" fmla="*/ 30 w 42"/>
                <a:gd name="T31" fmla="*/ 24 h 36"/>
                <a:gd name="T32" fmla="*/ 30 w 42"/>
                <a:gd name="T33" fmla="*/ 30 h 36"/>
                <a:gd name="T34" fmla="*/ 24 w 42"/>
                <a:gd name="T35" fmla="*/ 30 h 36"/>
                <a:gd name="T36" fmla="*/ 24 w 42"/>
                <a:gd name="T37" fmla="*/ 36 h 36"/>
                <a:gd name="T38" fmla="*/ 12 w 42"/>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12" y="36"/>
                  </a:moveTo>
                  <a:lnTo>
                    <a:pt x="6" y="36"/>
                  </a:lnTo>
                  <a:lnTo>
                    <a:pt x="6" y="30"/>
                  </a:lnTo>
                  <a:lnTo>
                    <a:pt x="6" y="18"/>
                  </a:lnTo>
                  <a:lnTo>
                    <a:pt x="6" y="12"/>
                  </a:lnTo>
                  <a:lnTo>
                    <a:pt x="6" y="6"/>
                  </a:lnTo>
                  <a:lnTo>
                    <a:pt x="0" y="6"/>
                  </a:lnTo>
                  <a:lnTo>
                    <a:pt x="0" y="0"/>
                  </a:lnTo>
                  <a:lnTo>
                    <a:pt x="6" y="0"/>
                  </a:lnTo>
                  <a:lnTo>
                    <a:pt x="30" y="0"/>
                  </a:lnTo>
                  <a:lnTo>
                    <a:pt x="30" y="6"/>
                  </a:lnTo>
                  <a:lnTo>
                    <a:pt x="36" y="6"/>
                  </a:lnTo>
                  <a:lnTo>
                    <a:pt x="36" y="18"/>
                  </a:lnTo>
                  <a:lnTo>
                    <a:pt x="42" y="18"/>
                  </a:lnTo>
                  <a:lnTo>
                    <a:pt x="42" y="24"/>
                  </a:lnTo>
                  <a:lnTo>
                    <a:pt x="30" y="24"/>
                  </a:lnTo>
                  <a:lnTo>
                    <a:pt x="30" y="30"/>
                  </a:lnTo>
                  <a:lnTo>
                    <a:pt x="24" y="30"/>
                  </a:lnTo>
                  <a:lnTo>
                    <a:pt x="24" y="36"/>
                  </a:lnTo>
                  <a:lnTo>
                    <a:pt x="1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4" name="Freeform 1042"/>
            <p:cNvSpPr>
              <a:spLocks/>
            </p:cNvSpPr>
            <p:nvPr/>
          </p:nvSpPr>
          <p:spPr bwMode="auto">
            <a:xfrm>
              <a:off x="3540" y="1830"/>
              <a:ext cx="30" cy="30"/>
            </a:xfrm>
            <a:custGeom>
              <a:avLst/>
              <a:gdLst>
                <a:gd name="T0" fmla="*/ 6 w 30"/>
                <a:gd name="T1" fmla="*/ 30 h 30"/>
                <a:gd name="T2" fmla="*/ 0 w 30"/>
                <a:gd name="T3" fmla="*/ 30 h 30"/>
                <a:gd name="T4" fmla="*/ 0 w 30"/>
                <a:gd name="T5" fmla="*/ 6 h 30"/>
                <a:gd name="T6" fmla="*/ 0 w 30"/>
                <a:gd name="T7" fmla="*/ 0 h 30"/>
                <a:gd name="T8" fmla="*/ 24 w 30"/>
                <a:gd name="T9" fmla="*/ 0 h 30"/>
                <a:gd name="T10" fmla="*/ 30 w 30"/>
                <a:gd name="T11" fmla="*/ 30 h 30"/>
                <a:gd name="T12" fmla="*/ 18 w 30"/>
                <a:gd name="T13" fmla="*/ 30 h 30"/>
                <a:gd name="T14" fmla="*/ 6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6" y="30"/>
                  </a:moveTo>
                  <a:lnTo>
                    <a:pt x="0" y="30"/>
                  </a:lnTo>
                  <a:lnTo>
                    <a:pt x="0" y="6"/>
                  </a:lnTo>
                  <a:lnTo>
                    <a:pt x="0" y="0"/>
                  </a:lnTo>
                  <a:lnTo>
                    <a:pt x="24" y="0"/>
                  </a:lnTo>
                  <a:lnTo>
                    <a:pt x="30" y="30"/>
                  </a:lnTo>
                  <a:lnTo>
                    <a:pt x="18" y="30"/>
                  </a:lnTo>
                  <a:lnTo>
                    <a:pt x="6"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5" name="Freeform 1043"/>
            <p:cNvSpPr>
              <a:spLocks/>
            </p:cNvSpPr>
            <p:nvPr/>
          </p:nvSpPr>
          <p:spPr bwMode="auto">
            <a:xfrm>
              <a:off x="2100" y="1830"/>
              <a:ext cx="24" cy="18"/>
            </a:xfrm>
            <a:custGeom>
              <a:avLst/>
              <a:gdLst>
                <a:gd name="T0" fmla="*/ 24 w 24"/>
                <a:gd name="T1" fmla="*/ 18 h 18"/>
                <a:gd name="T2" fmla="*/ 18 w 24"/>
                <a:gd name="T3" fmla="*/ 18 h 18"/>
                <a:gd name="T4" fmla="*/ 12 w 24"/>
                <a:gd name="T5" fmla="*/ 12 h 18"/>
                <a:gd name="T6" fmla="*/ 6 w 24"/>
                <a:gd name="T7" fmla="*/ 12 h 18"/>
                <a:gd name="T8" fmla="*/ 6 w 24"/>
                <a:gd name="T9" fmla="*/ 6 h 18"/>
                <a:gd name="T10" fmla="*/ 0 w 24"/>
                <a:gd name="T11" fmla="*/ 6 h 18"/>
                <a:gd name="T12" fmla="*/ 0 w 24"/>
                <a:gd name="T13" fmla="*/ 0 h 18"/>
                <a:gd name="T14" fmla="*/ 24 w 24"/>
                <a:gd name="T15" fmla="*/ 0 h 18"/>
                <a:gd name="T16" fmla="*/ 24 w 24"/>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8">
                  <a:moveTo>
                    <a:pt x="24" y="18"/>
                  </a:moveTo>
                  <a:lnTo>
                    <a:pt x="18" y="18"/>
                  </a:lnTo>
                  <a:lnTo>
                    <a:pt x="12" y="12"/>
                  </a:lnTo>
                  <a:lnTo>
                    <a:pt x="6" y="12"/>
                  </a:lnTo>
                  <a:lnTo>
                    <a:pt x="6" y="6"/>
                  </a:lnTo>
                  <a:lnTo>
                    <a:pt x="0" y="6"/>
                  </a:lnTo>
                  <a:lnTo>
                    <a:pt x="0" y="0"/>
                  </a:lnTo>
                  <a:lnTo>
                    <a:pt x="24" y="0"/>
                  </a:lnTo>
                  <a:lnTo>
                    <a:pt x="24" y="1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6" name="Freeform 1044"/>
            <p:cNvSpPr>
              <a:spLocks/>
            </p:cNvSpPr>
            <p:nvPr/>
          </p:nvSpPr>
          <p:spPr bwMode="auto">
            <a:xfrm>
              <a:off x="3858" y="1794"/>
              <a:ext cx="36" cy="30"/>
            </a:xfrm>
            <a:custGeom>
              <a:avLst/>
              <a:gdLst>
                <a:gd name="T0" fmla="*/ 30 w 36"/>
                <a:gd name="T1" fmla="*/ 30 h 30"/>
                <a:gd name="T2" fmla="*/ 18 w 36"/>
                <a:gd name="T3" fmla="*/ 30 h 30"/>
                <a:gd name="T4" fmla="*/ 12 w 36"/>
                <a:gd name="T5" fmla="*/ 30 h 30"/>
                <a:gd name="T6" fmla="*/ 12 w 36"/>
                <a:gd name="T7" fmla="*/ 24 h 30"/>
                <a:gd name="T8" fmla="*/ 12 w 36"/>
                <a:gd name="T9" fmla="*/ 18 h 30"/>
                <a:gd name="T10" fmla="*/ 6 w 36"/>
                <a:gd name="T11" fmla="*/ 18 h 30"/>
                <a:gd name="T12" fmla="*/ 6 w 36"/>
                <a:gd name="T13" fmla="*/ 6 h 30"/>
                <a:gd name="T14" fmla="*/ 0 w 36"/>
                <a:gd name="T15" fmla="*/ 6 h 30"/>
                <a:gd name="T16" fmla="*/ 0 w 36"/>
                <a:gd name="T17" fmla="*/ 0 h 30"/>
                <a:gd name="T18" fmla="*/ 18 w 36"/>
                <a:gd name="T19" fmla="*/ 0 h 30"/>
                <a:gd name="T20" fmla="*/ 24 w 36"/>
                <a:gd name="T21" fmla="*/ 0 h 30"/>
                <a:gd name="T22" fmla="*/ 24 w 36"/>
                <a:gd name="T23" fmla="*/ 6 h 30"/>
                <a:gd name="T24" fmla="*/ 30 w 36"/>
                <a:gd name="T25" fmla="*/ 6 h 30"/>
                <a:gd name="T26" fmla="*/ 30 w 36"/>
                <a:gd name="T27" fmla="*/ 12 h 30"/>
                <a:gd name="T28" fmla="*/ 36 w 36"/>
                <a:gd name="T29" fmla="*/ 12 h 30"/>
                <a:gd name="T30" fmla="*/ 36 w 36"/>
                <a:gd name="T31" fmla="*/ 30 h 30"/>
                <a:gd name="T32" fmla="*/ 30 w 36"/>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0">
                  <a:moveTo>
                    <a:pt x="30" y="30"/>
                  </a:moveTo>
                  <a:lnTo>
                    <a:pt x="18" y="30"/>
                  </a:lnTo>
                  <a:lnTo>
                    <a:pt x="12" y="30"/>
                  </a:lnTo>
                  <a:lnTo>
                    <a:pt x="12" y="24"/>
                  </a:lnTo>
                  <a:lnTo>
                    <a:pt x="12" y="18"/>
                  </a:lnTo>
                  <a:lnTo>
                    <a:pt x="6" y="18"/>
                  </a:lnTo>
                  <a:lnTo>
                    <a:pt x="6" y="6"/>
                  </a:lnTo>
                  <a:lnTo>
                    <a:pt x="0" y="6"/>
                  </a:lnTo>
                  <a:lnTo>
                    <a:pt x="0" y="0"/>
                  </a:lnTo>
                  <a:lnTo>
                    <a:pt x="18" y="0"/>
                  </a:lnTo>
                  <a:lnTo>
                    <a:pt x="24" y="0"/>
                  </a:lnTo>
                  <a:lnTo>
                    <a:pt x="24" y="6"/>
                  </a:lnTo>
                  <a:lnTo>
                    <a:pt x="30" y="6"/>
                  </a:lnTo>
                  <a:lnTo>
                    <a:pt x="30" y="12"/>
                  </a:lnTo>
                  <a:lnTo>
                    <a:pt x="36" y="12"/>
                  </a:lnTo>
                  <a:lnTo>
                    <a:pt x="36" y="30"/>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7" name="Freeform 1045"/>
            <p:cNvSpPr>
              <a:spLocks/>
            </p:cNvSpPr>
            <p:nvPr/>
          </p:nvSpPr>
          <p:spPr bwMode="auto">
            <a:xfrm>
              <a:off x="3708" y="1812"/>
              <a:ext cx="30" cy="36"/>
            </a:xfrm>
            <a:custGeom>
              <a:avLst/>
              <a:gdLst>
                <a:gd name="T0" fmla="*/ 0 w 30"/>
                <a:gd name="T1" fmla="*/ 0 h 36"/>
                <a:gd name="T2" fmla="*/ 24 w 30"/>
                <a:gd name="T3" fmla="*/ 0 h 36"/>
                <a:gd name="T4" fmla="*/ 30 w 30"/>
                <a:gd name="T5" fmla="*/ 0 h 36"/>
                <a:gd name="T6" fmla="*/ 30 w 30"/>
                <a:gd name="T7" fmla="*/ 6 h 36"/>
                <a:gd name="T8" fmla="*/ 30 w 30"/>
                <a:gd name="T9" fmla="*/ 30 h 36"/>
                <a:gd name="T10" fmla="*/ 18 w 30"/>
                <a:gd name="T11" fmla="*/ 30 h 36"/>
                <a:gd name="T12" fmla="*/ 12 w 30"/>
                <a:gd name="T13" fmla="*/ 30 h 36"/>
                <a:gd name="T14" fmla="*/ 0 w 30"/>
                <a:gd name="T15" fmla="*/ 36 h 36"/>
                <a:gd name="T16" fmla="*/ 0 w 30"/>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6">
                  <a:moveTo>
                    <a:pt x="0" y="0"/>
                  </a:moveTo>
                  <a:lnTo>
                    <a:pt x="24" y="0"/>
                  </a:lnTo>
                  <a:lnTo>
                    <a:pt x="30" y="0"/>
                  </a:lnTo>
                  <a:lnTo>
                    <a:pt x="30" y="6"/>
                  </a:lnTo>
                  <a:lnTo>
                    <a:pt x="30" y="30"/>
                  </a:lnTo>
                  <a:lnTo>
                    <a:pt x="18" y="30"/>
                  </a:lnTo>
                  <a:lnTo>
                    <a:pt x="12" y="30"/>
                  </a:lnTo>
                  <a:lnTo>
                    <a:pt x="0" y="36"/>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8" name="Freeform 1046"/>
            <p:cNvSpPr>
              <a:spLocks/>
            </p:cNvSpPr>
            <p:nvPr/>
          </p:nvSpPr>
          <p:spPr bwMode="auto">
            <a:xfrm>
              <a:off x="3678" y="1812"/>
              <a:ext cx="30" cy="42"/>
            </a:xfrm>
            <a:custGeom>
              <a:avLst/>
              <a:gdLst>
                <a:gd name="T0" fmla="*/ 30 w 30"/>
                <a:gd name="T1" fmla="*/ 36 h 42"/>
                <a:gd name="T2" fmla="*/ 6 w 30"/>
                <a:gd name="T3" fmla="*/ 42 h 42"/>
                <a:gd name="T4" fmla="*/ 6 w 30"/>
                <a:gd name="T5" fmla="*/ 24 h 42"/>
                <a:gd name="T6" fmla="*/ 0 w 30"/>
                <a:gd name="T7" fmla="*/ 6 h 42"/>
                <a:gd name="T8" fmla="*/ 30 w 30"/>
                <a:gd name="T9" fmla="*/ 0 h 42"/>
                <a:gd name="T10" fmla="*/ 30 w 30"/>
                <a:gd name="T11" fmla="*/ 36 h 42"/>
              </a:gdLst>
              <a:ahLst/>
              <a:cxnLst>
                <a:cxn ang="0">
                  <a:pos x="T0" y="T1"/>
                </a:cxn>
                <a:cxn ang="0">
                  <a:pos x="T2" y="T3"/>
                </a:cxn>
                <a:cxn ang="0">
                  <a:pos x="T4" y="T5"/>
                </a:cxn>
                <a:cxn ang="0">
                  <a:pos x="T6" y="T7"/>
                </a:cxn>
                <a:cxn ang="0">
                  <a:pos x="T8" y="T9"/>
                </a:cxn>
                <a:cxn ang="0">
                  <a:pos x="T10" y="T11"/>
                </a:cxn>
              </a:cxnLst>
              <a:rect l="0" t="0" r="r" b="b"/>
              <a:pathLst>
                <a:path w="30" h="42">
                  <a:moveTo>
                    <a:pt x="30" y="36"/>
                  </a:moveTo>
                  <a:lnTo>
                    <a:pt x="6" y="42"/>
                  </a:lnTo>
                  <a:lnTo>
                    <a:pt x="6" y="24"/>
                  </a:lnTo>
                  <a:lnTo>
                    <a:pt x="0" y="6"/>
                  </a:lnTo>
                  <a:lnTo>
                    <a:pt x="30" y="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9" name="Freeform 1047"/>
            <p:cNvSpPr>
              <a:spLocks/>
            </p:cNvSpPr>
            <p:nvPr/>
          </p:nvSpPr>
          <p:spPr bwMode="auto">
            <a:xfrm>
              <a:off x="2046" y="1824"/>
              <a:ext cx="48" cy="60"/>
            </a:xfrm>
            <a:custGeom>
              <a:avLst/>
              <a:gdLst>
                <a:gd name="T0" fmla="*/ 12 w 48"/>
                <a:gd name="T1" fmla="*/ 54 h 60"/>
                <a:gd name="T2" fmla="*/ 12 w 48"/>
                <a:gd name="T3" fmla="*/ 48 h 60"/>
                <a:gd name="T4" fmla="*/ 12 w 48"/>
                <a:gd name="T5" fmla="*/ 42 h 60"/>
                <a:gd name="T6" fmla="*/ 12 w 48"/>
                <a:gd name="T7" fmla="*/ 36 h 60"/>
                <a:gd name="T8" fmla="*/ 18 w 48"/>
                <a:gd name="T9" fmla="*/ 30 h 60"/>
                <a:gd name="T10" fmla="*/ 12 w 48"/>
                <a:gd name="T11" fmla="*/ 24 h 60"/>
                <a:gd name="T12" fmla="*/ 6 w 48"/>
                <a:gd name="T13" fmla="*/ 24 h 60"/>
                <a:gd name="T14" fmla="*/ 6 w 48"/>
                <a:gd name="T15" fmla="*/ 18 h 60"/>
                <a:gd name="T16" fmla="*/ 0 w 48"/>
                <a:gd name="T17" fmla="*/ 6 h 60"/>
                <a:gd name="T18" fmla="*/ 0 w 48"/>
                <a:gd name="T19" fmla="*/ 0 h 60"/>
                <a:gd name="T20" fmla="*/ 6 w 48"/>
                <a:gd name="T21" fmla="*/ 0 h 60"/>
                <a:gd name="T22" fmla="*/ 12 w 48"/>
                <a:gd name="T23" fmla="*/ 0 h 60"/>
                <a:gd name="T24" fmla="*/ 18 w 48"/>
                <a:gd name="T25" fmla="*/ 6 h 60"/>
                <a:gd name="T26" fmla="*/ 24 w 48"/>
                <a:gd name="T27" fmla="*/ 12 h 60"/>
                <a:gd name="T28" fmla="*/ 24 w 48"/>
                <a:gd name="T29" fmla="*/ 18 h 60"/>
                <a:gd name="T30" fmla="*/ 24 w 48"/>
                <a:gd name="T31" fmla="*/ 24 h 60"/>
                <a:gd name="T32" fmla="*/ 30 w 48"/>
                <a:gd name="T33" fmla="*/ 24 h 60"/>
                <a:gd name="T34" fmla="*/ 36 w 48"/>
                <a:gd name="T35" fmla="*/ 24 h 60"/>
                <a:gd name="T36" fmla="*/ 36 w 48"/>
                <a:gd name="T37" fmla="*/ 30 h 60"/>
                <a:gd name="T38" fmla="*/ 42 w 48"/>
                <a:gd name="T39" fmla="*/ 30 h 60"/>
                <a:gd name="T40" fmla="*/ 48 w 48"/>
                <a:gd name="T41" fmla="*/ 30 h 60"/>
                <a:gd name="T42" fmla="*/ 48 w 48"/>
                <a:gd name="T43" fmla="*/ 36 h 60"/>
                <a:gd name="T44" fmla="*/ 42 w 48"/>
                <a:gd name="T45" fmla="*/ 36 h 60"/>
                <a:gd name="T46" fmla="*/ 42 w 48"/>
                <a:gd name="T47" fmla="*/ 42 h 60"/>
                <a:gd name="T48" fmla="*/ 36 w 48"/>
                <a:gd name="T49" fmla="*/ 48 h 60"/>
                <a:gd name="T50" fmla="*/ 30 w 48"/>
                <a:gd name="T51" fmla="*/ 48 h 60"/>
                <a:gd name="T52" fmla="*/ 30 w 48"/>
                <a:gd name="T53" fmla="*/ 54 h 60"/>
                <a:gd name="T54" fmla="*/ 24 w 48"/>
                <a:gd name="T55" fmla="*/ 60 h 60"/>
                <a:gd name="T56" fmla="*/ 18 w 48"/>
                <a:gd name="T57" fmla="*/ 54 h 60"/>
                <a:gd name="T58" fmla="*/ 12 w 48"/>
                <a:gd name="T5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60">
                  <a:moveTo>
                    <a:pt x="12" y="54"/>
                  </a:moveTo>
                  <a:lnTo>
                    <a:pt x="12" y="48"/>
                  </a:lnTo>
                  <a:lnTo>
                    <a:pt x="12" y="42"/>
                  </a:lnTo>
                  <a:lnTo>
                    <a:pt x="12" y="36"/>
                  </a:lnTo>
                  <a:lnTo>
                    <a:pt x="18" y="30"/>
                  </a:lnTo>
                  <a:lnTo>
                    <a:pt x="12" y="24"/>
                  </a:lnTo>
                  <a:lnTo>
                    <a:pt x="6" y="24"/>
                  </a:lnTo>
                  <a:lnTo>
                    <a:pt x="6" y="18"/>
                  </a:lnTo>
                  <a:lnTo>
                    <a:pt x="0" y="6"/>
                  </a:lnTo>
                  <a:lnTo>
                    <a:pt x="0" y="0"/>
                  </a:lnTo>
                  <a:lnTo>
                    <a:pt x="6" y="0"/>
                  </a:lnTo>
                  <a:lnTo>
                    <a:pt x="12" y="0"/>
                  </a:lnTo>
                  <a:lnTo>
                    <a:pt x="18" y="6"/>
                  </a:lnTo>
                  <a:lnTo>
                    <a:pt x="24" y="12"/>
                  </a:lnTo>
                  <a:lnTo>
                    <a:pt x="24" y="18"/>
                  </a:lnTo>
                  <a:lnTo>
                    <a:pt x="24" y="24"/>
                  </a:lnTo>
                  <a:lnTo>
                    <a:pt x="30" y="24"/>
                  </a:lnTo>
                  <a:lnTo>
                    <a:pt x="36" y="24"/>
                  </a:lnTo>
                  <a:lnTo>
                    <a:pt x="36" y="30"/>
                  </a:lnTo>
                  <a:lnTo>
                    <a:pt x="42" y="30"/>
                  </a:lnTo>
                  <a:lnTo>
                    <a:pt x="48" y="30"/>
                  </a:lnTo>
                  <a:lnTo>
                    <a:pt x="48" y="36"/>
                  </a:lnTo>
                  <a:lnTo>
                    <a:pt x="42" y="36"/>
                  </a:lnTo>
                  <a:lnTo>
                    <a:pt x="42" y="42"/>
                  </a:lnTo>
                  <a:lnTo>
                    <a:pt x="36" y="48"/>
                  </a:lnTo>
                  <a:lnTo>
                    <a:pt x="30" y="48"/>
                  </a:lnTo>
                  <a:lnTo>
                    <a:pt x="30" y="54"/>
                  </a:lnTo>
                  <a:lnTo>
                    <a:pt x="24" y="60"/>
                  </a:lnTo>
                  <a:lnTo>
                    <a:pt x="18" y="54"/>
                  </a:lnTo>
                  <a:lnTo>
                    <a:pt x="12" y="5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0" name="Freeform 1048"/>
            <p:cNvSpPr>
              <a:spLocks/>
            </p:cNvSpPr>
            <p:nvPr/>
          </p:nvSpPr>
          <p:spPr bwMode="auto">
            <a:xfrm>
              <a:off x="1986" y="1818"/>
              <a:ext cx="78" cy="60"/>
            </a:xfrm>
            <a:custGeom>
              <a:avLst/>
              <a:gdLst>
                <a:gd name="T0" fmla="*/ 0 w 78"/>
                <a:gd name="T1" fmla="*/ 54 h 60"/>
                <a:gd name="T2" fmla="*/ 12 w 78"/>
                <a:gd name="T3" fmla="*/ 0 h 60"/>
                <a:gd name="T4" fmla="*/ 18 w 78"/>
                <a:gd name="T5" fmla="*/ 0 h 60"/>
                <a:gd name="T6" fmla="*/ 42 w 78"/>
                <a:gd name="T7" fmla="*/ 0 h 60"/>
                <a:gd name="T8" fmla="*/ 60 w 78"/>
                <a:gd name="T9" fmla="*/ 6 h 60"/>
                <a:gd name="T10" fmla="*/ 60 w 78"/>
                <a:gd name="T11" fmla="*/ 12 h 60"/>
                <a:gd name="T12" fmla="*/ 66 w 78"/>
                <a:gd name="T13" fmla="*/ 24 h 60"/>
                <a:gd name="T14" fmla="*/ 66 w 78"/>
                <a:gd name="T15" fmla="*/ 30 h 60"/>
                <a:gd name="T16" fmla="*/ 72 w 78"/>
                <a:gd name="T17" fmla="*/ 30 h 60"/>
                <a:gd name="T18" fmla="*/ 78 w 78"/>
                <a:gd name="T19" fmla="*/ 36 h 60"/>
                <a:gd name="T20" fmla="*/ 72 w 78"/>
                <a:gd name="T21" fmla="*/ 42 h 60"/>
                <a:gd name="T22" fmla="*/ 72 w 78"/>
                <a:gd name="T23" fmla="*/ 48 h 60"/>
                <a:gd name="T24" fmla="*/ 72 w 78"/>
                <a:gd name="T25" fmla="*/ 54 h 60"/>
                <a:gd name="T26" fmla="*/ 72 w 78"/>
                <a:gd name="T27" fmla="*/ 60 h 60"/>
                <a:gd name="T28" fmla="*/ 66 w 78"/>
                <a:gd name="T29" fmla="*/ 60 h 60"/>
                <a:gd name="T30" fmla="*/ 60 w 78"/>
                <a:gd name="T31" fmla="*/ 60 h 60"/>
                <a:gd name="T32" fmla="*/ 54 w 78"/>
                <a:gd name="T33" fmla="*/ 60 h 60"/>
                <a:gd name="T34" fmla="*/ 0 w 7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0">
                  <a:moveTo>
                    <a:pt x="0" y="54"/>
                  </a:moveTo>
                  <a:lnTo>
                    <a:pt x="12" y="0"/>
                  </a:lnTo>
                  <a:lnTo>
                    <a:pt x="18" y="0"/>
                  </a:lnTo>
                  <a:lnTo>
                    <a:pt x="42" y="0"/>
                  </a:lnTo>
                  <a:lnTo>
                    <a:pt x="60" y="6"/>
                  </a:lnTo>
                  <a:lnTo>
                    <a:pt x="60" y="12"/>
                  </a:lnTo>
                  <a:lnTo>
                    <a:pt x="66" y="24"/>
                  </a:lnTo>
                  <a:lnTo>
                    <a:pt x="66" y="30"/>
                  </a:lnTo>
                  <a:lnTo>
                    <a:pt x="72" y="30"/>
                  </a:lnTo>
                  <a:lnTo>
                    <a:pt x="78" y="36"/>
                  </a:lnTo>
                  <a:lnTo>
                    <a:pt x="72" y="42"/>
                  </a:lnTo>
                  <a:lnTo>
                    <a:pt x="72" y="48"/>
                  </a:lnTo>
                  <a:lnTo>
                    <a:pt x="72" y="54"/>
                  </a:lnTo>
                  <a:lnTo>
                    <a:pt x="72" y="60"/>
                  </a:lnTo>
                  <a:lnTo>
                    <a:pt x="66" y="60"/>
                  </a:lnTo>
                  <a:lnTo>
                    <a:pt x="60" y="60"/>
                  </a:lnTo>
                  <a:lnTo>
                    <a:pt x="54" y="60"/>
                  </a:lnTo>
                  <a:lnTo>
                    <a:pt x="0" y="5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1" name="Freeform 1049"/>
            <p:cNvSpPr>
              <a:spLocks/>
            </p:cNvSpPr>
            <p:nvPr/>
          </p:nvSpPr>
          <p:spPr bwMode="auto">
            <a:xfrm>
              <a:off x="2118" y="1830"/>
              <a:ext cx="30" cy="78"/>
            </a:xfrm>
            <a:custGeom>
              <a:avLst/>
              <a:gdLst>
                <a:gd name="T0" fmla="*/ 6 w 30"/>
                <a:gd name="T1" fmla="*/ 36 h 78"/>
                <a:gd name="T2" fmla="*/ 6 w 30"/>
                <a:gd name="T3" fmla="*/ 18 h 78"/>
                <a:gd name="T4" fmla="*/ 6 w 30"/>
                <a:gd name="T5" fmla="*/ 0 h 78"/>
                <a:gd name="T6" fmla="*/ 30 w 30"/>
                <a:gd name="T7" fmla="*/ 6 h 78"/>
                <a:gd name="T8" fmla="*/ 30 w 30"/>
                <a:gd name="T9" fmla="*/ 18 h 78"/>
                <a:gd name="T10" fmla="*/ 30 w 30"/>
                <a:gd name="T11" fmla="*/ 30 h 78"/>
                <a:gd name="T12" fmla="*/ 30 w 30"/>
                <a:gd name="T13" fmla="*/ 42 h 78"/>
                <a:gd name="T14" fmla="*/ 24 w 30"/>
                <a:gd name="T15" fmla="*/ 48 h 78"/>
                <a:gd name="T16" fmla="*/ 24 w 30"/>
                <a:gd name="T17" fmla="*/ 54 h 78"/>
                <a:gd name="T18" fmla="*/ 18 w 30"/>
                <a:gd name="T19" fmla="*/ 54 h 78"/>
                <a:gd name="T20" fmla="*/ 18 w 30"/>
                <a:gd name="T21" fmla="*/ 60 h 78"/>
                <a:gd name="T22" fmla="*/ 12 w 30"/>
                <a:gd name="T23" fmla="*/ 66 h 78"/>
                <a:gd name="T24" fmla="*/ 12 w 30"/>
                <a:gd name="T25" fmla="*/ 72 h 78"/>
                <a:gd name="T26" fmla="*/ 6 w 30"/>
                <a:gd name="T27" fmla="*/ 78 h 78"/>
                <a:gd name="T28" fmla="*/ 0 w 30"/>
                <a:gd name="T29" fmla="*/ 78 h 78"/>
                <a:gd name="T30" fmla="*/ 6 w 30"/>
                <a:gd name="T31"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78">
                  <a:moveTo>
                    <a:pt x="6" y="36"/>
                  </a:moveTo>
                  <a:lnTo>
                    <a:pt x="6" y="18"/>
                  </a:lnTo>
                  <a:lnTo>
                    <a:pt x="6" y="0"/>
                  </a:lnTo>
                  <a:lnTo>
                    <a:pt x="30" y="6"/>
                  </a:lnTo>
                  <a:lnTo>
                    <a:pt x="30" y="18"/>
                  </a:lnTo>
                  <a:lnTo>
                    <a:pt x="30" y="30"/>
                  </a:lnTo>
                  <a:lnTo>
                    <a:pt x="30" y="42"/>
                  </a:lnTo>
                  <a:lnTo>
                    <a:pt x="24" y="48"/>
                  </a:lnTo>
                  <a:lnTo>
                    <a:pt x="24" y="54"/>
                  </a:lnTo>
                  <a:lnTo>
                    <a:pt x="18" y="54"/>
                  </a:lnTo>
                  <a:lnTo>
                    <a:pt x="18" y="60"/>
                  </a:lnTo>
                  <a:lnTo>
                    <a:pt x="12" y="66"/>
                  </a:lnTo>
                  <a:lnTo>
                    <a:pt x="12" y="72"/>
                  </a:lnTo>
                  <a:lnTo>
                    <a:pt x="6" y="78"/>
                  </a:lnTo>
                  <a:lnTo>
                    <a:pt x="0" y="78"/>
                  </a:lnTo>
                  <a:lnTo>
                    <a:pt x="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2" name="Freeform 1050"/>
            <p:cNvSpPr>
              <a:spLocks/>
            </p:cNvSpPr>
            <p:nvPr/>
          </p:nvSpPr>
          <p:spPr bwMode="auto">
            <a:xfrm>
              <a:off x="3444" y="1842"/>
              <a:ext cx="36" cy="42"/>
            </a:xfrm>
            <a:custGeom>
              <a:avLst/>
              <a:gdLst>
                <a:gd name="T0" fmla="*/ 0 w 36"/>
                <a:gd name="T1" fmla="*/ 42 h 42"/>
                <a:gd name="T2" fmla="*/ 0 w 36"/>
                <a:gd name="T3" fmla="*/ 24 h 42"/>
                <a:gd name="T4" fmla="*/ 0 w 36"/>
                <a:gd name="T5" fmla="*/ 12 h 42"/>
                <a:gd name="T6" fmla="*/ 0 w 36"/>
                <a:gd name="T7" fmla="*/ 0 h 42"/>
                <a:gd name="T8" fmla="*/ 24 w 36"/>
                <a:gd name="T9" fmla="*/ 0 h 42"/>
                <a:gd name="T10" fmla="*/ 30 w 36"/>
                <a:gd name="T11" fmla="*/ 0 h 42"/>
                <a:gd name="T12" fmla="*/ 36 w 36"/>
                <a:gd name="T13" fmla="*/ 24 h 42"/>
                <a:gd name="T14" fmla="*/ 36 w 36"/>
                <a:gd name="T15" fmla="*/ 42 h 42"/>
                <a:gd name="T16" fmla="*/ 24 w 36"/>
                <a:gd name="T17" fmla="*/ 42 h 42"/>
                <a:gd name="T18" fmla="*/ 0 w 36"/>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2">
                  <a:moveTo>
                    <a:pt x="0" y="42"/>
                  </a:moveTo>
                  <a:lnTo>
                    <a:pt x="0" y="24"/>
                  </a:lnTo>
                  <a:lnTo>
                    <a:pt x="0" y="12"/>
                  </a:lnTo>
                  <a:lnTo>
                    <a:pt x="0" y="0"/>
                  </a:lnTo>
                  <a:lnTo>
                    <a:pt x="24" y="0"/>
                  </a:lnTo>
                  <a:lnTo>
                    <a:pt x="30" y="0"/>
                  </a:lnTo>
                  <a:lnTo>
                    <a:pt x="36" y="24"/>
                  </a:lnTo>
                  <a:lnTo>
                    <a:pt x="36" y="42"/>
                  </a:lnTo>
                  <a:lnTo>
                    <a:pt x="24"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3" name="Freeform 1051"/>
            <p:cNvSpPr>
              <a:spLocks/>
            </p:cNvSpPr>
            <p:nvPr/>
          </p:nvSpPr>
          <p:spPr bwMode="auto">
            <a:xfrm>
              <a:off x="3408" y="1842"/>
              <a:ext cx="36" cy="30"/>
            </a:xfrm>
            <a:custGeom>
              <a:avLst/>
              <a:gdLst>
                <a:gd name="T0" fmla="*/ 36 w 36"/>
                <a:gd name="T1" fmla="*/ 24 h 30"/>
                <a:gd name="T2" fmla="*/ 30 w 36"/>
                <a:gd name="T3" fmla="*/ 24 h 30"/>
                <a:gd name="T4" fmla="*/ 0 w 36"/>
                <a:gd name="T5" fmla="*/ 30 h 30"/>
                <a:gd name="T6" fmla="*/ 0 w 36"/>
                <a:gd name="T7" fmla="*/ 12 h 30"/>
                <a:gd name="T8" fmla="*/ 0 w 36"/>
                <a:gd name="T9" fmla="*/ 6 h 30"/>
                <a:gd name="T10" fmla="*/ 36 w 36"/>
                <a:gd name="T11" fmla="*/ 0 h 30"/>
                <a:gd name="T12" fmla="*/ 36 w 36"/>
                <a:gd name="T13" fmla="*/ 12 h 30"/>
                <a:gd name="T14" fmla="*/ 36 w 36"/>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36" y="24"/>
                  </a:moveTo>
                  <a:lnTo>
                    <a:pt x="30" y="24"/>
                  </a:lnTo>
                  <a:lnTo>
                    <a:pt x="0" y="30"/>
                  </a:lnTo>
                  <a:lnTo>
                    <a:pt x="0" y="12"/>
                  </a:lnTo>
                  <a:lnTo>
                    <a:pt x="0" y="6"/>
                  </a:lnTo>
                  <a:lnTo>
                    <a:pt x="36" y="0"/>
                  </a:lnTo>
                  <a:lnTo>
                    <a:pt x="36" y="12"/>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4" name="Freeform 1052"/>
            <p:cNvSpPr>
              <a:spLocks/>
            </p:cNvSpPr>
            <p:nvPr/>
          </p:nvSpPr>
          <p:spPr bwMode="auto">
            <a:xfrm>
              <a:off x="4386" y="1698"/>
              <a:ext cx="42" cy="30"/>
            </a:xfrm>
            <a:custGeom>
              <a:avLst/>
              <a:gdLst>
                <a:gd name="T0" fmla="*/ 30 w 42"/>
                <a:gd name="T1" fmla="*/ 30 h 30"/>
                <a:gd name="T2" fmla="*/ 18 w 42"/>
                <a:gd name="T3" fmla="*/ 24 h 30"/>
                <a:gd name="T4" fmla="*/ 12 w 42"/>
                <a:gd name="T5" fmla="*/ 24 h 30"/>
                <a:gd name="T6" fmla="*/ 6 w 42"/>
                <a:gd name="T7" fmla="*/ 24 h 30"/>
                <a:gd name="T8" fmla="*/ 6 w 42"/>
                <a:gd name="T9" fmla="*/ 18 h 30"/>
                <a:gd name="T10" fmla="*/ 0 w 42"/>
                <a:gd name="T11" fmla="*/ 12 h 30"/>
                <a:gd name="T12" fmla="*/ 0 w 42"/>
                <a:gd name="T13" fmla="*/ 6 h 30"/>
                <a:gd name="T14" fmla="*/ 12 w 42"/>
                <a:gd name="T15" fmla="*/ 6 h 30"/>
                <a:gd name="T16" fmla="*/ 12 w 42"/>
                <a:gd name="T17" fmla="*/ 0 h 30"/>
                <a:gd name="T18" fmla="*/ 18 w 42"/>
                <a:gd name="T19" fmla="*/ 0 h 30"/>
                <a:gd name="T20" fmla="*/ 24 w 42"/>
                <a:gd name="T21" fmla="*/ 6 h 30"/>
                <a:gd name="T22" fmla="*/ 30 w 42"/>
                <a:gd name="T23" fmla="*/ 12 h 30"/>
                <a:gd name="T24" fmla="*/ 36 w 42"/>
                <a:gd name="T25" fmla="*/ 12 h 30"/>
                <a:gd name="T26" fmla="*/ 42 w 42"/>
                <a:gd name="T27" fmla="*/ 24 h 30"/>
                <a:gd name="T28" fmla="*/ 36 w 42"/>
                <a:gd name="T29" fmla="*/ 30 h 30"/>
                <a:gd name="T30" fmla="*/ 30 w 42"/>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0">
                  <a:moveTo>
                    <a:pt x="30" y="30"/>
                  </a:moveTo>
                  <a:lnTo>
                    <a:pt x="18" y="24"/>
                  </a:lnTo>
                  <a:lnTo>
                    <a:pt x="12" y="24"/>
                  </a:lnTo>
                  <a:lnTo>
                    <a:pt x="6" y="24"/>
                  </a:lnTo>
                  <a:lnTo>
                    <a:pt x="6" y="18"/>
                  </a:lnTo>
                  <a:lnTo>
                    <a:pt x="0" y="12"/>
                  </a:lnTo>
                  <a:lnTo>
                    <a:pt x="0" y="6"/>
                  </a:lnTo>
                  <a:lnTo>
                    <a:pt x="12" y="6"/>
                  </a:lnTo>
                  <a:lnTo>
                    <a:pt x="12" y="0"/>
                  </a:lnTo>
                  <a:lnTo>
                    <a:pt x="18" y="0"/>
                  </a:lnTo>
                  <a:lnTo>
                    <a:pt x="24" y="6"/>
                  </a:lnTo>
                  <a:lnTo>
                    <a:pt x="30" y="12"/>
                  </a:lnTo>
                  <a:lnTo>
                    <a:pt x="36" y="12"/>
                  </a:lnTo>
                  <a:lnTo>
                    <a:pt x="42" y="24"/>
                  </a:lnTo>
                  <a:lnTo>
                    <a:pt x="36" y="30"/>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5" name="Freeform 1053"/>
            <p:cNvSpPr>
              <a:spLocks/>
            </p:cNvSpPr>
            <p:nvPr/>
          </p:nvSpPr>
          <p:spPr bwMode="auto">
            <a:xfrm>
              <a:off x="3246" y="1854"/>
              <a:ext cx="48" cy="36"/>
            </a:xfrm>
            <a:custGeom>
              <a:avLst/>
              <a:gdLst>
                <a:gd name="T0" fmla="*/ 36 w 48"/>
                <a:gd name="T1" fmla="*/ 36 h 36"/>
                <a:gd name="T2" fmla="*/ 24 w 48"/>
                <a:gd name="T3" fmla="*/ 36 h 36"/>
                <a:gd name="T4" fmla="*/ 24 w 48"/>
                <a:gd name="T5" fmla="*/ 24 h 36"/>
                <a:gd name="T6" fmla="*/ 18 w 48"/>
                <a:gd name="T7" fmla="*/ 30 h 36"/>
                <a:gd name="T8" fmla="*/ 18 w 48"/>
                <a:gd name="T9" fmla="*/ 24 h 36"/>
                <a:gd name="T10" fmla="*/ 18 w 48"/>
                <a:gd name="T11" fmla="*/ 18 h 36"/>
                <a:gd name="T12" fmla="*/ 6 w 48"/>
                <a:gd name="T13" fmla="*/ 18 h 36"/>
                <a:gd name="T14" fmla="*/ 6 w 48"/>
                <a:gd name="T15" fmla="*/ 12 h 36"/>
                <a:gd name="T16" fmla="*/ 0 w 48"/>
                <a:gd name="T17" fmla="*/ 12 h 36"/>
                <a:gd name="T18" fmla="*/ 0 w 48"/>
                <a:gd name="T19" fmla="*/ 6 h 36"/>
                <a:gd name="T20" fmla="*/ 42 w 48"/>
                <a:gd name="T21" fmla="*/ 0 h 36"/>
                <a:gd name="T22" fmla="*/ 48 w 48"/>
                <a:gd name="T23" fmla="*/ 18 h 36"/>
                <a:gd name="T24" fmla="*/ 48 w 48"/>
                <a:gd name="T25" fmla="*/ 36 h 36"/>
                <a:gd name="T26" fmla="*/ 36 w 4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36" y="36"/>
                  </a:moveTo>
                  <a:lnTo>
                    <a:pt x="24" y="36"/>
                  </a:lnTo>
                  <a:lnTo>
                    <a:pt x="24" y="24"/>
                  </a:lnTo>
                  <a:lnTo>
                    <a:pt x="18" y="30"/>
                  </a:lnTo>
                  <a:lnTo>
                    <a:pt x="18" y="24"/>
                  </a:lnTo>
                  <a:lnTo>
                    <a:pt x="18" y="18"/>
                  </a:lnTo>
                  <a:lnTo>
                    <a:pt x="6" y="18"/>
                  </a:lnTo>
                  <a:lnTo>
                    <a:pt x="6" y="12"/>
                  </a:lnTo>
                  <a:lnTo>
                    <a:pt x="0" y="12"/>
                  </a:lnTo>
                  <a:lnTo>
                    <a:pt x="0" y="6"/>
                  </a:lnTo>
                  <a:lnTo>
                    <a:pt x="42" y="0"/>
                  </a:lnTo>
                  <a:lnTo>
                    <a:pt x="48" y="18"/>
                  </a:lnTo>
                  <a:lnTo>
                    <a:pt x="48" y="3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6" name="Freeform 1054"/>
            <p:cNvSpPr>
              <a:spLocks/>
            </p:cNvSpPr>
            <p:nvPr/>
          </p:nvSpPr>
          <p:spPr bwMode="auto">
            <a:xfrm>
              <a:off x="3516" y="1836"/>
              <a:ext cx="30" cy="42"/>
            </a:xfrm>
            <a:custGeom>
              <a:avLst/>
              <a:gdLst>
                <a:gd name="T0" fmla="*/ 0 w 30"/>
                <a:gd name="T1" fmla="*/ 30 h 42"/>
                <a:gd name="T2" fmla="*/ 0 w 30"/>
                <a:gd name="T3" fmla="*/ 0 h 42"/>
                <a:gd name="T4" fmla="*/ 24 w 30"/>
                <a:gd name="T5" fmla="*/ 0 h 42"/>
                <a:gd name="T6" fmla="*/ 24 w 30"/>
                <a:gd name="T7" fmla="*/ 24 h 42"/>
                <a:gd name="T8" fmla="*/ 30 w 30"/>
                <a:gd name="T9" fmla="*/ 24 h 42"/>
                <a:gd name="T10" fmla="*/ 30 w 30"/>
                <a:gd name="T11" fmla="*/ 36 h 42"/>
                <a:gd name="T12" fmla="*/ 24 w 30"/>
                <a:gd name="T13" fmla="*/ 36 h 42"/>
                <a:gd name="T14" fmla="*/ 30 w 30"/>
                <a:gd name="T15" fmla="*/ 42 h 42"/>
                <a:gd name="T16" fmla="*/ 6 w 30"/>
                <a:gd name="T17" fmla="*/ 42 h 42"/>
                <a:gd name="T18" fmla="*/ 0 w 30"/>
                <a:gd name="T19" fmla="*/ 42 h 42"/>
                <a:gd name="T20" fmla="*/ 0 w 30"/>
                <a:gd name="T2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2">
                  <a:moveTo>
                    <a:pt x="0" y="30"/>
                  </a:moveTo>
                  <a:lnTo>
                    <a:pt x="0" y="0"/>
                  </a:lnTo>
                  <a:lnTo>
                    <a:pt x="24" y="0"/>
                  </a:lnTo>
                  <a:lnTo>
                    <a:pt x="24" y="24"/>
                  </a:lnTo>
                  <a:lnTo>
                    <a:pt x="30" y="24"/>
                  </a:lnTo>
                  <a:lnTo>
                    <a:pt x="30" y="36"/>
                  </a:lnTo>
                  <a:lnTo>
                    <a:pt x="24" y="36"/>
                  </a:lnTo>
                  <a:lnTo>
                    <a:pt x="30" y="42"/>
                  </a:lnTo>
                  <a:lnTo>
                    <a:pt x="6" y="42"/>
                  </a:lnTo>
                  <a:lnTo>
                    <a:pt x="0" y="42"/>
                  </a:lnTo>
                  <a:lnTo>
                    <a:pt x="0"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7" name="Freeform 1055"/>
            <p:cNvSpPr>
              <a:spLocks/>
            </p:cNvSpPr>
            <p:nvPr/>
          </p:nvSpPr>
          <p:spPr bwMode="auto">
            <a:xfrm>
              <a:off x="3942" y="1782"/>
              <a:ext cx="42" cy="36"/>
            </a:xfrm>
            <a:custGeom>
              <a:avLst/>
              <a:gdLst>
                <a:gd name="T0" fmla="*/ 6 w 42"/>
                <a:gd name="T1" fmla="*/ 30 h 36"/>
                <a:gd name="T2" fmla="*/ 6 w 42"/>
                <a:gd name="T3" fmla="*/ 18 h 36"/>
                <a:gd name="T4" fmla="*/ 0 w 42"/>
                <a:gd name="T5" fmla="*/ 6 h 36"/>
                <a:gd name="T6" fmla="*/ 6 w 42"/>
                <a:gd name="T7" fmla="*/ 0 h 36"/>
                <a:gd name="T8" fmla="*/ 36 w 42"/>
                <a:gd name="T9" fmla="*/ 0 h 36"/>
                <a:gd name="T10" fmla="*/ 42 w 42"/>
                <a:gd name="T11" fmla="*/ 6 h 36"/>
                <a:gd name="T12" fmla="*/ 36 w 42"/>
                <a:gd name="T13" fmla="*/ 6 h 36"/>
                <a:gd name="T14" fmla="*/ 36 w 42"/>
                <a:gd name="T15" fmla="*/ 12 h 36"/>
                <a:gd name="T16" fmla="*/ 42 w 42"/>
                <a:gd name="T17" fmla="*/ 12 h 36"/>
                <a:gd name="T18" fmla="*/ 36 w 42"/>
                <a:gd name="T19" fmla="*/ 18 h 36"/>
                <a:gd name="T20" fmla="*/ 36 w 42"/>
                <a:gd name="T21" fmla="*/ 24 h 36"/>
                <a:gd name="T22" fmla="*/ 30 w 42"/>
                <a:gd name="T23" fmla="*/ 30 h 36"/>
                <a:gd name="T24" fmla="*/ 30 w 42"/>
                <a:gd name="T25" fmla="*/ 36 h 36"/>
                <a:gd name="T26" fmla="*/ 30 w 42"/>
                <a:gd name="T27" fmla="*/ 30 h 36"/>
                <a:gd name="T28" fmla="*/ 12 w 42"/>
                <a:gd name="T29" fmla="*/ 30 h 36"/>
                <a:gd name="T30" fmla="*/ 6 w 42"/>
                <a:gd name="T3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6">
                  <a:moveTo>
                    <a:pt x="6" y="30"/>
                  </a:moveTo>
                  <a:lnTo>
                    <a:pt x="6" y="18"/>
                  </a:lnTo>
                  <a:lnTo>
                    <a:pt x="0" y="6"/>
                  </a:lnTo>
                  <a:lnTo>
                    <a:pt x="6" y="0"/>
                  </a:lnTo>
                  <a:lnTo>
                    <a:pt x="36" y="0"/>
                  </a:lnTo>
                  <a:lnTo>
                    <a:pt x="42" y="6"/>
                  </a:lnTo>
                  <a:lnTo>
                    <a:pt x="36" y="6"/>
                  </a:lnTo>
                  <a:lnTo>
                    <a:pt x="36" y="12"/>
                  </a:lnTo>
                  <a:lnTo>
                    <a:pt x="42" y="12"/>
                  </a:lnTo>
                  <a:lnTo>
                    <a:pt x="36" y="18"/>
                  </a:lnTo>
                  <a:lnTo>
                    <a:pt x="36" y="24"/>
                  </a:lnTo>
                  <a:lnTo>
                    <a:pt x="30" y="30"/>
                  </a:lnTo>
                  <a:lnTo>
                    <a:pt x="30" y="36"/>
                  </a:lnTo>
                  <a:lnTo>
                    <a:pt x="30" y="30"/>
                  </a:lnTo>
                  <a:lnTo>
                    <a:pt x="12" y="30"/>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8" name="Freeform 1056"/>
            <p:cNvSpPr>
              <a:spLocks/>
            </p:cNvSpPr>
            <p:nvPr/>
          </p:nvSpPr>
          <p:spPr bwMode="auto">
            <a:xfrm>
              <a:off x="3738" y="1818"/>
              <a:ext cx="30" cy="24"/>
            </a:xfrm>
            <a:custGeom>
              <a:avLst/>
              <a:gdLst>
                <a:gd name="T0" fmla="*/ 12 w 30"/>
                <a:gd name="T1" fmla="*/ 24 h 24"/>
                <a:gd name="T2" fmla="*/ 0 w 30"/>
                <a:gd name="T3" fmla="*/ 24 h 24"/>
                <a:gd name="T4" fmla="*/ 0 w 30"/>
                <a:gd name="T5" fmla="*/ 0 h 24"/>
                <a:gd name="T6" fmla="*/ 12 w 30"/>
                <a:gd name="T7" fmla="*/ 0 h 24"/>
                <a:gd name="T8" fmla="*/ 18 w 30"/>
                <a:gd name="T9" fmla="*/ 0 h 24"/>
                <a:gd name="T10" fmla="*/ 24 w 30"/>
                <a:gd name="T11" fmla="*/ 0 h 24"/>
                <a:gd name="T12" fmla="*/ 30 w 30"/>
                <a:gd name="T13" fmla="*/ 0 h 24"/>
                <a:gd name="T14" fmla="*/ 30 w 30"/>
                <a:gd name="T15" fmla="*/ 6 h 24"/>
                <a:gd name="T16" fmla="*/ 30 w 30"/>
                <a:gd name="T17" fmla="*/ 24 h 24"/>
                <a:gd name="T18" fmla="*/ 12 w 30"/>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12" y="24"/>
                  </a:moveTo>
                  <a:lnTo>
                    <a:pt x="0" y="24"/>
                  </a:lnTo>
                  <a:lnTo>
                    <a:pt x="0" y="0"/>
                  </a:lnTo>
                  <a:lnTo>
                    <a:pt x="12" y="0"/>
                  </a:lnTo>
                  <a:lnTo>
                    <a:pt x="18" y="0"/>
                  </a:lnTo>
                  <a:lnTo>
                    <a:pt x="24" y="0"/>
                  </a:lnTo>
                  <a:lnTo>
                    <a:pt x="30" y="0"/>
                  </a:lnTo>
                  <a:lnTo>
                    <a:pt x="30" y="6"/>
                  </a:lnTo>
                  <a:lnTo>
                    <a:pt x="30" y="24"/>
                  </a:lnTo>
                  <a:lnTo>
                    <a:pt x="1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9" name="Freeform 1057"/>
            <p:cNvSpPr>
              <a:spLocks/>
            </p:cNvSpPr>
            <p:nvPr/>
          </p:nvSpPr>
          <p:spPr bwMode="auto">
            <a:xfrm>
              <a:off x="3186" y="1860"/>
              <a:ext cx="60" cy="48"/>
            </a:xfrm>
            <a:custGeom>
              <a:avLst/>
              <a:gdLst>
                <a:gd name="T0" fmla="*/ 12 w 60"/>
                <a:gd name="T1" fmla="*/ 30 h 48"/>
                <a:gd name="T2" fmla="*/ 6 w 60"/>
                <a:gd name="T3" fmla="*/ 18 h 48"/>
                <a:gd name="T4" fmla="*/ 0 w 60"/>
                <a:gd name="T5" fmla="*/ 18 h 48"/>
                <a:gd name="T6" fmla="*/ 0 w 60"/>
                <a:gd name="T7" fmla="*/ 12 h 48"/>
                <a:gd name="T8" fmla="*/ 36 w 60"/>
                <a:gd name="T9" fmla="*/ 12 h 48"/>
                <a:gd name="T10" fmla="*/ 36 w 60"/>
                <a:gd name="T11" fmla="*/ 0 h 48"/>
                <a:gd name="T12" fmla="*/ 36 w 60"/>
                <a:gd name="T13" fmla="*/ 6 h 48"/>
                <a:gd name="T14" fmla="*/ 60 w 60"/>
                <a:gd name="T15" fmla="*/ 0 h 48"/>
                <a:gd name="T16" fmla="*/ 60 w 60"/>
                <a:gd name="T17" fmla="*/ 6 h 48"/>
                <a:gd name="T18" fmla="*/ 54 w 60"/>
                <a:gd name="T19" fmla="*/ 18 h 48"/>
                <a:gd name="T20" fmla="*/ 60 w 60"/>
                <a:gd name="T21" fmla="*/ 24 h 48"/>
                <a:gd name="T22" fmla="*/ 60 w 60"/>
                <a:gd name="T23" fmla="*/ 30 h 48"/>
                <a:gd name="T24" fmla="*/ 60 w 60"/>
                <a:gd name="T25" fmla="*/ 36 h 48"/>
                <a:gd name="T26" fmla="*/ 60 w 60"/>
                <a:gd name="T27" fmla="*/ 42 h 48"/>
                <a:gd name="T28" fmla="*/ 60 w 60"/>
                <a:gd name="T29" fmla="*/ 48 h 48"/>
                <a:gd name="T30" fmla="*/ 36 w 60"/>
                <a:gd name="T31" fmla="*/ 48 h 48"/>
                <a:gd name="T32" fmla="*/ 30 w 60"/>
                <a:gd name="T33" fmla="*/ 42 h 48"/>
                <a:gd name="T34" fmla="*/ 24 w 60"/>
                <a:gd name="T35" fmla="*/ 42 h 48"/>
                <a:gd name="T36" fmla="*/ 24 w 60"/>
                <a:gd name="T37" fmla="*/ 36 h 48"/>
                <a:gd name="T38" fmla="*/ 18 w 60"/>
                <a:gd name="T39" fmla="*/ 36 h 48"/>
                <a:gd name="T40" fmla="*/ 12 w 60"/>
                <a:gd name="T4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48">
                  <a:moveTo>
                    <a:pt x="12" y="30"/>
                  </a:moveTo>
                  <a:lnTo>
                    <a:pt x="6" y="18"/>
                  </a:lnTo>
                  <a:lnTo>
                    <a:pt x="0" y="18"/>
                  </a:lnTo>
                  <a:lnTo>
                    <a:pt x="0" y="12"/>
                  </a:lnTo>
                  <a:lnTo>
                    <a:pt x="36" y="12"/>
                  </a:lnTo>
                  <a:lnTo>
                    <a:pt x="36" y="0"/>
                  </a:lnTo>
                  <a:lnTo>
                    <a:pt x="36" y="6"/>
                  </a:lnTo>
                  <a:lnTo>
                    <a:pt x="60" y="0"/>
                  </a:lnTo>
                  <a:lnTo>
                    <a:pt x="60" y="6"/>
                  </a:lnTo>
                  <a:lnTo>
                    <a:pt x="54" y="18"/>
                  </a:lnTo>
                  <a:lnTo>
                    <a:pt x="60" y="24"/>
                  </a:lnTo>
                  <a:lnTo>
                    <a:pt x="60" y="30"/>
                  </a:lnTo>
                  <a:lnTo>
                    <a:pt x="60" y="36"/>
                  </a:lnTo>
                  <a:lnTo>
                    <a:pt x="60" y="42"/>
                  </a:lnTo>
                  <a:lnTo>
                    <a:pt x="60" y="48"/>
                  </a:lnTo>
                  <a:lnTo>
                    <a:pt x="36" y="48"/>
                  </a:lnTo>
                  <a:lnTo>
                    <a:pt x="30" y="42"/>
                  </a:lnTo>
                  <a:lnTo>
                    <a:pt x="24" y="42"/>
                  </a:lnTo>
                  <a:lnTo>
                    <a:pt x="24" y="36"/>
                  </a:lnTo>
                  <a:lnTo>
                    <a:pt x="18" y="36"/>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0" name="Freeform 1058"/>
            <p:cNvSpPr>
              <a:spLocks/>
            </p:cNvSpPr>
            <p:nvPr/>
          </p:nvSpPr>
          <p:spPr bwMode="auto">
            <a:xfrm>
              <a:off x="2082" y="1836"/>
              <a:ext cx="42" cy="30"/>
            </a:xfrm>
            <a:custGeom>
              <a:avLst/>
              <a:gdLst>
                <a:gd name="T0" fmla="*/ 42 w 42"/>
                <a:gd name="T1" fmla="*/ 30 h 30"/>
                <a:gd name="T2" fmla="*/ 6 w 42"/>
                <a:gd name="T3" fmla="*/ 24 h 30"/>
                <a:gd name="T4" fmla="*/ 12 w 42"/>
                <a:gd name="T5" fmla="*/ 24 h 30"/>
                <a:gd name="T6" fmla="*/ 12 w 42"/>
                <a:gd name="T7" fmla="*/ 18 h 30"/>
                <a:gd name="T8" fmla="*/ 6 w 42"/>
                <a:gd name="T9" fmla="*/ 18 h 30"/>
                <a:gd name="T10" fmla="*/ 0 w 42"/>
                <a:gd name="T11" fmla="*/ 18 h 30"/>
                <a:gd name="T12" fmla="*/ 0 w 42"/>
                <a:gd name="T13" fmla="*/ 12 h 30"/>
                <a:gd name="T14" fmla="*/ 6 w 42"/>
                <a:gd name="T15" fmla="*/ 6 h 30"/>
                <a:gd name="T16" fmla="*/ 12 w 42"/>
                <a:gd name="T17" fmla="*/ 6 h 30"/>
                <a:gd name="T18" fmla="*/ 18 w 42"/>
                <a:gd name="T19" fmla="*/ 6 h 30"/>
                <a:gd name="T20" fmla="*/ 18 w 42"/>
                <a:gd name="T21" fmla="*/ 0 h 30"/>
                <a:gd name="T22" fmla="*/ 24 w 42"/>
                <a:gd name="T23" fmla="*/ 0 h 30"/>
                <a:gd name="T24" fmla="*/ 24 w 42"/>
                <a:gd name="T25" fmla="*/ 6 h 30"/>
                <a:gd name="T26" fmla="*/ 30 w 42"/>
                <a:gd name="T27" fmla="*/ 6 h 30"/>
                <a:gd name="T28" fmla="*/ 36 w 42"/>
                <a:gd name="T29" fmla="*/ 12 h 30"/>
                <a:gd name="T30" fmla="*/ 42 w 42"/>
                <a:gd name="T31" fmla="*/ 12 h 30"/>
                <a:gd name="T32" fmla="*/ 42 w 42"/>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42" y="30"/>
                  </a:moveTo>
                  <a:lnTo>
                    <a:pt x="6" y="24"/>
                  </a:lnTo>
                  <a:lnTo>
                    <a:pt x="12" y="24"/>
                  </a:lnTo>
                  <a:lnTo>
                    <a:pt x="12" y="18"/>
                  </a:lnTo>
                  <a:lnTo>
                    <a:pt x="6" y="18"/>
                  </a:lnTo>
                  <a:lnTo>
                    <a:pt x="0" y="18"/>
                  </a:lnTo>
                  <a:lnTo>
                    <a:pt x="0" y="12"/>
                  </a:lnTo>
                  <a:lnTo>
                    <a:pt x="6" y="6"/>
                  </a:lnTo>
                  <a:lnTo>
                    <a:pt x="12" y="6"/>
                  </a:lnTo>
                  <a:lnTo>
                    <a:pt x="18" y="6"/>
                  </a:lnTo>
                  <a:lnTo>
                    <a:pt x="18" y="0"/>
                  </a:lnTo>
                  <a:lnTo>
                    <a:pt x="24" y="0"/>
                  </a:lnTo>
                  <a:lnTo>
                    <a:pt x="24" y="6"/>
                  </a:lnTo>
                  <a:lnTo>
                    <a:pt x="30" y="6"/>
                  </a:lnTo>
                  <a:lnTo>
                    <a:pt x="36" y="12"/>
                  </a:lnTo>
                  <a:lnTo>
                    <a:pt x="42" y="12"/>
                  </a:lnTo>
                  <a:lnTo>
                    <a:pt x="42"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1" name="Freeform 1059"/>
            <p:cNvSpPr>
              <a:spLocks/>
            </p:cNvSpPr>
            <p:nvPr/>
          </p:nvSpPr>
          <p:spPr bwMode="auto">
            <a:xfrm>
              <a:off x="4356" y="1710"/>
              <a:ext cx="30" cy="54"/>
            </a:xfrm>
            <a:custGeom>
              <a:avLst/>
              <a:gdLst>
                <a:gd name="T0" fmla="*/ 12 w 30"/>
                <a:gd name="T1" fmla="*/ 48 h 54"/>
                <a:gd name="T2" fmla="*/ 0 w 30"/>
                <a:gd name="T3" fmla="*/ 12 h 54"/>
                <a:gd name="T4" fmla="*/ 6 w 30"/>
                <a:gd name="T5" fmla="*/ 12 h 54"/>
                <a:gd name="T6" fmla="*/ 6 w 30"/>
                <a:gd name="T7" fmla="*/ 6 h 54"/>
                <a:gd name="T8" fmla="*/ 6 w 30"/>
                <a:gd name="T9" fmla="*/ 0 h 54"/>
                <a:gd name="T10" fmla="*/ 12 w 30"/>
                <a:gd name="T11" fmla="*/ 0 h 54"/>
                <a:gd name="T12" fmla="*/ 18 w 30"/>
                <a:gd name="T13" fmla="*/ 0 h 54"/>
                <a:gd name="T14" fmla="*/ 24 w 30"/>
                <a:gd name="T15" fmla="*/ 0 h 54"/>
                <a:gd name="T16" fmla="*/ 30 w 30"/>
                <a:gd name="T17" fmla="*/ 0 h 54"/>
                <a:gd name="T18" fmla="*/ 24 w 30"/>
                <a:gd name="T19" fmla="*/ 6 h 54"/>
                <a:gd name="T20" fmla="*/ 18 w 30"/>
                <a:gd name="T21" fmla="*/ 18 h 54"/>
                <a:gd name="T22" fmla="*/ 24 w 30"/>
                <a:gd name="T23" fmla="*/ 24 h 54"/>
                <a:gd name="T24" fmla="*/ 24 w 30"/>
                <a:gd name="T25" fmla="*/ 36 h 54"/>
                <a:gd name="T26" fmla="*/ 30 w 30"/>
                <a:gd name="T27" fmla="*/ 42 h 54"/>
                <a:gd name="T28" fmla="*/ 30 w 30"/>
                <a:gd name="T29" fmla="*/ 48 h 54"/>
                <a:gd name="T30" fmla="*/ 24 w 30"/>
                <a:gd name="T31" fmla="*/ 48 h 54"/>
                <a:gd name="T32" fmla="*/ 18 w 30"/>
                <a:gd name="T33" fmla="*/ 54 h 54"/>
                <a:gd name="T34" fmla="*/ 12 w 30"/>
                <a:gd name="T35" fmla="*/ 54 h 54"/>
                <a:gd name="T36" fmla="*/ 12 w 30"/>
                <a:gd name="T3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54">
                  <a:moveTo>
                    <a:pt x="12" y="48"/>
                  </a:moveTo>
                  <a:lnTo>
                    <a:pt x="0" y="12"/>
                  </a:lnTo>
                  <a:lnTo>
                    <a:pt x="6" y="12"/>
                  </a:lnTo>
                  <a:lnTo>
                    <a:pt x="6" y="6"/>
                  </a:lnTo>
                  <a:lnTo>
                    <a:pt x="6" y="0"/>
                  </a:lnTo>
                  <a:lnTo>
                    <a:pt x="12" y="0"/>
                  </a:lnTo>
                  <a:lnTo>
                    <a:pt x="18" y="0"/>
                  </a:lnTo>
                  <a:lnTo>
                    <a:pt x="24" y="0"/>
                  </a:lnTo>
                  <a:lnTo>
                    <a:pt x="30" y="0"/>
                  </a:lnTo>
                  <a:lnTo>
                    <a:pt x="24" y="6"/>
                  </a:lnTo>
                  <a:lnTo>
                    <a:pt x="18" y="18"/>
                  </a:lnTo>
                  <a:lnTo>
                    <a:pt x="24" y="24"/>
                  </a:lnTo>
                  <a:lnTo>
                    <a:pt x="24" y="36"/>
                  </a:lnTo>
                  <a:lnTo>
                    <a:pt x="30" y="42"/>
                  </a:lnTo>
                  <a:lnTo>
                    <a:pt x="30" y="48"/>
                  </a:lnTo>
                  <a:lnTo>
                    <a:pt x="24" y="48"/>
                  </a:lnTo>
                  <a:lnTo>
                    <a:pt x="18" y="54"/>
                  </a:lnTo>
                  <a:lnTo>
                    <a:pt x="12" y="54"/>
                  </a:lnTo>
                  <a:lnTo>
                    <a:pt x="12"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2" name="Freeform 1060"/>
            <p:cNvSpPr>
              <a:spLocks/>
            </p:cNvSpPr>
            <p:nvPr/>
          </p:nvSpPr>
          <p:spPr bwMode="auto">
            <a:xfrm>
              <a:off x="3324" y="1860"/>
              <a:ext cx="42" cy="48"/>
            </a:xfrm>
            <a:custGeom>
              <a:avLst/>
              <a:gdLst>
                <a:gd name="T0" fmla="*/ 0 w 42"/>
                <a:gd name="T1" fmla="*/ 30 h 48"/>
                <a:gd name="T2" fmla="*/ 0 w 42"/>
                <a:gd name="T3" fmla="*/ 18 h 48"/>
                <a:gd name="T4" fmla="*/ 6 w 42"/>
                <a:gd name="T5" fmla="*/ 18 h 48"/>
                <a:gd name="T6" fmla="*/ 6 w 42"/>
                <a:gd name="T7" fmla="*/ 12 h 48"/>
                <a:gd name="T8" fmla="*/ 12 w 42"/>
                <a:gd name="T9" fmla="*/ 12 h 48"/>
                <a:gd name="T10" fmla="*/ 6 w 42"/>
                <a:gd name="T11" fmla="*/ 6 h 48"/>
                <a:gd name="T12" fmla="*/ 12 w 42"/>
                <a:gd name="T13" fmla="*/ 6 h 48"/>
                <a:gd name="T14" fmla="*/ 18 w 42"/>
                <a:gd name="T15" fmla="*/ 6 h 48"/>
                <a:gd name="T16" fmla="*/ 18 w 42"/>
                <a:gd name="T17" fmla="*/ 0 h 48"/>
                <a:gd name="T18" fmla="*/ 24 w 42"/>
                <a:gd name="T19" fmla="*/ 0 h 48"/>
                <a:gd name="T20" fmla="*/ 30 w 42"/>
                <a:gd name="T21" fmla="*/ 0 h 48"/>
                <a:gd name="T22" fmla="*/ 30 w 42"/>
                <a:gd name="T23" fmla="*/ 12 h 48"/>
                <a:gd name="T24" fmla="*/ 42 w 42"/>
                <a:gd name="T25" fmla="*/ 12 h 48"/>
                <a:gd name="T26" fmla="*/ 42 w 42"/>
                <a:gd name="T27" fmla="*/ 42 h 48"/>
                <a:gd name="T28" fmla="*/ 36 w 42"/>
                <a:gd name="T29" fmla="*/ 42 h 48"/>
                <a:gd name="T30" fmla="*/ 6 w 42"/>
                <a:gd name="T31" fmla="*/ 48 h 48"/>
                <a:gd name="T32" fmla="*/ 0 w 42"/>
                <a:gd name="T33"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8">
                  <a:moveTo>
                    <a:pt x="0" y="30"/>
                  </a:moveTo>
                  <a:lnTo>
                    <a:pt x="0" y="18"/>
                  </a:lnTo>
                  <a:lnTo>
                    <a:pt x="6" y="18"/>
                  </a:lnTo>
                  <a:lnTo>
                    <a:pt x="6" y="12"/>
                  </a:lnTo>
                  <a:lnTo>
                    <a:pt x="12" y="12"/>
                  </a:lnTo>
                  <a:lnTo>
                    <a:pt x="6" y="6"/>
                  </a:lnTo>
                  <a:lnTo>
                    <a:pt x="12" y="6"/>
                  </a:lnTo>
                  <a:lnTo>
                    <a:pt x="18" y="6"/>
                  </a:lnTo>
                  <a:lnTo>
                    <a:pt x="18" y="0"/>
                  </a:lnTo>
                  <a:lnTo>
                    <a:pt x="24" y="0"/>
                  </a:lnTo>
                  <a:lnTo>
                    <a:pt x="30" y="0"/>
                  </a:lnTo>
                  <a:lnTo>
                    <a:pt x="30" y="12"/>
                  </a:lnTo>
                  <a:lnTo>
                    <a:pt x="42" y="12"/>
                  </a:lnTo>
                  <a:lnTo>
                    <a:pt x="42" y="42"/>
                  </a:lnTo>
                  <a:lnTo>
                    <a:pt x="36" y="42"/>
                  </a:lnTo>
                  <a:lnTo>
                    <a:pt x="6" y="48"/>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3" name="Freeform 1061"/>
            <p:cNvSpPr>
              <a:spLocks/>
            </p:cNvSpPr>
            <p:nvPr/>
          </p:nvSpPr>
          <p:spPr bwMode="auto">
            <a:xfrm>
              <a:off x="2904" y="1878"/>
              <a:ext cx="36" cy="24"/>
            </a:xfrm>
            <a:custGeom>
              <a:avLst/>
              <a:gdLst>
                <a:gd name="T0" fmla="*/ 36 w 36"/>
                <a:gd name="T1" fmla="*/ 24 h 24"/>
                <a:gd name="T2" fmla="*/ 0 w 36"/>
                <a:gd name="T3" fmla="*/ 24 h 24"/>
                <a:gd name="T4" fmla="*/ 0 w 36"/>
                <a:gd name="T5" fmla="*/ 18 h 24"/>
                <a:gd name="T6" fmla="*/ 6 w 36"/>
                <a:gd name="T7" fmla="*/ 12 h 24"/>
                <a:gd name="T8" fmla="*/ 12 w 36"/>
                <a:gd name="T9" fmla="*/ 6 h 24"/>
                <a:gd name="T10" fmla="*/ 18 w 36"/>
                <a:gd name="T11" fmla="*/ 6 h 24"/>
                <a:gd name="T12" fmla="*/ 12 w 36"/>
                <a:gd name="T13" fmla="*/ 6 h 24"/>
                <a:gd name="T14" fmla="*/ 12 w 36"/>
                <a:gd name="T15" fmla="*/ 0 h 24"/>
                <a:gd name="T16" fmla="*/ 18 w 36"/>
                <a:gd name="T17" fmla="*/ 0 h 24"/>
                <a:gd name="T18" fmla="*/ 36 w 36"/>
                <a:gd name="T19" fmla="*/ 0 h 24"/>
                <a:gd name="T20" fmla="*/ 36 w 36"/>
                <a:gd name="T21" fmla="*/ 6 h 24"/>
                <a:gd name="T22" fmla="*/ 36 w 36"/>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24"/>
                  </a:moveTo>
                  <a:lnTo>
                    <a:pt x="0" y="24"/>
                  </a:lnTo>
                  <a:lnTo>
                    <a:pt x="0" y="18"/>
                  </a:lnTo>
                  <a:lnTo>
                    <a:pt x="6" y="12"/>
                  </a:lnTo>
                  <a:lnTo>
                    <a:pt x="12" y="6"/>
                  </a:lnTo>
                  <a:lnTo>
                    <a:pt x="18" y="6"/>
                  </a:lnTo>
                  <a:lnTo>
                    <a:pt x="12" y="6"/>
                  </a:lnTo>
                  <a:lnTo>
                    <a:pt x="12" y="0"/>
                  </a:lnTo>
                  <a:lnTo>
                    <a:pt x="18" y="0"/>
                  </a:lnTo>
                  <a:lnTo>
                    <a:pt x="36" y="0"/>
                  </a:lnTo>
                  <a:lnTo>
                    <a:pt x="36" y="6"/>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4" name="Freeform 1062"/>
            <p:cNvSpPr>
              <a:spLocks/>
            </p:cNvSpPr>
            <p:nvPr/>
          </p:nvSpPr>
          <p:spPr bwMode="auto">
            <a:xfrm>
              <a:off x="1680" y="1782"/>
              <a:ext cx="108" cy="54"/>
            </a:xfrm>
            <a:custGeom>
              <a:avLst/>
              <a:gdLst>
                <a:gd name="T0" fmla="*/ 90 w 108"/>
                <a:gd name="T1" fmla="*/ 54 h 54"/>
                <a:gd name="T2" fmla="*/ 12 w 108"/>
                <a:gd name="T3" fmla="*/ 42 h 54"/>
                <a:gd name="T4" fmla="*/ 12 w 108"/>
                <a:gd name="T5" fmla="*/ 30 h 54"/>
                <a:gd name="T6" fmla="*/ 6 w 108"/>
                <a:gd name="T7" fmla="*/ 24 h 54"/>
                <a:gd name="T8" fmla="*/ 0 w 108"/>
                <a:gd name="T9" fmla="*/ 18 h 54"/>
                <a:gd name="T10" fmla="*/ 0 w 108"/>
                <a:gd name="T11" fmla="*/ 12 h 54"/>
                <a:gd name="T12" fmla="*/ 6 w 108"/>
                <a:gd name="T13" fmla="*/ 0 h 54"/>
                <a:gd name="T14" fmla="*/ 30 w 108"/>
                <a:gd name="T15" fmla="*/ 6 h 54"/>
                <a:gd name="T16" fmla="*/ 54 w 108"/>
                <a:gd name="T17" fmla="*/ 12 h 54"/>
                <a:gd name="T18" fmla="*/ 96 w 108"/>
                <a:gd name="T19" fmla="*/ 18 h 54"/>
                <a:gd name="T20" fmla="*/ 108 w 108"/>
                <a:gd name="T21" fmla="*/ 18 h 54"/>
                <a:gd name="T22" fmla="*/ 102 w 108"/>
                <a:gd name="T23" fmla="*/ 18 h 54"/>
                <a:gd name="T24" fmla="*/ 102 w 108"/>
                <a:gd name="T25" fmla="*/ 24 h 54"/>
                <a:gd name="T26" fmla="*/ 102 w 108"/>
                <a:gd name="T27" fmla="*/ 30 h 54"/>
                <a:gd name="T28" fmla="*/ 96 w 108"/>
                <a:gd name="T29" fmla="*/ 24 h 54"/>
                <a:gd name="T30" fmla="*/ 96 w 108"/>
                <a:gd name="T31" fmla="*/ 30 h 54"/>
                <a:gd name="T32" fmla="*/ 96 w 108"/>
                <a:gd name="T33" fmla="*/ 36 h 54"/>
                <a:gd name="T34" fmla="*/ 90 w 108"/>
                <a:gd name="T35" fmla="*/ 36 h 54"/>
                <a:gd name="T36" fmla="*/ 90 w 108"/>
                <a:gd name="T37" fmla="*/ 42 h 54"/>
                <a:gd name="T38" fmla="*/ 90 w 108"/>
                <a:gd name="T39" fmla="*/ 48 h 54"/>
                <a:gd name="T40" fmla="*/ 90 w 108"/>
                <a:gd name="T4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54">
                  <a:moveTo>
                    <a:pt x="90" y="54"/>
                  </a:moveTo>
                  <a:lnTo>
                    <a:pt x="12" y="42"/>
                  </a:lnTo>
                  <a:lnTo>
                    <a:pt x="12" y="30"/>
                  </a:lnTo>
                  <a:lnTo>
                    <a:pt x="6" y="24"/>
                  </a:lnTo>
                  <a:lnTo>
                    <a:pt x="0" y="18"/>
                  </a:lnTo>
                  <a:lnTo>
                    <a:pt x="0" y="12"/>
                  </a:lnTo>
                  <a:lnTo>
                    <a:pt x="6" y="0"/>
                  </a:lnTo>
                  <a:lnTo>
                    <a:pt x="30" y="6"/>
                  </a:lnTo>
                  <a:lnTo>
                    <a:pt x="54" y="12"/>
                  </a:lnTo>
                  <a:lnTo>
                    <a:pt x="96" y="18"/>
                  </a:lnTo>
                  <a:lnTo>
                    <a:pt x="108" y="18"/>
                  </a:lnTo>
                  <a:lnTo>
                    <a:pt x="102" y="18"/>
                  </a:lnTo>
                  <a:lnTo>
                    <a:pt x="102" y="24"/>
                  </a:lnTo>
                  <a:lnTo>
                    <a:pt x="102" y="30"/>
                  </a:lnTo>
                  <a:lnTo>
                    <a:pt x="96" y="24"/>
                  </a:lnTo>
                  <a:lnTo>
                    <a:pt x="96" y="30"/>
                  </a:lnTo>
                  <a:lnTo>
                    <a:pt x="96" y="36"/>
                  </a:lnTo>
                  <a:lnTo>
                    <a:pt x="90" y="36"/>
                  </a:lnTo>
                  <a:lnTo>
                    <a:pt x="90" y="42"/>
                  </a:lnTo>
                  <a:lnTo>
                    <a:pt x="90" y="48"/>
                  </a:lnTo>
                  <a:lnTo>
                    <a:pt x="90"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5" name="Freeform 1063"/>
            <p:cNvSpPr>
              <a:spLocks/>
            </p:cNvSpPr>
            <p:nvPr/>
          </p:nvSpPr>
          <p:spPr bwMode="auto">
            <a:xfrm>
              <a:off x="1614" y="1782"/>
              <a:ext cx="72" cy="78"/>
            </a:xfrm>
            <a:custGeom>
              <a:avLst/>
              <a:gdLst>
                <a:gd name="T0" fmla="*/ 0 w 72"/>
                <a:gd name="T1" fmla="*/ 66 h 78"/>
                <a:gd name="T2" fmla="*/ 6 w 72"/>
                <a:gd name="T3" fmla="*/ 42 h 78"/>
                <a:gd name="T4" fmla="*/ 6 w 72"/>
                <a:gd name="T5" fmla="*/ 36 h 78"/>
                <a:gd name="T6" fmla="*/ 12 w 72"/>
                <a:gd name="T7" fmla="*/ 36 h 78"/>
                <a:gd name="T8" fmla="*/ 24 w 72"/>
                <a:gd name="T9" fmla="*/ 42 h 78"/>
                <a:gd name="T10" fmla="*/ 24 w 72"/>
                <a:gd name="T11" fmla="*/ 30 h 78"/>
                <a:gd name="T12" fmla="*/ 30 w 72"/>
                <a:gd name="T13" fmla="*/ 30 h 78"/>
                <a:gd name="T14" fmla="*/ 30 w 72"/>
                <a:gd name="T15" fmla="*/ 12 h 78"/>
                <a:gd name="T16" fmla="*/ 36 w 72"/>
                <a:gd name="T17" fmla="*/ 12 h 78"/>
                <a:gd name="T18" fmla="*/ 36 w 72"/>
                <a:gd name="T19" fmla="*/ 6 h 78"/>
                <a:gd name="T20" fmla="*/ 42 w 72"/>
                <a:gd name="T21" fmla="*/ 6 h 78"/>
                <a:gd name="T22" fmla="*/ 42 w 72"/>
                <a:gd name="T23" fmla="*/ 0 h 78"/>
                <a:gd name="T24" fmla="*/ 48 w 72"/>
                <a:gd name="T25" fmla="*/ 0 h 78"/>
                <a:gd name="T26" fmla="*/ 54 w 72"/>
                <a:gd name="T27" fmla="*/ 0 h 78"/>
                <a:gd name="T28" fmla="*/ 60 w 72"/>
                <a:gd name="T29" fmla="*/ 0 h 78"/>
                <a:gd name="T30" fmla="*/ 72 w 72"/>
                <a:gd name="T31" fmla="*/ 0 h 78"/>
                <a:gd name="T32" fmla="*/ 66 w 72"/>
                <a:gd name="T33" fmla="*/ 12 h 78"/>
                <a:gd name="T34" fmla="*/ 66 w 72"/>
                <a:gd name="T35" fmla="*/ 36 h 78"/>
                <a:gd name="T36" fmla="*/ 60 w 72"/>
                <a:gd name="T37" fmla="*/ 36 h 78"/>
                <a:gd name="T38" fmla="*/ 54 w 72"/>
                <a:gd name="T39" fmla="*/ 78 h 78"/>
                <a:gd name="T40" fmla="*/ 12 w 72"/>
                <a:gd name="T41" fmla="*/ 72 h 78"/>
                <a:gd name="T42" fmla="*/ 0 w 72"/>
                <a:gd name="T43"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78">
                  <a:moveTo>
                    <a:pt x="0" y="66"/>
                  </a:moveTo>
                  <a:lnTo>
                    <a:pt x="6" y="42"/>
                  </a:lnTo>
                  <a:lnTo>
                    <a:pt x="6" y="36"/>
                  </a:lnTo>
                  <a:lnTo>
                    <a:pt x="12" y="36"/>
                  </a:lnTo>
                  <a:lnTo>
                    <a:pt x="24" y="42"/>
                  </a:lnTo>
                  <a:lnTo>
                    <a:pt x="24" y="30"/>
                  </a:lnTo>
                  <a:lnTo>
                    <a:pt x="30" y="30"/>
                  </a:lnTo>
                  <a:lnTo>
                    <a:pt x="30" y="12"/>
                  </a:lnTo>
                  <a:lnTo>
                    <a:pt x="36" y="12"/>
                  </a:lnTo>
                  <a:lnTo>
                    <a:pt x="36" y="6"/>
                  </a:lnTo>
                  <a:lnTo>
                    <a:pt x="42" y="6"/>
                  </a:lnTo>
                  <a:lnTo>
                    <a:pt x="42" y="0"/>
                  </a:lnTo>
                  <a:lnTo>
                    <a:pt x="48" y="0"/>
                  </a:lnTo>
                  <a:lnTo>
                    <a:pt x="54" y="0"/>
                  </a:lnTo>
                  <a:lnTo>
                    <a:pt x="60" y="0"/>
                  </a:lnTo>
                  <a:lnTo>
                    <a:pt x="72" y="0"/>
                  </a:lnTo>
                  <a:lnTo>
                    <a:pt x="66" y="12"/>
                  </a:lnTo>
                  <a:lnTo>
                    <a:pt x="66" y="36"/>
                  </a:lnTo>
                  <a:lnTo>
                    <a:pt x="60" y="36"/>
                  </a:lnTo>
                  <a:lnTo>
                    <a:pt x="54" y="78"/>
                  </a:lnTo>
                  <a:lnTo>
                    <a:pt x="12" y="72"/>
                  </a:lnTo>
                  <a:lnTo>
                    <a:pt x="0"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6" name="Freeform 1064"/>
            <p:cNvSpPr>
              <a:spLocks/>
            </p:cNvSpPr>
            <p:nvPr/>
          </p:nvSpPr>
          <p:spPr bwMode="auto">
            <a:xfrm>
              <a:off x="3798" y="1812"/>
              <a:ext cx="42" cy="30"/>
            </a:xfrm>
            <a:custGeom>
              <a:avLst/>
              <a:gdLst>
                <a:gd name="T0" fmla="*/ 6 w 42"/>
                <a:gd name="T1" fmla="*/ 30 h 30"/>
                <a:gd name="T2" fmla="*/ 0 w 42"/>
                <a:gd name="T3" fmla="*/ 12 h 30"/>
                <a:gd name="T4" fmla="*/ 0 w 42"/>
                <a:gd name="T5" fmla="*/ 0 h 30"/>
                <a:gd name="T6" fmla="*/ 36 w 42"/>
                <a:gd name="T7" fmla="*/ 0 h 30"/>
                <a:gd name="T8" fmla="*/ 36 w 42"/>
                <a:gd name="T9" fmla="*/ 12 h 30"/>
                <a:gd name="T10" fmla="*/ 36 w 42"/>
                <a:gd name="T11" fmla="*/ 18 h 30"/>
                <a:gd name="T12" fmla="*/ 42 w 42"/>
                <a:gd name="T13" fmla="*/ 18 h 30"/>
                <a:gd name="T14" fmla="*/ 42 w 42"/>
                <a:gd name="T15" fmla="*/ 30 h 30"/>
                <a:gd name="T16" fmla="*/ 24 w 42"/>
                <a:gd name="T17" fmla="*/ 30 h 30"/>
                <a:gd name="T18" fmla="*/ 6 w 42"/>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0">
                  <a:moveTo>
                    <a:pt x="6" y="30"/>
                  </a:moveTo>
                  <a:lnTo>
                    <a:pt x="0" y="12"/>
                  </a:lnTo>
                  <a:lnTo>
                    <a:pt x="0" y="0"/>
                  </a:lnTo>
                  <a:lnTo>
                    <a:pt x="36" y="0"/>
                  </a:lnTo>
                  <a:lnTo>
                    <a:pt x="36" y="12"/>
                  </a:lnTo>
                  <a:lnTo>
                    <a:pt x="36" y="18"/>
                  </a:lnTo>
                  <a:lnTo>
                    <a:pt x="42" y="18"/>
                  </a:lnTo>
                  <a:lnTo>
                    <a:pt x="42" y="30"/>
                  </a:lnTo>
                  <a:lnTo>
                    <a:pt x="24" y="30"/>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7" name="Freeform 1065"/>
            <p:cNvSpPr>
              <a:spLocks/>
            </p:cNvSpPr>
            <p:nvPr/>
          </p:nvSpPr>
          <p:spPr bwMode="auto">
            <a:xfrm>
              <a:off x="2148" y="1848"/>
              <a:ext cx="18" cy="18"/>
            </a:xfrm>
            <a:custGeom>
              <a:avLst/>
              <a:gdLst>
                <a:gd name="T0" fmla="*/ 0 w 18"/>
                <a:gd name="T1" fmla="*/ 12 h 18"/>
                <a:gd name="T2" fmla="*/ 0 w 18"/>
                <a:gd name="T3" fmla="*/ 0 h 18"/>
                <a:gd name="T4" fmla="*/ 12 w 18"/>
                <a:gd name="T5" fmla="*/ 0 h 18"/>
                <a:gd name="T6" fmla="*/ 18 w 18"/>
                <a:gd name="T7" fmla="*/ 0 h 18"/>
                <a:gd name="T8" fmla="*/ 18 w 18"/>
                <a:gd name="T9" fmla="*/ 6 h 18"/>
                <a:gd name="T10" fmla="*/ 12 w 18"/>
                <a:gd name="T11" fmla="*/ 6 h 18"/>
                <a:gd name="T12" fmla="*/ 12 w 18"/>
                <a:gd name="T13" fmla="*/ 12 h 18"/>
                <a:gd name="T14" fmla="*/ 12 w 18"/>
                <a:gd name="T15" fmla="*/ 18 h 18"/>
                <a:gd name="T16" fmla="*/ 12 w 18"/>
                <a:gd name="T17" fmla="*/ 12 h 18"/>
                <a:gd name="T18" fmla="*/ 12 w 18"/>
                <a:gd name="T19" fmla="*/ 18 h 18"/>
                <a:gd name="T20" fmla="*/ 12 w 18"/>
                <a:gd name="T21" fmla="*/ 12 h 18"/>
                <a:gd name="T22" fmla="*/ 6 w 18"/>
                <a:gd name="T23" fmla="*/ 12 h 18"/>
                <a:gd name="T24" fmla="*/ 0 w 18"/>
                <a:gd name="T2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0" y="12"/>
                  </a:moveTo>
                  <a:lnTo>
                    <a:pt x="0" y="0"/>
                  </a:lnTo>
                  <a:lnTo>
                    <a:pt x="12" y="0"/>
                  </a:lnTo>
                  <a:lnTo>
                    <a:pt x="18" y="0"/>
                  </a:lnTo>
                  <a:lnTo>
                    <a:pt x="18" y="6"/>
                  </a:lnTo>
                  <a:lnTo>
                    <a:pt x="12" y="6"/>
                  </a:lnTo>
                  <a:lnTo>
                    <a:pt x="12" y="12"/>
                  </a:lnTo>
                  <a:lnTo>
                    <a:pt x="12" y="18"/>
                  </a:lnTo>
                  <a:lnTo>
                    <a:pt x="12" y="12"/>
                  </a:lnTo>
                  <a:lnTo>
                    <a:pt x="12" y="18"/>
                  </a:lnTo>
                  <a:lnTo>
                    <a:pt x="12" y="12"/>
                  </a:lnTo>
                  <a:lnTo>
                    <a:pt x="6" y="12"/>
                  </a:lnTo>
                  <a:lnTo>
                    <a:pt x="0"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8" name="Freeform 1066"/>
            <p:cNvSpPr>
              <a:spLocks/>
            </p:cNvSpPr>
            <p:nvPr/>
          </p:nvSpPr>
          <p:spPr bwMode="auto">
            <a:xfrm>
              <a:off x="816" y="1590"/>
              <a:ext cx="78" cy="60"/>
            </a:xfrm>
            <a:custGeom>
              <a:avLst/>
              <a:gdLst>
                <a:gd name="T0" fmla="*/ 66 w 78"/>
                <a:gd name="T1" fmla="*/ 60 h 60"/>
                <a:gd name="T2" fmla="*/ 60 w 78"/>
                <a:gd name="T3" fmla="*/ 60 h 60"/>
                <a:gd name="T4" fmla="*/ 60 w 78"/>
                <a:gd name="T5" fmla="*/ 54 h 60"/>
                <a:gd name="T6" fmla="*/ 48 w 78"/>
                <a:gd name="T7" fmla="*/ 54 h 60"/>
                <a:gd name="T8" fmla="*/ 6 w 78"/>
                <a:gd name="T9" fmla="*/ 42 h 60"/>
                <a:gd name="T10" fmla="*/ 12 w 78"/>
                <a:gd name="T11" fmla="*/ 24 h 60"/>
                <a:gd name="T12" fmla="*/ 0 w 78"/>
                <a:gd name="T13" fmla="*/ 24 h 60"/>
                <a:gd name="T14" fmla="*/ 6 w 78"/>
                <a:gd name="T15" fmla="*/ 12 h 60"/>
                <a:gd name="T16" fmla="*/ 0 w 78"/>
                <a:gd name="T17" fmla="*/ 12 h 60"/>
                <a:gd name="T18" fmla="*/ 6 w 78"/>
                <a:gd name="T19" fmla="*/ 6 h 60"/>
                <a:gd name="T20" fmla="*/ 0 w 78"/>
                <a:gd name="T21" fmla="*/ 6 h 60"/>
                <a:gd name="T22" fmla="*/ 0 w 78"/>
                <a:gd name="T23" fmla="*/ 0 h 60"/>
                <a:gd name="T24" fmla="*/ 66 w 78"/>
                <a:gd name="T25" fmla="*/ 18 h 60"/>
                <a:gd name="T26" fmla="*/ 72 w 78"/>
                <a:gd name="T27" fmla="*/ 18 h 60"/>
                <a:gd name="T28" fmla="*/ 72 w 78"/>
                <a:gd name="T29" fmla="*/ 24 h 60"/>
                <a:gd name="T30" fmla="*/ 72 w 78"/>
                <a:gd name="T31" fmla="*/ 30 h 60"/>
                <a:gd name="T32" fmla="*/ 66 w 78"/>
                <a:gd name="T33" fmla="*/ 36 h 60"/>
                <a:gd name="T34" fmla="*/ 72 w 78"/>
                <a:gd name="T35" fmla="*/ 36 h 60"/>
                <a:gd name="T36" fmla="*/ 66 w 78"/>
                <a:gd name="T37" fmla="*/ 36 h 60"/>
                <a:gd name="T38" fmla="*/ 66 w 78"/>
                <a:gd name="T39" fmla="*/ 42 h 60"/>
                <a:gd name="T40" fmla="*/ 66 w 78"/>
                <a:gd name="T41" fmla="*/ 48 h 60"/>
                <a:gd name="T42" fmla="*/ 78 w 78"/>
                <a:gd name="T43" fmla="*/ 48 h 60"/>
                <a:gd name="T44" fmla="*/ 72 w 78"/>
                <a:gd name="T45" fmla="*/ 54 h 60"/>
                <a:gd name="T46" fmla="*/ 72 w 78"/>
                <a:gd name="T47" fmla="*/ 60 h 60"/>
                <a:gd name="T48" fmla="*/ 66 w 78"/>
                <a:gd name="T4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60">
                  <a:moveTo>
                    <a:pt x="66" y="60"/>
                  </a:moveTo>
                  <a:lnTo>
                    <a:pt x="60" y="60"/>
                  </a:lnTo>
                  <a:lnTo>
                    <a:pt x="60" y="54"/>
                  </a:lnTo>
                  <a:lnTo>
                    <a:pt x="48" y="54"/>
                  </a:lnTo>
                  <a:lnTo>
                    <a:pt x="6" y="42"/>
                  </a:lnTo>
                  <a:lnTo>
                    <a:pt x="12" y="24"/>
                  </a:lnTo>
                  <a:lnTo>
                    <a:pt x="0" y="24"/>
                  </a:lnTo>
                  <a:lnTo>
                    <a:pt x="6" y="12"/>
                  </a:lnTo>
                  <a:lnTo>
                    <a:pt x="0" y="12"/>
                  </a:lnTo>
                  <a:lnTo>
                    <a:pt x="6" y="6"/>
                  </a:lnTo>
                  <a:lnTo>
                    <a:pt x="0" y="6"/>
                  </a:lnTo>
                  <a:lnTo>
                    <a:pt x="0" y="0"/>
                  </a:lnTo>
                  <a:lnTo>
                    <a:pt x="66" y="18"/>
                  </a:lnTo>
                  <a:lnTo>
                    <a:pt x="72" y="18"/>
                  </a:lnTo>
                  <a:lnTo>
                    <a:pt x="72" y="24"/>
                  </a:lnTo>
                  <a:lnTo>
                    <a:pt x="72" y="30"/>
                  </a:lnTo>
                  <a:lnTo>
                    <a:pt x="66" y="36"/>
                  </a:lnTo>
                  <a:lnTo>
                    <a:pt x="72" y="36"/>
                  </a:lnTo>
                  <a:lnTo>
                    <a:pt x="66" y="36"/>
                  </a:lnTo>
                  <a:lnTo>
                    <a:pt x="66" y="42"/>
                  </a:lnTo>
                  <a:lnTo>
                    <a:pt x="66" y="48"/>
                  </a:lnTo>
                  <a:lnTo>
                    <a:pt x="78" y="48"/>
                  </a:lnTo>
                  <a:lnTo>
                    <a:pt x="72" y="54"/>
                  </a:lnTo>
                  <a:lnTo>
                    <a:pt x="72" y="60"/>
                  </a:lnTo>
                  <a:lnTo>
                    <a:pt x="6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9" name="Freeform 1067"/>
            <p:cNvSpPr>
              <a:spLocks/>
            </p:cNvSpPr>
            <p:nvPr/>
          </p:nvSpPr>
          <p:spPr bwMode="auto">
            <a:xfrm>
              <a:off x="3378" y="1854"/>
              <a:ext cx="30" cy="36"/>
            </a:xfrm>
            <a:custGeom>
              <a:avLst/>
              <a:gdLst>
                <a:gd name="T0" fmla="*/ 30 w 30"/>
                <a:gd name="T1" fmla="*/ 36 h 36"/>
                <a:gd name="T2" fmla="*/ 24 w 30"/>
                <a:gd name="T3" fmla="*/ 36 h 36"/>
                <a:gd name="T4" fmla="*/ 18 w 30"/>
                <a:gd name="T5" fmla="*/ 36 h 36"/>
                <a:gd name="T6" fmla="*/ 18 w 30"/>
                <a:gd name="T7" fmla="*/ 30 h 36"/>
                <a:gd name="T8" fmla="*/ 12 w 30"/>
                <a:gd name="T9" fmla="*/ 30 h 36"/>
                <a:gd name="T10" fmla="*/ 12 w 30"/>
                <a:gd name="T11" fmla="*/ 24 h 36"/>
                <a:gd name="T12" fmla="*/ 6 w 30"/>
                <a:gd name="T13" fmla="*/ 24 h 36"/>
                <a:gd name="T14" fmla="*/ 0 w 30"/>
                <a:gd name="T15" fmla="*/ 18 h 36"/>
                <a:gd name="T16" fmla="*/ 0 w 30"/>
                <a:gd name="T17" fmla="*/ 12 h 36"/>
                <a:gd name="T18" fmla="*/ 6 w 30"/>
                <a:gd name="T19" fmla="*/ 12 h 36"/>
                <a:gd name="T20" fmla="*/ 6 w 30"/>
                <a:gd name="T21" fmla="*/ 6 h 36"/>
                <a:gd name="T22" fmla="*/ 30 w 30"/>
                <a:gd name="T23" fmla="*/ 0 h 36"/>
                <a:gd name="T24" fmla="*/ 30 w 30"/>
                <a:gd name="T25" fmla="*/ 18 h 36"/>
                <a:gd name="T26" fmla="*/ 30 w 30"/>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30" y="36"/>
                  </a:moveTo>
                  <a:lnTo>
                    <a:pt x="24" y="36"/>
                  </a:lnTo>
                  <a:lnTo>
                    <a:pt x="18" y="36"/>
                  </a:lnTo>
                  <a:lnTo>
                    <a:pt x="18" y="30"/>
                  </a:lnTo>
                  <a:lnTo>
                    <a:pt x="12" y="30"/>
                  </a:lnTo>
                  <a:lnTo>
                    <a:pt x="12" y="24"/>
                  </a:lnTo>
                  <a:lnTo>
                    <a:pt x="6" y="24"/>
                  </a:lnTo>
                  <a:lnTo>
                    <a:pt x="0" y="18"/>
                  </a:lnTo>
                  <a:lnTo>
                    <a:pt x="0" y="12"/>
                  </a:lnTo>
                  <a:lnTo>
                    <a:pt x="6" y="12"/>
                  </a:lnTo>
                  <a:lnTo>
                    <a:pt x="6" y="6"/>
                  </a:lnTo>
                  <a:lnTo>
                    <a:pt x="30" y="0"/>
                  </a:lnTo>
                  <a:lnTo>
                    <a:pt x="30" y="18"/>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0" name="Freeform 1068"/>
            <p:cNvSpPr>
              <a:spLocks/>
            </p:cNvSpPr>
            <p:nvPr/>
          </p:nvSpPr>
          <p:spPr bwMode="auto">
            <a:xfrm>
              <a:off x="3240" y="1866"/>
              <a:ext cx="30" cy="30"/>
            </a:xfrm>
            <a:custGeom>
              <a:avLst/>
              <a:gdLst>
                <a:gd name="T0" fmla="*/ 6 w 30"/>
                <a:gd name="T1" fmla="*/ 30 h 30"/>
                <a:gd name="T2" fmla="*/ 6 w 30"/>
                <a:gd name="T3" fmla="*/ 24 h 30"/>
                <a:gd name="T4" fmla="*/ 6 w 30"/>
                <a:gd name="T5" fmla="*/ 18 h 30"/>
                <a:gd name="T6" fmla="*/ 0 w 30"/>
                <a:gd name="T7" fmla="*/ 12 h 30"/>
                <a:gd name="T8" fmla="*/ 6 w 30"/>
                <a:gd name="T9" fmla="*/ 0 h 30"/>
                <a:gd name="T10" fmla="*/ 12 w 30"/>
                <a:gd name="T11" fmla="*/ 0 h 30"/>
                <a:gd name="T12" fmla="*/ 12 w 30"/>
                <a:gd name="T13" fmla="*/ 6 h 30"/>
                <a:gd name="T14" fmla="*/ 24 w 30"/>
                <a:gd name="T15" fmla="*/ 6 h 30"/>
                <a:gd name="T16" fmla="*/ 24 w 30"/>
                <a:gd name="T17" fmla="*/ 12 h 30"/>
                <a:gd name="T18" fmla="*/ 24 w 30"/>
                <a:gd name="T19" fmla="*/ 18 h 30"/>
                <a:gd name="T20" fmla="*/ 30 w 30"/>
                <a:gd name="T21" fmla="*/ 12 h 30"/>
                <a:gd name="T22" fmla="*/ 30 w 30"/>
                <a:gd name="T23" fmla="*/ 24 h 30"/>
                <a:gd name="T24" fmla="*/ 6 w 30"/>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6" y="30"/>
                  </a:moveTo>
                  <a:lnTo>
                    <a:pt x="6" y="24"/>
                  </a:lnTo>
                  <a:lnTo>
                    <a:pt x="6" y="18"/>
                  </a:lnTo>
                  <a:lnTo>
                    <a:pt x="0" y="12"/>
                  </a:lnTo>
                  <a:lnTo>
                    <a:pt x="6" y="0"/>
                  </a:lnTo>
                  <a:lnTo>
                    <a:pt x="12" y="0"/>
                  </a:lnTo>
                  <a:lnTo>
                    <a:pt x="12" y="6"/>
                  </a:lnTo>
                  <a:lnTo>
                    <a:pt x="24" y="6"/>
                  </a:lnTo>
                  <a:lnTo>
                    <a:pt x="24" y="12"/>
                  </a:lnTo>
                  <a:lnTo>
                    <a:pt x="24" y="18"/>
                  </a:lnTo>
                  <a:lnTo>
                    <a:pt x="30" y="12"/>
                  </a:lnTo>
                  <a:lnTo>
                    <a:pt x="30" y="24"/>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1" name="Freeform 1069"/>
            <p:cNvSpPr>
              <a:spLocks/>
            </p:cNvSpPr>
            <p:nvPr/>
          </p:nvSpPr>
          <p:spPr bwMode="auto">
            <a:xfrm>
              <a:off x="3618" y="1836"/>
              <a:ext cx="30" cy="36"/>
            </a:xfrm>
            <a:custGeom>
              <a:avLst/>
              <a:gdLst>
                <a:gd name="T0" fmla="*/ 30 w 30"/>
                <a:gd name="T1" fmla="*/ 30 h 36"/>
                <a:gd name="T2" fmla="*/ 6 w 30"/>
                <a:gd name="T3" fmla="*/ 36 h 36"/>
                <a:gd name="T4" fmla="*/ 0 w 30"/>
                <a:gd name="T5" fmla="*/ 6 h 36"/>
                <a:gd name="T6" fmla="*/ 0 w 30"/>
                <a:gd name="T7" fmla="*/ 0 h 36"/>
                <a:gd name="T8" fmla="*/ 6 w 30"/>
                <a:gd name="T9" fmla="*/ 0 h 36"/>
                <a:gd name="T10" fmla="*/ 24 w 30"/>
                <a:gd name="T11" fmla="*/ 0 h 36"/>
                <a:gd name="T12" fmla="*/ 30 w 30"/>
                <a:gd name="T13" fmla="*/ 24 h 36"/>
                <a:gd name="T14" fmla="*/ 30 w 30"/>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30" y="30"/>
                  </a:moveTo>
                  <a:lnTo>
                    <a:pt x="6" y="36"/>
                  </a:lnTo>
                  <a:lnTo>
                    <a:pt x="0" y="6"/>
                  </a:lnTo>
                  <a:lnTo>
                    <a:pt x="0" y="0"/>
                  </a:lnTo>
                  <a:lnTo>
                    <a:pt x="6" y="0"/>
                  </a:lnTo>
                  <a:lnTo>
                    <a:pt x="24" y="0"/>
                  </a:lnTo>
                  <a:lnTo>
                    <a:pt x="30" y="24"/>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2" name="Freeform 1070"/>
            <p:cNvSpPr>
              <a:spLocks/>
            </p:cNvSpPr>
            <p:nvPr/>
          </p:nvSpPr>
          <p:spPr bwMode="auto">
            <a:xfrm>
              <a:off x="3642" y="1830"/>
              <a:ext cx="24" cy="30"/>
            </a:xfrm>
            <a:custGeom>
              <a:avLst/>
              <a:gdLst>
                <a:gd name="T0" fmla="*/ 6 w 24"/>
                <a:gd name="T1" fmla="*/ 30 h 30"/>
                <a:gd name="T2" fmla="*/ 0 w 24"/>
                <a:gd name="T3" fmla="*/ 6 h 30"/>
                <a:gd name="T4" fmla="*/ 6 w 24"/>
                <a:gd name="T5" fmla="*/ 0 h 30"/>
                <a:gd name="T6" fmla="*/ 12 w 24"/>
                <a:gd name="T7" fmla="*/ 0 h 30"/>
                <a:gd name="T8" fmla="*/ 12 w 24"/>
                <a:gd name="T9" fmla="*/ 12 h 30"/>
                <a:gd name="T10" fmla="*/ 24 w 24"/>
                <a:gd name="T11" fmla="*/ 6 h 30"/>
                <a:gd name="T12" fmla="*/ 24 w 24"/>
                <a:gd name="T13" fmla="*/ 30 h 30"/>
                <a:gd name="T14" fmla="*/ 6 w 2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6" y="30"/>
                  </a:moveTo>
                  <a:lnTo>
                    <a:pt x="0" y="6"/>
                  </a:lnTo>
                  <a:lnTo>
                    <a:pt x="6" y="0"/>
                  </a:lnTo>
                  <a:lnTo>
                    <a:pt x="12" y="0"/>
                  </a:lnTo>
                  <a:lnTo>
                    <a:pt x="12" y="12"/>
                  </a:lnTo>
                  <a:lnTo>
                    <a:pt x="24" y="6"/>
                  </a:lnTo>
                  <a:lnTo>
                    <a:pt x="24"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3" name="Freeform 1071"/>
            <p:cNvSpPr>
              <a:spLocks/>
            </p:cNvSpPr>
            <p:nvPr/>
          </p:nvSpPr>
          <p:spPr bwMode="auto">
            <a:xfrm>
              <a:off x="2970" y="1878"/>
              <a:ext cx="36" cy="24"/>
            </a:xfrm>
            <a:custGeom>
              <a:avLst/>
              <a:gdLst>
                <a:gd name="T0" fmla="*/ 36 w 36"/>
                <a:gd name="T1" fmla="*/ 24 h 24"/>
                <a:gd name="T2" fmla="*/ 0 w 36"/>
                <a:gd name="T3" fmla="*/ 24 h 24"/>
                <a:gd name="T4" fmla="*/ 0 w 36"/>
                <a:gd name="T5" fmla="*/ 6 h 24"/>
                <a:gd name="T6" fmla="*/ 0 w 36"/>
                <a:gd name="T7" fmla="*/ 0 h 24"/>
                <a:gd name="T8" fmla="*/ 36 w 36"/>
                <a:gd name="T9" fmla="*/ 0 h 24"/>
                <a:gd name="T10" fmla="*/ 36 w 36"/>
                <a:gd name="T11" fmla="*/ 18 h 24"/>
                <a:gd name="T12" fmla="*/ 36 w 3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36" y="24"/>
                  </a:moveTo>
                  <a:lnTo>
                    <a:pt x="0" y="24"/>
                  </a:lnTo>
                  <a:lnTo>
                    <a:pt x="0" y="6"/>
                  </a:lnTo>
                  <a:lnTo>
                    <a:pt x="0" y="0"/>
                  </a:lnTo>
                  <a:lnTo>
                    <a:pt x="36" y="0"/>
                  </a:lnTo>
                  <a:lnTo>
                    <a:pt x="36" y="18"/>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4" name="Freeform 1072"/>
            <p:cNvSpPr>
              <a:spLocks/>
            </p:cNvSpPr>
            <p:nvPr/>
          </p:nvSpPr>
          <p:spPr bwMode="auto">
            <a:xfrm>
              <a:off x="4380" y="1710"/>
              <a:ext cx="36" cy="42"/>
            </a:xfrm>
            <a:custGeom>
              <a:avLst/>
              <a:gdLst>
                <a:gd name="T0" fmla="*/ 36 w 36"/>
                <a:gd name="T1" fmla="*/ 18 h 42"/>
                <a:gd name="T2" fmla="*/ 36 w 36"/>
                <a:gd name="T3" fmla="*/ 24 h 42"/>
                <a:gd name="T4" fmla="*/ 36 w 36"/>
                <a:gd name="T5" fmla="*/ 30 h 42"/>
                <a:gd name="T6" fmla="*/ 24 w 36"/>
                <a:gd name="T7" fmla="*/ 18 h 42"/>
                <a:gd name="T8" fmla="*/ 18 w 36"/>
                <a:gd name="T9" fmla="*/ 30 h 42"/>
                <a:gd name="T10" fmla="*/ 12 w 36"/>
                <a:gd name="T11" fmla="*/ 30 h 42"/>
                <a:gd name="T12" fmla="*/ 12 w 36"/>
                <a:gd name="T13" fmla="*/ 36 h 42"/>
                <a:gd name="T14" fmla="*/ 12 w 36"/>
                <a:gd name="T15" fmla="*/ 42 h 42"/>
                <a:gd name="T16" fmla="*/ 0 w 36"/>
                <a:gd name="T17" fmla="*/ 30 h 42"/>
                <a:gd name="T18" fmla="*/ 0 w 36"/>
                <a:gd name="T19" fmla="*/ 24 h 42"/>
                <a:gd name="T20" fmla="*/ 0 w 36"/>
                <a:gd name="T21" fmla="*/ 18 h 42"/>
                <a:gd name="T22" fmla="*/ 0 w 36"/>
                <a:gd name="T23" fmla="*/ 6 h 42"/>
                <a:gd name="T24" fmla="*/ 6 w 36"/>
                <a:gd name="T25" fmla="*/ 0 h 42"/>
                <a:gd name="T26" fmla="*/ 12 w 36"/>
                <a:gd name="T27" fmla="*/ 6 h 42"/>
                <a:gd name="T28" fmla="*/ 12 w 36"/>
                <a:gd name="T29" fmla="*/ 12 h 42"/>
                <a:gd name="T30" fmla="*/ 18 w 36"/>
                <a:gd name="T31" fmla="*/ 12 h 42"/>
                <a:gd name="T32" fmla="*/ 24 w 36"/>
                <a:gd name="T33" fmla="*/ 12 h 42"/>
                <a:gd name="T34" fmla="*/ 36 w 36"/>
                <a:gd name="T3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2">
                  <a:moveTo>
                    <a:pt x="36" y="18"/>
                  </a:moveTo>
                  <a:lnTo>
                    <a:pt x="36" y="24"/>
                  </a:lnTo>
                  <a:lnTo>
                    <a:pt x="36" y="30"/>
                  </a:lnTo>
                  <a:lnTo>
                    <a:pt x="24" y="18"/>
                  </a:lnTo>
                  <a:lnTo>
                    <a:pt x="18" y="30"/>
                  </a:lnTo>
                  <a:lnTo>
                    <a:pt x="12" y="30"/>
                  </a:lnTo>
                  <a:lnTo>
                    <a:pt x="12" y="36"/>
                  </a:lnTo>
                  <a:lnTo>
                    <a:pt x="12" y="42"/>
                  </a:lnTo>
                  <a:lnTo>
                    <a:pt x="0" y="30"/>
                  </a:lnTo>
                  <a:lnTo>
                    <a:pt x="0" y="24"/>
                  </a:lnTo>
                  <a:lnTo>
                    <a:pt x="0" y="18"/>
                  </a:lnTo>
                  <a:lnTo>
                    <a:pt x="0" y="6"/>
                  </a:lnTo>
                  <a:lnTo>
                    <a:pt x="6" y="0"/>
                  </a:lnTo>
                  <a:lnTo>
                    <a:pt x="12" y="6"/>
                  </a:lnTo>
                  <a:lnTo>
                    <a:pt x="12" y="12"/>
                  </a:lnTo>
                  <a:lnTo>
                    <a:pt x="18" y="12"/>
                  </a:lnTo>
                  <a:lnTo>
                    <a:pt x="24" y="12"/>
                  </a:lnTo>
                  <a:lnTo>
                    <a:pt x="36"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5" name="Freeform 1073"/>
            <p:cNvSpPr>
              <a:spLocks/>
            </p:cNvSpPr>
            <p:nvPr/>
          </p:nvSpPr>
          <p:spPr bwMode="auto">
            <a:xfrm>
              <a:off x="948" y="1638"/>
              <a:ext cx="84" cy="48"/>
            </a:xfrm>
            <a:custGeom>
              <a:avLst/>
              <a:gdLst>
                <a:gd name="T0" fmla="*/ 0 w 84"/>
                <a:gd name="T1" fmla="*/ 30 h 48"/>
                <a:gd name="T2" fmla="*/ 0 w 84"/>
                <a:gd name="T3" fmla="*/ 18 h 48"/>
                <a:gd name="T4" fmla="*/ 6 w 84"/>
                <a:gd name="T5" fmla="*/ 18 h 48"/>
                <a:gd name="T6" fmla="*/ 6 w 84"/>
                <a:gd name="T7" fmla="*/ 6 h 48"/>
                <a:gd name="T8" fmla="*/ 12 w 84"/>
                <a:gd name="T9" fmla="*/ 6 h 48"/>
                <a:gd name="T10" fmla="*/ 18 w 84"/>
                <a:gd name="T11" fmla="*/ 0 h 48"/>
                <a:gd name="T12" fmla="*/ 24 w 84"/>
                <a:gd name="T13" fmla="*/ 0 h 48"/>
                <a:gd name="T14" fmla="*/ 24 w 84"/>
                <a:gd name="T15" fmla="*/ 6 h 48"/>
                <a:gd name="T16" fmla="*/ 30 w 84"/>
                <a:gd name="T17" fmla="*/ 6 h 48"/>
                <a:gd name="T18" fmla="*/ 30 w 84"/>
                <a:gd name="T19" fmla="*/ 12 h 48"/>
                <a:gd name="T20" fmla="*/ 36 w 84"/>
                <a:gd name="T21" fmla="*/ 6 h 48"/>
                <a:gd name="T22" fmla="*/ 48 w 84"/>
                <a:gd name="T23" fmla="*/ 12 h 48"/>
                <a:gd name="T24" fmla="*/ 72 w 84"/>
                <a:gd name="T25" fmla="*/ 18 h 48"/>
                <a:gd name="T26" fmla="*/ 84 w 84"/>
                <a:gd name="T27" fmla="*/ 18 h 48"/>
                <a:gd name="T28" fmla="*/ 78 w 84"/>
                <a:gd name="T29" fmla="*/ 48 h 48"/>
                <a:gd name="T30" fmla="*/ 42 w 84"/>
                <a:gd name="T31" fmla="*/ 36 h 48"/>
                <a:gd name="T32" fmla="*/ 36 w 84"/>
                <a:gd name="T33" fmla="*/ 36 h 48"/>
                <a:gd name="T34" fmla="*/ 36 w 84"/>
                <a:gd name="T35" fmla="*/ 30 h 48"/>
                <a:gd name="T36" fmla="*/ 30 w 84"/>
                <a:gd name="T37" fmla="*/ 24 h 48"/>
                <a:gd name="T38" fmla="*/ 24 w 84"/>
                <a:gd name="T39" fmla="*/ 30 h 48"/>
                <a:gd name="T40" fmla="*/ 18 w 84"/>
                <a:gd name="T41" fmla="*/ 30 h 48"/>
                <a:gd name="T42" fmla="*/ 6 w 84"/>
                <a:gd name="T43" fmla="*/ 30 h 48"/>
                <a:gd name="T44" fmla="*/ 0 w 84"/>
                <a:gd name="T45"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48">
                  <a:moveTo>
                    <a:pt x="0" y="30"/>
                  </a:moveTo>
                  <a:lnTo>
                    <a:pt x="0" y="18"/>
                  </a:lnTo>
                  <a:lnTo>
                    <a:pt x="6" y="18"/>
                  </a:lnTo>
                  <a:lnTo>
                    <a:pt x="6" y="6"/>
                  </a:lnTo>
                  <a:lnTo>
                    <a:pt x="12" y="6"/>
                  </a:lnTo>
                  <a:lnTo>
                    <a:pt x="18" y="0"/>
                  </a:lnTo>
                  <a:lnTo>
                    <a:pt x="24" y="0"/>
                  </a:lnTo>
                  <a:lnTo>
                    <a:pt x="24" y="6"/>
                  </a:lnTo>
                  <a:lnTo>
                    <a:pt x="30" y="6"/>
                  </a:lnTo>
                  <a:lnTo>
                    <a:pt x="30" y="12"/>
                  </a:lnTo>
                  <a:lnTo>
                    <a:pt x="36" y="6"/>
                  </a:lnTo>
                  <a:lnTo>
                    <a:pt x="48" y="12"/>
                  </a:lnTo>
                  <a:lnTo>
                    <a:pt x="72" y="18"/>
                  </a:lnTo>
                  <a:lnTo>
                    <a:pt x="84" y="18"/>
                  </a:lnTo>
                  <a:lnTo>
                    <a:pt x="78" y="48"/>
                  </a:lnTo>
                  <a:lnTo>
                    <a:pt x="42" y="36"/>
                  </a:lnTo>
                  <a:lnTo>
                    <a:pt x="36" y="36"/>
                  </a:lnTo>
                  <a:lnTo>
                    <a:pt x="36" y="30"/>
                  </a:lnTo>
                  <a:lnTo>
                    <a:pt x="30" y="24"/>
                  </a:lnTo>
                  <a:lnTo>
                    <a:pt x="24" y="30"/>
                  </a:lnTo>
                  <a:lnTo>
                    <a:pt x="18" y="30"/>
                  </a:lnTo>
                  <a:lnTo>
                    <a:pt x="6"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6" name="Freeform 1074"/>
            <p:cNvSpPr>
              <a:spLocks/>
            </p:cNvSpPr>
            <p:nvPr/>
          </p:nvSpPr>
          <p:spPr bwMode="auto">
            <a:xfrm>
              <a:off x="3888" y="1800"/>
              <a:ext cx="42" cy="36"/>
            </a:xfrm>
            <a:custGeom>
              <a:avLst/>
              <a:gdLst>
                <a:gd name="T0" fmla="*/ 24 w 42"/>
                <a:gd name="T1" fmla="*/ 30 h 36"/>
                <a:gd name="T2" fmla="*/ 6 w 42"/>
                <a:gd name="T3" fmla="*/ 36 h 36"/>
                <a:gd name="T4" fmla="*/ 6 w 42"/>
                <a:gd name="T5" fmla="*/ 24 h 36"/>
                <a:gd name="T6" fmla="*/ 6 w 42"/>
                <a:gd name="T7" fmla="*/ 6 h 36"/>
                <a:gd name="T8" fmla="*/ 0 w 42"/>
                <a:gd name="T9" fmla="*/ 6 h 36"/>
                <a:gd name="T10" fmla="*/ 30 w 42"/>
                <a:gd name="T11" fmla="*/ 0 h 36"/>
                <a:gd name="T12" fmla="*/ 36 w 42"/>
                <a:gd name="T13" fmla="*/ 12 h 36"/>
                <a:gd name="T14" fmla="*/ 36 w 42"/>
                <a:gd name="T15" fmla="*/ 6 h 36"/>
                <a:gd name="T16" fmla="*/ 42 w 42"/>
                <a:gd name="T17" fmla="*/ 18 h 36"/>
                <a:gd name="T18" fmla="*/ 30 w 42"/>
                <a:gd name="T19" fmla="*/ 18 h 36"/>
                <a:gd name="T20" fmla="*/ 30 w 42"/>
                <a:gd name="T21" fmla="*/ 24 h 36"/>
                <a:gd name="T22" fmla="*/ 30 w 42"/>
                <a:gd name="T23" fmla="*/ 30 h 36"/>
                <a:gd name="T24" fmla="*/ 24 w 42"/>
                <a:gd name="T2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6">
                  <a:moveTo>
                    <a:pt x="24" y="30"/>
                  </a:moveTo>
                  <a:lnTo>
                    <a:pt x="6" y="36"/>
                  </a:lnTo>
                  <a:lnTo>
                    <a:pt x="6" y="24"/>
                  </a:lnTo>
                  <a:lnTo>
                    <a:pt x="6" y="6"/>
                  </a:lnTo>
                  <a:lnTo>
                    <a:pt x="0" y="6"/>
                  </a:lnTo>
                  <a:lnTo>
                    <a:pt x="30" y="0"/>
                  </a:lnTo>
                  <a:lnTo>
                    <a:pt x="36" y="12"/>
                  </a:lnTo>
                  <a:lnTo>
                    <a:pt x="36" y="6"/>
                  </a:lnTo>
                  <a:lnTo>
                    <a:pt x="42" y="18"/>
                  </a:lnTo>
                  <a:lnTo>
                    <a:pt x="30" y="18"/>
                  </a:lnTo>
                  <a:lnTo>
                    <a:pt x="30" y="24"/>
                  </a:lnTo>
                  <a:lnTo>
                    <a:pt x="30" y="30"/>
                  </a:lnTo>
                  <a:lnTo>
                    <a:pt x="2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7" name="Freeform 1075"/>
            <p:cNvSpPr>
              <a:spLocks/>
            </p:cNvSpPr>
            <p:nvPr/>
          </p:nvSpPr>
          <p:spPr bwMode="auto">
            <a:xfrm>
              <a:off x="2940" y="1884"/>
              <a:ext cx="30" cy="30"/>
            </a:xfrm>
            <a:custGeom>
              <a:avLst/>
              <a:gdLst>
                <a:gd name="T0" fmla="*/ 30 w 30"/>
                <a:gd name="T1" fmla="*/ 30 h 30"/>
                <a:gd name="T2" fmla="*/ 0 w 30"/>
                <a:gd name="T3" fmla="*/ 30 h 30"/>
                <a:gd name="T4" fmla="*/ 0 w 30"/>
                <a:gd name="T5" fmla="*/ 18 h 30"/>
                <a:gd name="T6" fmla="*/ 0 w 30"/>
                <a:gd name="T7" fmla="*/ 0 h 30"/>
                <a:gd name="T8" fmla="*/ 30 w 30"/>
                <a:gd name="T9" fmla="*/ 0 h 30"/>
                <a:gd name="T10" fmla="*/ 30 w 30"/>
                <a:gd name="T11" fmla="*/ 18 h 30"/>
                <a:gd name="T12" fmla="*/ 30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30"/>
                  </a:moveTo>
                  <a:lnTo>
                    <a:pt x="0" y="30"/>
                  </a:lnTo>
                  <a:lnTo>
                    <a:pt x="0" y="18"/>
                  </a:lnTo>
                  <a:lnTo>
                    <a:pt x="0" y="0"/>
                  </a:lnTo>
                  <a:lnTo>
                    <a:pt x="30" y="0"/>
                  </a:lnTo>
                  <a:lnTo>
                    <a:pt x="30" y="18"/>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8" name="Freeform 1076"/>
            <p:cNvSpPr>
              <a:spLocks/>
            </p:cNvSpPr>
            <p:nvPr/>
          </p:nvSpPr>
          <p:spPr bwMode="auto">
            <a:xfrm>
              <a:off x="1044" y="1674"/>
              <a:ext cx="66" cy="132"/>
            </a:xfrm>
            <a:custGeom>
              <a:avLst/>
              <a:gdLst>
                <a:gd name="T0" fmla="*/ 6 w 66"/>
                <a:gd name="T1" fmla="*/ 114 h 132"/>
                <a:gd name="T2" fmla="*/ 12 w 66"/>
                <a:gd name="T3" fmla="*/ 96 h 132"/>
                <a:gd name="T4" fmla="*/ 12 w 66"/>
                <a:gd name="T5" fmla="*/ 90 h 132"/>
                <a:gd name="T6" fmla="*/ 6 w 66"/>
                <a:gd name="T7" fmla="*/ 90 h 132"/>
                <a:gd name="T8" fmla="*/ 12 w 66"/>
                <a:gd name="T9" fmla="*/ 84 h 132"/>
                <a:gd name="T10" fmla="*/ 6 w 66"/>
                <a:gd name="T11" fmla="*/ 84 h 132"/>
                <a:gd name="T12" fmla="*/ 12 w 66"/>
                <a:gd name="T13" fmla="*/ 78 h 132"/>
                <a:gd name="T14" fmla="*/ 6 w 66"/>
                <a:gd name="T15" fmla="*/ 78 h 132"/>
                <a:gd name="T16" fmla="*/ 12 w 66"/>
                <a:gd name="T17" fmla="*/ 78 h 132"/>
                <a:gd name="T18" fmla="*/ 6 w 66"/>
                <a:gd name="T19" fmla="*/ 78 h 132"/>
                <a:gd name="T20" fmla="*/ 12 w 66"/>
                <a:gd name="T21" fmla="*/ 78 h 132"/>
                <a:gd name="T22" fmla="*/ 12 w 66"/>
                <a:gd name="T23" fmla="*/ 66 h 132"/>
                <a:gd name="T24" fmla="*/ 18 w 66"/>
                <a:gd name="T25" fmla="*/ 66 h 132"/>
                <a:gd name="T26" fmla="*/ 24 w 66"/>
                <a:gd name="T27" fmla="*/ 60 h 132"/>
                <a:gd name="T28" fmla="*/ 6 w 66"/>
                <a:gd name="T29" fmla="*/ 54 h 132"/>
                <a:gd name="T30" fmla="*/ 6 w 66"/>
                <a:gd name="T31" fmla="*/ 48 h 132"/>
                <a:gd name="T32" fmla="*/ 6 w 66"/>
                <a:gd name="T33" fmla="*/ 42 h 132"/>
                <a:gd name="T34" fmla="*/ 0 w 66"/>
                <a:gd name="T35" fmla="*/ 42 h 132"/>
                <a:gd name="T36" fmla="*/ 0 w 66"/>
                <a:gd name="T37" fmla="*/ 36 h 132"/>
                <a:gd name="T38" fmla="*/ 6 w 66"/>
                <a:gd name="T39" fmla="*/ 36 h 132"/>
                <a:gd name="T40" fmla="*/ 6 w 66"/>
                <a:gd name="T41" fmla="*/ 30 h 132"/>
                <a:gd name="T42" fmla="*/ 18 w 66"/>
                <a:gd name="T43" fmla="*/ 30 h 132"/>
                <a:gd name="T44" fmla="*/ 36 w 66"/>
                <a:gd name="T45" fmla="*/ 6 h 132"/>
                <a:gd name="T46" fmla="*/ 42 w 66"/>
                <a:gd name="T47" fmla="*/ 6 h 132"/>
                <a:gd name="T48" fmla="*/ 48 w 66"/>
                <a:gd name="T49" fmla="*/ 6 h 132"/>
                <a:gd name="T50" fmla="*/ 48 w 66"/>
                <a:gd name="T51" fmla="*/ 0 h 132"/>
                <a:gd name="T52" fmla="*/ 54 w 66"/>
                <a:gd name="T53" fmla="*/ 0 h 132"/>
                <a:gd name="T54" fmla="*/ 54 w 66"/>
                <a:gd name="T55" fmla="*/ 6 h 132"/>
                <a:gd name="T56" fmla="*/ 48 w 66"/>
                <a:gd name="T57" fmla="*/ 18 h 132"/>
                <a:gd name="T58" fmla="*/ 42 w 66"/>
                <a:gd name="T59" fmla="*/ 30 h 132"/>
                <a:gd name="T60" fmla="*/ 48 w 66"/>
                <a:gd name="T61" fmla="*/ 30 h 132"/>
                <a:gd name="T62" fmla="*/ 48 w 66"/>
                <a:gd name="T63" fmla="*/ 36 h 132"/>
                <a:gd name="T64" fmla="*/ 48 w 66"/>
                <a:gd name="T65" fmla="*/ 42 h 132"/>
                <a:gd name="T66" fmla="*/ 54 w 66"/>
                <a:gd name="T67" fmla="*/ 42 h 132"/>
                <a:gd name="T68" fmla="*/ 54 w 66"/>
                <a:gd name="T69" fmla="*/ 48 h 132"/>
                <a:gd name="T70" fmla="*/ 54 w 66"/>
                <a:gd name="T71" fmla="*/ 54 h 132"/>
                <a:gd name="T72" fmla="*/ 60 w 66"/>
                <a:gd name="T73" fmla="*/ 54 h 132"/>
                <a:gd name="T74" fmla="*/ 60 w 66"/>
                <a:gd name="T75" fmla="*/ 60 h 132"/>
                <a:gd name="T76" fmla="*/ 66 w 66"/>
                <a:gd name="T77" fmla="*/ 60 h 132"/>
                <a:gd name="T78" fmla="*/ 60 w 66"/>
                <a:gd name="T79" fmla="*/ 66 h 132"/>
                <a:gd name="T80" fmla="*/ 66 w 66"/>
                <a:gd name="T81" fmla="*/ 66 h 132"/>
                <a:gd name="T82" fmla="*/ 54 w 66"/>
                <a:gd name="T83" fmla="*/ 66 h 132"/>
                <a:gd name="T84" fmla="*/ 42 w 66"/>
                <a:gd name="T85" fmla="*/ 78 h 132"/>
                <a:gd name="T86" fmla="*/ 42 w 66"/>
                <a:gd name="T87" fmla="*/ 84 h 132"/>
                <a:gd name="T88" fmla="*/ 48 w 66"/>
                <a:gd name="T89" fmla="*/ 90 h 132"/>
                <a:gd name="T90" fmla="*/ 48 w 66"/>
                <a:gd name="T91" fmla="*/ 96 h 132"/>
                <a:gd name="T92" fmla="*/ 36 w 66"/>
                <a:gd name="T93" fmla="*/ 132 h 132"/>
                <a:gd name="T94" fmla="*/ 18 w 66"/>
                <a:gd name="T95" fmla="*/ 126 h 132"/>
                <a:gd name="T96" fmla="*/ 6 w 66"/>
                <a:gd name="T97" fmla="*/ 11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132">
                  <a:moveTo>
                    <a:pt x="6" y="114"/>
                  </a:moveTo>
                  <a:lnTo>
                    <a:pt x="12" y="96"/>
                  </a:lnTo>
                  <a:lnTo>
                    <a:pt x="12" y="90"/>
                  </a:lnTo>
                  <a:lnTo>
                    <a:pt x="6" y="90"/>
                  </a:lnTo>
                  <a:lnTo>
                    <a:pt x="12" y="84"/>
                  </a:lnTo>
                  <a:lnTo>
                    <a:pt x="6" y="84"/>
                  </a:lnTo>
                  <a:lnTo>
                    <a:pt x="12" y="78"/>
                  </a:lnTo>
                  <a:lnTo>
                    <a:pt x="6" y="78"/>
                  </a:lnTo>
                  <a:lnTo>
                    <a:pt x="12" y="78"/>
                  </a:lnTo>
                  <a:lnTo>
                    <a:pt x="6" y="78"/>
                  </a:lnTo>
                  <a:lnTo>
                    <a:pt x="12" y="78"/>
                  </a:lnTo>
                  <a:lnTo>
                    <a:pt x="12" y="66"/>
                  </a:lnTo>
                  <a:lnTo>
                    <a:pt x="18" y="66"/>
                  </a:lnTo>
                  <a:lnTo>
                    <a:pt x="24" y="60"/>
                  </a:lnTo>
                  <a:lnTo>
                    <a:pt x="6" y="54"/>
                  </a:lnTo>
                  <a:lnTo>
                    <a:pt x="6" y="48"/>
                  </a:lnTo>
                  <a:lnTo>
                    <a:pt x="6" y="42"/>
                  </a:lnTo>
                  <a:lnTo>
                    <a:pt x="0" y="42"/>
                  </a:lnTo>
                  <a:lnTo>
                    <a:pt x="0" y="36"/>
                  </a:lnTo>
                  <a:lnTo>
                    <a:pt x="6" y="36"/>
                  </a:lnTo>
                  <a:lnTo>
                    <a:pt x="6" y="30"/>
                  </a:lnTo>
                  <a:lnTo>
                    <a:pt x="18" y="30"/>
                  </a:lnTo>
                  <a:lnTo>
                    <a:pt x="36" y="6"/>
                  </a:lnTo>
                  <a:lnTo>
                    <a:pt x="42" y="6"/>
                  </a:lnTo>
                  <a:lnTo>
                    <a:pt x="48" y="6"/>
                  </a:lnTo>
                  <a:lnTo>
                    <a:pt x="48" y="0"/>
                  </a:lnTo>
                  <a:lnTo>
                    <a:pt x="54" y="0"/>
                  </a:lnTo>
                  <a:lnTo>
                    <a:pt x="54" y="6"/>
                  </a:lnTo>
                  <a:lnTo>
                    <a:pt x="48" y="18"/>
                  </a:lnTo>
                  <a:lnTo>
                    <a:pt x="42" y="30"/>
                  </a:lnTo>
                  <a:lnTo>
                    <a:pt x="48" y="30"/>
                  </a:lnTo>
                  <a:lnTo>
                    <a:pt x="48" y="36"/>
                  </a:lnTo>
                  <a:lnTo>
                    <a:pt x="48" y="42"/>
                  </a:lnTo>
                  <a:lnTo>
                    <a:pt x="54" y="42"/>
                  </a:lnTo>
                  <a:lnTo>
                    <a:pt x="54" y="48"/>
                  </a:lnTo>
                  <a:lnTo>
                    <a:pt x="54" y="54"/>
                  </a:lnTo>
                  <a:lnTo>
                    <a:pt x="60" y="54"/>
                  </a:lnTo>
                  <a:lnTo>
                    <a:pt x="60" y="60"/>
                  </a:lnTo>
                  <a:lnTo>
                    <a:pt x="66" y="60"/>
                  </a:lnTo>
                  <a:lnTo>
                    <a:pt x="60" y="66"/>
                  </a:lnTo>
                  <a:lnTo>
                    <a:pt x="66" y="66"/>
                  </a:lnTo>
                  <a:lnTo>
                    <a:pt x="54" y="66"/>
                  </a:lnTo>
                  <a:lnTo>
                    <a:pt x="42" y="78"/>
                  </a:lnTo>
                  <a:lnTo>
                    <a:pt x="42" y="84"/>
                  </a:lnTo>
                  <a:lnTo>
                    <a:pt x="48" y="90"/>
                  </a:lnTo>
                  <a:lnTo>
                    <a:pt x="48" y="96"/>
                  </a:lnTo>
                  <a:lnTo>
                    <a:pt x="36" y="132"/>
                  </a:lnTo>
                  <a:lnTo>
                    <a:pt x="18" y="126"/>
                  </a:lnTo>
                  <a:lnTo>
                    <a:pt x="6" y="11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9" name="Freeform 1077"/>
            <p:cNvSpPr>
              <a:spLocks/>
            </p:cNvSpPr>
            <p:nvPr/>
          </p:nvSpPr>
          <p:spPr bwMode="auto">
            <a:xfrm>
              <a:off x="3666" y="1836"/>
              <a:ext cx="18" cy="24"/>
            </a:xfrm>
            <a:custGeom>
              <a:avLst/>
              <a:gdLst>
                <a:gd name="T0" fmla="*/ 18 w 18"/>
                <a:gd name="T1" fmla="*/ 18 h 24"/>
                <a:gd name="T2" fmla="*/ 6 w 18"/>
                <a:gd name="T3" fmla="*/ 24 h 24"/>
                <a:gd name="T4" fmla="*/ 0 w 18"/>
                <a:gd name="T5" fmla="*/ 24 h 24"/>
                <a:gd name="T6" fmla="*/ 0 w 18"/>
                <a:gd name="T7" fmla="*/ 0 h 24"/>
                <a:gd name="T8" fmla="*/ 18 w 18"/>
                <a:gd name="T9" fmla="*/ 0 h 24"/>
                <a:gd name="T10" fmla="*/ 18 w 18"/>
                <a:gd name="T11" fmla="*/ 18 h 24"/>
              </a:gdLst>
              <a:ahLst/>
              <a:cxnLst>
                <a:cxn ang="0">
                  <a:pos x="T0" y="T1"/>
                </a:cxn>
                <a:cxn ang="0">
                  <a:pos x="T2" y="T3"/>
                </a:cxn>
                <a:cxn ang="0">
                  <a:pos x="T4" y="T5"/>
                </a:cxn>
                <a:cxn ang="0">
                  <a:pos x="T6" y="T7"/>
                </a:cxn>
                <a:cxn ang="0">
                  <a:pos x="T8" y="T9"/>
                </a:cxn>
                <a:cxn ang="0">
                  <a:pos x="T10" y="T11"/>
                </a:cxn>
              </a:cxnLst>
              <a:rect l="0" t="0" r="r" b="b"/>
              <a:pathLst>
                <a:path w="18" h="24">
                  <a:moveTo>
                    <a:pt x="18" y="18"/>
                  </a:moveTo>
                  <a:lnTo>
                    <a:pt x="6" y="24"/>
                  </a:lnTo>
                  <a:lnTo>
                    <a:pt x="0" y="24"/>
                  </a:lnTo>
                  <a:lnTo>
                    <a:pt x="0" y="0"/>
                  </a:lnTo>
                  <a:lnTo>
                    <a:pt x="18" y="0"/>
                  </a:lnTo>
                  <a:lnTo>
                    <a:pt x="1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0" name="Freeform 1078"/>
            <p:cNvSpPr>
              <a:spLocks/>
            </p:cNvSpPr>
            <p:nvPr/>
          </p:nvSpPr>
          <p:spPr bwMode="auto">
            <a:xfrm>
              <a:off x="2148" y="1854"/>
              <a:ext cx="102" cy="24"/>
            </a:xfrm>
            <a:custGeom>
              <a:avLst/>
              <a:gdLst>
                <a:gd name="T0" fmla="*/ 0 w 102"/>
                <a:gd name="T1" fmla="*/ 18 h 24"/>
                <a:gd name="T2" fmla="*/ 0 w 102"/>
                <a:gd name="T3" fmla="*/ 6 h 24"/>
                <a:gd name="T4" fmla="*/ 6 w 102"/>
                <a:gd name="T5" fmla="*/ 6 h 24"/>
                <a:gd name="T6" fmla="*/ 12 w 102"/>
                <a:gd name="T7" fmla="*/ 6 h 24"/>
                <a:gd name="T8" fmla="*/ 12 w 102"/>
                <a:gd name="T9" fmla="*/ 12 h 24"/>
                <a:gd name="T10" fmla="*/ 12 w 102"/>
                <a:gd name="T11" fmla="*/ 6 h 24"/>
                <a:gd name="T12" fmla="*/ 12 w 102"/>
                <a:gd name="T13" fmla="*/ 12 h 24"/>
                <a:gd name="T14" fmla="*/ 12 w 102"/>
                <a:gd name="T15" fmla="*/ 6 h 24"/>
                <a:gd name="T16" fmla="*/ 12 w 102"/>
                <a:gd name="T17" fmla="*/ 0 h 24"/>
                <a:gd name="T18" fmla="*/ 102 w 102"/>
                <a:gd name="T19" fmla="*/ 6 h 24"/>
                <a:gd name="T20" fmla="*/ 102 w 102"/>
                <a:gd name="T21" fmla="*/ 24 h 24"/>
                <a:gd name="T22" fmla="*/ 30 w 102"/>
                <a:gd name="T23" fmla="*/ 18 h 24"/>
                <a:gd name="T24" fmla="*/ 0 w 102"/>
                <a:gd name="T2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4">
                  <a:moveTo>
                    <a:pt x="0" y="18"/>
                  </a:moveTo>
                  <a:lnTo>
                    <a:pt x="0" y="6"/>
                  </a:lnTo>
                  <a:lnTo>
                    <a:pt x="6" y="6"/>
                  </a:lnTo>
                  <a:lnTo>
                    <a:pt x="12" y="6"/>
                  </a:lnTo>
                  <a:lnTo>
                    <a:pt x="12" y="12"/>
                  </a:lnTo>
                  <a:lnTo>
                    <a:pt x="12" y="6"/>
                  </a:lnTo>
                  <a:lnTo>
                    <a:pt x="12" y="12"/>
                  </a:lnTo>
                  <a:lnTo>
                    <a:pt x="12" y="6"/>
                  </a:lnTo>
                  <a:lnTo>
                    <a:pt x="12" y="0"/>
                  </a:lnTo>
                  <a:lnTo>
                    <a:pt x="102" y="6"/>
                  </a:lnTo>
                  <a:lnTo>
                    <a:pt x="102" y="24"/>
                  </a:lnTo>
                  <a:lnTo>
                    <a:pt x="30" y="18"/>
                  </a:lnTo>
                  <a:lnTo>
                    <a:pt x="0" y="1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1" name="Freeform 1079"/>
            <p:cNvSpPr>
              <a:spLocks/>
            </p:cNvSpPr>
            <p:nvPr/>
          </p:nvSpPr>
          <p:spPr bwMode="auto">
            <a:xfrm>
              <a:off x="4422" y="1704"/>
              <a:ext cx="42" cy="42"/>
            </a:xfrm>
            <a:custGeom>
              <a:avLst/>
              <a:gdLst>
                <a:gd name="T0" fmla="*/ 12 w 42"/>
                <a:gd name="T1" fmla="*/ 42 h 42"/>
                <a:gd name="T2" fmla="*/ 12 w 42"/>
                <a:gd name="T3" fmla="*/ 36 h 42"/>
                <a:gd name="T4" fmla="*/ 0 w 42"/>
                <a:gd name="T5" fmla="*/ 24 h 42"/>
                <a:gd name="T6" fmla="*/ 6 w 42"/>
                <a:gd name="T7" fmla="*/ 18 h 42"/>
                <a:gd name="T8" fmla="*/ 12 w 42"/>
                <a:gd name="T9" fmla="*/ 0 h 42"/>
                <a:gd name="T10" fmla="*/ 18 w 42"/>
                <a:gd name="T11" fmla="*/ 6 h 42"/>
                <a:gd name="T12" fmla="*/ 24 w 42"/>
                <a:gd name="T13" fmla="*/ 12 h 42"/>
                <a:gd name="T14" fmla="*/ 30 w 42"/>
                <a:gd name="T15" fmla="*/ 12 h 42"/>
                <a:gd name="T16" fmla="*/ 36 w 42"/>
                <a:gd name="T17" fmla="*/ 12 h 42"/>
                <a:gd name="T18" fmla="*/ 42 w 42"/>
                <a:gd name="T19" fmla="*/ 12 h 42"/>
                <a:gd name="T20" fmla="*/ 42 w 42"/>
                <a:gd name="T21" fmla="*/ 18 h 42"/>
                <a:gd name="T22" fmla="*/ 42 w 42"/>
                <a:gd name="T23" fmla="*/ 24 h 42"/>
                <a:gd name="T24" fmla="*/ 42 w 42"/>
                <a:gd name="T25" fmla="*/ 30 h 42"/>
                <a:gd name="T26" fmla="*/ 30 w 42"/>
                <a:gd name="T27" fmla="*/ 42 h 42"/>
                <a:gd name="T28" fmla="*/ 24 w 42"/>
                <a:gd name="T29" fmla="*/ 42 h 42"/>
                <a:gd name="T30" fmla="*/ 18 w 42"/>
                <a:gd name="T31" fmla="*/ 42 h 42"/>
                <a:gd name="T32" fmla="*/ 12 w 42"/>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2">
                  <a:moveTo>
                    <a:pt x="12" y="42"/>
                  </a:moveTo>
                  <a:lnTo>
                    <a:pt x="12" y="36"/>
                  </a:lnTo>
                  <a:lnTo>
                    <a:pt x="0" y="24"/>
                  </a:lnTo>
                  <a:lnTo>
                    <a:pt x="6" y="18"/>
                  </a:lnTo>
                  <a:lnTo>
                    <a:pt x="12" y="0"/>
                  </a:lnTo>
                  <a:lnTo>
                    <a:pt x="18" y="6"/>
                  </a:lnTo>
                  <a:lnTo>
                    <a:pt x="24" y="12"/>
                  </a:lnTo>
                  <a:lnTo>
                    <a:pt x="30" y="12"/>
                  </a:lnTo>
                  <a:lnTo>
                    <a:pt x="36" y="12"/>
                  </a:lnTo>
                  <a:lnTo>
                    <a:pt x="42" y="12"/>
                  </a:lnTo>
                  <a:lnTo>
                    <a:pt x="42" y="18"/>
                  </a:lnTo>
                  <a:lnTo>
                    <a:pt x="42" y="24"/>
                  </a:lnTo>
                  <a:lnTo>
                    <a:pt x="42" y="30"/>
                  </a:lnTo>
                  <a:lnTo>
                    <a:pt x="30" y="42"/>
                  </a:lnTo>
                  <a:lnTo>
                    <a:pt x="24" y="42"/>
                  </a:lnTo>
                  <a:lnTo>
                    <a:pt x="18" y="42"/>
                  </a:lnTo>
                  <a:lnTo>
                    <a:pt x="1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2" name="Freeform 1080"/>
            <p:cNvSpPr>
              <a:spLocks/>
            </p:cNvSpPr>
            <p:nvPr/>
          </p:nvSpPr>
          <p:spPr bwMode="auto">
            <a:xfrm>
              <a:off x="4170" y="1752"/>
              <a:ext cx="66" cy="42"/>
            </a:xfrm>
            <a:custGeom>
              <a:avLst/>
              <a:gdLst>
                <a:gd name="T0" fmla="*/ 54 w 66"/>
                <a:gd name="T1" fmla="*/ 42 h 42"/>
                <a:gd name="T2" fmla="*/ 48 w 66"/>
                <a:gd name="T3" fmla="*/ 42 h 42"/>
                <a:gd name="T4" fmla="*/ 48 w 66"/>
                <a:gd name="T5" fmla="*/ 36 h 42"/>
                <a:gd name="T6" fmla="*/ 48 w 66"/>
                <a:gd name="T7" fmla="*/ 30 h 42"/>
                <a:gd name="T8" fmla="*/ 42 w 66"/>
                <a:gd name="T9" fmla="*/ 30 h 42"/>
                <a:gd name="T10" fmla="*/ 48 w 66"/>
                <a:gd name="T11" fmla="*/ 30 h 42"/>
                <a:gd name="T12" fmla="*/ 42 w 66"/>
                <a:gd name="T13" fmla="*/ 24 h 42"/>
                <a:gd name="T14" fmla="*/ 48 w 66"/>
                <a:gd name="T15" fmla="*/ 24 h 42"/>
                <a:gd name="T16" fmla="*/ 42 w 66"/>
                <a:gd name="T17" fmla="*/ 24 h 42"/>
                <a:gd name="T18" fmla="*/ 42 w 66"/>
                <a:gd name="T19" fmla="*/ 18 h 42"/>
                <a:gd name="T20" fmla="*/ 36 w 66"/>
                <a:gd name="T21" fmla="*/ 24 h 42"/>
                <a:gd name="T22" fmla="*/ 36 w 66"/>
                <a:gd name="T23" fmla="*/ 18 h 42"/>
                <a:gd name="T24" fmla="*/ 36 w 66"/>
                <a:gd name="T25" fmla="*/ 12 h 42"/>
                <a:gd name="T26" fmla="*/ 36 w 66"/>
                <a:gd name="T27" fmla="*/ 18 h 42"/>
                <a:gd name="T28" fmla="*/ 30 w 66"/>
                <a:gd name="T29" fmla="*/ 12 h 42"/>
                <a:gd name="T30" fmla="*/ 30 w 66"/>
                <a:gd name="T31" fmla="*/ 18 h 42"/>
                <a:gd name="T32" fmla="*/ 30 w 66"/>
                <a:gd name="T33" fmla="*/ 12 h 42"/>
                <a:gd name="T34" fmla="*/ 24 w 66"/>
                <a:gd name="T35" fmla="*/ 18 h 42"/>
                <a:gd name="T36" fmla="*/ 24 w 66"/>
                <a:gd name="T37" fmla="*/ 12 h 42"/>
                <a:gd name="T38" fmla="*/ 18 w 66"/>
                <a:gd name="T39" fmla="*/ 12 h 42"/>
                <a:gd name="T40" fmla="*/ 12 w 66"/>
                <a:gd name="T41" fmla="*/ 12 h 42"/>
                <a:gd name="T42" fmla="*/ 6 w 66"/>
                <a:gd name="T43" fmla="*/ 12 h 42"/>
                <a:gd name="T44" fmla="*/ 6 w 66"/>
                <a:gd name="T45" fmla="*/ 18 h 42"/>
                <a:gd name="T46" fmla="*/ 0 w 66"/>
                <a:gd name="T47" fmla="*/ 18 h 42"/>
                <a:gd name="T48" fmla="*/ 0 w 66"/>
                <a:gd name="T49" fmla="*/ 12 h 42"/>
                <a:gd name="T50" fmla="*/ 18 w 66"/>
                <a:gd name="T51" fmla="*/ 6 h 42"/>
                <a:gd name="T52" fmla="*/ 66 w 66"/>
                <a:gd name="T53" fmla="*/ 0 h 42"/>
                <a:gd name="T54" fmla="*/ 60 w 66"/>
                <a:gd name="T55" fmla="*/ 0 h 42"/>
                <a:gd name="T56" fmla="*/ 60 w 66"/>
                <a:gd name="T57" fmla="*/ 6 h 42"/>
                <a:gd name="T58" fmla="*/ 60 w 66"/>
                <a:gd name="T59" fmla="*/ 12 h 42"/>
                <a:gd name="T60" fmla="*/ 60 w 66"/>
                <a:gd name="T61" fmla="*/ 18 h 42"/>
                <a:gd name="T62" fmla="*/ 54 w 66"/>
                <a:gd name="T63" fmla="*/ 18 h 42"/>
                <a:gd name="T64" fmla="*/ 60 w 66"/>
                <a:gd name="T65" fmla="*/ 24 h 42"/>
                <a:gd name="T66" fmla="*/ 54 w 66"/>
                <a:gd name="T6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42">
                  <a:moveTo>
                    <a:pt x="54" y="42"/>
                  </a:moveTo>
                  <a:lnTo>
                    <a:pt x="48" y="42"/>
                  </a:lnTo>
                  <a:lnTo>
                    <a:pt x="48" y="36"/>
                  </a:lnTo>
                  <a:lnTo>
                    <a:pt x="48" y="30"/>
                  </a:lnTo>
                  <a:lnTo>
                    <a:pt x="42" y="30"/>
                  </a:lnTo>
                  <a:lnTo>
                    <a:pt x="48" y="30"/>
                  </a:lnTo>
                  <a:lnTo>
                    <a:pt x="42" y="24"/>
                  </a:lnTo>
                  <a:lnTo>
                    <a:pt x="48" y="24"/>
                  </a:lnTo>
                  <a:lnTo>
                    <a:pt x="42" y="24"/>
                  </a:lnTo>
                  <a:lnTo>
                    <a:pt x="42" y="18"/>
                  </a:lnTo>
                  <a:lnTo>
                    <a:pt x="36" y="24"/>
                  </a:lnTo>
                  <a:lnTo>
                    <a:pt x="36" y="18"/>
                  </a:lnTo>
                  <a:lnTo>
                    <a:pt x="36" y="12"/>
                  </a:lnTo>
                  <a:lnTo>
                    <a:pt x="36" y="18"/>
                  </a:lnTo>
                  <a:lnTo>
                    <a:pt x="30" y="12"/>
                  </a:lnTo>
                  <a:lnTo>
                    <a:pt x="30" y="18"/>
                  </a:lnTo>
                  <a:lnTo>
                    <a:pt x="30" y="12"/>
                  </a:lnTo>
                  <a:lnTo>
                    <a:pt x="24" y="18"/>
                  </a:lnTo>
                  <a:lnTo>
                    <a:pt x="24" y="12"/>
                  </a:lnTo>
                  <a:lnTo>
                    <a:pt x="18" y="12"/>
                  </a:lnTo>
                  <a:lnTo>
                    <a:pt x="12" y="12"/>
                  </a:lnTo>
                  <a:lnTo>
                    <a:pt x="6" y="12"/>
                  </a:lnTo>
                  <a:lnTo>
                    <a:pt x="6" y="18"/>
                  </a:lnTo>
                  <a:lnTo>
                    <a:pt x="0" y="18"/>
                  </a:lnTo>
                  <a:lnTo>
                    <a:pt x="0" y="12"/>
                  </a:lnTo>
                  <a:lnTo>
                    <a:pt x="18" y="6"/>
                  </a:lnTo>
                  <a:lnTo>
                    <a:pt x="66" y="0"/>
                  </a:lnTo>
                  <a:lnTo>
                    <a:pt x="60" y="0"/>
                  </a:lnTo>
                  <a:lnTo>
                    <a:pt x="60" y="6"/>
                  </a:lnTo>
                  <a:lnTo>
                    <a:pt x="60" y="12"/>
                  </a:lnTo>
                  <a:lnTo>
                    <a:pt x="60" y="18"/>
                  </a:lnTo>
                  <a:lnTo>
                    <a:pt x="54" y="18"/>
                  </a:lnTo>
                  <a:lnTo>
                    <a:pt x="60" y="24"/>
                  </a:lnTo>
                  <a:lnTo>
                    <a:pt x="54"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3" name="Freeform 1081"/>
            <p:cNvSpPr>
              <a:spLocks/>
            </p:cNvSpPr>
            <p:nvPr/>
          </p:nvSpPr>
          <p:spPr bwMode="auto">
            <a:xfrm>
              <a:off x="4116" y="1764"/>
              <a:ext cx="54" cy="36"/>
            </a:xfrm>
            <a:custGeom>
              <a:avLst/>
              <a:gdLst>
                <a:gd name="T0" fmla="*/ 48 w 54"/>
                <a:gd name="T1" fmla="*/ 18 h 36"/>
                <a:gd name="T2" fmla="*/ 42 w 54"/>
                <a:gd name="T3" fmla="*/ 18 h 36"/>
                <a:gd name="T4" fmla="*/ 36 w 54"/>
                <a:gd name="T5" fmla="*/ 18 h 36"/>
                <a:gd name="T6" fmla="*/ 30 w 54"/>
                <a:gd name="T7" fmla="*/ 18 h 36"/>
                <a:gd name="T8" fmla="*/ 24 w 54"/>
                <a:gd name="T9" fmla="*/ 18 h 36"/>
                <a:gd name="T10" fmla="*/ 24 w 54"/>
                <a:gd name="T11" fmla="*/ 12 h 36"/>
                <a:gd name="T12" fmla="*/ 18 w 54"/>
                <a:gd name="T13" fmla="*/ 12 h 36"/>
                <a:gd name="T14" fmla="*/ 18 w 54"/>
                <a:gd name="T15" fmla="*/ 18 h 36"/>
                <a:gd name="T16" fmla="*/ 18 w 54"/>
                <a:gd name="T17" fmla="*/ 24 h 36"/>
                <a:gd name="T18" fmla="*/ 12 w 54"/>
                <a:gd name="T19" fmla="*/ 30 h 36"/>
                <a:gd name="T20" fmla="*/ 12 w 54"/>
                <a:gd name="T21" fmla="*/ 36 h 36"/>
                <a:gd name="T22" fmla="*/ 6 w 54"/>
                <a:gd name="T23" fmla="*/ 30 h 36"/>
                <a:gd name="T24" fmla="*/ 0 w 54"/>
                <a:gd name="T25" fmla="*/ 30 h 36"/>
                <a:gd name="T26" fmla="*/ 6 w 54"/>
                <a:gd name="T27" fmla="*/ 6 h 36"/>
                <a:gd name="T28" fmla="*/ 18 w 54"/>
                <a:gd name="T29" fmla="*/ 6 h 36"/>
                <a:gd name="T30" fmla="*/ 48 w 54"/>
                <a:gd name="T31" fmla="*/ 0 h 36"/>
                <a:gd name="T32" fmla="*/ 54 w 54"/>
                <a:gd name="T33" fmla="*/ 0 h 36"/>
                <a:gd name="T34" fmla="*/ 54 w 54"/>
                <a:gd name="T35" fmla="*/ 6 h 36"/>
                <a:gd name="T36" fmla="*/ 48 w 54"/>
                <a:gd name="T37" fmla="*/ 6 h 36"/>
                <a:gd name="T38" fmla="*/ 48 w 54"/>
                <a:gd name="T39" fmla="*/ 12 h 36"/>
                <a:gd name="T40" fmla="*/ 48 w 54"/>
                <a:gd name="T4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6">
                  <a:moveTo>
                    <a:pt x="48" y="18"/>
                  </a:moveTo>
                  <a:lnTo>
                    <a:pt x="42" y="18"/>
                  </a:lnTo>
                  <a:lnTo>
                    <a:pt x="36" y="18"/>
                  </a:lnTo>
                  <a:lnTo>
                    <a:pt x="30" y="18"/>
                  </a:lnTo>
                  <a:lnTo>
                    <a:pt x="24" y="18"/>
                  </a:lnTo>
                  <a:lnTo>
                    <a:pt x="24" y="12"/>
                  </a:lnTo>
                  <a:lnTo>
                    <a:pt x="18" y="12"/>
                  </a:lnTo>
                  <a:lnTo>
                    <a:pt x="18" y="18"/>
                  </a:lnTo>
                  <a:lnTo>
                    <a:pt x="18" y="24"/>
                  </a:lnTo>
                  <a:lnTo>
                    <a:pt x="12" y="30"/>
                  </a:lnTo>
                  <a:lnTo>
                    <a:pt x="12" y="36"/>
                  </a:lnTo>
                  <a:lnTo>
                    <a:pt x="6" y="30"/>
                  </a:lnTo>
                  <a:lnTo>
                    <a:pt x="0" y="30"/>
                  </a:lnTo>
                  <a:lnTo>
                    <a:pt x="6" y="6"/>
                  </a:lnTo>
                  <a:lnTo>
                    <a:pt x="18" y="6"/>
                  </a:lnTo>
                  <a:lnTo>
                    <a:pt x="48" y="0"/>
                  </a:lnTo>
                  <a:lnTo>
                    <a:pt x="54" y="0"/>
                  </a:lnTo>
                  <a:lnTo>
                    <a:pt x="54" y="6"/>
                  </a:lnTo>
                  <a:lnTo>
                    <a:pt x="48" y="6"/>
                  </a:lnTo>
                  <a:lnTo>
                    <a:pt x="48" y="12"/>
                  </a:lnTo>
                  <a:lnTo>
                    <a:pt x="48"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4" name="Freeform 1082"/>
            <p:cNvSpPr>
              <a:spLocks/>
            </p:cNvSpPr>
            <p:nvPr/>
          </p:nvSpPr>
          <p:spPr bwMode="auto">
            <a:xfrm>
              <a:off x="4326" y="1722"/>
              <a:ext cx="42" cy="36"/>
            </a:xfrm>
            <a:custGeom>
              <a:avLst/>
              <a:gdLst>
                <a:gd name="T0" fmla="*/ 30 w 42"/>
                <a:gd name="T1" fmla="*/ 0 h 36"/>
                <a:gd name="T2" fmla="*/ 42 w 42"/>
                <a:gd name="T3" fmla="*/ 36 h 36"/>
                <a:gd name="T4" fmla="*/ 36 w 42"/>
                <a:gd name="T5" fmla="*/ 36 h 36"/>
                <a:gd name="T6" fmla="*/ 24 w 42"/>
                <a:gd name="T7" fmla="*/ 36 h 36"/>
                <a:gd name="T8" fmla="*/ 24 w 42"/>
                <a:gd name="T9" fmla="*/ 30 h 36"/>
                <a:gd name="T10" fmla="*/ 24 w 42"/>
                <a:gd name="T11" fmla="*/ 24 h 36"/>
                <a:gd name="T12" fmla="*/ 18 w 42"/>
                <a:gd name="T13" fmla="*/ 18 h 36"/>
                <a:gd name="T14" fmla="*/ 12 w 42"/>
                <a:gd name="T15" fmla="*/ 24 h 36"/>
                <a:gd name="T16" fmla="*/ 12 w 42"/>
                <a:gd name="T17" fmla="*/ 18 h 36"/>
                <a:gd name="T18" fmla="*/ 6 w 42"/>
                <a:gd name="T19" fmla="*/ 18 h 36"/>
                <a:gd name="T20" fmla="*/ 6 w 42"/>
                <a:gd name="T21" fmla="*/ 12 h 36"/>
                <a:gd name="T22" fmla="*/ 0 w 42"/>
                <a:gd name="T23" fmla="*/ 12 h 36"/>
                <a:gd name="T24" fmla="*/ 0 w 42"/>
                <a:gd name="T25" fmla="*/ 6 h 36"/>
                <a:gd name="T26" fmla="*/ 6 w 42"/>
                <a:gd name="T27" fmla="*/ 6 h 36"/>
                <a:gd name="T28" fmla="*/ 30 w 42"/>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36">
                  <a:moveTo>
                    <a:pt x="30" y="0"/>
                  </a:moveTo>
                  <a:lnTo>
                    <a:pt x="42" y="36"/>
                  </a:lnTo>
                  <a:lnTo>
                    <a:pt x="36" y="36"/>
                  </a:lnTo>
                  <a:lnTo>
                    <a:pt x="24" y="36"/>
                  </a:lnTo>
                  <a:lnTo>
                    <a:pt x="24" y="30"/>
                  </a:lnTo>
                  <a:lnTo>
                    <a:pt x="24" y="24"/>
                  </a:lnTo>
                  <a:lnTo>
                    <a:pt x="18" y="18"/>
                  </a:lnTo>
                  <a:lnTo>
                    <a:pt x="12" y="24"/>
                  </a:lnTo>
                  <a:lnTo>
                    <a:pt x="12" y="18"/>
                  </a:lnTo>
                  <a:lnTo>
                    <a:pt x="6" y="18"/>
                  </a:lnTo>
                  <a:lnTo>
                    <a:pt x="6" y="12"/>
                  </a:lnTo>
                  <a:lnTo>
                    <a:pt x="0" y="12"/>
                  </a:lnTo>
                  <a:lnTo>
                    <a:pt x="0" y="6"/>
                  </a:lnTo>
                  <a:lnTo>
                    <a:pt x="6" y="6"/>
                  </a:lnTo>
                  <a:lnTo>
                    <a:pt x="30"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5" name="Freeform 1083"/>
            <p:cNvSpPr>
              <a:spLocks/>
            </p:cNvSpPr>
            <p:nvPr/>
          </p:nvSpPr>
          <p:spPr bwMode="auto">
            <a:xfrm>
              <a:off x="4086" y="1770"/>
              <a:ext cx="36" cy="60"/>
            </a:xfrm>
            <a:custGeom>
              <a:avLst/>
              <a:gdLst>
                <a:gd name="T0" fmla="*/ 30 w 36"/>
                <a:gd name="T1" fmla="*/ 24 h 60"/>
                <a:gd name="T2" fmla="*/ 30 w 36"/>
                <a:gd name="T3" fmla="*/ 30 h 60"/>
                <a:gd name="T4" fmla="*/ 24 w 36"/>
                <a:gd name="T5" fmla="*/ 30 h 60"/>
                <a:gd name="T6" fmla="*/ 24 w 36"/>
                <a:gd name="T7" fmla="*/ 36 h 60"/>
                <a:gd name="T8" fmla="*/ 18 w 36"/>
                <a:gd name="T9" fmla="*/ 42 h 60"/>
                <a:gd name="T10" fmla="*/ 18 w 36"/>
                <a:gd name="T11" fmla="*/ 48 h 60"/>
                <a:gd name="T12" fmla="*/ 12 w 36"/>
                <a:gd name="T13" fmla="*/ 48 h 60"/>
                <a:gd name="T14" fmla="*/ 6 w 36"/>
                <a:gd name="T15" fmla="*/ 54 h 60"/>
                <a:gd name="T16" fmla="*/ 6 w 36"/>
                <a:gd name="T17" fmla="*/ 60 h 60"/>
                <a:gd name="T18" fmla="*/ 0 w 36"/>
                <a:gd name="T19" fmla="*/ 6 h 60"/>
                <a:gd name="T20" fmla="*/ 6 w 36"/>
                <a:gd name="T21" fmla="*/ 6 h 60"/>
                <a:gd name="T22" fmla="*/ 36 w 36"/>
                <a:gd name="T23" fmla="*/ 0 h 60"/>
                <a:gd name="T24" fmla="*/ 30 w 36"/>
                <a:gd name="T25"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0">
                  <a:moveTo>
                    <a:pt x="30" y="24"/>
                  </a:moveTo>
                  <a:lnTo>
                    <a:pt x="30" y="30"/>
                  </a:lnTo>
                  <a:lnTo>
                    <a:pt x="24" y="30"/>
                  </a:lnTo>
                  <a:lnTo>
                    <a:pt x="24" y="36"/>
                  </a:lnTo>
                  <a:lnTo>
                    <a:pt x="18" y="42"/>
                  </a:lnTo>
                  <a:lnTo>
                    <a:pt x="18" y="48"/>
                  </a:lnTo>
                  <a:lnTo>
                    <a:pt x="12" y="48"/>
                  </a:lnTo>
                  <a:lnTo>
                    <a:pt x="6" y="54"/>
                  </a:lnTo>
                  <a:lnTo>
                    <a:pt x="6" y="60"/>
                  </a:lnTo>
                  <a:lnTo>
                    <a:pt x="0" y="6"/>
                  </a:lnTo>
                  <a:lnTo>
                    <a:pt x="6" y="6"/>
                  </a:lnTo>
                  <a:lnTo>
                    <a:pt x="36" y="0"/>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6" name="Freeform 1084"/>
            <p:cNvSpPr>
              <a:spLocks/>
            </p:cNvSpPr>
            <p:nvPr/>
          </p:nvSpPr>
          <p:spPr bwMode="auto">
            <a:xfrm>
              <a:off x="4302" y="1728"/>
              <a:ext cx="36" cy="36"/>
            </a:xfrm>
            <a:custGeom>
              <a:avLst/>
              <a:gdLst>
                <a:gd name="T0" fmla="*/ 18 w 36"/>
                <a:gd name="T1" fmla="*/ 36 h 36"/>
                <a:gd name="T2" fmla="*/ 18 w 36"/>
                <a:gd name="T3" fmla="*/ 30 h 36"/>
                <a:gd name="T4" fmla="*/ 12 w 36"/>
                <a:gd name="T5" fmla="*/ 30 h 36"/>
                <a:gd name="T6" fmla="*/ 6 w 36"/>
                <a:gd name="T7" fmla="*/ 24 h 36"/>
                <a:gd name="T8" fmla="*/ 0 w 36"/>
                <a:gd name="T9" fmla="*/ 18 h 36"/>
                <a:gd name="T10" fmla="*/ 0 w 36"/>
                <a:gd name="T11" fmla="*/ 6 h 36"/>
                <a:gd name="T12" fmla="*/ 24 w 36"/>
                <a:gd name="T13" fmla="*/ 0 h 36"/>
                <a:gd name="T14" fmla="*/ 24 w 36"/>
                <a:gd name="T15" fmla="*/ 6 h 36"/>
                <a:gd name="T16" fmla="*/ 30 w 36"/>
                <a:gd name="T17" fmla="*/ 6 h 36"/>
                <a:gd name="T18" fmla="*/ 30 w 36"/>
                <a:gd name="T19" fmla="*/ 12 h 36"/>
                <a:gd name="T20" fmla="*/ 36 w 36"/>
                <a:gd name="T21" fmla="*/ 12 h 36"/>
                <a:gd name="T22" fmla="*/ 36 w 36"/>
                <a:gd name="T23" fmla="*/ 18 h 36"/>
                <a:gd name="T24" fmla="*/ 36 w 36"/>
                <a:gd name="T25" fmla="*/ 30 h 36"/>
                <a:gd name="T26" fmla="*/ 30 w 36"/>
                <a:gd name="T27" fmla="*/ 36 h 36"/>
                <a:gd name="T28" fmla="*/ 18 w 3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36"/>
                  </a:moveTo>
                  <a:lnTo>
                    <a:pt x="18" y="30"/>
                  </a:lnTo>
                  <a:lnTo>
                    <a:pt x="12" y="30"/>
                  </a:lnTo>
                  <a:lnTo>
                    <a:pt x="6" y="24"/>
                  </a:lnTo>
                  <a:lnTo>
                    <a:pt x="0" y="18"/>
                  </a:lnTo>
                  <a:lnTo>
                    <a:pt x="0" y="6"/>
                  </a:lnTo>
                  <a:lnTo>
                    <a:pt x="24" y="0"/>
                  </a:lnTo>
                  <a:lnTo>
                    <a:pt x="24" y="6"/>
                  </a:lnTo>
                  <a:lnTo>
                    <a:pt x="30" y="6"/>
                  </a:lnTo>
                  <a:lnTo>
                    <a:pt x="30" y="12"/>
                  </a:lnTo>
                  <a:lnTo>
                    <a:pt x="36" y="12"/>
                  </a:lnTo>
                  <a:lnTo>
                    <a:pt x="36" y="18"/>
                  </a:lnTo>
                  <a:lnTo>
                    <a:pt x="36" y="30"/>
                  </a:lnTo>
                  <a:lnTo>
                    <a:pt x="30" y="36"/>
                  </a:lnTo>
                  <a:lnTo>
                    <a:pt x="18"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7" name="Freeform 1085"/>
            <p:cNvSpPr>
              <a:spLocks/>
            </p:cNvSpPr>
            <p:nvPr/>
          </p:nvSpPr>
          <p:spPr bwMode="auto">
            <a:xfrm>
              <a:off x="4014" y="1782"/>
              <a:ext cx="48" cy="30"/>
            </a:xfrm>
            <a:custGeom>
              <a:avLst/>
              <a:gdLst>
                <a:gd name="T0" fmla="*/ 42 w 48"/>
                <a:gd name="T1" fmla="*/ 30 h 30"/>
                <a:gd name="T2" fmla="*/ 36 w 48"/>
                <a:gd name="T3" fmla="*/ 24 h 30"/>
                <a:gd name="T4" fmla="*/ 30 w 48"/>
                <a:gd name="T5" fmla="*/ 24 h 30"/>
                <a:gd name="T6" fmla="*/ 30 w 48"/>
                <a:gd name="T7" fmla="*/ 18 h 30"/>
                <a:gd name="T8" fmla="*/ 18 w 48"/>
                <a:gd name="T9" fmla="*/ 18 h 30"/>
                <a:gd name="T10" fmla="*/ 6 w 48"/>
                <a:gd name="T11" fmla="*/ 18 h 30"/>
                <a:gd name="T12" fmla="*/ 0 w 48"/>
                <a:gd name="T13" fmla="*/ 12 h 30"/>
                <a:gd name="T14" fmla="*/ 0 w 48"/>
                <a:gd name="T15" fmla="*/ 6 h 30"/>
                <a:gd name="T16" fmla="*/ 36 w 48"/>
                <a:gd name="T17" fmla="*/ 0 h 30"/>
                <a:gd name="T18" fmla="*/ 48 w 48"/>
                <a:gd name="T19" fmla="*/ 0 h 30"/>
                <a:gd name="T20" fmla="*/ 48 w 48"/>
                <a:gd name="T21" fmla="*/ 6 h 30"/>
                <a:gd name="T22" fmla="*/ 42 w 48"/>
                <a:gd name="T23" fmla="*/ 24 h 30"/>
                <a:gd name="T24" fmla="*/ 42 w 48"/>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0">
                  <a:moveTo>
                    <a:pt x="42" y="30"/>
                  </a:moveTo>
                  <a:lnTo>
                    <a:pt x="36" y="24"/>
                  </a:lnTo>
                  <a:lnTo>
                    <a:pt x="30" y="24"/>
                  </a:lnTo>
                  <a:lnTo>
                    <a:pt x="30" y="18"/>
                  </a:lnTo>
                  <a:lnTo>
                    <a:pt x="18" y="18"/>
                  </a:lnTo>
                  <a:lnTo>
                    <a:pt x="6" y="18"/>
                  </a:lnTo>
                  <a:lnTo>
                    <a:pt x="0" y="12"/>
                  </a:lnTo>
                  <a:lnTo>
                    <a:pt x="0" y="6"/>
                  </a:lnTo>
                  <a:lnTo>
                    <a:pt x="36" y="0"/>
                  </a:lnTo>
                  <a:lnTo>
                    <a:pt x="48" y="0"/>
                  </a:lnTo>
                  <a:lnTo>
                    <a:pt x="48" y="6"/>
                  </a:lnTo>
                  <a:lnTo>
                    <a:pt x="42" y="24"/>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8" name="Freeform 1086"/>
            <p:cNvSpPr>
              <a:spLocks/>
            </p:cNvSpPr>
            <p:nvPr/>
          </p:nvSpPr>
          <p:spPr bwMode="auto">
            <a:xfrm>
              <a:off x="4056" y="1776"/>
              <a:ext cx="36" cy="54"/>
            </a:xfrm>
            <a:custGeom>
              <a:avLst/>
              <a:gdLst>
                <a:gd name="T0" fmla="*/ 12 w 36"/>
                <a:gd name="T1" fmla="*/ 54 h 54"/>
                <a:gd name="T2" fmla="*/ 6 w 36"/>
                <a:gd name="T3" fmla="*/ 54 h 54"/>
                <a:gd name="T4" fmla="*/ 6 w 36"/>
                <a:gd name="T5" fmla="*/ 48 h 54"/>
                <a:gd name="T6" fmla="*/ 0 w 36"/>
                <a:gd name="T7" fmla="*/ 48 h 54"/>
                <a:gd name="T8" fmla="*/ 0 w 36"/>
                <a:gd name="T9" fmla="*/ 36 h 54"/>
                <a:gd name="T10" fmla="*/ 0 w 36"/>
                <a:gd name="T11" fmla="*/ 30 h 54"/>
                <a:gd name="T12" fmla="*/ 6 w 36"/>
                <a:gd name="T13" fmla="*/ 12 h 54"/>
                <a:gd name="T14" fmla="*/ 6 w 36"/>
                <a:gd name="T15" fmla="*/ 6 h 54"/>
                <a:gd name="T16" fmla="*/ 30 w 36"/>
                <a:gd name="T17" fmla="*/ 0 h 54"/>
                <a:gd name="T18" fmla="*/ 36 w 36"/>
                <a:gd name="T19" fmla="*/ 54 h 54"/>
                <a:gd name="T20" fmla="*/ 30 w 36"/>
                <a:gd name="T21" fmla="*/ 48 h 54"/>
                <a:gd name="T22" fmla="*/ 18 w 36"/>
                <a:gd name="T23" fmla="*/ 48 h 54"/>
                <a:gd name="T24" fmla="*/ 12 w 36"/>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4">
                  <a:moveTo>
                    <a:pt x="12" y="54"/>
                  </a:moveTo>
                  <a:lnTo>
                    <a:pt x="6" y="54"/>
                  </a:lnTo>
                  <a:lnTo>
                    <a:pt x="6" y="48"/>
                  </a:lnTo>
                  <a:lnTo>
                    <a:pt x="0" y="48"/>
                  </a:lnTo>
                  <a:lnTo>
                    <a:pt x="0" y="36"/>
                  </a:lnTo>
                  <a:lnTo>
                    <a:pt x="0" y="30"/>
                  </a:lnTo>
                  <a:lnTo>
                    <a:pt x="6" y="12"/>
                  </a:lnTo>
                  <a:lnTo>
                    <a:pt x="6" y="6"/>
                  </a:lnTo>
                  <a:lnTo>
                    <a:pt x="30" y="0"/>
                  </a:lnTo>
                  <a:lnTo>
                    <a:pt x="36" y="54"/>
                  </a:lnTo>
                  <a:lnTo>
                    <a:pt x="30" y="48"/>
                  </a:lnTo>
                  <a:lnTo>
                    <a:pt x="18" y="48"/>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9" name="Freeform 1087"/>
            <p:cNvSpPr>
              <a:spLocks/>
            </p:cNvSpPr>
            <p:nvPr/>
          </p:nvSpPr>
          <p:spPr bwMode="auto">
            <a:xfrm>
              <a:off x="4248" y="1740"/>
              <a:ext cx="36" cy="42"/>
            </a:xfrm>
            <a:custGeom>
              <a:avLst/>
              <a:gdLst>
                <a:gd name="T0" fmla="*/ 36 w 36"/>
                <a:gd name="T1" fmla="*/ 36 h 42"/>
                <a:gd name="T2" fmla="*/ 30 w 36"/>
                <a:gd name="T3" fmla="*/ 36 h 42"/>
                <a:gd name="T4" fmla="*/ 24 w 36"/>
                <a:gd name="T5" fmla="*/ 42 h 42"/>
                <a:gd name="T6" fmla="*/ 24 w 36"/>
                <a:gd name="T7" fmla="*/ 36 h 42"/>
                <a:gd name="T8" fmla="*/ 24 w 36"/>
                <a:gd name="T9" fmla="*/ 42 h 42"/>
                <a:gd name="T10" fmla="*/ 24 w 36"/>
                <a:gd name="T11" fmla="*/ 36 h 42"/>
                <a:gd name="T12" fmla="*/ 12 w 36"/>
                <a:gd name="T13" fmla="*/ 42 h 42"/>
                <a:gd name="T14" fmla="*/ 18 w 36"/>
                <a:gd name="T15" fmla="*/ 24 h 42"/>
                <a:gd name="T16" fmla="*/ 12 w 36"/>
                <a:gd name="T17" fmla="*/ 24 h 42"/>
                <a:gd name="T18" fmla="*/ 12 w 36"/>
                <a:gd name="T19" fmla="*/ 18 h 42"/>
                <a:gd name="T20" fmla="*/ 6 w 36"/>
                <a:gd name="T21" fmla="*/ 18 h 42"/>
                <a:gd name="T22" fmla="*/ 0 w 36"/>
                <a:gd name="T23" fmla="*/ 18 h 42"/>
                <a:gd name="T24" fmla="*/ 0 w 36"/>
                <a:gd name="T25" fmla="*/ 12 h 42"/>
                <a:gd name="T26" fmla="*/ 6 w 36"/>
                <a:gd name="T27" fmla="*/ 12 h 42"/>
                <a:gd name="T28" fmla="*/ 6 w 36"/>
                <a:gd name="T29" fmla="*/ 6 h 42"/>
                <a:gd name="T30" fmla="*/ 18 w 36"/>
                <a:gd name="T31" fmla="*/ 0 h 42"/>
                <a:gd name="T32" fmla="*/ 36 w 36"/>
                <a:gd name="T33" fmla="*/ 0 h 42"/>
                <a:gd name="T34" fmla="*/ 36 w 36"/>
                <a:gd name="T35" fmla="*/ 24 h 42"/>
                <a:gd name="T36" fmla="*/ 36 w 36"/>
                <a:gd name="T37" fmla="*/ 30 h 42"/>
                <a:gd name="T38" fmla="*/ 36 w 36"/>
                <a:gd name="T3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2">
                  <a:moveTo>
                    <a:pt x="36" y="36"/>
                  </a:moveTo>
                  <a:lnTo>
                    <a:pt x="30" y="36"/>
                  </a:lnTo>
                  <a:lnTo>
                    <a:pt x="24" y="42"/>
                  </a:lnTo>
                  <a:lnTo>
                    <a:pt x="24" y="36"/>
                  </a:lnTo>
                  <a:lnTo>
                    <a:pt x="24" y="42"/>
                  </a:lnTo>
                  <a:lnTo>
                    <a:pt x="24" y="36"/>
                  </a:lnTo>
                  <a:lnTo>
                    <a:pt x="12" y="42"/>
                  </a:lnTo>
                  <a:lnTo>
                    <a:pt x="18" y="24"/>
                  </a:lnTo>
                  <a:lnTo>
                    <a:pt x="12" y="24"/>
                  </a:lnTo>
                  <a:lnTo>
                    <a:pt x="12" y="18"/>
                  </a:lnTo>
                  <a:lnTo>
                    <a:pt x="6" y="18"/>
                  </a:lnTo>
                  <a:lnTo>
                    <a:pt x="0" y="18"/>
                  </a:lnTo>
                  <a:lnTo>
                    <a:pt x="0" y="12"/>
                  </a:lnTo>
                  <a:lnTo>
                    <a:pt x="6" y="12"/>
                  </a:lnTo>
                  <a:lnTo>
                    <a:pt x="6" y="6"/>
                  </a:lnTo>
                  <a:lnTo>
                    <a:pt x="18" y="0"/>
                  </a:lnTo>
                  <a:lnTo>
                    <a:pt x="36" y="0"/>
                  </a:lnTo>
                  <a:lnTo>
                    <a:pt x="36" y="24"/>
                  </a:lnTo>
                  <a:lnTo>
                    <a:pt x="36" y="30"/>
                  </a:lnTo>
                  <a:lnTo>
                    <a:pt x="3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0" name="Freeform 1088"/>
            <p:cNvSpPr>
              <a:spLocks/>
            </p:cNvSpPr>
            <p:nvPr/>
          </p:nvSpPr>
          <p:spPr bwMode="auto">
            <a:xfrm>
              <a:off x="4284" y="1734"/>
              <a:ext cx="42" cy="54"/>
            </a:xfrm>
            <a:custGeom>
              <a:avLst/>
              <a:gdLst>
                <a:gd name="T0" fmla="*/ 18 w 42"/>
                <a:gd name="T1" fmla="*/ 54 h 54"/>
                <a:gd name="T2" fmla="*/ 12 w 42"/>
                <a:gd name="T3" fmla="*/ 54 h 54"/>
                <a:gd name="T4" fmla="*/ 12 w 42"/>
                <a:gd name="T5" fmla="*/ 48 h 54"/>
                <a:gd name="T6" fmla="*/ 6 w 42"/>
                <a:gd name="T7" fmla="*/ 48 h 54"/>
                <a:gd name="T8" fmla="*/ 0 w 42"/>
                <a:gd name="T9" fmla="*/ 42 h 54"/>
                <a:gd name="T10" fmla="*/ 0 w 42"/>
                <a:gd name="T11" fmla="*/ 36 h 54"/>
                <a:gd name="T12" fmla="*/ 0 w 42"/>
                <a:gd name="T13" fmla="*/ 30 h 54"/>
                <a:gd name="T14" fmla="*/ 0 w 42"/>
                <a:gd name="T15" fmla="*/ 6 h 54"/>
                <a:gd name="T16" fmla="*/ 18 w 42"/>
                <a:gd name="T17" fmla="*/ 0 h 54"/>
                <a:gd name="T18" fmla="*/ 18 w 42"/>
                <a:gd name="T19" fmla="*/ 12 h 54"/>
                <a:gd name="T20" fmla="*/ 24 w 42"/>
                <a:gd name="T21" fmla="*/ 18 h 54"/>
                <a:gd name="T22" fmla="*/ 30 w 42"/>
                <a:gd name="T23" fmla="*/ 24 h 54"/>
                <a:gd name="T24" fmla="*/ 36 w 42"/>
                <a:gd name="T25" fmla="*/ 24 h 54"/>
                <a:gd name="T26" fmla="*/ 36 w 42"/>
                <a:gd name="T27" fmla="*/ 30 h 54"/>
                <a:gd name="T28" fmla="*/ 42 w 42"/>
                <a:gd name="T29" fmla="*/ 48 h 54"/>
                <a:gd name="T30" fmla="*/ 30 w 42"/>
                <a:gd name="T31" fmla="*/ 48 h 54"/>
                <a:gd name="T32" fmla="*/ 24 w 42"/>
                <a:gd name="T33" fmla="*/ 36 h 54"/>
                <a:gd name="T34" fmla="*/ 12 w 42"/>
                <a:gd name="T35" fmla="*/ 36 h 54"/>
                <a:gd name="T36" fmla="*/ 12 w 42"/>
                <a:gd name="T37" fmla="*/ 48 h 54"/>
                <a:gd name="T38" fmla="*/ 24 w 42"/>
                <a:gd name="T39" fmla="*/ 48 h 54"/>
                <a:gd name="T40" fmla="*/ 18 w 42"/>
                <a:gd name="T4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4">
                  <a:moveTo>
                    <a:pt x="18" y="54"/>
                  </a:moveTo>
                  <a:lnTo>
                    <a:pt x="12" y="54"/>
                  </a:lnTo>
                  <a:lnTo>
                    <a:pt x="12" y="48"/>
                  </a:lnTo>
                  <a:lnTo>
                    <a:pt x="6" y="48"/>
                  </a:lnTo>
                  <a:lnTo>
                    <a:pt x="0" y="42"/>
                  </a:lnTo>
                  <a:lnTo>
                    <a:pt x="0" y="36"/>
                  </a:lnTo>
                  <a:lnTo>
                    <a:pt x="0" y="30"/>
                  </a:lnTo>
                  <a:lnTo>
                    <a:pt x="0" y="6"/>
                  </a:lnTo>
                  <a:lnTo>
                    <a:pt x="18" y="0"/>
                  </a:lnTo>
                  <a:lnTo>
                    <a:pt x="18" y="12"/>
                  </a:lnTo>
                  <a:lnTo>
                    <a:pt x="24" y="18"/>
                  </a:lnTo>
                  <a:lnTo>
                    <a:pt x="30" y="24"/>
                  </a:lnTo>
                  <a:lnTo>
                    <a:pt x="36" y="24"/>
                  </a:lnTo>
                  <a:lnTo>
                    <a:pt x="36" y="30"/>
                  </a:lnTo>
                  <a:lnTo>
                    <a:pt x="42" y="48"/>
                  </a:lnTo>
                  <a:lnTo>
                    <a:pt x="30" y="48"/>
                  </a:lnTo>
                  <a:lnTo>
                    <a:pt x="24" y="36"/>
                  </a:lnTo>
                  <a:lnTo>
                    <a:pt x="12" y="36"/>
                  </a:lnTo>
                  <a:lnTo>
                    <a:pt x="12" y="48"/>
                  </a:lnTo>
                  <a:lnTo>
                    <a:pt x="24" y="48"/>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1" name="Freeform 1089"/>
            <p:cNvSpPr>
              <a:spLocks/>
            </p:cNvSpPr>
            <p:nvPr/>
          </p:nvSpPr>
          <p:spPr bwMode="auto">
            <a:xfrm>
              <a:off x="3978" y="1788"/>
              <a:ext cx="36" cy="30"/>
            </a:xfrm>
            <a:custGeom>
              <a:avLst/>
              <a:gdLst>
                <a:gd name="T0" fmla="*/ 24 w 36"/>
                <a:gd name="T1" fmla="*/ 30 h 30"/>
                <a:gd name="T2" fmla="*/ 18 w 36"/>
                <a:gd name="T3" fmla="*/ 30 h 30"/>
                <a:gd name="T4" fmla="*/ 12 w 36"/>
                <a:gd name="T5" fmla="*/ 24 h 30"/>
                <a:gd name="T6" fmla="*/ 6 w 36"/>
                <a:gd name="T7" fmla="*/ 24 h 30"/>
                <a:gd name="T8" fmla="*/ 6 w 36"/>
                <a:gd name="T9" fmla="*/ 18 h 30"/>
                <a:gd name="T10" fmla="*/ 0 w 36"/>
                <a:gd name="T11" fmla="*/ 18 h 30"/>
                <a:gd name="T12" fmla="*/ 0 w 36"/>
                <a:gd name="T13" fmla="*/ 12 h 30"/>
                <a:gd name="T14" fmla="*/ 6 w 36"/>
                <a:gd name="T15" fmla="*/ 6 h 30"/>
                <a:gd name="T16" fmla="*/ 30 w 36"/>
                <a:gd name="T17" fmla="*/ 0 h 30"/>
                <a:gd name="T18" fmla="*/ 36 w 36"/>
                <a:gd name="T19" fmla="*/ 0 h 30"/>
                <a:gd name="T20" fmla="*/ 36 w 36"/>
                <a:gd name="T21" fmla="*/ 6 h 30"/>
                <a:gd name="T22" fmla="*/ 36 w 36"/>
                <a:gd name="T23" fmla="*/ 12 h 30"/>
                <a:gd name="T24" fmla="*/ 30 w 36"/>
                <a:gd name="T25" fmla="*/ 12 h 30"/>
                <a:gd name="T26" fmla="*/ 30 w 36"/>
                <a:gd name="T27" fmla="*/ 18 h 30"/>
                <a:gd name="T28" fmla="*/ 36 w 36"/>
                <a:gd name="T29" fmla="*/ 18 h 30"/>
                <a:gd name="T30" fmla="*/ 36 w 36"/>
                <a:gd name="T31" fmla="*/ 24 h 30"/>
                <a:gd name="T32" fmla="*/ 30 w 36"/>
                <a:gd name="T33" fmla="*/ 30 h 30"/>
                <a:gd name="T34" fmla="*/ 24 w 36"/>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0">
                  <a:moveTo>
                    <a:pt x="24" y="30"/>
                  </a:moveTo>
                  <a:lnTo>
                    <a:pt x="18" y="30"/>
                  </a:lnTo>
                  <a:lnTo>
                    <a:pt x="12" y="24"/>
                  </a:lnTo>
                  <a:lnTo>
                    <a:pt x="6" y="24"/>
                  </a:lnTo>
                  <a:lnTo>
                    <a:pt x="6" y="18"/>
                  </a:lnTo>
                  <a:lnTo>
                    <a:pt x="0" y="18"/>
                  </a:lnTo>
                  <a:lnTo>
                    <a:pt x="0" y="12"/>
                  </a:lnTo>
                  <a:lnTo>
                    <a:pt x="6" y="6"/>
                  </a:lnTo>
                  <a:lnTo>
                    <a:pt x="30" y="0"/>
                  </a:lnTo>
                  <a:lnTo>
                    <a:pt x="36" y="0"/>
                  </a:lnTo>
                  <a:lnTo>
                    <a:pt x="36" y="6"/>
                  </a:lnTo>
                  <a:lnTo>
                    <a:pt x="36" y="12"/>
                  </a:lnTo>
                  <a:lnTo>
                    <a:pt x="30" y="12"/>
                  </a:lnTo>
                  <a:lnTo>
                    <a:pt x="30" y="18"/>
                  </a:lnTo>
                  <a:lnTo>
                    <a:pt x="36" y="18"/>
                  </a:lnTo>
                  <a:lnTo>
                    <a:pt x="36" y="24"/>
                  </a:lnTo>
                  <a:lnTo>
                    <a:pt x="30" y="30"/>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2" name="Freeform 1090"/>
            <p:cNvSpPr>
              <a:spLocks/>
            </p:cNvSpPr>
            <p:nvPr/>
          </p:nvSpPr>
          <p:spPr bwMode="auto">
            <a:xfrm>
              <a:off x="4224" y="1746"/>
              <a:ext cx="42" cy="54"/>
            </a:xfrm>
            <a:custGeom>
              <a:avLst/>
              <a:gdLst>
                <a:gd name="T0" fmla="*/ 0 w 42"/>
                <a:gd name="T1" fmla="*/ 48 h 54"/>
                <a:gd name="T2" fmla="*/ 6 w 42"/>
                <a:gd name="T3" fmla="*/ 30 h 54"/>
                <a:gd name="T4" fmla="*/ 0 w 42"/>
                <a:gd name="T5" fmla="*/ 24 h 54"/>
                <a:gd name="T6" fmla="*/ 6 w 42"/>
                <a:gd name="T7" fmla="*/ 24 h 54"/>
                <a:gd name="T8" fmla="*/ 6 w 42"/>
                <a:gd name="T9" fmla="*/ 18 h 54"/>
                <a:gd name="T10" fmla="*/ 6 w 42"/>
                <a:gd name="T11" fmla="*/ 12 h 54"/>
                <a:gd name="T12" fmla="*/ 6 w 42"/>
                <a:gd name="T13" fmla="*/ 6 h 54"/>
                <a:gd name="T14" fmla="*/ 12 w 42"/>
                <a:gd name="T15" fmla="*/ 6 h 54"/>
                <a:gd name="T16" fmla="*/ 12 w 42"/>
                <a:gd name="T17" fmla="*/ 0 h 54"/>
                <a:gd name="T18" fmla="*/ 30 w 42"/>
                <a:gd name="T19" fmla="*/ 0 h 54"/>
                <a:gd name="T20" fmla="*/ 30 w 42"/>
                <a:gd name="T21" fmla="*/ 6 h 54"/>
                <a:gd name="T22" fmla="*/ 24 w 42"/>
                <a:gd name="T23" fmla="*/ 6 h 54"/>
                <a:gd name="T24" fmla="*/ 24 w 42"/>
                <a:gd name="T25" fmla="*/ 12 h 54"/>
                <a:gd name="T26" fmla="*/ 30 w 42"/>
                <a:gd name="T27" fmla="*/ 12 h 54"/>
                <a:gd name="T28" fmla="*/ 36 w 42"/>
                <a:gd name="T29" fmla="*/ 12 h 54"/>
                <a:gd name="T30" fmla="*/ 36 w 42"/>
                <a:gd name="T31" fmla="*/ 18 h 54"/>
                <a:gd name="T32" fmla="*/ 42 w 42"/>
                <a:gd name="T33" fmla="*/ 18 h 54"/>
                <a:gd name="T34" fmla="*/ 36 w 42"/>
                <a:gd name="T35" fmla="*/ 36 h 54"/>
                <a:gd name="T36" fmla="*/ 18 w 42"/>
                <a:gd name="T37" fmla="*/ 54 h 54"/>
                <a:gd name="T38" fmla="*/ 18 w 42"/>
                <a:gd name="T39" fmla="*/ 48 h 54"/>
                <a:gd name="T40" fmla="*/ 12 w 42"/>
                <a:gd name="T41" fmla="*/ 48 h 54"/>
                <a:gd name="T42" fmla="*/ 6 w 42"/>
                <a:gd name="T43" fmla="*/ 48 h 54"/>
                <a:gd name="T44" fmla="*/ 0 w 42"/>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4">
                  <a:moveTo>
                    <a:pt x="0" y="48"/>
                  </a:moveTo>
                  <a:lnTo>
                    <a:pt x="6" y="30"/>
                  </a:lnTo>
                  <a:lnTo>
                    <a:pt x="0" y="24"/>
                  </a:lnTo>
                  <a:lnTo>
                    <a:pt x="6" y="24"/>
                  </a:lnTo>
                  <a:lnTo>
                    <a:pt x="6" y="18"/>
                  </a:lnTo>
                  <a:lnTo>
                    <a:pt x="6" y="12"/>
                  </a:lnTo>
                  <a:lnTo>
                    <a:pt x="6" y="6"/>
                  </a:lnTo>
                  <a:lnTo>
                    <a:pt x="12" y="6"/>
                  </a:lnTo>
                  <a:lnTo>
                    <a:pt x="12" y="0"/>
                  </a:lnTo>
                  <a:lnTo>
                    <a:pt x="30" y="0"/>
                  </a:lnTo>
                  <a:lnTo>
                    <a:pt x="30" y="6"/>
                  </a:lnTo>
                  <a:lnTo>
                    <a:pt x="24" y="6"/>
                  </a:lnTo>
                  <a:lnTo>
                    <a:pt x="24" y="12"/>
                  </a:lnTo>
                  <a:lnTo>
                    <a:pt x="30" y="12"/>
                  </a:lnTo>
                  <a:lnTo>
                    <a:pt x="36" y="12"/>
                  </a:lnTo>
                  <a:lnTo>
                    <a:pt x="36" y="18"/>
                  </a:lnTo>
                  <a:lnTo>
                    <a:pt x="42" y="18"/>
                  </a:lnTo>
                  <a:lnTo>
                    <a:pt x="36" y="36"/>
                  </a:lnTo>
                  <a:lnTo>
                    <a:pt x="18" y="54"/>
                  </a:lnTo>
                  <a:lnTo>
                    <a:pt x="18" y="48"/>
                  </a:lnTo>
                  <a:lnTo>
                    <a:pt x="12" y="48"/>
                  </a:lnTo>
                  <a:lnTo>
                    <a:pt x="6" y="48"/>
                  </a:lnTo>
                  <a:lnTo>
                    <a:pt x="0"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3" name="Freeform 1091"/>
            <p:cNvSpPr>
              <a:spLocks/>
            </p:cNvSpPr>
            <p:nvPr/>
          </p:nvSpPr>
          <p:spPr bwMode="auto">
            <a:xfrm>
              <a:off x="3768" y="1824"/>
              <a:ext cx="36" cy="36"/>
            </a:xfrm>
            <a:custGeom>
              <a:avLst/>
              <a:gdLst>
                <a:gd name="T0" fmla="*/ 30 w 36"/>
                <a:gd name="T1" fmla="*/ 30 h 36"/>
                <a:gd name="T2" fmla="*/ 12 w 36"/>
                <a:gd name="T3" fmla="*/ 36 h 36"/>
                <a:gd name="T4" fmla="*/ 12 w 36"/>
                <a:gd name="T5" fmla="*/ 18 h 36"/>
                <a:gd name="T6" fmla="*/ 0 w 36"/>
                <a:gd name="T7" fmla="*/ 18 h 36"/>
                <a:gd name="T8" fmla="*/ 0 w 36"/>
                <a:gd name="T9" fmla="*/ 0 h 36"/>
                <a:gd name="T10" fmla="*/ 30 w 36"/>
                <a:gd name="T11" fmla="*/ 0 h 36"/>
                <a:gd name="T12" fmla="*/ 36 w 36"/>
                <a:gd name="T13" fmla="*/ 18 h 36"/>
                <a:gd name="T14" fmla="*/ 30 w 36"/>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0" y="30"/>
                  </a:moveTo>
                  <a:lnTo>
                    <a:pt x="12" y="36"/>
                  </a:lnTo>
                  <a:lnTo>
                    <a:pt x="12" y="18"/>
                  </a:lnTo>
                  <a:lnTo>
                    <a:pt x="0" y="18"/>
                  </a:lnTo>
                  <a:lnTo>
                    <a:pt x="0" y="0"/>
                  </a:lnTo>
                  <a:lnTo>
                    <a:pt x="30" y="0"/>
                  </a:lnTo>
                  <a:lnTo>
                    <a:pt x="36" y="18"/>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4" name="Freeform 1092"/>
            <p:cNvSpPr>
              <a:spLocks/>
            </p:cNvSpPr>
            <p:nvPr/>
          </p:nvSpPr>
          <p:spPr bwMode="auto">
            <a:xfrm>
              <a:off x="3042" y="1884"/>
              <a:ext cx="42" cy="48"/>
            </a:xfrm>
            <a:custGeom>
              <a:avLst/>
              <a:gdLst>
                <a:gd name="T0" fmla="*/ 42 w 42"/>
                <a:gd name="T1" fmla="*/ 6 h 48"/>
                <a:gd name="T2" fmla="*/ 42 w 42"/>
                <a:gd name="T3" fmla="*/ 36 h 48"/>
                <a:gd name="T4" fmla="*/ 36 w 42"/>
                <a:gd name="T5" fmla="*/ 36 h 48"/>
                <a:gd name="T6" fmla="*/ 30 w 42"/>
                <a:gd name="T7" fmla="*/ 48 h 48"/>
                <a:gd name="T8" fmla="*/ 24 w 42"/>
                <a:gd name="T9" fmla="*/ 42 h 48"/>
                <a:gd name="T10" fmla="*/ 18 w 42"/>
                <a:gd name="T11" fmla="*/ 36 h 48"/>
                <a:gd name="T12" fmla="*/ 12 w 42"/>
                <a:gd name="T13" fmla="*/ 30 h 48"/>
                <a:gd name="T14" fmla="*/ 6 w 42"/>
                <a:gd name="T15" fmla="*/ 30 h 48"/>
                <a:gd name="T16" fmla="*/ 6 w 42"/>
                <a:gd name="T17" fmla="*/ 24 h 48"/>
                <a:gd name="T18" fmla="*/ 0 w 42"/>
                <a:gd name="T19" fmla="*/ 24 h 48"/>
                <a:gd name="T20" fmla="*/ 6 w 42"/>
                <a:gd name="T21" fmla="*/ 24 h 48"/>
                <a:gd name="T22" fmla="*/ 0 w 42"/>
                <a:gd name="T23" fmla="*/ 24 h 48"/>
                <a:gd name="T24" fmla="*/ 0 w 42"/>
                <a:gd name="T25" fmla="*/ 18 h 48"/>
                <a:gd name="T26" fmla="*/ 0 w 42"/>
                <a:gd name="T27" fmla="*/ 12 h 48"/>
                <a:gd name="T28" fmla="*/ 0 w 42"/>
                <a:gd name="T29" fmla="*/ 6 h 48"/>
                <a:gd name="T30" fmla="*/ 0 w 42"/>
                <a:gd name="T31" fmla="*/ 0 h 48"/>
                <a:gd name="T32" fmla="*/ 30 w 42"/>
                <a:gd name="T33" fmla="*/ 0 h 48"/>
                <a:gd name="T34" fmla="*/ 42 w 42"/>
                <a:gd name="T35" fmla="*/ 0 h 48"/>
                <a:gd name="T36" fmla="*/ 42 w 42"/>
                <a:gd name="T3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8">
                  <a:moveTo>
                    <a:pt x="42" y="6"/>
                  </a:moveTo>
                  <a:lnTo>
                    <a:pt x="42" y="36"/>
                  </a:lnTo>
                  <a:lnTo>
                    <a:pt x="36" y="36"/>
                  </a:lnTo>
                  <a:lnTo>
                    <a:pt x="30" y="48"/>
                  </a:lnTo>
                  <a:lnTo>
                    <a:pt x="24" y="42"/>
                  </a:lnTo>
                  <a:lnTo>
                    <a:pt x="18" y="36"/>
                  </a:lnTo>
                  <a:lnTo>
                    <a:pt x="12" y="30"/>
                  </a:lnTo>
                  <a:lnTo>
                    <a:pt x="6" y="30"/>
                  </a:lnTo>
                  <a:lnTo>
                    <a:pt x="6" y="24"/>
                  </a:lnTo>
                  <a:lnTo>
                    <a:pt x="0" y="24"/>
                  </a:lnTo>
                  <a:lnTo>
                    <a:pt x="6" y="24"/>
                  </a:lnTo>
                  <a:lnTo>
                    <a:pt x="0" y="24"/>
                  </a:lnTo>
                  <a:lnTo>
                    <a:pt x="0" y="18"/>
                  </a:lnTo>
                  <a:lnTo>
                    <a:pt x="0" y="12"/>
                  </a:lnTo>
                  <a:lnTo>
                    <a:pt x="0" y="6"/>
                  </a:lnTo>
                  <a:lnTo>
                    <a:pt x="0" y="0"/>
                  </a:lnTo>
                  <a:lnTo>
                    <a:pt x="30" y="0"/>
                  </a:lnTo>
                  <a:lnTo>
                    <a:pt x="42" y="0"/>
                  </a:lnTo>
                  <a:lnTo>
                    <a:pt x="42"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5" name="Freeform 1093"/>
            <p:cNvSpPr>
              <a:spLocks/>
            </p:cNvSpPr>
            <p:nvPr/>
          </p:nvSpPr>
          <p:spPr bwMode="auto">
            <a:xfrm>
              <a:off x="3594" y="1842"/>
              <a:ext cx="30" cy="42"/>
            </a:xfrm>
            <a:custGeom>
              <a:avLst/>
              <a:gdLst>
                <a:gd name="T0" fmla="*/ 24 w 30"/>
                <a:gd name="T1" fmla="*/ 42 h 42"/>
                <a:gd name="T2" fmla="*/ 6 w 30"/>
                <a:gd name="T3" fmla="*/ 42 h 42"/>
                <a:gd name="T4" fmla="*/ 0 w 30"/>
                <a:gd name="T5" fmla="*/ 12 h 42"/>
                <a:gd name="T6" fmla="*/ 0 w 30"/>
                <a:gd name="T7" fmla="*/ 6 h 42"/>
                <a:gd name="T8" fmla="*/ 24 w 30"/>
                <a:gd name="T9" fmla="*/ 0 h 42"/>
                <a:gd name="T10" fmla="*/ 30 w 30"/>
                <a:gd name="T11" fmla="*/ 30 h 42"/>
                <a:gd name="T12" fmla="*/ 30 w 30"/>
                <a:gd name="T13" fmla="*/ 36 h 42"/>
                <a:gd name="T14" fmla="*/ 24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24" y="42"/>
                  </a:moveTo>
                  <a:lnTo>
                    <a:pt x="6" y="42"/>
                  </a:lnTo>
                  <a:lnTo>
                    <a:pt x="0" y="12"/>
                  </a:lnTo>
                  <a:lnTo>
                    <a:pt x="0" y="6"/>
                  </a:lnTo>
                  <a:lnTo>
                    <a:pt x="24" y="0"/>
                  </a:lnTo>
                  <a:lnTo>
                    <a:pt x="30" y="30"/>
                  </a:lnTo>
                  <a:lnTo>
                    <a:pt x="30" y="36"/>
                  </a:lnTo>
                  <a:lnTo>
                    <a:pt x="24"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6" name="Freeform 1094"/>
            <p:cNvSpPr>
              <a:spLocks/>
            </p:cNvSpPr>
            <p:nvPr/>
          </p:nvSpPr>
          <p:spPr bwMode="auto">
            <a:xfrm>
              <a:off x="1656" y="1794"/>
              <a:ext cx="114" cy="132"/>
            </a:xfrm>
            <a:custGeom>
              <a:avLst/>
              <a:gdLst>
                <a:gd name="T0" fmla="*/ 96 w 114"/>
                <a:gd name="T1" fmla="*/ 132 h 132"/>
                <a:gd name="T2" fmla="*/ 0 w 114"/>
                <a:gd name="T3" fmla="*/ 120 h 132"/>
                <a:gd name="T4" fmla="*/ 12 w 114"/>
                <a:gd name="T5" fmla="*/ 66 h 132"/>
                <a:gd name="T6" fmla="*/ 18 w 114"/>
                <a:gd name="T7" fmla="*/ 24 h 132"/>
                <a:gd name="T8" fmla="*/ 24 w 114"/>
                <a:gd name="T9" fmla="*/ 24 h 132"/>
                <a:gd name="T10" fmla="*/ 24 w 114"/>
                <a:gd name="T11" fmla="*/ 0 h 132"/>
                <a:gd name="T12" fmla="*/ 24 w 114"/>
                <a:gd name="T13" fmla="*/ 6 h 132"/>
                <a:gd name="T14" fmla="*/ 30 w 114"/>
                <a:gd name="T15" fmla="*/ 12 h 132"/>
                <a:gd name="T16" fmla="*/ 36 w 114"/>
                <a:gd name="T17" fmla="*/ 18 h 132"/>
                <a:gd name="T18" fmla="*/ 36 w 114"/>
                <a:gd name="T19" fmla="*/ 30 h 132"/>
                <a:gd name="T20" fmla="*/ 114 w 114"/>
                <a:gd name="T21" fmla="*/ 42 h 132"/>
                <a:gd name="T22" fmla="*/ 114 w 114"/>
                <a:gd name="T23" fmla="*/ 48 h 132"/>
                <a:gd name="T24" fmla="*/ 108 w 114"/>
                <a:gd name="T25" fmla="*/ 54 h 132"/>
                <a:gd name="T26" fmla="*/ 108 w 114"/>
                <a:gd name="T27" fmla="*/ 60 h 132"/>
                <a:gd name="T28" fmla="*/ 108 w 114"/>
                <a:gd name="T29" fmla="*/ 66 h 132"/>
                <a:gd name="T30" fmla="*/ 102 w 114"/>
                <a:gd name="T31" fmla="*/ 66 h 132"/>
                <a:gd name="T32" fmla="*/ 102 w 114"/>
                <a:gd name="T33" fmla="*/ 72 h 132"/>
                <a:gd name="T34" fmla="*/ 102 w 114"/>
                <a:gd name="T35" fmla="*/ 78 h 132"/>
                <a:gd name="T36" fmla="*/ 96 w 114"/>
                <a:gd name="T37" fmla="*/ 78 h 132"/>
                <a:gd name="T38" fmla="*/ 96 w 114"/>
                <a:gd name="T39" fmla="*/ 84 h 132"/>
                <a:gd name="T40" fmla="*/ 96 w 114"/>
                <a:gd name="T41" fmla="*/ 90 h 132"/>
                <a:gd name="T42" fmla="*/ 96 w 114"/>
                <a:gd name="T43" fmla="*/ 96 h 132"/>
                <a:gd name="T44" fmla="*/ 96 w 114"/>
                <a:gd name="T45" fmla="*/ 102 h 132"/>
                <a:gd name="T46" fmla="*/ 96 w 114"/>
                <a:gd name="T47" fmla="*/ 108 h 132"/>
                <a:gd name="T48" fmla="*/ 102 w 114"/>
                <a:gd name="T49" fmla="*/ 108 h 132"/>
                <a:gd name="T50" fmla="*/ 96 w 114"/>
                <a:gd name="T51" fmla="*/ 108 h 132"/>
                <a:gd name="T52" fmla="*/ 96 w 114"/>
                <a:gd name="T53" fmla="*/ 114 h 132"/>
                <a:gd name="T54" fmla="*/ 96 w 114"/>
                <a:gd name="T55" fmla="*/ 120 h 132"/>
                <a:gd name="T56" fmla="*/ 102 w 114"/>
                <a:gd name="T57" fmla="*/ 120 h 132"/>
                <a:gd name="T58" fmla="*/ 96 w 114"/>
                <a:gd name="T59" fmla="*/ 120 h 132"/>
                <a:gd name="T60" fmla="*/ 96 w 114"/>
                <a:gd name="T61" fmla="*/ 126 h 132"/>
                <a:gd name="T62" fmla="*/ 102 w 114"/>
                <a:gd name="T63" fmla="*/ 126 h 132"/>
                <a:gd name="T64" fmla="*/ 102 w 114"/>
                <a:gd name="T65" fmla="*/ 120 h 132"/>
                <a:gd name="T66" fmla="*/ 102 w 114"/>
                <a:gd name="T67" fmla="*/ 126 h 132"/>
                <a:gd name="T68" fmla="*/ 96 w 114"/>
                <a:gd name="T69" fmla="*/ 126 h 132"/>
                <a:gd name="T70" fmla="*/ 102 w 114"/>
                <a:gd name="T71" fmla="*/ 126 h 132"/>
                <a:gd name="T72" fmla="*/ 102 w 114"/>
                <a:gd name="T73" fmla="*/ 132 h 132"/>
                <a:gd name="T74" fmla="*/ 96 w 114"/>
                <a:gd name="T7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32">
                  <a:moveTo>
                    <a:pt x="96" y="132"/>
                  </a:moveTo>
                  <a:lnTo>
                    <a:pt x="0" y="120"/>
                  </a:lnTo>
                  <a:lnTo>
                    <a:pt x="12" y="66"/>
                  </a:lnTo>
                  <a:lnTo>
                    <a:pt x="18" y="24"/>
                  </a:lnTo>
                  <a:lnTo>
                    <a:pt x="24" y="24"/>
                  </a:lnTo>
                  <a:lnTo>
                    <a:pt x="24" y="0"/>
                  </a:lnTo>
                  <a:lnTo>
                    <a:pt x="24" y="6"/>
                  </a:lnTo>
                  <a:lnTo>
                    <a:pt x="30" y="12"/>
                  </a:lnTo>
                  <a:lnTo>
                    <a:pt x="36" y="18"/>
                  </a:lnTo>
                  <a:lnTo>
                    <a:pt x="36" y="30"/>
                  </a:lnTo>
                  <a:lnTo>
                    <a:pt x="114" y="42"/>
                  </a:lnTo>
                  <a:lnTo>
                    <a:pt x="114" y="48"/>
                  </a:lnTo>
                  <a:lnTo>
                    <a:pt x="108" y="54"/>
                  </a:lnTo>
                  <a:lnTo>
                    <a:pt x="108" y="60"/>
                  </a:lnTo>
                  <a:lnTo>
                    <a:pt x="108" y="66"/>
                  </a:lnTo>
                  <a:lnTo>
                    <a:pt x="102" y="66"/>
                  </a:lnTo>
                  <a:lnTo>
                    <a:pt x="102" y="72"/>
                  </a:lnTo>
                  <a:lnTo>
                    <a:pt x="102" y="78"/>
                  </a:lnTo>
                  <a:lnTo>
                    <a:pt x="96" y="78"/>
                  </a:lnTo>
                  <a:lnTo>
                    <a:pt x="96" y="84"/>
                  </a:lnTo>
                  <a:lnTo>
                    <a:pt x="96" y="90"/>
                  </a:lnTo>
                  <a:lnTo>
                    <a:pt x="96" y="96"/>
                  </a:lnTo>
                  <a:lnTo>
                    <a:pt x="96" y="102"/>
                  </a:lnTo>
                  <a:lnTo>
                    <a:pt x="96" y="108"/>
                  </a:lnTo>
                  <a:lnTo>
                    <a:pt x="102" y="108"/>
                  </a:lnTo>
                  <a:lnTo>
                    <a:pt x="96" y="108"/>
                  </a:lnTo>
                  <a:lnTo>
                    <a:pt x="96" y="114"/>
                  </a:lnTo>
                  <a:lnTo>
                    <a:pt x="96" y="120"/>
                  </a:lnTo>
                  <a:lnTo>
                    <a:pt x="102" y="120"/>
                  </a:lnTo>
                  <a:lnTo>
                    <a:pt x="96" y="120"/>
                  </a:lnTo>
                  <a:lnTo>
                    <a:pt x="96" y="126"/>
                  </a:lnTo>
                  <a:lnTo>
                    <a:pt x="102" y="126"/>
                  </a:lnTo>
                  <a:lnTo>
                    <a:pt x="102" y="120"/>
                  </a:lnTo>
                  <a:lnTo>
                    <a:pt x="102" y="126"/>
                  </a:lnTo>
                  <a:lnTo>
                    <a:pt x="96" y="126"/>
                  </a:lnTo>
                  <a:lnTo>
                    <a:pt x="102" y="126"/>
                  </a:lnTo>
                  <a:lnTo>
                    <a:pt x="102" y="132"/>
                  </a:lnTo>
                  <a:lnTo>
                    <a:pt x="96" y="13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7" name="Freeform 1095"/>
            <p:cNvSpPr>
              <a:spLocks/>
            </p:cNvSpPr>
            <p:nvPr/>
          </p:nvSpPr>
          <p:spPr bwMode="auto">
            <a:xfrm>
              <a:off x="4164" y="1764"/>
              <a:ext cx="30" cy="30"/>
            </a:xfrm>
            <a:custGeom>
              <a:avLst/>
              <a:gdLst>
                <a:gd name="T0" fmla="*/ 18 w 30"/>
                <a:gd name="T1" fmla="*/ 30 h 30"/>
                <a:gd name="T2" fmla="*/ 12 w 30"/>
                <a:gd name="T3" fmla="*/ 24 h 30"/>
                <a:gd name="T4" fmla="*/ 6 w 30"/>
                <a:gd name="T5" fmla="*/ 24 h 30"/>
                <a:gd name="T6" fmla="*/ 0 w 30"/>
                <a:gd name="T7" fmla="*/ 18 h 30"/>
                <a:gd name="T8" fmla="*/ 0 w 30"/>
                <a:gd name="T9" fmla="*/ 12 h 30"/>
                <a:gd name="T10" fmla="*/ 0 w 30"/>
                <a:gd name="T11" fmla="*/ 6 h 30"/>
                <a:gd name="T12" fmla="*/ 6 w 30"/>
                <a:gd name="T13" fmla="*/ 6 h 30"/>
                <a:gd name="T14" fmla="*/ 12 w 30"/>
                <a:gd name="T15" fmla="*/ 6 h 30"/>
                <a:gd name="T16" fmla="*/ 12 w 30"/>
                <a:gd name="T17" fmla="*/ 0 h 30"/>
                <a:gd name="T18" fmla="*/ 18 w 30"/>
                <a:gd name="T19" fmla="*/ 0 h 30"/>
                <a:gd name="T20" fmla="*/ 24 w 30"/>
                <a:gd name="T21" fmla="*/ 0 h 30"/>
                <a:gd name="T22" fmla="*/ 30 w 30"/>
                <a:gd name="T23" fmla="*/ 0 h 30"/>
                <a:gd name="T24" fmla="*/ 30 w 30"/>
                <a:gd name="T25" fmla="*/ 6 h 30"/>
                <a:gd name="T26" fmla="*/ 24 w 30"/>
                <a:gd name="T27" fmla="*/ 6 h 30"/>
                <a:gd name="T28" fmla="*/ 18 w 30"/>
                <a:gd name="T29" fmla="*/ 12 h 30"/>
                <a:gd name="T30" fmla="*/ 18 w 30"/>
                <a:gd name="T31" fmla="*/ 24 h 30"/>
                <a:gd name="T32" fmla="*/ 18 w 3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8" y="30"/>
                  </a:moveTo>
                  <a:lnTo>
                    <a:pt x="12" y="24"/>
                  </a:lnTo>
                  <a:lnTo>
                    <a:pt x="6" y="24"/>
                  </a:lnTo>
                  <a:lnTo>
                    <a:pt x="0" y="18"/>
                  </a:lnTo>
                  <a:lnTo>
                    <a:pt x="0" y="12"/>
                  </a:lnTo>
                  <a:lnTo>
                    <a:pt x="0" y="6"/>
                  </a:lnTo>
                  <a:lnTo>
                    <a:pt x="6" y="6"/>
                  </a:lnTo>
                  <a:lnTo>
                    <a:pt x="12" y="6"/>
                  </a:lnTo>
                  <a:lnTo>
                    <a:pt x="12" y="0"/>
                  </a:lnTo>
                  <a:lnTo>
                    <a:pt x="18" y="0"/>
                  </a:lnTo>
                  <a:lnTo>
                    <a:pt x="24" y="0"/>
                  </a:lnTo>
                  <a:lnTo>
                    <a:pt x="30" y="0"/>
                  </a:lnTo>
                  <a:lnTo>
                    <a:pt x="30" y="6"/>
                  </a:lnTo>
                  <a:lnTo>
                    <a:pt x="24" y="6"/>
                  </a:lnTo>
                  <a:lnTo>
                    <a:pt x="18" y="12"/>
                  </a:lnTo>
                  <a:lnTo>
                    <a:pt x="18" y="24"/>
                  </a:lnTo>
                  <a:lnTo>
                    <a:pt x="1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8" name="Freeform 1096"/>
            <p:cNvSpPr>
              <a:spLocks/>
            </p:cNvSpPr>
            <p:nvPr/>
          </p:nvSpPr>
          <p:spPr bwMode="auto">
            <a:xfrm>
              <a:off x="3408" y="1866"/>
              <a:ext cx="36" cy="30"/>
            </a:xfrm>
            <a:custGeom>
              <a:avLst/>
              <a:gdLst>
                <a:gd name="T0" fmla="*/ 36 w 36"/>
                <a:gd name="T1" fmla="*/ 30 h 30"/>
                <a:gd name="T2" fmla="*/ 0 w 36"/>
                <a:gd name="T3" fmla="*/ 30 h 30"/>
                <a:gd name="T4" fmla="*/ 0 w 36"/>
                <a:gd name="T5" fmla="*/ 24 h 30"/>
                <a:gd name="T6" fmla="*/ 0 w 36"/>
                <a:gd name="T7" fmla="*/ 6 h 30"/>
                <a:gd name="T8" fmla="*/ 30 w 36"/>
                <a:gd name="T9" fmla="*/ 0 h 30"/>
                <a:gd name="T10" fmla="*/ 36 w 36"/>
                <a:gd name="T11" fmla="*/ 0 h 30"/>
                <a:gd name="T12" fmla="*/ 36 w 36"/>
                <a:gd name="T13" fmla="*/ 18 h 30"/>
                <a:gd name="T14" fmla="*/ 36 w 3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36" y="30"/>
                  </a:moveTo>
                  <a:lnTo>
                    <a:pt x="0" y="30"/>
                  </a:lnTo>
                  <a:lnTo>
                    <a:pt x="0" y="24"/>
                  </a:lnTo>
                  <a:lnTo>
                    <a:pt x="0" y="6"/>
                  </a:lnTo>
                  <a:lnTo>
                    <a:pt x="30" y="0"/>
                  </a:lnTo>
                  <a:lnTo>
                    <a:pt x="36" y="0"/>
                  </a:lnTo>
                  <a:lnTo>
                    <a:pt x="36" y="18"/>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9" name="Freeform 1097"/>
            <p:cNvSpPr>
              <a:spLocks/>
            </p:cNvSpPr>
            <p:nvPr/>
          </p:nvSpPr>
          <p:spPr bwMode="auto">
            <a:xfrm>
              <a:off x="3162" y="1878"/>
              <a:ext cx="36" cy="42"/>
            </a:xfrm>
            <a:custGeom>
              <a:avLst/>
              <a:gdLst>
                <a:gd name="T0" fmla="*/ 18 w 36"/>
                <a:gd name="T1" fmla="*/ 42 h 42"/>
                <a:gd name="T2" fmla="*/ 0 w 36"/>
                <a:gd name="T3" fmla="*/ 42 h 42"/>
                <a:gd name="T4" fmla="*/ 0 w 36"/>
                <a:gd name="T5" fmla="*/ 36 h 42"/>
                <a:gd name="T6" fmla="*/ 0 w 36"/>
                <a:gd name="T7" fmla="*/ 12 h 42"/>
                <a:gd name="T8" fmla="*/ 0 w 36"/>
                <a:gd name="T9" fmla="*/ 6 h 42"/>
                <a:gd name="T10" fmla="*/ 30 w 36"/>
                <a:gd name="T11" fmla="*/ 0 h 42"/>
                <a:gd name="T12" fmla="*/ 36 w 36"/>
                <a:gd name="T13" fmla="*/ 12 h 42"/>
                <a:gd name="T14" fmla="*/ 18 w 36"/>
                <a:gd name="T15" fmla="*/ 24 h 42"/>
                <a:gd name="T16" fmla="*/ 18 w 3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18" y="42"/>
                  </a:moveTo>
                  <a:lnTo>
                    <a:pt x="0" y="42"/>
                  </a:lnTo>
                  <a:lnTo>
                    <a:pt x="0" y="36"/>
                  </a:lnTo>
                  <a:lnTo>
                    <a:pt x="0" y="12"/>
                  </a:lnTo>
                  <a:lnTo>
                    <a:pt x="0" y="6"/>
                  </a:lnTo>
                  <a:lnTo>
                    <a:pt x="30" y="0"/>
                  </a:lnTo>
                  <a:lnTo>
                    <a:pt x="36" y="12"/>
                  </a:lnTo>
                  <a:lnTo>
                    <a:pt x="18" y="24"/>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0" name="Freeform 1098"/>
            <p:cNvSpPr>
              <a:spLocks/>
            </p:cNvSpPr>
            <p:nvPr/>
          </p:nvSpPr>
          <p:spPr bwMode="auto">
            <a:xfrm>
              <a:off x="3114" y="1884"/>
              <a:ext cx="48" cy="36"/>
            </a:xfrm>
            <a:custGeom>
              <a:avLst/>
              <a:gdLst>
                <a:gd name="T0" fmla="*/ 48 w 48"/>
                <a:gd name="T1" fmla="*/ 0 h 36"/>
                <a:gd name="T2" fmla="*/ 48 w 48"/>
                <a:gd name="T3" fmla="*/ 6 h 36"/>
                <a:gd name="T4" fmla="*/ 48 w 48"/>
                <a:gd name="T5" fmla="*/ 30 h 36"/>
                <a:gd name="T6" fmla="*/ 0 w 48"/>
                <a:gd name="T7" fmla="*/ 36 h 36"/>
                <a:gd name="T8" fmla="*/ 0 w 48"/>
                <a:gd name="T9" fmla="*/ 6 h 36"/>
                <a:gd name="T10" fmla="*/ 12 w 48"/>
                <a:gd name="T11" fmla="*/ 6 h 36"/>
                <a:gd name="T12" fmla="*/ 12 w 48"/>
                <a:gd name="T13" fmla="*/ 0 h 36"/>
                <a:gd name="T14" fmla="*/ 36 w 48"/>
                <a:gd name="T15" fmla="*/ 0 h 36"/>
                <a:gd name="T16" fmla="*/ 48 w 4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0"/>
                  </a:moveTo>
                  <a:lnTo>
                    <a:pt x="48" y="6"/>
                  </a:lnTo>
                  <a:lnTo>
                    <a:pt x="48" y="30"/>
                  </a:lnTo>
                  <a:lnTo>
                    <a:pt x="0" y="36"/>
                  </a:lnTo>
                  <a:lnTo>
                    <a:pt x="0" y="6"/>
                  </a:lnTo>
                  <a:lnTo>
                    <a:pt x="12" y="6"/>
                  </a:lnTo>
                  <a:lnTo>
                    <a:pt x="12" y="0"/>
                  </a:lnTo>
                  <a:lnTo>
                    <a:pt x="36" y="0"/>
                  </a:lnTo>
                  <a:lnTo>
                    <a:pt x="48"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1" name="Freeform 1099"/>
            <p:cNvSpPr>
              <a:spLocks/>
            </p:cNvSpPr>
            <p:nvPr/>
          </p:nvSpPr>
          <p:spPr bwMode="auto">
            <a:xfrm>
              <a:off x="3360" y="1872"/>
              <a:ext cx="48" cy="48"/>
            </a:xfrm>
            <a:custGeom>
              <a:avLst/>
              <a:gdLst>
                <a:gd name="T0" fmla="*/ 24 w 48"/>
                <a:gd name="T1" fmla="*/ 42 h 48"/>
                <a:gd name="T2" fmla="*/ 0 w 48"/>
                <a:gd name="T3" fmla="*/ 48 h 48"/>
                <a:gd name="T4" fmla="*/ 0 w 48"/>
                <a:gd name="T5" fmla="*/ 30 h 48"/>
                <a:gd name="T6" fmla="*/ 6 w 48"/>
                <a:gd name="T7" fmla="*/ 30 h 48"/>
                <a:gd name="T8" fmla="*/ 6 w 48"/>
                <a:gd name="T9" fmla="*/ 0 h 48"/>
                <a:gd name="T10" fmla="*/ 18 w 48"/>
                <a:gd name="T11" fmla="*/ 0 h 48"/>
                <a:gd name="T12" fmla="*/ 24 w 48"/>
                <a:gd name="T13" fmla="*/ 6 h 48"/>
                <a:gd name="T14" fmla="*/ 30 w 48"/>
                <a:gd name="T15" fmla="*/ 6 h 48"/>
                <a:gd name="T16" fmla="*/ 30 w 48"/>
                <a:gd name="T17" fmla="*/ 12 h 48"/>
                <a:gd name="T18" fmla="*/ 36 w 48"/>
                <a:gd name="T19" fmla="*/ 12 h 48"/>
                <a:gd name="T20" fmla="*/ 36 w 48"/>
                <a:gd name="T21" fmla="*/ 18 h 48"/>
                <a:gd name="T22" fmla="*/ 42 w 48"/>
                <a:gd name="T23" fmla="*/ 18 h 48"/>
                <a:gd name="T24" fmla="*/ 48 w 48"/>
                <a:gd name="T25" fmla="*/ 18 h 48"/>
                <a:gd name="T26" fmla="*/ 48 w 48"/>
                <a:gd name="T27" fmla="*/ 24 h 48"/>
                <a:gd name="T28" fmla="*/ 48 w 48"/>
                <a:gd name="T29" fmla="*/ 42 h 48"/>
                <a:gd name="T30" fmla="*/ 24 w 48"/>
                <a:gd name="T3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24" y="42"/>
                  </a:moveTo>
                  <a:lnTo>
                    <a:pt x="0" y="48"/>
                  </a:lnTo>
                  <a:lnTo>
                    <a:pt x="0" y="30"/>
                  </a:lnTo>
                  <a:lnTo>
                    <a:pt x="6" y="30"/>
                  </a:lnTo>
                  <a:lnTo>
                    <a:pt x="6" y="0"/>
                  </a:lnTo>
                  <a:lnTo>
                    <a:pt x="18" y="0"/>
                  </a:lnTo>
                  <a:lnTo>
                    <a:pt x="24" y="6"/>
                  </a:lnTo>
                  <a:lnTo>
                    <a:pt x="30" y="6"/>
                  </a:lnTo>
                  <a:lnTo>
                    <a:pt x="30" y="12"/>
                  </a:lnTo>
                  <a:lnTo>
                    <a:pt x="36" y="12"/>
                  </a:lnTo>
                  <a:lnTo>
                    <a:pt x="36" y="18"/>
                  </a:lnTo>
                  <a:lnTo>
                    <a:pt x="42" y="18"/>
                  </a:lnTo>
                  <a:lnTo>
                    <a:pt x="48" y="18"/>
                  </a:lnTo>
                  <a:lnTo>
                    <a:pt x="48" y="24"/>
                  </a:lnTo>
                  <a:lnTo>
                    <a:pt x="48" y="42"/>
                  </a:lnTo>
                  <a:lnTo>
                    <a:pt x="24"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2" name="Freeform 1100"/>
            <p:cNvSpPr>
              <a:spLocks/>
            </p:cNvSpPr>
            <p:nvPr/>
          </p:nvSpPr>
          <p:spPr bwMode="auto">
            <a:xfrm>
              <a:off x="3840" y="1818"/>
              <a:ext cx="48" cy="36"/>
            </a:xfrm>
            <a:custGeom>
              <a:avLst/>
              <a:gdLst>
                <a:gd name="T0" fmla="*/ 36 w 48"/>
                <a:gd name="T1" fmla="*/ 24 h 36"/>
                <a:gd name="T2" fmla="*/ 18 w 48"/>
                <a:gd name="T3" fmla="*/ 30 h 36"/>
                <a:gd name="T4" fmla="*/ 12 w 48"/>
                <a:gd name="T5" fmla="*/ 30 h 36"/>
                <a:gd name="T6" fmla="*/ 6 w 48"/>
                <a:gd name="T7" fmla="*/ 36 h 36"/>
                <a:gd name="T8" fmla="*/ 0 w 48"/>
                <a:gd name="T9" fmla="*/ 24 h 36"/>
                <a:gd name="T10" fmla="*/ 0 w 48"/>
                <a:gd name="T11" fmla="*/ 12 h 36"/>
                <a:gd name="T12" fmla="*/ 12 w 48"/>
                <a:gd name="T13" fmla="*/ 12 h 36"/>
                <a:gd name="T14" fmla="*/ 12 w 48"/>
                <a:gd name="T15" fmla="*/ 6 h 36"/>
                <a:gd name="T16" fmla="*/ 18 w 48"/>
                <a:gd name="T17" fmla="*/ 6 h 36"/>
                <a:gd name="T18" fmla="*/ 18 w 48"/>
                <a:gd name="T19" fmla="*/ 0 h 36"/>
                <a:gd name="T20" fmla="*/ 30 w 48"/>
                <a:gd name="T21" fmla="*/ 0 h 36"/>
                <a:gd name="T22" fmla="*/ 30 w 48"/>
                <a:gd name="T23" fmla="*/ 6 h 36"/>
                <a:gd name="T24" fmla="*/ 36 w 48"/>
                <a:gd name="T25" fmla="*/ 6 h 36"/>
                <a:gd name="T26" fmla="*/ 48 w 48"/>
                <a:gd name="T27" fmla="*/ 6 h 36"/>
                <a:gd name="T28" fmla="*/ 48 w 48"/>
                <a:gd name="T29" fmla="*/ 18 h 36"/>
                <a:gd name="T30" fmla="*/ 36 w 48"/>
                <a:gd name="T31" fmla="*/ 18 h 36"/>
                <a:gd name="T32" fmla="*/ 36 w 48"/>
                <a:gd name="T3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36">
                  <a:moveTo>
                    <a:pt x="36" y="24"/>
                  </a:moveTo>
                  <a:lnTo>
                    <a:pt x="18" y="30"/>
                  </a:lnTo>
                  <a:lnTo>
                    <a:pt x="12" y="30"/>
                  </a:lnTo>
                  <a:lnTo>
                    <a:pt x="6" y="36"/>
                  </a:lnTo>
                  <a:lnTo>
                    <a:pt x="0" y="24"/>
                  </a:lnTo>
                  <a:lnTo>
                    <a:pt x="0" y="12"/>
                  </a:lnTo>
                  <a:lnTo>
                    <a:pt x="12" y="12"/>
                  </a:lnTo>
                  <a:lnTo>
                    <a:pt x="12" y="6"/>
                  </a:lnTo>
                  <a:lnTo>
                    <a:pt x="18" y="6"/>
                  </a:lnTo>
                  <a:lnTo>
                    <a:pt x="18" y="0"/>
                  </a:lnTo>
                  <a:lnTo>
                    <a:pt x="30" y="0"/>
                  </a:lnTo>
                  <a:lnTo>
                    <a:pt x="30" y="6"/>
                  </a:lnTo>
                  <a:lnTo>
                    <a:pt x="36" y="6"/>
                  </a:lnTo>
                  <a:lnTo>
                    <a:pt x="48" y="6"/>
                  </a:lnTo>
                  <a:lnTo>
                    <a:pt x="48" y="18"/>
                  </a:lnTo>
                  <a:lnTo>
                    <a:pt x="36" y="18"/>
                  </a:lnTo>
                  <a:lnTo>
                    <a:pt x="3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3" name="Freeform 1101"/>
            <p:cNvSpPr>
              <a:spLocks/>
            </p:cNvSpPr>
            <p:nvPr/>
          </p:nvSpPr>
          <p:spPr bwMode="auto">
            <a:xfrm>
              <a:off x="2688" y="1890"/>
              <a:ext cx="42" cy="36"/>
            </a:xfrm>
            <a:custGeom>
              <a:avLst/>
              <a:gdLst>
                <a:gd name="T0" fmla="*/ 42 w 42"/>
                <a:gd name="T1" fmla="*/ 36 h 36"/>
                <a:gd name="T2" fmla="*/ 0 w 42"/>
                <a:gd name="T3" fmla="*/ 36 h 36"/>
                <a:gd name="T4" fmla="*/ 0 w 42"/>
                <a:gd name="T5" fmla="*/ 12 h 36"/>
                <a:gd name="T6" fmla="*/ 0 w 42"/>
                <a:gd name="T7" fmla="*/ 0 h 36"/>
                <a:gd name="T8" fmla="*/ 42 w 42"/>
                <a:gd name="T9" fmla="*/ 0 h 36"/>
                <a:gd name="T10" fmla="*/ 42 w 42"/>
                <a:gd name="T11" fmla="*/ 12 h 36"/>
                <a:gd name="T12" fmla="*/ 42 w 4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36"/>
                  </a:moveTo>
                  <a:lnTo>
                    <a:pt x="0" y="36"/>
                  </a:lnTo>
                  <a:lnTo>
                    <a:pt x="0" y="12"/>
                  </a:lnTo>
                  <a:lnTo>
                    <a:pt x="0" y="0"/>
                  </a:lnTo>
                  <a:lnTo>
                    <a:pt x="42" y="0"/>
                  </a:lnTo>
                  <a:lnTo>
                    <a:pt x="42" y="12"/>
                  </a:lnTo>
                  <a:lnTo>
                    <a:pt x="4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4" name="Freeform 1102"/>
            <p:cNvSpPr>
              <a:spLocks/>
            </p:cNvSpPr>
            <p:nvPr/>
          </p:nvSpPr>
          <p:spPr bwMode="auto">
            <a:xfrm>
              <a:off x="2868" y="1890"/>
              <a:ext cx="48" cy="24"/>
            </a:xfrm>
            <a:custGeom>
              <a:avLst/>
              <a:gdLst>
                <a:gd name="T0" fmla="*/ 0 w 48"/>
                <a:gd name="T1" fmla="*/ 24 h 24"/>
                <a:gd name="T2" fmla="*/ 0 w 48"/>
                <a:gd name="T3" fmla="*/ 6 h 24"/>
                <a:gd name="T4" fmla="*/ 18 w 48"/>
                <a:gd name="T5" fmla="*/ 0 h 24"/>
                <a:gd name="T6" fmla="*/ 36 w 48"/>
                <a:gd name="T7" fmla="*/ 0 h 24"/>
                <a:gd name="T8" fmla="*/ 36 w 48"/>
                <a:gd name="T9" fmla="*/ 6 h 24"/>
                <a:gd name="T10" fmla="*/ 36 w 48"/>
                <a:gd name="T11" fmla="*/ 12 h 24"/>
                <a:gd name="T12" fmla="*/ 42 w 48"/>
                <a:gd name="T13" fmla="*/ 18 h 24"/>
                <a:gd name="T14" fmla="*/ 42 w 48"/>
                <a:gd name="T15" fmla="*/ 24 h 24"/>
                <a:gd name="T16" fmla="*/ 48 w 48"/>
                <a:gd name="T17" fmla="*/ 24 h 24"/>
                <a:gd name="T18" fmla="*/ 30 w 48"/>
                <a:gd name="T19" fmla="*/ 24 h 24"/>
                <a:gd name="T20" fmla="*/ 0 w 48"/>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4">
                  <a:moveTo>
                    <a:pt x="0" y="24"/>
                  </a:moveTo>
                  <a:lnTo>
                    <a:pt x="0" y="6"/>
                  </a:lnTo>
                  <a:lnTo>
                    <a:pt x="18" y="0"/>
                  </a:lnTo>
                  <a:lnTo>
                    <a:pt x="36" y="0"/>
                  </a:lnTo>
                  <a:lnTo>
                    <a:pt x="36" y="6"/>
                  </a:lnTo>
                  <a:lnTo>
                    <a:pt x="36" y="12"/>
                  </a:lnTo>
                  <a:lnTo>
                    <a:pt x="42" y="18"/>
                  </a:lnTo>
                  <a:lnTo>
                    <a:pt x="42" y="24"/>
                  </a:lnTo>
                  <a:lnTo>
                    <a:pt x="48" y="24"/>
                  </a:lnTo>
                  <a:lnTo>
                    <a:pt x="30" y="24"/>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5" name="Freeform 1103"/>
            <p:cNvSpPr>
              <a:spLocks/>
            </p:cNvSpPr>
            <p:nvPr/>
          </p:nvSpPr>
          <p:spPr bwMode="auto">
            <a:xfrm>
              <a:off x="2832" y="1896"/>
              <a:ext cx="36" cy="42"/>
            </a:xfrm>
            <a:custGeom>
              <a:avLst/>
              <a:gdLst>
                <a:gd name="T0" fmla="*/ 36 w 36"/>
                <a:gd name="T1" fmla="*/ 42 h 42"/>
                <a:gd name="T2" fmla="*/ 0 w 36"/>
                <a:gd name="T3" fmla="*/ 42 h 42"/>
                <a:gd name="T4" fmla="*/ 0 w 36"/>
                <a:gd name="T5" fmla="*/ 6 h 42"/>
                <a:gd name="T6" fmla="*/ 18 w 36"/>
                <a:gd name="T7" fmla="*/ 6 h 42"/>
                <a:gd name="T8" fmla="*/ 18 w 36"/>
                <a:gd name="T9" fmla="*/ 0 h 42"/>
                <a:gd name="T10" fmla="*/ 36 w 36"/>
                <a:gd name="T11" fmla="*/ 0 h 42"/>
                <a:gd name="T12" fmla="*/ 36 w 36"/>
                <a:gd name="T13" fmla="*/ 18 h 42"/>
                <a:gd name="T14" fmla="*/ 36 w 3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36" y="42"/>
                  </a:moveTo>
                  <a:lnTo>
                    <a:pt x="0" y="42"/>
                  </a:lnTo>
                  <a:lnTo>
                    <a:pt x="0" y="6"/>
                  </a:lnTo>
                  <a:lnTo>
                    <a:pt x="18" y="6"/>
                  </a:lnTo>
                  <a:lnTo>
                    <a:pt x="18" y="0"/>
                  </a:lnTo>
                  <a:lnTo>
                    <a:pt x="36" y="0"/>
                  </a:lnTo>
                  <a:lnTo>
                    <a:pt x="36" y="18"/>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6" name="Freeform 1104"/>
            <p:cNvSpPr>
              <a:spLocks/>
            </p:cNvSpPr>
            <p:nvPr/>
          </p:nvSpPr>
          <p:spPr bwMode="auto">
            <a:xfrm>
              <a:off x="4104" y="1776"/>
              <a:ext cx="42" cy="42"/>
            </a:xfrm>
            <a:custGeom>
              <a:avLst/>
              <a:gdLst>
                <a:gd name="T0" fmla="*/ 24 w 42"/>
                <a:gd name="T1" fmla="*/ 42 h 42"/>
                <a:gd name="T2" fmla="*/ 12 w 42"/>
                <a:gd name="T3" fmla="*/ 36 h 42"/>
                <a:gd name="T4" fmla="*/ 0 w 42"/>
                <a:gd name="T5" fmla="*/ 36 h 42"/>
                <a:gd name="T6" fmla="*/ 6 w 42"/>
                <a:gd name="T7" fmla="*/ 30 h 42"/>
                <a:gd name="T8" fmla="*/ 6 w 42"/>
                <a:gd name="T9" fmla="*/ 24 h 42"/>
                <a:gd name="T10" fmla="*/ 12 w 42"/>
                <a:gd name="T11" fmla="*/ 24 h 42"/>
                <a:gd name="T12" fmla="*/ 12 w 42"/>
                <a:gd name="T13" fmla="*/ 18 h 42"/>
                <a:gd name="T14" fmla="*/ 18 w 42"/>
                <a:gd name="T15" fmla="*/ 18 h 42"/>
                <a:gd name="T16" fmla="*/ 24 w 42"/>
                <a:gd name="T17" fmla="*/ 24 h 42"/>
                <a:gd name="T18" fmla="*/ 24 w 42"/>
                <a:gd name="T19" fmla="*/ 18 h 42"/>
                <a:gd name="T20" fmla="*/ 30 w 42"/>
                <a:gd name="T21" fmla="*/ 12 h 42"/>
                <a:gd name="T22" fmla="*/ 30 w 42"/>
                <a:gd name="T23" fmla="*/ 6 h 42"/>
                <a:gd name="T24" fmla="*/ 30 w 42"/>
                <a:gd name="T25" fmla="*/ 0 h 42"/>
                <a:gd name="T26" fmla="*/ 36 w 42"/>
                <a:gd name="T27" fmla="*/ 0 h 42"/>
                <a:gd name="T28" fmla="*/ 36 w 42"/>
                <a:gd name="T29" fmla="*/ 6 h 42"/>
                <a:gd name="T30" fmla="*/ 42 w 42"/>
                <a:gd name="T31" fmla="*/ 6 h 42"/>
                <a:gd name="T32" fmla="*/ 42 w 42"/>
                <a:gd name="T33" fmla="*/ 12 h 42"/>
                <a:gd name="T34" fmla="*/ 42 w 42"/>
                <a:gd name="T35" fmla="*/ 18 h 42"/>
                <a:gd name="T36" fmla="*/ 36 w 42"/>
                <a:gd name="T37" fmla="*/ 18 h 42"/>
                <a:gd name="T38" fmla="*/ 36 w 42"/>
                <a:gd name="T39" fmla="*/ 24 h 42"/>
                <a:gd name="T40" fmla="*/ 36 w 42"/>
                <a:gd name="T41" fmla="*/ 30 h 42"/>
                <a:gd name="T42" fmla="*/ 30 w 42"/>
                <a:gd name="T43" fmla="*/ 30 h 42"/>
                <a:gd name="T44" fmla="*/ 30 w 42"/>
                <a:gd name="T45" fmla="*/ 36 h 42"/>
                <a:gd name="T46" fmla="*/ 24 w 42"/>
                <a:gd name="T4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2">
                  <a:moveTo>
                    <a:pt x="24" y="42"/>
                  </a:moveTo>
                  <a:lnTo>
                    <a:pt x="12" y="36"/>
                  </a:lnTo>
                  <a:lnTo>
                    <a:pt x="0" y="36"/>
                  </a:lnTo>
                  <a:lnTo>
                    <a:pt x="6" y="30"/>
                  </a:lnTo>
                  <a:lnTo>
                    <a:pt x="6" y="24"/>
                  </a:lnTo>
                  <a:lnTo>
                    <a:pt x="12" y="24"/>
                  </a:lnTo>
                  <a:lnTo>
                    <a:pt x="12" y="18"/>
                  </a:lnTo>
                  <a:lnTo>
                    <a:pt x="18" y="18"/>
                  </a:lnTo>
                  <a:lnTo>
                    <a:pt x="24" y="24"/>
                  </a:lnTo>
                  <a:lnTo>
                    <a:pt x="24" y="18"/>
                  </a:lnTo>
                  <a:lnTo>
                    <a:pt x="30" y="12"/>
                  </a:lnTo>
                  <a:lnTo>
                    <a:pt x="30" y="6"/>
                  </a:lnTo>
                  <a:lnTo>
                    <a:pt x="30" y="0"/>
                  </a:lnTo>
                  <a:lnTo>
                    <a:pt x="36" y="0"/>
                  </a:lnTo>
                  <a:lnTo>
                    <a:pt x="36" y="6"/>
                  </a:lnTo>
                  <a:lnTo>
                    <a:pt x="42" y="6"/>
                  </a:lnTo>
                  <a:lnTo>
                    <a:pt x="42" y="12"/>
                  </a:lnTo>
                  <a:lnTo>
                    <a:pt x="42" y="18"/>
                  </a:lnTo>
                  <a:lnTo>
                    <a:pt x="36" y="18"/>
                  </a:lnTo>
                  <a:lnTo>
                    <a:pt x="36" y="24"/>
                  </a:lnTo>
                  <a:lnTo>
                    <a:pt x="36" y="30"/>
                  </a:lnTo>
                  <a:lnTo>
                    <a:pt x="30" y="30"/>
                  </a:lnTo>
                  <a:lnTo>
                    <a:pt x="30" y="36"/>
                  </a:lnTo>
                  <a:lnTo>
                    <a:pt x="24"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7" name="Freeform 1105"/>
            <p:cNvSpPr>
              <a:spLocks/>
            </p:cNvSpPr>
            <p:nvPr/>
          </p:nvSpPr>
          <p:spPr bwMode="auto">
            <a:xfrm>
              <a:off x="3912" y="1812"/>
              <a:ext cx="60" cy="42"/>
            </a:xfrm>
            <a:custGeom>
              <a:avLst/>
              <a:gdLst>
                <a:gd name="T0" fmla="*/ 36 w 60"/>
                <a:gd name="T1" fmla="*/ 24 h 42"/>
                <a:gd name="T2" fmla="*/ 30 w 60"/>
                <a:gd name="T3" fmla="*/ 18 h 42"/>
                <a:gd name="T4" fmla="*/ 24 w 60"/>
                <a:gd name="T5" fmla="*/ 24 h 42"/>
                <a:gd name="T6" fmla="*/ 24 w 60"/>
                <a:gd name="T7" fmla="*/ 30 h 42"/>
                <a:gd name="T8" fmla="*/ 24 w 60"/>
                <a:gd name="T9" fmla="*/ 36 h 42"/>
                <a:gd name="T10" fmla="*/ 12 w 60"/>
                <a:gd name="T11" fmla="*/ 36 h 42"/>
                <a:gd name="T12" fmla="*/ 12 w 60"/>
                <a:gd name="T13" fmla="*/ 42 h 42"/>
                <a:gd name="T14" fmla="*/ 12 w 60"/>
                <a:gd name="T15" fmla="*/ 36 h 42"/>
                <a:gd name="T16" fmla="*/ 0 w 60"/>
                <a:gd name="T17" fmla="*/ 36 h 42"/>
                <a:gd name="T18" fmla="*/ 0 w 60"/>
                <a:gd name="T19" fmla="*/ 18 h 42"/>
                <a:gd name="T20" fmla="*/ 6 w 60"/>
                <a:gd name="T21" fmla="*/ 18 h 42"/>
                <a:gd name="T22" fmla="*/ 6 w 60"/>
                <a:gd name="T23" fmla="*/ 12 h 42"/>
                <a:gd name="T24" fmla="*/ 6 w 60"/>
                <a:gd name="T25" fmla="*/ 6 h 42"/>
                <a:gd name="T26" fmla="*/ 18 w 60"/>
                <a:gd name="T27" fmla="*/ 6 h 42"/>
                <a:gd name="T28" fmla="*/ 24 w 60"/>
                <a:gd name="T29" fmla="*/ 6 h 42"/>
                <a:gd name="T30" fmla="*/ 24 w 60"/>
                <a:gd name="T31" fmla="*/ 0 h 42"/>
                <a:gd name="T32" fmla="*/ 30 w 60"/>
                <a:gd name="T33" fmla="*/ 0 h 42"/>
                <a:gd name="T34" fmla="*/ 36 w 60"/>
                <a:gd name="T35" fmla="*/ 0 h 42"/>
                <a:gd name="T36" fmla="*/ 42 w 60"/>
                <a:gd name="T37" fmla="*/ 0 h 42"/>
                <a:gd name="T38" fmla="*/ 60 w 60"/>
                <a:gd name="T39" fmla="*/ 0 h 42"/>
                <a:gd name="T40" fmla="*/ 60 w 60"/>
                <a:gd name="T41" fmla="*/ 6 h 42"/>
                <a:gd name="T42" fmla="*/ 54 w 60"/>
                <a:gd name="T43" fmla="*/ 6 h 42"/>
                <a:gd name="T44" fmla="*/ 54 w 60"/>
                <a:gd name="T45" fmla="*/ 12 h 42"/>
                <a:gd name="T46" fmla="*/ 48 w 60"/>
                <a:gd name="T47" fmla="*/ 12 h 42"/>
                <a:gd name="T48" fmla="*/ 48 w 60"/>
                <a:gd name="T49" fmla="*/ 18 h 42"/>
                <a:gd name="T50" fmla="*/ 42 w 60"/>
                <a:gd name="T51" fmla="*/ 18 h 42"/>
                <a:gd name="T52" fmla="*/ 36 w 60"/>
                <a:gd name="T53"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2">
                  <a:moveTo>
                    <a:pt x="36" y="24"/>
                  </a:moveTo>
                  <a:lnTo>
                    <a:pt x="30" y="18"/>
                  </a:lnTo>
                  <a:lnTo>
                    <a:pt x="24" y="24"/>
                  </a:lnTo>
                  <a:lnTo>
                    <a:pt x="24" y="30"/>
                  </a:lnTo>
                  <a:lnTo>
                    <a:pt x="24" y="36"/>
                  </a:lnTo>
                  <a:lnTo>
                    <a:pt x="12" y="36"/>
                  </a:lnTo>
                  <a:lnTo>
                    <a:pt x="12" y="42"/>
                  </a:lnTo>
                  <a:lnTo>
                    <a:pt x="12" y="36"/>
                  </a:lnTo>
                  <a:lnTo>
                    <a:pt x="0" y="36"/>
                  </a:lnTo>
                  <a:lnTo>
                    <a:pt x="0" y="18"/>
                  </a:lnTo>
                  <a:lnTo>
                    <a:pt x="6" y="18"/>
                  </a:lnTo>
                  <a:lnTo>
                    <a:pt x="6" y="12"/>
                  </a:lnTo>
                  <a:lnTo>
                    <a:pt x="6" y="6"/>
                  </a:lnTo>
                  <a:lnTo>
                    <a:pt x="18" y="6"/>
                  </a:lnTo>
                  <a:lnTo>
                    <a:pt x="24" y="6"/>
                  </a:lnTo>
                  <a:lnTo>
                    <a:pt x="24" y="0"/>
                  </a:lnTo>
                  <a:lnTo>
                    <a:pt x="30" y="0"/>
                  </a:lnTo>
                  <a:lnTo>
                    <a:pt x="36" y="0"/>
                  </a:lnTo>
                  <a:lnTo>
                    <a:pt x="42" y="0"/>
                  </a:lnTo>
                  <a:lnTo>
                    <a:pt x="60" y="0"/>
                  </a:lnTo>
                  <a:lnTo>
                    <a:pt x="60" y="6"/>
                  </a:lnTo>
                  <a:lnTo>
                    <a:pt x="54" y="6"/>
                  </a:lnTo>
                  <a:lnTo>
                    <a:pt x="54" y="12"/>
                  </a:lnTo>
                  <a:lnTo>
                    <a:pt x="48" y="12"/>
                  </a:lnTo>
                  <a:lnTo>
                    <a:pt x="48" y="18"/>
                  </a:lnTo>
                  <a:lnTo>
                    <a:pt x="42" y="18"/>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8" name="Freeform 1106"/>
            <p:cNvSpPr>
              <a:spLocks/>
            </p:cNvSpPr>
            <p:nvPr/>
          </p:nvSpPr>
          <p:spPr bwMode="auto">
            <a:xfrm>
              <a:off x="4008" y="1794"/>
              <a:ext cx="48" cy="24"/>
            </a:xfrm>
            <a:custGeom>
              <a:avLst/>
              <a:gdLst>
                <a:gd name="T0" fmla="*/ 24 w 48"/>
                <a:gd name="T1" fmla="*/ 24 h 24"/>
                <a:gd name="T2" fmla="*/ 6 w 48"/>
                <a:gd name="T3" fmla="*/ 18 h 24"/>
                <a:gd name="T4" fmla="*/ 6 w 48"/>
                <a:gd name="T5" fmla="*/ 12 h 24"/>
                <a:gd name="T6" fmla="*/ 0 w 48"/>
                <a:gd name="T7" fmla="*/ 12 h 24"/>
                <a:gd name="T8" fmla="*/ 0 w 48"/>
                <a:gd name="T9" fmla="*/ 6 h 24"/>
                <a:gd name="T10" fmla="*/ 6 w 48"/>
                <a:gd name="T11" fmla="*/ 6 h 24"/>
                <a:gd name="T12" fmla="*/ 6 w 48"/>
                <a:gd name="T13" fmla="*/ 0 h 24"/>
                <a:gd name="T14" fmla="*/ 12 w 48"/>
                <a:gd name="T15" fmla="*/ 6 h 24"/>
                <a:gd name="T16" fmla="*/ 24 w 48"/>
                <a:gd name="T17" fmla="*/ 6 h 24"/>
                <a:gd name="T18" fmla="*/ 36 w 48"/>
                <a:gd name="T19" fmla="*/ 6 h 24"/>
                <a:gd name="T20" fmla="*/ 36 w 48"/>
                <a:gd name="T21" fmla="*/ 12 h 24"/>
                <a:gd name="T22" fmla="*/ 42 w 48"/>
                <a:gd name="T23" fmla="*/ 12 h 24"/>
                <a:gd name="T24" fmla="*/ 48 w 48"/>
                <a:gd name="T25" fmla="*/ 18 h 24"/>
                <a:gd name="T26" fmla="*/ 36 w 48"/>
                <a:gd name="T27" fmla="*/ 24 h 24"/>
                <a:gd name="T28" fmla="*/ 30 w 48"/>
                <a:gd name="T29" fmla="*/ 24 h 24"/>
                <a:gd name="T30" fmla="*/ 24 w 48"/>
                <a:gd name="T3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24">
                  <a:moveTo>
                    <a:pt x="24" y="24"/>
                  </a:moveTo>
                  <a:lnTo>
                    <a:pt x="6" y="18"/>
                  </a:lnTo>
                  <a:lnTo>
                    <a:pt x="6" y="12"/>
                  </a:lnTo>
                  <a:lnTo>
                    <a:pt x="0" y="12"/>
                  </a:lnTo>
                  <a:lnTo>
                    <a:pt x="0" y="6"/>
                  </a:lnTo>
                  <a:lnTo>
                    <a:pt x="6" y="6"/>
                  </a:lnTo>
                  <a:lnTo>
                    <a:pt x="6" y="0"/>
                  </a:lnTo>
                  <a:lnTo>
                    <a:pt x="12" y="6"/>
                  </a:lnTo>
                  <a:lnTo>
                    <a:pt x="24" y="6"/>
                  </a:lnTo>
                  <a:lnTo>
                    <a:pt x="36" y="6"/>
                  </a:lnTo>
                  <a:lnTo>
                    <a:pt x="36" y="12"/>
                  </a:lnTo>
                  <a:lnTo>
                    <a:pt x="42" y="12"/>
                  </a:lnTo>
                  <a:lnTo>
                    <a:pt x="48" y="18"/>
                  </a:lnTo>
                  <a:lnTo>
                    <a:pt x="36" y="24"/>
                  </a:lnTo>
                  <a:lnTo>
                    <a:pt x="30" y="24"/>
                  </a:lnTo>
                  <a:lnTo>
                    <a:pt x="2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9" name="Freeform 1107"/>
            <p:cNvSpPr>
              <a:spLocks/>
            </p:cNvSpPr>
            <p:nvPr/>
          </p:nvSpPr>
          <p:spPr bwMode="auto">
            <a:xfrm>
              <a:off x="3576" y="1854"/>
              <a:ext cx="24" cy="30"/>
            </a:xfrm>
            <a:custGeom>
              <a:avLst/>
              <a:gdLst>
                <a:gd name="T0" fmla="*/ 0 w 24"/>
                <a:gd name="T1" fmla="*/ 30 h 30"/>
                <a:gd name="T2" fmla="*/ 0 w 24"/>
                <a:gd name="T3" fmla="*/ 0 h 30"/>
                <a:gd name="T4" fmla="*/ 18 w 24"/>
                <a:gd name="T5" fmla="*/ 0 h 30"/>
                <a:gd name="T6" fmla="*/ 24 w 24"/>
                <a:gd name="T7" fmla="*/ 30 h 30"/>
                <a:gd name="T8" fmla="*/ 12 w 24"/>
                <a:gd name="T9" fmla="*/ 30 h 30"/>
                <a:gd name="T10" fmla="*/ 0 w 24"/>
                <a:gd name="T11" fmla="*/ 30 h 30"/>
              </a:gdLst>
              <a:ahLst/>
              <a:cxnLst>
                <a:cxn ang="0">
                  <a:pos x="T0" y="T1"/>
                </a:cxn>
                <a:cxn ang="0">
                  <a:pos x="T2" y="T3"/>
                </a:cxn>
                <a:cxn ang="0">
                  <a:pos x="T4" y="T5"/>
                </a:cxn>
                <a:cxn ang="0">
                  <a:pos x="T6" y="T7"/>
                </a:cxn>
                <a:cxn ang="0">
                  <a:pos x="T8" y="T9"/>
                </a:cxn>
                <a:cxn ang="0">
                  <a:pos x="T10" y="T11"/>
                </a:cxn>
              </a:cxnLst>
              <a:rect l="0" t="0" r="r" b="b"/>
              <a:pathLst>
                <a:path w="24" h="30">
                  <a:moveTo>
                    <a:pt x="0" y="30"/>
                  </a:moveTo>
                  <a:lnTo>
                    <a:pt x="0" y="0"/>
                  </a:lnTo>
                  <a:lnTo>
                    <a:pt x="18" y="0"/>
                  </a:lnTo>
                  <a:lnTo>
                    <a:pt x="24" y="30"/>
                  </a:lnTo>
                  <a:lnTo>
                    <a:pt x="12" y="30"/>
                  </a:lnTo>
                  <a:lnTo>
                    <a:pt x="0"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0" name="Freeform 1108"/>
            <p:cNvSpPr>
              <a:spLocks/>
            </p:cNvSpPr>
            <p:nvPr/>
          </p:nvSpPr>
          <p:spPr bwMode="auto">
            <a:xfrm>
              <a:off x="3540" y="1854"/>
              <a:ext cx="36" cy="36"/>
            </a:xfrm>
            <a:custGeom>
              <a:avLst/>
              <a:gdLst>
                <a:gd name="T0" fmla="*/ 30 w 36"/>
                <a:gd name="T1" fmla="*/ 36 h 36"/>
                <a:gd name="T2" fmla="*/ 6 w 36"/>
                <a:gd name="T3" fmla="*/ 36 h 36"/>
                <a:gd name="T4" fmla="*/ 6 w 36"/>
                <a:gd name="T5" fmla="*/ 24 h 36"/>
                <a:gd name="T6" fmla="*/ 0 w 36"/>
                <a:gd name="T7" fmla="*/ 18 h 36"/>
                <a:gd name="T8" fmla="*/ 6 w 36"/>
                <a:gd name="T9" fmla="*/ 18 h 36"/>
                <a:gd name="T10" fmla="*/ 6 w 36"/>
                <a:gd name="T11" fmla="*/ 6 h 36"/>
                <a:gd name="T12" fmla="*/ 18 w 36"/>
                <a:gd name="T13" fmla="*/ 6 h 36"/>
                <a:gd name="T14" fmla="*/ 30 w 36"/>
                <a:gd name="T15" fmla="*/ 6 h 36"/>
                <a:gd name="T16" fmla="*/ 36 w 36"/>
                <a:gd name="T17" fmla="*/ 0 h 36"/>
                <a:gd name="T18" fmla="*/ 36 w 36"/>
                <a:gd name="T19" fmla="*/ 30 h 36"/>
                <a:gd name="T20" fmla="*/ 30 w 3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0" y="36"/>
                  </a:moveTo>
                  <a:lnTo>
                    <a:pt x="6" y="36"/>
                  </a:lnTo>
                  <a:lnTo>
                    <a:pt x="6" y="24"/>
                  </a:lnTo>
                  <a:lnTo>
                    <a:pt x="0" y="18"/>
                  </a:lnTo>
                  <a:lnTo>
                    <a:pt x="6" y="18"/>
                  </a:lnTo>
                  <a:lnTo>
                    <a:pt x="6" y="6"/>
                  </a:lnTo>
                  <a:lnTo>
                    <a:pt x="18" y="6"/>
                  </a:lnTo>
                  <a:lnTo>
                    <a:pt x="30" y="6"/>
                  </a:lnTo>
                  <a:lnTo>
                    <a:pt x="36" y="0"/>
                  </a:lnTo>
                  <a:lnTo>
                    <a:pt x="36" y="30"/>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1" name="Freeform 1109"/>
            <p:cNvSpPr>
              <a:spLocks/>
            </p:cNvSpPr>
            <p:nvPr/>
          </p:nvSpPr>
          <p:spPr bwMode="auto">
            <a:xfrm>
              <a:off x="894" y="1644"/>
              <a:ext cx="60" cy="60"/>
            </a:xfrm>
            <a:custGeom>
              <a:avLst/>
              <a:gdLst>
                <a:gd name="T0" fmla="*/ 24 w 60"/>
                <a:gd name="T1" fmla="*/ 54 h 60"/>
                <a:gd name="T2" fmla="*/ 18 w 60"/>
                <a:gd name="T3" fmla="*/ 54 h 60"/>
                <a:gd name="T4" fmla="*/ 12 w 60"/>
                <a:gd name="T5" fmla="*/ 54 h 60"/>
                <a:gd name="T6" fmla="*/ 6 w 60"/>
                <a:gd name="T7" fmla="*/ 54 h 60"/>
                <a:gd name="T8" fmla="*/ 0 w 60"/>
                <a:gd name="T9" fmla="*/ 60 h 60"/>
                <a:gd name="T10" fmla="*/ 0 w 60"/>
                <a:gd name="T11" fmla="*/ 42 h 60"/>
                <a:gd name="T12" fmla="*/ 6 w 60"/>
                <a:gd name="T13" fmla="*/ 42 h 60"/>
                <a:gd name="T14" fmla="*/ 6 w 60"/>
                <a:gd name="T15" fmla="*/ 30 h 60"/>
                <a:gd name="T16" fmla="*/ 6 w 60"/>
                <a:gd name="T17" fmla="*/ 24 h 60"/>
                <a:gd name="T18" fmla="*/ 6 w 60"/>
                <a:gd name="T19" fmla="*/ 18 h 60"/>
                <a:gd name="T20" fmla="*/ 12 w 60"/>
                <a:gd name="T21" fmla="*/ 24 h 60"/>
                <a:gd name="T22" fmla="*/ 18 w 60"/>
                <a:gd name="T23" fmla="*/ 24 h 60"/>
                <a:gd name="T24" fmla="*/ 24 w 60"/>
                <a:gd name="T25" fmla="*/ 24 h 60"/>
                <a:gd name="T26" fmla="*/ 30 w 60"/>
                <a:gd name="T27" fmla="*/ 18 h 60"/>
                <a:gd name="T28" fmla="*/ 30 w 60"/>
                <a:gd name="T29" fmla="*/ 12 h 60"/>
                <a:gd name="T30" fmla="*/ 36 w 60"/>
                <a:gd name="T31" fmla="*/ 12 h 60"/>
                <a:gd name="T32" fmla="*/ 36 w 60"/>
                <a:gd name="T33" fmla="*/ 6 h 60"/>
                <a:gd name="T34" fmla="*/ 42 w 60"/>
                <a:gd name="T35" fmla="*/ 12 h 60"/>
                <a:gd name="T36" fmla="*/ 42 w 60"/>
                <a:gd name="T37" fmla="*/ 6 h 60"/>
                <a:gd name="T38" fmla="*/ 48 w 60"/>
                <a:gd name="T39" fmla="*/ 12 h 60"/>
                <a:gd name="T40" fmla="*/ 42 w 60"/>
                <a:gd name="T41" fmla="*/ 12 h 60"/>
                <a:gd name="T42" fmla="*/ 48 w 60"/>
                <a:gd name="T43" fmla="*/ 12 h 60"/>
                <a:gd name="T44" fmla="*/ 48 w 60"/>
                <a:gd name="T45" fmla="*/ 6 h 60"/>
                <a:gd name="T46" fmla="*/ 54 w 60"/>
                <a:gd name="T47" fmla="*/ 6 h 60"/>
                <a:gd name="T48" fmla="*/ 60 w 60"/>
                <a:gd name="T49" fmla="*/ 0 h 60"/>
                <a:gd name="T50" fmla="*/ 60 w 60"/>
                <a:gd name="T51" fmla="*/ 12 h 60"/>
                <a:gd name="T52" fmla="*/ 54 w 60"/>
                <a:gd name="T53" fmla="*/ 12 h 60"/>
                <a:gd name="T54" fmla="*/ 54 w 60"/>
                <a:gd name="T55" fmla="*/ 24 h 60"/>
                <a:gd name="T56" fmla="*/ 48 w 60"/>
                <a:gd name="T57" fmla="*/ 24 h 60"/>
                <a:gd name="T58" fmla="*/ 42 w 60"/>
                <a:gd name="T59" fmla="*/ 24 h 60"/>
                <a:gd name="T60" fmla="*/ 42 w 60"/>
                <a:gd name="T61" fmla="*/ 30 h 60"/>
                <a:gd name="T62" fmla="*/ 36 w 60"/>
                <a:gd name="T63" fmla="*/ 30 h 60"/>
                <a:gd name="T64" fmla="*/ 30 w 60"/>
                <a:gd name="T65" fmla="*/ 30 h 60"/>
                <a:gd name="T66" fmla="*/ 30 w 60"/>
                <a:gd name="T67" fmla="*/ 36 h 60"/>
                <a:gd name="T68" fmla="*/ 24 w 60"/>
                <a:gd name="T6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60">
                  <a:moveTo>
                    <a:pt x="24" y="54"/>
                  </a:moveTo>
                  <a:lnTo>
                    <a:pt x="18" y="54"/>
                  </a:lnTo>
                  <a:lnTo>
                    <a:pt x="12" y="54"/>
                  </a:lnTo>
                  <a:lnTo>
                    <a:pt x="6" y="54"/>
                  </a:lnTo>
                  <a:lnTo>
                    <a:pt x="0" y="60"/>
                  </a:lnTo>
                  <a:lnTo>
                    <a:pt x="0" y="42"/>
                  </a:lnTo>
                  <a:lnTo>
                    <a:pt x="6" y="42"/>
                  </a:lnTo>
                  <a:lnTo>
                    <a:pt x="6" y="30"/>
                  </a:lnTo>
                  <a:lnTo>
                    <a:pt x="6" y="24"/>
                  </a:lnTo>
                  <a:lnTo>
                    <a:pt x="6" y="18"/>
                  </a:lnTo>
                  <a:lnTo>
                    <a:pt x="12" y="24"/>
                  </a:lnTo>
                  <a:lnTo>
                    <a:pt x="18" y="24"/>
                  </a:lnTo>
                  <a:lnTo>
                    <a:pt x="24" y="24"/>
                  </a:lnTo>
                  <a:lnTo>
                    <a:pt x="30" y="18"/>
                  </a:lnTo>
                  <a:lnTo>
                    <a:pt x="30" y="12"/>
                  </a:lnTo>
                  <a:lnTo>
                    <a:pt x="36" y="12"/>
                  </a:lnTo>
                  <a:lnTo>
                    <a:pt x="36" y="6"/>
                  </a:lnTo>
                  <a:lnTo>
                    <a:pt x="42" y="12"/>
                  </a:lnTo>
                  <a:lnTo>
                    <a:pt x="42" y="6"/>
                  </a:lnTo>
                  <a:lnTo>
                    <a:pt x="48" y="12"/>
                  </a:lnTo>
                  <a:lnTo>
                    <a:pt x="42" y="12"/>
                  </a:lnTo>
                  <a:lnTo>
                    <a:pt x="48" y="12"/>
                  </a:lnTo>
                  <a:lnTo>
                    <a:pt x="48" y="6"/>
                  </a:lnTo>
                  <a:lnTo>
                    <a:pt x="54" y="6"/>
                  </a:lnTo>
                  <a:lnTo>
                    <a:pt x="60" y="0"/>
                  </a:lnTo>
                  <a:lnTo>
                    <a:pt x="60" y="12"/>
                  </a:lnTo>
                  <a:lnTo>
                    <a:pt x="54" y="12"/>
                  </a:lnTo>
                  <a:lnTo>
                    <a:pt x="54" y="24"/>
                  </a:lnTo>
                  <a:lnTo>
                    <a:pt x="48" y="24"/>
                  </a:lnTo>
                  <a:lnTo>
                    <a:pt x="42" y="24"/>
                  </a:lnTo>
                  <a:lnTo>
                    <a:pt x="42" y="30"/>
                  </a:lnTo>
                  <a:lnTo>
                    <a:pt x="36" y="30"/>
                  </a:lnTo>
                  <a:lnTo>
                    <a:pt x="30" y="30"/>
                  </a:lnTo>
                  <a:lnTo>
                    <a:pt x="30" y="36"/>
                  </a:lnTo>
                  <a:lnTo>
                    <a:pt x="24"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2" name="Freeform 1110"/>
            <p:cNvSpPr>
              <a:spLocks/>
            </p:cNvSpPr>
            <p:nvPr/>
          </p:nvSpPr>
          <p:spPr bwMode="auto">
            <a:xfrm>
              <a:off x="1044" y="1680"/>
              <a:ext cx="36" cy="30"/>
            </a:xfrm>
            <a:custGeom>
              <a:avLst/>
              <a:gdLst>
                <a:gd name="T0" fmla="*/ 0 w 36"/>
                <a:gd name="T1" fmla="*/ 30 h 30"/>
                <a:gd name="T2" fmla="*/ 0 w 36"/>
                <a:gd name="T3" fmla="*/ 24 h 30"/>
                <a:gd name="T4" fmla="*/ 0 w 36"/>
                <a:gd name="T5" fmla="*/ 18 h 30"/>
                <a:gd name="T6" fmla="*/ 6 w 36"/>
                <a:gd name="T7" fmla="*/ 18 h 30"/>
                <a:gd name="T8" fmla="*/ 6 w 36"/>
                <a:gd name="T9" fmla="*/ 12 h 30"/>
                <a:gd name="T10" fmla="*/ 6 w 36"/>
                <a:gd name="T11" fmla="*/ 6 h 30"/>
                <a:gd name="T12" fmla="*/ 6 w 36"/>
                <a:gd name="T13" fmla="*/ 0 h 30"/>
                <a:gd name="T14" fmla="*/ 6 w 36"/>
                <a:gd name="T15" fmla="*/ 6 h 30"/>
                <a:gd name="T16" fmla="*/ 12 w 36"/>
                <a:gd name="T17" fmla="*/ 6 h 30"/>
                <a:gd name="T18" fmla="*/ 12 w 36"/>
                <a:gd name="T19" fmla="*/ 0 h 30"/>
                <a:gd name="T20" fmla="*/ 18 w 36"/>
                <a:gd name="T21" fmla="*/ 0 h 30"/>
                <a:gd name="T22" fmla="*/ 24 w 36"/>
                <a:gd name="T23" fmla="*/ 0 h 30"/>
                <a:gd name="T24" fmla="*/ 30 w 36"/>
                <a:gd name="T25" fmla="*/ 0 h 30"/>
                <a:gd name="T26" fmla="*/ 36 w 36"/>
                <a:gd name="T27" fmla="*/ 0 h 30"/>
                <a:gd name="T28" fmla="*/ 18 w 36"/>
                <a:gd name="T29" fmla="*/ 24 h 30"/>
                <a:gd name="T30" fmla="*/ 6 w 36"/>
                <a:gd name="T31" fmla="*/ 24 h 30"/>
                <a:gd name="T32" fmla="*/ 6 w 36"/>
                <a:gd name="T33" fmla="*/ 30 h 30"/>
                <a:gd name="T34" fmla="*/ 0 w 36"/>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0">
                  <a:moveTo>
                    <a:pt x="0" y="30"/>
                  </a:moveTo>
                  <a:lnTo>
                    <a:pt x="0" y="24"/>
                  </a:lnTo>
                  <a:lnTo>
                    <a:pt x="0" y="18"/>
                  </a:lnTo>
                  <a:lnTo>
                    <a:pt x="6" y="18"/>
                  </a:lnTo>
                  <a:lnTo>
                    <a:pt x="6" y="12"/>
                  </a:lnTo>
                  <a:lnTo>
                    <a:pt x="6" y="6"/>
                  </a:lnTo>
                  <a:lnTo>
                    <a:pt x="6" y="0"/>
                  </a:lnTo>
                  <a:lnTo>
                    <a:pt x="6" y="6"/>
                  </a:lnTo>
                  <a:lnTo>
                    <a:pt x="12" y="6"/>
                  </a:lnTo>
                  <a:lnTo>
                    <a:pt x="12" y="0"/>
                  </a:lnTo>
                  <a:lnTo>
                    <a:pt x="18" y="0"/>
                  </a:lnTo>
                  <a:lnTo>
                    <a:pt x="24" y="0"/>
                  </a:lnTo>
                  <a:lnTo>
                    <a:pt x="30" y="0"/>
                  </a:lnTo>
                  <a:lnTo>
                    <a:pt x="36" y="0"/>
                  </a:lnTo>
                  <a:lnTo>
                    <a:pt x="18" y="24"/>
                  </a:lnTo>
                  <a:lnTo>
                    <a:pt x="6" y="24"/>
                  </a:lnTo>
                  <a:lnTo>
                    <a:pt x="6"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3" name="Freeform 1111"/>
            <p:cNvSpPr>
              <a:spLocks/>
            </p:cNvSpPr>
            <p:nvPr/>
          </p:nvSpPr>
          <p:spPr bwMode="auto">
            <a:xfrm>
              <a:off x="4182" y="1764"/>
              <a:ext cx="30" cy="36"/>
            </a:xfrm>
            <a:custGeom>
              <a:avLst/>
              <a:gdLst>
                <a:gd name="T0" fmla="*/ 18 w 30"/>
                <a:gd name="T1" fmla="*/ 36 h 36"/>
                <a:gd name="T2" fmla="*/ 0 w 30"/>
                <a:gd name="T3" fmla="*/ 30 h 36"/>
                <a:gd name="T4" fmla="*/ 0 w 30"/>
                <a:gd name="T5" fmla="*/ 24 h 36"/>
                <a:gd name="T6" fmla="*/ 0 w 30"/>
                <a:gd name="T7" fmla="*/ 12 h 36"/>
                <a:gd name="T8" fmla="*/ 6 w 30"/>
                <a:gd name="T9" fmla="*/ 6 h 36"/>
                <a:gd name="T10" fmla="*/ 12 w 30"/>
                <a:gd name="T11" fmla="*/ 6 h 36"/>
                <a:gd name="T12" fmla="*/ 12 w 30"/>
                <a:gd name="T13" fmla="*/ 0 h 36"/>
                <a:gd name="T14" fmla="*/ 12 w 30"/>
                <a:gd name="T15" fmla="*/ 6 h 36"/>
                <a:gd name="T16" fmla="*/ 18 w 30"/>
                <a:gd name="T17" fmla="*/ 0 h 36"/>
                <a:gd name="T18" fmla="*/ 18 w 30"/>
                <a:gd name="T19" fmla="*/ 6 h 36"/>
                <a:gd name="T20" fmla="*/ 18 w 30"/>
                <a:gd name="T21" fmla="*/ 0 h 36"/>
                <a:gd name="T22" fmla="*/ 24 w 30"/>
                <a:gd name="T23" fmla="*/ 6 h 36"/>
                <a:gd name="T24" fmla="*/ 24 w 30"/>
                <a:gd name="T25" fmla="*/ 0 h 36"/>
                <a:gd name="T26" fmla="*/ 24 w 30"/>
                <a:gd name="T27" fmla="*/ 6 h 36"/>
                <a:gd name="T28" fmla="*/ 24 w 30"/>
                <a:gd name="T29" fmla="*/ 12 h 36"/>
                <a:gd name="T30" fmla="*/ 30 w 30"/>
                <a:gd name="T31" fmla="*/ 6 h 36"/>
                <a:gd name="T32" fmla="*/ 30 w 30"/>
                <a:gd name="T33" fmla="*/ 12 h 36"/>
                <a:gd name="T34" fmla="*/ 30 w 30"/>
                <a:gd name="T35" fmla="*/ 18 h 36"/>
                <a:gd name="T36" fmla="*/ 24 w 30"/>
                <a:gd name="T37" fmla="*/ 24 h 36"/>
                <a:gd name="T38" fmla="*/ 24 w 30"/>
                <a:gd name="T39" fmla="*/ 30 h 36"/>
                <a:gd name="T40" fmla="*/ 18 w 30"/>
                <a:gd name="T41" fmla="*/ 30 h 36"/>
                <a:gd name="T42" fmla="*/ 18 w 30"/>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6">
                  <a:moveTo>
                    <a:pt x="18" y="36"/>
                  </a:moveTo>
                  <a:lnTo>
                    <a:pt x="0" y="30"/>
                  </a:lnTo>
                  <a:lnTo>
                    <a:pt x="0" y="24"/>
                  </a:lnTo>
                  <a:lnTo>
                    <a:pt x="0" y="12"/>
                  </a:lnTo>
                  <a:lnTo>
                    <a:pt x="6" y="6"/>
                  </a:lnTo>
                  <a:lnTo>
                    <a:pt x="12" y="6"/>
                  </a:lnTo>
                  <a:lnTo>
                    <a:pt x="12" y="0"/>
                  </a:lnTo>
                  <a:lnTo>
                    <a:pt x="12" y="6"/>
                  </a:lnTo>
                  <a:lnTo>
                    <a:pt x="18" y="0"/>
                  </a:lnTo>
                  <a:lnTo>
                    <a:pt x="18" y="6"/>
                  </a:lnTo>
                  <a:lnTo>
                    <a:pt x="18" y="0"/>
                  </a:lnTo>
                  <a:lnTo>
                    <a:pt x="24" y="6"/>
                  </a:lnTo>
                  <a:lnTo>
                    <a:pt x="24" y="0"/>
                  </a:lnTo>
                  <a:lnTo>
                    <a:pt x="24" y="6"/>
                  </a:lnTo>
                  <a:lnTo>
                    <a:pt x="24" y="12"/>
                  </a:lnTo>
                  <a:lnTo>
                    <a:pt x="30" y="6"/>
                  </a:lnTo>
                  <a:lnTo>
                    <a:pt x="30" y="12"/>
                  </a:lnTo>
                  <a:lnTo>
                    <a:pt x="30" y="18"/>
                  </a:lnTo>
                  <a:lnTo>
                    <a:pt x="24" y="24"/>
                  </a:lnTo>
                  <a:lnTo>
                    <a:pt x="24" y="30"/>
                  </a:lnTo>
                  <a:lnTo>
                    <a:pt x="18" y="30"/>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4" name="Freeform 1112"/>
            <p:cNvSpPr>
              <a:spLocks/>
            </p:cNvSpPr>
            <p:nvPr/>
          </p:nvSpPr>
          <p:spPr bwMode="auto">
            <a:xfrm>
              <a:off x="3006" y="1896"/>
              <a:ext cx="48" cy="42"/>
            </a:xfrm>
            <a:custGeom>
              <a:avLst/>
              <a:gdLst>
                <a:gd name="T0" fmla="*/ 18 w 48"/>
                <a:gd name="T1" fmla="*/ 30 h 42"/>
                <a:gd name="T2" fmla="*/ 18 w 48"/>
                <a:gd name="T3" fmla="*/ 36 h 42"/>
                <a:gd name="T4" fmla="*/ 12 w 48"/>
                <a:gd name="T5" fmla="*/ 36 h 42"/>
                <a:gd name="T6" fmla="*/ 6 w 48"/>
                <a:gd name="T7" fmla="*/ 36 h 42"/>
                <a:gd name="T8" fmla="*/ 0 w 48"/>
                <a:gd name="T9" fmla="*/ 42 h 42"/>
                <a:gd name="T10" fmla="*/ 0 w 48"/>
                <a:gd name="T11" fmla="*/ 6 h 42"/>
                <a:gd name="T12" fmla="*/ 0 w 48"/>
                <a:gd name="T13" fmla="*/ 0 h 42"/>
                <a:gd name="T14" fmla="*/ 36 w 48"/>
                <a:gd name="T15" fmla="*/ 0 h 42"/>
                <a:gd name="T16" fmla="*/ 36 w 48"/>
                <a:gd name="T17" fmla="*/ 6 h 42"/>
                <a:gd name="T18" fmla="*/ 36 w 48"/>
                <a:gd name="T19" fmla="*/ 12 h 42"/>
                <a:gd name="T20" fmla="*/ 42 w 48"/>
                <a:gd name="T21" fmla="*/ 12 h 42"/>
                <a:gd name="T22" fmla="*/ 36 w 48"/>
                <a:gd name="T23" fmla="*/ 12 h 42"/>
                <a:gd name="T24" fmla="*/ 42 w 48"/>
                <a:gd name="T25" fmla="*/ 12 h 42"/>
                <a:gd name="T26" fmla="*/ 42 w 48"/>
                <a:gd name="T27" fmla="*/ 18 h 42"/>
                <a:gd name="T28" fmla="*/ 48 w 48"/>
                <a:gd name="T29" fmla="*/ 18 h 42"/>
                <a:gd name="T30" fmla="*/ 42 w 48"/>
                <a:gd name="T31" fmla="*/ 18 h 42"/>
                <a:gd name="T32" fmla="*/ 42 w 48"/>
                <a:gd name="T33" fmla="*/ 24 h 42"/>
                <a:gd name="T34" fmla="*/ 36 w 48"/>
                <a:gd name="T35" fmla="*/ 24 h 42"/>
                <a:gd name="T36" fmla="*/ 36 w 48"/>
                <a:gd name="T37" fmla="*/ 30 h 42"/>
                <a:gd name="T38" fmla="*/ 30 w 48"/>
                <a:gd name="T39" fmla="*/ 30 h 42"/>
                <a:gd name="T40" fmla="*/ 30 w 48"/>
                <a:gd name="T41" fmla="*/ 36 h 42"/>
                <a:gd name="T42" fmla="*/ 24 w 48"/>
                <a:gd name="T43" fmla="*/ 36 h 42"/>
                <a:gd name="T44" fmla="*/ 24 w 48"/>
                <a:gd name="T45" fmla="*/ 30 h 42"/>
                <a:gd name="T46" fmla="*/ 18 w 48"/>
                <a:gd name="T4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2">
                  <a:moveTo>
                    <a:pt x="18" y="30"/>
                  </a:moveTo>
                  <a:lnTo>
                    <a:pt x="18" y="36"/>
                  </a:lnTo>
                  <a:lnTo>
                    <a:pt x="12" y="36"/>
                  </a:lnTo>
                  <a:lnTo>
                    <a:pt x="6" y="36"/>
                  </a:lnTo>
                  <a:lnTo>
                    <a:pt x="0" y="42"/>
                  </a:lnTo>
                  <a:lnTo>
                    <a:pt x="0" y="6"/>
                  </a:lnTo>
                  <a:lnTo>
                    <a:pt x="0" y="0"/>
                  </a:lnTo>
                  <a:lnTo>
                    <a:pt x="36" y="0"/>
                  </a:lnTo>
                  <a:lnTo>
                    <a:pt x="36" y="6"/>
                  </a:lnTo>
                  <a:lnTo>
                    <a:pt x="36" y="12"/>
                  </a:lnTo>
                  <a:lnTo>
                    <a:pt x="42" y="12"/>
                  </a:lnTo>
                  <a:lnTo>
                    <a:pt x="36" y="12"/>
                  </a:lnTo>
                  <a:lnTo>
                    <a:pt x="42" y="12"/>
                  </a:lnTo>
                  <a:lnTo>
                    <a:pt x="42" y="18"/>
                  </a:lnTo>
                  <a:lnTo>
                    <a:pt x="48" y="18"/>
                  </a:lnTo>
                  <a:lnTo>
                    <a:pt x="42" y="18"/>
                  </a:lnTo>
                  <a:lnTo>
                    <a:pt x="42" y="24"/>
                  </a:lnTo>
                  <a:lnTo>
                    <a:pt x="36" y="24"/>
                  </a:lnTo>
                  <a:lnTo>
                    <a:pt x="36" y="30"/>
                  </a:lnTo>
                  <a:lnTo>
                    <a:pt x="30" y="30"/>
                  </a:lnTo>
                  <a:lnTo>
                    <a:pt x="30" y="36"/>
                  </a:lnTo>
                  <a:lnTo>
                    <a:pt x="24" y="36"/>
                  </a:lnTo>
                  <a:lnTo>
                    <a:pt x="24" y="30"/>
                  </a:lnTo>
                  <a:lnTo>
                    <a:pt x="18"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5" name="Freeform 1113"/>
            <p:cNvSpPr>
              <a:spLocks/>
            </p:cNvSpPr>
            <p:nvPr/>
          </p:nvSpPr>
          <p:spPr bwMode="auto">
            <a:xfrm>
              <a:off x="3474" y="1866"/>
              <a:ext cx="30" cy="36"/>
            </a:xfrm>
            <a:custGeom>
              <a:avLst/>
              <a:gdLst>
                <a:gd name="T0" fmla="*/ 6 w 30"/>
                <a:gd name="T1" fmla="*/ 18 h 36"/>
                <a:gd name="T2" fmla="*/ 6 w 30"/>
                <a:gd name="T3" fmla="*/ 0 h 36"/>
                <a:gd name="T4" fmla="*/ 12 w 30"/>
                <a:gd name="T5" fmla="*/ 0 h 36"/>
                <a:gd name="T6" fmla="*/ 30 w 30"/>
                <a:gd name="T7" fmla="*/ 0 h 36"/>
                <a:gd name="T8" fmla="*/ 30 w 30"/>
                <a:gd name="T9" fmla="*/ 12 h 36"/>
                <a:gd name="T10" fmla="*/ 24 w 30"/>
                <a:gd name="T11" fmla="*/ 12 h 36"/>
                <a:gd name="T12" fmla="*/ 30 w 30"/>
                <a:gd name="T13" fmla="*/ 36 h 36"/>
                <a:gd name="T14" fmla="*/ 0 w 30"/>
                <a:gd name="T15" fmla="*/ 36 h 36"/>
                <a:gd name="T16" fmla="*/ 0 w 30"/>
                <a:gd name="T17" fmla="*/ 30 h 36"/>
                <a:gd name="T18" fmla="*/ 6 w 30"/>
                <a:gd name="T19" fmla="*/ 30 h 36"/>
                <a:gd name="T20" fmla="*/ 6 w 30"/>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6">
                  <a:moveTo>
                    <a:pt x="6" y="18"/>
                  </a:moveTo>
                  <a:lnTo>
                    <a:pt x="6" y="0"/>
                  </a:lnTo>
                  <a:lnTo>
                    <a:pt x="12" y="0"/>
                  </a:lnTo>
                  <a:lnTo>
                    <a:pt x="30" y="0"/>
                  </a:lnTo>
                  <a:lnTo>
                    <a:pt x="30" y="12"/>
                  </a:lnTo>
                  <a:lnTo>
                    <a:pt x="24" y="12"/>
                  </a:lnTo>
                  <a:lnTo>
                    <a:pt x="30" y="36"/>
                  </a:lnTo>
                  <a:lnTo>
                    <a:pt x="0" y="36"/>
                  </a:lnTo>
                  <a:lnTo>
                    <a:pt x="0" y="30"/>
                  </a:lnTo>
                  <a:lnTo>
                    <a:pt x="6" y="30"/>
                  </a:lnTo>
                  <a:lnTo>
                    <a:pt x="6"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6" name="Freeform 1114"/>
            <p:cNvSpPr>
              <a:spLocks/>
            </p:cNvSpPr>
            <p:nvPr/>
          </p:nvSpPr>
          <p:spPr bwMode="auto">
            <a:xfrm>
              <a:off x="3084" y="1890"/>
              <a:ext cx="30" cy="36"/>
            </a:xfrm>
            <a:custGeom>
              <a:avLst/>
              <a:gdLst>
                <a:gd name="T0" fmla="*/ 0 w 30"/>
                <a:gd name="T1" fmla="*/ 30 h 36"/>
                <a:gd name="T2" fmla="*/ 0 w 30"/>
                <a:gd name="T3" fmla="*/ 0 h 36"/>
                <a:gd name="T4" fmla="*/ 30 w 30"/>
                <a:gd name="T5" fmla="*/ 0 h 36"/>
                <a:gd name="T6" fmla="*/ 30 w 30"/>
                <a:gd name="T7" fmla="*/ 30 h 36"/>
                <a:gd name="T8" fmla="*/ 30 w 30"/>
                <a:gd name="T9" fmla="*/ 36 h 36"/>
                <a:gd name="T10" fmla="*/ 24 w 30"/>
                <a:gd name="T11" fmla="*/ 36 h 36"/>
                <a:gd name="T12" fmla="*/ 0 w 30"/>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0" y="30"/>
                  </a:moveTo>
                  <a:lnTo>
                    <a:pt x="0" y="0"/>
                  </a:lnTo>
                  <a:lnTo>
                    <a:pt x="30" y="0"/>
                  </a:lnTo>
                  <a:lnTo>
                    <a:pt x="30" y="30"/>
                  </a:lnTo>
                  <a:lnTo>
                    <a:pt x="30" y="36"/>
                  </a:lnTo>
                  <a:lnTo>
                    <a:pt x="24" y="36"/>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7" name="Freeform 1115"/>
            <p:cNvSpPr>
              <a:spLocks/>
            </p:cNvSpPr>
            <p:nvPr/>
          </p:nvSpPr>
          <p:spPr bwMode="auto">
            <a:xfrm>
              <a:off x="3498" y="1866"/>
              <a:ext cx="24" cy="42"/>
            </a:xfrm>
            <a:custGeom>
              <a:avLst/>
              <a:gdLst>
                <a:gd name="T0" fmla="*/ 6 w 24"/>
                <a:gd name="T1" fmla="*/ 42 h 42"/>
                <a:gd name="T2" fmla="*/ 6 w 24"/>
                <a:gd name="T3" fmla="*/ 36 h 42"/>
                <a:gd name="T4" fmla="*/ 0 w 24"/>
                <a:gd name="T5" fmla="*/ 12 h 42"/>
                <a:gd name="T6" fmla="*/ 6 w 24"/>
                <a:gd name="T7" fmla="*/ 12 h 42"/>
                <a:gd name="T8" fmla="*/ 6 w 24"/>
                <a:gd name="T9" fmla="*/ 0 h 42"/>
                <a:gd name="T10" fmla="*/ 18 w 24"/>
                <a:gd name="T11" fmla="*/ 0 h 42"/>
                <a:gd name="T12" fmla="*/ 18 w 24"/>
                <a:gd name="T13" fmla="*/ 12 h 42"/>
                <a:gd name="T14" fmla="*/ 24 w 24"/>
                <a:gd name="T15" fmla="*/ 12 h 42"/>
                <a:gd name="T16" fmla="*/ 24 w 24"/>
                <a:gd name="T17" fmla="*/ 24 h 42"/>
                <a:gd name="T18" fmla="*/ 18 w 24"/>
                <a:gd name="T19" fmla="*/ 24 h 42"/>
                <a:gd name="T20" fmla="*/ 18 w 24"/>
                <a:gd name="T21" fmla="*/ 42 h 42"/>
                <a:gd name="T22" fmla="*/ 6 w 24"/>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2">
                  <a:moveTo>
                    <a:pt x="6" y="42"/>
                  </a:moveTo>
                  <a:lnTo>
                    <a:pt x="6" y="36"/>
                  </a:lnTo>
                  <a:lnTo>
                    <a:pt x="0" y="12"/>
                  </a:lnTo>
                  <a:lnTo>
                    <a:pt x="6" y="12"/>
                  </a:lnTo>
                  <a:lnTo>
                    <a:pt x="6" y="0"/>
                  </a:lnTo>
                  <a:lnTo>
                    <a:pt x="18" y="0"/>
                  </a:lnTo>
                  <a:lnTo>
                    <a:pt x="18" y="12"/>
                  </a:lnTo>
                  <a:lnTo>
                    <a:pt x="24" y="12"/>
                  </a:lnTo>
                  <a:lnTo>
                    <a:pt x="24" y="24"/>
                  </a:lnTo>
                  <a:lnTo>
                    <a:pt x="18" y="24"/>
                  </a:lnTo>
                  <a:lnTo>
                    <a:pt x="18" y="42"/>
                  </a:lnTo>
                  <a:lnTo>
                    <a:pt x="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8" name="Freeform 1116"/>
            <p:cNvSpPr>
              <a:spLocks/>
            </p:cNvSpPr>
            <p:nvPr/>
          </p:nvSpPr>
          <p:spPr bwMode="auto">
            <a:xfrm>
              <a:off x="3966" y="1806"/>
              <a:ext cx="36" cy="30"/>
            </a:xfrm>
            <a:custGeom>
              <a:avLst/>
              <a:gdLst>
                <a:gd name="T0" fmla="*/ 6 w 36"/>
                <a:gd name="T1" fmla="*/ 30 h 30"/>
                <a:gd name="T2" fmla="*/ 6 w 36"/>
                <a:gd name="T3" fmla="*/ 18 h 30"/>
                <a:gd name="T4" fmla="*/ 0 w 36"/>
                <a:gd name="T5" fmla="*/ 18 h 30"/>
                <a:gd name="T6" fmla="*/ 0 w 36"/>
                <a:gd name="T7" fmla="*/ 12 h 30"/>
                <a:gd name="T8" fmla="*/ 6 w 36"/>
                <a:gd name="T9" fmla="*/ 12 h 30"/>
                <a:gd name="T10" fmla="*/ 6 w 36"/>
                <a:gd name="T11" fmla="*/ 6 h 30"/>
                <a:gd name="T12" fmla="*/ 12 w 36"/>
                <a:gd name="T13" fmla="*/ 0 h 30"/>
                <a:gd name="T14" fmla="*/ 18 w 36"/>
                <a:gd name="T15" fmla="*/ 0 h 30"/>
                <a:gd name="T16" fmla="*/ 18 w 36"/>
                <a:gd name="T17" fmla="*/ 6 h 30"/>
                <a:gd name="T18" fmla="*/ 24 w 36"/>
                <a:gd name="T19" fmla="*/ 6 h 30"/>
                <a:gd name="T20" fmla="*/ 30 w 36"/>
                <a:gd name="T21" fmla="*/ 12 h 30"/>
                <a:gd name="T22" fmla="*/ 36 w 36"/>
                <a:gd name="T23" fmla="*/ 12 h 30"/>
                <a:gd name="T24" fmla="*/ 30 w 36"/>
                <a:gd name="T25" fmla="*/ 18 h 30"/>
                <a:gd name="T26" fmla="*/ 24 w 36"/>
                <a:gd name="T27" fmla="*/ 24 h 30"/>
                <a:gd name="T28" fmla="*/ 18 w 36"/>
                <a:gd name="T29" fmla="*/ 30 h 30"/>
                <a:gd name="T30" fmla="*/ 18 w 36"/>
                <a:gd name="T31" fmla="*/ 24 h 30"/>
                <a:gd name="T32" fmla="*/ 12 w 36"/>
                <a:gd name="T33" fmla="*/ 24 h 30"/>
                <a:gd name="T34" fmla="*/ 12 w 36"/>
                <a:gd name="T35" fmla="*/ 30 h 30"/>
                <a:gd name="T36" fmla="*/ 6 w 36"/>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0">
                  <a:moveTo>
                    <a:pt x="6" y="30"/>
                  </a:moveTo>
                  <a:lnTo>
                    <a:pt x="6" y="18"/>
                  </a:lnTo>
                  <a:lnTo>
                    <a:pt x="0" y="18"/>
                  </a:lnTo>
                  <a:lnTo>
                    <a:pt x="0" y="12"/>
                  </a:lnTo>
                  <a:lnTo>
                    <a:pt x="6" y="12"/>
                  </a:lnTo>
                  <a:lnTo>
                    <a:pt x="6" y="6"/>
                  </a:lnTo>
                  <a:lnTo>
                    <a:pt x="12" y="0"/>
                  </a:lnTo>
                  <a:lnTo>
                    <a:pt x="18" y="0"/>
                  </a:lnTo>
                  <a:lnTo>
                    <a:pt x="18" y="6"/>
                  </a:lnTo>
                  <a:lnTo>
                    <a:pt x="24" y="6"/>
                  </a:lnTo>
                  <a:lnTo>
                    <a:pt x="30" y="12"/>
                  </a:lnTo>
                  <a:lnTo>
                    <a:pt x="36" y="12"/>
                  </a:lnTo>
                  <a:lnTo>
                    <a:pt x="30" y="18"/>
                  </a:lnTo>
                  <a:lnTo>
                    <a:pt x="24" y="24"/>
                  </a:lnTo>
                  <a:lnTo>
                    <a:pt x="18" y="30"/>
                  </a:lnTo>
                  <a:lnTo>
                    <a:pt x="18" y="24"/>
                  </a:lnTo>
                  <a:lnTo>
                    <a:pt x="12" y="24"/>
                  </a:lnTo>
                  <a:lnTo>
                    <a:pt x="12" y="30"/>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9" name="Freeform 1117"/>
            <p:cNvSpPr>
              <a:spLocks/>
            </p:cNvSpPr>
            <p:nvPr/>
          </p:nvSpPr>
          <p:spPr bwMode="auto">
            <a:xfrm>
              <a:off x="3180" y="1890"/>
              <a:ext cx="60" cy="42"/>
            </a:xfrm>
            <a:custGeom>
              <a:avLst/>
              <a:gdLst>
                <a:gd name="T0" fmla="*/ 6 w 60"/>
                <a:gd name="T1" fmla="*/ 42 h 42"/>
                <a:gd name="T2" fmla="*/ 0 w 60"/>
                <a:gd name="T3" fmla="*/ 30 h 42"/>
                <a:gd name="T4" fmla="*/ 0 w 60"/>
                <a:gd name="T5" fmla="*/ 12 h 42"/>
                <a:gd name="T6" fmla="*/ 18 w 60"/>
                <a:gd name="T7" fmla="*/ 0 h 42"/>
                <a:gd name="T8" fmla="*/ 24 w 60"/>
                <a:gd name="T9" fmla="*/ 6 h 42"/>
                <a:gd name="T10" fmla="*/ 30 w 60"/>
                <a:gd name="T11" fmla="*/ 6 h 42"/>
                <a:gd name="T12" fmla="*/ 30 w 60"/>
                <a:gd name="T13" fmla="*/ 12 h 42"/>
                <a:gd name="T14" fmla="*/ 36 w 60"/>
                <a:gd name="T15" fmla="*/ 12 h 42"/>
                <a:gd name="T16" fmla="*/ 42 w 60"/>
                <a:gd name="T17" fmla="*/ 18 h 42"/>
                <a:gd name="T18" fmla="*/ 48 w 60"/>
                <a:gd name="T19" fmla="*/ 24 h 42"/>
                <a:gd name="T20" fmla="*/ 54 w 60"/>
                <a:gd name="T21" fmla="*/ 30 h 42"/>
                <a:gd name="T22" fmla="*/ 60 w 60"/>
                <a:gd name="T23" fmla="*/ 36 h 42"/>
                <a:gd name="T24" fmla="*/ 24 w 60"/>
                <a:gd name="T25" fmla="*/ 36 h 42"/>
                <a:gd name="T26" fmla="*/ 24 w 60"/>
                <a:gd name="T27" fmla="*/ 42 h 42"/>
                <a:gd name="T28" fmla="*/ 18 w 60"/>
                <a:gd name="T29" fmla="*/ 42 h 42"/>
                <a:gd name="T30" fmla="*/ 6 w 60"/>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42">
                  <a:moveTo>
                    <a:pt x="6" y="42"/>
                  </a:moveTo>
                  <a:lnTo>
                    <a:pt x="0" y="30"/>
                  </a:lnTo>
                  <a:lnTo>
                    <a:pt x="0" y="12"/>
                  </a:lnTo>
                  <a:lnTo>
                    <a:pt x="18" y="0"/>
                  </a:lnTo>
                  <a:lnTo>
                    <a:pt x="24" y="6"/>
                  </a:lnTo>
                  <a:lnTo>
                    <a:pt x="30" y="6"/>
                  </a:lnTo>
                  <a:lnTo>
                    <a:pt x="30" y="12"/>
                  </a:lnTo>
                  <a:lnTo>
                    <a:pt x="36" y="12"/>
                  </a:lnTo>
                  <a:lnTo>
                    <a:pt x="42" y="18"/>
                  </a:lnTo>
                  <a:lnTo>
                    <a:pt x="48" y="24"/>
                  </a:lnTo>
                  <a:lnTo>
                    <a:pt x="54" y="30"/>
                  </a:lnTo>
                  <a:lnTo>
                    <a:pt x="60" y="36"/>
                  </a:lnTo>
                  <a:lnTo>
                    <a:pt x="24" y="36"/>
                  </a:lnTo>
                  <a:lnTo>
                    <a:pt x="24" y="42"/>
                  </a:lnTo>
                  <a:lnTo>
                    <a:pt x="18" y="42"/>
                  </a:lnTo>
                  <a:lnTo>
                    <a:pt x="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90" name="Freeform 1118"/>
            <p:cNvSpPr>
              <a:spLocks/>
            </p:cNvSpPr>
            <p:nvPr/>
          </p:nvSpPr>
          <p:spPr bwMode="auto">
            <a:xfrm>
              <a:off x="3720" y="1842"/>
              <a:ext cx="30" cy="36"/>
            </a:xfrm>
            <a:custGeom>
              <a:avLst/>
              <a:gdLst>
                <a:gd name="T0" fmla="*/ 12 w 30"/>
                <a:gd name="T1" fmla="*/ 36 h 36"/>
                <a:gd name="T2" fmla="*/ 6 w 30"/>
                <a:gd name="T3" fmla="*/ 30 h 36"/>
                <a:gd name="T4" fmla="*/ 0 w 30"/>
                <a:gd name="T5" fmla="*/ 30 h 36"/>
                <a:gd name="T6" fmla="*/ 0 w 30"/>
                <a:gd name="T7" fmla="*/ 6 h 36"/>
                <a:gd name="T8" fmla="*/ 0 w 30"/>
                <a:gd name="T9" fmla="*/ 0 h 36"/>
                <a:gd name="T10" fmla="*/ 6 w 30"/>
                <a:gd name="T11" fmla="*/ 0 h 36"/>
                <a:gd name="T12" fmla="*/ 18 w 30"/>
                <a:gd name="T13" fmla="*/ 0 h 36"/>
                <a:gd name="T14" fmla="*/ 30 w 30"/>
                <a:gd name="T15" fmla="*/ 0 h 36"/>
                <a:gd name="T16" fmla="*/ 30 w 30"/>
                <a:gd name="T17" fmla="*/ 36 h 36"/>
                <a:gd name="T18" fmla="*/ 12 w 3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6">
                  <a:moveTo>
                    <a:pt x="12" y="36"/>
                  </a:moveTo>
                  <a:lnTo>
                    <a:pt x="6" y="30"/>
                  </a:lnTo>
                  <a:lnTo>
                    <a:pt x="0" y="30"/>
                  </a:lnTo>
                  <a:lnTo>
                    <a:pt x="0" y="6"/>
                  </a:lnTo>
                  <a:lnTo>
                    <a:pt x="0" y="0"/>
                  </a:lnTo>
                  <a:lnTo>
                    <a:pt x="6" y="0"/>
                  </a:lnTo>
                  <a:lnTo>
                    <a:pt x="18" y="0"/>
                  </a:lnTo>
                  <a:lnTo>
                    <a:pt x="30" y="0"/>
                  </a:lnTo>
                  <a:lnTo>
                    <a:pt x="30" y="36"/>
                  </a:lnTo>
                  <a:lnTo>
                    <a:pt x="1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91" name="Freeform 1119"/>
            <p:cNvSpPr>
              <a:spLocks/>
            </p:cNvSpPr>
            <p:nvPr/>
          </p:nvSpPr>
          <p:spPr bwMode="auto">
            <a:xfrm>
              <a:off x="3684" y="1842"/>
              <a:ext cx="36" cy="36"/>
            </a:xfrm>
            <a:custGeom>
              <a:avLst/>
              <a:gdLst>
                <a:gd name="T0" fmla="*/ 6 w 36"/>
                <a:gd name="T1" fmla="*/ 36 h 36"/>
                <a:gd name="T2" fmla="*/ 0 w 36"/>
                <a:gd name="T3" fmla="*/ 12 h 36"/>
                <a:gd name="T4" fmla="*/ 24 w 36"/>
                <a:gd name="T5" fmla="*/ 6 h 36"/>
                <a:gd name="T6" fmla="*/ 36 w 36"/>
                <a:gd name="T7" fmla="*/ 0 h 36"/>
                <a:gd name="T8" fmla="*/ 36 w 36"/>
                <a:gd name="T9" fmla="*/ 6 h 36"/>
                <a:gd name="T10" fmla="*/ 36 w 36"/>
                <a:gd name="T11" fmla="*/ 30 h 36"/>
                <a:gd name="T12" fmla="*/ 18 w 36"/>
                <a:gd name="T13" fmla="*/ 30 h 36"/>
                <a:gd name="T14" fmla="*/ 12 w 36"/>
                <a:gd name="T15" fmla="*/ 36 h 36"/>
                <a:gd name="T16" fmla="*/ 6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6" y="36"/>
                  </a:moveTo>
                  <a:lnTo>
                    <a:pt x="0" y="12"/>
                  </a:lnTo>
                  <a:lnTo>
                    <a:pt x="24" y="6"/>
                  </a:lnTo>
                  <a:lnTo>
                    <a:pt x="36" y="0"/>
                  </a:lnTo>
                  <a:lnTo>
                    <a:pt x="36" y="6"/>
                  </a:lnTo>
                  <a:lnTo>
                    <a:pt x="36" y="30"/>
                  </a:lnTo>
                  <a:lnTo>
                    <a:pt x="18" y="30"/>
                  </a:lnTo>
                  <a:lnTo>
                    <a:pt x="12" y="36"/>
                  </a:lnTo>
                  <a:lnTo>
                    <a:pt x="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92" name="Freeform 1120"/>
            <p:cNvSpPr>
              <a:spLocks/>
            </p:cNvSpPr>
            <p:nvPr/>
          </p:nvSpPr>
          <p:spPr bwMode="auto">
            <a:xfrm>
              <a:off x="786" y="1614"/>
              <a:ext cx="54" cy="90"/>
            </a:xfrm>
            <a:custGeom>
              <a:avLst/>
              <a:gdLst>
                <a:gd name="T0" fmla="*/ 12 w 54"/>
                <a:gd name="T1" fmla="*/ 72 h 90"/>
                <a:gd name="T2" fmla="*/ 12 w 54"/>
                <a:gd name="T3" fmla="*/ 66 h 90"/>
                <a:gd name="T4" fmla="*/ 6 w 54"/>
                <a:gd name="T5" fmla="*/ 66 h 90"/>
                <a:gd name="T6" fmla="*/ 12 w 54"/>
                <a:gd name="T7" fmla="*/ 60 h 90"/>
                <a:gd name="T8" fmla="*/ 6 w 54"/>
                <a:gd name="T9" fmla="*/ 60 h 90"/>
                <a:gd name="T10" fmla="*/ 6 w 54"/>
                <a:gd name="T11" fmla="*/ 54 h 90"/>
                <a:gd name="T12" fmla="*/ 6 w 54"/>
                <a:gd name="T13" fmla="*/ 48 h 90"/>
                <a:gd name="T14" fmla="*/ 0 w 54"/>
                <a:gd name="T15" fmla="*/ 48 h 90"/>
                <a:gd name="T16" fmla="*/ 0 w 54"/>
                <a:gd name="T17" fmla="*/ 42 h 90"/>
                <a:gd name="T18" fmla="*/ 6 w 54"/>
                <a:gd name="T19" fmla="*/ 36 h 90"/>
                <a:gd name="T20" fmla="*/ 6 w 54"/>
                <a:gd name="T21" fmla="*/ 30 h 90"/>
                <a:gd name="T22" fmla="*/ 12 w 54"/>
                <a:gd name="T23" fmla="*/ 30 h 90"/>
                <a:gd name="T24" fmla="*/ 12 w 54"/>
                <a:gd name="T25" fmla="*/ 24 h 90"/>
                <a:gd name="T26" fmla="*/ 12 w 54"/>
                <a:gd name="T27" fmla="*/ 18 h 90"/>
                <a:gd name="T28" fmla="*/ 12 w 54"/>
                <a:gd name="T29" fmla="*/ 12 h 90"/>
                <a:gd name="T30" fmla="*/ 12 w 54"/>
                <a:gd name="T31" fmla="*/ 6 h 90"/>
                <a:gd name="T32" fmla="*/ 18 w 54"/>
                <a:gd name="T33" fmla="*/ 0 h 90"/>
                <a:gd name="T34" fmla="*/ 24 w 54"/>
                <a:gd name="T35" fmla="*/ 6 h 90"/>
                <a:gd name="T36" fmla="*/ 24 w 54"/>
                <a:gd name="T37" fmla="*/ 0 h 90"/>
                <a:gd name="T38" fmla="*/ 30 w 54"/>
                <a:gd name="T39" fmla="*/ 6 h 90"/>
                <a:gd name="T40" fmla="*/ 30 w 54"/>
                <a:gd name="T41" fmla="*/ 0 h 90"/>
                <a:gd name="T42" fmla="*/ 42 w 54"/>
                <a:gd name="T43" fmla="*/ 0 h 90"/>
                <a:gd name="T44" fmla="*/ 36 w 54"/>
                <a:gd name="T45" fmla="*/ 18 h 90"/>
                <a:gd name="T46" fmla="*/ 30 w 54"/>
                <a:gd name="T47" fmla="*/ 18 h 90"/>
                <a:gd name="T48" fmla="*/ 36 w 54"/>
                <a:gd name="T49" fmla="*/ 24 h 90"/>
                <a:gd name="T50" fmla="*/ 30 w 54"/>
                <a:gd name="T51" fmla="*/ 24 h 90"/>
                <a:gd name="T52" fmla="*/ 30 w 54"/>
                <a:gd name="T53" fmla="*/ 30 h 90"/>
                <a:gd name="T54" fmla="*/ 36 w 54"/>
                <a:gd name="T55" fmla="*/ 36 h 90"/>
                <a:gd name="T56" fmla="*/ 42 w 54"/>
                <a:gd name="T57" fmla="*/ 42 h 90"/>
                <a:gd name="T58" fmla="*/ 48 w 54"/>
                <a:gd name="T59" fmla="*/ 42 h 90"/>
                <a:gd name="T60" fmla="*/ 48 w 54"/>
                <a:gd name="T61" fmla="*/ 48 h 90"/>
                <a:gd name="T62" fmla="*/ 42 w 54"/>
                <a:gd name="T63" fmla="*/ 60 h 90"/>
                <a:gd name="T64" fmla="*/ 48 w 54"/>
                <a:gd name="T65" fmla="*/ 60 h 90"/>
                <a:gd name="T66" fmla="*/ 48 w 54"/>
                <a:gd name="T67" fmla="*/ 66 h 90"/>
                <a:gd name="T68" fmla="*/ 54 w 54"/>
                <a:gd name="T69" fmla="*/ 72 h 90"/>
                <a:gd name="T70" fmla="*/ 48 w 54"/>
                <a:gd name="T71" fmla="*/ 72 h 90"/>
                <a:gd name="T72" fmla="*/ 48 w 54"/>
                <a:gd name="T73" fmla="*/ 78 h 90"/>
                <a:gd name="T74" fmla="*/ 48 w 54"/>
                <a:gd name="T75" fmla="*/ 84 h 90"/>
                <a:gd name="T76" fmla="*/ 42 w 54"/>
                <a:gd name="T77" fmla="*/ 84 h 90"/>
                <a:gd name="T78" fmla="*/ 36 w 54"/>
                <a:gd name="T79" fmla="*/ 90 h 90"/>
                <a:gd name="T80" fmla="*/ 24 w 54"/>
                <a:gd name="T81" fmla="*/ 90 h 90"/>
                <a:gd name="T82" fmla="*/ 18 w 54"/>
                <a:gd name="T83" fmla="*/ 84 h 90"/>
                <a:gd name="T84" fmla="*/ 18 w 54"/>
                <a:gd name="T85" fmla="*/ 78 h 90"/>
                <a:gd name="T86" fmla="*/ 12 w 54"/>
                <a:gd name="T87"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90">
                  <a:moveTo>
                    <a:pt x="12" y="72"/>
                  </a:moveTo>
                  <a:lnTo>
                    <a:pt x="12" y="66"/>
                  </a:lnTo>
                  <a:lnTo>
                    <a:pt x="6" y="66"/>
                  </a:lnTo>
                  <a:lnTo>
                    <a:pt x="12" y="60"/>
                  </a:lnTo>
                  <a:lnTo>
                    <a:pt x="6" y="60"/>
                  </a:lnTo>
                  <a:lnTo>
                    <a:pt x="6" y="54"/>
                  </a:lnTo>
                  <a:lnTo>
                    <a:pt x="6" y="48"/>
                  </a:lnTo>
                  <a:lnTo>
                    <a:pt x="0" y="48"/>
                  </a:lnTo>
                  <a:lnTo>
                    <a:pt x="0" y="42"/>
                  </a:lnTo>
                  <a:lnTo>
                    <a:pt x="6" y="36"/>
                  </a:lnTo>
                  <a:lnTo>
                    <a:pt x="6" y="30"/>
                  </a:lnTo>
                  <a:lnTo>
                    <a:pt x="12" y="30"/>
                  </a:lnTo>
                  <a:lnTo>
                    <a:pt x="12" y="24"/>
                  </a:lnTo>
                  <a:lnTo>
                    <a:pt x="12" y="18"/>
                  </a:lnTo>
                  <a:lnTo>
                    <a:pt x="12" y="12"/>
                  </a:lnTo>
                  <a:lnTo>
                    <a:pt x="12" y="6"/>
                  </a:lnTo>
                  <a:lnTo>
                    <a:pt x="18" y="0"/>
                  </a:lnTo>
                  <a:lnTo>
                    <a:pt x="24" y="6"/>
                  </a:lnTo>
                  <a:lnTo>
                    <a:pt x="24" y="0"/>
                  </a:lnTo>
                  <a:lnTo>
                    <a:pt x="30" y="6"/>
                  </a:lnTo>
                  <a:lnTo>
                    <a:pt x="30" y="0"/>
                  </a:lnTo>
                  <a:lnTo>
                    <a:pt x="42" y="0"/>
                  </a:lnTo>
                  <a:lnTo>
                    <a:pt x="36" y="18"/>
                  </a:lnTo>
                  <a:lnTo>
                    <a:pt x="30" y="18"/>
                  </a:lnTo>
                  <a:lnTo>
                    <a:pt x="36" y="24"/>
                  </a:lnTo>
                  <a:lnTo>
                    <a:pt x="30" y="24"/>
                  </a:lnTo>
                  <a:lnTo>
                    <a:pt x="30" y="30"/>
                  </a:lnTo>
                  <a:lnTo>
                    <a:pt x="36" y="36"/>
                  </a:lnTo>
                  <a:lnTo>
                    <a:pt x="42" y="42"/>
                  </a:lnTo>
                  <a:lnTo>
                    <a:pt x="48" y="42"/>
                  </a:lnTo>
                  <a:lnTo>
                    <a:pt x="48" y="48"/>
                  </a:lnTo>
                  <a:lnTo>
                    <a:pt x="42" y="60"/>
                  </a:lnTo>
                  <a:lnTo>
                    <a:pt x="48" y="60"/>
                  </a:lnTo>
                  <a:lnTo>
                    <a:pt x="48" y="66"/>
                  </a:lnTo>
                  <a:lnTo>
                    <a:pt x="54" y="72"/>
                  </a:lnTo>
                  <a:lnTo>
                    <a:pt x="48" y="72"/>
                  </a:lnTo>
                  <a:lnTo>
                    <a:pt x="48" y="78"/>
                  </a:lnTo>
                  <a:lnTo>
                    <a:pt x="48" y="84"/>
                  </a:lnTo>
                  <a:lnTo>
                    <a:pt x="42" y="84"/>
                  </a:lnTo>
                  <a:lnTo>
                    <a:pt x="36" y="90"/>
                  </a:lnTo>
                  <a:lnTo>
                    <a:pt x="24" y="90"/>
                  </a:lnTo>
                  <a:lnTo>
                    <a:pt x="18" y="84"/>
                  </a:lnTo>
                  <a:lnTo>
                    <a:pt x="18" y="78"/>
                  </a:lnTo>
                  <a:lnTo>
                    <a:pt x="12" y="7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93" name="Freeform 1121"/>
            <p:cNvSpPr>
              <a:spLocks/>
            </p:cNvSpPr>
            <p:nvPr/>
          </p:nvSpPr>
          <p:spPr bwMode="auto">
            <a:xfrm>
              <a:off x="3750" y="1842"/>
              <a:ext cx="30" cy="36"/>
            </a:xfrm>
            <a:custGeom>
              <a:avLst/>
              <a:gdLst>
                <a:gd name="T0" fmla="*/ 0 w 30"/>
                <a:gd name="T1" fmla="*/ 36 h 36"/>
                <a:gd name="T2" fmla="*/ 0 w 30"/>
                <a:gd name="T3" fmla="*/ 0 h 36"/>
                <a:gd name="T4" fmla="*/ 18 w 30"/>
                <a:gd name="T5" fmla="*/ 0 h 36"/>
                <a:gd name="T6" fmla="*/ 30 w 30"/>
                <a:gd name="T7" fmla="*/ 0 h 36"/>
                <a:gd name="T8" fmla="*/ 30 w 30"/>
                <a:gd name="T9" fmla="*/ 18 h 36"/>
                <a:gd name="T10" fmla="*/ 18 w 30"/>
                <a:gd name="T11" fmla="*/ 30 h 36"/>
                <a:gd name="T12" fmla="*/ 12 w 30"/>
                <a:gd name="T13" fmla="*/ 36 h 36"/>
                <a:gd name="T14" fmla="*/ 12 w 30"/>
                <a:gd name="T15" fmla="*/ 30 h 36"/>
                <a:gd name="T16" fmla="*/ 0 w 3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6">
                  <a:moveTo>
                    <a:pt x="0" y="36"/>
                  </a:moveTo>
                  <a:lnTo>
                    <a:pt x="0" y="0"/>
                  </a:lnTo>
                  <a:lnTo>
                    <a:pt x="18" y="0"/>
                  </a:lnTo>
                  <a:lnTo>
                    <a:pt x="30" y="0"/>
                  </a:lnTo>
                  <a:lnTo>
                    <a:pt x="30" y="18"/>
                  </a:lnTo>
                  <a:lnTo>
                    <a:pt x="18" y="30"/>
                  </a:lnTo>
                  <a:lnTo>
                    <a:pt x="12" y="36"/>
                  </a:lnTo>
                  <a:lnTo>
                    <a:pt x="12" y="30"/>
                  </a:lnTo>
                  <a:lnTo>
                    <a:pt x="0"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94" name="Freeform 1122"/>
            <p:cNvSpPr>
              <a:spLocks/>
            </p:cNvSpPr>
            <p:nvPr/>
          </p:nvSpPr>
          <p:spPr bwMode="auto">
            <a:xfrm>
              <a:off x="2286" y="1884"/>
              <a:ext cx="90" cy="54"/>
            </a:xfrm>
            <a:custGeom>
              <a:avLst/>
              <a:gdLst>
                <a:gd name="T0" fmla="*/ 84 w 90"/>
                <a:gd name="T1" fmla="*/ 54 h 54"/>
                <a:gd name="T2" fmla="*/ 0 w 90"/>
                <a:gd name="T3" fmla="*/ 48 h 54"/>
                <a:gd name="T4" fmla="*/ 0 w 90"/>
                <a:gd name="T5" fmla="*/ 42 h 54"/>
                <a:gd name="T6" fmla="*/ 6 w 90"/>
                <a:gd name="T7" fmla="*/ 0 h 54"/>
                <a:gd name="T8" fmla="*/ 30 w 90"/>
                <a:gd name="T9" fmla="*/ 0 h 54"/>
                <a:gd name="T10" fmla="*/ 90 w 90"/>
                <a:gd name="T11" fmla="*/ 0 h 54"/>
                <a:gd name="T12" fmla="*/ 84 w 90"/>
                <a:gd name="T13" fmla="*/ 48 h 54"/>
                <a:gd name="T14" fmla="*/ 84 w 90"/>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4">
                  <a:moveTo>
                    <a:pt x="84" y="54"/>
                  </a:moveTo>
                  <a:lnTo>
                    <a:pt x="0" y="48"/>
                  </a:lnTo>
                  <a:lnTo>
                    <a:pt x="0" y="42"/>
                  </a:lnTo>
                  <a:lnTo>
                    <a:pt x="6" y="0"/>
                  </a:lnTo>
                  <a:lnTo>
                    <a:pt x="30" y="0"/>
                  </a:lnTo>
                  <a:lnTo>
                    <a:pt x="90" y="0"/>
                  </a:lnTo>
                  <a:lnTo>
                    <a:pt x="84" y="48"/>
                  </a:lnTo>
                  <a:lnTo>
                    <a:pt x="84"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95" name="Freeform 1123"/>
            <p:cNvSpPr>
              <a:spLocks/>
            </p:cNvSpPr>
            <p:nvPr/>
          </p:nvSpPr>
          <p:spPr bwMode="auto">
            <a:xfrm>
              <a:off x="2370" y="1884"/>
              <a:ext cx="54" cy="48"/>
            </a:xfrm>
            <a:custGeom>
              <a:avLst/>
              <a:gdLst>
                <a:gd name="T0" fmla="*/ 48 w 54"/>
                <a:gd name="T1" fmla="*/ 48 h 48"/>
                <a:gd name="T2" fmla="*/ 0 w 54"/>
                <a:gd name="T3" fmla="*/ 48 h 48"/>
                <a:gd name="T4" fmla="*/ 6 w 54"/>
                <a:gd name="T5" fmla="*/ 0 h 48"/>
                <a:gd name="T6" fmla="*/ 54 w 54"/>
                <a:gd name="T7" fmla="*/ 6 h 48"/>
                <a:gd name="T8" fmla="*/ 54 w 54"/>
                <a:gd name="T9" fmla="*/ 48 h 48"/>
                <a:gd name="T10" fmla="*/ 48 w 54"/>
                <a:gd name="T11" fmla="*/ 48 h 48"/>
              </a:gdLst>
              <a:ahLst/>
              <a:cxnLst>
                <a:cxn ang="0">
                  <a:pos x="T0" y="T1"/>
                </a:cxn>
                <a:cxn ang="0">
                  <a:pos x="T2" y="T3"/>
                </a:cxn>
                <a:cxn ang="0">
                  <a:pos x="T4" y="T5"/>
                </a:cxn>
                <a:cxn ang="0">
                  <a:pos x="T6" y="T7"/>
                </a:cxn>
                <a:cxn ang="0">
                  <a:pos x="T8" y="T9"/>
                </a:cxn>
                <a:cxn ang="0">
                  <a:pos x="T10" y="T11"/>
                </a:cxn>
              </a:cxnLst>
              <a:rect l="0" t="0" r="r" b="b"/>
              <a:pathLst>
                <a:path w="54" h="48">
                  <a:moveTo>
                    <a:pt x="48" y="48"/>
                  </a:moveTo>
                  <a:lnTo>
                    <a:pt x="0" y="48"/>
                  </a:lnTo>
                  <a:lnTo>
                    <a:pt x="6" y="0"/>
                  </a:lnTo>
                  <a:lnTo>
                    <a:pt x="54" y="6"/>
                  </a:lnTo>
                  <a:lnTo>
                    <a:pt x="54" y="48"/>
                  </a:lnTo>
                  <a:lnTo>
                    <a:pt x="48"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96" name="Freeform 1124"/>
            <p:cNvSpPr>
              <a:spLocks/>
            </p:cNvSpPr>
            <p:nvPr/>
          </p:nvSpPr>
          <p:spPr bwMode="auto">
            <a:xfrm>
              <a:off x="2424" y="1890"/>
              <a:ext cx="54" cy="48"/>
            </a:xfrm>
            <a:custGeom>
              <a:avLst/>
              <a:gdLst>
                <a:gd name="T0" fmla="*/ 48 w 54"/>
                <a:gd name="T1" fmla="*/ 48 h 48"/>
                <a:gd name="T2" fmla="*/ 42 w 54"/>
                <a:gd name="T3" fmla="*/ 48 h 48"/>
                <a:gd name="T4" fmla="*/ 0 w 54"/>
                <a:gd name="T5" fmla="*/ 42 h 48"/>
                <a:gd name="T6" fmla="*/ 0 w 54"/>
                <a:gd name="T7" fmla="*/ 0 h 48"/>
                <a:gd name="T8" fmla="*/ 48 w 54"/>
                <a:gd name="T9" fmla="*/ 0 h 48"/>
                <a:gd name="T10" fmla="*/ 54 w 54"/>
                <a:gd name="T11" fmla="*/ 0 h 48"/>
                <a:gd name="T12" fmla="*/ 4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48" y="48"/>
                  </a:moveTo>
                  <a:lnTo>
                    <a:pt x="42" y="48"/>
                  </a:lnTo>
                  <a:lnTo>
                    <a:pt x="0" y="42"/>
                  </a:lnTo>
                  <a:lnTo>
                    <a:pt x="0" y="0"/>
                  </a:lnTo>
                  <a:lnTo>
                    <a:pt x="48" y="0"/>
                  </a:lnTo>
                  <a:lnTo>
                    <a:pt x="54" y="0"/>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97" name="Freeform 1125"/>
            <p:cNvSpPr>
              <a:spLocks/>
            </p:cNvSpPr>
            <p:nvPr/>
          </p:nvSpPr>
          <p:spPr bwMode="auto">
            <a:xfrm>
              <a:off x="2472" y="1890"/>
              <a:ext cx="48" cy="48"/>
            </a:xfrm>
            <a:custGeom>
              <a:avLst/>
              <a:gdLst>
                <a:gd name="T0" fmla="*/ 42 w 48"/>
                <a:gd name="T1" fmla="*/ 48 h 48"/>
                <a:gd name="T2" fmla="*/ 0 w 48"/>
                <a:gd name="T3" fmla="*/ 48 h 48"/>
                <a:gd name="T4" fmla="*/ 6 w 48"/>
                <a:gd name="T5" fmla="*/ 0 h 48"/>
                <a:gd name="T6" fmla="*/ 42 w 48"/>
                <a:gd name="T7" fmla="*/ 6 h 48"/>
                <a:gd name="T8" fmla="*/ 48 w 48"/>
                <a:gd name="T9" fmla="*/ 6 h 48"/>
                <a:gd name="T10" fmla="*/ 42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2" y="48"/>
                  </a:moveTo>
                  <a:lnTo>
                    <a:pt x="0" y="48"/>
                  </a:lnTo>
                  <a:lnTo>
                    <a:pt x="6" y="0"/>
                  </a:lnTo>
                  <a:lnTo>
                    <a:pt x="42" y="6"/>
                  </a:lnTo>
                  <a:lnTo>
                    <a:pt x="48" y="6"/>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98" name="Freeform 1126"/>
            <p:cNvSpPr>
              <a:spLocks/>
            </p:cNvSpPr>
            <p:nvPr/>
          </p:nvSpPr>
          <p:spPr bwMode="auto">
            <a:xfrm>
              <a:off x="2730" y="1902"/>
              <a:ext cx="30" cy="42"/>
            </a:xfrm>
            <a:custGeom>
              <a:avLst/>
              <a:gdLst>
                <a:gd name="T0" fmla="*/ 0 w 30"/>
                <a:gd name="T1" fmla="*/ 42 h 42"/>
                <a:gd name="T2" fmla="*/ 0 w 30"/>
                <a:gd name="T3" fmla="*/ 24 h 42"/>
                <a:gd name="T4" fmla="*/ 0 w 30"/>
                <a:gd name="T5" fmla="*/ 0 h 42"/>
                <a:gd name="T6" fmla="*/ 30 w 30"/>
                <a:gd name="T7" fmla="*/ 0 h 42"/>
                <a:gd name="T8" fmla="*/ 30 w 30"/>
                <a:gd name="T9" fmla="*/ 36 h 42"/>
                <a:gd name="T10" fmla="*/ 30 w 30"/>
                <a:gd name="T11" fmla="*/ 42 h 42"/>
                <a:gd name="T12" fmla="*/ 0 w 3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0" y="42"/>
                  </a:moveTo>
                  <a:lnTo>
                    <a:pt x="0" y="24"/>
                  </a:lnTo>
                  <a:lnTo>
                    <a:pt x="0" y="0"/>
                  </a:lnTo>
                  <a:lnTo>
                    <a:pt x="30" y="0"/>
                  </a:lnTo>
                  <a:lnTo>
                    <a:pt x="30" y="36"/>
                  </a:lnTo>
                  <a:lnTo>
                    <a:pt x="30"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99" name="Freeform 1127"/>
            <p:cNvSpPr>
              <a:spLocks/>
            </p:cNvSpPr>
            <p:nvPr/>
          </p:nvSpPr>
          <p:spPr bwMode="auto">
            <a:xfrm>
              <a:off x="4392" y="1728"/>
              <a:ext cx="42" cy="36"/>
            </a:xfrm>
            <a:custGeom>
              <a:avLst/>
              <a:gdLst>
                <a:gd name="T0" fmla="*/ 42 w 42"/>
                <a:gd name="T1" fmla="*/ 36 h 36"/>
                <a:gd name="T2" fmla="*/ 36 w 42"/>
                <a:gd name="T3" fmla="*/ 36 h 36"/>
                <a:gd name="T4" fmla="*/ 30 w 42"/>
                <a:gd name="T5" fmla="*/ 36 h 36"/>
                <a:gd name="T6" fmla="*/ 0 w 42"/>
                <a:gd name="T7" fmla="*/ 24 h 36"/>
                <a:gd name="T8" fmla="*/ 0 w 42"/>
                <a:gd name="T9" fmla="*/ 18 h 36"/>
                <a:gd name="T10" fmla="*/ 0 w 42"/>
                <a:gd name="T11" fmla="*/ 12 h 36"/>
                <a:gd name="T12" fmla="*/ 6 w 42"/>
                <a:gd name="T13" fmla="*/ 12 h 36"/>
                <a:gd name="T14" fmla="*/ 12 w 42"/>
                <a:gd name="T15" fmla="*/ 0 h 36"/>
                <a:gd name="T16" fmla="*/ 24 w 42"/>
                <a:gd name="T17" fmla="*/ 12 h 36"/>
                <a:gd name="T18" fmla="*/ 24 w 42"/>
                <a:gd name="T19" fmla="*/ 6 h 36"/>
                <a:gd name="T20" fmla="*/ 24 w 42"/>
                <a:gd name="T21" fmla="*/ 0 h 36"/>
                <a:gd name="T22" fmla="*/ 30 w 42"/>
                <a:gd name="T23" fmla="*/ 0 h 36"/>
                <a:gd name="T24" fmla="*/ 42 w 42"/>
                <a:gd name="T25" fmla="*/ 12 h 36"/>
                <a:gd name="T26" fmla="*/ 42 w 42"/>
                <a:gd name="T27" fmla="*/ 18 h 36"/>
                <a:gd name="T28" fmla="*/ 42 w 42"/>
                <a:gd name="T29" fmla="*/ 30 h 36"/>
                <a:gd name="T30" fmla="*/ 42 w 42"/>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6">
                  <a:moveTo>
                    <a:pt x="42" y="36"/>
                  </a:moveTo>
                  <a:lnTo>
                    <a:pt x="36" y="36"/>
                  </a:lnTo>
                  <a:lnTo>
                    <a:pt x="30" y="36"/>
                  </a:lnTo>
                  <a:lnTo>
                    <a:pt x="0" y="24"/>
                  </a:lnTo>
                  <a:lnTo>
                    <a:pt x="0" y="18"/>
                  </a:lnTo>
                  <a:lnTo>
                    <a:pt x="0" y="12"/>
                  </a:lnTo>
                  <a:lnTo>
                    <a:pt x="6" y="12"/>
                  </a:lnTo>
                  <a:lnTo>
                    <a:pt x="12" y="0"/>
                  </a:lnTo>
                  <a:lnTo>
                    <a:pt x="24" y="12"/>
                  </a:lnTo>
                  <a:lnTo>
                    <a:pt x="24" y="6"/>
                  </a:lnTo>
                  <a:lnTo>
                    <a:pt x="24" y="0"/>
                  </a:lnTo>
                  <a:lnTo>
                    <a:pt x="30" y="0"/>
                  </a:lnTo>
                  <a:lnTo>
                    <a:pt x="42" y="12"/>
                  </a:lnTo>
                  <a:lnTo>
                    <a:pt x="42" y="18"/>
                  </a:lnTo>
                  <a:lnTo>
                    <a:pt x="42" y="3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00" name="Freeform 1128"/>
            <p:cNvSpPr>
              <a:spLocks/>
            </p:cNvSpPr>
            <p:nvPr/>
          </p:nvSpPr>
          <p:spPr bwMode="auto">
            <a:xfrm>
              <a:off x="2214" y="1878"/>
              <a:ext cx="78" cy="108"/>
            </a:xfrm>
            <a:custGeom>
              <a:avLst/>
              <a:gdLst>
                <a:gd name="T0" fmla="*/ 0 w 78"/>
                <a:gd name="T1" fmla="*/ 102 h 108"/>
                <a:gd name="T2" fmla="*/ 0 w 78"/>
                <a:gd name="T3" fmla="*/ 66 h 108"/>
                <a:gd name="T4" fmla="*/ 30 w 78"/>
                <a:gd name="T5" fmla="*/ 72 h 108"/>
                <a:gd name="T6" fmla="*/ 30 w 78"/>
                <a:gd name="T7" fmla="*/ 42 h 108"/>
                <a:gd name="T8" fmla="*/ 36 w 78"/>
                <a:gd name="T9" fmla="*/ 0 h 108"/>
                <a:gd name="T10" fmla="*/ 78 w 78"/>
                <a:gd name="T11" fmla="*/ 6 h 108"/>
                <a:gd name="T12" fmla="*/ 72 w 78"/>
                <a:gd name="T13" fmla="*/ 48 h 108"/>
                <a:gd name="T14" fmla="*/ 72 w 78"/>
                <a:gd name="T15" fmla="*/ 54 h 108"/>
                <a:gd name="T16" fmla="*/ 72 w 78"/>
                <a:gd name="T17" fmla="*/ 90 h 108"/>
                <a:gd name="T18" fmla="*/ 66 w 78"/>
                <a:gd name="T19" fmla="*/ 90 h 108"/>
                <a:gd name="T20" fmla="*/ 66 w 78"/>
                <a:gd name="T21" fmla="*/ 96 h 108"/>
                <a:gd name="T22" fmla="*/ 66 w 78"/>
                <a:gd name="T23" fmla="*/ 108 h 108"/>
                <a:gd name="T24" fmla="*/ 42 w 78"/>
                <a:gd name="T25" fmla="*/ 108 h 108"/>
                <a:gd name="T26" fmla="*/ 0 w 78"/>
                <a:gd name="T27"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08">
                  <a:moveTo>
                    <a:pt x="0" y="102"/>
                  </a:moveTo>
                  <a:lnTo>
                    <a:pt x="0" y="66"/>
                  </a:lnTo>
                  <a:lnTo>
                    <a:pt x="30" y="72"/>
                  </a:lnTo>
                  <a:lnTo>
                    <a:pt x="30" y="42"/>
                  </a:lnTo>
                  <a:lnTo>
                    <a:pt x="36" y="0"/>
                  </a:lnTo>
                  <a:lnTo>
                    <a:pt x="78" y="6"/>
                  </a:lnTo>
                  <a:lnTo>
                    <a:pt x="72" y="48"/>
                  </a:lnTo>
                  <a:lnTo>
                    <a:pt x="72" y="54"/>
                  </a:lnTo>
                  <a:lnTo>
                    <a:pt x="72" y="90"/>
                  </a:lnTo>
                  <a:lnTo>
                    <a:pt x="66" y="90"/>
                  </a:lnTo>
                  <a:lnTo>
                    <a:pt x="66" y="96"/>
                  </a:lnTo>
                  <a:lnTo>
                    <a:pt x="66" y="108"/>
                  </a:lnTo>
                  <a:lnTo>
                    <a:pt x="42" y="108"/>
                  </a:lnTo>
                  <a:lnTo>
                    <a:pt x="0" y="10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01" name="Freeform 1129"/>
            <p:cNvSpPr>
              <a:spLocks/>
            </p:cNvSpPr>
            <p:nvPr/>
          </p:nvSpPr>
          <p:spPr bwMode="auto">
            <a:xfrm>
              <a:off x="2172" y="1872"/>
              <a:ext cx="78" cy="78"/>
            </a:xfrm>
            <a:custGeom>
              <a:avLst/>
              <a:gdLst>
                <a:gd name="T0" fmla="*/ 42 w 78"/>
                <a:gd name="T1" fmla="*/ 72 h 78"/>
                <a:gd name="T2" fmla="*/ 48 w 78"/>
                <a:gd name="T3" fmla="*/ 48 h 78"/>
                <a:gd name="T4" fmla="*/ 0 w 78"/>
                <a:gd name="T5" fmla="*/ 42 h 78"/>
                <a:gd name="T6" fmla="*/ 6 w 78"/>
                <a:gd name="T7" fmla="*/ 0 h 78"/>
                <a:gd name="T8" fmla="*/ 78 w 78"/>
                <a:gd name="T9" fmla="*/ 6 h 78"/>
                <a:gd name="T10" fmla="*/ 72 w 78"/>
                <a:gd name="T11" fmla="*/ 48 h 78"/>
                <a:gd name="T12" fmla="*/ 72 w 78"/>
                <a:gd name="T13" fmla="*/ 78 h 78"/>
                <a:gd name="T14" fmla="*/ 42 w 78"/>
                <a:gd name="T15" fmla="*/ 7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8">
                  <a:moveTo>
                    <a:pt x="42" y="72"/>
                  </a:moveTo>
                  <a:lnTo>
                    <a:pt x="48" y="48"/>
                  </a:lnTo>
                  <a:lnTo>
                    <a:pt x="0" y="42"/>
                  </a:lnTo>
                  <a:lnTo>
                    <a:pt x="6" y="0"/>
                  </a:lnTo>
                  <a:lnTo>
                    <a:pt x="78" y="6"/>
                  </a:lnTo>
                  <a:lnTo>
                    <a:pt x="72" y="48"/>
                  </a:lnTo>
                  <a:lnTo>
                    <a:pt x="72" y="78"/>
                  </a:lnTo>
                  <a:lnTo>
                    <a:pt x="42" y="7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02" name="Freeform 1130"/>
            <p:cNvSpPr>
              <a:spLocks/>
            </p:cNvSpPr>
            <p:nvPr/>
          </p:nvSpPr>
          <p:spPr bwMode="auto">
            <a:xfrm>
              <a:off x="2760" y="1902"/>
              <a:ext cx="48" cy="54"/>
            </a:xfrm>
            <a:custGeom>
              <a:avLst/>
              <a:gdLst>
                <a:gd name="T0" fmla="*/ 30 w 48"/>
                <a:gd name="T1" fmla="*/ 0 h 54"/>
                <a:gd name="T2" fmla="*/ 18 w 48"/>
                <a:gd name="T3" fmla="*/ 12 h 54"/>
                <a:gd name="T4" fmla="*/ 18 w 48"/>
                <a:gd name="T5" fmla="*/ 18 h 54"/>
                <a:gd name="T6" fmla="*/ 24 w 48"/>
                <a:gd name="T7" fmla="*/ 24 h 54"/>
                <a:gd name="T8" fmla="*/ 30 w 48"/>
                <a:gd name="T9" fmla="*/ 30 h 54"/>
                <a:gd name="T10" fmla="*/ 30 w 48"/>
                <a:gd name="T11" fmla="*/ 36 h 54"/>
                <a:gd name="T12" fmla="*/ 36 w 48"/>
                <a:gd name="T13" fmla="*/ 36 h 54"/>
                <a:gd name="T14" fmla="*/ 30 w 48"/>
                <a:gd name="T15" fmla="*/ 36 h 54"/>
                <a:gd name="T16" fmla="*/ 36 w 48"/>
                <a:gd name="T17" fmla="*/ 36 h 54"/>
                <a:gd name="T18" fmla="*/ 36 w 48"/>
                <a:gd name="T19" fmla="*/ 42 h 54"/>
                <a:gd name="T20" fmla="*/ 36 w 48"/>
                <a:gd name="T21" fmla="*/ 36 h 54"/>
                <a:gd name="T22" fmla="*/ 42 w 48"/>
                <a:gd name="T23" fmla="*/ 36 h 54"/>
                <a:gd name="T24" fmla="*/ 48 w 48"/>
                <a:gd name="T25" fmla="*/ 42 h 54"/>
                <a:gd name="T26" fmla="*/ 42 w 48"/>
                <a:gd name="T27" fmla="*/ 54 h 54"/>
                <a:gd name="T28" fmla="*/ 36 w 48"/>
                <a:gd name="T29" fmla="*/ 54 h 54"/>
                <a:gd name="T30" fmla="*/ 36 w 48"/>
                <a:gd name="T31" fmla="*/ 48 h 54"/>
                <a:gd name="T32" fmla="*/ 24 w 48"/>
                <a:gd name="T33" fmla="*/ 48 h 54"/>
                <a:gd name="T34" fmla="*/ 18 w 48"/>
                <a:gd name="T35" fmla="*/ 48 h 54"/>
                <a:gd name="T36" fmla="*/ 12 w 48"/>
                <a:gd name="T37" fmla="*/ 48 h 54"/>
                <a:gd name="T38" fmla="*/ 12 w 48"/>
                <a:gd name="T39" fmla="*/ 36 h 54"/>
                <a:gd name="T40" fmla="*/ 0 w 48"/>
                <a:gd name="T41" fmla="*/ 36 h 54"/>
                <a:gd name="T42" fmla="*/ 0 w 48"/>
                <a:gd name="T43" fmla="*/ 0 h 54"/>
                <a:gd name="T44" fmla="*/ 12 w 48"/>
                <a:gd name="T45" fmla="*/ 0 h 54"/>
                <a:gd name="T46" fmla="*/ 30 w 48"/>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4">
                  <a:moveTo>
                    <a:pt x="30" y="0"/>
                  </a:moveTo>
                  <a:lnTo>
                    <a:pt x="18" y="12"/>
                  </a:lnTo>
                  <a:lnTo>
                    <a:pt x="18" y="18"/>
                  </a:lnTo>
                  <a:lnTo>
                    <a:pt x="24" y="24"/>
                  </a:lnTo>
                  <a:lnTo>
                    <a:pt x="30" y="30"/>
                  </a:lnTo>
                  <a:lnTo>
                    <a:pt x="30" y="36"/>
                  </a:lnTo>
                  <a:lnTo>
                    <a:pt x="36" y="36"/>
                  </a:lnTo>
                  <a:lnTo>
                    <a:pt x="30" y="36"/>
                  </a:lnTo>
                  <a:lnTo>
                    <a:pt x="36" y="36"/>
                  </a:lnTo>
                  <a:lnTo>
                    <a:pt x="36" y="42"/>
                  </a:lnTo>
                  <a:lnTo>
                    <a:pt x="36" y="36"/>
                  </a:lnTo>
                  <a:lnTo>
                    <a:pt x="42" y="36"/>
                  </a:lnTo>
                  <a:lnTo>
                    <a:pt x="48" y="42"/>
                  </a:lnTo>
                  <a:lnTo>
                    <a:pt x="42" y="54"/>
                  </a:lnTo>
                  <a:lnTo>
                    <a:pt x="36" y="54"/>
                  </a:lnTo>
                  <a:lnTo>
                    <a:pt x="36" y="48"/>
                  </a:lnTo>
                  <a:lnTo>
                    <a:pt x="24" y="48"/>
                  </a:lnTo>
                  <a:lnTo>
                    <a:pt x="18" y="48"/>
                  </a:lnTo>
                  <a:lnTo>
                    <a:pt x="12" y="48"/>
                  </a:lnTo>
                  <a:lnTo>
                    <a:pt x="12" y="36"/>
                  </a:lnTo>
                  <a:lnTo>
                    <a:pt x="0" y="36"/>
                  </a:lnTo>
                  <a:lnTo>
                    <a:pt x="0" y="0"/>
                  </a:lnTo>
                  <a:lnTo>
                    <a:pt x="12" y="0"/>
                  </a:lnTo>
                  <a:lnTo>
                    <a:pt x="3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03" name="Freeform 1131"/>
            <p:cNvSpPr>
              <a:spLocks/>
            </p:cNvSpPr>
            <p:nvPr/>
          </p:nvSpPr>
          <p:spPr bwMode="auto">
            <a:xfrm>
              <a:off x="2058" y="1860"/>
              <a:ext cx="66" cy="96"/>
            </a:xfrm>
            <a:custGeom>
              <a:avLst/>
              <a:gdLst>
                <a:gd name="T0" fmla="*/ 12 w 66"/>
                <a:gd name="T1" fmla="*/ 90 h 96"/>
                <a:gd name="T2" fmla="*/ 12 w 66"/>
                <a:gd name="T3" fmla="*/ 84 h 96"/>
                <a:gd name="T4" fmla="*/ 18 w 66"/>
                <a:gd name="T5" fmla="*/ 78 h 96"/>
                <a:gd name="T6" fmla="*/ 18 w 66"/>
                <a:gd name="T7" fmla="*/ 72 h 96"/>
                <a:gd name="T8" fmla="*/ 12 w 66"/>
                <a:gd name="T9" fmla="*/ 72 h 96"/>
                <a:gd name="T10" fmla="*/ 12 w 66"/>
                <a:gd name="T11" fmla="*/ 66 h 96"/>
                <a:gd name="T12" fmla="*/ 6 w 66"/>
                <a:gd name="T13" fmla="*/ 66 h 96"/>
                <a:gd name="T14" fmla="*/ 0 w 66"/>
                <a:gd name="T15" fmla="*/ 60 h 96"/>
                <a:gd name="T16" fmla="*/ 6 w 66"/>
                <a:gd name="T17" fmla="*/ 60 h 96"/>
                <a:gd name="T18" fmla="*/ 0 w 66"/>
                <a:gd name="T19" fmla="*/ 54 h 96"/>
                <a:gd name="T20" fmla="*/ 0 w 66"/>
                <a:gd name="T21" fmla="*/ 48 h 96"/>
                <a:gd name="T22" fmla="*/ 0 w 66"/>
                <a:gd name="T23" fmla="*/ 42 h 96"/>
                <a:gd name="T24" fmla="*/ 0 w 66"/>
                <a:gd name="T25" fmla="*/ 36 h 96"/>
                <a:gd name="T26" fmla="*/ 0 w 66"/>
                <a:gd name="T27" fmla="*/ 30 h 96"/>
                <a:gd name="T28" fmla="*/ 0 w 66"/>
                <a:gd name="T29" fmla="*/ 24 h 96"/>
                <a:gd name="T30" fmla="*/ 6 w 66"/>
                <a:gd name="T31" fmla="*/ 24 h 96"/>
                <a:gd name="T32" fmla="*/ 6 w 66"/>
                <a:gd name="T33" fmla="*/ 18 h 96"/>
                <a:gd name="T34" fmla="*/ 12 w 66"/>
                <a:gd name="T35" fmla="*/ 24 h 96"/>
                <a:gd name="T36" fmla="*/ 18 w 66"/>
                <a:gd name="T37" fmla="*/ 18 h 96"/>
                <a:gd name="T38" fmla="*/ 18 w 66"/>
                <a:gd name="T39" fmla="*/ 12 h 96"/>
                <a:gd name="T40" fmla="*/ 24 w 66"/>
                <a:gd name="T41" fmla="*/ 12 h 96"/>
                <a:gd name="T42" fmla="*/ 30 w 66"/>
                <a:gd name="T43" fmla="*/ 6 h 96"/>
                <a:gd name="T44" fmla="*/ 30 w 66"/>
                <a:gd name="T45" fmla="*/ 0 h 96"/>
                <a:gd name="T46" fmla="*/ 66 w 66"/>
                <a:gd name="T47" fmla="*/ 6 h 96"/>
                <a:gd name="T48" fmla="*/ 60 w 66"/>
                <a:gd name="T49" fmla="*/ 48 h 96"/>
                <a:gd name="T50" fmla="*/ 66 w 66"/>
                <a:gd name="T51" fmla="*/ 48 h 96"/>
                <a:gd name="T52" fmla="*/ 60 w 66"/>
                <a:gd name="T53" fmla="*/ 96 h 96"/>
                <a:gd name="T54" fmla="*/ 12 w 66"/>
                <a:gd name="T5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6">
                  <a:moveTo>
                    <a:pt x="12" y="90"/>
                  </a:moveTo>
                  <a:lnTo>
                    <a:pt x="12" y="84"/>
                  </a:lnTo>
                  <a:lnTo>
                    <a:pt x="18" y="78"/>
                  </a:lnTo>
                  <a:lnTo>
                    <a:pt x="18" y="72"/>
                  </a:lnTo>
                  <a:lnTo>
                    <a:pt x="12" y="72"/>
                  </a:lnTo>
                  <a:lnTo>
                    <a:pt x="12" y="66"/>
                  </a:lnTo>
                  <a:lnTo>
                    <a:pt x="6" y="66"/>
                  </a:lnTo>
                  <a:lnTo>
                    <a:pt x="0" y="60"/>
                  </a:lnTo>
                  <a:lnTo>
                    <a:pt x="6" y="60"/>
                  </a:lnTo>
                  <a:lnTo>
                    <a:pt x="0" y="54"/>
                  </a:lnTo>
                  <a:lnTo>
                    <a:pt x="0" y="48"/>
                  </a:lnTo>
                  <a:lnTo>
                    <a:pt x="0" y="42"/>
                  </a:lnTo>
                  <a:lnTo>
                    <a:pt x="0" y="36"/>
                  </a:lnTo>
                  <a:lnTo>
                    <a:pt x="0" y="30"/>
                  </a:lnTo>
                  <a:lnTo>
                    <a:pt x="0" y="24"/>
                  </a:lnTo>
                  <a:lnTo>
                    <a:pt x="6" y="24"/>
                  </a:lnTo>
                  <a:lnTo>
                    <a:pt x="6" y="18"/>
                  </a:lnTo>
                  <a:lnTo>
                    <a:pt x="12" y="24"/>
                  </a:lnTo>
                  <a:lnTo>
                    <a:pt x="18" y="18"/>
                  </a:lnTo>
                  <a:lnTo>
                    <a:pt x="18" y="12"/>
                  </a:lnTo>
                  <a:lnTo>
                    <a:pt x="24" y="12"/>
                  </a:lnTo>
                  <a:lnTo>
                    <a:pt x="30" y="6"/>
                  </a:lnTo>
                  <a:lnTo>
                    <a:pt x="30" y="0"/>
                  </a:lnTo>
                  <a:lnTo>
                    <a:pt x="66" y="6"/>
                  </a:lnTo>
                  <a:lnTo>
                    <a:pt x="60" y="48"/>
                  </a:lnTo>
                  <a:lnTo>
                    <a:pt x="66" y="48"/>
                  </a:lnTo>
                  <a:lnTo>
                    <a:pt x="60" y="96"/>
                  </a:lnTo>
                  <a:lnTo>
                    <a:pt x="12" y="9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04" name="Freeform 1132"/>
            <p:cNvSpPr>
              <a:spLocks/>
            </p:cNvSpPr>
            <p:nvPr/>
          </p:nvSpPr>
          <p:spPr bwMode="auto">
            <a:xfrm>
              <a:off x="2556" y="1896"/>
              <a:ext cx="48" cy="48"/>
            </a:xfrm>
            <a:custGeom>
              <a:avLst/>
              <a:gdLst>
                <a:gd name="T0" fmla="*/ 6 w 48"/>
                <a:gd name="T1" fmla="*/ 42 h 48"/>
                <a:gd name="T2" fmla="*/ 0 w 48"/>
                <a:gd name="T3" fmla="*/ 42 h 48"/>
                <a:gd name="T4" fmla="*/ 6 w 48"/>
                <a:gd name="T5" fmla="*/ 0 h 48"/>
                <a:gd name="T6" fmla="*/ 48 w 48"/>
                <a:gd name="T7" fmla="*/ 0 h 48"/>
                <a:gd name="T8" fmla="*/ 48 w 48"/>
                <a:gd name="T9" fmla="*/ 48 h 48"/>
                <a:gd name="T10" fmla="*/ 6 w 48"/>
                <a:gd name="T11" fmla="*/ 42 h 48"/>
              </a:gdLst>
              <a:ahLst/>
              <a:cxnLst>
                <a:cxn ang="0">
                  <a:pos x="T0" y="T1"/>
                </a:cxn>
                <a:cxn ang="0">
                  <a:pos x="T2" y="T3"/>
                </a:cxn>
                <a:cxn ang="0">
                  <a:pos x="T4" y="T5"/>
                </a:cxn>
                <a:cxn ang="0">
                  <a:pos x="T6" y="T7"/>
                </a:cxn>
                <a:cxn ang="0">
                  <a:pos x="T8" y="T9"/>
                </a:cxn>
                <a:cxn ang="0">
                  <a:pos x="T10" y="T11"/>
                </a:cxn>
              </a:cxnLst>
              <a:rect l="0" t="0" r="r" b="b"/>
              <a:pathLst>
                <a:path w="48" h="48">
                  <a:moveTo>
                    <a:pt x="6" y="42"/>
                  </a:moveTo>
                  <a:lnTo>
                    <a:pt x="0" y="42"/>
                  </a:lnTo>
                  <a:lnTo>
                    <a:pt x="6" y="0"/>
                  </a:lnTo>
                  <a:lnTo>
                    <a:pt x="48" y="0"/>
                  </a:lnTo>
                  <a:lnTo>
                    <a:pt x="48" y="48"/>
                  </a:lnTo>
                  <a:lnTo>
                    <a:pt x="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05" name="Freeform 1133"/>
            <p:cNvSpPr>
              <a:spLocks/>
            </p:cNvSpPr>
            <p:nvPr/>
          </p:nvSpPr>
          <p:spPr bwMode="auto">
            <a:xfrm>
              <a:off x="2124" y="1872"/>
              <a:ext cx="54" cy="42"/>
            </a:xfrm>
            <a:custGeom>
              <a:avLst/>
              <a:gdLst>
                <a:gd name="T0" fmla="*/ 18 w 54"/>
                <a:gd name="T1" fmla="*/ 42 h 42"/>
                <a:gd name="T2" fmla="*/ 0 w 54"/>
                <a:gd name="T3" fmla="*/ 36 h 42"/>
                <a:gd name="T4" fmla="*/ 6 w 54"/>
                <a:gd name="T5" fmla="*/ 30 h 42"/>
                <a:gd name="T6" fmla="*/ 6 w 54"/>
                <a:gd name="T7" fmla="*/ 24 h 42"/>
                <a:gd name="T8" fmla="*/ 12 w 54"/>
                <a:gd name="T9" fmla="*/ 18 h 42"/>
                <a:gd name="T10" fmla="*/ 12 w 54"/>
                <a:gd name="T11" fmla="*/ 12 h 42"/>
                <a:gd name="T12" fmla="*/ 18 w 54"/>
                <a:gd name="T13" fmla="*/ 12 h 42"/>
                <a:gd name="T14" fmla="*/ 18 w 54"/>
                <a:gd name="T15" fmla="*/ 6 h 42"/>
                <a:gd name="T16" fmla="*/ 24 w 54"/>
                <a:gd name="T17" fmla="*/ 0 h 42"/>
                <a:gd name="T18" fmla="*/ 54 w 54"/>
                <a:gd name="T19" fmla="*/ 0 h 42"/>
                <a:gd name="T20" fmla="*/ 48 w 54"/>
                <a:gd name="T21" fmla="*/ 42 h 42"/>
                <a:gd name="T22" fmla="*/ 18 w 54"/>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2">
                  <a:moveTo>
                    <a:pt x="18" y="42"/>
                  </a:moveTo>
                  <a:lnTo>
                    <a:pt x="0" y="36"/>
                  </a:lnTo>
                  <a:lnTo>
                    <a:pt x="6" y="30"/>
                  </a:lnTo>
                  <a:lnTo>
                    <a:pt x="6" y="24"/>
                  </a:lnTo>
                  <a:lnTo>
                    <a:pt x="12" y="18"/>
                  </a:lnTo>
                  <a:lnTo>
                    <a:pt x="12" y="12"/>
                  </a:lnTo>
                  <a:lnTo>
                    <a:pt x="18" y="12"/>
                  </a:lnTo>
                  <a:lnTo>
                    <a:pt x="18" y="6"/>
                  </a:lnTo>
                  <a:lnTo>
                    <a:pt x="24" y="0"/>
                  </a:lnTo>
                  <a:lnTo>
                    <a:pt x="54" y="0"/>
                  </a:lnTo>
                  <a:lnTo>
                    <a:pt x="48" y="42"/>
                  </a:lnTo>
                  <a:lnTo>
                    <a:pt x="18" y="4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06" name="Freeform 1134"/>
            <p:cNvSpPr>
              <a:spLocks/>
            </p:cNvSpPr>
            <p:nvPr/>
          </p:nvSpPr>
          <p:spPr bwMode="auto">
            <a:xfrm>
              <a:off x="2604" y="1896"/>
              <a:ext cx="42" cy="48"/>
            </a:xfrm>
            <a:custGeom>
              <a:avLst/>
              <a:gdLst>
                <a:gd name="T0" fmla="*/ 0 w 42"/>
                <a:gd name="T1" fmla="*/ 48 h 48"/>
                <a:gd name="T2" fmla="*/ 0 w 42"/>
                <a:gd name="T3" fmla="*/ 0 h 48"/>
                <a:gd name="T4" fmla="*/ 42 w 42"/>
                <a:gd name="T5" fmla="*/ 6 h 48"/>
                <a:gd name="T6" fmla="*/ 42 w 42"/>
                <a:gd name="T7" fmla="*/ 36 h 48"/>
                <a:gd name="T8" fmla="*/ 42 w 42"/>
                <a:gd name="T9" fmla="*/ 48 h 48"/>
                <a:gd name="T10" fmla="*/ 0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0" y="48"/>
                  </a:moveTo>
                  <a:lnTo>
                    <a:pt x="0" y="0"/>
                  </a:lnTo>
                  <a:lnTo>
                    <a:pt x="42" y="6"/>
                  </a:lnTo>
                  <a:lnTo>
                    <a:pt x="42" y="36"/>
                  </a:lnTo>
                  <a:lnTo>
                    <a:pt x="42"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07" name="Freeform 1135"/>
            <p:cNvSpPr>
              <a:spLocks/>
            </p:cNvSpPr>
            <p:nvPr/>
          </p:nvSpPr>
          <p:spPr bwMode="auto">
            <a:xfrm>
              <a:off x="2778" y="1902"/>
              <a:ext cx="54" cy="42"/>
            </a:xfrm>
            <a:custGeom>
              <a:avLst/>
              <a:gdLst>
                <a:gd name="T0" fmla="*/ 12 w 54"/>
                <a:gd name="T1" fmla="*/ 0 h 42"/>
                <a:gd name="T2" fmla="*/ 36 w 54"/>
                <a:gd name="T3" fmla="*/ 0 h 42"/>
                <a:gd name="T4" fmla="*/ 54 w 54"/>
                <a:gd name="T5" fmla="*/ 0 h 42"/>
                <a:gd name="T6" fmla="*/ 54 w 54"/>
                <a:gd name="T7" fmla="*/ 36 h 42"/>
                <a:gd name="T8" fmla="*/ 54 w 54"/>
                <a:gd name="T9" fmla="*/ 42 h 42"/>
                <a:gd name="T10" fmla="*/ 48 w 54"/>
                <a:gd name="T11" fmla="*/ 42 h 42"/>
                <a:gd name="T12" fmla="*/ 54 w 54"/>
                <a:gd name="T13" fmla="*/ 42 h 42"/>
                <a:gd name="T14" fmla="*/ 54 w 54"/>
                <a:gd name="T15" fmla="*/ 36 h 42"/>
                <a:gd name="T16" fmla="*/ 48 w 54"/>
                <a:gd name="T17" fmla="*/ 36 h 42"/>
                <a:gd name="T18" fmla="*/ 42 w 54"/>
                <a:gd name="T19" fmla="*/ 36 h 42"/>
                <a:gd name="T20" fmla="*/ 36 w 54"/>
                <a:gd name="T21" fmla="*/ 36 h 42"/>
                <a:gd name="T22" fmla="*/ 30 w 54"/>
                <a:gd name="T23" fmla="*/ 36 h 42"/>
                <a:gd name="T24" fmla="*/ 30 w 54"/>
                <a:gd name="T25" fmla="*/ 42 h 42"/>
                <a:gd name="T26" fmla="*/ 30 w 54"/>
                <a:gd name="T27" fmla="*/ 36 h 42"/>
                <a:gd name="T28" fmla="*/ 30 w 54"/>
                <a:gd name="T29" fmla="*/ 42 h 42"/>
                <a:gd name="T30" fmla="*/ 24 w 54"/>
                <a:gd name="T31" fmla="*/ 36 h 42"/>
                <a:gd name="T32" fmla="*/ 18 w 54"/>
                <a:gd name="T33" fmla="*/ 36 h 42"/>
                <a:gd name="T34" fmla="*/ 18 w 54"/>
                <a:gd name="T35" fmla="*/ 42 h 42"/>
                <a:gd name="T36" fmla="*/ 18 w 54"/>
                <a:gd name="T37" fmla="*/ 36 h 42"/>
                <a:gd name="T38" fmla="*/ 12 w 54"/>
                <a:gd name="T39" fmla="*/ 36 h 42"/>
                <a:gd name="T40" fmla="*/ 18 w 54"/>
                <a:gd name="T41" fmla="*/ 36 h 42"/>
                <a:gd name="T42" fmla="*/ 12 w 54"/>
                <a:gd name="T43" fmla="*/ 36 h 42"/>
                <a:gd name="T44" fmla="*/ 12 w 54"/>
                <a:gd name="T45" fmla="*/ 30 h 42"/>
                <a:gd name="T46" fmla="*/ 6 w 54"/>
                <a:gd name="T47" fmla="*/ 24 h 42"/>
                <a:gd name="T48" fmla="*/ 0 w 54"/>
                <a:gd name="T49" fmla="*/ 18 h 42"/>
                <a:gd name="T50" fmla="*/ 0 w 54"/>
                <a:gd name="T51" fmla="*/ 12 h 42"/>
                <a:gd name="T52" fmla="*/ 12 w 54"/>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42">
                  <a:moveTo>
                    <a:pt x="12" y="0"/>
                  </a:moveTo>
                  <a:lnTo>
                    <a:pt x="36" y="0"/>
                  </a:lnTo>
                  <a:lnTo>
                    <a:pt x="54" y="0"/>
                  </a:lnTo>
                  <a:lnTo>
                    <a:pt x="54" y="36"/>
                  </a:lnTo>
                  <a:lnTo>
                    <a:pt x="54" y="42"/>
                  </a:lnTo>
                  <a:lnTo>
                    <a:pt x="48" y="42"/>
                  </a:lnTo>
                  <a:lnTo>
                    <a:pt x="54" y="42"/>
                  </a:lnTo>
                  <a:lnTo>
                    <a:pt x="54" y="36"/>
                  </a:lnTo>
                  <a:lnTo>
                    <a:pt x="48" y="36"/>
                  </a:lnTo>
                  <a:lnTo>
                    <a:pt x="42" y="36"/>
                  </a:lnTo>
                  <a:lnTo>
                    <a:pt x="36" y="36"/>
                  </a:lnTo>
                  <a:lnTo>
                    <a:pt x="30" y="36"/>
                  </a:lnTo>
                  <a:lnTo>
                    <a:pt x="30" y="42"/>
                  </a:lnTo>
                  <a:lnTo>
                    <a:pt x="30" y="36"/>
                  </a:lnTo>
                  <a:lnTo>
                    <a:pt x="30" y="42"/>
                  </a:lnTo>
                  <a:lnTo>
                    <a:pt x="24" y="36"/>
                  </a:lnTo>
                  <a:lnTo>
                    <a:pt x="18" y="36"/>
                  </a:lnTo>
                  <a:lnTo>
                    <a:pt x="18" y="42"/>
                  </a:lnTo>
                  <a:lnTo>
                    <a:pt x="18" y="36"/>
                  </a:lnTo>
                  <a:lnTo>
                    <a:pt x="12" y="36"/>
                  </a:lnTo>
                  <a:lnTo>
                    <a:pt x="18" y="36"/>
                  </a:lnTo>
                  <a:lnTo>
                    <a:pt x="12" y="36"/>
                  </a:lnTo>
                  <a:lnTo>
                    <a:pt x="12" y="30"/>
                  </a:lnTo>
                  <a:lnTo>
                    <a:pt x="6" y="24"/>
                  </a:lnTo>
                  <a:lnTo>
                    <a:pt x="0" y="18"/>
                  </a:lnTo>
                  <a:lnTo>
                    <a:pt x="0" y="12"/>
                  </a:lnTo>
                  <a:lnTo>
                    <a:pt x="12"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08" name="Freeform 1136"/>
            <p:cNvSpPr>
              <a:spLocks/>
            </p:cNvSpPr>
            <p:nvPr/>
          </p:nvSpPr>
          <p:spPr bwMode="auto">
            <a:xfrm>
              <a:off x="2514" y="1896"/>
              <a:ext cx="48" cy="42"/>
            </a:xfrm>
            <a:custGeom>
              <a:avLst/>
              <a:gdLst>
                <a:gd name="T0" fmla="*/ 0 w 48"/>
                <a:gd name="T1" fmla="*/ 42 h 42"/>
                <a:gd name="T2" fmla="*/ 6 w 48"/>
                <a:gd name="T3" fmla="*/ 0 h 42"/>
                <a:gd name="T4" fmla="*/ 42 w 48"/>
                <a:gd name="T5" fmla="*/ 0 h 42"/>
                <a:gd name="T6" fmla="*/ 48 w 48"/>
                <a:gd name="T7" fmla="*/ 0 h 42"/>
                <a:gd name="T8" fmla="*/ 42 w 48"/>
                <a:gd name="T9" fmla="*/ 42 h 42"/>
                <a:gd name="T10" fmla="*/ 6 w 48"/>
                <a:gd name="T11" fmla="*/ 42 h 42"/>
                <a:gd name="T12" fmla="*/ 0 w 4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8" h="42">
                  <a:moveTo>
                    <a:pt x="0" y="42"/>
                  </a:moveTo>
                  <a:lnTo>
                    <a:pt x="6" y="0"/>
                  </a:lnTo>
                  <a:lnTo>
                    <a:pt x="42" y="0"/>
                  </a:lnTo>
                  <a:lnTo>
                    <a:pt x="48" y="0"/>
                  </a:lnTo>
                  <a:lnTo>
                    <a:pt x="42" y="42"/>
                  </a:lnTo>
                  <a:lnTo>
                    <a:pt x="6"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09" name="Freeform 1137"/>
            <p:cNvSpPr>
              <a:spLocks/>
            </p:cNvSpPr>
            <p:nvPr/>
          </p:nvSpPr>
          <p:spPr bwMode="auto">
            <a:xfrm>
              <a:off x="2646" y="1902"/>
              <a:ext cx="42" cy="36"/>
            </a:xfrm>
            <a:custGeom>
              <a:avLst/>
              <a:gdLst>
                <a:gd name="T0" fmla="*/ 0 w 42"/>
                <a:gd name="T1" fmla="*/ 30 h 36"/>
                <a:gd name="T2" fmla="*/ 0 w 42"/>
                <a:gd name="T3" fmla="*/ 0 h 36"/>
                <a:gd name="T4" fmla="*/ 42 w 42"/>
                <a:gd name="T5" fmla="*/ 0 h 36"/>
                <a:gd name="T6" fmla="*/ 42 w 42"/>
                <a:gd name="T7" fmla="*/ 24 h 36"/>
                <a:gd name="T8" fmla="*/ 42 w 42"/>
                <a:gd name="T9" fmla="*/ 36 h 36"/>
                <a:gd name="T10" fmla="*/ 0 w 42"/>
                <a:gd name="T11" fmla="*/ 30 h 36"/>
              </a:gdLst>
              <a:ahLst/>
              <a:cxnLst>
                <a:cxn ang="0">
                  <a:pos x="T0" y="T1"/>
                </a:cxn>
                <a:cxn ang="0">
                  <a:pos x="T2" y="T3"/>
                </a:cxn>
                <a:cxn ang="0">
                  <a:pos x="T4" y="T5"/>
                </a:cxn>
                <a:cxn ang="0">
                  <a:pos x="T6" y="T7"/>
                </a:cxn>
                <a:cxn ang="0">
                  <a:pos x="T8" y="T9"/>
                </a:cxn>
                <a:cxn ang="0">
                  <a:pos x="T10" y="T11"/>
                </a:cxn>
              </a:cxnLst>
              <a:rect l="0" t="0" r="r" b="b"/>
              <a:pathLst>
                <a:path w="42" h="36">
                  <a:moveTo>
                    <a:pt x="0" y="30"/>
                  </a:moveTo>
                  <a:lnTo>
                    <a:pt x="0" y="0"/>
                  </a:lnTo>
                  <a:lnTo>
                    <a:pt x="42" y="0"/>
                  </a:lnTo>
                  <a:lnTo>
                    <a:pt x="42" y="24"/>
                  </a:lnTo>
                  <a:lnTo>
                    <a:pt x="42" y="36"/>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10" name="Freeform 1138"/>
            <p:cNvSpPr>
              <a:spLocks/>
            </p:cNvSpPr>
            <p:nvPr/>
          </p:nvSpPr>
          <p:spPr bwMode="auto">
            <a:xfrm>
              <a:off x="3876" y="1824"/>
              <a:ext cx="48" cy="36"/>
            </a:xfrm>
            <a:custGeom>
              <a:avLst/>
              <a:gdLst>
                <a:gd name="T0" fmla="*/ 6 w 48"/>
                <a:gd name="T1" fmla="*/ 36 h 36"/>
                <a:gd name="T2" fmla="*/ 6 w 48"/>
                <a:gd name="T3" fmla="*/ 30 h 36"/>
                <a:gd name="T4" fmla="*/ 0 w 48"/>
                <a:gd name="T5" fmla="*/ 30 h 36"/>
                <a:gd name="T6" fmla="*/ 0 w 48"/>
                <a:gd name="T7" fmla="*/ 18 h 36"/>
                <a:gd name="T8" fmla="*/ 0 w 48"/>
                <a:gd name="T9" fmla="*/ 12 h 36"/>
                <a:gd name="T10" fmla="*/ 12 w 48"/>
                <a:gd name="T11" fmla="*/ 12 h 36"/>
                <a:gd name="T12" fmla="*/ 12 w 48"/>
                <a:gd name="T13" fmla="*/ 0 h 36"/>
                <a:gd name="T14" fmla="*/ 18 w 48"/>
                <a:gd name="T15" fmla="*/ 0 h 36"/>
                <a:gd name="T16" fmla="*/ 18 w 48"/>
                <a:gd name="T17" fmla="*/ 12 h 36"/>
                <a:gd name="T18" fmla="*/ 36 w 48"/>
                <a:gd name="T19" fmla="*/ 6 h 36"/>
                <a:gd name="T20" fmla="*/ 36 w 48"/>
                <a:gd name="T21" fmla="*/ 24 h 36"/>
                <a:gd name="T22" fmla="*/ 48 w 48"/>
                <a:gd name="T23" fmla="*/ 24 h 36"/>
                <a:gd name="T24" fmla="*/ 48 w 48"/>
                <a:gd name="T25" fmla="*/ 30 h 36"/>
                <a:gd name="T26" fmla="*/ 42 w 48"/>
                <a:gd name="T27" fmla="*/ 36 h 36"/>
                <a:gd name="T28" fmla="*/ 6 w 48"/>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6">
                  <a:moveTo>
                    <a:pt x="6" y="36"/>
                  </a:moveTo>
                  <a:lnTo>
                    <a:pt x="6" y="30"/>
                  </a:lnTo>
                  <a:lnTo>
                    <a:pt x="0" y="30"/>
                  </a:lnTo>
                  <a:lnTo>
                    <a:pt x="0" y="18"/>
                  </a:lnTo>
                  <a:lnTo>
                    <a:pt x="0" y="12"/>
                  </a:lnTo>
                  <a:lnTo>
                    <a:pt x="12" y="12"/>
                  </a:lnTo>
                  <a:lnTo>
                    <a:pt x="12" y="0"/>
                  </a:lnTo>
                  <a:lnTo>
                    <a:pt x="18" y="0"/>
                  </a:lnTo>
                  <a:lnTo>
                    <a:pt x="18" y="12"/>
                  </a:lnTo>
                  <a:lnTo>
                    <a:pt x="36" y="6"/>
                  </a:lnTo>
                  <a:lnTo>
                    <a:pt x="36" y="24"/>
                  </a:lnTo>
                  <a:lnTo>
                    <a:pt x="48" y="24"/>
                  </a:lnTo>
                  <a:lnTo>
                    <a:pt x="48" y="30"/>
                  </a:lnTo>
                  <a:lnTo>
                    <a:pt x="42" y="36"/>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11" name="Freeform 1139"/>
            <p:cNvSpPr>
              <a:spLocks/>
            </p:cNvSpPr>
            <p:nvPr/>
          </p:nvSpPr>
          <p:spPr bwMode="auto">
            <a:xfrm>
              <a:off x="1452" y="1776"/>
              <a:ext cx="168" cy="114"/>
            </a:xfrm>
            <a:custGeom>
              <a:avLst/>
              <a:gdLst>
                <a:gd name="T0" fmla="*/ 114 w 168"/>
                <a:gd name="T1" fmla="*/ 114 h 114"/>
                <a:gd name="T2" fmla="*/ 66 w 168"/>
                <a:gd name="T3" fmla="*/ 108 h 114"/>
                <a:gd name="T4" fmla="*/ 36 w 168"/>
                <a:gd name="T5" fmla="*/ 102 h 114"/>
                <a:gd name="T6" fmla="*/ 0 w 168"/>
                <a:gd name="T7" fmla="*/ 96 h 114"/>
                <a:gd name="T8" fmla="*/ 0 w 168"/>
                <a:gd name="T9" fmla="*/ 84 h 114"/>
                <a:gd name="T10" fmla="*/ 18 w 168"/>
                <a:gd name="T11" fmla="*/ 0 h 114"/>
                <a:gd name="T12" fmla="*/ 156 w 168"/>
                <a:gd name="T13" fmla="*/ 24 h 114"/>
                <a:gd name="T14" fmla="*/ 156 w 168"/>
                <a:gd name="T15" fmla="*/ 30 h 114"/>
                <a:gd name="T16" fmla="*/ 156 w 168"/>
                <a:gd name="T17" fmla="*/ 36 h 114"/>
                <a:gd name="T18" fmla="*/ 150 w 168"/>
                <a:gd name="T19" fmla="*/ 36 h 114"/>
                <a:gd name="T20" fmla="*/ 150 w 168"/>
                <a:gd name="T21" fmla="*/ 42 h 114"/>
                <a:gd name="T22" fmla="*/ 150 w 168"/>
                <a:gd name="T23" fmla="*/ 48 h 114"/>
                <a:gd name="T24" fmla="*/ 162 w 168"/>
                <a:gd name="T25" fmla="*/ 48 h 114"/>
                <a:gd name="T26" fmla="*/ 168 w 168"/>
                <a:gd name="T27" fmla="*/ 48 h 114"/>
                <a:gd name="T28" fmla="*/ 162 w 168"/>
                <a:gd name="T29" fmla="*/ 72 h 114"/>
                <a:gd name="T30" fmla="*/ 162 w 168"/>
                <a:gd name="T31" fmla="*/ 78 h 114"/>
                <a:gd name="T32" fmla="*/ 156 w 168"/>
                <a:gd name="T33" fmla="*/ 78 h 114"/>
                <a:gd name="T34" fmla="*/ 156 w 168"/>
                <a:gd name="T35" fmla="*/ 84 h 114"/>
                <a:gd name="T36" fmla="*/ 150 w 168"/>
                <a:gd name="T37" fmla="*/ 84 h 114"/>
                <a:gd name="T38" fmla="*/ 144 w 168"/>
                <a:gd name="T39" fmla="*/ 84 h 114"/>
                <a:gd name="T40" fmla="*/ 144 w 168"/>
                <a:gd name="T41" fmla="*/ 90 h 114"/>
                <a:gd name="T42" fmla="*/ 138 w 168"/>
                <a:gd name="T43" fmla="*/ 102 h 114"/>
                <a:gd name="T44" fmla="*/ 132 w 168"/>
                <a:gd name="T45" fmla="*/ 102 h 114"/>
                <a:gd name="T46" fmla="*/ 132 w 168"/>
                <a:gd name="T47" fmla="*/ 108 h 114"/>
                <a:gd name="T48" fmla="*/ 126 w 168"/>
                <a:gd name="T49" fmla="*/ 108 h 114"/>
                <a:gd name="T50" fmla="*/ 120 w 168"/>
                <a:gd name="T51" fmla="*/ 102 h 114"/>
                <a:gd name="T52" fmla="*/ 120 w 168"/>
                <a:gd name="T53" fmla="*/ 108 h 114"/>
                <a:gd name="T54" fmla="*/ 120 w 168"/>
                <a:gd name="T55" fmla="*/ 114 h 114"/>
                <a:gd name="T56" fmla="*/ 114 w 168"/>
                <a:gd name="T5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8" h="114">
                  <a:moveTo>
                    <a:pt x="114" y="114"/>
                  </a:moveTo>
                  <a:lnTo>
                    <a:pt x="66" y="108"/>
                  </a:lnTo>
                  <a:lnTo>
                    <a:pt x="36" y="102"/>
                  </a:lnTo>
                  <a:lnTo>
                    <a:pt x="0" y="96"/>
                  </a:lnTo>
                  <a:lnTo>
                    <a:pt x="0" y="84"/>
                  </a:lnTo>
                  <a:lnTo>
                    <a:pt x="18" y="0"/>
                  </a:lnTo>
                  <a:lnTo>
                    <a:pt x="156" y="24"/>
                  </a:lnTo>
                  <a:lnTo>
                    <a:pt x="156" y="30"/>
                  </a:lnTo>
                  <a:lnTo>
                    <a:pt x="156" y="36"/>
                  </a:lnTo>
                  <a:lnTo>
                    <a:pt x="150" y="36"/>
                  </a:lnTo>
                  <a:lnTo>
                    <a:pt x="150" y="42"/>
                  </a:lnTo>
                  <a:lnTo>
                    <a:pt x="150" y="48"/>
                  </a:lnTo>
                  <a:lnTo>
                    <a:pt x="162" y="48"/>
                  </a:lnTo>
                  <a:lnTo>
                    <a:pt x="168" y="48"/>
                  </a:lnTo>
                  <a:lnTo>
                    <a:pt x="162" y="72"/>
                  </a:lnTo>
                  <a:lnTo>
                    <a:pt x="162" y="78"/>
                  </a:lnTo>
                  <a:lnTo>
                    <a:pt x="156" y="78"/>
                  </a:lnTo>
                  <a:lnTo>
                    <a:pt x="156" y="84"/>
                  </a:lnTo>
                  <a:lnTo>
                    <a:pt x="150" y="84"/>
                  </a:lnTo>
                  <a:lnTo>
                    <a:pt x="144" y="84"/>
                  </a:lnTo>
                  <a:lnTo>
                    <a:pt x="144" y="90"/>
                  </a:lnTo>
                  <a:lnTo>
                    <a:pt x="138" y="102"/>
                  </a:lnTo>
                  <a:lnTo>
                    <a:pt x="132" y="102"/>
                  </a:lnTo>
                  <a:lnTo>
                    <a:pt x="132" y="108"/>
                  </a:lnTo>
                  <a:lnTo>
                    <a:pt x="126" y="108"/>
                  </a:lnTo>
                  <a:lnTo>
                    <a:pt x="120" y="102"/>
                  </a:lnTo>
                  <a:lnTo>
                    <a:pt x="120" y="108"/>
                  </a:lnTo>
                  <a:lnTo>
                    <a:pt x="120" y="114"/>
                  </a:lnTo>
                  <a:lnTo>
                    <a:pt x="114" y="11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12" name="Freeform 1140"/>
            <p:cNvSpPr>
              <a:spLocks/>
            </p:cNvSpPr>
            <p:nvPr/>
          </p:nvSpPr>
          <p:spPr bwMode="auto">
            <a:xfrm>
              <a:off x="4128" y="1782"/>
              <a:ext cx="48" cy="42"/>
            </a:xfrm>
            <a:custGeom>
              <a:avLst/>
              <a:gdLst>
                <a:gd name="T0" fmla="*/ 42 w 48"/>
                <a:gd name="T1" fmla="*/ 6 h 42"/>
                <a:gd name="T2" fmla="*/ 48 w 48"/>
                <a:gd name="T3" fmla="*/ 12 h 42"/>
                <a:gd name="T4" fmla="*/ 48 w 48"/>
                <a:gd name="T5" fmla="*/ 18 h 42"/>
                <a:gd name="T6" fmla="*/ 42 w 48"/>
                <a:gd name="T7" fmla="*/ 24 h 42"/>
                <a:gd name="T8" fmla="*/ 48 w 48"/>
                <a:gd name="T9" fmla="*/ 30 h 42"/>
                <a:gd name="T10" fmla="*/ 42 w 48"/>
                <a:gd name="T11" fmla="*/ 30 h 42"/>
                <a:gd name="T12" fmla="*/ 48 w 48"/>
                <a:gd name="T13" fmla="*/ 36 h 42"/>
                <a:gd name="T14" fmla="*/ 42 w 48"/>
                <a:gd name="T15" fmla="*/ 36 h 42"/>
                <a:gd name="T16" fmla="*/ 42 w 48"/>
                <a:gd name="T17" fmla="*/ 42 h 42"/>
                <a:gd name="T18" fmla="*/ 36 w 48"/>
                <a:gd name="T19" fmla="*/ 42 h 42"/>
                <a:gd name="T20" fmla="*/ 30 w 48"/>
                <a:gd name="T21" fmla="*/ 42 h 42"/>
                <a:gd name="T22" fmla="*/ 24 w 48"/>
                <a:gd name="T23" fmla="*/ 42 h 42"/>
                <a:gd name="T24" fmla="*/ 18 w 48"/>
                <a:gd name="T25" fmla="*/ 42 h 42"/>
                <a:gd name="T26" fmla="*/ 12 w 48"/>
                <a:gd name="T27" fmla="*/ 36 h 42"/>
                <a:gd name="T28" fmla="*/ 0 w 48"/>
                <a:gd name="T29" fmla="*/ 36 h 42"/>
                <a:gd name="T30" fmla="*/ 6 w 48"/>
                <a:gd name="T31" fmla="*/ 30 h 42"/>
                <a:gd name="T32" fmla="*/ 6 w 48"/>
                <a:gd name="T33" fmla="*/ 24 h 42"/>
                <a:gd name="T34" fmla="*/ 12 w 48"/>
                <a:gd name="T35" fmla="*/ 24 h 42"/>
                <a:gd name="T36" fmla="*/ 12 w 48"/>
                <a:gd name="T37" fmla="*/ 18 h 42"/>
                <a:gd name="T38" fmla="*/ 12 w 48"/>
                <a:gd name="T39" fmla="*/ 12 h 42"/>
                <a:gd name="T40" fmla="*/ 18 w 48"/>
                <a:gd name="T41" fmla="*/ 12 h 42"/>
                <a:gd name="T42" fmla="*/ 18 w 48"/>
                <a:gd name="T43" fmla="*/ 6 h 42"/>
                <a:gd name="T44" fmla="*/ 18 w 48"/>
                <a:gd name="T45" fmla="*/ 0 h 42"/>
                <a:gd name="T46" fmla="*/ 24 w 48"/>
                <a:gd name="T47" fmla="*/ 0 h 42"/>
                <a:gd name="T48" fmla="*/ 30 w 48"/>
                <a:gd name="T49" fmla="*/ 0 h 42"/>
                <a:gd name="T50" fmla="*/ 36 w 48"/>
                <a:gd name="T51" fmla="*/ 0 h 42"/>
                <a:gd name="T52" fmla="*/ 42 w 48"/>
                <a:gd name="T53"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42" y="6"/>
                  </a:moveTo>
                  <a:lnTo>
                    <a:pt x="48" y="12"/>
                  </a:lnTo>
                  <a:lnTo>
                    <a:pt x="48" y="18"/>
                  </a:lnTo>
                  <a:lnTo>
                    <a:pt x="42" y="24"/>
                  </a:lnTo>
                  <a:lnTo>
                    <a:pt x="48" y="30"/>
                  </a:lnTo>
                  <a:lnTo>
                    <a:pt x="42" y="30"/>
                  </a:lnTo>
                  <a:lnTo>
                    <a:pt x="48" y="36"/>
                  </a:lnTo>
                  <a:lnTo>
                    <a:pt x="42" y="36"/>
                  </a:lnTo>
                  <a:lnTo>
                    <a:pt x="42" y="42"/>
                  </a:lnTo>
                  <a:lnTo>
                    <a:pt x="36" y="42"/>
                  </a:lnTo>
                  <a:lnTo>
                    <a:pt x="30" y="42"/>
                  </a:lnTo>
                  <a:lnTo>
                    <a:pt x="24" y="42"/>
                  </a:lnTo>
                  <a:lnTo>
                    <a:pt x="18" y="42"/>
                  </a:lnTo>
                  <a:lnTo>
                    <a:pt x="12" y="36"/>
                  </a:lnTo>
                  <a:lnTo>
                    <a:pt x="0" y="36"/>
                  </a:lnTo>
                  <a:lnTo>
                    <a:pt x="6" y="30"/>
                  </a:lnTo>
                  <a:lnTo>
                    <a:pt x="6" y="24"/>
                  </a:lnTo>
                  <a:lnTo>
                    <a:pt x="12" y="24"/>
                  </a:lnTo>
                  <a:lnTo>
                    <a:pt x="12" y="18"/>
                  </a:lnTo>
                  <a:lnTo>
                    <a:pt x="12" y="12"/>
                  </a:lnTo>
                  <a:lnTo>
                    <a:pt x="18" y="12"/>
                  </a:lnTo>
                  <a:lnTo>
                    <a:pt x="18" y="6"/>
                  </a:lnTo>
                  <a:lnTo>
                    <a:pt x="18" y="0"/>
                  </a:lnTo>
                  <a:lnTo>
                    <a:pt x="24" y="0"/>
                  </a:lnTo>
                  <a:lnTo>
                    <a:pt x="30" y="0"/>
                  </a:lnTo>
                  <a:lnTo>
                    <a:pt x="36" y="0"/>
                  </a:lnTo>
                  <a:lnTo>
                    <a:pt x="42"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13" name="Freeform 1141"/>
            <p:cNvSpPr>
              <a:spLocks/>
            </p:cNvSpPr>
            <p:nvPr/>
          </p:nvSpPr>
          <p:spPr bwMode="auto">
            <a:xfrm>
              <a:off x="2904" y="1902"/>
              <a:ext cx="36" cy="42"/>
            </a:xfrm>
            <a:custGeom>
              <a:avLst/>
              <a:gdLst>
                <a:gd name="T0" fmla="*/ 24 w 36"/>
                <a:gd name="T1" fmla="*/ 36 h 42"/>
                <a:gd name="T2" fmla="*/ 18 w 36"/>
                <a:gd name="T3" fmla="*/ 30 h 42"/>
                <a:gd name="T4" fmla="*/ 18 w 36"/>
                <a:gd name="T5" fmla="*/ 24 h 42"/>
                <a:gd name="T6" fmla="*/ 12 w 36"/>
                <a:gd name="T7" fmla="*/ 24 h 42"/>
                <a:gd name="T8" fmla="*/ 12 w 36"/>
                <a:gd name="T9" fmla="*/ 18 h 42"/>
                <a:gd name="T10" fmla="*/ 12 w 36"/>
                <a:gd name="T11" fmla="*/ 12 h 42"/>
                <a:gd name="T12" fmla="*/ 6 w 36"/>
                <a:gd name="T13" fmla="*/ 12 h 42"/>
                <a:gd name="T14" fmla="*/ 6 w 36"/>
                <a:gd name="T15" fmla="*/ 6 h 42"/>
                <a:gd name="T16" fmla="*/ 0 w 36"/>
                <a:gd name="T17" fmla="*/ 0 h 42"/>
                <a:gd name="T18" fmla="*/ 36 w 36"/>
                <a:gd name="T19" fmla="*/ 0 h 42"/>
                <a:gd name="T20" fmla="*/ 36 w 36"/>
                <a:gd name="T21" fmla="*/ 12 h 42"/>
                <a:gd name="T22" fmla="*/ 36 w 36"/>
                <a:gd name="T23" fmla="*/ 42 h 42"/>
                <a:gd name="T24" fmla="*/ 30 w 36"/>
                <a:gd name="T25" fmla="*/ 36 h 42"/>
                <a:gd name="T26" fmla="*/ 24 w 36"/>
                <a:gd name="T2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2">
                  <a:moveTo>
                    <a:pt x="24" y="36"/>
                  </a:moveTo>
                  <a:lnTo>
                    <a:pt x="18" y="30"/>
                  </a:lnTo>
                  <a:lnTo>
                    <a:pt x="18" y="24"/>
                  </a:lnTo>
                  <a:lnTo>
                    <a:pt x="12" y="24"/>
                  </a:lnTo>
                  <a:lnTo>
                    <a:pt x="12" y="18"/>
                  </a:lnTo>
                  <a:lnTo>
                    <a:pt x="12" y="12"/>
                  </a:lnTo>
                  <a:lnTo>
                    <a:pt x="6" y="12"/>
                  </a:lnTo>
                  <a:lnTo>
                    <a:pt x="6" y="6"/>
                  </a:lnTo>
                  <a:lnTo>
                    <a:pt x="0" y="0"/>
                  </a:lnTo>
                  <a:lnTo>
                    <a:pt x="36" y="0"/>
                  </a:lnTo>
                  <a:lnTo>
                    <a:pt x="36" y="12"/>
                  </a:lnTo>
                  <a:lnTo>
                    <a:pt x="36" y="42"/>
                  </a:lnTo>
                  <a:lnTo>
                    <a:pt x="30" y="36"/>
                  </a:lnTo>
                  <a:lnTo>
                    <a:pt x="24"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14" name="Freeform 1142"/>
            <p:cNvSpPr>
              <a:spLocks/>
            </p:cNvSpPr>
            <p:nvPr/>
          </p:nvSpPr>
          <p:spPr bwMode="auto">
            <a:xfrm>
              <a:off x="3312" y="1890"/>
              <a:ext cx="48" cy="54"/>
            </a:xfrm>
            <a:custGeom>
              <a:avLst/>
              <a:gdLst>
                <a:gd name="T0" fmla="*/ 6 w 48"/>
                <a:gd name="T1" fmla="*/ 54 h 54"/>
                <a:gd name="T2" fmla="*/ 0 w 48"/>
                <a:gd name="T3" fmla="*/ 18 h 54"/>
                <a:gd name="T4" fmla="*/ 6 w 48"/>
                <a:gd name="T5" fmla="*/ 18 h 54"/>
                <a:gd name="T6" fmla="*/ 0 w 48"/>
                <a:gd name="T7" fmla="*/ 0 h 54"/>
                <a:gd name="T8" fmla="*/ 12 w 48"/>
                <a:gd name="T9" fmla="*/ 0 h 54"/>
                <a:gd name="T10" fmla="*/ 18 w 48"/>
                <a:gd name="T11" fmla="*/ 18 h 54"/>
                <a:gd name="T12" fmla="*/ 48 w 48"/>
                <a:gd name="T13" fmla="*/ 12 h 54"/>
                <a:gd name="T14" fmla="*/ 48 w 48"/>
                <a:gd name="T15" fmla="*/ 30 h 54"/>
                <a:gd name="T16" fmla="*/ 36 w 48"/>
                <a:gd name="T17" fmla="*/ 30 h 54"/>
                <a:gd name="T18" fmla="*/ 42 w 48"/>
                <a:gd name="T19" fmla="*/ 48 h 54"/>
                <a:gd name="T20" fmla="*/ 12 w 48"/>
                <a:gd name="T21" fmla="*/ 48 h 54"/>
                <a:gd name="T22" fmla="*/ 12 w 48"/>
                <a:gd name="T23" fmla="*/ 54 h 54"/>
                <a:gd name="T24" fmla="*/ 6 w 4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4">
                  <a:moveTo>
                    <a:pt x="6" y="54"/>
                  </a:moveTo>
                  <a:lnTo>
                    <a:pt x="0" y="18"/>
                  </a:lnTo>
                  <a:lnTo>
                    <a:pt x="6" y="18"/>
                  </a:lnTo>
                  <a:lnTo>
                    <a:pt x="0" y="0"/>
                  </a:lnTo>
                  <a:lnTo>
                    <a:pt x="12" y="0"/>
                  </a:lnTo>
                  <a:lnTo>
                    <a:pt x="18" y="18"/>
                  </a:lnTo>
                  <a:lnTo>
                    <a:pt x="48" y="12"/>
                  </a:lnTo>
                  <a:lnTo>
                    <a:pt x="48" y="30"/>
                  </a:lnTo>
                  <a:lnTo>
                    <a:pt x="36" y="30"/>
                  </a:lnTo>
                  <a:lnTo>
                    <a:pt x="42" y="48"/>
                  </a:lnTo>
                  <a:lnTo>
                    <a:pt x="12" y="48"/>
                  </a:lnTo>
                  <a:lnTo>
                    <a:pt x="12" y="54"/>
                  </a:lnTo>
                  <a:lnTo>
                    <a:pt x="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15" name="Freeform 1143"/>
            <p:cNvSpPr>
              <a:spLocks/>
            </p:cNvSpPr>
            <p:nvPr/>
          </p:nvSpPr>
          <p:spPr bwMode="auto">
            <a:xfrm>
              <a:off x="3282" y="1890"/>
              <a:ext cx="36" cy="54"/>
            </a:xfrm>
            <a:custGeom>
              <a:avLst/>
              <a:gdLst>
                <a:gd name="T0" fmla="*/ 0 w 36"/>
                <a:gd name="T1" fmla="*/ 54 h 54"/>
                <a:gd name="T2" fmla="*/ 0 w 36"/>
                <a:gd name="T3" fmla="*/ 30 h 54"/>
                <a:gd name="T4" fmla="*/ 0 w 36"/>
                <a:gd name="T5" fmla="*/ 0 h 54"/>
                <a:gd name="T6" fmla="*/ 12 w 36"/>
                <a:gd name="T7" fmla="*/ 0 h 54"/>
                <a:gd name="T8" fmla="*/ 30 w 36"/>
                <a:gd name="T9" fmla="*/ 0 h 54"/>
                <a:gd name="T10" fmla="*/ 36 w 36"/>
                <a:gd name="T11" fmla="*/ 18 h 54"/>
                <a:gd name="T12" fmla="*/ 30 w 36"/>
                <a:gd name="T13" fmla="*/ 18 h 54"/>
                <a:gd name="T14" fmla="*/ 36 w 36"/>
                <a:gd name="T15" fmla="*/ 54 h 54"/>
                <a:gd name="T16" fmla="*/ 0 w 3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54">
                  <a:moveTo>
                    <a:pt x="0" y="54"/>
                  </a:moveTo>
                  <a:lnTo>
                    <a:pt x="0" y="30"/>
                  </a:lnTo>
                  <a:lnTo>
                    <a:pt x="0" y="0"/>
                  </a:lnTo>
                  <a:lnTo>
                    <a:pt x="12" y="0"/>
                  </a:lnTo>
                  <a:lnTo>
                    <a:pt x="30" y="0"/>
                  </a:lnTo>
                  <a:lnTo>
                    <a:pt x="36" y="18"/>
                  </a:lnTo>
                  <a:lnTo>
                    <a:pt x="30" y="18"/>
                  </a:lnTo>
                  <a:lnTo>
                    <a:pt x="36" y="54"/>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16" name="Freeform 1144"/>
            <p:cNvSpPr>
              <a:spLocks/>
            </p:cNvSpPr>
            <p:nvPr/>
          </p:nvSpPr>
          <p:spPr bwMode="auto">
            <a:xfrm>
              <a:off x="2970" y="1902"/>
              <a:ext cx="36" cy="42"/>
            </a:xfrm>
            <a:custGeom>
              <a:avLst/>
              <a:gdLst>
                <a:gd name="T0" fmla="*/ 36 w 36"/>
                <a:gd name="T1" fmla="*/ 36 h 42"/>
                <a:gd name="T2" fmla="*/ 30 w 36"/>
                <a:gd name="T3" fmla="*/ 30 h 42"/>
                <a:gd name="T4" fmla="*/ 24 w 36"/>
                <a:gd name="T5" fmla="*/ 36 h 42"/>
                <a:gd name="T6" fmla="*/ 18 w 36"/>
                <a:gd name="T7" fmla="*/ 42 h 42"/>
                <a:gd name="T8" fmla="*/ 18 w 36"/>
                <a:gd name="T9" fmla="*/ 36 h 42"/>
                <a:gd name="T10" fmla="*/ 12 w 36"/>
                <a:gd name="T11" fmla="*/ 36 h 42"/>
                <a:gd name="T12" fmla="*/ 18 w 36"/>
                <a:gd name="T13" fmla="*/ 36 h 42"/>
                <a:gd name="T14" fmla="*/ 12 w 36"/>
                <a:gd name="T15" fmla="*/ 42 h 42"/>
                <a:gd name="T16" fmla="*/ 6 w 36"/>
                <a:gd name="T17" fmla="*/ 36 h 42"/>
                <a:gd name="T18" fmla="*/ 0 w 36"/>
                <a:gd name="T19" fmla="*/ 36 h 42"/>
                <a:gd name="T20" fmla="*/ 0 w 36"/>
                <a:gd name="T21" fmla="*/ 12 h 42"/>
                <a:gd name="T22" fmla="*/ 0 w 36"/>
                <a:gd name="T23" fmla="*/ 0 h 42"/>
                <a:gd name="T24" fmla="*/ 36 w 36"/>
                <a:gd name="T25" fmla="*/ 0 h 42"/>
                <a:gd name="T26" fmla="*/ 36 w 36"/>
                <a:gd name="T2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2">
                  <a:moveTo>
                    <a:pt x="36" y="36"/>
                  </a:moveTo>
                  <a:lnTo>
                    <a:pt x="30" y="30"/>
                  </a:lnTo>
                  <a:lnTo>
                    <a:pt x="24" y="36"/>
                  </a:lnTo>
                  <a:lnTo>
                    <a:pt x="18" y="42"/>
                  </a:lnTo>
                  <a:lnTo>
                    <a:pt x="18" y="36"/>
                  </a:lnTo>
                  <a:lnTo>
                    <a:pt x="12" y="36"/>
                  </a:lnTo>
                  <a:lnTo>
                    <a:pt x="18" y="36"/>
                  </a:lnTo>
                  <a:lnTo>
                    <a:pt x="12" y="42"/>
                  </a:lnTo>
                  <a:lnTo>
                    <a:pt x="6" y="36"/>
                  </a:lnTo>
                  <a:lnTo>
                    <a:pt x="0" y="36"/>
                  </a:lnTo>
                  <a:lnTo>
                    <a:pt x="0" y="12"/>
                  </a:lnTo>
                  <a:lnTo>
                    <a:pt x="0" y="0"/>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17" name="Freeform 1145"/>
            <p:cNvSpPr>
              <a:spLocks/>
            </p:cNvSpPr>
            <p:nvPr/>
          </p:nvSpPr>
          <p:spPr bwMode="auto">
            <a:xfrm>
              <a:off x="3246" y="1890"/>
              <a:ext cx="36" cy="42"/>
            </a:xfrm>
            <a:custGeom>
              <a:avLst/>
              <a:gdLst>
                <a:gd name="T0" fmla="*/ 36 w 36"/>
                <a:gd name="T1" fmla="*/ 30 h 42"/>
                <a:gd name="T2" fmla="*/ 30 w 36"/>
                <a:gd name="T3" fmla="*/ 30 h 42"/>
                <a:gd name="T4" fmla="*/ 24 w 36"/>
                <a:gd name="T5" fmla="*/ 30 h 42"/>
                <a:gd name="T6" fmla="*/ 24 w 36"/>
                <a:gd name="T7" fmla="*/ 36 h 42"/>
                <a:gd name="T8" fmla="*/ 12 w 36"/>
                <a:gd name="T9" fmla="*/ 36 h 42"/>
                <a:gd name="T10" fmla="*/ 12 w 36"/>
                <a:gd name="T11" fmla="*/ 42 h 42"/>
                <a:gd name="T12" fmla="*/ 6 w 36"/>
                <a:gd name="T13" fmla="*/ 36 h 42"/>
                <a:gd name="T14" fmla="*/ 0 w 36"/>
                <a:gd name="T15" fmla="*/ 36 h 42"/>
                <a:gd name="T16" fmla="*/ 6 w 36"/>
                <a:gd name="T17" fmla="*/ 42 h 42"/>
                <a:gd name="T18" fmla="*/ 0 w 36"/>
                <a:gd name="T19" fmla="*/ 42 h 42"/>
                <a:gd name="T20" fmla="*/ 0 w 36"/>
                <a:gd name="T21" fmla="*/ 36 h 42"/>
                <a:gd name="T22" fmla="*/ 0 w 36"/>
                <a:gd name="T23" fmla="*/ 18 h 42"/>
                <a:gd name="T24" fmla="*/ 0 w 36"/>
                <a:gd name="T25" fmla="*/ 12 h 42"/>
                <a:gd name="T26" fmla="*/ 0 w 36"/>
                <a:gd name="T27" fmla="*/ 6 h 42"/>
                <a:gd name="T28" fmla="*/ 24 w 36"/>
                <a:gd name="T29" fmla="*/ 0 h 42"/>
                <a:gd name="T30" fmla="*/ 36 w 36"/>
                <a:gd name="T31" fmla="*/ 0 h 42"/>
                <a:gd name="T32" fmla="*/ 36 w 36"/>
                <a:gd name="T3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2">
                  <a:moveTo>
                    <a:pt x="36" y="30"/>
                  </a:moveTo>
                  <a:lnTo>
                    <a:pt x="30" y="30"/>
                  </a:lnTo>
                  <a:lnTo>
                    <a:pt x="24" y="30"/>
                  </a:lnTo>
                  <a:lnTo>
                    <a:pt x="24" y="36"/>
                  </a:lnTo>
                  <a:lnTo>
                    <a:pt x="12" y="36"/>
                  </a:lnTo>
                  <a:lnTo>
                    <a:pt x="12" y="42"/>
                  </a:lnTo>
                  <a:lnTo>
                    <a:pt x="6" y="36"/>
                  </a:lnTo>
                  <a:lnTo>
                    <a:pt x="0" y="36"/>
                  </a:lnTo>
                  <a:lnTo>
                    <a:pt x="6" y="42"/>
                  </a:lnTo>
                  <a:lnTo>
                    <a:pt x="0" y="42"/>
                  </a:lnTo>
                  <a:lnTo>
                    <a:pt x="0" y="36"/>
                  </a:lnTo>
                  <a:lnTo>
                    <a:pt x="0" y="18"/>
                  </a:lnTo>
                  <a:lnTo>
                    <a:pt x="0" y="12"/>
                  </a:lnTo>
                  <a:lnTo>
                    <a:pt x="0" y="6"/>
                  </a:lnTo>
                  <a:lnTo>
                    <a:pt x="24" y="0"/>
                  </a:lnTo>
                  <a:lnTo>
                    <a:pt x="36" y="0"/>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18" name="Freeform 1146"/>
            <p:cNvSpPr>
              <a:spLocks/>
            </p:cNvSpPr>
            <p:nvPr/>
          </p:nvSpPr>
          <p:spPr bwMode="auto">
            <a:xfrm>
              <a:off x="1752" y="1836"/>
              <a:ext cx="90" cy="102"/>
            </a:xfrm>
            <a:custGeom>
              <a:avLst/>
              <a:gdLst>
                <a:gd name="T0" fmla="*/ 90 w 90"/>
                <a:gd name="T1" fmla="*/ 18 h 102"/>
                <a:gd name="T2" fmla="*/ 78 w 90"/>
                <a:gd name="T3" fmla="*/ 102 h 102"/>
                <a:gd name="T4" fmla="*/ 0 w 90"/>
                <a:gd name="T5" fmla="*/ 90 h 102"/>
                <a:gd name="T6" fmla="*/ 6 w 90"/>
                <a:gd name="T7" fmla="*/ 90 h 102"/>
                <a:gd name="T8" fmla="*/ 6 w 90"/>
                <a:gd name="T9" fmla="*/ 84 h 102"/>
                <a:gd name="T10" fmla="*/ 0 w 90"/>
                <a:gd name="T11" fmla="*/ 84 h 102"/>
                <a:gd name="T12" fmla="*/ 6 w 90"/>
                <a:gd name="T13" fmla="*/ 84 h 102"/>
                <a:gd name="T14" fmla="*/ 6 w 90"/>
                <a:gd name="T15" fmla="*/ 78 h 102"/>
                <a:gd name="T16" fmla="*/ 6 w 90"/>
                <a:gd name="T17" fmla="*/ 84 h 102"/>
                <a:gd name="T18" fmla="*/ 0 w 90"/>
                <a:gd name="T19" fmla="*/ 84 h 102"/>
                <a:gd name="T20" fmla="*/ 0 w 90"/>
                <a:gd name="T21" fmla="*/ 78 h 102"/>
                <a:gd name="T22" fmla="*/ 6 w 90"/>
                <a:gd name="T23" fmla="*/ 78 h 102"/>
                <a:gd name="T24" fmla="*/ 0 w 90"/>
                <a:gd name="T25" fmla="*/ 78 h 102"/>
                <a:gd name="T26" fmla="*/ 0 w 90"/>
                <a:gd name="T27" fmla="*/ 72 h 102"/>
                <a:gd name="T28" fmla="*/ 0 w 90"/>
                <a:gd name="T29" fmla="*/ 66 h 102"/>
                <a:gd name="T30" fmla="*/ 6 w 90"/>
                <a:gd name="T31" fmla="*/ 66 h 102"/>
                <a:gd name="T32" fmla="*/ 0 w 90"/>
                <a:gd name="T33" fmla="*/ 66 h 102"/>
                <a:gd name="T34" fmla="*/ 0 w 90"/>
                <a:gd name="T35" fmla="*/ 60 h 102"/>
                <a:gd name="T36" fmla="*/ 0 w 90"/>
                <a:gd name="T37" fmla="*/ 54 h 102"/>
                <a:gd name="T38" fmla="*/ 0 w 90"/>
                <a:gd name="T39" fmla="*/ 48 h 102"/>
                <a:gd name="T40" fmla="*/ 0 w 90"/>
                <a:gd name="T41" fmla="*/ 42 h 102"/>
                <a:gd name="T42" fmla="*/ 0 w 90"/>
                <a:gd name="T43" fmla="*/ 36 h 102"/>
                <a:gd name="T44" fmla="*/ 6 w 90"/>
                <a:gd name="T45" fmla="*/ 36 h 102"/>
                <a:gd name="T46" fmla="*/ 6 w 90"/>
                <a:gd name="T47" fmla="*/ 30 h 102"/>
                <a:gd name="T48" fmla="*/ 6 w 90"/>
                <a:gd name="T49" fmla="*/ 24 h 102"/>
                <a:gd name="T50" fmla="*/ 12 w 90"/>
                <a:gd name="T51" fmla="*/ 24 h 102"/>
                <a:gd name="T52" fmla="*/ 12 w 90"/>
                <a:gd name="T53" fmla="*/ 18 h 102"/>
                <a:gd name="T54" fmla="*/ 12 w 90"/>
                <a:gd name="T55" fmla="*/ 12 h 102"/>
                <a:gd name="T56" fmla="*/ 18 w 90"/>
                <a:gd name="T57" fmla="*/ 6 h 102"/>
                <a:gd name="T58" fmla="*/ 18 w 90"/>
                <a:gd name="T59" fmla="*/ 0 h 102"/>
                <a:gd name="T60" fmla="*/ 84 w 90"/>
                <a:gd name="T61" fmla="*/ 6 h 102"/>
                <a:gd name="T62" fmla="*/ 90 w 90"/>
                <a:gd name="T63" fmla="*/ 6 h 102"/>
                <a:gd name="T64" fmla="*/ 90 w 90"/>
                <a:gd name="T65" fmla="*/ 0 h 102"/>
                <a:gd name="T66" fmla="*/ 90 w 90"/>
                <a:gd name="T6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2">
                  <a:moveTo>
                    <a:pt x="90" y="18"/>
                  </a:moveTo>
                  <a:lnTo>
                    <a:pt x="78" y="102"/>
                  </a:lnTo>
                  <a:lnTo>
                    <a:pt x="0" y="90"/>
                  </a:lnTo>
                  <a:lnTo>
                    <a:pt x="6" y="90"/>
                  </a:lnTo>
                  <a:lnTo>
                    <a:pt x="6" y="84"/>
                  </a:lnTo>
                  <a:lnTo>
                    <a:pt x="0" y="84"/>
                  </a:lnTo>
                  <a:lnTo>
                    <a:pt x="6" y="84"/>
                  </a:lnTo>
                  <a:lnTo>
                    <a:pt x="6" y="78"/>
                  </a:lnTo>
                  <a:lnTo>
                    <a:pt x="6" y="84"/>
                  </a:lnTo>
                  <a:lnTo>
                    <a:pt x="0" y="84"/>
                  </a:lnTo>
                  <a:lnTo>
                    <a:pt x="0" y="78"/>
                  </a:lnTo>
                  <a:lnTo>
                    <a:pt x="6" y="78"/>
                  </a:lnTo>
                  <a:lnTo>
                    <a:pt x="0" y="78"/>
                  </a:lnTo>
                  <a:lnTo>
                    <a:pt x="0" y="72"/>
                  </a:lnTo>
                  <a:lnTo>
                    <a:pt x="0" y="66"/>
                  </a:lnTo>
                  <a:lnTo>
                    <a:pt x="6" y="66"/>
                  </a:lnTo>
                  <a:lnTo>
                    <a:pt x="0" y="66"/>
                  </a:lnTo>
                  <a:lnTo>
                    <a:pt x="0" y="60"/>
                  </a:lnTo>
                  <a:lnTo>
                    <a:pt x="0" y="54"/>
                  </a:lnTo>
                  <a:lnTo>
                    <a:pt x="0" y="48"/>
                  </a:lnTo>
                  <a:lnTo>
                    <a:pt x="0" y="42"/>
                  </a:lnTo>
                  <a:lnTo>
                    <a:pt x="0" y="36"/>
                  </a:lnTo>
                  <a:lnTo>
                    <a:pt x="6" y="36"/>
                  </a:lnTo>
                  <a:lnTo>
                    <a:pt x="6" y="30"/>
                  </a:lnTo>
                  <a:lnTo>
                    <a:pt x="6" y="24"/>
                  </a:lnTo>
                  <a:lnTo>
                    <a:pt x="12" y="24"/>
                  </a:lnTo>
                  <a:lnTo>
                    <a:pt x="12" y="18"/>
                  </a:lnTo>
                  <a:lnTo>
                    <a:pt x="12" y="12"/>
                  </a:lnTo>
                  <a:lnTo>
                    <a:pt x="18" y="6"/>
                  </a:lnTo>
                  <a:lnTo>
                    <a:pt x="18" y="0"/>
                  </a:lnTo>
                  <a:lnTo>
                    <a:pt x="84" y="6"/>
                  </a:lnTo>
                  <a:lnTo>
                    <a:pt x="90" y="6"/>
                  </a:lnTo>
                  <a:lnTo>
                    <a:pt x="90" y="0"/>
                  </a:lnTo>
                  <a:lnTo>
                    <a:pt x="9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19" name="Freeform 1147"/>
            <p:cNvSpPr>
              <a:spLocks/>
            </p:cNvSpPr>
            <p:nvPr/>
          </p:nvSpPr>
          <p:spPr bwMode="auto">
            <a:xfrm>
              <a:off x="3648" y="1854"/>
              <a:ext cx="42" cy="30"/>
            </a:xfrm>
            <a:custGeom>
              <a:avLst/>
              <a:gdLst>
                <a:gd name="T0" fmla="*/ 18 w 42"/>
                <a:gd name="T1" fmla="*/ 24 h 30"/>
                <a:gd name="T2" fmla="*/ 6 w 42"/>
                <a:gd name="T3" fmla="*/ 24 h 30"/>
                <a:gd name="T4" fmla="*/ 0 w 42"/>
                <a:gd name="T5" fmla="*/ 30 h 30"/>
                <a:gd name="T6" fmla="*/ 0 w 42"/>
                <a:gd name="T7" fmla="*/ 12 h 30"/>
                <a:gd name="T8" fmla="*/ 0 w 42"/>
                <a:gd name="T9" fmla="*/ 6 h 30"/>
                <a:gd name="T10" fmla="*/ 18 w 42"/>
                <a:gd name="T11" fmla="*/ 6 h 30"/>
                <a:gd name="T12" fmla="*/ 24 w 42"/>
                <a:gd name="T13" fmla="*/ 6 h 30"/>
                <a:gd name="T14" fmla="*/ 36 w 42"/>
                <a:gd name="T15" fmla="*/ 0 h 30"/>
                <a:gd name="T16" fmla="*/ 42 w 42"/>
                <a:gd name="T17" fmla="*/ 24 h 30"/>
                <a:gd name="T18" fmla="*/ 18 w 42"/>
                <a:gd name="T1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0">
                  <a:moveTo>
                    <a:pt x="18" y="24"/>
                  </a:moveTo>
                  <a:lnTo>
                    <a:pt x="6" y="24"/>
                  </a:lnTo>
                  <a:lnTo>
                    <a:pt x="0" y="30"/>
                  </a:lnTo>
                  <a:lnTo>
                    <a:pt x="0" y="12"/>
                  </a:lnTo>
                  <a:lnTo>
                    <a:pt x="0" y="6"/>
                  </a:lnTo>
                  <a:lnTo>
                    <a:pt x="18" y="6"/>
                  </a:lnTo>
                  <a:lnTo>
                    <a:pt x="24" y="6"/>
                  </a:lnTo>
                  <a:lnTo>
                    <a:pt x="36" y="0"/>
                  </a:lnTo>
                  <a:lnTo>
                    <a:pt x="42" y="24"/>
                  </a:lnTo>
                  <a:lnTo>
                    <a:pt x="18"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20" name="Freeform 1148"/>
            <p:cNvSpPr>
              <a:spLocks/>
            </p:cNvSpPr>
            <p:nvPr/>
          </p:nvSpPr>
          <p:spPr bwMode="auto">
            <a:xfrm>
              <a:off x="918" y="1662"/>
              <a:ext cx="108" cy="42"/>
            </a:xfrm>
            <a:custGeom>
              <a:avLst/>
              <a:gdLst>
                <a:gd name="T0" fmla="*/ 0 w 108"/>
                <a:gd name="T1" fmla="*/ 36 h 42"/>
                <a:gd name="T2" fmla="*/ 6 w 108"/>
                <a:gd name="T3" fmla="*/ 18 h 42"/>
                <a:gd name="T4" fmla="*/ 6 w 108"/>
                <a:gd name="T5" fmla="*/ 12 h 42"/>
                <a:gd name="T6" fmla="*/ 12 w 108"/>
                <a:gd name="T7" fmla="*/ 12 h 42"/>
                <a:gd name="T8" fmla="*/ 18 w 108"/>
                <a:gd name="T9" fmla="*/ 12 h 42"/>
                <a:gd name="T10" fmla="*/ 18 w 108"/>
                <a:gd name="T11" fmla="*/ 6 h 42"/>
                <a:gd name="T12" fmla="*/ 24 w 108"/>
                <a:gd name="T13" fmla="*/ 6 h 42"/>
                <a:gd name="T14" fmla="*/ 30 w 108"/>
                <a:gd name="T15" fmla="*/ 6 h 42"/>
                <a:gd name="T16" fmla="*/ 36 w 108"/>
                <a:gd name="T17" fmla="*/ 6 h 42"/>
                <a:gd name="T18" fmla="*/ 48 w 108"/>
                <a:gd name="T19" fmla="*/ 6 h 42"/>
                <a:gd name="T20" fmla="*/ 54 w 108"/>
                <a:gd name="T21" fmla="*/ 6 h 42"/>
                <a:gd name="T22" fmla="*/ 60 w 108"/>
                <a:gd name="T23" fmla="*/ 0 h 42"/>
                <a:gd name="T24" fmla="*/ 66 w 108"/>
                <a:gd name="T25" fmla="*/ 6 h 42"/>
                <a:gd name="T26" fmla="*/ 66 w 108"/>
                <a:gd name="T27" fmla="*/ 12 h 42"/>
                <a:gd name="T28" fmla="*/ 72 w 108"/>
                <a:gd name="T29" fmla="*/ 12 h 42"/>
                <a:gd name="T30" fmla="*/ 108 w 108"/>
                <a:gd name="T31" fmla="*/ 24 h 42"/>
                <a:gd name="T32" fmla="*/ 102 w 108"/>
                <a:gd name="T33" fmla="*/ 36 h 42"/>
                <a:gd name="T34" fmla="*/ 54 w 108"/>
                <a:gd name="T35" fmla="*/ 24 h 42"/>
                <a:gd name="T36" fmla="*/ 36 w 108"/>
                <a:gd name="T37" fmla="*/ 30 h 42"/>
                <a:gd name="T38" fmla="*/ 30 w 108"/>
                <a:gd name="T39" fmla="*/ 36 h 42"/>
                <a:gd name="T40" fmla="*/ 24 w 108"/>
                <a:gd name="T41" fmla="*/ 36 h 42"/>
                <a:gd name="T42" fmla="*/ 18 w 108"/>
                <a:gd name="T43" fmla="*/ 42 h 42"/>
                <a:gd name="T44" fmla="*/ 12 w 108"/>
                <a:gd name="T45" fmla="*/ 42 h 42"/>
                <a:gd name="T46" fmla="*/ 6 w 108"/>
                <a:gd name="T47" fmla="*/ 42 h 42"/>
                <a:gd name="T48" fmla="*/ 0 w 108"/>
                <a:gd name="T4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42">
                  <a:moveTo>
                    <a:pt x="0" y="36"/>
                  </a:moveTo>
                  <a:lnTo>
                    <a:pt x="6" y="18"/>
                  </a:lnTo>
                  <a:lnTo>
                    <a:pt x="6" y="12"/>
                  </a:lnTo>
                  <a:lnTo>
                    <a:pt x="12" y="12"/>
                  </a:lnTo>
                  <a:lnTo>
                    <a:pt x="18" y="12"/>
                  </a:lnTo>
                  <a:lnTo>
                    <a:pt x="18" y="6"/>
                  </a:lnTo>
                  <a:lnTo>
                    <a:pt x="24" y="6"/>
                  </a:lnTo>
                  <a:lnTo>
                    <a:pt x="30" y="6"/>
                  </a:lnTo>
                  <a:lnTo>
                    <a:pt x="36" y="6"/>
                  </a:lnTo>
                  <a:lnTo>
                    <a:pt x="48" y="6"/>
                  </a:lnTo>
                  <a:lnTo>
                    <a:pt x="54" y="6"/>
                  </a:lnTo>
                  <a:lnTo>
                    <a:pt x="60" y="0"/>
                  </a:lnTo>
                  <a:lnTo>
                    <a:pt x="66" y="6"/>
                  </a:lnTo>
                  <a:lnTo>
                    <a:pt x="66" y="12"/>
                  </a:lnTo>
                  <a:lnTo>
                    <a:pt x="72" y="12"/>
                  </a:lnTo>
                  <a:lnTo>
                    <a:pt x="108" y="24"/>
                  </a:lnTo>
                  <a:lnTo>
                    <a:pt x="102" y="36"/>
                  </a:lnTo>
                  <a:lnTo>
                    <a:pt x="54" y="24"/>
                  </a:lnTo>
                  <a:lnTo>
                    <a:pt x="36" y="30"/>
                  </a:lnTo>
                  <a:lnTo>
                    <a:pt x="30" y="36"/>
                  </a:lnTo>
                  <a:lnTo>
                    <a:pt x="24" y="36"/>
                  </a:lnTo>
                  <a:lnTo>
                    <a:pt x="18" y="42"/>
                  </a:lnTo>
                  <a:lnTo>
                    <a:pt x="12" y="42"/>
                  </a:lnTo>
                  <a:lnTo>
                    <a:pt x="6" y="42"/>
                  </a:lnTo>
                  <a:lnTo>
                    <a:pt x="0"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21" name="Freeform 1149"/>
            <p:cNvSpPr>
              <a:spLocks/>
            </p:cNvSpPr>
            <p:nvPr/>
          </p:nvSpPr>
          <p:spPr bwMode="auto">
            <a:xfrm>
              <a:off x="3798" y="1842"/>
              <a:ext cx="48" cy="30"/>
            </a:xfrm>
            <a:custGeom>
              <a:avLst/>
              <a:gdLst>
                <a:gd name="T0" fmla="*/ 0 w 48"/>
                <a:gd name="T1" fmla="*/ 30 h 30"/>
                <a:gd name="T2" fmla="*/ 0 w 48"/>
                <a:gd name="T3" fmla="*/ 24 h 30"/>
                <a:gd name="T4" fmla="*/ 0 w 48"/>
                <a:gd name="T5" fmla="*/ 30 h 30"/>
                <a:gd name="T6" fmla="*/ 0 w 48"/>
                <a:gd name="T7" fmla="*/ 24 h 30"/>
                <a:gd name="T8" fmla="*/ 0 w 48"/>
                <a:gd name="T9" fmla="*/ 12 h 30"/>
                <a:gd name="T10" fmla="*/ 6 w 48"/>
                <a:gd name="T11" fmla="*/ 0 h 30"/>
                <a:gd name="T12" fmla="*/ 24 w 48"/>
                <a:gd name="T13" fmla="*/ 0 h 30"/>
                <a:gd name="T14" fmla="*/ 42 w 48"/>
                <a:gd name="T15" fmla="*/ 0 h 30"/>
                <a:gd name="T16" fmla="*/ 48 w 48"/>
                <a:gd name="T17" fmla="*/ 12 h 30"/>
                <a:gd name="T18" fmla="*/ 48 w 48"/>
                <a:gd name="T19" fmla="*/ 24 h 30"/>
                <a:gd name="T20" fmla="*/ 48 w 48"/>
                <a:gd name="T21" fmla="*/ 30 h 30"/>
                <a:gd name="T22" fmla="*/ 0 w 48"/>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0">
                  <a:moveTo>
                    <a:pt x="0" y="30"/>
                  </a:moveTo>
                  <a:lnTo>
                    <a:pt x="0" y="24"/>
                  </a:lnTo>
                  <a:lnTo>
                    <a:pt x="0" y="30"/>
                  </a:lnTo>
                  <a:lnTo>
                    <a:pt x="0" y="24"/>
                  </a:lnTo>
                  <a:lnTo>
                    <a:pt x="0" y="12"/>
                  </a:lnTo>
                  <a:lnTo>
                    <a:pt x="6" y="0"/>
                  </a:lnTo>
                  <a:lnTo>
                    <a:pt x="24" y="0"/>
                  </a:lnTo>
                  <a:lnTo>
                    <a:pt x="42" y="0"/>
                  </a:lnTo>
                  <a:lnTo>
                    <a:pt x="48" y="12"/>
                  </a:lnTo>
                  <a:lnTo>
                    <a:pt x="48" y="24"/>
                  </a:lnTo>
                  <a:lnTo>
                    <a:pt x="48"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22" name="Freeform 1150"/>
            <p:cNvSpPr>
              <a:spLocks/>
            </p:cNvSpPr>
            <p:nvPr/>
          </p:nvSpPr>
          <p:spPr bwMode="auto">
            <a:xfrm>
              <a:off x="4200" y="1776"/>
              <a:ext cx="24" cy="36"/>
            </a:xfrm>
            <a:custGeom>
              <a:avLst/>
              <a:gdLst>
                <a:gd name="T0" fmla="*/ 18 w 24"/>
                <a:gd name="T1" fmla="*/ 36 h 36"/>
                <a:gd name="T2" fmla="*/ 0 w 24"/>
                <a:gd name="T3" fmla="*/ 24 h 36"/>
                <a:gd name="T4" fmla="*/ 0 w 24"/>
                <a:gd name="T5" fmla="*/ 18 h 36"/>
                <a:gd name="T6" fmla="*/ 6 w 24"/>
                <a:gd name="T7" fmla="*/ 18 h 36"/>
                <a:gd name="T8" fmla="*/ 6 w 24"/>
                <a:gd name="T9" fmla="*/ 12 h 36"/>
                <a:gd name="T10" fmla="*/ 12 w 24"/>
                <a:gd name="T11" fmla="*/ 6 h 36"/>
                <a:gd name="T12" fmla="*/ 12 w 24"/>
                <a:gd name="T13" fmla="*/ 0 h 36"/>
                <a:gd name="T14" fmla="*/ 18 w 24"/>
                <a:gd name="T15" fmla="*/ 0 h 36"/>
                <a:gd name="T16" fmla="*/ 12 w 24"/>
                <a:gd name="T17" fmla="*/ 0 h 36"/>
                <a:gd name="T18" fmla="*/ 18 w 24"/>
                <a:gd name="T19" fmla="*/ 6 h 36"/>
                <a:gd name="T20" fmla="*/ 12 w 24"/>
                <a:gd name="T21" fmla="*/ 6 h 36"/>
                <a:gd name="T22" fmla="*/ 18 w 24"/>
                <a:gd name="T23" fmla="*/ 6 h 36"/>
                <a:gd name="T24" fmla="*/ 18 w 24"/>
                <a:gd name="T25" fmla="*/ 12 h 36"/>
                <a:gd name="T26" fmla="*/ 18 w 24"/>
                <a:gd name="T27" fmla="*/ 18 h 36"/>
                <a:gd name="T28" fmla="*/ 24 w 24"/>
                <a:gd name="T29" fmla="*/ 18 h 36"/>
                <a:gd name="T30" fmla="*/ 18 w 24"/>
                <a:gd name="T31" fmla="*/ 18 h 36"/>
                <a:gd name="T32" fmla="*/ 18 w 24"/>
                <a:gd name="T33" fmla="*/ 24 h 36"/>
                <a:gd name="T34" fmla="*/ 18 w 24"/>
                <a:gd name="T35" fmla="*/ 30 h 36"/>
                <a:gd name="T36" fmla="*/ 18 w 24"/>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6">
                  <a:moveTo>
                    <a:pt x="18" y="36"/>
                  </a:moveTo>
                  <a:lnTo>
                    <a:pt x="0" y="24"/>
                  </a:lnTo>
                  <a:lnTo>
                    <a:pt x="0" y="18"/>
                  </a:lnTo>
                  <a:lnTo>
                    <a:pt x="6" y="18"/>
                  </a:lnTo>
                  <a:lnTo>
                    <a:pt x="6" y="12"/>
                  </a:lnTo>
                  <a:lnTo>
                    <a:pt x="12" y="6"/>
                  </a:lnTo>
                  <a:lnTo>
                    <a:pt x="12" y="0"/>
                  </a:lnTo>
                  <a:lnTo>
                    <a:pt x="18" y="0"/>
                  </a:lnTo>
                  <a:lnTo>
                    <a:pt x="12" y="0"/>
                  </a:lnTo>
                  <a:lnTo>
                    <a:pt x="18" y="6"/>
                  </a:lnTo>
                  <a:lnTo>
                    <a:pt x="12" y="6"/>
                  </a:lnTo>
                  <a:lnTo>
                    <a:pt x="18" y="6"/>
                  </a:lnTo>
                  <a:lnTo>
                    <a:pt x="18" y="12"/>
                  </a:lnTo>
                  <a:lnTo>
                    <a:pt x="18" y="18"/>
                  </a:lnTo>
                  <a:lnTo>
                    <a:pt x="24" y="18"/>
                  </a:lnTo>
                  <a:lnTo>
                    <a:pt x="18" y="18"/>
                  </a:lnTo>
                  <a:lnTo>
                    <a:pt x="18" y="24"/>
                  </a:lnTo>
                  <a:lnTo>
                    <a:pt x="18" y="30"/>
                  </a:lnTo>
                  <a:lnTo>
                    <a:pt x="18"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23" name="Freeform 1151"/>
            <p:cNvSpPr>
              <a:spLocks/>
            </p:cNvSpPr>
            <p:nvPr/>
          </p:nvSpPr>
          <p:spPr bwMode="auto">
            <a:xfrm>
              <a:off x="3444" y="1884"/>
              <a:ext cx="36" cy="30"/>
            </a:xfrm>
            <a:custGeom>
              <a:avLst/>
              <a:gdLst>
                <a:gd name="T0" fmla="*/ 0 w 36"/>
                <a:gd name="T1" fmla="*/ 30 h 30"/>
                <a:gd name="T2" fmla="*/ 0 w 36"/>
                <a:gd name="T3" fmla="*/ 12 h 30"/>
                <a:gd name="T4" fmla="*/ 0 w 36"/>
                <a:gd name="T5" fmla="*/ 0 h 30"/>
                <a:gd name="T6" fmla="*/ 24 w 36"/>
                <a:gd name="T7" fmla="*/ 0 h 30"/>
                <a:gd name="T8" fmla="*/ 36 w 36"/>
                <a:gd name="T9" fmla="*/ 0 h 30"/>
                <a:gd name="T10" fmla="*/ 36 w 36"/>
                <a:gd name="T11" fmla="*/ 12 h 30"/>
                <a:gd name="T12" fmla="*/ 30 w 36"/>
                <a:gd name="T13" fmla="*/ 12 h 30"/>
                <a:gd name="T14" fmla="*/ 30 w 36"/>
                <a:gd name="T15" fmla="*/ 18 h 30"/>
                <a:gd name="T16" fmla="*/ 36 w 36"/>
                <a:gd name="T17" fmla="*/ 18 h 30"/>
                <a:gd name="T18" fmla="*/ 36 w 36"/>
                <a:gd name="T19" fmla="*/ 24 h 30"/>
                <a:gd name="T20" fmla="*/ 30 w 36"/>
                <a:gd name="T21" fmla="*/ 24 h 30"/>
                <a:gd name="T22" fmla="*/ 30 w 36"/>
                <a:gd name="T23" fmla="*/ 30 h 30"/>
                <a:gd name="T24" fmla="*/ 6 w 36"/>
                <a:gd name="T25" fmla="*/ 30 h 30"/>
                <a:gd name="T26" fmla="*/ 0 w 36"/>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0">
                  <a:moveTo>
                    <a:pt x="0" y="30"/>
                  </a:moveTo>
                  <a:lnTo>
                    <a:pt x="0" y="12"/>
                  </a:lnTo>
                  <a:lnTo>
                    <a:pt x="0" y="0"/>
                  </a:lnTo>
                  <a:lnTo>
                    <a:pt x="24" y="0"/>
                  </a:lnTo>
                  <a:lnTo>
                    <a:pt x="36" y="0"/>
                  </a:lnTo>
                  <a:lnTo>
                    <a:pt x="36" y="12"/>
                  </a:lnTo>
                  <a:lnTo>
                    <a:pt x="30" y="12"/>
                  </a:lnTo>
                  <a:lnTo>
                    <a:pt x="30" y="18"/>
                  </a:lnTo>
                  <a:lnTo>
                    <a:pt x="36" y="18"/>
                  </a:lnTo>
                  <a:lnTo>
                    <a:pt x="36" y="24"/>
                  </a:lnTo>
                  <a:lnTo>
                    <a:pt x="30" y="24"/>
                  </a:lnTo>
                  <a:lnTo>
                    <a:pt x="30" y="30"/>
                  </a:lnTo>
                  <a:lnTo>
                    <a:pt x="6"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24" name="Freeform 1152"/>
            <p:cNvSpPr>
              <a:spLocks/>
            </p:cNvSpPr>
            <p:nvPr/>
          </p:nvSpPr>
          <p:spPr bwMode="auto">
            <a:xfrm>
              <a:off x="3948" y="1824"/>
              <a:ext cx="24" cy="18"/>
            </a:xfrm>
            <a:custGeom>
              <a:avLst/>
              <a:gdLst>
                <a:gd name="T0" fmla="*/ 24 w 24"/>
                <a:gd name="T1" fmla="*/ 12 h 18"/>
                <a:gd name="T2" fmla="*/ 18 w 24"/>
                <a:gd name="T3" fmla="*/ 12 h 18"/>
                <a:gd name="T4" fmla="*/ 18 w 24"/>
                <a:gd name="T5" fmla="*/ 18 h 18"/>
                <a:gd name="T6" fmla="*/ 12 w 24"/>
                <a:gd name="T7" fmla="*/ 12 h 18"/>
                <a:gd name="T8" fmla="*/ 12 w 24"/>
                <a:gd name="T9" fmla="*/ 18 h 18"/>
                <a:gd name="T10" fmla="*/ 6 w 24"/>
                <a:gd name="T11" fmla="*/ 18 h 18"/>
                <a:gd name="T12" fmla="*/ 0 w 24"/>
                <a:gd name="T13" fmla="*/ 12 h 18"/>
                <a:gd name="T14" fmla="*/ 0 w 24"/>
                <a:gd name="T15" fmla="*/ 18 h 18"/>
                <a:gd name="T16" fmla="*/ 0 w 24"/>
                <a:gd name="T17" fmla="*/ 12 h 18"/>
                <a:gd name="T18" fmla="*/ 6 w 24"/>
                <a:gd name="T19" fmla="*/ 6 h 18"/>
                <a:gd name="T20" fmla="*/ 12 w 24"/>
                <a:gd name="T21" fmla="*/ 6 h 18"/>
                <a:gd name="T22" fmla="*/ 12 w 24"/>
                <a:gd name="T23" fmla="*/ 0 h 18"/>
                <a:gd name="T24" fmla="*/ 18 w 24"/>
                <a:gd name="T25" fmla="*/ 0 h 18"/>
                <a:gd name="T26" fmla="*/ 24 w 24"/>
                <a:gd name="T27" fmla="*/ 0 h 18"/>
                <a:gd name="T28" fmla="*/ 24 w 24"/>
                <a:gd name="T2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8">
                  <a:moveTo>
                    <a:pt x="24" y="12"/>
                  </a:moveTo>
                  <a:lnTo>
                    <a:pt x="18" y="12"/>
                  </a:lnTo>
                  <a:lnTo>
                    <a:pt x="18" y="18"/>
                  </a:lnTo>
                  <a:lnTo>
                    <a:pt x="12" y="12"/>
                  </a:lnTo>
                  <a:lnTo>
                    <a:pt x="12" y="18"/>
                  </a:lnTo>
                  <a:lnTo>
                    <a:pt x="6" y="18"/>
                  </a:lnTo>
                  <a:lnTo>
                    <a:pt x="0" y="12"/>
                  </a:lnTo>
                  <a:lnTo>
                    <a:pt x="0" y="18"/>
                  </a:lnTo>
                  <a:lnTo>
                    <a:pt x="0" y="12"/>
                  </a:lnTo>
                  <a:lnTo>
                    <a:pt x="6" y="6"/>
                  </a:lnTo>
                  <a:lnTo>
                    <a:pt x="12" y="6"/>
                  </a:lnTo>
                  <a:lnTo>
                    <a:pt x="12" y="0"/>
                  </a:lnTo>
                  <a:lnTo>
                    <a:pt x="18" y="0"/>
                  </a:lnTo>
                  <a:lnTo>
                    <a:pt x="24" y="0"/>
                  </a:lnTo>
                  <a:lnTo>
                    <a:pt x="24"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25" name="Freeform 1153"/>
            <p:cNvSpPr>
              <a:spLocks/>
            </p:cNvSpPr>
            <p:nvPr/>
          </p:nvSpPr>
          <p:spPr bwMode="auto">
            <a:xfrm>
              <a:off x="4008" y="1812"/>
              <a:ext cx="30" cy="36"/>
            </a:xfrm>
            <a:custGeom>
              <a:avLst/>
              <a:gdLst>
                <a:gd name="T0" fmla="*/ 30 w 30"/>
                <a:gd name="T1" fmla="*/ 36 h 36"/>
                <a:gd name="T2" fmla="*/ 24 w 30"/>
                <a:gd name="T3" fmla="*/ 36 h 36"/>
                <a:gd name="T4" fmla="*/ 12 w 30"/>
                <a:gd name="T5" fmla="*/ 36 h 36"/>
                <a:gd name="T6" fmla="*/ 6 w 30"/>
                <a:gd name="T7" fmla="*/ 36 h 36"/>
                <a:gd name="T8" fmla="*/ 0 w 30"/>
                <a:gd name="T9" fmla="*/ 36 h 36"/>
                <a:gd name="T10" fmla="*/ 0 w 30"/>
                <a:gd name="T11" fmla="*/ 30 h 36"/>
                <a:gd name="T12" fmla="*/ 6 w 30"/>
                <a:gd name="T13" fmla="*/ 30 h 36"/>
                <a:gd name="T14" fmla="*/ 0 w 30"/>
                <a:gd name="T15" fmla="*/ 30 h 36"/>
                <a:gd name="T16" fmla="*/ 6 w 30"/>
                <a:gd name="T17" fmla="*/ 24 h 36"/>
                <a:gd name="T18" fmla="*/ 0 w 30"/>
                <a:gd name="T19" fmla="*/ 24 h 36"/>
                <a:gd name="T20" fmla="*/ 0 w 30"/>
                <a:gd name="T21" fmla="*/ 18 h 36"/>
                <a:gd name="T22" fmla="*/ 0 w 30"/>
                <a:gd name="T23" fmla="*/ 12 h 36"/>
                <a:gd name="T24" fmla="*/ 0 w 30"/>
                <a:gd name="T25" fmla="*/ 6 h 36"/>
                <a:gd name="T26" fmla="*/ 6 w 30"/>
                <a:gd name="T27" fmla="*/ 0 h 36"/>
                <a:gd name="T28" fmla="*/ 24 w 30"/>
                <a:gd name="T29" fmla="*/ 6 h 36"/>
                <a:gd name="T30" fmla="*/ 30 w 30"/>
                <a:gd name="T31" fmla="*/ 18 h 36"/>
                <a:gd name="T32" fmla="*/ 30 w 30"/>
                <a:gd name="T33" fmla="*/ 24 h 36"/>
                <a:gd name="T34" fmla="*/ 30 w 30"/>
                <a:gd name="T35" fmla="*/ 30 h 36"/>
                <a:gd name="T36" fmla="*/ 30 w 30"/>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6">
                  <a:moveTo>
                    <a:pt x="30" y="36"/>
                  </a:moveTo>
                  <a:lnTo>
                    <a:pt x="24" y="36"/>
                  </a:lnTo>
                  <a:lnTo>
                    <a:pt x="12" y="36"/>
                  </a:lnTo>
                  <a:lnTo>
                    <a:pt x="6" y="36"/>
                  </a:lnTo>
                  <a:lnTo>
                    <a:pt x="0" y="36"/>
                  </a:lnTo>
                  <a:lnTo>
                    <a:pt x="0" y="30"/>
                  </a:lnTo>
                  <a:lnTo>
                    <a:pt x="6" y="30"/>
                  </a:lnTo>
                  <a:lnTo>
                    <a:pt x="0" y="30"/>
                  </a:lnTo>
                  <a:lnTo>
                    <a:pt x="6" y="24"/>
                  </a:lnTo>
                  <a:lnTo>
                    <a:pt x="0" y="24"/>
                  </a:lnTo>
                  <a:lnTo>
                    <a:pt x="0" y="18"/>
                  </a:lnTo>
                  <a:lnTo>
                    <a:pt x="0" y="12"/>
                  </a:lnTo>
                  <a:lnTo>
                    <a:pt x="0" y="6"/>
                  </a:lnTo>
                  <a:lnTo>
                    <a:pt x="6" y="0"/>
                  </a:lnTo>
                  <a:lnTo>
                    <a:pt x="24" y="6"/>
                  </a:lnTo>
                  <a:lnTo>
                    <a:pt x="30" y="18"/>
                  </a:lnTo>
                  <a:lnTo>
                    <a:pt x="30" y="24"/>
                  </a:lnTo>
                  <a:lnTo>
                    <a:pt x="30" y="3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26" name="Freeform 1154"/>
            <p:cNvSpPr>
              <a:spLocks/>
            </p:cNvSpPr>
            <p:nvPr/>
          </p:nvSpPr>
          <p:spPr bwMode="auto">
            <a:xfrm>
              <a:off x="3516" y="1878"/>
              <a:ext cx="30" cy="30"/>
            </a:xfrm>
            <a:custGeom>
              <a:avLst/>
              <a:gdLst>
                <a:gd name="T0" fmla="*/ 0 w 30"/>
                <a:gd name="T1" fmla="*/ 30 h 30"/>
                <a:gd name="T2" fmla="*/ 0 w 30"/>
                <a:gd name="T3" fmla="*/ 12 h 30"/>
                <a:gd name="T4" fmla="*/ 6 w 30"/>
                <a:gd name="T5" fmla="*/ 12 h 30"/>
                <a:gd name="T6" fmla="*/ 6 w 30"/>
                <a:gd name="T7" fmla="*/ 0 h 30"/>
                <a:gd name="T8" fmla="*/ 30 w 30"/>
                <a:gd name="T9" fmla="*/ 0 h 30"/>
                <a:gd name="T10" fmla="*/ 30 w 30"/>
                <a:gd name="T11" fmla="*/ 12 h 30"/>
                <a:gd name="T12" fmla="*/ 30 w 30"/>
                <a:gd name="T13" fmla="*/ 30 h 30"/>
                <a:gd name="T14" fmla="*/ 0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30"/>
                  </a:moveTo>
                  <a:lnTo>
                    <a:pt x="0" y="12"/>
                  </a:lnTo>
                  <a:lnTo>
                    <a:pt x="6" y="12"/>
                  </a:lnTo>
                  <a:lnTo>
                    <a:pt x="6" y="0"/>
                  </a:lnTo>
                  <a:lnTo>
                    <a:pt x="30" y="0"/>
                  </a:lnTo>
                  <a:lnTo>
                    <a:pt x="30" y="12"/>
                  </a:lnTo>
                  <a:lnTo>
                    <a:pt x="30"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27" name="Freeform 1155"/>
            <p:cNvSpPr>
              <a:spLocks noEditPoints="1"/>
            </p:cNvSpPr>
            <p:nvPr/>
          </p:nvSpPr>
          <p:spPr bwMode="auto">
            <a:xfrm>
              <a:off x="4164" y="1788"/>
              <a:ext cx="36" cy="42"/>
            </a:xfrm>
            <a:custGeom>
              <a:avLst/>
              <a:gdLst>
                <a:gd name="T0" fmla="*/ 30 w 36"/>
                <a:gd name="T1" fmla="*/ 36 h 42"/>
                <a:gd name="T2" fmla="*/ 30 w 36"/>
                <a:gd name="T3" fmla="*/ 42 h 42"/>
                <a:gd name="T4" fmla="*/ 18 w 36"/>
                <a:gd name="T5" fmla="*/ 42 h 42"/>
                <a:gd name="T6" fmla="*/ 18 w 36"/>
                <a:gd name="T7" fmla="*/ 36 h 42"/>
                <a:gd name="T8" fmla="*/ 12 w 36"/>
                <a:gd name="T9" fmla="*/ 36 h 42"/>
                <a:gd name="T10" fmla="*/ 12 w 36"/>
                <a:gd name="T11" fmla="*/ 42 h 42"/>
                <a:gd name="T12" fmla="*/ 6 w 36"/>
                <a:gd name="T13" fmla="*/ 42 h 42"/>
                <a:gd name="T14" fmla="*/ 0 w 36"/>
                <a:gd name="T15" fmla="*/ 42 h 42"/>
                <a:gd name="T16" fmla="*/ 6 w 36"/>
                <a:gd name="T17" fmla="*/ 36 h 42"/>
                <a:gd name="T18" fmla="*/ 6 w 36"/>
                <a:gd name="T19" fmla="*/ 30 h 42"/>
                <a:gd name="T20" fmla="*/ 12 w 36"/>
                <a:gd name="T21" fmla="*/ 30 h 42"/>
                <a:gd name="T22" fmla="*/ 6 w 36"/>
                <a:gd name="T23" fmla="*/ 24 h 42"/>
                <a:gd name="T24" fmla="*/ 12 w 36"/>
                <a:gd name="T25" fmla="*/ 24 h 42"/>
                <a:gd name="T26" fmla="*/ 6 w 36"/>
                <a:gd name="T27" fmla="*/ 18 h 42"/>
                <a:gd name="T28" fmla="*/ 12 w 36"/>
                <a:gd name="T29" fmla="*/ 12 h 42"/>
                <a:gd name="T30" fmla="*/ 12 w 36"/>
                <a:gd name="T31" fmla="*/ 6 h 42"/>
                <a:gd name="T32" fmla="*/ 6 w 36"/>
                <a:gd name="T33" fmla="*/ 0 h 42"/>
                <a:gd name="T34" fmla="*/ 12 w 36"/>
                <a:gd name="T35" fmla="*/ 0 h 42"/>
                <a:gd name="T36" fmla="*/ 18 w 36"/>
                <a:gd name="T37" fmla="*/ 6 h 42"/>
                <a:gd name="T38" fmla="*/ 36 w 36"/>
                <a:gd name="T39" fmla="*/ 12 h 42"/>
                <a:gd name="T40" fmla="*/ 36 w 36"/>
                <a:gd name="T41" fmla="*/ 24 h 42"/>
                <a:gd name="T42" fmla="*/ 36 w 36"/>
                <a:gd name="T43" fmla="*/ 30 h 42"/>
                <a:gd name="T44" fmla="*/ 30 w 36"/>
                <a:gd name="T45" fmla="*/ 36 h 42"/>
                <a:gd name="T46" fmla="*/ 30 w 36"/>
                <a:gd name="T47" fmla="*/ 24 h 42"/>
                <a:gd name="T48" fmla="*/ 24 w 36"/>
                <a:gd name="T49" fmla="*/ 24 h 42"/>
                <a:gd name="T50" fmla="*/ 30 w 36"/>
                <a:gd name="T51" fmla="*/ 30 h 42"/>
                <a:gd name="T52" fmla="*/ 30 w 36"/>
                <a:gd name="T53"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2">
                  <a:moveTo>
                    <a:pt x="30" y="36"/>
                  </a:moveTo>
                  <a:lnTo>
                    <a:pt x="30" y="42"/>
                  </a:lnTo>
                  <a:lnTo>
                    <a:pt x="18" y="42"/>
                  </a:lnTo>
                  <a:lnTo>
                    <a:pt x="18" y="36"/>
                  </a:lnTo>
                  <a:lnTo>
                    <a:pt x="12" y="36"/>
                  </a:lnTo>
                  <a:lnTo>
                    <a:pt x="12" y="42"/>
                  </a:lnTo>
                  <a:lnTo>
                    <a:pt x="6" y="42"/>
                  </a:lnTo>
                  <a:lnTo>
                    <a:pt x="0" y="42"/>
                  </a:lnTo>
                  <a:lnTo>
                    <a:pt x="6" y="36"/>
                  </a:lnTo>
                  <a:lnTo>
                    <a:pt x="6" y="30"/>
                  </a:lnTo>
                  <a:lnTo>
                    <a:pt x="12" y="30"/>
                  </a:lnTo>
                  <a:lnTo>
                    <a:pt x="6" y="24"/>
                  </a:lnTo>
                  <a:lnTo>
                    <a:pt x="12" y="24"/>
                  </a:lnTo>
                  <a:lnTo>
                    <a:pt x="6" y="18"/>
                  </a:lnTo>
                  <a:lnTo>
                    <a:pt x="12" y="12"/>
                  </a:lnTo>
                  <a:lnTo>
                    <a:pt x="12" y="6"/>
                  </a:lnTo>
                  <a:lnTo>
                    <a:pt x="6" y="0"/>
                  </a:lnTo>
                  <a:lnTo>
                    <a:pt x="12" y="0"/>
                  </a:lnTo>
                  <a:lnTo>
                    <a:pt x="18" y="6"/>
                  </a:lnTo>
                  <a:lnTo>
                    <a:pt x="36" y="12"/>
                  </a:lnTo>
                  <a:lnTo>
                    <a:pt x="36" y="24"/>
                  </a:lnTo>
                  <a:lnTo>
                    <a:pt x="36" y="30"/>
                  </a:lnTo>
                  <a:lnTo>
                    <a:pt x="30" y="36"/>
                  </a:lnTo>
                  <a:close/>
                  <a:moveTo>
                    <a:pt x="30" y="24"/>
                  </a:moveTo>
                  <a:lnTo>
                    <a:pt x="24" y="24"/>
                  </a:lnTo>
                  <a:lnTo>
                    <a:pt x="30" y="30"/>
                  </a:lnTo>
                  <a:lnTo>
                    <a:pt x="30"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28" name="Freeform 1156"/>
            <p:cNvSpPr>
              <a:spLocks/>
            </p:cNvSpPr>
            <p:nvPr/>
          </p:nvSpPr>
          <p:spPr bwMode="auto">
            <a:xfrm>
              <a:off x="2940" y="1914"/>
              <a:ext cx="30" cy="30"/>
            </a:xfrm>
            <a:custGeom>
              <a:avLst/>
              <a:gdLst>
                <a:gd name="T0" fmla="*/ 30 w 30"/>
                <a:gd name="T1" fmla="*/ 24 h 30"/>
                <a:gd name="T2" fmla="*/ 30 w 30"/>
                <a:gd name="T3" fmla="*/ 18 h 30"/>
                <a:gd name="T4" fmla="*/ 24 w 30"/>
                <a:gd name="T5" fmla="*/ 18 h 30"/>
                <a:gd name="T6" fmla="*/ 18 w 30"/>
                <a:gd name="T7" fmla="*/ 24 h 30"/>
                <a:gd name="T8" fmla="*/ 12 w 30"/>
                <a:gd name="T9" fmla="*/ 30 h 30"/>
                <a:gd name="T10" fmla="*/ 6 w 30"/>
                <a:gd name="T11" fmla="*/ 30 h 30"/>
                <a:gd name="T12" fmla="*/ 0 w 30"/>
                <a:gd name="T13" fmla="*/ 30 h 30"/>
                <a:gd name="T14" fmla="*/ 0 w 30"/>
                <a:gd name="T15" fmla="*/ 0 h 30"/>
                <a:gd name="T16" fmla="*/ 30 w 30"/>
                <a:gd name="T17" fmla="*/ 0 h 30"/>
                <a:gd name="T18" fmla="*/ 30 w 30"/>
                <a:gd name="T1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30" y="24"/>
                  </a:moveTo>
                  <a:lnTo>
                    <a:pt x="30" y="18"/>
                  </a:lnTo>
                  <a:lnTo>
                    <a:pt x="24" y="18"/>
                  </a:lnTo>
                  <a:lnTo>
                    <a:pt x="18" y="24"/>
                  </a:lnTo>
                  <a:lnTo>
                    <a:pt x="12" y="30"/>
                  </a:lnTo>
                  <a:lnTo>
                    <a:pt x="6" y="30"/>
                  </a:lnTo>
                  <a:lnTo>
                    <a:pt x="0" y="30"/>
                  </a:lnTo>
                  <a:lnTo>
                    <a:pt x="0" y="0"/>
                  </a:lnTo>
                  <a:lnTo>
                    <a:pt x="30" y="0"/>
                  </a:lnTo>
                  <a:lnTo>
                    <a:pt x="30"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29" name="Freeform 1157"/>
            <p:cNvSpPr>
              <a:spLocks/>
            </p:cNvSpPr>
            <p:nvPr/>
          </p:nvSpPr>
          <p:spPr bwMode="auto">
            <a:xfrm>
              <a:off x="3984" y="1818"/>
              <a:ext cx="30" cy="36"/>
            </a:xfrm>
            <a:custGeom>
              <a:avLst/>
              <a:gdLst>
                <a:gd name="T0" fmla="*/ 12 w 30"/>
                <a:gd name="T1" fmla="*/ 36 h 36"/>
                <a:gd name="T2" fmla="*/ 0 w 30"/>
                <a:gd name="T3" fmla="*/ 24 h 36"/>
                <a:gd name="T4" fmla="*/ 0 w 30"/>
                <a:gd name="T5" fmla="*/ 18 h 36"/>
                <a:gd name="T6" fmla="*/ 6 w 30"/>
                <a:gd name="T7" fmla="*/ 12 h 36"/>
                <a:gd name="T8" fmla="*/ 12 w 30"/>
                <a:gd name="T9" fmla="*/ 6 h 36"/>
                <a:gd name="T10" fmla="*/ 18 w 30"/>
                <a:gd name="T11" fmla="*/ 0 h 36"/>
                <a:gd name="T12" fmla="*/ 24 w 30"/>
                <a:gd name="T13" fmla="*/ 0 h 36"/>
                <a:gd name="T14" fmla="*/ 24 w 30"/>
                <a:gd name="T15" fmla="*/ 6 h 36"/>
                <a:gd name="T16" fmla="*/ 24 w 30"/>
                <a:gd name="T17" fmla="*/ 12 h 36"/>
                <a:gd name="T18" fmla="*/ 24 w 30"/>
                <a:gd name="T19" fmla="*/ 18 h 36"/>
                <a:gd name="T20" fmla="*/ 30 w 30"/>
                <a:gd name="T21" fmla="*/ 18 h 36"/>
                <a:gd name="T22" fmla="*/ 24 w 30"/>
                <a:gd name="T23" fmla="*/ 24 h 36"/>
                <a:gd name="T24" fmla="*/ 30 w 30"/>
                <a:gd name="T25" fmla="*/ 24 h 36"/>
                <a:gd name="T26" fmla="*/ 24 w 30"/>
                <a:gd name="T27" fmla="*/ 24 h 36"/>
                <a:gd name="T28" fmla="*/ 24 w 30"/>
                <a:gd name="T29" fmla="*/ 30 h 36"/>
                <a:gd name="T30" fmla="*/ 18 w 30"/>
                <a:gd name="T31" fmla="*/ 30 h 36"/>
                <a:gd name="T32" fmla="*/ 18 w 30"/>
                <a:gd name="T33" fmla="*/ 36 h 36"/>
                <a:gd name="T34" fmla="*/ 12 w 30"/>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12" y="36"/>
                  </a:moveTo>
                  <a:lnTo>
                    <a:pt x="0" y="24"/>
                  </a:lnTo>
                  <a:lnTo>
                    <a:pt x="0" y="18"/>
                  </a:lnTo>
                  <a:lnTo>
                    <a:pt x="6" y="12"/>
                  </a:lnTo>
                  <a:lnTo>
                    <a:pt x="12" y="6"/>
                  </a:lnTo>
                  <a:lnTo>
                    <a:pt x="18" y="0"/>
                  </a:lnTo>
                  <a:lnTo>
                    <a:pt x="24" y="0"/>
                  </a:lnTo>
                  <a:lnTo>
                    <a:pt x="24" y="6"/>
                  </a:lnTo>
                  <a:lnTo>
                    <a:pt x="24" y="12"/>
                  </a:lnTo>
                  <a:lnTo>
                    <a:pt x="24" y="18"/>
                  </a:lnTo>
                  <a:lnTo>
                    <a:pt x="30" y="18"/>
                  </a:lnTo>
                  <a:lnTo>
                    <a:pt x="24" y="24"/>
                  </a:lnTo>
                  <a:lnTo>
                    <a:pt x="30" y="24"/>
                  </a:lnTo>
                  <a:lnTo>
                    <a:pt x="24" y="24"/>
                  </a:lnTo>
                  <a:lnTo>
                    <a:pt x="24" y="30"/>
                  </a:lnTo>
                  <a:lnTo>
                    <a:pt x="18" y="30"/>
                  </a:lnTo>
                  <a:lnTo>
                    <a:pt x="18"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30" name="Freeform 1158"/>
            <p:cNvSpPr>
              <a:spLocks/>
            </p:cNvSpPr>
            <p:nvPr/>
          </p:nvSpPr>
          <p:spPr bwMode="auto">
            <a:xfrm>
              <a:off x="4032" y="1812"/>
              <a:ext cx="24" cy="24"/>
            </a:xfrm>
            <a:custGeom>
              <a:avLst/>
              <a:gdLst>
                <a:gd name="T0" fmla="*/ 6 w 24"/>
                <a:gd name="T1" fmla="*/ 24 h 24"/>
                <a:gd name="T2" fmla="*/ 6 w 24"/>
                <a:gd name="T3" fmla="*/ 18 h 24"/>
                <a:gd name="T4" fmla="*/ 0 w 24"/>
                <a:gd name="T5" fmla="*/ 6 h 24"/>
                <a:gd name="T6" fmla="*/ 6 w 24"/>
                <a:gd name="T7" fmla="*/ 6 h 24"/>
                <a:gd name="T8" fmla="*/ 12 w 24"/>
                <a:gd name="T9" fmla="*/ 6 h 24"/>
                <a:gd name="T10" fmla="*/ 24 w 24"/>
                <a:gd name="T11" fmla="*/ 0 h 24"/>
                <a:gd name="T12" fmla="*/ 24 w 24"/>
                <a:gd name="T13" fmla="*/ 12 h 24"/>
                <a:gd name="T14" fmla="*/ 18 w 24"/>
                <a:gd name="T15" fmla="*/ 18 h 24"/>
                <a:gd name="T16" fmla="*/ 12 w 24"/>
                <a:gd name="T17" fmla="*/ 24 h 24"/>
                <a:gd name="T18" fmla="*/ 6 w 24"/>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6" y="24"/>
                  </a:moveTo>
                  <a:lnTo>
                    <a:pt x="6" y="18"/>
                  </a:lnTo>
                  <a:lnTo>
                    <a:pt x="0" y="6"/>
                  </a:lnTo>
                  <a:lnTo>
                    <a:pt x="6" y="6"/>
                  </a:lnTo>
                  <a:lnTo>
                    <a:pt x="12" y="6"/>
                  </a:lnTo>
                  <a:lnTo>
                    <a:pt x="24" y="0"/>
                  </a:lnTo>
                  <a:lnTo>
                    <a:pt x="24" y="12"/>
                  </a:lnTo>
                  <a:lnTo>
                    <a:pt x="18" y="18"/>
                  </a:lnTo>
                  <a:lnTo>
                    <a:pt x="12" y="24"/>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31" name="Freeform 1159"/>
            <p:cNvSpPr>
              <a:spLocks/>
            </p:cNvSpPr>
            <p:nvPr/>
          </p:nvSpPr>
          <p:spPr bwMode="auto">
            <a:xfrm>
              <a:off x="3618" y="1866"/>
              <a:ext cx="30" cy="36"/>
            </a:xfrm>
            <a:custGeom>
              <a:avLst/>
              <a:gdLst>
                <a:gd name="T0" fmla="*/ 24 w 30"/>
                <a:gd name="T1" fmla="*/ 30 h 36"/>
                <a:gd name="T2" fmla="*/ 12 w 30"/>
                <a:gd name="T3" fmla="*/ 36 h 36"/>
                <a:gd name="T4" fmla="*/ 6 w 30"/>
                <a:gd name="T5" fmla="*/ 36 h 36"/>
                <a:gd name="T6" fmla="*/ 0 w 30"/>
                <a:gd name="T7" fmla="*/ 18 h 36"/>
                <a:gd name="T8" fmla="*/ 6 w 30"/>
                <a:gd name="T9" fmla="*/ 12 h 36"/>
                <a:gd name="T10" fmla="*/ 6 w 30"/>
                <a:gd name="T11" fmla="*/ 6 h 36"/>
                <a:gd name="T12" fmla="*/ 30 w 30"/>
                <a:gd name="T13" fmla="*/ 0 h 36"/>
                <a:gd name="T14" fmla="*/ 30 w 30"/>
                <a:gd name="T15" fmla="*/ 18 h 36"/>
                <a:gd name="T16" fmla="*/ 24 w 30"/>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6">
                  <a:moveTo>
                    <a:pt x="24" y="30"/>
                  </a:moveTo>
                  <a:lnTo>
                    <a:pt x="12" y="36"/>
                  </a:lnTo>
                  <a:lnTo>
                    <a:pt x="6" y="36"/>
                  </a:lnTo>
                  <a:lnTo>
                    <a:pt x="0" y="18"/>
                  </a:lnTo>
                  <a:lnTo>
                    <a:pt x="6" y="12"/>
                  </a:lnTo>
                  <a:lnTo>
                    <a:pt x="6" y="6"/>
                  </a:lnTo>
                  <a:lnTo>
                    <a:pt x="30" y="0"/>
                  </a:lnTo>
                  <a:lnTo>
                    <a:pt x="30" y="18"/>
                  </a:lnTo>
                  <a:lnTo>
                    <a:pt x="2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32" name="Freeform 1160"/>
            <p:cNvSpPr>
              <a:spLocks/>
            </p:cNvSpPr>
            <p:nvPr/>
          </p:nvSpPr>
          <p:spPr bwMode="auto">
            <a:xfrm>
              <a:off x="816" y="1632"/>
              <a:ext cx="66" cy="66"/>
            </a:xfrm>
            <a:custGeom>
              <a:avLst/>
              <a:gdLst>
                <a:gd name="T0" fmla="*/ 24 w 66"/>
                <a:gd name="T1" fmla="*/ 54 h 66"/>
                <a:gd name="T2" fmla="*/ 18 w 66"/>
                <a:gd name="T3" fmla="*/ 48 h 66"/>
                <a:gd name="T4" fmla="*/ 18 w 66"/>
                <a:gd name="T5" fmla="*/ 42 h 66"/>
                <a:gd name="T6" fmla="*/ 12 w 66"/>
                <a:gd name="T7" fmla="*/ 42 h 66"/>
                <a:gd name="T8" fmla="*/ 18 w 66"/>
                <a:gd name="T9" fmla="*/ 30 h 66"/>
                <a:gd name="T10" fmla="*/ 18 w 66"/>
                <a:gd name="T11" fmla="*/ 24 h 66"/>
                <a:gd name="T12" fmla="*/ 12 w 66"/>
                <a:gd name="T13" fmla="*/ 24 h 66"/>
                <a:gd name="T14" fmla="*/ 6 w 66"/>
                <a:gd name="T15" fmla="*/ 18 h 66"/>
                <a:gd name="T16" fmla="*/ 0 w 66"/>
                <a:gd name="T17" fmla="*/ 12 h 66"/>
                <a:gd name="T18" fmla="*/ 0 w 66"/>
                <a:gd name="T19" fmla="*/ 6 h 66"/>
                <a:gd name="T20" fmla="*/ 6 w 66"/>
                <a:gd name="T21" fmla="*/ 6 h 66"/>
                <a:gd name="T22" fmla="*/ 0 w 66"/>
                <a:gd name="T23" fmla="*/ 0 h 66"/>
                <a:gd name="T24" fmla="*/ 6 w 66"/>
                <a:gd name="T25" fmla="*/ 0 h 66"/>
                <a:gd name="T26" fmla="*/ 48 w 66"/>
                <a:gd name="T27" fmla="*/ 12 h 66"/>
                <a:gd name="T28" fmla="*/ 60 w 66"/>
                <a:gd name="T29" fmla="*/ 12 h 66"/>
                <a:gd name="T30" fmla="*/ 60 w 66"/>
                <a:gd name="T31" fmla="*/ 18 h 66"/>
                <a:gd name="T32" fmla="*/ 66 w 66"/>
                <a:gd name="T33" fmla="*/ 18 h 66"/>
                <a:gd name="T34" fmla="*/ 66 w 66"/>
                <a:gd name="T35" fmla="*/ 30 h 66"/>
                <a:gd name="T36" fmla="*/ 60 w 66"/>
                <a:gd name="T37" fmla="*/ 30 h 66"/>
                <a:gd name="T38" fmla="*/ 60 w 66"/>
                <a:gd name="T39" fmla="*/ 36 h 66"/>
                <a:gd name="T40" fmla="*/ 60 w 66"/>
                <a:gd name="T41" fmla="*/ 42 h 66"/>
                <a:gd name="T42" fmla="*/ 60 w 66"/>
                <a:gd name="T43" fmla="*/ 48 h 66"/>
                <a:gd name="T44" fmla="*/ 60 w 66"/>
                <a:gd name="T45" fmla="*/ 54 h 66"/>
                <a:gd name="T46" fmla="*/ 60 w 66"/>
                <a:gd name="T47" fmla="*/ 60 h 66"/>
                <a:gd name="T48" fmla="*/ 66 w 66"/>
                <a:gd name="T49" fmla="*/ 60 h 66"/>
                <a:gd name="T50" fmla="*/ 60 w 66"/>
                <a:gd name="T51" fmla="*/ 60 h 66"/>
                <a:gd name="T52" fmla="*/ 60 w 66"/>
                <a:gd name="T53" fmla="*/ 66 h 66"/>
                <a:gd name="T54" fmla="*/ 24 w 66"/>
                <a:gd name="T5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6">
                  <a:moveTo>
                    <a:pt x="24" y="54"/>
                  </a:moveTo>
                  <a:lnTo>
                    <a:pt x="18" y="48"/>
                  </a:lnTo>
                  <a:lnTo>
                    <a:pt x="18" y="42"/>
                  </a:lnTo>
                  <a:lnTo>
                    <a:pt x="12" y="42"/>
                  </a:lnTo>
                  <a:lnTo>
                    <a:pt x="18" y="30"/>
                  </a:lnTo>
                  <a:lnTo>
                    <a:pt x="18" y="24"/>
                  </a:lnTo>
                  <a:lnTo>
                    <a:pt x="12" y="24"/>
                  </a:lnTo>
                  <a:lnTo>
                    <a:pt x="6" y="18"/>
                  </a:lnTo>
                  <a:lnTo>
                    <a:pt x="0" y="12"/>
                  </a:lnTo>
                  <a:lnTo>
                    <a:pt x="0" y="6"/>
                  </a:lnTo>
                  <a:lnTo>
                    <a:pt x="6" y="6"/>
                  </a:lnTo>
                  <a:lnTo>
                    <a:pt x="0" y="0"/>
                  </a:lnTo>
                  <a:lnTo>
                    <a:pt x="6" y="0"/>
                  </a:lnTo>
                  <a:lnTo>
                    <a:pt x="48" y="12"/>
                  </a:lnTo>
                  <a:lnTo>
                    <a:pt x="60" y="12"/>
                  </a:lnTo>
                  <a:lnTo>
                    <a:pt x="60" y="18"/>
                  </a:lnTo>
                  <a:lnTo>
                    <a:pt x="66" y="18"/>
                  </a:lnTo>
                  <a:lnTo>
                    <a:pt x="66" y="30"/>
                  </a:lnTo>
                  <a:lnTo>
                    <a:pt x="60" y="30"/>
                  </a:lnTo>
                  <a:lnTo>
                    <a:pt x="60" y="36"/>
                  </a:lnTo>
                  <a:lnTo>
                    <a:pt x="60" y="42"/>
                  </a:lnTo>
                  <a:lnTo>
                    <a:pt x="60" y="48"/>
                  </a:lnTo>
                  <a:lnTo>
                    <a:pt x="60" y="54"/>
                  </a:lnTo>
                  <a:lnTo>
                    <a:pt x="60" y="60"/>
                  </a:lnTo>
                  <a:lnTo>
                    <a:pt x="66" y="60"/>
                  </a:lnTo>
                  <a:lnTo>
                    <a:pt x="60" y="60"/>
                  </a:lnTo>
                  <a:lnTo>
                    <a:pt x="60" y="66"/>
                  </a:lnTo>
                  <a:lnTo>
                    <a:pt x="24"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33" name="Freeform 1161"/>
            <p:cNvSpPr>
              <a:spLocks/>
            </p:cNvSpPr>
            <p:nvPr/>
          </p:nvSpPr>
          <p:spPr bwMode="auto">
            <a:xfrm>
              <a:off x="2868" y="1914"/>
              <a:ext cx="30" cy="42"/>
            </a:xfrm>
            <a:custGeom>
              <a:avLst/>
              <a:gdLst>
                <a:gd name="T0" fmla="*/ 30 w 30"/>
                <a:gd name="T1" fmla="*/ 42 h 42"/>
                <a:gd name="T2" fmla="*/ 18 w 30"/>
                <a:gd name="T3" fmla="*/ 42 h 42"/>
                <a:gd name="T4" fmla="*/ 12 w 30"/>
                <a:gd name="T5" fmla="*/ 36 h 42"/>
                <a:gd name="T6" fmla="*/ 6 w 30"/>
                <a:gd name="T7" fmla="*/ 36 h 42"/>
                <a:gd name="T8" fmla="*/ 0 w 30"/>
                <a:gd name="T9" fmla="*/ 36 h 42"/>
                <a:gd name="T10" fmla="*/ 0 w 30"/>
                <a:gd name="T11" fmla="*/ 30 h 42"/>
                <a:gd name="T12" fmla="*/ 0 w 30"/>
                <a:gd name="T13" fmla="*/ 24 h 42"/>
                <a:gd name="T14" fmla="*/ 0 w 30"/>
                <a:gd name="T15" fmla="*/ 0 h 42"/>
                <a:gd name="T16" fmla="*/ 30 w 30"/>
                <a:gd name="T17" fmla="*/ 0 h 42"/>
                <a:gd name="T18" fmla="*/ 30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30" y="42"/>
                  </a:moveTo>
                  <a:lnTo>
                    <a:pt x="18" y="42"/>
                  </a:lnTo>
                  <a:lnTo>
                    <a:pt x="12" y="36"/>
                  </a:lnTo>
                  <a:lnTo>
                    <a:pt x="6" y="36"/>
                  </a:lnTo>
                  <a:lnTo>
                    <a:pt x="0" y="36"/>
                  </a:lnTo>
                  <a:lnTo>
                    <a:pt x="0" y="30"/>
                  </a:lnTo>
                  <a:lnTo>
                    <a:pt x="0" y="24"/>
                  </a:lnTo>
                  <a:lnTo>
                    <a:pt x="0" y="0"/>
                  </a:lnTo>
                  <a:lnTo>
                    <a:pt x="30" y="0"/>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34" name="Freeform 1162"/>
            <p:cNvSpPr>
              <a:spLocks/>
            </p:cNvSpPr>
            <p:nvPr/>
          </p:nvSpPr>
          <p:spPr bwMode="auto">
            <a:xfrm>
              <a:off x="2898" y="1914"/>
              <a:ext cx="30" cy="48"/>
            </a:xfrm>
            <a:custGeom>
              <a:avLst/>
              <a:gdLst>
                <a:gd name="T0" fmla="*/ 18 w 30"/>
                <a:gd name="T1" fmla="*/ 42 h 48"/>
                <a:gd name="T2" fmla="*/ 18 w 30"/>
                <a:gd name="T3" fmla="*/ 48 h 48"/>
                <a:gd name="T4" fmla="*/ 12 w 30"/>
                <a:gd name="T5" fmla="*/ 42 h 48"/>
                <a:gd name="T6" fmla="*/ 12 w 30"/>
                <a:gd name="T7" fmla="*/ 48 h 48"/>
                <a:gd name="T8" fmla="*/ 6 w 30"/>
                <a:gd name="T9" fmla="*/ 48 h 48"/>
                <a:gd name="T10" fmla="*/ 0 w 30"/>
                <a:gd name="T11" fmla="*/ 48 h 48"/>
                <a:gd name="T12" fmla="*/ 0 w 30"/>
                <a:gd name="T13" fmla="*/ 42 h 48"/>
                <a:gd name="T14" fmla="*/ 0 w 30"/>
                <a:gd name="T15" fmla="*/ 0 h 48"/>
                <a:gd name="T16" fmla="*/ 18 w 30"/>
                <a:gd name="T17" fmla="*/ 0 h 48"/>
                <a:gd name="T18" fmla="*/ 18 w 30"/>
                <a:gd name="T19" fmla="*/ 6 h 48"/>
                <a:gd name="T20" fmla="*/ 18 w 30"/>
                <a:gd name="T21" fmla="*/ 12 h 48"/>
                <a:gd name="T22" fmla="*/ 24 w 30"/>
                <a:gd name="T23" fmla="*/ 12 h 48"/>
                <a:gd name="T24" fmla="*/ 24 w 30"/>
                <a:gd name="T25" fmla="*/ 18 h 48"/>
                <a:gd name="T26" fmla="*/ 30 w 30"/>
                <a:gd name="T27" fmla="*/ 24 h 48"/>
                <a:gd name="T28" fmla="*/ 18 w 30"/>
                <a:gd name="T29" fmla="*/ 24 h 48"/>
                <a:gd name="T30" fmla="*/ 18 w 30"/>
                <a:gd name="T3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8">
                  <a:moveTo>
                    <a:pt x="18" y="42"/>
                  </a:moveTo>
                  <a:lnTo>
                    <a:pt x="18" y="48"/>
                  </a:lnTo>
                  <a:lnTo>
                    <a:pt x="12" y="42"/>
                  </a:lnTo>
                  <a:lnTo>
                    <a:pt x="12" y="48"/>
                  </a:lnTo>
                  <a:lnTo>
                    <a:pt x="6" y="48"/>
                  </a:lnTo>
                  <a:lnTo>
                    <a:pt x="0" y="48"/>
                  </a:lnTo>
                  <a:lnTo>
                    <a:pt x="0" y="42"/>
                  </a:lnTo>
                  <a:lnTo>
                    <a:pt x="0" y="0"/>
                  </a:lnTo>
                  <a:lnTo>
                    <a:pt x="18" y="0"/>
                  </a:lnTo>
                  <a:lnTo>
                    <a:pt x="18" y="6"/>
                  </a:lnTo>
                  <a:lnTo>
                    <a:pt x="18" y="12"/>
                  </a:lnTo>
                  <a:lnTo>
                    <a:pt x="24" y="12"/>
                  </a:lnTo>
                  <a:lnTo>
                    <a:pt x="24" y="18"/>
                  </a:lnTo>
                  <a:lnTo>
                    <a:pt x="30" y="24"/>
                  </a:lnTo>
                  <a:lnTo>
                    <a:pt x="18" y="24"/>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35" name="Freeform 1163"/>
            <p:cNvSpPr>
              <a:spLocks/>
            </p:cNvSpPr>
            <p:nvPr/>
          </p:nvSpPr>
          <p:spPr bwMode="auto">
            <a:xfrm>
              <a:off x="3918" y="1830"/>
              <a:ext cx="42" cy="42"/>
            </a:xfrm>
            <a:custGeom>
              <a:avLst/>
              <a:gdLst>
                <a:gd name="T0" fmla="*/ 0 w 42"/>
                <a:gd name="T1" fmla="*/ 30 h 42"/>
                <a:gd name="T2" fmla="*/ 6 w 42"/>
                <a:gd name="T3" fmla="*/ 24 h 42"/>
                <a:gd name="T4" fmla="*/ 6 w 42"/>
                <a:gd name="T5" fmla="*/ 18 h 42"/>
                <a:gd name="T6" fmla="*/ 18 w 42"/>
                <a:gd name="T7" fmla="*/ 18 h 42"/>
                <a:gd name="T8" fmla="*/ 18 w 42"/>
                <a:gd name="T9" fmla="*/ 12 h 42"/>
                <a:gd name="T10" fmla="*/ 18 w 42"/>
                <a:gd name="T11" fmla="*/ 6 h 42"/>
                <a:gd name="T12" fmla="*/ 24 w 42"/>
                <a:gd name="T13" fmla="*/ 0 h 42"/>
                <a:gd name="T14" fmla="*/ 30 w 42"/>
                <a:gd name="T15" fmla="*/ 6 h 42"/>
                <a:gd name="T16" fmla="*/ 30 w 42"/>
                <a:gd name="T17" fmla="*/ 12 h 42"/>
                <a:gd name="T18" fmla="*/ 30 w 42"/>
                <a:gd name="T19" fmla="*/ 6 h 42"/>
                <a:gd name="T20" fmla="*/ 36 w 42"/>
                <a:gd name="T21" fmla="*/ 12 h 42"/>
                <a:gd name="T22" fmla="*/ 42 w 42"/>
                <a:gd name="T23" fmla="*/ 12 h 42"/>
                <a:gd name="T24" fmla="*/ 36 w 42"/>
                <a:gd name="T25" fmla="*/ 12 h 42"/>
                <a:gd name="T26" fmla="*/ 36 w 42"/>
                <a:gd name="T27" fmla="*/ 24 h 42"/>
                <a:gd name="T28" fmla="*/ 30 w 42"/>
                <a:gd name="T29" fmla="*/ 30 h 42"/>
                <a:gd name="T30" fmla="*/ 18 w 42"/>
                <a:gd name="T31" fmla="*/ 42 h 42"/>
                <a:gd name="T32" fmla="*/ 6 w 42"/>
                <a:gd name="T33" fmla="*/ 36 h 42"/>
                <a:gd name="T34" fmla="*/ 0 w 42"/>
                <a:gd name="T35"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0" y="30"/>
                  </a:moveTo>
                  <a:lnTo>
                    <a:pt x="6" y="24"/>
                  </a:lnTo>
                  <a:lnTo>
                    <a:pt x="6" y="18"/>
                  </a:lnTo>
                  <a:lnTo>
                    <a:pt x="18" y="18"/>
                  </a:lnTo>
                  <a:lnTo>
                    <a:pt x="18" y="12"/>
                  </a:lnTo>
                  <a:lnTo>
                    <a:pt x="18" y="6"/>
                  </a:lnTo>
                  <a:lnTo>
                    <a:pt x="24" y="0"/>
                  </a:lnTo>
                  <a:lnTo>
                    <a:pt x="30" y="6"/>
                  </a:lnTo>
                  <a:lnTo>
                    <a:pt x="30" y="12"/>
                  </a:lnTo>
                  <a:lnTo>
                    <a:pt x="30" y="6"/>
                  </a:lnTo>
                  <a:lnTo>
                    <a:pt x="36" y="12"/>
                  </a:lnTo>
                  <a:lnTo>
                    <a:pt x="42" y="12"/>
                  </a:lnTo>
                  <a:lnTo>
                    <a:pt x="36" y="12"/>
                  </a:lnTo>
                  <a:lnTo>
                    <a:pt x="36" y="24"/>
                  </a:lnTo>
                  <a:lnTo>
                    <a:pt x="30" y="30"/>
                  </a:lnTo>
                  <a:lnTo>
                    <a:pt x="18" y="42"/>
                  </a:lnTo>
                  <a:lnTo>
                    <a:pt x="6" y="36"/>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36" name="Freeform 1164"/>
            <p:cNvSpPr>
              <a:spLocks/>
            </p:cNvSpPr>
            <p:nvPr/>
          </p:nvSpPr>
          <p:spPr bwMode="auto">
            <a:xfrm>
              <a:off x="3024" y="1914"/>
              <a:ext cx="48" cy="48"/>
            </a:xfrm>
            <a:custGeom>
              <a:avLst/>
              <a:gdLst>
                <a:gd name="T0" fmla="*/ 0 w 48"/>
                <a:gd name="T1" fmla="*/ 48 h 48"/>
                <a:gd name="T2" fmla="*/ 0 w 48"/>
                <a:gd name="T3" fmla="*/ 12 h 48"/>
                <a:gd name="T4" fmla="*/ 6 w 48"/>
                <a:gd name="T5" fmla="*/ 12 h 48"/>
                <a:gd name="T6" fmla="*/ 6 w 48"/>
                <a:gd name="T7" fmla="*/ 18 h 48"/>
                <a:gd name="T8" fmla="*/ 12 w 48"/>
                <a:gd name="T9" fmla="*/ 18 h 48"/>
                <a:gd name="T10" fmla="*/ 12 w 48"/>
                <a:gd name="T11" fmla="*/ 12 h 48"/>
                <a:gd name="T12" fmla="*/ 18 w 48"/>
                <a:gd name="T13" fmla="*/ 12 h 48"/>
                <a:gd name="T14" fmla="*/ 18 w 48"/>
                <a:gd name="T15" fmla="*/ 6 h 48"/>
                <a:gd name="T16" fmla="*/ 24 w 48"/>
                <a:gd name="T17" fmla="*/ 6 h 48"/>
                <a:gd name="T18" fmla="*/ 24 w 48"/>
                <a:gd name="T19" fmla="*/ 0 h 48"/>
                <a:gd name="T20" fmla="*/ 30 w 48"/>
                <a:gd name="T21" fmla="*/ 0 h 48"/>
                <a:gd name="T22" fmla="*/ 36 w 48"/>
                <a:gd name="T23" fmla="*/ 6 h 48"/>
                <a:gd name="T24" fmla="*/ 42 w 48"/>
                <a:gd name="T25" fmla="*/ 12 h 48"/>
                <a:gd name="T26" fmla="*/ 48 w 48"/>
                <a:gd name="T27" fmla="*/ 18 h 48"/>
                <a:gd name="T28" fmla="*/ 48 w 48"/>
                <a:gd name="T29" fmla="*/ 24 h 48"/>
                <a:gd name="T30" fmla="*/ 42 w 48"/>
                <a:gd name="T31" fmla="*/ 30 h 48"/>
                <a:gd name="T32" fmla="*/ 48 w 48"/>
                <a:gd name="T33" fmla="*/ 30 h 48"/>
                <a:gd name="T34" fmla="*/ 48 w 48"/>
                <a:gd name="T35" fmla="*/ 36 h 48"/>
                <a:gd name="T36" fmla="*/ 36 w 48"/>
                <a:gd name="T37" fmla="*/ 42 h 48"/>
                <a:gd name="T38" fmla="*/ 36 w 48"/>
                <a:gd name="T39" fmla="*/ 48 h 48"/>
                <a:gd name="T40" fmla="*/ 0 w 48"/>
                <a:gd name="T4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8">
                  <a:moveTo>
                    <a:pt x="0" y="48"/>
                  </a:moveTo>
                  <a:lnTo>
                    <a:pt x="0" y="12"/>
                  </a:lnTo>
                  <a:lnTo>
                    <a:pt x="6" y="12"/>
                  </a:lnTo>
                  <a:lnTo>
                    <a:pt x="6" y="18"/>
                  </a:lnTo>
                  <a:lnTo>
                    <a:pt x="12" y="18"/>
                  </a:lnTo>
                  <a:lnTo>
                    <a:pt x="12" y="12"/>
                  </a:lnTo>
                  <a:lnTo>
                    <a:pt x="18" y="12"/>
                  </a:lnTo>
                  <a:lnTo>
                    <a:pt x="18" y="6"/>
                  </a:lnTo>
                  <a:lnTo>
                    <a:pt x="24" y="6"/>
                  </a:lnTo>
                  <a:lnTo>
                    <a:pt x="24" y="0"/>
                  </a:lnTo>
                  <a:lnTo>
                    <a:pt x="30" y="0"/>
                  </a:lnTo>
                  <a:lnTo>
                    <a:pt x="36" y="6"/>
                  </a:lnTo>
                  <a:lnTo>
                    <a:pt x="42" y="12"/>
                  </a:lnTo>
                  <a:lnTo>
                    <a:pt x="48" y="18"/>
                  </a:lnTo>
                  <a:lnTo>
                    <a:pt x="48" y="24"/>
                  </a:lnTo>
                  <a:lnTo>
                    <a:pt x="42" y="30"/>
                  </a:lnTo>
                  <a:lnTo>
                    <a:pt x="48" y="30"/>
                  </a:lnTo>
                  <a:lnTo>
                    <a:pt x="48" y="36"/>
                  </a:lnTo>
                  <a:lnTo>
                    <a:pt x="36" y="42"/>
                  </a:lnTo>
                  <a:lnTo>
                    <a:pt x="36"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37" name="Freeform 1165"/>
            <p:cNvSpPr>
              <a:spLocks/>
            </p:cNvSpPr>
            <p:nvPr/>
          </p:nvSpPr>
          <p:spPr bwMode="auto">
            <a:xfrm>
              <a:off x="3222" y="1908"/>
              <a:ext cx="36" cy="48"/>
            </a:xfrm>
            <a:custGeom>
              <a:avLst/>
              <a:gdLst>
                <a:gd name="T0" fmla="*/ 24 w 36"/>
                <a:gd name="T1" fmla="*/ 24 h 48"/>
                <a:gd name="T2" fmla="*/ 24 w 36"/>
                <a:gd name="T3" fmla="*/ 30 h 48"/>
                <a:gd name="T4" fmla="*/ 30 w 36"/>
                <a:gd name="T5" fmla="*/ 36 h 48"/>
                <a:gd name="T6" fmla="*/ 30 w 36"/>
                <a:gd name="T7" fmla="*/ 42 h 48"/>
                <a:gd name="T8" fmla="*/ 36 w 36"/>
                <a:gd name="T9" fmla="*/ 42 h 48"/>
                <a:gd name="T10" fmla="*/ 30 w 36"/>
                <a:gd name="T11" fmla="*/ 48 h 48"/>
                <a:gd name="T12" fmla="*/ 24 w 36"/>
                <a:gd name="T13" fmla="*/ 48 h 48"/>
                <a:gd name="T14" fmla="*/ 24 w 36"/>
                <a:gd name="T15" fmla="*/ 42 h 48"/>
                <a:gd name="T16" fmla="*/ 18 w 36"/>
                <a:gd name="T17" fmla="*/ 36 h 48"/>
                <a:gd name="T18" fmla="*/ 18 w 36"/>
                <a:gd name="T19" fmla="*/ 30 h 48"/>
                <a:gd name="T20" fmla="*/ 18 w 36"/>
                <a:gd name="T21" fmla="*/ 24 h 48"/>
                <a:gd name="T22" fmla="*/ 18 w 36"/>
                <a:gd name="T23" fmla="*/ 18 h 48"/>
                <a:gd name="T24" fmla="*/ 12 w 36"/>
                <a:gd name="T25" fmla="*/ 12 h 48"/>
                <a:gd name="T26" fmla="*/ 6 w 36"/>
                <a:gd name="T27" fmla="*/ 6 h 48"/>
                <a:gd name="T28" fmla="*/ 0 w 36"/>
                <a:gd name="T29" fmla="*/ 0 h 48"/>
                <a:gd name="T30" fmla="*/ 24 w 36"/>
                <a:gd name="T31" fmla="*/ 0 h 48"/>
                <a:gd name="T32" fmla="*/ 24 w 36"/>
                <a:gd name="T33" fmla="*/ 18 h 48"/>
                <a:gd name="T34" fmla="*/ 24 w 3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8">
                  <a:moveTo>
                    <a:pt x="24" y="24"/>
                  </a:moveTo>
                  <a:lnTo>
                    <a:pt x="24" y="30"/>
                  </a:lnTo>
                  <a:lnTo>
                    <a:pt x="30" y="36"/>
                  </a:lnTo>
                  <a:lnTo>
                    <a:pt x="30" y="42"/>
                  </a:lnTo>
                  <a:lnTo>
                    <a:pt x="36" y="42"/>
                  </a:lnTo>
                  <a:lnTo>
                    <a:pt x="30" y="48"/>
                  </a:lnTo>
                  <a:lnTo>
                    <a:pt x="24" y="48"/>
                  </a:lnTo>
                  <a:lnTo>
                    <a:pt x="24" y="42"/>
                  </a:lnTo>
                  <a:lnTo>
                    <a:pt x="18" y="36"/>
                  </a:lnTo>
                  <a:lnTo>
                    <a:pt x="18" y="30"/>
                  </a:lnTo>
                  <a:lnTo>
                    <a:pt x="18" y="24"/>
                  </a:lnTo>
                  <a:lnTo>
                    <a:pt x="18" y="18"/>
                  </a:lnTo>
                  <a:lnTo>
                    <a:pt x="12" y="12"/>
                  </a:lnTo>
                  <a:lnTo>
                    <a:pt x="6" y="6"/>
                  </a:lnTo>
                  <a:lnTo>
                    <a:pt x="0" y="0"/>
                  </a:lnTo>
                  <a:lnTo>
                    <a:pt x="24" y="0"/>
                  </a:lnTo>
                  <a:lnTo>
                    <a:pt x="24" y="18"/>
                  </a:lnTo>
                  <a:lnTo>
                    <a:pt x="24"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38" name="Freeform 1166"/>
            <p:cNvSpPr>
              <a:spLocks/>
            </p:cNvSpPr>
            <p:nvPr/>
          </p:nvSpPr>
          <p:spPr bwMode="auto">
            <a:xfrm>
              <a:off x="3954" y="1830"/>
              <a:ext cx="42" cy="36"/>
            </a:xfrm>
            <a:custGeom>
              <a:avLst/>
              <a:gdLst>
                <a:gd name="T0" fmla="*/ 12 w 42"/>
                <a:gd name="T1" fmla="*/ 36 h 36"/>
                <a:gd name="T2" fmla="*/ 6 w 42"/>
                <a:gd name="T3" fmla="*/ 36 h 36"/>
                <a:gd name="T4" fmla="*/ 6 w 42"/>
                <a:gd name="T5" fmla="*/ 30 h 36"/>
                <a:gd name="T6" fmla="*/ 0 w 42"/>
                <a:gd name="T7" fmla="*/ 30 h 36"/>
                <a:gd name="T8" fmla="*/ 0 w 42"/>
                <a:gd name="T9" fmla="*/ 24 h 36"/>
                <a:gd name="T10" fmla="*/ 0 w 42"/>
                <a:gd name="T11" fmla="*/ 12 h 36"/>
                <a:gd name="T12" fmla="*/ 6 w 42"/>
                <a:gd name="T13" fmla="*/ 12 h 36"/>
                <a:gd name="T14" fmla="*/ 6 w 42"/>
                <a:gd name="T15" fmla="*/ 6 h 36"/>
                <a:gd name="T16" fmla="*/ 12 w 42"/>
                <a:gd name="T17" fmla="*/ 12 h 36"/>
                <a:gd name="T18" fmla="*/ 12 w 42"/>
                <a:gd name="T19" fmla="*/ 6 h 36"/>
                <a:gd name="T20" fmla="*/ 18 w 42"/>
                <a:gd name="T21" fmla="*/ 6 h 36"/>
                <a:gd name="T22" fmla="*/ 24 w 42"/>
                <a:gd name="T23" fmla="*/ 6 h 36"/>
                <a:gd name="T24" fmla="*/ 24 w 42"/>
                <a:gd name="T25" fmla="*/ 0 h 36"/>
                <a:gd name="T26" fmla="*/ 30 w 42"/>
                <a:gd name="T27" fmla="*/ 0 h 36"/>
                <a:gd name="T28" fmla="*/ 30 w 42"/>
                <a:gd name="T29" fmla="*/ 6 h 36"/>
                <a:gd name="T30" fmla="*/ 30 w 42"/>
                <a:gd name="T31" fmla="*/ 12 h 36"/>
                <a:gd name="T32" fmla="*/ 42 w 42"/>
                <a:gd name="T33" fmla="*/ 24 h 36"/>
                <a:gd name="T34" fmla="*/ 36 w 42"/>
                <a:gd name="T35" fmla="*/ 30 h 36"/>
                <a:gd name="T36" fmla="*/ 30 w 42"/>
                <a:gd name="T37" fmla="*/ 30 h 36"/>
                <a:gd name="T38" fmla="*/ 30 w 42"/>
                <a:gd name="T39" fmla="*/ 36 h 36"/>
                <a:gd name="T40" fmla="*/ 24 w 42"/>
                <a:gd name="T41" fmla="*/ 36 h 36"/>
                <a:gd name="T42" fmla="*/ 18 w 42"/>
                <a:gd name="T43" fmla="*/ 36 h 36"/>
                <a:gd name="T44" fmla="*/ 12 w 42"/>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6">
                  <a:moveTo>
                    <a:pt x="12" y="36"/>
                  </a:moveTo>
                  <a:lnTo>
                    <a:pt x="6" y="36"/>
                  </a:lnTo>
                  <a:lnTo>
                    <a:pt x="6" y="30"/>
                  </a:lnTo>
                  <a:lnTo>
                    <a:pt x="0" y="30"/>
                  </a:lnTo>
                  <a:lnTo>
                    <a:pt x="0" y="24"/>
                  </a:lnTo>
                  <a:lnTo>
                    <a:pt x="0" y="12"/>
                  </a:lnTo>
                  <a:lnTo>
                    <a:pt x="6" y="12"/>
                  </a:lnTo>
                  <a:lnTo>
                    <a:pt x="6" y="6"/>
                  </a:lnTo>
                  <a:lnTo>
                    <a:pt x="12" y="12"/>
                  </a:lnTo>
                  <a:lnTo>
                    <a:pt x="12" y="6"/>
                  </a:lnTo>
                  <a:lnTo>
                    <a:pt x="18" y="6"/>
                  </a:lnTo>
                  <a:lnTo>
                    <a:pt x="24" y="6"/>
                  </a:lnTo>
                  <a:lnTo>
                    <a:pt x="24" y="0"/>
                  </a:lnTo>
                  <a:lnTo>
                    <a:pt x="30" y="0"/>
                  </a:lnTo>
                  <a:lnTo>
                    <a:pt x="30" y="6"/>
                  </a:lnTo>
                  <a:lnTo>
                    <a:pt x="30" y="12"/>
                  </a:lnTo>
                  <a:lnTo>
                    <a:pt x="42" y="24"/>
                  </a:lnTo>
                  <a:lnTo>
                    <a:pt x="36" y="30"/>
                  </a:lnTo>
                  <a:lnTo>
                    <a:pt x="30" y="30"/>
                  </a:lnTo>
                  <a:lnTo>
                    <a:pt x="30" y="36"/>
                  </a:lnTo>
                  <a:lnTo>
                    <a:pt x="24" y="36"/>
                  </a:lnTo>
                  <a:lnTo>
                    <a:pt x="18"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39" name="Freeform 1167"/>
            <p:cNvSpPr>
              <a:spLocks/>
            </p:cNvSpPr>
            <p:nvPr/>
          </p:nvSpPr>
          <p:spPr bwMode="auto">
            <a:xfrm>
              <a:off x="3846" y="1842"/>
              <a:ext cx="36" cy="36"/>
            </a:xfrm>
            <a:custGeom>
              <a:avLst/>
              <a:gdLst>
                <a:gd name="T0" fmla="*/ 24 w 36"/>
                <a:gd name="T1" fmla="*/ 36 h 36"/>
                <a:gd name="T2" fmla="*/ 24 w 36"/>
                <a:gd name="T3" fmla="*/ 30 h 36"/>
                <a:gd name="T4" fmla="*/ 18 w 36"/>
                <a:gd name="T5" fmla="*/ 30 h 36"/>
                <a:gd name="T6" fmla="*/ 18 w 36"/>
                <a:gd name="T7" fmla="*/ 24 h 36"/>
                <a:gd name="T8" fmla="*/ 6 w 36"/>
                <a:gd name="T9" fmla="*/ 24 h 36"/>
                <a:gd name="T10" fmla="*/ 0 w 36"/>
                <a:gd name="T11" fmla="*/ 24 h 36"/>
                <a:gd name="T12" fmla="*/ 0 w 36"/>
                <a:gd name="T13" fmla="*/ 12 h 36"/>
                <a:gd name="T14" fmla="*/ 6 w 36"/>
                <a:gd name="T15" fmla="*/ 6 h 36"/>
                <a:gd name="T16" fmla="*/ 12 w 36"/>
                <a:gd name="T17" fmla="*/ 6 h 36"/>
                <a:gd name="T18" fmla="*/ 30 w 36"/>
                <a:gd name="T19" fmla="*/ 0 h 36"/>
                <a:gd name="T20" fmla="*/ 30 w 36"/>
                <a:gd name="T21" fmla="*/ 12 h 36"/>
                <a:gd name="T22" fmla="*/ 36 w 36"/>
                <a:gd name="T23" fmla="*/ 12 h 36"/>
                <a:gd name="T24" fmla="*/ 36 w 36"/>
                <a:gd name="T25" fmla="*/ 18 h 36"/>
                <a:gd name="T26" fmla="*/ 36 w 36"/>
                <a:gd name="T27" fmla="*/ 36 h 36"/>
                <a:gd name="T28" fmla="*/ 24 w 3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24" y="36"/>
                  </a:moveTo>
                  <a:lnTo>
                    <a:pt x="24" y="30"/>
                  </a:lnTo>
                  <a:lnTo>
                    <a:pt x="18" y="30"/>
                  </a:lnTo>
                  <a:lnTo>
                    <a:pt x="18" y="24"/>
                  </a:lnTo>
                  <a:lnTo>
                    <a:pt x="6" y="24"/>
                  </a:lnTo>
                  <a:lnTo>
                    <a:pt x="0" y="24"/>
                  </a:lnTo>
                  <a:lnTo>
                    <a:pt x="0" y="12"/>
                  </a:lnTo>
                  <a:lnTo>
                    <a:pt x="6" y="6"/>
                  </a:lnTo>
                  <a:lnTo>
                    <a:pt x="12" y="6"/>
                  </a:lnTo>
                  <a:lnTo>
                    <a:pt x="30" y="0"/>
                  </a:lnTo>
                  <a:lnTo>
                    <a:pt x="30" y="12"/>
                  </a:lnTo>
                  <a:lnTo>
                    <a:pt x="36" y="12"/>
                  </a:lnTo>
                  <a:lnTo>
                    <a:pt x="36" y="18"/>
                  </a:lnTo>
                  <a:lnTo>
                    <a:pt x="36" y="36"/>
                  </a:lnTo>
                  <a:lnTo>
                    <a:pt x="2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40" name="Freeform 1168"/>
            <p:cNvSpPr>
              <a:spLocks/>
            </p:cNvSpPr>
            <p:nvPr/>
          </p:nvSpPr>
          <p:spPr bwMode="auto">
            <a:xfrm>
              <a:off x="4338" y="1758"/>
              <a:ext cx="30" cy="36"/>
            </a:xfrm>
            <a:custGeom>
              <a:avLst/>
              <a:gdLst>
                <a:gd name="T0" fmla="*/ 12 w 30"/>
                <a:gd name="T1" fmla="*/ 30 h 36"/>
                <a:gd name="T2" fmla="*/ 0 w 30"/>
                <a:gd name="T3" fmla="*/ 36 h 36"/>
                <a:gd name="T4" fmla="*/ 0 w 30"/>
                <a:gd name="T5" fmla="*/ 30 h 36"/>
                <a:gd name="T6" fmla="*/ 0 w 30"/>
                <a:gd name="T7" fmla="*/ 24 h 36"/>
                <a:gd name="T8" fmla="*/ 6 w 30"/>
                <a:gd name="T9" fmla="*/ 12 h 36"/>
                <a:gd name="T10" fmla="*/ 12 w 30"/>
                <a:gd name="T11" fmla="*/ 6 h 36"/>
                <a:gd name="T12" fmla="*/ 24 w 30"/>
                <a:gd name="T13" fmla="*/ 0 h 36"/>
                <a:gd name="T14" fmla="*/ 30 w 30"/>
                <a:gd name="T15" fmla="*/ 0 h 36"/>
                <a:gd name="T16" fmla="*/ 30 w 30"/>
                <a:gd name="T17" fmla="*/ 6 h 36"/>
                <a:gd name="T18" fmla="*/ 30 w 30"/>
                <a:gd name="T19" fmla="*/ 12 h 36"/>
                <a:gd name="T20" fmla="*/ 24 w 30"/>
                <a:gd name="T21" fmla="*/ 12 h 36"/>
                <a:gd name="T22" fmla="*/ 18 w 30"/>
                <a:gd name="T23" fmla="*/ 12 h 36"/>
                <a:gd name="T24" fmla="*/ 18 w 30"/>
                <a:gd name="T25" fmla="*/ 18 h 36"/>
                <a:gd name="T26" fmla="*/ 12 w 30"/>
                <a:gd name="T27" fmla="*/ 18 h 36"/>
                <a:gd name="T28" fmla="*/ 12 w 30"/>
                <a:gd name="T29" fmla="*/ 24 h 36"/>
                <a:gd name="T30" fmla="*/ 12 w 30"/>
                <a:gd name="T3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6">
                  <a:moveTo>
                    <a:pt x="12" y="30"/>
                  </a:moveTo>
                  <a:lnTo>
                    <a:pt x="0" y="36"/>
                  </a:lnTo>
                  <a:lnTo>
                    <a:pt x="0" y="30"/>
                  </a:lnTo>
                  <a:lnTo>
                    <a:pt x="0" y="24"/>
                  </a:lnTo>
                  <a:lnTo>
                    <a:pt x="6" y="12"/>
                  </a:lnTo>
                  <a:lnTo>
                    <a:pt x="12" y="6"/>
                  </a:lnTo>
                  <a:lnTo>
                    <a:pt x="24" y="0"/>
                  </a:lnTo>
                  <a:lnTo>
                    <a:pt x="30" y="0"/>
                  </a:lnTo>
                  <a:lnTo>
                    <a:pt x="30" y="6"/>
                  </a:lnTo>
                  <a:lnTo>
                    <a:pt x="30" y="12"/>
                  </a:lnTo>
                  <a:lnTo>
                    <a:pt x="24" y="12"/>
                  </a:lnTo>
                  <a:lnTo>
                    <a:pt x="18" y="12"/>
                  </a:lnTo>
                  <a:lnTo>
                    <a:pt x="18" y="18"/>
                  </a:lnTo>
                  <a:lnTo>
                    <a:pt x="12" y="18"/>
                  </a:lnTo>
                  <a:lnTo>
                    <a:pt x="12" y="24"/>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41" name="Freeform 1169"/>
            <p:cNvSpPr>
              <a:spLocks/>
            </p:cNvSpPr>
            <p:nvPr/>
          </p:nvSpPr>
          <p:spPr bwMode="auto">
            <a:xfrm>
              <a:off x="3408" y="1896"/>
              <a:ext cx="36" cy="24"/>
            </a:xfrm>
            <a:custGeom>
              <a:avLst/>
              <a:gdLst>
                <a:gd name="T0" fmla="*/ 36 w 36"/>
                <a:gd name="T1" fmla="*/ 18 h 24"/>
                <a:gd name="T2" fmla="*/ 12 w 36"/>
                <a:gd name="T3" fmla="*/ 24 h 24"/>
                <a:gd name="T4" fmla="*/ 0 w 36"/>
                <a:gd name="T5" fmla="*/ 24 h 24"/>
                <a:gd name="T6" fmla="*/ 0 w 36"/>
                <a:gd name="T7" fmla="*/ 18 h 24"/>
                <a:gd name="T8" fmla="*/ 0 w 36"/>
                <a:gd name="T9" fmla="*/ 0 h 24"/>
                <a:gd name="T10" fmla="*/ 36 w 36"/>
                <a:gd name="T11" fmla="*/ 0 h 24"/>
                <a:gd name="T12" fmla="*/ 36 w 36"/>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36" y="18"/>
                  </a:moveTo>
                  <a:lnTo>
                    <a:pt x="12" y="24"/>
                  </a:lnTo>
                  <a:lnTo>
                    <a:pt x="0" y="24"/>
                  </a:lnTo>
                  <a:lnTo>
                    <a:pt x="0" y="18"/>
                  </a:lnTo>
                  <a:lnTo>
                    <a:pt x="0" y="0"/>
                  </a:lnTo>
                  <a:lnTo>
                    <a:pt x="36" y="0"/>
                  </a:lnTo>
                  <a:lnTo>
                    <a:pt x="36"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42" name="Freeform 1170"/>
            <p:cNvSpPr>
              <a:spLocks/>
            </p:cNvSpPr>
            <p:nvPr/>
          </p:nvSpPr>
          <p:spPr bwMode="auto">
            <a:xfrm>
              <a:off x="2028" y="1878"/>
              <a:ext cx="36" cy="30"/>
            </a:xfrm>
            <a:custGeom>
              <a:avLst/>
              <a:gdLst>
                <a:gd name="T0" fmla="*/ 0 w 36"/>
                <a:gd name="T1" fmla="*/ 30 h 30"/>
                <a:gd name="T2" fmla="*/ 0 w 36"/>
                <a:gd name="T3" fmla="*/ 24 h 30"/>
                <a:gd name="T4" fmla="*/ 0 w 36"/>
                <a:gd name="T5" fmla="*/ 18 h 30"/>
                <a:gd name="T6" fmla="*/ 6 w 36"/>
                <a:gd name="T7" fmla="*/ 18 h 30"/>
                <a:gd name="T8" fmla="*/ 6 w 36"/>
                <a:gd name="T9" fmla="*/ 12 h 30"/>
                <a:gd name="T10" fmla="*/ 6 w 36"/>
                <a:gd name="T11" fmla="*/ 6 h 30"/>
                <a:gd name="T12" fmla="*/ 12 w 36"/>
                <a:gd name="T13" fmla="*/ 6 h 30"/>
                <a:gd name="T14" fmla="*/ 12 w 36"/>
                <a:gd name="T15" fmla="*/ 0 h 30"/>
                <a:gd name="T16" fmla="*/ 18 w 36"/>
                <a:gd name="T17" fmla="*/ 0 h 30"/>
                <a:gd name="T18" fmla="*/ 24 w 36"/>
                <a:gd name="T19" fmla="*/ 0 h 30"/>
                <a:gd name="T20" fmla="*/ 30 w 36"/>
                <a:gd name="T21" fmla="*/ 0 h 30"/>
                <a:gd name="T22" fmla="*/ 36 w 36"/>
                <a:gd name="T23" fmla="*/ 0 h 30"/>
                <a:gd name="T24" fmla="*/ 36 w 36"/>
                <a:gd name="T25" fmla="*/ 6 h 30"/>
                <a:gd name="T26" fmla="*/ 30 w 36"/>
                <a:gd name="T27" fmla="*/ 6 h 30"/>
                <a:gd name="T28" fmla="*/ 30 w 36"/>
                <a:gd name="T29" fmla="*/ 12 h 30"/>
                <a:gd name="T30" fmla="*/ 30 w 36"/>
                <a:gd name="T31" fmla="*/ 18 h 30"/>
                <a:gd name="T32" fmla="*/ 30 w 36"/>
                <a:gd name="T33" fmla="*/ 24 h 30"/>
                <a:gd name="T34" fmla="*/ 30 w 36"/>
                <a:gd name="T35" fmla="*/ 30 h 30"/>
                <a:gd name="T36" fmla="*/ 0 w 36"/>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0">
                  <a:moveTo>
                    <a:pt x="0" y="30"/>
                  </a:moveTo>
                  <a:lnTo>
                    <a:pt x="0" y="24"/>
                  </a:lnTo>
                  <a:lnTo>
                    <a:pt x="0" y="18"/>
                  </a:lnTo>
                  <a:lnTo>
                    <a:pt x="6" y="18"/>
                  </a:lnTo>
                  <a:lnTo>
                    <a:pt x="6" y="12"/>
                  </a:lnTo>
                  <a:lnTo>
                    <a:pt x="6" y="6"/>
                  </a:lnTo>
                  <a:lnTo>
                    <a:pt x="12" y="6"/>
                  </a:lnTo>
                  <a:lnTo>
                    <a:pt x="12" y="0"/>
                  </a:lnTo>
                  <a:lnTo>
                    <a:pt x="18" y="0"/>
                  </a:lnTo>
                  <a:lnTo>
                    <a:pt x="24" y="0"/>
                  </a:lnTo>
                  <a:lnTo>
                    <a:pt x="30" y="0"/>
                  </a:lnTo>
                  <a:lnTo>
                    <a:pt x="36" y="0"/>
                  </a:lnTo>
                  <a:lnTo>
                    <a:pt x="36" y="6"/>
                  </a:lnTo>
                  <a:lnTo>
                    <a:pt x="30" y="6"/>
                  </a:lnTo>
                  <a:lnTo>
                    <a:pt x="30" y="12"/>
                  </a:lnTo>
                  <a:lnTo>
                    <a:pt x="30" y="18"/>
                  </a:lnTo>
                  <a:lnTo>
                    <a:pt x="30" y="24"/>
                  </a:lnTo>
                  <a:lnTo>
                    <a:pt x="30"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43" name="Freeform 1171"/>
            <p:cNvSpPr>
              <a:spLocks/>
            </p:cNvSpPr>
            <p:nvPr/>
          </p:nvSpPr>
          <p:spPr bwMode="auto">
            <a:xfrm>
              <a:off x="3762" y="1854"/>
              <a:ext cx="36" cy="42"/>
            </a:xfrm>
            <a:custGeom>
              <a:avLst/>
              <a:gdLst>
                <a:gd name="T0" fmla="*/ 36 w 36"/>
                <a:gd name="T1" fmla="*/ 36 h 42"/>
                <a:gd name="T2" fmla="*/ 18 w 36"/>
                <a:gd name="T3" fmla="*/ 42 h 42"/>
                <a:gd name="T4" fmla="*/ 0 w 36"/>
                <a:gd name="T5" fmla="*/ 42 h 42"/>
                <a:gd name="T6" fmla="*/ 0 w 36"/>
                <a:gd name="T7" fmla="*/ 18 h 42"/>
                <a:gd name="T8" fmla="*/ 0 w 36"/>
                <a:gd name="T9" fmla="*/ 24 h 42"/>
                <a:gd name="T10" fmla="*/ 6 w 36"/>
                <a:gd name="T11" fmla="*/ 18 h 42"/>
                <a:gd name="T12" fmla="*/ 18 w 36"/>
                <a:gd name="T13" fmla="*/ 6 h 42"/>
                <a:gd name="T14" fmla="*/ 36 w 36"/>
                <a:gd name="T15" fmla="*/ 0 h 42"/>
                <a:gd name="T16" fmla="*/ 36 w 36"/>
                <a:gd name="T17" fmla="*/ 12 h 42"/>
                <a:gd name="T18" fmla="*/ 36 w 36"/>
                <a:gd name="T19" fmla="*/ 18 h 42"/>
                <a:gd name="T20" fmla="*/ 36 w 36"/>
                <a:gd name="T21" fmla="*/ 12 h 42"/>
                <a:gd name="T22" fmla="*/ 36 w 36"/>
                <a:gd name="T23" fmla="*/ 18 h 42"/>
                <a:gd name="T24" fmla="*/ 36 w 36"/>
                <a:gd name="T2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2">
                  <a:moveTo>
                    <a:pt x="36" y="36"/>
                  </a:moveTo>
                  <a:lnTo>
                    <a:pt x="18" y="42"/>
                  </a:lnTo>
                  <a:lnTo>
                    <a:pt x="0" y="42"/>
                  </a:lnTo>
                  <a:lnTo>
                    <a:pt x="0" y="18"/>
                  </a:lnTo>
                  <a:lnTo>
                    <a:pt x="0" y="24"/>
                  </a:lnTo>
                  <a:lnTo>
                    <a:pt x="6" y="18"/>
                  </a:lnTo>
                  <a:lnTo>
                    <a:pt x="18" y="6"/>
                  </a:lnTo>
                  <a:lnTo>
                    <a:pt x="36" y="0"/>
                  </a:lnTo>
                  <a:lnTo>
                    <a:pt x="36" y="12"/>
                  </a:lnTo>
                  <a:lnTo>
                    <a:pt x="36" y="18"/>
                  </a:lnTo>
                  <a:lnTo>
                    <a:pt x="36" y="12"/>
                  </a:lnTo>
                  <a:lnTo>
                    <a:pt x="36" y="18"/>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44" name="Freeform 1172"/>
            <p:cNvSpPr>
              <a:spLocks/>
            </p:cNvSpPr>
            <p:nvPr/>
          </p:nvSpPr>
          <p:spPr bwMode="auto">
            <a:xfrm>
              <a:off x="4296" y="1770"/>
              <a:ext cx="18" cy="18"/>
            </a:xfrm>
            <a:custGeom>
              <a:avLst/>
              <a:gdLst>
                <a:gd name="T0" fmla="*/ 12 w 18"/>
                <a:gd name="T1" fmla="*/ 18 h 18"/>
                <a:gd name="T2" fmla="*/ 12 w 18"/>
                <a:gd name="T3" fmla="*/ 12 h 18"/>
                <a:gd name="T4" fmla="*/ 0 w 18"/>
                <a:gd name="T5" fmla="*/ 12 h 18"/>
                <a:gd name="T6" fmla="*/ 0 w 18"/>
                <a:gd name="T7" fmla="*/ 0 h 18"/>
                <a:gd name="T8" fmla="*/ 12 w 18"/>
                <a:gd name="T9" fmla="*/ 0 h 18"/>
                <a:gd name="T10" fmla="*/ 18 w 18"/>
                <a:gd name="T11" fmla="*/ 12 h 18"/>
                <a:gd name="T12" fmla="*/ 12 w 18"/>
                <a:gd name="T13" fmla="*/ 12 h 18"/>
                <a:gd name="T14" fmla="*/ 12 w 1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2" y="18"/>
                  </a:moveTo>
                  <a:lnTo>
                    <a:pt x="12" y="12"/>
                  </a:lnTo>
                  <a:lnTo>
                    <a:pt x="0" y="12"/>
                  </a:lnTo>
                  <a:lnTo>
                    <a:pt x="0" y="0"/>
                  </a:lnTo>
                  <a:lnTo>
                    <a:pt x="12" y="0"/>
                  </a:lnTo>
                  <a:lnTo>
                    <a:pt x="18" y="12"/>
                  </a:lnTo>
                  <a:lnTo>
                    <a:pt x="12" y="12"/>
                  </a:lnTo>
                  <a:lnTo>
                    <a:pt x="12"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45" name="Freeform 1173"/>
            <p:cNvSpPr>
              <a:spLocks/>
            </p:cNvSpPr>
            <p:nvPr/>
          </p:nvSpPr>
          <p:spPr bwMode="auto">
            <a:xfrm>
              <a:off x="4368" y="1752"/>
              <a:ext cx="42" cy="60"/>
            </a:xfrm>
            <a:custGeom>
              <a:avLst/>
              <a:gdLst>
                <a:gd name="T0" fmla="*/ 12 w 42"/>
                <a:gd name="T1" fmla="*/ 60 h 60"/>
                <a:gd name="T2" fmla="*/ 6 w 42"/>
                <a:gd name="T3" fmla="*/ 30 h 60"/>
                <a:gd name="T4" fmla="*/ 0 w 42"/>
                <a:gd name="T5" fmla="*/ 18 h 60"/>
                <a:gd name="T6" fmla="*/ 0 w 42"/>
                <a:gd name="T7" fmla="*/ 12 h 60"/>
                <a:gd name="T8" fmla="*/ 6 w 42"/>
                <a:gd name="T9" fmla="*/ 12 h 60"/>
                <a:gd name="T10" fmla="*/ 12 w 42"/>
                <a:gd name="T11" fmla="*/ 6 h 60"/>
                <a:gd name="T12" fmla="*/ 18 w 42"/>
                <a:gd name="T13" fmla="*/ 6 h 60"/>
                <a:gd name="T14" fmla="*/ 18 w 42"/>
                <a:gd name="T15" fmla="*/ 0 h 60"/>
                <a:gd name="T16" fmla="*/ 30 w 42"/>
                <a:gd name="T17" fmla="*/ 12 h 60"/>
                <a:gd name="T18" fmla="*/ 36 w 42"/>
                <a:gd name="T19" fmla="*/ 30 h 60"/>
                <a:gd name="T20" fmla="*/ 42 w 42"/>
                <a:gd name="T21" fmla="*/ 30 h 60"/>
                <a:gd name="T22" fmla="*/ 42 w 42"/>
                <a:gd name="T23" fmla="*/ 42 h 60"/>
                <a:gd name="T24" fmla="*/ 36 w 42"/>
                <a:gd name="T25" fmla="*/ 42 h 60"/>
                <a:gd name="T26" fmla="*/ 30 w 42"/>
                <a:gd name="T27" fmla="*/ 48 h 60"/>
                <a:gd name="T28" fmla="*/ 30 w 42"/>
                <a:gd name="T29" fmla="*/ 54 h 60"/>
                <a:gd name="T30" fmla="*/ 24 w 42"/>
                <a:gd name="T31" fmla="*/ 54 h 60"/>
                <a:gd name="T32" fmla="*/ 12 w 42"/>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60">
                  <a:moveTo>
                    <a:pt x="12" y="60"/>
                  </a:moveTo>
                  <a:lnTo>
                    <a:pt x="6" y="30"/>
                  </a:lnTo>
                  <a:lnTo>
                    <a:pt x="0" y="18"/>
                  </a:lnTo>
                  <a:lnTo>
                    <a:pt x="0" y="12"/>
                  </a:lnTo>
                  <a:lnTo>
                    <a:pt x="6" y="12"/>
                  </a:lnTo>
                  <a:lnTo>
                    <a:pt x="12" y="6"/>
                  </a:lnTo>
                  <a:lnTo>
                    <a:pt x="18" y="6"/>
                  </a:lnTo>
                  <a:lnTo>
                    <a:pt x="18" y="0"/>
                  </a:lnTo>
                  <a:lnTo>
                    <a:pt x="30" y="12"/>
                  </a:lnTo>
                  <a:lnTo>
                    <a:pt x="36" y="30"/>
                  </a:lnTo>
                  <a:lnTo>
                    <a:pt x="42" y="30"/>
                  </a:lnTo>
                  <a:lnTo>
                    <a:pt x="42" y="42"/>
                  </a:lnTo>
                  <a:lnTo>
                    <a:pt x="36" y="42"/>
                  </a:lnTo>
                  <a:lnTo>
                    <a:pt x="30" y="48"/>
                  </a:lnTo>
                  <a:lnTo>
                    <a:pt x="30" y="54"/>
                  </a:lnTo>
                  <a:lnTo>
                    <a:pt x="24" y="54"/>
                  </a:lnTo>
                  <a:lnTo>
                    <a:pt x="12"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46" name="Freeform 1174"/>
            <p:cNvSpPr>
              <a:spLocks/>
            </p:cNvSpPr>
            <p:nvPr/>
          </p:nvSpPr>
          <p:spPr bwMode="auto">
            <a:xfrm>
              <a:off x="4260" y="1776"/>
              <a:ext cx="42" cy="24"/>
            </a:xfrm>
            <a:custGeom>
              <a:avLst/>
              <a:gdLst>
                <a:gd name="T0" fmla="*/ 30 w 42"/>
                <a:gd name="T1" fmla="*/ 24 h 24"/>
                <a:gd name="T2" fmla="*/ 24 w 42"/>
                <a:gd name="T3" fmla="*/ 24 h 24"/>
                <a:gd name="T4" fmla="*/ 24 w 42"/>
                <a:gd name="T5" fmla="*/ 18 h 24"/>
                <a:gd name="T6" fmla="*/ 18 w 42"/>
                <a:gd name="T7" fmla="*/ 18 h 24"/>
                <a:gd name="T8" fmla="*/ 12 w 42"/>
                <a:gd name="T9" fmla="*/ 12 h 24"/>
                <a:gd name="T10" fmla="*/ 6 w 42"/>
                <a:gd name="T11" fmla="*/ 12 h 24"/>
                <a:gd name="T12" fmla="*/ 0 w 42"/>
                <a:gd name="T13" fmla="*/ 6 h 24"/>
                <a:gd name="T14" fmla="*/ 12 w 42"/>
                <a:gd name="T15" fmla="*/ 0 h 24"/>
                <a:gd name="T16" fmla="*/ 12 w 42"/>
                <a:gd name="T17" fmla="*/ 6 h 24"/>
                <a:gd name="T18" fmla="*/ 12 w 42"/>
                <a:gd name="T19" fmla="*/ 0 h 24"/>
                <a:gd name="T20" fmla="*/ 12 w 42"/>
                <a:gd name="T21" fmla="*/ 6 h 24"/>
                <a:gd name="T22" fmla="*/ 18 w 42"/>
                <a:gd name="T23" fmla="*/ 0 h 24"/>
                <a:gd name="T24" fmla="*/ 24 w 42"/>
                <a:gd name="T25" fmla="*/ 0 h 24"/>
                <a:gd name="T26" fmla="*/ 30 w 42"/>
                <a:gd name="T27" fmla="*/ 6 h 24"/>
                <a:gd name="T28" fmla="*/ 36 w 42"/>
                <a:gd name="T29" fmla="*/ 6 h 24"/>
                <a:gd name="T30" fmla="*/ 36 w 42"/>
                <a:gd name="T31" fmla="*/ 12 h 24"/>
                <a:gd name="T32" fmla="*/ 42 w 42"/>
                <a:gd name="T33" fmla="*/ 12 h 24"/>
                <a:gd name="T34" fmla="*/ 36 w 42"/>
                <a:gd name="T35" fmla="*/ 18 h 24"/>
                <a:gd name="T36" fmla="*/ 36 w 42"/>
                <a:gd name="T37" fmla="*/ 24 h 24"/>
                <a:gd name="T38" fmla="*/ 30 w 4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24">
                  <a:moveTo>
                    <a:pt x="30" y="24"/>
                  </a:moveTo>
                  <a:lnTo>
                    <a:pt x="24" y="24"/>
                  </a:lnTo>
                  <a:lnTo>
                    <a:pt x="24" y="18"/>
                  </a:lnTo>
                  <a:lnTo>
                    <a:pt x="18" y="18"/>
                  </a:lnTo>
                  <a:lnTo>
                    <a:pt x="12" y="12"/>
                  </a:lnTo>
                  <a:lnTo>
                    <a:pt x="6" y="12"/>
                  </a:lnTo>
                  <a:lnTo>
                    <a:pt x="0" y="6"/>
                  </a:lnTo>
                  <a:lnTo>
                    <a:pt x="12" y="0"/>
                  </a:lnTo>
                  <a:lnTo>
                    <a:pt x="12" y="6"/>
                  </a:lnTo>
                  <a:lnTo>
                    <a:pt x="12" y="0"/>
                  </a:lnTo>
                  <a:lnTo>
                    <a:pt x="12" y="6"/>
                  </a:lnTo>
                  <a:lnTo>
                    <a:pt x="18" y="0"/>
                  </a:lnTo>
                  <a:lnTo>
                    <a:pt x="24" y="0"/>
                  </a:lnTo>
                  <a:lnTo>
                    <a:pt x="30" y="6"/>
                  </a:lnTo>
                  <a:lnTo>
                    <a:pt x="36" y="6"/>
                  </a:lnTo>
                  <a:lnTo>
                    <a:pt x="36" y="12"/>
                  </a:lnTo>
                  <a:lnTo>
                    <a:pt x="42" y="12"/>
                  </a:lnTo>
                  <a:lnTo>
                    <a:pt x="36" y="18"/>
                  </a:lnTo>
                  <a:lnTo>
                    <a:pt x="36" y="24"/>
                  </a:lnTo>
                  <a:lnTo>
                    <a:pt x="30" y="2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47" name="Freeform 1175"/>
            <p:cNvSpPr>
              <a:spLocks/>
            </p:cNvSpPr>
            <p:nvPr/>
          </p:nvSpPr>
          <p:spPr bwMode="auto">
            <a:xfrm>
              <a:off x="1830" y="1854"/>
              <a:ext cx="138" cy="90"/>
            </a:xfrm>
            <a:custGeom>
              <a:avLst/>
              <a:gdLst>
                <a:gd name="T0" fmla="*/ 54 w 138"/>
                <a:gd name="T1" fmla="*/ 78 h 90"/>
                <a:gd name="T2" fmla="*/ 54 w 138"/>
                <a:gd name="T3" fmla="*/ 90 h 90"/>
                <a:gd name="T4" fmla="*/ 0 w 138"/>
                <a:gd name="T5" fmla="*/ 84 h 90"/>
                <a:gd name="T6" fmla="*/ 12 w 138"/>
                <a:gd name="T7" fmla="*/ 0 h 90"/>
                <a:gd name="T8" fmla="*/ 132 w 138"/>
                <a:gd name="T9" fmla="*/ 18 h 90"/>
                <a:gd name="T10" fmla="*/ 138 w 138"/>
                <a:gd name="T11" fmla="*/ 24 h 90"/>
                <a:gd name="T12" fmla="*/ 132 w 138"/>
                <a:gd name="T13" fmla="*/ 24 h 90"/>
                <a:gd name="T14" fmla="*/ 132 w 138"/>
                <a:gd name="T15" fmla="*/ 30 h 90"/>
                <a:gd name="T16" fmla="*/ 126 w 138"/>
                <a:gd name="T17" fmla="*/ 30 h 90"/>
                <a:gd name="T18" fmla="*/ 126 w 138"/>
                <a:gd name="T19" fmla="*/ 36 h 90"/>
                <a:gd name="T20" fmla="*/ 120 w 138"/>
                <a:gd name="T21" fmla="*/ 36 h 90"/>
                <a:gd name="T22" fmla="*/ 114 w 138"/>
                <a:gd name="T23" fmla="*/ 36 h 90"/>
                <a:gd name="T24" fmla="*/ 114 w 138"/>
                <a:gd name="T25" fmla="*/ 42 h 90"/>
                <a:gd name="T26" fmla="*/ 108 w 138"/>
                <a:gd name="T27" fmla="*/ 42 h 90"/>
                <a:gd name="T28" fmla="*/ 102 w 138"/>
                <a:gd name="T29" fmla="*/ 42 h 90"/>
                <a:gd name="T30" fmla="*/ 90 w 138"/>
                <a:gd name="T31" fmla="*/ 42 h 90"/>
                <a:gd name="T32" fmla="*/ 84 w 138"/>
                <a:gd name="T33" fmla="*/ 48 h 90"/>
                <a:gd name="T34" fmla="*/ 78 w 138"/>
                <a:gd name="T35" fmla="*/ 54 h 90"/>
                <a:gd name="T36" fmla="*/ 72 w 138"/>
                <a:gd name="T37" fmla="*/ 54 h 90"/>
                <a:gd name="T38" fmla="*/ 54 w 138"/>
                <a:gd name="T39" fmla="*/ 60 h 90"/>
                <a:gd name="T40" fmla="*/ 54 w 138"/>
                <a:gd name="T41" fmla="*/ 7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90">
                  <a:moveTo>
                    <a:pt x="54" y="78"/>
                  </a:moveTo>
                  <a:lnTo>
                    <a:pt x="54" y="90"/>
                  </a:lnTo>
                  <a:lnTo>
                    <a:pt x="0" y="84"/>
                  </a:lnTo>
                  <a:lnTo>
                    <a:pt x="12" y="0"/>
                  </a:lnTo>
                  <a:lnTo>
                    <a:pt x="132" y="18"/>
                  </a:lnTo>
                  <a:lnTo>
                    <a:pt x="138" y="24"/>
                  </a:lnTo>
                  <a:lnTo>
                    <a:pt x="132" y="24"/>
                  </a:lnTo>
                  <a:lnTo>
                    <a:pt x="132" y="30"/>
                  </a:lnTo>
                  <a:lnTo>
                    <a:pt x="126" y="30"/>
                  </a:lnTo>
                  <a:lnTo>
                    <a:pt x="126" y="36"/>
                  </a:lnTo>
                  <a:lnTo>
                    <a:pt x="120" y="36"/>
                  </a:lnTo>
                  <a:lnTo>
                    <a:pt x="114" y="36"/>
                  </a:lnTo>
                  <a:lnTo>
                    <a:pt x="114" y="42"/>
                  </a:lnTo>
                  <a:lnTo>
                    <a:pt x="108" y="42"/>
                  </a:lnTo>
                  <a:lnTo>
                    <a:pt x="102" y="42"/>
                  </a:lnTo>
                  <a:lnTo>
                    <a:pt x="90" y="42"/>
                  </a:lnTo>
                  <a:lnTo>
                    <a:pt x="84" y="48"/>
                  </a:lnTo>
                  <a:lnTo>
                    <a:pt x="78" y="54"/>
                  </a:lnTo>
                  <a:lnTo>
                    <a:pt x="72" y="54"/>
                  </a:lnTo>
                  <a:lnTo>
                    <a:pt x="54" y="60"/>
                  </a:lnTo>
                  <a:lnTo>
                    <a:pt x="54" y="7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48" name="Freeform 1176"/>
            <p:cNvSpPr>
              <a:spLocks/>
            </p:cNvSpPr>
            <p:nvPr/>
          </p:nvSpPr>
          <p:spPr bwMode="auto">
            <a:xfrm>
              <a:off x="1962" y="1872"/>
              <a:ext cx="78" cy="42"/>
            </a:xfrm>
            <a:custGeom>
              <a:avLst/>
              <a:gdLst>
                <a:gd name="T0" fmla="*/ 66 w 78"/>
                <a:gd name="T1" fmla="*/ 36 h 42"/>
                <a:gd name="T2" fmla="*/ 60 w 78"/>
                <a:gd name="T3" fmla="*/ 36 h 42"/>
                <a:gd name="T4" fmla="*/ 60 w 78"/>
                <a:gd name="T5" fmla="*/ 42 h 42"/>
                <a:gd name="T6" fmla="*/ 60 w 78"/>
                <a:gd name="T7" fmla="*/ 36 h 42"/>
                <a:gd name="T8" fmla="*/ 54 w 78"/>
                <a:gd name="T9" fmla="*/ 36 h 42"/>
                <a:gd name="T10" fmla="*/ 48 w 78"/>
                <a:gd name="T11" fmla="*/ 36 h 42"/>
                <a:gd name="T12" fmla="*/ 48 w 78"/>
                <a:gd name="T13" fmla="*/ 42 h 42"/>
                <a:gd name="T14" fmla="*/ 42 w 78"/>
                <a:gd name="T15" fmla="*/ 42 h 42"/>
                <a:gd name="T16" fmla="*/ 42 w 78"/>
                <a:gd name="T17" fmla="*/ 36 h 42"/>
                <a:gd name="T18" fmla="*/ 36 w 78"/>
                <a:gd name="T19" fmla="*/ 36 h 42"/>
                <a:gd name="T20" fmla="*/ 30 w 78"/>
                <a:gd name="T21" fmla="*/ 36 h 42"/>
                <a:gd name="T22" fmla="*/ 30 w 78"/>
                <a:gd name="T23" fmla="*/ 30 h 42"/>
                <a:gd name="T24" fmla="*/ 30 w 78"/>
                <a:gd name="T25" fmla="*/ 24 h 42"/>
                <a:gd name="T26" fmla="*/ 24 w 78"/>
                <a:gd name="T27" fmla="*/ 24 h 42"/>
                <a:gd name="T28" fmla="*/ 12 w 78"/>
                <a:gd name="T29" fmla="*/ 24 h 42"/>
                <a:gd name="T30" fmla="*/ 12 w 78"/>
                <a:gd name="T31" fmla="*/ 18 h 42"/>
                <a:gd name="T32" fmla="*/ 6 w 78"/>
                <a:gd name="T33" fmla="*/ 18 h 42"/>
                <a:gd name="T34" fmla="*/ 6 w 78"/>
                <a:gd name="T35" fmla="*/ 12 h 42"/>
                <a:gd name="T36" fmla="*/ 6 w 78"/>
                <a:gd name="T37" fmla="*/ 6 h 42"/>
                <a:gd name="T38" fmla="*/ 0 w 78"/>
                <a:gd name="T39" fmla="*/ 0 h 42"/>
                <a:gd name="T40" fmla="*/ 24 w 78"/>
                <a:gd name="T41" fmla="*/ 0 h 42"/>
                <a:gd name="T42" fmla="*/ 78 w 78"/>
                <a:gd name="T43" fmla="*/ 6 h 42"/>
                <a:gd name="T44" fmla="*/ 78 w 78"/>
                <a:gd name="T45" fmla="*/ 12 h 42"/>
                <a:gd name="T46" fmla="*/ 72 w 78"/>
                <a:gd name="T47" fmla="*/ 12 h 42"/>
                <a:gd name="T48" fmla="*/ 72 w 78"/>
                <a:gd name="T49" fmla="*/ 18 h 42"/>
                <a:gd name="T50" fmla="*/ 72 w 78"/>
                <a:gd name="T51" fmla="*/ 24 h 42"/>
                <a:gd name="T52" fmla="*/ 66 w 78"/>
                <a:gd name="T53" fmla="*/ 24 h 42"/>
                <a:gd name="T54" fmla="*/ 66 w 78"/>
                <a:gd name="T55" fmla="*/ 30 h 42"/>
                <a:gd name="T56" fmla="*/ 66 w 78"/>
                <a:gd name="T5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42">
                  <a:moveTo>
                    <a:pt x="66" y="36"/>
                  </a:moveTo>
                  <a:lnTo>
                    <a:pt x="60" y="36"/>
                  </a:lnTo>
                  <a:lnTo>
                    <a:pt x="60" y="42"/>
                  </a:lnTo>
                  <a:lnTo>
                    <a:pt x="60" y="36"/>
                  </a:lnTo>
                  <a:lnTo>
                    <a:pt x="54" y="36"/>
                  </a:lnTo>
                  <a:lnTo>
                    <a:pt x="48" y="36"/>
                  </a:lnTo>
                  <a:lnTo>
                    <a:pt x="48" y="42"/>
                  </a:lnTo>
                  <a:lnTo>
                    <a:pt x="42" y="42"/>
                  </a:lnTo>
                  <a:lnTo>
                    <a:pt x="42" y="36"/>
                  </a:lnTo>
                  <a:lnTo>
                    <a:pt x="36" y="36"/>
                  </a:lnTo>
                  <a:lnTo>
                    <a:pt x="30" y="36"/>
                  </a:lnTo>
                  <a:lnTo>
                    <a:pt x="30" y="30"/>
                  </a:lnTo>
                  <a:lnTo>
                    <a:pt x="30" y="24"/>
                  </a:lnTo>
                  <a:lnTo>
                    <a:pt x="24" y="24"/>
                  </a:lnTo>
                  <a:lnTo>
                    <a:pt x="12" y="24"/>
                  </a:lnTo>
                  <a:lnTo>
                    <a:pt x="12" y="18"/>
                  </a:lnTo>
                  <a:lnTo>
                    <a:pt x="6" y="18"/>
                  </a:lnTo>
                  <a:lnTo>
                    <a:pt x="6" y="12"/>
                  </a:lnTo>
                  <a:lnTo>
                    <a:pt x="6" y="6"/>
                  </a:lnTo>
                  <a:lnTo>
                    <a:pt x="0" y="0"/>
                  </a:lnTo>
                  <a:lnTo>
                    <a:pt x="24" y="0"/>
                  </a:lnTo>
                  <a:lnTo>
                    <a:pt x="78" y="6"/>
                  </a:lnTo>
                  <a:lnTo>
                    <a:pt x="78" y="12"/>
                  </a:lnTo>
                  <a:lnTo>
                    <a:pt x="72" y="12"/>
                  </a:lnTo>
                  <a:lnTo>
                    <a:pt x="72" y="18"/>
                  </a:lnTo>
                  <a:lnTo>
                    <a:pt x="72" y="24"/>
                  </a:lnTo>
                  <a:lnTo>
                    <a:pt x="66" y="24"/>
                  </a:lnTo>
                  <a:lnTo>
                    <a:pt x="66" y="30"/>
                  </a:lnTo>
                  <a:lnTo>
                    <a:pt x="6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49" name="Freeform 1177"/>
            <p:cNvSpPr>
              <a:spLocks/>
            </p:cNvSpPr>
            <p:nvPr/>
          </p:nvSpPr>
          <p:spPr bwMode="auto">
            <a:xfrm>
              <a:off x="4242" y="1782"/>
              <a:ext cx="48" cy="42"/>
            </a:xfrm>
            <a:custGeom>
              <a:avLst/>
              <a:gdLst>
                <a:gd name="T0" fmla="*/ 42 w 48"/>
                <a:gd name="T1" fmla="*/ 36 h 42"/>
                <a:gd name="T2" fmla="*/ 36 w 48"/>
                <a:gd name="T3" fmla="*/ 30 h 42"/>
                <a:gd name="T4" fmla="*/ 36 w 48"/>
                <a:gd name="T5" fmla="*/ 42 h 42"/>
                <a:gd name="T6" fmla="*/ 30 w 48"/>
                <a:gd name="T7" fmla="*/ 36 h 42"/>
                <a:gd name="T8" fmla="*/ 24 w 48"/>
                <a:gd name="T9" fmla="*/ 36 h 42"/>
                <a:gd name="T10" fmla="*/ 24 w 48"/>
                <a:gd name="T11" fmla="*/ 30 h 42"/>
                <a:gd name="T12" fmla="*/ 18 w 48"/>
                <a:gd name="T13" fmla="*/ 30 h 42"/>
                <a:gd name="T14" fmla="*/ 12 w 48"/>
                <a:gd name="T15" fmla="*/ 30 h 42"/>
                <a:gd name="T16" fmla="*/ 6 w 48"/>
                <a:gd name="T17" fmla="*/ 30 h 42"/>
                <a:gd name="T18" fmla="*/ 0 w 48"/>
                <a:gd name="T19" fmla="*/ 30 h 42"/>
                <a:gd name="T20" fmla="*/ 0 w 48"/>
                <a:gd name="T21" fmla="*/ 24 h 42"/>
                <a:gd name="T22" fmla="*/ 0 w 48"/>
                <a:gd name="T23" fmla="*/ 18 h 42"/>
                <a:gd name="T24" fmla="*/ 18 w 48"/>
                <a:gd name="T25" fmla="*/ 0 h 42"/>
                <a:gd name="T26" fmla="*/ 24 w 48"/>
                <a:gd name="T27" fmla="*/ 6 h 42"/>
                <a:gd name="T28" fmla="*/ 30 w 48"/>
                <a:gd name="T29" fmla="*/ 6 h 42"/>
                <a:gd name="T30" fmla="*/ 36 w 48"/>
                <a:gd name="T31" fmla="*/ 12 h 42"/>
                <a:gd name="T32" fmla="*/ 42 w 48"/>
                <a:gd name="T33" fmla="*/ 12 h 42"/>
                <a:gd name="T34" fmla="*/ 42 w 48"/>
                <a:gd name="T35" fmla="*/ 18 h 42"/>
                <a:gd name="T36" fmla="*/ 48 w 48"/>
                <a:gd name="T37" fmla="*/ 18 h 42"/>
                <a:gd name="T38" fmla="*/ 42 w 48"/>
                <a:gd name="T3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2">
                  <a:moveTo>
                    <a:pt x="42" y="36"/>
                  </a:moveTo>
                  <a:lnTo>
                    <a:pt x="36" y="30"/>
                  </a:lnTo>
                  <a:lnTo>
                    <a:pt x="36" y="42"/>
                  </a:lnTo>
                  <a:lnTo>
                    <a:pt x="30" y="36"/>
                  </a:lnTo>
                  <a:lnTo>
                    <a:pt x="24" y="36"/>
                  </a:lnTo>
                  <a:lnTo>
                    <a:pt x="24" y="30"/>
                  </a:lnTo>
                  <a:lnTo>
                    <a:pt x="18" y="30"/>
                  </a:lnTo>
                  <a:lnTo>
                    <a:pt x="12" y="30"/>
                  </a:lnTo>
                  <a:lnTo>
                    <a:pt x="6" y="30"/>
                  </a:lnTo>
                  <a:lnTo>
                    <a:pt x="0" y="30"/>
                  </a:lnTo>
                  <a:lnTo>
                    <a:pt x="0" y="24"/>
                  </a:lnTo>
                  <a:lnTo>
                    <a:pt x="0" y="18"/>
                  </a:lnTo>
                  <a:lnTo>
                    <a:pt x="18" y="0"/>
                  </a:lnTo>
                  <a:lnTo>
                    <a:pt x="24" y="6"/>
                  </a:lnTo>
                  <a:lnTo>
                    <a:pt x="30" y="6"/>
                  </a:lnTo>
                  <a:lnTo>
                    <a:pt x="36" y="12"/>
                  </a:lnTo>
                  <a:lnTo>
                    <a:pt x="42" y="12"/>
                  </a:lnTo>
                  <a:lnTo>
                    <a:pt x="42" y="18"/>
                  </a:lnTo>
                  <a:lnTo>
                    <a:pt x="48" y="18"/>
                  </a:lnTo>
                  <a:lnTo>
                    <a:pt x="4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50" name="Freeform 1178"/>
            <p:cNvSpPr>
              <a:spLocks/>
            </p:cNvSpPr>
            <p:nvPr/>
          </p:nvSpPr>
          <p:spPr bwMode="auto">
            <a:xfrm>
              <a:off x="3114" y="1914"/>
              <a:ext cx="72" cy="30"/>
            </a:xfrm>
            <a:custGeom>
              <a:avLst/>
              <a:gdLst>
                <a:gd name="T0" fmla="*/ 0 w 72"/>
                <a:gd name="T1" fmla="*/ 12 h 30"/>
                <a:gd name="T2" fmla="*/ 0 w 72"/>
                <a:gd name="T3" fmla="*/ 6 h 30"/>
                <a:gd name="T4" fmla="*/ 48 w 72"/>
                <a:gd name="T5" fmla="*/ 0 h 30"/>
                <a:gd name="T6" fmla="*/ 48 w 72"/>
                <a:gd name="T7" fmla="*/ 6 h 30"/>
                <a:gd name="T8" fmla="*/ 66 w 72"/>
                <a:gd name="T9" fmla="*/ 6 h 30"/>
                <a:gd name="T10" fmla="*/ 72 w 72"/>
                <a:gd name="T11" fmla="*/ 18 h 30"/>
                <a:gd name="T12" fmla="*/ 54 w 72"/>
                <a:gd name="T13" fmla="*/ 24 h 30"/>
                <a:gd name="T14" fmla="*/ 54 w 72"/>
                <a:gd name="T15" fmla="*/ 30 h 30"/>
                <a:gd name="T16" fmla="*/ 18 w 72"/>
                <a:gd name="T17" fmla="*/ 30 h 30"/>
                <a:gd name="T18" fmla="*/ 18 w 72"/>
                <a:gd name="T19" fmla="*/ 12 h 30"/>
                <a:gd name="T20" fmla="*/ 0 w 72"/>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0">
                  <a:moveTo>
                    <a:pt x="0" y="12"/>
                  </a:moveTo>
                  <a:lnTo>
                    <a:pt x="0" y="6"/>
                  </a:lnTo>
                  <a:lnTo>
                    <a:pt x="48" y="0"/>
                  </a:lnTo>
                  <a:lnTo>
                    <a:pt x="48" y="6"/>
                  </a:lnTo>
                  <a:lnTo>
                    <a:pt x="66" y="6"/>
                  </a:lnTo>
                  <a:lnTo>
                    <a:pt x="72" y="18"/>
                  </a:lnTo>
                  <a:lnTo>
                    <a:pt x="54" y="24"/>
                  </a:lnTo>
                  <a:lnTo>
                    <a:pt x="54" y="30"/>
                  </a:lnTo>
                  <a:lnTo>
                    <a:pt x="18" y="30"/>
                  </a:lnTo>
                  <a:lnTo>
                    <a:pt x="18" y="12"/>
                  </a:lnTo>
                  <a:lnTo>
                    <a:pt x="0"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51" name="Freeform 1179"/>
            <p:cNvSpPr>
              <a:spLocks/>
            </p:cNvSpPr>
            <p:nvPr/>
          </p:nvSpPr>
          <p:spPr bwMode="auto">
            <a:xfrm>
              <a:off x="3066" y="1920"/>
              <a:ext cx="42" cy="36"/>
            </a:xfrm>
            <a:custGeom>
              <a:avLst/>
              <a:gdLst>
                <a:gd name="T0" fmla="*/ 42 w 42"/>
                <a:gd name="T1" fmla="*/ 6 h 36"/>
                <a:gd name="T2" fmla="*/ 30 w 42"/>
                <a:gd name="T3" fmla="*/ 30 h 36"/>
                <a:gd name="T4" fmla="*/ 30 w 42"/>
                <a:gd name="T5" fmla="*/ 36 h 36"/>
                <a:gd name="T6" fmla="*/ 18 w 42"/>
                <a:gd name="T7" fmla="*/ 36 h 36"/>
                <a:gd name="T8" fmla="*/ 12 w 42"/>
                <a:gd name="T9" fmla="*/ 36 h 36"/>
                <a:gd name="T10" fmla="*/ 6 w 42"/>
                <a:gd name="T11" fmla="*/ 36 h 36"/>
                <a:gd name="T12" fmla="*/ 6 w 42"/>
                <a:gd name="T13" fmla="*/ 30 h 36"/>
                <a:gd name="T14" fmla="*/ 6 w 42"/>
                <a:gd name="T15" fmla="*/ 24 h 36"/>
                <a:gd name="T16" fmla="*/ 0 w 42"/>
                <a:gd name="T17" fmla="*/ 24 h 36"/>
                <a:gd name="T18" fmla="*/ 6 w 42"/>
                <a:gd name="T19" fmla="*/ 18 h 36"/>
                <a:gd name="T20" fmla="*/ 6 w 42"/>
                <a:gd name="T21" fmla="*/ 12 h 36"/>
                <a:gd name="T22" fmla="*/ 12 w 42"/>
                <a:gd name="T23" fmla="*/ 0 h 36"/>
                <a:gd name="T24" fmla="*/ 18 w 42"/>
                <a:gd name="T25" fmla="*/ 0 h 36"/>
                <a:gd name="T26" fmla="*/ 42 w 42"/>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42" y="6"/>
                  </a:moveTo>
                  <a:lnTo>
                    <a:pt x="30" y="30"/>
                  </a:lnTo>
                  <a:lnTo>
                    <a:pt x="30" y="36"/>
                  </a:lnTo>
                  <a:lnTo>
                    <a:pt x="18" y="36"/>
                  </a:lnTo>
                  <a:lnTo>
                    <a:pt x="12" y="36"/>
                  </a:lnTo>
                  <a:lnTo>
                    <a:pt x="6" y="36"/>
                  </a:lnTo>
                  <a:lnTo>
                    <a:pt x="6" y="30"/>
                  </a:lnTo>
                  <a:lnTo>
                    <a:pt x="6" y="24"/>
                  </a:lnTo>
                  <a:lnTo>
                    <a:pt x="0" y="24"/>
                  </a:lnTo>
                  <a:lnTo>
                    <a:pt x="6" y="18"/>
                  </a:lnTo>
                  <a:lnTo>
                    <a:pt x="6" y="12"/>
                  </a:lnTo>
                  <a:lnTo>
                    <a:pt x="12" y="0"/>
                  </a:lnTo>
                  <a:lnTo>
                    <a:pt x="18" y="0"/>
                  </a:lnTo>
                  <a:lnTo>
                    <a:pt x="42"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52" name="Freeform 1180"/>
            <p:cNvSpPr>
              <a:spLocks/>
            </p:cNvSpPr>
            <p:nvPr/>
          </p:nvSpPr>
          <p:spPr bwMode="auto">
            <a:xfrm>
              <a:off x="3588" y="1884"/>
              <a:ext cx="36" cy="30"/>
            </a:xfrm>
            <a:custGeom>
              <a:avLst/>
              <a:gdLst>
                <a:gd name="T0" fmla="*/ 24 w 36"/>
                <a:gd name="T1" fmla="*/ 24 h 30"/>
                <a:gd name="T2" fmla="*/ 24 w 36"/>
                <a:gd name="T3" fmla="*/ 30 h 30"/>
                <a:gd name="T4" fmla="*/ 6 w 36"/>
                <a:gd name="T5" fmla="*/ 30 h 30"/>
                <a:gd name="T6" fmla="*/ 0 w 36"/>
                <a:gd name="T7" fmla="*/ 0 h 30"/>
                <a:gd name="T8" fmla="*/ 12 w 36"/>
                <a:gd name="T9" fmla="*/ 0 h 30"/>
                <a:gd name="T10" fmla="*/ 30 w 36"/>
                <a:gd name="T11" fmla="*/ 0 h 30"/>
                <a:gd name="T12" fmla="*/ 36 w 36"/>
                <a:gd name="T13" fmla="*/ 18 h 30"/>
                <a:gd name="T14" fmla="*/ 24 w 36"/>
                <a:gd name="T15" fmla="*/ 18 h 30"/>
                <a:gd name="T16" fmla="*/ 24 w 36"/>
                <a:gd name="T1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24" y="24"/>
                  </a:moveTo>
                  <a:lnTo>
                    <a:pt x="24" y="30"/>
                  </a:lnTo>
                  <a:lnTo>
                    <a:pt x="6" y="30"/>
                  </a:lnTo>
                  <a:lnTo>
                    <a:pt x="0" y="0"/>
                  </a:lnTo>
                  <a:lnTo>
                    <a:pt x="12" y="0"/>
                  </a:lnTo>
                  <a:lnTo>
                    <a:pt x="30" y="0"/>
                  </a:lnTo>
                  <a:lnTo>
                    <a:pt x="36" y="18"/>
                  </a:lnTo>
                  <a:lnTo>
                    <a:pt x="24" y="18"/>
                  </a:lnTo>
                  <a:lnTo>
                    <a:pt x="24"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53" name="Freeform 1181"/>
            <p:cNvSpPr>
              <a:spLocks/>
            </p:cNvSpPr>
            <p:nvPr/>
          </p:nvSpPr>
          <p:spPr bwMode="auto">
            <a:xfrm>
              <a:off x="3570" y="1884"/>
              <a:ext cx="24" cy="30"/>
            </a:xfrm>
            <a:custGeom>
              <a:avLst/>
              <a:gdLst>
                <a:gd name="T0" fmla="*/ 6 w 24"/>
                <a:gd name="T1" fmla="*/ 30 h 30"/>
                <a:gd name="T2" fmla="*/ 0 w 24"/>
                <a:gd name="T3" fmla="*/ 30 h 30"/>
                <a:gd name="T4" fmla="*/ 0 w 24"/>
                <a:gd name="T5" fmla="*/ 6 h 30"/>
                <a:gd name="T6" fmla="*/ 6 w 24"/>
                <a:gd name="T7" fmla="*/ 0 h 30"/>
                <a:gd name="T8" fmla="*/ 18 w 24"/>
                <a:gd name="T9" fmla="*/ 0 h 30"/>
                <a:gd name="T10" fmla="*/ 24 w 24"/>
                <a:gd name="T11" fmla="*/ 30 h 30"/>
                <a:gd name="T12" fmla="*/ 6 w 24"/>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6" y="30"/>
                  </a:moveTo>
                  <a:lnTo>
                    <a:pt x="0" y="30"/>
                  </a:lnTo>
                  <a:lnTo>
                    <a:pt x="0" y="6"/>
                  </a:lnTo>
                  <a:lnTo>
                    <a:pt x="6" y="0"/>
                  </a:lnTo>
                  <a:lnTo>
                    <a:pt x="18" y="0"/>
                  </a:lnTo>
                  <a:lnTo>
                    <a:pt x="24" y="30"/>
                  </a:lnTo>
                  <a:lnTo>
                    <a:pt x="6"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54" name="Freeform 1182"/>
            <p:cNvSpPr>
              <a:spLocks/>
            </p:cNvSpPr>
            <p:nvPr/>
          </p:nvSpPr>
          <p:spPr bwMode="auto">
            <a:xfrm>
              <a:off x="3546" y="1890"/>
              <a:ext cx="30" cy="36"/>
            </a:xfrm>
            <a:custGeom>
              <a:avLst/>
              <a:gdLst>
                <a:gd name="T0" fmla="*/ 30 w 30"/>
                <a:gd name="T1" fmla="*/ 30 h 36"/>
                <a:gd name="T2" fmla="*/ 0 w 30"/>
                <a:gd name="T3" fmla="*/ 36 h 36"/>
                <a:gd name="T4" fmla="*/ 0 w 30"/>
                <a:gd name="T5" fmla="*/ 18 h 36"/>
                <a:gd name="T6" fmla="*/ 0 w 30"/>
                <a:gd name="T7" fmla="*/ 0 h 36"/>
                <a:gd name="T8" fmla="*/ 24 w 30"/>
                <a:gd name="T9" fmla="*/ 0 h 36"/>
                <a:gd name="T10" fmla="*/ 24 w 30"/>
                <a:gd name="T11" fmla="*/ 24 h 36"/>
                <a:gd name="T12" fmla="*/ 30 w 30"/>
                <a:gd name="T13" fmla="*/ 24 h 36"/>
                <a:gd name="T14" fmla="*/ 30 w 30"/>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30" y="30"/>
                  </a:moveTo>
                  <a:lnTo>
                    <a:pt x="0" y="36"/>
                  </a:lnTo>
                  <a:lnTo>
                    <a:pt x="0" y="18"/>
                  </a:lnTo>
                  <a:lnTo>
                    <a:pt x="0" y="0"/>
                  </a:lnTo>
                  <a:lnTo>
                    <a:pt x="24" y="0"/>
                  </a:lnTo>
                  <a:lnTo>
                    <a:pt x="24" y="24"/>
                  </a:lnTo>
                  <a:lnTo>
                    <a:pt x="30" y="24"/>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55" name="Freeform 1183"/>
            <p:cNvSpPr>
              <a:spLocks/>
            </p:cNvSpPr>
            <p:nvPr/>
          </p:nvSpPr>
          <p:spPr bwMode="auto">
            <a:xfrm>
              <a:off x="4092" y="1812"/>
              <a:ext cx="36" cy="48"/>
            </a:xfrm>
            <a:custGeom>
              <a:avLst/>
              <a:gdLst>
                <a:gd name="T0" fmla="*/ 12 w 36"/>
                <a:gd name="T1" fmla="*/ 42 h 48"/>
                <a:gd name="T2" fmla="*/ 12 w 36"/>
                <a:gd name="T3" fmla="*/ 36 h 48"/>
                <a:gd name="T4" fmla="*/ 18 w 36"/>
                <a:gd name="T5" fmla="*/ 30 h 48"/>
                <a:gd name="T6" fmla="*/ 18 w 36"/>
                <a:gd name="T7" fmla="*/ 24 h 48"/>
                <a:gd name="T8" fmla="*/ 12 w 36"/>
                <a:gd name="T9" fmla="*/ 24 h 48"/>
                <a:gd name="T10" fmla="*/ 12 w 36"/>
                <a:gd name="T11" fmla="*/ 18 h 48"/>
                <a:gd name="T12" fmla="*/ 12 w 36"/>
                <a:gd name="T13" fmla="*/ 12 h 48"/>
                <a:gd name="T14" fmla="*/ 6 w 36"/>
                <a:gd name="T15" fmla="*/ 12 h 48"/>
                <a:gd name="T16" fmla="*/ 6 w 36"/>
                <a:gd name="T17" fmla="*/ 18 h 48"/>
                <a:gd name="T18" fmla="*/ 0 w 36"/>
                <a:gd name="T19" fmla="*/ 18 h 48"/>
                <a:gd name="T20" fmla="*/ 0 w 36"/>
                <a:gd name="T21" fmla="*/ 12 h 48"/>
                <a:gd name="T22" fmla="*/ 6 w 36"/>
                <a:gd name="T23" fmla="*/ 6 h 48"/>
                <a:gd name="T24" fmla="*/ 12 w 36"/>
                <a:gd name="T25" fmla="*/ 6 h 48"/>
                <a:gd name="T26" fmla="*/ 12 w 36"/>
                <a:gd name="T27" fmla="*/ 0 h 48"/>
                <a:gd name="T28" fmla="*/ 24 w 36"/>
                <a:gd name="T29" fmla="*/ 0 h 48"/>
                <a:gd name="T30" fmla="*/ 36 w 36"/>
                <a:gd name="T31" fmla="*/ 6 h 48"/>
                <a:gd name="T32" fmla="*/ 36 w 36"/>
                <a:gd name="T33" fmla="*/ 12 h 48"/>
                <a:gd name="T34" fmla="*/ 36 w 36"/>
                <a:gd name="T35" fmla="*/ 18 h 48"/>
                <a:gd name="T36" fmla="*/ 36 w 36"/>
                <a:gd name="T37" fmla="*/ 24 h 48"/>
                <a:gd name="T38" fmla="*/ 36 w 36"/>
                <a:gd name="T39" fmla="*/ 30 h 48"/>
                <a:gd name="T40" fmla="*/ 36 w 36"/>
                <a:gd name="T41" fmla="*/ 36 h 48"/>
                <a:gd name="T42" fmla="*/ 36 w 36"/>
                <a:gd name="T43" fmla="*/ 42 h 48"/>
                <a:gd name="T44" fmla="*/ 36 w 36"/>
                <a:gd name="T45" fmla="*/ 48 h 48"/>
                <a:gd name="T46" fmla="*/ 24 w 36"/>
                <a:gd name="T47" fmla="*/ 42 h 48"/>
                <a:gd name="T48" fmla="*/ 12 w 36"/>
                <a:gd name="T4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48">
                  <a:moveTo>
                    <a:pt x="12" y="42"/>
                  </a:moveTo>
                  <a:lnTo>
                    <a:pt x="12" y="36"/>
                  </a:lnTo>
                  <a:lnTo>
                    <a:pt x="18" y="30"/>
                  </a:lnTo>
                  <a:lnTo>
                    <a:pt x="18" y="24"/>
                  </a:lnTo>
                  <a:lnTo>
                    <a:pt x="12" y="24"/>
                  </a:lnTo>
                  <a:lnTo>
                    <a:pt x="12" y="18"/>
                  </a:lnTo>
                  <a:lnTo>
                    <a:pt x="12" y="12"/>
                  </a:lnTo>
                  <a:lnTo>
                    <a:pt x="6" y="12"/>
                  </a:lnTo>
                  <a:lnTo>
                    <a:pt x="6" y="18"/>
                  </a:lnTo>
                  <a:lnTo>
                    <a:pt x="0" y="18"/>
                  </a:lnTo>
                  <a:lnTo>
                    <a:pt x="0" y="12"/>
                  </a:lnTo>
                  <a:lnTo>
                    <a:pt x="6" y="6"/>
                  </a:lnTo>
                  <a:lnTo>
                    <a:pt x="12" y="6"/>
                  </a:lnTo>
                  <a:lnTo>
                    <a:pt x="12" y="0"/>
                  </a:lnTo>
                  <a:lnTo>
                    <a:pt x="24" y="0"/>
                  </a:lnTo>
                  <a:lnTo>
                    <a:pt x="36" y="6"/>
                  </a:lnTo>
                  <a:lnTo>
                    <a:pt x="36" y="12"/>
                  </a:lnTo>
                  <a:lnTo>
                    <a:pt x="36" y="18"/>
                  </a:lnTo>
                  <a:lnTo>
                    <a:pt x="36" y="24"/>
                  </a:lnTo>
                  <a:lnTo>
                    <a:pt x="36" y="30"/>
                  </a:lnTo>
                  <a:lnTo>
                    <a:pt x="36" y="36"/>
                  </a:lnTo>
                  <a:lnTo>
                    <a:pt x="36" y="42"/>
                  </a:lnTo>
                  <a:lnTo>
                    <a:pt x="36" y="48"/>
                  </a:lnTo>
                  <a:lnTo>
                    <a:pt x="24" y="42"/>
                  </a:lnTo>
                  <a:lnTo>
                    <a:pt x="1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56" name="Freeform 1184"/>
            <p:cNvSpPr>
              <a:spLocks/>
            </p:cNvSpPr>
            <p:nvPr/>
          </p:nvSpPr>
          <p:spPr bwMode="auto">
            <a:xfrm>
              <a:off x="4434" y="1746"/>
              <a:ext cx="24" cy="36"/>
            </a:xfrm>
            <a:custGeom>
              <a:avLst/>
              <a:gdLst>
                <a:gd name="T0" fmla="*/ 0 w 24"/>
                <a:gd name="T1" fmla="*/ 18 h 36"/>
                <a:gd name="T2" fmla="*/ 0 w 24"/>
                <a:gd name="T3" fmla="*/ 12 h 36"/>
                <a:gd name="T4" fmla="*/ 0 w 24"/>
                <a:gd name="T5" fmla="*/ 0 h 36"/>
                <a:gd name="T6" fmla="*/ 6 w 24"/>
                <a:gd name="T7" fmla="*/ 0 h 36"/>
                <a:gd name="T8" fmla="*/ 12 w 24"/>
                <a:gd name="T9" fmla="*/ 0 h 36"/>
                <a:gd name="T10" fmla="*/ 18 w 24"/>
                <a:gd name="T11" fmla="*/ 0 h 36"/>
                <a:gd name="T12" fmla="*/ 24 w 24"/>
                <a:gd name="T13" fmla="*/ 6 h 36"/>
                <a:gd name="T14" fmla="*/ 12 w 24"/>
                <a:gd name="T15" fmla="*/ 30 h 36"/>
                <a:gd name="T16" fmla="*/ 6 w 24"/>
                <a:gd name="T17" fmla="*/ 36 h 36"/>
                <a:gd name="T18" fmla="*/ 12 w 24"/>
                <a:gd name="T19" fmla="*/ 36 h 36"/>
                <a:gd name="T20" fmla="*/ 0 w 24"/>
                <a:gd name="T21" fmla="*/ 36 h 36"/>
                <a:gd name="T22" fmla="*/ 6 w 24"/>
                <a:gd name="T23" fmla="*/ 24 h 36"/>
                <a:gd name="T24" fmla="*/ 0 w 24"/>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6">
                  <a:moveTo>
                    <a:pt x="0" y="18"/>
                  </a:moveTo>
                  <a:lnTo>
                    <a:pt x="0" y="12"/>
                  </a:lnTo>
                  <a:lnTo>
                    <a:pt x="0" y="0"/>
                  </a:lnTo>
                  <a:lnTo>
                    <a:pt x="6" y="0"/>
                  </a:lnTo>
                  <a:lnTo>
                    <a:pt x="12" y="0"/>
                  </a:lnTo>
                  <a:lnTo>
                    <a:pt x="18" y="0"/>
                  </a:lnTo>
                  <a:lnTo>
                    <a:pt x="24" y="6"/>
                  </a:lnTo>
                  <a:lnTo>
                    <a:pt x="12" y="30"/>
                  </a:lnTo>
                  <a:lnTo>
                    <a:pt x="6" y="36"/>
                  </a:lnTo>
                  <a:lnTo>
                    <a:pt x="12" y="36"/>
                  </a:lnTo>
                  <a:lnTo>
                    <a:pt x="0" y="36"/>
                  </a:lnTo>
                  <a:lnTo>
                    <a:pt x="6" y="24"/>
                  </a:lnTo>
                  <a:lnTo>
                    <a:pt x="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57" name="Freeform 1185"/>
            <p:cNvSpPr>
              <a:spLocks/>
            </p:cNvSpPr>
            <p:nvPr/>
          </p:nvSpPr>
          <p:spPr bwMode="auto">
            <a:xfrm>
              <a:off x="4212" y="1794"/>
              <a:ext cx="48" cy="42"/>
            </a:xfrm>
            <a:custGeom>
              <a:avLst/>
              <a:gdLst>
                <a:gd name="T0" fmla="*/ 24 w 48"/>
                <a:gd name="T1" fmla="*/ 36 h 42"/>
                <a:gd name="T2" fmla="*/ 0 w 48"/>
                <a:gd name="T3" fmla="*/ 30 h 42"/>
                <a:gd name="T4" fmla="*/ 0 w 48"/>
                <a:gd name="T5" fmla="*/ 24 h 42"/>
                <a:gd name="T6" fmla="*/ 6 w 48"/>
                <a:gd name="T7" fmla="*/ 24 h 42"/>
                <a:gd name="T8" fmla="*/ 6 w 48"/>
                <a:gd name="T9" fmla="*/ 18 h 42"/>
                <a:gd name="T10" fmla="*/ 6 w 48"/>
                <a:gd name="T11" fmla="*/ 12 h 42"/>
                <a:gd name="T12" fmla="*/ 6 w 48"/>
                <a:gd name="T13" fmla="*/ 6 h 42"/>
                <a:gd name="T14" fmla="*/ 6 w 48"/>
                <a:gd name="T15" fmla="*/ 0 h 42"/>
                <a:gd name="T16" fmla="*/ 12 w 48"/>
                <a:gd name="T17" fmla="*/ 0 h 42"/>
                <a:gd name="T18" fmla="*/ 18 w 48"/>
                <a:gd name="T19" fmla="*/ 0 h 42"/>
                <a:gd name="T20" fmla="*/ 24 w 48"/>
                <a:gd name="T21" fmla="*/ 0 h 42"/>
                <a:gd name="T22" fmla="*/ 30 w 48"/>
                <a:gd name="T23" fmla="*/ 0 h 42"/>
                <a:gd name="T24" fmla="*/ 30 w 48"/>
                <a:gd name="T25" fmla="*/ 6 h 42"/>
                <a:gd name="T26" fmla="*/ 30 w 48"/>
                <a:gd name="T27" fmla="*/ 12 h 42"/>
                <a:gd name="T28" fmla="*/ 30 w 48"/>
                <a:gd name="T29" fmla="*/ 18 h 42"/>
                <a:gd name="T30" fmla="*/ 36 w 48"/>
                <a:gd name="T31" fmla="*/ 18 h 42"/>
                <a:gd name="T32" fmla="*/ 42 w 48"/>
                <a:gd name="T33" fmla="*/ 18 h 42"/>
                <a:gd name="T34" fmla="*/ 48 w 48"/>
                <a:gd name="T35" fmla="*/ 18 h 42"/>
                <a:gd name="T36" fmla="*/ 36 w 48"/>
                <a:gd name="T37" fmla="*/ 42 h 42"/>
                <a:gd name="T38" fmla="*/ 30 w 48"/>
                <a:gd name="T39" fmla="*/ 42 h 42"/>
                <a:gd name="T40" fmla="*/ 30 w 48"/>
                <a:gd name="T41" fmla="*/ 36 h 42"/>
                <a:gd name="T42" fmla="*/ 24 w 48"/>
                <a:gd name="T4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2">
                  <a:moveTo>
                    <a:pt x="24" y="36"/>
                  </a:moveTo>
                  <a:lnTo>
                    <a:pt x="0" y="30"/>
                  </a:lnTo>
                  <a:lnTo>
                    <a:pt x="0" y="24"/>
                  </a:lnTo>
                  <a:lnTo>
                    <a:pt x="6" y="24"/>
                  </a:lnTo>
                  <a:lnTo>
                    <a:pt x="6" y="18"/>
                  </a:lnTo>
                  <a:lnTo>
                    <a:pt x="6" y="12"/>
                  </a:lnTo>
                  <a:lnTo>
                    <a:pt x="6" y="6"/>
                  </a:lnTo>
                  <a:lnTo>
                    <a:pt x="6" y="0"/>
                  </a:lnTo>
                  <a:lnTo>
                    <a:pt x="12" y="0"/>
                  </a:lnTo>
                  <a:lnTo>
                    <a:pt x="18" y="0"/>
                  </a:lnTo>
                  <a:lnTo>
                    <a:pt x="24" y="0"/>
                  </a:lnTo>
                  <a:lnTo>
                    <a:pt x="30" y="0"/>
                  </a:lnTo>
                  <a:lnTo>
                    <a:pt x="30" y="6"/>
                  </a:lnTo>
                  <a:lnTo>
                    <a:pt x="30" y="12"/>
                  </a:lnTo>
                  <a:lnTo>
                    <a:pt x="30" y="18"/>
                  </a:lnTo>
                  <a:lnTo>
                    <a:pt x="36" y="18"/>
                  </a:lnTo>
                  <a:lnTo>
                    <a:pt x="42" y="18"/>
                  </a:lnTo>
                  <a:lnTo>
                    <a:pt x="48" y="18"/>
                  </a:lnTo>
                  <a:lnTo>
                    <a:pt x="36" y="42"/>
                  </a:lnTo>
                  <a:lnTo>
                    <a:pt x="30" y="42"/>
                  </a:lnTo>
                  <a:lnTo>
                    <a:pt x="30" y="36"/>
                  </a:lnTo>
                  <a:lnTo>
                    <a:pt x="24"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58" name="Freeform 1186"/>
            <p:cNvSpPr>
              <a:spLocks/>
            </p:cNvSpPr>
            <p:nvPr/>
          </p:nvSpPr>
          <p:spPr bwMode="auto">
            <a:xfrm>
              <a:off x="3666" y="1878"/>
              <a:ext cx="24" cy="42"/>
            </a:xfrm>
            <a:custGeom>
              <a:avLst/>
              <a:gdLst>
                <a:gd name="T0" fmla="*/ 24 w 24"/>
                <a:gd name="T1" fmla="*/ 18 h 42"/>
                <a:gd name="T2" fmla="*/ 18 w 24"/>
                <a:gd name="T3" fmla="*/ 24 h 42"/>
                <a:gd name="T4" fmla="*/ 18 w 24"/>
                <a:gd name="T5" fmla="*/ 30 h 42"/>
                <a:gd name="T6" fmla="*/ 12 w 24"/>
                <a:gd name="T7" fmla="*/ 30 h 42"/>
                <a:gd name="T8" fmla="*/ 12 w 24"/>
                <a:gd name="T9" fmla="*/ 36 h 42"/>
                <a:gd name="T10" fmla="*/ 6 w 24"/>
                <a:gd name="T11" fmla="*/ 36 h 42"/>
                <a:gd name="T12" fmla="*/ 0 w 24"/>
                <a:gd name="T13" fmla="*/ 42 h 42"/>
                <a:gd name="T14" fmla="*/ 0 w 24"/>
                <a:gd name="T15" fmla="*/ 36 h 42"/>
                <a:gd name="T16" fmla="*/ 0 w 24"/>
                <a:gd name="T17" fmla="*/ 0 h 42"/>
                <a:gd name="T18" fmla="*/ 24 w 24"/>
                <a:gd name="T19" fmla="*/ 0 h 42"/>
                <a:gd name="T20" fmla="*/ 24 w 24"/>
                <a:gd name="T2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2">
                  <a:moveTo>
                    <a:pt x="24" y="18"/>
                  </a:moveTo>
                  <a:lnTo>
                    <a:pt x="18" y="24"/>
                  </a:lnTo>
                  <a:lnTo>
                    <a:pt x="18" y="30"/>
                  </a:lnTo>
                  <a:lnTo>
                    <a:pt x="12" y="30"/>
                  </a:lnTo>
                  <a:lnTo>
                    <a:pt x="12" y="36"/>
                  </a:lnTo>
                  <a:lnTo>
                    <a:pt x="6" y="36"/>
                  </a:lnTo>
                  <a:lnTo>
                    <a:pt x="0" y="42"/>
                  </a:lnTo>
                  <a:lnTo>
                    <a:pt x="0" y="36"/>
                  </a:lnTo>
                  <a:lnTo>
                    <a:pt x="0" y="0"/>
                  </a:lnTo>
                  <a:lnTo>
                    <a:pt x="24" y="0"/>
                  </a:lnTo>
                  <a:lnTo>
                    <a:pt x="24"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59" name="Freeform 1187"/>
            <p:cNvSpPr>
              <a:spLocks/>
            </p:cNvSpPr>
            <p:nvPr/>
          </p:nvSpPr>
          <p:spPr bwMode="auto">
            <a:xfrm>
              <a:off x="894" y="1686"/>
              <a:ext cx="126" cy="48"/>
            </a:xfrm>
            <a:custGeom>
              <a:avLst/>
              <a:gdLst>
                <a:gd name="T0" fmla="*/ 0 w 126"/>
                <a:gd name="T1" fmla="*/ 36 h 48"/>
                <a:gd name="T2" fmla="*/ 6 w 126"/>
                <a:gd name="T3" fmla="*/ 36 h 48"/>
                <a:gd name="T4" fmla="*/ 6 w 126"/>
                <a:gd name="T5" fmla="*/ 18 h 48"/>
                <a:gd name="T6" fmla="*/ 12 w 126"/>
                <a:gd name="T7" fmla="*/ 18 h 48"/>
                <a:gd name="T8" fmla="*/ 12 w 126"/>
                <a:gd name="T9" fmla="*/ 12 h 48"/>
                <a:gd name="T10" fmla="*/ 18 w 126"/>
                <a:gd name="T11" fmla="*/ 12 h 48"/>
                <a:gd name="T12" fmla="*/ 24 w 126"/>
                <a:gd name="T13" fmla="*/ 12 h 48"/>
                <a:gd name="T14" fmla="*/ 30 w 126"/>
                <a:gd name="T15" fmla="*/ 18 h 48"/>
                <a:gd name="T16" fmla="*/ 36 w 126"/>
                <a:gd name="T17" fmla="*/ 18 h 48"/>
                <a:gd name="T18" fmla="*/ 42 w 126"/>
                <a:gd name="T19" fmla="*/ 18 h 48"/>
                <a:gd name="T20" fmla="*/ 48 w 126"/>
                <a:gd name="T21" fmla="*/ 12 h 48"/>
                <a:gd name="T22" fmla="*/ 54 w 126"/>
                <a:gd name="T23" fmla="*/ 12 h 48"/>
                <a:gd name="T24" fmla="*/ 60 w 126"/>
                <a:gd name="T25" fmla="*/ 6 h 48"/>
                <a:gd name="T26" fmla="*/ 78 w 126"/>
                <a:gd name="T27" fmla="*/ 0 h 48"/>
                <a:gd name="T28" fmla="*/ 126 w 126"/>
                <a:gd name="T29" fmla="*/ 12 h 48"/>
                <a:gd name="T30" fmla="*/ 126 w 126"/>
                <a:gd name="T31" fmla="*/ 24 h 48"/>
                <a:gd name="T32" fmla="*/ 120 w 126"/>
                <a:gd name="T33" fmla="*/ 30 h 48"/>
                <a:gd name="T34" fmla="*/ 120 w 126"/>
                <a:gd name="T35" fmla="*/ 36 h 48"/>
                <a:gd name="T36" fmla="*/ 108 w 126"/>
                <a:gd name="T37" fmla="*/ 30 h 48"/>
                <a:gd name="T38" fmla="*/ 108 w 126"/>
                <a:gd name="T39" fmla="*/ 36 h 48"/>
                <a:gd name="T40" fmla="*/ 102 w 126"/>
                <a:gd name="T41" fmla="*/ 36 h 48"/>
                <a:gd name="T42" fmla="*/ 90 w 126"/>
                <a:gd name="T43" fmla="*/ 30 h 48"/>
                <a:gd name="T44" fmla="*/ 84 w 126"/>
                <a:gd name="T45" fmla="*/ 36 h 48"/>
                <a:gd name="T46" fmla="*/ 78 w 126"/>
                <a:gd name="T47" fmla="*/ 36 h 48"/>
                <a:gd name="T48" fmla="*/ 72 w 126"/>
                <a:gd name="T49" fmla="*/ 36 h 48"/>
                <a:gd name="T50" fmla="*/ 66 w 126"/>
                <a:gd name="T51" fmla="*/ 30 h 48"/>
                <a:gd name="T52" fmla="*/ 66 w 126"/>
                <a:gd name="T53" fmla="*/ 24 h 48"/>
                <a:gd name="T54" fmla="*/ 60 w 126"/>
                <a:gd name="T55" fmla="*/ 24 h 48"/>
                <a:gd name="T56" fmla="*/ 54 w 126"/>
                <a:gd name="T57" fmla="*/ 30 h 48"/>
                <a:gd name="T58" fmla="*/ 48 w 126"/>
                <a:gd name="T59" fmla="*/ 30 h 48"/>
                <a:gd name="T60" fmla="*/ 42 w 126"/>
                <a:gd name="T61" fmla="*/ 30 h 48"/>
                <a:gd name="T62" fmla="*/ 36 w 126"/>
                <a:gd name="T63" fmla="*/ 30 h 48"/>
                <a:gd name="T64" fmla="*/ 36 w 126"/>
                <a:gd name="T65" fmla="*/ 36 h 48"/>
                <a:gd name="T66" fmla="*/ 30 w 126"/>
                <a:gd name="T67" fmla="*/ 36 h 48"/>
                <a:gd name="T68" fmla="*/ 30 w 126"/>
                <a:gd name="T69" fmla="*/ 42 h 48"/>
                <a:gd name="T70" fmla="*/ 24 w 126"/>
                <a:gd name="T71" fmla="*/ 48 h 48"/>
                <a:gd name="T72" fmla="*/ 0 w 126"/>
                <a:gd name="T7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48">
                  <a:moveTo>
                    <a:pt x="0" y="36"/>
                  </a:moveTo>
                  <a:lnTo>
                    <a:pt x="6" y="36"/>
                  </a:lnTo>
                  <a:lnTo>
                    <a:pt x="6" y="18"/>
                  </a:lnTo>
                  <a:lnTo>
                    <a:pt x="12" y="18"/>
                  </a:lnTo>
                  <a:lnTo>
                    <a:pt x="12" y="12"/>
                  </a:lnTo>
                  <a:lnTo>
                    <a:pt x="18" y="12"/>
                  </a:lnTo>
                  <a:lnTo>
                    <a:pt x="24" y="12"/>
                  </a:lnTo>
                  <a:lnTo>
                    <a:pt x="30" y="18"/>
                  </a:lnTo>
                  <a:lnTo>
                    <a:pt x="36" y="18"/>
                  </a:lnTo>
                  <a:lnTo>
                    <a:pt x="42" y="18"/>
                  </a:lnTo>
                  <a:lnTo>
                    <a:pt x="48" y="12"/>
                  </a:lnTo>
                  <a:lnTo>
                    <a:pt x="54" y="12"/>
                  </a:lnTo>
                  <a:lnTo>
                    <a:pt x="60" y="6"/>
                  </a:lnTo>
                  <a:lnTo>
                    <a:pt x="78" y="0"/>
                  </a:lnTo>
                  <a:lnTo>
                    <a:pt x="126" y="12"/>
                  </a:lnTo>
                  <a:lnTo>
                    <a:pt x="126" y="24"/>
                  </a:lnTo>
                  <a:lnTo>
                    <a:pt x="120" y="30"/>
                  </a:lnTo>
                  <a:lnTo>
                    <a:pt x="120" y="36"/>
                  </a:lnTo>
                  <a:lnTo>
                    <a:pt x="108" y="30"/>
                  </a:lnTo>
                  <a:lnTo>
                    <a:pt x="108" y="36"/>
                  </a:lnTo>
                  <a:lnTo>
                    <a:pt x="102" y="36"/>
                  </a:lnTo>
                  <a:lnTo>
                    <a:pt x="90" y="30"/>
                  </a:lnTo>
                  <a:lnTo>
                    <a:pt x="84" y="36"/>
                  </a:lnTo>
                  <a:lnTo>
                    <a:pt x="78" y="36"/>
                  </a:lnTo>
                  <a:lnTo>
                    <a:pt x="72" y="36"/>
                  </a:lnTo>
                  <a:lnTo>
                    <a:pt x="66" y="30"/>
                  </a:lnTo>
                  <a:lnTo>
                    <a:pt x="66" y="24"/>
                  </a:lnTo>
                  <a:lnTo>
                    <a:pt x="60" y="24"/>
                  </a:lnTo>
                  <a:lnTo>
                    <a:pt x="54" y="30"/>
                  </a:lnTo>
                  <a:lnTo>
                    <a:pt x="48" y="30"/>
                  </a:lnTo>
                  <a:lnTo>
                    <a:pt x="42" y="30"/>
                  </a:lnTo>
                  <a:lnTo>
                    <a:pt x="36" y="30"/>
                  </a:lnTo>
                  <a:lnTo>
                    <a:pt x="36" y="36"/>
                  </a:lnTo>
                  <a:lnTo>
                    <a:pt x="30" y="36"/>
                  </a:lnTo>
                  <a:lnTo>
                    <a:pt x="30" y="42"/>
                  </a:lnTo>
                  <a:lnTo>
                    <a:pt x="24" y="48"/>
                  </a:lnTo>
                  <a:lnTo>
                    <a:pt x="0"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60" name="Freeform 1188"/>
            <p:cNvSpPr>
              <a:spLocks/>
            </p:cNvSpPr>
            <p:nvPr/>
          </p:nvSpPr>
          <p:spPr bwMode="auto">
            <a:xfrm>
              <a:off x="3690" y="1872"/>
              <a:ext cx="42" cy="30"/>
            </a:xfrm>
            <a:custGeom>
              <a:avLst/>
              <a:gdLst>
                <a:gd name="T0" fmla="*/ 24 w 42"/>
                <a:gd name="T1" fmla="*/ 24 h 30"/>
                <a:gd name="T2" fmla="*/ 18 w 42"/>
                <a:gd name="T3" fmla="*/ 24 h 30"/>
                <a:gd name="T4" fmla="*/ 12 w 42"/>
                <a:gd name="T5" fmla="*/ 24 h 30"/>
                <a:gd name="T6" fmla="*/ 6 w 42"/>
                <a:gd name="T7" fmla="*/ 18 h 30"/>
                <a:gd name="T8" fmla="*/ 0 w 42"/>
                <a:gd name="T9" fmla="*/ 24 h 30"/>
                <a:gd name="T10" fmla="*/ 0 w 42"/>
                <a:gd name="T11" fmla="*/ 6 h 30"/>
                <a:gd name="T12" fmla="*/ 6 w 42"/>
                <a:gd name="T13" fmla="*/ 6 h 30"/>
                <a:gd name="T14" fmla="*/ 12 w 42"/>
                <a:gd name="T15" fmla="*/ 0 h 30"/>
                <a:gd name="T16" fmla="*/ 30 w 42"/>
                <a:gd name="T17" fmla="*/ 0 h 30"/>
                <a:gd name="T18" fmla="*/ 36 w 42"/>
                <a:gd name="T19" fmla="*/ 0 h 30"/>
                <a:gd name="T20" fmla="*/ 42 w 42"/>
                <a:gd name="T21" fmla="*/ 6 h 30"/>
                <a:gd name="T22" fmla="*/ 36 w 42"/>
                <a:gd name="T23" fmla="*/ 12 h 30"/>
                <a:gd name="T24" fmla="*/ 42 w 42"/>
                <a:gd name="T25" fmla="*/ 12 h 30"/>
                <a:gd name="T26" fmla="*/ 36 w 42"/>
                <a:gd name="T27" fmla="*/ 12 h 30"/>
                <a:gd name="T28" fmla="*/ 42 w 42"/>
                <a:gd name="T29" fmla="*/ 30 h 30"/>
                <a:gd name="T30" fmla="*/ 36 w 42"/>
                <a:gd name="T31" fmla="*/ 30 h 30"/>
                <a:gd name="T32" fmla="*/ 30 w 42"/>
                <a:gd name="T33" fmla="*/ 30 h 30"/>
                <a:gd name="T34" fmla="*/ 30 w 42"/>
                <a:gd name="T35" fmla="*/ 24 h 30"/>
                <a:gd name="T36" fmla="*/ 24 w 42"/>
                <a:gd name="T3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0">
                  <a:moveTo>
                    <a:pt x="24" y="24"/>
                  </a:moveTo>
                  <a:lnTo>
                    <a:pt x="18" y="24"/>
                  </a:lnTo>
                  <a:lnTo>
                    <a:pt x="12" y="24"/>
                  </a:lnTo>
                  <a:lnTo>
                    <a:pt x="6" y="18"/>
                  </a:lnTo>
                  <a:lnTo>
                    <a:pt x="0" y="24"/>
                  </a:lnTo>
                  <a:lnTo>
                    <a:pt x="0" y="6"/>
                  </a:lnTo>
                  <a:lnTo>
                    <a:pt x="6" y="6"/>
                  </a:lnTo>
                  <a:lnTo>
                    <a:pt x="12" y="0"/>
                  </a:lnTo>
                  <a:lnTo>
                    <a:pt x="30" y="0"/>
                  </a:lnTo>
                  <a:lnTo>
                    <a:pt x="36" y="0"/>
                  </a:lnTo>
                  <a:lnTo>
                    <a:pt x="42" y="6"/>
                  </a:lnTo>
                  <a:lnTo>
                    <a:pt x="36" y="12"/>
                  </a:lnTo>
                  <a:lnTo>
                    <a:pt x="42" y="12"/>
                  </a:lnTo>
                  <a:lnTo>
                    <a:pt x="36" y="12"/>
                  </a:lnTo>
                  <a:lnTo>
                    <a:pt x="42" y="30"/>
                  </a:lnTo>
                  <a:lnTo>
                    <a:pt x="36" y="30"/>
                  </a:lnTo>
                  <a:lnTo>
                    <a:pt x="30" y="30"/>
                  </a:lnTo>
                  <a:lnTo>
                    <a:pt x="30" y="24"/>
                  </a:lnTo>
                  <a:lnTo>
                    <a:pt x="2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61" name="Freeform 1189"/>
            <p:cNvSpPr>
              <a:spLocks/>
            </p:cNvSpPr>
            <p:nvPr/>
          </p:nvSpPr>
          <p:spPr bwMode="auto">
            <a:xfrm>
              <a:off x="2688" y="1926"/>
              <a:ext cx="42" cy="36"/>
            </a:xfrm>
            <a:custGeom>
              <a:avLst/>
              <a:gdLst>
                <a:gd name="T0" fmla="*/ 0 w 42"/>
                <a:gd name="T1" fmla="*/ 36 h 36"/>
                <a:gd name="T2" fmla="*/ 0 w 42"/>
                <a:gd name="T3" fmla="*/ 12 h 36"/>
                <a:gd name="T4" fmla="*/ 0 w 42"/>
                <a:gd name="T5" fmla="*/ 0 h 36"/>
                <a:gd name="T6" fmla="*/ 42 w 42"/>
                <a:gd name="T7" fmla="*/ 0 h 36"/>
                <a:gd name="T8" fmla="*/ 42 w 42"/>
                <a:gd name="T9" fmla="*/ 18 h 36"/>
                <a:gd name="T10" fmla="*/ 42 w 42"/>
                <a:gd name="T11" fmla="*/ 36 h 36"/>
                <a:gd name="T12" fmla="*/ 0 w 4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0" y="36"/>
                  </a:moveTo>
                  <a:lnTo>
                    <a:pt x="0" y="12"/>
                  </a:lnTo>
                  <a:lnTo>
                    <a:pt x="0" y="0"/>
                  </a:lnTo>
                  <a:lnTo>
                    <a:pt x="42" y="0"/>
                  </a:lnTo>
                  <a:lnTo>
                    <a:pt x="42" y="18"/>
                  </a:lnTo>
                  <a:lnTo>
                    <a:pt x="42"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62" name="Freeform 1190"/>
            <p:cNvSpPr>
              <a:spLocks/>
            </p:cNvSpPr>
            <p:nvPr/>
          </p:nvSpPr>
          <p:spPr bwMode="auto">
            <a:xfrm>
              <a:off x="3642" y="1878"/>
              <a:ext cx="24" cy="42"/>
            </a:xfrm>
            <a:custGeom>
              <a:avLst/>
              <a:gdLst>
                <a:gd name="T0" fmla="*/ 18 w 24"/>
                <a:gd name="T1" fmla="*/ 42 h 42"/>
                <a:gd name="T2" fmla="*/ 0 w 24"/>
                <a:gd name="T3" fmla="*/ 42 h 42"/>
                <a:gd name="T4" fmla="*/ 0 w 24"/>
                <a:gd name="T5" fmla="*/ 18 h 42"/>
                <a:gd name="T6" fmla="*/ 6 w 24"/>
                <a:gd name="T7" fmla="*/ 6 h 42"/>
                <a:gd name="T8" fmla="*/ 12 w 24"/>
                <a:gd name="T9" fmla="*/ 0 h 42"/>
                <a:gd name="T10" fmla="*/ 24 w 24"/>
                <a:gd name="T11" fmla="*/ 0 h 42"/>
                <a:gd name="T12" fmla="*/ 24 w 24"/>
                <a:gd name="T13" fmla="*/ 36 h 42"/>
                <a:gd name="T14" fmla="*/ 24 w 24"/>
                <a:gd name="T15" fmla="*/ 42 h 42"/>
                <a:gd name="T16" fmla="*/ 18 w 2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2">
                  <a:moveTo>
                    <a:pt x="18" y="42"/>
                  </a:moveTo>
                  <a:lnTo>
                    <a:pt x="0" y="42"/>
                  </a:lnTo>
                  <a:lnTo>
                    <a:pt x="0" y="18"/>
                  </a:lnTo>
                  <a:lnTo>
                    <a:pt x="6" y="6"/>
                  </a:lnTo>
                  <a:lnTo>
                    <a:pt x="12" y="0"/>
                  </a:lnTo>
                  <a:lnTo>
                    <a:pt x="24" y="0"/>
                  </a:lnTo>
                  <a:lnTo>
                    <a:pt x="24" y="36"/>
                  </a:lnTo>
                  <a:lnTo>
                    <a:pt x="24" y="42"/>
                  </a:lnTo>
                  <a:lnTo>
                    <a:pt x="1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63" name="Freeform 1191"/>
            <p:cNvSpPr>
              <a:spLocks/>
            </p:cNvSpPr>
            <p:nvPr/>
          </p:nvSpPr>
          <p:spPr bwMode="auto">
            <a:xfrm>
              <a:off x="876" y="1662"/>
              <a:ext cx="30" cy="60"/>
            </a:xfrm>
            <a:custGeom>
              <a:avLst/>
              <a:gdLst>
                <a:gd name="T0" fmla="*/ 12 w 30"/>
                <a:gd name="T1" fmla="*/ 60 h 60"/>
                <a:gd name="T2" fmla="*/ 12 w 30"/>
                <a:gd name="T3" fmla="*/ 54 h 60"/>
                <a:gd name="T4" fmla="*/ 6 w 30"/>
                <a:gd name="T5" fmla="*/ 54 h 60"/>
                <a:gd name="T6" fmla="*/ 6 w 30"/>
                <a:gd name="T7" fmla="*/ 48 h 60"/>
                <a:gd name="T8" fmla="*/ 6 w 30"/>
                <a:gd name="T9" fmla="*/ 42 h 60"/>
                <a:gd name="T10" fmla="*/ 0 w 30"/>
                <a:gd name="T11" fmla="*/ 42 h 60"/>
                <a:gd name="T12" fmla="*/ 0 w 30"/>
                <a:gd name="T13" fmla="*/ 36 h 60"/>
                <a:gd name="T14" fmla="*/ 0 w 30"/>
                <a:gd name="T15" fmla="*/ 30 h 60"/>
                <a:gd name="T16" fmla="*/ 6 w 30"/>
                <a:gd name="T17" fmla="*/ 30 h 60"/>
                <a:gd name="T18" fmla="*/ 0 w 30"/>
                <a:gd name="T19" fmla="*/ 30 h 60"/>
                <a:gd name="T20" fmla="*/ 0 w 30"/>
                <a:gd name="T21" fmla="*/ 24 h 60"/>
                <a:gd name="T22" fmla="*/ 0 w 30"/>
                <a:gd name="T23" fmla="*/ 18 h 60"/>
                <a:gd name="T24" fmla="*/ 0 w 30"/>
                <a:gd name="T25" fmla="*/ 12 h 60"/>
                <a:gd name="T26" fmla="*/ 0 w 30"/>
                <a:gd name="T27" fmla="*/ 6 h 60"/>
                <a:gd name="T28" fmla="*/ 0 w 30"/>
                <a:gd name="T29" fmla="*/ 0 h 60"/>
                <a:gd name="T30" fmla="*/ 6 w 30"/>
                <a:gd name="T31" fmla="*/ 0 h 60"/>
                <a:gd name="T32" fmla="*/ 24 w 30"/>
                <a:gd name="T33" fmla="*/ 6 h 60"/>
                <a:gd name="T34" fmla="*/ 24 w 30"/>
                <a:gd name="T35" fmla="*/ 12 h 60"/>
                <a:gd name="T36" fmla="*/ 24 w 30"/>
                <a:gd name="T37" fmla="*/ 24 h 60"/>
                <a:gd name="T38" fmla="*/ 18 w 30"/>
                <a:gd name="T39" fmla="*/ 24 h 60"/>
                <a:gd name="T40" fmla="*/ 18 w 30"/>
                <a:gd name="T41" fmla="*/ 42 h 60"/>
                <a:gd name="T42" fmla="*/ 24 w 30"/>
                <a:gd name="T43" fmla="*/ 36 h 60"/>
                <a:gd name="T44" fmla="*/ 30 w 30"/>
                <a:gd name="T45" fmla="*/ 36 h 60"/>
                <a:gd name="T46" fmla="*/ 30 w 30"/>
                <a:gd name="T47" fmla="*/ 42 h 60"/>
                <a:gd name="T48" fmla="*/ 24 w 30"/>
                <a:gd name="T49" fmla="*/ 42 h 60"/>
                <a:gd name="T50" fmla="*/ 24 w 30"/>
                <a:gd name="T51" fmla="*/ 60 h 60"/>
                <a:gd name="T52" fmla="*/ 18 w 30"/>
                <a:gd name="T53" fmla="*/ 60 h 60"/>
                <a:gd name="T54" fmla="*/ 12 w 30"/>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60">
                  <a:moveTo>
                    <a:pt x="12" y="60"/>
                  </a:moveTo>
                  <a:lnTo>
                    <a:pt x="12" y="54"/>
                  </a:lnTo>
                  <a:lnTo>
                    <a:pt x="6" y="54"/>
                  </a:lnTo>
                  <a:lnTo>
                    <a:pt x="6" y="48"/>
                  </a:lnTo>
                  <a:lnTo>
                    <a:pt x="6" y="42"/>
                  </a:lnTo>
                  <a:lnTo>
                    <a:pt x="0" y="42"/>
                  </a:lnTo>
                  <a:lnTo>
                    <a:pt x="0" y="36"/>
                  </a:lnTo>
                  <a:lnTo>
                    <a:pt x="0" y="30"/>
                  </a:lnTo>
                  <a:lnTo>
                    <a:pt x="6" y="30"/>
                  </a:lnTo>
                  <a:lnTo>
                    <a:pt x="0" y="30"/>
                  </a:lnTo>
                  <a:lnTo>
                    <a:pt x="0" y="24"/>
                  </a:lnTo>
                  <a:lnTo>
                    <a:pt x="0" y="18"/>
                  </a:lnTo>
                  <a:lnTo>
                    <a:pt x="0" y="12"/>
                  </a:lnTo>
                  <a:lnTo>
                    <a:pt x="0" y="6"/>
                  </a:lnTo>
                  <a:lnTo>
                    <a:pt x="0" y="0"/>
                  </a:lnTo>
                  <a:lnTo>
                    <a:pt x="6" y="0"/>
                  </a:lnTo>
                  <a:lnTo>
                    <a:pt x="24" y="6"/>
                  </a:lnTo>
                  <a:lnTo>
                    <a:pt x="24" y="12"/>
                  </a:lnTo>
                  <a:lnTo>
                    <a:pt x="24" y="24"/>
                  </a:lnTo>
                  <a:lnTo>
                    <a:pt x="18" y="24"/>
                  </a:lnTo>
                  <a:lnTo>
                    <a:pt x="18" y="42"/>
                  </a:lnTo>
                  <a:lnTo>
                    <a:pt x="24" y="36"/>
                  </a:lnTo>
                  <a:lnTo>
                    <a:pt x="30" y="36"/>
                  </a:lnTo>
                  <a:lnTo>
                    <a:pt x="30" y="42"/>
                  </a:lnTo>
                  <a:lnTo>
                    <a:pt x="24" y="42"/>
                  </a:lnTo>
                  <a:lnTo>
                    <a:pt x="24" y="60"/>
                  </a:lnTo>
                  <a:lnTo>
                    <a:pt x="18" y="60"/>
                  </a:lnTo>
                  <a:lnTo>
                    <a:pt x="12"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64" name="Freeform 1192"/>
            <p:cNvSpPr>
              <a:spLocks/>
            </p:cNvSpPr>
            <p:nvPr/>
          </p:nvSpPr>
          <p:spPr bwMode="auto">
            <a:xfrm>
              <a:off x="4038" y="1824"/>
              <a:ext cx="30" cy="36"/>
            </a:xfrm>
            <a:custGeom>
              <a:avLst/>
              <a:gdLst>
                <a:gd name="T0" fmla="*/ 0 w 30"/>
                <a:gd name="T1" fmla="*/ 24 h 36"/>
                <a:gd name="T2" fmla="*/ 0 w 30"/>
                <a:gd name="T3" fmla="*/ 18 h 36"/>
                <a:gd name="T4" fmla="*/ 0 w 30"/>
                <a:gd name="T5" fmla="*/ 12 h 36"/>
                <a:gd name="T6" fmla="*/ 6 w 30"/>
                <a:gd name="T7" fmla="*/ 12 h 36"/>
                <a:gd name="T8" fmla="*/ 12 w 30"/>
                <a:gd name="T9" fmla="*/ 6 h 36"/>
                <a:gd name="T10" fmla="*/ 18 w 30"/>
                <a:gd name="T11" fmla="*/ 0 h 36"/>
                <a:gd name="T12" fmla="*/ 24 w 30"/>
                <a:gd name="T13" fmla="*/ 0 h 36"/>
                <a:gd name="T14" fmla="*/ 24 w 30"/>
                <a:gd name="T15" fmla="*/ 6 h 36"/>
                <a:gd name="T16" fmla="*/ 30 w 30"/>
                <a:gd name="T17" fmla="*/ 6 h 36"/>
                <a:gd name="T18" fmla="*/ 30 w 30"/>
                <a:gd name="T19" fmla="*/ 12 h 36"/>
                <a:gd name="T20" fmla="*/ 30 w 30"/>
                <a:gd name="T21" fmla="*/ 18 h 36"/>
                <a:gd name="T22" fmla="*/ 30 w 30"/>
                <a:gd name="T23" fmla="*/ 24 h 36"/>
                <a:gd name="T24" fmla="*/ 24 w 30"/>
                <a:gd name="T25" fmla="*/ 30 h 36"/>
                <a:gd name="T26" fmla="*/ 12 w 30"/>
                <a:gd name="T27" fmla="*/ 36 h 36"/>
                <a:gd name="T28" fmla="*/ 18 w 30"/>
                <a:gd name="T29" fmla="*/ 36 h 36"/>
                <a:gd name="T30" fmla="*/ 12 w 30"/>
                <a:gd name="T31" fmla="*/ 30 h 36"/>
                <a:gd name="T32" fmla="*/ 6 w 30"/>
                <a:gd name="T33" fmla="*/ 30 h 36"/>
                <a:gd name="T34" fmla="*/ 6 w 30"/>
                <a:gd name="T35" fmla="*/ 24 h 36"/>
                <a:gd name="T36" fmla="*/ 0 w 30"/>
                <a:gd name="T3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6">
                  <a:moveTo>
                    <a:pt x="0" y="24"/>
                  </a:moveTo>
                  <a:lnTo>
                    <a:pt x="0" y="18"/>
                  </a:lnTo>
                  <a:lnTo>
                    <a:pt x="0" y="12"/>
                  </a:lnTo>
                  <a:lnTo>
                    <a:pt x="6" y="12"/>
                  </a:lnTo>
                  <a:lnTo>
                    <a:pt x="12" y="6"/>
                  </a:lnTo>
                  <a:lnTo>
                    <a:pt x="18" y="0"/>
                  </a:lnTo>
                  <a:lnTo>
                    <a:pt x="24" y="0"/>
                  </a:lnTo>
                  <a:lnTo>
                    <a:pt x="24" y="6"/>
                  </a:lnTo>
                  <a:lnTo>
                    <a:pt x="30" y="6"/>
                  </a:lnTo>
                  <a:lnTo>
                    <a:pt x="30" y="12"/>
                  </a:lnTo>
                  <a:lnTo>
                    <a:pt x="30" y="18"/>
                  </a:lnTo>
                  <a:lnTo>
                    <a:pt x="30" y="24"/>
                  </a:lnTo>
                  <a:lnTo>
                    <a:pt x="24" y="30"/>
                  </a:lnTo>
                  <a:lnTo>
                    <a:pt x="12" y="36"/>
                  </a:lnTo>
                  <a:lnTo>
                    <a:pt x="18" y="36"/>
                  </a:lnTo>
                  <a:lnTo>
                    <a:pt x="12" y="30"/>
                  </a:lnTo>
                  <a:lnTo>
                    <a:pt x="6" y="30"/>
                  </a:lnTo>
                  <a:lnTo>
                    <a:pt x="6"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65" name="Freeform 1193"/>
            <p:cNvSpPr>
              <a:spLocks/>
            </p:cNvSpPr>
            <p:nvPr/>
          </p:nvSpPr>
          <p:spPr bwMode="auto">
            <a:xfrm>
              <a:off x="2982" y="1926"/>
              <a:ext cx="42" cy="42"/>
            </a:xfrm>
            <a:custGeom>
              <a:avLst/>
              <a:gdLst>
                <a:gd name="T0" fmla="*/ 42 w 42"/>
                <a:gd name="T1" fmla="*/ 36 h 42"/>
                <a:gd name="T2" fmla="*/ 18 w 42"/>
                <a:gd name="T3" fmla="*/ 36 h 42"/>
                <a:gd name="T4" fmla="*/ 18 w 42"/>
                <a:gd name="T5" fmla="*/ 42 h 42"/>
                <a:gd name="T6" fmla="*/ 0 w 42"/>
                <a:gd name="T7" fmla="*/ 42 h 42"/>
                <a:gd name="T8" fmla="*/ 0 w 42"/>
                <a:gd name="T9" fmla="*/ 18 h 42"/>
                <a:gd name="T10" fmla="*/ 6 w 42"/>
                <a:gd name="T11" fmla="*/ 12 h 42"/>
                <a:gd name="T12" fmla="*/ 0 w 42"/>
                <a:gd name="T13" fmla="*/ 12 h 42"/>
                <a:gd name="T14" fmla="*/ 6 w 42"/>
                <a:gd name="T15" fmla="*/ 12 h 42"/>
                <a:gd name="T16" fmla="*/ 6 w 42"/>
                <a:gd name="T17" fmla="*/ 18 h 42"/>
                <a:gd name="T18" fmla="*/ 12 w 42"/>
                <a:gd name="T19" fmla="*/ 12 h 42"/>
                <a:gd name="T20" fmla="*/ 18 w 42"/>
                <a:gd name="T21" fmla="*/ 6 h 42"/>
                <a:gd name="T22" fmla="*/ 24 w 42"/>
                <a:gd name="T23" fmla="*/ 12 h 42"/>
                <a:gd name="T24" fmla="*/ 30 w 42"/>
                <a:gd name="T25" fmla="*/ 6 h 42"/>
                <a:gd name="T26" fmla="*/ 36 w 42"/>
                <a:gd name="T27" fmla="*/ 6 h 42"/>
                <a:gd name="T28" fmla="*/ 42 w 42"/>
                <a:gd name="T29" fmla="*/ 6 h 42"/>
                <a:gd name="T30" fmla="*/ 42 w 42"/>
                <a:gd name="T31" fmla="*/ 0 h 42"/>
                <a:gd name="T32" fmla="*/ 42 w 42"/>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2">
                  <a:moveTo>
                    <a:pt x="42" y="36"/>
                  </a:moveTo>
                  <a:lnTo>
                    <a:pt x="18" y="36"/>
                  </a:lnTo>
                  <a:lnTo>
                    <a:pt x="18" y="42"/>
                  </a:lnTo>
                  <a:lnTo>
                    <a:pt x="0" y="42"/>
                  </a:lnTo>
                  <a:lnTo>
                    <a:pt x="0" y="18"/>
                  </a:lnTo>
                  <a:lnTo>
                    <a:pt x="6" y="12"/>
                  </a:lnTo>
                  <a:lnTo>
                    <a:pt x="0" y="12"/>
                  </a:lnTo>
                  <a:lnTo>
                    <a:pt x="6" y="12"/>
                  </a:lnTo>
                  <a:lnTo>
                    <a:pt x="6" y="18"/>
                  </a:lnTo>
                  <a:lnTo>
                    <a:pt x="12" y="12"/>
                  </a:lnTo>
                  <a:lnTo>
                    <a:pt x="18" y="6"/>
                  </a:lnTo>
                  <a:lnTo>
                    <a:pt x="24" y="12"/>
                  </a:lnTo>
                  <a:lnTo>
                    <a:pt x="30" y="6"/>
                  </a:lnTo>
                  <a:lnTo>
                    <a:pt x="36" y="6"/>
                  </a:lnTo>
                  <a:lnTo>
                    <a:pt x="42" y="6"/>
                  </a:lnTo>
                  <a:lnTo>
                    <a:pt x="42" y="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66" name="Freeform 1194"/>
            <p:cNvSpPr>
              <a:spLocks noEditPoints="1"/>
            </p:cNvSpPr>
            <p:nvPr/>
          </p:nvSpPr>
          <p:spPr bwMode="auto">
            <a:xfrm>
              <a:off x="4332" y="1770"/>
              <a:ext cx="42" cy="48"/>
            </a:xfrm>
            <a:custGeom>
              <a:avLst/>
              <a:gdLst>
                <a:gd name="T0" fmla="*/ 18 w 42"/>
                <a:gd name="T1" fmla="*/ 36 h 48"/>
                <a:gd name="T2" fmla="*/ 12 w 42"/>
                <a:gd name="T3" fmla="*/ 30 h 48"/>
                <a:gd name="T4" fmla="*/ 18 w 42"/>
                <a:gd name="T5" fmla="*/ 18 h 48"/>
                <a:gd name="T6" fmla="*/ 18 w 42"/>
                <a:gd name="T7" fmla="*/ 12 h 48"/>
                <a:gd name="T8" fmla="*/ 18 w 42"/>
                <a:gd name="T9" fmla="*/ 6 h 48"/>
                <a:gd name="T10" fmla="*/ 24 w 42"/>
                <a:gd name="T11" fmla="*/ 6 h 48"/>
                <a:gd name="T12" fmla="*/ 24 w 42"/>
                <a:gd name="T13" fmla="*/ 0 h 48"/>
                <a:gd name="T14" fmla="*/ 30 w 42"/>
                <a:gd name="T15" fmla="*/ 0 h 48"/>
                <a:gd name="T16" fmla="*/ 36 w 42"/>
                <a:gd name="T17" fmla="*/ 0 h 48"/>
                <a:gd name="T18" fmla="*/ 42 w 42"/>
                <a:gd name="T19" fmla="*/ 12 h 48"/>
                <a:gd name="T20" fmla="*/ 36 w 42"/>
                <a:gd name="T21" fmla="*/ 12 h 48"/>
                <a:gd name="T22" fmla="*/ 36 w 42"/>
                <a:gd name="T23" fmla="*/ 18 h 48"/>
                <a:gd name="T24" fmla="*/ 36 w 42"/>
                <a:gd name="T25" fmla="*/ 24 h 48"/>
                <a:gd name="T26" fmla="*/ 30 w 42"/>
                <a:gd name="T27" fmla="*/ 24 h 48"/>
                <a:gd name="T28" fmla="*/ 30 w 42"/>
                <a:gd name="T29" fmla="*/ 30 h 48"/>
                <a:gd name="T30" fmla="*/ 30 w 42"/>
                <a:gd name="T31" fmla="*/ 36 h 48"/>
                <a:gd name="T32" fmla="*/ 18 w 42"/>
                <a:gd name="T33" fmla="*/ 36 h 48"/>
                <a:gd name="T34" fmla="*/ 6 w 42"/>
                <a:gd name="T35" fmla="*/ 42 h 48"/>
                <a:gd name="T36" fmla="*/ 6 w 42"/>
                <a:gd name="T37" fmla="*/ 36 h 48"/>
                <a:gd name="T38" fmla="*/ 0 w 42"/>
                <a:gd name="T39" fmla="*/ 36 h 48"/>
                <a:gd name="T40" fmla="*/ 6 w 42"/>
                <a:gd name="T41" fmla="*/ 36 h 48"/>
                <a:gd name="T42" fmla="*/ 6 w 42"/>
                <a:gd name="T43" fmla="*/ 42 h 48"/>
                <a:gd name="T44" fmla="*/ 0 w 42"/>
                <a:gd name="T45" fmla="*/ 42 h 48"/>
                <a:gd name="T46" fmla="*/ 6 w 42"/>
                <a:gd name="T47" fmla="*/ 42 h 48"/>
                <a:gd name="T48" fmla="*/ 0 w 42"/>
                <a:gd name="T49" fmla="*/ 48 h 48"/>
                <a:gd name="T50" fmla="*/ 0 w 42"/>
                <a:gd name="T51" fmla="*/ 36 h 48"/>
                <a:gd name="T52" fmla="*/ 0 w 42"/>
                <a:gd name="T53" fmla="*/ 30 h 48"/>
                <a:gd name="T54" fmla="*/ 6 w 42"/>
                <a:gd name="T55" fmla="*/ 36 h 48"/>
                <a:gd name="T56" fmla="*/ 12 w 42"/>
                <a:gd name="T57" fmla="*/ 36 h 48"/>
                <a:gd name="T58" fmla="*/ 6 w 42"/>
                <a:gd name="T59" fmla="*/ 36 h 48"/>
                <a:gd name="T60" fmla="*/ 6 w 42"/>
                <a:gd name="T6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8">
                  <a:moveTo>
                    <a:pt x="18" y="36"/>
                  </a:moveTo>
                  <a:lnTo>
                    <a:pt x="12" y="30"/>
                  </a:lnTo>
                  <a:lnTo>
                    <a:pt x="18" y="18"/>
                  </a:lnTo>
                  <a:lnTo>
                    <a:pt x="18" y="12"/>
                  </a:lnTo>
                  <a:lnTo>
                    <a:pt x="18" y="6"/>
                  </a:lnTo>
                  <a:lnTo>
                    <a:pt x="24" y="6"/>
                  </a:lnTo>
                  <a:lnTo>
                    <a:pt x="24" y="0"/>
                  </a:lnTo>
                  <a:lnTo>
                    <a:pt x="30" y="0"/>
                  </a:lnTo>
                  <a:lnTo>
                    <a:pt x="36" y="0"/>
                  </a:lnTo>
                  <a:lnTo>
                    <a:pt x="42" y="12"/>
                  </a:lnTo>
                  <a:lnTo>
                    <a:pt x="36" y="12"/>
                  </a:lnTo>
                  <a:lnTo>
                    <a:pt x="36" y="18"/>
                  </a:lnTo>
                  <a:lnTo>
                    <a:pt x="36" y="24"/>
                  </a:lnTo>
                  <a:lnTo>
                    <a:pt x="30" y="24"/>
                  </a:lnTo>
                  <a:lnTo>
                    <a:pt x="30" y="30"/>
                  </a:lnTo>
                  <a:lnTo>
                    <a:pt x="30" y="36"/>
                  </a:lnTo>
                  <a:lnTo>
                    <a:pt x="18" y="36"/>
                  </a:lnTo>
                  <a:close/>
                  <a:moveTo>
                    <a:pt x="6" y="42"/>
                  </a:moveTo>
                  <a:lnTo>
                    <a:pt x="6" y="36"/>
                  </a:lnTo>
                  <a:lnTo>
                    <a:pt x="0" y="36"/>
                  </a:lnTo>
                  <a:lnTo>
                    <a:pt x="6" y="36"/>
                  </a:lnTo>
                  <a:lnTo>
                    <a:pt x="6" y="42"/>
                  </a:lnTo>
                  <a:lnTo>
                    <a:pt x="0" y="42"/>
                  </a:lnTo>
                  <a:lnTo>
                    <a:pt x="6" y="42"/>
                  </a:lnTo>
                  <a:lnTo>
                    <a:pt x="0" y="48"/>
                  </a:lnTo>
                  <a:lnTo>
                    <a:pt x="0" y="36"/>
                  </a:lnTo>
                  <a:lnTo>
                    <a:pt x="0" y="30"/>
                  </a:lnTo>
                  <a:lnTo>
                    <a:pt x="6" y="36"/>
                  </a:lnTo>
                  <a:lnTo>
                    <a:pt x="12" y="36"/>
                  </a:lnTo>
                  <a:lnTo>
                    <a:pt x="6" y="36"/>
                  </a:lnTo>
                  <a:lnTo>
                    <a:pt x="6"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67" name="Freeform 1195"/>
            <p:cNvSpPr>
              <a:spLocks/>
            </p:cNvSpPr>
            <p:nvPr/>
          </p:nvSpPr>
          <p:spPr bwMode="auto">
            <a:xfrm>
              <a:off x="4068" y="1824"/>
              <a:ext cx="42" cy="30"/>
            </a:xfrm>
            <a:custGeom>
              <a:avLst/>
              <a:gdLst>
                <a:gd name="T0" fmla="*/ 36 w 42"/>
                <a:gd name="T1" fmla="*/ 24 h 30"/>
                <a:gd name="T2" fmla="*/ 30 w 42"/>
                <a:gd name="T3" fmla="*/ 24 h 30"/>
                <a:gd name="T4" fmla="*/ 24 w 42"/>
                <a:gd name="T5" fmla="*/ 30 h 30"/>
                <a:gd name="T6" fmla="*/ 6 w 42"/>
                <a:gd name="T7" fmla="*/ 24 h 30"/>
                <a:gd name="T8" fmla="*/ 6 w 42"/>
                <a:gd name="T9" fmla="*/ 18 h 30"/>
                <a:gd name="T10" fmla="*/ 0 w 42"/>
                <a:gd name="T11" fmla="*/ 18 h 30"/>
                <a:gd name="T12" fmla="*/ 0 w 42"/>
                <a:gd name="T13" fmla="*/ 12 h 30"/>
                <a:gd name="T14" fmla="*/ 0 w 42"/>
                <a:gd name="T15" fmla="*/ 6 h 30"/>
                <a:gd name="T16" fmla="*/ 6 w 42"/>
                <a:gd name="T17" fmla="*/ 0 h 30"/>
                <a:gd name="T18" fmla="*/ 18 w 42"/>
                <a:gd name="T19" fmla="*/ 0 h 30"/>
                <a:gd name="T20" fmla="*/ 24 w 42"/>
                <a:gd name="T21" fmla="*/ 6 h 30"/>
                <a:gd name="T22" fmla="*/ 30 w 42"/>
                <a:gd name="T23" fmla="*/ 6 h 30"/>
                <a:gd name="T24" fmla="*/ 30 w 42"/>
                <a:gd name="T25" fmla="*/ 0 h 30"/>
                <a:gd name="T26" fmla="*/ 36 w 42"/>
                <a:gd name="T27" fmla="*/ 0 h 30"/>
                <a:gd name="T28" fmla="*/ 36 w 42"/>
                <a:gd name="T29" fmla="*/ 6 h 30"/>
                <a:gd name="T30" fmla="*/ 36 w 42"/>
                <a:gd name="T31" fmla="*/ 12 h 30"/>
                <a:gd name="T32" fmla="*/ 42 w 42"/>
                <a:gd name="T33" fmla="*/ 12 h 30"/>
                <a:gd name="T34" fmla="*/ 42 w 42"/>
                <a:gd name="T35" fmla="*/ 18 h 30"/>
                <a:gd name="T36" fmla="*/ 36 w 42"/>
                <a:gd name="T3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0">
                  <a:moveTo>
                    <a:pt x="36" y="24"/>
                  </a:moveTo>
                  <a:lnTo>
                    <a:pt x="30" y="24"/>
                  </a:lnTo>
                  <a:lnTo>
                    <a:pt x="24" y="30"/>
                  </a:lnTo>
                  <a:lnTo>
                    <a:pt x="6" y="24"/>
                  </a:lnTo>
                  <a:lnTo>
                    <a:pt x="6" y="18"/>
                  </a:lnTo>
                  <a:lnTo>
                    <a:pt x="0" y="18"/>
                  </a:lnTo>
                  <a:lnTo>
                    <a:pt x="0" y="12"/>
                  </a:lnTo>
                  <a:lnTo>
                    <a:pt x="0" y="6"/>
                  </a:lnTo>
                  <a:lnTo>
                    <a:pt x="6" y="0"/>
                  </a:lnTo>
                  <a:lnTo>
                    <a:pt x="18" y="0"/>
                  </a:lnTo>
                  <a:lnTo>
                    <a:pt x="24" y="6"/>
                  </a:lnTo>
                  <a:lnTo>
                    <a:pt x="30" y="6"/>
                  </a:lnTo>
                  <a:lnTo>
                    <a:pt x="30" y="0"/>
                  </a:lnTo>
                  <a:lnTo>
                    <a:pt x="36" y="0"/>
                  </a:lnTo>
                  <a:lnTo>
                    <a:pt x="36" y="6"/>
                  </a:lnTo>
                  <a:lnTo>
                    <a:pt x="36" y="12"/>
                  </a:lnTo>
                  <a:lnTo>
                    <a:pt x="42" y="12"/>
                  </a:lnTo>
                  <a:lnTo>
                    <a:pt x="42" y="18"/>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68" name="Freeform 1196"/>
            <p:cNvSpPr>
              <a:spLocks/>
            </p:cNvSpPr>
            <p:nvPr/>
          </p:nvSpPr>
          <p:spPr bwMode="auto">
            <a:xfrm>
              <a:off x="4194" y="1800"/>
              <a:ext cx="24" cy="30"/>
            </a:xfrm>
            <a:custGeom>
              <a:avLst/>
              <a:gdLst>
                <a:gd name="T0" fmla="*/ 12 w 24"/>
                <a:gd name="T1" fmla="*/ 30 h 30"/>
                <a:gd name="T2" fmla="*/ 12 w 24"/>
                <a:gd name="T3" fmla="*/ 24 h 30"/>
                <a:gd name="T4" fmla="*/ 6 w 24"/>
                <a:gd name="T5" fmla="*/ 30 h 30"/>
                <a:gd name="T6" fmla="*/ 0 w 24"/>
                <a:gd name="T7" fmla="*/ 24 h 30"/>
                <a:gd name="T8" fmla="*/ 6 w 24"/>
                <a:gd name="T9" fmla="*/ 18 h 30"/>
                <a:gd name="T10" fmla="*/ 6 w 24"/>
                <a:gd name="T11" fmla="*/ 12 h 30"/>
                <a:gd name="T12" fmla="*/ 6 w 24"/>
                <a:gd name="T13" fmla="*/ 0 h 30"/>
                <a:gd name="T14" fmla="*/ 24 w 24"/>
                <a:gd name="T15" fmla="*/ 12 h 30"/>
                <a:gd name="T16" fmla="*/ 24 w 24"/>
                <a:gd name="T17" fmla="*/ 18 h 30"/>
                <a:gd name="T18" fmla="*/ 18 w 24"/>
                <a:gd name="T19" fmla="*/ 18 h 30"/>
                <a:gd name="T20" fmla="*/ 18 w 24"/>
                <a:gd name="T21" fmla="*/ 24 h 30"/>
                <a:gd name="T22" fmla="*/ 12 w 2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0">
                  <a:moveTo>
                    <a:pt x="12" y="30"/>
                  </a:moveTo>
                  <a:lnTo>
                    <a:pt x="12" y="24"/>
                  </a:lnTo>
                  <a:lnTo>
                    <a:pt x="6" y="30"/>
                  </a:lnTo>
                  <a:lnTo>
                    <a:pt x="0" y="24"/>
                  </a:lnTo>
                  <a:lnTo>
                    <a:pt x="6" y="18"/>
                  </a:lnTo>
                  <a:lnTo>
                    <a:pt x="6" y="12"/>
                  </a:lnTo>
                  <a:lnTo>
                    <a:pt x="6" y="0"/>
                  </a:lnTo>
                  <a:lnTo>
                    <a:pt x="24" y="12"/>
                  </a:lnTo>
                  <a:lnTo>
                    <a:pt x="24" y="18"/>
                  </a:lnTo>
                  <a:lnTo>
                    <a:pt x="18" y="18"/>
                  </a:lnTo>
                  <a:lnTo>
                    <a:pt x="18" y="24"/>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69" name="Freeform 1197"/>
            <p:cNvSpPr>
              <a:spLocks/>
            </p:cNvSpPr>
            <p:nvPr/>
          </p:nvSpPr>
          <p:spPr bwMode="auto">
            <a:xfrm>
              <a:off x="3726" y="1878"/>
              <a:ext cx="24" cy="48"/>
            </a:xfrm>
            <a:custGeom>
              <a:avLst/>
              <a:gdLst>
                <a:gd name="T0" fmla="*/ 12 w 24"/>
                <a:gd name="T1" fmla="*/ 42 h 48"/>
                <a:gd name="T2" fmla="*/ 12 w 24"/>
                <a:gd name="T3" fmla="*/ 36 h 48"/>
                <a:gd name="T4" fmla="*/ 6 w 24"/>
                <a:gd name="T5" fmla="*/ 30 h 48"/>
                <a:gd name="T6" fmla="*/ 6 w 24"/>
                <a:gd name="T7" fmla="*/ 24 h 48"/>
                <a:gd name="T8" fmla="*/ 0 w 24"/>
                <a:gd name="T9" fmla="*/ 6 h 48"/>
                <a:gd name="T10" fmla="*/ 6 w 24"/>
                <a:gd name="T11" fmla="*/ 6 h 48"/>
                <a:gd name="T12" fmla="*/ 0 w 24"/>
                <a:gd name="T13" fmla="*/ 6 h 48"/>
                <a:gd name="T14" fmla="*/ 6 w 24"/>
                <a:gd name="T15" fmla="*/ 0 h 48"/>
                <a:gd name="T16" fmla="*/ 24 w 24"/>
                <a:gd name="T17" fmla="*/ 0 h 48"/>
                <a:gd name="T18" fmla="*/ 24 w 24"/>
                <a:gd name="T19" fmla="*/ 48 h 48"/>
                <a:gd name="T20" fmla="*/ 18 w 24"/>
                <a:gd name="T21" fmla="*/ 42 h 48"/>
                <a:gd name="T22" fmla="*/ 12 w 24"/>
                <a:gd name="T2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8">
                  <a:moveTo>
                    <a:pt x="12" y="42"/>
                  </a:moveTo>
                  <a:lnTo>
                    <a:pt x="12" y="36"/>
                  </a:lnTo>
                  <a:lnTo>
                    <a:pt x="6" y="30"/>
                  </a:lnTo>
                  <a:lnTo>
                    <a:pt x="6" y="24"/>
                  </a:lnTo>
                  <a:lnTo>
                    <a:pt x="0" y="6"/>
                  </a:lnTo>
                  <a:lnTo>
                    <a:pt x="6" y="6"/>
                  </a:lnTo>
                  <a:lnTo>
                    <a:pt x="0" y="6"/>
                  </a:lnTo>
                  <a:lnTo>
                    <a:pt x="6" y="0"/>
                  </a:lnTo>
                  <a:lnTo>
                    <a:pt x="24" y="0"/>
                  </a:lnTo>
                  <a:lnTo>
                    <a:pt x="24" y="48"/>
                  </a:lnTo>
                  <a:lnTo>
                    <a:pt x="18" y="42"/>
                  </a:lnTo>
                  <a:lnTo>
                    <a:pt x="12"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70" name="Freeform 1198"/>
            <p:cNvSpPr>
              <a:spLocks/>
            </p:cNvSpPr>
            <p:nvPr/>
          </p:nvSpPr>
          <p:spPr bwMode="auto">
            <a:xfrm>
              <a:off x="1014" y="1710"/>
              <a:ext cx="36" cy="18"/>
            </a:xfrm>
            <a:custGeom>
              <a:avLst/>
              <a:gdLst>
                <a:gd name="T0" fmla="*/ 36 w 36"/>
                <a:gd name="T1" fmla="*/ 18 h 18"/>
                <a:gd name="T2" fmla="*/ 18 w 36"/>
                <a:gd name="T3" fmla="*/ 12 h 18"/>
                <a:gd name="T4" fmla="*/ 0 w 36"/>
                <a:gd name="T5" fmla="*/ 6 h 18"/>
                <a:gd name="T6" fmla="*/ 6 w 36"/>
                <a:gd name="T7" fmla="*/ 0 h 18"/>
                <a:gd name="T8" fmla="*/ 12 w 36"/>
                <a:gd name="T9" fmla="*/ 6 h 18"/>
                <a:gd name="T10" fmla="*/ 12 w 36"/>
                <a:gd name="T11" fmla="*/ 0 h 18"/>
                <a:gd name="T12" fmla="*/ 12 w 36"/>
                <a:gd name="T13" fmla="*/ 6 h 18"/>
                <a:gd name="T14" fmla="*/ 12 w 36"/>
                <a:gd name="T15" fmla="*/ 0 h 18"/>
                <a:gd name="T16" fmla="*/ 18 w 36"/>
                <a:gd name="T17" fmla="*/ 0 h 18"/>
                <a:gd name="T18" fmla="*/ 24 w 36"/>
                <a:gd name="T19" fmla="*/ 0 h 18"/>
                <a:gd name="T20" fmla="*/ 30 w 36"/>
                <a:gd name="T21" fmla="*/ 0 h 18"/>
                <a:gd name="T22" fmla="*/ 30 w 36"/>
                <a:gd name="T23" fmla="*/ 6 h 18"/>
                <a:gd name="T24" fmla="*/ 36 w 36"/>
                <a:gd name="T25" fmla="*/ 6 h 18"/>
                <a:gd name="T26" fmla="*/ 36 w 36"/>
                <a:gd name="T27" fmla="*/ 12 h 18"/>
                <a:gd name="T28" fmla="*/ 36 w 36"/>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36" y="18"/>
                  </a:moveTo>
                  <a:lnTo>
                    <a:pt x="18" y="12"/>
                  </a:lnTo>
                  <a:lnTo>
                    <a:pt x="0" y="6"/>
                  </a:lnTo>
                  <a:lnTo>
                    <a:pt x="6" y="0"/>
                  </a:lnTo>
                  <a:lnTo>
                    <a:pt x="12" y="6"/>
                  </a:lnTo>
                  <a:lnTo>
                    <a:pt x="12" y="0"/>
                  </a:lnTo>
                  <a:lnTo>
                    <a:pt x="12" y="6"/>
                  </a:lnTo>
                  <a:lnTo>
                    <a:pt x="12" y="0"/>
                  </a:lnTo>
                  <a:lnTo>
                    <a:pt x="18" y="0"/>
                  </a:lnTo>
                  <a:lnTo>
                    <a:pt x="24" y="0"/>
                  </a:lnTo>
                  <a:lnTo>
                    <a:pt x="30" y="0"/>
                  </a:lnTo>
                  <a:lnTo>
                    <a:pt x="30" y="6"/>
                  </a:lnTo>
                  <a:lnTo>
                    <a:pt x="36" y="6"/>
                  </a:lnTo>
                  <a:lnTo>
                    <a:pt x="36" y="12"/>
                  </a:lnTo>
                  <a:lnTo>
                    <a:pt x="36"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71" name="Freeform 1199"/>
            <p:cNvSpPr>
              <a:spLocks/>
            </p:cNvSpPr>
            <p:nvPr/>
          </p:nvSpPr>
          <p:spPr bwMode="auto">
            <a:xfrm>
              <a:off x="3474" y="1902"/>
              <a:ext cx="30" cy="36"/>
            </a:xfrm>
            <a:custGeom>
              <a:avLst/>
              <a:gdLst>
                <a:gd name="T0" fmla="*/ 30 w 30"/>
                <a:gd name="T1" fmla="*/ 36 h 36"/>
                <a:gd name="T2" fmla="*/ 12 w 30"/>
                <a:gd name="T3" fmla="*/ 36 h 36"/>
                <a:gd name="T4" fmla="*/ 12 w 30"/>
                <a:gd name="T5" fmla="*/ 30 h 36"/>
                <a:gd name="T6" fmla="*/ 6 w 30"/>
                <a:gd name="T7" fmla="*/ 30 h 36"/>
                <a:gd name="T8" fmla="*/ 6 w 30"/>
                <a:gd name="T9" fmla="*/ 24 h 36"/>
                <a:gd name="T10" fmla="*/ 0 w 30"/>
                <a:gd name="T11" fmla="*/ 18 h 36"/>
                <a:gd name="T12" fmla="*/ 0 w 30"/>
                <a:gd name="T13" fmla="*/ 12 h 36"/>
                <a:gd name="T14" fmla="*/ 0 w 30"/>
                <a:gd name="T15" fmla="*/ 6 h 36"/>
                <a:gd name="T16" fmla="*/ 6 w 30"/>
                <a:gd name="T17" fmla="*/ 6 h 36"/>
                <a:gd name="T18" fmla="*/ 6 w 30"/>
                <a:gd name="T19" fmla="*/ 0 h 36"/>
                <a:gd name="T20" fmla="*/ 0 w 30"/>
                <a:gd name="T21" fmla="*/ 0 h 36"/>
                <a:gd name="T22" fmla="*/ 30 w 30"/>
                <a:gd name="T23" fmla="*/ 0 h 36"/>
                <a:gd name="T24" fmla="*/ 30 w 30"/>
                <a:gd name="T25" fmla="*/ 6 h 36"/>
                <a:gd name="T26" fmla="*/ 30 w 30"/>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30" y="36"/>
                  </a:moveTo>
                  <a:lnTo>
                    <a:pt x="12" y="36"/>
                  </a:lnTo>
                  <a:lnTo>
                    <a:pt x="12" y="30"/>
                  </a:lnTo>
                  <a:lnTo>
                    <a:pt x="6" y="30"/>
                  </a:lnTo>
                  <a:lnTo>
                    <a:pt x="6" y="24"/>
                  </a:lnTo>
                  <a:lnTo>
                    <a:pt x="0" y="18"/>
                  </a:lnTo>
                  <a:lnTo>
                    <a:pt x="0" y="12"/>
                  </a:lnTo>
                  <a:lnTo>
                    <a:pt x="0" y="6"/>
                  </a:lnTo>
                  <a:lnTo>
                    <a:pt x="6" y="6"/>
                  </a:lnTo>
                  <a:lnTo>
                    <a:pt x="6" y="0"/>
                  </a:lnTo>
                  <a:lnTo>
                    <a:pt x="0" y="0"/>
                  </a:lnTo>
                  <a:lnTo>
                    <a:pt x="30" y="0"/>
                  </a:lnTo>
                  <a:lnTo>
                    <a:pt x="30" y="6"/>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72" name="Freeform 1200"/>
            <p:cNvSpPr>
              <a:spLocks/>
            </p:cNvSpPr>
            <p:nvPr/>
          </p:nvSpPr>
          <p:spPr bwMode="auto">
            <a:xfrm>
              <a:off x="3246" y="1920"/>
              <a:ext cx="36" cy="30"/>
            </a:xfrm>
            <a:custGeom>
              <a:avLst/>
              <a:gdLst>
                <a:gd name="T0" fmla="*/ 36 w 36"/>
                <a:gd name="T1" fmla="*/ 24 h 30"/>
                <a:gd name="T2" fmla="*/ 30 w 36"/>
                <a:gd name="T3" fmla="*/ 24 h 30"/>
                <a:gd name="T4" fmla="*/ 30 w 36"/>
                <a:gd name="T5" fmla="*/ 30 h 30"/>
                <a:gd name="T6" fmla="*/ 24 w 36"/>
                <a:gd name="T7" fmla="*/ 30 h 30"/>
                <a:gd name="T8" fmla="*/ 18 w 36"/>
                <a:gd name="T9" fmla="*/ 30 h 30"/>
                <a:gd name="T10" fmla="*/ 12 w 36"/>
                <a:gd name="T11" fmla="*/ 30 h 30"/>
                <a:gd name="T12" fmla="*/ 6 w 36"/>
                <a:gd name="T13" fmla="*/ 30 h 30"/>
                <a:gd name="T14" fmla="*/ 6 w 36"/>
                <a:gd name="T15" fmla="*/ 24 h 30"/>
                <a:gd name="T16" fmla="*/ 0 w 36"/>
                <a:gd name="T17" fmla="*/ 18 h 30"/>
                <a:gd name="T18" fmla="*/ 0 w 36"/>
                <a:gd name="T19" fmla="*/ 12 h 30"/>
                <a:gd name="T20" fmla="*/ 6 w 36"/>
                <a:gd name="T21" fmla="*/ 12 h 30"/>
                <a:gd name="T22" fmla="*/ 0 w 36"/>
                <a:gd name="T23" fmla="*/ 6 h 30"/>
                <a:gd name="T24" fmla="*/ 6 w 36"/>
                <a:gd name="T25" fmla="*/ 6 h 30"/>
                <a:gd name="T26" fmla="*/ 12 w 36"/>
                <a:gd name="T27" fmla="*/ 12 h 30"/>
                <a:gd name="T28" fmla="*/ 12 w 36"/>
                <a:gd name="T29" fmla="*/ 6 h 30"/>
                <a:gd name="T30" fmla="*/ 24 w 36"/>
                <a:gd name="T31" fmla="*/ 6 h 30"/>
                <a:gd name="T32" fmla="*/ 24 w 36"/>
                <a:gd name="T33" fmla="*/ 0 h 30"/>
                <a:gd name="T34" fmla="*/ 30 w 36"/>
                <a:gd name="T35" fmla="*/ 0 h 30"/>
                <a:gd name="T36" fmla="*/ 36 w 36"/>
                <a:gd name="T37" fmla="*/ 0 h 30"/>
                <a:gd name="T38" fmla="*/ 36 w 36"/>
                <a:gd name="T3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0">
                  <a:moveTo>
                    <a:pt x="36" y="24"/>
                  </a:moveTo>
                  <a:lnTo>
                    <a:pt x="30" y="24"/>
                  </a:lnTo>
                  <a:lnTo>
                    <a:pt x="30" y="30"/>
                  </a:lnTo>
                  <a:lnTo>
                    <a:pt x="24" y="30"/>
                  </a:lnTo>
                  <a:lnTo>
                    <a:pt x="18" y="30"/>
                  </a:lnTo>
                  <a:lnTo>
                    <a:pt x="12" y="30"/>
                  </a:lnTo>
                  <a:lnTo>
                    <a:pt x="6" y="30"/>
                  </a:lnTo>
                  <a:lnTo>
                    <a:pt x="6" y="24"/>
                  </a:lnTo>
                  <a:lnTo>
                    <a:pt x="0" y="18"/>
                  </a:lnTo>
                  <a:lnTo>
                    <a:pt x="0" y="12"/>
                  </a:lnTo>
                  <a:lnTo>
                    <a:pt x="6" y="12"/>
                  </a:lnTo>
                  <a:lnTo>
                    <a:pt x="0" y="6"/>
                  </a:lnTo>
                  <a:lnTo>
                    <a:pt x="6" y="6"/>
                  </a:lnTo>
                  <a:lnTo>
                    <a:pt x="12" y="12"/>
                  </a:lnTo>
                  <a:lnTo>
                    <a:pt x="12" y="6"/>
                  </a:lnTo>
                  <a:lnTo>
                    <a:pt x="24" y="6"/>
                  </a:lnTo>
                  <a:lnTo>
                    <a:pt x="24" y="0"/>
                  </a:lnTo>
                  <a:lnTo>
                    <a:pt x="30" y="0"/>
                  </a:lnTo>
                  <a:lnTo>
                    <a:pt x="36" y="0"/>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73" name="Freeform 1201"/>
            <p:cNvSpPr>
              <a:spLocks/>
            </p:cNvSpPr>
            <p:nvPr/>
          </p:nvSpPr>
          <p:spPr bwMode="auto">
            <a:xfrm>
              <a:off x="1938" y="1878"/>
              <a:ext cx="108" cy="114"/>
            </a:xfrm>
            <a:custGeom>
              <a:avLst/>
              <a:gdLst>
                <a:gd name="T0" fmla="*/ 48 w 108"/>
                <a:gd name="T1" fmla="*/ 114 h 114"/>
                <a:gd name="T2" fmla="*/ 0 w 108"/>
                <a:gd name="T3" fmla="*/ 108 h 114"/>
                <a:gd name="T4" fmla="*/ 0 w 108"/>
                <a:gd name="T5" fmla="*/ 102 h 114"/>
                <a:gd name="T6" fmla="*/ 0 w 108"/>
                <a:gd name="T7" fmla="*/ 96 h 114"/>
                <a:gd name="T8" fmla="*/ 6 w 108"/>
                <a:gd name="T9" fmla="*/ 96 h 114"/>
                <a:gd name="T10" fmla="*/ 12 w 108"/>
                <a:gd name="T11" fmla="*/ 60 h 114"/>
                <a:gd name="T12" fmla="*/ 18 w 108"/>
                <a:gd name="T13" fmla="*/ 6 h 114"/>
                <a:gd name="T14" fmla="*/ 24 w 108"/>
                <a:gd name="T15" fmla="*/ 6 h 114"/>
                <a:gd name="T16" fmla="*/ 24 w 108"/>
                <a:gd name="T17" fmla="*/ 0 h 114"/>
                <a:gd name="T18" fmla="*/ 30 w 108"/>
                <a:gd name="T19" fmla="*/ 0 h 114"/>
                <a:gd name="T20" fmla="*/ 30 w 108"/>
                <a:gd name="T21" fmla="*/ 6 h 114"/>
                <a:gd name="T22" fmla="*/ 30 w 108"/>
                <a:gd name="T23" fmla="*/ 12 h 114"/>
                <a:gd name="T24" fmla="*/ 36 w 108"/>
                <a:gd name="T25" fmla="*/ 12 h 114"/>
                <a:gd name="T26" fmla="*/ 36 w 108"/>
                <a:gd name="T27" fmla="*/ 18 h 114"/>
                <a:gd name="T28" fmla="*/ 48 w 108"/>
                <a:gd name="T29" fmla="*/ 18 h 114"/>
                <a:gd name="T30" fmla="*/ 54 w 108"/>
                <a:gd name="T31" fmla="*/ 18 h 114"/>
                <a:gd name="T32" fmla="*/ 54 w 108"/>
                <a:gd name="T33" fmla="*/ 24 h 114"/>
                <a:gd name="T34" fmla="*/ 54 w 108"/>
                <a:gd name="T35" fmla="*/ 30 h 114"/>
                <a:gd name="T36" fmla="*/ 60 w 108"/>
                <a:gd name="T37" fmla="*/ 30 h 114"/>
                <a:gd name="T38" fmla="*/ 66 w 108"/>
                <a:gd name="T39" fmla="*/ 30 h 114"/>
                <a:gd name="T40" fmla="*/ 66 w 108"/>
                <a:gd name="T41" fmla="*/ 36 h 114"/>
                <a:gd name="T42" fmla="*/ 72 w 108"/>
                <a:gd name="T43" fmla="*/ 36 h 114"/>
                <a:gd name="T44" fmla="*/ 72 w 108"/>
                <a:gd name="T45" fmla="*/ 30 h 114"/>
                <a:gd name="T46" fmla="*/ 78 w 108"/>
                <a:gd name="T47" fmla="*/ 30 h 114"/>
                <a:gd name="T48" fmla="*/ 84 w 108"/>
                <a:gd name="T49" fmla="*/ 30 h 114"/>
                <a:gd name="T50" fmla="*/ 84 w 108"/>
                <a:gd name="T51" fmla="*/ 36 h 114"/>
                <a:gd name="T52" fmla="*/ 90 w 108"/>
                <a:gd name="T53" fmla="*/ 36 h 114"/>
                <a:gd name="T54" fmla="*/ 90 w 108"/>
                <a:gd name="T55" fmla="*/ 42 h 114"/>
                <a:gd name="T56" fmla="*/ 96 w 108"/>
                <a:gd name="T57" fmla="*/ 42 h 114"/>
                <a:gd name="T58" fmla="*/ 108 w 108"/>
                <a:gd name="T59" fmla="*/ 48 h 114"/>
                <a:gd name="T60" fmla="*/ 102 w 108"/>
                <a:gd name="T61" fmla="*/ 48 h 114"/>
                <a:gd name="T62" fmla="*/ 102 w 108"/>
                <a:gd name="T63" fmla="*/ 54 h 114"/>
                <a:gd name="T64" fmla="*/ 96 w 108"/>
                <a:gd name="T65" fmla="*/ 54 h 114"/>
                <a:gd name="T66" fmla="*/ 96 w 108"/>
                <a:gd name="T67" fmla="*/ 66 h 114"/>
                <a:gd name="T68" fmla="*/ 96 w 108"/>
                <a:gd name="T69" fmla="*/ 72 h 114"/>
                <a:gd name="T70" fmla="*/ 102 w 108"/>
                <a:gd name="T71" fmla="*/ 78 h 114"/>
                <a:gd name="T72" fmla="*/ 96 w 108"/>
                <a:gd name="T73" fmla="*/ 84 h 114"/>
                <a:gd name="T74" fmla="*/ 102 w 108"/>
                <a:gd name="T75" fmla="*/ 84 h 114"/>
                <a:gd name="T76" fmla="*/ 102 w 108"/>
                <a:gd name="T77" fmla="*/ 90 h 114"/>
                <a:gd name="T78" fmla="*/ 108 w 108"/>
                <a:gd name="T79" fmla="*/ 90 h 114"/>
                <a:gd name="T80" fmla="*/ 108 w 108"/>
                <a:gd name="T81" fmla="*/ 96 h 114"/>
                <a:gd name="T82" fmla="*/ 48 w 108"/>
                <a:gd name="T83" fmla="*/ 90 h 114"/>
                <a:gd name="T84" fmla="*/ 48 w 108"/>
                <a:gd name="T8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14">
                  <a:moveTo>
                    <a:pt x="48" y="114"/>
                  </a:moveTo>
                  <a:lnTo>
                    <a:pt x="0" y="108"/>
                  </a:lnTo>
                  <a:lnTo>
                    <a:pt x="0" y="102"/>
                  </a:lnTo>
                  <a:lnTo>
                    <a:pt x="0" y="96"/>
                  </a:lnTo>
                  <a:lnTo>
                    <a:pt x="6" y="96"/>
                  </a:lnTo>
                  <a:lnTo>
                    <a:pt x="12" y="60"/>
                  </a:lnTo>
                  <a:lnTo>
                    <a:pt x="18" y="6"/>
                  </a:lnTo>
                  <a:lnTo>
                    <a:pt x="24" y="6"/>
                  </a:lnTo>
                  <a:lnTo>
                    <a:pt x="24" y="0"/>
                  </a:lnTo>
                  <a:lnTo>
                    <a:pt x="30" y="0"/>
                  </a:lnTo>
                  <a:lnTo>
                    <a:pt x="30" y="6"/>
                  </a:lnTo>
                  <a:lnTo>
                    <a:pt x="30" y="12"/>
                  </a:lnTo>
                  <a:lnTo>
                    <a:pt x="36" y="12"/>
                  </a:lnTo>
                  <a:lnTo>
                    <a:pt x="36" y="18"/>
                  </a:lnTo>
                  <a:lnTo>
                    <a:pt x="48" y="18"/>
                  </a:lnTo>
                  <a:lnTo>
                    <a:pt x="54" y="18"/>
                  </a:lnTo>
                  <a:lnTo>
                    <a:pt x="54" y="24"/>
                  </a:lnTo>
                  <a:lnTo>
                    <a:pt x="54" y="30"/>
                  </a:lnTo>
                  <a:lnTo>
                    <a:pt x="60" y="30"/>
                  </a:lnTo>
                  <a:lnTo>
                    <a:pt x="66" y="30"/>
                  </a:lnTo>
                  <a:lnTo>
                    <a:pt x="66" y="36"/>
                  </a:lnTo>
                  <a:lnTo>
                    <a:pt x="72" y="36"/>
                  </a:lnTo>
                  <a:lnTo>
                    <a:pt x="72" y="30"/>
                  </a:lnTo>
                  <a:lnTo>
                    <a:pt x="78" y="30"/>
                  </a:lnTo>
                  <a:lnTo>
                    <a:pt x="84" y="30"/>
                  </a:lnTo>
                  <a:lnTo>
                    <a:pt x="84" y="36"/>
                  </a:lnTo>
                  <a:lnTo>
                    <a:pt x="90" y="36"/>
                  </a:lnTo>
                  <a:lnTo>
                    <a:pt x="90" y="42"/>
                  </a:lnTo>
                  <a:lnTo>
                    <a:pt x="96" y="42"/>
                  </a:lnTo>
                  <a:lnTo>
                    <a:pt x="108" y="48"/>
                  </a:lnTo>
                  <a:lnTo>
                    <a:pt x="102" y="48"/>
                  </a:lnTo>
                  <a:lnTo>
                    <a:pt x="102" y="54"/>
                  </a:lnTo>
                  <a:lnTo>
                    <a:pt x="96" y="54"/>
                  </a:lnTo>
                  <a:lnTo>
                    <a:pt x="96" y="66"/>
                  </a:lnTo>
                  <a:lnTo>
                    <a:pt x="96" y="72"/>
                  </a:lnTo>
                  <a:lnTo>
                    <a:pt x="102" y="78"/>
                  </a:lnTo>
                  <a:lnTo>
                    <a:pt x="96" y="84"/>
                  </a:lnTo>
                  <a:lnTo>
                    <a:pt x="102" y="84"/>
                  </a:lnTo>
                  <a:lnTo>
                    <a:pt x="102" y="90"/>
                  </a:lnTo>
                  <a:lnTo>
                    <a:pt x="108" y="90"/>
                  </a:lnTo>
                  <a:lnTo>
                    <a:pt x="108" y="96"/>
                  </a:lnTo>
                  <a:lnTo>
                    <a:pt x="48" y="90"/>
                  </a:lnTo>
                  <a:lnTo>
                    <a:pt x="48" y="11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74" name="Freeform 1202"/>
            <p:cNvSpPr>
              <a:spLocks/>
            </p:cNvSpPr>
            <p:nvPr/>
          </p:nvSpPr>
          <p:spPr bwMode="auto">
            <a:xfrm>
              <a:off x="3096" y="1926"/>
              <a:ext cx="36" cy="60"/>
            </a:xfrm>
            <a:custGeom>
              <a:avLst/>
              <a:gdLst>
                <a:gd name="T0" fmla="*/ 18 w 36"/>
                <a:gd name="T1" fmla="*/ 54 h 60"/>
                <a:gd name="T2" fmla="*/ 18 w 36"/>
                <a:gd name="T3" fmla="*/ 48 h 60"/>
                <a:gd name="T4" fmla="*/ 12 w 36"/>
                <a:gd name="T5" fmla="*/ 42 h 60"/>
                <a:gd name="T6" fmla="*/ 6 w 36"/>
                <a:gd name="T7" fmla="*/ 36 h 60"/>
                <a:gd name="T8" fmla="*/ 0 w 36"/>
                <a:gd name="T9" fmla="*/ 30 h 60"/>
                <a:gd name="T10" fmla="*/ 0 w 36"/>
                <a:gd name="T11" fmla="*/ 24 h 60"/>
                <a:gd name="T12" fmla="*/ 12 w 36"/>
                <a:gd name="T13" fmla="*/ 0 h 60"/>
                <a:gd name="T14" fmla="*/ 18 w 36"/>
                <a:gd name="T15" fmla="*/ 0 h 60"/>
                <a:gd name="T16" fmla="*/ 36 w 36"/>
                <a:gd name="T17" fmla="*/ 0 h 60"/>
                <a:gd name="T18" fmla="*/ 36 w 36"/>
                <a:gd name="T19" fmla="*/ 18 h 60"/>
                <a:gd name="T20" fmla="*/ 36 w 36"/>
                <a:gd name="T21" fmla="*/ 36 h 60"/>
                <a:gd name="T22" fmla="*/ 30 w 36"/>
                <a:gd name="T23" fmla="*/ 36 h 60"/>
                <a:gd name="T24" fmla="*/ 36 w 36"/>
                <a:gd name="T25" fmla="*/ 36 h 60"/>
                <a:gd name="T26" fmla="*/ 36 w 36"/>
                <a:gd name="T27" fmla="*/ 42 h 60"/>
                <a:gd name="T28" fmla="*/ 30 w 36"/>
                <a:gd name="T29" fmla="*/ 54 h 60"/>
                <a:gd name="T30" fmla="*/ 30 w 36"/>
                <a:gd name="T31" fmla="*/ 60 h 60"/>
                <a:gd name="T32" fmla="*/ 24 w 36"/>
                <a:gd name="T33" fmla="*/ 60 h 60"/>
                <a:gd name="T34" fmla="*/ 18 w 36"/>
                <a:gd name="T35" fmla="*/ 60 h 60"/>
                <a:gd name="T36" fmla="*/ 18 w 36"/>
                <a:gd name="T37"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60">
                  <a:moveTo>
                    <a:pt x="18" y="54"/>
                  </a:moveTo>
                  <a:lnTo>
                    <a:pt x="18" y="48"/>
                  </a:lnTo>
                  <a:lnTo>
                    <a:pt x="12" y="42"/>
                  </a:lnTo>
                  <a:lnTo>
                    <a:pt x="6" y="36"/>
                  </a:lnTo>
                  <a:lnTo>
                    <a:pt x="0" y="30"/>
                  </a:lnTo>
                  <a:lnTo>
                    <a:pt x="0" y="24"/>
                  </a:lnTo>
                  <a:lnTo>
                    <a:pt x="12" y="0"/>
                  </a:lnTo>
                  <a:lnTo>
                    <a:pt x="18" y="0"/>
                  </a:lnTo>
                  <a:lnTo>
                    <a:pt x="36" y="0"/>
                  </a:lnTo>
                  <a:lnTo>
                    <a:pt x="36" y="18"/>
                  </a:lnTo>
                  <a:lnTo>
                    <a:pt x="36" y="36"/>
                  </a:lnTo>
                  <a:lnTo>
                    <a:pt x="30" y="36"/>
                  </a:lnTo>
                  <a:lnTo>
                    <a:pt x="36" y="36"/>
                  </a:lnTo>
                  <a:lnTo>
                    <a:pt x="36" y="42"/>
                  </a:lnTo>
                  <a:lnTo>
                    <a:pt x="30" y="54"/>
                  </a:lnTo>
                  <a:lnTo>
                    <a:pt x="30" y="60"/>
                  </a:lnTo>
                  <a:lnTo>
                    <a:pt x="24" y="60"/>
                  </a:lnTo>
                  <a:lnTo>
                    <a:pt x="18" y="60"/>
                  </a:lnTo>
                  <a:lnTo>
                    <a:pt x="18"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75" name="Freeform 1203"/>
            <p:cNvSpPr>
              <a:spLocks/>
            </p:cNvSpPr>
            <p:nvPr/>
          </p:nvSpPr>
          <p:spPr bwMode="auto">
            <a:xfrm>
              <a:off x="3750" y="1872"/>
              <a:ext cx="30" cy="60"/>
            </a:xfrm>
            <a:custGeom>
              <a:avLst/>
              <a:gdLst>
                <a:gd name="T0" fmla="*/ 12 w 30"/>
                <a:gd name="T1" fmla="*/ 54 h 60"/>
                <a:gd name="T2" fmla="*/ 6 w 30"/>
                <a:gd name="T3" fmla="*/ 48 h 60"/>
                <a:gd name="T4" fmla="*/ 0 w 30"/>
                <a:gd name="T5" fmla="*/ 54 h 60"/>
                <a:gd name="T6" fmla="*/ 0 w 30"/>
                <a:gd name="T7" fmla="*/ 6 h 60"/>
                <a:gd name="T8" fmla="*/ 12 w 30"/>
                <a:gd name="T9" fmla="*/ 0 h 60"/>
                <a:gd name="T10" fmla="*/ 12 w 30"/>
                <a:gd name="T11" fmla="*/ 24 h 60"/>
                <a:gd name="T12" fmla="*/ 30 w 30"/>
                <a:gd name="T13" fmla="*/ 24 h 60"/>
                <a:gd name="T14" fmla="*/ 30 w 30"/>
                <a:gd name="T15" fmla="*/ 60 h 60"/>
                <a:gd name="T16" fmla="*/ 24 w 30"/>
                <a:gd name="T17" fmla="*/ 60 h 60"/>
                <a:gd name="T18" fmla="*/ 24 w 30"/>
                <a:gd name="T19" fmla="*/ 54 h 60"/>
                <a:gd name="T20" fmla="*/ 18 w 30"/>
                <a:gd name="T21" fmla="*/ 54 h 60"/>
                <a:gd name="T22" fmla="*/ 12 w 30"/>
                <a:gd name="T2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0">
                  <a:moveTo>
                    <a:pt x="12" y="54"/>
                  </a:moveTo>
                  <a:lnTo>
                    <a:pt x="6" y="48"/>
                  </a:lnTo>
                  <a:lnTo>
                    <a:pt x="0" y="54"/>
                  </a:lnTo>
                  <a:lnTo>
                    <a:pt x="0" y="6"/>
                  </a:lnTo>
                  <a:lnTo>
                    <a:pt x="12" y="0"/>
                  </a:lnTo>
                  <a:lnTo>
                    <a:pt x="12" y="24"/>
                  </a:lnTo>
                  <a:lnTo>
                    <a:pt x="30" y="24"/>
                  </a:lnTo>
                  <a:lnTo>
                    <a:pt x="30" y="60"/>
                  </a:lnTo>
                  <a:lnTo>
                    <a:pt x="24" y="60"/>
                  </a:lnTo>
                  <a:lnTo>
                    <a:pt x="24" y="54"/>
                  </a:lnTo>
                  <a:lnTo>
                    <a:pt x="18" y="54"/>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76" name="Freeform 1204"/>
            <p:cNvSpPr>
              <a:spLocks/>
            </p:cNvSpPr>
            <p:nvPr/>
          </p:nvSpPr>
          <p:spPr bwMode="auto">
            <a:xfrm>
              <a:off x="4128" y="1818"/>
              <a:ext cx="42" cy="48"/>
            </a:xfrm>
            <a:custGeom>
              <a:avLst/>
              <a:gdLst>
                <a:gd name="T0" fmla="*/ 36 w 42"/>
                <a:gd name="T1" fmla="*/ 12 h 48"/>
                <a:gd name="T2" fmla="*/ 36 w 42"/>
                <a:gd name="T3" fmla="*/ 18 h 48"/>
                <a:gd name="T4" fmla="*/ 36 w 42"/>
                <a:gd name="T5" fmla="*/ 24 h 48"/>
                <a:gd name="T6" fmla="*/ 30 w 42"/>
                <a:gd name="T7" fmla="*/ 18 h 48"/>
                <a:gd name="T8" fmla="*/ 30 w 42"/>
                <a:gd name="T9" fmla="*/ 24 h 48"/>
                <a:gd name="T10" fmla="*/ 30 w 42"/>
                <a:gd name="T11" fmla="*/ 30 h 48"/>
                <a:gd name="T12" fmla="*/ 24 w 42"/>
                <a:gd name="T13" fmla="*/ 24 h 48"/>
                <a:gd name="T14" fmla="*/ 24 w 42"/>
                <a:gd name="T15" fmla="*/ 30 h 48"/>
                <a:gd name="T16" fmla="*/ 24 w 42"/>
                <a:gd name="T17" fmla="*/ 36 h 48"/>
                <a:gd name="T18" fmla="*/ 18 w 42"/>
                <a:gd name="T19" fmla="*/ 48 h 48"/>
                <a:gd name="T20" fmla="*/ 6 w 42"/>
                <a:gd name="T21" fmla="*/ 36 h 48"/>
                <a:gd name="T22" fmla="*/ 6 w 42"/>
                <a:gd name="T23" fmla="*/ 42 h 48"/>
                <a:gd name="T24" fmla="*/ 6 w 42"/>
                <a:gd name="T25" fmla="*/ 48 h 48"/>
                <a:gd name="T26" fmla="*/ 0 w 42"/>
                <a:gd name="T27" fmla="*/ 42 h 48"/>
                <a:gd name="T28" fmla="*/ 0 w 42"/>
                <a:gd name="T29" fmla="*/ 36 h 48"/>
                <a:gd name="T30" fmla="*/ 0 w 42"/>
                <a:gd name="T31" fmla="*/ 30 h 48"/>
                <a:gd name="T32" fmla="*/ 0 w 42"/>
                <a:gd name="T33" fmla="*/ 24 h 48"/>
                <a:gd name="T34" fmla="*/ 0 w 42"/>
                <a:gd name="T35" fmla="*/ 18 h 48"/>
                <a:gd name="T36" fmla="*/ 0 w 42"/>
                <a:gd name="T37" fmla="*/ 12 h 48"/>
                <a:gd name="T38" fmla="*/ 0 w 42"/>
                <a:gd name="T39" fmla="*/ 6 h 48"/>
                <a:gd name="T40" fmla="*/ 0 w 42"/>
                <a:gd name="T41" fmla="*/ 0 h 48"/>
                <a:gd name="T42" fmla="*/ 12 w 42"/>
                <a:gd name="T43" fmla="*/ 0 h 48"/>
                <a:gd name="T44" fmla="*/ 18 w 42"/>
                <a:gd name="T45" fmla="*/ 6 h 48"/>
                <a:gd name="T46" fmla="*/ 24 w 42"/>
                <a:gd name="T47" fmla="*/ 6 h 48"/>
                <a:gd name="T48" fmla="*/ 30 w 42"/>
                <a:gd name="T49" fmla="*/ 6 h 48"/>
                <a:gd name="T50" fmla="*/ 36 w 42"/>
                <a:gd name="T51" fmla="*/ 6 h 48"/>
                <a:gd name="T52" fmla="*/ 42 w 42"/>
                <a:gd name="T53" fmla="*/ 6 h 48"/>
                <a:gd name="T54" fmla="*/ 36 w 42"/>
                <a:gd name="T5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48">
                  <a:moveTo>
                    <a:pt x="36" y="12"/>
                  </a:moveTo>
                  <a:lnTo>
                    <a:pt x="36" y="18"/>
                  </a:lnTo>
                  <a:lnTo>
                    <a:pt x="36" y="24"/>
                  </a:lnTo>
                  <a:lnTo>
                    <a:pt x="30" y="18"/>
                  </a:lnTo>
                  <a:lnTo>
                    <a:pt x="30" y="24"/>
                  </a:lnTo>
                  <a:lnTo>
                    <a:pt x="30" y="30"/>
                  </a:lnTo>
                  <a:lnTo>
                    <a:pt x="24" y="24"/>
                  </a:lnTo>
                  <a:lnTo>
                    <a:pt x="24" y="30"/>
                  </a:lnTo>
                  <a:lnTo>
                    <a:pt x="24" y="36"/>
                  </a:lnTo>
                  <a:lnTo>
                    <a:pt x="18" y="48"/>
                  </a:lnTo>
                  <a:lnTo>
                    <a:pt x="6" y="36"/>
                  </a:lnTo>
                  <a:lnTo>
                    <a:pt x="6" y="42"/>
                  </a:lnTo>
                  <a:lnTo>
                    <a:pt x="6" y="48"/>
                  </a:lnTo>
                  <a:lnTo>
                    <a:pt x="0" y="42"/>
                  </a:lnTo>
                  <a:lnTo>
                    <a:pt x="0" y="36"/>
                  </a:lnTo>
                  <a:lnTo>
                    <a:pt x="0" y="30"/>
                  </a:lnTo>
                  <a:lnTo>
                    <a:pt x="0" y="24"/>
                  </a:lnTo>
                  <a:lnTo>
                    <a:pt x="0" y="18"/>
                  </a:lnTo>
                  <a:lnTo>
                    <a:pt x="0" y="12"/>
                  </a:lnTo>
                  <a:lnTo>
                    <a:pt x="0" y="6"/>
                  </a:lnTo>
                  <a:lnTo>
                    <a:pt x="0" y="0"/>
                  </a:lnTo>
                  <a:lnTo>
                    <a:pt x="12" y="0"/>
                  </a:lnTo>
                  <a:lnTo>
                    <a:pt x="18" y="6"/>
                  </a:lnTo>
                  <a:lnTo>
                    <a:pt x="24" y="6"/>
                  </a:lnTo>
                  <a:lnTo>
                    <a:pt x="30" y="6"/>
                  </a:lnTo>
                  <a:lnTo>
                    <a:pt x="36" y="6"/>
                  </a:lnTo>
                  <a:lnTo>
                    <a:pt x="42" y="6"/>
                  </a:lnTo>
                  <a:lnTo>
                    <a:pt x="36"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77" name="Freeform 1205"/>
            <p:cNvSpPr>
              <a:spLocks/>
            </p:cNvSpPr>
            <p:nvPr/>
          </p:nvSpPr>
          <p:spPr bwMode="auto">
            <a:xfrm>
              <a:off x="2940" y="1932"/>
              <a:ext cx="42" cy="42"/>
            </a:xfrm>
            <a:custGeom>
              <a:avLst/>
              <a:gdLst>
                <a:gd name="T0" fmla="*/ 0 w 42"/>
                <a:gd name="T1" fmla="*/ 42 h 42"/>
                <a:gd name="T2" fmla="*/ 0 w 42"/>
                <a:gd name="T3" fmla="*/ 18 h 42"/>
                <a:gd name="T4" fmla="*/ 0 w 42"/>
                <a:gd name="T5" fmla="*/ 12 h 42"/>
                <a:gd name="T6" fmla="*/ 6 w 42"/>
                <a:gd name="T7" fmla="*/ 12 h 42"/>
                <a:gd name="T8" fmla="*/ 12 w 42"/>
                <a:gd name="T9" fmla="*/ 12 h 42"/>
                <a:gd name="T10" fmla="*/ 18 w 42"/>
                <a:gd name="T11" fmla="*/ 6 h 42"/>
                <a:gd name="T12" fmla="*/ 24 w 42"/>
                <a:gd name="T13" fmla="*/ 0 h 42"/>
                <a:gd name="T14" fmla="*/ 30 w 42"/>
                <a:gd name="T15" fmla="*/ 0 h 42"/>
                <a:gd name="T16" fmla="*/ 30 w 42"/>
                <a:gd name="T17" fmla="*/ 6 h 42"/>
                <a:gd name="T18" fmla="*/ 36 w 42"/>
                <a:gd name="T19" fmla="*/ 6 h 42"/>
                <a:gd name="T20" fmla="*/ 42 w 42"/>
                <a:gd name="T21" fmla="*/ 12 h 42"/>
                <a:gd name="T22" fmla="*/ 42 w 42"/>
                <a:gd name="T23" fmla="*/ 36 h 42"/>
                <a:gd name="T24" fmla="*/ 36 w 42"/>
                <a:gd name="T25" fmla="*/ 42 h 42"/>
                <a:gd name="T26" fmla="*/ 0 w 42"/>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0" y="42"/>
                  </a:moveTo>
                  <a:lnTo>
                    <a:pt x="0" y="18"/>
                  </a:lnTo>
                  <a:lnTo>
                    <a:pt x="0" y="12"/>
                  </a:lnTo>
                  <a:lnTo>
                    <a:pt x="6" y="12"/>
                  </a:lnTo>
                  <a:lnTo>
                    <a:pt x="12" y="12"/>
                  </a:lnTo>
                  <a:lnTo>
                    <a:pt x="18" y="6"/>
                  </a:lnTo>
                  <a:lnTo>
                    <a:pt x="24" y="0"/>
                  </a:lnTo>
                  <a:lnTo>
                    <a:pt x="30" y="0"/>
                  </a:lnTo>
                  <a:lnTo>
                    <a:pt x="30" y="6"/>
                  </a:lnTo>
                  <a:lnTo>
                    <a:pt x="36" y="6"/>
                  </a:lnTo>
                  <a:lnTo>
                    <a:pt x="42" y="12"/>
                  </a:lnTo>
                  <a:lnTo>
                    <a:pt x="42" y="36"/>
                  </a:lnTo>
                  <a:lnTo>
                    <a:pt x="36"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78" name="Freeform 1206"/>
            <p:cNvSpPr>
              <a:spLocks/>
            </p:cNvSpPr>
            <p:nvPr/>
          </p:nvSpPr>
          <p:spPr bwMode="auto">
            <a:xfrm>
              <a:off x="4290" y="1782"/>
              <a:ext cx="36" cy="54"/>
            </a:xfrm>
            <a:custGeom>
              <a:avLst/>
              <a:gdLst>
                <a:gd name="T0" fmla="*/ 0 w 36"/>
                <a:gd name="T1" fmla="*/ 18 h 54"/>
                <a:gd name="T2" fmla="*/ 6 w 36"/>
                <a:gd name="T3" fmla="*/ 18 h 54"/>
                <a:gd name="T4" fmla="*/ 6 w 36"/>
                <a:gd name="T5" fmla="*/ 12 h 54"/>
                <a:gd name="T6" fmla="*/ 12 w 36"/>
                <a:gd name="T7" fmla="*/ 6 h 54"/>
                <a:gd name="T8" fmla="*/ 18 w 36"/>
                <a:gd name="T9" fmla="*/ 0 h 54"/>
                <a:gd name="T10" fmla="*/ 18 w 36"/>
                <a:gd name="T11" fmla="*/ 6 h 54"/>
                <a:gd name="T12" fmla="*/ 24 w 36"/>
                <a:gd name="T13" fmla="*/ 6 h 54"/>
                <a:gd name="T14" fmla="*/ 36 w 36"/>
                <a:gd name="T15" fmla="*/ 12 h 54"/>
                <a:gd name="T16" fmla="*/ 36 w 36"/>
                <a:gd name="T17" fmla="*/ 30 h 54"/>
                <a:gd name="T18" fmla="*/ 30 w 36"/>
                <a:gd name="T19" fmla="*/ 48 h 54"/>
                <a:gd name="T20" fmla="*/ 36 w 36"/>
                <a:gd name="T21" fmla="*/ 54 h 54"/>
                <a:gd name="T22" fmla="*/ 24 w 36"/>
                <a:gd name="T23" fmla="*/ 54 h 54"/>
                <a:gd name="T24" fmla="*/ 24 w 36"/>
                <a:gd name="T25" fmla="*/ 48 h 54"/>
                <a:gd name="T26" fmla="*/ 18 w 36"/>
                <a:gd name="T27" fmla="*/ 48 h 54"/>
                <a:gd name="T28" fmla="*/ 18 w 36"/>
                <a:gd name="T29" fmla="*/ 36 h 54"/>
                <a:gd name="T30" fmla="*/ 18 w 36"/>
                <a:gd name="T31" fmla="*/ 30 h 54"/>
                <a:gd name="T32" fmla="*/ 12 w 36"/>
                <a:gd name="T33" fmla="*/ 24 h 54"/>
                <a:gd name="T34" fmla="*/ 6 w 36"/>
                <a:gd name="T35" fmla="*/ 24 h 54"/>
                <a:gd name="T36" fmla="*/ 6 w 36"/>
                <a:gd name="T37" fmla="*/ 18 h 54"/>
                <a:gd name="T38" fmla="*/ 0 w 36"/>
                <a:gd name="T39"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54">
                  <a:moveTo>
                    <a:pt x="0" y="18"/>
                  </a:moveTo>
                  <a:lnTo>
                    <a:pt x="6" y="18"/>
                  </a:lnTo>
                  <a:lnTo>
                    <a:pt x="6" y="12"/>
                  </a:lnTo>
                  <a:lnTo>
                    <a:pt x="12" y="6"/>
                  </a:lnTo>
                  <a:lnTo>
                    <a:pt x="18" y="0"/>
                  </a:lnTo>
                  <a:lnTo>
                    <a:pt x="18" y="6"/>
                  </a:lnTo>
                  <a:lnTo>
                    <a:pt x="24" y="6"/>
                  </a:lnTo>
                  <a:lnTo>
                    <a:pt x="36" y="12"/>
                  </a:lnTo>
                  <a:lnTo>
                    <a:pt x="36" y="30"/>
                  </a:lnTo>
                  <a:lnTo>
                    <a:pt x="30" y="48"/>
                  </a:lnTo>
                  <a:lnTo>
                    <a:pt x="36" y="54"/>
                  </a:lnTo>
                  <a:lnTo>
                    <a:pt x="24" y="54"/>
                  </a:lnTo>
                  <a:lnTo>
                    <a:pt x="24" y="48"/>
                  </a:lnTo>
                  <a:lnTo>
                    <a:pt x="18" y="48"/>
                  </a:lnTo>
                  <a:lnTo>
                    <a:pt x="18" y="36"/>
                  </a:lnTo>
                  <a:lnTo>
                    <a:pt x="18" y="30"/>
                  </a:lnTo>
                  <a:lnTo>
                    <a:pt x="12" y="24"/>
                  </a:lnTo>
                  <a:lnTo>
                    <a:pt x="6" y="24"/>
                  </a:lnTo>
                  <a:lnTo>
                    <a:pt x="6" y="18"/>
                  </a:lnTo>
                  <a:lnTo>
                    <a:pt x="0"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79" name="Freeform 1207"/>
            <p:cNvSpPr>
              <a:spLocks/>
            </p:cNvSpPr>
            <p:nvPr/>
          </p:nvSpPr>
          <p:spPr bwMode="auto">
            <a:xfrm>
              <a:off x="3198" y="1926"/>
              <a:ext cx="48" cy="36"/>
            </a:xfrm>
            <a:custGeom>
              <a:avLst/>
              <a:gdLst>
                <a:gd name="T0" fmla="*/ 24 w 48"/>
                <a:gd name="T1" fmla="*/ 36 h 36"/>
                <a:gd name="T2" fmla="*/ 12 w 48"/>
                <a:gd name="T3" fmla="*/ 36 h 36"/>
                <a:gd name="T4" fmla="*/ 12 w 48"/>
                <a:gd name="T5" fmla="*/ 30 h 36"/>
                <a:gd name="T6" fmla="*/ 6 w 48"/>
                <a:gd name="T7" fmla="*/ 30 h 36"/>
                <a:gd name="T8" fmla="*/ 6 w 48"/>
                <a:gd name="T9" fmla="*/ 24 h 36"/>
                <a:gd name="T10" fmla="*/ 0 w 48"/>
                <a:gd name="T11" fmla="*/ 24 h 36"/>
                <a:gd name="T12" fmla="*/ 0 w 48"/>
                <a:gd name="T13" fmla="*/ 6 h 36"/>
                <a:gd name="T14" fmla="*/ 6 w 48"/>
                <a:gd name="T15" fmla="*/ 6 h 36"/>
                <a:gd name="T16" fmla="*/ 6 w 48"/>
                <a:gd name="T17" fmla="*/ 0 h 36"/>
                <a:gd name="T18" fmla="*/ 42 w 48"/>
                <a:gd name="T19" fmla="*/ 0 h 36"/>
                <a:gd name="T20" fmla="*/ 42 w 48"/>
                <a:gd name="T21" fmla="*/ 6 h 36"/>
                <a:gd name="T22" fmla="*/ 42 w 48"/>
                <a:gd name="T23" fmla="*/ 12 h 36"/>
                <a:gd name="T24" fmla="*/ 42 w 48"/>
                <a:gd name="T25" fmla="*/ 18 h 36"/>
                <a:gd name="T26" fmla="*/ 48 w 48"/>
                <a:gd name="T27" fmla="*/ 24 h 36"/>
                <a:gd name="T28" fmla="*/ 42 w 48"/>
                <a:gd name="T29" fmla="*/ 30 h 36"/>
                <a:gd name="T30" fmla="*/ 36 w 48"/>
                <a:gd name="T31" fmla="*/ 30 h 36"/>
                <a:gd name="T32" fmla="*/ 36 w 48"/>
                <a:gd name="T33" fmla="*/ 36 h 36"/>
                <a:gd name="T34" fmla="*/ 30 w 48"/>
                <a:gd name="T35" fmla="*/ 30 h 36"/>
                <a:gd name="T36" fmla="*/ 24 w 48"/>
                <a:gd name="T37" fmla="*/ 30 h 36"/>
                <a:gd name="T38" fmla="*/ 24 w 4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24" y="36"/>
                  </a:moveTo>
                  <a:lnTo>
                    <a:pt x="12" y="36"/>
                  </a:lnTo>
                  <a:lnTo>
                    <a:pt x="12" y="30"/>
                  </a:lnTo>
                  <a:lnTo>
                    <a:pt x="6" y="30"/>
                  </a:lnTo>
                  <a:lnTo>
                    <a:pt x="6" y="24"/>
                  </a:lnTo>
                  <a:lnTo>
                    <a:pt x="0" y="24"/>
                  </a:lnTo>
                  <a:lnTo>
                    <a:pt x="0" y="6"/>
                  </a:lnTo>
                  <a:lnTo>
                    <a:pt x="6" y="6"/>
                  </a:lnTo>
                  <a:lnTo>
                    <a:pt x="6" y="0"/>
                  </a:lnTo>
                  <a:lnTo>
                    <a:pt x="42" y="0"/>
                  </a:lnTo>
                  <a:lnTo>
                    <a:pt x="42" y="6"/>
                  </a:lnTo>
                  <a:lnTo>
                    <a:pt x="42" y="12"/>
                  </a:lnTo>
                  <a:lnTo>
                    <a:pt x="42" y="18"/>
                  </a:lnTo>
                  <a:lnTo>
                    <a:pt x="48" y="24"/>
                  </a:lnTo>
                  <a:lnTo>
                    <a:pt x="42" y="30"/>
                  </a:lnTo>
                  <a:lnTo>
                    <a:pt x="36" y="30"/>
                  </a:lnTo>
                  <a:lnTo>
                    <a:pt x="36" y="36"/>
                  </a:lnTo>
                  <a:lnTo>
                    <a:pt x="30" y="30"/>
                  </a:lnTo>
                  <a:lnTo>
                    <a:pt x="24" y="30"/>
                  </a:lnTo>
                  <a:lnTo>
                    <a:pt x="2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5480" name="Group 1208"/>
          <p:cNvGrpSpPr>
            <a:grpSpLocks/>
          </p:cNvGrpSpPr>
          <p:nvPr/>
        </p:nvGrpSpPr>
        <p:grpSpPr bwMode="auto">
          <a:xfrm>
            <a:off x="1181100" y="2657475"/>
            <a:ext cx="5867400" cy="666750"/>
            <a:chOff x="744" y="1674"/>
            <a:chExt cx="3696" cy="420"/>
          </a:xfrm>
        </p:grpSpPr>
        <p:sp>
          <p:nvSpPr>
            <p:cNvPr id="55481" name="Freeform 1209"/>
            <p:cNvSpPr>
              <a:spLocks/>
            </p:cNvSpPr>
            <p:nvPr/>
          </p:nvSpPr>
          <p:spPr bwMode="auto">
            <a:xfrm>
              <a:off x="3348" y="1914"/>
              <a:ext cx="48" cy="54"/>
            </a:xfrm>
            <a:custGeom>
              <a:avLst/>
              <a:gdLst>
                <a:gd name="T0" fmla="*/ 6 w 48"/>
                <a:gd name="T1" fmla="*/ 24 h 54"/>
                <a:gd name="T2" fmla="*/ 0 w 48"/>
                <a:gd name="T3" fmla="*/ 6 h 54"/>
                <a:gd name="T4" fmla="*/ 12 w 48"/>
                <a:gd name="T5" fmla="*/ 6 h 54"/>
                <a:gd name="T6" fmla="*/ 36 w 48"/>
                <a:gd name="T7" fmla="*/ 0 h 54"/>
                <a:gd name="T8" fmla="*/ 36 w 48"/>
                <a:gd name="T9" fmla="*/ 30 h 54"/>
                <a:gd name="T10" fmla="*/ 48 w 48"/>
                <a:gd name="T11" fmla="*/ 30 h 54"/>
                <a:gd name="T12" fmla="*/ 48 w 48"/>
                <a:gd name="T13" fmla="*/ 42 h 54"/>
                <a:gd name="T14" fmla="*/ 12 w 48"/>
                <a:gd name="T15" fmla="*/ 42 h 54"/>
                <a:gd name="T16" fmla="*/ 12 w 48"/>
                <a:gd name="T17" fmla="*/ 48 h 54"/>
                <a:gd name="T18" fmla="*/ 6 w 48"/>
                <a:gd name="T19" fmla="*/ 54 h 54"/>
                <a:gd name="T20" fmla="*/ 6 w 48"/>
                <a:gd name="T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4">
                  <a:moveTo>
                    <a:pt x="6" y="24"/>
                  </a:moveTo>
                  <a:lnTo>
                    <a:pt x="0" y="6"/>
                  </a:lnTo>
                  <a:lnTo>
                    <a:pt x="12" y="6"/>
                  </a:lnTo>
                  <a:lnTo>
                    <a:pt x="36" y="0"/>
                  </a:lnTo>
                  <a:lnTo>
                    <a:pt x="36" y="30"/>
                  </a:lnTo>
                  <a:lnTo>
                    <a:pt x="48" y="30"/>
                  </a:lnTo>
                  <a:lnTo>
                    <a:pt x="48" y="42"/>
                  </a:lnTo>
                  <a:lnTo>
                    <a:pt x="12" y="42"/>
                  </a:lnTo>
                  <a:lnTo>
                    <a:pt x="12" y="48"/>
                  </a:lnTo>
                  <a:lnTo>
                    <a:pt x="6" y="54"/>
                  </a:lnTo>
                  <a:lnTo>
                    <a:pt x="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82" name="Freeform 1210"/>
            <p:cNvSpPr>
              <a:spLocks/>
            </p:cNvSpPr>
            <p:nvPr/>
          </p:nvSpPr>
          <p:spPr bwMode="auto">
            <a:xfrm>
              <a:off x="2760" y="1938"/>
              <a:ext cx="36" cy="36"/>
            </a:xfrm>
            <a:custGeom>
              <a:avLst/>
              <a:gdLst>
                <a:gd name="T0" fmla="*/ 6 w 36"/>
                <a:gd name="T1" fmla="*/ 36 h 36"/>
                <a:gd name="T2" fmla="*/ 6 w 36"/>
                <a:gd name="T3" fmla="*/ 24 h 36"/>
                <a:gd name="T4" fmla="*/ 0 w 36"/>
                <a:gd name="T5" fmla="*/ 24 h 36"/>
                <a:gd name="T6" fmla="*/ 0 w 36"/>
                <a:gd name="T7" fmla="*/ 6 h 36"/>
                <a:gd name="T8" fmla="*/ 0 w 36"/>
                <a:gd name="T9" fmla="*/ 0 h 36"/>
                <a:gd name="T10" fmla="*/ 12 w 36"/>
                <a:gd name="T11" fmla="*/ 0 h 36"/>
                <a:gd name="T12" fmla="*/ 12 w 36"/>
                <a:gd name="T13" fmla="*/ 12 h 36"/>
                <a:gd name="T14" fmla="*/ 18 w 36"/>
                <a:gd name="T15" fmla="*/ 12 h 36"/>
                <a:gd name="T16" fmla="*/ 24 w 36"/>
                <a:gd name="T17" fmla="*/ 12 h 36"/>
                <a:gd name="T18" fmla="*/ 36 w 36"/>
                <a:gd name="T19" fmla="*/ 12 h 36"/>
                <a:gd name="T20" fmla="*/ 36 w 36"/>
                <a:gd name="T21" fmla="*/ 18 h 36"/>
                <a:gd name="T22" fmla="*/ 36 w 36"/>
                <a:gd name="T23" fmla="*/ 36 h 36"/>
                <a:gd name="T24" fmla="*/ 6 w 3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6" y="36"/>
                  </a:moveTo>
                  <a:lnTo>
                    <a:pt x="6" y="24"/>
                  </a:lnTo>
                  <a:lnTo>
                    <a:pt x="0" y="24"/>
                  </a:lnTo>
                  <a:lnTo>
                    <a:pt x="0" y="6"/>
                  </a:lnTo>
                  <a:lnTo>
                    <a:pt x="0" y="0"/>
                  </a:lnTo>
                  <a:lnTo>
                    <a:pt x="12" y="0"/>
                  </a:lnTo>
                  <a:lnTo>
                    <a:pt x="12" y="12"/>
                  </a:lnTo>
                  <a:lnTo>
                    <a:pt x="18" y="12"/>
                  </a:lnTo>
                  <a:lnTo>
                    <a:pt x="24" y="12"/>
                  </a:lnTo>
                  <a:lnTo>
                    <a:pt x="36" y="12"/>
                  </a:lnTo>
                  <a:lnTo>
                    <a:pt x="36" y="18"/>
                  </a:lnTo>
                  <a:lnTo>
                    <a:pt x="36"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83" name="Freeform 1211"/>
            <p:cNvSpPr>
              <a:spLocks/>
            </p:cNvSpPr>
            <p:nvPr/>
          </p:nvSpPr>
          <p:spPr bwMode="auto">
            <a:xfrm>
              <a:off x="2832" y="1938"/>
              <a:ext cx="42" cy="36"/>
            </a:xfrm>
            <a:custGeom>
              <a:avLst/>
              <a:gdLst>
                <a:gd name="T0" fmla="*/ 6 w 42"/>
                <a:gd name="T1" fmla="*/ 36 h 36"/>
                <a:gd name="T2" fmla="*/ 6 w 42"/>
                <a:gd name="T3" fmla="*/ 12 h 36"/>
                <a:gd name="T4" fmla="*/ 6 w 42"/>
                <a:gd name="T5" fmla="*/ 6 h 36"/>
                <a:gd name="T6" fmla="*/ 0 w 42"/>
                <a:gd name="T7" fmla="*/ 6 h 36"/>
                <a:gd name="T8" fmla="*/ 0 w 42"/>
                <a:gd name="T9" fmla="*/ 0 h 36"/>
                <a:gd name="T10" fmla="*/ 36 w 42"/>
                <a:gd name="T11" fmla="*/ 0 h 36"/>
                <a:gd name="T12" fmla="*/ 36 w 42"/>
                <a:gd name="T13" fmla="*/ 6 h 36"/>
                <a:gd name="T14" fmla="*/ 36 w 42"/>
                <a:gd name="T15" fmla="*/ 12 h 36"/>
                <a:gd name="T16" fmla="*/ 42 w 42"/>
                <a:gd name="T17" fmla="*/ 12 h 36"/>
                <a:gd name="T18" fmla="*/ 42 w 42"/>
                <a:gd name="T19" fmla="*/ 36 h 36"/>
                <a:gd name="T20" fmla="*/ 6 w 42"/>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6" y="36"/>
                  </a:moveTo>
                  <a:lnTo>
                    <a:pt x="6" y="12"/>
                  </a:lnTo>
                  <a:lnTo>
                    <a:pt x="6" y="6"/>
                  </a:lnTo>
                  <a:lnTo>
                    <a:pt x="0" y="6"/>
                  </a:lnTo>
                  <a:lnTo>
                    <a:pt x="0" y="0"/>
                  </a:lnTo>
                  <a:lnTo>
                    <a:pt x="36" y="0"/>
                  </a:lnTo>
                  <a:lnTo>
                    <a:pt x="36" y="6"/>
                  </a:lnTo>
                  <a:lnTo>
                    <a:pt x="36" y="12"/>
                  </a:lnTo>
                  <a:lnTo>
                    <a:pt x="42" y="12"/>
                  </a:lnTo>
                  <a:lnTo>
                    <a:pt x="42"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84" name="Freeform 1212"/>
            <p:cNvSpPr>
              <a:spLocks/>
            </p:cNvSpPr>
            <p:nvPr/>
          </p:nvSpPr>
          <p:spPr bwMode="auto">
            <a:xfrm>
              <a:off x="3384" y="1914"/>
              <a:ext cx="36" cy="30"/>
            </a:xfrm>
            <a:custGeom>
              <a:avLst/>
              <a:gdLst>
                <a:gd name="T0" fmla="*/ 36 w 36"/>
                <a:gd name="T1" fmla="*/ 30 h 30"/>
                <a:gd name="T2" fmla="*/ 12 w 36"/>
                <a:gd name="T3" fmla="*/ 30 h 30"/>
                <a:gd name="T4" fmla="*/ 0 w 36"/>
                <a:gd name="T5" fmla="*/ 30 h 30"/>
                <a:gd name="T6" fmla="*/ 0 w 36"/>
                <a:gd name="T7" fmla="*/ 0 h 30"/>
                <a:gd name="T8" fmla="*/ 24 w 36"/>
                <a:gd name="T9" fmla="*/ 0 h 30"/>
                <a:gd name="T10" fmla="*/ 24 w 36"/>
                <a:gd name="T11" fmla="*/ 6 h 30"/>
                <a:gd name="T12" fmla="*/ 36 w 36"/>
                <a:gd name="T13" fmla="*/ 6 h 30"/>
                <a:gd name="T14" fmla="*/ 36 w 3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36" y="30"/>
                  </a:moveTo>
                  <a:lnTo>
                    <a:pt x="12" y="30"/>
                  </a:lnTo>
                  <a:lnTo>
                    <a:pt x="0" y="30"/>
                  </a:lnTo>
                  <a:lnTo>
                    <a:pt x="0" y="0"/>
                  </a:lnTo>
                  <a:lnTo>
                    <a:pt x="24" y="0"/>
                  </a:lnTo>
                  <a:lnTo>
                    <a:pt x="24" y="6"/>
                  </a:lnTo>
                  <a:lnTo>
                    <a:pt x="36" y="6"/>
                  </a:lnTo>
                  <a:lnTo>
                    <a:pt x="3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85" name="Freeform 1213"/>
            <p:cNvSpPr>
              <a:spLocks/>
            </p:cNvSpPr>
            <p:nvPr/>
          </p:nvSpPr>
          <p:spPr bwMode="auto">
            <a:xfrm>
              <a:off x="2646" y="1932"/>
              <a:ext cx="42" cy="36"/>
            </a:xfrm>
            <a:custGeom>
              <a:avLst/>
              <a:gdLst>
                <a:gd name="T0" fmla="*/ 42 w 42"/>
                <a:gd name="T1" fmla="*/ 36 h 36"/>
                <a:gd name="T2" fmla="*/ 0 w 42"/>
                <a:gd name="T3" fmla="*/ 36 h 36"/>
                <a:gd name="T4" fmla="*/ 0 w 42"/>
                <a:gd name="T5" fmla="*/ 12 h 36"/>
                <a:gd name="T6" fmla="*/ 0 w 42"/>
                <a:gd name="T7" fmla="*/ 0 h 36"/>
                <a:gd name="T8" fmla="*/ 42 w 42"/>
                <a:gd name="T9" fmla="*/ 6 h 36"/>
                <a:gd name="T10" fmla="*/ 42 w 42"/>
                <a:gd name="T11" fmla="*/ 30 h 36"/>
                <a:gd name="T12" fmla="*/ 42 w 4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36"/>
                  </a:moveTo>
                  <a:lnTo>
                    <a:pt x="0" y="36"/>
                  </a:lnTo>
                  <a:lnTo>
                    <a:pt x="0" y="12"/>
                  </a:lnTo>
                  <a:lnTo>
                    <a:pt x="0" y="0"/>
                  </a:lnTo>
                  <a:lnTo>
                    <a:pt x="42" y="6"/>
                  </a:lnTo>
                  <a:lnTo>
                    <a:pt x="42" y="30"/>
                  </a:lnTo>
                  <a:lnTo>
                    <a:pt x="4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86" name="Freeform 1214"/>
            <p:cNvSpPr>
              <a:spLocks/>
            </p:cNvSpPr>
            <p:nvPr/>
          </p:nvSpPr>
          <p:spPr bwMode="auto">
            <a:xfrm>
              <a:off x="1884" y="1884"/>
              <a:ext cx="72" cy="54"/>
            </a:xfrm>
            <a:custGeom>
              <a:avLst/>
              <a:gdLst>
                <a:gd name="T0" fmla="*/ 0 w 72"/>
                <a:gd name="T1" fmla="*/ 48 h 54"/>
                <a:gd name="T2" fmla="*/ 0 w 72"/>
                <a:gd name="T3" fmla="*/ 30 h 54"/>
                <a:gd name="T4" fmla="*/ 18 w 72"/>
                <a:gd name="T5" fmla="*/ 24 h 54"/>
                <a:gd name="T6" fmla="*/ 24 w 72"/>
                <a:gd name="T7" fmla="*/ 24 h 54"/>
                <a:gd name="T8" fmla="*/ 30 w 72"/>
                <a:gd name="T9" fmla="*/ 18 h 54"/>
                <a:gd name="T10" fmla="*/ 36 w 72"/>
                <a:gd name="T11" fmla="*/ 12 h 54"/>
                <a:gd name="T12" fmla="*/ 48 w 72"/>
                <a:gd name="T13" fmla="*/ 12 h 54"/>
                <a:gd name="T14" fmla="*/ 54 w 72"/>
                <a:gd name="T15" fmla="*/ 12 h 54"/>
                <a:gd name="T16" fmla="*/ 60 w 72"/>
                <a:gd name="T17" fmla="*/ 12 h 54"/>
                <a:gd name="T18" fmla="*/ 60 w 72"/>
                <a:gd name="T19" fmla="*/ 6 h 54"/>
                <a:gd name="T20" fmla="*/ 66 w 72"/>
                <a:gd name="T21" fmla="*/ 6 h 54"/>
                <a:gd name="T22" fmla="*/ 72 w 72"/>
                <a:gd name="T23" fmla="*/ 6 h 54"/>
                <a:gd name="T24" fmla="*/ 72 w 72"/>
                <a:gd name="T25" fmla="*/ 0 h 54"/>
                <a:gd name="T26" fmla="*/ 66 w 72"/>
                <a:gd name="T27" fmla="*/ 54 h 54"/>
                <a:gd name="T28" fmla="*/ 0 w 72"/>
                <a:gd name="T2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54">
                  <a:moveTo>
                    <a:pt x="0" y="48"/>
                  </a:moveTo>
                  <a:lnTo>
                    <a:pt x="0" y="30"/>
                  </a:lnTo>
                  <a:lnTo>
                    <a:pt x="18" y="24"/>
                  </a:lnTo>
                  <a:lnTo>
                    <a:pt x="24" y="24"/>
                  </a:lnTo>
                  <a:lnTo>
                    <a:pt x="30" y="18"/>
                  </a:lnTo>
                  <a:lnTo>
                    <a:pt x="36" y="12"/>
                  </a:lnTo>
                  <a:lnTo>
                    <a:pt x="48" y="12"/>
                  </a:lnTo>
                  <a:lnTo>
                    <a:pt x="54" y="12"/>
                  </a:lnTo>
                  <a:lnTo>
                    <a:pt x="60" y="12"/>
                  </a:lnTo>
                  <a:lnTo>
                    <a:pt x="60" y="6"/>
                  </a:lnTo>
                  <a:lnTo>
                    <a:pt x="66" y="6"/>
                  </a:lnTo>
                  <a:lnTo>
                    <a:pt x="72" y="6"/>
                  </a:lnTo>
                  <a:lnTo>
                    <a:pt x="72" y="0"/>
                  </a:lnTo>
                  <a:lnTo>
                    <a:pt x="66" y="54"/>
                  </a:lnTo>
                  <a:lnTo>
                    <a:pt x="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87" name="Freeform 1215"/>
            <p:cNvSpPr>
              <a:spLocks/>
            </p:cNvSpPr>
            <p:nvPr/>
          </p:nvSpPr>
          <p:spPr bwMode="auto">
            <a:xfrm>
              <a:off x="2796" y="1938"/>
              <a:ext cx="42" cy="48"/>
            </a:xfrm>
            <a:custGeom>
              <a:avLst/>
              <a:gdLst>
                <a:gd name="T0" fmla="*/ 42 w 42"/>
                <a:gd name="T1" fmla="*/ 48 h 48"/>
                <a:gd name="T2" fmla="*/ 12 w 42"/>
                <a:gd name="T3" fmla="*/ 48 h 48"/>
                <a:gd name="T4" fmla="*/ 12 w 42"/>
                <a:gd name="T5" fmla="*/ 36 h 48"/>
                <a:gd name="T6" fmla="*/ 0 w 42"/>
                <a:gd name="T7" fmla="*/ 36 h 48"/>
                <a:gd name="T8" fmla="*/ 0 w 42"/>
                <a:gd name="T9" fmla="*/ 18 h 48"/>
                <a:gd name="T10" fmla="*/ 6 w 42"/>
                <a:gd name="T11" fmla="*/ 18 h 48"/>
                <a:gd name="T12" fmla="*/ 12 w 42"/>
                <a:gd name="T13" fmla="*/ 6 h 48"/>
                <a:gd name="T14" fmla="*/ 12 w 42"/>
                <a:gd name="T15" fmla="*/ 0 h 48"/>
                <a:gd name="T16" fmla="*/ 12 w 42"/>
                <a:gd name="T17" fmla="*/ 6 h 48"/>
                <a:gd name="T18" fmla="*/ 12 w 42"/>
                <a:gd name="T19" fmla="*/ 0 h 48"/>
                <a:gd name="T20" fmla="*/ 18 w 42"/>
                <a:gd name="T21" fmla="*/ 0 h 48"/>
                <a:gd name="T22" fmla="*/ 24 w 42"/>
                <a:gd name="T23" fmla="*/ 0 h 48"/>
                <a:gd name="T24" fmla="*/ 30 w 42"/>
                <a:gd name="T25" fmla="*/ 0 h 48"/>
                <a:gd name="T26" fmla="*/ 36 w 42"/>
                <a:gd name="T27" fmla="*/ 0 h 48"/>
                <a:gd name="T28" fmla="*/ 36 w 42"/>
                <a:gd name="T29" fmla="*/ 6 h 48"/>
                <a:gd name="T30" fmla="*/ 30 w 42"/>
                <a:gd name="T31" fmla="*/ 6 h 48"/>
                <a:gd name="T32" fmla="*/ 36 w 42"/>
                <a:gd name="T33" fmla="*/ 6 h 48"/>
                <a:gd name="T34" fmla="*/ 42 w 42"/>
                <a:gd name="T35" fmla="*/ 6 h 48"/>
                <a:gd name="T36" fmla="*/ 42 w 42"/>
                <a:gd name="T37" fmla="*/ 12 h 48"/>
                <a:gd name="T38" fmla="*/ 42 w 42"/>
                <a:gd name="T39" fmla="*/ 36 h 48"/>
                <a:gd name="T40" fmla="*/ 42 w 42"/>
                <a:gd name="T4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8">
                  <a:moveTo>
                    <a:pt x="42" y="48"/>
                  </a:moveTo>
                  <a:lnTo>
                    <a:pt x="12" y="48"/>
                  </a:lnTo>
                  <a:lnTo>
                    <a:pt x="12" y="36"/>
                  </a:lnTo>
                  <a:lnTo>
                    <a:pt x="0" y="36"/>
                  </a:lnTo>
                  <a:lnTo>
                    <a:pt x="0" y="18"/>
                  </a:lnTo>
                  <a:lnTo>
                    <a:pt x="6" y="18"/>
                  </a:lnTo>
                  <a:lnTo>
                    <a:pt x="12" y="6"/>
                  </a:lnTo>
                  <a:lnTo>
                    <a:pt x="12" y="0"/>
                  </a:lnTo>
                  <a:lnTo>
                    <a:pt x="12" y="6"/>
                  </a:lnTo>
                  <a:lnTo>
                    <a:pt x="12" y="0"/>
                  </a:lnTo>
                  <a:lnTo>
                    <a:pt x="18" y="0"/>
                  </a:lnTo>
                  <a:lnTo>
                    <a:pt x="24" y="0"/>
                  </a:lnTo>
                  <a:lnTo>
                    <a:pt x="30" y="0"/>
                  </a:lnTo>
                  <a:lnTo>
                    <a:pt x="36" y="0"/>
                  </a:lnTo>
                  <a:lnTo>
                    <a:pt x="36" y="6"/>
                  </a:lnTo>
                  <a:lnTo>
                    <a:pt x="30" y="6"/>
                  </a:lnTo>
                  <a:lnTo>
                    <a:pt x="36" y="6"/>
                  </a:lnTo>
                  <a:lnTo>
                    <a:pt x="42" y="6"/>
                  </a:lnTo>
                  <a:lnTo>
                    <a:pt x="42" y="12"/>
                  </a:lnTo>
                  <a:lnTo>
                    <a:pt x="42" y="36"/>
                  </a:lnTo>
                  <a:lnTo>
                    <a:pt x="4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88" name="Freeform 1216"/>
            <p:cNvSpPr>
              <a:spLocks/>
            </p:cNvSpPr>
            <p:nvPr/>
          </p:nvSpPr>
          <p:spPr bwMode="auto">
            <a:xfrm>
              <a:off x="3846" y="1866"/>
              <a:ext cx="24" cy="36"/>
            </a:xfrm>
            <a:custGeom>
              <a:avLst/>
              <a:gdLst>
                <a:gd name="T0" fmla="*/ 12 w 24"/>
                <a:gd name="T1" fmla="*/ 36 h 36"/>
                <a:gd name="T2" fmla="*/ 0 w 24"/>
                <a:gd name="T3" fmla="*/ 36 h 36"/>
                <a:gd name="T4" fmla="*/ 0 w 24"/>
                <a:gd name="T5" fmla="*/ 30 h 36"/>
                <a:gd name="T6" fmla="*/ 0 w 24"/>
                <a:gd name="T7" fmla="*/ 6 h 36"/>
                <a:gd name="T8" fmla="*/ 0 w 24"/>
                <a:gd name="T9" fmla="*/ 0 h 36"/>
                <a:gd name="T10" fmla="*/ 6 w 24"/>
                <a:gd name="T11" fmla="*/ 0 h 36"/>
                <a:gd name="T12" fmla="*/ 18 w 24"/>
                <a:gd name="T13" fmla="*/ 0 h 36"/>
                <a:gd name="T14" fmla="*/ 18 w 24"/>
                <a:gd name="T15" fmla="*/ 6 h 36"/>
                <a:gd name="T16" fmla="*/ 24 w 24"/>
                <a:gd name="T17" fmla="*/ 6 h 36"/>
                <a:gd name="T18" fmla="*/ 24 w 24"/>
                <a:gd name="T19" fmla="*/ 12 h 36"/>
                <a:gd name="T20" fmla="*/ 24 w 24"/>
                <a:gd name="T21" fmla="*/ 36 h 36"/>
                <a:gd name="T22" fmla="*/ 18 w 24"/>
                <a:gd name="T23" fmla="*/ 36 h 36"/>
                <a:gd name="T24" fmla="*/ 12 w 24"/>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6">
                  <a:moveTo>
                    <a:pt x="12" y="36"/>
                  </a:moveTo>
                  <a:lnTo>
                    <a:pt x="0" y="36"/>
                  </a:lnTo>
                  <a:lnTo>
                    <a:pt x="0" y="30"/>
                  </a:lnTo>
                  <a:lnTo>
                    <a:pt x="0" y="6"/>
                  </a:lnTo>
                  <a:lnTo>
                    <a:pt x="0" y="0"/>
                  </a:lnTo>
                  <a:lnTo>
                    <a:pt x="6" y="0"/>
                  </a:lnTo>
                  <a:lnTo>
                    <a:pt x="18" y="0"/>
                  </a:lnTo>
                  <a:lnTo>
                    <a:pt x="18" y="6"/>
                  </a:lnTo>
                  <a:lnTo>
                    <a:pt x="24" y="6"/>
                  </a:lnTo>
                  <a:lnTo>
                    <a:pt x="24" y="12"/>
                  </a:lnTo>
                  <a:lnTo>
                    <a:pt x="24" y="36"/>
                  </a:lnTo>
                  <a:lnTo>
                    <a:pt x="18" y="36"/>
                  </a:lnTo>
                  <a:lnTo>
                    <a:pt x="1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89" name="Freeform 1217"/>
            <p:cNvSpPr>
              <a:spLocks/>
            </p:cNvSpPr>
            <p:nvPr/>
          </p:nvSpPr>
          <p:spPr bwMode="auto">
            <a:xfrm>
              <a:off x="3882" y="1860"/>
              <a:ext cx="42" cy="30"/>
            </a:xfrm>
            <a:custGeom>
              <a:avLst/>
              <a:gdLst>
                <a:gd name="T0" fmla="*/ 18 w 42"/>
                <a:gd name="T1" fmla="*/ 24 h 30"/>
                <a:gd name="T2" fmla="*/ 18 w 42"/>
                <a:gd name="T3" fmla="*/ 18 h 30"/>
                <a:gd name="T4" fmla="*/ 0 w 42"/>
                <a:gd name="T5" fmla="*/ 24 h 30"/>
                <a:gd name="T6" fmla="*/ 0 w 42"/>
                <a:gd name="T7" fmla="*/ 18 h 30"/>
                <a:gd name="T8" fmla="*/ 0 w 42"/>
                <a:gd name="T9" fmla="*/ 0 h 30"/>
                <a:gd name="T10" fmla="*/ 36 w 42"/>
                <a:gd name="T11" fmla="*/ 0 h 30"/>
                <a:gd name="T12" fmla="*/ 42 w 42"/>
                <a:gd name="T13" fmla="*/ 6 h 30"/>
                <a:gd name="T14" fmla="*/ 36 w 42"/>
                <a:gd name="T15" fmla="*/ 6 h 30"/>
                <a:gd name="T16" fmla="*/ 36 w 42"/>
                <a:gd name="T17" fmla="*/ 12 h 30"/>
                <a:gd name="T18" fmla="*/ 42 w 42"/>
                <a:gd name="T19" fmla="*/ 12 h 30"/>
                <a:gd name="T20" fmla="*/ 42 w 42"/>
                <a:gd name="T21" fmla="*/ 18 h 30"/>
                <a:gd name="T22" fmla="*/ 42 w 42"/>
                <a:gd name="T23" fmla="*/ 24 h 30"/>
                <a:gd name="T24" fmla="*/ 36 w 42"/>
                <a:gd name="T25" fmla="*/ 24 h 30"/>
                <a:gd name="T26" fmla="*/ 36 w 42"/>
                <a:gd name="T27" fmla="*/ 30 h 30"/>
                <a:gd name="T28" fmla="*/ 30 w 42"/>
                <a:gd name="T29" fmla="*/ 30 h 30"/>
                <a:gd name="T30" fmla="*/ 30 w 42"/>
                <a:gd name="T31" fmla="*/ 24 h 30"/>
                <a:gd name="T32" fmla="*/ 30 w 42"/>
                <a:gd name="T33" fmla="*/ 18 h 30"/>
                <a:gd name="T34" fmla="*/ 24 w 42"/>
                <a:gd name="T35" fmla="*/ 18 h 30"/>
                <a:gd name="T36" fmla="*/ 18 w 42"/>
                <a:gd name="T37" fmla="*/ 18 h 30"/>
                <a:gd name="T38" fmla="*/ 18 w 42"/>
                <a:gd name="T3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0">
                  <a:moveTo>
                    <a:pt x="18" y="24"/>
                  </a:moveTo>
                  <a:lnTo>
                    <a:pt x="18" y="18"/>
                  </a:lnTo>
                  <a:lnTo>
                    <a:pt x="0" y="24"/>
                  </a:lnTo>
                  <a:lnTo>
                    <a:pt x="0" y="18"/>
                  </a:lnTo>
                  <a:lnTo>
                    <a:pt x="0" y="0"/>
                  </a:lnTo>
                  <a:lnTo>
                    <a:pt x="36" y="0"/>
                  </a:lnTo>
                  <a:lnTo>
                    <a:pt x="42" y="6"/>
                  </a:lnTo>
                  <a:lnTo>
                    <a:pt x="36" y="6"/>
                  </a:lnTo>
                  <a:lnTo>
                    <a:pt x="36" y="12"/>
                  </a:lnTo>
                  <a:lnTo>
                    <a:pt x="42" y="12"/>
                  </a:lnTo>
                  <a:lnTo>
                    <a:pt x="42" y="18"/>
                  </a:lnTo>
                  <a:lnTo>
                    <a:pt x="42" y="24"/>
                  </a:lnTo>
                  <a:lnTo>
                    <a:pt x="36" y="24"/>
                  </a:lnTo>
                  <a:lnTo>
                    <a:pt x="36" y="30"/>
                  </a:lnTo>
                  <a:lnTo>
                    <a:pt x="30" y="30"/>
                  </a:lnTo>
                  <a:lnTo>
                    <a:pt x="30" y="24"/>
                  </a:lnTo>
                  <a:lnTo>
                    <a:pt x="30" y="18"/>
                  </a:lnTo>
                  <a:lnTo>
                    <a:pt x="24" y="18"/>
                  </a:lnTo>
                  <a:lnTo>
                    <a:pt x="18" y="18"/>
                  </a:lnTo>
                  <a:lnTo>
                    <a:pt x="1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90" name="Freeform 1218"/>
            <p:cNvSpPr>
              <a:spLocks/>
            </p:cNvSpPr>
            <p:nvPr/>
          </p:nvSpPr>
          <p:spPr bwMode="auto">
            <a:xfrm>
              <a:off x="2916" y="1938"/>
              <a:ext cx="24" cy="18"/>
            </a:xfrm>
            <a:custGeom>
              <a:avLst/>
              <a:gdLst>
                <a:gd name="T0" fmla="*/ 0 w 24"/>
                <a:gd name="T1" fmla="*/ 18 h 18"/>
                <a:gd name="T2" fmla="*/ 0 w 24"/>
                <a:gd name="T3" fmla="*/ 0 h 18"/>
                <a:gd name="T4" fmla="*/ 12 w 24"/>
                <a:gd name="T5" fmla="*/ 0 h 18"/>
                <a:gd name="T6" fmla="*/ 18 w 24"/>
                <a:gd name="T7" fmla="*/ 0 h 18"/>
                <a:gd name="T8" fmla="*/ 24 w 24"/>
                <a:gd name="T9" fmla="*/ 6 h 18"/>
                <a:gd name="T10" fmla="*/ 24 w 24"/>
                <a:gd name="T11" fmla="*/ 12 h 18"/>
                <a:gd name="T12" fmla="*/ 6 w 24"/>
                <a:gd name="T13" fmla="*/ 12 h 18"/>
                <a:gd name="T14" fmla="*/ 6 w 24"/>
                <a:gd name="T15" fmla="*/ 18 h 18"/>
                <a:gd name="T16" fmla="*/ 0 w 24"/>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8">
                  <a:moveTo>
                    <a:pt x="0" y="18"/>
                  </a:moveTo>
                  <a:lnTo>
                    <a:pt x="0" y="0"/>
                  </a:lnTo>
                  <a:lnTo>
                    <a:pt x="12" y="0"/>
                  </a:lnTo>
                  <a:lnTo>
                    <a:pt x="18" y="0"/>
                  </a:lnTo>
                  <a:lnTo>
                    <a:pt x="24" y="6"/>
                  </a:lnTo>
                  <a:lnTo>
                    <a:pt x="24" y="12"/>
                  </a:lnTo>
                  <a:lnTo>
                    <a:pt x="6" y="12"/>
                  </a:lnTo>
                  <a:lnTo>
                    <a:pt x="6" y="18"/>
                  </a:lnTo>
                  <a:lnTo>
                    <a:pt x="0"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91" name="Freeform 1219"/>
            <p:cNvSpPr>
              <a:spLocks/>
            </p:cNvSpPr>
            <p:nvPr/>
          </p:nvSpPr>
          <p:spPr bwMode="auto">
            <a:xfrm>
              <a:off x="3612" y="1896"/>
              <a:ext cx="30" cy="42"/>
            </a:xfrm>
            <a:custGeom>
              <a:avLst/>
              <a:gdLst>
                <a:gd name="T0" fmla="*/ 12 w 30"/>
                <a:gd name="T1" fmla="*/ 36 h 42"/>
                <a:gd name="T2" fmla="*/ 6 w 30"/>
                <a:gd name="T3" fmla="*/ 42 h 42"/>
                <a:gd name="T4" fmla="*/ 0 w 30"/>
                <a:gd name="T5" fmla="*/ 12 h 42"/>
                <a:gd name="T6" fmla="*/ 0 w 30"/>
                <a:gd name="T7" fmla="*/ 6 h 42"/>
                <a:gd name="T8" fmla="*/ 12 w 30"/>
                <a:gd name="T9" fmla="*/ 6 h 42"/>
                <a:gd name="T10" fmla="*/ 18 w 30"/>
                <a:gd name="T11" fmla="*/ 6 h 42"/>
                <a:gd name="T12" fmla="*/ 30 w 30"/>
                <a:gd name="T13" fmla="*/ 0 h 42"/>
                <a:gd name="T14" fmla="*/ 30 w 30"/>
                <a:gd name="T15" fmla="*/ 24 h 42"/>
                <a:gd name="T16" fmla="*/ 24 w 30"/>
                <a:gd name="T17" fmla="*/ 24 h 42"/>
                <a:gd name="T18" fmla="*/ 24 w 30"/>
                <a:gd name="T19" fmla="*/ 30 h 42"/>
                <a:gd name="T20" fmla="*/ 18 w 30"/>
                <a:gd name="T21" fmla="*/ 30 h 42"/>
                <a:gd name="T22" fmla="*/ 18 w 30"/>
                <a:gd name="T23" fmla="*/ 36 h 42"/>
                <a:gd name="T24" fmla="*/ 12 w 30"/>
                <a:gd name="T2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2">
                  <a:moveTo>
                    <a:pt x="12" y="36"/>
                  </a:moveTo>
                  <a:lnTo>
                    <a:pt x="6" y="42"/>
                  </a:lnTo>
                  <a:lnTo>
                    <a:pt x="0" y="12"/>
                  </a:lnTo>
                  <a:lnTo>
                    <a:pt x="0" y="6"/>
                  </a:lnTo>
                  <a:lnTo>
                    <a:pt x="12" y="6"/>
                  </a:lnTo>
                  <a:lnTo>
                    <a:pt x="18" y="6"/>
                  </a:lnTo>
                  <a:lnTo>
                    <a:pt x="30" y="0"/>
                  </a:lnTo>
                  <a:lnTo>
                    <a:pt x="30" y="24"/>
                  </a:lnTo>
                  <a:lnTo>
                    <a:pt x="24" y="24"/>
                  </a:lnTo>
                  <a:lnTo>
                    <a:pt x="24" y="30"/>
                  </a:lnTo>
                  <a:lnTo>
                    <a:pt x="18" y="30"/>
                  </a:lnTo>
                  <a:lnTo>
                    <a:pt x="18" y="36"/>
                  </a:lnTo>
                  <a:lnTo>
                    <a:pt x="1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92" name="Freeform 1220"/>
            <p:cNvSpPr>
              <a:spLocks/>
            </p:cNvSpPr>
            <p:nvPr/>
          </p:nvSpPr>
          <p:spPr bwMode="auto">
            <a:xfrm>
              <a:off x="3798" y="1872"/>
              <a:ext cx="48" cy="24"/>
            </a:xfrm>
            <a:custGeom>
              <a:avLst/>
              <a:gdLst>
                <a:gd name="T0" fmla="*/ 48 w 48"/>
                <a:gd name="T1" fmla="*/ 24 h 24"/>
                <a:gd name="T2" fmla="*/ 18 w 48"/>
                <a:gd name="T3" fmla="*/ 24 h 24"/>
                <a:gd name="T4" fmla="*/ 12 w 48"/>
                <a:gd name="T5" fmla="*/ 18 h 24"/>
                <a:gd name="T6" fmla="*/ 6 w 48"/>
                <a:gd name="T7" fmla="*/ 18 h 24"/>
                <a:gd name="T8" fmla="*/ 0 w 48"/>
                <a:gd name="T9" fmla="*/ 18 h 24"/>
                <a:gd name="T10" fmla="*/ 0 w 48"/>
                <a:gd name="T11" fmla="*/ 0 h 24"/>
                <a:gd name="T12" fmla="*/ 48 w 48"/>
                <a:gd name="T13" fmla="*/ 0 h 24"/>
                <a:gd name="T14" fmla="*/ 48 w 4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48" y="24"/>
                  </a:moveTo>
                  <a:lnTo>
                    <a:pt x="18" y="24"/>
                  </a:lnTo>
                  <a:lnTo>
                    <a:pt x="12" y="18"/>
                  </a:lnTo>
                  <a:lnTo>
                    <a:pt x="6" y="18"/>
                  </a:lnTo>
                  <a:lnTo>
                    <a:pt x="0" y="18"/>
                  </a:lnTo>
                  <a:lnTo>
                    <a:pt x="0" y="0"/>
                  </a:lnTo>
                  <a:lnTo>
                    <a:pt x="48" y="0"/>
                  </a:lnTo>
                  <a:lnTo>
                    <a:pt x="48"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93" name="Freeform 1221"/>
            <p:cNvSpPr>
              <a:spLocks/>
            </p:cNvSpPr>
            <p:nvPr/>
          </p:nvSpPr>
          <p:spPr bwMode="auto">
            <a:xfrm>
              <a:off x="3450" y="1914"/>
              <a:ext cx="36" cy="30"/>
            </a:xfrm>
            <a:custGeom>
              <a:avLst/>
              <a:gdLst>
                <a:gd name="T0" fmla="*/ 0 w 36"/>
                <a:gd name="T1" fmla="*/ 30 h 30"/>
                <a:gd name="T2" fmla="*/ 0 w 36"/>
                <a:gd name="T3" fmla="*/ 0 h 30"/>
                <a:gd name="T4" fmla="*/ 24 w 36"/>
                <a:gd name="T5" fmla="*/ 0 h 30"/>
                <a:gd name="T6" fmla="*/ 24 w 36"/>
                <a:gd name="T7" fmla="*/ 6 h 30"/>
                <a:gd name="T8" fmla="*/ 30 w 36"/>
                <a:gd name="T9" fmla="*/ 12 h 30"/>
                <a:gd name="T10" fmla="*/ 30 w 36"/>
                <a:gd name="T11" fmla="*/ 18 h 30"/>
                <a:gd name="T12" fmla="*/ 36 w 36"/>
                <a:gd name="T13" fmla="*/ 18 h 30"/>
                <a:gd name="T14" fmla="*/ 36 w 36"/>
                <a:gd name="T15" fmla="*/ 24 h 30"/>
                <a:gd name="T16" fmla="*/ 30 w 36"/>
                <a:gd name="T17" fmla="*/ 30 h 30"/>
                <a:gd name="T18" fmla="*/ 36 w 36"/>
                <a:gd name="T19" fmla="*/ 30 h 30"/>
                <a:gd name="T20" fmla="*/ 6 w 36"/>
                <a:gd name="T21" fmla="*/ 30 h 30"/>
                <a:gd name="T22" fmla="*/ 0 w 36"/>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0">
                  <a:moveTo>
                    <a:pt x="0" y="30"/>
                  </a:moveTo>
                  <a:lnTo>
                    <a:pt x="0" y="0"/>
                  </a:lnTo>
                  <a:lnTo>
                    <a:pt x="24" y="0"/>
                  </a:lnTo>
                  <a:lnTo>
                    <a:pt x="24" y="6"/>
                  </a:lnTo>
                  <a:lnTo>
                    <a:pt x="30" y="12"/>
                  </a:lnTo>
                  <a:lnTo>
                    <a:pt x="30" y="18"/>
                  </a:lnTo>
                  <a:lnTo>
                    <a:pt x="36" y="18"/>
                  </a:lnTo>
                  <a:lnTo>
                    <a:pt x="36" y="24"/>
                  </a:lnTo>
                  <a:lnTo>
                    <a:pt x="30" y="30"/>
                  </a:lnTo>
                  <a:lnTo>
                    <a:pt x="36" y="30"/>
                  </a:lnTo>
                  <a:lnTo>
                    <a:pt x="6"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94" name="Freeform 1222"/>
            <p:cNvSpPr>
              <a:spLocks/>
            </p:cNvSpPr>
            <p:nvPr/>
          </p:nvSpPr>
          <p:spPr bwMode="auto">
            <a:xfrm>
              <a:off x="3420" y="1914"/>
              <a:ext cx="30" cy="36"/>
            </a:xfrm>
            <a:custGeom>
              <a:avLst/>
              <a:gdLst>
                <a:gd name="T0" fmla="*/ 30 w 30"/>
                <a:gd name="T1" fmla="*/ 30 h 36"/>
                <a:gd name="T2" fmla="*/ 12 w 30"/>
                <a:gd name="T3" fmla="*/ 36 h 36"/>
                <a:gd name="T4" fmla="*/ 0 w 30"/>
                <a:gd name="T5" fmla="*/ 36 h 36"/>
                <a:gd name="T6" fmla="*/ 0 w 30"/>
                <a:gd name="T7" fmla="*/ 30 h 36"/>
                <a:gd name="T8" fmla="*/ 0 w 30"/>
                <a:gd name="T9" fmla="*/ 6 h 36"/>
                <a:gd name="T10" fmla="*/ 24 w 30"/>
                <a:gd name="T11" fmla="*/ 0 h 36"/>
                <a:gd name="T12" fmla="*/ 30 w 30"/>
                <a:gd name="T13" fmla="*/ 0 h 36"/>
                <a:gd name="T14" fmla="*/ 30 w 30"/>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30" y="30"/>
                  </a:moveTo>
                  <a:lnTo>
                    <a:pt x="12" y="36"/>
                  </a:lnTo>
                  <a:lnTo>
                    <a:pt x="0" y="36"/>
                  </a:lnTo>
                  <a:lnTo>
                    <a:pt x="0" y="30"/>
                  </a:lnTo>
                  <a:lnTo>
                    <a:pt x="0" y="6"/>
                  </a:lnTo>
                  <a:lnTo>
                    <a:pt x="24" y="0"/>
                  </a:lnTo>
                  <a:lnTo>
                    <a:pt x="30" y="0"/>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95" name="Freeform 1223"/>
            <p:cNvSpPr>
              <a:spLocks/>
            </p:cNvSpPr>
            <p:nvPr/>
          </p:nvSpPr>
          <p:spPr bwMode="auto">
            <a:xfrm>
              <a:off x="3936" y="1854"/>
              <a:ext cx="30" cy="30"/>
            </a:xfrm>
            <a:custGeom>
              <a:avLst/>
              <a:gdLst>
                <a:gd name="T0" fmla="*/ 24 w 30"/>
                <a:gd name="T1" fmla="*/ 24 h 30"/>
                <a:gd name="T2" fmla="*/ 18 w 30"/>
                <a:gd name="T3" fmla="*/ 30 h 30"/>
                <a:gd name="T4" fmla="*/ 12 w 30"/>
                <a:gd name="T5" fmla="*/ 24 h 30"/>
                <a:gd name="T6" fmla="*/ 6 w 30"/>
                <a:gd name="T7" fmla="*/ 24 h 30"/>
                <a:gd name="T8" fmla="*/ 6 w 30"/>
                <a:gd name="T9" fmla="*/ 30 h 30"/>
                <a:gd name="T10" fmla="*/ 6 w 30"/>
                <a:gd name="T11" fmla="*/ 24 h 30"/>
                <a:gd name="T12" fmla="*/ 6 w 30"/>
                <a:gd name="T13" fmla="*/ 18 h 30"/>
                <a:gd name="T14" fmla="*/ 0 w 30"/>
                <a:gd name="T15" fmla="*/ 18 h 30"/>
                <a:gd name="T16" fmla="*/ 12 w 30"/>
                <a:gd name="T17" fmla="*/ 6 h 30"/>
                <a:gd name="T18" fmla="*/ 18 w 30"/>
                <a:gd name="T19" fmla="*/ 0 h 30"/>
                <a:gd name="T20" fmla="*/ 18 w 30"/>
                <a:gd name="T21" fmla="*/ 6 h 30"/>
                <a:gd name="T22" fmla="*/ 24 w 30"/>
                <a:gd name="T23" fmla="*/ 6 h 30"/>
                <a:gd name="T24" fmla="*/ 24 w 30"/>
                <a:gd name="T25" fmla="*/ 12 h 30"/>
                <a:gd name="T26" fmla="*/ 30 w 30"/>
                <a:gd name="T27" fmla="*/ 12 h 30"/>
                <a:gd name="T28" fmla="*/ 24 w 30"/>
                <a:gd name="T2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24" y="24"/>
                  </a:moveTo>
                  <a:lnTo>
                    <a:pt x="18" y="30"/>
                  </a:lnTo>
                  <a:lnTo>
                    <a:pt x="12" y="24"/>
                  </a:lnTo>
                  <a:lnTo>
                    <a:pt x="6" y="24"/>
                  </a:lnTo>
                  <a:lnTo>
                    <a:pt x="6" y="30"/>
                  </a:lnTo>
                  <a:lnTo>
                    <a:pt x="6" y="24"/>
                  </a:lnTo>
                  <a:lnTo>
                    <a:pt x="6" y="18"/>
                  </a:lnTo>
                  <a:lnTo>
                    <a:pt x="0" y="18"/>
                  </a:lnTo>
                  <a:lnTo>
                    <a:pt x="12" y="6"/>
                  </a:lnTo>
                  <a:lnTo>
                    <a:pt x="18" y="0"/>
                  </a:lnTo>
                  <a:lnTo>
                    <a:pt x="18" y="6"/>
                  </a:lnTo>
                  <a:lnTo>
                    <a:pt x="24" y="6"/>
                  </a:lnTo>
                  <a:lnTo>
                    <a:pt x="24" y="12"/>
                  </a:lnTo>
                  <a:lnTo>
                    <a:pt x="30" y="12"/>
                  </a:lnTo>
                  <a:lnTo>
                    <a:pt x="2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96" name="Freeform 1224"/>
            <p:cNvSpPr>
              <a:spLocks/>
            </p:cNvSpPr>
            <p:nvPr/>
          </p:nvSpPr>
          <p:spPr bwMode="auto">
            <a:xfrm>
              <a:off x="3504" y="1908"/>
              <a:ext cx="42" cy="30"/>
            </a:xfrm>
            <a:custGeom>
              <a:avLst/>
              <a:gdLst>
                <a:gd name="T0" fmla="*/ 0 w 42"/>
                <a:gd name="T1" fmla="*/ 30 h 30"/>
                <a:gd name="T2" fmla="*/ 0 w 42"/>
                <a:gd name="T3" fmla="*/ 0 h 30"/>
                <a:gd name="T4" fmla="*/ 12 w 42"/>
                <a:gd name="T5" fmla="*/ 0 h 30"/>
                <a:gd name="T6" fmla="*/ 42 w 42"/>
                <a:gd name="T7" fmla="*/ 0 h 30"/>
                <a:gd name="T8" fmla="*/ 42 w 42"/>
                <a:gd name="T9" fmla="*/ 18 h 30"/>
                <a:gd name="T10" fmla="*/ 42 w 42"/>
                <a:gd name="T11" fmla="*/ 24 h 30"/>
                <a:gd name="T12" fmla="*/ 30 w 42"/>
                <a:gd name="T13" fmla="*/ 24 h 30"/>
                <a:gd name="T14" fmla="*/ 12 w 42"/>
                <a:gd name="T15" fmla="*/ 30 h 30"/>
                <a:gd name="T16" fmla="*/ 0 w 4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0" y="30"/>
                  </a:moveTo>
                  <a:lnTo>
                    <a:pt x="0" y="0"/>
                  </a:lnTo>
                  <a:lnTo>
                    <a:pt x="12" y="0"/>
                  </a:lnTo>
                  <a:lnTo>
                    <a:pt x="42" y="0"/>
                  </a:lnTo>
                  <a:lnTo>
                    <a:pt x="42" y="18"/>
                  </a:lnTo>
                  <a:lnTo>
                    <a:pt x="42" y="24"/>
                  </a:lnTo>
                  <a:lnTo>
                    <a:pt x="30" y="24"/>
                  </a:lnTo>
                  <a:lnTo>
                    <a:pt x="12"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97" name="Freeform 1225"/>
            <p:cNvSpPr>
              <a:spLocks/>
            </p:cNvSpPr>
            <p:nvPr/>
          </p:nvSpPr>
          <p:spPr bwMode="auto">
            <a:xfrm>
              <a:off x="4002" y="1848"/>
              <a:ext cx="30" cy="42"/>
            </a:xfrm>
            <a:custGeom>
              <a:avLst/>
              <a:gdLst>
                <a:gd name="T0" fmla="*/ 24 w 30"/>
                <a:gd name="T1" fmla="*/ 36 h 42"/>
                <a:gd name="T2" fmla="*/ 24 w 30"/>
                <a:gd name="T3" fmla="*/ 30 h 42"/>
                <a:gd name="T4" fmla="*/ 18 w 30"/>
                <a:gd name="T5" fmla="*/ 30 h 42"/>
                <a:gd name="T6" fmla="*/ 12 w 30"/>
                <a:gd name="T7" fmla="*/ 30 h 42"/>
                <a:gd name="T8" fmla="*/ 12 w 30"/>
                <a:gd name="T9" fmla="*/ 24 h 42"/>
                <a:gd name="T10" fmla="*/ 0 w 30"/>
                <a:gd name="T11" fmla="*/ 12 h 42"/>
                <a:gd name="T12" fmla="*/ 0 w 30"/>
                <a:gd name="T13" fmla="*/ 6 h 42"/>
                <a:gd name="T14" fmla="*/ 0 w 30"/>
                <a:gd name="T15" fmla="*/ 0 h 42"/>
                <a:gd name="T16" fmla="*/ 6 w 30"/>
                <a:gd name="T17" fmla="*/ 0 h 42"/>
                <a:gd name="T18" fmla="*/ 12 w 30"/>
                <a:gd name="T19" fmla="*/ 0 h 42"/>
                <a:gd name="T20" fmla="*/ 18 w 30"/>
                <a:gd name="T21" fmla="*/ 0 h 42"/>
                <a:gd name="T22" fmla="*/ 30 w 30"/>
                <a:gd name="T23" fmla="*/ 0 h 42"/>
                <a:gd name="T24" fmla="*/ 30 w 30"/>
                <a:gd name="T25" fmla="*/ 12 h 42"/>
                <a:gd name="T26" fmla="*/ 30 w 30"/>
                <a:gd name="T27" fmla="*/ 18 h 42"/>
                <a:gd name="T28" fmla="*/ 30 w 30"/>
                <a:gd name="T29" fmla="*/ 24 h 42"/>
                <a:gd name="T30" fmla="*/ 30 w 30"/>
                <a:gd name="T31" fmla="*/ 30 h 42"/>
                <a:gd name="T32" fmla="*/ 30 w 30"/>
                <a:gd name="T33" fmla="*/ 36 h 42"/>
                <a:gd name="T34" fmla="*/ 24 w 30"/>
                <a:gd name="T35" fmla="*/ 42 h 42"/>
                <a:gd name="T36" fmla="*/ 24 w 30"/>
                <a:gd name="T3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2">
                  <a:moveTo>
                    <a:pt x="24" y="36"/>
                  </a:moveTo>
                  <a:lnTo>
                    <a:pt x="24" y="30"/>
                  </a:lnTo>
                  <a:lnTo>
                    <a:pt x="18" y="30"/>
                  </a:lnTo>
                  <a:lnTo>
                    <a:pt x="12" y="30"/>
                  </a:lnTo>
                  <a:lnTo>
                    <a:pt x="12" y="24"/>
                  </a:lnTo>
                  <a:lnTo>
                    <a:pt x="0" y="12"/>
                  </a:lnTo>
                  <a:lnTo>
                    <a:pt x="0" y="6"/>
                  </a:lnTo>
                  <a:lnTo>
                    <a:pt x="0" y="0"/>
                  </a:lnTo>
                  <a:lnTo>
                    <a:pt x="6" y="0"/>
                  </a:lnTo>
                  <a:lnTo>
                    <a:pt x="12" y="0"/>
                  </a:lnTo>
                  <a:lnTo>
                    <a:pt x="18" y="0"/>
                  </a:lnTo>
                  <a:lnTo>
                    <a:pt x="30" y="0"/>
                  </a:lnTo>
                  <a:lnTo>
                    <a:pt x="30" y="12"/>
                  </a:lnTo>
                  <a:lnTo>
                    <a:pt x="30" y="18"/>
                  </a:lnTo>
                  <a:lnTo>
                    <a:pt x="30" y="24"/>
                  </a:lnTo>
                  <a:lnTo>
                    <a:pt x="30" y="30"/>
                  </a:lnTo>
                  <a:lnTo>
                    <a:pt x="30" y="36"/>
                  </a:lnTo>
                  <a:lnTo>
                    <a:pt x="24" y="42"/>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98" name="Freeform 1226"/>
            <p:cNvSpPr>
              <a:spLocks/>
            </p:cNvSpPr>
            <p:nvPr/>
          </p:nvSpPr>
          <p:spPr bwMode="auto">
            <a:xfrm>
              <a:off x="1146" y="1758"/>
              <a:ext cx="234" cy="336"/>
            </a:xfrm>
            <a:custGeom>
              <a:avLst/>
              <a:gdLst>
                <a:gd name="T0" fmla="*/ 132 w 234"/>
                <a:gd name="T1" fmla="*/ 252 h 336"/>
                <a:gd name="T2" fmla="*/ 114 w 234"/>
                <a:gd name="T3" fmla="*/ 336 h 336"/>
                <a:gd name="T4" fmla="*/ 36 w 234"/>
                <a:gd name="T5" fmla="*/ 222 h 336"/>
                <a:gd name="T6" fmla="*/ 54 w 234"/>
                <a:gd name="T7" fmla="*/ 120 h 336"/>
                <a:gd name="T8" fmla="*/ 54 w 234"/>
                <a:gd name="T9" fmla="*/ 114 h 336"/>
                <a:gd name="T10" fmla="*/ 54 w 234"/>
                <a:gd name="T11" fmla="*/ 108 h 336"/>
                <a:gd name="T12" fmla="*/ 30 w 234"/>
                <a:gd name="T13" fmla="*/ 66 h 336"/>
                <a:gd name="T14" fmla="*/ 0 w 234"/>
                <a:gd name="T15" fmla="*/ 12 h 336"/>
                <a:gd name="T16" fmla="*/ 0 w 234"/>
                <a:gd name="T17" fmla="*/ 0 h 336"/>
                <a:gd name="T18" fmla="*/ 30 w 234"/>
                <a:gd name="T19" fmla="*/ 0 h 336"/>
                <a:gd name="T20" fmla="*/ 36 w 234"/>
                <a:gd name="T21" fmla="*/ 0 h 336"/>
                <a:gd name="T22" fmla="*/ 66 w 234"/>
                <a:gd name="T23" fmla="*/ 0 h 336"/>
                <a:gd name="T24" fmla="*/ 126 w 234"/>
                <a:gd name="T25" fmla="*/ 12 h 336"/>
                <a:gd name="T26" fmla="*/ 174 w 234"/>
                <a:gd name="T27" fmla="*/ 24 h 336"/>
                <a:gd name="T28" fmla="*/ 234 w 234"/>
                <a:gd name="T29" fmla="*/ 84 h 336"/>
                <a:gd name="T30" fmla="*/ 222 w 234"/>
                <a:gd name="T31" fmla="*/ 150 h 336"/>
                <a:gd name="T32" fmla="*/ 156 w 234"/>
                <a:gd name="T33" fmla="*/ 132 h 336"/>
                <a:gd name="T34" fmla="*/ 132 w 234"/>
                <a:gd name="T35" fmla="*/ 25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336">
                  <a:moveTo>
                    <a:pt x="132" y="252"/>
                  </a:moveTo>
                  <a:lnTo>
                    <a:pt x="114" y="336"/>
                  </a:lnTo>
                  <a:lnTo>
                    <a:pt x="36" y="222"/>
                  </a:lnTo>
                  <a:lnTo>
                    <a:pt x="54" y="120"/>
                  </a:lnTo>
                  <a:lnTo>
                    <a:pt x="54" y="114"/>
                  </a:lnTo>
                  <a:lnTo>
                    <a:pt x="54" y="108"/>
                  </a:lnTo>
                  <a:lnTo>
                    <a:pt x="30" y="66"/>
                  </a:lnTo>
                  <a:lnTo>
                    <a:pt x="0" y="12"/>
                  </a:lnTo>
                  <a:lnTo>
                    <a:pt x="0" y="0"/>
                  </a:lnTo>
                  <a:lnTo>
                    <a:pt x="30" y="0"/>
                  </a:lnTo>
                  <a:lnTo>
                    <a:pt x="36" y="0"/>
                  </a:lnTo>
                  <a:lnTo>
                    <a:pt x="66" y="0"/>
                  </a:lnTo>
                  <a:lnTo>
                    <a:pt x="126" y="12"/>
                  </a:lnTo>
                  <a:lnTo>
                    <a:pt x="174" y="24"/>
                  </a:lnTo>
                  <a:lnTo>
                    <a:pt x="234" y="84"/>
                  </a:lnTo>
                  <a:lnTo>
                    <a:pt x="222" y="150"/>
                  </a:lnTo>
                  <a:lnTo>
                    <a:pt x="156" y="132"/>
                  </a:lnTo>
                  <a:lnTo>
                    <a:pt x="132" y="25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99" name="Freeform 1227"/>
            <p:cNvSpPr>
              <a:spLocks/>
            </p:cNvSpPr>
            <p:nvPr/>
          </p:nvSpPr>
          <p:spPr bwMode="auto">
            <a:xfrm>
              <a:off x="3168" y="1932"/>
              <a:ext cx="30" cy="48"/>
            </a:xfrm>
            <a:custGeom>
              <a:avLst/>
              <a:gdLst>
                <a:gd name="T0" fmla="*/ 18 w 30"/>
                <a:gd name="T1" fmla="*/ 48 h 48"/>
                <a:gd name="T2" fmla="*/ 12 w 30"/>
                <a:gd name="T3" fmla="*/ 48 h 48"/>
                <a:gd name="T4" fmla="*/ 6 w 30"/>
                <a:gd name="T5" fmla="*/ 48 h 48"/>
                <a:gd name="T6" fmla="*/ 0 w 30"/>
                <a:gd name="T7" fmla="*/ 48 h 48"/>
                <a:gd name="T8" fmla="*/ 0 w 30"/>
                <a:gd name="T9" fmla="*/ 12 h 48"/>
                <a:gd name="T10" fmla="*/ 0 w 30"/>
                <a:gd name="T11" fmla="*/ 6 h 48"/>
                <a:gd name="T12" fmla="*/ 18 w 30"/>
                <a:gd name="T13" fmla="*/ 0 h 48"/>
                <a:gd name="T14" fmla="*/ 30 w 30"/>
                <a:gd name="T15" fmla="*/ 0 h 48"/>
                <a:gd name="T16" fmla="*/ 30 w 30"/>
                <a:gd name="T17" fmla="*/ 18 h 48"/>
                <a:gd name="T18" fmla="*/ 30 w 30"/>
                <a:gd name="T19" fmla="*/ 30 h 48"/>
                <a:gd name="T20" fmla="*/ 18 w 30"/>
                <a:gd name="T21" fmla="*/ 30 h 48"/>
                <a:gd name="T22" fmla="*/ 18 w 30"/>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8">
                  <a:moveTo>
                    <a:pt x="18" y="48"/>
                  </a:moveTo>
                  <a:lnTo>
                    <a:pt x="12" y="48"/>
                  </a:lnTo>
                  <a:lnTo>
                    <a:pt x="6" y="48"/>
                  </a:lnTo>
                  <a:lnTo>
                    <a:pt x="0" y="48"/>
                  </a:lnTo>
                  <a:lnTo>
                    <a:pt x="0" y="12"/>
                  </a:lnTo>
                  <a:lnTo>
                    <a:pt x="0" y="6"/>
                  </a:lnTo>
                  <a:lnTo>
                    <a:pt x="18" y="0"/>
                  </a:lnTo>
                  <a:lnTo>
                    <a:pt x="30" y="0"/>
                  </a:lnTo>
                  <a:lnTo>
                    <a:pt x="30" y="18"/>
                  </a:lnTo>
                  <a:lnTo>
                    <a:pt x="30" y="30"/>
                  </a:lnTo>
                  <a:lnTo>
                    <a:pt x="18" y="30"/>
                  </a:lnTo>
                  <a:lnTo>
                    <a:pt x="1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00" name="Freeform 1228"/>
            <p:cNvSpPr>
              <a:spLocks/>
            </p:cNvSpPr>
            <p:nvPr/>
          </p:nvSpPr>
          <p:spPr bwMode="auto">
            <a:xfrm>
              <a:off x="3684" y="1890"/>
              <a:ext cx="24" cy="36"/>
            </a:xfrm>
            <a:custGeom>
              <a:avLst/>
              <a:gdLst>
                <a:gd name="T0" fmla="*/ 24 w 24"/>
                <a:gd name="T1" fmla="*/ 36 h 36"/>
                <a:gd name="T2" fmla="*/ 18 w 24"/>
                <a:gd name="T3" fmla="*/ 36 h 36"/>
                <a:gd name="T4" fmla="*/ 12 w 24"/>
                <a:gd name="T5" fmla="*/ 36 h 36"/>
                <a:gd name="T6" fmla="*/ 12 w 24"/>
                <a:gd name="T7" fmla="*/ 30 h 36"/>
                <a:gd name="T8" fmla="*/ 6 w 24"/>
                <a:gd name="T9" fmla="*/ 30 h 36"/>
                <a:gd name="T10" fmla="*/ 6 w 24"/>
                <a:gd name="T11" fmla="*/ 24 h 36"/>
                <a:gd name="T12" fmla="*/ 6 w 24"/>
                <a:gd name="T13" fmla="*/ 18 h 36"/>
                <a:gd name="T14" fmla="*/ 0 w 24"/>
                <a:gd name="T15" fmla="*/ 12 h 36"/>
                <a:gd name="T16" fmla="*/ 6 w 24"/>
                <a:gd name="T17" fmla="*/ 6 h 36"/>
                <a:gd name="T18" fmla="*/ 12 w 24"/>
                <a:gd name="T19" fmla="*/ 0 h 36"/>
                <a:gd name="T20" fmla="*/ 18 w 24"/>
                <a:gd name="T21" fmla="*/ 6 h 36"/>
                <a:gd name="T22" fmla="*/ 24 w 24"/>
                <a:gd name="T23" fmla="*/ 24 h 36"/>
                <a:gd name="T24" fmla="*/ 24 w 24"/>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6">
                  <a:moveTo>
                    <a:pt x="24" y="36"/>
                  </a:moveTo>
                  <a:lnTo>
                    <a:pt x="18" y="36"/>
                  </a:lnTo>
                  <a:lnTo>
                    <a:pt x="12" y="36"/>
                  </a:lnTo>
                  <a:lnTo>
                    <a:pt x="12" y="30"/>
                  </a:lnTo>
                  <a:lnTo>
                    <a:pt x="6" y="30"/>
                  </a:lnTo>
                  <a:lnTo>
                    <a:pt x="6" y="24"/>
                  </a:lnTo>
                  <a:lnTo>
                    <a:pt x="6" y="18"/>
                  </a:lnTo>
                  <a:lnTo>
                    <a:pt x="0" y="12"/>
                  </a:lnTo>
                  <a:lnTo>
                    <a:pt x="6" y="6"/>
                  </a:lnTo>
                  <a:lnTo>
                    <a:pt x="12" y="0"/>
                  </a:lnTo>
                  <a:lnTo>
                    <a:pt x="18" y="6"/>
                  </a:lnTo>
                  <a:lnTo>
                    <a:pt x="24" y="24"/>
                  </a:lnTo>
                  <a:lnTo>
                    <a:pt x="24"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01" name="Freeform 1229"/>
            <p:cNvSpPr>
              <a:spLocks/>
            </p:cNvSpPr>
            <p:nvPr/>
          </p:nvSpPr>
          <p:spPr bwMode="auto">
            <a:xfrm>
              <a:off x="4362" y="1782"/>
              <a:ext cx="24" cy="48"/>
            </a:xfrm>
            <a:custGeom>
              <a:avLst/>
              <a:gdLst>
                <a:gd name="T0" fmla="*/ 18 w 24"/>
                <a:gd name="T1" fmla="*/ 30 h 48"/>
                <a:gd name="T2" fmla="*/ 24 w 24"/>
                <a:gd name="T3" fmla="*/ 42 h 48"/>
                <a:gd name="T4" fmla="*/ 18 w 24"/>
                <a:gd name="T5" fmla="*/ 42 h 48"/>
                <a:gd name="T6" fmla="*/ 12 w 24"/>
                <a:gd name="T7" fmla="*/ 42 h 48"/>
                <a:gd name="T8" fmla="*/ 6 w 24"/>
                <a:gd name="T9" fmla="*/ 48 h 48"/>
                <a:gd name="T10" fmla="*/ 0 w 24"/>
                <a:gd name="T11" fmla="*/ 42 h 48"/>
                <a:gd name="T12" fmla="*/ 0 w 24"/>
                <a:gd name="T13" fmla="*/ 36 h 48"/>
                <a:gd name="T14" fmla="*/ 6 w 24"/>
                <a:gd name="T15" fmla="*/ 36 h 48"/>
                <a:gd name="T16" fmla="*/ 6 w 24"/>
                <a:gd name="T17" fmla="*/ 30 h 48"/>
                <a:gd name="T18" fmla="*/ 0 w 24"/>
                <a:gd name="T19" fmla="*/ 24 h 48"/>
                <a:gd name="T20" fmla="*/ 0 w 24"/>
                <a:gd name="T21" fmla="*/ 18 h 48"/>
                <a:gd name="T22" fmla="*/ 0 w 24"/>
                <a:gd name="T23" fmla="*/ 12 h 48"/>
                <a:gd name="T24" fmla="*/ 6 w 24"/>
                <a:gd name="T25" fmla="*/ 12 h 48"/>
                <a:gd name="T26" fmla="*/ 6 w 24"/>
                <a:gd name="T27" fmla="*/ 6 h 48"/>
                <a:gd name="T28" fmla="*/ 6 w 24"/>
                <a:gd name="T29" fmla="*/ 0 h 48"/>
                <a:gd name="T30" fmla="*/ 12 w 24"/>
                <a:gd name="T31" fmla="*/ 0 h 48"/>
                <a:gd name="T32" fmla="*/ 18 w 24"/>
                <a:gd name="T33"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8">
                  <a:moveTo>
                    <a:pt x="18" y="30"/>
                  </a:moveTo>
                  <a:lnTo>
                    <a:pt x="24" y="42"/>
                  </a:lnTo>
                  <a:lnTo>
                    <a:pt x="18" y="42"/>
                  </a:lnTo>
                  <a:lnTo>
                    <a:pt x="12" y="42"/>
                  </a:lnTo>
                  <a:lnTo>
                    <a:pt x="6" y="48"/>
                  </a:lnTo>
                  <a:lnTo>
                    <a:pt x="0" y="42"/>
                  </a:lnTo>
                  <a:lnTo>
                    <a:pt x="0" y="36"/>
                  </a:lnTo>
                  <a:lnTo>
                    <a:pt x="6" y="36"/>
                  </a:lnTo>
                  <a:lnTo>
                    <a:pt x="6" y="30"/>
                  </a:lnTo>
                  <a:lnTo>
                    <a:pt x="0" y="24"/>
                  </a:lnTo>
                  <a:lnTo>
                    <a:pt x="0" y="18"/>
                  </a:lnTo>
                  <a:lnTo>
                    <a:pt x="0" y="12"/>
                  </a:lnTo>
                  <a:lnTo>
                    <a:pt x="6" y="12"/>
                  </a:lnTo>
                  <a:lnTo>
                    <a:pt x="6" y="6"/>
                  </a:lnTo>
                  <a:lnTo>
                    <a:pt x="6" y="0"/>
                  </a:lnTo>
                  <a:lnTo>
                    <a:pt x="12" y="0"/>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02" name="Freeform 1230"/>
            <p:cNvSpPr>
              <a:spLocks/>
            </p:cNvSpPr>
            <p:nvPr/>
          </p:nvSpPr>
          <p:spPr bwMode="auto">
            <a:xfrm>
              <a:off x="2412" y="1932"/>
              <a:ext cx="54" cy="48"/>
            </a:xfrm>
            <a:custGeom>
              <a:avLst/>
              <a:gdLst>
                <a:gd name="T0" fmla="*/ 30 w 54"/>
                <a:gd name="T1" fmla="*/ 48 h 48"/>
                <a:gd name="T2" fmla="*/ 0 w 54"/>
                <a:gd name="T3" fmla="*/ 42 h 48"/>
                <a:gd name="T4" fmla="*/ 6 w 54"/>
                <a:gd name="T5" fmla="*/ 0 h 48"/>
                <a:gd name="T6" fmla="*/ 12 w 54"/>
                <a:gd name="T7" fmla="*/ 0 h 48"/>
                <a:gd name="T8" fmla="*/ 54 w 54"/>
                <a:gd name="T9" fmla="*/ 6 h 48"/>
                <a:gd name="T10" fmla="*/ 54 w 54"/>
                <a:gd name="T11" fmla="*/ 48 h 48"/>
                <a:gd name="T12" fmla="*/ 30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30" y="48"/>
                  </a:moveTo>
                  <a:lnTo>
                    <a:pt x="0" y="42"/>
                  </a:lnTo>
                  <a:lnTo>
                    <a:pt x="6" y="0"/>
                  </a:lnTo>
                  <a:lnTo>
                    <a:pt x="12" y="0"/>
                  </a:lnTo>
                  <a:lnTo>
                    <a:pt x="54" y="6"/>
                  </a:lnTo>
                  <a:lnTo>
                    <a:pt x="54" y="48"/>
                  </a:lnTo>
                  <a:lnTo>
                    <a:pt x="3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03" name="Freeform 1231"/>
            <p:cNvSpPr>
              <a:spLocks/>
            </p:cNvSpPr>
            <p:nvPr/>
          </p:nvSpPr>
          <p:spPr bwMode="auto">
            <a:xfrm>
              <a:off x="2514" y="1938"/>
              <a:ext cx="48" cy="48"/>
            </a:xfrm>
            <a:custGeom>
              <a:avLst/>
              <a:gdLst>
                <a:gd name="T0" fmla="*/ 42 w 48"/>
                <a:gd name="T1" fmla="*/ 48 h 48"/>
                <a:gd name="T2" fmla="*/ 0 w 48"/>
                <a:gd name="T3" fmla="*/ 42 h 48"/>
                <a:gd name="T4" fmla="*/ 6 w 48"/>
                <a:gd name="T5" fmla="*/ 0 h 48"/>
                <a:gd name="T6" fmla="*/ 42 w 48"/>
                <a:gd name="T7" fmla="*/ 0 h 48"/>
                <a:gd name="T8" fmla="*/ 48 w 48"/>
                <a:gd name="T9" fmla="*/ 0 h 48"/>
                <a:gd name="T10" fmla="*/ 42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2" y="48"/>
                  </a:moveTo>
                  <a:lnTo>
                    <a:pt x="0" y="42"/>
                  </a:lnTo>
                  <a:lnTo>
                    <a:pt x="6" y="0"/>
                  </a:lnTo>
                  <a:lnTo>
                    <a:pt x="42" y="0"/>
                  </a:lnTo>
                  <a:lnTo>
                    <a:pt x="48" y="0"/>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04" name="Freeform 1232"/>
            <p:cNvSpPr>
              <a:spLocks/>
            </p:cNvSpPr>
            <p:nvPr/>
          </p:nvSpPr>
          <p:spPr bwMode="auto">
            <a:xfrm>
              <a:off x="2556" y="1938"/>
              <a:ext cx="48" cy="48"/>
            </a:xfrm>
            <a:custGeom>
              <a:avLst/>
              <a:gdLst>
                <a:gd name="T0" fmla="*/ 0 w 48"/>
                <a:gd name="T1" fmla="*/ 48 h 48"/>
                <a:gd name="T2" fmla="*/ 6 w 48"/>
                <a:gd name="T3" fmla="*/ 0 h 48"/>
                <a:gd name="T4" fmla="*/ 48 w 48"/>
                <a:gd name="T5" fmla="*/ 6 h 48"/>
                <a:gd name="T6" fmla="*/ 48 w 48"/>
                <a:gd name="T7" fmla="*/ 48 h 48"/>
                <a:gd name="T8" fmla="*/ 0 w 48"/>
                <a:gd name="T9" fmla="*/ 48 h 48"/>
              </a:gdLst>
              <a:ahLst/>
              <a:cxnLst>
                <a:cxn ang="0">
                  <a:pos x="T0" y="T1"/>
                </a:cxn>
                <a:cxn ang="0">
                  <a:pos x="T2" y="T3"/>
                </a:cxn>
                <a:cxn ang="0">
                  <a:pos x="T4" y="T5"/>
                </a:cxn>
                <a:cxn ang="0">
                  <a:pos x="T6" y="T7"/>
                </a:cxn>
                <a:cxn ang="0">
                  <a:pos x="T8" y="T9"/>
                </a:cxn>
              </a:cxnLst>
              <a:rect l="0" t="0" r="r" b="b"/>
              <a:pathLst>
                <a:path w="48" h="48">
                  <a:moveTo>
                    <a:pt x="0" y="48"/>
                  </a:moveTo>
                  <a:lnTo>
                    <a:pt x="6" y="0"/>
                  </a:lnTo>
                  <a:lnTo>
                    <a:pt x="48" y="6"/>
                  </a:lnTo>
                  <a:lnTo>
                    <a:pt x="48"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05" name="Freeform 1233"/>
            <p:cNvSpPr>
              <a:spLocks/>
            </p:cNvSpPr>
            <p:nvPr/>
          </p:nvSpPr>
          <p:spPr bwMode="auto">
            <a:xfrm>
              <a:off x="2466" y="1938"/>
              <a:ext cx="54" cy="42"/>
            </a:xfrm>
            <a:custGeom>
              <a:avLst/>
              <a:gdLst>
                <a:gd name="T0" fmla="*/ 48 w 54"/>
                <a:gd name="T1" fmla="*/ 42 h 42"/>
                <a:gd name="T2" fmla="*/ 42 w 54"/>
                <a:gd name="T3" fmla="*/ 42 h 42"/>
                <a:gd name="T4" fmla="*/ 6 w 54"/>
                <a:gd name="T5" fmla="*/ 42 h 42"/>
                <a:gd name="T6" fmla="*/ 0 w 54"/>
                <a:gd name="T7" fmla="*/ 42 h 42"/>
                <a:gd name="T8" fmla="*/ 0 w 54"/>
                <a:gd name="T9" fmla="*/ 0 h 42"/>
                <a:gd name="T10" fmla="*/ 6 w 54"/>
                <a:gd name="T11" fmla="*/ 0 h 42"/>
                <a:gd name="T12" fmla="*/ 48 w 54"/>
                <a:gd name="T13" fmla="*/ 0 h 42"/>
                <a:gd name="T14" fmla="*/ 54 w 54"/>
                <a:gd name="T15" fmla="*/ 0 h 42"/>
                <a:gd name="T16" fmla="*/ 48 w 5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48" y="42"/>
                  </a:moveTo>
                  <a:lnTo>
                    <a:pt x="42" y="42"/>
                  </a:lnTo>
                  <a:lnTo>
                    <a:pt x="6" y="42"/>
                  </a:lnTo>
                  <a:lnTo>
                    <a:pt x="0" y="42"/>
                  </a:lnTo>
                  <a:lnTo>
                    <a:pt x="0" y="0"/>
                  </a:lnTo>
                  <a:lnTo>
                    <a:pt x="6" y="0"/>
                  </a:lnTo>
                  <a:lnTo>
                    <a:pt x="48" y="0"/>
                  </a:lnTo>
                  <a:lnTo>
                    <a:pt x="54" y="0"/>
                  </a:lnTo>
                  <a:lnTo>
                    <a:pt x="4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06" name="Freeform 1234"/>
            <p:cNvSpPr>
              <a:spLocks/>
            </p:cNvSpPr>
            <p:nvPr/>
          </p:nvSpPr>
          <p:spPr bwMode="auto">
            <a:xfrm>
              <a:off x="4284" y="1800"/>
              <a:ext cx="30" cy="54"/>
            </a:xfrm>
            <a:custGeom>
              <a:avLst/>
              <a:gdLst>
                <a:gd name="T0" fmla="*/ 0 w 30"/>
                <a:gd name="T1" fmla="*/ 36 h 54"/>
                <a:gd name="T2" fmla="*/ 6 w 30"/>
                <a:gd name="T3" fmla="*/ 24 h 54"/>
                <a:gd name="T4" fmla="*/ 0 w 30"/>
                <a:gd name="T5" fmla="*/ 18 h 54"/>
                <a:gd name="T6" fmla="*/ 6 w 30"/>
                <a:gd name="T7" fmla="*/ 0 h 54"/>
                <a:gd name="T8" fmla="*/ 12 w 30"/>
                <a:gd name="T9" fmla="*/ 0 h 54"/>
                <a:gd name="T10" fmla="*/ 12 w 30"/>
                <a:gd name="T11" fmla="*/ 6 h 54"/>
                <a:gd name="T12" fmla="*/ 18 w 30"/>
                <a:gd name="T13" fmla="*/ 6 h 54"/>
                <a:gd name="T14" fmla="*/ 24 w 30"/>
                <a:gd name="T15" fmla="*/ 12 h 54"/>
                <a:gd name="T16" fmla="*/ 24 w 30"/>
                <a:gd name="T17" fmla="*/ 18 h 54"/>
                <a:gd name="T18" fmla="*/ 24 w 30"/>
                <a:gd name="T19" fmla="*/ 30 h 54"/>
                <a:gd name="T20" fmla="*/ 30 w 30"/>
                <a:gd name="T21" fmla="*/ 30 h 54"/>
                <a:gd name="T22" fmla="*/ 30 w 30"/>
                <a:gd name="T23" fmla="*/ 36 h 54"/>
                <a:gd name="T24" fmla="*/ 30 w 30"/>
                <a:gd name="T25" fmla="*/ 42 h 54"/>
                <a:gd name="T26" fmla="*/ 30 w 30"/>
                <a:gd name="T27" fmla="*/ 48 h 54"/>
                <a:gd name="T28" fmla="*/ 30 w 30"/>
                <a:gd name="T29" fmla="*/ 54 h 54"/>
                <a:gd name="T30" fmla="*/ 24 w 30"/>
                <a:gd name="T31" fmla="*/ 48 h 54"/>
                <a:gd name="T32" fmla="*/ 18 w 30"/>
                <a:gd name="T33" fmla="*/ 42 h 54"/>
                <a:gd name="T34" fmla="*/ 12 w 30"/>
                <a:gd name="T35" fmla="*/ 48 h 54"/>
                <a:gd name="T36" fmla="*/ 6 w 30"/>
                <a:gd name="T37" fmla="*/ 48 h 54"/>
                <a:gd name="T38" fmla="*/ 0 w 30"/>
                <a:gd name="T39" fmla="*/ 48 h 54"/>
                <a:gd name="T40" fmla="*/ 0 w 30"/>
                <a:gd name="T41" fmla="*/ 42 h 54"/>
                <a:gd name="T42" fmla="*/ 0 w 30"/>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0" y="36"/>
                  </a:moveTo>
                  <a:lnTo>
                    <a:pt x="6" y="24"/>
                  </a:lnTo>
                  <a:lnTo>
                    <a:pt x="0" y="18"/>
                  </a:lnTo>
                  <a:lnTo>
                    <a:pt x="6" y="0"/>
                  </a:lnTo>
                  <a:lnTo>
                    <a:pt x="12" y="0"/>
                  </a:lnTo>
                  <a:lnTo>
                    <a:pt x="12" y="6"/>
                  </a:lnTo>
                  <a:lnTo>
                    <a:pt x="18" y="6"/>
                  </a:lnTo>
                  <a:lnTo>
                    <a:pt x="24" y="12"/>
                  </a:lnTo>
                  <a:lnTo>
                    <a:pt x="24" y="18"/>
                  </a:lnTo>
                  <a:lnTo>
                    <a:pt x="24" y="30"/>
                  </a:lnTo>
                  <a:lnTo>
                    <a:pt x="30" y="30"/>
                  </a:lnTo>
                  <a:lnTo>
                    <a:pt x="30" y="36"/>
                  </a:lnTo>
                  <a:lnTo>
                    <a:pt x="30" y="42"/>
                  </a:lnTo>
                  <a:lnTo>
                    <a:pt x="30" y="48"/>
                  </a:lnTo>
                  <a:lnTo>
                    <a:pt x="30" y="54"/>
                  </a:lnTo>
                  <a:lnTo>
                    <a:pt x="24" y="48"/>
                  </a:lnTo>
                  <a:lnTo>
                    <a:pt x="18" y="42"/>
                  </a:lnTo>
                  <a:lnTo>
                    <a:pt x="12" y="48"/>
                  </a:lnTo>
                  <a:lnTo>
                    <a:pt x="6" y="48"/>
                  </a:lnTo>
                  <a:lnTo>
                    <a:pt x="0" y="48"/>
                  </a:lnTo>
                  <a:lnTo>
                    <a:pt x="0" y="42"/>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07" name="Freeform 1235"/>
            <p:cNvSpPr>
              <a:spLocks/>
            </p:cNvSpPr>
            <p:nvPr/>
          </p:nvSpPr>
          <p:spPr bwMode="auto">
            <a:xfrm>
              <a:off x="2370" y="1932"/>
              <a:ext cx="48" cy="42"/>
            </a:xfrm>
            <a:custGeom>
              <a:avLst/>
              <a:gdLst>
                <a:gd name="T0" fmla="*/ 36 w 48"/>
                <a:gd name="T1" fmla="*/ 42 h 42"/>
                <a:gd name="T2" fmla="*/ 0 w 48"/>
                <a:gd name="T3" fmla="*/ 42 h 42"/>
                <a:gd name="T4" fmla="*/ 0 w 48"/>
                <a:gd name="T5" fmla="*/ 6 h 42"/>
                <a:gd name="T6" fmla="*/ 0 w 48"/>
                <a:gd name="T7" fmla="*/ 0 h 42"/>
                <a:gd name="T8" fmla="*/ 48 w 48"/>
                <a:gd name="T9" fmla="*/ 0 h 42"/>
                <a:gd name="T10" fmla="*/ 42 w 48"/>
                <a:gd name="T11" fmla="*/ 42 h 42"/>
                <a:gd name="T12" fmla="*/ 36 w 4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8" h="42">
                  <a:moveTo>
                    <a:pt x="36" y="42"/>
                  </a:moveTo>
                  <a:lnTo>
                    <a:pt x="0" y="42"/>
                  </a:lnTo>
                  <a:lnTo>
                    <a:pt x="0" y="6"/>
                  </a:lnTo>
                  <a:lnTo>
                    <a:pt x="0" y="0"/>
                  </a:lnTo>
                  <a:lnTo>
                    <a:pt x="48" y="0"/>
                  </a:lnTo>
                  <a:lnTo>
                    <a:pt x="42" y="42"/>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08" name="Freeform 1236"/>
            <p:cNvSpPr>
              <a:spLocks/>
            </p:cNvSpPr>
            <p:nvPr/>
          </p:nvSpPr>
          <p:spPr bwMode="auto">
            <a:xfrm>
              <a:off x="2604" y="1944"/>
              <a:ext cx="42" cy="42"/>
            </a:xfrm>
            <a:custGeom>
              <a:avLst/>
              <a:gdLst>
                <a:gd name="T0" fmla="*/ 0 w 42"/>
                <a:gd name="T1" fmla="*/ 42 h 42"/>
                <a:gd name="T2" fmla="*/ 0 w 42"/>
                <a:gd name="T3" fmla="*/ 0 h 42"/>
                <a:gd name="T4" fmla="*/ 42 w 42"/>
                <a:gd name="T5" fmla="*/ 0 h 42"/>
                <a:gd name="T6" fmla="*/ 42 w 42"/>
                <a:gd name="T7" fmla="*/ 24 h 42"/>
                <a:gd name="T8" fmla="*/ 42 w 42"/>
                <a:gd name="T9" fmla="*/ 42 h 42"/>
                <a:gd name="T10" fmla="*/ 0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0" y="42"/>
                  </a:moveTo>
                  <a:lnTo>
                    <a:pt x="0" y="0"/>
                  </a:lnTo>
                  <a:lnTo>
                    <a:pt x="42" y="0"/>
                  </a:lnTo>
                  <a:lnTo>
                    <a:pt x="42" y="24"/>
                  </a:lnTo>
                  <a:lnTo>
                    <a:pt x="42"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09" name="Freeform 1237"/>
            <p:cNvSpPr>
              <a:spLocks/>
            </p:cNvSpPr>
            <p:nvPr/>
          </p:nvSpPr>
          <p:spPr bwMode="auto">
            <a:xfrm>
              <a:off x="2730" y="1944"/>
              <a:ext cx="36" cy="54"/>
            </a:xfrm>
            <a:custGeom>
              <a:avLst/>
              <a:gdLst>
                <a:gd name="T0" fmla="*/ 0 w 36"/>
                <a:gd name="T1" fmla="*/ 18 h 54"/>
                <a:gd name="T2" fmla="*/ 0 w 36"/>
                <a:gd name="T3" fmla="*/ 0 h 54"/>
                <a:gd name="T4" fmla="*/ 30 w 36"/>
                <a:gd name="T5" fmla="*/ 0 h 54"/>
                <a:gd name="T6" fmla="*/ 30 w 36"/>
                <a:gd name="T7" fmla="*/ 18 h 54"/>
                <a:gd name="T8" fmla="*/ 36 w 36"/>
                <a:gd name="T9" fmla="*/ 18 h 54"/>
                <a:gd name="T10" fmla="*/ 36 w 36"/>
                <a:gd name="T11" fmla="*/ 30 h 54"/>
                <a:gd name="T12" fmla="*/ 36 w 36"/>
                <a:gd name="T13" fmla="*/ 54 h 54"/>
                <a:gd name="T14" fmla="*/ 0 w 36"/>
                <a:gd name="T15" fmla="*/ 54 h 54"/>
                <a:gd name="T16" fmla="*/ 0 w 36"/>
                <a:gd name="T1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54">
                  <a:moveTo>
                    <a:pt x="0" y="18"/>
                  </a:moveTo>
                  <a:lnTo>
                    <a:pt x="0" y="0"/>
                  </a:lnTo>
                  <a:lnTo>
                    <a:pt x="30" y="0"/>
                  </a:lnTo>
                  <a:lnTo>
                    <a:pt x="30" y="18"/>
                  </a:lnTo>
                  <a:lnTo>
                    <a:pt x="36" y="18"/>
                  </a:lnTo>
                  <a:lnTo>
                    <a:pt x="36" y="30"/>
                  </a:lnTo>
                  <a:lnTo>
                    <a:pt x="36" y="54"/>
                  </a:lnTo>
                  <a:lnTo>
                    <a:pt x="0" y="54"/>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10" name="Freeform 1238"/>
            <p:cNvSpPr>
              <a:spLocks/>
            </p:cNvSpPr>
            <p:nvPr/>
          </p:nvSpPr>
          <p:spPr bwMode="auto">
            <a:xfrm>
              <a:off x="2142" y="1914"/>
              <a:ext cx="78" cy="66"/>
            </a:xfrm>
            <a:custGeom>
              <a:avLst/>
              <a:gdLst>
                <a:gd name="T0" fmla="*/ 6 w 78"/>
                <a:gd name="T1" fmla="*/ 60 h 66"/>
                <a:gd name="T2" fmla="*/ 6 w 78"/>
                <a:gd name="T3" fmla="*/ 48 h 66"/>
                <a:gd name="T4" fmla="*/ 6 w 78"/>
                <a:gd name="T5" fmla="*/ 30 h 66"/>
                <a:gd name="T6" fmla="*/ 0 w 78"/>
                <a:gd name="T7" fmla="*/ 30 h 66"/>
                <a:gd name="T8" fmla="*/ 0 w 78"/>
                <a:gd name="T9" fmla="*/ 24 h 66"/>
                <a:gd name="T10" fmla="*/ 0 w 78"/>
                <a:gd name="T11" fmla="*/ 0 h 66"/>
                <a:gd name="T12" fmla="*/ 30 w 78"/>
                <a:gd name="T13" fmla="*/ 0 h 66"/>
                <a:gd name="T14" fmla="*/ 78 w 78"/>
                <a:gd name="T15" fmla="*/ 6 h 66"/>
                <a:gd name="T16" fmla="*/ 72 w 78"/>
                <a:gd name="T17" fmla="*/ 30 h 66"/>
                <a:gd name="T18" fmla="*/ 72 w 78"/>
                <a:gd name="T19" fmla="*/ 66 h 66"/>
                <a:gd name="T20" fmla="*/ 6 w 78"/>
                <a:gd name="T2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66">
                  <a:moveTo>
                    <a:pt x="6" y="60"/>
                  </a:moveTo>
                  <a:lnTo>
                    <a:pt x="6" y="48"/>
                  </a:lnTo>
                  <a:lnTo>
                    <a:pt x="6" y="30"/>
                  </a:lnTo>
                  <a:lnTo>
                    <a:pt x="0" y="30"/>
                  </a:lnTo>
                  <a:lnTo>
                    <a:pt x="0" y="24"/>
                  </a:lnTo>
                  <a:lnTo>
                    <a:pt x="0" y="0"/>
                  </a:lnTo>
                  <a:lnTo>
                    <a:pt x="30" y="0"/>
                  </a:lnTo>
                  <a:lnTo>
                    <a:pt x="78" y="6"/>
                  </a:lnTo>
                  <a:lnTo>
                    <a:pt x="72" y="30"/>
                  </a:lnTo>
                  <a:lnTo>
                    <a:pt x="72" y="66"/>
                  </a:lnTo>
                  <a:lnTo>
                    <a:pt x="6"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11" name="Freeform 1239"/>
            <p:cNvSpPr>
              <a:spLocks/>
            </p:cNvSpPr>
            <p:nvPr/>
          </p:nvSpPr>
          <p:spPr bwMode="auto">
            <a:xfrm>
              <a:off x="2118" y="1908"/>
              <a:ext cx="30" cy="54"/>
            </a:xfrm>
            <a:custGeom>
              <a:avLst/>
              <a:gdLst>
                <a:gd name="T0" fmla="*/ 30 w 30"/>
                <a:gd name="T1" fmla="*/ 54 h 54"/>
                <a:gd name="T2" fmla="*/ 6 w 30"/>
                <a:gd name="T3" fmla="*/ 48 h 54"/>
                <a:gd name="T4" fmla="*/ 0 w 30"/>
                <a:gd name="T5" fmla="*/ 48 h 54"/>
                <a:gd name="T6" fmla="*/ 6 w 30"/>
                <a:gd name="T7" fmla="*/ 0 h 54"/>
                <a:gd name="T8" fmla="*/ 24 w 30"/>
                <a:gd name="T9" fmla="*/ 6 h 54"/>
                <a:gd name="T10" fmla="*/ 24 w 30"/>
                <a:gd name="T11" fmla="*/ 30 h 54"/>
                <a:gd name="T12" fmla="*/ 24 w 30"/>
                <a:gd name="T13" fmla="*/ 36 h 54"/>
                <a:gd name="T14" fmla="*/ 30 w 30"/>
                <a:gd name="T15" fmla="*/ 36 h 54"/>
                <a:gd name="T16" fmla="*/ 30 w 30"/>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4">
                  <a:moveTo>
                    <a:pt x="30" y="54"/>
                  </a:moveTo>
                  <a:lnTo>
                    <a:pt x="6" y="48"/>
                  </a:lnTo>
                  <a:lnTo>
                    <a:pt x="0" y="48"/>
                  </a:lnTo>
                  <a:lnTo>
                    <a:pt x="6" y="0"/>
                  </a:lnTo>
                  <a:lnTo>
                    <a:pt x="24" y="6"/>
                  </a:lnTo>
                  <a:lnTo>
                    <a:pt x="24" y="30"/>
                  </a:lnTo>
                  <a:lnTo>
                    <a:pt x="24" y="36"/>
                  </a:lnTo>
                  <a:lnTo>
                    <a:pt x="30" y="36"/>
                  </a:lnTo>
                  <a:lnTo>
                    <a:pt x="30" y="5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12" name="Freeform 1240"/>
            <p:cNvSpPr>
              <a:spLocks/>
            </p:cNvSpPr>
            <p:nvPr/>
          </p:nvSpPr>
          <p:spPr bwMode="auto">
            <a:xfrm>
              <a:off x="4038" y="1842"/>
              <a:ext cx="66" cy="78"/>
            </a:xfrm>
            <a:custGeom>
              <a:avLst/>
              <a:gdLst>
                <a:gd name="T0" fmla="*/ 54 w 66"/>
                <a:gd name="T1" fmla="*/ 42 h 78"/>
                <a:gd name="T2" fmla="*/ 48 w 66"/>
                <a:gd name="T3" fmla="*/ 42 h 78"/>
                <a:gd name="T4" fmla="*/ 42 w 66"/>
                <a:gd name="T5" fmla="*/ 42 h 78"/>
                <a:gd name="T6" fmla="*/ 42 w 66"/>
                <a:gd name="T7" fmla="*/ 36 h 78"/>
                <a:gd name="T8" fmla="*/ 36 w 66"/>
                <a:gd name="T9" fmla="*/ 36 h 78"/>
                <a:gd name="T10" fmla="*/ 36 w 66"/>
                <a:gd name="T11" fmla="*/ 48 h 78"/>
                <a:gd name="T12" fmla="*/ 36 w 66"/>
                <a:gd name="T13" fmla="*/ 54 h 78"/>
                <a:gd name="T14" fmla="*/ 24 w 66"/>
                <a:gd name="T15" fmla="*/ 66 h 78"/>
                <a:gd name="T16" fmla="*/ 18 w 66"/>
                <a:gd name="T17" fmla="*/ 66 h 78"/>
                <a:gd name="T18" fmla="*/ 12 w 66"/>
                <a:gd name="T19" fmla="*/ 78 h 78"/>
                <a:gd name="T20" fmla="*/ 12 w 66"/>
                <a:gd name="T21" fmla="*/ 60 h 78"/>
                <a:gd name="T22" fmla="*/ 0 w 66"/>
                <a:gd name="T23" fmla="*/ 48 h 78"/>
                <a:gd name="T24" fmla="*/ 6 w 66"/>
                <a:gd name="T25" fmla="*/ 42 h 78"/>
                <a:gd name="T26" fmla="*/ 12 w 66"/>
                <a:gd name="T27" fmla="*/ 42 h 78"/>
                <a:gd name="T28" fmla="*/ 12 w 66"/>
                <a:gd name="T29" fmla="*/ 36 h 78"/>
                <a:gd name="T30" fmla="*/ 12 w 66"/>
                <a:gd name="T31" fmla="*/ 30 h 78"/>
                <a:gd name="T32" fmla="*/ 12 w 66"/>
                <a:gd name="T33" fmla="*/ 24 h 78"/>
                <a:gd name="T34" fmla="*/ 12 w 66"/>
                <a:gd name="T35" fmla="*/ 18 h 78"/>
                <a:gd name="T36" fmla="*/ 24 w 66"/>
                <a:gd name="T37" fmla="*/ 12 h 78"/>
                <a:gd name="T38" fmla="*/ 30 w 66"/>
                <a:gd name="T39" fmla="*/ 6 h 78"/>
                <a:gd name="T40" fmla="*/ 30 w 66"/>
                <a:gd name="T41" fmla="*/ 0 h 78"/>
                <a:gd name="T42" fmla="*/ 36 w 66"/>
                <a:gd name="T43" fmla="*/ 0 h 78"/>
                <a:gd name="T44" fmla="*/ 36 w 66"/>
                <a:gd name="T45" fmla="*/ 6 h 78"/>
                <a:gd name="T46" fmla="*/ 54 w 66"/>
                <a:gd name="T47" fmla="*/ 12 h 78"/>
                <a:gd name="T48" fmla="*/ 60 w 66"/>
                <a:gd name="T49" fmla="*/ 6 h 78"/>
                <a:gd name="T50" fmla="*/ 66 w 66"/>
                <a:gd name="T51" fmla="*/ 6 h 78"/>
                <a:gd name="T52" fmla="*/ 66 w 66"/>
                <a:gd name="T53" fmla="*/ 12 h 78"/>
                <a:gd name="T54" fmla="*/ 60 w 66"/>
                <a:gd name="T55" fmla="*/ 12 h 78"/>
                <a:gd name="T56" fmla="*/ 60 w 66"/>
                <a:gd name="T57" fmla="*/ 18 h 78"/>
                <a:gd name="T58" fmla="*/ 54 w 66"/>
                <a:gd name="T59" fmla="*/ 18 h 78"/>
                <a:gd name="T60" fmla="*/ 60 w 66"/>
                <a:gd name="T61" fmla="*/ 18 h 78"/>
                <a:gd name="T62" fmla="*/ 54 w 66"/>
                <a:gd name="T63" fmla="*/ 24 h 78"/>
                <a:gd name="T64" fmla="*/ 60 w 66"/>
                <a:gd name="T65" fmla="*/ 24 h 78"/>
                <a:gd name="T66" fmla="*/ 60 w 66"/>
                <a:gd name="T67" fmla="*/ 30 h 78"/>
                <a:gd name="T68" fmla="*/ 54 w 66"/>
                <a:gd name="T69" fmla="*/ 36 h 78"/>
                <a:gd name="T70" fmla="*/ 54 w 66"/>
                <a:gd name="T71"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78">
                  <a:moveTo>
                    <a:pt x="54" y="42"/>
                  </a:moveTo>
                  <a:lnTo>
                    <a:pt x="48" y="42"/>
                  </a:lnTo>
                  <a:lnTo>
                    <a:pt x="42" y="42"/>
                  </a:lnTo>
                  <a:lnTo>
                    <a:pt x="42" y="36"/>
                  </a:lnTo>
                  <a:lnTo>
                    <a:pt x="36" y="36"/>
                  </a:lnTo>
                  <a:lnTo>
                    <a:pt x="36" y="48"/>
                  </a:lnTo>
                  <a:lnTo>
                    <a:pt x="36" y="54"/>
                  </a:lnTo>
                  <a:lnTo>
                    <a:pt x="24" y="66"/>
                  </a:lnTo>
                  <a:lnTo>
                    <a:pt x="18" y="66"/>
                  </a:lnTo>
                  <a:lnTo>
                    <a:pt x="12" y="78"/>
                  </a:lnTo>
                  <a:lnTo>
                    <a:pt x="12" y="60"/>
                  </a:lnTo>
                  <a:lnTo>
                    <a:pt x="0" y="48"/>
                  </a:lnTo>
                  <a:lnTo>
                    <a:pt x="6" y="42"/>
                  </a:lnTo>
                  <a:lnTo>
                    <a:pt x="12" y="42"/>
                  </a:lnTo>
                  <a:lnTo>
                    <a:pt x="12" y="36"/>
                  </a:lnTo>
                  <a:lnTo>
                    <a:pt x="12" y="30"/>
                  </a:lnTo>
                  <a:lnTo>
                    <a:pt x="12" y="24"/>
                  </a:lnTo>
                  <a:lnTo>
                    <a:pt x="12" y="18"/>
                  </a:lnTo>
                  <a:lnTo>
                    <a:pt x="24" y="12"/>
                  </a:lnTo>
                  <a:lnTo>
                    <a:pt x="30" y="6"/>
                  </a:lnTo>
                  <a:lnTo>
                    <a:pt x="30" y="0"/>
                  </a:lnTo>
                  <a:lnTo>
                    <a:pt x="36" y="0"/>
                  </a:lnTo>
                  <a:lnTo>
                    <a:pt x="36" y="6"/>
                  </a:lnTo>
                  <a:lnTo>
                    <a:pt x="54" y="12"/>
                  </a:lnTo>
                  <a:lnTo>
                    <a:pt x="60" y="6"/>
                  </a:lnTo>
                  <a:lnTo>
                    <a:pt x="66" y="6"/>
                  </a:lnTo>
                  <a:lnTo>
                    <a:pt x="66" y="12"/>
                  </a:lnTo>
                  <a:lnTo>
                    <a:pt x="60" y="12"/>
                  </a:lnTo>
                  <a:lnTo>
                    <a:pt x="60" y="18"/>
                  </a:lnTo>
                  <a:lnTo>
                    <a:pt x="54" y="18"/>
                  </a:lnTo>
                  <a:lnTo>
                    <a:pt x="60" y="18"/>
                  </a:lnTo>
                  <a:lnTo>
                    <a:pt x="54" y="24"/>
                  </a:lnTo>
                  <a:lnTo>
                    <a:pt x="60" y="24"/>
                  </a:lnTo>
                  <a:lnTo>
                    <a:pt x="60" y="30"/>
                  </a:lnTo>
                  <a:lnTo>
                    <a:pt x="54" y="36"/>
                  </a:lnTo>
                  <a:lnTo>
                    <a:pt x="5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13" name="Freeform 1241"/>
            <p:cNvSpPr>
              <a:spLocks/>
            </p:cNvSpPr>
            <p:nvPr/>
          </p:nvSpPr>
          <p:spPr bwMode="auto">
            <a:xfrm>
              <a:off x="3714" y="1896"/>
              <a:ext cx="24" cy="30"/>
            </a:xfrm>
            <a:custGeom>
              <a:avLst/>
              <a:gdLst>
                <a:gd name="T0" fmla="*/ 12 w 24"/>
                <a:gd name="T1" fmla="*/ 30 h 30"/>
                <a:gd name="T2" fmla="*/ 6 w 24"/>
                <a:gd name="T3" fmla="*/ 24 h 30"/>
                <a:gd name="T4" fmla="*/ 6 w 24"/>
                <a:gd name="T5" fmla="*/ 18 h 30"/>
                <a:gd name="T6" fmla="*/ 6 w 24"/>
                <a:gd name="T7" fmla="*/ 12 h 30"/>
                <a:gd name="T8" fmla="*/ 6 w 24"/>
                <a:gd name="T9" fmla="*/ 6 h 30"/>
                <a:gd name="T10" fmla="*/ 0 w 24"/>
                <a:gd name="T11" fmla="*/ 6 h 30"/>
                <a:gd name="T12" fmla="*/ 0 w 24"/>
                <a:gd name="T13" fmla="*/ 0 h 30"/>
                <a:gd name="T14" fmla="*/ 6 w 24"/>
                <a:gd name="T15" fmla="*/ 0 h 30"/>
                <a:gd name="T16" fmla="*/ 6 w 24"/>
                <a:gd name="T17" fmla="*/ 6 h 30"/>
                <a:gd name="T18" fmla="*/ 12 w 24"/>
                <a:gd name="T19" fmla="*/ 6 h 30"/>
                <a:gd name="T20" fmla="*/ 18 w 24"/>
                <a:gd name="T21" fmla="*/ 6 h 30"/>
                <a:gd name="T22" fmla="*/ 18 w 24"/>
                <a:gd name="T23" fmla="*/ 12 h 30"/>
                <a:gd name="T24" fmla="*/ 24 w 24"/>
                <a:gd name="T25" fmla="*/ 18 h 30"/>
                <a:gd name="T26" fmla="*/ 12 w 24"/>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0">
                  <a:moveTo>
                    <a:pt x="12" y="30"/>
                  </a:moveTo>
                  <a:lnTo>
                    <a:pt x="6" y="24"/>
                  </a:lnTo>
                  <a:lnTo>
                    <a:pt x="6" y="18"/>
                  </a:lnTo>
                  <a:lnTo>
                    <a:pt x="6" y="12"/>
                  </a:lnTo>
                  <a:lnTo>
                    <a:pt x="6" y="6"/>
                  </a:lnTo>
                  <a:lnTo>
                    <a:pt x="0" y="6"/>
                  </a:lnTo>
                  <a:lnTo>
                    <a:pt x="0" y="0"/>
                  </a:lnTo>
                  <a:lnTo>
                    <a:pt x="6" y="0"/>
                  </a:lnTo>
                  <a:lnTo>
                    <a:pt x="6" y="6"/>
                  </a:lnTo>
                  <a:lnTo>
                    <a:pt x="12" y="6"/>
                  </a:lnTo>
                  <a:lnTo>
                    <a:pt x="18" y="6"/>
                  </a:lnTo>
                  <a:lnTo>
                    <a:pt x="18" y="12"/>
                  </a:lnTo>
                  <a:lnTo>
                    <a:pt x="24" y="18"/>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14" name="Freeform 1242"/>
            <p:cNvSpPr>
              <a:spLocks/>
            </p:cNvSpPr>
            <p:nvPr/>
          </p:nvSpPr>
          <p:spPr bwMode="auto">
            <a:xfrm>
              <a:off x="4032" y="1848"/>
              <a:ext cx="24" cy="42"/>
            </a:xfrm>
            <a:custGeom>
              <a:avLst/>
              <a:gdLst>
                <a:gd name="T0" fmla="*/ 6 w 24"/>
                <a:gd name="T1" fmla="*/ 42 h 42"/>
                <a:gd name="T2" fmla="*/ 6 w 24"/>
                <a:gd name="T3" fmla="*/ 36 h 42"/>
                <a:gd name="T4" fmla="*/ 0 w 24"/>
                <a:gd name="T5" fmla="*/ 36 h 42"/>
                <a:gd name="T6" fmla="*/ 0 w 24"/>
                <a:gd name="T7" fmla="*/ 30 h 42"/>
                <a:gd name="T8" fmla="*/ 0 w 24"/>
                <a:gd name="T9" fmla="*/ 24 h 42"/>
                <a:gd name="T10" fmla="*/ 0 w 24"/>
                <a:gd name="T11" fmla="*/ 18 h 42"/>
                <a:gd name="T12" fmla="*/ 0 w 24"/>
                <a:gd name="T13" fmla="*/ 12 h 42"/>
                <a:gd name="T14" fmla="*/ 0 w 24"/>
                <a:gd name="T15" fmla="*/ 0 h 42"/>
                <a:gd name="T16" fmla="*/ 6 w 24"/>
                <a:gd name="T17" fmla="*/ 0 h 42"/>
                <a:gd name="T18" fmla="*/ 12 w 24"/>
                <a:gd name="T19" fmla="*/ 0 h 42"/>
                <a:gd name="T20" fmla="*/ 12 w 24"/>
                <a:gd name="T21" fmla="*/ 6 h 42"/>
                <a:gd name="T22" fmla="*/ 18 w 24"/>
                <a:gd name="T23" fmla="*/ 6 h 42"/>
                <a:gd name="T24" fmla="*/ 24 w 24"/>
                <a:gd name="T25" fmla="*/ 12 h 42"/>
                <a:gd name="T26" fmla="*/ 18 w 24"/>
                <a:gd name="T27" fmla="*/ 12 h 42"/>
                <a:gd name="T28" fmla="*/ 18 w 24"/>
                <a:gd name="T29" fmla="*/ 18 h 42"/>
                <a:gd name="T30" fmla="*/ 18 w 24"/>
                <a:gd name="T31" fmla="*/ 24 h 42"/>
                <a:gd name="T32" fmla="*/ 18 w 24"/>
                <a:gd name="T33" fmla="*/ 30 h 42"/>
                <a:gd name="T34" fmla="*/ 18 w 24"/>
                <a:gd name="T35" fmla="*/ 36 h 42"/>
                <a:gd name="T36" fmla="*/ 12 w 24"/>
                <a:gd name="T37" fmla="*/ 36 h 42"/>
                <a:gd name="T38" fmla="*/ 6 w 24"/>
                <a:gd name="T3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2">
                  <a:moveTo>
                    <a:pt x="6" y="42"/>
                  </a:moveTo>
                  <a:lnTo>
                    <a:pt x="6" y="36"/>
                  </a:lnTo>
                  <a:lnTo>
                    <a:pt x="0" y="36"/>
                  </a:lnTo>
                  <a:lnTo>
                    <a:pt x="0" y="30"/>
                  </a:lnTo>
                  <a:lnTo>
                    <a:pt x="0" y="24"/>
                  </a:lnTo>
                  <a:lnTo>
                    <a:pt x="0" y="18"/>
                  </a:lnTo>
                  <a:lnTo>
                    <a:pt x="0" y="12"/>
                  </a:lnTo>
                  <a:lnTo>
                    <a:pt x="0" y="0"/>
                  </a:lnTo>
                  <a:lnTo>
                    <a:pt x="6" y="0"/>
                  </a:lnTo>
                  <a:lnTo>
                    <a:pt x="12" y="0"/>
                  </a:lnTo>
                  <a:lnTo>
                    <a:pt x="12" y="6"/>
                  </a:lnTo>
                  <a:lnTo>
                    <a:pt x="18" y="6"/>
                  </a:lnTo>
                  <a:lnTo>
                    <a:pt x="24" y="12"/>
                  </a:lnTo>
                  <a:lnTo>
                    <a:pt x="18" y="12"/>
                  </a:lnTo>
                  <a:lnTo>
                    <a:pt x="18" y="18"/>
                  </a:lnTo>
                  <a:lnTo>
                    <a:pt x="18" y="24"/>
                  </a:lnTo>
                  <a:lnTo>
                    <a:pt x="18" y="30"/>
                  </a:lnTo>
                  <a:lnTo>
                    <a:pt x="18" y="36"/>
                  </a:lnTo>
                  <a:lnTo>
                    <a:pt x="12" y="36"/>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15" name="Freeform 1243"/>
            <p:cNvSpPr>
              <a:spLocks/>
            </p:cNvSpPr>
            <p:nvPr/>
          </p:nvSpPr>
          <p:spPr bwMode="auto">
            <a:xfrm>
              <a:off x="3978" y="1854"/>
              <a:ext cx="36" cy="42"/>
            </a:xfrm>
            <a:custGeom>
              <a:avLst/>
              <a:gdLst>
                <a:gd name="T0" fmla="*/ 6 w 36"/>
                <a:gd name="T1" fmla="*/ 42 h 42"/>
                <a:gd name="T2" fmla="*/ 6 w 36"/>
                <a:gd name="T3" fmla="*/ 36 h 42"/>
                <a:gd name="T4" fmla="*/ 0 w 36"/>
                <a:gd name="T5" fmla="*/ 36 h 42"/>
                <a:gd name="T6" fmla="*/ 6 w 36"/>
                <a:gd name="T7" fmla="*/ 30 h 42"/>
                <a:gd name="T8" fmla="*/ 6 w 36"/>
                <a:gd name="T9" fmla="*/ 24 h 42"/>
                <a:gd name="T10" fmla="*/ 6 w 36"/>
                <a:gd name="T11" fmla="*/ 18 h 42"/>
                <a:gd name="T12" fmla="*/ 0 w 36"/>
                <a:gd name="T13" fmla="*/ 18 h 42"/>
                <a:gd name="T14" fmla="*/ 0 w 36"/>
                <a:gd name="T15" fmla="*/ 12 h 42"/>
                <a:gd name="T16" fmla="*/ 6 w 36"/>
                <a:gd name="T17" fmla="*/ 12 h 42"/>
                <a:gd name="T18" fmla="*/ 6 w 36"/>
                <a:gd name="T19" fmla="*/ 6 h 42"/>
                <a:gd name="T20" fmla="*/ 12 w 36"/>
                <a:gd name="T21" fmla="*/ 6 h 42"/>
                <a:gd name="T22" fmla="*/ 18 w 36"/>
                <a:gd name="T23" fmla="*/ 0 h 42"/>
                <a:gd name="T24" fmla="*/ 24 w 36"/>
                <a:gd name="T25" fmla="*/ 0 h 42"/>
                <a:gd name="T26" fmla="*/ 24 w 36"/>
                <a:gd name="T27" fmla="*/ 6 h 42"/>
                <a:gd name="T28" fmla="*/ 36 w 36"/>
                <a:gd name="T29" fmla="*/ 18 h 42"/>
                <a:gd name="T30" fmla="*/ 30 w 36"/>
                <a:gd name="T31" fmla="*/ 18 h 42"/>
                <a:gd name="T32" fmla="*/ 30 w 36"/>
                <a:gd name="T33" fmla="*/ 24 h 42"/>
                <a:gd name="T34" fmla="*/ 30 w 36"/>
                <a:gd name="T35" fmla="*/ 18 h 42"/>
                <a:gd name="T36" fmla="*/ 6 w 36"/>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2">
                  <a:moveTo>
                    <a:pt x="6" y="42"/>
                  </a:moveTo>
                  <a:lnTo>
                    <a:pt x="6" y="36"/>
                  </a:lnTo>
                  <a:lnTo>
                    <a:pt x="0" y="36"/>
                  </a:lnTo>
                  <a:lnTo>
                    <a:pt x="6" y="30"/>
                  </a:lnTo>
                  <a:lnTo>
                    <a:pt x="6" y="24"/>
                  </a:lnTo>
                  <a:lnTo>
                    <a:pt x="6" y="18"/>
                  </a:lnTo>
                  <a:lnTo>
                    <a:pt x="0" y="18"/>
                  </a:lnTo>
                  <a:lnTo>
                    <a:pt x="0" y="12"/>
                  </a:lnTo>
                  <a:lnTo>
                    <a:pt x="6" y="12"/>
                  </a:lnTo>
                  <a:lnTo>
                    <a:pt x="6" y="6"/>
                  </a:lnTo>
                  <a:lnTo>
                    <a:pt x="12" y="6"/>
                  </a:lnTo>
                  <a:lnTo>
                    <a:pt x="18" y="0"/>
                  </a:lnTo>
                  <a:lnTo>
                    <a:pt x="24" y="0"/>
                  </a:lnTo>
                  <a:lnTo>
                    <a:pt x="24" y="6"/>
                  </a:lnTo>
                  <a:lnTo>
                    <a:pt x="36" y="18"/>
                  </a:lnTo>
                  <a:lnTo>
                    <a:pt x="30" y="18"/>
                  </a:lnTo>
                  <a:lnTo>
                    <a:pt x="30" y="24"/>
                  </a:lnTo>
                  <a:lnTo>
                    <a:pt x="30" y="18"/>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16" name="Freeform 1244"/>
            <p:cNvSpPr>
              <a:spLocks/>
            </p:cNvSpPr>
            <p:nvPr/>
          </p:nvSpPr>
          <p:spPr bwMode="auto">
            <a:xfrm>
              <a:off x="1014" y="1716"/>
              <a:ext cx="54" cy="72"/>
            </a:xfrm>
            <a:custGeom>
              <a:avLst/>
              <a:gdLst>
                <a:gd name="T0" fmla="*/ 24 w 54"/>
                <a:gd name="T1" fmla="*/ 48 h 72"/>
                <a:gd name="T2" fmla="*/ 6 w 54"/>
                <a:gd name="T3" fmla="*/ 18 h 72"/>
                <a:gd name="T4" fmla="*/ 0 w 54"/>
                <a:gd name="T5" fmla="*/ 12 h 72"/>
                <a:gd name="T6" fmla="*/ 0 w 54"/>
                <a:gd name="T7" fmla="*/ 6 h 72"/>
                <a:gd name="T8" fmla="*/ 0 w 54"/>
                <a:gd name="T9" fmla="*/ 0 h 72"/>
                <a:gd name="T10" fmla="*/ 18 w 54"/>
                <a:gd name="T11" fmla="*/ 6 h 72"/>
                <a:gd name="T12" fmla="*/ 36 w 54"/>
                <a:gd name="T13" fmla="*/ 12 h 72"/>
                <a:gd name="T14" fmla="*/ 54 w 54"/>
                <a:gd name="T15" fmla="*/ 18 h 72"/>
                <a:gd name="T16" fmla="*/ 48 w 54"/>
                <a:gd name="T17" fmla="*/ 24 h 72"/>
                <a:gd name="T18" fmla="*/ 42 w 54"/>
                <a:gd name="T19" fmla="*/ 24 h 72"/>
                <a:gd name="T20" fmla="*/ 42 w 54"/>
                <a:gd name="T21" fmla="*/ 36 h 72"/>
                <a:gd name="T22" fmla="*/ 36 w 54"/>
                <a:gd name="T23" fmla="*/ 36 h 72"/>
                <a:gd name="T24" fmla="*/ 42 w 54"/>
                <a:gd name="T25" fmla="*/ 36 h 72"/>
                <a:gd name="T26" fmla="*/ 36 w 54"/>
                <a:gd name="T27" fmla="*/ 36 h 72"/>
                <a:gd name="T28" fmla="*/ 42 w 54"/>
                <a:gd name="T29" fmla="*/ 36 h 72"/>
                <a:gd name="T30" fmla="*/ 36 w 54"/>
                <a:gd name="T31" fmla="*/ 42 h 72"/>
                <a:gd name="T32" fmla="*/ 42 w 54"/>
                <a:gd name="T33" fmla="*/ 42 h 72"/>
                <a:gd name="T34" fmla="*/ 36 w 54"/>
                <a:gd name="T35" fmla="*/ 48 h 72"/>
                <a:gd name="T36" fmla="*/ 42 w 54"/>
                <a:gd name="T37" fmla="*/ 48 h 72"/>
                <a:gd name="T38" fmla="*/ 42 w 54"/>
                <a:gd name="T39" fmla="*/ 54 h 72"/>
                <a:gd name="T40" fmla="*/ 36 w 54"/>
                <a:gd name="T41" fmla="*/ 72 h 72"/>
                <a:gd name="T42" fmla="*/ 24 w 54"/>
                <a:gd name="T43"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72">
                  <a:moveTo>
                    <a:pt x="24" y="48"/>
                  </a:moveTo>
                  <a:lnTo>
                    <a:pt x="6" y="18"/>
                  </a:lnTo>
                  <a:lnTo>
                    <a:pt x="0" y="12"/>
                  </a:lnTo>
                  <a:lnTo>
                    <a:pt x="0" y="6"/>
                  </a:lnTo>
                  <a:lnTo>
                    <a:pt x="0" y="0"/>
                  </a:lnTo>
                  <a:lnTo>
                    <a:pt x="18" y="6"/>
                  </a:lnTo>
                  <a:lnTo>
                    <a:pt x="36" y="12"/>
                  </a:lnTo>
                  <a:lnTo>
                    <a:pt x="54" y="18"/>
                  </a:lnTo>
                  <a:lnTo>
                    <a:pt x="48" y="24"/>
                  </a:lnTo>
                  <a:lnTo>
                    <a:pt x="42" y="24"/>
                  </a:lnTo>
                  <a:lnTo>
                    <a:pt x="42" y="36"/>
                  </a:lnTo>
                  <a:lnTo>
                    <a:pt x="36" y="36"/>
                  </a:lnTo>
                  <a:lnTo>
                    <a:pt x="42" y="36"/>
                  </a:lnTo>
                  <a:lnTo>
                    <a:pt x="36" y="36"/>
                  </a:lnTo>
                  <a:lnTo>
                    <a:pt x="42" y="36"/>
                  </a:lnTo>
                  <a:lnTo>
                    <a:pt x="36" y="42"/>
                  </a:lnTo>
                  <a:lnTo>
                    <a:pt x="42" y="42"/>
                  </a:lnTo>
                  <a:lnTo>
                    <a:pt x="36" y="48"/>
                  </a:lnTo>
                  <a:lnTo>
                    <a:pt x="42" y="48"/>
                  </a:lnTo>
                  <a:lnTo>
                    <a:pt x="42" y="54"/>
                  </a:lnTo>
                  <a:lnTo>
                    <a:pt x="36" y="72"/>
                  </a:lnTo>
                  <a:lnTo>
                    <a:pt x="24"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17" name="Freeform 1245"/>
            <p:cNvSpPr>
              <a:spLocks/>
            </p:cNvSpPr>
            <p:nvPr/>
          </p:nvSpPr>
          <p:spPr bwMode="auto">
            <a:xfrm>
              <a:off x="4146" y="1824"/>
              <a:ext cx="42" cy="54"/>
            </a:xfrm>
            <a:custGeom>
              <a:avLst/>
              <a:gdLst>
                <a:gd name="T0" fmla="*/ 18 w 42"/>
                <a:gd name="T1" fmla="*/ 54 h 54"/>
                <a:gd name="T2" fmla="*/ 0 w 42"/>
                <a:gd name="T3" fmla="*/ 42 h 54"/>
                <a:gd name="T4" fmla="*/ 6 w 42"/>
                <a:gd name="T5" fmla="*/ 30 h 54"/>
                <a:gd name="T6" fmla="*/ 6 w 42"/>
                <a:gd name="T7" fmla="*/ 24 h 54"/>
                <a:gd name="T8" fmla="*/ 6 w 42"/>
                <a:gd name="T9" fmla="*/ 18 h 54"/>
                <a:gd name="T10" fmla="*/ 12 w 42"/>
                <a:gd name="T11" fmla="*/ 24 h 54"/>
                <a:gd name="T12" fmla="*/ 12 w 42"/>
                <a:gd name="T13" fmla="*/ 18 h 54"/>
                <a:gd name="T14" fmla="*/ 12 w 42"/>
                <a:gd name="T15" fmla="*/ 12 h 54"/>
                <a:gd name="T16" fmla="*/ 18 w 42"/>
                <a:gd name="T17" fmla="*/ 18 h 54"/>
                <a:gd name="T18" fmla="*/ 18 w 42"/>
                <a:gd name="T19" fmla="*/ 12 h 54"/>
                <a:gd name="T20" fmla="*/ 18 w 42"/>
                <a:gd name="T21" fmla="*/ 6 h 54"/>
                <a:gd name="T22" fmla="*/ 24 w 42"/>
                <a:gd name="T23" fmla="*/ 6 h 54"/>
                <a:gd name="T24" fmla="*/ 30 w 42"/>
                <a:gd name="T25" fmla="*/ 6 h 54"/>
                <a:gd name="T26" fmla="*/ 30 w 42"/>
                <a:gd name="T27" fmla="*/ 0 h 54"/>
                <a:gd name="T28" fmla="*/ 36 w 42"/>
                <a:gd name="T29" fmla="*/ 0 h 54"/>
                <a:gd name="T30" fmla="*/ 36 w 42"/>
                <a:gd name="T31" fmla="*/ 6 h 54"/>
                <a:gd name="T32" fmla="*/ 36 w 42"/>
                <a:gd name="T33" fmla="*/ 12 h 54"/>
                <a:gd name="T34" fmla="*/ 42 w 42"/>
                <a:gd name="T35" fmla="*/ 12 h 54"/>
                <a:gd name="T36" fmla="*/ 36 w 42"/>
                <a:gd name="T37" fmla="*/ 18 h 54"/>
                <a:gd name="T38" fmla="*/ 36 w 42"/>
                <a:gd name="T39" fmla="*/ 24 h 54"/>
                <a:gd name="T40" fmla="*/ 30 w 42"/>
                <a:gd name="T41" fmla="*/ 30 h 54"/>
                <a:gd name="T42" fmla="*/ 30 w 42"/>
                <a:gd name="T43" fmla="*/ 36 h 54"/>
                <a:gd name="T44" fmla="*/ 24 w 42"/>
                <a:gd name="T45" fmla="*/ 36 h 54"/>
                <a:gd name="T46" fmla="*/ 24 w 42"/>
                <a:gd name="T47" fmla="*/ 42 h 54"/>
                <a:gd name="T48" fmla="*/ 24 w 42"/>
                <a:gd name="T49" fmla="*/ 48 h 54"/>
                <a:gd name="T50" fmla="*/ 18 w 42"/>
                <a:gd name="T5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54">
                  <a:moveTo>
                    <a:pt x="18" y="54"/>
                  </a:moveTo>
                  <a:lnTo>
                    <a:pt x="0" y="42"/>
                  </a:lnTo>
                  <a:lnTo>
                    <a:pt x="6" y="30"/>
                  </a:lnTo>
                  <a:lnTo>
                    <a:pt x="6" y="24"/>
                  </a:lnTo>
                  <a:lnTo>
                    <a:pt x="6" y="18"/>
                  </a:lnTo>
                  <a:lnTo>
                    <a:pt x="12" y="24"/>
                  </a:lnTo>
                  <a:lnTo>
                    <a:pt x="12" y="18"/>
                  </a:lnTo>
                  <a:lnTo>
                    <a:pt x="12" y="12"/>
                  </a:lnTo>
                  <a:lnTo>
                    <a:pt x="18" y="18"/>
                  </a:lnTo>
                  <a:lnTo>
                    <a:pt x="18" y="12"/>
                  </a:lnTo>
                  <a:lnTo>
                    <a:pt x="18" y="6"/>
                  </a:lnTo>
                  <a:lnTo>
                    <a:pt x="24" y="6"/>
                  </a:lnTo>
                  <a:lnTo>
                    <a:pt x="30" y="6"/>
                  </a:lnTo>
                  <a:lnTo>
                    <a:pt x="30" y="0"/>
                  </a:lnTo>
                  <a:lnTo>
                    <a:pt x="36" y="0"/>
                  </a:lnTo>
                  <a:lnTo>
                    <a:pt x="36" y="6"/>
                  </a:lnTo>
                  <a:lnTo>
                    <a:pt x="36" y="12"/>
                  </a:lnTo>
                  <a:lnTo>
                    <a:pt x="42" y="12"/>
                  </a:lnTo>
                  <a:lnTo>
                    <a:pt x="36" y="18"/>
                  </a:lnTo>
                  <a:lnTo>
                    <a:pt x="36" y="24"/>
                  </a:lnTo>
                  <a:lnTo>
                    <a:pt x="30" y="30"/>
                  </a:lnTo>
                  <a:lnTo>
                    <a:pt x="30" y="36"/>
                  </a:lnTo>
                  <a:lnTo>
                    <a:pt x="24" y="36"/>
                  </a:lnTo>
                  <a:lnTo>
                    <a:pt x="24" y="42"/>
                  </a:lnTo>
                  <a:lnTo>
                    <a:pt x="24" y="48"/>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18" name="Freeform 1246"/>
            <p:cNvSpPr>
              <a:spLocks/>
            </p:cNvSpPr>
            <p:nvPr/>
          </p:nvSpPr>
          <p:spPr bwMode="auto">
            <a:xfrm>
              <a:off x="3912" y="1866"/>
              <a:ext cx="36" cy="54"/>
            </a:xfrm>
            <a:custGeom>
              <a:avLst/>
              <a:gdLst>
                <a:gd name="T0" fmla="*/ 24 w 36"/>
                <a:gd name="T1" fmla="*/ 48 h 54"/>
                <a:gd name="T2" fmla="*/ 18 w 36"/>
                <a:gd name="T3" fmla="*/ 42 h 54"/>
                <a:gd name="T4" fmla="*/ 12 w 36"/>
                <a:gd name="T5" fmla="*/ 42 h 54"/>
                <a:gd name="T6" fmla="*/ 12 w 36"/>
                <a:gd name="T7" fmla="*/ 36 h 54"/>
                <a:gd name="T8" fmla="*/ 0 w 36"/>
                <a:gd name="T9" fmla="*/ 24 h 54"/>
                <a:gd name="T10" fmla="*/ 6 w 36"/>
                <a:gd name="T11" fmla="*/ 24 h 54"/>
                <a:gd name="T12" fmla="*/ 6 w 36"/>
                <a:gd name="T13" fmla="*/ 18 h 54"/>
                <a:gd name="T14" fmla="*/ 12 w 36"/>
                <a:gd name="T15" fmla="*/ 18 h 54"/>
                <a:gd name="T16" fmla="*/ 12 w 36"/>
                <a:gd name="T17" fmla="*/ 12 h 54"/>
                <a:gd name="T18" fmla="*/ 12 w 36"/>
                <a:gd name="T19" fmla="*/ 6 h 54"/>
                <a:gd name="T20" fmla="*/ 6 w 36"/>
                <a:gd name="T21" fmla="*/ 6 h 54"/>
                <a:gd name="T22" fmla="*/ 6 w 36"/>
                <a:gd name="T23" fmla="*/ 0 h 54"/>
                <a:gd name="T24" fmla="*/ 12 w 36"/>
                <a:gd name="T25" fmla="*/ 0 h 54"/>
                <a:gd name="T26" fmla="*/ 24 w 36"/>
                <a:gd name="T27" fmla="*/ 6 h 54"/>
                <a:gd name="T28" fmla="*/ 30 w 36"/>
                <a:gd name="T29" fmla="*/ 6 h 54"/>
                <a:gd name="T30" fmla="*/ 30 w 36"/>
                <a:gd name="T31" fmla="*/ 12 h 54"/>
                <a:gd name="T32" fmla="*/ 30 w 36"/>
                <a:gd name="T33" fmla="*/ 18 h 54"/>
                <a:gd name="T34" fmla="*/ 30 w 36"/>
                <a:gd name="T35" fmla="*/ 24 h 54"/>
                <a:gd name="T36" fmla="*/ 30 w 36"/>
                <a:gd name="T37" fmla="*/ 42 h 54"/>
                <a:gd name="T38" fmla="*/ 36 w 36"/>
                <a:gd name="T39" fmla="*/ 48 h 54"/>
                <a:gd name="T40" fmla="*/ 30 w 36"/>
                <a:gd name="T41" fmla="*/ 48 h 54"/>
                <a:gd name="T42" fmla="*/ 30 w 36"/>
                <a:gd name="T43" fmla="*/ 54 h 54"/>
                <a:gd name="T44" fmla="*/ 24 w 36"/>
                <a:gd name="T45" fmla="*/ 54 h 54"/>
                <a:gd name="T46" fmla="*/ 24 w 36"/>
                <a:gd name="T4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54">
                  <a:moveTo>
                    <a:pt x="24" y="48"/>
                  </a:moveTo>
                  <a:lnTo>
                    <a:pt x="18" y="42"/>
                  </a:lnTo>
                  <a:lnTo>
                    <a:pt x="12" y="42"/>
                  </a:lnTo>
                  <a:lnTo>
                    <a:pt x="12" y="36"/>
                  </a:lnTo>
                  <a:lnTo>
                    <a:pt x="0" y="24"/>
                  </a:lnTo>
                  <a:lnTo>
                    <a:pt x="6" y="24"/>
                  </a:lnTo>
                  <a:lnTo>
                    <a:pt x="6" y="18"/>
                  </a:lnTo>
                  <a:lnTo>
                    <a:pt x="12" y="18"/>
                  </a:lnTo>
                  <a:lnTo>
                    <a:pt x="12" y="12"/>
                  </a:lnTo>
                  <a:lnTo>
                    <a:pt x="12" y="6"/>
                  </a:lnTo>
                  <a:lnTo>
                    <a:pt x="6" y="6"/>
                  </a:lnTo>
                  <a:lnTo>
                    <a:pt x="6" y="0"/>
                  </a:lnTo>
                  <a:lnTo>
                    <a:pt x="12" y="0"/>
                  </a:lnTo>
                  <a:lnTo>
                    <a:pt x="24" y="6"/>
                  </a:lnTo>
                  <a:lnTo>
                    <a:pt x="30" y="6"/>
                  </a:lnTo>
                  <a:lnTo>
                    <a:pt x="30" y="12"/>
                  </a:lnTo>
                  <a:lnTo>
                    <a:pt x="30" y="18"/>
                  </a:lnTo>
                  <a:lnTo>
                    <a:pt x="30" y="24"/>
                  </a:lnTo>
                  <a:lnTo>
                    <a:pt x="30" y="42"/>
                  </a:lnTo>
                  <a:lnTo>
                    <a:pt x="36" y="48"/>
                  </a:lnTo>
                  <a:lnTo>
                    <a:pt x="30" y="48"/>
                  </a:lnTo>
                  <a:lnTo>
                    <a:pt x="30" y="54"/>
                  </a:lnTo>
                  <a:lnTo>
                    <a:pt x="24" y="54"/>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19" name="Freeform 1247"/>
            <p:cNvSpPr>
              <a:spLocks/>
            </p:cNvSpPr>
            <p:nvPr/>
          </p:nvSpPr>
          <p:spPr bwMode="auto">
            <a:xfrm>
              <a:off x="3702" y="1896"/>
              <a:ext cx="24" cy="30"/>
            </a:xfrm>
            <a:custGeom>
              <a:avLst/>
              <a:gdLst>
                <a:gd name="T0" fmla="*/ 12 w 24"/>
                <a:gd name="T1" fmla="*/ 30 h 30"/>
                <a:gd name="T2" fmla="*/ 6 w 24"/>
                <a:gd name="T3" fmla="*/ 30 h 30"/>
                <a:gd name="T4" fmla="*/ 6 w 24"/>
                <a:gd name="T5" fmla="*/ 18 h 30"/>
                <a:gd name="T6" fmla="*/ 0 w 24"/>
                <a:gd name="T7" fmla="*/ 0 h 30"/>
                <a:gd name="T8" fmla="*/ 6 w 24"/>
                <a:gd name="T9" fmla="*/ 0 h 30"/>
                <a:gd name="T10" fmla="*/ 12 w 24"/>
                <a:gd name="T11" fmla="*/ 0 h 30"/>
                <a:gd name="T12" fmla="*/ 12 w 24"/>
                <a:gd name="T13" fmla="*/ 6 h 30"/>
                <a:gd name="T14" fmla="*/ 18 w 24"/>
                <a:gd name="T15" fmla="*/ 6 h 30"/>
                <a:gd name="T16" fmla="*/ 18 w 24"/>
                <a:gd name="T17" fmla="*/ 12 h 30"/>
                <a:gd name="T18" fmla="*/ 18 w 24"/>
                <a:gd name="T19" fmla="*/ 18 h 30"/>
                <a:gd name="T20" fmla="*/ 18 w 24"/>
                <a:gd name="T21" fmla="*/ 24 h 30"/>
                <a:gd name="T22" fmla="*/ 24 w 24"/>
                <a:gd name="T23" fmla="*/ 30 h 30"/>
                <a:gd name="T24" fmla="*/ 12 w 24"/>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12" y="30"/>
                  </a:moveTo>
                  <a:lnTo>
                    <a:pt x="6" y="30"/>
                  </a:lnTo>
                  <a:lnTo>
                    <a:pt x="6" y="18"/>
                  </a:lnTo>
                  <a:lnTo>
                    <a:pt x="0" y="0"/>
                  </a:lnTo>
                  <a:lnTo>
                    <a:pt x="6" y="0"/>
                  </a:lnTo>
                  <a:lnTo>
                    <a:pt x="12" y="0"/>
                  </a:lnTo>
                  <a:lnTo>
                    <a:pt x="12" y="6"/>
                  </a:lnTo>
                  <a:lnTo>
                    <a:pt x="18" y="6"/>
                  </a:lnTo>
                  <a:lnTo>
                    <a:pt x="18" y="12"/>
                  </a:lnTo>
                  <a:lnTo>
                    <a:pt x="18" y="18"/>
                  </a:lnTo>
                  <a:lnTo>
                    <a:pt x="18" y="24"/>
                  </a:lnTo>
                  <a:lnTo>
                    <a:pt x="24" y="30"/>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20" name="Freeform 1248"/>
            <p:cNvSpPr>
              <a:spLocks/>
            </p:cNvSpPr>
            <p:nvPr/>
          </p:nvSpPr>
          <p:spPr bwMode="auto">
            <a:xfrm>
              <a:off x="1062" y="1740"/>
              <a:ext cx="114" cy="126"/>
            </a:xfrm>
            <a:custGeom>
              <a:avLst/>
              <a:gdLst>
                <a:gd name="T0" fmla="*/ 42 w 114"/>
                <a:gd name="T1" fmla="*/ 126 h 126"/>
                <a:gd name="T2" fmla="*/ 0 w 114"/>
                <a:gd name="T3" fmla="*/ 60 h 126"/>
                <a:gd name="T4" fmla="*/ 18 w 114"/>
                <a:gd name="T5" fmla="*/ 66 h 126"/>
                <a:gd name="T6" fmla="*/ 30 w 114"/>
                <a:gd name="T7" fmla="*/ 30 h 126"/>
                <a:gd name="T8" fmla="*/ 30 w 114"/>
                <a:gd name="T9" fmla="*/ 24 h 126"/>
                <a:gd name="T10" fmla="*/ 24 w 114"/>
                <a:gd name="T11" fmla="*/ 18 h 126"/>
                <a:gd name="T12" fmla="*/ 24 w 114"/>
                <a:gd name="T13" fmla="*/ 12 h 126"/>
                <a:gd name="T14" fmla="*/ 36 w 114"/>
                <a:gd name="T15" fmla="*/ 0 h 126"/>
                <a:gd name="T16" fmla="*/ 48 w 114"/>
                <a:gd name="T17" fmla="*/ 0 h 126"/>
                <a:gd name="T18" fmla="*/ 114 w 114"/>
                <a:gd name="T19" fmla="*/ 18 h 126"/>
                <a:gd name="T20" fmla="*/ 84 w 114"/>
                <a:gd name="T21" fmla="*/ 18 h 126"/>
                <a:gd name="T22" fmla="*/ 84 w 114"/>
                <a:gd name="T23" fmla="*/ 30 h 126"/>
                <a:gd name="T24" fmla="*/ 114 w 114"/>
                <a:gd name="T25" fmla="*/ 84 h 126"/>
                <a:gd name="T26" fmla="*/ 48 w 114"/>
                <a:gd name="T27" fmla="*/ 126 h 126"/>
                <a:gd name="T28" fmla="*/ 42 w 114"/>
                <a:gd name="T2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26">
                  <a:moveTo>
                    <a:pt x="42" y="126"/>
                  </a:moveTo>
                  <a:lnTo>
                    <a:pt x="0" y="60"/>
                  </a:lnTo>
                  <a:lnTo>
                    <a:pt x="18" y="66"/>
                  </a:lnTo>
                  <a:lnTo>
                    <a:pt x="30" y="30"/>
                  </a:lnTo>
                  <a:lnTo>
                    <a:pt x="30" y="24"/>
                  </a:lnTo>
                  <a:lnTo>
                    <a:pt x="24" y="18"/>
                  </a:lnTo>
                  <a:lnTo>
                    <a:pt x="24" y="12"/>
                  </a:lnTo>
                  <a:lnTo>
                    <a:pt x="36" y="0"/>
                  </a:lnTo>
                  <a:lnTo>
                    <a:pt x="48" y="0"/>
                  </a:lnTo>
                  <a:lnTo>
                    <a:pt x="114" y="18"/>
                  </a:lnTo>
                  <a:lnTo>
                    <a:pt x="84" y="18"/>
                  </a:lnTo>
                  <a:lnTo>
                    <a:pt x="84" y="30"/>
                  </a:lnTo>
                  <a:lnTo>
                    <a:pt x="114" y="84"/>
                  </a:lnTo>
                  <a:lnTo>
                    <a:pt x="48" y="126"/>
                  </a:lnTo>
                  <a:lnTo>
                    <a:pt x="42" y="12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21" name="Freeform 1249"/>
            <p:cNvSpPr>
              <a:spLocks/>
            </p:cNvSpPr>
            <p:nvPr/>
          </p:nvSpPr>
          <p:spPr bwMode="auto">
            <a:xfrm>
              <a:off x="3576" y="1908"/>
              <a:ext cx="42" cy="36"/>
            </a:xfrm>
            <a:custGeom>
              <a:avLst/>
              <a:gdLst>
                <a:gd name="T0" fmla="*/ 6 w 42"/>
                <a:gd name="T1" fmla="*/ 36 h 36"/>
                <a:gd name="T2" fmla="*/ 0 w 42"/>
                <a:gd name="T3" fmla="*/ 12 h 36"/>
                <a:gd name="T4" fmla="*/ 0 w 42"/>
                <a:gd name="T5" fmla="*/ 6 h 36"/>
                <a:gd name="T6" fmla="*/ 18 w 42"/>
                <a:gd name="T7" fmla="*/ 6 h 36"/>
                <a:gd name="T8" fmla="*/ 36 w 42"/>
                <a:gd name="T9" fmla="*/ 6 h 36"/>
                <a:gd name="T10" fmla="*/ 36 w 42"/>
                <a:gd name="T11" fmla="*/ 0 h 36"/>
                <a:gd name="T12" fmla="*/ 42 w 42"/>
                <a:gd name="T13" fmla="*/ 30 h 36"/>
                <a:gd name="T14" fmla="*/ 36 w 42"/>
                <a:gd name="T15" fmla="*/ 36 h 36"/>
                <a:gd name="T16" fmla="*/ 30 w 42"/>
                <a:gd name="T17" fmla="*/ 36 h 36"/>
                <a:gd name="T18" fmla="*/ 24 w 42"/>
                <a:gd name="T19" fmla="*/ 36 h 36"/>
                <a:gd name="T20" fmla="*/ 18 w 42"/>
                <a:gd name="T21" fmla="*/ 30 h 36"/>
                <a:gd name="T22" fmla="*/ 12 w 42"/>
                <a:gd name="T23" fmla="*/ 36 h 36"/>
                <a:gd name="T24" fmla="*/ 12 w 42"/>
                <a:gd name="T25" fmla="*/ 30 h 36"/>
                <a:gd name="T26" fmla="*/ 6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6" y="36"/>
                  </a:moveTo>
                  <a:lnTo>
                    <a:pt x="0" y="12"/>
                  </a:lnTo>
                  <a:lnTo>
                    <a:pt x="0" y="6"/>
                  </a:lnTo>
                  <a:lnTo>
                    <a:pt x="18" y="6"/>
                  </a:lnTo>
                  <a:lnTo>
                    <a:pt x="36" y="6"/>
                  </a:lnTo>
                  <a:lnTo>
                    <a:pt x="36" y="0"/>
                  </a:lnTo>
                  <a:lnTo>
                    <a:pt x="42" y="30"/>
                  </a:lnTo>
                  <a:lnTo>
                    <a:pt x="36" y="36"/>
                  </a:lnTo>
                  <a:lnTo>
                    <a:pt x="30" y="36"/>
                  </a:lnTo>
                  <a:lnTo>
                    <a:pt x="24" y="36"/>
                  </a:lnTo>
                  <a:lnTo>
                    <a:pt x="18" y="30"/>
                  </a:lnTo>
                  <a:lnTo>
                    <a:pt x="12" y="36"/>
                  </a:lnTo>
                  <a:lnTo>
                    <a:pt x="12" y="30"/>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22" name="Freeform 1250"/>
            <p:cNvSpPr>
              <a:spLocks/>
            </p:cNvSpPr>
            <p:nvPr/>
          </p:nvSpPr>
          <p:spPr bwMode="auto">
            <a:xfrm>
              <a:off x="3126" y="1944"/>
              <a:ext cx="42" cy="54"/>
            </a:xfrm>
            <a:custGeom>
              <a:avLst/>
              <a:gdLst>
                <a:gd name="T0" fmla="*/ 0 w 42"/>
                <a:gd name="T1" fmla="*/ 42 h 54"/>
                <a:gd name="T2" fmla="*/ 0 w 42"/>
                <a:gd name="T3" fmla="*/ 36 h 54"/>
                <a:gd name="T4" fmla="*/ 6 w 42"/>
                <a:gd name="T5" fmla="*/ 24 h 54"/>
                <a:gd name="T6" fmla="*/ 6 w 42"/>
                <a:gd name="T7" fmla="*/ 18 h 54"/>
                <a:gd name="T8" fmla="*/ 0 w 42"/>
                <a:gd name="T9" fmla="*/ 18 h 54"/>
                <a:gd name="T10" fmla="*/ 6 w 42"/>
                <a:gd name="T11" fmla="*/ 18 h 54"/>
                <a:gd name="T12" fmla="*/ 6 w 42"/>
                <a:gd name="T13" fmla="*/ 0 h 54"/>
                <a:gd name="T14" fmla="*/ 42 w 42"/>
                <a:gd name="T15" fmla="*/ 0 h 54"/>
                <a:gd name="T16" fmla="*/ 42 w 42"/>
                <a:gd name="T17" fmla="*/ 36 h 54"/>
                <a:gd name="T18" fmla="*/ 36 w 42"/>
                <a:gd name="T19" fmla="*/ 36 h 54"/>
                <a:gd name="T20" fmla="*/ 30 w 42"/>
                <a:gd name="T21" fmla="*/ 36 h 54"/>
                <a:gd name="T22" fmla="*/ 30 w 42"/>
                <a:gd name="T23" fmla="*/ 42 h 54"/>
                <a:gd name="T24" fmla="*/ 18 w 42"/>
                <a:gd name="T25" fmla="*/ 48 h 54"/>
                <a:gd name="T26" fmla="*/ 12 w 42"/>
                <a:gd name="T27" fmla="*/ 54 h 54"/>
                <a:gd name="T28" fmla="*/ 6 w 42"/>
                <a:gd name="T29" fmla="*/ 48 h 54"/>
                <a:gd name="T30" fmla="*/ 0 w 42"/>
                <a:gd name="T31" fmla="*/ 48 h 54"/>
                <a:gd name="T32" fmla="*/ 0 w 42"/>
                <a:gd name="T33"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4">
                  <a:moveTo>
                    <a:pt x="0" y="42"/>
                  </a:moveTo>
                  <a:lnTo>
                    <a:pt x="0" y="36"/>
                  </a:lnTo>
                  <a:lnTo>
                    <a:pt x="6" y="24"/>
                  </a:lnTo>
                  <a:lnTo>
                    <a:pt x="6" y="18"/>
                  </a:lnTo>
                  <a:lnTo>
                    <a:pt x="0" y="18"/>
                  </a:lnTo>
                  <a:lnTo>
                    <a:pt x="6" y="18"/>
                  </a:lnTo>
                  <a:lnTo>
                    <a:pt x="6" y="0"/>
                  </a:lnTo>
                  <a:lnTo>
                    <a:pt x="42" y="0"/>
                  </a:lnTo>
                  <a:lnTo>
                    <a:pt x="42" y="36"/>
                  </a:lnTo>
                  <a:lnTo>
                    <a:pt x="36" y="36"/>
                  </a:lnTo>
                  <a:lnTo>
                    <a:pt x="30" y="36"/>
                  </a:lnTo>
                  <a:lnTo>
                    <a:pt x="30" y="42"/>
                  </a:lnTo>
                  <a:lnTo>
                    <a:pt x="18" y="48"/>
                  </a:lnTo>
                  <a:lnTo>
                    <a:pt x="12" y="54"/>
                  </a:lnTo>
                  <a:lnTo>
                    <a:pt x="6" y="48"/>
                  </a:lnTo>
                  <a:lnTo>
                    <a:pt x="0" y="48"/>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23" name="Freeform 1251"/>
            <p:cNvSpPr>
              <a:spLocks/>
            </p:cNvSpPr>
            <p:nvPr/>
          </p:nvSpPr>
          <p:spPr bwMode="auto">
            <a:xfrm>
              <a:off x="2874" y="1950"/>
              <a:ext cx="36" cy="36"/>
            </a:xfrm>
            <a:custGeom>
              <a:avLst/>
              <a:gdLst>
                <a:gd name="T0" fmla="*/ 36 w 36"/>
                <a:gd name="T1" fmla="*/ 36 h 36"/>
                <a:gd name="T2" fmla="*/ 0 w 36"/>
                <a:gd name="T3" fmla="*/ 36 h 36"/>
                <a:gd name="T4" fmla="*/ 0 w 36"/>
                <a:gd name="T5" fmla="*/ 24 h 36"/>
                <a:gd name="T6" fmla="*/ 0 w 36"/>
                <a:gd name="T7" fmla="*/ 0 h 36"/>
                <a:gd name="T8" fmla="*/ 6 w 36"/>
                <a:gd name="T9" fmla="*/ 0 h 36"/>
                <a:gd name="T10" fmla="*/ 12 w 36"/>
                <a:gd name="T11" fmla="*/ 6 h 36"/>
                <a:gd name="T12" fmla="*/ 24 w 36"/>
                <a:gd name="T13" fmla="*/ 6 h 36"/>
                <a:gd name="T14" fmla="*/ 24 w 36"/>
                <a:gd name="T15" fmla="*/ 12 h 36"/>
                <a:gd name="T16" fmla="*/ 30 w 36"/>
                <a:gd name="T17" fmla="*/ 12 h 36"/>
                <a:gd name="T18" fmla="*/ 36 w 36"/>
                <a:gd name="T19" fmla="*/ 12 h 36"/>
                <a:gd name="T20" fmla="*/ 36 w 3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36"/>
                  </a:moveTo>
                  <a:lnTo>
                    <a:pt x="0" y="36"/>
                  </a:lnTo>
                  <a:lnTo>
                    <a:pt x="0" y="24"/>
                  </a:lnTo>
                  <a:lnTo>
                    <a:pt x="0" y="0"/>
                  </a:lnTo>
                  <a:lnTo>
                    <a:pt x="6" y="0"/>
                  </a:lnTo>
                  <a:lnTo>
                    <a:pt x="12" y="6"/>
                  </a:lnTo>
                  <a:lnTo>
                    <a:pt x="24" y="6"/>
                  </a:lnTo>
                  <a:lnTo>
                    <a:pt x="24" y="12"/>
                  </a:lnTo>
                  <a:lnTo>
                    <a:pt x="30" y="12"/>
                  </a:lnTo>
                  <a:lnTo>
                    <a:pt x="36" y="12"/>
                  </a:lnTo>
                  <a:lnTo>
                    <a:pt x="3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24" name="Freeform 1252"/>
            <p:cNvSpPr>
              <a:spLocks/>
            </p:cNvSpPr>
            <p:nvPr/>
          </p:nvSpPr>
          <p:spPr bwMode="auto">
            <a:xfrm>
              <a:off x="918" y="1710"/>
              <a:ext cx="102" cy="54"/>
            </a:xfrm>
            <a:custGeom>
              <a:avLst/>
              <a:gdLst>
                <a:gd name="T0" fmla="*/ 6 w 102"/>
                <a:gd name="T1" fmla="*/ 42 h 54"/>
                <a:gd name="T2" fmla="*/ 6 w 102"/>
                <a:gd name="T3" fmla="*/ 24 h 54"/>
                <a:gd name="T4" fmla="*/ 0 w 102"/>
                <a:gd name="T5" fmla="*/ 24 h 54"/>
                <a:gd name="T6" fmla="*/ 6 w 102"/>
                <a:gd name="T7" fmla="*/ 18 h 54"/>
                <a:gd name="T8" fmla="*/ 6 w 102"/>
                <a:gd name="T9" fmla="*/ 12 h 54"/>
                <a:gd name="T10" fmla="*/ 12 w 102"/>
                <a:gd name="T11" fmla="*/ 12 h 54"/>
                <a:gd name="T12" fmla="*/ 12 w 102"/>
                <a:gd name="T13" fmla="*/ 6 h 54"/>
                <a:gd name="T14" fmla="*/ 18 w 102"/>
                <a:gd name="T15" fmla="*/ 6 h 54"/>
                <a:gd name="T16" fmla="*/ 24 w 102"/>
                <a:gd name="T17" fmla="*/ 6 h 54"/>
                <a:gd name="T18" fmla="*/ 30 w 102"/>
                <a:gd name="T19" fmla="*/ 6 h 54"/>
                <a:gd name="T20" fmla="*/ 36 w 102"/>
                <a:gd name="T21" fmla="*/ 0 h 54"/>
                <a:gd name="T22" fmla="*/ 42 w 102"/>
                <a:gd name="T23" fmla="*/ 0 h 54"/>
                <a:gd name="T24" fmla="*/ 42 w 102"/>
                <a:gd name="T25" fmla="*/ 6 h 54"/>
                <a:gd name="T26" fmla="*/ 48 w 102"/>
                <a:gd name="T27" fmla="*/ 12 h 54"/>
                <a:gd name="T28" fmla="*/ 54 w 102"/>
                <a:gd name="T29" fmla="*/ 12 h 54"/>
                <a:gd name="T30" fmla="*/ 60 w 102"/>
                <a:gd name="T31" fmla="*/ 12 h 54"/>
                <a:gd name="T32" fmla="*/ 66 w 102"/>
                <a:gd name="T33" fmla="*/ 6 h 54"/>
                <a:gd name="T34" fmla="*/ 78 w 102"/>
                <a:gd name="T35" fmla="*/ 12 h 54"/>
                <a:gd name="T36" fmla="*/ 84 w 102"/>
                <a:gd name="T37" fmla="*/ 12 h 54"/>
                <a:gd name="T38" fmla="*/ 84 w 102"/>
                <a:gd name="T39" fmla="*/ 6 h 54"/>
                <a:gd name="T40" fmla="*/ 96 w 102"/>
                <a:gd name="T41" fmla="*/ 12 h 54"/>
                <a:gd name="T42" fmla="*/ 96 w 102"/>
                <a:gd name="T43" fmla="*/ 18 h 54"/>
                <a:gd name="T44" fmla="*/ 102 w 102"/>
                <a:gd name="T45" fmla="*/ 24 h 54"/>
                <a:gd name="T46" fmla="*/ 102 w 102"/>
                <a:gd name="T47" fmla="*/ 30 h 54"/>
                <a:gd name="T48" fmla="*/ 96 w 102"/>
                <a:gd name="T49" fmla="*/ 36 h 54"/>
                <a:gd name="T50" fmla="*/ 84 w 102"/>
                <a:gd name="T51" fmla="*/ 42 h 54"/>
                <a:gd name="T52" fmla="*/ 78 w 102"/>
                <a:gd name="T53" fmla="*/ 42 h 54"/>
                <a:gd name="T54" fmla="*/ 78 w 102"/>
                <a:gd name="T55" fmla="*/ 48 h 54"/>
                <a:gd name="T56" fmla="*/ 72 w 102"/>
                <a:gd name="T57" fmla="*/ 48 h 54"/>
                <a:gd name="T58" fmla="*/ 66 w 102"/>
                <a:gd name="T59" fmla="*/ 54 h 54"/>
                <a:gd name="T60" fmla="*/ 60 w 102"/>
                <a:gd name="T61" fmla="*/ 54 h 54"/>
                <a:gd name="T62" fmla="*/ 54 w 102"/>
                <a:gd name="T63" fmla="*/ 54 h 54"/>
                <a:gd name="T64" fmla="*/ 48 w 102"/>
                <a:gd name="T65" fmla="*/ 54 h 54"/>
                <a:gd name="T66" fmla="*/ 42 w 102"/>
                <a:gd name="T67" fmla="*/ 54 h 54"/>
                <a:gd name="T68" fmla="*/ 36 w 102"/>
                <a:gd name="T69" fmla="*/ 54 h 54"/>
                <a:gd name="T70" fmla="*/ 30 w 102"/>
                <a:gd name="T71" fmla="*/ 48 h 54"/>
                <a:gd name="T72" fmla="*/ 24 w 102"/>
                <a:gd name="T73" fmla="*/ 42 h 54"/>
                <a:gd name="T74" fmla="*/ 18 w 102"/>
                <a:gd name="T75" fmla="*/ 48 h 54"/>
                <a:gd name="T76" fmla="*/ 12 w 102"/>
                <a:gd name="T77" fmla="*/ 48 h 54"/>
                <a:gd name="T78" fmla="*/ 6 w 102"/>
                <a:gd name="T7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54">
                  <a:moveTo>
                    <a:pt x="6" y="42"/>
                  </a:moveTo>
                  <a:lnTo>
                    <a:pt x="6" y="24"/>
                  </a:lnTo>
                  <a:lnTo>
                    <a:pt x="0" y="24"/>
                  </a:lnTo>
                  <a:lnTo>
                    <a:pt x="6" y="18"/>
                  </a:lnTo>
                  <a:lnTo>
                    <a:pt x="6" y="12"/>
                  </a:lnTo>
                  <a:lnTo>
                    <a:pt x="12" y="12"/>
                  </a:lnTo>
                  <a:lnTo>
                    <a:pt x="12" y="6"/>
                  </a:lnTo>
                  <a:lnTo>
                    <a:pt x="18" y="6"/>
                  </a:lnTo>
                  <a:lnTo>
                    <a:pt x="24" y="6"/>
                  </a:lnTo>
                  <a:lnTo>
                    <a:pt x="30" y="6"/>
                  </a:lnTo>
                  <a:lnTo>
                    <a:pt x="36" y="0"/>
                  </a:lnTo>
                  <a:lnTo>
                    <a:pt x="42" y="0"/>
                  </a:lnTo>
                  <a:lnTo>
                    <a:pt x="42" y="6"/>
                  </a:lnTo>
                  <a:lnTo>
                    <a:pt x="48" y="12"/>
                  </a:lnTo>
                  <a:lnTo>
                    <a:pt x="54" y="12"/>
                  </a:lnTo>
                  <a:lnTo>
                    <a:pt x="60" y="12"/>
                  </a:lnTo>
                  <a:lnTo>
                    <a:pt x="66" y="6"/>
                  </a:lnTo>
                  <a:lnTo>
                    <a:pt x="78" y="12"/>
                  </a:lnTo>
                  <a:lnTo>
                    <a:pt x="84" y="12"/>
                  </a:lnTo>
                  <a:lnTo>
                    <a:pt x="84" y="6"/>
                  </a:lnTo>
                  <a:lnTo>
                    <a:pt x="96" y="12"/>
                  </a:lnTo>
                  <a:lnTo>
                    <a:pt x="96" y="18"/>
                  </a:lnTo>
                  <a:lnTo>
                    <a:pt x="102" y="24"/>
                  </a:lnTo>
                  <a:lnTo>
                    <a:pt x="102" y="30"/>
                  </a:lnTo>
                  <a:lnTo>
                    <a:pt x="96" y="36"/>
                  </a:lnTo>
                  <a:lnTo>
                    <a:pt x="84" y="42"/>
                  </a:lnTo>
                  <a:lnTo>
                    <a:pt x="78" y="42"/>
                  </a:lnTo>
                  <a:lnTo>
                    <a:pt x="78" y="48"/>
                  </a:lnTo>
                  <a:lnTo>
                    <a:pt x="72" y="48"/>
                  </a:lnTo>
                  <a:lnTo>
                    <a:pt x="66" y="54"/>
                  </a:lnTo>
                  <a:lnTo>
                    <a:pt x="60" y="54"/>
                  </a:lnTo>
                  <a:lnTo>
                    <a:pt x="54" y="54"/>
                  </a:lnTo>
                  <a:lnTo>
                    <a:pt x="48" y="54"/>
                  </a:lnTo>
                  <a:lnTo>
                    <a:pt x="42" y="54"/>
                  </a:lnTo>
                  <a:lnTo>
                    <a:pt x="36" y="54"/>
                  </a:lnTo>
                  <a:lnTo>
                    <a:pt x="30" y="48"/>
                  </a:lnTo>
                  <a:lnTo>
                    <a:pt x="24" y="42"/>
                  </a:lnTo>
                  <a:lnTo>
                    <a:pt x="18" y="48"/>
                  </a:lnTo>
                  <a:lnTo>
                    <a:pt x="12" y="48"/>
                  </a:lnTo>
                  <a:lnTo>
                    <a:pt x="6"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25" name="Freeform 1253"/>
            <p:cNvSpPr>
              <a:spLocks noEditPoints="1"/>
            </p:cNvSpPr>
            <p:nvPr/>
          </p:nvSpPr>
          <p:spPr bwMode="auto">
            <a:xfrm>
              <a:off x="4248" y="1812"/>
              <a:ext cx="36" cy="42"/>
            </a:xfrm>
            <a:custGeom>
              <a:avLst/>
              <a:gdLst>
                <a:gd name="T0" fmla="*/ 36 w 36"/>
                <a:gd name="T1" fmla="*/ 24 h 42"/>
                <a:gd name="T2" fmla="*/ 36 w 36"/>
                <a:gd name="T3" fmla="*/ 30 h 42"/>
                <a:gd name="T4" fmla="*/ 30 w 36"/>
                <a:gd name="T5" fmla="*/ 36 h 42"/>
                <a:gd name="T6" fmla="*/ 30 w 36"/>
                <a:gd name="T7" fmla="*/ 42 h 42"/>
                <a:gd name="T8" fmla="*/ 24 w 36"/>
                <a:gd name="T9" fmla="*/ 36 h 42"/>
                <a:gd name="T10" fmla="*/ 18 w 36"/>
                <a:gd name="T11" fmla="*/ 36 h 42"/>
                <a:gd name="T12" fmla="*/ 12 w 36"/>
                <a:gd name="T13" fmla="*/ 36 h 42"/>
                <a:gd name="T14" fmla="*/ 12 w 36"/>
                <a:gd name="T15" fmla="*/ 30 h 42"/>
                <a:gd name="T16" fmla="*/ 6 w 36"/>
                <a:gd name="T17" fmla="*/ 30 h 42"/>
                <a:gd name="T18" fmla="*/ 0 w 36"/>
                <a:gd name="T19" fmla="*/ 30 h 42"/>
                <a:gd name="T20" fmla="*/ 0 w 36"/>
                <a:gd name="T21" fmla="*/ 24 h 42"/>
                <a:gd name="T22" fmla="*/ 12 w 36"/>
                <a:gd name="T23" fmla="*/ 0 h 42"/>
                <a:gd name="T24" fmla="*/ 18 w 36"/>
                <a:gd name="T25" fmla="*/ 0 h 42"/>
                <a:gd name="T26" fmla="*/ 18 w 36"/>
                <a:gd name="T27" fmla="*/ 6 h 42"/>
                <a:gd name="T28" fmla="*/ 24 w 36"/>
                <a:gd name="T29" fmla="*/ 6 h 42"/>
                <a:gd name="T30" fmla="*/ 30 w 36"/>
                <a:gd name="T31" fmla="*/ 12 h 42"/>
                <a:gd name="T32" fmla="*/ 24 w 36"/>
                <a:gd name="T33" fmla="*/ 12 h 42"/>
                <a:gd name="T34" fmla="*/ 24 w 36"/>
                <a:gd name="T35" fmla="*/ 18 h 42"/>
                <a:gd name="T36" fmla="*/ 30 w 36"/>
                <a:gd name="T37" fmla="*/ 18 h 42"/>
                <a:gd name="T38" fmla="*/ 30 w 36"/>
                <a:gd name="T39" fmla="*/ 24 h 42"/>
                <a:gd name="T40" fmla="*/ 36 w 36"/>
                <a:gd name="T41" fmla="*/ 24 h 42"/>
                <a:gd name="T42" fmla="*/ 18 w 36"/>
                <a:gd name="T43" fmla="*/ 18 h 42"/>
                <a:gd name="T44" fmla="*/ 12 w 36"/>
                <a:gd name="T45" fmla="*/ 18 h 42"/>
                <a:gd name="T46" fmla="*/ 12 w 36"/>
                <a:gd name="T47" fmla="*/ 24 h 42"/>
                <a:gd name="T48" fmla="*/ 18 w 36"/>
                <a:gd name="T49" fmla="*/ 24 h 42"/>
                <a:gd name="T50" fmla="*/ 18 w 36"/>
                <a:gd name="T5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42">
                  <a:moveTo>
                    <a:pt x="36" y="24"/>
                  </a:moveTo>
                  <a:lnTo>
                    <a:pt x="36" y="30"/>
                  </a:lnTo>
                  <a:lnTo>
                    <a:pt x="30" y="36"/>
                  </a:lnTo>
                  <a:lnTo>
                    <a:pt x="30" y="42"/>
                  </a:lnTo>
                  <a:lnTo>
                    <a:pt x="24" y="36"/>
                  </a:lnTo>
                  <a:lnTo>
                    <a:pt x="18" y="36"/>
                  </a:lnTo>
                  <a:lnTo>
                    <a:pt x="12" y="36"/>
                  </a:lnTo>
                  <a:lnTo>
                    <a:pt x="12" y="30"/>
                  </a:lnTo>
                  <a:lnTo>
                    <a:pt x="6" y="30"/>
                  </a:lnTo>
                  <a:lnTo>
                    <a:pt x="0" y="30"/>
                  </a:lnTo>
                  <a:lnTo>
                    <a:pt x="0" y="24"/>
                  </a:lnTo>
                  <a:lnTo>
                    <a:pt x="12" y="0"/>
                  </a:lnTo>
                  <a:lnTo>
                    <a:pt x="18" y="0"/>
                  </a:lnTo>
                  <a:lnTo>
                    <a:pt x="18" y="6"/>
                  </a:lnTo>
                  <a:lnTo>
                    <a:pt x="24" y="6"/>
                  </a:lnTo>
                  <a:lnTo>
                    <a:pt x="30" y="12"/>
                  </a:lnTo>
                  <a:lnTo>
                    <a:pt x="24" y="12"/>
                  </a:lnTo>
                  <a:lnTo>
                    <a:pt x="24" y="18"/>
                  </a:lnTo>
                  <a:lnTo>
                    <a:pt x="30" y="18"/>
                  </a:lnTo>
                  <a:lnTo>
                    <a:pt x="30" y="24"/>
                  </a:lnTo>
                  <a:lnTo>
                    <a:pt x="36" y="24"/>
                  </a:lnTo>
                  <a:close/>
                  <a:moveTo>
                    <a:pt x="18" y="18"/>
                  </a:moveTo>
                  <a:lnTo>
                    <a:pt x="12" y="18"/>
                  </a:lnTo>
                  <a:lnTo>
                    <a:pt x="12" y="24"/>
                  </a:lnTo>
                  <a:lnTo>
                    <a:pt x="18" y="24"/>
                  </a:lnTo>
                  <a:lnTo>
                    <a:pt x="18"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26" name="Freeform 1254"/>
            <p:cNvSpPr>
              <a:spLocks/>
            </p:cNvSpPr>
            <p:nvPr/>
          </p:nvSpPr>
          <p:spPr bwMode="auto">
            <a:xfrm>
              <a:off x="3060" y="1950"/>
              <a:ext cx="42" cy="36"/>
            </a:xfrm>
            <a:custGeom>
              <a:avLst/>
              <a:gdLst>
                <a:gd name="T0" fmla="*/ 0 w 42"/>
                <a:gd name="T1" fmla="*/ 12 h 36"/>
                <a:gd name="T2" fmla="*/ 0 w 42"/>
                <a:gd name="T3" fmla="*/ 6 h 36"/>
                <a:gd name="T4" fmla="*/ 12 w 42"/>
                <a:gd name="T5" fmla="*/ 0 h 36"/>
                <a:gd name="T6" fmla="*/ 12 w 42"/>
                <a:gd name="T7" fmla="*/ 6 h 36"/>
                <a:gd name="T8" fmla="*/ 18 w 42"/>
                <a:gd name="T9" fmla="*/ 6 h 36"/>
                <a:gd name="T10" fmla="*/ 24 w 42"/>
                <a:gd name="T11" fmla="*/ 6 h 36"/>
                <a:gd name="T12" fmla="*/ 36 w 42"/>
                <a:gd name="T13" fmla="*/ 6 h 36"/>
                <a:gd name="T14" fmla="*/ 42 w 42"/>
                <a:gd name="T15" fmla="*/ 12 h 36"/>
                <a:gd name="T16" fmla="*/ 36 w 42"/>
                <a:gd name="T17" fmla="*/ 36 h 36"/>
                <a:gd name="T18" fmla="*/ 18 w 42"/>
                <a:gd name="T19" fmla="*/ 36 h 36"/>
                <a:gd name="T20" fmla="*/ 0 w 42"/>
                <a:gd name="T21" fmla="*/ 36 h 36"/>
                <a:gd name="T22" fmla="*/ 0 w 42"/>
                <a:gd name="T2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6">
                  <a:moveTo>
                    <a:pt x="0" y="12"/>
                  </a:moveTo>
                  <a:lnTo>
                    <a:pt x="0" y="6"/>
                  </a:lnTo>
                  <a:lnTo>
                    <a:pt x="12" y="0"/>
                  </a:lnTo>
                  <a:lnTo>
                    <a:pt x="12" y="6"/>
                  </a:lnTo>
                  <a:lnTo>
                    <a:pt x="18" y="6"/>
                  </a:lnTo>
                  <a:lnTo>
                    <a:pt x="24" y="6"/>
                  </a:lnTo>
                  <a:lnTo>
                    <a:pt x="36" y="6"/>
                  </a:lnTo>
                  <a:lnTo>
                    <a:pt x="42" y="12"/>
                  </a:lnTo>
                  <a:lnTo>
                    <a:pt x="36" y="36"/>
                  </a:lnTo>
                  <a:lnTo>
                    <a:pt x="18" y="36"/>
                  </a:lnTo>
                  <a:lnTo>
                    <a:pt x="0" y="36"/>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27" name="Freeform 1255"/>
            <p:cNvSpPr>
              <a:spLocks/>
            </p:cNvSpPr>
            <p:nvPr/>
          </p:nvSpPr>
          <p:spPr bwMode="auto">
            <a:xfrm>
              <a:off x="2022" y="1908"/>
              <a:ext cx="54" cy="66"/>
            </a:xfrm>
            <a:custGeom>
              <a:avLst/>
              <a:gdLst>
                <a:gd name="T0" fmla="*/ 42 w 54"/>
                <a:gd name="T1" fmla="*/ 66 h 66"/>
                <a:gd name="T2" fmla="*/ 36 w 54"/>
                <a:gd name="T3" fmla="*/ 66 h 66"/>
                <a:gd name="T4" fmla="*/ 24 w 54"/>
                <a:gd name="T5" fmla="*/ 66 h 66"/>
                <a:gd name="T6" fmla="*/ 24 w 54"/>
                <a:gd name="T7" fmla="*/ 60 h 66"/>
                <a:gd name="T8" fmla="*/ 18 w 54"/>
                <a:gd name="T9" fmla="*/ 60 h 66"/>
                <a:gd name="T10" fmla="*/ 18 w 54"/>
                <a:gd name="T11" fmla="*/ 54 h 66"/>
                <a:gd name="T12" fmla="*/ 12 w 54"/>
                <a:gd name="T13" fmla="*/ 54 h 66"/>
                <a:gd name="T14" fmla="*/ 18 w 54"/>
                <a:gd name="T15" fmla="*/ 48 h 66"/>
                <a:gd name="T16" fmla="*/ 12 w 54"/>
                <a:gd name="T17" fmla="*/ 42 h 66"/>
                <a:gd name="T18" fmla="*/ 12 w 54"/>
                <a:gd name="T19" fmla="*/ 36 h 66"/>
                <a:gd name="T20" fmla="*/ 12 w 54"/>
                <a:gd name="T21" fmla="*/ 24 h 66"/>
                <a:gd name="T22" fmla="*/ 18 w 54"/>
                <a:gd name="T23" fmla="*/ 24 h 66"/>
                <a:gd name="T24" fmla="*/ 18 w 54"/>
                <a:gd name="T25" fmla="*/ 18 h 66"/>
                <a:gd name="T26" fmla="*/ 24 w 54"/>
                <a:gd name="T27" fmla="*/ 18 h 66"/>
                <a:gd name="T28" fmla="*/ 12 w 54"/>
                <a:gd name="T29" fmla="*/ 12 h 66"/>
                <a:gd name="T30" fmla="*/ 6 w 54"/>
                <a:gd name="T31" fmla="*/ 12 h 66"/>
                <a:gd name="T32" fmla="*/ 6 w 54"/>
                <a:gd name="T33" fmla="*/ 6 h 66"/>
                <a:gd name="T34" fmla="*/ 0 w 54"/>
                <a:gd name="T35" fmla="*/ 6 h 66"/>
                <a:gd name="T36" fmla="*/ 0 w 54"/>
                <a:gd name="T37" fmla="*/ 0 h 66"/>
                <a:gd name="T38" fmla="*/ 6 w 54"/>
                <a:gd name="T39" fmla="*/ 0 h 66"/>
                <a:gd name="T40" fmla="*/ 36 w 54"/>
                <a:gd name="T41" fmla="*/ 0 h 66"/>
                <a:gd name="T42" fmla="*/ 36 w 54"/>
                <a:gd name="T43" fmla="*/ 6 h 66"/>
                <a:gd name="T44" fmla="*/ 42 w 54"/>
                <a:gd name="T45" fmla="*/ 12 h 66"/>
                <a:gd name="T46" fmla="*/ 36 w 54"/>
                <a:gd name="T47" fmla="*/ 12 h 66"/>
                <a:gd name="T48" fmla="*/ 42 w 54"/>
                <a:gd name="T49" fmla="*/ 18 h 66"/>
                <a:gd name="T50" fmla="*/ 48 w 54"/>
                <a:gd name="T51" fmla="*/ 18 h 66"/>
                <a:gd name="T52" fmla="*/ 48 w 54"/>
                <a:gd name="T53" fmla="*/ 24 h 66"/>
                <a:gd name="T54" fmla="*/ 54 w 54"/>
                <a:gd name="T55" fmla="*/ 24 h 66"/>
                <a:gd name="T56" fmla="*/ 54 w 54"/>
                <a:gd name="T57" fmla="*/ 30 h 66"/>
                <a:gd name="T58" fmla="*/ 48 w 54"/>
                <a:gd name="T59" fmla="*/ 36 h 66"/>
                <a:gd name="T60" fmla="*/ 48 w 54"/>
                <a:gd name="T61" fmla="*/ 42 h 66"/>
                <a:gd name="T62" fmla="*/ 48 w 54"/>
                <a:gd name="T63" fmla="*/ 48 h 66"/>
                <a:gd name="T64" fmla="*/ 54 w 54"/>
                <a:gd name="T65" fmla="*/ 48 h 66"/>
                <a:gd name="T66" fmla="*/ 54 w 54"/>
                <a:gd name="T67" fmla="*/ 54 h 66"/>
                <a:gd name="T68" fmla="*/ 48 w 54"/>
                <a:gd name="T69" fmla="*/ 60 h 66"/>
                <a:gd name="T70" fmla="*/ 42 w 54"/>
                <a:gd name="T7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66">
                  <a:moveTo>
                    <a:pt x="42" y="66"/>
                  </a:moveTo>
                  <a:lnTo>
                    <a:pt x="36" y="66"/>
                  </a:lnTo>
                  <a:lnTo>
                    <a:pt x="24" y="66"/>
                  </a:lnTo>
                  <a:lnTo>
                    <a:pt x="24" y="60"/>
                  </a:lnTo>
                  <a:lnTo>
                    <a:pt x="18" y="60"/>
                  </a:lnTo>
                  <a:lnTo>
                    <a:pt x="18" y="54"/>
                  </a:lnTo>
                  <a:lnTo>
                    <a:pt x="12" y="54"/>
                  </a:lnTo>
                  <a:lnTo>
                    <a:pt x="18" y="48"/>
                  </a:lnTo>
                  <a:lnTo>
                    <a:pt x="12" y="42"/>
                  </a:lnTo>
                  <a:lnTo>
                    <a:pt x="12" y="36"/>
                  </a:lnTo>
                  <a:lnTo>
                    <a:pt x="12" y="24"/>
                  </a:lnTo>
                  <a:lnTo>
                    <a:pt x="18" y="24"/>
                  </a:lnTo>
                  <a:lnTo>
                    <a:pt x="18" y="18"/>
                  </a:lnTo>
                  <a:lnTo>
                    <a:pt x="24" y="18"/>
                  </a:lnTo>
                  <a:lnTo>
                    <a:pt x="12" y="12"/>
                  </a:lnTo>
                  <a:lnTo>
                    <a:pt x="6" y="12"/>
                  </a:lnTo>
                  <a:lnTo>
                    <a:pt x="6" y="6"/>
                  </a:lnTo>
                  <a:lnTo>
                    <a:pt x="0" y="6"/>
                  </a:lnTo>
                  <a:lnTo>
                    <a:pt x="0" y="0"/>
                  </a:lnTo>
                  <a:lnTo>
                    <a:pt x="6" y="0"/>
                  </a:lnTo>
                  <a:lnTo>
                    <a:pt x="36" y="0"/>
                  </a:lnTo>
                  <a:lnTo>
                    <a:pt x="36" y="6"/>
                  </a:lnTo>
                  <a:lnTo>
                    <a:pt x="42" y="12"/>
                  </a:lnTo>
                  <a:lnTo>
                    <a:pt x="36" y="12"/>
                  </a:lnTo>
                  <a:lnTo>
                    <a:pt x="42" y="18"/>
                  </a:lnTo>
                  <a:lnTo>
                    <a:pt x="48" y="18"/>
                  </a:lnTo>
                  <a:lnTo>
                    <a:pt x="48" y="24"/>
                  </a:lnTo>
                  <a:lnTo>
                    <a:pt x="54" y="24"/>
                  </a:lnTo>
                  <a:lnTo>
                    <a:pt x="54" y="30"/>
                  </a:lnTo>
                  <a:lnTo>
                    <a:pt x="48" y="36"/>
                  </a:lnTo>
                  <a:lnTo>
                    <a:pt x="48" y="42"/>
                  </a:lnTo>
                  <a:lnTo>
                    <a:pt x="48" y="48"/>
                  </a:lnTo>
                  <a:lnTo>
                    <a:pt x="54" y="48"/>
                  </a:lnTo>
                  <a:lnTo>
                    <a:pt x="54" y="54"/>
                  </a:lnTo>
                  <a:lnTo>
                    <a:pt x="48" y="60"/>
                  </a:lnTo>
                  <a:lnTo>
                    <a:pt x="42"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28" name="Freeform 1256"/>
            <p:cNvSpPr>
              <a:spLocks/>
            </p:cNvSpPr>
            <p:nvPr/>
          </p:nvSpPr>
          <p:spPr bwMode="auto">
            <a:xfrm>
              <a:off x="3780" y="1890"/>
              <a:ext cx="36" cy="42"/>
            </a:xfrm>
            <a:custGeom>
              <a:avLst/>
              <a:gdLst>
                <a:gd name="T0" fmla="*/ 6 w 36"/>
                <a:gd name="T1" fmla="*/ 42 h 42"/>
                <a:gd name="T2" fmla="*/ 0 w 36"/>
                <a:gd name="T3" fmla="*/ 42 h 42"/>
                <a:gd name="T4" fmla="*/ 0 w 36"/>
                <a:gd name="T5" fmla="*/ 6 h 42"/>
                <a:gd name="T6" fmla="*/ 18 w 36"/>
                <a:gd name="T7" fmla="*/ 0 h 42"/>
                <a:gd name="T8" fmla="*/ 24 w 36"/>
                <a:gd name="T9" fmla="*/ 0 h 42"/>
                <a:gd name="T10" fmla="*/ 30 w 36"/>
                <a:gd name="T11" fmla="*/ 0 h 42"/>
                <a:gd name="T12" fmla="*/ 36 w 36"/>
                <a:gd name="T13" fmla="*/ 42 h 42"/>
                <a:gd name="T14" fmla="*/ 30 w 36"/>
                <a:gd name="T15" fmla="*/ 42 h 42"/>
                <a:gd name="T16" fmla="*/ 24 w 36"/>
                <a:gd name="T17" fmla="*/ 36 h 42"/>
                <a:gd name="T18" fmla="*/ 18 w 36"/>
                <a:gd name="T19" fmla="*/ 36 h 42"/>
                <a:gd name="T20" fmla="*/ 12 w 36"/>
                <a:gd name="T21" fmla="*/ 36 h 42"/>
                <a:gd name="T22" fmla="*/ 6 w 36"/>
                <a:gd name="T23" fmla="*/ 36 h 42"/>
                <a:gd name="T24" fmla="*/ 6 w 36"/>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2">
                  <a:moveTo>
                    <a:pt x="6" y="42"/>
                  </a:moveTo>
                  <a:lnTo>
                    <a:pt x="0" y="42"/>
                  </a:lnTo>
                  <a:lnTo>
                    <a:pt x="0" y="6"/>
                  </a:lnTo>
                  <a:lnTo>
                    <a:pt x="18" y="0"/>
                  </a:lnTo>
                  <a:lnTo>
                    <a:pt x="24" y="0"/>
                  </a:lnTo>
                  <a:lnTo>
                    <a:pt x="30" y="0"/>
                  </a:lnTo>
                  <a:lnTo>
                    <a:pt x="36" y="42"/>
                  </a:lnTo>
                  <a:lnTo>
                    <a:pt x="30" y="42"/>
                  </a:lnTo>
                  <a:lnTo>
                    <a:pt x="24" y="36"/>
                  </a:lnTo>
                  <a:lnTo>
                    <a:pt x="18" y="36"/>
                  </a:lnTo>
                  <a:lnTo>
                    <a:pt x="12" y="36"/>
                  </a:lnTo>
                  <a:lnTo>
                    <a:pt x="6" y="36"/>
                  </a:lnTo>
                  <a:lnTo>
                    <a:pt x="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29" name="Freeform 1257"/>
            <p:cNvSpPr>
              <a:spLocks/>
            </p:cNvSpPr>
            <p:nvPr/>
          </p:nvSpPr>
          <p:spPr bwMode="auto">
            <a:xfrm>
              <a:off x="3960" y="1866"/>
              <a:ext cx="24" cy="42"/>
            </a:xfrm>
            <a:custGeom>
              <a:avLst/>
              <a:gdLst>
                <a:gd name="T0" fmla="*/ 24 w 24"/>
                <a:gd name="T1" fmla="*/ 36 h 42"/>
                <a:gd name="T2" fmla="*/ 18 w 24"/>
                <a:gd name="T3" fmla="*/ 42 h 42"/>
                <a:gd name="T4" fmla="*/ 18 w 24"/>
                <a:gd name="T5" fmla="*/ 36 h 42"/>
                <a:gd name="T6" fmla="*/ 18 w 24"/>
                <a:gd name="T7" fmla="*/ 42 h 42"/>
                <a:gd name="T8" fmla="*/ 12 w 24"/>
                <a:gd name="T9" fmla="*/ 36 h 42"/>
                <a:gd name="T10" fmla="*/ 12 w 24"/>
                <a:gd name="T11" fmla="*/ 30 h 42"/>
                <a:gd name="T12" fmla="*/ 6 w 24"/>
                <a:gd name="T13" fmla="*/ 24 h 42"/>
                <a:gd name="T14" fmla="*/ 6 w 24"/>
                <a:gd name="T15" fmla="*/ 18 h 42"/>
                <a:gd name="T16" fmla="*/ 6 w 24"/>
                <a:gd name="T17" fmla="*/ 12 h 42"/>
                <a:gd name="T18" fmla="*/ 0 w 24"/>
                <a:gd name="T19" fmla="*/ 12 h 42"/>
                <a:gd name="T20" fmla="*/ 6 w 24"/>
                <a:gd name="T21" fmla="*/ 0 h 42"/>
                <a:gd name="T22" fmla="*/ 12 w 24"/>
                <a:gd name="T23" fmla="*/ 0 h 42"/>
                <a:gd name="T24" fmla="*/ 18 w 24"/>
                <a:gd name="T25" fmla="*/ 0 h 42"/>
                <a:gd name="T26" fmla="*/ 18 w 24"/>
                <a:gd name="T27" fmla="*/ 6 h 42"/>
                <a:gd name="T28" fmla="*/ 24 w 24"/>
                <a:gd name="T29" fmla="*/ 6 h 42"/>
                <a:gd name="T30" fmla="*/ 24 w 24"/>
                <a:gd name="T31" fmla="*/ 12 h 42"/>
                <a:gd name="T32" fmla="*/ 24 w 24"/>
                <a:gd name="T33" fmla="*/ 18 h 42"/>
                <a:gd name="T34" fmla="*/ 18 w 24"/>
                <a:gd name="T35" fmla="*/ 24 h 42"/>
                <a:gd name="T36" fmla="*/ 24 w 24"/>
                <a:gd name="T37" fmla="*/ 24 h 42"/>
                <a:gd name="T38" fmla="*/ 24 w 24"/>
                <a:gd name="T39" fmla="*/ 30 h 42"/>
                <a:gd name="T40" fmla="*/ 24 w 24"/>
                <a:gd name="T4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2">
                  <a:moveTo>
                    <a:pt x="24" y="36"/>
                  </a:moveTo>
                  <a:lnTo>
                    <a:pt x="18" y="42"/>
                  </a:lnTo>
                  <a:lnTo>
                    <a:pt x="18" y="36"/>
                  </a:lnTo>
                  <a:lnTo>
                    <a:pt x="18" y="42"/>
                  </a:lnTo>
                  <a:lnTo>
                    <a:pt x="12" y="36"/>
                  </a:lnTo>
                  <a:lnTo>
                    <a:pt x="12" y="30"/>
                  </a:lnTo>
                  <a:lnTo>
                    <a:pt x="6" y="24"/>
                  </a:lnTo>
                  <a:lnTo>
                    <a:pt x="6" y="18"/>
                  </a:lnTo>
                  <a:lnTo>
                    <a:pt x="6" y="12"/>
                  </a:lnTo>
                  <a:lnTo>
                    <a:pt x="0" y="12"/>
                  </a:lnTo>
                  <a:lnTo>
                    <a:pt x="6" y="0"/>
                  </a:lnTo>
                  <a:lnTo>
                    <a:pt x="12" y="0"/>
                  </a:lnTo>
                  <a:lnTo>
                    <a:pt x="18" y="0"/>
                  </a:lnTo>
                  <a:lnTo>
                    <a:pt x="18" y="6"/>
                  </a:lnTo>
                  <a:lnTo>
                    <a:pt x="24" y="6"/>
                  </a:lnTo>
                  <a:lnTo>
                    <a:pt x="24" y="12"/>
                  </a:lnTo>
                  <a:lnTo>
                    <a:pt x="24" y="18"/>
                  </a:lnTo>
                  <a:lnTo>
                    <a:pt x="18" y="24"/>
                  </a:lnTo>
                  <a:lnTo>
                    <a:pt x="24" y="24"/>
                  </a:lnTo>
                  <a:lnTo>
                    <a:pt x="24" y="30"/>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30" name="Freeform 1258"/>
            <p:cNvSpPr>
              <a:spLocks/>
            </p:cNvSpPr>
            <p:nvPr/>
          </p:nvSpPr>
          <p:spPr bwMode="auto">
            <a:xfrm>
              <a:off x="2910" y="1950"/>
              <a:ext cx="30" cy="36"/>
            </a:xfrm>
            <a:custGeom>
              <a:avLst/>
              <a:gdLst>
                <a:gd name="T0" fmla="*/ 30 w 30"/>
                <a:gd name="T1" fmla="*/ 36 h 36"/>
                <a:gd name="T2" fmla="*/ 0 w 30"/>
                <a:gd name="T3" fmla="*/ 36 h 36"/>
                <a:gd name="T4" fmla="*/ 0 w 30"/>
                <a:gd name="T5" fmla="*/ 12 h 36"/>
                <a:gd name="T6" fmla="*/ 0 w 30"/>
                <a:gd name="T7" fmla="*/ 6 h 36"/>
                <a:gd name="T8" fmla="*/ 6 w 30"/>
                <a:gd name="T9" fmla="*/ 12 h 36"/>
                <a:gd name="T10" fmla="*/ 6 w 30"/>
                <a:gd name="T11" fmla="*/ 6 h 36"/>
                <a:gd name="T12" fmla="*/ 12 w 30"/>
                <a:gd name="T13" fmla="*/ 6 h 36"/>
                <a:gd name="T14" fmla="*/ 12 w 30"/>
                <a:gd name="T15" fmla="*/ 0 h 36"/>
                <a:gd name="T16" fmla="*/ 30 w 30"/>
                <a:gd name="T17" fmla="*/ 0 h 36"/>
                <a:gd name="T18" fmla="*/ 30 w 30"/>
                <a:gd name="T19" fmla="*/ 24 h 36"/>
                <a:gd name="T20" fmla="*/ 30 w 30"/>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6">
                  <a:moveTo>
                    <a:pt x="30" y="36"/>
                  </a:moveTo>
                  <a:lnTo>
                    <a:pt x="0" y="36"/>
                  </a:lnTo>
                  <a:lnTo>
                    <a:pt x="0" y="12"/>
                  </a:lnTo>
                  <a:lnTo>
                    <a:pt x="0" y="6"/>
                  </a:lnTo>
                  <a:lnTo>
                    <a:pt x="6" y="12"/>
                  </a:lnTo>
                  <a:lnTo>
                    <a:pt x="6" y="6"/>
                  </a:lnTo>
                  <a:lnTo>
                    <a:pt x="12" y="6"/>
                  </a:lnTo>
                  <a:lnTo>
                    <a:pt x="12" y="0"/>
                  </a:lnTo>
                  <a:lnTo>
                    <a:pt x="30" y="0"/>
                  </a:lnTo>
                  <a:lnTo>
                    <a:pt x="30" y="24"/>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31" name="Freeform 1259"/>
            <p:cNvSpPr>
              <a:spLocks/>
            </p:cNvSpPr>
            <p:nvPr/>
          </p:nvSpPr>
          <p:spPr bwMode="auto">
            <a:xfrm>
              <a:off x="1566" y="1848"/>
              <a:ext cx="102" cy="66"/>
            </a:xfrm>
            <a:custGeom>
              <a:avLst/>
              <a:gdLst>
                <a:gd name="T0" fmla="*/ 0 w 102"/>
                <a:gd name="T1" fmla="*/ 48 h 66"/>
                <a:gd name="T2" fmla="*/ 0 w 102"/>
                <a:gd name="T3" fmla="*/ 42 h 66"/>
                <a:gd name="T4" fmla="*/ 6 w 102"/>
                <a:gd name="T5" fmla="*/ 42 h 66"/>
                <a:gd name="T6" fmla="*/ 6 w 102"/>
                <a:gd name="T7" fmla="*/ 36 h 66"/>
                <a:gd name="T8" fmla="*/ 6 w 102"/>
                <a:gd name="T9" fmla="*/ 30 h 66"/>
                <a:gd name="T10" fmla="*/ 12 w 102"/>
                <a:gd name="T11" fmla="*/ 36 h 66"/>
                <a:gd name="T12" fmla="*/ 18 w 102"/>
                <a:gd name="T13" fmla="*/ 36 h 66"/>
                <a:gd name="T14" fmla="*/ 18 w 102"/>
                <a:gd name="T15" fmla="*/ 30 h 66"/>
                <a:gd name="T16" fmla="*/ 24 w 102"/>
                <a:gd name="T17" fmla="*/ 30 h 66"/>
                <a:gd name="T18" fmla="*/ 30 w 102"/>
                <a:gd name="T19" fmla="*/ 18 h 66"/>
                <a:gd name="T20" fmla="*/ 30 w 102"/>
                <a:gd name="T21" fmla="*/ 12 h 66"/>
                <a:gd name="T22" fmla="*/ 36 w 102"/>
                <a:gd name="T23" fmla="*/ 12 h 66"/>
                <a:gd name="T24" fmla="*/ 42 w 102"/>
                <a:gd name="T25" fmla="*/ 12 h 66"/>
                <a:gd name="T26" fmla="*/ 42 w 102"/>
                <a:gd name="T27" fmla="*/ 6 h 66"/>
                <a:gd name="T28" fmla="*/ 48 w 102"/>
                <a:gd name="T29" fmla="*/ 6 h 66"/>
                <a:gd name="T30" fmla="*/ 48 w 102"/>
                <a:gd name="T31" fmla="*/ 0 h 66"/>
                <a:gd name="T32" fmla="*/ 60 w 102"/>
                <a:gd name="T33" fmla="*/ 6 h 66"/>
                <a:gd name="T34" fmla="*/ 102 w 102"/>
                <a:gd name="T35" fmla="*/ 12 h 66"/>
                <a:gd name="T36" fmla="*/ 90 w 102"/>
                <a:gd name="T37" fmla="*/ 66 h 66"/>
                <a:gd name="T38" fmla="*/ 60 w 102"/>
                <a:gd name="T39" fmla="*/ 60 h 66"/>
                <a:gd name="T40" fmla="*/ 54 w 102"/>
                <a:gd name="T41" fmla="*/ 60 h 66"/>
                <a:gd name="T42" fmla="*/ 36 w 102"/>
                <a:gd name="T43" fmla="*/ 54 h 66"/>
                <a:gd name="T44" fmla="*/ 0 w 102"/>
                <a:gd name="T45"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66">
                  <a:moveTo>
                    <a:pt x="0" y="48"/>
                  </a:moveTo>
                  <a:lnTo>
                    <a:pt x="0" y="42"/>
                  </a:lnTo>
                  <a:lnTo>
                    <a:pt x="6" y="42"/>
                  </a:lnTo>
                  <a:lnTo>
                    <a:pt x="6" y="36"/>
                  </a:lnTo>
                  <a:lnTo>
                    <a:pt x="6" y="30"/>
                  </a:lnTo>
                  <a:lnTo>
                    <a:pt x="12" y="36"/>
                  </a:lnTo>
                  <a:lnTo>
                    <a:pt x="18" y="36"/>
                  </a:lnTo>
                  <a:lnTo>
                    <a:pt x="18" y="30"/>
                  </a:lnTo>
                  <a:lnTo>
                    <a:pt x="24" y="30"/>
                  </a:lnTo>
                  <a:lnTo>
                    <a:pt x="30" y="18"/>
                  </a:lnTo>
                  <a:lnTo>
                    <a:pt x="30" y="12"/>
                  </a:lnTo>
                  <a:lnTo>
                    <a:pt x="36" y="12"/>
                  </a:lnTo>
                  <a:lnTo>
                    <a:pt x="42" y="12"/>
                  </a:lnTo>
                  <a:lnTo>
                    <a:pt x="42" y="6"/>
                  </a:lnTo>
                  <a:lnTo>
                    <a:pt x="48" y="6"/>
                  </a:lnTo>
                  <a:lnTo>
                    <a:pt x="48" y="0"/>
                  </a:lnTo>
                  <a:lnTo>
                    <a:pt x="60" y="6"/>
                  </a:lnTo>
                  <a:lnTo>
                    <a:pt x="102" y="12"/>
                  </a:lnTo>
                  <a:lnTo>
                    <a:pt x="90" y="66"/>
                  </a:lnTo>
                  <a:lnTo>
                    <a:pt x="60" y="60"/>
                  </a:lnTo>
                  <a:lnTo>
                    <a:pt x="54" y="60"/>
                  </a:lnTo>
                  <a:lnTo>
                    <a:pt x="36" y="54"/>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32" name="Freeform 1260"/>
            <p:cNvSpPr>
              <a:spLocks/>
            </p:cNvSpPr>
            <p:nvPr/>
          </p:nvSpPr>
          <p:spPr bwMode="auto">
            <a:xfrm>
              <a:off x="4182" y="1824"/>
              <a:ext cx="24" cy="30"/>
            </a:xfrm>
            <a:custGeom>
              <a:avLst/>
              <a:gdLst>
                <a:gd name="T0" fmla="*/ 0 w 24"/>
                <a:gd name="T1" fmla="*/ 24 h 30"/>
                <a:gd name="T2" fmla="*/ 0 w 24"/>
                <a:gd name="T3" fmla="*/ 18 h 30"/>
                <a:gd name="T4" fmla="*/ 6 w 24"/>
                <a:gd name="T5" fmla="*/ 12 h 30"/>
                <a:gd name="T6" fmla="*/ 0 w 24"/>
                <a:gd name="T7" fmla="*/ 12 h 30"/>
                <a:gd name="T8" fmla="*/ 0 w 24"/>
                <a:gd name="T9" fmla="*/ 6 h 30"/>
                <a:gd name="T10" fmla="*/ 12 w 24"/>
                <a:gd name="T11" fmla="*/ 6 h 30"/>
                <a:gd name="T12" fmla="*/ 12 w 24"/>
                <a:gd name="T13" fmla="*/ 0 h 30"/>
                <a:gd name="T14" fmla="*/ 18 w 24"/>
                <a:gd name="T15" fmla="*/ 6 h 30"/>
                <a:gd name="T16" fmla="*/ 24 w 24"/>
                <a:gd name="T17" fmla="*/ 0 h 30"/>
                <a:gd name="T18" fmla="*/ 24 w 24"/>
                <a:gd name="T19" fmla="*/ 6 h 30"/>
                <a:gd name="T20" fmla="*/ 24 w 24"/>
                <a:gd name="T21" fmla="*/ 12 h 30"/>
                <a:gd name="T22" fmla="*/ 24 w 24"/>
                <a:gd name="T23" fmla="*/ 18 h 30"/>
                <a:gd name="T24" fmla="*/ 18 w 24"/>
                <a:gd name="T25" fmla="*/ 18 h 30"/>
                <a:gd name="T26" fmla="*/ 18 w 24"/>
                <a:gd name="T27" fmla="*/ 24 h 30"/>
                <a:gd name="T28" fmla="*/ 12 w 24"/>
                <a:gd name="T29" fmla="*/ 30 h 30"/>
                <a:gd name="T30" fmla="*/ 6 w 24"/>
                <a:gd name="T31" fmla="*/ 30 h 30"/>
                <a:gd name="T32" fmla="*/ 0 w 24"/>
                <a:gd name="T33"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0">
                  <a:moveTo>
                    <a:pt x="0" y="24"/>
                  </a:moveTo>
                  <a:lnTo>
                    <a:pt x="0" y="18"/>
                  </a:lnTo>
                  <a:lnTo>
                    <a:pt x="6" y="12"/>
                  </a:lnTo>
                  <a:lnTo>
                    <a:pt x="0" y="12"/>
                  </a:lnTo>
                  <a:lnTo>
                    <a:pt x="0" y="6"/>
                  </a:lnTo>
                  <a:lnTo>
                    <a:pt x="12" y="6"/>
                  </a:lnTo>
                  <a:lnTo>
                    <a:pt x="12" y="0"/>
                  </a:lnTo>
                  <a:lnTo>
                    <a:pt x="18" y="6"/>
                  </a:lnTo>
                  <a:lnTo>
                    <a:pt x="24" y="0"/>
                  </a:lnTo>
                  <a:lnTo>
                    <a:pt x="24" y="6"/>
                  </a:lnTo>
                  <a:lnTo>
                    <a:pt x="24" y="12"/>
                  </a:lnTo>
                  <a:lnTo>
                    <a:pt x="24" y="18"/>
                  </a:lnTo>
                  <a:lnTo>
                    <a:pt x="18" y="18"/>
                  </a:lnTo>
                  <a:lnTo>
                    <a:pt x="18" y="24"/>
                  </a:lnTo>
                  <a:lnTo>
                    <a:pt x="12" y="30"/>
                  </a:lnTo>
                  <a:lnTo>
                    <a:pt x="6" y="30"/>
                  </a:lnTo>
                  <a:lnTo>
                    <a:pt x="0"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33" name="Freeform 1261"/>
            <p:cNvSpPr>
              <a:spLocks/>
            </p:cNvSpPr>
            <p:nvPr/>
          </p:nvSpPr>
          <p:spPr bwMode="auto">
            <a:xfrm>
              <a:off x="2280" y="1932"/>
              <a:ext cx="90" cy="48"/>
            </a:xfrm>
            <a:custGeom>
              <a:avLst/>
              <a:gdLst>
                <a:gd name="T0" fmla="*/ 0 w 90"/>
                <a:gd name="T1" fmla="*/ 42 h 48"/>
                <a:gd name="T2" fmla="*/ 0 w 90"/>
                <a:gd name="T3" fmla="*/ 36 h 48"/>
                <a:gd name="T4" fmla="*/ 6 w 90"/>
                <a:gd name="T5" fmla="*/ 36 h 48"/>
                <a:gd name="T6" fmla="*/ 6 w 90"/>
                <a:gd name="T7" fmla="*/ 0 h 48"/>
                <a:gd name="T8" fmla="*/ 90 w 90"/>
                <a:gd name="T9" fmla="*/ 6 h 48"/>
                <a:gd name="T10" fmla="*/ 90 w 90"/>
                <a:gd name="T11" fmla="*/ 42 h 48"/>
                <a:gd name="T12" fmla="*/ 90 w 90"/>
                <a:gd name="T13" fmla="*/ 48 h 48"/>
                <a:gd name="T14" fmla="*/ 0 w 90"/>
                <a:gd name="T15" fmla="*/ 4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8">
                  <a:moveTo>
                    <a:pt x="0" y="42"/>
                  </a:moveTo>
                  <a:lnTo>
                    <a:pt x="0" y="36"/>
                  </a:lnTo>
                  <a:lnTo>
                    <a:pt x="6" y="36"/>
                  </a:lnTo>
                  <a:lnTo>
                    <a:pt x="6" y="0"/>
                  </a:lnTo>
                  <a:lnTo>
                    <a:pt x="90" y="6"/>
                  </a:lnTo>
                  <a:lnTo>
                    <a:pt x="90" y="42"/>
                  </a:lnTo>
                  <a:lnTo>
                    <a:pt x="90"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34" name="Freeform 1262"/>
            <p:cNvSpPr>
              <a:spLocks/>
            </p:cNvSpPr>
            <p:nvPr/>
          </p:nvSpPr>
          <p:spPr bwMode="auto">
            <a:xfrm>
              <a:off x="3864" y="1878"/>
              <a:ext cx="36" cy="48"/>
            </a:xfrm>
            <a:custGeom>
              <a:avLst/>
              <a:gdLst>
                <a:gd name="T0" fmla="*/ 36 w 36"/>
                <a:gd name="T1" fmla="*/ 6 h 48"/>
                <a:gd name="T2" fmla="*/ 30 w 36"/>
                <a:gd name="T3" fmla="*/ 12 h 48"/>
                <a:gd name="T4" fmla="*/ 30 w 36"/>
                <a:gd name="T5" fmla="*/ 18 h 48"/>
                <a:gd name="T6" fmla="*/ 30 w 36"/>
                <a:gd name="T7" fmla="*/ 24 h 48"/>
                <a:gd name="T8" fmla="*/ 30 w 36"/>
                <a:gd name="T9" fmla="*/ 30 h 48"/>
                <a:gd name="T10" fmla="*/ 30 w 36"/>
                <a:gd name="T11" fmla="*/ 36 h 48"/>
                <a:gd name="T12" fmla="*/ 36 w 36"/>
                <a:gd name="T13" fmla="*/ 42 h 48"/>
                <a:gd name="T14" fmla="*/ 30 w 36"/>
                <a:gd name="T15" fmla="*/ 42 h 48"/>
                <a:gd name="T16" fmla="*/ 24 w 36"/>
                <a:gd name="T17" fmla="*/ 42 h 48"/>
                <a:gd name="T18" fmla="*/ 24 w 36"/>
                <a:gd name="T19" fmla="*/ 48 h 48"/>
                <a:gd name="T20" fmla="*/ 18 w 36"/>
                <a:gd name="T21" fmla="*/ 48 h 48"/>
                <a:gd name="T22" fmla="*/ 18 w 36"/>
                <a:gd name="T23" fmla="*/ 36 h 48"/>
                <a:gd name="T24" fmla="*/ 12 w 36"/>
                <a:gd name="T25" fmla="*/ 36 h 48"/>
                <a:gd name="T26" fmla="*/ 12 w 36"/>
                <a:gd name="T27" fmla="*/ 30 h 48"/>
                <a:gd name="T28" fmla="*/ 6 w 36"/>
                <a:gd name="T29" fmla="*/ 30 h 48"/>
                <a:gd name="T30" fmla="*/ 0 w 36"/>
                <a:gd name="T31" fmla="*/ 30 h 48"/>
                <a:gd name="T32" fmla="*/ 0 w 36"/>
                <a:gd name="T33" fmla="*/ 24 h 48"/>
                <a:gd name="T34" fmla="*/ 6 w 36"/>
                <a:gd name="T35" fmla="*/ 24 h 48"/>
                <a:gd name="T36" fmla="*/ 6 w 36"/>
                <a:gd name="T37" fmla="*/ 0 h 48"/>
                <a:gd name="T38" fmla="*/ 18 w 36"/>
                <a:gd name="T39" fmla="*/ 0 h 48"/>
                <a:gd name="T40" fmla="*/ 18 w 36"/>
                <a:gd name="T41" fmla="*/ 6 h 48"/>
                <a:gd name="T42" fmla="*/ 36 w 36"/>
                <a:gd name="T43" fmla="*/ 0 h 48"/>
                <a:gd name="T44" fmla="*/ 36 w 36"/>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48">
                  <a:moveTo>
                    <a:pt x="36" y="6"/>
                  </a:moveTo>
                  <a:lnTo>
                    <a:pt x="30" y="12"/>
                  </a:lnTo>
                  <a:lnTo>
                    <a:pt x="30" y="18"/>
                  </a:lnTo>
                  <a:lnTo>
                    <a:pt x="30" y="24"/>
                  </a:lnTo>
                  <a:lnTo>
                    <a:pt x="30" y="30"/>
                  </a:lnTo>
                  <a:lnTo>
                    <a:pt x="30" y="36"/>
                  </a:lnTo>
                  <a:lnTo>
                    <a:pt x="36" y="42"/>
                  </a:lnTo>
                  <a:lnTo>
                    <a:pt x="30" y="42"/>
                  </a:lnTo>
                  <a:lnTo>
                    <a:pt x="24" y="42"/>
                  </a:lnTo>
                  <a:lnTo>
                    <a:pt x="24" y="48"/>
                  </a:lnTo>
                  <a:lnTo>
                    <a:pt x="18" y="48"/>
                  </a:lnTo>
                  <a:lnTo>
                    <a:pt x="18" y="36"/>
                  </a:lnTo>
                  <a:lnTo>
                    <a:pt x="12" y="36"/>
                  </a:lnTo>
                  <a:lnTo>
                    <a:pt x="12" y="30"/>
                  </a:lnTo>
                  <a:lnTo>
                    <a:pt x="6" y="30"/>
                  </a:lnTo>
                  <a:lnTo>
                    <a:pt x="0" y="30"/>
                  </a:lnTo>
                  <a:lnTo>
                    <a:pt x="0" y="24"/>
                  </a:lnTo>
                  <a:lnTo>
                    <a:pt x="6" y="24"/>
                  </a:lnTo>
                  <a:lnTo>
                    <a:pt x="6" y="0"/>
                  </a:lnTo>
                  <a:lnTo>
                    <a:pt x="18" y="0"/>
                  </a:lnTo>
                  <a:lnTo>
                    <a:pt x="18" y="6"/>
                  </a:lnTo>
                  <a:lnTo>
                    <a:pt x="36" y="0"/>
                  </a:lnTo>
                  <a:lnTo>
                    <a:pt x="36"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35" name="Freeform 1263"/>
            <p:cNvSpPr>
              <a:spLocks/>
            </p:cNvSpPr>
            <p:nvPr/>
          </p:nvSpPr>
          <p:spPr bwMode="auto">
            <a:xfrm>
              <a:off x="3666" y="1902"/>
              <a:ext cx="24" cy="18"/>
            </a:xfrm>
            <a:custGeom>
              <a:avLst/>
              <a:gdLst>
                <a:gd name="T0" fmla="*/ 24 w 24"/>
                <a:gd name="T1" fmla="*/ 18 h 18"/>
                <a:gd name="T2" fmla="*/ 0 w 24"/>
                <a:gd name="T3" fmla="*/ 18 h 18"/>
                <a:gd name="T4" fmla="*/ 0 w 24"/>
                <a:gd name="T5" fmla="*/ 12 h 18"/>
                <a:gd name="T6" fmla="*/ 0 w 24"/>
                <a:gd name="T7" fmla="*/ 18 h 18"/>
                <a:gd name="T8" fmla="*/ 6 w 24"/>
                <a:gd name="T9" fmla="*/ 12 h 18"/>
                <a:gd name="T10" fmla="*/ 12 w 24"/>
                <a:gd name="T11" fmla="*/ 12 h 18"/>
                <a:gd name="T12" fmla="*/ 12 w 24"/>
                <a:gd name="T13" fmla="*/ 6 h 18"/>
                <a:gd name="T14" fmla="*/ 18 w 24"/>
                <a:gd name="T15" fmla="*/ 6 h 18"/>
                <a:gd name="T16" fmla="*/ 18 w 24"/>
                <a:gd name="T17" fmla="*/ 0 h 18"/>
                <a:gd name="T18" fmla="*/ 24 w 24"/>
                <a:gd name="T19" fmla="*/ 6 h 18"/>
                <a:gd name="T20" fmla="*/ 24 w 24"/>
                <a:gd name="T21" fmla="*/ 12 h 18"/>
                <a:gd name="T22" fmla="*/ 24 w 2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8">
                  <a:moveTo>
                    <a:pt x="24" y="18"/>
                  </a:moveTo>
                  <a:lnTo>
                    <a:pt x="0" y="18"/>
                  </a:lnTo>
                  <a:lnTo>
                    <a:pt x="0" y="12"/>
                  </a:lnTo>
                  <a:lnTo>
                    <a:pt x="0" y="18"/>
                  </a:lnTo>
                  <a:lnTo>
                    <a:pt x="6" y="12"/>
                  </a:lnTo>
                  <a:lnTo>
                    <a:pt x="12" y="12"/>
                  </a:lnTo>
                  <a:lnTo>
                    <a:pt x="12" y="6"/>
                  </a:lnTo>
                  <a:lnTo>
                    <a:pt x="18" y="6"/>
                  </a:lnTo>
                  <a:lnTo>
                    <a:pt x="18" y="0"/>
                  </a:lnTo>
                  <a:lnTo>
                    <a:pt x="24" y="6"/>
                  </a:lnTo>
                  <a:lnTo>
                    <a:pt x="24" y="12"/>
                  </a:lnTo>
                  <a:lnTo>
                    <a:pt x="24"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36" name="Freeform 1264"/>
            <p:cNvSpPr>
              <a:spLocks/>
            </p:cNvSpPr>
            <p:nvPr/>
          </p:nvSpPr>
          <p:spPr bwMode="auto">
            <a:xfrm>
              <a:off x="3324" y="1938"/>
              <a:ext cx="30" cy="30"/>
            </a:xfrm>
            <a:custGeom>
              <a:avLst/>
              <a:gdLst>
                <a:gd name="T0" fmla="*/ 0 w 30"/>
                <a:gd name="T1" fmla="*/ 30 h 30"/>
                <a:gd name="T2" fmla="*/ 0 w 30"/>
                <a:gd name="T3" fmla="*/ 18 h 30"/>
                <a:gd name="T4" fmla="*/ 0 w 30"/>
                <a:gd name="T5" fmla="*/ 6 h 30"/>
                <a:gd name="T6" fmla="*/ 0 w 30"/>
                <a:gd name="T7" fmla="*/ 0 h 30"/>
                <a:gd name="T8" fmla="*/ 30 w 30"/>
                <a:gd name="T9" fmla="*/ 0 h 30"/>
                <a:gd name="T10" fmla="*/ 30 w 30"/>
                <a:gd name="T11" fmla="*/ 30 h 30"/>
                <a:gd name="T12" fmla="*/ 0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30"/>
                  </a:moveTo>
                  <a:lnTo>
                    <a:pt x="0" y="18"/>
                  </a:lnTo>
                  <a:lnTo>
                    <a:pt x="0" y="6"/>
                  </a:lnTo>
                  <a:lnTo>
                    <a:pt x="0" y="0"/>
                  </a:lnTo>
                  <a:lnTo>
                    <a:pt x="30" y="0"/>
                  </a:lnTo>
                  <a:lnTo>
                    <a:pt x="30"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37" name="Freeform 1265"/>
            <p:cNvSpPr>
              <a:spLocks/>
            </p:cNvSpPr>
            <p:nvPr/>
          </p:nvSpPr>
          <p:spPr bwMode="auto">
            <a:xfrm>
              <a:off x="3894" y="1878"/>
              <a:ext cx="30" cy="54"/>
            </a:xfrm>
            <a:custGeom>
              <a:avLst/>
              <a:gdLst>
                <a:gd name="T0" fmla="*/ 12 w 30"/>
                <a:gd name="T1" fmla="*/ 54 h 54"/>
                <a:gd name="T2" fmla="*/ 0 w 30"/>
                <a:gd name="T3" fmla="*/ 42 h 54"/>
                <a:gd name="T4" fmla="*/ 6 w 30"/>
                <a:gd name="T5" fmla="*/ 42 h 54"/>
                <a:gd name="T6" fmla="*/ 0 w 30"/>
                <a:gd name="T7" fmla="*/ 36 h 54"/>
                <a:gd name="T8" fmla="*/ 0 w 30"/>
                <a:gd name="T9" fmla="*/ 30 h 54"/>
                <a:gd name="T10" fmla="*/ 0 w 30"/>
                <a:gd name="T11" fmla="*/ 24 h 54"/>
                <a:gd name="T12" fmla="*/ 0 w 30"/>
                <a:gd name="T13" fmla="*/ 18 h 54"/>
                <a:gd name="T14" fmla="*/ 0 w 30"/>
                <a:gd name="T15" fmla="*/ 12 h 54"/>
                <a:gd name="T16" fmla="*/ 6 w 30"/>
                <a:gd name="T17" fmla="*/ 6 h 54"/>
                <a:gd name="T18" fmla="*/ 6 w 30"/>
                <a:gd name="T19" fmla="*/ 0 h 54"/>
                <a:gd name="T20" fmla="*/ 12 w 30"/>
                <a:gd name="T21" fmla="*/ 0 h 54"/>
                <a:gd name="T22" fmla="*/ 18 w 30"/>
                <a:gd name="T23" fmla="*/ 0 h 54"/>
                <a:gd name="T24" fmla="*/ 18 w 30"/>
                <a:gd name="T25" fmla="*/ 6 h 54"/>
                <a:gd name="T26" fmla="*/ 18 w 30"/>
                <a:gd name="T27" fmla="*/ 12 h 54"/>
                <a:gd name="T28" fmla="*/ 30 w 30"/>
                <a:gd name="T29" fmla="*/ 24 h 54"/>
                <a:gd name="T30" fmla="*/ 30 w 30"/>
                <a:gd name="T31" fmla="*/ 30 h 54"/>
                <a:gd name="T32" fmla="*/ 18 w 30"/>
                <a:gd name="T33" fmla="*/ 36 h 54"/>
                <a:gd name="T34" fmla="*/ 12 w 30"/>
                <a:gd name="T35" fmla="*/ 42 h 54"/>
                <a:gd name="T36" fmla="*/ 12 w 30"/>
                <a:gd name="T3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54">
                  <a:moveTo>
                    <a:pt x="12" y="54"/>
                  </a:moveTo>
                  <a:lnTo>
                    <a:pt x="0" y="42"/>
                  </a:lnTo>
                  <a:lnTo>
                    <a:pt x="6" y="42"/>
                  </a:lnTo>
                  <a:lnTo>
                    <a:pt x="0" y="36"/>
                  </a:lnTo>
                  <a:lnTo>
                    <a:pt x="0" y="30"/>
                  </a:lnTo>
                  <a:lnTo>
                    <a:pt x="0" y="24"/>
                  </a:lnTo>
                  <a:lnTo>
                    <a:pt x="0" y="18"/>
                  </a:lnTo>
                  <a:lnTo>
                    <a:pt x="0" y="12"/>
                  </a:lnTo>
                  <a:lnTo>
                    <a:pt x="6" y="6"/>
                  </a:lnTo>
                  <a:lnTo>
                    <a:pt x="6" y="0"/>
                  </a:lnTo>
                  <a:lnTo>
                    <a:pt x="12" y="0"/>
                  </a:lnTo>
                  <a:lnTo>
                    <a:pt x="18" y="0"/>
                  </a:lnTo>
                  <a:lnTo>
                    <a:pt x="18" y="6"/>
                  </a:lnTo>
                  <a:lnTo>
                    <a:pt x="18" y="12"/>
                  </a:lnTo>
                  <a:lnTo>
                    <a:pt x="30" y="24"/>
                  </a:lnTo>
                  <a:lnTo>
                    <a:pt x="30" y="30"/>
                  </a:lnTo>
                  <a:lnTo>
                    <a:pt x="18" y="36"/>
                  </a:lnTo>
                  <a:lnTo>
                    <a:pt x="12" y="42"/>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38" name="Freeform 1266"/>
            <p:cNvSpPr>
              <a:spLocks/>
            </p:cNvSpPr>
            <p:nvPr/>
          </p:nvSpPr>
          <p:spPr bwMode="auto">
            <a:xfrm>
              <a:off x="3810" y="1890"/>
              <a:ext cx="48" cy="42"/>
            </a:xfrm>
            <a:custGeom>
              <a:avLst/>
              <a:gdLst>
                <a:gd name="T0" fmla="*/ 6 w 48"/>
                <a:gd name="T1" fmla="*/ 42 h 42"/>
                <a:gd name="T2" fmla="*/ 0 w 48"/>
                <a:gd name="T3" fmla="*/ 0 h 42"/>
                <a:gd name="T4" fmla="*/ 6 w 48"/>
                <a:gd name="T5" fmla="*/ 6 h 42"/>
                <a:gd name="T6" fmla="*/ 36 w 48"/>
                <a:gd name="T7" fmla="*/ 6 h 42"/>
                <a:gd name="T8" fmla="*/ 36 w 48"/>
                <a:gd name="T9" fmla="*/ 12 h 42"/>
                <a:gd name="T10" fmla="*/ 48 w 48"/>
                <a:gd name="T11" fmla="*/ 12 h 42"/>
                <a:gd name="T12" fmla="*/ 48 w 48"/>
                <a:gd name="T13" fmla="*/ 24 h 42"/>
                <a:gd name="T14" fmla="*/ 48 w 48"/>
                <a:gd name="T15" fmla="*/ 30 h 42"/>
                <a:gd name="T16" fmla="*/ 42 w 48"/>
                <a:gd name="T17" fmla="*/ 30 h 42"/>
                <a:gd name="T18" fmla="*/ 42 w 48"/>
                <a:gd name="T19" fmla="*/ 36 h 42"/>
                <a:gd name="T20" fmla="*/ 36 w 48"/>
                <a:gd name="T21" fmla="*/ 42 h 42"/>
                <a:gd name="T22" fmla="*/ 36 w 48"/>
                <a:gd name="T23" fmla="*/ 36 h 42"/>
                <a:gd name="T24" fmla="*/ 36 w 48"/>
                <a:gd name="T25" fmla="*/ 30 h 42"/>
                <a:gd name="T26" fmla="*/ 30 w 48"/>
                <a:gd name="T27" fmla="*/ 30 h 42"/>
                <a:gd name="T28" fmla="*/ 30 w 48"/>
                <a:gd name="T29" fmla="*/ 24 h 42"/>
                <a:gd name="T30" fmla="*/ 24 w 48"/>
                <a:gd name="T31" fmla="*/ 30 h 42"/>
                <a:gd name="T32" fmla="*/ 18 w 48"/>
                <a:gd name="T33" fmla="*/ 30 h 42"/>
                <a:gd name="T34" fmla="*/ 18 w 48"/>
                <a:gd name="T35" fmla="*/ 36 h 42"/>
                <a:gd name="T36" fmla="*/ 12 w 48"/>
                <a:gd name="T37" fmla="*/ 42 h 42"/>
                <a:gd name="T38" fmla="*/ 6 w 48"/>
                <a:gd name="T3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2">
                  <a:moveTo>
                    <a:pt x="6" y="42"/>
                  </a:moveTo>
                  <a:lnTo>
                    <a:pt x="0" y="0"/>
                  </a:lnTo>
                  <a:lnTo>
                    <a:pt x="6" y="6"/>
                  </a:lnTo>
                  <a:lnTo>
                    <a:pt x="36" y="6"/>
                  </a:lnTo>
                  <a:lnTo>
                    <a:pt x="36" y="12"/>
                  </a:lnTo>
                  <a:lnTo>
                    <a:pt x="48" y="12"/>
                  </a:lnTo>
                  <a:lnTo>
                    <a:pt x="48" y="24"/>
                  </a:lnTo>
                  <a:lnTo>
                    <a:pt x="48" y="30"/>
                  </a:lnTo>
                  <a:lnTo>
                    <a:pt x="42" y="30"/>
                  </a:lnTo>
                  <a:lnTo>
                    <a:pt x="42" y="36"/>
                  </a:lnTo>
                  <a:lnTo>
                    <a:pt x="36" y="42"/>
                  </a:lnTo>
                  <a:lnTo>
                    <a:pt x="36" y="36"/>
                  </a:lnTo>
                  <a:lnTo>
                    <a:pt x="36" y="30"/>
                  </a:lnTo>
                  <a:lnTo>
                    <a:pt x="30" y="30"/>
                  </a:lnTo>
                  <a:lnTo>
                    <a:pt x="30" y="24"/>
                  </a:lnTo>
                  <a:lnTo>
                    <a:pt x="24" y="30"/>
                  </a:lnTo>
                  <a:lnTo>
                    <a:pt x="18" y="30"/>
                  </a:lnTo>
                  <a:lnTo>
                    <a:pt x="18" y="36"/>
                  </a:lnTo>
                  <a:lnTo>
                    <a:pt x="12"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39" name="Freeform 1267"/>
            <p:cNvSpPr>
              <a:spLocks/>
            </p:cNvSpPr>
            <p:nvPr/>
          </p:nvSpPr>
          <p:spPr bwMode="auto">
            <a:xfrm>
              <a:off x="4200" y="1824"/>
              <a:ext cx="54" cy="60"/>
            </a:xfrm>
            <a:custGeom>
              <a:avLst/>
              <a:gdLst>
                <a:gd name="T0" fmla="*/ 54 w 54"/>
                <a:gd name="T1" fmla="*/ 42 h 60"/>
                <a:gd name="T2" fmla="*/ 48 w 54"/>
                <a:gd name="T3" fmla="*/ 48 h 60"/>
                <a:gd name="T4" fmla="*/ 48 w 54"/>
                <a:gd name="T5" fmla="*/ 54 h 60"/>
                <a:gd name="T6" fmla="*/ 42 w 54"/>
                <a:gd name="T7" fmla="*/ 54 h 60"/>
                <a:gd name="T8" fmla="*/ 36 w 54"/>
                <a:gd name="T9" fmla="*/ 60 h 60"/>
                <a:gd name="T10" fmla="*/ 36 w 54"/>
                <a:gd name="T11" fmla="*/ 54 h 60"/>
                <a:gd name="T12" fmla="*/ 30 w 54"/>
                <a:gd name="T13" fmla="*/ 48 h 60"/>
                <a:gd name="T14" fmla="*/ 24 w 54"/>
                <a:gd name="T15" fmla="*/ 42 h 60"/>
                <a:gd name="T16" fmla="*/ 24 w 54"/>
                <a:gd name="T17" fmla="*/ 36 h 60"/>
                <a:gd name="T18" fmla="*/ 18 w 54"/>
                <a:gd name="T19" fmla="*/ 36 h 60"/>
                <a:gd name="T20" fmla="*/ 18 w 54"/>
                <a:gd name="T21" fmla="*/ 30 h 60"/>
                <a:gd name="T22" fmla="*/ 12 w 54"/>
                <a:gd name="T23" fmla="*/ 30 h 60"/>
                <a:gd name="T24" fmla="*/ 12 w 54"/>
                <a:gd name="T25" fmla="*/ 24 h 60"/>
                <a:gd name="T26" fmla="*/ 6 w 54"/>
                <a:gd name="T27" fmla="*/ 24 h 60"/>
                <a:gd name="T28" fmla="*/ 0 w 54"/>
                <a:gd name="T29" fmla="*/ 18 h 60"/>
                <a:gd name="T30" fmla="*/ 6 w 54"/>
                <a:gd name="T31" fmla="*/ 18 h 60"/>
                <a:gd name="T32" fmla="*/ 6 w 54"/>
                <a:gd name="T33" fmla="*/ 12 h 60"/>
                <a:gd name="T34" fmla="*/ 6 w 54"/>
                <a:gd name="T35" fmla="*/ 6 h 60"/>
                <a:gd name="T36" fmla="*/ 12 w 54"/>
                <a:gd name="T37" fmla="*/ 0 h 60"/>
                <a:gd name="T38" fmla="*/ 36 w 54"/>
                <a:gd name="T39" fmla="*/ 6 h 60"/>
                <a:gd name="T40" fmla="*/ 36 w 54"/>
                <a:gd name="T41" fmla="*/ 12 h 60"/>
                <a:gd name="T42" fmla="*/ 30 w 54"/>
                <a:gd name="T43" fmla="*/ 12 h 60"/>
                <a:gd name="T44" fmla="*/ 30 w 54"/>
                <a:gd name="T45" fmla="*/ 18 h 60"/>
                <a:gd name="T46" fmla="*/ 54 w 54"/>
                <a:gd name="T47"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60">
                  <a:moveTo>
                    <a:pt x="54" y="42"/>
                  </a:moveTo>
                  <a:lnTo>
                    <a:pt x="48" y="48"/>
                  </a:lnTo>
                  <a:lnTo>
                    <a:pt x="48" y="54"/>
                  </a:lnTo>
                  <a:lnTo>
                    <a:pt x="42" y="54"/>
                  </a:lnTo>
                  <a:lnTo>
                    <a:pt x="36" y="60"/>
                  </a:lnTo>
                  <a:lnTo>
                    <a:pt x="36" y="54"/>
                  </a:lnTo>
                  <a:lnTo>
                    <a:pt x="30" y="48"/>
                  </a:lnTo>
                  <a:lnTo>
                    <a:pt x="24" y="42"/>
                  </a:lnTo>
                  <a:lnTo>
                    <a:pt x="24" y="36"/>
                  </a:lnTo>
                  <a:lnTo>
                    <a:pt x="18" y="36"/>
                  </a:lnTo>
                  <a:lnTo>
                    <a:pt x="18" y="30"/>
                  </a:lnTo>
                  <a:lnTo>
                    <a:pt x="12" y="30"/>
                  </a:lnTo>
                  <a:lnTo>
                    <a:pt x="12" y="24"/>
                  </a:lnTo>
                  <a:lnTo>
                    <a:pt x="6" y="24"/>
                  </a:lnTo>
                  <a:lnTo>
                    <a:pt x="0" y="18"/>
                  </a:lnTo>
                  <a:lnTo>
                    <a:pt x="6" y="18"/>
                  </a:lnTo>
                  <a:lnTo>
                    <a:pt x="6" y="12"/>
                  </a:lnTo>
                  <a:lnTo>
                    <a:pt x="6" y="6"/>
                  </a:lnTo>
                  <a:lnTo>
                    <a:pt x="12" y="0"/>
                  </a:lnTo>
                  <a:lnTo>
                    <a:pt x="36" y="6"/>
                  </a:lnTo>
                  <a:lnTo>
                    <a:pt x="36" y="12"/>
                  </a:lnTo>
                  <a:lnTo>
                    <a:pt x="30" y="12"/>
                  </a:lnTo>
                  <a:lnTo>
                    <a:pt x="30" y="18"/>
                  </a:lnTo>
                  <a:lnTo>
                    <a:pt x="54"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40" name="Freeform 1268"/>
            <p:cNvSpPr>
              <a:spLocks/>
            </p:cNvSpPr>
            <p:nvPr/>
          </p:nvSpPr>
          <p:spPr bwMode="auto">
            <a:xfrm>
              <a:off x="3276" y="1944"/>
              <a:ext cx="54" cy="36"/>
            </a:xfrm>
            <a:custGeom>
              <a:avLst/>
              <a:gdLst>
                <a:gd name="T0" fmla="*/ 12 w 54"/>
                <a:gd name="T1" fmla="*/ 18 h 36"/>
                <a:gd name="T2" fmla="*/ 12 w 54"/>
                <a:gd name="T3" fmla="*/ 12 h 36"/>
                <a:gd name="T4" fmla="*/ 0 w 54"/>
                <a:gd name="T5" fmla="*/ 12 h 36"/>
                <a:gd name="T6" fmla="*/ 0 w 54"/>
                <a:gd name="T7" fmla="*/ 6 h 36"/>
                <a:gd name="T8" fmla="*/ 0 w 54"/>
                <a:gd name="T9" fmla="*/ 0 h 36"/>
                <a:gd name="T10" fmla="*/ 6 w 54"/>
                <a:gd name="T11" fmla="*/ 0 h 36"/>
                <a:gd name="T12" fmla="*/ 42 w 54"/>
                <a:gd name="T13" fmla="*/ 0 h 36"/>
                <a:gd name="T14" fmla="*/ 48 w 54"/>
                <a:gd name="T15" fmla="*/ 0 h 36"/>
                <a:gd name="T16" fmla="*/ 48 w 54"/>
                <a:gd name="T17" fmla="*/ 12 h 36"/>
                <a:gd name="T18" fmla="*/ 48 w 54"/>
                <a:gd name="T19" fmla="*/ 24 h 36"/>
                <a:gd name="T20" fmla="*/ 54 w 54"/>
                <a:gd name="T21" fmla="*/ 30 h 36"/>
                <a:gd name="T22" fmla="*/ 42 w 54"/>
                <a:gd name="T23" fmla="*/ 30 h 36"/>
                <a:gd name="T24" fmla="*/ 6 w 54"/>
                <a:gd name="T25" fmla="*/ 36 h 36"/>
                <a:gd name="T26" fmla="*/ 6 w 54"/>
                <a:gd name="T27" fmla="*/ 30 h 36"/>
                <a:gd name="T28" fmla="*/ 6 w 54"/>
                <a:gd name="T29" fmla="*/ 24 h 36"/>
                <a:gd name="T30" fmla="*/ 12 w 54"/>
                <a:gd name="T31" fmla="*/ 24 h 36"/>
                <a:gd name="T32" fmla="*/ 12 w 54"/>
                <a:gd name="T3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6">
                  <a:moveTo>
                    <a:pt x="12" y="18"/>
                  </a:moveTo>
                  <a:lnTo>
                    <a:pt x="12" y="12"/>
                  </a:lnTo>
                  <a:lnTo>
                    <a:pt x="0" y="12"/>
                  </a:lnTo>
                  <a:lnTo>
                    <a:pt x="0" y="6"/>
                  </a:lnTo>
                  <a:lnTo>
                    <a:pt x="0" y="0"/>
                  </a:lnTo>
                  <a:lnTo>
                    <a:pt x="6" y="0"/>
                  </a:lnTo>
                  <a:lnTo>
                    <a:pt x="42" y="0"/>
                  </a:lnTo>
                  <a:lnTo>
                    <a:pt x="48" y="0"/>
                  </a:lnTo>
                  <a:lnTo>
                    <a:pt x="48" y="12"/>
                  </a:lnTo>
                  <a:lnTo>
                    <a:pt x="48" y="24"/>
                  </a:lnTo>
                  <a:lnTo>
                    <a:pt x="54" y="30"/>
                  </a:lnTo>
                  <a:lnTo>
                    <a:pt x="42" y="30"/>
                  </a:lnTo>
                  <a:lnTo>
                    <a:pt x="6" y="36"/>
                  </a:lnTo>
                  <a:lnTo>
                    <a:pt x="6" y="30"/>
                  </a:lnTo>
                  <a:lnTo>
                    <a:pt x="6" y="24"/>
                  </a:lnTo>
                  <a:lnTo>
                    <a:pt x="12" y="24"/>
                  </a:lnTo>
                  <a:lnTo>
                    <a:pt x="12"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41" name="Freeform 1269"/>
            <p:cNvSpPr>
              <a:spLocks/>
            </p:cNvSpPr>
            <p:nvPr/>
          </p:nvSpPr>
          <p:spPr bwMode="auto">
            <a:xfrm>
              <a:off x="3186" y="1950"/>
              <a:ext cx="36" cy="42"/>
            </a:xfrm>
            <a:custGeom>
              <a:avLst/>
              <a:gdLst>
                <a:gd name="T0" fmla="*/ 36 w 36"/>
                <a:gd name="T1" fmla="*/ 42 h 42"/>
                <a:gd name="T2" fmla="*/ 30 w 36"/>
                <a:gd name="T3" fmla="*/ 36 h 42"/>
                <a:gd name="T4" fmla="*/ 24 w 36"/>
                <a:gd name="T5" fmla="*/ 36 h 42"/>
                <a:gd name="T6" fmla="*/ 18 w 36"/>
                <a:gd name="T7" fmla="*/ 36 h 42"/>
                <a:gd name="T8" fmla="*/ 12 w 36"/>
                <a:gd name="T9" fmla="*/ 36 h 42"/>
                <a:gd name="T10" fmla="*/ 12 w 36"/>
                <a:gd name="T11" fmla="*/ 30 h 42"/>
                <a:gd name="T12" fmla="*/ 6 w 36"/>
                <a:gd name="T13" fmla="*/ 30 h 42"/>
                <a:gd name="T14" fmla="*/ 0 w 36"/>
                <a:gd name="T15" fmla="*/ 30 h 42"/>
                <a:gd name="T16" fmla="*/ 0 w 36"/>
                <a:gd name="T17" fmla="*/ 12 h 42"/>
                <a:gd name="T18" fmla="*/ 12 w 36"/>
                <a:gd name="T19" fmla="*/ 12 h 42"/>
                <a:gd name="T20" fmla="*/ 12 w 36"/>
                <a:gd name="T21" fmla="*/ 0 h 42"/>
                <a:gd name="T22" fmla="*/ 18 w 36"/>
                <a:gd name="T23" fmla="*/ 0 h 42"/>
                <a:gd name="T24" fmla="*/ 18 w 36"/>
                <a:gd name="T25" fmla="*/ 6 h 42"/>
                <a:gd name="T26" fmla="*/ 24 w 36"/>
                <a:gd name="T27" fmla="*/ 6 h 42"/>
                <a:gd name="T28" fmla="*/ 24 w 36"/>
                <a:gd name="T29" fmla="*/ 12 h 42"/>
                <a:gd name="T30" fmla="*/ 36 w 36"/>
                <a:gd name="T31" fmla="*/ 12 h 42"/>
                <a:gd name="T32" fmla="*/ 36 w 36"/>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2">
                  <a:moveTo>
                    <a:pt x="36" y="42"/>
                  </a:moveTo>
                  <a:lnTo>
                    <a:pt x="30" y="36"/>
                  </a:lnTo>
                  <a:lnTo>
                    <a:pt x="24" y="36"/>
                  </a:lnTo>
                  <a:lnTo>
                    <a:pt x="18" y="36"/>
                  </a:lnTo>
                  <a:lnTo>
                    <a:pt x="12" y="36"/>
                  </a:lnTo>
                  <a:lnTo>
                    <a:pt x="12" y="30"/>
                  </a:lnTo>
                  <a:lnTo>
                    <a:pt x="6" y="30"/>
                  </a:lnTo>
                  <a:lnTo>
                    <a:pt x="0" y="30"/>
                  </a:lnTo>
                  <a:lnTo>
                    <a:pt x="0" y="12"/>
                  </a:lnTo>
                  <a:lnTo>
                    <a:pt x="12" y="12"/>
                  </a:lnTo>
                  <a:lnTo>
                    <a:pt x="12" y="0"/>
                  </a:lnTo>
                  <a:lnTo>
                    <a:pt x="18" y="0"/>
                  </a:lnTo>
                  <a:lnTo>
                    <a:pt x="18" y="6"/>
                  </a:lnTo>
                  <a:lnTo>
                    <a:pt x="24" y="6"/>
                  </a:lnTo>
                  <a:lnTo>
                    <a:pt x="24" y="12"/>
                  </a:lnTo>
                  <a:lnTo>
                    <a:pt x="36" y="12"/>
                  </a:lnTo>
                  <a:lnTo>
                    <a:pt x="3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42" name="Freeform 1270"/>
            <p:cNvSpPr>
              <a:spLocks/>
            </p:cNvSpPr>
            <p:nvPr/>
          </p:nvSpPr>
          <p:spPr bwMode="auto">
            <a:xfrm>
              <a:off x="3546" y="1920"/>
              <a:ext cx="36" cy="36"/>
            </a:xfrm>
            <a:custGeom>
              <a:avLst/>
              <a:gdLst>
                <a:gd name="T0" fmla="*/ 36 w 36"/>
                <a:gd name="T1" fmla="*/ 24 h 36"/>
                <a:gd name="T2" fmla="*/ 36 w 36"/>
                <a:gd name="T3" fmla="*/ 30 h 36"/>
                <a:gd name="T4" fmla="*/ 6 w 36"/>
                <a:gd name="T5" fmla="*/ 36 h 36"/>
                <a:gd name="T6" fmla="*/ 0 w 36"/>
                <a:gd name="T7" fmla="*/ 12 h 36"/>
                <a:gd name="T8" fmla="*/ 0 w 36"/>
                <a:gd name="T9" fmla="*/ 6 h 36"/>
                <a:gd name="T10" fmla="*/ 30 w 36"/>
                <a:gd name="T11" fmla="*/ 0 h 36"/>
                <a:gd name="T12" fmla="*/ 36 w 36"/>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24"/>
                  </a:moveTo>
                  <a:lnTo>
                    <a:pt x="36" y="30"/>
                  </a:lnTo>
                  <a:lnTo>
                    <a:pt x="6" y="36"/>
                  </a:lnTo>
                  <a:lnTo>
                    <a:pt x="0" y="12"/>
                  </a:lnTo>
                  <a:lnTo>
                    <a:pt x="0" y="6"/>
                  </a:lnTo>
                  <a:lnTo>
                    <a:pt x="30" y="0"/>
                  </a:lnTo>
                  <a:lnTo>
                    <a:pt x="3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43" name="Freeform 1271"/>
            <p:cNvSpPr>
              <a:spLocks/>
            </p:cNvSpPr>
            <p:nvPr/>
          </p:nvSpPr>
          <p:spPr bwMode="auto">
            <a:xfrm>
              <a:off x="4278" y="1812"/>
              <a:ext cx="12" cy="24"/>
            </a:xfrm>
            <a:custGeom>
              <a:avLst/>
              <a:gdLst>
                <a:gd name="T0" fmla="*/ 6 w 12"/>
                <a:gd name="T1" fmla="*/ 6 h 24"/>
                <a:gd name="T2" fmla="*/ 12 w 12"/>
                <a:gd name="T3" fmla="*/ 12 h 24"/>
                <a:gd name="T4" fmla="*/ 6 w 12"/>
                <a:gd name="T5" fmla="*/ 24 h 24"/>
                <a:gd name="T6" fmla="*/ 6 w 12"/>
                <a:gd name="T7" fmla="*/ 18 h 24"/>
                <a:gd name="T8" fmla="*/ 6 w 12"/>
                <a:gd name="T9" fmla="*/ 12 h 24"/>
                <a:gd name="T10" fmla="*/ 0 w 12"/>
                <a:gd name="T11" fmla="*/ 12 h 24"/>
                <a:gd name="T12" fmla="*/ 0 w 12"/>
                <a:gd name="T13" fmla="*/ 0 h 24"/>
                <a:gd name="T14" fmla="*/ 6 w 12"/>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6" y="6"/>
                  </a:moveTo>
                  <a:lnTo>
                    <a:pt x="12" y="12"/>
                  </a:lnTo>
                  <a:lnTo>
                    <a:pt x="6" y="24"/>
                  </a:lnTo>
                  <a:lnTo>
                    <a:pt x="6" y="18"/>
                  </a:lnTo>
                  <a:lnTo>
                    <a:pt x="6" y="12"/>
                  </a:lnTo>
                  <a:lnTo>
                    <a:pt x="0" y="12"/>
                  </a:lnTo>
                  <a:lnTo>
                    <a:pt x="0" y="0"/>
                  </a:lnTo>
                  <a:lnTo>
                    <a:pt x="6"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44" name="Freeform 1272"/>
            <p:cNvSpPr>
              <a:spLocks/>
            </p:cNvSpPr>
            <p:nvPr/>
          </p:nvSpPr>
          <p:spPr bwMode="auto">
            <a:xfrm>
              <a:off x="3222" y="1950"/>
              <a:ext cx="66" cy="42"/>
            </a:xfrm>
            <a:custGeom>
              <a:avLst/>
              <a:gdLst>
                <a:gd name="T0" fmla="*/ 18 w 66"/>
                <a:gd name="T1" fmla="*/ 36 h 42"/>
                <a:gd name="T2" fmla="*/ 18 w 66"/>
                <a:gd name="T3" fmla="*/ 42 h 42"/>
                <a:gd name="T4" fmla="*/ 12 w 66"/>
                <a:gd name="T5" fmla="*/ 36 h 42"/>
                <a:gd name="T6" fmla="*/ 6 w 66"/>
                <a:gd name="T7" fmla="*/ 42 h 42"/>
                <a:gd name="T8" fmla="*/ 0 w 66"/>
                <a:gd name="T9" fmla="*/ 42 h 42"/>
                <a:gd name="T10" fmla="*/ 0 w 66"/>
                <a:gd name="T11" fmla="*/ 12 h 42"/>
                <a:gd name="T12" fmla="*/ 0 w 66"/>
                <a:gd name="T13" fmla="*/ 6 h 42"/>
                <a:gd name="T14" fmla="*/ 6 w 66"/>
                <a:gd name="T15" fmla="*/ 6 h 42"/>
                <a:gd name="T16" fmla="*/ 12 w 66"/>
                <a:gd name="T17" fmla="*/ 12 h 42"/>
                <a:gd name="T18" fmla="*/ 12 w 66"/>
                <a:gd name="T19" fmla="*/ 6 h 42"/>
                <a:gd name="T20" fmla="*/ 18 w 66"/>
                <a:gd name="T21" fmla="*/ 6 h 42"/>
                <a:gd name="T22" fmla="*/ 24 w 66"/>
                <a:gd name="T23" fmla="*/ 0 h 42"/>
                <a:gd name="T24" fmla="*/ 24 w 66"/>
                <a:gd name="T25" fmla="*/ 6 h 42"/>
                <a:gd name="T26" fmla="*/ 30 w 66"/>
                <a:gd name="T27" fmla="*/ 6 h 42"/>
                <a:gd name="T28" fmla="*/ 36 w 66"/>
                <a:gd name="T29" fmla="*/ 0 h 42"/>
                <a:gd name="T30" fmla="*/ 42 w 66"/>
                <a:gd name="T31" fmla="*/ 0 h 42"/>
                <a:gd name="T32" fmla="*/ 48 w 66"/>
                <a:gd name="T33" fmla="*/ 0 h 42"/>
                <a:gd name="T34" fmla="*/ 54 w 66"/>
                <a:gd name="T35" fmla="*/ 0 h 42"/>
                <a:gd name="T36" fmla="*/ 54 w 66"/>
                <a:gd name="T37" fmla="*/ 6 h 42"/>
                <a:gd name="T38" fmla="*/ 66 w 66"/>
                <a:gd name="T39" fmla="*/ 6 h 42"/>
                <a:gd name="T40" fmla="*/ 66 w 66"/>
                <a:gd name="T41" fmla="*/ 12 h 42"/>
                <a:gd name="T42" fmla="*/ 60 w 66"/>
                <a:gd name="T43" fmla="*/ 12 h 42"/>
                <a:gd name="T44" fmla="*/ 54 w 66"/>
                <a:gd name="T45" fmla="*/ 12 h 42"/>
                <a:gd name="T46" fmla="*/ 54 w 66"/>
                <a:gd name="T47" fmla="*/ 6 h 42"/>
                <a:gd name="T48" fmla="*/ 48 w 66"/>
                <a:gd name="T49" fmla="*/ 6 h 42"/>
                <a:gd name="T50" fmla="*/ 48 w 66"/>
                <a:gd name="T51" fmla="*/ 12 h 42"/>
                <a:gd name="T52" fmla="*/ 42 w 66"/>
                <a:gd name="T53" fmla="*/ 12 h 42"/>
                <a:gd name="T54" fmla="*/ 36 w 66"/>
                <a:gd name="T55" fmla="*/ 18 h 42"/>
                <a:gd name="T56" fmla="*/ 36 w 66"/>
                <a:gd name="T57" fmla="*/ 24 h 42"/>
                <a:gd name="T58" fmla="*/ 30 w 66"/>
                <a:gd name="T59" fmla="*/ 24 h 42"/>
                <a:gd name="T60" fmla="*/ 30 w 66"/>
                <a:gd name="T61" fmla="*/ 30 h 42"/>
                <a:gd name="T62" fmla="*/ 24 w 66"/>
                <a:gd name="T63" fmla="*/ 30 h 42"/>
                <a:gd name="T64" fmla="*/ 18 w 66"/>
                <a:gd name="T6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42">
                  <a:moveTo>
                    <a:pt x="18" y="36"/>
                  </a:moveTo>
                  <a:lnTo>
                    <a:pt x="18" y="42"/>
                  </a:lnTo>
                  <a:lnTo>
                    <a:pt x="12" y="36"/>
                  </a:lnTo>
                  <a:lnTo>
                    <a:pt x="6" y="42"/>
                  </a:lnTo>
                  <a:lnTo>
                    <a:pt x="0" y="42"/>
                  </a:lnTo>
                  <a:lnTo>
                    <a:pt x="0" y="12"/>
                  </a:lnTo>
                  <a:lnTo>
                    <a:pt x="0" y="6"/>
                  </a:lnTo>
                  <a:lnTo>
                    <a:pt x="6" y="6"/>
                  </a:lnTo>
                  <a:lnTo>
                    <a:pt x="12" y="12"/>
                  </a:lnTo>
                  <a:lnTo>
                    <a:pt x="12" y="6"/>
                  </a:lnTo>
                  <a:lnTo>
                    <a:pt x="18" y="6"/>
                  </a:lnTo>
                  <a:lnTo>
                    <a:pt x="24" y="0"/>
                  </a:lnTo>
                  <a:lnTo>
                    <a:pt x="24" y="6"/>
                  </a:lnTo>
                  <a:lnTo>
                    <a:pt x="30" y="6"/>
                  </a:lnTo>
                  <a:lnTo>
                    <a:pt x="36" y="0"/>
                  </a:lnTo>
                  <a:lnTo>
                    <a:pt x="42" y="0"/>
                  </a:lnTo>
                  <a:lnTo>
                    <a:pt x="48" y="0"/>
                  </a:lnTo>
                  <a:lnTo>
                    <a:pt x="54" y="0"/>
                  </a:lnTo>
                  <a:lnTo>
                    <a:pt x="54" y="6"/>
                  </a:lnTo>
                  <a:lnTo>
                    <a:pt x="66" y="6"/>
                  </a:lnTo>
                  <a:lnTo>
                    <a:pt x="66" y="12"/>
                  </a:lnTo>
                  <a:lnTo>
                    <a:pt x="60" y="12"/>
                  </a:lnTo>
                  <a:lnTo>
                    <a:pt x="54" y="12"/>
                  </a:lnTo>
                  <a:lnTo>
                    <a:pt x="54" y="6"/>
                  </a:lnTo>
                  <a:lnTo>
                    <a:pt x="48" y="6"/>
                  </a:lnTo>
                  <a:lnTo>
                    <a:pt x="48" y="12"/>
                  </a:lnTo>
                  <a:lnTo>
                    <a:pt x="42" y="12"/>
                  </a:lnTo>
                  <a:lnTo>
                    <a:pt x="36" y="18"/>
                  </a:lnTo>
                  <a:lnTo>
                    <a:pt x="36" y="24"/>
                  </a:lnTo>
                  <a:lnTo>
                    <a:pt x="30" y="24"/>
                  </a:lnTo>
                  <a:lnTo>
                    <a:pt x="30" y="30"/>
                  </a:lnTo>
                  <a:lnTo>
                    <a:pt x="24" y="30"/>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45" name="Freeform 1273"/>
            <p:cNvSpPr>
              <a:spLocks/>
            </p:cNvSpPr>
            <p:nvPr/>
          </p:nvSpPr>
          <p:spPr bwMode="auto">
            <a:xfrm>
              <a:off x="2688" y="1962"/>
              <a:ext cx="42" cy="36"/>
            </a:xfrm>
            <a:custGeom>
              <a:avLst/>
              <a:gdLst>
                <a:gd name="T0" fmla="*/ 42 w 42"/>
                <a:gd name="T1" fmla="*/ 0 h 36"/>
                <a:gd name="T2" fmla="*/ 42 w 42"/>
                <a:gd name="T3" fmla="*/ 36 h 36"/>
                <a:gd name="T4" fmla="*/ 0 w 42"/>
                <a:gd name="T5" fmla="*/ 36 h 36"/>
                <a:gd name="T6" fmla="*/ 0 w 42"/>
                <a:gd name="T7" fmla="*/ 6 h 36"/>
                <a:gd name="T8" fmla="*/ 0 w 42"/>
                <a:gd name="T9" fmla="*/ 0 h 36"/>
                <a:gd name="T10" fmla="*/ 42 w 42"/>
                <a:gd name="T11" fmla="*/ 0 h 36"/>
              </a:gdLst>
              <a:ahLst/>
              <a:cxnLst>
                <a:cxn ang="0">
                  <a:pos x="T0" y="T1"/>
                </a:cxn>
                <a:cxn ang="0">
                  <a:pos x="T2" y="T3"/>
                </a:cxn>
                <a:cxn ang="0">
                  <a:pos x="T4" y="T5"/>
                </a:cxn>
                <a:cxn ang="0">
                  <a:pos x="T6" y="T7"/>
                </a:cxn>
                <a:cxn ang="0">
                  <a:pos x="T8" y="T9"/>
                </a:cxn>
                <a:cxn ang="0">
                  <a:pos x="T10" y="T11"/>
                </a:cxn>
              </a:cxnLst>
              <a:rect l="0" t="0" r="r" b="b"/>
              <a:pathLst>
                <a:path w="42" h="36">
                  <a:moveTo>
                    <a:pt x="42" y="0"/>
                  </a:moveTo>
                  <a:lnTo>
                    <a:pt x="42" y="36"/>
                  </a:lnTo>
                  <a:lnTo>
                    <a:pt x="0" y="36"/>
                  </a:lnTo>
                  <a:lnTo>
                    <a:pt x="0" y="6"/>
                  </a:lnTo>
                  <a:lnTo>
                    <a:pt x="0" y="0"/>
                  </a:lnTo>
                  <a:lnTo>
                    <a:pt x="42"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46" name="Freeform 1274"/>
            <p:cNvSpPr>
              <a:spLocks/>
            </p:cNvSpPr>
            <p:nvPr/>
          </p:nvSpPr>
          <p:spPr bwMode="auto">
            <a:xfrm>
              <a:off x="4380" y="1794"/>
              <a:ext cx="60" cy="48"/>
            </a:xfrm>
            <a:custGeom>
              <a:avLst/>
              <a:gdLst>
                <a:gd name="T0" fmla="*/ 60 w 60"/>
                <a:gd name="T1" fmla="*/ 42 h 48"/>
                <a:gd name="T2" fmla="*/ 36 w 60"/>
                <a:gd name="T3" fmla="*/ 48 h 48"/>
                <a:gd name="T4" fmla="*/ 12 w 60"/>
                <a:gd name="T5" fmla="*/ 48 h 48"/>
                <a:gd name="T6" fmla="*/ 12 w 60"/>
                <a:gd name="T7" fmla="*/ 42 h 48"/>
                <a:gd name="T8" fmla="*/ 6 w 60"/>
                <a:gd name="T9" fmla="*/ 30 h 48"/>
                <a:gd name="T10" fmla="*/ 0 w 60"/>
                <a:gd name="T11" fmla="*/ 18 h 48"/>
                <a:gd name="T12" fmla="*/ 12 w 60"/>
                <a:gd name="T13" fmla="*/ 12 h 48"/>
                <a:gd name="T14" fmla="*/ 18 w 60"/>
                <a:gd name="T15" fmla="*/ 12 h 48"/>
                <a:gd name="T16" fmla="*/ 18 w 60"/>
                <a:gd name="T17" fmla="*/ 6 h 48"/>
                <a:gd name="T18" fmla="*/ 24 w 60"/>
                <a:gd name="T19" fmla="*/ 0 h 48"/>
                <a:gd name="T20" fmla="*/ 30 w 60"/>
                <a:gd name="T21" fmla="*/ 0 h 48"/>
                <a:gd name="T22" fmla="*/ 42 w 60"/>
                <a:gd name="T23" fmla="*/ 6 h 48"/>
                <a:gd name="T24" fmla="*/ 54 w 60"/>
                <a:gd name="T25" fmla="*/ 6 h 48"/>
                <a:gd name="T26" fmla="*/ 60 w 60"/>
                <a:gd name="T2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8">
                  <a:moveTo>
                    <a:pt x="60" y="42"/>
                  </a:moveTo>
                  <a:lnTo>
                    <a:pt x="36" y="48"/>
                  </a:lnTo>
                  <a:lnTo>
                    <a:pt x="12" y="48"/>
                  </a:lnTo>
                  <a:lnTo>
                    <a:pt x="12" y="42"/>
                  </a:lnTo>
                  <a:lnTo>
                    <a:pt x="6" y="30"/>
                  </a:lnTo>
                  <a:lnTo>
                    <a:pt x="0" y="18"/>
                  </a:lnTo>
                  <a:lnTo>
                    <a:pt x="12" y="12"/>
                  </a:lnTo>
                  <a:lnTo>
                    <a:pt x="18" y="12"/>
                  </a:lnTo>
                  <a:lnTo>
                    <a:pt x="18" y="6"/>
                  </a:lnTo>
                  <a:lnTo>
                    <a:pt x="24" y="0"/>
                  </a:lnTo>
                  <a:lnTo>
                    <a:pt x="30" y="0"/>
                  </a:lnTo>
                  <a:lnTo>
                    <a:pt x="42" y="6"/>
                  </a:lnTo>
                  <a:lnTo>
                    <a:pt x="54" y="6"/>
                  </a:lnTo>
                  <a:lnTo>
                    <a:pt x="6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47" name="Freeform 1275"/>
            <p:cNvSpPr>
              <a:spLocks/>
            </p:cNvSpPr>
            <p:nvPr/>
          </p:nvSpPr>
          <p:spPr bwMode="auto">
            <a:xfrm>
              <a:off x="4092" y="1854"/>
              <a:ext cx="42" cy="48"/>
            </a:xfrm>
            <a:custGeom>
              <a:avLst/>
              <a:gdLst>
                <a:gd name="T0" fmla="*/ 30 w 42"/>
                <a:gd name="T1" fmla="*/ 42 h 48"/>
                <a:gd name="T2" fmla="*/ 30 w 42"/>
                <a:gd name="T3" fmla="*/ 48 h 48"/>
                <a:gd name="T4" fmla="*/ 24 w 42"/>
                <a:gd name="T5" fmla="*/ 48 h 48"/>
                <a:gd name="T6" fmla="*/ 12 w 42"/>
                <a:gd name="T7" fmla="*/ 48 h 48"/>
                <a:gd name="T8" fmla="*/ 6 w 42"/>
                <a:gd name="T9" fmla="*/ 36 h 48"/>
                <a:gd name="T10" fmla="*/ 0 w 42"/>
                <a:gd name="T11" fmla="*/ 36 h 48"/>
                <a:gd name="T12" fmla="*/ 0 w 42"/>
                <a:gd name="T13" fmla="*/ 30 h 48"/>
                <a:gd name="T14" fmla="*/ 0 w 42"/>
                <a:gd name="T15" fmla="*/ 24 h 48"/>
                <a:gd name="T16" fmla="*/ 6 w 42"/>
                <a:gd name="T17" fmla="*/ 18 h 48"/>
                <a:gd name="T18" fmla="*/ 6 w 42"/>
                <a:gd name="T19" fmla="*/ 12 h 48"/>
                <a:gd name="T20" fmla="*/ 0 w 42"/>
                <a:gd name="T21" fmla="*/ 12 h 48"/>
                <a:gd name="T22" fmla="*/ 6 w 42"/>
                <a:gd name="T23" fmla="*/ 6 h 48"/>
                <a:gd name="T24" fmla="*/ 0 w 42"/>
                <a:gd name="T25" fmla="*/ 6 h 48"/>
                <a:gd name="T26" fmla="*/ 6 w 42"/>
                <a:gd name="T27" fmla="*/ 6 h 48"/>
                <a:gd name="T28" fmla="*/ 6 w 42"/>
                <a:gd name="T29" fmla="*/ 0 h 48"/>
                <a:gd name="T30" fmla="*/ 12 w 42"/>
                <a:gd name="T31" fmla="*/ 0 h 48"/>
                <a:gd name="T32" fmla="*/ 24 w 42"/>
                <a:gd name="T33" fmla="*/ 0 h 48"/>
                <a:gd name="T34" fmla="*/ 36 w 42"/>
                <a:gd name="T35" fmla="*/ 6 h 48"/>
                <a:gd name="T36" fmla="*/ 42 w 42"/>
                <a:gd name="T37" fmla="*/ 12 h 48"/>
                <a:gd name="T38" fmla="*/ 36 w 42"/>
                <a:gd name="T39" fmla="*/ 18 h 48"/>
                <a:gd name="T40" fmla="*/ 42 w 42"/>
                <a:gd name="T41" fmla="*/ 24 h 48"/>
                <a:gd name="T42" fmla="*/ 36 w 42"/>
                <a:gd name="T43" fmla="*/ 24 h 48"/>
                <a:gd name="T44" fmla="*/ 30 w 42"/>
                <a:gd name="T4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48">
                  <a:moveTo>
                    <a:pt x="30" y="42"/>
                  </a:moveTo>
                  <a:lnTo>
                    <a:pt x="30" y="48"/>
                  </a:lnTo>
                  <a:lnTo>
                    <a:pt x="24" y="48"/>
                  </a:lnTo>
                  <a:lnTo>
                    <a:pt x="12" y="48"/>
                  </a:lnTo>
                  <a:lnTo>
                    <a:pt x="6" y="36"/>
                  </a:lnTo>
                  <a:lnTo>
                    <a:pt x="0" y="36"/>
                  </a:lnTo>
                  <a:lnTo>
                    <a:pt x="0" y="30"/>
                  </a:lnTo>
                  <a:lnTo>
                    <a:pt x="0" y="24"/>
                  </a:lnTo>
                  <a:lnTo>
                    <a:pt x="6" y="18"/>
                  </a:lnTo>
                  <a:lnTo>
                    <a:pt x="6" y="12"/>
                  </a:lnTo>
                  <a:lnTo>
                    <a:pt x="0" y="12"/>
                  </a:lnTo>
                  <a:lnTo>
                    <a:pt x="6" y="6"/>
                  </a:lnTo>
                  <a:lnTo>
                    <a:pt x="0" y="6"/>
                  </a:lnTo>
                  <a:lnTo>
                    <a:pt x="6" y="6"/>
                  </a:lnTo>
                  <a:lnTo>
                    <a:pt x="6" y="0"/>
                  </a:lnTo>
                  <a:lnTo>
                    <a:pt x="12" y="0"/>
                  </a:lnTo>
                  <a:lnTo>
                    <a:pt x="24" y="0"/>
                  </a:lnTo>
                  <a:lnTo>
                    <a:pt x="36" y="6"/>
                  </a:lnTo>
                  <a:lnTo>
                    <a:pt x="42" y="12"/>
                  </a:lnTo>
                  <a:lnTo>
                    <a:pt x="36" y="18"/>
                  </a:lnTo>
                  <a:lnTo>
                    <a:pt x="42" y="24"/>
                  </a:lnTo>
                  <a:lnTo>
                    <a:pt x="36" y="24"/>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48" name="Freeform 1276"/>
            <p:cNvSpPr>
              <a:spLocks/>
            </p:cNvSpPr>
            <p:nvPr/>
          </p:nvSpPr>
          <p:spPr bwMode="auto">
            <a:xfrm>
              <a:off x="4338" y="1806"/>
              <a:ext cx="30" cy="36"/>
            </a:xfrm>
            <a:custGeom>
              <a:avLst/>
              <a:gdLst>
                <a:gd name="T0" fmla="*/ 30 w 30"/>
                <a:gd name="T1" fmla="*/ 24 h 36"/>
                <a:gd name="T2" fmla="*/ 30 w 30"/>
                <a:gd name="T3" fmla="*/ 30 h 36"/>
                <a:gd name="T4" fmla="*/ 24 w 30"/>
                <a:gd name="T5" fmla="*/ 36 h 36"/>
                <a:gd name="T6" fmla="*/ 24 w 30"/>
                <a:gd name="T7" fmla="*/ 30 h 36"/>
                <a:gd name="T8" fmla="*/ 18 w 30"/>
                <a:gd name="T9" fmla="*/ 24 h 36"/>
                <a:gd name="T10" fmla="*/ 12 w 30"/>
                <a:gd name="T11" fmla="*/ 24 h 36"/>
                <a:gd name="T12" fmla="*/ 6 w 30"/>
                <a:gd name="T13" fmla="*/ 18 h 36"/>
                <a:gd name="T14" fmla="*/ 0 w 30"/>
                <a:gd name="T15" fmla="*/ 30 h 36"/>
                <a:gd name="T16" fmla="*/ 0 w 30"/>
                <a:gd name="T17" fmla="*/ 24 h 36"/>
                <a:gd name="T18" fmla="*/ 6 w 30"/>
                <a:gd name="T19" fmla="*/ 12 h 36"/>
                <a:gd name="T20" fmla="*/ 12 w 30"/>
                <a:gd name="T21" fmla="*/ 18 h 36"/>
                <a:gd name="T22" fmla="*/ 12 w 30"/>
                <a:gd name="T23" fmla="*/ 12 h 36"/>
                <a:gd name="T24" fmla="*/ 12 w 30"/>
                <a:gd name="T25" fmla="*/ 6 h 36"/>
                <a:gd name="T26" fmla="*/ 18 w 30"/>
                <a:gd name="T27" fmla="*/ 6 h 36"/>
                <a:gd name="T28" fmla="*/ 12 w 30"/>
                <a:gd name="T29" fmla="*/ 0 h 36"/>
                <a:gd name="T30" fmla="*/ 24 w 30"/>
                <a:gd name="T31" fmla="*/ 0 h 36"/>
                <a:gd name="T32" fmla="*/ 30 w 30"/>
                <a:gd name="T33" fmla="*/ 6 h 36"/>
                <a:gd name="T34" fmla="*/ 30 w 30"/>
                <a:gd name="T35" fmla="*/ 12 h 36"/>
                <a:gd name="T36" fmla="*/ 24 w 30"/>
                <a:gd name="T37" fmla="*/ 12 h 36"/>
                <a:gd name="T38" fmla="*/ 24 w 30"/>
                <a:gd name="T39" fmla="*/ 18 h 36"/>
                <a:gd name="T40" fmla="*/ 30 w 30"/>
                <a:gd name="T4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6">
                  <a:moveTo>
                    <a:pt x="30" y="24"/>
                  </a:moveTo>
                  <a:lnTo>
                    <a:pt x="30" y="30"/>
                  </a:lnTo>
                  <a:lnTo>
                    <a:pt x="24" y="36"/>
                  </a:lnTo>
                  <a:lnTo>
                    <a:pt x="24" y="30"/>
                  </a:lnTo>
                  <a:lnTo>
                    <a:pt x="18" y="24"/>
                  </a:lnTo>
                  <a:lnTo>
                    <a:pt x="12" y="24"/>
                  </a:lnTo>
                  <a:lnTo>
                    <a:pt x="6" y="18"/>
                  </a:lnTo>
                  <a:lnTo>
                    <a:pt x="0" y="30"/>
                  </a:lnTo>
                  <a:lnTo>
                    <a:pt x="0" y="24"/>
                  </a:lnTo>
                  <a:lnTo>
                    <a:pt x="6" y="12"/>
                  </a:lnTo>
                  <a:lnTo>
                    <a:pt x="12" y="18"/>
                  </a:lnTo>
                  <a:lnTo>
                    <a:pt x="12" y="12"/>
                  </a:lnTo>
                  <a:lnTo>
                    <a:pt x="12" y="6"/>
                  </a:lnTo>
                  <a:lnTo>
                    <a:pt x="18" y="6"/>
                  </a:lnTo>
                  <a:lnTo>
                    <a:pt x="12" y="0"/>
                  </a:lnTo>
                  <a:lnTo>
                    <a:pt x="24" y="0"/>
                  </a:lnTo>
                  <a:lnTo>
                    <a:pt x="30" y="6"/>
                  </a:lnTo>
                  <a:lnTo>
                    <a:pt x="30" y="12"/>
                  </a:lnTo>
                  <a:lnTo>
                    <a:pt x="24" y="12"/>
                  </a:lnTo>
                  <a:lnTo>
                    <a:pt x="24"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49" name="Freeform 1277"/>
            <p:cNvSpPr>
              <a:spLocks/>
            </p:cNvSpPr>
            <p:nvPr/>
          </p:nvSpPr>
          <p:spPr bwMode="auto">
            <a:xfrm>
              <a:off x="3942" y="1878"/>
              <a:ext cx="36" cy="42"/>
            </a:xfrm>
            <a:custGeom>
              <a:avLst/>
              <a:gdLst>
                <a:gd name="T0" fmla="*/ 30 w 36"/>
                <a:gd name="T1" fmla="*/ 36 h 42"/>
                <a:gd name="T2" fmla="*/ 24 w 36"/>
                <a:gd name="T3" fmla="*/ 42 h 42"/>
                <a:gd name="T4" fmla="*/ 24 w 36"/>
                <a:gd name="T5" fmla="*/ 36 h 42"/>
                <a:gd name="T6" fmla="*/ 12 w 36"/>
                <a:gd name="T7" fmla="*/ 42 h 42"/>
                <a:gd name="T8" fmla="*/ 6 w 36"/>
                <a:gd name="T9" fmla="*/ 36 h 42"/>
                <a:gd name="T10" fmla="*/ 0 w 36"/>
                <a:gd name="T11" fmla="*/ 30 h 42"/>
                <a:gd name="T12" fmla="*/ 0 w 36"/>
                <a:gd name="T13" fmla="*/ 12 h 42"/>
                <a:gd name="T14" fmla="*/ 0 w 36"/>
                <a:gd name="T15" fmla="*/ 6 h 42"/>
                <a:gd name="T16" fmla="*/ 0 w 36"/>
                <a:gd name="T17" fmla="*/ 0 h 42"/>
                <a:gd name="T18" fmla="*/ 6 w 36"/>
                <a:gd name="T19" fmla="*/ 0 h 42"/>
                <a:gd name="T20" fmla="*/ 12 w 36"/>
                <a:gd name="T21" fmla="*/ 6 h 42"/>
                <a:gd name="T22" fmla="*/ 18 w 36"/>
                <a:gd name="T23" fmla="*/ 0 h 42"/>
                <a:gd name="T24" fmla="*/ 24 w 36"/>
                <a:gd name="T25" fmla="*/ 0 h 42"/>
                <a:gd name="T26" fmla="*/ 24 w 36"/>
                <a:gd name="T27" fmla="*/ 6 h 42"/>
                <a:gd name="T28" fmla="*/ 24 w 36"/>
                <a:gd name="T29" fmla="*/ 12 h 42"/>
                <a:gd name="T30" fmla="*/ 30 w 36"/>
                <a:gd name="T31" fmla="*/ 18 h 42"/>
                <a:gd name="T32" fmla="*/ 30 w 36"/>
                <a:gd name="T33" fmla="*/ 24 h 42"/>
                <a:gd name="T34" fmla="*/ 36 w 36"/>
                <a:gd name="T35" fmla="*/ 30 h 42"/>
                <a:gd name="T36" fmla="*/ 36 w 36"/>
                <a:gd name="T37" fmla="*/ 24 h 42"/>
                <a:gd name="T38" fmla="*/ 36 w 36"/>
                <a:gd name="T39" fmla="*/ 30 h 42"/>
                <a:gd name="T40" fmla="*/ 36 w 36"/>
                <a:gd name="T41" fmla="*/ 36 h 42"/>
                <a:gd name="T42" fmla="*/ 30 w 36"/>
                <a:gd name="T4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2">
                  <a:moveTo>
                    <a:pt x="30" y="36"/>
                  </a:moveTo>
                  <a:lnTo>
                    <a:pt x="24" y="42"/>
                  </a:lnTo>
                  <a:lnTo>
                    <a:pt x="24" y="36"/>
                  </a:lnTo>
                  <a:lnTo>
                    <a:pt x="12" y="42"/>
                  </a:lnTo>
                  <a:lnTo>
                    <a:pt x="6" y="36"/>
                  </a:lnTo>
                  <a:lnTo>
                    <a:pt x="0" y="30"/>
                  </a:lnTo>
                  <a:lnTo>
                    <a:pt x="0" y="12"/>
                  </a:lnTo>
                  <a:lnTo>
                    <a:pt x="0" y="6"/>
                  </a:lnTo>
                  <a:lnTo>
                    <a:pt x="0" y="0"/>
                  </a:lnTo>
                  <a:lnTo>
                    <a:pt x="6" y="0"/>
                  </a:lnTo>
                  <a:lnTo>
                    <a:pt x="12" y="6"/>
                  </a:lnTo>
                  <a:lnTo>
                    <a:pt x="18" y="0"/>
                  </a:lnTo>
                  <a:lnTo>
                    <a:pt x="24" y="0"/>
                  </a:lnTo>
                  <a:lnTo>
                    <a:pt x="24" y="6"/>
                  </a:lnTo>
                  <a:lnTo>
                    <a:pt x="24" y="12"/>
                  </a:lnTo>
                  <a:lnTo>
                    <a:pt x="30" y="18"/>
                  </a:lnTo>
                  <a:lnTo>
                    <a:pt x="30" y="24"/>
                  </a:lnTo>
                  <a:lnTo>
                    <a:pt x="36" y="30"/>
                  </a:lnTo>
                  <a:lnTo>
                    <a:pt x="36" y="24"/>
                  </a:lnTo>
                  <a:lnTo>
                    <a:pt x="36" y="30"/>
                  </a:lnTo>
                  <a:lnTo>
                    <a:pt x="36" y="36"/>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50" name="Freeform 1278"/>
            <p:cNvSpPr>
              <a:spLocks/>
            </p:cNvSpPr>
            <p:nvPr/>
          </p:nvSpPr>
          <p:spPr bwMode="auto">
            <a:xfrm>
              <a:off x="3024" y="1962"/>
              <a:ext cx="36" cy="42"/>
            </a:xfrm>
            <a:custGeom>
              <a:avLst/>
              <a:gdLst>
                <a:gd name="T0" fmla="*/ 36 w 36"/>
                <a:gd name="T1" fmla="*/ 42 h 42"/>
                <a:gd name="T2" fmla="*/ 24 w 36"/>
                <a:gd name="T3" fmla="*/ 42 h 42"/>
                <a:gd name="T4" fmla="*/ 0 w 36"/>
                <a:gd name="T5" fmla="*/ 42 h 42"/>
                <a:gd name="T6" fmla="*/ 0 w 36"/>
                <a:gd name="T7" fmla="*/ 36 h 42"/>
                <a:gd name="T8" fmla="*/ 0 w 36"/>
                <a:gd name="T9" fmla="*/ 0 h 42"/>
                <a:gd name="T10" fmla="*/ 36 w 36"/>
                <a:gd name="T11" fmla="*/ 0 h 42"/>
                <a:gd name="T12" fmla="*/ 36 w 36"/>
                <a:gd name="T13" fmla="*/ 24 h 42"/>
                <a:gd name="T14" fmla="*/ 36 w 3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36" y="42"/>
                  </a:moveTo>
                  <a:lnTo>
                    <a:pt x="24" y="42"/>
                  </a:lnTo>
                  <a:lnTo>
                    <a:pt x="0" y="42"/>
                  </a:lnTo>
                  <a:lnTo>
                    <a:pt x="0" y="36"/>
                  </a:lnTo>
                  <a:lnTo>
                    <a:pt x="0" y="0"/>
                  </a:lnTo>
                  <a:lnTo>
                    <a:pt x="36" y="0"/>
                  </a:lnTo>
                  <a:lnTo>
                    <a:pt x="36" y="24"/>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51" name="Freeform 1279"/>
            <p:cNvSpPr>
              <a:spLocks noEditPoints="1"/>
            </p:cNvSpPr>
            <p:nvPr/>
          </p:nvSpPr>
          <p:spPr bwMode="auto">
            <a:xfrm>
              <a:off x="4230" y="1830"/>
              <a:ext cx="42" cy="36"/>
            </a:xfrm>
            <a:custGeom>
              <a:avLst/>
              <a:gdLst>
                <a:gd name="T0" fmla="*/ 24 w 42"/>
                <a:gd name="T1" fmla="*/ 36 h 36"/>
                <a:gd name="T2" fmla="*/ 0 w 42"/>
                <a:gd name="T3" fmla="*/ 12 h 36"/>
                <a:gd name="T4" fmla="*/ 0 w 42"/>
                <a:gd name="T5" fmla="*/ 6 h 36"/>
                <a:gd name="T6" fmla="*/ 6 w 42"/>
                <a:gd name="T7" fmla="*/ 6 h 36"/>
                <a:gd name="T8" fmla="*/ 6 w 42"/>
                <a:gd name="T9" fmla="*/ 0 h 36"/>
                <a:gd name="T10" fmla="*/ 12 w 42"/>
                <a:gd name="T11" fmla="*/ 0 h 36"/>
                <a:gd name="T12" fmla="*/ 12 w 42"/>
                <a:gd name="T13" fmla="*/ 6 h 36"/>
                <a:gd name="T14" fmla="*/ 18 w 42"/>
                <a:gd name="T15" fmla="*/ 6 h 36"/>
                <a:gd name="T16" fmla="*/ 18 w 42"/>
                <a:gd name="T17" fmla="*/ 12 h 36"/>
                <a:gd name="T18" fmla="*/ 24 w 42"/>
                <a:gd name="T19" fmla="*/ 12 h 36"/>
                <a:gd name="T20" fmla="*/ 30 w 42"/>
                <a:gd name="T21" fmla="*/ 12 h 36"/>
                <a:gd name="T22" fmla="*/ 30 w 42"/>
                <a:gd name="T23" fmla="*/ 18 h 36"/>
                <a:gd name="T24" fmla="*/ 36 w 42"/>
                <a:gd name="T25" fmla="*/ 18 h 36"/>
                <a:gd name="T26" fmla="*/ 42 w 42"/>
                <a:gd name="T27" fmla="*/ 18 h 36"/>
                <a:gd name="T28" fmla="*/ 42 w 42"/>
                <a:gd name="T29" fmla="*/ 36 h 36"/>
                <a:gd name="T30" fmla="*/ 36 w 42"/>
                <a:gd name="T31" fmla="*/ 36 h 36"/>
                <a:gd name="T32" fmla="*/ 30 w 42"/>
                <a:gd name="T33" fmla="*/ 30 h 36"/>
                <a:gd name="T34" fmla="*/ 24 w 42"/>
                <a:gd name="T35" fmla="*/ 30 h 36"/>
                <a:gd name="T36" fmla="*/ 24 w 42"/>
                <a:gd name="T37" fmla="*/ 36 h 36"/>
                <a:gd name="T38" fmla="*/ 24 w 42"/>
                <a:gd name="T39" fmla="*/ 12 h 36"/>
                <a:gd name="T40" fmla="*/ 18 w 42"/>
                <a:gd name="T41" fmla="*/ 12 h 36"/>
                <a:gd name="T42" fmla="*/ 18 w 42"/>
                <a:gd name="T43" fmla="*/ 18 h 36"/>
                <a:gd name="T44" fmla="*/ 24 w 42"/>
                <a:gd name="T45" fmla="*/ 18 h 36"/>
                <a:gd name="T46" fmla="*/ 24 w 42"/>
                <a:gd name="T47"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6">
                  <a:moveTo>
                    <a:pt x="24" y="36"/>
                  </a:moveTo>
                  <a:lnTo>
                    <a:pt x="0" y="12"/>
                  </a:lnTo>
                  <a:lnTo>
                    <a:pt x="0" y="6"/>
                  </a:lnTo>
                  <a:lnTo>
                    <a:pt x="6" y="6"/>
                  </a:lnTo>
                  <a:lnTo>
                    <a:pt x="6" y="0"/>
                  </a:lnTo>
                  <a:lnTo>
                    <a:pt x="12" y="0"/>
                  </a:lnTo>
                  <a:lnTo>
                    <a:pt x="12" y="6"/>
                  </a:lnTo>
                  <a:lnTo>
                    <a:pt x="18" y="6"/>
                  </a:lnTo>
                  <a:lnTo>
                    <a:pt x="18" y="12"/>
                  </a:lnTo>
                  <a:lnTo>
                    <a:pt x="24" y="12"/>
                  </a:lnTo>
                  <a:lnTo>
                    <a:pt x="30" y="12"/>
                  </a:lnTo>
                  <a:lnTo>
                    <a:pt x="30" y="18"/>
                  </a:lnTo>
                  <a:lnTo>
                    <a:pt x="36" y="18"/>
                  </a:lnTo>
                  <a:lnTo>
                    <a:pt x="42" y="18"/>
                  </a:lnTo>
                  <a:lnTo>
                    <a:pt x="42" y="36"/>
                  </a:lnTo>
                  <a:lnTo>
                    <a:pt x="36" y="36"/>
                  </a:lnTo>
                  <a:lnTo>
                    <a:pt x="30" y="30"/>
                  </a:lnTo>
                  <a:lnTo>
                    <a:pt x="24" y="30"/>
                  </a:lnTo>
                  <a:lnTo>
                    <a:pt x="24" y="36"/>
                  </a:lnTo>
                  <a:close/>
                  <a:moveTo>
                    <a:pt x="24" y="12"/>
                  </a:moveTo>
                  <a:lnTo>
                    <a:pt x="18" y="12"/>
                  </a:lnTo>
                  <a:lnTo>
                    <a:pt x="18" y="18"/>
                  </a:lnTo>
                  <a:lnTo>
                    <a:pt x="24" y="18"/>
                  </a:lnTo>
                  <a:lnTo>
                    <a:pt x="24" y="1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52" name="Freeform 1280"/>
            <p:cNvSpPr>
              <a:spLocks/>
            </p:cNvSpPr>
            <p:nvPr/>
          </p:nvSpPr>
          <p:spPr bwMode="auto">
            <a:xfrm>
              <a:off x="2976" y="1962"/>
              <a:ext cx="48" cy="36"/>
            </a:xfrm>
            <a:custGeom>
              <a:avLst/>
              <a:gdLst>
                <a:gd name="T0" fmla="*/ 48 w 48"/>
                <a:gd name="T1" fmla="*/ 36 h 36"/>
                <a:gd name="T2" fmla="*/ 6 w 48"/>
                <a:gd name="T3" fmla="*/ 36 h 36"/>
                <a:gd name="T4" fmla="*/ 6 w 48"/>
                <a:gd name="T5" fmla="*/ 30 h 36"/>
                <a:gd name="T6" fmla="*/ 0 w 48"/>
                <a:gd name="T7" fmla="*/ 30 h 36"/>
                <a:gd name="T8" fmla="*/ 0 w 48"/>
                <a:gd name="T9" fmla="*/ 12 h 36"/>
                <a:gd name="T10" fmla="*/ 6 w 48"/>
                <a:gd name="T11" fmla="*/ 6 h 36"/>
                <a:gd name="T12" fmla="*/ 24 w 48"/>
                <a:gd name="T13" fmla="*/ 6 h 36"/>
                <a:gd name="T14" fmla="*/ 24 w 48"/>
                <a:gd name="T15" fmla="*/ 0 h 36"/>
                <a:gd name="T16" fmla="*/ 48 w 48"/>
                <a:gd name="T17" fmla="*/ 0 h 36"/>
                <a:gd name="T18" fmla="*/ 48 w 48"/>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6">
                  <a:moveTo>
                    <a:pt x="48" y="36"/>
                  </a:moveTo>
                  <a:lnTo>
                    <a:pt x="6" y="36"/>
                  </a:lnTo>
                  <a:lnTo>
                    <a:pt x="6" y="30"/>
                  </a:lnTo>
                  <a:lnTo>
                    <a:pt x="0" y="30"/>
                  </a:lnTo>
                  <a:lnTo>
                    <a:pt x="0" y="12"/>
                  </a:lnTo>
                  <a:lnTo>
                    <a:pt x="6" y="6"/>
                  </a:lnTo>
                  <a:lnTo>
                    <a:pt x="24" y="6"/>
                  </a:lnTo>
                  <a:lnTo>
                    <a:pt x="24" y="0"/>
                  </a:lnTo>
                  <a:lnTo>
                    <a:pt x="48" y="0"/>
                  </a:lnTo>
                  <a:lnTo>
                    <a:pt x="4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53" name="Freeform 1281"/>
            <p:cNvSpPr>
              <a:spLocks/>
            </p:cNvSpPr>
            <p:nvPr/>
          </p:nvSpPr>
          <p:spPr bwMode="auto">
            <a:xfrm>
              <a:off x="4272" y="1824"/>
              <a:ext cx="12" cy="6"/>
            </a:xfrm>
            <a:custGeom>
              <a:avLst/>
              <a:gdLst>
                <a:gd name="T0" fmla="*/ 6 w 12"/>
                <a:gd name="T1" fmla="*/ 0 h 6"/>
                <a:gd name="T2" fmla="*/ 12 w 12"/>
                <a:gd name="T3" fmla="*/ 0 h 6"/>
                <a:gd name="T4" fmla="*/ 12 w 12"/>
                <a:gd name="T5" fmla="*/ 6 h 6"/>
                <a:gd name="T6" fmla="*/ 6 w 12"/>
                <a:gd name="T7" fmla="*/ 6 h 6"/>
                <a:gd name="T8" fmla="*/ 0 w 12"/>
                <a:gd name="T9" fmla="*/ 6 h 6"/>
                <a:gd name="T10" fmla="*/ 0 w 12"/>
                <a:gd name="T11" fmla="*/ 0 h 6"/>
                <a:gd name="T12" fmla="*/ 6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6" y="0"/>
                  </a:moveTo>
                  <a:lnTo>
                    <a:pt x="12" y="0"/>
                  </a:lnTo>
                  <a:lnTo>
                    <a:pt x="12" y="6"/>
                  </a:lnTo>
                  <a:lnTo>
                    <a:pt x="6" y="6"/>
                  </a:lnTo>
                  <a:lnTo>
                    <a:pt x="0" y="6"/>
                  </a:lnTo>
                  <a:lnTo>
                    <a:pt x="0" y="0"/>
                  </a:lnTo>
                  <a:lnTo>
                    <a:pt x="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54" name="Freeform 1282"/>
            <p:cNvSpPr>
              <a:spLocks/>
            </p:cNvSpPr>
            <p:nvPr/>
          </p:nvSpPr>
          <p:spPr bwMode="auto">
            <a:xfrm>
              <a:off x="3660" y="1920"/>
              <a:ext cx="36" cy="24"/>
            </a:xfrm>
            <a:custGeom>
              <a:avLst/>
              <a:gdLst>
                <a:gd name="T0" fmla="*/ 18 w 36"/>
                <a:gd name="T1" fmla="*/ 12 h 24"/>
                <a:gd name="T2" fmla="*/ 12 w 36"/>
                <a:gd name="T3" fmla="*/ 12 h 24"/>
                <a:gd name="T4" fmla="*/ 12 w 36"/>
                <a:gd name="T5" fmla="*/ 18 h 24"/>
                <a:gd name="T6" fmla="*/ 6 w 36"/>
                <a:gd name="T7" fmla="*/ 18 h 24"/>
                <a:gd name="T8" fmla="*/ 6 w 36"/>
                <a:gd name="T9" fmla="*/ 24 h 24"/>
                <a:gd name="T10" fmla="*/ 0 w 36"/>
                <a:gd name="T11" fmla="*/ 0 h 24"/>
                <a:gd name="T12" fmla="*/ 6 w 36"/>
                <a:gd name="T13" fmla="*/ 0 h 24"/>
                <a:gd name="T14" fmla="*/ 30 w 36"/>
                <a:gd name="T15" fmla="*/ 0 h 24"/>
                <a:gd name="T16" fmla="*/ 36 w 36"/>
                <a:gd name="T17" fmla="*/ 0 h 24"/>
                <a:gd name="T18" fmla="*/ 30 w 36"/>
                <a:gd name="T19" fmla="*/ 6 h 24"/>
                <a:gd name="T20" fmla="*/ 36 w 36"/>
                <a:gd name="T21" fmla="*/ 6 h 24"/>
                <a:gd name="T22" fmla="*/ 24 w 36"/>
                <a:gd name="T23" fmla="*/ 12 h 24"/>
                <a:gd name="T24" fmla="*/ 18 w 36"/>
                <a:gd name="T2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4">
                  <a:moveTo>
                    <a:pt x="18" y="12"/>
                  </a:moveTo>
                  <a:lnTo>
                    <a:pt x="12" y="12"/>
                  </a:lnTo>
                  <a:lnTo>
                    <a:pt x="12" y="18"/>
                  </a:lnTo>
                  <a:lnTo>
                    <a:pt x="6" y="18"/>
                  </a:lnTo>
                  <a:lnTo>
                    <a:pt x="6" y="24"/>
                  </a:lnTo>
                  <a:lnTo>
                    <a:pt x="0" y="0"/>
                  </a:lnTo>
                  <a:lnTo>
                    <a:pt x="6" y="0"/>
                  </a:lnTo>
                  <a:lnTo>
                    <a:pt x="30" y="0"/>
                  </a:lnTo>
                  <a:lnTo>
                    <a:pt x="36" y="0"/>
                  </a:lnTo>
                  <a:lnTo>
                    <a:pt x="30" y="6"/>
                  </a:lnTo>
                  <a:lnTo>
                    <a:pt x="36" y="6"/>
                  </a:lnTo>
                  <a:lnTo>
                    <a:pt x="24" y="12"/>
                  </a:lnTo>
                  <a:lnTo>
                    <a:pt x="18"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55" name="Freeform 1283"/>
            <p:cNvSpPr>
              <a:spLocks/>
            </p:cNvSpPr>
            <p:nvPr/>
          </p:nvSpPr>
          <p:spPr bwMode="auto">
            <a:xfrm>
              <a:off x="834" y="1686"/>
              <a:ext cx="54" cy="78"/>
            </a:xfrm>
            <a:custGeom>
              <a:avLst/>
              <a:gdLst>
                <a:gd name="T0" fmla="*/ 12 w 54"/>
                <a:gd name="T1" fmla="*/ 48 h 78"/>
                <a:gd name="T2" fmla="*/ 12 w 54"/>
                <a:gd name="T3" fmla="*/ 36 h 78"/>
                <a:gd name="T4" fmla="*/ 6 w 54"/>
                <a:gd name="T5" fmla="*/ 36 h 78"/>
                <a:gd name="T6" fmla="*/ 12 w 54"/>
                <a:gd name="T7" fmla="*/ 30 h 78"/>
                <a:gd name="T8" fmla="*/ 6 w 54"/>
                <a:gd name="T9" fmla="*/ 30 h 78"/>
                <a:gd name="T10" fmla="*/ 6 w 54"/>
                <a:gd name="T11" fmla="*/ 24 h 78"/>
                <a:gd name="T12" fmla="*/ 6 w 54"/>
                <a:gd name="T13" fmla="*/ 18 h 78"/>
                <a:gd name="T14" fmla="*/ 6 w 54"/>
                <a:gd name="T15" fmla="*/ 12 h 78"/>
                <a:gd name="T16" fmla="*/ 0 w 54"/>
                <a:gd name="T17" fmla="*/ 6 h 78"/>
                <a:gd name="T18" fmla="*/ 0 w 54"/>
                <a:gd name="T19" fmla="*/ 0 h 78"/>
                <a:gd name="T20" fmla="*/ 6 w 54"/>
                <a:gd name="T21" fmla="*/ 0 h 78"/>
                <a:gd name="T22" fmla="*/ 42 w 54"/>
                <a:gd name="T23" fmla="*/ 12 h 78"/>
                <a:gd name="T24" fmla="*/ 42 w 54"/>
                <a:gd name="T25" fmla="*/ 18 h 78"/>
                <a:gd name="T26" fmla="*/ 48 w 54"/>
                <a:gd name="T27" fmla="*/ 18 h 78"/>
                <a:gd name="T28" fmla="*/ 48 w 54"/>
                <a:gd name="T29" fmla="*/ 24 h 78"/>
                <a:gd name="T30" fmla="*/ 48 w 54"/>
                <a:gd name="T31" fmla="*/ 30 h 78"/>
                <a:gd name="T32" fmla="*/ 54 w 54"/>
                <a:gd name="T33" fmla="*/ 30 h 78"/>
                <a:gd name="T34" fmla="*/ 54 w 54"/>
                <a:gd name="T35" fmla="*/ 36 h 78"/>
                <a:gd name="T36" fmla="*/ 48 w 54"/>
                <a:gd name="T37" fmla="*/ 42 h 78"/>
                <a:gd name="T38" fmla="*/ 54 w 54"/>
                <a:gd name="T39" fmla="*/ 42 h 78"/>
                <a:gd name="T40" fmla="*/ 54 w 54"/>
                <a:gd name="T41" fmla="*/ 48 h 78"/>
                <a:gd name="T42" fmla="*/ 54 w 54"/>
                <a:gd name="T43" fmla="*/ 54 h 78"/>
                <a:gd name="T44" fmla="*/ 54 w 54"/>
                <a:gd name="T45" fmla="*/ 60 h 78"/>
                <a:gd name="T46" fmla="*/ 54 w 54"/>
                <a:gd name="T47" fmla="*/ 66 h 78"/>
                <a:gd name="T48" fmla="*/ 48 w 54"/>
                <a:gd name="T49" fmla="*/ 66 h 78"/>
                <a:gd name="T50" fmla="*/ 54 w 54"/>
                <a:gd name="T51" fmla="*/ 66 h 78"/>
                <a:gd name="T52" fmla="*/ 48 w 54"/>
                <a:gd name="T53" fmla="*/ 72 h 78"/>
                <a:gd name="T54" fmla="*/ 42 w 54"/>
                <a:gd name="T55" fmla="*/ 78 h 78"/>
                <a:gd name="T56" fmla="*/ 36 w 54"/>
                <a:gd name="T57" fmla="*/ 72 h 78"/>
                <a:gd name="T58" fmla="*/ 42 w 54"/>
                <a:gd name="T59" fmla="*/ 54 h 78"/>
                <a:gd name="T60" fmla="*/ 36 w 54"/>
                <a:gd name="T61" fmla="*/ 54 h 78"/>
                <a:gd name="T62" fmla="*/ 30 w 54"/>
                <a:gd name="T63" fmla="*/ 48 h 78"/>
                <a:gd name="T64" fmla="*/ 24 w 54"/>
                <a:gd name="T65" fmla="*/ 48 h 78"/>
                <a:gd name="T66" fmla="*/ 18 w 54"/>
                <a:gd name="T67" fmla="*/ 48 h 78"/>
                <a:gd name="T68" fmla="*/ 12 w 54"/>
                <a:gd name="T69"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78">
                  <a:moveTo>
                    <a:pt x="12" y="48"/>
                  </a:moveTo>
                  <a:lnTo>
                    <a:pt x="12" y="36"/>
                  </a:lnTo>
                  <a:lnTo>
                    <a:pt x="6" y="36"/>
                  </a:lnTo>
                  <a:lnTo>
                    <a:pt x="12" y="30"/>
                  </a:lnTo>
                  <a:lnTo>
                    <a:pt x="6" y="30"/>
                  </a:lnTo>
                  <a:lnTo>
                    <a:pt x="6" y="24"/>
                  </a:lnTo>
                  <a:lnTo>
                    <a:pt x="6" y="18"/>
                  </a:lnTo>
                  <a:lnTo>
                    <a:pt x="6" y="12"/>
                  </a:lnTo>
                  <a:lnTo>
                    <a:pt x="0" y="6"/>
                  </a:lnTo>
                  <a:lnTo>
                    <a:pt x="0" y="0"/>
                  </a:lnTo>
                  <a:lnTo>
                    <a:pt x="6" y="0"/>
                  </a:lnTo>
                  <a:lnTo>
                    <a:pt x="42" y="12"/>
                  </a:lnTo>
                  <a:lnTo>
                    <a:pt x="42" y="18"/>
                  </a:lnTo>
                  <a:lnTo>
                    <a:pt x="48" y="18"/>
                  </a:lnTo>
                  <a:lnTo>
                    <a:pt x="48" y="24"/>
                  </a:lnTo>
                  <a:lnTo>
                    <a:pt x="48" y="30"/>
                  </a:lnTo>
                  <a:lnTo>
                    <a:pt x="54" y="30"/>
                  </a:lnTo>
                  <a:lnTo>
                    <a:pt x="54" y="36"/>
                  </a:lnTo>
                  <a:lnTo>
                    <a:pt x="48" y="42"/>
                  </a:lnTo>
                  <a:lnTo>
                    <a:pt x="54" y="42"/>
                  </a:lnTo>
                  <a:lnTo>
                    <a:pt x="54" y="48"/>
                  </a:lnTo>
                  <a:lnTo>
                    <a:pt x="54" y="54"/>
                  </a:lnTo>
                  <a:lnTo>
                    <a:pt x="54" y="60"/>
                  </a:lnTo>
                  <a:lnTo>
                    <a:pt x="54" y="66"/>
                  </a:lnTo>
                  <a:lnTo>
                    <a:pt x="48" y="66"/>
                  </a:lnTo>
                  <a:lnTo>
                    <a:pt x="54" y="66"/>
                  </a:lnTo>
                  <a:lnTo>
                    <a:pt x="48" y="72"/>
                  </a:lnTo>
                  <a:lnTo>
                    <a:pt x="42" y="78"/>
                  </a:lnTo>
                  <a:lnTo>
                    <a:pt x="36" y="72"/>
                  </a:lnTo>
                  <a:lnTo>
                    <a:pt x="42" y="54"/>
                  </a:lnTo>
                  <a:lnTo>
                    <a:pt x="36" y="54"/>
                  </a:lnTo>
                  <a:lnTo>
                    <a:pt x="30" y="48"/>
                  </a:lnTo>
                  <a:lnTo>
                    <a:pt x="24" y="48"/>
                  </a:lnTo>
                  <a:lnTo>
                    <a:pt x="18" y="48"/>
                  </a:lnTo>
                  <a:lnTo>
                    <a:pt x="12"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56" name="Freeform 1284"/>
            <p:cNvSpPr>
              <a:spLocks/>
            </p:cNvSpPr>
            <p:nvPr/>
          </p:nvSpPr>
          <p:spPr bwMode="auto">
            <a:xfrm>
              <a:off x="996" y="1734"/>
              <a:ext cx="42" cy="66"/>
            </a:xfrm>
            <a:custGeom>
              <a:avLst/>
              <a:gdLst>
                <a:gd name="T0" fmla="*/ 0 w 42"/>
                <a:gd name="T1" fmla="*/ 48 h 66"/>
                <a:gd name="T2" fmla="*/ 0 w 42"/>
                <a:gd name="T3" fmla="*/ 42 h 66"/>
                <a:gd name="T4" fmla="*/ 6 w 42"/>
                <a:gd name="T5" fmla="*/ 18 h 66"/>
                <a:gd name="T6" fmla="*/ 18 w 42"/>
                <a:gd name="T7" fmla="*/ 12 h 66"/>
                <a:gd name="T8" fmla="*/ 24 w 42"/>
                <a:gd name="T9" fmla="*/ 6 h 66"/>
                <a:gd name="T10" fmla="*/ 24 w 42"/>
                <a:gd name="T11" fmla="*/ 0 h 66"/>
                <a:gd name="T12" fmla="*/ 42 w 42"/>
                <a:gd name="T13" fmla="*/ 30 h 66"/>
                <a:gd name="T14" fmla="*/ 36 w 42"/>
                <a:gd name="T15" fmla="*/ 30 h 66"/>
                <a:gd name="T16" fmla="*/ 36 w 42"/>
                <a:gd name="T17" fmla="*/ 36 h 66"/>
                <a:gd name="T18" fmla="*/ 36 w 42"/>
                <a:gd name="T19" fmla="*/ 48 h 66"/>
                <a:gd name="T20" fmla="*/ 36 w 42"/>
                <a:gd name="T21" fmla="*/ 54 h 66"/>
                <a:gd name="T22" fmla="*/ 36 w 42"/>
                <a:gd name="T23" fmla="*/ 60 h 66"/>
                <a:gd name="T24" fmla="*/ 30 w 42"/>
                <a:gd name="T25" fmla="*/ 60 h 66"/>
                <a:gd name="T26" fmla="*/ 30 w 42"/>
                <a:gd name="T27" fmla="*/ 66 h 66"/>
                <a:gd name="T28" fmla="*/ 24 w 42"/>
                <a:gd name="T29" fmla="*/ 66 h 66"/>
                <a:gd name="T30" fmla="*/ 24 w 42"/>
                <a:gd name="T31" fmla="*/ 60 h 66"/>
                <a:gd name="T32" fmla="*/ 24 w 42"/>
                <a:gd name="T33" fmla="*/ 54 h 66"/>
                <a:gd name="T34" fmla="*/ 18 w 42"/>
                <a:gd name="T35" fmla="*/ 54 h 66"/>
                <a:gd name="T36" fmla="*/ 12 w 42"/>
                <a:gd name="T37" fmla="*/ 60 h 66"/>
                <a:gd name="T38" fmla="*/ 0 w 42"/>
                <a:gd name="T39"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6">
                  <a:moveTo>
                    <a:pt x="0" y="48"/>
                  </a:moveTo>
                  <a:lnTo>
                    <a:pt x="0" y="42"/>
                  </a:lnTo>
                  <a:lnTo>
                    <a:pt x="6" y="18"/>
                  </a:lnTo>
                  <a:lnTo>
                    <a:pt x="18" y="12"/>
                  </a:lnTo>
                  <a:lnTo>
                    <a:pt x="24" y="6"/>
                  </a:lnTo>
                  <a:lnTo>
                    <a:pt x="24" y="0"/>
                  </a:lnTo>
                  <a:lnTo>
                    <a:pt x="42" y="30"/>
                  </a:lnTo>
                  <a:lnTo>
                    <a:pt x="36" y="30"/>
                  </a:lnTo>
                  <a:lnTo>
                    <a:pt x="36" y="36"/>
                  </a:lnTo>
                  <a:lnTo>
                    <a:pt x="36" y="48"/>
                  </a:lnTo>
                  <a:lnTo>
                    <a:pt x="36" y="54"/>
                  </a:lnTo>
                  <a:lnTo>
                    <a:pt x="36" y="60"/>
                  </a:lnTo>
                  <a:lnTo>
                    <a:pt x="30" y="60"/>
                  </a:lnTo>
                  <a:lnTo>
                    <a:pt x="30" y="66"/>
                  </a:lnTo>
                  <a:lnTo>
                    <a:pt x="24" y="66"/>
                  </a:lnTo>
                  <a:lnTo>
                    <a:pt x="24" y="60"/>
                  </a:lnTo>
                  <a:lnTo>
                    <a:pt x="24" y="54"/>
                  </a:lnTo>
                  <a:lnTo>
                    <a:pt x="18" y="54"/>
                  </a:lnTo>
                  <a:lnTo>
                    <a:pt x="12" y="60"/>
                  </a:lnTo>
                  <a:lnTo>
                    <a:pt x="0"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57" name="Freeform 1285"/>
            <p:cNvSpPr>
              <a:spLocks/>
            </p:cNvSpPr>
            <p:nvPr/>
          </p:nvSpPr>
          <p:spPr bwMode="auto">
            <a:xfrm>
              <a:off x="3624" y="1920"/>
              <a:ext cx="42" cy="36"/>
            </a:xfrm>
            <a:custGeom>
              <a:avLst/>
              <a:gdLst>
                <a:gd name="T0" fmla="*/ 12 w 42"/>
                <a:gd name="T1" fmla="*/ 36 h 36"/>
                <a:gd name="T2" fmla="*/ 12 w 42"/>
                <a:gd name="T3" fmla="*/ 24 h 36"/>
                <a:gd name="T4" fmla="*/ 6 w 42"/>
                <a:gd name="T5" fmla="*/ 24 h 36"/>
                <a:gd name="T6" fmla="*/ 0 w 42"/>
                <a:gd name="T7" fmla="*/ 12 h 36"/>
                <a:gd name="T8" fmla="*/ 6 w 42"/>
                <a:gd name="T9" fmla="*/ 12 h 36"/>
                <a:gd name="T10" fmla="*/ 6 w 42"/>
                <a:gd name="T11" fmla="*/ 6 h 36"/>
                <a:gd name="T12" fmla="*/ 12 w 42"/>
                <a:gd name="T13" fmla="*/ 6 h 36"/>
                <a:gd name="T14" fmla="*/ 12 w 42"/>
                <a:gd name="T15" fmla="*/ 0 h 36"/>
                <a:gd name="T16" fmla="*/ 18 w 42"/>
                <a:gd name="T17" fmla="*/ 0 h 36"/>
                <a:gd name="T18" fmla="*/ 36 w 42"/>
                <a:gd name="T19" fmla="*/ 0 h 36"/>
                <a:gd name="T20" fmla="*/ 42 w 42"/>
                <a:gd name="T21" fmla="*/ 24 h 36"/>
                <a:gd name="T22" fmla="*/ 36 w 42"/>
                <a:gd name="T23" fmla="*/ 18 h 36"/>
                <a:gd name="T24" fmla="*/ 30 w 42"/>
                <a:gd name="T25" fmla="*/ 18 h 36"/>
                <a:gd name="T26" fmla="*/ 24 w 42"/>
                <a:gd name="T27" fmla="*/ 18 h 36"/>
                <a:gd name="T28" fmla="*/ 24 w 42"/>
                <a:gd name="T29" fmla="*/ 24 h 36"/>
                <a:gd name="T30" fmla="*/ 24 w 42"/>
                <a:gd name="T31" fmla="*/ 36 h 36"/>
                <a:gd name="T32" fmla="*/ 18 w 42"/>
                <a:gd name="T33" fmla="*/ 36 h 36"/>
                <a:gd name="T34" fmla="*/ 12 w 42"/>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6">
                  <a:moveTo>
                    <a:pt x="12" y="36"/>
                  </a:moveTo>
                  <a:lnTo>
                    <a:pt x="12" y="24"/>
                  </a:lnTo>
                  <a:lnTo>
                    <a:pt x="6" y="24"/>
                  </a:lnTo>
                  <a:lnTo>
                    <a:pt x="0" y="12"/>
                  </a:lnTo>
                  <a:lnTo>
                    <a:pt x="6" y="12"/>
                  </a:lnTo>
                  <a:lnTo>
                    <a:pt x="6" y="6"/>
                  </a:lnTo>
                  <a:lnTo>
                    <a:pt x="12" y="6"/>
                  </a:lnTo>
                  <a:lnTo>
                    <a:pt x="12" y="0"/>
                  </a:lnTo>
                  <a:lnTo>
                    <a:pt x="18" y="0"/>
                  </a:lnTo>
                  <a:lnTo>
                    <a:pt x="36" y="0"/>
                  </a:lnTo>
                  <a:lnTo>
                    <a:pt x="42" y="24"/>
                  </a:lnTo>
                  <a:lnTo>
                    <a:pt x="36" y="18"/>
                  </a:lnTo>
                  <a:lnTo>
                    <a:pt x="30" y="18"/>
                  </a:lnTo>
                  <a:lnTo>
                    <a:pt x="24" y="18"/>
                  </a:lnTo>
                  <a:lnTo>
                    <a:pt x="24" y="24"/>
                  </a:lnTo>
                  <a:lnTo>
                    <a:pt x="24" y="36"/>
                  </a:lnTo>
                  <a:lnTo>
                    <a:pt x="18"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58" name="Freeform 1286"/>
            <p:cNvSpPr>
              <a:spLocks/>
            </p:cNvSpPr>
            <p:nvPr/>
          </p:nvSpPr>
          <p:spPr bwMode="auto">
            <a:xfrm>
              <a:off x="3078" y="1962"/>
              <a:ext cx="36" cy="48"/>
            </a:xfrm>
            <a:custGeom>
              <a:avLst/>
              <a:gdLst>
                <a:gd name="T0" fmla="*/ 30 w 36"/>
                <a:gd name="T1" fmla="*/ 48 h 48"/>
                <a:gd name="T2" fmla="*/ 18 w 36"/>
                <a:gd name="T3" fmla="*/ 48 h 48"/>
                <a:gd name="T4" fmla="*/ 0 w 36"/>
                <a:gd name="T5" fmla="*/ 30 h 48"/>
                <a:gd name="T6" fmla="*/ 0 w 36"/>
                <a:gd name="T7" fmla="*/ 24 h 48"/>
                <a:gd name="T8" fmla="*/ 18 w 36"/>
                <a:gd name="T9" fmla="*/ 24 h 48"/>
                <a:gd name="T10" fmla="*/ 24 w 36"/>
                <a:gd name="T11" fmla="*/ 0 h 48"/>
                <a:gd name="T12" fmla="*/ 30 w 36"/>
                <a:gd name="T13" fmla="*/ 6 h 48"/>
                <a:gd name="T14" fmla="*/ 36 w 36"/>
                <a:gd name="T15" fmla="*/ 12 h 48"/>
                <a:gd name="T16" fmla="*/ 36 w 36"/>
                <a:gd name="T17" fmla="*/ 18 h 48"/>
                <a:gd name="T18" fmla="*/ 30 w 36"/>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30" y="48"/>
                  </a:moveTo>
                  <a:lnTo>
                    <a:pt x="18" y="48"/>
                  </a:lnTo>
                  <a:lnTo>
                    <a:pt x="0" y="30"/>
                  </a:lnTo>
                  <a:lnTo>
                    <a:pt x="0" y="24"/>
                  </a:lnTo>
                  <a:lnTo>
                    <a:pt x="18" y="24"/>
                  </a:lnTo>
                  <a:lnTo>
                    <a:pt x="24" y="0"/>
                  </a:lnTo>
                  <a:lnTo>
                    <a:pt x="30" y="6"/>
                  </a:lnTo>
                  <a:lnTo>
                    <a:pt x="36" y="12"/>
                  </a:lnTo>
                  <a:lnTo>
                    <a:pt x="36" y="18"/>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59" name="Freeform 1287"/>
            <p:cNvSpPr>
              <a:spLocks/>
            </p:cNvSpPr>
            <p:nvPr/>
          </p:nvSpPr>
          <p:spPr bwMode="auto">
            <a:xfrm>
              <a:off x="3396" y="1944"/>
              <a:ext cx="36" cy="30"/>
            </a:xfrm>
            <a:custGeom>
              <a:avLst/>
              <a:gdLst>
                <a:gd name="T0" fmla="*/ 0 w 36"/>
                <a:gd name="T1" fmla="*/ 30 h 30"/>
                <a:gd name="T2" fmla="*/ 0 w 36"/>
                <a:gd name="T3" fmla="*/ 12 h 30"/>
                <a:gd name="T4" fmla="*/ 0 w 36"/>
                <a:gd name="T5" fmla="*/ 0 h 30"/>
                <a:gd name="T6" fmla="*/ 24 w 36"/>
                <a:gd name="T7" fmla="*/ 0 h 30"/>
                <a:gd name="T8" fmla="*/ 24 w 36"/>
                <a:gd name="T9" fmla="*/ 6 h 30"/>
                <a:gd name="T10" fmla="*/ 36 w 36"/>
                <a:gd name="T11" fmla="*/ 6 h 30"/>
                <a:gd name="T12" fmla="*/ 36 w 36"/>
                <a:gd name="T13" fmla="*/ 18 h 30"/>
                <a:gd name="T14" fmla="*/ 30 w 36"/>
                <a:gd name="T15" fmla="*/ 18 h 30"/>
                <a:gd name="T16" fmla="*/ 36 w 36"/>
                <a:gd name="T17" fmla="*/ 24 h 30"/>
                <a:gd name="T18" fmla="*/ 30 w 36"/>
                <a:gd name="T19" fmla="*/ 24 h 30"/>
                <a:gd name="T20" fmla="*/ 36 w 36"/>
                <a:gd name="T21" fmla="*/ 30 h 30"/>
                <a:gd name="T22" fmla="*/ 0 w 36"/>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0">
                  <a:moveTo>
                    <a:pt x="0" y="30"/>
                  </a:moveTo>
                  <a:lnTo>
                    <a:pt x="0" y="12"/>
                  </a:lnTo>
                  <a:lnTo>
                    <a:pt x="0" y="0"/>
                  </a:lnTo>
                  <a:lnTo>
                    <a:pt x="24" y="0"/>
                  </a:lnTo>
                  <a:lnTo>
                    <a:pt x="24" y="6"/>
                  </a:lnTo>
                  <a:lnTo>
                    <a:pt x="36" y="6"/>
                  </a:lnTo>
                  <a:lnTo>
                    <a:pt x="36" y="18"/>
                  </a:lnTo>
                  <a:lnTo>
                    <a:pt x="30" y="18"/>
                  </a:lnTo>
                  <a:lnTo>
                    <a:pt x="36" y="24"/>
                  </a:lnTo>
                  <a:lnTo>
                    <a:pt x="30" y="24"/>
                  </a:lnTo>
                  <a:lnTo>
                    <a:pt x="36"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60" name="Freeform 1288"/>
            <p:cNvSpPr>
              <a:spLocks/>
            </p:cNvSpPr>
            <p:nvPr/>
          </p:nvSpPr>
          <p:spPr bwMode="auto">
            <a:xfrm>
              <a:off x="3474" y="1938"/>
              <a:ext cx="42" cy="48"/>
            </a:xfrm>
            <a:custGeom>
              <a:avLst/>
              <a:gdLst>
                <a:gd name="T0" fmla="*/ 36 w 42"/>
                <a:gd name="T1" fmla="*/ 36 h 48"/>
                <a:gd name="T2" fmla="*/ 30 w 42"/>
                <a:gd name="T3" fmla="*/ 36 h 48"/>
                <a:gd name="T4" fmla="*/ 24 w 42"/>
                <a:gd name="T5" fmla="*/ 36 h 48"/>
                <a:gd name="T6" fmla="*/ 18 w 42"/>
                <a:gd name="T7" fmla="*/ 36 h 48"/>
                <a:gd name="T8" fmla="*/ 18 w 42"/>
                <a:gd name="T9" fmla="*/ 42 h 48"/>
                <a:gd name="T10" fmla="*/ 12 w 42"/>
                <a:gd name="T11" fmla="*/ 42 h 48"/>
                <a:gd name="T12" fmla="*/ 6 w 42"/>
                <a:gd name="T13" fmla="*/ 48 h 48"/>
                <a:gd name="T14" fmla="*/ 0 w 42"/>
                <a:gd name="T15" fmla="*/ 48 h 48"/>
                <a:gd name="T16" fmla="*/ 0 w 42"/>
                <a:gd name="T17" fmla="*/ 42 h 48"/>
                <a:gd name="T18" fmla="*/ 6 w 42"/>
                <a:gd name="T19" fmla="*/ 42 h 48"/>
                <a:gd name="T20" fmla="*/ 0 w 42"/>
                <a:gd name="T21" fmla="*/ 36 h 48"/>
                <a:gd name="T22" fmla="*/ 6 w 42"/>
                <a:gd name="T23" fmla="*/ 36 h 48"/>
                <a:gd name="T24" fmla="*/ 6 w 42"/>
                <a:gd name="T25" fmla="*/ 30 h 48"/>
                <a:gd name="T26" fmla="*/ 6 w 42"/>
                <a:gd name="T27" fmla="*/ 24 h 48"/>
                <a:gd name="T28" fmla="*/ 12 w 42"/>
                <a:gd name="T29" fmla="*/ 24 h 48"/>
                <a:gd name="T30" fmla="*/ 12 w 42"/>
                <a:gd name="T31" fmla="*/ 18 h 48"/>
                <a:gd name="T32" fmla="*/ 12 w 42"/>
                <a:gd name="T33" fmla="*/ 12 h 48"/>
                <a:gd name="T34" fmla="*/ 12 w 42"/>
                <a:gd name="T35" fmla="*/ 6 h 48"/>
                <a:gd name="T36" fmla="*/ 6 w 42"/>
                <a:gd name="T37" fmla="*/ 6 h 48"/>
                <a:gd name="T38" fmla="*/ 12 w 42"/>
                <a:gd name="T39" fmla="*/ 0 h 48"/>
                <a:gd name="T40" fmla="*/ 30 w 42"/>
                <a:gd name="T41" fmla="*/ 0 h 48"/>
                <a:gd name="T42" fmla="*/ 42 w 42"/>
                <a:gd name="T43" fmla="*/ 0 h 48"/>
                <a:gd name="T44" fmla="*/ 42 w 42"/>
                <a:gd name="T45" fmla="*/ 6 h 48"/>
                <a:gd name="T46" fmla="*/ 36 w 42"/>
                <a:gd name="T47" fmla="*/ 6 h 48"/>
                <a:gd name="T48" fmla="*/ 30 w 42"/>
                <a:gd name="T49" fmla="*/ 6 h 48"/>
                <a:gd name="T50" fmla="*/ 36 w 42"/>
                <a:gd name="T51" fmla="*/ 12 h 48"/>
                <a:gd name="T52" fmla="*/ 30 w 42"/>
                <a:gd name="T53" fmla="*/ 12 h 48"/>
                <a:gd name="T54" fmla="*/ 36 w 42"/>
                <a:gd name="T55" fmla="*/ 12 h 48"/>
                <a:gd name="T56" fmla="*/ 30 w 42"/>
                <a:gd name="T57" fmla="*/ 18 h 48"/>
                <a:gd name="T58" fmla="*/ 30 w 42"/>
                <a:gd name="T59" fmla="*/ 24 h 48"/>
                <a:gd name="T60" fmla="*/ 36 w 42"/>
                <a:gd name="T61" fmla="*/ 24 h 48"/>
                <a:gd name="T62" fmla="*/ 36 w 42"/>
                <a:gd name="T6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48">
                  <a:moveTo>
                    <a:pt x="36" y="36"/>
                  </a:moveTo>
                  <a:lnTo>
                    <a:pt x="30" y="36"/>
                  </a:lnTo>
                  <a:lnTo>
                    <a:pt x="24" y="36"/>
                  </a:lnTo>
                  <a:lnTo>
                    <a:pt x="18" y="36"/>
                  </a:lnTo>
                  <a:lnTo>
                    <a:pt x="18" y="42"/>
                  </a:lnTo>
                  <a:lnTo>
                    <a:pt x="12" y="42"/>
                  </a:lnTo>
                  <a:lnTo>
                    <a:pt x="6" y="48"/>
                  </a:lnTo>
                  <a:lnTo>
                    <a:pt x="0" y="48"/>
                  </a:lnTo>
                  <a:lnTo>
                    <a:pt x="0" y="42"/>
                  </a:lnTo>
                  <a:lnTo>
                    <a:pt x="6" y="42"/>
                  </a:lnTo>
                  <a:lnTo>
                    <a:pt x="0" y="36"/>
                  </a:lnTo>
                  <a:lnTo>
                    <a:pt x="6" y="36"/>
                  </a:lnTo>
                  <a:lnTo>
                    <a:pt x="6" y="30"/>
                  </a:lnTo>
                  <a:lnTo>
                    <a:pt x="6" y="24"/>
                  </a:lnTo>
                  <a:lnTo>
                    <a:pt x="12" y="24"/>
                  </a:lnTo>
                  <a:lnTo>
                    <a:pt x="12" y="18"/>
                  </a:lnTo>
                  <a:lnTo>
                    <a:pt x="12" y="12"/>
                  </a:lnTo>
                  <a:lnTo>
                    <a:pt x="12" y="6"/>
                  </a:lnTo>
                  <a:lnTo>
                    <a:pt x="6" y="6"/>
                  </a:lnTo>
                  <a:lnTo>
                    <a:pt x="12" y="0"/>
                  </a:lnTo>
                  <a:lnTo>
                    <a:pt x="30" y="0"/>
                  </a:lnTo>
                  <a:lnTo>
                    <a:pt x="42" y="0"/>
                  </a:lnTo>
                  <a:lnTo>
                    <a:pt x="42" y="6"/>
                  </a:lnTo>
                  <a:lnTo>
                    <a:pt x="36" y="6"/>
                  </a:lnTo>
                  <a:lnTo>
                    <a:pt x="30" y="6"/>
                  </a:lnTo>
                  <a:lnTo>
                    <a:pt x="36" y="12"/>
                  </a:lnTo>
                  <a:lnTo>
                    <a:pt x="30" y="12"/>
                  </a:lnTo>
                  <a:lnTo>
                    <a:pt x="36" y="12"/>
                  </a:lnTo>
                  <a:lnTo>
                    <a:pt x="30" y="18"/>
                  </a:lnTo>
                  <a:lnTo>
                    <a:pt x="30" y="24"/>
                  </a:lnTo>
                  <a:lnTo>
                    <a:pt x="36" y="24"/>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61" name="Freeform 1289"/>
            <p:cNvSpPr>
              <a:spLocks/>
            </p:cNvSpPr>
            <p:nvPr/>
          </p:nvSpPr>
          <p:spPr bwMode="auto">
            <a:xfrm>
              <a:off x="3534" y="1932"/>
              <a:ext cx="18" cy="42"/>
            </a:xfrm>
            <a:custGeom>
              <a:avLst/>
              <a:gdLst>
                <a:gd name="T0" fmla="*/ 0 w 18"/>
                <a:gd name="T1" fmla="*/ 42 h 42"/>
                <a:gd name="T2" fmla="*/ 0 w 18"/>
                <a:gd name="T3" fmla="*/ 12 h 42"/>
                <a:gd name="T4" fmla="*/ 0 w 18"/>
                <a:gd name="T5" fmla="*/ 0 h 42"/>
                <a:gd name="T6" fmla="*/ 12 w 18"/>
                <a:gd name="T7" fmla="*/ 0 h 42"/>
                <a:gd name="T8" fmla="*/ 18 w 18"/>
                <a:gd name="T9" fmla="*/ 24 h 42"/>
                <a:gd name="T10" fmla="*/ 18 w 18"/>
                <a:gd name="T11" fmla="*/ 36 h 42"/>
                <a:gd name="T12" fmla="*/ 6 w 18"/>
                <a:gd name="T13" fmla="*/ 42 h 42"/>
                <a:gd name="T14" fmla="*/ 0 w 1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2">
                  <a:moveTo>
                    <a:pt x="0" y="42"/>
                  </a:moveTo>
                  <a:lnTo>
                    <a:pt x="0" y="12"/>
                  </a:lnTo>
                  <a:lnTo>
                    <a:pt x="0" y="0"/>
                  </a:lnTo>
                  <a:lnTo>
                    <a:pt x="12" y="0"/>
                  </a:lnTo>
                  <a:lnTo>
                    <a:pt x="18" y="24"/>
                  </a:lnTo>
                  <a:lnTo>
                    <a:pt x="18" y="36"/>
                  </a:lnTo>
                  <a:lnTo>
                    <a:pt x="6"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62" name="Freeform 1290"/>
            <p:cNvSpPr>
              <a:spLocks/>
            </p:cNvSpPr>
            <p:nvPr/>
          </p:nvSpPr>
          <p:spPr bwMode="auto">
            <a:xfrm>
              <a:off x="3504" y="1932"/>
              <a:ext cx="30" cy="42"/>
            </a:xfrm>
            <a:custGeom>
              <a:avLst/>
              <a:gdLst>
                <a:gd name="T0" fmla="*/ 30 w 30"/>
                <a:gd name="T1" fmla="*/ 42 h 42"/>
                <a:gd name="T2" fmla="*/ 24 w 30"/>
                <a:gd name="T3" fmla="*/ 42 h 42"/>
                <a:gd name="T4" fmla="*/ 18 w 30"/>
                <a:gd name="T5" fmla="*/ 42 h 42"/>
                <a:gd name="T6" fmla="*/ 12 w 30"/>
                <a:gd name="T7" fmla="*/ 42 h 42"/>
                <a:gd name="T8" fmla="*/ 6 w 30"/>
                <a:gd name="T9" fmla="*/ 42 h 42"/>
                <a:gd name="T10" fmla="*/ 6 w 30"/>
                <a:gd name="T11" fmla="*/ 30 h 42"/>
                <a:gd name="T12" fmla="*/ 0 w 30"/>
                <a:gd name="T13" fmla="*/ 30 h 42"/>
                <a:gd name="T14" fmla="*/ 0 w 30"/>
                <a:gd name="T15" fmla="*/ 24 h 42"/>
                <a:gd name="T16" fmla="*/ 6 w 30"/>
                <a:gd name="T17" fmla="*/ 18 h 42"/>
                <a:gd name="T18" fmla="*/ 0 w 30"/>
                <a:gd name="T19" fmla="*/ 18 h 42"/>
                <a:gd name="T20" fmla="*/ 6 w 30"/>
                <a:gd name="T21" fmla="*/ 18 h 42"/>
                <a:gd name="T22" fmla="*/ 0 w 30"/>
                <a:gd name="T23" fmla="*/ 12 h 42"/>
                <a:gd name="T24" fmla="*/ 6 w 30"/>
                <a:gd name="T25" fmla="*/ 12 h 42"/>
                <a:gd name="T26" fmla="*/ 12 w 30"/>
                <a:gd name="T27" fmla="*/ 12 h 42"/>
                <a:gd name="T28" fmla="*/ 12 w 30"/>
                <a:gd name="T29" fmla="*/ 6 h 42"/>
                <a:gd name="T30" fmla="*/ 30 w 30"/>
                <a:gd name="T31" fmla="*/ 0 h 42"/>
                <a:gd name="T32" fmla="*/ 30 w 30"/>
                <a:gd name="T33" fmla="*/ 12 h 42"/>
                <a:gd name="T34" fmla="*/ 30 w 30"/>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2">
                  <a:moveTo>
                    <a:pt x="30" y="42"/>
                  </a:moveTo>
                  <a:lnTo>
                    <a:pt x="24" y="42"/>
                  </a:lnTo>
                  <a:lnTo>
                    <a:pt x="18" y="42"/>
                  </a:lnTo>
                  <a:lnTo>
                    <a:pt x="12" y="42"/>
                  </a:lnTo>
                  <a:lnTo>
                    <a:pt x="6" y="42"/>
                  </a:lnTo>
                  <a:lnTo>
                    <a:pt x="6" y="30"/>
                  </a:lnTo>
                  <a:lnTo>
                    <a:pt x="0" y="30"/>
                  </a:lnTo>
                  <a:lnTo>
                    <a:pt x="0" y="24"/>
                  </a:lnTo>
                  <a:lnTo>
                    <a:pt x="6" y="18"/>
                  </a:lnTo>
                  <a:lnTo>
                    <a:pt x="0" y="18"/>
                  </a:lnTo>
                  <a:lnTo>
                    <a:pt x="6" y="18"/>
                  </a:lnTo>
                  <a:lnTo>
                    <a:pt x="0" y="12"/>
                  </a:lnTo>
                  <a:lnTo>
                    <a:pt x="6" y="12"/>
                  </a:lnTo>
                  <a:lnTo>
                    <a:pt x="12" y="12"/>
                  </a:lnTo>
                  <a:lnTo>
                    <a:pt x="12" y="6"/>
                  </a:lnTo>
                  <a:lnTo>
                    <a:pt x="30" y="0"/>
                  </a:lnTo>
                  <a:lnTo>
                    <a:pt x="30" y="12"/>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63" name="Freeform 1291"/>
            <p:cNvSpPr>
              <a:spLocks/>
            </p:cNvSpPr>
            <p:nvPr/>
          </p:nvSpPr>
          <p:spPr bwMode="auto">
            <a:xfrm>
              <a:off x="3984" y="1872"/>
              <a:ext cx="42" cy="42"/>
            </a:xfrm>
            <a:custGeom>
              <a:avLst/>
              <a:gdLst>
                <a:gd name="T0" fmla="*/ 30 w 42"/>
                <a:gd name="T1" fmla="*/ 36 h 42"/>
                <a:gd name="T2" fmla="*/ 24 w 42"/>
                <a:gd name="T3" fmla="*/ 36 h 42"/>
                <a:gd name="T4" fmla="*/ 24 w 42"/>
                <a:gd name="T5" fmla="*/ 42 h 42"/>
                <a:gd name="T6" fmla="*/ 18 w 42"/>
                <a:gd name="T7" fmla="*/ 36 h 42"/>
                <a:gd name="T8" fmla="*/ 12 w 42"/>
                <a:gd name="T9" fmla="*/ 42 h 42"/>
                <a:gd name="T10" fmla="*/ 12 w 42"/>
                <a:gd name="T11" fmla="*/ 36 h 42"/>
                <a:gd name="T12" fmla="*/ 6 w 42"/>
                <a:gd name="T13" fmla="*/ 36 h 42"/>
                <a:gd name="T14" fmla="*/ 6 w 42"/>
                <a:gd name="T15" fmla="*/ 30 h 42"/>
                <a:gd name="T16" fmla="*/ 0 w 42"/>
                <a:gd name="T17" fmla="*/ 30 h 42"/>
                <a:gd name="T18" fmla="*/ 0 w 42"/>
                <a:gd name="T19" fmla="*/ 24 h 42"/>
                <a:gd name="T20" fmla="*/ 24 w 42"/>
                <a:gd name="T21" fmla="*/ 0 h 42"/>
                <a:gd name="T22" fmla="*/ 24 w 42"/>
                <a:gd name="T23" fmla="*/ 6 h 42"/>
                <a:gd name="T24" fmla="*/ 24 w 42"/>
                <a:gd name="T25" fmla="*/ 0 h 42"/>
                <a:gd name="T26" fmla="*/ 30 w 42"/>
                <a:gd name="T27" fmla="*/ 0 h 42"/>
                <a:gd name="T28" fmla="*/ 30 w 42"/>
                <a:gd name="T29" fmla="*/ 6 h 42"/>
                <a:gd name="T30" fmla="*/ 36 w 42"/>
                <a:gd name="T31" fmla="*/ 6 h 42"/>
                <a:gd name="T32" fmla="*/ 42 w 42"/>
                <a:gd name="T33" fmla="*/ 6 h 42"/>
                <a:gd name="T34" fmla="*/ 42 w 42"/>
                <a:gd name="T35" fmla="*/ 12 h 42"/>
                <a:gd name="T36" fmla="*/ 42 w 42"/>
                <a:gd name="T37" fmla="*/ 24 h 42"/>
                <a:gd name="T38" fmla="*/ 30 w 42"/>
                <a:gd name="T3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2">
                  <a:moveTo>
                    <a:pt x="30" y="36"/>
                  </a:moveTo>
                  <a:lnTo>
                    <a:pt x="24" y="36"/>
                  </a:lnTo>
                  <a:lnTo>
                    <a:pt x="24" y="42"/>
                  </a:lnTo>
                  <a:lnTo>
                    <a:pt x="18" y="36"/>
                  </a:lnTo>
                  <a:lnTo>
                    <a:pt x="12" y="42"/>
                  </a:lnTo>
                  <a:lnTo>
                    <a:pt x="12" y="36"/>
                  </a:lnTo>
                  <a:lnTo>
                    <a:pt x="6" y="36"/>
                  </a:lnTo>
                  <a:lnTo>
                    <a:pt x="6" y="30"/>
                  </a:lnTo>
                  <a:lnTo>
                    <a:pt x="0" y="30"/>
                  </a:lnTo>
                  <a:lnTo>
                    <a:pt x="0" y="24"/>
                  </a:lnTo>
                  <a:lnTo>
                    <a:pt x="24" y="0"/>
                  </a:lnTo>
                  <a:lnTo>
                    <a:pt x="24" y="6"/>
                  </a:lnTo>
                  <a:lnTo>
                    <a:pt x="24" y="0"/>
                  </a:lnTo>
                  <a:lnTo>
                    <a:pt x="30" y="0"/>
                  </a:lnTo>
                  <a:lnTo>
                    <a:pt x="30" y="6"/>
                  </a:lnTo>
                  <a:lnTo>
                    <a:pt x="36" y="6"/>
                  </a:lnTo>
                  <a:lnTo>
                    <a:pt x="42" y="6"/>
                  </a:lnTo>
                  <a:lnTo>
                    <a:pt x="42" y="12"/>
                  </a:lnTo>
                  <a:lnTo>
                    <a:pt x="42" y="24"/>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64" name="Freeform 1292"/>
            <p:cNvSpPr>
              <a:spLocks/>
            </p:cNvSpPr>
            <p:nvPr/>
          </p:nvSpPr>
          <p:spPr bwMode="auto">
            <a:xfrm>
              <a:off x="3240" y="1956"/>
              <a:ext cx="48" cy="48"/>
            </a:xfrm>
            <a:custGeom>
              <a:avLst/>
              <a:gdLst>
                <a:gd name="T0" fmla="*/ 0 w 48"/>
                <a:gd name="T1" fmla="*/ 42 h 48"/>
                <a:gd name="T2" fmla="*/ 0 w 48"/>
                <a:gd name="T3" fmla="*/ 30 h 48"/>
                <a:gd name="T4" fmla="*/ 6 w 48"/>
                <a:gd name="T5" fmla="*/ 24 h 48"/>
                <a:gd name="T6" fmla="*/ 12 w 48"/>
                <a:gd name="T7" fmla="*/ 24 h 48"/>
                <a:gd name="T8" fmla="*/ 12 w 48"/>
                <a:gd name="T9" fmla="*/ 18 h 48"/>
                <a:gd name="T10" fmla="*/ 18 w 48"/>
                <a:gd name="T11" fmla="*/ 18 h 48"/>
                <a:gd name="T12" fmla="*/ 18 w 48"/>
                <a:gd name="T13" fmla="*/ 12 h 48"/>
                <a:gd name="T14" fmla="*/ 24 w 48"/>
                <a:gd name="T15" fmla="*/ 6 h 48"/>
                <a:gd name="T16" fmla="*/ 30 w 48"/>
                <a:gd name="T17" fmla="*/ 6 h 48"/>
                <a:gd name="T18" fmla="*/ 30 w 48"/>
                <a:gd name="T19" fmla="*/ 0 h 48"/>
                <a:gd name="T20" fmla="*/ 36 w 48"/>
                <a:gd name="T21" fmla="*/ 0 h 48"/>
                <a:gd name="T22" fmla="*/ 36 w 48"/>
                <a:gd name="T23" fmla="*/ 6 h 48"/>
                <a:gd name="T24" fmla="*/ 42 w 48"/>
                <a:gd name="T25" fmla="*/ 6 h 48"/>
                <a:gd name="T26" fmla="*/ 48 w 48"/>
                <a:gd name="T27" fmla="*/ 6 h 48"/>
                <a:gd name="T28" fmla="*/ 42 w 48"/>
                <a:gd name="T29" fmla="*/ 12 h 48"/>
                <a:gd name="T30" fmla="*/ 36 w 48"/>
                <a:gd name="T31" fmla="*/ 18 h 48"/>
                <a:gd name="T32" fmla="*/ 36 w 48"/>
                <a:gd name="T33" fmla="*/ 24 h 48"/>
                <a:gd name="T34" fmla="*/ 36 w 48"/>
                <a:gd name="T35" fmla="*/ 30 h 48"/>
                <a:gd name="T36" fmla="*/ 36 w 48"/>
                <a:gd name="T37" fmla="*/ 36 h 48"/>
                <a:gd name="T38" fmla="*/ 36 w 48"/>
                <a:gd name="T39" fmla="*/ 48 h 48"/>
                <a:gd name="T40" fmla="*/ 30 w 48"/>
                <a:gd name="T41" fmla="*/ 48 h 48"/>
                <a:gd name="T42" fmla="*/ 30 w 48"/>
                <a:gd name="T43" fmla="*/ 42 h 48"/>
                <a:gd name="T44" fmla="*/ 24 w 48"/>
                <a:gd name="T45" fmla="*/ 42 h 48"/>
                <a:gd name="T46" fmla="*/ 12 w 48"/>
                <a:gd name="T47" fmla="*/ 42 h 48"/>
                <a:gd name="T48" fmla="*/ 6 w 48"/>
                <a:gd name="T49" fmla="*/ 42 h 48"/>
                <a:gd name="T50" fmla="*/ 6 w 48"/>
                <a:gd name="T51" fmla="*/ 48 h 48"/>
                <a:gd name="T52" fmla="*/ 6 w 48"/>
                <a:gd name="T53" fmla="*/ 42 h 48"/>
                <a:gd name="T54" fmla="*/ 0 w 48"/>
                <a:gd name="T5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48">
                  <a:moveTo>
                    <a:pt x="0" y="42"/>
                  </a:moveTo>
                  <a:lnTo>
                    <a:pt x="0" y="30"/>
                  </a:lnTo>
                  <a:lnTo>
                    <a:pt x="6" y="24"/>
                  </a:lnTo>
                  <a:lnTo>
                    <a:pt x="12" y="24"/>
                  </a:lnTo>
                  <a:lnTo>
                    <a:pt x="12" y="18"/>
                  </a:lnTo>
                  <a:lnTo>
                    <a:pt x="18" y="18"/>
                  </a:lnTo>
                  <a:lnTo>
                    <a:pt x="18" y="12"/>
                  </a:lnTo>
                  <a:lnTo>
                    <a:pt x="24" y="6"/>
                  </a:lnTo>
                  <a:lnTo>
                    <a:pt x="30" y="6"/>
                  </a:lnTo>
                  <a:lnTo>
                    <a:pt x="30" y="0"/>
                  </a:lnTo>
                  <a:lnTo>
                    <a:pt x="36" y="0"/>
                  </a:lnTo>
                  <a:lnTo>
                    <a:pt x="36" y="6"/>
                  </a:lnTo>
                  <a:lnTo>
                    <a:pt x="42" y="6"/>
                  </a:lnTo>
                  <a:lnTo>
                    <a:pt x="48" y="6"/>
                  </a:lnTo>
                  <a:lnTo>
                    <a:pt x="42" y="12"/>
                  </a:lnTo>
                  <a:lnTo>
                    <a:pt x="36" y="18"/>
                  </a:lnTo>
                  <a:lnTo>
                    <a:pt x="36" y="24"/>
                  </a:lnTo>
                  <a:lnTo>
                    <a:pt x="36" y="30"/>
                  </a:lnTo>
                  <a:lnTo>
                    <a:pt x="36" y="36"/>
                  </a:lnTo>
                  <a:lnTo>
                    <a:pt x="36" y="48"/>
                  </a:lnTo>
                  <a:lnTo>
                    <a:pt x="30" y="48"/>
                  </a:lnTo>
                  <a:lnTo>
                    <a:pt x="30" y="42"/>
                  </a:lnTo>
                  <a:lnTo>
                    <a:pt x="24" y="42"/>
                  </a:lnTo>
                  <a:lnTo>
                    <a:pt x="12" y="42"/>
                  </a:lnTo>
                  <a:lnTo>
                    <a:pt x="6" y="42"/>
                  </a:lnTo>
                  <a:lnTo>
                    <a:pt x="6" y="48"/>
                  </a:lnTo>
                  <a:lnTo>
                    <a:pt x="6"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65" name="Freeform 1293"/>
            <p:cNvSpPr>
              <a:spLocks/>
            </p:cNvSpPr>
            <p:nvPr/>
          </p:nvSpPr>
          <p:spPr bwMode="auto">
            <a:xfrm>
              <a:off x="3714" y="1914"/>
              <a:ext cx="30" cy="36"/>
            </a:xfrm>
            <a:custGeom>
              <a:avLst/>
              <a:gdLst>
                <a:gd name="T0" fmla="*/ 30 w 30"/>
                <a:gd name="T1" fmla="*/ 30 h 36"/>
                <a:gd name="T2" fmla="*/ 12 w 30"/>
                <a:gd name="T3" fmla="*/ 36 h 36"/>
                <a:gd name="T4" fmla="*/ 6 w 30"/>
                <a:gd name="T5" fmla="*/ 36 h 36"/>
                <a:gd name="T6" fmla="*/ 0 w 30"/>
                <a:gd name="T7" fmla="*/ 12 h 36"/>
                <a:gd name="T8" fmla="*/ 12 w 30"/>
                <a:gd name="T9" fmla="*/ 12 h 36"/>
                <a:gd name="T10" fmla="*/ 24 w 30"/>
                <a:gd name="T11" fmla="*/ 0 h 36"/>
                <a:gd name="T12" fmla="*/ 24 w 30"/>
                <a:gd name="T13" fmla="*/ 6 h 36"/>
                <a:gd name="T14" fmla="*/ 30 w 30"/>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30" y="30"/>
                  </a:moveTo>
                  <a:lnTo>
                    <a:pt x="12" y="36"/>
                  </a:lnTo>
                  <a:lnTo>
                    <a:pt x="6" y="36"/>
                  </a:lnTo>
                  <a:lnTo>
                    <a:pt x="0" y="12"/>
                  </a:lnTo>
                  <a:lnTo>
                    <a:pt x="12" y="12"/>
                  </a:lnTo>
                  <a:lnTo>
                    <a:pt x="24" y="0"/>
                  </a:lnTo>
                  <a:lnTo>
                    <a:pt x="24" y="6"/>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66" name="Freeform 1294"/>
            <p:cNvSpPr>
              <a:spLocks/>
            </p:cNvSpPr>
            <p:nvPr/>
          </p:nvSpPr>
          <p:spPr bwMode="auto">
            <a:xfrm>
              <a:off x="3678" y="1920"/>
              <a:ext cx="24" cy="24"/>
            </a:xfrm>
            <a:custGeom>
              <a:avLst/>
              <a:gdLst>
                <a:gd name="T0" fmla="*/ 6 w 24"/>
                <a:gd name="T1" fmla="*/ 24 h 24"/>
                <a:gd name="T2" fmla="*/ 6 w 24"/>
                <a:gd name="T3" fmla="*/ 18 h 24"/>
                <a:gd name="T4" fmla="*/ 0 w 24"/>
                <a:gd name="T5" fmla="*/ 12 h 24"/>
                <a:gd name="T6" fmla="*/ 6 w 24"/>
                <a:gd name="T7" fmla="*/ 12 h 24"/>
                <a:gd name="T8" fmla="*/ 18 w 24"/>
                <a:gd name="T9" fmla="*/ 6 h 24"/>
                <a:gd name="T10" fmla="*/ 12 w 24"/>
                <a:gd name="T11" fmla="*/ 6 h 24"/>
                <a:gd name="T12" fmla="*/ 18 w 24"/>
                <a:gd name="T13" fmla="*/ 0 h 24"/>
                <a:gd name="T14" fmla="*/ 18 w 24"/>
                <a:gd name="T15" fmla="*/ 6 h 24"/>
                <a:gd name="T16" fmla="*/ 24 w 24"/>
                <a:gd name="T17" fmla="*/ 6 h 24"/>
                <a:gd name="T18" fmla="*/ 18 w 24"/>
                <a:gd name="T19" fmla="*/ 12 h 24"/>
                <a:gd name="T20" fmla="*/ 18 w 24"/>
                <a:gd name="T21" fmla="*/ 18 h 24"/>
                <a:gd name="T22" fmla="*/ 12 w 24"/>
                <a:gd name="T23" fmla="*/ 18 h 24"/>
                <a:gd name="T24" fmla="*/ 6 w 24"/>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6" y="24"/>
                  </a:moveTo>
                  <a:lnTo>
                    <a:pt x="6" y="18"/>
                  </a:lnTo>
                  <a:lnTo>
                    <a:pt x="0" y="12"/>
                  </a:lnTo>
                  <a:lnTo>
                    <a:pt x="6" y="12"/>
                  </a:lnTo>
                  <a:lnTo>
                    <a:pt x="18" y="6"/>
                  </a:lnTo>
                  <a:lnTo>
                    <a:pt x="12" y="6"/>
                  </a:lnTo>
                  <a:lnTo>
                    <a:pt x="18" y="0"/>
                  </a:lnTo>
                  <a:lnTo>
                    <a:pt x="18" y="6"/>
                  </a:lnTo>
                  <a:lnTo>
                    <a:pt x="24" y="6"/>
                  </a:lnTo>
                  <a:lnTo>
                    <a:pt x="18" y="12"/>
                  </a:lnTo>
                  <a:lnTo>
                    <a:pt x="18" y="18"/>
                  </a:lnTo>
                  <a:lnTo>
                    <a:pt x="12" y="18"/>
                  </a:lnTo>
                  <a:lnTo>
                    <a:pt x="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67" name="Freeform 1295"/>
            <p:cNvSpPr>
              <a:spLocks/>
            </p:cNvSpPr>
            <p:nvPr/>
          </p:nvSpPr>
          <p:spPr bwMode="auto">
            <a:xfrm>
              <a:off x="2766" y="1974"/>
              <a:ext cx="42" cy="30"/>
            </a:xfrm>
            <a:custGeom>
              <a:avLst/>
              <a:gdLst>
                <a:gd name="T0" fmla="*/ 6 w 42"/>
                <a:gd name="T1" fmla="*/ 30 h 30"/>
                <a:gd name="T2" fmla="*/ 0 w 42"/>
                <a:gd name="T3" fmla="*/ 30 h 30"/>
                <a:gd name="T4" fmla="*/ 0 w 42"/>
                <a:gd name="T5" fmla="*/ 24 h 30"/>
                <a:gd name="T6" fmla="*/ 0 w 42"/>
                <a:gd name="T7" fmla="*/ 0 h 30"/>
                <a:gd name="T8" fmla="*/ 30 w 42"/>
                <a:gd name="T9" fmla="*/ 0 h 30"/>
                <a:gd name="T10" fmla="*/ 42 w 42"/>
                <a:gd name="T11" fmla="*/ 0 h 30"/>
                <a:gd name="T12" fmla="*/ 42 w 42"/>
                <a:gd name="T13" fmla="*/ 12 h 30"/>
                <a:gd name="T14" fmla="*/ 42 w 42"/>
                <a:gd name="T15" fmla="*/ 30 h 30"/>
                <a:gd name="T16" fmla="*/ 6 w 4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6" y="30"/>
                  </a:moveTo>
                  <a:lnTo>
                    <a:pt x="0" y="30"/>
                  </a:lnTo>
                  <a:lnTo>
                    <a:pt x="0" y="24"/>
                  </a:lnTo>
                  <a:lnTo>
                    <a:pt x="0" y="0"/>
                  </a:lnTo>
                  <a:lnTo>
                    <a:pt x="30" y="0"/>
                  </a:lnTo>
                  <a:lnTo>
                    <a:pt x="42" y="0"/>
                  </a:lnTo>
                  <a:lnTo>
                    <a:pt x="42" y="12"/>
                  </a:lnTo>
                  <a:lnTo>
                    <a:pt x="42"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68" name="Freeform 1296"/>
            <p:cNvSpPr>
              <a:spLocks/>
            </p:cNvSpPr>
            <p:nvPr/>
          </p:nvSpPr>
          <p:spPr bwMode="auto">
            <a:xfrm>
              <a:off x="2838" y="1974"/>
              <a:ext cx="36" cy="42"/>
            </a:xfrm>
            <a:custGeom>
              <a:avLst/>
              <a:gdLst>
                <a:gd name="T0" fmla="*/ 0 w 36"/>
                <a:gd name="T1" fmla="*/ 42 h 42"/>
                <a:gd name="T2" fmla="*/ 0 w 36"/>
                <a:gd name="T3" fmla="*/ 18 h 42"/>
                <a:gd name="T4" fmla="*/ 0 w 36"/>
                <a:gd name="T5" fmla="*/ 12 h 42"/>
                <a:gd name="T6" fmla="*/ 0 w 36"/>
                <a:gd name="T7" fmla="*/ 0 h 42"/>
                <a:gd name="T8" fmla="*/ 36 w 36"/>
                <a:gd name="T9" fmla="*/ 0 h 42"/>
                <a:gd name="T10" fmla="*/ 36 w 36"/>
                <a:gd name="T11" fmla="*/ 12 h 42"/>
                <a:gd name="T12" fmla="*/ 36 w 36"/>
                <a:gd name="T13" fmla="*/ 18 h 42"/>
                <a:gd name="T14" fmla="*/ 36 w 36"/>
                <a:gd name="T15" fmla="*/ 42 h 42"/>
                <a:gd name="T16" fmla="*/ 0 w 3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0" y="42"/>
                  </a:moveTo>
                  <a:lnTo>
                    <a:pt x="0" y="18"/>
                  </a:lnTo>
                  <a:lnTo>
                    <a:pt x="0" y="12"/>
                  </a:lnTo>
                  <a:lnTo>
                    <a:pt x="0" y="0"/>
                  </a:lnTo>
                  <a:lnTo>
                    <a:pt x="36" y="0"/>
                  </a:lnTo>
                  <a:lnTo>
                    <a:pt x="36" y="12"/>
                  </a:lnTo>
                  <a:lnTo>
                    <a:pt x="36" y="18"/>
                  </a:lnTo>
                  <a:lnTo>
                    <a:pt x="36"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69" name="Freeform 1297"/>
            <p:cNvSpPr>
              <a:spLocks/>
            </p:cNvSpPr>
            <p:nvPr/>
          </p:nvSpPr>
          <p:spPr bwMode="auto">
            <a:xfrm>
              <a:off x="2646" y="1968"/>
              <a:ext cx="42" cy="36"/>
            </a:xfrm>
            <a:custGeom>
              <a:avLst/>
              <a:gdLst>
                <a:gd name="T0" fmla="*/ 42 w 42"/>
                <a:gd name="T1" fmla="*/ 36 h 36"/>
                <a:gd name="T2" fmla="*/ 0 w 42"/>
                <a:gd name="T3" fmla="*/ 36 h 36"/>
                <a:gd name="T4" fmla="*/ 0 w 42"/>
                <a:gd name="T5" fmla="*/ 18 h 36"/>
                <a:gd name="T6" fmla="*/ 0 w 42"/>
                <a:gd name="T7" fmla="*/ 0 h 36"/>
                <a:gd name="T8" fmla="*/ 42 w 42"/>
                <a:gd name="T9" fmla="*/ 0 h 36"/>
                <a:gd name="T10" fmla="*/ 42 w 42"/>
                <a:gd name="T11" fmla="*/ 30 h 36"/>
                <a:gd name="T12" fmla="*/ 42 w 4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36"/>
                  </a:moveTo>
                  <a:lnTo>
                    <a:pt x="0" y="36"/>
                  </a:lnTo>
                  <a:lnTo>
                    <a:pt x="0" y="18"/>
                  </a:lnTo>
                  <a:lnTo>
                    <a:pt x="0" y="0"/>
                  </a:lnTo>
                  <a:lnTo>
                    <a:pt x="42" y="0"/>
                  </a:lnTo>
                  <a:lnTo>
                    <a:pt x="42" y="3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70" name="Freeform 1298"/>
            <p:cNvSpPr>
              <a:spLocks/>
            </p:cNvSpPr>
            <p:nvPr/>
          </p:nvSpPr>
          <p:spPr bwMode="auto">
            <a:xfrm>
              <a:off x="4188" y="1842"/>
              <a:ext cx="30" cy="36"/>
            </a:xfrm>
            <a:custGeom>
              <a:avLst/>
              <a:gdLst>
                <a:gd name="T0" fmla="*/ 12 w 30"/>
                <a:gd name="T1" fmla="*/ 36 h 36"/>
                <a:gd name="T2" fmla="*/ 0 w 30"/>
                <a:gd name="T3" fmla="*/ 30 h 36"/>
                <a:gd name="T4" fmla="*/ 0 w 30"/>
                <a:gd name="T5" fmla="*/ 24 h 36"/>
                <a:gd name="T6" fmla="*/ 0 w 30"/>
                <a:gd name="T7" fmla="*/ 18 h 36"/>
                <a:gd name="T8" fmla="*/ 0 w 30"/>
                <a:gd name="T9" fmla="*/ 12 h 36"/>
                <a:gd name="T10" fmla="*/ 6 w 30"/>
                <a:gd name="T11" fmla="*/ 12 h 36"/>
                <a:gd name="T12" fmla="*/ 12 w 30"/>
                <a:gd name="T13" fmla="*/ 6 h 36"/>
                <a:gd name="T14" fmla="*/ 12 w 30"/>
                <a:gd name="T15" fmla="*/ 0 h 36"/>
                <a:gd name="T16" fmla="*/ 18 w 30"/>
                <a:gd name="T17" fmla="*/ 6 h 36"/>
                <a:gd name="T18" fmla="*/ 24 w 30"/>
                <a:gd name="T19" fmla="*/ 6 h 36"/>
                <a:gd name="T20" fmla="*/ 24 w 30"/>
                <a:gd name="T21" fmla="*/ 12 h 36"/>
                <a:gd name="T22" fmla="*/ 30 w 30"/>
                <a:gd name="T23" fmla="*/ 12 h 36"/>
                <a:gd name="T24" fmla="*/ 18 w 30"/>
                <a:gd name="T25" fmla="*/ 24 h 36"/>
                <a:gd name="T26" fmla="*/ 18 w 30"/>
                <a:gd name="T27" fmla="*/ 36 h 36"/>
                <a:gd name="T28" fmla="*/ 12 w 30"/>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12" y="36"/>
                  </a:moveTo>
                  <a:lnTo>
                    <a:pt x="0" y="30"/>
                  </a:lnTo>
                  <a:lnTo>
                    <a:pt x="0" y="24"/>
                  </a:lnTo>
                  <a:lnTo>
                    <a:pt x="0" y="18"/>
                  </a:lnTo>
                  <a:lnTo>
                    <a:pt x="0" y="12"/>
                  </a:lnTo>
                  <a:lnTo>
                    <a:pt x="6" y="12"/>
                  </a:lnTo>
                  <a:lnTo>
                    <a:pt x="12" y="6"/>
                  </a:lnTo>
                  <a:lnTo>
                    <a:pt x="12" y="0"/>
                  </a:lnTo>
                  <a:lnTo>
                    <a:pt x="18" y="6"/>
                  </a:lnTo>
                  <a:lnTo>
                    <a:pt x="24" y="6"/>
                  </a:lnTo>
                  <a:lnTo>
                    <a:pt x="24" y="12"/>
                  </a:lnTo>
                  <a:lnTo>
                    <a:pt x="30" y="12"/>
                  </a:lnTo>
                  <a:lnTo>
                    <a:pt x="18" y="24"/>
                  </a:lnTo>
                  <a:lnTo>
                    <a:pt x="18"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71" name="Freeform 1299"/>
            <p:cNvSpPr>
              <a:spLocks/>
            </p:cNvSpPr>
            <p:nvPr/>
          </p:nvSpPr>
          <p:spPr bwMode="auto">
            <a:xfrm>
              <a:off x="3456" y="1944"/>
              <a:ext cx="30" cy="30"/>
            </a:xfrm>
            <a:custGeom>
              <a:avLst/>
              <a:gdLst>
                <a:gd name="T0" fmla="*/ 30 w 30"/>
                <a:gd name="T1" fmla="*/ 0 h 30"/>
                <a:gd name="T2" fmla="*/ 30 w 30"/>
                <a:gd name="T3" fmla="*/ 6 h 30"/>
                <a:gd name="T4" fmla="*/ 30 w 30"/>
                <a:gd name="T5" fmla="*/ 12 h 30"/>
                <a:gd name="T6" fmla="*/ 30 w 30"/>
                <a:gd name="T7" fmla="*/ 18 h 30"/>
                <a:gd name="T8" fmla="*/ 24 w 30"/>
                <a:gd name="T9" fmla="*/ 18 h 30"/>
                <a:gd name="T10" fmla="*/ 24 w 30"/>
                <a:gd name="T11" fmla="*/ 24 h 30"/>
                <a:gd name="T12" fmla="*/ 24 w 30"/>
                <a:gd name="T13" fmla="*/ 30 h 30"/>
                <a:gd name="T14" fmla="*/ 0 w 30"/>
                <a:gd name="T15" fmla="*/ 30 h 30"/>
                <a:gd name="T16" fmla="*/ 0 w 30"/>
                <a:gd name="T17" fmla="*/ 0 h 30"/>
                <a:gd name="T18" fmla="*/ 30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30" y="0"/>
                  </a:moveTo>
                  <a:lnTo>
                    <a:pt x="30" y="6"/>
                  </a:lnTo>
                  <a:lnTo>
                    <a:pt x="30" y="12"/>
                  </a:lnTo>
                  <a:lnTo>
                    <a:pt x="30" y="18"/>
                  </a:lnTo>
                  <a:lnTo>
                    <a:pt x="24" y="18"/>
                  </a:lnTo>
                  <a:lnTo>
                    <a:pt x="24" y="24"/>
                  </a:lnTo>
                  <a:lnTo>
                    <a:pt x="24" y="30"/>
                  </a:lnTo>
                  <a:lnTo>
                    <a:pt x="0" y="30"/>
                  </a:lnTo>
                  <a:lnTo>
                    <a:pt x="0" y="0"/>
                  </a:lnTo>
                  <a:lnTo>
                    <a:pt x="3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72" name="Freeform 1300"/>
            <p:cNvSpPr>
              <a:spLocks/>
            </p:cNvSpPr>
            <p:nvPr/>
          </p:nvSpPr>
          <p:spPr bwMode="auto">
            <a:xfrm>
              <a:off x="3426" y="1944"/>
              <a:ext cx="30" cy="30"/>
            </a:xfrm>
            <a:custGeom>
              <a:avLst/>
              <a:gdLst>
                <a:gd name="T0" fmla="*/ 30 w 30"/>
                <a:gd name="T1" fmla="*/ 30 h 30"/>
                <a:gd name="T2" fmla="*/ 12 w 30"/>
                <a:gd name="T3" fmla="*/ 30 h 30"/>
                <a:gd name="T4" fmla="*/ 6 w 30"/>
                <a:gd name="T5" fmla="*/ 30 h 30"/>
                <a:gd name="T6" fmla="*/ 0 w 30"/>
                <a:gd name="T7" fmla="*/ 24 h 30"/>
                <a:gd name="T8" fmla="*/ 6 w 30"/>
                <a:gd name="T9" fmla="*/ 24 h 30"/>
                <a:gd name="T10" fmla="*/ 0 w 30"/>
                <a:gd name="T11" fmla="*/ 18 h 30"/>
                <a:gd name="T12" fmla="*/ 6 w 30"/>
                <a:gd name="T13" fmla="*/ 18 h 30"/>
                <a:gd name="T14" fmla="*/ 6 w 30"/>
                <a:gd name="T15" fmla="*/ 6 h 30"/>
                <a:gd name="T16" fmla="*/ 24 w 30"/>
                <a:gd name="T17" fmla="*/ 0 h 30"/>
                <a:gd name="T18" fmla="*/ 30 w 30"/>
                <a:gd name="T19" fmla="*/ 0 h 30"/>
                <a:gd name="T20" fmla="*/ 30 w 30"/>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30" y="30"/>
                  </a:moveTo>
                  <a:lnTo>
                    <a:pt x="12" y="30"/>
                  </a:lnTo>
                  <a:lnTo>
                    <a:pt x="6" y="30"/>
                  </a:lnTo>
                  <a:lnTo>
                    <a:pt x="0" y="24"/>
                  </a:lnTo>
                  <a:lnTo>
                    <a:pt x="6" y="24"/>
                  </a:lnTo>
                  <a:lnTo>
                    <a:pt x="0" y="18"/>
                  </a:lnTo>
                  <a:lnTo>
                    <a:pt x="6" y="18"/>
                  </a:lnTo>
                  <a:lnTo>
                    <a:pt x="6" y="6"/>
                  </a:lnTo>
                  <a:lnTo>
                    <a:pt x="24" y="0"/>
                  </a:lnTo>
                  <a:lnTo>
                    <a:pt x="30" y="0"/>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73" name="Freeform 1301"/>
            <p:cNvSpPr>
              <a:spLocks/>
            </p:cNvSpPr>
            <p:nvPr/>
          </p:nvSpPr>
          <p:spPr bwMode="auto">
            <a:xfrm>
              <a:off x="804" y="1692"/>
              <a:ext cx="42" cy="72"/>
            </a:xfrm>
            <a:custGeom>
              <a:avLst/>
              <a:gdLst>
                <a:gd name="T0" fmla="*/ 18 w 42"/>
                <a:gd name="T1" fmla="*/ 72 h 72"/>
                <a:gd name="T2" fmla="*/ 18 w 42"/>
                <a:gd name="T3" fmla="*/ 66 h 72"/>
                <a:gd name="T4" fmla="*/ 12 w 42"/>
                <a:gd name="T5" fmla="*/ 66 h 72"/>
                <a:gd name="T6" fmla="*/ 18 w 42"/>
                <a:gd name="T7" fmla="*/ 72 h 72"/>
                <a:gd name="T8" fmla="*/ 6 w 42"/>
                <a:gd name="T9" fmla="*/ 66 h 72"/>
                <a:gd name="T10" fmla="*/ 12 w 42"/>
                <a:gd name="T11" fmla="*/ 66 h 72"/>
                <a:gd name="T12" fmla="*/ 12 w 42"/>
                <a:gd name="T13" fmla="*/ 60 h 72"/>
                <a:gd name="T14" fmla="*/ 12 w 42"/>
                <a:gd name="T15" fmla="*/ 54 h 72"/>
                <a:gd name="T16" fmla="*/ 12 w 42"/>
                <a:gd name="T17" fmla="*/ 48 h 72"/>
                <a:gd name="T18" fmla="*/ 12 w 42"/>
                <a:gd name="T19" fmla="*/ 42 h 72"/>
                <a:gd name="T20" fmla="*/ 6 w 42"/>
                <a:gd name="T21" fmla="*/ 42 h 72"/>
                <a:gd name="T22" fmla="*/ 12 w 42"/>
                <a:gd name="T23" fmla="*/ 36 h 72"/>
                <a:gd name="T24" fmla="*/ 6 w 42"/>
                <a:gd name="T25" fmla="*/ 36 h 72"/>
                <a:gd name="T26" fmla="*/ 6 w 42"/>
                <a:gd name="T27" fmla="*/ 30 h 72"/>
                <a:gd name="T28" fmla="*/ 0 w 42"/>
                <a:gd name="T29" fmla="*/ 24 h 72"/>
                <a:gd name="T30" fmla="*/ 0 w 42"/>
                <a:gd name="T31" fmla="*/ 18 h 72"/>
                <a:gd name="T32" fmla="*/ 6 w 42"/>
                <a:gd name="T33" fmla="*/ 12 h 72"/>
                <a:gd name="T34" fmla="*/ 18 w 42"/>
                <a:gd name="T35" fmla="*/ 12 h 72"/>
                <a:gd name="T36" fmla="*/ 24 w 42"/>
                <a:gd name="T37" fmla="*/ 6 h 72"/>
                <a:gd name="T38" fmla="*/ 30 w 42"/>
                <a:gd name="T39" fmla="*/ 6 h 72"/>
                <a:gd name="T40" fmla="*/ 30 w 42"/>
                <a:gd name="T41" fmla="*/ 0 h 72"/>
                <a:gd name="T42" fmla="*/ 36 w 42"/>
                <a:gd name="T43" fmla="*/ 6 h 72"/>
                <a:gd name="T44" fmla="*/ 36 w 42"/>
                <a:gd name="T45" fmla="*/ 12 h 72"/>
                <a:gd name="T46" fmla="*/ 36 w 42"/>
                <a:gd name="T47" fmla="*/ 18 h 72"/>
                <a:gd name="T48" fmla="*/ 36 w 42"/>
                <a:gd name="T49" fmla="*/ 24 h 72"/>
                <a:gd name="T50" fmla="*/ 42 w 42"/>
                <a:gd name="T51" fmla="*/ 24 h 72"/>
                <a:gd name="T52" fmla="*/ 36 w 42"/>
                <a:gd name="T53" fmla="*/ 30 h 72"/>
                <a:gd name="T54" fmla="*/ 42 w 42"/>
                <a:gd name="T55" fmla="*/ 30 h 72"/>
                <a:gd name="T56" fmla="*/ 42 w 42"/>
                <a:gd name="T57" fmla="*/ 42 h 72"/>
                <a:gd name="T58" fmla="*/ 36 w 42"/>
                <a:gd name="T59" fmla="*/ 48 h 72"/>
                <a:gd name="T60" fmla="*/ 36 w 42"/>
                <a:gd name="T61" fmla="*/ 54 h 72"/>
                <a:gd name="T62" fmla="*/ 36 w 42"/>
                <a:gd name="T63" fmla="*/ 60 h 72"/>
                <a:gd name="T64" fmla="*/ 30 w 42"/>
                <a:gd name="T65" fmla="*/ 54 h 72"/>
                <a:gd name="T66" fmla="*/ 24 w 42"/>
                <a:gd name="T67" fmla="*/ 60 h 72"/>
                <a:gd name="T68" fmla="*/ 30 w 42"/>
                <a:gd name="T69" fmla="*/ 60 h 72"/>
                <a:gd name="T70" fmla="*/ 24 w 42"/>
                <a:gd name="T71" fmla="*/ 60 h 72"/>
                <a:gd name="T72" fmla="*/ 24 w 42"/>
                <a:gd name="T73" fmla="*/ 66 h 72"/>
                <a:gd name="T74" fmla="*/ 24 w 42"/>
                <a:gd name="T75" fmla="*/ 72 h 72"/>
                <a:gd name="T76" fmla="*/ 18 w 42"/>
                <a:gd name="T7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72">
                  <a:moveTo>
                    <a:pt x="18" y="72"/>
                  </a:moveTo>
                  <a:lnTo>
                    <a:pt x="18" y="66"/>
                  </a:lnTo>
                  <a:lnTo>
                    <a:pt x="12" y="66"/>
                  </a:lnTo>
                  <a:lnTo>
                    <a:pt x="18" y="72"/>
                  </a:lnTo>
                  <a:lnTo>
                    <a:pt x="6" y="66"/>
                  </a:lnTo>
                  <a:lnTo>
                    <a:pt x="12" y="66"/>
                  </a:lnTo>
                  <a:lnTo>
                    <a:pt x="12" y="60"/>
                  </a:lnTo>
                  <a:lnTo>
                    <a:pt x="12" y="54"/>
                  </a:lnTo>
                  <a:lnTo>
                    <a:pt x="12" y="48"/>
                  </a:lnTo>
                  <a:lnTo>
                    <a:pt x="12" y="42"/>
                  </a:lnTo>
                  <a:lnTo>
                    <a:pt x="6" y="42"/>
                  </a:lnTo>
                  <a:lnTo>
                    <a:pt x="12" y="36"/>
                  </a:lnTo>
                  <a:lnTo>
                    <a:pt x="6" y="36"/>
                  </a:lnTo>
                  <a:lnTo>
                    <a:pt x="6" y="30"/>
                  </a:lnTo>
                  <a:lnTo>
                    <a:pt x="0" y="24"/>
                  </a:lnTo>
                  <a:lnTo>
                    <a:pt x="0" y="18"/>
                  </a:lnTo>
                  <a:lnTo>
                    <a:pt x="6" y="12"/>
                  </a:lnTo>
                  <a:lnTo>
                    <a:pt x="18" y="12"/>
                  </a:lnTo>
                  <a:lnTo>
                    <a:pt x="24" y="6"/>
                  </a:lnTo>
                  <a:lnTo>
                    <a:pt x="30" y="6"/>
                  </a:lnTo>
                  <a:lnTo>
                    <a:pt x="30" y="0"/>
                  </a:lnTo>
                  <a:lnTo>
                    <a:pt x="36" y="6"/>
                  </a:lnTo>
                  <a:lnTo>
                    <a:pt x="36" y="12"/>
                  </a:lnTo>
                  <a:lnTo>
                    <a:pt x="36" y="18"/>
                  </a:lnTo>
                  <a:lnTo>
                    <a:pt x="36" y="24"/>
                  </a:lnTo>
                  <a:lnTo>
                    <a:pt x="42" y="24"/>
                  </a:lnTo>
                  <a:lnTo>
                    <a:pt x="36" y="30"/>
                  </a:lnTo>
                  <a:lnTo>
                    <a:pt x="42" y="30"/>
                  </a:lnTo>
                  <a:lnTo>
                    <a:pt x="42" y="42"/>
                  </a:lnTo>
                  <a:lnTo>
                    <a:pt x="36" y="48"/>
                  </a:lnTo>
                  <a:lnTo>
                    <a:pt x="36" y="54"/>
                  </a:lnTo>
                  <a:lnTo>
                    <a:pt x="36" y="60"/>
                  </a:lnTo>
                  <a:lnTo>
                    <a:pt x="30" y="54"/>
                  </a:lnTo>
                  <a:lnTo>
                    <a:pt x="24" y="60"/>
                  </a:lnTo>
                  <a:lnTo>
                    <a:pt x="30" y="60"/>
                  </a:lnTo>
                  <a:lnTo>
                    <a:pt x="24" y="60"/>
                  </a:lnTo>
                  <a:lnTo>
                    <a:pt x="24" y="66"/>
                  </a:lnTo>
                  <a:lnTo>
                    <a:pt x="24" y="72"/>
                  </a:lnTo>
                  <a:lnTo>
                    <a:pt x="18" y="7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74" name="Freeform 1302"/>
            <p:cNvSpPr>
              <a:spLocks/>
            </p:cNvSpPr>
            <p:nvPr/>
          </p:nvSpPr>
          <p:spPr bwMode="auto">
            <a:xfrm>
              <a:off x="744" y="1674"/>
              <a:ext cx="72" cy="90"/>
            </a:xfrm>
            <a:custGeom>
              <a:avLst/>
              <a:gdLst>
                <a:gd name="T0" fmla="*/ 60 w 72"/>
                <a:gd name="T1" fmla="*/ 84 h 90"/>
                <a:gd name="T2" fmla="*/ 54 w 72"/>
                <a:gd name="T3" fmla="*/ 78 h 90"/>
                <a:gd name="T4" fmla="*/ 48 w 72"/>
                <a:gd name="T5" fmla="*/ 72 h 90"/>
                <a:gd name="T6" fmla="*/ 42 w 72"/>
                <a:gd name="T7" fmla="*/ 72 h 90"/>
                <a:gd name="T8" fmla="*/ 36 w 72"/>
                <a:gd name="T9" fmla="*/ 60 h 90"/>
                <a:gd name="T10" fmla="*/ 30 w 72"/>
                <a:gd name="T11" fmla="*/ 60 h 90"/>
                <a:gd name="T12" fmla="*/ 24 w 72"/>
                <a:gd name="T13" fmla="*/ 60 h 90"/>
                <a:gd name="T14" fmla="*/ 24 w 72"/>
                <a:gd name="T15" fmla="*/ 42 h 90"/>
                <a:gd name="T16" fmla="*/ 12 w 72"/>
                <a:gd name="T17" fmla="*/ 30 h 90"/>
                <a:gd name="T18" fmla="*/ 0 w 72"/>
                <a:gd name="T19" fmla="*/ 6 h 90"/>
                <a:gd name="T20" fmla="*/ 6 w 72"/>
                <a:gd name="T21" fmla="*/ 0 h 90"/>
                <a:gd name="T22" fmla="*/ 12 w 72"/>
                <a:gd name="T23" fmla="*/ 6 h 90"/>
                <a:gd name="T24" fmla="*/ 12 w 72"/>
                <a:gd name="T25" fmla="*/ 0 h 90"/>
                <a:gd name="T26" fmla="*/ 30 w 72"/>
                <a:gd name="T27" fmla="*/ 6 h 90"/>
                <a:gd name="T28" fmla="*/ 36 w 72"/>
                <a:gd name="T29" fmla="*/ 6 h 90"/>
                <a:gd name="T30" fmla="*/ 54 w 72"/>
                <a:gd name="T31" fmla="*/ 12 h 90"/>
                <a:gd name="T32" fmla="*/ 60 w 72"/>
                <a:gd name="T33" fmla="*/ 18 h 90"/>
                <a:gd name="T34" fmla="*/ 60 w 72"/>
                <a:gd name="T35" fmla="*/ 24 h 90"/>
                <a:gd name="T36" fmla="*/ 66 w 72"/>
                <a:gd name="T37" fmla="*/ 30 h 90"/>
                <a:gd name="T38" fmla="*/ 60 w 72"/>
                <a:gd name="T39" fmla="*/ 36 h 90"/>
                <a:gd name="T40" fmla="*/ 60 w 72"/>
                <a:gd name="T41" fmla="*/ 42 h 90"/>
                <a:gd name="T42" fmla="*/ 66 w 72"/>
                <a:gd name="T43" fmla="*/ 48 h 90"/>
                <a:gd name="T44" fmla="*/ 66 w 72"/>
                <a:gd name="T45" fmla="*/ 54 h 90"/>
                <a:gd name="T46" fmla="*/ 72 w 72"/>
                <a:gd name="T47" fmla="*/ 54 h 90"/>
                <a:gd name="T48" fmla="*/ 66 w 72"/>
                <a:gd name="T49" fmla="*/ 60 h 90"/>
                <a:gd name="T50" fmla="*/ 72 w 72"/>
                <a:gd name="T51" fmla="*/ 60 h 90"/>
                <a:gd name="T52" fmla="*/ 72 w 72"/>
                <a:gd name="T53" fmla="*/ 66 h 90"/>
                <a:gd name="T54" fmla="*/ 72 w 72"/>
                <a:gd name="T55" fmla="*/ 72 h 90"/>
                <a:gd name="T56" fmla="*/ 72 w 72"/>
                <a:gd name="T57" fmla="*/ 78 h 90"/>
                <a:gd name="T58" fmla="*/ 72 w 72"/>
                <a:gd name="T59" fmla="*/ 84 h 90"/>
                <a:gd name="T60" fmla="*/ 66 w 72"/>
                <a:gd name="T61" fmla="*/ 84 h 90"/>
                <a:gd name="T62" fmla="*/ 66 w 72"/>
                <a:gd name="T63" fmla="*/ 90 h 90"/>
                <a:gd name="T64" fmla="*/ 60 w 72"/>
                <a:gd name="T65" fmla="*/ 90 h 90"/>
                <a:gd name="T66" fmla="*/ 60 w 72"/>
                <a:gd name="T67"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90">
                  <a:moveTo>
                    <a:pt x="60" y="84"/>
                  </a:moveTo>
                  <a:lnTo>
                    <a:pt x="54" y="78"/>
                  </a:lnTo>
                  <a:lnTo>
                    <a:pt x="48" y="72"/>
                  </a:lnTo>
                  <a:lnTo>
                    <a:pt x="42" y="72"/>
                  </a:lnTo>
                  <a:lnTo>
                    <a:pt x="36" y="60"/>
                  </a:lnTo>
                  <a:lnTo>
                    <a:pt x="30" y="60"/>
                  </a:lnTo>
                  <a:lnTo>
                    <a:pt x="24" y="60"/>
                  </a:lnTo>
                  <a:lnTo>
                    <a:pt x="24" y="42"/>
                  </a:lnTo>
                  <a:lnTo>
                    <a:pt x="12" y="30"/>
                  </a:lnTo>
                  <a:lnTo>
                    <a:pt x="0" y="6"/>
                  </a:lnTo>
                  <a:lnTo>
                    <a:pt x="6" y="0"/>
                  </a:lnTo>
                  <a:lnTo>
                    <a:pt x="12" y="6"/>
                  </a:lnTo>
                  <a:lnTo>
                    <a:pt x="12" y="0"/>
                  </a:lnTo>
                  <a:lnTo>
                    <a:pt x="30" y="6"/>
                  </a:lnTo>
                  <a:lnTo>
                    <a:pt x="36" y="6"/>
                  </a:lnTo>
                  <a:lnTo>
                    <a:pt x="54" y="12"/>
                  </a:lnTo>
                  <a:lnTo>
                    <a:pt x="60" y="18"/>
                  </a:lnTo>
                  <a:lnTo>
                    <a:pt x="60" y="24"/>
                  </a:lnTo>
                  <a:lnTo>
                    <a:pt x="66" y="30"/>
                  </a:lnTo>
                  <a:lnTo>
                    <a:pt x="60" y="36"/>
                  </a:lnTo>
                  <a:lnTo>
                    <a:pt x="60" y="42"/>
                  </a:lnTo>
                  <a:lnTo>
                    <a:pt x="66" y="48"/>
                  </a:lnTo>
                  <a:lnTo>
                    <a:pt x="66" y="54"/>
                  </a:lnTo>
                  <a:lnTo>
                    <a:pt x="72" y="54"/>
                  </a:lnTo>
                  <a:lnTo>
                    <a:pt x="66" y="60"/>
                  </a:lnTo>
                  <a:lnTo>
                    <a:pt x="72" y="60"/>
                  </a:lnTo>
                  <a:lnTo>
                    <a:pt x="72" y="66"/>
                  </a:lnTo>
                  <a:lnTo>
                    <a:pt x="72" y="72"/>
                  </a:lnTo>
                  <a:lnTo>
                    <a:pt x="72" y="78"/>
                  </a:lnTo>
                  <a:lnTo>
                    <a:pt x="72" y="84"/>
                  </a:lnTo>
                  <a:lnTo>
                    <a:pt x="66" y="84"/>
                  </a:lnTo>
                  <a:lnTo>
                    <a:pt x="66" y="90"/>
                  </a:lnTo>
                  <a:lnTo>
                    <a:pt x="60" y="90"/>
                  </a:lnTo>
                  <a:lnTo>
                    <a:pt x="60" y="8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75" name="Rectangle 1303"/>
            <p:cNvSpPr>
              <a:spLocks noChangeArrowheads="1"/>
            </p:cNvSpPr>
            <p:nvPr/>
          </p:nvSpPr>
          <p:spPr bwMode="auto">
            <a:xfrm>
              <a:off x="4278" y="1830"/>
              <a:ext cx="6" cy="6"/>
            </a:xfrm>
            <a:prstGeom prst="rect">
              <a:avLst/>
            </a:prstGeom>
            <a:solidFill>
              <a:srgbClr val="FEBC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576" name="Freeform 1304"/>
            <p:cNvSpPr>
              <a:spLocks noEditPoints="1"/>
            </p:cNvSpPr>
            <p:nvPr/>
          </p:nvSpPr>
          <p:spPr bwMode="auto">
            <a:xfrm>
              <a:off x="4122" y="1854"/>
              <a:ext cx="60" cy="60"/>
            </a:xfrm>
            <a:custGeom>
              <a:avLst/>
              <a:gdLst>
                <a:gd name="T0" fmla="*/ 48 w 60"/>
                <a:gd name="T1" fmla="*/ 54 h 60"/>
                <a:gd name="T2" fmla="*/ 42 w 60"/>
                <a:gd name="T3" fmla="*/ 60 h 60"/>
                <a:gd name="T4" fmla="*/ 30 w 60"/>
                <a:gd name="T5" fmla="*/ 54 h 60"/>
                <a:gd name="T6" fmla="*/ 0 w 60"/>
                <a:gd name="T7" fmla="*/ 42 h 60"/>
                <a:gd name="T8" fmla="*/ 6 w 60"/>
                <a:gd name="T9" fmla="*/ 24 h 60"/>
                <a:gd name="T10" fmla="*/ 12 w 60"/>
                <a:gd name="T11" fmla="*/ 24 h 60"/>
                <a:gd name="T12" fmla="*/ 6 w 60"/>
                <a:gd name="T13" fmla="*/ 18 h 60"/>
                <a:gd name="T14" fmla="*/ 12 w 60"/>
                <a:gd name="T15" fmla="*/ 12 h 60"/>
                <a:gd name="T16" fmla="*/ 12 w 60"/>
                <a:gd name="T17" fmla="*/ 6 h 60"/>
                <a:gd name="T18" fmla="*/ 12 w 60"/>
                <a:gd name="T19" fmla="*/ 0 h 60"/>
                <a:gd name="T20" fmla="*/ 24 w 60"/>
                <a:gd name="T21" fmla="*/ 12 h 60"/>
                <a:gd name="T22" fmla="*/ 42 w 60"/>
                <a:gd name="T23" fmla="*/ 24 h 60"/>
                <a:gd name="T24" fmla="*/ 42 w 60"/>
                <a:gd name="T25" fmla="*/ 30 h 60"/>
                <a:gd name="T26" fmla="*/ 48 w 60"/>
                <a:gd name="T27" fmla="*/ 30 h 60"/>
                <a:gd name="T28" fmla="*/ 48 w 60"/>
                <a:gd name="T29" fmla="*/ 36 h 60"/>
                <a:gd name="T30" fmla="*/ 54 w 60"/>
                <a:gd name="T31" fmla="*/ 36 h 60"/>
                <a:gd name="T32" fmla="*/ 60 w 60"/>
                <a:gd name="T33" fmla="*/ 36 h 60"/>
                <a:gd name="T34" fmla="*/ 54 w 60"/>
                <a:gd name="T35" fmla="*/ 48 h 60"/>
                <a:gd name="T36" fmla="*/ 48 w 60"/>
                <a:gd name="T37" fmla="*/ 54 h 60"/>
                <a:gd name="T38" fmla="*/ 30 w 60"/>
                <a:gd name="T39" fmla="*/ 42 h 60"/>
                <a:gd name="T40" fmla="*/ 30 w 60"/>
                <a:gd name="T41" fmla="*/ 36 h 60"/>
                <a:gd name="T42" fmla="*/ 30 w 60"/>
                <a:gd name="T43" fmla="*/ 42 h 60"/>
                <a:gd name="T44" fmla="*/ 30 w 60"/>
                <a:gd name="T45" fmla="*/ 48 h 60"/>
                <a:gd name="T46" fmla="*/ 30 w 60"/>
                <a:gd name="T47"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60">
                  <a:moveTo>
                    <a:pt x="48" y="54"/>
                  </a:moveTo>
                  <a:lnTo>
                    <a:pt x="42" y="60"/>
                  </a:lnTo>
                  <a:lnTo>
                    <a:pt x="30" y="54"/>
                  </a:lnTo>
                  <a:lnTo>
                    <a:pt x="0" y="42"/>
                  </a:lnTo>
                  <a:lnTo>
                    <a:pt x="6" y="24"/>
                  </a:lnTo>
                  <a:lnTo>
                    <a:pt x="12" y="24"/>
                  </a:lnTo>
                  <a:lnTo>
                    <a:pt x="6" y="18"/>
                  </a:lnTo>
                  <a:lnTo>
                    <a:pt x="12" y="12"/>
                  </a:lnTo>
                  <a:lnTo>
                    <a:pt x="12" y="6"/>
                  </a:lnTo>
                  <a:lnTo>
                    <a:pt x="12" y="0"/>
                  </a:lnTo>
                  <a:lnTo>
                    <a:pt x="24" y="12"/>
                  </a:lnTo>
                  <a:lnTo>
                    <a:pt x="42" y="24"/>
                  </a:lnTo>
                  <a:lnTo>
                    <a:pt x="42" y="30"/>
                  </a:lnTo>
                  <a:lnTo>
                    <a:pt x="48" y="30"/>
                  </a:lnTo>
                  <a:lnTo>
                    <a:pt x="48" y="36"/>
                  </a:lnTo>
                  <a:lnTo>
                    <a:pt x="54" y="36"/>
                  </a:lnTo>
                  <a:lnTo>
                    <a:pt x="60" y="36"/>
                  </a:lnTo>
                  <a:lnTo>
                    <a:pt x="54" y="48"/>
                  </a:lnTo>
                  <a:lnTo>
                    <a:pt x="48" y="54"/>
                  </a:lnTo>
                  <a:close/>
                  <a:moveTo>
                    <a:pt x="30" y="42"/>
                  </a:moveTo>
                  <a:lnTo>
                    <a:pt x="30" y="36"/>
                  </a:lnTo>
                  <a:lnTo>
                    <a:pt x="30" y="42"/>
                  </a:lnTo>
                  <a:lnTo>
                    <a:pt x="30" y="48"/>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77" name="Freeform 1305"/>
            <p:cNvSpPr>
              <a:spLocks/>
            </p:cNvSpPr>
            <p:nvPr/>
          </p:nvSpPr>
          <p:spPr bwMode="auto">
            <a:xfrm>
              <a:off x="3846" y="1902"/>
              <a:ext cx="42" cy="42"/>
            </a:xfrm>
            <a:custGeom>
              <a:avLst/>
              <a:gdLst>
                <a:gd name="T0" fmla="*/ 24 w 42"/>
                <a:gd name="T1" fmla="*/ 42 h 42"/>
                <a:gd name="T2" fmla="*/ 18 w 42"/>
                <a:gd name="T3" fmla="*/ 36 h 42"/>
                <a:gd name="T4" fmla="*/ 12 w 42"/>
                <a:gd name="T5" fmla="*/ 30 h 42"/>
                <a:gd name="T6" fmla="*/ 6 w 42"/>
                <a:gd name="T7" fmla="*/ 30 h 42"/>
                <a:gd name="T8" fmla="*/ 0 w 42"/>
                <a:gd name="T9" fmla="*/ 30 h 42"/>
                <a:gd name="T10" fmla="*/ 6 w 42"/>
                <a:gd name="T11" fmla="*/ 24 h 42"/>
                <a:gd name="T12" fmla="*/ 6 w 42"/>
                <a:gd name="T13" fmla="*/ 18 h 42"/>
                <a:gd name="T14" fmla="*/ 12 w 42"/>
                <a:gd name="T15" fmla="*/ 18 h 42"/>
                <a:gd name="T16" fmla="*/ 12 w 42"/>
                <a:gd name="T17" fmla="*/ 12 h 42"/>
                <a:gd name="T18" fmla="*/ 12 w 42"/>
                <a:gd name="T19" fmla="*/ 0 h 42"/>
                <a:gd name="T20" fmla="*/ 18 w 42"/>
                <a:gd name="T21" fmla="*/ 0 h 42"/>
                <a:gd name="T22" fmla="*/ 18 w 42"/>
                <a:gd name="T23" fmla="*/ 6 h 42"/>
                <a:gd name="T24" fmla="*/ 24 w 42"/>
                <a:gd name="T25" fmla="*/ 6 h 42"/>
                <a:gd name="T26" fmla="*/ 30 w 42"/>
                <a:gd name="T27" fmla="*/ 6 h 42"/>
                <a:gd name="T28" fmla="*/ 30 w 42"/>
                <a:gd name="T29" fmla="*/ 12 h 42"/>
                <a:gd name="T30" fmla="*/ 36 w 42"/>
                <a:gd name="T31" fmla="*/ 12 h 42"/>
                <a:gd name="T32" fmla="*/ 36 w 42"/>
                <a:gd name="T33" fmla="*/ 24 h 42"/>
                <a:gd name="T34" fmla="*/ 42 w 42"/>
                <a:gd name="T35" fmla="*/ 24 h 42"/>
                <a:gd name="T36" fmla="*/ 42 w 42"/>
                <a:gd name="T37" fmla="*/ 36 h 42"/>
                <a:gd name="T38" fmla="*/ 36 w 42"/>
                <a:gd name="T39" fmla="*/ 36 h 42"/>
                <a:gd name="T40" fmla="*/ 30 w 42"/>
                <a:gd name="T41" fmla="*/ 42 h 42"/>
                <a:gd name="T42" fmla="*/ 24 w 42"/>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4" y="42"/>
                  </a:moveTo>
                  <a:lnTo>
                    <a:pt x="18" y="36"/>
                  </a:lnTo>
                  <a:lnTo>
                    <a:pt x="12" y="30"/>
                  </a:lnTo>
                  <a:lnTo>
                    <a:pt x="6" y="30"/>
                  </a:lnTo>
                  <a:lnTo>
                    <a:pt x="0" y="30"/>
                  </a:lnTo>
                  <a:lnTo>
                    <a:pt x="6" y="24"/>
                  </a:lnTo>
                  <a:lnTo>
                    <a:pt x="6" y="18"/>
                  </a:lnTo>
                  <a:lnTo>
                    <a:pt x="12" y="18"/>
                  </a:lnTo>
                  <a:lnTo>
                    <a:pt x="12" y="12"/>
                  </a:lnTo>
                  <a:lnTo>
                    <a:pt x="12" y="0"/>
                  </a:lnTo>
                  <a:lnTo>
                    <a:pt x="18" y="0"/>
                  </a:lnTo>
                  <a:lnTo>
                    <a:pt x="18" y="6"/>
                  </a:lnTo>
                  <a:lnTo>
                    <a:pt x="24" y="6"/>
                  </a:lnTo>
                  <a:lnTo>
                    <a:pt x="30" y="6"/>
                  </a:lnTo>
                  <a:lnTo>
                    <a:pt x="30" y="12"/>
                  </a:lnTo>
                  <a:lnTo>
                    <a:pt x="36" y="12"/>
                  </a:lnTo>
                  <a:lnTo>
                    <a:pt x="36" y="24"/>
                  </a:lnTo>
                  <a:lnTo>
                    <a:pt x="42" y="24"/>
                  </a:lnTo>
                  <a:lnTo>
                    <a:pt x="42" y="36"/>
                  </a:lnTo>
                  <a:lnTo>
                    <a:pt x="36" y="36"/>
                  </a:lnTo>
                  <a:lnTo>
                    <a:pt x="30" y="42"/>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78" name="Freeform 1306"/>
            <p:cNvSpPr>
              <a:spLocks/>
            </p:cNvSpPr>
            <p:nvPr/>
          </p:nvSpPr>
          <p:spPr bwMode="auto">
            <a:xfrm>
              <a:off x="2940" y="1974"/>
              <a:ext cx="42" cy="36"/>
            </a:xfrm>
            <a:custGeom>
              <a:avLst/>
              <a:gdLst>
                <a:gd name="T0" fmla="*/ 0 w 42"/>
                <a:gd name="T1" fmla="*/ 36 h 36"/>
                <a:gd name="T2" fmla="*/ 0 w 42"/>
                <a:gd name="T3" fmla="*/ 12 h 36"/>
                <a:gd name="T4" fmla="*/ 0 w 42"/>
                <a:gd name="T5" fmla="*/ 0 h 36"/>
                <a:gd name="T6" fmla="*/ 36 w 42"/>
                <a:gd name="T7" fmla="*/ 0 h 36"/>
                <a:gd name="T8" fmla="*/ 36 w 42"/>
                <a:gd name="T9" fmla="*/ 18 h 36"/>
                <a:gd name="T10" fmla="*/ 42 w 42"/>
                <a:gd name="T11" fmla="*/ 18 h 36"/>
                <a:gd name="T12" fmla="*/ 42 w 42"/>
                <a:gd name="T13" fmla="*/ 24 h 36"/>
                <a:gd name="T14" fmla="*/ 42 w 42"/>
                <a:gd name="T15" fmla="*/ 36 h 36"/>
                <a:gd name="T16" fmla="*/ 36 w 42"/>
                <a:gd name="T17" fmla="*/ 36 h 36"/>
                <a:gd name="T18" fmla="*/ 30 w 42"/>
                <a:gd name="T19" fmla="*/ 36 h 36"/>
                <a:gd name="T20" fmla="*/ 24 w 42"/>
                <a:gd name="T21" fmla="*/ 36 h 36"/>
                <a:gd name="T22" fmla="*/ 0 w 42"/>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6">
                  <a:moveTo>
                    <a:pt x="0" y="36"/>
                  </a:moveTo>
                  <a:lnTo>
                    <a:pt x="0" y="12"/>
                  </a:lnTo>
                  <a:lnTo>
                    <a:pt x="0" y="0"/>
                  </a:lnTo>
                  <a:lnTo>
                    <a:pt x="36" y="0"/>
                  </a:lnTo>
                  <a:lnTo>
                    <a:pt x="36" y="18"/>
                  </a:lnTo>
                  <a:lnTo>
                    <a:pt x="42" y="18"/>
                  </a:lnTo>
                  <a:lnTo>
                    <a:pt x="42" y="24"/>
                  </a:lnTo>
                  <a:lnTo>
                    <a:pt x="42" y="36"/>
                  </a:lnTo>
                  <a:lnTo>
                    <a:pt x="36" y="36"/>
                  </a:lnTo>
                  <a:lnTo>
                    <a:pt x="30" y="36"/>
                  </a:lnTo>
                  <a:lnTo>
                    <a:pt x="24" y="36"/>
                  </a:lnTo>
                  <a:lnTo>
                    <a:pt x="0"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79" name="Freeform 1307"/>
            <p:cNvSpPr>
              <a:spLocks/>
            </p:cNvSpPr>
            <p:nvPr/>
          </p:nvSpPr>
          <p:spPr bwMode="auto">
            <a:xfrm>
              <a:off x="3360" y="1956"/>
              <a:ext cx="36" cy="36"/>
            </a:xfrm>
            <a:custGeom>
              <a:avLst/>
              <a:gdLst>
                <a:gd name="T0" fmla="*/ 6 w 36"/>
                <a:gd name="T1" fmla="*/ 30 h 36"/>
                <a:gd name="T2" fmla="*/ 0 w 36"/>
                <a:gd name="T3" fmla="*/ 6 h 36"/>
                <a:gd name="T4" fmla="*/ 0 w 36"/>
                <a:gd name="T5" fmla="*/ 0 h 36"/>
                <a:gd name="T6" fmla="*/ 36 w 36"/>
                <a:gd name="T7" fmla="*/ 0 h 36"/>
                <a:gd name="T8" fmla="*/ 36 w 36"/>
                <a:gd name="T9" fmla="*/ 18 h 36"/>
                <a:gd name="T10" fmla="*/ 36 w 36"/>
                <a:gd name="T11" fmla="*/ 36 h 36"/>
                <a:gd name="T12" fmla="*/ 6 w 36"/>
                <a:gd name="T13" fmla="*/ 36 h 36"/>
                <a:gd name="T14" fmla="*/ 6 w 36"/>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6" y="30"/>
                  </a:moveTo>
                  <a:lnTo>
                    <a:pt x="0" y="6"/>
                  </a:lnTo>
                  <a:lnTo>
                    <a:pt x="0" y="0"/>
                  </a:lnTo>
                  <a:lnTo>
                    <a:pt x="36" y="0"/>
                  </a:lnTo>
                  <a:lnTo>
                    <a:pt x="36" y="18"/>
                  </a:lnTo>
                  <a:lnTo>
                    <a:pt x="36" y="36"/>
                  </a:lnTo>
                  <a:lnTo>
                    <a:pt x="6" y="36"/>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80" name="Freeform 1308"/>
            <p:cNvSpPr>
              <a:spLocks/>
            </p:cNvSpPr>
            <p:nvPr/>
          </p:nvSpPr>
          <p:spPr bwMode="auto">
            <a:xfrm>
              <a:off x="3612" y="1932"/>
              <a:ext cx="24" cy="30"/>
            </a:xfrm>
            <a:custGeom>
              <a:avLst/>
              <a:gdLst>
                <a:gd name="T0" fmla="*/ 6 w 24"/>
                <a:gd name="T1" fmla="*/ 30 h 30"/>
                <a:gd name="T2" fmla="*/ 0 w 24"/>
                <a:gd name="T3" fmla="*/ 30 h 30"/>
                <a:gd name="T4" fmla="*/ 0 w 24"/>
                <a:gd name="T5" fmla="*/ 12 h 30"/>
                <a:gd name="T6" fmla="*/ 6 w 24"/>
                <a:gd name="T7" fmla="*/ 6 h 30"/>
                <a:gd name="T8" fmla="*/ 12 w 24"/>
                <a:gd name="T9" fmla="*/ 0 h 30"/>
                <a:gd name="T10" fmla="*/ 18 w 24"/>
                <a:gd name="T11" fmla="*/ 12 h 30"/>
                <a:gd name="T12" fmla="*/ 24 w 24"/>
                <a:gd name="T13" fmla="*/ 12 h 30"/>
                <a:gd name="T14" fmla="*/ 24 w 24"/>
                <a:gd name="T15" fmla="*/ 24 h 30"/>
                <a:gd name="T16" fmla="*/ 6 w 24"/>
                <a:gd name="T17" fmla="*/ 24 h 30"/>
                <a:gd name="T18" fmla="*/ 6 w 24"/>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0">
                  <a:moveTo>
                    <a:pt x="6" y="30"/>
                  </a:moveTo>
                  <a:lnTo>
                    <a:pt x="0" y="30"/>
                  </a:lnTo>
                  <a:lnTo>
                    <a:pt x="0" y="12"/>
                  </a:lnTo>
                  <a:lnTo>
                    <a:pt x="6" y="6"/>
                  </a:lnTo>
                  <a:lnTo>
                    <a:pt x="12" y="0"/>
                  </a:lnTo>
                  <a:lnTo>
                    <a:pt x="18" y="12"/>
                  </a:lnTo>
                  <a:lnTo>
                    <a:pt x="24" y="12"/>
                  </a:lnTo>
                  <a:lnTo>
                    <a:pt x="24" y="24"/>
                  </a:lnTo>
                  <a:lnTo>
                    <a:pt x="6" y="24"/>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81" name="Freeform 1309"/>
            <p:cNvSpPr>
              <a:spLocks/>
            </p:cNvSpPr>
            <p:nvPr/>
          </p:nvSpPr>
          <p:spPr bwMode="auto">
            <a:xfrm>
              <a:off x="4164" y="1848"/>
              <a:ext cx="30" cy="42"/>
            </a:xfrm>
            <a:custGeom>
              <a:avLst/>
              <a:gdLst>
                <a:gd name="T0" fmla="*/ 18 w 30"/>
                <a:gd name="T1" fmla="*/ 36 h 42"/>
                <a:gd name="T2" fmla="*/ 18 w 30"/>
                <a:gd name="T3" fmla="*/ 42 h 42"/>
                <a:gd name="T4" fmla="*/ 12 w 30"/>
                <a:gd name="T5" fmla="*/ 42 h 42"/>
                <a:gd name="T6" fmla="*/ 6 w 30"/>
                <a:gd name="T7" fmla="*/ 42 h 42"/>
                <a:gd name="T8" fmla="*/ 6 w 30"/>
                <a:gd name="T9" fmla="*/ 36 h 42"/>
                <a:gd name="T10" fmla="*/ 0 w 30"/>
                <a:gd name="T11" fmla="*/ 36 h 42"/>
                <a:gd name="T12" fmla="*/ 0 w 30"/>
                <a:gd name="T13" fmla="*/ 30 h 42"/>
                <a:gd name="T14" fmla="*/ 6 w 30"/>
                <a:gd name="T15" fmla="*/ 24 h 42"/>
                <a:gd name="T16" fmla="*/ 6 w 30"/>
                <a:gd name="T17" fmla="*/ 18 h 42"/>
                <a:gd name="T18" fmla="*/ 6 w 30"/>
                <a:gd name="T19" fmla="*/ 12 h 42"/>
                <a:gd name="T20" fmla="*/ 12 w 30"/>
                <a:gd name="T21" fmla="*/ 12 h 42"/>
                <a:gd name="T22" fmla="*/ 12 w 30"/>
                <a:gd name="T23" fmla="*/ 6 h 42"/>
                <a:gd name="T24" fmla="*/ 18 w 30"/>
                <a:gd name="T25" fmla="*/ 0 h 42"/>
                <a:gd name="T26" fmla="*/ 24 w 30"/>
                <a:gd name="T27" fmla="*/ 6 h 42"/>
                <a:gd name="T28" fmla="*/ 30 w 30"/>
                <a:gd name="T29" fmla="*/ 6 h 42"/>
                <a:gd name="T30" fmla="*/ 24 w 30"/>
                <a:gd name="T31" fmla="*/ 6 h 42"/>
                <a:gd name="T32" fmla="*/ 24 w 30"/>
                <a:gd name="T33" fmla="*/ 12 h 42"/>
                <a:gd name="T34" fmla="*/ 24 w 30"/>
                <a:gd name="T35" fmla="*/ 18 h 42"/>
                <a:gd name="T36" fmla="*/ 24 w 30"/>
                <a:gd name="T37" fmla="*/ 24 h 42"/>
                <a:gd name="T38" fmla="*/ 24 w 30"/>
                <a:gd name="T39" fmla="*/ 30 h 42"/>
                <a:gd name="T40" fmla="*/ 18 w 30"/>
                <a:gd name="T41" fmla="*/ 30 h 42"/>
                <a:gd name="T42" fmla="*/ 18 w 30"/>
                <a:gd name="T4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2">
                  <a:moveTo>
                    <a:pt x="18" y="36"/>
                  </a:moveTo>
                  <a:lnTo>
                    <a:pt x="18" y="42"/>
                  </a:lnTo>
                  <a:lnTo>
                    <a:pt x="12" y="42"/>
                  </a:lnTo>
                  <a:lnTo>
                    <a:pt x="6" y="42"/>
                  </a:lnTo>
                  <a:lnTo>
                    <a:pt x="6" y="36"/>
                  </a:lnTo>
                  <a:lnTo>
                    <a:pt x="0" y="36"/>
                  </a:lnTo>
                  <a:lnTo>
                    <a:pt x="0" y="30"/>
                  </a:lnTo>
                  <a:lnTo>
                    <a:pt x="6" y="24"/>
                  </a:lnTo>
                  <a:lnTo>
                    <a:pt x="6" y="18"/>
                  </a:lnTo>
                  <a:lnTo>
                    <a:pt x="6" y="12"/>
                  </a:lnTo>
                  <a:lnTo>
                    <a:pt x="12" y="12"/>
                  </a:lnTo>
                  <a:lnTo>
                    <a:pt x="12" y="6"/>
                  </a:lnTo>
                  <a:lnTo>
                    <a:pt x="18" y="0"/>
                  </a:lnTo>
                  <a:lnTo>
                    <a:pt x="24" y="6"/>
                  </a:lnTo>
                  <a:lnTo>
                    <a:pt x="30" y="6"/>
                  </a:lnTo>
                  <a:lnTo>
                    <a:pt x="24" y="6"/>
                  </a:lnTo>
                  <a:lnTo>
                    <a:pt x="24" y="12"/>
                  </a:lnTo>
                  <a:lnTo>
                    <a:pt x="24" y="18"/>
                  </a:lnTo>
                  <a:lnTo>
                    <a:pt x="24" y="24"/>
                  </a:lnTo>
                  <a:lnTo>
                    <a:pt x="24" y="30"/>
                  </a:lnTo>
                  <a:lnTo>
                    <a:pt x="18" y="30"/>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82" name="Freeform 1310"/>
            <p:cNvSpPr>
              <a:spLocks/>
            </p:cNvSpPr>
            <p:nvPr/>
          </p:nvSpPr>
          <p:spPr bwMode="auto">
            <a:xfrm>
              <a:off x="3738" y="1920"/>
              <a:ext cx="24" cy="30"/>
            </a:xfrm>
            <a:custGeom>
              <a:avLst/>
              <a:gdLst>
                <a:gd name="T0" fmla="*/ 6 w 24"/>
                <a:gd name="T1" fmla="*/ 24 h 30"/>
                <a:gd name="T2" fmla="*/ 0 w 24"/>
                <a:gd name="T3" fmla="*/ 0 h 30"/>
                <a:gd name="T4" fmla="*/ 6 w 24"/>
                <a:gd name="T5" fmla="*/ 0 h 30"/>
                <a:gd name="T6" fmla="*/ 12 w 24"/>
                <a:gd name="T7" fmla="*/ 6 h 30"/>
                <a:gd name="T8" fmla="*/ 18 w 24"/>
                <a:gd name="T9" fmla="*/ 0 h 30"/>
                <a:gd name="T10" fmla="*/ 24 w 24"/>
                <a:gd name="T11" fmla="*/ 6 h 30"/>
                <a:gd name="T12" fmla="*/ 18 w 24"/>
                <a:gd name="T13" fmla="*/ 18 h 30"/>
                <a:gd name="T14" fmla="*/ 18 w 24"/>
                <a:gd name="T15" fmla="*/ 24 h 30"/>
                <a:gd name="T16" fmla="*/ 18 w 24"/>
                <a:gd name="T17" fmla="*/ 18 h 30"/>
                <a:gd name="T18" fmla="*/ 12 w 24"/>
                <a:gd name="T19" fmla="*/ 18 h 30"/>
                <a:gd name="T20" fmla="*/ 12 w 24"/>
                <a:gd name="T21" fmla="*/ 24 h 30"/>
                <a:gd name="T22" fmla="*/ 6 w 24"/>
                <a:gd name="T23" fmla="*/ 24 h 30"/>
                <a:gd name="T24" fmla="*/ 6 w 24"/>
                <a:gd name="T25" fmla="*/ 30 h 30"/>
                <a:gd name="T26" fmla="*/ 6 w 24"/>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0">
                  <a:moveTo>
                    <a:pt x="6" y="24"/>
                  </a:moveTo>
                  <a:lnTo>
                    <a:pt x="0" y="0"/>
                  </a:lnTo>
                  <a:lnTo>
                    <a:pt x="6" y="0"/>
                  </a:lnTo>
                  <a:lnTo>
                    <a:pt x="12" y="6"/>
                  </a:lnTo>
                  <a:lnTo>
                    <a:pt x="18" y="0"/>
                  </a:lnTo>
                  <a:lnTo>
                    <a:pt x="24" y="6"/>
                  </a:lnTo>
                  <a:lnTo>
                    <a:pt x="18" y="18"/>
                  </a:lnTo>
                  <a:lnTo>
                    <a:pt x="18" y="24"/>
                  </a:lnTo>
                  <a:lnTo>
                    <a:pt x="18" y="18"/>
                  </a:lnTo>
                  <a:lnTo>
                    <a:pt x="12" y="18"/>
                  </a:lnTo>
                  <a:lnTo>
                    <a:pt x="12" y="24"/>
                  </a:lnTo>
                  <a:lnTo>
                    <a:pt x="6" y="24"/>
                  </a:lnTo>
                  <a:lnTo>
                    <a:pt x="6" y="30"/>
                  </a:lnTo>
                  <a:lnTo>
                    <a:pt x="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83" name="Freeform 1311"/>
            <p:cNvSpPr>
              <a:spLocks/>
            </p:cNvSpPr>
            <p:nvPr/>
          </p:nvSpPr>
          <p:spPr bwMode="auto">
            <a:xfrm>
              <a:off x="3696" y="1926"/>
              <a:ext cx="24" cy="30"/>
            </a:xfrm>
            <a:custGeom>
              <a:avLst/>
              <a:gdLst>
                <a:gd name="T0" fmla="*/ 18 w 24"/>
                <a:gd name="T1" fmla="*/ 30 h 30"/>
                <a:gd name="T2" fmla="*/ 12 w 24"/>
                <a:gd name="T3" fmla="*/ 30 h 30"/>
                <a:gd name="T4" fmla="*/ 12 w 24"/>
                <a:gd name="T5" fmla="*/ 24 h 30"/>
                <a:gd name="T6" fmla="*/ 0 w 24"/>
                <a:gd name="T7" fmla="*/ 18 h 30"/>
                <a:gd name="T8" fmla="*/ 0 w 24"/>
                <a:gd name="T9" fmla="*/ 12 h 30"/>
                <a:gd name="T10" fmla="*/ 0 w 24"/>
                <a:gd name="T11" fmla="*/ 6 h 30"/>
                <a:gd name="T12" fmla="*/ 6 w 24"/>
                <a:gd name="T13" fmla="*/ 0 h 30"/>
                <a:gd name="T14" fmla="*/ 12 w 24"/>
                <a:gd name="T15" fmla="*/ 0 h 30"/>
                <a:gd name="T16" fmla="*/ 18 w 24"/>
                <a:gd name="T17" fmla="*/ 0 h 30"/>
                <a:gd name="T18" fmla="*/ 24 w 24"/>
                <a:gd name="T19" fmla="*/ 24 h 30"/>
                <a:gd name="T20" fmla="*/ 24 w 24"/>
                <a:gd name="T21" fmla="*/ 30 h 30"/>
                <a:gd name="T22" fmla="*/ 18 w 2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0">
                  <a:moveTo>
                    <a:pt x="18" y="30"/>
                  </a:moveTo>
                  <a:lnTo>
                    <a:pt x="12" y="30"/>
                  </a:lnTo>
                  <a:lnTo>
                    <a:pt x="12" y="24"/>
                  </a:lnTo>
                  <a:lnTo>
                    <a:pt x="0" y="18"/>
                  </a:lnTo>
                  <a:lnTo>
                    <a:pt x="0" y="12"/>
                  </a:lnTo>
                  <a:lnTo>
                    <a:pt x="0" y="6"/>
                  </a:lnTo>
                  <a:lnTo>
                    <a:pt x="6" y="0"/>
                  </a:lnTo>
                  <a:lnTo>
                    <a:pt x="12" y="0"/>
                  </a:lnTo>
                  <a:lnTo>
                    <a:pt x="18" y="0"/>
                  </a:lnTo>
                  <a:lnTo>
                    <a:pt x="24" y="24"/>
                  </a:lnTo>
                  <a:lnTo>
                    <a:pt x="24" y="30"/>
                  </a:lnTo>
                  <a:lnTo>
                    <a:pt x="1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84" name="Freeform 1312"/>
            <p:cNvSpPr>
              <a:spLocks/>
            </p:cNvSpPr>
            <p:nvPr/>
          </p:nvSpPr>
          <p:spPr bwMode="auto">
            <a:xfrm>
              <a:off x="3276" y="1962"/>
              <a:ext cx="12" cy="30"/>
            </a:xfrm>
            <a:custGeom>
              <a:avLst/>
              <a:gdLst>
                <a:gd name="T0" fmla="*/ 0 w 12"/>
                <a:gd name="T1" fmla="*/ 30 h 30"/>
                <a:gd name="T2" fmla="*/ 0 w 12"/>
                <a:gd name="T3" fmla="*/ 24 h 30"/>
                <a:gd name="T4" fmla="*/ 0 w 12"/>
                <a:gd name="T5" fmla="*/ 18 h 30"/>
                <a:gd name="T6" fmla="*/ 0 w 12"/>
                <a:gd name="T7" fmla="*/ 12 h 30"/>
                <a:gd name="T8" fmla="*/ 6 w 12"/>
                <a:gd name="T9" fmla="*/ 6 h 30"/>
                <a:gd name="T10" fmla="*/ 12 w 12"/>
                <a:gd name="T11" fmla="*/ 0 h 30"/>
                <a:gd name="T12" fmla="*/ 12 w 12"/>
                <a:gd name="T13" fmla="*/ 6 h 30"/>
                <a:gd name="T14" fmla="*/ 6 w 12"/>
                <a:gd name="T15" fmla="*/ 6 h 30"/>
                <a:gd name="T16" fmla="*/ 6 w 12"/>
                <a:gd name="T17" fmla="*/ 12 h 30"/>
                <a:gd name="T18" fmla="*/ 6 w 12"/>
                <a:gd name="T19" fmla="*/ 18 h 30"/>
                <a:gd name="T20" fmla="*/ 6 w 12"/>
                <a:gd name="T21" fmla="*/ 24 h 30"/>
                <a:gd name="T22" fmla="*/ 0 w 12"/>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0">
                  <a:moveTo>
                    <a:pt x="0" y="30"/>
                  </a:moveTo>
                  <a:lnTo>
                    <a:pt x="0" y="24"/>
                  </a:lnTo>
                  <a:lnTo>
                    <a:pt x="0" y="18"/>
                  </a:lnTo>
                  <a:lnTo>
                    <a:pt x="0" y="12"/>
                  </a:lnTo>
                  <a:lnTo>
                    <a:pt x="6" y="6"/>
                  </a:lnTo>
                  <a:lnTo>
                    <a:pt x="12" y="0"/>
                  </a:lnTo>
                  <a:lnTo>
                    <a:pt x="12" y="6"/>
                  </a:lnTo>
                  <a:lnTo>
                    <a:pt x="6" y="6"/>
                  </a:lnTo>
                  <a:lnTo>
                    <a:pt x="6" y="12"/>
                  </a:lnTo>
                  <a:lnTo>
                    <a:pt x="6" y="18"/>
                  </a:lnTo>
                  <a:lnTo>
                    <a:pt x="6" y="24"/>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85" name="Freeform 1313"/>
            <p:cNvSpPr>
              <a:spLocks/>
            </p:cNvSpPr>
            <p:nvPr/>
          </p:nvSpPr>
          <p:spPr bwMode="auto">
            <a:xfrm>
              <a:off x="3582" y="1938"/>
              <a:ext cx="36" cy="42"/>
            </a:xfrm>
            <a:custGeom>
              <a:avLst/>
              <a:gdLst>
                <a:gd name="T0" fmla="*/ 6 w 36"/>
                <a:gd name="T1" fmla="*/ 42 h 42"/>
                <a:gd name="T2" fmla="*/ 0 w 36"/>
                <a:gd name="T3" fmla="*/ 42 h 42"/>
                <a:gd name="T4" fmla="*/ 0 w 36"/>
                <a:gd name="T5" fmla="*/ 12 h 42"/>
                <a:gd name="T6" fmla="*/ 0 w 36"/>
                <a:gd name="T7" fmla="*/ 6 h 42"/>
                <a:gd name="T8" fmla="*/ 6 w 36"/>
                <a:gd name="T9" fmla="*/ 0 h 42"/>
                <a:gd name="T10" fmla="*/ 6 w 36"/>
                <a:gd name="T11" fmla="*/ 6 h 42"/>
                <a:gd name="T12" fmla="*/ 12 w 36"/>
                <a:gd name="T13" fmla="*/ 0 h 42"/>
                <a:gd name="T14" fmla="*/ 18 w 36"/>
                <a:gd name="T15" fmla="*/ 6 h 42"/>
                <a:gd name="T16" fmla="*/ 24 w 36"/>
                <a:gd name="T17" fmla="*/ 6 h 42"/>
                <a:gd name="T18" fmla="*/ 30 w 36"/>
                <a:gd name="T19" fmla="*/ 6 h 42"/>
                <a:gd name="T20" fmla="*/ 30 w 36"/>
                <a:gd name="T21" fmla="*/ 24 h 42"/>
                <a:gd name="T22" fmla="*/ 36 w 36"/>
                <a:gd name="T23" fmla="*/ 24 h 42"/>
                <a:gd name="T24" fmla="*/ 36 w 36"/>
                <a:gd name="T25" fmla="*/ 30 h 42"/>
                <a:gd name="T26" fmla="*/ 30 w 36"/>
                <a:gd name="T27" fmla="*/ 30 h 42"/>
                <a:gd name="T28" fmla="*/ 24 w 36"/>
                <a:gd name="T29" fmla="*/ 30 h 42"/>
                <a:gd name="T30" fmla="*/ 24 w 36"/>
                <a:gd name="T31" fmla="*/ 36 h 42"/>
                <a:gd name="T32" fmla="*/ 6 w 36"/>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2">
                  <a:moveTo>
                    <a:pt x="6" y="42"/>
                  </a:moveTo>
                  <a:lnTo>
                    <a:pt x="0" y="42"/>
                  </a:lnTo>
                  <a:lnTo>
                    <a:pt x="0" y="12"/>
                  </a:lnTo>
                  <a:lnTo>
                    <a:pt x="0" y="6"/>
                  </a:lnTo>
                  <a:lnTo>
                    <a:pt x="6" y="0"/>
                  </a:lnTo>
                  <a:lnTo>
                    <a:pt x="6" y="6"/>
                  </a:lnTo>
                  <a:lnTo>
                    <a:pt x="12" y="0"/>
                  </a:lnTo>
                  <a:lnTo>
                    <a:pt x="18" y="6"/>
                  </a:lnTo>
                  <a:lnTo>
                    <a:pt x="24" y="6"/>
                  </a:lnTo>
                  <a:lnTo>
                    <a:pt x="30" y="6"/>
                  </a:lnTo>
                  <a:lnTo>
                    <a:pt x="30" y="24"/>
                  </a:lnTo>
                  <a:lnTo>
                    <a:pt x="36" y="24"/>
                  </a:lnTo>
                  <a:lnTo>
                    <a:pt x="36" y="30"/>
                  </a:lnTo>
                  <a:lnTo>
                    <a:pt x="30" y="30"/>
                  </a:lnTo>
                  <a:lnTo>
                    <a:pt x="24" y="30"/>
                  </a:lnTo>
                  <a:lnTo>
                    <a:pt x="24" y="36"/>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86" name="Freeform 1314"/>
            <p:cNvSpPr>
              <a:spLocks/>
            </p:cNvSpPr>
            <p:nvPr/>
          </p:nvSpPr>
          <p:spPr bwMode="auto">
            <a:xfrm>
              <a:off x="4314" y="1830"/>
              <a:ext cx="30" cy="42"/>
            </a:xfrm>
            <a:custGeom>
              <a:avLst/>
              <a:gdLst>
                <a:gd name="T0" fmla="*/ 6 w 30"/>
                <a:gd name="T1" fmla="*/ 30 h 42"/>
                <a:gd name="T2" fmla="*/ 0 w 30"/>
                <a:gd name="T3" fmla="*/ 24 h 42"/>
                <a:gd name="T4" fmla="*/ 0 w 30"/>
                <a:gd name="T5" fmla="*/ 18 h 42"/>
                <a:gd name="T6" fmla="*/ 0 w 30"/>
                <a:gd name="T7" fmla="*/ 12 h 42"/>
                <a:gd name="T8" fmla="*/ 0 w 30"/>
                <a:gd name="T9" fmla="*/ 6 h 42"/>
                <a:gd name="T10" fmla="*/ 0 w 30"/>
                <a:gd name="T11" fmla="*/ 0 h 42"/>
                <a:gd name="T12" fmla="*/ 0 w 30"/>
                <a:gd name="T13" fmla="*/ 6 h 42"/>
                <a:gd name="T14" fmla="*/ 12 w 30"/>
                <a:gd name="T15" fmla="*/ 6 h 42"/>
                <a:gd name="T16" fmla="*/ 18 w 30"/>
                <a:gd name="T17" fmla="*/ 24 h 42"/>
                <a:gd name="T18" fmla="*/ 30 w 30"/>
                <a:gd name="T19" fmla="*/ 30 h 42"/>
                <a:gd name="T20" fmla="*/ 30 w 30"/>
                <a:gd name="T21" fmla="*/ 36 h 42"/>
                <a:gd name="T22" fmla="*/ 24 w 30"/>
                <a:gd name="T23" fmla="*/ 42 h 42"/>
                <a:gd name="T24" fmla="*/ 18 w 30"/>
                <a:gd name="T25" fmla="*/ 36 h 42"/>
                <a:gd name="T26" fmla="*/ 6 w 30"/>
                <a:gd name="T2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2">
                  <a:moveTo>
                    <a:pt x="6" y="30"/>
                  </a:moveTo>
                  <a:lnTo>
                    <a:pt x="0" y="24"/>
                  </a:lnTo>
                  <a:lnTo>
                    <a:pt x="0" y="18"/>
                  </a:lnTo>
                  <a:lnTo>
                    <a:pt x="0" y="12"/>
                  </a:lnTo>
                  <a:lnTo>
                    <a:pt x="0" y="6"/>
                  </a:lnTo>
                  <a:lnTo>
                    <a:pt x="0" y="0"/>
                  </a:lnTo>
                  <a:lnTo>
                    <a:pt x="0" y="6"/>
                  </a:lnTo>
                  <a:lnTo>
                    <a:pt x="12" y="6"/>
                  </a:lnTo>
                  <a:lnTo>
                    <a:pt x="18" y="24"/>
                  </a:lnTo>
                  <a:lnTo>
                    <a:pt x="30" y="30"/>
                  </a:lnTo>
                  <a:lnTo>
                    <a:pt x="30" y="36"/>
                  </a:lnTo>
                  <a:lnTo>
                    <a:pt x="24" y="42"/>
                  </a:lnTo>
                  <a:lnTo>
                    <a:pt x="18" y="36"/>
                  </a:lnTo>
                  <a:lnTo>
                    <a:pt x="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87" name="Freeform 1315"/>
            <p:cNvSpPr>
              <a:spLocks/>
            </p:cNvSpPr>
            <p:nvPr/>
          </p:nvSpPr>
          <p:spPr bwMode="auto">
            <a:xfrm>
              <a:off x="3654" y="1932"/>
              <a:ext cx="30" cy="18"/>
            </a:xfrm>
            <a:custGeom>
              <a:avLst/>
              <a:gdLst>
                <a:gd name="T0" fmla="*/ 24 w 30"/>
                <a:gd name="T1" fmla="*/ 18 h 18"/>
                <a:gd name="T2" fmla="*/ 12 w 30"/>
                <a:gd name="T3" fmla="*/ 18 h 18"/>
                <a:gd name="T4" fmla="*/ 0 w 30"/>
                <a:gd name="T5" fmla="*/ 6 h 18"/>
                <a:gd name="T6" fmla="*/ 6 w 30"/>
                <a:gd name="T7" fmla="*/ 6 h 18"/>
                <a:gd name="T8" fmla="*/ 12 w 30"/>
                <a:gd name="T9" fmla="*/ 12 h 18"/>
                <a:gd name="T10" fmla="*/ 12 w 30"/>
                <a:gd name="T11" fmla="*/ 6 h 18"/>
                <a:gd name="T12" fmla="*/ 18 w 30"/>
                <a:gd name="T13" fmla="*/ 6 h 18"/>
                <a:gd name="T14" fmla="*/ 18 w 30"/>
                <a:gd name="T15" fmla="*/ 0 h 18"/>
                <a:gd name="T16" fmla="*/ 24 w 30"/>
                <a:gd name="T17" fmla="*/ 0 h 18"/>
                <a:gd name="T18" fmla="*/ 30 w 30"/>
                <a:gd name="T19" fmla="*/ 6 h 18"/>
                <a:gd name="T20" fmla="*/ 30 w 30"/>
                <a:gd name="T21" fmla="*/ 12 h 18"/>
                <a:gd name="T22" fmla="*/ 24 w 30"/>
                <a:gd name="T23" fmla="*/ 12 h 18"/>
                <a:gd name="T24" fmla="*/ 24 w 30"/>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8">
                  <a:moveTo>
                    <a:pt x="24" y="18"/>
                  </a:moveTo>
                  <a:lnTo>
                    <a:pt x="12" y="18"/>
                  </a:lnTo>
                  <a:lnTo>
                    <a:pt x="0" y="6"/>
                  </a:lnTo>
                  <a:lnTo>
                    <a:pt x="6" y="6"/>
                  </a:lnTo>
                  <a:lnTo>
                    <a:pt x="12" y="12"/>
                  </a:lnTo>
                  <a:lnTo>
                    <a:pt x="12" y="6"/>
                  </a:lnTo>
                  <a:lnTo>
                    <a:pt x="18" y="6"/>
                  </a:lnTo>
                  <a:lnTo>
                    <a:pt x="18" y="0"/>
                  </a:lnTo>
                  <a:lnTo>
                    <a:pt x="24" y="0"/>
                  </a:lnTo>
                  <a:lnTo>
                    <a:pt x="30" y="6"/>
                  </a:lnTo>
                  <a:lnTo>
                    <a:pt x="30" y="12"/>
                  </a:lnTo>
                  <a:lnTo>
                    <a:pt x="24" y="12"/>
                  </a:lnTo>
                  <a:lnTo>
                    <a:pt x="24"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88" name="Freeform 1316"/>
            <p:cNvSpPr>
              <a:spLocks/>
            </p:cNvSpPr>
            <p:nvPr/>
          </p:nvSpPr>
          <p:spPr bwMode="auto">
            <a:xfrm>
              <a:off x="3756" y="1926"/>
              <a:ext cx="30" cy="24"/>
            </a:xfrm>
            <a:custGeom>
              <a:avLst/>
              <a:gdLst>
                <a:gd name="T0" fmla="*/ 30 w 30"/>
                <a:gd name="T1" fmla="*/ 18 h 24"/>
                <a:gd name="T2" fmla="*/ 12 w 30"/>
                <a:gd name="T3" fmla="*/ 24 h 24"/>
                <a:gd name="T4" fmla="*/ 6 w 30"/>
                <a:gd name="T5" fmla="*/ 24 h 24"/>
                <a:gd name="T6" fmla="*/ 6 w 30"/>
                <a:gd name="T7" fmla="*/ 18 h 24"/>
                <a:gd name="T8" fmla="*/ 0 w 30"/>
                <a:gd name="T9" fmla="*/ 12 h 24"/>
                <a:gd name="T10" fmla="*/ 6 w 30"/>
                <a:gd name="T11" fmla="*/ 0 h 24"/>
                <a:gd name="T12" fmla="*/ 12 w 30"/>
                <a:gd name="T13" fmla="*/ 0 h 24"/>
                <a:gd name="T14" fmla="*/ 18 w 30"/>
                <a:gd name="T15" fmla="*/ 0 h 24"/>
                <a:gd name="T16" fmla="*/ 18 w 30"/>
                <a:gd name="T17" fmla="*/ 6 h 24"/>
                <a:gd name="T18" fmla="*/ 24 w 30"/>
                <a:gd name="T19" fmla="*/ 6 h 24"/>
                <a:gd name="T20" fmla="*/ 30 w 30"/>
                <a:gd name="T21" fmla="*/ 6 h 24"/>
                <a:gd name="T22" fmla="*/ 30 w 30"/>
                <a:gd name="T2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4">
                  <a:moveTo>
                    <a:pt x="30" y="18"/>
                  </a:moveTo>
                  <a:lnTo>
                    <a:pt x="12" y="24"/>
                  </a:lnTo>
                  <a:lnTo>
                    <a:pt x="6" y="24"/>
                  </a:lnTo>
                  <a:lnTo>
                    <a:pt x="6" y="18"/>
                  </a:lnTo>
                  <a:lnTo>
                    <a:pt x="0" y="12"/>
                  </a:lnTo>
                  <a:lnTo>
                    <a:pt x="6" y="0"/>
                  </a:lnTo>
                  <a:lnTo>
                    <a:pt x="12" y="0"/>
                  </a:lnTo>
                  <a:lnTo>
                    <a:pt x="18" y="0"/>
                  </a:lnTo>
                  <a:lnTo>
                    <a:pt x="18" y="6"/>
                  </a:lnTo>
                  <a:lnTo>
                    <a:pt x="24" y="6"/>
                  </a:lnTo>
                  <a:lnTo>
                    <a:pt x="30" y="6"/>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89" name="Freeform 1317"/>
            <p:cNvSpPr>
              <a:spLocks/>
            </p:cNvSpPr>
            <p:nvPr/>
          </p:nvSpPr>
          <p:spPr bwMode="auto">
            <a:xfrm>
              <a:off x="3822" y="1914"/>
              <a:ext cx="42" cy="36"/>
            </a:xfrm>
            <a:custGeom>
              <a:avLst/>
              <a:gdLst>
                <a:gd name="T0" fmla="*/ 30 w 42"/>
                <a:gd name="T1" fmla="*/ 36 h 36"/>
                <a:gd name="T2" fmla="*/ 18 w 42"/>
                <a:gd name="T3" fmla="*/ 36 h 36"/>
                <a:gd name="T4" fmla="*/ 12 w 42"/>
                <a:gd name="T5" fmla="*/ 30 h 36"/>
                <a:gd name="T6" fmla="*/ 6 w 42"/>
                <a:gd name="T7" fmla="*/ 30 h 36"/>
                <a:gd name="T8" fmla="*/ 0 w 42"/>
                <a:gd name="T9" fmla="*/ 24 h 36"/>
                <a:gd name="T10" fmla="*/ 6 w 42"/>
                <a:gd name="T11" fmla="*/ 24 h 36"/>
                <a:gd name="T12" fmla="*/ 6 w 42"/>
                <a:gd name="T13" fmla="*/ 18 h 36"/>
                <a:gd name="T14" fmla="*/ 6 w 42"/>
                <a:gd name="T15" fmla="*/ 12 h 36"/>
                <a:gd name="T16" fmla="*/ 6 w 42"/>
                <a:gd name="T17" fmla="*/ 6 h 36"/>
                <a:gd name="T18" fmla="*/ 12 w 42"/>
                <a:gd name="T19" fmla="*/ 6 h 36"/>
                <a:gd name="T20" fmla="*/ 18 w 42"/>
                <a:gd name="T21" fmla="*/ 0 h 36"/>
                <a:gd name="T22" fmla="*/ 18 w 42"/>
                <a:gd name="T23" fmla="*/ 6 h 36"/>
                <a:gd name="T24" fmla="*/ 24 w 42"/>
                <a:gd name="T25" fmla="*/ 6 h 36"/>
                <a:gd name="T26" fmla="*/ 24 w 42"/>
                <a:gd name="T27" fmla="*/ 12 h 36"/>
                <a:gd name="T28" fmla="*/ 24 w 42"/>
                <a:gd name="T29" fmla="*/ 18 h 36"/>
                <a:gd name="T30" fmla="*/ 30 w 42"/>
                <a:gd name="T31" fmla="*/ 18 h 36"/>
                <a:gd name="T32" fmla="*/ 36 w 42"/>
                <a:gd name="T33" fmla="*/ 18 h 36"/>
                <a:gd name="T34" fmla="*/ 42 w 42"/>
                <a:gd name="T35" fmla="*/ 24 h 36"/>
                <a:gd name="T36" fmla="*/ 30 w 42"/>
                <a:gd name="T37" fmla="*/ 30 h 36"/>
                <a:gd name="T38" fmla="*/ 30 w 42"/>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30" y="36"/>
                  </a:moveTo>
                  <a:lnTo>
                    <a:pt x="18" y="36"/>
                  </a:lnTo>
                  <a:lnTo>
                    <a:pt x="12" y="30"/>
                  </a:lnTo>
                  <a:lnTo>
                    <a:pt x="6" y="30"/>
                  </a:lnTo>
                  <a:lnTo>
                    <a:pt x="0" y="24"/>
                  </a:lnTo>
                  <a:lnTo>
                    <a:pt x="6" y="24"/>
                  </a:lnTo>
                  <a:lnTo>
                    <a:pt x="6" y="18"/>
                  </a:lnTo>
                  <a:lnTo>
                    <a:pt x="6" y="12"/>
                  </a:lnTo>
                  <a:lnTo>
                    <a:pt x="6" y="6"/>
                  </a:lnTo>
                  <a:lnTo>
                    <a:pt x="12" y="6"/>
                  </a:lnTo>
                  <a:lnTo>
                    <a:pt x="18" y="0"/>
                  </a:lnTo>
                  <a:lnTo>
                    <a:pt x="18" y="6"/>
                  </a:lnTo>
                  <a:lnTo>
                    <a:pt x="24" y="6"/>
                  </a:lnTo>
                  <a:lnTo>
                    <a:pt x="24" y="12"/>
                  </a:lnTo>
                  <a:lnTo>
                    <a:pt x="24" y="18"/>
                  </a:lnTo>
                  <a:lnTo>
                    <a:pt x="30" y="18"/>
                  </a:lnTo>
                  <a:lnTo>
                    <a:pt x="36" y="18"/>
                  </a:lnTo>
                  <a:lnTo>
                    <a:pt x="42" y="24"/>
                  </a:lnTo>
                  <a:lnTo>
                    <a:pt x="30" y="3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90" name="Freeform 1318"/>
            <p:cNvSpPr>
              <a:spLocks/>
            </p:cNvSpPr>
            <p:nvPr/>
          </p:nvSpPr>
          <p:spPr bwMode="auto">
            <a:xfrm>
              <a:off x="3318" y="1962"/>
              <a:ext cx="48" cy="36"/>
            </a:xfrm>
            <a:custGeom>
              <a:avLst/>
              <a:gdLst>
                <a:gd name="T0" fmla="*/ 42 w 48"/>
                <a:gd name="T1" fmla="*/ 0 h 36"/>
                <a:gd name="T2" fmla="*/ 48 w 48"/>
                <a:gd name="T3" fmla="*/ 24 h 36"/>
                <a:gd name="T4" fmla="*/ 36 w 48"/>
                <a:gd name="T5" fmla="*/ 24 h 36"/>
                <a:gd name="T6" fmla="*/ 36 w 48"/>
                <a:gd name="T7" fmla="*/ 30 h 36"/>
                <a:gd name="T8" fmla="*/ 30 w 48"/>
                <a:gd name="T9" fmla="*/ 24 h 36"/>
                <a:gd name="T10" fmla="*/ 24 w 48"/>
                <a:gd name="T11" fmla="*/ 30 h 36"/>
                <a:gd name="T12" fmla="*/ 18 w 48"/>
                <a:gd name="T13" fmla="*/ 30 h 36"/>
                <a:gd name="T14" fmla="*/ 12 w 48"/>
                <a:gd name="T15" fmla="*/ 30 h 36"/>
                <a:gd name="T16" fmla="*/ 12 w 48"/>
                <a:gd name="T17" fmla="*/ 36 h 36"/>
                <a:gd name="T18" fmla="*/ 6 w 48"/>
                <a:gd name="T19" fmla="*/ 36 h 36"/>
                <a:gd name="T20" fmla="*/ 0 w 48"/>
                <a:gd name="T21" fmla="*/ 36 h 36"/>
                <a:gd name="T22" fmla="*/ 0 w 48"/>
                <a:gd name="T23" fmla="*/ 12 h 36"/>
                <a:gd name="T24" fmla="*/ 12 w 48"/>
                <a:gd name="T25" fmla="*/ 12 h 36"/>
                <a:gd name="T26" fmla="*/ 6 w 48"/>
                <a:gd name="T27" fmla="*/ 6 h 36"/>
                <a:gd name="T28" fmla="*/ 36 w 48"/>
                <a:gd name="T29" fmla="*/ 6 h 36"/>
                <a:gd name="T30" fmla="*/ 42 w 48"/>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6">
                  <a:moveTo>
                    <a:pt x="42" y="0"/>
                  </a:moveTo>
                  <a:lnTo>
                    <a:pt x="48" y="24"/>
                  </a:lnTo>
                  <a:lnTo>
                    <a:pt x="36" y="24"/>
                  </a:lnTo>
                  <a:lnTo>
                    <a:pt x="36" y="30"/>
                  </a:lnTo>
                  <a:lnTo>
                    <a:pt x="30" y="24"/>
                  </a:lnTo>
                  <a:lnTo>
                    <a:pt x="24" y="30"/>
                  </a:lnTo>
                  <a:lnTo>
                    <a:pt x="18" y="30"/>
                  </a:lnTo>
                  <a:lnTo>
                    <a:pt x="12" y="30"/>
                  </a:lnTo>
                  <a:lnTo>
                    <a:pt x="12" y="36"/>
                  </a:lnTo>
                  <a:lnTo>
                    <a:pt x="6" y="36"/>
                  </a:lnTo>
                  <a:lnTo>
                    <a:pt x="0" y="36"/>
                  </a:lnTo>
                  <a:lnTo>
                    <a:pt x="0" y="12"/>
                  </a:lnTo>
                  <a:lnTo>
                    <a:pt x="12" y="12"/>
                  </a:lnTo>
                  <a:lnTo>
                    <a:pt x="6" y="6"/>
                  </a:lnTo>
                  <a:lnTo>
                    <a:pt x="36" y="6"/>
                  </a:lnTo>
                  <a:lnTo>
                    <a:pt x="42"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91" name="Freeform 1319"/>
            <p:cNvSpPr>
              <a:spLocks/>
            </p:cNvSpPr>
            <p:nvPr/>
          </p:nvSpPr>
          <p:spPr bwMode="auto">
            <a:xfrm>
              <a:off x="4014" y="1884"/>
              <a:ext cx="36" cy="54"/>
            </a:xfrm>
            <a:custGeom>
              <a:avLst/>
              <a:gdLst>
                <a:gd name="T0" fmla="*/ 24 w 36"/>
                <a:gd name="T1" fmla="*/ 48 h 54"/>
                <a:gd name="T2" fmla="*/ 6 w 36"/>
                <a:gd name="T3" fmla="*/ 42 h 54"/>
                <a:gd name="T4" fmla="*/ 0 w 36"/>
                <a:gd name="T5" fmla="*/ 36 h 54"/>
                <a:gd name="T6" fmla="*/ 6 w 36"/>
                <a:gd name="T7" fmla="*/ 36 h 54"/>
                <a:gd name="T8" fmla="*/ 0 w 36"/>
                <a:gd name="T9" fmla="*/ 30 h 54"/>
                <a:gd name="T10" fmla="*/ 0 w 36"/>
                <a:gd name="T11" fmla="*/ 24 h 54"/>
                <a:gd name="T12" fmla="*/ 12 w 36"/>
                <a:gd name="T13" fmla="*/ 12 h 54"/>
                <a:gd name="T14" fmla="*/ 12 w 36"/>
                <a:gd name="T15" fmla="*/ 0 h 54"/>
                <a:gd name="T16" fmla="*/ 12 w 36"/>
                <a:gd name="T17" fmla="*/ 6 h 54"/>
                <a:gd name="T18" fmla="*/ 18 w 36"/>
                <a:gd name="T19" fmla="*/ 0 h 54"/>
                <a:gd name="T20" fmla="*/ 24 w 36"/>
                <a:gd name="T21" fmla="*/ 0 h 54"/>
                <a:gd name="T22" fmla="*/ 24 w 36"/>
                <a:gd name="T23" fmla="*/ 6 h 54"/>
                <a:gd name="T24" fmla="*/ 36 w 36"/>
                <a:gd name="T25" fmla="*/ 18 h 54"/>
                <a:gd name="T26" fmla="*/ 36 w 36"/>
                <a:gd name="T27" fmla="*/ 36 h 54"/>
                <a:gd name="T28" fmla="*/ 30 w 36"/>
                <a:gd name="T29" fmla="*/ 42 h 54"/>
                <a:gd name="T30" fmla="*/ 24 w 36"/>
                <a:gd name="T31" fmla="*/ 42 h 54"/>
                <a:gd name="T32" fmla="*/ 30 w 36"/>
                <a:gd name="T33" fmla="*/ 54 h 54"/>
                <a:gd name="T34" fmla="*/ 24 w 36"/>
                <a:gd name="T3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4">
                  <a:moveTo>
                    <a:pt x="24" y="48"/>
                  </a:moveTo>
                  <a:lnTo>
                    <a:pt x="6" y="42"/>
                  </a:lnTo>
                  <a:lnTo>
                    <a:pt x="0" y="36"/>
                  </a:lnTo>
                  <a:lnTo>
                    <a:pt x="6" y="36"/>
                  </a:lnTo>
                  <a:lnTo>
                    <a:pt x="0" y="30"/>
                  </a:lnTo>
                  <a:lnTo>
                    <a:pt x="0" y="24"/>
                  </a:lnTo>
                  <a:lnTo>
                    <a:pt x="12" y="12"/>
                  </a:lnTo>
                  <a:lnTo>
                    <a:pt x="12" y="0"/>
                  </a:lnTo>
                  <a:lnTo>
                    <a:pt x="12" y="6"/>
                  </a:lnTo>
                  <a:lnTo>
                    <a:pt x="18" y="0"/>
                  </a:lnTo>
                  <a:lnTo>
                    <a:pt x="24" y="0"/>
                  </a:lnTo>
                  <a:lnTo>
                    <a:pt x="24" y="6"/>
                  </a:lnTo>
                  <a:lnTo>
                    <a:pt x="36" y="18"/>
                  </a:lnTo>
                  <a:lnTo>
                    <a:pt x="36" y="36"/>
                  </a:lnTo>
                  <a:lnTo>
                    <a:pt x="30" y="42"/>
                  </a:lnTo>
                  <a:lnTo>
                    <a:pt x="24" y="42"/>
                  </a:lnTo>
                  <a:lnTo>
                    <a:pt x="30" y="54"/>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92" name="Freeform 1320"/>
            <p:cNvSpPr>
              <a:spLocks/>
            </p:cNvSpPr>
            <p:nvPr/>
          </p:nvSpPr>
          <p:spPr bwMode="auto">
            <a:xfrm>
              <a:off x="3648" y="1938"/>
              <a:ext cx="18" cy="24"/>
            </a:xfrm>
            <a:custGeom>
              <a:avLst/>
              <a:gdLst>
                <a:gd name="T0" fmla="*/ 12 w 18"/>
                <a:gd name="T1" fmla="*/ 24 h 24"/>
                <a:gd name="T2" fmla="*/ 6 w 18"/>
                <a:gd name="T3" fmla="*/ 24 h 24"/>
                <a:gd name="T4" fmla="*/ 0 w 18"/>
                <a:gd name="T5" fmla="*/ 24 h 24"/>
                <a:gd name="T6" fmla="*/ 0 w 18"/>
                <a:gd name="T7" fmla="*/ 18 h 24"/>
                <a:gd name="T8" fmla="*/ 0 w 18"/>
                <a:gd name="T9" fmla="*/ 6 h 24"/>
                <a:gd name="T10" fmla="*/ 0 w 18"/>
                <a:gd name="T11" fmla="*/ 0 h 24"/>
                <a:gd name="T12" fmla="*/ 6 w 18"/>
                <a:gd name="T13" fmla="*/ 0 h 24"/>
                <a:gd name="T14" fmla="*/ 18 w 18"/>
                <a:gd name="T15" fmla="*/ 12 h 24"/>
                <a:gd name="T16" fmla="*/ 12 w 18"/>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24"/>
                  </a:moveTo>
                  <a:lnTo>
                    <a:pt x="6" y="24"/>
                  </a:lnTo>
                  <a:lnTo>
                    <a:pt x="0" y="24"/>
                  </a:lnTo>
                  <a:lnTo>
                    <a:pt x="0" y="18"/>
                  </a:lnTo>
                  <a:lnTo>
                    <a:pt x="0" y="6"/>
                  </a:lnTo>
                  <a:lnTo>
                    <a:pt x="0" y="0"/>
                  </a:lnTo>
                  <a:lnTo>
                    <a:pt x="6" y="0"/>
                  </a:lnTo>
                  <a:lnTo>
                    <a:pt x="18" y="12"/>
                  </a:lnTo>
                  <a:lnTo>
                    <a:pt x="1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93" name="Freeform 1321"/>
            <p:cNvSpPr>
              <a:spLocks/>
            </p:cNvSpPr>
            <p:nvPr/>
          </p:nvSpPr>
          <p:spPr bwMode="auto">
            <a:xfrm>
              <a:off x="864" y="1722"/>
              <a:ext cx="60" cy="60"/>
            </a:xfrm>
            <a:custGeom>
              <a:avLst/>
              <a:gdLst>
                <a:gd name="T0" fmla="*/ 6 w 60"/>
                <a:gd name="T1" fmla="*/ 54 h 60"/>
                <a:gd name="T2" fmla="*/ 6 w 60"/>
                <a:gd name="T3" fmla="*/ 48 h 60"/>
                <a:gd name="T4" fmla="*/ 12 w 60"/>
                <a:gd name="T5" fmla="*/ 48 h 60"/>
                <a:gd name="T6" fmla="*/ 12 w 60"/>
                <a:gd name="T7" fmla="*/ 42 h 60"/>
                <a:gd name="T8" fmla="*/ 18 w 60"/>
                <a:gd name="T9" fmla="*/ 36 h 60"/>
                <a:gd name="T10" fmla="*/ 24 w 60"/>
                <a:gd name="T11" fmla="*/ 30 h 60"/>
                <a:gd name="T12" fmla="*/ 18 w 60"/>
                <a:gd name="T13" fmla="*/ 30 h 60"/>
                <a:gd name="T14" fmla="*/ 24 w 60"/>
                <a:gd name="T15" fmla="*/ 30 h 60"/>
                <a:gd name="T16" fmla="*/ 24 w 60"/>
                <a:gd name="T17" fmla="*/ 24 h 60"/>
                <a:gd name="T18" fmla="*/ 24 w 60"/>
                <a:gd name="T19" fmla="*/ 18 h 60"/>
                <a:gd name="T20" fmla="*/ 24 w 60"/>
                <a:gd name="T21" fmla="*/ 12 h 60"/>
                <a:gd name="T22" fmla="*/ 24 w 60"/>
                <a:gd name="T23" fmla="*/ 6 h 60"/>
                <a:gd name="T24" fmla="*/ 18 w 60"/>
                <a:gd name="T25" fmla="*/ 6 h 60"/>
                <a:gd name="T26" fmla="*/ 24 w 60"/>
                <a:gd name="T27" fmla="*/ 0 h 60"/>
                <a:gd name="T28" fmla="*/ 30 w 60"/>
                <a:gd name="T29" fmla="*/ 0 h 60"/>
                <a:gd name="T30" fmla="*/ 54 w 60"/>
                <a:gd name="T31" fmla="*/ 12 h 60"/>
                <a:gd name="T32" fmla="*/ 60 w 60"/>
                <a:gd name="T33" fmla="*/ 12 h 60"/>
                <a:gd name="T34" fmla="*/ 60 w 60"/>
                <a:gd name="T35" fmla="*/ 30 h 60"/>
                <a:gd name="T36" fmla="*/ 54 w 60"/>
                <a:gd name="T37" fmla="*/ 54 h 60"/>
                <a:gd name="T38" fmla="*/ 48 w 60"/>
                <a:gd name="T39" fmla="*/ 54 h 60"/>
                <a:gd name="T40" fmla="*/ 42 w 60"/>
                <a:gd name="T41" fmla="*/ 54 h 60"/>
                <a:gd name="T42" fmla="*/ 36 w 60"/>
                <a:gd name="T43" fmla="*/ 54 h 60"/>
                <a:gd name="T44" fmla="*/ 30 w 60"/>
                <a:gd name="T45" fmla="*/ 54 h 60"/>
                <a:gd name="T46" fmla="*/ 24 w 60"/>
                <a:gd name="T47" fmla="*/ 54 h 60"/>
                <a:gd name="T48" fmla="*/ 24 w 60"/>
                <a:gd name="T49" fmla="*/ 48 h 60"/>
                <a:gd name="T50" fmla="*/ 18 w 60"/>
                <a:gd name="T51" fmla="*/ 48 h 60"/>
                <a:gd name="T52" fmla="*/ 18 w 60"/>
                <a:gd name="T53" fmla="*/ 54 h 60"/>
                <a:gd name="T54" fmla="*/ 12 w 60"/>
                <a:gd name="T55" fmla="*/ 54 h 60"/>
                <a:gd name="T56" fmla="*/ 12 w 60"/>
                <a:gd name="T57" fmla="*/ 60 h 60"/>
                <a:gd name="T58" fmla="*/ 0 w 60"/>
                <a:gd name="T59" fmla="*/ 60 h 60"/>
                <a:gd name="T60" fmla="*/ 6 w 60"/>
                <a:gd name="T6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60">
                  <a:moveTo>
                    <a:pt x="6" y="54"/>
                  </a:moveTo>
                  <a:lnTo>
                    <a:pt x="6" y="48"/>
                  </a:lnTo>
                  <a:lnTo>
                    <a:pt x="12" y="48"/>
                  </a:lnTo>
                  <a:lnTo>
                    <a:pt x="12" y="42"/>
                  </a:lnTo>
                  <a:lnTo>
                    <a:pt x="18" y="36"/>
                  </a:lnTo>
                  <a:lnTo>
                    <a:pt x="24" y="30"/>
                  </a:lnTo>
                  <a:lnTo>
                    <a:pt x="18" y="30"/>
                  </a:lnTo>
                  <a:lnTo>
                    <a:pt x="24" y="30"/>
                  </a:lnTo>
                  <a:lnTo>
                    <a:pt x="24" y="24"/>
                  </a:lnTo>
                  <a:lnTo>
                    <a:pt x="24" y="18"/>
                  </a:lnTo>
                  <a:lnTo>
                    <a:pt x="24" y="12"/>
                  </a:lnTo>
                  <a:lnTo>
                    <a:pt x="24" y="6"/>
                  </a:lnTo>
                  <a:lnTo>
                    <a:pt x="18" y="6"/>
                  </a:lnTo>
                  <a:lnTo>
                    <a:pt x="24" y="0"/>
                  </a:lnTo>
                  <a:lnTo>
                    <a:pt x="30" y="0"/>
                  </a:lnTo>
                  <a:lnTo>
                    <a:pt x="54" y="12"/>
                  </a:lnTo>
                  <a:lnTo>
                    <a:pt x="60" y="12"/>
                  </a:lnTo>
                  <a:lnTo>
                    <a:pt x="60" y="30"/>
                  </a:lnTo>
                  <a:lnTo>
                    <a:pt x="54" y="54"/>
                  </a:lnTo>
                  <a:lnTo>
                    <a:pt x="48" y="54"/>
                  </a:lnTo>
                  <a:lnTo>
                    <a:pt x="42" y="54"/>
                  </a:lnTo>
                  <a:lnTo>
                    <a:pt x="36" y="54"/>
                  </a:lnTo>
                  <a:lnTo>
                    <a:pt x="30" y="54"/>
                  </a:lnTo>
                  <a:lnTo>
                    <a:pt x="24" y="54"/>
                  </a:lnTo>
                  <a:lnTo>
                    <a:pt x="24" y="48"/>
                  </a:lnTo>
                  <a:lnTo>
                    <a:pt x="18" y="48"/>
                  </a:lnTo>
                  <a:lnTo>
                    <a:pt x="18" y="54"/>
                  </a:lnTo>
                  <a:lnTo>
                    <a:pt x="12" y="54"/>
                  </a:lnTo>
                  <a:lnTo>
                    <a:pt x="12" y="60"/>
                  </a:lnTo>
                  <a:lnTo>
                    <a:pt x="0" y="60"/>
                  </a:lnTo>
                  <a:lnTo>
                    <a:pt x="6"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94" name="Freeform 1322"/>
            <p:cNvSpPr>
              <a:spLocks/>
            </p:cNvSpPr>
            <p:nvPr/>
          </p:nvSpPr>
          <p:spPr bwMode="auto">
            <a:xfrm>
              <a:off x="2910" y="1986"/>
              <a:ext cx="30" cy="30"/>
            </a:xfrm>
            <a:custGeom>
              <a:avLst/>
              <a:gdLst>
                <a:gd name="T0" fmla="*/ 0 w 30"/>
                <a:gd name="T1" fmla="*/ 30 h 30"/>
                <a:gd name="T2" fmla="*/ 0 w 30"/>
                <a:gd name="T3" fmla="*/ 0 h 30"/>
                <a:gd name="T4" fmla="*/ 30 w 30"/>
                <a:gd name="T5" fmla="*/ 0 h 30"/>
                <a:gd name="T6" fmla="*/ 30 w 30"/>
                <a:gd name="T7" fmla="*/ 24 h 30"/>
                <a:gd name="T8" fmla="*/ 30 w 30"/>
                <a:gd name="T9" fmla="*/ 30 h 30"/>
                <a:gd name="T10" fmla="*/ 0 w 30"/>
                <a:gd name="T11" fmla="*/ 30 h 30"/>
              </a:gdLst>
              <a:ahLst/>
              <a:cxnLst>
                <a:cxn ang="0">
                  <a:pos x="T0" y="T1"/>
                </a:cxn>
                <a:cxn ang="0">
                  <a:pos x="T2" y="T3"/>
                </a:cxn>
                <a:cxn ang="0">
                  <a:pos x="T4" y="T5"/>
                </a:cxn>
                <a:cxn ang="0">
                  <a:pos x="T6" y="T7"/>
                </a:cxn>
                <a:cxn ang="0">
                  <a:pos x="T8" y="T9"/>
                </a:cxn>
                <a:cxn ang="0">
                  <a:pos x="T10" y="T11"/>
                </a:cxn>
              </a:cxnLst>
              <a:rect l="0" t="0" r="r" b="b"/>
              <a:pathLst>
                <a:path w="30" h="30">
                  <a:moveTo>
                    <a:pt x="0" y="30"/>
                  </a:moveTo>
                  <a:lnTo>
                    <a:pt x="0" y="0"/>
                  </a:lnTo>
                  <a:lnTo>
                    <a:pt x="30" y="0"/>
                  </a:lnTo>
                  <a:lnTo>
                    <a:pt x="30" y="24"/>
                  </a:lnTo>
                  <a:lnTo>
                    <a:pt x="30"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95" name="Freeform 1323"/>
            <p:cNvSpPr>
              <a:spLocks/>
            </p:cNvSpPr>
            <p:nvPr/>
          </p:nvSpPr>
          <p:spPr bwMode="auto">
            <a:xfrm>
              <a:off x="3108" y="1980"/>
              <a:ext cx="36" cy="42"/>
            </a:xfrm>
            <a:custGeom>
              <a:avLst/>
              <a:gdLst>
                <a:gd name="T0" fmla="*/ 36 w 36"/>
                <a:gd name="T1" fmla="*/ 12 h 42"/>
                <a:gd name="T2" fmla="*/ 36 w 36"/>
                <a:gd name="T3" fmla="*/ 18 h 42"/>
                <a:gd name="T4" fmla="*/ 36 w 36"/>
                <a:gd name="T5" fmla="*/ 24 h 42"/>
                <a:gd name="T6" fmla="*/ 30 w 36"/>
                <a:gd name="T7" fmla="*/ 24 h 42"/>
                <a:gd name="T8" fmla="*/ 24 w 36"/>
                <a:gd name="T9" fmla="*/ 24 h 42"/>
                <a:gd name="T10" fmla="*/ 24 w 36"/>
                <a:gd name="T11" fmla="*/ 30 h 42"/>
                <a:gd name="T12" fmla="*/ 24 w 36"/>
                <a:gd name="T13" fmla="*/ 36 h 42"/>
                <a:gd name="T14" fmla="*/ 18 w 36"/>
                <a:gd name="T15" fmla="*/ 36 h 42"/>
                <a:gd name="T16" fmla="*/ 18 w 36"/>
                <a:gd name="T17" fmla="*/ 42 h 42"/>
                <a:gd name="T18" fmla="*/ 12 w 36"/>
                <a:gd name="T19" fmla="*/ 42 h 42"/>
                <a:gd name="T20" fmla="*/ 6 w 36"/>
                <a:gd name="T21" fmla="*/ 42 h 42"/>
                <a:gd name="T22" fmla="*/ 6 w 36"/>
                <a:gd name="T23" fmla="*/ 30 h 42"/>
                <a:gd name="T24" fmla="*/ 0 w 36"/>
                <a:gd name="T25" fmla="*/ 30 h 42"/>
                <a:gd name="T26" fmla="*/ 6 w 36"/>
                <a:gd name="T27" fmla="*/ 0 h 42"/>
                <a:gd name="T28" fmla="*/ 6 w 36"/>
                <a:gd name="T29" fmla="*/ 6 h 42"/>
                <a:gd name="T30" fmla="*/ 12 w 36"/>
                <a:gd name="T31" fmla="*/ 6 h 42"/>
                <a:gd name="T32" fmla="*/ 18 w 36"/>
                <a:gd name="T33" fmla="*/ 6 h 42"/>
                <a:gd name="T34" fmla="*/ 18 w 36"/>
                <a:gd name="T35" fmla="*/ 12 h 42"/>
                <a:gd name="T36" fmla="*/ 24 w 36"/>
                <a:gd name="T37" fmla="*/ 12 h 42"/>
                <a:gd name="T38" fmla="*/ 30 w 36"/>
                <a:gd name="T39" fmla="*/ 18 h 42"/>
                <a:gd name="T40" fmla="*/ 36 w 36"/>
                <a:gd name="T4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2">
                  <a:moveTo>
                    <a:pt x="36" y="12"/>
                  </a:moveTo>
                  <a:lnTo>
                    <a:pt x="36" y="18"/>
                  </a:lnTo>
                  <a:lnTo>
                    <a:pt x="36" y="24"/>
                  </a:lnTo>
                  <a:lnTo>
                    <a:pt x="30" y="24"/>
                  </a:lnTo>
                  <a:lnTo>
                    <a:pt x="24" y="24"/>
                  </a:lnTo>
                  <a:lnTo>
                    <a:pt x="24" y="30"/>
                  </a:lnTo>
                  <a:lnTo>
                    <a:pt x="24" y="36"/>
                  </a:lnTo>
                  <a:lnTo>
                    <a:pt x="18" y="36"/>
                  </a:lnTo>
                  <a:lnTo>
                    <a:pt x="18" y="42"/>
                  </a:lnTo>
                  <a:lnTo>
                    <a:pt x="12" y="42"/>
                  </a:lnTo>
                  <a:lnTo>
                    <a:pt x="6" y="42"/>
                  </a:lnTo>
                  <a:lnTo>
                    <a:pt x="6" y="30"/>
                  </a:lnTo>
                  <a:lnTo>
                    <a:pt x="0" y="30"/>
                  </a:lnTo>
                  <a:lnTo>
                    <a:pt x="6" y="0"/>
                  </a:lnTo>
                  <a:lnTo>
                    <a:pt x="6" y="6"/>
                  </a:lnTo>
                  <a:lnTo>
                    <a:pt x="12" y="6"/>
                  </a:lnTo>
                  <a:lnTo>
                    <a:pt x="18" y="6"/>
                  </a:lnTo>
                  <a:lnTo>
                    <a:pt x="18" y="12"/>
                  </a:lnTo>
                  <a:lnTo>
                    <a:pt x="24" y="12"/>
                  </a:lnTo>
                  <a:lnTo>
                    <a:pt x="30" y="18"/>
                  </a:lnTo>
                  <a:lnTo>
                    <a:pt x="36"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96" name="Freeform 1324"/>
            <p:cNvSpPr>
              <a:spLocks/>
            </p:cNvSpPr>
            <p:nvPr/>
          </p:nvSpPr>
          <p:spPr bwMode="auto">
            <a:xfrm>
              <a:off x="4038" y="1878"/>
              <a:ext cx="54" cy="72"/>
            </a:xfrm>
            <a:custGeom>
              <a:avLst/>
              <a:gdLst>
                <a:gd name="T0" fmla="*/ 6 w 54"/>
                <a:gd name="T1" fmla="*/ 60 h 72"/>
                <a:gd name="T2" fmla="*/ 0 w 54"/>
                <a:gd name="T3" fmla="*/ 48 h 72"/>
                <a:gd name="T4" fmla="*/ 6 w 54"/>
                <a:gd name="T5" fmla="*/ 48 h 72"/>
                <a:gd name="T6" fmla="*/ 12 w 54"/>
                <a:gd name="T7" fmla="*/ 42 h 72"/>
                <a:gd name="T8" fmla="*/ 18 w 54"/>
                <a:gd name="T9" fmla="*/ 30 h 72"/>
                <a:gd name="T10" fmla="*/ 24 w 54"/>
                <a:gd name="T11" fmla="*/ 30 h 72"/>
                <a:gd name="T12" fmla="*/ 36 w 54"/>
                <a:gd name="T13" fmla="*/ 18 h 72"/>
                <a:gd name="T14" fmla="*/ 36 w 54"/>
                <a:gd name="T15" fmla="*/ 12 h 72"/>
                <a:gd name="T16" fmla="*/ 36 w 54"/>
                <a:gd name="T17" fmla="*/ 0 h 72"/>
                <a:gd name="T18" fmla="*/ 42 w 54"/>
                <a:gd name="T19" fmla="*/ 0 h 72"/>
                <a:gd name="T20" fmla="*/ 42 w 54"/>
                <a:gd name="T21" fmla="*/ 6 h 72"/>
                <a:gd name="T22" fmla="*/ 48 w 54"/>
                <a:gd name="T23" fmla="*/ 6 h 72"/>
                <a:gd name="T24" fmla="*/ 54 w 54"/>
                <a:gd name="T25" fmla="*/ 6 h 72"/>
                <a:gd name="T26" fmla="*/ 54 w 54"/>
                <a:gd name="T27" fmla="*/ 12 h 72"/>
                <a:gd name="T28" fmla="*/ 54 w 54"/>
                <a:gd name="T29" fmla="*/ 18 h 72"/>
                <a:gd name="T30" fmla="*/ 48 w 54"/>
                <a:gd name="T31" fmla="*/ 24 h 72"/>
                <a:gd name="T32" fmla="*/ 54 w 54"/>
                <a:gd name="T33" fmla="*/ 30 h 72"/>
                <a:gd name="T34" fmla="*/ 48 w 54"/>
                <a:gd name="T35" fmla="*/ 36 h 72"/>
                <a:gd name="T36" fmla="*/ 48 w 54"/>
                <a:gd name="T37" fmla="*/ 42 h 72"/>
                <a:gd name="T38" fmla="*/ 48 w 54"/>
                <a:gd name="T39" fmla="*/ 48 h 72"/>
                <a:gd name="T40" fmla="*/ 42 w 54"/>
                <a:gd name="T41" fmla="*/ 48 h 72"/>
                <a:gd name="T42" fmla="*/ 36 w 54"/>
                <a:gd name="T43" fmla="*/ 54 h 72"/>
                <a:gd name="T44" fmla="*/ 42 w 54"/>
                <a:gd name="T45" fmla="*/ 60 h 72"/>
                <a:gd name="T46" fmla="*/ 36 w 54"/>
                <a:gd name="T47" fmla="*/ 60 h 72"/>
                <a:gd name="T48" fmla="*/ 42 w 54"/>
                <a:gd name="T49" fmla="*/ 66 h 72"/>
                <a:gd name="T50" fmla="*/ 36 w 54"/>
                <a:gd name="T51" fmla="*/ 66 h 72"/>
                <a:gd name="T52" fmla="*/ 24 w 54"/>
                <a:gd name="T53" fmla="*/ 72 h 72"/>
                <a:gd name="T54" fmla="*/ 12 w 54"/>
                <a:gd name="T55" fmla="*/ 72 h 72"/>
                <a:gd name="T56" fmla="*/ 6 w 54"/>
                <a:gd name="T57" fmla="*/ 66 h 72"/>
                <a:gd name="T58" fmla="*/ 6 w 54"/>
                <a:gd name="T5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72">
                  <a:moveTo>
                    <a:pt x="6" y="60"/>
                  </a:moveTo>
                  <a:lnTo>
                    <a:pt x="0" y="48"/>
                  </a:lnTo>
                  <a:lnTo>
                    <a:pt x="6" y="48"/>
                  </a:lnTo>
                  <a:lnTo>
                    <a:pt x="12" y="42"/>
                  </a:lnTo>
                  <a:lnTo>
                    <a:pt x="18" y="30"/>
                  </a:lnTo>
                  <a:lnTo>
                    <a:pt x="24" y="30"/>
                  </a:lnTo>
                  <a:lnTo>
                    <a:pt x="36" y="18"/>
                  </a:lnTo>
                  <a:lnTo>
                    <a:pt x="36" y="12"/>
                  </a:lnTo>
                  <a:lnTo>
                    <a:pt x="36" y="0"/>
                  </a:lnTo>
                  <a:lnTo>
                    <a:pt x="42" y="0"/>
                  </a:lnTo>
                  <a:lnTo>
                    <a:pt x="42" y="6"/>
                  </a:lnTo>
                  <a:lnTo>
                    <a:pt x="48" y="6"/>
                  </a:lnTo>
                  <a:lnTo>
                    <a:pt x="54" y="6"/>
                  </a:lnTo>
                  <a:lnTo>
                    <a:pt x="54" y="12"/>
                  </a:lnTo>
                  <a:lnTo>
                    <a:pt x="54" y="18"/>
                  </a:lnTo>
                  <a:lnTo>
                    <a:pt x="48" y="24"/>
                  </a:lnTo>
                  <a:lnTo>
                    <a:pt x="54" y="30"/>
                  </a:lnTo>
                  <a:lnTo>
                    <a:pt x="48" y="36"/>
                  </a:lnTo>
                  <a:lnTo>
                    <a:pt x="48" y="42"/>
                  </a:lnTo>
                  <a:lnTo>
                    <a:pt x="48" y="48"/>
                  </a:lnTo>
                  <a:lnTo>
                    <a:pt x="42" y="48"/>
                  </a:lnTo>
                  <a:lnTo>
                    <a:pt x="36" y="54"/>
                  </a:lnTo>
                  <a:lnTo>
                    <a:pt x="42" y="60"/>
                  </a:lnTo>
                  <a:lnTo>
                    <a:pt x="36" y="60"/>
                  </a:lnTo>
                  <a:lnTo>
                    <a:pt x="42" y="66"/>
                  </a:lnTo>
                  <a:lnTo>
                    <a:pt x="36" y="66"/>
                  </a:lnTo>
                  <a:lnTo>
                    <a:pt x="24" y="72"/>
                  </a:lnTo>
                  <a:lnTo>
                    <a:pt x="12" y="72"/>
                  </a:lnTo>
                  <a:lnTo>
                    <a:pt x="6" y="66"/>
                  </a:lnTo>
                  <a:lnTo>
                    <a:pt x="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97" name="Freeform 1325"/>
            <p:cNvSpPr>
              <a:spLocks/>
            </p:cNvSpPr>
            <p:nvPr/>
          </p:nvSpPr>
          <p:spPr bwMode="auto">
            <a:xfrm>
              <a:off x="2808" y="1986"/>
              <a:ext cx="30" cy="54"/>
            </a:xfrm>
            <a:custGeom>
              <a:avLst/>
              <a:gdLst>
                <a:gd name="T0" fmla="*/ 30 w 30"/>
                <a:gd name="T1" fmla="*/ 30 h 54"/>
                <a:gd name="T2" fmla="*/ 30 w 30"/>
                <a:gd name="T3" fmla="*/ 54 h 54"/>
                <a:gd name="T4" fmla="*/ 0 w 30"/>
                <a:gd name="T5" fmla="*/ 54 h 54"/>
                <a:gd name="T6" fmla="*/ 0 w 30"/>
                <a:gd name="T7" fmla="*/ 18 h 54"/>
                <a:gd name="T8" fmla="*/ 0 w 30"/>
                <a:gd name="T9" fmla="*/ 0 h 54"/>
                <a:gd name="T10" fmla="*/ 30 w 30"/>
                <a:gd name="T11" fmla="*/ 0 h 54"/>
                <a:gd name="T12" fmla="*/ 30 w 30"/>
                <a:gd name="T13" fmla="*/ 6 h 54"/>
                <a:gd name="T14" fmla="*/ 30 w 30"/>
                <a:gd name="T15" fmla="*/ 3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4">
                  <a:moveTo>
                    <a:pt x="30" y="30"/>
                  </a:moveTo>
                  <a:lnTo>
                    <a:pt x="30" y="54"/>
                  </a:lnTo>
                  <a:lnTo>
                    <a:pt x="0" y="54"/>
                  </a:lnTo>
                  <a:lnTo>
                    <a:pt x="0" y="18"/>
                  </a:lnTo>
                  <a:lnTo>
                    <a:pt x="0" y="0"/>
                  </a:lnTo>
                  <a:lnTo>
                    <a:pt x="30" y="0"/>
                  </a:lnTo>
                  <a:lnTo>
                    <a:pt x="30" y="6"/>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98" name="Freeform 1326"/>
            <p:cNvSpPr>
              <a:spLocks/>
            </p:cNvSpPr>
            <p:nvPr/>
          </p:nvSpPr>
          <p:spPr bwMode="auto">
            <a:xfrm>
              <a:off x="2874" y="1986"/>
              <a:ext cx="36" cy="36"/>
            </a:xfrm>
            <a:custGeom>
              <a:avLst/>
              <a:gdLst>
                <a:gd name="T0" fmla="*/ 36 w 36"/>
                <a:gd name="T1" fmla="*/ 30 h 36"/>
                <a:gd name="T2" fmla="*/ 0 w 36"/>
                <a:gd name="T3" fmla="*/ 36 h 36"/>
                <a:gd name="T4" fmla="*/ 0 w 36"/>
                <a:gd name="T5" fmla="*/ 30 h 36"/>
                <a:gd name="T6" fmla="*/ 0 w 36"/>
                <a:gd name="T7" fmla="*/ 6 h 36"/>
                <a:gd name="T8" fmla="*/ 0 w 36"/>
                <a:gd name="T9" fmla="*/ 0 h 36"/>
                <a:gd name="T10" fmla="*/ 36 w 36"/>
                <a:gd name="T11" fmla="*/ 0 h 36"/>
                <a:gd name="T12" fmla="*/ 36 w 36"/>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30"/>
                  </a:moveTo>
                  <a:lnTo>
                    <a:pt x="0" y="36"/>
                  </a:lnTo>
                  <a:lnTo>
                    <a:pt x="0" y="30"/>
                  </a:lnTo>
                  <a:lnTo>
                    <a:pt x="0" y="6"/>
                  </a:lnTo>
                  <a:lnTo>
                    <a:pt x="0" y="0"/>
                  </a:lnTo>
                  <a:lnTo>
                    <a:pt x="36" y="0"/>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99" name="Freeform 1327"/>
            <p:cNvSpPr>
              <a:spLocks/>
            </p:cNvSpPr>
            <p:nvPr/>
          </p:nvSpPr>
          <p:spPr bwMode="auto">
            <a:xfrm>
              <a:off x="3678" y="1938"/>
              <a:ext cx="36" cy="36"/>
            </a:xfrm>
            <a:custGeom>
              <a:avLst/>
              <a:gdLst>
                <a:gd name="T0" fmla="*/ 18 w 36"/>
                <a:gd name="T1" fmla="*/ 36 h 36"/>
                <a:gd name="T2" fmla="*/ 12 w 36"/>
                <a:gd name="T3" fmla="*/ 30 h 36"/>
                <a:gd name="T4" fmla="*/ 12 w 36"/>
                <a:gd name="T5" fmla="*/ 24 h 36"/>
                <a:gd name="T6" fmla="*/ 6 w 36"/>
                <a:gd name="T7" fmla="*/ 30 h 36"/>
                <a:gd name="T8" fmla="*/ 6 w 36"/>
                <a:gd name="T9" fmla="*/ 24 h 36"/>
                <a:gd name="T10" fmla="*/ 6 w 36"/>
                <a:gd name="T11" fmla="*/ 18 h 36"/>
                <a:gd name="T12" fmla="*/ 0 w 36"/>
                <a:gd name="T13" fmla="*/ 18 h 36"/>
                <a:gd name="T14" fmla="*/ 6 w 36"/>
                <a:gd name="T15" fmla="*/ 12 h 36"/>
                <a:gd name="T16" fmla="*/ 0 w 36"/>
                <a:gd name="T17" fmla="*/ 12 h 36"/>
                <a:gd name="T18" fmla="*/ 0 w 36"/>
                <a:gd name="T19" fmla="*/ 6 h 36"/>
                <a:gd name="T20" fmla="*/ 6 w 36"/>
                <a:gd name="T21" fmla="*/ 6 h 36"/>
                <a:gd name="T22" fmla="*/ 12 w 36"/>
                <a:gd name="T23" fmla="*/ 0 h 36"/>
                <a:gd name="T24" fmla="*/ 18 w 36"/>
                <a:gd name="T25" fmla="*/ 0 h 36"/>
                <a:gd name="T26" fmla="*/ 18 w 36"/>
                <a:gd name="T27" fmla="*/ 6 h 36"/>
                <a:gd name="T28" fmla="*/ 30 w 36"/>
                <a:gd name="T29" fmla="*/ 12 h 36"/>
                <a:gd name="T30" fmla="*/ 30 w 36"/>
                <a:gd name="T31" fmla="*/ 18 h 36"/>
                <a:gd name="T32" fmla="*/ 36 w 36"/>
                <a:gd name="T33" fmla="*/ 18 h 36"/>
                <a:gd name="T34" fmla="*/ 36 w 36"/>
                <a:gd name="T35" fmla="*/ 24 h 36"/>
                <a:gd name="T36" fmla="*/ 24 w 36"/>
                <a:gd name="T37" fmla="*/ 36 h 36"/>
                <a:gd name="T38" fmla="*/ 18 w 36"/>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6">
                  <a:moveTo>
                    <a:pt x="18" y="36"/>
                  </a:moveTo>
                  <a:lnTo>
                    <a:pt x="12" y="30"/>
                  </a:lnTo>
                  <a:lnTo>
                    <a:pt x="12" y="24"/>
                  </a:lnTo>
                  <a:lnTo>
                    <a:pt x="6" y="30"/>
                  </a:lnTo>
                  <a:lnTo>
                    <a:pt x="6" y="24"/>
                  </a:lnTo>
                  <a:lnTo>
                    <a:pt x="6" y="18"/>
                  </a:lnTo>
                  <a:lnTo>
                    <a:pt x="0" y="18"/>
                  </a:lnTo>
                  <a:lnTo>
                    <a:pt x="6" y="12"/>
                  </a:lnTo>
                  <a:lnTo>
                    <a:pt x="0" y="12"/>
                  </a:lnTo>
                  <a:lnTo>
                    <a:pt x="0" y="6"/>
                  </a:lnTo>
                  <a:lnTo>
                    <a:pt x="6" y="6"/>
                  </a:lnTo>
                  <a:lnTo>
                    <a:pt x="12" y="0"/>
                  </a:lnTo>
                  <a:lnTo>
                    <a:pt x="18" y="0"/>
                  </a:lnTo>
                  <a:lnTo>
                    <a:pt x="18" y="6"/>
                  </a:lnTo>
                  <a:lnTo>
                    <a:pt x="30" y="12"/>
                  </a:lnTo>
                  <a:lnTo>
                    <a:pt x="30" y="18"/>
                  </a:lnTo>
                  <a:lnTo>
                    <a:pt x="36" y="18"/>
                  </a:lnTo>
                  <a:lnTo>
                    <a:pt x="36" y="24"/>
                  </a:lnTo>
                  <a:lnTo>
                    <a:pt x="24"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00" name="Freeform 1328"/>
            <p:cNvSpPr>
              <a:spLocks/>
            </p:cNvSpPr>
            <p:nvPr/>
          </p:nvSpPr>
          <p:spPr bwMode="auto">
            <a:xfrm>
              <a:off x="3786" y="1920"/>
              <a:ext cx="42" cy="42"/>
            </a:xfrm>
            <a:custGeom>
              <a:avLst/>
              <a:gdLst>
                <a:gd name="T0" fmla="*/ 18 w 42"/>
                <a:gd name="T1" fmla="*/ 36 h 42"/>
                <a:gd name="T2" fmla="*/ 6 w 42"/>
                <a:gd name="T3" fmla="*/ 30 h 42"/>
                <a:gd name="T4" fmla="*/ 6 w 42"/>
                <a:gd name="T5" fmla="*/ 24 h 42"/>
                <a:gd name="T6" fmla="*/ 0 w 42"/>
                <a:gd name="T7" fmla="*/ 24 h 42"/>
                <a:gd name="T8" fmla="*/ 0 w 42"/>
                <a:gd name="T9" fmla="*/ 12 h 42"/>
                <a:gd name="T10" fmla="*/ 0 w 42"/>
                <a:gd name="T11" fmla="*/ 6 h 42"/>
                <a:gd name="T12" fmla="*/ 6 w 42"/>
                <a:gd name="T13" fmla="*/ 6 h 42"/>
                <a:gd name="T14" fmla="*/ 12 w 42"/>
                <a:gd name="T15" fmla="*/ 6 h 42"/>
                <a:gd name="T16" fmla="*/ 18 w 42"/>
                <a:gd name="T17" fmla="*/ 6 h 42"/>
                <a:gd name="T18" fmla="*/ 24 w 42"/>
                <a:gd name="T19" fmla="*/ 12 h 42"/>
                <a:gd name="T20" fmla="*/ 30 w 42"/>
                <a:gd name="T21" fmla="*/ 12 h 42"/>
                <a:gd name="T22" fmla="*/ 36 w 42"/>
                <a:gd name="T23" fmla="*/ 12 h 42"/>
                <a:gd name="T24" fmla="*/ 42 w 42"/>
                <a:gd name="T25" fmla="*/ 6 h 42"/>
                <a:gd name="T26" fmla="*/ 42 w 42"/>
                <a:gd name="T27" fmla="*/ 0 h 42"/>
                <a:gd name="T28" fmla="*/ 42 w 42"/>
                <a:gd name="T29" fmla="*/ 6 h 42"/>
                <a:gd name="T30" fmla="*/ 42 w 42"/>
                <a:gd name="T31" fmla="*/ 12 h 42"/>
                <a:gd name="T32" fmla="*/ 42 w 42"/>
                <a:gd name="T33" fmla="*/ 18 h 42"/>
                <a:gd name="T34" fmla="*/ 36 w 42"/>
                <a:gd name="T35" fmla="*/ 18 h 42"/>
                <a:gd name="T36" fmla="*/ 36 w 42"/>
                <a:gd name="T37" fmla="*/ 24 h 42"/>
                <a:gd name="T38" fmla="*/ 30 w 42"/>
                <a:gd name="T39" fmla="*/ 30 h 42"/>
                <a:gd name="T40" fmla="*/ 36 w 42"/>
                <a:gd name="T41" fmla="*/ 36 h 42"/>
                <a:gd name="T42" fmla="*/ 30 w 42"/>
                <a:gd name="T43" fmla="*/ 36 h 42"/>
                <a:gd name="T44" fmla="*/ 24 w 42"/>
                <a:gd name="T45" fmla="*/ 42 h 42"/>
                <a:gd name="T46" fmla="*/ 24 w 42"/>
                <a:gd name="T47" fmla="*/ 36 h 42"/>
                <a:gd name="T48" fmla="*/ 18 w 42"/>
                <a:gd name="T4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2">
                  <a:moveTo>
                    <a:pt x="18" y="36"/>
                  </a:moveTo>
                  <a:lnTo>
                    <a:pt x="6" y="30"/>
                  </a:lnTo>
                  <a:lnTo>
                    <a:pt x="6" y="24"/>
                  </a:lnTo>
                  <a:lnTo>
                    <a:pt x="0" y="24"/>
                  </a:lnTo>
                  <a:lnTo>
                    <a:pt x="0" y="12"/>
                  </a:lnTo>
                  <a:lnTo>
                    <a:pt x="0" y="6"/>
                  </a:lnTo>
                  <a:lnTo>
                    <a:pt x="6" y="6"/>
                  </a:lnTo>
                  <a:lnTo>
                    <a:pt x="12" y="6"/>
                  </a:lnTo>
                  <a:lnTo>
                    <a:pt x="18" y="6"/>
                  </a:lnTo>
                  <a:lnTo>
                    <a:pt x="24" y="12"/>
                  </a:lnTo>
                  <a:lnTo>
                    <a:pt x="30" y="12"/>
                  </a:lnTo>
                  <a:lnTo>
                    <a:pt x="36" y="12"/>
                  </a:lnTo>
                  <a:lnTo>
                    <a:pt x="42" y="6"/>
                  </a:lnTo>
                  <a:lnTo>
                    <a:pt x="42" y="0"/>
                  </a:lnTo>
                  <a:lnTo>
                    <a:pt x="42" y="6"/>
                  </a:lnTo>
                  <a:lnTo>
                    <a:pt x="42" y="12"/>
                  </a:lnTo>
                  <a:lnTo>
                    <a:pt x="42" y="18"/>
                  </a:lnTo>
                  <a:lnTo>
                    <a:pt x="36" y="18"/>
                  </a:lnTo>
                  <a:lnTo>
                    <a:pt x="36" y="24"/>
                  </a:lnTo>
                  <a:lnTo>
                    <a:pt x="30" y="30"/>
                  </a:lnTo>
                  <a:lnTo>
                    <a:pt x="36" y="36"/>
                  </a:lnTo>
                  <a:lnTo>
                    <a:pt x="30" y="36"/>
                  </a:lnTo>
                  <a:lnTo>
                    <a:pt x="24" y="42"/>
                  </a:lnTo>
                  <a:lnTo>
                    <a:pt x="24"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01" name="Freeform 1329"/>
            <p:cNvSpPr>
              <a:spLocks/>
            </p:cNvSpPr>
            <p:nvPr/>
          </p:nvSpPr>
          <p:spPr bwMode="auto">
            <a:xfrm>
              <a:off x="3168" y="1980"/>
              <a:ext cx="24" cy="54"/>
            </a:xfrm>
            <a:custGeom>
              <a:avLst/>
              <a:gdLst>
                <a:gd name="T0" fmla="*/ 24 w 24"/>
                <a:gd name="T1" fmla="*/ 48 h 54"/>
                <a:gd name="T2" fmla="*/ 12 w 24"/>
                <a:gd name="T3" fmla="*/ 48 h 54"/>
                <a:gd name="T4" fmla="*/ 12 w 24"/>
                <a:gd name="T5" fmla="*/ 54 h 54"/>
                <a:gd name="T6" fmla="*/ 6 w 24"/>
                <a:gd name="T7" fmla="*/ 54 h 54"/>
                <a:gd name="T8" fmla="*/ 6 w 24"/>
                <a:gd name="T9" fmla="*/ 42 h 54"/>
                <a:gd name="T10" fmla="*/ 0 w 24"/>
                <a:gd name="T11" fmla="*/ 0 h 54"/>
                <a:gd name="T12" fmla="*/ 6 w 24"/>
                <a:gd name="T13" fmla="*/ 0 h 54"/>
                <a:gd name="T14" fmla="*/ 12 w 24"/>
                <a:gd name="T15" fmla="*/ 0 h 54"/>
                <a:gd name="T16" fmla="*/ 18 w 24"/>
                <a:gd name="T17" fmla="*/ 0 h 54"/>
                <a:gd name="T18" fmla="*/ 24 w 24"/>
                <a:gd name="T19" fmla="*/ 0 h 54"/>
                <a:gd name="T20" fmla="*/ 24 w 24"/>
                <a:gd name="T21" fmla="*/ 30 h 54"/>
                <a:gd name="T22" fmla="*/ 24 w 24"/>
                <a:gd name="T2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54">
                  <a:moveTo>
                    <a:pt x="24" y="48"/>
                  </a:moveTo>
                  <a:lnTo>
                    <a:pt x="12" y="48"/>
                  </a:lnTo>
                  <a:lnTo>
                    <a:pt x="12" y="54"/>
                  </a:lnTo>
                  <a:lnTo>
                    <a:pt x="6" y="54"/>
                  </a:lnTo>
                  <a:lnTo>
                    <a:pt x="6" y="42"/>
                  </a:lnTo>
                  <a:lnTo>
                    <a:pt x="0" y="0"/>
                  </a:lnTo>
                  <a:lnTo>
                    <a:pt x="6" y="0"/>
                  </a:lnTo>
                  <a:lnTo>
                    <a:pt x="12" y="0"/>
                  </a:lnTo>
                  <a:lnTo>
                    <a:pt x="18" y="0"/>
                  </a:lnTo>
                  <a:lnTo>
                    <a:pt x="24" y="0"/>
                  </a:lnTo>
                  <a:lnTo>
                    <a:pt x="24" y="30"/>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02" name="Freeform 1330"/>
            <p:cNvSpPr>
              <a:spLocks/>
            </p:cNvSpPr>
            <p:nvPr/>
          </p:nvSpPr>
          <p:spPr bwMode="auto">
            <a:xfrm>
              <a:off x="3132" y="1980"/>
              <a:ext cx="42" cy="42"/>
            </a:xfrm>
            <a:custGeom>
              <a:avLst/>
              <a:gdLst>
                <a:gd name="T0" fmla="*/ 0 w 42"/>
                <a:gd name="T1" fmla="*/ 42 h 42"/>
                <a:gd name="T2" fmla="*/ 0 w 42"/>
                <a:gd name="T3" fmla="*/ 36 h 42"/>
                <a:gd name="T4" fmla="*/ 0 w 42"/>
                <a:gd name="T5" fmla="*/ 30 h 42"/>
                <a:gd name="T6" fmla="*/ 0 w 42"/>
                <a:gd name="T7" fmla="*/ 24 h 42"/>
                <a:gd name="T8" fmla="*/ 6 w 42"/>
                <a:gd name="T9" fmla="*/ 24 h 42"/>
                <a:gd name="T10" fmla="*/ 12 w 42"/>
                <a:gd name="T11" fmla="*/ 24 h 42"/>
                <a:gd name="T12" fmla="*/ 12 w 42"/>
                <a:gd name="T13" fmla="*/ 18 h 42"/>
                <a:gd name="T14" fmla="*/ 12 w 42"/>
                <a:gd name="T15" fmla="*/ 12 h 42"/>
                <a:gd name="T16" fmla="*/ 24 w 42"/>
                <a:gd name="T17" fmla="*/ 6 h 42"/>
                <a:gd name="T18" fmla="*/ 24 w 42"/>
                <a:gd name="T19" fmla="*/ 0 h 42"/>
                <a:gd name="T20" fmla="*/ 30 w 42"/>
                <a:gd name="T21" fmla="*/ 0 h 42"/>
                <a:gd name="T22" fmla="*/ 36 w 42"/>
                <a:gd name="T23" fmla="*/ 0 h 42"/>
                <a:gd name="T24" fmla="*/ 42 w 42"/>
                <a:gd name="T25" fmla="*/ 42 h 42"/>
                <a:gd name="T26" fmla="*/ 0 w 42"/>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0" y="42"/>
                  </a:moveTo>
                  <a:lnTo>
                    <a:pt x="0" y="36"/>
                  </a:lnTo>
                  <a:lnTo>
                    <a:pt x="0" y="30"/>
                  </a:lnTo>
                  <a:lnTo>
                    <a:pt x="0" y="24"/>
                  </a:lnTo>
                  <a:lnTo>
                    <a:pt x="6" y="24"/>
                  </a:lnTo>
                  <a:lnTo>
                    <a:pt x="12" y="24"/>
                  </a:lnTo>
                  <a:lnTo>
                    <a:pt x="12" y="18"/>
                  </a:lnTo>
                  <a:lnTo>
                    <a:pt x="12" y="12"/>
                  </a:lnTo>
                  <a:lnTo>
                    <a:pt x="24" y="6"/>
                  </a:lnTo>
                  <a:lnTo>
                    <a:pt x="24" y="0"/>
                  </a:lnTo>
                  <a:lnTo>
                    <a:pt x="30" y="0"/>
                  </a:lnTo>
                  <a:lnTo>
                    <a:pt x="36" y="0"/>
                  </a:lnTo>
                  <a:lnTo>
                    <a:pt x="42"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03" name="Freeform 1331"/>
            <p:cNvSpPr>
              <a:spLocks/>
            </p:cNvSpPr>
            <p:nvPr/>
          </p:nvSpPr>
          <p:spPr bwMode="auto">
            <a:xfrm>
              <a:off x="4272" y="1842"/>
              <a:ext cx="48" cy="36"/>
            </a:xfrm>
            <a:custGeom>
              <a:avLst/>
              <a:gdLst>
                <a:gd name="T0" fmla="*/ 48 w 48"/>
                <a:gd name="T1" fmla="*/ 18 h 36"/>
                <a:gd name="T2" fmla="*/ 42 w 48"/>
                <a:gd name="T3" fmla="*/ 18 h 36"/>
                <a:gd name="T4" fmla="*/ 42 w 48"/>
                <a:gd name="T5" fmla="*/ 12 h 36"/>
                <a:gd name="T6" fmla="*/ 36 w 48"/>
                <a:gd name="T7" fmla="*/ 18 h 36"/>
                <a:gd name="T8" fmla="*/ 36 w 48"/>
                <a:gd name="T9" fmla="*/ 24 h 36"/>
                <a:gd name="T10" fmla="*/ 36 w 48"/>
                <a:gd name="T11" fmla="*/ 30 h 36"/>
                <a:gd name="T12" fmla="*/ 30 w 48"/>
                <a:gd name="T13" fmla="*/ 36 h 36"/>
                <a:gd name="T14" fmla="*/ 24 w 48"/>
                <a:gd name="T15" fmla="*/ 36 h 36"/>
                <a:gd name="T16" fmla="*/ 24 w 48"/>
                <a:gd name="T17" fmla="*/ 30 h 36"/>
                <a:gd name="T18" fmla="*/ 6 w 48"/>
                <a:gd name="T19" fmla="*/ 36 h 36"/>
                <a:gd name="T20" fmla="*/ 6 w 48"/>
                <a:gd name="T21" fmla="*/ 30 h 36"/>
                <a:gd name="T22" fmla="*/ 0 w 48"/>
                <a:gd name="T23" fmla="*/ 24 h 36"/>
                <a:gd name="T24" fmla="*/ 6 w 48"/>
                <a:gd name="T25" fmla="*/ 6 h 36"/>
                <a:gd name="T26" fmla="*/ 12 w 48"/>
                <a:gd name="T27" fmla="*/ 0 h 36"/>
                <a:gd name="T28" fmla="*/ 12 w 48"/>
                <a:gd name="T29" fmla="*/ 6 h 36"/>
                <a:gd name="T30" fmla="*/ 18 w 48"/>
                <a:gd name="T31" fmla="*/ 6 h 36"/>
                <a:gd name="T32" fmla="*/ 24 w 48"/>
                <a:gd name="T33" fmla="*/ 6 h 36"/>
                <a:gd name="T34" fmla="*/ 30 w 48"/>
                <a:gd name="T35" fmla="*/ 0 h 36"/>
                <a:gd name="T36" fmla="*/ 36 w 48"/>
                <a:gd name="T37" fmla="*/ 6 h 36"/>
                <a:gd name="T38" fmla="*/ 42 w 48"/>
                <a:gd name="T39" fmla="*/ 12 h 36"/>
                <a:gd name="T40" fmla="*/ 48 w 48"/>
                <a:gd name="T4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6">
                  <a:moveTo>
                    <a:pt x="48" y="18"/>
                  </a:moveTo>
                  <a:lnTo>
                    <a:pt x="42" y="18"/>
                  </a:lnTo>
                  <a:lnTo>
                    <a:pt x="42" y="12"/>
                  </a:lnTo>
                  <a:lnTo>
                    <a:pt x="36" y="18"/>
                  </a:lnTo>
                  <a:lnTo>
                    <a:pt x="36" y="24"/>
                  </a:lnTo>
                  <a:lnTo>
                    <a:pt x="36" y="30"/>
                  </a:lnTo>
                  <a:lnTo>
                    <a:pt x="30" y="36"/>
                  </a:lnTo>
                  <a:lnTo>
                    <a:pt x="24" y="36"/>
                  </a:lnTo>
                  <a:lnTo>
                    <a:pt x="24" y="30"/>
                  </a:lnTo>
                  <a:lnTo>
                    <a:pt x="6" y="36"/>
                  </a:lnTo>
                  <a:lnTo>
                    <a:pt x="6" y="30"/>
                  </a:lnTo>
                  <a:lnTo>
                    <a:pt x="0" y="24"/>
                  </a:lnTo>
                  <a:lnTo>
                    <a:pt x="6" y="6"/>
                  </a:lnTo>
                  <a:lnTo>
                    <a:pt x="12" y="0"/>
                  </a:lnTo>
                  <a:lnTo>
                    <a:pt x="12" y="6"/>
                  </a:lnTo>
                  <a:lnTo>
                    <a:pt x="18" y="6"/>
                  </a:lnTo>
                  <a:lnTo>
                    <a:pt x="24" y="6"/>
                  </a:lnTo>
                  <a:lnTo>
                    <a:pt x="30" y="0"/>
                  </a:lnTo>
                  <a:lnTo>
                    <a:pt x="36" y="6"/>
                  </a:lnTo>
                  <a:lnTo>
                    <a:pt x="42" y="12"/>
                  </a:lnTo>
                  <a:lnTo>
                    <a:pt x="48"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04" name="Freeform 1332"/>
            <p:cNvSpPr>
              <a:spLocks/>
            </p:cNvSpPr>
            <p:nvPr/>
          </p:nvSpPr>
          <p:spPr bwMode="auto">
            <a:xfrm>
              <a:off x="1020" y="1764"/>
              <a:ext cx="120" cy="150"/>
            </a:xfrm>
            <a:custGeom>
              <a:avLst/>
              <a:gdLst>
                <a:gd name="T0" fmla="*/ 120 w 120"/>
                <a:gd name="T1" fmla="*/ 150 h 150"/>
                <a:gd name="T2" fmla="*/ 48 w 120"/>
                <a:gd name="T3" fmla="*/ 138 h 150"/>
                <a:gd name="T4" fmla="*/ 48 w 120"/>
                <a:gd name="T5" fmla="*/ 132 h 150"/>
                <a:gd name="T6" fmla="*/ 42 w 120"/>
                <a:gd name="T7" fmla="*/ 132 h 150"/>
                <a:gd name="T8" fmla="*/ 42 w 120"/>
                <a:gd name="T9" fmla="*/ 126 h 150"/>
                <a:gd name="T10" fmla="*/ 30 w 120"/>
                <a:gd name="T11" fmla="*/ 120 h 150"/>
                <a:gd name="T12" fmla="*/ 30 w 120"/>
                <a:gd name="T13" fmla="*/ 114 h 150"/>
                <a:gd name="T14" fmla="*/ 30 w 120"/>
                <a:gd name="T15" fmla="*/ 108 h 150"/>
                <a:gd name="T16" fmla="*/ 30 w 120"/>
                <a:gd name="T17" fmla="*/ 102 h 150"/>
                <a:gd name="T18" fmla="*/ 24 w 120"/>
                <a:gd name="T19" fmla="*/ 102 h 150"/>
                <a:gd name="T20" fmla="*/ 18 w 120"/>
                <a:gd name="T21" fmla="*/ 102 h 150"/>
                <a:gd name="T22" fmla="*/ 18 w 120"/>
                <a:gd name="T23" fmla="*/ 96 h 150"/>
                <a:gd name="T24" fmla="*/ 24 w 120"/>
                <a:gd name="T25" fmla="*/ 96 h 150"/>
                <a:gd name="T26" fmla="*/ 24 w 120"/>
                <a:gd name="T27" fmla="*/ 90 h 150"/>
                <a:gd name="T28" fmla="*/ 24 w 120"/>
                <a:gd name="T29" fmla="*/ 84 h 150"/>
                <a:gd name="T30" fmla="*/ 18 w 120"/>
                <a:gd name="T31" fmla="*/ 78 h 150"/>
                <a:gd name="T32" fmla="*/ 18 w 120"/>
                <a:gd name="T33" fmla="*/ 72 h 150"/>
                <a:gd name="T34" fmla="*/ 18 w 120"/>
                <a:gd name="T35" fmla="*/ 66 h 150"/>
                <a:gd name="T36" fmla="*/ 12 w 120"/>
                <a:gd name="T37" fmla="*/ 60 h 150"/>
                <a:gd name="T38" fmla="*/ 12 w 120"/>
                <a:gd name="T39" fmla="*/ 54 h 150"/>
                <a:gd name="T40" fmla="*/ 6 w 120"/>
                <a:gd name="T41" fmla="*/ 54 h 150"/>
                <a:gd name="T42" fmla="*/ 6 w 120"/>
                <a:gd name="T43" fmla="*/ 48 h 150"/>
                <a:gd name="T44" fmla="*/ 0 w 120"/>
                <a:gd name="T45" fmla="*/ 48 h 150"/>
                <a:gd name="T46" fmla="*/ 6 w 120"/>
                <a:gd name="T47" fmla="*/ 42 h 150"/>
                <a:gd name="T48" fmla="*/ 0 w 120"/>
                <a:gd name="T49" fmla="*/ 42 h 150"/>
                <a:gd name="T50" fmla="*/ 0 w 120"/>
                <a:gd name="T51" fmla="*/ 36 h 150"/>
                <a:gd name="T52" fmla="*/ 6 w 120"/>
                <a:gd name="T53" fmla="*/ 36 h 150"/>
                <a:gd name="T54" fmla="*/ 6 w 120"/>
                <a:gd name="T55" fmla="*/ 30 h 150"/>
                <a:gd name="T56" fmla="*/ 12 w 120"/>
                <a:gd name="T57" fmla="*/ 30 h 150"/>
                <a:gd name="T58" fmla="*/ 12 w 120"/>
                <a:gd name="T59" fmla="*/ 24 h 150"/>
                <a:gd name="T60" fmla="*/ 12 w 120"/>
                <a:gd name="T61" fmla="*/ 18 h 150"/>
                <a:gd name="T62" fmla="*/ 12 w 120"/>
                <a:gd name="T63" fmla="*/ 6 h 150"/>
                <a:gd name="T64" fmla="*/ 12 w 120"/>
                <a:gd name="T65" fmla="*/ 0 h 150"/>
                <a:gd name="T66" fmla="*/ 18 w 120"/>
                <a:gd name="T67" fmla="*/ 0 h 150"/>
                <a:gd name="T68" fmla="*/ 30 w 120"/>
                <a:gd name="T69" fmla="*/ 24 h 150"/>
                <a:gd name="T70" fmla="*/ 42 w 120"/>
                <a:gd name="T71" fmla="*/ 36 h 150"/>
                <a:gd name="T72" fmla="*/ 84 w 120"/>
                <a:gd name="T73" fmla="*/ 102 h 150"/>
                <a:gd name="T74" fmla="*/ 120 w 120"/>
                <a:gd name="T7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50">
                  <a:moveTo>
                    <a:pt x="120" y="150"/>
                  </a:moveTo>
                  <a:lnTo>
                    <a:pt x="48" y="138"/>
                  </a:lnTo>
                  <a:lnTo>
                    <a:pt x="48" y="132"/>
                  </a:lnTo>
                  <a:lnTo>
                    <a:pt x="42" y="132"/>
                  </a:lnTo>
                  <a:lnTo>
                    <a:pt x="42" y="126"/>
                  </a:lnTo>
                  <a:lnTo>
                    <a:pt x="30" y="120"/>
                  </a:lnTo>
                  <a:lnTo>
                    <a:pt x="30" y="114"/>
                  </a:lnTo>
                  <a:lnTo>
                    <a:pt x="30" y="108"/>
                  </a:lnTo>
                  <a:lnTo>
                    <a:pt x="30" y="102"/>
                  </a:lnTo>
                  <a:lnTo>
                    <a:pt x="24" y="102"/>
                  </a:lnTo>
                  <a:lnTo>
                    <a:pt x="18" y="102"/>
                  </a:lnTo>
                  <a:lnTo>
                    <a:pt x="18" y="96"/>
                  </a:lnTo>
                  <a:lnTo>
                    <a:pt x="24" y="96"/>
                  </a:lnTo>
                  <a:lnTo>
                    <a:pt x="24" y="90"/>
                  </a:lnTo>
                  <a:lnTo>
                    <a:pt x="24" y="84"/>
                  </a:lnTo>
                  <a:lnTo>
                    <a:pt x="18" y="78"/>
                  </a:lnTo>
                  <a:lnTo>
                    <a:pt x="18" y="72"/>
                  </a:lnTo>
                  <a:lnTo>
                    <a:pt x="18" y="66"/>
                  </a:lnTo>
                  <a:lnTo>
                    <a:pt x="12" y="60"/>
                  </a:lnTo>
                  <a:lnTo>
                    <a:pt x="12" y="54"/>
                  </a:lnTo>
                  <a:lnTo>
                    <a:pt x="6" y="54"/>
                  </a:lnTo>
                  <a:lnTo>
                    <a:pt x="6" y="48"/>
                  </a:lnTo>
                  <a:lnTo>
                    <a:pt x="0" y="48"/>
                  </a:lnTo>
                  <a:lnTo>
                    <a:pt x="6" y="42"/>
                  </a:lnTo>
                  <a:lnTo>
                    <a:pt x="0" y="42"/>
                  </a:lnTo>
                  <a:lnTo>
                    <a:pt x="0" y="36"/>
                  </a:lnTo>
                  <a:lnTo>
                    <a:pt x="6" y="36"/>
                  </a:lnTo>
                  <a:lnTo>
                    <a:pt x="6" y="30"/>
                  </a:lnTo>
                  <a:lnTo>
                    <a:pt x="12" y="30"/>
                  </a:lnTo>
                  <a:lnTo>
                    <a:pt x="12" y="24"/>
                  </a:lnTo>
                  <a:lnTo>
                    <a:pt x="12" y="18"/>
                  </a:lnTo>
                  <a:lnTo>
                    <a:pt x="12" y="6"/>
                  </a:lnTo>
                  <a:lnTo>
                    <a:pt x="12" y="0"/>
                  </a:lnTo>
                  <a:lnTo>
                    <a:pt x="18" y="0"/>
                  </a:lnTo>
                  <a:lnTo>
                    <a:pt x="30" y="24"/>
                  </a:lnTo>
                  <a:lnTo>
                    <a:pt x="42" y="36"/>
                  </a:lnTo>
                  <a:lnTo>
                    <a:pt x="84" y="102"/>
                  </a:lnTo>
                  <a:lnTo>
                    <a:pt x="120" y="15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05" name="Freeform 1333"/>
            <p:cNvSpPr>
              <a:spLocks/>
            </p:cNvSpPr>
            <p:nvPr/>
          </p:nvSpPr>
          <p:spPr bwMode="auto">
            <a:xfrm>
              <a:off x="3192" y="1980"/>
              <a:ext cx="48" cy="48"/>
            </a:xfrm>
            <a:custGeom>
              <a:avLst/>
              <a:gdLst>
                <a:gd name="T0" fmla="*/ 48 w 48"/>
                <a:gd name="T1" fmla="*/ 48 h 48"/>
                <a:gd name="T2" fmla="*/ 24 w 48"/>
                <a:gd name="T3" fmla="*/ 48 h 48"/>
                <a:gd name="T4" fmla="*/ 6 w 48"/>
                <a:gd name="T5" fmla="*/ 48 h 48"/>
                <a:gd name="T6" fmla="*/ 0 w 48"/>
                <a:gd name="T7" fmla="*/ 48 h 48"/>
                <a:gd name="T8" fmla="*/ 0 w 48"/>
                <a:gd name="T9" fmla="*/ 30 h 48"/>
                <a:gd name="T10" fmla="*/ 0 w 48"/>
                <a:gd name="T11" fmla="*/ 0 h 48"/>
                <a:gd name="T12" fmla="*/ 6 w 48"/>
                <a:gd name="T13" fmla="*/ 0 h 48"/>
                <a:gd name="T14" fmla="*/ 6 w 48"/>
                <a:gd name="T15" fmla="*/ 6 h 48"/>
                <a:gd name="T16" fmla="*/ 12 w 48"/>
                <a:gd name="T17" fmla="*/ 6 h 48"/>
                <a:gd name="T18" fmla="*/ 18 w 48"/>
                <a:gd name="T19" fmla="*/ 6 h 48"/>
                <a:gd name="T20" fmla="*/ 24 w 48"/>
                <a:gd name="T21" fmla="*/ 6 h 48"/>
                <a:gd name="T22" fmla="*/ 30 w 48"/>
                <a:gd name="T23" fmla="*/ 12 h 48"/>
                <a:gd name="T24" fmla="*/ 36 w 48"/>
                <a:gd name="T25" fmla="*/ 12 h 48"/>
                <a:gd name="T26" fmla="*/ 42 w 48"/>
                <a:gd name="T27" fmla="*/ 6 h 48"/>
                <a:gd name="T28" fmla="*/ 48 w 48"/>
                <a:gd name="T29" fmla="*/ 12 h 48"/>
                <a:gd name="T30" fmla="*/ 48 w 48"/>
                <a:gd name="T31" fmla="*/ 6 h 48"/>
                <a:gd name="T32" fmla="*/ 48 w 48"/>
                <a:gd name="T33" fmla="*/ 18 h 48"/>
                <a:gd name="T34" fmla="*/ 48 w 48"/>
                <a:gd name="T35" fmla="*/ 30 h 48"/>
                <a:gd name="T36" fmla="*/ 48 w 48"/>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48">
                  <a:moveTo>
                    <a:pt x="48" y="48"/>
                  </a:moveTo>
                  <a:lnTo>
                    <a:pt x="24" y="48"/>
                  </a:lnTo>
                  <a:lnTo>
                    <a:pt x="6" y="48"/>
                  </a:lnTo>
                  <a:lnTo>
                    <a:pt x="0" y="48"/>
                  </a:lnTo>
                  <a:lnTo>
                    <a:pt x="0" y="30"/>
                  </a:lnTo>
                  <a:lnTo>
                    <a:pt x="0" y="0"/>
                  </a:lnTo>
                  <a:lnTo>
                    <a:pt x="6" y="0"/>
                  </a:lnTo>
                  <a:lnTo>
                    <a:pt x="6" y="6"/>
                  </a:lnTo>
                  <a:lnTo>
                    <a:pt x="12" y="6"/>
                  </a:lnTo>
                  <a:lnTo>
                    <a:pt x="18" y="6"/>
                  </a:lnTo>
                  <a:lnTo>
                    <a:pt x="24" y="6"/>
                  </a:lnTo>
                  <a:lnTo>
                    <a:pt x="30" y="12"/>
                  </a:lnTo>
                  <a:lnTo>
                    <a:pt x="36" y="12"/>
                  </a:lnTo>
                  <a:lnTo>
                    <a:pt x="42" y="6"/>
                  </a:lnTo>
                  <a:lnTo>
                    <a:pt x="48" y="12"/>
                  </a:lnTo>
                  <a:lnTo>
                    <a:pt x="48" y="6"/>
                  </a:lnTo>
                  <a:lnTo>
                    <a:pt x="48" y="18"/>
                  </a:lnTo>
                  <a:lnTo>
                    <a:pt x="48" y="30"/>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06" name="Freeform 1334"/>
            <p:cNvSpPr>
              <a:spLocks/>
            </p:cNvSpPr>
            <p:nvPr/>
          </p:nvSpPr>
          <p:spPr bwMode="auto">
            <a:xfrm>
              <a:off x="4344" y="1824"/>
              <a:ext cx="48" cy="48"/>
            </a:xfrm>
            <a:custGeom>
              <a:avLst/>
              <a:gdLst>
                <a:gd name="T0" fmla="*/ 36 w 48"/>
                <a:gd name="T1" fmla="*/ 36 h 48"/>
                <a:gd name="T2" fmla="*/ 36 w 48"/>
                <a:gd name="T3" fmla="*/ 30 h 48"/>
                <a:gd name="T4" fmla="*/ 30 w 48"/>
                <a:gd name="T5" fmla="*/ 42 h 48"/>
                <a:gd name="T6" fmla="*/ 24 w 48"/>
                <a:gd name="T7" fmla="*/ 42 h 48"/>
                <a:gd name="T8" fmla="*/ 24 w 48"/>
                <a:gd name="T9" fmla="*/ 48 h 48"/>
                <a:gd name="T10" fmla="*/ 6 w 48"/>
                <a:gd name="T11" fmla="*/ 30 h 48"/>
                <a:gd name="T12" fmla="*/ 0 w 48"/>
                <a:gd name="T13" fmla="*/ 30 h 48"/>
                <a:gd name="T14" fmla="*/ 12 w 48"/>
                <a:gd name="T15" fmla="*/ 18 h 48"/>
                <a:gd name="T16" fmla="*/ 6 w 48"/>
                <a:gd name="T17" fmla="*/ 18 h 48"/>
                <a:gd name="T18" fmla="*/ 18 w 48"/>
                <a:gd name="T19" fmla="*/ 18 h 48"/>
                <a:gd name="T20" fmla="*/ 24 w 48"/>
                <a:gd name="T21" fmla="*/ 12 h 48"/>
                <a:gd name="T22" fmla="*/ 24 w 48"/>
                <a:gd name="T23" fmla="*/ 6 h 48"/>
                <a:gd name="T24" fmla="*/ 30 w 48"/>
                <a:gd name="T25" fmla="*/ 0 h 48"/>
                <a:gd name="T26" fmla="*/ 36 w 48"/>
                <a:gd name="T27" fmla="*/ 0 h 48"/>
                <a:gd name="T28" fmla="*/ 42 w 48"/>
                <a:gd name="T29" fmla="*/ 0 h 48"/>
                <a:gd name="T30" fmla="*/ 48 w 48"/>
                <a:gd name="T31" fmla="*/ 12 h 48"/>
                <a:gd name="T32" fmla="*/ 42 w 48"/>
                <a:gd name="T33" fmla="*/ 12 h 48"/>
                <a:gd name="T34" fmla="*/ 42 w 48"/>
                <a:gd name="T35" fmla="*/ 18 h 48"/>
                <a:gd name="T36" fmla="*/ 36 w 48"/>
                <a:gd name="T37" fmla="*/ 18 h 48"/>
                <a:gd name="T38" fmla="*/ 42 w 48"/>
                <a:gd name="T39" fmla="*/ 24 h 48"/>
                <a:gd name="T40" fmla="*/ 36 w 48"/>
                <a:gd name="T41" fmla="*/ 24 h 48"/>
                <a:gd name="T42" fmla="*/ 42 w 48"/>
                <a:gd name="T43" fmla="*/ 24 h 48"/>
                <a:gd name="T44" fmla="*/ 36 w 48"/>
                <a:gd name="T45" fmla="*/ 24 h 48"/>
                <a:gd name="T46" fmla="*/ 36 w 48"/>
                <a:gd name="T47" fmla="*/ 30 h 48"/>
                <a:gd name="T48" fmla="*/ 36 w 48"/>
                <a:gd name="T4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36" y="36"/>
                  </a:moveTo>
                  <a:lnTo>
                    <a:pt x="36" y="30"/>
                  </a:lnTo>
                  <a:lnTo>
                    <a:pt x="30" y="42"/>
                  </a:lnTo>
                  <a:lnTo>
                    <a:pt x="24" y="42"/>
                  </a:lnTo>
                  <a:lnTo>
                    <a:pt x="24" y="48"/>
                  </a:lnTo>
                  <a:lnTo>
                    <a:pt x="6" y="30"/>
                  </a:lnTo>
                  <a:lnTo>
                    <a:pt x="0" y="30"/>
                  </a:lnTo>
                  <a:lnTo>
                    <a:pt x="12" y="18"/>
                  </a:lnTo>
                  <a:lnTo>
                    <a:pt x="6" y="18"/>
                  </a:lnTo>
                  <a:lnTo>
                    <a:pt x="18" y="18"/>
                  </a:lnTo>
                  <a:lnTo>
                    <a:pt x="24" y="12"/>
                  </a:lnTo>
                  <a:lnTo>
                    <a:pt x="24" y="6"/>
                  </a:lnTo>
                  <a:lnTo>
                    <a:pt x="30" y="0"/>
                  </a:lnTo>
                  <a:lnTo>
                    <a:pt x="36" y="0"/>
                  </a:lnTo>
                  <a:lnTo>
                    <a:pt x="42" y="0"/>
                  </a:lnTo>
                  <a:lnTo>
                    <a:pt x="48" y="12"/>
                  </a:lnTo>
                  <a:lnTo>
                    <a:pt x="42" y="12"/>
                  </a:lnTo>
                  <a:lnTo>
                    <a:pt x="42" y="18"/>
                  </a:lnTo>
                  <a:lnTo>
                    <a:pt x="36" y="18"/>
                  </a:lnTo>
                  <a:lnTo>
                    <a:pt x="42" y="24"/>
                  </a:lnTo>
                  <a:lnTo>
                    <a:pt x="36" y="24"/>
                  </a:lnTo>
                  <a:lnTo>
                    <a:pt x="42" y="24"/>
                  </a:lnTo>
                  <a:lnTo>
                    <a:pt x="36" y="24"/>
                  </a:lnTo>
                  <a:lnTo>
                    <a:pt x="36" y="30"/>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07" name="Freeform 1335"/>
            <p:cNvSpPr>
              <a:spLocks/>
            </p:cNvSpPr>
            <p:nvPr/>
          </p:nvSpPr>
          <p:spPr bwMode="auto">
            <a:xfrm>
              <a:off x="4200" y="1854"/>
              <a:ext cx="48" cy="42"/>
            </a:xfrm>
            <a:custGeom>
              <a:avLst/>
              <a:gdLst>
                <a:gd name="T0" fmla="*/ 42 w 48"/>
                <a:gd name="T1" fmla="*/ 30 h 42"/>
                <a:gd name="T2" fmla="*/ 36 w 48"/>
                <a:gd name="T3" fmla="*/ 30 h 42"/>
                <a:gd name="T4" fmla="*/ 30 w 48"/>
                <a:gd name="T5" fmla="*/ 30 h 42"/>
                <a:gd name="T6" fmla="*/ 24 w 48"/>
                <a:gd name="T7" fmla="*/ 36 h 42"/>
                <a:gd name="T8" fmla="*/ 18 w 48"/>
                <a:gd name="T9" fmla="*/ 36 h 42"/>
                <a:gd name="T10" fmla="*/ 18 w 48"/>
                <a:gd name="T11" fmla="*/ 42 h 42"/>
                <a:gd name="T12" fmla="*/ 12 w 48"/>
                <a:gd name="T13" fmla="*/ 42 h 42"/>
                <a:gd name="T14" fmla="*/ 12 w 48"/>
                <a:gd name="T15" fmla="*/ 36 h 42"/>
                <a:gd name="T16" fmla="*/ 12 w 48"/>
                <a:gd name="T17" fmla="*/ 30 h 42"/>
                <a:gd name="T18" fmla="*/ 6 w 48"/>
                <a:gd name="T19" fmla="*/ 30 h 42"/>
                <a:gd name="T20" fmla="*/ 0 w 48"/>
                <a:gd name="T21" fmla="*/ 24 h 42"/>
                <a:gd name="T22" fmla="*/ 6 w 48"/>
                <a:gd name="T23" fmla="*/ 24 h 42"/>
                <a:gd name="T24" fmla="*/ 6 w 48"/>
                <a:gd name="T25" fmla="*/ 12 h 42"/>
                <a:gd name="T26" fmla="*/ 18 w 48"/>
                <a:gd name="T27" fmla="*/ 0 h 42"/>
                <a:gd name="T28" fmla="*/ 18 w 48"/>
                <a:gd name="T29" fmla="*/ 6 h 42"/>
                <a:gd name="T30" fmla="*/ 24 w 48"/>
                <a:gd name="T31" fmla="*/ 6 h 42"/>
                <a:gd name="T32" fmla="*/ 24 w 48"/>
                <a:gd name="T33" fmla="*/ 12 h 42"/>
                <a:gd name="T34" fmla="*/ 30 w 48"/>
                <a:gd name="T35" fmla="*/ 18 h 42"/>
                <a:gd name="T36" fmla="*/ 36 w 48"/>
                <a:gd name="T37" fmla="*/ 24 h 42"/>
                <a:gd name="T38" fmla="*/ 36 w 48"/>
                <a:gd name="T39" fmla="*/ 30 h 42"/>
                <a:gd name="T40" fmla="*/ 42 w 48"/>
                <a:gd name="T41" fmla="*/ 24 h 42"/>
                <a:gd name="T42" fmla="*/ 48 w 48"/>
                <a:gd name="T43" fmla="*/ 24 h 42"/>
                <a:gd name="T44" fmla="*/ 48 w 48"/>
                <a:gd name="T45" fmla="*/ 30 h 42"/>
                <a:gd name="T46" fmla="*/ 42 w 48"/>
                <a:gd name="T4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2">
                  <a:moveTo>
                    <a:pt x="42" y="30"/>
                  </a:moveTo>
                  <a:lnTo>
                    <a:pt x="36" y="30"/>
                  </a:lnTo>
                  <a:lnTo>
                    <a:pt x="30" y="30"/>
                  </a:lnTo>
                  <a:lnTo>
                    <a:pt x="24" y="36"/>
                  </a:lnTo>
                  <a:lnTo>
                    <a:pt x="18" y="36"/>
                  </a:lnTo>
                  <a:lnTo>
                    <a:pt x="18" y="42"/>
                  </a:lnTo>
                  <a:lnTo>
                    <a:pt x="12" y="42"/>
                  </a:lnTo>
                  <a:lnTo>
                    <a:pt x="12" y="36"/>
                  </a:lnTo>
                  <a:lnTo>
                    <a:pt x="12" y="30"/>
                  </a:lnTo>
                  <a:lnTo>
                    <a:pt x="6" y="30"/>
                  </a:lnTo>
                  <a:lnTo>
                    <a:pt x="0" y="24"/>
                  </a:lnTo>
                  <a:lnTo>
                    <a:pt x="6" y="24"/>
                  </a:lnTo>
                  <a:lnTo>
                    <a:pt x="6" y="12"/>
                  </a:lnTo>
                  <a:lnTo>
                    <a:pt x="18" y="0"/>
                  </a:lnTo>
                  <a:lnTo>
                    <a:pt x="18" y="6"/>
                  </a:lnTo>
                  <a:lnTo>
                    <a:pt x="24" y="6"/>
                  </a:lnTo>
                  <a:lnTo>
                    <a:pt x="24" y="12"/>
                  </a:lnTo>
                  <a:lnTo>
                    <a:pt x="30" y="18"/>
                  </a:lnTo>
                  <a:lnTo>
                    <a:pt x="36" y="24"/>
                  </a:lnTo>
                  <a:lnTo>
                    <a:pt x="36" y="30"/>
                  </a:lnTo>
                  <a:lnTo>
                    <a:pt x="42" y="24"/>
                  </a:lnTo>
                  <a:lnTo>
                    <a:pt x="48" y="24"/>
                  </a:lnTo>
                  <a:lnTo>
                    <a:pt x="48" y="30"/>
                  </a:lnTo>
                  <a:lnTo>
                    <a:pt x="4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08" name="Freeform 1336"/>
            <p:cNvSpPr>
              <a:spLocks/>
            </p:cNvSpPr>
            <p:nvPr/>
          </p:nvSpPr>
          <p:spPr bwMode="auto">
            <a:xfrm>
              <a:off x="918" y="1752"/>
              <a:ext cx="84" cy="36"/>
            </a:xfrm>
            <a:custGeom>
              <a:avLst/>
              <a:gdLst>
                <a:gd name="T0" fmla="*/ 0 w 84"/>
                <a:gd name="T1" fmla="*/ 30 h 36"/>
                <a:gd name="T2" fmla="*/ 0 w 84"/>
                <a:gd name="T3" fmla="*/ 24 h 36"/>
                <a:gd name="T4" fmla="*/ 6 w 84"/>
                <a:gd name="T5" fmla="*/ 0 h 36"/>
                <a:gd name="T6" fmla="*/ 12 w 84"/>
                <a:gd name="T7" fmla="*/ 6 h 36"/>
                <a:gd name="T8" fmla="*/ 18 w 84"/>
                <a:gd name="T9" fmla="*/ 6 h 36"/>
                <a:gd name="T10" fmla="*/ 24 w 84"/>
                <a:gd name="T11" fmla="*/ 0 h 36"/>
                <a:gd name="T12" fmla="*/ 30 w 84"/>
                <a:gd name="T13" fmla="*/ 6 h 36"/>
                <a:gd name="T14" fmla="*/ 36 w 84"/>
                <a:gd name="T15" fmla="*/ 12 h 36"/>
                <a:gd name="T16" fmla="*/ 42 w 84"/>
                <a:gd name="T17" fmla="*/ 12 h 36"/>
                <a:gd name="T18" fmla="*/ 48 w 84"/>
                <a:gd name="T19" fmla="*/ 12 h 36"/>
                <a:gd name="T20" fmla="*/ 54 w 84"/>
                <a:gd name="T21" fmla="*/ 12 h 36"/>
                <a:gd name="T22" fmla="*/ 60 w 84"/>
                <a:gd name="T23" fmla="*/ 12 h 36"/>
                <a:gd name="T24" fmla="*/ 66 w 84"/>
                <a:gd name="T25" fmla="*/ 12 h 36"/>
                <a:gd name="T26" fmla="*/ 72 w 84"/>
                <a:gd name="T27" fmla="*/ 6 h 36"/>
                <a:gd name="T28" fmla="*/ 78 w 84"/>
                <a:gd name="T29" fmla="*/ 6 h 36"/>
                <a:gd name="T30" fmla="*/ 78 w 84"/>
                <a:gd name="T31" fmla="*/ 0 h 36"/>
                <a:gd name="T32" fmla="*/ 84 w 84"/>
                <a:gd name="T33" fmla="*/ 0 h 36"/>
                <a:gd name="T34" fmla="*/ 78 w 84"/>
                <a:gd name="T35" fmla="*/ 24 h 36"/>
                <a:gd name="T36" fmla="*/ 72 w 84"/>
                <a:gd name="T37" fmla="*/ 24 h 36"/>
                <a:gd name="T38" fmla="*/ 66 w 84"/>
                <a:gd name="T39" fmla="*/ 18 h 36"/>
                <a:gd name="T40" fmla="*/ 60 w 84"/>
                <a:gd name="T41" fmla="*/ 18 h 36"/>
                <a:gd name="T42" fmla="*/ 48 w 84"/>
                <a:gd name="T43" fmla="*/ 18 h 36"/>
                <a:gd name="T44" fmla="*/ 42 w 84"/>
                <a:gd name="T45" fmla="*/ 18 h 36"/>
                <a:gd name="T46" fmla="*/ 36 w 84"/>
                <a:gd name="T47" fmla="*/ 24 h 36"/>
                <a:gd name="T48" fmla="*/ 30 w 84"/>
                <a:gd name="T49" fmla="*/ 30 h 36"/>
                <a:gd name="T50" fmla="*/ 18 w 84"/>
                <a:gd name="T51" fmla="*/ 30 h 36"/>
                <a:gd name="T52" fmla="*/ 12 w 84"/>
                <a:gd name="T53" fmla="*/ 30 h 36"/>
                <a:gd name="T54" fmla="*/ 12 w 84"/>
                <a:gd name="T55" fmla="*/ 36 h 36"/>
                <a:gd name="T56" fmla="*/ 6 w 84"/>
                <a:gd name="T57" fmla="*/ 30 h 36"/>
                <a:gd name="T58" fmla="*/ 0 w 84"/>
                <a:gd name="T5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36">
                  <a:moveTo>
                    <a:pt x="0" y="30"/>
                  </a:moveTo>
                  <a:lnTo>
                    <a:pt x="0" y="24"/>
                  </a:lnTo>
                  <a:lnTo>
                    <a:pt x="6" y="0"/>
                  </a:lnTo>
                  <a:lnTo>
                    <a:pt x="12" y="6"/>
                  </a:lnTo>
                  <a:lnTo>
                    <a:pt x="18" y="6"/>
                  </a:lnTo>
                  <a:lnTo>
                    <a:pt x="24" y="0"/>
                  </a:lnTo>
                  <a:lnTo>
                    <a:pt x="30" y="6"/>
                  </a:lnTo>
                  <a:lnTo>
                    <a:pt x="36" y="12"/>
                  </a:lnTo>
                  <a:lnTo>
                    <a:pt x="42" y="12"/>
                  </a:lnTo>
                  <a:lnTo>
                    <a:pt x="48" y="12"/>
                  </a:lnTo>
                  <a:lnTo>
                    <a:pt x="54" y="12"/>
                  </a:lnTo>
                  <a:lnTo>
                    <a:pt x="60" y="12"/>
                  </a:lnTo>
                  <a:lnTo>
                    <a:pt x="66" y="12"/>
                  </a:lnTo>
                  <a:lnTo>
                    <a:pt x="72" y="6"/>
                  </a:lnTo>
                  <a:lnTo>
                    <a:pt x="78" y="6"/>
                  </a:lnTo>
                  <a:lnTo>
                    <a:pt x="78" y="0"/>
                  </a:lnTo>
                  <a:lnTo>
                    <a:pt x="84" y="0"/>
                  </a:lnTo>
                  <a:lnTo>
                    <a:pt x="78" y="24"/>
                  </a:lnTo>
                  <a:lnTo>
                    <a:pt x="72" y="24"/>
                  </a:lnTo>
                  <a:lnTo>
                    <a:pt x="66" y="18"/>
                  </a:lnTo>
                  <a:lnTo>
                    <a:pt x="60" y="18"/>
                  </a:lnTo>
                  <a:lnTo>
                    <a:pt x="48" y="18"/>
                  </a:lnTo>
                  <a:lnTo>
                    <a:pt x="42" y="18"/>
                  </a:lnTo>
                  <a:lnTo>
                    <a:pt x="36" y="24"/>
                  </a:lnTo>
                  <a:lnTo>
                    <a:pt x="30" y="30"/>
                  </a:lnTo>
                  <a:lnTo>
                    <a:pt x="18" y="30"/>
                  </a:lnTo>
                  <a:lnTo>
                    <a:pt x="12" y="30"/>
                  </a:lnTo>
                  <a:lnTo>
                    <a:pt x="12" y="36"/>
                  </a:lnTo>
                  <a:lnTo>
                    <a:pt x="6" y="30"/>
                  </a:lnTo>
                  <a:lnTo>
                    <a:pt x="0"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09" name="Freeform 1337"/>
            <p:cNvSpPr>
              <a:spLocks/>
            </p:cNvSpPr>
            <p:nvPr/>
          </p:nvSpPr>
          <p:spPr bwMode="auto">
            <a:xfrm>
              <a:off x="2436" y="1980"/>
              <a:ext cx="36" cy="42"/>
            </a:xfrm>
            <a:custGeom>
              <a:avLst/>
              <a:gdLst>
                <a:gd name="T0" fmla="*/ 36 w 36"/>
                <a:gd name="T1" fmla="*/ 42 h 42"/>
                <a:gd name="T2" fmla="*/ 6 w 36"/>
                <a:gd name="T3" fmla="*/ 42 h 42"/>
                <a:gd name="T4" fmla="*/ 0 w 36"/>
                <a:gd name="T5" fmla="*/ 42 h 42"/>
                <a:gd name="T6" fmla="*/ 6 w 36"/>
                <a:gd name="T7" fmla="*/ 0 h 42"/>
                <a:gd name="T8" fmla="*/ 30 w 36"/>
                <a:gd name="T9" fmla="*/ 0 h 42"/>
                <a:gd name="T10" fmla="*/ 36 w 36"/>
                <a:gd name="T11" fmla="*/ 0 h 42"/>
                <a:gd name="T12" fmla="*/ 36 w 3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36" y="42"/>
                  </a:moveTo>
                  <a:lnTo>
                    <a:pt x="6" y="42"/>
                  </a:lnTo>
                  <a:lnTo>
                    <a:pt x="0" y="42"/>
                  </a:lnTo>
                  <a:lnTo>
                    <a:pt x="6" y="0"/>
                  </a:lnTo>
                  <a:lnTo>
                    <a:pt x="30" y="0"/>
                  </a:lnTo>
                  <a:lnTo>
                    <a:pt x="36" y="0"/>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10" name="Freeform 1338"/>
            <p:cNvSpPr>
              <a:spLocks/>
            </p:cNvSpPr>
            <p:nvPr/>
          </p:nvSpPr>
          <p:spPr bwMode="auto">
            <a:xfrm>
              <a:off x="3060" y="1986"/>
              <a:ext cx="36" cy="48"/>
            </a:xfrm>
            <a:custGeom>
              <a:avLst/>
              <a:gdLst>
                <a:gd name="T0" fmla="*/ 0 w 36"/>
                <a:gd name="T1" fmla="*/ 42 h 48"/>
                <a:gd name="T2" fmla="*/ 0 w 36"/>
                <a:gd name="T3" fmla="*/ 18 h 48"/>
                <a:gd name="T4" fmla="*/ 0 w 36"/>
                <a:gd name="T5" fmla="*/ 0 h 48"/>
                <a:gd name="T6" fmla="*/ 18 w 36"/>
                <a:gd name="T7" fmla="*/ 0 h 48"/>
                <a:gd name="T8" fmla="*/ 18 w 36"/>
                <a:gd name="T9" fmla="*/ 6 h 48"/>
                <a:gd name="T10" fmla="*/ 36 w 36"/>
                <a:gd name="T11" fmla="*/ 24 h 48"/>
                <a:gd name="T12" fmla="*/ 36 w 36"/>
                <a:gd name="T13" fmla="*/ 30 h 48"/>
                <a:gd name="T14" fmla="*/ 30 w 36"/>
                <a:gd name="T15" fmla="*/ 36 h 48"/>
                <a:gd name="T16" fmla="*/ 30 w 36"/>
                <a:gd name="T17" fmla="*/ 48 h 48"/>
                <a:gd name="T18" fmla="*/ 24 w 36"/>
                <a:gd name="T19" fmla="*/ 48 h 48"/>
                <a:gd name="T20" fmla="*/ 12 w 36"/>
                <a:gd name="T21" fmla="*/ 48 h 48"/>
                <a:gd name="T22" fmla="*/ 6 w 36"/>
                <a:gd name="T23" fmla="*/ 48 h 48"/>
                <a:gd name="T24" fmla="*/ 6 w 36"/>
                <a:gd name="T25" fmla="*/ 42 h 48"/>
                <a:gd name="T26" fmla="*/ 0 w 36"/>
                <a:gd name="T2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8">
                  <a:moveTo>
                    <a:pt x="0" y="42"/>
                  </a:moveTo>
                  <a:lnTo>
                    <a:pt x="0" y="18"/>
                  </a:lnTo>
                  <a:lnTo>
                    <a:pt x="0" y="0"/>
                  </a:lnTo>
                  <a:lnTo>
                    <a:pt x="18" y="0"/>
                  </a:lnTo>
                  <a:lnTo>
                    <a:pt x="18" y="6"/>
                  </a:lnTo>
                  <a:lnTo>
                    <a:pt x="36" y="24"/>
                  </a:lnTo>
                  <a:lnTo>
                    <a:pt x="36" y="30"/>
                  </a:lnTo>
                  <a:lnTo>
                    <a:pt x="30" y="36"/>
                  </a:lnTo>
                  <a:lnTo>
                    <a:pt x="30" y="48"/>
                  </a:lnTo>
                  <a:lnTo>
                    <a:pt x="24" y="48"/>
                  </a:lnTo>
                  <a:lnTo>
                    <a:pt x="12" y="48"/>
                  </a:lnTo>
                  <a:lnTo>
                    <a:pt x="6" y="48"/>
                  </a:lnTo>
                  <a:lnTo>
                    <a:pt x="6"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11" name="Freeform 1339"/>
            <p:cNvSpPr>
              <a:spLocks/>
            </p:cNvSpPr>
            <p:nvPr/>
          </p:nvSpPr>
          <p:spPr bwMode="auto">
            <a:xfrm>
              <a:off x="2406" y="1974"/>
              <a:ext cx="36" cy="48"/>
            </a:xfrm>
            <a:custGeom>
              <a:avLst/>
              <a:gdLst>
                <a:gd name="T0" fmla="*/ 30 w 36"/>
                <a:gd name="T1" fmla="*/ 48 h 48"/>
                <a:gd name="T2" fmla="*/ 0 w 36"/>
                <a:gd name="T3" fmla="*/ 48 h 48"/>
                <a:gd name="T4" fmla="*/ 0 w 36"/>
                <a:gd name="T5" fmla="*/ 0 h 48"/>
                <a:gd name="T6" fmla="*/ 6 w 36"/>
                <a:gd name="T7" fmla="*/ 0 h 48"/>
                <a:gd name="T8" fmla="*/ 36 w 36"/>
                <a:gd name="T9" fmla="*/ 6 h 48"/>
                <a:gd name="T10" fmla="*/ 30 w 36"/>
                <a:gd name="T11" fmla="*/ 48 h 48"/>
              </a:gdLst>
              <a:ahLst/>
              <a:cxnLst>
                <a:cxn ang="0">
                  <a:pos x="T0" y="T1"/>
                </a:cxn>
                <a:cxn ang="0">
                  <a:pos x="T2" y="T3"/>
                </a:cxn>
                <a:cxn ang="0">
                  <a:pos x="T4" y="T5"/>
                </a:cxn>
                <a:cxn ang="0">
                  <a:pos x="T6" y="T7"/>
                </a:cxn>
                <a:cxn ang="0">
                  <a:pos x="T8" y="T9"/>
                </a:cxn>
                <a:cxn ang="0">
                  <a:pos x="T10" y="T11"/>
                </a:cxn>
              </a:cxnLst>
              <a:rect l="0" t="0" r="r" b="b"/>
              <a:pathLst>
                <a:path w="36" h="48">
                  <a:moveTo>
                    <a:pt x="30" y="48"/>
                  </a:moveTo>
                  <a:lnTo>
                    <a:pt x="0" y="48"/>
                  </a:lnTo>
                  <a:lnTo>
                    <a:pt x="0" y="0"/>
                  </a:lnTo>
                  <a:lnTo>
                    <a:pt x="6" y="0"/>
                  </a:lnTo>
                  <a:lnTo>
                    <a:pt x="36" y="6"/>
                  </a:lnTo>
                  <a:lnTo>
                    <a:pt x="3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12" name="Freeform 1340"/>
            <p:cNvSpPr>
              <a:spLocks/>
            </p:cNvSpPr>
            <p:nvPr/>
          </p:nvSpPr>
          <p:spPr bwMode="auto">
            <a:xfrm>
              <a:off x="2472" y="1980"/>
              <a:ext cx="36" cy="48"/>
            </a:xfrm>
            <a:custGeom>
              <a:avLst/>
              <a:gdLst>
                <a:gd name="T0" fmla="*/ 36 w 36"/>
                <a:gd name="T1" fmla="*/ 48 h 48"/>
                <a:gd name="T2" fmla="*/ 0 w 36"/>
                <a:gd name="T3" fmla="*/ 42 h 48"/>
                <a:gd name="T4" fmla="*/ 0 w 36"/>
                <a:gd name="T5" fmla="*/ 0 h 48"/>
                <a:gd name="T6" fmla="*/ 36 w 36"/>
                <a:gd name="T7" fmla="*/ 0 h 48"/>
                <a:gd name="T8" fmla="*/ 36 w 36"/>
                <a:gd name="T9" fmla="*/ 48 h 48"/>
              </a:gdLst>
              <a:ahLst/>
              <a:cxnLst>
                <a:cxn ang="0">
                  <a:pos x="T0" y="T1"/>
                </a:cxn>
                <a:cxn ang="0">
                  <a:pos x="T2" y="T3"/>
                </a:cxn>
                <a:cxn ang="0">
                  <a:pos x="T4" y="T5"/>
                </a:cxn>
                <a:cxn ang="0">
                  <a:pos x="T6" y="T7"/>
                </a:cxn>
                <a:cxn ang="0">
                  <a:pos x="T8" y="T9"/>
                </a:cxn>
              </a:cxnLst>
              <a:rect l="0" t="0" r="r" b="b"/>
              <a:pathLst>
                <a:path w="36" h="48">
                  <a:moveTo>
                    <a:pt x="36" y="48"/>
                  </a:moveTo>
                  <a:lnTo>
                    <a:pt x="0" y="42"/>
                  </a:lnTo>
                  <a:lnTo>
                    <a:pt x="0" y="0"/>
                  </a:lnTo>
                  <a:lnTo>
                    <a:pt x="36" y="0"/>
                  </a:lnTo>
                  <a:lnTo>
                    <a:pt x="3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13" name="Freeform 1341"/>
            <p:cNvSpPr>
              <a:spLocks/>
            </p:cNvSpPr>
            <p:nvPr/>
          </p:nvSpPr>
          <p:spPr bwMode="auto">
            <a:xfrm>
              <a:off x="2508" y="1980"/>
              <a:ext cx="48" cy="48"/>
            </a:xfrm>
            <a:custGeom>
              <a:avLst/>
              <a:gdLst>
                <a:gd name="T0" fmla="*/ 0 w 48"/>
                <a:gd name="T1" fmla="*/ 48 h 48"/>
                <a:gd name="T2" fmla="*/ 0 w 48"/>
                <a:gd name="T3" fmla="*/ 0 h 48"/>
                <a:gd name="T4" fmla="*/ 6 w 48"/>
                <a:gd name="T5" fmla="*/ 0 h 48"/>
                <a:gd name="T6" fmla="*/ 48 w 48"/>
                <a:gd name="T7" fmla="*/ 6 h 48"/>
                <a:gd name="T8" fmla="*/ 48 w 48"/>
                <a:gd name="T9" fmla="*/ 42 h 48"/>
                <a:gd name="T10" fmla="*/ 48 w 48"/>
                <a:gd name="T11" fmla="*/ 48 h 48"/>
                <a:gd name="T12" fmla="*/ 0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0" y="48"/>
                  </a:moveTo>
                  <a:lnTo>
                    <a:pt x="0" y="0"/>
                  </a:lnTo>
                  <a:lnTo>
                    <a:pt x="6" y="0"/>
                  </a:lnTo>
                  <a:lnTo>
                    <a:pt x="48" y="6"/>
                  </a:lnTo>
                  <a:lnTo>
                    <a:pt x="48" y="42"/>
                  </a:lnTo>
                  <a:lnTo>
                    <a:pt x="48"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14" name="Freeform 1342"/>
            <p:cNvSpPr>
              <a:spLocks/>
            </p:cNvSpPr>
            <p:nvPr/>
          </p:nvSpPr>
          <p:spPr bwMode="auto">
            <a:xfrm>
              <a:off x="2364" y="1974"/>
              <a:ext cx="42" cy="48"/>
            </a:xfrm>
            <a:custGeom>
              <a:avLst/>
              <a:gdLst>
                <a:gd name="T0" fmla="*/ 42 w 42"/>
                <a:gd name="T1" fmla="*/ 48 h 48"/>
                <a:gd name="T2" fmla="*/ 0 w 42"/>
                <a:gd name="T3" fmla="*/ 42 h 48"/>
                <a:gd name="T4" fmla="*/ 6 w 42"/>
                <a:gd name="T5" fmla="*/ 6 h 48"/>
                <a:gd name="T6" fmla="*/ 6 w 42"/>
                <a:gd name="T7" fmla="*/ 0 h 48"/>
                <a:gd name="T8" fmla="*/ 42 w 42"/>
                <a:gd name="T9" fmla="*/ 0 h 48"/>
                <a:gd name="T10" fmla="*/ 42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42" y="48"/>
                  </a:moveTo>
                  <a:lnTo>
                    <a:pt x="0" y="42"/>
                  </a:lnTo>
                  <a:lnTo>
                    <a:pt x="6" y="6"/>
                  </a:lnTo>
                  <a:lnTo>
                    <a:pt x="6" y="0"/>
                  </a:lnTo>
                  <a:lnTo>
                    <a:pt x="42" y="0"/>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15" name="Freeform 1343"/>
            <p:cNvSpPr>
              <a:spLocks/>
            </p:cNvSpPr>
            <p:nvPr/>
          </p:nvSpPr>
          <p:spPr bwMode="auto">
            <a:xfrm>
              <a:off x="2064" y="1950"/>
              <a:ext cx="84" cy="48"/>
            </a:xfrm>
            <a:custGeom>
              <a:avLst/>
              <a:gdLst>
                <a:gd name="T0" fmla="*/ 72 w 84"/>
                <a:gd name="T1" fmla="*/ 48 h 48"/>
                <a:gd name="T2" fmla="*/ 12 w 84"/>
                <a:gd name="T3" fmla="*/ 42 h 48"/>
                <a:gd name="T4" fmla="*/ 6 w 84"/>
                <a:gd name="T5" fmla="*/ 30 h 48"/>
                <a:gd name="T6" fmla="*/ 0 w 84"/>
                <a:gd name="T7" fmla="*/ 30 h 48"/>
                <a:gd name="T8" fmla="*/ 0 w 84"/>
                <a:gd name="T9" fmla="*/ 24 h 48"/>
                <a:gd name="T10" fmla="*/ 6 w 84"/>
                <a:gd name="T11" fmla="*/ 18 h 48"/>
                <a:gd name="T12" fmla="*/ 12 w 84"/>
                <a:gd name="T13" fmla="*/ 12 h 48"/>
                <a:gd name="T14" fmla="*/ 12 w 84"/>
                <a:gd name="T15" fmla="*/ 6 h 48"/>
                <a:gd name="T16" fmla="*/ 6 w 84"/>
                <a:gd name="T17" fmla="*/ 6 h 48"/>
                <a:gd name="T18" fmla="*/ 6 w 84"/>
                <a:gd name="T19" fmla="*/ 0 h 48"/>
                <a:gd name="T20" fmla="*/ 54 w 84"/>
                <a:gd name="T21" fmla="*/ 6 h 48"/>
                <a:gd name="T22" fmla="*/ 60 w 84"/>
                <a:gd name="T23" fmla="*/ 6 h 48"/>
                <a:gd name="T24" fmla="*/ 84 w 84"/>
                <a:gd name="T25" fmla="*/ 12 h 48"/>
                <a:gd name="T26" fmla="*/ 84 w 84"/>
                <a:gd name="T27" fmla="*/ 24 h 48"/>
                <a:gd name="T28" fmla="*/ 78 w 84"/>
                <a:gd name="T29" fmla="*/ 48 h 48"/>
                <a:gd name="T30" fmla="*/ 72 w 84"/>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48">
                  <a:moveTo>
                    <a:pt x="72" y="48"/>
                  </a:moveTo>
                  <a:lnTo>
                    <a:pt x="12" y="42"/>
                  </a:lnTo>
                  <a:lnTo>
                    <a:pt x="6" y="30"/>
                  </a:lnTo>
                  <a:lnTo>
                    <a:pt x="0" y="30"/>
                  </a:lnTo>
                  <a:lnTo>
                    <a:pt x="0" y="24"/>
                  </a:lnTo>
                  <a:lnTo>
                    <a:pt x="6" y="18"/>
                  </a:lnTo>
                  <a:lnTo>
                    <a:pt x="12" y="12"/>
                  </a:lnTo>
                  <a:lnTo>
                    <a:pt x="12" y="6"/>
                  </a:lnTo>
                  <a:lnTo>
                    <a:pt x="6" y="6"/>
                  </a:lnTo>
                  <a:lnTo>
                    <a:pt x="6" y="0"/>
                  </a:lnTo>
                  <a:lnTo>
                    <a:pt x="54" y="6"/>
                  </a:lnTo>
                  <a:lnTo>
                    <a:pt x="60" y="6"/>
                  </a:lnTo>
                  <a:lnTo>
                    <a:pt x="84" y="12"/>
                  </a:lnTo>
                  <a:lnTo>
                    <a:pt x="84" y="24"/>
                  </a:lnTo>
                  <a:lnTo>
                    <a:pt x="78" y="48"/>
                  </a:lnTo>
                  <a:lnTo>
                    <a:pt x="72"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16" name="Freeform 1344"/>
            <p:cNvSpPr>
              <a:spLocks/>
            </p:cNvSpPr>
            <p:nvPr/>
          </p:nvSpPr>
          <p:spPr bwMode="auto">
            <a:xfrm>
              <a:off x="2556" y="1986"/>
              <a:ext cx="48" cy="36"/>
            </a:xfrm>
            <a:custGeom>
              <a:avLst/>
              <a:gdLst>
                <a:gd name="T0" fmla="*/ 0 w 48"/>
                <a:gd name="T1" fmla="*/ 36 h 36"/>
                <a:gd name="T2" fmla="*/ 0 w 48"/>
                <a:gd name="T3" fmla="*/ 0 h 36"/>
                <a:gd name="T4" fmla="*/ 48 w 48"/>
                <a:gd name="T5" fmla="*/ 0 h 36"/>
                <a:gd name="T6" fmla="*/ 42 w 48"/>
                <a:gd name="T7" fmla="*/ 36 h 36"/>
                <a:gd name="T8" fmla="*/ 0 w 48"/>
                <a:gd name="T9" fmla="*/ 36 h 36"/>
              </a:gdLst>
              <a:ahLst/>
              <a:cxnLst>
                <a:cxn ang="0">
                  <a:pos x="T0" y="T1"/>
                </a:cxn>
                <a:cxn ang="0">
                  <a:pos x="T2" y="T3"/>
                </a:cxn>
                <a:cxn ang="0">
                  <a:pos x="T4" y="T5"/>
                </a:cxn>
                <a:cxn ang="0">
                  <a:pos x="T6" y="T7"/>
                </a:cxn>
                <a:cxn ang="0">
                  <a:pos x="T8" y="T9"/>
                </a:cxn>
              </a:cxnLst>
              <a:rect l="0" t="0" r="r" b="b"/>
              <a:pathLst>
                <a:path w="48" h="36">
                  <a:moveTo>
                    <a:pt x="0" y="36"/>
                  </a:moveTo>
                  <a:lnTo>
                    <a:pt x="0" y="0"/>
                  </a:lnTo>
                  <a:lnTo>
                    <a:pt x="48" y="0"/>
                  </a:lnTo>
                  <a:lnTo>
                    <a:pt x="42"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17" name="Freeform 1345"/>
            <p:cNvSpPr>
              <a:spLocks/>
            </p:cNvSpPr>
            <p:nvPr/>
          </p:nvSpPr>
          <p:spPr bwMode="auto">
            <a:xfrm>
              <a:off x="2598" y="1986"/>
              <a:ext cx="48" cy="42"/>
            </a:xfrm>
            <a:custGeom>
              <a:avLst/>
              <a:gdLst>
                <a:gd name="T0" fmla="*/ 0 w 48"/>
                <a:gd name="T1" fmla="*/ 36 h 42"/>
                <a:gd name="T2" fmla="*/ 6 w 48"/>
                <a:gd name="T3" fmla="*/ 0 h 42"/>
                <a:gd name="T4" fmla="*/ 48 w 48"/>
                <a:gd name="T5" fmla="*/ 0 h 42"/>
                <a:gd name="T6" fmla="*/ 48 w 48"/>
                <a:gd name="T7" fmla="*/ 18 h 42"/>
                <a:gd name="T8" fmla="*/ 42 w 48"/>
                <a:gd name="T9" fmla="*/ 42 h 42"/>
                <a:gd name="T10" fmla="*/ 12 w 48"/>
                <a:gd name="T11" fmla="*/ 42 h 42"/>
                <a:gd name="T12" fmla="*/ 0 w 48"/>
                <a:gd name="T13" fmla="*/ 42 h 42"/>
                <a:gd name="T14" fmla="*/ 0 w 48"/>
                <a:gd name="T15" fmla="*/ 3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2">
                  <a:moveTo>
                    <a:pt x="0" y="36"/>
                  </a:moveTo>
                  <a:lnTo>
                    <a:pt x="6" y="0"/>
                  </a:lnTo>
                  <a:lnTo>
                    <a:pt x="48" y="0"/>
                  </a:lnTo>
                  <a:lnTo>
                    <a:pt x="48" y="18"/>
                  </a:lnTo>
                  <a:lnTo>
                    <a:pt x="42" y="42"/>
                  </a:lnTo>
                  <a:lnTo>
                    <a:pt x="12" y="42"/>
                  </a:lnTo>
                  <a:lnTo>
                    <a:pt x="0" y="42"/>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18" name="Freeform 1346"/>
            <p:cNvSpPr>
              <a:spLocks/>
            </p:cNvSpPr>
            <p:nvPr/>
          </p:nvSpPr>
          <p:spPr bwMode="auto">
            <a:xfrm>
              <a:off x="3552" y="1950"/>
              <a:ext cx="30" cy="36"/>
            </a:xfrm>
            <a:custGeom>
              <a:avLst/>
              <a:gdLst>
                <a:gd name="T0" fmla="*/ 0 w 30"/>
                <a:gd name="T1" fmla="*/ 36 h 36"/>
                <a:gd name="T2" fmla="*/ 0 w 30"/>
                <a:gd name="T3" fmla="*/ 18 h 36"/>
                <a:gd name="T4" fmla="*/ 0 w 30"/>
                <a:gd name="T5" fmla="*/ 6 h 36"/>
                <a:gd name="T6" fmla="*/ 30 w 30"/>
                <a:gd name="T7" fmla="*/ 0 h 36"/>
                <a:gd name="T8" fmla="*/ 30 w 30"/>
                <a:gd name="T9" fmla="*/ 30 h 36"/>
                <a:gd name="T10" fmla="*/ 0 w 30"/>
                <a:gd name="T11" fmla="*/ 36 h 36"/>
              </a:gdLst>
              <a:ahLst/>
              <a:cxnLst>
                <a:cxn ang="0">
                  <a:pos x="T0" y="T1"/>
                </a:cxn>
                <a:cxn ang="0">
                  <a:pos x="T2" y="T3"/>
                </a:cxn>
                <a:cxn ang="0">
                  <a:pos x="T4" y="T5"/>
                </a:cxn>
                <a:cxn ang="0">
                  <a:pos x="T6" y="T7"/>
                </a:cxn>
                <a:cxn ang="0">
                  <a:pos x="T8" y="T9"/>
                </a:cxn>
                <a:cxn ang="0">
                  <a:pos x="T10" y="T11"/>
                </a:cxn>
              </a:cxnLst>
              <a:rect l="0" t="0" r="r" b="b"/>
              <a:pathLst>
                <a:path w="30" h="36">
                  <a:moveTo>
                    <a:pt x="0" y="36"/>
                  </a:moveTo>
                  <a:lnTo>
                    <a:pt x="0" y="18"/>
                  </a:lnTo>
                  <a:lnTo>
                    <a:pt x="0" y="6"/>
                  </a:lnTo>
                  <a:lnTo>
                    <a:pt x="30" y="0"/>
                  </a:lnTo>
                  <a:lnTo>
                    <a:pt x="30" y="30"/>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19" name="Freeform 1347"/>
            <p:cNvSpPr>
              <a:spLocks/>
            </p:cNvSpPr>
            <p:nvPr/>
          </p:nvSpPr>
          <p:spPr bwMode="auto">
            <a:xfrm>
              <a:off x="3906" y="1908"/>
              <a:ext cx="30" cy="42"/>
            </a:xfrm>
            <a:custGeom>
              <a:avLst/>
              <a:gdLst>
                <a:gd name="T0" fmla="*/ 18 w 30"/>
                <a:gd name="T1" fmla="*/ 36 h 42"/>
                <a:gd name="T2" fmla="*/ 12 w 30"/>
                <a:gd name="T3" fmla="*/ 42 h 42"/>
                <a:gd name="T4" fmla="*/ 6 w 30"/>
                <a:gd name="T5" fmla="*/ 42 h 42"/>
                <a:gd name="T6" fmla="*/ 6 w 30"/>
                <a:gd name="T7" fmla="*/ 36 h 42"/>
                <a:gd name="T8" fmla="*/ 0 w 30"/>
                <a:gd name="T9" fmla="*/ 24 h 42"/>
                <a:gd name="T10" fmla="*/ 0 w 30"/>
                <a:gd name="T11" fmla="*/ 12 h 42"/>
                <a:gd name="T12" fmla="*/ 6 w 30"/>
                <a:gd name="T13" fmla="*/ 6 h 42"/>
                <a:gd name="T14" fmla="*/ 18 w 30"/>
                <a:gd name="T15" fmla="*/ 0 h 42"/>
                <a:gd name="T16" fmla="*/ 24 w 30"/>
                <a:gd name="T17" fmla="*/ 0 h 42"/>
                <a:gd name="T18" fmla="*/ 30 w 30"/>
                <a:gd name="T19" fmla="*/ 6 h 42"/>
                <a:gd name="T20" fmla="*/ 24 w 30"/>
                <a:gd name="T21" fmla="*/ 6 h 42"/>
                <a:gd name="T22" fmla="*/ 24 w 30"/>
                <a:gd name="T23" fmla="*/ 12 h 42"/>
                <a:gd name="T24" fmla="*/ 24 w 30"/>
                <a:gd name="T25" fmla="*/ 18 h 42"/>
                <a:gd name="T26" fmla="*/ 30 w 30"/>
                <a:gd name="T27" fmla="*/ 18 h 42"/>
                <a:gd name="T28" fmla="*/ 18 w 30"/>
                <a:gd name="T29" fmla="*/ 30 h 42"/>
                <a:gd name="T30" fmla="*/ 18 w 30"/>
                <a:gd name="T3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2">
                  <a:moveTo>
                    <a:pt x="18" y="36"/>
                  </a:moveTo>
                  <a:lnTo>
                    <a:pt x="12" y="42"/>
                  </a:lnTo>
                  <a:lnTo>
                    <a:pt x="6" y="42"/>
                  </a:lnTo>
                  <a:lnTo>
                    <a:pt x="6" y="36"/>
                  </a:lnTo>
                  <a:lnTo>
                    <a:pt x="0" y="24"/>
                  </a:lnTo>
                  <a:lnTo>
                    <a:pt x="0" y="12"/>
                  </a:lnTo>
                  <a:lnTo>
                    <a:pt x="6" y="6"/>
                  </a:lnTo>
                  <a:lnTo>
                    <a:pt x="18" y="0"/>
                  </a:lnTo>
                  <a:lnTo>
                    <a:pt x="24" y="0"/>
                  </a:lnTo>
                  <a:lnTo>
                    <a:pt x="30" y="6"/>
                  </a:lnTo>
                  <a:lnTo>
                    <a:pt x="24" y="6"/>
                  </a:lnTo>
                  <a:lnTo>
                    <a:pt x="24" y="12"/>
                  </a:lnTo>
                  <a:lnTo>
                    <a:pt x="24" y="18"/>
                  </a:lnTo>
                  <a:lnTo>
                    <a:pt x="30" y="18"/>
                  </a:lnTo>
                  <a:lnTo>
                    <a:pt x="18" y="30"/>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20" name="Freeform 1348"/>
            <p:cNvSpPr>
              <a:spLocks/>
            </p:cNvSpPr>
            <p:nvPr/>
          </p:nvSpPr>
          <p:spPr bwMode="auto">
            <a:xfrm>
              <a:off x="1278" y="1842"/>
              <a:ext cx="174" cy="198"/>
            </a:xfrm>
            <a:custGeom>
              <a:avLst/>
              <a:gdLst>
                <a:gd name="T0" fmla="*/ 138 w 174"/>
                <a:gd name="T1" fmla="*/ 198 h 198"/>
                <a:gd name="T2" fmla="*/ 78 w 174"/>
                <a:gd name="T3" fmla="*/ 186 h 198"/>
                <a:gd name="T4" fmla="*/ 72 w 174"/>
                <a:gd name="T5" fmla="*/ 186 h 198"/>
                <a:gd name="T6" fmla="*/ 12 w 174"/>
                <a:gd name="T7" fmla="*/ 168 h 198"/>
                <a:gd name="T8" fmla="*/ 12 w 174"/>
                <a:gd name="T9" fmla="*/ 174 h 198"/>
                <a:gd name="T10" fmla="*/ 0 w 174"/>
                <a:gd name="T11" fmla="*/ 168 h 198"/>
                <a:gd name="T12" fmla="*/ 24 w 174"/>
                <a:gd name="T13" fmla="*/ 48 h 198"/>
                <a:gd name="T14" fmla="*/ 90 w 174"/>
                <a:gd name="T15" fmla="*/ 66 h 198"/>
                <a:gd name="T16" fmla="*/ 102 w 174"/>
                <a:gd name="T17" fmla="*/ 0 h 198"/>
                <a:gd name="T18" fmla="*/ 174 w 174"/>
                <a:gd name="T19" fmla="*/ 18 h 198"/>
                <a:gd name="T20" fmla="*/ 174 w 174"/>
                <a:gd name="T21" fmla="*/ 30 h 198"/>
                <a:gd name="T22" fmla="*/ 162 w 174"/>
                <a:gd name="T23" fmla="*/ 72 h 198"/>
                <a:gd name="T24" fmla="*/ 156 w 174"/>
                <a:gd name="T25" fmla="*/ 120 h 198"/>
                <a:gd name="T26" fmla="*/ 144 w 174"/>
                <a:gd name="T27" fmla="*/ 180 h 198"/>
                <a:gd name="T28" fmla="*/ 138 w 174"/>
                <a:gd name="T2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198">
                  <a:moveTo>
                    <a:pt x="138" y="198"/>
                  </a:moveTo>
                  <a:lnTo>
                    <a:pt x="78" y="186"/>
                  </a:lnTo>
                  <a:lnTo>
                    <a:pt x="72" y="186"/>
                  </a:lnTo>
                  <a:lnTo>
                    <a:pt x="12" y="168"/>
                  </a:lnTo>
                  <a:lnTo>
                    <a:pt x="12" y="174"/>
                  </a:lnTo>
                  <a:lnTo>
                    <a:pt x="0" y="168"/>
                  </a:lnTo>
                  <a:lnTo>
                    <a:pt x="24" y="48"/>
                  </a:lnTo>
                  <a:lnTo>
                    <a:pt x="90" y="66"/>
                  </a:lnTo>
                  <a:lnTo>
                    <a:pt x="102" y="0"/>
                  </a:lnTo>
                  <a:lnTo>
                    <a:pt x="174" y="18"/>
                  </a:lnTo>
                  <a:lnTo>
                    <a:pt x="174" y="30"/>
                  </a:lnTo>
                  <a:lnTo>
                    <a:pt x="162" y="72"/>
                  </a:lnTo>
                  <a:lnTo>
                    <a:pt x="156" y="120"/>
                  </a:lnTo>
                  <a:lnTo>
                    <a:pt x="144" y="180"/>
                  </a:lnTo>
                  <a:lnTo>
                    <a:pt x="138" y="19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21" name="Freeform 1349"/>
            <p:cNvSpPr>
              <a:spLocks/>
            </p:cNvSpPr>
            <p:nvPr/>
          </p:nvSpPr>
          <p:spPr bwMode="auto">
            <a:xfrm>
              <a:off x="1824" y="1932"/>
              <a:ext cx="126" cy="54"/>
            </a:xfrm>
            <a:custGeom>
              <a:avLst/>
              <a:gdLst>
                <a:gd name="T0" fmla="*/ 84 w 126"/>
                <a:gd name="T1" fmla="*/ 54 h 54"/>
                <a:gd name="T2" fmla="*/ 0 w 126"/>
                <a:gd name="T3" fmla="*/ 42 h 54"/>
                <a:gd name="T4" fmla="*/ 0 w 126"/>
                <a:gd name="T5" fmla="*/ 30 h 54"/>
                <a:gd name="T6" fmla="*/ 6 w 126"/>
                <a:gd name="T7" fmla="*/ 6 h 54"/>
                <a:gd name="T8" fmla="*/ 60 w 126"/>
                <a:gd name="T9" fmla="*/ 12 h 54"/>
                <a:gd name="T10" fmla="*/ 60 w 126"/>
                <a:gd name="T11" fmla="*/ 0 h 54"/>
                <a:gd name="T12" fmla="*/ 126 w 126"/>
                <a:gd name="T13" fmla="*/ 6 h 54"/>
                <a:gd name="T14" fmla="*/ 120 w 126"/>
                <a:gd name="T15" fmla="*/ 42 h 54"/>
                <a:gd name="T16" fmla="*/ 114 w 126"/>
                <a:gd name="T17" fmla="*/ 42 h 54"/>
                <a:gd name="T18" fmla="*/ 114 w 126"/>
                <a:gd name="T19" fmla="*/ 36 h 54"/>
                <a:gd name="T20" fmla="*/ 72 w 126"/>
                <a:gd name="T21" fmla="*/ 30 h 54"/>
                <a:gd name="T22" fmla="*/ 72 w 126"/>
                <a:gd name="T23" fmla="*/ 36 h 54"/>
                <a:gd name="T24" fmla="*/ 78 w 126"/>
                <a:gd name="T25" fmla="*/ 36 h 54"/>
                <a:gd name="T26" fmla="*/ 78 w 126"/>
                <a:gd name="T27" fmla="*/ 42 h 54"/>
                <a:gd name="T28" fmla="*/ 84 w 126"/>
                <a:gd name="T29" fmla="*/ 42 h 54"/>
                <a:gd name="T30" fmla="*/ 90 w 126"/>
                <a:gd name="T31" fmla="*/ 48 h 54"/>
                <a:gd name="T32" fmla="*/ 84 w 12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54">
                  <a:moveTo>
                    <a:pt x="84" y="54"/>
                  </a:moveTo>
                  <a:lnTo>
                    <a:pt x="0" y="42"/>
                  </a:lnTo>
                  <a:lnTo>
                    <a:pt x="0" y="30"/>
                  </a:lnTo>
                  <a:lnTo>
                    <a:pt x="6" y="6"/>
                  </a:lnTo>
                  <a:lnTo>
                    <a:pt x="60" y="12"/>
                  </a:lnTo>
                  <a:lnTo>
                    <a:pt x="60" y="0"/>
                  </a:lnTo>
                  <a:lnTo>
                    <a:pt x="126" y="6"/>
                  </a:lnTo>
                  <a:lnTo>
                    <a:pt x="120" y="42"/>
                  </a:lnTo>
                  <a:lnTo>
                    <a:pt x="114" y="42"/>
                  </a:lnTo>
                  <a:lnTo>
                    <a:pt x="114" y="36"/>
                  </a:lnTo>
                  <a:lnTo>
                    <a:pt x="72" y="30"/>
                  </a:lnTo>
                  <a:lnTo>
                    <a:pt x="72" y="36"/>
                  </a:lnTo>
                  <a:lnTo>
                    <a:pt x="78" y="36"/>
                  </a:lnTo>
                  <a:lnTo>
                    <a:pt x="78" y="42"/>
                  </a:lnTo>
                  <a:lnTo>
                    <a:pt x="84" y="42"/>
                  </a:lnTo>
                  <a:lnTo>
                    <a:pt x="90" y="48"/>
                  </a:lnTo>
                  <a:lnTo>
                    <a:pt x="84"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22" name="Freeform 1350"/>
            <p:cNvSpPr>
              <a:spLocks/>
            </p:cNvSpPr>
            <p:nvPr/>
          </p:nvSpPr>
          <p:spPr bwMode="auto">
            <a:xfrm>
              <a:off x="3966" y="1902"/>
              <a:ext cx="36" cy="42"/>
            </a:xfrm>
            <a:custGeom>
              <a:avLst/>
              <a:gdLst>
                <a:gd name="T0" fmla="*/ 30 w 36"/>
                <a:gd name="T1" fmla="*/ 12 h 42"/>
                <a:gd name="T2" fmla="*/ 36 w 36"/>
                <a:gd name="T3" fmla="*/ 12 h 42"/>
                <a:gd name="T4" fmla="*/ 30 w 36"/>
                <a:gd name="T5" fmla="*/ 24 h 42"/>
                <a:gd name="T6" fmla="*/ 6 w 36"/>
                <a:gd name="T7" fmla="*/ 42 h 42"/>
                <a:gd name="T8" fmla="*/ 0 w 36"/>
                <a:gd name="T9" fmla="*/ 24 h 42"/>
                <a:gd name="T10" fmla="*/ 6 w 36"/>
                <a:gd name="T11" fmla="*/ 12 h 42"/>
                <a:gd name="T12" fmla="*/ 12 w 36"/>
                <a:gd name="T13" fmla="*/ 12 h 42"/>
                <a:gd name="T14" fmla="*/ 12 w 36"/>
                <a:gd name="T15" fmla="*/ 6 h 42"/>
                <a:gd name="T16" fmla="*/ 18 w 36"/>
                <a:gd name="T17" fmla="*/ 0 h 42"/>
                <a:gd name="T18" fmla="*/ 24 w 36"/>
                <a:gd name="T19" fmla="*/ 0 h 42"/>
                <a:gd name="T20" fmla="*/ 24 w 36"/>
                <a:gd name="T21" fmla="*/ 6 h 42"/>
                <a:gd name="T22" fmla="*/ 30 w 36"/>
                <a:gd name="T23" fmla="*/ 6 h 42"/>
                <a:gd name="T24" fmla="*/ 30 w 36"/>
                <a:gd name="T25"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2">
                  <a:moveTo>
                    <a:pt x="30" y="12"/>
                  </a:moveTo>
                  <a:lnTo>
                    <a:pt x="36" y="12"/>
                  </a:lnTo>
                  <a:lnTo>
                    <a:pt x="30" y="24"/>
                  </a:lnTo>
                  <a:lnTo>
                    <a:pt x="6" y="42"/>
                  </a:lnTo>
                  <a:lnTo>
                    <a:pt x="0" y="24"/>
                  </a:lnTo>
                  <a:lnTo>
                    <a:pt x="6" y="12"/>
                  </a:lnTo>
                  <a:lnTo>
                    <a:pt x="12" y="12"/>
                  </a:lnTo>
                  <a:lnTo>
                    <a:pt x="12" y="6"/>
                  </a:lnTo>
                  <a:lnTo>
                    <a:pt x="18" y="0"/>
                  </a:lnTo>
                  <a:lnTo>
                    <a:pt x="24" y="0"/>
                  </a:lnTo>
                  <a:lnTo>
                    <a:pt x="24" y="6"/>
                  </a:lnTo>
                  <a:lnTo>
                    <a:pt x="30" y="6"/>
                  </a:lnTo>
                  <a:lnTo>
                    <a:pt x="3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23" name="Freeform 1351"/>
            <p:cNvSpPr>
              <a:spLocks/>
            </p:cNvSpPr>
            <p:nvPr/>
          </p:nvSpPr>
          <p:spPr bwMode="auto">
            <a:xfrm>
              <a:off x="3276" y="1974"/>
              <a:ext cx="48" cy="48"/>
            </a:xfrm>
            <a:custGeom>
              <a:avLst/>
              <a:gdLst>
                <a:gd name="T0" fmla="*/ 30 w 48"/>
                <a:gd name="T1" fmla="*/ 48 h 48"/>
                <a:gd name="T2" fmla="*/ 30 w 48"/>
                <a:gd name="T3" fmla="*/ 42 h 48"/>
                <a:gd name="T4" fmla="*/ 30 w 48"/>
                <a:gd name="T5" fmla="*/ 36 h 48"/>
                <a:gd name="T6" fmla="*/ 18 w 48"/>
                <a:gd name="T7" fmla="*/ 36 h 48"/>
                <a:gd name="T8" fmla="*/ 12 w 48"/>
                <a:gd name="T9" fmla="*/ 30 h 48"/>
                <a:gd name="T10" fmla="*/ 0 w 48"/>
                <a:gd name="T11" fmla="*/ 18 h 48"/>
                <a:gd name="T12" fmla="*/ 6 w 48"/>
                <a:gd name="T13" fmla="*/ 12 h 48"/>
                <a:gd name="T14" fmla="*/ 6 w 48"/>
                <a:gd name="T15" fmla="*/ 6 h 48"/>
                <a:gd name="T16" fmla="*/ 42 w 48"/>
                <a:gd name="T17" fmla="*/ 0 h 48"/>
                <a:gd name="T18" fmla="*/ 42 w 48"/>
                <a:gd name="T19" fmla="*/ 24 h 48"/>
                <a:gd name="T20" fmla="*/ 48 w 48"/>
                <a:gd name="T21" fmla="*/ 48 h 48"/>
                <a:gd name="T22" fmla="*/ 30 w 4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30" y="48"/>
                  </a:moveTo>
                  <a:lnTo>
                    <a:pt x="30" y="42"/>
                  </a:lnTo>
                  <a:lnTo>
                    <a:pt x="30" y="36"/>
                  </a:lnTo>
                  <a:lnTo>
                    <a:pt x="18" y="36"/>
                  </a:lnTo>
                  <a:lnTo>
                    <a:pt x="12" y="30"/>
                  </a:lnTo>
                  <a:lnTo>
                    <a:pt x="0" y="18"/>
                  </a:lnTo>
                  <a:lnTo>
                    <a:pt x="6" y="12"/>
                  </a:lnTo>
                  <a:lnTo>
                    <a:pt x="6" y="6"/>
                  </a:lnTo>
                  <a:lnTo>
                    <a:pt x="42" y="0"/>
                  </a:lnTo>
                  <a:lnTo>
                    <a:pt x="42" y="24"/>
                  </a:lnTo>
                  <a:lnTo>
                    <a:pt x="48" y="48"/>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24" name="Freeform 1352"/>
            <p:cNvSpPr>
              <a:spLocks/>
            </p:cNvSpPr>
            <p:nvPr/>
          </p:nvSpPr>
          <p:spPr bwMode="auto">
            <a:xfrm>
              <a:off x="3924" y="1914"/>
              <a:ext cx="48" cy="60"/>
            </a:xfrm>
            <a:custGeom>
              <a:avLst/>
              <a:gdLst>
                <a:gd name="T0" fmla="*/ 36 w 48"/>
                <a:gd name="T1" fmla="*/ 60 h 60"/>
                <a:gd name="T2" fmla="*/ 36 w 48"/>
                <a:gd name="T3" fmla="*/ 54 h 60"/>
                <a:gd name="T4" fmla="*/ 30 w 48"/>
                <a:gd name="T5" fmla="*/ 54 h 60"/>
                <a:gd name="T6" fmla="*/ 30 w 48"/>
                <a:gd name="T7" fmla="*/ 48 h 60"/>
                <a:gd name="T8" fmla="*/ 24 w 48"/>
                <a:gd name="T9" fmla="*/ 42 h 60"/>
                <a:gd name="T10" fmla="*/ 18 w 48"/>
                <a:gd name="T11" fmla="*/ 42 h 60"/>
                <a:gd name="T12" fmla="*/ 18 w 48"/>
                <a:gd name="T13" fmla="*/ 36 h 60"/>
                <a:gd name="T14" fmla="*/ 12 w 48"/>
                <a:gd name="T15" fmla="*/ 36 h 60"/>
                <a:gd name="T16" fmla="*/ 12 w 48"/>
                <a:gd name="T17" fmla="*/ 42 h 60"/>
                <a:gd name="T18" fmla="*/ 12 w 48"/>
                <a:gd name="T19" fmla="*/ 36 h 60"/>
                <a:gd name="T20" fmla="*/ 12 w 48"/>
                <a:gd name="T21" fmla="*/ 42 h 60"/>
                <a:gd name="T22" fmla="*/ 6 w 48"/>
                <a:gd name="T23" fmla="*/ 42 h 60"/>
                <a:gd name="T24" fmla="*/ 6 w 48"/>
                <a:gd name="T25" fmla="*/ 36 h 60"/>
                <a:gd name="T26" fmla="*/ 6 w 48"/>
                <a:gd name="T27" fmla="*/ 30 h 60"/>
                <a:gd name="T28" fmla="*/ 0 w 48"/>
                <a:gd name="T29" fmla="*/ 30 h 60"/>
                <a:gd name="T30" fmla="*/ 0 w 48"/>
                <a:gd name="T31" fmla="*/ 24 h 60"/>
                <a:gd name="T32" fmla="*/ 12 w 48"/>
                <a:gd name="T33" fmla="*/ 12 h 60"/>
                <a:gd name="T34" fmla="*/ 6 w 48"/>
                <a:gd name="T35" fmla="*/ 12 h 60"/>
                <a:gd name="T36" fmla="*/ 6 w 48"/>
                <a:gd name="T37" fmla="*/ 6 h 60"/>
                <a:gd name="T38" fmla="*/ 6 w 48"/>
                <a:gd name="T39" fmla="*/ 0 h 60"/>
                <a:gd name="T40" fmla="*/ 12 w 48"/>
                <a:gd name="T41" fmla="*/ 0 h 60"/>
                <a:gd name="T42" fmla="*/ 12 w 48"/>
                <a:gd name="T43" fmla="*/ 6 h 60"/>
                <a:gd name="T44" fmla="*/ 18 w 48"/>
                <a:gd name="T45" fmla="*/ 6 h 60"/>
                <a:gd name="T46" fmla="*/ 18 w 48"/>
                <a:gd name="T47" fmla="*/ 0 h 60"/>
                <a:gd name="T48" fmla="*/ 24 w 48"/>
                <a:gd name="T49" fmla="*/ 0 h 60"/>
                <a:gd name="T50" fmla="*/ 30 w 48"/>
                <a:gd name="T51" fmla="*/ 6 h 60"/>
                <a:gd name="T52" fmla="*/ 42 w 48"/>
                <a:gd name="T53" fmla="*/ 0 h 60"/>
                <a:gd name="T54" fmla="*/ 42 w 48"/>
                <a:gd name="T55" fmla="*/ 6 h 60"/>
                <a:gd name="T56" fmla="*/ 48 w 48"/>
                <a:gd name="T57" fmla="*/ 0 h 60"/>
                <a:gd name="T58" fmla="*/ 42 w 48"/>
                <a:gd name="T59" fmla="*/ 12 h 60"/>
                <a:gd name="T60" fmla="*/ 48 w 48"/>
                <a:gd name="T61" fmla="*/ 30 h 60"/>
                <a:gd name="T62" fmla="*/ 48 w 48"/>
                <a:gd name="T63" fmla="*/ 36 h 60"/>
                <a:gd name="T64" fmla="*/ 42 w 48"/>
                <a:gd name="T65" fmla="*/ 36 h 60"/>
                <a:gd name="T66" fmla="*/ 42 w 48"/>
                <a:gd name="T67" fmla="*/ 60 h 60"/>
                <a:gd name="T68" fmla="*/ 36 w 48"/>
                <a:gd name="T6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60">
                  <a:moveTo>
                    <a:pt x="36" y="60"/>
                  </a:moveTo>
                  <a:lnTo>
                    <a:pt x="36" y="54"/>
                  </a:lnTo>
                  <a:lnTo>
                    <a:pt x="30" y="54"/>
                  </a:lnTo>
                  <a:lnTo>
                    <a:pt x="30" y="48"/>
                  </a:lnTo>
                  <a:lnTo>
                    <a:pt x="24" y="42"/>
                  </a:lnTo>
                  <a:lnTo>
                    <a:pt x="18" y="42"/>
                  </a:lnTo>
                  <a:lnTo>
                    <a:pt x="18" y="36"/>
                  </a:lnTo>
                  <a:lnTo>
                    <a:pt x="12" y="36"/>
                  </a:lnTo>
                  <a:lnTo>
                    <a:pt x="12" y="42"/>
                  </a:lnTo>
                  <a:lnTo>
                    <a:pt x="12" y="36"/>
                  </a:lnTo>
                  <a:lnTo>
                    <a:pt x="12" y="42"/>
                  </a:lnTo>
                  <a:lnTo>
                    <a:pt x="6" y="42"/>
                  </a:lnTo>
                  <a:lnTo>
                    <a:pt x="6" y="36"/>
                  </a:lnTo>
                  <a:lnTo>
                    <a:pt x="6" y="30"/>
                  </a:lnTo>
                  <a:lnTo>
                    <a:pt x="0" y="30"/>
                  </a:lnTo>
                  <a:lnTo>
                    <a:pt x="0" y="24"/>
                  </a:lnTo>
                  <a:lnTo>
                    <a:pt x="12" y="12"/>
                  </a:lnTo>
                  <a:lnTo>
                    <a:pt x="6" y="12"/>
                  </a:lnTo>
                  <a:lnTo>
                    <a:pt x="6" y="6"/>
                  </a:lnTo>
                  <a:lnTo>
                    <a:pt x="6" y="0"/>
                  </a:lnTo>
                  <a:lnTo>
                    <a:pt x="12" y="0"/>
                  </a:lnTo>
                  <a:lnTo>
                    <a:pt x="12" y="6"/>
                  </a:lnTo>
                  <a:lnTo>
                    <a:pt x="18" y="6"/>
                  </a:lnTo>
                  <a:lnTo>
                    <a:pt x="18" y="0"/>
                  </a:lnTo>
                  <a:lnTo>
                    <a:pt x="24" y="0"/>
                  </a:lnTo>
                  <a:lnTo>
                    <a:pt x="30" y="6"/>
                  </a:lnTo>
                  <a:lnTo>
                    <a:pt x="42" y="0"/>
                  </a:lnTo>
                  <a:lnTo>
                    <a:pt x="42" y="6"/>
                  </a:lnTo>
                  <a:lnTo>
                    <a:pt x="48" y="0"/>
                  </a:lnTo>
                  <a:lnTo>
                    <a:pt x="42" y="12"/>
                  </a:lnTo>
                  <a:lnTo>
                    <a:pt x="48" y="30"/>
                  </a:lnTo>
                  <a:lnTo>
                    <a:pt x="48" y="36"/>
                  </a:lnTo>
                  <a:lnTo>
                    <a:pt x="42" y="36"/>
                  </a:lnTo>
                  <a:lnTo>
                    <a:pt x="42" y="60"/>
                  </a:lnTo>
                  <a:lnTo>
                    <a:pt x="3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25" name="Freeform 1353"/>
            <p:cNvSpPr>
              <a:spLocks/>
            </p:cNvSpPr>
            <p:nvPr/>
          </p:nvSpPr>
          <p:spPr bwMode="auto">
            <a:xfrm>
              <a:off x="4182" y="1872"/>
              <a:ext cx="30" cy="36"/>
            </a:xfrm>
            <a:custGeom>
              <a:avLst/>
              <a:gdLst>
                <a:gd name="T0" fmla="*/ 18 w 30"/>
                <a:gd name="T1" fmla="*/ 30 h 36"/>
                <a:gd name="T2" fmla="*/ 12 w 30"/>
                <a:gd name="T3" fmla="*/ 30 h 36"/>
                <a:gd name="T4" fmla="*/ 6 w 30"/>
                <a:gd name="T5" fmla="*/ 24 h 36"/>
                <a:gd name="T6" fmla="*/ 6 w 30"/>
                <a:gd name="T7" fmla="*/ 18 h 36"/>
                <a:gd name="T8" fmla="*/ 0 w 30"/>
                <a:gd name="T9" fmla="*/ 12 h 36"/>
                <a:gd name="T10" fmla="*/ 0 w 30"/>
                <a:gd name="T11" fmla="*/ 6 h 36"/>
                <a:gd name="T12" fmla="*/ 6 w 30"/>
                <a:gd name="T13" fmla="*/ 6 h 36"/>
                <a:gd name="T14" fmla="*/ 6 w 30"/>
                <a:gd name="T15" fmla="*/ 0 h 36"/>
                <a:gd name="T16" fmla="*/ 18 w 30"/>
                <a:gd name="T17" fmla="*/ 6 h 36"/>
                <a:gd name="T18" fmla="*/ 24 w 30"/>
                <a:gd name="T19" fmla="*/ 12 h 36"/>
                <a:gd name="T20" fmla="*/ 30 w 30"/>
                <a:gd name="T21" fmla="*/ 12 h 36"/>
                <a:gd name="T22" fmla="*/ 30 w 30"/>
                <a:gd name="T23" fmla="*/ 18 h 36"/>
                <a:gd name="T24" fmla="*/ 30 w 30"/>
                <a:gd name="T25" fmla="*/ 24 h 36"/>
                <a:gd name="T26" fmla="*/ 30 w 30"/>
                <a:gd name="T27" fmla="*/ 30 h 36"/>
                <a:gd name="T28" fmla="*/ 24 w 30"/>
                <a:gd name="T29" fmla="*/ 30 h 36"/>
                <a:gd name="T30" fmla="*/ 24 w 30"/>
                <a:gd name="T31" fmla="*/ 36 h 36"/>
                <a:gd name="T32" fmla="*/ 18 w 30"/>
                <a:gd name="T3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6">
                  <a:moveTo>
                    <a:pt x="18" y="30"/>
                  </a:moveTo>
                  <a:lnTo>
                    <a:pt x="12" y="30"/>
                  </a:lnTo>
                  <a:lnTo>
                    <a:pt x="6" y="24"/>
                  </a:lnTo>
                  <a:lnTo>
                    <a:pt x="6" y="18"/>
                  </a:lnTo>
                  <a:lnTo>
                    <a:pt x="0" y="12"/>
                  </a:lnTo>
                  <a:lnTo>
                    <a:pt x="0" y="6"/>
                  </a:lnTo>
                  <a:lnTo>
                    <a:pt x="6" y="6"/>
                  </a:lnTo>
                  <a:lnTo>
                    <a:pt x="6" y="0"/>
                  </a:lnTo>
                  <a:lnTo>
                    <a:pt x="18" y="6"/>
                  </a:lnTo>
                  <a:lnTo>
                    <a:pt x="24" y="12"/>
                  </a:lnTo>
                  <a:lnTo>
                    <a:pt x="30" y="12"/>
                  </a:lnTo>
                  <a:lnTo>
                    <a:pt x="30" y="18"/>
                  </a:lnTo>
                  <a:lnTo>
                    <a:pt x="30" y="24"/>
                  </a:lnTo>
                  <a:lnTo>
                    <a:pt x="30" y="30"/>
                  </a:lnTo>
                  <a:lnTo>
                    <a:pt x="24" y="30"/>
                  </a:lnTo>
                  <a:lnTo>
                    <a:pt x="24" y="36"/>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26" name="Freeform 1354"/>
            <p:cNvSpPr>
              <a:spLocks/>
            </p:cNvSpPr>
            <p:nvPr/>
          </p:nvSpPr>
          <p:spPr bwMode="auto">
            <a:xfrm>
              <a:off x="2256" y="1974"/>
              <a:ext cx="114" cy="42"/>
            </a:xfrm>
            <a:custGeom>
              <a:avLst/>
              <a:gdLst>
                <a:gd name="T0" fmla="*/ 0 w 114"/>
                <a:gd name="T1" fmla="*/ 36 h 42"/>
                <a:gd name="T2" fmla="*/ 0 w 114"/>
                <a:gd name="T3" fmla="*/ 12 h 42"/>
                <a:gd name="T4" fmla="*/ 24 w 114"/>
                <a:gd name="T5" fmla="*/ 12 h 42"/>
                <a:gd name="T6" fmla="*/ 24 w 114"/>
                <a:gd name="T7" fmla="*/ 0 h 42"/>
                <a:gd name="T8" fmla="*/ 114 w 114"/>
                <a:gd name="T9" fmla="*/ 6 h 42"/>
                <a:gd name="T10" fmla="*/ 108 w 114"/>
                <a:gd name="T11" fmla="*/ 42 h 42"/>
                <a:gd name="T12" fmla="*/ 60 w 114"/>
                <a:gd name="T13" fmla="*/ 42 h 42"/>
                <a:gd name="T14" fmla="*/ 6 w 114"/>
                <a:gd name="T15" fmla="*/ 36 h 42"/>
                <a:gd name="T16" fmla="*/ 0 w 114"/>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2">
                  <a:moveTo>
                    <a:pt x="0" y="36"/>
                  </a:moveTo>
                  <a:lnTo>
                    <a:pt x="0" y="12"/>
                  </a:lnTo>
                  <a:lnTo>
                    <a:pt x="24" y="12"/>
                  </a:lnTo>
                  <a:lnTo>
                    <a:pt x="24" y="0"/>
                  </a:lnTo>
                  <a:lnTo>
                    <a:pt x="114" y="6"/>
                  </a:lnTo>
                  <a:lnTo>
                    <a:pt x="108" y="42"/>
                  </a:lnTo>
                  <a:lnTo>
                    <a:pt x="60" y="42"/>
                  </a:lnTo>
                  <a:lnTo>
                    <a:pt x="6"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27" name="Freeform 1355"/>
            <p:cNvSpPr>
              <a:spLocks/>
            </p:cNvSpPr>
            <p:nvPr/>
          </p:nvSpPr>
          <p:spPr bwMode="auto">
            <a:xfrm>
              <a:off x="3396" y="1974"/>
              <a:ext cx="48" cy="36"/>
            </a:xfrm>
            <a:custGeom>
              <a:avLst/>
              <a:gdLst>
                <a:gd name="T0" fmla="*/ 48 w 48"/>
                <a:gd name="T1" fmla="*/ 36 h 36"/>
                <a:gd name="T2" fmla="*/ 30 w 48"/>
                <a:gd name="T3" fmla="*/ 36 h 36"/>
                <a:gd name="T4" fmla="*/ 6 w 48"/>
                <a:gd name="T5" fmla="*/ 36 h 36"/>
                <a:gd name="T6" fmla="*/ 0 w 48"/>
                <a:gd name="T7" fmla="*/ 18 h 36"/>
                <a:gd name="T8" fmla="*/ 0 w 48"/>
                <a:gd name="T9" fmla="*/ 0 h 36"/>
                <a:gd name="T10" fmla="*/ 36 w 48"/>
                <a:gd name="T11" fmla="*/ 0 h 36"/>
                <a:gd name="T12" fmla="*/ 42 w 48"/>
                <a:gd name="T13" fmla="*/ 0 h 36"/>
                <a:gd name="T14" fmla="*/ 48 w 48"/>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6">
                  <a:moveTo>
                    <a:pt x="48" y="36"/>
                  </a:moveTo>
                  <a:lnTo>
                    <a:pt x="30" y="36"/>
                  </a:lnTo>
                  <a:lnTo>
                    <a:pt x="6" y="36"/>
                  </a:lnTo>
                  <a:lnTo>
                    <a:pt x="0" y="18"/>
                  </a:lnTo>
                  <a:lnTo>
                    <a:pt x="0" y="0"/>
                  </a:lnTo>
                  <a:lnTo>
                    <a:pt x="36" y="0"/>
                  </a:lnTo>
                  <a:lnTo>
                    <a:pt x="42" y="0"/>
                  </a:lnTo>
                  <a:lnTo>
                    <a:pt x="4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28" name="Freeform 1356"/>
            <p:cNvSpPr>
              <a:spLocks/>
            </p:cNvSpPr>
            <p:nvPr/>
          </p:nvSpPr>
          <p:spPr bwMode="auto">
            <a:xfrm>
              <a:off x="3606" y="1956"/>
              <a:ext cx="42" cy="30"/>
            </a:xfrm>
            <a:custGeom>
              <a:avLst/>
              <a:gdLst>
                <a:gd name="T0" fmla="*/ 30 w 42"/>
                <a:gd name="T1" fmla="*/ 18 h 30"/>
                <a:gd name="T2" fmla="*/ 30 w 42"/>
                <a:gd name="T3" fmla="*/ 24 h 30"/>
                <a:gd name="T4" fmla="*/ 24 w 42"/>
                <a:gd name="T5" fmla="*/ 30 h 30"/>
                <a:gd name="T6" fmla="*/ 18 w 42"/>
                <a:gd name="T7" fmla="*/ 30 h 30"/>
                <a:gd name="T8" fmla="*/ 18 w 42"/>
                <a:gd name="T9" fmla="*/ 24 h 30"/>
                <a:gd name="T10" fmla="*/ 18 w 42"/>
                <a:gd name="T11" fmla="*/ 18 h 30"/>
                <a:gd name="T12" fmla="*/ 0 w 42"/>
                <a:gd name="T13" fmla="*/ 24 h 30"/>
                <a:gd name="T14" fmla="*/ 0 w 42"/>
                <a:gd name="T15" fmla="*/ 18 h 30"/>
                <a:gd name="T16" fmla="*/ 0 w 42"/>
                <a:gd name="T17" fmla="*/ 12 h 30"/>
                <a:gd name="T18" fmla="*/ 6 w 42"/>
                <a:gd name="T19" fmla="*/ 12 h 30"/>
                <a:gd name="T20" fmla="*/ 12 w 42"/>
                <a:gd name="T21" fmla="*/ 12 h 30"/>
                <a:gd name="T22" fmla="*/ 12 w 42"/>
                <a:gd name="T23" fmla="*/ 6 h 30"/>
                <a:gd name="T24" fmla="*/ 12 w 42"/>
                <a:gd name="T25" fmla="*/ 0 h 30"/>
                <a:gd name="T26" fmla="*/ 30 w 42"/>
                <a:gd name="T27" fmla="*/ 0 h 30"/>
                <a:gd name="T28" fmla="*/ 36 w 42"/>
                <a:gd name="T29" fmla="*/ 0 h 30"/>
                <a:gd name="T30" fmla="*/ 42 w 42"/>
                <a:gd name="T31" fmla="*/ 0 h 30"/>
                <a:gd name="T32" fmla="*/ 42 w 42"/>
                <a:gd name="T33" fmla="*/ 6 h 30"/>
                <a:gd name="T34" fmla="*/ 36 w 42"/>
                <a:gd name="T35" fmla="*/ 12 h 30"/>
                <a:gd name="T36" fmla="*/ 30 w 42"/>
                <a:gd name="T37" fmla="*/ 12 h 30"/>
                <a:gd name="T38" fmla="*/ 30 w 42"/>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0">
                  <a:moveTo>
                    <a:pt x="30" y="18"/>
                  </a:moveTo>
                  <a:lnTo>
                    <a:pt x="30" y="24"/>
                  </a:lnTo>
                  <a:lnTo>
                    <a:pt x="24" y="30"/>
                  </a:lnTo>
                  <a:lnTo>
                    <a:pt x="18" y="30"/>
                  </a:lnTo>
                  <a:lnTo>
                    <a:pt x="18" y="24"/>
                  </a:lnTo>
                  <a:lnTo>
                    <a:pt x="18" y="18"/>
                  </a:lnTo>
                  <a:lnTo>
                    <a:pt x="0" y="24"/>
                  </a:lnTo>
                  <a:lnTo>
                    <a:pt x="0" y="18"/>
                  </a:lnTo>
                  <a:lnTo>
                    <a:pt x="0" y="12"/>
                  </a:lnTo>
                  <a:lnTo>
                    <a:pt x="6" y="12"/>
                  </a:lnTo>
                  <a:lnTo>
                    <a:pt x="12" y="12"/>
                  </a:lnTo>
                  <a:lnTo>
                    <a:pt x="12" y="6"/>
                  </a:lnTo>
                  <a:lnTo>
                    <a:pt x="12" y="0"/>
                  </a:lnTo>
                  <a:lnTo>
                    <a:pt x="30" y="0"/>
                  </a:lnTo>
                  <a:lnTo>
                    <a:pt x="36" y="0"/>
                  </a:lnTo>
                  <a:lnTo>
                    <a:pt x="42" y="0"/>
                  </a:lnTo>
                  <a:lnTo>
                    <a:pt x="42" y="6"/>
                  </a:lnTo>
                  <a:lnTo>
                    <a:pt x="36" y="12"/>
                  </a:lnTo>
                  <a:lnTo>
                    <a:pt x="30" y="12"/>
                  </a:lnTo>
                  <a:lnTo>
                    <a:pt x="3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29" name="Freeform 1357"/>
            <p:cNvSpPr>
              <a:spLocks/>
            </p:cNvSpPr>
            <p:nvPr/>
          </p:nvSpPr>
          <p:spPr bwMode="auto">
            <a:xfrm>
              <a:off x="2688" y="1998"/>
              <a:ext cx="42" cy="42"/>
            </a:xfrm>
            <a:custGeom>
              <a:avLst/>
              <a:gdLst>
                <a:gd name="T0" fmla="*/ 0 w 42"/>
                <a:gd name="T1" fmla="*/ 42 h 42"/>
                <a:gd name="T2" fmla="*/ 0 w 42"/>
                <a:gd name="T3" fmla="*/ 6 h 42"/>
                <a:gd name="T4" fmla="*/ 0 w 42"/>
                <a:gd name="T5" fmla="*/ 0 h 42"/>
                <a:gd name="T6" fmla="*/ 42 w 42"/>
                <a:gd name="T7" fmla="*/ 0 h 42"/>
                <a:gd name="T8" fmla="*/ 42 w 42"/>
                <a:gd name="T9" fmla="*/ 42 h 42"/>
                <a:gd name="T10" fmla="*/ 12 w 42"/>
                <a:gd name="T11" fmla="*/ 42 h 42"/>
                <a:gd name="T12" fmla="*/ 0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0" y="42"/>
                  </a:moveTo>
                  <a:lnTo>
                    <a:pt x="0" y="6"/>
                  </a:lnTo>
                  <a:lnTo>
                    <a:pt x="0" y="0"/>
                  </a:lnTo>
                  <a:lnTo>
                    <a:pt x="42" y="0"/>
                  </a:lnTo>
                  <a:lnTo>
                    <a:pt x="42" y="42"/>
                  </a:lnTo>
                  <a:lnTo>
                    <a:pt x="12"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30" name="Freeform 1358"/>
            <p:cNvSpPr>
              <a:spLocks/>
            </p:cNvSpPr>
            <p:nvPr/>
          </p:nvSpPr>
          <p:spPr bwMode="auto">
            <a:xfrm>
              <a:off x="3744" y="1938"/>
              <a:ext cx="18" cy="18"/>
            </a:xfrm>
            <a:custGeom>
              <a:avLst/>
              <a:gdLst>
                <a:gd name="T0" fmla="*/ 18 w 18"/>
                <a:gd name="T1" fmla="*/ 18 h 18"/>
                <a:gd name="T2" fmla="*/ 6 w 18"/>
                <a:gd name="T3" fmla="*/ 18 h 18"/>
                <a:gd name="T4" fmla="*/ 0 w 18"/>
                <a:gd name="T5" fmla="*/ 12 h 18"/>
                <a:gd name="T6" fmla="*/ 0 w 18"/>
                <a:gd name="T7" fmla="*/ 6 h 18"/>
                <a:gd name="T8" fmla="*/ 6 w 18"/>
                <a:gd name="T9" fmla="*/ 6 h 18"/>
                <a:gd name="T10" fmla="*/ 6 w 18"/>
                <a:gd name="T11" fmla="*/ 0 h 18"/>
                <a:gd name="T12" fmla="*/ 12 w 18"/>
                <a:gd name="T13" fmla="*/ 0 h 18"/>
                <a:gd name="T14" fmla="*/ 12 w 18"/>
                <a:gd name="T15" fmla="*/ 6 h 18"/>
                <a:gd name="T16" fmla="*/ 12 w 18"/>
                <a:gd name="T17" fmla="*/ 0 h 18"/>
                <a:gd name="T18" fmla="*/ 18 w 18"/>
                <a:gd name="T19" fmla="*/ 6 h 18"/>
                <a:gd name="T20" fmla="*/ 18 w 18"/>
                <a:gd name="T21" fmla="*/ 12 h 18"/>
                <a:gd name="T22" fmla="*/ 18 w 18"/>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8" y="18"/>
                  </a:moveTo>
                  <a:lnTo>
                    <a:pt x="6" y="18"/>
                  </a:lnTo>
                  <a:lnTo>
                    <a:pt x="0" y="12"/>
                  </a:lnTo>
                  <a:lnTo>
                    <a:pt x="0" y="6"/>
                  </a:lnTo>
                  <a:lnTo>
                    <a:pt x="6" y="6"/>
                  </a:lnTo>
                  <a:lnTo>
                    <a:pt x="6" y="0"/>
                  </a:lnTo>
                  <a:lnTo>
                    <a:pt x="12" y="0"/>
                  </a:lnTo>
                  <a:lnTo>
                    <a:pt x="12" y="6"/>
                  </a:lnTo>
                  <a:lnTo>
                    <a:pt x="12" y="0"/>
                  </a:lnTo>
                  <a:lnTo>
                    <a:pt x="18" y="6"/>
                  </a:lnTo>
                  <a:lnTo>
                    <a:pt x="18" y="12"/>
                  </a:lnTo>
                  <a:lnTo>
                    <a:pt x="18"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31" name="Freeform 1359"/>
            <p:cNvSpPr>
              <a:spLocks/>
            </p:cNvSpPr>
            <p:nvPr/>
          </p:nvSpPr>
          <p:spPr bwMode="auto">
            <a:xfrm>
              <a:off x="3654" y="1950"/>
              <a:ext cx="42" cy="24"/>
            </a:xfrm>
            <a:custGeom>
              <a:avLst/>
              <a:gdLst>
                <a:gd name="T0" fmla="*/ 42 w 42"/>
                <a:gd name="T1" fmla="*/ 24 h 24"/>
                <a:gd name="T2" fmla="*/ 36 w 42"/>
                <a:gd name="T3" fmla="*/ 24 h 24"/>
                <a:gd name="T4" fmla="*/ 30 w 42"/>
                <a:gd name="T5" fmla="*/ 24 h 24"/>
                <a:gd name="T6" fmla="*/ 6 w 42"/>
                <a:gd name="T7" fmla="*/ 24 h 24"/>
                <a:gd name="T8" fmla="*/ 6 w 42"/>
                <a:gd name="T9" fmla="*/ 18 h 24"/>
                <a:gd name="T10" fmla="*/ 0 w 42"/>
                <a:gd name="T11" fmla="*/ 18 h 24"/>
                <a:gd name="T12" fmla="*/ 6 w 42"/>
                <a:gd name="T13" fmla="*/ 12 h 24"/>
                <a:gd name="T14" fmla="*/ 12 w 42"/>
                <a:gd name="T15" fmla="*/ 0 h 24"/>
                <a:gd name="T16" fmla="*/ 24 w 42"/>
                <a:gd name="T17" fmla="*/ 0 h 24"/>
                <a:gd name="T18" fmla="*/ 30 w 42"/>
                <a:gd name="T19" fmla="*/ 0 h 24"/>
                <a:gd name="T20" fmla="*/ 24 w 42"/>
                <a:gd name="T21" fmla="*/ 6 h 24"/>
                <a:gd name="T22" fmla="*/ 30 w 42"/>
                <a:gd name="T23" fmla="*/ 6 h 24"/>
                <a:gd name="T24" fmla="*/ 30 w 42"/>
                <a:gd name="T25" fmla="*/ 12 h 24"/>
                <a:gd name="T26" fmla="*/ 30 w 42"/>
                <a:gd name="T27" fmla="*/ 18 h 24"/>
                <a:gd name="T28" fmla="*/ 36 w 42"/>
                <a:gd name="T29" fmla="*/ 12 h 24"/>
                <a:gd name="T30" fmla="*/ 36 w 42"/>
                <a:gd name="T31" fmla="*/ 18 h 24"/>
                <a:gd name="T32" fmla="*/ 42 w 42"/>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4">
                  <a:moveTo>
                    <a:pt x="42" y="24"/>
                  </a:moveTo>
                  <a:lnTo>
                    <a:pt x="36" y="24"/>
                  </a:lnTo>
                  <a:lnTo>
                    <a:pt x="30" y="24"/>
                  </a:lnTo>
                  <a:lnTo>
                    <a:pt x="6" y="24"/>
                  </a:lnTo>
                  <a:lnTo>
                    <a:pt x="6" y="18"/>
                  </a:lnTo>
                  <a:lnTo>
                    <a:pt x="0" y="18"/>
                  </a:lnTo>
                  <a:lnTo>
                    <a:pt x="6" y="12"/>
                  </a:lnTo>
                  <a:lnTo>
                    <a:pt x="12" y="0"/>
                  </a:lnTo>
                  <a:lnTo>
                    <a:pt x="24" y="0"/>
                  </a:lnTo>
                  <a:lnTo>
                    <a:pt x="30" y="0"/>
                  </a:lnTo>
                  <a:lnTo>
                    <a:pt x="24" y="6"/>
                  </a:lnTo>
                  <a:lnTo>
                    <a:pt x="30" y="6"/>
                  </a:lnTo>
                  <a:lnTo>
                    <a:pt x="30" y="12"/>
                  </a:lnTo>
                  <a:lnTo>
                    <a:pt x="30" y="18"/>
                  </a:lnTo>
                  <a:lnTo>
                    <a:pt x="36" y="12"/>
                  </a:lnTo>
                  <a:lnTo>
                    <a:pt x="36" y="18"/>
                  </a:lnTo>
                  <a:lnTo>
                    <a:pt x="4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32" name="Freeform 1360"/>
            <p:cNvSpPr>
              <a:spLocks/>
            </p:cNvSpPr>
            <p:nvPr/>
          </p:nvSpPr>
          <p:spPr bwMode="auto">
            <a:xfrm>
              <a:off x="2730" y="1998"/>
              <a:ext cx="42" cy="54"/>
            </a:xfrm>
            <a:custGeom>
              <a:avLst/>
              <a:gdLst>
                <a:gd name="T0" fmla="*/ 42 w 42"/>
                <a:gd name="T1" fmla="*/ 54 h 54"/>
                <a:gd name="T2" fmla="*/ 18 w 42"/>
                <a:gd name="T3" fmla="*/ 54 h 54"/>
                <a:gd name="T4" fmla="*/ 18 w 42"/>
                <a:gd name="T5" fmla="*/ 42 h 54"/>
                <a:gd name="T6" fmla="*/ 0 w 42"/>
                <a:gd name="T7" fmla="*/ 42 h 54"/>
                <a:gd name="T8" fmla="*/ 0 w 42"/>
                <a:gd name="T9" fmla="*/ 0 h 54"/>
                <a:gd name="T10" fmla="*/ 36 w 42"/>
                <a:gd name="T11" fmla="*/ 0 h 54"/>
                <a:gd name="T12" fmla="*/ 36 w 42"/>
                <a:gd name="T13" fmla="*/ 6 h 54"/>
                <a:gd name="T14" fmla="*/ 42 w 42"/>
                <a:gd name="T15" fmla="*/ 6 h 54"/>
                <a:gd name="T16" fmla="*/ 42 w 42"/>
                <a:gd name="T17" fmla="*/ 24 h 54"/>
                <a:gd name="T18" fmla="*/ 42 w 42"/>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4">
                  <a:moveTo>
                    <a:pt x="42" y="54"/>
                  </a:moveTo>
                  <a:lnTo>
                    <a:pt x="18" y="54"/>
                  </a:lnTo>
                  <a:lnTo>
                    <a:pt x="18" y="42"/>
                  </a:lnTo>
                  <a:lnTo>
                    <a:pt x="0" y="42"/>
                  </a:lnTo>
                  <a:lnTo>
                    <a:pt x="0" y="0"/>
                  </a:lnTo>
                  <a:lnTo>
                    <a:pt x="36" y="0"/>
                  </a:lnTo>
                  <a:lnTo>
                    <a:pt x="36" y="6"/>
                  </a:lnTo>
                  <a:lnTo>
                    <a:pt x="42" y="6"/>
                  </a:lnTo>
                  <a:lnTo>
                    <a:pt x="42" y="24"/>
                  </a:lnTo>
                  <a:lnTo>
                    <a:pt x="42"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33" name="Freeform 1361"/>
            <p:cNvSpPr>
              <a:spLocks/>
            </p:cNvSpPr>
            <p:nvPr/>
          </p:nvSpPr>
          <p:spPr bwMode="auto">
            <a:xfrm>
              <a:off x="4248" y="1860"/>
              <a:ext cx="24" cy="30"/>
            </a:xfrm>
            <a:custGeom>
              <a:avLst/>
              <a:gdLst>
                <a:gd name="T0" fmla="*/ 24 w 24"/>
                <a:gd name="T1" fmla="*/ 30 h 30"/>
                <a:gd name="T2" fmla="*/ 18 w 24"/>
                <a:gd name="T3" fmla="*/ 30 h 30"/>
                <a:gd name="T4" fmla="*/ 12 w 24"/>
                <a:gd name="T5" fmla="*/ 30 h 30"/>
                <a:gd name="T6" fmla="*/ 12 w 24"/>
                <a:gd name="T7" fmla="*/ 24 h 30"/>
                <a:gd name="T8" fmla="*/ 12 w 24"/>
                <a:gd name="T9" fmla="*/ 30 h 30"/>
                <a:gd name="T10" fmla="*/ 6 w 24"/>
                <a:gd name="T11" fmla="*/ 30 h 30"/>
                <a:gd name="T12" fmla="*/ 6 w 24"/>
                <a:gd name="T13" fmla="*/ 24 h 30"/>
                <a:gd name="T14" fmla="*/ 0 w 24"/>
                <a:gd name="T15" fmla="*/ 30 h 30"/>
                <a:gd name="T16" fmla="*/ 0 w 24"/>
                <a:gd name="T17" fmla="*/ 24 h 30"/>
                <a:gd name="T18" fmla="*/ 0 w 24"/>
                <a:gd name="T19" fmla="*/ 18 h 30"/>
                <a:gd name="T20" fmla="*/ 0 w 24"/>
                <a:gd name="T21" fmla="*/ 12 h 30"/>
                <a:gd name="T22" fmla="*/ 6 w 24"/>
                <a:gd name="T23" fmla="*/ 6 h 30"/>
                <a:gd name="T24" fmla="*/ 6 w 24"/>
                <a:gd name="T25" fmla="*/ 0 h 30"/>
                <a:gd name="T26" fmla="*/ 12 w 24"/>
                <a:gd name="T27" fmla="*/ 0 h 30"/>
                <a:gd name="T28" fmla="*/ 18 w 24"/>
                <a:gd name="T29" fmla="*/ 6 h 30"/>
                <a:gd name="T30" fmla="*/ 24 w 24"/>
                <a:gd name="T31" fmla="*/ 6 h 30"/>
                <a:gd name="T32" fmla="*/ 18 w 24"/>
                <a:gd name="T33" fmla="*/ 12 h 30"/>
                <a:gd name="T34" fmla="*/ 24 w 24"/>
                <a:gd name="T35" fmla="*/ 18 h 30"/>
                <a:gd name="T36" fmla="*/ 24 w 24"/>
                <a:gd name="T37" fmla="*/ 24 h 30"/>
                <a:gd name="T38" fmla="*/ 24 w 24"/>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0">
                  <a:moveTo>
                    <a:pt x="24" y="30"/>
                  </a:moveTo>
                  <a:lnTo>
                    <a:pt x="18" y="30"/>
                  </a:lnTo>
                  <a:lnTo>
                    <a:pt x="12" y="30"/>
                  </a:lnTo>
                  <a:lnTo>
                    <a:pt x="12" y="24"/>
                  </a:lnTo>
                  <a:lnTo>
                    <a:pt x="12" y="30"/>
                  </a:lnTo>
                  <a:lnTo>
                    <a:pt x="6" y="30"/>
                  </a:lnTo>
                  <a:lnTo>
                    <a:pt x="6" y="24"/>
                  </a:lnTo>
                  <a:lnTo>
                    <a:pt x="0" y="30"/>
                  </a:lnTo>
                  <a:lnTo>
                    <a:pt x="0" y="24"/>
                  </a:lnTo>
                  <a:lnTo>
                    <a:pt x="0" y="18"/>
                  </a:lnTo>
                  <a:lnTo>
                    <a:pt x="0" y="12"/>
                  </a:lnTo>
                  <a:lnTo>
                    <a:pt x="6" y="6"/>
                  </a:lnTo>
                  <a:lnTo>
                    <a:pt x="6" y="0"/>
                  </a:lnTo>
                  <a:lnTo>
                    <a:pt x="12" y="0"/>
                  </a:lnTo>
                  <a:lnTo>
                    <a:pt x="18" y="6"/>
                  </a:lnTo>
                  <a:lnTo>
                    <a:pt x="24" y="6"/>
                  </a:lnTo>
                  <a:lnTo>
                    <a:pt x="18" y="12"/>
                  </a:lnTo>
                  <a:lnTo>
                    <a:pt x="24" y="18"/>
                  </a:lnTo>
                  <a:lnTo>
                    <a:pt x="24" y="24"/>
                  </a:lnTo>
                  <a:lnTo>
                    <a:pt x="24"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34" name="Freeform 1362"/>
            <p:cNvSpPr>
              <a:spLocks/>
            </p:cNvSpPr>
            <p:nvPr/>
          </p:nvSpPr>
          <p:spPr bwMode="auto">
            <a:xfrm>
              <a:off x="3876" y="1920"/>
              <a:ext cx="36" cy="36"/>
            </a:xfrm>
            <a:custGeom>
              <a:avLst/>
              <a:gdLst>
                <a:gd name="T0" fmla="*/ 36 w 36"/>
                <a:gd name="T1" fmla="*/ 24 h 36"/>
                <a:gd name="T2" fmla="*/ 30 w 36"/>
                <a:gd name="T3" fmla="*/ 24 h 36"/>
                <a:gd name="T4" fmla="*/ 24 w 36"/>
                <a:gd name="T5" fmla="*/ 24 h 36"/>
                <a:gd name="T6" fmla="*/ 24 w 36"/>
                <a:gd name="T7" fmla="*/ 30 h 36"/>
                <a:gd name="T8" fmla="*/ 24 w 36"/>
                <a:gd name="T9" fmla="*/ 36 h 36"/>
                <a:gd name="T10" fmla="*/ 18 w 36"/>
                <a:gd name="T11" fmla="*/ 36 h 36"/>
                <a:gd name="T12" fmla="*/ 18 w 36"/>
                <a:gd name="T13" fmla="*/ 30 h 36"/>
                <a:gd name="T14" fmla="*/ 12 w 36"/>
                <a:gd name="T15" fmla="*/ 30 h 36"/>
                <a:gd name="T16" fmla="*/ 0 w 36"/>
                <a:gd name="T17" fmla="*/ 24 h 36"/>
                <a:gd name="T18" fmla="*/ 6 w 36"/>
                <a:gd name="T19" fmla="*/ 18 h 36"/>
                <a:gd name="T20" fmla="*/ 12 w 36"/>
                <a:gd name="T21" fmla="*/ 18 h 36"/>
                <a:gd name="T22" fmla="*/ 12 w 36"/>
                <a:gd name="T23" fmla="*/ 6 h 36"/>
                <a:gd name="T24" fmla="*/ 12 w 36"/>
                <a:gd name="T25" fmla="*/ 0 h 36"/>
                <a:gd name="T26" fmla="*/ 18 w 36"/>
                <a:gd name="T27" fmla="*/ 0 h 36"/>
                <a:gd name="T28" fmla="*/ 30 w 36"/>
                <a:gd name="T29" fmla="*/ 12 h 36"/>
                <a:gd name="T30" fmla="*/ 36 w 36"/>
                <a:gd name="T3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36">
                  <a:moveTo>
                    <a:pt x="36" y="24"/>
                  </a:moveTo>
                  <a:lnTo>
                    <a:pt x="30" y="24"/>
                  </a:lnTo>
                  <a:lnTo>
                    <a:pt x="24" y="24"/>
                  </a:lnTo>
                  <a:lnTo>
                    <a:pt x="24" y="30"/>
                  </a:lnTo>
                  <a:lnTo>
                    <a:pt x="24" y="36"/>
                  </a:lnTo>
                  <a:lnTo>
                    <a:pt x="18" y="36"/>
                  </a:lnTo>
                  <a:lnTo>
                    <a:pt x="18" y="30"/>
                  </a:lnTo>
                  <a:lnTo>
                    <a:pt x="12" y="30"/>
                  </a:lnTo>
                  <a:lnTo>
                    <a:pt x="0" y="24"/>
                  </a:lnTo>
                  <a:lnTo>
                    <a:pt x="6" y="18"/>
                  </a:lnTo>
                  <a:lnTo>
                    <a:pt x="12" y="18"/>
                  </a:lnTo>
                  <a:lnTo>
                    <a:pt x="12" y="6"/>
                  </a:lnTo>
                  <a:lnTo>
                    <a:pt x="12" y="0"/>
                  </a:lnTo>
                  <a:lnTo>
                    <a:pt x="18" y="0"/>
                  </a:lnTo>
                  <a:lnTo>
                    <a:pt x="30" y="12"/>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35" name="Freeform 1363"/>
            <p:cNvSpPr>
              <a:spLocks/>
            </p:cNvSpPr>
            <p:nvPr/>
          </p:nvSpPr>
          <p:spPr bwMode="auto">
            <a:xfrm>
              <a:off x="4086" y="1890"/>
              <a:ext cx="36" cy="42"/>
            </a:xfrm>
            <a:custGeom>
              <a:avLst/>
              <a:gdLst>
                <a:gd name="T0" fmla="*/ 24 w 36"/>
                <a:gd name="T1" fmla="*/ 42 h 42"/>
                <a:gd name="T2" fmla="*/ 6 w 36"/>
                <a:gd name="T3" fmla="*/ 36 h 42"/>
                <a:gd name="T4" fmla="*/ 0 w 36"/>
                <a:gd name="T5" fmla="*/ 36 h 42"/>
                <a:gd name="T6" fmla="*/ 0 w 36"/>
                <a:gd name="T7" fmla="*/ 30 h 42"/>
                <a:gd name="T8" fmla="*/ 0 w 36"/>
                <a:gd name="T9" fmla="*/ 24 h 42"/>
                <a:gd name="T10" fmla="*/ 6 w 36"/>
                <a:gd name="T11" fmla="*/ 18 h 42"/>
                <a:gd name="T12" fmla="*/ 0 w 36"/>
                <a:gd name="T13" fmla="*/ 12 h 42"/>
                <a:gd name="T14" fmla="*/ 6 w 36"/>
                <a:gd name="T15" fmla="*/ 6 h 42"/>
                <a:gd name="T16" fmla="*/ 6 w 36"/>
                <a:gd name="T17" fmla="*/ 0 h 42"/>
                <a:gd name="T18" fmla="*/ 12 w 36"/>
                <a:gd name="T19" fmla="*/ 0 h 42"/>
                <a:gd name="T20" fmla="*/ 18 w 36"/>
                <a:gd name="T21" fmla="*/ 12 h 42"/>
                <a:gd name="T22" fmla="*/ 30 w 36"/>
                <a:gd name="T23" fmla="*/ 12 h 42"/>
                <a:gd name="T24" fmla="*/ 36 w 36"/>
                <a:gd name="T25" fmla="*/ 18 h 42"/>
                <a:gd name="T26" fmla="*/ 30 w 36"/>
                <a:gd name="T27" fmla="*/ 18 h 42"/>
                <a:gd name="T28" fmla="*/ 30 w 36"/>
                <a:gd name="T29" fmla="*/ 24 h 42"/>
                <a:gd name="T30" fmla="*/ 30 w 36"/>
                <a:gd name="T31" fmla="*/ 30 h 42"/>
                <a:gd name="T32" fmla="*/ 24 w 36"/>
                <a:gd name="T33" fmla="*/ 36 h 42"/>
                <a:gd name="T34" fmla="*/ 24 w 36"/>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2">
                  <a:moveTo>
                    <a:pt x="24" y="42"/>
                  </a:moveTo>
                  <a:lnTo>
                    <a:pt x="6" y="36"/>
                  </a:lnTo>
                  <a:lnTo>
                    <a:pt x="0" y="36"/>
                  </a:lnTo>
                  <a:lnTo>
                    <a:pt x="0" y="30"/>
                  </a:lnTo>
                  <a:lnTo>
                    <a:pt x="0" y="24"/>
                  </a:lnTo>
                  <a:lnTo>
                    <a:pt x="6" y="18"/>
                  </a:lnTo>
                  <a:lnTo>
                    <a:pt x="0" y="12"/>
                  </a:lnTo>
                  <a:lnTo>
                    <a:pt x="6" y="6"/>
                  </a:lnTo>
                  <a:lnTo>
                    <a:pt x="6" y="0"/>
                  </a:lnTo>
                  <a:lnTo>
                    <a:pt x="12" y="0"/>
                  </a:lnTo>
                  <a:lnTo>
                    <a:pt x="18" y="12"/>
                  </a:lnTo>
                  <a:lnTo>
                    <a:pt x="30" y="12"/>
                  </a:lnTo>
                  <a:lnTo>
                    <a:pt x="36" y="18"/>
                  </a:lnTo>
                  <a:lnTo>
                    <a:pt x="30" y="18"/>
                  </a:lnTo>
                  <a:lnTo>
                    <a:pt x="30" y="24"/>
                  </a:lnTo>
                  <a:lnTo>
                    <a:pt x="30" y="30"/>
                  </a:lnTo>
                  <a:lnTo>
                    <a:pt x="24" y="36"/>
                  </a:lnTo>
                  <a:lnTo>
                    <a:pt x="24"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36" name="Freeform 1364"/>
            <p:cNvSpPr>
              <a:spLocks/>
            </p:cNvSpPr>
            <p:nvPr/>
          </p:nvSpPr>
          <p:spPr bwMode="auto">
            <a:xfrm>
              <a:off x="3714" y="1944"/>
              <a:ext cx="36" cy="30"/>
            </a:xfrm>
            <a:custGeom>
              <a:avLst/>
              <a:gdLst>
                <a:gd name="T0" fmla="*/ 30 w 36"/>
                <a:gd name="T1" fmla="*/ 18 h 30"/>
                <a:gd name="T2" fmla="*/ 24 w 36"/>
                <a:gd name="T3" fmla="*/ 30 h 30"/>
                <a:gd name="T4" fmla="*/ 18 w 36"/>
                <a:gd name="T5" fmla="*/ 30 h 30"/>
                <a:gd name="T6" fmla="*/ 12 w 36"/>
                <a:gd name="T7" fmla="*/ 30 h 30"/>
                <a:gd name="T8" fmla="*/ 12 w 36"/>
                <a:gd name="T9" fmla="*/ 24 h 30"/>
                <a:gd name="T10" fmla="*/ 6 w 36"/>
                <a:gd name="T11" fmla="*/ 18 h 30"/>
                <a:gd name="T12" fmla="*/ 0 w 36"/>
                <a:gd name="T13" fmla="*/ 12 h 30"/>
                <a:gd name="T14" fmla="*/ 6 w 36"/>
                <a:gd name="T15" fmla="*/ 12 h 30"/>
                <a:gd name="T16" fmla="*/ 6 w 36"/>
                <a:gd name="T17" fmla="*/ 6 h 30"/>
                <a:gd name="T18" fmla="*/ 12 w 36"/>
                <a:gd name="T19" fmla="*/ 6 h 30"/>
                <a:gd name="T20" fmla="*/ 30 w 36"/>
                <a:gd name="T21" fmla="*/ 0 h 30"/>
                <a:gd name="T22" fmla="*/ 30 w 36"/>
                <a:gd name="T23" fmla="*/ 6 h 30"/>
                <a:gd name="T24" fmla="*/ 36 w 36"/>
                <a:gd name="T25" fmla="*/ 12 h 30"/>
                <a:gd name="T26" fmla="*/ 30 w 36"/>
                <a:gd name="T2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0">
                  <a:moveTo>
                    <a:pt x="30" y="18"/>
                  </a:moveTo>
                  <a:lnTo>
                    <a:pt x="24" y="30"/>
                  </a:lnTo>
                  <a:lnTo>
                    <a:pt x="18" y="30"/>
                  </a:lnTo>
                  <a:lnTo>
                    <a:pt x="12" y="30"/>
                  </a:lnTo>
                  <a:lnTo>
                    <a:pt x="12" y="24"/>
                  </a:lnTo>
                  <a:lnTo>
                    <a:pt x="6" y="18"/>
                  </a:lnTo>
                  <a:lnTo>
                    <a:pt x="0" y="12"/>
                  </a:lnTo>
                  <a:lnTo>
                    <a:pt x="6" y="12"/>
                  </a:lnTo>
                  <a:lnTo>
                    <a:pt x="6" y="6"/>
                  </a:lnTo>
                  <a:lnTo>
                    <a:pt x="12" y="6"/>
                  </a:lnTo>
                  <a:lnTo>
                    <a:pt x="30" y="0"/>
                  </a:lnTo>
                  <a:lnTo>
                    <a:pt x="30" y="6"/>
                  </a:lnTo>
                  <a:lnTo>
                    <a:pt x="36" y="12"/>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37" name="Freeform 1365"/>
            <p:cNvSpPr>
              <a:spLocks/>
            </p:cNvSpPr>
            <p:nvPr/>
          </p:nvSpPr>
          <p:spPr bwMode="auto">
            <a:xfrm>
              <a:off x="1440" y="1872"/>
              <a:ext cx="138" cy="60"/>
            </a:xfrm>
            <a:custGeom>
              <a:avLst/>
              <a:gdLst>
                <a:gd name="T0" fmla="*/ 120 w 138"/>
                <a:gd name="T1" fmla="*/ 60 h 60"/>
                <a:gd name="T2" fmla="*/ 0 w 138"/>
                <a:gd name="T3" fmla="*/ 42 h 60"/>
                <a:gd name="T4" fmla="*/ 12 w 138"/>
                <a:gd name="T5" fmla="*/ 0 h 60"/>
                <a:gd name="T6" fmla="*/ 48 w 138"/>
                <a:gd name="T7" fmla="*/ 6 h 60"/>
                <a:gd name="T8" fmla="*/ 78 w 138"/>
                <a:gd name="T9" fmla="*/ 12 h 60"/>
                <a:gd name="T10" fmla="*/ 126 w 138"/>
                <a:gd name="T11" fmla="*/ 18 h 60"/>
                <a:gd name="T12" fmla="*/ 126 w 138"/>
                <a:gd name="T13" fmla="*/ 24 h 60"/>
                <a:gd name="T14" fmla="*/ 126 w 138"/>
                <a:gd name="T15" fmla="*/ 30 h 60"/>
                <a:gd name="T16" fmla="*/ 126 w 138"/>
                <a:gd name="T17" fmla="*/ 36 h 60"/>
                <a:gd name="T18" fmla="*/ 132 w 138"/>
                <a:gd name="T19" fmla="*/ 36 h 60"/>
                <a:gd name="T20" fmla="*/ 132 w 138"/>
                <a:gd name="T21" fmla="*/ 42 h 60"/>
                <a:gd name="T22" fmla="*/ 138 w 138"/>
                <a:gd name="T23" fmla="*/ 42 h 60"/>
                <a:gd name="T24" fmla="*/ 138 w 138"/>
                <a:gd name="T25" fmla="*/ 48 h 60"/>
                <a:gd name="T26" fmla="*/ 132 w 138"/>
                <a:gd name="T27" fmla="*/ 48 h 60"/>
                <a:gd name="T28" fmla="*/ 132 w 138"/>
                <a:gd name="T29" fmla="*/ 54 h 60"/>
                <a:gd name="T30" fmla="*/ 126 w 138"/>
                <a:gd name="T31" fmla="*/ 60 h 60"/>
                <a:gd name="T32" fmla="*/ 120 w 138"/>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60">
                  <a:moveTo>
                    <a:pt x="120" y="60"/>
                  </a:moveTo>
                  <a:lnTo>
                    <a:pt x="0" y="42"/>
                  </a:lnTo>
                  <a:lnTo>
                    <a:pt x="12" y="0"/>
                  </a:lnTo>
                  <a:lnTo>
                    <a:pt x="48" y="6"/>
                  </a:lnTo>
                  <a:lnTo>
                    <a:pt x="78" y="12"/>
                  </a:lnTo>
                  <a:lnTo>
                    <a:pt x="126" y="18"/>
                  </a:lnTo>
                  <a:lnTo>
                    <a:pt x="126" y="24"/>
                  </a:lnTo>
                  <a:lnTo>
                    <a:pt x="126" y="30"/>
                  </a:lnTo>
                  <a:lnTo>
                    <a:pt x="126" y="36"/>
                  </a:lnTo>
                  <a:lnTo>
                    <a:pt x="132" y="36"/>
                  </a:lnTo>
                  <a:lnTo>
                    <a:pt x="132" y="42"/>
                  </a:lnTo>
                  <a:lnTo>
                    <a:pt x="138" y="42"/>
                  </a:lnTo>
                  <a:lnTo>
                    <a:pt x="138" y="48"/>
                  </a:lnTo>
                  <a:lnTo>
                    <a:pt x="132" y="48"/>
                  </a:lnTo>
                  <a:lnTo>
                    <a:pt x="132" y="54"/>
                  </a:lnTo>
                  <a:lnTo>
                    <a:pt x="126" y="60"/>
                  </a:lnTo>
                  <a:lnTo>
                    <a:pt x="120"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38" name="Freeform 1366"/>
            <p:cNvSpPr>
              <a:spLocks/>
            </p:cNvSpPr>
            <p:nvPr/>
          </p:nvSpPr>
          <p:spPr bwMode="auto">
            <a:xfrm>
              <a:off x="3438" y="1974"/>
              <a:ext cx="18" cy="36"/>
            </a:xfrm>
            <a:custGeom>
              <a:avLst/>
              <a:gdLst>
                <a:gd name="T0" fmla="*/ 6 w 18"/>
                <a:gd name="T1" fmla="*/ 36 h 36"/>
                <a:gd name="T2" fmla="*/ 0 w 18"/>
                <a:gd name="T3" fmla="*/ 0 h 36"/>
                <a:gd name="T4" fmla="*/ 18 w 18"/>
                <a:gd name="T5" fmla="*/ 0 h 36"/>
                <a:gd name="T6" fmla="*/ 18 w 18"/>
                <a:gd name="T7" fmla="*/ 6 h 36"/>
                <a:gd name="T8" fmla="*/ 18 w 18"/>
                <a:gd name="T9" fmla="*/ 12 h 36"/>
                <a:gd name="T10" fmla="*/ 18 w 18"/>
                <a:gd name="T11" fmla="*/ 18 h 36"/>
                <a:gd name="T12" fmla="*/ 18 w 18"/>
                <a:gd name="T13" fmla="*/ 24 h 36"/>
                <a:gd name="T14" fmla="*/ 18 w 18"/>
                <a:gd name="T15" fmla="*/ 30 h 36"/>
                <a:gd name="T16" fmla="*/ 6 w 1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6">
                  <a:moveTo>
                    <a:pt x="6" y="36"/>
                  </a:moveTo>
                  <a:lnTo>
                    <a:pt x="0" y="0"/>
                  </a:lnTo>
                  <a:lnTo>
                    <a:pt x="18" y="0"/>
                  </a:lnTo>
                  <a:lnTo>
                    <a:pt x="18" y="6"/>
                  </a:lnTo>
                  <a:lnTo>
                    <a:pt x="18" y="12"/>
                  </a:lnTo>
                  <a:lnTo>
                    <a:pt x="18" y="18"/>
                  </a:lnTo>
                  <a:lnTo>
                    <a:pt x="18" y="24"/>
                  </a:lnTo>
                  <a:lnTo>
                    <a:pt x="18" y="3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39" name="Freeform 1367"/>
            <p:cNvSpPr>
              <a:spLocks/>
            </p:cNvSpPr>
            <p:nvPr/>
          </p:nvSpPr>
          <p:spPr bwMode="auto">
            <a:xfrm>
              <a:off x="3456" y="1974"/>
              <a:ext cx="24" cy="36"/>
            </a:xfrm>
            <a:custGeom>
              <a:avLst/>
              <a:gdLst>
                <a:gd name="T0" fmla="*/ 0 w 24"/>
                <a:gd name="T1" fmla="*/ 30 h 36"/>
                <a:gd name="T2" fmla="*/ 0 w 24"/>
                <a:gd name="T3" fmla="*/ 24 h 36"/>
                <a:gd name="T4" fmla="*/ 0 w 24"/>
                <a:gd name="T5" fmla="*/ 18 h 36"/>
                <a:gd name="T6" fmla="*/ 0 w 24"/>
                <a:gd name="T7" fmla="*/ 12 h 36"/>
                <a:gd name="T8" fmla="*/ 0 w 24"/>
                <a:gd name="T9" fmla="*/ 6 h 36"/>
                <a:gd name="T10" fmla="*/ 0 w 24"/>
                <a:gd name="T11" fmla="*/ 0 h 36"/>
                <a:gd name="T12" fmla="*/ 24 w 24"/>
                <a:gd name="T13" fmla="*/ 0 h 36"/>
                <a:gd name="T14" fmla="*/ 18 w 24"/>
                <a:gd name="T15" fmla="*/ 0 h 36"/>
                <a:gd name="T16" fmla="*/ 24 w 24"/>
                <a:gd name="T17" fmla="*/ 6 h 36"/>
                <a:gd name="T18" fmla="*/ 18 w 24"/>
                <a:gd name="T19" fmla="*/ 6 h 36"/>
                <a:gd name="T20" fmla="*/ 18 w 24"/>
                <a:gd name="T21" fmla="*/ 12 h 36"/>
                <a:gd name="T22" fmla="*/ 12 w 24"/>
                <a:gd name="T23" fmla="*/ 18 h 36"/>
                <a:gd name="T24" fmla="*/ 12 w 24"/>
                <a:gd name="T25" fmla="*/ 24 h 36"/>
                <a:gd name="T26" fmla="*/ 12 w 24"/>
                <a:gd name="T27" fmla="*/ 30 h 36"/>
                <a:gd name="T28" fmla="*/ 6 w 24"/>
                <a:gd name="T29" fmla="*/ 30 h 36"/>
                <a:gd name="T30" fmla="*/ 6 w 24"/>
                <a:gd name="T31" fmla="*/ 24 h 36"/>
                <a:gd name="T32" fmla="*/ 6 w 24"/>
                <a:gd name="T33" fmla="*/ 30 h 36"/>
                <a:gd name="T34" fmla="*/ 0 w 24"/>
                <a:gd name="T35" fmla="*/ 36 h 36"/>
                <a:gd name="T36" fmla="*/ 0 w 24"/>
                <a:gd name="T3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6">
                  <a:moveTo>
                    <a:pt x="0" y="30"/>
                  </a:moveTo>
                  <a:lnTo>
                    <a:pt x="0" y="24"/>
                  </a:lnTo>
                  <a:lnTo>
                    <a:pt x="0" y="18"/>
                  </a:lnTo>
                  <a:lnTo>
                    <a:pt x="0" y="12"/>
                  </a:lnTo>
                  <a:lnTo>
                    <a:pt x="0" y="6"/>
                  </a:lnTo>
                  <a:lnTo>
                    <a:pt x="0" y="0"/>
                  </a:lnTo>
                  <a:lnTo>
                    <a:pt x="24" y="0"/>
                  </a:lnTo>
                  <a:lnTo>
                    <a:pt x="18" y="0"/>
                  </a:lnTo>
                  <a:lnTo>
                    <a:pt x="24" y="6"/>
                  </a:lnTo>
                  <a:lnTo>
                    <a:pt x="18" y="6"/>
                  </a:lnTo>
                  <a:lnTo>
                    <a:pt x="18" y="12"/>
                  </a:lnTo>
                  <a:lnTo>
                    <a:pt x="12" y="18"/>
                  </a:lnTo>
                  <a:lnTo>
                    <a:pt x="12" y="24"/>
                  </a:lnTo>
                  <a:lnTo>
                    <a:pt x="12" y="30"/>
                  </a:lnTo>
                  <a:lnTo>
                    <a:pt x="6" y="30"/>
                  </a:lnTo>
                  <a:lnTo>
                    <a:pt x="6" y="24"/>
                  </a:lnTo>
                  <a:lnTo>
                    <a:pt x="6" y="30"/>
                  </a:lnTo>
                  <a:lnTo>
                    <a:pt x="0" y="36"/>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40" name="Freeform 1368"/>
            <p:cNvSpPr>
              <a:spLocks/>
            </p:cNvSpPr>
            <p:nvPr/>
          </p:nvSpPr>
          <p:spPr bwMode="auto">
            <a:xfrm>
              <a:off x="2982" y="1998"/>
              <a:ext cx="42" cy="36"/>
            </a:xfrm>
            <a:custGeom>
              <a:avLst/>
              <a:gdLst>
                <a:gd name="T0" fmla="*/ 6 w 42"/>
                <a:gd name="T1" fmla="*/ 36 h 36"/>
                <a:gd name="T2" fmla="*/ 0 w 42"/>
                <a:gd name="T3" fmla="*/ 36 h 36"/>
                <a:gd name="T4" fmla="*/ 0 w 42"/>
                <a:gd name="T5" fmla="*/ 12 h 36"/>
                <a:gd name="T6" fmla="*/ 0 w 42"/>
                <a:gd name="T7" fmla="*/ 0 h 36"/>
                <a:gd name="T8" fmla="*/ 42 w 42"/>
                <a:gd name="T9" fmla="*/ 0 h 36"/>
                <a:gd name="T10" fmla="*/ 42 w 42"/>
                <a:gd name="T11" fmla="*/ 6 h 36"/>
                <a:gd name="T12" fmla="*/ 42 w 42"/>
                <a:gd name="T13" fmla="*/ 36 h 36"/>
                <a:gd name="T14" fmla="*/ 18 w 42"/>
                <a:gd name="T15" fmla="*/ 36 h 36"/>
                <a:gd name="T16" fmla="*/ 12 w 42"/>
                <a:gd name="T17" fmla="*/ 36 h 36"/>
                <a:gd name="T18" fmla="*/ 6 w 42"/>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6">
                  <a:moveTo>
                    <a:pt x="6" y="36"/>
                  </a:moveTo>
                  <a:lnTo>
                    <a:pt x="0" y="36"/>
                  </a:lnTo>
                  <a:lnTo>
                    <a:pt x="0" y="12"/>
                  </a:lnTo>
                  <a:lnTo>
                    <a:pt x="0" y="0"/>
                  </a:lnTo>
                  <a:lnTo>
                    <a:pt x="42" y="0"/>
                  </a:lnTo>
                  <a:lnTo>
                    <a:pt x="42" y="6"/>
                  </a:lnTo>
                  <a:lnTo>
                    <a:pt x="42" y="36"/>
                  </a:lnTo>
                  <a:lnTo>
                    <a:pt x="18" y="36"/>
                  </a:lnTo>
                  <a:lnTo>
                    <a:pt x="12"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41" name="Freeform 1369"/>
            <p:cNvSpPr>
              <a:spLocks/>
            </p:cNvSpPr>
            <p:nvPr/>
          </p:nvSpPr>
          <p:spPr bwMode="auto">
            <a:xfrm>
              <a:off x="3972" y="1908"/>
              <a:ext cx="66" cy="48"/>
            </a:xfrm>
            <a:custGeom>
              <a:avLst/>
              <a:gdLst>
                <a:gd name="T0" fmla="*/ 30 w 66"/>
                <a:gd name="T1" fmla="*/ 48 h 48"/>
                <a:gd name="T2" fmla="*/ 30 w 66"/>
                <a:gd name="T3" fmla="*/ 42 h 48"/>
                <a:gd name="T4" fmla="*/ 24 w 66"/>
                <a:gd name="T5" fmla="*/ 42 h 48"/>
                <a:gd name="T6" fmla="*/ 24 w 66"/>
                <a:gd name="T7" fmla="*/ 36 h 48"/>
                <a:gd name="T8" fmla="*/ 18 w 66"/>
                <a:gd name="T9" fmla="*/ 36 h 48"/>
                <a:gd name="T10" fmla="*/ 18 w 66"/>
                <a:gd name="T11" fmla="*/ 42 h 48"/>
                <a:gd name="T12" fmla="*/ 12 w 66"/>
                <a:gd name="T13" fmla="*/ 36 h 48"/>
                <a:gd name="T14" fmla="*/ 6 w 66"/>
                <a:gd name="T15" fmla="*/ 36 h 48"/>
                <a:gd name="T16" fmla="*/ 0 w 66"/>
                <a:gd name="T17" fmla="*/ 36 h 48"/>
                <a:gd name="T18" fmla="*/ 24 w 66"/>
                <a:gd name="T19" fmla="*/ 18 h 48"/>
                <a:gd name="T20" fmla="*/ 30 w 66"/>
                <a:gd name="T21" fmla="*/ 6 h 48"/>
                <a:gd name="T22" fmla="*/ 24 w 66"/>
                <a:gd name="T23" fmla="*/ 6 h 48"/>
                <a:gd name="T24" fmla="*/ 30 w 66"/>
                <a:gd name="T25" fmla="*/ 0 h 48"/>
                <a:gd name="T26" fmla="*/ 36 w 66"/>
                <a:gd name="T27" fmla="*/ 6 h 48"/>
                <a:gd name="T28" fmla="*/ 36 w 66"/>
                <a:gd name="T29" fmla="*/ 0 h 48"/>
                <a:gd name="T30" fmla="*/ 42 w 66"/>
                <a:gd name="T31" fmla="*/ 0 h 48"/>
                <a:gd name="T32" fmla="*/ 42 w 66"/>
                <a:gd name="T33" fmla="*/ 6 h 48"/>
                <a:gd name="T34" fmla="*/ 48 w 66"/>
                <a:gd name="T35" fmla="*/ 12 h 48"/>
                <a:gd name="T36" fmla="*/ 42 w 66"/>
                <a:gd name="T37" fmla="*/ 12 h 48"/>
                <a:gd name="T38" fmla="*/ 48 w 66"/>
                <a:gd name="T39" fmla="*/ 18 h 48"/>
                <a:gd name="T40" fmla="*/ 66 w 66"/>
                <a:gd name="T41" fmla="*/ 24 h 48"/>
                <a:gd name="T42" fmla="*/ 48 w 66"/>
                <a:gd name="T43" fmla="*/ 48 h 48"/>
                <a:gd name="T44" fmla="*/ 30 w 66"/>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8">
                  <a:moveTo>
                    <a:pt x="30" y="48"/>
                  </a:moveTo>
                  <a:lnTo>
                    <a:pt x="30" y="42"/>
                  </a:lnTo>
                  <a:lnTo>
                    <a:pt x="24" y="42"/>
                  </a:lnTo>
                  <a:lnTo>
                    <a:pt x="24" y="36"/>
                  </a:lnTo>
                  <a:lnTo>
                    <a:pt x="18" y="36"/>
                  </a:lnTo>
                  <a:lnTo>
                    <a:pt x="18" y="42"/>
                  </a:lnTo>
                  <a:lnTo>
                    <a:pt x="12" y="36"/>
                  </a:lnTo>
                  <a:lnTo>
                    <a:pt x="6" y="36"/>
                  </a:lnTo>
                  <a:lnTo>
                    <a:pt x="0" y="36"/>
                  </a:lnTo>
                  <a:lnTo>
                    <a:pt x="24" y="18"/>
                  </a:lnTo>
                  <a:lnTo>
                    <a:pt x="30" y="6"/>
                  </a:lnTo>
                  <a:lnTo>
                    <a:pt x="24" y="6"/>
                  </a:lnTo>
                  <a:lnTo>
                    <a:pt x="30" y="0"/>
                  </a:lnTo>
                  <a:lnTo>
                    <a:pt x="36" y="6"/>
                  </a:lnTo>
                  <a:lnTo>
                    <a:pt x="36" y="0"/>
                  </a:lnTo>
                  <a:lnTo>
                    <a:pt x="42" y="0"/>
                  </a:lnTo>
                  <a:lnTo>
                    <a:pt x="42" y="6"/>
                  </a:lnTo>
                  <a:lnTo>
                    <a:pt x="48" y="12"/>
                  </a:lnTo>
                  <a:lnTo>
                    <a:pt x="42" y="12"/>
                  </a:lnTo>
                  <a:lnTo>
                    <a:pt x="48" y="18"/>
                  </a:lnTo>
                  <a:lnTo>
                    <a:pt x="66" y="24"/>
                  </a:lnTo>
                  <a:lnTo>
                    <a:pt x="48" y="48"/>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42" name="Freeform 1370"/>
            <p:cNvSpPr>
              <a:spLocks/>
            </p:cNvSpPr>
            <p:nvPr/>
          </p:nvSpPr>
          <p:spPr bwMode="auto">
            <a:xfrm>
              <a:off x="4380" y="1836"/>
              <a:ext cx="42" cy="30"/>
            </a:xfrm>
            <a:custGeom>
              <a:avLst/>
              <a:gdLst>
                <a:gd name="T0" fmla="*/ 12 w 42"/>
                <a:gd name="T1" fmla="*/ 30 h 30"/>
                <a:gd name="T2" fmla="*/ 0 w 42"/>
                <a:gd name="T3" fmla="*/ 30 h 30"/>
                <a:gd name="T4" fmla="*/ 0 w 42"/>
                <a:gd name="T5" fmla="*/ 24 h 30"/>
                <a:gd name="T6" fmla="*/ 0 w 42"/>
                <a:gd name="T7" fmla="*/ 18 h 30"/>
                <a:gd name="T8" fmla="*/ 0 w 42"/>
                <a:gd name="T9" fmla="*/ 12 h 30"/>
                <a:gd name="T10" fmla="*/ 6 w 42"/>
                <a:gd name="T11" fmla="*/ 12 h 30"/>
                <a:gd name="T12" fmla="*/ 0 w 42"/>
                <a:gd name="T13" fmla="*/ 12 h 30"/>
                <a:gd name="T14" fmla="*/ 6 w 42"/>
                <a:gd name="T15" fmla="*/ 12 h 30"/>
                <a:gd name="T16" fmla="*/ 0 w 42"/>
                <a:gd name="T17" fmla="*/ 6 h 30"/>
                <a:gd name="T18" fmla="*/ 6 w 42"/>
                <a:gd name="T19" fmla="*/ 6 h 30"/>
                <a:gd name="T20" fmla="*/ 6 w 42"/>
                <a:gd name="T21" fmla="*/ 0 h 30"/>
                <a:gd name="T22" fmla="*/ 12 w 42"/>
                <a:gd name="T23" fmla="*/ 0 h 30"/>
                <a:gd name="T24" fmla="*/ 12 w 42"/>
                <a:gd name="T25" fmla="*/ 6 h 30"/>
                <a:gd name="T26" fmla="*/ 36 w 42"/>
                <a:gd name="T27" fmla="*/ 6 h 30"/>
                <a:gd name="T28" fmla="*/ 42 w 42"/>
                <a:gd name="T29" fmla="*/ 6 h 30"/>
                <a:gd name="T30" fmla="*/ 42 w 42"/>
                <a:gd name="T31" fmla="*/ 12 h 30"/>
                <a:gd name="T32" fmla="*/ 42 w 42"/>
                <a:gd name="T33" fmla="*/ 18 h 30"/>
                <a:gd name="T34" fmla="*/ 24 w 42"/>
                <a:gd name="T35" fmla="*/ 24 h 30"/>
                <a:gd name="T36" fmla="*/ 18 w 42"/>
                <a:gd name="T37" fmla="*/ 24 h 30"/>
                <a:gd name="T38" fmla="*/ 18 w 42"/>
                <a:gd name="T39" fmla="*/ 30 h 30"/>
                <a:gd name="T40" fmla="*/ 12 w 4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30">
                  <a:moveTo>
                    <a:pt x="12" y="30"/>
                  </a:moveTo>
                  <a:lnTo>
                    <a:pt x="0" y="30"/>
                  </a:lnTo>
                  <a:lnTo>
                    <a:pt x="0" y="24"/>
                  </a:lnTo>
                  <a:lnTo>
                    <a:pt x="0" y="18"/>
                  </a:lnTo>
                  <a:lnTo>
                    <a:pt x="0" y="12"/>
                  </a:lnTo>
                  <a:lnTo>
                    <a:pt x="6" y="12"/>
                  </a:lnTo>
                  <a:lnTo>
                    <a:pt x="0" y="12"/>
                  </a:lnTo>
                  <a:lnTo>
                    <a:pt x="6" y="12"/>
                  </a:lnTo>
                  <a:lnTo>
                    <a:pt x="0" y="6"/>
                  </a:lnTo>
                  <a:lnTo>
                    <a:pt x="6" y="6"/>
                  </a:lnTo>
                  <a:lnTo>
                    <a:pt x="6" y="0"/>
                  </a:lnTo>
                  <a:lnTo>
                    <a:pt x="12" y="0"/>
                  </a:lnTo>
                  <a:lnTo>
                    <a:pt x="12" y="6"/>
                  </a:lnTo>
                  <a:lnTo>
                    <a:pt x="36" y="6"/>
                  </a:lnTo>
                  <a:lnTo>
                    <a:pt x="42" y="6"/>
                  </a:lnTo>
                  <a:lnTo>
                    <a:pt x="42" y="12"/>
                  </a:lnTo>
                  <a:lnTo>
                    <a:pt x="42" y="18"/>
                  </a:lnTo>
                  <a:lnTo>
                    <a:pt x="24" y="24"/>
                  </a:lnTo>
                  <a:lnTo>
                    <a:pt x="18" y="24"/>
                  </a:lnTo>
                  <a:lnTo>
                    <a:pt x="18" y="30"/>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43" name="Freeform 1371"/>
            <p:cNvSpPr>
              <a:spLocks/>
            </p:cNvSpPr>
            <p:nvPr/>
          </p:nvSpPr>
          <p:spPr bwMode="auto">
            <a:xfrm>
              <a:off x="3492" y="1974"/>
              <a:ext cx="36" cy="30"/>
            </a:xfrm>
            <a:custGeom>
              <a:avLst/>
              <a:gdLst>
                <a:gd name="T0" fmla="*/ 36 w 36"/>
                <a:gd name="T1" fmla="*/ 30 h 30"/>
                <a:gd name="T2" fmla="*/ 18 w 36"/>
                <a:gd name="T3" fmla="*/ 30 h 30"/>
                <a:gd name="T4" fmla="*/ 12 w 36"/>
                <a:gd name="T5" fmla="*/ 30 h 30"/>
                <a:gd name="T6" fmla="*/ 12 w 36"/>
                <a:gd name="T7" fmla="*/ 18 h 30"/>
                <a:gd name="T8" fmla="*/ 6 w 36"/>
                <a:gd name="T9" fmla="*/ 18 h 30"/>
                <a:gd name="T10" fmla="*/ 6 w 36"/>
                <a:gd name="T11" fmla="*/ 12 h 30"/>
                <a:gd name="T12" fmla="*/ 0 w 36"/>
                <a:gd name="T13" fmla="*/ 12 h 30"/>
                <a:gd name="T14" fmla="*/ 0 w 36"/>
                <a:gd name="T15" fmla="*/ 6 h 30"/>
                <a:gd name="T16" fmla="*/ 0 w 36"/>
                <a:gd name="T17" fmla="*/ 0 h 30"/>
                <a:gd name="T18" fmla="*/ 6 w 36"/>
                <a:gd name="T19" fmla="*/ 0 h 30"/>
                <a:gd name="T20" fmla="*/ 12 w 36"/>
                <a:gd name="T21" fmla="*/ 0 h 30"/>
                <a:gd name="T22" fmla="*/ 18 w 36"/>
                <a:gd name="T23" fmla="*/ 0 h 30"/>
                <a:gd name="T24" fmla="*/ 24 w 36"/>
                <a:gd name="T25" fmla="*/ 0 h 30"/>
                <a:gd name="T26" fmla="*/ 30 w 36"/>
                <a:gd name="T27" fmla="*/ 0 h 30"/>
                <a:gd name="T28" fmla="*/ 36 w 36"/>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0">
                  <a:moveTo>
                    <a:pt x="36" y="30"/>
                  </a:moveTo>
                  <a:lnTo>
                    <a:pt x="18" y="30"/>
                  </a:lnTo>
                  <a:lnTo>
                    <a:pt x="12" y="30"/>
                  </a:lnTo>
                  <a:lnTo>
                    <a:pt x="12" y="18"/>
                  </a:lnTo>
                  <a:lnTo>
                    <a:pt x="6" y="18"/>
                  </a:lnTo>
                  <a:lnTo>
                    <a:pt x="6" y="12"/>
                  </a:lnTo>
                  <a:lnTo>
                    <a:pt x="0" y="12"/>
                  </a:lnTo>
                  <a:lnTo>
                    <a:pt x="0" y="6"/>
                  </a:lnTo>
                  <a:lnTo>
                    <a:pt x="0" y="0"/>
                  </a:lnTo>
                  <a:lnTo>
                    <a:pt x="6" y="0"/>
                  </a:lnTo>
                  <a:lnTo>
                    <a:pt x="12" y="0"/>
                  </a:lnTo>
                  <a:lnTo>
                    <a:pt x="18" y="0"/>
                  </a:lnTo>
                  <a:lnTo>
                    <a:pt x="24" y="0"/>
                  </a:lnTo>
                  <a:lnTo>
                    <a:pt x="30" y="0"/>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44" name="Freeform 1372"/>
            <p:cNvSpPr>
              <a:spLocks/>
            </p:cNvSpPr>
            <p:nvPr/>
          </p:nvSpPr>
          <p:spPr bwMode="auto">
            <a:xfrm>
              <a:off x="3024" y="2004"/>
              <a:ext cx="36" cy="42"/>
            </a:xfrm>
            <a:custGeom>
              <a:avLst/>
              <a:gdLst>
                <a:gd name="T0" fmla="*/ 6 w 36"/>
                <a:gd name="T1" fmla="*/ 42 h 42"/>
                <a:gd name="T2" fmla="*/ 6 w 36"/>
                <a:gd name="T3" fmla="*/ 30 h 42"/>
                <a:gd name="T4" fmla="*/ 0 w 36"/>
                <a:gd name="T5" fmla="*/ 30 h 42"/>
                <a:gd name="T6" fmla="*/ 0 w 36"/>
                <a:gd name="T7" fmla="*/ 0 h 42"/>
                <a:gd name="T8" fmla="*/ 24 w 36"/>
                <a:gd name="T9" fmla="*/ 0 h 42"/>
                <a:gd name="T10" fmla="*/ 36 w 36"/>
                <a:gd name="T11" fmla="*/ 0 h 42"/>
                <a:gd name="T12" fmla="*/ 36 w 36"/>
                <a:gd name="T13" fmla="*/ 24 h 42"/>
                <a:gd name="T14" fmla="*/ 36 w 36"/>
                <a:gd name="T15" fmla="*/ 30 h 42"/>
                <a:gd name="T16" fmla="*/ 36 w 36"/>
                <a:gd name="T17" fmla="*/ 36 h 42"/>
                <a:gd name="T18" fmla="*/ 36 w 36"/>
                <a:gd name="T19" fmla="*/ 42 h 42"/>
                <a:gd name="T20" fmla="*/ 6 w 36"/>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2">
                  <a:moveTo>
                    <a:pt x="6" y="42"/>
                  </a:moveTo>
                  <a:lnTo>
                    <a:pt x="6" y="30"/>
                  </a:lnTo>
                  <a:lnTo>
                    <a:pt x="0" y="30"/>
                  </a:lnTo>
                  <a:lnTo>
                    <a:pt x="0" y="0"/>
                  </a:lnTo>
                  <a:lnTo>
                    <a:pt x="24" y="0"/>
                  </a:lnTo>
                  <a:lnTo>
                    <a:pt x="36" y="0"/>
                  </a:lnTo>
                  <a:lnTo>
                    <a:pt x="36" y="24"/>
                  </a:lnTo>
                  <a:lnTo>
                    <a:pt x="36" y="30"/>
                  </a:lnTo>
                  <a:lnTo>
                    <a:pt x="36" y="36"/>
                  </a:lnTo>
                  <a:lnTo>
                    <a:pt x="36"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45" name="Freeform 1373"/>
            <p:cNvSpPr>
              <a:spLocks/>
            </p:cNvSpPr>
            <p:nvPr/>
          </p:nvSpPr>
          <p:spPr bwMode="auto">
            <a:xfrm>
              <a:off x="3636" y="1962"/>
              <a:ext cx="24" cy="24"/>
            </a:xfrm>
            <a:custGeom>
              <a:avLst/>
              <a:gdLst>
                <a:gd name="T0" fmla="*/ 12 w 24"/>
                <a:gd name="T1" fmla="*/ 24 h 24"/>
                <a:gd name="T2" fmla="*/ 0 w 24"/>
                <a:gd name="T3" fmla="*/ 12 h 24"/>
                <a:gd name="T4" fmla="*/ 0 w 24"/>
                <a:gd name="T5" fmla="*/ 6 h 24"/>
                <a:gd name="T6" fmla="*/ 6 w 24"/>
                <a:gd name="T7" fmla="*/ 6 h 24"/>
                <a:gd name="T8" fmla="*/ 12 w 24"/>
                <a:gd name="T9" fmla="*/ 0 h 24"/>
                <a:gd name="T10" fmla="*/ 18 w 24"/>
                <a:gd name="T11" fmla="*/ 0 h 24"/>
                <a:gd name="T12" fmla="*/ 24 w 24"/>
                <a:gd name="T13" fmla="*/ 0 h 24"/>
                <a:gd name="T14" fmla="*/ 18 w 24"/>
                <a:gd name="T15" fmla="*/ 6 h 24"/>
                <a:gd name="T16" fmla="*/ 24 w 24"/>
                <a:gd name="T17" fmla="*/ 6 h 24"/>
                <a:gd name="T18" fmla="*/ 24 w 24"/>
                <a:gd name="T19" fmla="*/ 12 h 24"/>
                <a:gd name="T20" fmla="*/ 24 w 24"/>
                <a:gd name="T21" fmla="*/ 18 h 24"/>
                <a:gd name="T22" fmla="*/ 18 w 24"/>
                <a:gd name="T23" fmla="*/ 18 h 24"/>
                <a:gd name="T24" fmla="*/ 12 w 24"/>
                <a:gd name="T25" fmla="*/ 18 h 24"/>
                <a:gd name="T26" fmla="*/ 12 w 24"/>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12" y="24"/>
                  </a:moveTo>
                  <a:lnTo>
                    <a:pt x="0" y="12"/>
                  </a:lnTo>
                  <a:lnTo>
                    <a:pt x="0" y="6"/>
                  </a:lnTo>
                  <a:lnTo>
                    <a:pt x="6" y="6"/>
                  </a:lnTo>
                  <a:lnTo>
                    <a:pt x="12" y="0"/>
                  </a:lnTo>
                  <a:lnTo>
                    <a:pt x="18" y="0"/>
                  </a:lnTo>
                  <a:lnTo>
                    <a:pt x="24" y="0"/>
                  </a:lnTo>
                  <a:lnTo>
                    <a:pt x="18" y="6"/>
                  </a:lnTo>
                  <a:lnTo>
                    <a:pt x="24" y="6"/>
                  </a:lnTo>
                  <a:lnTo>
                    <a:pt x="24" y="12"/>
                  </a:lnTo>
                  <a:lnTo>
                    <a:pt x="24" y="18"/>
                  </a:lnTo>
                  <a:lnTo>
                    <a:pt x="18" y="18"/>
                  </a:lnTo>
                  <a:lnTo>
                    <a:pt x="12" y="18"/>
                  </a:lnTo>
                  <a:lnTo>
                    <a:pt x="12"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46" name="Freeform 1374"/>
            <p:cNvSpPr>
              <a:spLocks/>
            </p:cNvSpPr>
            <p:nvPr/>
          </p:nvSpPr>
          <p:spPr bwMode="auto">
            <a:xfrm>
              <a:off x="3762" y="1944"/>
              <a:ext cx="42" cy="36"/>
            </a:xfrm>
            <a:custGeom>
              <a:avLst/>
              <a:gdLst>
                <a:gd name="T0" fmla="*/ 12 w 42"/>
                <a:gd name="T1" fmla="*/ 24 h 36"/>
                <a:gd name="T2" fmla="*/ 12 w 42"/>
                <a:gd name="T3" fmla="*/ 18 h 36"/>
                <a:gd name="T4" fmla="*/ 6 w 42"/>
                <a:gd name="T5" fmla="*/ 18 h 36"/>
                <a:gd name="T6" fmla="*/ 6 w 42"/>
                <a:gd name="T7" fmla="*/ 12 h 36"/>
                <a:gd name="T8" fmla="*/ 0 w 42"/>
                <a:gd name="T9" fmla="*/ 12 h 36"/>
                <a:gd name="T10" fmla="*/ 0 w 42"/>
                <a:gd name="T11" fmla="*/ 6 h 36"/>
                <a:gd name="T12" fmla="*/ 6 w 42"/>
                <a:gd name="T13" fmla="*/ 6 h 36"/>
                <a:gd name="T14" fmla="*/ 24 w 42"/>
                <a:gd name="T15" fmla="*/ 0 h 36"/>
                <a:gd name="T16" fmla="*/ 30 w 42"/>
                <a:gd name="T17" fmla="*/ 0 h 36"/>
                <a:gd name="T18" fmla="*/ 30 w 42"/>
                <a:gd name="T19" fmla="*/ 6 h 36"/>
                <a:gd name="T20" fmla="*/ 42 w 42"/>
                <a:gd name="T21" fmla="*/ 12 h 36"/>
                <a:gd name="T22" fmla="*/ 36 w 42"/>
                <a:gd name="T23" fmla="*/ 18 h 36"/>
                <a:gd name="T24" fmla="*/ 36 w 42"/>
                <a:gd name="T25" fmla="*/ 24 h 36"/>
                <a:gd name="T26" fmla="*/ 36 w 42"/>
                <a:gd name="T27" fmla="*/ 30 h 36"/>
                <a:gd name="T28" fmla="*/ 30 w 42"/>
                <a:gd name="T29" fmla="*/ 30 h 36"/>
                <a:gd name="T30" fmla="*/ 30 w 42"/>
                <a:gd name="T31" fmla="*/ 36 h 36"/>
                <a:gd name="T32" fmla="*/ 30 w 42"/>
                <a:gd name="T33" fmla="*/ 30 h 36"/>
                <a:gd name="T34" fmla="*/ 24 w 42"/>
                <a:gd name="T35" fmla="*/ 30 h 36"/>
                <a:gd name="T36" fmla="*/ 24 w 42"/>
                <a:gd name="T37" fmla="*/ 24 h 36"/>
                <a:gd name="T38" fmla="*/ 24 w 42"/>
                <a:gd name="T39" fmla="*/ 30 h 36"/>
                <a:gd name="T40" fmla="*/ 24 w 42"/>
                <a:gd name="T41" fmla="*/ 24 h 36"/>
                <a:gd name="T42" fmla="*/ 18 w 42"/>
                <a:gd name="T43" fmla="*/ 24 h 36"/>
                <a:gd name="T44" fmla="*/ 12 w 42"/>
                <a:gd name="T4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6">
                  <a:moveTo>
                    <a:pt x="12" y="24"/>
                  </a:moveTo>
                  <a:lnTo>
                    <a:pt x="12" y="18"/>
                  </a:lnTo>
                  <a:lnTo>
                    <a:pt x="6" y="18"/>
                  </a:lnTo>
                  <a:lnTo>
                    <a:pt x="6" y="12"/>
                  </a:lnTo>
                  <a:lnTo>
                    <a:pt x="0" y="12"/>
                  </a:lnTo>
                  <a:lnTo>
                    <a:pt x="0" y="6"/>
                  </a:lnTo>
                  <a:lnTo>
                    <a:pt x="6" y="6"/>
                  </a:lnTo>
                  <a:lnTo>
                    <a:pt x="24" y="0"/>
                  </a:lnTo>
                  <a:lnTo>
                    <a:pt x="30" y="0"/>
                  </a:lnTo>
                  <a:lnTo>
                    <a:pt x="30" y="6"/>
                  </a:lnTo>
                  <a:lnTo>
                    <a:pt x="42" y="12"/>
                  </a:lnTo>
                  <a:lnTo>
                    <a:pt x="36" y="18"/>
                  </a:lnTo>
                  <a:lnTo>
                    <a:pt x="36" y="24"/>
                  </a:lnTo>
                  <a:lnTo>
                    <a:pt x="36" y="30"/>
                  </a:lnTo>
                  <a:lnTo>
                    <a:pt x="30" y="30"/>
                  </a:lnTo>
                  <a:lnTo>
                    <a:pt x="30" y="36"/>
                  </a:lnTo>
                  <a:lnTo>
                    <a:pt x="30" y="30"/>
                  </a:lnTo>
                  <a:lnTo>
                    <a:pt x="24" y="30"/>
                  </a:lnTo>
                  <a:lnTo>
                    <a:pt x="24" y="24"/>
                  </a:lnTo>
                  <a:lnTo>
                    <a:pt x="24" y="30"/>
                  </a:lnTo>
                  <a:lnTo>
                    <a:pt x="24" y="24"/>
                  </a:lnTo>
                  <a:lnTo>
                    <a:pt x="18" y="24"/>
                  </a:lnTo>
                  <a:lnTo>
                    <a:pt x="1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47" name="Freeform 1375"/>
            <p:cNvSpPr>
              <a:spLocks/>
            </p:cNvSpPr>
            <p:nvPr/>
          </p:nvSpPr>
          <p:spPr bwMode="auto">
            <a:xfrm>
              <a:off x="3456" y="1974"/>
              <a:ext cx="48" cy="36"/>
            </a:xfrm>
            <a:custGeom>
              <a:avLst/>
              <a:gdLst>
                <a:gd name="T0" fmla="*/ 24 w 48"/>
                <a:gd name="T1" fmla="*/ 36 h 36"/>
                <a:gd name="T2" fmla="*/ 12 w 48"/>
                <a:gd name="T3" fmla="*/ 36 h 36"/>
                <a:gd name="T4" fmla="*/ 0 w 48"/>
                <a:gd name="T5" fmla="*/ 36 h 36"/>
                <a:gd name="T6" fmla="*/ 6 w 48"/>
                <a:gd name="T7" fmla="*/ 30 h 36"/>
                <a:gd name="T8" fmla="*/ 6 w 48"/>
                <a:gd name="T9" fmla="*/ 24 h 36"/>
                <a:gd name="T10" fmla="*/ 6 w 48"/>
                <a:gd name="T11" fmla="*/ 30 h 36"/>
                <a:gd name="T12" fmla="*/ 12 w 48"/>
                <a:gd name="T13" fmla="*/ 30 h 36"/>
                <a:gd name="T14" fmla="*/ 12 w 48"/>
                <a:gd name="T15" fmla="*/ 24 h 36"/>
                <a:gd name="T16" fmla="*/ 12 w 48"/>
                <a:gd name="T17" fmla="*/ 18 h 36"/>
                <a:gd name="T18" fmla="*/ 18 w 48"/>
                <a:gd name="T19" fmla="*/ 12 h 36"/>
                <a:gd name="T20" fmla="*/ 24 w 48"/>
                <a:gd name="T21" fmla="*/ 12 h 36"/>
                <a:gd name="T22" fmla="*/ 30 w 48"/>
                <a:gd name="T23" fmla="*/ 6 h 36"/>
                <a:gd name="T24" fmla="*/ 36 w 48"/>
                <a:gd name="T25" fmla="*/ 6 h 36"/>
                <a:gd name="T26" fmla="*/ 36 w 48"/>
                <a:gd name="T27" fmla="*/ 0 h 36"/>
                <a:gd name="T28" fmla="*/ 36 w 48"/>
                <a:gd name="T29" fmla="*/ 6 h 36"/>
                <a:gd name="T30" fmla="*/ 36 w 48"/>
                <a:gd name="T31" fmla="*/ 12 h 36"/>
                <a:gd name="T32" fmla="*/ 42 w 48"/>
                <a:gd name="T33" fmla="*/ 12 h 36"/>
                <a:gd name="T34" fmla="*/ 42 w 48"/>
                <a:gd name="T35" fmla="*/ 18 h 36"/>
                <a:gd name="T36" fmla="*/ 48 w 48"/>
                <a:gd name="T37" fmla="*/ 18 h 36"/>
                <a:gd name="T38" fmla="*/ 48 w 48"/>
                <a:gd name="T39" fmla="*/ 30 h 36"/>
                <a:gd name="T40" fmla="*/ 36 w 48"/>
                <a:gd name="T41" fmla="*/ 36 h 36"/>
                <a:gd name="T42" fmla="*/ 42 w 48"/>
                <a:gd name="T43" fmla="*/ 36 h 36"/>
                <a:gd name="T44" fmla="*/ 24 w 48"/>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6">
                  <a:moveTo>
                    <a:pt x="24" y="36"/>
                  </a:moveTo>
                  <a:lnTo>
                    <a:pt x="12" y="36"/>
                  </a:lnTo>
                  <a:lnTo>
                    <a:pt x="0" y="36"/>
                  </a:lnTo>
                  <a:lnTo>
                    <a:pt x="6" y="30"/>
                  </a:lnTo>
                  <a:lnTo>
                    <a:pt x="6" y="24"/>
                  </a:lnTo>
                  <a:lnTo>
                    <a:pt x="6" y="30"/>
                  </a:lnTo>
                  <a:lnTo>
                    <a:pt x="12" y="30"/>
                  </a:lnTo>
                  <a:lnTo>
                    <a:pt x="12" y="24"/>
                  </a:lnTo>
                  <a:lnTo>
                    <a:pt x="12" y="18"/>
                  </a:lnTo>
                  <a:lnTo>
                    <a:pt x="18" y="12"/>
                  </a:lnTo>
                  <a:lnTo>
                    <a:pt x="24" y="12"/>
                  </a:lnTo>
                  <a:lnTo>
                    <a:pt x="30" y="6"/>
                  </a:lnTo>
                  <a:lnTo>
                    <a:pt x="36" y="6"/>
                  </a:lnTo>
                  <a:lnTo>
                    <a:pt x="36" y="0"/>
                  </a:lnTo>
                  <a:lnTo>
                    <a:pt x="36" y="6"/>
                  </a:lnTo>
                  <a:lnTo>
                    <a:pt x="36" y="12"/>
                  </a:lnTo>
                  <a:lnTo>
                    <a:pt x="42" y="12"/>
                  </a:lnTo>
                  <a:lnTo>
                    <a:pt x="42" y="18"/>
                  </a:lnTo>
                  <a:lnTo>
                    <a:pt x="48" y="18"/>
                  </a:lnTo>
                  <a:lnTo>
                    <a:pt x="48" y="30"/>
                  </a:lnTo>
                  <a:lnTo>
                    <a:pt x="36" y="36"/>
                  </a:lnTo>
                  <a:lnTo>
                    <a:pt x="42"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48" name="Freeform 1376"/>
            <p:cNvSpPr>
              <a:spLocks/>
            </p:cNvSpPr>
            <p:nvPr/>
          </p:nvSpPr>
          <p:spPr bwMode="auto">
            <a:xfrm>
              <a:off x="3522" y="1968"/>
              <a:ext cx="36" cy="36"/>
            </a:xfrm>
            <a:custGeom>
              <a:avLst/>
              <a:gdLst>
                <a:gd name="T0" fmla="*/ 6 w 36"/>
                <a:gd name="T1" fmla="*/ 36 h 36"/>
                <a:gd name="T2" fmla="*/ 0 w 36"/>
                <a:gd name="T3" fmla="*/ 6 h 36"/>
                <a:gd name="T4" fmla="*/ 6 w 36"/>
                <a:gd name="T5" fmla="*/ 6 h 36"/>
                <a:gd name="T6" fmla="*/ 12 w 36"/>
                <a:gd name="T7" fmla="*/ 6 h 36"/>
                <a:gd name="T8" fmla="*/ 18 w 36"/>
                <a:gd name="T9" fmla="*/ 6 h 36"/>
                <a:gd name="T10" fmla="*/ 30 w 36"/>
                <a:gd name="T11" fmla="*/ 0 h 36"/>
                <a:gd name="T12" fmla="*/ 30 w 36"/>
                <a:gd name="T13" fmla="*/ 18 h 36"/>
                <a:gd name="T14" fmla="*/ 36 w 36"/>
                <a:gd name="T15" fmla="*/ 30 h 36"/>
                <a:gd name="T16" fmla="*/ 24 w 36"/>
                <a:gd name="T17" fmla="*/ 30 h 36"/>
                <a:gd name="T18" fmla="*/ 24 w 36"/>
                <a:gd name="T19" fmla="*/ 36 h 36"/>
                <a:gd name="T20" fmla="*/ 6 w 3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6" y="36"/>
                  </a:moveTo>
                  <a:lnTo>
                    <a:pt x="0" y="6"/>
                  </a:lnTo>
                  <a:lnTo>
                    <a:pt x="6" y="6"/>
                  </a:lnTo>
                  <a:lnTo>
                    <a:pt x="12" y="6"/>
                  </a:lnTo>
                  <a:lnTo>
                    <a:pt x="18" y="6"/>
                  </a:lnTo>
                  <a:lnTo>
                    <a:pt x="30" y="0"/>
                  </a:lnTo>
                  <a:lnTo>
                    <a:pt x="30" y="18"/>
                  </a:lnTo>
                  <a:lnTo>
                    <a:pt x="36" y="30"/>
                  </a:lnTo>
                  <a:lnTo>
                    <a:pt x="24" y="30"/>
                  </a:lnTo>
                  <a:lnTo>
                    <a:pt x="24" y="36"/>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49" name="Freeform 1377"/>
            <p:cNvSpPr>
              <a:spLocks/>
            </p:cNvSpPr>
            <p:nvPr/>
          </p:nvSpPr>
          <p:spPr bwMode="auto">
            <a:xfrm>
              <a:off x="3270" y="1992"/>
              <a:ext cx="36" cy="42"/>
            </a:xfrm>
            <a:custGeom>
              <a:avLst/>
              <a:gdLst>
                <a:gd name="T0" fmla="*/ 36 w 36"/>
                <a:gd name="T1" fmla="*/ 30 h 42"/>
                <a:gd name="T2" fmla="*/ 24 w 36"/>
                <a:gd name="T3" fmla="*/ 30 h 42"/>
                <a:gd name="T4" fmla="*/ 30 w 36"/>
                <a:gd name="T5" fmla="*/ 36 h 42"/>
                <a:gd name="T6" fmla="*/ 12 w 36"/>
                <a:gd name="T7" fmla="*/ 42 h 42"/>
                <a:gd name="T8" fmla="*/ 6 w 36"/>
                <a:gd name="T9" fmla="*/ 36 h 42"/>
                <a:gd name="T10" fmla="*/ 0 w 36"/>
                <a:gd name="T11" fmla="*/ 30 h 42"/>
                <a:gd name="T12" fmla="*/ 0 w 36"/>
                <a:gd name="T13" fmla="*/ 18 h 42"/>
                <a:gd name="T14" fmla="*/ 0 w 36"/>
                <a:gd name="T15" fmla="*/ 12 h 42"/>
                <a:gd name="T16" fmla="*/ 6 w 36"/>
                <a:gd name="T17" fmla="*/ 12 h 42"/>
                <a:gd name="T18" fmla="*/ 6 w 36"/>
                <a:gd name="T19" fmla="*/ 0 h 42"/>
                <a:gd name="T20" fmla="*/ 18 w 36"/>
                <a:gd name="T21" fmla="*/ 12 h 42"/>
                <a:gd name="T22" fmla="*/ 24 w 36"/>
                <a:gd name="T23" fmla="*/ 18 h 42"/>
                <a:gd name="T24" fmla="*/ 36 w 36"/>
                <a:gd name="T25" fmla="*/ 18 h 42"/>
                <a:gd name="T26" fmla="*/ 36 w 36"/>
                <a:gd name="T27" fmla="*/ 24 h 42"/>
                <a:gd name="T28" fmla="*/ 36 w 36"/>
                <a:gd name="T2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2">
                  <a:moveTo>
                    <a:pt x="36" y="30"/>
                  </a:moveTo>
                  <a:lnTo>
                    <a:pt x="24" y="30"/>
                  </a:lnTo>
                  <a:lnTo>
                    <a:pt x="30" y="36"/>
                  </a:lnTo>
                  <a:lnTo>
                    <a:pt x="12" y="42"/>
                  </a:lnTo>
                  <a:lnTo>
                    <a:pt x="6" y="36"/>
                  </a:lnTo>
                  <a:lnTo>
                    <a:pt x="0" y="30"/>
                  </a:lnTo>
                  <a:lnTo>
                    <a:pt x="0" y="18"/>
                  </a:lnTo>
                  <a:lnTo>
                    <a:pt x="0" y="12"/>
                  </a:lnTo>
                  <a:lnTo>
                    <a:pt x="6" y="12"/>
                  </a:lnTo>
                  <a:lnTo>
                    <a:pt x="6" y="0"/>
                  </a:lnTo>
                  <a:lnTo>
                    <a:pt x="18" y="12"/>
                  </a:lnTo>
                  <a:lnTo>
                    <a:pt x="24" y="18"/>
                  </a:lnTo>
                  <a:lnTo>
                    <a:pt x="36" y="18"/>
                  </a:lnTo>
                  <a:lnTo>
                    <a:pt x="36" y="24"/>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50" name="Freeform 1378"/>
            <p:cNvSpPr>
              <a:spLocks/>
            </p:cNvSpPr>
            <p:nvPr/>
          </p:nvSpPr>
          <p:spPr bwMode="auto">
            <a:xfrm>
              <a:off x="2130" y="1974"/>
              <a:ext cx="84" cy="84"/>
            </a:xfrm>
            <a:custGeom>
              <a:avLst/>
              <a:gdLst>
                <a:gd name="T0" fmla="*/ 0 w 84"/>
                <a:gd name="T1" fmla="*/ 60 h 84"/>
                <a:gd name="T2" fmla="*/ 6 w 84"/>
                <a:gd name="T3" fmla="*/ 24 h 84"/>
                <a:gd name="T4" fmla="*/ 12 w 84"/>
                <a:gd name="T5" fmla="*/ 24 h 84"/>
                <a:gd name="T6" fmla="*/ 18 w 84"/>
                <a:gd name="T7" fmla="*/ 0 h 84"/>
                <a:gd name="T8" fmla="*/ 84 w 84"/>
                <a:gd name="T9" fmla="*/ 6 h 84"/>
                <a:gd name="T10" fmla="*/ 84 w 84"/>
                <a:gd name="T11" fmla="*/ 30 h 84"/>
                <a:gd name="T12" fmla="*/ 78 w 84"/>
                <a:gd name="T13" fmla="*/ 42 h 84"/>
                <a:gd name="T14" fmla="*/ 78 w 84"/>
                <a:gd name="T15" fmla="*/ 84 h 84"/>
                <a:gd name="T16" fmla="*/ 54 w 84"/>
                <a:gd name="T17" fmla="*/ 78 h 84"/>
                <a:gd name="T18" fmla="*/ 30 w 84"/>
                <a:gd name="T19" fmla="*/ 66 h 84"/>
                <a:gd name="T20" fmla="*/ 6 w 84"/>
                <a:gd name="T21" fmla="*/ 66 h 84"/>
                <a:gd name="T22" fmla="*/ 0 w 84"/>
                <a:gd name="T23"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4">
                  <a:moveTo>
                    <a:pt x="0" y="60"/>
                  </a:moveTo>
                  <a:lnTo>
                    <a:pt x="6" y="24"/>
                  </a:lnTo>
                  <a:lnTo>
                    <a:pt x="12" y="24"/>
                  </a:lnTo>
                  <a:lnTo>
                    <a:pt x="18" y="0"/>
                  </a:lnTo>
                  <a:lnTo>
                    <a:pt x="84" y="6"/>
                  </a:lnTo>
                  <a:lnTo>
                    <a:pt x="84" y="30"/>
                  </a:lnTo>
                  <a:lnTo>
                    <a:pt x="78" y="42"/>
                  </a:lnTo>
                  <a:lnTo>
                    <a:pt x="78" y="84"/>
                  </a:lnTo>
                  <a:lnTo>
                    <a:pt x="54" y="78"/>
                  </a:lnTo>
                  <a:lnTo>
                    <a:pt x="30" y="66"/>
                  </a:lnTo>
                  <a:lnTo>
                    <a:pt x="6" y="66"/>
                  </a:lnTo>
                  <a:lnTo>
                    <a:pt x="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51" name="Freeform 1379"/>
            <p:cNvSpPr>
              <a:spLocks/>
            </p:cNvSpPr>
            <p:nvPr/>
          </p:nvSpPr>
          <p:spPr bwMode="auto">
            <a:xfrm>
              <a:off x="2772" y="2004"/>
              <a:ext cx="36" cy="48"/>
            </a:xfrm>
            <a:custGeom>
              <a:avLst/>
              <a:gdLst>
                <a:gd name="T0" fmla="*/ 24 w 36"/>
                <a:gd name="T1" fmla="*/ 48 h 48"/>
                <a:gd name="T2" fmla="*/ 0 w 36"/>
                <a:gd name="T3" fmla="*/ 48 h 48"/>
                <a:gd name="T4" fmla="*/ 0 w 36"/>
                <a:gd name="T5" fmla="*/ 18 h 48"/>
                <a:gd name="T6" fmla="*/ 0 w 36"/>
                <a:gd name="T7" fmla="*/ 0 h 48"/>
                <a:gd name="T8" fmla="*/ 36 w 36"/>
                <a:gd name="T9" fmla="*/ 0 h 48"/>
                <a:gd name="T10" fmla="*/ 36 w 36"/>
                <a:gd name="T11" fmla="*/ 36 h 48"/>
                <a:gd name="T12" fmla="*/ 36 w 36"/>
                <a:gd name="T13" fmla="*/ 48 h 48"/>
                <a:gd name="T14" fmla="*/ 24 w 36"/>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8">
                  <a:moveTo>
                    <a:pt x="24" y="48"/>
                  </a:moveTo>
                  <a:lnTo>
                    <a:pt x="0" y="48"/>
                  </a:lnTo>
                  <a:lnTo>
                    <a:pt x="0" y="18"/>
                  </a:lnTo>
                  <a:lnTo>
                    <a:pt x="0" y="0"/>
                  </a:lnTo>
                  <a:lnTo>
                    <a:pt x="36" y="0"/>
                  </a:lnTo>
                  <a:lnTo>
                    <a:pt x="36" y="36"/>
                  </a:lnTo>
                  <a:lnTo>
                    <a:pt x="36" y="48"/>
                  </a:lnTo>
                  <a:lnTo>
                    <a:pt x="24"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52" name="Freeform 1380"/>
            <p:cNvSpPr>
              <a:spLocks/>
            </p:cNvSpPr>
            <p:nvPr/>
          </p:nvSpPr>
          <p:spPr bwMode="auto">
            <a:xfrm>
              <a:off x="2640" y="2004"/>
              <a:ext cx="48" cy="36"/>
            </a:xfrm>
            <a:custGeom>
              <a:avLst/>
              <a:gdLst>
                <a:gd name="T0" fmla="*/ 6 w 48"/>
                <a:gd name="T1" fmla="*/ 36 h 36"/>
                <a:gd name="T2" fmla="*/ 6 w 48"/>
                <a:gd name="T3" fmla="*/ 24 h 36"/>
                <a:gd name="T4" fmla="*/ 0 w 48"/>
                <a:gd name="T5" fmla="*/ 24 h 36"/>
                <a:gd name="T6" fmla="*/ 6 w 48"/>
                <a:gd name="T7" fmla="*/ 0 h 36"/>
                <a:gd name="T8" fmla="*/ 48 w 48"/>
                <a:gd name="T9" fmla="*/ 0 h 36"/>
                <a:gd name="T10" fmla="*/ 48 w 48"/>
                <a:gd name="T11" fmla="*/ 36 h 36"/>
                <a:gd name="T12" fmla="*/ 30 w 48"/>
                <a:gd name="T13" fmla="*/ 36 h 36"/>
                <a:gd name="T14" fmla="*/ 24 w 48"/>
                <a:gd name="T15" fmla="*/ 36 h 36"/>
                <a:gd name="T16" fmla="*/ 6 w 4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6" y="36"/>
                  </a:moveTo>
                  <a:lnTo>
                    <a:pt x="6" y="24"/>
                  </a:lnTo>
                  <a:lnTo>
                    <a:pt x="0" y="24"/>
                  </a:lnTo>
                  <a:lnTo>
                    <a:pt x="6" y="0"/>
                  </a:lnTo>
                  <a:lnTo>
                    <a:pt x="48" y="0"/>
                  </a:lnTo>
                  <a:lnTo>
                    <a:pt x="48" y="36"/>
                  </a:lnTo>
                  <a:lnTo>
                    <a:pt x="30" y="36"/>
                  </a:lnTo>
                  <a:lnTo>
                    <a:pt x="24" y="36"/>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53" name="Freeform 1381"/>
            <p:cNvSpPr>
              <a:spLocks/>
            </p:cNvSpPr>
            <p:nvPr/>
          </p:nvSpPr>
          <p:spPr bwMode="auto">
            <a:xfrm>
              <a:off x="2208" y="1980"/>
              <a:ext cx="48" cy="42"/>
            </a:xfrm>
            <a:custGeom>
              <a:avLst/>
              <a:gdLst>
                <a:gd name="T0" fmla="*/ 0 w 48"/>
                <a:gd name="T1" fmla="*/ 36 h 42"/>
                <a:gd name="T2" fmla="*/ 6 w 48"/>
                <a:gd name="T3" fmla="*/ 24 h 42"/>
                <a:gd name="T4" fmla="*/ 6 w 48"/>
                <a:gd name="T5" fmla="*/ 0 h 42"/>
                <a:gd name="T6" fmla="*/ 48 w 48"/>
                <a:gd name="T7" fmla="*/ 6 h 42"/>
                <a:gd name="T8" fmla="*/ 48 w 48"/>
                <a:gd name="T9" fmla="*/ 30 h 42"/>
                <a:gd name="T10" fmla="*/ 48 w 48"/>
                <a:gd name="T11" fmla="*/ 42 h 42"/>
                <a:gd name="T12" fmla="*/ 36 w 48"/>
                <a:gd name="T13" fmla="*/ 36 h 42"/>
                <a:gd name="T14" fmla="*/ 36 w 48"/>
                <a:gd name="T15" fmla="*/ 42 h 42"/>
                <a:gd name="T16" fmla="*/ 18 w 48"/>
                <a:gd name="T17" fmla="*/ 42 h 42"/>
                <a:gd name="T18" fmla="*/ 12 w 48"/>
                <a:gd name="T19" fmla="*/ 42 h 42"/>
                <a:gd name="T20" fmla="*/ 6 w 48"/>
                <a:gd name="T21" fmla="*/ 42 h 42"/>
                <a:gd name="T22" fmla="*/ 0 w 48"/>
                <a:gd name="T2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2">
                  <a:moveTo>
                    <a:pt x="0" y="36"/>
                  </a:moveTo>
                  <a:lnTo>
                    <a:pt x="6" y="24"/>
                  </a:lnTo>
                  <a:lnTo>
                    <a:pt x="6" y="0"/>
                  </a:lnTo>
                  <a:lnTo>
                    <a:pt x="48" y="6"/>
                  </a:lnTo>
                  <a:lnTo>
                    <a:pt x="48" y="30"/>
                  </a:lnTo>
                  <a:lnTo>
                    <a:pt x="48" y="42"/>
                  </a:lnTo>
                  <a:lnTo>
                    <a:pt x="36" y="36"/>
                  </a:lnTo>
                  <a:lnTo>
                    <a:pt x="36" y="42"/>
                  </a:lnTo>
                  <a:lnTo>
                    <a:pt x="18" y="42"/>
                  </a:lnTo>
                  <a:lnTo>
                    <a:pt x="12" y="42"/>
                  </a:lnTo>
                  <a:lnTo>
                    <a:pt x="6" y="42"/>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54" name="Freeform 1382"/>
            <p:cNvSpPr>
              <a:spLocks/>
            </p:cNvSpPr>
            <p:nvPr/>
          </p:nvSpPr>
          <p:spPr bwMode="auto">
            <a:xfrm>
              <a:off x="4308" y="1854"/>
              <a:ext cx="42" cy="42"/>
            </a:xfrm>
            <a:custGeom>
              <a:avLst/>
              <a:gdLst>
                <a:gd name="T0" fmla="*/ 0 w 42"/>
                <a:gd name="T1" fmla="*/ 18 h 42"/>
                <a:gd name="T2" fmla="*/ 0 w 42"/>
                <a:gd name="T3" fmla="*/ 12 h 42"/>
                <a:gd name="T4" fmla="*/ 0 w 42"/>
                <a:gd name="T5" fmla="*/ 6 h 42"/>
                <a:gd name="T6" fmla="*/ 6 w 42"/>
                <a:gd name="T7" fmla="*/ 0 h 42"/>
                <a:gd name="T8" fmla="*/ 6 w 42"/>
                <a:gd name="T9" fmla="*/ 6 h 42"/>
                <a:gd name="T10" fmla="*/ 12 w 42"/>
                <a:gd name="T11" fmla="*/ 6 h 42"/>
                <a:gd name="T12" fmla="*/ 42 w 42"/>
                <a:gd name="T13" fmla="*/ 24 h 42"/>
                <a:gd name="T14" fmla="*/ 42 w 42"/>
                <a:gd name="T15" fmla="*/ 42 h 42"/>
                <a:gd name="T16" fmla="*/ 24 w 42"/>
                <a:gd name="T17" fmla="*/ 30 h 42"/>
                <a:gd name="T18" fmla="*/ 6 w 42"/>
                <a:gd name="T19" fmla="*/ 30 h 42"/>
                <a:gd name="T20" fmla="*/ 0 w 42"/>
                <a:gd name="T2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18"/>
                  </a:moveTo>
                  <a:lnTo>
                    <a:pt x="0" y="12"/>
                  </a:lnTo>
                  <a:lnTo>
                    <a:pt x="0" y="6"/>
                  </a:lnTo>
                  <a:lnTo>
                    <a:pt x="6" y="0"/>
                  </a:lnTo>
                  <a:lnTo>
                    <a:pt x="6" y="6"/>
                  </a:lnTo>
                  <a:lnTo>
                    <a:pt x="12" y="6"/>
                  </a:lnTo>
                  <a:lnTo>
                    <a:pt x="42" y="24"/>
                  </a:lnTo>
                  <a:lnTo>
                    <a:pt x="42" y="42"/>
                  </a:lnTo>
                  <a:lnTo>
                    <a:pt x="24" y="30"/>
                  </a:lnTo>
                  <a:lnTo>
                    <a:pt x="6" y="30"/>
                  </a:lnTo>
                  <a:lnTo>
                    <a:pt x="0"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55" name="Freeform 1383"/>
            <p:cNvSpPr>
              <a:spLocks/>
            </p:cNvSpPr>
            <p:nvPr/>
          </p:nvSpPr>
          <p:spPr bwMode="auto">
            <a:xfrm>
              <a:off x="3318" y="1986"/>
              <a:ext cx="48" cy="36"/>
            </a:xfrm>
            <a:custGeom>
              <a:avLst/>
              <a:gdLst>
                <a:gd name="T0" fmla="*/ 12 w 48"/>
                <a:gd name="T1" fmla="*/ 36 h 36"/>
                <a:gd name="T2" fmla="*/ 6 w 48"/>
                <a:gd name="T3" fmla="*/ 36 h 36"/>
                <a:gd name="T4" fmla="*/ 0 w 48"/>
                <a:gd name="T5" fmla="*/ 12 h 36"/>
                <a:gd name="T6" fmla="*/ 6 w 48"/>
                <a:gd name="T7" fmla="*/ 12 h 36"/>
                <a:gd name="T8" fmla="*/ 12 w 48"/>
                <a:gd name="T9" fmla="*/ 12 h 36"/>
                <a:gd name="T10" fmla="*/ 12 w 48"/>
                <a:gd name="T11" fmla="*/ 6 h 36"/>
                <a:gd name="T12" fmla="*/ 18 w 48"/>
                <a:gd name="T13" fmla="*/ 6 h 36"/>
                <a:gd name="T14" fmla="*/ 24 w 48"/>
                <a:gd name="T15" fmla="*/ 6 h 36"/>
                <a:gd name="T16" fmla="*/ 30 w 48"/>
                <a:gd name="T17" fmla="*/ 0 h 36"/>
                <a:gd name="T18" fmla="*/ 36 w 48"/>
                <a:gd name="T19" fmla="*/ 6 h 36"/>
                <a:gd name="T20" fmla="*/ 36 w 48"/>
                <a:gd name="T21" fmla="*/ 0 h 36"/>
                <a:gd name="T22" fmla="*/ 48 w 48"/>
                <a:gd name="T23" fmla="*/ 0 h 36"/>
                <a:gd name="T24" fmla="*/ 48 w 48"/>
                <a:gd name="T25" fmla="*/ 6 h 36"/>
                <a:gd name="T26" fmla="*/ 48 w 48"/>
                <a:gd name="T27" fmla="*/ 30 h 36"/>
                <a:gd name="T28" fmla="*/ 12 w 48"/>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6">
                  <a:moveTo>
                    <a:pt x="12" y="36"/>
                  </a:moveTo>
                  <a:lnTo>
                    <a:pt x="6" y="36"/>
                  </a:lnTo>
                  <a:lnTo>
                    <a:pt x="0" y="12"/>
                  </a:lnTo>
                  <a:lnTo>
                    <a:pt x="6" y="12"/>
                  </a:lnTo>
                  <a:lnTo>
                    <a:pt x="12" y="12"/>
                  </a:lnTo>
                  <a:lnTo>
                    <a:pt x="12" y="6"/>
                  </a:lnTo>
                  <a:lnTo>
                    <a:pt x="18" y="6"/>
                  </a:lnTo>
                  <a:lnTo>
                    <a:pt x="24" y="6"/>
                  </a:lnTo>
                  <a:lnTo>
                    <a:pt x="30" y="0"/>
                  </a:lnTo>
                  <a:lnTo>
                    <a:pt x="36" y="6"/>
                  </a:lnTo>
                  <a:lnTo>
                    <a:pt x="36" y="0"/>
                  </a:lnTo>
                  <a:lnTo>
                    <a:pt x="48" y="0"/>
                  </a:lnTo>
                  <a:lnTo>
                    <a:pt x="48" y="6"/>
                  </a:lnTo>
                  <a:lnTo>
                    <a:pt x="48" y="30"/>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56" name="Freeform 1384"/>
            <p:cNvSpPr>
              <a:spLocks/>
            </p:cNvSpPr>
            <p:nvPr/>
          </p:nvSpPr>
          <p:spPr bwMode="auto">
            <a:xfrm>
              <a:off x="3810" y="1938"/>
              <a:ext cx="48" cy="36"/>
            </a:xfrm>
            <a:custGeom>
              <a:avLst/>
              <a:gdLst>
                <a:gd name="T0" fmla="*/ 0 w 48"/>
                <a:gd name="T1" fmla="*/ 24 h 36"/>
                <a:gd name="T2" fmla="*/ 6 w 48"/>
                <a:gd name="T3" fmla="*/ 18 h 36"/>
                <a:gd name="T4" fmla="*/ 12 w 48"/>
                <a:gd name="T5" fmla="*/ 18 h 36"/>
                <a:gd name="T6" fmla="*/ 6 w 48"/>
                <a:gd name="T7" fmla="*/ 12 h 36"/>
                <a:gd name="T8" fmla="*/ 12 w 48"/>
                <a:gd name="T9" fmla="*/ 6 h 36"/>
                <a:gd name="T10" fmla="*/ 12 w 48"/>
                <a:gd name="T11" fmla="*/ 0 h 36"/>
                <a:gd name="T12" fmla="*/ 18 w 48"/>
                <a:gd name="T13" fmla="*/ 6 h 36"/>
                <a:gd name="T14" fmla="*/ 24 w 48"/>
                <a:gd name="T15" fmla="*/ 6 h 36"/>
                <a:gd name="T16" fmla="*/ 30 w 48"/>
                <a:gd name="T17" fmla="*/ 12 h 36"/>
                <a:gd name="T18" fmla="*/ 42 w 48"/>
                <a:gd name="T19" fmla="*/ 12 h 36"/>
                <a:gd name="T20" fmla="*/ 48 w 48"/>
                <a:gd name="T21" fmla="*/ 24 h 36"/>
                <a:gd name="T22" fmla="*/ 42 w 48"/>
                <a:gd name="T23" fmla="*/ 24 h 36"/>
                <a:gd name="T24" fmla="*/ 42 w 48"/>
                <a:gd name="T25" fmla="*/ 30 h 36"/>
                <a:gd name="T26" fmla="*/ 36 w 48"/>
                <a:gd name="T27" fmla="*/ 30 h 36"/>
                <a:gd name="T28" fmla="*/ 30 w 48"/>
                <a:gd name="T29" fmla="*/ 36 h 36"/>
                <a:gd name="T30" fmla="*/ 30 w 48"/>
                <a:gd name="T31" fmla="*/ 30 h 36"/>
                <a:gd name="T32" fmla="*/ 24 w 48"/>
                <a:gd name="T33" fmla="*/ 30 h 36"/>
                <a:gd name="T34" fmla="*/ 18 w 48"/>
                <a:gd name="T35" fmla="*/ 30 h 36"/>
                <a:gd name="T36" fmla="*/ 18 w 48"/>
                <a:gd name="T37" fmla="*/ 24 h 36"/>
                <a:gd name="T38" fmla="*/ 12 w 48"/>
                <a:gd name="T39" fmla="*/ 30 h 36"/>
                <a:gd name="T40" fmla="*/ 12 w 48"/>
                <a:gd name="T41" fmla="*/ 36 h 36"/>
                <a:gd name="T42" fmla="*/ 6 w 48"/>
                <a:gd name="T43" fmla="*/ 30 h 36"/>
                <a:gd name="T44" fmla="*/ 0 w 48"/>
                <a:gd name="T4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6">
                  <a:moveTo>
                    <a:pt x="0" y="24"/>
                  </a:moveTo>
                  <a:lnTo>
                    <a:pt x="6" y="18"/>
                  </a:lnTo>
                  <a:lnTo>
                    <a:pt x="12" y="18"/>
                  </a:lnTo>
                  <a:lnTo>
                    <a:pt x="6" y="12"/>
                  </a:lnTo>
                  <a:lnTo>
                    <a:pt x="12" y="6"/>
                  </a:lnTo>
                  <a:lnTo>
                    <a:pt x="12" y="0"/>
                  </a:lnTo>
                  <a:lnTo>
                    <a:pt x="18" y="6"/>
                  </a:lnTo>
                  <a:lnTo>
                    <a:pt x="24" y="6"/>
                  </a:lnTo>
                  <a:lnTo>
                    <a:pt x="30" y="12"/>
                  </a:lnTo>
                  <a:lnTo>
                    <a:pt x="42" y="12"/>
                  </a:lnTo>
                  <a:lnTo>
                    <a:pt x="48" y="24"/>
                  </a:lnTo>
                  <a:lnTo>
                    <a:pt x="42" y="24"/>
                  </a:lnTo>
                  <a:lnTo>
                    <a:pt x="42" y="30"/>
                  </a:lnTo>
                  <a:lnTo>
                    <a:pt x="36" y="30"/>
                  </a:lnTo>
                  <a:lnTo>
                    <a:pt x="30" y="36"/>
                  </a:lnTo>
                  <a:lnTo>
                    <a:pt x="30" y="30"/>
                  </a:lnTo>
                  <a:lnTo>
                    <a:pt x="24" y="30"/>
                  </a:lnTo>
                  <a:lnTo>
                    <a:pt x="18" y="30"/>
                  </a:lnTo>
                  <a:lnTo>
                    <a:pt x="18" y="24"/>
                  </a:lnTo>
                  <a:lnTo>
                    <a:pt x="12" y="30"/>
                  </a:lnTo>
                  <a:lnTo>
                    <a:pt x="12" y="36"/>
                  </a:lnTo>
                  <a:lnTo>
                    <a:pt x="6" y="30"/>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57" name="Freeform 1385"/>
            <p:cNvSpPr>
              <a:spLocks/>
            </p:cNvSpPr>
            <p:nvPr/>
          </p:nvSpPr>
          <p:spPr bwMode="auto">
            <a:xfrm>
              <a:off x="1608" y="1908"/>
              <a:ext cx="156" cy="54"/>
            </a:xfrm>
            <a:custGeom>
              <a:avLst/>
              <a:gdLst>
                <a:gd name="T0" fmla="*/ 150 w 156"/>
                <a:gd name="T1" fmla="*/ 54 h 54"/>
                <a:gd name="T2" fmla="*/ 138 w 156"/>
                <a:gd name="T3" fmla="*/ 54 h 54"/>
                <a:gd name="T4" fmla="*/ 36 w 156"/>
                <a:gd name="T5" fmla="*/ 36 h 54"/>
                <a:gd name="T6" fmla="*/ 0 w 156"/>
                <a:gd name="T7" fmla="*/ 36 h 54"/>
                <a:gd name="T8" fmla="*/ 6 w 156"/>
                <a:gd name="T9" fmla="*/ 6 h 54"/>
                <a:gd name="T10" fmla="*/ 12 w 156"/>
                <a:gd name="T11" fmla="*/ 0 h 54"/>
                <a:gd name="T12" fmla="*/ 18 w 156"/>
                <a:gd name="T13" fmla="*/ 0 h 54"/>
                <a:gd name="T14" fmla="*/ 48 w 156"/>
                <a:gd name="T15" fmla="*/ 6 h 54"/>
                <a:gd name="T16" fmla="*/ 144 w 156"/>
                <a:gd name="T17" fmla="*/ 18 h 54"/>
                <a:gd name="T18" fmla="*/ 150 w 156"/>
                <a:gd name="T19" fmla="*/ 24 h 54"/>
                <a:gd name="T20" fmla="*/ 144 w 156"/>
                <a:gd name="T21" fmla="*/ 24 h 54"/>
                <a:gd name="T22" fmla="*/ 150 w 156"/>
                <a:gd name="T23" fmla="*/ 30 h 54"/>
                <a:gd name="T24" fmla="*/ 144 w 156"/>
                <a:gd name="T25" fmla="*/ 30 h 54"/>
                <a:gd name="T26" fmla="*/ 144 w 156"/>
                <a:gd name="T27" fmla="*/ 36 h 54"/>
                <a:gd name="T28" fmla="*/ 150 w 156"/>
                <a:gd name="T29" fmla="*/ 30 h 54"/>
                <a:gd name="T30" fmla="*/ 150 w 156"/>
                <a:gd name="T31" fmla="*/ 36 h 54"/>
                <a:gd name="T32" fmla="*/ 150 w 156"/>
                <a:gd name="T33" fmla="*/ 42 h 54"/>
                <a:gd name="T34" fmla="*/ 150 w 156"/>
                <a:gd name="T35" fmla="*/ 48 h 54"/>
                <a:gd name="T36" fmla="*/ 156 w 156"/>
                <a:gd name="T37" fmla="*/ 48 h 54"/>
                <a:gd name="T38" fmla="*/ 150 w 156"/>
                <a:gd name="T39" fmla="*/ 48 h 54"/>
                <a:gd name="T40" fmla="*/ 156 w 156"/>
                <a:gd name="T41" fmla="*/ 48 h 54"/>
                <a:gd name="T42" fmla="*/ 150 w 156"/>
                <a:gd name="T43" fmla="*/ 48 h 54"/>
                <a:gd name="T44" fmla="*/ 150 w 156"/>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54">
                  <a:moveTo>
                    <a:pt x="150" y="54"/>
                  </a:moveTo>
                  <a:lnTo>
                    <a:pt x="138" y="54"/>
                  </a:lnTo>
                  <a:lnTo>
                    <a:pt x="36" y="36"/>
                  </a:lnTo>
                  <a:lnTo>
                    <a:pt x="0" y="36"/>
                  </a:lnTo>
                  <a:lnTo>
                    <a:pt x="6" y="6"/>
                  </a:lnTo>
                  <a:lnTo>
                    <a:pt x="12" y="0"/>
                  </a:lnTo>
                  <a:lnTo>
                    <a:pt x="18" y="0"/>
                  </a:lnTo>
                  <a:lnTo>
                    <a:pt x="48" y="6"/>
                  </a:lnTo>
                  <a:lnTo>
                    <a:pt x="144" y="18"/>
                  </a:lnTo>
                  <a:lnTo>
                    <a:pt x="150" y="24"/>
                  </a:lnTo>
                  <a:lnTo>
                    <a:pt x="144" y="24"/>
                  </a:lnTo>
                  <a:lnTo>
                    <a:pt x="150" y="30"/>
                  </a:lnTo>
                  <a:lnTo>
                    <a:pt x="144" y="30"/>
                  </a:lnTo>
                  <a:lnTo>
                    <a:pt x="144" y="36"/>
                  </a:lnTo>
                  <a:lnTo>
                    <a:pt x="150" y="30"/>
                  </a:lnTo>
                  <a:lnTo>
                    <a:pt x="150" y="36"/>
                  </a:lnTo>
                  <a:lnTo>
                    <a:pt x="150" y="42"/>
                  </a:lnTo>
                  <a:lnTo>
                    <a:pt x="150" y="48"/>
                  </a:lnTo>
                  <a:lnTo>
                    <a:pt x="156" y="48"/>
                  </a:lnTo>
                  <a:lnTo>
                    <a:pt x="150" y="48"/>
                  </a:lnTo>
                  <a:lnTo>
                    <a:pt x="156" y="48"/>
                  </a:lnTo>
                  <a:lnTo>
                    <a:pt x="150" y="48"/>
                  </a:lnTo>
                  <a:lnTo>
                    <a:pt x="15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58" name="Freeform 1386"/>
            <p:cNvSpPr>
              <a:spLocks/>
            </p:cNvSpPr>
            <p:nvPr/>
          </p:nvSpPr>
          <p:spPr bwMode="auto">
            <a:xfrm>
              <a:off x="1566" y="1896"/>
              <a:ext cx="54" cy="48"/>
            </a:xfrm>
            <a:custGeom>
              <a:avLst/>
              <a:gdLst>
                <a:gd name="T0" fmla="*/ 0 w 54"/>
                <a:gd name="T1" fmla="*/ 36 h 48"/>
                <a:gd name="T2" fmla="*/ 6 w 54"/>
                <a:gd name="T3" fmla="*/ 30 h 48"/>
                <a:gd name="T4" fmla="*/ 6 w 54"/>
                <a:gd name="T5" fmla="*/ 24 h 48"/>
                <a:gd name="T6" fmla="*/ 12 w 54"/>
                <a:gd name="T7" fmla="*/ 24 h 48"/>
                <a:gd name="T8" fmla="*/ 12 w 54"/>
                <a:gd name="T9" fmla="*/ 18 h 48"/>
                <a:gd name="T10" fmla="*/ 6 w 54"/>
                <a:gd name="T11" fmla="*/ 18 h 48"/>
                <a:gd name="T12" fmla="*/ 6 w 54"/>
                <a:gd name="T13" fmla="*/ 12 h 48"/>
                <a:gd name="T14" fmla="*/ 0 w 54"/>
                <a:gd name="T15" fmla="*/ 12 h 48"/>
                <a:gd name="T16" fmla="*/ 0 w 54"/>
                <a:gd name="T17" fmla="*/ 6 h 48"/>
                <a:gd name="T18" fmla="*/ 0 w 54"/>
                <a:gd name="T19" fmla="*/ 0 h 48"/>
                <a:gd name="T20" fmla="*/ 36 w 54"/>
                <a:gd name="T21" fmla="*/ 6 h 48"/>
                <a:gd name="T22" fmla="*/ 54 w 54"/>
                <a:gd name="T23" fmla="*/ 12 h 48"/>
                <a:gd name="T24" fmla="*/ 48 w 54"/>
                <a:gd name="T25" fmla="*/ 18 h 48"/>
                <a:gd name="T26" fmla="*/ 42 w 54"/>
                <a:gd name="T27" fmla="*/ 48 h 48"/>
                <a:gd name="T28" fmla="*/ 36 w 54"/>
                <a:gd name="T29" fmla="*/ 42 h 48"/>
                <a:gd name="T30" fmla="*/ 30 w 54"/>
                <a:gd name="T31" fmla="*/ 42 h 48"/>
                <a:gd name="T32" fmla="*/ 0 w 54"/>
                <a:gd name="T3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8">
                  <a:moveTo>
                    <a:pt x="0" y="36"/>
                  </a:moveTo>
                  <a:lnTo>
                    <a:pt x="6" y="30"/>
                  </a:lnTo>
                  <a:lnTo>
                    <a:pt x="6" y="24"/>
                  </a:lnTo>
                  <a:lnTo>
                    <a:pt x="12" y="24"/>
                  </a:lnTo>
                  <a:lnTo>
                    <a:pt x="12" y="18"/>
                  </a:lnTo>
                  <a:lnTo>
                    <a:pt x="6" y="18"/>
                  </a:lnTo>
                  <a:lnTo>
                    <a:pt x="6" y="12"/>
                  </a:lnTo>
                  <a:lnTo>
                    <a:pt x="0" y="12"/>
                  </a:lnTo>
                  <a:lnTo>
                    <a:pt x="0" y="6"/>
                  </a:lnTo>
                  <a:lnTo>
                    <a:pt x="0" y="0"/>
                  </a:lnTo>
                  <a:lnTo>
                    <a:pt x="36" y="6"/>
                  </a:lnTo>
                  <a:lnTo>
                    <a:pt x="54" y="12"/>
                  </a:lnTo>
                  <a:lnTo>
                    <a:pt x="48" y="18"/>
                  </a:lnTo>
                  <a:lnTo>
                    <a:pt x="42" y="48"/>
                  </a:lnTo>
                  <a:lnTo>
                    <a:pt x="36" y="42"/>
                  </a:lnTo>
                  <a:lnTo>
                    <a:pt x="30" y="42"/>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59" name="Freeform 1387"/>
            <p:cNvSpPr>
              <a:spLocks/>
            </p:cNvSpPr>
            <p:nvPr/>
          </p:nvSpPr>
          <p:spPr bwMode="auto">
            <a:xfrm>
              <a:off x="918" y="1770"/>
              <a:ext cx="78" cy="60"/>
            </a:xfrm>
            <a:custGeom>
              <a:avLst/>
              <a:gdLst>
                <a:gd name="T0" fmla="*/ 18 w 78"/>
                <a:gd name="T1" fmla="*/ 60 h 60"/>
                <a:gd name="T2" fmla="*/ 0 w 78"/>
                <a:gd name="T3" fmla="*/ 30 h 60"/>
                <a:gd name="T4" fmla="*/ 0 w 78"/>
                <a:gd name="T5" fmla="*/ 12 h 60"/>
                <a:gd name="T6" fmla="*/ 6 w 78"/>
                <a:gd name="T7" fmla="*/ 12 h 60"/>
                <a:gd name="T8" fmla="*/ 12 w 78"/>
                <a:gd name="T9" fmla="*/ 18 h 60"/>
                <a:gd name="T10" fmla="*/ 12 w 78"/>
                <a:gd name="T11" fmla="*/ 12 h 60"/>
                <a:gd name="T12" fmla="*/ 18 w 78"/>
                <a:gd name="T13" fmla="*/ 12 h 60"/>
                <a:gd name="T14" fmla="*/ 30 w 78"/>
                <a:gd name="T15" fmla="*/ 12 h 60"/>
                <a:gd name="T16" fmla="*/ 36 w 78"/>
                <a:gd name="T17" fmla="*/ 6 h 60"/>
                <a:gd name="T18" fmla="*/ 42 w 78"/>
                <a:gd name="T19" fmla="*/ 0 h 60"/>
                <a:gd name="T20" fmla="*/ 48 w 78"/>
                <a:gd name="T21" fmla="*/ 0 h 60"/>
                <a:gd name="T22" fmla="*/ 60 w 78"/>
                <a:gd name="T23" fmla="*/ 0 h 60"/>
                <a:gd name="T24" fmla="*/ 66 w 78"/>
                <a:gd name="T25" fmla="*/ 0 h 60"/>
                <a:gd name="T26" fmla="*/ 72 w 78"/>
                <a:gd name="T27" fmla="*/ 6 h 60"/>
                <a:gd name="T28" fmla="*/ 78 w 78"/>
                <a:gd name="T29" fmla="*/ 6 h 60"/>
                <a:gd name="T30" fmla="*/ 78 w 78"/>
                <a:gd name="T31" fmla="*/ 12 h 60"/>
                <a:gd name="T32" fmla="*/ 72 w 78"/>
                <a:gd name="T33" fmla="*/ 12 h 60"/>
                <a:gd name="T34" fmla="*/ 66 w 78"/>
                <a:gd name="T35" fmla="*/ 12 h 60"/>
                <a:gd name="T36" fmla="*/ 48 w 78"/>
                <a:gd name="T37" fmla="*/ 30 h 60"/>
                <a:gd name="T38" fmla="*/ 42 w 78"/>
                <a:gd name="T39" fmla="*/ 36 h 60"/>
                <a:gd name="T40" fmla="*/ 36 w 78"/>
                <a:gd name="T41" fmla="*/ 42 h 60"/>
                <a:gd name="T42" fmla="*/ 30 w 78"/>
                <a:gd name="T43" fmla="*/ 42 h 60"/>
                <a:gd name="T44" fmla="*/ 30 w 78"/>
                <a:gd name="T45" fmla="*/ 48 h 60"/>
                <a:gd name="T46" fmla="*/ 30 w 78"/>
                <a:gd name="T47" fmla="*/ 54 h 60"/>
                <a:gd name="T48" fmla="*/ 24 w 78"/>
                <a:gd name="T49" fmla="*/ 54 h 60"/>
                <a:gd name="T50" fmla="*/ 18 w 78"/>
                <a:gd name="T51" fmla="*/ 54 h 60"/>
                <a:gd name="T52" fmla="*/ 18 w 78"/>
                <a:gd name="T5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0">
                  <a:moveTo>
                    <a:pt x="18" y="60"/>
                  </a:moveTo>
                  <a:lnTo>
                    <a:pt x="0" y="30"/>
                  </a:lnTo>
                  <a:lnTo>
                    <a:pt x="0" y="12"/>
                  </a:lnTo>
                  <a:lnTo>
                    <a:pt x="6" y="12"/>
                  </a:lnTo>
                  <a:lnTo>
                    <a:pt x="12" y="18"/>
                  </a:lnTo>
                  <a:lnTo>
                    <a:pt x="12" y="12"/>
                  </a:lnTo>
                  <a:lnTo>
                    <a:pt x="18" y="12"/>
                  </a:lnTo>
                  <a:lnTo>
                    <a:pt x="30" y="12"/>
                  </a:lnTo>
                  <a:lnTo>
                    <a:pt x="36" y="6"/>
                  </a:lnTo>
                  <a:lnTo>
                    <a:pt x="42" y="0"/>
                  </a:lnTo>
                  <a:lnTo>
                    <a:pt x="48" y="0"/>
                  </a:lnTo>
                  <a:lnTo>
                    <a:pt x="60" y="0"/>
                  </a:lnTo>
                  <a:lnTo>
                    <a:pt x="66" y="0"/>
                  </a:lnTo>
                  <a:lnTo>
                    <a:pt x="72" y="6"/>
                  </a:lnTo>
                  <a:lnTo>
                    <a:pt x="78" y="6"/>
                  </a:lnTo>
                  <a:lnTo>
                    <a:pt x="78" y="12"/>
                  </a:lnTo>
                  <a:lnTo>
                    <a:pt x="72" y="12"/>
                  </a:lnTo>
                  <a:lnTo>
                    <a:pt x="66" y="12"/>
                  </a:lnTo>
                  <a:lnTo>
                    <a:pt x="48" y="30"/>
                  </a:lnTo>
                  <a:lnTo>
                    <a:pt x="42" y="36"/>
                  </a:lnTo>
                  <a:lnTo>
                    <a:pt x="36" y="42"/>
                  </a:lnTo>
                  <a:lnTo>
                    <a:pt x="30" y="42"/>
                  </a:lnTo>
                  <a:lnTo>
                    <a:pt x="30" y="48"/>
                  </a:lnTo>
                  <a:lnTo>
                    <a:pt x="30" y="54"/>
                  </a:lnTo>
                  <a:lnTo>
                    <a:pt x="24" y="54"/>
                  </a:lnTo>
                  <a:lnTo>
                    <a:pt x="18" y="54"/>
                  </a:lnTo>
                  <a:lnTo>
                    <a:pt x="18" y="6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60" name="Freeform 1388"/>
            <p:cNvSpPr>
              <a:spLocks/>
            </p:cNvSpPr>
            <p:nvPr/>
          </p:nvSpPr>
          <p:spPr bwMode="auto">
            <a:xfrm>
              <a:off x="3852" y="1938"/>
              <a:ext cx="18" cy="24"/>
            </a:xfrm>
            <a:custGeom>
              <a:avLst/>
              <a:gdLst>
                <a:gd name="T0" fmla="*/ 6 w 18"/>
                <a:gd name="T1" fmla="*/ 24 h 24"/>
                <a:gd name="T2" fmla="*/ 0 w 18"/>
                <a:gd name="T3" fmla="*/ 12 h 24"/>
                <a:gd name="T4" fmla="*/ 0 w 18"/>
                <a:gd name="T5" fmla="*/ 6 h 24"/>
                <a:gd name="T6" fmla="*/ 12 w 18"/>
                <a:gd name="T7" fmla="*/ 0 h 24"/>
                <a:gd name="T8" fmla="*/ 18 w 18"/>
                <a:gd name="T9" fmla="*/ 6 h 24"/>
                <a:gd name="T10" fmla="*/ 18 w 18"/>
                <a:gd name="T11" fmla="*/ 12 h 24"/>
                <a:gd name="T12" fmla="*/ 18 w 18"/>
                <a:gd name="T13" fmla="*/ 18 h 24"/>
                <a:gd name="T14" fmla="*/ 18 w 18"/>
                <a:gd name="T15" fmla="*/ 24 h 24"/>
                <a:gd name="T16" fmla="*/ 18 w 18"/>
                <a:gd name="T17" fmla="*/ 18 h 24"/>
                <a:gd name="T18" fmla="*/ 12 w 18"/>
                <a:gd name="T19" fmla="*/ 24 h 24"/>
                <a:gd name="T20" fmla="*/ 6 w 18"/>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4">
                  <a:moveTo>
                    <a:pt x="6" y="24"/>
                  </a:moveTo>
                  <a:lnTo>
                    <a:pt x="0" y="12"/>
                  </a:lnTo>
                  <a:lnTo>
                    <a:pt x="0" y="6"/>
                  </a:lnTo>
                  <a:lnTo>
                    <a:pt x="12" y="0"/>
                  </a:lnTo>
                  <a:lnTo>
                    <a:pt x="18" y="6"/>
                  </a:lnTo>
                  <a:lnTo>
                    <a:pt x="18" y="12"/>
                  </a:lnTo>
                  <a:lnTo>
                    <a:pt x="18" y="18"/>
                  </a:lnTo>
                  <a:lnTo>
                    <a:pt x="18" y="24"/>
                  </a:lnTo>
                  <a:lnTo>
                    <a:pt x="18" y="18"/>
                  </a:lnTo>
                  <a:lnTo>
                    <a:pt x="12" y="24"/>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61" name="Freeform 1389"/>
            <p:cNvSpPr>
              <a:spLocks/>
            </p:cNvSpPr>
            <p:nvPr/>
          </p:nvSpPr>
          <p:spPr bwMode="auto">
            <a:xfrm>
              <a:off x="3240" y="1998"/>
              <a:ext cx="42" cy="48"/>
            </a:xfrm>
            <a:custGeom>
              <a:avLst/>
              <a:gdLst>
                <a:gd name="T0" fmla="*/ 12 w 42"/>
                <a:gd name="T1" fmla="*/ 42 h 48"/>
                <a:gd name="T2" fmla="*/ 12 w 42"/>
                <a:gd name="T3" fmla="*/ 36 h 48"/>
                <a:gd name="T4" fmla="*/ 6 w 42"/>
                <a:gd name="T5" fmla="*/ 42 h 48"/>
                <a:gd name="T6" fmla="*/ 6 w 42"/>
                <a:gd name="T7" fmla="*/ 36 h 48"/>
                <a:gd name="T8" fmla="*/ 0 w 42"/>
                <a:gd name="T9" fmla="*/ 30 h 48"/>
                <a:gd name="T10" fmla="*/ 0 w 42"/>
                <a:gd name="T11" fmla="*/ 12 h 48"/>
                <a:gd name="T12" fmla="*/ 0 w 42"/>
                <a:gd name="T13" fmla="*/ 0 h 48"/>
                <a:gd name="T14" fmla="*/ 6 w 42"/>
                <a:gd name="T15" fmla="*/ 0 h 48"/>
                <a:gd name="T16" fmla="*/ 6 w 42"/>
                <a:gd name="T17" fmla="*/ 6 h 48"/>
                <a:gd name="T18" fmla="*/ 6 w 42"/>
                <a:gd name="T19" fmla="*/ 0 h 48"/>
                <a:gd name="T20" fmla="*/ 12 w 42"/>
                <a:gd name="T21" fmla="*/ 0 h 48"/>
                <a:gd name="T22" fmla="*/ 24 w 42"/>
                <a:gd name="T23" fmla="*/ 0 h 48"/>
                <a:gd name="T24" fmla="*/ 30 w 42"/>
                <a:gd name="T25" fmla="*/ 0 h 48"/>
                <a:gd name="T26" fmla="*/ 30 w 42"/>
                <a:gd name="T27" fmla="*/ 6 h 48"/>
                <a:gd name="T28" fmla="*/ 30 w 42"/>
                <a:gd name="T29" fmla="*/ 12 h 48"/>
                <a:gd name="T30" fmla="*/ 30 w 42"/>
                <a:gd name="T31" fmla="*/ 24 h 48"/>
                <a:gd name="T32" fmla="*/ 36 w 42"/>
                <a:gd name="T33" fmla="*/ 30 h 48"/>
                <a:gd name="T34" fmla="*/ 42 w 42"/>
                <a:gd name="T35" fmla="*/ 36 h 48"/>
                <a:gd name="T36" fmla="*/ 36 w 42"/>
                <a:gd name="T37" fmla="*/ 36 h 48"/>
                <a:gd name="T38" fmla="*/ 30 w 42"/>
                <a:gd name="T39" fmla="*/ 42 h 48"/>
                <a:gd name="T40" fmla="*/ 12 w 42"/>
                <a:gd name="T41" fmla="*/ 48 h 48"/>
                <a:gd name="T42" fmla="*/ 12 w 42"/>
                <a:gd name="T4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8">
                  <a:moveTo>
                    <a:pt x="12" y="42"/>
                  </a:moveTo>
                  <a:lnTo>
                    <a:pt x="12" y="36"/>
                  </a:lnTo>
                  <a:lnTo>
                    <a:pt x="6" y="42"/>
                  </a:lnTo>
                  <a:lnTo>
                    <a:pt x="6" y="36"/>
                  </a:lnTo>
                  <a:lnTo>
                    <a:pt x="0" y="30"/>
                  </a:lnTo>
                  <a:lnTo>
                    <a:pt x="0" y="12"/>
                  </a:lnTo>
                  <a:lnTo>
                    <a:pt x="0" y="0"/>
                  </a:lnTo>
                  <a:lnTo>
                    <a:pt x="6" y="0"/>
                  </a:lnTo>
                  <a:lnTo>
                    <a:pt x="6" y="6"/>
                  </a:lnTo>
                  <a:lnTo>
                    <a:pt x="6" y="0"/>
                  </a:lnTo>
                  <a:lnTo>
                    <a:pt x="12" y="0"/>
                  </a:lnTo>
                  <a:lnTo>
                    <a:pt x="24" y="0"/>
                  </a:lnTo>
                  <a:lnTo>
                    <a:pt x="30" y="0"/>
                  </a:lnTo>
                  <a:lnTo>
                    <a:pt x="30" y="6"/>
                  </a:lnTo>
                  <a:lnTo>
                    <a:pt x="30" y="12"/>
                  </a:lnTo>
                  <a:lnTo>
                    <a:pt x="30" y="24"/>
                  </a:lnTo>
                  <a:lnTo>
                    <a:pt x="36" y="30"/>
                  </a:lnTo>
                  <a:lnTo>
                    <a:pt x="42" y="36"/>
                  </a:lnTo>
                  <a:lnTo>
                    <a:pt x="36" y="36"/>
                  </a:lnTo>
                  <a:lnTo>
                    <a:pt x="30" y="42"/>
                  </a:lnTo>
                  <a:lnTo>
                    <a:pt x="12" y="48"/>
                  </a:lnTo>
                  <a:lnTo>
                    <a:pt x="1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62" name="Freeform 1390"/>
            <p:cNvSpPr>
              <a:spLocks/>
            </p:cNvSpPr>
            <p:nvPr/>
          </p:nvSpPr>
          <p:spPr bwMode="auto">
            <a:xfrm>
              <a:off x="1632" y="1926"/>
              <a:ext cx="198" cy="162"/>
            </a:xfrm>
            <a:custGeom>
              <a:avLst/>
              <a:gdLst>
                <a:gd name="T0" fmla="*/ 6 w 198"/>
                <a:gd name="T1" fmla="*/ 132 h 162"/>
                <a:gd name="T2" fmla="*/ 6 w 198"/>
                <a:gd name="T3" fmla="*/ 132 h 162"/>
                <a:gd name="T4" fmla="*/ 12 w 198"/>
                <a:gd name="T5" fmla="*/ 126 h 162"/>
                <a:gd name="T6" fmla="*/ 24 w 198"/>
                <a:gd name="T7" fmla="*/ 126 h 162"/>
                <a:gd name="T8" fmla="*/ 36 w 198"/>
                <a:gd name="T9" fmla="*/ 120 h 162"/>
                <a:gd name="T10" fmla="*/ 42 w 198"/>
                <a:gd name="T11" fmla="*/ 108 h 162"/>
                <a:gd name="T12" fmla="*/ 54 w 198"/>
                <a:gd name="T13" fmla="*/ 108 h 162"/>
                <a:gd name="T14" fmla="*/ 54 w 198"/>
                <a:gd name="T15" fmla="*/ 102 h 162"/>
                <a:gd name="T16" fmla="*/ 60 w 198"/>
                <a:gd name="T17" fmla="*/ 96 h 162"/>
                <a:gd name="T18" fmla="*/ 66 w 198"/>
                <a:gd name="T19" fmla="*/ 90 h 162"/>
                <a:gd name="T20" fmla="*/ 72 w 198"/>
                <a:gd name="T21" fmla="*/ 84 h 162"/>
                <a:gd name="T22" fmla="*/ 72 w 198"/>
                <a:gd name="T23" fmla="*/ 84 h 162"/>
                <a:gd name="T24" fmla="*/ 78 w 198"/>
                <a:gd name="T25" fmla="*/ 72 h 162"/>
                <a:gd name="T26" fmla="*/ 84 w 198"/>
                <a:gd name="T27" fmla="*/ 66 h 162"/>
                <a:gd name="T28" fmla="*/ 90 w 198"/>
                <a:gd name="T29" fmla="*/ 60 h 162"/>
                <a:gd name="T30" fmla="*/ 102 w 198"/>
                <a:gd name="T31" fmla="*/ 60 h 162"/>
                <a:gd name="T32" fmla="*/ 108 w 198"/>
                <a:gd name="T33" fmla="*/ 48 h 162"/>
                <a:gd name="T34" fmla="*/ 114 w 198"/>
                <a:gd name="T35" fmla="*/ 54 h 162"/>
                <a:gd name="T36" fmla="*/ 114 w 198"/>
                <a:gd name="T37" fmla="*/ 42 h 162"/>
                <a:gd name="T38" fmla="*/ 126 w 198"/>
                <a:gd name="T39" fmla="*/ 36 h 162"/>
                <a:gd name="T40" fmla="*/ 132 w 198"/>
                <a:gd name="T41" fmla="*/ 30 h 162"/>
                <a:gd name="T42" fmla="*/ 132 w 198"/>
                <a:gd name="T43" fmla="*/ 30 h 162"/>
                <a:gd name="T44" fmla="*/ 126 w 198"/>
                <a:gd name="T45" fmla="*/ 24 h 162"/>
                <a:gd name="T46" fmla="*/ 126 w 198"/>
                <a:gd name="T47" fmla="*/ 12 h 162"/>
                <a:gd name="T48" fmla="*/ 120 w 198"/>
                <a:gd name="T49" fmla="*/ 12 h 162"/>
                <a:gd name="T50" fmla="*/ 120 w 198"/>
                <a:gd name="T51" fmla="*/ 6 h 162"/>
                <a:gd name="T52" fmla="*/ 120 w 198"/>
                <a:gd name="T53" fmla="*/ 0 h 162"/>
                <a:gd name="T54" fmla="*/ 192 w 198"/>
                <a:gd name="T55" fmla="*/ 36 h 162"/>
                <a:gd name="T56" fmla="*/ 192 w 198"/>
                <a:gd name="T57" fmla="*/ 72 h 162"/>
                <a:gd name="T58" fmla="*/ 180 w 198"/>
                <a:gd name="T59" fmla="*/ 162 h 162"/>
                <a:gd name="T60" fmla="*/ 66 w 198"/>
                <a:gd name="T61" fmla="*/ 144 h 162"/>
                <a:gd name="T62" fmla="*/ 0 w 198"/>
                <a:gd name="T63" fmla="*/ 13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162">
                  <a:moveTo>
                    <a:pt x="0" y="132"/>
                  </a:moveTo>
                  <a:lnTo>
                    <a:pt x="6" y="132"/>
                  </a:lnTo>
                  <a:lnTo>
                    <a:pt x="0" y="132"/>
                  </a:lnTo>
                  <a:lnTo>
                    <a:pt x="6" y="132"/>
                  </a:lnTo>
                  <a:lnTo>
                    <a:pt x="12" y="132"/>
                  </a:lnTo>
                  <a:lnTo>
                    <a:pt x="12" y="126"/>
                  </a:lnTo>
                  <a:lnTo>
                    <a:pt x="18" y="126"/>
                  </a:lnTo>
                  <a:lnTo>
                    <a:pt x="24" y="126"/>
                  </a:lnTo>
                  <a:lnTo>
                    <a:pt x="30" y="126"/>
                  </a:lnTo>
                  <a:lnTo>
                    <a:pt x="36" y="120"/>
                  </a:lnTo>
                  <a:lnTo>
                    <a:pt x="42" y="114"/>
                  </a:lnTo>
                  <a:lnTo>
                    <a:pt x="42" y="108"/>
                  </a:lnTo>
                  <a:lnTo>
                    <a:pt x="48" y="108"/>
                  </a:lnTo>
                  <a:lnTo>
                    <a:pt x="54" y="108"/>
                  </a:lnTo>
                  <a:lnTo>
                    <a:pt x="48" y="102"/>
                  </a:lnTo>
                  <a:lnTo>
                    <a:pt x="54" y="102"/>
                  </a:lnTo>
                  <a:lnTo>
                    <a:pt x="54" y="96"/>
                  </a:lnTo>
                  <a:lnTo>
                    <a:pt x="60" y="96"/>
                  </a:lnTo>
                  <a:lnTo>
                    <a:pt x="60" y="90"/>
                  </a:lnTo>
                  <a:lnTo>
                    <a:pt x="66" y="90"/>
                  </a:lnTo>
                  <a:lnTo>
                    <a:pt x="66" y="84"/>
                  </a:lnTo>
                  <a:lnTo>
                    <a:pt x="72" y="84"/>
                  </a:lnTo>
                  <a:lnTo>
                    <a:pt x="72" y="78"/>
                  </a:lnTo>
                  <a:lnTo>
                    <a:pt x="72" y="84"/>
                  </a:lnTo>
                  <a:lnTo>
                    <a:pt x="78" y="78"/>
                  </a:lnTo>
                  <a:lnTo>
                    <a:pt x="78" y="72"/>
                  </a:lnTo>
                  <a:lnTo>
                    <a:pt x="78" y="66"/>
                  </a:lnTo>
                  <a:lnTo>
                    <a:pt x="84" y="66"/>
                  </a:lnTo>
                  <a:lnTo>
                    <a:pt x="84" y="60"/>
                  </a:lnTo>
                  <a:lnTo>
                    <a:pt x="90" y="60"/>
                  </a:lnTo>
                  <a:lnTo>
                    <a:pt x="96" y="60"/>
                  </a:lnTo>
                  <a:lnTo>
                    <a:pt x="102" y="60"/>
                  </a:lnTo>
                  <a:lnTo>
                    <a:pt x="102" y="54"/>
                  </a:lnTo>
                  <a:lnTo>
                    <a:pt x="108" y="48"/>
                  </a:lnTo>
                  <a:lnTo>
                    <a:pt x="108" y="54"/>
                  </a:lnTo>
                  <a:lnTo>
                    <a:pt x="114" y="54"/>
                  </a:lnTo>
                  <a:lnTo>
                    <a:pt x="114" y="48"/>
                  </a:lnTo>
                  <a:lnTo>
                    <a:pt x="114" y="42"/>
                  </a:lnTo>
                  <a:lnTo>
                    <a:pt x="120" y="42"/>
                  </a:lnTo>
                  <a:lnTo>
                    <a:pt x="126" y="36"/>
                  </a:lnTo>
                  <a:lnTo>
                    <a:pt x="126" y="30"/>
                  </a:lnTo>
                  <a:lnTo>
                    <a:pt x="132" y="30"/>
                  </a:lnTo>
                  <a:lnTo>
                    <a:pt x="126" y="30"/>
                  </a:lnTo>
                  <a:lnTo>
                    <a:pt x="132" y="30"/>
                  </a:lnTo>
                  <a:lnTo>
                    <a:pt x="126" y="30"/>
                  </a:lnTo>
                  <a:lnTo>
                    <a:pt x="126" y="24"/>
                  </a:lnTo>
                  <a:lnTo>
                    <a:pt x="126" y="18"/>
                  </a:lnTo>
                  <a:lnTo>
                    <a:pt x="126" y="12"/>
                  </a:lnTo>
                  <a:lnTo>
                    <a:pt x="120" y="18"/>
                  </a:lnTo>
                  <a:lnTo>
                    <a:pt x="120" y="12"/>
                  </a:lnTo>
                  <a:lnTo>
                    <a:pt x="126" y="12"/>
                  </a:lnTo>
                  <a:lnTo>
                    <a:pt x="120" y="6"/>
                  </a:lnTo>
                  <a:lnTo>
                    <a:pt x="126" y="6"/>
                  </a:lnTo>
                  <a:lnTo>
                    <a:pt x="120" y="0"/>
                  </a:lnTo>
                  <a:lnTo>
                    <a:pt x="198" y="12"/>
                  </a:lnTo>
                  <a:lnTo>
                    <a:pt x="192" y="36"/>
                  </a:lnTo>
                  <a:lnTo>
                    <a:pt x="192" y="48"/>
                  </a:lnTo>
                  <a:lnTo>
                    <a:pt x="192" y="72"/>
                  </a:lnTo>
                  <a:lnTo>
                    <a:pt x="186" y="102"/>
                  </a:lnTo>
                  <a:lnTo>
                    <a:pt x="180" y="162"/>
                  </a:lnTo>
                  <a:lnTo>
                    <a:pt x="102" y="150"/>
                  </a:lnTo>
                  <a:lnTo>
                    <a:pt x="66" y="144"/>
                  </a:lnTo>
                  <a:lnTo>
                    <a:pt x="48" y="144"/>
                  </a:lnTo>
                  <a:lnTo>
                    <a:pt x="0" y="13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63" name="Freeform 1391"/>
            <p:cNvSpPr>
              <a:spLocks/>
            </p:cNvSpPr>
            <p:nvPr/>
          </p:nvSpPr>
          <p:spPr bwMode="auto">
            <a:xfrm>
              <a:off x="3702" y="1956"/>
              <a:ext cx="30" cy="36"/>
            </a:xfrm>
            <a:custGeom>
              <a:avLst/>
              <a:gdLst>
                <a:gd name="T0" fmla="*/ 0 w 30"/>
                <a:gd name="T1" fmla="*/ 30 h 36"/>
                <a:gd name="T2" fmla="*/ 6 w 30"/>
                <a:gd name="T3" fmla="*/ 30 h 36"/>
                <a:gd name="T4" fmla="*/ 0 w 30"/>
                <a:gd name="T5" fmla="*/ 18 h 36"/>
                <a:gd name="T6" fmla="*/ 12 w 30"/>
                <a:gd name="T7" fmla="*/ 6 h 36"/>
                <a:gd name="T8" fmla="*/ 12 w 30"/>
                <a:gd name="T9" fmla="*/ 0 h 36"/>
                <a:gd name="T10" fmla="*/ 18 w 30"/>
                <a:gd name="T11" fmla="*/ 6 h 36"/>
                <a:gd name="T12" fmla="*/ 24 w 30"/>
                <a:gd name="T13" fmla="*/ 12 h 36"/>
                <a:gd name="T14" fmla="*/ 24 w 30"/>
                <a:gd name="T15" fmla="*/ 18 h 36"/>
                <a:gd name="T16" fmla="*/ 30 w 30"/>
                <a:gd name="T17" fmla="*/ 24 h 36"/>
                <a:gd name="T18" fmla="*/ 12 w 30"/>
                <a:gd name="T19" fmla="*/ 36 h 36"/>
                <a:gd name="T20" fmla="*/ 12 w 30"/>
                <a:gd name="T21" fmla="*/ 30 h 36"/>
                <a:gd name="T22" fmla="*/ 6 w 30"/>
                <a:gd name="T23" fmla="*/ 30 h 36"/>
                <a:gd name="T24" fmla="*/ 0 w 30"/>
                <a:gd name="T2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6">
                  <a:moveTo>
                    <a:pt x="0" y="30"/>
                  </a:moveTo>
                  <a:lnTo>
                    <a:pt x="6" y="30"/>
                  </a:lnTo>
                  <a:lnTo>
                    <a:pt x="0" y="18"/>
                  </a:lnTo>
                  <a:lnTo>
                    <a:pt x="12" y="6"/>
                  </a:lnTo>
                  <a:lnTo>
                    <a:pt x="12" y="0"/>
                  </a:lnTo>
                  <a:lnTo>
                    <a:pt x="18" y="6"/>
                  </a:lnTo>
                  <a:lnTo>
                    <a:pt x="24" y="12"/>
                  </a:lnTo>
                  <a:lnTo>
                    <a:pt x="24" y="18"/>
                  </a:lnTo>
                  <a:lnTo>
                    <a:pt x="30" y="24"/>
                  </a:lnTo>
                  <a:lnTo>
                    <a:pt x="12" y="36"/>
                  </a:lnTo>
                  <a:lnTo>
                    <a:pt x="12" y="30"/>
                  </a:lnTo>
                  <a:lnTo>
                    <a:pt x="6"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64" name="Freeform 1392"/>
            <p:cNvSpPr>
              <a:spLocks noEditPoints="1"/>
            </p:cNvSpPr>
            <p:nvPr/>
          </p:nvSpPr>
          <p:spPr bwMode="auto">
            <a:xfrm>
              <a:off x="4110" y="1896"/>
              <a:ext cx="54" cy="60"/>
            </a:xfrm>
            <a:custGeom>
              <a:avLst/>
              <a:gdLst>
                <a:gd name="T0" fmla="*/ 54 w 54"/>
                <a:gd name="T1" fmla="*/ 36 h 60"/>
                <a:gd name="T2" fmla="*/ 48 w 54"/>
                <a:gd name="T3" fmla="*/ 42 h 60"/>
                <a:gd name="T4" fmla="*/ 48 w 54"/>
                <a:gd name="T5" fmla="*/ 48 h 60"/>
                <a:gd name="T6" fmla="*/ 42 w 54"/>
                <a:gd name="T7" fmla="*/ 48 h 60"/>
                <a:gd name="T8" fmla="*/ 42 w 54"/>
                <a:gd name="T9" fmla="*/ 54 h 60"/>
                <a:gd name="T10" fmla="*/ 36 w 54"/>
                <a:gd name="T11" fmla="*/ 54 h 60"/>
                <a:gd name="T12" fmla="*/ 30 w 54"/>
                <a:gd name="T13" fmla="*/ 54 h 60"/>
                <a:gd name="T14" fmla="*/ 30 w 54"/>
                <a:gd name="T15" fmla="*/ 60 h 60"/>
                <a:gd name="T16" fmla="*/ 30 w 54"/>
                <a:gd name="T17" fmla="*/ 54 h 60"/>
                <a:gd name="T18" fmla="*/ 0 w 54"/>
                <a:gd name="T19" fmla="*/ 42 h 60"/>
                <a:gd name="T20" fmla="*/ 6 w 54"/>
                <a:gd name="T21" fmla="*/ 36 h 60"/>
                <a:gd name="T22" fmla="*/ 0 w 54"/>
                <a:gd name="T23" fmla="*/ 36 h 60"/>
                <a:gd name="T24" fmla="*/ 0 w 54"/>
                <a:gd name="T25" fmla="*/ 30 h 60"/>
                <a:gd name="T26" fmla="*/ 6 w 54"/>
                <a:gd name="T27" fmla="*/ 24 h 60"/>
                <a:gd name="T28" fmla="*/ 6 w 54"/>
                <a:gd name="T29" fmla="*/ 18 h 60"/>
                <a:gd name="T30" fmla="*/ 6 w 54"/>
                <a:gd name="T31" fmla="*/ 12 h 60"/>
                <a:gd name="T32" fmla="*/ 12 w 54"/>
                <a:gd name="T33" fmla="*/ 12 h 60"/>
                <a:gd name="T34" fmla="*/ 6 w 54"/>
                <a:gd name="T35" fmla="*/ 6 h 60"/>
                <a:gd name="T36" fmla="*/ 12 w 54"/>
                <a:gd name="T37" fmla="*/ 6 h 60"/>
                <a:gd name="T38" fmla="*/ 12 w 54"/>
                <a:gd name="T39" fmla="*/ 0 h 60"/>
                <a:gd name="T40" fmla="*/ 42 w 54"/>
                <a:gd name="T41" fmla="*/ 12 h 60"/>
                <a:gd name="T42" fmla="*/ 54 w 54"/>
                <a:gd name="T43" fmla="*/ 18 h 60"/>
                <a:gd name="T44" fmla="*/ 54 w 54"/>
                <a:gd name="T45" fmla="*/ 24 h 60"/>
                <a:gd name="T46" fmla="*/ 54 w 54"/>
                <a:gd name="T47" fmla="*/ 30 h 60"/>
                <a:gd name="T48" fmla="*/ 54 w 54"/>
                <a:gd name="T49" fmla="*/ 36 h 60"/>
                <a:gd name="T50" fmla="*/ 36 w 54"/>
                <a:gd name="T51" fmla="*/ 30 h 60"/>
                <a:gd name="T52" fmla="*/ 30 w 54"/>
                <a:gd name="T53" fmla="*/ 30 h 60"/>
                <a:gd name="T54" fmla="*/ 30 w 54"/>
                <a:gd name="T55" fmla="*/ 36 h 60"/>
                <a:gd name="T56" fmla="*/ 36 w 54"/>
                <a:gd name="T57" fmla="*/ 36 h 60"/>
                <a:gd name="T58" fmla="*/ 36 w 54"/>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60">
                  <a:moveTo>
                    <a:pt x="54" y="36"/>
                  </a:moveTo>
                  <a:lnTo>
                    <a:pt x="48" y="42"/>
                  </a:lnTo>
                  <a:lnTo>
                    <a:pt x="48" y="48"/>
                  </a:lnTo>
                  <a:lnTo>
                    <a:pt x="42" y="48"/>
                  </a:lnTo>
                  <a:lnTo>
                    <a:pt x="42" y="54"/>
                  </a:lnTo>
                  <a:lnTo>
                    <a:pt x="36" y="54"/>
                  </a:lnTo>
                  <a:lnTo>
                    <a:pt x="30" y="54"/>
                  </a:lnTo>
                  <a:lnTo>
                    <a:pt x="30" y="60"/>
                  </a:lnTo>
                  <a:lnTo>
                    <a:pt x="30" y="54"/>
                  </a:lnTo>
                  <a:lnTo>
                    <a:pt x="0" y="42"/>
                  </a:lnTo>
                  <a:lnTo>
                    <a:pt x="6" y="36"/>
                  </a:lnTo>
                  <a:lnTo>
                    <a:pt x="0" y="36"/>
                  </a:lnTo>
                  <a:lnTo>
                    <a:pt x="0" y="30"/>
                  </a:lnTo>
                  <a:lnTo>
                    <a:pt x="6" y="24"/>
                  </a:lnTo>
                  <a:lnTo>
                    <a:pt x="6" y="18"/>
                  </a:lnTo>
                  <a:lnTo>
                    <a:pt x="6" y="12"/>
                  </a:lnTo>
                  <a:lnTo>
                    <a:pt x="12" y="12"/>
                  </a:lnTo>
                  <a:lnTo>
                    <a:pt x="6" y="6"/>
                  </a:lnTo>
                  <a:lnTo>
                    <a:pt x="12" y="6"/>
                  </a:lnTo>
                  <a:lnTo>
                    <a:pt x="12" y="0"/>
                  </a:lnTo>
                  <a:lnTo>
                    <a:pt x="42" y="12"/>
                  </a:lnTo>
                  <a:lnTo>
                    <a:pt x="54" y="18"/>
                  </a:lnTo>
                  <a:lnTo>
                    <a:pt x="54" y="24"/>
                  </a:lnTo>
                  <a:lnTo>
                    <a:pt x="54" y="30"/>
                  </a:lnTo>
                  <a:lnTo>
                    <a:pt x="54" y="36"/>
                  </a:lnTo>
                  <a:close/>
                  <a:moveTo>
                    <a:pt x="36" y="30"/>
                  </a:moveTo>
                  <a:lnTo>
                    <a:pt x="30" y="30"/>
                  </a:lnTo>
                  <a:lnTo>
                    <a:pt x="30" y="36"/>
                  </a:lnTo>
                  <a:lnTo>
                    <a:pt x="36" y="36"/>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65" name="Freeform 1393"/>
            <p:cNvSpPr>
              <a:spLocks/>
            </p:cNvSpPr>
            <p:nvPr/>
          </p:nvSpPr>
          <p:spPr bwMode="auto">
            <a:xfrm>
              <a:off x="3366" y="1992"/>
              <a:ext cx="36" cy="36"/>
            </a:xfrm>
            <a:custGeom>
              <a:avLst/>
              <a:gdLst>
                <a:gd name="T0" fmla="*/ 36 w 36"/>
                <a:gd name="T1" fmla="*/ 30 h 36"/>
                <a:gd name="T2" fmla="*/ 0 w 36"/>
                <a:gd name="T3" fmla="*/ 36 h 36"/>
                <a:gd name="T4" fmla="*/ 0 w 36"/>
                <a:gd name="T5" fmla="*/ 24 h 36"/>
                <a:gd name="T6" fmla="*/ 0 w 36"/>
                <a:gd name="T7" fmla="*/ 0 h 36"/>
                <a:gd name="T8" fmla="*/ 30 w 36"/>
                <a:gd name="T9" fmla="*/ 0 h 36"/>
                <a:gd name="T10" fmla="*/ 36 w 36"/>
                <a:gd name="T11" fmla="*/ 18 h 36"/>
                <a:gd name="T12" fmla="*/ 36 w 36"/>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30"/>
                  </a:moveTo>
                  <a:lnTo>
                    <a:pt x="0" y="36"/>
                  </a:lnTo>
                  <a:lnTo>
                    <a:pt x="0" y="24"/>
                  </a:lnTo>
                  <a:lnTo>
                    <a:pt x="0" y="0"/>
                  </a:lnTo>
                  <a:lnTo>
                    <a:pt x="30" y="0"/>
                  </a:lnTo>
                  <a:lnTo>
                    <a:pt x="36" y="18"/>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66" name="Freeform 1394"/>
            <p:cNvSpPr>
              <a:spLocks/>
            </p:cNvSpPr>
            <p:nvPr/>
          </p:nvSpPr>
          <p:spPr bwMode="auto">
            <a:xfrm>
              <a:off x="4170" y="1884"/>
              <a:ext cx="30" cy="30"/>
            </a:xfrm>
            <a:custGeom>
              <a:avLst/>
              <a:gdLst>
                <a:gd name="T0" fmla="*/ 24 w 30"/>
                <a:gd name="T1" fmla="*/ 30 h 30"/>
                <a:gd name="T2" fmla="*/ 0 w 30"/>
                <a:gd name="T3" fmla="*/ 24 h 30"/>
                <a:gd name="T4" fmla="*/ 6 w 30"/>
                <a:gd name="T5" fmla="*/ 18 h 30"/>
                <a:gd name="T6" fmla="*/ 12 w 30"/>
                <a:gd name="T7" fmla="*/ 6 h 30"/>
                <a:gd name="T8" fmla="*/ 12 w 30"/>
                <a:gd name="T9" fmla="*/ 0 h 30"/>
                <a:gd name="T10" fmla="*/ 18 w 30"/>
                <a:gd name="T11" fmla="*/ 6 h 30"/>
                <a:gd name="T12" fmla="*/ 18 w 30"/>
                <a:gd name="T13" fmla="*/ 12 h 30"/>
                <a:gd name="T14" fmla="*/ 24 w 30"/>
                <a:gd name="T15" fmla="*/ 18 h 30"/>
                <a:gd name="T16" fmla="*/ 30 w 30"/>
                <a:gd name="T17" fmla="*/ 18 h 30"/>
                <a:gd name="T18" fmla="*/ 24 w 30"/>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24" y="30"/>
                  </a:moveTo>
                  <a:lnTo>
                    <a:pt x="0" y="24"/>
                  </a:lnTo>
                  <a:lnTo>
                    <a:pt x="6" y="18"/>
                  </a:lnTo>
                  <a:lnTo>
                    <a:pt x="12" y="6"/>
                  </a:lnTo>
                  <a:lnTo>
                    <a:pt x="12" y="0"/>
                  </a:lnTo>
                  <a:lnTo>
                    <a:pt x="18" y="6"/>
                  </a:lnTo>
                  <a:lnTo>
                    <a:pt x="18" y="12"/>
                  </a:lnTo>
                  <a:lnTo>
                    <a:pt x="24" y="18"/>
                  </a:lnTo>
                  <a:lnTo>
                    <a:pt x="30" y="18"/>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67" name="Freeform 1395"/>
            <p:cNvSpPr>
              <a:spLocks/>
            </p:cNvSpPr>
            <p:nvPr/>
          </p:nvSpPr>
          <p:spPr bwMode="auto">
            <a:xfrm>
              <a:off x="2940" y="2010"/>
              <a:ext cx="48" cy="42"/>
            </a:xfrm>
            <a:custGeom>
              <a:avLst/>
              <a:gdLst>
                <a:gd name="T0" fmla="*/ 0 w 48"/>
                <a:gd name="T1" fmla="*/ 42 h 42"/>
                <a:gd name="T2" fmla="*/ 0 w 48"/>
                <a:gd name="T3" fmla="*/ 6 h 42"/>
                <a:gd name="T4" fmla="*/ 0 w 48"/>
                <a:gd name="T5" fmla="*/ 0 h 42"/>
                <a:gd name="T6" fmla="*/ 24 w 48"/>
                <a:gd name="T7" fmla="*/ 0 h 42"/>
                <a:gd name="T8" fmla="*/ 30 w 48"/>
                <a:gd name="T9" fmla="*/ 0 h 42"/>
                <a:gd name="T10" fmla="*/ 36 w 48"/>
                <a:gd name="T11" fmla="*/ 0 h 42"/>
                <a:gd name="T12" fmla="*/ 42 w 48"/>
                <a:gd name="T13" fmla="*/ 0 h 42"/>
                <a:gd name="T14" fmla="*/ 42 w 48"/>
                <a:gd name="T15" fmla="*/ 24 h 42"/>
                <a:gd name="T16" fmla="*/ 48 w 48"/>
                <a:gd name="T17" fmla="*/ 24 h 42"/>
                <a:gd name="T18" fmla="*/ 48 w 48"/>
                <a:gd name="T19" fmla="*/ 42 h 42"/>
                <a:gd name="T20" fmla="*/ 42 w 48"/>
                <a:gd name="T21" fmla="*/ 42 h 42"/>
                <a:gd name="T22" fmla="*/ 36 w 48"/>
                <a:gd name="T23" fmla="*/ 42 h 42"/>
                <a:gd name="T24" fmla="*/ 30 w 48"/>
                <a:gd name="T25" fmla="*/ 42 h 42"/>
                <a:gd name="T26" fmla="*/ 0 w 48"/>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2">
                  <a:moveTo>
                    <a:pt x="0" y="42"/>
                  </a:moveTo>
                  <a:lnTo>
                    <a:pt x="0" y="6"/>
                  </a:lnTo>
                  <a:lnTo>
                    <a:pt x="0" y="0"/>
                  </a:lnTo>
                  <a:lnTo>
                    <a:pt x="24" y="0"/>
                  </a:lnTo>
                  <a:lnTo>
                    <a:pt x="30" y="0"/>
                  </a:lnTo>
                  <a:lnTo>
                    <a:pt x="36" y="0"/>
                  </a:lnTo>
                  <a:lnTo>
                    <a:pt x="42" y="0"/>
                  </a:lnTo>
                  <a:lnTo>
                    <a:pt x="42" y="24"/>
                  </a:lnTo>
                  <a:lnTo>
                    <a:pt x="48" y="24"/>
                  </a:lnTo>
                  <a:lnTo>
                    <a:pt x="48" y="42"/>
                  </a:lnTo>
                  <a:lnTo>
                    <a:pt x="42" y="42"/>
                  </a:lnTo>
                  <a:lnTo>
                    <a:pt x="36" y="42"/>
                  </a:lnTo>
                  <a:lnTo>
                    <a:pt x="30"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68" name="Freeform 1396"/>
            <p:cNvSpPr>
              <a:spLocks/>
            </p:cNvSpPr>
            <p:nvPr/>
          </p:nvSpPr>
          <p:spPr bwMode="auto">
            <a:xfrm>
              <a:off x="1980" y="1968"/>
              <a:ext cx="120" cy="78"/>
            </a:xfrm>
            <a:custGeom>
              <a:avLst/>
              <a:gdLst>
                <a:gd name="T0" fmla="*/ 120 w 120"/>
                <a:gd name="T1" fmla="*/ 78 h 78"/>
                <a:gd name="T2" fmla="*/ 72 w 120"/>
                <a:gd name="T3" fmla="*/ 78 h 78"/>
                <a:gd name="T4" fmla="*/ 30 w 120"/>
                <a:gd name="T5" fmla="*/ 72 h 78"/>
                <a:gd name="T6" fmla="*/ 30 w 120"/>
                <a:gd name="T7" fmla="*/ 60 h 78"/>
                <a:gd name="T8" fmla="*/ 24 w 120"/>
                <a:gd name="T9" fmla="*/ 60 h 78"/>
                <a:gd name="T10" fmla="*/ 24 w 120"/>
                <a:gd name="T11" fmla="*/ 54 h 78"/>
                <a:gd name="T12" fmla="*/ 18 w 120"/>
                <a:gd name="T13" fmla="*/ 54 h 78"/>
                <a:gd name="T14" fmla="*/ 12 w 120"/>
                <a:gd name="T15" fmla="*/ 48 h 78"/>
                <a:gd name="T16" fmla="*/ 6 w 120"/>
                <a:gd name="T17" fmla="*/ 48 h 78"/>
                <a:gd name="T18" fmla="*/ 6 w 120"/>
                <a:gd name="T19" fmla="*/ 42 h 78"/>
                <a:gd name="T20" fmla="*/ 0 w 120"/>
                <a:gd name="T21" fmla="*/ 42 h 78"/>
                <a:gd name="T22" fmla="*/ 6 w 120"/>
                <a:gd name="T23" fmla="*/ 24 h 78"/>
                <a:gd name="T24" fmla="*/ 6 w 120"/>
                <a:gd name="T25" fmla="*/ 0 h 78"/>
                <a:gd name="T26" fmla="*/ 66 w 120"/>
                <a:gd name="T27" fmla="*/ 6 h 78"/>
                <a:gd name="T28" fmla="*/ 78 w 120"/>
                <a:gd name="T29" fmla="*/ 6 h 78"/>
                <a:gd name="T30" fmla="*/ 84 w 120"/>
                <a:gd name="T31" fmla="*/ 6 h 78"/>
                <a:gd name="T32" fmla="*/ 84 w 120"/>
                <a:gd name="T33" fmla="*/ 12 h 78"/>
                <a:gd name="T34" fmla="*/ 90 w 120"/>
                <a:gd name="T35" fmla="*/ 12 h 78"/>
                <a:gd name="T36" fmla="*/ 96 w 120"/>
                <a:gd name="T37" fmla="*/ 24 h 78"/>
                <a:gd name="T38" fmla="*/ 102 w 120"/>
                <a:gd name="T39" fmla="*/ 30 h 78"/>
                <a:gd name="T40" fmla="*/ 102 w 120"/>
                <a:gd name="T41" fmla="*/ 36 h 78"/>
                <a:gd name="T42" fmla="*/ 108 w 120"/>
                <a:gd name="T43" fmla="*/ 42 h 78"/>
                <a:gd name="T44" fmla="*/ 108 w 120"/>
                <a:gd name="T45" fmla="*/ 54 h 78"/>
                <a:gd name="T46" fmla="*/ 108 w 120"/>
                <a:gd name="T47" fmla="*/ 60 h 78"/>
                <a:gd name="T48" fmla="*/ 114 w 120"/>
                <a:gd name="T49" fmla="*/ 60 h 78"/>
                <a:gd name="T50" fmla="*/ 120 w 120"/>
                <a:gd name="T51" fmla="*/ 60 h 78"/>
                <a:gd name="T52" fmla="*/ 120 w 120"/>
                <a:gd name="T53" fmla="*/ 66 h 78"/>
                <a:gd name="T54" fmla="*/ 120 w 120"/>
                <a:gd name="T55" fmla="*/ 72 h 78"/>
                <a:gd name="T56" fmla="*/ 120 w 120"/>
                <a:gd name="T5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78">
                  <a:moveTo>
                    <a:pt x="120" y="78"/>
                  </a:moveTo>
                  <a:lnTo>
                    <a:pt x="72" y="78"/>
                  </a:lnTo>
                  <a:lnTo>
                    <a:pt x="30" y="72"/>
                  </a:lnTo>
                  <a:lnTo>
                    <a:pt x="30" y="60"/>
                  </a:lnTo>
                  <a:lnTo>
                    <a:pt x="24" y="60"/>
                  </a:lnTo>
                  <a:lnTo>
                    <a:pt x="24" y="54"/>
                  </a:lnTo>
                  <a:lnTo>
                    <a:pt x="18" y="54"/>
                  </a:lnTo>
                  <a:lnTo>
                    <a:pt x="12" y="48"/>
                  </a:lnTo>
                  <a:lnTo>
                    <a:pt x="6" y="48"/>
                  </a:lnTo>
                  <a:lnTo>
                    <a:pt x="6" y="42"/>
                  </a:lnTo>
                  <a:lnTo>
                    <a:pt x="0" y="42"/>
                  </a:lnTo>
                  <a:lnTo>
                    <a:pt x="6" y="24"/>
                  </a:lnTo>
                  <a:lnTo>
                    <a:pt x="6" y="0"/>
                  </a:lnTo>
                  <a:lnTo>
                    <a:pt x="66" y="6"/>
                  </a:lnTo>
                  <a:lnTo>
                    <a:pt x="78" y="6"/>
                  </a:lnTo>
                  <a:lnTo>
                    <a:pt x="84" y="6"/>
                  </a:lnTo>
                  <a:lnTo>
                    <a:pt x="84" y="12"/>
                  </a:lnTo>
                  <a:lnTo>
                    <a:pt x="90" y="12"/>
                  </a:lnTo>
                  <a:lnTo>
                    <a:pt x="96" y="24"/>
                  </a:lnTo>
                  <a:lnTo>
                    <a:pt x="102" y="30"/>
                  </a:lnTo>
                  <a:lnTo>
                    <a:pt x="102" y="36"/>
                  </a:lnTo>
                  <a:lnTo>
                    <a:pt x="108" y="42"/>
                  </a:lnTo>
                  <a:lnTo>
                    <a:pt x="108" y="54"/>
                  </a:lnTo>
                  <a:lnTo>
                    <a:pt x="108" y="60"/>
                  </a:lnTo>
                  <a:lnTo>
                    <a:pt x="114" y="60"/>
                  </a:lnTo>
                  <a:lnTo>
                    <a:pt x="120" y="60"/>
                  </a:lnTo>
                  <a:lnTo>
                    <a:pt x="120" y="66"/>
                  </a:lnTo>
                  <a:lnTo>
                    <a:pt x="120" y="72"/>
                  </a:lnTo>
                  <a:lnTo>
                    <a:pt x="120"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69" name="Freeform 1397"/>
            <p:cNvSpPr>
              <a:spLocks/>
            </p:cNvSpPr>
            <p:nvPr/>
          </p:nvSpPr>
          <p:spPr bwMode="auto">
            <a:xfrm>
              <a:off x="3744" y="1956"/>
              <a:ext cx="30" cy="24"/>
            </a:xfrm>
            <a:custGeom>
              <a:avLst/>
              <a:gdLst>
                <a:gd name="T0" fmla="*/ 18 w 30"/>
                <a:gd name="T1" fmla="*/ 24 h 24"/>
                <a:gd name="T2" fmla="*/ 12 w 30"/>
                <a:gd name="T3" fmla="*/ 18 h 24"/>
                <a:gd name="T4" fmla="*/ 6 w 30"/>
                <a:gd name="T5" fmla="*/ 18 h 24"/>
                <a:gd name="T6" fmla="*/ 12 w 30"/>
                <a:gd name="T7" fmla="*/ 18 h 24"/>
                <a:gd name="T8" fmla="*/ 6 w 30"/>
                <a:gd name="T9" fmla="*/ 18 h 24"/>
                <a:gd name="T10" fmla="*/ 6 w 30"/>
                <a:gd name="T11" fmla="*/ 12 h 24"/>
                <a:gd name="T12" fmla="*/ 0 w 30"/>
                <a:gd name="T13" fmla="*/ 6 h 24"/>
                <a:gd name="T14" fmla="*/ 6 w 30"/>
                <a:gd name="T15" fmla="*/ 0 h 24"/>
                <a:gd name="T16" fmla="*/ 18 w 30"/>
                <a:gd name="T17" fmla="*/ 0 h 24"/>
                <a:gd name="T18" fmla="*/ 24 w 30"/>
                <a:gd name="T19" fmla="*/ 0 h 24"/>
                <a:gd name="T20" fmla="*/ 24 w 30"/>
                <a:gd name="T21" fmla="*/ 6 h 24"/>
                <a:gd name="T22" fmla="*/ 30 w 30"/>
                <a:gd name="T23" fmla="*/ 6 h 24"/>
                <a:gd name="T24" fmla="*/ 30 w 30"/>
                <a:gd name="T25" fmla="*/ 12 h 24"/>
                <a:gd name="T26" fmla="*/ 18 w 30"/>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4">
                  <a:moveTo>
                    <a:pt x="18" y="24"/>
                  </a:moveTo>
                  <a:lnTo>
                    <a:pt x="12" y="18"/>
                  </a:lnTo>
                  <a:lnTo>
                    <a:pt x="6" y="18"/>
                  </a:lnTo>
                  <a:lnTo>
                    <a:pt x="12" y="18"/>
                  </a:lnTo>
                  <a:lnTo>
                    <a:pt x="6" y="18"/>
                  </a:lnTo>
                  <a:lnTo>
                    <a:pt x="6" y="12"/>
                  </a:lnTo>
                  <a:lnTo>
                    <a:pt x="0" y="6"/>
                  </a:lnTo>
                  <a:lnTo>
                    <a:pt x="6" y="0"/>
                  </a:lnTo>
                  <a:lnTo>
                    <a:pt x="18" y="0"/>
                  </a:lnTo>
                  <a:lnTo>
                    <a:pt x="24" y="0"/>
                  </a:lnTo>
                  <a:lnTo>
                    <a:pt x="24" y="6"/>
                  </a:lnTo>
                  <a:lnTo>
                    <a:pt x="30" y="6"/>
                  </a:lnTo>
                  <a:lnTo>
                    <a:pt x="30" y="12"/>
                  </a:lnTo>
                  <a:lnTo>
                    <a:pt x="1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70" name="Freeform 1398"/>
            <p:cNvSpPr>
              <a:spLocks/>
            </p:cNvSpPr>
            <p:nvPr/>
          </p:nvSpPr>
          <p:spPr bwMode="auto">
            <a:xfrm>
              <a:off x="1104" y="1824"/>
              <a:ext cx="96" cy="156"/>
            </a:xfrm>
            <a:custGeom>
              <a:avLst/>
              <a:gdLst>
                <a:gd name="T0" fmla="*/ 78 w 96"/>
                <a:gd name="T1" fmla="*/ 156 h 156"/>
                <a:gd name="T2" fmla="*/ 36 w 96"/>
                <a:gd name="T3" fmla="*/ 90 h 156"/>
                <a:gd name="T4" fmla="*/ 0 w 96"/>
                <a:gd name="T5" fmla="*/ 42 h 156"/>
                <a:gd name="T6" fmla="*/ 6 w 96"/>
                <a:gd name="T7" fmla="*/ 42 h 156"/>
                <a:gd name="T8" fmla="*/ 72 w 96"/>
                <a:gd name="T9" fmla="*/ 0 h 156"/>
                <a:gd name="T10" fmla="*/ 96 w 96"/>
                <a:gd name="T11" fmla="*/ 42 h 156"/>
                <a:gd name="T12" fmla="*/ 96 w 96"/>
                <a:gd name="T13" fmla="*/ 48 h 156"/>
                <a:gd name="T14" fmla="*/ 96 w 96"/>
                <a:gd name="T15" fmla="*/ 54 h 156"/>
                <a:gd name="T16" fmla="*/ 78 w 96"/>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56">
                  <a:moveTo>
                    <a:pt x="78" y="156"/>
                  </a:moveTo>
                  <a:lnTo>
                    <a:pt x="36" y="90"/>
                  </a:lnTo>
                  <a:lnTo>
                    <a:pt x="0" y="42"/>
                  </a:lnTo>
                  <a:lnTo>
                    <a:pt x="6" y="42"/>
                  </a:lnTo>
                  <a:lnTo>
                    <a:pt x="72" y="0"/>
                  </a:lnTo>
                  <a:lnTo>
                    <a:pt x="96" y="42"/>
                  </a:lnTo>
                  <a:lnTo>
                    <a:pt x="96" y="48"/>
                  </a:lnTo>
                  <a:lnTo>
                    <a:pt x="96" y="54"/>
                  </a:lnTo>
                  <a:lnTo>
                    <a:pt x="78" y="15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71" name="Freeform 1399"/>
            <p:cNvSpPr>
              <a:spLocks noEditPoints="1"/>
            </p:cNvSpPr>
            <p:nvPr/>
          </p:nvSpPr>
          <p:spPr bwMode="auto">
            <a:xfrm>
              <a:off x="4404" y="1836"/>
              <a:ext cx="36" cy="54"/>
            </a:xfrm>
            <a:custGeom>
              <a:avLst/>
              <a:gdLst>
                <a:gd name="T0" fmla="*/ 6 w 36"/>
                <a:gd name="T1" fmla="*/ 54 h 54"/>
                <a:gd name="T2" fmla="*/ 0 w 36"/>
                <a:gd name="T3" fmla="*/ 54 h 54"/>
                <a:gd name="T4" fmla="*/ 0 w 36"/>
                <a:gd name="T5" fmla="*/ 48 h 54"/>
                <a:gd name="T6" fmla="*/ 6 w 36"/>
                <a:gd name="T7" fmla="*/ 48 h 54"/>
                <a:gd name="T8" fmla="*/ 6 w 36"/>
                <a:gd name="T9" fmla="*/ 42 h 54"/>
                <a:gd name="T10" fmla="*/ 6 w 36"/>
                <a:gd name="T11" fmla="*/ 36 h 54"/>
                <a:gd name="T12" fmla="*/ 0 w 36"/>
                <a:gd name="T13" fmla="*/ 30 h 54"/>
                <a:gd name="T14" fmla="*/ 0 w 36"/>
                <a:gd name="T15" fmla="*/ 24 h 54"/>
                <a:gd name="T16" fmla="*/ 18 w 36"/>
                <a:gd name="T17" fmla="*/ 18 h 54"/>
                <a:gd name="T18" fmla="*/ 18 w 36"/>
                <a:gd name="T19" fmla="*/ 12 h 54"/>
                <a:gd name="T20" fmla="*/ 18 w 36"/>
                <a:gd name="T21" fmla="*/ 6 h 54"/>
                <a:gd name="T22" fmla="*/ 12 w 36"/>
                <a:gd name="T23" fmla="*/ 6 h 54"/>
                <a:gd name="T24" fmla="*/ 36 w 36"/>
                <a:gd name="T25" fmla="*/ 0 h 54"/>
                <a:gd name="T26" fmla="*/ 30 w 36"/>
                <a:gd name="T27" fmla="*/ 6 h 54"/>
                <a:gd name="T28" fmla="*/ 36 w 36"/>
                <a:gd name="T29" fmla="*/ 18 h 54"/>
                <a:gd name="T30" fmla="*/ 24 w 36"/>
                <a:gd name="T31" fmla="*/ 30 h 54"/>
                <a:gd name="T32" fmla="*/ 24 w 36"/>
                <a:gd name="T33" fmla="*/ 42 h 54"/>
                <a:gd name="T34" fmla="*/ 24 w 36"/>
                <a:gd name="T35" fmla="*/ 48 h 54"/>
                <a:gd name="T36" fmla="*/ 6 w 36"/>
                <a:gd name="T37" fmla="*/ 54 h 54"/>
                <a:gd name="T38" fmla="*/ 30 w 36"/>
                <a:gd name="T39" fmla="*/ 42 h 54"/>
                <a:gd name="T40" fmla="*/ 30 w 36"/>
                <a:gd name="T41" fmla="*/ 36 h 54"/>
                <a:gd name="T42" fmla="*/ 36 w 36"/>
                <a:gd name="T43" fmla="*/ 24 h 54"/>
                <a:gd name="T44" fmla="*/ 36 w 36"/>
                <a:gd name="T45" fmla="*/ 12 h 54"/>
                <a:gd name="T46" fmla="*/ 36 w 36"/>
                <a:gd name="T47" fmla="*/ 36 h 54"/>
                <a:gd name="T48" fmla="*/ 30 w 36"/>
                <a:gd name="T4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54">
                  <a:moveTo>
                    <a:pt x="6" y="54"/>
                  </a:moveTo>
                  <a:lnTo>
                    <a:pt x="0" y="54"/>
                  </a:lnTo>
                  <a:lnTo>
                    <a:pt x="0" y="48"/>
                  </a:lnTo>
                  <a:lnTo>
                    <a:pt x="6" y="48"/>
                  </a:lnTo>
                  <a:lnTo>
                    <a:pt x="6" y="42"/>
                  </a:lnTo>
                  <a:lnTo>
                    <a:pt x="6" y="36"/>
                  </a:lnTo>
                  <a:lnTo>
                    <a:pt x="0" y="30"/>
                  </a:lnTo>
                  <a:lnTo>
                    <a:pt x="0" y="24"/>
                  </a:lnTo>
                  <a:lnTo>
                    <a:pt x="18" y="18"/>
                  </a:lnTo>
                  <a:lnTo>
                    <a:pt x="18" y="12"/>
                  </a:lnTo>
                  <a:lnTo>
                    <a:pt x="18" y="6"/>
                  </a:lnTo>
                  <a:lnTo>
                    <a:pt x="12" y="6"/>
                  </a:lnTo>
                  <a:lnTo>
                    <a:pt x="36" y="0"/>
                  </a:lnTo>
                  <a:lnTo>
                    <a:pt x="30" y="6"/>
                  </a:lnTo>
                  <a:lnTo>
                    <a:pt x="36" y="18"/>
                  </a:lnTo>
                  <a:lnTo>
                    <a:pt x="24" y="30"/>
                  </a:lnTo>
                  <a:lnTo>
                    <a:pt x="24" y="42"/>
                  </a:lnTo>
                  <a:lnTo>
                    <a:pt x="24" y="48"/>
                  </a:lnTo>
                  <a:lnTo>
                    <a:pt x="6" y="54"/>
                  </a:lnTo>
                  <a:close/>
                  <a:moveTo>
                    <a:pt x="30" y="42"/>
                  </a:moveTo>
                  <a:lnTo>
                    <a:pt x="30" y="36"/>
                  </a:lnTo>
                  <a:lnTo>
                    <a:pt x="36" y="24"/>
                  </a:lnTo>
                  <a:lnTo>
                    <a:pt x="36" y="12"/>
                  </a:lnTo>
                  <a:lnTo>
                    <a:pt x="36" y="36"/>
                  </a:lnTo>
                  <a:lnTo>
                    <a:pt x="3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72" name="Freeform 1400"/>
            <p:cNvSpPr>
              <a:spLocks/>
            </p:cNvSpPr>
            <p:nvPr/>
          </p:nvSpPr>
          <p:spPr bwMode="auto">
            <a:xfrm>
              <a:off x="936" y="1782"/>
              <a:ext cx="108" cy="84"/>
            </a:xfrm>
            <a:custGeom>
              <a:avLst/>
              <a:gdLst>
                <a:gd name="T0" fmla="*/ 102 w 108"/>
                <a:gd name="T1" fmla="*/ 84 h 84"/>
                <a:gd name="T2" fmla="*/ 102 w 108"/>
                <a:gd name="T3" fmla="*/ 78 h 84"/>
                <a:gd name="T4" fmla="*/ 96 w 108"/>
                <a:gd name="T5" fmla="*/ 78 h 84"/>
                <a:gd name="T6" fmla="*/ 96 w 108"/>
                <a:gd name="T7" fmla="*/ 72 h 84"/>
                <a:gd name="T8" fmla="*/ 90 w 108"/>
                <a:gd name="T9" fmla="*/ 66 h 84"/>
                <a:gd name="T10" fmla="*/ 84 w 108"/>
                <a:gd name="T11" fmla="*/ 60 h 84"/>
                <a:gd name="T12" fmla="*/ 78 w 108"/>
                <a:gd name="T13" fmla="*/ 60 h 84"/>
                <a:gd name="T14" fmla="*/ 78 w 108"/>
                <a:gd name="T15" fmla="*/ 66 h 84"/>
                <a:gd name="T16" fmla="*/ 72 w 108"/>
                <a:gd name="T17" fmla="*/ 66 h 84"/>
                <a:gd name="T18" fmla="*/ 66 w 108"/>
                <a:gd name="T19" fmla="*/ 66 h 84"/>
                <a:gd name="T20" fmla="*/ 66 w 108"/>
                <a:gd name="T21" fmla="*/ 72 h 84"/>
                <a:gd name="T22" fmla="*/ 60 w 108"/>
                <a:gd name="T23" fmla="*/ 72 h 84"/>
                <a:gd name="T24" fmla="*/ 54 w 108"/>
                <a:gd name="T25" fmla="*/ 66 h 84"/>
                <a:gd name="T26" fmla="*/ 42 w 108"/>
                <a:gd name="T27" fmla="*/ 60 h 84"/>
                <a:gd name="T28" fmla="*/ 36 w 108"/>
                <a:gd name="T29" fmla="*/ 60 h 84"/>
                <a:gd name="T30" fmla="*/ 30 w 108"/>
                <a:gd name="T31" fmla="*/ 60 h 84"/>
                <a:gd name="T32" fmla="*/ 24 w 108"/>
                <a:gd name="T33" fmla="*/ 60 h 84"/>
                <a:gd name="T34" fmla="*/ 18 w 108"/>
                <a:gd name="T35" fmla="*/ 60 h 84"/>
                <a:gd name="T36" fmla="*/ 18 w 108"/>
                <a:gd name="T37" fmla="*/ 66 h 84"/>
                <a:gd name="T38" fmla="*/ 18 w 108"/>
                <a:gd name="T39" fmla="*/ 72 h 84"/>
                <a:gd name="T40" fmla="*/ 18 w 108"/>
                <a:gd name="T41" fmla="*/ 66 h 84"/>
                <a:gd name="T42" fmla="*/ 12 w 108"/>
                <a:gd name="T43" fmla="*/ 66 h 84"/>
                <a:gd name="T44" fmla="*/ 12 w 108"/>
                <a:gd name="T45" fmla="*/ 72 h 84"/>
                <a:gd name="T46" fmla="*/ 0 w 108"/>
                <a:gd name="T47" fmla="*/ 48 h 84"/>
                <a:gd name="T48" fmla="*/ 0 w 108"/>
                <a:gd name="T49" fmla="*/ 42 h 84"/>
                <a:gd name="T50" fmla="*/ 6 w 108"/>
                <a:gd name="T51" fmla="*/ 42 h 84"/>
                <a:gd name="T52" fmla="*/ 12 w 108"/>
                <a:gd name="T53" fmla="*/ 42 h 84"/>
                <a:gd name="T54" fmla="*/ 12 w 108"/>
                <a:gd name="T55" fmla="*/ 36 h 84"/>
                <a:gd name="T56" fmla="*/ 12 w 108"/>
                <a:gd name="T57" fmla="*/ 30 h 84"/>
                <a:gd name="T58" fmla="*/ 18 w 108"/>
                <a:gd name="T59" fmla="*/ 30 h 84"/>
                <a:gd name="T60" fmla="*/ 24 w 108"/>
                <a:gd name="T61" fmla="*/ 24 h 84"/>
                <a:gd name="T62" fmla="*/ 30 w 108"/>
                <a:gd name="T63" fmla="*/ 18 h 84"/>
                <a:gd name="T64" fmla="*/ 48 w 108"/>
                <a:gd name="T65" fmla="*/ 0 h 84"/>
                <a:gd name="T66" fmla="*/ 54 w 108"/>
                <a:gd name="T67" fmla="*/ 0 h 84"/>
                <a:gd name="T68" fmla="*/ 60 w 108"/>
                <a:gd name="T69" fmla="*/ 0 h 84"/>
                <a:gd name="T70" fmla="*/ 72 w 108"/>
                <a:gd name="T71" fmla="*/ 12 h 84"/>
                <a:gd name="T72" fmla="*/ 78 w 108"/>
                <a:gd name="T73" fmla="*/ 6 h 84"/>
                <a:gd name="T74" fmla="*/ 84 w 108"/>
                <a:gd name="T75" fmla="*/ 6 h 84"/>
                <a:gd name="T76" fmla="*/ 84 w 108"/>
                <a:gd name="T77" fmla="*/ 12 h 84"/>
                <a:gd name="T78" fmla="*/ 84 w 108"/>
                <a:gd name="T79" fmla="*/ 18 h 84"/>
                <a:gd name="T80" fmla="*/ 90 w 108"/>
                <a:gd name="T81" fmla="*/ 18 h 84"/>
                <a:gd name="T82" fmla="*/ 84 w 108"/>
                <a:gd name="T83" fmla="*/ 18 h 84"/>
                <a:gd name="T84" fmla="*/ 84 w 108"/>
                <a:gd name="T85" fmla="*/ 24 h 84"/>
                <a:gd name="T86" fmla="*/ 90 w 108"/>
                <a:gd name="T87" fmla="*/ 24 h 84"/>
                <a:gd name="T88" fmla="*/ 84 w 108"/>
                <a:gd name="T89" fmla="*/ 30 h 84"/>
                <a:gd name="T90" fmla="*/ 90 w 108"/>
                <a:gd name="T91" fmla="*/ 30 h 84"/>
                <a:gd name="T92" fmla="*/ 90 w 108"/>
                <a:gd name="T93" fmla="*/ 36 h 84"/>
                <a:gd name="T94" fmla="*/ 96 w 108"/>
                <a:gd name="T95" fmla="*/ 36 h 84"/>
                <a:gd name="T96" fmla="*/ 96 w 108"/>
                <a:gd name="T97" fmla="*/ 42 h 84"/>
                <a:gd name="T98" fmla="*/ 102 w 108"/>
                <a:gd name="T99" fmla="*/ 48 h 84"/>
                <a:gd name="T100" fmla="*/ 102 w 108"/>
                <a:gd name="T101" fmla="*/ 54 h 84"/>
                <a:gd name="T102" fmla="*/ 102 w 108"/>
                <a:gd name="T103" fmla="*/ 60 h 84"/>
                <a:gd name="T104" fmla="*/ 108 w 108"/>
                <a:gd name="T105" fmla="*/ 66 h 84"/>
                <a:gd name="T106" fmla="*/ 108 w 108"/>
                <a:gd name="T107" fmla="*/ 72 h 84"/>
                <a:gd name="T108" fmla="*/ 108 w 108"/>
                <a:gd name="T109" fmla="*/ 78 h 84"/>
                <a:gd name="T110" fmla="*/ 102 w 108"/>
                <a:gd name="T111" fmla="*/ 78 h 84"/>
                <a:gd name="T112" fmla="*/ 102 w 108"/>
                <a:gd name="T11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 h="84">
                  <a:moveTo>
                    <a:pt x="102" y="84"/>
                  </a:moveTo>
                  <a:lnTo>
                    <a:pt x="102" y="78"/>
                  </a:lnTo>
                  <a:lnTo>
                    <a:pt x="96" y="78"/>
                  </a:lnTo>
                  <a:lnTo>
                    <a:pt x="96" y="72"/>
                  </a:lnTo>
                  <a:lnTo>
                    <a:pt x="90" y="66"/>
                  </a:lnTo>
                  <a:lnTo>
                    <a:pt x="84" y="60"/>
                  </a:lnTo>
                  <a:lnTo>
                    <a:pt x="78" y="60"/>
                  </a:lnTo>
                  <a:lnTo>
                    <a:pt x="78" y="66"/>
                  </a:lnTo>
                  <a:lnTo>
                    <a:pt x="72" y="66"/>
                  </a:lnTo>
                  <a:lnTo>
                    <a:pt x="66" y="66"/>
                  </a:lnTo>
                  <a:lnTo>
                    <a:pt x="66" y="72"/>
                  </a:lnTo>
                  <a:lnTo>
                    <a:pt x="60" y="72"/>
                  </a:lnTo>
                  <a:lnTo>
                    <a:pt x="54" y="66"/>
                  </a:lnTo>
                  <a:lnTo>
                    <a:pt x="42" y="60"/>
                  </a:lnTo>
                  <a:lnTo>
                    <a:pt x="36" y="60"/>
                  </a:lnTo>
                  <a:lnTo>
                    <a:pt x="30" y="60"/>
                  </a:lnTo>
                  <a:lnTo>
                    <a:pt x="24" y="60"/>
                  </a:lnTo>
                  <a:lnTo>
                    <a:pt x="18" y="60"/>
                  </a:lnTo>
                  <a:lnTo>
                    <a:pt x="18" y="66"/>
                  </a:lnTo>
                  <a:lnTo>
                    <a:pt x="18" y="72"/>
                  </a:lnTo>
                  <a:lnTo>
                    <a:pt x="18" y="66"/>
                  </a:lnTo>
                  <a:lnTo>
                    <a:pt x="12" y="66"/>
                  </a:lnTo>
                  <a:lnTo>
                    <a:pt x="12" y="72"/>
                  </a:lnTo>
                  <a:lnTo>
                    <a:pt x="0" y="48"/>
                  </a:lnTo>
                  <a:lnTo>
                    <a:pt x="0" y="42"/>
                  </a:lnTo>
                  <a:lnTo>
                    <a:pt x="6" y="42"/>
                  </a:lnTo>
                  <a:lnTo>
                    <a:pt x="12" y="42"/>
                  </a:lnTo>
                  <a:lnTo>
                    <a:pt x="12" y="36"/>
                  </a:lnTo>
                  <a:lnTo>
                    <a:pt x="12" y="30"/>
                  </a:lnTo>
                  <a:lnTo>
                    <a:pt x="18" y="30"/>
                  </a:lnTo>
                  <a:lnTo>
                    <a:pt x="24" y="24"/>
                  </a:lnTo>
                  <a:lnTo>
                    <a:pt x="30" y="18"/>
                  </a:lnTo>
                  <a:lnTo>
                    <a:pt x="48" y="0"/>
                  </a:lnTo>
                  <a:lnTo>
                    <a:pt x="54" y="0"/>
                  </a:lnTo>
                  <a:lnTo>
                    <a:pt x="60" y="0"/>
                  </a:lnTo>
                  <a:lnTo>
                    <a:pt x="72" y="12"/>
                  </a:lnTo>
                  <a:lnTo>
                    <a:pt x="78" y="6"/>
                  </a:lnTo>
                  <a:lnTo>
                    <a:pt x="84" y="6"/>
                  </a:lnTo>
                  <a:lnTo>
                    <a:pt x="84" y="12"/>
                  </a:lnTo>
                  <a:lnTo>
                    <a:pt x="84" y="18"/>
                  </a:lnTo>
                  <a:lnTo>
                    <a:pt x="90" y="18"/>
                  </a:lnTo>
                  <a:lnTo>
                    <a:pt x="84" y="18"/>
                  </a:lnTo>
                  <a:lnTo>
                    <a:pt x="84" y="24"/>
                  </a:lnTo>
                  <a:lnTo>
                    <a:pt x="90" y="24"/>
                  </a:lnTo>
                  <a:lnTo>
                    <a:pt x="84" y="30"/>
                  </a:lnTo>
                  <a:lnTo>
                    <a:pt x="90" y="30"/>
                  </a:lnTo>
                  <a:lnTo>
                    <a:pt x="90" y="36"/>
                  </a:lnTo>
                  <a:lnTo>
                    <a:pt x="96" y="36"/>
                  </a:lnTo>
                  <a:lnTo>
                    <a:pt x="96" y="42"/>
                  </a:lnTo>
                  <a:lnTo>
                    <a:pt x="102" y="48"/>
                  </a:lnTo>
                  <a:lnTo>
                    <a:pt x="102" y="54"/>
                  </a:lnTo>
                  <a:lnTo>
                    <a:pt x="102" y="60"/>
                  </a:lnTo>
                  <a:lnTo>
                    <a:pt x="108" y="66"/>
                  </a:lnTo>
                  <a:lnTo>
                    <a:pt x="108" y="72"/>
                  </a:lnTo>
                  <a:lnTo>
                    <a:pt x="108" y="78"/>
                  </a:lnTo>
                  <a:lnTo>
                    <a:pt x="102" y="78"/>
                  </a:lnTo>
                  <a:lnTo>
                    <a:pt x="102" y="8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73" name="Freeform 1401"/>
            <p:cNvSpPr>
              <a:spLocks/>
            </p:cNvSpPr>
            <p:nvPr/>
          </p:nvSpPr>
          <p:spPr bwMode="auto">
            <a:xfrm>
              <a:off x="2838" y="2016"/>
              <a:ext cx="36" cy="36"/>
            </a:xfrm>
            <a:custGeom>
              <a:avLst/>
              <a:gdLst>
                <a:gd name="T0" fmla="*/ 36 w 36"/>
                <a:gd name="T1" fmla="*/ 36 h 36"/>
                <a:gd name="T2" fmla="*/ 0 w 36"/>
                <a:gd name="T3" fmla="*/ 36 h 36"/>
                <a:gd name="T4" fmla="*/ 0 w 36"/>
                <a:gd name="T5" fmla="*/ 24 h 36"/>
                <a:gd name="T6" fmla="*/ 0 w 36"/>
                <a:gd name="T7" fmla="*/ 0 h 36"/>
                <a:gd name="T8" fmla="*/ 36 w 36"/>
                <a:gd name="T9" fmla="*/ 0 h 36"/>
                <a:gd name="T10" fmla="*/ 36 w 36"/>
                <a:gd name="T11" fmla="*/ 6 h 36"/>
                <a:gd name="T12" fmla="*/ 36 w 36"/>
                <a:gd name="T13" fmla="*/ 18 h 36"/>
                <a:gd name="T14" fmla="*/ 36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36"/>
                  </a:moveTo>
                  <a:lnTo>
                    <a:pt x="0" y="36"/>
                  </a:lnTo>
                  <a:lnTo>
                    <a:pt x="0" y="24"/>
                  </a:lnTo>
                  <a:lnTo>
                    <a:pt x="0" y="0"/>
                  </a:lnTo>
                  <a:lnTo>
                    <a:pt x="36" y="0"/>
                  </a:lnTo>
                  <a:lnTo>
                    <a:pt x="36" y="6"/>
                  </a:lnTo>
                  <a:lnTo>
                    <a:pt x="36" y="18"/>
                  </a:lnTo>
                  <a:lnTo>
                    <a:pt x="3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74" name="Freeform 1402"/>
            <p:cNvSpPr>
              <a:spLocks/>
            </p:cNvSpPr>
            <p:nvPr/>
          </p:nvSpPr>
          <p:spPr bwMode="auto">
            <a:xfrm>
              <a:off x="3090" y="2010"/>
              <a:ext cx="42" cy="42"/>
            </a:xfrm>
            <a:custGeom>
              <a:avLst/>
              <a:gdLst>
                <a:gd name="T0" fmla="*/ 24 w 42"/>
                <a:gd name="T1" fmla="*/ 42 h 42"/>
                <a:gd name="T2" fmla="*/ 18 w 42"/>
                <a:gd name="T3" fmla="*/ 42 h 42"/>
                <a:gd name="T4" fmla="*/ 12 w 42"/>
                <a:gd name="T5" fmla="*/ 36 h 42"/>
                <a:gd name="T6" fmla="*/ 12 w 42"/>
                <a:gd name="T7" fmla="*/ 30 h 42"/>
                <a:gd name="T8" fmla="*/ 6 w 42"/>
                <a:gd name="T9" fmla="*/ 30 h 42"/>
                <a:gd name="T10" fmla="*/ 6 w 42"/>
                <a:gd name="T11" fmla="*/ 24 h 42"/>
                <a:gd name="T12" fmla="*/ 0 w 42"/>
                <a:gd name="T13" fmla="*/ 24 h 42"/>
                <a:gd name="T14" fmla="*/ 0 w 42"/>
                <a:gd name="T15" fmla="*/ 12 h 42"/>
                <a:gd name="T16" fmla="*/ 6 w 42"/>
                <a:gd name="T17" fmla="*/ 6 h 42"/>
                <a:gd name="T18" fmla="*/ 6 w 42"/>
                <a:gd name="T19" fmla="*/ 0 h 42"/>
                <a:gd name="T20" fmla="*/ 18 w 42"/>
                <a:gd name="T21" fmla="*/ 0 h 42"/>
                <a:gd name="T22" fmla="*/ 24 w 42"/>
                <a:gd name="T23" fmla="*/ 0 h 42"/>
                <a:gd name="T24" fmla="*/ 24 w 42"/>
                <a:gd name="T25" fmla="*/ 12 h 42"/>
                <a:gd name="T26" fmla="*/ 30 w 42"/>
                <a:gd name="T27" fmla="*/ 12 h 42"/>
                <a:gd name="T28" fmla="*/ 36 w 42"/>
                <a:gd name="T29" fmla="*/ 12 h 42"/>
                <a:gd name="T30" fmla="*/ 36 w 42"/>
                <a:gd name="T31" fmla="*/ 6 h 42"/>
                <a:gd name="T32" fmla="*/ 42 w 42"/>
                <a:gd name="T33" fmla="*/ 6 h 42"/>
                <a:gd name="T34" fmla="*/ 42 w 42"/>
                <a:gd name="T35" fmla="*/ 12 h 42"/>
                <a:gd name="T36" fmla="*/ 42 w 42"/>
                <a:gd name="T37" fmla="*/ 24 h 42"/>
                <a:gd name="T38" fmla="*/ 42 w 42"/>
                <a:gd name="T39" fmla="*/ 42 h 42"/>
                <a:gd name="T40" fmla="*/ 24 w 42"/>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24" y="42"/>
                  </a:moveTo>
                  <a:lnTo>
                    <a:pt x="18" y="42"/>
                  </a:lnTo>
                  <a:lnTo>
                    <a:pt x="12" y="36"/>
                  </a:lnTo>
                  <a:lnTo>
                    <a:pt x="12" y="30"/>
                  </a:lnTo>
                  <a:lnTo>
                    <a:pt x="6" y="30"/>
                  </a:lnTo>
                  <a:lnTo>
                    <a:pt x="6" y="24"/>
                  </a:lnTo>
                  <a:lnTo>
                    <a:pt x="0" y="24"/>
                  </a:lnTo>
                  <a:lnTo>
                    <a:pt x="0" y="12"/>
                  </a:lnTo>
                  <a:lnTo>
                    <a:pt x="6" y="6"/>
                  </a:lnTo>
                  <a:lnTo>
                    <a:pt x="6" y="0"/>
                  </a:lnTo>
                  <a:lnTo>
                    <a:pt x="18" y="0"/>
                  </a:lnTo>
                  <a:lnTo>
                    <a:pt x="24" y="0"/>
                  </a:lnTo>
                  <a:lnTo>
                    <a:pt x="24" y="12"/>
                  </a:lnTo>
                  <a:lnTo>
                    <a:pt x="30" y="12"/>
                  </a:lnTo>
                  <a:lnTo>
                    <a:pt x="36" y="12"/>
                  </a:lnTo>
                  <a:lnTo>
                    <a:pt x="36" y="6"/>
                  </a:lnTo>
                  <a:lnTo>
                    <a:pt x="42" y="6"/>
                  </a:lnTo>
                  <a:lnTo>
                    <a:pt x="42" y="12"/>
                  </a:lnTo>
                  <a:lnTo>
                    <a:pt x="42" y="24"/>
                  </a:lnTo>
                  <a:lnTo>
                    <a:pt x="42" y="42"/>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75" name="Freeform 1403"/>
            <p:cNvSpPr>
              <a:spLocks/>
            </p:cNvSpPr>
            <p:nvPr/>
          </p:nvSpPr>
          <p:spPr bwMode="auto">
            <a:xfrm>
              <a:off x="3552" y="1980"/>
              <a:ext cx="36" cy="30"/>
            </a:xfrm>
            <a:custGeom>
              <a:avLst/>
              <a:gdLst>
                <a:gd name="T0" fmla="*/ 30 w 36"/>
                <a:gd name="T1" fmla="*/ 24 h 30"/>
                <a:gd name="T2" fmla="*/ 30 w 36"/>
                <a:gd name="T3" fmla="*/ 18 h 30"/>
                <a:gd name="T4" fmla="*/ 30 w 36"/>
                <a:gd name="T5" fmla="*/ 24 h 30"/>
                <a:gd name="T6" fmla="*/ 30 w 36"/>
                <a:gd name="T7" fmla="*/ 30 h 30"/>
                <a:gd name="T8" fmla="*/ 24 w 36"/>
                <a:gd name="T9" fmla="*/ 30 h 30"/>
                <a:gd name="T10" fmla="*/ 18 w 36"/>
                <a:gd name="T11" fmla="*/ 18 h 30"/>
                <a:gd name="T12" fmla="*/ 12 w 36"/>
                <a:gd name="T13" fmla="*/ 24 h 30"/>
                <a:gd name="T14" fmla="*/ 12 w 36"/>
                <a:gd name="T15" fmla="*/ 18 h 30"/>
                <a:gd name="T16" fmla="*/ 6 w 36"/>
                <a:gd name="T17" fmla="*/ 18 h 30"/>
                <a:gd name="T18" fmla="*/ 0 w 36"/>
                <a:gd name="T19" fmla="*/ 6 h 30"/>
                <a:gd name="T20" fmla="*/ 30 w 36"/>
                <a:gd name="T21" fmla="*/ 0 h 30"/>
                <a:gd name="T22" fmla="*/ 36 w 36"/>
                <a:gd name="T23" fmla="*/ 0 h 30"/>
                <a:gd name="T24" fmla="*/ 36 w 36"/>
                <a:gd name="T25" fmla="*/ 6 h 30"/>
                <a:gd name="T26" fmla="*/ 36 w 36"/>
                <a:gd name="T27" fmla="*/ 12 h 30"/>
                <a:gd name="T28" fmla="*/ 36 w 36"/>
                <a:gd name="T29" fmla="*/ 18 h 30"/>
                <a:gd name="T30" fmla="*/ 30 w 36"/>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30">
                  <a:moveTo>
                    <a:pt x="30" y="24"/>
                  </a:moveTo>
                  <a:lnTo>
                    <a:pt x="30" y="18"/>
                  </a:lnTo>
                  <a:lnTo>
                    <a:pt x="30" y="24"/>
                  </a:lnTo>
                  <a:lnTo>
                    <a:pt x="30" y="30"/>
                  </a:lnTo>
                  <a:lnTo>
                    <a:pt x="24" y="30"/>
                  </a:lnTo>
                  <a:lnTo>
                    <a:pt x="18" y="18"/>
                  </a:lnTo>
                  <a:lnTo>
                    <a:pt x="12" y="24"/>
                  </a:lnTo>
                  <a:lnTo>
                    <a:pt x="12" y="18"/>
                  </a:lnTo>
                  <a:lnTo>
                    <a:pt x="6" y="18"/>
                  </a:lnTo>
                  <a:lnTo>
                    <a:pt x="0" y="6"/>
                  </a:lnTo>
                  <a:lnTo>
                    <a:pt x="30" y="0"/>
                  </a:lnTo>
                  <a:lnTo>
                    <a:pt x="36" y="0"/>
                  </a:lnTo>
                  <a:lnTo>
                    <a:pt x="36" y="6"/>
                  </a:lnTo>
                  <a:lnTo>
                    <a:pt x="36" y="12"/>
                  </a:lnTo>
                  <a:lnTo>
                    <a:pt x="36"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76" name="Freeform 1404"/>
            <p:cNvSpPr>
              <a:spLocks/>
            </p:cNvSpPr>
            <p:nvPr/>
          </p:nvSpPr>
          <p:spPr bwMode="auto">
            <a:xfrm>
              <a:off x="3582" y="1974"/>
              <a:ext cx="36" cy="48"/>
            </a:xfrm>
            <a:custGeom>
              <a:avLst/>
              <a:gdLst>
                <a:gd name="T0" fmla="*/ 30 w 36"/>
                <a:gd name="T1" fmla="*/ 42 h 48"/>
                <a:gd name="T2" fmla="*/ 24 w 36"/>
                <a:gd name="T3" fmla="*/ 42 h 48"/>
                <a:gd name="T4" fmla="*/ 24 w 36"/>
                <a:gd name="T5" fmla="*/ 48 h 48"/>
                <a:gd name="T6" fmla="*/ 18 w 36"/>
                <a:gd name="T7" fmla="*/ 42 h 48"/>
                <a:gd name="T8" fmla="*/ 12 w 36"/>
                <a:gd name="T9" fmla="*/ 42 h 48"/>
                <a:gd name="T10" fmla="*/ 6 w 36"/>
                <a:gd name="T11" fmla="*/ 42 h 48"/>
                <a:gd name="T12" fmla="*/ 6 w 36"/>
                <a:gd name="T13" fmla="*/ 36 h 48"/>
                <a:gd name="T14" fmla="*/ 6 w 36"/>
                <a:gd name="T15" fmla="*/ 30 h 48"/>
                <a:gd name="T16" fmla="*/ 0 w 36"/>
                <a:gd name="T17" fmla="*/ 30 h 48"/>
                <a:gd name="T18" fmla="*/ 6 w 36"/>
                <a:gd name="T19" fmla="*/ 24 h 48"/>
                <a:gd name="T20" fmla="*/ 6 w 36"/>
                <a:gd name="T21" fmla="*/ 18 h 48"/>
                <a:gd name="T22" fmla="*/ 6 w 36"/>
                <a:gd name="T23" fmla="*/ 12 h 48"/>
                <a:gd name="T24" fmla="*/ 6 w 36"/>
                <a:gd name="T25" fmla="*/ 6 h 48"/>
                <a:gd name="T26" fmla="*/ 24 w 36"/>
                <a:gd name="T27" fmla="*/ 0 h 48"/>
                <a:gd name="T28" fmla="*/ 24 w 36"/>
                <a:gd name="T29" fmla="*/ 12 h 48"/>
                <a:gd name="T30" fmla="*/ 24 w 36"/>
                <a:gd name="T31" fmla="*/ 18 h 48"/>
                <a:gd name="T32" fmla="*/ 30 w 36"/>
                <a:gd name="T33" fmla="*/ 18 h 48"/>
                <a:gd name="T34" fmla="*/ 30 w 36"/>
                <a:gd name="T35" fmla="*/ 24 h 48"/>
                <a:gd name="T36" fmla="*/ 36 w 36"/>
                <a:gd name="T37" fmla="*/ 24 h 48"/>
                <a:gd name="T38" fmla="*/ 36 w 36"/>
                <a:gd name="T39" fmla="*/ 36 h 48"/>
                <a:gd name="T40" fmla="*/ 36 w 36"/>
                <a:gd name="T41" fmla="*/ 42 h 48"/>
                <a:gd name="T42" fmla="*/ 30 w 36"/>
                <a:gd name="T4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8">
                  <a:moveTo>
                    <a:pt x="30" y="42"/>
                  </a:moveTo>
                  <a:lnTo>
                    <a:pt x="24" y="42"/>
                  </a:lnTo>
                  <a:lnTo>
                    <a:pt x="24" y="48"/>
                  </a:lnTo>
                  <a:lnTo>
                    <a:pt x="18" y="42"/>
                  </a:lnTo>
                  <a:lnTo>
                    <a:pt x="12" y="42"/>
                  </a:lnTo>
                  <a:lnTo>
                    <a:pt x="6" y="42"/>
                  </a:lnTo>
                  <a:lnTo>
                    <a:pt x="6" y="36"/>
                  </a:lnTo>
                  <a:lnTo>
                    <a:pt x="6" y="30"/>
                  </a:lnTo>
                  <a:lnTo>
                    <a:pt x="0" y="30"/>
                  </a:lnTo>
                  <a:lnTo>
                    <a:pt x="6" y="24"/>
                  </a:lnTo>
                  <a:lnTo>
                    <a:pt x="6" y="18"/>
                  </a:lnTo>
                  <a:lnTo>
                    <a:pt x="6" y="12"/>
                  </a:lnTo>
                  <a:lnTo>
                    <a:pt x="6" y="6"/>
                  </a:lnTo>
                  <a:lnTo>
                    <a:pt x="24" y="0"/>
                  </a:lnTo>
                  <a:lnTo>
                    <a:pt x="24" y="12"/>
                  </a:lnTo>
                  <a:lnTo>
                    <a:pt x="24" y="18"/>
                  </a:lnTo>
                  <a:lnTo>
                    <a:pt x="30" y="18"/>
                  </a:lnTo>
                  <a:lnTo>
                    <a:pt x="30" y="24"/>
                  </a:lnTo>
                  <a:lnTo>
                    <a:pt x="36" y="24"/>
                  </a:lnTo>
                  <a:lnTo>
                    <a:pt x="36" y="36"/>
                  </a:lnTo>
                  <a:lnTo>
                    <a:pt x="36" y="42"/>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77" name="Freeform 1405"/>
            <p:cNvSpPr>
              <a:spLocks/>
            </p:cNvSpPr>
            <p:nvPr/>
          </p:nvSpPr>
          <p:spPr bwMode="auto">
            <a:xfrm>
              <a:off x="3870" y="1944"/>
              <a:ext cx="36" cy="54"/>
            </a:xfrm>
            <a:custGeom>
              <a:avLst/>
              <a:gdLst>
                <a:gd name="T0" fmla="*/ 12 w 36"/>
                <a:gd name="T1" fmla="*/ 48 h 54"/>
                <a:gd name="T2" fmla="*/ 12 w 36"/>
                <a:gd name="T3" fmla="*/ 42 h 54"/>
                <a:gd name="T4" fmla="*/ 12 w 36"/>
                <a:gd name="T5" fmla="*/ 36 h 54"/>
                <a:gd name="T6" fmla="*/ 0 w 36"/>
                <a:gd name="T7" fmla="*/ 30 h 54"/>
                <a:gd name="T8" fmla="*/ 0 w 36"/>
                <a:gd name="T9" fmla="*/ 24 h 54"/>
                <a:gd name="T10" fmla="*/ 0 w 36"/>
                <a:gd name="T11" fmla="*/ 18 h 54"/>
                <a:gd name="T12" fmla="*/ 0 w 36"/>
                <a:gd name="T13" fmla="*/ 12 h 54"/>
                <a:gd name="T14" fmla="*/ 0 w 36"/>
                <a:gd name="T15" fmla="*/ 6 h 54"/>
                <a:gd name="T16" fmla="*/ 0 w 36"/>
                <a:gd name="T17" fmla="*/ 0 h 54"/>
                <a:gd name="T18" fmla="*/ 6 w 36"/>
                <a:gd name="T19" fmla="*/ 0 h 54"/>
                <a:gd name="T20" fmla="*/ 18 w 36"/>
                <a:gd name="T21" fmla="*/ 6 h 54"/>
                <a:gd name="T22" fmla="*/ 24 w 36"/>
                <a:gd name="T23" fmla="*/ 6 h 54"/>
                <a:gd name="T24" fmla="*/ 24 w 36"/>
                <a:gd name="T25" fmla="*/ 12 h 54"/>
                <a:gd name="T26" fmla="*/ 24 w 36"/>
                <a:gd name="T27" fmla="*/ 24 h 54"/>
                <a:gd name="T28" fmla="*/ 30 w 36"/>
                <a:gd name="T29" fmla="*/ 24 h 54"/>
                <a:gd name="T30" fmla="*/ 30 w 36"/>
                <a:gd name="T31" fmla="*/ 30 h 54"/>
                <a:gd name="T32" fmla="*/ 36 w 36"/>
                <a:gd name="T33" fmla="*/ 30 h 54"/>
                <a:gd name="T34" fmla="*/ 30 w 36"/>
                <a:gd name="T35" fmla="*/ 42 h 54"/>
                <a:gd name="T36" fmla="*/ 24 w 36"/>
                <a:gd name="T37" fmla="*/ 54 h 54"/>
                <a:gd name="T38" fmla="*/ 18 w 36"/>
                <a:gd name="T39" fmla="*/ 54 h 54"/>
                <a:gd name="T40" fmla="*/ 18 w 36"/>
                <a:gd name="T41" fmla="*/ 48 h 54"/>
                <a:gd name="T42" fmla="*/ 12 w 36"/>
                <a:gd name="T4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4">
                  <a:moveTo>
                    <a:pt x="12" y="48"/>
                  </a:moveTo>
                  <a:lnTo>
                    <a:pt x="12" y="42"/>
                  </a:lnTo>
                  <a:lnTo>
                    <a:pt x="12" y="36"/>
                  </a:lnTo>
                  <a:lnTo>
                    <a:pt x="0" y="30"/>
                  </a:lnTo>
                  <a:lnTo>
                    <a:pt x="0" y="24"/>
                  </a:lnTo>
                  <a:lnTo>
                    <a:pt x="0" y="18"/>
                  </a:lnTo>
                  <a:lnTo>
                    <a:pt x="0" y="12"/>
                  </a:lnTo>
                  <a:lnTo>
                    <a:pt x="0" y="6"/>
                  </a:lnTo>
                  <a:lnTo>
                    <a:pt x="0" y="0"/>
                  </a:lnTo>
                  <a:lnTo>
                    <a:pt x="6" y="0"/>
                  </a:lnTo>
                  <a:lnTo>
                    <a:pt x="18" y="6"/>
                  </a:lnTo>
                  <a:lnTo>
                    <a:pt x="24" y="6"/>
                  </a:lnTo>
                  <a:lnTo>
                    <a:pt x="24" y="12"/>
                  </a:lnTo>
                  <a:lnTo>
                    <a:pt x="24" y="24"/>
                  </a:lnTo>
                  <a:lnTo>
                    <a:pt x="30" y="24"/>
                  </a:lnTo>
                  <a:lnTo>
                    <a:pt x="30" y="30"/>
                  </a:lnTo>
                  <a:lnTo>
                    <a:pt x="36" y="30"/>
                  </a:lnTo>
                  <a:lnTo>
                    <a:pt x="30" y="42"/>
                  </a:lnTo>
                  <a:lnTo>
                    <a:pt x="24" y="54"/>
                  </a:lnTo>
                  <a:lnTo>
                    <a:pt x="18" y="54"/>
                  </a:lnTo>
                  <a:lnTo>
                    <a:pt x="18" y="48"/>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78" name="Freeform 1406"/>
            <p:cNvSpPr>
              <a:spLocks/>
            </p:cNvSpPr>
            <p:nvPr/>
          </p:nvSpPr>
          <p:spPr bwMode="auto">
            <a:xfrm>
              <a:off x="3606" y="1974"/>
              <a:ext cx="18" cy="24"/>
            </a:xfrm>
            <a:custGeom>
              <a:avLst/>
              <a:gdLst>
                <a:gd name="T0" fmla="*/ 12 w 18"/>
                <a:gd name="T1" fmla="*/ 24 h 24"/>
                <a:gd name="T2" fmla="*/ 6 w 18"/>
                <a:gd name="T3" fmla="*/ 24 h 24"/>
                <a:gd name="T4" fmla="*/ 6 w 18"/>
                <a:gd name="T5" fmla="*/ 18 h 24"/>
                <a:gd name="T6" fmla="*/ 0 w 18"/>
                <a:gd name="T7" fmla="*/ 18 h 24"/>
                <a:gd name="T8" fmla="*/ 0 w 18"/>
                <a:gd name="T9" fmla="*/ 12 h 24"/>
                <a:gd name="T10" fmla="*/ 0 w 18"/>
                <a:gd name="T11" fmla="*/ 0 h 24"/>
                <a:gd name="T12" fmla="*/ 0 w 18"/>
                <a:gd name="T13" fmla="*/ 6 h 24"/>
                <a:gd name="T14" fmla="*/ 18 w 18"/>
                <a:gd name="T15" fmla="*/ 0 h 24"/>
                <a:gd name="T16" fmla="*/ 18 w 18"/>
                <a:gd name="T17" fmla="*/ 6 h 24"/>
                <a:gd name="T18" fmla="*/ 18 w 18"/>
                <a:gd name="T19" fmla="*/ 12 h 24"/>
                <a:gd name="T20" fmla="*/ 12 w 18"/>
                <a:gd name="T21" fmla="*/ 12 h 24"/>
                <a:gd name="T22" fmla="*/ 12 w 18"/>
                <a:gd name="T23" fmla="*/ 18 h 24"/>
                <a:gd name="T24" fmla="*/ 12 w 18"/>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4">
                  <a:moveTo>
                    <a:pt x="12" y="24"/>
                  </a:moveTo>
                  <a:lnTo>
                    <a:pt x="6" y="24"/>
                  </a:lnTo>
                  <a:lnTo>
                    <a:pt x="6" y="18"/>
                  </a:lnTo>
                  <a:lnTo>
                    <a:pt x="0" y="18"/>
                  </a:lnTo>
                  <a:lnTo>
                    <a:pt x="0" y="12"/>
                  </a:lnTo>
                  <a:lnTo>
                    <a:pt x="0" y="0"/>
                  </a:lnTo>
                  <a:lnTo>
                    <a:pt x="0" y="6"/>
                  </a:lnTo>
                  <a:lnTo>
                    <a:pt x="18" y="0"/>
                  </a:lnTo>
                  <a:lnTo>
                    <a:pt x="18" y="6"/>
                  </a:lnTo>
                  <a:lnTo>
                    <a:pt x="18" y="12"/>
                  </a:lnTo>
                  <a:lnTo>
                    <a:pt x="12" y="12"/>
                  </a:lnTo>
                  <a:lnTo>
                    <a:pt x="12" y="18"/>
                  </a:lnTo>
                  <a:lnTo>
                    <a:pt x="12"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79" name="Freeform 1407"/>
            <p:cNvSpPr>
              <a:spLocks/>
            </p:cNvSpPr>
            <p:nvPr/>
          </p:nvSpPr>
          <p:spPr bwMode="auto">
            <a:xfrm>
              <a:off x="4194" y="1884"/>
              <a:ext cx="48" cy="30"/>
            </a:xfrm>
            <a:custGeom>
              <a:avLst/>
              <a:gdLst>
                <a:gd name="T0" fmla="*/ 12 w 48"/>
                <a:gd name="T1" fmla="*/ 30 h 30"/>
                <a:gd name="T2" fmla="*/ 0 w 48"/>
                <a:gd name="T3" fmla="*/ 30 h 30"/>
                <a:gd name="T4" fmla="*/ 6 w 48"/>
                <a:gd name="T5" fmla="*/ 18 h 30"/>
                <a:gd name="T6" fmla="*/ 12 w 48"/>
                <a:gd name="T7" fmla="*/ 24 h 30"/>
                <a:gd name="T8" fmla="*/ 12 w 48"/>
                <a:gd name="T9" fmla="*/ 18 h 30"/>
                <a:gd name="T10" fmla="*/ 18 w 48"/>
                <a:gd name="T11" fmla="*/ 18 h 30"/>
                <a:gd name="T12" fmla="*/ 18 w 48"/>
                <a:gd name="T13" fmla="*/ 12 h 30"/>
                <a:gd name="T14" fmla="*/ 24 w 48"/>
                <a:gd name="T15" fmla="*/ 12 h 30"/>
                <a:gd name="T16" fmla="*/ 24 w 48"/>
                <a:gd name="T17" fmla="*/ 6 h 30"/>
                <a:gd name="T18" fmla="*/ 30 w 48"/>
                <a:gd name="T19" fmla="*/ 6 h 30"/>
                <a:gd name="T20" fmla="*/ 36 w 48"/>
                <a:gd name="T21" fmla="*/ 0 h 30"/>
                <a:gd name="T22" fmla="*/ 42 w 48"/>
                <a:gd name="T23" fmla="*/ 0 h 30"/>
                <a:gd name="T24" fmla="*/ 48 w 48"/>
                <a:gd name="T25" fmla="*/ 0 h 30"/>
                <a:gd name="T26" fmla="*/ 48 w 48"/>
                <a:gd name="T27" fmla="*/ 6 h 30"/>
                <a:gd name="T28" fmla="*/ 36 w 48"/>
                <a:gd name="T29" fmla="*/ 30 h 30"/>
                <a:gd name="T30" fmla="*/ 30 w 48"/>
                <a:gd name="T31" fmla="*/ 30 h 30"/>
                <a:gd name="T32" fmla="*/ 24 w 48"/>
                <a:gd name="T33" fmla="*/ 30 h 30"/>
                <a:gd name="T34" fmla="*/ 18 w 48"/>
                <a:gd name="T35" fmla="*/ 30 h 30"/>
                <a:gd name="T36" fmla="*/ 12 w 48"/>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0">
                  <a:moveTo>
                    <a:pt x="12" y="30"/>
                  </a:moveTo>
                  <a:lnTo>
                    <a:pt x="0" y="30"/>
                  </a:lnTo>
                  <a:lnTo>
                    <a:pt x="6" y="18"/>
                  </a:lnTo>
                  <a:lnTo>
                    <a:pt x="12" y="24"/>
                  </a:lnTo>
                  <a:lnTo>
                    <a:pt x="12" y="18"/>
                  </a:lnTo>
                  <a:lnTo>
                    <a:pt x="18" y="18"/>
                  </a:lnTo>
                  <a:lnTo>
                    <a:pt x="18" y="12"/>
                  </a:lnTo>
                  <a:lnTo>
                    <a:pt x="24" y="12"/>
                  </a:lnTo>
                  <a:lnTo>
                    <a:pt x="24" y="6"/>
                  </a:lnTo>
                  <a:lnTo>
                    <a:pt x="30" y="6"/>
                  </a:lnTo>
                  <a:lnTo>
                    <a:pt x="36" y="0"/>
                  </a:lnTo>
                  <a:lnTo>
                    <a:pt x="42" y="0"/>
                  </a:lnTo>
                  <a:lnTo>
                    <a:pt x="48" y="0"/>
                  </a:lnTo>
                  <a:lnTo>
                    <a:pt x="48" y="6"/>
                  </a:lnTo>
                  <a:lnTo>
                    <a:pt x="36" y="30"/>
                  </a:lnTo>
                  <a:lnTo>
                    <a:pt x="30" y="30"/>
                  </a:lnTo>
                  <a:lnTo>
                    <a:pt x="24" y="30"/>
                  </a:lnTo>
                  <a:lnTo>
                    <a:pt x="18" y="30"/>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80" name="Freeform 1408"/>
            <p:cNvSpPr>
              <a:spLocks/>
            </p:cNvSpPr>
            <p:nvPr/>
          </p:nvSpPr>
          <p:spPr bwMode="auto">
            <a:xfrm>
              <a:off x="3792" y="1956"/>
              <a:ext cx="30" cy="36"/>
            </a:xfrm>
            <a:custGeom>
              <a:avLst/>
              <a:gdLst>
                <a:gd name="T0" fmla="*/ 12 w 30"/>
                <a:gd name="T1" fmla="*/ 30 h 36"/>
                <a:gd name="T2" fmla="*/ 6 w 30"/>
                <a:gd name="T3" fmla="*/ 30 h 36"/>
                <a:gd name="T4" fmla="*/ 6 w 30"/>
                <a:gd name="T5" fmla="*/ 24 h 36"/>
                <a:gd name="T6" fmla="*/ 0 w 30"/>
                <a:gd name="T7" fmla="*/ 24 h 36"/>
                <a:gd name="T8" fmla="*/ 0 w 30"/>
                <a:gd name="T9" fmla="*/ 18 h 36"/>
                <a:gd name="T10" fmla="*/ 0 w 30"/>
                <a:gd name="T11" fmla="*/ 24 h 36"/>
                <a:gd name="T12" fmla="*/ 0 w 30"/>
                <a:gd name="T13" fmla="*/ 18 h 36"/>
                <a:gd name="T14" fmla="*/ 6 w 30"/>
                <a:gd name="T15" fmla="*/ 18 h 36"/>
                <a:gd name="T16" fmla="*/ 6 w 30"/>
                <a:gd name="T17" fmla="*/ 12 h 36"/>
                <a:gd name="T18" fmla="*/ 6 w 30"/>
                <a:gd name="T19" fmla="*/ 6 h 36"/>
                <a:gd name="T20" fmla="*/ 12 w 30"/>
                <a:gd name="T21" fmla="*/ 0 h 36"/>
                <a:gd name="T22" fmla="*/ 18 w 30"/>
                <a:gd name="T23" fmla="*/ 0 h 36"/>
                <a:gd name="T24" fmla="*/ 18 w 30"/>
                <a:gd name="T25" fmla="*/ 6 h 36"/>
                <a:gd name="T26" fmla="*/ 24 w 30"/>
                <a:gd name="T27" fmla="*/ 12 h 36"/>
                <a:gd name="T28" fmla="*/ 30 w 30"/>
                <a:gd name="T29" fmla="*/ 18 h 36"/>
                <a:gd name="T30" fmla="*/ 30 w 30"/>
                <a:gd name="T31" fmla="*/ 24 h 36"/>
                <a:gd name="T32" fmla="*/ 24 w 30"/>
                <a:gd name="T33" fmla="*/ 30 h 36"/>
                <a:gd name="T34" fmla="*/ 18 w 30"/>
                <a:gd name="T35" fmla="*/ 30 h 36"/>
                <a:gd name="T36" fmla="*/ 18 w 30"/>
                <a:gd name="T37" fmla="*/ 36 h 36"/>
                <a:gd name="T38" fmla="*/ 12 w 30"/>
                <a:gd name="T39" fmla="*/ 36 h 36"/>
                <a:gd name="T40" fmla="*/ 12 w 30"/>
                <a:gd name="T4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6">
                  <a:moveTo>
                    <a:pt x="12" y="30"/>
                  </a:moveTo>
                  <a:lnTo>
                    <a:pt x="6" y="30"/>
                  </a:lnTo>
                  <a:lnTo>
                    <a:pt x="6" y="24"/>
                  </a:lnTo>
                  <a:lnTo>
                    <a:pt x="0" y="24"/>
                  </a:lnTo>
                  <a:lnTo>
                    <a:pt x="0" y="18"/>
                  </a:lnTo>
                  <a:lnTo>
                    <a:pt x="0" y="24"/>
                  </a:lnTo>
                  <a:lnTo>
                    <a:pt x="0" y="18"/>
                  </a:lnTo>
                  <a:lnTo>
                    <a:pt x="6" y="18"/>
                  </a:lnTo>
                  <a:lnTo>
                    <a:pt x="6" y="12"/>
                  </a:lnTo>
                  <a:lnTo>
                    <a:pt x="6" y="6"/>
                  </a:lnTo>
                  <a:lnTo>
                    <a:pt x="12" y="0"/>
                  </a:lnTo>
                  <a:lnTo>
                    <a:pt x="18" y="0"/>
                  </a:lnTo>
                  <a:lnTo>
                    <a:pt x="18" y="6"/>
                  </a:lnTo>
                  <a:lnTo>
                    <a:pt x="24" y="12"/>
                  </a:lnTo>
                  <a:lnTo>
                    <a:pt x="30" y="18"/>
                  </a:lnTo>
                  <a:lnTo>
                    <a:pt x="30" y="24"/>
                  </a:lnTo>
                  <a:lnTo>
                    <a:pt x="24" y="30"/>
                  </a:lnTo>
                  <a:lnTo>
                    <a:pt x="18" y="30"/>
                  </a:lnTo>
                  <a:lnTo>
                    <a:pt x="18" y="36"/>
                  </a:lnTo>
                  <a:lnTo>
                    <a:pt x="12" y="36"/>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5681" name="Group 1409"/>
          <p:cNvGrpSpPr>
            <a:grpSpLocks/>
          </p:cNvGrpSpPr>
          <p:nvPr/>
        </p:nvGrpSpPr>
        <p:grpSpPr bwMode="auto">
          <a:xfrm>
            <a:off x="1209675" y="2752725"/>
            <a:ext cx="5829300" cy="657225"/>
            <a:chOff x="762" y="1734"/>
            <a:chExt cx="3672" cy="414"/>
          </a:xfrm>
        </p:grpSpPr>
        <p:sp>
          <p:nvSpPr>
            <p:cNvPr id="55682" name="Freeform 1410"/>
            <p:cNvSpPr>
              <a:spLocks/>
            </p:cNvSpPr>
            <p:nvPr/>
          </p:nvSpPr>
          <p:spPr bwMode="auto">
            <a:xfrm>
              <a:off x="2904" y="2016"/>
              <a:ext cx="36" cy="36"/>
            </a:xfrm>
            <a:custGeom>
              <a:avLst/>
              <a:gdLst>
                <a:gd name="T0" fmla="*/ 36 w 36"/>
                <a:gd name="T1" fmla="*/ 36 h 36"/>
                <a:gd name="T2" fmla="*/ 6 w 36"/>
                <a:gd name="T3" fmla="*/ 36 h 36"/>
                <a:gd name="T4" fmla="*/ 0 w 36"/>
                <a:gd name="T5" fmla="*/ 18 h 36"/>
                <a:gd name="T6" fmla="*/ 6 w 36"/>
                <a:gd name="T7" fmla="*/ 18 h 36"/>
                <a:gd name="T8" fmla="*/ 6 w 36"/>
                <a:gd name="T9" fmla="*/ 0 h 36"/>
                <a:gd name="T10" fmla="*/ 36 w 36"/>
                <a:gd name="T11" fmla="*/ 0 h 36"/>
                <a:gd name="T12" fmla="*/ 3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36"/>
                  </a:moveTo>
                  <a:lnTo>
                    <a:pt x="6" y="36"/>
                  </a:lnTo>
                  <a:lnTo>
                    <a:pt x="0" y="18"/>
                  </a:lnTo>
                  <a:lnTo>
                    <a:pt x="6" y="18"/>
                  </a:lnTo>
                  <a:lnTo>
                    <a:pt x="6" y="0"/>
                  </a:lnTo>
                  <a:lnTo>
                    <a:pt x="36" y="0"/>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83" name="Freeform 1411"/>
            <p:cNvSpPr>
              <a:spLocks/>
            </p:cNvSpPr>
            <p:nvPr/>
          </p:nvSpPr>
          <p:spPr bwMode="auto">
            <a:xfrm>
              <a:off x="2874" y="2016"/>
              <a:ext cx="36" cy="36"/>
            </a:xfrm>
            <a:custGeom>
              <a:avLst/>
              <a:gdLst>
                <a:gd name="T0" fmla="*/ 36 w 36"/>
                <a:gd name="T1" fmla="*/ 36 h 36"/>
                <a:gd name="T2" fmla="*/ 0 w 36"/>
                <a:gd name="T3" fmla="*/ 36 h 36"/>
                <a:gd name="T4" fmla="*/ 0 w 36"/>
                <a:gd name="T5" fmla="*/ 18 h 36"/>
                <a:gd name="T6" fmla="*/ 0 w 36"/>
                <a:gd name="T7" fmla="*/ 6 h 36"/>
                <a:gd name="T8" fmla="*/ 36 w 36"/>
                <a:gd name="T9" fmla="*/ 0 h 36"/>
                <a:gd name="T10" fmla="*/ 36 w 36"/>
                <a:gd name="T11" fmla="*/ 18 h 36"/>
                <a:gd name="T12" fmla="*/ 30 w 36"/>
                <a:gd name="T13" fmla="*/ 18 h 36"/>
                <a:gd name="T14" fmla="*/ 36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36"/>
                  </a:moveTo>
                  <a:lnTo>
                    <a:pt x="0" y="36"/>
                  </a:lnTo>
                  <a:lnTo>
                    <a:pt x="0" y="18"/>
                  </a:lnTo>
                  <a:lnTo>
                    <a:pt x="0" y="6"/>
                  </a:lnTo>
                  <a:lnTo>
                    <a:pt x="36" y="0"/>
                  </a:lnTo>
                  <a:lnTo>
                    <a:pt x="36" y="18"/>
                  </a:lnTo>
                  <a:lnTo>
                    <a:pt x="30" y="18"/>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84" name="Freeform 1412"/>
            <p:cNvSpPr>
              <a:spLocks/>
            </p:cNvSpPr>
            <p:nvPr/>
          </p:nvSpPr>
          <p:spPr bwMode="auto">
            <a:xfrm>
              <a:off x="3612" y="1974"/>
              <a:ext cx="42" cy="42"/>
            </a:xfrm>
            <a:custGeom>
              <a:avLst/>
              <a:gdLst>
                <a:gd name="T0" fmla="*/ 0 w 42"/>
                <a:gd name="T1" fmla="*/ 42 h 42"/>
                <a:gd name="T2" fmla="*/ 6 w 42"/>
                <a:gd name="T3" fmla="*/ 42 h 42"/>
                <a:gd name="T4" fmla="*/ 6 w 42"/>
                <a:gd name="T5" fmla="*/ 36 h 42"/>
                <a:gd name="T6" fmla="*/ 6 w 42"/>
                <a:gd name="T7" fmla="*/ 24 h 42"/>
                <a:gd name="T8" fmla="*/ 6 w 42"/>
                <a:gd name="T9" fmla="*/ 18 h 42"/>
                <a:gd name="T10" fmla="*/ 6 w 42"/>
                <a:gd name="T11" fmla="*/ 12 h 42"/>
                <a:gd name="T12" fmla="*/ 12 w 42"/>
                <a:gd name="T13" fmla="*/ 12 h 42"/>
                <a:gd name="T14" fmla="*/ 18 w 42"/>
                <a:gd name="T15" fmla="*/ 12 h 42"/>
                <a:gd name="T16" fmla="*/ 24 w 42"/>
                <a:gd name="T17" fmla="*/ 6 h 42"/>
                <a:gd name="T18" fmla="*/ 24 w 42"/>
                <a:gd name="T19" fmla="*/ 0 h 42"/>
                <a:gd name="T20" fmla="*/ 36 w 42"/>
                <a:gd name="T21" fmla="*/ 12 h 42"/>
                <a:gd name="T22" fmla="*/ 42 w 42"/>
                <a:gd name="T23" fmla="*/ 12 h 42"/>
                <a:gd name="T24" fmla="*/ 42 w 42"/>
                <a:gd name="T25" fmla="*/ 24 h 42"/>
                <a:gd name="T26" fmla="*/ 30 w 42"/>
                <a:gd name="T27" fmla="*/ 30 h 42"/>
                <a:gd name="T28" fmla="*/ 18 w 42"/>
                <a:gd name="T29" fmla="*/ 30 h 42"/>
                <a:gd name="T30" fmla="*/ 6 w 42"/>
                <a:gd name="T31" fmla="*/ 36 h 42"/>
                <a:gd name="T32" fmla="*/ 6 w 42"/>
                <a:gd name="T33" fmla="*/ 42 h 42"/>
                <a:gd name="T34" fmla="*/ 0 w 42"/>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0" y="42"/>
                  </a:moveTo>
                  <a:lnTo>
                    <a:pt x="6" y="42"/>
                  </a:lnTo>
                  <a:lnTo>
                    <a:pt x="6" y="36"/>
                  </a:lnTo>
                  <a:lnTo>
                    <a:pt x="6" y="24"/>
                  </a:lnTo>
                  <a:lnTo>
                    <a:pt x="6" y="18"/>
                  </a:lnTo>
                  <a:lnTo>
                    <a:pt x="6" y="12"/>
                  </a:lnTo>
                  <a:lnTo>
                    <a:pt x="12" y="12"/>
                  </a:lnTo>
                  <a:lnTo>
                    <a:pt x="18" y="12"/>
                  </a:lnTo>
                  <a:lnTo>
                    <a:pt x="24" y="6"/>
                  </a:lnTo>
                  <a:lnTo>
                    <a:pt x="24" y="0"/>
                  </a:lnTo>
                  <a:lnTo>
                    <a:pt x="36" y="12"/>
                  </a:lnTo>
                  <a:lnTo>
                    <a:pt x="42" y="12"/>
                  </a:lnTo>
                  <a:lnTo>
                    <a:pt x="42" y="24"/>
                  </a:lnTo>
                  <a:lnTo>
                    <a:pt x="30" y="30"/>
                  </a:lnTo>
                  <a:lnTo>
                    <a:pt x="18" y="30"/>
                  </a:lnTo>
                  <a:lnTo>
                    <a:pt x="6" y="36"/>
                  </a:lnTo>
                  <a:lnTo>
                    <a:pt x="6"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85" name="Freeform 1413"/>
            <p:cNvSpPr>
              <a:spLocks/>
            </p:cNvSpPr>
            <p:nvPr/>
          </p:nvSpPr>
          <p:spPr bwMode="auto">
            <a:xfrm>
              <a:off x="4230" y="1884"/>
              <a:ext cx="42" cy="36"/>
            </a:xfrm>
            <a:custGeom>
              <a:avLst/>
              <a:gdLst>
                <a:gd name="T0" fmla="*/ 18 w 42"/>
                <a:gd name="T1" fmla="*/ 36 h 36"/>
                <a:gd name="T2" fmla="*/ 12 w 42"/>
                <a:gd name="T3" fmla="*/ 36 h 36"/>
                <a:gd name="T4" fmla="*/ 12 w 42"/>
                <a:gd name="T5" fmla="*/ 30 h 36"/>
                <a:gd name="T6" fmla="*/ 6 w 42"/>
                <a:gd name="T7" fmla="*/ 30 h 36"/>
                <a:gd name="T8" fmla="*/ 0 w 42"/>
                <a:gd name="T9" fmla="*/ 30 h 36"/>
                <a:gd name="T10" fmla="*/ 12 w 42"/>
                <a:gd name="T11" fmla="*/ 6 h 36"/>
                <a:gd name="T12" fmla="*/ 12 w 42"/>
                <a:gd name="T13" fmla="*/ 0 h 36"/>
                <a:gd name="T14" fmla="*/ 18 w 42"/>
                <a:gd name="T15" fmla="*/ 0 h 36"/>
                <a:gd name="T16" fmla="*/ 18 w 42"/>
                <a:gd name="T17" fmla="*/ 6 h 36"/>
                <a:gd name="T18" fmla="*/ 24 w 42"/>
                <a:gd name="T19" fmla="*/ 0 h 36"/>
                <a:gd name="T20" fmla="*/ 24 w 42"/>
                <a:gd name="T21" fmla="*/ 6 h 36"/>
                <a:gd name="T22" fmla="*/ 30 w 42"/>
                <a:gd name="T23" fmla="*/ 6 h 36"/>
                <a:gd name="T24" fmla="*/ 30 w 42"/>
                <a:gd name="T25" fmla="*/ 0 h 36"/>
                <a:gd name="T26" fmla="*/ 30 w 42"/>
                <a:gd name="T27" fmla="*/ 6 h 36"/>
                <a:gd name="T28" fmla="*/ 36 w 42"/>
                <a:gd name="T29" fmla="*/ 6 h 36"/>
                <a:gd name="T30" fmla="*/ 42 w 42"/>
                <a:gd name="T31" fmla="*/ 6 h 36"/>
                <a:gd name="T32" fmla="*/ 24 w 42"/>
                <a:gd name="T33" fmla="*/ 36 h 36"/>
                <a:gd name="T34" fmla="*/ 18 w 42"/>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6">
                  <a:moveTo>
                    <a:pt x="18" y="36"/>
                  </a:moveTo>
                  <a:lnTo>
                    <a:pt x="12" y="36"/>
                  </a:lnTo>
                  <a:lnTo>
                    <a:pt x="12" y="30"/>
                  </a:lnTo>
                  <a:lnTo>
                    <a:pt x="6" y="30"/>
                  </a:lnTo>
                  <a:lnTo>
                    <a:pt x="0" y="30"/>
                  </a:lnTo>
                  <a:lnTo>
                    <a:pt x="12" y="6"/>
                  </a:lnTo>
                  <a:lnTo>
                    <a:pt x="12" y="0"/>
                  </a:lnTo>
                  <a:lnTo>
                    <a:pt x="18" y="0"/>
                  </a:lnTo>
                  <a:lnTo>
                    <a:pt x="18" y="6"/>
                  </a:lnTo>
                  <a:lnTo>
                    <a:pt x="24" y="0"/>
                  </a:lnTo>
                  <a:lnTo>
                    <a:pt x="24" y="6"/>
                  </a:lnTo>
                  <a:lnTo>
                    <a:pt x="30" y="6"/>
                  </a:lnTo>
                  <a:lnTo>
                    <a:pt x="30" y="0"/>
                  </a:lnTo>
                  <a:lnTo>
                    <a:pt x="30" y="6"/>
                  </a:lnTo>
                  <a:lnTo>
                    <a:pt x="36" y="6"/>
                  </a:lnTo>
                  <a:lnTo>
                    <a:pt x="42" y="6"/>
                  </a:lnTo>
                  <a:lnTo>
                    <a:pt x="24" y="36"/>
                  </a:lnTo>
                  <a:lnTo>
                    <a:pt x="18"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86" name="Freeform 1414"/>
            <p:cNvSpPr>
              <a:spLocks/>
            </p:cNvSpPr>
            <p:nvPr/>
          </p:nvSpPr>
          <p:spPr bwMode="auto">
            <a:xfrm>
              <a:off x="4272" y="1872"/>
              <a:ext cx="24" cy="24"/>
            </a:xfrm>
            <a:custGeom>
              <a:avLst/>
              <a:gdLst>
                <a:gd name="T0" fmla="*/ 18 w 24"/>
                <a:gd name="T1" fmla="*/ 24 h 24"/>
                <a:gd name="T2" fmla="*/ 12 w 24"/>
                <a:gd name="T3" fmla="*/ 24 h 24"/>
                <a:gd name="T4" fmla="*/ 6 w 24"/>
                <a:gd name="T5" fmla="*/ 24 h 24"/>
                <a:gd name="T6" fmla="*/ 6 w 24"/>
                <a:gd name="T7" fmla="*/ 18 h 24"/>
                <a:gd name="T8" fmla="*/ 6 w 24"/>
                <a:gd name="T9" fmla="*/ 24 h 24"/>
                <a:gd name="T10" fmla="*/ 6 w 24"/>
                <a:gd name="T11" fmla="*/ 18 h 24"/>
                <a:gd name="T12" fmla="*/ 0 w 24"/>
                <a:gd name="T13" fmla="*/ 18 h 24"/>
                <a:gd name="T14" fmla="*/ 0 w 24"/>
                <a:gd name="T15" fmla="*/ 12 h 24"/>
                <a:gd name="T16" fmla="*/ 6 w 24"/>
                <a:gd name="T17" fmla="*/ 12 h 24"/>
                <a:gd name="T18" fmla="*/ 18 w 24"/>
                <a:gd name="T19" fmla="*/ 0 h 24"/>
                <a:gd name="T20" fmla="*/ 24 w 24"/>
                <a:gd name="T21" fmla="*/ 12 h 24"/>
                <a:gd name="T22" fmla="*/ 24 w 24"/>
                <a:gd name="T23" fmla="*/ 24 h 24"/>
                <a:gd name="T24" fmla="*/ 18 w 24"/>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18" y="24"/>
                  </a:moveTo>
                  <a:lnTo>
                    <a:pt x="12" y="24"/>
                  </a:lnTo>
                  <a:lnTo>
                    <a:pt x="6" y="24"/>
                  </a:lnTo>
                  <a:lnTo>
                    <a:pt x="6" y="18"/>
                  </a:lnTo>
                  <a:lnTo>
                    <a:pt x="6" y="24"/>
                  </a:lnTo>
                  <a:lnTo>
                    <a:pt x="6" y="18"/>
                  </a:lnTo>
                  <a:lnTo>
                    <a:pt x="0" y="18"/>
                  </a:lnTo>
                  <a:lnTo>
                    <a:pt x="0" y="12"/>
                  </a:lnTo>
                  <a:lnTo>
                    <a:pt x="6" y="12"/>
                  </a:lnTo>
                  <a:lnTo>
                    <a:pt x="18" y="0"/>
                  </a:lnTo>
                  <a:lnTo>
                    <a:pt x="24" y="12"/>
                  </a:lnTo>
                  <a:lnTo>
                    <a:pt x="24" y="24"/>
                  </a:lnTo>
                  <a:lnTo>
                    <a:pt x="18"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87" name="Freeform 1415"/>
            <p:cNvSpPr>
              <a:spLocks/>
            </p:cNvSpPr>
            <p:nvPr/>
          </p:nvSpPr>
          <p:spPr bwMode="auto">
            <a:xfrm>
              <a:off x="3894" y="1944"/>
              <a:ext cx="36" cy="42"/>
            </a:xfrm>
            <a:custGeom>
              <a:avLst/>
              <a:gdLst>
                <a:gd name="T0" fmla="*/ 12 w 36"/>
                <a:gd name="T1" fmla="*/ 36 h 42"/>
                <a:gd name="T2" fmla="*/ 6 w 36"/>
                <a:gd name="T3" fmla="*/ 42 h 42"/>
                <a:gd name="T4" fmla="*/ 12 w 36"/>
                <a:gd name="T5" fmla="*/ 30 h 42"/>
                <a:gd name="T6" fmla="*/ 6 w 36"/>
                <a:gd name="T7" fmla="*/ 30 h 42"/>
                <a:gd name="T8" fmla="*/ 6 w 36"/>
                <a:gd name="T9" fmla="*/ 24 h 42"/>
                <a:gd name="T10" fmla="*/ 0 w 36"/>
                <a:gd name="T11" fmla="*/ 24 h 42"/>
                <a:gd name="T12" fmla="*/ 0 w 36"/>
                <a:gd name="T13" fmla="*/ 12 h 42"/>
                <a:gd name="T14" fmla="*/ 6 w 36"/>
                <a:gd name="T15" fmla="*/ 12 h 42"/>
                <a:gd name="T16" fmla="*/ 6 w 36"/>
                <a:gd name="T17" fmla="*/ 6 h 42"/>
                <a:gd name="T18" fmla="*/ 6 w 36"/>
                <a:gd name="T19" fmla="*/ 0 h 42"/>
                <a:gd name="T20" fmla="*/ 12 w 36"/>
                <a:gd name="T21" fmla="*/ 0 h 42"/>
                <a:gd name="T22" fmla="*/ 18 w 36"/>
                <a:gd name="T23" fmla="*/ 0 h 42"/>
                <a:gd name="T24" fmla="*/ 18 w 36"/>
                <a:gd name="T25" fmla="*/ 6 h 42"/>
                <a:gd name="T26" fmla="*/ 24 w 36"/>
                <a:gd name="T27" fmla="*/ 6 h 42"/>
                <a:gd name="T28" fmla="*/ 30 w 36"/>
                <a:gd name="T29" fmla="*/ 0 h 42"/>
                <a:gd name="T30" fmla="*/ 36 w 36"/>
                <a:gd name="T31" fmla="*/ 0 h 42"/>
                <a:gd name="T32" fmla="*/ 36 w 36"/>
                <a:gd name="T33" fmla="*/ 6 h 42"/>
                <a:gd name="T34" fmla="*/ 36 w 36"/>
                <a:gd name="T35" fmla="*/ 12 h 42"/>
                <a:gd name="T36" fmla="*/ 30 w 36"/>
                <a:gd name="T37" fmla="*/ 12 h 42"/>
                <a:gd name="T38" fmla="*/ 30 w 36"/>
                <a:gd name="T39" fmla="*/ 18 h 42"/>
                <a:gd name="T40" fmla="*/ 30 w 36"/>
                <a:gd name="T41" fmla="*/ 24 h 42"/>
                <a:gd name="T42" fmla="*/ 24 w 36"/>
                <a:gd name="T43" fmla="*/ 30 h 42"/>
                <a:gd name="T44" fmla="*/ 30 w 36"/>
                <a:gd name="T45" fmla="*/ 30 h 42"/>
                <a:gd name="T46" fmla="*/ 24 w 36"/>
                <a:gd name="T47" fmla="*/ 30 h 42"/>
                <a:gd name="T48" fmla="*/ 12 w 36"/>
                <a:gd name="T4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42">
                  <a:moveTo>
                    <a:pt x="12" y="36"/>
                  </a:moveTo>
                  <a:lnTo>
                    <a:pt x="6" y="42"/>
                  </a:lnTo>
                  <a:lnTo>
                    <a:pt x="12" y="30"/>
                  </a:lnTo>
                  <a:lnTo>
                    <a:pt x="6" y="30"/>
                  </a:lnTo>
                  <a:lnTo>
                    <a:pt x="6" y="24"/>
                  </a:lnTo>
                  <a:lnTo>
                    <a:pt x="0" y="24"/>
                  </a:lnTo>
                  <a:lnTo>
                    <a:pt x="0" y="12"/>
                  </a:lnTo>
                  <a:lnTo>
                    <a:pt x="6" y="12"/>
                  </a:lnTo>
                  <a:lnTo>
                    <a:pt x="6" y="6"/>
                  </a:lnTo>
                  <a:lnTo>
                    <a:pt x="6" y="0"/>
                  </a:lnTo>
                  <a:lnTo>
                    <a:pt x="12" y="0"/>
                  </a:lnTo>
                  <a:lnTo>
                    <a:pt x="18" y="0"/>
                  </a:lnTo>
                  <a:lnTo>
                    <a:pt x="18" y="6"/>
                  </a:lnTo>
                  <a:lnTo>
                    <a:pt x="24" y="6"/>
                  </a:lnTo>
                  <a:lnTo>
                    <a:pt x="30" y="0"/>
                  </a:lnTo>
                  <a:lnTo>
                    <a:pt x="36" y="0"/>
                  </a:lnTo>
                  <a:lnTo>
                    <a:pt x="36" y="6"/>
                  </a:lnTo>
                  <a:lnTo>
                    <a:pt x="36" y="12"/>
                  </a:lnTo>
                  <a:lnTo>
                    <a:pt x="30" y="12"/>
                  </a:lnTo>
                  <a:lnTo>
                    <a:pt x="30" y="18"/>
                  </a:lnTo>
                  <a:lnTo>
                    <a:pt x="30" y="24"/>
                  </a:lnTo>
                  <a:lnTo>
                    <a:pt x="24" y="30"/>
                  </a:lnTo>
                  <a:lnTo>
                    <a:pt x="30" y="30"/>
                  </a:lnTo>
                  <a:lnTo>
                    <a:pt x="24" y="30"/>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88" name="Freeform 1416"/>
            <p:cNvSpPr>
              <a:spLocks/>
            </p:cNvSpPr>
            <p:nvPr/>
          </p:nvSpPr>
          <p:spPr bwMode="auto">
            <a:xfrm>
              <a:off x="3684" y="1974"/>
              <a:ext cx="24" cy="24"/>
            </a:xfrm>
            <a:custGeom>
              <a:avLst/>
              <a:gdLst>
                <a:gd name="T0" fmla="*/ 0 w 24"/>
                <a:gd name="T1" fmla="*/ 24 h 24"/>
                <a:gd name="T2" fmla="*/ 0 w 24"/>
                <a:gd name="T3" fmla="*/ 18 h 24"/>
                <a:gd name="T4" fmla="*/ 0 w 24"/>
                <a:gd name="T5" fmla="*/ 12 h 24"/>
                <a:gd name="T6" fmla="*/ 0 w 24"/>
                <a:gd name="T7" fmla="*/ 0 h 24"/>
                <a:gd name="T8" fmla="*/ 6 w 24"/>
                <a:gd name="T9" fmla="*/ 0 h 24"/>
                <a:gd name="T10" fmla="*/ 12 w 24"/>
                <a:gd name="T11" fmla="*/ 0 h 24"/>
                <a:gd name="T12" fmla="*/ 18 w 24"/>
                <a:gd name="T13" fmla="*/ 0 h 24"/>
                <a:gd name="T14" fmla="*/ 24 w 24"/>
                <a:gd name="T15" fmla="*/ 12 h 24"/>
                <a:gd name="T16" fmla="*/ 18 w 24"/>
                <a:gd name="T17" fmla="*/ 12 h 24"/>
                <a:gd name="T18" fmla="*/ 12 w 24"/>
                <a:gd name="T19" fmla="*/ 18 h 24"/>
                <a:gd name="T20" fmla="*/ 12 w 24"/>
                <a:gd name="T21" fmla="*/ 24 h 24"/>
                <a:gd name="T22" fmla="*/ 0 w 24"/>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0" y="24"/>
                  </a:moveTo>
                  <a:lnTo>
                    <a:pt x="0" y="18"/>
                  </a:lnTo>
                  <a:lnTo>
                    <a:pt x="0" y="12"/>
                  </a:lnTo>
                  <a:lnTo>
                    <a:pt x="0" y="0"/>
                  </a:lnTo>
                  <a:lnTo>
                    <a:pt x="6" y="0"/>
                  </a:lnTo>
                  <a:lnTo>
                    <a:pt x="12" y="0"/>
                  </a:lnTo>
                  <a:lnTo>
                    <a:pt x="18" y="0"/>
                  </a:lnTo>
                  <a:lnTo>
                    <a:pt x="24" y="12"/>
                  </a:lnTo>
                  <a:lnTo>
                    <a:pt x="18" y="12"/>
                  </a:lnTo>
                  <a:lnTo>
                    <a:pt x="12" y="18"/>
                  </a:lnTo>
                  <a:lnTo>
                    <a:pt x="12"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89" name="Freeform 1417"/>
            <p:cNvSpPr>
              <a:spLocks/>
            </p:cNvSpPr>
            <p:nvPr/>
          </p:nvSpPr>
          <p:spPr bwMode="auto">
            <a:xfrm>
              <a:off x="3726" y="1962"/>
              <a:ext cx="36" cy="36"/>
            </a:xfrm>
            <a:custGeom>
              <a:avLst/>
              <a:gdLst>
                <a:gd name="T0" fmla="*/ 30 w 36"/>
                <a:gd name="T1" fmla="*/ 24 h 36"/>
                <a:gd name="T2" fmla="*/ 18 w 36"/>
                <a:gd name="T3" fmla="*/ 36 h 36"/>
                <a:gd name="T4" fmla="*/ 12 w 36"/>
                <a:gd name="T5" fmla="*/ 30 h 36"/>
                <a:gd name="T6" fmla="*/ 6 w 36"/>
                <a:gd name="T7" fmla="*/ 30 h 36"/>
                <a:gd name="T8" fmla="*/ 6 w 36"/>
                <a:gd name="T9" fmla="*/ 24 h 36"/>
                <a:gd name="T10" fmla="*/ 6 w 36"/>
                <a:gd name="T11" fmla="*/ 18 h 36"/>
                <a:gd name="T12" fmla="*/ 0 w 36"/>
                <a:gd name="T13" fmla="*/ 12 h 36"/>
                <a:gd name="T14" fmla="*/ 6 w 36"/>
                <a:gd name="T15" fmla="*/ 12 h 36"/>
                <a:gd name="T16" fmla="*/ 12 w 36"/>
                <a:gd name="T17" fmla="*/ 12 h 36"/>
                <a:gd name="T18" fmla="*/ 18 w 36"/>
                <a:gd name="T19" fmla="*/ 0 h 36"/>
                <a:gd name="T20" fmla="*/ 24 w 36"/>
                <a:gd name="T21" fmla="*/ 6 h 36"/>
                <a:gd name="T22" fmla="*/ 24 w 36"/>
                <a:gd name="T23" fmla="*/ 12 h 36"/>
                <a:gd name="T24" fmla="*/ 30 w 36"/>
                <a:gd name="T25" fmla="*/ 12 h 36"/>
                <a:gd name="T26" fmla="*/ 24 w 36"/>
                <a:gd name="T27" fmla="*/ 12 h 36"/>
                <a:gd name="T28" fmla="*/ 30 w 36"/>
                <a:gd name="T29" fmla="*/ 12 h 36"/>
                <a:gd name="T30" fmla="*/ 36 w 36"/>
                <a:gd name="T31" fmla="*/ 18 h 36"/>
                <a:gd name="T32" fmla="*/ 36 w 36"/>
                <a:gd name="T33" fmla="*/ 24 h 36"/>
                <a:gd name="T34" fmla="*/ 30 w 36"/>
                <a:gd name="T3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6">
                  <a:moveTo>
                    <a:pt x="30" y="24"/>
                  </a:moveTo>
                  <a:lnTo>
                    <a:pt x="18" y="36"/>
                  </a:lnTo>
                  <a:lnTo>
                    <a:pt x="12" y="30"/>
                  </a:lnTo>
                  <a:lnTo>
                    <a:pt x="6" y="30"/>
                  </a:lnTo>
                  <a:lnTo>
                    <a:pt x="6" y="24"/>
                  </a:lnTo>
                  <a:lnTo>
                    <a:pt x="6" y="18"/>
                  </a:lnTo>
                  <a:lnTo>
                    <a:pt x="0" y="12"/>
                  </a:lnTo>
                  <a:lnTo>
                    <a:pt x="6" y="12"/>
                  </a:lnTo>
                  <a:lnTo>
                    <a:pt x="12" y="12"/>
                  </a:lnTo>
                  <a:lnTo>
                    <a:pt x="18" y="0"/>
                  </a:lnTo>
                  <a:lnTo>
                    <a:pt x="24" y="6"/>
                  </a:lnTo>
                  <a:lnTo>
                    <a:pt x="24" y="12"/>
                  </a:lnTo>
                  <a:lnTo>
                    <a:pt x="30" y="12"/>
                  </a:lnTo>
                  <a:lnTo>
                    <a:pt x="24" y="12"/>
                  </a:lnTo>
                  <a:lnTo>
                    <a:pt x="30" y="12"/>
                  </a:lnTo>
                  <a:lnTo>
                    <a:pt x="36" y="18"/>
                  </a:lnTo>
                  <a:lnTo>
                    <a:pt x="36" y="24"/>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90" name="Freeform 1418"/>
            <p:cNvSpPr>
              <a:spLocks/>
            </p:cNvSpPr>
            <p:nvPr/>
          </p:nvSpPr>
          <p:spPr bwMode="auto">
            <a:xfrm>
              <a:off x="3648" y="1974"/>
              <a:ext cx="36" cy="30"/>
            </a:xfrm>
            <a:custGeom>
              <a:avLst/>
              <a:gdLst>
                <a:gd name="T0" fmla="*/ 36 w 36"/>
                <a:gd name="T1" fmla="*/ 24 h 30"/>
                <a:gd name="T2" fmla="*/ 36 w 36"/>
                <a:gd name="T3" fmla="*/ 30 h 30"/>
                <a:gd name="T4" fmla="*/ 30 w 36"/>
                <a:gd name="T5" fmla="*/ 30 h 30"/>
                <a:gd name="T6" fmla="*/ 24 w 36"/>
                <a:gd name="T7" fmla="*/ 30 h 30"/>
                <a:gd name="T8" fmla="*/ 6 w 36"/>
                <a:gd name="T9" fmla="*/ 24 h 30"/>
                <a:gd name="T10" fmla="*/ 6 w 36"/>
                <a:gd name="T11" fmla="*/ 12 h 30"/>
                <a:gd name="T12" fmla="*/ 0 w 36"/>
                <a:gd name="T13" fmla="*/ 12 h 30"/>
                <a:gd name="T14" fmla="*/ 0 w 36"/>
                <a:gd name="T15" fmla="*/ 6 h 30"/>
                <a:gd name="T16" fmla="*/ 6 w 36"/>
                <a:gd name="T17" fmla="*/ 6 h 30"/>
                <a:gd name="T18" fmla="*/ 12 w 36"/>
                <a:gd name="T19" fmla="*/ 6 h 30"/>
                <a:gd name="T20" fmla="*/ 12 w 36"/>
                <a:gd name="T21" fmla="*/ 0 h 30"/>
                <a:gd name="T22" fmla="*/ 36 w 36"/>
                <a:gd name="T23" fmla="*/ 0 h 30"/>
                <a:gd name="T24" fmla="*/ 36 w 36"/>
                <a:gd name="T25" fmla="*/ 12 h 30"/>
                <a:gd name="T26" fmla="*/ 36 w 36"/>
                <a:gd name="T27" fmla="*/ 18 h 30"/>
                <a:gd name="T28" fmla="*/ 36 w 36"/>
                <a:gd name="T2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0">
                  <a:moveTo>
                    <a:pt x="36" y="24"/>
                  </a:moveTo>
                  <a:lnTo>
                    <a:pt x="36" y="30"/>
                  </a:lnTo>
                  <a:lnTo>
                    <a:pt x="30" y="30"/>
                  </a:lnTo>
                  <a:lnTo>
                    <a:pt x="24" y="30"/>
                  </a:lnTo>
                  <a:lnTo>
                    <a:pt x="6" y="24"/>
                  </a:lnTo>
                  <a:lnTo>
                    <a:pt x="6" y="12"/>
                  </a:lnTo>
                  <a:lnTo>
                    <a:pt x="0" y="12"/>
                  </a:lnTo>
                  <a:lnTo>
                    <a:pt x="0" y="6"/>
                  </a:lnTo>
                  <a:lnTo>
                    <a:pt x="6" y="6"/>
                  </a:lnTo>
                  <a:lnTo>
                    <a:pt x="12" y="6"/>
                  </a:lnTo>
                  <a:lnTo>
                    <a:pt x="12" y="0"/>
                  </a:lnTo>
                  <a:lnTo>
                    <a:pt x="36" y="0"/>
                  </a:lnTo>
                  <a:lnTo>
                    <a:pt x="36" y="12"/>
                  </a:lnTo>
                  <a:lnTo>
                    <a:pt x="36" y="18"/>
                  </a:lnTo>
                  <a:lnTo>
                    <a:pt x="3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91" name="Freeform 1419"/>
            <p:cNvSpPr>
              <a:spLocks/>
            </p:cNvSpPr>
            <p:nvPr/>
          </p:nvSpPr>
          <p:spPr bwMode="auto">
            <a:xfrm>
              <a:off x="2556" y="2022"/>
              <a:ext cx="54" cy="30"/>
            </a:xfrm>
            <a:custGeom>
              <a:avLst/>
              <a:gdLst>
                <a:gd name="T0" fmla="*/ 0 w 54"/>
                <a:gd name="T1" fmla="*/ 24 h 30"/>
                <a:gd name="T2" fmla="*/ 0 w 54"/>
                <a:gd name="T3" fmla="*/ 6 h 30"/>
                <a:gd name="T4" fmla="*/ 0 w 54"/>
                <a:gd name="T5" fmla="*/ 0 h 30"/>
                <a:gd name="T6" fmla="*/ 42 w 54"/>
                <a:gd name="T7" fmla="*/ 0 h 30"/>
                <a:gd name="T8" fmla="*/ 42 w 54"/>
                <a:gd name="T9" fmla="*/ 6 h 30"/>
                <a:gd name="T10" fmla="*/ 54 w 54"/>
                <a:gd name="T11" fmla="*/ 6 h 30"/>
                <a:gd name="T12" fmla="*/ 54 w 54"/>
                <a:gd name="T13" fmla="*/ 30 h 30"/>
                <a:gd name="T14" fmla="*/ 42 w 54"/>
                <a:gd name="T15" fmla="*/ 30 h 30"/>
                <a:gd name="T16" fmla="*/ 18 w 54"/>
                <a:gd name="T17" fmla="*/ 30 h 30"/>
                <a:gd name="T18" fmla="*/ 18 w 54"/>
                <a:gd name="T19" fmla="*/ 24 h 30"/>
                <a:gd name="T20" fmla="*/ 0 w 54"/>
                <a:gd name="T2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0">
                  <a:moveTo>
                    <a:pt x="0" y="24"/>
                  </a:moveTo>
                  <a:lnTo>
                    <a:pt x="0" y="6"/>
                  </a:lnTo>
                  <a:lnTo>
                    <a:pt x="0" y="0"/>
                  </a:lnTo>
                  <a:lnTo>
                    <a:pt x="42" y="0"/>
                  </a:lnTo>
                  <a:lnTo>
                    <a:pt x="42" y="6"/>
                  </a:lnTo>
                  <a:lnTo>
                    <a:pt x="54" y="6"/>
                  </a:lnTo>
                  <a:lnTo>
                    <a:pt x="54" y="30"/>
                  </a:lnTo>
                  <a:lnTo>
                    <a:pt x="42" y="30"/>
                  </a:lnTo>
                  <a:lnTo>
                    <a:pt x="18" y="30"/>
                  </a:lnTo>
                  <a:lnTo>
                    <a:pt x="18" y="24"/>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92" name="Freeform 1420"/>
            <p:cNvSpPr>
              <a:spLocks/>
            </p:cNvSpPr>
            <p:nvPr/>
          </p:nvSpPr>
          <p:spPr bwMode="auto">
            <a:xfrm>
              <a:off x="1896" y="1962"/>
              <a:ext cx="48" cy="54"/>
            </a:xfrm>
            <a:custGeom>
              <a:avLst/>
              <a:gdLst>
                <a:gd name="T0" fmla="*/ 24 w 48"/>
                <a:gd name="T1" fmla="*/ 48 h 54"/>
                <a:gd name="T2" fmla="*/ 30 w 48"/>
                <a:gd name="T3" fmla="*/ 48 h 54"/>
                <a:gd name="T4" fmla="*/ 24 w 48"/>
                <a:gd name="T5" fmla="*/ 42 h 54"/>
                <a:gd name="T6" fmla="*/ 18 w 48"/>
                <a:gd name="T7" fmla="*/ 36 h 54"/>
                <a:gd name="T8" fmla="*/ 18 w 48"/>
                <a:gd name="T9" fmla="*/ 30 h 54"/>
                <a:gd name="T10" fmla="*/ 12 w 48"/>
                <a:gd name="T11" fmla="*/ 24 h 54"/>
                <a:gd name="T12" fmla="*/ 18 w 48"/>
                <a:gd name="T13" fmla="*/ 18 h 54"/>
                <a:gd name="T14" fmla="*/ 12 w 48"/>
                <a:gd name="T15" fmla="*/ 12 h 54"/>
                <a:gd name="T16" fmla="*/ 6 w 48"/>
                <a:gd name="T17" fmla="*/ 12 h 54"/>
                <a:gd name="T18" fmla="*/ 6 w 48"/>
                <a:gd name="T19" fmla="*/ 6 h 54"/>
                <a:gd name="T20" fmla="*/ 0 w 48"/>
                <a:gd name="T21" fmla="*/ 6 h 54"/>
                <a:gd name="T22" fmla="*/ 0 w 48"/>
                <a:gd name="T23" fmla="*/ 0 h 54"/>
                <a:gd name="T24" fmla="*/ 42 w 48"/>
                <a:gd name="T25" fmla="*/ 6 h 54"/>
                <a:gd name="T26" fmla="*/ 42 w 48"/>
                <a:gd name="T27" fmla="*/ 12 h 54"/>
                <a:gd name="T28" fmla="*/ 42 w 48"/>
                <a:gd name="T29" fmla="*/ 18 h 54"/>
                <a:gd name="T30" fmla="*/ 42 w 48"/>
                <a:gd name="T31" fmla="*/ 24 h 54"/>
                <a:gd name="T32" fmla="*/ 42 w 48"/>
                <a:gd name="T33" fmla="*/ 30 h 54"/>
                <a:gd name="T34" fmla="*/ 48 w 48"/>
                <a:gd name="T35" fmla="*/ 36 h 54"/>
                <a:gd name="T36" fmla="*/ 42 w 48"/>
                <a:gd name="T37" fmla="*/ 42 h 54"/>
                <a:gd name="T38" fmla="*/ 36 w 48"/>
                <a:gd name="T39" fmla="*/ 48 h 54"/>
                <a:gd name="T40" fmla="*/ 30 w 48"/>
                <a:gd name="T41" fmla="*/ 54 h 54"/>
                <a:gd name="T42" fmla="*/ 24 w 48"/>
                <a:gd name="T4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24" y="48"/>
                  </a:moveTo>
                  <a:lnTo>
                    <a:pt x="30" y="48"/>
                  </a:lnTo>
                  <a:lnTo>
                    <a:pt x="24" y="42"/>
                  </a:lnTo>
                  <a:lnTo>
                    <a:pt x="18" y="36"/>
                  </a:lnTo>
                  <a:lnTo>
                    <a:pt x="18" y="30"/>
                  </a:lnTo>
                  <a:lnTo>
                    <a:pt x="12" y="24"/>
                  </a:lnTo>
                  <a:lnTo>
                    <a:pt x="18" y="18"/>
                  </a:lnTo>
                  <a:lnTo>
                    <a:pt x="12" y="12"/>
                  </a:lnTo>
                  <a:lnTo>
                    <a:pt x="6" y="12"/>
                  </a:lnTo>
                  <a:lnTo>
                    <a:pt x="6" y="6"/>
                  </a:lnTo>
                  <a:lnTo>
                    <a:pt x="0" y="6"/>
                  </a:lnTo>
                  <a:lnTo>
                    <a:pt x="0" y="0"/>
                  </a:lnTo>
                  <a:lnTo>
                    <a:pt x="42" y="6"/>
                  </a:lnTo>
                  <a:lnTo>
                    <a:pt x="42" y="12"/>
                  </a:lnTo>
                  <a:lnTo>
                    <a:pt x="42" y="18"/>
                  </a:lnTo>
                  <a:lnTo>
                    <a:pt x="42" y="24"/>
                  </a:lnTo>
                  <a:lnTo>
                    <a:pt x="42" y="30"/>
                  </a:lnTo>
                  <a:lnTo>
                    <a:pt x="48" y="36"/>
                  </a:lnTo>
                  <a:lnTo>
                    <a:pt x="42" y="42"/>
                  </a:lnTo>
                  <a:lnTo>
                    <a:pt x="36" y="48"/>
                  </a:lnTo>
                  <a:lnTo>
                    <a:pt x="30" y="54"/>
                  </a:lnTo>
                  <a:lnTo>
                    <a:pt x="24"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93" name="Freeform 1421"/>
            <p:cNvSpPr>
              <a:spLocks/>
            </p:cNvSpPr>
            <p:nvPr/>
          </p:nvSpPr>
          <p:spPr bwMode="auto">
            <a:xfrm>
              <a:off x="762" y="1734"/>
              <a:ext cx="42" cy="54"/>
            </a:xfrm>
            <a:custGeom>
              <a:avLst/>
              <a:gdLst>
                <a:gd name="T0" fmla="*/ 42 w 42"/>
                <a:gd name="T1" fmla="*/ 24 h 54"/>
                <a:gd name="T2" fmla="*/ 42 w 42"/>
                <a:gd name="T3" fmla="*/ 30 h 54"/>
                <a:gd name="T4" fmla="*/ 36 w 42"/>
                <a:gd name="T5" fmla="*/ 36 h 54"/>
                <a:gd name="T6" fmla="*/ 42 w 42"/>
                <a:gd name="T7" fmla="*/ 42 h 54"/>
                <a:gd name="T8" fmla="*/ 36 w 42"/>
                <a:gd name="T9" fmla="*/ 48 h 54"/>
                <a:gd name="T10" fmla="*/ 36 w 42"/>
                <a:gd name="T11" fmla="*/ 54 h 54"/>
                <a:gd name="T12" fmla="*/ 30 w 42"/>
                <a:gd name="T13" fmla="*/ 54 h 54"/>
                <a:gd name="T14" fmla="*/ 24 w 42"/>
                <a:gd name="T15" fmla="*/ 42 h 54"/>
                <a:gd name="T16" fmla="*/ 12 w 42"/>
                <a:gd name="T17" fmla="*/ 30 h 54"/>
                <a:gd name="T18" fmla="*/ 6 w 42"/>
                <a:gd name="T19" fmla="*/ 24 h 54"/>
                <a:gd name="T20" fmla="*/ 6 w 42"/>
                <a:gd name="T21" fmla="*/ 30 h 54"/>
                <a:gd name="T22" fmla="*/ 0 w 42"/>
                <a:gd name="T23" fmla="*/ 30 h 54"/>
                <a:gd name="T24" fmla="*/ 12 w 42"/>
                <a:gd name="T25" fmla="*/ 12 h 54"/>
                <a:gd name="T26" fmla="*/ 12 w 42"/>
                <a:gd name="T27" fmla="*/ 0 h 54"/>
                <a:gd name="T28" fmla="*/ 18 w 42"/>
                <a:gd name="T29" fmla="*/ 0 h 54"/>
                <a:gd name="T30" fmla="*/ 24 w 42"/>
                <a:gd name="T31" fmla="*/ 12 h 54"/>
                <a:gd name="T32" fmla="*/ 30 w 42"/>
                <a:gd name="T33" fmla="*/ 12 h 54"/>
                <a:gd name="T34" fmla="*/ 36 w 42"/>
                <a:gd name="T35" fmla="*/ 18 h 54"/>
                <a:gd name="T36" fmla="*/ 42 w 42"/>
                <a:gd name="T3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4">
                  <a:moveTo>
                    <a:pt x="42" y="24"/>
                  </a:moveTo>
                  <a:lnTo>
                    <a:pt x="42" y="30"/>
                  </a:lnTo>
                  <a:lnTo>
                    <a:pt x="36" y="36"/>
                  </a:lnTo>
                  <a:lnTo>
                    <a:pt x="42" y="42"/>
                  </a:lnTo>
                  <a:lnTo>
                    <a:pt x="36" y="48"/>
                  </a:lnTo>
                  <a:lnTo>
                    <a:pt x="36" y="54"/>
                  </a:lnTo>
                  <a:lnTo>
                    <a:pt x="30" y="54"/>
                  </a:lnTo>
                  <a:lnTo>
                    <a:pt x="24" y="42"/>
                  </a:lnTo>
                  <a:lnTo>
                    <a:pt x="12" y="30"/>
                  </a:lnTo>
                  <a:lnTo>
                    <a:pt x="6" y="24"/>
                  </a:lnTo>
                  <a:lnTo>
                    <a:pt x="6" y="30"/>
                  </a:lnTo>
                  <a:lnTo>
                    <a:pt x="0" y="30"/>
                  </a:lnTo>
                  <a:lnTo>
                    <a:pt x="12" y="12"/>
                  </a:lnTo>
                  <a:lnTo>
                    <a:pt x="12" y="0"/>
                  </a:lnTo>
                  <a:lnTo>
                    <a:pt x="18" y="0"/>
                  </a:lnTo>
                  <a:lnTo>
                    <a:pt x="24" y="12"/>
                  </a:lnTo>
                  <a:lnTo>
                    <a:pt x="30" y="12"/>
                  </a:lnTo>
                  <a:lnTo>
                    <a:pt x="36" y="18"/>
                  </a:lnTo>
                  <a:lnTo>
                    <a:pt x="4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94" name="Freeform 1422"/>
            <p:cNvSpPr>
              <a:spLocks/>
            </p:cNvSpPr>
            <p:nvPr/>
          </p:nvSpPr>
          <p:spPr bwMode="auto">
            <a:xfrm>
              <a:off x="3762" y="1968"/>
              <a:ext cx="42" cy="30"/>
            </a:xfrm>
            <a:custGeom>
              <a:avLst/>
              <a:gdLst>
                <a:gd name="T0" fmla="*/ 24 w 42"/>
                <a:gd name="T1" fmla="*/ 30 h 30"/>
                <a:gd name="T2" fmla="*/ 18 w 42"/>
                <a:gd name="T3" fmla="*/ 24 h 30"/>
                <a:gd name="T4" fmla="*/ 12 w 42"/>
                <a:gd name="T5" fmla="*/ 18 h 30"/>
                <a:gd name="T6" fmla="*/ 6 w 42"/>
                <a:gd name="T7" fmla="*/ 18 h 30"/>
                <a:gd name="T8" fmla="*/ 0 w 42"/>
                <a:gd name="T9" fmla="*/ 18 h 30"/>
                <a:gd name="T10" fmla="*/ 0 w 42"/>
                <a:gd name="T11" fmla="*/ 12 h 30"/>
                <a:gd name="T12" fmla="*/ 12 w 42"/>
                <a:gd name="T13" fmla="*/ 0 h 30"/>
                <a:gd name="T14" fmla="*/ 18 w 42"/>
                <a:gd name="T15" fmla="*/ 0 h 30"/>
                <a:gd name="T16" fmla="*/ 24 w 42"/>
                <a:gd name="T17" fmla="*/ 0 h 30"/>
                <a:gd name="T18" fmla="*/ 24 w 42"/>
                <a:gd name="T19" fmla="*/ 6 h 30"/>
                <a:gd name="T20" fmla="*/ 24 w 42"/>
                <a:gd name="T21" fmla="*/ 0 h 30"/>
                <a:gd name="T22" fmla="*/ 24 w 42"/>
                <a:gd name="T23" fmla="*/ 6 h 30"/>
                <a:gd name="T24" fmla="*/ 30 w 42"/>
                <a:gd name="T25" fmla="*/ 6 h 30"/>
                <a:gd name="T26" fmla="*/ 30 w 42"/>
                <a:gd name="T27" fmla="*/ 12 h 30"/>
                <a:gd name="T28" fmla="*/ 30 w 42"/>
                <a:gd name="T29" fmla="*/ 6 h 30"/>
                <a:gd name="T30" fmla="*/ 30 w 42"/>
                <a:gd name="T31" fmla="*/ 12 h 30"/>
                <a:gd name="T32" fmla="*/ 36 w 42"/>
                <a:gd name="T33" fmla="*/ 12 h 30"/>
                <a:gd name="T34" fmla="*/ 36 w 42"/>
                <a:gd name="T35" fmla="*/ 18 h 30"/>
                <a:gd name="T36" fmla="*/ 42 w 42"/>
                <a:gd name="T37" fmla="*/ 18 h 30"/>
                <a:gd name="T38" fmla="*/ 36 w 42"/>
                <a:gd name="T39" fmla="*/ 18 h 30"/>
                <a:gd name="T40" fmla="*/ 36 w 42"/>
                <a:gd name="T41" fmla="*/ 24 h 30"/>
                <a:gd name="T42" fmla="*/ 30 w 42"/>
                <a:gd name="T43" fmla="*/ 24 h 30"/>
                <a:gd name="T44" fmla="*/ 24 w 42"/>
                <a:gd name="T45" fmla="*/ 24 h 30"/>
                <a:gd name="T46" fmla="*/ 24 w 42"/>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0">
                  <a:moveTo>
                    <a:pt x="24" y="30"/>
                  </a:moveTo>
                  <a:lnTo>
                    <a:pt x="18" y="24"/>
                  </a:lnTo>
                  <a:lnTo>
                    <a:pt x="12" y="18"/>
                  </a:lnTo>
                  <a:lnTo>
                    <a:pt x="6" y="18"/>
                  </a:lnTo>
                  <a:lnTo>
                    <a:pt x="0" y="18"/>
                  </a:lnTo>
                  <a:lnTo>
                    <a:pt x="0" y="12"/>
                  </a:lnTo>
                  <a:lnTo>
                    <a:pt x="12" y="0"/>
                  </a:lnTo>
                  <a:lnTo>
                    <a:pt x="18" y="0"/>
                  </a:lnTo>
                  <a:lnTo>
                    <a:pt x="24" y="0"/>
                  </a:lnTo>
                  <a:lnTo>
                    <a:pt x="24" y="6"/>
                  </a:lnTo>
                  <a:lnTo>
                    <a:pt x="24" y="0"/>
                  </a:lnTo>
                  <a:lnTo>
                    <a:pt x="24" y="6"/>
                  </a:lnTo>
                  <a:lnTo>
                    <a:pt x="30" y="6"/>
                  </a:lnTo>
                  <a:lnTo>
                    <a:pt x="30" y="12"/>
                  </a:lnTo>
                  <a:lnTo>
                    <a:pt x="30" y="6"/>
                  </a:lnTo>
                  <a:lnTo>
                    <a:pt x="30" y="12"/>
                  </a:lnTo>
                  <a:lnTo>
                    <a:pt x="36" y="12"/>
                  </a:lnTo>
                  <a:lnTo>
                    <a:pt x="36" y="18"/>
                  </a:lnTo>
                  <a:lnTo>
                    <a:pt x="42" y="18"/>
                  </a:lnTo>
                  <a:lnTo>
                    <a:pt x="36" y="18"/>
                  </a:lnTo>
                  <a:lnTo>
                    <a:pt x="36" y="24"/>
                  </a:lnTo>
                  <a:lnTo>
                    <a:pt x="30" y="24"/>
                  </a:lnTo>
                  <a:lnTo>
                    <a:pt x="24" y="24"/>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95" name="Freeform 1423"/>
            <p:cNvSpPr>
              <a:spLocks/>
            </p:cNvSpPr>
            <p:nvPr/>
          </p:nvSpPr>
          <p:spPr bwMode="auto">
            <a:xfrm>
              <a:off x="858" y="1770"/>
              <a:ext cx="60" cy="72"/>
            </a:xfrm>
            <a:custGeom>
              <a:avLst/>
              <a:gdLst>
                <a:gd name="T0" fmla="*/ 6 w 60"/>
                <a:gd name="T1" fmla="*/ 72 h 72"/>
                <a:gd name="T2" fmla="*/ 0 w 60"/>
                <a:gd name="T3" fmla="*/ 66 h 72"/>
                <a:gd name="T4" fmla="*/ 6 w 60"/>
                <a:gd name="T5" fmla="*/ 42 h 72"/>
                <a:gd name="T6" fmla="*/ 12 w 60"/>
                <a:gd name="T7" fmla="*/ 36 h 72"/>
                <a:gd name="T8" fmla="*/ 6 w 60"/>
                <a:gd name="T9" fmla="*/ 36 h 72"/>
                <a:gd name="T10" fmla="*/ 12 w 60"/>
                <a:gd name="T11" fmla="*/ 30 h 72"/>
                <a:gd name="T12" fmla="*/ 12 w 60"/>
                <a:gd name="T13" fmla="*/ 24 h 72"/>
                <a:gd name="T14" fmla="*/ 12 w 60"/>
                <a:gd name="T15" fmla="*/ 18 h 72"/>
                <a:gd name="T16" fmla="*/ 18 w 60"/>
                <a:gd name="T17" fmla="*/ 18 h 72"/>
                <a:gd name="T18" fmla="*/ 12 w 60"/>
                <a:gd name="T19" fmla="*/ 12 h 72"/>
                <a:gd name="T20" fmla="*/ 18 w 60"/>
                <a:gd name="T21" fmla="*/ 12 h 72"/>
                <a:gd name="T22" fmla="*/ 18 w 60"/>
                <a:gd name="T23" fmla="*/ 6 h 72"/>
                <a:gd name="T24" fmla="*/ 24 w 60"/>
                <a:gd name="T25" fmla="*/ 6 h 72"/>
                <a:gd name="T26" fmla="*/ 24 w 60"/>
                <a:gd name="T27" fmla="*/ 0 h 72"/>
                <a:gd name="T28" fmla="*/ 30 w 60"/>
                <a:gd name="T29" fmla="*/ 0 h 72"/>
                <a:gd name="T30" fmla="*/ 30 w 60"/>
                <a:gd name="T31" fmla="*/ 6 h 72"/>
                <a:gd name="T32" fmla="*/ 36 w 60"/>
                <a:gd name="T33" fmla="*/ 6 h 72"/>
                <a:gd name="T34" fmla="*/ 42 w 60"/>
                <a:gd name="T35" fmla="*/ 6 h 72"/>
                <a:gd name="T36" fmla="*/ 48 w 60"/>
                <a:gd name="T37" fmla="*/ 6 h 72"/>
                <a:gd name="T38" fmla="*/ 54 w 60"/>
                <a:gd name="T39" fmla="*/ 6 h 72"/>
                <a:gd name="T40" fmla="*/ 60 w 60"/>
                <a:gd name="T41" fmla="*/ 6 h 72"/>
                <a:gd name="T42" fmla="*/ 60 w 60"/>
                <a:gd name="T43" fmla="*/ 12 h 72"/>
                <a:gd name="T44" fmla="*/ 60 w 60"/>
                <a:gd name="T45" fmla="*/ 30 h 72"/>
                <a:gd name="T46" fmla="*/ 54 w 60"/>
                <a:gd name="T47" fmla="*/ 60 h 72"/>
                <a:gd name="T48" fmla="*/ 48 w 60"/>
                <a:gd name="T49" fmla="*/ 60 h 72"/>
                <a:gd name="T50" fmla="*/ 42 w 60"/>
                <a:gd name="T51" fmla="*/ 60 h 72"/>
                <a:gd name="T52" fmla="*/ 36 w 60"/>
                <a:gd name="T53" fmla="*/ 60 h 72"/>
                <a:gd name="T54" fmla="*/ 30 w 60"/>
                <a:gd name="T55" fmla="*/ 60 h 72"/>
                <a:gd name="T56" fmla="*/ 6 w 60"/>
                <a:gd name="T5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2">
                  <a:moveTo>
                    <a:pt x="6" y="72"/>
                  </a:moveTo>
                  <a:lnTo>
                    <a:pt x="0" y="66"/>
                  </a:lnTo>
                  <a:lnTo>
                    <a:pt x="6" y="42"/>
                  </a:lnTo>
                  <a:lnTo>
                    <a:pt x="12" y="36"/>
                  </a:lnTo>
                  <a:lnTo>
                    <a:pt x="6" y="36"/>
                  </a:lnTo>
                  <a:lnTo>
                    <a:pt x="12" y="30"/>
                  </a:lnTo>
                  <a:lnTo>
                    <a:pt x="12" y="24"/>
                  </a:lnTo>
                  <a:lnTo>
                    <a:pt x="12" y="18"/>
                  </a:lnTo>
                  <a:lnTo>
                    <a:pt x="18" y="18"/>
                  </a:lnTo>
                  <a:lnTo>
                    <a:pt x="12" y="12"/>
                  </a:lnTo>
                  <a:lnTo>
                    <a:pt x="18" y="12"/>
                  </a:lnTo>
                  <a:lnTo>
                    <a:pt x="18" y="6"/>
                  </a:lnTo>
                  <a:lnTo>
                    <a:pt x="24" y="6"/>
                  </a:lnTo>
                  <a:lnTo>
                    <a:pt x="24" y="0"/>
                  </a:lnTo>
                  <a:lnTo>
                    <a:pt x="30" y="0"/>
                  </a:lnTo>
                  <a:lnTo>
                    <a:pt x="30" y="6"/>
                  </a:lnTo>
                  <a:lnTo>
                    <a:pt x="36" y="6"/>
                  </a:lnTo>
                  <a:lnTo>
                    <a:pt x="42" y="6"/>
                  </a:lnTo>
                  <a:lnTo>
                    <a:pt x="48" y="6"/>
                  </a:lnTo>
                  <a:lnTo>
                    <a:pt x="54" y="6"/>
                  </a:lnTo>
                  <a:lnTo>
                    <a:pt x="60" y="6"/>
                  </a:lnTo>
                  <a:lnTo>
                    <a:pt x="60" y="12"/>
                  </a:lnTo>
                  <a:lnTo>
                    <a:pt x="60" y="30"/>
                  </a:lnTo>
                  <a:lnTo>
                    <a:pt x="54" y="60"/>
                  </a:lnTo>
                  <a:lnTo>
                    <a:pt x="48" y="60"/>
                  </a:lnTo>
                  <a:lnTo>
                    <a:pt x="42" y="60"/>
                  </a:lnTo>
                  <a:lnTo>
                    <a:pt x="36" y="60"/>
                  </a:lnTo>
                  <a:lnTo>
                    <a:pt x="30" y="60"/>
                  </a:lnTo>
                  <a:lnTo>
                    <a:pt x="6" y="7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96" name="Freeform 1424"/>
            <p:cNvSpPr>
              <a:spLocks/>
            </p:cNvSpPr>
            <p:nvPr/>
          </p:nvSpPr>
          <p:spPr bwMode="auto">
            <a:xfrm>
              <a:off x="4386" y="1860"/>
              <a:ext cx="24" cy="36"/>
            </a:xfrm>
            <a:custGeom>
              <a:avLst/>
              <a:gdLst>
                <a:gd name="T0" fmla="*/ 18 w 24"/>
                <a:gd name="T1" fmla="*/ 30 h 36"/>
                <a:gd name="T2" fmla="*/ 6 w 24"/>
                <a:gd name="T3" fmla="*/ 36 h 36"/>
                <a:gd name="T4" fmla="*/ 6 w 24"/>
                <a:gd name="T5" fmla="*/ 24 h 36"/>
                <a:gd name="T6" fmla="*/ 0 w 24"/>
                <a:gd name="T7" fmla="*/ 18 h 36"/>
                <a:gd name="T8" fmla="*/ 0 w 24"/>
                <a:gd name="T9" fmla="*/ 12 h 36"/>
                <a:gd name="T10" fmla="*/ 6 w 24"/>
                <a:gd name="T11" fmla="*/ 6 h 36"/>
                <a:gd name="T12" fmla="*/ 12 w 24"/>
                <a:gd name="T13" fmla="*/ 6 h 36"/>
                <a:gd name="T14" fmla="*/ 12 w 24"/>
                <a:gd name="T15" fmla="*/ 0 h 36"/>
                <a:gd name="T16" fmla="*/ 18 w 24"/>
                <a:gd name="T17" fmla="*/ 0 h 36"/>
                <a:gd name="T18" fmla="*/ 18 w 24"/>
                <a:gd name="T19" fmla="*/ 6 h 36"/>
                <a:gd name="T20" fmla="*/ 24 w 24"/>
                <a:gd name="T21" fmla="*/ 12 h 36"/>
                <a:gd name="T22" fmla="*/ 24 w 24"/>
                <a:gd name="T23" fmla="*/ 18 h 36"/>
                <a:gd name="T24" fmla="*/ 24 w 24"/>
                <a:gd name="T25" fmla="*/ 24 h 36"/>
                <a:gd name="T26" fmla="*/ 18 w 24"/>
                <a:gd name="T27" fmla="*/ 24 h 36"/>
                <a:gd name="T28" fmla="*/ 18 w 24"/>
                <a:gd name="T29" fmla="*/ 30 h 36"/>
                <a:gd name="T30" fmla="*/ 24 w 24"/>
                <a:gd name="T31" fmla="*/ 30 h 36"/>
                <a:gd name="T32" fmla="*/ 18 w 24"/>
                <a:gd name="T3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6">
                  <a:moveTo>
                    <a:pt x="18" y="30"/>
                  </a:moveTo>
                  <a:lnTo>
                    <a:pt x="6" y="36"/>
                  </a:lnTo>
                  <a:lnTo>
                    <a:pt x="6" y="24"/>
                  </a:lnTo>
                  <a:lnTo>
                    <a:pt x="0" y="18"/>
                  </a:lnTo>
                  <a:lnTo>
                    <a:pt x="0" y="12"/>
                  </a:lnTo>
                  <a:lnTo>
                    <a:pt x="6" y="6"/>
                  </a:lnTo>
                  <a:lnTo>
                    <a:pt x="12" y="6"/>
                  </a:lnTo>
                  <a:lnTo>
                    <a:pt x="12" y="0"/>
                  </a:lnTo>
                  <a:lnTo>
                    <a:pt x="18" y="0"/>
                  </a:lnTo>
                  <a:lnTo>
                    <a:pt x="18" y="6"/>
                  </a:lnTo>
                  <a:lnTo>
                    <a:pt x="24" y="12"/>
                  </a:lnTo>
                  <a:lnTo>
                    <a:pt x="24" y="18"/>
                  </a:lnTo>
                  <a:lnTo>
                    <a:pt x="24" y="24"/>
                  </a:lnTo>
                  <a:lnTo>
                    <a:pt x="18" y="24"/>
                  </a:lnTo>
                  <a:lnTo>
                    <a:pt x="18" y="30"/>
                  </a:lnTo>
                  <a:lnTo>
                    <a:pt x="24" y="30"/>
                  </a:lnTo>
                  <a:lnTo>
                    <a:pt x="1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97" name="Freeform 1425"/>
            <p:cNvSpPr>
              <a:spLocks/>
            </p:cNvSpPr>
            <p:nvPr/>
          </p:nvSpPr>
          <p:spPr bwMode="auto">
            <a:xfrm>
              <a:off x="3132" y="2022"/>
              <a:ext cx="42" cy="30"/>
            </a:xfrm>
            <a:custGeom>
              <a:avLst/>
              <a:gdLst>
                <a:gd name="T0" fmla="*/ 0 w 42"/>
                <a:gd name="T1" fmla="*/ 30 h 30"/>
                <a:gd name="T2" fmla="*/ 0 w 42"/>
                <a:gd name="T3" fmla="*/ 12 h 30"/>
                <a:gd name="T4" fmla="*/ 0 w 42"/>
                <a:gd name="T5" fmla="*/ 0 h 30"/>
                <a:gd name="T6" fmla="*/ 42 w 42"/>
                <a:gd name="T7" fmla="*/ 0 h 30"/>
                <a:gd name="T8" fmla="*/ 42 w 42"/>
                <a:gd name="T9" fmla="*/ 12 h 30"/>
                <a:gd name="T10" fmla="*/ 42 w 42"/>
                <a:gd name="T11" fmla="*/ 24 h 30"/>
                <a:gd name="T12" fmla="*/ 24 w 42"/>
                <a:gd name="T13" fmla="*/ 24 h 30"/>
                <a:gd name="T14" fmla="*/ 18 w 42"/>
                <a:gd name="T15" fmla="*/ 24 h 30"/>
                <a:gd name="T16" fmla="*/ 18 w 42"/>
                <a:gd name="T17" fmla="*/ 30 h 30"/>
                <a:gd name="T18" fmla="*/ 12 w 42"/>
                <a:gd name="T19" fmla="*/ 30 h 30"/>
                <a:gd name="T20" fmla="*/ 0 w 42"/>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0">
                  <a:moveTo>
                    <a:pt x="0" y="30"/>
                  </a:moveTo>
                  <a:lnTo>
                    <a:pt x="0" y="12"/>
                  </a:lnTo>
                  <a:lnTo>
                    <a:pt x="0" y="0"/>
                  </a:lnTo>
                  <a:lnTo>
                    <a:pt x="42" y="0"/>
                  </a:lnTo>
                  <a:lnTo>
                    <a:pt x="42" y="12"/>
                  </a:lnTo>
                  <a:lnTo>
                    <a:pt x="42" y="24"/>
                  </a:lnTo>
                  <a:lnTo>
                    <a:pt x="24" y="24"/>
                  </a:lnTo>
                  <a:lnTo>
                    <a:pt x="18" y="24"/>
                  </a:lnTo>
                  <a:lnTo>
                    <a:pt x="18" y="30"/>
                  </a:lnTo>
                  <a:lnTo>
                    <a:pt x="12"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98" name="Freeform 1426"/>
            <p:cNvSpPr>
              <a:spLocks/>
            </p:cNvSpPr>
            <p:nvPr/>
          </p:nvSpPr>
          <p:spPr bwMode="auto">
            <a:xfrm>
              <a:off x="4296" y="1884"/>
              <a:ext cx="42" cy="24"/>
            </a:xfrm>
            <a:custGeom>
              <a:avLst/>
              <a:gdLst>
                <a:gd name="T0" fmla="*/ 36 w 42"/>
                <a:gd name="T1" fmla="*/ 24 h 24"/>
                <a:gd name="T2" fmla="*/ 30 w 42"/>
                <a:gd name="T3" fmla="*/ 24 h 24"/>
                <a:gd name="T4" fmla="*/ 24 w 42"/>
                <a:gd name="T5" fmla="*/ 24 h 24"/>
                <a:gd name="T6" fmla="*/ 24 w 42"/>
                <a:gd name="T7" fmla="*/ 18 h 24"/>
                <a:gd name="T8" fmla="*/ 18 w 42"/>
                <a:gd name="T9" fmla="*/ 18 h 24"/>
                <a:gd name="T10" fmla="*/ 12 w 42"/>
                <a:gd name="T11" fmla="*/ 12 h 24"/>
                <a:gd name="T12" fmla="*/ 12 w 42"/>
                <a:gd name="T13" fmla="*/ 18 h 24"/>
                <a:gd name="T14" fmla="*/ 6 w 42"/>
                <a:gd name="T15" fmla="*/ 18 h 24"/>
                <a:gd name="T16" fmla="*/ 0 w 42"/>
                <a:gd name="T17" fmla="*/ 18 h 24"/>
                <a:gd name="T18" fmla="*/ 0 w 42"/>
                <a:gd name="T19" fmla="*/ 12 h 24"/>
                <a:gd name="T20" fmla="*/ 0 w 42"/>
                <a:gd name="T21" fmla="*/ 0 h 24"/>
                <a:gd name="T22" fmla="*/ 6 w 42"/>
                <a:gd name="T23" fmla="*/ 6 h 24"/>
                <a:gd name="T24" fmla="*/ 36 w 42"/>
                <a:gd name="T25" fmla="*/ 6 h 24"/>
                <a:gd name="T26" fmla="*/ 42 w 42"/>
                <a:gd name="T27" fmla="*/ 12 h 24"/>
                <a:gd name="T28" fmla="*/ 42 w 42"/>
                <a:gd name="T29" fmla="*/ 18 h 24"/>
                <a:gd name="T30" fmla="*/ 36 w 42"/>
                <a:gd name="T31" fmla="*/ 18 h 24"/>
                <a:gd name="T32" fmla="*/ 36 w 42"/>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4">
                  <a:moveTo>
                    <a:pt x="36" y="24"/>
                  </a:moveTo>
                  <a:lnTo>
                    <a:pt x="30" y="24"/>
                  </a:lnTo>
                  <a:lnTo>
                    <a:pt x="24" y="24"/>
                  </a:lnTo>
                  <a:lnTo>
                    <a:pt x="24" y="18"/>
                  </a:lnTo>
                  <a:lnTo>
                    <a:pt x="18" y="18"/>
                  </a:lnTo>
                  <a:lnTo>
                    <a:pt x="12" y="12"/>
                  </a:lnTo>
                  <a:lnTo>
                    <a:pt x="12" y="18"/>
                  </a:lnTo>
                  <a:lnTo>
                    <a:pt x="6" y="18"/>
                  </a:lnTo>
                  <a:lnTo>
                    <a:pt x="0" y="18"/>
                  </a:lnTo>
                  <a:lnTo>
                    <a:pt x="0" y="12"/>
                  </a:lnTo>
                  <a:lnTo>
                    <a:pt x="0" y="0"/>
                  </a:lnTo>
                  <a:lnTo>
                    <a:pt x="6" y="6"/>
                  </a:lnTo>
                  <a:lnTo>
                    <a:pt x="36" y="6"/>
                  </a:lnTo>
                  <a:lnTo>
                    <a:pt x="42" y="12"/>
                  </a:lnTo>
                  <a:lnTo>
                    <a:pt x="42" y="18"/>
                  </a:lnTo>
                  <a:lnTo>
                    <a:pt x="36" y="18"/>
                  </a:lnTo>
                  <a:lnTo>
                    <a:pt x="3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99" name="Freeform 1427"/>
            <p:cNvSpPr>
              <a:spLocks noEditPoints="1"/>
            </p:cNvSpPr>
            <p:nvPr/>
          </p:nvSpPr>
          <p:spPr bwMode="auto">
            <a:xfrm>
              <a:off x="4164" y="1908"/>
              <a:ext cx="42" cy="54"/>
            </a:xfrm>
            <a:custGeom>
              <a:avLst/>
              <a:gdLst>
                <a:gd name="T0" fmla="*/ 30 w 42"/>
                <a:gd name="T1" fmla="*/ 48 h 54"/>
                <a:gd name="T2" fmla="*/ 24 w 42"/>
                <a:gd name="T3" fmla="*/ 48 h 54"/>
                <a:gd name="T4" fmla="*/ 24 w 42"/>
                <a:gd name="T5" fmla="*/ 54 h 54"/>
                <a:gd name="T6" fmla="*/ 18 w 42"/>
                <a:gd name="T7" fmla="*/ 54 h 54"/>
                <a:gd name="T8" fmla="*/ 12 w 42"/>
                <a:gd name="T9" fmla="*/ 54 h 54"/>
                <a:gd name="T10" fmla="*/ 18 w 42"/>
                <a:gd name="T11" fmla="*/ 54 h 54"/>
                <a:gd name="T12" fmla="*/ 12 w 42"/>
                <a:gd name="T13" fmla="*/ 48 h 54"/>
                <a:gd name="T14" fmla="*/ 12 w 42"/>
                <a:gd name="T15" fmla="*/ 42 h 54"/>
                <a:gd name="T16" fmla="*/ 0 w 42"/>
                <a:gd name="T17" fmla="*/ 24 h 54"/>
                <a:gd name="T18" fmla="*/ 0 w 42"/>
                <a:gd name="T19" fmla="*/ 18 h 54"/>
                <a:gd name="T20" fmla="*/ 0 w 42"/>
                <a:gd name="T21" fmla="*/ 12 h 54"/>
                <a:gd name="T22" fmla="*/ 0 w 42"/>
                <a:gd name="T23" fmla="*/ 6 h 54"/>
                <a:gd name="T24" fmla="*/ 6 w 42"/>
                <a:gd name="T25" fmla="*/ 0 h 54"/>
                <a:gd name="T26" fmla="*/ 30 w 42"/>
                <a:gd name="T27" fmla="*/ 6 h 54"/>
                <a:gd name="T28" fmla="*/ 42 w 42"/>
                <a:gd name="T29" fmla="*/ 6 h 54"/>
                <a:gd name="T30" fmla="*/ 36 w 42"/>
                <a:gd name="T31" fmla="*/ 24 h 54"/>
                <a:gd name="T32" fmla="*/ 30 w 42"/>
                <a:gd name="T33" fmla="*/ 48 h 54"/>
                <a:gd name="T34" fmla="*/ 24 w 42"/>
                <a:gd name="T35" fmla="*/ 18 h 54"/>
                <a:gd name="T36" fmla="*/ 24 w 42"/>
                <a:gd name="T37" fmla="*/ 24 h 54"/>
                <a:gd name="T38" fmla="*/ 30 w 42"/>
                <a:gd name="T39" fmla="*/ 18 h 54"/>
                <a:gd name="T40" fmla="*/ 24 w 42"/>
                <a:gd name="T41"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4">
                  <a:moveTo>
                    <a:pt x="30" y="48"/>
                  </a:moveTo>
                  <a:lnTo>
                    <a:pt x="24" y="48"/>
                  </a:lnTo>
                  <a:lnTo>
                    <a:pt x="24" y="54"/>
                  </a:lnTo>
                  <a:lnTo>
                    <a:pt x="18" y="54"/>
                  </a:lnTo>
                  <a:lnTo>
                    <a:pt x="12" y="54"/>
                  </a:lnTo>
                  <a:lnTo>
                    <a:pt x="18" y="54"/>
                  </a:lnTo>
                  <a:lnTo>
                    <a:pt x="12" y="48"/>
                  </a:lnTo>
                  <a:lnTo>
                    <a:pt x="12" y="42"/>
                  </a:lnTo>
                  <a:lnTo>
                    <a:pt x="0" y="24"/>
                  </a:lnTo>
                  <a:lnTo>
                    <a:pt x="0" y="18"/>
                  </a:lnTo>
                  <a:lnTo>
                    <a:pt x="0" y="12"/>
                  </a:lnTo>
                  <a:lnTo>
                    <a:pt x="0" y="6"/>
                  </a:lnTo>
                  <a:lnTo>
                    <a:pt x="6" y="0"/>
                  </a:lnTo>
                  <a:lnTo>
                    <a:pt x="30" y="6"/>
                  </a:lnTo>
                  <a:lnTo>
                    <a:pt x="42" y="6"/>
                  </a:lnTo>
                  <a:lnTo>
                    <a:pt x="36" y="24"/>
                  </a:lnTo>
                  <a:lnTo>
                    <a:pt x="30" y="48"/>
                  </a:lnTo>
                  <a:close/>
                  <a:moveTo>
                    <a:pt x="24" y="18"/>
                  </a:moveTo>
                  <a:lnTo>
                    <a:pt x="24" y="24"/>
                  </a:lnTo>
                  <a:lnTo>
                    <a:pt x="30" y="18"/>
                  </a:lnTo>
                  <a:lnTo>
                    <a:pt x="24"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00" name="Freeform 1428"/>
            <p:cNvSpPr>
              <a:spLocks/>
            </p:cNvSpPr>
            <p:nvPr/>
          </p:nvSpPr>
          <p:spPr bwMode="auto">
            <a:xfrm>
              <a:off x="3840" y="1956"/>
              <a:ext cx="42" cy="42"/>
            </a:xfrm>
            <a:custGeom>
              <a:avLst/>
              <a:gdLst>
                <a:gd name="T0" fmla="*/ 42 w 42"/>
                <a:gd name="T1" fmla="*/ 36 h 42"/>
                <a:gd name="T2" fmla="*/ 42 w 42"/>
                <a:gd name="T3" fmla="*/ 30 h 42"/>
                <a:gd name="T4" fmla="*/ 36 w 42"/>
                <a:gd name="T5" fmla="*/ 30 h 42"/>
                <a:gd name="T6" fmla="*/ 36 w 42"/>
                <a:gd name="T7" fmla="*/ 36 h 42"/>
                <a:gd name="T8" fmla="*/ 36 w 42"/>
                <a:gd name="T9" fmla="*/ 42 h 42"/>
                <a:gd name="T10" fmla="*/ 24 w 42"/>
                <a:gd name="T11" fmla="*/ 36 h 42"/>
                <a:gd name="T12" fmla="*/ 18 w 42"/>
                <a:gd name="T13" fmla="*/ 36 h 42"/>
                <a:gd name="T14" fmla="*/ 6 w 42"/>
                <a:gd name="T15" fmla="*/ 30 h 42"/>
                <a:gd name="T16" fmla="*/ 6 w 42"/>
                <a:gd name="T17" fmla="*/ 36 h 42"/>
                <a:gd name="T18" fmla="*/ 0 w 42"/>
                <a:gd name="T19" fmla="*/ 36 h 42"/>
                <a:gd name="T20" fmla="*/ 0 w 42"/>
                <a:gd name="T21" fmla="*/ 30 h 42"/>
                <a:gd name="T22" fmla="*/ 6 w 42"/>
                <a:gd name="T23" fmla="*/ 30 h 42"/>
                <a:gd name="T24" fmla="*/ 6 w 42"/>
                <a:gd name="T25" fmla="*/ 24 h 42"/>
                <a:gd name="T26" fmla="*/ 12 w 42"/>
                <a:gd name="T27" fmla="*/ 18 h 42"/>
                <a:gd name="T28" fmla="*/ 6 w 42"/>
                <a:gd name="T29" fmla="*/ 18 h 42"/>
                <a:gd name="T30" fmla="*/ 6 w 42"/>
                <a:gd name="T31" fmla="*/ 12 h 42"/>
                <a:gd name="T32" fmla="*/ 12 w 42"/>
                <a:gd name="T33" fmla="*/ 12 h 42"/>
                <a:gd name="T34" fmla="*/ 12 w 42"/>
                <a:gd name="T35" fmla="*/ 6 h 42"/>
                <a:gd name="T36" fmla="*/ 18 w 42"/>
                <a:gd name="T37" fmla="*/ 6 h 42"/>
                <a:gd name="T38" fmla="*/ 24 w 42"/>
                <a:gd name="T39" fmla="*/ 6 h 42"/>
                <a:gd name="T40" fmla="*/ 30 w 42"/>
                <a:gd name="T41" fmla="*/ 0 h 42"/>
                <a:gd name="T42" fmla="*/ 30 w 42"/>
                <a:gd name="T43" fmla="*/ 6 h 42"/>
                <a:gd name="T44" fmla="*/ 30 w 42"/>
                <a:gd name="T45" fmla="*/ 12 h 42"/>
                <a:gd name="T46" fmla="*/ 30 w 42"/>
                <a:gd name="T47" fmla="*/ 18 h 42"/>
                <a:gd name="T48" fmla="*/ 42 w 42"/>
                <a:gd name="T49" fmla="*/ 24 h 42"/>
                <a:gd name="T50" fmla="*/ 42 w 42"/>
                <a:gd name="T51" fmla="*/ 30 h 42"/>
                <a:gd name="T52" fmla="*/ 42 w 42"/>
                <a:gd name="T5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2">
                  <a:moveTo>
                    <a:pt x="42" y="36"/>
                  </a:moveTo>
                  <a:lnTo>
                    <a:pt x="42" y="30"/>
                  </a:lnTo>
                  <a:lnTo>
                    <a:pt x="36" y="30"/>
                  </a:lnTo>
                  <a:lnTo>
                    <a:pt x="36" y="36"/>
                  </a:lnTo>
                  <a:lnTo>
                    <a:pt x="36" y="42"/>
                  </a:lnTo>
                  <a:lnTo>
                    <a:pt x="24" y="36"/>
                  </a:lnTo>
                  <a:lnTo>
                    <a:pt x="18" y="36"/>
                  </a:lnTo>
                  <a:lnTo>
                    <a:pt x="6" y="30"/>
                  </a:lnTo>
                  <a:lnTo>
                    <a:pt x="6" y="36"/>
                  </a:lnTo>
                  <a:lnTo>
                    <a:pt x="0" y="36"/>
                  </a:lnTo>
                  <a:lnTo>
                    <a:pt x="0" y="30"/>
                  </a:lnTo>
                  <a:lnTo>
                    <a:pt x="6" y="30"/>
                  </a:lnTo>
                  <a:lnTo>
                    <a:pt x="6" y="24"/>
                  </a:lnTo>
                  <a:lnTo>
                    <a:pt x="12" y="18"/>
                  </a:lnTo>
                  <a:lnTo>
                    <a:pt x="6" y="18"/>
                  </a:lnTo>
                  <a:lnTo>
                    <a:pt x="6" y="12"/>
                  </a:lnTo>
                  <a:lnTo>
                    <a:pt x="12" y="12"/>
                  </a:lnTo>
                  <a:lnTo>
                    <a:pt x="12" y="6"/>
                  </a:lnTo>
                  <a:lnTo>
                    <a:pt x="18" y="6"/>
                  </a:lnTo>
                  <a:lnTo>
                    <a:pt x="24" y="6"/>
                  </a:lnTo>
                  <a:lnTo>
                    <a:pt x="30" y="0"/>
                  </a:lnTo>
                  <a:lnTo>
                    <a:pt x="30" y="6"/>
                  </a:lnTo>
                  <a:lnTo>
                    <a:pt x="30" y="12"/>
                  </a:lnTo>
                  <a:lnTo>
                    <a:pt x="30" y="18"/>
                  </a:lnTo>
                  <a:lnTo>
                    <a:pt x="42" y="24"/>
                  </a:lnTo>
                  <a:lnTo>
                    <a:pt x="42" y="30"/>
                  </a:lnTo>
                  <a:lnTo>
                    <a:pt x="4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01" name="Freeform 1429"/>
            <p:cNvSpPr>
              <a:spLocks/>
            </p:cNvSpPr>
            <p:nvPr/>
          </p:nvSpPr>
          <p:spPr bwMode="auto">
            <a:xfrm>
              <a:off x="3822" y="1962"/>
              <a:ext cx="30" cy="30"/>
            </a:xfrm>
            <a:custGeom>
              <a:avLst/>
              <a:gdLst>
                <a:gd name="T0" fmla="*/ 18 w 30"/>
                <a:gd name="T1" fmla="*/ 24 h 30"/>
                <a:gd name="T2" fmla="*/ 18 w 30"/>
                <a:gd name="T3" fmla="*/ 30 h 30"/>
                <a:gd name="T4" fmla="*/ 12 w 30"/>
                <a:gd name="T5" fmla="*/ 24 h 30"/>
                <a:gd name="T6" fmla="*/ 12 w 30"/>
                <a:gd name="T7" fmla="*/ 30 h 30"/>
                <a:gd name="T8" fmla="*/ 6 w 30"/>
                <a:gd name="T9" fmla="*/ 24 h 30"/>
                <a:gd name="T10" fmla="*/ 0 w 30"/>
                <a:gd name="T11" fmla="*/ 24 h 30"/>
                <a:gd name="T12" fmla="*/ 0 w 30"/>
                <a:gd name="T13" fmla="*/ 18 h 30"/>
                <a:gd name="T14" fmla="*/ 0 w 30"/>
                <a:gd name="T15" fmla="*/ 12 h 30"/>
                <a:gd name="T16" fmla="*/ 0 w 30"/>
                <a:gd name="T17" fmla="*/ 6 h 30"/>
                <a:gd name="T18" fmla="*/ 6 w 30"/>
                <a:gd name="T19" fmla="*/ 0 h 30"/>
                <a:gd name="T20" fmla="*/ 6 w 30"/>
                <a:gd name="T21" fmla="*/ 6 h 30"/>
                <a:gd name="T22" fmla="*/ 12 w 30"/>
                <a:gd name="T23" fmla="*/ 6 h 30"/>
                <a:gd name="T24" fmla="*/ 18 w 30"/>
                <a:gd name="T25" fmla="*/ 6 h 30"/>
                <a:gd name="T26" fmla="*/ 18 w 30"/>
                <a:gd name="T27" fmla="*/ 12 h 30"/>
                <a:gd name="T28" fmla="*/ 24 w 30"/>
                <a:gd name="T29" fmla="*/ 6 h 30"/>
                <a:gd name="T30" fmla="*/ 24 w 30"/>
                <a:gd name="T31" fmla="*/ 12 h 30"/>
                <a:gd name="T32" fmla="*/ 30 w 30"/>
                <a:gd name="T33" fmla="*/ 12 h 30"/>
                <a:gd name="T34" fmla="*/ 24 w 30"/>
                <a:gd name="T35" fmla="*/ 18 h 30"/>
                <a:gd name="T36" fmla="*/ 24 w 30"/>
                <a:gd name="T37" fmla="*/ 24 h 30"/>
                <a:gd name="T38" fmla="*/ 18 w 30"/>
                <a:gd name="T3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0">
                  <a:moveTo>
                    <a:pt x="18" y="24"/>
                  </a:moveTo>
                  <a:lnTo>
                    <a:pt x="18" y="30"/>
                  </a:lnTo>
                  <a:lnTo>
                    <a:pt x="12" y="24"/>
                  </a:lnTo>
                  <a:lnTo>
                    <a:pt x="12" y="30"/>
                  </a:lnTo>
                  <a:lnTo>
                    <a:pt x="6" y="24"/>
                  </a:lnTo>
                  <a:lnTo>
                    <a:pt x="0" y="24"/>
                  </a:lnTo>
                  <a:lnTo>
                    <a:pt x="0" y="18"/>
                  </a:lnTo>
                  <a:lnTo>
                    <a:pt x="0" y="12"/>
                  </a:lnTo>
                  <a:lnTo>
                    <a:pt x="0" y="6"/>
                  </a:lnTo>
                  <a:lnTo>
                    <a:pt x="6" y="0"/>
                  </a:lnTo>
                  <a:lnTo>
                    <a:pt x="6" y="6"/>
                  </a:lnTo>
                  <a:lnTo>
                    <a:pt x="12" y="6"/>
                  </a:lnTo>
                  <a:lnTo>
                    <a:pt x="18" y="6"/>
                  </a:lnTo>
                  <a:lnTo>
                    <a:pt x="18" y="12"/>
                  </a:lnTo>
                  <a:lnTo>
                    <a:pt x="24" y="6"/>
                  </a:lnTo>
                  <a:lnTo>
                    <a:pt x="24" y="12"/>
                  </a:lnTo>
                  <a:lnTo>
                    <a:pt x="30" y="12"/>
                  </a:lnTo>
                  <a:lnTo>
                    <a:pt x="24" y="18"/>
                  </a:lnTo>
                  <a:lnTo>
                    <a:pt x="24" y="24"/>
                  </a:lnTo>
                  <a:lnTo>
                    <a:pt x="1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02" name="Freeform 1430"/>
            <p:cNvSpPr>
              <a:spLocks/>
            </p:cNvSpPr>
            <p:nvPr/>
          </p:nvSpPr>
          <p:spPr bwMode="auto">
            <a:xfrm>
              <a:off x="4068" y="1926"/>
              <a:ext cx="48" cy="42"/>
            </a:xfrm>
            <a:custGeom>
              <a:avLst/>
              <a:gdLst>
                <a:gd name="T0" fmla="*/ 0 w 48"/>
                <a:gd name="T1" fmla="*/ 30 h 42"/>
                <a:gd name="T2" fmla="*/ 6 w 48"/>
                <a:gd name="T3" fmla="*/ 30 h 42"/>
                <a:gd name="T4" fmla="*/ 6 w 48"/>
                <a:gd name="T5" fmla="*/ 24 h 42"/>
                <a:gd name="T6" fmla="*/ 6 w 48"/>
                <a:gd name="T7" fmla="*/ 18 h 42"/>
                <a:gd name="T8" fmla="*/ 12 w 48"/>
                <a:gd name="T9" fmla="*/ 18 h 42"/>
                <a:gd name="T10" fmla="*/ 6 w 48"/>
                <a:gd name="T11" fmla="*/ 12 h 42"/>
                <a:gd name="T12" fmla="*/ 12 w 48"/>
                <a:gd name="T13" fmla="*/ 12 h 42"/>
                <a:gd name="T14" fmla="*/ 6 w 48"/>
                <a:gd name="T15" fmla="*/ 6 h 42"/>
                <a:gd name="T16" fmla="*/ 12 w 48"/>
                <a:gd name="T17" fmla="*/ 0 h 42"/>
                <a:gd name="T18" fmla="*/ 18 w 48"/>
                <a:gd name="T19" fmla="*/ 0 h 42"/>
                <a:gd name="T20" fmla="*/ 24 w 48"/>
                <a:gd name="T21" fmla="*/ 0 h 42"/>
                <a:gd name="T22" fmla="*/ 42 w 48"/>
                <a:gd name="T23" fmla="*/ 6 h 42"/>
                <a:gd name="T24" fmla="*/ 48 w 48"/>
                <a:gd name="T25" fmla="*/ 6 h 42"/>
                <a:gd name="T26" fmla="*/ 42 w 48"/>
                <a:gd name="T27" fmla="*/ 12 h 42"/>
                <a:gd name="T28" fmla="*/ 42 w 48"/>
                <a:gd name="T29" fmla="*/ 18 h 42"/>
                <a:gd name="T30" fmla="*/ 42 w 48"/>
                <a:gd name="T31" fmla="*/ 24 h 42"/>
                <a:gd name="T32" fmla="*/ 36 w 48"/>
                <a:gd name="T33" fmla="*/ 30 h 42"/>
                <a:gd name="T34" fmla="*/ 36 w 48"/>
                <a:gd name="T35" fmla="*/ 36 h 42"/>
                <a:gd name="T36" fmla="*/ 30 w 48"/>
                <a:gd name="T37" fmla="*/ 42 h 42"/>
                <a:gd name="T38" fmla="*/ 24 w 48"/>
                <a:gd name="T39" fmla="*/ 36 h 42"/>
                <a:gd name="T40" fmla="*/ 18 w 48"/>
                <a:gd name="T41" fmla="*/ 36 h 42"/>
                <a:gd name="T42" fmla="*/ 12 w 48"/>
                <a:gd name="T43" fmla="*/ 30 h 42"/>
                <a:gd name="T44" fmla="*/ 6 w 48"/>
                <a:gd name="T45" fmla="*/ 30 h 42"/>
                <a:gd name="T46" fmla="*/ 6 w 48"/>
                <a:gd name="T47" fmla="*/ 36 h 42"/>
                <a:gd name="T48" fmla="*/ 0 w 48"/>
                <a:gd name="T4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2">
                  <a:moveTo>
                    <a:pt x="0" y="30"/>
                  </a:moveTo>
                  <a:lnTo>
                    <a:pt x="6" y="30"/>
                  </a:lnTo>
                  <a:lnTo>
                    <a:pt x="6" y="24"/>
                  </a:lnTo>
                  <a:lnTo>
                    <a:pt x="6" y="18"/>
                  </a:lnTo>
                  <a:lnTo>
                    <a:pt x="12" y="18"/>
                  </a:lnTo>
                  <a:lnTo>
                    <a:pt x="6" y="12"/>
                  </a:lnTo>
                  <a:lnTo>
                    <a:pt x="12" y="12"/>
                  </a:lnTo>
                  <a:lnTo>
                    <a:pt x="6" y="6"/>
                  </a:lnTo>
                  <a:lnTo>
                    <a:pt x="12" y="0"/>
                  </a:lnTo>
                  <a:lnTo>
                    <a:pt x="18" y="0"/>
                  </a:lnTo>
                  <a:lnTo>
                    <a:pt x="24" y="0"/>
                  </a:lnTo>
                  <a:lnTo>
                    <a:pt x="42" y="6"/>
                  </a:lnTo>
                  <a:lnTo>
                    <a:pt x="48" y="6"/>
                  </a:lnTo>
                  <a:lnTo>
                    <a:pt x="42" y="12"/>
                  </a:lnTo>
                  <a:lnTo>
                    <a:pt x="42" y="18"/>
                  </a:lnTo>
                  <a:lnTo>
                    <a:pt x="42" y="24"/>
                  </a:lnTo>
                  <a:lnTo>
                    <a:pt x="36" y="30"/>
                  </a:lnTo>
                  <a:lnTo>
                    <a:pt x="36" y="36"/>
                  </a:lnTo>
                  <a:lnTo>
                    <a:pt x="30" y="42"/>
                  </a:lnTo>
                  <a:lnTo>
                    <a:pt x="24" y="36"/>
                  </a:lnTo>
                  <a:lnTo>
                    <a:pt x="18" y="36"/>
                  </a:lnTo>
                  <a:lnTo>
                    <a:pt x="12" y="30"/>
                  </a:lnTo>
                  <a:lnTo>
                    <a:pt x="6" y="30"/>
                  </a:lnTo>
                  <a:lnTo>
                    <a:pt x="6" y="36"/>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03" name="Freeform 1431"/>
            <p:cNvSpPr>
              <a:spLocks/>
            </p:cNvSpPr>
            <p:nvPr/>
          </p:nvSpPr>
          <p:spPr bwMode="auto">
            <a:xfrm>
              <a:off x="4002" y="1932"/>
              <a:ext cx="72" cy="60"/>
            </a:xfrm>
            <a:custGeom>
              <a:avLst/>
              <a:gdLst>
                <a:gd name="T0" fmla="*/ 12 w 72"/>
                <a:gd name="T1" fmla="*/ 42 h 60"/>
                <a:gd name="T2" fmla="*/ 18 w 72"/>
                <a:gd name="T3" fmla="*/ 42 h 60"/>
                <a:gd name="T4" fmla="*/ 12 w 72"/>
                <a:gd name="T5" fmla="*/ 36 h 60"/>
                <a:gd name="T6" fmla="*/ 12 w 72"/>
                <a:gd name="T7" fmla="*/ 30 h 60"/>
                <a:gd name="T8" fmla="*/ 6 w 72"/>
                <a:gd name="T9" fmla="*/ 30 h 60"/>
                <a:gd name="T10" fmla="*/ 6 w 72"/>
                <a:gd name="T11" fmla="*/ 24 h 60"/>
                <a:gd name="T12" fmla="*/ 6 w 72"/>
                <a:gd name="T13" fmla="*/ 30 h 60"/>
                <a:gd name="T14" fmla="*/ 0 w 72"/>
                <a:gd name="T15" fmla="*/ 24 h 60"/>
                <a:gd name="T16" fmla="*/ 18 w 72"/>
                <a:gd name="T17" fmla="*/ 24 h 60"/>
                <a:gd name="T18" fmla="*/ 36 w 72"/>
                <a:gd name="T19" fmla="*/ 0 h 60"/>
                <a:gd name="T20" fmla="*/ 42 w 72"/>
                <a:gd name="T21" fmla="*/ 6 h 60"/>
                <a:gd name="T22" fmla="*/ 42 w 72"/>
                <a:gd name="T23" fmla="*/ 12 h 60"/>
                <a:gd name="T24" fmla="*/ 48 w 72"/>
                <a:gd name="T25" fmla="*/ 18 h 60"/>
                <a:gd name="T26" fmla="*/ 60 w 72"/>
                <a:gd name="T27" fmla="*/ 18 h 60"/>
                <a:gd name="T28" fmla="*/ 72 w 72"/>
                <a:gd name="T29" fmla="*/ 12 h 60"/>
                <a:gd name="T30" fmla="*/ 72 w 72"/>
                <a:gd name="T31" fmla="*/ 18 h 60"/>
                <a:gd name="T32" fmla="*/ 72 w 72"/>
                <a:gd name="T33" fmla="*/ 24 h 60"/>
                <a:gd name="T34" fmla="*/ 66 w 72"/>
                <a:gd name="T35" fmla="*/ 24 h 60"/>
                <a:gd name="T36" fmla="*/ 66 w 72"/>
                <a:gd name="T37" fmla="*/ 30 h 60"/>
                <a:gd name="T38" fmla="*/ 66 w 72"/>
                <a:gd name="T39" fmla="*/ 36 h 60"/>
                <a:gd name="T40" fmla="*/ 60 w 72"/>
                <a:gd name="T41" fmla="*/ 36 h 60"/>
                <a:gd name="T42" fmla="*/ 60 w 72"/>
                <a:gd name="T43" fmla="*/ 42 h 60"/>
                <a:gd name="T44" fmla="*/ 60 w 72"/>
                <a:gd name="T45" fmla="*/ 48 h 60"/>
                <a:gd name="T46" fmla="*/ 54 w 72"/>
                <a:gd name="T47" fmla="*/ 48 h 60"/>
                <a:gd name="T48" fmla="*/ 54 w 72"/>
                <a:gd name="T49" fmla="*/ 54 h 60"/>
                <a:gd name="T50" fmla="*/ 48 w 72"/>
                <a:gd name="T51" fmla="*/ 54 h 60"/>
                <a:gd name="T52" fmla="*/ 48 w 72"/>
                <a:gd name="T53" fmla="*/ 60 h 60"/>
                <a:gd name="T54" fmla="*/ 48 w 72"/>
                <a:gd name="T55" fmla="*/ 54 h 60"/>
                <a:gd name="T56" fmla="*/ 42 w 72"/>
                <a:gd name="T57" fmla="*/ 54 h 60"/>
                <a:gd name="T58" fmla="*/ 42 w 72"/>
                <a:gd name="T59" fmla="*/ 60 h 60"/>
                <a:gd name="T60" fmla="*/ 36 w 72"/>
                <a:gd name="T61" fmla="*/ 60 h 60"/>
                <a:gd name="T62" fmla="*/ 24 w 72"/>
                <a:gd name="T63" fmla="*/ 60 h 60"/>
                <a:gd name="T64" fmla="*/ 24 w 72"/>
                <a:gd name="T65" fmla="*/ 54 h 60"/>
                <a:gd name="T66" fmla="*/ 18 w 72"/>
                <a:gd name="T67" fmla="*/ 48 h 60"/>
                <a:gd name="T68" fmla="*/ 12 w 72"/>
                <a:gd name="T69"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60">
                  <a:moveTo>
                    <a:pt x="12" y="42"/>
                  </a:moveTo>
                  <a:lnTo>
                    <a:pt x="18" y="42"/>
                  </a:lnTo>
                  <a:lnTo>
                    <a:pt x="12" y="36"/>
                  </a:lnTo>
                  <a:lnTo>
                    <a:pt x="12" y="30"/>
                  </a:lnTo>
                  <a:lnTo>
                    <a:pt x="6" y="30"/>
                  </a:lnTo>
                  <a:lnTo>
                    <a:pt x="6" y="24"/>
                  </a:lnTo>
                  <a:lnTo>
                    <a:pt x="6" y="30"/>
                  </a:lnTo>
                  <a:lnTo>
                    <a:pt x="0" y="24"/>
                  </a:lnTo>
                  <a:lnTo>
                    <a:pt x="18" y="24"/>
                  </a:lnTo>
                  <a:lnTo>
                    <a:pt x="36" y="0"/>
                  </a:lnTo>
                  <a:lnTo>
                    <a:pt x="42" y="6"/>
                  </a:lnTo>
                  <a:lnTo>
                    <a:pt x="42" y="12"/>
                  </a:lnTo>
                  <a:lnTo>
                    <a:pt x="48" y="18"/>
                  </a:lnTo>
                  <a:lnTo>
                    <a:pt x="60" y="18"/>
                  </a:lnTo>
                  <a:lnTo>
                    <a:pt x="72" y="12"/>
                  </a:lnTo>
                  <a:lnTo>
                    <a:pt x="72" y="18"/>
                  </a:lnTo>
                  <a:lnTo>
                    <a:pt x="72" y="24"/>
                  </a:lnTo>
                  <a:lnTo>
                    <a:pt x="66" y="24"/>
                  </a:lnTo>
                  <a:lnTo>
                    <a:pt x="66" y="30"/>
                  </a:lnTo>
                  <a:lnTo>
                    <a:pt x="66" y="36"/>
                  </a:lnTo>
                  <a:lnTo>
                    <a:pt x="60" y="36"/>
                  </a:lnTo>
                  <a:lnTo>
                    <a:pt x="60" y="42"/>
                  </a:lnTo>
                  <a:lnTo>
                    <a:pt x="60" y="48"/>
                  </a:lnTo>
                  <a:lnTo>
                    <a:pt x="54" y="48"/>
                  </a:lnTo>
                  <a:lnTo>
                    <a:pt x="54" y="54"/>
                  </a:lnTo>
                  <a:lnTo>
                    <a:pt x="48" y="54"/>
                  </a:lnTo>
                  <a:lnTo>
                    <a:pt x="48" y="60"/>
                  </a:lnTo>
                  <a:lnTo>
                    <a:pt x="48" y="54"/>
                  </a:lnTo>
                  <a:lnTo>
                    <a:pt x="42" y="54"/>
                  </a:lnTo>
                  <a:lnTo>
                    <a:pt x="42" y="60"/>
                  </a:lnTo>
                  <a:lnTo>
                    <a:pt x="36" y="60"/>
                  </a:lnTo>
                  <a:lnTo>
                    <a:pt x="24" y="60"/>
                  </a:lnTo>
                  <a:lnTo>
                    <a:pt x="24" y="54"/>
                  </a:lnTo>
                  <a:lnTo>
                    <a:pt x="18" y="48"/>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04" name="Freeform 1432"/>
            <p:cNvSpPr>
              <a:spLocks/>
            </p:cNvSpPr>
            <p:nvPr/>
          </p:nvSpPr>
          <p:spPr bwMode="auto">
            <a:xfrm>
              <a:off x="3060" y="2028"/>
              <a:ext cx="54" cy="48"/>
            </a:xfrm>
            <a:custGeom>
              <a:avLst/>
              <a:gdLst>
                <a:gd name="T0" fmla="*/ 0 w 54"/>
                <a:gd name="T1" fmla="*/ 36 h 48"/>
                <a:gd name="T2" fmla="*/ 0 w 54"/>
                <a:gd name="T3" fmla="*/ 18 h 48"/>
                <a:gd name="T4" fmla="*/ 0 w 54"/>
                <a:gd name="T5" fmla="*/ 12 h 48"/>
                <a:gd name="T6" fmla="*/ 0 w 54"/>
                <a:gd name="T7" fmla="*/ 6 h 48"/>
                <a:gd name="T8" fmla="*/ 0 w 54"/>
                <a:gd name="T9" fmla="*/ 0 h 48"/>
                <a:gd name="T10" fmla="*/ 6 w 54"/>
                <a:gd name="T11" fmla="*/ 0 h 48"/>
                <a:gd name="T12" fmla="*/ 6 w 54"/>
                <a:gd name="T13" fmla="*/ 6 h 48"/>
                <a:gd name="T14" fmla="*/ 12 w 54"/>
                <a:gd name="T15" fmla="*/ 6 h 48"/>
                <a:gd name="T16" fmla="*/ 24 w 54"/>
                <a:gd name="T17" fmla="*/ 6 h 48"/>
                <a:gd name="T18" fmla="*/ 30 w 54"/>
                <a:gd name="T19" fmla="*/ 6 h 48"/>
                <a:gd name="T20" fmla="*/ 36 w 54"/>
                <a:gd name="T21" fmla="*/ 6 h 48"/>
                <a:gd name="T22" fmla="*/ 36 w 54"/>
                <a:gd name="T23" fmla="*/ 12 h 48"/>
                <a:gd name="T24" fmla="*/ 42 w 54"/>
                <a:gd name="T25" fmla="*/ 12 h 48"/>
                <a:gd name="T26" fmla="*/ 42 w 54"/>
                <a:gd name="T27" fmla="*/ 18 h 48"/>
                <a:gd name="T28" fmla="*/ 48 w 54"/>
                <a:gd name="T29" fmla="*/ 24 h 48"/>
                <a:gd name="T30" fmla="*/ 54 w 54"/>
                <a:gd name="T31" fmla="*/ 24 h 48"/>
                <a:gd name="T32" fmla="*/ 54 w 54"/>
                <a:gd name="T33" fmla="*/ 36 h 48"/>
                <a:gd name="T34" fmla="*/ 54 w 54"/>
                <a:gd name="T35" fmla="*/ 42 h 48"/>
                <a:gd name="T36" fmla="*/ 48 w 54"/>
                <a:gd name="T37" fmla="*/ 42 h 48"/>
                <a:gd name="T38" fmla="*/ 42 w 54"/>
                <a:gd name="T39" fmla="*/ 48 h 48"/>
                <a:gd name="T40" fmla="*/ 42 w 54"/>
                <a:gd name="T41" fmla="*/ 42 h 48"/>
                <a:gd name="T42" fmla="*/ 36 w 54"/>
                <a:gd name="T43" fmla="*/ 36 h 48"/>
                <a:gd name="T44" fmla="*/ 18 w 54"/>
                <a:gd name="T45" fmla="*/ 36 h 48"/>
                <a:gd name="T46" fmla="*/ 0 w 54"/>
                <a:gd name="T4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8">
                  <a:moveTo>
                    <a:pt x="0" y="36"/>
                  </a:moveTo>
                  <a:lnTo>
                    <a:pt x="0" y="18"/>
                  </a:lnTo>
                  <a:lnTo>
                    <a:pt x="0" y="12"/>
                  </a:lnTo>
                  <a:lnTo>
                    <a:pt x="0" y="6"/>
                  </a:lnTo>
                  <a:lnTo>
                    <a:pt x="0" y="0"/>
                  </a:lnTo>
                  <a:lnTo>
                    <a:pt x="6" y="0"/>
                  </a:lnTo>
                  <a:lnTo>
                    <a:pt x="6" y="6"/>
                  </a:lnTo>
                  <a:lnTo>
                    <a:pt x="12" y="6"/>
                  </a:lnTo>
                  <a:lnTo>
                    <a:pt x="24" y="6"/>
                  </a:lnTo>
                  <a:lnTo>
                    <a:pt x="30" y="6"/>
                  </a:lnTo>
                  <a:lnTo>
                    <a:pt x="36" y="6"/>
                  </a:lnTo>
                  <a:lnTo>
                    <a:pt x="36" y="12"/>
                  </a:lnTo>
                  <a:lnTo>
                    <a:pt x="42" y="12"/>
                  </a:lnTo>
                  <a:lnTo>
                    <a:pt x="42" y="18"/>
                  </a:lnTo>
                  <a:lnTo>
                    <a:pt x="48" y="24"/>
                  </a:lnTo>
                  <a:lnTo>
                    <a:pt x="54" y="24"/>
                  </a:lnTo>
                  <a:lnTo>
                    <a:pt x="54" y="36"/>
                  </a:lnTo>
                  <a:lnTo>
                    <a:pt x="54" y="42"/>
                  </a:lnTo>
                  <a:lnTo>
                    <a:pt x="48" y="42"/>
                  </a:lnTo>
                  <a:lnTo>
                    <a:pt x="42" y="48"/>
                  </a:lnTo>
                  <a:lnTo>
                    <a:pt x="42" y="42"/>
                  </a:lnTo>
                  <a:lnTo>
                    <a:pt x="36" y="36"/>
                  </a:lnTo>
                  <a:lnTo>
                    <a:pt x="18" y="36"/>
                  </a:lnTo>
                  <a:lnTo>
                    <a:pt x="0"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05" name="Freeform 1433"/>
            <p:cNvSpPr>
              <a:spLocks/>
            </p:cNvSpPr>
            <p:nvPr/>
          </p:nvSpPr>
          <p:spPr bwMode="auto">
            <a:xfrm>
              <a:off x="3966" y="1944"/>
              <a:ext cx="54" cy="42"/>
            </a:xfrm>
            <a:custGeom>
              <a:avLst/>
              <a:gdLst>
                <a:gd name="T0" fmla="*/ 48 w 54"/>
                <a:gd name="T1" fmla="*/ 30 h 42"/>
                <a:gd name="T2" fmla="*/ 36 w 54"/>
                <a:gd name="T3" fmla="*/ 42 h 42"/>
                <a:gd name="T4" fmla="*/ 36 w 54"/>
                <a:gd name="T5" fmla="*/ 36 h 42"/>
                <a:gd name="T6" fmla="*/ 36 w 54"/>
                <a:gd name="T7" fmla="*/ 42 h 42"/>
                <a:gd name="T8" fmla="*/ 30 w 54"/>
                <a:gd name="T9" fmla="*/ 42 h 42"/>
                <a:gd name="T10" fmla="*/ 30 w 54"/>
                <a:gd name="T11" fmla="*/ 36 h 42"/>
                <a:gd name="T12" fmla="*/ 24 w 54"/>
                <a:gd name="T13" fmla="*/ 36 h 42"/>
                <a:gd name="T14" fmla="*/ 12 w 54"/>
                <a:gd name="T15" fmla="*/ 36 h 42"/>
                <a:gd name="T16" fmla="*/ 6 w 54"/>
                <a:gd name="T17" fmla="*/ 30 h 42"/>
                <a:gd name="T18" fmla="*/ 0 w 54"/>
                <a:gd name="T19" fmla="*/ 30 h 42"/>
                <a:gd name="T20" fmla="*/ 0 w 54"/>
                <a:gd name="T21" fmla="*/ 6 h 42"/>
                <a:gd name="T22" fmla="*/ 6 w 54"/>
                <a:gd name="T23" fmla="*/ 6 h 42"/>
                <a:gd name="T24" fmla="*/ 6 w 54"/>
                <a:gd name="T25" fmla="*/ 0 h 42"/>
                <a:gd name="T26" fmla="*/ 12 w 54"/>
                <a:gd name="T27" fmla="*/ 0 h 42"/>
                <a:gd name="T28" fmla="*/ 18 w 54"/>
                <a:gd name="T29" fmla="*/ 0 h 42"/>
                <a:gd name="T30" fmla="*/ 24 w 54"/>
                <a:gd name="T31" fmla="*/ 6 h 42"/>
                <a:gd name="T32" fmla="*/ 24 w 54"/>
                <a:gd name="T33" fmla="*/ 0 h 42"/>
                <a:gd name="T34" fmla="*/ 30 w 54"/>
                <a:gd name="T35" fmla="*/ 0 h 42"/>
                <a:gd name="T36" fmla="*/ 30 w 54"/>
                <a:gd name="T37" fmla="*/ 6 h 42"/>
                <a:gd name="T38" fmla="*/ 36 w 54"/>
                <a:gd name="T39" fmla="*/ 6 h 42"/>
                <a:gd name="T40" fmla="*/ 36 w 54"/>
                <a:gd name="T41" fmla="*/ 12 h 42"/>
                <a:gd name="T42" fmla="*/ 42 w 54"/>
                <a:gd name="T43" fmla="*/ 18 h 42"/>
                <a:gd name="T44" fmla="*/ 42 w 54"/>
                <a:gd name="T45" fmla="*/ 12 h 42"/>
                <a:gd name="T46" fmla="*/ 42 w 54"/>
                <a:gd name="T47" fmla="*/ 18 h 42"/>
                <a:gd name="T48" fmla="*/ 48 w 54"/>
                <a:gd name="T49" fmla="*/ 18 h 42"/>
                <a:gd name="T50" fmla="*/ 48 w 54"/>
                <a:gd name="T51" fmla="*/ 24 h 42"/>
                <a:gd name="T52" fmla="*/ 54 w 54"/>
                <a:gd name="T53" fmla="*/ 30 h 42"/>
                <a:gd name="T54" fmla="*/ 48 w 54"/>
                <a:gd name="T55"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42">
                  <a:moveTo>
                    <a:pt x="48" y="30"/>
                  </a:moveTo>
                  <a:lnTo>
                    <a:pt x="36" y="42"/>
                  </a:lnTo>
                  <a:lnTo>
                    <a:pt x="36" y="36"/>
                  </a:lnTo>
                  <a:lnTo>
                    <a:pt x="36" y="42"/>
                  </a:lnTo>
                  <a:lnTo>
                    <a:pt x="30" y="42"/>
                  </a:lnTo>
                  <a:lnTo>
                    <a:pt x="30" y="36"/>
                  </a:lnTo>
                  <a:lnTo>
                    <a:pt x="24" y="36"/>
                  </a:lnTo>
                  <a:lnTo>
                    <a:pt x="12" y="36"/>
                  </a:lnTo>
                  <a:lnTo>
                    <a:pt x="6" y="30"/>
                  </a:lnTo>
                  <a:lnTo>
                    <a:pt x="0" y="30"/>
                  </a:lnTo>
                  <a:lnTo>
                    <a:pt x="0" y="6"/>
                  </a:lnTo>
                  <a:lnTo>
                    <a:pt x="6" y="6"/>
                  </a:lnTo>
                  <a:lnTo>
                    <a:pt x="6" y="0"/>
                  </a:lnTo>
                  <a:lnTo>
                    <a:pt x="12" y="0"/>
                  </a:lnTo>
                  <a:lnTo>
                    <a:pt x="18" y="0"/>
                  </a:lnTo>
                  <a:lnTo>
                    <a:pt x="24" y="6"/>
                  </a:lnTo>
                  <a:lnTo>
                    <a:pt x="24" y="0"/>
                  </a:lnTo>
                  <a:lnTo>
                    <a:pt x="30" y="0"/>
                  </a:lnTo>
                  <a:lnTo>
                    <a:pt x="30" y="6"/>
                  </a:lnTo>
                  <a:lnTo>
                    <a:pt x="36" y="6"/>
                  </a:lnTo>
                  <a:lnTo>
                    <a:pt x="36" y="12"/>
                  </a:lnTo>
                  <a:lnTo>
                    <a:pt x="42" y="18"/>
                  </a:lnTo>
                  <a:lnTo>
                    <a:pt x="42" y="12"/>
                  </a:lnTo>
                  <a:lnTo>
                    <a:pt x="42" y="18"/>
                  </a:lnTo>
                  <a:lnTo>
                    <a:pt x="48" y="18"/>
                  </a:lnTo>
                  <a:lnTo>
                    <a:pt x="48" y="24"/>
                  </a:lnTo>
                  <a:lnTo>
                    <a:pt x="54" y="30"/>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06" name="Freeform 1434"/>
            <p:cNvSpPr>
              <a:spLocks/>
            </p:cNvSpPr>
            <p:nvPr/>
          </p:nvSpPr>
          <p:spPr bwMode="auto">
            <a:xfrm>
              <a:off x="2310" y="2016"/>
              <a:ext cx="54" cy="66"/>
            </a:xfrm>
            <a:custGeom>
              <a:avLst/>
              <a:gdLst>
                <a:gd name="T0" fmla="*/ 0 w 54"/>
                <a:gd name="T1" fmla="*/ 60 h 66"/>
                <a:gd name="T2" fmla="*/ 0 w 54"/>
                <a:gd name="T3" fmla="*/ 42 h 66"/>
                <a:gd name="T4" fmla="*/ 6 w 54"/>
                <a:gd name="T5" fmla="*/ 0 h 66"/>
                <a:gd name="T6" fmla="*/ 54 w 54"/>
                <a:gd name="T7" fmla="*/ 0 h 66"/>
                <a:gd name="T8" fmla="*/ 54 w 54"/>
                <a:gd name="T9" fmla="*/ 54 h 66"/>
                <a:gd name="T10" fmla="*/ 54 w 54"/>
                <a:gd name="T11" fmla="*/ 66 h 66"/>
                <a:gd name="T12" fmla="*/ 0 w 54"/>
                <a:gd name="T13" fmla="*/ 60 h 66"/>
              </a:gdLst>
              <a:ahLst/>
              <a:cxnLst>
                <a:cxn ang="0">
                  <a:pos x="T0" y="T1"/>
                </a:cxn>
                <a:cxn ang="0">
                  <a:pos x="T2" y="T3"/>
                </a:cxn>
                <a:cxn ang="0">
                  <a:pos x="T4" y="T5"/>
                </a:cxn>
                <a:cxn ang="0">
                  <a:pos x="T6" y="T7"/>
                </a:cxn>
                <a:cxn ang="0">
                  <a:pos x="T8" y="T9"/>
                </a:cxn>
                <a:cxn ang="0">
                  <a:pos x="T10" y="T11"/>
                </a:cxn>
                <a:cxn ang="0">
                  <a:pos x="T12" y="T13"/>
                </a:cxn>
              </a:cxnLst>
              <a:rect l="0" t="0" r="r" b="b"/>
              <a:pathLst>
                <a:path w="54" h="66">
                  <a:moveTo>
                    <a:pt x="0" y="60"/>
                  </a:moveTo>
                  <a:lnTo>
                    <a:pt x="0" y="42"/>
                  </a:lnTo>
                  <a:lnTo>
                    <a:pt x="6" y="0"/>
                  </a:lnTo>
                  <a:lnTo>
                    <a:pt x="54" y="0"/>
                  </a:lnTo>
                  <a:lnTo>
                    <a:pt x="54" y="54"/>
                  </a:lnTo>
                  <a:lnTo>
                    <a:pt x="54" y="66"/>
                  </a:lnTo>
                  <a:lnTo>
                    <a:pt x="0"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07" name="Freeform 1435"/>
            <p:cNvSpPr>
              <a:spLocks/>
            </p:cNvSpPr>
            <p:nvPr/>
          </p:nvSpPr>
          <p:spPr bwMode="auto">
            <a:xfrm>
              <a:off x="3546" y="1998"/>
              <a:ext cx="30" cy="42"/>
            </a:xfrm>
            <a:custGeom>
              <a:avLst/>
              <a:gdLst>
                <a:gd name="T0" fmla="*/ 0 w 30"/>
                <a:gd name="T1" fmla="*/ 24 h 42"/>
                <a:gd name="T2" fmla="*/ 6 w 30"/>
                <a:gd name="T3" fmla="*/ 24 h 42"/>
                <a:gd name="T4" fmla="*/ 6 w 30"/>
                <a:gd name="T5" fmla="*/ 18 h 42"/>
                <a:gd name="T6" fmla="*/ 0 w 30"/>
                <a:gd name="T7" fmla="*/ 12 h 42"/>
                <a:gd name="T8" fmla="*/ 0 w 30"/>
                <a:gd name="T9" fmla="*/ 6 h 42"/>
                <a:gd name="T10" fmla="*/ 0 w 30"/>
                <a:gd name="T11" fmla="*/ 0 h 42"/>
                <a:gd name="T12" fmla="*/ 12 w 30"/>
                <a:gd name="T13" fmla="*/ 0 h 42"/>
                <a:gd name="T14" fmla="*/ 18 w 30"/>
                <a:gd name="T15" fmla="*/ 0 h 42"/>
                <a:gd name="T16" fmla="*/ 18 w 30"/>
                <a:gd name="T17" fmla="*/ 6 h 42"/>
                <a:gd name="T18" fmla="*/ 24 w 30"/>
                <a:gd name="T19" fmla="*/ 0 h 42"/>
                <a:gd name="T20" fmla="*/ 30 w 30"/>
                <a:gd name="T21" fmla="*/ 12 h 42"/>
                <a:gd name="T22" fmla="*/ 30 w 30"/>
                <a:gd name="T23" fmla="*/ 18 h 42"/>
                <a:gd name="T24" fmla="*/ 24 w 30"/>
                <a:gd name="T25" fmla="*/ 18 h 42"/>
                <a:gd name="T26" fmla="*/ 24 w 30"/>
                <a:gd name="T27" fmla="*/ 24 h 42"/>
                <a:gd name="T28" fmla="*/ 24 w 30"/>
                <a:gd name="T29" fmla="*/ 30 h 42"/>
                <a:gd name="T30" fmla="*/ 18 w 30"/>
                <a:gd name="T31" fmla="*/ 30 h 42"/>
                <a:gd name="T32" fmla="*/ 18 w 30"/>
                <a:gd name="T33" fmla="*/ 36 h 42"/>
                <a:gd name="T34" fmla="*/ 18 w 30"/>
                <a:gd name="T35" fmla="*/ 42 h 42"/>
                <a:gd name="T36" fmla="*/ 12 w 30"/>
                <a:gd name="T37" fmla="*/ 36 h 42"/>
                <a:gd name="T38" fmla="*/ 18 w 30"/>
                <a:gd name="T39" fmla="*/ 36 h 42"/>
                <a:gd name="T40" fmla="*/ 12 w 30"/>
                <a:gd name="T41" fmla="*/ 36 h 42"/>
                <a:gd name="T42" fmla="*/ 6 w 30"/>
                <a:gd name="T43" fmla="*/ 36 h 42"/>
                <a:gd name="T44" fmla="*/ 6 w 30"/>
                <a:gd name="T45" fmla="*/ 30 h 42"/>
                <a:gd name="T46" fmla="*/ 0 w 30"/>
                <a:gd name="T47"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42">
                  <a:moveTo>
                    <a:pt x="0" y="24"/>
                  </a:moveTo>
                  <a:lnTo>
                    <a:pt x="6" y="24"/>
                  </a:lnTo>
                  <a:lnTo>
                    <a:pt x="6" y="18"/>
                  </a:lnTo>
                  <a:lnTo>
                    <a:pt x="0" y="12"/>
                  </a:lnTo>
                  <a:lnTo>
                    <a:pt x="0" y="6"/>
                  </a:lnTo>
                  <a:lnTo>
                    <a:pt x="0" y="0"/>
                  </a:lnTo>
                  <a:lnTo>
                    <a:pt x="12" y="0"/>
                  </a:lnTo>
                  <a:lnTo>
                    <a:pt x="18" y="0"/>
                  </a:lnTo>
                  <a:lnTo>
                    <a:pt x="18" y="6"/>
                  </a:lnTo>
                  <a:lnTo>
                    <a:pt x="24" y="0"/>
                  </a:lnTo>
                  <a:lnTo>
                    <a:pt x="30" y="12"/>
                  </a:lnTo>
                  <a:lnTo>
                    <a:pt x="30" y="18"/>
                  </a:lnTo>
                  <a:lnTo>
                    <a:pt x="24" y="18"/>
                  </a:lnTo>
                  <a:lnTo>
                    <a:pt x="24" y="24"/>
                  </a:lnTo>
                  <a:lnTo>
                    <a:pt x="24" y="30"/>
                  </a:lnTo>
                  <a:lnTo>
                    <a:pt x="18" y="30"/>
                  </a:lnTo>
                  <a:lnTo>
                    <a:pt x="18" y="36"/>
                  </a:lnTo>
                  <a:lnTo>
                    <a:pt x="18" y="42"/>
                  </a:lnTo>
                  <a:lnTo>
                    <a:pt x="12" y="36"/>
                  </a:lnTo>
                  <a:lnTo>
                    <a:pt x="18" y="36"/>
                  </a:lnTo>
                  <a:lnTo>
                    <a:pt x="12" y="36"/>
                  </a:lnTo>
                  <a:lnTo>
                    <a:pt x="6" y="36"/>
                  </a:lnTo>
                  <a:lnTo>
                    <a:pt x="6" y="30"/>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08" name="Freeform 1436"/>
            <p:cNvSpPr>
              <a:spLocks/>
            </p:cNvSpPr>
            <p:nvPr/>
          </p:nvSpPr>
          <p:spPr bwMode="auto">
            <a:xfrm>
              <a:off x="2256" y="2010"/>
              <a:ext cx="60" cy="66"/>
            </a:xfrm>
            <a:custGeom>
              <a:avLst/>
              <a:gdLst>
                <a:gd name="T0" fmla="*/ 30 w 60"/>
                <a:gd name="T1" fmla="*/ 66 h 66"/>
                <a:gd name="T2" fmla="*/ 0 w 60"/>
                <a:gd name="T3" fmla="*/ 60 h 66"/>
                <a:gd name="T4" fmla="*/ 6 w 60"/>
                <a:gd name="T5" fmla="*/ 0 h 66"/>
                <a:gd name="T6" fmla="*/ 60 w 60"/>
                <a:gd name="T7" fmla="*/ 6 h 66"/>
                <a:gd name="T8" fmla="*/ 54 w 60"/>
                <a:gd name="T9" fmla="*/ 48 h 66"/>
                <a:gd name="T10" fmla="*/ 54 w 60"/>
                <a:gd name="T11" fmla="*/ 66 h 66"/>
                <a:gd name="T12" fmla="*/ 30 w 60"/>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0" h="66">
                  <a:moveTo>
                    <a:pt x="30" y="66"/>
                  </a:moveTo>
                  <a:lnTo>
                    <a:pt x="0" y="60"/>
                  </a:lnTo>
                  <a:lnTo>
                    <a:pt x="6" y="0"/>
                  </a:lnTo>
                  <a:lnTo>
                    <a:pt x="60" y="6"/>
                  </a:lnTo>
                  <a:lnTo>
                    <a:pt x="54" y="48"/>
                  </a:lnTo>
                  <a:lnTo>
                    <a:pt x="54" y="66"/>
                  </a:lnTo>
                  <a:lnTo>
                    <a:pt x="30"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09" name="Freeform 1437"/>
            <p:cNvSpPr>
              <a:spLocks/>
            </p:cNvSpPr>
            <p:nvPr/>
          </p:nvSpPr>
          <p:spPr bwMode="auto">
            <a:xfrm>
              <a:off x="3426" y="2004"/>
              <a:ext cx="36" cy="42"/>
            </a:xfrm>
            <a:custGeom>
              <a:avLst/>
              <a:gdLst>
                <a:gd name="T0" fmla="*/ 0 w 36"/>
                <a:gd name="T1" fmla="*/ 42 h 42"/>
                <a:gd name="T2" fmla="*/ 0 w 36"/>
                <a:gd name="T3" fmla="*/ 6 h 42"/>
                <a:gd name="T4" fmla="*/ 18 w 36"/>
                <a:gd name="T5" fmla="*/ 6 h 42"/>
                <a:gd name="T6" fmla="*/ 30 w 36"/>
                <a:gd name="T7" fmla="*/ 0 h 42"/>
                <a:gd name="T8" fmla="*/ 30 w 36"/>
                <a:gd name="T9" fmla="*/ 6 h 42"/>
                <a:gd name="T10" fmla="*/ 36 w 36"/>
                <a:gd name="T11" fmla="*/ 12 h 42"/>
                <a:gd name="T12" fmla="*/ 30 w 36"/>
                <a:gd name="T13" fmla="*/ 12 h 42"/>
                <a:gd name="T14" fmla="*/ 30 w 36"/>
                <a:gd name="T15" fmla="*/ 18 h 42"/>
                <a:gd name="T16" fmla="*/ 30 w 36"/>
                <a:gd name="T17" fmla="*/ 24 h 42"/>
                <a:gd name="T18" fmla="*/ 24 w 36"/>
                <a:gd name="T19" fmla="*/ 24 h 42"/>
                <a:gd name="T20" fmla="*/ 30 w 36"/>
                <a:gd name="T21" fmla="*/ 24 h 42"/>
                <a:gd name="T22" fmla="*/ 30 w 36"/>
                <a:gd name="T23" fmla="*/ 30 h 42"/>
                <a:gd name="T24" fmla="*/ 30 w 36"/>
                <a:gd name="T25" fmla="*/ 36 h 42"/>
                <a:gd name="T26" fmla="*/ 24 w 36"/>
                <a:gd name="T27" fmla="*/ 36 h 42"/>
                <a:gd name="T28" fmla="*/ 30 w 36"/>
                <a:gd name="T29" fmla="*/ 36 h 42"/>
                <a:gd name="T30" fmla="*/ 24 w 36"/>
                <a:gd name="T31" fmla="*/ 36 h 42"/>
                <a:gd name="T32" fmla="*/ 24 w 36"/>
                <a:gd name="T33" fmla="*/ 42 h 42"/>
                <a:gd name="T34" fmla="*/ 18 w 36"/>
                <a:gd name="T35" fmla="*/ 36 h 42"/>
                <a:gd name="T36" fmla="*/ 0 w 36"/>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2">
                  <a:moveTo>
                    <a:pt x="0" y="42"/>
                  </a:moveTo>
                  <a:lnTo>
                    <a:pt x="0" y="6"/>
                  </a:lnTo>
                  <a:lnTo>
                    <a:pt x="18" y="6"/>
                  </a:lnTo>
                  <a:lnTo>
                    <a:pt x="30" y="0"/>
                  </a:lnTo>
                  <a:lnTo>
                    <a:pt x="30" y="6"/>
                  </a:lnTo>
                  <a:lnTo>
                    <a:pt x="36" y="12"/>
                  </a:lnTo>
                  <a:lnTo>
                    <a:pt x="30" y="12"/>
                  </a:lnTo>
                  <a:lnTo>
                    <a:pt x="30" y="18"/>
                  </a:lnTo>
                  <a:lnTo>
                    <a:pt x="30" y="24"/>
                  </a:lnTo>
                  <a:lnTo>
                    <a:pt x="24" y="24"/>
                  </a:lnTo>
                  <a:lnTo>
                    <a:pt x="30" y="24"/>
                  </a:lnTo>
                  <a:lnTo>
                    <a:pt x="30" y="30"/>
                  </a:lnTo>
                  <a:lnTo>
                    <a:pt x="30" y="36"/>
                  </a:lnTo>
                  <a:lnTo>
                    <a:pt x="24" y="36"/>
                  </a:lnTo>
                  <a:lnTo>
                    <a:pt x="30" y="36"/>
                  </a:lnTo>
                  <a:lnTo>
                    <a:pt x="24" y="36"/>
                  </a:lnTo>
                  <a:lnTo>
                    <a:pt x="24" y="42"/>
                  </a:lnTo>
                  <a:lnTo>
                    <a:pt x="18" y="36"/>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10" name="Freeform 1438"/>
            <p:cNvSpPr>
              <a:spLocks/>
            </p:cNvSpPr>
            <p:nvPr/>
          </p:nvSpPr>
          <p:spPr bwMode="auto">
            <a:xfrm>
              <a:off x="3402" y="2010"/>
              <a:ext cx="24" cy="36"/>
            </a:xfrm>
            <a:custGeom>
              <a:avLst/>
              <a:gdLst>
                <a:gd name="T0" fmla="*/ 24 w 24"/>
                <a:gd name="T1" fmla="*/ 36 h 36"/>
                <a:gd name="T2" fmla="*/ 0 w 24"/>
                <a:gd name="T3" fmla="*/ 36 h 36"/>
                <a:gd name="T4" fmla="*/ 0 w 24"/>
                <a:gd name="T5" fmla="*/ 12 h 36"/>
                <a:gd name="T6" fmla="*/ 0 w 24"/>
                <a:gd name="T7" fmla="*/ 0 h 36"/>
                <a:gd name="T8" fmla="*/ 24 w 24"/>
                <a:gd name="T9" fmla="*/ 0 h 36"/>
                <a:gd name="T10" fmla="*/ 24 w 24"/>
                <a:gd name="T11" fmla="*/ 36 h 36"/>
              </a:gdLst>
              <a:ahLst/>
              <a:cxnLst>
                <a:cxn ang="0">
                  <a:pos x="T0" y="T1"/>
                </a:cxn>
                <a:cxn ang="0">
                  <a:pos x="T2" y="T3"/>
                </a:cxn>
                <a:cxn ang="0">
                  <a:pos x="T4" y="T5"/>
                </a:cxn>
                <a:cxn ang="0">
                  <a:pos x="T6" y="T7"/>
                </a:cxn>
                <a:cxn ang="0">
                  <a:pos x="T8" y="T9"/>
                </a:cxn>
                <a:cxn ang="0">
                  <a:pos x="T10" y="T11"/>
                </a:cxn>
              </a:cxnLst>
              <a:rect l="0" t="0" r="r" b="b"/>
              <a:pathLst>
                <a:path w="24" h="36">
                  <a:moveTo>
                    <a:pt x="24" y="36"/>
                  </a:moveTo>
                  <a:lnTo>
                    <a:pt x="0" y="36"/>
                  </a:lnTo>
                  <a:lnTo>
                    <a:pt x="0" y="12"/>
                  </a:lnTo>
                  <a:lnTo>
                    <a:pt x="0" y="0"/>
                  </a:lnTo>
                  <a:lnTo>
                    <a:pt x="24" y="0"/>
                  </a:lnTo>
                  <a:lnTo>
                    <a:pt x="24"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11" name="Freeform 1439"/>
            <p:cNvSpPr>
              <a:spLocks/>
            </p:cNvSpPr>
            <p:nvPr/>
          </p:nvSpPr>
          <p:spPr bwMode="auto">
            <a:xfrm>
              <a:off x="2364" y="2016"/>
              <a:ext cx="42" cy="54"/>
            </a:xfrm>
            <a:custGeom>
              <a:avLst/>
              <a:gdLst>
                <a:gd name="T0" fmla="*/ 42 w 42"/>
                <a:gd name="T1" fmla="*/ 54 h 54"/>
                <a:gd name="T2" fmla="*/ 0 w 42"/>
                <a:gd name="T3" fmla="*/ 54 h 54"/>
                <a:gd name="T4" fmla="*/ 0 w 42"/>
                <a:gd name="T5" fmla="*/ 0 h 54"/>
                <a:gd name="T6" fmla="*/ 42 w 42"/>
                <a:gd name="T7" fmla="*/ 6 h 54"/>
                <a:gd name="T8" fmla="*/ 42 w 42"/>
                <a:gd name="T9" fmla="*/ 48 h 54"/>
                <a:gd name="T10" fmla="*/ 42 w 42"/>
                <a:gd name="T11" fmla="*/ 54 h 54"/>
              </a:gdLst>
              <a:ahLst/>
              <a:cxnLst>
                <a:cxn ang="0">
                  <a:pos x="T0" y="T1"/>
                </a:cxn>
                <a:cxn ang="0">
                  <a:pos x="T2" y="T3"/>
                </a:cxn>
                <a:cxn ang="0">
                  <a:pos x="T4" y="T5"/>
                </a:cxn>
                <a:cxn ang="0">
                  <a:pos x="T6" y="T7"/>
                </a:cxn>
                <a:cxn ang="0">
                  <a:pos x="T8" y="T9"/>
                </a:cxn>
                <a:cxn ang="0">
                  <a:pos x="T10" y="T11"/>
                </a:cxn>
              </a:cxnLst>
              <a:rect l="0" t="0" r="r" b="b"/>
              <a:pathLst>
                <a:path w="42" h="54">
                  <a:moveTo>
                    <a:pt x="42" y="54"/>
                  </a:moveTo>
                  <a:lnTo>
                    <a:pt x="0" y="54"/>
                  </a:lnTo>
                  <a:lnTo>
                    <a:pt x="0" y="0"/>
                  </a:lnTo>
                  <a:lnTo>
                    <a:pt x="42" y="6"/>
                  </a:lnTo>
                  <a:lnTo>
                    <a:pt x="42" y="48"/>
                  </a:lnTo>
                  <a:lnTo>
                    <a:pt x="42"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12" name="Freeform 1440"/>
            <p:cNvSpPr>
              <a:spLocks/>
            </p:cNvSpPr>
            <p:nvPr/>
          </p:nvSpPr>
          <p:spPr bwMode="auto">
            <a:xfrm>
              <a:off x="2406" y="2022"/>
              <a:ext cx="36" cy="54"/>
            </a:xfrm>
            <a:custGeom>
              <a:avLst/>
              <a:gdLst>
                <a:gd name="T0" fmla="*/ 30 w 36"/>
                <a:gd name="T1" fmla="*/ 54 h 54"/>
                <a:gd name="T2" fmla="*/ 0 w 36"/>
                <a:gd name="T3" fmla="*/ 48 h 54"/>
                <a:gd name="T4" fmla="*/ 0 w 36"/>
                <a:gd name="T5" fmla="*/ 42 h 54"/>
                <a:gd name="T6" fmla="*/ 0 w 36"/>
                <a:gd name="T7" fmla="*/ 0 h 54"/>
                <a:gd name="T8" fmla="*/ 30 w 36"/>
                <a:gd name="T9" fmla="*/ 0 h 54"/>
                <a:gd name="T10" fmla="*/ 36 w 36"/>
                <a:gd name="T11" fmla="*/ 0 h 54"/>
                <a:gd name="T12" fmla="*/ 30 w 36"/>
                <a:gd name="T13" fmla="*/ 42 h 54"/>
                <a:gd name="T14" fmla="*/ 30 w 3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4">
                  <a:moveTo>
                    <a:pt x="30" y="54"/>
                  </a:moveTo>
                  <a:lnTo>
                    <a:pt x="0" y="48"/>
                  </a:lnTo>
                  <a:lnTo>
                    <a:pt x="0" y="42"/>
                  </a:lnTo>
                  <a:lnTo>
                    <a:pt x="0" y="0"/>
                  </a:lnTo>
                  <a:lnTo>
                    <a:pt x="30" y="0"/>
                  </a:lnTo>
                  <a:lnTo>
                    <a:pt x="36" y="0"/>
                  </a:lnTo>
                  <a:lnTo>
                    <a:pt x="30" y="42"/>
                  </a:lnTo>
                  <a:lnTo>
                    <a:pt x="3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13" name="Freeform 1441"/>
            <p:cNvSpPr>
              <a:spLocks/>
            </p:cNvSpPr>
            <p:nvPr/>
          </p:nvSpPr>
          <p:spPr bwMode="auto">
            <a:xfrm>
              <a:off x="2208" y="2010"/>
              <a:ext cx="54" cy="60"/>
            </a:xfrm>
            <a:custGeom>
              <a:avLst/>
              <a:gdLst>
                <a:gd name="T0" fmla="*/ 48 w 54"/>
                <a:gd name="T1" fmla="*/ 60 h 60"/>
                <a:gd name="T2" fmla="*/ 0 w 54"/>
                <a:gd name="T3" fmla="*/ 60 h 60"/>
                <a:gd name="T4" fmla="*/ 0 w 54"/>
                <a:gd name="T5" fmla="*/ 48 h 60"/>
                <a:gd name="T6" fmla="*/ 0 w 54"/>
                <a:gd name="T7" fmla="*/ 6 h 60"/>
                <a:gd name="T8" fmla="*/ 6 w 54"/>
                <a:gd name="T9" fmla="*/ 12 h 60"/>
                <a:gd name="T10" fmla="*/ 12 w 54"/>
                <a:gd name="T11" fmla="*/ 12 h 60"/>
                <a:gd name="T12" fmla="*/ 18 w 54"/>
                <a:gd name="T13" fmla="*/ 12 h 60"/>
                <a:gd name="T14" fmla="*/ 36 w 54"/>
                <a:gd name="T15" fmla="*/ 12 h 60"/>
                <a:gd name="T16" fmla="*/ 36 w 54"/>
                <a:gd name="T17" fmla="*/ 6 h 60"/>
                <a:gd name="T18" fmla="*/ 48 w 54"/>
                <a:gd name="T19" fmla="*/ 12 h 60"/>
                <a:gd name="T20" fmla="*/ 48 w 54"/>
                <a:gd name="T21" fmla="*/ 0 h 60"/>
                <a:gd name="T22" fmla="*/ 54 w 54"/>
                <a:gd name="T23" fmla="*/ 0 h 60"/>
                <a:gd name="T24" fmla="*/ 48 w 54"/>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0">
                  <a:moveTo>
                    <a:pt x="48" y="60"/>
                  </a:moveTo>
                  <a:lnTo>
                    <a:pt x="0" y="60"/>
                  </a:lnTo>
                  <a:lnTo>
                    <a:pt x="0" y="48"/>
                  </a:lnTo>
                  <a:lnTo>
                    <a:pt x="0" y="6"/>
                  </a:lnTo>
                  <a:lnTo>
                    <a:pt x="6" y="12"/>
                  </a:lnTo>
                  <a:lnTo>
                    <a:pt x="12" y="12"/>
                  </a:lnTo>
                  <a:lnTo>
                    <a:pt x="18" y="12"/>
                  </a:lnTo>
                  <a:lnTo>
                    <a:pt x="36" y="12"/>
                  </a:lnTo>
                  <a:lnTo>
                    <a:pt x="36" y="6"/>
                  </a:lnTo>
                  <a:lnTo>
                    <a:pt x="48" y="12"/>
                  </a:lnTo>
                  <a:lnTo>
                    <a:pt x="48" y="0"/>
                  </a:lnTo>
                  <a:lnTo>
                    <a:pt x="54" y="0"/>
                  </a:lnTo>
                  <a:lnTo>
                    <a:pt x="48"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14" name="Freeform 1442"/>
            <p:cNvSpPr>
              <a:spLocks/>
            </p:cNvSpPr>
            <p:nvPr/>
          </p:nvSpPr>
          <p:spPr bwMode="auto">
            <a:xfrm>
              <a:off x="2076" y="1992"/>
              <a:ext cx="60" cy="42"/>
            </a:xfrm>
            <a:custGeom>
              <a:avLst/>
              <a:gdLst>
                <a:gd name="T0" fmla="*/ 24 w 60"/>
                <a:gd name="T1" fmla="*/ 42 h 42"/>
                <a:gd name="T2" fmla="*/ 24 w 60"/>
                <a:gd name="T3" fmla="*/ 36 h 42"/>
                <a:gd name="T4" fmla="*/ 18 w 60"/>
                <a:gd name="T5" fmla="*/ 36 h 42"/>
                <a:gd name="T6" fmla="*/ 12 w 60"/>
                <a:gd name="T7" fmla="*/ 36 h 42"/>
                <a:gd name="T8" fmla="*/ 12 w 60"/>
                <a:gd name="T9" fmla="*/ 30 h 42"/>
                <a:gd name="T10" fmla="*/ 12 w 60"/>
                <a:gd name="T11" fmla="*/ 18 h 42"/>
                <a:gd name="T12" fmla="*/ 6 w 60"/>
                <a:gd name="T13" fmla="*/ 12 h 42"/>
                <a:gd name="T14" fmla="*/ 6 w 60"/>
                <a:gd name="T15" fmla="*/ 6 h 42"/>
                <a:gd name="T16" fmla="*/ 0 w 60"/>
                <a:gd name="T17" fmla="*/ 0 h 42"/>
                <a:gd name="T18" fmla="*/ 60 w 60"/>
                <a:gd name="T19" fmla="*/ 6 h 42"/>
                <a:gd name="T20" fmla="*/ 54 w 60"/>
                <a:gd name="T21" fmla="*/ 42 h 42"/>
                <a:gd name="T22" fmla="*/ 54 w 60"/>
                <a:gd name="T23" fmla="*/ 36 h 42"/>
                <a:gd name="T24" fmla="*/ 48 w 60"/>
                <a:gd name="T25" fmla="*/ 36 h 42"/>
                <a:gd name="T26" fmla="*/ 48 w 60"/>
                <a:gd name="T27" fmla="*/ 30 h 42"/>
                <a:gd name="T28" fmla="*/ 42 w 60"/>
                <a:gd name="T29" fmla="*/ 36 h 42"/>
                <a:gd name="T30" fmla="*/ 36 w 60"/>
                <a:gd name="T31" fmla="*/ 42 h 42"/>
                <a:gd name="T32" fmla="*/ 36 w 60"/>
                <a:gd name="T33" fmla="*/ 36 h 42"/>
                <a:gd name="T34" fmla="*/ 30 w 60"/>
                <a:gd name="T35" fmla="*/ 36 h 42"/>
                <a:gd name="T36" fmla="*/ 24 w 60"/>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42">
                  <a:moveTo>
                    <a:pt x="24" y="42"/>
                  </a:moveTo>
                  <a:lnTo>
                    <a:pt x="24" y="36"/>
                  </a:lnTo>
                  <a:lnTo>
                    <a:pt x="18" y="36"/>
                  </a:lnTo>
                  <a:lnTo>
                    <a:pt x="12" y="36"/>
                  </a:lnTo>
                  <a:lnTo>
                    <a:pt x="12" y="30"/>
                  </a:lnTo>
                  <a:lnTo>
                    <a:pt x="12" y="18"/>
                  </a:lnTo>
                  <a:lnTo>
                    <a:pt x="6" y="12"/>
                  </a:lnTo>
                  <a:lnTo>
                    <a:pt x="6" y="6"/>
                  </a:lnTo>
                  <a:lnTo>
                    <a:pt x="0" y="0"/>
                  </a:lnTo>
                  <a:lnTo>
                    <a:pt x="60" y="6"/>
                  </a:lnTo>
                  <a:lnTo>
                    <a:pt x="54" y="42"/>
                  </a:lnTo>
                  <a:lnTo>
                    <a:pt x="54" y="36"/>
                  </a:lnTo>
                  <a:lnTo>
                    <a:pt x="48" y="36"/>
                  </a:lnTo>
                  <a:lnTo>
                    <a:pt x="48" y="30"/>
                  </a:lnTo>
                  <a:lnTo>
                    <a:pt x="42" y="36"/>
                  </a:lnTo>
                  <a:lnTo>
                    <a:pt x="36" y="42"/>
                  </a:lnTo>
                  <a:lnTo>
                    <a:pt x="36" y="36"/>
                  </a:lnTo>
                  <a:lnTo>
                    <a:pt x="30" y="36"/>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15" name="Freeform 1443"/>
            <p:cNvSpPr>
              <a:spLocks/>
            </p:cNvSpPr>
            <p:nvPr/>
          </p:nvSpPr>
          <p:spPr bwMode="auto">
            <a:xfrm>
              <a:off x="2436" y="2022"/>
              <a:ext cx="72" cy="54"/>
            </a:xfrm>
            <a:custGeom>
              <a:avLst/>
              <a:gdLst>
                <a:gd name="T0" fmla="*/ 36 w 72"/>
                <a:gd name="T1" fmla="*/ 54 h 54"/>
                <a:gd name="T2" fmla="*/ 0 w 72"/>
                <a:gd name="T3" fmla="*/ 54 h 54"/>
                <a:gd name="T4" fmla="*/ 0 w 72"/>
                <a:gd name="T5" fmla="*/ 42 h 54"/>
                <a:gd name="T6" fmla="*/ 6 w 72"/>
                <a:gd name="T7" fmla="*/ 0 h 54"/>
                <a:gd name="T8" fmla="*/ 36 w 72"/>
                <a:gd name="T9" fmla="*/ 0 h 54"/>
                <a:gd name="T10" fmla="*/ 72 w 72"/>
                <a:gd name="T11" fmla="*/ 6 h 54"/>
                <a:gd name="T12" fmla="*/ 72 w 72"/>
                <a:gd name="T13" fmla="*/ 30 h 54"/>
                <a:gd name="T14" fmla="*/ 36 w 72"/>
                <a:gd name="T15" fmla="*/ 30 h 54"/>
                <a:gd name="T16" fmla="*/ 36 w 7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36" y="54"/>
                  </a:moveTo>
                  <a:lnTo>
                    <a:pt x="0" y="54"/>
                  </a:lnTo>
                  <a:lnTo>
                    <a:pt x="0" y="42"/>
                  </a:lnTo>
                  <a:lnTo>
                    <a:pt x="6" y="0"/>
                  </a:lnTo>
                  <a:lnTo>
                    <a:pt x="36" y="0"/>
                  </a:lnTo>
                  <a:lnTo>
                    <a:pt x="72" y="6"/>
                  </a:lnTo>
                  <a:lnTo>
                    <a:pt x="72" y="30"/>
                  </a:lnTo>
                  <a:lnTo>
                    <a:pt x="36" y="30"/>
                  </a:lnTo>
                  <a:lnTo>
                    <a:pt x="36"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16" name="Freeform 1444"/>
            <p:cNvSpPr>
              <a:spLocks/>
            </p:cNvSpPr>
            <p:nvPr/>
          </p:nvSpPr>
          <p:spPr bwMode="auto">
            <a:xfrm>
              <a:off x="2598" y="2028"/>
              <a:ext cx="48" cy="48"/>
            </a:xfrm>
            <a:custGeom>
              <a:avLst/>
              <a:gdLst>
                <a:gd name="T0" fmla="*/ 42 w 48"/>
                <a:gd name="T1" fmla="*/ 48 h 48"/>
                <a:gd name="T2" fmla="*/ 0 w 48"/>
                <a:gd name="T3" fmla="*/ 42 h 48"/>
                <a:gd name="T4" fmla="*/ 0 w 48"/>
                <a:gd name="T5" fmla="*/ 24 h 48"/>
                <a:gd name="T6" fmla="*/ 12 w 48"/>
                <a:gd name="T7" fmla="*/ 24 h 48"/>
                <a:gd name="T8" fmla="*/ 12 w 48"/>
                <a:gd name="T9" fmla="*/ 0 h 48"/>
                <a:gd name="T10" fmla="*/ 42 w 48"/>
                <a:gd name="T11" fmla="*/ 0 h 48"/>
                <a:gd name="T12" fmla="*/ 48 w 48"/>
                <a:gd name="T13" fmla="*/ 0 h 48"/>
                <a:gd name="T14" fmla="*/ 48 w 48"/>
                <a:gd name="T15" fmla="*/ 12 h 48"/>
                <a:gd name="T16" fmla="*/ 42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42" y="48"/>
                  </a:moveTo>
                  <a:lnTo>
                    <a:pt x="0" y="42"/>
                  </a:lnTo>
                  <a:lnTo>
                    <a:pt x="0" y="24"/>
                  </a:lnTo>
                  <a:lnTo>
                    <a:pt x="12" y="24"/>
                  </a:lnTo>
                  <a:lnTo>
                    <a:pt x="12" y="0"/>
                  </a:lnTo>
                  <a:lnTo>
                    <a:pt x="42" y="0"/>
                  </a:lnTo>
                  <a:lnTo>
                    <a:pt x="48" y="0"/>
                  </a:lnTo>
                  <a:lnTo>
                    <a:pt x="48" y="12"/>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17" name="Freeform 1445"/>
            <p:cNvSpPr>
              <a:spLocks/>
            </p:cNvSpPr>
            <p:nvPr/>
          </p:nvSpPr>
          <p:spPr bwMode="auto">
            <a:xfrm>
              <a:off x="2508" y="2028"/>
              <a:ext cx="48" cy="36"/>
            </a:xfrm>
            <a:custGeom>
              <a:avLst/>
              <a:gdLst>
                <a:gd name="T0" fmla="*/ 0 w 48"/>
                <a:gd name="T1" fmla="*/ 30 h 36"/>
                <a:gd name="T2" fmla="*/ 0 w 48"/>
                <a:gd name="T3" fmla="*/ 24 h 36"/>
                <a:gd name="T4" fmla="*/ 0 w 48"/>
                <a:gd name="T5" fmla="*/ 0 h 36"/>
                <a:gd name="T6" fmla="*/ 48 w 48"/>
                <a:gd name="T7" fmla="*/ 0 h 36"/>
                <a:gd name="T8" fmla="*/ 48 w 48"/>
                <a:gd name="T9" fmla="*/ 18 h 36"/>
                <a:gd name="T10" fmla="*/ 48 w 48"/>
                <a:gd name="T11" fmla="*/ 36 h 36"/>
                <a:gd name="T12" fmla="*/ 0 w 48"/>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30"/>
                  </a:moveTo>
                  <a:lnTo>
                    <a:pt x="0" y="24"/>
                  </a:lnTo>
                  <a:lnTo>
                    <a:pt x="0" y="0"/>
                  </a:lnTo>
                  <a:lnTo>
                    <a:pt x="48" y="0"/>
                  </a:lnTo>
                  <a:lnTo>
                    <a:pt x="48" y="18"/>
                  </a:lnTo>
                  <a:lnTo>
                    <a:pt x="48" y="36"/>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18" name="Freeform 1446"/>
            <p:cNvSpPr>
              <a:spLocks/>
            </p:cNvSpPr>
            <p:nvPr/>
          </p:nvSpPr>
          <p:spPr bwMode="auto">
            <a:xfrm>
              <a:off x="4254" y="1890"/>
              <a:ext cx="42" cy="48"/>
            </a:xfrm>
            <a:custGeom>
              <a:avLst/>
              <a:gdLst>
                <a:gd name="T0" fmla="*/ 36 w 42"/>
                <a:gd name="T1" fmla="*/ 36 h 48"/>
                <a:gd name="T2" fmla="*/ 30 w 42"/>
                <a:gd name="T3" fmla="*/ 36 h 48"/>
                <a:gd name="T4" fmla="*/ 30 w 42"/>
                <a:gd name="T5" fmla="*/ 42 h 48"/>
                <a:gd name="T6" fmla="*/ 24 w 42"/>
                <a:gd name="T7" fmla="*/ 48 h 48"/>
                <a:gd name="T8" fmla="*/ 18 w 42"/>
                <a:gd name="T9" fmla="*/ 48 h 48"/>
                <a:gd name="T10" fmla="*/ 18 w 42"/>
                <a:gd name="T11" fmla="*/ 42 h 48"/>
                <a:gd name="T12" fmla="*/ 18 w 42"/>
                <a:gd name="T13" fmla="*/ 36 h 48"/>
                <a:gd name="T14" fmla="*/ 12 w 42"/>
                <a:gd name="T15" fmla="*/ 42 h 48"/>
                <a:gd name="T16" fmla="*/ 12 w 42"/>
                <a:gd name="T17" fmla="*/ 36 h 48"/>
                <a:gd name="T18" fmla="*/ 6 w 42"/>
                <a:gd name="T19" fmla="*/ 36 h 48"/>
                <a:gd name="T20" fmla="*/ 0 w 42"/>
                <a:gd name="T21" fmla="*/ 36 h 48"/>
                <a:gd name="T22" fmla="*/ 0 w 42"/>
                <a:gd name="T23" fmla="*/ 30 h 48"/>
                <a:gd name="T24" fmla="*/ 18 w 42"/>
                <a:gd name="T25" fmla="*/ 0 h 48"/>
                <a:gd name="T26" fmla="*/ 24 w 42"/>
                <a:gd name="T27" fmla="*/ 0 h 48"/>
                <a:gd name="T28" fmla="*/ 24 w 42"/>
                <a:gd name="T29" fmla="*/ 6 h 48"/>
                <a:gd name="T30" fmla="*/ 24 w 42"/>
                <a:gd name="T31" fmla="*/ 0 h 48"/>
                <a:gd name="T32" fmla="*/ 24 w 42"/>
                <a:gd name="T33" fmla="*/ 6 h 48"/>
                <a:gd name="T34" fmla="*/ 30 w 42"/>
                <a:gd name="T35" fmla="*/ 6 h 48"/>
                <a:gd name="T36" fmla="*/ 36 w 42"/>
                <a:gd name="T37" fmla="*/ 6 h 48"/>
                <a:gd name="T38" fmla="*/ 36 w 42"/>
                <a:gd name="T39" fmla="*/ 12 h 48"/>
                <a:gd name="T40" fmla="*/ 36 w 42"/>
                <a:gd name="T41" fmla="*/ 18 h 48"/>
                <a:gd name="T42" fmla="*/ 42 w 42"/>
                <a:gd name="T43" fmla="*/ 24 h 48"/>
                <a:gd name="T44" fmla="*/ 36 w 42"/>
                <a:gd name="T45" fmla="*/ 24 h 48"/>
                <a:gd name="T46" fmla="*/ 36 w 42"/>
                <a:gd name="T47" fmla="*/ 30 h 48"/>
                <a:gd name="T48" fmla="*/ 36 w 42"/>
                <a:gd name="T4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8">
                  <a:moveTo>
                    <a:pt x="36" y="36"/>
                  </a:moveTo>
                  <a:lnTo>
                    <a:pt x="30" y="36"/>
                  </a:lnTo>
                  <a:lnTo>
                    <a:pt x="30" y="42"/>
                  </a:lnTo>
                  <a:lnTo>
                    <a:pt x="24" y="48"/>
                  </a:lnTo>
                  <a:lnTo>
                    <a:pt x="18" y="48"/>
                  </a:lnTo>
                  <a:lnTo>
                    <a:pt x="18" y="42"/>
                  </a:lnTo>
                  <a:lnTo>
                    <a:pt x="18" y="36"/>
                  </a:lnTo>
                  <a:lnTo>
                    <a:pt x="12" y="42"/>
                  </a:lnTo>
                  <a:lnTo>
                    <a:pt x="12" y="36"/>
                  </a:lnTo>
                  <a:lnTo>
                    <a:pt x="6" y="36"/>
                  </a:lnTo>
                  <a:lnTo>
                    <a:pt x="0" y="36"/>
                  </a:lnTo>
                  <a:lnTo>
                    <a:pt x="0" y="30"/>
                  </a:lnTo>
                  <a:lnTo>
                    <a:pt x="18" y="0"/>
                  </a:lnTo>
                  <a:lnTo>
                    <a:pt x="24" y="0"/>
                  </a:lnTo>
                  <a:lnTo>
                    <a:pt x="24" y="6"/>
                  </a:lnTo>
                  <a:lnTo>
                    <a:pt x="24" y="0"/>
                  </a:lnTo>
                  <a:lnTo>
                    <a:pt x="24" y="6"/>
                  </a:lnTo>
                  <a:lnTo>
                    <a:pt x="30" y="6"/>
                  </a:lnTo>
                  <a:lnTo>
                    <a:pt x="36" y="6"/>
                  </a:lnTo>
                  <a:lnTo>
                    <a:pt x="36" y="12"/>
                  </a:lnTo>
                  <a:lnTo>
                    <a:pt x="36" y="18"/>
                  </a:lnTo>
                  <a:lnTo>
                    <a:pt x="42" y="24"/>
                  </a:lnTo>
                  <a:lnTo>
                    <a:pt x="36" y="24"/>
                  </a:lnTo>
                  <a:lnTo>
                    <a:pt x="36" y="30"/>
                  </a:lnTo>
                  <a:lnTo>
                    <a:pt x="3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19" name="Freeform 1447"/>
            <p:cNvSpPr>
              <a:spLocks/>
            </p:cNvSpPr>
            <p:nvPr/>
          </p:nvSpPr>
          <p:spPr bwMode="auto">
            <a:xfrm>
              <a:off x="3492" y="2004"/>
              <a:ext cx="36" cy="36"/>
            </a:xfrm>
            <a:custGeom>
              <a:avLst/>
              <a:gdLst>
                <a:gd name="T0" fmla="*/ 6 w 36"/>
                <a:gd name="T1" fmla="*/ 30 h 36"/>
                <a:gd name="T2" fmla="*/ 6 w 36"/>
                <a:gd name="T3" fmla="*/ 18 h 36"/>
                <a:gd name="T4" fmla="*/ 6 w 36"/>
                <a:gd name="T5" fmla="*/ 6 h 36"/>
                <a:gd name="T6" fmla="*/ 0 w 36"/>
                <a:gd name="T7" fmla="*/ 6 h 36"/>
                <a:gd name="T8" fmla="*/ 12 w 36"/>
                <a:gd name="T9" fmla="*/ 0 h 36"/>
                <a:gd name="T10" fmla="*/ 18 w 36"/>
                <a:gd name="T11" fmla="*/ 0 h 36"/>
                <a:gd name="T12" fmla="*/ 36 w 36"/>
                <a:gd name="T13" fmla="*/ 0 h 36"/>
                <a:gd name="T14" fmla="*/ 36 w 36"/>
                <a:gd name="T15" fmla="*/ 6 h 36"/>
                <a:gd name="T16" fmla="*/ 36 w 36"/>
                <a:gd name="T17" fmla="*/ 12 h 36"/>
                <a:gd name="T18" fmla="*/ 36 w 36"/>
                <a:gd name="T19" fmla="*/ 18 h 36"/>
                <a:gd name="T20" fmla="*/ 30 w 36"/>
                <a:gd name="T21" fmla="*/ 18 h 36"/>
                <a:gd name="T22" fmla="*/ 30 w 36"/>
                <a:gd name="T23" fmla="*/ 24 h 36"/>
                <a:gd name="T24" fmla="*/ 24 w 36"/>
                <a:gd name="T25" fmla="*/ 24 h 36"/>
                <a:gd name="T26" fmla="*/ 24 w 36"/>
                <a:gd name="T27" fmla="*/ 30 h 36"/>
                <a:gd name="T28" fmla="*/ 24 w 36"/>
                <a:gd name="T29" fmla="*/ 36 h 36"/>
                <a:gd name="T30" fmla="*/ 18 w 36"/>
                <a:gd name="T31" fmla="*/ 36 h 36"/>
                <a:gd name="T32" fmla="*/ 12 w 36"/>
                <a:gd name="T33" fmla="*/ 30 h 36"/>
                <a:gd name="T34" fmla="*/ 6 w 36"/>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6">
                  <a:moveTo>
                    <a:pt x="6" y="30"/>
                  </a:moveTo>
                  <a:lnTo>
                    <a:pt x="6" y="18"/>
                  </a:lnTo>
                  <a:lnTo>
                    <a:pt x="6" y="6"/>
                  </a:lnTo>
                  <a:lnTo>
                    <a:pt x="0" y="6"/>
                  </a:lnTo>
                  <a:lnTo>
                    <a:pt x="12" y="0"/>
                  </a:lnTo>
                  <a:lnTo>
                    <a:pt x="18" y="0"/>
                  </a:lnTo>
                  <a:lnTo>
                    <a:pt x="36" y="0"/>
                  </a:lnTo>
                  <a:lnTo>
                    <a:pt x="36" y="6"/>
                  </a:lnTo>
                  <a:lnTo>
                    <a:pt x="36" y="12"/>
                  </a:lnTo>
                  <a:lnTo>
                    <a:pt x="36" y="18"/>
                  </a:lnTo>
                  <a:lnTo>
                    <a:pt x="30" y="18"/>
                  </a:lnTo>
                  <a:lnTo>
                    <a:pt x="30" y="24"/>
                  </a:lnTo>
                  <a:lnTo>
                    <a:pt x="24" y="24"/>
                  </a:lnTo>
                  <a:lnTo>
                    <a:pt x="24" y="30"/>
                  </a:lnTo>
                  <a:lnTo>
                    <a:pt x="24" y="36"/>
                  </a:lnTo>
                  <a:lnTo>
                    <a:pt x="18" y="36"/>
                  </a:lnTo>
                  <a:lnTo>
                    <a:pt x="12" y="30"/>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20" name="Freeform 1448"/>
            <p:cNvSpPr>
              <a:spLocks/>
            </p:cNvSpPr>
            <p:nvPr/>
          </p:nvSpPr>
          <p:spPr bwMode="auto">
            <a:xfrm>
              <a:off x="3450" y="2010"/>
              <a:ext cx="30" cy="42"/>
            </a:xfrm>
            <a:custGeom>
              <a:avLst/>
              <a:gdLst>
                <a:gd name="T0" fmla="*/ 12 w 30"/>
                <a:gd name="T1" fmla="*/ 30 h 42"/>
                <a:gd name="T2" fmla="*/ 12 w 30"/>
                <a:gd name="T3" fmla="*/ 36 h 42"/>
                <a:gd name="T4" fmla="*/ 12 w 30"/>
                <a:gd name="T5" fmla="*/ 42 h 42"/>
                <a:gd name="T6" fmla="*/ 6 w 30"/>
                <a:gd name="T7" fmla="*/ 42 h 42"/>
                <a:gd name="T8" fmla="*/ 0 w 30"/>
                <a:gd name="T9" fmla="*/ 42 h 42"/>
                <a:gd name="T10" fmla="*/ 6 w 30"/>
                <a:gd name="T11" fmla="*/ 42 h 42"/>
                <a:gd name="T12" fmla="*/ 6 w 30"/>
                <a:gd name="T13" fmla="*/ 36 h 42"/>
                <a:gd name="T14" fmla="*/ 0 w 30"/>
                <a:gd name="T15" fmla="*/ 36 h 42"/>
                <a:gd name="T16" fmla="*/ 0 w 30"/>
                <a:gd name="T17" fmla="*/ 30 h 42"/>
                <a:gd name="T18" fmla="*/ 6 w 30"/>
                <a:gd name="T19" fmla="*/ 30 h 42"/>
                <a:gd name="T20" fmla="*/ 0 w 30"/>
                <a:gd name="T21" fmla="*/ 30 h 42"/>
                <a:gd name="T22" fmla="*/ 6 w 30"/>
                <a:gd name="T23" fmla="*/ 30 h 42"/>
                <a:gd name="T24" fmla="*/ 6 w 30"/>
                <a:gd name="T25" fmla="*/ 24 h 42"/>
                <a:gd name="T26" fmla="*/ 6 w 30"/>
                <a:gd name="T27" fmla="*/ 18 h 42"/>
                <a:gd name="T28" fmla="*/ 0 w 30"/>
                <a:gd name="T29" fmla="*/ 18 h 42"/>
                <a:gd name="T30" fmla="*/ 6 w 30"/>
                <a:gd name="T31" fmla="*/ 18 h 42"/>
                <a:gd name="T32" fmla="*/ 6 w 30"/>
                <a:gd name="T33" fmla="*/ 12 h 42"/>
                <a:gd name="T34" fmla="*/ 6 w 30"/>
                <a:gd name="T35" fmla="*/ 6 h 42"/>
                <a:gd name="T36" fmla="*/ 12 w 30"/>
                <a:gd name="T37" fmla="*/ 6 h 42"/>
                <a:gd name="T38" fmla="*/ 6 w 30"/>
                <a:gd name="T39" fmla="*/ 0 h 42"/>
                <a:gd name="T40" fmla="*/ 18 w 30"/>
                <a:gd name="T41" fmla="*/ 0 h 42"/>
                <a:gd name="T42" fmla="*/ 30 w 30"/>
                <a:gd name="T43" fmla="*/ 0 h 42"/>
                <a:gd name="T44" fmla="*/ 30 w 30"/>
                <a:gd name="T45" fmla="*/ 6 h 42"/>
                <a:gd name="T46" fmla="*/ 30 w 30"/>
                <a:gd name="T47" fmla="*/ 30 h 42"/>
                <a:gd name="T48" fmla="*/ 24 w 30"/>
                <a:gd name="T49" fmla="*/ 30 h 42"/>
                <a:gd name="T50" fmla="*/ 24 w 30"/>
                <a:gd name="T51" fmla="*/ 36 h 42"/>
                <a:gd name="T52" fmla="*/ 18 w 30"/>
                <a:gd name="T53" fmla="*/ 30 h 42"/>
                <a:gd name="T54" fmla="*/ 12 w 30"/>
                <a:gd name="T55"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42">
                  <a:moveTo>
                    <a:pt x="12" y="30"/>
                  </a:moveTo>
                  <a:lnTo>
                    <a:pt x="12" y="36"/>
                  </a:lnTo>
                  <a:lnTo>
                    <a:pt x="12" y="42"/>
                  </a:lnTo>
                  <a:lnTo>
                    <a:pt x="6" y="42"/>
                  </a:lnTo>
                  <a:lnTo>
                    <a:pt x="0" y="42"/>
                  </a:lnTo>
                  <a:lnTo>
                    <a:pt x="6" y="42"/>
                  </a:lnTo>
                  <a:lnTo>
                    <a:pt x="6" y="36"/>
                  </a:lnTo>
                  <a:lnTo>
                    <a:pt x="0" y="36"/>
                  </a:lnTo>
                  <a:lnTo>
                    <a:pt x="0" y="30"/>
                  </a:lnTo>
                  <a:lnTo>
                    <a:pt x="6" y="30"/>
                  </a:lnTo>
                  <a:lnTo>
                    <a:pt x="0" y="30"/>
                  </a:lnTo>
                  <a:lnTo>
                    <a:pt x="6" y="30"/>
                  </a:lnTo>
                  <a:lnTo>
                    <a:pt x="6" y="24"/>
                  </a:lnTo>
                  <a:lnTo>
                    <a:pt x="6" y="18"/>
                  </a:lnTo>
                  <a:lnTo>
                    <a:pt x="0" y="18"/>
                  </a:lnTo>
                  <a:lnTo>
                    <a:pt x="6" y="18"/>
                  </a:lnTo>
                  <a:lnTo>
                    <a:pt x="6" y="12"/>
                  </a:lnTo>
                  <a:lnTo>
                    <a:pt x="6" y="6"/>
                  </a:lnTo>
                  <a:lnTo>
                    <a:pt x="12" y="6"/>
                  </a:lnTo>
                  <a:lnTo>
                    <a:pt x="6" y="0"/>
                  </a:lnTo>
                  <a:lnTo>
                    <a:pt x="18" y="0"/>
                  </a:lnTo>
                  <a:lnTo>
                    <a:pt x="30" y="0"/>
                  </a:lnTo>
                  <a:lnTo>
                    <a:pt x="30" y="6"/>
                  </a:lnTo>
                  <a:lnTo>
                    <a:pt x="30" y="30"/>
                  </a:lnTo>
                  <a:lnTo>
                    <a:pt x="24" y="30"/>
                  </a:lnTo>
                  <a:lnTo>
                    <a:pt x="24" y="36"/>
                  </a:lnTo>
                  <a:lnTo>
                    <a:pt x="18" y="30"/>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21" name="Freeform 1449"/>
            <p:cNvSpPr>
              <a:spLocks/>
            </p:cNvSpPr>
            <p:nvPr/>
          </p:nvSpPr>
          <p:spPr bwMode="auto">
            <a:xfrm>
              <a:off x="3918" y="1950"/>
              <a:ext cx="42" cy="48"/>
            </a:xfrm>
            <a:custGeom>
              <a:avLst/>
              <a:gdLst>
                <a:gd name="T0" fmla="*/ 6 w 42"/>
                <a:gd name="T1" fmla="*/ 24 h 48"/>
                <a:gd name="T2" fmla="*/ 0 w 42"/>
                <a:gd name="T3" fmla="*/ 24 h 48"/>
                <a:gd name="T4" fmla="*/ 6 w 42"/>
                <a:gd name="T5" fmla="*/ 18 h 48"/>
                <a:gd name="T6" fmla="*/ 6 w 42"/>
                <a:gd name="T7" fmla="*/ 12 h 48"/>
                <a:gd name="T8" fmla="*/ 6 w 42"/>
                <a:gd name="T9" fmla="*/ 6 h 48"/>
                <a:gd name="T10" fmla="*/ 12 w 42"/>
                <a:gd name="T11" fmla="*/ 6 h 48"/>
                <a:gd name="T12" fmla="*/ 18 w 42"/>
                <a:gd name="T13" fmla="*/ 6 h 48"/>
                <a:gd name="T14" fmla="*/ 18 w 42"/>
                <a:gd name="T15" fmla="*/ 0 h 48"/>
                <a:gd name="T16" fmla="*/ 18 w 42"/>
                <a:gd name="T17" fmla="*/ 6 h 48"/>
                <a:gd name="T18" fmla="*/ 18 w 42"/>
                <a:gd name="T19" fmla="*/ 0 h 48"/>
                <a:gd name="T20" fmla="*/ 24 w 42"/>
                <a:gd name="T21" fmla="*/ 0 h 48"/>
                <a:gd name="T22" fmla="*/ 24 w 42"/>
                <a:gd name="T23" fmla="*/ 6 h 48"/>
                <a:gd name="T24" fmla="*/ 30 w 42"/>
                <a:gd name="T25" fmla="*/ 6 h 48"/>
                <a:gd name="T26" fmla="*/ 36 w 42"/>
                <a:gd name="T27" fmla="*/ 12 h 48"/>
                <a:gd name="T28" fmla="*/ 36 w 42"/>
                <a:gd name="T29" fmla="*/ 18 h 48"/>
                <a:gd name="T30" fmla="*/ 42 w 42"/>
                <a:gd name="T31" fmla="*/ 18 h 48"/>
                <a:gd name="T32" fmla="*/ 42 w 42"/>
                <a:gd name="T33" fmla="*/ 24 h 48"/>
                <a:gd name="T34" fmla="*/ 36 w 42"/>
                <a:gd name="T35" fmla="*/ 30 h 48"/>
                <a:gd name="T36" fmla="*/ 36 w 42"/>
                <a:gd name="T37" fmla="*/ 36 h 48"/>
                <a:gd name="T38" fmla="*/ 36 w 42"/>
                <a:gd name="T39" fmla="*/ 42 h 48"/>
                <a:gd name="T40" fmla="*/ 42 w 42"/>
                <a:gd name="T41" fmla="*/ 42 h 48"/>
                <a:gd name="T42" fmla="*/ 36 w 42"/>
                <a:gd name="T43" fmla="*/ 48 h 48"/>
                <a:gd name="T44" fmla="*/ 36 w 42"/>
                <a:gd name="T45" fmla="*/ 42 h 48"/>
                <a:gd name="T46" fmla="*/ 30 w 42"/>
                <a:gd name="T47" fmla="*/ 42 h 48"/>
                <a:gd name="T48" fmla="*/ 24 w 42"/>
                <a:gd name="T49" fmla="*/ 42 h 48"/>
                <a:gd name="T50" fmla="*/ 18 w 42"/>
                <a:gd name="T51" fmla="*/ 36 h 48"/>
                <a:gd name="T52" fmla="*/ 24 w 42"/>
                <a:gd name="T53" fmla="*/ 36 h 48"/>
                <a:gd name="T54" fmla="*/ 18 w 42"/>
                <a:gd name="T55" fmla="*/ 30 h 48"/>
                <a:gd name="T56" fmla="*/ 12 w 42"/>
                <a:gd name="T57" fmla="*/ 30 h 48"/>
                <a:gd name="T58" fmla="*/ 6 w 42"/>
                <a:gd name="T59" fmla="*/ 30 h 48"/>
                <a:gd name="T60" fmla="*/ 6 w 42"/>
                <a:gd name="T6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8">
                  <a:moveTo>
                    <a:pt x="6" y="24"/>
                  </a:moveTo>
                  <a:lnTo>
                    <a:pt x="0" y="24"/>
                  </a:lnTo>
                  <a:lnTo>
                    <a:pt x="6" y="18"/>
                  </a:lnTo>
                  <a:lnTo>
                    <a:pt x="6" y="12"/>
                  </a:lnTo>
                  <a:lnTo>
                    <a:pt x="6" y="6"/>
                  </a:lnTo>
                  <a:lnTo>
                    <a:pt x="12" y="6"/>
                  </a:lnTo>
                  <a:lnTo>
                    <a:pt x="18" y="6"/>
                  </a:lnTo>
                  <a:lnTo>
                    <a:pt x="18" y="0"/>
                  </a:lnTo>
                  <a:lnTo>
                    <a:pt x="18" y="6"/>
                  </a:lnTo>
                  <a:lnTo>
                    <a:pt x="18" y="0"/>
                  </a:lnTo>
                  <a:lnTo>
                    <a:pt x="24" y="0"/>
                  </a:lnTo>
                  <a:lnTo>
                    <a:pt x="24" y="6"/>
                  </a:lnTo>
                  <a:lnTo>
                    <a:pt x="30" y="6"/>
                  </a:lnTo>
                  <a:lnTo>
                    <a:pt x="36" y="12"/>
                  </a:lnTo>
                  <a:lnTo>
                    <a:pt x="36" y="18"/>
                  </a:lnTo>
                  <a:lnTo>
                    <a:pt x="42" y="18"/>
                  </a:lnTo>
                  <a:lnTo>
                    <a:pt x="42" y="24"/>
                  </a:lnTo>
                  <a:lnTo>
                    <a:pt x="36" y="30"/>
                  </a:lnTo>
                  <a:lnTo>
                    <a:pt x="36" y="36"/>
                  </a:lnTo>
                  <a:lnTo>
                    <a:pt x="36" y="42"/>
                  </a:lnTo>
                  <a:lnTo>
                    <a:pt x="42" y="42"/>
                  </a:lnTo>
                  <a:lnTo>
                    <a:pt x="36" y="48"/>
                  </a:lnTo>
                  <a:lnTo>
                    <a:pt x="36" y="42"/>
                  </a:lnTo>
                  <a:lnTo>
                    <a:pt x="30" y="42"/>
                  </a:lnTo>
                  <a:lnTo>
                    <a:pt x="24" y="42"/>
                  </a:lnTo>
                  <a:lnTo>
                    <a:pt x="18" y="36"/>
                  </a:lnTo>
                  <a:lnTo>
                    <a:pt x="24" y="36"/>
                  </a:lnTo>
                  <a:lnTo>
                    <a:pt x="18" y="30"/>
                  </a:lnTo>
                  <a:lnTo>
                    <a:pt x="12" y="30"/>
                  </a:lnTo>
                  <a:lnTo>
                    <a:pt x="6" y="30"/>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22" name="Freeform 1450"/>
            <p:cNvSpPr>
              <a:spLocks/>
            </p:cNvSpPr>
            <p:nvPr/>
          </p:nvSpPr>
          <p:spPr bwMode="auto">
            <a:xfrm>
              <a:off x="3282" y="2022"/>
              <a:ext cx="48" cy="42"/>
            </a:xfrm>
            <a:custGeom>
              <a:avLst/>
              <a:gdLst>
                <a:gd name="T0" fmla="*/ 0 w 48"/>
                <a:gd name="T1" fmla="*/ 12 h 42"/>
                <a:gd name="T2" fmla="*/ 18 w 48"/>
                <a:gd name="T3" fmla="*/ 6 h 42"/>
                <a:gd name="T4" fmla="*/ 12 w 48"/>
                <a:gd name="T5" fmla="*/ 0 h 42"/>
                <a:gd name="T6" fmla="*/ 24 w 48"/>
                <a:gd name="T7" fmla="*/ 0 h 42"/>
                <a:gd name="T8" fmla="*/ 42 w 48"/>
                <a:gd name="T9" fmla="*/ 0 h 42"/>
                <a:gd name="T10" fmla="*/ 48 w 48"/>
                <a:gd name="T11" fmla="*/ 0 h 42"/>
                <a:gd name="T12" fmla="*/ 48 w 48"/>
                <a:gd name="T13" fmla="*/ 24 h 42"/>
                <a:gd name="T14" fmla="*/ 48 w 48"/>
                <a:gd name="T15" fmla="*/ 36 h 42"/>
                <a:gd name="T16" fmla="*/ 42 w 48"/>
                <a:gd name="T17" fmla="*/ 36 h 42"/>
                <a:gd name="T18" fmla="*/ 42 w 48"/>
                <a:gd name="T19" fmla="*/ 42 h 42"/>
                <a:gd name="T20" fmla="*/ 42 w 48"/>
                <a:gd name="T21" fmla="*/ 36 h 42"/>
                <a:gd name="T22" fmla="*/ 30 w 48"/>
                <a:gd name="T23" fmla="*/ 30 h 42"/>
                <a:gd name="T24" fmla="*/ 30 w 48"/>
                <a:gd name="T25" fmla="*/ 36 h 42"/>
                <a:gd name="T26" fmla="*/ 24 w 48"/>
                <a:gd name="T27" fmla="*/ 36 h 42"/>
                <a:gd name="T28" fmla="*/ 24 w 48"/>
                <a:gd name="T29" fmla="*/ 30 h 42"/>
                <a:gd name="T30" fmla="*/ 24 w 48"/>
                <a:gd name="T31" fmla="*/ 24 h 42"/>
                <a:gd name="T32" fmla="*/ 18 w 48"/>
                <a:gd name="T33" fmla="*/ 24 h 42"/>
                <a:gd name="T34" fmla="*/ 12 w 48"/>
                <a:gd name="T35" fmla="*/ 18 h 42"/>
                <a:gd name="T36" fmla="*/ 6 w 48"/>
                <a:gd name="T37" fmla="*/ 18 h 42"/>
                <a:gd name="T38" fmla="*/ 0 w 48"/>
                <a:gd name="T3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2">
                  <a:moveTo>
                    <a:pt x="0" y="12"/>
                  </a:moveTo>
                  <a:lnTo>
                    <a:pt x="18" y="6"/>
                  </a:lnTo>
                  <a:lnTo>
                    <a:pt x="12" y="0"/>
                  </a:lnTo>
                  <a:lnTo>
                    <a:pt x="24" y="0"/>
                  </a:lnTo>
                  <a:lnTo>
                    <a:pt x="42" y="0"/>
                  </a:lnTo>
                  <a:lnTo>
                    <a:pt x="48" y="0"/>
                  </a:lnTo>
                  <a:lnTo>
                    <a:pt x="48" y="24"/>
                  </a:lnTo>
                  <a:lnTo>
                    <a:pt x="48" y="36"/>
                  </a:lnTo>
                  <a:lnTo>
                    <a:pt x="42" y="36"/>
                  </a:lnTo>
                  <a:lnTo>
                    <a:pt x="42" y="42"/>
                  </a:lnTo>
                  <a:lnTo>
                    <a:pt x="42" y="36"/>
                  </a:lnTo>
                  <a:lnTo>
                    <a:pt x="30" y="30"/>
                  </a:lnTo>
                  <a:lnTo>
                    <a:pt x="30" y="36"/>
                  </a:lnTo>
                  <a:lnTo>
                    <a:pt x="24" y="36"/>
                  </a:lnTo>
                  <a:lnTo>
                    <a:pt x="24" y="30"/>
                  </a:lnTo>
                  <a:lnTo>
                    <a:pt x="24" y="24"/>
                  </a:lnTo>
                  <a:lnTo>
                    <a:pt x="18" y="24"/>
                  </a:lnTo>
                  <a:lnTo>
                    <a:pt x="12" y="18"/>
                  </a:lnTo>
                  <a:lnTo>
                    <a:pt x="6" y="18"/>
                  </a:lnTo>
                  <a:lnTo>
                    <a:pt x="0"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23" name="Freeform 1451"/>
            <p:cNvSpPr>
              <a:spLocks/>
            </p:cNvSpPr>
            <p:nvPr/>
          </p:nvSpPr>
          <p:spPr bwMode="auto">
            <a:xfrm>
              <a:off x="2982" y="2034"/>
              <a:ext cx="48" cy="42"/>
            </a:xfrm>
            <a:custGeom>
              <a:avLst/>
              <a:gdLst>
                <a:gd name="T0" fmla="*/ 0 w 48"/>
                <a:gd name="T1" fmla="*/ 36 h 42"/>
                <a:gd name="T2" fmla="*/ 6 w 48"/>
                <a:gd name="T3" fmla="*/ 18 h 42"/>
                <a:gd name="T4" fmla="*/ 6 w 48"/>
                <a:gd name="T5" fmla="*/ 0 h 42"/>
                <a:gd name="T6" fmla="*/ 12 w 48"/>
                <a:gd name="T7" fmla="*/ 0 h 42"/>
                <a:gd name="T8" fmla="*/ 18 w 48"/>
                <a:gd name="T9" fmla="*/ 0 h 42"/>
                <a:gd name="T10" fmla="*/ 42 w 48"/>
                <a:gd name="T11" fmla="*/ 0 h 42"/>
                <a:gd name="T12" fmla="*/ 48 w 48"/>
                <a:gd name="T13" fmla="*/ 0 h 42"/>
                <a:gd name="T14" fmla="*/ 48 w 48"/>
                <a:gd name="T15" fmla="*/ 12 h 42"/>
                <a:gd name="T16" fmla="*/ 48 w 48"/>
                <a:gd name="T17" fmla="*/ 30 h 42"/>
                <a:gd name="T18" fmla="*/ 42 w 48"/>
                <a:gd name="T19" fmla="*/ 30 h 42"/>
                <a:gd name="T20" fmla="*/ 42 w 48"/>
                <a:gd name="T21" fmla="*/ 42 h 42"/>
                <a:gd name="T22" fmla="*/ 36 w 48"/>
                <a:gd name="T23" fmla="*/ 42 h 42"/>
                <a:gd name="T24" fmla="*/ 24 w 48"/>
                <a:gd name="T25" fmla="*/ 42 h 42"/>
                <a:gd name="T26" fmla="*/ 24 w 48"/>
                <a:gd name="T27" fmla="*/ 36 h 42"/>
                <a:gd name="T28" fmla="*/ 0 w 48"/>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2">
                  <a:moveTo>
                    <a:pt x="0" y="36"/>
                  </a:moveTo>
                  <a:lnTo>
                    <a:pt x="6" y="18"/>
                  </a:lnTo>
                  <a:lnTo>
                    <a:pt x="6" y="0"/>
                  </a:lnTo>
                  <a:lnTo>
                    <a:pt x="12" y="0"/>
                  </a:lnTo>
                  <a:lnTo>
                    <a:pt x="18" y="0"/>
                  </a:lnTo>
                  <a:lnTo>
                    <a:pt x="42" y="0"/>
                  </a:lnTo>
                  <a:lnTo>
                    <a:pt x="48" y="0"/>
                  </a:lnTo>
                  <a:lnTo>
                    <a:pt x="48" y="12"/>
                  </a:lnTo>
                  <a:lnTo>
                    <a:pt x="48" y="30"/>
                  </a:lnTo>
                  <a:lnTo>
                    <a:pt x="42" y="30"/>
                  </a:lnTo>
                  <a:lnTo>
                    <a:pt x="42" y="42"/>
                  </a:lnTo>
                  <a:lnTo>
                    <a:pt x="36" y="42"/>
                  </a:lnTo>
                  <a:lnTo>
                    <a:pt x="24" y="42"/>
                  </a:lnTo>
                  <a:lnTo>
                    <a:pt x="24"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24" name="Freeform 1452"/>
            <p:cNvSpPr>
              <a:spLocks/>
            </p:cNvSpPr>
            <p:nvPr/>
          </p:nvSpPr>
          <p:spPr bwMode="auto">
            <a:xfrm>
              <a:off x="3330" y="2016"/>
              <a:ext cx="36" cy="30"/>
            </a:xfrm>
            <a:custGeom>
              <a:avLst/>
              <a:gdLst>
                <a:gd name="T0" fmla="*/ 36 w 36"/>
                <a:gd name="T1" fmla="*/ 12 h 30"/>
                <a:gd name="T2" fmla="*/ 36 w 36"/>
                <a:gd name="T3" fmla="*/ 18 h 30"/>
                <a:gd name="T4" fmla="*/ 36 w 36"/>
                <a:gd name="T5" fmla="*/ 24 h 30"/>
                <a:gd name="T6" fmla="*/ 36 w 36"/>
                <a:gd name="T7" fmla="*/ 30 h 30"/>
                <a:gd name="T8" fmla="*/ 0 w 36"/>
                <a:gd name="T9" fmla="*/ 30 h 30"/>
                <a:gd name="T10" fmla="*/ 0 w 36"/>
                <a:gd name="T11" fmla="*/ 6 h 30"/>
                <a:gd name="T12" fmla="*/ 36 w 36"/>
                <a:gd name="T13" fmla="*/ 0 h 30"/>
                <a:gd name="T14" fmla="*/ 36 w 36"/>
                <a:gd name="T15" fmla="*/ 1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36" y="12"/>
                  </a:moveTo>
                  <a:lnTo>
                    <a:pt x="36" y="18"/>
                  </a:lnTo>
                  <a:lnTo>
                    <a:pt x="36" y="24"/>
                  </a:lnTo>
                  <a:lnTo>
                    <a:pt x="36" y="30"/>
                  </a:lnTo>
                  <a:lnTo>
                    <a:pt x="0" y="30"/>
                  </a:lnTo>
                  <a:lnTo>
                    <a:pt x="0" y="6"/>
                  </a:lnTo>
                  <a:lnTo>
                    <a:pt x="36" y="0"/>
                  </a:lnTo>
                  <a:lnTo>
                    <a:pt x="36"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25" name="Freeform 1453"/>
            <p:cNvSpPr>
              <a:spLocks/>
            </p:cNvSpPr>
            <p:nvPr/>
          </p:nvSpPr>
          <p:spPr bwMode="auto">
            <a:xfrm>
              <a:off x="3180" y="2028"/>
              <a:ext cx="36" cy="54"/>
            </a:xfrm>
            <a:custGeom>
              <a:avLst/>
              <a:gdLst>
                <a:gd name="T0" fmla="*/ 36 w 36"/>
                <a:gd name="T1" fmla="*/ 48 h 54"/>
                <a:gd name="T2" fmla="*/ 30 w 36"/>
                <a:gd name="T3" fmla="*/ 48 h 54"/>
                <a:gd name="T4" fmla="*/ 30 w 36"/>
                <a:gd name="T5" fmla="*/ 54 h 54"/>
                <a:gd name="T6" fmla="*/ 18 w 36"/>
                <a:gd name="T7" fmla="*/ 54 h 54"/>
                <a:gd name="T8" fmla="*/ 18 w 36"/>
                <a:gd name="T9" fmla="*/ 42 h 54"/>
                <a:gd name="T10" fmla="*/ 0 w 36"/>
                <a:gd name="T11" fmla="*/ 42 h 54"/>
                <a:gd name="T12" fmla="*/ 0 w 36"/>
                <a:gd name="T13" fmla="*/ 6 h 54"/>
                <a:gd name="T14" fmla="*/ 0 w 36"/>
                <a:gd name="T15" fmla="*/ 0 h 54"/>
                <a:gd name="T16" fmla="*/ 12 w 36"/>
                <a:gd name="T17" fmla="*/ 0 h 54"/>
                <a:gd name="T18" fmla="*/ 18 w 36"/>
                <a:gd name="T19" fmla="*/ 0 h 54"/>
                <a:gd name="T20" fmla="*/ 36 w 36"/>
                <a:gd name="T21" fmla="*/ 0 h 54"/>
                <a:gd name="T22" fmla="*/ 36 w 36"/>
                <a:gd name="T2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4">
                  <a:moveTo>
                    <a:pt x="36" y="48"/>
                  </a:moveTo>
                  <a:lnTo>
                    <a:pt x="30" y="48"/>
                  </a:lnTo>
                  <a:lnTo>
                    <a:pt x="30" y="54"/>
                  </a:lnTo>
                  <a:lnTo>
                    <a:pt x="18" y="54"/>
                  </a:lnTo>
                  <a:lnTo>
                    <a:pt x="18" y="42"/>
                  </a:lnTo>
                  <a:lnTo>
                    <a:pt x="0" y="42"/>
                  </a:lnTo>
                  <a:lnTo>
                    <a:pt x="0" y="6"/>
                  </a:lnTo>
                  <a:lnTo>
                    <a:pt x="0" y="0"/>
                  </a:lnTo>
                  <a:lnTo>
                    <a:pt x="12" y="0"/>
                  </a:lnTo>
                  <a:lnTo>
                    <a:pt x="18" y="0"/>
                  </a:lnTo>
                  <a:lnTo>
                    <a:pt x="36" y="0"/>
                  </a:lnTo>
                  <a:lnTo>
                    <a:pt x="3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26" name="Freeform 1454"/>
            <p:cNvSpPr>
              <a:spLocks/>
            </p:cNvSpPr>
            <p:nvPr/>
          </p:nvSpPr>
          <p:spPr bwMode="auto">
            <a:xfrm>
              <a:off x="3714" y="1980"/>
              <a:ext cx="30" cy="36"/>
            </a:xfrm>
            <a:custGeom>
              <a:avLst/>
              <a:gdLst>
                <a:gd name="T0" fmla="*/ 24 w 30"/>
                <a:gd name="T1" fmla="*/ 36 h 36"/>
                <a:gd name="T2" fmla="*/ 18 w 30"/>
                <a:gd name="T3" fmla="*/ 36 h 36"/>
                <a:gd name="T4" fmla="*/ 18 w 30"/>
                <a:gd name="T5" fmla="*/ 30 h 36"/>
                <a:gd name="T6" fmla="*/ 0 w 30"/>
                <a:gd name="T7" fmla="*/ 24 h 36"/>
                <a:gd name="T8" fmla="*/ 0 w 30"/>
                <a:gd name="T9" fmla="*/ 12 h 36"/>
                <a:gd name="T10" fmla="*/ 18 w 30"/>
                <a:gd name="T11" fmla="*/ 0 h 36"/>
                <a:gd name="T12" fmla="*/ 18 w 30"/>
                <a:gd name="T13" fmla="*/ 6 h 36"/>
                <a:gd name="T14" fmla="*/ 18 w 30"/>
                <a:gd name="T15" fmla="*/ 12 h 36"/>
                <a:gd name="T16" fmla="*/ 24 w 30"/>
                <a:gd name="T17" fmla="*/ 12 h 36"/>
                <a:gd name="T18" fmla="*/ 30 w 30"/>
                <a:gd name="T19" fmla="*/ 18 h 36"/>
                <a:gd name="T20" fmla="*/ 24 w 30"/>
                <a:gd name="T21" fmla="*/ 24 h 36"/>
                <a:gd name="T22" fmla="*/ 30 w 30"/>
                <a:gd name="T23" fmla="*/ 30 h 36"/>
                <a:gd name="T24" fmla="*/ 24 w 30"/>
                <a:gd name="T25" fmla="*/ 30 h 36"/>
                <a:gd name="T26" fmla="*/ 24 w 30"/>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24" y="36"/>
                  </a:moveTo>
                  <a:lnTo>
                    <a:pt x="18" y="36"/>
                  </a:lnTo>
                  <a:lnTo>
                    <a:pt x="18" y="30"/>
                  </a:lnTo>
                  <a:lnTo>
                    <a:pt x="0" y="24"/>
                  </a:lnTo>
                  <a:lnTo>
                    <a:pt x="0" y="12"/>
                  </a:lnTo>
                  <a:lnTo>
                    <a:pt x="18" y="0"/>
                  </a:lnTo>
                  <a:lnTo>
                    <a:pt x="18" y="6"/>
                  </a:lnTo>
                  <a:lnTo>
                    <a:pt x="18" y="12"/>
                  </a:lnTo>
                  <a:lnTo>
                    <a:pt x="24" y="12"/>
                  </a:lnTo>
                  <a:lnTo>
                    <a:pt x="30" y="18"/>
                  </a:lnTo>
                  <a:lnTo>
                    <a:pt x="24" y="24"/>
                  </a:lnTo>
                  <a:lnTo>
                    <a:pt x="30" y="30"/>
                  </a:lnTo>
                  <a:lnTo>
                    <a:pt x="24" y="30"/>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27" name="Freeform 1455"/>
            <p:cNvSpPr>
              <a:spLocks/>
            </p:cNvSpPr>
            <p:nvPr/>
          </p:nvSpPr>
          <p:spPr bwMode="auto">
            <a:xfrm>
              <a:off x="3216" y="2028"/>
              <a:ext cx="36" cy="48"/>
            </a:xfrm>
            <a:custGeom>
              <a:avLst/>
              <a:gdLst>
                <a:gd name="T0" fmla="*/ 36 w 36"/>
                <a:gd name="T1" fmla="*/ 42 h 48"/>
                <a:gd name="T2" fmla="*/ 0 w 36"/>
                <a:gd name="T3" fmla="*/ 48 h 48"/>
                <a:gd name="T4" fmla="*/ 0 w 36"/>
                <a:gd name="T5" fmla="*/ 0 h 48"/>
                <a:gd name="T6" fmla="*/ 24 w 36"/>
                <a:gd name="T7" fmla="*/ 0 h 48"/>
                <a:gd name="T8" fmla="*/ 30 w 36"/>
                <a:gd name="T9" fmla="*/ 6 h 48"/>
                <a:gd name="T10" fmla="*/ 30 w 36"/>
                <a:gd name="T11" fmla="*/ 12 h 48"/>
                <a:gd name="T12" fmla="*/ 36 w 36"/>
                <a:gd name="T13" fmla="*/ 6 h 48"/>
                <a:gd name="T14" fmla="*/ 36 w 36"/>
                <a:gd name="T15" fmla="*/ 12 h 48"/>
                <a:gd name="T16" fmla="*/ 36 w 36"/>
                <a:gd name="T1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36" y="42"/>
                  </a:moveTo>
                  <a:lnTo>
                    <a:pt x="0" y="48"/>
                  </a:lnTo>
                  <a:lnTo>
                    <a:pt x="0" y="0"/>
                  </a:lnTo>
                  <a:lnTo>
                    <a:pt x="24" y="0"/>
                  </a:lnTo>
                  <a:lnTo>
                    <a:pt x="30" y="6"/>
                  </a:lnTo>
                  <a:lnTo>
                    <a:pt x="30" y="12"/>
                  </a:lnTo>
                  <a:lnTo>
                    <a:pt x="36" y="6"/>
                  </a:lnTo>
                  <a:lnTo>
                    <a:pt x="36" y="12"/>
                  </a:lnTo>
                  <a:lnTo>
                    <a:pt x="3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28" name="Freeform 1456"/>
            <p:cNvSpPr>
              <a:spLocks/>
            </p:cNvSpPr>
            <p:nvPr/>
          </p:nvSpPr>
          <p:spPr bwMode="auto">
            <a:xfrm>
              <a:off x="3516" y="2004"/>
              <a:ext cx="36" cy="42"/>
            </a:xfrm>
            <a:custGeom>
              <a:avLst/>
              <a:gdLst>
                <a:gd name="T0" fmla="*/ 0 w 36"/>
                <a:gd name="T1" fmla="*/ 36 h 42"/>
                <a:gd name="T2" fmla="*/ 0 w 36"/>
                <a:gd name="T3" fmla="*/ 30 h 42"/>
                <a:gd name="T4" fmla="*/ 0 w 36"/>
                <a:gd name="T5" fmla="*/ 24 h 42"/>
                <a:gd name="T6" fmla="*/ 6 w 36"/>
                <a:gd name="T7" fmla="*/ 24 h 42"/>
                <a:gd name="T8" fmla="*/ 6 w 36"/>
                <a:gd name="T9" fmla="*/ 18 h 42"/>
                <a:gd name="T10" fmla="*/ 12 w 36"/>
                <a:gd name="T11" fmla="*/ 18 h 42"/>
                <a:gd name="T12" fmla="*/ 12 w 36"/>
                <a:gd name="T13" fmla="*/ 12 h 42"/>
                <a:gd name="T14" fmla="*/ 12 w 36"/>
                <a:gd name="T15" fmla="*/ 6 h 42"/>
                <a:gd name="T16" fmla="*/ 12 w 36"/>
                <a:gd name="T17" fmla="*/ 0 h 42"/>
                <a:gd name="T18" fmla="*/ 30 w 36"/>
                <a:gd name="T19" fmla="*/ 0 h 42"/>
                <a:gd name="T20" fmla="*/ 30 w 36"/>
                <a:gd name="T21" fmla="*/ 6 h 42"/>
                <a:gd name="T22" fmla="*/ 36 w 36"/>
                <a:gd name="T23" fmla="*/ 12 h 42"/>
                <a:gd name="T24" fmla="*/ 36 w 36"/>
                <a:gd name="T25" fmla="*/ 18 h 42"/>
                <a:gd name="T26" fmla="*/ 30 w 36"/>
                <a:gd name="T27" fmla="*/ 18 h 42"/>
                <a:gd name="T28" fmla="*/ 30 w 36"/>
                <a:gd name="T29" fmla="*/ 24 h 42"/>
                <a:gd name="T30" fmla="*/ 24 w 36"/>
                <a:gd name="T31" fmla="*/ 24 h 42"/>
                <a:gd name="T32" fmla="*/ 18 w 36"/>
                <a:gd name="T33" fmla="*/ 30 h 42"/>
                <a:gd name="T34" fmla="*/ 12 w 36"/>
                <a:gd name="T35" fmla="*/ 42 h 42"/>
                <a:gd name="T36" fmla="*/ 6 w 36"/>
                <a:gd name="T37" fmla="*/ 42 h 42"/>
                <a:gd name="T38" fmla="*/ 6 w 36"/>
                <a:gd name="T39" fmla="*/ 36 h 42"/>
                <a:gd name="T40" fmla="*/ 0 w 36"/>
                <a:gd name="T4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2">
                  <a:moveTo>
                    <a:pt x="0" y="36"/>
                  </a:moveTo>
                  <a:lnTo>
                    <a:pt x="0" y="30"/>
                  </a:lnTo>
                  <a:lnTo>
                    <a:pt x="0" y="24"/>
                  </a:lnTo>
                  <a:lnTo>
                    <a:pt x="6" y="24"/>
                  </a:lnTo>
                  <a:lnTo>
                    <a:pt x="6" y="18"/>
                  </a:lnTo>
                  <a:lnTo>
                    <a:pt x="12" y="18"/>
                  </a:lnTo>
                  <a:lnTo>
                    <a:pt x="12" y="12"/>
                  </a:lnTo>
                  <a:lnTo>
                    <a:pt x="12" y="6"/>
                  </a:lnTo>
                  <a:lnTo>
                    <a:pt x="12" y="0"/>
                  </a:lnTo>
                  <a:lnTo>
                    <a:pt x="30" y="0"/>
                  </a:lnTo>
                  <a:lnTo>
                    <a:pt x="30" y="6"/>
                  </a:lnTo>
                  <a:lnTo>
                    <a:pt x="36" y="12"/>
                  </a:lnTo>
                  <a:lnTo>
                    <a:pt x="36" y="18"/>
                  </a:lnTo>
                  <a:lnTo>
                    <a:pt x="30" y="18"/>
                  </a:lnTo>
                  <a:lnTo>
                    <a:pt x="30" y="24"/>
                  </a:lnTo>
                  <a:lnTo>
                    <a:pt x="24" y="24"/>
                  </a:lnTo>
                  <a:lnTo>
                    <a:pt x="18" y="30"/>
                  </a:lnTo>
                  <a:lnTo>
                    <a:pt x="12" y="42"/>
                  </a:lnTo>
                  <a:lnTo>
                    <a:pt x="6" y="42"/>
                  </a:lnTo>
                  <a:lnTo>
                    <a:pt x="6"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29" name="Freeform 1457"/>
            <p:cNvSpPr>
              <a:spLocks/>
            </p:cNvSpPr>
            <p:nvPr/>
          </p:nvSpPr>
          <p:spPr bwMode="auto">
            <a:xfrm>
              <a:off x="3570" y="1998"/>
              <a:ext cx="42" cy="42"/>
            </a:xfrm>
            <a:custGeom>
              <a:avLst/>
              <a:gdLst>
                <a:gd name="T0" fmla="*/ 30 w 42"/>
                <a:gd name="T1" fmla="*/ 42 h 42"/>
                <a:gd name="T2" fmla="*/ 24 w 42"/>
                <a:gd name="T3" fmla="*/ 36 h 42"/>
                <a:gd name="T4" fmla="*/ 0 w 42"/>
                <a:gd name="T5" fmla="*/ 18 h 42"/>
                <a:gd name="T6" fmla="*/ 6 w 42"/>
                <a:gd name="T7" fmla="*/ 18 h 42"/>
                <a:gd name="T8" fmla="*/ 6 w 42"/>
                <a:gd name="T9" fmla="*/ 12 h 42"/>
                <a:gd name="T10" fmla="*/ 12 w 42"/>
                <a:gd name="T11" fmla="*/ 12 h 42"/>
                <a:gd name="T12" fmla="*/ 12 w 42"/>
                <a:gd name="T13" fmla="*/ 6 h 42"/>
                <a:gd name="T14" fmla="*/ 12 w 42"/>
                <a:gd name="T15" fmla="*/ 0 h 42"/>
                <a:gd name="T16" fmla="*/ 12 w 42"/>
                <a:gd name="T17" fmla="*/ 6 h 42"/>
                <a:gd name="T18" fmla="*/ 18 w 42"/>
                <a:gd name="T19" fmla="*/ 6 h 42"/>
                <a:gd name="T20" fmla="*/ 18 w 42"/>
                <a:gd name="T21" fmla="*/ 12 h 42"/>
                <a:gd name="T22" fmla="*/ 18 w 42"/>
                <a:gd name="T23" fmla="*/ 18 h 42"/>
                <a:gd name="T24" fmla="*/ 24 w 42"/>
                <a:gd name="T25" fmla="*/ 18 h 42"/>
                <a:gd name="T26" fmla="*/ 30 w 42"/>
                <a:gd name="T27" fmla="*/ 18 h 42"/>
                <a:gd name="T28" fmla="*/ 36 w 42"/>
                <a:gd name="T29" fmla="*/ 24 h 42"/>
                <a:gd name="T30" fmla="*/ 36 w 42"/>
                <a:gd name="T31" fmla="*/ 18 h 42"/>
                <a:gd name="T32" fmla="*/ 42 w 42"/>
                <a:gd name="T33" fmla="*/ 18 h 42"/>
                <a:gd name="T34" fmla="*/ 42 w 42"/>
                <a:gd name="T35" fmla="*/ 30 h 42"/>
                <a:gd name="T36" fmla="*/ 42 w 42"/>
                <a:gd name="T37" fmla="*/ 36 h 42"/>
                <a:gd name="T38" fmla="*/ 30 w 42"/>
                <a:gd name="T3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2">
                  <a:moveTo>
                    <a:pt x="30" y="42"/>
                  </a:moveTo>
                  <a:lnTo>
                    <a:pt x="24" y="36"/>
                  </a:lnTo>
                  <a:lnTo>
                    <a:pt x="0" y="18"/>
                  </a:lnTo>
                  <a:lnTo>
                    <a:pt x="6" y="18"/>
                  </a:lnTo>
                  <a:lnTo>
                    <a:pt x="6" y="12"/>
                  </a:lnTo>
                  <a:lnTo>
                    <a:pt x="12" y="12"/>
                  </a:lnTo>
                  <a:lnTo>
                    <a:pt x="12" y="6"/>
                  </a:lnTo>
                  <a:lnTo>
                    <a:pt x="12" y="0"/>
                  </a:lnTo>
                  <a:lnTo>
                    <a:pt x="12" y="6"/>
                  </a:lnTo>
                  <a:lnTo>
                    <a:pt x="18" y="6"/>
                  </a:lnTo>
                  <a:lnTo>
                    <a:pt x="18" y="12"/>
                  </a:lnTo>
                  <a:lnTo>
                    <a:pt x="18" y="18"/>
                  </a:lnTo>
                  <a:lnTo>
                    <a:pt x="24" y="18"/>
                  </a:lnTo>
                  <a:lnTo>
                    <a:pt x="30" y="18"/>
                  </a:lnTo>
                  <a:lnTo>
                    <a:pt x="36" y="24"/>
                  </a:lnTo>
                  <a:lnTo>
                    <a:pt x="36" y="18"/>
                  </a:lnTo>
                  <a:lnTo>
                    <a:pt x="42" y="18"/>
                  </a:lnTo>
                  <a:lnTo>
                    <a:pt x="42" y="30"/>
                  </a:lnTo>
                  <a:lnTo>
                    <a:pt x="42" y="36"/>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30" name="Freeform 1458"/>
            <p:cNvSpPr>
              <a:spLocks/>
            </p:cNvSpPr>
            <p:nvPr/>
          </p:nvSpPr>
          <p:spPr bwMode="auto">
            <a:xfrm>
              <a:off x="3756" y="1980"/>
              <a:ext cx="30" cy="30"/>
            </a:xfrm>
            <a:custGeom>
              <a:avLst/>
              <a:gdLst>
                <a:gd name="T0" fmla="*/ 30 w 30"/>
                <a:gd name="T1" fmla="*/ 24 h 30"/>
                <a:gd name="T2" fmla="*/ 24 w 30"/>
                <a:gd name="T3" fmla="*/ 24 h 30"/>
                <a:gd name="T4" fmla="*/ 18 w 30"/>
                <a:gd name="T5" fmla="*/ 30 h 30"/>
                <a:gd name="T6" fmla="*/ 12 w 30"/>
                <a:gd name="T7" fmla="*/ 24 h 30"/>
                <a:gd name="T8" fmla="*/ 0 w 30"/>
                <a:gd name="T9" fmla="*/ 6 h 30"/>
                <a:gd name="T10" fmla="*/ 6 w 30"/>
                <a:gd name="T11" fmla="*/ 6 h 30"/>
                <a:gd name="T12" fmla="*/ 6 w 30"/>
                <a:gd name="T13" fmla="*/ 0 h 30"/>
                <a:gd name="T14" fmla="*/ 6 w 30"/>
                <a:gd name="T15" fmla="*/ 6 h 30"/>
                <a:gd name="T16" fmla="*/ 12 w 30"/>
                <a:gd name="T17" fmla="*/ 6 h 30"/>
                <a:gd name="T18" fmla="*/ 18 w 30"/>
                <a:gd name="T19" fmla="*/ 6 h 30"/>
                <a:gd name="T20" fmla="*/ 24 w 30"/>
                <a:gd name="T21" fmla="*/ 12 h 30"/>
                <a:gd name="T22" fmla="*/ 30 w 30"/>
                <a:gd name="T23" fmla="*/ 18 h 30"/>
                <a:gd name="T24" fmla="*/ 24 w 30"/>
                <a:gd name="T25" fmla="*/ 18 h 30"/>
                <a:gd name="T26" fmla="*/ 30 w 30"/>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30" y="24"/>
                  </a:moveTo>
                  <a:lnTo>
                    <a:pt x="24" y="24"/>
                  </a:lnTo>
                  <a:lnTo>
                    <a:pt x="18" y="30"/>
                  </a:lnTo>
                  <a:lnTo>
                    <a:pt x="12" y="24"/>
                  </a:lnTo>
                  <a:lnTo>
                    <a:pt x="0" y="6"/>
                  </a:lnTo>
                  <a:lnTo>
                    <a:pt x="6" y="6"/>
                  </a:lnTo>
                  <a:lnTo>
                    <a:pt x="6" y="0"/>
                  </a:lnTo>
                  <a:lnTo>
                    <a:pt x="6" y="6"/>
                  </a:lnTo>
                  <a:lnTo>
                    <a:pt x="12" y="6"/>
                  </a:lnTo>
                  <a:lnTo>
                    <a:pt x="18" y="6"/>
                  </a:lnTo>
                  <a:lnTo>
                    <a:pt x="24" y="12"/>
                  </a:lnTo>
                  <a:lnTo>
                    <a:pt x="30" y="18"/>
                  </a:lnTo>
                  <a:lnTo>
                    <a:pt x="24"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31" name="Freeform 1459"/>
            <p:cNvSpPr>
              <a:spLocks/>
            </p:cNvSpPr>
            <p:nvPr/>
          </p:nvSpPr>
          <p:spPr bwMode="auto">
            <a:xfrm>
              <a:off x="3696" y="1986"/>
              <a:ext cx="18" cy="36"/>
            </a:xfrm>
            <a:custGeom>
              <a:avLst/>
              <a:gdLst>
                <a:gd name="T0" fmla="*/ 6 w 18"/>
                <a:gd name="T1" fmla="*/ 24 h 36"/>
                <a:gd name="T2" fmla="*/ 6 w 18"/>
                <a:gd name="T3" fmla="*/ 18 h 36"/>
                <a:gd name="T4" fmla="*/ 6 w 18"/>
                <a:gd name="T5" fmla="*/ 12 h 36"/>
                <a:gd name="T6" fmla="*/ 0 w 18"/>
                <a:gd name="T7" fmla="*/ 12 h 36"/>
                <a:gd name="T8" fmla="*/ 0 w 18"/>
                <a:gd name="T9" fmla="*/ 6 h 36"/>
                <a:gd name="T10" fmla="*/ 6 w 18"/>
                <a:gd name="T11" fmla="*/ 0 h 36"/>
                <a:gd name="T12" fmla="*/ 12 w 18"/>
                <a:gd name="T13" fmla="*/ 0 h 36"/>
                <a:gd name="T14" fmla="*/ 18 w 18"/>
                <a:gd name="T15" fmla="*/ 0 h 36"/>
                <a:gd name="T16" fmla="*/ 18 w 18"/>
                <a:gd name="T17" fmla="*/ 6 h 36"/>
                <a:gd name="T18" fmla="*/ 18 w 18"/>
                <a:gd name="T19" fmla="*/ 18 h 36"/>
                <a:gd name="T20" fmla="*/ 18 w 18"/>
                <a:gd name="T21" fmla="*/ 36 h 36"/>
                <a:gd name="T22" fmla="*/ 12 w 18"/>
                <a:gd name="T23" fmla="*/ 36 h 36"/>
                <a:gd name="T24" fmla="*/ 12 w 18"/>
                <a:gd name="T25" fmla="*/ 30 h 36"/>
                <a:gd name="T26" fmla="*/ 6 w 18"/>
                <a:gd name="T27" fmla="*/ 30 h 36"/>
                <a:gd name="T28" fmla="*/ 6 w 18"/>
                <a:gd name="T2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36">
                  <a:moveTo>
                    <a:pt x="6" y="24"/>
                  </a:moveTo>
                  <a:lnTo>
                    <a:pt x="6" y="18"/>
                  </a:lnTo>
                  <a:lnTo>
                    <a:pt x="6" y="12"/>
                  </a:lnTo>
                  <a:lnTo>
                    <a:pt x="0" y="12"/>
                  </a:lnTo>
                  <a:lnTo>
                    <a:pt x="0" y="6"/>
                  </a:lnTo>
                  <a:lnTo>
                    <a:pt x="6" y="0"/>
                  </a:lnTo>
                  <a:lnTo>
                    <a:pt x="12" y="0"/>
                  </a:lnTo>
                  <a:lnTo>
                    <a:pt x="18" y="0"/>
                  </a:lnTo>
                  <a:lnTo>
                    <a:pt x="18" y="6"/>
                  </a:lnTo>
                  <a:lnTo>
                    <a:pt x="18" y="18"/>
                  </a:lnTo>
                  <a:lnTo>
                    <a:pt x="18" y="36"/>
                  </a:lnTo>
                  <a:lnTo>
                    <a:pt x="12" y="36"/>
                  </a:lnTo>
                  <a:lnTo>
                    <a:pt x="12" y="30"/>
                  </a:lnTo>
                  <a:lnTo>
                    <a:pt x="6" y="30"/>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32" name="Freeform 1460"/>
            <p:cNvSpPr>
              <a:spLocks/>
            </p:cNvSpPr>
            <p:nvPr/>
          </p:nvSpPr>
          <p:spPr bwMode="auto">
            <a:xfrm>
              <a:off x="3480" y="2010"/>
              <a:ext cx="18" cy="36"/>
            </a:xfrm>
            <a:custGeom>
              <a:avLst/>
              <a:gdLst>
                <a:gd name="T0" fmla="*/ 0 w 18"/>
                <a:gd name="T1" fmla="*/ 30 h 36"/>
                <a:gd name="T2" fmla="*/ 0 w 18"/>
                <a:gd name="T3" fmla="*/ 6 h 36"/>
                <a:gd name="T4" fmla="*/ 0 w 18"/>
                <a:gd name="T5" fmla="*/ 0 h 36"/>
                <a:gd name="T6" fmla="*/ 18 w 18"/>
                <a:gd name="T7" fmla="*/ 0 h 36"/>
                <a:gd name="T8" fmla="*/ 18 w 18"/>
                <a:gd name="T9" fmla="*/ 12 h 36"/>
                <a:gd name="T10" fmla="*/ 18 w 18"/>
                <a:gd name="T11" fmla="*/ 24 h 36"/>
                <a:gd name="T12" fmla="*/ 18 w 18"/>
                <a:gd name="T13" fmla="*/ 30 h 36"/>
                <a:gd name="T14" fmla="*/ 6 w 18"/>
                <a:gd name="T15" fmla="*/ 24 h 36"/>
                <a:gd name="T16" fmla="*/ 6 w 18"/>
                <a:gd name="T17" fmla="*/ 30 h 36"/>
                <a:gd name="T18" fmla="*/ 12 w 18"/>
                <a:gd name="T19" fmla="*/ 30 h 36"/>
                <a:gd name="T20" fmla="*/ 6 w 18"/>
                <a:gd name="T21" fmla="*/ 36 h 36"/>
                <a:gd name="T22" fmla="*/ 0 w 18"/>
                <a:gd name="T23" fmla="*/ 36 h 36"/>
                <a:gd name="T24" fmla="*/ 0 w 18"/>
                <a:gd name="T2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36">
                  <a:moveTo>
                    <a:pt x="0" y="30"/>
                  </a:moveTo>
                  <a:lnTo>
                    <a:pt x="0" y="6"/>
                  </a:lnTo>
                  <a:lnTo>
                    <a:pt x="0" y="0"/>
                  </a:lnTo>
                  <a:lnTo>
                    <a:pt x="18" y="0"/>
                  </a:lnTo>
                  <a:lnTo>
                    <a:pt x="18" y="12"/>
                  </a:lnTo>
                  <a:lnTo>
                    <a:pt x="18" y="24"/>
                  </a:lnTo>
                  <a:lnTo>
                    <a:pt x="18" y="30"/>
                  </a:lnTo>
                  <a:lnTo>
                    <a:pt x="6" y="24"/>
                  </a:lnTo>
                  <a:lnTo>
                    <a:pt x="6" y="30"/>
                  </a:lnTo>
                  <a:lnTo>
                    <a:pt x="12" y="30"/>
                  </a:lnTo>
                  <a:lnTo>
                    <a:pt x="6" y="36"/>
                  </a:lnTo>
                  <a:lnTo>
                    <a:pt x="0" y="36"/>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33" name="Freeform 1461"/>
            <p:cNvSpPr>
              <a:spLocks/>
            </p:cNvSpPr>
            <p:nvPr/>
          </p:nvSpPr>
          <p:spPr bwMode="auto">
            <a:xfrm>
              <a:off x="2700" y="2040"/>
              <a:ext cx="48" cy="24"/>
            </a:xfrm>
            <a:custGeom>
              <a:avLst/>
              <a:gdLst>
                <a:gd name="T0" fmla="*/ 0 w 48"/>
                <a:gd name="T1" fmla="*/ 24 h 24"/>
                <a:gd name="T2" fmla="*/ 0 w 48"/>
                <a:gd name="T3" fmla="*/ 0 h 24"/>
                <a:gd name="T4" fmla="*/ 30 w 48"/>
                <a:gd name="T5" fmla="*/ 0 h 24"/>
                <a:gd name="T6" fmla="*/ 48 w 48"/>
                <a:gd name="T7" fmla="*/ 0 h 24"/>
                <a:gd name="T8" fmla="*/ 48 w 48"/>
                <a:gd name="T9" fmla="*/ 12 h 24"/>
                <a:gd name="T10" fmla="*/ 48 w 48"/>
                <a:gd name="T11" fmla="*/ 24 h 24"/>
                <a:gd name="T12" fmla="*/ 0 w 4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4"/>
                  </a:moveTo>
                  <a:lnTo>
                    <a:pt x="0" y="0"/>
                  </a:lnTo>
                  <a:lnTo>
                    <a:pt x="30" y="0"/>
                  </a:lnTo>
                  <a:lnTo>
                    <a:pt x="48" y="0"/>
                  </a:lnTo>
                  <a:lnTo>
                    <a:pt x="48" y="12"/>
                  </a:lnTo>
                  <a:lnTo>
                    <a:pt x="48"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34" name="Freeform 1462"/>
            <p:cNvSpPr>
              <a:spLocks/>
            </p:cNvSpPr>
            <p:nvPr/>
          </p:nvSpPr>
          <p:spPr bwMode="auto">
            <a:xfrm>
              <a:off x="2640" y="2040"/>
              <a:ext cx="60" cy="42"/>
            </a:xfrm>
            <a:custGeom>
              <a:avLst/>
              <a:gdLst>
                <a:gd name="T0" fmla="*/ 6 w 60"/>
                <a:gd name="T1" fmla="*/ 42 h 42"/>
                <a:gd name="T2" fmla="*/ 6 w 60"/>
                <a:gd name="T3" fmla="*/ 36 h 42"/>
                <a:gd name="T4" fmla="*/ 0 w 60"/>
                <a:gd name="T5" fmla="*/ 36 h 42"/>
                <a:gd name="T6" fmla="*/ 6 w 60"/>
                <a:gd name="T7" fmla="*/ 0 h 42"/>
                <a:gd name="T8" fmla="*/ 24 w 60"/>
                <a:gd name="T9" fmla="*/ 0 h 42"/>
                <a:gd name="T10" fmla="*/ 30 w 60"/>
                <a:gd name="T11" fmla="*/ 0 h 42"/>
                <a:gd name="T12" fmla="*/ 48 w 60"/>
                <a:gd name="T13" fmla="*/ 0 h 42"/>
                <a:gd name="T14" fmla="*/ 60 w 60"/>
                <a:gd name="T15" fmla="*/ 0 h 42"/>
                <a:gd name="T16" fmla="*/ 60 w 60"/>
                <a:gd name="T17" fmla="*/ 24 h 42"/>
                <a:gd name="T18" fmla="*/ 60 w 60"/>
                <a:gd name="T19" fmla="*/ 42 h 42"/>
                <a:gd name="T20" fmla="*/ 54 w 60"/>
                <a:gd name="T21" fmla="*/ 42 h 42"/>
                <a:gd name="T22" fmla="*/ 6 w 60"/>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42">
                  <a:moveTo>
                    <a:pt x="6" y="42"/>
                  </a:moveTo>
                  <a:lnTo>
                    <a:pt x="6" y="36"/>
                  </a:lnTo>
                  <a:lnTo>
                    <a:pt x="0" y="36"/>
                  </a:lnTo>
                  <a:lnTo>
                    <a:pt x="6" y="0"/>
                  </a:lnTo>
                  <a:lnTo>
                    <a:pt x="24" y="0"/>
                  </a:lnTo>
                  <a:lnTo>
                    <a:pt x="30" y="0"/>
                  </a:lnTo>
                  <a:lnTo>
                    <a:pt x="48" y="0"/>
                  </a:lnTo>
                  <a:lnTo>
                    <a:pt x="60" y="0"/>
                  </a:lnTo>
                  <a:lnTo>
                    <a:pt x="60" y="24"/>
                  </a:lnTo>
                  <a:lnTo>
                    <a:pt x="60" y="42"/>
                  </a:lnTo>
                  <a:lnTo>
                    <a:pt x="54"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35" name="Freeform 1463"/>
            <p:cNvSpPr>
              <a:spLocks/>
            </p:cNvSpPr>
            <p:nvPr/>
          </p:nvSpPr>
          <p:spPr bwMode="auto">
            <a:xfrm>
              <a:off x="2796" y="2040"/>
              <a:ext cx="42" cy="60"/>
            </a:xfrm>
            <a:custGeom>
              <a:avLst/>
              <a:gdLst>
                <a:gd name="T0" fmla="*/ 0 w 42"/>
                <a:gd name="T1" fmla="*/ 60 h 60"/>
                <a:gd name="T2" fmla="*/ 0 w 42"/>
                <a:gd name="T3" fmla="*/ 12 h 60"/>
                <a:gd name="T4" fmla="*/ 12 w 42"/>
                <a:gd name="T5" fmla="*/ 12 h 60"/>
                <a:gd name="T6" fmla="*/ 12 w 42"/>
                <a:gd name="T7" fmla="*/ 0 h 60"/>
                <a:gd name="T8" fmla="*/ 42 w 42"/>
                <a:gd name="T9" fmla="*/ 0 h 60"/>
                <a:gd name="T10" fmla="*/ 42 w 42"/>
                <a:gd name="T11" fmla="*/ 12 h 60"/>
                <a:gd name="T12" fmla="*/ 42 w 42"/>
                <a:gd name="T13" fmla="*/ 48 h 60"/>
                <a:gd name="T14" fmla="*/ 42 w 42"/>
                <a:gd name="T15" fmla="*/ 60 h 60"/>
                <a:gd name="T16" fmla="*/ 0 w 42"/>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0">
                  <a:moveTo>
                    <a:pt x="0" y="60"/>
                  </a:moveTo>
                  <a:lnTo>
                    <a:pt x="0" y="12"/>
                  </a:lnTo>
                  <a:lnTo>
                    <a:pt x="12" y="12"/>
                  </a:lnTo>
                  <a:lnTo>
                    <a:pt x="12" y="0"/>
                  </a:lnTo>
                  <a:lnTo>
                    <a:pt x="42" y="0"/>
                  </a:lnTo>
                  <a:lnTo>
                    <a:pt x="42" y="12"/>
                  </a:lnTo>
                  <a:lnTo>
                    <a:pt x="42" y="48"/>
                  </a:lnTo>
                  <a:lnTo>
                    <a:pt x="42" y="60"/>
                  </a:lnTo>
                  <a:lnTo>
                    <a:pt x="0"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36" name="Freeform 1464"/>
            <p:cNvSpPr>
              <a:spLocks/>
            </p:cNvSpPr>
            <p:nvPr/>
          </p:nvSpPr>
          <p:spPr bwMode="auto">
            <a:xfrm>
              <a:off x="4290" y="1896"/>
              <a:ext cx="42" cy="36"/>
            </a:xfrm>
            <a:custGeom>
              <a:avLst/>
              <a:gdLst>
                <a:gd name="T0" fmla="*/ 36 w 42"/>
                <a:gd name="T1" fmla="*/ 36 h 36"/>
                <a:gd name="T2" fmla="*/ 30 w 42"/>
                <a:gd name="T3" fmla="*/ 30 h 36"/>
                <a:gd name="T4" fmla="*/ 24 w 42"/>
                <a:gd name="T5" fmla="*/ 36 h 36"/>
                <a:gd name="T6" fmla="*/ 18 w 42"/>
                <a:gd name="T7" fmla="*/ 30 h 36"/>
                <a:gd name="T8" fmla="*/ 12 w 42"/>
                <a:gd name="T9" fmla="*/ 30 h 36"/>
                <a:gd name="T10" fmla="*/ 12 w 42"/>
                <a:gd name="T11" fmla="*/ 24 h 36"/>
                <a:gd name="T12" fmla="*/ 6 w 42"/>
                <a:gd name="T13" fmla="*/ 24 h 36"/>
                <a:gd name="T14" fmla="*/ 6 w 42"/>
                <a:gd name="T15" fmla="*/ 18 h 36"/>
                <a:gd name="T16" fmla="*/ 0 w 42"/>
                <a:gd name="T17" fmla="*/ 12 h 36"/>
                <a:gd name="T18" fmla="*/ 0 w 42"/>
                <a:gd name="T19" fmla="*/ 6 h 36"/>
                <a:gd name="T20" fmla="*/ 0 w 42"/>
                <a:gd name="T21" fmla="*/ 0 h 36"/>
                <a:gd name="T22" fmla="*/ 6 w 42"/>
                <a:gd name="T23" fmla="*/ 0 h 36"/>
                <a:gd name="T24" fmla="*/ 6 w 42"/>
                <a:gd name="T25" fmla="*/ 6 h 36"/>
                <a:gd name="T26" fmla="*/ 12 w 42"/>
                <a:gd name="T27" fmla="*/ 6 h 36"/>
                <a:gd name="T28" fmla="*/ 18 w 42"/>
                <a:gd name="T29" fmla="*/ 6 h 36"/>
                <a:gd name="T30" fmla="*/ 18 w 42"/>
                <a:gd name="T31" fmla="*/ 12 h 36"/>
                <a:gd name="T32" fmla="*/ 18 w 42"/>
                <a:gd name="T33" fmla="*/ 18 h 36"/>
                <a:gd name="T34" fmla="*/ 24 w 42"/>
                <a:gd name="T35" fmla="*/ 18 h 36"/>
                <a:gd name="T36" fmla="*/ 30 w 42"/>
                <a:gd name="T37" fmla="*/ 18 h 36"/>
                <a:gd name="T38" fmla="*/ 36 w 42"/>
                <a:gd name="T39" fmla="*/ 30 h 36"/>
                <a:gd name="T40" fmla="*/ 42 w 42"/>
                <a:gd name="T41" fmla="*/ 30 h 36"/>
                <a:gd name="T42" fmla="*/ 36 w 42"/>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36" y="36"/>
                  </a:moveTo>
                  <a:lnTo>
                    <a:pt x="30" y="30"/>
                  </a:lnTo>
                  <a:lnTo>
                    <a:pt x="24" y="36"/>
                  </a:lnTo>
                  <a:lnTo>
                    <a:pt x="18" y="30"/>
                  </a:lnTo>
                  <a:lnTo>
                    <a:pt x="12" y="30"/>
                  </a:lnTo>
                  <a:lnTo>
                    <a:pt x="12" y="24"/>
                  </a:lnTo>
                  <a:lnTo>
                    <a:pt x="6" y="24"/>
                  </a:lnTo>
                  <a:lnTo>
                    <a:pt x="6" y="18"/>
                  </a:lnTo>
                  <a:lnTo>
                    <a:pt x="0" y="12"/>
                  </a:lnTo>
                  <a:lnTo>
                    <a:pt x="0" y="6"/>
                  </a:lnTo>
                  <a:lnTo>
                    <a:pt x="0" y="0"/>
                  </a:lnTo>
                  <a:lnTo>
                    <a:pt x="6" y="0"/>
                  </a:lnTo>
                  <a:lnTo>
                    <a:pt x="6" y="6"/>
                  </a:lnTo>
                  <a:lnTo>
                    <a:pt x="12" y="6"/>
                  </a:lnTo>
                  <a:lnTo>
                    <a:pt x="18" y="6"/>
                  </a:lnTo>
                  <a:lnTo>
                    <a:pt x="18" y="12"/>
                  </a:lnTo>
                  <a:lnTo>
                    <a:pt x="18" y="18"/>
                  </a:lnTo>
                  <a:lnTo>
                    <a:pt x="24" y="18"/>
                  </a:lnTo>
                  <a:lnTo>
                    <a:pt x="30" y="18"/>
                  </a:lnTo>
                  <a:lnTo>
                    <a:pt x="36" y="30"/>
                  </a:lnTo>
                  <a:lnTo>
                    <a:pt x="42" y="3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37" name="Freeform 1465"/>
            <p:cNvSpPr>
              <a:spLocks noEditPoints="1"/>
            </p:cNvSpPr>
            <p:nvPr/>
          </p:nvSpPr>
          <p:spPr bwMode="auto">
            <a:xfrm>
              <a:off x="810" y="1734"/>
              <a:ext cx="66" cy="48"/>
            </a:xfrm>
            <a:custGeom>
              <a:avLst/>
              <a:gdLst>
                <a:gd name="T0" fmla="*/ 12 w 66"/>
                <a:gd name="T1" fmla="*/ 30 h 48"/>
                <a:gd name="T2" fmla="*/ 18 w 66"/>
                <a:gd name="T3" fmla="*/ 30 h 48"/>
                <a:gd name="T4" fmla="*/ 18 w 66"/>
                <a:gd name="T5" fmla="*/ 24 h 48"/>
                <a:gd name="T6" fmla="*/ 18 w 66"/>
                <a:gd name="T7" fmla="*/ 18 h 48"/>
                <a:gd name="T8" fmla="*/ 24 w 66"/>
                <a:gd name="T9" fmla="*/ 18 h 48"/>
                <a:gd name="T10" fmla="*/ 18 w 66"/>
                <a:gd name="T11" fmla="*/ 18 h 48"/>
                <a:gd name="T12" fmla="*/ 24 w 66"/>
                <a:gd name="T13" fmla="*/ 12 h 48"/>
                <a:gd name="T14" fmla="*/ 30 w 66"/>
                <a:gd name="T15" fmla="*/ 18 h 48"/>
                <a:gd name="T16" fmla="*/ 30 w 66"/>
                <a:gd name="T17" fmla="*/ 12 h 48"/>
                <a:gd name="T18" fmla="*/ 30 w 66"/>
                <a:gd name="T19" fmla="*/ 6 h 48"/>
                <a:gd name="T20" fmla="*/ 36 w 66"/>
                <a:gd name="T21" fmla="*/ 0 h 48"/>
                <a:gd name="T22" fmla="*/ 42 w 66"/>
                <a:gd name="T23" fmla="*/ 0 h 48"/>
                <a:gd name="T24" fmla="*/ 48 w 66"/>
                <a:gd name="T25" fmla="*/ 0 h 48"/>
                <a:gd name="T26" fmla="*/ 54 w 66"/>
                <a:gd name="T27" fmla="*/ 0 h 48"/>
                <a:gd name="T28" fmla="*/ 60 w 66"/>
                <a:gd name="T29" fmla="*/ 6 h 48"/>
                <a:gd name="T30" fmla="*/ 66 w 66"/>
                <a:gd name="T31" fmla="*/ 6 h 48"/>
                <a:gd name="T32" fmla="*/ 60 w 66"/>
                <a:gd name="T33" fmla="*/ 24 h 48"/>
                <a:gd name="T34" fmla="*/ 66 w 66"/>
                <a:gd name="T35" fmla="*/ 30 h 48"/>
                <a:gd name="T36" fmla="*/ 66 w 66"/>
                <a:gd name="T37" fmla="*/ 36 h 48"/>
                <a:gd name="T38" fmla="*/ 60 w 66"/>
                <a:gd name="T39" fmla="*/ 36 h 48"/>
                <a:gd name="T40" fmla="*/ 60 w 66"/>
                <a:gd name="T41" fmla="*/ 42 h 48"/>
                <a:gd name="T42" fmla="*/ 48 w 66"/>
                <a:gd name="T43" fmla="*/ 48 h 48"/>
                <a:gd name="T44" fmla="*/ 36 w 66"/>
                <a:gd name="T45" fmla="*/ 42 h 48"/>
                <a:gd name="T46" fmla="*/ 30 w 66"/>
                <a:gd name="T47" fmla="*/ 36 h 48"/>
                <a:gd name="T48" fmla="*/ 12 w 66"/>
                <a:gd name="T49" fmla="*/ 36 h 48"/>
                <a:gd name="T50" fmla="*/ 12 w 66"/>
                <a:gd name="T51" fmla="*/ 30 h 48"/>
                <a:gd name="T52" fmla="*/ 12 w 66"/>
                <a:gd name="T53" fmla="*/ 30 h 48"/>
                <a:gd name="T54" fmla="*/ 12 w 66"/>
                <a:gd name="T55" fmla="*/ 36 h 48"/>
                <a:gd name="T56" fmla="*/ 0 w 66"/>
                <a:gd name="T57" fmla="*/ 24 h 48"/>
                <a:gd name="T58" fmla="*/ 12 w 66"/>
                <a:gd name="T59"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48">
                  <a:moveTo>
                    <a:pt x="12" y="30"/>
                  </a:moveTo>
                  <a:lnTo>
                    <a:pt x="18" y="30"/>
                  </a:lnTo>
                  <a:lnTo>
                    <a:pt x="18" y="24"/>
                  </a:lnTo>
                  <a:lnTo>
                    <a:pt x="18" y="18"/>
                  </a:lnTo>
                  <a:lnTo>
                    <a:pt x="24" y="18"/>
                  </a:lnTo>
                  <a:lnTo>
                    <a:pt x="18" y="18"/>
                  </a:lnTo>
                  <a:lnTo>
                    <a:pt x="24" y="12"/>
                  </a:lnTo>
                  <a:lnTo>
                    <a:pt x="30" y="18"/>
                  </a:lnTo>
                  <a:lnTo>
                    <a:pt x="30" y="12"/>
                  </a:lnTo>
                  <a:lnTo>
                    <a:pt x="30" y="6"/>
                  </a:lnTo>
                  <a:lnTo>
                    <a:pt x="36" y="0"/>
                  </a:lnTo>
                  <a:lnTo>
                    <a:pt x="42" y="0"/>
                  </a:lnTo>
                  <a:lnTo>
                    <a:pt x="48" y="0"/>
                  </a:lnTo>
                  <a:lnTo>
                    <a:pt x="54" y="0"/>
                  </a:lnTo>
                  <a:lnTo>
                    <a:pt x="60" y="6"/>
                  </a:lnTo>
                  <a:lnTo>
                    <a:pt x="66" y="6"/>
                  </a:lnTo>
                  <a:lnTo>
                    <a:pt x="60" y="24"/>
                  </a:lnTo>
                  <a:lnTo>
                    <a:pt x="66" y="30"/>
                  </a:lnTo>
                  <a:lnTo>
                    <a:pt x="66" y="36"/>
                  </a:lnTo>
                  <a:lnTo>
                    <a:pt x="60" y="36"/>
                  </a:lnTo>
                  <a:lnTo>
                    <a:pt x="60" y="42"/>
                  </a:lnTo>
                  <a:lnTo>
                    <a:pt x="48" y="48"/>
                  </a:lnTo>
                  <a:lnTo>
                    <a:pt x="36" y="42"/>
                  </a:lnTo>
                  <a:lnTo>
                    <a:pt x="30" y="36"/>
                  </a:lnTo>
                  <a:lnTo>
                    <a:pt x="12" y="36"/>
                  </a:lnTo>
                  <a:lnTo>
                    <a:pt x="12" y="30"/>
                  </a:lnTo>
                  <a:close/>
                  <a:moveTo>
                    <a:pt x="12" y="30"/>
                  </a:moveTo>
                  <a:lnTo>
                    <a:pt x="12" y="36"/>
                  </a:lnTo>
                  <a:lnTo>
                    <a:pt x="0" y="24"/>
                  </a:lnTo>
                  <a:lnTo>
                    <a:pt x="12"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38" name="Freeform 1466"/>
            <p:cNvSpPr>
              <a:spLocks/>
            </p:cNvSpPr>
            <p:nvPr/>
          </p:nvSpPr>
          <p:spPr bwMode="auto">
            <a:xfrm>
              <a:off x="3144" y="2034"/>
              <a:ext cx="36" cy="60"/>
            </a:xfrm>
            <a:custGeom>
              <a:avLst/>
              <a:gdLst>
                <a:gd name="T0" fmla="*/ 0 w 36"/>
                <a:gd name="T1" fmla="*/ 18 h 60"/>
                <a:gd name="T2" fmla="*/ 6 w 36"/>
                <a:gd name="T3" fmla="*/ 18 h 60"/>
                <a:gd name="T4" fmla="*/ 6 w 36"/>
                <a:gd name="T5" fmla="*/ 12 h 60"/>
                <a:gd name="T6" fmla="*/ 12 w 36"/>
                <a:gd name="T7" fmla="*/ 12 h 60"/>
                <a:gd name="T8" fmla="*/ 30 w 36"/>
                <a:gd name="T9" fmla="*/ 12 h 60"/>
                <a:gd name="T10" fmla="*/ 30 w 36"/>
                <a:gd name="T11" fmla="*/ 0 h 60"/>
                <a:gd name="T12" fmla="*/ 36 w 36"/>
                <a:gd name="T13" fmla="*/ 0 h 60"/>
                <a:gd name="T14" fmla="*/ 36 w 36"/>
                <a:gd name="T15" fmla="*/ 36 h 60"/>
                <a:gd name="T16" fmla="*/ 18 w 36"/>
                <a:gd name="T17" fmla="*/ 36 h 60"/>
                <a:gd name="T18" fmla="*/ 18 w 36"/>
                <a:gd name="T19" fmla="*/ 42 h 60"/>
                <a:gd name="T20" fmla="*/ 18 w 36"/>
                <a:gd name="T21" fmla="*/ 48 h 60"/>
                <a:gd name="T22" fmla="*/ 18 w 36"/>
                <a:gd name="T23" fmla="*/ 60 h 60"/>
                <a:gd name="T24" fmla="*/ 0 w 36"/>
                <a:gd name="T25" fmla="*/ 60 h 60"/>
                <a:gd name="T26" fmla="*/ 0 w 36"/>
                <a:gd name="T27" fmla="*/ 42 h 60"/>
                <a:gd name="T28" fmla="*/ 0 w 36"/>
                <a:gd name="T2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0">
                  <a:moveTo>
                    <a:pt x="0" y="18"/>
                  </a:moveTo>
                  <a:lnTo>
                    <a:pt x="6" y="18"/>
                  </a:lnTo>
                  <a:lnTo>
                    <a:pt x="6" y="12"/>
                  </a:lnTo>
                  <a:lnTo>
                    <a:pt x="12" y="12"/>
                  </a:lnTo>
                  <a:lnTo>
                    <a:pt x="30" y="12"/>
                  </a:lnTo>
                  <a:lnTo>
                    <a:pt x="30" y="0"/>
                  </a:lnTo>
                  <a:lnTo>
                    <a:pt x="36" y="0"/>
                  </a:lnTo>
                  <a:lnTo>
                    <a:pt x="36" y="36"/>
                  </a:lnTo>
                  <a:lnTo>
                    <a:pt x="18" y="36"/>
                  </a:lnTo>
                  <a:lnTo>
                    <a:pt x="18" y="42"/>
                  </a:lnTo>
                  <a:lnTo>
                    <a:pt x="18" y="48"/>
                  </a:lnTo>
                  <a:lnTo>
                    <a:pt x="18" y="60"/>
                  </a:lnTo>
                  <a:lnTo>
                    <a:pt x="0" y="60"/>
                  </a:lnTo>
                  <a:lnTo>
                    <a:pt x="0" y="42"/>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39" name="Freeform 1467"/>
            <p:cNvSpPr>
              <a:spLocks/>
            </p:cNvSpPr>
            <p:nvPr/>
          </p:nvSpPr>
          <p:spPr bwMode="auto">
            <a:xfrm>
              <a:off x="3648" y="1998"/>
              <a:ext cx="30" cy="18"/>
            </a:xfrm>
            <a:custGeom>
              <a:avLst/>
              <a:gdLst>
                <a:gd name="T0" fmla="*/ 30 w 30"/>
                <a:gd name="T1" fmla="*/ 6 h 18"/>
                <a:gd name="T2" fmla="*/ 30 w 30"/>
                <a:gd name="T3" fmla="*/ 12 h 18"/>
                <a:gd name="T4" fmla="*/ 24 w 30"/>
                <a:gd name="T5" fmla="*/ 12 h 18"/>
                <a:gd name="T6" fmla="*/ 30 w 30"/>
                <a:gd name="T7" fmla="*/ 18 h 18"/>
                <a:gd name="T8" fmla="*/ 12 w 30"/>
                <a:gd name="T9" fmla="*/ 18 h 18"/>
                <a:gd name="T10" fmla="*/ 6 w 30"/>
                <a:gd name="T11" fmla="*/ 18 h 18"/>
                <a:gd name="T12" fmla="*/ 0 w 30"/>
                <a:gd name="T13" fmla="*/ 18 h 18"/>
                <a:gd name="T14" fmla="*/ 0 w 30"/>
                <a:gd name="T15" fmla="*/ 12 h 18"/>
                <a:gd name="T16" fmla="*/ 0 w 30"/>
                <a:gd name="T17" fmla="*/ 6 h 18"/>
                <a:gd name="T18" fmla="*/ 6 w 30"/>
                <a:gd name="T19" fmla="*/ 6 h 18"/>
                <a:gd name="T20" fmla="*/ 6 w 30"/>
                <a:gd name="T21" fmla="*/ 0 h 18"/>
                <a:gd name="T22" fmla="*/ 24 w 30"/>
                <a:gd name="T23" fmla="*/ 6 h 18"/>
                <a:gd name="T24" fmla="*/ 30 w 30"/>
                <a:gd name="T2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8">
                  <a:moveTo>
                    <a:pt x="30" y="6"/>
                  </a:moveTo>
                  <a:lnTo>
                    <a:pt x="30" y="12"/>
                  </a:lnTo>
                  <a:lnTo>
                    <a:pt x="24" y="12"/>
                  </a:lnTo>
                  <a:lnTo>
                    <a:pt x="30" y="18"/>
                  </a:lnTo>
                  <a:lnTo>
                    <a:pt x="12" y="18"/>
                  </a:lnTo>
                  <a:lnTo>
                    <a:pt x="6" y="18"/>
                  </a:lnTo>
                  <a:lnTo>
                    <a:pt x="0" y="18"/>
                  </a:lnTo>
                  <a:lnTo>
                    <a:pt x="0" y="12"/>
                  </a:lnTo>
                  <a:lnTo>
                    <a:pt x="0" y="6"/>
                  </a:lnTo>
                  <a:lnTo>
                    <a:pt x="6" y="6"/>
                  </a:lnTo>
                  <a:lnTo>
                    <a:pt x="6" y="0"/>
                  </a:lnTo>
                  <a:lnTo>
                    <a:pt x="24" y="6"/>
                  </a:lnTo>
                  <a:lnTo>
                    <a:pt x="3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40" name="Freeform 1468"/>
            <p:cNvSpPr>
              <a:spLocks/>
            </p:cNvSpPr>
            <p:nvPr/>
          </p:nvSpPr>
          <p:spPr bwMode="auto">
            <a:xfrm>
              <a:off x="1824" y="1974"/>
              <a:ext cx="102" cy="48"/>
            </a:xfrm>
            <a:custGeom>
              <a:avLst/>
              <a:gdLst>
                <a:gd name="T0" fmla="*/ 90 w 102"/>
                <a:gd name="T1" fmla="*/ 48 h 48"/>
                <a:gd name="T2" fmla="*/ 84 w 102"/>
                <a:gd name="T3" fmla="*/ 48 h 48"/>
                <a:gd name="T4" fmla="*/ 84 w 102"/>
                <a:gd name="T5" fmla="*/ 42 h 48"/>
                <a:gd name="T6" fmla="*/ 78 w 102"/>
                <a:gd name="T7" fmla="*/ 42 h 48"/>
                <a:gd name="T8" fmla="*/ 72 w 102"/>
                <a:gd name="T9" fmla="*/ 42 h 48"/>
                <a:gd name="T10" fmla="*/ 66 w 102"/>
                <a:gd name="T11" fmla="*/ 42 h 48"/>
                <a:gd name="T12" fmla="*/ 60 w 102"/>
                <a:gd name="T13" fmla="*/ 42 h 48"/>
                <a:gd name="T14" fmla="*/ 60 w 102"/>
                <a:gd name="T15" fmla="*/ 36 h 48"/>
                <a:gd name="T16" fmla="*/ 60 w 102"/>
                <a:gd name="T17" fmla="*/ 30 h 48"/>
                <a:gd name="T18" fmla="*/ 18 w 102"/>
                <a:gd name="T19" fmla="*/ 30 h 48"/>
                <a:gd name="T20" fmla="*/ 12 w 102"/>
                <a:gd name="T21" fmla="*/ 30 h 48"/>
                <a:gd name="T22" fmla="*/ 0 w 102"/>
                <a:gd name="T23" fmla="*/ 24 h 48"/>
                <a:gd name="T24" fmla="*/ 0 w 102"/>
                <a:gd name="T25" fmla="*/ 0 h 48"/>
                <a:gd name="T26" fmla="*/ 84 w 102"/>
                <a:gd name="T27" fmla="*/ 12 h 48"/>
                <a:gd name="T28" fmla="*/ 90 w 102"/>
                <a:gd name="T29" fmla="*/ 18 h 48"/>
                <a:gd name="T30" fmla="*/ 90 w 102"/>
                <a:gd name="T31" fmla="*/ 24 h 48"/>
                <a:gd name="T32" fmla="*/ 96 w 102"/>
                <a:gd name="T33" fmla="*/ 30 h 48"/>
                <a:gd name="T34" fmla="*/ 102 w 102"/>
                <a:gd name="T35" fmla="*/ 36 h 48"/>
                <a:gd name="T36" fmla="*/ 96 w 102"/>
                <a:gd name="T37" fmla="*/ 36 h 48"/>
                <a:gd name="T38" fmla="*/ 96 w 102"/>
                <a:gd name="T39" fmla="*/ 42 h 48"/>
                <a:gd name="T40" fmla="*/ 90 w 102"/>
                <a:gd name="T4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48">
                  <a:moveTo>
                    <a:pt x="90" y="48"/>
                  </a:moveTo>
                  <a:lnTo>
                    <a:pt x="84" y="48"/>
                  </a:lnTo>
                  <a:lnTo>
                    <a:pt x="84" y="42"/>
                  </a:lnTo>
                  <a:lnTo>
                    <a:pt x="78" y="42"/>
                  </a:lnTo>
                  <a:lnTo>
                    <a:pt x="72" y="42"/>
                  </a:lnTo>
                  <a:lnTo>
                    <a:pt x="66" y="42"/>
                  </a:lnTo>
                  <a:lnTo>
                    <a:pt x="60" y="42"/>
                  </a:lnTo>
                  <a:lnTo>
                    <a:pt x="60" y="36"/>
                  </a:lnTo>
                  <a:lnTo>
                    <a:pt x="60" y="30"/>
                  </a:lnTo>
                  <a:lnTo>
                    <a:pt x="18" y="30"/>
                  </a:lnTo>
                  <a:lnTo>
                    <a:pt x="12" y="30"/>
                  </a:lnTo>
                  <a:lnTo>
                    <a:pt x="0" y="24"/>
                  </a:lnTo>
                  <a:lnTo>
                    <a:pt x="0" y="0"/>
                  </a:lnTo>
                  <a:lnTo>
                    <a:pt x="84" y="12"/>
                  </a:lnTo>
                  <a:lnTo>
                    <a:pt x="90" y="18"/>
                  </a:lnTo>
                  <a:lnTo>
                    <a:pt x="90" y="24"/>
                  </a:lnTo>
                  <a:lnTo>
                    <a:pt x="96" y="30"/>
                  </a:lnTo>
                  <a:lnTo>
                    <a:pt x="102" y="36"/>
                  </a:lnTo>
                  <a:lnTo>
                    <a:pt x="96" y="36"/>
                  </a:lnTo>
                  <a:lnTo>
                    <a:pt x="96" y="42"/>
                  </a:lnTo>
                  <a:lnTo>
                    <a:pt x="90"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41" name="Freeform 1469"/>
            <p:cNvSpPr>
              <a:spLocks/>
            </p:cNvSpPr>
            <p:nvPr/>
          </p:nvSpPr>
          <p:spPr bwMode="auto">
            <a:xfrm>
              <a:off x="4200" y="1914"/>
              <a:ext cx="48" cy="36"/>
            </a:xfrm>
            <a:custGeom>
              <a:avLst/>
              <a:gdLst>
                <a:gd name="T0" fmla="*/ 24 w 48"/>
                <a:gd name="T1" fmla="*/ 24 h 36"/>
                <a:gd name="T2" fmla="*/ 12 w 48"/>
                <a:gd name="T3" fmla="*/ 18 h 36"/>
                <a:gd name="T4" fmla="*/ 0 w 48"/>
                <a:gd name="T5" fmla="*/ 18 h 36"/>
                <a:gd name="T6" fmla="*/ 6 w 48"/>
                <a:gd name="T7" fmla="*/ 0 h 36"/>
                <a:gd name="T8" fmla="*/ 12 w 48"/>
                <a:gd name="T9" fmla="*/ 0 h 36"/>
                <a:gd name="T10" fmla="*/ 18 w 48"/>
                <a:gd name="T11" fmla="*/ 0 h 36"/>
                <a:gd name="T12" fmla="*/ 24 w 48"/>
                <a:gd name="T13" fmla="*/ 0 h 36"/>
                <a:gd name="T14" fmla="*/ 30 w 48"/>
                <a:gd name="T15" fmla="*/ 0 h 36"/>
                <a:gd name="T16" fmla="*/ 36 w 48"/>
                <a:gd name="T17" fmla="*/ 0 h 36"/>
                <a:gd name="T18" fmla="*/ 42 w 48"/>
                <a:gd name="T19" fmla="*/ 0 h 36"/>
                <a:gd name="T20" fmla="*/ 42 w 48"/>
                <a:gd name="T21" fmla="*/ 6 h 36"/>
                <a:gd name="T22" fmla="*/ 48 w 48"/>
                <a:gd name="T23" fmla="*/ 6 h 36"/>
                <a:gd name="T24" fmla="*/ 48 w 48"/>
                <a:gd name="T25" fmla="*/ 36 h 36"/>
                <a:gd name="T26" fmla="*/ 42 w 48"/>
                <a:gd name="T27" fmla="*/ 36 h 36"/>
                <a:gd name="T28" fmla="*/ 36 w 48"/>
                <a:gd name="T29" fmla="*/ 36 h 36"/>
                <a:gd name="T30" fmla="*/ 36 w 48"/>
                <a:gd name="T31" fmla="*/ 30 h 36"/>
                <a:gd name="T32" fmla="*/ 36 w 48"/>
                <a:gd name="T33" fmla="*/ 24 h 36"/>
                <a:gd name="T34" fmla="*/ 30 w 48"/>
                <a:gd name="T35" fmla="*/ 24 h 36"/>
                <a:gd name="T36" fmla="*/ 24 w 48"/>
                <a:gd name="T3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6">
                  <a:moveTo>
                    <a:pt x="24" y="24"/>
                  </a:moveTo>
                  <a:lnTo>
                    <a:pt x="12" y="18"/>
                  </a:lnTo>
                  <a:lnTo>
                    <a:pt x="0" y="18"/>
                  </a:lnTo>
                  <a:lnTo>
                    <a:pt x="6" y="0"/>
                  </a:lnTo>
                  <a:lnTo>
                    <a:pt x="12" y="0"/>
                  </a:lnTo>
                  <a:lnTo>
                    <a:pt x="18" y="0"/>
                  </a:lnTo>
                  <a:lnTo>
                    <a:pt x="24" y="0"/>
                  </a:lnTo>
                  <a:lnTo>
                    <a:pt x="30" y="0"/>
                  </a:lnTo>
                  <a:lnTo>
                    <a:pt x="36" y="0"/>
                  </a:lnTo>
                  <a:lnTo>
                    <a:pt x="42" y="0"/>
                  </a:lnTo>
                  <a:lnTo>
                    <a:pt x="42" y="6"/>
                  </a:lnTo>
                  <a:lnTo>
                    <a:pt x="48" y="6"/>
                  </a:lnTo>
                  <a:lnTo>
                    <a:pt x="48" y="36"/>
                  </a:lnTo>
                  <a:lnTo>
                    <a:pt x="42" y="36"/>
                  </a:lnTo>
                  <a:lnTo>
                    <a:pt x="36" y="36"/>
                  </a:lnTo>
                  <a:lnTo>
                    <a:pt x="36" y="30"/>
                  </a:lnTo>
                  <a:lnTo>
                    <a:pt x="36" y="24"/>
                  </a:lnTo>
                  <a:lnTo>
                    <a:pt x="30" y="24"/>
                  </a:lnTo>
                  <a:lnTo>
                    <a:pt x="2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42" name="Freeform 1470"/>
            <p:cNvSpPr>
              <a:spLocks/>
            </p:cNvSpPr>
            <p:nvPr/>
          </p:nvSpPr>
          <p:spPr bwMode="auto">
            <a:xfrm>
              <a:off x="1536" y="1932"/>
              <a:ext cx="222" cy="84"/>
            </a:xfrm>
            <a:custGeom>
              <a:avLst/>
              <a:gdLst>
                <a:gd name="T0" fmla="*/ 0 w 222"/>
                <a:gd name="T1" fmla="*/ 60 h 84"/>
                <a:gd name="T2" fmla="*/ 6 w 222"/>
                <a:gd name="T3" fmla="*/ 30 h 84"/>
                <a:gd name="T4" fmla="*/ 12 w 222"/>
                <a:gd name="T5" fmla="*/ 36 h 84"/>
                <a:gd name="T6" fmla="*/ 12 w 222"/>
                <a:gd name="T7" fmla="*/ 24 h 84"/>
                <a:gd name="T8" fmla="*/ 24 w 222"/>
                <a:gd name="T9" fmla="*/ 30 h 84"/>
                <a:gd name="T10" fmla="*/ 24 w 222"/>
                <a:gd name="T11" fmla="*/ 18 h 84"/>
                <a:gd name="T12" fmla="*/ 24 w 222"/>
                <a:gd name="T13" fmla="*/ 0 h 84"/>
                <a:gd name="T14" fmla="*/ 30 w 222"/>
                <a:gd name="T15" fmla="*/ 0 h 84"/>
                <a:gd name="T16" fmla="*/ 60 w 222"/>
                <a:gd name="T17" fmla="*/ 6 h 84"/>
                <a:gd name="T18" fmla="*/ 66 w 222"/>
                <a:gd name="T19" fmla="*/ 6 h 84"/>
                <a:gd name="T20" fmla="*/ 72 w 222"/>
                <a:gd name="T21" fmla="*/ 12 h 84"/>
                <a:gd name="T22" fmla="*/ 108 w 222"/>
                <a:gd name="T23" fmla="*/ 12 h 84"/>
                <a:gd name="T24" fmla="*/ 210 w 222"/>
                <a:gd name="T25" fmla="*/ 30 h 84"/>
                <a:gd name="T26" fmla="*/ 222 w 222"/>
                <a:gd name="T27" fmla="*/ 30 h 84"/>
                <a:gd name="T28" fmla="*/ 216 w 222"/>
                <a:gd name="T29" fmla="*/ 36 h 84"/>
                <a:gd name="T30" fmla="*/ 210 w 222"/>
                <a:gd name="T31" fmla="*/ 36 h 84"/>
                <a:gd name="T32" fmla="*/ 210 w 222"/>
                <a:gd name="T33" fmla="*/ 42 h 84"/>
                <a:gd name="T34" fmla="*/ 210 w 222"/>
                <a:gd name="T35" fmla="*/ 48 h 84"/>
                <a:gd name="T36" fmla="*/ 204 w 222"/>
                <a:gd name="T37" fmla="*/ 48 h 84"/>
                <a:gd name="T38" fmla="*/ 204 w 222"/>
                <a:gd name="T39" fmla="*/ 42 h 84"/>
                <a:gd name="T40" fmla="*/ 198 w 222"/>
                <a:gd name="T41" fmla="*/ 48 h 84"/>
                <a:gd name="T42" fmla="*/ 198 w 222"/>
                <a:gd name="T43" fmla="*/ 54 h 84"/>
                <a:gd name="T44" fmla="*/ 192 w 222"/>
                <a:gd name="T45" fmla="*/ 54 h 84"/>
                <a:gd name="T46" fmla="*/ 186 w 222"/>
                <a:gd name="T47" fmla="*/ 54 h 84"/>
                <a:gd name="T48" fmla="*/ 180 w 222"/>
                <a:gd name="T49" fmla="*/ 54 h 84"/>
                <a:gd name="T50" fmla="*/ 180 w 222"/>
                <a:gd name="T51" fmla="*/ 60 h 84"/>
                <a:gd name="T52" fmla="*/ 174 w 222"/>
                <a:gd name="T53" fmla="*/ 60 h 84"/>
                <a:gd name="T54" fmla="*/ 174 w 222"/>
                <a:gd name="T55" fmla="*/ 66 h 84"/>
                <a:gd name="T56" fmla="*/ 174 w 222"/>
                <a:gd name="T57" fmla="*/ 72 h 84"/>
                <a:gd name="T58" fmla="*/ 168 w 222"/>
                <a:gd name="T59" fmla="*/ 78 h 84"/>
                <a:gd name="T60" fmla="*/ 168 w 222"/>
                <a:gd name="T61" fmla="*/ 72 h 84"/>
                <a:gd name="T62" fmla="*/ 168 w 222"/>
                <a:gd name="T63" fmla="*/ 78 h 84"/>
                <a:gd name="T64" fmla="*/ 162 w 222"/>
                <a:gd name="T65" fmla="*/ 78 h 84"/>
                <a:gd name="T66" fmla="*/ 162 w 222"/>
                <a:gd name="T67" fmla="*/ 84 h 84"/>
                <a:gd name="T68" fmla="*/ 156 w 222"/>
                <a:gd name="T69" fmla="*/ 84 h 84"/>
                <a:gd name="T70" fmla="*/ 66 w 222"/>
                <a:gd name="T71" fmla="*/ 72 h 84"/>
                <a:gd name="T72" fmla="*/ 24 w 222"/>
                <a:gd name="T73" fmla="*/ 66 h 84"/>
                <a:gd name="T74" fmla="*/ 24 w 222"/>
                <a:gd name="T75" fmla="*/ 60 h 84"/>
                <a:gd name="T76" fmla="*/ 0 w 222"/>
                <a:gd name="T77"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 h="84">
                  <a:moveTo>
                    <a:pt x="0" y="60"/>
                  </a:moveTo>
                  <a:lnTo>
                    <a:pt x="6" y="30"/>
                  </a:lnTo>
                  <a:lnTo>
                    <a:pt x="12" y="36"/>
                  </a:lnTo>
                  <a:lnTo>
                    <a:pt x="12" y="24"/>
                  </a:lnTo>
                  <a:lnTo>
                    <a:pt x="24" y="30"/>
                  </a:lnTo>
                  <a:lnTo>
                    <a:pt x="24" y="18"/>
                  </a:lnTo>
                  <a:lnTo>
                    <a:pt x="24" y="0"/>
                  </a:lnTo>
                  <a:lnTo>
                    <a:pt x="30" y="0"/>
                  </a:lnTo>
                  <a:lnTo>
                    <a:pt x="60" y="6"/>
                  </a:lnTo>
                  <a:lnTo>
                    <a:pt x="66" y="6"/>
                  </a:lnTo>
                  <a:lnTo>
                    <a:pt x="72" y="12"/>
                  </a:lnTo>
                  <a:lnTo>
                    <a:pt x="108" y="12"/>
                  </a:lnTo>
                  <a:lnTo>
                    <a:pt x="210" y="30"/>
                  </a:lnTo>
                  <a:lnTo>
                    <a:pt x="222" y="30"/>
                  </a:lnTo>
                  <a:lnTo>
                    <a:pt x="216" y="36"/>
                  </a:lnTo>
                  <a:lnTo>
                    <a:pt x="210" y="36"/>
                  </a:lnTo>
                  <a:lnTo>
                    <a:pt x="210" y="42"/>
                  </a:lnTo>
                  <a:lnTo>
                    <a:pt x="210" y="48"/>
                  </a:lnTo>
                  <a:lnTo>
                    <a:pt x="204" y="48"/>
                  </a:lnTo>
                  <a:lnTo>
                    <a:pt x="204" y="42"/>
                  </a:lnTo>
                  <a:lnTo>
                    <a:pt x="198" y="48"/>
                  </a:lnTo>
                  <a:lnTo>
                    <a:pt x="198" y="54"/>
                  </a:lnTo>
                  <a:lnTo>
                    <a:pt x="192" y="54"/>
                  </a:lnTo>
                  <a:lnTo>
                    <a:pt x="186" y="54"/>
                  </a:lnTo>
                  <a:lnTo>
                    <a:pt x="180" y="54"/>
                  </a:lnTo>
                  <a:lnTo>
                    <a:pt x="180" y="60"/>
                  </a:lnTo>
                  <a:lnTo>
                    <a:pt x="174" y="60"/>
                  </a:lnTo>
                  <a:lnTo>
                    <a:pt x="174" y="66"/>
                  </a:lnTo>
                  <a:lnTo>
                    <a:pt x="174" y="72"/>
                  </a:lnTo>
                  <a:lnTo>
                    <a:pt x="168" y="78"/>
                  </a:lnTo>
                  <a:lnTo>
                    <a:pt x="168" y="72"/>
                  </a:lnTo>
                  <a:lnTo>
                    <a:pt x="168" y="78"/>
                  </a:lnTo>
                  <a:lnTo>
                    <a:pt x="162" y="78"/>
                  </a:lnTo>
                  <a:lnTo>
                    <a:pt x="162" y="84"/>
                  </a:lnTo>
                  <a:lnTo>
                    <a:pt x="156" y="84"/>
                  </a:lnTo>
                  <a:lnTo>
                    <a:pt x="66" y="72"/>
                  </a:lnTo>
                  <a:lnTo>
                    <a:pt x="24" y="66"/>
                  </a:lnTo>
                  <a:lnTo>
                    <a:pt x="24" y="60"/>
                  </a:lnTo>
                  <a:lnTo>
                    <a:pt x="0"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43" name="Freeform 1471"/>
            <p:cNvSpPr>
              <a:spLocks/>
            </p:cNvSpPr>
            <p:nvPr/>
          </p:nvSpPr>
          <p:spPr bwMode="auto">
            <a:xfrm>
              <a:off x="1938" y="1986"/>
              <a:ext cx="48" cy="78"/>
            </a:xfrm>
            <a:custGeom>
              <a:avLst/>
              <a:gdLst>
                <a:gd name="T0" fmla="*/ 0 w 48"/>
                <a:gd name="T1" fmla="*/ 78 h 78"/>
                <a:gd name="T2" fmla="*/ 0 w 48"/>
                <a:gd name="T3" fmla="*/ 54 h 78"/>
                <a:gd name="T4" fmla="*/ 6 w 48"/>
                <a:gd name="T5" fmla="*/ 42 h 78"/>
                <a:gd name="T6" fmla="*/ 6 w 48"/>
                <a:gd name="T7" fmla="*/ 36 h 78"/>
                <a:gd name="T8" fmla="*/ 0 w 48"/>
                <a:gd name="T9" fmla="*/ 36 h 78"/>
                <a:gd name="T10" fmla="*/ 0 w 48"/>
                <a:gd name="T11" fmla="*/ 24 h 78"/>
                <a:gd name="T12" fmla="*/ 0 w 48"/>
                <a:gd name="T13" fmla="*/ 18 h 78"/>
                <a:gd name="T14" fmla="*/ 6 w 48"/>
                <a:gd name="T15" fmla="*/ 12 h 78"/>
                <a:gd name="T16" fmla="*/ 0 w 48"/>
                <a:gd name="T17" fmla="*/ 6 h 78"/>
                <a:gd name="T18" fmla="*/ 0 w 48"/>
                <a:gd name="T19" fmla="*/ 0 h 78"/>
                <a:gd name="T20" fmla="*/ 48 w 48"/>
                <a:gd name="T21" fmla="*/ 6 h 78"/>
                <a:gd name="T22" fmla="*/ 42 w 48"/>
                <a:gd name="T23" fmla="*/ 24 h 78"/>
                <a:gd name="T24" fmla="*/ 42 w 48"/>
                <a:gd name="T25" fmla="*/ 30 h 78"/>
                <a:gd name="T26" fmla="*/ 36 w 48"/>
                <a:gd name="T27" fmla="*/ 24 h 78"/>
                <a:gd name="T28" fmla="*/ 30 w 48"/>
                <a:gd name="T29" fmla="*/ 30 h 78"/>
                <a:gd name="T30" fmla="*/ 24 w 48"/>
                <a:gd name="T31" fmla="*/ 78 h 78"/>
                <a:gd name="T32" fmla="*/ 0 w 48"/>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78">
                  <a:moveTo>
                    <a:pt x="0" y="78"/>
                  </a:moveTo>
                  <a:lnTo>
                    <a:pt x="0" y="54"/>
                  </a:lnTo>
                  <a:lnTo>
                    <a:pt x="6" y="42"/>
                  </a:lnTo>
                  <a:lnTo>
                    <a:pt x="6" y="36"/>
                  </a:lnTo>
                  <a:lnTo>
                    <a:pt x="0" y="36"/>
                  </a:lnTo>
                  <a:lnTo>
                    <a:pt x="0" y="24"/>
                  </a:lnTo>
                  <a:lnTo>
                    <a:pt x="0" y="18"/>
                  </a:lnTo>
                  <a:lnTo>
                    <a:pt x="6" y="12"/>
                  </a:lnTo>
                  <a:lnTo>
                    <a:pt x="0" y="6"/>
                  </a:lnTo>
                  <a:lnTo>
                    <a:pt x="0" y="0"/>
                  </a:lnTo>
                  <a:lnTo>
                    <a:pt x="48" y="6"/>
                  </a:lnTo>
                  <a:lnTo>
                    <a:pt x="42" y="24"/>
                  </a:lnTo>
                  <a:lnTo>
                    <a:pt x="42" y="30"/>
                  </a:lnTo>
                  <a:lnTo>
                    <a:pt x="36" y="24"/>
                  </a:lnTo>
                  <a:lnTo>
                    <a:pt x="30" y="30"/>
                  </a:lnTo>
                  <a:lnTo>
                    <a:pt x="24" y="78"/>
                  </a:lnTo>
                  <a:lnTo>
                    <a:pt x="0"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44" name="Freeform 1472"/>
            <p:cNvSpPr>
              <a:spLocks/>
            </p:cNvSpPr>
            <p:nvPr/>
          </p:nvSpPr>
          <p:spPr bwMode="auto">
            <a:xfrm>
              <a:off x="1434" y="1914"/>
              <a:ext cx="126" cy="78"/>
            </a:xfrm>
            <a:custGeom>
              <a:avLst/>
              <a:gdLst>
                <a:gd name="T0" fmla="*/ 84 w 126"/>
                <a:gd name="T1" fmla="*/ 78 h 78"/>
                <a:gd name="T2" fmla="*/ 72 w 126"/>
                <a:gd name="T3" fmla="*/ 78 h 78"/>
                <a:gd name="T4" fmla="*/ 66 w 126"/>
                <a:gd name="T5" fmla="*/ 78 h 78"/>
                <a:gd name="T6" fmla="*/ 54 w 126"/>
                <a:gd name="T7" fmla="*/ 72 h 78"/>
                <a:gd name="T8" fmla="*/ 60 w 126"/>
                <a:gd name="T9" fmla="*/ 72 h 78"/>
                <a:gd name="T10" fmla="*/ 42 w 126"/>
                <a:gd name="T11" fmla="*/ 66 h 78"/>
                <a:gd name="T12" fmla="*/ 42 w 126"/>
                <a:gd name="T13" fmla="*/ 60 h 78"/>
                <a:gd name="T14" fmla="*/ 36 w 126"/>
                <a:gd name="T15" fmla="*/ 54 h 78"/>
                <a:gd name="T16" fmla="*/ 36 w 126"/>
                <a:gd name="T17" fmla="*/ 60 h 78"/>
                <a:gd name="T18" fmla="*/ 0 w 126"/>
                <a:gd name="T19" fmla="*/ 48 h 78"/>
                <a:gd name="T20" fmla="*/ 6 w 126"/>
                <a:gd name="T21" fmla="*/ 0 h 78"/>
                <a:gd name="T22" fmla="*/ 126 w 126"/>
                <a:gd name="T23" fmla="*/ 18 h 78"/>
                <a:gd name="T24" fmla="*/ 126 w 126"/>
                <a:gd name="T25" fmla="*/ 36 h 78"/>
                <a:gd name="T26" fmla="*/ 126 w 126"/>
                <a:gd name="T27" fmla="*/ 48 h 78"/>
                <a:gd name="T28" fmla="*/ 114 w 126"/>
                <a:gd name="T29" fmla="*/ 42 h 78"/>
                <a:gd name="T30" fmla="*/ 114 w 126"/>
                <a:gd name="T31" fmla="*/ 54 h 78"/>
                <a:gd name="T32" fmla="*/ 108 w 126"/>
                <a:gd name="T33" fmla="*/ 48 h 78"/>
                <a:gd name="T34" fmla="*/ 102 w 126"/>
                <a:gd name="T35" fmla="*/ 78 h 78"/>
                <a:gd name="T36" fmla="*/ 84 w 126"/>
                <a:gd name="T37" fmla="*/ 72 h 78"/>
                <a:gd name="T38" fmla="*/ 84 w 126"/>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78">
                  <a:moveTo>
                    <a:pt x="84" y="78"/>
                  </a:moveTo>
                  <a:lnTo>
                    <a:pt x="72" y="78"/>
                  </a:lnTo>
                  <a:lnTo>
                    <a:pt x="66" y="78"/>
                  </a:lnTo>
                  <a:lnTo>
                    <a:pt x="54" y="72"/>
                  </a:lnTo>
                  <a:lnTo>
                    <a:pt x="60" y="72"/>
                  </a:lnTo>
                  <a:lnTo>
                    <a:pt x="42" y="66"/>
                  </a:lnTo>
                  <a:lnTo>
                    <a:pt x="42" y="60"/>
                  </a:lnTo>
                  <a:lnTo>
                    <a:pt x="36" y="54"/>
                  </a:lnTo>
                  <a:lnTo>
                    <a:pt x="36" y="60"/>
                  </a:lnTo>
                  <a:lnTo>
                    <a:pt x="0" y="48"/>
                  </a:lnTo>
                  <a:lnTo>
                    <a:pt x="6" y="0"/>
                  </a:lnTo>
                  <a:lnTo>
                    <a:pt x="126" y="18"/>
                  </a:lnTo>
                  <a:lnTo>
                    <a:pt x="126" y="36"/>
                  </a:lnTo>
                  <a:lnTo>
                    <a:pt x="126" y="48"/>
                  </a:lnTo>
                  <a:lnTo>
                    <a:pt x="114" y="42"/>
                  </a:lnTo>
                  <a:lnTo>
                    <a:pt x="114" y="54"/>
                  </a:lnTo>
                  <a:lnTo>
                    <a:pt x="108" y="48"/>
                  </a:lnTo>
                  <a:lnTo>
                    <a:pt x="102" y="78"/>
                  </a:lnTo>
                  <a:lnTo>
                    <a:pt x="84" y="72"/>
                  </a:lnTo>
                  <a:lnTo>
                    <a:pt x="84" y="7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45" name="Freeform 1473"/>
            <p:cNvSpPr>
              <a:spLocks/>
            </p:cNvSpPr>
            <p:nvPr/>
          </p:nvSpPr>
          <p:spPr bwMode="auto">
            <a:xfrm>
              <a:off x="3366" y="2022"/>
              <a:ext cx="36" cy="30"/>
            </a:xfrm>
            <a:custGeom>
              <a:avLst/>
              <a:gdLst>
                <a:gd name="T0" fmla="*/ 36 w 36"/>
                <a:gd name="T1" fmla="*/ 24 h 30"/>
                <a:gd name="T2" fmla="*/ 36 w 36"/>
                <a:gd name="T3" fmla="*/ 30 h 30"/>
                <a:gd name="T4" fmla="*/ 0 w 36"/>
                <a:gd name="T5" fmla="*/ 30 h 30"/>
                <a:gd name="T6" fmla="*/ 0 w 36"/>
                <a:gd name="T7" fmla="*/ 24 h 30"/>
                <a:gd name="T8" fmla="*/ 0 w 36"/>
                <a:gd name="T9" fmla="*/ 18 h 30"/>
                <a:gd name="T10" fmla="*/ 0 w 36"/>
                <a:gd name="T11" fmla="*/ 12 h 30"/>
                <a:gd name="T12" fmla="*/ 0 w 36"/>
                <a:gd name="T13" fmla="*/ 6 h 30"/>
                <a:gd name="T14" fmla="*/ 36 w 36"/>
                <a:gd name="T15" fmla="*/ 0 h 30"/>
                <a:gd name="T16" fmla="*/ 36 w 36"/>
                <a:gd name="T1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36" y="24"/>
                  </a:moveTo>
                  <a:lnTo>
                    <a:pt x="36" y="30"/>
                  </a:lnTo>
                  <a:lnTo>
                    <a:pt x="0" y="30"/>
                  </a:lnTo>
                  <a:lnTo>
                    <a:pt x="0" y="24"/>
                  </a:lnTo>
                  <a:lnTo>
                    <a:pt x="0" y="18"/>
                  </a:lnTo>
                  <a:lnTo>
                    <a:pt x="0" y="12"/>
                  </a:lnTo>
                  <a:lnTo>
                    <a:pt x="0" y="6"/>
                  </a:lnTo>
                  <a:lnTo>
                    <a:pt x="36" y="0"/>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46" name="Freeform 1474"/>
            <p:cNvSpPr>
              <a:spLocks/>
            </p:cNvSpPr>
            <p:nvPr/>
          </p:nvSpPr>
          <p:spPr bwMode="auto">
            <a:xfrm>
              <a:off x="3672" y="1998"/>
              <a:ext cx="30" cy="24"/>
            </a:xfrm>
            <a:custGeom>
              <a:avLst/>
              <a:gdLst>
                <a:gd name="T0" fmla="*/ 6 w 30"/>
                <a:gd name="T1" fmla="*/ 24 h 24"/>
                <a:gd name="T2" fmla="*/ 6 w 30"/>
                <a:gd name="T3" fmla="*/ 18 h 24"/>
                <a:gd name="T4" fmla="*/ 0 w 30"/>
                <a:gd name="T5" fmla="*/ 12 h 24"/>
                <a:gd name="T6" fmla="*/ 6 w 30"/>
                <a:gd name="T7" fmla="*/ 12 h 24"/>
                <a:gd name="T8" fmla="*/ 6 w 30"/>
                <a:gd name="T9" fmla="*/ 6 h 24"/>
                <a:gd name="T10" fmla="*/ 12 w 30"/>
                <a:gd name="T11" fmla="*/ 6 h 24"/>
                <a:gd name="T12" fmla="*/ 12 w 30"/>
                <a:gd name="T13" fmla="*/ 0 h 24"/>
                <a:gd name="T14" fmla="*/ 24 w 30"/>
                <a:gd name="T15" fmla="*/ 0 h 24"/>
                <a:gd name="T16" fmla="*/ 30 w 30"/>
                <a:gd name="T17" fmla="*/ 0 h 24"/>
                <a:gd name="T18" fmla="*/ 30 w 30"/>
                <a:gd name="T19" fmla="*/ 6 h 24"/>
                <a:gd name="T20" fmla="*/ 30 w 30"/>
                <a:gd name="T21" fmla="*/ 12 h 24"/>
                <a:gd name="T22" fmla="*/ 24 w 30"/>
                <a:gd name="T23" fmla="*/ 18 h 24"/>
                <a:gd name="T24" fmla="*/ 18 w 30"/>
                <a:gd name="T25" fmla="*/ 18 h 24"/>
                <a:gd name="T26" fmla="*/ 18 w 30"/>
                <a:gd name="T27" fmla="*/ 24 h 24"/>
                <a:gd name="T28" fmla="*/ 12 w 30"/>
                <a:gd name="T29" fmla="*/ 24 h 24"/>
                <a:gd name="T30" fmla="*/ 6 w 30"/>
                <a:gd name="T31" fmla="*/ 24 h 24"/>
                <a:gd name="T32" fmla="*/ 6 w 30"/>
                <a:gd name="T33" fmla="*/ 18 h 24"/>
                <a:gd name="T34" fmla="*/ 6 w 30"/>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4">
                  <a:moveTo>
                    <a:pt x="6" y="24"/>
                  </a:moveTo>
                  <a:lnTo>
                    <a:pt x="6" y="18"/>
                  </a:lnTo>
                  <a:lnTo>
                    <a:pt x="0" y="12"/>
                  </a:lnTo>
                  <a:lnTo>
                    <a:pt x="6" y="12"/>
                  </a:lnTo>
                  <a:lnTo>
                    <a:pt x="6" y="6"/>
                  </a:lnTo>
                  <a:lnTo>
                    <a:pt x="12" y="6"/>
                  </a:lnTo>
                  <a:lnTo>
                    <a:pt x="12" y="0"/>
                  </a:lnTo>
                  <a:lnTo>
                    <a:pt x="24" y="0"/>
                  </a:lnTo>
                  <a:lnTo>
                    <a:pt x="30" y="0"/>
                  </a:lnTo>
                  <a:lnTo>
                    <a:pt x="30" y="6"/>
                  </a:lnTo>
                  <a:lnTo>
                    <a:pt x="30" y="12"/>
                  </a:lnTo>
                  <a:lnTo>
                    <a:pt x="24" y="18"/>
                  </a:lnTo>
                  <a:lnTo>
                    <a:pt x="18" y="18"/>
                  </a:lnTo>
                  <a:lnTo>
                    <a:pt x="18" y="24"/>
                  </a:lnTo>
                  <a:lnTo>
                    <a:pt x="12" y="24"/>
                  </a:lnTo>
                  <a:lnTo>
                    <a:pt x="6" y="24"/>
                  </a:lnTo>
                  <a:lnTo>
                    <a:pt x="6" y="18"/>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47" name="Freeform 1475"/>
            <p:cNvSpPr>
              <a:spLocks/>
            </p:cNvSpPr>
            <p:nvPr/>
          </p:nvSpPr>
          <p:spPr bwMode="auto">
            <a:xfrm>
              <a:off x="3264" y="2034"/>
              <a:ext cx="42" cy="42"/>
            </a:xfrm>
            <a:custGeom>
              <a:avLst/>
              <a:gdLst>
                <a:gd name="T0" fmla="*/ 30 w 42"/>
                <a:gd name="T1" fmla="*/ 42 h 42"/>
                <a:gd name="T2" fmla="*/ 24 w 42"/>
                <a:gd name="T3" fmla="*/ 42 h 42"/>
                <a:gd name="T4" fmla="*/ 0 w 42"/>
                <a:gd name="T5" fmla="*/ 24 h 42"/>
                <a:gd name="T6" fmla="*/ 12 w 42"/>
                <a:gd name="T7" fmla="*/ 12 h 42"/>
                <a:gd name="T8" fmla="*/ 6 w 42"/>
                <a:gd name="T9" fmla="*/ 6 h 42"/>
                <a:gd name="T10" fmla="*/ 12 w 42"/>
                <a:gd name="T11" fmla="*/ 0 h 42"/>
                <a:gd name="T12" fmla="*/ 18 w 42"/>
                <a:gd name="T13" fmla="*/ 0 h 42"/>
                <a:gd name="T14" fmla="*/ 24 w 42"/>
                <a:gd name="T15" fmla="*/ 6 h 42"/>
                <a:gd name="T16" fmla="*/ 30 w 42"/>
                <a:gd name="T17" fmla="*/ 6 h 42"/>
                <a:gd name="T18" fmla="*/ 36 w 42"/>
                <a:gd name="T19" fmla="*/ 12 h 42"/>
                <a:gd name="T20" fmla="*/ 42 w 42"/>
                <a:gd name="T21" fmla="*/ 12 h 42"/>
                <a:gd name="T22" fmla="*/ 42 w 42"/>
                <a:gd name="T23" fmla="*/ 18 h 42"/>
                <a:gd name="T24" fmla="*/ 42 w 42"/>
                <a:gd name="T25" fmla="*/ 24 h 42"/>
                <a:gd name="T26" fmla="*/ 36 w 42"/>
                <a:gd name="T27" fmla="*/ 30 h 42"/>
                <a:gd name="T28" fmla="*/ 30 w 42"/>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2">
                  <a:moveTo>
                    <a:pt x="30" y="42"/>
                  </a:moveTo>
                  <a:lnTo>
                    <a:pt x="24" y="42"/>
                  </a:lnTo>
                  <a:lnTo>
                    <a:pt x="0" y="24"/>
                  </a:lnTo>
                  <a:lnTo>
                    <a:pt x="12" y="12"/>
                  </a:lnTo>
                  <a:lnTo>
                    <a:pt x="6" y="6"/>
                  </a:lnTo>
                  <a:lnTo>
                    <a:pt x="12" y="0"/>
                  </a:lnTo>
                  <a:lnTo>
                    <a:pt x="18" y="0"/>
                  </a:lnTo>
                  <a:lnTo>
                    <a:pt x="24" y="6"/>
                  </a:lnTo>
                  <a:lnTo>
                    <a:pt x="30" y="6"/>
                  </a:lnTo>
                  <a:lnTo>
                    <a:pt x="36" y="12"/>
                  </a:lnTo>
                  <a:lnTo>
                    <a:pt x="42" y="12"/>
                  </a:lnTo>
                  <a:lnTo>
                    <a:pt x="42" y="18"/>
                  </a:lnTo>
                  <a:lnTo>
                    <a:pt x="42" y="24"/>
                  </a:lnTo>
                  <a:lnTo>
                    <a:pt x="36" y="30"/>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48" name="Freeform 1476"/>
            <p:cNvSpPr>
              <a:spLocks/>
            </p:cNvSpPr>
            <p:nvPr/>
          </p:nvSpPr>
          <p:spPr bwMode="auto">
            <a:xfrm>
              <a:off x="3804" y="1980"/>
              <a:ext cx="42" cy="42"/>
            </a:xfrm>
            <a:custGeom>
              <a:avLst/>
              <a:gdLst>
                <a:gd name="T0" fmla="*/ 42 w 42"/>
                <a:gd name="T1" fmla="*/ 12 h 42"/>
                <a:gd name="T2" fmla="*/ 42 w 42"/>
                <a:gd name="T3" fmla="*/ 18 h 42"/>
                <a:gd name="T4" fmla="*/ 42 w 42"/>
                <a:gd name="T5" fmla="*/ 24 h 42"/>
                <a:gd name="T6" fmla="*/ 36 w 42"/>
                <a:gd name="T7" fmla="*/ 18 h 42"/>
                <a:gd name="T8" fmla="*/ 36 w 42"/>
                <a:gd name="T9" fmla="*/ 24 h 42"/>
                <a:gd name="T10" fmla="*/ 30 w 42"/>
                <a:gd name="T11" fmla="*/ 18 h 42"/>
                <a:gd name="T12" fmla="*/ 30 w 42"/>
                <a:gd name="T13" fmla="*/ 24 h 42"/>
                <a:gd name="T14" fmla="*/ 24 w 42"/>
                <a:gd name="T15" fmla="*/ 30 h 42"/>
                <a:gd name="T16" fmla="*/ 18 w 42"/>
                <a:gd name="T17" fmla="*/ 36 h 42"/>
                <a:gd name="T18" fmla="*/ 24 w 42"/>
                <a:gd name="T19" fmla="*/ 36 h 42"/>
                <a:gd name="T20" fmla="*/ 24 w 42"/>
                <a:gd name="T21" fmla="*/ 42 h 42"/>
                <a:gd name="T22" fmla="*/ 18 w 42"/>
                <a:gd name="T23" fmla="*/ 42 h 42"/>
                <a:gd name="T24" fmla="*/ 18 w 42"/>
                <a:gd name="T25" fmla="*/ 36 h 42"/>
                <a:gd name="T26" fmla="*/ 12 w 42"/>
                <a:gd name="T27" fmla="*/ 30 h 42"/>
                <a:gd name="T28" fmla="*/ 6 w 42"/>
                <a:gd name="T29" fmla="*/ 30 h 42"/>
                <a:gd name="T30" fmla="*/ 0 w 42"/>
                <a:gd name="T31" fmla="*/ 30 h 42"/>
                <a:gd name="T32" fmla="*/ 0 w 42"/>
                <a:gd name="T33" fmla="*/ 24 h 42"/>
                <a:gd name="T34" fmla="*/ 6 w 42"/>
                <a:gd name="T35" fmla="*/ 18 h 42"/>
                <a:gd name="T36" fmla="*/ 6 w 42"/>
                <a:gd name="T37" fmla="*/ 12 h 42"/>
                <a:gd name="T38" fmla="*/ 6 w 42"/>
                <a:gd name="T39" fmla="*/ 6 h 42"/>
                <a:gd name="T40" fmla="*/ 12 w 42"/>
                <a:gd name="T41" fmla="*/ 6 h 42"/>
                <a:gd name="T42" fmla="*/ 18 w 42"/>
                <a:gd name="T43" fmla="*/ 0 h 42"/>
                <a:gd name="T44" fmla="*/ 18 w 42"/>
                <a:gd name="T45" fmla="*/ 6 h 42"/>
                <a:gd name="T46" fmla="*/ 24 w 42"/>
                <a:gd name="T47" fmla="*/ 6 h 42"/>
                <a:gd name="T48" fmla="*/ 30 w 42"/>
                <a:gd name="T49" fmla="*/ 12 h 42"/>
                <a:gd name="T50" fmla="*/ 30 w 42"/>
                <a:gd name="T51" fmla="*/ 6 h 42"/>
                <a:gd name="T52" fmla="*/ 36 w 42"/>
                <a:gd name="T53" fmla="*/ 12 h 42"/>
                <a:gd name="T54" fmla="*/ 36 w 42"/>
                <a:gd name="T55" fmla="*/ 6 h 42"/>
                <a:gd name="T56" fmla="*/ 36 w 42"/>
                <a:gd name="T57" fmla="*/ 12 h 42"/>
                <a:gd name="T58" fmla="*/ 42 w 42"/>
                <a:gd name="T5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2">
                  <a:moveTo>
                    <a:pt x="42" y="12"/>
                  </a:moveTo>
                  <a:lnTo>
                    <a:pt x="42" y="18"/>
                  </a:lnTo>
                  <a:lnTo>
                    <a:pt x="42" y="24"/>
                  </a:lnTo>
                  <a:lnTo>
                    <a:pt x="36" y="18"/>
                  </a:lnTo>
                  <a:lnTo>
                    <a:pt x="36" y="24"/>
                  </a:lnTo>
                  <a:lnTo>
                    <a:pt x="30" y="18"/>
                  </a:lnTo>
                  <a:lnTo>
                    <a:pt x="30" y="24"/>
                  </a:lnTo>
                  <a:lnTo>
                    <a:pt x="24" y="30"/>
                  </a:lnTo>
                  <a:lnTo>
                    <a:pt x="18" y="36"/>
                  </a:lnTo>
                  <a:lnTo>
                    <a:pt x="24" y="36"/>
                  </a:lnTo>
                  <a:lnTo>
                    <a:pt x="24" y="42"/>
                  </a:lnTo>
                  <a:lnTo>
                    <a:pt x="18" y="42"/>
                  </a:lnTo>
                  <a:lnTo>
                    <a:pt x="18" y="36"/>
                  </a:lnTo>
                  <a:lnTo>
                    <a:pt x="12" y="30"/>
                  </a:lnTo>
                  <a:lnTo>
                    <a:pt x="6" y="30"/>
                  </a:lnTo>
                  <a:lnTo>
                    <a:pt x="0" y="30"/>
                  </a:lnTo>
                  <a:lnTo>
                    <a:pt x="0" y="24"/>
                  </a:lnTo>
                  <a:lnTo>
                    <a:pt x="6" y="18"/>
                  </a:lnTo>
                  <a:lnTo>
                    <a:pt x="6" y="12"/>
                  </a:lnTo>
                  <a:lnTo>
                    <a:pt x="6" y="6"/>
                  </a:lnTo>
                  <a:lnTo>
                    <a:pt x="12" y="6"/>
                  </a:lnTo>
                  <a:lnTo>
                    <a:pt x="18" y="0"/>
                  </a:lnTo>
                  <a:lnTo>
                    <a:pt x="18" y="6"/>
                  </a:lnTo>
                  <a:lnTo>
                    <a:pt x="24" y="6"/>
                  </a:lnTo>
                  <a:lnTo>
                    <a:pt x="30" y="12"/>
                  </a:lnTo>
                  <a:lnTo>
                    <a:pt x="30" y="6"/>
                  </a:lnTo>
                  <a:lnTo>
                    <a:pt x="36" y="12"/>
                  </a:lnTo>
                  <a:lnTo>
                    <a:pt x="36" y="6"/>
                  </a:lnTo>
                  <a:lnTo>
                    <a:pt x="36" y="12"/>
                  </a:lnTo>
                  <a:lnTo>
                    <a:pt x="4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49" name="Freeform 1477"/>
            <p:cNvSpPr>
              <a:spLocks/>
            </p:cNvSpPr>
            <p:nvPr/>
          </p:nvSpPr>
          <p:spPr bwMode="auto">
            <a:xfrm>
              <a:off x="3618" y="1998"/>
              <a:ext cx="36" cy="36"/>
            </a:xfrm>
            <a:custGeom>
              <a:avLst/>
              <a:gdLst>
                <a:gd name="T0" fmla="*/ 12 w 36"/>
                <a:gd name="T1" fmla="*/ 36 h 36"/>
                <a:gd name="T2" fmla="*/ 6 w 36"/>
                <a:gd name="T3" fmla="*/ 30 h 36"/>
                <a:gd name="T4" fmla="*/ 6 w 36"/>
                <a:gd name="T5" fmla="*/ 24 h 36"/>
                <a:gd name="T6" fmla="*/ 0 w 36"/>
                <a:gd name="T7" fmla="*/ 24 h 36"/>
                <a:gd name="T8" fmla="*/ 0 w 36"/>
                <a:gd name="T9" fmla="*/ 18 h 36"/>
                <a:gd name="T10" fmla="*/ 0 w 36"/>
                <a:gd name="T11" fmla="*/ 12 h 36"/>
                <a:gd name="T12" fmla="*/ 12 w 36"/>
                <a:gd name="T13" fmla="*/ 6 h 36"/>
                <a:gd name="T14" fmla="*/ 24 w 36"/>
                <a:gd name="T15" fmla="*/ 6 h 36"/>
                <a:gd name="T16" fmla="*/ 36 w 36"/>
                <a:gd name="T17" fmla="*/ 0 h 36"/>
                <a:gd name="T18" fmla="*/ 36 w 36"/>
                <a:gd name="T19" fmla="*/ 6 h 36"/>
                <a:gd name="T20" fmla="*/ 30 w 36"/>
                <a:gd name="T21" fmla="*/ 6 h 36"/>
                <a:gd name="T22" fmla="*/ 30 w 36"/>
                <a:gd name="T23" fmla="*/ 12 h 36"/>
                <a:gd name="T24" fmla="*/ 30 w 36"/>
                <a:gd name="T25" fmla="*/ 18 h 36"/>
                <a:gd name="T26" fmla="*/ 30 w 36"/>
                <a:gd name="T27" fmla="*/ 24 h 36"/>
                <a:gd name="T28" fmla="*/ 24 w 36"/>
                <a:gd name="T29" fmla="*/ 24 h 36"/>
                <a:gd name="T30" fmla="*/ 30 w 36"/>
                <a:gd name="T31" fmla="*/ 24 h 36"/>
                <a:gd name="T32" fmla="*/ 24 w 36"/>
                <a:gd name="T33" fmla="*/ 30 h 36"/>
                <a:gd name="T34" fmla="*/ 18 w 36"/>
                <a:gd name="T35" fmla="*/ 36 h 36"/>
                <a:gd name="T36" fmla="*/ 12 w 36"/>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6">
                  <a:moveTo>
                    <a:pt x="12" y="36"/>
                  </a:moveTo>
                  <a:lnTo>
                    <a:pt x="6" y="30"/>
                  </a:lnTo>
                  <a:lnTo>
                    <a:pt x="6" y="24"/>
                  </a:lnTo>
                  <a:lnTo>
                    <a:pt x="0" y="24"/>
                  </a:lnTo>
                  <a:lnTo>
                    <a:pt x="0" y="18"/>
                  </a:lnTo>
                  <a:lnTo>
                    <a:pt x="0" y="12"/>
                  </a:lnTo>
                  <a:lnTo>
                    <a:pt x="12" y="6"/>
                  </a:lnTo>
                  <a:lnTo>
                    <a:pt x="24" y="6"/>
                  </a:lnTo>
                  <a:lnTo>
                    <a:pt x="36" y="0"/>
                  </a:lnTo>
                  <a:lnTo>
                    <a:pt x="36" y="6"/>
                  </a:lnTo>
                  <a:lnTo>
                    <a:pt x="30" y="6"/>
                  </a:lnTo>
                  <a:lnTo>
                    <a:pt x="30" y="12"/>
                  </a:lnTo>
                  <a:lnTo>
                    <a:pt x="30" y="18"/>
                  </a:lnTo>
                  <a:lnTo>
                    <a:pt x="30" y="24"/>
                  </a:lnTo>
                  <a:lnTo>
                    <a:pt x="24" y="24"/>
                  </a:lnTo>
                  <a:lnTo>
                    <a:pt x="30" y="24"/>
                  </a:lnTo>
                  <a:lnTo>
                    <a:pt x="24" y="30"/>
                  </a:lnTo>
                  <a:lnTo>
                    <a:pt x="18" y="36"/>
                  </a:lnTo>
                  <a:lnTo>
                    <a:pt x="1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50" name="Freeform 1478"/>
            <p:cNvSpPr>
              <a:spLocks/>
            </p:cNvSpPr>
            <p:nvPr/>
          </p:nvSpPr>
          <p:spPr bwMode="auto">
            <a:xfrm>
              <a:off x="3738" y="1986"/>
              <a:ext cx="30" cy="30"/>
            </a:xfrm>
            <a:custGeom>
              <a:avLst/>
              <a:gdLst>
                <a:gd name="T0" fmla="*/ 30 w 30"/>
                <a:gd name="T1" fmla="*/ 30 h 30"/>
                <a:gd name="T2" fmla="*/ 24 w 30"/>
                <a:gd name="T3" fmla="*/ 30 h 30"/>
                <a:gd name="T4" fmla="*/ 18 w 30"/>
                <a:gd name="T5" fmla="*/ 30 h 30"/>
                <a:gd name="T6" fmla="*/ 12 w 30"/>
                <a:gd name="T7" fmla="*/ 30 h 30"/>
                <a:gd name="T8" fmla="*/ 6 w 30"/>
                <a:gd name="T9" fmla="*/ 30 h 30"/>
                <a:gd name="T10" fmla="*/ 6 w 30"/>
                <a:gd name="T11" fmla="*/ 24 h 30"/>
                <a:gd name="T12" fmla="*/ 0 w 30"/>
                <a:gd name="T13" fmla="*/ 30 h 30"/>
                <a:gd name="T14" fmla="*/ 0 w 30"/>
                <a:gd name="T15" fmla="*/ 24 h 30"/>
                <a:gd name="T16" fmla="*/ 6 w 30"/>
                <a:gd name="T17" fmla="*/ 24 h 30"/>
                <a:gd name="T18" fmla="*/ 0 w 30"/>
                <a:gd name="T19" fmla="*/ 18 h 30"/>
                <a:gd name="T20" fmla="*/ 6 w 30"/>
                <a:gd name="T21" fmla="*/ 12 h 30"/>
                <a:gd name="T22" fmla="*/ 18 w 30"/>
                <a:gd name="T23" fmla="*/ 0 h 30"/>
                <a:gd name="T24" fmla="*/ 30 w 30"/>
                <a:gd name="T25" fmla="*/ 18 h 30"/>
                <a:gd name="T26" fmla="*/ 30 w 30"/>
                <a:gd name="T27" fmla="*/ 24 h 30"/>
                <a:gd name="T28" fmla="*/ 24 w 30"/>
                <a:gd name="T29" fmla="*/ 30 h 30"/>
                <a:gd name="T30" fmla="*/ 30 w 30"/>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30" y="30"/>
                  </a:moveTo>
                  <a:lnTo>
                    <a:pt x="24" y="30"/>
                  </a:lnTo>
                  <a:lnTo>
                    <a:pt x="18" y="30"/>
                  </a:lnTo>
                  <a:lnTo>
                    <a:pt x="12" y="30"/>
                  </a:lnTo>
                  <a:lnTo>
                    <a:pt x="6" y="30"/>
                  </a:lnTo>
                  <a:lnTo>
                    <a:pt x="6" y="24"/>
                  </a:lnTo>
                  <a:lnTo>
                    <a:pt x="0" y="30"/>
                  </a:lnTo>
                  <a:lnTo>
                    <a:pt x="0" y="24"/>
                  </a:lnTo>
                  <a:lnTo>
                    <a:pt x="6" y="24"/>
                  </a:lnTo>
                  <a:lnTo>
                    <a:pt x="0" y="18"/>
                  </a:lnTo>
                  <a:lnTo>
                    <a:pt x="6" y="12"/>
                  </a:lnTo>
                  <a:lnTo>
                    <a:pt x="18" y="0"/>
                  </a:lnTo>
                  <a:lnTo>
                    <a:pt x="30" y="18"/>
                  </a:lnTo>
                  <a:lnTo>
                    <a:pt x="30" y="24"/>
                  </a:lnTo>
                  <a:lnTo>
                    <a:pt x="24" y="30"/>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51" name="Freeform 1479"/>
            <p:cNvSpPr>
              <a:spLocks/>
            </p:cNvSpPr>
            <p:nvPr/>
          </p:nvSpPr>
          <p:spPr bwMode="auto">
            <a:xfrm>
              <a:off x="4308" y="1896"/>
              <a:ext cx="36" cy="30"/>
            </a:xfrm>
            <a:custGeom>
              <a:avLst/>
              <a:gdLst>
                <a:gd name="T0" fmla="*/ 30 w 36"/>
                <a:gd name="T1" fmla="*/ 30 h 30"/>
                <a:gd name="T2" fmla="*/ 12 w 36"/>
                <a:gd name="T3" fmla="*/ 18 h 30"/>
                <a:gd name="T4" fmla="*/ 6 w 36"/>
                <a:gd name="T5" fmla="*/ 18 h 30"/>
                <a:gd name="T6" fmla="*/ 0 w 36"/>
                <a:gd name="T7" fmla="*/ 18 h 30"/>
                <a:gd name="T8" fmla="*/ 0 w 36"/>
                <a:gd name="T9" fmla="*/ 12 h 30"/>
                <a:gd name="T10" fmla="*/ 0 w 36"/>
                <a:gd name="T11" fmla="*/ 6 h 30"/>
                <a:gd name="T12" fmla="*/ 0 w 36"/>
                <a:gd name="T13" fmla="*/ 0 h 30"/>
                <a:gd name="T14" fmla="*/ 6 w 36"/>
                <a:gd name="T15" fmla="*/ 6 h 30"/>
                <a:gd name="T16" fmla="*/ 12 w 36"/>
                <a:gd name="T17" fmla="*/ 6 h 30"/>
                <a:gd name="T18" fmla="*/ 12 w 36"/>
                <a:gd name="T19" fmla="*/ 12 h 30"/>
                <a:gd name="T20" fmla="*/ 18 w 36"/>
                <a:gd name="T21" fmla="*/ 12 h 30"/>
                <a:gd name="T22" fmla="*/ 24 w 36"/>
                <a:gd name="T23" fmla="*/ 12 h 30"/>
                <a:gd name="T24" fmla="*/ 30 w 36"/>
                <a:gd name="T25" fmla="*/ 18 h 30"/>
                <a:gd name="T26" fmla="*/ 30 w 36"/>
                <a:gd name="T27" fmla="*/ 24 h 30"/>
                <a:gd name="T28" fmla="*/ 36 w 36"/>
                <a:gd name="T29" fmla="*/ 24 h 30"/>
                <a:gd name="T30" fmla="*/ 30 w 36"/>
                <a:gd name="T31" fmla="*/ 24 h 30"/>
                <a:gd name="T32" fmla="*/ 30 w 36"/>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0">
                  <a:moveTo>
                    <a:pt x="30" y="30"/>
                  </a:moveTo>
                  <a:lnTo>
                    <a:pt x="12" y="18"/>
                  </a:lnTo>
                  <a:lnTo>
                    <a:pt x="6" y="18"/>
                  </a:lnTo>
                  <a:lnTo>
                    <a:pt x="0" y="18"/>
                  </a:lnTo>
                  <a:lnTo>
                    <a:pt x="0" y="12"/>
                  </a:lnTo>
                  <a:lnTo>
                    <a:pt x="0" y="6"/>
                  </a:lnTo>
                  <a:lnTo>
                    <a:pt x="0" y="0"/>
                  </a:lnTo>
                  <a:lnTo>
                    <a:pt x="6" y="6"/>
                  </a:lnTo>
                  <a:lnTo>
                    <a:pt x="12" y="6"/>
                  </a:lnTo>
                  <a:lnTo>
                    <a:pt x="12" y="12"/>
                  </a:lnTo>
                  <a:lnTo>
                    <a:pt x="18" y="12"/>
                  </a:lnTo>
                  <a:lnTo>
                    <a:pt x="24" y="12"/>
                  </a:lnTo>
                  <a:lnTo>
                    <a:pt x="30" y="18"/>
                  </a:lnTo>
                  <a:lnTo>
                    <a:pt x="30" y="24"/>
                  </a:lnTo>
                  <a:lnTo>
                    <a:pt x="36" y="24"/>
                  </a:lnTo>
                  <a:lnTo>
                    <a:pt x="30" y="24"/>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52" name="Freeform 1480"/>
            <p:cNvSpPr>
              <a:spLocks/>
            </p:cNvSpPr>
            <p:nvPr/>
          </p:nvSpPr>
          <p:spPr bwMode="auto">
            <a:xfrm>
              <a:off x="810" y="1776"/>
              <a:ext cx="60" cy="36"/>
            </a:xfrm>
            <a:custGeom>
              <a:avLst/>
              <a:gdLst>
                <a:gd name="T0" fmla="*/ 0 w 60"/>
                <a:gd name="T1" fmla="*/ 12 h 36"/>
                <a:gd name="T2" fmla="*/ 0 w 60"/>
                <a:gd name="T3" fmla="*/ 6 h 36"/>
                <a:gd name="T4" fmla="*/ 0 w 60"/>
                <a:gd name="T5" fmla="*/ 0 h 36"/>
                <a:gd name="T6" fmla="*/ 6 w 60"/>
                <a:gd name="T7" fmla="*/ 0 h 36"/>
                <a:gd name="T8" fmla="*/ 30 w 60"/>
                <a:gd name="T9" fmla="*/ 0 h 36"/>
                <a:gd name="T10" fmla="*/ 48 w 60"/>
                <a:gd name="T11" fmla="*/ 12 h 36"/>
                <a:gd name="T12" fmla="*/ 54 w 60"/>
                <a:gd name="T13" fmla="*/ 6 h 36"/>
                <a:gd name="T14" fmla="*/ 60 w 60"/>
                <a:gd name="T15" fmla="*/ 6 h 36"/>
                <a:gd name="T16" fmla="*/ 60 w 60"/>
                <a:gd name="T17" fmla="*/ 12 h 36"/>
                <a:gd name="T18" fmla="*/ 60 w 60"/>
                <a:gd name="T19" fmla="*/ 18 h 36"/>
                <a:gd name="T20" fmla="*/ 60 w 60"/>
                <a:gd name="T21" fmla="*/ 24 h 36"/>
                <a:gd name="T22" fmla="*/ 54 w 60"/>
                <a:gd name="T23" fmla="*/ 30 h 36"/>
                <a:gd name="T24" fmla="*/ 60 w 60"/>
                <a:gd name="T25" fmla="*/ 30 h 36"/>
                <a:gd name="T26" fmla="*/ 54 w 60"/>
                <a:gd name="T27" fmla="*/ 36 h 36"/>
                <a:gd name="T28" fmla="*/ 24 w 60"/>
                <a:gd name="T29" fmla="*/ 36 h 36"/>
                <a:gd name="T30" fmla="*/ 18 w 60"/>
                <a:gd name="T31" fmla="*/ 30 h 36"/>
                <a:gd name="T32" fmla="*/ 24 w 60"/>
                <a:gd name="T33" fmla="*/ 30 h 36"/>
                <a:gd name="T34" fmla="*/ 18 w 60"/>
                <a:gd name="T35" fmla="*/ 24 h 36"/>
                <a:gd name="T36" fmla="*/ 12 w 60"/>
                <a:gd name="T37" fmla="*/ 24 h 36"/>
                <a:gd name="T38" fmla="*/ 12 w 60"/>
                <a:gd name="T39" fmla="*/ 18 h 36"/>
                <a:gd name="T40" fmla="*/ 6 w 60"/>
                <a:gd name="T41" fmla="*/ 12 h 36"/>
                <a:gd name="T42" fmla="*/ 0 w 60"/>
                <a:gd name="T4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6">
                  <a:moveTo>
                    <a:pt x="0" y="12"/>
                  </a:moveTo>
                  <a:lnTo>
                    <a:pt x="0" y="6"/>
                  </a:lnTo>
                  <a:lnTo>
                    <a:pt x="0" y="0"/>
                  </a:lnTo>
                  <a:lnTo>
                    <a:pt x="6" y="0"/>
                  </a:lnTo>
                  <a:lnTo>
                    <a:pt x="30" y="0"/>
                  </a:lnTo>
                  <a:lnTo>
                    <a:pt x="48" y="12"/>
                  </a:lnTo>
                  <a:lnTo>
                    <a:pt x="54" y="6"/>
                  </a:lnTo>
                  <a:lnTo>
                    <a:pt x="60" y="6"/>
                  </a:lnTo>
                  <a:lnTo>
                    <a:pt x="60" y="12"/>
                  </a:lnTo>
                  <a:lnTo>
                    <a:pt x="60" y="18"/>
                  </a:lnTo>
                  <a:lnTo>
                    <a:pt x="60" y="24"/>
                  </a:lnTo>
                  <a:lnTo>
                    <a:pt x="54" y="30"/>
                  </a:lnTo>
                  <a:lnTo>
                    <a:pt x="60" y="30"/>
                  </a:lnTo>
                  <a:lnTo>
                    <a:pt x="54" y="36"/>
                  </a:lnTo>
                  <a:lnTo>
                    <a:pt x="24" y="36"/>
                  </a:lnTo>
                  <a:lnTo>
                    <a:pt x="18" y="30"/>
                  </a:lnTo>
                  <a:lnTo>
                    <a:pt x="24" y="30"/>
                  </a:lnTo>
                  <a:lnTo>
                    <a:pt x="18" y="24"/>
                  </a:lnTo>
                  <a:lnTo>
                    <a:pt x="12" y="24"/>
                  </a:lnTo>
                  <a:lnTo>
                    <a:pt x="12" y="18"/>
                  </a:lnTo>
                  <a:lnTo>
                    <a:pt x="6" y="12"/>
                  </a:lnTo>
                  <a:lnTo>
                    <a:pt x="0" y="1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53" name="Freeform 1481"/>
            <p:cNvSpPr>
              <a:spLocks/>
            </p:cNvSpPr>
            <p:nvPr/>
          </p:nvSpPr>
          <p:spPr bwMode="auto">
            <a:xfrm>
              <a:off x="2748" y="2052"/>
              <a:ext cx="48" cy="60"/>
            </a:xfrm>
            <a:custGeom>
              <a:avLst/>
              <a:gdLst>
                <a:gd name="T0" fmla="*/ 0 w 48"/>
                <a:gd name="T1" fmla="*/ 60 h 60"/>
                <a:gd name="T2" fmla="*/ 0 w 48"/>
                <a:gd name="T3" fmla="*/ 12 h 60"/>
                <a:gd name="T4" fmla="*/ 0 w 48"/>
                <a:gd name="T5" fmla="*/ 0 h 60"/>
                <a:gd name="T6" fmla="*/ 24 w 48"/>
                <a:gd name="T7" fmla="*/ 0 h 60"/>
                <a:gd name="T8" fmla="*/ 48 w 48"/>
                <a:gd name="T9" fmla="*/ 0 h 60"/>
                <a:gd name="T10" fmla="*/ 48 w 48"/>
                <a:gd name="T11" fmla="*/ 48 h 60"/>
                <a:gd name="T12" fmla="*/ 48 w 48"/>
                <a:gd name="T13" fmla="*/ 60 h 60"/>
                <a:gd name="T14" fmla="*/ 0 w 48"/>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0" y="60"/>
                  </a:moveTo>
                  <a:lnTo>
                    <a:pt x="0" y="12"/>
                  </a:lnTo>
                  <a:lnTo>
                    <a:pt x="0" y="0"/>
                  </a:lnTo>
                  <a:lnTo>
                    <a:pt x="24" y="0"/>
                  </a:lnTo>
                  <a:lnTo>
                    <a:pt x="48" y="0"/>
                  </a:lnTo>
                  <a:lnTo>
                    <a:pt x="48" y="48"/>
                  </a:lnTo>
                  <a:lnTo>
                    <a:pt x="48" y="60"/>
                  </a:lnTo>
                  <a:lnTo>
                    <a:pt x="0"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54" name="Freeform 1482"/>
            <p:cNvSpPr>
              <a:spLocks/>
            </p:cNvSpPr>
            <p:nvPr/>
          </p:nvSpPr>
          <p:spPr bwMode="auto">
            <a:xfrm>
              <a:off x="4104" y="1938"/>
              <a:ext cx="36" cy="54"/>
            </a:xfrm>
            <a:custGeom>
              <a:avLst/>
              <a:gdLst>
                <a:gd name="T0" fmla="*/ 18 w 36"/>
                <a:gd name="T1" fmla="*/ 48 h 54"/>
                <a:gd name="T2" fmla="*/ 18 w 36"/>
                <a:gd name="T3" fmla="*/ 54 h 54"/>
                <a:gd name="T4" fmla="*/ 6 w 36"/>
                <a:gd name="T5" fmla="*/ 54 h 54"/>
                <a:gd name="T6" fmla="*/ 12 w 36"/>
                <a:gd name="T7" fmla="*/ 48 h 54"/>
                <a:gd name="T8" fmla="*/ 0 w 36"/>
                <a:gd name="T9" fmla="*/ 42 h 54"/>
                <a:gd name="T10" fmla="*/ 0 w 36"/>
                <a:gd name="T11" fmla="*/ 36 h 54"/>
                <a:gd name="T12" fmla="*/ 0 w 36"/>
                <a:gd name="T13" fmla="*/ 24 h 54"/>
                <a:gd name="T14" fmla="*/ 0 w 36"/>
                <a:gd name="T15" fmla="*/ 18 h 54"/>
                <a:gd name="T16" fmla="*/ 6 w 36"/>
                <a:gd name="T17" fmla="*/ 12 h 54"/>
                <a:gd name="T18" fmla="*/ 6 w 36"/>
                <a:gd name="T19" fmla="*/ 6 h 54"/>
                <a:gd name="T20" fmla="*/ 6 w 36"/>
                <a:gd name="T21" fmla="*/ 0 h 54"/>
                <a:gd name="T22" fmla="*/ 36 w 36"/>
                <a:gd name="T23" fmla="*/ 12 h 54"/>
                <a:gd name="T24" fmla="*/ 36 w 36"/>
                <a:gd name="T25" fmla="*/ 18 h 54"/>
                <a:gd name="T26" fmla="*/ 36 w 36"/>
                <a:gd name="T27" fmla="*/ 24 h 54"/>
                <a:gd name="T28" fmla="*/ 30 w 36"/>
                <a:gd name="T29" fmla="*/ 24 h 54"/>
                <a:gd name="T30" fmla="*/ 30 w 36"/>
                <a:gd name="T31" fmla="*/ 30 h 54"/>
                <a:gd name="T32" fmla="*/ 30 w 36"/>
                <a:gd name="T33" fmla="*/ 36 h 54"/>
                <a:gd name="T34" fmla="*/ 24 w 36"/>
                <a:gd name="T35" fmla="*/ 36 h 54"/>
                <a:gd name="T36" fmla="*/ 24 w 36"/>
                <a:gd name="T37" fmla="*/ 42 h 54"/>
                <a:gd name="T38" fmla="*/ 18 w 36"/>
                <a:gd name="T3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54">
                  <a:moveTo>
                    <a:pt x="18" y="48"/>
                  </a:moveTo>
                  <a:lnTo>
                    <a:pt x="18" y="54"/>
                  </a:lnTo>
                  <a:lnTo>
                    <a:pt x="6" y="54"/>
                  </a:lnTo>
                  <a:lnTo>
                    <a:pt x="12" y="48"/>
                  </a:lnTo>
                  <a:lnTo>
                    <a:pt x="0" y="42"/>
                  </a:lnTo>
                  <a:lnTo>
                    <a:pt x="0" y="36"/>
                  </a:lnTo>
                  <a:lnTo>
                    <a:pt x="0" y="24"/>
                  </a:lnTo>
                  <a:lnTo>
                    <a:pt x="0" y="18"/>
                  </a:lnTo>
                  <a:lnTo>
                    <a:pt x="6" y="12"/>
                  </a:lnTo>
                  <a:lnTo>
                    <a:pt x="6" y="6"/>
                  </a:lnTo>
                  <a:lnTo>
                    <a:pt x="6" y="0"/>
                  </a:lnTo>
                  <a:lnTo>
                    <a:pt x="36" y="12"/>
                  </a:lnTo>
                  <a:lnTo>
                    <a:pt x="36" y="18"/>
                  </a:lnTo>
                  <a:lnTo>
                    <a:pt x="36" y="24"/>
                  </a:lnTo>
                  <a:lnTo>
                    <a:pt x="30" y="24"/>
                  </a:lnTo>
                  <a:lnTo>
                    <a:pt x="30" y="30"/>
                  </a:lnTo>
                  <a:lnTo>
                    <a:pt x="30" y="36"/>
                  </a:lnTo>
                  <a:lnTo>
                    <a:pt x="24" y="36"/>
                  </a:lnTo>
                  <a:lnTo>
                    <a:pt x="24" y="42"/>
                  </a:lnTo>
                  <a:lnTo>
                    <a:pt x="1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55" name="Freeform 1483"/>
            <p:cNvSpPr>
              <a:spLocks/>
            </p:cNvSpPr>
            <p:nvPr/>
          </p:nvSpPr>
          <p:spPr bwMode="auto">
            <a:xfrm>
              <a:off x="3252" y="2040"/>
              <a:ext cx="42" cy="42"/>
            </a:xfrm>
            <a:custGeom>
              <a:avLst/>
              <a:gdLst>
                <a:gd name="T0" fmla="*/ 42 w 42"/>
                <a:gd name="T1" fmla="*/ 42 h 42"/>
                <a:gd name="T2" fmla="*/ 12 w 42"/>
                <a:gd name="T3" fmla="*/ 42 h 42"/>
                <a:gd name="T4" fmla="*/ 0 w 42"/>
                <a:gd name="T5" fmla="*/ 42 h 42"/>
                <a:gd name="T6" fmla="*/ 0 w 42"/>
                <a:gd name="T7" fmla="*/ 30 h 42"/>
                <a:gd name="T8" fmla="*/ 0 w 42"/>
                <a:gd name="T9" fmla="*/ 0 h 42"/>
                <a:gd name="T10" fmla="*/ 0 w 42"/>
                <a:gd name="T11" fmla="*/ 6 h 42"/>
                <a:gd name="T12" fmla="*/ 18 w 42"/>
                <a:gd name="T13" fmla="*/ 0 h 42"/>
                <a:gd name="T14" fmla="*/ 24 w 42"/>
                <a:gd name="T15" fmla="*/ 6 h 42"/>
                <a:gd name="T16" fmla="*/ 12 w 42"/>
                <a:gd name="T17" fmla="*/ 18 h 42"/>
                <a:gd name="T18" fmla="*/ 36 w 42"/>
                <a:gd name="T19" fmla="*/ 36 h 42"/>
                <a:gd name="T20" fmla="*/ 42 w 42"/>
                <a:gd name="T21" fmla="*/ 36 h 42"/>
                <a:gd name="T22" fmla="*/ 42 w 42"/>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2">
                  <a:moveTo>
                    <a:pt x="42" y="42"/>
                  </a:moveTo>
                  <a:lnTo>
                    <a:pt x="12" y="42"/>
                  </a:lnTo>
                  <a:lnTo>
                    <a:pt x="0" y="42"/>
                  </a:lnTo>
                  <a:lnTo>
                    <a:pt x="0" y="30"/>
                  </a:lnTo>
                  <a:lnTo>
                    <a:pt x="0" y="0"/>
                  </a:lnTo>
                  <a:lnTo>
                    <a:pt x="0" y="6"/>
                  </a:lnTo>
                  <a:lnTo>
                    <a:pt x="18" y="0"/>
                  </a:lnTo>
                  <a:lnTo>
                    <a:pt x="24" y="6"/>
                  </a:lnTo>
                  <a:lnTo>
                    <a:pt x="12" y="18"/>
                  </a:lnTo>
                  <a:lnTo>
                    <a:pt x="36" y="36"/>
                  </a:lnTo>
                  <a:lnTo>
                    <a:pt x="42" y="36"/>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56" name="Freeform 1484"/>
            <p:cNvSpPr>
              <a:spLocks/>
            </p:cNvSpPr>
            <p:nvPr/>
          </p:nvSpPr>
          <p:spPr bwMode="auto">
            <a:xfrm>
              <a:off x="858" y="1800"/>
              <a:ext cx="90" cy="84"/>
            </a:xfrm>
            <a:custGeom>
              <a:avLst/>
              <a:gdLst>
                <a:gd name="T0" fmla="*/ 6 w 90"/>
                <a:gd name="T1" fmla="*/ 42 h 84"/>
                <a:gd name="T2" fmla="*/ 30 w 90"/>
                <a:gd name="T3" fmla="*/ 30 h 84"/>
                <a:gd name="T4" fmla="*/ 36 w 90"/>
                <a:gd name="T5" fmla="*/ 30 h 84"/>
                <a:gd name="T6" fmla="*/ 42 w 90"/>
                <a:gd name="T7" fmla="*/ 30 h 84"/>
                <a:gd name="T8" fmla="*/ 48 w 90"/>
                <a:gd name="T9" fmla="*/ 30 h 84"/>
                <a:gd name="T10" fmla="*/ 54 w 90"/>
                <a:gd name="T11" fmla="*/ 30 h 84"/>
                <a:gd name="T12" fmla="*/ 60 w 90"/>
                <a:gd name="T13" fmla="*/ 0 h 84"/>
                <a:gd name="T14" fmla="*/ 78 w 90"/>
                <a:gd name="T15" fmla="*/ 30 h 84"/>
                <a:gd name="T16" fmla="*/ 90 w 90"/>
                <a:gd name="T17" fmla="*/ 54 h 84"/>
                <a:gd name="T18" fmla="*/ 42 w 90"/>
                <a:gd name="T19" fmla="*/ 66 h 84"/>
                <a:gd name="T20" fmla="*/ 42 w 90"/>
                <a:gd name="T21" fmla="*/ 72 h 84"/>
                <a:gd name="T22" fmla="*/ 18 w 90"/>
                <a:gd name="T23" fmla="*/ 84 h 84"/>
                <a:gd name="T24" fmla="*/ 12 w 90"/>
                <a:gd name="T25" fmla="*/ 78 h 84"/>
                <a:gd name="T26" fmla="*/ 6 w 90"/>
                <a:gd name="T27" fmla="*/ 78 h 84"/>
                <a:gd name="T28" fmla="*/ 0 w 90"/>
                <a:gd name="T29" fmla="*/ 78 h 84"/>
                <a:gd name="T30" fmla="*/ 6 w 90"/>
                <a:gd name="T31" fmla="*/ 72 h 84"/>
                <a:gd name="T32" fmla="*/ 0 w 90"/>
                <a:gd name="T33" fmla="*/ 72 h 84"/>
                <a:gd name="T34" fmla="*/ 0 w 90"/>
                <a:gd name="T35" fmla="*/ 66 h 84"/>
                <a:gd name="T36" fmla="*/ 6 w 90"/>
                <a:gd name="T37" fmla="*/ 66 h 84"/>
                <a:gd name="T38" fmla="*/ 6 w 90"/>
                <a:gd name="T39" fmla="*/ 60 h 84"/>
                <a:gd name="T40" fmla="*/ 6 w 90"/>
                <a:gd name="T41" fmla="*/ 54 h 84"/>
                <a:gd name="T42" fmla="*/ 6 w 90"/>
                <a:gd name="T43" fmla="*/ 48 h 84"/>
                <a:gd name="T44" fmla="*/ 6 w 90"/>
                <a:gd name="T4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84">
                  <a:moveTo>
                    <a:pt x="6" y="42"/>
                  </a:moveTo>
                  <a:lnTo>
                    <a:pt x="30" y="30"/>
                  </a:lnTo>
                  <a:lnTo>
                    <a:pt x="36" y="30"/>
                  </a:lnTo>
                  <a:lnTo>
                    <a:pt x="42" y="30"/>
                  </a:lnTo>
                  <a:lnTo>
                    <a:pt x="48" y="30"/>
                  </a:lnTo>
                  <a:lnTo>
                    <a:pt x="54" y="30"/>
                  </a:lnTo>
                  <a:lnTo>
                    <a:pt x="60" y="0"/>
                  </a:lnTo>
                  <a:lnTo>
                    <a:pt x="78" y="30"/>
                  </a:lnTo>
                  <a:lnTo>
                    <a:pt x="90" y="54"/>
                  </a:lnTo>
                  <a:lnTo>
                    <a:pt x="42" y="66"/>
                  </a:lnTo>
                  <a:lnTo>
                    <a:pt x="42" y="72"/>
                  </a:lnTo>
                  <a:lnTo>
                    <a:pt x="18" y="84"/>
                  </a:lnTo>
                  <a:lnTo>
                    <a:pt x="12" y="78"/>
                  </a:lnTo>
                  <a:lnTo>
                    <a:pt x="6" y="78"/>
                  </a:lnTo>
                  <a:lnTo>
                    <a:pt x="0" y="78"/>
                  </a:lnTo>
                  <a:lnTo>
                    <a:pt x="6" y="72"/>
                  </a:lnTo>
                  <a:lnTo>
                    <a:pt x="0" y="72"/>
                  </a:lnTo>
                  <a:lnTo>
                    <a:pt x="0" y="66"/>
                  </a:lnTo>
                  <a:lnTo>
                    <a:pt x="6" y="66"/>
                  </a:lnTo>
                  <a:lnTo>
                    <a:pt x="6" y="60"/>
                  </a:lnTo>
                  <a:lnTo>
                    <a:pt x="6" y="54"/>
                  </a:lnTo>
                  <a:lnTo>
                    <a:pt x="6" y="48"/>
                  </a:lnTo>
                  <a:lnTo>
                    <a:pt x="6"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57" name="Freeform 1485"/>
            <p:cNvSpPr>
              <a:spLocks/>
            </p:cNvSpPr>
            <p:nvPr/>
          </p:nvSpPr>
          <p:spPr bwMode="auto">
            <a:xfrm>
              <a:off x="2556" y="2046"/>
              <a:ext cx="42" cy="36"/>
            </a:xfrm>
            <a:custGeom>
              <a:avLst/>
              <a:gdLst>
                <a:gd name="T0" fmla="*/ 42 w 42"/>
                <a:gd name="T1" fmla="*/ 36 h 36"/>
                <a:gd name="T2" fmla="*/ 0 w 42"/>
                <a:gd name="T3" fmla="*/ 36 h 36"/>
                <a:gd name="T4" fmla="*/ 0 w 42"/>
                <a:gd name="T5" fmla="*/ 18 h 36"/>
                <a:gd name="T6" fmla="*/ 0 w 42"/>
                <a:gd name="T7" fmla="*/ 0 h 36"/>
                <a:gd name="T8" fmla="*/ 18 w 42"/>
                <a:gd name="T9" fmla="*/ 0 h 36"/>
                <a:gd name="T10" fmla="*/ 18 w 42"/>
                <a:gd name="T11" fmla="*/ 6 h 36"/>
                <a:gd name="T12" fmla="*/ 42 w 42"/>
                <a:gd name="T13" fmla="*/ 6 h 36"/>
                <a:gd name="T14" fmla="*/ 42 w 42"/>
                <a:gd name="T15" fmla="*/ 24 h 36"/>
                <a:gd name="T16" fmla="*/ 42 w 4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42" y="36"/>
                  </a:moveTo>
                  <a:lnTo>
                    <a:pt x="0" y="36"/>
                  </a:lnTo>
                  <a:lnTo>
                    <a:pt x="0" y="18"/>
                  </a:lnTo>
                  <a:lnTo>
                    <a:pt x="0" y="0"/>
                  </a:lnTo>
                  <a:lnTo>
                    <a:pt x="18" y="0"/>
                  </a:lnTo>
                  <a:lnTo>
                    <a:pt x="18" y="6"/>
                  </a:lnTo>
                  <a:lnTo>
                    <a:pt x="42" y="6"/>
                  </a:lnTo>
                  <a:lnTo>
                    <a:pt x="42" y="24"/>
                  </a:lnTo>
                  <a:lnTo>
                    <a:pt x="4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58" name="Freeform 1486"/>
            <p:cNvSpPr>
              <a:spLocks/>
            </p:cNvSpPr>
            <p:nvPr/>
          </p:nvSpPr>
          <p:spPr bwMode="auto">
            <a:xfrm>
              <a:off x="3024" y="2046"/>
              <a:ext cx="36" cy="30"/>
            </a:xfrm>
            <a:custGeom>
              <a:avLst/>
              <a:gdLst>
                <a:gd name="T0" fmla="*/ 30 w 36"/>
                <a:gd name="T1" fmla="*/ 30 h 30"/>
                <a:gd name="T2" fmla="*/ 0 w 36"/>
                <a:gd name="T3" fmla="*/ 30 h 30"/>
                <a:gd name="T4" fmla="*/ 0 w 36"/>
                <a:gd name="T5" fmla="*/ 18 h 30"/>
                <a:gd name="T6" fmla="*/ 6 w 36"/>
                <a:gd name="T7" fmla="*/ 18 h 30"/>
                <a:gd name="T8" fmla="*/ 6 w 36"/>
                <a:gd name="T9" fmla="*/ 0 h 30"/>
                <a:gd name="T10" fmla="*/ 36 w 36"/>
                <a:gd name="T11" fmla="*/ 0 h 30"/>
                <a:gd name="T12" fmla="*/ 36 w 36"/>
                <a:gd name="T13" fmla="*/ 18 h 30"/>
                <a:gd name="T14" fmla="*/ 30 w 36"/>
                <a:gd name="T15" fmla="*/ 18 h 30"/>
                <a:gd name="T16" fmla="*/ 30 w 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30" y="30"/>
                  </a:moveTo>
                  <a:lnTo>
                    <a:pt x="0" y="30"/>
                  </a:lnTo>
                  <a:lnTo>
                    <a:pt x="0" y="18"/>
                  </a:lnTo>
                  <a:lnTo>
                    <a:pt x="6" y="18"/>
                  </a:lnTo>
                  <a:lnTo>
                    <a:pt x="6" y="0"/>
                  </a:lnTo>
                  <a:lnTo>
                    <a:pt x="36" y="0"/>
                  </a:lnTo>
                  <a:lnTo>
                    <a:pt x="36" y="18"/>
                  </a:lnTo>
                  <a:lnTo>
                    <a:pt x="30" y="18"/>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59" name="Freeform 1487"/>
            <p:cNvSpPr>
              <a:spLocks/>
            </p:cNvSpPr>
            <p:nvPr/>
          </p:nvSpPr>
          <p:spPr bwMode="auto">
            <a:xfrm>
              <a:off x="3780" y="1986"/>
              <a:ext cx="30" cy="30"/>
            </a:xfrm>
            <a:custGeom>
              <a:avLst/>
              <a:gdLst>
                <a:gd name="T0" fmla="*/ 24 w 30"/>
                <a:gd name="T1" fmla="*/ 24 h 30"/>
                <a:gd name="T2" fmla="*/ 24 w 30"/>
                <a:gd name="T3" fmla="*/ 30 h 30"/>
                <a:gd name="T4" fmla="*/ 18 w 30"/>
                <a:gd name="T5" fmla="*/ 30 h 30"/>
                <a:gd name="T6" fmla="*/ 18 w 30"/>
                <a:gd name="T7" fmla="*/ 24 h 30"/>
                <a:gd name="T8" fmla="*/ 18 w 30"/>
                <a:gd name="T9" fmla="*/ 30 h 30"/>
                <a:gd name="T10" fmla="*/ 12 w 30"/>
                <a:gd name="T11" fmla="*/ 24 h 30"/>
                <a:gd name="T12" fmla="*/ 6 w 30"/>
                <a:gd name="T13" fmla="*/ 24 h 30"/>
                <a:gd name="T14" fmla="*/ 6 w 30"/>
                <a:gd name="T15" fmla="*/ 18 h 30"/>
                <a:gd name="T16" fmla="*/ 0 w 30"/>
                <a:gd name="T17" fmla="*/ 12 h 30"/>
                <a:gd name="T18" fmla="*/ 6 w 30"/>
                <a:gd name="T19" fmla="*/ 12 h 30"/>
                <a:gd name="T20" fmla="*/ 6 w 30"/>
                <a:gd name="T21" fmla="*/ 6 h 30"/>
                <a:gd name="T22" fmla="*/ 12 w 30"/>
                <a:gd name="T23" fmla="*/ 6 h 30"/>
                <a:gd name="T24" fmla="*/ 18 w 30"/>
                <a:gd name="T25" fmla="*/ 6 h 30"/>
                <a:gd name="T26" fmla="*/ 18 w 30"/>
                <a:gd name="T27" fmla="*/ 0 h 30"/>
                <a:gd name="T28" fmla="*/ 24 w 30"/>
                <a:gd name="T29" fmla="*/ 0 h 30"/>
                <a:gd name="T30" fmla="*/ 24 w 30"/>
                <a:gd name="T31" fmla="*/ 6 h 30"/>
                <a:gd name="T32" fmla="*/ 30 w 30"/>
                <a:gd name="T33" fmla="*/ 6 h 30"/>
                <a:gd name="T34" fmla="*/ 30 w 30"/>
                <a:gd name="T35" fmla="*/ 12 h 30"/>
                <a:gd name="T36" fmla="*/ 24 w 30"/>
                <a:gd name="T37" fmla="*/ 18 h 30"/>
                <a:gd name="T38" fmla="*/ 24 w 30"/>
                <a:gd name="T3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0">
                  <a:moveTo>
                    <a:pt x="24" y="24"/>
                  </a:moveTo>
                  <a:lnTo>
                    <a:pt x="24" y="30"/>
                  </a:lnTo>
                  <a:lnTo>
                    <a:pt x="18" y="30"/>
                  </a:lnTo>
                  <a:lnTo>
                    <a:pt x="18" y="24"/>
                  </a:lnTo>
                  <a:lnTo>
                    <a:pt x="18" y="30"/>
                  </a:lnTo>
                  <a:lnTo>
                    <a:pt x="12" y="24"/>
                  </a:lnTo>
                  <a:lnTo>
                    <a:pt x="6" y="24"/>
                  </a:lnTo>
                  <a:lnTo>
                    <a:pt x="6" y="18"/>
                  </a:lnTo>
                  <a:lnTo>
                    <a:pt x="0" y="12"/>
                  </a:lnTo>
                  <a:lnTo>
                    <a:pt x="6" y="12"/>
                  </a:lnTo>
                  <a:lnTo>
                    <a:pt x="6" y="6"/>
                  </a:lnTo>
                  <a:lnTo>
                    <a:pt x="12" y="6"/>
                  </a:lnTo>
                  <a:lnTo>
                    <a:pt x="18" y="6"/>
                  </a:lnTo>
                  <a:lnTo>
                    <a:pt x="18" y="0"/>
                  </a:lnTo>
                  <a:lnTo>
                    <a:pt x="24" y="0"/>
                  </a:lnTo>
                  <a:lnTo>
                    <a:pt x="24" y="6"/>
                  </a:lnTo>
                  <a:lnTo>
                    <a:pt x="30" y="6"/>
                  </a:lnTo>
                  <a:lnTo>
                    <a:pt x="30" y="12"/>
                  </a:lnTo>
                  <a:lnTo>
                    <a:pt x="24" y="18"/>
                  </a:lnTo>
                  <a:lnTo>
                    <a:pt x="2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60" name="Freeform 1488"/>
            <p:cNvSpPr>
              <a:spLocks/>
            </p:cNvSpPr>
            <p:nvPr/>
          </p:nvSpPr>
          <p:spPr bwMode="auto">
            <a:xfrm>
              <a:off x="2940" y="2052"/>
              <a:ext cx="48" cy="42"/>
            </a:xfrm>
            <a:custGeom>
              <a:avLst/>
              <a:gdLst>
                <a:gd name="T0" fmla="*/ 0 w 48"/>
                <a:gd name="T1" fmla="*/ 42 h 42"/>
                <a:gd name="T2" fmla="*/ 0 w 48"/>
                <a:gd name="T3" fmla="*/ 36 h 42"/>
                <a:gd name="T4" fmla="*/ 0 w 48"/>
                <a:gd name="T5" fmla="*/ 0 h 42"/>
                <a:gd name="T6" fmla="*/ 30 w 48"/>
                <a:gd name="T7" fmla="*/ 0 h 42"/>
                <a:gd name="T8" fmla="*/ 36 w 48"/>
                <a:gd name="T9" fmla="*/ 0 h 42"/>
                <a:gd name="T10" fmla="*/ 42 w 48"/>
                <a:gd name="T11" fmla="*/ 0 h 42"/>
                <a:gd name="T12" fmla="*/ 48 w 48"/>
                <a:gd name="T13" fmla="*/ 0 h 42"/>
                <a:gd name="T14" fmla="*/ 42 w 48"/>
                <a:gd name="T15" fmla="*/ 18 h 42"/>
                <a:gd name="T16" fmla="*/ 42 w 48"/>
                <a:gd name="T17" fmla="*/ 42 h 42"/>
                <a:gd name="T18" fmla="*/ 0 w 48"/>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2">
                  <a:moveTo>
                    <a:pt x="0" y="42"/>
                  </a:moveTo>
                  <a:lnTo>
                    <a:pt x="0" y="36"/>
                  </a:lnTo>
                  <a:lnTo>
                    <a:pt x="0" y="0"/>
                  </a:lnTo>
                  <a:lnTo>
                    <a:pt x="30" y="0"/>
                  </a:lnTo>
                  <a:lnTo>
                    <a:pt x="36" y="0"/>
                  </a:lnTo>
                  <a:lnTo>
                    <a:pt x="42" y="0"/>
                  </a:lnTo>
                  <a:lnTo>
                    <a:pt x="48" y="0"/>
                  </a:lnTo>
                  <a:lnTo>
                    <a:pt x="42" y="18"/>
                  </a:lnTo>
                  <a:lnTo>
                    <a:pt x="42"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61" name="Freeform 1489"/>
            <p:cNvSpPr>
              <a:spLocks/>
            </p:cNvSpPr>
            <p:nvPr/>
          </p:nvSpPr>
          <p:spPr bwMode="auto">
            <a:xfrm>
              <a:off x="3558" y="2016"/>
              <a:ext cx="42" cy="48"/>
            </a:xfrm>
            <a:custGeom>
              <a:avLst/>
              <a:gdLst>
                <a:gd name="T0" fmla="*/ 36 w 42"/>
                <a:gd name="T1" fmla="*/ 42 h 48"/>
                <a:gd name="T2" fmla="*/ 30 w 42"/>
                <a:gd name="T3" fmla="*/ 42 h 48"/>
                <a:gd name="T4" fmla="*/ 30 w 42"/>
                <a:gd name="T5" fmla="*/ 48 h 48"/>
                <a:gd name="T6" fmla="*/ 24 w 42"/>
                <a:gd name="T7" fmla="*/ 48 h 48"/>
                <a:gd name="T8" fmla="*/ 18 w 42"/>
                <a:gd name="T9" fmla="*/ 48 h 48"/>
                <a:gd name="T10" fmla="*/ 18 w 42"/>
                <a:gd name="T11" fmla="*/ 42 h 48"/>
                <a:gd name="T12" fmla="*/ 18 w 42"/>
                <a:gd name="T13" fmla="*/ 48 h 48"/>
                <a:gd name="T14" fmla="*/ 12 w 42"/>
                <a:gd name="T15" fmla="*/ 48 h 48"/>
                <a:gd name="T16" fmla="*/ 6 w 42"/>
                <a:gd name="T17" fmla="*/ 42 h 48"/>
                <a:gd name="T18" fmla="*/ 0 w 42"/>
                <a:gd name="T19" fmla="*/ 24 h 48"/>
                <a:gd name="T20" fmla="*/ 6 w 42"/>
                <a:gd name="T21" fmla="*/ 24 h 48"/>
                <a:gd name="T22" fmla="*/ 6 w 42"/>
                <a:gd name="T23" fmla="*/ 18 h 48"/>
                <a:gd name="T24" fmla="*/ 6 w 42"/>
                <a:gd name="T25" fmla="*/ 12 h 48"/>
                <a:gd name="T26" fmla="*/ 12 w 42"/>
                <a:gd name="T27" fmla="*/ 12 h 48"/>
                <a:gd name="T28" fmla="*/ 12 w 42"/>
                <a:gd name="T29" fmla="*/ 6 h 48"/>
                <a:gd name="T30" fmla="*/ 12 w 42"/>
                <a:gd name="T31" fmla="*/ 0 h 48"/>
                <a:gd name="T32" fmla="*/ 36 w 42"/>
                <a:gd name="T33" fmla="*/ 18 h 48"/>
                <a:gd name="T34" fmla="*/ 42 w 42"/>
                <a:gd name="T35" fmla="*/ 24 h 48"/>
                <a:gd name="T36" fmla="*/ 36 w 42"/>
                <a:gd name="T3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8">
                  <a:moveTo>
                    <a:pt x="36" y="42"/>
                  </a:moveTo>
                  <a:lnTo>
                    <a:pt x="30" y="42"/>
                  </a:lnTo>
                  <a:lnTo>
                    <a:pt x="30" y="48"/>
                  </a:lnTo>
                  <a:lnTo>
                    <a:pt x="24" y="48"/>
                  </a:lnTo>
                  <a:lnTo>
                    <a:pt x="18" y="48"/>
                  </a:lnTo>
                  <a:lnTo>
                    <a:pt x="18" y="42"/>
                  </a:lnTo>
                  <a:lnTo>
                    <a:pt x="18" y="48"/>
                  </a:lnTo>
                  <a:lnTo>
                    <a:pt x="12" y="48"/>
                  </a:lnTo>
                  <a:lnTo>
                    <a:pt x="6" y="42"/>
                  </a:lnTo>
                  <a:lnTo>
                    <a:pt x="0" y="24"/>
                  </a:lnTo>
                  <a:lnTo>
                    <a:pt x="6" y="24"/>
                  </a:lnTo>
                  <a:lnTo>
                    <a:pt x="6" y="18"/>
                  </a:lnTo>
                  <a:lnTo>
                    <a:pt x="6" y="12"/>
                  </a:lnTo>
                  <a:lnTo>
                    <a:pt x="12" y="12"/>
                  </a:lnTo>
                  <a:lnTo>
                    <a:pt x="12" y="6"/>
                  </a:lnTo>
                  <a:lnTo>
                    <a:pt x="12" y="0"/>
                  </a:lnTo>
                  <a:lnTo>
                    <a:pt x="36" y="18"/>
                  </a:lnTo>
                  <a:lnTo>
                    <a:pt x="42" y="24"/>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62" name="Freeform 1490"/>
            <p:cNvSpPr>
              <a:spLocks/>
            </p:cNvSpPr>
            <p:nvPr/>
          </p:nvSpPr>
          <p:spPr bwMode="auto">
            <a:xfrm>
              <a:off x="4140" y="1932"/>
              <a:ext cx="42" cy="54"/>
            </a:xfrm>
            <a:custGeom>
              <a:avLst/>
              <a:gdLst>
                <a:gd name="T0" fmla="*/ 30 w 42"/>
                <a:gd name="T1" fmla="*/ 48 h 54"/>
                <a:gd name="T2" fmla="*/ 30 w 42"/>
                <a:gd name="T3" fmla="*/ 54 h 54"/>
                <a:gd name="T4" fmla="*/ 24 w 42"/>
                <a:gd name="T5" fmla="*/ 48 h 54"/>
                <a:gd name="T6" fmla="*/ 18 w 42"/>
                <a:gd name="T7" fmla="*/ 42 h 54"/>
                <a:gd name="T8" fmla="*/ 18 w 42"/>
                <a:gd name="T9" fmla="*/ 36 h 54"/>
                <a:gd name="T10" fmla="*/ 12 w 42"/>
                <a:gd name="T11" fmla="*/ 36 h 54"/>
                <a:gd name="T12" fmla="*/ 12 w 42"/>
                <a:gd name="T13" fmla="*/ 30 h 54"/>
                <a:gd name="T14" fmla="*/ 6 w 42"/>
                <a:gd name="T15" fmla="*/ 30 h 54"/>
                <a:gd name="T16" fmla="*/ 0 w 42"/>
                <a:gd name="T17" fmla="*/ 30 h 54"/>
                <a:gd name="T18" fmla="*/ 0 w 42"/>
                <a:gd name="T19" fmla="*/ 24 h 54"/>
                <a:gd name="T20" fmla="*/ 0 w 42"/>
                <a:gd name="T21" fmla="*/ 18 h 54"/>
                <a:gd name="T22" fmla="*/ 6 w 42"/>
                <a:gd name="T23" fmla="*/ 18 h 54"/>
                <a:gd name="T24" fmla="*/ 12 w 42"/>
                <a:gd name="T25" fmla="*/ 18 h 54"/>
                <a:gd name="T26" fmla="*/ 12 w 42"/>
                <a:gd name="T27" fmla="*/ 12 h 54"/>
                <a:gd name="T28" fmla="*/ 18 w 42"/>
                <a:gd name="T29" fmla="*/ 12 h 54"/>
                <a:gd name="T30" fmla="*/ 18 w 42"/>
                <a:gd name="T31" fmla="*/ 6 h 54"/>
                <a:gd name="T32" fmla="*/ 24 w 42"/>
                <a:gd name="T33" fmla="*/ 0 h 54"/>
                <a:gd name="T34" fmla="*/ 36 w 42"/>
                <a:gd name="T35" fmla="*/ 18 h 54"/>
                <a:gd name="T36" fmla="*/ 36 w 42"/>
                <a:gd name="T37" fmla="*/ 24 h 54"/>
                <a:gd name="T38" fmla="*/ 42 w 42"/>
                <a:gd name="T39" fmla="*/ 30 h 54"/>
                <a:gd name="T40" fmla="*/ 36 w 42"/>
                <a:gd name="T41" fmla="*/ 30 h 54"/>
                <a:gd name="T42" fmla="*/ 42 w 42"/>
                <a:gd name="T43" fmla="*/ 30 h 54"/>
                <a:gd name="T44" fmla="*/ 42 w 42"/>
                <a:gd name="T45" fmla="*/ 36 h 54"/>
                <a:gd name="T46" fmla="*/ 36 w 42"/>
                <a:gd name="T47" fmla="*/ 36 h 54"/>
                <a:gd name="T48" fmla="*/ 36 w 42"/>
                <a:gd name="T49" fmla="*/ 42 h 54"/>
                <a:gd name="T50" fmla="*/ 30 w 42"/>
                <a:gd name="T51" fmla="*/ 42 h 54"/>
                <a:gd name="T52" fmla="*/ 30 w 42"/>
                <a:gd name="T5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54">
                  <a:moveTo>
                    <a:pt x="30" y="48"/>
                  </a:moveTo>
                  <a:lnTo>
                    <a:pt x="30" y="54"/>
                  </a:lnTo>
                  <a:lnTo>
                    <a:pt x="24" y="48"/>
                  </a:lnTo>
                  <a:lnTo>
                    <a:pt x="18" y="42"/>
                  </a:lnTo>
                  <a:lnTo>
                    <a:pt x="18" y="36"/>
                  </a:lnTo>
                  <a:lnTo>
                    <a:pt x="12" y="36"/>
                  </a:lnTo>
                  <a:lnTo>
                    <a:pt x="12" y="30"/>
                  </a:lnTo>
                  <a:lnTo>
                    <a:pt x="6" y="30"/>
                  </a:lnTo>
                  <a:lnTo>
                    <a:pt x="0" y="30"/>
                  </a:lnTo>
                  <a:lnTo>
                    <a:pt x="0" y="24"/>
                  </a:lnTo>
                  <a:lnTo>
                    <a:pt x="0" y="18"/>
                  </a:lnTo>
                  <a:lnTo>
                    <a:pt x="6" y="18"/>
                  </a:lnTo>
                  <a:lnTo>
                    <a:pt x="12" y="18"/>
                  </a:lnTo>
                  <a:lnTo>
                    <a:pt x="12" y="12"/>
                  </a:lnTo>
                  <a:lnTo>
                    <a:pt x="18" y="12"/>
                  </a:lnTo>
                  <a:lnTo>
                    <a:pt x="18" y="6"/>
                  </a:lnTo>
                  <a:lnTo>
                    <a:pt x="24" y="0"/>
                  </a:lnTo>
                  <a:lnTo>
                    <a:pt x="36" y="18"/>
                  </a:lnTo>
                  <a:lnTo>
                    <a:pt x="36" y="24"/>
                  </a:lnTo>
                  <a:lnTo>
                    <a:pt x="42" y="30"/>
                  </a:lnTo>
                  <a:lnTo>
                    <a:pt x="36" y="30"/>
                  </a:lnTo>
                  <a:lnTo>
                    <a:pt x="42" y="30"/>
                  </a:lnTo>
                  <a:lnTo>
                    <a:pt x="42" y="36"/>
                  </a:lnTo>
                  <a:lnTo>
                    <a:pt x="36" y="36"/>
                  </a:lnTo>
                  <a:lnTo>
                    <a:pt x="36" y="42"/>
                  </a:lnTo>
                  <a:lnTo>
                    <a:pt x="30" y="42"/>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63" name="Freeform 1491"/>
            <p:cNvSpPr>
              <a:spLocks/>
            </p:cNvSpPr>
            <p:nvPr/>
          </p:nvSpPr>
          <p:spPr bwMode="auto">
            <a:xfrm>
              <a:off x="2838" y="2052"/>
              <a:ext cx="36" cy="36"/>
            </a:xfrm>
            <a:custGeom>
              <a:avLst/>
              <a:gdLst>
                <a:gd name="T0" fmla="*/ 36 w 36"/>
                <a:gd name="T1" fmla="*/ 36 h 36"/>
                <a:gd name="T2" fmla="*/ 0 w 36"/>
                <a:gd name="T3" fmla="*/ 36 h 36"/>
                <a:gd name="T4" fmla="*/ 0 w 36"/>
                <a:gd name="T5" fmla="*/ 0 h 36"/>
                <a:gd name="T6" fmla="*/ 36 w 36"/>
                <a:gd name="T7" fmla="*/ 0 h 36"/>
                <a:gd name="T8" fmla="*/ 36 w 36"/>
                <a:gd name="T9" fmla="*/ 24 h 36"/>
                <a:gd name="T10" fmla="*/ 3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6" y="36"/>
                  </a:moveTo>
                  <a:lnTo>
                    <a:pt x="0" y="36"/>
                  </a:lnTo>
                  <a:lnTo>
                    <a:pt x="0" y="0"/>
                  </a:lnTo>
                  <a:lnTo>
                    <a:pt x="36" y="0"/>
                  </a:lnTo>
                  <a:lnTo>
                    <a:pt x="36" y="24"/>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64" name="Freeform 1492"/>
            <p:cNvSpPr>
              <a:spLocks/>
            </p:cNvSpPr>
            <p:nvPr/>
          </p:nvSpPr>
          <p:spPr bwMode="auto">
            <a:xfrm>
              <a:off x="2874" y="2052"/>
              <a:ext cx="36" cy="36"/>
            </a:xfrm>
            <a:custGeom>
              <a:avLst/>
              <a:gdLst>
                <a:gd name="T0" fmla="*/ 30 w 36"/>
                <a:gd name="T1" fmla="*/ 36 h 36"/>
                <a:gd name="T2" fmla="*/ 0 w 36"/>
                <a:gd name="T3" fmla="*/ 36 h 36"/>
                <a:gd name="T4" fmla="*/ 0 w 36"/>
                <a:gd name="T5" fmla="*/ 24 h 36"/>
                <a:gd name="T6" fmla="*/ 0 w 36"/>
                <a:gd name="T7" fmla="*/ 0 h 36"/>
                <a:gd name="T8" fmla="*/ 36 w 36"/>
                <a:gd name="T9" fmla="*/ 0 h 36"/>
                <a:gd name="T10" fmla="*/ 30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0" y="36"/>
                  </a:moveTo>
                  <a:lnTo>
                    <a:pt x="0" y="36"/>
                  </a:lnTo>
                  <a:lnTo>
                    <a:pt x="0" y="24"/>
                  </a:lnTo>
                  <a:lnTo>
                    <a:pt x="0" y="0"/>
                  </a:lnTo>
                  <a:lnTo>
                    <a:pt x="36" y="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65" name="Freeform 1493"/>
            <p:cNvSpPr>
              <a:spLocks/>
            </p:cNvSpPr>
            <p:nvPr/>
          </p:nvSpPr>
          <p:spPr bwMode="auto">
            <a:xfrm>
              <a:off x="2904" y="2052"/>
              <a:ext cx="36" cy="36"/>
            </a:xfrm>
            <a:custGeom>
              <a:avLst/>
              <a:gdLst>
                <a:gd name="T0" fmla="*/ 0 w 36"/>
                <a:gd name="T1" fmla="*/ 36 h 36"/>
                <a:gd name="T2" fmla="*/ 6 w 36"/>
                <a:gd name="T3" fmla="*/ 0 h 36"/>
                <a:gd name="T4" fmla="*/ 36 w 36"/>
                <a:gd name="T5" fmla="*/ 0 h 36"/>
                <a:gd name="T6" fmla="*/ 36 w 36"/>
                <a:gd name="T7" fmla="*/ 36 h 36"/>
                <a:gd name="T8" fmla="*/ 0 w 36"/>
                <a:gd name="T9" fmla="*/ 36 h 36"/>
              </a:gdLst>
              <a:ahLst/>
              <a:cxnLst>
                <a:cxn ang="0">
                  <a:pos x="T0" y="T1"/>
                </a:cxn>
                <a:cxn ang="0">
                  <a:pos x="T2" y="T3"/>
                </a:cxn>
                <a:cxn ang="0">
                  <a:pos x="T4" y="T5"/>
                </a:cxn>
                <a:cxn ang="0">
                  <a:pos x="T6" y="T7"/>
                </a:cxn>
                <a:cxn ang="0">
                  <a:pos x="T8" y="T9"/>
                </a:cxn>
              </a:cxnLst>
              <a:rect l="0" t="0" r="r" b="b"/>
              <a:pathLst>
                <a:path w="36" h="36">
                  <a:moveTo>
                    <a:pt x="0" y="36"/>
                  </a:moveTo>
                  <a:lnTo>
                    <a:pt x="6" y="0"/>
                  </a:lnTo>
                  <a:lnTo>
                    <a:pt x="36" y="0"/>
                  </a:lnTo>
                  <a:lnTo>
                    <a:pt x="3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66" name="Freeform 1494"/>
            <p:cNvSpPr>
              <a:spLocks noEditPoints="1"/>
            </p:cNvSpPr>
            <p:nvPr/>
          </p:nvSpPr>
          <p:spPr bwMode="auto">
            <a:xfrm>
              <a:off x="4392" y="1878"/>
              <a:ext cx="42" cy="66"/>
            </a:xfrm>
            <a:custGeom>
              <a:avLst/>
              <a:gdLst>
                <a:gd name="T0" fmla="*/ 42 w 42"/>
                <a:gd name="T1" fmla="*/ 0 h 66"/>
                <a:gd name="T2" fmla="*/ 42 w 42"/>
                <a:gd name="T3" fmla="*/ 12 h 66"/>
                <a:gd name="T4" fmla="*/ 42 w 42"/>
                <a:gd name="T5" fmla="*/ 18 h 66"/>
                <a:gd name="T6" fmla="*/ 36 w 42"/>
                <a:gd name="T7" fmla="*/ 18 h 66"/>
                <a:gd name="T8" fmla="*/ 36 w 42"/>
                <a:gd name="T9" fmla="*/ 12 h 66"/>
                <a:gd name="T10" fmla="*/ 42 w 42"/>
                <a:gd name="T11" fmla="*/ 0 h 66"/>
                <a:gd name="T12" fmla="*/ 12 w 42"/>
                <a:gd name="T13" fmla="*/ 12 h 66"/>
                <a:gd name="T14" fmla="*/ 18 w 42"/>
                <a:gd name="T15" fmla="*/ 12 h 66"/>
                <a:gd name="T16" fmla="*/ 36 w 42"/>
                <a:gd name="T17" fmla="*/ 6 h 66"/>
                <a:gd name="T18" fmla="*/ 24 w 42"/>
                <a:gd name="T19" fmla="*/ 42 h 66"/>
                <a:gd name="T20" fmla="*/ 18 w 42"/>
                <a:gd name="T21" fmla="*/ 54 h 66"/>
                <a:gd name="T22" fmla="*/ 24 w 42"/>
                <a:gd name="T23" fmla="*/ 54 h 66"/>
                <a:gd name="T24" fmla="*/ 18 w 42"/>
                <a:gd name="T25" fmla="*/ 54 h 66"/>
                <a:gd name="T26" fmla="*/ 18 w 42"/>
                <a:gd name="T27" fmla="*/ 60 h 66"/>
                <a:gd name="T28" fmla="*/ 12 w 42"/>
                <a:gd name="T29" fmla="*/ 66 h 66"/>
                <a:gd name="T30" fmla="*/ 12 w 42"/>
                <a:gd name="T31" fmla="*/ 60 h 66"/>
                <a:gd name="T32" fmla="*/ 6 w 42"/>
                <a:gd name="T33" fmla="*/ 60 h 66"/>
                <a:gd name="T34" fmla="*/ 0 w 42"/>
                <a:gd name="T35" fmla="*/ 60 h 66"/>
                <a:gd name="T36" fmla="*/ 0 w 42"/>
                <a:gd name="T37" fmla="*/ 54 h 66"/>
                <a:gd name="T38" fmla="*/ 6 w 42"/>
                <a:gd name="T39" fmla="*/ 54 h 66"/>
                <a:gd name="T40" fmla="*/ 0 w 42"/>
                <a:gd name="T41" fmla="*/ 54 h 66"/>
                <a:gd name="T42" fmla="*/ 6 w 42"/>
                <a:gd name="T43" fmla="*/ 42 h 66"/>
                <a:gd name="T44" fmla="*/ 6 w 42"/>
                <a:gd name="T45" fmla="*/ 36 h 66"/>
                <a:gd name="T46" fmla="*/ 12 w 42"/>
                <a:gd name="T47" fmla="*/ 30 h 66"/>
                <a:gd name="T48" fmla="*/ 12 w 42"/>
                <a:gd name="T49" fmla="*/ 24 h 66"/>
                <a:gd name="T50" fmla="*/ 6 w 42"/>
                <a:gd name="T51" fmla="*/ 18 h 66"/>
                <a:gd name="T52" fmla="*/ 12 w 42"/>
                <a:gd name="T53" fmla="*/ 18 h 66"/>
                <a:gd name="T54" fmla="*/ 12 w 42"/>
                <a:gd name="T5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66">
                  <a:moveTo>
                    <a:pt x="42" y="0"/>
                  </a:moveTo>
                  <a:lnTo>
                    <a:pt x="42" y="12"/>
                  </a:lnTo>
                  <a:lnTo>
                    <a:pt x="42" y="18"/>
                  </a:lnTo>
                  <a:lnTo>
                    <a:pt x="36" y="18"/>
                  </a:lnTo>
                  <a:lnTo>
                    <a:pt x="36" y="12"/>
                  </a:lnTo>
                  <a:lnTo>
                    <a:pt x="42" y="0"/>
                  </a:lnTo>
                  <a:close/>
                  <a:moveTo>
                    <a:pt x="12" y="12"/>
                  </a:moveTo>
                  <a:lnTo>
                    <a:pt x="18" y="12"/>
                  </a:lnTo>
                  <a:lnTo>
                    <a:pt x="36" y="6"/>
                  </a:lnTo>
                  <a:lnTo>
                    <a:pt x="24" y="42"/>
                  </a:lnTo>
                  <a:lnTo>
                    <a:pt x="18" y="54"/>
                  </a:lnTo>
                  <a:lnTo>
                    <a:pt x="24" y="54"/>
                  </a:lnTo>
                  <a:lnTo>
                    <a:pt x="18" y="54"/>
                  </a:lnTo>
                  <a:lnTo>
                    <a:pt x="18" y="60"/>
                  </a:lnTo>
                  <a:lnTo>
                    <a:pt x="12" y="66"/>
                  </a:lnTo>
                  <a:lnTo>
                    <a:pt x="12" y="60"/>
                  </a:lnTo>
                  <a:lnTo>
                    <a:pt x="6" y="60"/>
                  </a:lnTo>
                  <a:lnTo>
                    <a:pt x="0" y="60"/>
                  </a:lnTo>
                  <a:lnTo>
                    <a:pt x="0" y="54"/>
                  </a:lnTo>
                  <a:lnTo>
                    <a:pt x="6" y="54"/>
                  </a:lnTo>
                  <a:lnTo>
                    <a:pt x="0" y="54"/>
                  </a:lnTo>
                  <a:lnTo>
                    <a:pt x="6" y="42"/>
                  </a:lnTo>
                  <a:lnTo>
                    <a:pt x="6" y="36"/>
                  </a:lnTo>
                  <a:lnTo>
                    <a:pt x="12" y="30"/>
                  </a:lnTo>
                  <a:lnTo>
                    <a:pt x="12" y="24"/>
                  </a:lnTo>
                  <a:lnTo>
                    <a:pt x="6" y="18"/>
                  </a:lnTo>
                  <a:lnTo>
                    <a:pt x="12" y="18"/>
                  </a:lnTo>
                  <a:lnTo>
                    <a:pt x="1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67" name="Freeform 1495"/>
            <p:cNvSpPr>
              <a:spLocks/>
            </p:cNvSpPr>
            <p:nvPr/>
          </p:nvSpPr>
          <p:spPr bwMode="auto">
            <a:xfrm>
              <a:off x="4332" y="1902"/>
              <a:ext cx="30" cy="30"/>
            </a:xfrm>
            <a:custGeom>
              <a:avLst/>
              <a:gdLst>
                <a:gd name="T0" fmla="*/ 24 w 30"/>
                <a:gd name="T1" fmla="*/ 30 h 30"/>
                <a:gd name="T2" fmla="*/ 24 w 30"/>
                <a:gd name="T3" fmla="*/ 24 h 30"/>
                <a:gd name="T4" fmla="*/ 18 w 30"/>
                <a:gd name="T5" fmla="*/ 18 h 30"/>
                <a:gd name="T6" fmla="*/ 12 w 30"/>
                <a:gd name="T7" fmla="*/ 18 h 30"/>
                <a:gd name="T8" fmla="*/ 6 w 30"/>
                <a:gd name="T9" fmla="*/ 18 h 30"/>
                <a:gd name="T10" fmla="*/ 6 w 30"/>
                <a:gd name="T11" fmla="*/ 12 h 30"/>
                <a:gd name="T12" fmla="*/ 0 w 30"/>
                <a:gd name="T13" fmla="*/ 6 h 30"/>
                <a:gd name="T14" fmla="*/ 0 w 30"/>
                <a:gd name="T15" fmla="*/ 0 h 30"/>
                <a:gd name="T16" fmla="*/ 6 w 30"/>
                <a:gd name="T17" fmla="*/ 0 h 30"/>
                <a:gd name="T18" fmla="*/ 18 w 30"/>
                <a:gd name="T19" fmla="*/ 6 h 30"/>
                <a:gd name="T20" fmla="*/ 30 w 30"/>
                <a:gd name="T21" fmla="*/ 6 h 30"/>
                <a:gd name="T22" fmla="*/ 30 w 30"/>
                <a:gd name="T23" fmla="*/ 12 h 30"/>
                <a:gd name="T24" fmla="*/ 24 w 30"/>
                <a:gd name="T25" fmla="*/ 18 h 30"/>
                <a:gd name="T26" fmla="*/ 30 w 30"/>
                <a:gd name="T27" fmla="*/ 24 h 30"/>
                <a:gd name="T28" fmla="*/ 24 w 30"/>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24" y="30"/>
                  </a:moveTo>
                  <a:lnTo>
                    <a:pt x="24" y="24"/>
                  </a:lnTo>
                  <a:lnTo>
                    <a:pt x="18" y="18"/>
                  </a:lnTo>
                  <a:lnTo>
                    <a:pt x="12" y="18"/>
                  </a:lnTo>
                  <a:lnTo>
                    <a:pt x="6" y="18"/>
                  </a:lnTo>
                  <a:lnTo>
                    <a:pt x="6" y="12"/>
                  </a:lnTo>
                  <a:lnTo>
                    <a:pt x="0" y="6"/>
                  </a:lnTo>
                  <a:lnTo>
                    <a:pt x="0" y="0"/>
                  </a:lnTo>
                  <a:lnTo>
                    <a:pt x="6" y="0"/>
                  </a:lnTo>
                  <a:lnTo>
                    <a:pt x="18" y="6"/>
                  </a:lnTo>
                  <a:lnTo>
                    <a:pt x="30" y="6"/>
                  </a:lnTo>
                  <a:lnTo>
                    <a:pt x="30" y="12"/>
                  </a:lnTo>
                  <a:lnTo>
                    <a:pt x="24" y="18"/>
                  </a:lnTo>
                  <a:lnTo>
                    <a:pt x="30" y="24"/>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68" name="Freeform 1496"/>
            <p:cNvSpPr>
              <a:spLocks/>
            </p:cNvSpPr>
            <p:nvPr/>
          </p:nvSpPr>
          <p:spPr bwMode="auto">
            <a:xfrm>
              <a:off x="3906" y="1974"/>
              <a:ext cx="48" cy="42"/>
            </a:xfrm>
            <a:custGeom>
              <a:avLst/>
              <a:gdLst>
                <a:gd name="T0" fmla="*/ 48 w 48"/>
                <a:gd name="T1" fmla="*/ 18 h 42"/>
                <a:gd name="T2" fmla="*/ 42 w 48"/>
                <a:gd name="T3" fmla="*/ 24 h 42"/>
                <a:gd name="T4" fmla="*/ 36 w 48"/>
                <a:gd name="T5" fmla="*/ 24 h 42"/>
                <a:gd name="T6" fmla="*/ 42 w 48"/>
                <a:gd name="T7" fmla="*/ 30 h 42"/>
                <a:gd name="T8" fmla="*/ 36 w 48"/>
                <a:gd name="T9" fmla="*/ 30 h 42"/>
                <a:gd name="T10" fmla="*/ 36 w 48"/>
                <a:gd name="T11" fmla="*/ 36 h 42"/>
                <a:gd name="T12" fmla="*/ 30 w 48"/>
                <a:gd name="T13" fmla="*/ 36 h 42"/>
                <a:gd name="T14" fmla="*/ 24 w 48"/>
                <a:gd name="T15" fmla="*/ 36 h 42"/>
                <a:gd name="T16" fmla="*/ 18 w 48"/>
                <a:gd name="T17" fmla="*/ 36 h 42"/>
                <a:gd name="T18" fmla="*/ 18 w 48"/>
                <a:gd name="T19" fmla="*/ 42 h 42"/>
                <a:gd name="T20" fmla="*/ 18 w 48"/>
                <a:gd name="T21" fmla="*/ 36 h 42"/>
                <a:gd name="T22" fmla="*/ 12 w 48"/>
                <a:gd name="T23" fmla="*/ 36 h 42"/>
                <a:gd name="T24" fmla="*/ 12 w 48"/>
                <a:gd name="T25" fmla="*/ 30 h 42"/>
                <a:gd name="T26" fmla="*/ 6 w 48"/>
                <a:gd name="T27" fmla="*/ 30 h 42"/>
                <a:gd name="T28" fmla="*/ 12 w 48"/>
                <a:gd name="T29" fmla="*/ 30 h 42"/>
                <a:gd name="T30" fmla="*/ 6 w 48"/>
                <a:gd name="T31" fmla="*/ 24 h 42"/>
                <a:gd name="T32" fmla="*/ 6 w 48"/>
                <a:gd name="T33" fmla="*/ 18 h 42"/>
                <a:gd name="T34" fmla="*/ 0 w 48"/>
                <a:gd name="T35" fmla="*/ 12 h 42"/>
                <a:gd name="T36" fmla="*/ 0 w 48"/>
                <a:gd name="T37" fmla="*/ 6 h 42"/>
                <a:gd name="T38" fmla="*/ 12 w 48"/>
                <a:gd name="T39" fmla="*/ 0 h 42"/>
                <a:gd name="T40" fmla="*/ 18 w 48"/>
                <a:gd name="T41" fmla="*/ 0 h 42"/>
                <a:gd name="T42" fmla="*/ 18 w 48"/>
                <a:gd name="T43" fmla="*/ 6 h 42"/>
                <a:gd name="T44" fmla="*/ 24 w 48"/>
                <a:gd name="T45" fmla="*/ 6 h 42"/>
                <a:gd name="T46" fmla="*/ 30 w 48"/>
                <a:gd name="T47" fmla="*/ 6 h 42"/>
                <a:gd name="T48" fmla="*/ 36 w 48"/>
                <a:gd name="T49" fmla="*/ 12 h 42"/>
                <a:gd name="T50" fmla="*/ 30 w 48"/>
                <a:gd name="T51" fmla="*/ 12 h 42"/>
                <a:gd name="T52" fmla="*/ 36 w 48"/>
                <a:gd name="T53" fmla="*/ 18 h 42"/>
                <a:gd name="T54" fmla="*/ 42 w 48"/>
                <a:gd name="T55" fmla="*/ 18 h 42"/>
                <a:gd name="T56" fmla="*/ 48 w 48"/>
                <a:gd name="T57"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42">
                  <a:moveTo>
                    <a:pt x="48" y="18"/>
                  </a:moveTo>
                  <a:lnTo>
                    <a:pt x="42" y="24"/>
                  </a:lnTo>
                  <a:lnTo>
                    <a:pt x="36" y="24"/>
                  </a:lnTo>
                  <a:lnTo>
                    <a:pt x="42" y="30"/>
                  </a:lnTo>
                  <a:lnTo>
                    <a:pt x="36" y="30"/>
                  </a:lnTo>
                  <a:lnTo>
                    <a:pt x="36" y="36"/>
                  </a:lnTo>
                  <a:lnTo>
                    <a:pt x="30" y="36"/>
                  </a:lnTo>
                  <a:lnTo>
                    <a:pt x="24" y="36"/>
                  </a:lnTo>
                  <a:lnTo>
                    <a:pt x="18" y="36"/>
                  </a:lnTo>
                  <a:lnTo>
                    <a:pt x="18" y="42"/>
                  </a:lnTo>
                  <a:lnTo>
                    <a:pt x="18" y="36"/>
                  </a:lnTo>
                  <a:lnTo>
                    <a:pt x="12" y="36"/>
                  </a:lnTo>
                  <a:lnTo>
                    <a:pt x="12" y="30"/>
                  </a:lnTo>
                  <a:lnTo>
                    <a:pt x="6" y="30"/>
                  </a:lnTo>
                  <a:lnTo>
                    <a:pt x="12" y="30"/>
                  </a:lnTo>
                  <a:lnTo>
                    <a:pt x="6" y="24"/>
                  </a:lnTo>
                  <a:lnTo>
                    <a:pt x="6" y="18"/>
                  </a:lnTo>
                  <a:lnTo>
                    <a:pt x="0" y="12"/>
                  </a:lnTo>
                  <a:lnTo>
                    <a:pt x="0" y="6"/>
                  </a:lnTo>
                  <a:lnTo>
                    <a:pt x="12" y="0"/>
                  </a:lnTo>
                  <a:lnTo>
                    <a:pt x="18" y="0"/>
                  </a:lnTo>
                  <a:lnTo>
                    <a:pt x="18" y="6"/>
                  </a:lnTo>
                  <a:lnTo>
                    <a:pt x="24" y="6"/>
                  </a:lnTo>
                  <a:lnTo>
                    <a:pt x="30" y="6"/>
                  </a:lnTo>
                  <a:lnTo>
                    <a:pt x="36" y="12"/>
                  </a:lnTo>
                  <a:lnTo>
                    <a:pt x="30" y="12"/>
                  </a:lnTo>
                  <a:lnTo>
                    <a:pt x="36" y="18"/>
                  </a:lnTo>
                  <a:lnTo>
                    <a:pt x="42" y="18"/>
                  </a:lnTo>
                  <a:lnTo>
                    <a:pt x="4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69" name="Freeform 1497"/>
            <p:cNvSpPr>
              <a:spLocks/>
            </p:cNvSpPr>
            <p:nvPr/>
          </p:nvSpPr>
          <p:spPr bwMode="auto">
            <a:xfrm>
              <a:off x="3114" y="2052"/>
              <a:ext cx="30" cy="42"/>
            </a:xfrm>
            <a:custGeom>
              <a:avLst/>
              <a:gdLst>
                <a:gd name="T0" fmla="*/ 12 w 30"/>
                <a:gd name="T1" fmla="*/ 42 h 42"/>
                <a:gd name="T2" fmla="*/ 12 w 30"/>
                <a:gd name="T3" fmla="*/ 36 h 42"/>
                <a:gd name="T4" fmla="*/ 0 w 30"/>
                <a:gd name="T5" fmla="*/ 30 h 42"/>
                <a:gd name="T6" fmla="*/ 0 w 30"/>
                <a:gd name="T7" fmla="*/ 12 h 42"/>
                <a:gd name="T8" fmla="*/ 0 w 30"/>
                <a:gd name="T9" fmla="*/ 0 h 42"/>
                <a:gd name="T10" fmla="*/ 18 w 30"/>
                <a:gd name="T11" fmla="*/ 0 h 42"/>
                <a:gd name="T12" fmla="*/ 30 w 30"/>
                <a:gd name="T13" fmla="*/ 0 h 42"/>
                <a:gd name="T14" fmla="*/ 30 w 30"/>
                <a:gd name="T15" fmla="*/ 24 h 42"/>
                <a:gd name="T16" fmla="*/ 30 w 30"/>
                <a:gd name="T17" fmla="*/ 42 h 42"/>
                <a:gd name="T18" fmla="*/ 12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12" y="42"/>
                  </a:moveTo>
                  <a:lnTo>
                    <a:pt x="12" y="36"/>
                  </a:lnTo>
                  <a:lnTo>
                    <a:pt x="0" y="30"/>
                  </a:lnTo>
                  <a:lnTo>
                    <a:pt x="0" y="12"/>
                  </a:lnTo>
                  <a:lnTo>
                    <a:pt x="0" y="0"/>
                  </a:lnTo>
                  <a:lnTo>
                    <a:pt x="18" y="0"/>
                  </a:lnTo>
                  <a:lnTo>
                    <a:pt x="30" y="0"/>
                  </a:lnTo>
                  <a:lnTo>
                    <a:pt x="30" y="24"/>
                  </a:lnTo>
                  <a:lnTo>
                    <a:pt x="30" y="42"/>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70" name="Freeform 1498"/>
            <p:cNvSpPr>
              <a:spLocks/>
            </p:cNvSpPr>
            <p:nvPr/>
          </p:nvSpPr>
          <p:spPr bwMode="auto">
            <a:xfrm>
              <a:off x="3594" y="2016"/>
              <a:ext cx="42" cy="54"/>
            </a:xfrm>
            <a:custGeom>
              <a:avLst/>
              <a:gdLst>
                <a:gd name="T0" fmla="*/ 18 w 42"/>
                <a:gd name="T1" fmla="*/ 54 h 54"/>
                <a:gd name="T2" fmla="*/ 12 w 42"/>
                <a:gd name="T3" fmla="*/ 48 h 54"/>
                <a:gd name="T4" fmla="*/ 6 w 42"/>
                <a:gd name="T5" fmla="*/ 48 h 54"/>
                <a:gd name="T6" fmla="*/ 0 w 42"/>
                <a:gd name="T7" fmla="*/ 42 h 54"/>
                <a:gd name="T8" fmla="*/ 6 w 42"/>
                <a:gd name="T9" fmla="*/ 24 h 54"/>
                <a:gd name="T10" fmla="*/ 18 w 42"/>
                <a:gd name="T11" fmla="*/ 18 h 54"/>
                <a:gd name="T12" fmla="*/ 18 w 42"/>
                <a:gd name="T13" fmla="*/ 12 h 54"/>
                <a:gd name="T14" fmla="*/ 18 w 42"/>
                <a:gd name="T15" fmla="*/ 0 h 54"/>
                <a:gd name="T16" fmla="*/ 24 w 42"/>
                <a:gd name="T17" fmla="*/ 0 h 54"/>
                <a:gd name="T18" fmla="*/ 24 w 42"/>
                <a:gd name="T19" fmla="*/ 6 h 54"/>
                <a:gd name="T20" fmla="*/ 30 w 42"/>
                <a:gd name="T21" fmla="*/ 6 h 54"/>
                <a:gd name="T22" fmla="*/ 30 w 42"/>
                <a:gd name="T23" fmla="*/ 12 h 54"/>
                <a:gd name="T24" fmla="*/ 36 w 42"/>
                <a:gd name="T25" fmla="*/ 18 h 54"/>
                <a:gd name="T26" fmla="*/ 42 w 42"/>
                <a:gd name="T27" fmla="*/ 18 h 54"/>
                <a:gd name="T28" fmla="*/ 42 w 42"/>
                <a:gd name="T29" fmla="*/ 24 h 54"/>
                <a:gd name="T30" fmla="*/ 42 w 42"/>
                <a:gd name="T31" fmla="*/ 36 h 54"/>
                <a:gd name="T32" fmla="*/ 36 w 42"/>
                <a:gd name="T33" fmla="*/ 36 h 54"/>
                <a:gd name="T34" fmla="*/ 36 w 42"/>
                <a:gd name="T35" fmla="*/ 42 h 54"/>
                <a:gd name="T36" fmla="*/ 30 w 42"/>
                <a:gd name="T37" fmla="*/ 48 h 54"/>
                <a:gd name="T38" fmla="*/ 30 w 42"/>
                <a:gd name="T39" fmla="*/ 54 h 54"/>
                <a:gd name="T40" fmla="*/ 18 w 42"/>
                <a:gd name="T4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4">
                  <a:moveTo>
                    <a:pt x="18" y="54"/>
                  </a:moveTo>
                  <a:lnTo>
                    <a:pt x="12" y="48"/>
                  </a:lnTo>
                  <a:lnTo>
                    <a:pt x="6" y="48"/>
                  </a:lnTo>
                  <a:lnTo>
                    <a:pt x="0" y="42"/>
                  </a:lnTo>
                  <a:lnTo>
                    <a:pt x="6" y="24"/>
                  </a:lnTo>
                  <a:lnTo>
                    <a:pt x="18" y="18"/>
                  </a:lnTo>
                  <a:lnTo>
                    <a:pt x="18" y="12"/>
                  </a:lnTo>
                  <a:lnTo>
                    <a:pt x="18" y="0"/>
                  </a:lnTo>
                  <a:lnTo>
                    <a:pt x="24" y="0"/>
                  </a:lnTo>
                  <a:lnTo>
                    <a:pt x="24" y="6"/>
                  </a:lnTo>
                  <a:lnTo>
                    <a:pt x="30" y="6"/>
                  </a:lnTo>
                  <a:lnTo>
                    <a:pt x="30" y="12"/>
                  </a:lnTo>
                  <a:lnTo>
                    <a:pt x="36" y="18"/>
                  </a:lnTo>
                  <a:lnTo>
                    <a:pt x="42" y="18"/>
                  </a:lnTo>
                  <a:lnTo>
                    <a:pt x="42" y="24"/>
                  </a:lnTo>
                  <a:lnTo>
                    <a:pt x="42" y="36"/>
                  </a:lnTo>
                  <a:lnTo>
                    <a:pt x="36" y="36"/>
                  </a:lnTo>
                  <a:lnTo>
                    <a:pt x="36" y="42"/>
                  </a:lnTo>
                  <a:lnTo>
                    <a:pt x="30" y="48"/>
                  </a:lnTo>
                  <a:lnTo>
                    <a:pt x="30" y="54"/>
                  </a:lnTo>
                  <a:lnTo>
                    <a:pt x="18"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71" name="Freeform 1499"/>
            <p:cNvSpPr>
              <a:spLocks/>
            </p:cNvSpPr>
            <p:nvPr/>
          </p:nvSpPr>
          <p:spPr bwMode="auto">
            <a:xfrm>
              <a:off x="4248" y="1920"/>
              <a:ext cx="54" cy="42"/>
            </a:xfrm>
            <a:custGeom>
              <a:avLst/>
              <a:gdLst>
                <a:gd name="T0" fmla="*/ 54 w 54"/>
                <a:gd name="T1" fmla="*/ 30 h 42"/>
                <a:gd name="T2" fmla="*/ 54 w 54"/>
                <a:gd name="T3" fmla="*/ 36 h 42"/>
                <a:gd name="T4" fmla="*/ 48 w 54"/>
                <a:gd name="T5" fmla="*/ 36 h 42"/>
                <a:gd name="T6" fmla="*/ 48 w 54"/>
                <a:gd name="T7" fmla="*/ 42 h 42"/>
                <a:gd name="T8" fmla="*/ 42 w 54"/>
                <a:gd name="T9" fmla="*/ 36 h 42"/>
                <a:gd name="T10" fmla="*/ 36 w 54"/>
                <a:gd name="T11" fmla="*/ 36 h 42"/>
                <a:gd name="T12" fmla="*/ 30 w 54"/>
                <a:gd name="T13" fmla="*/ 36 h 42"/>
                <a:gd name="T14" fmla="*/ 30 w 54"/>
                <a:gd name="T15" fmla="*/ 30 h 42"/>
                <a:gd name="T16" fmla="*/ 24 w 54"/>
                <a:gd name="T17" fmla="*/ 30 h 42"/>
                <a:gd name="T18" fmla="*/ 18 w 54"/>
                <a:gd name="T19" fmla="*/ 30 h 42"/>
                <a:gd name="T20" fmla="*/ 12 w 54"/>
                <a:gd name="T21" fmla="*/ 30 h 42"/>
                <a:gd name="T22" fmla="*/ 6 w 54"/>
                <a:gd name="T23" fmla="*/ 30 h 42"/>
                <a:gd name="T24" fmla="*/ 0 w 54"/>
                <a:gd name="T25" fmla="*/ 30 h 42"/>
                <a:gd name="T26" fmla="*/ 0 w 54"/>
                <a:gd name="T27" fmla="*/ 0 h 42"/>
                <a:gd name="T28" fmla="*/ 6 w 54"/>
                <a:gd name="T29" fmla="*/ 0 h 42"/>
                <a:gd name="T30" fmla="*/ 6 w 54"/>
                <a:gd name="T31" fmla="*/ 6 h 42"/>
                <a:gd name="T32" fmla="*/ 12 w 54"/>
                <a:gd name="T33" fmla="*/ 6 h 42"/>
                <a:gd name="T34" fmla="*/ 18 w 54"/>
                <a:gd name="T35" fmla="*/ 6 h 42"/>
                <a:gd name="T36" fmla="*/ 18 w 54"/>
                <a:gd name="T37" fmla="*/ 12 h 42"/>
                <a:gd name="T38" fmla="*/ 24 w 54"/>
                <a:gd name="T39" fmla="*/ 6 h 42"/>
                <a:gd name="T40" fmla="*/ 24 w 54"/>
                <a:gd name="T41" fmla="*/ 12 h 42"/>
                <a:gd name="T42" fmla="*/ 24 w 54"/>
                <a:gd name="T43" fmla="*/ 18 h 42"/>
                <a:gd name="T44" fmla="*/ 30 w 54"/>
                <a:gd name="T45" fmla="*/ 18 h 42"/>
                <a:gd name="T46" fmla="*/ 36 w 54"/>
                <a:gd name="T47" fmla="*/ 18 h 42"/>
                <a:gd name="T48" fmla="*/ 36 w 54"/>
                <a:gd name="T49" fmla="*/ 24 h 42"/>
                <a:gd name="T50" fmla="*/ 36 w 54"/>
                <a:gd name="T51" fmla="*/ 18 h 42"/>
                <a:gd name="T52" fmla="*/ 36 w 54"/>
                <a:gd name="T53" fmla="*/ 24 h 42"/>
                <a:gd name="T54" fmla="*/ 42 w 54"/>
                <a:gd name="T55" fmla="*/ 24 h 42"/>
                <a:gd name="T56" fmla="*/ 48 w 54"/>
                <a:gd name="T57" fmla="*/ 24 h 42"/>
                <a:gd name="T58" fmla="*/ 48 w 54"/>
                <a:gd name="T59" fmla="*/ 30 h 42"/>
                <a:gd name="T60" fmla="*/ 48 w 54"/>
                <a:gd name="T61" fmla="*/ 24 h 42"/>
                <a:gd name="T62" fmla="*/ 54 w 54"/>
                <a:gd name="T63" fmla="*/ 24 h 42"/>
                <a:gd name="T64" fmla="*/ 54 w 54"/>
                <a:gd name="T65"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42">
                  <a:moveTo>
                    <a:pt x="54" y="30"/>
                  </a:moveTo>
                  <a:lnTo>
                    <a:pt x="54" y="36"/>
                  </a:lnTo>
                  <a:lnTo>
                    <a:pt x="48" y="36"/>
                  </a:lnTo>
                  <a:lnTo>
                    <a:pt x="48" y="42"/>
                  </a:lnTo>
                  <a:lnTo>
                    <a:pt x="42" y="36"/>
                  </a:lnTo>
                  <a:lnTo>
                    <a:pt x="36" y="36"/>
                  </a:lnTo>
                  <a:lnTo>
                    <a:pt x="30" y="36"/>
                  </a:lnTo>
                  <a:lnTo>
                    <a:pt x="30" y="30"/>
                  </a:lnTo>
                  <a:lnTo>
                    <a:pt x="24" y="30"/>
                  </a:lnTo>
                  <a:lnTo>
                    <a:pt x="18" y="30"/>
                  </a:lnTo>
                  <a:lnTo>
                    <a:pt x="12" y="30"/>
                  </a:lnTo>
                  <a:lnTo>
                    <a:pt x="6" y="30"/>
                  </a:lnTo>
                  <a:lnTo>
                    <a:pt x="0" y="30"/>
                  </a:lnTo>
                  <a:lnTo>
                    <a:pt x="0" y="0"/>
                  </a:lnTo>
                  <a:lnTo>
                    <a:pt x="6" y="0"/>
                  </a:lnTo>
                  <a:lnTo>
                    <a:pt x="6" y="6"/>
                  </a:lnTo>
                  <a:lnTo>
                    <a:pt x="12" y="6"/>
                  </a:lnTo>
                  <a:lnTo>
                    <a:pt x="18" y="6"/>
                  </a:lnTo>
                  <a:lnTo>
                    <a:pt x="18" y="12"/>
                  </a:lnTo>
                  <a:lnTo>
                    <a:pt x="24" y="6"/>
                  </a:lnTo>
                  <a:lnTo>
                    <a:pt x="24" y="12"/>
                  </a:lnTo>
                  <a:lnTo>
                    <a:pt x="24" y="18"/>
                  </a:lnTo>
                  <a:lnTo>
                    <a:pt x="30" y="18"/>
                  </a:lnTo>
                  <a:lnTo>
                    <a:pt x="36" y="18"/>
                  </a:lnTo>
                  <a:lnTo>
                    <a:pt x="36" y="24"/>
                  </a:lnTo>
                  <a:lnTo>
                    <a:pt x="36" y="18"/>
                  </a:lnTo>
                  <a:lnTo>
                    <a:pt x="36" y="24"/>
                  </a:lnTo>
                  <a:lnTo>
                    <a:pt x="42" y="24"/>
                  </a:lnTo>
                  <a:lnTo>
                    <a:pt x="48" y="24"/>
                  </a:lnTo>
                  <a:lnTo>
                    <a:pt x="48" y="30"/>
                  </a:lnTo>
                  <a:lnTo>
                    <a:pt x="48" y="24"/>
                  </a:lnTo>
                  <a:lnTo>
                    <a:pt x="54" y="24"/>
                  </a:lnTo>
                  <a:lnTo>
                    <a:pt x="54"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72" name="Freeform 1500"/>
            <p:cNvSpPr>
              <a:spLocks/>
            </p:cNvSpPr>
            <p:nvPr/>
          </p:nvSpPr>
          <p:spPr bwMode="auto">
            <a:xfrm>
              <a:off x="4194" y="1932"/>
              <a:ext cx="30" cy="30"/>
            </a:xfrm>
            <a:custGeom>
              <a:avLst/>
              <a:gdLst>
                <a:gd name="T0" fmla="*/ 18 w 30"/>
                <a:gd name="T1" fmla="*/ 30 h 30"/>
                <a:gd name="T2" fmla="*/ 18 w 30"/>
                <a:gd name="T3" fmla="*/ 24 h 30"/>
                <a:gd name="T4" fmla="*/ 12 w 30"/>
                <a:gd name="T5" fmla="*/ 24 h 30"/>
                <a:gd name="T6" fmla="*/ 6 w 30"/>
                <a:gd name="T7" fmla="*/ 24 h 30"/>
                <a:gd name="T8" fmla="*/ 0 w 30"/>
                <a:gd name="T9" fmla="*/ 24 h 30"/>
                <a:gd name="T10" fmla="*/ 6 w 30"/>
                <a:gd name="T11" fmla="*/ 0 h 30"/>
                <a:gd name="T12" fmla="*/ 18 w 30"/>
                <a:gd name="T13" fmla="*/ 0 h 30"/>
                <a:gd name="T14" fmla="*/ 30 w 30"/>
                <a:gd name="T15" fmla="*/ 6 h 30"/>
                <a:gd name="T16" fmla="*/ 24 w 30"/>
                <a:gd name="T17" fmla="*/ 18 h 30"/>
                <a:gd name="T18" fmla="*/ 24 w 30"/>
                <a:gd name="T19" fmla="*/ 24 h 30"/>
                <a:gd name="T20" fmla="*/ 18 w 30"/>
                <a:gd name="T21" fmla="*/ 24 h 30"/>
                <a:gd name="T22" fmla="*/ 18 w 30"/>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0">
                  <a:moveTo>
                    <a:pt x="18" y="30"/>
                  </a:moveTo>
                  <a:lnTo>
                    <a:pt x="18" y="24"/>
                  </a:lnTo>
                  <a:lnTo>
                    <a:pt x="12" y="24"/>
                  </a:lnTo>
                  <a:lnTo>
                    <a:pt x="6" y="24"/>
                  </a:lnTo>
                  <a:lnTo>
                    <a:pt x="0" y="24"/>
                  </a:lnTo>
                  <a:lnTo>
                    <a:pt x="6" y="0"/>
                  </a:lnTo>
                  <a:lnTo>
                    <a:pt x="18" y="0"/>
                  </a:lnTo>
                  <a:lnTo>
                    <a:pt x="30" y="6"/>
                  </a:lnTo>
                  <a:lnTo>
                    <a:pt x="24" y="18"/>
                  </a:lnTo>
                  <a:lnTo>
                    <a:pt x="24" y="24"/>
                  </a:lnTo>
                  <a:lnTo>
                    <a:pt x="18" y="24"/>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73" name="Freeform 1501"/>
            <p:cNvSpPr>
              <a:spLocks/>
            </p:cNvSpPr>
            <p:nvPr/>
          </p:nvSpPr>
          <p:spPr bwMode="auto">
            <a:xfrm>
              <a:off x="2094" y="2022"/>
              <a:ext cx="90" cy="72"/>
            </a:xfrm>
            <a:custGeom>
              <a:avLst/>
              <a:gdLst>
                <a:gd name="T0" fmla="*/ 0 w 90"/>
                <a:gd name="T1" fmla="*/ 42 h 72"/>
                <a:gd name="T2" fmla="*/ 0 w 90"/>
                <a:gd name="T3" fmla="*/ 36 h 72"/>
                <a:gd name="T4" fmla="*/ 0 w 90"/>
                <a:gd name="T5" fmla="*/ 30 h 72"/>
                <a:gd name="T6" fmla="*/ 6 w 90"/>
                <a:gd name="T7" fmla="*/ 30 h 72"/>
                <a:gd name="T8" fmla="*/ 6 w 90"/>
                <a:gd name="T9" fmla="*/ 24 h 72"/>
                <a:gd name="T10" fmla="*/ 6 w 90"/>
                <a:gd name="T11" fmla="*/ 18 h 72"/>
                <a:gd name="T12" fmla="*/ 6 w 90"/>
                <a:gd name="T13" fmla="*/ 12 h 72"/>
                <a:gd name="T14" fmla="*/ 12 w 90"/>
                <a:gd name="T15" fmla="*/ 6 h 72"/>
                <a:gd name="T16" fmla="*/ 18 w 90"/>
                <a:gd name="T17" fmla="*/ 6 h 72"/>
                <a:gd name="T18" fmla="*/ 18 w 90"/>
                <a:gd name="T19" fmla="*/ 12 h 72"/>
                <a:gd name="T20" fmla="*/ 24 w 90"/>
                <a:gd name="T21" fmla="*/ 6 h 72"/>
                <a:gd name="T22" fmla="*/ 30 w 90"/>
                <a:gd name="T23" fmla="*/ 0 h 72"/>
                <a:gd name="T24" fmla="*/ 30 w 90"/>
                <a:gd name="T25" fmla="*/ 6 h 72"/>
                <a:gd name="T26" fmla="*/ 36 w 90"/>
                <a:gd name="T27" fmla="*/ 6 h 72"/>
                <a:gd name="T28" fmla="*/ 36 w 90"/>
                <a:gd name="T29" fmla="*/ 12 h 72"/>
                <a:gd name="T30" fmla="*/ 42 w 90"/>
                <a:gd name="T31" fmla="*/ 18 h 72"/>
                <a:gd name="T32" fmla="*/ 66 w 90"/>
                <a:gd name="T33" fmla="*/ 18 h 72"/>
                <a:gd name="T34" fmla="*/ 90 w 90"/>
                <a:gd name="T35" fmla="*/ 30 h 72"/>
                <a:gd name="T36" fmla="*/ 84 w 90"/>
                <a:gd name="T37" fmla="*/ 30 h 72"/>
                <a:gd name="T38" fmla="*/ 72 w 90"/>
                <a:gd name="T39" fmla="*/ 48 h 72"/>
                <a:gd name="T40" fmla="*/ 66 w 90"/>
                <a:gd name="T41" fmla="*/ 54 h 72"/>
                <a:gd name="T42" fmla="*/ 60 w 90"/>
                <a:gd name="T43" fmla="*/ 60 h 72"/>
                <a:gd name="T44" fmla="*/ 60 w 90"/>
                <a:gd name="T45" fmla="*/ 66 h 72"/>
                <a:gd name="T46" fmla="*/ 54 w 90"/>
                <a:gd name="T47" fmla="*/ 66 h 72"/>
                <a:gd name="T48" fmla="*/ 48 w 90"/>
                <a:gd name="T49" fmla="*/ 66 h 72"/>
                <a:gd name="T50" fmla="*/ 42 w 90"/>
                <a:gd name="T51" fmla="*/ 66 h 72"/>
                <a:gd name="T52" fmla="*/ 36 w 90"/>
                <a:gd name="T53" fmla="*/ 66 h 72"/>
                <a:gd name="T54" fmla="*/ 36 w 90"/>
                <a:gd name="T55" fmla="*/ 72 h 72"/>
                <a:gd name="T56" fmla="*/ 24 w 90"/>
                <a:gd name="T57" fmla="*/ 72 h 72"/>
                <a:gd name="T58" fmla="*/ 24 w 90"/>
                <a:gd name="T59" fmla="*/ 66 h 72"/>
                <a:gd name="T60" fmla="*/ 24 w 90"/>
                <a:gd name="T61" fmla="*/ 60 h 72"/>
                <a:gd name="T62" fmla="*/ 24 w 90"/>
                <a:gd name="T63" fmla="*/ 54 h 72"/>
                <a:gd name="T64" fmla="*/ 24 w 90"/>
                <a:gd name="T65" fmla="*/ 48 h 72"/>
                <a:gd name="T66" fmla="*/ 24 w 90"/>
                <a:gd name="T67" fmla="*/ 42 h 72"/>
                <a:gd name="T68" fmla="*/ 18 w 90"/>
                <a:gd name="T69" fmla="*/ 42 h 72"/>
                <a:gd name="T70" fmla="*/ 18 w 90"/>
                <a:gd name="T71" fmla="*/ 36 h 72"/>
                <a:gd name="T72" fmla="*/ 6 w 90"/>
                <a:gd name="T73" fmla="*/ 42 h 72"/>
                <a:gd name="T74" fmla="*/ 0 w 90"/>
                <a:gd name="T7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72">
                  <a:moveTo>
                    <a:pt x="0" y="42"/>
                  </a:moveTo>
                  <a:lnTo>
                    <a:pt x="0" y="36"/>
                  </a:lnTo>
                  <a:lnTo>
                    <a:pt x="0" y="30"/>
                  </a:lnTo>
                  <a:lnTo>
                    <a:pt x="6" y="30"/>
                  </a:lnTo>
                  <a:lnTo>
                    <a:pt x="6" y="24"/>
                  </a:lnTo>
                  <a:lnTo>
                    <a:pt x="6" y="18"/>
                  </a:lnTo>
                  <a:lnTo>
                    <a:pt x="6" y="12"/>
                  </a:lnTo>
                  <a:lnTo>
                    <a:pt x="12" y="6"/>
                  </a:lnTo>
                  <a:lnTo>
                    <a:pt x="18" y="6"/>
                  </a:lnTo>
                  <a:lnTo>
                    <a:pt x="18" y="12"/>
                  </a:lnTo>
                  <a:lnTo>
                    <a:pt x="24" y="6"/>
                  </a:lnTo>
                  <a:lnTo>
                    <a:pt x="30" y="0"/>
                  </a:lnTo>
                  <a:lnTo>
                    <a:pt x="30" y="6"/>
                  </a:lnTo>
                  <a:lnTo>
                    <a:pt x="36" y="6"/>
                  </a:lnTo>
                  <a:lnTo>
                    <a:pt x="36" y="12"/>
                  </a:lnTo>
                  <a:lnTo>
                    <a:pt x="42" y="18"/>
                  </a:lnTo>
                  <a:lnTo>
                    <a:pt x="66" y="18"/>
                  </a:lnTo>
                  <a:lnTo>
                    <a:pt x="90" y="30"/>
                  </a:lnTo>
                  <a:lnTo>
                    <a:pt x="84" y="30"/>
                  </a:lnTo>
                  <a:lnTo>
                    <a:pt x="72" y="48"/>
                  </a:lnTo>
                  <a:lnTo>
                    <a:pt x="66" y="54"/>
                  </a:lnTo>
                  <a:lnTo>
                    <a:pt x="60" y="60"/>
                  </a:lnTo>
                  <a:lnTo>
                    <a:pt x="60" y="66"/>
                  </a:lnTo>
                  <a:lnTo>
                    <a:pt x="54" y="66"/>
                  </a:lnTo>
                  <a:lnTo>
                    <a:pt x="48" y="66"/>
                  </a:lnTo>
                  <a:lnTo>
                    <a:pt x="42" y="66"/>
                  </a:lnTo>
                  <a:lnTo>
                    <a:pt x="36" y="66"/>
                  </a:lnTo>
                  <a:lnTo>
                    <a:pt x="36" y="72"/>
                  </a:lnTo>
                  <a:lnTo>
                    <a:pt x="24" y="72"/>
                  </a:lnTo>
                  <a:lnTo>
                    <a:pt x="24" y="66"/>
                  </a:lnTo>
                  <a:lnTo>
                    <a:pt x="24" y="60"/>
                  </a:lnTo>
                  <a:lnTo>
                    <a:pt x="24" y="54"/>
                  </a:lnTo>
                  <a:lnTo>
                    <a:pt x="24" y="48"/>
                  </a:lnTo>
                  <a:lnTo>
                    <a:pt x="24" y="42"/>
                  </a:lnTo>
                  <a:lnTo>
                    <a:pt x="18" y="42"/>
                  </a:lnTo>
                  <a:lnTo>
                    <a:pt x="18" y="36"/>
                  </a:lnTo>
                  <a:lnTo>
                    <a:pt x="6"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74" name="Freeform 1502"/>
            <p:cNvSpPr>
              <a:spLocks/>
            </p:cNvSpPr>
            <p:nvPr/>
          </p:nvSpPr>
          <p:spPr bwMode="auto">
            <a:xfrm>
              <a:off x="3846" y="1986"/>
              <a:ext cx="30" cy="30"/>
            </a:xfrm>
            <a:custGeom>
              <a:avLst/>
              <a:gdLst>
                <a:gd name="T0" fmla="*/ 6 w 30"/>
                <a:gd name="T1" fmla="*/ 30 h 30"/>
                <a:gd name="T2" fmla="*/ 6 w 30"/>
                <a:gd name="T3" fmla="*/ 24 h 30"/>
                <a:gd name="T4" fmla="*/ 0 w 30"/>
                <a:gd name="T5" fmla="*/ 24 h 30"/>
                <a:gd name="T6" fmla="*/ 0 w 30"/>
                <a:gd name="T7" fmla="*/ 18 h 30"/>
                <a:gd name="T8" fmla="*/ 0 w 30"/>
                <a:gd name="T9" fmla="*/ 12 h 30"/>
                <a:gd name="T10" fmla="*/ 0 w 30"/>
                <a:gd name="T11" fmla="*/ 6 h 30"/>
                <a:gd name="T12" fmla="*/ 0 w 30"/>
                <a:gd name="T13" fmla="*/ 0 h 30"/>
                <a:gd name="T14" fmla="*/ 12 w 30"/>
                <a:gd name="T15" fmla="*/ 6 h 30"/>
                <a:gd name="T16" fmla="*/ 18 w 30"/>
                <a:gd name="T17" fmla="*/ 6 h 30"/>
                <a:gd name="T18" fmla="*/ 30 w 30"/>
                <a:gd name="T19" fmla="*/ 12 h 30"/>
                <a:gd name="T20" fmla="*/ 24 w 30"/>
                <a:gd name="T21" fmla="*/ 12 h 30"/>
                <a:gd name="T22" fmla="*/ 24 w 30"/>
                <a:gd name="T23" fmla="*/ 18 h 30"/>
                <a:gd name="T24" fmla="*/ 24 w 30"/>
                <a:gd name="T25" fmla="*/ 24 h 30"/>
                <a:gd name="T26" fmla="*/ 30 w 30"/>
                <a:gd name="T27" fmla="*/ 24 h 30"/>
                <a:gd name="T28" fmla="*/ 24 w 30"/>
                <a:gd name="T29" fmla="*/ 24 h 30"/>
                <a:gd name="T30" fmla="*/ 18 w 30"/>
                <a:gd name="T31" fmla="*/ 24 h 30"/>
                <a:gd name="T32" fmla="*/ 12 w 30"/>
                <a:gd name="T33" fmla="*/ 30 h 30"/>
                <a:gd name="T34" fmla="*/ 6 w 30"/>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6" y="30"/>
                  </a:moveTo>
                  <a:lnTo>
                    <a:pt x="6" y="24"/>
                  </a:lnTo>
                  <a:lnTo>
                    <a:pt x="0" y="24"/>
                  </a:lnTo>
                  <a:lnTo>
                    <a:pt x="0" y="18"/>
                  </a:lnTo>
                  <a:lnTo>
                    <a:pt x="0" y="12"/>
                  </a:lnTo>
                  <a:lnTo>
                    <a:pt x="0" y="6"/>
                  </a:lnTo>
                  <a:lnTo>
                    <a:pt x="0" y="0"/>
                  </a:lnTo>
                  <a:lnTo>
                    <a:pt x="12" y="6"/>
                  </a:lnTo>
                  <a:lnTo>
                    <a:pt x="18" y="6"/>
                  </a:lnTo>
                  <a:lnTo>
                    <a:pt x="30" y="12"/>
                  </a:lnTo>
                  <a:lnTo>
                    <a:pt x="24" y="12"/>
                  </a:lnTo>
                  <a:lnTo>
                    <a:pt x="24" y="18"/>
                  </a:lnTo>
                  <a:lnTo>
                    <a:pt x="24" y="24"/>
                  </a:lnTo>
                  <a:lnTo>
                    <a:pt x="30" y="24"/>
                  </a:lnTo>
                  <a:lnTo>
                    <a:pt x="24" y="24"/>
                  </a:lnTo>
                  <a:lnTo>
                    <a:pt x="18" y="24"/>
                  </a:lnTo>
                  <a:lnTo>
                    <a:pt x="12"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75" name="Freeform 1503"/>
            <p:cNvSpPr>
              <a:spLocks/>
            </p:cNvSpPr>
            <p:nvPr/>
          </p:nvSpPr>
          <p:spPr bwMode="auto">
            <a:xfrm>
              <a:off x="3714" y="2004"/>
              <a:ext cx="18" cy="30"/>
            </a:xfrm>
            <a:custGeom>
              <a:avLst/>
              <a:gdLst>
                <a:gd name="T0" fmla="*/ 12 w 18"/>
                <a:gd name="T1" fmla="*/ 24 h 30"/>
                <a:gd name="T2" fmla="*/ 12 w 18"/>
                <a:gd name="T3" fmla="*/ 30 h 30"/>
                <a:gd name="T4" fmla="*/ 6 w 18"/>
                <a:gd name="T5" fmla="*/ 24 h 30"/>
                <a:gd name="T6" fmla="*/ 6 w 18"/>
                <a:gd name="T7" fmla="*/ 18 h 30"/>
                <a:gd name="T8" fmla="*/ 0 w 18"/>
                <a:gd name="T9" fmla="*/ 24 h 30"/>
                <a:gd name="T10" fmla="*/ 0 w 18"/>
                <a:gd name="T11" fmla="*/ 18 h 30"/>
                <a:gd name="T12" fmla="*/ 0 w 18"/>
                <a:gd name="T13" fmla="*/ 0 h 30"/>
                <a:gd name="T14" fmla="*/ 18 w 18"/>
                <a:gd name="T15" fmla="*/ 6 h 30"/>
                <a:gd name="T16" fmla="*/ 18 w 18"/>
                <a:gd name="T17" fmla="*/ 12 h 30"/>
                <a:gd name="T18" fmla="*/ 18 w 18"/>
                <a:gd name="T19" fmla="*/ 18 h 30"/>
                <a:gd name="T20" fmla="*/ 12 w 18"/>
                <a:gd name="T2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0">
                  <a:moveTo>
                    <a:pt x="12" y="24"/>
                  </a:moveTo>
                  <a:lnTo>
                    <a:pt x="12" y="30"/>
                  </a:lnTo>
                  <a:lnTo>
                    <a:pt x="6" y="24"/>
                  </a:lnTo>
                  <a:lnTo>
                    <a:pt x="6" y="18"/>
                  </a:lnTo>
                  <a:lnTo>
                    <a:pt x="0" y="24"/>
                  </a:lnTo>
                  <a:lnTo>
                    <a:pt x="0" y="18"/>
                  </a:lnTo>
                  <a:lnTo>
                    <a:pt x="0" y="0"/>
                  </a:lnTo>
                  <a:lnTo>
                    <a:pt x="18" y="6"/>
                  </a:lnTo>
                  <a:lnTo>
                    <a:pt x="18" y="12"/>
                  </a:lnTo>
                  <a:lnTo>
                    <a:pt x="18" y="18"/>
                  </a:lnTo>
                  <a:lnTo>
                    <a:pt x="12"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76" name="Freeform 1504"/>
            <p:cNvSpPr>
              <a:spLocks/>
            </p:cNvSpPr>
            <p:nvPr/>
          </p:nvSpPr>
          <p:spPr bwMode="auto">
            <a:xfrm>
              <a:off x="2472" y="2052"/>
              <a:ext cx="36" cy="54"/>
            </a:xfrm>
            <a:custGeom>
              <a:avLst/>
              <a:gdLst>
                <a:gd name="T0" fmla="*/ 36 w 36"/>
                <a:gd name="T1" fmla="*/ 54 h 54"/>
                <a:gd name="T2" fmla="*/ 0 w 36"/>
                <a:gd name="T3" fmla="*/ 48 h 54"/>
                <a:gd name="T4" fmla="*/ 0 w 36"/>
                <a:gd name="T5" fmla="*/ 24 h 54"/>
                <a:gd name="T6" fmla="*/ 0 w 36"/>
                <a:gd name="T7" fmla="*/ 0 h 54"/>
                <a:gd name="T8" fmla="*/ 36 w 36"/>
                <a:gd name="T9" fmla="*/ 0 h 54"/>
                <a:gd name="T10" fmla="*/ 36 w 36"/>
                <a:gd name="T11" fmla="*/ 6 h 54"/>
                <a:gd name="T12" fmla="*/ 36 w 36"/>
                <a:gd name="T13" fmla="*/ 18 h 54"/>
                <a:gd name="T14" fmla="*/ 36 w 3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4">
                  <a:moveTo>
                    <a:pt x="36" y="54"/>
                  </a:moveTo>
                  <a:lnTo>
                    <a:pt x="0" y="48"/>
                  </a:lnTo>
                  <a:lnTo>
                    <a:pt x="0" y="24"/>
                  </a:lnTo>
                  <a:lnTo>
                    <a:pt x="0" y="0"/>
                  </a:lnTo>
                  <a:lnTo>
                    <a:pt x="36" y="0"/>
                  </a:lnTo>
                  <a:lnTo>
                    <a:pt x="36" y="6"/>
                  </a:lnTo>
                  <a:lnTo>
                    <a:pt x="36" y="18"/>
                  </a:lnTo>
                  <a:lnTo>
                    <a:pt x="3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77" name="Freeform 1505"/>
            <p:cNvSpPr>
              <a:spLocks/>
            </p:cNvSpPr>
            <p:nvPr/>
          </p:nvSpPr>
          <p:spPr bwMode="auto">
            <a:xfrm>
              <a:off x="3534" y="2022"/>
              <a:ext cx="30" cy="36"/>
            </a:xfrm>
            <a:custGeom>
              <a:avLst/>
              <a:gdLst>
                <a:gd name="T0" fmla="*/ 30 w 30"/>
                <a:gd name="T1" fmla="*/ 36 h 36"/>
                <a:gd name="T2" fmla="*/ 18 w 30"/>
                <a:gd name="T3" fmla="*/ 30 h 36"/>
                <a:gd name="T4" fmla="*/ 12 w 30"/>
                <a:gd name="T5" fmla="*/ 24 h 36"/>
                <a:gd name="T6" fmla="*/ 12 w 30"/>
                <a:gd name="T7" fmla="*/ 18 h 36"/>
                <a:gd name="T8" fmla="*/ 6 w 30"/>
                <a:gd name="T9" fmla="*/ 18 h 36"/>
                <a:gd name="T10" fmla="*/ 6 w 30"/>
                <a:gd name="T11" fmla="*/ 12 h 36"/>
                <a:gd name="T12" fmla="*/ 0 w 30"/>
                <a:gd name="T13" fmla="*/ 12 h 36"/>
                <a:gd name="T14" fmla="*/ 6 w 30"/>
                <a:gd name="T15" fmla="*/ 6 h 36"/>
                <a:gd name="T16" fmla="*/ 12 w 30"/>
                <a:gd name="T17" fmla="*/ 6 h 36"/>
                <a:gd name="T18" fmla="*/ 12 w 30"/>
                <a:gd name="T19" fmla="*/ 0 h 36"/>
                <a:gd name="T20" fmla="*/ 18 w 30"/>
                <a:gd name="T21" fmla="*/ 6 h 36"/>
                <a:gd name="T22" fmla="*/ 18 w 30"/>
                <a:gd name="T23" fmla="*/ 12 h 36"/>
                <a:gd name="T24" fmla="*/ 24 w 30"/>
                <a:gd name="T25" fmla="*/ 12 h 36"/>
                <a:gd name="T26" fmla="*/ 30 w 30"/>
                <a:gd name="T27" fmla="*/ 12 h 36"/>
                <a:gd name="T28" fmla="*/ 24 w 30"/>
                <a:gd name="T29" fmla="*/ 12 h 36"/>
                <a:gd name="T30" fmla="*/ 30 w 30"/>
                <a:gd name="T31" fmla="*/ 18 h 36"/>
                <a:gd name="T32" fmla="*/ 24 w 30"/>
                <a:gd name="T33" fmla="*/ 18 h 36"/>
                <a:gd name="T34" fmla="*/ 30 w 30"/>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30" y="36"/>
                  </a:moveTo>
                  <a:lnTo>
                    <a:pt x="18" y="30"/>
                  </a:lnTo>
                  <a:lnTo>
                    <a:pt x="12" y="24"/>
                  </a:lnTo>
                  <a:lnTo>
                    <a:pt x="12" y="18"/>
                  </a:lnTo>
                  <a:lnTo>
                    <a:pt x="6" y="18"/>
                  </a:lnTo>
                  <a:lnTo>
                    <a:pt x="6" y="12"/>
                  </a:lnTo>
                  <a:lnTo>
                    <a:pt x="0" y="12"/>
                  </a:lnTo>
                  <a:lnTo>
                    <a:pt x="6" y="6"/>
                  </a:lnTo>
                  <a:lnTo>
                    <a:pt x="12" y="6"/>
                  </a:lnTo>
                  <a:lnTo>
                    <a:pt x="12" y="0"/>
                  </a:lnTo>
                  <a:lnTo>
                    <a:pt x="18" y="6"/>
                  </a:lnTo>
                  <a:lnTo>
                    <a:pt x="18" y="12"/>
                  </a:lnTo>
                  <a:lnTo>
                    <a:pt x="24" y="12"/>
                  </a:lnTo>
                  <a:lnTo>
                    <a:pt x="30" y="12"/>
                  </a:lnTo>
                  <a:lnTo>
                    <a:pt x="24" y="12"/>
                  </a:lnTo>
                  <a:lnTo>
                    <a:pt x="30" y="18"/>
                  </a:lnTo>
                  <a:lnTo>
                    <a:pt x="24" y="18"/>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78" name="Freeform 1506"/>
            <p:cNvSpPr>
              <a:spLocks/>
            </p:cNvSpPr>
            <p:nvPr/>
          </p:nvSpPr>
          <p:spPr bwMode="auto">
            <a:xfrm>
              <a:off x="3630" y="2016"/>
              <a:ext cx="48" cy="42"/>
            </a:xfrm>
            <a:custGeom>
              <a:avLst/>
              <a:gdLst>
                <a:gd name="T0" fmla="*/ 30 w 48"/>
                <a:gd name="T1" fmla="*/ 24 h 42"/>
                <a:gd name="T2" fmla="*/ 24 w 48"/>
                <a:gd name="T3" fmla="*/ 30 h 42"/>
                <a:gd name="T4" fmla="*/ 24 w 48"/>
                <a:gd name="T5" fmla="*/ 42 h 42"/>
                <a:gd name="T6" fmla="*/ 18 w 48"/>
                <a:gd name="T7" fmla="*/ 42 h 42"/>
                <a:gd name="T8" fmla="*/ 12 w 48"/>
                <a:gd name="T9" fmla="*/ 42 h 42"/>
                <a:gd name="T10" fmla="*/ 18 w 48"/>
                <a:gd name="T11" fmla="*/ 42 h 42"/>
                <a:gd name="T12" fmla="*/ 18 w 48"/>
                <a:gd name="T13" fmla="*/ 36 h 42"/>
                <a:gd name="T14" fmla="*/ 18 w 48"/>
                <a:gd name="T15" fmla="*/ 30 h 42"/>
                <a:gd name="T16" fmla="*/ 12 w 48"/>
                <a:gd name="T17" fmla="*/ 30 h 42"/>
                <a:gd name="T18" fmla="*/ 6 w 48"/>
                <a:gd name="T19" fmla="*/ 24 h 42"/>
                <a:gd name="T20" fmla="*/ 6 w 48"/>
                <a:gd name="T21" fmla="*/ 18 h 42"/>
                <a:gd name="T22" fmla="*/ 0 w 48"/>
                <a:gd name="T23" fmla="*/ 18 h 42"/>
                <a:gd name="T24" fmla="*/ 6 w 48"/>
                <a:gd name="T25" fmla="*/ 18 h 42"/>
                <a:gd name="T26" fmla="*/ 12 w 48"/>
                <a:gd name="T27" fmla="*/ 12 h 42"/>
                <a:gd name="T28" fmla="*/ 18 w 48"/>
                <a:gd name="T29" fmla="*/ 6 h 42"/>
                <a:gd name="T30" fmla="*/ 12 w 48"/>
                <a:gd name="T31" fmla="*/ 6 h 42"/>
                <a:gd name="T32" fmla="*/ 18 w 48"/>
                <a:gd name="T33" fmla="*/ 6 h 42"/>
                <a:gd name="T34" fmla="*/ 18 w 48"/>
                <a:gd name="T35" fmla="*/ 0 h 42"/>
                <a:gd name="T36" fmla="*/ 24 w 48"/>
                <a:gd name="T37" fmla="*/ 0 h 42"/>
                <a:gd name="T38" fmla="*/ 30 w 48"/>
                <a:gd name="T39" fmla="*/ 0 h 42"/>
                <a:gd name="T40" fmla="*/ 48 w 48"/>
                <a:gd name="T41" fmla="*/ 0 h 42"/>
                <a:gd name="T42" fmla="*/ 48 w 48"/>
                <a:gd name="T43" fmla="*/ 6 h 42"/>
                <a:gd name="T44" fmla="*/ 42 w 48"/>
                <a:gd name="T45" fmla="*/ 6 h 42"/>
                <a:gd name="T46" fmla="*/ 42 w 48"/>
                <a:gd name="T47" fmla="*/ 12 h 42"/>
                <a:gd name="T48" fmla="*/ 42 w 48"/>
                <a:gd name="T49" fmla="*/ 6 h 42"/>
                <a:gd name="T50" fmla="*/ 42 w 48"/>
                <a:gd name="T51" fmla="*/ 12 h 42"/>
                <a:gd name="T52" fmla="*/ 36 w 48"/>
                <a:gd name="T53" fmla="*/ 12 h 42"/>
                <a:gd name="T54" fmla="*/ 36 w 48"/>
                <a:gd name="T55" fmla="*/ 18 h 42"/>
                <a:gd name="T56" fmla="*/ 30 w 48"/>
                <a:gd name="T57" fmla="*/ 18 h 42"/>
                <a:gd name="T58" fmla="*/ 30 w 48"/>
                <a:gd name="T5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42">
                  <a:moveTo>
                    <a:pt x="30" y="24"/>
                  </a:moveTo>
                  <a:lnTo>
                    <a:pt x="24" y="30"/>
                  </a:lnTo>
                  <a:lnTo>
                    <a:pt x="24" y="42"/>
                  </a:lnTo>
                  <a:lnTo>
                    <a:pt x="18" y="42"/>
                  </a:lnTo>
                  <a:lnTo>
                    <a:pt x="12" y="42"/>
                  </a:lnTo>
                  <a:lnTo>
                    <a:pt x="18" y="42"/>
                  </a:lnTo>
                  <a:lnTo>
                    <a:pt x="18" y="36"/>
                  </a:lnTo>
                  <a:lnTo>
                    <a:pt x="18" y="30"/>
                  </a:lnTo>
                  <a:lnTo>
                    <a:pt x="12" y="30"/>
                  </a:lnTo>
                  <a:lnTo>
                    <a:pt x="6" y="24"/>
                  </a:lnTo>
                  <a:lnTo>
                    <a:pt x="6" y="18"/>
                  </a:lnTo>
                  <a:lnTo>
                    <a:pt x="0" y="18"/>
                  </a:lnTo>
                  <a:lnTo>
                    <a:pt x="6" y="18"/>
                  </a:lnTo>
                  <a:lnTo>
                    <a:pt x="12" y="12"/>
                  </a:lnTo>
                  <a:lnTo>
                    <a:pt x="18" y="6"/>
                  </a:lnTo>
                  <a:lnTo>
                    <a:pt x="12" y="6"/>
                  </a:lnTo>
                  <a:lnTo>
                    <a:pt x="18" y="6"/>
                  </a:lnTo>
                  <a:lnTo>
                    <a:pt x="18" y="0"/>
                  </a:lnTo>
                  <a:lnTo>
                    <a:pt x="24" y="0"/>
                  </a:lnTo>
                  <a:lnTo>
                    <a:pt x="30" y="0"/>
                  </a:lnTo>
                  <a:lnTo>
                    <a:pt x="48" y="0"/>
                  </a:lnTo>
                  <a:lnTo>
                    <a:pt x="48" y="6"/>
                  </a:lnTo>
                  <a:lnTo>
                    <a:pt x="42" y="6"/>
                  </a:lnTo>
                  <a:lnTo>
                    <a:pt x="42" y="12"/>
                  </a:lnTo>
                  <a:lnTo>
                    <a:pt x="42" y="6"/>
                  </a:lnTo>
                  <a:lnTo>
                    <a:pt x="42" y="12"/>
                  </a:lnTo>
                  <a:lnTo>
                    <a:pt x="36" y="12"/>
                  </a:lnTo>
                  <a:lnTo>
                    <a:pt x="36" y="18"/>
                  </a:lnTo>
                  <a:lnTo>
                    <a:pt x="30"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79" name="Freeform 1507"/>
            <p:cNvSpPr>
              <a:spLocks/>
            </p:cNvSpPr>
            <p:nvPr/>
          </p:nvSpPr>
          <p:spPr bwMode="auto">
            <a:xfrm>
              <a:off x="3954" y="1974"/>
              <a:ext cx="60" cy="42"/>
            </a:xfrm>
            <a:custGeom>
              <a:avLst/>
              <a:gdLst>
                <a:gd name="T0" fmla="*/ 48 w 60"/>
                <a:gd name="T1" fmla="*/ 12 h 42"/>
                <a:gd name="T2" fmla="*/ 54 w 60"/>
                <a:gd name="T3" fmla="*/ 12 h 42"/>
                <a:gd name="T4" fmla="*/ 54 w 60"/>
                <a:gd name="T5" fmla="*/ 18 h 42"/>
                <a:gd name="T6" fmla="*/ 60 w 60"/>
                <a:gd name="T7" fmla="*/ 24 h 42"/>
                <a:gd name="T8" fmla="*/ 54 w 60"/>
                <a:gd name="T9" fmla="*/ 24 h 42"/>
                <a:gd name="T10" fmla="*/ 54 w 60"/>
                <a:gd name="T11" fmla="*/ 18 h 42"/>
                <a:gd name="T12" fmla="*/ 48 w 60"/>
                <a:gd name="T13" fmla="*/ 18 h 42"/>
                <a:gd name="T14" fmla="*/ 48 w 60"/>
                <a:gd name="T15" fmla="*/ 24 h 42"/>
                <a:gd name="T16" fmla="*/ 48 w 60"/>
                <a:gd name="T17" fmla="*/ 30 h 42"/>
                <a:gd name="T18" fmla="*/ 42 w 60"/>
                <a:gd name="T19" fmla="*/ 30 h 42"/>
                <a:gd name="T20" fmla="*/ 42 w 60"/>
                <a:gd name="T21" fmla="*/ 36 h 42"/>
                <a:gd name="T22" fmla="*/ 36 w 60"/>
                <a:gd name="T23" fmla="*/ 36 h 42"/>
                <a:gd name="T24" fmla="*/ 36 w 60"/>
                <a:gd name="T25" fmla="*/ 42 h 42"/>
                <a:gd name="T26" fmla="*/ 30 w 60"/>
                <a:gd name="T27" fmla="*/ 42 h 42"/>
                <a:gd name="T28" fmla="*/ 24 w 60"/>
                <a:gd name="T29" fmla="*/ 42 h 42"/>
                <a:gd name="T30" fmla="*/ 24 w 60"/>
                <a:gd name="T31" fmla="*/ 36 h 42"/>
                <a:gd name="T32" fmla="*/ 12 w 60"/>
                <a:gd name="T33" fmla="*/ 18 h 42"/>
                <a:gd name="T34" fmla="*/ 6 w 60"/>
                <a:gd name="T35" fmla="*/ 18 h 42"/>
                <a:gd name="T36" fmla="*/ 0 w 60"/>
                <a:gd name="T37" fmla="*/ 18 h 42"/>
                <a:gd name="T38" fmla="*/ 0 w 60"/>
                <a:gd name="T39" fmla="*/ 12 h 42"/>
                <a:gd name="T40" fmla="*/ 0 w 60"/>
                <a:gd name="T41" fmla="*/ 6 h 42"/>
                <a:gd name="T42" fmla="*/ 6 w 60"/>
                <a:gd name="T43" fmla="*/ 0 h 42"/>
                <a:gd name="T44" fmla="*/ 12 w 60"/>
                <a:gd name="T45" fmla="*/ 0 h 42"/>
                <a:gd name="T46" fmla="*/ 18 w 60"/>
                <a:gd name="T47" fmla="*/ 0 h 42"/>
                <a:gd name="T48" fmla="*/ 24 w 60"/>
                <a:gd name="T49" fmla="*/ 6 h 42"/>
                <a:gd name="T50" fmla="*/ 36 w 60"/>
                <a:gd name="T51" fmla="*/ 6 h 42"/>
                <a:gd name="T52" fmla="*/ 42 w 60"/>
                <a:gd name="T53" fmla="*/ 6 h 42"/>
                <a:gd name="T54" fmla="*/ 42 w 60"/>
                <a:gd name="T55" fmla="*/ 12 h 42"/>
                <a:gd name="T56" fmla="*/ 48 w 60"/>
                <a:gd name="T57" fmla="*/ 12 h 42"/>
                <a:gd name="T58" fmla="*/ 48 w 60"/>
                <a:gd name="T59" fmla="*/ 6 h 42"/>
                <a:gd name="T60" fmla="*/ 48 w 60"/>
                <a:gd name="T6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42">
                  <a:moveTo>
                    <a:pt x="48" y="12"/>
                  </a:moveTo>
                  <a:lnTo>
                    <a:pt x="54" y="12"/>
                  </a:lnTo>
                  <a:lnTo>
                    <a:pt x="54" y="18"/>
                  </a:lnTo>
                  <a:lnTo>
                    <a:pt x="60" y="24"/>
                  </a:lnTo>
                  <a:lnTo>
                    <a:pt x="54" y="24"/>
                  </a:lnTo>
                  <a:lnTo>
                    <a:pt x="54" y="18"/>
                  </a:lnTo>
                  <a:lnTo>
                    <a:pt x="48" y="18"/>
                  </a:lnTo>
                  <a:lnTo>
                    <a:pt x="48" y="24"/>
                  </a:lnTo>
                  <a:lnTo>
                    <a:pt x="48" y="30"/>
                  </a:lnTo>
                  <a:lnTo>
                    <a:pt x="42" y="30"/>
                  </a:lnTo>
                  <a:lnTo>
                    <a:pt x="42" y="36"/>
                  </a:lnTo>
                  <a:lnTo>
                    <a:pt x="36" y="36"/>
                  </a:lnTo>
                  <a:lnTo>
                    <a:pt x="36" y="42"/>
                  </a:lnTo>
                  <a:lnTo>
                    <a:pt x="30" y="42"/>
                  </a:lnTo>
                  <a:lnTo>
                    <a:pt x="24" y="42"/>
                  </a:lnTo>
                  <a:lnTo>
                    <a:pt x="24" y="36"/>
                  </a:lnTo>
                  <a:lnTo>
                    <a:pt x="12" y="18"/>
                  </a:lnTo>
                  <a:lnTo>
                    <a:pt x="6" y="18"/>
                  </a:lnTo>
                  <a:lnTo>
                    <a:pt x="0" y="18"/>
                  </a:lnTo>
                  <a:lnTo>
                    <a:pt x="0" y="12"/>
                  </a:lnTo>
                  <a:lnTo>
                    <a:pt x="0" y="6"/>
                  </a:lnTo>
                  <a:lnTo>
                    <a:pt x="6" y="0"/>
                  </a:lnTo>
                  <a:lnTo>
                    <a:pt x="12" y="0"/>
                  </a:lnTo>
                  <a:lnTo>
                    <a:pt x="18" y="0"/>
                  </a:lnTo>
                  <a:lnTo>
                    <a:pt x="24" y="6"/>
                  </a:lnTo>
                  <a:lnTo>
                    <a:pt x="36" y="6"/>
                  </a:lnTo>
                  <a:lnTo>
                    <a:pt x="42" y="6"/>
                  </a:lnTo>
                  <a:lnTo>
                    <a:pt x="42" y="12"/>
                  </a:lnTo>
                  <a:lnTo>
                    <a:pt x="48" y="12"/>
                  </a:lnTo>
                  <a:lnTo>
                    <a:pt x="48" y="6"/>
                  </a:lnTo>
                  <a:lnTo>
                    <a:pt x="48"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80" name="Freeform 1508"/>
            <p:cNvSpPr>
              <a:spLocks/>
            </p:cNvSpPr>
            <p:nvPr/>
          </p:nvSpPr>
          <p:spPr bwMode="auto">
            <a:xfrm>
              <a:off x="3888" y="1980"/>
              <a:ext cx="54" cy="48"/>
            </a:xfrm>
            <a:custGeom>
              <a:avLst/>
              <a:gdLst>
                <a:gd name="T0" fmla="*/ 42 w 54"/>
                <a:gd name="T1" fmla="*/ 42 h 48"/>
                <a:gd name="T2" fmla="*/ 36 w 54"/>
                <a:gd name="T3" fmla="*/ 42 h 48"/>
                <a:gd name="T4" fmla="*/ 36 w 54"/>
                <a:gd name="T5" fmla="*/ 48 h 48"/>
                <a:gd name="T6" fmla="*/ 30 w 54"/>
                <a:gd name="T7" fmla="*/ 42 h 48"/>
                <a:gd name="T8" fmla="*/ 24 w 54"/>
                <a:gd name="T9" fmla="*/ 42 h 48"/>
                <a:gd name="T10" fmla="*/ 30 w 54"/>
                <a:gd name="T11" fmla="*/ 42 h 48"/>
                <a:gd name="T12" fmla="*/ 24 w 54"/>
                <a:gd name="T13" fmla="*/ 42 h 48"/>
                <a:gd name="T14" fmla="*/ 24 w 54"/>
                <a:gd name="T15" fmla="*/ 36 h 48"/>
                <a:gd name="T16" fmla="*/ 18 w 54"/>
                <a:gd name="T17" fmla="*/ 36 h 48"/>
                <a:gd name="T18" fmla="*/ 12 w 54"/>
                <a:gd name="T19" fmla="*/ 36 h 48"/>
                <a:gd name="T20" fmla="*/ 12 w 54"/>
                <a:gd name="T21" fmla="*/ 30 h 48"/>
                <a:gd name="T22" fmla="*/ 12 w 54"/>
                <a:gd name="T23" fmla="*/ 24 h 48"/>
                <a:gd name="T24" fmla="*/ 6 w 54"/>
                <a:gd name="T25" fmla="*/ 24 h 48"/>
                <a:gd name="T26" fmla="*/ 0 w 54"/>
                <a:gd name="T27" fmla="*/ 18 h 48"/>
                <a:gd name="T28" fmla="*/ 6 w 54"/>
                <a:gd name="T29" fmla="*/ 18 h 48"/>
                <a:gd name="T30" fmla="*/ 12 w 54"/>
                <a:gd name="T31" fmla="*/ 6 h 48"/>
                <a:gd name="T32" fmla="*/ 18 w 54"/>
                <a:gd name="T33" fmla="*/ 0 h 48"/>
                <a:gd name="T34" fmla="*/ 18 w 54"/>
                <a:gd name="T35" fmla="*/ 6 h 48"/>
                <a:gd name="T36" fmla="*/ 24 w 54"/>
                <a:gd name="T37" fmla="*/ 12 h 48"/>
                <a:gd name="T38" fmla="*/ 24 w 54"/>
                <a:gd name="T39" fmla="*/ 18 h 48"/>
                <a:gd name="T40" fmla="*/ 30 w 54"/>
                <a:gd name="T41" fmla="*/ 24 h 48"/>
                <a:gd name="T42" fmla="*/ 24 w 54"/>
                <a:gd name="T43" fmla="*/ 24 h 48"/>
                <a:gd name="T44" fmla="*/ 30 w 54"/>
                <a:gd name="T45" fmla="*/ 24 h 48"/>
                <a:gd name="T46" fmla="*/ 30 w 54"/>
                <a:gd name="T47" fmla="*/ 30 h 48"/>
                <a:gd name="T48" fmla="*/ 36 w 54"/>
                <a:gd name="T49" fmla="*/ 30 h 48"/>
                <a:gd name="T50" fmla="*/ 36 w 54"/>
                <a:gd name="T51" fmla="*/ 36 h 48"/>
                <a:gd name="T52" fmla="*/ 36 w 54"/>
                <a:gd name="T53" fmla="*/ 30 h 48"/>
                <a:gd name="T54" fmla="*/ 42 w 54"/>
                <a:gd name="T55" fmla="*/ 30 h 48"/>
                <a:gd name="T56" fmla="*/ 48 w 54"/>
                <a:gd name="T57" fmla="*/ 30 h 48"/>
                <a:gd name="T58" fmla="*/ 54 w 54"/>
                <a:gd name="T59" fmla="*/ 30 h 48"/>
                <a:gd name="T60" fmla="*/ 54 w 54"/>
                <a:gd name="T61" fmla="*/ 36 h 48"/>
                <a:gd name="T62" fmla="*/ 48 w 54"/>
                <a:gd name="T63" fmla="*/ 36 h 48"/>
                <a:gd name="T64" fmla="*/ 48 w 54"/>
                <a:gd name="T65" fmla="*/ 42 h 48"/>
                <a:gd name="T66" fmla="*/ 42 w 54"/>
                <a:gd name="T67" fmla="*/ 48 h 48"/>
                <a:gd name="T68" fmla="*/ 42 w 54"/>
                <a:gd name="T6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48">
                  <a:moveTo>
                    <a:pt x="42" y="42"/>
                  </a:moveTo>
                  <a:lnTo>
                    <a:pt x="36" y="42"/>
                  </a:lnTo>
                  <a:lnTo>
                    <a:pt x="36" y="48"/>
                  </a:lnTo>
                  <a:lnTo>
                    <a:pt x="30" y="42"/>
                  </a:lnTo>
                  <a:lnTo>
                    <a:pt x="24" y="42"/>
                  </a:lnTo>
                  <a:lnTo>
                    <a:pt x="30" y="42"/>
                  </a:lnTo>
                  <a:lnTo>
                    <a:pt x="24" y="42"/>
                  </a:lnTo>
                  <a:lnTo>
                    <a:pt x="24" y="36"/>
                  </a:lnTo>
                  <a:lnTo>
                    <a:pt x="18" y="36"/>
                  </a:lnTo>
                  <a:lnTo>
                    <a:pt x="12" y="36"/>
                  </a:lnTo>
                  <a:lnTo>
                    <a:pt x="12" y="30"/>
                  </a:lnTo>
                  <a:lnTo>
                    <a:pt x="12" y="24"/>
                  </a:lnTo>
                  <a:lnTo>
                    <a:pt x="6" y="24"/>
                  </a:lnTo>
                  <a:lnTo>
                    <a:pt x="0" y="18"/>
                  </a:lnTo>
                  <a:lnTo>
                    <a:pt x="6" y="18"/>
                  </a:lnTo>
                  <a:lnTo>
                    <a:pt x="12" y="6"/>
                  </a:lnTo>
                  <a:lnTo>
                    <a:pt x="18" y="0"/>
                  </a:lnTo>
                  <a:lnTo>
                    <a:pt x="18" y="6"/>
                  </a:lnTo>
                  <a:lnTo>
                    <a:pt x="24" y="12"/>
                  </a:lnTo>
                  <a:lnTo>
                    <a:pt x="24" y="18"/>
                  </a:lnTo>
                  <a:lnTo>
                    <a:pt x="30" y="24"/>
                  </a:lnTo>
                  <a:lnTo>
                    <a:pt x="24" y="24"/>
                  </a:lnTo>
                  <a:lnTo>
                    <a:pt x="30" y="24"/>
                  </a:lnTo>
                  <a:lnTo>
                    <a:pt x="30" y="30"/>
                  </a:lnTo>
                  <a:lnTo>
                    <a:pt x="36" y="30"/>
                  </a:lnTo>
                  <a:lnTo>
                    <a:pt x="36" y="36"/>
                  </a:lnTo>
                  <a:lnTo>
                    <a:pt x="36" y="30"/>
                  </a:lnTo>
                  <a:lnTo>
                    <a:pt x="42" y="30"/>
                  </a:lnTo>
                  <a:lnTo>
                    <a:pt x="48" y="30"/>
                  </a:lnTo>
                  <a:lnTo>
                    <a:pt x="54" y="30"/>
                  </a:lnTo>
                  <a:lnTo>
                    <a:pt x="54" y="36"/>
                  </a:lnTo>
                  <a:lnTo>
                    <a:pt x="48" y="36"/>
                  </a:lnTo>
                  <a:lnTo>
                    <a:pt x="48" y="42"/>
                  </a:lnTo>
                  <a:lnTo>
                    <a:pt x="42" y="48"/>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81" name="Freeform 1509"/>
            <p:cNvSpPr>
              <a:spLocks/>
            </p:cNvSpPr>
            <p:nvPr/>
          </p:nvSpPr>
          <p:spPr bwMode="auto">
            <a:xfrm>
              <a:off x="4290" y="1914"/>
              <a:ext cx="48" cy="48"/>
            </a:xfrm>
            <a:custGeom>
              <a:avLst/>
              <a:gdLst>
                <a:gd name="T0" fmla="*/ 42 w 48"/>
                <a:gd name="T1" fmla="*/ 48 h 48"/>
                <a:gd name="T2" fmla="*/ 36 w 48"/>
                <a:gd name="T3" fmla="*/ 42 h 48"/>
                <a:gd name="T4" fmla="*/ 36 w 48"/>
                <a:gd name="T5" fmla="*/ 36 h 48"/>
                <a:gd name="T6" fmla="*/ 36 w 48"/>
                <a:gd name="T7" fmla="*/ 30 h 48"/>
                <a:gd name="T8" fmla="*/ 36 w 48"/>
                <a:gd name="T9" fmla="*/ 36 h 48"/>
                <a:gd name="T10" fmla="*/ 30 w 48"/>
                <a:gd name="T11" fmla="*/ 30 h 48"/>
                <a:gd name="T12" fmla="*/ 24 w 48"/>
                <a:gd name="T13" fmla="*/ 30 h 48"/>
                <a:gd name="T14" fmla="*/ 24 w 48"/>
                <a:gd name="T15" fmla="*/ 24 h 48"/>
                <a:gd name="T16" fmla="*/ 18 w 48"/>
                <a:gd name="T17" fmla="*/ 24 h 48"/>
                <a:gd name="T18" fmla="*/ 12 w 48"/>
                <a:gd name="T19" fmla="*/ 24 h 48"/>
                <a:gd name="T20" fmla="*/ 12 w 48"/>
                <a:gd name="T21" fmla="*/ 18 h 48"/>
                <a:gd name="T22" fmla="*/ 6 w 48"/>
                <a:gd name="T23" fmla="*/ 18 h 48"/>
                <a:gd name="T24" fmla="*/ 12 w 48"/>
                <a:gd name="T25" fmla="*/ 18 h 48"/>
                <a:gd name="T26" fmla="*/ 6 w 48"/>
                <a:gd name="T27" fmla="*/ 18 h 48"/>
                <a:gd name="T28" fmla="*/ 6 w 48"/>
                <a:gd name="T29" fmla="*/ 12 h 48"/>
                <a:gd name="T30" fmla="*/ 0 w 48"/>
                <a:gd name="T31" fmla="*/ 12 h 48"/>
                <a:gd name="T32" fmla="*/ 0 w 48"/>
                <a:gd name="T33" fmla="*/ 6 h 48"/>
                <a:gd name="T34" fmla="*/ 0 w 48"/>
                <a:gd name="T35" fmla="*/ 0 h 48"/>
                <a:gd name="T36" fmla="*/ 6 w 48"/>
                <a:gd name="T37" fmla="*/ 0 h 48"/>
                <a:gd name="T38" fmla="*/ 6 w 48"/>
                <a:gd name="T39" fmla="*/ 6 h 48"/>
                <a:gd name="T40" fmla="*/ 12 w 48"/>
                <a:gd name="T41" fmla="*/ 6 h 48"/>
                <a:gd name="T42" fmla="*/ 12 w 48"/>
                <a:gd name="T43" fmla="*/ 12 h 48"/>
                <a:gd name="T44" fmla="*/ 18 w 48"/>
                <a:gd name="T45" fmla="*/ 12 h 48"/>
                <a:gd name="T46" fmla="*/ 24 w 48"/>
                <a:gd name="T47" fmla="*/ 18 h 48"/>
                <a:gd name="T48" fmla="*/ 30 w 48"/>
                <a:gd name="T49" fmla="*/ 12 h 48"/>
                <a:gd name="T50" fmla="*/ 36 w 48"/>
                <a:gd name="T51" fmla="*/ 18 h 48"/>
                <a:gd name="T52" fmla="*/ 42 w 48"/>
                <a:gd name="T53" fmla="*/ 24 h 48"/>
                <a:gd name="T54" fmla="*/ 42 w 48"/>
                <a:gd name="T55" fmla="*/ 30 h 48"/>
                <a:gd name="T56" fmla="*/ 48 w 48"/>
                <a:gd name="T57" fmla="*/ 30 h 48"/>
                <a:gd name="T58" fmla="*/ 48 w 48"/>
                <a:gd name="T59" fmla="*/ 36 h 48"/>
                <a:gd name="T60" fmla="*/ 48 w 48"/>
                <a:gd name="T61" fmla="*/ 42 h 48"/>
                <a:gd name="T62" fmla="*/ 48 w 48"/>
                <a:gd name="T63" fmla="*/ 48 h 48"/>
                <a:gd name="T64" fmla="*/ 42 w 48"/>
                <a:gd name="T6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8">
                  <a:moveTo>
                    <a:pt x="42" y="48"/>
                  </a:moveTo>
                  <a:lnTo>
                    <a:pt x="36" y="42"/>
                  </a:lnTo>
                  <a:lnTo>
                    <a:pt x="36" y="36"/>
                  </a:lnTo>
                  <a:lnTo>
                    <a:pt x="36" y="30"/>
                  </a:lnTo>
                  <a:lnTo>
                    <a:pt x="36" y="36"/>
                  </a:lnTo>
                  <a:lnTo>
                    <a:pt x="30" y="30"/>
                  </a:lnTo>
                  <a:lnTo>
                    <a:pt x="24" y="30"/>
                  </a:lnTo>
                  <a:lnTo>
                    <a:pt x="24" y="24"/>
                  </a:lnTo>
                  <a:lnTo>
                    <a:pt x="18" y="24"/>
                  </a:lnTo>
                  <a:lnTo>
                    <a:pt x="12" y="24"/>
                  </a:lnTo>
                  <a:lnTo>
                    <a:pt x="12" y="18"/>
                  </a:lnTo>
                  <a:lnTo>
                    <a:pt x="6" y="18"/>
                  </a:lnTo>
                  <a:lnTo>
                    <a:pt x="12" y="18"/>
                  </a:lnTo>
                  <a:lnTo>
                    <a:pt x="6" y="18"/>
                  </a:lnTo>
                  <a:lnTo>
                    <a:pt x="6" y="12"/>
                  </a:lnTo>
                  <a:lnTo>
                    <a:pt x="0" y="12"/>
                  </a:lnTo>
                  <a:lnTo>
                    <a:pt x="0" y="6"/>
                  </a:lnTo>
                  <a:lnTo>
                    <a:pt x="0" y="0"/>
                  </a:lnTo>
                  <a:lnTo>
                    <a:pt x="6" y="0"/>
                  </a:lnTo>
                  <a:lnTo>
                    <a:pt x="6" y="6"/>
                  </a:lnTo>
                  <a:lnTo>
                    <a:pt x="12" y="6"/>
                  </a:lnTo>
                  <a:lnTo>
                    <a:pt x="12" y="12"/>
                  </a:lnTo>
                  <a:lnTo>
                    <a:pt x="18" y="12"/>
                  </a:lnTo>
                  <a:lnTo>
                    <a:pt x="24" y="18"/>
                  </a:lnTo>
                  <a:lnTo>
                    <a:pt x="30" y="12"/>
                  </a:lnTo>
                  <a:lnTo>
                    <a:pt x="36" y="18"/>
                  </a:lnTo>
                  <a:lnTo>
                    <a:pt x="42" y="24"/>
                  </a:lnTo>
                  <a:lnTo>
                    <a:pt x="42" y="30"/>
                  </a:lnTo>
                  <a:lnTo>
                    <a:pt x="48" y="30"/>
                  </a:lnTo>
                  <a:lnTo>
                    <a:pt x="48" y="36"/>
                  </a:lnTo>
                  <a:lnTo>
                    <a:pt x="48" y="42"/>
                  </a:lnTo>
                  <a:lnTo>
                    <a:pt x="48" y="48"/>
                  </a:lnTo>
                  <a:lnTo>
                    <a:pt x="4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82" name="Freeform 1510"/>
            <p:cNvSpPr>
              <a:spLocks/>
            </p:cNvSpPr>
            <p:nvPr/>
          </p:nvSpPr>
          <p:spPr bwMode="auto">
            <a:xfrm>
              <a:off x="3462" y="2034"/>
              <a:ext cx="54" cy="30"/>
            </a:xfrm>
            <a:custGeom>
              <a:avLst/>
              <a:gdLst>
                <a:gd name="T0" fmla="*/ 36 w 54"/>
                <a:gd name="T1" fmla="*/ 30 h 30"/>
                <a:gd name="T2" fmla="*/ 18 w 54"/>
                <a:gd name="T3" fmla="*/ 30 h 30"/>
                <a:gd name="T4" fmla="*/ 12 w 54"/>
                <a:gd name="T5" fmla="*/ 18 h 30"/>
                <a:gd name="T6" fmla="*/ 0 w 54"/>
                <a:gd name="T7" fmla="*/ 6 h 30"/>
                <a:gd name="T8" fmla="*/ 6 w 54"/>
                <a:gd name="T9" fmla="*/ 6 h 30"/>
                <a:gd name="T10" fmla="*/ 12 w 54"/>
                <a:gd name="T11" fmla="*/ 12 h 30"/>
                <a:gd name="T12" fmla="*/ 12 w 54"/>
                <a:gd name="T13" fmla="*/ 6 h 30"/>
                <a:gd name="T14" fmla="*/ 18 w 54"/>
                <a:gd name="T15" fmla="*/ 6 h 30"/>
                <a:gd name="T16" fmla="*/ 18 w 54"/>
                <a:gd name="T17" fmla="*/ 12 h 30"/>
                <a:gd name="T18" fmla="*/ 24 w 54"/>
                <a:gd name="T19" fmla="*/ 12 h 30"/>
                <a:gd name="T20" fmla="*/ 30 w 54"/>
                <a:gd name="T21" fmla="*/ 6 h 30"/>
                <a:gd name="T22" fmla="*/ 24 w 54"/>
                <a:gd name="T23" fmla="*/ 6 h 30"/>
                <a:gd name="T24" fmla="*/ 24 w 54"/>
                <a:gd name="T25" fmla="*/ 0 h 30"/>
                <a:gd name="T26" fmla="*/ 36 w 54"/>
                <a:gd name="T27" fmla="*/ 6 h 30"/>
                <a:gd name="T28" fmla="*/ 36 w 54"/>
                <a:gd name="T29" fmla="*/ 0 h 30"/>
                <a:gd name="T30" fmla="*/ 42 w 54"/>
                <a:gd name="T31" fmla="*/ 0 h 30"/>
                <a:gd name="T32" fmla="*/ 48 w 54"/>
                <a:gd name="T33" fmla="*/ 6 h 30"/>
                <a:gd name="T34" fmla="*/ 48 w 54"/>
                <a:gd name="T35" fmla="*/ 12 h 30"/>
                <a:gd name="T36" fmla="*/ 54 w 54"/>
                <a:gd name="T37" fmla="*/ 12 h 30"/>
                <a:gd name="T38" fmla="*/ 54 w 54"/>
                <a:gd name="T39" fmla="*/ 18 h 30"/>
                <a:gd name="T40" fmla="*/ 48 w 54"/>
                <a:gd name="T41" fmla="*/ 18 h 30"/>
                <a:gd name="T42" fmla="*/ 42 w 54"/>
                <a:gd name="T43" fmla="*/ 18 h 30"/>
                <a:gd name="T44" fmla="*/ 42 w 54"/>
                <a:gd name="T45" fmla="*/ 24 h 30"/>
                <a:gd name="T46" fmla="*/ 42 w 54"/>
                <a:gd name="T47" fmla="*/ 30 h 30"/>
                <a:gd name="T48" fmla="*/ 36 w 54"/>
                <a:gd name="T4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0">
                  <a:moveTo>
                    <a:pt x="36" y="30"/>
                  </a:moveTo>
                  <a:lnTo>
                    <a:pt x="18" y="30"/>
                  </a:lnTo>
                  <a:lnTo>
                    <a:pt x="12" y="18"/>
                  </a:lnTo>
                  <a:lnTo>
                    <a:pt x="0" y="6"/>
                  </a:lnTo>
                  <a:lnTo>
                    <a:pt x="6" y="6"/>
                  </a:lnTo>
                  <a:lnTo>
                    <a:pt x="12" y="12"/>
                  </a:lnTo>
                  <a:lnTo>
                    <a:pt x="12" y="6"/>
                  </a:lnTo>
                  <a:lnTo>
                    <a:pt x="18" y="6"/>
                  </a:lnTo>
                  <a:lnTo>
                    <a:pt x="18" y="12"/>
                  </a:lnTo>
                  <a:lnTo>
                    <a:pt x="24" y="12"/>
                  </a:lnTo>
                  <a:lnTo>
                    <a:pt x="30" y="6"/>
                  </a:lnTo>
                  <a:lnTo>
                    <a:pt x="24" y="6"/>
                  </a:lnTo>
                  <a:lnTo>
                    <a:pt x="24" y="0"/>
                  </a:lnTo>
                  <a:lnTo>
                    <a:pt x="36" y="6"/>
                  </a:lnTo>
                  <a:lnTo>
                    <a:pt x="36" y="0"/>
                  </a:lnTo>
                  <a:lnTo>
                    <a:pt x="42" y="0"/>
                  </a:lnTo>
                  <a:lnTo>
                    <a:pt x="48" y="6"/>
                  </a:lnTo>
                  <a:lnTo>
                    <a:pt x="48" y="12"/>
                  </a:lnTo>
                  <a:lnTo>
                    <a:pt x="54" y="12"/>
                  </a:lnTo>
                  <a:lnTo>
                    <a:pt x="54" y="18"/>
                  </a:lnTo>
                  <a:lnTo>
                    <a:pt x="48" y="18"/>
                  </a:lnTo>
                  <a:lnTo>
                    <a:pt x="42" y="18"/>
                  </a:lnTo>
                  <a:lnTo>
                    <a:pt x="42" y="24"/>
                  </a:lnTo>
                  <a:lnTo>
                    <a:pt x="42" y="30"/>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83" name="Freeform 1511"/>
            <p:cNvSpPr>
              <a:spLocks/>
            </p:cNvSpPr>
            <p:nvPr/>
          </p:nvSpPr>
          <p:spPr bwMode="auto">
            <a:xfrm>
              <a:off x="1902" y="2004"/>
              <a:ext cx="42" cy="36"/>
            </a:xfrm>
            <a:custGeom>
              <a:avLst/>
              <a:gdLst>
                <a:gd name="T0" fmla="*/ 36 w 42"/>
                <a:gd name="T1" fmla="*/ 36 h 36"/>
                <a:gd name="T2" fmla="*/ 0 w 42"/>
                <a:gd name="T3" fmla="*/ 30 h 36"/>
                <a:gd name="T4" fmla="*/ 6 w 42"/>
                <a:gd name="T5" fmla="*/ 24 h 36"/>
                <a:gd name="T6" fmla="*/ 12 w 42"/>
                <a:gd name="T7" fmla="*/ 18 h 36"/>
                <a:gd name="T8" fmla="*/ 18 w 42"/>
                <a:gd name="T9" fmla="*/ 12 h 36"/>
                <a:gd name="T10" fmla="*/ 18 w 42"/>
                <a:gd name="T11" fmla="*/ 6 h 36"/>
                <a:gd name="T12" fmla="*/ 24 w 42"/>
                <a:gd name="T13" fmla="*/ 12 h 36"/>
                <a:gd name="T14" fmla="*/ 30 w 42"/>
                <a:gd name="T15" fmla="*/ 6 h 36"/>
                <a:gd name="T16" fmla="*/ 36 w 42"/>
                <a:gd name="T17" fmla="*/ 0 h 36"/>
                <a:gd name="T18" fmla="*/ 36 w 42"/>
                <a:gd name="T19" fmla="*/ 6 h 36"/>
                <a:gd name="T20" fmla="*/ 36 w 42"/>
                <a:gd name="T21" fmla="*/ 18 h 36"/>
                <a:gd name="T22" fmla="*/ 42 w 42"/>
                <a:gd name="T23" fmla="*/ 18 h 36"/>
                <a:gd name="T24" fmla="*/ 42 w 42"/>
                <a:gd name="T25" fmla="*/ 24 h 36"/>
                <a:gd name="T26" fmla="*/ 36 w 4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36" y="36"/>
                  </a:moveTo>
                  <a:lnTo>
                    <a:pt x="0" y="30"/>
                  </a:lnTo>
                  <a:lnTo>
                    <a:pt x="6" y="24"/>
                  </a:lnTo>
                  <a:lnTo>
                    <a:pt x="12" y="18"/>
                  </a:lnTo>
                  <a:lnTo>
                    <a:pt x="18" y="12"/>
                  </a:lnTo>
                  <a:lnTo>
                    <a:pt x="18" y="6"/>
                  </a:lnTo>
                  <a:lnTo>
                    <a:pt x="24" y="12"/>
                  </a:lnTo>
                  <a:lnTo>
                    <a:pt x="30" y="6"/>
                  </a:lnTo>
                  <a:lnTo>
                    <a:pt x="36" y="0"/>
                  </a:lnTo>
                  <a:lnTo>
                    <a:pt x="36" y="6"/>
                  </a:lnTo>
                  <a:lnTo>
                    <a:pt x="36" y="18"/>
                  </a:lnTo>
                  <a:lnTo>
                    <a:pt x="42" y="18"/>
                  </a:lnTo>
                  <a:lnTo>
                    <a:pt x="42" y="24"/>
                  </a:lnTo>
                  <a:lnTo>
                    <a:pt x="3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84" name="Freeform 1512"/>
            <p:cNvSpPr>
              <a:spLocks/>
            </p:cNvSpPr>
            <p:nvPr/>
          </p:nvSpPr>
          <p:spPr bwMode="auto">
            <a:xfrm>
              <a:off x="3690" y="2010"/>
              <a:ext cx="24" cy="30"/>
            </a:xfrm>
            <a:custGeom>
              <a:avLst/>
              <a:gdLst>
                <a:gd name="T0" fmla="*/ 24 w 24"/>
                <a:gd name="T1" fmla="*/ 24 h 30"/>
                <a:gd name="T2" fmla="*/ 18 w 24"/>
                <a:gd name="T3" fmla="*/ 24 h 30"/>
                <a:gd name="T4" fmla="*/ 0 w 24"/>
                <a:gd name="T5" fmla="*/ 30 h 30"/>
                <a:gd name="T6" fmla="*/ 0 w 24"/>
                <a:gd name="T7" fmla="*/ 12 h 30"/>
                <a:gd name="T8" fmla="*/ 0 w 24"/>
                <a:gd name="T9" fmla="*/ 6 h 30"/>
                <a:gd name="T10" fmla="*/ 6 w 24"/>
                <a:gd name="T11" fmla="*/ 6 h 30"/>
                <a:gd name="T12" fmla="*/ 12 w 24"/>
                <a:gd name="T13" fmla="*/ 0 h 30"/>
                <a:gd name="T14" fmla="*/ 12 w 24"/>
                <a:gd name="T15" fmla="*/ 6 h 30"/>
                <a:gd name="T16" fmla="*/ 18 w 24"/>
                <a:gd name="T17" fmla="*/ 6 h 30"/>
                <a:gd name="T18" fmla="*/ 18 w 24"/>
                <a:gd name="T19" fmla="*/ 12 h 30"/>
                <a:gd name="T20" fmla="*/ 24 w 24"/>
                <a:gd name="T21" fmla="*/ 12 h 30"/>
                <a:gd name="T22" fmla="*/ 24 w 24"/>
                <a:gd name="T23" fmla="*/ 18 h 30"/>
                <a:gd name="T24" fmla="*/ 24 w 24"/>
                <a:gd name="T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24" y="24"/>
                  </a:moveTo>
                  <a:lnTo>
                    <a:pt x="18" y="24"/>
                  </a:lnTo>
                  <a:lnTo>
                    <a:pt x="0" y="30"/>
                  </a:lnTo>
                  <a:lnTo>
                    <a:pt x="0" y="12"/>
                  </a:lnTo>
                  <a:lnTo>
                    <a:pt x="0" y="6"/>
                  </a:lnTo>
                  <a:lnTo>
                    <a:pt x="6" y="6"/>
                  </a:lnTo>
                  <a:lnTo>
                    <a:pt x="12" y="0"/>
                  </a:lnTo>
                  <a:lnTo>
                    <a:pt x="12" y="6"/>
                  </a:lnTo>
                  <a:lnTo>
                    <a:pt x="18" y="6"/>
                  </a:lnTo>
                  <a:lnTo>
                    <a:pt x="18" y="12"/>
                  </a:lnTo>
                  <a:lnTo>
                    <a:pt x="24" y="12"/>
                  </a:lnTo>
                  <a:lnTo>
                    <a:pt x="24" y="18"/>
                  </a:lnTo>
                  <a:lnTo>
                    <a:pt x="2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85" name="Freeform 1513"/>
            <p:cNvSpPr>
              <a:spLocks/>
            </p:cNvSpPr>
            <p:nvPr/>
          </p:nvSpPr>
          <p:spPr bwMode="auto">
            <a:xfrm>
              <a:off x="1962" y="2010"/>
              <a:ext cx="42" cy="60"/>
            </a:xfrm>
            <a:custGeom>
              <a:avLst/>
              <a:gdLst>
                <a:gd name="T0" fmla="*/ 36 w 42"/>
                <a:gd name="T1" fmla="*/ 60 h 60"/>
                <a:gd name="T2" fmla="*/ 0 w 42"/>
                <a:gd name="T3" fmla="*/ 60 h 60"/>
                <a:gd name="T4" fmla="*/ 0 w 42"/>
                <a:gd name="T5" fmla="*/ 54 h 60"/>
                <a:gd name="T6" fmla="*/ 6 w 42"/>
                <a:gd name="T7" fmla="*/ 6 h 60"/>
                <a:gd name="T8" fmla="*/ 12 w 42"/>
                <a:gd name="T9" fmla="*/ 0 h 60"/>
                <a:gd name="T10" fmla="*/ 18 w 42"/>
                <a:gd name="T11" fmla="*/ 6 h 60"/>
                <a:gd name="T12" fmla="*/ 18 w 42"/>
                <a:gd name="T13" fmla="*/ 0 h 60"/>
                <a:gd name="T14" fmla="*/ 24 w 42"/>
                <a:gd name="T15" fmla="*/ 0 h 60"/>
                <a:gd name="T16" fmla="*/ 24 w 42"/>
                <a:gd name="T17" fmla="*/ 6 h 60"/>
                <a:gd name="T18" fmla="*/ 30 w 42"/>
                <a:gd name="T19" fmla="*/ 6 h 60"/>
                <a:gd name="T20" fmla="*/ 36 w 42"/>
                <a:gd name="T21" fmla="*/ 12 h 60"/>
                <a:gd name="T22" fmla="*/ 42 w 42"/>
                <a:gd name="T23" fmla="*/ 12 h 60"/>
                <a:gd name="T24" fmla="*/ 42 w 42"/>
                <a:gd name="T25" fmla="*/ 18 h 60"/>
                <a:gd name="T26" fmla="*/ 42 w 42"/>
                <a:gd name="T27" fmla="*/ 36 h 60"/>
                <a:gd name="T28" fmla="*/ 36 w 42"/>
                <a:gd name="T29" fmla="*/ 36 h 60"/>
                <a:gd name="T30" fmla="*/ 36 w 42"/>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60">
                  <a:moveTo>
                    <a:pt x="36" y="60"/>
                  </a:moveTo>
                  <a:lnTo>
                    <a:pt x="0" y="60"/>
                  </a:lnTo>
                  <a:lnTo>
                    <a:pt x="0" y="54"/>
                  </a:lnTo>
                  <a:lnTo>
                    <a:pt x="6" y="6"/>
                  </a:lnTo>
                  <a:lnTo>
                    <a:pt x="12" y="0"/>
                  </a:lnTo>
                  <a:lnTo>
                    <a:pt x="18" y="6"/>
                  </a:lnTo>
                  <a:lnTo>
                    <a:pt x="18" y="0"/>
                  </a:lnTo>
                  <a:lnTo>
                    <a:pt x="24" y="0"/>
                  </a:lnTo>
                  <a:lnTo>
                    <a:pt x="24" y="6"/>
                  </a:lnTo>
                  <a:lnTo>
                    <a:pt x="30" y="6"/>
                  </a:lnTo>
                  <a:lnTo>
                    <a:pt x="36" y="12"/>
                  </a:lnTo>
                  <a:lnTo>
                    <a:pt x="42" y="12"/>
                  </a:lnTo>
                  <a:lnTo>
                    <a:pt x="42" y="18"/>
                  </a:lnTo>
                  <a:lnTo>
                    <a:pt x="42" y="36"/>
                  </a:lnTo>
                  <a:lnTo>
                    <a:pt x="36" y="36"/>
                  </a:lnTo>
                  <a:lnTo>
                    <a:pt x="36"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86" name="Freeform 1514"/>
            <p:cNvSpPr>
              <a:spLocks/>
            </p:cNvSpPr>
            <p:nvPr/>
          </p:nvSpPr>
          <p:spPr bwMode="auto">
            <a:xfrm>
              <a:off x="3870" y="1986"/>
              <a:ext cx="30" cy="30"/>
            </a:xfrm>
            <a:custGeom>
              <a:avLst/>
              <a:gdLst>
                <a:gd name="T0" fmla="*/ 6 w 30"/>
                <a:gd name="T1" fmla="*/ 24 h 30"/>
                <a:gd name="T2" fmla="*/ 0 w 30"/>
                <a:gd name="T3" fmla="*/ 24 h 30"/>
                <a:gd name="T4" fmla="*/ 0 w 30"/>
                <a:gd name="T5" fmla="*/ 18 h 30"/>
                <a:gd name="T6" fmla="*/ 0 w 30"/>
                <a:gd name="T7" fmla="*/ 12 h 30"/>
                <a:gd name="T8" fmla="*/ 6 w 30"/>
                <a:gd name="T9" fmla="*/ 12 h 30"/>
                <a:gd name="T10" fmla="*/ 6 w 30"/>
                <a:gd name="T11" fmla="*/ 6 h 30"/>
                <a:gd name="T12" fmla="*/ 6 w 30"/>
                <a:gd name="T13" fmla="*/ 0 h 30"/>
                <a:gd name="T14" fmla="*/ 12 w 30"/>
                <a:gd name="T15" fmla="*/ 0 h 30"/>
                <a:gd name="T16" fmla="*/ 12 w 30"/>
                <a:gd name="T17" fmla="*/ 6 h 30"/>
                <a:gd name="T18" fmla="*/ 18 w 30"/>
                <a:gd name="T19" fmla="*/ 6 h 30"/>
                <a:gd name="T20" fmla="*/ 18 w 30"/>
                <a:gd name="T21" fmla="*/ 12 h 30"/>
                <a:gd name="T22" fmla="*/ 24 w 30"/>
                <a:gd name="T23" fmla="*/ 18 h 30"/>
                <a:gd name="T24" fmla="*/ 30 w 30"/>
                <a:gd name="T25" fmla="*/ 18 h 30"/>
                <a:gd name="T26" fmla="*/ 30 w 30"/>
                <a:gd name="T27" fmla="*/ 24 h 30"/>
                <a:gd name="T28" fmla="*/ 24 w 30"/>
                <a:gd name="T29" fmla="*/ 24 h 30"/>
                <a:gd name="T30" fmla="*/ 24 w 30"/>
                <a:gd name="T31" fmla="*/ 30 h 30"/>
                <a:gd name="T32" fmla="*/ 18 w 30"/>
                <a:gd name="T33" fmla="*/ 30 h 30"/>
                <a:gd name="T34" fmla="*/ 12 w 30"/>
                <a:gd name="T35" fmla="*/ 30 h 30"/>
                <a:gd name="T36" fmla="*/ 6 w 30"/>
                <a:gd name="T3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6" y="24"/>
                  </a:moveTo>
                  <a:lnTo>
                    <a:pt x="0" y="24"/>
                  </a:lnTo>
                  <a:lnTo>
                    <a:pt x="0" y="18"/>
                  </a:lnTo>
                  <a:lnTo>
                    <a:pt x="0" y="12"/>
                  </a:lnTo>
                  <a:lnTo>
                    <a:pt x="6" y="12"/>
                  </a:lnTo>
                  <a:lnTo>
                    <a:pt x="6" y="6"/>
                  </a:lnTo>
                  <a:lnTo>
                    <a:pt x="6" y="0"/>
                  </a:lnTo>
                  <a:lnTo>
                    <a:pt x="12" y="0"/>
                  </a:lnTo>
                  <a:lnTo>
                    <a:pt x="12" y="6"/>
                  </a:lnTo>
                  <a:lnTo>
                    <a:pt x="18" y="6"/>
                  </a:lnTo>
                  <a:lnTo>
                    <a:pt x="18" y="12"/>
                  </a:lnTo>
                  <a:lnTo>
                    <a:pt x="24" y="18"/>
                  </a:lnTo>
                  <a:lnTo>
                    <a:pt x="30" y="18"/>
                  </a:lnTo>
                  <a:lnTo>
                    <a:pt x="30" y="24"/>
                  </a:lnTo>
                  <a:lnTo>
                    <a:pt x="24" y="24"/>
                  </a:lnTo>
                  <a:lnTo>
                    <a:pt x="24" y="30"/>
                  </a:lnTo>
                  <a:lnTo>
                    <a:pt x="18" y="30"/>
                  </a:lnTo>
                  <a:lnTo>
                    <a:pt x="12" y="30"/>
                  </a:lnTo>
                  <a:lnTo>
                    <a:pt x="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87" name="Freeform 1515"/>
            <p:cNvSpPr>
              <a:spLocks noEditPoints="1"/>
            </p:cNvSpPr>
            <p:nvPr/>
          </p:nvSpPr>
          <p:spPr bwMode="auto">
            <a:xfrm>
              <a:off x="4056" y="1956"/>
              <a:ext cx="48" cy="36"/>
            </a:xfrm>
            <a:custGeom>
              <a:avLst/>
              <a:gdLst>
                <a:gd name="T0" fmla="*/ 24 w 48"/>
                <a:gd name="T1" fmla="*/ 30 h 36"/>
                <a:gd name="T2" fmla="*/ 18 w 48"/>
                <a:gd name="T3" fmla="*/ 30 h 36"/>
                <a:gd name="T4" fmla="*/ 12 w 48"/>
                <a:gd name="T5" fmla="*/ 36 h 36"/>
                <a:gd name="T6" fmla="*/ 6 w 48"/>
                <a:gd name="T7" fmla="*/ 36 h 36"/>
                <a:gd name="T8" fmla="*/ 0 w 48"/>
                <a:gd name="T9" fmla="*/ 36 h 36"/>
                <a:gd name="T10" fmla="*/ 0 w 48"/>
                <a:gd name="T11" fmla="*/ 30 h 36"/>
                <a:gd name="T12" fmla="*/ 0 w 48"/>
                <a:gd name="T13" fmla="*/ 24 h 36"/>
                <a:gd name="T14" fmla="*/ 6 w 48"/>
                <a:gd name="T15" fmla="*/ 24 h 36"/>
                <a:gd name="T16" fmla="*/ 6 w 48"/>
                <a:gd name="T17" fmla="*/ 18 h 36"/>
                <a:gd name="T18" fmla="*/ 6 w 48"/>
                <a:gd name="T19" fmla="*/ 12 h 36"/>
                <a:gd name="T20" fmla="*/ 12 w 48"/>
                <a:gd name="T21" fmla="*/ 12 h 36"/>
                <a:gd name="T22" fmla="*/ 12 w 48"/>
                <a:gd name="T23" fmla="*/ 6 h 36"/>
                <a:gd name="T24" fmla="*/ 12 w 48"/>
                <a:gd name="T25" fmla="*/ 0 h 36"/>
                <a:gd name="T26" fmla="*/ 18 w 48"/>
                <a:gd name="T27" fmla="*/ 6 h 36"/>
                <a:gd name="T28" fmla="*/ 18 w 48"/>
                <a:gd name="T29" fmla="*/ 0 h 36"/>
                <a:gd name="T30" fmla="*/ 24 w 48"/>
                <a:gd name="T31" fmla="*/ 0 h 36"/>
                <a:gd name="T32" fmla="*/ 30 w 48"/>
                <a:gd name="T33" fmla="*/ 6 h 36"/>
                <a:gd name="T34" fmla="*/ 36 w 48"/>
                <a:gd name="T35" fmla="*/ 6 h 36"/>
                <a:gd name="T36" fmla="*/ 42 w 48"/>
                <a:gd name="T37" fmla="*/ 12 h 36"/>
                <a:gd name="T38" fmla="*/ 48 w 48"/>
                <a:gd name="T39" fmla="*/ 6 h 36"/>
                <a:gd name="T40" fmla="*/ 48 w 48"/>
                <a:gd name="T41" fmla="*/ 18 h 36"/>
                <a:gd name="T42" fmla="*/ 36 w 48"/>
                <a:gd name="T43" fmla="*/ 18 h 36"/>
                <a:gd name="T44" fmla="*/ 30 w 48"/>
                <a:gd name="T45" fmla="*/ 18 h 36"/>
                <a:gd name="T46" fmla="*/ 36 w 48"/>
                <a:gd name="T47" fmla="*/ 18 h 36"/>
                <a:gd name="T48" fmla="*/ 30 w 48"/>
                <a:gd name="T49" fmla="*/ 24 h 36"/>
                <a:gd name="T50" fmla="*/ 24 w 48"/>
                <a:gd name="T51" fmla="*/ 30 h 36"/>
                <a:gd name="T52" fmla="*/ 24 w 48"/>
                <a:gd name="T53" fmla="*/ 18 h 36"/>
                <a:gd name="T54" fmla="*/ 18 w 48"/>
                <a:gd name="T55" fmla="*/ 18 h 36"/>
                <a:gd name="T56" fmla="*/ 18 w 48"/>
                <a:gd name="T57" fmla="*/ 24 h 36"/>
                <a:gd name="T58" fmla="*/ 24 w 48"/>
                <a:gd name="T59" fmla="*/ 24 h 36"/>
                <a:gd name="T60" fmla="*/ 24 w 48"/>
                <a:gd name="T6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36">
                  <a:moveTo>
                    <a:pt x="24" y="30"/>
                  </a:moveTo>
                  <a:lnTo>
                    <a:pt x="18" y="30"/>
                  </a:lnTo>
                  <a:lnTo>
                    <a:pt x="12" y="36"/>
                  </a:lnTo>
                  <a:lnTo>
                    <a:pt x="6" y="36"/>
                  </a:lnTo>
                  <a:lnTo>
                    <a:pt x="0" y="36"/>
                  </a:lnTo>
                  <a:lnTo>
                    <a:pt x="0" y="30"/>
                  </a:lnTo>
                  <a:lnTo>
                    <a:pt x="0" y="24"/>
                  </a:lnTo>
                  <a:lnTo>
                    <a:pt x="6" y="24"/>
                  </a:lnTo>
                  <a:lnTo>
                    <a:pt x="6" y="18"/>
                  </a:lnTo>
                  <a:lnTo>
                    <a:pt x="6" y="12"/>
                  </a:lnTo>
                  <a:lnTo>
                    <a:pt x="12" y="12"/>
                  </a:lnTo>
                  <a:lnTo>
                    <a:pt x="12" y="6"/>
                  </a:lnTo>
                  <a:lnTo>
                    <a:pt x="12" y="0"/>
                  </a:lnTo>
                  <a:lnTo>
                    <a:pt x="18" y="6"/>
                  </a:lnTo>
                  <a:lnTo>
                    <a:pt x="18" y="0"/>
                  </a:lnTo>
                  <a:lnTo>
                    <a:pt x="24" y="0"/>
                  </a:lnTo>
                  <a:lnTo>
                    <a:pt x="30" y="6"/>
                  </a:lnTo>
                  <a:lnTo>
                    <a:pt x="36" y="6"/>
                  </a:lnTo>
                  <a:lnTo>
                    <a:pt x="42" y="12"/>
                  </a:lnTo>
                  <a:lnTo>
                    <a:pt x="48" y="6"/>
                  </a:lnTo>
                  <a:lnTo>
                    <a:pt x="48" y="18"/>
                  </a:lnTo>
                  <a:lnTo>
                    <a:pt x="36" y="18"/>
                  </a:lnTo>
                  <a:lnTo>
                    <a:pt x="30" y="18"/>
                  </a:lnTo>
                  <a:lnTo>
                    <a:pt x="36" y="18"/>
                  </a:lnTo>
                  <a:lnTo>
                    <a:pt x="30" y="24"/>
                  </a:lnTo>
                  <a:lnTo>
                    <a:pt x="24" y="30"/>
                  </a:lnTo>
                  <a:close/>
                  <a:moveTo>
                    <a:pt x="24" y="18"/>
                  </a:moveTo>
                  <a:lnTo>
                    <a:pt x="18" y="18"/>
                  </a:lnTo>
                  <a:lnTo>
                    <a:pt x="18" y="24"/>
                  </a:lnTo>
                  <a:lnTo>
                    <a:pt x="24" y="24"/>
                  </a:lnTo>
                  <a:lnTo>
                    <a:pt x="24"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88" name="Freeform 1516"/>
            <p:cNvSpPr>
              <a:spLocks/>
            </p:cNvSpPr>
            <p:nvPr/>
          </p:nvSpPr>
          <p:spPr bwMode="auto">
            <a:xfrm>
              <a:off x="3324" y="2046"/>
              <a:ext cx="48" cy="36"/>
            </a:xfrm>
            <a:custGeom>
              <a:avLst/>
              <a:gdLst>
                <a:gd name="T0" fmla="*/ 48 w 48"/>
                <a:gd name="T1" fmla="*/ 30 h 36"/>
                <a:gd name="T2" fmla="*/ 24 w 48"/>
                <a:gd name="T3" fmla="*/ 36 h 36"/>
                <a:gd name="T4" fmla="*/ 18 w 48"/>
                <a:gd name="T5" fmla="*/ 36 h 36"/>
                <a:gd name="T6" fmla="*/ 18 w 48"/>
                <a:gd name="T7" fmla="*/ 30 h 36"/>
                <a:gd name="T8" fmla="*/ 18 w 48"/>
                <a:gd name="T9" fmla="*/ 24 h 36"/>
                <a:gd name="T10" fmla="*/ 12 w 48"/>
                <a:gd name="T11" fmla="*/ 24 h 36"/>
                <a:gd name="T12" fmla="*/ 6 w 48"/>
                <a:gd name="T13" fmla="*/ 24 h 36"/>
                <a:gd name="T14" fmla="*/ 6 w 48"/>
                <a:gd name="T15" fmla="*/ 18 h 36"/>
                <a:gd name="T16" fmla="*/ 0 w 48"/>
                <a:gd name="T17" fmla="*/ 18 h 36"/>
                <a:gd name="T18" fmla="*/ 0 w 48"/>
                <a:gd name="T19" fmla="*/ 12 h 36"/>
                <a:gd name="T20" fmla="*/ 6 w 48"/>
                <a:gd name="T21" fmla="*/ 12 h 36"/>
                <a:gd name="T22" fmla="*/ 6 w 48"/>
                <a:gd name="T23" fmla="*/ 0 h 36"/>
                <a:gd name="T24" fmla="*/ 42 w 48"/>
                <a:gd name="T25" fmla="*/ 0 h 36"/>
                <a:gd name="T26" fmla="*/ 42 w 48"/>
                <a:gd name="T27" fmla="*/ 6 h 36"/>
                <a:gd name="T28" fmla="*/ 48 w 48"/>
                <a:gd name="T2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6">
                  <a:moveTo>
                    <a:pt x="48" y="30"/>
                  </a:moveTo>
                  <a:lnTo>
                    <a:pt x="24" y="36"/>
                  </a:lnTo>
                  <a:lnTo>
                    <a:pt x="18" y="36"/>
                  </a:lnTo>
                  <a:lnTo>
                    <a:pt x="18" y="30"/>
                  </a:lnTo>
                  <a:lnTo>
                    <a:pt x="18" y="24"/>
                  </a:lnTo>
                  <a:lnTo>
                    <a:pt x="12" y="24"/>
                  </a:lnTo>
                  <a:lnTo>
                    <a:pt x="6" y="24"/>
                  </a:lnTo>
                  <a:lnTo>
                    <a:pt x="6" y="18"/>
                  </a:lnTo>
                  <a:lnTo>
                    <a:pt x="0" y="18"/>
                  </a:lnTo>
                  <a:lnTo>
                    <a:pt x="0" y="12"/>
                  </a:lnTo>
                  <a:lnTo>
                    <a:pt x="6" y="12"/>
                  </a:lnTo>
                  <a:lnTo>
                    <a:pt x="6" y="0"/>
                  </a:lnTo>
                  <a:lnTo>
                    <a:pt x="42" y="0"/>
                  </a:lnTo>
                  <a:lnTo>
                    <a:pt x="42" y="6"/>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89" name="Freeform 1517"/>
            <p:cNvSpPr>
              <a:spLocks/>
            </p:cNvSpPr>
            <p:nvPr/>
          </p:nvSpPr>
          <p:spPr bwMode="auto">
            <a:xfrm>
              <a:off x="3762" y="2004"/>
              <a:ext cx="36" cy="18"/>
            </a:xfrm>
            <a:custGeom>
              <a:avLst/>
              <a:gdLst>
                <a:gd name="T0" fmla="*/ 6 w 36"/>
                <a:gd name="T1" fmla="*/ 12 h 18"/>
                <a:gd name="T2" fmla="*/ 0 w 36"/>
                <a:gd name="T3" fmla="*/ 12 h 18"/>
                <a:gd name="T4" fmla="*/ 6 w 36"/>
                <a:gd name="T5" fmla="*/ 6 h 18"/>
                <a:gd name="T6" fmla="*/ 6 w 36"/>
                <a:gd name="T7" fmla="*/ 0 h 18"/>
                <a:gd name="T8" fmla="*/ 12 w 36"/>
                <a:gd name="T9" fmla="*/ 6 h 18"/>
                <a:gd name="T10" fmla="*/ 18 w 36"/>
                <a:gd name="T11" fmla="*/ 0 h 18"/>
                <a:gd name="T12" fmla="*/ 24 w 36"/>
                <a:gd name="T13" fmla="*/ 0 h 18"/>
                <a:gd name="T14" fmla="*/ 24 w 36"/>
                <a:gd name="T15" fmla="*/ 6 h 18"/>
                <a:gd name="T16" fmla="*/ 30 w 36"/>
                <a:gd name="T17" fmla="*/ 6 h 18"/>
                <a:gd name="T18" fmla="*/ 36 w 36"/>
                <a:gd name="T19" fmla="*/ 12 h 18"/>
                <a:gd name="T20" fmla="*/ 30 w 36"/>
                <a:gd name="T21" fmla="*/ 18 h 18"/>
                <a:gd name="T22" fmla="*/ 24 w 36"/>
                <a:gd name="T23" fmla="*/ 18 h 18"/>
                <a:gd name="T24" fmla="*/ 18 w 36"/>
                <a:gd name="T25" fmla="*/ 18 h 18"/>
                <a:gd name="T26" fmla="*/ 12 w 36"/>
                <a:gd name="T27" fmla="*/ 18 h 18"/>
                <a:gd name="T28" fmla="*/ 6 w 36"/>
                <a:gd name="T29" fmla="*/ 18 h 18"/>
                <a:gd name="T30" fmla="*/ 6 w 36"/>
                <a:gd name="T3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8">
                  <a:moveTo>
                    <a:pt x="6" y="12"/>
                  </a:moveTo>
                  <a:lnTo>
                    <a:pt x="0" y="12"/>
                  </a:lnTo>
                  <a:lnTo>
                    <a:pt x="6" y="6"/>
                  </a:lnTo>
                  <a:lnTo>
                    <a:pt x="6" y="0"/>
                  </a:lnTo>
                  <a:lnTo>
                    <a:pt x="12" y="6"/>
                  </a:lnTo>
                  <a:lnTo>
                    <a:pt x="18" y="0"/>
                  </a:lnTo>
                  <a:lnTo>
                    <a:pt x="24" y="0"/>
                  </a:lnTo>
                  <a:lnTo>
                    <a:pt x="24" y="6"/>
                  </a:lnTo>
                  <a:lnTo>
                    <a:pt x="30" y="6"/>
                  </a:lnTo>
                  <a:lnTo>
                    <a:pt x="36" y="12"/>
                  </a:lnTo>
                  <a:lnTo>
                    <a:pt x="30" y="18"/>
                  </a:lnTo>
                  <a:lnTo>
                    <a:pt x="24" y="18"/>
                  </a:lnTo>
                  <a:lnTo>
                    <a:pt x="18" y="18"/>
                  </a:lnTo>
                  <a:lnTo>
                    <a:pt x="12" y="18"/>
                  </a:lnTo>
                  <a:lnTo>
                    <a:pt x="6" y="18"/>
                  </a:lnTo>
                  <a:lnTo>
                    <a:pt x="6"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90" name="Freeform 1518"/>
            <p:cNvSpPr>
              <a:spLocks/>
            </p:cNvSpPr>
            <p:nvPr/>
          </p:nvSpPr>
          <p:spPr bwMode="auto">
            <a:xfrm>
              <a:off x="3504" y="2034"/>
              <a:ext cx="48" cy="36"/>
            </a:xfrm>
            <a:custGeom>
              <a:avLst/>
              <a:gdLst>
                <a:gd name="T0" fmla="*/ 0 w 48"/>
                <a:gd name="T1" fmla="*/ 24 h 36"/>
                <a:gd name="T2" fmla="*/ 0 w 48"/>
                <a:gd name="T3" fmla="*/ 18 h 36"/>
                <a:gd name="T4" fmla="*/ 6 w 48"/>
                <a:gd name="T5" fmla="*/ 18 h 36"/>
                <a:gd name="T6" fmla="*/ 12 w 48"/>
                <a:gd name="T7" fmla="*/ 18 h 36"/>
                <a:gd name="T8" fmla="*/ 12 w 48"/>
                <a:gd name="T9" fmla="*/ 12 h 36"/>
                <a:gd name="T10" fmla="*/ 6 w 48"/>
                <a:gd name="T11" fmla="*/ 12 h 36"/>
                <a:gd name="T12" fmla="*/ 6 w 48"/>
                <a:gd name="T13" fmla="*/ 6 h 36"/>
                <a:gd name="T14" fmla="*/ 12 w 48"/>
                <a:gd name="T15" fmla="*/ 6 h 36"/>
                <a:gd name="T16" fmla="*/ 18 w 48"/>
                <a:gd name="T17" fmla="*/ 6 h 36"/>
                <a:gd name="T18" fmla="*/ 18 w 48"/>
                <a:gd name="T19" fmla="*/ 12 h 36"/>
                <a:gd name="T20" fmla="*/ 24 w 48"/>
                <a:gd name="T21" fmla="*/ 12 h 36"/>
                <a:gd name="T22" fmla="*/ 30 w 48"/>
                <a:gd name="T23" fmla="*/ 0 h 36"/>
                <a:gd name="T24" fmla="*/ 36 w 48"/>
                <a:gd name="T25" fmla="*/ 0 h 36"/>
                <a:gd name="T26" fmla="*/ 36 w 48"/>
                <a:gd name="T27" fmla="*/ 6 h 36"/>
                <a:gd name="T28" fmla="*/ 42 w 48"/>
                <a:gd name="T29" fmla="*/ 6 h 36"/>
                <a:gd name="T30" fmla="*/ 42 w 48"/>
                <a:gd name="T31" fmla="*/ 12 h 36"/>
                <a:gd name="T32" fmla="*/ 48 w 48"/>
                <a:gd name="T33" fmla="*/ 18 h 36"/>
                <a:gd name="T34" fmla="*/ 42 w 48"/>
                <a:gd name="T35" fmla="*/ 18 h 36"/>
                <a:gd name="T36" fmla="*/ 48 w 48"/>
                <a:gd name="T37" fmla="*/ 24 h 36"/>
                <a:gd name="T38" fmla="*/ 42 w 48"/>
                <a:gd name="T39" fmla="*/ 30 h 36"/>
                <a:gd name="T40" fmla="*/ 36 w 48"/>
                <a:gd name="T41" fmla="*/ 30 h 36"/>
                <a:gd name="T42" fmla="*/ 30 w 48"/>
                <a:gd name="T43" fmla="*/ 36 h 36"/>
                <a:gd name="T44" fmla="*/ 24 w 48"/>
                <a:gd name="T45" fmla="*/ 36 h 36"/>
                <a:gd name="T46" fmla="*/ 0 w 48"/>
                <a:gd name="T4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6">
                  <a:moveTo>
                    <a:pt x="0" y="24"/>
                  </a:moveTo>
                  <a:lnTo>
                    <a:pt x="0" y="18"/>
                  </a:lnTo>
                  <a:lnTo>
                    <a:pt x="6" y="18"/>
                  </a:lnTo>
                  <a:lnTo>
                    <a:pt x="12" y="18"/>
                  </a:lnTo>
                  <a:lnTo>
                    <a:pt x="12" y="12"/>
                  </a:lnTo>
                  <a:lnTo>
                    <a:pt x="6" y="12"/>
                  </a:lnTo>
                  <a:lnTo>
                    <a:pt x="6" y="6"/>
                  </a:lnTo>
                  <a:lnTo>
                    <a:pt x="12" y="6"/>
                  </a:lnTo>
                  <a:lnTo>
                    <a:pt x="18" y="6"/>
                  </a:lnTo>
                  <a:lnTo>
                    <a:pt x="18" y="12"/>
                  </a:lnTo>
                  <a:lnTo>
                    <a:pt x="24" y="12"/>
                  </a:lnTo>
                  <a:lnTo>
                    <a:pt x="30" y="0"/>
                  </a:lnTo>
                  <a:lnTo>
                    <a:pt x="36" y="0"/>
                  </a:lnTo>
                  <a:lnTo>
                    <a:pt x="36" y="6"/>
                  </a:lnTo>
                  <a:lnTo>
                    <a:pt x="42" y="6"/>
                  </a:lnTo>
                  <a:lnTo>
                    <a:pt x="42" y="12"/>
                  </a:lnTo>
                  <a:lnTo>
                    <a:pt x="48" y="18"/>
                  </a:lnTo>
                  <a:lnTo>
                    <a:pt x="42" y="18"/>
                  </a:lnTo>
                  <a:lnTo>
                    <a:pt x="48" y="24"/>
                  </a:lnTo>
                  <a:lnTo>
                    <a:pt x="42" y="30"/>
                  </a:lnTo>
                  <a:lnTo>
                    <a:pt x="36" y="30"/>
                  </a:lnTo>
                  <a:lnTo>
                    <a:pt x="30" y="36"/>
                  </a:lnTo>
                  <a:lnTo>
                    <a:pt x="24" y="36"/>
                  </a:lnTo>
                  <a:lnTo>
                    <a:pt x="0"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91" name="Freeform 1519"/>
            <p:cNvSpPr>
              <a:spLocks/>
            </p:cNvSpPr>
            <p:nvPr/>
          </p:nvSpPr>
          <p:spPr bwMode="auto">
            <a:xfrm>
              <a:off x="3426" y="2040"/>
              <a:ext cx="30" cy="36"/>
            </a:xfrm>
            <a:custGeom>
              <a:avLst/>
              <a:gdLst>
                <a:gd name="T0" fmla="*/ 24 w 30"/>
                <a:gd name="T1" fmla="*/ 36 h 36"/>
                <a:gd name="T2" fmla="*/ 18 w 30"/>
                <a:gd name="T3" fmla="*/ 30 h 36"/>
                <a:gd name="T4" fmla="*/ 6 w 30"/>
                <a:gd name="T5" fmla="*/ 36 h 36"/>
                <a:gd name="T6" fmla="*/ 0 w 30"/>
                <a:gd name="T7" fmla="*/ 6 h 36"/>
                <a:gd name="T8" fmla="*/ 18 w 30"/>
                <a:gd name="T9" fmla="*/ 0 h 36"/>
                <a:gd name="T10" fmla="*/ 24 w 30"/>
                <a:gd name="T11" fmla="*/ 6 h 36"/>
                <a:gd name="T12" fmla="*/ 30 w 30"/>
                <a:gd name="T13" fmla="*/ 6 h 36"/>
                <a:gd name="T14" fmla="*/ 30 w 30"/>
                <a:gd name="T15" fmla="*/ 12 h 36"/>
                <a:gd name="T16" fmla="*/ 24 w 30"/>
                <a:gd name="T17" fmla="*/ 12 h 36"/>
                <a:gd name="T18" fmla="*/ 30 w 30"/>
                <a:gd name="T19" fmla="*/ 12 h 36"/>
                <a:gd name="T20" fmla="*/ 24 w 30"/>
                <a:gd name="T21" fmla="*/ 18 h 36"/>
                <a:gd name="T22" fmla="*/ 24 w 30"/>
                <a:gd name="T23" fmla="*/ 24 h 36"/>
                <a:gd name="T24" fmla="*/ 18 w 30"/>
                <a:gd name="T25" fmla="*/ 24 h 36"/>
                <a:gd name="T26" fmla="*/ 24 w 30"/>
                <a:gd name="T27" fmla="*/ 30 h 36"/>
                <a:gd name="T28" fmla="*/ 24 w 30"/>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4" y="36"/>
                  </a:moveTo>
                  <a:lnTo>
                    <a:pt x="18" y="30"/>
                  </a:lnTo>
                  <a:lnTo>
                    <a:pt x="6" y="36"/>
                  </a:lnTo>
                  <a:lnTo>
                    <a:pt x="0" y="6"/>
                  </a:lnTo>
                  <a:lnTo>
                    <a:pt x="18" y="0"/>
                  </a:lnTo>
                  <a:lnTo>
                    <a:pt x="24" y="6"/>
                  </a:lnTo>
                  <a:lnTo>
                    <a:pt x="30" y="6"/>
                  </a:lnTo>
                  <a:lnTo>
                    <a:pt x="30" y="12"/>
                  </a:lnTo>
                  <a:lnTo>
                    <a:pt x="24" y="12"/>
                  </a:lnTo>
                  <a:lnTo>
                    <a:pt x="30" y="12"/>
                  </a:lnTo>
                  <a:lnTo>
                    <a:pt x="24" y="18"/>
                  </a:lnTo>
                  <a:lnTo>
                    <a:pt x="24" y="24"/>
                  </a:lnTo>
                  <a:lnTo>
                    <a:pt x="18" y="24"/>
                  </a:lnTo>
                  <a:lnTo>
                    <a:pt x="24" y="30"/>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92" name="Freeform 1520"/>
            <p:cNvSpPr>
              <a:spLocks/>
            </p:cNvSpPr>
            <p:nvPr/>
          </p:nvSpPr>
          <p:spPr bwMode="auto">
            <a:xfrm>
              <a:off x="3726" y="2010"/>
              <a:ext cx="36" cy="42"/>
            </a:xfrm>
            <a:custGeom>
              <a:avLst/>
              <a:gdLst>
                <a:gd name="T0" fmla="*/ 18 w 36"/>
                <a:gd name="T1" fmla="*/ 36 h 42"/>
                <a:gd name="T2" fmla="*/ 12 w 36"/>
                <a:gd name="T3" fmla="*/ 30 h 42"/>
                <a:gd name="T4" fmla="*/ 6 w 36"/>
                <a:gd name="T5" fmla="*/ 30 h 42"/>
                <a:gd name="T6" fmla="*/ 6 w 36"/>
                <a:gd name="T7" fmla="*/ 24 h 42"/>
                <a:gd name="T8" fmla="*/ 0 w 36"/>
                <a:gd name="T9" fmla="*/ 18 h 42"/>
                <a:gd name="T10" fmla="*/ 6 w 36"/>
                <a:gd name="T11" fmla="*/ 12 h 42"/>
                <a:gd name="T12" fmla="*/ 6 w 36"/>
                <a:gd name="T13" fmla="*/ 6 h 42"/>
                <a:gd name="T14" fmla="*/ 12 w 36"/>
                <a:gd name="T15" fmla="*/ 6 h 42"/>
                <a:gd name="T16" fmla="*/ 18 w 36"/>
                <a:gd name="T17" fmla="*/ 0 h 42"/>
                <a:gd name="T18" fmla="*/ 18 w 36"/>
                <a:gd name="T19" fmla="*/ 6 h 42"/>
                <a:gd name="T20" fmla="*/ 24 w 36"/>
                <a:gd name="T21" fmla="*/ 6 h 42"/>
                <a:gd name="T22" fmla="*/ 30 w 36"/>
                <a:gd name="T23" fmla="*/ 6 h 42"/>
                <a:gd name="T24" fmla="*/ 36 w 36"/>
                <a:gd name="T25" fmla="*/ 6 h 42"/>
                <a:gd name="T26" fmla="*/ 30 w 36"/>
                <a:gd name="T27" fmla="*/ 12 h 42"/>
                <a:gd name="T28" fmla="*/ 36 w 36"/>
                <a:gd name="T29" fmla="*/ 12 h 42"/>
                <a:gd name="T30" fmla="*/ 36 w 36"/>
                <a:gd name="T31" fmla="*/ 18 h 42"/>
                <a:gd name="T32" fmla="*/ 36 w 36"/>
                <a:gd name="T33" fmla="*/ 24 h 42"/>
                <a:gd name="T34" fmla="*/ 36 w 36"/>
                <a:gd name="T35" fmla="*/ 36 h 42"/>
                <a:gd name="T36" fmla="*/ 30 w 36"/>
                <a:gd name="T37" fmla="*/ 36 h 42"/>
                <a:gd name="T38" fmla="*/ 24 w 36"/>
                <a:gd name="T39" fmla="*/ 42 h 42"/>
                <a:gd name="T40" fmla="*/ 18 w 36"/>
                <a:gd name="T4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2">
                  <a:moveTo>
                    <a:pt x="18" y="36"/>
                  </a:moveTo>
                  <a:lnTo>
                    <a:pt x="12" y="30"/>
                  </a:lnTo>
                  <a:lnTo>
                    <a:pt x="6" y="30"/>
                  </a:lnTo>
                  <a:lnTo>
                    <a:pt x="6" y="24"/>
                  </a:lnTo>
                  <a:lnTo>
                    <a:pt x="0" y="18"/>
                  </a:lnTo>
                  <a:lnTo>
                    <a:pt x="6" y="12"/>
                  </a:lnTo>
                  <a:lnTo>
                    <a:pt x="6" y="6"/>
                  </a:lnTo>
                  <a:lnTo>
                    <a:pt x="12" y="6"/>
                  </a:lnTo>
                  <a:lnTo>
                    <a:pt x="18" y="0"/>
                  </a:lnTo>
                  <a:lnTo>
                    <a:pt x="18" y="6"/>
                  </a:lnTo>
                  <a:lnTo>
                    <a:pt x="24" y="6"/>
                  </a:lnTo>
                  <a:lnTo>
                    <a:pt x="30" y="6"/>
                  </a:lnTo>
                  <a:lnTo>
                    <a:pt x="36" y="6"/>
                  </a:lnTo>
                  <a:lnTo>
                    <a:pt x="30" y="12"/>
                  </a:lnTo>
                  <a:lnTo>
                    <a:pt x="36" y="12"/>
                  </a:lnTo>
                  <a:lnTo>
                    <a:pt x="36" y="18"/>
                  </a:lnTo>
                  <a:lnTo>
                    <a:pt x="36" y="24"/>
                  </a:lnTo>
                  <a:lnTo>
                    <a:pt x="36" y="36"/>
                  </a:lnTo>
                  <a:lnTo>
                    <a:pt x="30" y="36"/>
                  </a:lnTo>
                  <a:lnTo>
                    <a:pt x="24" y="42"/>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93" name="Freeform 1521"/>
            <p:cNvSpPr>
              <a:spLocks/>
            </p:cNvSpPr>
            <p:nvPr/>
          </p:nvSpPr>
          <p:spPr bwMode="auto">
            <a:xfrm>
              <a:off x="3402" y="2046"/>
              <a:ext cx="30" cy="30"/>
            </a:xfrm>
            <a:custGeom>
              <a:avLst/>
              <a:gdLst>
                <a:gd name="T0" fmla="*/ 24 w 30"/>
                <a:gd name="T1" fmla="*/ 30 h 30"/>
                <a:gd name="T2" fmla="*/ 0 w 30"/>
                <a:gd name="T3" fmla="*/ 30 h 30"/>
                <a:gd name="T4" fmla="*/ 0 w 30"/>
                <a:gd name="T5" fmla="*/ 6 h 30"/>
                <a:gd name="T6" fmla="*/ 0 w 30"/>
                <a:gd name="T7" fmla="*/ 0 h 30"/>
                <a:gd name="T8" fmla="*/ 24 w 30"/>
                <a:gd name="T9" fmla="*/ 0 h 30"/>
                <a:gd name="T10" fmla="*/ 30 w 30"/>
                <a:gd name="T11" fmla="*/ 30 h 30"/>
                <a:gd name="T12" fmla="*/ 24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4" y="30"/>
                  </a:moveTo>
                  <a:lnTo>
                    <a:pt x="0" y="30"/>
                  </a:lnTo>
                  <a:lnTo>
                    <a:pt x="0" y="6"/>
                  </a:lnTo>
                  <a:lnTo>
                    <a:pt x="0" y="0"/>
                  </a:lnTo>
                  <a:lnTo>
                    <a:pt x="24" y="0"/>
                  </a:lnTo>
                  <a:lnTo>
                    <a:pt x="30" y="30"/>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94" name="Freeform 1522"/>
            <p:cNvSpPr>
              <a:spLocks/>
            </p:cNvSpPr>
            <p:nvPr/>
          </p:nvSpPr>
          <p:spPr bwMode="auto">
            <a:xfrm>
              <a:off x="4278" y="1926"/>
              <a:ext cx="48" cy="30"/>
            </a:xfrm>
            <a:custGeom>
              <a:avLst/>
              <a:gdLst>
                <a:gd name="T0" fmla="*/ 48 w 48"/>
                <a:gd name="T1" fmla="*/ 30 h 30"/>
                <a:gd name="T2" fmla="*/ 48 w 48"/>
                <a:gd name="T3" fmla="*/ 24 h 30"/>
                <a:gd name="T4" fmla="*/ 48 w 48"/>
                <a:gd name="T5" fmla="*/ 30 h 30"/>
                <a:gd name="T6" fmla="*/ 42 w 48"/>
                <a:gd name="T7" fmla="*/ 30 h 30"/>
                <a:gd name="T8" fmla="*/ 42 w 48"/>
                <a:gd name="T9" fmla="*/ 24 h 30"/>
                <a:gd name="T10" fmla="*/ 42 w 48"/>
                <a:gd name="T11" fmla="*/ 30 h 30"/>
                <a:gd name="T12" fmla="*/ 42 w 48"/>
                <a:gd name="T13" fmla="*/ 24 h 30"/>
                <a:gd name="T14" fmla="*/ 36 w 48"/>
                <a:gd name="T15" fmla="*/ 24 h 30"/>
                <a:gd name="T16" fmla="*/ 36 w 48"/>
                <a:gd name="T17" fmla="*/ 30 h 30"/>
                <a:gd name="T18" fmla="*/ 36 w 48"/>
                <a:gd name="T19" fmla="*/ 24 h 30"/>
                <a:gd name="T20" fmla="*/ 36 w 48"/>
                <a:gd name="T21" fmla="*/ 30 h 30"/>
                <a:gd name="T22" fmla="*/ 30 w 48"/>
                <a:gd name="T23" fmla="*/ 30 h 30"/>
                <a:gd name="T24" fmla="*/ 30 w 48"/>
                <a:gd name="T25" fmla="*/ 24 h 30"/>
                <a:gd name="T26" fmla="*/ 24 w 48"/>
                <a:gd name="T27" fmla="*/ 24 h 30"/>
                <a:gd name="T28" fmla="*/ 24 w 48"/>
                <a:gd name="T29" fmla="*/ 18 h 30"/>
                <a:gd name="T30" fmla="*/ 18 w 48"/>
                <a:gd name="T31" fmla="*/ 18 h 30"/>
                <a:gd name="T32" fmla="*/ 18 w 48"/>
                <a:gd name="T33" fmla="*/ 24 h 30"/>
                <a:gd name="T34" fmla="*/ 18 w 48"/>
                <a:gd name="T35" fmla="*/ 18 h 30"/>
                <a:gd name="T36" fmla="*/ 12 w 48"/>
                <a:gd name="T37" fmla="*/ 18 h 30"/>
                <a:gd name="T38" fmla="*/ 6 w 48"/>
                <a:gd name="T39" fmla="*/ 18 h 30"/>
                <a:gd name="T40" fmla="*/ 6 w 48"/>
                <a:gd name="T41" fmla="*/ 12 h 30"/>
                <a:gd name="T42" fmla="*/ 6 w 48"/>
                <a:gd name="T43" fmla="*/ 18 h 30"/>
                <a:gd name="T44" fmla="*/ 6 w 48"/>
                <a:gd name="T45" fmla="*/ 12 h 30"/>
                <a:gd name="T46" fmla="*/ 0 w 48"/>
                <a:gd name="T47" fmla="*/ 12 h 30"/>
                <a:gd name="T48" fmla="*/ 6 w 48"/>
                <a:gd name="T49" fmla="*/ 6 h 30"/>
                <a:gd name="T50" fmla="*/ 6 w 48"/>
                <a:gd name="T51" fmla="*/ 0 h 30"/>
                <a:gd name="T52" fmla="*/ 12 w 48"/>
                <a:gd name="T53" fmla="*/ 0 h 30"/>
                <a:gd name="T54" fmla="*/ 18 w 48"/>
                <a:gd name="T55" fmla="*/ 0 h 30"/>
                <a:gd name="T56" fmla="*/ 18 w 48"/>
                <a:gd name="T57" fmla="*/ 6 h 30"/>
                <a:gd name="T58" fmla="*/ 24 w 48"/>
                <a:gd name="T59" fmla="*/ 6 h 30"/>
                <a:gd name="T60" fmla="*/ 18 w 48"/>
                <a:gd name="T61" fmla="*/ 6 h 30"/>
                <a:gd name="T62" fmla="*/ 24 w 48"/>
                <a:gd name="T63" fmla="*/ 6 h 30"/>
                <a:gd name="T64" fmla="*/ 24 w 48"/>
                <a:gd name="T65" fmla="*/ 12 h 30"/>
                <a:gd name="T66" fmla="*/ 30 w 48"/>
                <a:gd name="T67" fmla="*/ 12 h 30"/>
                <a:gd name="T68" fmla="*/ 36 w 48"/>
                <a:gd name="T69" fmla="*/ 12 h 30"/>
                <a:gd name="T70" fmla="*/ 36 w 48"/>
                <a:gd name="T71" fmla="*/ 18 h 30"/>
                <a:gd name="T72" fmla="*/ 42 w 48"/>
                <a:gd name="T73" fmla="*/ 18 h 30"/>
                <a:gd name="T74" fmla="*/ 48 w 48"/>
                <a:gd name="T75" fmla="*/ 24 h 30"/>
                <a:gd name="T76" fmla="*/ 48 w 48"/>
                <a:gd name="T77" fmla="*/ 18 h 30"/>
                <a:gd name="T78" fmla="*/ 48 w 48"/>
                <a:gd name="T79" fmla="*/ 24 h 30"/>
                <a:gd name="T80" fmla="*/ 48 w 48"/>
                <a:gd name="T8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0">
                  <a:moveTo>
                    <a:pt x="48" y="30"/>
                  </a:moveTo>
                  <a:lnTo>
                    <a:pt x="48" y="24"/>
                  </a:lnTo>
                  <a:lnTo>
                    <a:pt x="48" y="30"/>
                  </a:lnTo>
                  <a:lnTo>
                    <a:pt x="42" y="30"/>
                  </a:lnTo>
                  <a:lnTo>
                    <a:pt x="42" y="24"/>
                  </a:lnTo>
                  <a:lnTo>
                    <a:pt x="42" y="30"/>
                  </a:lnTo>
                  <a:lnTo>
                    <a:pt x="42" y="24"/>
                  </a:lnTo>
                  <a:lnTo>
                    <a:pt x="36" y="24"/>
                  </a:lnTo>
                  <a:lnTo>
                    <a:pt x="36" y="30"/>
                  </a:lnTo>
                  <a:lnTo>
                    <a:pt x="36" y="24"/>
                  </a:lnTo>
                  <a:lnTo>
                    <a:pt x="36" y="30"/>
                  </a:lnTo>
                  <a:lnTo>
                    <a:pt x="30" y="30"/>
                  </a:lnTo>
                  <a:lnTo>
                    <a:pt x="30" y="24"/>
                  </a:lnTo>
                  <a:lnTo>
                    <a:pt x="24" y="24"/>
                  </a:lnTo>
                  <a:lnTo>
                    <a:pt x="24" y="18"/>
                  </a:lnTo>
                  <a:lnTo>
                    <a:pt x="18" y="18"/>
                  </a:lnTo>
                  <a:lnTo>
                    <a:pt x="18" y="24"/>
                  </a:lnTo>
                  <a:lnTo>
                    <a:pt x="18" y="18"/>
                  </a:lnTo>
                  <a:lnTo>
                    <a:pt x="12" y="18"/>
                  </a:lnTo>
                  <a:lnTo>
                    <a:pt x="6" y="18"/>
                  </a:lnTo>
                  <a:lnTo>
                    <a:pt x="6" y="12"/>
                  </a:lnTo>
                  <a:lnTo>
                    <a:pt x="6" y="18"/>
                  </a:lnTo>
                  <a:lnTo>
                    <a:pt x="6" y="12"/>
                  </a:lnTo>
                  <a:lnTo>
                    <a:pt x="0" y="12"/>
                  </a:lnTo>
                  <a:lnTo>
                    <a:pt x="6" y="6"/>
                  </a:lnTo>
                  <a:lnTo>
                    <a:pt x="6" y="0"/>
                  </a:lnTo>
                  <a:lnTo>
                    <a:pt x="12" y="0"/>
                  </a:lnTo>
                  <a:lnTo>
                    <a:pt x="18" y="0"/>
                  </a:lnTo>
                  <a:lnTo>
                    <a:pt x="18" y="6"/>
                  </a:lnTo>
                  <a:lnTo>
                    <a:pt x="24" y="6"/>
                  </a:lnTo>
                  <a:lnTo>
                    <a:pt x="18" y="6"/>
                  </a:lnTo>
                  <a:lnTo>
                    <a:pt x="24" y="6"/>
                  </a:lnTo>
                  <a:lnTo>
                    <a:pt x="24" y="12"/>
                  </a:lnTo>
                  <a:lnTo>
                    <a:pt x="30" y="12"/>
                  </a:lnTo>
                  <a:lnTo>
                    <a:pt x="36" y="12"/>
                  </a:lnTo>
                  <a:lnTo>
                    <a:pt x="36" y="18"/>
                  </a:lnTo>
                  <a:lnTo>
                    <a:pt x="42" y="18"/>
                  </a:lnTo>
                  <a:lnTo>
                    <a:pt x="48" y="24"/>
                  </a:lnTo>
                  <a:lnTo>
                    <a:pt x="48" y="18"/>
                  </a:lnTo>
                  <a:lnTo>
                    <a:pt x="48" y="24"/>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95" name="Freeform 1523"/>
            <p:cNvSpPr>
              <a:spLocks/>
            </p:cNvSpPr>
            <p:nvPr/>
          </p:nvSpPr>
          <p:spPr bwMode="auto">
            <a:xfrm>
              <a:off x="2508" y="2058"/>
              <a:ext cx="48" cy="48"/>
            </a:xfrm>
            <a:custGeom>
              <a:avLst/>
              <a:gdLst>
                <a:gd name="T0" fmla="*/ 0 w 48"/>
                <a:gd name="T1" fmla="*/ 48 h 48"/>
                <a:gd name="T2" fmla="*/ 0 w 48"/>
                <a:gd name="T3" fmla="*/ 12 h 48"/>
                <a:gd name="T4" fmla="*/ 0 w 48"/>
                <a:gd name="T5" fmla="*/ 0 h 48"/>
                <a:gd name="T6" fmla="*/ 48 w 48"/>
                <a:gd name="T7" fmla="*/ 6 h 48"/>
                <a:gd name="T8" fmla="*/ 48 w 48"/>
                <a:gd name="T9" fmla="*/ 24 h 48"/>
                <a:gd name="T10" fmla="*/ 48 w 48"/>
                <a:gd name="T11" fmla="*/ 48 h 48"/>
                <a:gd name="T12" fmla="*/ 6 w 48"/>
                <a:gd name="T13" fmla="*/ 48 h 48"/>
                <a:gd name="T14" fmla="*/ 0 w 48"/>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0" y="48"/>
                  </a:moveTo>
                  <a:lnTo>
                    <a:pt x="0" y="12"/>
                  </a:lnTo>
                  <a:lnTo>
                    <a:pt x="0" y="0"/>
                  </a:lnTo>
                  <a:lnTo>
                    <a:pt x="48" y="6"/>
                  </a:lnTo>
                  <a:lnTo>
                    <a:pt x="48" y="24"/>
                  </a:lnTo>
                  <a:lnTo>
                    <a:pt x="48" y="48"/>
                  </a:lnTo>
                  <a:lnTo>
                    <a:pt x="6"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96" name="Freeform 1524"/>
            <p:cNvSpPr>
              <a:spLocks/>
            </p:cNvSpPr>
            <p:nvPr/>
          </p:nvSpPr>
          <p:spPr bwMode="auto">
            <a:xfrm>
              <a:off x="2694" y="2064"/>
              <a:ext cx="54" cy="48"/>
            </a:xfrm>
            <a:custGeom>
              <a:avLst/>
              <a:gdLst>
                <a:gd name="T0" fmla="*/ 0 w 54"/>
                <a:gd name="T1" fmla="*/ 48 h 48"/>
                <a:gd name="T2" fmla="*/ 0 w 54"/>
                <a:gd name="T3" fmla="*/ 18 h 48"/>
                <a:gd name="T4" fmla="*/ 6 w 54"/>
                <a:gd name="T5" fmla="*/ 18 h 48"/>
                <a:gd name="T6" fmla="*/ 6 w 54"/>
                <a:gd name="T7" fmla="*/ 0 h 48"/>
                <a:gd name="T8" fmla="*/ 54 w 54"/>
                <a:gd name="T9" fmla="*/ 0 h 48"/>
                <a:gd name="T10" fmla="*/ 54 w 54"/>
                <a:gd name="T11" fmla="*/ 48 h 48"/>
                <a:gd name="T12" fmla="*/ 0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0" y="48"/>
                  </a:moveTo>
                  <a:lnTo>
                    <a:pt x="0" y="18"/>
                  </a:lnTo>
                  <a:lnTo>
                    <a:pt x="6" y="18"/>
                  </a:lnTo>
                  <a:lnTo>
                    <a:pt x="6" y="0"/>
                  </a:lnTo>
                  <a:lnTo>
                    <a:pt x="54" y="0"/>
                  </a:lnTo>
                  <a:lnTo>
                    <a:pt x="54" y="48"/>
                  </a:lnTo>
                  <a:lnTo>
                    <a:pt x="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97" name="Freeform 1525"/>
            <p:cNvSpPr>
              <a:spLocks/>
            </p:cNvSpPr>
            <p:nvPr/>
          </p:nvSpPr>
          <p:spPr bwMode="auto">
            <a:xfrm>
              <a:off x="3660" y="2016"/>
              <a:ext cx="30" cy="30"/>
            </a:xfrm>
            <a:custGeom>
              <a:avLst/>
              <a:gdLst>
                <a:gd name="T0" fmla="*/ 30 w 30"/>
                <a:gd name="T1" fmla="*/ 30 h 30"/>
                <a:gd name="T2" fmla="*/ 12 w 30"/>
                <a:gd name="T3" fmla="*/ 30 h 30"/>
                <a:gd name="T4" fmla="*/ 6 w 30"/>
                <a:gd name="T5" fmla="*/ 30 h 30"/>
                <a:gd name="T6" fmla="*/ 0 w 30"/>
                <a:gd name="T7" fmla="*/ 30 h 30"/>
                <a:gd name="T8" fmla="*/ 0 w 30"/>
                <a:gd name="T9" fmla="*/ 24 h 30"/>
                <a:gd name="T10" fmla="*/ 0 w 30"/>
                <a:gd name="T11" fmla="*/ 18 h 30"/>
                <a:gd name="T12" fmla="*/ 6 w 30"/>
                <a:gd name="T13" fmla="*/ 18 h 30"/>
                <a:gd name="T14" fmla="*/ 6 w 30"/>
                <a:gd name="T15" fmla="*/ 12 h 30"/>
                <a:gd name="T16" fmla="*/ 12 w 30"/>
                <a:gd name="T17" fmla="*/ 12 h 30"/>
                <a:gd name="T18" fmla="*/ 12 w 30"/>
                <a:gd name="T19" fmla="*/ 6 h 30"/>
                <a:gd name="T20" fmla="*/ 12 w 30"/>
                <a:gd name="T21" fmla="*/ 12 h 30"/>
                <a:gd name="T22" fmla="*/ 12 w 30"/>
                <a:gd name="T23" fmla="*/ 6 h 30"/>
                <a:gd name="T24" fmla="*/ 18 w 30"/>
                <a:gd name="T25" fmla="*/ 6 h 30"/>
                <a:gd name="T26" fmla="*/ 18 w 30"/>
                <a:gd name="T27" fmla="*/ 0 h 30"/>
                <a:gd name="T28" fmla="*/ 18 w 30"/>
                <a:gd name="T29" fmla="*/ 6 h 30"/>
                <a:gd name="T30" fmla="*/ 24 w 30"/>
                <a:gd name="T31" fmla="*/ 6 h 30"/>
                <a:gd name="T32" fmla="*/ 30 w 30"/>
                <a:gd name="T33" fmla="*/ 6 h 30"/>
                <a:gd name="T34" fmla="*/ 30 w 30"/>
                <a:gd name="T35" fmla="*/ 24 h 30"/>
                <a:gd name="T36" fmla="*/ 30 w 30"/>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30" y="30"/>
                  </a:moveTo>
                  <a:lnTo>
                    <a:pt x="12" y="30"/>
                  </a:lnTo>
                  <a:lnTo>
                    <a:pt x="6" y="30"/>
                  </a:lnTo>
                  <a:lnTo>
                    <a:pt x="0" y="30"/>
                  </a:lnTo>
                  <a:lnTo>
                    <a:pt x="0" y="24"/>
                  </a:lnTo>
                  <a:lnTo>
                    <a:pt x="0" y="18"/>
                  </a:lnTo>
                  <a:lnTo>
                    <a:pt x="6" y="18"/>
                  </a:lnTo>
                  <a:lnTo>
                    <a:pt x="6" y="12"/>
                  </a:lnTo>
                  <a:lnTo>
                    <a:pt x="12" y="12"/>
                  </a:lnTo>
                  <a:lnTo>
                    <a:pt x="12" y="6"/>
                  </a:lnTo>
                  <a:lnTo>
                    <a:pt x="12" y="12"/>
                  </a:lnTo>
                  <a:lnTo>
                    <a:pt x="12" y="6"/>
                  </a:lnTo>
                  <a:lnTo>
                    <a:pt x="18" y="6"/>
                  </a:lnTo>
                  <a:lnTo>
                    <a:pt x="18" y="0"/>
                  </a:lnTo>
                  <a:lnTo>
                    <a:pt x="18" y="6"/>
                  </a:lnTo>
                  <a:lnTo>
                    <a:pt x="24" y="6"/>
                  </a:lnTo>
                  <a:lnTo>
                    <a:pt x="30" y="6"/>
                  </a:lnTo>
                  <a:lnTo>
                    <a:pt x="30" y="24"/>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98" name="Freeform 1526"/>
            <p:cNvSpPr>
              <a:spLocks/>
            </p:cNvSpPr>
            <p:nvPr/>
          </p:nvSpPr>
          <p:spPr bwMode="auto">
            <a:xfrm>
              <a:off x="4218" y="1938"/>
              <a:ext cx="48" cy="24"/>
            </a:xfrm>
            <a:custGeom>
              <a:avLst/>
              <a:gdLst>
                <a:gd name="T0" fmla="*/ 6 w 48"/>
                <a:gd name="T1" fmla="*/ 24 h 24"/>
                <a:gd name="T2" fmla="*/ 6 w 48"/>
                <a:gd name="T3" fmla="*/ 18 h 24"/>
                <a:gd name="T4" fmla="*/ 0 w 48"/>
                <a:gd name="T5" fmla="*/ 18 h 24"/>
                <a:gd name="T6" fmla="*/ 0 w 48"/>
                <a:gd name="T7" fmla="*/ 12 h 24"/>
                <a:gd name="T8" fmla="*/ 6 w 48"/>
                <a:gd name="T9" fmla="*/ 0 h 24"/>
                <a:gd name="T10" fmla="*/ 12 w 48"/>
                <a:gd name="T11" fmla="*/ 0 h 24"/>
                <a:gd name="T12" fmla="*/ 18 w 48"/>
                <a:gd name="T13" fmla="*/ 0 h 24"/>
                <a:gd name="T14" fmla="*/ 18 w 48"/>
                <a:gd name="T15" fmla="*/ 6 h 24"/>
                <a:gd name="T16" fmla="*/ 18 w 48"/>
                <a:gd name="T17" fmla="*/ 12 h 24"/>
                <a:gd name="T18" fmla="*/ 24 w 48"/>
                <a:gd name="T19" fmla="*/ 12 h 24"/>
                <a:gd name="T20" fmla="*/ 30 w 48"/>
                <a:gd name="T21" fmla="*/ 12 h 24"/>
                <a:gd name="T22" fmla="*/ 36 w 48"/>
                <a:gd name="T23" fmla="*/ 12 h 24"/>
                <a:gd name="T24" fmla="*/ 42 w 48"/>
                <a:gd name="T25" fmla="*/ 12 h 24"/>
                <a:gd name="T26" fmla="*/ 42 w 48"/>
                <a:gd name="T27" fmla="*/ 18 h 24"/>
                <a:gd name="T28" fmla="*/ 42 w 48"/>
                <a:gd name="T29" fmla="*/ 24 h 24"/>
                <a:gd name="T30" fmla="*/ 48 w 48"/>
                <a:gd name="T31" fmla="*/ 24 h 24"/>
                <a:gd name="T32" fmla="*/ 42 w 48"/>
                <a:gd name="T33" fmla="*/ 24 h 24"/>
                <a:gd name="T34" fmla="*/ 36 w 48"/>
                <a:gd name="T35" fmla="*/ 24 h 24"/>
                <a:gd name="T36" fmla="*/ 30 w 48"/>
                <a:gd name="T37" fmla="*/ 24 h 24"/>
                <a:gd name="T38" fmla="*/ 24 w 48"/>
                <a:gd name="T39" fmla="*/ 18 h 24"/>
                <a:gd name="T40" fmla="*/ 18 w 48"/>
                <a:gd name="T41" fmla="*/ 18 h 24"/>
                <a:gd name="T42" fmla="*/ 18 w 48"/>
                <a:gd name="T43" fmla="*/ 24 h 24"/>
                <a:gd name="T44" fmla="*/ 12 w 48"/>
                <a:gd name="T45" fmla="*/ 24 h 24"/>
                <a:gd name="T46" fmla="*/ 6 w 48"/>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24">
                  <a:moveTo>
                    <a:pt x="6" y="24"/>
                  </a:moveTo>
                  <a:lnTo>
                    <a:pt x="6" y="18"/>
                  </a:lnTo>
                  <a:lnTo>
                    <a:pt x="0" y="18"/>
                  </a:lnTo>
                  <a:lnTo>
                    <a:pt x="0" y="12"/>
                  </a:lnTo>
                  <a:lnTo>
                    <a:pt x="6" y="0"/>
                  </a:lnTo>
                  <a:lnTo>
                    <a:pt x="12" y="0"/>
                  </a:lnTo>
                  <a:lnTo>
                    <a:pt x="18" y="0"/>
                  </a:lnTo>
                  <a:lnTo>
                    <a:pt x="18" y="6"/>
                  </a:lnTo>
                  <a:lnTo>
                    <a:pt x="18" y="12"/>
                  </a:lnTo>
                  <a:lnTo>
                    <a:pt x="24" y="12"/>
                  </a:lnTo>
                  <a:lnTo>
                    <a:pt x="30" y="12"/>
                  </a:lnTo>
                  <a:lnTo>
                    <a:pt x="36" y="12"/>
                  </a:lnTo>
                  <a:lnTo>
                    <a:pt x="42" y="12"/>
                  </a:lnTo>
                  <a:lnTo>
                    <a:pt x="42" y="18"/>
                  </a:lnTo>
                  <a:lnTo>
                    <a:pt x="42" y="24"/>
                  </a:lnTo>
                  <a:lnTo>
                    <a:pt x="48" y="24"/>
                  </a:lnTo>
                  <a:lnTo>
                    <a:pt x="42" y="24"/>
                  </a:lnTo>
                  <a:lnTo>
                    <a:pt x="36" y="24"/>
                  </a:lnTo>
                  <a:lnTo>
                    <a:pt x="30" y="24"/>
                  </a:lnTo>
                  <a:lnTo>
                    <a:pt x="24" y="18"/>
                  </a:lnTo>
                  <a:lnTo>
                    <a:pt x="18" y="18"/>
                  </a:lnTo>
                  <a:lnTo>
                    <a:pt x="18" y="24"/>
                  </a:lnTo>
                  <a:lnTo>
                    <a:pt x="12" y="24"/>
                  </a:lnTo>
                  <a:lnTo>
                    <a:pt x="6"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99" name="Freeform 1527"/>
            <p:cNvSpPr>
              <a:spLocks/>
            </p:cNvSpPr>
            <p:nvPr/>
          </p:nvSpPr>
          <p:spPr bwMode="auto">
            <a:xfrm>
              <a:off x="3294" y="2052"/>
              <a:ext cx="48" cy="30"/>
            </a:xfrm>
            <a:custGeom>
              <a:avLst/>
              <a:gdLst>
                <a:gd name="T0" fmla="*/ 0 w 48"/>
                <a:gd name="T1" fmla="*/ 30 h 30"/>
                <a:gd name="T2" fmla="*/ 0 w 48"/>
                <a:gd name="T3" fmla="*/ 24 h 30"/>
                <a:gd name="T4" fmla="*/ 6 w 48"/>
                <a:gd name="T5" fmla="*/ 12 h 30"/>
                <a:gd name="T6" fmla="*/ 12 w 48"/>
                <a:gd name="T7" fmla="*/ 6 h 30"/>
                <a:gd name="T8" fmla="*/ 18 w 48"/>
                <a:gd name="T9" fmla="*/ 6 h 30"/>
                <a:gd name="T10" fmla="*/ 18 w 48"/>
                <a:gd name="T11" fmla="*/ 0 h 30"/>
                <a:gd name="T12" fmla="*/ 30 w 48"/>
                <a:gd name="T13" fmla="*/ 6 h 30"/>
                <a:gd name="T14" fmla="*/ 30 w 48"/>
                <a:gd name="T15" fmla="*/ 12 h 30"/>
                <a:gd name="T16" fmla="*/ 36 w 48"/>
                <a:gd name="T17" fmla="*/ 12 h 30"/>
                <a:gd name="T18" fmla="*/ 36 w 48"/>
                <a:gd name="T19" fmla="*/ 18 h 30"/>
                <a:gd name="T20" fmla="*/ 42 w 48"/>
                <a:gd name="T21" fmla="*/ 18 h 30"/>
                <a:gd name="T22" fmla="*/ 48 w 48"/>
                <a:gd name="T23" fmla="*/ 18 h 30"/>
                <a:gd name="T24" fmla="*/ 48 w 48"/>
                <a:gd name="T25" fmla="*/ 24 h 30"/>
                <a:gd name="T26" fmla="*/ 48 w 48"/>
                <a:gd name="T27" fmla="*/ 30 h 30"/>
                <a:gd name="T28" fmla="*/ 42 w 48"/>
                <a:gd name="T29" fmla="*/ 30 h 30"/>
                <a:gd name="T30" fmla="*/ 36 w 48"/>
                <a:gd name="T31" fmla="*/ 30 h 30"/>
                <a:gd name="T32" fmla="*/ 30 w 48"/>
                <a:gd name="T33" fmla="*/ 30 h 30"/>
                <a:gd name="T34" fmla="*/ 24 w 48"/>
                <a:gd name="T35" fmla="*/ 30 h 30"/>
                <a:gd name="T36" fmla="*/ 18 w 48"/>
                <a:gd name="T37" fmla="*/ 30 h 30"/>
                <a:gd name="T38" fmla="*/ 0 w 48"/>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0">
                  <a:moveTo>
                    <a:pt x="0" y="30"/>
                  </a:moveTo>
                  <a:lnTo>
                    <a:pt x="0" y="24"/>
                  </a:lnTo>
                  <a:lnTo>
                    <a:pt x="6" y="12"/>
                  </a:lnTo>
                  <a:lnTo>
                    <a:pt x="12" y="6"/>
                  </a:lnTo>
                  <a:lnTo>
                    <a:pt x="18" y="6"/>
                  </a:lnTo>
                  <a:lnTo>
                    <a:pt x="18" y="0"/>
                  </a:lnTo>
                  <a:lnTo>
                    <a:pt x="30" y="6"/>
                  </a:lnTo>
                  <a:lnTo>
                    <a:pt x="30" y="12"/>
                  </a:lnTo>
                  <a:lnTo>
                    <a:pt x="36" y="12"/>
                  </a:lnTo>
                  <a:lnTo>
                    <a:pt x="36" y="18"/>
                  </a:lnTo>
                  <a:lnTo>
                    <a:pt x="42" y="18"/>
                  </a:lnTo>
                  <a:lnTo>
                    <a:pt x="48" y="18"/>
                  </a:lnTo>
                  <a:lnTo>
                    <a:pt x="48" y="24"/>
                  </a:lnTo>
                  <a:lnTo>
                    <a:pt x="48" y="30"/>
                  </a:lnTo>
                  <a:lnTo>
                    <a:pt x="42" y="30"/>
                  </a:lnTo>
                  <a:lnTo>
                    <a:pt x="36" y="30"/>
                  </a:lnTo>
                  <a:lnTo>
                    <a:pt x="30" y="30"/>
                  </a:lnTo>
                  <a:lnTo>
                    <a:pt x="24" y="30"/>
                  </a:lnTo>
                  <a:lnTo>
                    <a:pt x="18"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00" name="Freeform 1528"/>
            <p:cNvSpPr>
              <a:spLocks/>
            </p:cNvSpPr>
            <p:nvPr/>
          </p:nvSpPr>
          <p:spPr bwMode="auto">
            <a:xfrm>
              <a:off x="3444" y="2040"/>
              <a:ext cx="36" cy="42"/>
            </a:xfrm>
            <a:custGeom>
              <a:avLst/>
              <a:gdLst>
                <a:gd name="T0" fmla="*/ 12 w 36"/>
                <a:gd name="T1" fmla="*/ 42 h 42"/>
                <a:gd name="T2" fmla="*/ 6 w 36"/>
                <a:gd name="T3" fmla="*/ 36 h 42"/>
                <a:gd name="T4" fmla="*/ 6 w 36"/>
                <a:gd name="T5" fmla="*/ 30 h 42"/>
                <a:gd name="T6" fmla="*/ 0 w 36"/>
                <a:gd name="T7" fmla="*/ 24 h 42"/>
                <a:gd name="T8" fmla="*/ 6 w 36"/>
                <a:gd name="T9" fmla="*/ 24 h 42"/>
                <a:gd name="T10" fmla="*/ 6 w 36"/>
                <a:gd name="T11" fmla="*/ 18 h 42"/>
                <a:gd name="T12" fmla="*/ 12 w 36"/>
                <a:gd name="T13" fmla="*/ 12 h 42"/>
                <a:gd name="T14" fmla="*/ 18 w 36"/>
                <a:gd name="T15" fmla="*/ 12 h 42"/>
                <a:gd name="T16" fmla="*/ 18 w 36"/>
                <a:gd name="T17" fmla="*/ 6 h 42"/>
                <a:gd name="T18" fmla="*/ 18 w 36"/>
                <a:gd name="T19" fmla="*/ 0 h 42"/>
                <a:gd name="T20" fmla="*/ 30 w 36"/>
                <a:gd name="T21" fmla="*/ 12 h 42"/>
                <a:gd name="T22" fmla="*/ 36 w 36"/>
                <a:gd name="T23" fmla="*/ 24 h 42"/>
                <a:gd name="T24" fmla="*/ 24 w 36"/>
                <a:gd name="T25" fmla="*/ 42 h 42"/>
                <a:gd name="T26" fmla="*/ 18 w 36"/>
                <a:gd name="T27" fmla="*/ 42 h 42"/>
                <a:gd name="T28" fmla="*/ 12 w 36"/>
                <a:gd name="T29" fmla="*/ 36 h 42"/>
                <a:gd name="T30" fmla="*/ 12 w 36"/>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2">
                  <a:moveTo>
                    <a:pt x="12" y="42"/>
                  </a:moveTo>
                  <a:lnTo>
                    <a:pt x="6" y="36"/>
                  </a:lnTo>
                  <a:lnTo>
                    <a:pt x="6" y="30"/>
                  </a:lnTo>
                  <a:lnTo>
                    <a:pt x="0" y="24"/>
                  </a:lnTo>
                  <a:lnTo>
                    <a:pt x="6" y="24"/>
                  </a:lnTo>
                  <a:lnTo>
                    <a:pt x="6" y="18"/>
                  </a:lnTo>
                  <a:lnTo>
                    <a:pt x="12" y="12"/>
                  </a:lnTo>
                  <a:lnTo>
                    <a:pt x="18" y="12"/>
                  </a:lnTo>
                  <a:lnTo>
                    <a:pt x="18" y="6"/>
                  </a:lnTo>
                  <a:lnTo>
                    <a:pt x="18" y="0"/>
                  </a:lnTo>
                  <a:lnTo>
                    <a:pt x="30" y="12"/>
                  </a:lnTo>
                  <a:lnTo>
                    <a:pt x="36" y="24"/>
                  </a:lnTo>
                  <a:lnTo>
                    <a:pt x="24" y="42"/>
                  </a:lnTo>
                  <a:lnTo>
                    <a:pt x="18" y="42"/>
                  </a:lnTo>
                  <a:lnTo>
                    <a:pt x="12" y="36"/>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01" name="Freeform 1529"/>
            <p:cNvSpPr>
              <a:spLocks/>
            </p:cNvSpPr>
            <p:nvPr/>
          </p:nvSpPr>
          <p:spPr bwMode="auto">
            <a:xfrm>
              <a:off x="1818" y="1998"/>
              <a:ext cx="96" cy="36"/>
            </a:xfrm>
            <a:custGeom>
              <a:avLst/>
              <a:gdLst>
                <a:gd name="T0" fmla="*/ 6 w 96"/>
                <a:gd name="T1" fmla="*/ 0 h 36"/>
                <a:gd name="T2" fmla="*/ 18 w 96"/>
                <a:gd name="T3" fmla="*/ 6 h 36"/>
                <a:gd name="T4" fmla="*/ 24 w 96"/>
                <a:gd name="T5" fmla="*/ 6 h 36"/>
                <a:gd name="T6" fmla="*/ 66 w 96"/>
                <a:gd name="T7" fmla="*/ 6 h 36"/>
                <a:gd name="T8" fmla="*/ 66 w 96"/>
                <a:gd name="T9" fmla="*/ 12 h 36"/>
                <a:gd name="T10" fmla="*/ 66 w 96"/>
                <a:gd name="T11" fmla="*/ 18 h 36"/>
                <a:gd name="T12" fmla="*/ 72 w 96"/>
                <a:gd name="T13" fmla="*/ 18 h 36"/>
                <a:gd name="T14" fmla="*/ 78 w 96"/>
                <a:gd name="T15" fmla="*/ 18 h 36"/>
                <a:gd name="T16" fmla="*/ 84 w 96"/>
                <a:gd name="T17" fmla="*/ 18 h 36"/>
                <a:gd name="T18" fmla="*/ 90 w 96"/>
                <a:gd name="T19" fmla="*/ 18 h 36"/>
                <a:gd name="T20" fmla="*/ 90 w 96"/>
                <a:gd name="T21" fmla="*/ 24 h 36"/>
                <a:gd name="T22" fmla="*/ 96 w 96"/>
                <a:gd name="T23" fmla="*/ 24 h 36"/>
                <a:gd name="T24" fmla="*/ 90 w 96"/>
                <a:gd name="T25" fmla="*/ 30 h 36"/>
                <a:gd name="T26" fmla="*/ 84 w 96"/>
                <a:gd name="T27" fmla="*/ 36 h 36"/>
                <a:gd name="T28" fmla="*/ 6 w 96"/>
                <a:gd name="T29" fmla="*/ 30 h 36"/>
                <a:gd name="T30" fmla="*/ 0 w 96"/>
                <a:gd name="T31" fmla="*/ 30 h 36"/>
                <a:gd name="T32" fmla="*/ 6 w 96"/>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36">
                  <a:moveTo>
                    <a:pt x="6" y="0"/>
                  </a:moveTo>
                  <a:lnTo>
                    <a:pt x="18" y="6"/>
                  </a:lnTo>
                  <a:lnTo>
                    <a:pt x="24" y="6"/>
                  </a:lnTo>
                  <a:lnTo>
                    <a:pt x="66" y="6"/>
                  </a:lnTo>
                  <a:lnTo>
                    <a:pt x="66" y="12"/>
                  </a:lnTo>
                  <a:lnTo>
                    <a:pt x="66" y="18"/>
                  </a:lnTo>
                  <a:lnTo>
                    <a:pt x="72" y="18"/>
                  </a:lnTo>
                  <a:lnTo>
                    <a:pt x="78" y="18"/>
                  </a:lnTo>
                  <a:lnTo>
                    <a:pt x="84" y="18"/>
                  </a:lnTo>
                  <a:lnTo>
                    <a:pt x="90" y="18"/>
                  </a:lnTo>
                  <a:lnTo>
                    <a:pt x="90" y="24"/>
                  </a:lnTo>
                  <a:lnTo>
                    <a:pt x="96" y="24"/>
                  </a:lnTo>
                  <a:lnTo>
                    <a:pt x="90" y="30"/>
                  </a:lnTo>
                  <a:lnTo>
                    <a:pt x="84" y="36"/>
                  </a:lnTo>
                  <a:lnTo>
                    <a:pt x="6" y="30"/>
                  </a:lnTo>
                  <a:lnTo>
                    <a:pt x="0" y="30"/>
                  </a:lnTo>
                  <a:lnTo>
                    <a:pt x="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02" name="Freeform 1530"/>
            <p:cNvSpPr>
              <a:spLocks/>
            </p:cNvSpPr>
            <p:nvPr/>
          </p:nvSpPr>
          <p:spPr bwMode="auto">
            <a:xfrm>
              <a:off x="3054" y="2064"/>
              <a:ext cx="30" cy="48"/>
            </a:xfrm>
            <a:custGeom>
              <a:avLst/>
              <a:gdLst>
                <a:gd name="T0" fmla="*/ 0 w 30"/>
                <a:gd name="T1" fmla="*/ 12 h 48"/>
                <a:gd name="T2" fmla="*/ 0 w 30"/>
                <a:gd name="T3" fmla="*/ 0 h 48"/>
                <a:gd name="T4" fmla="*/ 6 w 30"/>
                <a:gd name="T5" fmla="*/ 0 h 48"/>
                <a:gd name="T6" fmla="*/ 24 w 30"/>
                <a:gd name="T7" fmla="*/ 0 h 48"/>
                <a:gd name="T8" fmla="*/ 24 w 30"/>
                <a:gd name="T9" fmla="*/ 18 h 48"/>
                <a:gd name="T10" fmla="*/ 30 w 30"/>
                <a:gd name="T11" fmla="*/ 42 h 48"/>
                <a:gd name="T12" fmla="*/ 12 w 30"/>
                <a:gd name="T13" fmla="*/ 42 h 48"/>
                <a:gd name="T14" fmla="*/ 12 w 30"/>
                <a:gd name="T15" fmla="*/ 48 h 48"/>
                <a:gd name="T16" fmla="*/ 0 w 30"/>
                <a:gd name="T17" fmla="*/ 48 h 48"/>
                <a:gd name="T18" fmla="*/ 0 w 30"/>
                <a:gd name="T19" fmla="*/ 18 h 48"/>
                <a:gd name="T20" fmla="*/ 0 w 30"/>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12"/>
                  </a:moveTo>
                  <a:lnTo>
                    <a:pt x="0" y="0"/>
                  </a:lnTo>
                  <a:lnTo>
                    <a:pt x="6" y="0"/>
                  </a:lnTo>
                  <a:lnTo>
                    <a:pt x="24" y="0"/>
                  </a:lnTo>
                  <a:lnTo>
                    <a:pt x="24" y="18"/>
                  </a:lnTo>
                  <a:lnTo>
                    <a:pt x="30" y="42"/>
                  </a:lnTo>
                  <a:lnTo>
                    <a:pt x="12" y="42"/>
                  </a:lnTo>
                  <a:lnTo>
                    <a:pt x="12" y="48"/>
                  </a:lnTo>
                  <a:lnTo>
                    <a:pt x="0" y="48"/>
                  </a:lnTo>
                  <a:lnTo>
                    <a:pt x="0" y="18"/>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03" name="Freeform 1531"/>
            <p:cNvSpPr>
              <a:spLocks/>
            </p:cNvSpPr>
            <p:nvPr/>
          </p:nvSpPr>
          <p:spPr bwMode="auto">
            <a:xfrm>
              <a:off x="810" y="1788"/>
              <a:ext cx="54" cy="54"/>
            </a:xfrm>
            <a:custGeom>
              <a:avLst/>
              <a:gdLst>
                <a:gd name="T0" fmla="*/ 54 w 54"/>
                <a:gd name="T1" fmla="*/ 54 h 54"/>
                <a:gd name="T2" fmla="*/ 24 w 54"/>
                <a:gd name="T3" fmla="*/ 48 h 54"/>
                <a:gd name="T4" fmla="*/ 18 w 54"/>
                <a:gd name="T5" fmla="*/ 48 h 54"/>
                <a:gd name="T6" fmla="*/ 12 w 54"/>
                <a:gd name="T7" fmla="*/ 48 h 54"/>
                <a:gd name="T8" fmla="*/ 6 w 54"/>
                <a:gd name="T9" fmla="*/ 42 h 54"/>
                <a:gd name="T10" fmla="*/ 6 w 54"/>
                <a:gd name="T11" fmla="*/ 18 h 54"/>
                <a:gd name="T12" fmla="*/ 0 w 54"/>
                <a:gd name="T13" fmla="*/ 12 h 54"/>
                <a:gd name="T14" fmla="*/ 0 w 54"/>
                <a:gd name="T15" fmla="*/ 0 h 54"/>
                <a:gd name="T16" fmla="*/ 6 w 54"/>
                <a:gd name="T17" fmla="*/ 0 h 54"/>
                <a:gd name="T18" fmla="*/ 12 w 54"/>
                <a:gd name="T19" fmla="*/ 6 h 54"/>
                <a:gd name="T20" fmla="*/ 12 w 54"/>
                <a:gd name="T21" fmla="*/ 12 h 54"/>
                <a:gd name="T22" fmla="*/ 18 w 54"/>
                <a:gd name="T23" fmla="*/ 12 h 54"/>
                <a:gd name="T24" fmla="*/ 24 w 54"/>
                <a:gd name="T25" fmla="*/ 18 h 54"/>
                <a:gd name="T26" fmla="*/ 18 w 54"/>
                <a:gd name="T27" fmla="*/ 18 h 54"/>
                <a:gd name="T28" fmla="*/ 24 w 54"/>
                <a:gd name="T29" fmla="*/ 24 h 54"/>
                <a:gd name="T30" fmla="*/ 54 w 54"/>
                <a:gd name="T31" fmla="*/ 24 h 54"/>
                <a:gd name="T32" fmla="*/ 48 w 54"/>
                <a:gd name="T33" fmla="*/ 48 h 54"/>
                <a:gd name="T34" fmla="*/ 54 w 54"/>
                <a:gd name="T3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4">
                  <a:moveTo>
                    <a:pt x="54" y="54"/>
                  </a:moveTo>
                  <a:lnTo>
                    <a:pt x="24" y="48"/>
                  </a:lnTo>
                  <a:lnTo>
                    <a:pt x="18" y="48"/>
                  </a:lnTo>
                  <a:lnTo>
                    <a:pt x="12" y="48"/>
                  </a:lnTo>
                  <a:lnTo>
                    <a:pt x="6" y="42"/>
                  </a:lnTo>
                  <a:lnTo>
                    <a:pt x="6" y="18"/>
                  </a:lnTo>
                  <a:lnTo>
                    <a:pt x="0" y="12"/>
                  </a:lnTo>
                  <a:lnTo>
                    <a:pt x="0" y="0"/>
                  </a:lnTo>
                  <a:lnTo>
                    <a:pt x="6" y="0"/>
                  </a:lnTo>
                  <a:lnTo>
                    <a:pt x="12" y="6"/>
                  </a:lnTo>
                  <a:lnTo>
                    <a:pt x="12" y="12"/>
                  </a:lnTo>
                  <a:lnTo>
                    <a:pt x="18" y="12"/>
                  </a:lnTo>
                  <a:lnTo>
                    <a:pt x="24" y="18"/>
                  </a:lnTo>
                  <a:lnTo>
                    <a:pt x="18" y="18"/>
                  </a:lnTo>
                  <a:lnTo>
                    <a:pt x="24" y="24"/>
                  </a:lnTo>
                  <a:lnTo>
                    <a:pt x="54" y="24"/>
                  </a:lnTo>
                  <a:lnTo>
                    <a:pt x="48" y="48"/>
                  </a:lnTo>
                  <a:lnTo>
                    <a:pt x="54"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04" name="Freeform 1532"/>
            <p:cNvSpPr>
              <a:spLocks/>
            </p:cNvSpPr>
            <p:nvPr/>
          </p:nvSpPr>
          <p:spPr bwMode="auto">
            <a:xfrm>
              <a:off x="948" y="1842"/>
              <a:ext cx="84" cy="60"/>
            </a:xfrm>
            <a:custGeom>
              <a:avLst/>
              <a:gdLst>
                <a:gd name="T0" fmla="*/ 18 w 84"/>
                <a:gd name="T1" fmla="*/ 60 h 60"/>
                <a:gd name="T2" fmla="*/ 18 w 84"/>
                <a:gd name="T3" fmla="*/ 54 h 60"/>
                <a:gd name="T4" fmla="*/ 12 w 84"/>
                <a:gd name="T5" fmla="*/ 54 h 60"/>
                <a:gd name="T6" fmla="*/ 6 w 84"/>
                <a:gd name="T7" fmla="*/ 54 h 60"/>
                <a:gd name="T8" fmla="*/ 6 w 84"/>
                <a:gd name="T9" fmla="*/ 48 h 60"/>
                <a:gd name="T10" fmla="*/ 6 w 84"/>
                <a:gd name="T11" fmla="*/ 36 h 60"/>
                <a:gd name="T12" fmla="*/ 6 w 84"/>
                <a:gd name="T13" fmla="*/ 30 h 60"/>
                <a:gd name="T14" fmla="*/ 6 w 84"/>
                <a:gd name="T15" fmla="*/ 24 h 60"/>
                <a:gd name="T16" fmla="*/ 0 w 84"/>
                <a:gd name="T17" fmla="*/ 12 h 60"/>
                <a:gd name="T18" fmla="*/ 0 w 84"/>
                <a:gd name="T19" fmla="*/ 6 h 60"/>
                <a:gd name="T20" fmla="*/ 6 w 84"/>
                <a:gd name="T21" fmla="*/ 6 h 60"/>
                <a:gd name="T22" fmla="*/ 6 w 84"/>
                <a:gd name="T23" fmla="*/ 12 h 60"/>
                <a:gd name="T24" fmla="*/ 6 w 84"/>
                <a:gd name="T25" fmla="*/ 6 h 60"/>
                <a:gd name="T26" fmla="*/ 6 w 84"/>
                <a:gd name="T27" fmla="*/ 0 h 60"/>
                <a:gd name="T28" fmla="*/ 12 w 84"/>
                <a:gd name="T29" fmla="*/ 0 h 60"/>
                <a:gd name="T30" fmla="*/ 18 w 84"/>
                <a:gd name="T31" fmla="*/ 0 h 60"/>
                <a:gd name="T32" fmla="*/ 24 w 84"/>
                <a:gd name="T33" fmla="*/ 0 h 60"/>
                <a:gd name="T34" fmla="*/ 30 w 84"/>
                <a:gd name="T35" fmla="*/ 0 h 60"/>
                <a:gd name="T36" fmla="*/ 42 w 84"/>
                <a:gd name="T37" fmla="*/ 6 h 60"/>
                <a:gd name="T38" fmla="*/ 48 w 84"/>
                <a:gd name="T39" fmla="*/ 12 h 60"/>
                <a:gd name="T40" fmla="*/ 54 w 84"/>
                <a:gd name="T41" fmla="*/ 12 h 60"/>
                <a:gd name="T42" fmla="*/ 54 w 84"/>
                <a:gd name="T43" fmla="*/ 6 h 60"/>
                <a:gd name="T44" fmla="*/ 60 w 84"/>
                <a:gd name="T45" fmla="*/ 6 h 60"/>
                <a:gd name="T46" fmla="*/ 66 w 84"/>
                <a:gd name="T47" fmla="*/ 6 h 60"/>
                <a:gd name="T48" fmla="*/ 66 w 84"/>
                <a:gd name="T49" fmla="*/ 0 h 60"/>
                <a:gd name="T50" fmla="*/ 72 w 84"/>
                <a:gd name="T51" fmla="*/ 0 h 60"/>
                <a:gd name="T52" fmla="*/ 78 w 84"/>
                <a:gd name="T53" fmla="*/ 6 h 60"/>
                <a:gd name="T54" fmla="*/ 84 w 84"/>
                <a:gd name="T55" fmla="*/ 12 h 60"/>
                <a:gd name="T56" fmla="*/ 84 w 84"/>
                <a:gd name="T57" fmla="*/ 18 h 60"/>
                <a:gd name="T58" fmla="*/ 60 w 84"/>
                <a:gd name="T59" fmla="*/ 36 h 60"/>
                <a:gd name="T60" fmla="*/ 60 w 84"/>
                <a:gd name="T61" fmla="*/ 42 h 60"/>
                <a:gd name="T62" fmla="*/ 54 w 84"/>
                <a:gd name="T63" fmla="*/ 42 h 60"/>
                <a:gd name="T64" fmla="*/ 54 w 84"/>
                <a:gd name="T65" fmla="*/ 48 h 60"/>
                <a:gd name="T66" fmla="*/ 42 w 84"/>
                <a:gd name="T67" fmla="*/ 42 h 60"/>
                <a:gd name="T68" fmla="*/ 18 w 84"/>
                <a:gd name="T6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60">
                  <a:moveTo>
                    <a:pt x="18" y="60"/>
                  </a:moveTo>
                  <a:lnTo>
                    <a:pt x="18" y="54"/>
                  </a:lnTo>
                  <a:lnTo>
                    <a:pt x="12" y="54"/>
                  </a:lnTo>
                  <a:lnTo>
                    <a:pt x="6" y="54"/>
                  </a:lnTo>
                  <a:lnTo>
                    <a:pt x="6" y="48"/>
                  </a:lnTo>
                  <a:lnTo>
                    <a:pt x="6" y="36"/>
                  </a:lnTo>
                  <a:lnTo>
                    <a:pt x="6" y="30"/>
                  </a:lnTo>
                  <a:lnTo>
                    <a:pt x="6" y="24"/>
                  </a:lnTo>
                  <a:lnTo>
                    <a:pt x="0" y="12"/>
                  </a:lnTo>
                  <a:lnTo>
                    <a:pt x="0" y="6"/>
                  </a:lnTo>
                  <a:lnTo>
                    <a:pt x="6" y="6"/>
                  </a:lnTo>
                  <a:lnTo>
                    <a:pt x="6" y="12"/>
                  </a:lnTo>
                  <a:lnTo>
                    <a:pt x="6" y="6"/>
                  </a:lnTo>
                  <a:lnTo>
                    <a:pt x="6" y="0"/>
                  </a:lnTo>
                  <a:lnTo>
                    <a:pt x="12" y="0"/>
                  </a:lnTo>
                  <a:lnTo>
                    <a:pt x="18" y="0"/>
                  </a:lnTo>
                  <a:lnTo>
                    <a:pt x="24" y="0"/>
                  </a:lnTo>
                  <a:lnTo>
                    <a:pt x="30" y="0"/>
                  </a:lnTo>
                  <a:lnTo>
                    <a:pt x="42" y="6"/>
                  </a:lnTo>
                  <a:lnTo>
                    <a:pt x="48" y="12"/>
                  </a:lnTo>
                  <a:lnTo>
                    <a:pt x="54" y="12"/>
                  </a:lnTo>
                  <a:lnTo>
                    <a:pt x="54" y="6"/>
                  </a:lnTo>
                  <a:lnTo>
                    <a:pt x="60" y="6"/>
                  </a:lnTo>
                  <a:lnTo>
                    <a:pt x="66" y="6"/>
                  </a:lnTo>
                  <a:lnTo>
                    <a:pt x="66" y="0"/>
                  </a:lnTo>
                  <a:lnTo>
                    <a:pt x="72" y="0"/>
                  </a:lnTo>
                  <a:lnTo>
                    <a:pt x="78" y="6"/>
                  </a:lnTo>
                  <a:lnTo>
                    <a:pt x="84" y="12"/>
                  </a:lnTo>
                  <a:lnTo>
                    <a:pt x="84" y="18"/>
                  </a:lnTo>
                  <a:lnTo>
                    <a:pt x="60" y="36"/>
                  </a:lnTo>
                  <a:lnTo>
                    <a:pt x="60" y="42"/>
                  </a:lnTo>
                  <a:lnTo>
                    <a:pt x="54" y="42"/>
                  </a:lnTo>
                  <a:lnTo>
                    <a:pt x="54" y="48"/>
                  </a:lnTo>
                  <a:lnTo>
                    <a:pt x="42" y="42"/>
                  </a:lnTo>
                  <a:lnTo>
                    <a:pt x="18"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05" name="Freeform 1533"/>
            <p:cNvSpPr>
              <a:spLocks/>
            </p:cNvSpPr>
            <p:nvPr/>
          </p:nvSpPr>
          <p:spPr bwMode="auto">
            <a:xfrm>
              <a:off x="2982" y="2070"/>
              <a:ext cx="36" cy="30"/>
            </a:xfrm>
            <a:custGeom>
              <a:avLst/>
              <a:gdLst>
                <a:gd name="T0" fmla="*/ 36 w 36"/>
                <a:gd name="T1" fmla="*/ 30 h 30"/>
                <a:gd name="T2" fmla="*/ 0 w 36"/>
                <a:gd name="T3" fmla="*/ 30 h 30"/>
                <a:gd name="T4" fmla="*/ 0 w 36"/>
                <a:gd name="T5" fmla="*/ 24 h 30"/>
                <a:gd name="T6" fmla="*/ 0 w 36"/>
                <a:gd name="T7" fmla="*/ 0 h 30"/>
                <a:gd name="T8" fmla="*/ 24 w 36"/>
                <a:gd name="T9" fmla="*/ 0 h 30"/>
                <a:gd name="T10" fmla="*/ 24 w 36"/>
                <a:gd name="T11" fmla="*/ 6 h 30"/>
                <a:gd name="T12" fmla="*/ 36 w 36"/>
                <a:gd name="T13" fmla="*/ 6 h 30"/>
                <a:gd name="T14" fmla="*/ 36 w 36"/>
                <a:gd name="T15" fmla="*/ 12 h 30"/>
                <a:gd name="T16" fmla="*/ 36 w 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36" y="30"/>
                  </a:moveTo>
                  <a:lnTo>
                    <a:pt x="0" y="30"/>
                  </a:lnTo>
                  <a:lnTo>
                    <a:pt x="0" y="24"/>
                  </a:lnTo>
                  <a:lnTo>
                    <a:pt x="0" y="0"/>
                  </a:lnTo>
                  <a:lnTo>
                    <a:pt x="24" y="0"/>
                  </a:lnTo>
                  <a:lnTo>
                    <a:pt x="24" y="6"/>
                  </a:lnTo>
                  <a:lnTo>
                    <a:pt x="36" y="6"/>
                  </a:lnTo>
                  <a:lnTo>
                    <a:pt x="36" y="12"/>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06" name="Freeform 1534"/>
            <p:cNvSpPr>
              <a:spLocks/>
            </p:cNvSpPr>
            <p:nvPr/>
          </p:nvSpPr>
          <p:spPr bwMode="auto">
            <a:xfrm>
              <a:off x="3822" y="1998"/>
              <a:ext cx="36" cy="42"/>
            </a:xfrm>
            <a:custGeom>
              <a:avLst/>
              <a:gdLst>
                <a:gd name="T0" fmla="*/ 30 w 36"/>
                <a:gd name="T1" fmla="*/ 42 h 42"/>
                <a:gd name="T2" fmla="*/ 24 w 36"/>
                <a:gd name="T3" fmla="*/ 36 h 42"/>
                <a:gd name="T4" fmla="*/ 24 w 36"/>
                <a:gd name="T5" fmla="*/ 30 h 42"/>
                <a:gd name="T6" fmla="*/ 18 w 36"/>
                <a:gd name="T7" fmla="*/ 30 h 42"/>
                <a:gd name="T8" fmla="*/ 12 w 36"/>
                <a:gd name="T9" fmla="*/ 30 h 42"/>
                <a:gd name="T10" fmla="*/ 6 w 36"/>
                <a:gd name="T11" fmla="*/ 24 h 42"/>
                <a:gd name="T12" fmla="*/ 6 w 36"/>
                <a:gd name="T13" fmla="*/ 18 h 42"/>
                <a:gd name="T14" fmla="*/ 0 w 36"/>
                <a:gd name="T15" fmla="*/ 18 h 42"/>
                <a:gd name="T16" fmla="*/ 6 w 36"/>
                <a:gd name="T17" fmla="*/ 12 h 42"/>
                <a:gd name="T18" fmla="*/ 12 w 36"/>
                <a:gd name="T19" fmla="*/ 6 h 42"/>
                <a:gd name="T20" fmla="*/ 12 w 36"/>
                <a:gd name="T21" fmla="*/ 0 h 42"/>
                <a:gd name="T22" fmla="*/ 18 w 36"/>
                <a:gd name="T23" fmla="*/ 6 h 42"/>
                <a:gd name="T24" fmla="*/ 18 w 36"/>
                <a:gd name="T25" fmla="*/ 0 h 42"/>
                <a:gd name="T26" fmla="*/ 24 w 36"/>
                <a:gd name="T27" fmla="*/ 6 h 42"/>
                <a:gd name="T28" fmla="*/ 24 w 36"/>
                <a:gd name="T29" fmla="*/ 12 h 42"/>
                <a:gd name="T30" fmla="*/ 30 w 36"/>
                <a:gd name="T31" fmla="*/ 12 h 42"/>
                <a:gd name="T32" fmla="*/ 30 w 36"/>
                <a:gd name="T33" fmla="*/ 18 h 42"/>
                <a:gd name="T34" fmla="*/ 30 w 36"/>
                <a:gd name="T35" fmla="*/ 24 h 42"/>
                <a:gd name="T36" fmla="*/ 36 w 36"/>
                <a:gd name="T37" fmla="*/ 30 h 42"/>
                <a:gd name="T38" fmla="*/ 36 w 36"/>
                <a:gd name="T39" fmla="*/ 36 h 42"/>
                <a:gd name="T40" fmla="*/ 36 w 36"/>
                <a:gd name="T41" fmla="*/ 42 h 42"/>
                <a:gd name="T42" fmla="*/ 30 w 36"/>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2">
                  <a:moveTo>
                    <a:pt x="30" y="42"/>
                  </a:moveTo>
                  <a:lnTo>
                    <a:pt x="24" y="36"/>
                  </a:lnTo>
                  <a:lnTo>
                    <a:pt x="24" y="30"/>
                  </a:lnTo>
                  <a:lnTo>
                    <a:pt x="18" y="30"/>
                  </a:lnTo>
                  <a:lnTo>
                    <a:pt x="12" y="30"/>
                  </a:lnTo>
                  <a:lnTo>
                    <a:pt x="6" y="24"/>
                  </a:lnTo>
                  <a:lnTo>
                    <a:pt x="6" y="18"/>
                  </a:lnTo>
                  <a:lnTo>
                    <a:pt x="0" y="18"/>
                  </a:lnTo>
                  <a:lnTo>
                    <a:pt x="6" y="12"/>
                  </a:lnTo>
                  <a:lnTo>
                    <a:pt x="12" y="6"/>
                  </a:lnTo>
                  <a:lnTo>
                    <a:pt x="12" y="0"/>
                  </a:lnTo>
                  <a:lnTo>
                    <a:pt x="18" y="6"/>
                  </a:lnTo>
                  <a:lnTo>
                    <a:pt x="18" y="0"/>
                  </a:lnTo>
                  <a:lnTo>
                    <a:pt x="24" y="6"/>
                  </a:lnTo>
                  <a:lnTo>
                    <a:pt x="24" y="12"/>
                  </a:lnTo>
                  <a:lnTo>
                    <a:pt x="30" y="12"/>
                  </a:lnTo>
                  <a:lnTo>
                    <a:pt x="30" y="18"/>
                  </a:lnTo>
                  <a:lnTo>
                    <a:pt x="30" y="24"/>
                  </a:lnTo>
                  <a:lnTo>
                    <a:pt x="36" y="30"/>
                  </a:lnTo>
                  <a:lnTo>
                    <a:pt x="36" y="36"/>
                  </a:lnTo>
                  <a:lnTo>
                    <a:pt x="36" y="42"/>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07" name="Freeform 1535"/>
            <p:cNvSpPr>
              <a:spLocks/>
            </p:cNvSpPr>
            <p:nvPr/>
          </p:nvSpPr>
          <p:spPr bwMode="auto">
            <a:xfrm>
              <a:off x="3078" y="2064"/>
              <a:ext cx="48" cy="42"/>
            </a:xfrm>
            <a:custGeom>
              <a:avLst/>
              <a:gdLst>
                <a:gd name="T0" fmla="*/ 18 w 48"/>
                <a:gd name="T1" fmla="*/ 42 h 42"/>
                <a:gd name="T2" fmla="*/ 6 w 48"/>
                <a:gd name="T3" fmla="*/ 42 h 42"/>
                <a:gd name="T4" fmla="*/ 0 w 48"/>
                <a:gd name="T5" fmla="*/ 18 h 42"/>
                <a:gd name="T6" fmla="*/ 0 w 48"/>
                <a:gd name="T7" fmla="*/ 0 h 42"/>
                <a:gd name="T8" fmla="*/ 18 w 48"/>
                <a:gd name="T9" fmla="*/ 0 h 42"/>
                <a:gd name="T10" fmla="*/ 24 w 48"/>
                <a:gd name="T11" fmla="*/ 6 h 42"/>
                <a:gd name="T12" fmla="*/ 24 w 48"/>
                <a:gd name="T13" fmla="*/ 12 h 42"/>
                <a:gd name="T14" fmla="*/ 30 w 48"/>
                <a:gd name="T15" fmla="*/ 6 h 42"/>
                <a:gd name="T16" fmla="*/ 36 w 48"/>
                <a:gd name="T17" fmla="*/ 6 h 42"/>
                <a:gd name="T18" fmla="*/ 36 w 48"/>
                <a:gd name="T19" fmla="*/ 0 h 42"/>
                <a:gd name="T20" fmla="*/ 36 w 48"/>
                <a:gd name="T21" fmla="*/ 18 h 42"/>
                <a:gd name="T22" fmla="*/ 48 w 48"/>
                <a:gd name="T23" fmla="*/ 24 h 42"/>
                <a:gd name="T24" fmla="*/ 48 w 48"/>
                <a:gd name="T25" fmla="*/ 30 h 42"/>
                <a:gd name="T26" fmla="*/ 48 w 48"/>
                <a:gd name="T27" fmla="*/ 42 h 42"/>
                <a:gd name="T28" fmla="*/ 18 w 48"/>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2">
                  <a:moveTo>
                    <a:pt x="18" y="42"/>
                  </a:moveTo>
                  <a:lnTo>
                    <a:pt x="6" y="42"/>
                  </a:lnTo>
                  <a:lnTo>
                    <a:pt x="0" y="18"/>
                  </a:lnTo>
                  <a:lnTo>
                    <a:pt x="0" y="0"/>
                  </a:lnTo>
                  <a:lnTo>
                    <a:pt x="18" y="0"/>
                  </a:lnTo>
                  <a:lnTo>
                    <a:pt x="24" y="6"/>
                  </a:lnTo>
                  <a:lnTo>
                    <a:pt x="24" y="12"/>
                  </a:lnTo>
                  <a:lnTo>
                    <a:pt x="30" y="6"/>
                  </a:lnTo>
                  <a:lnTo>
                    <a:pt x="36" y="6"/>
                  </a:lnTo>
                  <a:lnTo>
                    <a:pt x="36" y="0"/>
                  </a:lnTo>
                  <a:lnTo>
                    <a:pt x="36" y="18"/>
                  </a:lnTo>
                  <a:lnTo>
                    <a:pt x="48" y="24"/>
                  </a:lnTo>
                  <a:lnTo>
                    <a:pt x="48" y="30"/>
                  </a:lnTo>
                  <a:lnTo>
                    <a:pt x="48" y="42"/>
                  </a:lnTo>
                  <a:lnTo>
                    <a:pt x="1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08" name="Freeform 1536"/>
            <p:cNvSpPr>
              <a:spLocks/>
            </p:cNvSpPr>
            <p:nvPr/>
          </p:nvSpPr>
          <p:spPr bwMode="auto">
            <a:xfrm>
              <a:off x="3366" y="2052"/>
              <a:ext cx="36" cy="24"/>
            </a:xfrm>
            <a:custGeom>
              <a:avLst/>
              <a:gdLst>
                <a:gd name="T0" fmla="*/ 36 w 36"/>
                <a:gd name="T1" fmla="*/ 24 h 24"/>
                <a:gd name="T2" fmla="*/ 12 w 36"/>
                <a:gd name="T3" fmla="*/ 24 h 24"/>
                <a:gd name="T4" fmla="*/ 6 w 36"/>
                <a:gd name="T5" fmla="*/ 24 h 24"/>
                <a:gd name="T6" fmla="*/ 0 w 36"/>
                <a:gd name="T7" fmla="*/ 0 h 24"/>
                <a:gd name="T8" fmla="*/ 36 w 36"/>
                <a:gd name="T9" fmla="*/ 0 h 24"/>
                <a:gd name="T10" fmla="*/ 36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36" y="24"/>
                  </a:moveTo>
                  <a:lnTo>
                    <a:pt x="12" y="24"/>
                  </a:lnTo>
                  <a:lnTo>
                    <a:pt x="6" y="24"/>
                  </a:lnTo>
                  <a:lnTo>
                    <a:pt x="0" y="0"/>
                  </a:lnTo>
                  <a:lnTo>
                    <a:pt x="36" y="0"/>
                  </a:lnTo>
                  <a:lnTo>
                    <a:pt x="3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09" name="Freeform 1537"/>
            <p:cNvSpPr>
              <a:spLocks/>
            </p:cNvSpPr>
            <p:nvPr/>
          </p:nvSpPr>
          <p:spPr bwMode="auto">
            <a:xfrm>
              <a:off x="3996" y="1974"/>
              <a:ext cx="30" cy="48"/>
            </a:xfrm>
            <a:custGeom>
              <a:avLst/>
              <a:gdLst>
                <a:gd name="T0" fmla="*/ 30 w 30"/>
                <a:gd name="T1" fmla="*/ 18 h 48"/>
                <a:gd name="T2" fmla="*/ 18 w 30"/>
                <a:gd name="T3" fmla="*/ 48 h 48"/>
                <a:gd name="T4" fmla="*/ 0 w 30"/>
                <a:gd name="T5" fmla="*/ 36 h 48"/>
                <a:gd name="T6" fmla="*/ 0 w 30"/>
                <a:gd name="T7" fmla="*/ 30 h 48"/>
                <a:gd name="T8" fmla="*/ 6 w 30"/>
                <a:gd name="T9" fmla="*/ 30 h 48"/>
                <a:gd name="T10" fmla="*/ 6 w 30"/>
                <a:gd name="T11" fmla="*/ 24 h 48"/>
                <a:gd name="T12" fmla="*/ 6 w 30"/>
                <a:gd name="T13" fmla="*/ 18 h 48"/>
                <a:gd name="T14" fmla="*/ 12 w 30"/>
                <a:gd name="T15" fmla="*/ 18 h 48"/>
                <a:gd name="T16" fmla="*/ 12 w 30"/>
                <a:gd name="T17" fmla="*/ 24 h 48"/>
                <a:gd name="T18" fmla="*/ 18 w 30"/>
                <a:gd name="T19" fmla="*/ 24 h 48"/>
                <a:gd name="T20" fmla="*/ 12 w 30"/>
                <a:gd name="T21" fmla="*/ 18 h 48"/>
                <a:gd name="T22" fmla="*/ 12 w 30"/>
                <a:gd name="T23" fmla="*/ 12 h 48"/>
                <a:gd name="T24" fmla="*/ 6 w 30"/>
                <a:gd name="T25" fmla="*/ 12 h 48"/>
                <a:gd name="T26" fmla="*/ 18 w 30"/>
                <a:gd name="T27" fmla="*/ 0 h 48"/>
                <a:gd name="T28" fmla="*/ 24 w 30"/>
                <a:gd name="T29" fmla="*/ 6 h 48"/>
                <a:gd name="T30" fmla="*/ 30 w 30"/>
                <a:gd name="T31" fmla="*/ 12 h 48"/>
                <a:gd name="T32" fmla="*/ 30 w 30"/>
                <a:gd name="T3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8">
                  <a:moveTo>
                    <a:pt x="30" y="18"/>
                  </a:moveTo>
                  <a:lnTo>
                    <a:pt x="18" y="48"/>
                  </a:lnTo>
                  <a:lnTo>
                    <a:pt x="0" y="36"/>
                  </a:lnTo>
                  <a:lnTo>
                    <a:pt x="0" y="30"/>
                  </a:lnTo>
                  <a:lnTo>
                    <a:pt x="6" y="30"/>
                  </a:lnTo>
                  <a:lnTo>
                    <a:pt x="6" y="24"/>
                  </a:lnTo>
                  <a:lnTo>
                    <a:pt x="6" y="18"/>
                  </a:lnTo>
                  <a:lnTo>
                    <a:pt x="12" y="18"/>
                  </a:lnTo>
                  <a:lnTo>
                    <a:pt x="12" y="24"/>
                  </a:lnTo>
                  <a:lnTo>
                    <a:pt x="18" y="24"/>
                  </a:lnTo>
                  <a:lnTo>
                    <a:pt x="12" y="18"/>
                  </a:lnTo>
                  <a:lnTo>
                    <a:pt x="12" y="12"/>
                  </a:lnTo>
                  <a:lnTo>
                    <a:pt x="6" y="12"/>
                  </a:lnTo>
                  <a:lnTo>
                    <a:pt x="18" y="0"/>
                  </a:lnTo>
                  <a:lnTo>
                    <a:pt x="24" y="6"/>
                  </a:lnTo>
                  <a:lnTo>
                    <a:pt x="30" y="12"/>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10" name="Freeform 1538"/>
            <p:cNvSpPr>
              <a:spLocks/>
            </p:cNvSpPr>
            <p:nvPr/>
          </p:nvSpPr>
          <p:spPr bwMode="auto">
            <a:xfrm>
              <a:off x="3792" y="2010"/>
              <a:ext cx="36" cy="24"/>
            </a:xfrm>
            <a:custGeom>
              <a:avLst/>
              <a:gdLst>
                <a:gd name="T0" fmla="*/ 36 w 36"/>
                <a:gd name="T1" fmla="*/ 12 h 24"/>
                <a:gd name="T2" fmla="*/ 30 w 36"/>
                <a:gd name="T3" fmla="*/ 12 h 24"/>
                <a:gd name="T4" fmla="*/ 24 w 36"/>
                <a:gd name="T5" fmla="*/ 12 h 24"/>
                <a:gd name="T6" fmla="*/ 24 w 36"/>
                <a:gd name="T7" fmla="*/ 18 h 24"/>
                <a:gd name="T8" fmla="*/ 18 w 36"/>
                <a:gd name="T9" fmla="*/ 18 h 24"/>
                <a:gd name="T10" fmla="*/ 18 w 36"/>
                <a:gd name="T11" fmla="*/ 24 h 24"/>
                <a:gd name="T12" fmla="*/ 18 w 36"/>
                <a:gd name="T13" fmla="*/ 18 h 24"/>
                <a:gd name="T14" fmla="*/ 12 w 36"/>
                <a:gd name="T15" fmla="*/ 18 h 24"/>
                <a:gd name="T16" fmla="*/ 6 w 36"/>
                <a:gd name="T17" fmla="*/ 18 h 24"/>
                <a:gd name="T18" fmla="*/ 0 w 36"/>
                <a:gd name="T19" fmla="*/ 12 h 24"/>
                <a:gd name="T20" fmla="*/ 6 w 36"/>
                <a:gd name="T21" fmla="*/ 6 h 24"/>
                <a:gd name="T22" fmla="*/ 6 w 36"/>
                <a:gd name="T23" fmla="*/ 0 h 24"/>
                <a:gd name="T24" fmla="*/ 6 w 36"/>
                <a:gd name="T25" fmla="*/ 6 h 24"/>
                <a:gd name="T26" fmla="*/ 12 w 36"/>
                <a:gd name="T27" fmla="*/ 6 h 24"/>
                <a:gd name="T28" fmla="*/ 12 w 36"/>
                <a:gd name="T29" fmla="*/ 0 h 24"/>
                <a:gd name="T30" fmla="*/ 18 w 36"/>
                <a:gd name="T31" fmla="*/ 0 h 24"/>
                <a:gd name="T32" fmla="*/ 24 w 36"/>
                <a:gd name="T33" fmla="*/ 0 h 24"/>
                <a:gd name="T34" fmla="*/ 30 w 36"/>
                <a:gd name="T35" fmla="*/ 6 h 24"/>
                <a:gd name="T36" fmla="*/ 30 w 36"/>
                <a:gd name="T37" fmla="*/ 12 h 24"/>
                <a:gd name="T38" fmla="*/ 36 w 36"/>
                <a:gd name="T3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4">
                  <a:moveTo>
                    <a:pt x="36" y="12"/>
                  </a:moveTo>
                  <a:lnTo>
                    <a:pt x="30" y="12"/>
                  </a:lnTo>
                  <a:lnTo>
                    <a:pt x="24" y="12"/>
                  </a:lnTo>
                  <a:lnTo>
                    <a:pt x="24" y="18"/>
                  </a:lnTo>
                  <a:lnTo>
                    <a:pt x="18" y="18"/>
                  </a:lnTo>
                  <a:lnTo>
                    <a:pt x="18" y="24"/>
                  </a:lnTo>
                  <a:lnTo>
                    <a:pt x="18" y="18"/>
                  </a:lnTo>
                  <a:lnTo>
                    <a:pt x="12" y="18"/>
                  </a:lnTo>
                  <a:lnTo>
                    <a:pt x="6" y="18"/>
                  </a:lnTo>
                  <a:lnTo>
                    <a:pt x="0" y="12"/>
                  </a:lnTo>
                  <a:lnTo>
                    <a:pt x="6" y="6"/>
                  </a:lnTo>
                  <a:lnTo>
                    <a:pt x="6" y="0"/>
                  </a:lnTo>
                  <a:lnTo>
                    <a:pt x="6" y="6"/>
                  </a:lnTo>
                  <a:lnTo>
                    <a:pt x="12" y="6"/>
                  </a:lnTo>
                  <a:lnTo>
                    <a:pt x="12" y="0"/>
                  </a:lnTo>
                  <a:lnTo>
                    <a:pt x="18" y="0"/>
                  </a:lnTo>
                  <a:lnTo>
                    <a:pt x="24" y="0"/>
                  </a:lnTo>
                  <a:lnTo>
                    <a:pt x="30" y="6"/>
                  </a:lnTo>
                  <a:lnTo>
                    <a:pt x="30" y="12"/>
                  </a:lnTo>
                  <a:lnTo>
                    <a:pt x="36"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11" name="Freeform 1539"/>
            <p:cNvSpPr>
              <a:spLocks/>
            </p:cNvSpPr>
            <p:nvPr/>
          </p:nvSpPr>
          <p:spPr bwMode="auto">
            <a:xfrm>
              <a:off x="3756" y="2016"/>
              <a:ext cx="36" cy="30"/>
            </a:xfrm>
            <a:custGeom>
              <a:avLst/>
              <a:gdLst>
                <a:gd name="T0" fmla="*/ 24 w 36"/>
                <a:gd name="T1" fmla="*/ 30 h 30"/>
                <a:gd name="T2" fmla="*/ 18 w 36"/>
                <a:gd name="T3" fmla="*/ 24 h 30"/>
                <a:gd name="T4" fmla="*/ 12 w 36"/>
                <a:gd name="T5" fmla="*/ 24 h 30"/>
                <a:gd name="T6" fmla="*/ 6 w 36"/>
                <a:gd name="T7" fmla="*/ 30 h 30"/>
                <a:gd name="T8" fmla="*/ 6 w 36"/>
                <a:gd name="T9" fmla="*/ 18 h 30"/>
                <a:gd name="T10" fmla="*/ 6 w 36"/>
                <a:gd name="T11" fmla="*/ 12 h 30"/>
                <a:gd name="T12" fmla="*/ 6 w 36"/>
                <a:gd name="T13" fmla="*/ 6 h 30"/>
                <a:gd name="T14" fmla="*/ 0 w 36"/>
                <a:gd name="T15" fmla="*/ 6 h 30"/>
                <a:gd name="T16" fmla="*/ 6 w 36"/>
                <a:gd name="T17" fmla="*/ 0 h 30"/>
                <a:gd name="T18" fmla="*/ 12 w 36"/>
                <a:gd name="T19" fmla="*/ 0 h 30"/>
                <a:gd name="T20" fmla="*/ 12 w 36"/>
                <a:gd name="T21" fmla="*/ 6 h 30"/>
                <a:gd name="T22" fmla="*/ 18 w 36"/>
                <a:gd name="T23" fmla="*/ 6 h 30"/>
                <a:gd name="T24" fmla="*/ 24 w 36"/>
                <a:gd name="T25" fmla="*/ 6 h 30"/>
                <a:gd name="T26" fmla="*/ 30 w 36"/>
                <a:gd name="T27" fmla="*/ 6 h 30"/>
                <a:gd name="T28" fmla="*/ 36 w 36"/>
                <a:gd name="T29" fmla="*/ 6 h 30"/>
                <a:gd name="T30" fmla="*/ 30 w 36"/>
                <a:gd name="T31" fmla="*/ 12 h 30"/>
                <a:gd name="T32" fmla="*/ 30 w 36"/>
                <a:gd name="T33" fmla="*/ 18 h 30"/>
                <a:gd name="T34" fmla="*/ 24 w 36"/>
                <a:gd name="T35" fmla="*/ 18 h 30"/>
                <a:gd name="T36" fmla="*/ 24 w 36"/>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0">
                  <a:moveTo>
                    <a:pt x="24" y="30"/>
                  </a:moveTo>
                  <a:lnTo>
                    <a:pt x="18" y="24"/>
                  </a:lnTo>
                  <a:lnTo>
                    <a:pt x="12" y="24"/>
                  </a:lnTo>
                  <a:lnTo>
                    <a:pt x="6" y="30"/>
                  </a:lnTo>
                  <a:lnTo>
                    <a:pt x="6" y="18"/>
                  </a:lnTo>
                  <a:lnTo>
                    <a:pt x="6" y="12"/>
                  </a:lnTo>
                  <a:lnTo>
                    <a:pt x="6" y="6"/>
                  </a:lnTo>
                  <a:lnTo>
                    <a:pt x="0" y="6"/>
                  </a:lnTo>
                  <a:lnTo>
                    <a:pt x="6" y="0"/>
                  </a:lnTo>
                  <a:lnTo>
                    <a:pt x="12" y="0"/>
                  </a:lnTo>
                  <a:lnTo>
                    <a:pt x="12" y="6"/>
                  </a:lnTo>
                  <a:lnTo>
                    <a:pt x="18" y="6"/>
                  </a:lnTo>
                  <a:lnTo>
                    <a:pt x="24" y="6"/>
                  </a:lnTo>
                  <a:lnTo>
                    <a:pt x="30" y="6"/>
                  </a:lnTo>
                  <a:lnTo>
                    <a:pt x="36" y="6"/>
                  </a:lnTo>
                  <a:lnTo>
                    <a:pt x="30" y="12"/>
                  </a:lnTo>
                  <a:lnTo>
                    <a:pt x="30" y="18"/>
                  </a:lnTo>
                  <a:lnTo>
                    <a:pt x="24" y="18"/>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12" name="Freeform 1540"/>
            <p:cNvSpPr>
              <a:spLocks/>
            </p:cNvSpPr>
            <p:nvPr/>
          </p:nvSpPr>
          <p:spPr bwMode="auto">
            <a:xfrm>
              <a:off x="4338" y="1920"/>
              <a:ext cx="24" cy="18"/>
            </a:xfrm>
            <a:custGeom>
              <a:avLst/>
              <a:gdLst>
                <a:gd name="T0" fmla="*/ 0 w 24"/>
                <a:gd name="T1" fmla="*/ 6 h 18"/>
                <a:gd name="T2" fmla="*/ 0 w 24"/>
                <a:gd name="T3" fmla="*/ 0 h 18"/>
                <a:gd name="T4" fmla="*/ 6 w 24"/>
                <a:gd name="T5" fmla="*/ 0 h 18"/>
                <a:gd name="T6" fmla="*/ 12 w 24"/>
                <a:gd name="T7" fmla="*/ 0 h 18"/>
                <a:gd name="T8" fmla="*/ 18 w 24"/>
                <a:gd name="T9" fmla="*/ 6 h 18"/>
                <a:gd name="T10" fmla="*/ 18 w 24"/>
                <a:gd name="T11" fmla="*/ 12 h 18"/>
                <a:gd name="T12" fmla="*/ 24 w 24"/>
                <a:gd name="T13" fmla="*/ 12 h 18"/>
                <a:gd name="T14" fmla="*/ 24 w 24"/>
                <a:gd name="T15" fmla="*/ 18 h 18"/>
                <a:gd name="T16" fmla="*/ 12 w 24"/>
                <a:gd name="T17" fmla="*/ 18 h 18"/>
                <a:gd name="T18" fmla="*/ 0 w 24"/>
                <a:gd name="T1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
                  <a:moveTo>
                    <a:pt x="0" y="6"/>
                  </a:moveTo>
                  <a:lnTo>
                    <a:pt x="0" y="0"/>
                  </a:lnTo>
                  <a:lnTo>
                    <a:pt x="6" y="0"/>
                  </a:lnTo>
                  <a:lnTo>
                    <a:pt x="12" y="0"/>
                  </a:lnTo>
                  <a:lnTo>
                    <a:pt x="18" y="6"/>
                  </a:lnTo>
                  <a:lnTo>
                    <a:pt x="18" y="12"/>
                  </a:lnTo>
                  <a:lnTo>
                    <a:pt x="24" y="12"/>
                  </a:lnTo>
                  <a:lnTo>
                    <a:pt x="24" y="18"/>
                  </a:lnTo>
                  <a:lnTo>
                    <a:pt x="12" y="18"/>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13" name="Freeform 1541"/>
            <p:cNvSpPr>
              <a:spLocks/>
            </p:cNvSpPr>
            <p:nvPr/>
          </p:nvSpPr>
          <p:spPr bwMode="auto">
            <a:xfrm>
              <a:off x="1998" y="2028"/>
              <a:ext cx="54" cy="48"/>
            </a:xfrm>
            <a:custGeom>
              <a:avLst/>
              <a:gdLst>
                <a:gd name="T0" fmla="*/ 0 w 54"/>
                <a:gd name="T1" fmla="*/ 42 h 48"/>
                <a:gd name="T2" fmla="*/ 0 w 54"/>
                <a:gd name="T3" fmla="*/ 18 h 48"/>
                <a:gd name="T4" fmla="*/ 6 w 54"/>
                <a:gd name="T5" fmla="*/ 18 h 48"/>
                <a:gd name="T6" fmla="*/ 6 w 54"/>
                <a:gd name="T7" fmla="*/ 0 h 48"/>
                <a:gd name="T8" fmla="*/ 12 w 54"/>
                <a:gd name="T9" fmla="*/ 0 h 48"/>
                <a:gd name="T10" fmla="*/ 12 w 54"/>
                <a:gd name="T11" fmla="*/ 12 h 48"/>
                <a:gd name="T12" fmla="*/ 54 w 54"/>
                <a:gd name="T13" fmla="*/ 18 h 48"/>
                <a:gd name="T14" fmla="*/ 54 w 54"/>
                <a:gd name="T15" fmla="*/ 48 h 48"/>
                <a:gd name="T16" fmla="*/ 0 w 54"/>
                <a:gd name="T1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8">
                  <a:moveTo>
                    <a:pt x="0" y="42"/>
                  </a:moveTo>
                  <a:lnTo>
                    <a:pt x="0" y="18"/>
                  </a:lnTo>
                  <a:lnTo>
                    <a:pt x="6" y="18"/>
                  </a:lnTo>
                  <a:lnTo>
                    <a:pt x="6" y="0"/>
                  </a:lnTo>
                  <a:lnTo>
                    <a:pt x="12" y="0"/>
                  </a:lnTo>
                  <a:lnTo>
                    <a:pt x="12" y="12"/>
                  </a:lnTo>
                  <a:lnTo>
                    <a:pt x="54" y="18"/>
                  </a:lnTo>
                  <a:lnTo>
                    <a:pt x="54"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14" name="Freeform 1542"/>
            <p:cNvSpPr>
              <a:spLocks/>
            </p:cNvSpPr>
            <p:nvPr/>
          </p:nvSpPr>
          <p:spPr bwMode="auto">
            <a:xfrm>
              <a:off x="3714" y="2022"/>
              <a:ext cx="30" cy="36"/>
            </a:xfrm>
            <a:custGeom>
              <a:avLst/>
              <a:gdLst>
                <a:gd name="T0" fmla="*/ 30 w 30"/>
                <a:gd name="T1" fmla="*/ 24 h 36"/>
                <a:gd name="T2" fmla="*/ 30 w 30"/>
                <a:gd name="T3" fmla="*/ 36 h 36"/>
                <a:gd name="T4" fmla="*/ 24 w 30"/>
                <a:gd name="T5" fmla="*/ 30 h 36"/>
                <a:gd name="T6" fmla="*/ 6 w 30"/>
                <a:gd name="T7" fmla="*/ 24 h 36"/>
                <a:gd name="T8" fmla="*/ 6 w 30"/>
                <a:gd name="T9" fmla="*/ 18 h 36"/>
                <a:gd name="T10" fmla="*/ 0 w 30"/>
                <a:gd name="T11" fmla="*/ 18 h 36"/>
                <a:gd name="T12" fmla="*/ 0 w 30"/>
                <a:gd name="T13" fmla="*/ 12 h 36"/>
                <a:gd name="T14" fmla="*/ 0 w 30"/>
                <a:gd name="T15" fmla="*/ 18 h 36"/>
                <a:gd name="T16" fmla="*/ 0 w 30"/>
                <a:gd name="T17" fmla="*/ 12 h 36"/>
                <a:gd name="T18" fmla="*/ 0 w 30"/>
                <a:gd name="T19" fmla="*/ 6 h 36"/>
                <a:gd name="T20" fmla="*/ 0 w 30"/>
                <a:gd name="T21" fmla="*/ 0 h 36"/>
                <a:gd name="T22" fmla="*/ 0 w 30"/>
                <a:gd name="T23" fmla="*/ 6 h 36"/>
                <a:gd name="T24" fmla="*/ 6 w 30"/>
                <a:gd name="T25" fmla="*/ 0 h 36"/>
                <a:gd name="T26" fmla="*/ 6 w 30"/>
                <a:gd name="T27" fmla="*/ 6 h 36"/>
                <a:gd name="T28" fmla="*/ 12 w 30"/>
                <a:gd name="T29" fmla="*/ 12 h 36"/>
                <a:gd name="T30" fmla="*/ 12 w 30"/>
                <a:gd name="T31" fmla="*/ 6 h 36"/>
                <a:gd name="T32" fmla="*/ 18 w 30"/>
                <a:gd name="T33" fmla="*/ 12 h 36"/>
                <a:gd name="T34" fmla="*/ 18 w 30"/>
                <a:gd name="T35" fmla="*/ 18 h 36"/>
                <a:gd name="T36" fmla="*/ 24 w 30"/>
                <a:gd name="T37" fmla="*/ 18 h 36"/>
                <a:gd name="T38" fmla="*/ 30 w 30"/>
                <a:gd name="T3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6">
                  <a:moveTo>
                    <a:pt x="30" y="24"/>
                  </a:moveTo>
                  <a:lnTo>
                    <a:pt x="30" y="36"/>
                  </a:lnTo>
                  <a:lnTo>
                    <a:pt x="24" y="30"/>
                  </a:lnTo>
                  <a:lnTo>
                    <a:pt x="6" y="24"/>
                  </a:lnTo>
                  <a:lnTo>
                    <a:pt x="6" y="18"/>
                  </a:lnTo>
                  <a:lnTo>
                    <a:pt x="0" y="18"/>
                  </a:lnTo>
                  <a:lnTo>
                    <a:pt x="0" y="12"/>
                  </a:lnTo>
                  <a:lnTo>
                    <a:pt x="0" y="18"/>
                  </a:lnTo>
                  <a:lnTo>
                    <a:pt x="0" y="12"/>
                  </a:lnTo>
                  <a:lnTo>
                    <a:pt x="0" y="6"/>
                  </a:lnTo>
                  <a:lnTo>
                    <a:pt x="0" y="0"/>
                  </a:lnTo>
                  <a:lnTo>
                    <a:pt x="0" y="6"/>
                  </a:lnTo>
                  <a:lnTo>
                    <a:pt x="6" y="0"/>
                  </a:lnTo>
                  <a:lnTo>
                    <a:pt x="6" y="6"/>
                  </a:lnTo>
                  <a:lnTo>
                    <a:pt x="12" y="12"/>
                  </a:lnTo>
                  <a:lnTo>
                    <a:pt x="12" y="6"/>
                  </a:lnTo>
                  <a:lnTo>
                    <a:pt x="18" y="12"/>
                  </a:lnTo>
                  <a:lnTo>
                    <a:pt x="18" y="18"/>
                  </a:lnTo>
                  <a:lnTo>
                    <a:pt x="24"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15" name="Freeform 1543"/>
            <p:cNvSpPr>
              <a:spLocks/>
            </p:cNvSpPr>
            <p:nvPr/>
          </p:nvSpPr>
          <p:spPr bwMode="auto">
            <a:xfrm>
              <a:off x="3018" y="2076"/>
              <a:ext cx="36" cy="36"/>
            </a:xfrm>
            <a:custGeom>
              <a:avLst/>
              <a:gdLst>
                <a:gd name="T0" fmla="*/ 0 w 36"/>
                <a:gd name="T1" fmla="*/ 36 h 36"/>
                <a:gd name="T2" fmla="*/ 0 w 36"/>
                <a:gd name="T3" fmla="*/ 24 h 36"/>
                <a:gd name="T4" fmla="*/ 0 w 36"/>
                <a:gd name="T5" fmla="*/ 6 h 36"/>
                <a:gd name="T6" fmla="*/ 0 w 36"/>
                <a:gd name="T7" fmla="*/ 0 h 36"/>
                <a:gd name="T8" fmla="*/ 6 w 36"/>
                <a:gd name="T9" fmla="*/ 0 h 36"/>
                <a:gd name="T10" fmla="*/ 36 w 36"/>
                <a:gd name="T11" fmla="*/ 0 h 36"/>
                <a:gd name="T12" fmla="*/ 36 w 36"/>
                <a:gd name="T13" fmla="*/ 6 h 36"/>
                <a:gd name="T14" fmla="*/ 36 w 36"/>
                <a:gd name="T15" fmla="*/ 36 h 36"/>
                <a:gd name="T16" fmla="*/ 0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0" y="36"/>
                  </a:moveTo>
                  <a:lnTo>
                    <a:pt x="0" y="24"/>
                  </a:lnTo>
                  <a:lnTo>
                    <a:pt x="0" y="6"/>
                  </a:lnTo>
                  <a:lnTo>
                    <a:pt x="0" y="0"/>
                  </a:lnTo>
                  <a:lnTo>
                    <a:pt x="6" y="0"/>
                  </a:lnTo>
                  <a:lnTo>
                    <a:pt x="36" y="0"/>
                  </a:lnTo>
                  <a:lnTo>
                    <a:pt x="36" y="6"/>
                  </a:lnTo>
                  <a:lnTo>
                    <a:pt x="3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16" name="Freeform 1544"/>
            <p:cNvSpPr>
              <a:spLocks/>
            </p:cNvSpPr>
            <p:nvPr/>
          </p:nvSpPr>
          <p:spPr bwMode="auto">
            <a:xfrm>
              <a:off x="2598" y="2070"/>
              <a:ext cx="48" cy="42"/>
            </a:xfrm>
            <a:custGeom>
              <a:avLst/>
              <a:gdLst>
                <a:gd name="T0" fmla="*/ 42 w 48"/>
                <a:gd name="T1" fmla="*/ 42 h 42"/>
                <a:gd name="T2" fmla="*/ 0 w 48"/>
                <a:gd name="T3" fmla="*/ 36 h 42"/>
                <a:gd name="T4" fmla="*/ 0 w 48"/>
                <a:gd name="T5" fmla="*/ 12 h 42"/>
                <a:gd name="T6" fmla="*/ 0 w 48"/>
                <a:gd name="T7" fmla="*/ 0 h 42"/>
                <a:gd name="T8" fmla="*/ 42 w 48"/>
                <a:gd name="T9" fmla="*/ 6 h 42"/>
                <a:gd name="T10" fmla="*/ 48 w 48"/>
                <a:gd name="T11" fmla="*/ 6 h 42"/>
                <a:gd name="T12" fmla="*/ 48 w 48"/>
                <a:gd name="T13" fmla="*/ 12 h 42"/>
                <a:gd name="T14" fmla="*/ 42 w 4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2">
                  <a:moveTo>
                    <a:pt x="42" y="42"/>
                  </a:moveTo>
                  <a:lnTo>
                    <a:pt x="0" y="36"/>
                  </a:lnTo>
                  <a:lnTo>
                    <a:pt x="0" y="12"/>
                  </a:lnTo>
                  <a:lnTo>
                    <a:pt x="0" y="0"/>
                  </a:lnTo>
                  <a:lnTo>
                    <a:pt x="42" y="6"/>
                  </a:lnTo>
                  <a:lnTo>
                    <a:pt x="48" y="6"/>
                  </a:lnTo>
                  <a:lnTo>
                    <a:pt x="48" y="12"/>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17" name="Freeform 1545"/>
            <p:cNvSpPr>
              <a:spLocks/>
            </p:cNvSpPr>
            <p:nvPr/>
          </p:nvSpPr>
          <p:spPr bwMode="auto">
            <a:xfrm>
              <a:off x="4122" y="1962"/>
              <a:ext cx="48" cy="42"/>
            </a:xfrm>
            <a:custGeom>
              <a:avLst/>
              <a:gdLst>
                <a:gd name="T0" fmla="*/ 36 w 48"/>
                <a:gd name="T1" fmla="*/ 36 h 42"/>
                <a:gd name="T2" fmla="*/ 36 w 48"/>
                <a:gd name="T3" fmla="*/ 42 h 42"/>
                <a:gd name="T4" fmla="*/ 30 w 48"/>
                <a:gd name="T5" fmla="*/ 36 h 42"/>
                <a:gd name="T6" fmla="*/ 30 w 48"/>
                <a:gd name="T7" fmla="*/ 42 h 42"/>
                <a:gd name="T8" fmla="*/ 30 w 48"/>
                <a:gd name="T9" fmla="*/ 36 h 42"/>
                <a:gd name="T10" fmla="*/ 24 w 48"/>
                <a:gd name="T11" fmla="*/ 36 h 42"/>
                <a:gd name="T12" fmla="*/ 24 w 48"/>
                <a:gd name="T13" fmla="*/ 30 h 42"/>
                <a:gd name="T14" fmla="*/ 18 w 48"/>
                <a:gd name="T15" fmla="*/ 30 h 42"/>
                <a:gd name="T16" fmla="*/ 12 w 48"/>
                <a:gd name="T17" fmla="*/ 30 h 42"/>
                <a:gd name="T18" fmla="*/ 6 w 48"/>
                <a:gd name="T19" fmla="*/ 24 h 42"/>
                <a:gd name="T20" fmla="*/ 0 w 48"/>
                <a:gd name="T21" fmla="*/ 24 h 42"/>
                <a:gd name="T22" fmla="*/ 6 w 48"/>
                <a:gd name="T23" fmla="*/ 18 h 42"/>
                <a:gd name="T24" fmla="*/ 6 w 48"/>
                <a:gd name="T25" fmla="*/ 12 h 42"/>
                <a:gd name="T26" fmla="*/ 12 w 48"/>
                <a:gd name="T27" fmla="*/ 12 h 42"/>
                <a:gd name="T28" fmla="*/ 12 w 48"/>
                <a:gd name="T29" fmla="*/ 6 h 42"/>
                <a:gd name="T30" fmla="*/ 12 w 48"/>
                <a:gd name="T31" fmla="*/ 0 h 42"/>
                <a:gd name="T32" fmla="*/ 18 w 48"/>
                <a:gd name="T33" fmla="*/ 0 h 42"/>
                <a:gd name="T34" fmla="*/ 24 w 48"/>
                <a:gd name="T35" fmla="*/ 0 h 42"/>
                <a:gd name="T36" fmla="*/ 30 w 48"/>
                <a:gd name="T37" fmla="*/ 0 h 42"/>
                <a:gd name="T38" fmla="*/ 30 w 48"/>
                <a:gd name="T39" fmla="*/ 6 h 42"/>
                <a:gd name="T40" fmla="*/ 36 w 48"/>
                <a:gd name="T41" fmla="*/ 6 h 42"/>
                <a:gd name="T42" fmla="*/ 36 w 48"/>
                <a:gd name="T43" fmla="*/ 12 h 42"/>
                <a:gd name="T44" fmla="*/ 42 w 48"/>
                <a:gd name="T45" fmla="*/ 18 h 42"/>
                <a:gd name="T46" fmla="*/ 48 w 48"/>
                <a:gd name="T47" fmla="*/ 24 h 42"/>
                <a:gd name="T48" fmla="*/ 42 w 48"/>
                <a:gd name="T49" fmla="*/ 24 h 42"/>
                <a:gd name="T50" fmla="*/ 42 w 48"/>
                <a:gd name="T51" fmla="*/ 30 h 42"/>
                <a:gd name="T52" fmla="*/ 36 w 48"/>
                <a:gd name="T53" fmla="*/ 30 h 42"/>
                <a:gd name="T54" fmla="*/ 36 w 48"/>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42">
                  <a:moveTo>
                    <a:pt x="36" y="36"/>
                  </a:moveTo>
                  <a:lnTo>
                    <a:pt x="36" y="42"/>
                  </a:lnTo>
                  <a:lnTo>
                    <a:pt x="30" y="36"/>
                  </a:lnTo>
                  <a:lnTo>
                    <a:pt x="30" y="42"/>
                  </a:lnTo>
                  <a:lnTo>
                    <a:pt x="30" y="36"/>
                  </a:lnTo>
                  <a:lnTo>
                    <a:pt x="24" y="36"/>
                  </a:lnTo>
                  <a:lnTo>
                    <a:pt x="24" y="30"/>
                  </a:lnTo>
                  <a:lnTo>
                    <a:pt x="18" y="30"/>
                  </a:lnTo>
                  <a:lnTo>
                    <a:pt x="12" y="30"/>
                  </a:lnTo>
                  <a:lnTo>
                    <a:pt x="6" y="24"/>
                  </a:lnTo>
                  <a:lnTo>
                    <a:pt x="0" y="24"/>
                  </a:lnTo>
                  <a:lnTo>
                    <a:pt x="6" y="18"/>
                  </a:lnTo>
                  <a:lnTo>
                    <a:pt x="6" y="12"/>
                  </a:lnTo>
                  <a:lnTo>
                    <a:pt x="12" y="12"/>
                  </a:lnTo>
                  <a:lnTo>
                    <a:pt x="12" y="6"/>
                  </a:lnTo>
                  <a:lnTo>
                    <a:pt x="12" y="0"/>
                  </a:lnTo>
                  <a:lnTo>
                    <a:pt x="18" y="0"/>
                  </a:lnTo>
                  <a:lnTo>
                    <a:pt x="24" y="0"/>
                  </a:lnTo>
                  <a:lnTo>
                    <a:pt x="30" y="0"/>
                  </a:lnTo>
                  <a:lnTo>
                    <a:pt x="30" y="6"/>
                  </a:lnTo>
                  <a:lnTo>
                    <a:pt x="36" y="6"/>
                  </a:lnTo>
                  <a:lnTo>
                    <a:pt x="36" y="12"/>
                  </a:lnTo>
                  <a:lnTo>
                    <a:pt x="42" y="18"/>
                  </a:lnTo>
                  <a:lnTo>
                    <a:pt x="48" y="24"/>
                  </a:lnTo>
                  <a:lnTo>
                    <a:pt x="42" y="24"/>
                  </a:lnTo>
                  <a:lnTo>
                    <a:pt x="42" y="30"/>
                  </a:lnTo>
                  <a:lnTo>
                    <a:pt x="36" y="3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18" name="Freeform 1546"/>
            <p:cNvSpPr>
              <a:spLocks/>
            </p:cNvSpPr>
            <p:nvPr/>
          </p:nvSpPr>
          <p:spPr bwMode="auto">
            <a:xfrm>
              <a:off x="792" y="1794"/>
              <a:ext cx="12" cy="12"/>
            </a:xfrm>
            <a:custGeom>
              <a:avLst/>
              <a:gdLst>
                <a:gd name="T0" fmla="*/ 0 w 12"/>
                <a:gd name="T1" fmla="*/ 6 h 12"/>
                <a:gd name="T2" fmla="*/ 0 w 12"/>
                <a:gd name="T3" fmla="*/ 0 h 12"/>
                <a:gd name="T4" fmla="*/ 12 w 12"/>
                <a:gd name="T5" fmla="*/ 0 h 12"/>
                <a:gd name="T6" fmla="*/ 12 w 12"/>
                <a:gd name="T7" fmla="*/ 6 h 12"/>
                <a:gd name="T8" fmla="*/ 12 w 12"/>
                <a:gd name="T9" fmla="*/ 12 h 12"/>
                <a:gd name="T10" fmla="*/ 0 w 12"/>
                <a:gd name="T11" fmla="*/ 6 h 12"/>
              </a:gdLst>
              <a:ahLst/>
              <a:cxnLst>
                <a:cxn ang="0">
                  <a:pos x="T0" y="T1"/>
                </a:cxn>
                <a:cxn ang="0">
                  <a:pos x="T2" y="T3"/>
                </a:cxn>
                <a:cxn ang="0">
                  <a:pos x="T4" y="T5"/>
                </a:cxn>
                <a:cxn ang="0">
                  <a:pos x="T6" y="T7"/>
                </a:cxn>
                <a:cxn ang="0">
                  <a:pos x="T8" y="T9"/>
                </a:cxn>
                <a:cxn ang="0">
                  <a:pos x="T10" y="T11"/>
                </a:cxn>
              </a:cxnLst>
              <a:rect l="0" t="0" r="r" b="b"/>
              <a:pathLst>
                <a:path w="12" h="12">
                  <a:moveTo>
                    <a:pt x="0" y="6"/>
                  </a:moveTo>
                  <a:lnTo>
                    <a:pt x="0" y="0"/>
                  </a:lnTo>
                  <a:lnTo>
                    <a:pt x="12" y="0"/>
                  </a:lnTo>
                  <a:lnTo>
                    <a:pt x="12" y="6"/>
                  </a:lnTo>
                  <a:lnTo>
                    <a:pt x="12" y="12"/>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19" name="Freeform 1547"/>
            <p:cNvSpPr>
              <a:spLocks/>
            </p:cNvSpPr>
            <p:nvPr/>
          </p:nvSpPr>
          <p:spPr bwMode="auto">
            <a:xfrm>
              <a:off x="2112" y="2052"/>
              <a:ext cx="174" cy="84"/>
            </a:xfrm>
            <a:custGeom>
              <a:avLst/>
              <a:gdLst>
                <a:gd name="T0" fmla="*/ 96 w 174"/>
                <a:gd name="T1" fmla="*/ 78 h 84"/>
                <a:gd name="T2" fmla="*/ 0 w 174"/>
                <a:gd name="T3" fmla="*/ 72 h 84"/>
                <a:gd name="T4" fmla="*/ 6 w 174"/>
                <a:gd name="T5" fmla="*/ 42 h 84"/>
                <a:gd name="T6" fmla="*/ 18 w 174"/>
                <a:gd name="T7" fmla="*/ 42 h 84"/>
                <a:gd name="T8" fmla="*/ 18 w 174"/>
                <a:gd name="T9" fmla="*/ 36 h 84"/>
                <a:gd name="T10" fmla="*/ 24 w 174"/>
                <a:gd name="T11" fmla="*/ 36 h 84"/>
                <a:gd name="T12" fmla="*/ 30 w 174"/>
                <a:gd name="T13" fmla="*/ 36 h 84"/>
                <a:gd name="T14" fmla="*/ 36 w 174"/>
                <a:gd name="T15" fmla="*/ 36 h 84"/>
                <a:gd name="T16" fmla="*/ 42 w 174"/>
                <a:gd name="T17" fmla="*/ 36 h 84"/>
                <a:gd name="T18" fmla="*/ 42 w 174"/>
                <a:gd name="T19" fmla="*/ 30 h 84"/>
                <a:gd name="T20" fmla="*/ 48 w 174"/>
                <a:gd name="T21" fmla="*/ 24 h 84"/>
                <a:gd name="T22" fmla="*/ 54 w 174"/>
                <a:gd name="T23" fmla="*/ 18 h 84"/>
                <a:gd name="T24" fmla="*/ 66 w 174"/>
                <a:gd name="T25" fmla="*/ 0 h 84"/>
                <a:gd name="T26" fmla="*/ 72 w 174"/>
                <a:gd name="T27" fmla="*/ 0 h 84"/>
                <a:gd name="T28" fmla="*/ 96 w 174"/>
                <a:gd name="T29" fmla="*/ 6 h 84"/>
                <a:gd name="T30" fmla="*/ 96 w 174"/>
                <a:gd name="T31" fmla="*/ 18 h 84"/>
                <a:gd name="T32" fmla="*/ 144 w 174"/>
                <a:gd name="T33" fmla="*/ 18 h 84"/>
                <a:gd name="T34" fmla="*/ 174 w 174"/>
                <a:gd name="T35" fmla="*/ 24 h 84"/>
                <a:gd name="T36" fmla="*/ 168 w 174"/>
                <a:gd name="T37" fmla="*/ 48 h 84"/>
                <a:gd name="T38" fmla="*/ 168 w 174"/>
                <a:gd name="T39" fmla="*/ 84 h 84"/>
                <a:gd name="T40" fmla="*/ 96 w 174"/>
                <a:gd name="T41"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84">
                  <a:moveTo>
                    <a:pt x="96" y="78"/>
                  </a:moveTo>
                  <a:lnTo>
                    <a:pt x="0" y="72"/>
                  </a:lnTo>
                  <a:lnTo>
                    <a:pt x="6" y="42"/>
                  </a:lnTo>
                  <a:lnTo>
                    <a:pt x="18" y="42"/>
                  </a:lnTo>
                  <a:lnTo>
                    <a:pt x="18" y="36"/>
                  </a:lnTo>
                  <a:lnTo>
                    <a:pt x="24" y="36"/>
                  </a:lnTo>
                  <a:lnTo>
                    <a:pt x="30" y="36"/>
                  </a:lnTo>
                  <a:lnTo>
                    <a:pt x="36" y="36"/>
                  </a:lnTo>
                  <a:lnTo>
                    <a:pt x="42" y="36"/>
                  </a:lnTo>
                  <a:lnTo>
                    <a:pt x="42" y="30"/>
                  </a:lnTo>
                  <a:lnTo>
                    <a:pt x="48" y="24"/>
                  </a:lnTo>
                  <a:lnTo>
                    <a:pt x="54" y="18"/>
                  </a:lnTo>
                  <a:lnTo>
                    <a:pt x="66" y="0"/>
                  </a:lnTo>
                  <a:lnTo>
                    <a:pt x="72" y="0"/>
                  </a:lnTo>
                  <a:lnTo>
                    <a:pt x="96" y="6"/>
                  </a:lnTo>
                  <a:lnTo>
                    <a:pt x="96" y="18"/>
                  </a:lnTo>
                  <a:lnTo>
                    <a:pt x="144" y="18"/>
                  </a:lnTo>
                  <a:lnTo>
                    <a:pt x="174" y="24"/>
                  </a:lnTo>
                  <a:lnTo>
                    <a:pt x="168" y="48"/>
                  </a:lnTo>
                  <a:lnTo>
                    <a:pt x="168" y="84"/>
                  </a:lnTo>
                  <a:lnTo>
                    <a:pt x="96"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20" name="Freeform 1548"/>
            <p:cNvSpPr>
              <a:spLocks/>
            </p:cNvSpPr>
            <p:nvPr/>
          </p:nvSpPr>
          <p:spPr bwMode="auto">
            <a:xfrm>
              <a:off x="3936" y="1992"/>
              <a:ext cx="54" cy="36"/>
            </a:xfrm>
            <a:custGeom>
              <a:avLst/>
              <a:gdLst>
                <a:gd name="T0" fmla="*/ 54 w 54"/>
                <a:gd name="T1" fmla="*/ 24 h 36"/>
                <a:gd name="T2" fmla="*/ 48 w 54"/>
                <a:gd name="T3" fmla="*/ 24 h 36"/>
                <a:gd name="T4" fmla="*/ 48 w 54"/>
                <a:gd name="T5" fmla="*/ 30 h 36"/>
                <a:gd name="T6" fmla="*/ 48 w 54"/>
                <a:gd name="T7" fmla="*/ 36 h 36"/>
                <a:gd name="T8" fmla="*/ 42 w 54"/>
                <a:gd name="T9" fmla="*/ 36 h 36"/>
                <a:gd name="T10" fmla="*/ 36 w 54"/>
                <a:gd name="T11" fmla="*/ 30 h 36"/>
                <a:gd name="T12" fmla="*/ 36 w 54"/>
                <a:gd name="T13" fmla="*/ 36 h 36"/>
                <a:gd name="T14" fmla="*/ 36 w 54"/>
                <a:gd name="T15" fmla="*/ 30 h 36"/>
                <a:gd name="T16" fmla="*/ 30 w 54"/>
                <a:gd name="T17" fmla="*/ 36 h 36"/>
                <a:gd name="T18" fmla="*/ 24 w 54"/>
                <a:gd name="T19" fmla="*/ 30 h 36"/>
                <a:gd name="T20" fmla="*/ 18 w 54"/>
                <a:gd name="T21" fmla="*/ 30 h 36"/>
                <a:gd name="T22" fmla="*/ 12 w 54"/>
                <a:gd name="T23" fmla="*/ 30 h 36"/>
                <a:gd name="T24" fmla="*/ 18 w 54"/>
                <a:gd name="T25" fmla="*/ 30 h 36"/>
                <a:gd name="T26" fmla="*/ 12 w 54"/>
                <a:gd name="T27" fmla="*/ 36 h 36"/>
                <a:gd name="T28" fmla="*/ 12 w 54"/>
                <a:gd name="T29" fmla="*/ 30 h 36"/>
                <a:gd name="T30" fmla="*/ 6 w 54"/>
                <a:gd name="T31" fmla="*/ 36 h 36"/>
                <a:gd name="T32" fmla="*/ 6 w 54"/>
                <a:gd name="T33" fmla="*/ 30 h 36"/>
                <a:gd name="T34" fmla="*/ 0 w 54"/>
                <a:gd name="T35" fmla="*/ 30 h 36"/>
                <a:gd name="T36" fmla="*/ 0 w 54"/>
                <a:gd name="T37" fmla="*/ 24 h 36"/>
                <a:gd name="T38" fmla="*/ 6 w 54"/>
                <a:gd name="T39" fmla="*/ 24 h 36"/>
                <a:gd name="T40" fmla="*/ 6 w 54"/>
                <a:gd name="T41" fmla="*/ 18 h 36"/>
                <a:gd name="T42" fmla="*/ 6 w 54"/>
                <a:gd name="T43" fmla="*/ 12 h 36"/>
                <a:gd name="T44" fmla="*/ 12 w 54"/>
                <a:gd name="T45" fmla="*/ 12 h 36"/>
                <a:gd name="T46" fmla="*/ 6 w 54"/>
                <a:gd name="T47" fmla="*/ 6 h 36"/>
                <a:gd name="T48" fmla="*/ 12 w 54"/>
                <a:gd name="T49" fmla="*/ 6 h 36"/>
                <a:gd name="T50" fmla="*/ 18 w 54"/>
                <a:gd name="T51" fmla="*/ 0 h 36"/>
                <a:gd name="T52" fmla="*/ 18 w 54"/>
                <a:gd name="T53" fmla="*/ 6 h 36"/>
                <a:gd name="T54" fmla="*/ 24 w 54"/>
                <a:gd name="T55" fmla="*/ 0 h 36"/>
                <a:gd name="T56" fmla="*/ 30 w 54"/>
                <a:gd name="T57" fmla="*/ 0 h 36"/>
                <a:gd name="T58" fmla="*/ 42 w 54"/>
                <a:gd name="T59" fmla="*/ 18 h 36"/>
                <a:gd name="T60" fmla="*/ 42 w 54"/>
                <a:gd name="T61" fmla="*/ 24 h 36"/>
                <a:gd name="T62" fmla="*/ 48 w 54"/>
                <a:gd name="T63" fmla="*/ 24 h 36"/>
                <a:gd name="T64" fmla="*/ 54 w 54"/>
                <a:gd name="T6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36">
                  <a:moveTo>
                    <a:pt x="54" y="24"/>
                  </a:moveTo>
                  <a:lnTo>
                    <a:pt x="48" y="24"/>
                  </a:lnTo>
                  <a:lnTo>
                    <a:pt x="48" y="30"/>
                  </a:lnTo>
                  <a:lnTo>
                    <a:pt x="48" y="36"/>
                  </a:lnTo>
                  <a:lnTo>
                    <a:pt x="42" y="36"/>
                  </a:lnTo>
                  <a:lnTo>
                    <a:pt x="36" y="30"/>
                  </a:lnTo>
                  <a:lnTo>
                    <a:pt x="36" y="36"/>
                  </a:lnTo>
                  <a:lnTo>
                    <a:pt x="36" y="30"/>
                  </a:lnTo>
                  <a:lnTo>
                    <a:pt x="30" y="36"/>
                  </a:lnTo>
                  <a:lnTo>
                    <a:pt x="24" y="30"/>
                  </a:lnTo>
                  <a:lnTo>
                    <a:pt x="18" y="30"/>
                  </a:lnTo>
                  <a:lnTo>
                    <a:pt x="12" y="30"/>
                  </a:lnTo>
                  <a:lnTo>
                    <a:pt x="18" y="30"/>
                  </a:lnTo>
                  <a:lnTo>
                    <a:pt x="12" y="36"/>
                  </a:lnTo>
                  <a:lnTo>
                    <a:pt x="12" y="30"/>
                  </a:lnTo>
                  <a:lnTo>
                    <a:pt x="6" y="36"/>
                  </a:lnTo>
                  <a:lnTo>
                    <a:pt x="6" y="30"/>
                  </a:lnTo>
                  <a:lnTo>
                    <a:pt x="0" y="30"/>
                  </a:lnTo>
                  <a:lnTo>
                    <a:pt x="0" y="24"/>
                  </a:lnTo>
                  <a:lnTo>
                    <a:pt x="6" y="24"/>
                  </a:lnTo>
                  <a:lnTo>
                    <a:pt x="6" y="18"/>
                  </a:lnTo>
                  <a:lnTo>
                    <a:pt x="6" y="12"/>
                  </a:lnTo>
                  <a:lnTo>
                    <a:pt x="12" y="12"/>
                  </a:lnTo>
                  <a:lnTo>
                    <a:pt x="6" y="6"/>
                  </a:lnTo>
                  <a:lnTo>
                    <a:pt x="12" y="6"/>
                  </a:lnTo>
                  <a:lnTo>
                    <a:pt x="18" y="0"/>
                  </a:lnTo>
                  <a:lnTo>
                    <a:pt x="18" y="6"/>
                  </a:lnTo>
                  <a:lnTo>
                    <a:pt x="24" y="0"/>
                  </a:lnTo>
                  <a:lnTo>
                    <a:pt x="30" y="0"/>
                  </a:lnTo>
                  <a:lnTo>
                    <a:pt x="42" y="18"/>
                  </a:lnTo>
                  <a:lnTo>
                    <a:pt x="42" y="24"/>
                  </a:lnTo>
                  <a:lnTo>
                    <a:pt x="48" y="24"/>
                  </a:lnTo>
                  <a:lnTo>
                    <a:pt x="5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21" name="Freeform 1549"/>
            <p:cNvSpPr>
              <a:spLocks/>
            </p:cNvSpPr>
            <p:nvPr/>
          </p:nvSpPr>
          <p:spPr bwMode="auto">
            <a:xfrm>
              <a:off x="4074" y="1974"/>
              <a:ext cx="48" cy="48"/>
            </a:xfrm>
            <a:custGeom>
              <a:avLst/>
              <a:gdLst>
                <a:gd name="T0" fmla="*/ 24 w 48"/>
                <a:gd name="T1" fmla="*/ 48 h 48"/>
                <a:gd name="T2" fmla="*/ 24 w 48"/>
                <a:gd name="T3" fmla="*/ 42 h 48"/>
                <a:gd name="T4" fmla="*/ 0 w 48"/>
                <a:gd name="T5" fmla="*/ 36 h 48"/>
                <a:gd name="T6" fmla="*/ 6 w 48"/>
                <a:gd name="T7" fmla="*/ 36 h 48"/>
                <a:gd name="T8" fmla="*/ 6 w 48"/>
                <a:gd name="T9" fmla="*/ 30 h 48"/>
                <a:gd name="T10" fmla="*/ 12 w 48"/>
                <a:gd name="T11" fmla="*/ 24 h 48"/>
                <a:gd name="T12" fmla="*/ 6 w 48"/>
                <a:gd name="T13" fmla="*/ 18 h 48"/>
                <a:gd name="T14" fmla="*/ 6 w 48"/>
                <a:gd name="T15" fmla="*/ 12 h 48"/>
                <a:gd name="T16" fmla="*/ 12 w 48"/>
                <a:gd name="T17" fmla="*/ 6 h 48"/>
                <a:gd name="T18" fmla="*/ 18 w 48"/>
                <a:gd name="T19" fmla="*/ 0 h 48"/>
                <a:gd name="T20" fmla="*/ 12 w 48"/>
                <a:gd name="T21" fmla="*/ 0 h 48"/>
                <a:gd name="T22" fmla="*/ 18 w 48"/>
                <a:gd name="T23" fmla="*/ 0 h 48"/>
                <a:gd name="T24" fmla="*/ 30 w 48"/>
                <a:gd name="T25" fmla="*/ 0 h 48"/>
                <a:gd name="T26" fmla="*/ 30 w 48"/>
                <a:gd name="T27" fmla="*/ 6 h 48"/>
                <a:gd name="T28" fmla="*/ 42 w 48"/>
                <a:gd name="T29" fmla="*/ 12 h 48"/>
                <a:gd name="T30" fmla="*/ 36 w 48"/>
                <a:gd name="T31" fmla="*/ 18 h 48"/>
                <a:gd name="T32" fmla="*/ 48 w 48"/>
                <a:gd name="T33" fmla="*/ 18 h 48"/>
                <a:gd name="T34" fmla="*/ 42 w 48"/>
                <a:gd name="T35" fmla="*/ 24 h 48"/>
                <a:gd name="T36" fmla="*/ 42 w 48"/>
                <a:gd name="T37" fmla="*/ 30 h 48"/>
                <a:gd name="T38" fmla="*/ 36 w 48"/>
                <a:gd name="T39" fmla="*/ 30 h 48"/>
                <a:gd name="T40" fmla="*/ 36 w 48"/>
                <a:gd name="T41" fmla="*/ 24 h 48"/>
                <a:gd name="T42" fmla="*/ 24 w 48"/>
                <a:gd name="T43" fmla="*/ 36 h 48"/>
                <a:gd name="T44" fmla="*/ 30 w 48"/>
                <a:gd name="T45" fmla="*/ 42 h 48"/>
                <a:gd name="T46" fmla="*/ 24 w 48"/>
                <a:gd name="T47" fmla="*/ 42 h 48"/>
                <a:gd name="T48" fmla="*/ 24 w 4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24" y="48"/>
                  </a:moveTo>
                  <a:lnTo>
                    <a:pt x="24" y="42"/>
                  </a:lnTo>
                  <a:lnTo>
                    <a:pt x="0" y="36"/>
                  </a:lnTo>
                  <a:lnTo>
                    <a:pt x="6" y="36"/>
                  </a:lnTo>
                  <a:lnTo>
                    <a:pt x="6" y="30"/>
                  </a:lnTo>
                  <a:lnTo>
                    <a:pt x="12" y="24"/>
                  </a:lnTo>
                  <a:lnTo>
                    <a:pt x="6" y="18"/>
                  </a:lnTo>
                  <a:lnTo>
                    <a:pt x="6" y="12"/>
                  </a:lnTo>
                  <a:lnTo>
                    <a:pt x="12" y="6"/>
                  </a:lnTo>
                  <a:lnTo>
                    <a:pt x="18" y="0"/>
                  </a:lnTo>
                  <a:lnTo>
                    <a:pt x="12" y="0"/>
                  </a:lnTo>
                  <a:lnTo>
                    <a:pt x="18" y="0"/>
                  </a:lnTo>
                  <a:lnTo>
                    <a:pt x="30" y="0"/>
                  </a:lnTo>
                  <a:lnTo>
                    <a:pt x="30" y="6"/>
                  </a:lnTo>
                  <a:lnTo>
                    <a:pt x="42" y="12"/>
                  </a:lnTo>
                  <a:lnTo>
                    <a:pt x="36" y="18"/>
                  </a:lnTo>
                  <a:lnTo>
                    <a:pt x="48" y="18"/>
                  </a:lnTo>
                  <a:lnTo>
                    <a:pt x="42" y="24"/>
                  </a:lnTo>
                  <a:lnTo>
                    <a:pt x="42" y="30"/>
                  </a:lnTo>
                  <a:lnTo>
                    <a:pt x="36" y="30"/>
                  </a:lnTo>
                  <a:lnTo>
                    <a:pt x="36" y="24"/>
                  </a:lnTo>
                  <a:lnTo>
                    <a:pt x="24" y="36"/>
                  </a:lnTo>
                  <a:lnTo>
                    <a:pt x="30" y="42"/>
                  </a:lnTo>
                  <a:lnTo>
                    <a:pt x="24" y="42"/>
                  </a:lnTo>
                  <a:lnTo>
                    <a:pt x="24"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22" name="Freeform 1550"/>
            <p:cNvSpPr>
              <a:spLocks/>
            </p:cNvSpPr>
            <p:nvPr/>
          </p:nvSpPr>
          <p:spPr bwMode="auto">
            <a:xfrm>
              <a:off x="4170" y="1956"/>
              <a:ext cx="42" cy="42"/>
            </a:xfrm>
            <a:custGeom>
              <a:avLst/>
              <a:gdLst>
                <a:gd name="T0" fmla="*/ 24 w 42"/>
                <a:gd name="T1" fmla="*/ 36 h 42"/>
                <a:gd name="T2" fmla="*/ 18 w 42"/>
                <a:gd name="T3" fmla="*/ 42 h 42"/>
                <a:gd name="T4" fmla="*/ 18 w 42"/>
                <a:gd name="T5" fmla="*/ 36 h 42"/>
                <a:gd name="T6" fmla="*/ 12 w 42"/>
                <a:gd name="T7" fmla="*/ 36 h 42"/>
                <a:gd name="T8" fmla="*/ 0 w 42"/>
                <a:gd name="T9" fmla="*/ 24 h 42"/>
                <a:gd name="T10" fmla="*/ 0 w 42"/>
                <a:gd name="T11" fmla="*/ 18 h 42"/>
                <a:gd name="T12" fmla="*/ 6 w 42"/>
                <a:gd name="T13" fmla="*/ 18 h 42"/>
                <a:gd name="T14" fmla="*/ 6 w 42"/>
                <a:gd name="T15" fmla="*/ 12 h 42"/>
                <a:gd name="T16" fmla="*/ 12 w 42"/>
                <a:gd name="T17" fmla="*/ 12 h 42"/>
                <a:gd name="T18" fmla="*/ 12 w 42"/>
                <a:gd name="T19" fmla="*/ 6 h 42"/>
                <a:gd name="T20" fmla="*/ 18 w 42"/>
                <a:gd name="T21" fmla="*/ 6 h 42"/>
                <a:gd name="T22" fmla="*/ 18 w 42"/>
                <a:gd name="T23" fmla="*/ 0 h 42"/>
                <a:gd name="T24" fmla="*/ 24 w 42"/>
                <a:gd name="T25" fmla="*/ 0 h 42"/>
                <a:gd name="T26" fmla="*/ 30 w 42"/>
                <a:gd name="T27" fmla="*/ 0 h 42"/>
                <a:gd name="T28" fmla="*/ 36 w 42"/>
                <a:gd name="T29" fmla="*/ 0 h 42"/>
                <a:gd name="T30" fmla="*/ 42 w 42"/>
                <a:gd name="T31" fmla="*/ 0 h 42"/>
                <a:gd name="T32" fmla="*/ 42 w 42"/>
                <a:gd name="T33" fmla="*/ 6 h 42"/>
                <a:gd name="T34" fmla="*/ 42 w 42"/>
                <a:gd name="T35" fmla="*/ 12 h 42"/>
                <a:gd name="T36" fmla="*/ 30 w 42"/>
                <a:gd name="T37" fmla="*/ 42 h 42"/>
                <a:gd name="T38" fmla="*/ 24 w 42"/>
                <a:gd name="T39" fmla="*/ 42 h 42"/>
                <a:gd name="T40" fmla="*/ 24 w 42"/>
                <a:gd name="T4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24" y="36"/>
                  </a:moveTo>
                  <a:lnTo>
                    <a:pt x="18" y="42"/>
                  </a:lnTo>
                  <a:lnTo>
                    <a:pt x="18" y="36"/>
                  </a:lnTo>
                  <a:lnTo>
                    <a:pt x="12" y="36"/>
                  </a:lnTo>
                  <a:lnTo>
                    <a:pt x="0" y="24"/>
                  </a:lnTo>
                  <a:lnTo>
                    <a:pt x="0" y="18"/>
                  </a:lnTo>
                  <a:lnTo>
                    <a:pt x="6" y="18"/>
                  </a:lnTo>
                  <a:lnTo>
                    <a:pt x="6" y="12"/>
                  </a:lnTo>
                  <a:lnTo>
                    <a:pt x="12" y="12"/>
                  </a:lnTo>
                  <a:lnTo>
                    <a:pt x="12" y="6"/>
                  </a:lnTo>
                  <a:lnTo>
                    <a:pt x="18" y="6"/>
                  </a:lnTo>
                  <a:lnTo>
                    <a:pt x="18" y="0"/>
                  </a:lnTo>
                  <a:lnTo>
                    <a:pt x="24" y="0"/>
                  </a:lnTo>
                  <a:lnTo>
                    <a:pt x="30" y="0"/>
                  </a:lnTo>
                  <a:lnTo>
                    <a:pt x="36" y="0"/>
                  </a:lnTo>
                  <a:lnTo>
                    <a:pt x="42" y="0"/>
                  </a:lnTo>
                  <a:lnTo>
                    <a:pt x="42" y="6"/>
                  </a:lnTo>
                  <a:lnTo>
                    <a:pt x="42" y="12"/>
                  </a:lnTo>
                  <a:lnTo>
                    <a:pt x="30" y="42"/>
                  </a:lnTo>
                  <a:lnTo>
                    <a:pt x="24" y="42"/>
                  </a:lnTo>
                  <a:lnTo>
                    <a:pt x="2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23" name="Freeform 1551"/>
            <p:cNvSpPr>
              <a:spLocks/>
            </p:cNvSpPr>
            <p:nvPr/>
          </p:nvSpPr>
          <p:spPr bwMode="auto">
            <a:xfrm>
              <a:off x="3162" y="2070"/>
              <a:ext cx="48" cy="36"/>
            </a:xfrm>
            <a:custGeom>
              <a:avLst/>
              <a:gdLst>
                <a:gd name="T0" fmla="*/ 12 w 48"/>
                <a:gd name="T1" fmla="*/ 36 h 36"/>
                <a:gd name="T2" fmla="*/ 6 w 48"/>
                <a:gd name="T3" fmla="*/ 36 h 36"/>
                <a:gd name="T4" fmla="*/ 6 w 48"/>
                <a:gd name="T5" fmla="*/ 24 h 36"/>
                <a:gd name="T6" fmla="*/ 0 w 48"/>
                <a:gd name="T7" fmla="*/ 24 h 36"/>
                <a:gd name="T8" fmla="*/ 0 w 48"/>
                <a:gd name="T9" fmla="*/ 12 h 36"/>
                <a:gd name="T10" fmla="*/ 0 w 48"/>
                <a:gd name="T11" fmla="*/ 6 h 36"/>
                <a:gd name="T12" fmla="*/ 0 w 48"/>
                <a:gd name="T13" fmla="*/ 0 h 36"/>
                <a:gd name="T14" fmla="*/ 18 w 48"/>
                <a:gd name="T15" fmla="*/ 0 h 36"/>
                <a:gd name="T16" fmla="*/ 36 w 48"/>
                <a:gd name="T17" fmla="*/ 0 h 36"/>
                <a:gd name="T18" fmla="*/ 36 w 48"/>
                <a:gd name="T19" fmla="*/ 12 h 36"/>
                <a:gd name="T20" fmla="*/ 48 w 48"/>
                <a:gd name="T21" fmla="*/ 12 h 36"/>
                <a:gd name="T22" fmla="*/ 48 w 48"/>
                <a:gd name="T23" fmla="*/ 18 h 36"/>
                <a:gd name="T24" fmla="*/ 36 w 48"/>
                <a:gd name="T25" fmla="*/ 18 h 36"/>
                <a:gd name="T26" fmla="*/ 42 w 48"/>
                <a:gd name="T27" fmla="*/ 30 h 36"/>
                <a:gd name="T28" fmla="*/ 48 w 48"/>
                <a:gd name="T29" fmla="*/ 30 h 36"/>
                <a:gd name="T30" fmla="*/ 48 w 48"/>
                <a:gd name="T31" fmla="*/ 36 h 36"/>
                <a:gd name="T32" fmla="*/ 12 w 48"/>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36">
                  <a:moveTo>
                    <a:pt x="12" y="36"/>
                  </a:moveTo>
                  <a:lnTo>
                    <a:pt x="6" y="36"/>
                  </a:lnTo>
                  <a:lnTo>
                    <a:pt x="6" y="24"/>
                  </a:lnTo>
                  <a:lnTo>
                    <a:pt x="0" y="24"/>
                  </a:lnTo>
                  <a:lnTo>
                    <a:pt x="0" y="12"/>
                  </a:lnTo>
                  <a:lnTo>
                    <a:pt x="0" y="6"/>
                  </a:lnTo>
                  <a:lnTo>
                    <a:pt x="0" y="0"/>
                  </a:lnTo>
                  <a:lnTo>
                    <a:pt x="18" y="0"/>
                  </a:lnTo>
                  <a:lnTo>
                    <a:pt x="36" y="0"/>
                  </a:lnTo>
                  <a:lnTo>
                    <a:pt x="36" y="12"/>
                  </a:lnTo>
                  <a:lnTo>
                    <a:pt x="48" y="12"/>
                  </a:lnTo>
                  <a:lnTo>
                    <a:pt x="48" y="18"/>
                  </a:lnTo>
                  <a:lnTo>
                    <a:pt x="36" y="18"/>
                  </a:lnTo>
                  <a:lnTo>
                    <a:pt x="42" y="30"/>
                  </a:lnTo>
                  <a:lnTo>
                    <a:pt x="48" y="30"/>
                  </a:lnTo>
                  <a:lnTo>
                    <a:pt x="48" y="36"/>
                  </a:lnTo>
                  <a:lnTo>
                    <a:pt x="1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24" name="Freeform 1552"/>
            <p:cNvSpPr>
              <a:spLocks/>
            </p:cNvSpPr>
            <p:nvPr/>
          </p:nvSpPr>
          <p:spPr bwMode="auto">
            <a:xfrm>
              <a:off x="4326" y="1926"/>
              <a:ext cx="36" cy="24"/>
            </a:xfrm>
            <a:custGeom>
              <a:avLst/>
              <a:gdLst>
                <a:gd name="T0" fmla="*/ 24 w 36"/>
                <a:gd name="T1" fmla="*/ 24 h 24"/>
                <a:gd name="T2" fmla="*/ 18 w 36"/>
                <a:gd name="T3" fmla="*/ 18 h 24"/>
                <a:gd name="T4" fmla="*/ 18 w 36"/>
                <a:gd name="T5" fmla="*/ 24 h 24"/>
                <a:gd name="T6" fmla="*/ 18 w 36"/>
                <a:gd name="T7" fmla="*/ 18 h 24"/>
                <a:gd name="T8" fmla="*/ 12 w 36"/>
                <a:gd name="T9" fmla="*/ 18 h 24"/>
                <a:gd name="T10" fmla="*/ 6 w 36"/>
                <a:gd name="T11" fmla="*/ 18 h 24"/>
                <a:gd name="T12" fmla="*/ 6 w 36"/>
                <a:gd name="T13" fmla="*/ 12 h 24"/>
                <a:gd name="T14" fmla="*/ 0 w 36"/>
                <a:gd name="T15" fmla="*/ 6 h 24"/>
                <a:gd name="T16" fmla="*/ 6 w 36"/>
                <a:gd name="T17" fmla="*/ 0 h 24"/>
                <a:gd name="T18" fmla="*/ 18 w 36"/>
                <a:gd name="T19" fmla="*/ 12 h 24"/>
                <a:gd name="T20" fmla="*/ 36 w 36"/>
                <a:gd name="T21" fmla="*/ 18 h 24"/>
                <a:gd name="T22" fmla="*/ 36 w 36"/>
                <a:gd name="T23" fmla="*/ 24 h 24"/>
                <a:gd name="T24" fmla="*/ 24 w 36"/>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4">
                  <a:moveTo>
                    <a:pt x="24" y="24"/>
                  </a:moveTo>
                  <a:lnTo>
                    <a:pt x="18" y="18"/>
                  </a:lnTo>
                  <a:lnTo>
                    <a:pt x="18" y="24"/>
                  </a:lnTo>
                  <a:lnTo>
                    <a:pt x="18" y="18"/>
                  </a:lnTo>
                  <a:lnTo>
                    <a:pt x="12" y="18"/>
                  </a:lnTo>
                  <a:lnTo>
                    <a:pt x="6" y="18"/>
                  </a:lnTo>
                  <a:lnTo>
                    <a:pt x="6" y="12"/>
                  </a:lnTo>
                  <a:lnTo>
                    <a:pt x="0" y="6"/>
                  </a:lnTo>
                  <a:lnTo>
                    <a:pt x="6" y="0"/>
                  </a:lnTo>
                  <a:lnTo>
                    <a:pt x="18" y="12"/>
                  </a:lnTo>
                  <a:lnTo>
                    <a:pt x="36" y="18"/>
                  </a:lnTo>
                  <a:lnTo>
                    <a:pt x="36" y="24"/>
                  </a:lnTo>
                  <a:lnTo>
                    <a:pt x="24"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25" name="Freeform 1553"/>
            <p:cNvSpPr>
              <a:spLocks/>
            </p:cNvSpPr>
            <p:nvPr/>
          </p:nvSpPr>
          <p:spPr bwMode="auto">
            <a:xfrm>
              <a:off x="924" y="1860"/>
              <a:ext cx="126" cy="78"/>
            </a:xfrm>
            <a:custGeom>
              <a:avLst/>
              <a:gdLst>
                <a:gd name="T0" fmla="*/ 0 w 126"/>
                <a:gd name="T1" fmla="*/ 48 h 78"/>
                <a:gd name="T2" fmla="*/ 6 w 126"/>
                <a:gd name="T3" fmla="*/ 42 h 78"/>
                <a:gd name="T4" fmla="*/ 18 w 126"/>
                <a:gd name="T5" fmla="*/ 42 h 78"/>
                <a:gd name="T6" fmla="*/ 24 w 126"/>
                <a:gd name="T7" fmla="*/ 42 h 78"/>
                <a:gd name="T8" fmla="*/ 30 w 126"/>
                <a:gd name="T9" fmla="*/ 42 h 78"/>
                <a:gd name="T10" fmla="*/ 36 w 126"/>
                <a:gd name="T11" fmla="*/ 42 h 78"/>
                <a:gd name="T12" fmla="*/ 42 w 126"/>
                <a:gd name="T13" fmla="*/ 42 h 78"/>
                <a:gd name="T14" fmla="*/ 66 w 126"/>
                <a:gd name="T15" fmla="*/ 24 h 78"/>
                <a:gd name="T16" fmla="*/ 78 w 126"/>
                <a:gd name="T17" fmla="*/ 30 h 78"/>
                <a:gd name="T18" fmla="*/ 78 w 126"/>
                <a:gd name="T19" fmla="*/ 24 h 78"/>
                <a:gd name="T20" fmla="*/ 84 w 126"/>
                <a:gd name="T21" fmla="*/ 24 h 78"/>
                <a:gd name="T22" fmla="*/ 84 w 126"/>
                <a:gd name="T23" fmla="*/ 18 h 78"/>
                <a:gd name="T24" fmla="*/ 108 w 126"/>
                <a:gd name="T25" fmla="*/ 0 h 78"/>
                <a:gd name="T26" fmla="*/ 114 w 126"/>
                <a:gd name="T27" fmla="*/ 0 h 78"/>
                <a:gd name="T28" fmla="*/ 114 w 126"/>
                <a:gd name="T29" fmla="*/ 6 h 78"/>
                <a:gd name="T30" fmla="*/ 120 w 126"/>
                <a:gd name="T31" fmla="*/ 6 h 78"/>
                <a:gd name="T32" fmla="*/ 126 w 126"/>
                <a:gd name="T33" fmla="*/ 6 h 78"/>
                <a:gd name="T34" fmla="*/ 126 w 126"/>
                <a:gd name="T35" fmla="*/ 12 h 78"/>
                <a:gd name="T36" fmla="*/ 126 w 126"/>
                <a:gd name="T37" fmla="*/ 18 h 78"/>
                <a:gd name="T38" fmla="*/ 126 w 126"/>
                <a:gd name="T39" fmla="*/ 24 h 78"/>
                <a:gd name="T40" fmla="*/ 102 w 126"/>
                <a:gd name="T41" fmla="*/ 42 h 78"/>
                <a:gd name="T42" fmla="*/ 96 w 126"/>
                <a:gd name="T43" fmla="*/ 42 h 78"/>
                <a:gd name="T44" fmla="*/ 96 w 126"/>
                <a:gd name="T45" fmla="*/ 54 h 78"/>
                <a:gd name="T46" fmla="*/ 90 w 126"/>
                <a:gd name="T47" fmla="*/ 60 h 78"/>
                <a:gd name="T48" fmla="*/ 84 w 126"/>
                <a:gd name="T49" fmla="*/ 60 h 78"/>
                <a:gd name="T50" fmla="*/ 78 w 126"/>
                <a:gd name="T51" fmla="*/ 60 h 78"/>
                <a:gd name="T52" fmla="*/ 78 w 126"/>
                <a:gd name="T53" fmla="*/ 54 h 78"/>
                <a:gd name="T54" fmla="*/ 78 w 126"/>
                <a:gd name="T55" fmla="*/ 60 h 78"/>
                <a:gd name="T56" fmla="*/ 72 w 126"/>
                <a:gd name="T57" fmla="*/ 66 h 78"/>
                <a:gd name="T58" fmla="*/ 72 w 126"/>
                <a:gd name="T59" fmla="*/ 60 h 78"/>
                <a:gd name="T60" fmla="*/ 72 w 126"/>
                <a:gd name="T61" fmla="*/ 66 h 78"/>
                <a:gd name="T62" fmla="*/ 66 w 126"/>
                <a:gd name="T63" fmla="*/ 66 h 78"/>
                <a:gd name="T64" fmla="*/ 60 w 126"/>
                <a:gd name="T65" fmla="*/ 66 h 78"/>
                <a:gd name="T66" fmla="*/ 60 w 126"/>
                <a:gd name="T67" fmla="*/ 72 h 78"/>
                <a:gd name="T68" fmla="*/ 54 w 126"/>
                <a:gd name="T69" fmla="*/ 72 h 78"/>
                <a:gd name="T70" fmla="*/ 54 w 126"/>
                <a:gd name="T71" fmla="*/ 78 h 78"/>
                <a:gd name="T72" fmla="*/ 48 w 126"/>
                <a:gd name="T73" fmla="*/ 78 h 78"/>
                <a:gd name="T74" fmla="*/ 42 w 126"/>
                <a:gd name="T75" fmla="*/ 78 h 78"/>
                <a:gd name="T76" fmla="*/ 36 w 126"/>
                <a:gd name="T77" fmla="*/ 78 h 78"/>
                <a:gd name="T78" fmla="*/ 30 w 126"/>
                <a:gd name="T79" fmla="*/ 78 h 78"/>
                <a:gd name="T80" fmla="*/ 24 w 126"/>
                <a:gd name="T81" fmla="*/ 78 h 78"/>
                <a:gd name="T82" fmla="*/ 18 w 126"/>
                <a:gd name="T83" fmla="*/ 78 h 78"/>
                <a:gd name="T84" fmla="*/ 12 w 126"/>
                <a:gd name="T85" fmla="*/ 78 h 78"/>
                <a:gd name="T86" fmla="*/ 6 w 126"/>
                <a:gd name="T87" fmla="*/ 72 h 78"/>
                <a:gd name="T88" fmla="*/ 6 w 126"/>
                <a:gd name="T89" fmla="*/ 78 h 78"/>
                <a:gd name="T90" fmla="*/ 6 w 126"/>
                <a:gd name="T91" fmla="*/ 72 h 78"/>
                <a:gd name="T92" fmla="*/ 0 w 126"/>
                <a:gd name="T93" fmla="*/ 66 h 78"/>
                <a:gd name="T94" fmla="*/ 0 w 126"/>
                <a:gd name="T95" fmla="*/ 60 h 78"/>
                <a:gd name="T96" fmla="*/ 6 w 126"/>
                <a:gd name="T97" fmla="*/ 60 h 78"/>
                <a:gd name="T98" fmla="*/ 0 w 126"/>
                <a:gd name="T99" fmla="*/ 54 h 78"/>
                <a:gd name="T100" fmla="*/ 0 w 126"/>
                <a:gd name="T101"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78">
                  <a:moveTo>
                    <a:pt x="0" y="48"/>
                  </a:moveTo>
                  <a:lnTo>
                    <a:pt x="6" y="42"/>
                  </a:lnTo>
                  <a:lnTo>
                    <a:pt x="18" y="42"/>
                  </a:lnTo>
                  <a:lnTo>
                    <a:pt x="24" y="42"/>
                  </a:lnTo>
                  <a:lnTo>
                    <a:pt x="30" y="42"/>
                  </a:lnTo>
                  <a:lnTo>
                    <a:pt x="36" y="42"/>
                  </a:lnTo>
                  <a:lnTo>
                    <a:pt x="42" y="42"/>
                  </a:lnTo>
                  <a:lnTo>
                    <a:pt x="66" y="24"/>
                  </a:lnTo>
                  <a:lnTo>
                    <a:pt x="78" y="30"/>
                  </a:lnTo>
                  <a:lnTo>
                    <a:pt x="78" y="24"/>
                  </a:lnTo>
                  <a:lnTo>
                    <a:pt x="84" y="24"/>
                  </a:lnTo>
                  <a:lnTo>
                    <a:pt x="84" y="18"/>
                  </a:lnTo>
                  <a:lnTo>
                    <a:pt x="108" y="0"/>
                  </a:lnTo>
                  <a:lnTo>
                    <a:pt x="114" y="0"/>
                  </a:lnTo>
                  <a:lnTo>
                    <a:pt x="114" y="6"/>
                  </a:lnTo>
                  <a:lnTo>
                    <a:pt x="120" y="6"/>
                  </a:lnTo>
                  <a:lnTo>
                    <a:pt x="126" y="6"/>
                  </a:lnTo>
                  <a:lnTo>
                    <a:pt x="126" y="12"/>
                  </a:lnTo>
                  <a:lnTo>
                    <a:pt x="126" y="18"/>
                  </a:lnTo>
                  <a:lnTo>
                    <a:pt x="126" y="24"/>
                  </a:lnTo>
                  <a:lnTo>
                    <a:pt x="102" y="42"/>
                  </a:lnTo>
                  <a:lnTo>
                    <a:pt x="96" y="42"/>
                  </a:lnTo>
                  <a:lnTo>
                    <a:pt x="96" y="54"/>
                  </a:lnTo>
                  <a:lnTo>
                    <a:pt x="90" y="60"/>
                  </a:lnTo>
                  <a:lnTo>
                    <a:pt x="84" y="60"/>
                  </a:lnTo>
                  <a:lnTo>
                    <a:pt x="78" y="60"/>
                  </a:lnTo>
                  <a:lnTo>
                    <a:pt x="78" y="54"/>
                  </a:lnTo>
                  <a:lnTo>
                    <a:pt x="78" y="60"/>
                  </a:lnTo>
                  <a:lnTo>
                    <a:pt x="72" y="66"/>
                  </a:lnTo>
                  <a:lnTo>
                    <a:pt x="72" y="60"/>
                  </a:lnTo>
                  <a:lnTo>
                    <a:pt x="72" y="66"/>
                  </a:lnTo>
                  <a:lnTo>
                    <a:pt x="66" y="66"/>
                  </a:lnTo>
                  <a:lnTo>
                    <a:pt x="60" y="66"/>
                  </a:lnTo>
                  <a:lnTo>
                    <a:pt x="60" y="72"/>
                  </a:lnTo>
                  <a:lnTo>
                    <a:pt x="54" y="72"/>
                  </a:lnTo>
                  <a:lnTo>
                    <a:pt x="54" y="78"/>
                  </a:lnTo>
                  <a:lnTo>
                    <a:pt x="48" y="78"/>
                  </a:lnTo>
                  <a:lnTo>
                    <a:pt x="42" y="78"/>
                  </a:lnTo>
                  <a:lnTo>
                    <a:pt x="36" y="78"/>
                  </a:lnTo>
                  <a:lnTo>
                    <a:pt x="30" y="78"/>
                  </a:lnTo>
                  <a:lnTo>
                    <a:pt x="24" y="78"/>
                  </a:lnTo>
                  <a:lnTo>
                    <a:pt x="18" y="78"/>
                  </a:lnTo>
                  <a:lnTo>
                    <a:pt x="12" y="78"/>
                  </a:lnTo>
                  <a:lnTo>
                    <a:pt x="6" y="72"/>
                  </a:lnTo>
                  <a:lnTo>
                    <a:pt x="6" y="78"/>
                  </a:lnTo>
                  <a:lnTo>
                    <a:pt x="6" y="72"/>
                  </a:lnTo>
                  <a:lnTo>
                    <a:pt x="0" y="66"/>
                  </a:lnTo>
                  <a:lnTo>
                    <a:pt x="0" y="60"/>
                  </a:lnTo>
                  <a:lnTo>
                    <a:pt x="6" y="60"/>
                  </a:lnTo>
                  <a:lnTo>
                    <a:pt x="0" y="54"/>
                  </a:lnTo>
                  <a:lnTo>
                    <a:pt x="0"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26" name="Freeform 1554"/>
            <p:cNvSpPr>
              <a:spLocks/>
            </p:cNvSpPr>
            <p:nvPr/>
          </p:nvSpPr>
          <p:spPr bwMode="auto">
            <a:xfrm>
              <a:off x="3852" y="2010"/>
              <a:ext cx="30" cy="48"/>
            </a:xfrm>
            <a:custGeom>
              <a:avLst/>
              <a:gdLst>
                <a:gd name="T0" fmla="*/ 24 w 30"/>
                <a:gd name="T1" fmla="*/ 48 h 48"/>
                <a:gd name="T2" fmla="*/ 18 w 30"/>
                <a:gd name="T3" fmla="*/ 42 h 48"/>
                <a:gd name="T4" fmla="*/ 18 w 30"/>
                <a:gd name="T5" fmla="*/ 36 h 48"/>
                <a:gd name="T6" fmla="*/ 12 w 30"/>
                <a:gd name="T7" fmla="*/ 36 h 48"/>
                <a:gd name="T8" fmla="*/ 12 w 30"/>
                <a:gd name="T9" fmla="*/ 30 h 48"/>
                <a:gd name="T10" fmla="*/ 6 w 30"/>
                <a:gd name="T11" fmla="*/ 30 h 48"/>
                <a:gd name="T12" fmla="*/ 6 w 30"/>
                <a:gd name="T13" fmla="*/ 24 h 48"/>
                <a:gd name="T14" fmla="*/ 6 w 30"/>
                <a:gd name="T15" fmla="*/ 18 h 48"/>
                <a:gd name="T16" fmla="*/ 0 w 30"/>
                <a:gd name="T17" fmla="*/ 12 h 48"/>
                <a:gd name="T18" fmla="*/ 0 w 30"/>
                <a:gd name="T19" fmla="*/ 6 h 48"/>
                <a:gd name="T20" fmla="*/ 6 w 30"/>
                <a:gd name="T21" fmla="*/ 6 h 48"/>
                <a:gd name="T22" fmla="*/ 12 w 30"/>
                <a:gd name="T23" fmla="*/ 0 h 48"/>
                <a:gd name="T24" fmla="*/ 18 w 30"/>
                <a:gd name="T25" fmla="*/ 0 h 48"/>
                <a:gd name="T26" fmla="*/ 24 w 30"/>
                <a:gd name="T27" fmla="*/ 0 h 48"/>
                <a:gd name="T28" fmla="*/ 30 w 30"/>
                <a:gd name="T29" fmla="*/ 6 h 48"/>
                <a:gd name="T30" fmla="*/ 24 w 30"/>
                <a:gd name="T31" fmla="*/ 6 h 48"/>
                <a:gd name="T32" fmla="*/ 24 w 30"/>
                <a:gd name="T33" fmla="*/ 12 h 48"/>
                <a:gd name="T34" fmla="*/ 24 w 30"/>
                <a:gd name="T35" fmla="*/ 24 h 48"/>
                <a:gd name="T36" fmla="*/ 30 w 30"/>
                <a:gd name="T37" fmla="*/ 24 h 48"/>
                <a:gd name="T38" fmla="*/ 30 w 30"/>
                <a:gd name="T39" fmla="*/ 30 h 48"/>
                <a:gd name="T40" fmla="*/ 30 w 30"/>
                <a:gd name="T41" fmla="*/ 36 h 48"/>
                <a:gd name="T42" fmla="*/ 24 w 30"/>
                <a:gd name="T43" fmla="*/ 36 h 48"/>
                <a:gd name="T44" fmla="*/ 24 w 30"/>
                <a:gd name="T45" fmla="*/ 42 h 48"/>
                <a:gd name="T46" fmla="*/ 24 w 30"/>
                <a:gd name="T4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48">
                  <a:moveTo>
                    <a:pt x="24" y="48"/>
                  </a:moveTo>
                  <a:lnTo>
                    <a:pt x="18" y="42"/>
                  </a:lnTo>
                  <a:lnTo>
                    <a:pt x="18" y="36"/>
                  </a:lnTo>
                  <a:lnTo>
                    <a:pt x="12" y="36"/>
                  </a:lnTo>
                  <a:lnTo>
                    <a:pt x="12" y="30"/>
                  </a:lnTo>
                  <a:lnTo>
                    <a:pt x="6" y="30"/>
                  </a:lnTo>
                  <a:lnTo>
                    <a:pt x="6" y="24"/>
                  </a:lnTo>
                  <a:lnTo>
                    <a:pt x="6" y="18"/>
                  </a:lnTo>
                  <a:lnTo>
                    <a:pt x="0" y="12"/>
                  </a:lnTo>
                  <a:lnTo>
                    <a:pt x="0" y="6"/>
                  </a:lnTo>
                  <a:lnTo>
                    <a:pt x="6" y="6"/>
                  </a:lnTo>
                  <a:lnTo>
                    <a:pt x="12" y="0"/>
                  </a:lnTo>
                  <a:lnTo>
                    <a:pt x="18" y="0"/>
                  </a:lnTo>
                  <a:lnTo>
                    <a:pt x="24" y="0"/>
                  </a:lnTo>
                  <a:lnTo>
                    <a:pt x="30" y="6"/>
                  </a:lnTo>
                  <a:lnTo>
                    <a:pt x="24" y="6"/>
                  </a:lnTo>
                  <a:lnTo>
                    <a:pt x="24" y="12"/>
                  </a:lnTo>
                  <a:lnTo>
                    <a:pt x="24" y="24"/>
                  </a:lnTo>
                  <a:lnTo>
                    <a:pt x="30" y="24"/>
                  </a:lnTo>
                  <a:lnTo>
                    <a:pt x="30" y="30"/>
                  </a:lnTo>
                  <a:lnTo>
                    <a:pt x="30" y="36"/>
                  </a:lnTo>
                  <a:lnTo>
                    <a:pt x="24" y="36"/>
                  </a:lnTo>
                  <a:lnTo>
                    <a:pt x="24" y="42"/>
                  </a:lnTo>
                  <a:lnTo>
                    <a:pt x="24"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27" name="Freeform 1555"/>
            <p:cNvSpPr>
              <a:spLocks/>
            </p:cNvSpPr>
            <p:nvPr/>
          </p:nvSpPr>
          <p:spPr bwMode="auto">
            <a:xfrm>
              <a:off x="3876" y="2010"/>
              <a:ext cx="54" cy="54"/>
            </a:xfrm>
            <a:custGeom>
              <a:avLst/>
              <a:gdLst>
                <a:gd name="T0" fmla="*/ 30 w 54"/>
                <a:gd name="T1" fmla="*/ 42 h 54"/>
                <a:gd name="T2" fmla="*/ 30 w 54"/>
                <a:gd name="T3" fmla="*/ 48 h 54"/>
                <a:gd name="T4" fmla="*/ 24 w 54"/>
                <a:gd name="T5" fmla="*/ 48 h 54"/>
                <a:gd name="T6" fmla="*/ 12 w 54"/>
                <a:gd name="T7" fmla="*/ 54 h 54"/>
                <a:gd name="T8" fmla="*/ 6 w 54"/>
                <a:gd name="T9" fmla="*/ 48 h 54"/>
                <a:gd name="T10" fmla="*/ 0 w 54"/>
                <a:gd name="T11" fmla="*/ 54 h 54"/>
                <a:gd name="T12" fmla="*/ 0 w 54"/>
                <a:gd name="T13" fmla="*/ 48 h 54"/>
                <a:gd name="T14" fmla="*/ 0 w 54"/>
                <a:gd name="T15" fmla="*/ 42 h 54"/>
                <a:gd name="T16" fmla="*/ 0 w 54"/>
                <a:gd name="T17" fmla="*/ 36 h 54"/>
                <a:gd name="T18" fmla="*/ 6 w 54"/>
                <a:gd name="T19" fmla="*/ 36 h 54"/>
                <a:gd name="T20" fmla="*/ 6 w 54"/>
                <a:gd name="T21" fmla="*/ 30 h 54"/>
                <a:gd name="T22" fmla="*/ 6 w 54"/>
                <a:gd name="T23" fmla="*/ 24 h 54"/>
                <a:gd name="T24" fmla="*/ 0 w 54"/>
                <a:gd name="T25" fmla="*/ 24 h 54"/>
                <a:gd name="T26" fmla="*/ 0 w 54"/>
                <a:gd name="T27" fmla="*/ 12 h 54"/>
                <a:gd name="T28" fmla="*/ 0 w 54"/>
                <a:gd name="T29" fmla="*/ 6 h 54"/>
                <a:gd name="T30" fmla="*/ 6 w 54"/>
                <a:gd name="T31" fmla="*/ 6 h 54"/>
                <a:gd name="T32" fmla="*/ 12 w 54"/>
                <a:gd name="T33" fmla="*/ 6 h 54"/>
                <a:gd name="T34" fmla="*/ 18 w 54"/>
                <a:gd name="T35" fmla="*/ 6 h 54"/>
                <a:gd name="T36" fmla="*/ 18 w 54"/>
                <a:gd name="T37" fmla="*/ 0 h 54"/>
                <a:gd name="T38" fmla="*/ 24 w 54"/>
                <a:gd name="T39" fmla="*/ 0 h 54"/>
                <a:gd name="T40" fmla="*/ 24 w 54"/>
                <a:gd name="T41" fmla="*/ 6 h 54"/>
                <a:gd name="T42" fmla="*/ 30 w 54"/>
                <a:gd name="T43" fmla="*/ 6 h 54"/>
                <a:gd name="T44" fmla="*/ 36 w 54"/>
                <a:gd name="T45" fmla="*/ 6 h 54"/>
                <a:gd name="T46" fmla="*/ 36 w 54"/>
                <a:gd name="T47" fmla="*/ 12 h 54"/>
                <a:gd name="T48" fmla="*/ 42 w 54"/>
                <a:gd name="T49" fmla="*/ 12 h 54"/>
                <a:gd name="T50" fmla="*/ 36 w 54"/>
                <a:gd name="T51" fmla="*/ 12 h 54"/>
                <a:gd name="T52" fmla="*/ 42 w 54"/>
                <a:gd name="T53" fmla="*/ 12 h 54"/>
                <a:gd name="T54" fmla="*/ 48 w 54"/>
                <a:gd name="T55" fmla="*/ 18 h 54"/>
                <a:gd name="T56" fmla="*/ 48 w 54"/>
                <a:gd name="T57" fmla="*/ 12 h 54"/>
                <a:gd name="T58" fmla="*/ 54 w 54"/>
                <a:gd name="T59" fmla="*/ 12 h 54"/>
                <a:gd name="T60" fmla="*/ 30 w 54"/>
                <a:gd name="T6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54">
                  <a:moveTo>
                    <a:pt x="30" y="42"/>
                  </a:moveTo>
                  <a:lnTo>
                    <a:pt x="30" y="48"/>
                  </a:lnTo>
                  <a:lnTo>
                    <a:pt x="24" y="48"/>
                  </a:lnTo>
                  <a:lnTo>
                    <a:pt x="12" y="54"/>
                  </a:lnTo>
                  <a:lnTo>
                    <a:pt x="6" y="48"/>
                  </a:lnTo>
                  <a:lnTo>
                    <a:pt x="0" y="54"/>
                  </a:lnTo>
                  <a:lnTo>
                    <a:pt x="0" y="48"/>
                  </a:lnTo>
                  <a:lnTo>
                    <a:pt x="0" y="42"/>
                  </a:lnTo>
                  <a:lnTo>
                    <a:pt x="0" y="36"/>
                  </a:lnTo>
                  <a:lnTo>
                    <a:pt x="6" y="36"/>
                  </a:lnTo>
                  <a:lnTo>
                    <a:pt x="6" y="30"/>
                  </a:lnTo>
                  <a:lnTo>
                    <a:pt x="6" y="24"/>
                  </a:lnTo>
                  <a:lnTo>
                    <a:pt x="0" y="24"/>
                  </a:lnTo>
                  <a:lnTo>
                    <a:pt x="0" y="12"/>
                  </a:lnTo>
                  <a:lnTo>
                    <a:pt x="0" y="6"/>
                  </a:lnTo>
                  <a:lnTo>
                    <a:pt x="6" y="6"/>
                  </a:lnTo>
                  <a:lnTo>
                    <a:pt x="12" y="6"/>
                  </a:lnTo>
                  <a:lnTo>
                    <a:pt x="18" y="6"/>
                  </a:lnTo>
                  <a:lnTo>
                    <a:pt x="18" y="0"/>
                  </a:lnTo>
                  <a:lnTo>
                    <a:pt x="24" y="0"/>
                  </a:lnTo>
                  <a:lnTo>
                    <a:pt x="24" y="6"/>
                  </a:lnTo>
                  <a:lnTo>
                    <a:pt x="30" y="6"/>
                  </a:lnTo>
                  <a:lnTo>
                    <a:pt x="36" y="6"/>
                  </a:lnTo>
                  <a:lnTo>
                    <a:pt x="36" y="12"/>
                  </a:lnTo>
                  <a:lnTo>
                    <a:pt x="42" y="12"/>
                  </a:lnTo>
                  <a:lnTo>
                    <a:pt x="36" y="12"/>
                  </a:lnTo>
                  <a:lnTo>
                    <a:pt x="42" y="12"/>
                  </a:lnTo>
                  <a:lnTo>
                    <a:pt x="48" y="18"/>
                  </a:lnTo>
                  <a:lnTo>
                    <a:pt x="48" y="12"/>
                  </a:lnTo>
                  <a:lnTo>
                    <a:pt x="54" y="12"/>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28" name="Freeform 1556"/>
            <p:cNvSpPr>
              <a:spLocks/>
            </p:cNvSpPr>
            <p:nvPr/>
          </p:nvSpPr>
          <p:spPr bwMode="auto">
            <a:xfrm>
              <a:off x="4200" y="1956"/>
              <a:ext cx="24" cy="42"/>
            </a:xfrm>
            <a:custGeom>
              <a:avLst/>
              <a:gdLst>
                <a:gd name="T0" fmla="*/ 18 w 24"/>
                <a:gd name="T1" fmla="*/ 36 h 42"/>
                <a:gd name="T2" fmla="*/ 18 w 24"/>
                <a:gd name="T3" fmla="*/ 42 h 42"/>
                <a:gd name="T4" fmla="*/ 12 w 24"/>
                <a:gd name="T5" fmla="*/ 42 h 42"/>
                <a:gd name="T6" fmla="*/ 6 w 24"/>
                <a:gd name="T7" fmla="*/ 42 h 42"/>
                <a:gd name="T8" fmla="*/ 0 w 24"/>
                <a:gd name="T9" fmla="*/ 42 h 42"/>
                <a:gd name="T10" fmla="*/ 12 w 24"/>
                <a:gd name="T11" fmla="*/ 12 h 42"/>
                <a:gd name="T12" fmla="*/ 12 w 24"/>
                <a:gd name="T13" fmla="*/ 6 h 42"/>
                <a:gd name="T14" fmla="*/ 12 w 24"/>
                <a:gd name="T15" fmla="*/ 0 h 42"/>
                <a:gd name="T16" fmla="*/ 18 w 24"/>
                <a:gd name="T17" fmla="*/ 0 h 42"/>
                <a:gd name="T18" fmla="*/ 24 w 24"/>
                <a:gd name="T19" fmla="*/ 0 h 42"/>
                <a:gd name="T20" fmla="*/ 24 w 24"/>
                <a:gd name="T21" fmla="*/ 6 h 42"/>
                <a:gd name="T22" fmla="*/ 24 w 24"/>
                <a:gd name="T23" fmla="*/ 24 h 42"/>
                <a:gd name="T24" fmla="*/ 24 w 24"/>
                <a:gd name="T25" fmla="*/ 30 h 42"/>
                <a:gd name="T26" fmla="*/ 18 w 24"/>
                <a:gd name="T2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2">
                  <a:moveTo>
                    <a:pt x="18" y="36"/>
                  </a:moveTo>
                  <a:lnTo>
                    <a:pt x="18" y="42"/>
                  </a:lnTo>
                  <a:lnTo>
                    <a:pt x="12" y="42"/>
                  </a:lnTo>
                  <a:lnTo>
                    <a:pt x="6" y="42"/>
                  </a:lnTo>
                  <a:lnTo>
                    <a:pt x="0" y="42"/>
                  </a:lnTo>
                  <a:lnTo>
                    <a:pt x="12" y="12"/>
                  </a:lnTo>
                  <a:lnTo>
                    <a:pt x="12" y="6"/>
                  </a:lnTo>
                  <a:lnTo>
                    <a:pt x="12" y="0"/>
                  </a:lnTo>
                  <a:lnTo>
                    <a:pt x="18" y="0"/>
                  </a:lnTo>
                  <a:lnTo>
                    <a:pt x="24" y="0"/>
                  </a:lnTo>
                  <a:lnTo>
                    <a:pt x="24" y="6"/>
                  </a:lnTo>
                  <a:lnTo>
                    <a:pt x="24" y="24"/>
                  </a:lnTo>
                  <a:lnTo>
                    <a:pt x="24" y="30"/>
                  </a:lnTo>
                  <a:lnTo>
                    <a:pt x="1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29" name="Freeform 1557"/>
            <p:cNvSpPr>
              <a:spLocks/>
            </p:cNvSpPr>
            <p:nvPr/>
          </p:nvSpPr>
          <p:spPr bwMode="auto">
            <a:xfrm>
              <a:off x="3210" y="2070"/>
              <a:ext cx="54" cy="48"/>
            </a:xfrm>
            <a:custGeom>
              <a:avLst/>
              <a:gdLst>
                <a:gd name="T0" fmla="*/ 54 w 54"/>
                <a:gd name="T1" fmla="*/ 12 h 48"/>
                <a:gd name="T2" fmla="*/ 54 w 54"/>
                <a:gd name="T3" fmla="*/ 18 h 48"/>
                <a:gd name="T4" fmla="*/ 48 w 54"/>
                <a:gd name="T5" fmla="*/ 18 h 48"/>
                <a:gd name="T6" fmla="*/ 54 w 54"/>
                <a:gd name="T7" fmla="*/ 42 h 48"/>
                <a:gd name="T8" fmla="*/ 54 w 54"/>
                <a:gd name="T9" fmla="*/ 48 h 48"/>
                <a:gd name="T10" fmla="*/ 36 w 54"/>
                <a:gd name="T11" fmla="*/ 48 h 48"/>
                <a:gd name="T12" fmla="*/ 36 w 54"/>
                <a:gd name="T13" fmla="*/ 42 h 48"/>
                <a:gd name="T14" fmla="*/ 30 w 54"/>
                <a:gd name="T15" fmla="*/ 18 h 48"/>
                <a:gd name="T16" fmla="*/ 18 w 54"/>
                <a:gd name="T17" fmla="*/ 18 h 48"/>
                <a:gd name="T18" fmla="*/ 6 w 54"/>
                <a:gd name="T19" fmla="*/ 18 h 48"/>
                <a:gd name="T20" fmla="*/ 0 w 54"/>
                <a:gd name="T21" fmla="*/ 18 h 48"/>
                <a:gd name="T22" fmla="*/ 0 w 54"/>
                <a:gd name="T23" fmla="*/ 12 h 48"/>
                <a:gd name="T24" fmla="*/ 0 w 54"/>
                <a:gd name="T25" fmla="*/ 6 h 48"/>
                <a:gd name="T26" fmla="*/ 6 w 54"/>
                <a:gd name="T27" fmla="*/ 6 h 48"/>
                <a:gd name="T28" fmla="*/ 42 w 54"/>
                <a:gd name="T29" fmla="*/ 0 h 48"/>
                <a:gd name="T30" fmla="*/ 42 w 54"/>
                <a:gd name="T31" fmla="*/ 12 h 48"/>
                <a:gd name="T32" fmla="*/ 54 w 54"/>
                <a:gd name="T33"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8">
                  <a:moveTo>
                    <a:pt x="54" y="12"/>
                  </a:moveTo>
                  <a:lnTo>
                    <a:pt x="54" y="18"/>
                  </a:lnTo>
                  <a:lnTo>
                    <a:pt x="48" y="18"/>
                  </a:lnTo>
                  <a:lnTo>
                    <a:pt x="54" y="42"/>
                  </a:lnTo>
                  <a:lnTo>
                    <a:pt x="54" y="48"/>
                  </a:lnTo>
                  <a:lnTo>
                    <a:pt x="36" y="48"/>
                  </a:lnTo>
                  <a:lnTo>
                    <a:pt x="36" y="42"/>
                  </a:lnTo>
                  <a:lnTo>
                    <a:pt x="30" y="18"/>
                  </a:lnTo>
                  <a:lnTo>
                    <a:pt x="18" y="18"/>
                  </a:lnTo>
                  <a:lnTo>
                    <a:pt x="6" y="18"/>
                  </a:lnTo>
                  <a:lnTo>
                    <a:pt x="0" y="18"/>
                  </a:lnTo>
                  <a:lnTo>
                    <a:pt x="0" y="12"/>
                  </a:lnTo>
                  <a:lnTo>
                    <a:pt x="0" y="6"/>
                  </a:lnTo>
                  <a:lnTo>
                    <a:pt x="6" y="6"/>
                  </a:lnTo>
                  <a:lnTo>
                    <a:pt x="42" y="0"/>
                  </a:lnTo>
                  <a:lnTo>
                    <a:pt x="42" y="12"/>
                  </a:lnTo>
                  <a:lnTo>
                    <a:pt x="54"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30" name="Freeform 1558"/>
            <p:cNvSpPr>
              <a:spLocks/>
            </p:cNvSpPr>
            <p:nvPr/>
          </p:nvSpPr>
          <p:spPr bwMode="auto">
            <a:xfrm>
              <a:off x="2052" y="2046"/>
              <a:ext cx="48" cy="36"/>
            </a:xfrm>
            <a:custGeom>
              <a:avLst/>
              <a:gdLst>
                <a:gd name="T0" fmla="*/ 18 w 48"/>
                <a:gd name="T1" fmla="*/ 36 h 36"/>
                <a:gd name="T2" fmla="*/ 0 w 48"/>
                <a:gd name="T3" fmla="*/ 36 h 36"/>
                <a:gd name="T4" fmla="*/ 0 w 48"/>
                <a:gd name="T5" fmla="*/ 30 h 36"/>
                <a:gd name="T6" fmla="*/ 0 w 48"/>
                <a:gd name="T7" fmla="*/ 0 h 36"/>
                <a:gd name="T8" fmla="*/ 48 w 48"/>
                <a:gd name="T9" fmla="*/ 0 h 36"/>
                <a:gd name="T10" fmla="*/ 48 w 48"/>
                <a:gd name="T11" fmla="*/ 6 h 36"/>
                <a:gd name="T12" fmla="*/ 42 w 48"/>
                <a:gd name="T13" fmla="*/ 6 h 36"/>
                <a:gd name="T14" fmla="*/ 42 w 48"/>
                <a:gd name="T15" fmla="*/ 12 h 36"/>
                <a:gd name="T16" fmla="*/ 42 w 48"/>
                <a:gd name="T17" fmla="*/ 18 h 36"/>
                <a:gd name="T18" fmla="*/ 18 w 48"/>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6">
                  <a:moveTo>
                    <a:pt x="18" y="36"/>
                  </a:moveTo>
                  <a:lnTo>
                    <a:pt x="0" y="36"/>
                  </a:lnTo>
                  <a:lnTo>
                    <a:pt x="0" y="30"/>
                  </a:lnTo>
                  <a:lnTo>
                    <a:pt x="0" y="0"/>
                  </a:lnTo>
                  <a:lnTo>
                    <a:pt x="48" y="0"/>
                  </a:lnTo>
                  <a:lnTo>
                    <a:pt x="48" y="6"/>
                  </a:lnTo>
                  <a:lnTo>
                    <a:pt x="42" y="6"/>
                  </a:lnTo>
                  <a:lnTo>
                    <a:pt x="42" y="12"/>
                  </a:lnTo>
                  <a:lnTo>
                    <a:pt x="42" y="18"/>
                  </a:lnTo>
                  <a:lnTo>
                    <a:pt x="1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31" name="Freeform 1559"/>
            <p:cNvSpPr>
              <a:spLocks/>
            </p:cNvSpPr>
            <p:nvPr/>
          </p:nvSpPr>
          <p:spPr bwMode="auto">
            <a:xfrm>
              <a:off x="3528" y="2052"/>
              <a:ext cx="42" cy="48"/>
            </a:xfrm>
            <a:custGeom>
              <a:avLst/>
              <a:gdLst>
                <a:gd name="T0" fmla="*/ 42 w 42"/>
                <a:gd name="T1" fmla="*/ 30 h 48"/>
                <a:gd name="T2" fmla="*/ 30 w 42"/>
                <a:gd name="T3" fmla="*/ 42 h 48"/>
                <a:gd name="T4" fmla="*/ 30 w 42"/>
                <a:gd name="T5" fmla="*/ 36 h 48"/>
                <a:gd name="T6" fmla="*/ 24 w 42"/>
                <a:gd name="T7" fmla="*/ 36 h 48"/>
                <a:gd name="T8" fmla="*/ 24 w 42"/>
                <a:gd name="T9" fmla="*/ 42 h 48"/>
                <a:gd name="T10" fmla="*/ 24 w 42"/>
                <a:gd name="T11" fmla="*/ 48 h 48"/>
                <a:gd name="T12" fmla="*/ 18 w 42"/>
                <a:gd name="T13" fmla="*/ 48 h 48"/>
                <a:gd name="T14" fmla="*/ 12 w 42"/>
                <a:gd name="T15" fmla="*/ 48 h 48"/>
                <a:gd name="T16" fmla="*/ 12 w 42"/>
                <a:gd name="T17" fmla="*/ 42 h 48"/>
                <a:gd name="T18" fmla="*/ 6 w 42"/>
                <a:gd name="T19" fmla="*/ 36 h 48"/>
                <a:gd name="T20" fmla="*/ 6 w 42"/>
                <a:gd name="T21" fmla="*/ 42 h 48"/>
                <a:gd name="T22" fmla="*/ 0 w 42"/>
                <a:gd name="T23" fmla="*/ 42 h 48"/>
                <a:gd name="T24" fmla="*/ 0 w 42"/>
                <a:gd name="T25" fmla="*/ 36 h 48"/>
                <a:gd name="T26" fmla="*/ 6 w 42"/>
                <a:gd name="T27" fmla="*/ 36 h 48"/>
                <a:gd name="T28" fmla="*/ 0 w 42"/>
                <a:gd name="T29" fmla="*/ 30 h 48"/>
                <a:gd name="T30" fmla="*/ 0 w 42"/>
                <a:gd name="T31" fmla="*/ 24 h 48"/>
                <a:gd name="T32" fmla="*/ 6 w 42"/>
                <a:gd name="T33" fmla="*/ 18 h 48"/>
                <a:gd name="T34" fmla="*/ 12 w 42"/>
                <a:gd name="T35" fmla="*/ 12 h 48"/>
                <a:gd name="T36" fmla="*/ 18 w 42"/>
                <a:gd name="T37" fmla="*/ 12 h 48"/>
                <a:gd name="T38" fmla="*/ 24 w 42"/>
                <a:gd name="T39" fmla="*/ 6 h 48"/>
                <a:gd name="T40" fmla="*/ 18 w 42"/>
                <a:gd name="T41" fmla="*/ 0 h 48"/>
                <a:gd name="T42" fmla="*/ 24 w 42"/>
                <a:gd name="T43" fmla="*/ 0 h 48"/>
                <a:gd name="T44" fmla="*/ 36 w 42"/>
                <a:gd name="T45" fmla="*/ 6 h 48"/>
                <a:gd name="T46" fmla="*/ 42 w 42"/>
                <a:gd name="T47" fmla="*/ 12 h 48"/>
                <a:gd name="T48" fmla="*/ 36 w 42"/>
                <a:gd name="T49" fmla="*/ 12 h 48"/>
                <a:gd name="T50" fmla="*/ 36 w 42"/>
                <a:gd name="T51" fmla="*/ 18 h 48"/>
                <a:gd name="T52" fmla="*/ 42 w 42"/>
                <a:gd name="T53"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8">
                  <a:moveTo>
                    <a:pt x="42" y="30"/>
                  </a:moveTo>
                  <a:lnTo>
                    <a:pt x="30" y="42"/>
                  </a:lnTo>
                  <a:lnTo>
                    <a:pt x="30" y="36"/>
                  </a:lnTo>
                  <a:lnTo>
                    <a:pt x="24" y="36"/>
                  </a:lnTo>
                  <a:lnTo>
                    <a:pt x="24" y="42"/>
                  </a:lnTo>
                  <a:lnTo>
                    <a:pt x="24" y="48"/>
                  </a:lnTo>
                  <a:lnTo>
                    <a:pt x="18" y="48"/>
                  </a:lnTo>
                  <a:lnTo>
                    <a:pt x="12" y="48"/>
                  </a:lnTo>
                  <a:lnTo>
                    <a:pt x="12" y="42"/>
                  </a:lnTo>
                  <a:lnTo>
                    <a:pt x="6" y="36"/>
                  </a:lnTo>
                  <a:lnTo>
                    <a:pt x="6" y="42"/>
                  </a:lnTo>
                  <a:lnTo>
                    <a:pt x="0" y="42"/>
                  </a:lnTo>
                  <a:lnTo>
                    <a:pt x="0" y="36"/>
                  </a:lnTo>
                  <a:lnTo>
                    <a:pt x="6" y="36"/>
                  </a:lnTo>
                  <a:lnTo>
                    <a:pt x="0" y="30"/>
                  </a:lnTo>
                  <a:lnTo>
                    <a:pt x="0" y="24"/>
                  </a:lnTo>
                  <a:lnTo>
                    <a:pt x="6" y="18"/>
                  </a:lnTo>
                  <a:lnTo>
                    <a:pt x="12" y="12"/>
                  </a:lnTo>
                  <a:lnTo>
                    <a:pt x="18" y="12"/>
                  </a:lnTo>
                  <a:lnTo>
                    <a:pt x="24" y="6"/>
                  </a:lnTo>
                  <a:lnTo>
                    <a:pt x="18" y="0"/>
                  </a:lnTo>
                  <a:lnTo>
                    <a:pt x="24" y="0"/>
                  </a:lnTo>
                  <a:lnTo>
                    <a:pt x="36" y="6"/>
                  </a:lnTo>
                  <a:lnTo>
                    <a:pt x="42" y="12"/>
                  </a:lnTo>
                  <a:lnTo>
                    <a:pt x="36" y="12"/>
                  </a:lnTo>
                  <a:lnTo>
                    <a:pt x="36" y="18"/>
                  </a:lnTo>
                  <a:lnTo>
                    <a:pt x="4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32" name="Freeform 1560"/>
            <p:cNvSpPr>
              <a:spLocks/>
            </p:cNvSpPr>
            <p:nvPr/>
          </p:nvSpPr>
          <p:spPr bwMode="auto">
            <a:xfrm>
              <a:off x="2364" y="2070"/>
              <a:ext cx="42" cy="36"/>
            </a:xfrm>
            <a:custGeom>
              <a:avLst/>
              <a:gdLst>
                <a:gd name="T0" fmla="*/ 36 w 42"/>
                <a:gd name="T1" fmla="*/ 36 h 36"/>
                <a:gd name="T2" fmla="*/ 0 w 42"/>
                <a:gd name="T3" fmla="*/ 36 h 36"/>
                <a:gd name="T4" fmla="*/ 0 w 42"/>
                <a:gd name="T5" fmla="*/ 12 h 36"/>
                <a:gd name="T6" fmla="*/ 0 w 42"/>
                <a:gd name="T7" fmla="*/ 0 h 36"/>
                <a:gd name="T8" fmla="*/ 42 w 42"/>
                <a:gd name="T9" fmla="*/ 0 h 36"/>
                <a:gd name="T10" fmla="*/ 36 w 42"/>
                <a:gd name="T11" fmla="*/ 36 h 36"/>
              </a:gdLst>
              <a:ahLst/>
              <a:cxnLst>
                <a:cxn ang="0">
                  <a:pos x="T0" y="T1"/>
                </a:cxn>
                <a:cxn ang="0">
                  <a:pos x="T2" y="T3"/>
                </a:cxn>
                <a:cxn ang="0">
                  <a:pos x="T4" y="T5"/>
                </a:cxn>
                <a:cxn ang="0">
                  <a:pos x="T6" y="T7"/>
                </a:cxn>
                <a:cxn ang="0">
                  <a:pos x="T8" y="T9"/>
                </a:cxn>
                <a:cxn ang="0">
                  <a:pos x="T10" y="T11"/>
                </a:cxn>
              </a:cxnLst>
              <a:rect l="0" t="0" r="r" b="b"/>
              <a:pathLst>
                <a:path w="42" h="36">
                  <a:moveTo>
                    <a:pt x="36" y="36"/>
                  </a:moveTo>
                  <a:lnTo>
                    <a:pt x="0" y="36"/>
                  </a:lnTo>
                  <a:lnTo>
                    <a:pt x="0" y="12"/>
                  </a:lnTo>
                  <a:lnTo>
                    <a:pt x="0" y="0"/>
                  </a:lnTo>
                  <a:lnTo>
                    <a:pt x="42" y="0"/>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33" name="Freeform 1561"/>
            <p:cNvSpPr>
              <a:spLocks/>
            </p:cNvSpPr>
            <p:nvPr/>
          </p:nvSpPr>
          <p:spPr bwMode="auto">
            <a:xfrm>
              <a:off x="2436" y="2076"/>
              <a:ext cx="36" cy="36"/>
            </a:xfrm>
            <a:custGeom>
              <a:avLst/>
              <a:gdLst>
                <a:gd name="T0" fmla="*/ 0 w 36"/>
                <a:gd name="T1" fmla="*/ 30 h 36"/>
                <a:gd name="T2" fmla="*/ 0 w 36"/>
                <a:gd name="T3" fmla="*/ 0 h 36"/>
                <a:gd name="T4" fmla="*/ 36 w 36"/>
                <a:gd name="T5" fmla="*/ 0 h 36"/>
                <a:gd name="T6" fmla="*/ 36 w 36"/>
                <a:gd name="T7" fmla="*/ 24 h 36"/>
                <a:gd name="T8" fmla="*/ 36 w 36"/>
                <a:gd name="T9" fmla="*/ 36 h 36"/>
                <a:gd name="T10" fmla="*/ 0 w 36"/>
                <a:gd name="T11" fmla="*/ 30 h 36"/>
              </a:gdLst>
              <a:ahLst/>
              <a:cxnLst>
                <a:cxn ang="0">
                  <a:pos x="T0" y="T1"/>
                </a:cxn>
                <a:cxn ang="0">
                  <a:pos x="T2" y="T3"/>
                </a:cxn>
                <a:cxn ang="0">
                  <a:pos x="T4" y="T5"/>
                </a:cxn>
                <a:cxn ang="0">
                  <a:pos x="T6" y="T7"/>
                </a:cxn>
                <a:cxn ang="0">
                  <a:pos x="T8" y="T9"/>
                </a:cxn>
                <a:cxn ang="0">
                  <a:pos x="T10" y="T11"/>
                </a:cxn>
              </a:cxnLst>
              <a:rect l="0" t="0" r="r" b="b"/>
              <a:pathLst>
                <a:path w="36" h="36">
                  <a:moveTo>
                    <a:pt x="0" y="30"/>
                  </a:moveTo>
                  <a:lnTo>
                    <a:pt x="0" y="0"/>
                  </a:lnTo>
                  <a:lnTo>
                    <a:pt x="36" y="0"/>
                  </a:lnTo>
                  <a:lnTo>
                    <a:pt x="36" y="24"/>
                  </a:lnTo>
                  <a:lnTo>
                    <a:pt x="36" y="36"/>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34" name="Freeform 1562"/>
            <p:cNvSpPr>
              <a:spLocks/>
            </p:cNvSpPr>
            <p:nvPr/>
          </p:nvSpPr>
          <p:spPr bwMode="auto">
            <a:xfrm>
              <a:off x="2400" y="2070"/>
              <a:ext cx="36" cy="36"/>
            </a:xfrm>
            <a:custGeom>
              <a:avLst/>
              <a:gdLst>
                <a:gd name="T0" fmla="*/ 36 w 36"/>
                <a:gd name="T1" fmla="*/ 36 h 36"/>
                <a:gd name="T2" fmla="*/ 0 w 36"/>
                <a:gd name="T3" fmla="*/ 36 h 36"/>
                <a:gd name="T4" fmla="*/ 6 w 36"/>
                <a:gd name="T5" fmla="*/ 0 h 36"/>
                <a:gd name="T6" fmla="*/ 36 w 36"/>
                <a:gd name="T7" fmla="*/ 6 h 36"/>
                <a:gd name="T8" fmla="*/ 36 w 36"/>
                <a:gd name="T9" fmla="*/ 36 h 36"/>
              </a:gdLst>
              <a:ahLst/>
              <a:cxnLst>
                <a:cxn ang="0">
                  <a:pos x="T0" y="T1"/>
                </a:cxn>
                <a:cxn ang="0">
                  <a:pos x="T2" y="T3"/>
                </a:cxn>
                <a:cxn ang="0">
                  <a:pos x="T4" y="T5"/>
                </a:cxn>
                <a:cxn ang="0">
                  <a:pos x="T6" y="T7"/>
                </a:cxn>
                <a:cxn ang="0">
                  <a:pos x="T8" y="T9"/>
                </a:cxn>
              </a:cxnLst>
              <a:rect l="0" t="0" r="r" b="b"/>
              <a:pathLst>
                <a:path w="36" h="36">
                  <a:moveTo>
                    <a:pt x="36" y="36"/>
                  </a:moveTo>
                  <a:lnTo>
                    <a:pt x="0" y="36"/>
                  </a:lnTo>
                  <a:lnTo>
                    <a:pt x="6" y="0"/>
                  </a:lnTo>
                  <a:lnTo>
                    <a:pt x="36" y="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35" name="Freeform 1563"/>
            <p:cNvSpPr>
              <a:spLocks/>
            </p:cNvSpPr>
            <p:nvPr/>
          </p:nvSpPr>
          <p:spPr bwMode="auto">
            <a:xfrm>
              <a:off x="3624" y="2040"/>
              <a:ext cx="36" cy="30"/>
            </a:xfrm>
            <a:custGeom>
              <a:avLst/>
              <a:gdLst>
                <a:gd name="T0" fmla="*/ 12 w 36"/>
                <a:gd name="T1" fmla="*/ 0 h 30"/>
                <a:gd name="T2" fmla="*/ 18 w 36"/>
                <a:gd name="T3" fmla="*/ 6 h 30"/>
                <a:gd name="T4" fmla="*/ 24 w 36"/>
                <a:gd name="T5" fmla="*/ 6 h 30"/>
                <a:gd name="T6" fmla="*/ 24 w 36"/>
                <a:gd name="T7" fmla="*/ 12 h 30"/>
                <a:gd name="T8" fmla="*/ 24 w 36"/>
                <a:gd name="T9" fmla="*/ 18 h 30"/>
                <a:gd name="T10" fmla="*/ 18 w 36"/>
                <a:gd name="T11" fmla="*/ 18 h 30"/>
                <a:gd name="T12" fmla="*/ 24 w 36"/>
                <a:gd name="T13" fmla="*/ 18 h 30"/>
                <a:gd name="T14" fmla="*/ 30 w 36"/>
                <a:gd name="T15" fmla="*/ 18 h 30"/>
                <a:gd name="T16" fmla="*/ 36 w 36"/>
                <a:gd name="T17" fmla="*/ 24 h 30"/>
                <a:gd name="T18" fmla="*/ 30 w 36"/>
                <a:gd name="T19" fmla="*/ 24 h 30"/>
                <a:gd name="T20" fmla="*/ 30 w 36"/>
                <a:gd name="T21" fmla="*/ 30 h 30"/>
                <a:gd name="T22" fmla="*/ 24 w 36"/>
                <a:gd name="T23" fmla="*/ 30 h 30"/>
                <a:gd name="T24" fmla="*/ 18 w 36"/>
                <a:gd name="T25" fmla="*/ 30 h 30"/>
                <a:gd name="T26" fmla="*/ 0 w 36"/>
                <a:gd name="T27" fmla="*/ 30 h 30"/>
                <a:gd name="T28" fmla="*/ 0 w 36"/>
                <a:gd name="T29" fmla="*/ 24 h 30"/>
                <a:gd name="T30" fmla="*/ 6 w 36"/>
                <a:gd name="T31" fmla="*/ 18 h 30"/>
                <a:gd name="T32" fmla="*/ 6 w 36"/>
                <a:gd name="T33" fmla="*/ 12 h 30"/>
                <a:gd name="T34" fmla="*/ 12 w 36"/>
                <a:gd name="T35" fmla="*/ 12 h 30"/>
                <a:gd name="T36" fmla="*/ 12 w 36"/>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0">
                  <a:moveTo>
                    <a:pt x="12" y="0"/>
                  </a:moveTo>
                  <a:lnTo>
                    <a:pt x="18" y="6"/>
                  </a:lnTo>
                  <a:lnTo>
                    <a:pt x="24" y="6"/>
                  </a:lnTo>
                  <a:lnTo>
                    <a:pt x="24" y="12"/>
                  </a:lnTo>
                  <a:lnTo>
                    <a:pt x="24" y="18"/>
                  </a:lnTo>
                  <a:lnTo>
                    <a:pt x="18" y="18"/>
                  </a:lnTo>
                  <a:lnTo>
                    <a:pt x="24" y="18"/>
                  </a:lnTo>
                  <a:lnTo>
                    <a:pt x="30" y="18"/>
                  </a:lnTo>
                  <a:lnTo>
                    <a:pt x="36" y="24"/>
                  </a:lnTo>
                  <a:lnTo>
                    <a:pt x="30" y="24"/>
                  </a:lnTo>
                  <a:lnTo>
                    <a:pt x="30" y="30"/>
                  </a:lnTo>
                  <a:lnTo>
                    <a:pt x="24" y="30"/>
                  </a:lnTo>
                  <a:lnTo>
                    <a:pt x="18" y="30"/>
                  </a:lnTo>
                  <a:lnTo>
                    <a:pt x="0" y="30"/>
                  </a:lnTo>
                  <a:lnTo>
                    <a:pt x="0" y="24"/>
                  </a:lnTo>
                  <a:lnTo>
                    <a:pt x="6" y="18"/>
                  </a:lnTo>
                  <a:lnTo>
                    <a:pt x="6" y="12"/>
                  </a:lnTo>
                  <a:lnTo>
                    <a:pt x="12" y="12"/>
                  </a:lnTo>
                  <a:lnTo>
                    <a:pt x="12"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36" name="Freeform 1564"/>
            <p:cNvSpPr>
              <a:spLocks/>
            </p:cNvSpPr>
            <p:nvPr/>
          </p:nvSpPr>
          <p:spPr bwMode="auto">
            <a:xfrm>
              <a:off x="2556" y="2082"/>
              <a:ext cx="42" cy="36"/>
            </a:xfrm>
            <a:custGeom>
              <a:avLst/>
              <a:gdLst>
                <a:gd name="T0" fmla="*/ 42 w 42"/>
                <a:gd name="T1" fmla="*/ 36 h 36"/>
                <a:gd name="T2" fmla="*/ 0 w 42"/>
                <a:gd name="T3" fmla="*/ 36 h 36"/>
                <a:gd name="T4" fmla="*/ 0 w 42"/>
                <a:gd name="T5" fmla="*/ 24 h 36"/>
                <a:gd name="T6" fmla="*/ 0 w 42"/>
                <a:gd name="T7" fmla="*/ 0 h 36"/>
                <a:gd name="T8" fmla="*/ 42 w 42"/>
                <a:gd name="T9" fmla="*/ 0 h 36"/>
                <a:gd name="T10" fmla="*/ 42 w 42"/>
                <a:gd name="T11" fmla="*/ 24 h 36"/>
                <a:gd name="T12" fmla="*/ 42 w 4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36"/>
                  </a:moveTo>
                  <a:lnTo>
                    <a:pt x="0" y="36"/>
                  </a:lnTo>
                  <a:lnTo>
                    <a:pt x="0" y="24"/>
                  </a:lnTo>
                  <a:lnTo>
                    <a:pt x="0" y="0"/>
                  </a:lnTo>
                  <a:lnTo>
                    <a:pt x="42" y="0"/>
                  </a:lnTo>
                  <a:lnTo>
                    <a:pt x="42" y="24"/>
                  </a:lnTo>
                  <a:lnTo>
                    <a:pt x="4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37" name="Freeform 1565"/>
            <p:cNvSpPr>
              <a:spLocks/>
            </p:cNvSpPr>
            <p:nvPr/>
          </p:nvSpPr>
          <p:spPr bwMode="auto">
            <a:xfrm>
              <a:off x="2838" y="2088"/>
              <a:ext cx="36" cy="30"/>
            </a:xfrm>
            <a:custGeom>
              <a:avLst/>
              <a:gdLst>
                <a:gd name="T0" fmla="*/ 36 w 36"/>
                <a:gd name="T1" fmla="*/ 30 h 30"/>
                <a:gd name="T2" fmla="*/ 0 w 36"/>
                <a:gd name="T3" fmla="*/ 30 h 30"/>
                <a:gd name="T4" fmla="*/ 0 w 36"/>
                <a:gd name="T5" fmla="*/ 12 h 30"/>
                <a:gd name="T6" fmla="*/ 0 w 36"/>
                <a:gd name="T7" fmla="*/ 0 h 30"/>
                <a:gd name="T8" fmla="*/ 36 w 36"/>
                <a:gd name="T9" fmla="*/ 0 h 30"/>
                <a:gd name="T10" fmla="*/ 36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36" y="30"/>
                  </a:moveTo>
                  <a:lnTo>
                    <a:pt x="0" y="30"/>
                  </a:lnTo>
                  <a:lnTo>
                    <a:pt x="0" y="12"/>
                  </a:lnTo>
                  <a:lnTo>
                    <a:pt x="0" y="0"/>
                  </a:lnTo>
                  <a:lnTo>
                    <a:pt x="36" y="0"/>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38" name="Rectangle 1566"/>
            <p:cNvSpPr>
              <a:spLocks noChangeArrowheads="1"/>
            </p:cNvSpPr>
            <p:nvPr/>
          </p:nvSpPr>
          <p:spPr bwMode="auto">
            <a:xfrm>
              <a:off x="2874" y="2088"/>
              <a:ext cx="30" cy="30"/>
            </a:xfrm>
            <a:prstGeom prst="rect">
              <a:avLst/>
            </a:prstGeom>
            <a:solidFill>
              <a:srgbClr val="FEBC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839" name="Freeform 1567"/>
            <p:cNvSpPr>
              <a:spLocks/>
            </p:cNvSpPr>
            <p:nvPr/>
          </p:nvSpPr>
          <p:spPr bwMode="auto">
            <a:xfrm>
              <a:off x="3654" y="2040"/>
              <a:ext cx="36" cy="30"/>
            </a:xfrm>
            <a:custGeom>
              <a:avLst/>
              <a:gdLst>
                <a:gd name="T0" fmla="*/ 6 w 36"/>
                <a:gd name="T1" fmla="*/ 24 h 30"/>
                <a:gd name="T2" fmla="*/ 0 w 36"/>
                <a:gd name="T3" fmla="*/ 18 h 30"/>
                <a:gd name="T4" fmla="*/ 0 w 36"/>
                <a:gd name="T5" fmla="*/ 6 h 30"/>
                <a:gd name="T6" fmla="*/ 6 w 36"/>
                <a:gd name="T7" fmla="*/ 0 h 30"/>
                <a:gd name="T8" fmla="*/ 6 w 36"/>
                <a:gd name="T9" fmla="*/ 6 h 30"/>
                <a:gd name="T10" fmla="*/ 12 w 36"/>
                <a:gd name="T11" fmla="*/ 6 h 30"/>
                <a:gd name="T12" fmla="*/ 18 w 36"/>
                <a:gd name="T13" fmla="*/ 6 h 30"/>
                <a:gd name="T14" fmla="*/ 36 w 36"/>
                <a:gd name="T15" fmla="*/ 6 h 30"/>
                <a:gd name="T16" fmla="*/ 36 w 36"/>
                <a:gd name="T17" fmla="*/ 12 h 30"/>
                <a:gd name="T18" fmla="*/ 36 w 36"/>
                <a:gd name="T19" fmla="*/ 30 h 30"/>
                <a:gd name="T20" fmla="*/ 30 w 36"/>
                <a:gd name="T21" fmla="*/ 24 h 30"/>
                <a:gd name="T22" fmla="*/ 24 w 36"/>
                <a:gd name="T23" fmla="*/ 24 h 30"/>
                <a:gd name="T24" fmla="*/ 18 w 36"/>
                <a:gd name="T25" fmla="*/ 30 h 30"/>
                <a:gd name="T26" fmla="*/ 12 w 36"/>
                <a:gd name="T27" fmla="*/ 24 h 30"/>
                <a:gd name="T28" fmla="*/ 6 w 36"/>
                <a:gd name="T2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0">
                  <a:moveTo>
                    <a:pt x="6" y="24"/>
                  </a:moveTo>
                  <a:lnTo>
                    <a:pt x="0" y="18"/>
                  </a:lnTo>
                  <a:lnTo>
                    <a:pt x="0" y="6"/>
                  </a:lnTo>
                  <a:lnTo>
                    <a:pt x="6" y="0"/>
                  </a:lnTo>
                  <a:lnTo>
                    <a:pt x="6" y="6"/>
                  </a:lnTo>
                  <a:lnTo>
                    <a:pt x="12" y="6"/>
                  </a:lnTo>
                  <a:lnTo>
                    <a:pt x="18" y="6"/>
                  </a:lnTo>
                  <a:lnTo>
                    <a:pt x="36" y="6"/>
                  </a:lnTo>
                  <a:lnTo>
                    <a:pt x="36" y="12"/>
                  </a:lnTo>
                  <a:lnTo>
                    <a:pt x="36" y="30"/>
                  </a:lnTo>
                  <a:lnTo>
                    <a:pt x="30" y="24"/>
                  </a:lnTo>
                  <a:lnTo>
                    <a:pt x="24" y="24"/>
                  </a:lnTo>
                  <a:lnTo>
                    <a:pt x="18" y="30"/>
                  </a:lnTo>
                  <a:lnTo>
                    <a:pt x="12" y="24"/>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40" name="Freeform 1568"/>
            <p:cNvSpPr>
              <a:spLocks/>
            </p:cNvSpPr>
            <p:nvPr/>
          </p:nvSpPr>
          <p:spPr bwMode="auto">
            <a:xfrm>
              <a:off x="2640" y="2082"/>
              <a:ext cx="54" cy="36"/>
            </a:xfrm>
            <a:custGeom>
              <a:avLst/>
              <a:gdLst>
                <a:gd name="T0" fmla="*/ 54 w 54"/>
                <a:gd name="T1" fmla="*/ 36 h 36"/>
                <a:gd name="T2" fmla="*/ 12 w 54"/>
                <a:gd name="T3" fmla="*/ 36 h 36"/>
                <a:gd name="T4" fmla="*/ 0 w 54"/>
                <a:gd name="T5" fmla="*/ 36 h 36"/>
                <a:gd name="T6" fmla="*/ 0 w 54"/>
                <a:gd name="T7" fmla="*/ 30 h 36"/>
                <a:gd name="T8" fmla="*/ 6 w 54"/>
                <a:gd name="T9" fmla="*/ 0 h 36"/>
                <a:gd name="T10" fmla="*/ 54 w 54"/>
                <a:gd name="T11" fmla="*/ 0 h 36"/>
                <a:gd name="T12" fmla="*/ 54 w 54"/>
                <a:gd name="T13" fmla="*/ 30 h 36"/>
                <a:gd name="T14" fmla="*/ 54 w 5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6">
                  <a:moveTo>
                    <a:pt x="54" y="36"/>
                  </a:moveTo>
                  <a:lnTo>
                    <a:pt x="12" y="36"/>
                  </a:lnTo>
                  <a:lnTo>
                    <a:pt x="0" y="36"/>
                  </a:lnTo>
                  <a:lnTo>
                    <a:pt x="0" y="30"/>
                  </a:lnTo>
                  <a:lnTo>
                    <a:pt x="6" y="0"/>
                  </a:lnTo>
                  <a:lnTo>
                    <a:pt x="54" y="0"/>
                  </a:lnTo>
                  <a:lnTo>
                    <a:pt x="54" y="30"/>
                  </a:lnTo>
                  <a:lnTo>
                    <a:pt x="54"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41" name="Freeform 1569"/>
            <p:cNvSpPr>
              <a:spLocks/>
            </p:cNvSpPr>
            <p:nvPr/>
          </p:nvSpPr>
          <p:spPr bwMode="auto">
            <a:xfrm>
              <a:off x="4014" y="1986"/>
              <a:ext cx="48" cy="42"/>
            </a:xfrm>
            <a:custGeom>
              <a:avLst/>
              <a:gdLst>
                <a:gd name="T0" fmla="*/ 6 w 48"/>
                <a:gd name="T1" fmla="*/ 36 h 42"/>
                <a:gd name="T2" fmla="*/ 0 w 48"/>
                <a:gd name="T3" fmla="*/ 36 h 42"/>
                <a:gd name="T4" fmla="*/ 12 w 48"/>
                <a:gd name="T5" fmla="*/ 6 h 42"/>
                <a:gd name="T6" fmla="*/ 24 w 48"/>
                <a:gd name="T7" fmla="*/ 6 h 42"/>
                <a:gd name="T8" fmla="*/ 30 w 48"/>
                <a:gd name="T9" fmla="*/ 6 h 42"/>
                <a:gd name="T10" fmla="*/ 30 w 48"/>
                <a:gd name="T11" fmla="*/ 0 h 42"/>
                <a:gd name="T12" fmla="*/ 36 w 48"/>
                <a:gd name="T13" fmla="*/ 0 h 42"/>
                <a:gd name="T14" fmla="*/ 36 w 48"/>
                <a:gd name="T15" fmla="*/ 6 h 42"/>
                <a:gd name="T16" fmla="*/ 36 w 48"/>
                <a:gd name="T17" fmla="*/ 0 h 42"/>
                <a:gd name="T18" fmla="*/ 42 w 48"/>
                <a:gd name="T19" fmla="*/ 0 h 42"/>
                <a:gd name="T20" fmla="*/ 42 w 48"/>
                <a:gd name="T21" fmla="*/ 6 h 42"/>
                <a:gd name="T22" fmla="*/ 48 w 48"/>
                <a:gd name="T23" fmla="*/ 6 h 42"/>
                <a:gd name="T24" fmla="*/ 48 w 48"/>
                <a:gd name="T25" fmla="*/ 12 h 42"/>
                <a:gd name="T26" fmla="*/ 42 w 48"/>
                <a:gd name="T27" fmla="*/ 12 h 42"/>
                <a:gd name="T28" fmla="*/ 42 w 48"/>
                <a:gd name="T29" fmla="*/ 18 h 42"/>
                <a:gd name="T30" fmla="*/ 48 w 48"/>
                <a:gd name="T31" fmla="*/ 18 h 42"/>
                <a:gd name="T32" fmla="*/ 42 w 48"/>
                <a:gd name="T33" fmla="*/ 24 h 42"/>
                <a:gd name="T34" fmla="*/ 36 w 48"/>
                <a:gd name="T35" fmla="*/ 24 h 42"/>
                <a:gd name="T36" fmla="*/ 36 w 48"/>
                <a:gd name="T37" fmla="*/ 30 h 42"/>
                <a:gd name="T38" fmla="*/ 30 w 48"/>
                <a:gd name="T39" fmla="*/ 30 h 42"/>
                <a:gd name="T40" fmla="*/ 30 w 48"/>
                <a:gd name="T41" fmla="*/ 24 h 42"/>
                <a:gd name="T42" fmla="*/ 24 w 48"/>
                <a:gd name="T43" fmla="*/ 30 h 42"/>
                <a:gd name="T44" fmla="*/ 18 w 48"/>
                <a:gd name="T45" fmla="*/ 36 h 42"/>
                <a:gd name="T46" fmla="*/ 12 w 48"/>
                <a:gd name="T47" fmla="*/ 36 h 42"/>
                <a:gd name="T48" fmla="*/ 12 w 48"/>
                <a:gd name="T49" fmla="*/ 42 h 42"/>
                <a:gd name="T50" fmla="*/ 12 w 48"/>
                <a:gd name="T51" fmla="*/ 36 h 42"/>
                <a:gd name="T52" fmla="*/ 6 w 48"/>
                <a:gd name="T5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6" y="36"/>
                  </a:moveTo>
                  <a:lnTo>
                    <a:pt x="0" y="36"/>
                  </a:lnTo>
                  <a:lnTo>
                    <a:pt x="12" y="6"/>
                  </a:lnTo>
                  <a:lnTo>
                    <a:pt x="24" y="6"/>
                  </a:lnTo>
                  <a:lnTo>
                    <a:pt x="30" y="6"/>
                  </a:lnTo>
                  <a:lnTo>
                    <a:pt x="30" y="0"/>
                  </a:lnTo>
                  <a:lnTo>
                    <a:pt x="36" y="0"/>
                  </a:lnTo>
                  <a:lnTo>
                    <a:pt x="36" y="6"/>
                  </a:lnTo>
                  <a:lnTo>
                    <a:pt x="36" y="0"/>
                  </a:lnTo>
                  <a:lnTo>
                    <a:pt x="42" y="0"/>
                  </a:lnTo>
                  <a:lnTo>
                    <a:pt x="42" y="6"/>
                  </a:lnTo>
                  <a:lnTo>
                    <a:pt x="48" y="6"/>
                  </a:lnTo>
                  <a:lnTo>
                    <a:pt x="48" y="12"/>
                  </a:lnTo>
                  <a:lnTo>
                    <a:pt x="42" y="12"/>
                  </a:lnTo>
                  <a:lnTo>
                    <a:pt x="42" y="18"/>
                  </a:lnTo>
                  <a:lnTo>
                    <a:pt x="48" y="18"/>
                  </a:lnTo>
                  <a:lnTo>
                    <a:pt x="42" y="24"/>
                  </a:lnTo>
                  <a:lnTo>
                    <a:pt x="36" y="24"/>
                  </a:lnTo>
                  <a:lnTo>
                    <a:pt x="36" y="30"/>
                  </a:lnTo>
                  <a:lnTo>
                    <a:pt x="30" y="30"/>
                  </a:lnTo>
                  <a:lnTo>
                    <a:pt x="30" y="24"/>
                  </a:lnTo>
                  <a:lnTo>
                    <a:pt x="24" y="30"/>
                  </a:lnTo>
                  <a:lnTo>
                    <a:pt x="18" y="36"/>
                  </a:lnTo>
                  <a:lnTo>
                    <a:pt x="12" y="36"/>
                  </a:lnTo>
                  <a:lnTo>
                    <a:pt x="12" y="42"/>
                  </a:lnTo>
                  <a:lnTo>
                    <a:pt x="12" y="36"/>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42" name="Freeform 1570"/>
            <p:cNvSpPr>
              <a:spLocks/>
            </p:cNvSpPr>
            <p:nvPr/>
          </p:nvSpPr>
          <p:spPr bwMode="auto">
            <a:xfrm>
              <a:off x="3780" y="2022"/>
              <a:ext cx="24" cy="24"/>
            </a:xfrm>
            <a:custGeom>
              <a:avLst/>
              <a:gdLst>
                <a:gd name="T0" fmla="*/ 0 w 24"/>
                <a:gd name="T1" fmla="*/ 24 h 24"/>
                <a:gd name="T2" fmla="*/ 0 w 24"/>
                <a:gd name="T3" fmla="*/ 12 h 24"/>
                <a:gd name="T4" fmla="*/ 6 w 24"/>
                <a:gd name="T5" fmla="*/ 12 h 24"/>
                <a:gd name="T6" fmla="*/ 6 w 24"/>
                <a:gd name="T7" fmla="*/ 6 h 24"/>
                <a:gd name="T8" fmla="*/ 12 w 24"/>
                <a:gd name="T9" fmla="*/ 0 h 24"/>
                <a:gd name="T10" fmla="*/ 18 w 24"/>
                <a:gd name="T11" fmla="*/ 6 h 24"/>
                <a:gd name="T12" fmla="*/ 24 w 24"/>
                <a:gd name="T13" fmla="*/ 6 h 24"/>
                <a:gd name="T14" fmla="*/ 24 w 24"/>
                <a:gd name="T15" fmla="*/ 24 h 24"/>
                <a:gd name="T16" fmla="*/ 18 w 24"/>
                <a:gd name="T17" fmla="*/ 24 h 24"/>
                <a:gd name="T18" fmla="*/ 18 w 24"/>
                <a:gd name="T19" fmla="*/ 18 h 24"/>
                <a:gd name="T20" fmla="*/ 18 w 24"/>
                <a:gd name="T21" fmla="*/ 24 h 24"/>
                <a:gd name="T22" fmla="*/ 12 w 24"/>
                <a:gd name="T23" fmla="*/ 24 h 24"/>
                <a:gd name="T24" fmla="*/ 6 w 24"/>
                <a:gd name="T25" fmla="*/ 24 h 24"/>
                <a:gd name="T26" fmla="*/ 0 w 24"/>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0" y="24"/>
                  </a:moveTo>
                  <a:lnTo>
                    <a:pt x="0" y="12"/>
                  </a:lnTo>
                  <a:lnTo>
                    <a:pt x="6" y="12"/>
                  </a:lnTo>
                  <a:lnTo>
                    <a:pt x="6" y="6"/>
                  </a:lnTo>
                  <a:lnTo>
                    <a:pt x="12" y="0"/>
                  </a:lnTo>
                  <a:lnTo>
                    <a:pt x="18" y="6"/>
                  </a:lnTo>
                  <a:lnTo>
                    <a:pt x="24" y="6"/>
                  </a:lnTo>
                  <a:lnTo>
                    <a:pt x="24" y="24"/>
                  </a:lnTo>
                  <a:lnTo>
                    <a:pt x="18" y="24"/>
                  </a:lnTo>
                  <a:lnTo>
                    <a:pt x="18" y="18"/>
                  </a:lnTo>
                  <a:lnTo>
                    <a:pt x="18" y="24"/>
                  </a:lnTo>
                  <a:lnTo>
                    <a:pt x="12" y="24"/>
                  </a:lnTo>
                  <a:lnTo>
                    <a:pt x="6"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43" name="Freeform 1571"/>
            <p:cNvSpPr>
              <a:spLocks/>
            </p:cNvSpPr>
            <p:nvPr/>
          </p:nvSpPr>
          <p:spPr bwMode="auto">
            <a:xfrm>
              <a:off x="3690" y="2034"/>
              <a:ext cx="30" cy="18"/>
            </a:xfrm>
            <a:custGeom>
              <a:avLst/>
              <a:gdLst>
                <a:gd name="T0" fmla="*/ 12 w 30"/>
                <a:gd name="T1" fmla="*/ 18 h 18"/>
                <a:gd name="T2" fmla="*/ 6 w 30"/>
                <a:gd name="T3" fmla="*/ 18 h 18"/>
                <a:gd name="T4" fmla="*/ 0 w 30"/>
                <a:gd name="T5" fmla="*/ 18 h 18"/>
                <a:gd name="T6" fmla="*/ 0 w 30"/>
                <a:gd name="T7" fmla="*/ 12 h 18"/>
                <a:gd name="T8" fmla="*/ 0 w 30"/>
                <a:gd name="T9" fmla="*/ 6 h 18"/>
                <a:gd name="T10" fmla="*/ 18 w 30"/>
                <a:gd name="T11" fmla="*/ 0 h 18"/>
                <a:gd name="T12" fmla="*/ 24 w 30"/>
                <a:gd name="T13" fmla="*/ 0 h 18"/>
                <a:gd name="T14" fmla="*/ 24 w 30"/>
                <a:gd name="T15" fmla="*/ 6 h 18"/>
                <a:gd name="T16" fmla="*/ 24 w 30"/>
                <a:gd name="T17" fmla="*/ 0 h 18"/>
                <a:gd name="T18" fmla="*/ 24 w 30"/>
                <a:gd name="T19" fmla="*/ 6 h 18"/>
                <a:gd name="T20" fmla="*/ 30 w 30"/>
                <a:gd name="T21" fmla="*/ 6 h 18"/>
                <a:gd name="T22" fmla="*/ 30 w 30"/>
                <a:gd name="T23" fmla="*/ 12 h 18"/>
                <a:gd name="T24" fmla="*/ 24 w 30"/>
                <a:gd name="T25" fmla="*/ 12 h 18"/>
                <a:gd name="T26" fmla="*/ 18 w 30"/>
                <a:gd name="T27" fmla="*/ 12 h 18"/>
                <a:gd name="T28" fmla="*/ 12 w 30"/>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8">
                  <a:moveTo>
                    <a:pt x="12" y="18"/>
                  </a:moveTo>
                  <a:lnTo>
                    <a:pt x="6" y="18"/>
                  </a:lnTo>
                  <a:lnTo>
                    <a:pt x="0" y="18"/>
                  </a:lnTo>
                  <a:lnTo>
                    <a:pt x="0" y="12"/>
                  </a:lnTo>
                  <a:lnTo>
                    <a:pt x="0" y="6"/>
                  </a:lnTo>
                  <a:lnTo>
                    <a:pt x="18" y="0"/>
                  </a:lnTo>
                  <a:lnTo>
                    <a:pt x="24" y="0"/>
                  </a:lnTo>
                  <a:lnTo>
                    <a:pt x="24" y="6"/>
                  </a:lnTo>
                  <a:lnTo>
                    <a:pt x="24" y="0"/>
                  </a:lnTo>
                  <a:lnTo>
                    <a:pt x="24" y="6"/>
                  </a:lnTo>
                  <a:lnTo>
                    <a:pt x="30" y="6"/>
                  </a:lnTo>
                  <a:lnTo>
                    <a:pt x="30" y="12"/>
                  </a:lnTo>
                  <a:lnTo>
                    <a:pt x="24" y="12"/>
                  </a:lnTo>
                  <a:lnTo>
                    <a:pt x="18" y="12"/>
                  </a:lnTo>
                  <a:lnTo>
                    <a:pt x="12"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44" name="Freeform 1572"/>
            <p:cNvSpPr>
              <a:spLocks/>
            </p:cNvSpPr>
            <p:nvPr/>
          </p:nvSpPr>
          <p:spPr bwMode="auto">
            <a:xfrm>
              <a:off x="4260" y="1950"/>
              <a:ext cx="42" cy="30"/>
            </a:xfrm>
            <a:custGeom>
              <a:avLst/>
              <a:gdLst>
                <a:gd name="T0" fmla="*/ 24 w 42"/>
                <a:gd name="T1" fmla="*/ 24 h 30"/>
                <a:gd name="T2" fmla="*/ 24 w 42"/>
                <a:gd name="T3" fmla="*/ 18 h 30"/>
                <a:gd name="T4" fmla="*/ 18 w 42"/>
                <a:gd name="T5" fmla="*/ 18 h 30"/>
                <a:gd name="T6" fmla="*/ 24 w 42"/>
                <a:gd name="T7" fmla="*/ 18 h 30"/>
                <a:gd name="T8" fmla="*/ 24 w 42"/>
                <a:gd name="T9" fmla="*/ 12 h 30"/>
                <a:gd name="T10" fmla="*/ 18 w 42"/>
                <a:gd name="T11" fmla="*/ 12 h 30"/>
                <a:gd name="T12" fmla="*/ 18 w 42"/>
                <a:gd name="T13" fmla="*/ 6 h 30"/>
                <a:gd name="T14" fmla="*/ 12 w 42"/>
                <a:gd name="T15" fmla="*/ 6 h 30"/>
                <a:gd name="T16" fmla="*/ 12 w 42"/>
                <a:gd name="T17" fmla="*/ 12 h 30"/>
                <a:gd name="T18" fmla="*/ 6 w 42"/>
                <a:gd name="T19" fmla="*/ 12 h 30"/>
                <a:gd name="T20" fmla="*/ 0 w 42"/>
                <a:gd name="T21" fmla="*/ 12 h 30"/>
                <a:gd name="T22" fmla="*/ 6 w 42"/>
                <a:gd name="T23" fmla="*/ 12 h 30"/>
                <a:gd name="T24" fmla="*/ 0 w 42"/>
                <a:gd name="T25" fmla="*/ 12 h 30"/>
                <a:gd name="T26" fmla="*/ 0 w 42"/>
                <a:gd name="T27" fmla="*/ 6 h 30"/>
                <a:gd name="T28" fmla="*/ 0 w 42"/>
                <a:gd name="T29" fmla="*/ 0 h 30"/>
                <a:gd name="T30" fmla="*/ 6 w 42"/>
                <a:gd name="T31" fmla="*/ 0 h 30"/>
                <a:gd name="T32" fmla="*/ 12 w 42"/>
                <a:gd name="T33" fmla="*/ 0 h 30"/>
                <a:gd name="T34" fmla="*/ 18 w 42"/>
                <a:gd name="T35" fmla="*/ 0 h 30"/>
                <a:gd name="T36" fmla="*/ 18 w 42"/>
                <a:gd name="T37" fmla="*/ 6 h 30"/>
                <a:gd name="T38" fmla="*/ 24 w 42"/>
                <a:gd name="T39" fmla="*/ 6 h 30"/>
                <a:gd name="T40" fmla="*/ 30 w 42"/>
                <a:gd name="T41" fmla="*/ 6 h 30"/>
                <a:gd name="T42" fmla="*/ 36 w 42"/>
                <a:gd name="T43" fmla="*/ 12 h 30"/>
                <a:gd name="T44" fmla="*/ 42 w 42"/>
                <a:gd name="T45" fmla="*/ 12 h 30"/>
                <a:gd name="T46" fmla="*/ 36 w 42"/>
                <a:gd name="T47" fmla="*/ 24 h 30"/>
                <a:gd name="T48" fmla="*/ 36 w 42"/>
                <a:gd name="T49" fmla="*/ 30 h 30"/>
                <a:gd name="T50" fmla="*/ 30 w 42"/>
                <a:gd name="T51" fmla="*/ 30 h 30"/>
                <a:gd name="T52" fmla="*/ 30 w 42"/>
                <a:gd name="T53" fmla="*/ 24 h 30"/>
                <a:gd name="T54" fmla="*/ 30 w 42"/>
                <a:gd name="T55" fmla="*/ 30 h 30"/>
                <a:gd name="T56" fmla="*/ 24 w 42"/>
                <a:gd name="T57" fmla="*/ 30 h 30"/>
                <a:gd name="T58" fmla="*/ 30 w 42"/>
                <a:gd name="T59" fmla="*/ 30 h 30"/>
                <a:gd name="T60" fmla="*/ 30 w 42"/>
                <a:gd name="T61" fmla="*/ 24 h 30"/>
                <a:gd name="T62" fmla="*/ 24 w 42"/>
                <a:gd name="T63" fmla="*/ 30 h 30"/>
                <a:gd name="T64" fmla="*/ 24 w 42"/>
                <a:gd name="T6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30">
                  <a:moveTo>
                    <a:pt x="24" y="24"/>
                  </a:moveTo>
                  <a:lnTo>
                    <a:pt x="24" y="18"/>
                  </a:lnTo>
                  <a:lnTo>
                    <a:pt x="18" y="18"/>
                  </a:lnTo>
                  <a:lnTo>
                    <a:pt x="24" y="18"/>
                  </a:lnTo>
                  <a:lnTo>
                    <a:pt x="24" y="12"/>
                  </a:lnTo>
                  <a:lnTo>
                    <a:pt x="18" y="12"/>
                  </a:lnTo>
                  <a:lnTo>
                    <a:pt x="18" y="6"/>
                  </a:lnTo>
                  <a:lnTo>
                    <a:pt x="12" y="6"/>
                  </a:lnTo>
                  <a:lnTo>
                    <a:pt x="12" y="12"/>
                  </a:lnTo>
                  <a:lnTo>
                    <a:pt x="6" y="12"/>
                  </a:lnTo>
                  <a:lnTo>
                    <a:pt x="0" y="12"/>
                  </a:lnTo>
                  <a:lnTo>
                    <a:pt x="6" y="12"/>
                  </a:lnTo>
                  <a:lnTo>
                    <a:pt x="0" y="12"/>
                  </a:lnTo>
                  <a:lnTo>
                    <a:pt x="0" y="6"/>
                  </a:lnTo>
                  <a:lnTo>
                    <a:pt x="0" y="0"/>
                  </a:lnTo>
                  <a:lnTo>
                    <a:pt x="6" y="0"/>
                  </a:lnTo>
                  <a:lnTo>
                    <a:pt x="12" y="0"/>
                  </a:lnTo>
                  <a:lnTo>
                    <a:pt x="18" y="0"/>
                  </a:lnTo>
                  <a:lnTo>
                    <a:pt x="18" y="6"/>
                  </a:lnTo>
                  <a:lnTo>
                    <a:pt x="24" y="6"/>
                  </a:lnTo>
                  <a:lnTo>
                    <a:pt x="30" y="6"/>
                  </a:lnTo>
                  <a:lnTo>
                    <a:pt x="36" y="12"/>
                  </a:lnTo>
                  <a:lnTo>
                    <a:pt x="42" y="12"/>
                  </a:lnTo>
                  <a:lnTo>
                    <a:pt x="36" y="24"/>
                  </a:lnTo>
                  <a:lnTo>
                    <a:pt x="36" y="30"/>
                  </a:lnTo>
                  <a:lnTo>
                    <a:pt x="30" y="30"/>
                  </a:lnTo>
                  <a:lnTo>
                    <a:pt x="30" y="24"/>
                  </a:lnTo>
                  <a:lnTo>
                    <a:pt x="30" y="30"/>
                  </a:lnTo>
                  <a:lnTo>
                    <a:pt x="24" y="30"/>
                  </a:lnTo>
                  <a:lnTo>
                    <a:pt x="30" y="30"/>
                  </a:lnTo>
                  <a:lnTo>
                    <a:pt x="30" y="24"/>
                  </a:lnTo>
                  <a:lnTo>
                    <a:pt x="24" y="30"/>
                  </a:lnTo>
                  <a:lnTo>
                    <a:pt x="24"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45" name="Freeform 1573"/>
            <p:cNvSpPr>
              <a:spLocks/>
            </p:cNvSpPr>
            <p:nvPr/>
          </p:nvSpPr>
          <p:spPr bwMode="auto">
            <a:xfrm>
              <a:off x="786" y="1800"/>
              <a:ext cx="30" cy="66"/>
            </a:xfrm>
            <a:custGeom>
              <a:avLst/>
              <a:gdLst>
                <a:gd name="T0" fmla="*/ 18 w 30"/>
                <a:gd name="T1" fmla="*/ 6 h 66"/>
                <a:gd name="T2" fmla="*/ 12 w 30"/>
                <a:gd name="T3" fmla="*/ 12 h 66"/>
                <a:gd name="T4" fmla="*/ 30 w 30"/>
                <a:gd name="T5" fmla="*/ 36 h 66"/>
                <a:gd name="T6" fmla="*/ 24 w 30"/>
                <a:gd name="T7" fmla="*/ 30 h 66"/>
                <a:gd name="T8" fmla="*/ 24 w 30"/>
                <a:gd name="T9" fmla="*/ 36 h 66"/>
                <a:gd name="T10" fmla="*/ 18 w 30"/>
                <a:gd name="T11" fmla="*/ 48 h 66"/>
                <a:gd name="T12" fmla="*/ 24 w 30"/>
                <a:gd name="T13" fmla="*/ 48 h 66"/>
                <a:gd name="T14" fmla="*/ 18 w 30"/>
                <a:gd name="T15" fmla="*/ 54 h 66"/>
                <a:gd name="T16" fmla="*/ 12 w 30"/>
                <a:gd name="T17" fmla="*/ 54 h 66"/>
                <a:gd name="T18" fmla="*/ 6 w 30"/>
                <a:gd name="T19" fmla="*/ 54 h 66"/>
                <a:gd name="T20" fmla="*/ 6 w 30"/>
                <a:gd name="T21" fmla="*/ 60 h 66"/>
                <a:gd name="T22" fmla="*/ 6 w 30"/>
                <a:gd name="T23" fmla="*/ 66 h 66"/>
                <a:gd name="T24" fmla="*/ 0 w 30"/>
                <a:gd name="T25" fmla="*/ 48 h 66"/>
                <a:gd name="T26" fmla="*/ 6 w 30"/>
                <a:gd name="T27" fmla="*/ 36 h 66"/>
                <a:gd name="T28" fmla="*/ 6 w 30"/>
                <a:gd name="T29" fmla="*/ 24 h 66"/>
                <a:gd name="T30" fmla="*/ 0 w 30"/>
                <a:gd name="T31" fmla="*/ 18 h 66"/>
                <a:gd name="T32" fmla="*/ 6 w 30"/>
                <a:gd name="T33" fmla="*/ 0 h 66"/>
                <a:gd name="T34" fmla="*/ 18 w 30"/>
                <a:gd name="T35"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66">
                  <a:moveTo>
                    <a:pt x="18" y="6"/>
                  </a:moveTo>
                  <a:lnTo>
                    <a:pt x="12" y="12"/>
                  </a:lnTo>
                  <a:lnTo>
                    <a:pt x="30" y="36"/>
                  </a:lnTo>
                  <a:lnTo>
                    <a:pt x="24" y="30"/>
                  </a:lnTo>
                  <a:lnTo>
                    <a:pt x="24" y="36"/>
                  </a:lnTo>
                  <a:lnTo>
                    <a:pt x="18" y="48"/>
                  </a:lnTo>
                  <a:lnTo>
                    <a:pt x="24" y="48"/>
                  </a:lnTo>
                  <a:lnTo>
                    <a:pt x="18" y="54"/>
                  </a:lnTo>
                  <a:lnTo>
                    <a:pt x="12" y="54"/>
                  </a:lnTo>
                  <a:lnTo>
                    <a:pt x="6" y="54"/>
                  </a:lnTo>
                  <a:lnTo>
                    <a:pt x="6" y="60"/>
                  </a:lnTo>
                  <a:lnTo>
                    <a:pt x="6" y="66"/>
                  </a:lnTo>
                  <a:lnTo>
                    <a:pt x="0" y="48"/>
                  </a:lnTo>
                  <a:lnTo>
                    <a:pt x="6" y="36"/>
                  </a:lnTo>
                  <a:lnTo>
                    <a:pt x="6" y="24"/>
                  </a:lnTo>
                  <a:lnTo>
                    <a:pt x="0" y="18"/>
                  </a:lnTo>
                  <a:lnTo>
                    <a:pt x="6" y="0"/>
                  </a:lnTo>
                  <a:lnTo>
                    <a:pt x="18"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46" name="Freeform 1574"/>
            <p:cNvSpPr>
              <a:spLocks/>
            </p:cNvSpPr>
            <p:nvPr/>
          </p:nvSpPr>
          <p:spPr bwMode="auto">
            <a:xfrm>
              <a:off x="3804" y="2022"/>
              <a:ext cx="48" cy="42"/>
            </a:xfrm>
            <a:custGeom>
              <a:avLst/>
              <a:gdLst>
                <a:gd name="T0" fmla="*/ 48 w 48"/>
                <a:gd name="T1" fmla="*/ 18 h 42"/>
                <a:gd name="T2" fmla="*/ 42 w 48"/>
                <a:gd name="T3" fmla="*/ 18 h 42"/>
                <a:gd name="T4" fmla="*/ 42 w 48"/>
                <a:gd name="T5" fmla="*/ 12 h 42"/>
                <a:gd name="T6" fmla="*/ 36 w 48"/>
                <a:gd name="T7" fmla="*/ 18 h 42"/>
                <a:gd name="T8" fmla="*/ 36 w 48"/>
                <a:gd name="T9" fmla="*/ 24 h 42"/>
                <a:gd name="T10" fmla="*/ 30 w 48"/>
                <a:gd name="T11" fmla="*/ 30 h 42"/>
                <a:gd name="T12" fmla="*/ 30 w 48"/>
                <a:gd name="T13" fmla="*/ 24 h 42"/>
                <a:gd name="T14" fmla="*/ 24 w 48"/>
                <a:gd name="T15" fmla="*/ 30 h 42"/>
                <a:gd name="T16" fmla="*/ 18 w 48"/>
                <a:gd name="T17" fmla="*/ 36 h 42"/>
                <a:gd name="T18" fmla="*/ 12 w 48"/>
                <a:gd name="T19" fmla="*/ 36 h 42"/>
                <a:gd name="T20" fmla="*/ 6 w 48"/>
                <a:gd name="T21" fmla="*/ 36 h 42"/>
                <a:gd name="T22" fmla="*/ 6 w 48"/>
                <a:gd name="T23" fmla="*/ 42 h 42"/>
                <a:gd name="T24" fmla="*/ 6 w 48"/>
                <a:gd name="T25" fmla="*/ 30 h 42"/>
                <a:gd name="T26" fmla="*/ 0 w 48"/>
                <a:gd name="T27" fmla="*/ 24 h 42"/>
                <a:gd name="T28" fmla="*/ 0 w 48"/>
                <a:gd name="T29" fmla="*/ 6 h 42"/>
                <a:gd name="T30" fmla="*/ 6 w 48"/>
                <a:gd name="T31" fmla="*/ 6 h 42"/>
                <a:gd name="T32" fmla="*/ 6 w 48"/>
                <a:gd name="T33" fmla="*/ 12 h 42"/>
                <a:gd name="T34" fmla="*/ 6 w 48"/>
                <a:gd name="T35" fmla="*/ 6 h 42"/>
                <a:gd name="T36" fmla="*/ 12 w 48"/>
                <a:gd name="T37" fmla="*/ 6 h 42"/>
                <a:gd name="T38" fmla="*/ 12 w 48"/>
                <a:gd name="T39" fmla="*/ 0 h 42"/>
                <a:gd name="T40" fmla="*/ 18 w 48"/>
                <a:gd name="T41" fmla="*/ 0 h 42"/>
                <a:gd name="T42" fmla="*/ 24 w 48"/>
                <a:gd name="T43" fmla="*/ 0 h 42"/>
                <a:gd name="T44" fmla="*/ 30 w 48"/>
                <a:gd name="T45" fmla="*/ 6 h 42"/>
                <a:gd name="T46" fmla="*/ 36 w 48"/>
                <a:gd name="T47" fmla="*/ 6 h 42"/>
                <a:gd name="T48" fmla="*/ 42 w 48"/>
                <a:gd name="T49" fmla="*/ 6 h 42"/>
                <a:gd name="T50" fmla="*/ 42 w 48"/>
                <a:gd name="T51" fmla="*/ 12 h 42"/>
                <a:gd name="T52" fmla="*/ 48 w 48"/>
                <a:gd name="T5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48" y="18"/>
                  </a:moveTo>
                  <a:lnTo>
                    <a:pt x="42" y="18"/>
                  </a:lnTo>
                  <a:lnTo>
                    <a:pt x="42" y="12"/>
                  </a:lnTo>
                  <a:lnTo>
                    <a:pt x="36" y="18"/>
                  </a:lnTo>
                  <a:lnTo>
                    <a:pt x="36" y="24"/>
                  </a:lnTo>
                  <a:lnTo>
                    <a:pt x="30" y="30"/>
                  </a:lnTo>
                  <a:lnTo>
                    <a:pt x="30" y="24"/>
                  </a:lnTo>
                  <a:lnTo>
                    <a:pt x="24" y="30"/>
                  </a:lnTo>
                  <a:lnTo>
                    <a:pt x="18" y="36"/>
                  </a:lnTo>
                  <a:lnTo>
                    <a:pt x="12" y="36"/>
                  </a:lnTo>
                  <a:lnTo>
                    <a:pt x="6" y="36"/>
                  </a:lnTo>
                  <a:lnTo>
                    <a:pt x="6" y="42"/>
                  </a:lnTo>
                  <a:lnTo>
                    <a:pt x="6" y="30"/>
                  </a:lnTo>
                  <a:lnTo>
                    <a:pt x="0" y="24"/>
                  </a:lnTo>
                  <a:lnTo>
                    <a:pt x="0" y="6"/>
                  </a:lnTo>
                  <a:lnTo>
                    <a:pt x="6" y="6"/>
                  </a:lnTo>
                  <a:lnTo>
                    <a:pt x="6" y="12"/>
                  </a:lnTo>
                  <a:lnTo>
                    <a:pt x="6" y="6"/>
                  </a:lnTo>
                  <a:lnTo>
                    <a:pt x="12" y="6"/>
                  </a:lnTo>
                  <a:lnTo>
                    <a:pt x="12" y="0"/>
                  </a:lnTo>
                  <a:lnTo>
                    <a:pt x="18" y="0"/>
                  </a:lnTo>
                  <a:lnTo>
                    <a:pt x="24" y="0"/>
                  </a:lnTo>
                  <a:lnTo>
                    <a:pt x="30" y="6"/>
                  </a:lnTo>
                  <a:lnTo>
                    <a:pt x="36" y="6"/>
                  </a:lnTo>
                  <a:lnTo>
                    <a:pt x="42" y="6"/>
                  </a:lnTo>
                  <a:lnTo>
                    <a:pt x="42" y="12"/>
                  </a:lnTo>
                  <a:lnTo>
                    <a:pt x="4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47" name="Freeform 1575"/>
            <p:cNvSpPr>
              <a:spLocks/>
            </p:cNvSpPr>
            <p:nvPr/>
          </p:nvSpPr>
          <p:spPr bwMode="auto">
            <a:xfrm>
              <a:off x="4224" y="1956"/>
              <a:ext cx="36" cy="24"/>
            </a:xfrm>
            <a:custGeom>
              <a:avLst/>
              <a:gdLst>
                <a:gd name="T0" fmla="*/ 0 w 36"/>
                <a:gd name="T1" fmla="*/ 24 h 24"/>
                <a:gd name="T2" fmla="*/ 0 w 36"/>
                <a:gd name="T3" fmla="*/ 6 h 24"/>
                <a:gd name="T4" fmla="*/ 6 w 36"/>
                <a:gd name="T5" fmla="*/ 6 h 24"/>
                <a:gd name="T6" fmla="*/ 12 w 36"/>
                <a:gd name="T7" fmla="*/ 6 h 24"/>
                <a:gd name="T8" fmla="*/ 12 w 36"/>
                <a:gd name="T9" fmla="*/ 0 h 24"/>
                <a:gd name="T10" fmla="*/ 18 w 36"/>
                <a:gd name="T11" fmla="*/ 0 h 24"/>
                <a:gd name="T12" fmla="*/ 24 w 36"/>
                <a:gd name="T13" fmla="*/ 6 h 24"/>
                <a:gd name="T14" fmla="*/ 30 w 36"/>
                <a:gd name="T15" fmla="*/ 6 h 24"/>
                <a:gd name="T16" fmla="*/ 36 w 36"/>
                <a:gd name="T17" fmla="*/ 6 h 24"/>
                <a:gd name="T18" fmla="*/ 30 w 36"/>
                <a:gd name="T19" fmla="*/ 18 h 24"/>
                <a:gd name="T20" fmla="*/ 30 w 36"/>
                <a:gd name="T21" fmla="*/ 24 h 24"/>
                <a:gd name="T22" fmla="*/ 24 w 36"/>
                <a:gd name="T23" fmla="*/ 24 h 24"/>
                <a:gd name="T24" fmla="*/ 18 w 36"/>
                <a:gd name="T25" fmla="*/ 18 h 24"/>
                <a:gd name="T26" fmla="*/ 12 w 36"/>
                <a:gd name="T27" fmla="*/ 18 h 24"/>
                <a:gd name="T28" fmla="*/ 12 w 36"/>
                <a:gd name="T29" fmla="*/ 24 h 24"/>
                <a:gd name="T30" fmla="*/ 6 w 36"/>
                <a:gd name="T31" fmla="*/ 24 h 24"/>
                <a:gd name="T32" fmla="*/ 0 w 36"/>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4">
                  <a:moveTo>
                    <a:pt x="0" y="24"/>
                  </a:moveTo>
                  <a:lnTo>
                    <a:pt x="0" y="6"/>
                  </a:lnTo>
                  <a:lnTo>
                    <a:pt x="6" y="6"/>
                  </a:lnTo>
                  <a:lnTo>
                    <a:pt x="12" y="6"/>
                  </a:lnTo>
                  <a:lnTo>
                    <a:pt x="12" y="0"/>
                  </a:lnTo>
                  <a:lnTo>
                    <a:pt x="18" y="0"/>
                  </a:lnTo>
                  <a:lnTo>
                    <a:pt x="24" y="6"/>
                  </a:lnTo>
                  <a:lnTo>
                    <a:pt x="30" y="6"/>
                  </a:lnTo>
                  <a:lnTo>
                    <a:pt x="36" y="6"/>
                  </a:lnTo>
                  <a:lnTo>
                    <a:pt x="30" y="18"/>
                  </a:lnTo>
                  <a:lnTo>
                    <a:pt x="30" y="24"/>
                  </a:lnTo>
                  <a:lnTo>
                    <a:pt x="24" y="24"/>
                  </a:lnTo>
                  <a:lnTo>
                    <a:pt x="18" y="18"/>
                  </a:lnTo>
                  <a:lnTo>
                    <a:pt x="12" y="18"/>
                  </a:lnTo>
                  <a:lnTo>
                    <a:pt x="12" y="24"/>
                  </a:lnTo>
                  <a:lnTo>
                    <a:pt x="6" y="24"/>
                  </a:lnTo>
                  <a:lnTo>
                    <a:pt x="0"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48" name="Freeform 1576"/>
            <p:cNvSpPr>
              <a:spLocks/>
            </p:cNvSpPr>
            <p:nvPr/>
          </p:nvSpPr>
          <p:spPr bwMode="auto">
            <a:xfrm>
              <a:off x="3498" y="2058"/>
              <a:ext cx="36" cy="30"/>
            </a:xfrm>
            <a:custGeom>
              <a:avLst/>
              <a:gdLst>
                <a:gd name="T0" fmla="*/ 30 w 36"/>
                <a:gd name="T1" fmla="*/ 24 h 30"/>
                <a:gd name="T2" fmla="*/ 24 w 36"/>
                <a:gd name="T3" fmla="*/ 30 h 30"/>
                <a:gd name="T4" fmla="*/ 18 w 36"/>
                <a:gd name="T5" fmla="*/ 30 h 30"/>
                <a:gd name="T6" fmla="*/ 12 w 36"/>
                <a:gd name="T7" fmla="*/ 24 h 30"/>
                <a:gd name="T8" fmla="*/ 12 w 36"/>
                <a:gd name="T9" fmla="*/ 18 h 30"/>
                <a:gd name="T10" fmla="*/ 12 w 36"/>
                <a:gd name="T11" fmla="*/ 12 h 30"/>
                <a:gd name="T12" fmla="*/ 6 w 36"/>
                <a:gd name="T13" fmla="*/ 12 h 30"/>
                <a:gd name="T14" fmla="*/ 0 w 36"/>
                <a:gd name="T15" fmla="*/ 12 h 30"/>
                <a:gd name="T16" fmla="*/ 0 w 36"/>
                <a:gd name="T17" fmla="*/ 6 h 30"/>
                <a:gd name="T18" fmla="*/ 6 w 36"/>
                <a:gd name="T19" fmla="*/ 6 h 30"/>
                <a:gd name="T20" fmla="*/ 6 w 36"/>
                <a:gd name="T21" fmla="*/ 0 h 30"/>
                <a:gd name="T22" fmla="*/ 30 w 36"/>
                <a:gd name="T23" fmla="*/ 12 h 30"/>
                <a:gd name="T24" fmla="*/ 36 w 36"/>
                <a:gd name="T25" fmla="*/ 12 h 30"/>
                <a:gd name="T26" fmla="*/ 30 w 36"/>
                <a:gd name="T27" fmla="*/ 18 h 30"/>
                <a:gd name="T28" fmla="*/ 30 w 36"/>
                <a:gd name="T2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0">
                  <a:moveTo>
                    <a:pt x="30" y="24"/>
                  </a:moveTo>
                  <a:lnTo>
                    <a:pt x="24" y="30"/>
                  </a:lnTo>
                  <a:lnTo>
                    <a:pt x="18" y="30"/>
                  </a:lnTo>
                  <a:lnTo>
                    <a:pt x="12" y="24"/>
                  </a:lnTo>
                  <a:lnTo>
                    <a:pt x="12" y="18"/>
                  </a:lnTo>
                  <a:lnTo>
                    <a:pt x="12" y="12"/>
                  </a:lnTo>
                  <a:lnTo>
                    <a:pt x="6" y="12"/>
                  </a:lnTo>
                  <a:lnTo>
                    <a:pt x="0" y="12"/>
                  </a:lnTo>
                  <a:lnTo>
                    <a:pt x="0" y="6"/>
                  </a:lnTo>
                  <a:lnTo>
                    <a:pt x="6" y="6"/>
                  </a:lnTo>
                  <a:lnTo>
                    <a:pt x="6" y="0"/>
                  </a:lnTo>
                  <a:lnTo>
                    <a:pt x="30" y="12"/>
                  </a:lnTo>
                  <a:lnTo>
                    <a:pt x="36" y="12"/>
                  </a:lnTo>
                  <a:lnTo>
                    <a:pt x="30"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49" name="Freeform 1577"/>
            <p:cNvSpPr>
              <a:spLocks/>
            </p:cNvSpPr>
            <p:nvPr/>
          </p:nvSpPr>
          <p:spPr bwMode="auto">
            <a:xfrm>
              <a:off x="2904" y="2088"/>
              <a:ext cx="42" cy="36"/>
            </a:xfrm>
            <a:custGeom>
              <a:avLst/>
              <a:gdLst>
                <a:gd name="T0" fmla="*/ 6 w 42"/>
                <a:gd name="T1" fmla="*/ 36 h 36"/>
                <a:gd name="T2" fmla="*/ 6 w 42"/>
                <a:gd name="T3" fmla="*/ 30 h 36"/>
                <a:gd name="T4" fmla="*/ 0 w 42"/>
                <a:gd name="T5" fmla="*/ 30 h 36"/>
                <a:gd name="T6" fmla="*/ 0 w 42"/>
                <a:gd name="T7" fmla="*/ 0 h 36"/>
                <a:gd name="T8" fmla="*/ 36 w 42"/>
                <a:gd name="T9" fmla="*/ 0 h 36"/>
                <a:gd name="T10" fmla="*/ 36 w 42"/>
                <a:gd name="T11" fmla="*/ 6 h 36"/>
                <a:gd name="T12" fmla="*/ 42 w 42"/>
                <a:gd name="T13" fmla="*/ 36 h 36"/>
                <a:gd name="T14" fmla="*/ 6 w 4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6">
                  <a:moveTo>
                    <a:pt x="6" y="36"/>
                  </a:moveTo>
                  <a:lnTo>
                    <a:pt x="6" y="30"/>
                  </a:lnTo>
                  <a:lnTo>
                    <a:pt x="0" y="30"/>
                  </a:lnTo>
                  <a:lnTo>
                    <a:pt x="0" y="0"/>
                  </a:lnTo>
                  <a:lnTo>
                    <a:pt x="36" y="0"/>
                  </a:lnTo>
                  <a:lnTo>
                    <a:pt x="36" y="6"/>
                  </a:lnTo>
                  <a:lnTo>
                    <a:pt x="42" y="36"/>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50" name="Freeform 1578"/>
            <p:cNvSpPr>
              <a:spLocks/>
            </p:cNvSpPr>
            <p:nvPr/>
          </p:nvSpPr>
          <p:spPr bwMode="auto">
            <a:xfrm>
              <a:off x="4044" y="1986"/>
              <a:ext cx="42" cy="42"/>
            </a:xfrm>
            <a:custGeom>
              <a:avLst/>
              <a:gdLst>
                <a:gd name="T0" fmla="*/ 18 w 42"/>
                <a:gd name="T1" fmla="*/ 36 h 42"/>
                <a:gd name="T2" fmla="*/ 12 w 42"/>
                <a:gd name="T3" fmla="*/ 36 h 42"/>
                <a:gd name="T4" fmla="*/ 6 w 42"/>
                <a:gd name="T5" fmla="*/ 42 h 42"/>
                <a:gd name="T6" fmla="*/ 0 w 42"/>
                <a:gd name="T7" fmla="*/ 30 h 42"/>
                <a:gd name="T8" fmla="*/ 6 w 42"/>
                <a:gd name="T9" fmla="*/ 30 h 42"/>
                <a:gd name="T10" fmla="*/ 6 w 42"/>
                <a:gd name="T11" fmla="*/ 24 h 42"/>
                <a:gd name="T12" fmla="*/ 12 w 42"/>
                <a:gd name="T13" fmla="*/ 24 h 42"/>
                <a:gd name="T14" fmla="*/ 18 w 42"/>
                <a:gd name="T15" fmla="*/ 18 h 42"/>
                <a:gd name="T16" fmla="*/ 12 w 42"/>
                <a:gd name="T17" fmla="*/ 18 h 42"/>
                <a:gd name="T18" fmla="*/ 12 w 42"/>
                <a:gd name="T19" fmla="*/ 12 h 42"/>
                <a:gd name="T20" fmla="*/ 18 w 42"/>
                <a:gd name="T21" fmla="*/ 12 h 42"/>
                <a:gd name="T22" fmla="*/ 18 w 42"/>
                <a:gd name="T23" fmla="*/ 6 h 42"/>
                <a:gd name="T24" fmla="*/ 24 w 42"/>
                <a:gd name="T25" fmla="*/ 6 h 42"/>
                <a:gd name="T26" fmla="*/ 30 w 42"/>
                <a:gd name="T27" fmla="*/ 0 h 42"/>
                <a:gd name="T28" fmla="*/ 36 w 42"/>
                <a:gd name="T29" fmla="*/ 0 h 42"/>
                <a:gd name="T30" fmla="*/ 36 w 42"/>
                <a:gd name="T31" fmla="*/ 6 h 42"/>
                <a:gd name="T32" fmla="*/ 42 w 42"/>
                <a:gd name="T33" fmla="*/ 12 h 42"/>
                <a:gd name="T34" fmla="*/ 36 w 42"/>
                <a:gd name="T35" fmla="*/ 18 h 42"/>
                <a:gd name="T36" fmla="*/ 36 w 42"/>
                <a:gd name="T37" fmla="*/ 24 h 42"/>
                <a:gd name="T38" fmla="*/ 30 w 42"/>
                <a:gd name="T39" fmla="*/ 24 h 42"/>
                <a:gd name="T40" fmla="*/ 30 w 42"/>
                <a:gd name="T41" fmla="*/ 30 h 42"/>
                <a:gd name="T42" fmla="*/ 24 w 42"/>
                <a:gd name="T43" fmla="*/ 30 h 42"/>
                <a:gd name="T44" fmla="*/ 18 w 42"/>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42">
                  <a:moveTo>
                    <a:pt x="18" y="36"/>
                  </a:moveTo>
                  <a:lnTo>
                    <a:pt x="12" y="36"/>
                  </a:lnTo>
                  <a:lnTo>
                    <a:pt x="6" y="42"/>
                  </a:lnTo>
                  <a:lnTo>
                    <a:pt x="0" y="30"/>
                  </a:lnTo>
                  <a:lnTo>
                    <a:pt x="6" y="30"/>
                  </a:lnTo>
                  <a:lnTo>
                    <a:pt x="6" y="24"/>
                  </a:lnTo>
                  <a:lnTo>
                    <a:pt x="12" y="24"/>
                  </a:lnTo>
                  <a:lnTo>
                    <a:pt x="18" y="18"/>
                  </a:lnTo>
                  <a:lnTo>
                    <a:pt x="12" y="18"/>
                  </a:lnTo>
                  <a:lnTo>
                    <a:pt x="12" y="12"/>
                  </a:lnTo>
                  <a:lnTo>
                    <a:pt x="18" y="12"/>
                  </a:lnTo>
                  <a:lnTo>
                    <a:pt x="18" y="6"/>
                  </a:lnTo>
                  <a:lnTo>
                    <a:pt x="24" y="6"/>
                  </a:lnTo>
                  <a:lnTo>
                    <a:pt x="30" y="0"/>
                  </a:lnTo>
                  <a:lnTo>
                    <a:pt x="36" y="0"/>
                  </a:lnTo>
                  <a:lnTo>
                    <a:pt x="36" y="6"/>
                  </a:lnTo>
                  <a:lnTo>
                    <a:pt x="42" y="12"/>
                  </a:lnTo>
                  <a:lnTo>
                    <a:pt x="36" y="18"/>
                  </a:lnTo>
                  <a:lnTo>
                    <a:pt x="36" y="24"/>
                  </a:lnTo>
                  <a:lnTo>
                    <a:pt x="30" y="24"/>
                  </a:lnTo>
                  <a:lnTo>
                    <a:pt x="30" y="30"/>
                  </a:lnTo>
                  <a:lnTo>
                    <a:pt x="24" y="30"/>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51" name="Freeform 1579"/>
            <p:cNvSpPr>
              <a:spLocks/>
            </p:cNvSpPr>
            <p:nvPr/>
          </p:nvSpPr>
          <p:spPr bwMode="auto">
            <a:xfrm>
              <a:off x="3468" y="2064"/>
              <a:ext cx="42" cy="30"/>
            </a:xfrm>
            <a:custGeom>
              <a:avLst/>
              <a:gdLst>
                <a:gd name="T0" fmla="*/ 6 w 42"/>
                <a:gd name="T1" fmla="*/ 30 h 30"/>
                <a:gd name="T2" fmla="*/ 6 w 42"/>
                <a:gd name="T3" fmla="*/ 24 h 30"/>
                <a:gd name="T4" fmla="*/ 0 w 42"/>
                <a:gd name="T5" fmla="*/ 30 h 30"/>
                <a:gd name="T6" fmla="*/ 0 w 42"/>
                <a:gd name="T7" fmla="*/ 24 h 30"/>
                <a:gd name="T8" fmla="*/ 0 w 42"/>
                <a:gd name="T9" fmla="*/ 18 h 30"/>
                <a:gd name="T10" fmla="*/ 12 w 42"/>
                <a:gd name="T11" fmla="*/ 0 h 30"/>
                <a:gd name="T12" fmla="*/ 30 w 42"/>
                <a:gd name="T13" fmla="*/ 0 h 30"/>
                <a:gd name="T14" fmla="*/ 30 w 42"/>
                <a:gd name="T15" fmla="*/ 6 h 30"/>
                <a:gd name="T16" fmla="*/ 36 w 42"/>
                <a:gd name="T17" fmla="*/ 6 h 30"/>
                <a:gd name="T18" fmla="*/ 42 w 42"/>
                <a:gd name="T19" fmla="*/ 6 h 30"/>
                <a:gd name="T20" fmla="*/ 30 w 42"/>
                <a:gd name="T21" fmla="*/ 18 h 30"/>
                <a:gd name="T22" fmla="*/ 24 w 42"/>
                <a:gd name="T23" fmla="*/ 18 h 30"/>
                <a:gd name="T24" fmla="*/ 6 w 42"/>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0">
                  <a:moveTo>
                    <a:pt x="6" y="30"/>
                  </a:moveTo>
                  <a:lnTo>
                    <a:pt x="6" y="24"/>
                  </a:lnTo>
                  <a:lnTo>
                    <a:pt x="0" y="30"/>
                  </a:lnTo>
                  <a:lnTo>
                    <a:pt x="0" y="24"/>
                  </a:lnTo>
                  <a:lnTo>
                    <a:pt x="0" y="18"/>
                  </a:lnTo>
                  <a:lnTo>
                    <a:pt x="12" y="0"/>
                  </a:lnTo>
                  <a:lnTo>
                    <a:pt x="30" y="0"/>
                  </a:lnTo>
                  <a:lnTo>
                    <a:pt x="30" y="6"/>
                  </a:lnTo>
                  <a:lnTo>
                    <a:pt x="36" y="6"/>
                  </a:lnTo>
                  <a:lnTo>
                    <a:pt x="42" y="6"/>
                  </a:lnTo>
                  <a:lnTo>
                    <a:pt x="30" y="18"/>
                  </a:lnTo>
                  <a:lnTo>
                    <a:pt x="24" y="18"/>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52" name="Freeform 1580"/>
            <p:cNvSpPr>
              <a:spLocks/>
            </p:cNvSpPr>
            <p:nvPr/>
          </p:nvSpPr>
          <p:spPr bwMode="auto">
            <a:xfrm>
              <a:off x="2940" y="2094"/>
              <a:ext cx="42" cy="30"/>
            </a:xfrm>
            <a:custGeom>
              <a:avLst/>
              <a:gdLst>
                <a:gd name="T0" fmla="*/ 42 w 42"/>
                <a:gd name="T1" fmla="*/ 30 h 30"/>
                <a:gd name="T2" fmla="*/ 6 w 42"/>
                <a:gd name="T3" fmla="*/ 30 h 30"/>
                <a:gd name="T4" fmla="*/ 0 w 42"/>
                <a:gd name="T5" fmla="*/ 0 h 30"/>
                <a:gd name="T6" fmla="*/ 42 w 42"/>
                <a:gd name="T7" fmla="*/ 0 h 30"/>
                <a:gd name="T8" fmla="*/ 42 w 42"/>
                <a:gd name="T9" fmla="*/ 6 h 30"/>
                <a:gd name="T10" fmla="*/ 42 w 42"/>
                <a:gd name="T11" fmla="*/ 30 h 30"/>
              </a:gdLst>
              <a:ahLst/>
              <a:cxnLst>
                <a:cxn ang="0">
                  <a:pos x="T0" y="T1"/>
                </a:cxn>
                <a:cxn ang="0">
                  <a:pos x="T2" y="T3"/>
                </a:cxn>
                <a:cxn ang="0">
                  <a:pos x="T4" y="T5"/>
                </a:cxn>
                <a:cxn ang="0">
                  <a:pos x="T6" y="T7"/>
                </a:cxn>
                <a:cxn ang="0">
                  <a:pos x="T8" y="T9"/>
                </a:cxn>
                <a:cxn ang="0">
                  <a:pos x="T10" y="T11"/>
                </a:cxn>
              </a:cxnLst>
              <a:rect l="0" t="0" r="r" b="b"/>
              <a:pathLst>
                <a:path w="42" h="30">
                  <a:moveTo>
                    <a:pt x="42" y="30"/>
                  </a:moveTo>
                  <a:lnTo>
                    <a:pt x="6" y="30"/>
                  </a:lnTo>
                  <a:lnTo>
                    <a:pt x="0" y="0"/>
                  </a:lnTo>
                  <a:lnTo>
                    <a:pt x="42" y="0"/>
                  </a:lnTo>
                  <a:lnTo>
                    <a:pt x="42" y="6"/>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53" name="Freeform 1581"/>
            <p:cNvSpPr>
              <a:spLocks/>
            </p:cNvSpPr>
            <p:nvPr/>
          </p:nvSpPr>
          <p:spPr bwMode="auto">
            <a:xfrm>
              <a:off x="3258" y="2082"/>
              <a:ext cx="36" cy="30"/>
            </a:xfrm>
            <a:custGeom>
              <a:avLst/>
              <a:gdLst>
                <a:gd name="T0" fmla="*/ 30 w 36"/>
                <a:gd name="T1" fmla="*/ 30 h 30"/>
                <a:gd name="T2" fmla="*/ 6 w 36"/>
                <a:gd name="T3" fmla="*/ 30 h 30"/>
                <a:gd name="T4" fmla="*/ 0 w 36"/>
                <a:gd name="T5" fmla="*/ 6 h 30"/>
                <a:gd name="T6" fmla="*/ 6 w 36"/>
                <a:gd name="T7" fmla="*/ 6 h 30"/>
                <a:gd name="T8" fmla="*/ 6 w 36"/>
                <a:gd name="T9" fmla="*/ 0 h 30"/>
                <a:gd name="T10" fmla="*/ 36 w 36"/>
                <a:gd name="T11" fmla="*/ 0 h 30"/>
                <a:gd name="T12" fmla="*/ 36 w 36"/>
                <a:gd name="T13" fmla="*/ 30 h 30"/>
                <a:gd name="T14" fmla="*/ 30 w 3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30" y="30"/>
                  </a:moveTo>
                  <a:lnTo>
                    <a:pt x="6" y="30"/>
                  </a:lnTo>
                  <a:lnTo>
                    <a:pt x="0" y="6"/>
                  </a:lnTo>
                  <a:lnTo>
                    <a:pt x="6" y="6"/>
                  </a:lnTo>
                  <a:lnTo>
                    <a:pt x="6" y="0"/>
                  </a:lnTo>
                  <a:lnTo>
                    <a:pt x="36" y="0"/>
                  </a:lnTo>
                  <a:lnTo>
                    <a:pt x="36" y="30"/>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54" name="Freeform 1582"/>
            <p:cNvSpPr>
              <a:spLocks/>
            </p:cNvSpPr>
            <p:nvPr/>
          </p:nvSpPr>
          <p:spPr bwMode="auto">
            <a:xfrm>
              <a:off x="2280" y="2076"/>
              <a:ext cx="84" cy="66"/>
            </a:xfrm>
            <a:custGeom>
              <a:avLst/>
              <a:gdLst>
                <a:gd name="T0" fmla="*/ 0 w 84"/>
                <a:gd name="T1" fmla="*/ 60 h 66"/>
                <a:gd name="T2" fmla="*/ 0 w 84"/>
                <a:gd name="T3" fmla="*/ 24 h 66"/>
                <a:gd name="T4" fmla="*/ 6 w 84"/>
                <a:gd name="T5" fmla="*/ 0 h 66"/>
                <a:gd name="T6" fmla="*/ 30 w 84"/>
                <a:gd name="T7" fmla="*/ 0 h 66"/>
                <a:gd name="T8" fmla="*/ 84 w 84"/>
                <a:gd name="T9" fmla="*/ 6 h 66"/>
                <a:gd name="T10" fmla="*/ 84 w 84"/>
                <a:gd name="T11" fmla="*/ 30 h 66"/>
                <a:gd name="T12" fmla="*/ 78 w 84"/>
                <a:gd name="T13" fmla="*/ 66 h 66"/>
                <a:gd name="T14" fmla="*/ 6 w 84"/>
                <a:gd name="T15" fmla="*/ 60 h 66"/>
                <a:gd name="T16" fmla="*/ 0 w 84"/>
                <a:gd name="T1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6">
                  <a:moveTo>
                    <a:pt x="0" y="60"/>
                  </a:moveTo>
                  <a:lnTo>
                    <a:pt x="0" y="24"/>
                  </a:lnTo>
                  <a:lnTo>
                    <a:pt x="6" y="0"/>
                  </a:lnTo>
                  <a:lnTo>
                    <a:pt x="30" y="0"/>
                  </a:lnTo>
                  <a:lnTo>
                    <a:pt x="84" y="6"/>
                  </a:lnTo>
                  <a:lnTo>
                    <a:pt x="84" y="30"/>
                  </a:lnTo>
                  <a:lnTo>
                    <a:pt x="78" y="66"/>
                  </a:lnTo>
                  <a:lnTo>
                    <a:pt x="6" y="60"/>
                  </a:lnTo>
                  <a:lnTo>
                    <a:pt x="0"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55" name="Freeform 1583"/>
            <p:cNvSpPr>
              <a:spLocks/>
            </p:cNvSpPr>
            <p:nvPr/>
          </p:nvSpPr>
          <p:spPr bwMode="auto">
            <a:xfrm>
              <a:off x="2064" y="2058"/>
              <a:ext cx="54" cy="66"/>
            </a:xfrm>
            <a:custGeom>
              <a:avLst/>
              <a:gdLst>
                <a:gd name="T0" fmla="*/ 48 w 54"/>
                <a:gd name="T1" fmla="*/ 66 h 66"/>
                <a:gd name="T2" fmla="*/ 6 w 54"/>
                <a:gd name="T3" fmla="*/ 60 h 66"/>
                <a:gd name="T4" fmla="*/ 0 w 54"/>
                <a:gd name="T5" fmla="*/ 54 h 66"/>
                <a:gd name="T6" fmla="*/ 6 w 54"/>
                <a:gd name="T7" fmla="*/ 54 h 66"/>
                <a:gd name="T8" fmla="*/ 6 w 54"/>
                <a:gd name="T9" fmla="*/ 48 h 66"/>
                <a:gd name="T10" fmla="*/ 6 w 54"/>
                <a:gd name="T11" fmla="*/ 42 h 66"/>
                <a:gd name="T12" fmla="*/ 6 w 54"/>
                <a:gd name="T13" fmla="*/ 36 h 66"/>
                <a:gd name="T14" fmla="*/ 12 w 54"/>
                <a:gd name="T15" fmla="*/ 30 h 66"/>
                <a:gd name="T16" fmla="*/ 6 w 54"/>
                <a:gd name="T17" fmla="*/ 30 h 66"/>
                <a:gd name="T18" fmla="*/ 6 w 54"/>
                <a:gd name="T19" fmla="*/ 24 h 66"/>
                <a:gd name="T20" fmla="*/ 30 w 54"/>
                <a:gd name="T21" fmla="*/ 6 h 66"/>
                <a:gd name="T22" fmla="*/ 36 w 54"/>
                <a:gd name="T23" fmla="*/ 6 h 66"/>
                <a:gd name="T24" fmla="*/ 48 w 54"/>
                <a:gd name="T25" fmla="*/ 0 h 66"/>
                <a:gd name="T26" fmla="*/ 48 w 54"/>
                <a:gd name="T27" fmla="*/ 6 h 66"/>
                <a:gd name="T28" fmla="*/ 54 w 54"/>
                <a:gd name="T29" fmla="*/ 6 h 66"/>
                <a:gd name="T30" fmla="*/ 54 w 54"/>
                <a:gd name="T31" fmla="*/ 12 h 66"/>
                <a:gd name="T32" fmla="*/ 54 w 54"/>
                <a:gd name="T33" fmla="*/ 18 h 66"/>
                <a:gd name="T34" fmla="*/ 54 w 54"/>
                <a:gd name="T35" fmla="*/ 24 h 66"/>
                <a:gd name="T36" fmla="*/ 54 w 54"/>
                <a:gd name="T37" fmla="*/ 30 h 66"/>
                <a:gd name="T38" fmla="*/ 54 w 54"/>
                <a:gd name="T39" fmla="*/ 36 h 66"/>
                <a:gd name="T40" fmla="*/ 48 w 54"/>
                <a:gd name="T4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6">
                  <a:moveTo>
                    <a:pt x="48" y="66"/>
                  </a:moveTo>
                  <a:lnTo>
                    <a:pt x="6" y="60"/>
                  </a:lnTo>
                  <a:lnTo>
                    <a:pt x="0" y="54"/>
                  </a:lnTo>
                  <a:lnTo>
                    <a:pt x="6" y="54"/>
                  </a:lnTo>
                  <a:lnTo>
                    <a:pt x="6" y="48"/>
                  </a:lnTo>
                  <a:lnTo>
                    <a:pt x="6" y="42"/>
                  </a:lnTo>
                  <a:lnTo>
                    <a:pt x="6" y="36"/>
                  </a:lnTo>
                  <a:lnTo>
                    <a:pt x="12" y="30"/>
                  </a:lnTo>
                  <a:lnTo>
                    <a:pt x="6" y="30"/>
                  </a:lnTo>
                  <a:lnTo>
                    <a:pt x="6" y="24"/>
                  </a:lnTo>
                  <a:lnTo>
                    <a:pt x="30" y="6"/>
                  </a:lnTo>
                  <a:lnTo>
                    <a:pt x="36" y="6"/>
                  </a:lnTo>
                  <a:lnTo>
                    <a:pt x="48" y="0"/>
                  </a:lnTo>
                  <a:lnTo>
                    <a:pt x="48" y="6"/>
                  </a:lnTo>
                  <a:lnTo>
                    <a:pt x="54" y="6"/>
                  </a:lnTo>
                  <a:lnTo>
                    <a:pt x="54" y="12"/>
                  </a:lnTo>
                  <a:lnTo>
                    <a:pt x="54" y="18"/>
                  </a:lnTo>
                  <a:lnTo>
                    <a:pt x="54" y="24"/>
                  </a:lnTo>
                  <a:lnTo>
                    <a:pt x="54" y="30"/>
                  </a:lnTo>
                  <a:lnTo>
                    <a:pt x="54" y="36"/>
                  </a:lnTo>
                  <a:lnTo>
                    <a:pt x="48"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56" name="Freeform 1584"/>
            <p:cNvSpPr>
              <a:spLocks/>
            </p:cNvSpPr>
            <p:nvPr/>
          </p:nvSpPr>
          <p:spPr bwMode="auto">
            <a:xfrm>
              <a:off x="3702" y="2040"/>
              <a:ext cx="36" cy="42"/>
            </a:xfrm>
            <a:custGeom>
              <a:avLst/>
              <a:gdLst>
                <a:gd name="T0" fmla="*/ 30 w 36"/>
                <a:gd name="T1" fmla="*/ 30 h 42"/>
                <a:gd name="T2" fmla="*/ 18 w 36"/>
                <a:gd name="T3" fmla="*/ 42 h 42"/>
                <a:gd name="T4" fmla="*/ 18 w 36"/>
                <a:gd name="T5" fmla="*/ 36 h 42"/>
                <a:gd name="T6" fmla="*/ 12 w 36"/>
                <a:gd name="T7" fmla="*/ 30 h 42"/>
                <a:gd name="T8" fmla="*/ 6 w 36"/>
                <a:gd name="T9" fmla="*/ 24 h 42"/>
                <a:gd name="T10" fmla="*/ 0 w 36"/>
                <a:gd name="T11" fmla="*/ 18 h 42"/>
                <a:gd name="T12" fmla="*/ 0 w 36"/>
                <a:gd name="T13" fmla="*/ 12 h 42"/>
                <a:gd name="T14" fmla="*/ 6 w 36"/>
                <a:gd name="T15" fmla="*/ 6 h 42"/>
                <a:gd name="T16" fmla="*/ 12 w 36"/>
                <a:gd name="T17" fmla="*/ 6 h 42"/>
                <a:gd name="T18" fmla="*/ 18 w 36"/>
                <a:gd name="T19" fmla="*/ 6 h 42"/>
                <a:gd name="T20" fmla="*/ 18 w 36"/>
                <a:gd name="T21" fmla="*/ 0 h 42"/>
                <a:gd name="T22" fmla="*/ 18 w 36"/>
                <a:gd name="T23" fmla="*/ 6 h 42"/>
                <a:gd name="T24" fmla="*/ 36 w 36"/>
                <a:gd name="T25" fmla="*/ 12 h 42"/>
                <a:gd name="T26" fmla="*/ 30 w 36"/>
                <a:gd name="T2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2">
                  <a:moveTo>
                    <a:pt x="30" y="30"/>
                  </a:moveTo>
                  <a:lnTo>
                    <a:pt x="18" y="42"/>
                  </a:lnTo>
                  <a:lnTo>
                    <a:pt x="18" y="36"/>
                  </a:lnTo>
                  <a:lnTo>
                    <a:pt x="12" y="30"/>
                  </a:lnTo>
                  <a:lnTo>
                    <a:pt x="6" y="24"/>
                  </a:lnTo>
                  <a:lnTo>
                    <a:pt x="0" y="18"/>
                  </a:lnTo>
                  <a:lnTo>
                    <a:pt x="0" y="12"/>
                  </a:lnTo>
                  <a:lnTo>
                    <a:pt x="6" y="6"/>
                  </a:lnTo>
                  <a:lnTo>
                    <a:pt x="12" y="6"/>
                  </a:lnTo>
                  <a:lnTo>
                    <a:pt x="18" y="6"/>
                  </a:lnTo>
                  <a:lnTo>
                    <a:pt x="18" y="0"/>
                  </a:lnTo>
                  <a:lnTo>
                    <a:pt x="18" y="6"/>
                  </a:lnTo>
                  <a:lnTo>
                    <a:pt x="36" y="12"/>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57" name="Freeform 1585"/>
            <p:cNvSpPr>
              <a:spLocks/>
            </p:cNvSpPr>
            <p:nvPr/>
          </p:nvSpPr>
          <p:spPr bwMode="auto">
            <a:xfrm>
              <a:off x="1812" y="2028"/>
              <a:ext cx="90" cy="66"/>
            </a:xfrm>
            <a:custGeom>
              <a:avLst/>
              <a:gdLst>
                <a:gd name="T0" fmla="*/ 0 w 90"/>
                <a:gd name="T1" fmla="*/ 60 h 66"/>
                <a:gd name="T2" fmla="*/ 6 w 90"/>
                <a:gd name="T3" fmla="*/ 0 h 66"/>
                <a:gd name="T4" fmla="*/ 12 w 90"/>
                <a:gd name="T5" fmla="*/ 0 h 66"/>
                <a:gd name="T6" fmla="*/ 90 w 90"/>
                <a:gd name="T7" fmla="*/ 6 h 66"/>
                <a:gd name="T8" fmla="*/ 84 w 90"/>
                <a:gd name="T9" fmla="*/ 12 h 66"/>
                <a:gd name="T10" fmla="*/ 84 w 90"/>
                <a:gd name="T11" fmla="*/ 24 h 66"/>
                <a:gd name="T12" fmla="*/ 78 w 90"/>
                <a:gd name="T13" fmla="*/ 24 h 66"/>
                <a:gd name="T14" fmla="*/ 78 w 90"/>
                <a:gd name="T15" fmla="*/ 30 h 66"/>
                <a:gd name="T16" fmla="*/ 66 w 90"/>
                <a:gd name="T17" fmla="*/ 36 h 66"/>
                <a:gd name="T18" fmla="*/ 66 w 90"/>
                <a:gd name="T19" fmla="*/ 42 h 66"/>
                <a:gd name="T20" fmla="*/ 60 w 90"/>
                <a:gd name="T21" fmla="*/ 48 h 66"/>
                <a:gd name="T22" fmla="*/ 60 w 90"/>
                <a:gd name="T23" fmla="*/ 54 h 66"/>
                <a:gd name="T24" fmla="*/ 54 w 90"/>
                <a:gd name="T25" fmla="*/ 60 h 66"/>
                <a:gd name="T26" fmla="*/ 48 w 90"/>
                <a:gd name="T27" fmla="*/ 66 h 66"/>
                <a:gd name="T28" fmla="*/ 0 w 90"/>
                <a:gd name="T29"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66">
                  <a:moveTo>
                    <a:pt x="0" y="60"/>
                  </a:moveTo>
                  <a:lnTo>
                    <a:pt x="6" y="0"/>
                  </a:lnTo>
                  <a:lnTo>
                    <a:pt x="12" y="0"/>
                  </a:lnTo>
                  <a:lnTo>
                    <a:pt x="90" y="6"/>
                  </a:lnTo>
                  <a:lnTo>
                    <a:pt x="84" y="12"/>
                  </a:lnTo>
                  <a:lnTo>
                    <a:pt x="84" y="24"/>
                  </a:lnTo>
                  <a:lnTo>
                    <a:pt x="78" y="24"/>
                  </a:lnTo>
                  <a:lnTo>
                    <a:pt x="78" y="30"/>
                  </a:lnTo>
                  <a:lnTo>
                    <a:pt x="66" y="36"/>
                  </a:lnTo>
                  <a:lnTo>
                    <a:pt x="66" y="42"/>
                  </a:lnTo>
                  <a:lnTo>
                    <a:pt x="60" y="48"/>
                  </a:lnTo>
                  <a:lnTo>
                    <a:pt x="60" y="54"/>
                  </a:lnTo>
                  <a:lnTo>
                    <a:pt x="54" y="60"/>
                  </a:lnTo>
                  <a:lnTo>
                    <a:pt x="48" y="66"/>
                  </a:lnTo>
                  <a:lnTo>
                    <a:pt x="0"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58" name="Freeform 1586"/>
            <p:cNvSpPr>
              <a:spLocks/>
            </p:cNvSpPr>
            <p:nvPr/>
          </p:nvSpPr>
          <p:spPr bwMode="auto">
            <a:xfrm>
              <a:off x="1860" y="2034"/>
              <a:ext cx="78" cy="72"/>
            </a:xfrm>
            <a:custGeom>
              <a:avLst/>
              <a:gdLst>
                <a:gd name="T0" fmla="*/ 72 w 78"/>
                <a:gd name="T1" fmla="*/ 72 h 72"/>
                <a:gd name="T2" fmla="*/ 0 w 78"/>
                <a:gd name="T3" fmla="*/ 60 h 72"/>
                <a:gd name="T4" fmla="*/ 6 w 78"/>
                <a:gd name="T5" fmla="*/ 54 h 72"/>
                <a:gd name="T6" fmla="*/ 12 w 78"/>
                <a:gd name="T7" fmla="*/ 48 h 72"/>
                <a:gd name="T8" fmla="*/ 12 w 78"/>
                <a:gd name="T9" fmla="*/ 42 h 72"/>
                <a:gd name="T10" fmla="*/ 18 w 78"/>
                <a:gd name="T11" fmla="*/ 36 h 72"/>
                <a:gd name="T12" fmla="*/ 18 w 78"/>
                <a:gd name="T13" fmla="*/ 30 h 72"/>
                <a:gd name="T14" fmla="*/ 30 w 78"/>
                <a:gd name="T15" fmla="*/ 24 h 72"/>
                <a:gd name="T16" fmla="*/ 30 w 78"/>
                <a:gd name="T17" fmla="*/ 18 h 72"/>
                <a:gd name="T18" fmla="*/ 36 w 78"/>
                <a:gd name="T19" fmla="*/ 18 h 72"/>
                <a:gd name="T20" fmla="*/ 36 w 78"/>
                <a:gd name="T21" fmla="*/ 6 h 72"/>
                <a:gd name="T22" fmla="*/ 42 w 78"/>
                <a:gd name="T23" fmla="*/ 0 h 72"/>
                <a:gd name="T24" fmla="*/ 78 w 78"/>
                <a:gd name="T25" fmla="*/ 6 h 72"/>
                <a:gd name="T26" fmla="*/ 78 w 78"/>
                <a:gd name="T27" fmla="*/ 30 h 72"/>
                <a:gd name="T28" fmla="*/ 72 w 78"/>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72">
                  <a:moveTo>
                    <a:pt x="72" y="72"/>
                  </a:moveTo>
                  <a:lnTo>
                    <a:pt x="0" y="60"/>
                  </a:lnTo>
                  <a:lnTo>
                    <a:pt x="6" y="54"/>
                  </a:lnTo>
                  <a:lnTo>
                    <a:pt x="12" y="48"/>
                  </a:lnTo>
                  <a:lnTo>
                    <a:pt x="12" y="42"/>
                  </a:lnTo>
                  <a:lnTo>
                    <a:pt x="18" y="36"/>
                  </a:lnTo>
                  <a:lnTo>
                    <a:pt x="18" y="30"/>
                  </a:lnTo>
                  <a:lnTo>
                    <a:pt x="30" y="24"/>
                  </a:lnTo>
                  <a:lnTo>
                    <a:pt x="30" y="18"/>
                  </a:lnTo>
                  <a:lnTo>
                    <a:pt x="36" y="18"/>
                  </a:lnTo>
                  <a:lnTo>
                    <a:pt x="36" y="6"/>
                  </a:lnTo>
                  <a:lnTo>
                    <a:pt x="42" y="0"/>
                  </a:lnTo>
                  <a:lnTo>
                    <a:pt x="78" y="6"/>
                  </a:lnTo>
                  <a:lnTo>
                    <a:pt x="78" y="30"/>
                  </a:lnTo>
                  <a:lnTo>
                    <a:pt x="72" y="7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59" name="Freeform 1587"/>
            <p:cNvSpPr>
              <a:spLocks/>
            </p:cNvSpPr>
            <p:nvPr/>
          </p:nvSpPr>
          <p:spPr bwMode="auto">
            <a:xfrm>
              <a:off x="4296" y="1950"/>
              <a:ext cx="36" cy="18"/>
            </a:xfrm>
            <a:custGeom>
              <a:avLst/>
              <a:gdLst>
                <a:gd name="T0" fmla="*/ 36 w 36"/>
                <a:gd name="T1" fmla="*/ 12 h 18"/>
                <a:gd name="T2" fmla="*/ 30 w 36"/>
                <a:gd name="T3" fmla="*/ 12 h 18"/>
                <a:gd name="T4" fmla="*/ 24 w 36"/>
                <a:gd name="T5" fmla="*/ 18 h 18"/>
                <a:gd name="T6" fmla="*/ 30 w 36"/>
                <a:gd name="T7" fmla="*/ 18 h 18"/>
                <a:gd name="T8" fmla="*/ 24 w 36"/>
                <a:gd name="T9" fmla="*/ 18 h 18"/>
                <a:gd name="T10" fmla="*/ 18 w 36"/>
                <a:gd name="T11" fmla="*/ 18 h 18"/>
                <a:gd name="T12" fmla="*/ 12 w 36"/>
                <a:gd name="T13" fmla="*/ 18 h 18"/>
                <a:gd name="T14" fmla="*/ 6 w 36"/>
                <a:gd name="T15" fmla="*/ 18 h 18"/>
                <a:gd name="T16" fmla="*/ 6 w 36"/>
                <a:gd name="T17" fmla="*/ 12 h 18"/>
                <a:gd name="T18" fmla="*/ 0 w 36"/>
                <a:gd name="T19" fmla="*/ 12 h 18"/>
                <a:gd name="T20" fmla="*/ 0 w 36"/>
                <a:gd name="T21" fmla="*/ 6 h 18"/>
                <a:gd name="T22" fmla="*/ 6 w 36"/>
                <a:gd name="T23" fmla="*/ 6 h 18"/>
                <a:gd name="T24" fmla="*/ 6 w 36"/>
                <a:gd name="T25" fmla="*/ 0 h 18"/>
                <a:gd name="T26" fmla="*/ 12 w 36"/>
                <a:gd name="T27" fmla="*/ 0 h 18"/>
                <a:gd name="T28" fmla="*/ 12 w 36"/>
                <a:gd name="T29" fmla="*/ 6 h 18"/>
                <a:gd name="T30" fmla="*/ 18 w 36"/>
                <a:gd name="T31" fmla="*/ 6 h 18"/>
                <a:gd name="T32" fmla="*/ 18 w 36"/>
                <a:gd name="T33" fmla="*/ 0 h 18"/>
                <a:gd name="T34" fmla="*/ 18 w 36"/>
                <a:gd name="T35" fmla="*/ 6 h 18"/>
                <a:gd name="T36" fmla="*/ 18 w 36"/>
                <a:gd name="T37" fmla="*/ 0 h 18"/>
                <a:gd name="T38" fmla="*/ 24 w 36"/>
                <a:gd name="T39" fmla="*/ 0 h 18"/>
                <a:gd name="T40" fmla="*/ 24 w 36"/>
                <a:gd name="T41" fmla="*/ 6 h 18"/>
                <a:gd name="T42" fmla="*/ 24 w 36"/>
                <a:gd name="T43" fmla="*/ 0 h 18"/>
                <a:gd name="T44" fmla="*/ 24 w 36"/>
                <a:gd name="T45" fmla="*/ 6 h 18"/>
                <a:gd name="T46" fmla="*/ 30 w 36"/>
                <a:gd name="T47" fmla="*/ 6 h 18"/>
                <a:gd name="T48" fmla="*/ 30 w 36"/>
                <a:gd name="T49" fmla="*/ 0 h 18"/>
                <a:gd name="T50" fmla="*/ 30 w 36"/>
                <a:gd name="T51" fmla="*/ 6 h 18"/>
                <a:gd name="T52" fmla="*/ 36 w 36"/>
                <a:gd name="T5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18">
                  <a:moveTo>
                    <a:pt x="36" y="12"/>
                  </a:moveTo>
                  <a:lnTo>
                    <a:pt x="30" y="12"/>
                  </a:lnTo>
                  <a:lnTo>
                    <a:pt x="24" y="18"/>
                  </a:lnTo>
                  <a:lnTo>
                    <a:pt x="30" y="18"/>
                  </a:lnTo>
                  <a:lnTo>
                    <a:pt x="24" y="18"/>
                  </a:lnTo>
                  <a:lnTo>
                    <a:pt x="18" y="18"/>
                  </a:lnTo>
                  <a:lnTo>
                    <a:pt x="12" y="18"/>
                  </a:lnTo>
                  <a:lnTo>
                    <a:pt x="6" y="18"/>
                  </a:lnTo>
                  <a:lnTo>
                    <a:pt x="6" y="12"/>
                  </a:lnTo>
                  <a:lnTo>
                    <a:pt x="0" y="12"/>
                  </a:lnTo>
                  <a:lnTo>
                    <a:pt x="0" y="6"/>
                  </a:lnTo>
                  <a:lnTo>
                    <a:pt x="6" y="6"/>
                  </a:lnTo>
                  <a:lnTo>
                    <a:pt x="6" y="0"/>
                  </a:lnTo>
                  <a:lnTo>
                    <a:pt x="12" y="0"/>
                  </a:lnTo>
                  <a:lnTo>
                    <a:pt x="12" y="6"/>
                  </a:lnTo>
                  <a:lnTo>
                    <a:pt x="18" y="6"/>
                  </a:lnTo>
                  <a:lnTo>
                    <a:pt x="18" y="0"/>
                  </a:lnTo>
                  <a:lnTo>
                    <a:pt x="18" y="6"/>
                  </a:lnTo>
                  <a:lnTo>
                    <a:pt x="18" y="0"/>
                  </a:lnTo>
                  <a:lnTo>
                    <a:pt x="24" y="0"/>
                  </a:lnTo>
                  <a:lnTo>
                    <a:pt x="24" y="6"/>
                  </a:lnTo>
                  <a:lnTo>
                    <a:pt x="24" y="0"/>
                  </a:lnTo>
                  <a:lnTo>
                    <a:pt x="24" y="6"/>
                  </a:lnTo>
                  <a:lnTo>
                    <a:pt x="30" y="6"/>
                  </a:lnTo>
                  <a:lnTo>
                    <a:pt x="30" y="0"/>
                  </a:lnTo>
                  <a:lnTo>
                    <a:pt x="30" y="6"/>
                  </a:lnTo>
                  <a:lnTo>
                    <a:pt x="36"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60" name="Freeform 1588"/>
            <p:cNvSpPr>
              <a:spLocks/>
            </p:cNvSpPr>
            <p:nvPr/>
          </p:nvSpPr>
          <p:spPr bwMode="auto">
            <a:xfrm>
              <a:off x="870" y="1854"/>
              <a:ext cx="96" cy="72"/>
            </a:xfrm>
            <a:custGeom>
              <a:avLst/>
              <a:gdLst>
                <a:gd name="T0" fmla="*/ 0 w 96"/>
                <a:gd name="T1" fmla="*/ 48 h 72"/>
                <a:gd name="T2" fmla="*/ 0 w 96"/>
                <a:gd name="T3" fmla="*/ 42 h 72"/>
                <a:gd name="T4" fmla="*/ 0 w 96"/>
                <a:gd name="T5" fmla="*/ 36 h 72"/>
                <a:gd name="T6" fmla="*/ 6 w 96"/>
                <a:gd name="T7" fmla="*/ 36 h 72"/>
                <a:gd name="T8" fmla="*/ 0 w 96"/>
                <a:gd name="T9" fmla="*/ 36 h 72"/>
                <a:gd name="T10" fmla="*/ 6 w 96"/>
                <a:gd name="T11" fmla="*/ 30 h 72"/>
                <a:gd name="T12" fmla="*/ 30 w 96"/>
                <a:gd name="T13" fmla="*/ 18 h 72"/>
                <a:gd name="T14" fmla="*/ 30 w 96"/>
                <a:gd name="T15" fmla="*/ 12 h 72"/>
                <a:gd name="T16" fmla="*/ 78 w 96"/>
                <a:gd name="T17" fmla="*/ 0 h 72"/>
                <a:gd name="T18" fmla="*/ 84 w 96"/>
                <a:gd name="T19" fmla="*/ 12 h 72"/>
                <a:gd name="T20" fmla="*/ 84 w 96"/>
                <a:gd name="T21" fmla="*/ 18 h 72"/>
                <a:gd name="T22" fmla="*/ 84 w 96"/>
                <a:gd name="T23" fmla="*/ 24 h 72"/>
                <a:gd name="T24" fmla="*/ 84 w 96"/>
                <a:gd name="T25" fmla="*/ 36 h 72"/>
                <a:gd name="T26" fmla="*/ 84 w 96"/>
                <a:gd name="T27" fmla="*/ 42 h 72"/>
                <a:gd name="T28" fmla="*/ 90 w 96"/>
                <a:gd name="T29" fmla="*/ 42 h 72"/>
                <a:gd name="T30" fmla="*/ 96 w 96"/>
                <a:gd name="T31" fmla="*/ 42 h 72"/>
                <a:gd name="T32" fmla="*/ 96 w 96"/>
                <a:gd name="T33" fmla="*/ 48 h 72"/>
                <a:gd name="T34" fmla="*/ 90 w 96"/>
                <a:gd name="T35" fmla="*/ 48 h 72"/>
                <a:gd name="T36" fmla="*/ 84 w 96"/>
                <a:gd name="T37" fmla="*/ 48 h 72"/>
                <a:gd name="T38" fmla="*/ 78 w 96"/>
                <a:gd name="T39" fmla="*/ 48 h 72"/>
                <a:gd name="T40" fmla="*/ 72 w 96"/>
                <a:gd name="T41" fmla="*/ 48 h 72"/>
                <a:gd name="T42" fmla="*/ 60 w 96"/>
                <a:gd name="T43" fmla="*/ 48 h 72"/>
                <a:gd name="T44" fmla="*/ 54 w 96"/>
                <a:gd name="T45" fmla="*/ 54 h 72"/>
                <a:gd name="T46" fmla="*/ 18 w 96"/>
                <a:gd name="T47" fmla="*/ 72 h 72"/>
                <a:gd name="T48" fmla="*/ 0 w 96"/>
                <a:gd name="T49" fmla="*/ 60 h 72"/>
                <a:gd name="T50" fmla="*/ 0 w 96"/>
                <a:gd name="T51" fmla="*/ 54 h 72"/>
                <a:gd name="T52" fmla="*/ 0 w 96"/>
                <a:gd name="T53"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72">
                  <a:moveTo>
                    <a:pt x="0" y="48"/>
                  </a:moveTo>
                  <a:lnTo>
                    <a:pt x="0" y="42"/>
                  </a:lnTo>
                  <a:lnTo>
                    <a:pt x="0" y="36"/>
                  </a:lnTo>
                  <a:lnTo>
                    <a:pt x="6" y="36"/>
                  </a:lnTo>
                  <a:lnTo>
                    <a:pt x="0" y="36"/>
                  </a:lnTo>
                  <a:lnTo>
                    <a:pt x="6" y="30"/>
                  </a:lnTo>
                  <a:lnTo>
                    <a:pt x="30" y="18"/>
                  </a:lnTo>
                  <a:lnTo>
                    <a:pt x="30" y="12"/>
                  </a:lnTo>
                  <a:lnTo>
                    <a:pt x="78" y="0"/>
                  </a:lnTo>
                  <a:lnTo>
                    <a:pt x="84" y="12"/>
                  </a:lnTo>
                  <a:lnTo>
                    <a:pt x="84" y="18"/>
                  </a:lnTo>
                  <a:lnTo>
                    <a:pt x="84" y="24"/>
                  </a:lnTo>
                  <a:lnTo>
                    <a:pt x="84" y="36"/>
                  </a:lnTo>
                  <a:lnTo>
                    <a:pt x="84" y="42"/>
                  </a:lnTo>
                  <a:lnTo>
                    <a:pt x="90" y="42"/>
                  </a:lnTo>
                  <a:lnTo>
                    <a:pt x="96" y="42"/>
                  </a:lnTo>
                  <a:lnTo>
                    <a:pt x="96" y="48"/>
                  </a:lnTo>
                  <a:lnTo>
                    <a:pt x="90" y="48"/>
                  </a:lnTo>
                  <a:lnTo>
                    <a:pt x="84" y="48"/>
                  </a:lnTo>
                  <a:lnTo>
                    <a:pt x="78" y="48"/>
                  </a:lnTo>
                  <a:lnTo>
                    <a:pt x="72" y="48"/>
                  </a:lnTo>
                  <a:lnTo>
                    <a:pt x="60" y="48"/>
                  </a:lnTo>
                  <a:lnTo>
                    <a:pt x="54" y="54"/>
                  </a:lnTo>
                  <a:lnTo>
                    <a:pt x="18" y="72"/>
                  </a:lnTo>
                  <a:lnTo>
                    <a:pt x="0" y="60"/>
                  </a:lnTo>
                  <a:lnTo>
                    <a:pt x="0" y="54"/>
                  </a:lnTo>
                  <a:lnTo>
                    <a:pt x="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61" name="Freeform 1589"/>
            <p:cNvSpPr>
              <a:spLocks/>
            </p:cNvSpPr>
            <p:nvPr/>
          </p:nvSpPr>
          <p:spPr bwMode="auto">
            <a:xfrm>
              <a:off x="3564" y="2058"/>
              <a:ext cx="48" cy="30"/>
            </a:xfrm>
            <a:custGeom>
              <a:avLst/>
              <a:gdLst>
                <a:gd name="T0" fmla="*/ 42 w 48"/>
                <a:gd name="T1" fmla="*/ 24 h 30"/>
                <a:gd name="T2" fmla="*/ 18 w 48"/>
                <a:gd name="T3" fmla="*/ 30 h 30"/>
                <a:gd name="T4" fmla="*/ 18 w 48"/>
                <a:gd name="T5" fmla="*/ 24 h 30"/>
                <a:gd name="T6" fmla="*/ 6 w 48"/>
                <a:gd name="T7" fmla="*/ 24 h 30"/>
                <a:gd name="T8" fmla="*/ 0 w 48"/>
                <a:gd name="T9" fmla="*/ 12 h 30"/>
                <a:gd name="T10" fmla="*/ 0 w 48"/>
                <a:gd name="T11" fmla="*/ 6 h 30"/>
                <a:gd name="T12" fmla="*/ 6 w 48"/>
                <a:gd name="T13" fmla="*/ 6 h 30"/>
                <a:gd name="T14" fmla="*/ 12 w 48"/>
                <a:gd name="T15" fmla="*/ 6 h 30"/>
                <a:gd name="T16" fmla="*/ 12 w 48"/>
                <a:gd name="T17" fmla="*/ 0 h 30"/>
                <a:gd name="T18" fmla="*/ 12 w 48"/>
                <a:gd name="T19" fmla="*/ 6 h 30"/>
                <a:gd name="T20" fmla="*/ 18 w 48"/>
                <a:gd name="T21" fmla="*/ 6 h 30"/>
                <a:gd name="T22" fmla="*/ 24 w 48"/>
                <a:gd name="T23" fmla="*/ 6 h 30"/>
                <a:gd name="T24" fmla="*/ 24 w 48"/>
                <a:gd name="T25" fmla="*/ 0 h 30"/>
                <a:gd name="T26" fmla="*/ 30 w 48"/>
                <a:gd name="T27" fmla="*/ 0 h 30"/>
                <a:gd name="T28" fmla="*/ 36 w 48"/>
                <a:gd name="T29" fmla="*/ 6 h 30"/>
                <a:gd name="T30" fmla="*/ 42 w 48"/>
                <a:gd name="T31" fmla="*/ 6 h 30"/>
                <a:gd name="T32" fmla="*/ 48 w 48"/>
                <a:gd name="T33" fmla="*/ 12 h 30"/>
                <a:gd name="T34" fmla="*/ 48 w 48"/>
                <a:gd name="T35" fmla="*/ 18 h 30"/>
                <a:gd name="T36" fmla="*/ 48 w 48"/>
                <a:gd name="T37" fmla="*/ 24 h 30"/>
                <a:gd name="T38" fmla="*/ 48 w 48"/>
                <a:gd name="T39" fmla="*/ 30 h 30"/>
                <a:gd name="T40" fmla="*/ 42 w 48"/>
                <a:gd name="T4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0">
                  <a:moveTo>
                    <a:pt x="42" y="24"/>
                  </a:moveTo>
                  <a:lnTo>
                    <a:pt x="18" y="30"/>
                  </a:lnTo>
                  <a:lnTo>
                    <a:pt x="18" y="24"/>
                  </a:lnTo>
                  <a:lnTo>
                    <a:pt x="6" y="24"/>
                  </a:lnTo>
                  <a:lnTo>
                    <a:pt x="0" y="12"/>
                  </a:lnTo>
                  <a:lnTo>
                    <a:pt x="0" y="6"/>
                  </a:lnTo>
                  <a:lnTo>
                    <a:pt x="6" y="6"/>
                  </a:lnTo>
                  <a:lnTo>
                    <a:pt x="12" y="6"/>
                  </a:lnTo>
                  <a:lnTo>
                    <a:pt x="12" y="0"/>
                  </a:lnTo>
                  <a:lnTo>
                    <a:pt x="12" y="6"/>
                  </a:lnTo>
                  <a:lnTo>
                    <a:pt x="18" y="6"/>
                  </a:lnTo>
                  <a:lnTo>
                    <a:pt x="24" y="6"/>
                  </a:lnTo>
                  <a:lnTo>
                    <a:pt x="24" y="0"/>
                  </a:lnTo>
                  <a:lnTo>
                    <a:pt x="30" y="0"/>
                  </a:lnTo>
                  <a:lnTo>
                    <a:pt x="36" y="6"/>
                  </a:lnTo>
                  <a:lnTo>
                    <a:pt x="42" y="6"/>
                  </a:lnTo>
                  <a:lnTo>
                    <a:pt x="48" y="12"/>
                  </a:lnTo>
                  <a:lnTo>
                    <a:pt x="48" y="18"/>
                  </a:lnTo>
                  <a:lnTo>
                    <a:pt x="48" y="24"/>
                  </a:lnTo>
                  <a:lnTo>
                    <a:pt x="48" y="30"/>
                  </a:lnTo>
                  <a:lnTo>
                    <a:pt x="4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62" name="Freeform 1590"/>
            <p:cNvSpPr>
              <a:spLocks/>
            </p:cNvSpPr>
            <p:nvPr/>
          </p:nvSpPr>
          <p:spPr bwMode="auto">
            <a:xfrm>
              <a:off x="4098" y="1986"/>
              <a:ext cx="48" cy="60"/>
            </a:xfrm>
            <a:custGeom>
              <a:avLst/>
              <a:gdLst>
                <a:gd name="T0" fmla="*/ 36 w 48"/>
                <a:gd name="T1" fmla="*/ 54 h 60"/>
                <a:gd name="T2" fmla="*/ 30 w 48"/>
                <a:gd name="T3" fmla="*/ 54 h 60"/>
                <a:gd name="T4" fmla="*/ 36 w 48"/>
                <a:gd name="T5" fmla="*/ 54 h 60"/>
                <a:gd name="T6" fmla="*/ 30 w 48"/>
                <a:gd name="T7" fmla="*/ 60 h 60"/>
                <a:gd name="T8" fmla="*/ 24 w 48"/>
                <a:gd name="T9" fmla="*/ 54 h 60"/>
                <a:gd name="T10" fmla="*/ 18 w 48"/>
                <a:gd name="T11" fmla="*/ 54 h 60"/>
                <a:gd name="T12" fmla="*/ 18 w 48"/>
                <a:gd name="T13" fmla="*/ 48 h 60"/>
                <a:gd name="T14" fmla="*/ 12 w 48"/>
                <a:gd name="T15" fmla="*/ 48 h 60"/>
                <a:gd name="T16" fmla="*/ 12 w 48"/>
                <a:gd name="T17" fmla="*/ 42 h 60"/>
                <a:gd name="T18" fmla="*/ 6 w 48"/>
                <a:gd name="T19" fmla="*/ 42 h 60"/>
                <a:gd name="T20" fmla="*/ 0 w 48"/>
                <a:gd name="T21" fmla="*/ 42 h 60"/>
                <a:gd name="T22" fmla="*/ 0 w 48"/>
                <a:gd name="T23" fmla="*/ 36 h 60"/>
                <a:gd name="T24" fmla="*/ 0 w 48"/>
                <a:gd name="T25" fmla="*/ 30 h 60"/>
                <a:gd name="T26" fmla="*/ 6 w 48"/>
                <a:gd name="T27" fmla="*/ 30 h 60"/>
                <a:gd name="T28" fmla="*/ 0 w 48"/>
                <a:gd name="T29" fmla="*/ 24 h 60"/>
                <a:gd name="T30" fmla="*/ 12 w 48"/>
                <a:gd name="T31" fmla="*/ 12 h 60"/>
                <a:gd name="T32" fmla="*/ 12 w 48"/>
                <a:gd name="T33" fmla="*/ 18 h 60"/>
                <a:gd name="T34" fmla="*/ 18 w 48"/>
                <a:gd name="T35" fmla="*/ 18 h 60"/>
                <a:gd name="T36" fmla="*/ 18 w 48"/>
                <a:gd name="T37" fmla="*/ 12 h 60"/>
                <a:gd name="T38" fmla="*/ 24 w 48"/>
                <a:gd name="T39" fmla="*/ 6 h 60"/>
                <a:gd name="T40" fmla="*/ 24 w 48"/>
                <a:gd name="T41" fmla="*/ 0 h 60"/>
                <a:gd name="T42" fmla="*/ 30 w 48"/>
                <a:gd name="T43" fmla="*/ 0 h 60"/>
                <a:gd name="T44" fmla="*/ 36 w 48"/>
                <a:gd name="T45" fmla="*/ 6 h 60"/>
                <a:gd name="T46" fmla="*/ 42 w 48"/>
                <a:gd name="T47" fmla="*/ 6 h 60"/>
                <a:gd name="T48" fmla="*/ 48 w 48"/>
                <a:gd name="T49" fmla="*/ 6 h 60"/>
                <a:gd name="T50" fmla="*/ 48 w 48"/>
                <a:gd name="T51" fmla="*/ 12 h 60"/>
                <a:gd name="T52" fmla="*/ 42 w 48"/>
                <a:gd name="T53" fmla="*/ 12 h 60"/>
                <a:gd name="T54" fmla="*/ 48 w 48"/>
                <a:gd name="T55" fmla="*/ 12 h 60"/>
                <a:gd name="T56" fmla="*/ 36 w 48"/>
                <a:gd name="T57"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60">
                  <a:moveTo>
                    <a:pt x="36" y="54"/>
                  </a:moveTo>
                  <a:lnTo>
                    <a:pt x="30" y="54"/>
                  </a:lnTo>
                  <a:lnTo>
                    <a:pt x="36" y="54"/>
                  </a:lnTo>
                  <a:lnTo>
                    <a:pt x="30" y="60"/>
                  </a:lnTo>
                  <a:lnTo>
                    <a:pt x="24" y="54"/>
                  </a:lnTo>
                  <a:lnTo>
                    <a:pt x="18" y="54"/>
                  </a:lnTo>
                  <a:lnTo>
                    <a:pt x="18" y="48"/>
                  </a:lnTo>
                  <a:lnTo>
                    <a:pt x="12" y="48"/>
                  </a:lnTo>
                  <a:lnTo>
                    <a:pt x="12" y="42"/>
                  </a:lnTo>
                  <a:lnTo>
                    <a:pt x="6" y="42"/>
                  </a:lnTo>
                  <a:lnTo>
                    <a:pt x="0" y="42"/>
                  </a:lnTo>
                  <a:lnTo>
                    <a:pt x="0" y="36"/>
                  </a:lnTo>
                  <a:lnTo>
                    <a:pt x="0" y="30"/>
                  </a:lnTo>
                  <a:lnTo>
                    <a:pt x="6" y="30"/>
                  </a:lnTo>
                  <a:lnTo>
                    <a:pt x="0" y="24"/>
                  </a:lnTo>
                  <a:lnTo>
                    <a:pt x="12" y="12"/>
                  </a:lnTo>
                  <a:lnTo>
                    <a:pt x="12" y="18"/>
                  </a:lnTo>
                  <a:lnTo>
                    <a:pt x="18" y="18"/>
                  </a:lnTo>
                  <a:lnTo>
                    <a:pt x="18" y="12"/>
                  </a:lnTo>
                  <a:lnTo>
                    <a:pt x="24" y="6"/>
                  </a:lnTo>
                  <a:lnTo>
                    <a:pt x="24" y="0"/>
                  </a:lnTo>
                  <a:lnTo>
                    <a:pt x="30" y="0"/>
                  </a:lnTo>
                  <a:lnTo>
                    <a:pt x="36" y="6"/>
                  </a:lnTo>
                  <a:lnTo>
                    <a:pt x="42" y="6"/>
                  </a:lnTo>
                  <a:lnTo>
                    <a:pt x="48" y="6"/>
                  </a:lnTo>
                  <a:lnTo>
                    <a:pt x="48" y="12"/>
                  </a:lnTo>
                  <a:lnTo>
                    <a:pt x="42" y="12"/>
                  </a:lnTo>
                  <a:lnTo>
                    <a:pt x="48" y="12"/>
                  </a:lnTo>
                  <a:lnTo>
                    <a:pt x="36"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63" name="Freeform 1591"/>
            <p:cNvSpPr>
              <a:spLocks/>
            </p:cNvSpPr>
            <p:nvPr/>
          </p:nvSpPr>
          <p:spPr bwMode="auto">
            <a:xfrm>
              <a:off x="1422" y="1962"/>
              <a:ext cx="96" cy="78"/>
            </a:xfrm>
            <a:custGeom>
              <a:avLst/>
              <a:gdLst>
                <a:gd name="T0" fmla="*/ 90 w 96"/>
                <a:gd name="T1" fmla="*/ 78 h 78"/>
                <a:gd name="T2" fmla="*/ 0 w 96"/>
                <a:gd name="T3" fmla="*/ 60 h 78"/>
                <a:gd name="T4" fmla="*/ 12 w 96"/>
                <a:gd name="T5" fmla="*/ 0 h 78"/>
                <a:gd name="T6" fmla="*/ 48 w 96"/>
                <a:gd name="T7" fmla="*/ 12 h 78"/>
                <a:gd name="T8" fmla="*/ 48 w 96"/>
                <a:gd name="T9" fmla="*/ 6 h 78"/>
                <a:gd name="T10" fmla="*/ 54 w 96"/>
                <a:gd name="T11" fmla="*/ 12 h 78"/>
                <a:gd name="T12" fmla="*/ 54 w 96"/>
                <a:gd name="T13" fmla="*/ 18 h 78"/>
                <a:gd name="T14" fmla="*/ 72 w 96"/>
                <a:gd name="T15" fmla="*/ 24 h 78"/>
                <a:gd name="T16" fmla="*/ 66 w 96"/>
                <a:gd name="T17" fmla="*/ 24 h 78"/>
                <a:gd name="T18" fmla="*/ 78 w 96"/>
                <a:gd name="T19" fmla="*/ 30 h 78"/>
                <a:gd name="T20" fmla="*/ 84 w 96"/>
                <a:gd name="T21" fmla="*/ 30 h 78"/>
                <a:gd name="T22" fmla="*/ 96 w 96"/>
                <a:gd name="T23" fmla="*/ 30 h 78"/>
                <a:gd name="T24" fmla="*/ 90 w 96"/>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78">
                  <a:moveTo>
                    <a:pt x="90" y="78"/>
                  </a:moveTo>
                  <a:lnTo>
                    <a:pt x="0" y="60"/>
                  </a:lnTo>
                  <a:lnTo>
                    <a:pt x="12" y="0"/>
                  </a:lnTo>
                  <a:lnTo>
                    <a:pt x="48" y="12"/>
                  </a:lnTo>
                  <a:lnTo>
                    <a:pt x="48" y="6"/>
                  </a:lnTo>
                  <a:lnTo>
                    <a:pt x="54" y="12"/>
                  </a:lnTo>
                  <a:lnTo>
                    <a:pt x="54" y="18"/>
                  </a:lnTo>
                  <a:lnTo>
                    <a:pt x="72" y="24"/>
                  </a:lnTo>
                  <a:lnTo>
                    <a:pt x="66" y="24"/>
                  </a:lnTo>
                  <a:lnTo>
                    <a:pt x="78" y="30"/>
                  </a:lnTo>
                  <a:lnTo>
                    <a:pt x="84" y="30"/>
                  </a:lnTo>
                  <a:lnTo>
                    <a:pt x="96" y="30"/>
                  </a:lnTo>
                  <a:lnTo>
                    <a:pt x="90" y="7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64" name="Freeform 1592"/>
            <p:cNvSpPr>
              <a:spLocks/>
            </p:cNvSpPr>
            <p:nvPr/>
          </p:nvSpPr>
          <p:spPr bwMode="auto">
            <a:xfrm>
              <a:off x="3426" y="2070"/>
              <a:ext cx="30" cy="24"/>
            </a:xfrm>
            <a:custGeom>
              <a:avLst/>
              <a:gdLst>
                <a:gd name="T0" fmla="*/ 0 w 30"/>
                <a:gd name="T1" fmla="*/ 24 h 24"/>
                <a:gd name="T2" fmla="*/ 0 w 30"/>
                <a:gd name="T3" fmla="*/ 6 h 24"/>
                <a:gd name="T4" fmla="*/ 6 w 30"/>
                <a:gd name="T5" fmla="*/ 6 h 24"/>
                <a:gd name="T6" fmla="*/ 18 w 30"/>
                <a:gd name="T7" fmla="*/ 0 h 24"/>
                <a:gd name="T8" fmla="*/ 24 w 30"/>
                <a:gd name="T9" fmla="*/ 6 h 24"/>
                <a:gd name="T10" fmla="*/ 30 w 30"/>
                <a:gd name="T11" fmla="*/ 12 h 24"/>
                <a:gd name="T12" fmla="*/ 12 w 30"/>
                <a:gd name="T13" fmla="*/ 18 h 24"/>
                <a:gd name="T14" fmla="*/ 6 w 30"/>
                <a:gd name="T15" fmla="*/ 24 h 24"/>
                <a:gd name="T16" fmla="*/ 0 w 30"/>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0" y="24"/>
                  </a:moveTo>
                  <a:lnTo>
                    <a:pt x="0" y="6"/>
                  </a:lnTo>
                  <a:lnTo>
                    <a:pt x="6" y="6"/>
                  </a:lnTo>
                  <a:lnTo>
                    <a:pt x="18" y="0"/>
                  </a:lnTo>
                  <a:lnTo>
                    <a:pt x="24" y="6"/>
                  </a:lnTo>
                  <a:lnTo>
                    <a:pt x="30" y="12"/>
                  </a:lnTo>
                  <a:lnTo>
                    <a:pt x="12" y="18"/>
                  </a:lnTo>
                  <a:lnTo>
                    <a:pt x="6" y="24"/>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65" name="Freeform 1593"/>
            <p:cNvSpPr>
              <a:spLocks/>
            </p:cNvSpPr>
            <p:nvPr/>
          </p:nvSpPr>
          <p:spPr bwMode="auto">
            <a:xfrm>
              <a:off x="4266" y="1956"/>
              <a:ext cx="18" cy="18"/>
            </a:xfrm>
            <a:custGeom>
              <a:avLst/>
              <a:gdLst>
                <a:gd name="T0" fmla="*/ 18 w 18"/>
                <a:gd name="T1" fmla="*/ 18 h 18"/>
                <a:gd name="T2" fmla="*/ 12 w 18"/>
                <a:gd name="T3" fmla="*/ 18 h 18"/>
                <a:gd name="T4" fmla="*/ 6 w 18"/>
                <a:gd name="T5" fmla="*/ 12 h 18"/>
                <a:gd name="T6" fmla="*/ 0 w 18"/>
                <a:gd name="T7" fmla="*/ 12 h 18"/>
                <a:gd name="T8" fmla="*/ 0 w 18"/>
                <a:gd name="T9" fmla="*/ 6 h 18"/>
                <a:gd name="T10" fmla="*/ 6 w 18"/>
                <a:gd name="T11" fmla="*/ 6 h 18"/>
                <a:gd name="T12" fmla="*/ 6 w 18"/>
                <a:gd name="T13" fmla="*/ 0 h 18"/>
                <a:gd name="T14" fmla="*/ 12 w 18"/>
                <a:gd name="T15" fmla="*/ 0 h 18"/>
                <a:gd name="T16" fmla="*/ 12 w 18"/>
                <a:gd name="T17" fmla="*/ 6 h 18"/>
                <a:gd name="T18" fmla="*/ 18 w 18"/>
                <a:gd name="T19" fmla="*/ 6 h 18"/>
                <a:gd name="T20" fmla="*/ 18 w 18"/>
                <a:gd name="T21" fmla="*/ 12 h 18"/>
                <a:gd name="T22" fmla="*/ 12 w 18"/>
                <a:gd name="T23" fmla="*/ 12 h 18"/>
                <a:gd name="T24" fmla="*/ 18 w 18"/>
                <a:gd name="T25" fmla="*/ 12 h 18"/>
                <a:gd name="T26" fmla="*/ 18 w 18"/>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8">
                  <a:moveTo>
                    <a:pt x="18" y="18"/>
                  </a:moveTo>
                  <a:lnTo>
                    <a:pt x="12" y="18"/>
                  </a:lnTo>
                  <a:lnTo>
                    <a:pt x="6" y="12"/>
                  </a:lnTo>
                  <a:lnTo>
                    <a:pt x="0" y="12"/>
                  </a:lnTo>
                  <a:lnTo>
                    <a:pt x="0" y="6"/>
                  </a:lnTo>
                  <a:lnTo>
                    <a:pt x="6" y="6"/>
                  </a:lnTo>
                  <a:lnTo>
                    <a:pt x="6" y="0"/>
                  </a:lnTo>
                  <a:lnTo>
                    <a:pt x="12" y="0"/>
                  </a:lnTo>
                  <a:lnTo>
                    <a:pt x="12" y="6"/>
                  </a:lnTo>
                  <a:lnTo>
                    <a:pt x="18" y="6"/>
                  </a:lnTo>
                  <a:lnTo>
                    <a:pt x="18" y="12"/>
                  </a:lnTo>
                  <a:lnTo>
                    <a:pt x="12" y="12"/>
                  </a:lnTo>
                  <a:lnTo>
                    <a:pt x="18" y="12"/>
                  </a:lnTo>
                  <a:lnTo>
                    <a:pt x="18"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66" name="Freeform 1594"/>
            <p:cNvSpPr>
              <a:spLocks/>
            </p:cNvSpPr>
            <p:nvPr/>
          </p:nvSpPr>
          <p:spPr bwMode="auto">
            <a:xfrm>
              <a:off x="3402" y="2076"/>
              <a:ext cx="30" cy="54"/>
            </a:xfrm>
            <a:custGeom>
              <a:avLst/>
              <a:gdLst>
                <a:gd name="T0" fmla="*/ 24 w 30"/>
                <a:gd name="T1" fmla="*/ 54 h 54"/>
                <a:gd name="T2" fmla="*/ 24 w 30"/>
                <a:gd name="T3" fmla="*/ 42 h 54"/>
                <a:gd name="T4" fmla="*/ 6 w 30"/>
                <a:gd name="T5" fmla="*/ 24 h 54"/>
                <a:gd name="T6" fmla="*/ 0 w 30"/>
                <a:gd name="T7" fmla="*/ 0 h 54"/>
                <a:gd name="T8" fmla="*/ 24 w 30"/>
                <a:gd name="T9" fmla="*/ 0 h 54"/>
                <a:gd name="T10" fmla="*/ 24 w 30"/>
                <a:gd name="T11" fmla="*/ 18 h 54"/>
                <a:gd name="T12" fmla="*/ 18 w 30"/>
                <a:gd name="T13" fmla="*/ 30 h 54"/>
                <a:gd name="T14" fmla="*/ 24 w 30"/>
                <a:gd name="T15" fmla="*/ 36 h 54"/>
                <a:gd name="T16" fmla="*/ 30 w 30"/>
                <a:gd name="T17" fmla="*/ 42 h 54"/>
                <a:gd name="T18" fmla="*/ 24 w 30"/>
                <a:gd name="T19" fmla="*/ 48 h 54"/>
                <a:gd name="T20" fmla="*/ 24 w 30"/>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24" y="54"/>
                  </a:moveTo>
                  <a:lnTo>
                    <a:pt x="24" y="42"/>
                  </a:lnTo>
                  <a:lnTo>
                    <a:pt x="6" y="24"/>
                  </a:lnTo>
                  <a:lnTo>
                    <a:pt x="0" y="0"/>
                  </a:lnTo>
                  <a:lnTo>
                    <a:pt x="24" y="0"/>
                  </a:lnTo>
                  <a:lnTo>
                    <a:pt x="24" y="18"/>
                  </a:lnTo>
                  <a:lnTo>
                    <a:pt x="18" y="30"/>
                  </a:lnTo>
                  <a:lnTo>
                    <a:pt x="24" y="36"/>
                  </a:lnTo>
                  <a:lnTo>
                    <a:pt x="30" y="42"/>
                  </a:lnTo>
                  <a:lnTo>
                    <a:pt x="24" y="48"/>
                  </a:lnTo>
                  <a:lnTo>
                    <a:pt x="24"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67" name="Freeform 1595"/>
            <p:cNvSpPr>
              <a:spLocks/>
            </p:cNvSpPr>
            <p:nvPr/>
          </p:nvSpPr>
          <p:spPr bwMode="auto">
            <a:xfrm>
              <a:off x="3126" y="2094"/>
              <a:ext cx="48" cy="54"/>
            </a:xfrm>
            <a:custGeom>
              <a:avLst/>
              <a:gdLst>
                <a:gd name="T0" fmla="*/ 18 w 48"/>
                <a:gd name="T1" fmla="*/ 54 h 54"/>
                <a:gd name="T2" fmla="*/ 6 w 48"/>
                <a:gd name="T3" fmla="*/ 54 h 54"/>
                <a:gd name="T4" fmla="*/ 6 w 48"/>
                <a:gd name="T5" fmla="*/ 36 h 54"/>
                <a:gd name="T6" fmla="*/ 0 w 48"/>
                <a:gd name="T7" fmla="*/ 30 h 54"/>
                <a:gd name="T8" fmla="*/ 0 w 48"/>
                <a:gd name="T9" fmla="*/ 12 h 54"/>
                <a:gd name="T10" fmla="*/ 0 w 48"/>
                <a:gd name="T11" fmla="*/ 0 h 54"/>
                <a:gd name="T12" fmla="*/ 18 w 48"/>
                <a:gd name="T13" fmla="*/ 0 h 54"/>
                <a:gd name="T14" fmla="*/ 36 w 48"/>
                <a:gd name="T15" fmla="*/ 0 h 54"/>
                <a:gd name="T16" fmla="*/ 42 w 48"/>
                <a:gd name="T17" fmla="*/ 0 h 54"/>
                <a:gd name="T18" fmla="*/ 42 w 48"/>
                <a:gd name="T19" fmla="*/ 12 h 54"/>
                <a:gd name="T20" fmla="*/ 48 w 48"/>
                <a:gd name="T21" fmla="*/ 12 h 54"/>
                <a:gd name="T22" fmla="*/ 48 w 48"/>
                <a:gd name="T23" fmla="*/ 54 h 54"/>
                <a:gd name="T24" fmla="*/ 18 w 4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4">
                  <a:moveTo>
                    <a:pt x="18" y="54"/>
                  </a:moveTo>
                  <a:lnTo>
                    <a:pt x="6" y="54"/>
                  </a:lnTo>
                  <a:lnTo>
                    <a:pt x="6" y="36"/>
                  </a:lnTo>
                  <a:lnTo>
                    <a:pt x="0" y="30"/>
                  </a:lnTo>
                  <a:lnTo>
                    <a:pt x="0" y="12"/>
                  </a:lnTo>
                  <a:lnTo>
                    <a:pt x="0" y="0"/>
                  </a:lnTo>
                  <a:lnTo>
                    <a:pt x="18" y="0"/>
                  </a:lnTo>
                  <a:lnTo>
                    <a:pt x="36" y="0"/>
                  </a:lnTo>
                  <a:lnTo>
                    <a:pt x="42" y="0"/>
                  </a:lnTo>
                  <a:lnTo>
                    <a:pt x="42" y="12"/>
                  </a:lnTo>
                  <a:lnTo>
                    <a:pt x="48" y="12"/>
                  </a:lnTo>
                  <a:lnTo>
                    <a:pt x="48" y="54"/>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68" name="Freeform 1596"/>
            <p:cNvSpPr>
              <a:spLocks/>
            </p:cNvSpPr>
            <p:nvPr/>
          </p:nvSpPr>
          <p:spPr bwMode="auto">
            <a:xfrm>
              <a:off x="3342" y="2076"/>
              <a:ext cx="36" cy="30"/>
            </a:xfrm>
            <a:custGeom>
              <a:avLst/>
              <a:gdLst>
                <a:gd name="T0" fmla="*/ 6 w 36"/>
                <a:gd name="T1" fmla="*/ 30 h 30"/>
                <a:gd name="T2" fmla="*/ 6 w 36"/>
                <a:gd name="T3" fmla="*/ 24 h 30"/>
                <a:gd name="T4" fmla="*/ 6 w 36"/>
                <a:gd name="T5" fmla="*/ 18 h 30"/>
                <a:gd name="T6" fmla="*/ 0 w 36"/>
                <a:gd name="T7" fmla="*/ 18 h 30"/>
                <a:gd name="T8" fmla="*/ 0 w 36"/>
                <a:gd name="T9" fmla="*/ 6 h 30"/>
                <a:gd name="T10" fmla="*/ 6 w 36"/>
                <a:gd name="T11" fmla="*/ 6 h 30"/>
                <a:gd name="T12" fmla="*/ 30 w 36"/>
                <a:gd name="T13" fmla="*/ 0 h 30"/>
                <a:gd name="T14" fmla="*/ 36 w 36"/>
                <a:gd name="T15" fmla="*/ 0 h 30"/>
                <a:gd name="T16" fmla="*/ 36 w 36"/>
                <a:gd name="T17" fmla="*/ 30 h 30"/>
                <a:gd name="T18" fmla="*/ 24 w 36"/>
                <a:gd name="T19" fmla="*/ 30 h 30"/>
                <a:gd name="T20" fmla="*/ 6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6" y="30"/>
                  </a:moveTo>
                  <a:lnTo>
                    <a:pt x="6" y="24"/>
                  </a:lnTo>
                  <a:lnTo>
                    <a:pt x="6" y="18"/>
                  </a:lnTo>
                  <a:lnTo>
                    <a:pt x="0" y="18"/>
                  </a:lnTo>
                  <a:lnTo>
                    <a:pt x="0" y="6"/>
                  </a:lnTo>
                  <a:lnTo>
                    <a:pt x="6" y="6"/>
                  </a:lnTo>
                  <a:lnTo>
                    <a:pt x="30" y="0"/>
                  </a:lnTo>
                  <a:lnTo>
                    <a:pt x="36" y="0"/>
                  </a:lnTo>
                  <a:lnTo>
                    <a:pt x="36" y="30"/>
                  </a:lnTo>
                  <a:lnTo>
                    <a:pt x="24" y="30"/>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69" name="Freeform 1597"/>
            <p:cNvSpPr>
              <a:spLocks/>
            </p:cNvSpPr>
            <p:nvPr/>
          </p:nvSpPr>
          <p:spPr bwMode="auto">
            <a:xfrm>
              <a:off x="3378" y="2076"/>
              <a:ext cx="30" cy="30"/>
            </a:xfrm>
            <a:custGeom>
              <a:avLst/>
              <a:gdLst>
                <a:gd name="T0" fmla="*/ 12 w 30"/>
                <a:gd name="T1" fmla="*/ 30 h 30"/>
                <a:gd name="T2" fmla="*/ 6 w 30"/>
                <a:gd name="T3" fmla="*/ 30 h 30"/>
                <a:gd name="T4" fmla="*/ 0 w 30"/>
                <a:gd name="T5" fmla="*/ 30 h 30"/>
                <a:gd name="T6" fmla="*/ 0 w 30"/>
                <a:gd name="T7" fmla="*/ 0 h 30"/>
                <a:gd name="T8" fmla="*/ 24 w 30"/>
                <a:gd name="T9" fmla="*/ 0 h 30"/>
                <a:gd name="T10" fmla="*/ 30 w 30"/>
                <a:gd name="T11" fmla="*/ 24 h 30"/>
                <a:gd name="T12" fmla="*/ 12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12" y="30"/>
                  </a:moveTo>
                  <a:lnTo>
                    <a:pt x="6" y="30"/>
                  </a:lnTo>
                  <a:lnTo>
                    <a:pt x="0" y="30"/>
                  </a:lnTo>
                  <a:lnTo>
                    <a:pt x="0" y="0"/>
                  </a:lnTo>
                  <a:lnTo>
                    <a:pt x="24" y="0"/>
                  </a:lnTo>
                  <a:lnTo>
                    <a:pt x="30" y="24"/>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70" name="Freeform 1598"/>
            <p:cNvSpPr>
              <a:spLocks/>
            </p:cNvSpPr>
            <p:nvPr/>
          </p:nvSpPr>
          <p:spPr bwMode="auto">
            <a:xfrm>
              <a:off x="3198" y="2088"/>
              <a:ext cx="48" cy="54"/>
            </a:xfrm>
            <a:custGeom>
              <a:avLst/>
              <a:gdLst>
                <a:gd name="T0" fmla="*/ 48 w 48"/>
                <a:gd name="T1" fmla="*/ 30 h 54"/>
                <a:gd name="T2" fmla="*/ 48 w 48"/>
                <a:gd name="T3" fmla="*/ 42 h 54"/>
                <a:gd name="T4" fmla="*/ 48 w 48"/>
                <a:gd name="T5" fmla="*/ 48 h 54"/>
                <a:gd name="T6" fmla="*/ 48 w 48"/>
                <a:gd name="T7" fmla="*/ 54 h 54"/>
                <a:gd name="T8" fmla="*/ 30 w 48"/>
                <a:gd name="T9" fmla="*/ 54 h 54"/>
                <a:gd name="T10" fmla="*/ 30 w 48"/>
                <a:gd name="T11" fmla="*/ 48 h 54"/>
                <a:gd name="T12" fmla="*/ 24 w 48"/>
                <a:gd name="T13" fmla="*/ 48 h 54"/>
                <a:gd name="T14" fmla="*/ 24 w 48"/>
                <a:gd name="T15" fmla="*/ 42 h 54"/>
                <a:gd name="T16" fmla="*/ 18 w 48"/>
                <a:gd name="T17" fmla="*/ 42 h 54"/>
                <a:gd name="T18" fmla="*/ 18 w 48"/>
                <a:gd name="T19" fmla="*/ 36 h 54"/>
                <a:gd name="T20" fmla="*/ 18 w 48"/>
                <a:gd name="T21" fmla="*/ 30 h 54"/>
                <a:gd name="T22" fmla="*/ 12 w 48"/>
                <a:gd name="T23" fmla="*/ 30 h 54"/>
                <a:gd name="T24" fmla="*/ 12 w 48"/>
                <a:gd name="T25" fmla="*/ 18 h 54"/>
                <a:gd name="T26" fmla="*/ 12 w 48"/>
                <a:gd name="T27" fmla="*/ 12 h 54"/>
                <a:gd name="T28" fmla="*/ 6 w 48"/>
                <a:gd name="T29" fmla="*/ 12 h 54"/>
                <a:gd name="T30" fmla="*/ 0 w 48"/>
                <a:gd name="T31" fmla="*/ 0 h 54"/>
                <a:gd name="T32" fmla="*/ 12 w 48"/>
                <a:gd name="T33" fmla="*/ 0 h 54"/>
                <a:gd name="T34" fmla="*/ 18 w 48"/>
                <a:gd name="T35" fmla="*/ 0 h 54"/>
                <a:gd name="T36" fmla="*/ 30 w 48"/>
                <a:gd name="T37" fmla="*/ 0 h 54"/>
                <a:gd name="T38" fmla="*/ 42 w 48"/>
                <a:gd name="T39" fmla="*/ 0 h 54"/>
                <a:gd name="T40" fmla="*/ 48 w 48"/>
                <a:gd name="T41" fmla="*/ 24 h 54"/>
                <a:gd name="T42" fmla="*/ 48 w 48"/>
                <a:gd name="T43"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8" y="30"/>
                  </a:moveTo>
                  <a:lnTo>
                    <a:pt x="48" y="42"/>
                  </a:lnTo>
                  <a:lnTo>
                    <a:pt x="48" y="48"/>
                  </a:lnTo>
                  <a:lnTo>
                    <a:pt x="48" y="54"/>
                  </a:lnTo>
                  <a:lnTo>
                    <a:pt x="30" y="54"/>
                  </a:lnTo>
                  <a:lnTo>
                    <a:pt x="30" y="48"/>
                  </a:lnTo>
                  <a:lnTo>
                    <a:pt x="24" y="48"/>
                  </a:lnTo>
                  <a:lnTo>
                    <a:pt x="24" y="42"/>
                  </a:lnTo>
                  <a:lnTo>
                    <a:pt x="18" y="42"/>
                  </a:lnTo>
                  <a:lnTo>
                    <a:pt x="18" y="36"/>
                  </a:lnTo>
                  <a:lnTo>
                    <a:pt x="18" y="30"/>
                  </a:lnTo>
                  <a:lnTo>
                    <a:pt x="12" y="30"/>
                  </a:lnTo>
                  <a:lnTo>
                    <a:pt x="12" y="18"/>
                  </a:lnTo>
                  <a:lnTo>
                    <a:pt x="12" y="12"/>
                  </a:lnTo>
                  <a:lnTo>
                    <a:pt x="6" y="12"/>
                  </a:lnTo>
                  <a:lnTo>
                    <a:pt x="0" y="0"/>
                  </a:lnTo>
                  <a:lnTo>
                    <a:pt x="12" y="0"/>
                  </a:lnTo>
                  <a:lnTo>
                    <a:pt x="18" y="0"/>
                  </a:lnTo>
                  <a:lnTo>
                    <a:pt x="30" y="0"/>
                  </a:lnTo>
                  <a:lnTo>
                    <a:pt x="42" y="0"/>
                  </a:lnTo>
                  <a:lnTo>
                    <a:pt x="48" y="24"/>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71" name="Freeform 1599"/>
            <p:cNvSpPr>
              <a:spLocks/>
            </p:cNvSpPr>
            <p:nvPr/>
          </p:nvSpPr>
          <p:spPr bwMode="auto">
            <a:xfrm>
              <a:off x="2796" y="2100"/>
              <a:ext cx="42" cy="30"/>
            </a:xfrm>
            <a:custGeom>
              <a:avLst/>
              <a:gdLst>
                <a:gd name="T0" fmla="*/ 0 w 42"/>
                <a:gd name="T1" fmla="*/ 30 h 30"/>
                <a:gd name="T2" fmla="*/ 0 w 42"/>
                <a:gd name="T3" fmla="*/ 12 h 30"/>
                <a:gd name="T4" fmla="*/ 0 w 42"/>
                <a:gd name="T5" fmla="*/ 0 h 30"/>
                <a:gd name="T6" fmla="*/ 42 w 42"/>
                <a:gd name="T7" fmla="*/ 0 h 30"/>
                <a:gd name="T8" fmla="*/ 42 w 42"/>
                <a:gd name="T9" fmla="*/ 18 h 30"/>
                <a:gd name="T10" fmla="*/ 42 w 42"/>
                <a:gd name="T11" fmla="*/ 30 h 30"/>
                <a:gd name="T12" fmla="*/ 0 w 4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2" h="30">
                  <a:moveTo>
                    <a:pt x="0" y="30"/>
                  </a:moveTo>
                  <a:lnTo>
                    <a:pt x="0" y="12"/>
                  </a:lnTo>
                  <a:lnTo>
                    <a:pt x="0" y="0"/>
                  </a:lnTo>
                  <a:lnTo>
                    <a:pt x="42" y="0"/>
                  </a:lnTo>
                  <a:lnTo>
                    <a:pt x="42" y="18"/>
                  </a:lnTo>
                  <a:lnTo>
                    <a:pt x="42"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72" name="Freeform 1600"/>
            <p:cNvSpPr>
              <a:spLocks/>
            </p:cNvSpPr>
            <p:nvPr/>
          </p:nvSpPr>
          <p:spPr bwMode="auto">
            <a:xfrm>
              <a:off x="3288" y="2082"/>
              <a:ext cx="30" cy="60"/>
            </a:xfrm>
            <a:custGeom>
              <a:avLst/>
              <a:gdLst>
                <a:gd name="T0" fmla="*/ 30 w 30"/>
                <a:gd name="T1" fmla="*/ 48 h 60"/>
                <a:gd name="T2" fmla="*/ 24 w 30"/>
                <a:gd name="T3" fmla="*/ 48 h 60"/>
                <a:gd name="T4" fmla="*/ 24 w 30"/>
                <a:gd name="T5" fmla="*/ 54 h 60"/>
                <a:gd name="T6" fmla="*/ 18 w 30"/>
                <a:gd name="T7" fmla="*/ 54 h 60"/>
                <a:gd name="T8" fmla="*/ 12 w 30"/>
                <a:gd name="T9" fmla="*/ 60 h 60"/>
                <a:gd name="T10" fmla="*/ 12 w 30"/>
                <a:gd name="T11" fmla="*/ 54 h 60"/>
                <a:gd name="T12" fmla="*/ 0 w 30"/>
                <a:gd name="T13" fmla="*/ 54 h 60"/>
                <a:gd name="T14" fmla="*/ 0 w 30"/>
                <a:gd name="T15" fmla="*/ 30 h 60"/>
                <a:gd name="T16" fmla="*/ 6 w 30"/>
                <a:gd name="T17" fmla="*/ 30 h 60"/>
                <a:gd name="T18" fmla="*/ 6 w 30"/>
                <a:gd name="T19" fmla="*/ 0 h 60"/>
                <a:gd name="T20" fmla="*/ 24 w 30"/>
                <a:gd name="T21" fmla="*/ 0 h 60"/>
                <a:gd name="T22" fmla="*/ 30 w 30"/>
                <a:gd name="T2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0">
                  <a:moveTo>
                    <a:pt x="30" y="48"/>
                  </a:moveTo>
                  <a:lnTo>
                    <a:pt x="24" y="48"/>
                  </a:lnTo>
                  <a:lnTo>
                    <a:pt x="24" y="54"/>
                  </a:lnTo>
                  <a:lnTo>
                    <a:pt x="18" y="54"/>
                  </a:lnTo>
                  <a:lnTo>
                    <a:pt x="12" y="60"/>
                  </a:lnTo>
                  <a:lnTo>
                    <a:pt x="12" y="54"/>
                  </a:lnTo>
                  <a:lnTo>
                    <a:pt x="0" y="54"/>
                  </a:lnTo>
                  <a:lnTo>
                    <a:pt x="0" y="30"/>
                  </a:lnTo>
                  <a:lnTo>
                    <a:pt x="6" y="30"/>
                  </a:lnTo>
                  <a:lnTo>
                    <a:pt x="6" y="0"/>
                  </a:lnTo>
                  <a:lnTo>
                    <a:pt x="24" y="0"/>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73" name="Freeform 1601"/>
            <p:cNvSpPr>
              <a:spLocks/>
            </p:cNvSpPr>
            <p:nvPr/>
          </p:nvSpPr>
          <p:spPr bwMode="auto">
            <a:xfrm>
              <a:off x="3312" y="2082"/>
              <a:ext cx="36" cy="48"/>
            </a:xfrm>
            <a:custGeom>
              <a:avLst/>
              <a:gdLst>
                <a:gd name="T0" fmla="*/ 0 w 36"/>
                <a:gd name="T1" fmla="*/ 0 h 48"/>
                <a:gd name="T2" fmla="*/ 6 w 36"/>
                <a:gd name="T3" fmla="*/ 0 h 48"/>
                <a:gd name="T4" fmla="*/ 12 w 36"/>
                <a:gd name="T5" fmla="*/ 0 h 48"/>
                <a:gd name="T6" fmla="*/ 18 w 36"/>
                <a:gd name="T7" fmla="*/ 0 h 48"/>
                <a:gd name="T8" fmla="*/ 24 w 36"/>
                <a:gd name="T9" fmla="*/ 0 h 48"/>
                <a:gd name="T10" fmla="*/ 30 w 36"/>
                <a:gd name="T11" fmla="*/ 0 h 48"/>
                <a:gd name="T12" fmla="*/ 30 w 36"/>
                <a:gd name="T13" fmla="*/ 12 h 48"/>
                <a:gd name="T14" fmla="*/ 36 w 36"/>
                <a:gd name="T15" fmla="*/ 12 h 48"/>
                <a:gd name="T16" fmla="*/ 36 w 36"/>
                <a:gd name="T17" fmla="*/ 18 h 48"/>
                <a:gd name="T18" fmla="*/ 36 w 36"/>
                <a:gd name="T19" fmla="*/ 24 h 48"/>
                <a:gd name="T20" fmla="*/ 30 w 36"/>
                <a:gd name="T21" fmla="*/ 24 h 48"/>
                <a:gd name="T22" fmla="*/ 30 w 36"/>
                <a:gd name="T23" fmla="*/ 30 h 48"/>
                <a:gd name="T24" fmla="*/ 36 w 36"/>
                <a:gd name="T25" fmla="*/ 36 h 48"/>
                <a:gd name="T26" fmla="*/ 30 w 36"/>
                <a:gd name="T27" fmla="*/ 36 h 48"/>
                <a:gd name="T28" fmla="*/ 24 w 36"/>
                <a:gd name="T29" fmla="*/ 36 h 48"/>
                <a:gd name="T30" fmla="*/ 24 w 36"/>
                <a:gd name="T31" fmla="*/ 42 h 48"/>
                <a:gd name="T32" fmla="*/ 18 w 36"/>
                <a:gd name="T33" fmla="*/ 42 h 48"/>
                <a:gd name="T34" fmla="*/ 18 w 36"/>
                <a:gd name="T35" fmla="*/ 48 h 48"/>
                <a:gd name="T36" fmla="*/ 12 w 36"/>
                <a:gd name="T37" fmla="*/ 48 h 48"/>
                <a:gd name="T38" fmla="*/ 6 w 36"/>
                <a:gd name="T39" fmla="*/ 48 h 48"/>
                <a:gd name="T40" fmla="*/ 0 w 36"/>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8">
                  <a:moveTo>
                    <a:pt x="0" y="0"/>
                  </a:moveTo>
                  <a:lnTo>
                    <a:pt x="6" y="0"/>
                  </a:lnTo>
                  <a:lnTo>
                    <a:pt x="12" y="0"/>
                  </a:lnTo>
                  <a:lnTo>
                    <a:pt x="18" y="0"/>
                  </a:lnTo>
                  <a:lnTo>
                    <a:pt x="24" y="0"/>
                  </a:lnTo>
                  <a:lnTo>
                    <a:pt x="30" y="0"/>
                  </a:lnTo>
                  <a:lnTo>
                    <a:pt x="30" y="12"/>
                  </a:lnTo>
                  <a:lnTo>
                    <a:pt x="36" y="12"/>
                  </a:lnTo>
                  <a:lnTo>
                    <a:pt x="36" y="18"/>
                  </a:lnTo>
                  <a:lnTo>
                    <a:pt x="36" y="24"/>
                  </a:lnTo>
                  <a:lnTo>
                    <a:pt x="30" y="24"/>
                  </a:lnTo>
                  <a:lnTo>
                    <a:pt x="30" y="30"/>
                  </a:lnTo>
                  <a:lnTo>
                    <a:pt x="36" y="36"/>
                  </a:lnTo>
                  <a:lnTo>
                    <a:pt x="30" y="36"/>
                  </a:lnTo>
                  <a:lnTo>
                    <a:pt x="24" y="36"/>
                  </a:lnTo>
                  <a:lnTo>
                    <a:pt x="24" y="42"/>
                  </a:lnTo>
                  <a:lnTo>
                    <a:pt x="18" y="42"/>
                  </a:lnTo>
                  <a:lnTo>
                    <a:pt x="18" y="48"/>
                  </a:lnTo>
                  <a:lnTo>
                    <a:pt x="12" y="48"/>
                  </a:lnTo>
                  <a:lnTo>
                    <a:pt x="6" y="48"/>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74" name="Freeform 1602"/>
            <p:cNvSpPr>
              <a:spLocks/>
            </p:cNvSpPr>
            <p:nvPr/>
          </p:nvSpPr>
          <p:spPr bwMode="auto">
            <a:xfrm>
              <a:off x="4338" y="1944"/>
              <a:ext cx="24" cy="30"/>
            </a:xfrm>
            <a:custGeom>
              <a:avLst/>
              <a:gdLst>
                <a:gd name="T0" fmla="*/ 0 w 24"/>
                <a:gd name="T1" fmla="*/ 18 h 30"/>
                <a:gd name="T2" fmla="*/ 0 w 24"/>
                <a:gd name="T3" fmla="*/ 12 h 30"/>
                <a:gd name="T4" fmla="*/ 0 w 24"/>
                <a:gd name="T5" fmla="*/ 6 h 30"/>
                <a:gd name="T6" fmla="*/ 0 w 24"/>
                <a:gd name="T7" fmla="*/ 0 h 30"/>
                <a:gd name="T8" fmla="*/ 6 w 24"/>
                <a:gd name="T9" fmla="*/ 0 h 30"/>
                <a:gd name="T10" fmla="*/ 6 w 24"/>
                <a:gd name="T11" fmla="*/ 6 h 30"/>
                <a:gd name="T12" fmla="*/ 6 w 24"/>
                <a:gd name="T13" fmla="*/ 0 h 30"/>
                <a:gd name="T14" fmla="*/ 12 w 24"/>
                <a:gd name="T15" fmla="*/ 6 h 30"/>
                <a:gd name="T16" fmla="*/ 18 w 24"/>
                <a:gd name="T17" fmla="*/ 6 h 30"/>
                <a:gd name="T18" fmla="*/ 18 w 24"/>
                <a:gd name="T19" fmla="*/ 12 h 30"/>
                <a:gd name="T20" fmla="*/ 18 w 24"/>
                <a:gd name="T21" fmla="*/ 18 h 30"/>
                <a:gd name="T22" fmla="*/ 24 w 24"/>
                <a:gd name="T23" fmla="*/ 18 h 30"/>
                <a:gd name="T24" fmla="*/ 18 w 24"/>
                <a:gd name="T25" fmla="*/ 18 h 30"/>
                <a:gd name="T26" fmla="*/ 24 w 24"/>
                <a:gd name="T27" fmla="*/ 24 h 30"/>
                <a:gd name="T28" fmla="*/ 24 w 24"/>
                <a:gd name="T29" fmla="*/ 30 h 30"/>
                <a:gd name="T30" fmla="*/ 6 w 24"/>
                <a:gd name="T31" fmla="*/ 18 h 30"/>
                <a:gd name="T32" fmla="*/ 0 w 24"/>
                <a:gd name="T3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0">
                  <a:moveTo>
                    <a:pt x="0" y="18"/>
                  </a:moveTo>
                  <a:lnTo>
                    <a:pt x="0" y="12"/>
                  </a:lnTo>
                  <a:lnTo>
                    <a:pt x="0" y="6"/>
                  </a:lnTo>
                  <a:lnTo>
                    <a:pt x="0" y="0"/>
                  </a:lnTo>
                  <a:lnTo>
                    <a:pt x="6" y="0"/>
                  </a:lnTo>
                  <a:lnTo>
                    <a:pt x="6" y="6"/>
                  </a:lnTo>
                  <a:lnTo>
                    <a:pt x="6" y="0"/>
                  </a:lnTo>
                  <a:lnTo>
                    <a:pt x="12" y="6"/>
                  </a:lnTo>
                  <a:lnTo>
                    <a:pt x="18" y="6"/>
                  </a:lnTo>
                  <a:lnTo>
                    <a:pt x="18" y="12"/>
                  </a:lnTo>
                  <a:lnTo>
                    <a:pt x="18" y="18"/>
                  </a:lnTo>
                  <a:lnTo>
                    <a:pt x="24" y="18"/>
                  </a:lnTo>
                  <a:lnTo>
                    <a:pt x="18" y="18"/>
                  </a:lnTo>
                  <a:lnTo>
                    <a:pt x="24" y="24"/>
                  </a:lnTo>
                  <a:lnTo>
                    <a:pt x="24" y="30"/>
                  </a:lnTo>
                  <a:lnTo>
                    <a:pt x="6" y="18"/>
                  </a:lnTo>
                  <a:lnTo>
                    <a:pt x="0"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75" name="Freeform 1603"/>
            <p:cNvSpPr>
              <a:spLocks/>
            </p:cNvSpPr>
            <p:nvPr/>
          </p:nvSpPr>
          <p:spPr bwMode="auto">
            <a:xfrm>
              <a:off x="3978" y="2010"/>
              <a:ext cx="42" cy="36"/>
            </a:xfrm>
            <a:custGeom>
              <a:avLst/>
              <a:gdLst>
                <a:gd name="T0" fmla="*/ 42 w 42"/>
                <a:gd name="T1" fmla="*/ 12 h 36"/>
                <a:gd name="T2" fmla="*/ 36 w 42"/>
                <a:gd name="T3" fmla="*/ 18 h 36"/>
                <a:gd name="T4" fmla="*/ 42 w 42"/>
                <a:gd name="T5" fmla="*/ 18 h 36"/>
                <a:gd name="T6" fmla="*/ 36 w 42"/>
                <a:gd name="T7" fmla="*/ 24 h 36"/>
                <a:gd name="T8" fmla="*/ 30 w 42"/>
                <a:gd name="T9" fmla="*/ 24 h 36"/>
                <a:gd name="T10" fmla="*/ 30 w 42"/>
                <a:gd name="T11" fmla="*/ 30 h 36"/>
                <a:gd name="T12" fmla="*/ 18 w 42"/>
                <a:gd name="T13" fmla="*/ 30 h 36"/>
                <a:gd name="T14" fmla="*/ 12 w 42"/>
                <a:gd name="T15" fmla="*/ 36 h 36"/>
                <a:gd name="T16" fmla="*/ 6 w 42"/>
                <a:gd name="T17" fmla="*/ 30 h 36"/>
                <a:gd name="T18" fmla="*/ 0 w 42"/>
                <a:gd name="T19" fmla="*/ 24 h 36"/>
                <a:gd name="T20" fmla="*/ 6 w 42"/>
                <a:gd name="T21" fmla="*/ 18 h 36"/>
                <a:gd name="T22" fmla="*/ 6 w 42"/>
                <a:gd name="T23" fmla="*/ 12 h 36"/>
                <a:gd name="T24" fmla="*/ 6 w 42"/>
                <a:gd name="T25" fmla="*/ 6 h 36"/>
                <a:gd name="T26" fmla="*/ 12 w 42"/>
                <a:gd name="T27" fmla="*/ 6 h 36"/>
                <a:gd name="T28" fmla="*/ 12 w 42"/>
                <a:gd name="T29" fmla="*/ 0 h 36"/>
                <a:gd name="T30" fmla="*/ 18 w 42"/>
                <a:gd name="T31" fmla="*/ 0 h 36"/>
                <a:gd name="T32" fmla="*/ 36 w 42"/>
                <a:gd name="T33" fmla="*/ 12 h 36"/>
                <a:gd name="T34" fmla="*/ 42 w 42"/>
                <a:gd name="T35"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6">
                  <a:moveTo>
                    <a:pt x="42" y="12"/>
                  </a:moveTo>
                  <a:lnTo>
                    <a:pt x="36" y="18"/>
                  </a:lnTo>
                  <a:lnTo>
                    <a:pt x="42" y="18"/>
                  </a:lnTo>
                  <a:lnTo>
                    <a:pt x="36" y="24"/>
                  </a:lnTo>
                  <a:lnTo>
                    <a:pt x="30" y="24"/>
                  </a:lnTo>
                  <a:lnTo>
                    <a:pt x="30" y="30"/>
                  </a:lnTo>
                  <a:lnTo>
                    <a:pt x="18" y="30"/>
                  </a:lnTo>
                  <a:lnTo>
                    <a:pt x="12" y="36"/>
                  </a:lnTo>
                  <a:lnTo>
                    <a:pt x="6" y="30"/>
                  </a:lnTo>
                  <a:lnTo>
                    <a:pt x="0" y="24"/>
                  </a:lnTo>
                  <a:lnTo>
                    <a:pt x="6" y="18"/>
                  </a:lnTo>
                  <a:lnTo>
                    <a:pt x="6" y="12"/>
                  </a:lnTo>
                  <a:lnTo>
                    <a:pt x="6" y="6"/>
                  </a:lnTo>
                  <a:lnTo>
                    <a:pt x="12" y="6"/>
                  </a:lnTo>
                  <a:lnTo>
                    <a:pt x="12" y="0"/>
                  </a:lnTo>
                  <a:lnTo>
                    <a:pt x="18" y="0"/>
                  </a:lnTo>
                  <a:lnTo>
                    <a:pt x="36" y="12"/>
                  </a:lnTo>
                  <a:lnTo>
                    <a:pt x="4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76" name="Freeform 1604"/>
            <p:cNvSpPr>
              <a:spLocks/>
            </p:cNvSpPr>
            <p:nvPr/>
          </p:nvSpPr>
          <p:spPr bwMode="auto">
            <a:xfrm>
              <a:off x="2982" y="2100"/>
              <a:ext cx="36" cy="30"/>
            </a:xfrm>
            <a:custGeom>
              <a:avLst/>
              <a:gdLst>
                <a:gd name="T0" fmla="*/ 6 w 36"/>
                <a:gd name="T1" fmla="*/ 30 h 30"/>
                <a:gd name="T2" fmla="*/ 0 w 36"/>
                <a:gd name="T3" fmla="*/ 30 h 30"/>
                <a:gd name="T4" fmla="*/ 0 w 36"/>
                <a:gd name="T5" fmla="*/ 24 h 30"/>
                <a:gd name="T6" fmla="*/ 0 w 36"/>
                <a:gd name="T7" fmla="*/ 0 h 30"/>
                <a:gd name="T8" fmla="*/ 36 w 36"/>
                <a:gd name="T9" fmla="*/ 0 h 30"/>
                <a:gd name="T10" fmla="*/ 36 w 36"/>
                <a:gd name="T11" fmla="*/ 12 h 30"/>
                <a:gd name="T12" fmla="*/ 36 w 36"/>
                <a:gd name="T13" fmla="*/ 30 h 30"/>
                <a:gd name="T14" fmla="*/ 6 w 3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6" y="30"/>
                  </a:moveTo>
                  <a:lnTo>
                    <a:pt x="0" y="30"/>
                  </a:lnTo>
                  <a:lnTo>
                    <a:pt x="0" y="24"/>
                  </a:lnTo>
                  <a:lnTo>
                    <a:pt x="0" y="0"/>
                  </a:lnTo>
                  <a:lnTo>
                    <a:pt x="36" y="0"/>
                  </a:lnTo>
                  <a:lnTo>
                    <a:pt x="36" y="12"/>
                  </a:lnTo>
                  <a:lnTo>
                    <a:pt x="36"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77" name="Freeform 1605"/>
            <p:cNvSpPr>
              <a:spLocks/>
            </p:cNvSpPr>
            <p:nvPr/>
          </p:nvSpPr>
          <p:spPr bwMode="auto">
            <a:xfrm>
              <a:off x="3756" y="2040"/>
              <a:ext cx="36" cy="36"/>
            </a:xfrm>
            <a:custGeom>
              <a:avLst/>
              <a:gdLst>
                <a:gd name="T0" fmla="*/ 6 w 36"/>
                <a:gd name="T1" fmla="*/ 30 h 36"/>
                <a:gd name="T2" fmla="*/ 6 w 36"/>
                <a:gd name="T3" fmla="*/ 24 h 36"/>
                <a:gd name="T4" fmla="*/ 6 w 36"/>
                <a:gd name="T5" fmla="*/ 18 h 36"/>
                <a:gd name="T6" fmla="*/ 0 w 36"/>
                <a:gd name="T7" fmla="*/ 12 h 36"/>
                <a:gd name="T8" fmla="*/ 0 w 36"/>
                <a:gd name="T9" fmla="*/ 6 h 36"/>
                <a:gd name="T10" fmla="*/ 6 w 36"/>
                <a:gd name="T11" fmla="*/ 6 h 36"/>
                <a:gd name="T12" fmla="*/ 12 w 36"/>
                <a:gd name="T13" fmla="*/ 0 h 36"/>
                <a:gd name="T14" fmla="*/ 18 w 36"/>
                <a:gd name="T15" fmla="*/ 0 h 36"/>
                <a:gd name="T16" fmla="*/ 24 w 36"/>
                <a:gd name="T17" fmla="*/ 6 h 36"/>
                <a:gd name="T18" fmla="*/ 24 w 36"/>
                <a:gd name="T19" fmla="*/ 12 h 36"/>
                <a:gd name="T20" fmla="*/ 30 w 36"/>
                <a:gd name="T21" fmla="*/ 12 h 36"/>
                <a:gd name="T22" fmla="*/ 30 w 36"/>
                <a:gd name="T23" fmla="*/ 18 h 36"/>
                <a:gd name="T24" fmla="*/ 36 w 36"/>
                <a:gd name="T25" fmla="*/ 24 h 36"/>
                <a:gd name="T26" fmla="*/ 30 w 36"/>
                <a:gd name="T27" fmla="*/ 24 h 36"/>
                <a:gd name="T28" fmla="*/ 30 w 36"/>
                <a:gd name="T29" fmla="*/ 30 h 36"/>
                <a:gd name="T30" fmla="*/ 24 w 36"/>
                <a:gd name="T31" fmla="*/ 30 h 36"/>
                <a:gd name="T32" fmla="*/ 18 w 36"/>
                <a:gd name="T33" fmla="*/ 36 h 36"/>
                <a:gd name="T34" fmla="*/ 12 w 36"/>
                <a:gd name="T35" fmla="*/ 30 h 36"/>
                <a:gd name="T36" fmla="*/ 6 w 36"/>
                <a:gd name="T3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6">
                  <a:moveTo>
                    <a:pt x="6" y="30"/>
                  </a:moveTo>
                  <a:lnTo>
                    <a:pt x="6" y="24"/>
                  </a:lnTo>
                  <a:lnTo>
                    <a:pt x="6" y="18"/>
                  </a:lnTo>
                  <a:lnTo>
                    <a:pt x="0" y="12"/>
                  </a:lnTo>
                  <a:lnTo>
                    <a:pt x="0" y="6"/>
                  </a:lnTo>
                  <a:lnTo>
                    <a:pt x="6" y="6"/>
                  </a:lnTo>
                  <a:lnTo>
                    <a:pt x="12" y="0"/>
                  </a:lnTo>
                  <a:lnTo>
                    <a:pt x="18" y="0"/>
                  </a:lnTo>
                  <a:lnTo>
                    <a:pt x="24" y="6"/>
                  </a:lnTo>
                  <a:lnTo>
                    <a:pt x="24" y="12"/>
                  </a:lnTo>
                  <a:lnTo>
                    <a:pt x="30" y="12"/>
                  </a:lnTo>
                  <a:lnTo>
                    <a:pt x="30" y="18"/>
                  </a:lnTo>
                  <a:lnTo>
                    <a:pt x="36" y="24"/>
                  </a:lnTo>
                  <a:lnTo>
                    <a:pt x="30" y="24"/>
                  </a:lnTo>
                  <a:lnTo>
                    <a:pt x="30" y="30"/>
                  </a:lnTo>
                  <a:lnTo>
                    <a:pt x="24" y="30"/>
                  </a:lnTo>
                  <a:lnTo>
                    <a:pt x="18" y="36"/>
                  </a:lnTo>
                  <a:lnTo>
                    <a:pt x="12"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78" name="Freeform 1606"/>
            <p:cNvSpPr>
              <a:spLocks/>
            </p:cNvSpPr>
            <p:nvPr/>
          </p:nvSpPr>
          <p:spPr bwMode="auto">
            <a:xfrm>
              <a:off x="888" y="1884"/>
              <a:ext cx="198" cy="138"/>
            </a:xfrm>
            <a:custGeom>
              <a:avLst/>
              <a:gdLst>
                <a:gd name="T0" fmla="*/ 6 w 198"/>
                <a:gd name="T1" fmla="*/ 90 h 138"/>
                <a:gd name="T2" fmla="*/ 18 w 198"/>
                <a:gd name="T3" fmla="*/ 78 h 138"/>
                <a:gd name="T4" fmla="*/ 36 w 198"/>
                <a:gd name="T5" fmla="*/ 24 h 138"/>
                <a:gd name="T6" fmla="*/ 42 w 198"/>
                <a:gd name="T7" fmla="*/ 36 h 138"/>
                <a:gd name="T8" fmla="*/ 36 w 198"/>
                <a:gd name="T9" fmla="*/ 42 h 138"/>
                <a:gd name="T10" fmla="*/ 42 w 198"/>
                <a:gd name="T11" fmla="*/ 54 h 138"/>
                <a:gd name="T12" fmla="*/ 48 w 198"/>
                <a:gd name="T13" fmla="*/ 54 h 138"/>
                <a:gd name="T14" fmla="*/ 60 w 198"/>
                <a:gd name="T15" fmla="*/ 54 h 138"/>
                <a:gd name="T16" fmla="*/ 72 w 198"/>
                <a:gd name="T17" fmla="*/ 54 h 138"/>
                <a:gd name="T18" fmla="*/ 84 w 198"/>
                <a:gd name="T19" fmla="*/ 54 h 138"/>
                <a:gd name="T20" fmla="*/ 90 w 198"/>
                <a:gd name="T21" fmla="*/ 48 h 138"/>
                <a:gd name="T22" fmla="*/ 96 w 198"/>
                <a:gd name="T23" fmla="*/ 42 h 138"/>
                <a:gd name="T24" fmla="*/ 108 w 198"/>
                <a:gd name="T25" fmla="*/ 42 h 138"/>
                <a:gd name="T26" fmla="*/ 108 w 198"/>
                <a:gd name="T27" fmla="*/ 42 h 138"/>
                <a:gd name="T28" fmla="*/ 114 w 198"/>
                <a:gd name="T29" fmla="*/ 30 h 138"/>
                <a:gd name="T30" fmla="*/ 120 w 198"/>
                <a:gd name="T31" fmla="*/ 36 h 138"/>
                <a:gd name="T32" fmla="*/ 132 w 198"/>
                <a:gd name="T33" fmla="*/ 30 h 138"/>
                <a:gd name="T34" fmla="*/ 138 w 198"/>
                <a:gd name="T35" fmla="*/ 18 h 138"/>
                <a:gd name="T36" fmla="*/ 174 w 198"/>
                <a:gd name="T37" fmla="*/ 6 h 138"/>
                <a:gd name="T38" fmla="*/ 180 w 198"/>
                <a:gd name="T39" fmla="*/ 12 h 138"/>
                <a:gd name="T40" fmla="*/ 174 w 198"/>
                <a:gd name="T41" fmla="*/ 24 h 138"/>
                <a:gd name="T42" fmla="*/ 174 w 198"/>
                <a:gd name="T43" fmla="*/ 30 h 138"/>
                <a:gd name="T44" fmla="*/ 186 w 198"/>
                <a:gd name="T45" fmla="*/ 36 h 138"/>
                <a:gd name="T46" fmla="*/ 180 w 198"/>
                <a:gd name="T47" fmla="*/ 48 h 138"/>
                <a:gd name="T48" fmla="*/ 198 w 198"/>
                <a:gd name="T49" fmla="*/ 60 h 138"/>
                <a:gd name="T50" fmla="*/ 198 w 198"/>
                <a:gd name="T51" fmla="*/ 78 h 138"/>
                <a:gd name="T52" fmla="*/ 192 w 198"/>
                <a:gd name="T53" fmla="*/ 84 h 138"/>
                <a:gd name="T54" fmla="*/ 198 w 198"/>
                <a:gd name="T55" fmla="*/ 96 h 138"/>
                <a:gd name="T56" fmla="*/ 144 w 198"/>
                <a:gd name="T57" fmla="*/ 84 h 138"/>
                <a:gd name="T58" fmla="*/ 120 w 198"/>
                <a:gd name="T59" fmla="*/ 84 h 138"/>
                <a:gd name="T60" fmla="*/ 108 w 198"/>
                <a:gd name="T61" fmla="*/ 90 h 138"/>
                <a:gd name="T62" fmla="*/ 90 w 198"/>
                <a:gd name="T63" fmla="*/ 102 h 138"/>
                <a:gd name="T64" fmla="*/ 78 w 198"/>
                <a:gd name="T65" fmla="*/ 96 h 138"/>
                <a:gd name="T66" fmla="*/ 66 w 198"/>
                <a:gd name="T67" fmla="*/ 96 h 138"/>
                <a:gd name="T68" fmla="*/ 24 w 198"/>
                <a:gd name="T69" fmla="*/ 138 h 138"/>
                <a:gd name="T70" fmla="*/ 18 w 198"/>
                <a:gd name="T71" fmla="*/ 126 h 138"/>
                <a:gd name="T72" fmla="*/ 6 w 198"/>
                <a:gd name="T73" fmla="*/ 114 h 138"/>
                <a:gd name="T74" fmla="*/ 6 w 198"/>
                <a:gd name="T75" fmla="*/ 10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38">
                  <a:moveTo>
                    <a:pt x="6" y="96"/>
                  </a:moveTo>
                  <a:lnTo>
                    <a:pt x="6" y="90"/>
                  </a:lnTo>
                  <a:lnTo>
                    <a:pt x="12" y="90"/>
                  </a:lnTo>
                  <a:lnTo>
                    <a:pt x="18" y="78"/>
                  </a:lnTo>
                  <a:lnTo>
                    <a:pt x="0" y="42"/>
                  </a:lnTo>
                  <a:lnTo>
                    <a:pt x="36" y="24"/>
                  </a:lnTo>
                  <a:lnTo>
                    <a:pt x="36" y="30"/>
                  </a:lnTo>
                  <a:lnTo>
                    <a:pt x="42" y="36"/>
                  </a:lnTo>
                  <a:lnTo>
                    <a:pt x="36" y="36"/>
                  </a:lnTo>
                  <a:lnTo>
                    <a:pt x="36" y="42"/>
                  </a:lnTo>
                  <a:lnTo>
                    <a:pt x="42" y="48"/>
                  </a:lnTo>
                  <a:lnTo>
                    <a:pt x="42" y="54"/>
                  </a:lnTo>
                  <a:lnTo>
                    <a:pt x="42" y="48"/>
                  </a:lnTo>
                  <a:lnTo>
                    <a:pt x="48" y="54"/>
                  </a:lnTo>
                  <a:lnTo>
                    <a:pt x="54" y="54"/>
                  </a:lnTo>
                  <a:lnTo>
                    <a:pt x="60" y="54"/>
                  </a:lnTo>
                  <a:lnTo>
                    <a:pt x="66" y="54"/>
                  </a:lnTo>
                  <a:lnTo>
                    <a:pt x="72" y="54"/>
                  </a:lnTo>
                  <a:lnTo>
                    <a:pt x="78" y="54"/>
                  </a:lnTo>
                  <a:lnTo>
                    <a:pt x="84" y="54"/>
                  </a:lnTo>
                  <a:lnTo>
                    <a:pt x="90" y="54"/>
                  </a:lnTo>
                  <a:lnTo>
                    <a:pt x="90" y="48"/>
                  </a:lnTo>
                  <a:lnTo>
                    <a:pt x="96" y="48"/>
                  </a:lnTo>
                  <a:lnTo>
                    <a:pt x="96" y="42"/>
                  </a:lnTo>
                  <a:lnTo>
                    <a:pt x="102" y="42"/>
                  </a:lnTo>
                  <a:lnTo>
                    <a:pt x="108" y="42"/>
                  </a:lnTo>
                  <a:lnTo>
                    <a:pt x="108" y="36"/>
                  </a:lnTo>
                  <a:lnTo>
                    <a:pt x="108" y="42"/>
                  </a:lnTo>
                  <a:lnTo>
                    <a:pt x="114" y="36"/>
                  </a:lnTo>
                  <a:lnTo>
                    <a:pt x="114" y="30"/>
                  </a:lnTo>
                  <a:lnTo>
                    <a:pt x="114" y="36"/>
                  </a:lnTo>
                  <a:lnTo>
                    <a:pt x="120" y="36"/>
                  </a:lnTo>
                  <a:lnTo>
                    <a:pt x="126" y="36"/>
                  </a:lnTo>
                  <a:lnTo>
                    <a:pt x="132" y="30"/>
                  </a:lnTo>
                  <a:lnTo>
                    <a:pt x="132" y="18"/>
                  </a:lnTo>
                  <a:lnTo>
                    <a:pt x="138" y="18"/>
                  </a:lnTo>
                  <a:lnTo>
                    <a:pt x="162" y="0"/>
                  </a:lnTo>
                  <a:lnTo>
                    <a:pt x="174" y="6"/>
                  </a:lnTo>
                  <a:lnTo>
                    <a:pt x="174" y="12"/>
                  </a:lnTo>
                  <a:lnTo>
                    <a:pt x="180" y="12"/>
                  </a:lnTo>
                  <a:lnTo>
                    <a:pt x="180" y="18"/>
                  </a:lnTo>
                  <a:lnTo>
                    <a:pt x="174" y="24"/>
                  </a:lnTo>
                  <a:lnTo>
                    <a:pt x="180" y="24"/>
                  </a:lnTo>
                  <a:lnTo>
                    <a:pt x="174" y="30"/>
                  </a:lnTo>
                  <a:lnTo>
                    <a:pt x="180" y="30"/>
                  </a:lnTo>
                  <a:lnTo>
                    <a:pt x="186" y="36"/>
                  </a:lnTo>
                  <a:lnTo>
                    <a:pt x="180" y="42"/>
                  </a:lnTo>
                  <a:lnTo>
                    <a:pt x="180" y="48"/>
                  </a:lnTo>
                  <a:lnTo>
                    <a:pt x="186" y="48"/>
                  </a:lnTo>
                  <a:lnTo>
                    <a:pt x="198" y="60"/>
                  </a:lnTo>
                  <a:lnTo>
                    <a:pt x="198" y="72"/>
                  </a:lnTo>
                  <a:lnTo>
                    <a:pt x="198" y="78"/>
                  </a:lnTo>
                  <a:lnTo>
                    <a:pt x="198" y="84"/>
                  </a:lnTo>
                  <a:lnTo>
                    <a:pt x="192" y="84"/>
                  </a:lnTo>
                  <a:lnTo>
                    <a:pt x="192" y="90"/>
                  </a:lnTo>
                  <a:lnTo>
                    <a:pt x="198" y="96"/>
                  </a:lnTo>
                  <a:lnTo>
                    <a:pt x="180" y="90"/>
                  </a:lnTo>
                  <a:lnTo>
                    <a:pt x="144" y="84"/>
                  </a:lnTo>
                  <a:lnTo>
                    <a:pt x="144" y="90"/>
                  </a:lnTo>
                  <a:lnTo>
                    <a:pt x="120" y="84"/>
                  </a:lnTo>
                  <a:lnTo>
                    <a:pt x="120" y="90"/>
                  </a:lnTo>
                  <a:lnTo>
                    <a:pt x="108" y="90"/>
                  </a:lnTo>
                  <a:lnTo>
                    <a:pt x="96" y="96"/>
                  </a:lnTo>
                  <a:lnTo>
                    <a:pt x="90" y="102"/>
                  </a:lnTo>
                  <a:lnTo>
                    <a:pt x="84" y="96"/>
                  </a:lnTo>
                  <a:lnTo>
                    <a:pt x="78" y="96"/>
                  </a:lnTo>
                  <a:lnTo>
                    <a:pt x="78" y="102"/>
                  </a:lnTo>
                  <a:lnTo>
                    <a:pt x="66" y="96"/>
                  </a:lnTo>
                  <a:lnTo>
                    <a:pt x="60" y="114"/>
                  </a:lnTo>
                  <a:lnTo>
                    <a:pt x="24" y="138"/>
                  </a:lnTo>
                  <a:lnTo>
                    <a:pt x="24" y="132"/>
                  </a:lnTo>
                  <a:lnTo>
                    <a:pt x="18" y="126"/>
                  </a:lnTo>
                  <a:lnTo>
                    <a:pt x="12" y="120"/>
                  </a:lnTo>
                  <a:lnTo>
                    <a:pt x="6" y="114"/>
                  </a:lnTo>
                  <a:lnTo>
                    <a:pt x="6" y="108"/>
                  </a:lnTo>
                  <a:lnTo>
                    <a:pt x="6" y="102"/>
                  </a:lnTo>
                  <a:lnTo>
                    <a:pt x="6" y="9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79" name="Freeform 1607"/>
            <p:cNvSpPr>
              <a:spLocks/>
            </p:cNvSpPr>
            <p:nvPr/>
          </p:nvSpPr>
          <p:spPr bwMode="auto">
            <a:xfrm>
              <a:off x="3474" y="2070"/>
              <a:ext cx="42" cy="48"/>
            </a:xfrm>
            <a:custGeom>
              <a:avLst/>
              <a:gdLst>
                <a:gd name="T0" fmla="*/ 12 w 42"/>
                <a:gd name="T1" fmla="*/ 42 h 48"/>
                <a:gd name="T2" fmla="*/ 6 w 42"/>
                <a:gd name="T3" fmla="*/ 42 h 48"/>
                <a:gd name="T4" fmla="*/ 6 w 42"/>
                <a:gd name="T5" fmla="*/ 36 h 48"/>
                <a:gd name="T6" fmla="*/ 6 w 42"/>
                <a:gd name="T7" fmla="*/ 30 h 48"/>
                <a:gd name="T8" fmla="*/ 0 w 42"/>
                <a:gd name="T9" fmla="*/ 30 h 48"/>
                <a:gd name="T10" fmla="*/ 0 w 42"/>
                <a:gd name="T11" fmla="*/ 24 h 48"/>
                <a:gd name="T12" fmla="*/ 18 w 42"/>
                <a:gd name="T13" fmla="*/ 12 h 48"/>
                <a:gd name="T14" fmla="*/ 24 w 42"/>
                <a:gd name="T15" fmla="*/ 12 h 48"/>
                <a:gd name="T16" fmla="*/ 36 w 42"/>
                <a:gd name="T17" fmla="*/ 0 h 48"/>
                <a:gd name="T18" fmla="*/ 36 w 42"/>
                <a:gd name="T19" fmla="*/ 6 h 48"/>
                <a:gd name="T20" fmla="*/ 36 w 42"/>
                <a:gd name="T21" fmla="*/ 12 h 48"/>
                <a:gd name="T22" fmla="*/ 42 w 42"/>
                <a:gd name="T23" fmla="*/ 18 h 48"/>
                <a:gd name="T24" fmla="*/ 42 w 42"/>
                <a:gd name="T25" fmla="*/ 24 h 48"/>
                <a:gd name="T26" fmla="*/ 36 w 42"/>
                <a:gd name="T27" fmla="*/ 30 h 48"/>
                <a:gd name="T28" fmla="*/ 42 w 42"/>
                <a:gd name="T29" fmla="*/ 36 h 48"/>
                <a:gd name="T30" fmla="*/ 42 w 42"/>
                <a:gd name="T31" fmla="*/ 42 h 48"/>
                <a:gd name="T32" fmla="*/ 36 w 42"/>
                <a:gd name="T33" fmla="*/ 42 h 48"/>
                <a:gd name="T34" fmla="*/ 30 w 42"/>
                <a:gd name="T35" fmla="*/ 48 h 48"/>
                <a:gd name="T36" fmla="*/ 24 w 42"/>
                <a:gd name="T37" fmla="*/ 48 h 48"/>
                <a:gd name="T38" fmla="*/ 18 w 42"/>
                <a:gd name="T39" fmla="*/ 48 h 48"/>
                <a:gd name="T40" fmla="*/ 18 w 42"/>
                <a:gd name="T41" fmla="*/ 42 h 48"/>
                <a:gd name="T42" fmla="*/ 12 w 42"/>
                <a:gd name="T4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8">
                  <a:moveTo>
                    <a:pt x="12" y="42"/>
                  </a:moveTo>
                  <a:lnTo>
                    <a:pt x="6" y="42"/>
                  </a:lnTo>
                  <a:lnTo>
                    <a:pt x="6" y="36"/>
                  </a:lnTo>
                  <a:lnTo>
                    <a:pt x="6" y="30"/>
                  </a:lnTo>
                  <a:lnTo>
                    <a:pt x="0" y="30"/>
                  </a:lnTo>
                  <a:lnTo>
                    <a:pt x="0" y="24"/>
                  </a:lnTo>
                  <a:lnTo>
                    <a:pt x="18" y="12"/>
                  </a:lnTo>
                  <a:lnTo>
                    <a:pt x="24" y="12"/>
                  </a:lnTo>
                  <a:lnTo>
                    <a:pt x="36" y="0"/>
                  </a:lnTo>
                  <a:lnTo>
                    <a:pt x="36" y="6"/>
                  </a:lnTo>
                  <a:lnTo>
                    <a:pt x="36" y="12"/>
                  </a:lnTo>
                  <a:lnTo>
                    <a:pt x="42" y="18"/>
                  </a:lnTo>
                  <a:lnTo>
                    <a:pt x="42" y="24"/>
                  </a:lnTo>
                  <a:lnTo>
                    <a:pt x="36" y="30"/>
                  </a:lnTo>
                  <a:lnTo>
                    <a:pt x="42" y="36"/>
                  </a:lnTo>
                  <a:lnTo>
                    <a:pt x="42" y="42"/>
                  </a:lnTo>
                  <a:lnTo>
                    <a:pt x="36" y="42"/>
                  </a:lnTo>
                  <a:lnTo>
                    <a:pt x="30" y="48"/>
                  </a:lnTo>
                  <a:lnTo>
                    <a:pt x="24" y="48"/>
                  </a:lnTo>
                  <a:lnTo>
                    <a:pt x="18" y="48"/>
                  </a:lnTo>
                  <a:lnTo>
                    <a:pt x="18" y="42"/>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80" name="Freeform 1608"/>
            <p:cNvSpPr>
              <a:spLocks/>
            </p:cNvSpPr>
            <p:nvPr/>
          </p:nvSpPr>
          <p:spPr bwMode="auto">
            <a:xfrm>
              <a:off x="4248" y="1962"/>
              <a:ext cx="48" cy="36"/>
            </a:xfrm>
            <a:custGeom>
              <a:avLst/>
              <a:gdLst>
                <a:gd name="T0" fmla="*/ 42 w 48"/>
                <a:gd name="T1" fmla="*/ 30 h 36"/>
                <a:gd name="T2" fmla="*/ 42 w 48"/>
                <a:gd name="T3" fmla="*/ 24 h 36"/>
                <a:gd name="T4" fmla="*/ 36 w 48"/>
                <a:gd name="T5" fmla="*/ 24 h 36"/>
                <a:gd name="T6" fmla="*/ 36 w 48"/>
                <a:gd name="T7" fmla="*/ 30 h 36"/>
                <a:gd name="T8" fmla="*/ 30 w 48"/>
                <a:gd name="T9" fmla="*/ 36 h 36"/>
                <a:gd name="T10" fmla="*/ 24 w 48"/>
                <a:gd name="T11" fmla="*/ 30 h 36"/>
                <a:gd name="T12" fmla="*/ 18 w 48"/>
                <a:gd name="T13" fmla="*/ 30 h 36"/>
                <a:gd name="T14" fmla="*/ 12 w 48"/>
                <a:gd name="T15" fmla="*/ 30 h 36"/>
                <a:gd name="T16" fmla="*/ 6 w 48"/>
                <a:gd name="T17" fmla="*/ 30 h 36"/>
                <a:gd name="T18" fmla="*/ 6 w 48"/>
                <a:gd name="T19" fmla="*/ 24 h 36"/>
                <a:gd name="T20" fmla="*/ 0 w 48"/>
                <a:gd name="T21" fmla="*/ 24 h 36"/>
                <a:gd name="T22" fmla="*/ 0 w 48"/>
                <a:gd name="T23" fmla="*/ 18 h 36"/>
                <a:gd name="T24" fmla="*/ 6 w 48"/>
                <a:gd name="T25" fmla="*/ 18 h 36"/>
                <a:gd name="T26" fmla="*/ 6 w 48"/>
                <a:gd name="T27" fmla="*/ 12 h 36"/>
                <a:gd name="T28" fmla="*/ 12 w 48"/>
                <a:gd name="T29" fmla="*/ 0 h 36"/>
                <a:gd name="T30" fmla="*/ 18 w 48"/>
                <a:gd name="T31" fmla="*/ 0 h 36"/>
                <a:gd name="T32" fmla="*/ 18 w 48"/>
                <a:gd name="T33" fmla="*/ 6 h 36"/>
                <a:gd name="T34" fmla="*/ 24 w 48"/>
                <a:gd name="T35" fmla="*/ 6 h 36"/>
                <a:gd name="T36" fmla="*/ 30 w 48"/>
                <a:gd name="T37" fmla="*/ 12 h 36"/>
                <a:gd name="T38" fmla="*/ 36 w 48"/>
                <a:gd name="T39" fmla="*/ 12 h 36"/>
                <a:gd name="T40" fmla="*/ 36 w 48"/>
                <a:gd name="T41" fmla="*/ 18 h 36"/>
                <a:gd name="T42" fmla="*/ 42 w 48"/>
                <a:gd name="T43" fmla="*/ 12 h 36"/>
                <a:gd name="T44" fmla="*/ 42 w 48"/>
                <a:gd name="T45" fmla="*/ 18 h 36"/>
                <a:gd name="T46" fmla="*/ 36 w 48"/>
                <a:gd name="T47" fmla="*/ 18 h 36"/>
                <a:gd name="T48" fmla="*/ 42 w 48"/>
                <a:gd name="T49" fmla="*/ 18 h 36"/>
                <a:gd name="T50" fmla="*/ 42 w 48"/>
                <a:gd name="T51" fmla="*/ 12 h 36"/>
                <a:gd name="T52" fmla="*/ 42 w 48"/>
                <a:gd name="T53" fmla="*/ 18 h 36"/>
                <a:gd name="T54" fmla="*/ 48 w 48"/>
                <a:gd name="T55" fmla="*/ 18 h 36"/>
                <a:gd name="T56" fmla="*/ 48 w 48"/>
                <a:gd name="T57" fmla="*/ 12 h 36"/>
                <a:gd name="T58" fmla="*/ 48 w 48"/>
                <a:gd name="T59" fmla="*/ 18 h 36"/>
                <a:gd name="T60" fmla="*/ 42 w 48"/>
                <a:gd name="T61" fmla="*/ 24 h 36"/>
                <a:gd name="T62" fmla="*/ 42 w 48"/>
                <a:gd name="T6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36">
                  <a:moveTo>
                    <a:pt x="42" y="30"/>
                  </a:moveTo>
                  <a:lnTo>
                    <a:pt x="42" y="24"/>
                  </a:lnTo>
                  <a:lnTo>
                    <a:pt x="36" y="24"/>
                  </a:lnTo>
                  <a:lnTo>
                    <a:pt x="36" y="30"/>
                  </a:lnTo>
                  <a:lnTo>
                    <a:pt x="30" y="36"/>
                  </a:lnTo>
                  <a:lnTo>
                    <a:pt x="24" y="30"/>
                  </a:lnTo>
                  <a:lnTo>
                    <a:pt x="18" y="30"/>
                  </a:lnTo>
                  <a:lnTo>
                    <a:pt x="12" y="30"/>
                  </a:lnTo>
                  <a:lnTo>
                    <a:pt x="6" y="30"/>
                  </a:lnTo>
                  <a:lnTo>
                    <a:pt x="6" y="24"/>
                  </a:lnTo>
                  <a:lnTo>
                    <a:pt x="0" y="24"/>
                  </a:lnTo>
                  <a:lnTo>
                    <a:pt x="0" y="18"/>
                  </a:lnTo>
                  <a:lnTo>
                    <a:pt x="6" y="18"/>
                  </a:lnTo>
                  <a:lnTo>
                    <a:pt x="6" y="12"/>
                  </a:lnTo>
                  <a:lnTo>
                    <a:pt x="12" y="0"/>
                  </a:lnTo>
                  <a:lnTo>
                    <a:pt x="18" y="0"/>
                  </a:lnTo>
                  <a:lnTo>
                    <a:pt x="18" y="6"/>
                  </a:lnTo>
                  <a:lnTo>
                    <a:pt x="24" y="6"/>
                  </a:lnTo>
                  <a:lnTo>
                    <a:pt x="30" y="12"/>
                  </a:lnTo>
                  <a:lnTo>
                    <a:pt x="36" y="12"/>
                  </a:lnTo>
                  <a:lnTo>
                    <a:pt x="36" y="18"/>
                  </a:lnTo>
                  <a:lnTo>
                    <a:pt x="42" y="12"/>
                  </a:lnTo>
                  <a:lnTo>
                    <a:pt x="42" y="18"/>
                  </a:lnTo>
                  <a:lnTo>
                    <a:pt x="36" y="18"/>
                  </a:lnTo>
                  <a:lnTo>
                    <a:pt x="42" y="18"/>
                  </a:lnTo>
                  <a:lnTo>
                    <a:pt x="42" y="12"/>
                  </a:lnTo>
                  <a:lnTo>
                    <a:pt x="42" y="18"/>
                  </a:lnTo>
                  <a:lnTo>
                    <a:pt x="48" y="18"/>
                  </a:lnTo>
                  <a:lnTo>
                    <a:pt x="48" y="12"/>
                  </a:lnTo>
                  <a:lnTo>
                    <a:pt x="48" y="18"/>
                  </a:lnTo>
                  <a:lnTo>
                    <a:pt x="42" y="24"/>
                  </a:lnTo>
                  <a:lnTo>
                    <a:pt x="42"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81" name="Freeform 1609"/>
            <p:cNvSpPr>
              <a:spLocks/>
            </p:cNvSpPr>
            <p:nvPr/>
          </p:nvSpPr>
          <p:spPr bwMode="auto">
            <a:xfrm>
              <a:off x="4158" y="1980"/>
              <a:ext cx="36" cy="36"/>
            </a:xfrm>
            <a:custGeom>
              <a:avLst/>
              <a:gdLst>
                <a:gd name="T0" fmla="*/ 30 w 36"/>
                <a:gd name="T1" fmla="*/ 30 h 36"/>
                <a:gd name="T2" fmla="*/ 24 w 36"/>
                <a:gd name="T3" fmla="*/ 36 h 36"/>
                <a:gd name="T4" fmla="*/ 18 w 36"/>
                <a:gd name="T5" fmla="*/ 36 h 36"/>
                <a:gd name="T6" fmla="*/ 12 w 36"/>
                <a:gd name="T7" fmla="*/ 36 h 36"/>
                <a:gd name="T8" fmla="*/ 12 w 36"/>
                <a:gd name="T9" fmla="*/ 30 h 36"/>
                <a:gd name="T10" fmla="*/ 0 w 36"/>
                <a:gd name="T11" fmla="*/ 18 h 36"/>
                <a:gd name="T12" fmla="*/ 0 w 36"/>
                <a:gd name="T13" fmla="*/ 12 h 36"/>
                <a:gd name="T14" fmla="*/ 6 w 36"/>
                <a:gd name="T15" fmla="*/ 12 h 36"/>
                <a:gd name="T16" fmla="*/ 6 w 36"/>
                <a:gd name="T17" fmla="*/ 6 h 36"/>
                <a:gd name="T18" fmla="*/ 12 w 36"/>
                <a:gd name="T19" fmla="*/ 6 h 36"/>
                <a:gd name="T20" fmla="*/ 12 w 36"/>
                <a:gd name="T21" fmla="*/ 0 h 36"/>
                <a:gd name="T22" fmla="*/ 24 w 36"/>
                <a:gd name="T23" fmla="*/ 12 h 36"/>
                <a:gd name="T24" fmla="*/ 30 w 36"/>
                <a:gd name="T25" fmla="*/ 12 h 36"/>
                <a:gd name="T26" fmla="*/ 30 w 36"/>
                <a:gd name="T27" fmla="*/ 18 h 36"/>
                <a:gd name="T28" fmla="*/ 36 w 36"/>
                <a:gd name="T29" fmla="*/ 12 h 36"/>
                <a:gd name="T30" fmla="*/ 36 w 36"/>
                <a:gd name="T31" fmla="*/ 18 h 36"/>
                <a:gd name="T32" fmla="*/ 30 w 36"/>
                <a:gd name="T33" fmla="*/ 24 h 36"/>
                <a:gd name="T34" fmla="*/ 30 w 36"/>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6">
                  <a:moveTo>
                    <a:pt x="30" y="30"/>
                  </a:moveTo>
                  <a:lnTo>
                    <a:pt x="24" y="36"/>
                  </a:lnTo>
                  <a:lnTo>
                    <a:pt x="18" y="36"/>
                  </a:lnTo>
                  <a:lnTo>
                    <a:pt x="12" y="36"/>
                  </a:lnTo>
                  <a:lnTo>
                    <a:pt x="12" y="30"/>
                  </a:lnTo>
                  <a:lnTo>
                    <a:pt x="0" y="18"/>
                  </a:lnTo>
                  <a:lnTo>
                    <a:pt x="0" y="12"/>
                  </a:lnTo>
                  <a:lnTo>
                    <a:pt x="6" y="12"/>
                  </a:lnTo>
                  <a:lnTo>
                    <a:pt x="6" y="6"/>
                  </a:lnTo>
                  <a:lnTo>
                    <a:pt x="12" y="6"/>
                  </a:lnTo>
                  <a:lnTo>
                    <a:pt x="12" y="0"/>
                  </a:lnTo>
                  <a:lnTo>
                    <a:pt x="24" y="12"/>
                  </a:lnTo>
                  <a:lnTo>
                    <a:pt x="30" y="12"/>
                  </a:lnTo>
                  <a:lnTo>
                    <a:pt x="30" y="18"/>
                  </a:lnTo>
                  <a:lnTo>
                    <a:pt x="36" y="12"/>
                  </a:lnTo>
                  <a:lnTo>
                    <a:pt x="36" y="18"/>
                  </a:lnTo>
                  <a:lnTo>
                    <a:pt x="30" y="24"/>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5882" name="Group 1610"/>
          <p:cNvGrpSpPr>
            <a:grpSpLocks/>
          </p:cNvGrpSpPr>
          <p:nvPr/>
        </p:nvGrpSpPr>
        <p:grpSpPr bwMode="auto">
          <a:xfrm>
            <a:off x="1257300" y="2905125"/>
            <a:ext cx="5781675" cy="952500"/>
            <a:chOff x="792" y="1830"/>
            <a:chExt cx="3642" cy="600"/>
          </a:xfrm>
        </p:grpSpPr>
        <p:sp>
          <p:nvSpPr>
            <p:cNvPr id="55883" name="Freeform 1611"/>
            <p:cNvSpPr>
              <a:spLocks/>
            </p:cNvSpPr>
            <p:nvPr/>
          </p:nvSpPr>
          <p:spPr bwMode="auto">
            <a:xfrm>
              <a:off x="4392" y="1938"/>
              <a:ext cx="18" cy="42"/>
            </a:xfrm>
            <a:custGeom>
              <a:avLst/>
              <a:gdLst>
                <a:gd name="T0" fmla="*/ 6 w 18"/>
                <a:gd name="T1" fmla="*/ 0 h 42"/>
                <a:gd name="T2" fmla="*/ 12 w 18"/>
                <a:gd name="T3" fmla="*/ 0 h 42"/>
                <a:gd name="T4" fmla="*/ 12 w 18"/>
                <a:gd name="T5" fmla="*/ 6 h 42"/>
                <a:gd name="T6" fmla="*/ 12 w 18"/>
                <a:gd name="T7" fmla="*/ 12 h 42"/>
                <a:gd name="T8" fmla="*/ 18 w 18"/>
                <a:gd name="T9" fmla="*/ 12 h 42"/>
                <a:gd name="T10" fmla="*/ 12 w 18"/>
                <a:gd name="T11" fmla="*/ 12 h 42"/>
                <a:gd name="T12" fmla="*/ 6 w 18"/>
                <a:gd name="T13" fmla="*/ 18 h 42"/>
                <a:gd name="T14" fmla="*/ 12 w 18"/>
                <a:gd name="T15" fmla="*/ 42 h 42"/>
                <a:gd name="T16" fmla="*/ 6 w 18"/>
                <a:gd name="T17" fmla="*/ 42 h 42"/>
                <a:gd name="T18" fmla="*/ 0 w 18"/>
                <a:gd name="T19" fmla="*/ 24 h 42"/>
                <a:gd name="T20" fmla="*/ 0 w 18"/>
                <a:gd name="T21" fmla="*/ 6 h 42"/>
                <a:gd name="T22" fmla="*/ 0 w 18"/>
                <a:gd name="T23" fmla="*/ 0 h 42"/>
                <a:gd name="T24" fmla="*/ 6 w 18"/>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2">
                  <a:moveTo>
                    <a:pt x="6" y="0"/>
                  </a:moveTo>
                  <a:lnTo>
                    <a:pt x="12" y="0"/>
                  </a:lnTo>
                  <a:lnTo>
                    <a:pt x="12" y="6"/>
                  </a:lnTo>
                  <a:lnTo>
                    <a:pt x="12" y="12"/>
                  </a:lnTo>
                  <a:lnTo>
                    <a:pt x="18" y="12"/>
                  </a:lnTo>
                  <a:lnTo>
                    <a:pt x="12" y="12"/>
                  </a:lnTo>
                  <a:lnTo>
                    <a:pt x="6" y="18"/>
                  </a:lnTo>
                  <a:lnTo>
                    <a:pt x="12" y="42"/>
                  </a:lnTo>
                  <a:lnTo>
                    <a:pt x="6" y="42"/>
                  </a:lnTo>
                  <a:lnTo>
                    <a:pt x="0" y="24"/>
                  </a:lnTo>
                  <a:lnTo>
                    <a:pt x="0" y="6"/>
                  </a:lnTo>
                  <a:lnTo>
                    <a:pt x="0" y="0"/>
                  </a:lnTo>
                  <a:lnTo>
                    <a:pt x="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84" name="Freeform 1612"/>
            <p:cNvSpPr>
              <a:spLocks/>
            </p:cNvSpPr>
            <p:nvPr/>
          </p:nvSpPr>
          <p:spPr bwMode="auto">
            <a:xfrm>
              <a:off x="3684" y="2052"/>
              <a:ext cx="36" cy="48"/>
            </a:xfrm>
            <a:custGeom>
              <a:avLst/>
              <a:gdLst>
                <a:gd name="T0" fmla="*/ 12 w 36"/>
                <a:gd name="T1" fmla="*/ 36 h 48"/>
                <a:gd name="T2" fmla="*/ 6 w 36"/>
                <a:gd name="T3" fmla="*/ 36 h 48"/>
                <a:gd name="T4" fmla="*/ 6 w 36"/>
                <a:gd name="T5" fmla="*/ 30 h 48"/>
                <a:gd name="T6" fmla="*/ 0 w 36"/>
                <a:gd name="T7" fmla="*/ 24 h 48"/>
                <a:gd name="T8" fmla="*/ 0 w 36"/>
                <a:gd name="T9" fmla="*/ 18 h 48"/>
                <a:gd name="T10" fmla="*/ 6 w 36"/>
                <a:gd name="T11" fmla="*/ 18 h 48"/>
                <a:gd name="T12" fmla="*/ 6 w 36"/>
                <a:gd name="T13" fmla="*/ 0 h 48"/>
                <a:gd name="T14" fmla="*/ 12 w 36"/>
                <a:gd name="T15" fmla="*/ 0 h 48"/>
                <a:gd name="T16" fmla="*/ 18 w 36"/>
                <a:gd name="T17" fmla="*/ 0 h 48"/>
                <a:gd name="T18" fmla="*/ 18 w 36"/>
                <a:gd name="T19" fmla="*/ 6 h 48"/>
                <a:gd name="T20" fmla="*/ 24 w 36"/>
                <a:gd name="T21" fmla="*/ 12 h 48"/>
                <a:gd name="T22" fmla="*/ 30 w 36"/>
                <a:gd name="T23" fmla="*/ 18 h 48"/>
                <a:gd name="T24" fmla="*/ 36 w 36"/>
                <a:gd name="T25" fmla="*/ 24 h 48"/>
                <a:gd name="T26" fmla="*/ 36 w 36"/>
                <a:gd name="T27" fmla="*/ 30 h 48"/>
                <a:gd name="T28" fmla="*/ 24 w 36"/>
                <a:gd name="T29" fmla="*/ 42 h 48"/>
                <a:gd name="T30" fmla="*/ 18 w 36"/>
                <a:gd name="T31" fmla="*/ 48 h 48"/>
                <a:gd name="T32" fmla="*/ 12 w 36"/>
                <a:gd name="T3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8">
                  <a:moveTo>
                    <a:pt x="12" y="36"/>
                  </a:moveTo>
                  <a:lnTo>
                    <a:pt x="6" y="36"/>
                  </a:lnTo>
                  <a:lnTo>
                    <a:pt x="6" y="30"/>
                  </a:lnTo>
                  <a:lnTo>
                    <a:pt x="0" y="24"/>
                  </a:lnTo>
                  <a:lnTo>
                    <a:pt x="0" y="18"/>
                  </a:lnTo>
                  <a:lnTo>
                    <a:pt x="6" y="18"/>
                  </a:lnTo>
                  <a:lnTo>
                    <a:pt x="6" y="0"/>
                  </a:lnTo>
                  <a:lnTo>
                    <a:pt x="12" y="0"/>
                  </a:lnTo>
                  <a:lnTo>
                    <a:pt x="18" y="0"/>
                  </a:lnTo>
                  <a:lnTo>
                    <a:pt x="18" y="6"/>
                  </a:lnTo>
                  <a:lnTo>
                    <a:pt x="24" y="12"/>
                  </a:lnTo>
                  <a:lnTo>
                    <a:pt x="30" y="18"/>
                  </a:lnTo>
                  <a:lnTo>
                    <a:pt x="36" y="24"/>
                  </a:lnTo>
                  <a:lnTo>
                    <a:pt x="36" y="30"/>
                  </a:lnTo>
                  <a:lnTo>
                    <a:pt x="24" y="42"/>
                  </a:lnTo>
                  <a:lnTo>
                    <a:pt x="18" y="48"/>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85" name="Freeform 1613"/>
            <p:cNvSpPr>
              <a:spLocks/>
            </p:cNvSpPr>
            <p:nvPr/>
          </p:nvSpPr>
          <p:spPr bwMode="auto">
            <a:xfrm>
              <a:off x="3930" y="2022"/>
              <a:ext cx="54" cy="30"/>
            </a:xfrm>
            <a:custGeom>
              <a:avLst/>
              <a:gdLst>
                <a:gd name="T0" fmla="*/ 24 w 54"/>
                <a:gd name="T1" fmla="*/ 30 h 30"/>
                <a:gd name="T2" fmla="*/ 18 w 54"/>
                <a:gd name="T3" fmla="*/ 24 h 30"/>
                <a:gd name="T4" fmla="*/ 12 w 54"/>
                <a:gd name="T5" fmla="*/ 24 h 30"/>
                <a:gd name="T6" fmla="*/ 6 w 54"/>
                <a:gd name="T7" fmla="*/ 18 h 30"/>
                <a:gd name="T8" fmla="*/ 6 w 54"/>
                <a:gd name="T9" fmla="*/ 12 h 30"/>
                <a:gd name="T10" fmla="*/ 0 w 54"/>
                <a:gd name="T11" fmla="*/ 6 h 30"/>
                <a:gd name="T12" fmla="*/ 6 w 54"/>
                <a:gd name="T13" fmla="*/ 0 h 30"/>
                <a:gd name="T14" fmla="*/ 12 w 54"/>
                <a:gd name="T15" fmla="*/ 0 h 30"/>
                <a:gd name="T16" fmla="*/ 12 w 54"/>
                <a:gd name="T17" fmla="*/ 6 h 30"/>
                <a:gd name="T18" fmla="*/ 18 w 54"/>
                <a:gd name="T19" fmla="*/ 0 h 30"/>
                <a:gd name="T20" fmla="*/ 18 w 54"/>
                <a:gd name="T21" fmla="*/ 6 h 30"/>
                <a:gd name="T22" fmla="*/ 24 w 54"/>
                <a:gd name="T23" fmla="*/ 0 h 30"/>
                <a:gd name="T24" fmla="*/ 18 w 54"/>
                <a:gd name="T25" fmla="*/ 0 h 30"/>
                <a:gd name="T26" fmla="*/ 24 w 54"/>
                <a:gd name="T27" fmla="*/ 0 h 30"/>
                <a:gd name="T28" fmla="*/ 30 w 54"/>
                <a:gd name="T29" fmla="*/ 0 h 30"/>
                <a:gd name="T30" fmla="*/ 36 w 54"/>
                <a:gd name="T31" fmla="*/ 6 h 30"/>
                <a:gd name="T32" fmla="*/ 42 w 54"/>
                <a:gd name="T33" fmla="*/ 0 h 30"/>
                <a:gd name="T34" fmla="*/ 42 w 54"/>
                <a:gd name="T35" fmla="*/ 6 h 30"/>
                <a:gd name="T36" fmla="*/ 42 w 54"/>
                <a:gd name="T37" fmla="*/ 0 h 30"/>
                <a:gd name="T38" fmla="*/ 48 w 54"/>
                <a:gd name="T39" fmla="*/ 6 h 30"/>
                <a:gd name="T40" fmla="*/ 54 w 54"/>
                <a:gd name="T41" fmla="*/ 6 h 30"/>
                <a:gd name="T42" fmla="*/ 48 w 54"/>
                <a:gd name="T43" fmla="*/ 12 h 30"/>
                <a:gd name="T44" fmla="*/ 48 w 54"/>
                <a:gd name="T45" fmla="*/ 18 h 30"/>
                <a:gd name="T46" fmla="*/ 42 w 54"/>
                <a:gd name="T47" fmla="*/ 24 h 30"/>
                <a:gd name="T48" fmla="*/ 36 w 54"/>
                <a:gd name="T49" fmla="*/ 30 h 30"/>
                <a:gd name="T50" fmla="*/ 30 w 54"/>
                <a:gd name="T51" fmla="*/ 30 h 30"/>
                <a:gd name="T52" fmla="*/ 24 w 54"/>
                <a:gd name="T5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30">
                  <a:moveTo>
                    <a:pt x="24" y="30"/>
                  </a:moveTo>
                  <a:lnTo>
                    <a:pt x="18" y="24"/>
                  </a:lnTo>
                  <a:lnTo>
                    <a:pt x="12" y="24"/>
                  </a:lnTo>
                  <a:lnTo>
                    <a:pt x="6" y="18"/>
                  </a:lnTo>
                  <a:lnTo>
                    <a:pt x="6" y="12"/>
                  </a:lnTo>
                  <a:lnTo>
                    <a:pt x="0" y="6"/>
                  </a:lnTo>
                  <a:lnTo>
                    <a:pt x="6" y="0"/>
                  </a:lnTo>
                  <a:lnTo>
                    <a:pt x="12" y="0"/>
                  </a:lnTo>
                  <a:lnTo>
                    <a:pt x="12" y="6"/>
                  </a:lnTo>
                  <a:lnTo>
                    <a:pt x="18" y="0"/>
                  </a:lnTo>
                  <a:lnTo>
                    <a:pt x="18" y="6"/>
                  </a:lnTo>
                  <a:lnTo>
                    <a:pt x="24" y="0"/>
                  </a:lnTo>
                  <a:lnTo>
                    <a:pt x="18" y="0"/>
                  </a:lnTo>
                  <a:lnTo>
                    <a:pt x="24" y="0"/>
                  </a:lnTo>
                  <a:lnTo>
                    <a:pt x="30" y="0"/>
                  </a:lnTo>
                  <a:lnTo>
                    <a:pt x="36" y="6"/>
                  </a:lnTo>
                  <a:lnTo>
                    <a:pt x="42" y="0"/>
                  </a:lnTo>
                  <a:lnTo>
                    <a:pt x="42" y="6"/>
                  </a:lnTo>
                  <a:lnTo>
                    <a:pt x="42" y="0"/>
                  </a:lnTo>
                  <a:lnTo>
                    <a:pt x="48" y="6"/>
                  </a:lnTo>
                  <a:lnTo>
                    <a:pt x="54" y="6"/>
                  </a:lnTo>
                  <a:lnTo>
                    <a:pt x="48" y="12"/>
                  </a:lnTo>
                  <a:lnTo>
                    <a:pt x="48" y="18"/>
                  </a:lnTo>
                  <a:lnTo>
                    <a:pt x="42" y="24"/>
                  </a:lnTo>
                  <a:lnTo>
                    <a:pt x="36" y="30"/>
                  </a:lnTo>
                  <a:lnTo>
                    <a:pt x="30" y="30"/>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86" name="Freeform 1614"/>
            <p:cNvSpPr>
              <a:spLocks/>
            </p:cNvSpPr>
            <p:nvPr/>
          </p:nvSpPr>
          <p:spPr bwMode="auto">
            <a:xfrm>
              <a:off x="3432" y="2076"/>
              <a:ext cx="42" cy="42"/>
            </a:xfrm>
            <a:custGeom>
              <a:avLst/>
              <a:gdLst>
                <a:gd name="T0" fmla="*/ 24 w 42"/>
                <a:gd name="T1" fmla="*/ 36 h 42"/>
                <a:gd name="T2" fmla="*/ 24 w 42"/>
                <a:gd name="T3" fmla="*/ 42 h 42"/>
                <a:gd name="T4" fmla="*/ 18 w 42"/>
                <a:gd name="T5" fmla="*/ 42 h 42"/>
                <a:gd name="T6" fmla="*/ 12 w 42"/>
                <a:gd name="T7" fmla="*/ 42 h 42"/>
                <a:gd name="T8" fmla="*/ 12 w 42"/>
                <a:gd name="T9" fmla="*/ 36 h 42"/>
                <a:gd name="T10" fmla="*/ 12 w 42"/>
                <a:gd name="T11" fmla="*/ 30 h 42"/>
                <a:gd name="T12" fmla="*/ 6 w 42"/>
                <a:gd name="T13" fmla="*/ 24 h 42"/>
                <a:gd name="T14" fmla="*/ 6 w 42"/>
                <a:gd name="T15" fmla="*/ 18 h 42"/>
                <a:gd name="T16" fmla="*/ 0 w 42"/>
                <a:gd name="T17" fmla="*/ 18 h 42"/>
                <a:gd name="T18" fmla="*/ 6 w 42"/>
                <a:gd name="T19" fmla="*/ 12 h 42"/>
                <a:gd name="T20" fmla="*/ 24 w 42"/>
                <a:gd name="T21" fmla="*/ 6 h 42"/>
                <a:gd name="T22" fmla="*/ 24 w 42"/>
                <a:gd name="T23" fmla="*/ 0 h 42"/>
                <a:gd name="T24" fmla="*/ 30 w 42"/>
                <a:gd name="T25" fmla="*/ 6 h 42"/>
                <a:gd name="T26" fmla="*/ 36 w 42"/>
                <a:gd name="T27" fmla="*/ 6 h 42"/>
                <a:gd name="T28" fmla="*/ 36 w 42"/>
                <a:gd name="T29" fmla="*/ 12 h 42"/>
                <a:gd name="T30" fmla="*/ 36 w 42"/>
                <a:gd name="T31" fmla="*/ 18 h 42"/>
                <a:gd name="T32" fmla="*/ 42 w 42"/>
                <a:gd name="T33" fmla="*/ 12 h 42"/>
                <a:gd name="T34" fmla="*/ 42 w 42"/>
                <a:gd name="T35" fmla="*/ 18 h 42"/>
                <a:gd name="T36" fmla="*/ 24 w 42"/>
                <a:gd name="T37" fmla="*/ 30 h 42"/>
                <a:gd name="T38" fmla="*/ 24 w 42"/>
                <a:gd name="T3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2">
                  <a:moveTo>
                    <a:pt x="24" y="36"/>
                  </a:moveTo>
                  <a:lnTo>
                    <a:pt x="24" y="42"/>
                  </a:lnTo>
                  <a:lnTo>
                    <a:pt x="18" y="42"/>
                  </a:lnTo>
                  <a:lnTo>
                    <a:pt x="12" y="42"/>
                  </a:lnTo>
                  <a:lnTo>
                    <a:pt x="12" y="36"/>
                  </a:lnTo>
                  <a:lnTo>
                    <a:pt x="12" y="30"/>
                  </a:lnTo>
                  <a:lnTo>
                    <a:pt x="6" y="24"/>
                  </a:lnTo>
                  <a:lnTo>
                    <a:pt x="6" y="18"/>
                  </a:lnTo>
                  <a:lnTo>
                    <a:pt x="0" y="18"/>
                  </a:lnTo>
                  <a:lnTo>
                    <a:pt x="6" y="12"/>
                  </a:lnTo>
                  <a:lnTo>
                    <a:pt x="24" y="6"/>
                  </a:lnTo>
                  <a:lnTo>
                    <a:pt x="24" y="0"/>
                  </a:lnTo>
                  <a:lnTo>
                    <a:pt x="30" y="6"/>
                  </a:lnTo>
                  <a:lnTo>
                    <a:pt x="36" y="6"/>
                  </a:lnTo>
                  <a:lnTo>
                    <a:pt x="36" y="12"/>
                  </a:lnTo>
                  <a:lnTo>
                    <a:pt x="36" y="18"/>
                  </a:lnTo>
                  <a:lnTo>
                    <a:pt x="42" y="12"/>
                  </a:lnTo>
                  <a:lnTo>
                    <a:pt x="42" y="18"/>
                  </a:lnTo>
                  <a:lnTo>
                    <a:pt x="24" y="30"/>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87" name="Freeform 1615"/>
            <p:cNvSpPr>
              <a:spLocks/>
            </p:cNvSpPr>
            <p:nvPr/>
          </p:nvSpPr>
          <p:spPr bwMode="auto">
            <a:xfrm>
              <a:off x="1512" y="1986"/>
              <a:ext cx="180" cy="72"/>
            </a:xfrm>
            <a:custGeom>
              <a:avLst/>
              <a:gdLst>
                <a:gd name="T0" fmla="*/ 0 w 180"/>
                <a:gd name="T1" fmla="*/ 54 h 72"/>
                <a:gd name="T2" fmla="*/ 6 w 180"/>
                <a:gd name="T3" fmla="*/ 6 h 72"/>
                <a:gd name="T4" fmla="*/ 6 w 180"/>
                <a:gd name="T5" fmla="*/ 0 h 72"/>
                <a:gd name="T6" fmla="*/ 24 w 180"/>
                <a:gd name="T7" fmla="*/ 6 h 72"/>
                <a:gd name="T8" fmla="*/ 48 w 180"/>
                <a:gd name="T9" fmla="*/ 6 h 72"/>
                <a:gd name="T10" fmla="*/ 48 w 180"/>
                <a:gd name="T11" fmla="*/ 12 h 72"/>
                <a:gd name="T12" fmla="*/ 90 w 180"/>
                <a:gd name="T13" fmla="*/ 18 h 72"/>
                <a:gd name="T14" fmla="*/ 180 w 180"/>
                <a:gd name="T15" fmla="*/ 30 h 72"/>
                <a:gd name="T16" fmla="*/ 180 w 180"/>
                <a:gd name="T17" fmla="*/ 36 h 72"/>
                <a:gd name="T18" fmla="*/ 174 w 180"/>
                <a:gd name="T19" fmla="*/ 36 h 72"/>
                <a:gd name="T20" fmla="*/ 174 w 180"/>
                <a:gd name="T21" fmla="*/ 42 h 72"/>
                <a:gd name="T22" fmla="*/ 168 w 180"/>
                <a:gd name="T23" fmla="*/ 42 h 72"/>
                <a:gd name="T24" fmla="*/ 174 w 180"/>
                <a:gd name="T25" fmla="*/ 48 h 72"/>
                <a:gd name="T26" fmla="*/ 168 w 180"/>
                <a:gd name="T27" fmla="*/ 48 h 72"/>
                <a:gd name="T28" fmla="*/ 162 w 180"/>
                <a:gd name="T29" fmla="*/ 48 h 72"/>
                <a:gd name="T30" fmla="*/ 162 w 180"/>
                <a:gd name="T31" fmla="*/ 54 h 72"/>
                <a:gd name="T32" fmla="*/ 156 w 180"/>
                <a:gd name="T33" fmla="*/ 60 h 72"/>
                <a:gd name="T34" fmla="*/ 150 w 180"/>
                <a:gd name="T35" fmla="*/ 66 h 72"/>
                <a:gd name="T36" fmla="*/ 144 w 180"/>
                <a:gd name="T37" fmla="*/ 66 h 72"/>
                <a:gd name="T38" fmla="*/ 138 w 180"/>
                <a:gd name="T39" fmla="*/ 66 h 72"/>
                <a:gd name="T40" fmla="*/ 132 w 180"/>
                <a:gd name="T41" fmla="*/ 66 h 72"/>
                <a:gd name="T42" fmla="*/ 132 w 180"/>
                <a:gd name="T43" fmla="*/ 72 h 72"/>
                <a:gd name="T44" fmla="*/ 126 w 180"/>
                <a:gd name="T45" fmla="*/ 72 h 72"/>
                <a:gd name="T46" fmla="*/ 120 w 180"/>
                <a:gd name="T47" fmla="*/ 72 h 72"/>
                <a:gd name="T48" fmla="*/ 126 w 180"/>
                <a:gd name="T49" fmla="*/ 72 h 72"/>
                <a:gd name="T50" fmla="*/ 120 w 180"/>
                <a:gd name="T51" fmla="*/ 72 h 72"/>
                <a:gd name="T52" fmla="*/ 48 w 180"/>
                <a:gd name="T53" fmla="*/ 66 h 72"/>
                <a:gd name="T54" fmla="*/ 24 w 180"/>
                <a:gd name="T55" fmla="*/ 60 h 72"/>
                <a:gd name="T56" fmla="*/ 0 w 180"/>
                <a:gd name="T57"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0" h="72">
                  <a:moveTo>
                    <a:pt x="0" y="54"/>
                  </a:moveTo>
                  <a:lnTo>
                    <a:pt x="6" y="6"/>
                  </a:lnTo>
                  <a:lnTo>
                    <a:pt x="6" y="0"/>
                  </a:lnTo>
                  <a:lnTo>
                    <a:pt x="24" y="6"/>
                  </a:lnTo>
                  <a:lnTo>
                    <a:pt x="48" y="6"/>
                  </a:lnTo>
                  <a:lnTo>
                    <a:pt x="48" y="12"/>
                  </a:lnTo>
                  <a:lnTo>
                    <a:pt x="90" y="18"/>
                  </a:lnTo>
                  <a:lnTo>
                    <a:pt x="180" y="30"/>
                  </a:lnTo>
                  <a:lnTo>
                    <a:pt x="180" y="36"/>
                  </a:lnTo>
                  <a:lnTo>
                    <a:pt x="174" y="36"/>
                  </a:lnTo>
                  <a:lnTo>
                    <a:pt x="174" y="42"/>
                  </a:lnTo>
                  <a:lnTo>
                    <a:pt x="168" y="42"/>
                  </a:lnTo>
                  <a:lnTo>
                    <a:pt x="174" y="48"/>
                  </a:lnTo>
                  <a:lnTo>
                    <a:pt x="168" y="48"/>
                  </a:lnTo>
                  <a:lnTo>
                    <a:pt x="162" y="48"/>
                  </a:lnTo>
                  <a:lnTo>
                    <a:pt x="162" y="54"/>
                  </a:lnTo>
                  <a:lnTo>
                    <a:pt x="156" y="60"/>
                  </a:lnTo>
                  <a:lnTo>
                    <a:pt x="150" y="66"/>
                  </a:lnTo>
                  <a:lnTo>
                    <a:pt x="144" y="66"/>
                  </a:lnTo>
                  <a:lnTo>
                    <a:pt x="138" y="66"/>
                  </a:lnTo>
                  <a:lnTo>
                    <a:pt x="132" y="66"/>
                  </a:lnTo>
                  <a:lnTo>
                    <a:pt x="132" y="72"/>
                  </a:lnTo>
                  <a:lnTo>
                    <a:pt x="126" y="72"/>
                  </a:lnTo>
                  <a:lnTo>
                    <a:pt x="120" y="72"/>
                  </a:lnTo>
                  <a:lnTo>
                    <a:pt x="126" y="72"/>
                  </a:lnTo>
                  <a:lnTo>
                    <a:pt x="120" y="72"/>
                  </a:lnTo>
                  <a:lnTo>
                    <a:pt x="48" y="66"/>
                  </a:lnTo>
                  <a:lnTo>
                    <a:pt x="24" y="60"/>
                  </a:lnTo>
                  <a:lnTo>
                    <a:pt x="0"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88" name="Freeform 1616"/>
            <p:cNvSpPr>
              <a:spLocks/>
            </p:cNvSpPr>
            <p:nvPr/>
          </p:nvSpPr>
          <p:spPr bwMode="auto">
            <a:xfrm>
              <a:off x="3780" y="2040"/>
              <a:ext cx="30" cy="30"/>
            </a:xfrm>
            <a:custGeom>
              <a:avLst/>
              <a:gdLst>
                <a:gd name="T0" fmla="*/ 30 w 30"/>
                <a:gd name="T1" fmla="*/ 30 h 30"/>
                <a:gd name="T2" fmla="*/ 30 w 30"/>
                <a:gd name="T3" fmla="*/ 24 h 30"/>
                <a:gd name="T4" fmla="*/ 24 w 30"/>
                <a:gd name="T5" fmla="*/ 24 h 30"/>
                <a:gd name="T6" fmla="*/ 18 w 30"/>
                <a:gd name="T7" fmla="*/ 18 h 30"/>
                <a:gd name="T8" fmla="*/ 18 w 30"/>
                <a:gd name="T9" fmla="*/ 24 h 30"/>
                <a:gd name="T10" fmla="*/ 12 w 30"/>
                <a:gd name="T11" fmla="*/ 24 h 30"/>
                <a:gd name="T12" fmla="*/ 6 w 30"/>
                <a:gd name="T13" fmla="*/ 18 h 30"/>
                <a:gd name="T14" fmla="*/ 6 w 30"/>
                <a:gd name="T15" fmla="*/ 12 h 30"/>
                <a:gd name="T16" fmla="*/ 0 w 30"/>
                <a:gd name="T17" fmla="*/ 12 h 30"/>
                <a:gd name="T18" fmla="*/ 0 w 30"/>
                <a:gd name="T19" fmla="*/ 6 h 30"/>
                <a:gd name="T20" fmla="*/ 6 w 30"/>
                <a:gd name="T21" fmla="*/ 6 h 30"/>
                <a:gd name="T22" fmla="*/ 12 w 30"/>
                <a:gd name="T23" fmla="*/ 6 h 30"/>
                <a:gd name="T24" fmla="*/ 18 w 30"/>
                <a:gd name="T25" fmla="*/ 6 h 30"/>
                <a:gd name="T26" fmla="*/ 18 w 30"/>
                <a:gd name="T27" fmla="*/ 0 h 30"/>
                <a:gd name="T28" fmla="*/ 18 w 30"/>
                <a:gd name="T29" fmla="*/ 6 h 30"/>
                <a:gd name="T30" fmla="*/ 24 w 30"/>
                <a:gd name="T31" fmla="*/ 6 h 30"/>
                <a:gd name="T32" fmla="*/ 30 w 30"/>
                <a:gd name="T33" fmla="*/ 12 h 30"/>
                <a:gd name="T34" fmla="*/ 30 w 30"/>
                <a:gd name="T35" fmla="*/ 24 h 30"/>
                <a:gd name="T36" fmla="*/ 30 w 30"/>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30" y="30"/>
                  </a:moveTo>
                  <a:lnTo>
                    <a:pt x="30" y="24"/>
                  </a:lnTo>
                  <a:lnTo>
                    <a:pt x="24" y="24"/>
                  </a:lnTo>
                  <a:lnTo>
                    <a:pt x="18" y="18"/>
                  </a:lnTo>
                  <a:lnTo>
                    <a:pt x="18" y="24"/>
                  </a:lnTo>
                  <a:lnTo>
                    <a:pt x="12" y="24"/>
                  </a:lnTo>
                  <a:lnTo>
                    <a:pt x="6" y="18"/>
                  </a:lnTo>
                  <a:lnTo>
                    <a:pt x="6" y="12"/>
                  </a:lnTo>
                  <a:lnTo>
                    <a:pt x="0" y="12"/>
                  </a:lnTo>
                  <a:lnTo>
                    <a:pt x="0" y="6"/>
                  </a:lnTo>
                  <a:lnTo>
                    <a:pt x="6" y="6"/>
                  </a:lnTo>
                  <a:lnTo>
                    <a:pt x="12" y="6"/>
                  </a:lnTo>
                  <a:lnTo>
                    <a:pt x="18" y="6"/>
                  </a:lnTo>
                  <a:lnTo>
                    <a:pt x="18" y="0"/>
                  </a:lnTo>
                  <a:lnTo>
                    <a:pt x="18" y="6"/>
                  </a:lnTo>
                  <a:lnTo>
                    <a:pt x="24" y="6"/>
                  </a:lnTo>
                  <a:lnTo>
                    <a:pt x="30" y="12"/>
                  </a:lnTo>
                  <a:lnTo>
                    <a:pt x="30" y="24"/>
                  </a:lnTo>
                  <a:lnTo>
                    <a:pt x="3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89" name="Freeform 1617"/>
            <p:cNvSpPr>
              <a:spLocks/>
            </p:cNvSpPr>
            <p:nvPr/>
          </p:nvSpPr>
          <p:spPr bwMode="auto">
            <a:xfrm>
              <a:off x="3732" y="2046"/>
              <a:ext cx="30" cy="42"/>
            </a:xfrm>
            <a:custGeom>
              <a:avLst/>
              <a:gdLst>
                <a:gd name="T0" fmla="*/ 30 w 30"/>
                <a:gd name="T1" fmla="*/ 24 h 42"/>
                <a:gd name="T2" fmla="*/ 24 w 30"/>
                <a:gd name="T3" fmla="*/ 24 h 42"/>
                <a:gd name="T4" fmla="*/ 24 w 30"/>
                <a:gd name="T5" fmla="*/ 30 h 42"/>
                <a:gd name="T6" fmla="*/ 24 w 30"/>
                <a:gd name="T7" fmla="*/ 36 h 42"/>
                <a:gd name="T8" fmla="*/ 24 w 30"/>
                <a:gd name="T9" fmla="*/ 42 h 42"/>
                <a:gd name="T10" fmla="*/ 0 w 30"/>
                <a:gd name="T11" fmla="*/ 24 h 42"/>
                <a:gd name="T12" fmla="*/ 6 w 30"/>
                <a:gd name="T13" fmla="*/ 6 h 42"/>
                <a:gd name="T14" fmla="*/ 12 w 30"/>
                <a:gd name="T15" fmla="*/ 12 h 42"/>
                <a:gd name="T16" fmla="*/ 12 w 30"/>
                <a:gd name="T17" fmla="*/ 0 h 42"/>
                <a:gd name="T18" fmla="*/ 18 w 30"/>
                <a:gd name="T19" fmla="*/ 6 h 42"/>
                <a:gd name="T20" fmla="*/ 24 w 30"/>
                <a:gd name="T21" fmla="*/ 0 h 42"/>
                <a:gd name="T22" fmla="*/ 24 w 30"/>
                <a:gd name="T23" fmla="*/ 6 h 42"/>
                <a:gd name="T24" fmla="*/ 30 w 30"/>
                <a:gd name="T25" fmla="*/ 12 h 42"/>
                <a:gd name="T26" fmla="*/ 30 w 30"/>
                <a:gd name="T27" fmla="*/ 18 h 42"/>
                <a:gd name="T28" fmla="*/ 30 w 30"/>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2">
                  <a:moveTo>
                    <a:pt x="30" y="24"/>
                  </a:moveTo>
                  <a:lnTo>
                    <a:pt x="24" y="24"/>
                  </a:lnTo>
                  <a:lnTo>
                    <a:pt x="24" y="30"/>
                  </a:lnTo>
                  <a:lnTo>
                    <a:pt x="24" y="36"/>
                  </a:lnTo>
                  <a:lnTo>
                    <a:pt x="24" y="42"/>
                  </a:lnTo>
                  <a:lnTo>
                    <a:pt x="0" y="24"/>
                  </a:lnTo>
                  <a:lnTo>
                    <a:pt x="6" y="6"/>
                  </a:lnTo>
                  <a:lnTo>
                    <a:pt x="12" y="12"/>
                  </a:lnTo>
                  <a:lnTo>
                    <a:pt x="12" y="0"/>
                  </a:lnTo>
                  <a:lnTo>
                    <a:pt x="18" y="6"/>
                  </a:lnTo>
                  <a:lnTo>
                    <a:pt x="24" y="0"/>
                  </a:lnTo>
                  <a:lnTo>
                    <a:pt x="24" y="6"/>
                  </a:lnTo>
                  <a:lnTo>
                    <a:pt x="30" y="12"/>
                  </a:lnTo>
                  <a:lnTo>
                    <a:pt x="30"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90" name="Freeform 1618"/>
            <p:cNvSpPr>
              <a:spLocks/>
            </p:cNvSpPr>
            <p:nvPr/>
          </p:nvSpPr>
          <p:spPr bwMode="auto">
            <a:xfrm>
              <a:off x="3840" y="2034"/>
              <a:ext cx="36" cy="36"/>
            </a:xfrm>
            <a:custGeom>
              <a:avLst/>
              <a:gdLst>
                <a:gd name="T0" fmla="*/ 36 w 36"/>
                <a:gd name="T1" fmla="*/ 24 h 36"/>
                <a:gd name="T2" fmla="*/ 30 w 36"/>
                <a:gd name="T3" fmla="*/ 24 h 36"/>
                <a:gd name="T4" fmla="*/ 24 w 36"/>
                <a:gd name="T5" fmla="*/ 24 h 36"/>
                <a:gd name="T6" fmla="*/ 24 w 36"/>
                <a:gd name="T7" fmla="*/ 30 h 36"/>
                <a:gd name="T8" fmla="*/ 18 w 36"/>
                <a:gd name="T9" fmla="*/ 36 h 36"/>
                <a:gd name="T10" fmla="*/ 12 w 36"/>
                <a:gd name="T11" fmla="*/ 36 h 36"/>
                <a:gd name="T12" fmla="*/ 6 w 36"/>
                <a:gd name="T13" fmla="*/ 30 h 36"/>
                <a:gd name="T14" fmla="*/ 6 w 36"/>
                <a:gd name="T15" fmla="*/ 24 h 36"/>
                <a:gd name="T16" fmla="*/ 0 w 36"/>
                <a:gd name="T17" fmla="*/ 12 h 36"/>
                <a:gd name="T18" fmla="*/ 0 w 36"/>
                <a:gd name="T19" fmla="*/ 6 h 36"/>
                <a:gd name="T20" fmla="*/ 6 w 36"/>
                <a:gd name="T21" fmla="*/ 0 h 36"/>
                <a:gd name="T22" fmla="*/ 6 w 36"/>
                <a:gd name="T23" fmla="*/ 6 h 36"/>
                <a:gd name="T24" fmla="*/ 12 w 36"/>
                <a:gd name="T25" fmla="*/ 6 h 36"/>
                <a:gd name="T26" fmla="*/ 18 w 36"/>
                <a:gd name="T27" fmla="*/ 6 h 36"/>
                <a:gd name="T28" fmla="*/ 24 w 36"/>
                <a:gd name="T29" fmla="*/ 6 h 36"/>
                <a:gd name="T30" fmla="*/ 24 w 36"/>
                <a:gd name="T31" fmla="*/ 12 h 36"/>
                <a:gd name="T32" fmla="*/ 30 w 36"/>
                <a:gd name="T33" fmla="*/ 12 h 36"/>
                <a:gd name="T34" fmla="*/ 30 w 36"/>
                <a:gd name="T35" fmla="*/ 18 h 36"/>
                <a:gd name="T36" fmla="*/ 36 w 36"/>
                <a:gd name="T3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6">
                  <a:moveTo>
                    <a:pt x="36" y="24"/>
                  </a:moveTo>
                  <a:lnTo>
                    <a:pt x="30" y="24"/>
                  </a:lnTo>
                  <a:lnTo>
                    <a:pt x="24" y="24"/>
                  </a:lnTo>
                  <a:lnTo>
                    <a:pt x="24" y="30"/>
                  </a:lnTo>
                  <a:lnTo>
                    <a:pt x="18" y="36"/>
                  </a:lnTo>
                  <a:lnTo>
                    <a:pt x="12" y="36"/>
                  </a:lnTo>
                  <a:lnTo>
                    <a:pt x="6" y="30"/>
                  </a:lnTo>
                  <a:lnTo>
                    <a:pt x="6" y="24"/>
                  </a:lnTo>
                  <a:lnTo>
                    <a:pt x="0" y="12"/>
                  </a:lnTo>
                  <a:lnTo>
                    <a:pt x="0" y="6"/>
                  </a:lnTo>
                  <a:lnTo>
                    <a:pt x="6" y="0"/>
                  </a:lnTo>
                  <a:lnTo>
                    <a:pt x="6" y="6"/>
                  </a:lnTo>
                  <a:lnTo>
                    <a:pt x="12" y="6"/>
                  </a:lnTo>
                  <a:lnTo>
                    <a:pt x="18" y="6"/>
                  </a:lnTo>
                  <a:lnTo>
                    <a:pt x="24" y="6"/>
                  </a:lnTo>
                  <a:lnTo>
                    <a:pt x="24" y="12"/>
                  </a:lnTo>
                  <a:lnTo>
                    <a:pt x="30" y="12"/>
                  </a:lnTo>
                  <a:lnTo>
                    <a:pt x="30" y="18"/>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91" name="Freeform 1619"/>
            <p:cNvSpPr>
              <a:spLocks/>
            </p:cNvSpPr>
            <p:nvPr/>
          </p:nvSpPr>
          <p:spPr bwMode="auto">
            <a:xfrm>
              <a:off x="3906" y="2022"/>
              <a:ext cx="48" cy="54"/>
            </a:xfrm>
            <a:custGeom>
              <a:avLst/>
              <a:gdLst>
                <a:gd name="T0" fmla="*/ 36 w 48"/>
                <a:gd name="T1" fmla="*/ 42 h 54"/>
                <a:gd name="T2" fmla="*/ 24 w 48"/>
                <a:gd name="T3" fmla="*/ 42 h 54"/>
                <a:gd name="T4" fmla="*/ 24 w 48"/>
                <a:gd name="T5" fmla="*/ 48 h 54"/>
                <a:gd name="T6" fmla="*/ 24 w 48"/>
                <a:gd name="T7" fmla="*/ 54 h 54"/>
                <a:gd name="T8" fmla="*/ 18 w 48"/>
                <a:gd name="T9" fmla="*/ 54 h 54"/>
                <a:gd name="T10" fmla="*/ 18 w 48"/>
                <a:gd name="T11" fmla="*/ 48 h 54"/>
                <a:gd name="T12" fmla="*/ 12 w 48"/>
                <a:gd name="T13" fmla="*/ 48 h 54"/>
                <a:gd name="T14" fmla="*/ 12 w 48"/>
                <a:gd name="T15" fmla="*/ 42 h 54"/>
                <a:gd name="T16" fmla="*/ 6 w 48"/>
                <a:gd name="T17" fmla="*/ 36 h 54"/>
                <a:gd name="T18" fmla="*/ 6 w 48"/>
                <a:gd name="T19" fmla="*/ 30 h 54"/>
                <a:gd name="T20" fmla="*/ 0 w 48"/>
                <a:gd name="T21" fmla="*/ 30 h 54"/>
                <a:gd name="T22" fmla="*/ 24 w 48"/>
                <a:gd name="T23" fmla="*/ 0 h 54"/>
                <a:gd name="T24" fmla="*/ 24 w 48"/>
                <a:gd name="T25" fmla="*/ 6 h 54"/>
                <a:gd name="T26" fmla="*/ 30 w 48"/>
                <a:gd name="T27" fmla="*/ 12 h 54"/>
                <a:gd name="T28" fmla="*/ 30 w 48"/>
                <a:gd name="T29" fmla="*/ 18 h 54"/>
                <a:gd name="T30" fmla="*/ 36 w 48"/>
                <a:gd name="T31" fmla="*/ 24 h 54"/>
                <a:gd name="T32" fmla="*/ 42 w 48"/>
                <a:gd name="T33" fmla="*/ 24 h 54"/>
                <a:gd name="T34" fmla="*/ 48 w 48"/>
                <a:gd name="T35" fmla="*/ 30 h 54"/>
                <a:gd name="T36" fmla="*/ 42 w 48"/>
                <a:gd name="T37" fmla="*/ 30 h 54"/>
                <a:gd name="T38" fmla="*/ 42 w 48"/>
                <a:gd name="T39" fmla="*/ 36 h 54"/>
                <a:gd name="T40" fmla="*/ 36 w 48"/>
                <a:gd name="T41" fmla="*/ 36 h 54"/>
                <a:gd name="T42" fmla="*/ 36 w 48"/>
                <a:gd name="T43"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36" y="42"/>
                  </a:moveTo>
                  <a:lnTo>
                    <a:pt x="24" y="42"/>
                  </a:lnTo>
                  <a:lnTo>
                    <a:pt x="24" y="48"/>
                  </a:lnTo>
                  <a:lnTo>
                    <a:pt x="24" y="54"/>
                  </a:lnTo>
                  <a:lnTo>
                    <a:pt x="18" y="54"/>
                  </a:lnTo>
                  <a:lnTo>
                    <a:pt x="18" y="48"/>
                  </a:lnTo>
                  <a:lnTo>
                    <a:pt x="12" y="48"/>
                  </a:lnTo>
                  <a:lnTo>
                    <a:pt x="12" y="42"/>
                  </a:lnTo>
                  <a:lnTo>
                    <a:pt x="6" y="36"/>
                  </a:lnTo>
                  <a:lnTo>
                    <a:pt x="6" y="30"/>
                  </a:lnTo>
                  <a:lnTo>
                    <a:pt x="0" y="30"/>
                  </a:lnTo>
                  <a:lnTo>
                    <a:pt x="24" y="0"/>
                  </a:lnTo>
                  <a:lnTo>
                    <a:pt x="24" y="6"/>
                  </a:lnTo>
                  <a:lnTo>
                    <a:pt x="30" y="12"/>
                  </a:lnTo>
                  <a:lnTo>
                    <a:pt x="30" y="18"/>
                  </a:lnTo>
                  <a:lnTo>
                    <a:pt x="36" y="24"/>
                  </a:lnTo>
                  <a:lnTo>
                    <a:pt x="42" y="24"/>
                  </a:lnTo>
                  <a:lnTo>
                    <a:pt x="48" y="30"/>
                  </a:lnTo>
                  <a:lnTo>
                    <a:pt x="42" y="30"/>
                  </a:lnTo>
                  <a:lnTo>
                    <a:pt x="42" y="36"/>
                  </a:lnTo>
                  <a:lnTo>
                    <a:pt x="36" y="36"/>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92" name="Freeform 1620"/>
            <p:cNvSpPr>
              <a:spLocks/>
            </p:cNvSpPr>
            <p:nvPr/>
          </p:nvSpPr>
          <p:spPr bwMode="auto">
            <a:xfrm>
              <a:off x="4356" y="1950"/>
              <a:ext cx="18" cy="18"/>
            </a:xfrm>
            <a:custGeom>
              <a:avLst/>
              <a:gdLst>
                <a:gd name="T0" fmla="*/ 0 w 18"/>
                <a:gd name="T1" fmla="*/ 6 h 18"/>
                <a:gd name="T2" fmla="*/ 0 w 18"/>
                <a:gd name="T3" fmla="*/ 0 h 18"/>
                <a:gd name="T4" fmla="*/ 6 w 18"/>
                <a:gd name="T5" fmla="*/ 0 h 18"/>
                <a:gd name="T6" fmla="*/ 18 w 18"/>
                <a:gd name="T7" fmla="*/ 12 h 18"/>
                <a:gd name="T8" fmla="*/ 18 w 18"/>
                <a:gd name="T9" fmla="*/ 18 h 18"/>
                <a:gd name="T10" fmla="*/ 12 w 18"/>
                <a:gd name="T11" fmla="*/ 18 h 18"/>
                <a:gd name="T12" fmla="*/ 12 w 18"/>
                <a:gd name="T13" fmla="*/ 12 h 18"/>
                <a:gd name="T14" fmla="*/ 0 w 18"/>
                <a:gd name="T15" fmla="*/ 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0" y="6"/>
                  </a:moveTo>
                  <a:lnTo>
                    <a:pt x="0" y="0"/>
                  </a:lnTo>
                  <a:lnTo>
                    <a:pt x="6" y="0"/>
                  </a:lnTo>
                  <a:lnTo>
                    <a:pt x="18" y="12"/>
                  </a:lnTo>
                  <a:lnTo>
                    <a:pt x="18" y="18"/>
                  </a:lnTo>
                  <a:lnTo>
                    <a:pt x="12" y="18"/>
                  </a:lnTo>
                  <a:lnTo>
                    <a:pt x="12" y="12"/>
                  </a:lnTo>
                  <a:lnTo>
                    <a:pt x="0"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93" name="Freeform 1621"/>
            <p:cNvSpPr>
              <a:spLocks/>
            </p:cNvSpPr>
            <p:nvPr/>
          </p:nvSpPr>
          <p:spPr bwMode="auto">
            <a:xfrm>
              <a:off x="4218" y="1974"/>
              <a:ext cx="48" cy="30"/>
            </a:xfrm>
            <a:custGeom>
              <a:avLst/>
              <a:gdLst>
                <a:gd name="T0" fmla="*/ 48 w 48"/>
                <a:gd name="T1" fmla="*/ 18 h 30"/>
                <a:gd name="T2" fmla="*/ 48 w 48"/>
                <a:gd name="T3" fmla="*/ 24 h 30"/>
                <a:gd name="T4" fmla="*/ 42 w 48"/>
                <a:gd name="T5" fmla="*/ 24 h 30"/>
                <a:gd name="T6" fmla="*/ 42 w 48"/>
                <a:gd name="T7" fmla="*/ 30 h 30"/>
                <a:gd name="T8" fmla="*/ 36 w 48"/>
                <a:gd name="T9" fmla="*/ 30 h 30"/>
                <a:gd name="T10" fmla="*/ 6 w 48"/>
                <a:gd name="T11" fmla="*/ 24 h 30"/>
                <a:gd name="T12" fmla="*/ 0 w 48"/>
                <a:gd name="T13" fmla="*/ 18 h 30"/>
                <a:gd name="T14" fmla="*/ 6 w 48"/>
                <a:gd name="T15" fmla="*/ 12 h 30"/>
                <a:gd name="T16" fmla="*/ 6 w 48"/>
                <a:gd name="T17" fmla="*/ 6 h 30"/>
                <a:gd name="T18" fmla="*/ 12 w 48"/>
                <a:gd name="T19" fmla="*/ 6 h 30"/>
                <a:gd name="T20" fmla="*/ 18 w 48"/>
                <a:gd name="T21" fmla="*/ 6 h 30"/>
                <a:gd name="T22" fmla="*/ 18 w 48"/>
                <a:gd name="T23" fmla="*/ 0 h 30"/>
                <a:gd name="T24" fmla="*/ 24 w 48"/>
                <a:gd name="T25" fmla="*/ 0 h 30"/>
                <a:gd name="T26" fmla="*/ 30 w 48"/>
                <a:gd name="T27" fmla="*/ 6 h 30"/>
                <a:gd name="T28" fmla="*/ 30 w 48"/>
                <a:gd name="T29" fmla="*/ 12 h 30"/>
                <a:gd name="T30" fmla="*/ 36 w 48"/>
                <a:gd name="T31" fmla="*/ 12 h 30"/>
                <a:gd name="T32" fmla="*/ 36 w 48"/>
                <a:gd name="T33" fmla="*/ 18 h 30"/>
                <a:gd name="T34" fmla="*/ 42 w 48"/>
                <a:gd name="T35" fmla="*/ 18 h 30"/>
                <a:gd name="T36" fmla="*/ 48 w 48"/>
                <a:gd name="T3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0">
                  <a:moveTo>
                    <a:pt x="48" y="18"/>
                  </a:moveTo>
                  <a:lnTo>
                    <a:pt x="48" y="24"/>
                  </a:lnTo>
                  <a:lnTo>
                    <a:pt x="42" y="24"/>
                  </a:lnTo>
                  <a:lnTo>
                    <a:pt x="42" y="30"/>
                  </a:lnTo>
                  <a:lnTo>
                    <a:pt x="36" y="30"/>
                  </a:lnTo>
                  <a:lnTo>
                    <a:pt x="6" y="24"/>
                  </a:lnTo>
                  <a:lnTo>
                    <a:pt x="0" y="18"/>
                  </a:lnTo>
                  <a:lnTo>
                    <a:pt x="6" y="12"/>
                  </a:lnTo>
                  <a:lnTo>
                    <a:pt x="6" y="6"/>
                  </a:lnTo>
                  <a:lnTo>
                    <a:pt x="12" y="6"/>
                  </a:lnTo>
                  <a:lnTo>
                    <a:pt x="18" y="6"/>
                  </a:lnTo>
                  <a:lnTo>
                    <a:pt x="18" y="0"/>
                  </a:lnTo>
                  <a:lnTo>
                    <a:pt x="24" y="0"/>
                  </a:lnTo>
                  <a:lnTo>
                    <a:pt x="30" y="6"/>
                  </a:lnTo>
                  <a:lnTo>
                    <a:pt x="30" y="12"/>
                  </a:lnTo>
                  <a:lnTo>
                    <a:pt x="36" y="12"/>
                  </a:lnTo>
                  <a:lnTo>
                    <a:pt x="36" y="18"/>
                  </a:lnTo>
                  <a:lnTo>
                    <a:pt x="42" y="18"/>
                  </a:lnTo>
                  <a:lnTo>
                    <a:pt x="48"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94" name="Freeform 1622"/>
            <p:cNvSpPr>
              <a:spLocks/>
            </p:cNvSpPr>
            <p:nvPr/>
          </p:nvSpPr>
          <p:spPr bwMode="auto">
            <a:xfrm>
              <a:off x="4296" y="1962"/>
              <a:ext cx="30" cy="24"/>
            </a:xfrm>
            <a:custGeom>
              <a:avLst/>
              <a:gdLst>
                <a:gd name="T0" fmla="*/ 24 w 30"/>
                <a:gd name="T1" fmla="*/ 24 h 24"/>
                <a:gd name="T2" fmla="*/ 24 w 30"/>
                <a:gd name="T3" fmla="*/ 18 h 24"/>
                <a:gd name="T4" fmla="*/ 18 w 30"/>
                <a:gd name="T5" fmla="*/ 18 h 24"/>
                <a:gd name="T6" fmla="*/ 18 w 30"/>
                <a:gd name="T7" fmla="*/ 24 h 24"/>
                <a:gd name="T8" fmla="*/ 12 w 30"/>
                <a:gd name="T9" fmla="*/ 18 h 24"/>
                <a:gd name="T10" fmla="*/ 6 w 30"/>
                <a:gd name="T11" fmla="*/ 18 h 24"/>
                <a:gd name="T12" fmla="*/ 0 w 30"/>
                <a:gd name="T13" fmla="*/ 18 h 24"/>
                <a:gd name="T14" fmla="*/ 0 w 30"/>
                <a:gd name="T15" fmla="*/ 12 h 24"/>
                <a:gd name="T16" fmla="*/ 6 w 30"/>
                <a:gd name="T17" fmla="*/ 0 h 24"/>
                <a:gd name="T18" fmla="*/ 6 w 30"/>
                <a:gd name="T19" fmla="*/ 6 h 24"/>
                <a:gd name="T20" fmla="*/ 12 w 30"/>
                <a:gd name="T21" fmla="*/ 6 h 24"/>
                <a:gd name="T22" fmla="*/ 18 w 30"/>
                <a:gd name="T23" fmla="*/ 6 h 24"/>
                <a:gd name="T24" fmla="*/ 24 w 30"/>
                <a:gd name="T25" fmla="*/ 6 h 24"/>
                <a:gd name="T26" fmla="*/ 24 w 30"/>
                <a:gd name="T27" fmla="*/ 12 h 24"/>
                <a:gd name="T28" fmla="*/ 30 w 30"/>
                <a:gd name="T29" fmla="*/ 12 h 24"/>
                <a:gd name="T30" fmla="*/ 30 w 30"/>
                <a:gd name="T31" fmla="*/ 18 h 24"/>
                <a:gd name="T32" fmla="*/ 24 w 30"/>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4">
                  <a:moveTo>
                    <a:pt x="24" y="24"/>
                  </a:moveTo>
                  <a:lnTo>
                    <a:pt x="24" y="18"/>
                  </a:lnTo>
                  <a:lnTo>
                    <a:pt x="18" y="18"/>
                  </a:lnTo>
                  <a:lnTo>
                    <a:pt x="18" y="24"/>
                  </a:lnTo>
                  <a:lnTo>
                    <a:pt x="12" y="18"/>
                  </a:lnTo>
                  <a:lnTo>
                    <a:pt x="6" y="18"/>
                  </a:lnTo>
                  <a:lnTo>
                    <a:pt x="0" y="18"/>
                  </a:lnTo>
                  <a:lnTo>
                    <a:pt x="0" y="12"/>
                  </a:lnTo>
                  <a:lnTo>
                    <a:pt x="6" y="0"/>
                  </a:lnTo>
                  <a:lnTo>
                    <a:pt x="6" y="6"/>
                  </a:lnTo>
                  <a:lnTo>
                    <a:pt x="12" y="6"/>
                  </a:lnTo>
                  <a:lnTo>
                    <a:pt x="18" y="6"/>
                  </a:lnTo>
                  <a:lnTo>
                    <a:pt x="24" y="6"/>
                  </a:lnTo>
                  <a:lnTo>
                    <a:pt x="24" y="12"/>
                  </a:lnTo>
                  <a:lnTo>
                    <a:pt x="30" y="12"/>
                  </a:lnTo>
                  <a:lnTo>
                    <a:pt x="30" y="18"/>
                  </a:lnTo>
                  <a:lnTo>
                    <a:pt x="2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95" name="Freeform 1623"/>
            <p:cNvSpPr>
              <a:spLocks/>
            </p:cNvSpPr>
            <p:nvPr/>
          </p:nvSpPr>
          <p:spPr bwMode="auto">
            <a:xfrm>
              <a:off x="3066" y="2106"/>
              <a:ext cx="30" cy="42"/>
            </a:xfrm>
            <a:custGeom>
              <a:avLst/>
              <a:gdLst>
                <a:gd name="T0" fmla="*/ 12 w 30"/>
                <a:gd name="T1" fmla="*/ 42 h 42"/>
                <a:gd name="T2" fmla="*/ 0 w 30"/>
                <a:gd name="T3" fmla="*/ 42 h 42"/>
                <a:gd name="T4" fmla="*/ 0 w 30"/>
                <a:gd name="T5" fmla="*/ 24 h 42"/>
                <a:gd name="T6" fmla="*/ 0 w 30"/>
                <a:gd name="T7" fmla="*/ 6 h 42"/>
                <a:gd name="T8" fmla="*/ 0 w 30"/>
                <a:gd name="T9" fmla="*/ 0 h 42"/>
                <a:gd name="T10" fmla="*/ 18 w 30"/>
                <a:gd name="T11" fmla="*/ 0 h 42"/>
                <a:gd name="T12" fmla="*/ 30 w 30"/>
                <a:gd name="T13" fmla="*/ 0 h 42"/>
                <a:gd name="T14" fmla="*/ 30 w 30"/>
                <a:gd name="T15" fmla="*/ 24 h 42"/>
                <a:gd name="T16" fmla="*/ 30 w 30"/>
                <a:gd name="T17" fmla="*/ 42 h 42"/>
                <a:gd name="T18" fmla="*/ 12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12" y="42"/>
                  </a:moveTo>
                  <a:lnTo>
                    <a:pt x="0" y="42"/>
                  </a:lnTo>
                  <a:lnTo>
                    <a:pt x="0" y="24"/>
                  </a:lnTo>
                  <a:lnTo>
                    <a:pt x="0" y="6"/>
                  </a:lnTo>
                  <a:lnTo>
                    <a:pt x="0" y="0"/>
                  </a:lnTo>
                  <a:lnTo>
                    <a:pt x="18" y="0"/>
                  </a:lnTo>
                  <a:lnTo>
                    <a:pt x="30" y="0"/>
                  </a:lnTo>
                  <a:lnTo>
                    <a:pt x="30" y="24"/>
                  </a:lnTo>
                  <a:lnTo>
                    <a:pt x="30" y="42"/>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96" name="Freeform 1624"/>
            <p:cNvSpPr>
              <a:spLocks/>
            </p:cNvSpPr>
            <p:nvPr/>
          </p:nvSpPr>
          <p:spPr bwMode="auto">
            <a:xfrm>
              <a:off x="3096" y="2106"/>
              <a:ext cx="36" cy="42"/>
            </a:xfrm>
            <a:custGeom>
              <a:avLst/>
              <a:gdLst>
                <a:gd name="T0" fmla="*/ 30 w 36"/>
                <a:gd name="T1" fmla="*/ 0 h 42"/>
                <a:gd name="T2" fmla="*/ 30 w 36"/>
                <a:gd name="T3" fmla="*/ 18 h 42"/>
                <a:gd name="T4" fmla="*/ 36 w 36"/>
                <a:gd name="T5" fmla="*/ 24 h 42"/>
                <a:gd name="T6" fmla="*/ 36 w 36"/>
                <a:gd name="T7" fmla="*/ 42 h 42"/>
                <a:gd name="T8" fmla="*/ 0 w 36"/>
                <a:gd name="T9" fmla="*/ 42 h 42"/>
                <a:gd name="T10" fmla="*/ 0 w 36"/>
                <a:gd name="T11" fmla="*/ 24 h 42"/>
                <a:gd name="T12" fmla="*/ 0 w 36"/>
                <a:gd name="T13" fmla="*/ 0 h 42"/>
                <a:gd name="T14" fmla="*/ 30 w 3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30" y="0"/>
                  </a:moveTo>
                  <a:lnTo>
                    <a:pt x="30" y="18"/>
                  </a:lnTo>
                  <a:lnTo>
                    <a:pt x="36" y="24"/>
                  </a:lnTo>
                  <a:lnTo>
                    <a:pt x="36" y="42"/>
                  </a:lnTo>
                  <a:lnTo>
                    <a:pt x="0" y="42"/>
                  </a:lnTo>
                  <a:lnTo>
                    <a:pt x="0" y="24"/>
                  </a:lnTo>
                  <a:lnTo>
                    <a:pt x="0" y="0"/>
                  </a:lnTo>
                  <a:lnTo>
                    <a:pt x="3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97" name="Freeform 1625"/>
            <p:cNvSpPr>
              <a:spLocks/>
            </p:cNvSpPr>
            <p:nvPr/>
          </p:nvSpPr>
          <p:spPr bwMode="auto">
            <a:xfrm>
              <a:off x="804" y="1830"/>
              <a:ext cx="72" cy="72"/>
            </a:xfrm>
            <a:custGeom>
              <a:avLst/>
              <a:gdLst>
                <a:gd name="T0" fmla="*/ 66 w 72"/>
                <a:gd name="T1" fmla="*/ 72 h 72"/>
                <a:gd name="T2" fmla="*/ 54 w 72"/>
                <a:gd name="T3" fmla="*/ 66 h 72"/>
                <a:gd name="T4" fmla="*/ 48 w 72"/>
                <a:gd name="T5" fmla="*/ 66 h 72"/>
                <a:gd name="T6" fmla="*/ 48 w 72"/>
                <a:gd name="T7" fmla="*/ 60 h 72"/>
                <a:gd name="T8" fmla="*/ 42 w 72"/>
                <a:gd name="T9" fmla="*/ 66 h 72"/>
                <a:gd name="T10" fmla="*/ 36 w 72"/>
                <a:gd name="T11" fmla="*/ 72 h 72"/>
                <a:gd name="T12" fmla="*/ 36 w 72"/>
                <a:gd name="T13" fmla="*/ 66 h 72"/>
                <a:gd name="T14" fmla="*/ 30 w 72"/>
                <a:gd name="T15" fmla="*/ 60 h 72"/>
                <a:gd name="T16" fmla="*/ 30 w 72"/>
                <a:gd name="T17" fmla="*/ 54 h 72"/>
                <a:gd name="T18" fmla="*/ 30 w 72"/>
                <a:gd name="T19" fmla="*/ 48 h 72"/>
                <a:gd name="T20" fmla="*/ 24 w 72"/>
                <a:gd name="T21" fmla="*/ 42 h 72"/>
                <a:gd name="T22" fmla="*/ 12 w 72"/>
                <a:gd name="T23" fmla="*/ 36 h 72"/>
                <a:gd name="T24" fmla="*/ 6 w 72"/>
                <a:gd name="T25" fmla="*/ 30 h 72"/>
                <a:gd name="T26" fmla="*/ 6 w 72"/>
                <a:gd name="T27" fmla="*/ 24 h 72"/>
                <a:gd name="T28" fmla="*/ 6 w 72"/>
                <a:gd name="T29" fmla="*/ 18 h 72"/>
                <a:gd name="T30" fmla="*/ 0 w 72"/>
                <a:gd name="T31" fmla="*/ 18 h 72"/>
                <a:gd name="T32" fmla="*/ 6 w 72"/>
                <a:gd name="T33" fmla="*/ 6 h 72"/>
                <a:gd name="T34" fmla="*/ 6 w 72"/>
                <a:gd name="T35" fmla="*/ 0 h 72"/>
                <a:gd name="T36" fmla="*/ 12 w 72"/>
                <a:gd name="T37" fmla="*/ 6 h 72"/>
                <a:gd name="T38" fmla="*/ 18 w 72"/>
                <a:gd name="T39" fmla="*/ 6 h 72"/>
                <a:gd name="T40" fmla="*/ 24 w 72"/>
                <a:gd name="T41" fmla="*/ 6 h 72"/>
                <a:gd name="T42" fmla="*/ 30 w 72"/>
                <a:gd name="T43" fmla="*/ 6 h 72"/>
                <a:gd name="T44" fmla="*/ 60 w 72"/>
                <a:gd name="T45" fmla="*/ 12 h 72"/>
                <a:gd name="T46" fmla="*/ 60 w 72"/>
                <a:gd name="T47" fmla="*/ 18 h 72"/>
                <a:gd name="T48" fmla="*/ 60 w 72"/>
                <a:gd name="T49" fmla="*/ 24 h 72"/>
                <a:gd name="T50" fmla="*/ 60 w 72"/>
                <a:gd name="T51" fmla="*/ 30 h 72"/>
                <a:gd name="T52" fmla="*/ 60 w 72"/>
                <a:gd name="T53" fmla="*/ 36 h 72"/>
                <a:gd name="T54" fmla="*/ 54 w 72"/>
                <a:gd name="T55" fmla="*/ 36 h 72"/>
                <a:gd name="T56" fmla="*/ 54 w 72"/>
                <a:gd name="T57" fmla="*/ 42 h 72"/>
                <a:gd name="T58" fmla="*/ 60 w 72"/>
                <a:gd name="T59" fmla="*/ 42 h 72"/>
                <a:gd name="T60" fmla="*/ 54 w 72"/>
                <a:gd name="T61" fmla="*/ 48 h 72"/>
                <a:gd name="T62" fmla="*/ 60 w 72"/>
                <a:gd name="T63" fmla="*/ 48 h 72"/>
                <a:gd name="T64" fmla="*/ 66 w 72"/>
                <a:gd name="T65" fmla="*/ 48 h 72"/>
                <a:gd name="T66" fmla="*/ 72 w 72"/>
                <a:gd name="T67" fmla="*/ 54 h 72"/>
                <a:gd name="T68" fmla="*/ 66 w 72"/>
                <a:gd name="T69" fmla="*/ 60 h 72"/>
                <a:gd name="T70" fmla="*/ 72 w 72"/>
                <a:gd name="T71" fmla="*/ 60 h 72"/>
                <a:gd name="T72" fmla="*/ 66 w 72"/>
                <a:gd name="T73" fmla="*/ 60 h 72"/>
                <a:gd name="T74" fmla="*/ 66 w 72"/>
                <a:gd name="T75" fmla="*/ 66 h 72"/>
                <a:gd name="T76" fmla="*/ 66 w 72"/>
                <a:gd name="T7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66" y="72"/>
                  </a:moveTo>
                  <a:lnTo>
                    <a:pt x="54" y="66"/>
                  </a:lnTo>
                  <a:lnTo>
                    <a:pt x="48" y="66"/>
                  </a:lnTo>
                  <a:lnTo>
                    <a:pt x="48" y="60"/>
                  </a:lnTo>
                  <a:lnTo>
                    <a:pt x="42" y="66"/>
                  </a:lnTo>
                  <a:lnTo>
                    <a:pt x="36" y="72"/>
                  </a:lnTo>
                  <a:lnTo>
                    <a:pt x="36" y="66"/>
                  </a:lnTo>
                  <a:lnTo>
                    <a:pt x="30" y="60"/>
                  </a:lnTo>
                  <a:lnTo>
                    <a:pt x="30" y="54"/>
                  </a:lnTo>
                  <a:lnTo>
                    <a:pt x="30" y="48"/>
                  </a:lnTo>
                  <a:lnTo>
                    <a:pt x="24" y="42"/>
                  </a:lnTo>
                  <a:lnTo>
                    <a:pt x="12" y="36"/>
                  </a:lnTo>
                  <a:lnTo>
                    <a:pt x="6" y="30"/>
                  </a:lnTo>
                  <a:lnTo>
                    <a:pt x="6" y="24"/>
                  </a:lnTo>
                  <a:lnTo>
                    <a:pt x="6" y="18"/>
                  </a:lnTo>
                  <a:lnTo>
                    <a:pt x="0" y="18"/>
                  </a:lnTo>
                  <a:lnTo>
                    <a:pt x="6" y="6"/>
                  </a:lnTo>
                  <a:lnTo>
                    <a:pt x="6" y="0"/>
                  </a:lnTo>
                  <a:lnTo>
                    <a:pt x="12" y="6"/>
                  </a:lnTo>
                  <a:lnTo>
                    <a:pt x="18" y="6"/>
                  </a:lnTo>
                  <a:lnTo>
                    <a:pt x="24" y="6"/>
                  </a:lnTo>
                  <a:lnTo>
                    <a:pt x="30" y="6"/>
                  </a:lnTo>
                  <a:lnTo>
                    <a:pt x="60" y="12"/>
                  </a:lnTo>
                  <a:lnTo>
                    <a:pt x="60" y="18"/>
                  </a:lnTo>
                  <a:lnTo>
                    <a:pt x="60" y="24"/>
                  </a:lnTo>
                  <a:lnTo>
                    <a:pt x="60" y="30"/>
                  </a:lnTo>
                  <a:lnTo>
                    <a:pt x="60" y="36"/>
                  </a:lnTo>
                  <a:lnTo>
                    <a:pt x="54" y="36"/>
                  </a:lnTo>
                  <a:lnTo>
                    <a:pt x="54" y="42"/>
                  </a:lnTo>
                  <a:lnTo>
                    <a:pt x="60" y="42"/>
                  </a:lnTo>
                  <a:lnTo>
                    <a:pt x="54" y="48"/>
                  </a:lnTo>
                  <a:lnTo>
                    <a:pt x="60" y="48"/>
                  </a:lnTo>
                  <a:lnTo>
                    <a:pt x="66" y="48"/>
                  </a:lnTo>
                  <a:lnTo>
                    <a:pt x="72" y="54"/>
                  </a:lnTo>
                  <a:lnTo>
                    <a:pt x="66" y="60"/>
                  </a:lnTo>
                  <a:lnTo>
                    <a:pt x="72" y="60"/>
                  </a:lnTo>
                  <a:lnTo>
                    <a:pt x="66" y="60"/>
                  </a:lnTo>
                  <a:lnTo>
                    <a:pt x="66" y="66"/>
                  </a:lnTo>
                  <a:lnTo>
                    <a:pt x="66" y="7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98" name="Freeform 1626"/>
            <p:cNvSpPr>
              <a:spLocks/>
            </p:cNvSpPr>
            <p:nvPr/>
          </p:nvSpPr>
          <p:spPr bwMode="auto">
            <a:xfrm>
              <a:off x="3648" y="2064"/>
              <a:ext cx="42" cy="30"/>
            </a:xfrm>
            <a:custGeom>
              <a:avLst/>
              <a:gdLst>
                <a:gd name="T0" fmla="*/ 24 w 42"/>
                <a:gd name="T1" fmla="*/ 30 h 30"/>
                <a:gd name="T2" fmla="*/ 18 w 42"/>
                <a:gd name="T3" fmla="*/ 24 h 30"/>
                <a:gd name="T4" fmla="*/ 12 w 42"/>
                <a:gd name="T5" fmla="*/ 12 h 30"/>
                <a:gd name="T6" fmla="*/ 0 w 42"/>
                <a:gd name="T7" fmla="*/ 6 h 30"/>
                <a:gd name="T8" fmla="*/ 6 w 42"/>
                <a:gd name="T9" fmla="*/ 6 h 30"/>
                <a:gd name="T10" fmla="*/ 6 w 42"/>
                <a:gd name="T11" fmla="*/ 0 h 30"/>
                <a:gd name="T12" fmla="*/ 12 w 42"/>
                <a:gd name="T13" fmla="*/ 0 h 30"/>
                <a:gd name="T14" fmla="*/ 18 w 42"/>
                <a:gd name="T15" fmla="*/ 0 h 30"/>
                <a:gd name="T16" fmla="*/ 24 w 42"/>
                <a:gd name="T17" fmla="*/ 6 h 30"/>
                <a:gd name="T18" fmla="*/ 30 w 42"/>
                <a:gd name="T19" fmla="*/ 0 h 30"/>
                <a:gd name="T20" fmla="*/ 36 w 42"/>
                <a:gd name="T21" fmla="*/ 0 h 30"/>
                <a:gd name="T22" fmla="*/ 42 w 42"/>
                <a:gd name="T23" fmla="*/ 6 h 30"/>
                <a:gd name="T24" fmla="*/ 36 w 42"/>
                <a:gd name="T25" fmla="*/ 6 h 30"/>
                <a:gd name="T26" fmla="*/ 36 w 42"/>
                <a:gd name="T27" fmla="*/ 12 h 30"/>
                <a:gd name="T28" fmla="*/ 36 w 42"/>
                <a:gd name="T29" fmla="*/ 18 h 30"/>
                <a:gd name="T30" fmla="*/ 30 w 42"/>
                <a:gd name="T31" fmla="*/ 24 h 30"/>
                <a:gd name="T32" fmla="*/ 24 w 42"/>
                <a:gd name="T33" fmla="*/ 24 h 30"/>
                <a:gd name="T34" fmla="*/ 24 w 42"/>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0">
                  <a:moveTo>
                    <a:pt x="24" y="30"/>
                  </a:moveTo>
                  <a:lnTo>
                    <a:pt x="18" y="24"/>
                  </a:lnTo>
                  <a:lnTo>
                    <a:pt x="12" y="12"/>
                  </a:lnTo>
                  <a:lnTo>
                    <a:pt x="0" y="6"/>
                  </a:lnTo>
                  <a:lnTo>
                    <a:pt x="6" y="6"/>
                  </a:lnTo>
                  <a:lnTo>
                    <a:pt x="6" y="0"/>
                  </a:lnTo>
                  <a:lnTo>
                    <a:pt x="12" y="0"/>
                  </a:lnTo>
                  <a:lnTo>
                    <a:pt x="18" y="0"/>
                  </a:lnTo>
                  <a:lnTo>
                    <a:pt x="24" y="6"/>
                  </a:lnTo>
                  <a:lnTo>
                    <a:pt x="30" y="0"/>
                  </a:lnTo>
                  <a:lnTo>
                    <a:pt x="36" y="0"/>
                  </a:lnTo>
                  <a:lnTo>
                    <a:pt x="42" y="6"/>
                  </a:lnTo>
                  <a:lnTo>
                    <a:pt x="36" y="6"/>
                  </a:lnTo>
                  <a:lnTo>
                    <a:pt x="36" y="12"/>
                  </a:lnTo>
                  <a:lnTo>
                    <a:pt x="36" y="18"/>
                  </a:lnTo>
                  <a:lnTo>
                    <a:pt x="30" y="24"/>
                  </a:lnTo>
                  <a:lnTo>
                    <a:pt x="24" y="24"/>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99" name="Freeform 1627"/>
            <p:cNvSpPr>
              <a:spLocks/>
            </p:cNvSpPr>
            <p:nvPr/>
          </p:nvSpPr>
          <p:spPr bwMode="auto">
            <a:xfrm>
              <a:off x="4008" y="2010"/>
              <a:ext cx="42" cy="36"/>
            </a:xfrm>
            <a:custGeom>
              <a:avLst/>
              <a:gdLst>
                <a:gd name="T0" fmla="*/ 30 w 42"/>
                <a:gd name="T1" fmla="*/ 24 h 36"/>
                <a:gd name="T2" fmla="*/ 24 w 42"/>
                <a:gd name="T3" fmla="*/ 30 h 36"/>
                <a:gd name="T4" fmla="*/ 18 w 42"/>
                <a:gd name="T5" fmla="*/ 36 h 36"/>
                <a:gd name="T6" fmla="*/ 12 w 42"/>
                <a:gd name="T7" fmla="*/ 36 h 36"/>
                <a:gd name="T8" fmla="*/ 0 w 42"/>
                <a:gd name="T9" fmla="*/ 30 h 36"/>
                <a:gd name="T10" fmla="*/ 0 w 42"/>
                <a:gd name="T11" fmla="*/ 24 h 36"/>
                <a:gd name="T12" fmla="*/ 6 w 42"/>
                <a:gd name="T13" fmla="*/ 24 h 36"/>
                <a:gd name="T14" fmla="*/ 12 w 42"/>
                <a:gd name="T15" fmla="*/ 18 h 36"/>
                <a:gd name="T16" fmla="*/ 6 w 42"/>
                <a:gd name="T17" fmla="*/ 18 h 36"/>
                <a:gd name="T18" fmla="*/ 12 w 42"/>
                <a:gd name="T19" fmla="*/ 12 h 36"/>
                <a:gd name="T20" fmla="*/ 18 w 42"/>
                <a:gd name="T21" fmla="*/ 12 h 36"/>
                <a:gd name="T22" fmla="*/ 18 w 42"/>
                <a:gd name="T23" fmla="*/ 18 h 36"/>
                <a:gd name="T24" fmla="*/ 18 w 42"/>
                <a:gd name="T25" fmla="*/ 12 h 36"/>
                <a:gd name="T26" fmla="*/ 24 w 42"/>
                <a:gd name="T27" fmla="*/ 12 h 36"/>
                <a:gd name="T28" fmla="*/ 30 w 42"/>
                <a:gd name="T29" fmla="*/ 6 h 36"/>
                <a:gd name="T30" fmla="*/ 36 w 42"/>
                <a:gd name="T31" fmla="*/ 0 h 36"/>
                <a:gd name="T32" fmla="*/ 36 w 42"/>
                <a:gd name="T33" fmla="*/ 6 h 36"/>
                <a:gd name="T34" fmla="*/ 42 w 42"/>
                <a:gd name="T35" fmla="*/ 18 h 36"/>
                <a:gd name="T36" fmla="*/ 36 w 42"/>
                <a:gd name="T37" fmla="*/ 24 h 36"/>
                <a:gd name="T38" fmla="*/ 30 w 42"/>
                <a:gd name="T3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30" y="24"/>
                  </a:moveTo>
                  <a:lnTo>
                    <a:pt x="24" y="30"/>
                  </a:lnTo>
                  <a:lnTo>
                    <a:pt x="18" y="36"/>
                  </a:lnTo>
                  <a:lnTo>
                    <a:pt x="12" y="36"/>
                  </a:lnTo>
                  <a:lnTo>
                    <a:pt x="0" y="30"/>
                  </a:lnTo>
                  <a:lnTo>
                    <a:pt x="0" y="24"/>
                  </a:lnTo>
                  <a:lnTo>
                    <a:pt x="6" y="24"/>
                  </a:lnTo>
                  <a:lnTo>
                    <a:pt x="12" y="18"/>
                  </a:lnTo>
                  <a:lnTo>
                    <a:pt x="6" y="18"/>
                  </a:lnTo>
                  <a:lnTo>
                    <a:pt x="12" y="12"/>
                  </a:lnTo>
                  <a:lnTo>
                    <a:pt x="18" y="12"/>
                  </a:lnTo>
                  <a:lnTo>
                    <a:pt x="18" y="18"/>
                  </a:lnTo>
                  <a:lnTo>
                    <a:pt x="18" y="12"/>
                  </a:lnTo>
                  <a:lnTo>
                    <a:pt x="24" y="12"/>
                  </a:lnTo>
                  <a:lnTo>
                    <a:pt x="30" y="6"/>
                  </a:lnTo>
                  <a:lnTo>
                    <a:pt x="36" y="0"/>
                  </a:lnTo>
                  <a:lnTo>
                    <a:pt x="36" y="6"/>
                  </a:lnTo>
                  <a:lnTo>
                    <a:pt x="42" y="18"/>
                  </a:lnTo>
                  <a:lnTo>
                    <a:pt x="36" y="24"/>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00" name="Freeform 1628"/>
            <p:cNvSpPr>
              <a:spLocks/>
            </p:cNvSpPr>
            <p:nvPr/>
          </p:nvSpPr>
          <p:spPr bwMode="auto">
            <a:xfrm>
              <a:off x="2694" y="2112"/>
              <a:ext cx="54" cy="48"/>
            </a:xfrm>
            <a:custGeom>
              <a:avLst/>
              <a:gdLst>
                <a:gd name="T0" fmla="*/ 0 w 54"/>
                <a:gd name="T1" fmla="*/ 48 h 48"/>
                <a:gd name="T2" fmla="*/ 0 w 54"/>
                <a:gd name="T3" fmla="*/ 6 h 48"/>
                <a:gd name="T4" fmla="*/ 0 w 54"/>
                <a:gd name="T5" fmla="*/ 0 h 48"/>
                <a:gd name="T6" fmla="*/ 54 w 54"/>
                <a:gd name="T7" fmla="*/ 0 h 48"/>
                <a:gd name="T8" fmla="*/ 54 w 54"/>
                <a:gd name="T9" fmla="*/ 48 h 48"/>
                <a:gd name="T10" fmla="*/ 24 w 54"/>
                <a:gd name="T11" fmla="*/ 48 h 48"/>
                <a:gd name="T12" fmla="*/ 0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0" y="48"/>
                  </a:moveTo>
                  <a:lnTo>
                    <a:pt x="0" y="6"/>
                  </a:lnTo>
                  <a:lnTo>
                    <a:pt x="0" y="0"/>
                  </a:lnTo>
                  <a:lnTo>
                    <a:pt x="54" y="0"/>
                  </a:lnTo>
                  <a:lnTo>
                    <a:pt x="54" y="48"/>
                  </a:lnTo>
                  <a:lnTo>
                    <a:pt x="24"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01" name="Freeform 1629"/>
            <p:cNvSpPr>
              <a:spLocks/>
            </p:cNvSpPr>
            <p:nvPr/>
          </p:nvSpPr>
          <p:spPr bwMode="auto">
            <a:xfrm>
              <a:off x="2748" y="2112"/>
              <a:ext cx="48" cy="48"/>
            </a:xfrm>
            <a:custGeom>
              <a:avLst/>
              <a:gdLst>
                <a:gd name="T0" fmla="*/ 30 w 48"/>
                <a:gd name="T1" fmla="*/ 48 h 48"/>
                <a:gd name="T2" fmla="*/ 0 w 48"/>
                <a:gd name="T3" fmla="*/ 48 h 48"/>
                <a:gd name="T4" fmla="*/ 0 w 48"/>
                <a:gd name="T5" fmla="*/ 0 h 48"/>
                <a:gd name="T6" fmla="*/ 48 w 48"/>
                <a:gd name="T7" fmla="*/ 0 h 48"/>
                <a:gd name="T8" fmla="*/ 48 w 48"/>
                <a:gd name="T9" fmla="*/ 18 h 48"/>
                <a:gd name="T10" fmla="*/ 48 w 48"/>
                <a:gd name="T11" fmla="*/ 48 h 48"/>
                <a:gd name="T12" fmla="*/ 30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30" y="48"/>
                  </a:moveTo>
                  <a:lnTo>
                    <a:pt x="0" y="48"/>
                  </a:lnTo>
                  <a:lnTo>
                    <a:pt x="0" y="0"/>
                  </a:lnTo>
                  <a:lnTo>
                    <a:pt x="48" y="0"/>
                  </a:lnTo>
                  <a:lnTo>
                    <a:pt x="48" y="18"/>
                  </a:lnTo>
                  <a:lnTo>
                    <a:pt x="48" y="48"/>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02" name="Freeform 1630"/>
            <p:cNvSpPr>
              <a:spLocks/>
            </p:cNvSpPr>
            <p:nvPr/>
          </p:nvSpPr>
          <p:spPr bwMode="auto">
            <a:xfrm>
              <a:off x="2472" y="2100"/>
              <a:ext cx="42" cy="54"/>
            </a:xfrm>
            <a:custGeom>
              <a:avLst/>
              <a:gdLst>
                <a:gd name="T0" fmla="*/ 0 w 42"/>
                <a:gd name="T1" fmla="*/ 48 h 54"/>
                <a:gd name="T2" fmla="*/ 0 w 42"/>
                <a:gd name="T3" fmla="*/ 12 h 54"/>
                <a:gd name="T4" fmla="*/ 0 w 42"/>
                <a:gd name="T5" fmla="*/ 0 h 54"/>
                <a:gd name="T6" fmla="*/ 36 w 42"/>
                <a:gd name="T7" fmla="*/ 6 h 54"/>
                <a:gd name="T8" fmla="*/ 42 w 42"/>
                <a:gd name="T9" fmla="*/ 6 h 54"/>
                <a:gd name="T10" fmla="*/ 42 w 42"/>
                <a:gd name="T11" fmla="*/ 12 h 54"/>
                <a:gd name="T12" fmla="*/ 42 w 42"/>
                <a:gd name="T13" fmla="*/ 54 h 54"/>
                <a:gd name="T14" fmla="*/ 0 w 42"/>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4">
                  <a:moveTo>
                    <a:pt x="0" y="48"/>
                  </a:moveTo>
                  <a:lnTo>
                    <a:pt x="0" y="12"/>
                  </a:lnTo>
                  <a:lnTo>
                    <a:pt x="0" y="0"/>
                  </a:lnTo>
                  <a:lnTo>
                    <a:pt x="36" y="6"/>
                  </a:lnTo>
                  <a:lnTo>
                    <a:pt x="42" y="6"/>
                  </a:lnTo>
                  <a:lnTo>
                    <a:pt x="42" y="12"/>
                  </a:lnTo>
                  <a:lnTo>
                    <a:pt x="42" y="54"/>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03" name="Freeform 1631"/>
            <p:cNvSpPr>
              <a:spLocks/>
            </p:cNvSpPr>
            <p:nvPr/>
          </p:nvSpPr>
          <p:spPr bwMode="auto">
            <a:xfrm>
              <a:off x="2514" y="2106"/>
              <a:ext cx="42" cy="48"/>
            </a:xfrm>
            <a:custGeom>
              <a:avLst/>
              <a:gdLst>
                <a:gd name="T0" fmla="*/ 42 w 42"/>
                <a:gd name="T1" fmla="*/ 48 h 48"/>
                <a:gd name="T2" fmla="*/ 6 w 42"/>
                <a:gd name="T3" fmla="*/ 48 h 48"/>
                <a:gd name="T4" fmla="*/ 0 w 42"/>
                <a:gd name="T5" fmla="*/ 48 h 48"/>
                <a:gd name="T6" fmla="*/ 0 w 42"/>
                <a:gd name="T7" fmla="*/ 6 h 48"/>
                <a:gd name="T8" fmla="*/ 0 w 42"/>
                <a:gd name="T9" fmla="*/ 0 h 48"/>
                <a:gd name="T10" fmla="*/ 42 w 42"/>
                <a:gd name="T11" fmla="*/ 0 h 48"/>
                <a:gd name="T12" fmla="*/ 42 w 42"/>
                <a:gd name="T13" fmla="*/ 12 h 48"/>
                <a:gd name="T14" fmla="*/ 42 w 42"/>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8">
                  <a:moveTo>
                    <a:pt x="42" y="48"/>
                  </a:moveTo>
                  <a:lnTo>
                    <a:pt x="6" y="48"/>
                  </a:lnTo>
                  <a:lnTo>
                    <a:pt x="0" y="48"/>
                  </a:lnTo>
                  <a:lnTo>
                    <a:pt x="0" y="6"/>
                  </a:lnTo>
                  <a:lnTo>
                    <a:pt x="0" y="0"/>
                  </a:lnTo>
                  <a:lnTo>
                    <a:pt x="42" y="0"/>
                  </a:lnTo>
                  <a:lnTo>
                    <a:pt x="42" y="12"/>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04" name="Freeform 1632"/>
            <p:cNvSpPr>
              <a:spLocks/>
            </p:cNvSpPr>
            <p:nvPr/>
          </p:nvSpPr>
          <p:spPr bwMode="auto">
            <a:xfrm>
              <a:off x="3642" y="2070"/>
              <a:ext cx="30" cy="30"/>
            </a:xfrm>
            <a:custGeom>
              <a:avLst/>
              <a:gdLst>
                <a:gd name="T0" fmla="*/ 12 w 30"/>
                <a:gd name="T1" fmla="*/ 30 h 30"/>
                <a:gd name="T2" fmla="*/ 6 w 30"/>
                <a:gd name="T3" fmla="*/ 30 h 30"/>
                <a:gd name="T4" fmla="*/ 0 w 30"/>
                <a:gd name="T5" fmla="*/ 24 h 30"/>
                <a:gd name="T6" fmla="*/ 0 w 30"/>
                <a:gd name="T7" fmla="*/ 18 h 30"/>
                <a:gd name="T8" fmla="*/ 0 w 30"/>
                <a:gd name="T9" fmla="*/ 12 h 30"/>
                <a:gd name="T10" fmla="*/ 0 w 30"/>
                <a:gd name="T11" fmla="*/ 6 h 30"/>
                <a:gd name="T12" fmla="*/ 0 w 30"/>
                <a:gd name="T13" fmla="*/ 0 h 30"/>
                <a:gd name="T14" fmla="*/ 6 w 30"/>
                <a:gd name="T15" fmla="*/ 0 h 30"/>
                <a:gd name="T16" fmla="*/ 18 w 30"/>
                <a:gd name="T17" fmla="*/ 6 h 30"/>
                <a:gd name="T18" fmla="*/ 24 w 30"/>
                <a:gd name="T19" fmla="*/ 18 h 30"/>
                <a:gd name="T20" fmla="*/ 30 w 30"/>
                <a:gd name="T21" fmla="*/ 24 h 30"/>
                <a:gd name="T22" fmla="*/ 24 w 30"/>
                <a:gd name="T23" fmla="*/ 24 h 30"/>
                <a:gd name="T24" fmla="*/ 12 w 30"/>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2" y="30"/>
                  </a:moveTo>
                  <a:lnTo>
                    <a:pt x="6" y="30"/>
                  </a:lnTo>
                  <a:lnTo>
                    <a:pt x="0" y="24"/>
                  </a:lnTo>
                  <a:lnTo>
                    <a:pt x="0" y="18"/>
                  </a:lnTo>
                  <a:lnTo>
                    <a:pt x="0" y="12"/>
                  </a:lnTo>
                  <a:lnTo>
                    <a:pt x="0" y="6"/>
                  </a:lnTo>
                  <a:lnTo>
                    <a:pt x="0" y="0"/>
                  </a:lnTo>
                  <a:lnTo>
                    <a:pt x="6" y="0"/>
                  </a:lnTo>
                  <a:lnTo>
                    <a:pt x="18" y="6"/>
                  </a:lnTo>
                  <a:lnTo>
                    <a:pt x="24" y="18"/>
                  </a:lnTo>
                  <a:lnTo>
                    <a:pt x="30" y="24"/>
                  </a:lnTo>
                  <a:lnTo>
                    <a:pt x="24" y="24"/>
                  </a:lnTo>
                  <a:lnTo>
                    <a:pt x="1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05" name="Freeform 1633"/>
            <p:cNvSpPr>
              <a:spLocks/>
            </p:cNvSpPr>
            <p:nvPr/>
          </p:nvSpPr>
          <p:spPr bwMode="auto">
            <a:xfrm>
              <a:off x="2598" y="2106"/>
              <a:ext cx="54" cy="48"/>
            </a:xfrm>
            <a:custGeom>
              <a:avLst/>
              <a:gdLst>
                <a:gd name="T0" fmla="*/ 36 w 54"/>
                <a:gd name="T1" fmla="*/ 48 h 48"/>
                <a:gd name="T2" fmla="*/ 0 w 54"/>
                <a:gd name="T3" fmla="*/ 48 h 48"/>
                <a:gd name="T4" fmla="*/ 0 w 54"/>
                <a:gd name="T5" fmla="*/ 12 h 48"/>
                <a:gd name="T6" fmla="*/ 0 w 54"/>
                <a:gd name="T7" fmla="*/ 0 h 48"/>
                <a:gd name="T8" fmla="*/ 42 w 54"/>
                <a:gd name="T9" fmla="*/ 6 h 48"/>
                <a:gd name="T10" fmla="*/ 42 w 54"/>
                <a:gd name="T11" fmla="*/ 12 h 48"/>
                <a:gd name="T12" fmla="*/ 54 w 54"/>
                <a:gd name="T13" fmla="*/ 12 h 48"/>
                <a:gd name="T14" fmla="*/ 54 w 54"/>
                <a:gd name="T15" fmla="*/ 48 h 48"/>
                <a:gd name="T16" fmla="*/ 36 w 5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8">
                  <a:moveTo>
                    <a:pt x="36" y="48"/>
                  </a:moveTo>
                  <a:lnTo>
                    <a:pt x="0" y="48"/>
                  </a:lnTo>
                  <a:lnTo>
                    <a:pt x="0" y="12"/>
                  </a:lnTo>
                  <a:lnTo>
                    <a:pt x="0" y="0"/>
                  </a:lnTo>
                  <a:lnTo>
                    <a:pt x="42" y="6"/>
                  </a:lnTo>
                  <a:lnTo>
                    <a:pt x="42" y="12"/>
                  </a:lnTo>
                  <a:lnTo>
                    <a:pt x="54" y="12"/>
                  </a:lnTo>
                  <a:lnTo>
                    <a:pt x="54" y="48"/>
                  </a:lnTo>
                  <a:lnTo>
                    <a:pt x="3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06" name="Freeform 1634"/>
            <p:cNvSpPr>
              <a:spLocks/>
            </p:cNvSpPr>
            <p:nvPr/>
          </p:nvSpPr>
          <p:spPr bwMode="auto">
            <a:xfrm>
              <a:off x="4320" y="1962"/>
              <a:ext cx="30" cy="24"/>
            </a:xfrm>
            <a:custGeom>
              <a:avLst/>
              <a:gdLst>
                <a:gd name="T0" fmla="*/ 30 w 30"/>
                <a:gd name="T1" fmla="*/ 18 h 24"/>
                <a:gd name="T2" fmla="*/ 30 w 30"/>
                <a:gd name="T3" fmla="*/ 24 h 24"/>
                <a:gd name="T4" fmla="*/ 24 w 30"/>
                <a:gd name="T5" fmla="*/ 18 h 24"/>
                <a:gd name="T6" fmla="*/ 18 w 30"/>
                <a:gd name="T7" fmla="*/ 24 h 24"/>
                <a:gd name="T8" fmla="*/ 12 w 30"/>
                <a:gd name="T9" fmla="*/ 18 h 24"/>
                <a:gd name="T10" fmla="*/ 6 w 30"/>
                <a:gd name="T11" fmla="*/ 18 h 24"/>
                <a:gd name="T12" fmla="*/ 6 w 30"/>
                <a:gd name="T13" fmla="*/ 12 h 24"/>
                <a:gd name="T14" fmla="*/ 0 w 30"/>
                <a:gd name="T15" fmla="*/ 12 h 24"/>
                <a:gd name="T16" fmla="*/ 0 w 30"/>
                <a:gd name="T17" fmla="*/ 6 h 24"/>
                <a:gd name="T18" fmla="*/ 6 w 30"/>
                <a:gd name="T19" fmla="*/ 6 h 24"/>
                <a:gd name="T20" fmla="*/ 0 w 30"/>
                <a:gd name="T21" fmla="*/ 6 h 24"/>
                <a:gd name="T22" fmla="*/ 6 w 30"/>
                <a:gd name="T23" fmla="*/ 0 h 24"/>
                <a:gd name="T24" fmla="*/ 12 w 30"/>
                <a:gd name="T25" fmla="*/ 0 h 24"/>
                <a:gd name="T26" fmla="*/ 18 w 30"/>
                <a:gd name="T27" fmla="*/ 0 h 24"/>
                <a:gd name="T28" fmla="*/ 18 w 30"/>
                <a:gd name="T29" fmla="*/ 6 h 24"/>
                <a:gd name="T30" fmla="*/ 18 w 30"/>
                <a:gd name="T31" fmla="*/ 12 h 24"/>
                <a:gd name="T32" fmla="*/ 18 w 30"/>
                <a:gd name="T33" fmla="*/ 18 h 24"/>
                <a:gd name="T34" fmla="*/ 24 w 30"/>
                <a:gd name="T35" fmla="*/ 18 h 24"/>
                <a:gd name="T36" fmla="*/ 30 w 30"/>
                <a:gd name="T3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4">
                  <a:moveTo>
                    <a:pt x="30" y="18"/>
                  </a:moveTo>
                  <a:lnTo>
                    <a:pt x="30" y="24"/>
                  </a:lnTo>
                  <a:lnTo>
                    <a:pt x="24" y="18"/>
                  </a:lnTo>
                  <a:lnTo>
                    <a:pt x="18" y="24"/>
                  </a:lnTo>
                  <a:lnTo>
                    <a:pt x="12" y="18"/>
                  </a:lnTo>
                  <a:lnTo>
                    <a:pt x="6" y="18"/>
                  </a:lnTo>
                  <a:lnTo>
                    <a:pt x="6" y="12"/>
                  </a:lnTo>
                  <a:lnTo>
                    <a:pt x="0" y="12"/>
                  </a:lnTo>
                  <a:lnTo>
                    <a:pt x="0" y="6"/>
                  </a:lnTo>
                  <a:lnTo>
                    <a:pt x="6" y="6"/>
                  </a:lnTo>
                  <a:lnTo>
                    <a:pt x="0" y="6"/>
                  </a:lnTo>
                  <a:lnTo>
                    <a:pt x="6" y="0"/>
                  </a:lnTo>
                  <a:lnTo>
                    <a:pt x="12" y="0"/>
                  </a:lnTo>
                  <a:lnTo>
                    <a:pt x="18" y="0"/>
                  </a:lnTo>
                  <a:lnTo>
                    <a:pt x="18" y="6"/>
                  </a:lnTo>
                  <a:lnTo>
                    <a:pt x="18" y="12"/>
                  </a:lnTo>
                  <a:lnTo>
                    <a:pt x="18" y="18"/>
                  </a:lnTo>
                  <a:lnTo>
                    <a:pt x="24" y="18"/>
                  </a:lnTo>
                  <a:lnTo>
                    <a:pt x="3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07" name="Freeform 1635"/>
            <p:cNvSpPr>
              <a:spLocks/>
            </p:cNvSpPr>
            <p:nvPr/>
          </p:nvSpPr>
          <p:spPr bwMode="auto">
            <a:xfrm>
              <a:off x="1062" y="1902"/>
              <a:ext cx="210" cy="216"/>
            </a:xfrm>
            <a:custGeom>
              <a:avLst/>
              <a:gdLst>
                <a:gd name="T0" fmla="*/ 24 w 210"/>
                <a:gd name="T1" fmla="*/ 174 h 216"/>
                <a:gd name="T2" fmla="*/ 30 w 210"/>
                <a:gd name="T3" fmla="*/ 168 h 216"/>
                <a:gd name="T4" fmla="*/ 30 w 210"/>
                <a:gd name="T5" fmla="*/ 162 h 216"/>
                <a:gd name="T6" fmla="*/ 30 w 210"/>
                <a:gd name="T7" fmla="*/ 156 h 216"/>
                <a:gd name="T8" fmla="*/ 30 w 210"/>
                <a:gd name="T9" fmla="*/ 150 h 216"/>
                <a:gd name="T10" fmla="*/ 30 w 210"/>
                <a:gd name="T11" fmla="*/ 144 h 216"/>
                <a:gd name="T12" fmla="*/ 30 w 210"/>
                <a:gd name="T13" fmla="*/ 138 h 216"/>
                <a:gd name="T14" fmla="*/ 30 w 210"/>
                <a:gd name="T15" fmla="*/ 132 h 216"/>
                <a:gd name="T16" fmla="*/ 30 w 210"/>
                <a:gd name="T17" fmla="*/ 126 h 216"/>
                <a:gd name="T18" fmla="*/ 30 w 210"/>
                <a:gd name="T19" fmla="*/ 120 h 216"/>
                <a:gd name="T20" fmla="*/ 30 w 210"/>
                <a:gd name="T21" fmla="*/ 114 h 216"/>
                <a:gd name="T22" fmla="*/ 30 w 210"/>
                <a:gd name="T23" fmla="*/ 108 h 216"/>
                <a:gd name="T24" fmla="*/ 24 w 210"/>
                <a:gd name="T25" fmla="*/ 108 h 216"/>
                <a:gd name="T26" fmla="*/ 24 w 210"/>
                <a:gd name="T27" fmla="*/ 102 h 216"/>
                <a:gd name="T28" fmla="*/ 24 w 210"/>
                <a:gd name="T29" fmla="*/ 96 h 216"/>
                <a:gd name="T30" fmla="*/ 24 w 210"/>
                <a:gd name="T31" fmla="*/ 90 h 216"/>
                <a:gd name="T32" fmla="*/ 18 w 210"/>
                <a:gd name="T33" fmla="*/ 84 h 216"/>
                <a:gd name="T34" fmla="*/ 24 w 210"/>
                <a:gd name="T35" fmla="*/ 78 h 216"/>
                <a:gd name="T36" fmla="*/ 18 w 210"/>
                <a:gd name="T37" fmla="*/ 72 h 216"/>
                <a:gd name="T38" fmla="*/ 18 w 210"/>
                <a:gd name="T39" fmla="*/ 66 h 216"/>
                <a:gd name="T40" fmla="*/ 24 w 210"/>
                <a:gd name="T41" fmla="*/ 66 h 216"/>
                <a:gd name="T42" fmla="*/ 24 w 210"/>
                <a:gd name="T43" fmla="*/ 60 h 216"/>
                <a:gd name="T44" fmla="*/ 24 w 210"/>
                <a:gd name="T45" fmla="*/ 54 h 216"/>
                <a:gd name="T46" fmla="*/ 24 w 210"/>
                <a:gd name="T47" fmla="*/ 42 h 216"/>
                <a:gd name="T48" fmla="*/ 12 w 210"/>
                <a:gd name="T49" fmla="*/ 30 h 216"/>
                <a:gd name="T50" fmla="*/ 6 w 210"/>
                <a:gd name="T51" fmla="*/ 30 h 216"/>
                <a:gd name="T52" fmla="*/ 6 w 210"/>
                <a:gd name="T53" fmla="*/ 24 h 216"/>
                <a:gd name="T54" fmla="*/ 12 w 210"/>
                <a:gd name="T55" fmla="*/ 18 h 216"/>
                <a:gd name="T56" fmla="*/ 6 w 210"/>
                <a:gd name="T57" fmla="*/ 12 h 216"/>
                <a:gd name="T58" fmla="*/ 0 w 210"/>
                <a:gd name="T59" fmla="*/ 12 h 216"/>
                <a:gd name="T60" fmla="*/ 6 w 210"/>
                <a:gd name="T61" fmla="*/ 6 h 216"/>
                <a:gd name="T62" fmla="*/ 0 w 210"/>
                <a:gd name="T63" fmla="*/ 6 h 216"/>
                <a:gd name="T64" fmla="*/ 6 w 210"/>
                <a:gd name="T65" fmla="*/ 0 h 216"/>
                <a:gd name="T66" fmla="*/ 78 w 210"/>
                <a:gd name="T67" fmla="*/ 12 h 216"/>
                <a:gd name="T68" fmla="*/ 120 w 210"/>
                <a:gd name="T69" fmla="*/ 78 h 216"/>
                <a:gd name="T70" fmla="*/ 198 w 210"/>
                <a:gd name="T71" fmla="*/ 192 h 216"/>
                <a:gd name="T72" fmla="*/ 210 w 210"/>
                <a:gd name="T73" fmla="*/ 216 h 216"/>
                <a:gd name="T74" fmla="*/ 138 w 210"/>
                <a:gd name="T75" fmla="*/ 198 h 216"/>
                <a:gd name="T76" fmla="*/ 54 w 210"/>
                <a:gd name="T77" fmla="*/ 180 h 216"/>
                <a:gd name="T78" fmla="*/ 30 w 210"/>
                <a:gd name="T79" fmla="*/ 174 h 216"/>
                <a:gd name="T80" fmla="*/ 24 w 210"/>
                <a:gd name="T81" fmla="*/ 17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0" h="216">
                  <a:moveTo>
                    <a:pt x="24" y="174"/>
                  </a:moveTo>
                  <a:lnTo>
                    <a:pt x="30" y="168"/>
                  </a:lnTo>
                  <a:lnTo>
                    <a:pt x="30" y="162"/>
                  </a:lnTo>
                  <a:lnTo>
                    <a:pt x="30" y="156"/>
                  </a:lnTo>
                  <a:lnTo>
                    <a:pt x="30" y="150"/>
                  </a:lnTo>
                  <a:lnTo>
                    <a:pt x="30" y="144"/>
                  </a:lnTo>
                  <a:lnTo>
                    <a:pt x="30" y="138"/>
                  </a:lnTo>
                  <a:lnTo>
                    <a:pt x="30" y="132"/>
                  </a:lnTo>
                  <a:lnTo>
                    <a:pt x="30" y="126"/>
                  </a:lnTo>
                  <a:lnTo>
                    <a:pt x="30" y="120"/>
                  </a:lnTo>
                  <a:lnTo>
                    <a:pt x="30" y="114"/>
                  </a:lnTo>
                  <a:lnTo>
                    <a:pt x="30" y="108"/>
                  </a:lnTo>
                  <a:lnTo>
                    <a:pt x="24" y="108"/>
                  </a:lnTo>
                  <a:lnTo>
                    <a:pt x="24" y="102"/>
                  </a:lnTo>
                  <a:lnTo>
                    <a:pt x="24" y="96"/>
                  </a:lnTo>
                  <a:lnTo>
                    <a:pt x="24" y="90"/>
                  </a:lnTo>
                  <a:lnTo>
                    <a:pt x="18" y="84"/>
                  </a:lnTo>
                  <a:lnTo>
                    <a:pt x="24" y="78"/>
                  </a:lnTo>
                  <a:lnTo>
                    <a:pt x="18" y="72"/>
                  </a:lnTo>
                  <a:lnTo>
                    <a:pt x="18" y="66"/>
                  </a:lnTo>
                  <a:lnTo>
                    <a:pt x="24" y="66"/>
                  </a:lnTo>
                  <a:lnTo>
                    <a:pt x="24" y="60"/>
                  </a:lnTo>
                  <a:lnTo>
                    <a:pt x="24" y="54"/>
                  </a:lnTo>
                  <a:lnTo>
                    <a:pt x="24" y="42"/>
                  </a:lnTo>
                  <a:lnTo>
                    <a:pt x="12" y="30"/>
                  </a:lnTo>
                  <a:lnTo>
                    <a:pt x="6" y="30"/>
                  </a:lnTo>
                  <a:lnTo>
                    <a:pt x="6" y="24"/>
                  </a:lnTo>
                  <a:lnTo>
                    <a:pt x="12" y="18"/>
                  </a:lnTo>
                  <a:lnTo>
                    <a:pt x="6" y="12"/>
                  </a:lnTo>
                  <a:lnTo>
                    <a:pt x="0" y="12"/>
                  </a:lnTo>
                  <a:lnTo>
                    <a:pt x="6" y="6"/>
                  </a:lnTo>
                  <a:lnTo>
                    <a:pt x="0" y="6"/>
                  </a:lnTo>
                  <a:lnTo>
                    <a:pt x="6" y="0"/>
                  </a:lnTo>
                  <a:lnTo>
                    <a:pt x="78" y="12"/>
                  </a:lnTo>
                  <a:lnTo>
                    <a:pt x="120" y="78"/>
                  </a:lnTo>
                  <a:lnTo>
                    <a:pt x="198" y="192"/>
                  </a:lnTo>
                  <a:lnTo>
                    <a:pt x="210" y="216"/>
                  </a:lnTo>
                  <a:lnTo>
                    <a:pt x="138" y="198"/>
                  </a:lnTo>
                  <a:lnTo>
                    <a:pt x="54" y="180"/>
                  </a:lnTo>
                  <a:lnTo>
                    <a:pt x="30" y="174"/>
                  </a:lnTo>
                  <a:lnTo>
                    <a:pt x="24" y="17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08" name="Freeform 1636"/>
            <p:cNvSpPr>
              <a:spLocks/>
            </p:cNvSpPr>
            <p:nvPr/>
          </p:nvSpPr>
          <p:spPr bwMode="auto">
            <a:xfrm>
              <a:off x="3606" y="2070"/>
              <a:ext cx="36" cy="30"/>
            </a:xfrm>
            <a:custGeom>
              <a:avLst/>
              <a:gdLst>
                <a:gd name="T0" fmla="*/ 36 w 36"/>
                <a:gd name="T1" fmla="*/ 30 h 30"/>
                <a:gd name="T2" fmla="*/ 24 w 36"/>
                <a:gd name="T3" fmla="*/ 30 h 30"/>
                <a:gd name="T4" fmla="*/ 12 w 36"/>
                <a:gd name="T5" fmla="*/ 30 h 30"/>
                <a:gd name="T6" fmla="*/ 6 w 36"/>
                <a:gd name="T7" fmla="*/ 24 h 30"/>
                <a:gd name="T8" fmla="*/ 0 w 36"/>
                <a:gd name="T9" fmla="*/ 12 h 30"/>
                <a:gd name="T10" fmla="*/ 6 w 36"/>
                <a:gd name="T11" fmla="*/ 18 h 30"/>
                <a:gd name="T12" fmla="*/ 6 w 36"/>
                <a:gd name="T13" fmla="*/ 12 h 30"/>
                <a:gd name="T14" fmla="*/ 6 w 36"/>
                <a:gd name="T15" fmla="*/ 6 h 30"/>
                <a:gd name="T16" fmla="*/ 6 w 36"/>
                <a:gd name="T17" fmla="*/ 0 h 30"/>
                <a:gd name="T18" fmla="*/ 18 w 36"/>
                <a:gd name="T19" fmla="*/ 0 h 30"/>
                <a:gd name="T20" fmla="*/ 36 w 36"/>
                <a:gd name="T21" fmla="*/ 0 h 30"/>
                <a:gd name="T22" fmla="*/ 36 w 36"/>
                <a:gd name="T23" fmla="*/ 6 h 30"/>
                <a:gd name="T24" fmla="*/ 36 w 36"/>
                <a:gd name="T25" fmla="*/ 12 h 30"/>
                <a:gd name="T26" fmla="*/ 36 w 36"/>
                <a:gd name="T27" fmla="*/ 18 h 30"/>
                <a:gd name="T28" fmla="*/ 36 w 36"/>
                <a:gd name="T29" fmla="*/ 24 h 30"/>
                <a:gd name="T30" fmla="*/ 36 w 36"/>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30">
                  <a:moveTo>
                    <a:pt x="36" y="30"/>
                  </a:moveTo>
                  <a:lnTo>
                    <a:pt x="24" y="30"/>
                  </a:lnTo>
                  <a:lnTo>
                    <a:pt x="12" y="30"/>
                  </a:lnTo>
                  <a:lnTo>
                    <a:pt x="6" y="24"/>
                  </a:lnTo>
                  <a:lnTo>
                    <a:pt x="0" y="12"/>
                  </a:lnTo>
                  <a:lnTo>
                    <a:pt x="6" y="18"/>
                  </a:lnTo>
                  <a:lnTo>
                    <a:pt x="6" y="12"/>
                  </a:lnTo>
                  <a:lnTo>
                    <a:pt x="6" y="6"/>
                  </a:lnTo>
                  <a:lnTo>
                    <a:pt x="6" y="0"/>
                  </a:lnTo>
                  <a:lnTo>
                    <a:pt x="18" y="0"/>
                  </a:lnTo>
                  <a:lnTo>
                    <a:pt x="36" y="0"/>
                  </a:lnTo>
                  <a:lnTo>
                    <a:pt x="36" y="6"/>
                  </a:lnTo>
                  <a:lnTo>
                    <a:pt x="36" y="12"/>
                  </a:lnTo>
                  <a:lnTo>
                    <a:pt x="36" y="18"/>
                  </a:lnTo>
                  <a:lnTo>
                    <a:pt x="36" y="24"/>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09" name="Freeform 1637"/>
            <p:cNvSpPr>
              <a:spLocks/>
            </p:cNvSpPr>
            <p:nvPr/>
          </p:nvSpPr>
          <p:spPr bwMode="auto">
            <a:xfrm>
              <a:off x="3810" y="2046"/>
              <a:ext cx="42" cy="42"/>
            </a:xfrm>
            <a:custGeom>
              <a:avLst/>
              <a:gdLst>
                <a:gd name="T0" fmla="*/ 30 w 42"/>
                <a:gd name="T1" fmla="*/ 42 h 42"/>
                <a:gd name="T2" fmla="*/ 30 w 42"/>
                <a:gd name="T3" fmla="*/ 36 h 42"/>
                <a:gd name="T4" fmla="*/ 30 w 42"/>
                <a:gd name="T5" fmla="*/ 30 h 42"/>
                <a:gd name="T6" fmla="*/ 24 w 42"/>
                <a:gd name="T7" fmla="*/ 30 h 42"/>
                <a:gd name="T8" fmla="*/ 30 w 42"/>
                <a:gd name="T9" fmla="*/ 30 h 42"/>
                <a:gd name="T10" fmla="*/ 24 w 42"/>
                <a:gd name="T11" fmla="*/ 24 h 42"/>
                <a:gd name="T12" fmla="*/ 18 w 42"/>
                <a:gd name="T13" fmla="*/ 24 h 42"/>
                <a:gd name="T14" fmla="*/ 18 w 42"/>
                <a:gd name="T15" fmla="*/ 18 h 42"/>
                <a:gd name="T16" fmla="*/ 12 w 42"/>
                <a:gd name="T17" fmla="*/ 18 h 42"/>
                <a:gd name="T18" fmla="*/ 12 w 42"/>
                <a:gd name="T19" fmla="*/ 12 h 42"/>
                <a:gd name="T20" fmla="*/ 6 w 42"/>
                <a:gd name="T21" fmla="*/ 18 h 42"/>
                <a:gd name="T22" fmla="*/ 6 w 42"/>
                <a:gd name="T23" fmla="*/ 24 h 42"/>
                <a:gd name="T24" fmla="*/ 0 w 42"/>
                <a:gd name="T25" fmla="*/ 24 h 42"/>
                <a:gd name="T26" fmla="*/ 0 w 42"/>
                <a:gd name="T27" fmla="*/ 18 h 42"/>
                <a:gd name="T28" fmla="*/ 0 w 42"/>
                <a:gd name="T29" fmla="*/ 12 h 42"/>
                <a:gd name="T30" fmla="*/ 6 w 42"/>
                <a:gd name="T31" fmla="*/ 12 h 42"/>
                <a:gd name="T32" fmla="*/ 12 w 42"/>
                <a:gd name="T33" fmla="*/ 12 h 42"/>
                <a:gd name="T34" fmla="*/ 18 w 42"/>
                <a:gd name="T35" fmla="*/ 6 h 42"/>
                <a:gd name="T36" fmla="*/ 24 w 42"/>
                <a:gd name="T37" fmla="*/ 0 h 42"/>
                <a:gd name="T38" fmla="*/ 24 w 42"/>
                <a:gd name="T39" fmla="*/ 6 h 42"/>
                <a:gd name="T40" fmla="*/ 30 w 42"/>
                <a:gd name="T41" fmla="*/ 0 h 42"/>
                <a:gd name="T42" fmla="*/ 36 w 42"/>
                <a:gd name="T43" fmla="*/ 12 h 42"/>
                <a:gd name="T44" fmla="*/ 36 w 42"/>
                <a:gd name="T45" fmla="*/ 18 h 42"/>
                <a:gd name="T46" fmla="*/ 42 w 42"/>
                <a:gd name="T47" fmla="*/ 24 h 42"/>
                <a:gd name="T48" fmla="*/ 42 w 42"/>
                <a:gd name="T49" fmla="*/ 30 h 42"/>
                <a:gd name="T50" fmla="*/ 42 w 42"/>
                <a:gd name="T51" fmla="*/ 36 h 42"/>
                <a:gd name="T52" fmla="*/ 42 w 42"/>
                <a:gd name="T53" fmla="*/ 42 h 42"/>
                <a:gd name="T54" fmla="*/ 36 w 42"/>
                <a:gd name="T55" fmla="*/ 42 h 42"/>
                <a:gd name="T56" fmla="*/ 30 w 42"/>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30" y="42"/>
                  </a:moveTo>
                  <a:lnTo>
                    <a:pt x="30" y="36"/>
                  </a:lnTo>
                  <a:lnTo>
                    <a:pt x="30" y="30"/>
                  </a:lnTo>
                  <a:lnTo>
                    <a:pt x="24" y="30"/>
                  </a:lnTo>
                  <a:lnTo>
                    <a:pt x="30" y="30"/>
                  </a:lnTo>
                  <a:lnTo>
                    <a:pt x="24" y="24"/>
                  </a:lnTo>
                  <a:lnTo>
                    <a:pt x="18" y="24"/>
                  </a:lnTo>
                  <a:lnTo>
                    <a:pt x="18" y="18"/>
                  </a:lnTo>
                  <a:lnTo>
                    <a:pt x="12" y="18"/>
                  </a:lnTo>
                  <a:lnTo>
                    <a:pt x="12" y="12"/>
                  </a:lnTo>
                  <a:lnTo>
                    <a:pt x="6" y="18"/>
                  </a:lnTo>
                  <a:lnTo>
                    <a:pt x="6" y="24"/>
                  </a:lnTo>
                  <a:lnTo>
                    <a:pt x="0" y="24"/>
                  </a:lnTo>
                  <a:lnTo>
                    <a:pt x="0" y="18"/>
                  </a:lnTo>
                  <a:lnTo>
                    <a:pt x="0" y="12"/>
                  </a:lnTo>
                  <a:lnTo>
                    <a:pt x="6" y="12"/>
                  </a:lnTo>
                  <a:lnTo>
                    <a:pt x="12" y="12"/>
                  </a:lnTo>
                  <a:lnTo>
                    <a:pt x="18" y="6"/>
                  </a:lnTo>
                  <a:lnTo>
                    <a:pt x="24" y="0"/>
                  </a:lnTo>
                  <a:lnTo>
                    <a:pt x="24" y="6"/>
                  </a:lnTo>
                  <a:lnTo>
                    <a:pt x="30" y="0"/>
                  </a:lnTo>
                  <a:lnTo>
                    <a:pt x="36" y="12"/>
                  </a:lnTo>
                  <a:lnTo>
                    <a:pt x="36" y="18"/>
                  </a:lnTo>
                  <a:lnTo>
                    <a:pt x="42" y="24"/>
                  </a:lnTo>
                  <a:lnTo>
                    <a:pt x="42" y="30"/>
                  </a:lnTo>
                  <a:lnTo>
                    <a:pt x="42" y="36"/>
                  </a:lnTo>
                  <a:lnTo>
                    <a:pt x="42" y="42"/>
                  </a:lnTo>
                  <a:lnTo>
                    <a:pt x="36" y="42"/>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10" name="Freeform 1638"/>
            <p:cNvSpPr>
              <a:spLocks/>
            </p:cNvSpPr>
            <p:nvPr/>
          </p:nvSpPr>
          <p:spPr bwMode="auto">
            <a:xfrm>
              <a:off x="4134" y="1998"/>
              <a:ext cx="42" cy="42"/>
            </a:xfrm>
            <a:custGeom>
              <a:avLst/>
              <a:gdLst>
                <a:gd name="T0" fmla="*/ 24 w 42"/>
                <a:gd name="T1" fmla="*/ 36 h 42"/>
                <a:gd name="T2" fmla="*/ 18 w 42"/>
                <a:gd name="T3" fmla="*/ 36 h 42"/>
                <a:gd name="T4" fmla="*/ 18 w 42"/>
                <a:gd name="T5" fmla="*/ 30 h 42"/>
                <a:gd name="T6" fmla="*/ 12 w 42"/>
                <a:gd name="T7" fmla="*/ 36 h 42"/>
                <a:gd name="T8" fmla="*/ 12 w 42"/>
                <a:gd name="T9" fmla="*/ 30 h 42"/>
                <a:gd name="T10" fmla="*/ 12 w 42"/>
                <a:gd name="T11" fmla="*/ 36 h 42"/>
                <a:gd name="T12" fmla="*/ 6 w 42"/>
                <a:gd name="T13" fmla="*/ 30 h 42"/>
                <a:gd name="T14" fmla="*/ 6 w 42"/>
                <a:gd name="T15" fmla="*/ 36 h 42"/>
                <a:gd name="T16" fmla="*/ 0 w 42"/>
                <a:gd name="T17" fmla="*/ 36 h 42"/>
                <a:gd name="T18" fmla="*/ 6 w 42"/>
                <a:gd name="T19" fmla="*/ 36 h 42"/>
                <a:gd name="T20" fmla="*/ 0 w 42"/>
                <a:gd name="T21" fmla="*/ 42 h 42"/>
                <a:gd name="T22" fmla="*/ 12 w 42"/>
                <a:gd name="T23" fmla="*/ 0 h 42"/>
                <a:gd name="T24" fmla="*/ 12 w 42"/>
                <a:gd name="T25" fmla="*/ 6 h 42"/>
                <a:gd name="T26" fmla="*/ 18 w 42"/>
                <a:gd name="T27" fmla="*/ 6 h 42"/>
                <a:gd name="T28" fmla="*/ 18 w 42"/>
                <a:gd name="T29" fmla="*/ 0 h 42"/>
                <a:gd name="T30" fmla="*/ 24 w 42"/>
                <a:gd name="T31" fmla="*/ 6 h 42"/>
                <a:gd name="T32" fmla="*/ 24 w 42"/>
                <a:gd name="T33" fmla="*/ 0 h 42"/>
                <a:gd name="T34" fmla="*/ 36 w 42"/>
                <a:gd name="T35" fmla="*/ 12 h 42"/>
                <a:gd name="T36" fmla="*/ 36 w 42"/>
                <a:gd name="T37" fmla="*/ 18 h 42"/>
                <a:gd name="T38" fmla="*/ 42 w 42"/>
                <a:gd name="T39" fmla="*/ 18 h 42"/>
                <a:gd name="T40" fmla="*/ 42 w 42"/>
                <a:gd name="T41" fmla="*/ 36 h 42"/>
                <a:gd name="T42" fmla="*/ 36 w 42"/>
                <a:gd name="T43" fmla="*/ 36 h 42"/>
                <a:gd name="T44" fmla="*/ 30 w 42"/>
                <a:gd name="T45" fmla="*/ 36 h 42"/>
                <a:gd name="T46" fmla="*/ 24 w 42"/>
                <a:gd name="T4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2">
                  <a:moveTo>
                    <a:pt x="24" y="36"/>
                  </a:moveTo>
                  <a:lnTo>
                    <a:pt x="18" y="36"/>
                  </a:lnTo>
                  <a:lnTo>
                    <a:pt x="18" y="30"/>
                  </a:lnTo>
                  <a:lnTo>
                    <a:pt x="12" y="36"/>
                  </a:lnTo>
                  <a:lnTo>
                    <a:pt x="12" y="30"/>
                  </a:lnTo>
                  <a:lnTo>
                    <a:pt x="12" y="36"/>
                  </a:lnTo>
                  <a:lnTo>
                    <a:pt x="6" y="30"/>
                  </a:lnTo>
                  <a:lnTo>
                    <a:pt x="6" y="36"/>
                  </a:lnTo>
                  <a:lnTo>
                    <a:pt x="0" y="36"/>
                  </a:lnTo>
                  <a:lnTo>
                    <a:pt x="6" y="36"/>
                  </a:lnTo>
                  <a:lnTo>
                    <a:pt x="0" y="42"/>
                  </a:lnTo>
                  <a:lnTo>
                    <a:pt x="12" y="0"/>
                  </a:lnTo>
                  <a:lnTo>
                    <a:pt x="12" y="6"/>
                  </a:lnTo>
                  <a:lnTo>
                    <a:pt x="18" y="6"/>
                  </a:lnTo>
                  <a:lnTo>
                    <a:pt x="18" y="0"/>
                  </a:lnTo>
                  <a:lnTo>
                    <a:pt x="24" y="6"/>
                  </a:lnTo>
                  <a:lnTo>
                    <a:pt x="24" y="0"/>
                  </a:lnTo>
                  <a:lnTo>
                    <a:pt x="36" y="12"/>
                  </a:lnTo>
                  <a:lnTo>
                    <a:pt x="36" y="18"/>
                  </a:lnTo>
                  <a:lnTo>
                    <a:pt x="42" y="18"/>
                  </a:lnTo>
                  <a:lnTo>
                    <a:pt x="42" y="36"/>
                  </a:lnTo>
                  <a:lnTo>
                    <a:pt x="36" y="36"/>
                  </a:lnTo>
                  <a:lnTo>
                    <a:pt x="30"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11" name="Freeform 1639"/>
            <p:cNvSpPr>
              <a:spLocks/>
            </p:cNvSpPr>
            <p:nvPr/>
          </p:nvSpPr>
          <p:spPr bwMode="auto">
            <a:xfrm>
              <a:off x="1932" y="2064"/>
              <a:ext cx="78" cy="48"/>
            </a:xfrm>
            <a:custGeom>
              <a:avLst/>
              <a:gdLst>
                <a:gd name="T0" fmla="*/ 0 w 78"/>
                <a:gd name="T1" fmla="*/ 42 h 48"/>
                <a:gd name="T2" fmla="*/ 6 w 78"/>
                <a:gd name="T3" fmla="*/ 0 h 48"/>
                <a:gd name="T4" fmla="*/ 30 w 78"/>
                <a:gd name="T5" fmla="*/ 0 h 48"/>
                <a:gd name="T6" fmla="*/ 30 w 78"/>
                <a:gd name="T7" fmla="*/ 6 h 48"/>
                <a:gd name="T8" fmla="*/ 66 w 78"/>
                <a:gd name="T9" fmla="*/ 6 h 48"/>
                <a:gd name="T10" fmla="*/ 66 w 78"/>
                <a:gd name="T11" fmla="*/ 24 h 48"/>
                <a:gd name="T12" fmla="*/ 72 w 78"/>
                <a:gd name="T13" fmla="*/ 30 h 48"/>
                <a:gd name="T14" fmla="*/ 78 w 78"/>
                <a:gd name="T15" fmla="*/ 48 h 48"/>
                <a:gd name="T16" fmla="*/ 48 w 78"/>
                <a:gd name="T17" fmla="*/ 48 h 48"/>
                <a:gd name="T18" fmla="*/ 6 w 78"/>
                <a:gd name="T19" fmla="*/ 42 h 48"/>
                <a:gd name="T20" fmla="*/ 0 w 78"/>
                <a:gd name="T2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48">
                  <a:moveTo>
                    <a:pt x="0" y="42"/>
                  </a:moveTo>
                  <a:lnTo>
                    <a:pt x="6" y="0"/>
                  </a:lnTo>
                  <a:lnTo>
                    <a:pt x="30" y="0"/>
                  </a:lnTo>
                  <a:lnTo>
                    <a:pt x="30" y="6"/>
                  </a:lnTo>
                  <a:lnTo>
                    <a:pt x="66" y="6"/>
                  </a:lnTo>
                  <a:lnTo>
                    <a:pt x="66" y="24"/>
                  </a:lnTo>
                  <a:lnTo>
                    <a:pt x="72" y="30"/>
                  </a:lnTo>
                  <a:lnTo>
                    <a:pt x="78" y="48"/>
                  </a:lnTo>
                  <a:lnTo>
                    <a:pt x="48" y="48"/>
                  </a:lnTo>
                  <a:lnTo>
                    <a:pt x="6" y="42"/>
                  </a:lnTo>
                  <a:lnTo>
                    <a:pt x="0" y="4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12" name="Freeform 1640"/>
            <p:cNvSpPr>
              <a:spLocks/>
            </p:cNvSpPr>
            <p:nvPr/>
          </p:nvSpPr>
          <p:spPr bwMode="auto">
            <a:xfrm>
              <a:off x="3018" y="2112"/>
              <a:ext cx="48" cy="36"/>
            </a:xfrm>
            <a:custGeom>
              <a:avLst/>
              <a:gdLst>
                <a:gd name="T0" fmla="*/ 0 w 48"/>
                <a:gd name="T1" fmla="*/ 18 h 36"/>
                <a:gd name="T2" fmla="*/ 0 w 48"/>
                <a:gd name="T3" fmla="*/ 0 h 36"/>
                <a:gd name="T4" fmla="*/ 36 w 48"/>
                <a:gd name="T5" fmla="*/ 0 h 36"/>
                <a:gd name="T6" fmla="*/ 48 w 48"/>
                <a:gd name="T7" fmla="*/ 0 h 36"/>
                <a:gd name="T8" fmla="*/ 48 w 48"/>
                <a:gd name="T9" fmla="*/ 18 h 36"/>
                <a:gd name="T10" fmla="*/ 48 w 48"/>
                <a:gd name="T11" fmla="*/ 36 h 36"/>
                <a:gd name="T12" fmla="*/ 6 w 48"/>
                <a:gd name="T13" fmla="*/ 36 h 36"/>
                <a:gd name="T14" fmla="*/ 6 w 48"/>
                <a:gd name="T15" fmla="*/ 18 h 36"/>
                <a:gd name="T16" fmla="*/ 0 w 48"/>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0" y="18"/>
                  </a:moveTo>
                  <a:lnTo>
                    <a:pt x="0" y="0"/>
                  </a:lnTo>
                  <a:lnTo>
                    <a:pt x="36" y="0"/>
                  </a:lnTo>
                  <a:lnTo>
                    <a:pt x="48" y="0"/>
                  </a:lnTo>
                  <a:lnTo>
                    <a:pt x="48" y="18"/>
                  </a:lnTo>
                  <a:lnTo>
                    <a:pt x="48" y="36"/>
                  </a:lnTo>
                  <a:lnTo>
                    <a:pt x="6" y="36"/>
                  </a:lnTo>
                  <a:lnTo>
                    <a:pt x="6" y="18"/>
                  </a:lnTo>
                  <a:lnTo>
                    <a:pt x="0"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13" name="Freeform 1641"/>
            <p:cNvSpPr>
              <a:spLocks/>
            </p:cNvSpPr>
            <p:nvPr/>
          </p:nvSpPr>
          <p:spPr bwMode="auto">
            <a:xfrm>
              <a:off x="3174" y="2106"/>
              <a:ext cx="54" cy="54"/>
            </a:xfrm>
            <a:custGeom>
              <a:avLst/>
              <a:gdLst>
                <a:gd name="T0" fmla="*/ 0 w 54"/>
                <a:gd name="T1" fmla="*/ 42 h 54"/>
                <a:gd name="T2" fmla="*/ 0 w 54"/>
                <a:gd name="T3" fmla="*/ 0 h 54"/>
                <a:gd name="T4" fmla="*/ 36 w 54"/>
                <a:gd name="T5" fmla="*/ 0 h 54"/>
                <a:gd name="T6" fmla="*/ 36 w 54"/>
                <a:gd name="T7" fmla="*/ 12 h 54"/>
                <a:gd name="T8" fmla="*/ 42 w 54"/>
                <a:gd name="T9" fmla="*/ 12 h 54"/>
                <a:gd name="T10" fmla="*/ 42 w 54"/>
                <a:gd name="T11" fmla="*/ 18 h 54"/>
                <a:gd name="T12" fmla="*/ 42 w 54"/>
                <a:gd name="T13" fmla="*/ 24 h 54"/>
                <a:gd name="T14" fmla="*/ 48 w 54"/>
                <a:gd name="T15" fmla="*/ 24 h 54"/>
                <a:gd name="T16" fmla="*/ 48 w 54"/>
                <a:gd name="T17" fmla="*/ 30 h 54"/>
                <a:gd name="T18" fmla="*/ 54 w 54"/>
                <a:gd name="T19" fmla="*/ 30 h 54"/>
                <a:gd name="T20" fmla="*/ 48 w 54"/>
                <a:gd name="T21" fmla="*/ 36 h 54"/>
                <a:gd name="T22" fmla="*/ 36 w 54"/>
                <a:gd name="T23" fmla="*/ 36 h 54"/>
                <a:gd name="T24" fmla="*/ 36 w 54"/>
                <a:gd name="T25" fmla="*/ 54 h 54"/>
                <a:gd name="T26" fmla="*/ 0 w 54"/>
                <a:gd name="T27" fmla="*/ 54 h 54"/>
                <a:gd name="T28" fmla="*/ 0 w 54"/>
                <a:gd name="T2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4">
                  <a:moveTo>
                    <a:pt x="0" y="42"/>
                  </a:moveTo>
                  <a:lnTo>
                    <a:pt x="0" y="0"/>
                  </a:lnTo>
                  <a:lnTo>
                    <a:pt x="36" y="0"/>
                  </a:lnTo>
                  <a:lnTo>
                    <a:pt x="36" y="12"/>
                  </a:lnTo>
                  <a:lnTo>
                    <a:pt x="42" y="12"/>
                  </a:lnTo>
                  <a:lnTo>
                    <a:pt x="42" y="18"/>
                  </a:lnTo>
                  <a:lnTo>
                    <a:pt x="42" y="24"/>
                  </a:lnTo>
                  <a:lnTo>
                    <a:pt x="48" y="24"/>
                  </a:lnTo>
                  <a:lnTo>
                    <a:pt x="48" y="30"/>
                  </a:lnTo>
                  <a:lnTo>
                    <a:pt x="54" y="30"/>
                  </a:lnTo>
                  <a:lnTo>
                    <a:pt x="48" y="36"/>
                  </a:lnTo>
                  <a:lnTo>
                    <a:pt x="36" y="36"/>
                  </a:lnTo>
                  <a:lnTo>
                    <a:pt x="36" y="54"/>
                  </a:lnTo>
                  <a:lnTo>
                    <a:pt x="0" y="54"/>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14" name="Freeform 1642"/>
            <p:cNvSpPr>
              <a:spLocks/>
            </p:cNvSpPr>
            <p:nvPr/>
          </p:nvSpPr>
          <p:spPr bwMode="auto">
            <a:xfrm>
              <a:off x="3420" y="2094"/>
              <a:ext cx="30" cy="42"/>
            </a:xfrm>
            <a:custGeom>
              <a:avLst/>
              <a:gdLst>
                <a:gd name="T0" fmla="*/ 6 w 30"/>
                <a:gd name="T1" fmla="*/ 36 h 42"/>
                <a:gd name="T2" fmla="*/ 0 w 30"/>
                <a:gd name="T3" fmla="*/ 36 h 42"/>
                <a:gd name="T4" fmla="*/ 6 w 30"/>
                <a:gd name="T5" fmla="*/ 36 h 42"/>
                <a:gd name="T6" fmla="*/ 6 w 30"/>
                <a:gd name="T7" fmla="*/ 30 h 42"/>
                <a:gd name="T8" fmla="*/ 12 w 30"/>
                <a:gd name="T9" fmla="*/ 24 h 42"/>
                <a:gd name="T10" fmla="*/ 6 w 30"/>
                <a:gd name="T11" fmla="*/ 18 h 42"/>
                <a:gd name="T12" fmla="*/ 0 w 30"/>
                <a:gd name="T13" fmla="*/ 12 h 42"/>
                <a:gd name="T14" fmla="*/ 6 w 30"/>
                <a:gd name="T15" fmla="*/ 0 h 42"/>
                <a:gd name="T16" fmla="*/ 12 w 30"/>
                <a:gd name="T17" fmla="*/ 0 h 42"/>
                <a:gd name="T18" fmla="*/ 18 w 30"/>
                <a:gd name="T19" fmla="*/ 0 h 42"/>
                <a:gd name="T20" fmla="*/ 18 w 30"/>
                <a:gd name="T21" fmla="*/ 6 h 42"/>
                <a:gd name="T22" fmla="*/ 24 w 30"/>
                <a:gd name="T23" fmla="*/ 12 h 42"/>
                <a:gd name="T24" fmla="*/ 24 w 30"/>
                <a:gd name="T25" fmla="*/ 18 h 42"/>
                <a:gd name="T26" fmla="*/ 24 w 30"/>
                <a:gd name="T27" fmla="*/ 24 h 42"/>
                <a:gd name="T28" fmla="*/ 30 w 30"/>
                <a:gd name="T29" fmla="*/ 24 h 42"/>
                <a:gd name="T30" fmla="*/ 24 w 30"/>
                <a:gd name="T31" fmla="*/ 24 h 42"/>
                <a:gd name="T32" fmla="*/ 24 w 30"/>
                <a:gd name="T33" fmla="*/ 30 h 42"/>
                <a:gd name="T34" fmla="*/ 24 w 30"/>
                <a:gd name="T35" fmla="*/ 36 h 42"/>
                <a:gd name="T36" fmla="*/ 30 w 30"/>
                <a:gd name="T37" fmla="*/ 42 h 42"/>
                <a:gd name="T38" fmla="*/ 24 w 30"/>
                <a:gd name="T39" fmla="*/ 42 h 42"/>
                <a:gd name="T40" fmla="*/ 18 w 30"/>
                <a:gd name="T41" fmla="*/ 36 h 42"/>
                <a:gd name="T42" fmla="*/ 12 w 30"/>
                <a:gd name="T43" fmla="*/ 36 h 42"/>
                <a:gd name="T44" fmla="*/ 6 w 30"/>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2">
                  <a:moveTo>
                    <a:pt x="6" y="36"/>
                  </a:moveTo>
                  <a:lnTo>
                    <a:pt x="0" y="36"/>
                  </a:lnTo>
                  <a:lnTo>
                    <a:pt x="6" y="36"/>
                  </a:lnTo>
                  <a:lnTo>
                    <a:pt x="6" y="30"/>
                  </a:lnTo>
                  <a:lnTo>
                    <a:pt x="12" y="24"/>
                  </a:lnTo>
                  <a:lnTo>
                    <a:pt x="6" y="18"/>
                  </a:lnTo>
                  <a:lnTo>
                    <a:pt x="0" y="12"/>
                  </a:lnTo>
                  <a:lnTo>
                    <a:pt x="6" y="0"/>
                  </a:lnTo>
                  <a:lnTo>
                    <a:pt x="12" y="0"/>
                  </a:lnTo>
                  <a:lnTo>
                    <a:pt x="18" y="0"/>
                  </a:lnTo>
                  <a:lnTo>
                    <a:pt x="18" y="6"/>
                  </a:lnTo>
                  <a:lnTo>
                    <a:pt x="24" y="12"/>
                  </a:lnTo>
                  <a:lnTo>
                    <a:pt x="24" y="18"/>
                  </a:lnTo>
                  <a:lnTo>
                    <a:pt x="24" y="24"/>
                  </a:lnTo>
                  <a:lnTo>
                    <a:pt x="30" y="24"/>
                  </a:lnTo>
                  <a:lnTo>
                    <a:pt x="24" y="24"/>
                  </a:lnTo>
                  <a:lnTo>
                    <a:pt x="24" y="30"/>
                  </a:lnTo>
                  <a:lnTo>
                    <a:pt x="24" y="36"/>
                  </a:lnTo>
                  <a:lnTo>
                    <a:pt x="30" y="42"/>
                  </a:lnTo>
                  <a:lnTo>
                    <a:pt x="24" y="42"/>
                  </a:lnTo>
                  <a:lnTo>
                    <a:pt x="18" y="36"/>
                  </a:lnTo>
                  <a:lnTo>
                    <a:pt x="12"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15" name="Freeform 1643"/>
            <p:cNvSpPr>
              <a:spLocks/>
            </p:cNvSpPr>
            <p:nvPr/>
          </p:nvSpPr>
          <p:spPr bwMode="auto">
            <a:xfrm>
              <a:off x="3510" y="2082"/>
              <a:ext cx="42" cy="42"/>
            </a:xfrm>
            <a:custGeom>
              <a:avLst/>
              <a:gdLst>
                <a:gd name="T0" fmla="*/ 36 w 42"/>
                <a:gd name="T1" fmla="*/ 36 h 42"/>
                <a:gd name="T2" fmla="*/ 30 w 42"/>
                <a:gd name="T3" fmla="*/ 36 h 42"/>
                <a:gd name="T4" fmla="*/ 24 w 42"/>
                <a:gd name="T5" fmla="*/ 36 h 42"/>
                <a:gd name="T6" fmla="*/ 12 w 42"/>
                <a:gd name="T7" fmla="*/ 42 h 42"/>
                <a:gd name="T8" fmla="*/ 12 w 42"/>
                <a:gd name="T9" fmla="*/ 36 h 42"/>
                <a:gd name="T10" fmla="*/ 6 w 42"/>
                <a:gd name="T11" fmla="*/ 36 h 42"/>
                <a:gd name="T12" fmla="*/ 6 w 42"/>
                <a:gd name="T13" fmla="*/ 30 h 42"/>
                <a:gd name="T14" fmla="*/ 6 w 42"/>
                <a:gd name="T15" fmla="*/ 24 h 42"/>
                <a:gd name="T16" fmla="*/ 0 w 42"/>
                <a:gd name="T17" fmla="*/ 18 h 42"/>
                <a:gd name="T18" fmla="*/ 6 w 42"/>
                <a:gd name="T19" fmla="*/ 12 h 42"/>
                <a:gd name="T20" fmla="*/ 6 w 42"/>
                <a:gd name="T21" fmla="*/ 6 h 42"/>
                <a:gd name="T22" fmla="*/ 12 w 42"/>
                <a:gd name="T23" fmla="*/ 6 h 42"/>
                <a:gd name="T24" fmla="*/ 18 w 42"/>
                <a:gd name="T25" fmla="*/ 0 h 42"/>
                <a:gd name="T26" fmla="*/ 24 w 42"/>
                <a:gd name="T27" fmla="*/ 6 h 42"/>
                <a:gd name="T28" fmla="*/ 18 w 42"/>
                <a:gd name="T29" fmla="*/ 6 h 42"/>
                <a:gd name="T30" fmla="*/ 18 w 42"/>
                <a:gd name="T31" fmla="*/ 12 h 42"/>
                <a:gd name="T32" fmla="*/ 24 w 42"/>
                <a:gd name="T33" fmla="*/ 12 h 42"/>
                <a:gd name="T34" fmla="*/ 24 w 42"/>
                <a:gd name="T35" fmla="*/ 6 h 42"/>
                <a:gd name="T36" fmla="*/ 30 w 42"/>
                <a:gd name="T37" fmla="*/ 12 h 42"/>
                <a:gd name="T38" fmla="*/ 30 w 42"/>
                <a:gd name="T39" fmla="*/ 18 h 42"/>
                <a:gd name="T40" fmla="*/ 36 w 42"/>
                <a:gd name="T41" fmla="*/ 18 h 42"/>
                <a:gd name="T42" fmla="*/ 36 w 42"/>
                <a:gd name="T43" fmla="*/ 24 h 42"/>
                <a:gd name="T44" fmla="*/ 42 w 42"/>
                <a:gd name="T45" fmla="*/ 24 h 42"/>
                <a:gd name="T46" fmla="*/ 36 w 42"/>
                <a:gd name="T47" fmla="*/ 24 h 42"/>
                <a:gd name="T48" fmla="*/ 36 w 42"/>
                <a:gd name="T49" fmla="*/ 30 h 42"/>
                <a:gd name="T50" fmla="*/ 42 w 42"/>
                <a:gd name="T51" fmla="*/ 30 h 42"/>
                <a:gd name="T52" fmla="*/ 42 w 42"/>
                <a:gd name="T53" fmla="*/ 36 h 42"/>
                <a:gd name="T54" fmla="*/ 36 w 42"/>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42">
                  <a:moveTo>
                    <a:pt x="36" y="36"/>
                  </a:moveTo>
                  <a:lnTo>
                    <a:pt x="30" y="36"/>
                  </a:lnTo>
                  <a:lnTo>
                    <a:pt x="24" y="36"/>
                  </a:lnTo>
                  <a:lnTo>
                    <a:pt x="12" y="42"/>
                  </a:lnTo>
                  <a:lnTo>
                    <a:pt x="12" y="36"/>
                  </a:lnTo>
                  <a:lnTo>
                    <a:pt x="6" y="36"/>
                  </a:lnTo>
                  <a:lnTo>
                    <a:pt x="6" y="30"/>
                  </a:lnTo>
                  <a:lnTo>
                    <a:pt x="6" y="24"/>
                  </a:lnTo>
                  <a:lnTo>
                    <a:pt x="0" y="18"/>
                  </a:lnTo>
                  <a:lnTo>
                    <a:pt x="6" y="12"/>
                  </a:lnTo>
                  <a:lnTo>
                    <a:pt x="6" y="6"/>
                  </a:lnTo>
                  <a:lnTo>
                    <a:pt x="12" y="6"/>
                  </a:lnTo>
                  <a:lnTo>
                    <a:pt x="18" y="0"/>
                  </a:lnTo>
                  <a:lnTo>
                    <a:pt x="24" y="6"/>
                  </a:lnTo>
                  <a:lnTo>
                    <a:pt x="18" y="6"/>
                  </a:lnTo>
                  <a:lnTo>
                    <a:pt x="18" y="12"/>
                  </a:lnTo>
                  <a:lnTo>
                    <a:pt x="24" y="12"/>
                  </a:lnTo>
                  <a:lnTo>
                    <a:pt x="24" y="6"/>
                  </a:lnTo>
                  <a:lnTo>
                    <a:pt x="30" y="12"/>
                  </a:lnTo>
                  <a:lnTo>
                    <a:pt x="30" y="18"/>
                  </a:lnTo>
                  <a:lnTo>
                    <a:pt x="36" y="18"/>
                  </a:lnTo>
                  <a:lnTo>
                    <a:pt x="36" y="24"/>
                  </a:lnTo>
                  <a:lnTo>
                    <a:pt x="42" y="24"/>
                  </a:lnTo>
                  <a:lnTo>
                    <a:pt x="36" y="24"/>
                  </a:lnTo>
                  <a:lnTo>
                    <a:pt x="36" y="30"/>
                  </a:lnTo>
                  <a:lnTo>
                    <a:pt x="42" y="30"/>
                  </a:lnTo>
                  <a:lnTo>
                    <a:pt x="42" y="3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16" name="Freeform 1644"/>
            <p:cNvSpPr>
              <a:spLocks noEditPoints="1"/>
            </p:cNvSpPr>
            <p:nvPr/>
          </p:nvSpPr>
          <p:spPr bwMode="auto">
            <a:xfrm>
              <a:off x="4062" y="2010"/>
              <a:ext cx="36" cy="36"/>
            </a:xfrm>
            <a:custGeom>
              <a:avLst/>
              <a:gdLst>
                <a:gd name="T0" fmla="*/ 18 w 36"/>
                <a:gd name="T1" fmla="*/ 30 h 36"/>
                <a:gd name="T2" fmla="*/ 12 w 36"/>
                <a:gd name="T3" fmla="*/ 36 h 36"/>
                <a:gd name="T4" fmla="*/ 12 w 36"/>
                <a:gd name="T5" fmla="*/ 30 h 36"/>
                <a:gd name="T6" fmla="*/ 12 w 36"/>
                <a:gd name="T7" fmla="*/ 24 h 36"/>
                <a:gd name="T8" fmla="*/ 6 w 36"/>
                <a:gd name="T9" fmla="*/ 18 h 36"/>
                <a:gd name="T10" fmla="*/ 0 w 36"/>
                <a:gd name="T11" fmla="*/ 12 h 36"/>
                <a:gd name="T12" fmla="*/ 6 w 36"/>
                <a:gd name="T13" fmla="*/ 6 h 36"/>
                <a:gd name="T14" fmla="*/ 12 w 36"/>
                <a:gd name="T15" fmla="*/ 6 h 36"/>
                <a:gd name="T16" fmla="*/ 12 w 36"/>
                <a:gd name="T17" fmla="*/ 0 h 36"/>
                <a:gd name="T18" fmla="*/ 36 w 36"/>
                <a:gd name="T19" fmla="*/ 6 h 36"/>
                <a:gd name="T20" fmla="*/ 36 w 36"/>
                <a:gd name="T21" fmla="*/ 12 h 36"/>
                <a:gd name="T22" fmla="*/ 36 w 36"/>
                <a:gd name="T23" fmla="*/ 18 h 36"/>
                <a:gd name="T24" fmla="*/ 30 w 36"/>
                <a:gd name="T25" fmla="*/ 24 h 36"/>
                <a:gd name="T26" fmla="*/ 30 w 36"/>
                <a:gd name="T27" fmla="*/ 30 h 36"/>
                <a:gd name="T28" fmla="*/ 24 w 36"/>
                <a:gd name="T29" fmla="*/ 30 h 36"/>
                <a:gd name="T30" fmla="*/ 24 w 36"/>
                <a:gd name="T31" fmla="*/ 24 h 36"/>
                <a:gd name="T32" fmla="*/ 18 w 36"/>
                <a:gd name="T33" fmla="*/ 30 h 36"/>
                <a:gd name="T34" fmla="*/ 30 w 36"/>
                <a:gd name="T35" fmla="*/ 18 h 36"/>
                <a:gd name="T36" fmla="*/ 30 w 36"/>
                <a:gd name="T37" fmla="*/ 12 h 36"/>
                <a:gd name="T38" fmla="*/ 24 w 36"/>
                <a:gd name="T39" fmla="*/ 12 h 36"/>
                <a:gd name="T40" fmla="*/ 24 w 36"/>
                <a:gd name="T41" fmla="*/ 18 h 36"/>
                <a:gd name="T42" fmla="*/ 30 w 36"/>
                <a:gd name="T43" fmla="*/ 18 h 36"/>
                <a:gd name="T44" fmla="*/ 24 w 36"/>
                <a:gd name="T45" fmla="*/ 18 h 36"/>
                <a:gd name="T46" fmla="*/ 18 w 36"/>
                <a:gd name="T47" fmla="*/ 12 h 36"/>
                <a:gd name="T48" fmla="*/ 12 w 36"/>
                <a:gd name="T49" fmla="*/ 18 h 36"/>
                <a:gd name="T50" fmla="*/ 18 w 36"/>
                <a:gd name="T51" fmla="*/ 18 h 36"/>
                <a:gd name="T52" fmla="*/ 24 w 36"/>
                <a:gd name="T5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6">
                  <a:moveTo>
                    <a:pt x="18" y="30"/>
                  </a:moveTo>
                  <a:lnTo>
                    <a:pt x="12" y="36"/>
                  </a:lnTo>
                  <a:lnTo>
                    <a:pt x="12" y="30"/>
                  </a:lnTo>
                  <a:lnTo>
                    <a:pt x="12" y="24"/>
                  </a:lnTo>
                  <a:lnTo>
                    <a:pt x="6" y="18"/>
                  </a:lnTo>
                  <a:lnTo>
                    <a:pt x="0" y="12"/>
                  </a:lnTo>
                  <a:lnTo>
                    <a:pt x="6" y="6"/>
                  </a:lnTo>
                  <a:lnTo>
                    <a:pt x="12" y="6"/>
                  </a:lnTo>
                  <a:lnTo>
                    <a:pt x="12" y="0"/>
                  </a:lnTo>
                  <a:lnTo>
                    <a:pt x="36" y="6"/>
                  </a:lnTo>
                  <a:lnTo>
                    <a:pt x="36" y="12"/>
                  </a:lnTo>
                  <a:lnTo>
                    <a:pt x="36" y="18"/>
                  </a:lnTo>
                  <a:lnTo>
                    <a:pt x="30" y="24"/>
                  </a:lnTo>
                  <a:lnTo>
                    <a:pt x="30" y="30"/>
                  </a:lnTo>
                  <a:lnTo>
                    <a:pt x="24" y="30"/>
                  </a:lnTo>
                  <a:lnTo>
                    <a:pt x="24" y="24"/>
                  </a:lnTo>
                  <a:lnTo>
                    <a:pt x="18" y="30"/>
                  </a:lnTo>
                  <a:close/>
                  <a:moveTo>
                    <a:pt x="30" y="18"/>
                  </a:moveTo>
                  <a:lnTo>
                    <a:pt x="30" y="12"/>
                  </a:lnTo>
                  <a:lnTo>
                    <a:pt x="24" y="12"/>
                  </a:lnTo>
                  <a:lnTo>
                    <a:pt x="24" y="18"/>
                  </a:lnTo>
                  <a:lnTo>
                    <a:pt x="30" y="18"/>
                  </a:lnTo>
                  <a:close/>
                  <a:moveTo>
                    <a:pt x="24" y="18"/>
                  </a:moveTo>
                  <a:lnTo>
                    <a:pt x="18" y="12"/>
                  </a:lnTo>
                  <a:lnTo>
                    <a:pt x="12" y="18"/>
                  </a:lnTo>
                  <a:lnTo>
                    <a:pt x="18" y="18"/>
                  </a:lnTo>
                  <a:lnTo>
                    <a:pt x="24"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17" name="Freeform 1645"/>
            <p:cNvSpPr>
              <a:spLocks/>
            </p:cNvSpPr>
            <p:nvPr/>
          </p:nvSpPr>
          <p:spPr bwMode="auto">
            <a:xfrm>
              <a:off x="4188" y="1992"/>
              <a:ext cx="36" cy="30"/>
            </a:xfrm>
            <a:custGeom>
              <a:avLst/>
              <a:gdLst>
                <a:gd name="T0" fmla="*/ 36 w 36"/>
                <a:gd name="T1" fmla="*/ 24 h 30"/>
                <a:gd name="T2" fmla="*/ 30 w 36"/>
                <a:gd name="T3" fmla="*/ 24 h 30"/>
                <a:gd name="T4" fmla="*/ 30 w 36"/>
                <a:gd name="T5" fmla="*/ 30 h 30"/>
                <a:gd name="T6" fmla="*/ 24 w 36"/>
                <a:gd name="T7" fmla="*/ 30 h 30"/>
                <a:gd name="T8" fmla="*/ 18 w 36"/>
                <a:gd name="T9" fmla="*/ 30 h 30"/>
                <a:gd name="T10" fmla="*/ 12 w 36"/>
                <a:gd name="T11" fmla="*/ 24 h 30"/>
                <a:gd name="T12" fmla="*/ 12 w 36"/>
                <a:gd name="T13" fmla="*/ 30 h 30"/>
                <a:gd name="T14" fmla="*/ 6 w 36"/>
                <a:gd name="T15" fmla="*/ 24 h 30"/>
                <a:gd name="T16" fmla="*/ 0 w 36"/>
                <a:gd name="T17" fmla="*/ 24 h 30"/>
                <a:gd name="T18" fmla="*/ 0 w 36"/>
                <a:gd name="T19" fmla="*/ 18 h 30"/>
                <a:gd name="T20" fmla="*/ 0 w 36"/>
                <a:gd name="T21" fmla="*/ 12 h 30"/>
                <a:gd name="T22" fmla="*/ 6 w 36"/>
                <a:gd name="T23" fmla="*/ 6 h 30"/>
                <a:gd name="T24" fmla="*/ 6 w 36"/>
                <a:gd name="T25" fmla="*/ 0 h 30"/>
                <a:gd name="T26" fmla="*/ 6 w 36"/>
                <a:gd name="T27" fmla="*/ 6 h 30"/>
                <a:gd name="T28" fmla="*/ 12 w 36"/>
                <a:gd name="T29" fmla="*/ 6 h 30"/>
                <a:gd name="T30" fmla="*/ 18 w 36"/>
                <a:gd name="T31" fmla="*/ 6 h 30"/>
                <a:gd name="T32" fmla="*/ 24 w 36"/>
                <a:gd name="T33" fmla="*/ 6 h 30"/>
                <a:gd name="T34" fmla="*/ 30 w 36"/>
                <a:gd name="T35" fmla="*/ 6 h 30"/>
                <a:gd name="T36" fmla="*/ 30 w 36"/>
                <a:gd name="T37" fmla="*/ 0 h 30"/>
                <a:gd name="T38" fmla="*/ 36 w 36"/>
                <a:gd name="T39" fmla="*/ 6 h 30"/>
                <a:gd name="T40" fmla="*/ 36 w 36"/>
                <a:gd name="T4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0">
                  <a:moveTo>
                    <a:pt x="36" y="24"/>
                  </a:moveTo>
                  <a:lnTo>
                    <a:pt x="30" y="24"/>
                  </a:lnTo>
                  <a:lnTo>
                    <a:pt x="30" y="30"/>
                  </a:lnTo>
                  <a:lnTo>
                    <a:pt x="24" y="30"/>
                  </a:lnTo>
                  <a:lnTo>
                    <a:pt x="18" y="30"/>
                  </a:lnTo>
                  <a:lnTo>
                    <a:pt x="12" y="24"/>
                  </a:lnTo>
                  <a:lnTo>
                    <a:pt x="12" y="30"/>
                  </a:lnTo>
                  <a:lnTo>
                    <a:pt x="6" y="24"/>
                  </a:lnTo>
                  <a:lnTo>
                    <a:pt x="0" y="24"/>
                  </a:lnTo>
                  <a:lnTo>
                    <a:pt x="0" y="18"/>
                  </a:lnTo>
                  <a:lnTo>
                    <a:pt x="0" y="12"/>
                  </a:lnTo>
                  <a:lnTo>
                    <a:pt x="6" y="6"/>
                  </a:lnTo>
                  <a:lnTo>
                    <a:pt x="6" y="0"/>
                  </a:lnTo>
                  <a:lnTo>
                    <a:pt x="6" y="6"/>
                  </a:lnTo>
                  <a:lnTo>
                    <a:pt x="12" y="6"/>
                  </a:lnTo>
                  <a:lnTo>
                    <a:pt x="18" y="6"/>
                  </a:lnTo>
                  <a:lnTo>
                    <a:pt x="24" y="6"/>
                  </a:lnTo>
                  <a:lnTo>
                    <a:pt x="30" y="6"/>
                  </a:lnTo>
                  <a:lnTo>
                    <a:pt x="30" y="0"/>
                  </a:lnTo>
                  <a:lnTo>
                    <a:pt x="36" y="6"/>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18" name="Freeform 1646"/>
            <p:cNvSpPr>
              <a:spLocks/>
            </p:cNvSpPr>
            <p:nvPr/>
          </p:nvSpPr>
          <p:spPr bwMode="auto">
            <a:xfrm>
              <a:off x="3546" y="2082"/>
              <a:ext cx="42" cy="42"/>
            </a:xfrm>
            <a:custGeom>
              <a:avLst/>
              <a:gdLst>
                <a:gd name="T0" fmla="*/ 0 w 42"/>
                <a:gd name="T1" fmla="*/ 36 h 42"/>
                <a:gd name="T2" fmla="*/ 6 w 42"/>
                <a:gd name="T3" fmla="*/ 36 h 42"/>
                <a:gd name="T4" fmla="*/ 6 w 42"/>
                <a:gd name="T5" fmla="*/ 30 h 42"/>
                <a:gd name="T6" fmla="*/ 0 w 42"/>
                <a:gd name="T7" fmla="*/ 30 h 42"/>
                <a:gd name="T8" fmla="*/ 0 w 42"/>
                <a:gd name="T9" fmla="*/ 24 h 42"/>
                <a:gd name="T10" fmla="*/ 6 w 42"/>
                <a:gd name="T11" fmla="*/ 24 h 42"/>
                <a:gd name="T12" fmla="*/ 0 w 42"/>
                <a:gd name="T13" fmla="*/ 24 h 42"/>
                <a:gd name="T14" fmla="*/ 0 w 42"/>
                <a:gd name="T15" fmla="*/ 18 h 42"/>
                <a:gd name="T16" fmla="*/ 6 w 42"/>
                <a:gd name="T17" fmla="*/ 18 h 42"/>
                <a:gd name="T18" fmla="*/ 6 w 42"/>
                <a:gd name="T19" fmla="*/ 12 h 42"/>
                <a:gd name="T20" fmla="*/ 6 w 42"/>
                <a:gd name="T21" fmla="*/ 6 h 42"/>
                <a:gd name="T22" fmla="*/ 12 w 42"/>
                <a:gd name="T23" fmla="*/ 6 h 42"/>
                <a:gd name="T24" fmla="*/ 12 w 42"/>
                <a:gd name="T25" fmla="*/ 12 h 42"/>
                <a:gd name="T26" fmla="*/ 24 w 42"/>
                <a:gd name="T27" fmla="*/ 0 h 42"/>
                <a:gd name="T28" fmla="*/ 36 w 42"/>
                <a:gd name="T29" fmla="*/ 0 h 42"/>
                <a:gd name="T30" fmla="*/ 36 w 42"/>
                <a:gd name="T31" fmla="*/ 6 h 42"/>
                <a:gd name="T32" fmla="*/ 42 w 42"/>
                <a:gd name="T33" fmla="*/ 18 h 42"/>
                <a:gd name="T34" fmla="*/ 42 w 42"/>
                <a:gd name="T35" fmla="*/ 24 h 42"/>
                <a:gd name="T36" fmla="*/ 36 w 42"/>
                <a:gd name="T37" fmla="*/ 24 h 42"/>
                <a:gd name="T38" fmla="*/ 36 w 42"/>
                <a:gd name="T39" fmla="*/ 18 h 42"/>
                <a:gd name="T40" fmla="*/ 30 w 42"/>
                <a:gd name="T41" fmla="*/ 18 h 42"/>
                <a:gd name="T42" fmla="*/ 30 w 42"/>
                <a:gd name="T43" fmla="*/ 24 h 42"/>
                <a:gd name="T44" fmla="*/ 30 w 42"/>
                <a:gd name="T45" fmla="*/ 18 h 42"/>
                <a:gd name="T46" fmla="*/ 24 w 42"/>
                <a:gd name="T47" fmla="*/ 24 h 42"/>
                <a:gd name="T48" fmla="*/ 24 w 42"/>
                <a:gd name="T49" fmla="*/ 42 h 42"/>
                <a:gd name="T50" fmla="*/ 6 w 42"/>
                <a:gd name="T51" fmla="*/ 36 h 42"/>
                <a:gd name="T52" fmla="*/ 0 w 42"/>
                <a:gd name="T5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2">
                  <a:moveTo>
                    <a:pt x="0" y="36"/>
                  </a:moveTo>
                  <a:lnTo>
                    <a:pt x="6" y="36"/>
                  </a:lnTo>
                  <a:lnTo>
                    <a:pt x="6" y="30"/>
                  </a:lnTo>
                  <a:lnTo>
                    <a:pt x="0" y="30"/>
                  </a:lnTo>
                  <a:lnTo>
                    <a:pt x="0" y="24"/>
                  </a:lnTo>
                  <a:lnTo>
                    <a:pt x="6" y="24"/>
                  </a:lnTo>
                  <a:lnTo>
                    <a:pt x="0" y="24"/>
                  </a:lnTo>
                  <a:lnTo>
                    <a:pt x="0" y="18"/>
                  </a:lnTo>
                  <a:lnTo>
                    <a:pt x="6" y="18"/>
                  </a:lnTo>
                  <a:lnTo>
                    <a:pt x="6" y="12"/>
                  </a:lnTo>
                  <a:lnTo>
                    <a:pt x="6" y="6"/>
                  </a:lnTo>
                  <a:lnTo>
                    <a:pt x="12" y="6"/>
                  </a:lnTo>
                  <a:lnTo>
                    <a:pt x="12" y="12"/>
                  </a:lnTo>
                  <a:lnTo>
                    <a:pt x="24" y="0"/>
                  </a:lnTo>
                  <a:lnTo>
                    <a:pt x="36" y="0"/>
                  </a:lnTo>
                  <a:lnTo>
                    <a:pt x="36" y="6"/>
                  </a:lnTo>
                  <a:lnTo>
                    <a:pt x="42" y="18"/>
                  </a:lnTo>
                  <a:lnTo>
                    <a:pt x="42" y="24"/>
                  </a:lnTo>
                  <a:lnTo>
                    <a:pt x="36" y="24"/>
                  </a:lnTo>
                  <a:lnTo>
                    <a:pt x="36" y="18"/>
                  </a:lnTo>
                  <a:lnTo>
                    <a:pt x="30" y="18"/>
                  </a:lnTo>
                  <a:lnTo>
                    <a:pt x="30" y="24"/>
                  </a:lnTo>
                  <a:lnTo>
                    <a:pt x="30" y="18"/>
                  </a:lnTo>
                  <a:lnTo>
                    <a:pt x="24" y="24"/>
                  </a:lnTo>
                  <a:lnTo>
                    <a:pt x="24" y="42"/>
                  </a:lnTo>
                  <a:lnTo>
                    <a:pt x="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19" name="Freeform 1647"/>
            <p:cNvSpPr>
              <a:spLocks/>
            </p:cNvSpPr>
            <p:nvPr/>
          </p:nvSpPr>
          <p:spPr bwMode="auto">
            <a:xfrm>
              <a:off x="1998" y="2070"/>
              <a:ext cx="78" cy="48"/>
            </a:xfrm>
            <a:custGeom>
              <a:avLst/>
              <a:gdLst>
                <a:gd name="T0" fmla="*/ 48 w 78"/>
                <a:gd name="T1" fmla="*/ 48 h 48"/>
                <a:gd name="T2" fmla="*/ 12 w 78"/>
                <a:gd name="T3" fmla="*/ 42 h 48"/>
                <a:gd name="T4" fmla="*/ 6 w 78"/>
                <a:gd name="T5" fmla="*/ 24 h 48"/>
                <a:gd name="T6" fmla="*/ 0 w 78"/>
                <a:gd name="T7" fmla="*/ 18 h 48"/>
                <a:gd name="T8" fmla="*/ 0 w 78"/>
                <a:gd name="T9" fmla="*/ 0 h 48"/>
                <a:gd name="T10" fmla="*/ 54 w 78"/>
                <a:gd name="T11" fmla="*/ 6 h 48"/>
                <a:gd name="T12" fmla="*/ 54 w 78"/>
                <a:gd name="T13" fmla="*/ 12 h 48"/>
                <a:gd name="T14" fmla="*/ 72 w 78"/>
                <a:gd name="T15" fmla="*/ 12 h 48"/>
                <a:gd name="T16" fmla="*/ 72 w 78"/>
                <a:gd name="T17" fmla="*/ 18 h 48"/>
                <a:gd name="T18" fmla="*/ 78 w 78"/>
                <a:gd name="T19" fmla="*/ 18 h 48"/>
                <a:gd name="T20" fmla="*/ 72 w 78"/>
                <a:gd name="T21" fmla="*/ 24 h 48"/>
                <a:gd name="T22" fmla="*/ 72 w 78"/>
                <a:gd name="T23" fmla="*/ 30 h 48"/>
                <a:gd name="T24" fmla="*/ 72 w 78"/>
                <a:gd name="T25" fmla="*/ 36 h 48"/>
                <a:gd name="T26" fmla="*/ 72 w 78"/>
                <a:gd name="T27" fmla="*/ 42 h 48"/>
                <a:gd name="T28" fmla="*/ 66 w 78"/>
                <a:gd name="T29" fmla="*/ 42 h 48"/>
                <a:gd name="T30" fmla="*/ 72 w 78"/>
                <a:gd name="T31" fmla="*/ 48 h 48"/>
                <a:gd name="T32" fmla="*/ 48 w 78"/>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48">
                  <a:moveTo>
                    <a:pt x="48" y="48"/>
                  </a:moveTo>
                  <a:lnTo>
                    <a:pt x="12" y="42"/>
                  </a:lnTo>
                  <a:lnTo>
                    <a:pt x="6" y="24"/>
                  </a:lnTo>
                  <a:lnTo>
                    <a:pt x="0" y="18"/>
                  </a:lnTo>
                  <a:lnTo>
                    <a:pt x="0" y="0"/>
                  </a:lnTo>
                  <a:lnTo>
                    <a:pt x="54" y="6"/>
                  </a:lnTo>
                  <a:lnTo>
                    <a:pt x="54" y="12"/>
                  </a:lnTo>
                  <a:lnTo>
                    <a:pt x="72" y="12"/>
                  </a:lnTo>
                  <a:lnTo>
                    <a:pt x="72" y="18"/>
                  </a:lnTo>
                  <a:lnTo>
                    <a:pt x="78" y="18"/>
                  </a:lnTo>
                  <a:lnTo>
                    <a:pt x="72" y="24"/>
                  </a:lnTo>
                  <a:lnTo>
                    <a:pt x="72" y="30"/>
                  </a:lnTo>
                  <a:lnTo>
                    <a:pt x="72" y="36"/>
                  </a:lnTo>
                  <a:lnTo>
                    <a:pt x="72" y="42"/>
                  </a:lnTo>
                  <a:lnTo>
                    <a:pt x="66" y="42"/>
                  </a:lnTo>
                  <a:lnTo>
                    <a:pt x="72" y="48"/>
                  </a:lnTo>
                  <a:lnTo>
                    <a:pt x="48"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20" name="Rectangle 1648"/>
            <p:cNvSpPr>
              <a:spLocks noChangeArrowheads="1"/>
            </p:cNvSpPr>
            <p:nvPr/>
          </p:nvSpPr>
          <p:spPr bwMode="auto">
            <a:xfrm>
              <a:off x="2400" y="2106"/>
              <a:ext cx="36" cy="42"/>
            </a:xfrm>
            <a:prstGeom prst="rect">
              <a:avLst/>
            </a:prstGeom>
            <a:solidFill>
              <a:srgbClr val="FEBC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921" name="Freeform 1649"/>
            <p:cNvSpPr>
              <a:spLocks/>
            </p:cNvSpPr>
            <p:nvPr/>
          </p:nvSpPr>
          <p:spPr bwMode="auto">
            <a:xfrm>
              <a:off x="2358" y="2106"/>
              <a:ext cx="42" cy="42"/>
            </a:xfrm>
            <a:custGeom>
              <a:avLst/>
              <a:gdLst>
                <a:gd name="T0" fmla="*/ 0 w 42"/>
                <a:gd name="T1" fmla="*/ 36 h 42"/>
                <a:gd name="T2" fmla="*/ 6 w 42"/>
                <a:gd name="T3" fmla="*/ 0 h 42"/>
                <a:gd name="T4" fmla="*/ 42 w 42"/>
                <a:gd name="T5" fmla="*/ 0 h 42"/>
                <a:gd name="T6" fmla="*/ 42 w 42"/>
                <a:gd name="T7" fmla="*/ 42 h 42"/>
                <a:gd name="T8" fmla="*/ 0 w 42"/>
                <a:gd name="T9" fmla="*/ 36 h 42"/>
              </a:gdLst>
              <a:ahLst/>
              <a:cxnLst>
                <a:cxn ang="0">
                  <a:pos x="T0" y="T1"/>
                </a:cxn>
                <a:cxn ang="0">
                  <a:pos x="T2" y="T3"/>
                </a:cxn>
                <a:cxn ang="0">
                  <a:pos x="T4" y="T5"/>
                </a:cxn>
                <a:cxn ang="0">
                  <a:pos x="T6" y="T7"/>
                </a:cxn>
                <a:cxn ang="0">
                  <a:pos x="T8" y="T9"/>
                </a:cxn>
              </a:cxnLst>
              <a:rect l="0" t="0" r="r" b="b"/>
              <a:pathLst>
                <a:path w="42" h="42">
                  <a:moveTo>
                    <a:pt x="0" y="36"/>
                  </a:moveTo>
                  <a:lnTo>
                    <a:pt x="6" y="0"/>
                  </a:lnTo>
                  <a:lnTo>
                    <a:pt x="42" y="0"/>
                  </a:lnTo>
                  <a:lnTo>
                    <a:pt x="42" y="42"/>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22" name="Freeform 1650"/>
            <p:cNvSpPr>
              <a:spLocks/>
            </p:cNvSpPr>
            <p:nvPr/>
          </p:nvSpPr>
          <p:spPr bwMode="auto">
            <a:xfrm>
              <a:off x="2436" y="2106"/>
              <a:ext cx="36" cy="42"/>
            </a:xfrm>
            <a:custGeom>
              <a:avLst/>
              <a:gdLst>
                <a:gd name="T0" fmla="*/ 6 w 36"/>
                <a:gd name="T1" fmla="*/ 42 h 42"/>
                <a:gd name="T2" fmla="*/ 0 w 36"/>
                <a:gd name="T3" fmla="*/ 42 h 42"/>
                <a:gd name="T4" fmla="*/ 0 w 36"/>
                <a:gd name="T5" fmla="*/ 0 h 42"/>
                <a:gd name="T6" fmla="*/ 36 w 36"/>
                <a:gd name="T7" fmla="*/ 6 h 42"/>
                <a:gd name="T8" fmla="*/ 36 w 36"/>
                <a:gd name="T9" fmla="*/ 42 h 42"/>
                <a:gd name="T10" fmla="*/ 6 w 36"/>
                <a:gd name="T11" fmla="*/ 42 h 42"/>
              </a:gdLst>
              <a:ahLst/>
              <a:cxnLst>
                <a:cxn ang="0">
                  <a:pos x="T0" y="T1"/>
                </a:cxn>
                <a:cxn ang="0">
                  <a:pos x="T2" y="T3"/>
                </a:cxn>
                <a:cxn ang="0">
                  <a:pos x="T4" y="T5"/>
                </a:cxn>
                <a:cxn ang="0">
                  <a:pos x="T6" y="T7"/>
                </a:cxn>
                <a:cxn ang="0">
                  <a:pos x="T8" y="T9"/>
                </a:cxn>
                <a:cxn ang="0">
                  <a:pos x="T10" y="T11"/>
                </a:cxn>
              </a:cxnLst>
              <a:rect l="0" t="0" r="r" b="b"/>
              <a:pathLst>
                <a:path w="36" h="42">
                  <a:moveTo>
                    <a:pt x="6" y="42"/>
                  </a:moveTo>
                  <a:lnTo>
                    <a:pt x="0" y="42"/>
                  </a:lnTo>
                  <a:lnTo>
                    <a:pt x="0" y="0"/>
                  </a:lnTo>
                  <a:lnTo>
                    <a:pt x="36" y="6"/>
                  </a:lnTo>
                  <a:lnTo>
                    <a:pt x="36"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23" name="Freeform 1651"/>
            <p:cNvSpPr>
              <a:spLocks/>
            </p:cNvSpPr>
            <p:nvPr/>
          </p:nvSpPr>
          <p:spPr bwMode="auto">
            <a:xfrm>
              <a:off x="2652" y="2118"/>
              <a:ext cx="42" cy="42"/>
            </a:xfrm>
            <a:custGeom>
              <a:avLst/>
              <a:gdLst>
                <a:gd name="T0" fmla="*/ 42 w 42"/>
                <a:gd name="T1" fmla="*/ 42 h 42"/>
                <a:gd name="T2" fmla="*/ 18 w 42"/>
                <a:gd name="T3" fmla="*/ 36 h 42"/>
                <a:gd name="T4" fmla="*/ 0 w 42"/>
                <a:gd name="T5" fmla="*/ 36 h 42"/>
                <a:gd name="T6" fmla="*/ 0 w 42"/>
                <a:gd name="T7" fmla="*/ 0 h 42"/>
                <a:gd name="T8" fmla="*/ 42 w 42"/>
                <a:gd name="T9" fmla="*/ 0 h 42"/>
                <a:gd name="T10" fmla="*/ 42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42" y="42"/>
                  </a:moveTo>
                  <a:lnTo>
                    <a:pt x="18" y="36"/>
                  </a:lnTo>
                  <a:lnTo>
                    <a:pt x="0" y="36"/>
                  </a:lnTo>
                  <a:lnTo>
                    <a:pt x="0" y="0"/>
                  </a:lnTo>
                  <a:lnTo>
                    <a:pt x="42" y="0"/>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24" name="Freeform 1652"/>
            <p:cNvSpPr>
              <a:spLocks/>
            </p:cNvSpPr>
            <p:nvPr/>
          </p:nvSpPr>
          <p:spPr bwMode="auto">
            <a:xfrm>
              <a:off x="2838" y="2118"/>
              <a:ext cx="36" cy="42"/>
            </a:xfrm>
            <a:custGeom>
              <a:avLst/>
              <a:gdLst>
                <a:gd name="T0" fmla="*/ 0 w 36"/>
                <a:gd name="T1" fmla="*/ 42 h 42"/>
                <a:gd name="T2" fmla="*/ 0 w 36"/>
                <a:gd name="T3" fmla="*/ 12 h 42"/>
                <a:gd name="T4" fmla="*/ 0 w 36"/>
                <a:gd name="T5" fmla="*/ 0 h 42"/>
                <a:gd name="T6" fmla="*/ 36 w 36"/>
                <a:gd name="T7" fmla="*/ 0 h 42"/>
                <a:gd name="T8" fmla="*/ 36 w 36"/>
                <a:gd name="T9" fmla="*/ 42 h 42"/>
                <a:gd name="T10" fmla="*/ 12 w 36"/>
                <a:gd name="T11" fmla="*/ 42 h 42"/>
                <a:gd name="T12" fmla="*/ 0 w 3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0" y="42"/>
                  </a:moveTo>
                  <a:lnTo>
                    <a:pt x="0" y="12"/>
                  </a:lnTo>
                  <a:lnTo>
                    <a:pt x="0" y="0"/>
                  </a:lnTo>
                  <a:lnTo>
                    <a:pt x="36" y="0"/>
                  </a:lnTo>
                  <a:lnTo>
                    <a:pt x="36" y="42"/>
                  </a:lnTo>
                  <a:lnTo>
                    <a:pt x="12"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25" name="Freeform 1653"/>
            <p:cNvSpPr>
              <a:spLocks/>
            </p:cNvSpPr>
            <p:nvPr/>
          </p:nvSpPr>
          <p:spPr bwMode="auto">
            <a:xfrm>
              <a:off x="2874" y="2118"/>
              <a:ext cx="36" cy="42"/>
            </a:xfrm>
            <a:custGeom>
              <a:avLst/>
              <a:gdLst>
                <a:gd name="T0" fmla="*/ 0 w 36"/>
                <a:gd name="T1" fmla="*/ 42 h 42"/>
                <a:gd name="T2" fmla="*/ 0 w 36"/>
                <a:gd name="T3" fmla="*/ 0 h 42"/>
                <a:gd name="T4" fmla="*/ 30 w 36"/>
                <a:gd name="T5" fmla="*/ 0 h 42"/>
                <a:gd name="T6" fmla="*/ 36 w 36"/>
                <a:gd name="T7" fmla="*/ 0 h 42"/>
                <a:gd name="T8" fmla="*/ 36 w 36"/>
                <a:gd name="T9" fmla="*/ 6 h 42"/>
                <a:gd name="T10" fmla="*/ 36 w 36"/>
                <a:gd name="T11" fmla="*/ 42 h 42"/>
                <a:gd name="T12" fmla="*/ 6 w 36"/>
                <a:gd name="T13" fmla="*/ 42 h 42"/>
                <a:gd name="T14" fmla="*/ 0 w 3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0" y="42"/>
                  </a:moveTo>
                  <a:lnTo>
                    <a:pt x="0" y="0"/>
                  </a:lnTo>
                  <a:lnTo>
                    <a:pt x="30" y="0"/>
                  </a:lnTo>
                  <a:lnTo>
                    <a:pt x="36" y="0"/>
                  </a:lnTo>
                  <a:lnTo>
                    <a:pt x="36" y="6"/>
                  </a:lnTo>
                  <a:lnTo>
                    <a:pt x="36" y="42"/>
                  </a:lnTo>
                  <a:lnTo>
                    <a:pt x="6"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26" name="Freeform 1654"/>
            <p:cNvSpPr>
              <a:spLocks/>
            </p:cNvSpPr>
            <p:nvPr/>
          </p:nvSpPr>
          <p:spPr bwMode="auto">
            <a:xfrm>
              <a:off x="2556" y="2118"/>
              <a:ext cx="42" cy="36"/>
            </a:xfrm>
            <a:custGeom>
              <a:avLst/>
              <a:gdLst>
                <a:gd name="T0" fmla="*/ 6 w 42"/>
                <a:gd name="T1" fmla="*/ 36 h 36"/>
                <a:gd name="T2" fmla="*/ 0 w 42"/>
                <a:gd name="T3" fmla="*/ 36 h 36"/>
                <a:gd name="T4" fmla="*/ 0 w 42"/>
                <a:gd name="T5" fmla="*/ 0 h 36"/>
                <a:gd name="T6" fmla="*/ 42 w 42"/>
                <a:gd name="T7" fmla="*/ 0 h 36"/>
                <a:gd name="T8" fmla="*/ 42 w 42"/>
                <a:gd name="T9" fmla="*/ 36 h 36"/>
                <a:gd name="T10" fmla="*/ 6 w 42"/>
                <a:gd name="T11" fmla="*/ 36 h 36"/>
              </a:gdLst>
              <a:ahLst/>
              <a:cxnLst>
                <a:cxn ang="0">
                  <a:pos x="T0" y="T1"/>
                </a:cxn>
                <a:cxn ang="0">
                  <a:pos x="T2" y="T3"/>
                </a:cxn>
                <a:cxn ang="0">
                  <a:pos x="T4" y="T5"/>
                </a:cxn>
                <a:cxn ang="0">
                  <a:pos x="T6" y="T7"/>
                </a:cxn>
                <a:cxn ang="0">
                  <a:pos x="T8" y="T9"/>
                </a:cxn>
                <a:cxn ang="0">
                  <a:pos x="T10" y="T11"/>
                </a:cxn>
              </a:cxnLst>
              <a:rect l="0" t="0" r="r" b="b"/>
              <a:pathLst>
                <a:path w="42" h="36">
                  <a:moveTo>
                    <a:pt x="6" y="36"/>
                  </a:moveTo>
                  <a:lnTo>
                    <a:pt x="0" y="36"/>
                  </a:lnTo>
                  <a:lnTo>
                    <a:pt x="0" y="0"/>
                  </a:lnTo>
                  <a:lnTo>
                    <a:pt x="42" y="0"/>
                  </a:lnTo>
                  <a:lnTo>
                    <a:pt x="42" y="36"/>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27" name="Freeform 1655"/>
            <p:cNvSpPr>
              <a:spLocks/>
            </p:cNvSpPr>
            <p:nvPr/>
          </p:nvSpPr>
          <p:spPr bwMode="auto">
            <a:xfrm>
              <a:off x="3456" y="2094"/>
              <a:ext cx="30" cy="42"/>
            </a:xfrm>
            <a:custGeom>
              <a:avLst/>
              <a:gdLst>
                <a:gd name="T0" fmla="*/ 30 w 30"/>
                <a:gd name="T1" fmla="*/ 36 h 42"/>
                <a:gd name="T2" fmla="*/ 18 w 30"/>
                <a:gd name="T3" fmla="*/ 42 h 42"/>
                <a:gd name="T4" fmla="*/ 12 w 30"/>
                <a:gd name="T5" fmla="*/ 30 h 42"/>
                <a:gd name="T6" fmla="*/ 6 w 30"/>
                <a:gd name="T7" fmla="*/ 18 h 42"/>
                <a:gd name="T8" fmla="*/ 0 w 30"/>
                <a:gd name="T9" fmla="*/ 18 h 42"/>
                <a:gd name="T10" fmla="*/ 0 w 30"/>
                <a:gd name="T11" fmla="*/ 12 h 42"/>
                <a:gd name="T12" fmla="*/ 18 w 30"/>
                <a:gd name="T13" fmla="*/ 0 h 42"/>
                <a:gd name="T14" fmla="*/ 18 w 30"/>
                <a:gd name="T15" fmla="*/ 6 h 42"/>
                <a:gd name="T16" fmla="*/ 24 w 30"/>
                <a:gd name="T17" fmla="*/ 6 h 42"/>
                <a:gd name="T18" fmla="*/ 24 w 30"/>
                <a:gd name="T19" fmla="*/ 12 h 42"/>
                <a:gd name="T20" fmla="*/ 24 w 30"/>
                <a:gd name="T21" fmla="*/ 18 h 42"/>
                <a:gd name="T22" fmla="*/ 30 w 30"/>
                <a:gd name="T23" fmla="*/ 18 h 42"/>
                <a:gd name="T24" fmla="*/ 30 w 30"/>
                <a:gd name="T25" fmla="*/ 30 h 42"/>
                <a:gd name="T26" fmla="*/ 30 w 30"/>
                <a:gd name="T2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2">
                  <a:moveTo>
                    <a:pt x="30" y="36"/>
                  </a:moveTo>
                  <a:lnTo>
                    <a:pt x="18" y="42"/>
                  </a:lnTo>
                  <a:lnTo>
                    <a:pt x="12" y="30"/>
                  </a:lnTo>
                  <a:lnTo>
                    <a:pt x="6" y="18"/>
                  </a:lnTo>
                  <a:lnTo>
                    <a:pt x="0" y="18"/>
                  </a:lnTo>
                  <a:lnTo>
                    <a:pt x="0" y="12"/>
                  </a:lnTo>
                  <a:lnTo>
                    <a:pt x="18" y="0"/>
                  </a:lnTo>
                  <a:lnTo>
                    <a:pt x="18" y="6"/>
                  </a:lnTo>
                  <a:lnTo>
                    <a:pt x="24" y="6"/>
                  </a:lnTo>
                  <a:lnTo>
                    <a:pt x="24" y="12"/>
                  </a:lnTo>
                  <a:lnTo>
                    <a:pt x="24" y="18"/>
                  </a:lnTo>
                  <a:lnTo>
                    <a:pt x="30" y="18"/>
                  </a:lnTo>
                  <a:lnTo>
                    <a:pt x="30" y="3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28" name="Freeform 1656"/>
            <p:cNvSpPr>
              <a:spLocks/>
            </p:cNvSpPr>
            <p:nvPr/>
          </p:nvSpPr>
          <p:spPr bwMode="auto">
            <a:xfrm>
              <a:off x="4338" y="1968"/>
              <a:ext cx="30" cy="24"/>
            </a:xfrm>
            <a:custGeom>
              <a:avLst/>
              <a:gdLst>
                <a:gd name="T0" fmla="*/ 30 w 30"/>
                <a:gd name="T1" fmla="*/ 18 h 24"/>
                <a:gd name="T2" fmla="*/ 30 w 30"/>
                <a:gd name="T3" fmla="*/ 24 h 24"/>
                <a:gd name="T4" fmla="*/ 24 w 30"/>
                <a:gd name="T5" fmla="*/ 24 h 24"/>
                <a:gd name="T6" fmla="*/ 12 w 30"/>
                <a:gd name="T7" fmla="*/ 12 h 24"/>
                <a:gd name="T8" fmla="*/ 6 w 30"/>
                <a:gd name="T9" fmla="*/ 12 h 24"/>
                <a:gd name="T10" fmla="*/ 6 w 30"/>
                <a:gd name="T11" fmla="*/ 6 h 24"/>
                <a:gd name="T12" fmla="*/ 0 w 30"/>
                <a:gd name="T13" fmla="*/ 6 h 24"/>
                <a:gd name="T14" fmla="*/ 0 w 30"/>
                <a:gd name="T15" fmla="*/ 0 h 24"/>
                <a:gd name="T16" fmla="*/ 12 w 30"/>
                <a:gd name="T17" fmla="*/ 6 h 24"/>
                <a:gd name="T18" fmla="*/ 24 w 30"/>
                <a:gd name="T19" fmla="*/ 12 h 24"/>
                <a:gd name="T20" fmla="*/ 24 w 30"/>
                <a:gd name="T21" fmla="*/ 18 h 24"/>
                <a:gd name="T22" fmla="*/ 30 w 30"/>
                <a:gd name="T2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4">
                  <a:moveTo>
                    <a:pt x="30" y="18"/>
                  </a:moveTo>
                  <a:lnTo>
                    <a:pt x="30" y="24"/>
                  </a:lnTo>
                  <a:lnTo>
                    <a:pt x="24" y="24"/>
                  </a:lnTo>
                  <a:lnTo>
                    <a:pt x="12" y="12"/>
                  </a:lnTo>
                  <a:lnTo>
                    <a:pt x="6" y="12"/>
                  </a:lnTo>
                  <a:lnTo>
                    <a:pt x="6" y="6"/>
                  </a:lnTo>
                  <a:lnTo>
                    <a:pt x="0" y="6"/>
                  </a:lnTo>
                  <a:lnTo>
                    <a:pt x="0" y="0"/>
                  </a:lnTo>
                  <a:lnTo>
                    <a:pt x="12" y="6"/>
                  </a:lnTo>
                  <a:lnTo>
                    <a:pt x="24" y="12"/>
                  </a:lnTo>
                  <a:lnTo>
                    <a:pt x="24" y="18"/>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29" name="Freeform 1657"/>
            <p:cNvSpPr>
              <a:spLocks/>
            </p:cNvSpPr>
            <p:nvPr/>
          </p:nvSpPr>
          <p:spPr bwMode="auto">
            <a:xfrm>
              <a:off x="4038" y="2022"/>
              <a:ext cx="36" cy="42"/>
            </a:xfrm>
            <a:custGeom>
              <a:avLst/>
              <a:gdLst>
                <a:gd name="T0" fmla="*/ 6 w 36"/>
                <a:gd name="T1" fmla="*/ 24 h 42"/>
                <a:gd name="T2" fmla="*/ 6 w 36"/>
                <a:gd name="T3" fmla="*/ 18 h 42"/>
                <a:gd name="T4" fmla="*/ 0 w 36"/>
                <a:gd name="T5" fmla="*/ 18 h 42"/>
                <a:gd name="T6" fmla="*/ 0 w 36"/>
                <a:gd name="T7" fmla="*/ 12 h 42"/>
                <a:gd name="T8" fmla="*/ 6 w 36"/>
                <a:gd name="T9" fmla="*/ 12 h 42"/>
                <a:gd name="T10" fmla="*/ 12 w 36"/>
                <a:gd name="T11" fmla="*/ 6 h 42"/>
                <a:gd name="T12" fmla="*/ 18 w 36"/>
                <a:gd name="T13" fmla="*/ 0 h 42"/>
                <a:gd name="T14" fmla="*/ 24 w 36"/>
                <a:gd name="T15" fmla="*/ 0 h 42"/>
                <a:gd name="T16" fmla="*/ 30 w 36"/>
                <a:gd name="T17" fmla="*/ 6 h 42"/>
                <a:gd name="T18" fmla="*/ 36 w 36"/>
                <a:gd name="T19" fmla="*/ 12 h 42"/>
                <a:gd name="T20" fmla="*/ 36 w 36"/>
                <a:gd name="T21" fmla="*/ 18 h 42"/>
                <a:gd name="T22" fmla="*/ 36 w 36"/>
                <a:gd name="T23" fmla="*/ 24 h 42"/>
                <a:gd name="T24" fmla="*/ 30 w 36"/>
                <a:gd name="T25" fmla="*/ 30 h 42"/>
                <a:gd name="T26" fmla="*/ 24 w 36"/>
                <a:gd name="T27" fmla="*/ 30 h 42"/>
                <a:gd name="T28" fmla="*/ 24 w 36"/>
                <a:gd name="T29" fmla="*/ 36 h 42"/>
                <a:gd name="T30" fmla="*/ 18 w 36"/>
                <a:gd name="T31" fmla="*/ 36 h 42"/>
                <a:gd name="T32" fmla="*/ 12 w 36"/>
                <a:gd name="T33" fmla="*/ 36 h 42"/>
                <a:gd name="T34" fmla="*/ 12 w 36"/>
                <a:gd name="T35" fmla="*/ 42 h 42"/>
                <a:gd name="T36" fmla="*/ 12 w 36"/>
                <a:gd name="T37" fmla="*/ 36 h 42"/>
                <a:gd name="T38" fmla="*/ 6 w 36"/>
                <a:gd name="T39" fmla="*/ 36 h 42"/>
                <a:gd name="T40" fmla="*/ 6 w 36"/>
                <a:gd name="T41" fmla="*/ 30 h 42"/>
                <a:gd name="T42" fmla="*/ 12 w 36"/>
                <a:gd name="T43" fmla="*/ 30 h 42"/>
                <a:gd name="T44" fmla="*/ 6 w 36"/>
                <a:gd name="T45" fmla="*/ 30 h 42"/>
                <a:gd name="T46" fmla="*/ 6 w 36"/>
                <a:gd name="T47"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42">
                  <a:moveTo>
                    <a:pt x="6" y="24"/>
                  </a:moveTo>
                  <a:lnTo>
                    <a:pt x="6" y="18"/>
                  </a:lnTo>
                  <a:lnTo>
                    <a:pt x="0" y="18"/>
                  </a:lnTo>
                  <a:lnTo>
                    <a:pt x="0" y="12"/>
                  </a:lnTo>
                  <a:lnTo>
                    <a:pt x="6" y="12"/>
                  </a:lnTo>
                  <a:lnTo>
                    <a:pt x="12" y="6"/>
                  </a:lnTo>
                  <a:lnTo>
                    <a:pt x="18" y="0"/>
                  </a:lnTo>
                  <a:lnTo>
                    <a:pt x="24" y="0"/>
                  </a:lnTo>
                  <a:lnTo>
                    <a:pt x="30" y="6"/>
                  </a:lnTo>
                  <a:lnTo>
                    <a:pt x="36" y="12"/>
                  </a:lnTo>
                  <a:lnTo>
                    <a:pt x="36" y="18"/>
                  </a:lnTo>
                  <a:lnTo>
                    <a:pt x="36" y="24"/>
                  </a:lnTo>
                  <a:lnTo>
                    <a:pt x="30" y="30"/>
                  </a:lnTo>
                  <a:lnTo>
                    <a:pt x="24" y="30"/>
                  </a:lnTo>
                  <a:lnTo>
                    <a:pt x="24" y="36"/>
                  </a:lnTo>
                  <a:lnTo>
                    <a:pt x="18" y="36"/>
                  </a:lnTo>
                  <a:lnTo>
                    <a:pt x="12" y="36"/>
                  </a:lnTo>
                  <a:lnTo>
                    <a:pt x="12" y="42"/>
                  </a:lnTo>
                  <a:lnTo>
                    <a:pt x="12" y="36"/>
                  </a:lnTo>
                  <a:lnTo>
                    <a:pt x="6" y="36"/>
                  </a:lnTo>
                  <a:lnTo>
                    <a:pt x="6" y="30"/>
                  </a:lnTo>
                  <a:lnTo>
                    <a:pt x="12" y="30"/>
                  </a:lnTo>
                  <a:lnTo>
                    <a:pt x="6" y="30"/>
                  </a:lnTo>
                  <a:lnTo>
                    <a:pt x="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30" name="Freeform 1658"/>
            <p:cNvSpPr>
              <a:spLocks/>
            </p:cNvSpPr>
            <p:nvPr/>
          </p:nvSpPr>
          <p:spPr bwMode="auto">
            <a:xfrm>
              <a:off x="2946" y="2124"/>
              <a:ext cx="42" cy="30"/>
            </a:xfrm>
            <a:custGeom>
              <a:avLst/>
              <a:gdLst>
                <a:gd name="T0" fmla="*/ 0 w 42"/>
                <a:gd name="T1" fmla="*/ 30 h 30"/>
                <a:gd name="T2" fmla="*/ 0 w 42"/>
                <a:gd name="T3" fmla="*/ 0 h 30"/>
                <a:gd name="T4" fmla="*/ 36 w 42"/>
                <a:gd name="T5" fmla="*/ 0 h 30"/>
                <a:gd name="T6" fmla="*/ 36 w 42"/>
                <a:gd name="T7" fmla="*/ 6 h 30"/>
                <a:gd name="T8" fmla="*/ 42 w 42"/>
                <a:gd name="T9" fmla="*/ 6 h 30"/>
                <a:gd name="T10" fmla="*/ 42 w 42"/>
                <a:gd name="T11" fmla="*/ 30 h 30"/>
                <a:gd name="T12" fmla="*/ 0 w 4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2" h="30">
                  <a:moveTo>
                    <a:pt x="0" y="30"/>
                  </a:moveTo>
                  <a:lnTo>
                    <a:pt x="0" y="0"/>
                  </a:lnTo>
                  <a:lnTo>
                    <a:pt x="36" y="0"/>
                  </a:lnTo>
                  <a:lnTo>
                    <a:pt x="36" y="6"/>
                  </a:lnTo>
                  <a:lnTo>
                    <a:pt x="42" y="6"/>
                  </a:lnTo>
                  <a:lnTo>
                    <a:pt x="42"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31" name="Freeform 1659"/>
            <p:cNvSpPr>
              <a:spLocks/>
            </p:cNvSpPr>
            <p:nvPr/>
          </p:nvSpPr>
          <p:spPr bwMode="auto">
            <a:xfrm>
              <a:off x="3708" y="2070"/>
              <a:ext cx="48" cy="48"/>
            </a:xfrm>
            <a:custGeom>
              <a:avLst/>
              <a:gdLst>
                <a:gd name="T0" fmla="*/ 42 w 48"/>
                <a:gd name="T1" fmla="*/ 36 h 48"/>
                <a:gd name="T2" fmla="*/ 36 w 48"/>
                <a:gd name="T3" fmla="*/ 36 h 48"/>
                <a:gd name="T4" fmla="*/ 24 w 48"/>
                <a:gd name="T5" fmla="*/ 48 h 48"/>
                <a:gd name="T6" fmla="*/ 24 w 48"/>
                <a:gd name="T7" fmla="*/ 42 h 48"/>
                <a:gd name="T8" fmla="*/ 18 w 48"/>
                <a:gd name="T9" fmla="*/ 36 h 48"/>
                <a:gd name="T10" fmla="*/ 12 w 48"/>
                <a:gd name="T11" fmla="*/ 36 h 48"/>
                <a:gd name="T12" fmla="*/ 12 w 48"/>
                <a:gd name="T13" fmla="*/ 42 h 48"/>
                <a:gd name="T14" fmla="*/ 6 w 48"/>
                <a:gd name="T15" fmla="*/ 36 h 48"/>
                <a:gd name="T16" fmla="*/ 0 w 48"/>
                <a:gd name="T17" fmla="*/ 30 h 48"/>
                <a:gd name="T18" fmla="*/ 0 w 48"/>
                <a:gd name="T19" fmla="*/ 24 h 48"/>
                <a:gd name="T20" fmla="*/ 12 w 48"/>
                <a:gd name="T21" fmla="*/ 12 h 48"/>
                <a:gd name="T22" fmla="*/ 24 w 48"/>
                <a:gd name="T23" fmla="*/ 0 h 48"/>
                <a:gd name="T24" fmla="*/ 48 w 48"/>
                <a:gd name="T25" fmla="*/ 18 h 48"/>
                <a:gd name="T26" fmla="*/ 48 w 48"/>
                <a:gd name="T27" fmla="*/ 24 h 48"/>
                <a:gd name="T28" fmla="*/ 42 w 48"/>
                <a:gd name="T29" fmla="*/ 24 h 48"/>
                <a:gd name="T30" fmla="*/ 42 w 48"/>
                <a:gd name="T31" fmla="*/ 30 h 48"/>
                <a:gd name="T32" fmla="*/ 48 w 48"/>
                <a:gd name="T33" fmla="*/ 30 h 48"/>
                <a:gd name="T34" fmla="*/ 42 w 48"/>
                <a:gd name="T3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8">
                  <a:moveTo>
                    <a:pt x="42" y="36"/>
                  </a:moveTo>
                  <a:lnTo>
                    <a:pt x="36" y="36"/>
                  </a:lnTo>
                  <a:lnTo>
                    <a:pt x="24" y="48"/>
                  </a:lnTo>
                  <a:lnTo>
                    <a:pt x="24" y="42"/>
                  </a:lnTo>
                  <a:lnTo>
                    <a:pt x="18" y="36"/>
                  </a:lnTo>
                  <a:lnTo>
                    <a:pt x="12" y="36"/>
                  </a:lnTo>
                  <a:lnTo>
                    <a:pt x="12" y="42"/>
                  </a:lnTo>
                  <a:lnTo>
                    <a:pt x="6" y="36"/>
                  </a:lnTo>
                  <a:lnTo>
                    <a:pt x="0" y="30"/>
                  </a:lnTo>
                  <a:lnTo>
                    <a:pt x="0" y="24"/>
                  </a:lnTo>
                  <a:lnTo>
                    <a:pt x="12" y="12"/>
                  </a:lnTo>
                  <a:lnTo>
                    <a:pt x="24" y="0"/>
                  </a:lnTo>
                  <a:lnTo>
                    <a:pt x="48" y="18"/>
                  </a:lnTo>
                  <a:lnTo>
                    <a:pt x="48" y="24"/>
                  </a:lnTo>
                  <a:lnTo>
                    <a:pt x="42" y="24"/>
                  </a:lnTo>
                  <a:lnTo>
                    <a:pt x="42" y="30"/>
                  </a:lnTo>
                  <a:lnTo>
                    <a:pt x="48" y="3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32" name="Freeform 1660"/>
            <p:cNvSpPr>
              <a:spLocks/>
            </p:cNvSpPr>
            <p:nvPr/>
          </p:nvSpPr>
          <p:spPr bwMode="auto">
            <a:xfrm>
              <a:off x="3780" y="2058"/>
              <a:ext cx="36" cy="42"/>
            </a:xfrm>
            <a:custGeom>
              <a:avLst/>
              <a:gdLst>
                <a:gd name="T0" fmla="*/ 30 w 36"/>
                <a:gd name="T1" fmla="*/ 42 h 42"/>
                <a:gd name="T2" fmla="*/ 24 w 36"/>
                <a:gd name="T3" fmla="*/ 42 h 42"/>
                <a:gd name="T4" fmla="*/ 24 w 36"/>
                <a:gd name="T5" fmla="*/ 36 h 42"/>
                <a:gd name="T6" fmla="*/ 18 w 36"/>
                <a:gd name="T7" fmla="*/ 36 h 42"/>
                <a:gd name="T8" fmla="*/ 12 w 36"/>
                <a:gd name="T9" fmla="*/ 36 h 42"/>
                <a:gd name="T10" fmla="*/ 6 w 36"/>
                <a:gd name="T11" fmla="*/ 36 h 42"/>
                <a:gd name="T12" fmla="*/ 6 w 36"/>
                <a:gd name="T13" fmla="*/ 30 h 42"/>
                <a:gd name="T14" fmla="*/ 0 w 36"/>
                <a:gd name="T15" fmla="*/ 30 h 42"/>
                <a:gd name="T16" fmla="*/ 0 w 36"/>
                <a:gd name="T17" fmla="*/ 24 h 42"/>
                <a:gd name="T18" fmla="*/ 0 w 36"/>
                <a:gd name="T19" fmla="*/ 18 h 42"/>
                <a:gd name="T20" fmla="*/ 0 w 36"/>
                <a:gd name="T21" fmla="*/ 12 h 42"/>
                <a:gd name="T22" fmla="*/ 6 w 36"/>
                <a:gd name="T23" fmla="*/ 12 h 42"/>
                <a:gd name="T24" fmla="*/ 6 w 36"/>
                <a:gd name="T25" fmla="*/ 6 h 42"/>
                <a:gd name="T26" fmla="*/ 12 w 36"/>
                <a:gd name="T27" fmla="*/ 6 h 42"/>
                <a:gd name="T28" fmla="*/ 18 w 36"/>
                <a:gd name="T29" fmla="*/ 6 h 42"/>
                <a:gd name="T30" fmla="*/ 18 w 36"/>
                <a:gd name="T31" fmla="*/ 0 h 42"/>
                <a:gd name="T32" fmla="*/ 24 w 36"/>
                <a:gd name="T33" fmla="*/ 6 h 42"/>
                <a:gd name="T34" fmla="*/ 30 w 36"/>
                <a:gd name="T35" fmla="*/ 6 h 42"/>
                <a:gd name="T36" fmla="*/ 30 w 36"/>
                <a:gd name="T37" fmla="*/ 12 h 42"/>
                <a:gd name="T38" fmla="*/ 36 w 36"/>
                <a:gd name="T39" fmla="*/ 12 h 42"/>
                <a:gd name="T40" fmla="*/ 30 w 36"/>
                <a:gd name="T41" fmla="*/ 12 h 42"/>
                <a:gd name="T42" fmla="*/ 36 w 36"/>
                <a:gd name="T43" fmla="*/ 12 h 42"/>
                <a:gd name="T44" fmla="*/ 30 w 36"/>
                <a:gd name="T45" fmla="*/ 18 h 42"/>
                <a:gd name="T46" fmla="*/ 30 w 36"/>
                <a:gd name="T47" fmla="*/ 24 h 42"/>
                <a:gd name="T48" fmla="*/ 30 w 36"/>
                <a:gd name="T49" fmla="*/ 30 h 42"/>
                <a:gd name="T50" fmla="*/ 36 w 36"/>
                <a:gd name="T51" fmla="*/ 30 h 42"/>
                <a:gd name="T52" fmla="*/ 36 w 36"/>
                <a:gd name="T53" fmla="*/ 36 h 42"/>
                <a:gd name="T54" fmla="*/ 36 w 36"/>
                <a:gd name="T55" fmla="*/ 42 h 42"/>
                <a:gd name="T56" fmla="*/ 30 w 3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42">
                  <a:moveTo>
                    <a:pt x="30" y="42"/>
                  </a:moveTo>
                  <a:lnTo>
                    <a:pt x="24" y="42"/>
                  </a:lnTo>
                  <a:lnTo>
                    <a:pt x="24" y="36"/>
                  </a:lnTo>
                  <a:lnTo>
                    <a:pt x="18" y="36"/>
                  </a:lnTo>
                  <a:lnTo>
                    <a:pt x="12" y="36"/>
                  </a:lnTo>
                  <a:lnTo>
                    <a:pt x="6" y="36"/>
                  </a:lnTo>
                  <a:lnTo>
                    <a:pt x="6" y="30"/>
                  </a:lnTo>
                  <a:lnTo>
                    <a:pt x="0" y="30"/>
                  </a:lnTo>
                  <a:lnTo>
                    <a:pt x="0" y="24"/>
                  </a:lnTo>
                  <a:lnTo>
                    <a:pt x="0" y="18"/>
                  </a:lnTo>
                  <a:lnTo>
                    <a:pt x="0" y="12"/>
                  </a:lnTo>
                  <a:lnTo>
                    <a:pt x="6" y="12"/>
                  </a:lnTo>
                  <a:lnTo>
                    <a:pt x="6" y="6"/>
                  </a:lnTo>
                  <a:lnTo>
                    <a:pt x="12" y="6"/>
                  </a:lnTo>
                  <a:lnTo>
                    <a:pt x="18" y="6"/>
                  </a:lnTo>
                  <a:lnTo>
                    <a:pt x="18" y="0"/>
                  </a:lnTo>
                  <a:lnTo>
                    <a:pt x="24" y="6"/>
                  </a:lnTo>
                  <a:lnTo>
                    <a:pt x="30" y="6"/>
                  </a:lnTo>
                  <a:lnTo>
                    <a:pt x="30" y="12"/>
                  </a:lnTo>
                  <a:lnTo>
                    <a:pt x="36" y="12"/>
                  </a:lnTo>
                  <a:lnTo>
                    <a:pt x="30" y="12"/>
                  </a:lnTo>
                  <a:lnTo>
                    <a:pt x="36" y="12"/>
                  </a:lnTo>
                  <a:lnTo>
                    <a:pt x="30" y="18"/>
                  </a:lnTo>
                  <a:lnTo>
                    <a:pt x="30" y="24"/>
                  </a:lnTo>
                  <a:lnTo>
                    <a:pt x="30" y="30"/>
                  </a:lnTo>
                  <a:lnTo>
                    <a:pt x="36" y="30"/>
                  </a:lnTo>
                  <a:lnTo>
                    <a:pt x="36" y="36"/>
                  </a:lnTo>
                  <a:lnTo>
                    <a:pt x="36" y="42"/>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33" name="Freeform 1661"/>
            <p:cNvSpPr>
              <a:spLocks/>
            </p:cNvSpPr>
            <p:nvPr/>
          </p:nvSpPr>
          <p:spPr bwMode="auto">
            <a:xfrm>
              <a:off x="3390" y="2100"/>
              <a:ext cx="36" cy="30"/>
            </a:xfrm>
            <a:custGeom>
              <a:avLst/>
              <a:gdLst>
                <a:gd name="T0" fmla="*/ 18 w 36"/>
                <a:gd name="T1" fmla="*/ 0 h 30"/>
                <a:gd name="T2" fmla="*/ 36 w 36"/>
                <a:gd name="T3" fmla="*/ 18 h 30"/>
                <a:gd name="T4" fmla="*/ 36 w 36"/>
                <a:gd name="T5" fmla="*/ 30 h 30"/>
                <a:gd name="T6" fmla="*/ 30 w 36"/>
                <a:gd name="T7" fmla="*/ 30 h 30"/>
                <a:gd name="T8" fmla="*/ 24 w 36"/>
                <a:gd name="T9" fmla="*/ 24 h 30"/>
                <a:gd name="T10" fmla="*/ 18 w 36"/>
                <a:gd name="T11" fmla="*/ 24 h 30"/>
                <a:gd name="T12" fmla="*/ 12 w 36"/>
                <a:gd name="T13" fmla="*/ 24 h 30"/>
                <a:gd name="T14" fmla="*/ 6 w 36"/>
                <a:gd name="T15" fmla="*/ 18 h 30"/>
                <a:gd name="T16" fmla="*/ 0 w 36"/>
                <a:gd name="T17" fmla="*/ 18 h 30"/>
                <a:gd name="T18" fmla="*/ 0 w 36"/>
                <a:gd name="T19" fmla="*/ 6 h 30"/>
                <a:gd name="T20" fmla="*/ 18 w 36"/>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18" y="0"/>
                  </a:moveTo>
                  <a:lnTo>
                    <a:pt x="36" y="18"/>
                  </a:lnTo>
                  <a:lnTo>
                    <a:pt x="36" y="30"/>
                  </a:lnTo>
                  <a:lnTo>
                    <a:pt x="30" y="30"/>
                  </a:lnTo>
                  <a:lnTo>
                    <a:pt x="24" y="24"/>
                  </a:lnTo>
                  <a:lnTo>
                    <a:pt x="18" y="24"/>
                  </a:lnTo>
                  <a:lnTo>
                    <a:pt x="12" y="24"/>
                  </a:lnTo>
                  <a:lnTo>
                    <a:pt x="6" y="18"/>
                  </a:lnTo>
                  <a:lnTo>
                    <a:pt x="0" y="18"/>
                  </a:lnTo>
                  <a:lnTo>
                    <a:pt x="0" y="6"/>
                  </a:lnTo>
                  <a:lnTo>
                    <a:pt x="18"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34" name="Freeform 1662"/>
            <p:cNvSpPr>
              <a:spLocks/>
            </p:cNvSpPr>
            <p:nvPr/>
          </p:nvSpPr>
          <p:spPr bwMode="auto">
            <a:xfrm>
              <a:off x="3342" y="2106"/>
              <a:ext cx="36" cy="36"/>
            </a:xfrm>
            <a:custGeom>
              <a:avLst/>
              <a:gdLst>
                <a:gd name="T0" fmla="*/ 6 w 36"/>
                <a:gd name="T1" fmla="*/ 12 h 36"/>
                <a:gd name="T2" fmla="*/ 0 w 36"/>
                <a:gd name="T3" fmla="*/ 6 h 36"/>
                <a:gd name="T4" fmla="*/ 0 w 36"/>
                <a:gd name="T5" fmla="*/ 0 h 36"/>
                <a:gd name="T6" fmla="*/ 6 w 36"/>
                <a:gd name="T7" fmla="*/ 0 h 36"/>
                <a:gd name="T8" fmla="*/ 24 w 36"/>
                <a:gd name="T9" fmla="*/ 0 h 36"/>
                <a:gd name="T10" fmla="*/ 24 w 36"/>
                <a:gd name="T11" fmla="*/ 6 h 36"/>
                <a:gd name="T12" fmla="*/ 24 w 36"/>
                <a:gd name="T13" fmla="*/ 12 h 36"/>
                <a:gd name="T14" fmla="*/ 24 w 36"/>
                <a:gd name="T15" fmla="*/ 18 h 36"/>
                <a:gd name="T16" fmla="*/ 24 w 36"/>
                <a:gd name="T17" fmla="*/ 24 h 36"/>
                <a:gd name="T18" fmla="*/ 30 w 36"/>
                <a:gd name="T19" fmla="*/ 24 h 36"/>
                <a:gd name="T20" fmla="*/ 30 w 36"/>
                <a:gd name="T21" fmla="*/ 30 h 36"/>
                <a:gd name="T22" fmla="*/ 30 w 36"/>
                <a:gd name="T23" fmla="*/ 36 h 36"/>
                <a:gd name="T24" fmla="*/ 36 w 36"/>
                <a:gd name="T25" fmla="*/ 36 h 36"/>
                <a:gd name="T26" fmla="*/ 30 w 36"/>
                <a:gd name="T27" fmla="*/ 36 h 36"/>
                <a:gd name="T28" fmla="*/ 30 w 36"/>
                <a:gd name="T29" fmla="*/ 30 h 36"/>
                <a:gd name="T30" fmla="*/ 24 w 36"/>
                <a:gd name="T31" fmla="*/ 30 h 36"/>
                <a:gd name="T32" fmla="*/ 24 w 36"/>
                <a:gd name="T33" fmla="*/ 24 h 36"/>
                <a:gd name="T34" fmla="*/ 18 w 36"/>
                <a:gd name="T35" fmla="*/ 24 h 36"/>
                <a:gd name="T36" fmla="*/ 18 w 36"/>
                <a:gd name="T37" fmla="*/ 30 h 36"/>
                <a:gd name="T38" fmla="*/ 24 w 36"/>
                <a:gd name="T39" fmla="*/ 30 h 36"/>
                <a:gd name="T40" fmla="*/ 24 w 36"/>
                <a:gd name="T41" fmla="*/ 36 h 36"/>
                <a:gd name="T42" fmla="*/ 18 w 36"/>
                <a:gd name="T43" fmla="*/ 30 h 36"/>
                <a:gd name="T44" fmla="*/ 12 w 36"/>
                <a:gd name="T45" fmla="*/ 30 h 36"/>
                <a:gd name="T46" fmla="*/ 12 w 36"/>
                <a:gd name="T47" fmla="*/ 24 h 36"/>
                <a:gd name="T48" fmla="*/ 12 w 36"/>
                <a:gd name="T49" fmla="*/ 18 h 36"/>
                <a:gd name="T50" fmla="*/ 6 w 36"/>
                <a:gd name="T51" fmla="*/ 18 h 36"/>
                <a:gd name="T52" fmla="*/ 6 w 36"/>
                <a:gd name="T5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6">
                  <a:moveTo>
                    <a:pt x="6" y="12"/>
                  </a:moveTo>
                  <a:lnTo>
                    <a:pt x="0" y="6"/>
                  </a:lnTo>
                  <a:lnTo>
                    <a:pt x="0" y="0"/>
                  </a:lnTo>
                  <a:lnTo>
                    <a:pt x="6" y="0"/>
                  </a:lnTo>
                  <a:lnTo>
                    <a:pt x="24" y="0"/>
                  </a:lnTo>
                  <a:lnTo>
                    <a:pt x="24" y="6"/>
                  </a:lnTo>
                  <a:lnTo>
                    <a:pt x="24" y="12"/>
                  </a:lnTo>
                  <a:lnTo>
                    <a:pt x="24" y="18"/>
                  </a:lnTo>
                  <a:lnTo>
                    <a:pt x="24" y="24"/>
                  </a:lnTo>
                  <a:lnTo>
                    <a:pt x="30" y="24"/>
                  </a:lnTo>
                  <a:lnTo>
                    <a:pt x="30" y="30"/>
                  </a:lnTo>
                  <a:lnTo>
                    <a:pt x="30" y="36"/>
                  </a:lnTo>
                  <a:lnTo>
                    <a:pt x="36" y="36"/>
                  </a:lnTo>
                  <a:lnTo>
                    <a:pt x="30" y="36"/>
                  </a:lnTo>
                  <a:lnTo>
                    <a:pt x="30" y="30"/>
                  </a:lnTo>
                  <a:lnTo>
                    <a:pt x="24" y="30"/>
                  </a:lnTo>
                  <a:lnTo>
                    <a:pt x="24" y="24"/>
                  </a:lnTo>
                  <a:lnTo>
                    <a:pt x="18" y="24"/>
                  </a:lnTo>
                  <a:lnTo>
                    <a:pt x="18" y="30"/>
                  </a:lnTo>
                  <a:lnTo>
                    <a:pt x="24" y="30"/>
                  </a:lnTo>
                  <a:lnTo>
                    <a:pt x="24" y="36"/>
                  </a:lnTo>
                  <a:lnTo>
                    <a:pt x="18" y="30"/>
                  </a:lnTo>
                  <a:lnTo>
                    <a:pt x="12" y="30"/>
                  </a:lnTo>
                  <a:lnTo>
                    <a:pt x="12" y="24"/>
                  </a:lnTo>
                  <a:lnTo>
                    <a:pt x="12" y="18"/>
                  </a:lnTo>
                  <a:lnTo>
                    <a:pt x="6" y="18"/>
                  </a:lnTo>
                  <a:lnTo>
                    <a:pt x="6"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35" name="Freeform 1663"/>
            <p:cNvSpPr>
              <a:spLocks/>
            </p:cNvSpPr>
            <p:nvPr/>
          </p:nvSpPr>
          <p:spPr bwMode="auto">
            <a:xfrm>
              <a:off x="3942" y="2034"/>
              <a:ext cx="48" cy="48"/>
            </a:xfrm>
            <a:custGeom>
              <a:avLst/>
              <a:gdLst>
                <a:gd name="T0" fmla="*/ 48 w 48"/>
                <a:gd name="T1" fmla="*/ 12 h 48"/>
                <a:gd name="T2" fmla="*/ 48 w 48"/>
                <a:gd name="T3" fmla="*/ 18 h 48"/>
                <a:gd name="T4" fmla="*/ 42 w 48"/>
                <a:gd name="T5" fmla="*/ 18 h 48"/>
                <a:gd name="T6" fmla="*/ 42 w 48"/>
                <a:gd name="T7" fmla="*/ 24 h 48"/>
                <a:gd name="T8" fmla="*/ 48 w 48"/>
                <a:gd name="T9" fmla="*/ 24 h 48"/>
                <a:gd name="T10" fmla="*/ 42 w 48"/>
                <a:gd name="T11" fmla="*/ 30 h 48"/>
                <a:gd name="T12" fmla="*/ 36 w 48"/>
                <a:gd name="T13" fmla="*/ 30 h 48"/>
                <a:gd name="T14" fmla="*/ 36 w 48"/>
                <a:gd name="T15" fmla="*/ 36 h 48"/>
                <a:gd name="T16" fmla="*/ 30 w 48"/>
                <a:gd name="T17" fmla="*/ 36 h 48"/>
                <a:gd name="T18" fmla="*/ 18 w 48"/>
                <a:gd name="T19" fmla="*/ 48 h 48"/>
                <a:gd name="T20" fmla="*/ 18 w 48"/>
                <a:gd name="T21" fmla="*/ 42 h 48"/>
                <a:gd name="T22" fmla="*/ 12 w 48"/>
                <a:gd name="T23" fmla="*/ 42 h 48"/>
                <a:gd name="T24" fmla="*/ 6 w 48"/>
                <a:gd name="T25" fmla="*/ 42 h 48"/>
                <a:gd name="T26" fmla="*/ 6 w 48"/>
                <a:gd name="T27" fmla="*/ 36 h 48"/>
                <a:gd name="T28" fmla="*/ 0 w 48"/>
                <a:gd name="T29" fmla="*/ 30 h 48"/>
                <a:gd name="T30" fmla="*/ 0 w 48"/>
                <a:gd name="T31" fmla="*/ 24 h 48"/>
                <a:gd name="T32" fmla="*/ 6 w 48"/>
                <a:gd name="T33" fmla="*/ 24 h 48"/>
                <a:gd name="T34" fmla="*/ 6 w 48"/>
                <a:gd name="T35" fmla="*/ 18 h 48"/>
                <a:gd name="T36" fmla="*/ 12 w 48"/>
                <a:gd name="T37" fmla="*/ 18 h 48"/>
                <a:gd name="T38" fmla="*/ 18 w 48"/>
                <a:gd name="T39" fmla="*/ 18 h 48"/>
                <a:gd name="T40" fmla="*/ 24 w 48"/>
                <a:gd name="T41" fmla="*/ 18 h 48"/>
                <a:gd name="T42" fmla="*/ 30 w 48"/>
                <a:gd name="T43" fmla="*/ 12 h 48"/>
                <a:gd name="T44" fmla="*/ 36 w 48"/>
                <a:gd name="T45" fmla="*/ 6 h 48"/>
                <a:gd name="T46" fmla="*/ 36 w 48"/>
                <a:gd name="T47" fmla="*/ 0 h 48"/>
                <a:gd name="T48" fmla="*/ 42 w 48"/>
                <a:gd name="T49" fmla="*/ 6 h 48"/>
                <a:gd name="T50" fmla="*/ 48 w 48"/>
                <a:gd name="T5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48">
                  <a:moveTo>
                    <a:pt x="48" y="12"/>
                  </a:moveTo>
                  <a:lnTo>
                    <a:pt x="48" y="18"/>
                  </a:lnTo>
                  <a:lnTo>
                    <a:pt x="42" y="18"/>
                  </a:lnTo>
                  <a:lnTo>
                    <a:pt x="42" y="24"/>
                  </a:lnTo>
                  <a:lnTo>
                    <a:pt x="48" y="24"/>
                  </a:lnTo>
                  <a:lnTo>
                    <a:pt x="42" y="30"/>
                  </a:lnTo>
                  <a:lnTo>
                    <a:pt x="36" y="30"/>
                  </a:lnTo>
                  <a:lnTo>
                    <a:pt x="36" y="36"/>
                  </a:lnTo>
                  <a:lnTo>
                    <a:pt x="30" y="36"/>
                  </a:lnTo>
                  <a:lnTo>
                    <a:pt x="18" y="48"/>
                  </a:lnTo>
                  <a:lnTo>
                    <a:pt x="18" y="42"/>
                  </a:lnTo>
                  <a:lnTo>
                    <a:pt x="12" y="42"/>
                  </a:lnTo>
                  <a:lnTo>
                    <a:pt x="6" y="42"/>
                  </a:lnTo>
                  <a:lnTo>
                    <a:pt x="6" y="36"/>
                  </a:lnTo>
                  <a:lnTo>
                    <a:pt x="0" y="30"/>
                  </a:lnTo>
                  <a:lnTo>
                    <a:pt x="0" y="24"/>
                  </a:lnTo>
                  <a:lnTo>
                    <a:pt x="6" y="24"/>
                  </a:lnTo>
                  <a:lnTo>
                    <a:pt x="6" y="18"/>
                  </a:lnTo>
                  <a:lnTo>
                    <a:pt x="12" y="18"/>
                  </a:lnTo>
                  <a:lnTo>
                    <a:pt x="18" y="18"/>
                  </a:lnTo>
                  <a:lnTo>
                    <a:pt x="24" y="18"/>
                  </a:lnTo>
                  <a:lnTo>
                    <a:pt x="30" y="12"/>
                  </a:lnTo>
                  <a:lnTo>
                    <a:pt x="36" y="6"/>
                  </a:lnTo>
                  <a:lnTo>
                    <a:pt x="36" y="0"/>
                  </a:lnTo>
                  <a:lnTo>
                    <a:pt x="42" y="6"/>
                  </a:lnTo>
                  <a:lnTo>
                    <a:pt x="48"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36" name="Freeform 1664"/>
            <p:cNvSpPr>
              <a:spLocks/>
            </p:cNvSpPr>
            <p:nvPr/>
          </p:nvSpPr>
          <p:spPr bwMode="auto">
            <a:xfrm>
              <a:off x="3366" y="2106"/>
              <a:ext cx="24" cy="24"/>
            </a:xfrm>
            <a:custGeom>
              <a:avLst/>
              <a:gdLst>
                <a:gd name="T0" fmla="*/ 6 w 24"/>
                <a:gd name="T1" fmla="*/ 24 h 24"/>
                <a:gd name="T2" fmla="*/ 0 w 24"/>
                <a:gd name="T3" fmla="*/ 24 h 24"/>
                <a:gd name="T4" fmla="*/ 0 w 24"/>
                <a:gd name="T5" fmla="*/ 18 h 24"/>
                <a:gd name="T6" fmla="*/ 0 w 24"/>
                <a:gd name="T7" fmla="*/ 12 h 24"/>
                <a:gd name="T8" fmla="*/ 0 w 24"/>
                <a:gd name="T9" fmla="*/ 6 h 24"/>
                <a:gd name="T10" fmla="*/ 0 w 24"/>
                <a:gd name="T11" fmla="*/ 0 h 24"/>
                <a:gd name="T12" fmla="*/ 12 w 24"/>
                <a:gd name="T13" fmla="*/ 0 h 24"/>
                <a:gd name="T14" fmla="*/ 18 w 24"/>
                <a:gd name="T15" fmla="*/ 0 h 24"/>
                <a:gd name="T16" fmla="*/ 24 w 24"/>
                <a:gd name="T17" fmla="*/ 0 h 24"/>
                <a:gd name="T18" fmla="*/ 24 w 24"/>
                <a:gd name="T19" fmla="*/ 12 h 24"/>
                <a:gd name="T20" fmla="*/ 18 w 24"/>
                <a:gd name="T21" fmla="*/ 12 h 24"/>
                <a:gd name="T22" fmla="*/ 12 w 24"/>
                <a:gd name="T23" fmla="*/ 12 h 24"/>
                <a:gd name="T24" fmla="*/ 12 w 24"/>
                <a:gd name="T25" fmla="*/ 24 h 24"/>
                <a:gd name="T26" fmla="*/ 6 w 24"/>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6" y="24"/>
                  </a:moveTo>
                  <a:lnTo>
                    <a:pt x="0" y="24"/>
                  </a:lnTo>
                  <a:lnTo>
                    <a:pt x="0" y="18"/>
                  </a:lnTo>
                  <a:lnTo>
                    <a:pt x="0" y="12"/>
                  </a:lnTo>
                  <a:lnTo>
                    <a:pt x="0" y="6"/>
                  </a:lnTo>
                  <a:lnTo>
                    <a:pt x="0" y="0"/>
                  </a:lnTo>
                  <a:lnTo>
                    <a:pt x="12" y="0"/>
                  </a:lnTo>
                  <a:lnTo>
                    <a:pt x="18" y="0"/>
                  </a:lnTo>
                  <a:lnTo>
                    <a:pt x="24" y="0"/>
                  </a:lnTo>
                  <a:lnTo>
                    <a:pt x="24" y="12"/>
                  </a:lnTo>
                  <a:lnTo>
                    <a:pt x="18" y="12"/>
                  </a:lnTo>
                  <a:lnTo>
                    <a:pt x="12" y="12"/>
                  </a:lnTo>
                  <a:lnTo>
                    <a:pt x="12" y="24"/>
                  </a:lnTo>
                  <a:lnTo>
                    <a:pt x="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37" name="Freeform 1665"/>
            <p:cNvSpPr>
              <a:spLocks/>
            </p:cNvSpPr>
            <p:nvPr/>
          </p:nvSpPr>
          <p:spPr bwMode="auto">
            <a:xfrm>
              <a:off x="2910" y="2124"/>
              <a:ext cx="36" cy="36"/>
            </a:xfrm>
            <a:custGeom>
              <a:avLst/>
              <a:gdLst>
                <a:gd name="T0" fmla="*/ 0 w 36"/>
                <a:gd name="T1" fmla="*/ 36 h 36"/>
                <a:gd name="T2" fmla="*/ 0 w 36"/>
                <a:gd name="T3" fmla="*/ 0 h 36"/>
                <a:gd name="T4" fmla="*/ 36 w 36"/>
                <a:gd name="T5" fmla="*/ 0 h 36"/>
                <a:gd name="T6" fmla="*/ 36 w 36"/>
                <a:gd name="T7" fmla="*/ 30 h 36"/>
                <a:gd name="T8" fmla="*/ 36 w 36"/>
                <a:gd name="T9" fmla="*/ 36 h 36"/>
                <a:gd name="T10" fmla="*/ 0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0" y="36"/>
                  </a:moveTo>
                  <a:lnTo>
                    <a:pt x="0" y="0"/>
                  </a:lnTo>
                  <a:lnTo>
                    <a:pt x="36" y="0"/>
                  </a:lnTo>
                  <a:lnTo>
                    <a:pt x="36" y="30"/>
                  </a:lnTo>
                  <a:lnTo>
                    <a:pt x="3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38" name="Freeform 1666"/>
            <p:cNvSpPr>
              <a:spLocks/>
            </p:cNvSpPr>
            <p:nvPr/>
          </p:nvSpPr>
          <p:spPr bwMode="auto">
            <a:xfrm>
              <a:off x="3582" y="2082"/>
              <a:ext cx="36" cy="30"/>
            </a:xfrm>
            <a:custGeom>
              <a:avLst/>
              <a:gdLst>
                <a:gd name="T0" fmla="*/ 30 w 36"/>
                <a:gd name="T1" fmla="*/ 30 h 30"/>
                <a:gd name="T2" fmla="*/ 24 w 36"/>
                <a:gd name="T3" fmla="*/ 30 h 30"/>
                <a:gd name="T4" fmla="*/ 18 w 36"/>
                <a:gd name="T5" fmla="*/ 24 h 30"/>
                <a:gd name="T6" fmla="*/ 18 w 36"/>
                <a:gd name="T7" fmla="*/ 30 h 30"/>
                <a:gd name="T8" fmla="*/ 6 w 36"/>
                <a:gd name="T9" fmla="*/ 24 h 30"/>
                <a:gd name="T10" fmla="*/ 6 w 36"/>
                <a:gd name="T11" fmla="*/ 18 h 30"/>
                <a:gd name="T12" fmla="*/ 0 w 36"/>
                <a:gd name="T13" fmla="*/ 6 h 30"/>
                <a:gd name="T14" fmla="*/ 24 w 36"/>
                <a:gd name="T15" fmla="*/ 0 h 30"/>
                <a:gd name="T16" fmla="*/ 30 w 36"/>
                <a:gd name="T17" fmla="*/ 12 h 30"/>
                <a:gd name="T18" fmla="*/ 36 w 36"/>
                <a:gd name="T19" fmla="*/ 18 h 30"/>
                <a:gd name="T20" fmla="*/ 30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0" y="30"/>
                  </a:moveTo>
                  <a:lnTo>
                    <a:pt x="24" y="30"/>
                  </a:lnTo>
                  <a:lnTo>
                    <a:pt x="18" y="24"/>
                  </a:lnTo>
                  <a:lnTo>
                    <a:pt x="18" y="30"/>
                  </a:lnTo>
                  <a:lnTo>
                    <a:pt x="6" y="24"/>
                  </a:lnTo>
                  <a:lnTo>
                    <a:pt x="6" y="18"/>
                  </a:lnTo>
                  <a:lnTo>
                    <a:pt x="0" y="6"/>
                  </a:lnTo>
                  <a:lnTo>
                    <a:pt x="24" y="0"/>
                  </a:lnTo>
                  <a:lnTo>
                    <a:pt x="30" y="12"/>
                  </a:lnTo>
                  <a:lnTo>
                    <a:pt x="36" y="18"/>
                  </a:lnTo>
                  <a:lnTo>
                    <a:pt x="3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39" name="Freeform 1667"/>
            <p:cNvSpPr>
              <a:spLocks/>
            </p:cNvSpPr>
            <p:nvPr/>
          </p:nvSpPr>
          <p:spPr bwMode="auto">
            <a:xfrm>
              <a:off x="3750" y="2070"/>
              <a:ext cx="36" cy="36"/>
            </a:xfrm>
            <a:custGeom>
              <a:avLst/>
              <a:gdLst>
                <a:gd name="T0" fmla="*/ 0 w 36"/>
                <a:gd name="T1" fmla="*/ 36 h 36"/>
                <a:gd name="T2" fmla="*/ 6 w 36"/>
                <a:gd name="T3" fmla="*/ 30 h 36"/>
                <a:gd name="T4" fmla="*/ 0 w 36"/>
                <a:gd name="T5" fmla="*/ 30 h 36"/>
                <a:gd name="T6" fmla="*/ 0 w 36"/>
                <a:gd name="T7" fmla="*/ 24 h 36"/>
                <a:gd name="T8" fmla="*/ 6 w 36"/>
                <a:gd name="T9" fmla="*/ 24 h 36"/>
                <a:gd name="T10" fmla="*/ 6 w 36"/>
                <a:gd name="T11" fmla="*/ 18 h 36"/>
                <a:gd name="T12" fmla="*/ 6 w 36"/>
                <a:gd name="T13" fmla="*/ 12 h 36"/>
                <a:gd name="T14" fmla="*/ 6 w 36"/>
                <a:gd name="T15" fmla="*/ 6 h 36"/>
                <a:gd name="T16" fmla="*/ 6 w 36"/>
                <a:gd name="T17" fmla="*/ 0 h 36"/>
                <a:gd name="T18" fmla="*/ 12 w 36"/>
                <a:gd name="T19" fmla="*/ 0 h 36"/>
                <a:gd name="T20" fmla="*/ 18 w 36"/>
                <a:gd name="T21" fmla="*/ 0 h 36"/>
                <a:gd name="T22" fmla="*/ 24 w 36"/>
                <a:gd name="T23" fmla="*/ 6 h 36"/>
                <a:gd name="T24" fmla="*/ 30 w 36"/>
                <a:gd name="T25" fmla="*/ 0 h 36"/>
                <a:gd name="T26" fmla="*/ 30 w 36"/>
                <a:gd name="T27" fmla="*/ 6 h 36"/>
                <a:gd name="T28" fmla="*/ 30 w 36"/>
                <a:gd name="T29" fmla="*/ 12 h 36"/>
                <a:gd name="T30" fmla="*/ 30 w 36"/>
                <a:gd name="T31" fmla="*/ 18 h 36"/>
                <a:gd name="T32" fmla="*/ 36 w 36"/>
                <a:gd name="T33" fmla="*/ 18 h 36"/>
                <a:gd name="T34" fmla="*/ 36 w 36"/>
                <a:gd name="T35" fmla="*/ 24 h 36"/>
                <a:gd name="T36" fmla="*/ 30 w 36"/>
                <a:gd name="T37" fmla="*/ 24 h 36"/>
                <a:gd name="T38" fmla="*/ 30 w 36"/>
                <a:gd name="T39" fmla="*/ 30 h 36"/>
                <a:gd name="T40" fmla="*/ 36 w 36"/>
                <a:gd name="T41" fmla="*/ 30 h 36"/>
                <a:gd name="T42" fmla="*/ 30 w 36"/>
                <a:gd name="T43" fmla="*/ 30 h 36"/>
                <a:gd name="T44" fmla="*/ 24 w 36"/>
                <a:gd name="T45" fmla="*/ 30 h 36"/>
                <a:gd name="T46" fmla="*/ 18 w 36"/>
                <a:gd name="T47" fmla="*/ 36 h 36"/>
                <a:gd name="T48" fmla="*/ 12 w 36"/>
                <a:gd name="T49" fmla="*/ 36 h 36"/>
                <a:gd name="T50" fmla="*/ 6 w 36"/>
                <a:gd name="T51" fmla="*/ 36 h 36"/>
                <a:gd name="T52" fmla="*/ 0 w 36"/>
                <a:gd name="T5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6">
                  <a:moveTo>
                    <a:pt x="0" y="36"/>
                  </a:moveTo>
                  <a:lnTo>
                    <a:pt x="6" y="30"/>
                  </a:lnTo>
                  <a:lnTo>
                    <a:pt x="0" y="30"/>
                  </a:lnTo>
                  <a:lnTo>
                    <a:pt x="0" y="24"/>
                  </a:lnTo>
                  <a:lnTo>
                    <a:pt x="6" y="24"/>
                  </a:lnTo>
                  <a:lnTo>
                    <a:pt x="6" y="18"/>
                  </a:lnTo>
                  <a:lnTo>
                    <a:pt x="6" y="12"/>
                  </a:lnTo>
                  <a:lnTo>
                    <a:pt x="6" y="6"/>
                  </a:lnTo>
                  <a:lnTo>
                    <a:pt x="6" y="0"/>
                  </a:lnTo>
                  <a:lnTo>
                    <a:pt x="12" y="0"/>
                  </a:lnTo>
                  <a:lnTo>
                    <a:pt x="18" y="0"/>
                  </a:lnTo>
                  <a:lnTo>
                    <a:pt x="24" y="6"/>
                  </a:lnTo>
                  <a:lnTo>
                    <a:pt x="30" y="0"/>
                  </a:lnTo>
                  <a:lnTo>
                    <a:pt x="30" y="6"/>
                  </a:lnTo>
                  <a:lnTo>
                    <a:pt x="30" y="12"/>
                  </a:lnTo>
                  <a:lnTo>
                    <a:pt x="30" y="18"/>
                  </a:lnTo>
                  <a:lnTo>
                    <a:pt x="36" y="18"/>
                  </a:lnTo>
                  <a:lnTo>
                    <a:pt x="36" y="24"/>
                  </a:lnTo>
                  <a:lnTo>
                    <a:pt x="30" y="24"/>
                  </a:lnTo>
                  <a:lnTo>
                    <a:pt x="30" y="30"/>
                  </a:lnTo>
                  <a:lnTo>
                    <a:pt x="36" y="30"/>
                  </a:lnTo>
                  <a:lnTo>
                    <a:pt x="30" y="30"/>
                  </a:lnTo>
                  <a:lnTo>
                    <a:pt x="24" y="30"/>
                  </a:lnTo>
                  <a:lnTo>
                    <a:pt x="18" y="36"/>
                  </a:lnTo>
                  <a:lnTo>
                    <a:pt x="12" y="36"/>
                  </a:lnTo>
                  <a:lnTo>
                    <a:pt x="6"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40" name="Freeform 1668"/>
            <p:cNvSpPr>
              <a:spLocks/>
            </p:cNvSpPr>
            <p:nvPr/>
          </p:nvSpPr>
          <p:spPr bwMode="auto">
            <a:xfrm>
              <a:off x="4290" y="1980"/>
              <a:ext cx="30" cy="36"/>
            </a:xfrm>
            <a:custGeom>
              <a:avLst/>
              <a:gdLst>
                <a:gd name="T0" fmla="*/ 18 w 30"/>
                <a:gd name="T1" fmla="*/ 18 h 36"/>
                <a:gd name="T2" fmla="*/ 18 w 30"/>
                <a:gd name="T3" fmla="*/ 24 h 36"/>
                <a:gd name="T4" fmla="*/ 0 w 30"/>
                <a:gd name="T5" fmla="*/ 36 h 36"/>
                <a:gd name="T6" fmla="*/ 0 w 30"/>
                <a:gd name="T7" fmla="*/ 18 h 36"/>
                <a:gd name="T8" fmla="*/ 0 w 30"/>
                <a:gd name="T9" fmla="*/ 12 h 36"/>
                <a:gd name="T10" fmla="*/ 0 w 30"/>
                <a:gd name="T11" fmla="*/ 6 h 36"/>
                <a:gd name="T12" fmla="*/ 6 w 30"/>
                <a:gd name="T13" fmla="*/ 6 h 36"/>
                <a:gd name="T14" fmla="*/ 6 w 30"/>
                <a:gd name="T15" fmla="*/ 0 h 36"/>
                <a:gd name="T16" fmla="*/ 12 w 30"/>
                <a:gd name="T17" fmla="*/ 0 h 36"/>
                <a:gd name="T18" fmla="*/ 18 w 30"/>
                <a:gd name="T19" fmla="*/ 0 h 36"/>
                <a:gd name="T20" fmla="*/ 24 w 30"/>
                <a:gd name="T21" fmla="*/ 6 h 36"/>
                <a:gd name="T22" fmla="*/ 24 w 30"/>
                <a:gd name="T23" fmla="*/ 0 h 36"/>
                <a:gd name="T24" fmla="*/ 30 w 30"/>
                <a:gd name="T25" fmla="*/ 0 h 36"/>
                <a:gd name="T26" fmla="*/ 30 w 30"/>
                <a:gd name="T27" fmla="*/ 6 h 36"/>
                <a:gd name="T28" fmla="*/ 24 w 30"/>
                <a:gd name="T29" fmla="*/ 12 h 36"/>
                <a:gd name="T30" fmla="*/ 18 w 30"/>
                <a:gd name="T3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6">
                  <a:moveTo>
                    <a:pt x="18" y="18"/>
                  </a:moveTo>
                  <a:lnTo>
                    <a:pt x="18" y="24"/>
                  </a:lnTo>
                  <a:lnTo>
                    <a:pt x="0" y="36"/>
                  </a:lnTo>
                  <a:lnTo>
                    <a:pt x="0" y="18"/>
                  </a:lnTo>
                  <a:lnTo>
                    <a:pt x="0" y="12"/>
                  </a:lnTo>
                  <a:lnTo>
                    <a:pt x="0" y="6"/>
                  </a:lnTo>
                  <a:lnTo>
                    <a:pt x="6" y="6"/>
                  </a:lnTo>
                  <a:lnTo>
                    <a:pt x="6" y="0"/>
                  </a:lnTo>
                  <a:lnTo>
                    <a:pt x="12" y="0"/>
                  </a:lnTo>
                  <a:lnTo>
                    <a:pt x="18" y="0"/>
                  </a:lnTo>
                  <a:lnTo>
                    <a:pt x="24" y="6"/>
                  </a:lnTo>
                  <a:lnTo>
                    <a:pt x="24" y="0"/>
                  </a:lnTo>
                  <a:lnTo>
                    <a:pt x="30" y="0"/>
                  </a:lnTo>
                  <a:lnTo>
                    <a:pt x="30" y="6"/>
                  </a:lnTo>
                  <a:lnTo>
                    <a:pt x="24" y="12"/>
                  </a:lnTo>
                  <a:lnTo>
                    <a:pt x="18"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41" name="Rectangle 1669"/>
            <p:cNvSpPr>
              <a:spLocks noChangeArrowheads="1"/>
            </p:cNvSpPr>
            <p:nvPr/>
          </p:nvSpPr>
          <p:spPr bwMode="auto">
            <a:xfrm>
              <a:off x="4086" y="2022"/>
              <a:ext cx="6" cy="6"/>
            </a:xfrm>
            <a:prstGeom prst="rect">
              <a:avLst/>
            </a:prstGeom>
            <a:solidFill>
              <a:srgbClr val="FEEE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942" name="Freeform 1670"/>
            <p:cNvSpPr>
              <a:spLocks/>
            </p:cNvSpPr>
            <p:nvPr/>
          </p:nvSpPr>
          <p:spPr bwMode="auto">
            <a:xfrm>
              <a:off x="3810" y="2058"/>
              <a:ext cx="30" cy="48"/>
            </a:xfrm>
            <a:custGeom>
              <a:avLst/>
              <a:gdLst>
                <a:gd name="T0" fmla="*/ 6 w 30"/>
                <a:gd name="T1" fmla="*/ 48 h 48"/>
                <a:gd name="T2" fmla="*/ 6 w 30"/>
                <a:gd name="T3" fmla="*/ 42 h 48"/>
                <a:gd name="T4" fmla="*/ 6 w 30"/>
                <a:gd name="T5" fmla="*/ 36 h 48"/>
                <a:gd name="T6" fmla="*/ 6 w 30"/>
                <a:gd name="T7" fmla="*/ 30 h 48"/>
                <a:gd name="T8" fmla="*/ 0 w 30"/>
                <a:gd name="T9" fmla="*/ 30 h 48"/>
                <a:gd name="T10" fmla="*/ 0 w 30"/>
                <a:gd name="T11" fmla="*/ 24 h 48"/>
                <a:gd name="T12" fmla="*/ 0 w 30"/>
                <a:gd name="T13" fmla="*/ 18 h 48"/>
                <a:gd name="T14" fmla="*/ 6 w 30"/>
                <a:gd name="T15" fmla="*/ 12 h 48"/>
                <a:gd name="T16" fmla="*/ 0 w 30"/>
                <a:gd name="T17" fmla="*/ 12 h 48"/>
                <a:gd name="T18" fmla="*/ 6 w 30"/>
                <a:gd name="T19" fmla="*/ 12 h 48"/>
                <a:gd name="T20" fmla="*/ 6 w 30"/>
                <a:gd name="T21" fmla="*/ 6 h 48"/>
                <a:gd name="T22" fmla="*/ 12 w 30"/>
                <a:gd name="T23" fmla="*/ 0 h 48"/>
                <a:gd name="T24" fmla="*/ 12 w 30"/>
                <a:gd name="T25" fmla="*/ 6 h 48"/>
                <a:gd name="T26" fmla="*/ 18 w 30"/>
                <a:gd name="T27" fmla="*/ 6 h 48"/>
                <a:gd name="T28" fmla="*/ 18 w 30"/>
                <a:gd name="T29" fmla="*/ 12 h 48"/>
                <a:gd name="T30" fmla="*/ 24 w 30"/>
                <a:gd name="T31" fmla="*/ 12 h 48"/>
                <a:gd name="T32" fmla="*/ 30 w 30"/>
                <a:gd name="T33" fmla="*/ 18 h 48"/>
                <a:gd name="T34" fmla="*/ 24 w 30"/>
                <a:gd name="T35" fmla="*/ 18 h 48"/>
                <a:gd name="T36" fmla="*/ 30 w 30"/>
                <a:gd name="T37" fmla="*/ 18 h 48"/>
                <a:gd name="T38" fmla="*/ 30 w 30"/>
                <a:gd name="T39" fmla="*/ 24 h 48"/>
                <a:gd name="T40" fmla="*/ 30 w 30"/>
                <a:gd name="T41" fmla="*/ 30 h 48"/>
                <a:gd name="T42" fmla="*/ 24 w 30"/>
                <a:gd name="T43" fmla="*/ 36 h 48"/>
                <a:gd name="T44" fmla="*/ 18 w 30"/>
                <a:gd name="T45" fmla="*/ 42 h 48"/>
                <a:gd name="T46" fmla="*/ 18 w 30"/>
                <a:gd name="T47" fmla="*/ 48 h 48"/>
                <a:gd name="T48" fmla="*/ 12 w 30"/>
                <a:gd name="T49" fmla="*/ 48 h 48"/>
                <a:gd name="T50" fmla="*/ 6 w 30"/>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8">
                  <a:moveTo>
                    <a:pt x="6" y="48"/>
                  </a:moveTo>
                  <a:lnTo>
                    <a:pt x="6" y="42"/>
                  </a:lnTo>
                  <a:lnTo>
                    <a:pt x="6" y="36"/>
                  </a:lnTo>
                  <a:lnTo>
                    <a:pt x="6" y="30"/>
                  </a:lnTo>
                  <a:lnTo>
                    <a:pt x="0" y="30"/>
                  </a:lnTo>
                  <a:lnTo>
                    <a:pt x="0" y="24"/>
                  </a:lnTo>
                  <a:lnTo>
                    <a:pt x="0" y="18"/>
                  </a:lnTo>
                  <a:lnTo>
                    <a:pt x="6" y="12"/>
                  </a:lnTo>
                  <a:lnTo>
                    <a:pt x="0" y="12"/>
                  </a:lnTo>
                  <a:lnTo>
                    <a:pt x="6" y="12"/>
                  </a:lnTo>
                  <a:lnTo>
                    <a:pt x="6" y="6"/>
                  </a:lnTo>
                  <a:lnTo>
                    <a:pt x="12" y="0"/>
                  </a:lnTo>
                  <a:lnTo>
                    <a:pt x="12" y="6"/>
                  </a:lnTo>
                  <a:lnTo>
                    <a:pt x="18" y="6"/>
                  </a:lnTo>
                  <a:lnTo>
                    <a:pt x="18" y="12"/>
                  </a:lnTo>
                  <a:lnTo>
                    <a:pt x="24" y="12"/>
                  </a:lnTo>
                  <a:lnTo>
                    <a:pt x="30" y="18"/>
                  </a:lnTo>
                  <a:lnTo>
                    <a:pt x="24" y="18"/>
                  </a:lnTo>
                  <a:lnTo>
                    <a:pt x="30" y="18"/>
                  </a:lnTo>
                  <a:lnTo>
                    <a:pt x="30" y="24"/>
                  </a:lnTo>
                  <a:lnTo>
                    <a:pt x="30" y="30"/>
                  </a:lnTo>
                  <a:lnTo>
                    <a:pt x="24" y="36"/>
                  </a:lnTo>
                  <a:lnTo>
                    <a:pt x="18" y="42"/>
                  </a:lnTo>
                  <a:lnTo>
                    <a:pt x="18" y="48"/>
                  </a:lnTo>
                  <a:lnTo>
                    <a:pt x="12"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43" name="Freeform 1671"/>
            <p:cNvSpPr>
              <a:spLocks/>
            </p:cNvSpPr>
            <p:nvPr/>
          </p:nvSpPr>
          <p:spPr bwMode="auto">
            <a:xfrm>
              <a:off x="3654" y="2076"/>
              <a:ext cx="42" cy="42"/>
            </a:xfrm>
            <a:custGeom>
              <a:avLst/>
              <a:gdLst>
                <a:gd name="T0" fmla="*/ 12 w 42"/>
                <a:gd name="T1" fmla="*/ 42 h 42"/>
                <a:gd name="T2" fmla="*/ 6 w 42"/>
                <a:gd name="T3" fmla="*/ 36 h 42"/>
                <a:gd name="T4" fmla="*/ 0 w 42"/>
                <a:gd name="T5" fmla="*/ 24 h 42"/>
                <a:gd name="T6" fmla="*/ 12 w 42"/>
                <a:gd name="T7" fmla="*/ 18 h 42"/>
                <a:gd name="T8" fmla="*/ 18 w 42"/>
                <a:gd name="T9" fmla="*/ 18 h 42"/>
                <a:gd name="T10" fmla="*/ 18 w 42"/>
                <a:gd name="T11" fmla="*/ 12 h 42"/>
                <a:gd name="T12" fmla="*/ 24 w 42"/>
                <a:gd name="T13" fmla="*/ 12 h 42"/>
                <a:gd name="T14" fmla="*/ 30 w 42"/>
                <a:gd name="T15" fmla="*/ 6 h 42"/>
                <a:gd name="T16" fmla="*/ 30 w 42"/>
                <a:gd name="T17" fmla="*/ 0 h 42"/>
                <a:gd name="T18" fmla="*/ 36 w 42"/>
                <a:gd name="T19" fmla="*/ 6 h 42"/>
                <a:gd name="T20" fmla="*/ 36 w 42"/>
                <a:gd name="T21" fmla="*/ 12 h 42"/>
                <a:gd name="T22" fmla="*/ 42 w 42"/>
                <a:gd name="T23" fmla="*/ 12 h 42"/>
                <a:gd name="T24" fmla="*/ 36 w 42"/>
                <a:gd name="T25" fmla="*/ 24 h 42"/>
                <a:gd name="T26" fmla="*/ 30 w 42"/>
                <a:gd name="T27" fmla="*/ 36 h 42"/>
                <a:gd name="T28" fmla="*/ 30 w 42"/>
                <a:gd name="T29" fmla="*/ 42 h 42"/>
                <a:gd name="T30" fmla="*/ 12 w 42"/>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2">
                  <a:moveTo>
                    <a:pt x="12" y="42"/>
                  </a:moveTo>
                  <a:lnTo>
                    <a:pt x="6" y="36"/>
                  </a:lnTo>
                  <a:lnTo>
                    <a:pt x="0" y="24"/>
                  </a:lnTo>
                  <a:lnTo>
                    <a:pt x="12" y="18"/>
                  </a:lnTo>
                  <a:lnTo>
                    <a:pt x="18" y="18"/>
                  </a:lnTo>
                  <a:lnTo>
                    <a:pt x="18" y="12"/>
                  </a:lnTo>
                  <a:lnTo>
                    <a:pt x="24" y="12"/>
                  </a:lnTo>
                  <a:lnTo>
                    <a:pt x="30" y="6"/>
                  </a:lnTo>
                  <a:lnTo>
                    <a:pt x="30" y="0"/>
                  </a:lnTo>
                  <a:lnTo>
                    <a:pt x="36" y="6"/>
                  </a:lnTo>
                  <a:lnTo>
                    <a:pt x="36" y="12"/>
                  </a:lnTo>
                  <a:lnTo>
                    <a:pt x="42" y="12"/>
                  </a:lnTo>
                  <a:lnTo>
                    <a:pt x="36" y="24"/>
                  </a:lnTo>
                  <a:lnTo>
                    <a:pt x="30" y="36"/>
                  </a:lnTo>
                  <a:lnTo>
                    <a:pt x="30" y="42"/>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44" name="Freeform 1672"/>
            <p:cNvSpPr>
              <a:spLocks/>
            </p:cNvSpPr>
            <p:nvPr/>
          </p:nvSpPr>
          <p:spPr bwMode="auto">
            <a:xfrm>
              <a:off x="3246" y="2112"/>
              <a:ext cx="54" cy="42"/>
            </a:xfrm>
            <a:custGeom>
              <a:avLst/>
              <a:gdLst>
                <a:gd name="T0" fmla="*/ 6 w 54"/>
                <a:gd name="T1" fmla="*/ 42 h 42"/>
                <a:gd name="T2" fmla="*/ 6 w 54"/>
                <a:gd name="T3" fmla="*/ 36 h 42"/>
                <a:gd name="T4" fmla="*/ 0 w 54"/>
                <a:gd name="T5" fmla="*/ 30 h 42"/>
                <a:gd name="T6" fmla="*/ 0 w 54"/>
                <a:gd name="T7" fmla="*/ 24 h 42"/>
                <a:gd name="T8" fmla="*/ 0 w 54"/>
                <a:gd name="T9" fmla="*/ 18 h 42"/>
                <a:gd name="T10" fmla="*/ 0 w 54"/>
                <a:gd name="T11" fmla="*/ 6 h 42"/>
                <a:gd name="T12" fmla="*/ 18 w 54"/>
                <a:gd name="T13" fmla="*/ 6 h 42"/>
                <a:gd name="T14" fmla="*/ 18 w 54"/>
                <a:gd name="T15" fmla="*/ 0 h 42"/>
                <a:gd name="T16" fmla="*/ 42 w 54"/>
                <a:gd name="T17" fmla="*/ 0 h 42"/>
                <a:gd name="T18" fmla="*/ 42 w 54"/>
                <a:gd name="T19" fmla="*/ 24 h 42"/>
                <a:gd name="T20" fmla="*/ 54 w 54"/>
                <a:gd name="T21" fmla="*/ 24 h 42"/>
                <a:gd name="T22" fmla="*/ 54 w 54"/>
                <a:gd name="T23" fmla="*/ 30 h 42"/>
                <a:gd name="T24" fmla="*/ 48 w 54"/>
                <a:gd name="T25" fmla="*/ 30 h 42"/>
                <a:gd name="T26" fmla="*/ 48 w 54"/>
                <a:gd name="T27" fmla="*/ 36 h 42"/>
                <a:gd name="T28" fmla="*/ 42 w 54"/>
                <a:gd name="T29" fmla="*/ 36 h 42"/>
                <a:gd name="T30" fmla="*/ 42 w 54"/>
                <a:gd name="T31" fmla="*/ 42 h 42"/>
                <a:gd name="T32" fmla="*/ 6 w 5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2">
                  <a:moveTo>
                    <a:pt x="6" y="42"/>
                  </a:moveTo>
                  <a:lnTo>
                    <a:pt x="6" y="36"/>
                  </a:lnTo>
                  <a:lnTo>
                    <a:pt x="0" y="30"/>
                  </a:lnTo>
                  <a:lnTo>
                    <a:pt x="0" y="24"/>
                  </a:lnTo>
                  <a:lnTo>
                    <a:pt x="0" y="18"/>
                  </a:lnTo>
                  <a:lnTo>
                    <a:pt x="0" y="6"/>
                  </a:lnTo>
                  <a:lnTo>
                    <a:pt x="18" y="6"/>
                  </a:lnTo>
                  <a:lnTo>
                    <a:pt x="18" y="0"/>
                  </a:lnTo>
                  <a:lnTo>
                    <a:pt x="42" y="0"/>
                  </a:lnTo>
                  <a:lnTo>
                    <a:pt x="42" y="24"/>
                  </a:lnTo>
                  <a:lnTo>
                    <a:pt x="54" y="24"/>
                  </a:lnTo>
                  <a:lnTo>
                    <a:pt x="54" y="30"/>
                  </a:lnTo>
                  <a:lnTo>
                    <a:pt x="48" y="30"/>
                  </a:lnTo>
                  <a:lnTo>
                    <a:pt x="48" y="36"/>
                  </a:lnTo>
                  <a:lnTo>
                    <a:pt x="42" y="36"/>
                  </a:lnTo>
                  <a:lnTo>
                    <a:pt x="42"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45" name="Freeform 1673"/>
            <p:cNvSpPr>
              <a:spLocks/>
            </p:cNvSpPr>
            <p:nvPr/>
          </p:nvSpPr>
          <p:spPr bwMode="auto">
            <a:xfrm>
              <a:off x="3978" y="2034"/>
              <a:ext cx="42" cy="42"/>
            </a:xfrm>
            <a:custGeom>
              <a:avLst/>
              <a:gdLst>
                <a:gd name="T0" fmla="*/ 12 w 42"/>
                <a:gd name="T1" fmla="*/ 12 h 42"/>
                <a:gd name="T2" fmla="*/ 18 w 42"/>
                <a:gd name="T3" fmla="*/ 6 h 42"/>
                <a:gd name="T4" fmla="*/ 30 w 42"/>
                <a:gd name="T5" fmla="*/ 6 h 42"/>
                <a:gd name="T6" fmla="*/ 30 w 42"/>
                <a:gd name="T7" fmla="*/ 0 h 42"/>
                <a:gd name="T8" fmla="*/ 30 w 42"/>
                <a:gd name="T9" fmla="*/ 6 h 42"/>
                <a:gd name="T10" fmla="*/ 42 w 42"/>
                <a:gd name="T11" fmla="*/ 12 h 42"/>
                <a:gd name="T12" fmla="*/ 42 w 42"/>
                <a:gd name="T13" fmla="*/ 18 h 42"/>
                <a:gd name="T14" fmla="*/ 36 w 42"/>
                <a:gd name="T15" fmla="*/ 18 h 42"/>
                <a:gd name="T16" fmla="*/ 42 w 42"/>
                <a:gd name="T17" fmla="*/ 24 h 42"/>
                <a:gd name="T18" fmla="*/ 36 w 42"/>
                <a:gd name="T19" fmla="*/ 24 h 42"/>
                <a:gd name="T20" fmla="*/ 24 w 42"/>
                <a:gd name="T21" fmla="*/ 30 h 42"/>
                <a:gd name="T22" fmla="*/ 18 w 42"/>
                <a:gd name="T23" fmla="*/ 30 h 42"/>
                <a:gd name="T24" fmla="*/ 12 w 42"/>
                <a:gd name="T25" fmla="*/ 30 h 42"/>
                <a:gd name="T26" fmla="*/ 6 w 42"/>
                <a:gd name="T27" fmla="*/ 36 h 42"/>
                <a:gd name="T28" fmla="*/ 6 w 42"/>
                <a:gd name="T29" fmla="*/ 42 h 42"/>
                <a:gd name="T30" fmla="*/ 0 w 42"/>
                <a:gd name="T31" fmla="*/ 36 h 42"/>
                <a:gd name="T32" fmla="*/ 0 w 42"/>
                <a:gd name="T33" fmla="*/ 30 h 42"/>
                <a:gd name="T34" fmla="*/ 6 w 42"/>
                <a:gd name="T35" fmla="*/ 30 h 42"/>
                <a:gd name="T36" fmla="*/ 12 w 42"/>
                <a:gd name="T37" fmla="*/ 24 h 42"/>
                <a:gd name="T38" fmla="*/ 6 w 42"/>
                <a:gd name="T39" fmla="*/ 24 h 42"/>
                <a:gd name="T40" fmla="*/ 6 w 42"/>
                <a:gd name="T41" fmla="*/ 18 h 42"/>
                <a:gd name="T42" fmla="*/ 12 w 42"/>
                <a:gd name="T43" fmla="*/ 18 h 42"/>
                <a:gd name="T44" fmla="*/ 12 w 42"/>
                <a:gd name="T45"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42">
                  <a:moveTo>
                    <a:pt x="12" y="12"/>
                  </a:moveTo>
                  <a:lnTo>
                    <a:pt x="18" y="6"/>
                  </a:lnTo>
                  <a:lnTo>
                    <a:pt x="30" y="6"/>
                  </a:lnTo>
                  <a:lnTo>
                    <a:pt x="30" y="0"/>
                  </a:lnTo>
                  <a:lnTo>
                    <a:pt x="30" y="6"/>
                  </a:lnTo>
                  <a:lnTo>
                    <a:pt x="42" y="12"/>
                  </a:lnTo>
                  <a:lnTo>
                    <a:pt x="42" y="18"/>
                  </a:lnTo>
                  <a:lnTo>
                    <a:pt x="36" y="18"/>
                  </a:lnTo>
                  <a:lnTo>
                    <a:pt x="42" y="24"/>
                  </a:lnTo>
                  <a:lnTo>
                    <a:pt x="36" y="24"/>
                  </a:lnTo>
                  <a:lnTo>
                    <a:pt x="24" y="30"/>
                  </a:lnTo>
                  <a:lnTo>
                    <a:pt x="18" y="30"/>
                  </a:lnTo>
                  <a:lnTo>
                    <a:pt x="12" y="30"/>
                  </a:lnTo>
                  <a:lnTo>
                    <a:pt x="6" y="36"/>
                  </a:lnTo>
                  <a:lnTo>
                    <a:pt x="6" y="42"/>
                  </a:lnTo>
                  <a:lnTo>
                    <a:pt x="0" y="36"/>
                  </a:lnTo>
                  <a:lnTo>
                    <a:pt x="0" y="30"/>
                  </a:lnTo>
                  <a:lnTo>
                    <a:pt x="6" y="30"/>
                  </a:lnTo>
                  <a:lnTo>
                    <a:pt x="12" y="24"/>
                  </a:lnTo>
                  <a:lnTo>
                    <a:pt x="6" y="24"/>
                  </a:lnTo>
                  <a:lnTo>
                    <a:pt x="6" y="18"/>
                  </a:lnTo>
                  <a:lnTo>
                    <a:pt x="12" y="18"/>
                  </a:lnTo>
                  <a:lnTo>
                    <a:pt x="1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46" name="Freeform 1674"/>
            <p:cNvSpPr>
              <a:spLocks/>
            </p:cNvSpPr>
            <p:nvPr/>
          </p:nvSpPr>
          <p:spPr bwMode="auto">
            <a:xfrm>
              <a:off x="3888" y="2052"/>
              <a:ext cx="36" cy="36"/>
            </a:xfrm>
            <a:custGeom>
              <a:avLst/>
              <a:gdLst>
                <a:gd name="T0" fmla="*/ 36 w 36"/>
                <a:gd name="T1" fmla="*/ 24 h 36"/>
                <a:gd name="T2" fmla="*/ 30 w 36"/>
                <a:gd name="T3" fmla="*/ 24 h 36"/>
                <a:gd name="T4" fmla="*/ 30 w 36"/>
                <a:gd name="T5" fmla="*/ 30 h 36"/>
                <a:gd name="T6" fmla="*/ 24 w 36"/>
                <a:gd name="T7" fmla="*/ 30 h 36"/>
                <a:gd name="T8" fmla="*/ 18 w 36"/>
                <a:gd name="T9" fmla="*/ 36 h 36"/>
                <a:gd name="T10" fmla="*/ 18 w 36"/>
                <a:gd name="T11" fmla="*/ 30 h 36"/>
                <a:gd name="T12" fmla="*/ 12 w 36"/>
                <a:gd name="T13" fmla="*/ 30 h 36"/>
                <a:gd name="T14" fmla="*/ 6 w 36"/>
                <a:gd name="T15" fmla="*/ 30 h 36"/>
                <a:gd name="T16" fmla="*/ 6 w 36"/>
                <a:gd name="T17" fmla="*/ 24 h 36"/>
                <a:gd name="T18" fmla="*/ 0 w 36"/>
                <a:gd name="T19" fmla="*/ 18 h 36"/>
                <a:gd name="T20" fmla="*/ 0 w 36"/>
                <a:gd name="T21" fmla="*/ 12 h 36"/>
                <a:gd name="T22" fmla="*/ 12 w 36"/>
                <a:gd name="T23" fmla="*/ 6 h 36"/>
                <a:gd name="T24" fmla="*/ 18 w 36"/>
                <a:gd name="T25" fmla="*/ 6 h 36"/>
                <a:gd name="T26" fmla="*/ 18 w 36"/>
                <a:gd name="T27" fmla="*/ 0 h 36"/>
                <a:gd name="T28" fmla="*/ 24 w 36"/>
                <a:gd name="T29" fmla="*/ 0 h 36"/>
                <a:gd name="T30" fmla="*/ 24 w 36"/>
                <a:gd name="T31" fmla="*/ 6 h 36"/>
                <a:gd name="T32" fmla="*/ 30 w 36"/>
                <a:gd name="T33" fmla="*/ 12 h 36"/>
                <a:gd name="T34" fmla="*/ 30 w 36"/>
                <a:gd name="T35" fmla="*/ 18 h 36"/>
                <a:gd name="T36" fmla="*/ 36 w 36"/>
                <a:gd name="T37" fmla="*/ 18 h 36"/>
                <a:gd name="T38" fmla="*/ 36 w 36"/>
                <a:gd name="T3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6">
                  <a:moveTo>
                    <a:pt x="36" y="24"/>
                  </a:moveTo>
                  <a:lnTo>
                    <a:pt x="30" y="24"/>
                  </a:lnTo>
                  <a:lnTo>
                    <a:pt x="30" y="30"/>
                  </a:lnTo>
                  <a:lnTo>
                    <a:pt x="24" y="30"/>
                  </a:lnTo>
                  <a:lnTo>
                    <a:pt x="18" y="36"/>
                  </a:lnTo>
                  <a:lnTo>
                    <a:pt x="18" y="30"/>
                  </a:lnTo>
                  <a:lnTo>
                    <a:pt x="12" y="30"/>
                  </a:lnTo>
                  <a:lnTo>
                    <a:pt x="6" y="30"/>
                  </a:lnTo>
                  <a:lnTo>
                    <a:pt x="6" y="24"/>
                  </a:lnTo>
                  <a:lnTo>
                    <a:pt x="0" y="18"/>
                  </a:lnTo>
                  <a:lnTo>
                    <a:pt x="0" y="12"/>
                  </a:lnTo>
                  <a:lnTo>
                    <a:pt x="12" y="6"/>
                  </a:lnTo>
                  <a:lnTo>
                    <a:pt x="18" y="6"/>
                  </a:lnTo>
                  <a:lnTo>
                    <a:pt x="18" y="0"/>
                  </a:lnTo>
                  <a:lnTo>
                    <a:pt x="24" y="0"/>
                  </a:lnTo>
                  <a:lnTo>
                    <a:pt x="24" y="6"/>
                  </a:lnTo>
                  <a:lnTo>
                    <a:pt x="30" y="12"/>
                  </a:lnTo>
                  <a:lnTo>
                    <a:pt x="30" y="18"/>
                  </a:lnTo>
                  <a:lnTo>
                    <a:pt x="36" y="18"/>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47" name="Freeform 1675"/>
            <p:cNvSpPr>
              <a:spLocks/>
            </p:cNvSpPr>
            <p:nvPr/>
          </p:nvSpPr>
          <p:spPr bwMode="auto">
            <a:xfrm>
              <a:off x="2796" y="2130"/>
              <a:ext cx="42" cy="30"/>
            </a:xfrm>
            <a:custGeom>
              <a:avLst/>
              <a:gdLst>
                <a:gd name="T0" fmla="*/ 36 w 42"/>
                <a:gd name="T1" fmla="*/ 30 h 30"/>
                <a:gd name="T2" fmla="*/ 0 w 42"/>
                <a:gd name="T3" fmla="*/ 30 h 30"/>
                <a:gd name="T4" fmla="*/ 0 w 42"/>
                <a:gd name="T5" fmla="*/ 0 h 30"/>
                <a:gd name="T6" fmla="*/ 42 w 42"/>
                <a:gd name="T7" fmla="*/ 0 h 30"/>
                <a:gd name="T8" fmla="*/ 42 w 42"/>
                <a:gd name="T9" fmla="*/ 30 h 30"/>
                <a:gd name="T10" fmla="*/ 36 w 42"/>
                <a:gd name="T11" fmla="*/ 30 h 30"/>
              </a:gdLst>
              <a:ahLst/>
              <a:cxnLst>
                <a:cxn ang="0">
                  <a:pos x="T0" y="T1"/>
                </a:cxn>
                <a:cxn ang="0">
                  <a:pos x="T2" y="T3"/>
                </a:cxn>
                <a:cxn ang="0">
                  <a:pos x="T4" y="T5"/>
                </a:cxn>
                <a:cxn ang="0">
                  <a:pos x="T6" y="T7"/>
                </a:cxn>
                <a:cxn ang="0">
                  <a:pos x="T8" y="T9"/>
                </a:cxn>
                <a:cxn ang="0">
                  <a:pos x="T10" y="T11"/>
                </a:cxn>
              </a:cxnLst>
              <a:rect l="0" t="0" r="r" b="b"/>
              <a:pathLst>
                <a:path w="42" h="30">
                  <a:moveTo>
                    <a:pt x="36" y="30"/>
                  </a:moveTo>
                  <a:lnTo>
                    <a:pt x="0" y="30"/>
                  </a:lnTo>
                  <a:lnTo>
                    <a:pt x="0" y="0"/>
                  </a:lnTo>
                  <a:lnTo>
                    <a:pt x="42" y="0"/>
                  </a:lnTo>
                  <a:lnTo>
                    <a:pt x="42" y="30"/>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48" name="Freeform 1676"/>
            <p:cNvSpPr>
              <a:spLocks/>
            </p:cNvSpPr>
            <p:nvPr/>
          </p:nvSpPr>
          <p:spPr bwMode="auto">
            <a:xfrm>
              <a:off x="4224" y="1998"/>
              <a:ext cx="30" cy="24"/>
            </a:xfrm>
            <a:custGeom>
              <a:avLst/>
              <a:gdLst>
                <a:gd name="T0" fmla="*/ 30 w 30"/>
                <a:gd name="T1" fmla="*/ 24 h 24"/>
                <a:gd name="T2" fmla="*/ 24 w 30"/>
                <a:gd name="T3" fmla="*/ 24 h 24"/>
                <a:gd name="T4" fmla="*/ 18 w 30"/>
                <a:gd name="T5" fmla="*/ 24 h 24"/>
                <a:gd name="T6" fmla="*/ 12 w 30"/>
                <a:gd name="T7" fmla="*/ 24 h 24"/>
                <a:gd name="T8" fmla="*/ 6 w 30"/>
                <a:gd name="T9" fmla="*/ 24 h 24"/>
                <a:gd name="T10" fmla="*/ 6 w 30"/>
                <a:gd name="T11" fmla="*/ 18 h 24"/>
                <a:gd name="T12" fmla="*/ 0 w 30"/>
                <a:gd name="T13" fmla="*/ 18 h 24"/>
                <a:gd name="T14" fmla="*/ 0 w 30"/>
                <a:gd name="T15" fmla="*/ 0 h 24"/>
                <a:gd name="T16" fmla="*/ 30 w 30"/>
                <a:gd name="T17" fmla="*/ 6 h 24"/>
                <a:gd name="T18" fmla="*/ 30 w 30"/>
                <a:gd name="T19" fmla="*/ 12 h 24"/>
                <a:gd name="T20" fmla="*/ 24 w 30"/>
                <a:gd name="T21" fmla="*/ 12 h 24"/>
                <a:gd name="T22" fmla="*/ 30 w 30"/>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4">
                  <a:moveTo>
                    <a:pt x="30" y="24"/>
                  </a:moveTo>
                  <a:lnTo>
                    <a:pt x="24" y="24"/>
                  </a:lnTo>
                  <a:lnTo>
                    <a:pt x="18" y="24"/>
                  </a:lnTo>
                  <a:lnTo>
                    <a:pt x="12" y="24"/>
                  </a:lnTo>
                  <a:lnTo>
                    <a:pt x="6" y="24"/>
                  </a:lnTo>
                  <a:lnTo>
                    <a:pt x="6" y="18"/>
                  </a:lnTo>
                  <a:lnTo>
                    <a:pt x="0" y="18"/>
                  </a:lnTo>
                  <a:lnTo>
                    <a:pt x="0" y="0"/>
                  </a:lnTo>
                  <a:lnTo>
                    <a:pt x="30" y="6"/>
                  </a:lnTo>
                  <a:lnTo>
                    <a:pt x="30" y="12"/>
                  </a:lnTo>
                  <a:lnTo>
                    <a:pt x="24" y="12"/>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49" name="Freeform 1677"/>
            <p:cNvSpPr>
              <a:spLocks/>
            </p:cNvSpPr>
            <p:nvPr/>
          </p:nvSpPr>
          <p:spPr bwMode="auto">
            <a:xfrm>
              <a:off x="2988" y="2130"/>
              <a:ext cx="36" cy="36"/>
            </a:xfrm>
            <a:custGeom>
              <a:avLst/>
              <a:gdLst>
                <a:gd name="T0" fmla="*/ 0 w 36"/>
                <a:gd name="T1" fmla="*/ 36 h 36"/>
                <a:gd name="T2" fmla="*/ 0 w 36"/>
                <a:gd name="T3" fmla="*/ 24 h 36"/>
                <a:gd name="T4" fmla="*/ 0 w 36"/>
                <a:gd name="T5" fmla="*/ 0 h 36"/>
                <a:gd name="T6" fmla="*/ 30 w 36"/>
                <a:gd name="T7" fmla="*/ 0 h 36"/>
                <a:gd name="T8" fmla="*/ 36 w 36"/>
                <a:gd name="T9" fmla="*/ 0 h 36"/>
                <a:gd name="T10" fmla="*/ 36 w 36"/>
                <a:gd name="T11" fmla="*/ 18 h 36"/>
                <a:gd name="T12" fmla="*/ 36 w 36"/>
                <a:gd name="T13" fmla="*/ 24 h 36"/>
                <a:gd name="T14" fmla="*/ 36 w 36"/>
                <a:gd name="T15" fmla="*/ 36 h 36"/>
                <a:gd name="T16" fmla="*/ 0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0" y="36"/>
                  </a:moveTo>
                  <a:lnTo>
                    <a:pt x="0" y="24"/>
                  </a:lnTo>
                  <a:lnTo>
                    <a:pt x="0" y="0"/>
                  </a:lnTo>
                  <a:lnTo>
                    <a:pt x="30" y="0"/>
                  </a:lnTo>
                  <a:lnTo>
                    <a:pt x="36" y="0"/>
                  </a:lnTo>
                  <a:lnTo>
                    <a:pt x="36" y="18"/>
                  </a:lnTo>
                  <a:lnTo>
                    <a:pt x="36" y="24"/>
                  </a:lnTo>
                  <a:lnTo>
                    <a:pt x="3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50" name="Freeform 1678"/>
            <p:cNvSpPr>
              <a:spLocks/>
            </p:cNvSpPr>
            <p:nvPr/>
          </p:nvSpPr>
          <p:spPr bwMode="auto">
            <a:xfrm>
              <a:off x="792" y="1848"/>
              <a:ext cx="48" cy="54"/>
            </a:xfrm>
            <a:custGeom>
              <a:avLst/>
              <a:gdLst>
                <a:gd name="T0" fmla="*/ 30 w 48"/>
                <a:gd name="T1" fmla="*/ 48 h 54"/>
                <a:gd name="T2" fmla="*/ 24 w 48"/>
                <a:gd name="T3" fmla="*/ 36 h 54"/>
                <a:gd name="T4" fmla="*/ 12 w 48"/>
                <a:gd name="T5" fmla="*/ 36 h 54"/>
                <a:gd name="T6" fmla="*/ 6 w 48"/>
                <a:gd name="T7" fmla="*/ 30 h 54"/>
                <a:gd name="T8" fmla="*/ 0 w 48"/>
                <a:gd name="T9" fmla="*/ 18 h 54"/>
                <a:gd name="T10" fmla="*/ 0 w 48"/>
                <a:gd name="T11" fmla="*/ 12 h 54"/>
                <a:gd name="T12" fmla="*/ 0 w 48"/>
                <a:gd name="T13" fmla="*/ 6 h 54"/>
                <a:gd name="T14" fmla="*/ 6 w 48"/>
                <a:gd name="T15" fmla="*/ 6 h 54"/>
                <a:gd name="T16" fmla="*/ 12 w 48"/>
                <a:gd name="T17" fmla="*/ 6 h 54"/>
                <a:gd name="T18" fmla="*/ 18 w 48"/>
                <a:gd name="T19" fmla="*/ 0 h 54"/>
                <a:gd name="T20" fmla="*/ 18 w 48"/>
                <a:gd name="T21" fmla="*/ 6 h 54"/>
                <a:gd name="T22" fmla="*/ 18 w 48"/>
                <a:gd name="T23" fmla="*/ 12 h 54"/>
                <a:gd name="T24" fmla="*/ 24 w 48"/>
                <a:gd name="T25" fmla="*/ 18 h 54"/>
                <a:gd name="T26" fmla="*/ 36 w 48"/>
                <a:gd name="T27" fmla="*/ 24 h 54"/>
                <a:gd name="T28" fmla="*/ 42 w 48"/>
                <a:gd name="T29" fmla="*/ 30 h 54"/>
                <a:gd name="T30" fmla="*/ 42 w 48"/>
                <a:gd name="T31" fmla="*/ 36 h 54"/>
                <a:gd name="T32" fmla="*/ 42 w 48"/>
                <a:gd name="T33" fmla="*/ 42 h 54"/>
                <a:gd name="T34" fmla="*/ 48 w 48"/>
                <a:gd name="T35" fmla="*/ 48 h 54"/>
                <a:gd name="T36" fmla="*/ 48 w 48"/>
                <a:gd name="T37" fmla="*/ 54 h 54"/>
                <a:gd name="T38" fmla="*/ 48 w 48"/>
                <a:gd name="T39" fmla="*/ 48 h 54"/>
                <a:gd name="T40" fmla="*/ 42 w 48"/>
                <a:gd name="T41" fmla="*/ 48 h 54"/>
                <a:gd name="T42" fmla="*/ 36 w 48"/>
                <a:gd name="T43" fmla="*/ 48 h 54"/>
                <a:gd name="T44" fmla="*/ 30 w 48"/>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4">
                  <a:moveTo>
                    <a:pt x="30" y="48"/>
                  </a:moveTo>
                  <a:lnTo>
                    <a:pt x="24" y="36"/>
                  </a:lnTo>
                  <a:lnTo>
                    <a:pt x="12" y="36"/>
                  </a:lnTo>
                  <a:lnTo>
                    <a:pt x="6" y="30"/>
                  </a:lnTo>
                  <a:lnTo>
                    <a:pt x="0" y="18"/>
                  </a:lnTo>
                  <a:lnTo>
                    <a:pt x="0" y="12"/>
                  </a:lnTo>
                  <a:lnTo>
                    <a:pt x="0" y="6"/>
                  </a:lnTo>
                  <a:lnTo>
                    <a:pt x="6" y="6"/>
                  </a:lnTo>
                  <a:lnTo>
                    <a:pt x="12" y="6"/>
                  </a:lnTo>
                  <a:lnTo>
                    <a:pt x="18" y="0"/>
                  </a:lnTo>
                  <a:lnTo>
                    <a:pt x="18" y="6"/>
                  </a:lnTo>
                  <a:lnTo>
                    <a:pt x="18" y="12"/>
                  </a:lnTo>
                  <a:lnTo>
                    <a:pt x="24" y="18"/>
                  </a:lnTo>
                  <a:lnTo>
                    <a:pt x="36" y="24"/>
                  </a:lnTo>
                  <a:lnTo>
                    <a:pt x="42" y="30"/>
                  </a:lnTo>
                  <a:lnTo>
                    <a:pt x="42" y="36"/>
                  </a:lnTo>
                  <a:lnTo>
                    <a:pt x="42" y="42"/>
                  </a:lnTo>
                  <a:lnTo>
                    <a:pt x="48" y="48"/>
                  </a:lnTo>
                  <a:lnTo>
                    <a:pt x="48" y="54"/>
                  </a:lnTo>
                  <a:lnTo>
                    <a:pt x="48" y="48"/>
                  </a:lnTo>
                  <a:lnTo>
                    <a:pt x="42" y="48"/>
                  </a:lnTo>
                  <a:lnTo>
                    <a:pt x="36" y="48"/>
                  </a:lnTo>
                  <a:lnTo>
                    <a:pt x="3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51" name="Freeform 1679"/>
            <p:cNvSpPr>
              <a:spLocks/>
            </p:cNvSpPr>
            <p:nvPr/>
          </p:nvSpPr>
          <p:spPr bwMode="auto">
            <a:xfrm>
              <a:off x="4248" y="1992"/>
              <a:ext cx="42" cy="42"/>
            </a:xfrm>
            <a:custGeom>
              <a:avLst/>
              <a:gdLst>
                <a:gd name="T0" fmla="*/ 24 w 42"/>
                <a:gd name="T1" fmla="*/ 36 h 42"/>
                <a:gd name="T2" fmla="*/ 18 w 42"/>
                <a:gd name="T3" fmla="*/ 36 h 42"/>
                <a:gd name="T4" fmla="*/ 18 w 42"/>
                <a:gd name="T5" fmla="*/ 30 h 42"/>
                <a:gd name="T6" fmla="*/ 12 w 42"/>
                <a:gd name="T7" fmla="*/ 30 h 42"/>
                <a:gd name="T8" fmla="*/ 6 w 42"/>
                <a:gd name="T9" fmla="*/ 30 h 42"/>
                <a:gd name="T10" fmla="*/ 0 w 42"/>
                <a:gd name="T11" fmla="*/ 18 h 42"/>
                <a:gd name="T12" fmla="*/ 6 w 42"/>
                <a:gd name="T13" fmla="*/ 18 h 42"/>
                <a:gd name="T14" fmla="*/ 6 w 42"/>
                <a:gd name="T15" fmla="*/ 12 h 42"/>
                <a:gd name="T16" fmla="*/ 12 w 42"/>
                <a:gd name="T17" fmla="*/ 12 h 42"/>
                <a:gd name="T18" fmla="*/ 12 w 42"/>
                <a:gd name="T19" fmla="*/ 6 h 42"/>
                <a:gd name="T20" fmla="*/ 18 w 42"/>
                <a:gd name="T21" fmla="*/ 6 h 42"/>
                <a:gd name="T22" fmla="*/ 18 w 42"/>
                <a:gd name="T23" fmla="*/ 0 h 42"/>
                <a:gd name="T24" fmla="*/ 24 w 42"/>
                <a:gd name="T25" fmla="*/ 0 h 42"/>
                <a:gd name="T26" fmla="*/ 30 w 42"/>
                <a:gd name="T27" fmla="*/ 6 h 42"/>
                <a:gd name="T28" fmla="*/ 36 w 42"/>
                <a:gd name="T29" fmla="*/ 0 h 42"/>
                <a:gd name="T30" fmla="*/ 36 w 42"/>
                <a:gd name="T31" fmla="*/ 6 h 42"/>
                <a:gd name="T32" fmla="*/ 42 w 42"/>
                <a:gd name="T33" fmla="*/ 6 h 42"/>
                <a:gd name="T34" fmla="*/ 42 w 42"/>
                <a:gd name="T35" fmla="*/ 24 h 42"/>
                <a:gd name="T36" fmla="*/ 30 w 42"/>
                <a:gd name="T37" fmla="*/ 36 h 42"/>
                <a:gd name="T38" fmla="*/ 30 w 42"/>
                <a:gd name="T39" fmla="*/ 42 h 42"/>
                <a:gd name="T40" fmla="*/ 24 w 42"/>
                <a:gd name="T4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24" y="36"/>
                  </a:moveTo>
                  <a:lnTo>
                    <a:pt x="18" y="36"/>
                  </a:lnTo>
                  <a:lnTo>
                    <a:pt x="18" y="30"/>
                  </a:lnTo>
                  <a:lnTo>
                    <a:pt x="12" y="30"/>
                  </a:lnTo>
                  <a:lnTo>
                    <a:pt x="6" y="30"/>
                  </a:lnTo>
                  <a:lnTo>
                    <a:pt x="0" y="18"/>
                  </a:lnTo>
                  <a:lnTo>
                    <a:pt x="6" y="18"/>
                  </a:lnTo>
                  <a:lnTo>
                    <a:pt x="6" y="12"/>
                  </a:lnTo>
                  <a:lnTo>
                    <a:pt x="12" y="12"/>
                  </a:lnTo>
                  <a:lnTo>
                    <a:pt x="12" y="6"/>
                  </a:lnTo>
                  <a:lnTo>
                    <a:pt x="18" y="6"/>
                  </a:lnTo>
                  <a:lnTo>
                    <a:pt x="18" y="0"/>
                  </a:lnTo>
                  <a:lnTo>
                    <a:pt x="24" y="0"/>
                  </a:lnTo>
                  <a:lnTo>
                    <a:pt x="30" y="6"/>
                  </a:lnTo>
                  <a:lnTo>
                    <a:pt x="36" y="0"/>
                  </a:lnTo>
                  <a:lnTo>
                    <a:pt x="36" y="6"/>
                  </a:lnTo>
                  <a:lnTo>
                    <a:pt x="42" y="6"/>
                  </a:lnTo>
                  <a:lnTo>
                    <a:pt x="42" y="24"/>
                  </a:lnTo>
                  <a:lnTo>
                    <a:pt x="30" y="36"/>
                  </a:lnTo>
                  <a:lnTo>
                    <a:pt x="30" y="42"/>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52" name="Freeform 1680"/>
            <p:cNvSpPr>
              <a:spLocks/>
            </p:cNvSpPr>
            <p:nvPr/>
          </p:nvSpPr>
          <p:spPr bwMode="auto">
            <a:xfrm>
              <a:off x="3846" y="2058"/>
              <a:ext cx="42" cy="36"/>
            </a:xfrm>
            <a:custGeom>
              <a:avLst/>
              <a:gdLst>
                <a:gd name="T0" fmla="*/ 24 w 42"/>
                <a:gd name="T1" fmla="*/ 30 h 36"/>
                <a:gd name="T2" fmla="*/ 12 w 42"/>
                <a:gd name="T3" fmla="*/ 30 h 36"/>
                <a:gd name="T4" fmla="*/ 6 w 42"/>
                <a:gd name="T5" fmla="*/ 30 h 36"/>
                <a:gd name="T6" fmla="*/ 0 w 42"/>
                <a:gd name="T7" fmla="*/ 36 h 36"/>
                <a:gd name="T8" fmla="*/ 0 w 42"/>
                <a:gd name="T9" fmla="*/ 30 h 36"/>
                <a:gd name="T10" fmla="*/ 6 w 42"/>
                <a:gd name="T11" fmla="*/ 30 h 36"/>
                <a:gd name="T12" fmla="*/ 6 w 42"/>
                <a:gd name="T13" fmla="*/ 24 h 36"/>
                <a:gd name="T14" fmla="*/ 6 w 42"/>
                <a:gd name="T15" fmla="*/ 18 h 36"/>
                <a:gd name="T16" fmla="*/ 6 w 42"/>
                <a:gd name="T17" fmla="*/ 12 h 36"/>
                <a:gd name="T18" fmla="*/ 12 w 42"/>
                <a:gd name="T19" fmla="*/ 12 h 36"/>
                <a:gd name="T20" fmla="*/ 18 w 42"/>
                <a:gd name="T21" fmla="*/ 6 h 36"/>
                <a:gd name="T22" fmla="*/ 18 w 42"/>
                <a:gd name="T23" fmla="*/ 0 h 36"/>
                <a:gd name="T24" fmla="*/ 24 w 42"/>
                <a:gd name="T25" fmla="*/ 0 h 36"/>
                <a:gd name="T26" fmla="*/ 30 w 42"/>
                <a:gd name="T27" fmla="*/ 0 h 36"/>
                <a:gd name="T28" fmla="*/ 30 w 42"/>
                <a:gd name="T29" fmla="*/ 6 h 36"/>
                <a:gd name="T30" fmla="*/ 36 w 42"/>
                <a:gd name="T31" fmla="*/ 0 h 36"/>
                <a:gd name="T32" fmla="*/ 42 w 42"/>
                <a:gd name="T33" fmla="*/ 6 h 36"/>
                <a:gd name="T34" fmla="*/ 30 w 42"/>
                <a:gd name="T35" fmla="*/ 18 h 36"/>
                <a:gd name="T36" fmla="*/ 30 w 42"/>
                <a:gd name="T37" fmla="*/ 24 h 36"/>
                <a:gd name="T38" fmla="*/ 24 w 42"/>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24" y="30"/>
                  </a:moveTo>
                  <a:lnTo>
                    <a:pt x="12" y="30"/>
                  </a:lnTo>
                  <a:lnTo>
                    <a:pt x="6" y="30"/>
                  </a:lnTo>
                  <a:lnTo>
                    <a:pt x="0" y="36"/>
                  </a:lnTo>
                  <a:lnTo>
                    <a:pt x="0" y="30"/>
                  </a:lnTo>
                  <a:lnTo>
                    <a:pt x="6" y="30"/>
                  </a:lnTo>
                  <a:lnTo>
                    <a:pt x="6" y="24"/>
                  </a:lnTo>
                  <a:lnTo>
                    <a:pt x="6" y="18"/>
                  </a:lnTo>
                  <a:lnTo>
                    <a:pt x="6" y="12"/>
                  </a:lnTo>
                  <a:lnTo>
                    <a:pt x="12" y="12"/>
                  </a:lnTo>
                  <a:lnTo>
                    <a:pt x="18" y="6"/>
                  </a:lnTo>
                  <a:lnTo>
                    <a:pt x="18" y="0"/>
                  </a:lnTo>
                  <a:lnTo>
                    <a:pt x="24" y="0"/>
                  </a:lnTo>
                  <a:lnTo>
                    <a:pt x="30" y="0"/>
                  </a:lnTo>
                  <a:lnTo>
                    <a:pt x="30" y="6"/>
                  </a:lnTo>
                  <a:lnTo>
                    <a:pt x="36" y="0"/>
                  </a:lnTo>
                  <a:lnTo>
                    <a:pt x="42" y="6"/>
                  </a:lnTo>
                  <a:lnTo>
                    <a:pt x="30" y="18"/>
                  </a:lnTo>
                  <a:lnTo>
                    <a:pt x="30" y="24"/>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53" name="Freeform 1681"/>
            <p:cNvSpPr>
              <a:spLocks/>
            </p:cNvSpPr>
            <p:nvPr/>
          </p:nvSpPr>
          <p:spPr bwMode="auto">
            <a:xfrm>
              <a:off x="3324" y="2118"/>
              <a:ext cx="36" cy="36"/>
            </a:xfrm>
            <a:custGeom>
              <a:avLst/>
              <a:gdLst>
                <a:gd name="T0" fmla="*/ 6 w 36"/>
                <a:gd name="T1" fmla="*/ 36 h 36"/>
                <a:gd name="T2" fmla="*/ 6 w 36"/>
                <a:gd name="T3" fmla="*/ 30 h 36"/>
                <a:gd name="T4" fmla="*/ 6 w 36"/>
                <a:gd name="T5" fmla="*/ 24 h 36"/>
                <a:gd name="T6" fmla="*/ 0 w 36"/>
                <a:gd name="T7" fmla="*/ 24 h 36"/>
                <a:gd name="T8" fmla="*/ 0 w 36"/>
                <a:gd name="T9" fmla="*/ 18 h 36"/>
                <a:gd name="T10" fmla="*/ 0 w 36"/>
                <a:gd name="T11" fmla="*/ 12 h 36"/>
                <a:gd name="T12" fmla="*/ 6 w 36"/>
                <a:gd name="T13" fmla="*/ 12 h 36"/>
                <a:gd name="T14" fmla="*/ 6 w 36"/>
                <a:gd name="T15" fmla="*/ 6 h 36"/>
                <a:gd name="T16" fmla="*/ 12 w 36"/>
                <a:gd name="T17" fmla="*/ 6 h 36"/>
                <a:gd name="T18" fmla="*/ 12 w 36"/>
                <a:gd name="T19" fmla="*/ 0 h 36"/>
                <a:gd name="T20" fmla="*/ 18 w 36"/>
                <a:gd name="T21" fmla="*/ 0 h 36"/>
                <a:gd name="T22" fmla="*/ 24 w 36"/>
                <a:gd name="T23" fmla="*/ 0 h 36"/>
                <a:gd name="T24" fmla="*/ 24 w 36"/>
                <a:gd name="T25" fmla="*/ 6 h 36"/>
                <a:gd name="T26" fmla="*/ 30 w 36"/>
                <a:gd name="T27" fmla="*/ 6 h 36"/>
                <a:gd name="T28" fmla="*/ 30 w 36"/>
                <a:gd name="T29" fmla="*/ 12 h 36"/>
                <a:gd name="T30" fmla="*/ 30 w 36"/>
                <a:gd name="T31" fmla="*/ 18 h 36"/>
                <a:gd name="T32" fmla="*/ 36 w 36"/>
                <a:gd name="T33" fmla="*/ 18 h 36"/>
                <a:gd name="T34" fmla="*/ 36 w 36"/>
                <a:gd name="T35" fmla="*/ 24 h 36"/>
                <a:gd name="T36" fmla="*/ 30 w 36"/>
                <a:gd name="T37" fmla="*/ 24 h 36"/>
                <a:gd name="T38" fmla="*/ 30 w 36"/>
                <a:gd name="T39" fmla="*/ 30 h 36"/>
                <a:gd name="T40" fmla="*/ 24 w 36"/>
                <a:gd name="T41" fmla="*/ 30 h 36"/>
                <a:gd name="T42" fmla="*/ 24 w 36"/>
                <a:gd name="T43" fmla="*/ 36 h 36"/>
                <a:gd name="T44" fmla="*/ 18 w 36"/>
                <a:gd name="T45" fmla="*/ 36 h 36"/>
                <a:gd name="T46" fmla="*/ 6 w 36"/>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6">
                  <a:moveTo>
                    <a:pt x="6" y="36"/>
                  </a:moveTo>
                  <a:lnTo>
                    <a:pt x="6" y="30"/>
                  </a:lnTo>
                  <a:lnTo>
                    <a:pt x="6" y="24"/>
                  </a:lnTo>
                  <a:lnTo>
                    <a:pt x="0" y="24"/>
                  </a:lnTo>
                  <a:lnTo>
                    <a:pt x="0" y="18"/>
                  </a:lnTo>
                  <a:lnTo>
                    <a:pt x="0" y="12"/>
                  </a:lnTo>
                  <a:lnTo>
                    <a:pt x="6" y="12"/>
                  </a:lnTo>
                  <a:lnTo>
                    <a:pt x="6" y="6"/>
                  </a:lnTo>
                  <a:lnTo>
                    <a:pt x="12" y="6"/>
                  </a:lnTo>
                  <a:lnTo>
                    <a:pt x="12" y="0"/>
                  </a:lnTo>
                  <a:lnTo>
                    <a:pt x="18" y="0"/>
                  </a:lnTo>
                  <a:lnTo>
                    <a:pt x="24" y="0"/>
                  </a:lnTo>
                  <a:lnTo>
                    <a:pt x="24" y="6"/>
                  </a:lnTo>
                  <a:lnTo>
                    <a:pt x="30" y="6"/>
                  </a:lnTo>
                  <a:lnTo>
                    <a:pt x="30" y="12"/>
                  </a:lnTo>
                  <a:lnTo>
                    <a:pt x="30" y="18"/>
                  </a:lnTo>
                  <a:lnTo>
                    <a:pt x="36" y="18"/>
                  </a:lnTo>
                  <a:lnTo>
                    <a:pt x="36" y="24"/>
                  </a:lnTo>
                  <a:lnTo>
                    <a:pt x="30" y="24"/>
                  </a:lnTo>
                  <a:lnTo>
                    <a:pt x="30" y="30"/>
                  </a:lnTo>
                  <a:lnTo>
                    <a:pt x="24" y="30"/>
                  </a:lnTo>
                  <a:lnTo>
                    <a:pt x="24" y="36"/>
                  </a:lnTo>
                  <a:lnTo>
                    <a:pt x="18"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54" name="Freeform 1682"/>
            <p:cNvSpPr>
              <a:spLocks/>
            </p:cNvSpPr>
            <p:nvPr/>
          </p:nvSpPr>
          <p:spPr bwMode="auto">
            <a:xfrm>
              <a:off x="4176" y="2010"/>
              <a:ext cx="36" cy="54"/>
            </a:xfrm>
            <a:custGeom>
              <a:avLst/>
              <a:gdLst>
                <a:gd name="T0" fmla="*/ 30 w 36"/>
                <a:gd name="T1" fmla="*/ 30 h 54"/>
                <a:gd name="T2" fmla="*/ 24 w 36"/>
                <a:gd name="T3" fmla="*/ 54 h 54"/>
                <a:gd name="T4" fmla="*/ 18 w 36"/>
                <a:gd name="T5" fmla="*/ 48 h 54"/>
                <a:gd name="T6" fmla="*/ 24 w 36"/>
                <a:gd name="T7" fmla="*/ 48 h 54"/>
                <a:gd name="T8" fmla="*/ 18 w 36"/>
                <a:gd name="T9" fmla="*/ 42 h 54"/>
                <a:gd name="T10" fmla="*/ 18 w 36"/>
                <a:gd name="T11" fmla="*/ 36 h 54"/>
                <a:gd name="T12" fmla="*/ 12 w 36"/>
                <a:gd name="T13" fmla="*/ 36 h 54"/>
                <a:gd name="T14" fmla="*/ 12 w 36"/>
                <a:gd name="T15" fmla="*/ 30 h 54"/>
                <a:gd name="T16" fmla="*/ 12 w 36"/>
                <a:gd name="T17" fmla="*/ 24 h 54"/>
                <a:gd name="T18" fmla="*/ 12 w 36"/>
                <a:gd name="T19" fmla="*/ 30 h 54"/>
                <a:gd name="T20" fmla="*/ 6 w 36"/>
                <a:gd name="T21" fmla="*/ 30 h 54"/>
                <a:gd name="T22" fmla="*/ 0 w 36"/>
                <a:gd name="T23" fmla="*/ 30 h 54"/>
                <a:gd name="T24" fmla="*/ 0 w 36"/>
                <a:gd name="T25" fmla="*/ 24 h 54"/>
                <a:gd name="T26" fmla="*/ 0 w 36"/>
                <a:gd name="T27" fmla="*/ 6 h 54"/>
                <a:gd name="T28" fmla="*/ 6 w 36"/>
                <a:gd name="T29" fmla="*/ 6 h 54"/>
                <a:gd name="T30" fmla="*/ 12 w 36"/>
                <a:gd name="T31" fmla="*/ 0 h 54"/>
                <a:gd name="T32" fmla="*/ 12 w 36"/>
                <a:gd name="T33" fmla="*/ 6 h 54"/>
                <a:gd name="T34" fmla="*/ 18 w 36"/>
                <a:gd name="T35" fmla="*/ 6 h 54"/>
                <a:gd name="T36" fmla="*/ 24 w 36"/>
                <a:gd name="T37" fmla="*/ 12 h 54"/>
                <a:gd name="T38" fmla="*/ 24 w 36"/>
                <a:gd name="T39" fmla="*/ 6 h 54"/>
                <a:gd name="T40" fmla="*/ 30 w 36"/>
                <a:gd name="T41" fmla="*/ 12 h 54"/>
                <a:gd name="T42" fmla="*/ 36 w 36"/>
                <a:gd name="T43" fmla="*/ 12 h 54"/>
                <a:gd name="T44" fmla="*/ 30 w 36"/>
                <a:gd name="T45"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30"/>
                  </a:moveTo>
                  <a:lnTo>
                    <a:pt x="24" y="54"/>
                  </a:lnTo>
                  <a:lnTo>
                    <a:pt x="18" y="48"/>
                  </a:lnTo>
                  <a:lnTo>
                    <a:pt x="24" y="48"/>
                  </a:lnTo>
                  <a:lnTo>
                    <a:pt x="18" y="42"/>
                  </a:lnTo>
                  <a:lnTo>
                    <a:pt x="18" y="36"/>
                  </a:lnTo>
                  <a:lnTo>
                    <a:pt x="12" y="36"/>
                  </a:lnTo>
                  <a:lnTo>
                    <a:pt x="12" y="30"/>
                  </a:lnTo>
                  <a:lnTo>
                    <a:pt x="12" y="24"/>
                  </a:lnTo>
                  <a:lnTo>
                    <a:pt x="12" y="30"/>
                  </a:lnTo>
                  <a:lnTo>
                    <a:pt x="6" y="30"/>
                  </a:lnTo>
                  <a:lnTo>
                    <a:pt x="0" y="30"/>
                  </a:lnTo>
                  <a:lnTo>
                    <a:pt x="0" y="24"/>
                  </a:lnTo>
                  <a:lnTo>
                    <a:pt x="0" y="6"/>
                  </a:lnTo>
                  <a:lnTo>
                    <a:pt x="6" y="6"/>
                  </a:lnTo>
                  <a:lnTo>
                    <a:pt x="12" y="0"/>
                  </a:lnTo>
                  <a:lnTo>
                    <a:pt x="12" y="6"/>
                  </a:lnTo>
                  <a:lnTo>
                    <a:pt x="18" y="6"/>
                  </a:lnTo>
                  <a:lnTo>
                    <a:pt x="24" y="12"/>
                  </a:lnTo>
                  <a:lnTo>
                    <a:pt x="24" y="6"/>
                  </a:lnTo>
                  <a:lnTo>
                    <a:pt x="30" y="12"/>
                  </a:lnTo>
                  <a:lnTo>
                    <a:pt x="36" y="12"/>
                  </a:lnTo>
                  <a:lnTo>
                    <a:pt x="3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55" name="Freeform 1683"/>
            <p:cNvSpPr>
              <a:spLocks/>
            </p:cNvSpPr>
            <p:nvPr/>
          </p:nvSpPr>
          <p:spPr bwMode="auto">
            <a:xfrm>
              <a:off x="4308" y="1986"/>
              <a:ext cx="36" cy="30"/>
            </a:xfrm>
            <a:custGeom>
              <a:avLst/>
              <a:gdLst>
                <a:gd name="T0" fmla="*/ 18 w 36"/>
                <a:gd name="T1" fmla="*/ 30 h 30"/>
                <a:gd name="T2" fmla="*/ 18 w 36"/>
                <a:gd name="T3" fmla="*/ 24 h 30"/>
                <a:gd name="T4" fmla="*/ 18 w 36"/>
                <a:gd name="T5" fmla="*/ 18 h 30"/>
                <a:gd name="T6" fmla="*/ 12 w 36"/>
                <a:gd name="T7" fmla="*/ 18 h 30"/>
                <a:gd name="T8" fmla="*/ 6 w 36"/>
                <a:gd name="T9" fmla="*/ 18 h 30"/>
                <a:gd name="T10" fmla="*/ 0 w 36"/>
                <a:gd name="T11" fmla="*/ 18 h 30"/>
                <a:gd name="T12" fmla="*/ 0 w 36"/>
                <a:gd name="T13" fmla="*/ 12 h 30"/>
                <a:gd name="T14" fmla="*/ 6 w 36"/>
                <a:gd name="T15" fmla="*/ 6 h 30"/>
                <a:gd name="T16" fmla="*/ 12 w 36"/>
                <a:gd name="T17" fmla="*/ 0 h 30"/>
                <a:gd name="T18" fmla="*/ 18 w 36"/>
                <a:gd name="T19" fmla="*/ 0 h 30"/>
                <a:gd name="T20" fmla="*/ 24 w 36"/>
                <a:gd name="T21" fmla="*/ 0 h 30"/>
                <a:gd name="T22" fmla="*/ 30 w 36"/>
                <a:gd name="T23" fmla="*/ 6 h 30"/>
                <a:gd name="T24" fmla="*/ 36 w 36"/>
                <a:gd name="T25" fmla="*/ 0 h 30"/>
                <a:gd name="T26" fmla="*/ 36 w 36"/>
                <a:gd name="T27" fmla="*/ 6 h 30"/>
                <a:gd name="T28" fmla="*/ 36 w 36"/>
                <a:gd name="T29" fmla="*/ 12 h 30"/>
                <a:gd name="T30" fmla="*/ 24 w 36"/>
                <a:gd name="T31" fmla="*/ 24 h 30"/>
                <a:gd name="T32" fmla="*/ 18 w 36"/>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0">
                  <a:moveTo>
                    <a:pt x="18" y="30"/>
                  </a:moveTo>
                  <a:lnTo>
                    <a:pt x="18" y="24"/>
                  </a:lnTo>
                  <a:lnTo>
                    <a:pt x="18" y="18"/>
                  </a:lnTo>
                  <a:lnTo>
                    <a:pt x="12" y="18"/>
                  </a:lnTo>
                  <a:lnTo>
                    <a:pt x="6" y="18"/>
                  </a:lnTo>
                  <a:lnTo>
                    <a:pt x="0" y="18"/>
                  </a:lnTo>
                  <a:lnTo>
                    <a:pt x="0" y="12"/>
                  </a:lnTo>
                  <a:lnTo>
                    <a:pt x="6" y="6"/>
                  </a:lnTo>
                  <a:lnTo>
                    <a:pt x="12" y="0"/>
                  </a:lnTo>
                  <a:lnTo>
                    <a:pt x="18" y="0"/>
                  </a:lnTo>
                  <a:lnTo>
                    <a:pt x="24" y="0"/>
                  </a:lnTo>
                  <a:lnTo>
                    <a:pt x="30" y="6"/>
                  </a:lnTo>
                  <a:lnTo>
                    <a:pt x="36" y="0"/>
                  </a:lnTo>
                  <a:lnTo>
                    <a:pt x="36" y="6"/>
                  </a:lnTo>
                  <a:lnTo>
                    <a:pt x="36" y="12"/>
                  </a:lnTo>
                  <a:lnTo>
                    <a:pt x="24" y="24"/>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56" name="Freeform 1684"/>
            <p:cNvSpPr>
              <a:spLocks/>
            </p:cNvSpPr>
            <p:nvPr/>
          </p:nvSpPr>
          <p:spPr bwMode="auto">
            <a:xfrm>
              <a:off x="4014" y="2034"/>
              <a:ext cx="36" cy="42"/>
            </a:xfrm>
            <a:custGeom>
              <a:avLst/>
              <a:gdLst>
                <a:gd name="T0" fmla="*/ 30 w 36"/>
                <a:gd name="T1" fmla="*/ 36 h 42"/>
                <a:gd name="T2" fmla="*/ 24 w 36"/>
                <a:gd name="T3" fmla="*/ 36 h 42"/>
                <a:gd name="T4" fmla="*/ 24 w 36"/>
                <a:gd name="T5" fmla="*/ 42 h 42"/>
                <a:gd name="T6" fmla="*/ 6 w 36"/>
                <a:gd name="T7" fmla="*/ 24 h 42"/>
                <a:gd name="T8" fmla="*/ 0 w 36"/>
                <a:gd name="T9" fmla="*/ 18 h 42"/>
                <a:gd name="T10" fmla="*/ 6 w 36"/>
                <a:gd name="T11" fmla="*/ 18 h 42"/>
                <a:gd name="T12" fmla="*/ 6 w 36"/>
                <a:gd name="T13" fmla="*/ 12 h 42"/>
                <a:gd name="T14" fmla="*/ 12 w 36"/>
                <a:gd name="T15" fmla="*/ 12 h 42"/>
                <a:gd name="T16" fmla="*/ 18 w 36"/>
                <a:gd name="T17" fmla="*/ 6 h 42"/>
                <a:gd name="T18" fmla="*/ 24 w 36"/>
                <a:gd name="T19" fmla="*/ 0 h 42"/>
                <a:gd name="T20" fmla="*/ 24 w 36"/>
                <a:gd name="T21" fmla="*/ 6 h 42"/>
                <a:gd name="T22" fmla="*/ 30 w 36"/>
                <a:gd name="T23" fmla="*/ 6 h 42"/>
                <a:gd name="T24" fmla="*/ 30 w 36"/>
                <a:gd name="T25" fmla="*/ 12 h 42"/>
                <a:gd name="T26" fmla="*/ 30 w 36"/>
                <a:gd name="T27" fmla="*/ 18 h 42"/>
                <a:gd name="T28" fmla="*/ 36 w 36"/>
                <a:gd name="T29" fmla="*/ 18 h 42"/>
                <a:gd name="T30" fmla="*/ 30 w 36"/>
                <a:gd name="T31" fmla="*/ 18 h 42"/>
                <a:gd name="T32" fmla="*/ 30 w 36"/>
                <a:gd name="T33" fmla="*/ 24 h 42"/>
                <a:gd name="T34" fmla="*/ 36 w 36"/>
                <a:gd name="T35" fmla="*/ 24 h 42"/>
                <a:gd name="T36" fmla="*/ 36 w 36"/>
                <a:gd name="T37" fmla="*/ 30 h 42"/>
                <a:gd name="T38" fmla="*/ 30 w 36"/>
                <a:gd name="T3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2">
                  <a:moveTo>
                    <a:pt x="30" y="36"/>
                  </a:moveTo>
                  <a:lnTo>
                    <a:pt x="24" y="36"/>
                  </a:lnTo>
                  <a:lnTo>
                    <a:pt x="24" y="42"/>
                  </a:lnTo>
                  <a:lnTo>
                    <a:pt x="6" y="24"/>
                  </a:lnTo>
                  <a:lnTo>
                    <a:pt x="0" y="18"/>
                  </a:lnTo>
                  <a:lnTo>
                    <a:pt x="6" y="18"/>
                  </a:lnTo>
                  <a:lnTo>
                    <a:pt x="6" y="12"/>
                  </a:lnTo>
                  <a:lnTo>
                    <a:pt x="12" y="12"/>
                  </a:lnTo>
                  <a:lnTo>
                    <a:pt x="18" y="6"/>
                  </a:lnTo>
                  <a:lnTo>
                    <a:pt x="24" y="0"/>
                  </a:lnTo>
                  <a:lnTo>
                    <a:pt x="24" y="6"/>
                  </a:lnTo>
                  <a:lnTo>
                    <a:pt x="30" y="6"/>
                  </a:lnTo>
                  <a:lnTo>
                    <a:pt x="30" y="12"/>
                  </a:lnTo>
                  <a:lnTo>
                    <a:pt x="30" y="18"/>
                  </a:lnTo>
                  <a:lnTo>
                    <a:pt x="36" y="18"/>
                  </a:lnTo>
                  <a:lnTo>
                    <a:pt x="30" y="18"/>
                  </a:lnTo>
                  <a:lnTo>
                    <a:pt x="30" y="24"/>
                  </a:lnTo>
                  <a:lnTo>
                    <a:pt x="36" y="24"/>
                  </a:lnTo>
                  <a:lnTo>
                    <a:pt x="36" y="3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57" name="Freeform 1685"/>
            <p:cNvSpPr>
              <a:spLocks/>
            </p:cNvSpPr>
            <p:nvPr/>
          </p:nvSpPr>
          <p:spPr bwMode="auto">
            <a:xfrm>
              <a:off x="4350" y="1980"/>
              <a:ext cx="18" cy="24"/>
            </a:xfrm>
            <a:custGeom>
              <a:avLst/>
              <a:gdLst>
                <a:gd name="T0" fmla="*/ 18 w 18"/>
                <a:gd name="T1" fmla="*/ 18 h 24"/>
                <a:gd name="T2" fmla="*/ 18 w 18"/>
                <a:gd name="T3" fmla="*/ 24 h 24"/>
                <a:gd name="T4" fmla="*/ 6 w 18"/>
                <a:gd name="T5" fmla="*/ 18 h 24"/>
                <a:gd name="T6" fmla="*/ 6 w 18"/>
                <a:gd name="T7" fmla="*/ 12 h 24"/>
                <a:gd name="T8" fmla="*/ 0 w 18"/>
                <a:gd name="T9" fmla="*/ 12 h 24"/>
                <a:gd name="T10" fmla="*/ 0 w 18"/>
                <a:gd name="T11" fmla="*/ 6 h 24"/>
                <a:gd name="T12" fmla="*/ 0 w 18"/>
                <a:gd name="T13" fmla="*/ 0 h 24"/>
                <a:gd name="T14" fmla="*/ 12 w 18"/>
                <a:gd name="T15" fmla="*/ 12 h 24"/>
                <a:gd name="T16" fmla="*/ 12 w 18"/>
                <a:gd name="T17" fmla="*/ 18 h 24"/>
                <a:gd name="T18" fmla="*/ 18 w 18"/>
                <a:gd name="T1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18" y="18"/>
                  </a:moveTo>
                  <a:lnTo>
                    <a:pt x="18" y="24"/>
                  </a:lnTo>
                  <a:lnTo>
                    <a:pt x="6" y="18"/>
                  </a:lnTo>
                  <a:lnTo>
                    <a:pt x="6" y="12"/>
                  </a:lnTo>
                  <a:lnTo>
                    <a:pt x="0" y="12"/>
                  </a:lnTo>
                  <a:lnTo>
                    <a:pt x="0" y="6"/>
                  </a:lnTo>
                  <a:lnTo>
                    <a:pt x="0" y="0"/>
                  </a:lnTo>
                  <a:lnTo>
                    <a:pt x="12" y="12"/>
                  </a:lnTo>
                  <a:lnTo>
                    <a:pt x="12" y="18"/>
                  </a:lnTo>
                  <a:lnTo>
                    <a:pt x="1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58" name="Freeform 1686"/>
            <p:cNvSpPr>
              <a:spLocks/>
            </p:cNvSpPr>
            <p:nvPr/>
          </p:nvSpPr>
          <p:spPr bwMode="auto">
            <a:xfrm>
              <a:off x="4074" y="2028"/>
              <a:ext cx="48" cy="48"/>
            </a:xfrm>
            <a:custGeom>
              <a:avLst/>
              <a:gdLst>
                <a:gd name="T0" fmla="*/ 48 w 48"/>
                <a:gd name="T1" fmla="*/ 36 h 48"/>
                <a:gd name="T2" fmla="*/ 36 w 48"/>
                <a:gd name="T3" fmla="*/ 42 h 48"/>
                <a:gd name="T4" fmla="*/ 18 w 48"/>
                <a:gd name="T5" fmla="*/ 42 h 48"/>
                <a:gd name="T6" fmla="*/ 18 w 48"/>
                <a:gd name="T7" fmla="*/ 48 h 48"/>
                <a:gd name="T8" fmla="*/ 12 w 48"/>
                <a:gd name="T9" fmla="*/ 42 h 48"/>
                <a:gd name="T10" fmla="*/ 6 w 48"/>
                <a:gd name="T11" fmla="*/ 42 h 48"/>
                <a:gd name="T12" fmla="*/ 0 w 48"/>
                <a:gd name="T13" fmla="*/ 42 h 48"/>
                <a:gd name="T14" fmla="*/ 0 w 48"/>
                <a:gd name="T15" fmla="*/ 36 h 48"/>
                <a:gd name="T16" fmla="*/ 6 w 48"/>
                <a:gd name="T17" fmla="*/ 30 h 48"/>
                <a:gd name="T18" fmla="*/ 6 w 48"/>
                <a:gd name="T19" fmla="*/ 24 h 48"/>
                <a:gd name="T20" fmla="*/ 6 w 48"/>
                <a:gd name="T21" fmla="*/ 18 h 48"/>
                <a:gd name="T22" fmla="*/ 6 w 48"/>
                <a:gd name="T23" fmla="*/ 12 h 48"/>
                <a:gd name="T24" fmla="*/ 12 w 48"/>
                <a:gd name="T25" fmla="*/ 6 h 48"/>
                <a:gd name="T26" fmla="*/ 12 w 48"/>
                <a:gd name="T27" fmla="*/ 12 h 48"/>
                <a:gd name="T28" fmla="*/ 18 w 48"/>
                <a:gd name="T29" fmla="*/ 12 h 48"/>
                <a:gd name="T30" fmla="*/ 18 w 48"/>
                <a:gd name="T31" fmla="*/ 6 h 48"/>
                <a:gd name="T32" fmla="*/ 24 w 48"/>
                <a:gd name="T33" fmla="*/ 0 h 48"/>
                <a:gd name="T34" fmla="*/ 30 w 48"/>
                <a:gd name="T35" fmla="*/ 0 h 48"/>
                <a:gd name="T36" fmla="*/ 36 w 48"/>
                <a:gd name="T37" fmla="*/ 0 h 48"/>
                <a:gd name="T38" fmla="*/ 36 w 48"/>
                <a:gd name="T39" fmla="*/ 6 h 48"/>
                <a:gd name="T40" fmla="*/ 42 w 48"/>
                <a:gd name="T41" fmla="*/ 6 h 48"/>
                <a:gd name="T42" fmla="*/ 42 w 48"/>
                <a:gd name="T43" fmla="*/ 12 h 48"/>
                <a:gd name="T44" fmla="*/ 48 w 48"/>
                <a:gd name="T45" fmla="*/ 12 h 48"/>
                <a:gd name="T46" fmla="*/ 48 w 48"/>
                <a:gd name="T4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8" y="36"/>
                  </a:moveTo>
                  <a:lnTo>
                    <a:pt x="36" y="42"/>
                  </a:lnTo>
                  <a:lnTo>
                    <a:pt x="18" y="42"/>
                  </a:lnTo>
                  <a:lnTo>
                    <a:pt x="18" y="48"/>
                  </a:lnTo>
                  <a:lnTo>
                    <a:pt x="12" y="42"/>
                  </a:lnTo>
                  <a:lnTo>
                    <a:pt x="6" y="42"/>
                  </a:lnTo>
                  <a:lnTo>
                    <a:pt x="0" y="42"/>
                  </a:lnTo>
                  <a:lnTo>
                    <a:pt x="0" y="36"/>
                  </a:lnTo>
                  <a:lnTo>
                    <a:pt x="6" y="30"/>
                  </a:lnTo>
                  <a:lnTo>
                    <a:pt x="6" y="24"/>
                  </a:lnTo>
                  <a:lnTo>
                    <a:pt x="6" y="18"/>
                  </a:lnTo>
                  <a:lnTo>
                    <a:pt x="6" y="12"/>
                  </a:lnTo>
                  <a:lnTo>
                    <a:pt x="12" y="6"/>
                  </a:lnTo>
                  <a:lnTo>
                    <a:pt x="12" y="12"/>
                  </a:lnTo>
                  <a:lnTo>
                    <a:pt x="18" y="12"/>
                  </a:lnTo>
                  <a:lnTo>
                    <a:pt x="18" y="6"/>
                  </a:lnTo>
                  <a:lnTo>
                    <a:pt x="24" y="0"/>
                  </a:lnTo>
                  <a:lnTo>
                    <a:pt x="30" y="0"/>
                  </a:lnTo>
                  <a:lnTo>
                    <a:pt x="36" y="0"/>
                  </a:lnTo>
                  <a:lnTo>
                    <a:pt x="36" y="6"/>
                  </a:lnTo>
                  <a:lnTo>
                    <a:pt x="42" y="6"/>
                  </a:lnTo>
                  <a:lnTo>
                    <a:pt x="42" y="12"/>
                  </a:lnTo>
                  <a:lnTo>
                    <a:pt x="48" y="12"/>
                  </a:lnTo>
                  <a:lnTo>
                    <a:pt x="4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59" name="Freeform 1687"/>
            <p:cNvSpPr>
              <a:spLocks/>
            </p:cNvSpPr>
            <p:nvPr/>
          </p:nvSpPr>
          <p:spPr bwMode="auto">
            <a:xfrm>
              <a:off x="3372" y="2118"/>
              <a:ext cx="30" cy="30"/>
            </a:xfrm>
            <a:custGeom>
              <a:avLst/>
              <a:gdLst>
                <a:gd name="T0" fmla="*/ 6 w 30"/>
                <a:gd name="T1" fmla="*/ 24 h 30"/>
                <a:gd name="T2" fmla="*/ 0 w 30"/>
                <a:gd name="T3" fmla="*/ 24 h 30"/>
                <a:gd name="T4" fmla="*/ 0 w 30"/>
                <a:gd name="T5" fmla="*/ 18 h 30"/>
                <a:gd name="T6" fmla="*/ 0 w 30"/>
                <a:gd name="T7" fmla="*/ 12 h 30"/>
                <a:gd name="T8" fmla="*/ 6 w 30"/>
                <a:gd name="T9" fmla="*/ 12 h 30"/>
                <a:gd name="T10" fmla="*/ 6 w 30"/>
                <a:gd name="T11" fmla="*/ 0 h 30"/>
                <a:gd name="T12" fmla="*/ 12 w 30"/>
                <a:gd name="T13" fmla="*/ 0 h 30"/>
                <a:gd name="T14" fmla="*/ 18 w 30"/>
                <a:gd name="T15" fmla="*/ 0 h 30"/>
                <a:gd name="T16" fmla="*/ 30 w 30"/>
                <a:gd name="T17" fmla="*/ 24 h 30"/>
                <a:gd name="T18" fmla="*/ 18 w 30"/>
                <a:gd name="T19" fmla="*/ 30 h 30"/>
                <a:gd name="T20" fmla="*/ 12 w 30"/>
                <a:gd name="T21" fmla="*/ 24 h 30"/>
                <a:gd name="T22" fmla="*/ 12 w 30"/>
                <a:gd name="T23" fmla="*/ 30 h 30"/>
                <a:gd name="T24" fmla="*/ 12 w 30"/>
                <a:gd name="T25" fmla="*/ 24 h 30"/>
                <a:gd name="T26" fmla="*/ 6 w 30"/>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6" y="24"/>
                  </a:moveTo>
                  <a:lnTo>
                    <a:pt x="0" y="24"/>
                  </a:lnTo>
                  <a:lnTo>
                    <a:pt x="0" y="18"/>
                  </a:lnTo>
                  <a:lnTo>
                    <a:pt x="0" y="12"/>
                  </a:lnTo>
                  <a:lnTo>
                    <a:pt x="6" y="12"/>
                  </a:lnTo>
                  <a:lnTo>
                    <a:pt x="6" y="0"/>
                  </a:lnTo>
                  <a:lnTo>
                    <a:pt x="12" y="0"/>
                  </a:lnTo>
                  <a:lnTo>
                    <a:pt x="18" y="0"/>
                  </a:lnTo>
                  <a:lnTo>
                    <a:pt x="30" y="24"/>
                  </a:lnTo>
                  <a:lnTo>
                    <a:pt x="18" y="30"/>
                  </a:lnTo>
                  <a:lnTo>
                    <a:pt x="12" y="24"/>
                  </a:lnTo>
                  <a:lnTo>
                    <a:pt x="12" y="30"/>
                  </a:lnTo>
                  <a:lnTo>
                    <a:pt x="12" y="24"/>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60" name="Freeform 1688"/>
            <p:cNvSpPr>
              <a:spLocks/>
            </p:cNvSpPr>
            <p:nvPr/>
          </p:nvSpPr>
          <p:spPr bwMode="auto">
            <a:xfrm>
              <a:off x="3390" y="2118"/>
              <a:ext cx="36" cy="24"/>
            </a:xfrm>
            <a:custGeom>
              <a:avLst/>
              <a:gdLst>
                <a:gd name="T0" fmla="*/ 12 w 36"/>
                <a:gd name="T1" fmla="*/ 24 h 24"/>
                <a:gd name="T2" fmla="*/ 0 w 36"/>
                <a:gd name="T3" fmla="*/ 0 h 24"/>
                <a:gd name="T4" fmla="*/ 6 w 36"/>
                <a:gd name="T5" fmla="*/ 0 h 24"/>
                <a:gd name="T6" fmla="*/ 12 w 36"/>
                <a:gd name="T7" fmla="*/ 6 h 24"/>
                <a:gd name="T8" fmla="*/ 18 w 36"/>
                <a:gd name="T9" fmla="*/ 6 h 24"/>
                <a:gd name="T10" fmla="*/ 24 w 36"/>
                <a:gd name="T11" fmla="*/ 6 h 24"/>
                <a:gd name="T12" fmla="*/ 30 w 36"/>
                <a:gd name="T13" fmla="*/ 12 h 24"/>
                <a:gd name="T14" fmla="*/ 36 w 36"/>
                <a:gd name="T15" fmla="*/ 12 h 24"/>
                <a:gd name="T16" fmla="*/ 36 w 36"/>
                <a:gd name="T17" fmla="*/ 24 h 24"/>
                <a:gd name="T18" fmla="*/ 18 w 36"/>
                <a:gd name="T19" fmla="*/ 24 h 24"/>
                <a:gd name="T20" fmla="*/ 12 w 36"/>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12" y="24"/>
                  </a:moveTo>
                  <a:lnTo>
                    <a:pt x="0" y="0"/>
                  </a:lnTo>
                  <a:lnTo>
                    <a:pt x="6" y="0"/>
                  </a:lnTo>
                  <a:lnTo>
                    <a:pt x="12" y="6"/>
                  </a:lnTo>
                  <a:lnTo>
                    <a:pt x="18" y="6"/>
                  </a:lnTo>
                  <a:lnTo>
                    <a:pt x="24" y="6"/>
                  </a:lnTo>
                  <a:lnTo>
                    <a:pt x="30" y="12"/>
                  </a:lnTo>
                  <a:lnTo>
                    <a:pt x="36" y="12"/>
                  </a:lnTo>
                  <a:lnTo>
                    <a:pt x="36" y="24"/>
                  </a:lnTo>
                  <a:lnTo>
                    <a:pt x="18" y="24"/>
                  </a:lnTo>
                  <a:lnTo>
                    <a:pt x="1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61" name="Freeform 1689"/>
            <p:cNvSpPr>
              <a:spLocks/>
            </p:cNvSpPr>
            <p:nvPr/>
          </p:nvSpPr>
          <p:spPr bwMode="auto">
            <a:xfrm>
              <a:off x="3870" y="2064"/>
              <a:ext cx="42" cy="42"/>
            </a:xfrm>
            <a:custGeom>
              <a:avLst/>
              <a:gdLst>
                <a:gd name="T0" fmla="*/ 42 w 42"/>
                <a:gd name="T1" fmla="*/ 18 h 42"/>
                <a:gd name="T2" fmla="*/ 42 w 42"/>
                <a:gd name="T3" fmla="*/ 24 h 42"/>
                <a:gd name="T4" fmla="*/ 42 w 42"/>
                <a:gd name="T5" fmla="*/ 30 h 42"/>
                <a:gd name="T6" fmla="*/ 42 w 42"/>
                <a:gd name="T7" fmla="*/ 24 h 42"/>
                <a:gd name="T8" fmla="*/ 36 w 42"/>
                <a:gd name="T9" fmla="*/ 30 h 42"/>
                <a:gd name="T10" fmla="*/ 18 w 42"/>
                <a:gd name="T11" fmla="*/ 30 h 42"/>
                <a:gd name="T12" fmla="*/ 12 w 42"/>
                <a:gd name="T13" fmla="*/ 36 h 42"/>
                <a:gd name="T14" fmla="*/ 6 w 42"/>
                <a:gd name="T15" fmla="*/ 42 h 42"/>
                <a:gd name="T16" fmla="*/ 0 w 42"/>
                <a:gd name="T17" fmla="*/ 36 h 42"/>
                <a:gd name="T18" fmla="*/ 0 w 42"/>
                <a:gd name="T19" fmla="*/ 30 h 42"/>
                <a:gd name="T20" fmla="*/ 0 w 42"/>
                <a:gd name="T21" fmla="*/ 24 h 42"/>
                <a:gd name="T22" fmla="*/ 6 w 42"/>
                <a:gd name="T23" fmla="*/ 18 h 42"/>
                <a:gd name="T24" fmla="*/ 6 w 42"/>
                <a:gd name="T25" fmla="*/ 12 h 42"/>
                <a:gd name="T26" fmla="*/ 18 w 42"/>
                <a:gd name="T27" fmla="*/ 0 h 42"/>
                <a:gd name="T28" fmla="*/ 18 w 42"/>
                <a:gd name="T29" fmla="*/ 6 h 42"/>
                <a:gd name="T30" fmla="*/ 24 w 42"/>
                <a:gd name="T31" fmla="*/ 12 h 42"/>
                <a:gd name="T32" fmla="*/ 24 w 42"/>
                <a:gd name="T33" fmla="*/ 18 h 42"/>
                <a:gd name="T34" fmla="*/ 30 w 42"/>
                <a:gd name="T35" fmla="*/ 18 h 42"/>
                <a:gd name="T36" fmla="*/ 36 w 42"/>
                <a:gd name="T37" fmla="*/ 18 h 42"/>
                <a:gd name="T38" fmla="*/ 36 w 42"/>
                <a:gd name="T39" fmla="*/ 24 h 42"/>
                <a:gd name="T40" fmla="*/ 42 w 42"/>
                <a:gd name="T4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42" y="18"/>
                  </a:moveTo>
                  <a:lnTo>
                    <a:pt x="42" y="24"/>
                  </a:lnTo>
                  <a:lnTo>
                    <a:pt x="42" y="30"/>
                  </a:lnTo>
                  <a:lnTo>
                    <a:pt x="42" y="24"/>
                  </a:lnTo>
                  <a:lnTo>
                    <a:pt x="36" y="30"/>
                  </a:lnTo>
                  <a:lnTo>
                    <a:pt x="18" y="30"/>
                  </a:lnTo>
                  <a:lnTo>
                    <a:pt x="12" y="36"/>
                  </a:lnTo>
                  <a:lnTo>
                    <a:pt x="6" y="42"/>
                  </a:lnTo>
                  <a:lnTo>
                    <a:pt x="0" y="36"/>
                  </a:lnTo>
                  <a:lnTo>
                    <a:pt x="0" y="30"/>
                  </a:lnTo>
                  <a:lnTo>
                    <a:pt x="0" y="24"/>
                  </a:lnTo>
                  <a:lnTo>
                    <a:pt x="6" y="18"/>
                  </a:lnTo>
                  <a:lnTo>
                    <a:pt x="6" y="12"/>
                  </a:lnTo>
                  <a:lnTo>
                    <a:pt x="18" y="0"/>
                  </a:lnTo>
                  <a:lnTo>
                    <a:pt x="18" y="6"/>
                  </a:lnTo>
                  <a:lnTo>
                    <a:pt x="24" y="12"/>
                  </a:lnTo>
                  <a:lnTo>
                    <a:pt x="24" y="18"/>
                  </a:lnTo>
                  <a:lnTo>
                    <a:pt x="30" y="18"/>
                  </a:lnTo>
                  <a:lnTo>
                    <a:pt x="36" y="18"/>
                  </a:lnTo>
                  <a:lnTo>
                    <a:pt x="36" y="24"/>
                  </a:lnTo>
                  <a:lnTo>
                    <a:pt x="42"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62" name="Freeform 1690"/>
            <p:cNvSpPr>
              <a:spLocks/>
            </p:cNvSpPr>
            <p:nvPr/>
          </p:nvSpPr>
          <p:spPr bwMode="auto">
            <a:xfrm>
              <a:off x="3570" y="2100"/>
              <a:ext cx="42" cy="42"/>
            </a:xfrm>
            <a:custGeom>
              <a:avLst/>
              <a:gdLst>
                <a:gd name="T0" fmla="*/ 6 w 42"/>
                <a:gd name="T1" fmla="*/ 30 h 42"/>
                <a:gd name="T2" fmla="*/ 0 w 42"/>
                <a:gd name="T3" fmla="*/ 24 h 42"/>
                <a:gd name="T4" fmla="*/ 0 w 42"/>
                <a:gd name="T5" fmla="*/ 6 h 42"/>
                <a:gd name="T6" fmla="*/ 6 w 42"/>
                <a:gd name="T7" fmla="*/ 0 h 42"/>
                <a:gd name="T8" fmla="*/ 6 w 42"/>
                <a:gd name="T9" fmla="*/ 6 h 42"/>
                <a:gd name="T10" fmla="*/ 6 w 42"/>
                <a:gd name="T11" fmla="*/ 0 h 42"/>
                <a:gd name="T12" fmla="*/ 12 w 42"/>
                <a:gd name="T13" fmla="*/ 0 h 42"/>
                <a:gd name="T14" fmla="*/ 12 w 42"/>
                <a:gd name="T15" fmla="*/ 6 h 42"/>
                <a:gd name="T16" fmla="*/ 18 w 42"/>
                <a:gd name="T17" fmla="*/ 6 h 42"/>
                <a:gd name="T18" fmla="*/ 30 w 42"/>
                <a:gd name="T19" fmla="*/ 12 h 42"/>
                <a:gd name="T20" fmla="*/ 30 w 42"/>
                <a:gd name="T21" fmla="*/ 6 h 42"/>
                <a:gd name="T22" fmla="*/ 36 w 42"/>
                <a:gd name="T23" fmla="*/ 12 h 42"/>
                <a:gd name="T24" fmla="*/ 42 w 42"/>
                <a:gd name="T25" fmla="*/ 12 h 42"/>
                <a:gd name="T26" fmla="*/ 36 w 42"/>
                <a:gd name="T27" fmla="*/ 24 h 42"/>
                <a:gd name="T28" fmla="*/ 36 w 42"/>
                <a:gd name="T29" fmla="*/ 30 h 42"/>
                <a:gd name="T30" fmla="*/ 30 w 42"/>
                <a:gd name="T31" fmla="*/ 30 h 42"/>
                <a:gd name="T32" fmla="*/ 24 w 42"/>
                <a:gd name="T33" fmla="*/ 42 h 42"/>
                <a:gd name="T34" fmla="*/ 6 w 42"/>
                <a:gd name="T35" fmla="*/ 36 h 42"/>
                <a:gd name="T36" fmla="*/ 6 w 42"/>
                <a:gd name="T3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2">
                  <a:moveTo>
                    <a:pt x="6" y="30"/>
                  </a:moveTo>
                  <a:lnTo>
                    <a:pt x="0" y="24"/>
                  </a:lnTo>
                  <a:lnTo>
                    <a:pt x="0" y="6"/>
                  </a:lnTo>
                  <a:lnTo>
                    <a:pt x="6" y="0"/>
                  </a:lnTo>
                  <a:lnTo>
                    <a:pt x="6" y="6"/>
                  </a:lnTo>
                  <a:lnTo>
                    <a:pt x="6" y="0"/>
                  </a:lnTo>
                  <a:lnTo>
                    <a:pt x="12" y="0"/>
                  </a:lnTo>
                  <a:lnTo>
                    <a:pt x="12" y="6"/>
                  </a:lnTo>
                  <a:lnTo>
                    <a:pt x="18" y="6"/>
                  </a:lnTo>
                  <a:lnTo>
                    <a:pt x="30" y="12"/>
                  </a:lnTo>
                  <a:lnTo>
                    <a:pt x="30" y="6"/>
                  </a:lnTo>
                  <a:lnTo>
                    <a:pt x="36" y="12"/>
                  </a:lnTo>
                  <a:lnTo>
                    <a:pt x="42" y="12"/>
                  </a:lnTo>
                  <a:lnTo>
                    <a:pt x="36" y="24"/>
                  </a:lnTo>
                  <a:lnTo>
                    <a:pt x="36" y="30"/>
                  </a:lnTo>
                  <a:lnTo>
                    <a:pt x="30" y="30"/>
                  </a:lnTo>
                  <a:lnTo>
                    <a:pt x="24" y="42"/>
                  </a:lnTo>
                  <a:lnTo>
                    <a:pt x="6" y="36"/>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63" name="Freeform 1691"/>
            <p:cNvSpPr>
              <a:spLocks/>
            </p:cNvSpPr>
            <p:nvPr/>
          </p:nvSpPr>
          <p:spPr bwMode="auto">
            <a:xfrm>
              <a:off x="3678" y="2088"/>
              <a:ext cx="36" cy="36"/>
            </a:xfrm>
            <a:custGeom>
              <a:avLst/>
              <a:gdLst>
                <a:gd name="T0" fmla="*/ 18 w 36"/>
                <a:gd name="T1" fmla="*/ 36 h 36"/>
                <a:gd name="T2" fmla="*/ 12 w 36"/>
                <a:gd name="T3" fmla="*/ 36 h 36"/>
                <a:gd name="T4" fmla="*/ 6 w 36"/>
                <a:gd name="T5" fmla="*/ 36 h 36"/>
                <a:gd name="T6" fmla="*/ 0 w 36"/>
                <a:gd name="T7" fmla="*/ 36 h 36"/>
                <a:gd name="T8" fmla="*/ 6 w 36"/>
                <a:gd name="T9" fmla="*/ 30 h 36"/>
                <a:gd name="T10" fmla="*/ 6 w 36"/>
                <a:gd name="T11" fmla="*/ 24 h 36"/>
                <a:gd name="T12" fmla="*/ 12 w 36"/>
                <a:gd name="T13" fmla="*/ 12 h 36"/>
                <a:gd name="T14" fmla="*/ 18 w 36"/>
                <a:gd name="T15" fmla="*/ 0 h 36"/>
                <a:gd name="T16" fmla="*/ 24 w 36"/>
                <a:gd name="T17" fmla="*/ 12 h 36"/>
                <a:gd name="T18" fmla="*/ 30 w 36"/>
                <a:gd name="T19" fmla="*/ 6 h 36"/>
                <a:gd name="T20" fmla="*/ 30 w 36"/>
                <a:gd name="T21" fmla="*/ 12 h 36"/>
                <a:gd name="T22" fmla="*/ 36 w 36"/>
                <a:gd name="T23" fmla="*/ 18 h 36"/>
                <a:gd name="T24" fmla="*/ 30 w 36"/>
                <a:gd name="T25" fmla="*/ 24 h 36"/>
                <a:gd name="T26" fmla="*/ 24 w 36"/>
                <a:gd name="T27" fmla="*/ 24 h 36"/>
                <a:gd name="T28" fmla="*/ 24 w 36"/>
                <a:gd name="T29" fmla="*/ 30 h 36"/>
                <a:gd name="T30" fmla="*/ 18 w 36"/>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36">
                  <a:moveTo>
                    <a:pt x="18" y="36"/>
                  </a:moveTo>
                  <a:lnTo>
                    <a:pt x="12" y="36"/>
                  </a:lnTo>
                  <a:lnTo>
                    <a:pt x="6" y="36"/>
                  </a:lnTo>
                  <a:lnTo>
                    <a:pt x="0" y="36"/>
                  </a:lnTo>
                  <a:lnTo>
                    <a:pt x="6" y="30"/>
                  </a:lnTo>
                  <a:lnTo>
                    <a:pt x="6" y="24"/>
                  </a:lnTo>
                  <a:lnTo>
                    <a:pt x="12" y="12"/>
                  </a:lnTo>
                  <a:lnTo>
                    <a:pt x="18" y="0"/>
                  </a:lnTo>
                  <a:lnTo>
                    <a:pt x="24" y="12"/>
                  </a:lnTo>
                  <a:lnTo>
                    <a:pt x="30" y="6"/>
                  </a:lnTo>
                  <a:lnTo>
                    <a:pt x="30" y="12"/>
                  </a:lnTo>
                  <a:lnTo>
                    <a:pt x="36" y="18"/>
                  </a:lnTo>
                  <a:lnTo>
                    <a:pt x="30" y="24"/>
                  </a:lnTo>
                  <a:lnTo>
                    <a:pt x="24" y="24"/>
                  </a:lnTo>
                  <a:lnTo>
                    <a:pt x="24" y="30"/>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64" name="Freeform 1692"/>
            <p:cNvSpPr>
              <a:spLocks/>
            </p:cNvSpPr>
            <p:nvPr/>
          </p:nvSpPr>
          <p:spPr bwMode="auto">
            <a:xfrm>
              <a:off x="3444" y="2112"/>
              <a:ext cx="30" cy="36"/>
            </a:xfrm>
            <a:custGeom>
              <a:avLst/>
              <a:gdLst>
                <a:gd name="T0" fmla="*/ 6 w 30"/>
                <a:gd name="T1" fmla="*/ 36 h 36"/>
                <a:gd name="T2" fmla="*/ 6 w 30"/>
                <a:gd name="T3" fmla="*/ 24 h 36"/>
                <a:gd name="T4" fmla="*/ 0 w 30"/>
                <a:gd name="T5" fmla="*/ 24 h 36"/>
                <a:gd name="T6" fmla="*/ 6 w 30"/>
                <a:gd name="T7" fmla="*/ 24 h 36"/>
                <a:gd name="T8" fmla="*/ 0 w 30"/>
                <a:gd name="T9" fmla="*/ 18 h 36"/>
                <a:gd name="T10" fmla="*/ 0 w 30"/>
                <a:gd name="T11" fmla="*/ 12 h 36"/>
                <a:gd name="T12" fmla="*/ 0 w 30"/>
                <a:gd name="T13" fmla="*/ 6 h 36"/>
                <a:gd name="T14" fmla="*/ 6 w 30"/>
                <a:gd name="T15" fmla="*/ 6 h 36"/>
                <a:gd name="T16" fmla="*/ 12 w 30"/>
                <a:gd name="T17" fmla="*/ 6 h 36"/>
                <a:gd name="T18" fmla="*/ 12 w 30"/>
                <a:gd name="T19" fmla="*/ 0 h 36"/>
                <a:gd name="T20" fmla="*/ 18 w 30"/>
                <a:gd name="T21" fmla="*/ 0 h 36"/>
                <a:gd name="T22" fmla="*/ 24 w 30"/>
                <a:gd name="T23" fmla="*/ 12 h 36"/>
                <a:gd name="T24" fmla="*/ 30 w 30"/>
                <a:gd name="T25" fmla="*/ 24 h 36"/>
                <a:gd name="T26" fmla="*/ 24 w 30"/>
                <a:gd name="T27" fmla="*/ 30 h 36"/>
                <a:gd name="T28" fmla="*/ 6 w 30"/>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6" y="36"/>
                  </a:moveTo>
                  <a:lnTo>
                    <a:pt x="6" y="24"/>
                  </a:lnTo>
                  <a:lnTo>
                    <a:pt x="0" y="24"/>
                  </a:lnTo>
                  <a:lnTo>
                    <a:pt x="6" y="24"/>
                  </a:lnTo>
                  <a:lnTo>
                    <a:pt x="0" y="18"/>
                  </a:lnTo>
                  <a:lnTo>
                    <a:pt x="0" y="12"/>
                  </a:lnTo>
                  <a:lnTo>
                    <a:pt x="0" y="6"/>
                  </a:lnTo>
                  <a:lnTo>
                    <a:pt x="6" y="6"/>
                  </a:lnTo>
                  <a:lnTo>
                    <a:pt x="12" y="6"/>
                  </a:lnTo>
                  <a:lnTo>
                    <a:pt x="12" y="0"/>
                  </a:lnTo>
                  <a:lnTo>
                    <a:pt x="18" y="0"/>
                  </a:lnTo>
                  <a:lnTo>
                    <a:pt x="24" y="12"/>
                  </a:lnTo>
                  <a:lnTo>
                    <a:pt x="30" y="24"/>
                  </a:lnTo>
                  <a:lnTo>
                    <a:pt x="24" y="3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65" name="Freeform 1693"/>
            <p:cNvSpPr>
              <a:spLocks/>
            </p:cNvSpPr>
            <p:nvPr/>
          </p:nvSpPr>
          <p:spPr bwMode="auto">
            <a:xfrm>
              <a:off x="3636" y="2094"/>
              <a:ext cx="30" cy="36"/>
            </a:xfrm>
            <a:custGeom>
              <a:avLst/>
              <a:gdLst>
                <a:gd name="T0" fmla="*/ 6 w 30"/>
                <a:gd name="T1" fmla="*/ 36 h 36"/>
                <a:gd name="T2" fmla="*/ 0 w 30"/>
                <a:gd name="T3" fmla="*/ 12 h 36"/>
                <a:gd name="T4" fmla="*/ 0 w 30"/>
                <a:gd name="T5" fmla="*/ 6 h 36"/>
                <a:gd name="T6" fmla="*/ 6 w 30"/>
                <a:gd name="T7" fmla="*/ 6 h 36"/>
                <a:gd name="T8" fmla="*/ 6 w 30"/>
                <a:gd name="T9" fmla="*/ 0 h 36"/>
                <a:gd name="T10" fmla="*/ 12 w 30"/>
                <a:gd name="T11" fmla="*/ 6 h 36"/>
                <a:gd name="T12" fmla="*/ 18 w 30"/>
                <a:gd name="T13" fmla="*/ 6 h 36"/>
                <a:gd name="T14" fmla="*/ 24 w 30"/>
                <a:gd name="T15" fmla="*/ 18 h 36"/>
                <a:gd name="T16" fmla="*/ 30 w 30"/>
                <a:gd name="T17" fmla="*/ 24 h 36"/>
                <a:gd name="T18" fmla="*/ 30 w 30"/>
                <a:gd name="T19" fmla="*/ 30 h 36"/>
                <a:gd name="T20" fmla="*/ 24 w 30"/>
                <a:gd name="T21" fmla="*/ 30 h 36"/>
                <a:gd name="T22" fmla="*/ 24 w 30"/>
                <a:gd name="T23" fmla="*/ 36 h 36"/>
                <a:gd name="T24" fmla="*/ 18 w 30"/>
                <a:gd name="T25" fmla="*/ 30 h 36"/>
                <a:gd name="T26" fmla="*/ 18 w 30"/>
                <a:gd name="T27" fmla="*/ 36 h 36"/>
                <a:gd name="T28" fmla="*/ 6 w 30"/>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6" y="36"/>
                  </a:moveTo>
                  <a:lnTo>
                    <a:pt x="0" y="12"/>
                  </a:lnTo>
                  <a:lnTo>
                    <a:pt x="0" y="6"/>
                  </a:lnTo>
                  <a:lnTo>
                    <a:pt x="6" y="6"/>
                  </a:lnTo>
                  <a:lnTo>
                    <a:pt x="6" y="0"/>
                  </a:lnTo>
                  <a:lnTo>
                    <a:pt x="12" y="6"/>
                  </a:lnTo>
                  <a:lnTo>
                    <a:pt x="18" y="6"/>
                  </a:lnTo>
                  <a:lnTo>
                    <a:pt x="24" y="18"/>
                  </a:lnTo>
                  <a:lnTo>
                    <a:pt x="30" y="24"/>
                  </a:lnTo>
                  <a:lnTo>
                    <a:pt x="30" y="30"/>
                  </a:lnTo>
                  <a:lnTo>
                    <a:pt x="24" y="30"/>
                  </a:lnTo>
                  <a:lnTo>
                    <a:pt x="24" y="36"/>
                  </a:lnTo>
                  <a:lnTo>
                    <a:pt x="18" y="30"/>
                  </a:lnTo>
                  <a:lnTo>
                    <a:pt x="18"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66" name="Freeform 1694"/>
            <p:cNvSpPr>
              <a:spLocks/>
            </p:cNvSpPr>
            <p:nvPr/>
          </p:nvSpPr>
          <p:spPr bwMode="auto">
            <a:xfrm>
              <a:off x="3606" y="2100"/>
              <a:ext cx="36" cy="42"/>
            </a:xfrm>
            <a:custGeom>
              <a:avLst/>
              <a:gdLst>
                <a:gd name="T0" fmla="*/ 36 w 36"/>
                <a:gd name="T1" fmla="*/ 30 h 42"/>
                <a:gd name="T2" fmla="*/ 30 w 36"/>
                <a:gd name="T3" fmla="*/ 36 h 42"/>
                <a:gd name="T4" fmla="*/ 18 w 36"/>
                <a:gd name="T5" fmla="*/ 42 h 42"/>
                <a:gd name="T6" fmla="*/ 12 w 36"/>
                <a:gd name="T7" fmla="*/ 42 h 42"/>
                <a:gd name="T8" fmla="*/ 12 w 36"/>
                <a:gd name="T9" fmla="*/ 36 h 42"/>
                <a:gd name="T10" fmla="*/ 12 w 36"/>
                <a:gd name="T11" fmla="*/ 30 h 42"/>
                <a:gd name="T12" fmla="*/ 6 w 36"/>
                <a:gd name="T13" fmla="*/ 30 h 42"/>
                <a:gd name="T14" fmla="*/ 6 w 36"/>
                <a:gd name="T15" fmla="*/ 24 h 42"/>
                <a:gd name="T16" fmla="*/ 6 w 36"/>
                <a:gd name="T17" fmla="*/ 30 h 42"/>
                <a:gd name="T18" fmla="*/ 0 w 36"/>
                <a:gd name="T19" fmla="*/ 30 h 42"/>
                <a:gd name="T20" fmla="*/ 0 w 36"/>
                <a:gd name="T21" fmla="*/ 24 h 42"/>
                <a:gd name="T22" fmla="*/ 6 w 36"/>
                <a:gd name="T23" fmla="*/ 12 h 42"/>
                <a:gd name="T24" fmla="*/ 12 w 36"/>
                <a:gd name="T25" fmla="*/ 0 h 42"/>
                <a:gd name="T26" fmla="*/ 24 w 36"/>
                <a:gd name="T27" fmla="*/ 0 h 42"/>
                <a:gd name="T28" fmla="*/ 36 w 36"/>
                <a:gd name="T29" fmla="*/ 0 h 42"/>
                <a:gd name="T30" fmla="*/ 30 w 36"/>
                <a:gd name="T31" fmla="*/ 0 h 42"/>
                <a:gd name="T32" fmla="*/ 30 w 36"/>
                <a:gd name="T33" fmla="*/ 6 h 42"/>
                <a:gd name="T34" fmla="*/ 36 w 36"/>
                <a:gd name="T35"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2">
                  <a:moveTo>
                    <a:pt x="36" y="30"/>
                  </a:moveTo>
                  <a:lnTo>
                    <a:pt x="30" y="36"/>
                  </a:lnTo>
                  <a:lnTo>
                    <a:pt x="18" y="42"/>
                  </a:lnTo>
                  <a:lnTo>
                    <a:pt x="12" y="42"/>
                  </a:lnTo>
                  <a:lnTo>
                    <a:pt x="12" y="36"/>
                  </a:lnTo>
                  <a:lnTo>
                    <a:pt x="12" y="30"/>
                  </a:lnTo>
                  <a:lnTo>
                    <a:pt x="6" y="30"/>
                  </a:lnTo>
                  <a:lnTo>
                    <a:pt x="6" y="24"/>
                  </a:lnTo>
                  <a:lnTo>
                    <a:pt x="6" y="30"/>
                  </a:lnTo>
                  <a:lnTo>
                    <a:pt x="0" y="30"/>
                  </a:lnTo>
                  <a:lnTo>
                    <a:pt x="0" y="24"/>
                  </a:lnTo>
                  <a:lnTo>
                    <a:pt x="6" y="12"/>
                  </a:lnTo>
                  <a:lnTo>
                    <a:pt x="12" y="0"/>
                  </a:lnTo>
                  <a:lnTo>
                    <a:pt x="24" y="0"/>
                  </a:lnTo>
                  <a:lnTo>
                    <a:pt x="36" y="0"/>
                  </a:lnTo>
                  <a:lnTo>
                    <a:pt x="30" y="0"/>
                  </a:lnTo>
                  <a:lnTo>
                    <a:pt x="30" y="6"/>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67" name="Freeform 1695"/>
            <p:cNvSpPr>
              <a:spLocks/>
            </p:cNvSpPr>
            <p:nvPr/>
          </p:nvSpPr>
          <p:spPr bwMode="auto">
            <a:xfrm>
              <a:off x="3486" y="2112"/>
              <a:ext cx="36" cy="54"/>
            </a:xfrm>
            <a:custGeom>
              <a:avLst/>
              <a:gdLst>
                <a:gd name="T0" fmla="*/ 12 w 36"/>
                <a:gd name="T1" fmla="*/ 54 h 54"/>
                <a:gd name="T2" fmla="*/ 6 w 36"/>
                <a:gd name="T3" fmla="*/ 54 h 54"/>
                <a:gd name="T4" fmla="*/ 6 w 36"/>
                <a:gd name="T5" fmla="*/ 42 h 54"/>
                <a:gd name="T6" fmla="*/ 6 w 36"/>
                <a:gd name="T7" fmla="*/ 30 h 54"/>
                <a:gd name="T8" fmla="*/ 6 w 36"/>
                <a:gd name="T9" fmla="*/ 18 h 54"/>
                <a:gd name="T10" fmla="*/ 0 w 36"/>
                <a:gd name="T11" fmla="*/ 18 h 54"/>
                <a:gd name="T12" fmla="*/ 0 w 36"/>
                <a:gd name="T13" fmla="*/ 12 h 54"/>
                <a:gd name="T14" fmla="*/ 0 w 36"/>
                <a:gd name="T15" fmla="*/ 0 h 54"/>
                <a:gd name="T16" fmla="*/ 6 w 36"/>
                <a:gd name="T17" fmla="*/ 0 h 54"/>
                <a:gd name="T18" fmla="*/ 6 w 36"/>
                <a:gd name="T19" fmla="*/ 6 h 54"/>
                <a:gd name="T20" fmla="*/ 12 w 36"/>
                <a:gd name="T21" fmla="*/ 6 h 54"/>
                <a:gd name="T22" fmla="*/ 18 w 36"/>
                <a:gd name="T23" fmla="*/ 6 h 54"/>
                <a:gd name="T24" fmla="*/ 24 w 36"/>
                <a:gd name="T25" fmla="*/ 0 h 54"/>
                <a:gd name="T26" fmla="*/ 30 w 36"/>
                <a:gd name="T27" fmla="*/ 0 h 54"/>
                <a:gd name="T28" fmla="*/ 30 w 36"/>
                <a:gd name="T29" fmla="*/ 6 h 54"/>
                <a:gd name="T30" fmla="*/ 36 w 36"/>
                <a:gd name="T31" fmla="*/ 6 h 54"/>
                <a:gd name="T32" fmla="*/ 36 w 36"/>
                <a:gd name="T33" fmla="*/ 48 h 54"/>
                <a:gd name="T34" fmla="*/ 12 w 36"/>
                <a:gd name="T3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4">
                  <a:moveTo>
                    <a:pt x="12" y="54"/>
                  </a:moveTo>
                  <a:lnTo>
                    <a:pt x="6" y="54"/>
                  </a:lnTo>
                  <a:lnTo>
                    <a:pt x="6" y="42"/>
                  </a:lnTo>
                  <a:lnTo>
                    <a:pt x="6" y="30"/>
                  </a:lnTo>
                  <a:lnTo>
                    <a:pt x="6" y="18"/>
                  </a:lnTo>
                  <a:lnTo>
                    <a:pt x="0" y="18"/>
                  </a:lnTo>
                  <a:lnTo>
                    <a:pt x="0" y="12"/>
                  </a:lnTo>
                  <a:lnTo>
                    <a:pt x="0" y="0"/>
                  </a:lnTo>
                  <a:lnTo>
                    <a:pt x="6" y="0"/>
                  </a:lnTo>
                  <a:lnTo>
                    <a:pt x="6" y="6"/>
                  </a:lnTo>
                  <a:lnTo>
                    <a:pt x="12" y="6"/>
                  </a:lnTo>
                  <a:lnTo>
                    <a:pt x="18" y="6"/>
                  </a:lnTo>
                  <a:lnTo>
                    <a:pt x="24" y="0"/>
                  </a:lnTo>
                  <a:lnTo>
                    <a:pt x="30" y="0"/>
                  </a:lnTo>
                  <a:lnTo>
                    <a:pt x="30" y="6"/>
                  </a:lnTo>
                  <a:lnTo>
                    <a:pt x="36" y="6"/>
                  </a:lnTo>
                  <a:lnTo>
                    <a:pt x="36" y="48"/>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68" name="Freeform 1696"/>
            <p:cNvSpPr>
              <a:spLocks/>
            </p:cNvSpPr>
            <p:nvPr/>
          </p:nvSpPr>
          <p:spPr bwMode="auto">
            <a:xfrm>
              <a:off x="4332" y="1992"/>
              <a:ext cx="30" cy="48"/>
            </a:xfrm>
            <a:custGeom>
              <a:avLst/>
              <a:gdLst>
                <a:gd name="T0" fmla="*/ 6 w 30"/>
                <a:gd name="T1" fmla="*/ 48 h 48"/>
                <a:gd name="T2" fmla="*/ 0 w 30"/>
                <a:gd name="T3" fmla="*/ 42 h 48"/>
                <a:gd name="T4" fmla="*/ 6 w 30"/>
                <a:gd name="T5" fmla="*/ 42 h 48"/>
                <a:gd name="T6" fmla="*/ 6 w 30"/>
                <a:gd name="T7" fmla="*/ 36 h 48"/>
                <a:gd name="T8" fmla="*/ 6 w 30"/>
                <a:gd name="T9" fmla="*/ 30 h 48"/>
                <a:gd name="T10" fmla="*/ 6 w 30"/>
                <a:gd name="T11" fmla="*/ 24 h 48"/>
                <a:gd name="T12" fmla="*/ 0 w 30"/>
                <a:gd name="T13" fmla="*/ 18 h 48"/>
                <a:gd name="T14" fmla="*/ 12 w 30"/>
                <a:gd name="T15" fmla="*/ 6 h 48"/>
                <a:gd name="T16" fmla="*/ 12 w 30"/>
                <a:gd name="T17" fmla="*/ 0 h 48"/>
                <a:gd name="T18" fmla="*/ 18 w 30"/>
                <a:gd name="T19" fmla="*/ 6 h 48"/>
                <a:gd name="T20" fmla="*/ 24 w 30"/>
                <a:gd name="T21" fmla="*/ 6 h 48"/>
                <a:gd name="T22" fmla="*/ 18 w 30"/>
                <a:gd name="T23" fmla="*/ 12 h 48"/>
                <a:gd name="T24" fmla="*/ 24 w 30"/>
                <a:gd name="T25" fmla="*/ 12 h 48"/>
                <a:gd name="T26" fmla="*/ 30 w 30"/>
                <a:gd name="T27" fmla="*/ 12 h 48"/>
                <a:gd name="T28" fmla="*/ 30 w 30"/>
                <a:gd name="T29" fmla="*/ 18 h 48"/>
                <a:gd name="T30" fmla="*/ 6 w 30"/>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8">
                  <a:moveTo>
                    <a:pt x="6" y="48"/>
                  </a:moveTo>
                  <a:lnTo>
                    <a:pt x="0" y="42"/>
                  </a:lnTo>
                  <a:lnTo>
                    <a:pt x="6" y="42"/>
                  </a:lnTo>
                  <a:lnTo>
                    <a:pt x="6" y="36"/>
                  </a:lnTo>
                  <a:lnTo>
                    <a:pt x="6" y="30"/>
                  </a:lnTo>
                  <a:lnTo>
                    <a:pt x="6" y="24"/>
                  </a:lnTo>
                  <a:lnTo>
                    <a:pt x="0" y="18"/>
                  </a:lnTo>
                  <a:lnTo>
                    <a:pt x="12" y="6"/>
                  </a:lnTo>
                  <a:lnTo>
                    <a:pt x="12" y="0"/>
                  </a:lnTo>
                  <a:lnTo>
                    <a:pt x="18" y="6"/>
                  </a:lnTo>
                  <a:lnTo>
                    <a:pt x="24" y="6"/>
                  </a:lnTo>
                  <a:lnTo>
                    <a:pt x="18" y="12"/>
                  </a:lnTo>
                  <a:lnTo>
                    <a:pt x="24" y="12"/>
                  </a:lnTo>
                  <a:lnTo>
                    <a:pt x="30" y="12"/>
                  </a:lnTo>
                  <a:lnTo>
                    <a:pt x="30" y="1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69" name="Freeform 1697"/>
            <p:cNvSpPr>
              <a:spLocks/>
            </p:cNvSpPr>
            <p:nvPr/>
          </p:nvSpPr>
          <p:spPr bwMode="auto">
            <a:xfrm>
              <a:off x="3906" y="2064"/>
              <a:ext cx="48" cy="48"/>
            </a:xfrm>
            <a:custGeom>
              <a:avLst/>
              <a:gdLst>
                <a:gd name="T0" fmla="*/ 6 w 48"/>
                <a:gd name="T1" fmla="*/ 18 h 48"/>
                <a:gd name="T2" fmla="*/ 12 w 48"/>
                <a:gd name="T3" fmla="*/ 18 h 48"/>
                <a:gd name="T4" fmla="*/ 12 w 48"/>
                <a:gd name="T5" fmla="*/ 12 h 48"/>
                <a:gd name="T6" fmla="*/ 18 w 48"/>
                <a:gd name="T7" fmla="*/ 12 h 48"/>
                <a:gd name="T8" fmla="*/ 24 w 48"/>
                <a:gd name="T9" fmla="*/ 12 h 48"/>
                <a:gd name="T10" fmla="*/ 24 w 48"/>
                <a:gd name="T11" fmla="*/ 6 h 48"/>
                <a:gd name="T12" fmla="*/ 24 w 48"/>
                <a:gd name="T13" fmla="*/ 0 h 48"/>
                <a:gd name="T14" fmla="*/ 36 w 48"/>
                <a:gd name="T15" fmla="*/ 0 h 48"/>
                <a:gd name="T16" fmla="*/ 42 w 48"/>
                <a:gd name="T17" fmla="*/ 6 h 48"/>
                <a:gd name="T18" fmla="*/ 42 w 48"/>
                <a:gd name="T19" fmla="*/ 12 h 48"/>
                <a:gd name="T20" fmla="*/ 48 w 48"/>
                <a:gd name="T21" fmla="*/ 12 h 48"/>
                <a:gd name="T22" fmla="*/ 42 w 48"/>
                <a:gd name="T23" fmla="*/ 18 h 48"/>
                <a:gd name="T24" fmla="*/ 42 w 48"/>
                <a:gd name="T25" fmla="*/ 24 h 48"/>
                <a:gd name="T26" fmla="*/ 36 w 48"/>
                <a:gd name="T27" fmla="*/ 24 h 48"/>
                <a:gd name="T28" fmla="*/ 30 w 48"/>
                <a:gd name="T29" fmla="*/ 24 h 48"/>
                <a:gd name="T30" fmla="*/ 24 w 48"/>
                <a:gd name="T31" fmla="*/ 30 h 48"/>
                <a:gd name="T32" fmla="*/ 24 w 48"/>
                <a:gd name="T33" fmla="*/ 36 h 48"/>
                <a:gd name="T34" fmla="*/ 12 w 48"/>
                <a:gd name="T35" fmla="*/ 42 h 48"/>
                <a:gd name="T36" fmla="*/ 6 w 48"/>
                <a:gd name="T37" fmla="*/ 48 h 48"/>
                <a:gd name="T38" fmla="*/ 0 w 48"/>
                <a:gd name="T39" fmla="*/ 30 h 48"/>
                <a:gd name="T40" fmla="*/ 6 w 48"/>
                <a:gd name="T41" fmla="*/ 24 h 48"/>
                <a:gd name="T42" fmla="*/ 6 w 48"/>
                <a:gd name="T43" fmla="*/ 30 h 48"/>
                <a:gd name="T44" fmla="*/ 6 w 48"/>
                <a:gd name="T45" fmla="*/ 24 h 48"/>
                <a:gd name="T46" fmla="*/ 6 w 48"/>
                <a:gd name="T4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6" y="18"/>
                  </a:moveTo>
                  <a:lnTo>
                    <a:pt x="12" y="18"/>
                  </a:lnTo>
                  <a:lnTo>
                    <a:pt x="12" y="12"/>
                  </a:lnTo>
                  <a:lnTo>
                    <a:pt x="18" y="12"/>
                  </a:lnTo>
                  <a:lnTo>
                    <a:pt x="24" y="12"/>
                  </a:lnTo>
                  <a:lnTo>
                    <a:pt x="24" y="6"/>
                  </a:lnTo>
                  <a:lnTo>
                    <a:pt x="24" y="0"/>
                  </a:lnTo>
                  <a:lnTo>
                    <a:pt x="36" y="0"/>
                  </a:lnTo>
                  <a:lnTo>
                    <a:pt x="42" y="6"/>
                  </a:lnTo>
                  <a:lnTo>
                    <a:pt x="42" y="12"/>
                  </a:lnTo>
                  <a:lnTo>
                    <a:pt x="48" y="12"/>
                  </a:lnTo>
                  <a:lnTo>
                    <a:pt x="42" y="18"/>
                  </a:lnTo>
                  <a:lnTo>
                    <a:pt x="42" y="24"/>
                  </a:lnTo>
                  <a:lnTo>
                    <a:pt x="36" y="24"/>
                  </a:lnTo>
                  <a:lnTo>
                    <a:pt x="30" y="24"/>
                  </a:lnTo>
                  <a:lnTo>
                    <a:pt x="24" y="30"/>
                  </a:lnTo>
                  <a:lnTo>
                    <a:pt x="24" y="36"/>
                  </a:lnTo>
                  <a:lnTo>
                    <a:pt x="12" y="42"/>
                  </a:lnTo>
                  <a:lnTo>
                    <a:pt x="6" y="48"/>
                  </a:lnTo>
                  <a:lnTo>
                    <a:pt x="0" y="30"/>
                  </a:lnTo>
                  <a:lnTo>
                    <a:pt x="6" y="24"/>
                  </a:lnTo>
                  <a:lnTo>
                    <a:pt x="6" y="30"/>
                  </a:lnTo>
                  <a:lnTo>
                    <a:pt x="6" y="24"/>
                  </a:lnTo>
                  <a:lnTo>
                    <a:pt x="6"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70" name="Freeform 1698"/>
            <p:cNvSpPr>
              <a:spLocks noEditPoints="1"/>
            </p:cNvSpPr>
            <p:nvPr/>
          </p:nvSpPr>
          <p:spPr bwMode="auto">
            <a:xfrm>
              <a:off x="4122" y="2028"/>
              <a:ext cx="36" cy="66"/>
            </a:xfrm>
            <a:custGeom>
              <a:avLst/>
              <a:gdLst>
                <a:gd name="T0" fmla="*/ 0 w 36"/>
                <a:gd name="T1" fmla="*/ 66 h 66"/>
                <a:gd name="T2" fmla="*/ 0 w 36"/>
                <a:gd name="T3" fmla="*/ 36 h 66"/>
                <a:gd name="T4" fmla="*/ 0 w 36"/>
                <a:gd name="T5" fmla="*/ 12 h 66"/>
                <a:gd name="T6" fmla="*/ 6 w 36"/>
                <a:gd name="T7" fmla="*/ 18 h 66"/>
                <a:gd name="T8" fmla="*/ 12 w 36"/>
                <a:gd name="T9" fmla="*/ 12 h 66"/>
                <a:gd name="T10" fmla="*/ 6 w 36"/>
                <a:gd name="T11" fmla="*/ 12 h 66"/>
                <a:gd name="T12" fmla="*/ 12 w 36"/>
                <a:gd name="T13" fmla="*/ 12 h 66"/>
                <a:gd name="T14" fmla="*/ 18 w 36"/>
                <a:gd name="T15" fmla="*/ 6 h 66"/>
                <a:gd name="T16" fmla="*/ 12 w 36"/>
                <a:gd name="T17" fmla="*/ 6 h 66"/>
                <a:gd name="T18" fmla="*/ 18 w 36"/>
                <a:gd name="T19" fmla="*/ 6 h 66"/>
                <a:gd name="T20" fmla="*/ 18 w 36"/>
                <a:gd name="T21" fmla="*/ 0 h 66"/>
                <a:gd name="T22" fmla="*/ 24 w 36"/>
                <a:gd name="T23" fmla="*/ 6 h 66"/>
                <a:gd name="T24" fmla="*/ 24 w 36"/>
                <a:gd name="T25" fmla="*/ 0 h 66"/>
                <a:gd name="T26" fmla="*/ 24 w 36"/>
                <a:gd name="T27" fmla="*/ 6 h 66"/>
                <a:gd name="T28" fmla="*/ 30 w 36"/>
                <a:gd name="T29" fmla="*/ 0 h 66"/>
                <a:gd name="T30" fmla="*/ 30 w 36"/>
                <a:gd name="T31" fmla="*/ 6 h 66"/>
                <a:gd name="T32" fmla="*/ 36 w 36"/>
                <a:gd name="T33" fmla="*/ 6 h 66"/>
                <a:gd name="T34" fmla="*/ 36 w 36"/>
                <a:gd name="T35" fmla="*/ 60 h 66"/>
                <a:gd name="T36" fmla="*/ 12 w 36"/>
                <a:gd name="T37" fmla="*/ 60 h 66"/>
                <a:gd name="T38" fmla="*/ 0 w 36"/>
                <a:gd name="T39" fmla="*/ 66 h 66"/>
                <a:gd name="T40" fmla="*/ 24 w 36"/>
                <a:gd name="T41" fmla="*/ 54 h 66"/>
                <a:gd name="T42" fmla="*/ 18 w 36"/>
                <a:gd name="T43" fmla="*/ 54 h 66"/>
                <a:gd name="T44" fmla="*/ 18 w 36"/>
                <a:gd name="T45" fmla="*/ 60 h 66"/>
                <a:gd name="T46" fmla="*/ 18 w 36"/>
                <a:gd name="T47" fmla="*/ 54 h 66"/>
                <a:gd name="T48" fmla="*/ 18 w 36"/>
                <a:gd name="T49" fmla="*/ 60 h 66"/>
                <a:gd name="T50" fmla="*/ 24 w 36"/>
                <a:gd name="T51" fmla="*/ 60 h 66"/>
                <a:gd name="T52" fmla="*/ 24 w 36"/>
                <a:gd name="T5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66">
                  <a:moveTo>
                    <a:pt x="0" y="66"/>
                  </a:moveTo>
                  <a:lnTo>
                    <a:pt x="0" y="36"/>
                  </a:lnTo>
                  <a:lnTo>
                    <a:pt x="0" y="12"/>
                  </a:lnTo>
                  <a:lnTo>
                    <a:pt x="6" y="18"/>
                  </a:lnTo>
                  <a:lnTo>
                    <a:pt x="12" y="12"/>
                  </a:lnTo>
                  <a:lnTo>
                    <a:pt x="6" y="12"/>
                  </a:lnTo>
                  <a:lnTo>
                    <a:pt x="12" y="12"/>
                  </a:lnTo>
                  <a:lnTo>
                    <a:pt x="18" y="6"/>
                  </a:lnTo>
                  <a:lnTo>
                    <a:pt x="12" y="6"/>
                  </a:lnTo>
                  <a:lnTo>
                    <a:pt x="18" y="6"/>
                  </a:lnTo>
                  <a:lnTo>
                    <a:pt x="18" y="0"/>
                  </a:lnTo>
                  <a:lnTo>
                    <a:pt x="24" y="6"/>
                  </a:lnTo>
                  <a:lnTo>
                    <a:pt x="24" y="0"/>
                  </a:lnTo>
                  <a:lnTo>
                    <a:pt x="24" y="6"/>
                  </a:lnTo>
                  <a:lnTo>
                    <a:pt x="30" y="0"/>
                  </a:lnTo>
                  <a:lnTo>
                    <a:pt x="30" y="6"/>
                  </a:lnTo>
                  <a:lnTo>
                    <a:pt x="36" y="6"/>
                  </a:lnTo>
                  <a:lnTo>
                    <a:pt x="36" y="60"/>
                  </a:lnTo>
                  <a:lnTo>
                    <a:pt x="12" y="60"/>
                  </a:lnTo>
                  <a:lnTo>
                    <a:pt x="0" y="66"/>
                  </a:lnTo>
                  <a:close/>
                  <a:moveTo>
                    <a:pt x="24" y="54"/>
                  </a:moveTo>
                  <a:lnTo>
                    <a:pt x="18" y="54"/>
                  </a:lnTo>
                  <a:lnTo>
                    <a:pt x="18" y="60"/>
                  </a:lnTo>
                  <a:lnTo>
                    <a:pt x="18" y="54"/>
                  </a:lnTo>
                  <a:lnTo>
                    <a:pt x="18" y="60"/>
                  </a:lnTo>
                  <a:lnTo>
                    <a:pt x="24" y="60"/>
                  </a:lnTo>
                  <a:lnTo>
                    <a:pt x="24"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71" name="Freeform 1699"/>
            <p:cNvSpPr>
              <a:spLocks/>
            </p:cNvSpPr>
            <p:nvPr/>
          </p:nvSpPr>
          <p:spPr bwMode="auto">
            <a:xfrm>
              <a:off x="3288" y="2130"/>
              <a:ext cx="42" cy="54"/>
            </a:xfrm>
            <a:custGeom>
              <a:avLst/>
              <a:gdLst>
                <a:gd name="T0" fmla="*/ 0 w 42"/>
                <a:gd name="T1" fmla="*/ 24 h 54"/>
                <a:gd name="T2" fmla="*/ 0 w 42"/>
                <a:gd name="T3" fmla="*/ 18 h 54"/>
                <a:gd name="T4" fmla="*/ 6 w 42"/>
                <a:gd name="T5" fmla="*/ 18 h 54"/>
                <a:gd name="T6" fmla="*/ 6 w 42"/>
                <a:gd name="T7" fmla="*/ 12 h 54"/>
                <a:gd name="T8" fmla="*/ 12 w 42"/>
                <a:gd name="T9" fmla="*/ 12 h 54"/>
                <a:gd name="T10" fmla="*/ 18 w 42"/>
                <a:gd name="T11" fmla="*/ 6 h 54"/>
                <a:gd name="T12" fmla="*/ 24 w 42"/>
                <a:gd name="T13" fmla="*/ 6 h 54"/>
                <a:gd name="T14" fmla="*/ 24 w 42"/>
                <a:gd name="T15" fmla="*/ 0 h 54"/>
                <a:gd name="T16" fmla="*/ 30 w 42"/>
                <a:gd name="T17" fmla="*/ 0 h 54"/>
                <a:gd name="T18" fmla="*/ 36 w 42"/>
                <a:gd name="T19" fmla="*/ 0 h 54"/>
                <a:gd name="T20" fmla="*/ 36 w 42"/>
                <a:gd name="T21" fmla="*/ 6 h 54"/>
                <a:gd name="T22" fmla="*/ 36 w 42"/>
                <a:gd name="T23" fmla="*/ 12 h 54"/>
                <a:gd name="T24" fmla="*/ 42 w 42"/>
                <a:gd name="T25" fmla="*/ 12 h 54"/>
                <a:gd name="T26" fmla="*/ 42 w 42"/>
                <a:gd name="T27" fmla="*/ 18 h 54"/>
                <a:gd name="T28" fmla="*/ 42 w 42"/>
                <a:gd name="T29" fmla="*/ 24 h 54"/>
                <a:gd name="T30" fmla="*/ 42 w 42"/>
                <a:gd name="T31" fmla="*/ 36 h 54"/>
                <a:gd name="T32" fmla="*/ 42 w 42"/>
                <a:gd name="T33" fmla="*/ 48 h 54"/>
                <a:gd name="T34" fmla="*/ 24 w 42"/>
                <a:gd name="T35" fmla="*/ 48 h 54"/>
                <a:gd name="T36" fmla="*/ 12 w 42"/>
                <a:gd name="T37" fmla="*/ 54 h 54"/>
                <a:gd name="T38" fmla="*/ 12 w 42"/>
                <a:gd name="T39" fmla="*/ 48 h 54"/>
                <a:gd name="T40" fmla="*/ 6 w 42"/>
                <a:gd name="T41" fmla="*/ 42 h 54"/>
                <a:gd name="T42" fmla="*/ 6 w 42"/>
                <a:gd name="T43" fmla="*/ 36 h 54"/>
                <a:gd name="T44" fmla="*/ 6 w 42"/>
                <a:gd name="T45" fmla="*/ 30 h 54"/>
                <a:gd name="T46" fmla="*/ 0 w 42"/>
                <a:gd name="T47" fmla="*/ 30 h 54"/>
                <a:gd name="T48" fmla="*/ 0 w 42"/>
                <a:gd name="T49"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54">
                  <a:moveTo>
                    <a:pt x="0" y="24"/>
                  </a:moveTo>
                  <a:lnTo>
                    <a:pt x="0" y="18"/>
                  </a:lnTo>
                  <a:lnTo>
                    <a:pt x="6" y="18"/>
                  </a:lnTo>
                  <a:lnTo>
                    <a:pt x="6" y="12"/>
                  </a:lnTo>
                  <a:lnTo>
                    <a:pt x="12" y="12"/>
                  </a:lnTo>
                  <a:lnTo>
                    <a:pt x="18" y="6"/>
                  </a:lnTo>
                  <a:lnTo>
                    <a:pt x="24" y="6"/>
                  </a:lnTo>
                  <a:lnTo>
                    <a:pt x="24" y="0"/>
                  </a:lnTo>
                  <a:lnTo>
                    <a:pt x="30" y="0"/>
                  </a:lnTo>
                  <a:lnTo>
                    <a:pt x="36" y="0"/>
                  </a:lnTo>
                  <a:lnTo>
                    <a:pt x="36" y="6"/>
                  </a:lnTo>
                  <a:lnTo>
                    <a:pt x="36" y="12"/>
                  </a:lnTo>
                  <a:lnTo>
                    <a:pt x="42" y="12"/>
                  </a:lnTo>
                  <a:lnTo>
                    <a:pt x="42" y="18"/>
                  </a:lnTo>
                  <a:lnTo>
                    <a:pt x="42" y="24"/>
                  </a:lnTo>
                  <a:lnTo>
                    <a:pt x="42" y="36"/>
                  </a:lnTo>
                  <a:lnTo>
                    <a:pt x="42" y="48"/>
                  </a:lnTo>
                  <a:lnTo>
                    <a:pt x="24" y="48"/>
                  </a:lnTo>
                  <a:lnTo>
                    <a:pt x="12" y="54"/>
                  </a:lnTo>
                  <a:lnTo>
                    <a:pt x="12" y="48"/>
                  </a:lnTo>
                  <a:lnTo>
                    <a:pt x="6" y="42"/>
                  </a:lnTo>
                  <a:lnTo>
                    <a:pt x="6" y="36"/>
                  </a:lnTo>
                  <a:lnTo>
                    <a:pt x="6" y="30"/>
                  </a:lnTo>
                  <a:lnTo>
                    <a:pt x="0" y="30"/>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72" name="Freeform 1700"/>
            <p:cNvSpPr>
              <a:spLocks/>
            </p:cNvSpPr>
            <p:nvPr/>
          </p:nvSpPr>
          <p:spPr bwMode="auto">
            <a:xfrm>
              <a:off x="4044" y="2040"/>
              <a:ext cx="36" cy="48"/>
            </a:xfrm>
            <a:custGeom>
              <a:avLst/>
              <a:gdLst>
                <a:gd name="T0" fmla="*/ 30 w 36"/>
                <a:gd name="T1" fmla="*/ 30 h 48"/>
                <a:gd name="T2" fmla="*/ 24 w 36"/>
                <a:gd name="T3" fmla="*/ 36 h 48"/>
                <a:gd name="T4" fmla="*/ 18 w 36"/>
                <a:gd name="T5" fmla="*/ 36 h 48"/>
                <a:gd name="T6" fmla="*/ 18 w 36"/>
                <a:gd name="T7" fmla="*/ 42 h 48"/>
                <a:gd name="T8" fmla="*/ 18 w 36"/>
                <a:gd name="T9" fmla="*/ 48 h 48"/>
                <a:gd name="T10" fmla="*/ 0 w 36"/>
                <a:gd name="T11" fmla="*/ 30 h 48"/>
                <a:gd name="T12" fmla="*/ 6 w 36"/>
                <a:gd name="T13" fmla="*/ 24 h 48"/>
                <a:gd name="T14" fmla="*/ 6 w 36"/>
                <a:gd name="T15" fmla="*/ 18 h 48"/>
                <a:gd name="T16" fmla="*/ 12 w 36"/>
                <a:gd name="T17" fmla="*/ 18 h 48"/>
                <a:gd name="T18" fmla="*/ 18 w 36"/>
                <a:gd name="T19" fmla="*/ 18 h 48"/>
                <a:gd name="T20" fmla="*/ 18 w 36"/>
                <a:gd name="T21" fmla="*/ 12 h 48"/>
                <a:gd name="T22" fmla="*/ 24 w 36"/>
                <a:gd name="T23" fmla="*/ 12 h 48"/>
                <a:gd name="T24" fmla="*/ 30 w 36"/>
                <a:gd name="T25" fmla="*/ 6 h 48"/>
                <a:gd name="T26" fmla="*/ 30 w 36"/>
                <a:gd name="T27" fmla="*/ 0 h 48"/>
                <a:gd name="T28" fmla="*/ 30 w 36"/>
                <a:gd name="T29" fmla="*/ 6 h 48"/>
                <a:gd name="T30" fmla="*/ 36 w 36"/>
                <a:gd name="T31" fmla="*/ 0 h 48"/>
                <a:gd name="T32" fmla="*/ 36 w 36"/>
                <a:gd name="T33" fmla="*/ 6 h 48"/>
                <a:gd name="T34" fmla="*/ 36 w 36"/>
                <a:gd name="T35" fmla="*/ 12 h 48"/>
                <a:gd name="T36" fmla="*/ 36 w 36"/>
                <a:gd name="T37" fmla="*/ 18 h 48"/>
                <a:gd name="T38" fmla="*/ 30 w 36"/>
                <a:gd name="T39" fmla="*/ 24 h 48"/>
                <a:gd name="T40" fmla="*/ 30 w 36"/>
                <a:gd name="T4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8">
                  <a:moveTo>
                    <a:pt x="30" y="30"/>
                  </a:moveTo>
                  <a:lnTo>
                    <a:pt x="24" y="36"/>
                  </a:lnTo>
                  <a:lnTo>
                    <a:pt x="18" y="36"/>
                  </a:lnTo>
                  <a:lnTo>
                    <a:pt x="18" y="42"/>
                  </a:lnTo>
                  <a:lnTo>
                    <a:pt x="18" y="48"/>
                  </a:lnTo>
                  <a:lnTo>
                    <a:pt x="0" y="30"/>
                  </a:lnTo>
                  <a:lnTo>
                    <a:pt x="6" y="24"/>
                  </a:lnTo>
                  <a:lnTo>
                    <a:pt x="6" y="18"/>
                  </a:lnTo>
                  <a:lnTo>
                    <a:pt x="12" y="18"/>
                  </a:lnTo>
                  <a:lnTo>
                    <a:pt x="18" y="18"/>
                  </a:lnTo>
                  <a:lnTo>
                    <a:pt x="18" y="12"/>
                  </a:lnTo>
                  <a:lnTo>
                    <a:pt x="24" y="12"/>
                  </a:lnTo>
                  <a:lnTo>
                    <a:pt x="30" y="6"/>
                  </a:lnTo>
                  <a:lnTo>
                    <a:pt x="30" y="0"/>
                  </a:lnTo>
                  <a:lnTo>
                    <a:pt x="30" y="6"/>
                  </a:lnTo>
                  <a:lnTo>
                    <a:pt x="36" y="0"/>
                  </a:lnTo>
                  <a:lnTo>
                    <a:pt x="36" y="6"/>
                  </a:lnTo>
                  <a:lnTo>
                    <a:pt x="36" y="12"/>
                  </a:lnTo>
                  <a:lnTo>
                    <a:pt x="36" y="18"/>
                  </a:lnTo>
                  <a:lnTo>
                    <a:pt x="30" y="24"/>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73" name="Freeform 1701"/>
            <p:cNvSpPr>
              <a:spLocks/>
            </p:cNvSpPr>
            <p:nvPr/>
          </p:nvSpPr>
          <p:spPr bwMode="auto">
            <a:xfrm>
              <a:off x="4206" y="2016"/>
              <a:ext cx="42" cy="30"/>
            </a:xfrm>
            <a:custGeom>
              <a:avLst/>
              <a:gdLst>
                <a:gd name="T0" fmla="*/ 42 w 42"/>
                <a:gd name="T1" fmla="*/ 30 h 30"/>
                <a:gd name="T2" fmla="*/ 36 w 42"/>
                <a:gd name="T3" fmla="*/ 30 h 30"/>
                <a:gd name="T4" fmla="*/ 30 w 42"/>
                <a:gd name="T5" fmla="*/ 30 h 30"/>
                <a:gd name="T6" fmla="*/ 24 w 42"/>
                <a:gd name="T7" fmla="*/ 30 h 30"/>
                <a:gd name="T8" fmla="*/ 18 w 42"/>
                <a:gd name="T9" fmla="*/ 30 h 30"/>
                <a:gd name="T10" fmla="*/ 18 w 42"/>
                <a:gd name="T11" fmla="*/ 24 h 30"/>
                <a:gd name="T12" fmla="*/ 18 w 42"/>
                <a:gd name="T13" fmla="*/ 30 h 30"/>
                <a:gd name="T14" fmla="*/ 12 w 42"/>
                <a:gd name="T15" fmla="*/ 30 h 30"/>
                <a:gd name="T16" fmla="*/ 6 w 42"/>
                <a:gd name="T17" fmla="*/ 30 h 30"/>
                <a:gd name="T18" fmla="*/ 0 w 42"/>
                <a:gd name="T19" fmla="*/ 24 h 30"/>
                <a:gd name="T20" fmla="*/ 6 w 42"/>
                <a:gd name="T21" fmla="*/ 6 h 30"/>
                <a:gd name="T22" fmla="*/ 12 w 42"/>
                <a:gd name="T23" fmla="*/ 6 h 30"/>
                <a:gd name="T24" fmla="*/ 12 w 42"/>
                <a:gd name="T25" fmla="*/ 0 h 30"/>
                <a:gd name="T26" fmla="*/ 18 w 42"/>
                <a:gd name="T27" fmla="*/ 0 h 30"/>
                <a:gd name="T28" fmla="*/ 24 w 42"/>
                <a:gd name="T29" fmla="*/ 0 h 30"/>
                <a:gd name="T30" fmla="*/ 24 w 42"/>
                <a:gd name="T31" fmla="*/ 6 h 30"/>
                <a:gd name="T32" fmla="*/ 30 w 42"/>
                <a:gd name="T33" fmla="*/ 6 h 30"/>
                <a:gd name="T34" fmla="*/ 36 w 42"/>
                <a:gd name="T35" fmla="*/ 6 h 30"/>
                <a:gd name="T36" fmla="*/ 42 w 42"/>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0">
                  <a:moveTo>
                    <a:pt x="42" y="30"/>
                  </a:moveTo>
                  <a:lnTo>
                    <a:pt x="36" y="30"/>
                  </a:lnTo>
                  <a:lnTo>
                    <a:pt x="30" y="30"/>
                  </a:lnTo>
                  <a:lnTo>
                    <a:pt x="24" y="30"/>
                  </a:lnTo>
                  <a:lnTo>
                    <a:pt x="18" y="30"/>
                  </a:lnTo>
                  <a:lnTo>
                    <a:pt x="18" y="24"/>
                  </a:lnTo>
                  <a:lnTo>
                    <a:pt x="18" y="30"/>
                  </a:lnTo>
                  <a:lnTo>
                    <a:pt x="12" y="30"/>
                  </a:lnTo>
                  <a:lnTo>
                    <a:pt x="6" y="30"/>
                  </a:lnTo>
                  <a:lnTo>
                    <a:pt x="0" y="24"/>
                  </a:lnTo>
                  <a:lnTo>
                    <a:pt x="6" y="6"/>
                  </a:lnTo>
                  <a:lnTo>
                    <a:pt x="12" y="6"/>
                  </a:lnTo>
                  <a:lnTo>
                    <a:pt x="12" y="0"/>
                  </a:lnTo>
                  <a:lnTo>
                    <a:pt x="18" y="0"/>
                  </a:lnTo>
                  <a:lnTo>
                    <a:pt x="24" y="0"/>
                  </a:lnTo>
                  <a:lnTo>
                    <a:pt x="24" y="6"/>
                  </a:lnTo>
                  <a:lnTo>
                    <a:pt x="30" y="6"/>
                  </a:lnTo>
                  <a:lnTo>
                    <a:pt x="36" y="6"/>
                  </a:lnTo>
                  <a:lnTo>
                    <a:pt x="4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74" name="Freeform 1702"/>
            <p:cNvSpPr>
              <a:spLocks/>
            </p:cNvSpPr>
            <p:nvPr/>
          </p:nvSpPr>
          <p:spPr bwMode="auto">
            <a:xfrm>
              <a:off x="4278" y="1998"/>
              <a:ext cx="48" cy="48"/>
            </a:xfrm>
            <a:custGeom>
              <a:avLst/>
              <a:gdLst>
                <a:gd name="T0" fmla="*/ 18 w 48"/>
                <a:gd name="T1" fmla="*/ 48 h 48"/>
                <a:gd name="T2" fmla="*/ 12 w 48"/>
                <a:gd name="T3" fmla="*/ 48 h 48"/>
                <a:gd name="T4" fmla="*/ 12 w 48"/>
                <a:gd name="T5" fmla="*/ 30 h 48"/>
                <a:gd name="T6" fmla="*/ 6 w 48"/>
                <a:gd name="T7" fmla="*/ 36 h 48"/>
                <a:gd name="T8" fmla="*/ 0 w 48"/>
                <a:gd name="T9" fmla="*/ 30 h 48"/>
                <a:gd name="T10" fmla="*/ 12 w 48"/>
                <a:gd name="T11" fmla="*/ 18 h 48"/>
                <a:gd name="T12" fmla="*/ 30 w 48"/>
                <a:gd name="T13" fmla="*/ 6 h 48"/>
                <a:gd name="T14" fmla="*/ 30 w 48"/>
                <a:gd name="T15" fmla="*/ 0 h 48"/>
                <a:gd name="T16" fmla="*/ 30 w 48"/>
                <a:gd name="T17" fmla="*/ 6 h 48"/>
                <a:gd name="T18" fmla="*/ 36 w 48"/>
                <a:gd name="T19" fmla="*/ 6 h 48"/>
                <a:gd name="T20" fmla="*/ 42 w 48"/>
                <a:gd name="T21" fmla="*/ 6 h 48"/>
                <a:gd name="T22" fmla="*/ 48 w 48"/>
                <a:gd name="T23" fmla="*/ 6 h 48"/>
                <a:gd name="T24" fmla="*/ 48 w 48"/>
                <a:gd name="T25" fmla="*/ 12 h 48"/>
                <a:gd name="T26" fmla="*/ 48 w 48"/>
                <a:gd name="T27" fmla="*/ 18 h 48"/>
                <a:gd name="T28" fmla="*/ 18 w 48"/>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8">
                  <a:moveTo>
                    <a:pt x="18" y="48"/>
                  </a:moveTo>
                  <a:lnTo>
                    <a:pt x="12" y="48"/>
                  </a:lnTo>
                  <a:lnTo>
                    <a:pt x="12" y="30"/>
                  </a:lnTo>
                  <a:lnTo>
                    <a:pt x="6" y="36"/>
                  </a:lnTo>
                  <a:lnTo>
                    <a:pt x="0" y="30"/>
                  </a:lnTo>
                  <a:lnTo>
                    <a:pt x="12" y="18"/>
                  </a:lnTo>
                  <a:lnTo>
                    <a:pt x="30" y="6"/>
                  </a:lnTo>
                  <a:lnTo>
                    <a:pt x="30" y="0"/>
                  </a:lnTo>
                  <a:lnTo>
                    <a:pt x="30" y="6"/>
                  </a:lnTo>
                  <a:lnTo>
                    <a:pt x="36" y="6"/>
                  </a:lnTo>
                  <a:lnTo>
                    <a:pt x="42" y="6"/>
                  </a:lnTo>
                  <a:lnTo>
                    <a:pt x="48" y="6"/>
                  </a:lnTo>
                  <a:lnTo>
                    <a:pt x="48" y="12"/>
                  </a:lnTo>
                  <a:lnTo>
                    <a:pt x="48" y="18"/>
                  </a:lnTo>
                  <a:lnTo>
                    <a:pt x="18"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75" name="Freeform 1703"/>
            <p:cNvSpPr>
              <a:spLocks/>
            </p:cNvSpPr>
            <p:nvPr/>
          </p:nvSpPr>
          <p:spPr bwMode="auto">
            <a:xfrm>
              <a:off x="4362" y="1986"/>
              <a:ext cx="12" cy="12"/>
            </a:xfrm>
            <a:custGeom>
              <a:avLst/>
              <a:gdLst>
                <a:gd name="T0" fmla="*/ 6 w 12"/>
                <a:gd name="T1" fmla="*/ 12 h 12"/>
                <a:gd name="T2" fmla="*/ 0 w 12"/>
                <a:gd name="T3" fmla="*/ 12 h 12"/>
                <a:gd name="T4" fmla="*/ 0 w 12"/>
                <a:gd name="T5" fmla="*/ 6 h 12"/>
                <a:gd name="T6" fmla="*/ 6 w 12"/>
                <a:gd name="T7" fmla="*/ 6 h 12"/>
                <a:gd name="T8" fmla="*/ 6 w 12"/>
                <a:gd name="T9" fmla="*/ 0 h 12"/>
                <a:gd name="T10" fmla="*/ 12 w 12"/>
                <a:gd name="T11" fmla="*/ 6 h 12"/>
                <a:gd name="T12" fmla="*/ 12 w 12"/>
                <a:gd name="T13" fmla="*/ 12 h 12"/>
                <a:gd name="T14" fmla="*/ 6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12"/>
                  </a:moveTo>
                  <a:lnTo>
                    <a:pt x="0" y="12"/>
                  </a:lnTo>
                  <a:lnTo>
                    <a:pt x="0" y="6"/>
                  </a:lnTo>
                  <a:lnTo>
                    <a:pt x="6" y="6"/>
                  </a:lnTo>
                  <a:lnTo>
                    <a:pt x="6" y="0"/>
                  </a:lnTo>
                  <a:lnTo>
                    <a:pt x="12" y="6"/>
                  </a:lnTo>
                  <a:lnTo>
                    <a:pt x="12" y="12"/>
                  </a:lnTo>
                  <a:lnTo>
                    <a:pt x="6"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76" name="Freeform 1704"/>
            <p:cNvSpPr>
              <a:spLocks/>
            </p:cNvSpPr>
            <p:nvPr/>
          </p:nvSpPr>
          <p:spPr bwMode="auto">
            <a:xfrm>
              <a:off x="3210" y="2136"/>
              <a:ext cx="48" cy="30"/>
            </a:xfrm>
            <a:custGeom>
              <a:avLst/>
              <a:gdLst>
                <a:gd name="T0" fmla="*/ 0 w 48"/>
                <a:gd name="T1" fmla="*/ 24 h 30"/>
                <a:gd name="T2" fmla="*/ 0 w 48"/>
                <a:gd name="T3" fmla="*/ 6 h 30"/>
                <a:gd name="T4" fmla="*/ 12 w 48"/>
                <a:gd name="T5" fmla="*/ 6 h 30"/>
                <a:gd name="T6" fmla="*/ 18 w 48"/>
                <a:gd name="T7" fmla="*/ 0 h 30"/>
                <a:gd name="T8" fmla="*/ 18 w 48"/>
                <a:gd name="T9" fmla="*/ 6 h 30"/>
                <a:gd name="T10" fmla="*/ 36 w 48"/>
                <a:gd name="T11" fmla="*/ 6 h 30"/>
                <a:gd name="T12" fmla="*/ 42 w 48"/>
                <a:gd name="T13" fmla="*/ 12 h 30"/>
                <a:gd name="T14" fmla="*/ 42 w 48"/>
                <a:gd name="T15" fmla="*/ 18 h 30"/>
                <a:gd name="T16" fmla="*/ 42 w 48"/>
                <a:gd name="T17" fmla="*/ 24 h 30"/>
                <a:gd name="T18" fmla="*/ 48 w 48"/>
                <a:gd name="T19" fmla="*/ 24 h 30"/>
                <a:gd name="T20" fmla="*/ 48 w 48"/>
                <a:gd name="T21" fmla="*/ 30 h 30"/>
                <a:gd name="T22" fmla="*/ 12 w 48"/>
                <a:gd name="T23" fmla="*/ 30 h 30"/>
                <a:gd name="T24" fmla="*/ 0 w 48"/>
                <a:gd name="T25" fmla="*/ 30 h 30"/>
                <a:gd name="T26" fmla="*/ 0 w 48"/>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0">
                  <a:moveTo>
                    <a:pt x="0" y="24"/>
                  </a:moveTo>
                  <a:lnTo>
                    <a:pt x="0" y="6"/>
                  </a:lnTo>
                  <a:lnTo>
                    <a:pt x="12" y="6"/>
                  </a:lnTo>
                  <a:lnTo>
                    <a:pt x="18" y="0"/>
                  </a:lnTo>
                  <a:lnTo>
                    <a:pt x="18" y="6"/>
                  </a:lnTo>
                  <a:lnTo>
                    <a:pt x="36" y="6"/>
                  </a:lnTo>
                  <a:lnTo>
                    <a:pt x="42" y="12"/>
                  </a:lnTo>
                  <a:lnTo>
                    <a:pt x="42" y="18"/>
                  </a:lnTo>
                  <a:lnTo>
                    <a:pt x="42" y="24"/>
                  </a:lnTo>
                  <a:lnTo>
                    <a:pt x="48" y="24"/>
                  </a:lnTo>
                  <a:lnTo>
                    <a:pt x="48" y="30"/>
                  </a:lnTo>
                  <a:lnTo>
                    <a:pt x="12" y="30"/>
                  </a:lnTo>
                  <a:lnTo>
                    <a:pt x="0" y="30"/>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77" name="Freeform 1705"/>
            <p:cNvSpPr>
              <a:spLocks/>
            </p:cNvSpPr>
            <p:nvPr/>
          </p:nvSpPr>
          <p:spPr bwMode="auto">
            <a:xfrm>
              <a:off x="3024" y="2148"/>
              <a:ext cx="54" cy="24"/>
            </a:xfrm>
            <a:custGeom>
              <a:avLst/>
              <a:gdLst>
                <a:gd name="T0" fmla="*/ 0 w 54"/>
                <a:gd name="T1" fmla="*/ 6 h 24"/>
                <a:gd name="T2" fmla="*/ 0 w 54"/>
                <a:gd name="T3" fmla="*/ 0 h 24"/>
                <a:gd name="T4" fmla="*/ 42 w 54"/>
                <a:gd name="T5" fmla="*/ 0 h 24"/>
                <a:gd name="T6" fmla="*/ 54 w 54"/>
                <a:gd name="T7" fmla="*/ 0 h 24"/>
                <a:gd name="T8" fmla="*/ 54 w 54"/>
                <a:gd name="T9" fmla="*/ 24 h 24"/>
                <a:gd name="T10" fmla="*/ 24 w 54"/>
                <a:gd name="T11" fmla="*/ 24 h 24"/>
                <a:gd name="T12" fmla="*/ 18 w 54"/>
                <a:gd name="T13" fmla="*/ 24 h 24"/>
                <a:gd name="T14" fmla="*/ 18 w 54"/>
                <a:gd name="T15" fmla="*/ 6 h 24"/>
                <a:gd name="T16" fmla="*/ 0 w 54"/>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0" y="6"/>
                  </a:moveTo>
                  <a:lnTo>
                    <a:pt x="0" y="0"/>
                  </a:lnTo>
                  <a:lnTo>
                    <a:pt x="42" y="0"/>
                  </a:lnTo>
                  <a:lnTo>
                    <a:pt x="54" y="0"/>
                  </a:lnTo>
                  <a:lnTo>
                    <a:pt x="54" y="24"/>
                  </a:lnTo>
                  <a:lnTo>
                    <a:pt x="24" y="24"/>
                  </a:lnTo>
                  <a:lnTo>
                    <a:pt x="18" y="24"/>
                  </a:lnTo>
                  <a:lnTo>
                    <a:pt x="18" y="6"/>
                  </a:lnTo>
                  <a:lnTo>
                    <a:pt x="0" y="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78" name="Freeform 1706"/>
            <p:cNvSpPr>
              <a:spLocks/>
            </p:cNvSpPr>
            <p:nvPr/>
          </p:nvSpPr>
          <p:spPr bwMode="auto">
            <a:xfrm>
              <a:off x="3348" y="2130"/>
              <a:ext cx="30" cy="54"/>
            </a:xfrm>
            <a:custGeom>
              <a:avLst/>
              <a:gdLst>
                <a:gd name="T0" fmla="*/ 30 w 30"/>
                <a:gd name="T1" fmla="*/ 30 h 54"/>
                <a:gd name="T2" fmla="*/ 30 w 30"/>
                <a:gd name="T3" fmla="*/ 36 h 54"/>
                <a:gd name="T4" fmla="*/ 24 w 30"/>
                <a:gd name="T5" fmla="*/ 30 h 54"/>
                <a:gd name="T6" fmla="*/ 24 w 30"/>
                <a:gd name="T7" fmla="*/ 36 h 54"/>
                <a:gd name="T8" fmla="*/ 30 w 30"/>
                <a:gd name="T9" fmla="*/ 42 h 54"/>
                <a:gd name="T10" fmla="*/ 24 w 30"/>
                <a:gd name="T11" fmla="*/ 42 h 54"/>
                <a:gd name="T12" fmla="*/ 24 w 30"/>
                <a:gd name="T13" fmla="*/ 48 h 54"/>
                <a:gd name="T14" fmla="*/ 24 w 30"/>
                <a:gd name="T15" fmla="*/ 54 h 54"/>
                <a:gd name="T16" fmla="*/ 18 w 30"/>
                <a:gd name="T17" fmla="*/ 54 h 54"/>
                <a:gd name="T18" fmla="*/ 18 w 30"/>
                <a:gd name="T19" fmla="*/ 48 h 54"/>
                <a:gd name="T20" fmla="*/ 12 w 30"/>
                <a:gd name="T21" fmla="*/ 48 h 54"/>
                <a:gd name="T22" fmla="*/ 12 w 30"/>
                <a:gd name="T23" fmla="*/ 42 h 54"/>
                <a:gd name="T24" fmla="*/ 6 w 30"/>
                <a:gd name="T25" fmla="*/ 42 h 54"/>
                <a:gd name="T26" fmla="*/ 6 w 30"/>
                <a:gd name="T27" fmla="*/ 36 h 54"/>
                <a:gd name="T28" fmla="*/ 6 w 30"/>
                <a:gd name="T29" fmla="*/ 30 h 54"/>
                <a:gd name="T30" fmla="*/ 0 w 30"/>
                <a:gd name="T31" fmla="*/ 30 h 54"/>
                <a:gd name="T32" fmla="*/ 0 w 30"/>
                <a:gd name="T33" fmla="*/ 24 h 54"/>
                <a:gd name="T34" fmla="*/ 0 w 30"/>
                <a:gd name="T35" fmla="*/ 18 h 54"/>
                <a:gd name="T36" fmla="*/ 6 w 30"/>
                <a:gd name="T37" fmla="*/ 18 h 54"/>
                <a:gd name="T38" fmla="*/ 6 w 30"/>
                <a:gd name="T39" fmla="*/ 12 h 54"/>
                <a:gd name="T40" fmla="*/ 12 w 30"/>
                <a:gd name="T41" fmla="*/ 12 h 54"/>
                <a:gd name="T42" fmla="*/ 12 w 30"/>
                <a:gd name="T43" fmla="*/ 6 h 54"/>
                <a:gd name="T44" fmla="*/ 18 w 30"/>
                <a:gd name="T45" fmla="*/ 12 h 54"/>
                <a:gd name="T46" fmla="*/ 18 w 30"/>
                <a:gd name="T47" fmla="*/ 6 h 54"/>
                <a:gd name="T48" fmla="*/ 12 w 30"/>
                <a:gd name="T49" fmla="*/ 6 h 54"/>
                <a:gd name="T50" fmla="*/ 12 w 30"/>
                <a:gd name="T51" fmla="*/ 0 h 54"/>
                <a:gd name="T52" fmla="*/ 18 w 30"/>
                <a:gd name="T53" fmla="*/ 0 h 54"/>
                <a:gd name="T54" fmla="*/ 18 w 30"/>
                <a:gd name="T55" fmla="*/ 6 h 54"/>
                <a:gd name="T56" fmla="*/ 24 w 30"/>
                <a:gd name="T57" fmla="*/ 6 h 54"/>
                <a:gd name="T58" fmla="*/ 24 w 30"/>
                <a:gd name="T59" fmla="*/ 12 h 54"/>
                <a:gd name="T60" fmla="*/ 30 w 30"/>
                <a:gd name="T61" fmla="*/ 12 h 54"/>
                <a:gd name="T62" fmla="*/ 30 w 30"/>
                <a:gd name="T63" fmla="*/ 24 h 54"/>
                <a:gd name="T64" fmla="*/ 24 w 30"/>
                <a:gd name="T65" fmla="*/ 24 h 54"/>
                <a:gd name="T66" fmla="*/ 24 w 30"/>
                <a:gd name="T67" fmla="*/ 30 h 54"/>
                <a:gd name="T68" fmla="*/ 30 w 30"/>
                <a:gd name="T6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54">
                  <a:moveTo>
                    <a:pt x="30" y="30"/>
                  </a:moveTo>
                  <a:lnTo>
                    <a:pt x="30" y="36"/>
                  </a:lnTo>
                  <a:lnTo>
                    <a:pt x="24" y="30"/>
                  </a:lnTo>
                  <a:lnTo>
                    <a:pt x="24" y="36"/>
                  </a:lnTo>
                  <a:lnTo>
                    <a:pt x="30" y="42"/>
                  </a:lnTo>
                  <a:lnTo>
                    <a:pt x="24" y="42"/>
                  </a:lnTo>
                  <a:lnTo>
                    <a:pt x="24" y="48"/>
                  </a:lnTo>
                  <a:lnTo>
                    <a:pt x="24" y="54"/>
                  </a:lnTo>
                  <a:lnTo>
                    <a:pt x="18" y="54"/>
                  </a:lnTo>
                  <a:lnTo>
                    <a:pt x="18" y="48"/>
                  </a:lnTo>
                  <a:lnTo>
                    <a:pt x="12" y="48"/>
                  </a:lnTo>
                  <a:lnTo>
                    <a:pt x="12" y="42"/>
                  </a:lnTo>
                  <a:lnTo>
                    <a:pt x="6" y="42"/>
                  </a:lnTo>
                  <a:lnTo>
                    <a:pt x="6" y="36"/>
                  </a:lnTo>
                  <a:lnTo>
                    <a:pt x="6" y="30"/>
                  </a:lnTo>
                  <a:lnTo>
                    <a:pt x="0" y="30"/>
                  </a:lnTo>
                  <a:lnTo>
                    <a:pt x="0" y="24"/>
                  </a:lnTo>
                  <a:lnTo>
                    <a:pt x="0" y="18"/>
                  </a:lnTo>
                  <a:lnTo>
                    <a:pt x="6" y="18"/>
                  </a:lnTo>
                  <a:lnTo>
                    <a:pt x="6" y="12"/>
                  </a:lnTo>
                  <a:lnTo>
                    <a:pt x="12" y="12"/>
                  </a:lnTo>
                  <a:lnTo>
                    <a:pt x="12" y="6"/>
                  </a:lnTo>
                  <a:lnTo>
                    <a:pt x="18" y="12"/>
                  </a:lnTo>
                  <a:lnTo>
                    <a:pt x="18" y="6"/>
                  </a:lnTo>
                  <a:lnTo>
                    <a:pt x="12" y="6"/>
                  </a:lnTo>
                  <a:lnTo>
                    <a:pt x="12" y="0"/>
                  </a:lnTo>
                  <a:lnTo>
                    <a:pt x="18" y="0"/>
                  </a:lnTo>
                  <a:lnTo>
                    <a:pt x="18" y="6"/>
                  </a:lnTo>
                  <a:lnTo>
                    <a:pt x="24" y="6"/>
                  </a:lnTo>
                  <a:lnTo>
                    <a:pt x="24" y="12"/>
                  </a:lnTo>
                  <a:lnTo>
                    <a:pt x="30" y="12"/>
                  </a:lnTo>
                  <a:lnTo>
                    <a:pt x="30" y="24"/>
                  </a:lnTo>
                  <a:lnTo>
                    <a:pt x="24" y="24"/>
                  </a:lnTo>
                  <a:lnTo>
                    <a:pt x="24" y="30"/>
                  </a:lnTo>
                  <a:lnTo>
                    <a:pt x="3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79" name="Freeform 1707"/>
            <p:cNvSpPr>
              <a:spLocks/>
            </p:cNvSpPr>
            <p:nvPr/>
          </p:nvSpPr>
          <p:spPr bwMode="auto">
            <a:xfrm>
              <a:off x="3522" y="2118"/>
              <a:ext cx="18" cy="42"/>
            </a:xfrm>
            <a:custGeom>
              <a:avLst/>
              <a:gdLst>
                <a:gd name="T0" fmla="*/ 0 w 18"/>
                <a:gd name="T1" fmla="*/ 42 h 42"/>
                <a:gd name="T2" fmla="*/ 0 w 18"/>
                <a:gd name="T3" fmla="*/ 0 h 42"/>
                <a:gd name="T4" fmla="*/ 0 w 18"/>
                <a:gd name="T5" fmla="*/ 6 h 42"/>
                <a:gd name="T6" fmla="*/ 12 w 18"/>
                <a:gd name="T7" fmla="*/ 0 h 42"/>
                <a:gd name="T8" fmla="*/ 18 w 18"/>
                <a:gd name="T9" fmla="*/ 0 h 42"/>
                <a:gd name="T10" fmla="*/ 18 w 18"/>
                <a:gd name="T11" fmla="*/ 42 h 42"/>
                <a:gd name="T12" fmla="*/ 0 w 1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8" h="42">
                  <a:moveTo>
                    <a:pt x="0" y="42"/>
                  </a:moveTo>
                  <a:lnTo>
                    <a:pt x="0" y="0"/>
                  </a:lnTo>
                  <a:lnTo>
                    <a:pt x="0" y="6"/>
                  </a:lnTo>
                  <a:lnTo>
                    <a:pt x="12" y="0"/>
                  </a:lnTo>
                  <a:lnTo>
                    <a:pt x="18" y="0"/>
                  </a:lnTo>
                  <a:lnTo>
                    <a:pt x="18"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80" name="Freeform 1708"/>
            <p:cNvSpPr>
              <a:spLocks/>
            </p:cNvSpPr>
            <p:nvPr/>
          </p:nvSpPr>
          <p:spPr bwMode="auto">
            <a:xfrm>
              <a:off x="3540" y="2118"/>
              <a:ext cx="36" cy="42"/>
            </a:xfrm>
            <a:custGeom>
              <a:avLst/>
              <a:gdLst>
                <a:gd name="T0" fmla="*/ 24 w 36"/>
                <a:gd name="T1" fmla="*/ 42 h 42"/>
                <a:gd name="T2" fmla="*/ 0 w 36"/>
                <a:gd name="T3" fmla="*/ 42 h 42"/>
                <a:gd name="T4" fmla="*/ 0 w 36"/>
                <a:gd name="T5" fmla="*/ 0 h 42"/>
                <a:gd name="T6" fmla="*/ 6 w 36"/>
                <a:gd name="T7" fmla="*/ 0 h 42"/>
                <a:gd name="T8" fmla="*/ 12 w 36"/>
                <a:gd name="T9" fmla="*/ 0 h 42"/>
                <a:gd name="T10" fmla="*/ 30 w 36"/>
                <a:gd name="T11" fmla="*/ 6 h 42"/>
                <a:gd name="T12" fmla="*/ 36 w 36"/>
                <a:gd name="T13" fmla="*/ 12 h 42"/>
                <a:gd name="T14" fmla="*/ 30 w 36"/>
                <a:gd name="T15" fmla="*/ 18 h 42"/>
                <a:gd name="T16" fmla="*/ 24 w 36"/>
                <a:gd name="T17" fmla="*/ 24 h 42"/>
                <a:gd name="T18" fmla="*/ 24 w 36"/>
                <a:gd name="T19" fmla="*/ 30 h 42"/>
                <a:gd name="T20" fmla="*/ 24 w 36"/>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2">
                  <a:moveTo>
                    <a:pt x="24" y="42"/>
                  </a:moveTo>
                  <a:lnTo>
                    <a:pt x="0" y="42"/>
                  </a:lnTo>
                  <a:lnTo>
                    <a:pt x="0" y="0"/>
                  </a:lnTo>
                  <a:lnTo>
                    <a:pt x="6" y="0"/>
                  </a:lnTo>
                  <a:lnTo>
                    <a:pt x="12" y="0"/>
                  </a:lnTo>
                  <a:lnTo>
                    <a:pt x="30" y="6"/>
                  </a:lnTo>
                  <a:lnTo>
                    <a:pt x="36" y="12"/>
                  </a:lnTo>
                  <a:lnTo>
                    <a:pt x="30" y="18"/>
                  </a:lnTo>
                  <a:lnTo>
                    <a:pt x="24" y="24"/>
                  </a:lnTo>
                  <a:lnTo>
                    <a:pt x="24" y="30"/>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81" name="Freeform 1709"/>
            <p:cNvSpPr>
              <a:spLocks/>
            </p:cNvSpPr>
            <p:nvPr/>
          </p:nvSpPr>
          <p:spPr bwMode="auto">
            <a:xfrm>
              <a:off x="3984" y="2058"/>
              <a:ext cx="54" cy="36"/>
            </a:xfrm>
            <a:custGeom>
              <a:avLst/>
              <a:gdLst>
                <a:gd name="T0" fmla="*/ 12 w 54"/>
                <a:gd name="T1" fmla="*/ 36 h 36"/>
                <a:gd name="T2" fmla="*/ 6 w 54"/>
                <a:gd name="T3" fmla="*/ 24 h 36"/>
                <a:gd name="T4" fmla="*/ 0 w 54"/>
                <a:gd name="T5" fmla="*/ 18 h 36"/>
                <a:gd name="T6" fmla="*/ 0 w 54"/>
                <a:gd name="T7" fmla="*/ 12 h 36"/>
                <a:gd name="T8" fmla="*/ 6 w 54"/>
                <a:gd name="T9" fmla="*/ 6 h 36"/>
                <a:gd name="T10" fmla="*/ 12 w 54"/>
                <a:gd name="T11" fmla="*/ 6 h 36"/>
                <a:gd name="T12" fmla="*/ 18 w 54"/>
                <a:gd name="T13" fmla="*/ 6 h 36"/>
                <a:gd name="T14" fmla="*/ 30 w 54"/>
                <a:gd name="T15" fmla="*/ 0 h 36"/>
                <a:gd name="T16" fmla="*/ 36 w 54"/>
                <a:gd name="T17" fmla="*/ 0 h 36"/>
                <a:gd name="T18" fmla="*/ 54 w 54"/>
                <a:gd name="T19" fmla="*/ 18 h 36"/>
                <a:gd name="T20" fmla="*/ 48 w 54"/>
                <a:gd name="T21" fmla="*/ 18 h 36"/>
                <a:gd name="T22" fmla="*/ 42 w 54"/>
                <a:gd name="T23" fmla="*/ 18 h 36"/>
                <a:gd name="T24" fmla="*/ 30 w 54"/>
                <a:gd name="T25" fmla="*/ 24 h 36"/>
                <a:gd name="T26" fmla="*/ 24 w 54"/>
                <a:gd name="T27" fmla="*/ 30 h 36"/>
                <a:gd name="T28" fmla="*/ 18 w 54"/>
                <a:gd name="T29" fmla="*/ 30 h 36"/>
                <a:gd name="T30" fmla="*/ 18 w 54"/>
                <a:gd name="T31" fmla="*/ 36 h 36"/>
                <a:gd name="T32" fmla="*/ 12 w 54"/>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6">
                  <a:moveTo>
                    <a:pt x="12" y="36"/>
                  </a:moveTo>
                  <a:lnTo>
                    <a:pt x="6" y="24"/>
                  </a:lnTo>
                  <a:lnTo>
                    <a:pt x="0" y="18"/>
                  </a:lnTo>
                  <a:lnTo>
                    <a:pt x="0" y="12"/>
                  </a:lnTo>
                  <a:lnTo>
                    <a:pt x="6" y="6"/>
                  </a:lnTo>
                  <a:lnTo>
                    <a:pt x="12" y="6"/>
                  </a:lnTo>
                  <a:lnTo>
                    <a:pt x="18" y="6"/>
                  </a:lnTo>
                  <a:lnTo>
                    <a:pt x="30" y="0"/>
                  </a:lnTo>
                  <a:lnTo>
                    <a:pt x="36" y="0"/>
                  </a:lnTo>
                  <a:lnTo>
                    <a:pt x="54" y="18"/>
                  </a:lnTo>
                  <a:lnTo>
                    <a:pt x="48" y="18"/>
                  </a:lnTo>
                  <a:lnTo>
                    <a:pt x="42" y="18"/>
                  </a:lnTo>
                  <a:lnTo>
                    <a:pt x="30" y="24"/>
                  </a:lnTo>
                  <a:lnTo>
                    <a:pt x="24" y="30"/>
                  </a:lnTo>
                  <a:lnTo>
                    <a:pt x="18" y="30"/>
                  </a:lnTo>
                  <a:lnTo>
                    <a:pt x="18" y="36"/>
                  </a:lnTo>
                  <a:lnTo>
                    <a:pt x="1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82" name="Freeform 1710"/>
            <p:cNvSpPr>
              <a:spLocks/>
            </p:cNvSpPr>
            <p:nvPr/>
          </p:nvSpPr>
          <p:spPr bwMode="auto">
            <a:xfrm>
              <a:off x="3078" y="2148"/>
              <a:ext cx="66" cy="24"/>
            </a:xfrm>
            <a:custGeom>
              <a:avLst/>
              <a:gdLst>
                <a:gd name="T0" fmla="*/ 0 w 66"/>
                <a:gd name="T1" fmla="*/ 24 h 24"/>
                <a:gd name="T2" fmla="*/ 0 w 66"/>
                <a:gd name="T3" fmla="*/ 0 h 24"/>
                <a:gd name="T4" fmla="*/ 18 w 66"/>
                <a:gd name="T5" fmla="*/ 0 h 24"/>
                <a:gd name="T6" fmla="*/ 54 w 66"/>
                <a:gd name="T7" fmla="*/ 0 h 24"/>
                <a:gd name="T8" fmla="*/ 66 w 66"/>
                <a:gd name="T9" fmla="*/ 0 h 24"/>
                <a:gd name="T10" fmla="*/ 66 w 66"/>
                <a:gd name="T11" fmla="*/ 24 h 24"/>
                <a:gd name="T12" fmla="*/ 12 w 66"/>
                <a:gd name="T13" fmla="*/ 24 h 24"/>
                <a:gd name="T14" fmla="*/ 0 w 6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4">
                  <a:moveTo>
                    <a:pt x="0" y="24"/>
                  </a:moveTo>
                  <a:lnTo>
                    <a:pt x="0" y="0"/>
                  </a:lnTo>
                  <a:lnTo>
                    <a:pt x="18" y="0"/>
                  </a:lnTo>
                  <a:lnTo>
                    <a:pt x="54" y="0"/>
                  </a:lnTo>
                  <a:lnTo>
                    <a:pt x="66" y="0"/>
                  </a:lnTo>
                  <a:lnTo>
                    <a:pt x="66" y="24"/>
                  </a:lnTo>
                  <a:lnTo>
                    <a:pt x="12"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83" name="Freeform 1711"/>
            <p:cNvSpPr>
              <a:spLocks/>
            </p:cNvSpPr>
            <p:nvPr/>
          </p:nvSpPr>
          <p:spPr bwMode="auto">
            <a:xfrm>
              <a:off x="3426" y="2130"/>
              <a:ext cx="30" cy="30"/>
            </a:xfrm>
            <a:custGeom>
              <a:avLst/>
              <a:gdLst>
                <a:gd name="T0" fmla="*/ 30 w 30"/>
                <a:gd name="T1" fmla="*/ 24 h 30"/>
                <a:gd name="T2" fmla="*/ 0 w 30"/>
                <a:gd name="T3" fmla="*/ 30 h 30"/>
                <a:gd name="T4" fmla="*/ 0 w 30"/>
                <a:gd name="T5" fmla="*/ 12 h 30"/>
                <a:gd name="T6" fmla="*/ 0 w 30"/>
                <a:gd name="T7" fmla="*/ 0 h 30"/>
                <a:gd name="T8" fmla="*/ 6 w 30"/>
                <a:gd name="T9" fmla="*/ 0 h 30"/>
                <a:gd name="T10" fmla="*/ 12 w 30"/>
                <a:gd name="T11" fmla="*/ 0 h 30"/>
                <a:gd name="T12" fmla="*/ 18 w 30"/>
                <a:gd name="T13" fmla="*/ 6 h 30"/>
                <a:gd name="T14" fmla="*/ 24 w 30"/>
                <a:gd name="T15" fmla="*/ 6 h 30"/>
                <a:gd name="T16" fmla="*/ 24 w 30"/>
                <a:gd name="T17" fmla="*/ 18 h 30"/>
                <a:gd name="T18" fmla="*/ 30 w 30"/>
                <a:gd name="T1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30" y="24"/>
                  </a:moveTo>
                  <a:lnTo>
                    <a:pt x="0" y="30"/>
                  </a:lnTo>
                  <a:lnTo>
                    <a:pt x="0" y="12"/>
                  </a:lnTo>
                  <a:lnTo>
                    <a:pt x="0" y="0"/>
                  </a:lnTo>
                  <a:lnTo>
                    <a:pt x="6" y="0"/>
                  </a:lnTo>
                  <a:lnTo>
                    <a:pt x="12" y="0"/>
                  </a:lnTo>
                  <a:lnTo>
                    <a:pt x="18" y="6"/>
                  </a:lnTo>
                  <a:lnTo>
                    <a:pt x="24" y="6"/>
                  </a:lnTo>
                  <a:lnTo>
                    <a:pt x="24"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84" name="Freeform 1712"/>
            <p:cNvSpPr>
              <a:spLocks/>
            </p:cNvSpPr>
            <p:nvPr/>
          </p:nvSpPr>
          <p:spPr bwMode="auto">
            <a:xfrm>
              <a:off x="2946" y="2154"/>
              <a:ext cx="42" cy="30"/>
            </a:xfrm>
            <a:custGeom>
              <a:avLst/>
              <a:gdLst>
                <a:gd name="T0" fmla="*/ 0 w 42"/>
                <a:gd name="T1" fmla="*/ 30 h 30"/>
                <a:gd name="T2" fmla="*/ 0 w 42"/>
                <a:gd name="T3" fmla="*/ 6 h 30"/>
                <a:gd name="T4" fmla="*/ 0 w 42"/>
                <a:gd name="T5" fmla="*/ 0 h 30"/>
                <a:gd name="T6" fmla="*/ 42 w 42"/>
                <a:gd name="T7" fmla="*/ 0 h 30"/>
                <a:gd name="T8" fmla="*/ 42 w 42"/>
                <a:gd name="T9" fmla="*/ 12 h 30"/>
                <a:gd name="T10" fmla="*/ 42 w 42"/>
                <a:gd name="T11" fmla="*/ 30 h 30"/>
                <a:gd name="T12" fmla="*/ 0 w 4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2" h="30">
                  <a:moveTo>
                    <a:pt x="0" y="30"/>
                  </a:moveTo>
                  <a:lnTo>
                    <a:pt x="0" y="6"/>
                  </a:lnTo>
                  <a:lnTo>
                    <a:pt x="0" y="0"/>
                  </a:lnTo>
                  <a:lnTo>
                    <a:pt x="42" y="0"/>
                  </a:lnTo>
                  <a:lnTo>
                    <a:pt x="42" y="12"/>
                  </a:lnTo>
                  <a:lnTo>
                    <a:pt x="42"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85" name="Freeform 1713"/>
            <p:cNvSpPr>
              <a:spLocks/>
            </p:cNvSpPr>
            <p:nvPr/>
          </p:nvSpPr>
          <p:spPr bwMode="auto">
            <a:xfrm>
              <a:off x="3144" y="2148"/>
              <a:ext cx="36" cy="54"/>
            </a:xfrm>
            <a:custGeom>
              <a:avLst/>
              <a:gdLst>
                <a:gd name="T0" fmla="*/ 0 w 36"/>
                <a:gd name="T1" fmla="*/ 24 h 54"/>
                <a:gd name="T2" fmla="*/ 0 w 36"/>
                <a:gd name="T3" fmla="*/ 0 h 54"/>
                <a:gd name="T4" fmla="*/ 30 w 36"/>
                <a:gd name="T5" fmla="*/ 0 h 54"/>
                <a:gd name="T6" fmla="*/ 30 w 36"/>
                <a:gd name="T7" fmla="*/ 12 h 54"/>
                <a:gd name="T8" fmla="*/ 36 w 36"/>
                <a:gd name="T9" fmla="*/ 24 h 54"/>
                <a:gd name="T10" fmla="*/ 30 w 36"/>
                <a:gd name="T11" fmla="*/ 24 h 54"/>
                <a:gd name="T12" fmla="*/ 30 w 36"/>
                <a:gd name="T13" fmla="*/ 54 h 54"/>
                <a:gd name="T14" fmla="*/ 0 w 36"/>
                <a:gd name="T15" fmla="*/ 54 h 54"/>
                <a:gd name="T16" fmla="*/ 0 w 36"/>
                <a:gd name="T1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54">
                  <a:moveTo>
                    <a:pt x="0" y="24"/>
                  </a:moveTo>
                  <a:lnTo>
                    <a:pt x="0" y="0"/>
                  </a:lnTo>
                  <a:lnTo>
                    <a:pt x="30" y="0"/>
                  </a:lnTo>
                  <a:lnTo>
                    <a:pt x="30" y="12"/>
                  </a:lnTo>
                  <a:lnTo>
                    <a:pt x="36" y="24"/>
                  </a:lnTo>
                  <a:lnTo>
                    <a:pt x="30" y="24"/>
                  </a:lnTo>
                  <a:lnTo>
                    <a:pt x="30" y="54"/>
                  </a:lnTo>
                  <a:lnTo>
                    <a:pt x="0" y="5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86" name="Freeform 1714"/>
            <p:cNvSpPr>
              <a:spLocks/>
            </p:cNvSpPr>
            <p:nvPr/>
          </p:nvSpPr>
          <p:spPr bwMode="auto">
            <a:xfrm>
              <a:off x="3768" y="2094"/>
              <a:ext cx="42" cy="36"/>
            </a:xfrm>
            <a:custGeom>
              <a:avLst/>
              <a:gdLst>
                <a:gd name="T0" fmla="*/ 24 w 42"/>
                <a:gd name="T1" fmla="*/ 36 h 36"/>
                <a:gd name="T2" fmla="*/ 18 w 42"/>
                <a:gd name="T3" fmla="*/ 30 h 36"/>
                <a:gd name="T4" fmla="*/ 12 w 42"/>
                <a:gd name="T5" fmla="*/ 30 h 36"/>
                <a:gd name="T6" fmla="*/ 12 w 42"/>
                <a:gd name="T7" fmla="*/ 24 h 36"/>
                <a:gd name="T8" fmla="*/ 6 w 42"/>
                <a:gd name="T9" fmla="*/ 18 h 36"/>
                <a:gd name="T10" fmla="*/ 0 w 42"/>
                <a:gd name="T11" fmla="*/ 12 h 36"/>
                <a:gd name="T12" fmla="*/ 6 w 42"/>
                <a:gd name="T13" fmla="*/ 6 h 36"/>
                <a:gd name="T14" fmla="*/ 12 w 42"/>
                <a:gd name="T15" fmla="*/ 6 h 36"/>
                <a:gd name="T16" fmla="*/ 18 w 42"/>
                <a:gd name="T17" fmla="*/ 6 h 36"/>
                <a:gd name="T18" fmla="*/ 12 w 42"/>
                <a:gd name="T19" fmla="*/ 6 h 36"/>
                <a:gd name="T20" fmla="*/ 12 w 42"/>
                <a:gd name="T21" fmla="*/ 0 h 36"/>
                <a:gd name="T22" fmla="*/ 18 w 42"/>
                <a:gd name="T23" fmla="*/ 0 h 36"/>
                <a:gd name="T24" fmla="*/ 24 w 42"/>
                <a:gd name="T25" fmla="*/ 0 h 36"/>
                <a:gd name="T26" fmla="*/ 30 w 42"/>
                <a:gd name="T27" fmla="*/ 0 h 36"/>
                <a:gd name="T28" fmla="*/ 36 w 42"/>
                <a:gd name="T29" fmla="*/ 0 h 36"/>
                <a:gd name="T30" fmla="*/ 36 w 42"/>
                <a:gd name="T31" fmla="*/ 6 h 36"/>
                <a:gd name="T32" fmla="*/ 42 w 42"/>
                <a:gd name="T33" fmla="*/ 6 h 36"/>
                <a:gd name="T34" fmla="*/ 42 w 42"/>
                <a:gd name="T35" fmla="*/ 12 h 36"/>
                <a:gd name="T36" fmla="*/ 36 w 42"/>
                <a:gd name="T37" fmla="*/ 12 h 36"/>
                <a:gd name="T38" fmla="*/ 30 w 42"/>
                <a:gd name="T39" fmla="*/ 18 h 36"/>
                <a:gd name="T40" fmla="*/ 30 w 42"/>
                <a:gd name="T41" fmla="*/ 24 h 36"/>
                <a:gd name="T42" fmla="*/ 24 w 42"/>
                <a:gd name="T43" fmla="*/ 30 h 36"/>
                <a:gd name="T44" fmla="*/ 24 w 42"/>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6">
                  <a:moveTo>
                    <a:pt x="24" y="36"/>
                  </a:moveTo>
                  <a:lnTo>
                    <a:pt x="18" y="30"/>
                  </a:lnTo>
                  <a:lnTo>
                    <a:pt x="12" y="30"/>
                  </a:lnTo>
                  <a:lnTo>
                    <a:pt x="12" y="24"/>
                  </a:lnTo>
                  <a:lnTo>
                    <a:pt x="6" y="18"/>
                  </a:lnTo>
                  <a:lnTo>
                    <a:pt x="0" y="12"/>
                  </a:lnTo>
                  <a:lnTo>
                    <a:pt x="6" y="6"/>
                  </a:lnTo>
                  <a:lnTo>
                    <a:pt x="12" y="6"/>
                  </a:lnTo>
                  <a:lnTo>
                    <a:pt x="18" y="6"/>
                  </a:lnTo>
                  <a:lnTo>
                    <a:pt x="12" y="6"/>
                  </a:lnTo>
                  <a:lnTo>
                    <a:pt x="12" y="0"/>
                  </a:lnTo>
                  <a:lnTo>
                    <a:pt x="18" y="0"/>
                  </a:lnTo>
                  <a:lnTo>
                    <a:pt x="24" y="0"/>
                  </a:lnTo>
                  <a:lnTo>
                    <a:pt x="30" y="0"/>
                  </a:lnTo>
                  <a:lnTo>
                    <a:pt x="36" y="0"/>
                  </a:lnTo>
                  <a:lnTo>
                    <a:pt x="36" y="6"/>
                  </a:lnTo>
                  <a:lnTo>
                    <a:pt x="42" y="6"/>
                  </a:lnTo>
                  <a:lnTo>
                    <a:pt x="42" y="12"/>
                  </a:lnTo>
                  <a:lnTo>
                    <a:pt x="36" y="12"/>
                  </a:lnTo>
                  <a:lnTo>
                    <a:pt x="30" y="18"/>
                  </a:lnTo>
                  <a:lnTo>
                    <a:pt x="30" y="24"/>
                  </a:lnTo>
                  <a:lnTo>
                    <a:pt x="24" y="30"/>
                  </a:lnTo>
                  <a:lnTo>
                    <a:pt x="2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87" name="Freeform 1715"/>
            <p:cNvSpPr>
              <a:spLocks/>
            </p:cNvSpPr>
            <p:nvPr/>
          </p:nvSpPr>
          <p:spPr bwMode="auto">
            <a:xfrm>
              <a:off x="4158" y="2034"/>
              <a:ext cx="54" cy="54"/>
            </a:xfrm>
            <a:custGeom>
              <a:avLst/>
              <a:gdLst>
                <a:gd name="T0" fmla="*/ 6 w 54"/>
                <a:gd name="T1" fmla="*/ 54 h 54"/>
                <a:gd name="T2" fmla="*/ 0 w 54"/>
                <a:gd name="T3" fmla="*/ 54 h 54"/>
                <a:gd name="T4" fmla="*/ 0 w 54"/>
                <a:gd name="T5" fmla="*/ 0 h 54"/>
                <a:gd name="T6" fmla="*/ 6 w 54"/>
                <a:gd name="T7" fmla="*/ 0 h 54"/>
                <a:gd name="T8" fmla="*/ 12 w 54"/>
                <a:gd name="T9" fmla="*/ 0 h 54"/>
                <a:gd name="T10" fmla="*/ 18 w 54"/>
                <a:gd name="T11" fmla="*/ 0 h 54"/>
                <a:gd name="T12" fmla="*/ 18 w 54"/>
                <a:gd name="T13" fmla="*/ 6 h 54"/>
                <a:gd name="T14" fmla="*/ 24 w 54"/>
                <a:gd name="T15" fmla="*/ 6 h 54"/>
                <a:gd name="T16" fmla="*/ 30 w 54"/>
                <a:gd name="T17" fmla="*/ 6 h 54"/>
                <a:gd name="T18" fmla="*/ 30 w 54"/>
                <a:gd name="T19" fmla="*/ 0 h 54"/>
                <a:gd name="T20" fmla="*/ 30 w 54"/>
                <a:gd name="T21" fmla="*/ 6 h 54"/>
                <a:gd name="T22" fmla="*/ 30 w 54"/>
                <a:gd name="T23" fmla="*/ 12 h 54"/>
                <a:gd name="T24" fmla="*/ 36 w 54"/>
                <a:gd name="T25" fmla="*/ 12 h 54"/>
                <a:gd name="T26" fmla="*/ 36 w 54"/>
                <a:gd name="T27" fmla="*/ 18 h 54"/>
                <a:gd name="T28" fmla="*/ 42 w 54"/>
                <a:gd name="T29" fmla="*/ 24 h 54"/>
                <a:gd name="T30" fmla="*/ 36 w 54"/>
                <a:gd name="T31" fmla="*/ 24 h 54"/>
                <a:gd name="T32" fmla="*/ 42 w 54"/>
                <a:gd name="T33" fmla="*/ 30 h 54"/>
                <a:gd name="T34" fmla="*/ 48 w 54"/>
                <a:gd name="T35" fmla="*/ 36 h 54"/>
                <a:gd name="T36" fmla="*/ 54 w 54"/>
                <a:gd name="T37" fmla="*/ 36 h 54"/>
                <a:gd name="T38" fmla="*/ 48 w 54"/>
                <a:gd name="T39" fmla="*/ 36 h 54"/>
                <a:gd name="T40" fmla="*/ 42 w 54"/>
                <a:gd name="T41" fmla="*/ 30 h 54"/>
                <a:gd name="T42" fmla="*/ 42 w 54"/>
                <a:gd name="T43" fmla="*/ 42 h 54"/>
                <a:gd name="T44" fmla="*/ 36 w 54"/>
                <a:gd name="T45" fmla="*/ 42 h 54"/>
                <a:gd name="T46" fmla="*/ 36 w 54"/>
                <a:gd name="T47" fmla="*/ 48 h 54"/>
                <a:gd name="T48" fmla="*/ 6 w 54"/>
                <a:gd name="T4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54">
                  <a:moveTo>
                    <a:pt x="6" y="54"/>
                  </a:moveTo>
                  <a:lnTo>
                    <a:pt x="0" y="54"/>
                  </a:lnTo>
                  <a:lnTo>
                    <a:pt x="0" y="0"/>
                  </a:lnTo>
                  <a:lnTo>
                    <a:pt x="6" y="0"/>
                  </a:lnTo>
                  <a:lnTo>
                    <a:pt x="12" y="0"/>
                  </a:lnTo>
                  <a:lnTo>
                    <a:pt x="18" y="0"/>
                  </a:lnTo>
                  <a:lnTo>
                    <a:pt x="18" y="6"/>
                  </a:lnTo>
                  <a:lnTo>
                    <a:pt x="24" y="6"/>
                  </a:lnTo>
                  <a:lnTo>
                    <a:pt x="30" y="6"/>
                  </a:lnTo>
                  <a:lnTo>
                    <a:pt x="30" y="0"/>
                  </a:lnTo>
                  <a:lnTo>
                    <a:pt x="30" y="6"/>
                  </a:lnTo>
                  <a:lnTo>
                    <a:pt x="30" y="12"/>
                  </a:lnTo>
                  <a:lnTo>
                    <a:pt x="36" y="12"/>
                  </a:lnTo>
                  <a:lnTo>
                    <a:pt x="36" y="18"/>
                  </a:lnTo>
                  <a:lnTo>
                    <a:pt x="42" y="24"/>
                  </a:lnTo>
                  <a:lnTo>
                    <a:pt x="36" y="24"/>
                  </a:lnTo>
                  <a:lnTo>
                    <a:pt x="42" y="30"/>
                  </a:lnTo>
                  <a:lnTo>
                    <a:pt x="48" y="36"/>
                  </a:lnTo>
                  <a:lnTo>
                    <a:pt x="54" y="36"/>
                  </a:lnTo>
                  <a:lnTo>
                    <a:pt x="48" y="36"/>
                  </a:lnTo>
                  <a:lnTo>
                    <a:pt x="42" y="30"/>
                  </a:lnTo>
                  <a:lnTo>
                    <a:pt x="42" y="42"/>
                  </a:lnTo>
                  <a:lnTo>
                    <a:pt x="36" y="42"/>
                  </a:lnTo>
                  <a:lnTo>
                    <a:pt x="36" y="48"/>
                  </a:lnTo>
                  <a:lnTo>
                    <a:pt x="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88" name="Freeform 1716"/>
            <p:cNvSpPr>
              <a:spLocks/>
            </p:cNvSpPr>
            <p:nvPr/>
          </p:nvSpPr>
          <p:spPr bwMode="auto">
            <a:xfrm>
              <a:off x="4242" y="2022"/>
              <a:ext cx="36" cy="48"/>
            </a:xfrm>
            <a:custGeom>
              <a:avLst/>
              <a:gdLst>
                <a:gd name="T0" fmla="*/ 30 w 36"/>
                <a:gd name="T1" fmla="*/ 42 h 48"/>
                <a:gd name="T2" fmla="*/ 18 w 36"/>
                <a:gd name="T3" fmla="*/ 42 h 48"/>
                <a:gd name="T4" fmla="*/ 6 w 36"/>
                <a:gd name="T5" fmla="*/ 48 h 48"/>
                <a:gd name="T6" fmla="*/ 6 w 36"/>
                <a:gd name="T7" fmla="*/ 24 h 48"/>
                <a:gd name="T8" fmla="*/ 0 w 36"/>
                <a:gd name="T9" fmla="*/ 0 h 48"/>
                <a:gd name="T10" fmla="*/ 6 w 36"/>
                <a:gd name="T11" fmla="*/ 0 h 48"/>
                <a:gd name="T12" fmla="*/ 12 w 36"/>
                <a:gd name="T13" fmla="*/ 0 h 48"/>
                <a:gd name="T14" fmla="*/ 18 w 36"/>
                <a:gd name="T15" fmla="*/ 0 h 48"/>
                <a:gd name="T16" fmla="*/ 24 w 36"/>
                <a:gd name="T17" fmla="*/ 0 h 48"/>
                <a:gd name="T18" fmla="*/ 24 w 36"/>
                <a:gd name="T19" fmla="*/ 6 h 48"/>
                <a:gd name="T20" fmla="*/ 30 w 36"/>
                <a:gd name="T21" fmla="*/ 6 h 48"/>
                <a:gd name="T22" fmla="*/ 36 w 36"/>
                <a:gd name="T23" fmla="*/ 24 h 48"/>
                <a:gd name="T24" fmla="*/ 30 w 36"/>
                <a:gd name="T2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30" y="42"/>
                  </a:moveTo>
                  <a:lnTo>
                    <a:pt x="18" y="42"/>
                  </a:lnTo>
                  <a:lnTo>
                    <a:pt x="6" y="48"/>
                  </a:lnTo>
                  <a:lnTo>
                    <a:pt x="6" y="24"/>
                  </a:lnTo>
                  <a:lnTo>
                    <a:pt x="0" y="0"/>
                  </a:lnTo>
                  <a:lnTo>
                    <a:pt x="6" y="0"/>
                  </a:lnTo>
                  <a:lnTo>
                    <a:pt x="12" y="0"/>
                  </a:lnTo>
                  <a:lnTo>
                    <a:pt x="18" y="0"/>
                  </a:lnTo>
                  <a:lnTo>
                    <a:pt x="24" y="0"/>
                  </a:lnTo>
                  <a:lnTo>
                    <a:pt x="24" y="6"/>
                  </a:lnTo>
                  <a:lnTo>
                    <a:pt x="30" y="6"/>
                  </a:lnTo>
                  <a:lnTo>
                    <a:pt x="36" y="24"/>
                  </a:lnTo>
                  <a:lnTo>
                    <a:pt x="3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89" name="Freeform 1717"/>
            <p:cNvSpPr>
              <a:spLocks/>
            </p:cNvSpPr>
            <p:nvPr/>
          </p:nvSpPr>
          <p:spPr bwMode="auto">
            <a:xfrm>
              <a:off x="3816" y="2088"/>
              <a:ext cx="54" cy="36"/>
            </a:xfrm>
            <a:custGeom>
              <a:avLst/>
              <a:gdLst>
                <a:gd name="T0" fmla="*/ 0 w 54"/>
                <a:gd name="T1" fmla="*/ 18 h 36"/>
                <a:gd name="T2" fmla="*/ 6 w 54"/>
                <a:gd name="T3" fmla="*/ 18 h 36"/>
                <a:gd name="T4" fmla="*/ 12 w 54"/>
                <a:gd name="T5" fmla="*/ 18 h 36"/>
                <a:gd name="T6" fmla="*/ 12 w 54"/>
                <a:gd name="T7" fmla="*/ 12 h 36"/>
                <a:gd name="T8" fmla="*/ 18 w 54"/>
                <a:gd name="T9" fmla="*/ 6 h 36"/>
                <a:gd name="T10" fmla="*/ 24 w 54"/>
                <a:gd name="T11" fmla="*/ 0 h 36"/>
                <a:gd name="T12" fmla="*/ 30 w 54"/>
                <a:gd name="T13" fmla="*/ 0 h 36"/>
                <a:gd name="T14" fmla="*/ 30 w 54"/>
                <a:gd name="T15" fmla="*/ 6 h 36"/>
                <a:gd name="T16" fmla="*/ 36 w 54"/>
                <a:gd name="T17" fmla="*/ 0 h 36"/>
                <a:gd name="T18" fmla="*/ 42 w 54"/>
                <a:gd name="T19" fmla="*/ 0 h 36"/>
                <a:gd name="T20" fmla="*/ 54 w 54"/>
                <a:gd name="T21" fmla="*/ 0 h 36"/>
                <a:gd name="T22" fmla="*/ 54 w 54"/>
                <a:gd name="T23" fmla="*/ 6 h 36"/>
                <a:gd name="T24" fmla="*/ 54 w 54"/>
                <a:gd name="T25" fmla="*/ 12 h 36"/>
                <a:gd name="T26" fmla="*/ 48 w 54"/>
                <a:gd name="T27" fmla="*/ 12 h 36"/>
                <a:gd name="T28" fmla="*/ 36 w 54"/>
                <a:gd name="T29" fmla="*/ 12 h 36"/>
                <a:gd name="T30" fmla="*/ 36 w 54"/>
                <a:gd name="T31" fmla="*/ 18 h 36"/>
                <a:gd name="T32" fmla="*/ 36 w 54"/>
                <a:gd name="T33" fmla="*/ 24 h 36"/>
                <a:gd name="T34" fmla="*/ 36 w 54"/>
                <a:gd name="T35" fmla="*/ 30 h 36"/>
                <a:gd name="T36" fmla="*/ 30 w 54"/>
                <a:gd name="T37" fmla="*/ 30 h 36"/>
                <a:gd name="T38" fmla="*/ 18 w 54"/>
                <a:gd name="T39" fmla="*/ 30 h 36"/>
                <a:gd name="T40" fmla="*/ 12 w 54"/>
                <a:gd name="T41" fmla="*/ 36 h 36"/>
                <a:gd name="T42" fmla="*/ 6 w 54"/>
                <a:gd name="T43" fmla="*/ 36 h 36"/>
                <a:gd name="T44" fmla="*/ 6 w 54"/>
                <a:gd name="T45" fmla="*/ 30 h 36"/>
                <a:gd name="T46" fmla="*/ 0 w 54"/>
                <a:gd name="T47" fmla="*/ 24 h 36"/>
                <a:gd name="T48" fmla="*/ 6 w 54"/>
                <a:gd name="T49" fmla="*/ 18 h 36"/>
                <a:gd name="T50" fmla="*/ 0 w 54"/>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36">
                  <a:moveTo>
                    <a:pt x="0" y="18"/>
                  </a:moveTo>
                  <a:lnTo>
                    <a:pt x="6" y="18"/>
                  </a:lnTo>
                  <a:lnTo>
                    <a:pt x="12" y="18"/>
                  </a:lnTo>
                  <a:lnTo>
                    <a:pt x="12" y="12"/>
                  </a:lnTo>
                  <a:lnTo>
                    <a:pt x="18" y="6"/>
                  </a:lnTo>
                  <a:lnTo>
                    <a:pt x="24" y="0"/>
                  </a:lnTo>
                  <a:lnTo>
                    <a:pt x="30" y="0"/>
                  </a:lnTo>
                  <a:lnTo>
                    <a:pt x="30" y="6"/>
                  </a:lnTo>
                  <a:lnTo>
                    <a:pt x="36" y="0"/>
                  </a:lnTo>
                  <a:lnTo>
                    <a:pt x="42" y="0"/>
                  </a:lnTo>
                  <a:lnTo>
                    <a:pt x="54" y="0"/>
                  </a:lnTo>
                  <a:lnTo>
                    <a:pt x="54" y="6"/>
                  </a:lnTo>
                  <a:lnTo>
                    <a:pt x="54" y="12"/>
                  </a:lnTo>
                  <a:lnTo>
                    <a:pt x="48" y="12"/>
                  </a:lnTo>
                  <a:lnTo>
                    <a:pt x="36" y="12"/>
                  </a:lnTo>
                  <a:lnTo>
                    <a:pt x="36" y="18"/>
                  </a:lnTo>
                  <a:lnTo>
                    <a:pt x="36" y="24"/>
                  </a:lnTo>
                  <a:lnTo>
                    <a:pt x="36" y="30"/>
                  </a:lnTo>
                  <a:lnTo>
                    <a:pt x="30" y="30"/>
                  </a:lnTo>
                  <a:lnTo>
                    <a:pt x="18" y="30"/>
                  </a:lnTo>
                  <a:lnTo>
                    <a:pt x="12" y="36"/>
                  </a:lnTo>
                  <a:lnTo>
                    <a:pt x="6" y="36"/>
                  </a:lnTo>
                  <a:lnTo>
                    <a:pt x="6" y="30"/>
                  </a:lnTo>
                  <a:lnTo>
                    <a:pt x="0" y="24"/>
                  </a:lnTo>
                  <a:lnTo>
                    <a:pt x="6" y="1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90" name="Freeform 1718"/>
            <p:cNvSpPr>
              <a:spLocks/>
            </p:cNvSpPr>
            <p:nvPr/>
          </p:nvSpPr>
          <p:spPr bwMode="auto">
            <a:xfrm>
              <a:off x="3948" y="2070"/>
              <a:ext cx="48" cy="36"/>
            </a:xfrm>
            <a:custGeom>
              <a:avLst/>
              <a:gdLst>
                <a:gd name="T0" fmla="*/ 48 w 48"/>
                <a:gd name="T1" fmla="*/ 24 h 36"/>
                <a:gd name="T2" fmla="*/ 42 w 48"/>
                <a:gd name="T3" fmla="*/ 24 h 36"/>
                <a:gd name="T4" fmla="*/ 36 w 48"/>
                <a:gd name="T5" fmla="*/ 30 h 36"/>
                <a:gd name="T6" fmla="*/ 24 w 48"/>
                <a:gd name="T7" fmla="*/ 30 h 36"/>
                <a:gd name="T8" fmla="*/ 30 w 48"/>
                <a:gd name="T9" fmla="*/ 30 h 36"/>
                <a:gd name="T10" fmla="*/ 30 w 48"/>
                <a:gd name="T11" fmla="*/ 36 h 36"/>
                <a:gd name="T12" fmla="*/ 24 w 48"/>
                <a:gd name="T13" fmla="*/ 36 h 36"/>
                <a:gd name="T14" fmla="*/ 12 w 48"/>
                <a:gd name="T15" fmla="*/ 24 h 36"/>
                <a:gd name="T16" fmla="*/ 0 w 48"/>
                <a:gd name="T17" fmla="*/ 12 h 36"/>
                <a:gd name="T18" fmla="*/ 6 w 48"/>
                <a:gd name="T19" fmla="*/ 6 h 36"/>
                <a:gd name="T20" fmla="*/ 12 w 48"/>
                <a:gd name="T21" fmla="*/ 6 h 36"/>
                <a:gd name="T22" fmla="*/ 12 w 48"/>
                <a:gd name="T23" fmla="*/ 12 h 36"/>
                <a:gd name="T24" fmla="*/ 24 w 48"/>
                <a:gd name="T25" fmla="*/ 0 h 36"/>
                <a:gd name="T26" fmla="*/ 30 w 48"/>
                <a:gd name="T27" fmla="*/ 0 h 36"/>
                <a:gd name="T28" fmla="*/ 36 w 48"/>
                <a:gd name="T29" fmla="*/ 6 h 36"/>
                <a:gd name="T30" fmla="*/ 42 w 48"/>
                <a:gd name="T31" fmla="*/ 12 h 36"/>
                <a:gd name="T32" fmla="*/ 48 w 48"/>
                <a:gd name="T3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36">
                  <a:moveTo>
                    <a:pt x="48" y="24"/>
                  </a:moveTo>
                  <a:lnTo>
                    <a:pt x="42" y="24"/>
                  </a:lnTo>
                  <a:lnTo>
                    <a:pt x="36" y="30"/>
                  </a:lnTo>
                  <a:lnTo>
                    <a:pt x="24" y="30"/>
                  </a:lnTo>
                  <a:lnTo>
                    <a:pt x="30" y="30"/>
                  </a:lnTo>
                  <a:lnTo>
                    <a:pt x="30" y="36"/>
                  </a:lnTo>
                  <a:lnTo>
                    <a:pt x="24" y="36"/>
                  </a:lnTo>
                  <a:lnTo>
                    <a:pt x="12" y="24"/>
                  </a:lnTo>
                  <a:lnTo>
                    <a:pt x="0" y="12"/>
                  </a:lnTo>
                  <a:lnTo>
                    <a:pt x="6" y="6"/>
                  </a:lnTo>
                  <a:lnTo>
                    <a:pt x="12" y="6"/>
                  </a:lnTo>
                  <a:lnTo>
                    <a:pt x="12" y="12"/>
                  </a:lnTo>
                  <a:lnTo>
                    <a:pt x="24" y="0"/>
                  </a:lnTo>
                  <a:lnTo>
                    <a:pt x="30" y="0"/>
                  </a:lnTo>
                  <a:lnTo>
                    <a:pt x="36" y="6"/>
                  </a:lnTo>
                  <a:lnTo>
                    <a:pt x="42" y="12"/>
                  </a:lnTo>
                  <a:lnTo>
                    <a:pt x="4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91" name="Freeform 1719"/>
            <p:cNvSpPr>
              <a:spLocks/>
            </p:cNvSpPr>
            <p:nvPr/>
          </p:nvSpPr>
          <p:spPr bwMode="auto">
            <a:xfrm>
              <a:off x="3450" y="2130"/>
              <a:ext cx="42" cy="36"/>
            </a:xfrm>
            <a:custGeom>
              <a:avLst/>
              <a:gdLst>
                <a:gd name="T0" fmla="*/ 12 w 42"/>
                <a:gd name="T1" fmla="*/ 36 h 36"/>
                <a:gd name="T2" fmla="*/ 6 w 42"/>
                <a:gd name="T3" fmla="*/ 24 h 36"/>
                <a:gd name="T4" fmla="*/ 0 w 42"/>
                <a:gd name="T5" fmla="*/ 18 h 36"/>
                <a:gd name="T6" fmla="*/ 18 w 42"/>
                <a:gd name="T7" fmla="*/ 12 h 36"/>
                <a:gd name="T8" fmla="*/ 24 w 42"/>
                <a:gd name="T9" fmla="*/ 6 h 36"/>
                <a:gd name="T10" fmla="*/ 36 w 42"/>
                <a:gd name="T11" fmla="*/ 0 h 36"/>
                <a:gd name="T12" fmla="*/ 42 w 42"/>
                <a:gd name="T13" fmla="*/ 0 h 36"/>
                <a:gd name="T14" fmla="*/ 42 w 42"/>
                <a:gd name="T15" fmla="*/ 12 h 36"/>
                <a:gd name="T16" fmla="*/ 42 w 42"/>
                <a:gd name="T17" fmla="*/ 24 h 36"/>
                <a:gd name="T18" fmla="*/ 42 w 42"/>
                <a:gd name="T19" fmla="*/ 36 h 36"/>
                <a:gd name="T20" fmla="*/ 30 w 42"/>
                <a:gd name="T21" fmla="*/ 36 h 36"/>
                <a:gd name="T22" fmla="*/ 12 w 42"/>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6">
                  <a:moveTo>
                    <a:pt x="12" y="36"/>
                  </a:moveTo>
                  <a:lnTo>
                    <a:pt x="6" y="24"/>
                  </a:lnTo>
                  <a:lnTo>
                    <a:pt x="0" y="18"/>
                  </a:lnTo>
                  <a:lnTo>
                    <a:pt x="18" y="12"/>
                  </a:lnTo>
                  <a:lnTo>
                    <a:pt x="24" y="6"/>
                  </a:lnTo>
                  <a:lnTo>
                    <a:pt x="36" y="0"/>
                  </a:lnTo>
                  <a:lnTo>
                    <a:pt x="42" y="0"/>
                  </a:lnTo>
                  <a:lnTo>
                    <a:pt x="42" y="12"/>
                  </a:lnTo>
                  <a:lnTo>
                    <a:pt x="42" y="24"/>
                  </a:lnTo>
                  <a:lnTo>
                    <a:pt x="42" y="36"/>
                  </a:lnTo>
                  <a:lnTo>
                    <a:pt x="30"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92" name="Freeform 1720"/>
            <p:cNvSpPr>
              <a:spLocks/>
            </p:cNvSpPr>
            <p:nvPr/>
          </p:nvSpPr>
          <p:spPr bwMode="auto">
            <a:xfrm>
              <a:off x="1632" y="2070"/>
              <a:ext cx="102" cy="348"/>
            </a:xfrm>
            <a:custGeom>
              <a:avLst/>
              <a:gdLst>
                <a:gd name="T0" fmla="*/ 60 w 102"/>
                <a:gd name="T1" fmla="*/ 348 h 348"/>
                <a:gd name="T2" fmla="*/ 54 w 102"/>
                <a:gd name="T3" fmla="*/ 348 h 348"/>
                <a:gd name="T4" fmla="*/ 60 w 102"/>
                <a:gd name="T5" fmla="*/ 306 h 348"/>
                <a:gd name="T6" fmla="*/ 0 w 102"/>
                <a:gd name="T7" fmla="*/ 294 h 348"/>
                <a:gd name="T8" fmla="*/ 6 w 102"/>
                <a:gd name="T9" fmla="*/ 270 h 348"/>
                <a:gd name="T10" fmla="*/ 48 w 102"/>
                <a:gd name="T11" fmla="*/ 0 h 348"/>
                <a:gd name="T12" fmla="*/ 66 w 102"/>
                <a:gd name="T13" fmla="*/ 0 h 348"/>
                <a:gd name="T14" fmla="*/ 102 w 102"/>
                <a:gd name="T15" fmla="*/ 6 h 348"/>
                <a:gd name="T16" fmla="*/ 84 w 102"/>
                <a:gd name="T17" fmla="*/ 138 h 348"/>
                <a:gd name="T18" fmla="*/ 96 w 102"/>
                <a:gd name="T19" fmla="*/ 138 h 348"/>
                <a:gd name="T20" fmla="*/ 96 w 102"/>
                <a:gd name="T21" fmla="*/ 156 h 348"/>
                <a:gd name="T22" fmla="*/ 84 w 102"/>
                <a:gd name="T23" fmla="*/ 222 h 348"/>
                <a:gd name="T24" fmla="*/ 78 w 102"/>
                <a:gd name="T25" fmla="*/ 258 h 348"/>
                <a:gd name="T26" fmla="*/ 72 w 102"/>
                <a:gd name="T27" fmla="*/ 294 h 348"/>
                <a:gd name="T28" fmla="*/ 66 w 102"/>
                <a:gd name="T29" fmla="*/ 324 h 348"/>
                <a:gd name="T30" fmla="*/ 60 w 102"/>
                <a:gd name="T3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348">
                  <a:moveTo>
                    <a:pt x="60" y="348"/>
                  </a:moveTo>
                  <a:lnTo>
                    <a:pt x="54" y="348"/>
                  </a:lnTo>
                  <a:lnTo>
                    <a:pt x="60" y="306"/>
                  </a:lnTo>
                  <a:lnTo>
                    <a:pt x="0" y="294"/>
                  </a:lnTo>
                  <a:lnTo>
                    <a:pt x="6" y="270"/>
                  </a:lnTo>
                  <a:lnTo>
                    <a:pt x="48" y="0"/>
                  </a:lnTo>
                  <a:lnTo>
                    <a:pt x="66" y="0"/>
                  </a:lnTo>
                  <a:lnTo>
                    <a:pt x="102" y="6"/>
                  </a:lnTo>
                  <a:lnTo>
                    <a:pt x="84" y="138"/>
                  </a:lnTo>
                  <a:lnTo>
                    <a:pt x="96" y="138"/>
                  </a:lnTo>
                  <a:lnTo>
                    <a:pt x="96" y="156"/>
                  </a:lnTo>
                  <a:lnTo>
                    <a:pt x="84" y="222"/>
                  </a:lnTo>
                  <a:lnTo>
                    <a:pt x="78" y="258"/>
                  </a:lnTo>
                  <a:lnTo>
                    <a:pt x="72" y="294"/>
                  </a:lnTo>
                  <a:lnTo>
                    <a:pt x="66" y="324"/>
                  </a:lnTo>
                  <a:lnTo>
                    <a:pt x="60" y="3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93" name="Freeform 1721"/>
            <p:cNvSpPr>
              <a:spLocks/>
            </p:cNvSpPr>
            <p:nvPr/>
          </p:nvSpPr>
          <p:spPr bwMode="auto">
            <a:xfrm>
              <a:off x="1452" y="2046"/>
              <a:ext cx="228" cy="294"/>
            </a:xfrm>
            <a:custGeom>
              <a:avLst/>
              <a:gdLst>
                <a:gd name="T0" fmla="*/ 6 w 228"/>
                <a:gd name="T1" fmla="*/ 108 h 294"/>
                <a:gd name="T2" fmla="*/ 6 w 228"/>
                <a:gd name="T3" fmla="*/ 90 h 294"/>
                <a:gd name="T4" fmla="*/ 6 w 228"/>
                <a:gd name="T5" fmla="*/ 78 h 294"/>
                <a:gd name="T6" fmla="*/ 18 w 228"/>
                <a:gd name="T7" fmla="*/ 78 h 294"/>
                <a:gd name="T8" fmla="*/ 24 w 228"/>
                <a:gd name="T9" fmla="*/ 72 h 294"/>
                <a:gd name="T10" fmla="*/ 36 w 228"/>
                <a:gd name="T11" fmla="*/ 66 h 294"/>
                <a:gd name="T12" fmla="*/ 42 w 228"/>
                <a:gd name="T13" fmla="*/ 66 h 294"/>
                <a:gd name="T14" fmla="*/ 54 w 228"/>
                <a:gd name="T15" fmla="*/ 66 h 294"/>
                <a:gd name="T16" fmla="*/ 60 w 228"/>
                <a:gd name="T17" fmla="*/ 66 h 294"/>
                <a:gd name="T18" fmla="*/ 66 w 228"/>
                <a:gd name="T19" fmla="*/ 60 h 294"/>
                <a:gd name="T20" fmla="*/ 66 w 228"/>
                <a:gd name="T21" fmla="*/ 54 h 294"/>
                <a:gd name="T22" fmla="*/ 72 w 228"/>
                <a:gd name="T23" fmla="*/ 48 h 294"/>
                <a:gd name="T24" fmla="*/ 72 w 228"/>
                <a:gd name="T25" fmla="*/ 42 h 294"/>
                <a:gd name="T26" fmla="*/ 72 w 228"/>
                <a:gd name="T27" fmla="*/ 30 h 294"/>
                <a:gd name="T28" fmla="*/ 84 w 228"/>
                <a:gd name="T29" fmla="*/ 12 h 294"/>
                <a:gd name="T30" fmla="*/ 84 w 228"/>
                <a:gd name="T31" fmla="*/ 0 h 294"/>
                <a:gd name="T32" fmla="*/ 180 w 228"/>
                <a:gd name="T33" fmla="*/ 12 h 294"/>
                <a:gd name="T34" fmla="*/ 186 w 228"/>
                <a:gd name="T35" fmla="*/ 294 h 294"/>
                <a:gd name="T36" fmla="*/ 180 w 228"/>
                <a:gd name="T37" fmla="*/ 288 h 294"/>
                <a:gd name="T38" fmla="*/ 180 w 228"/>
                <a:gd name="T39" fmla="*/ 288 h 294"/>
                <a:gd name="T40" fmla="*/ 174 w 228"/>
                <a:gd name="T41" fmla="*/ 294 h 294"/>
                <a:gd name="T42" fmla="*/ 168 w 228"/>
                <a:gd name="T43" fmla="*/ 282 h 294"/>
                <a:gd name="T44" fmla="*/ 162 w 228"/>
                <a:gd name="T45" fmla="*/ 282 h 294"/>
                <a:gd name="T46" fmla="*/ 156 w 228"/>
                <a:gd name="T47" fmla="*/ 276 h 294"/>
                <a:gd name="T48" fmla="*/ 144 w 228"/>
                <a:gd name="T49" fmla="*/ 270 h 294"/>
                <a:gd name="T50" fmla="*/ 138 w 228"/>
                <a:gd name="T51" fmla="*/ 264 h 294"/>
                <a:gd name="T52" fmla="*/ 132 w 228"/>
                <a:gd name="T53" fmla="*/ 264 h 294"/>
                <a:gd name="T54" fmla="*/ 126 w 228"/>
                <a:gd name="T55" fmla="*/ 264 h 294"/>
                <a:gd name="T56" fmla="*/ 126 w 228"/>
                <a:gd name="T57" fmla="*/ 264 h 294"/>
                <a:gd name="T58" fmla="*/ 126 w 228"/>
                <a:gd name="T59" fmla="*/ 264 h 294"/>
                <a:gd name="T60" fmla="*/ 126 w 228"/>
                <a:gd name="T61" fmla="*/ 228 h 294"/>
                <a:gd name="T62" fmla="*/ 114 w 228"/>
                <a:gd name="T63" fmla="*/ 210 h 294"/>
                <a:gd name="T64" fmla="*/ 66 w 228"/>
                <a:gd name="T65" fmla="*/ 204 h 294"/>
                <a:gd name="T66" fmla="*/ 60 w 228"/>
                <a:gd name="T67" fmla="*/ 180 h 294"/>
                <a:gd name="T68" fmla="*/ 60 w 228"/>
                <a:gd name="T69" fmla="*/ 174 h 294"/>
                <a:gd name="T70" fmla="*/ 48 w 228"/>
                <a:gd name="T71" fmla="*/ 168 h 294"/>
                <a:gd name="T72" fmla="*/ 42 w 228"/>
                <a:gd name="T73" fmla="*/ 162 h 294"/>
                <a:gd name="T74" fmla="*/ 24 w 228"/>
                <a:gd name="T75" fmla="*/ 150 h 294"/>
                <a:gd name="T76" fmla="*/ 12 w 228"/>
                <a:gd name="T77" fmla="*/ 144 h 294"/>
                <a:gd name="T78" fmla="*/ 6 w 228"/>
                <a:gd name="T79" fmla="*/ 13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294">
                  <a:moveTo>
                    <a:pt x="0" y="132"/>
                  </a:moveTo>
                  <a:lnTo>
                    <a:pt x="6" y="108"/>
                  </a:lnTo>
                  <a:lnTo>
                    <a:pt x="6" y="96"/>
                  </a:lnTo>
                  <a:lnTo>
                    <a:pt x="6" y="90"/>
                  </a:lnTo>
                  <a:lnTo>
                    <a:pt x="6" y="84"/>
                  </a:lnTo>
                  <a:lnTo>
                    <a:pt x="6" y="78"/>
                  </a:lnTo>
                  <a:lnTo>
                    <a:pt x="12" y="78"/>
                  </a:lnTo>
                  <a:lnTo>
                    <a:pt x="18" y="78"/>
                  </a:lnTo>
                  <a:lnTo>
                    <a:pt x="18" y="72"/>
                  </a:lnTo>
                  <a:lnTo>
                    <a:pt x="24" y="72"/>
                  </a:lnTo>
                  <a:lnTo>
                    <a:pt x="30" y="72"/>
                  </a:lnTo>
                  <a:lnTo>
                    <a:pt x="36" y="66"/>
                  </a:lnTo>
                  <a:lnTo>
                    <a:pt x="36" y="72"/>
                  </a:lnTo>
                  <a:lnTo>
                    <a:pt x="42" y="66"/>
                  </a:lnTo>
                  <a:lnTo>
                    <a:pt x="48" y="66"/>
                  </a:lnTo>
                  <a:lnTo>
                    <a:pt x="54" y="66"/>
                  </a:lnTo>
                  <a:lnTo>
                    <a:pt x="60" y="60"/>
                  </a:lnTo>
                  <a:lnTo>
                    <a:pt x="60" y="66"/>
                  </a:lnTo>
                  <a:lnTo>
                    <a:pt x="60" y="60"/>
                  </a:lnTo>
                  <a:lnTo>
                    <a:pt x="66" y="60"/>
                  </a:lnTo>
                  <a:lnTo>
                    <a:pt x="72" y="54"/>
                  </a:lnTo>
                  <a:lnTo>
                    <a:pt x="66" y="54"/>
                  </a:lnTo>
                  <a:lnTo>
                    <a:pt x="72" y="54"/>
                  </a:lnTo>
                  <a:lnTo>
                    <a:pt x="72" y="48"/>
                  </a:lnTo>
                  <a:lnTo>
                    <a:pt x="66" y="42"/>
                  </a:lnTo>
                  <a:lnTo>
                    <a:pt x="72" y="42"/>
                  </a:lnTo>
                  <a:lnTo>
                    <a:pt x="72" y="36"/>
                  </a:lnTo>
                  <a:lnTo>
                    <a:pt x="72" y="30"/>
                  </a:lnTo>
                  <a:lnTo>
                    <a:pt x="78" y="18"/>
                  </a:lnTo>
                  <a:lnTo>
                    <a:pt x="84" y="12"/>
                  </a:lnTo>
                  <a:lnTo>
                    <a:pt x="84" y="6"/>
                  </a:lnTo>
                  <a:lnTo>
                    <a:pt x="84" y="0"/>
                  </a:lnTo>
                  <a:lnTo>
                    <a:pt x="108" y="6"/>
                  </a:lnTo>
                  <a:lnTo>
                    <a:pt x="180" y="12"/>
                  </a:lnTo>
                  <a:lnTo>
                    <a:pt x="228" y="24"/>
                  </a:lnTo>
                  <a:lnTo>
                    <a:pt x="186" y="294"/>
                  </a:lnTo>
                  <a:lnTo>
                    <a:pt x="180" y="294"/>
                  </a:lnTo>
                  <a:lnTo>
                    <a:pt x="180" y="288"/>
                  </a:lnTo>
                  <a:lnTo>
                    <a:pt x="174" y="288"/>
                  </a:lnTo>
                  <a:lnTo>
                    <a:pt x="180" y="288"/>
                  </a:lnTo>
                  <a:lnTo>
                    <a:pt x="174" y="288"/>
                  </a:lnTo>
                  <a:lnTo>
                    <a:pt x="174" y="294"/>
                  </a:lnTo>
                  <a:lnTo>
                    <a:pt x="174" y="288"/>
                  </a:lnTo>
                  <a:lnTo>
                    <a:pt x="168" y="282"/>
                  </a:lnTo>
                  <a:lnTo>
                    <a:pt x="162" y="276"/>
                  </a:lnTo>
                  <a:lnTo>
                    <a:pt x="162" y="282"/>
                  </a:lnTo>
                  <a:lnTo>
                    <a:pt x="162" y="276"/>
                  </a:lnTo>
                  <a:lnTo>
                    <a:pt x="156" y="276"/>
                  </a:lnTo>
                  <a:lnTo>
                    <a:pt x="150" y="276"/>
                  </a:lnTo>
                  <a:lnTo>
                    <a:pt x="144" y="270"/>
                  </a:lnTo>
                  <a:lnTo>
                    <a:pt x="138" y="270"/>
                  </a:lnTo>
                  <a:lnTo>
                    <a:pt x="138" y="264"/>
                  </a:lnTo>
                  <a:lnTo>
                    <a:pt x="132" y="270"/>
                  </a:lnTo>
                  <a:lnTo>
                    <a:pt x="132" y="264"/>
                  </a:lnTo>
                  <a:lnTo>
                    <a:pt x="126" y="270"/>
                  </a:lnTo>
                  <a:lnTo>
                    <a:pt x="126" y="264"/>
                  </a:lnTo>
                  <a:lnTo>
                    <a:pt x="126" y="258"/>
                  </a:lnTo>
                  <a:lnTo>
                    <a:pt x="126" y="264"/>
                  </a:lnTo>
                  <a:lnTo>
                    <a:pt x="126" y="258"/>
                  </a:lnTo>
                  <a:lnTo>
                    <a:pt x="126" y="264"/>
                  </a:lnTo>
                  <a:lnTo>
                    <a:pt x="120" y="264"/>
                  </a:lnTo>
                  <a:lnTo>
                    <a:pt x="126" y="228"/>
                  </a:lnTo>
                  <a:lnTo>
                    <a:pt x="108" y="228"/>
                  </a:lnTo>
                  <a:lnTo>
                    <a:pt x="114" y="210"/>
                  </a:lnTo>
                  <a:lnTo>
                    <a:pt x="108" y="210"/>
                  </a:lnTo>
                  <a:lnTo>
                    <a:pt x="66" y="204"/>
                  </a:lnTo>
                  <a:lnTo>
                    <a:pt x="72" y="186"/>
                  </a:lnTo>
                  <a:lnTo>
                    <a:pt x="60" y="180"/>
                  </a:lnTo>
                  <a:lnTo>
                    <a:pt x="66" y="174"/>
                  </a:lnTo>
                  <a:lnTo>
                    <a:pt x="60" y="174"/>
                  </a:lnTo>
                  <a:lnTo>
                    <a:pt x="54" y="174"/>
                  </a:lnTo>
                  <a:lnTo>
                    <a:pt x="48" y="168"/>
                  </a:lnTo>
                  <a:lnTo>
                    <a:pt x="48" y="162"/>
                  </a:lnTo>
                  <a:lnTo>
                    <a:pt x="42" y="162"/>
                  </a:lnTo>
                  <a:lnTo>
                    <a:pt x="24" y="156"/>
                  </a:lnTo>
                  <a:lnTo>
                    <a:pt x="24" y="150"/>
                  </a:lnTo>
                  <a:lnTo>
                    <a:pt x="18" y="144"/>
                  </a:lnTo>
                  <a:lnTo>
                    <a:pt x="12" y="144"/>
                  </a:lnTo>
                  <a:lnTo>
                    <a:pt x="12" y="138"/>
                  </a:lnTo>
                  <a:lnTo>
                    <a:pt x="6" y="138"/>
                  </a:lnTo>
                  <a:lnTo>
                    <a:pt x="0" y="13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94" name="Freeform 1722"/>
            <p:cNvSpPr>
              <a:spLocks/>
            </p:cNvSpPr>
            <p:nvPr/>
          </p:nvSpPr>
          <p:spPr bwMode="auto">
            <a:xfrm>
              <a:off x="2880" y="2160"/>
              <a:ext cx="36" cy="48"/>
            </a:xfrm>
            <a:custGeom>
              <a:avLst/>
              <a:gdLst>
                <a:gd name="T0" fmla="*/ 0 w 36"/>
                <a:gd name="T1" fmla="*/ 36 h 48"/>
                <a:gd name="T2" fmla="*/ 0 w 36"/>
                <a:gd name="T3" fmla="*/ 6 h 48"/>
                <a:gd name="T4" fmla="*/ 0 w 36"/>
                <a:gd name="T5" fmla="*/ 0 h 48"/>
                <a:gd name="T6" fmla="*/ 30 w 36"/>
                <a:gd name="T7" fmla="*/ 0 h 48"/>
                <a:gd name="T8" fmla="*/ 36 w 36"/>
                <a:gd name="T9" fmla="*/ 6 h 48"/>
                <a:gd name="T10" fmla="*/ 36 w 36"/>
                <a:gd name="T11" fmla="*/ 30 h 48"/>
                <a:gd name="T12" fmla="*/ 36 w 36"/>
                <a:gd name="T13" fmla="*/ 48 h 48"/>
                <a:gd name="T14" fmla="*/ 6 w 36"/>
                <a:gd name="T15" fmla="*/ 48 h 48"/>
                <a:gd name="T16" fmla="*/ 6 w 36"/>
                <a:gd name="T17" fmla="*/ 36 h 48"/>
                <a:gd name="T18" fmla="*/ 0 w 36"/>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0" y="36"/>
                  </a:moveTo>
                  <a:lnTo>
                    <a:pt x="0" y="6"/>
                  </a:lnTo>
                  <a:lnTo>
                    <a:pt x="0" y="0"/>
                  </a:lnTo>
                  <a:lnTo>
                    <a:pt x="30" y="0"/>
                  </a:lnTo>
                  <a:lnTo>
                    <a:pt x="36" y="6"/>
                  </a:lnTo>
                  <a:lnTo>
                    <a:pt x="36" y="30"/>
                  </a:lnTo>
                  <a:lnTo>
                    <a:pt x="36" y="48"/>
                  </a:lnTo>
                  <a:lnTo>
                    <a:pt x="6" y="48"/>
                  </a:lnTo>
                  <a:lnTo>
                    <a:pt x="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95" name="Freeform 1723"/>
            <p:cNvSpPr>
              <a:spLocks/>
            </p:cNvSpPr>
            <p:nvPr/>
          </p:nvSpPr>
          <p:spPr bwMode="auto">
            <a:xfrm>
              <a:off x="2850" y="2160"/>
              <a:ext cx="30" cy="36"/>
            </a:xfrm>
            <a:custGeom>
              <a:avLst/>
              <a:gdLst>
                <a:gd name="T0" fmla="*/ 0 w 30"/>
                <a:gd name="T1" fmla="*/ 36 h 36"/>
                <a:gd name="T2" fmla="*/ 0 w 30"/>
                <a:gd name="T3" fmla="*/ 6 h 36"/>
                <a:gd name="T4" fmla="*/ 0 w 30"/>
                <a:gd name="T5" fmla="*/ 0 h 36"/>
                <a:gd name="T6" fmla="*/ 24 w 30"/>
                <a:gd name="T7" fmla="*/ 0 h 36"/>
                <a:gd name="T8" fmla="*/ 30 w 30"/>
                <a:gd name="T9" fmla="*/ 0 h 36"/>
                <a:gd name="T10" fmla="*/ 30 w 30"/>
                <a:gd name="T11" fmla="*/ 6 h 36"/>
                <a:gd name="T12" fmla="*/ 30 w 30"/>
                <a:gd name="T13" fmla="*/ 36 h 36"/>
                <a:gd name="T14" fmla="*/ 0 w 3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0" y="36"/>
                  </a:moveTo>
                  <a:lnTo>
                    <a:pt x="0" y="6"/>
                  </a:lnTo>
                  <a:lnTo>
                    <a:pt x="0" y="0"/>
                  </a:lnTo>
                  <a:lnTo>
                    <a:pt x="24" y="0"/>
                  </a:lnTo>
                  <a:lnTo>
                    <a:pt x="30" y="0"/>
                  </a:lnTo>
                  <a:lnTo>
                    <a:pt x="30" y="6"/>
                  </a:lnTo>
                  <a:lnTo>
                    <a:pt x="30"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96" name="Freeform 1724"/>
            <p:cNvSpPr>
              <a:spLocks/>
            </p:cNvSpPr>
            <p:nvPr/>
          </p:nvSpPr>
          <p:spPr bwMode="auto">
            <a:xfrm>
              <a:off x="2910" y="2160"/>
              <a:ext cx="36" cy="30"/>
            </a:xfrm>
            <a:custGeom>
              <a:avLst/>
              <a:gdLst>
                <a:gd name="T0" fmla="*/ 36 w 36"/>
                <a:gd name="T1" fmla="*/ 30 h 30"/>
                <a:gd name="T2" fmla="*/ 6 w 36"/>
                <a:gd name="T3" fmla="*/ 30 h 30"/>
                <a:gd name="T4" fmla="*/ 6 w 36"/>
                <a:gd name="T5" fmla="*/ 6 h 30"/>
                <a:gd name="T6" fmla="*/ 0 w 36"/>
                <a:gd name="T7" fmla="*/ 0 h 30"/>
                <a:gd name="T8" fmla="*/ 36 w 36"/>
                <a:gd name="T9" fmla="*/ 0 h 30"/>
                <a:gd name="T10" fmla="*/ 36 w 36"/>
                <a:gd name="T11" fmla="*/ 24 h 30"/>
                <a:gd name="T12" fmla="*/ 36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30"/>
                  </a:moveTo>
                  <a:lnTo>
                    <a:pt x="6" y="30"/>
                  </a:lnTo>
                  <a:lnTo>
                    <a:pt x="6" y="6"/>
                  </a:lnTo>
                  <a:lnTo>
                    <a:pt x="0" y="0"/>
                  </a:lnTo>
                  <a:lnTo>
                    <a:pt x="36" y="0"/>
                  </a:lnTo>
                  <a:lnTo>
                    <a:pt x="36" y="24"/>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97" name="Freeform 1725"/>
            <p:cNvSpPr>
              <a:spLocks/>
            </p:cNvSpPr>
            <p:nvPr/>
          </p:nvSpPr>
          <p:spPr bwMode="auto">
            <a:xfrm>
              <a:off x="2748" y="2160"/>
              <a:ext cx="84" cy="84"/>
            </a:xfrm>
            <a:custGeom>
              <a:avLst/>
              <a:gdLst>
                <a:gd name="T0" fmla="*/ 84 w 84"/>
                <a:gd name="T1" fmla="*/ 0 h 84"/>
                <a:gd name="T2" fmla="*/ 84 w 84"/>
                <a:gd name="T3" fmla="*/ 54 h 84"/>
                <a:gd name="T4" fmla="*/ 84 w 84"/>
                <a:gd name="T5" fmla="*/ 84 h 84"/>
                <a:gd name="T6" fmla="*/ 66 w 84"/>
                <a:gd name="T7" fmla="*/ 84 h 84"/>
                <a:gd name="T8" fmla="*/ 66 w 84"/>
                <a:gd name="T9" fmla="*/ 78 h 84"/>
                <a:gd name="T10" fmla="*/ 60 w 84"/>
                <a:gd name="T11" fmla="*/ 72 h 84"/>
                <a:gd name="T12" fmla="*/ 48 w 84"/>
                <a:gd name="T13" fmla="*/ 66 h 84"/>
                <a:gd name="T14" fmla="*/ 42 w 84"/>
                <a:gd name="T15" fmla="*/ 66 h 84"/>
                <a:gd name="T16" fmla="*/ 48 w 84"/>
                <a:gd name="T17" fmla="*/ 60 h 84"/>
                <a:gd name="T18" fmla="*/ 42 w 84"/>
                <a:gd name="T19" fmla="*/ 60 h 84"/>
                <a:gd name="T20" fmla="*/ 36 w 84"/>
                <a:gd name="T21" fmla="*/ 54 h 84"/>
                <a:gd name="T22" fmla="*/ 30 w 84"/>
                <a:gd name="T23" fmla="*/ 54 h 84"/>
                <a:gd name="T24" fmla="*/ 30 w 84"/>
                <a:gd name="T25" fmla="*/ 48 h 84"/>
                <a:gd name="T26" fmla="*/ 30 w 84"/>
                <a:gd name="T27" fmla="*/ 42 h 84"/>
                <a:gd name="T28" fmla="*/ 24 w 84"/>
                <a:gd name="T29" fmla="*/ 42 h 84"/>
                <a:gd name="T30" fmla="*/ 18 w 84"/>
                <a:gd name="T31" fmla="*/ 48 h 84"/>
                <a:gd name="T32" fmla="*/ 12 w 84"/>
                <a:gd name="T33" fmla="*/ 54 h 84"/>
                <a:gd name="T34" fmla="*/ 6 w 84"/>
                <a:gd name="T35" fmla="*/ 48 h 84"/>
                <a:gd name="T36" fmla="*/ 12 w 84"/>
                <a:gd name="T37" fmla="*/ 42 h 84"/>
                <a:gd name="T38" fmla="*/ 18 w 84"/>
                <a:gd name="T39" fmla="*/ 42 h 84"/>
                <a:gd name="T40" fmla="*/ 12 w 84"/>
                <a:gd name="T41" fmla="*/ 36 h 84"/>
                <a:gd name="T42" fmla="*/ 6 w 84"/>
                <a:gd name="T43" fmla="*/ 42 h 84"/>
                <a:gd name="T44" fmla="*/ 6 w 84"/>
                <a:gd name="T45" fmla="*/ 36 h 84"/>
                <a:gd name="T46" fmla="*/ 0 w 84"/>
                <a:gd name="T47" fmla="*/ 30 h 84"/>
                <a:gd name="T48" fmla="*/ 6 w 84"/>
                <a:gd name="T49" fmla="*/ 30 h 84"/>
                <a:gd name="T50" fmla="*/ 12 w 84"/>
                <a:gd name="T51" fmla="*/ 30 h 84"/>
                <a:gd name="T52" fmla="*/ 18 w 84"/>
                <a:gd name="T53" fmla="*/ 24 h 84"/>
                <a:gd name="T54" fmla="*/ 24 w 84"/>
                <a:gd name="T55" fmla="*/ 24 h 84"/>
                <a:gd name="T56" fmla="*/ 24 w 84"/>
                <a:gd name="T57" fmla="*/ 18 h 84"/>
                <a:gd name="T58" fmla="*/ 30 w 84"/>
                <a:gd name="T59" fmla="*/ 18 h 84"/>
                <a:gd name="T60" fmla="*/ 30 w 84"/>
                <a:gd name="T61" fmla="*/ 0 h 84"/>
                <a:gd name="T62" fmla="*/ 48 w 84"/>
                <a:gd name="T63" fmla="*/ 0 h 84"/>
                <a:gd name="T64" fmla="*/ 84 w 84"/>
                <a:gd name="T6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84">
                  <a:moveTo>
                    <a:pt x="84" y="0"/>
                  </a:moveTo>
                  <a:lnTo>
                    <a:pt x="84" y="54"/>
                  </a:lnTo>
                  <a:lnTo>
                    <a:pt x="84" y="84"/>
                  </a:lnTo>
                  <a:lnTo>
                    <a:pt x="66" y="84"/>
                  </a:lnTo>
                  <a:lnTo>
                    <a:pt x="66" y="78"/>
                  </a:lnTo>
                  <a:lnTo>
                    <a:pt x="60" y="72"/>
                  </a:lnTo>
                  <a:lnTo>
                    <a:pt x="48" y="66"/>
                  </a:lnTo>
                  <a:lnTo>
                    <a:pt x="42" y="66"/>
                  </a:lnTo>
                  <a:lnTo>
                    <a:pt x="48" y="60"/>
                  </a:lnTo>
                  <a:lnTo>
                    <a:pt x="42" y="60"/>
                  </a:lnTo>
                  <a:lnTo>
                    <a:pt x="36" y="54"/>
                  </a:lnTo>
                  <a:lnTo>
                    <a:pt x="30" y="54"/>
                  </a:lnTo>
                  <a:lnTo>
                    <a:pt x="30" y="48"/>
                  </a:lnTo>
                  <a:lnTo>
                    <a:pt x="30" y="42"/>
                  </a:lnTo>
                  <a:lnTo>
                    <a:pt x="24" y="42"/>
                  </a:lnTo>
                  <a:lnTo>
                    <a:pt x="18" y="48"/>
                  </a:lnTo>
                  <a:lnTo>
                    <a:pt x="12" y="54"/>
                  </a:lnTo>
                  <a:lnTo>
                    <a:pt x="6" y="48"/>
                  </a:lnTo>
                  <a:lnTo>
                    <a:pt x="12" y="42"/>
                  </a:lnTo>
                  <a:lnTo>
                    <a:pt x="18" y="42"/>
                  </a:lnTo>
                  <a:lnTo>
                    <a:pt x="12" y="36"/>
                  </a:lnTo>
                  <a:lnTo>
                    <a:pt x="6" y="42"/>
                  </a:lnTo>
                  <a:lnTo>
                    <a:pt x="6" y="36"/>
                  </a:lnTo>
                  <a:lnTo>
                    <a:pt x="0" y="30"/>
                  </a:lnTo>
                  <a:lnTo>
                    <a:pt x="6" y="30"/>
                  </a:lnTo>
                  <a:lnTo>
                    <a:pt x="12" y="30"/>
                  </a:lnTo>
                  <a:lnTo>
                    <a:pt x="18" y="24"/>
                  </a:lnTo>
                  <a:lnTo>
                    <a:pt x="24" y="24"/>
                  </a:lnTo>
                  <a:lnTo>
                    <a:pt x="24" y="18"/>
                  </a:lnTo>
                  <a:lnTo>
                    <a:pt x="30" y="18"/>
                  </a:lnTo>
                  <a:lnTo>
                    <a:pt x="30" y="0"/>
                  </a:lnTo>
                  <a:lnTo>
                    <a:pt x="48" y="0"/>
                  </a:lnTo>
                  <a:lnTo>
                    <a:pt x="8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98" name="Freeform 1726"/>
            <p:cNvSpPr>
              <a:spLocks/>
            </p:cNvSpPr>
            <p:nvPr/>
          </p:nvSpPr>
          <p:spPr bwMode="auto">
            <a:xfrm>
              <a:off x="2718" y="2160"/>
              <a:ext cx="60" cy="36"/>
            </a:xfrm>
            <a:custGeom>
              <a:avLst/>
              <a:gdLst>
                <a:gd name="T0" fmla="*/ 0 w 60"/>
                <a:gd name="T1" fmla="*/ 36 h 36"/>
                <a:gd name="T2" fmla="*/ 0 w 60"/>
                <a:gd name="T3" fmla="*/ 0 h 36"/>
                <a:gd name="T4" fmla="*/ 30 w 60"/>
                <a:gd name="T5" fmla="*/ 0 h 36"/>
                <a:gd name="T6" fmla="*/ 60 w 60"/>
                <a:gd name="T7" fmla="*/ 0 h 36"/>
                <a:gd name="T8" fmla="*/ 60 w 60"/>
                <a:gd name="T9" fmla="*/ 18 h 36"/>
                <a:gd name="T10" fmla="*/ 54 w 60"/>
                <a:gd name="T11" fmla="*/ 18 h 36"/>
                <a:gd name="T12" fmla="*/ 54 w 60"/>
                <a:gd name="T13" fmla="*/ 24 h 36"/>
                <a:gd name="T14" fmla="*/ 48 w 60"/>
                <a:gd name="T15" fmla="*/ 24 h 36"/>
                <a:gd name="T16" fmla="*/ 42 w 60"/>
                <a:gd name="T17" fmla="*/ 30 h 36"/>
                <a:gd name="T18" fmla="*/ 36 w 60"/>
                <a:gd name="T19" fmla="*/ 30 h 36"/>
                <a:gd name="T20" fmla="*/ 30 w 60"/>
                <a:gd name="T21" fmla="*/ 30 h 36"/>
                <a:gd name="T22" fmla="*/ 36 w 60"/>
                <a:gd name="T23" fmla="*/ 36 h 36"/>
                <a:gd name="T24" fmla="*/ 0 w 6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6">
                  <a:moveTo>
                    <a:pt x="0" y="36"/>
                  </a:moveTo>
                  <a:lnTo>
                    <a:pt x="0" y="0"/>
                  </a:lnTo>
                  <a:lnTo>
                    <a:pt x="30" y="0"/>
                  </a:lnTo>
                  <a:lnTo>
                    <a:pt x="60" y="0"/>
                  </a:lnTo>
                  <a:lnTo>
                    <a:pt x="60" y="18"/>
                  </a:lnTo>
                  <a:lnTo>
                    <a:pt x="54" y="18"/>
                  </a:lnTo>
                  <a:lnTo>
                    <a:pt x="54" y="24"/>
                  </a:lnTo>
                  <a:lnTo>
                    <a:pt x="48" y="24"/>
                  </a:lnTo>
                  <a:lnTo>
                    <a:pt x="42" y="30"/>
                  </a:lnTo>
                  <a:lnTo>
                    <a:pt x="36" y="30"/>
                  </a:lnTo>
                  <a:lnTo>
                    <a:pt x="30" y="30"/>
                  </a:lnTo>
                  <a:lnTo>
                    <a:pt x="3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99" name="Freeform 1727"/>
            <p:cNvSpPr>
              <a:spLocks/>
            </p:cNvSpPr>
            <p:nvPr/>
          </p:nvSpPr>
          <p:spPr bwMode="auto">
            <a:xfrm>
              <a:off x="2832" y="2160"/>
              <a:ext cx="18" cy="54"/>
            </a:xfrm>
            <a:custGeom>
              <a:avLst/>
              <a:gdLst>
                <a:gd name="T0" fmla="*/ 18 w 18"/>
                <a:gd name="T1" fmla="*/ 36 h 54"/>
                <a:gd name="T2" fmla="*/ 18 w 18"/>
                <a:gd name="T3" fmla="*/ 54 h 54"/>
                <a:gd name="T4" fmla="*/ 0 w 18"/>
                <a:gd name="T5" fmla="*/ 54 h 54"/>
                <a:gd name="T6" fmla="*/ 0 w 18"/>
                <a:gd name="T7" fmla="*/ 0 h 54"/>
                <a:gd name="T8" fmla="*/ 6 w 18"/>
                <a:gd name="T9" fmla="*/ 0 h 54"/>
                <a:gd name="T10" fmla="*/ 18 w 18"/>
                <a:gd name="T11" fmla="*/ 0 h 54"/>
                <a:gd name="T12" fmla="*/ 18 w 18"/>
                <a:gd name="T13" fmla="*/ 6 h 54"/>
                <a:gd name="T14" fmla="*/ 18 w 18"/>
                <a:gd name="T15" fmla="*/ 36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4">
                  <a:moveTo>
                    <a:pt x="18" y="36"/>
                  </a:moveTo>
                  <a:lnTo>
                    <a:pt x="18" y="54"/>
                  </a:lnTo>
                  <a:lnTo>
                    <a:pt x="0" y="54"/>
                  </a:lnTo>
                  <a:lnTo>
                    <a:pt x="0" y="0"/>
                  </a:lnTo>
                  <a:lnTo>
                    <a:pt x="6" y="0"/>
                  </a:lnTo>
                  <a:lnTo>
                    <a:pt x="18" y="0"/>
                  </a:lnTo>
                  <a:lnTo>
                    <a:pt x="18" y="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00" name="Freeform 1728"/>
            <p:cNvSpPr>
              <a:spLocks/>
            </p:cNvSpPr>
            <p:nvPr/>
          </p:nvSpPr>
          <p:spPr bwMode="auto">
            <a:xfrm>
              <a:off x="2196" y="2130"/>
              <a:ext cx="90" cy="132"/>
            </a:xfrm>
            <a:custGeom>
              <a:avLst/>
              <a:gdLst>
                <a:gd name="T0" fmla="*/ 48 w 90"/>
                <a:gd name="T1" fmla="*/ 132 h 132"/>
                <a:gd name="T2" fmla="*/ 54 w 90"/>
                <a:gd name="T3" fmla="*/ 96 h 132"/>
                <a:gd name="T4" fmla="*/ 18 w 90"/>
                <a:gd name="T5" fmla="*/ 96 h 132"/>
                <a:gd name="T6" fmla="*/ 18 w 90"/>
                <a:gd name="T7" fmla="*/ 84 h 132"/>
                <a:gd name="T8" fmla="*/ 0 w 90"/>
                <a:gd name="T9" fmla="*/ 84 h 132"/>
                <a:gd name="T10" fmla="*/ 0 w 90"/>
                <a:gd name="T11" fmla="*/ 78 h 132"/>
                <a:gd name="T12" fmla="*/ 12 w 90"/>
                <a:gd name="T13" fmla="*/ 0 h 132"/>
                <a:gd name="T14" fmla="*/ 84 w 90"/>
                <a:gd name="T15" fmla="*/ 6 h 132"/>
                <a:gd name="T16" fmla="*/ 90 w 90"/>
                <a:gd name="T17" fmla="*/ 6 h 132"/>
                <a:gd name="T18" fmla="*/ 84 w 90"/>
                <a:gd name="T19" fmla="*/ 60 h 132"/>
                <a:gd name="T20" fmla="*/ 78 w 90"/>
                <a:gd name="T21" fmla="*/ 102 h 132"/>
                <a:gd name="T22" fmla="*/ 78 w 90"/>
                <a:gd name="T23" fmla="*/ 132 h 132"/>
                <a:gd name="T24" fmla="*/ 48 w 90"/>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2">
                  <a:moveTo>
                    <a:pt x="48" y="132"/>
                  </a:moveTo>
                  <a:lnTo>
                    <a:pt x="54" y="96"/>
                  </a:lnTo>
                  <a:lnTo>
                    <a:pt x="18" y="96"/>
                  </a:lnTo>
                  <a:lnTo>
                    <a:pt x="18" y="84"/>
                  </a:lnTo>
                  <a:lnTo>
                    <a:pt x="0" y="84"/>
                  </a:lnTo>
                  <a:lnTo>
                    <a:pt x="0" y="78"/>
                  </a:lnTo>
                  <a:lnTo>
                    <a:pt x="12" y="0"/>
                  </a:lnTo>
                  <a:lnTo>
                    <a:pt x="84" y="6"/>
                  </a:lnTo>
                  <a:lnTo>
                    <a:pt x="90" y="6"/>
                  </a:lnTo>
                  <a:lnTo>
                    <a:pt x="84" y="60"/>
                  </a:lnTo>
                  <a:lnTo>
                    <a:pt x="78" y="102"/>
                  </a:lnTo>
                  <a:lnTo>
                    <a:pt x="78" y="132"/>
                  </a:lnTo>
                  <a:lnTo>
                    <a:pt x="48" y="13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01" name="Freeform 1729"/>
            <p:cNvSpPr>
              <a:spLocks/>
            </p:cNvSpPr>
            <p:nvPr/>
          </p:nvSpPr>
          <p:spPr bwMode="auto">
            <a:xfrm>
              <a:off x="1794" y="2088"/>
              <a:ext cx="144" cy="114"/>
            </a:xfrm>
            <a:custGeom>
              <a:avLst/>
              <a:gdLst>
                <a:gd name="T0" fmla="*/ 114 w 144"/>
                <a:gd name="T1" fmla="*/ 114 h 114"/>
                <a:gd name="T2" fmla="*/ 0 w 144"/>
                <a:gd name="T3" fmla="*/ 102 h 114"/>
                <a:gd name="T4" fmla="*/ 18 w 144"/>
                <a:gd name="T5" fmla="*/ 0 h 114"/>
                <a:gd name="T6" fmla="*/ 66 w 144"/>
                <a:gd name="T7" fmla="*/ 6 h 114"/>
                <a:gd name="T8" fmla="*/ 138 w 144"/>
                <a:gd name="T9" fmla="*/ 18 h 114"/>
                <a:gd name="T10" fmla="*/ 144 w 144"/>
                <a:gd name="T11" fmla="*/ 18 h 114"/>
                <a:gd name="T12" fmla="*/ 138 w 144"/>
                <a:gd name="T13" fmla="*/ 18 h 114"/>
                <a:gd name="T14" fmla="*/ 138 w 144"/>
                <a:gd name="T15" fmla="*/ 24 h 114"/>
                <a:gd name="T16" fmla="*/ 126 w 144"/>
                <a:gd name="T17" fmla="*/ 30 h 114"/>
                <a:gd name="T18" fmla="*/ 126 w 144"/>
                <a:gd name="T19" fmla="*/ 36 h 114"/>
                <a:gd name="T20" fmla="*/ 120 w 144"/>
                <a:gd name="T21" fmla="*/ 90 h 114"/>
                <a:gd name="T22" fmla="*/ 114 w 144"/>
                <a:gd name="T2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14">
                  <a:moveTo>
                    <a:pt x="114" y="114"/>
                  </a:moveTo>
                  <a:lnTo>
                    <a:pt x="0" y="102"/>
                  </a:lnTo>
                  <a:lnTo>
                    <a:pt x="18" y="0"/>
                  </a:lnTo>
                  <a:lnTo>
                    <a:pt x="66" y="6"/>
                  </a:lnTo>
                  <a:lnTo>
                    <a:pt x="138" y="18"/>
                  </a:lnTo>
                  <a:lnTo>
                    <a:pt x="144" y="18"/>
                  </a:lnTo>
                  <a:lnTo>
                    <a:pt x="138" y="18"/>
                  </a:lnTo>
                  <a:lnTo>
                    <a:pt x="138" y="24"/>
                  </a:lnTo>
                  <a:lnTo>
                    <a:pt x="126" y="30"/>
                  </a:lnTo>
                  <a:lnTo>
                    <a:pt x="126" y="36"/>
                  </a:lnTo>
                  <a:lnTo>
                    <a:pt x="120" y="90"/>
                  </a:lnTo>
                  <a:lnTo>
                    <a:pt x="114" y="11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02" name="Freeform 1730"/>
            <p:cNvSpPr>
              <a:spLocks/>
            </p:cNvSpPr>
            <p:nvPr/>
          </p:nvSpPr>
          <p:spPr bwMode="auto">
            <a:xfrm>
              <a:off x="1914" y="2106"/>
              <a:ext cx="162" cy="114"/>
            </a:xfrm>
            <a:custGeom>
              <a:avLst/>
              <a:gdLst>
                <a:gd name="T0" fmla="*/ 144 w 162"/>
                <a:gd name="T1" fmla="*/ 114 h 114"/>
                <a:gd name="T2" fmla="*/ 120 w 162"/>
                <a:gd name="T3" fmla="*/ 108 h 114"/>
                <a:gd name="T4" fmla="*/ 120 w 162"/>
                <a:gd name="T5" fmla="*/ 114 h 114"/>
                <a:gd name="T6" fmla="*/ 102 w 162"/>
                <a:gd name="T7" fmla="*/ 114 h 114"/>
                <a:gd name="T8" fmla="*/ 102 w 162"/>
                <a:gd name="T9" fmla="*/ 108 h 114"/>
                <a:gd name="T10" fmla="*/ 54 w 162"/>
                <a:gd name="T11" fmla="*/ 102 h 114"/>
                <a:gd name="T12" fmla="*/ 54 w 162"/>
                <a:gd name="T13" fmla="*/ 78 h 114"/>
                <a:gd name="T14" fmla="*/ 0 w 162"/>
                <a:gd name="T15" fmla="*/ 72 h 114"/>
                <a:gd name="T16" fmla="*/ 6 w 162"/>
                <a:gd name="T17" fmla="*/ 18 h 114"/>
                <a:gd name="T18" fmla="*/ 6 w 162"/>
                <a:gd name="T19" fmla="*/ 12 h 114"/>
                <a:gd name="T20" fmla="*/ 18 w 162"/>
                <a:gd name="T21" fmla="*/ 6 h 114"/>
                <a:gd name="T22" fmla="*/ 18 w 162"/>
                <a:gd name="T23" fmla="*/ 0 h 114"/>
                <a:gd name="T24" fmla="*/ 24 w 162"/>
                <a:gd name="T25" fmla="*/ 0 h 114"/>
                <a:gd name="T26" fmla="*/ 66 w 162"/>
                <a:gd name="T27" fmla="*/ 6 h 114"/>
                <a:gd name="T28" fmla="*/ 96 w 162"/>
                <a:gd name="T29" fmla="*/ 6 h 114"/>
                <a:gd name="T30" fmla="*/ 132 w 162"/>
                <a:gd name="T31" fmla="*/ 12 h 114"/>
                <a:gd name="T32" fmla="*/ 132 w 162"/>
                <a:gd name="T33" fmla="*/ 24 h 114"/>
                <a:gd name="T34" fmla="*/ 132 w 162"/>
                <a:gd name="T35" fmla="*/ 30 h 114"/>
                <a:gd name="T36" fmla="*/ 132 w 162"/>
                <a:gd name="T37" fmla="*/ 36 h 114"/>
                <a:gd name="T38" fmla="*/ 132 w 162"/>
                <a:gd name="T39" fmla="*/ 42 h 114"/>
                <a:gd name="T40" fmla="*/ 132 w 162"/>
                <a:gd name="T41" fmla="*/ 48 h 114"/>
                <a:gd name="T42" fmla="*/ 132 w 162"/>
                <a:gd name="T43" fmla="*/ 54 h 114"/>
                <a:gd name="T44" fmla="*/ 132 w 162"/>
                <a:gd name="T45" fmla="*/ 60 h 114"/>
                <a:gd name="T46" fmla="*/ 132 w 162"/>
                <a:gd name="T47" fmla="*/ 72 h 114"/>
                <a:gd name="T48" fmla="*/ 126 w 162"/>
                <a:gd name="T49" fmla="*/ 78 h 114"/>
                <a:gd name="T50" fmla="*/ 138 w 162"/>
                <a:gd name="T51" fmla="*/ 90 h 114"/>
                <a:gd name="T52" fmla="*/ 144 w 162"/>
                <a:gd name="T53" fmla="*/ 102 h 114"/>
                <a:gd name="T54" fmla="*/ 162 w 162"/>
                <a:gd name="T55" fmla="*/ 114 h 114"/>
                <a:gd name="T56" fmla="*/ 156 w 162"/>
                <a:gd name="T57" fmla="*/ 114 h 114"/>
                <a:gd name="T58" fmla="*/ 150 w 162"/>
                <a:gd name="T59" fmla="*/ 114 h 114"/>
                <a:gd name="T60" fmla="*/ 144 w 162"/>
                <a:gd name="T6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114">
                  <a:moveTo>
                    <a:pt x="144" y="114"/>
                  </a:moveTo>
                  <a:lnTo>
                    <a:pt x="120" y="108"/>
                  </a:lnTo>
                  <a:lnTo>
                    <a:pt x="120" y="114"/>
                  </a:lnTo>
                  <a:lnTo>
                    <a:pt x="102" y="114"/>
                  </a:lnTo>
                  <a:lnTo>
                    <a:pt x="102" y="108"/>
                  </a:lnTo>
                  <a:lnTo>
                    <a:pt x="54" y="102"/>
                  </a:lnTo>
                  <a:lnTo>
                    <a:pt x="54" y="78"/>
                  </a:lnTo>
                  <a:lnTo>
                    <a:pt x="0" y="72"/>
                  </a:lnTo>
                  <a:lnTo>
                    <a:pt x="6" y="18"/>
                  </a:lnTo>
                  <a:lnTo>
                    <a:pt x="6" y="12"/>
                  </a:lnTo>
                  <a:lnTo>
                    <a:pt x="18" y="6"/>
                  </a:lnTo>
                  <a:lnTo>
                    <a:pt x="18" y="0"/>
                  </a:lnTo>
                  <a:lnTo>
                    <a:pt x="24" y="0"/>
                  </a:lnTo>
                  <a:lnTo>
                    <a:pt x="66" y="6"/>
                  </a:lnTo>
                  <a:lnTo>
                    <a:pt x="96" y="6"/>
                  </a:lnTo>
                  <a:lnTo>
                    <a:pt x="132" y="12"/>
                  </a:lnTo>
                  <a:lnTo>
                    <a:pt x="132" y="24"/>
                  </a:lnTo>
                  <a:lnTo>
                    <a:pt x="132" y="30"/>
                  </a:lnTo>
                  <a:lnTo>
                    <a:pt x="132" y="36"/>
                  </a:lnTo>
                  <a:lnTo>
                    <a:pt x="132" y="42"/>
                  </a:lnTo>
                  <a:lnTo>
                    <a:pt x="132" y="48"/>
                  </a:lnTo>
                  <a:lnTo>
                    <a:pt x="132" y="54"/>
                  </a:lnTo>
                  <a:lnTo>
                    <a:pt x="132" y="60"/>
                  </a:lnTo>
                  <a:lnTo>
                    <a:pt x="132" y="72"/>
                  </a:lnTo>
                  <a:lnTo>
                    <a:pt x="126" y="78"/>
                  </a:lnTo>
                  <a:lnTo>
                    <a:pt x="138" y="90"/>
                  </a:lnTo>
                  <a:lnTo>
                    <a:pt x="144" y="102"/>
                  </a:lnTo>
                  <a:lnTo>
                    <a:pt x="162" y="114"/>
                  </a:lnTo>
                  <a:lnTo>
                    <a:pt x="156" y="114"/>
                  </a:lnTo>
                  <a:lnTo>
                    <a:pt x="150" y="114"/>
                  </a:lnTo>
                  <a:lnTo>
                    <a:pt x="144" y="11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03" name="Freeform 1731"/>
            <p:cNvSpPr>
              <a:spLocks/>
            </p:cNvSpPr>
            <p:nvPr/>
          </p:nvSpPr>
          <p:spPr bwMode="auto">
            <a:xfrm>
              <a:off x="2634" y="2154"/>
              <a:ext cx="36" cy="54"/>
            </a:xfrm>
            <a:custGeom>
              <a:avLst/>
              <a:gdLst>
                <a:gd name="T0" fmla="*/ 36 w 36"/>
                <a:gd name="T1" fmla="*/ 42 h 54"/>
                <a:gd name="T2" fmla="*/ 36 w 36"/>
                <a:gd name="T3" fmla="*/ 54 h 54"/>
                <a:gd name="T4" fmla="*/ 0 w 36"/>
                <a:gd name="T5" fmla="*/ 54 h 54"/>
                <a:gd name="T6" fmla="*/ 0 w 36"/>
                <a:gd name="T7" fmla="*/ 0 h 54"/>
                <a:gd name="T8" fmla="*/ 18 w 36"/>
                <a:gd name="T9" fmla="*/ 0 h 54"/>
                <a:gd name="T10" fmla="*/ 36 w 36"/>
                <a:gd name="T11" fmla="*/ 0 h 54"/>
                <a:gd name="T12" fmla="*/ 36 w 36"/>
                <a:gd name="T13" fmla="*/ 42 h 54"/>
              </a:gdLst>
              <a:ahLst/>
              <a:cxnLst>
                <a:cxn ang="0">
                  <a:pos x="T0" y="T1"/>
                </a:cxn>
                <a:cxn ang="0">
                  <a:pos x="T2" y="T3"/>
                </a:cxn>
                <a:cxn ang="0">
                  <a:pos x="T4" y="T5"/>
                </a:cxn>
                <a:cxn ang="0">
                  <a:pos x="T6" y="T7"/>
                </a:cxn>
                <a:cxn ang="0">
                  <a:pos x="T8" y="T9"/>
                </a:cxn>
                <a:cxn ang="0">
                  <a:pos x="T10" y="T11"/>
                </a:cxn>
                <a:cxn ang="0">
                  <a:pos x="T12" y="T13"/>
                </a:cxn>
              </a:cxnLst>
              <a:rect l="0" t="0" r="r" b="b"/>
              <a:pathLst>
                <a:path w="36" h="54">
                  <a:moveTo>
                    <a:pt x="36" y="42"/>
                  </a:moveTo>
                  <a:lnTo>
                    <a:pt x="36" y="54"/>
                  </a:lnTo>
                  <a:lnTo>
                    <a:pt x="0" y="54"/>
                  </a:lnTo>
                  <a:lnTo>
                    <a:pt x="0" y="0"/>
                  </a:lnTo>
                  <a:lnTo>
                    <a:pt x="18" y="0"/>
                  </a:lnTo>
                  <a:lnTo>
                    <a:pt x="36" y="0"/>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04" name="Freeform 1732"/>
            <p:cNvSpPr>
              <a:spLocks/>
            </p:cNvSpPr>
            <p:nvPr/>
          </p:nvSpPr>
          <p:spPr bwMode="auto">
            <a:xfrm>
              <a:off x="2670" y="2154"/>
              <a:ext cx="48" cy="42"/>
            </a:xfrm>
            <a:custGeom>
              <a:avLst/>
              <a:gdLst>
                <a:gd name="T0" fmla="*/ 0 w 48"/>
                <a:gd name="T1" fmla="*/ 42 h 42"/>
                <a:gd name="T2" fmla="*/ 0 w 48"/>
                <a:gd name="T3" fmla="*/ 0 h 42"/>
                <a:gd name="T4" fmla="*/ 24 w 48"/>
                <a:gd name="T5" fmla="*/ 6 h 42"/>
                <a:gd name="T6" fmla="*/ 48 w 48"/>
                <a:gd name="T7" fmla="*/ 6 h 42"/>
                <a:gd name="T8" fmla="*/ 48 w 48"/>
                <a:gd name="T9" fmla="*/ 42 h 42"/>
                <a:gd name="T10" fmla="*/ 0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0" y="42"/>
                  </a:moveTo>
                  <a:lnTo>
                    <a:pt x="0" y="0"/>
                  </a:lnTo>
                  <a:lnTo>
                    <a:pt x="24" y="6"/>
                  </a:lnTo>
                  <a:lnTo>
                    <a:pt x="48" y="6"/>
                  </a:lnTo>
                  <a:lnTo>
                    <a:pt x="48"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05" name="Freeform 1733"/>
            <p:cNvSpPr>
              <a:spLocks/>
            </p:cNvSpPr>
            <p:nvPr/>
          </p:nvSpPr>
          <p:spPr bwMode="auto">
            <a:xfrm>
              <a:off x="2280" y="2136"/>
              <a:ext cx="78" cy="60"/>
            </a:xfrm>
            <a:custGeom>
              <a:avLst/>
              <a:gdLst>
                <a:gd name="T0" fmla="*/ 6 w 78"/>
                <a:gd name="T1" fmla="*/ 0 h 60"/>
                <a:gd name="T2" fmla="*/ 78 w 78"/>
                <a:gd name="T3" fmla="*/ 6 h 60"/>
                <a:gd name="T4" fmla="*/ 78 w 78"/>
                <a:gd name="T5" fmla="*/ 24 h 60"/>
                <a:gd name="T6" fmla="*/ 78 w 78"/>
                <a:gd name="T7" fmla="*/ 60 h 60"/>
                <a:gd name="T8" fmla="*/ 66 w 78"/>
                <a:gd name="T9" fmla="*/ 60 h 60"/>
                <a:gd name="T10" fmla="*/ 0 w 78"/>
                <a:gd name="T11" fmla="*/ 54 h 60"/>
                <a:gd name="T12" fmla="*/ 6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6" y="0"/>
                  </a:moveTo>
                  <a:lnTo>
                    <a:pt x="78" y="6"/>
                  </a:lnTo>
                  <a:lnTo>
                    <a:pt x="78" y="24"/>
                  </a:lnTo>
                  <a:lnTo>
                    <a:pt x="78" y="60"/>
                  </a:lnTo>
                  <a:lnTo>
                    <a:pt x="66" y="60"/>
                  </a:lnTo>
                  <a:lnTo>
                    <a:pt x="0" y="54"/>
                  </a:lnTo>
                  <a:lnTo>
                    <a:pt x="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06" name="Freeform 1734"/>
            <p:cNvSpPr>
              <a:spLocks/>
            </p:cNvSpPr>
            <p:nvPr/>
          </p:nvSpPr>
          <p:spPr bwMode="auto">
            <a:xfrm>
              <a:off x="2562" y="2154"/>
              <a:ext cx="72" cy="60"/>
            </a:xfrm>
            <a:custGeom>
              <a:avLst/>
              <a:gdLst>
                <a:gd name="T0" fmla="*/ 12 w 72"/>
                <a:gd name="T1" fmla="*/ 18 h 60"/>
                <a:gd name="T2" fmla="*/ 12 w 72"/>
                <a:gd name="T3" fmla="*/ 12 h 60"/>
                <a:gd name="T4" fmla="*/ 6 w 72"/>
                <a:gd name="T5" fmla="*/ 12 h 60"/>
                <a:gd name="T6" fmla="*/ 6 w 72"/>
                <a:gd name="T7" fmla="*/ 6 h 60"/>
                <a:gd name="T8" fmla="*/ 0 w 72"/>
                <a:gd name="T9" fmla="*/ 0 h 60"/>
                <a:gd name="T10" fmla="*/ 36 w 72"/>
                <a:gd name="T11" fmla="*/ 0 h 60"/>
                <a:gd name="T12" fmla="*/ 72 w 72"/>
                <a:gd name="T13" fmla="*/ 0 h 60"/>
                <a:gd name="T14" fmla="*/ 72 w 72"/>
                <a:gd name="T15" fmla="*/ 54 h 60"/>
                <a:gd name="T16" fmla="*/ 72 w 72"/>
                <a:gd name="T17" fmla="*/ 60 h 60"/>
                <a:gd name="T18" fmla="*/ 66 w 72"/>
                <a:gd name="T19" fmla="*/ 60 h 60"/>
                <a:gd name="T20" fmla="*/ 60 w 72"/>
                <a:gd name="T21" fmla="*/ 60 h 60"/>
                <a:gd name="T22" fmla="*/ 54 w 72"/>
                <a:gd name="T23" fmla="*/ 54 h 60"/>
                <a:gd name="T24" fmla="*/ 48 w 72"/>
                <a:gd name="T25" fmla="*/ 54 h 60"/>
                <a:gd name="T26" fmla="*/ 48 w 72"/>
                <a:gd name="T27" fmla="*/ 48 h 60"/>
                <a:gd name="T28" fmla="*/ 36 w 72"/>
                <a:gd name="T29" fmla="*/ 48 h 60"/>
                <a:gd name="T30" fmla="*/ 36 w 72"/>
                <a:gd name="T31" fmla="*/ 42 h 60"/>
                <a:gd name="T32" fmla="*/ 30 w 72"/>
                <a:gd name="T33" fmla="*/ 24 h 60"/>
                <a:gd name="T34" fmla="*/ 24 w 72"/>
                <a:gd name="T35" fmla="*/ 24 h 60"/>
                <a:gd name="T36" fmla="*/ 18 w 72"/>
                <a:gd name="T37" fmla="*/ 18 h 60"/>
                <a:gd name="T38" fmla="*/ 12 w 72"/>
                <a:gd name="T3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60">
                  <a:moveTo>
                    <a:pt x="12" y="18"/>
                  </a:moveTo>
                  <a:lnTo>
                    <a:pt x="12" y="12"/>
                  </a:lnTo>
                  <a:lnTo>
                    <a:pt x="6" y="12"/>
                  </a:lnTo>
                  <a:lnTo>
                    <a:pt x="6" y="6"/>
                  </a:lnTo>
                  <a:lnTo>
                    <a:pt x="0" y="0"/>
                  </a:lnTo>
                  <a:lnTo>
                    <a:pt x="36" y="0"/>
                  </a:lnTo>
                  <a:lnTo>
                    <a:pt x="72" y="0"/>
                  </a:lnTo>
                  <a:lnTo>
                    <a:pt x="72" y="54"/>
                  </a:lnTo>
                  <a:lnTo>
                    <a:pt x="72" y="60"/>
                  </a:lnTo>
                  <a:lnTo>
                    <a:pt x="66" y="60"/>
                  </a:lnTo>
                  <a:lnTo>
                    <a:pt x="60" y="60"/>
                  </a:lnTo>
                  <a:lnTo>
                    <a:pt x="54" y="54"/>
                  </a:lnTo>
                  <a:lnTo>
                    <a:pt x="48" y="54"/>
                  </a:lnTo>
                  <a:lnTo>
                    <a:pt x="48" y="48"/>
                  </a:lnTo>
                  <a:lnTo>
                    <a:pt x="36" y="48"/>
                  </a:lnTo>
                  <a:lnTo>
                    <a:pt x="36" y="42"/>
                  </a:lnTo>
                  <a:lnTo>
                    <a:pt x="30" y="24"/>
                  </a:lnTo>
                  <a:lnTo>
                    <a:pt x="24" y="24"/>
                  </a:lnTo>
                  <a:lnTo>
                    <a:pt x="18" y="18"/>
                  </a:lnTo>
                  <a:lnTo>
                    <a:pt x="12"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07" name="Freeform 1735"/>
            <p:cNvSpPr>
              <a:spLocks/>
            </p:cNvSpPr>
            <p:nvPr/>
          </p:nvSpPr>
          <p:spPr bwMode="auto">
            <a:xfrm>
              <a:off x="1332" y="2022"/>
              <a:ext cx="204" cy="282"/>
            </a:xfrm>
            <a:custGeom>
              <a:avLst/>
              <a:gdLst>
                <a:gd name="T0" fmla="*/ 30 w 204"/>
                <a:gd name="T1" fmla="*/ 258 h 282"/>
                <a:gd name="T2" fmla="*/ 18 w 204"/>
                <a:gd name="T3" fmla="*/ 252 h 282"/>
                <a:gd name="T4" fmla="*/ 12 w 204"/>
                <a:gd name="T5" fmla="*/ 246 h 282"/>
                <a:gd name="T6" fmla="*/ 12 w 204"/>
                <a:gd name="T7" fmla="*/ 234 h 282"/>
                <a:gd name="T8" fmla="*/ 12 w 204"/>
                <a:gd name="T9" fmla="*/ 222 h 282"/>
                <a:gd name="T10" fmla="*/ 6 w 204"/>
                <a:gd name="T11" fmla="*/ 216 h 282"/>
                <a:gd name="T12" fmla="*/ 0 w 204"/>
                <a:gd name="T13" fmla="*/ 204 h 282"/>
                <a:gd name="T14" fmla="*/ 6 w 204"/>
                <a:gd name="T15" fmla="*/ 198 h 282"/>
                <a:gd name="T16" fmla="*/ 6 w 204"/>
                <a:gd name="T17" fmla="*/ 186 h 282"/>
                <a:gd name="T18" fmla="*/ 6 w 204"/>
                <a:gd name="T19" fmla="*/ 174 h 282"/>
                <a:gd name="T20" fmla="*/ 12 w 204"/>
                <a:gd name="T21" fmla="*/ 174 h 282"/>
                <a:gd name="T22" fmla="*/ 12 w 204"/>
                <a:gd name="T23" fmla="*/ 162 h 282"/>
                <a:gd name="T24" fmla="*/ 12 w 204"/>
                <a:gd name="T25" fmla="*/ 144 h 282"/>
                <a:gd name="T26" fmla="*/ 12 w 204"/>
                <a:gd name="T27" fmla="*/ 132 h 282"/>
                <a:gd name="T28" fmla="*/ 18 w 204"/>
                <a:gd name="T29" fmla="*/ 126 h 282"/>
                <a:gd name="T30" fmla="*/ 18 w 204"/>
                <a:gd name="T31" fmla="*/ 120 h 282"/>
                <a:gd name="T32" fmla="*/ 18 w 204"/>
                <a:gd name="T33" fmla="*/ 114 h 282"/>
                <a:gd name="T34" fmla="*/ 18 w 204"/>
                <a:gd name="T35" fmla="*/ 102 h 282"/>
                <a:gd name="T36" fmla="*/ 18 w 204"/>
                <a:gd name="T37" fmla="*/ 90 h 282"/>
                <a:gd name="T38" fmla="*/ 18 w 204"/>
                <a:gd name="T39" fmla="*/ 78 h 282"/>
                <a:gd name="T40" fmla="*/ 36 w 204"/>
                <a:gd name="T41" fmla="*/ 78 h 282"/>
                <a:gd name="T42" fmla="*/ 48 w 204"/>
                <a:gd name="T43" fmla="*/ 78 h 282"/>
                <a:gd name="T44" fmla="*/ 54 w 204"/>
                <a:gd name="T45" fmla="*/ 90 h 282"/>
                <a:gd name="T46" fmla="*/ 54 w 204"/>
                <a:gd name="T47" fmla="*/ 96 h 282"/>
                <a:gd name="T48" fmla="*/ 66 w 204"/>
                <a:gd name="T49" fmla="*/ 96 h 282"/>
                <a:gd name="T50" fmla="*/ 72 w 204"/>
                <a:gd name="T51" fmla="*/ 84 h 282"/>
                <a:gd name="T52" fmla="*/ 84 w 204"/>
                <a:gd name="T53" fmla="*/ 18 h 282"/>
                <a:gd name="T54" fmla="*/ 180 w 204"/>
                <a:gd name="T55" fmla="*/ 18 h 282"/>
                <a:gd name="T56" fmla="*/ 204 w 204"/>
                <a:gd name="T57" fmla="*/ 30 h 282"/>
                <a:gd name="T58" fmla="*/ 198 w 204"/>
                <a:gd name="T59" fmla="*/ 42 h 282"/>
                <a:gd name="T60" fmla="*/ 192 w 204"/>
                <a:gd name="T61" fmla="*/ 60 h 282"/>
                <a:gd name="T62" fmla="*/ 186 w 204"/>
                <a:gd name="T63" fmla="*/ 66 h 282"/>
                <a:gd name="T64" fmla="*/ 192 w 204"/>
                <a:gd name="T65" fmla="*/ 78 h 282"/>
                <a:gd name="T66" fmla="*/ 192 w 204"/>
                <a:gd name="T67" fmla="*/ 78 h 282"/>
                <a:gd name="T68" fmla="*/ 180 w 204"/>
                <a:gd name="T69" fmla="*/ 84 h 282"/>
                <a:gd name="T70" fmla="*/ 180 w 204"/>
                <a:gd name="T71" fmla="*/ 84 h 282"/>
                <a:gd name="T72" fmla="*/ 168 w 204"/>
                <a:gd name="T73" fmla="*/ 90 h 282"/>
                <a:gd name="T74" fmla="*/ 156 w 204"/>
                <a:gd name="T75" fmla="*/ 96 h 282"/>
                <a:gd name="T76" fmla="*/ 150 w 204"/>
                <a:gd name="T77" fmla="*/ 96 h 282"/>
                <a:gd name="T78" fmla="*/ 138 w 204"/>
                <a:gd name="T79" fmla="*/ 96 h 282"/>
                <a:gd name="T80" fmla="*/ 132 w 204"/>
                <a:gd name="T81" fmla="*/ 102 h 282"/>
                <a:gd name="T82" fmla="*/ 126 w 204"/>
                <a:gd name="T83" fmla="*/ 108 h 282"/>
                <a:gd name="T84" fmla="*/ 126 w 204"/>
                <a:gd name="T85" fmla="*/ 120 h 282"/>
                <a:gd name="T86" fmla="*/ 120 w 204"/>
                <a:gd name="T87" fmla="*/ 156 h 282"/>
                <a:gd name="T88" fmla="*/ 90 w 204"/>
                <a:gd name="T89" fmla="*/ 276 h 282"/>
                <a:gd name="T90" fmla="*/ 72 w 204"/>
                <a:gd name="T91" fmla="*/ 282 h 282"/>
                <a:gd name="T92" fmla="*/ 60 w 204"/>
                <a:gd name="T93" fmla="*/ 276 h 282"/>
                <a:gd name="T94" fmla="*/ 42 w 204"/>
                <a:gd name="T95" fmla="*/ 270 h 282"/>
                <a:gd name="T96" fmla="*/ 36 w 204"/>
                <a:gd name="T97"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 h="282">
                  <a:moveTo>
                    <a:pt x="30" y="264"/>
                  </a:moveTo>
                  <a:lnTo>
                    <a:pt x="30" y="258"/>
                  </a:lnTo>
                  <a:lnTo>
                    <a:pt x="24" y="252"/>
                  </a:lnTo>
                  <a:lnTo>
                    <a:pt x="18" y="252"/>
                  </a:lnTo>
                  <a:lnTo>
                    <a:pt x="18" y="246"/>
                  </a:lnTo>
                  <a:lnTo>
                    <a:pt x="12" y="246"/>
                  </a:lnTo>
                  <a:lnTo>
                    <a:pt x="18" y="240"/>
                  </a:lnTo>
                  <a:lnTo>
                    <a:pt x="12" y="234"/>
                  </a:lnTo>
                  <a:lnTo>
                    <a:pt x="12" y="228"/>
                  </a:lnTo>
                  <a:lnTo>
                    <a:pt x="12" y="222"/>
                  </a:lnTo>
                  <a:lnTo>
                    <a:pt x="12" y="216"/>
                  </a:lnTo>
                  <a:lnTo>
                    <a:pt x="6" y="216"/>
                  </a:lnTo>
                  <a:lnTo>
                    <a:pt x="6" y="204"/>
                  </a:lnTo>
                  <a:lnTo>
                    <a:pt x="0" y="204"/>
                  </a:lnTo>
                  <a:lnTo>
                    <a:pt x="0" y="198"/>
                  </a:lnTo>
                  <a:lnTo>
                    <a:pt x="6" y="198"/>
                  </a:lnTo>
                  <a:lnTo>
                    <a:pt x="6" y="192"/>
                  </a:lnTo>
                  <a:lnTo>
                    <a:pt x="6" y="186"/>
                  </a:lnTo>
                  <a:lnTo>
                    <a:pt x="6" y="180"/>
                  </a:lnTo>
                  <a:lnTo>
                    <a:pt x="6" y="174"/>
                  </a:lnTo>
                  <a:lnTo>
                    <a:pt x="12" y="180"/>
                  </a:lnTo>
                  <a:lnTo>
                    <a:pt x="12" y="174"/>
                  </a:lnTo>
                  <a:lnTo>
                    <a:pt x="12" y="168"/>
                  </a:lnTo>
                  <a:lnTo>
                    <a:pt x="12" y="162"/>
                  </a:lnTo>
                  <a:lnTo>
                    <a:pt x="12" y="156"/>
                  </a:lnTo>
                  <a:lnTo>
                    <a:pt x="12" y="144"/>
                  </a:lnTo>
                  <a:lnTo>
                    <a:pt x="12" y="138"/>
                  </a:lnTo>
                  <a:lnTo>
                    <a:pt x="12" y="132"/>
                  </a:lnTo>
                  <a:lnTo>
                    <a:pt x="18" y="132"/>
                  </a:lnTo>
                  <a:lnTo>
                    <a:pt x="18" y="126"/>
                  </a:lnTo>
                  <a:lnTo>
                    <a:pt x="12" y="126"/>
                  </a:lnTo>
                  <a:lnTo>
                    <a:pt x="18" y="120"/>
                  </a:lnTo>
                  <a:lnTo>
                    <a:pt x="12" y="114"/>
                  </a:lnTo>
                  <a:lnTo>
                    <a:pt x="18" y="114"/>
                  </a:lnTo>
                  <a:lnTo>
                    <a:pt x="18" y="108"/>
                  </a:lnTo>
                  <a:lnTo>
                    <a:pt x="18" y="102"/>
                  </a:lnTo>
                  <a:lnTo>
                    <a:pt x="18" y="96"/>
                  </a:lnTo>
                  <a:lnTo>
                    <a:pt x="18" y="90"/>
                  </a:lnTo>
                  <a:lnTo>
                    <a:pt x="18" y="84"/>
                  </a:lnTo>
                  <a:lnTo>
                    <a:pt x="18" y="78"/>
                  </a:lnTo>
                  <a:lnTo>
                    <a:pt x="30" y="78"/>
                  </a:lnTo>
                  <a:lnTo>
                    <a:pt x="36" y="78"/>
                  </a:lnTo>
                  <a:lnTo>
                    <a:pt x="42" y="84"/>
                  </a:lnTo>
                  <a:lnTo>
                    <a:pt x="48" y="78"/>
                  </a:lnTo>
                  <a:lnTo>
                    <a:pt x="48" y="84"/>
                  </a:lnTo>
                  <a:lnTo>
                    <a:pt x="54" y="90"/>
                  </a:lnTo>
                  <a:lnTo>
                    <a:pt x="48" y="90"/>
                  </a:lnTo>
                  <a:lnTo>
                    <a:pt x="54" y="96"/>
                  </a:lnTo>
                  <a:lnTo>
                    <a:pt x="60" y="96"/>
                  </a:lnTo>
                  <a:lnTo>
                    <a:pt x="66" y="96"/>
                  </a:lnTo>
                  <a:lnTo>
                    <a:pt x="66" y="90"/>
                  </a:lnTo>
                  <a:lnTo>
                    <a:pt x="72" y="84"/>
                  </a:lnTo>
                  <a:lnTo>
                    <a:pt x="72" y="78"/>
                  </a:lnTo>
                  <a:lnTo>
                    <a:pt x="84" y="18"/>
                  </a:lnTo>
                  <a:lnTo>
                    <a:pt x="90" y="0"/>
                  </a:lnTo>
                  <a:lnTo>
                    <a:pt x="180" y="18"/>
                  </a:lnTo>
                  <a:lnTo>
                    <a:pt x="204" y="24"/>
                  </a:lnTo>
                  <a:lnTo>
                    <a:pt x="204" y="30"/>
                  </a:lnTo>
                  <a:lnTo>
                    <a:pt x="204" y="36"/>
                  </a:lnTo>
                  <a:lnTo>
                    <a:pt x="198" y="42"/>
                  </a:lnTo>
                  <a:lnTo>
                    <a:pt x="192" y="54"/>
                  </a:lnTo>
                  <a:lnTo>
                    <a:pt x="192" y="60"/>
                  </a:lnTo>
                  <a:lnTo>
                    <a:pt x="192" y="66"/>
                  </a:lnTo>
                  <a:lnTo>
                    <a:pt x="186" y="66"/>
                  </a:lnTo>
                  <a:lnTo>
                    <a:pt x="192" y="72"/>
                  </a:lnTo>
                  <a:lnTo>
                    <a:pt x="192" y="78"/>
                  </a:lnTo>
                  <a:lnTo>
                    <a:pt x="186" y="78"/>
                  </a:lnTo>
                  <a:lnTo>
                    <a:pt x="192" y="78"/>
                  </a:lnTo>
                  <a:lnTo>
                    <a:pt x="186" y="84"/>
                  </a:lnTo>
                  <a:lnTo>
                    <a:pt x="180" y="84"/>
                  </a:lnTo>
                  <a:lnTo>
                    <a:pt x="180" y="90"/>
                  </a:lnTo>
                  <a:lnTo>
                    <a:pt x="180" y="84"/>
                  </a:lnTo>
                  <a:lnTo>
                    <a:pt x="174" y="90"/>
                  </a:lnTo>
                  <a:lnTo>
                    <a:pt x="168" y="90"/>
                  </a:lnTo>
                  <a:lnTo>
                    <a:pt x="162" y="90"/>
                  </a:lnTo>
                  <a:lnTo>
                    <a:pt x="156" y="96"/>
                  </a:lnTo>
                  <a:lnTo>
                    <a:pt x="156" y="90"/>
                  </a:lnTo>
                  <a:lnTo>
                    <a:pt x="150" y="96"/>
                  </a:lnTo>
                  <a:lnTo>
                    <a:pt x="144" y="96"/>
                  </a:lnTo>
                  <a:lnTo>
                    <a:pt x="138" y="96"/>
                  </a:lnTo>
                  <a:lnTo>
                    <a:pt x="138" y="102"/>
                  </a:lnTo>
                  <a:lnTo>
                    <a:pt x="132" y="102"/>
                  </a:lnTo>
                  <a:lnTo>
                    <a:pt x="126" y="102"/>
                  </a:lnTo>
                  <a:lnTo>
                    <a:pt x="126" y="108"/>
                  </a:lnTo>
                  <a:lnTo>
                    <a:pt x="126" y="114"/>
                  </a:lnTo>
                  <a:lnTo>
                    <a:pt x="126" y="120"/>
                  </a:lnTo>
                  <a:lnTo>
                    <a:pt x="126" y="132"/>
                  </a:lnTo>
                  <a:lnTo>
                    <a:pt x="120" y="156"/>
                  </a:lnTo>
                  <a:lnTo>
                    <a:pt x="96" y="276"/>
                  </a:lnTo>
                  <a:lnTo>
                    <a:pt x="90" y="276"/>
                  </a:lnTo>
                  <a:lnTo>
                    <a:pt x="78" y="276"/>
                  </a:lnTo>
                  <a:lnTo>
                    <a:pt x="72" y="282"/>
                  </a:lnTo>
                  <a:lnTo>
                    <a:pt x="66" y="282"/>
                  </a:lnTo>
                  <a:lnTo>
                    <a:pt x="60" y="276"/>
                  </a:lnTo>
                  <a:lnTo>
                    <a:pt x="54" y="276"/>
                  </a:lnTo>
                  <a:lnTo>
                    <a:pt x="42" y="270"/>
                  </a:lnTo>
                  <a:lnTo>
                    <a:pt x="36" y="270"/>
                  </a:lnTo>
                  <a:lnTo>
                    <a:pt x="36" y="264"/>
                  </a:lnTo>
                  <a:lnTo>
                    <a:pt x="30" y="26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08" name="Freeform 1736"/>
            <p:cNvSpPr>
              <a:spLocks/>
            </p:cNvSpPr>
            <p:nvPr/>
          </p:nvSpPr>
          <p:spPr bwMode="auto">
            <a:xfrm>
              <a:off x="3696" y="2106"/>
              <a:ext cx="36" cy="42"/>
            </a:xfrm>
            <a:custGeom>
              <a:avLst/>
              <a:gdLst>
                <a:gd name="T0" fmla="*/ 24 w 36"/>
                <a:gd name="T1" fmla="*/ 42 h 42"/>
                <a:gd name="T2" fmla="*/ 6 w 36"/>
                <a:gd name="T3" fmla="*/ 42 h 42"/>
                <a:gd name="T4" fmla="*/ 6 w 36"/>
                <a:gd name="T5" fmla="*/ 36 h 42"/>
                <a:gd name="T6" fmla="*/ 6 w 36"/>
                <a:gd name="T7" fmla="*/ 30 h 42"/>
                <a:gd name="T8" fmla="*/ 6 w 36"/>
                <a:gd name="T9" fmla="*/ 24 h 42"/>
                <a:gd name="T10" fmla="*/ 0 w 36"/>
                <a:gd name="T11" fmla="*/ 18 h 42"/>
                <a:gd name="T12" fmla="*/ 6 w 36"/>
                <a:gd name="T13" fmla="*/ 12 h 42"/>
                <a:gd name="T14" fmla="*/ 6 w 36"/>
                <a:gd name="T15" fmla="*/ 6 h 42"/>
                <a:gd name="T16" fmla="*/ 12 w 36"/>
                <a:gd name="T17" fmla="*/ 6 h 42"/>
                <a:gd name="T18" fmla="*/ 18 w 36"/>
                <a:gd name="T19" fmla="*/ 0 h 42"/>
                <a:gd name="T20" fmla="*/ 24 w 36"/>
                <a:gd name="T21" fmla="*/ 6 h 42"/>
                <a:gd name="T22" fmla="*/ 24 w 36"/>
                <a:gd name="T23" fmla="*/ 0 h 42"/>
                <a:gd name="T24" fmla="*/ 30 w 36"/>
                <a:gd name="T25" fmla="*/ 0 h 42"/>
                <a:gd name="T26" fmla="*/ 36 w 36"/>
                <a:gd name="T27" fmla="*/ 6 h 42"/>
                <a:gd name="T28" fmla="*/ 36 w 36"/>
                <a:gd name="T29" fmla="*/ 12 h 42"/>
                <a:gd name="T30" fmla="*/ 36 w 36"/>
                <a:gd name="T31" fmla="*/ 18 h 42"/>
                <a:gd name="T32" fmla="*/ 36 w 36"/>
                <a:gd name="T33" fmla="*/ 24 h 42"/>
                <a:gd name="T34" fmla="*/ 30 w 36"/>
                <a:gd name="T35" fmla="*/ 24 h 42"/>
                <a:gd name="T36" fmla="*/ 24 w 36"/>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2">
                  <a:moveTo>
                    <a:pt x="24" y="42"/>
                  </a:moveTo>
                  <a:lnTo>
                    <a:pt x="6" y="42"/>
                  </a:lnTo>
                  <a:lnTo>
                    <a:pt x="6" y="36"/>
                  </a:lnTo>
                  <a:lnTo>
                    <a:pt x="6" y="30"/>
                  </a:lnTo>
                  <a:lnTo>
                    <a:pt x="6" y="24"/>
                  </a:lnTo>
                  <a:lnTo>
                    <a:pt x="0" y="18"/>
                  </a:lnTo>
                  <a:lnTo>
                    <a:pt x="6" y="12"/>
                  </a:lnTo>
                  <a:lnTo>
                    <a:pt x="6" y="6"/>
                  </a:lnTo>
                  <a:lnTo>
                    <a:pt x="12" y="6"/>
                  </a:lnTo>
                  <a:lnTo>
                    <a:pt x="18" y="0"/>
                  </a:lnTo>
                  <a:lnTo>
                    <a:pt x="24" y="6"/>
                  </a:lnTo>
                  <a:lnTo>
                    <a:pt x="24" y="0"/>
                  </a:lnTo>
                  <a:lnTo>
                    <a:pt x="30" y="0"/>
                  </a:lnTo>
                  <a:lnTo>
                    <a:pt x="36" y="6"/>
                  </a:lnTo>
                  <a:lnTo>
                    <a:pt x="36" y="12"/>
                  </a:lnTo>
                  <a:lnTo>
                    <a:pt x="36" y="18"/>
                  </a:lnTo>
                  <a:lnTo>
                    <a:pt x="36" y="24"/>
                  </a:lnTo>
                  <a:lnTo>
                    <a:pt x="30" y="24"/>
                  </a:lnTo>
                  <a:lnTo>
                    <a:pt x="24"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09" name="Freeform 1737"/>
            <p:cNvSpPr>
              <a:spLocks/>
            </p:cNvSpPr>
            <p:nvPr/>
          </p:nvSpPr>
          <p:spPr bwMode="auto">
            <a:xfrm>
              <a:off x="2442" y="2148"/>
              <a:ext cx="78" cy="54"/>
            </a:xfrm>
            <a:custGeom>
              <a:avLst/>
              <a:gdLst>
                <a:gd name="T0" fmla="*/ 0 w 78"/>
                <a:gd name="T1" fmla="*/ 54 h 54"/>
                <a:gd name="T2" fmla="*/ 0 w 78"/>
                <a:gd name="T3" fmla="*/ 0 h 54"/>
                <a:gd name="T4" fmla="*/ 30 w 78"/>
                <a:gd name="T5" fmla="*/ 0 h 54"/>
                <a:gd name="T6" fmla="*/ 72 w 78"/>
                <a:gd name="T7" fmla="*/ 6 h 54"/>
                <a:gd name="T8" fmla="*/ 78 w 78"/>
                <a:gd name="T9" fmla="*/ 6 h 54"/>
                <a:gd name="T10" fmla="*/ 78 w 78"/>
                <a:gd name="T11" fmla="*/ 42 h 54"/>
                <a:gd name="T12" fmla="*/ 72 w 78"/>
                <a:gd name="T13" fmla="*/ 54 h 54"/>
                <a:gd name="T14" fmla="*/ 30 w 78"/>
                <a:gd name="T15" fmla="*/ 54 h 54"/>
                <a:gd name="T16" fmla="*/ 0 w 7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4">
                  <a:moveTo>
                    <a:pt x="0" y="54"/>
                  </a:moveTo>
                  <a:lnTo>
                    <a:pt x="0" y="0"/>
                  </a:lnTo>
                  <a:lnTo>
                    <a:pt x="30" y="0"/>
                  </a:lnTo>
                  <a:lnTo>
                    <a:pt x="72" y="6"/>
                  </a:lnTo>
                  <a:lnTo>
                    <a:pt x="78" y="6"/>
                  </a:lnTo>
                  <a:lnTo>
                    <a:pt x="78" y="42"/>
                  </a:lnTo>
                  <a:lnTo>
                    <a:pt x="72" y="54"/>
                  </a:lnTo>
                  <a:lnTo>
                    <a:pt x="30" y="54"/>
                  </a:lnTo>
                  <a:lnTo>
                    <a:pt x="0"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10" name="Freeform 1738"/>
            <p:cNvSpPr>
              <a:spLocks/>
            </p:cNvSpPr>
            <p:nvPr/>
          </p:nvSpPr>
          <p:spPr bwMode="auto">
            <a:xfrm>
              <a:off x="2358" y="2142"/>
              <a:ext cx="84" cy="60"/>
            </a:xfrm>
            <a:custGeom>
              <a:avLst/>
              <a:gdLst>
                <a:gd name="T0" fmla="*/ 84 w 84"/>
                <a:gd name="T1" fmla="*/ 60 h 60"/>
                <a:gd name="T2" fmla="*/ 72 w 84"/>
                <a:gd name="T3" fmla="*/ 54 h 60"/>
                <a:gd name="T4" fmla="*/ 30 w 84"/>
                <a:gd name="T5" fmla="*/ 54 h 60"/>
                <a:gd name="T6" fmla="*/ 0 w 84"/>
                <a:gd name="T7" fmla="*/ 54 h 60"/>
                <a:gd name="T8" fmla="*/ 0 w 84"/>
                <a:gd name="T9" fmla="*/ 18 h 60"/>
                <a:gd name="T10" fmla="*/ 0 w 84"/>
                <a:gd name="T11" fmla="*/ 0 h 60"/>
                <a:gd name="T12" fmla="*/ 42 w 84"/>
                <a:gd name="T13" fmla="*/ 6 h 60"/>
                <a:gd name="T14" fmla="*/ 78 w 84"/>
                <a:gd name="T15" fmla="*/ 6 h 60"/>
                <a:gd name="T16" fmla="*/ 84 w 84"/>
                <a:gd name="T17" fmla="*/ 6 h 60"/>
                <a:gd name="T18" fmla="*/ 84 w 84"/>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60">
                  <a:moveTo>
                    <a:pt x="84" y="60"/>
                  </a:moveTo>
                  <a:lnTo>
                    <a:pt x="72" y="54"/>
                  </a:lnTo>
                  <a:lnTo>
                    <a:pt x="30" y="54"/>
                  </a:lnTo>
                  <a:lnTo>
                    <a:pt x="0" y="54"/>
                  </a:lnTo>
                  <a:lnTo>
                    <a:pt x="0" y="18"/>
                  </a:lnTo>
                  <a:lnTo>
                    <a:pt x="0" y="0"/>
                  </a:lnTo>
                  <a:lnTo>
                    <a:pt x="42" y="6"/>
                  </a:lnTo>
                  <a:lnTo>
                    <a:pt x="78" y="6"/>
                  </a:lnTo>
                  <a:lnTo>
                    <a:pt x="84" y="6"/>
                  </a:lnTo>
                  <a:lnTo>
                    <a:pt x="84"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11" name="Freeform 1739"/>
            <p:cNvSpPr>
              <a:spLocks/>
            </p:cNvSpPr>
            <p:nvPr/>
          </p:nvSpPr>
          <p:spPr bwMode="auto">
            <a:xfrm>
              <a:off x="4290" y="2010"/>
              <a:ext cx="48" cy="48"/>
            </a:xfrm>
            <a:custGeom>
              <a:avLst/>
              <a:gdLst>
                <a:gd name="T0" fmla="*/ 48 w 48"/>
                <a:gd name="T1" fmla="*/ 42 h 48"/>
                <a:gd name="T2" fmla="*/ 30 w 48"/>
                <a:gd name="T3" fmla="*/ 48 h 48"/>
                <a:gd name="T4" fmla="*/ 18 w 48"/>
                <a:gd name="T5" fmla="*/ 48 h 48"/>
                <a:gd name="T6" fmla="*/ 12 w 48"/>
                <a:gd name="T7" fmla="*/ 48 h 48"/>
                <a:gd name="T8" fmla="*/ 12 w 48"/>
                <a:gd name="T9" fmla="*/ 42 h 48"/>
                <a:gd name="T10" fmla="*/ 6 w 48"/>
                <a:gd name="T11" fmla="*/ 42 h 48"/>
                <a:gd name="T12" fmla="*/ 0 w 48"/>
                <a:gd name="T13" fmla="*/ 42 h 48"/>
                <a:gd name="T14" fmla="*/ 6 w 48"/>
                <a:gd name="T15" fmla="*/ 36 h 48"/>
                <a:gd name="T16" fmla="*/ 36 w 48"/>
                <a:gd name="T17" fmla="*/ 6 h 48"/>
                <a:gd name="T18" fmla="*/ 42 w 48"/>
                <a:gd name="T19" fmla="*/ 0 h 48"/>
                <a:gd name="T20" fmla="*/ 48 w 48"/>
                <a:gd name="T21" fmla="*/ 6 h 48"/>
                <a:gd name="T22" fmla="*/ 48 w 48"/>
                <a:gd name="T23" fmla="*/ 12 h 48"/>
                <a:gd name="T24" fmla="*/ 48 w 48"/>
                <a:gd name="T25" fmla="*/ 18 h 48"/>
                <a:gd name="T26" fmla="*/ 48 w 48"/>
                <a:gd name="T27" fmla="*/ 24 h 48"/>
                <a:gd name="T28" fmla="*/ 42 w 48"/>
                <a:gd name="T29" fmla="*/ 24 h 48"/>
                <a:gd name="T30" fmla="*/ 48 w 48"/>
                <a:gd name="T31" fmla="*/ 30 h 48"/>
                <a:gd name="T32" fmla="*/ 42 w 48"/>
                <a:gd name="T33" fmla="*/ 30 h 48"/>
                <a:gd name="T34" fmla="*/ 48 w 48"/>
                <a:gd name="T35" fmla="*/ 30 h 48"/>
                <a:gd name="T36" fmla="*/ 48 w 48"/>
                <a:gd name="T37" fmla="*/ 36 h 48"/>
                <a:gd name="T38" fmla="*/ 48 w 48"/>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42"/>
                  </a:moveTo>
                  <a:lnTo>
                    <a:pt x="30" y="48"/>
                  </a:lnTo>
                  <a:lnTo>
                    <a:pt x="18" y="48"/>
                  </a:lnTo>
                  <a:lnTo>
                    <a:pt x="12" y="48"/>
                  </a:lnTo>
                  <a:lnTo>
                    <a:pt x="12" y="42"/>
                  </a:lnTo>
                  <a:lnTo>
                    <a:pt x="6" y="42"/>
                  </a:lnTo>
                  <a:lnTo>
                    <a:pt x="0" y="42"/>
                  </a:lnTo>
                  <a:lnTo>
                    <a:pt x="6" y="36"/>
                  </a:lnTo>
                  <a:lnTo>
                    <a:pt x="36" y="6"/>
                  </a:lnTo>
                  <a:lnTo>
                    <a:pt x="42" y="0"/>
                  </a:lnTo>
                  <a:lnTo>
                    <a:pt x="48" y="6"/>
                  </a:lnTo>
                  <a:lnTo>
                    <a:pt x="48" y="12"/>
                  </a:lnTo>
                  <a:lnTo>
                    <a:pt x="48" y="18"/>
                  </a:lnTo>
                  <a:lnTo>
                    <a:pt x="48" y="24"/>
                  </a:lnTo>
                  <a:lnTo>
                    <a:pt x="42" y="24"/>
                  </a:lnTo>
                  <a:lnTo>
                    <a:pt x="48" y="30"/>
                  </a:lnTo>
                  <a:lnTo>
                    <a:pt x="42" y="30"/>
                  </a:lnTo>
                  <a:lnTo>
                    <a:pt x="48" y="30"/>
                  </a:lnTo>
                  <a:lnTo>
                    <a:pt x="48" y="36"/>
                  </a:lnTo>
                  <a:lnTo>
                    <a:pt x="4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12" name="Freeform 1740"/>
            <p:cNvSpPr>
              <a:spLocks/>
            </p:cNvSpPr>
            <p:nvPr/>
          </p:nvSpPr>
          <p:spPr bwMode="auto">
            <a:xfrm>
              <a:off x="1692" y="2076"/>
              <a:ext cx="120" cy="354"/>
            </a:xfrm>
            <a:custGeom>
              <a:avLst/>
              <a:gdLst>
                <a:gd name="T0" fmla="*/ 36 w 120"/>
                <a:gd name="T1" fmla="*/ 336 h 354"/>
                <a:gd name="T2" fmla="*/ 30 w 120"/>
                <a:gd name="T3" fmla="*/ 342 h 354"/>
                <a:gd name="T4" fmla="*/ 24 w 120"/>
                <a:gd name="T5" fmla="*/ 342 h 354"/>
                <a:gd name="T6" fmla="*/ 18 w 120"/>
                <a:gd name="T7" fmla="*/ 342 h 354"/>
                <a:gd name="T8" fmla="*/ 18 w 120"/>
                <a:gd name="T9" fmla="*/ 348 h 354"/>
                <a:gd name="T10" fmla="*/ 12 w 120"/>
                <a:gd name="T11" fmla="*/ 348 h 354"/>
                <a:gd name="T12" fmla="*/ 12 w 120"/>
                <a:gd name="T13" fmla="*/ 354 h 354"/>
                <a:gd name="T14" fmla="*/ 6 w 120"/>
                <a:gd name="T15" fmla="*/ 354 h 354"/>
                <a:gd name="T16" fmla="*/ 6 w 120"/>
                <a:gd name="T17" fmla="*/ 348 h 354"/>
                <a:gd name="T18" fmla="*/ 6 w 120"/>
                <a:gd name="T19" fmla="*/ 342 h 354"/>
                <a:gd name="T20" fmla="*/ 0 w 120"/>
                <a:gd name="T21" fmla="*/ 342 h 354"/>
                <a:gd name="T22" fmla="*/ 6 w 120"/>
                <a:gd name="T23" fmla="*/ 318 h 354"/>
                <a:gd name="T24" fmla="*/ 12 w 120"/>
                <a:gd name="T25" fmla="*/ 288 h 354"/>
                <a:gd name="T26" fmla="*/ 18 w 120"/>
                <a:gd name="T27" fmla="*/ 252 h 354"/>
                <a:gd name="T28" fmla="*/ 24 w 120"/>
                <a:gd name="T29" fmla="*/ 216 h 354"/>
                <a:gd name="T30" fmla="*/ 36 w 120"/>
                <a:gd name="T31" fmla="*/ 150 h 354"/>
                <a:gd name="T32" fmla="*/ 36 w 120"/>
                <a:gd name="T33" fmla="*/ 132 h 354"/>
                <a:gd name="T34" fmla="*/ 24 w 120"/>
                <a:gd name="T35" fmla="*/ 132 h 354"/>
                <a:gd name="T36" fmla="*/ 42 w 120"/>
                <a:gd name="T37" fmla="*/ 0 h 354"/>
                <a:gd name="T38" fmla="*/ 120 w 120"/>
                <a:gd name="T39" fmla="*/ 12 h 354"/>
                <a:gd name="T40" fmla="*/ 102 w 120"/>
                <a:gd name="T41" fmla="*/ 114 h 354"/>
                <a:gd name="T42" fmla="*/ 90 w 120"/>
                <a:gd name="T43" fmla="*/ 216 h 354"/>
                <a:gd name="T44" fmla="*/ 84 w 120"/>
                <a:gd name="T45" fmla="*/ 252 h 354"/>
                <a:gd name="T46" fmla="*/ 72 w 120"/>
                <a:gd name="T47" fmla="*/ 330 h 354"/>
                <a:gd name="T48" fmla="*/ 48 w 120"/>
                <a:gd name="T49" fmla="*/ 330 h 354"/>
                <a:gd name="T50" fmla="*/ 42 w 120"/>
                <a:gd name="T51" fmla="*/ 336 h 354"/>
                <a:gd name="T52" fmla="*/ 42 w 120"/>
                <a:gd name="T53" fmla="*/ 330 h 354"/>
                <a:gd name="T54" fmla="*/ 36 w 120"/>
                <a:gd name="T55" fmla="*/ 33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354">
                  <a:moveTo>
                    <a:pt x="36" y="336"/>
                  </a:moveTo>
                  <a:lnTo>
                    <a:pt x="30" y="342"/>
                  </a:lnTo>
                  <a:lnTo>
                    <a:pt x="24" y="342"/>
                  </a:lnTo>
                  <a:lnTo>
                    <a:pt x="18" y="342"/>
                  </a:lnTo>
                  <a:lnTo>
                    <a:pt x="18" y="348"/>
                  </a:lnTo>
                  <a:lnTo>
                    <a:pt x="12" y="348"/>
                  </a:lnTo>
                  <a:lnTo>
                    <a:pt x="12" y="354"/>
                  </a:lnTo>
                  <a:lnTo>
                    <a:pt x="6" y="354"/>
                  </a:lnTo>
                  <a:lnTo>
                    <a:pt x="6" y="348"/>
                  </a:lnTo>
                  <a:lnTo>
                    <a:pt x="6" y="342"/>
                  </a:lnTo>
                  <a:lnTo>
                    <a:pt x="0" y="342"/>
                  </a:lnTo>
                  <a:lnTo>
                    <a:pt x="6" y="318"/>
                  </a:lnTo>
                  <a:lnTo>
                    <a:pt x="12" y="288"/>
                  </a:lnTo>
                  <a:lnTo>
                    <a:pt x="18" y="252"/>
                  </a:lnTo>
                  <a:lnTo>
                    <a:pt x="24" y="216"/>
                  </a:lnTo>
                  <a:lnTo>
                    <a:pt x="36" y="150"/>
                  </a:lnTo>
                  <a:lnTo>
                    <a:pt x="36" y="132"/>
                  </a:lnTo>
                  <a:lnTo>
                    <a:pt x="24" y="132"/>
                  </a:lnTo>
                  <a:lnTo>
                    <a:pt x="42" y="0"/>
                  </a:lnTo>
                  <a:lnTo>
                    <a:pt x="120" y="12"/>
                  </a:lnTo>
                  <a:lnTo>
                    <a:pt x="102" y="114"/>
                  </a:lnTo>
                  <a:lnTo>
                    <a:pt x="90" y="216"/>
                  </a:lnTo>
                  <a:lnTo>
                    <a:pt x="84" y="252"/>
                  </a:lnTo>
                  <a:lnTo>
                    <a:pt x="72" y="330"/>
                  </a:lnTo>
                  <a:lnTo>
                    <a:pt x="48" y="330"/>
                  </a:lnTo>
                  <a:lnTo>
                    <a:pt x="42" y="336"/>
                  </a:lnTo>
                  <a:lnTo>
                    <a:pt x="42" y="330"/>
                  </a:lnTo>
                  <a:lnTo>
                    <a:pt x="36" y="3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13" name="Freeform 1741"/>
            <p:cNvSpPr>
              <a:spLocks/>
            </p:cNvSpPr>
            <p:nvPr/>
          </p:nvSpPr>
          <p:spPr bwMode="auto">
            <a:xfrm>
              <a:off x="2520" y="2154"/>
              <a:ext cx="54" cy="42"/>
            </a:xfrm>
            <a:custGeom>
              <a:avLst/>
              <a:gdLst>
                <a:gd name="T0" fmla="*/ 0 w 54"/>
                <a:gd name="T1" fmla="*/ 36 h 42"/>
                <a:gd name="T2" fmla="*/ 0 w 54"/>
                <a:gd name="T3" fmla="*/ 0 h 42"/>
                <a:gd name="T4" fmla="*/ 36 w 54"/>
                <a:gd name="T5" fmla="*/ 0 h 42"/>
                <a:gd name="T6" fmla="*/ 42 w 54"/>
                <a:gd name="T7" fmla="*/ 0 h 42"/>
                <a:gd name="T8" fmla="*/ 48 w 54"/>
                <a:gd name="T9" fmla="*/ 6 h 42"/>
                <a:gd name="T10" fmla="*/ 48 w 54"/>
                <a:gd name="T11" fmla="*/ 12 h 42"/>
                <a:gd name="T12" fmla="*/ 54 w 54"/>
                <a:gd name="T13" fmla="*/ 12 h 42"/>
                <a:gd name="T14" fmla="*/ 54 w 54"/>
                <a:gd name="T15" fmla="*/ 18 h 42"/>
                <a:gd name="T16" fmla="*/ 54 w 54"/>
                <a:gd name="T17" fmla="*/ 42 h 42"/>
                <a:gd name="T18" fmla="*/ 30 w 54"/>
                <a:gd name="T19" fmla="*/ 42 h 42"/>
                <a:gd name="T20" fmla="*/ 0 w 54"/>
                <a:gd name="T2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42">
                  <a:moveTo>
                    <a:pt x="0" y="36"/>
                  </a:moveTo>
                  <a:lnTo>
                    <a:pt x="0" y="0"/>
                  </a:lnTo>
                  <a:lnTo>
                    <a:pt x="36" y="0"/>
                  </a:lnTo>
                  <a:lnTo>
                    <a:pt x="42" y="0"/>
                  </a:lnTo>
                  <a:lnTo>
                    <a:pt x="48" y="6"/>
                  </a:lnTo>
                  <a:lnTo>
                    <a:pt x="48" y="12"/>
                  </a:lnTo>
                  <a:lnTo>
                    <a:pt x="54" y="12"/>
                  </a:lnTo>
                  <a:lnTo>
                    <a:pt x="54" y="18"/>
                  </a:lnTo>
                  <a:lnTo>
                    <a:pt x="54" y="42"/>
                  </a:lnTo>
                  <a:lnTo>
                    <a:pt x="30" y="42"/>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14" name="Freeform 1742"/>
            <p:cNvSpPr>
              <a:spLocks/>
            </p:cNvSpPr>
            <p:nvPr/>
          </p:nvSpPr>
          <p:spPr bwMode="auto">
            <a:xfrm>
              <a:off x="2040" y="2118"/>
              <a:ext cx="72" cy="102"/>
            </a:xfrm>
            <a:custGeom>
              <a:avLst/>
              <a:gdLst>
                <a:gd name="T0" fmla="*/ 36 w 72"/>
                <a:gd name="T1" fmla="*/ 102 h 102"/>
                <a:gd name="T2" fmla="*/ 18 w 72"/>
                <a:gd name="T3" fmla="*/ 90 h 102"/>
                <a:gd name="T4" fmla="*/ 12 w 72"/>
                <a:gd name="T5" fmla="*/ 78 h 102"/>
                <a:gd name="T6" fmla="*/ 0 w 72"/>
                <a:gd name="T7" fmla="*/ 66 h 102"/>
                <a:gd name="T8" fmla="*/ 6 w 72"/>
                <a:gd name="T9" fmla="*/ 60 h 102"/>
                <a:gd name="T10" fmla="*/ 6 w 72"/>
                <a:gd name="T11" fmla="*/ 48 h 102"/>
                <a:gd name="T12" fmla="*/ 6 w 72"/>
                <a:gd name="T13" fmla="*/ 42 h 102"/>
                <a:gd name="T14" fmla="*/ 6 w 72"/>
                <a:gd name="T15" fmla="*/ 36 h 102"/>
                <a:gd name="T16" fmla="*/ 6 w 72"/>
                <a:gd name="T17" fmla="*/ 30 h 102"/>
                <a:gd name="T18" fmla="*/ 6 w 72"/>
                <a:gd name="T19" fmla="*/ 24 h 102"/>
                <a:gd name="T20" fmla="*/ 6 w 72"/>
                <a:gd name="T21" fmla="*/ 18 h 102"/>
                <a:gd name="T22" fmla="*/ 6 w 72"/>
                <a:gd name="T23" fmla="*/ 12 h 102"/>
                <a:gd name="T24" fmla="*/ 6 w 72"/>
                <a:gd name="T25" fmla="*/ 0 h 102"/>
                <a:gd name="T26" fmla="*/ 30 w 72"/>
                <a:gd name="T27" fmla="*/ 0 h 102"/>
                <a:gd name="T28" fmla="*/ 72 w 72"/>
                <a:gd name="T29" fmla="*/ 6 h 102"/>
                <a:gd name="T30" fmla="*/ 66 w 72"/>
                <a:gd name="T31" fmla="*/ 12 h 102"/>
                <a:gd name="T32" fmla="*/ 72 w 72"/>
                <a:gd name="T33" fmla="*/ 18 h 102"/>
                <a:gd name="T34" fmla="*/ 66 w 72"/>
                <a:gd name="T35" fmla="*/ 18 h 102"/>
                <a:gd name="T36" fmla="*/ 66 w 72"/>
                <a:gd name="T37" fmla="*/ 24 h 102"/>
                <a:gd name="T38" fmla="*/ 66 w 72"/>
                <a:gd name="T39" fmla="*/ 30 h 102"/>
                <a:gd name="T40" fmla="*/ 60 w 72"/>
                <a:gd name="T41" fmla="*/ 30 h 102"/>
                <a:gd name="T42" fmla="*/ 60 w 72"/>
                <a:gd name="T43" fmla="*/ 36 h 102"/>
                <a:gd name="T44" fmla="*/ 54 w 72"/>
                <a:gd name="T45" fmla="*/ 36 h 102"/>
                <a:gd name="T46" fmla="*/ 54 w 72"/>
                <a:gd name="T47" fmla="*/ 42 h 102"/>
                <a:gd name="T48" fmla="*/ 54 w 72"/>
                <a:gd name="T49" fmla="*/ 48 h 102"/>
                <a:gd name="T50" fmla="*/ 60 w 72"/>
                <a:gd name="T51" fmla="*/ 54 h 102"/>
                <a:gd name="T52" fmla="*/ 54 w 72"/>
                <a:gd name="T53" fmla="*/ 60 h 102"/>
                <a:gd name="T54" fmla="*/ 54 w 72"/>
                <a:gd name="T55" fmla="*/ 72 h 102"/>
                <a:gd name="T56" fmla="*/ 54 w 72"/>
                <a:gd name="T57" fmla="*/ 78 h 102"/>
                <a:gd name="T58" fmla="*/ 48 w 72"/>
                <a:gd name="T59" fmla="*/ 78 h 102"/>
                <a:gd name="T60" fmla="*/ 48 w 72"/>
                <a:gd name="T61" fmla="*/ 84 h 102"/>
                <a:gd name="T62" fmla="*/ 48 w 72"/>
                <a:gd name="T63" fmla="*/ 90 h 102"/>
                <a:gd name="T64" fmla="*/ 42 w 72"/>
                <a:gd name="T65" fmla="*/ 90 h 102"/>
                <a:gd name="T66" fmla="*/ 42 w 72"/>
                <a:gd name="T67" fmla="*/ 96 h 102"/>
                <a:gd name="T68" fmla="*/ 36 w 72"/>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02">
                  <a:moveTo>
                    <a:pt x="36" y="102"/>
                  </a:moveTo>
                  <a:lnTo>
                    <a:pt x="18" y="90"/>
                  </a:lnTo>
                  <a:lnTo>
                    <a:pt x="12" y="78"/>
                  </a:lnTo>
                  <a:lnTo>
                    <a:pt x="0" y="66"/>
                  </a:lnTo>
                  <a:lnTo>
                    <a:pt x="6" y="60"/>
                  </a:lnTo>
                  <a:lnTo>
                    <a:pt x="6" y="48"/>
                  </a:lnTo>
                  <a:lnTo>
                    <a:pt x="6" y="42"/>
                  </a:lnTo>
                  <a:lnTo>
                    <a:pt x="6" y="36"/>
                  </a:lnTo>
                  <a:lnTo>
                    <a:pt x="6" y="30"/>
                  </a:lnTo>
                  <a:lnTo>
                    <a:pt x="6" y="24"/>
                  </a:lnTo>
                  <a:lnTo>
                    <a:pt x="6" y="18"/>
                  </a:lnTo>
                  <a:lnTo>
                    <a:pt x="6" y="12"/>
                  </a:lnTo>
                  <a:lnTo>
                    <a:pt x="6" y="0"/>
                  </a:lnTo>
                  <a:lnTo>
                    <a:pt x="30" y="0"/>
                  </a:lnTo>
                  <a:lnTo>
                    <a:pt x="72" y="6"/>
                  </a:lnTo>
                  <a:lnTo>
                    <a:pt x="66" y="12"/>
                  </a:lnTo>
                  <a:lnTo>
                    <a:pt x="72" y="18"/>
                  </a:lnTo>
                  <a:lnTo>
                    <a:pt x="66" y="18"/>
                  </a:lnTo>
                  <a:lnTo>
                    <a:pt x="66" y="24"/>
                  </a:lnTo>
                  <a:lnTo>
                    <a:pt x="66" y="30"/>
                  </a:lnTo>
                  <a:lnTo>
                    <a:pt x="60" y="30"/>
                  </a:lnTo>
                  <a:lnTo>
                    <a:pt x="60" y="36"/>
                  </a:lnTo>
                  <a:lnTo>
                    <a:pt x="54" y="36"/>
                  </a:lnTo>
                  <a:lnTo>
                    <a:pt x="54" y="42"/>
                  </a:lnTo>
                  <a:lnTo>
                    <a:pt x="54" y="48"/>
                  </a:lnTo>
                  <a:lnTo>
                    <a:pt x="60" y="54"/>
                  </a:lnTo>
                  <a:lnTo>
                    <a:pt x="54" y="60"/>
                  </a:lnTo>
                  <a:lnTo>
                    <a:pt x="54" y="72"/>
                  </a:lnTo>
                  <a:lnTo>
                    <a:pt x="54" y="78"/>
                  </a:lnTo>
                  <a:lnTo>
                    <a:pt x="48" y="78"/>
                  </a:lnTo>
                  <a:lnTo>
                    <a:pt x="48" y="84"/>
                  </a:lnTo>
                  <a:lnTo>
                    <a:pt x="48" y="90"/>
                  </a:lnTo>
                  <a:lnTo>
                    <a:pt x="42" y="90"/>
                  </a:lnTo>
                  <a:lnTo>
                    <a:pt x="42" y="96"/>
                  </a:lnTo>
                  <a:lnTo>
                    <a:pt x="36" y="10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15" name="Freeform 1743"/>
            <p:cNvSpPr>
              <a:spLocks/>
            </p:cNvSpPr>
            <p:nvPr/>
          </p:nvSpPr>
          <p:spPr bwMode="auto">
            <a:xfrm>
              <a:off x="2094" y="2124"/>
              <a:ext cx="114" cy="84"/>
            </a:xfrm>
            <a:custGeom>
              <a:avLst/>
              <a:gdLst>
                <a:gd name="T0" fmla="*/ 102 w 114"/>
                <a:gd name="T1" fmla="*/ 84 h 84"/>
                <a:gd name="T2" fmla="*/ 72 w 114"/>
                <a:gd name="T3" fmla="*/ 84 h 84"/>
                <a:gd name="T4" fmla="*/ 36 w 114"/>
                <a:gd name="T5" fmla="*/ 78 h 84"/>
                <a:gd name="T6" fmla="*/ 36 w 114"/>
                <a:gd name="T7" fmla="*/ 72 h 84"/>
                <a:gd name="T8" fmla="*/ 0 w 114"/>
                <a:gd name="T9" fmla="*/ 72 h 84"/>
                <a:gd name="T10" fmla="*/ 0 w 114"/>
                <a:gd name="T11" fmla="*/ 66 h 84"/>
                <a:gd name="T12" fmla="*/ 0 w 114"/>
                <a:gd name="T13" fmla="*/ 54 h 84"/>
                <a:gd name="T14" fmla="*/ 6 w 114"/>
                <a:gd name="T15" fmla="*/ 48 h 84"/>
                <a:gd name="T16" fmla="*/ 0 w 114"/>
                <a:gd name="T17" fmla="*/ 42 h 84"/>
                <a:gd name="T18" fmla="*/ 0 w 114"/>
                <a:gd name="T19" fmla="*/ 36 h 84"/>
                <a:gd name="T20" fmla="*/ 0 w 114"/>
                <a:gd name="T21" fmla="*/ 30 h 84"/>
                <a:gd name="T22" fmla="*/ 6 w 114"/>
                <a:gd name="T23" fmla="*/ 30 h 84"/>
                <a:gd name="T24" fmla="*/ 6 w 114"/>
                <a:gd name="T25" fmla="*/ 24 h 84"/>
                <a:gd name="T26" fmla="*/ 12 w 114"/>
                <a:gd name="T27" fmla="*/ 24 h 84"/>
                <a:gd name="T28" fmla="*/ 12 w 114"/>
                <a:gd name="T29" fmla="*/ 18 h 84"/>
                <a:gd name="T30" fmla="*/ 12 w 114"/>
                <a:gd name="T31" fmla="*/ 12 h 84"/>
                <a:gd name="T32" fmla="*/ 18 w 114"/>
                <a:gd name="T33" fmla="*/ 12 h 84"/>
                <a:gd name="T34" fmla="*/ 12 w 114"/>
                <a:gd name="T35" fmla="*/ 6 h 84"/>
                <a:gd name="T36" fmla="*/ 18 w 114"/>
                <a:gd name="T37" fmla="*/ 0 h 84"/>
                <a:gd name="T38" fmla="*/ 114 w 114"/>
                <a:gd name="T39" fmla="*/ 6 h 84"/>
                <a:gd name="T40" fmla="*/ 102 w 114"/>
                <a:gd name="T4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84">
                  <a:moveTo>
                    <a:pt x="102" y="84"/>
                  </a:moveTo>
                  <a:lnTo>
                    <a:pt x="72" y="84"/>
                  </a:lnTo>
                  <a:lnTo>
                    <a:pt x="36" y="78"/>
                  </a:lnTo>
                  <a:lnTo>
                    <a:pt x="36" y="72"/>
                  </a:lnTo>
                  <a:lnTo>
                    <a:pt x="0" y="72"/>
                  </a:lnTo>
                  <a:lnTo>
                    <a:pt x="0" y="66"/>
                  </a:lnTo>
                  <a:lnTo>
                    <a:pt x="0" y="54"/>
                  </a:lnTo>
                  <a:lnTo>
                    <a:pt x="6" y="48"/>
                  </a:lnTo>
                  <a:lnTo>
                    <a:pt x="0" y="42"/>
                  </a:lnTo>
                  <a:lnTo>
                    <a:pt x="0" y="36"/>
                  </a:lnTo>
                  <a:lnTo>
                    <a:pt x="0" y="30"/>
                  </a:lnTo>
                  <a:lnTo>
                    <a:pt x="6" y="30"/>
                  </a:lnTo>
                  <a:lnTo>
                    <a:pt x="6" y="24"/>
                  </a:lnTo>
                  <a:lnTo>
                    <a:pt x="12" y="24"/>
                  </a:lnTo>
                  <a:lnTo>
                    <a:pt x="12" y="18"/>
                  </a:lnTo>
                  <a:lnTo>
                    <a:pt x="12" y="12"/>
                  </a:lnTo>
                  <a:lnTo>
                    <a:pt x="18" y="12"/>
                  </a:lnTo>
                  <a:lnTo>
                    <a:pt x="12" y="6"/>
                  </a:lnTo>
                  <a:lnTo>
                    <a:pt x="18" y="0"/>
                  </a:lnTo>
                  <a:lnTo>
                    <a:pt x="114" y="6"/>
                  </a:lnTo>
                  <a:lnTo>
                    <a:pt x="102" y="8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16" name="Freeform 1744"/>
            <p:cNvSpPr>
              <a:spLocks/>
            </p:cNvSpPr>
            <p:nvPr/>
          </p:nvSpPr>
          <p:spPr bwMode="auto">
            <a:xfrm>
              <a:off x="3024" y="2154"/>
              <a:ext cx="24" cy="54"/>
            </a:xfrm>
            <a:custGeom>
              <a:avLst/>
              <a:gdLst>
                <a:gd name="T0" fmla="*/ 0 w 24"/>
                <a:gd name="T1" fmla="*/ 54 h 54"/>
                <a:gd name="T2" fmla="*/ 0 w 24"/>
                <a:gd name="T3" fmla="*/ 18 h 54"/>
                <a:gd name="T4" fmla="*/ 0 w 24"/>
                <a:gd name="T5" fmla="*/ 12 h 54"/>
                <a:gd name="T6" fmla="*/ 0 w 24"/>
                <a:gd name="T7" fmla="*/ 0 h 54"/>
                <a:gd name="T8" fmla="*/ 18 w 24"/>
                <a:gd name="T9" fmla="*/ 0 h 54"/>
                <a:gd name="T10" fmla="*/ 18 w 24"/>
                <a:gd name="T11" fmla="*/ 18 h 54"/>
                <a:gd name="T12" fmla="*/ 24 w 24"/>
                <a:gd name="T13" fmla="*/ 18 h 54"/>
                <a:gd name="T14" fmla="*/ 24 w 24"/>
                <a:gd name="T15" fmla="*/ 54 h 54"/>
                <a:gd name="T16" fmla="*/ 0 w 2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4">
                  <a:moveTo>
                    <a:pt x="0" y="54"/>
                  </a:moveTo>
                  <a:lnTo>
                    <a:pt x="0" y="18"/>
                  </a:lnTo>
                  <a:lnTo>
                    <a:pt x="0" y="12"/>
                  </a:lnTo>
                  <a:lnTo>
                    <a:pt x="0" y="0"/>
                  </a:lnTo>
                  <a:lnTo>
                    <a:pt x="18" y="0"/>
                  </a:lnTo>
                  <a:lnTo>
                    <a:pt x="18" y="18"/>
                  </a:lnTo>
                  <a:lnTo>
                    <a:pt x="24" y="18"/>
                  </a:lnTo>
                  <a:lnTo>
                    <a:pt x="24" y="54"/>
                  </a:lnTo>
                  <a:lnTo>
                    <a:pt x="0" y="5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17" name="Freeform 1745"/>
            <p:cNvSpPr>
              <a:spLocks/>
            </p:cNvSpPr>
            <p:nvPr/>
          </p:nvSpPr>
          <p:spPr bwMode="auto">
            <a:xfrm>
              <a:off x="834" y="1890"/>
              <a:ext cx="72" cy="96"/>
            </a:xfrm>
            <a:custGeom>
              <a:avLst/>
              <a:gdLst>
                <a:gd name="T0" fmla="*/ 60 w 72"/>
                <a:gd name="T1" fmla="*/ 90 h 96"/>
                <a:gd name="T2" fmla="*/ 54 w 72"/>
                <a:gd name="T3" fmla="*/ 84 h 96"/>
                <a:gd name="T4" fmla="*/ 54 w 72"/>
                <a:gd name="T5" fmla="*/ 90 h 96"/>
                <a:gd name="T6" fmla="*/ 54 w 72"/>
                <a:gd name="T7" fmla="*/ 96 h 96"/>
                <a:gd name="T8" fmla="*/ 48 w 72"/>
                <a:gd name="T9" fmla="*/ 90 h 96"/>
                <a:gd name="T10" fmla="*/ 48 w 72"/>
                <a:gd name="T11" fmla="*/ 84 h 96"/>
                <a:gd name="T12" fmla="*/ 42 w 72"/>
                <a:gd name="T13" fmla="*/ 78 h 96"/>
                <a:gd name="T14" fmla="*/ 42 w 72"/>
                <a:gd name="T15" fmla="*/ 84 h 96"/>
                <a:gd name="T16" fmla="*/ 36 w 72"/>
                <a:gd name="T17" fmla="*/ 78 h 96"/>
                <a:gd name="T18" fmla="*/ 36 w 72"/>
                <a:gd name="T19" fmla="*/ 84 h 96"/>
                <a:gd name="T20" fmla="*/ 36 w 72"/>
                <a:gd name="T21" fmla="*/ 78 h 96"/>
                <a:gd name="T22" fmla="*/ 30 w 72"/>
                <a:gd name="T23" fmla="*/ 78 h 96"/>
                <a:gd name="T24" fmla="*/ 30 w 72"/>
                <a:gd name="T25" fmla="*/ 72 h 96"/>
                <a:gd name="T26" fmla="*/ 24 w 72"/>
                <a:gd name="T27" fmla="*/ 60 h 96"/>
                <a:gd name="T28" fmla="*/ 24 w 72"/>
                <a:gd name="T29" fmla="*/ 54 h 96"/>
                <a:gd name="T30" fmla="*/ 18 w 72"/>
                <a:gd name="T31" fmla="*/ 54 h 96"/>
                <a:gd name="T32" fmla="*/ 18 w 72"/>
                <a:gd name="T33" fmla="*/ 48 h 96"/>
                <a:gd name="T34" fmla="*/ 18 w 72"/>
                <a:gd name="T35" fmla="*/ 42 h 96"/>
                <a:gd name="T36" fmla="*/ 18 w 72"/>
                <a:gd name="T37" fmla="*/ 36 h 96"/>
                <a:gd name="T38" fmla="*/ 12 w 72"/>
                <a:gd name="T39" fmla="*/ 36 h 96"/>
                <a:gd name="T40" fmla="*/ 12 w 72"/>
                <a:gd name="T41" fmla="*/ 30 h 96"/>
                <a:gd name="T42" fmla="*/ 12 w 72"/>
                <a:gd name="T43" fmla="*/ 24 h 96"/>
                <a:gd name="T44" fmla="*/ 6 w 72"/>
                <a:gd name="T45" fmla="*/ 24 h 96"/>
                <a:gd name="T46" fmla="*/ 6 w 72"/>
                <a:gd name="T47" fmla="*/ 18 h 96"/>
                <a:gd name="T48" fmla="*/ 0 w 72"/>
                <a:gd name="T49" fmla="*/ 12 h 96"/>
                <a:gd name="T50" fmla="*/ 0 w 72"/>
                <a:gd name="T51" fmla="*/ 6 h 96"/>
                <a:gd name="T52" fmla="*/ 6 w 72"/>
                <a:gd name="T53" fmla="*/ 6 h 96"/>
                <a:gd name="T54" fmla="*/ 6 w 72"/>
                <a:gd name="T55" fmla="*/ 12 h 96"/>
                <a:gd name="T56" fmla="*/ 12 w 72"/>
                <a:gd name="T57" fmla="*/ 6 h 96"/>
                <a:gd name="T58" fmla="*/ 18 w 72"/>
                <a:gd name="T59" fmla="*/ 0 h 96"/>
                <a:gd name="T60" fmla="*/ 18 w 72"/>
                <a:gd name="T61" fmla="*/ 6 h 96"/>
                <a:gd name="T62" fmla="*/ 24 w 72"/>
                <a:gd name="T63" fmla="*/ 6 h 96"/>
                <a:gd name="T64" fmla="*/ 36 w 72"/>
                <a:gd name="T65" fmla="*/ 12 h 96"/>
                <a:gd name="T66" fmla="*/ 36 w 72"/>
                <a:gd name="T67" fmla="*/ 18 h 96"/>
                <a:gd name="T68" fmla="*/ 36 w 72"/>
                <a:gd name="T69" fmla="*/ 24 h 96"/>
                <a:gd name="T70" fmla="*/ 54 w 72"/>
                <a:gd name="T71" fmla="*/ 36 h 96"/>
                <a:gd name="T72" fmla="*/ 72 w 72"/>
                <a:gd name="T73" fmla="*/ 72 h 96"/>
                <a:gd name="T74" fmla="*/ 66 w 72"/>
                <a:gd name="T75" fmla="*/ 84 h 96"/>
                <a:gd name="T76" fmla="*/ 60 w 72"/>
                <a:gd name="T77" fmla="*/ 84 h 96"/>
                <a:gd name="T78" fmla="*/ 60 w 72"/>
                <a:gd name="T7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96">
                  <a:moveTo>
                    <a:pt x="60" y="90"/>
                  </a:moveTo>
                  <a:lnTo>
                    <a:pt x="54" y="84"/>
                  </a:lnTo>
                  <a:lnTo>
                    <a:pt x="54" y="90"/>
                  </a:lnTo>
                  <a:lnTo>
                    <a:pt x="54" y="96"/>
                  </a:lnTo>
                  <a:lnTo>
                    <a:pt x="48" y="90"/>
                  </a:lnTo>
                  <a:lnTo>
                    <a:pt x="48" y="84"/>
                  </a:lnTo>
                  <a:lnTo>
                    <a:pt x="42" y="78"/>
                  </a:lnTo>
                  <a:lnTo>
                    <a:pt x="42" y="84"/>
                  </a:lnTo>
                  <a:lnTo>
                    <a:pt x="36" y="78"/>
                  </a:lnTo>
                  <a:lnTo>
                    <a:pt x="36" y="84"/>
                  </a:lnTo>
                  <a:lnTo>
                    <a:pt x="36" y="78"/>
                  </a:lnTo>
                  <a:lnTo>
                    <a:pt x="30" y="78"/>
                  </a:lnTo>
                  <a:lnTo>
                    <a:pt x="30" y="72"/>
                  </a:lnTo>
                  <a:lnTo>
                    <a:pt x="24" y="60"/>
                  </a:lnTo>
                  <a:lnTo>
                    <a:pt x="24" y="54"/>
                  </a:lnTo>
                  <a:lnTo>
                    <a:pt x="18" y="54"/>
                  </a:lnTo>
                  <a:lnTo>
                    <a:pt x="18" y="48"/>
                  </a:lnTo>
                  <a:lnTo>
                    <a:pt x="18" y="42"/>
                  </a:lnTo>
                  <a:lnTo>
                    <a:pt x="18" y="36"/>
                  </a:lnTo>
                  <a:lnTo>
                    <a:pt x="12" y="36"/>
                  </a:lnTo>
                  <a:lnTo>
                    <a:pt x="12" y="30"/>
                  </a:lnTo>
                  <a:lnTo>
                    <a:pt x="12" y="24"/>
                  </a:lnTo>
                  <a:lnTo>
                    <a:pt x="6" y="24"/>
                  </a:lnTo>
                  <a:lnTo>
                    <a:pt x="6" y="18"/>
                  </a:lnTo>
                  <a:lnTo>
                    <a:pt x="0" y="12"/>
                  </a:lnTo>
                  <a:lnTo>
                    <a:pt x="0" y="6"/>
                  </a:lnTo>
                  <a:lnTo>
                    <a:pt x="6" y="6"/>
                  </a:lnTo>
                  <a:lnTo>
                    <a:pt x="6" y="12"/>
                  </a:lnTo>
                  <a:lnTo>
                    <a:pt x="12" y="6"/>
                  </a:lnTo>
                  <a:lnTo>
                    <a:pt x="18" y="0"/>
                  </a:lnTo>
                  <a:lnTo>
                    <a:pt x="18" y="6"/>
                  </a:lnTo>
                  <a:lnTo>
                    <a:pt x="24" y="6"/>
                  </a:lnTo>
                  <a:lnTo>
                    <a:pt x="36" y="12"/>
                  </a:lnTo>
                  <a:lnTo>
                    <a:pt x="36" y="18"/>
                  </a:lnTo>
                  <a:lnTo>
                    <a:pt x="36" y="24"/>
                  </a:lnTo>
                  <a:lnTo>
                    <a:pt x="54" y="36"/>
                  </a:lnTo>
                  <a:lnTo>
                    <a:pt x="72" y="72"/>
                  </a:lnTo>
                  <a:lnTo>
                    <a:pt x="66" y="84"/>
                  </a:lnTo>
                  <a:lnTo>
                    <a:pt x="60" y="84"/>
                  </a:lnTo>
                  <a:lnTo>
                    <a:pt x="60" y="9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18" name="Freeform 1746"/>
            <p:cNvSpPr>
              <a:spLocks/>
            </p:cNvSpPr>
            <p:nvPr/>
          </p:nvSpPr>
          <p:spPr bwMode="auto">
            <a:xfrm>
              <a:off x="3750" y="2106"/>
              <a:ext cx="42" cy="36"/>
            </a:xfrm>
            <a:custGeom>
              <a:avLst/>
              <a:gdLst>
                <a:gd name="T0" fmla="*/ 12 w 42"/>
                <a:gd name="T1" fmla="*/ 36 h 36"/>
                <a:gd name="T2" fmla="*/ 12 w 42"/>
                <a:gd name="T3" fmla="*/ 30 h 36"/>
                <a:gd name="T4" fmla="*/ 6 w 42"/>
                <a:gd name="T5" fmla="*/ 30 h 36"/>
                <a:gd name="T6" fmla="*/ 6 w 42"/>
                <a:gd name="T7" fmla="*/ 24 h 36"/>
                <a:gd name="T8" fmla="*/ 6 w 42"/>
                <a:gd name="T9" fmla="*/ 18 h 36"/>
                <a:gd name="T10" fmla="*/ 0 w 42"/>
                <a:gd name="T11" fmla="*/ 12 h 36"/>
                <a:gd name="T12" fmla="*/ 6 w 42"/>
                <a:gd name="T13" fmla="*/ 12 h 36"/>
                <a:gd name="T14" fmla="*/ 0 w 42"/>
                <a:gd name="T15" fmla="*/ 12 h 36"/>
                <a:gd name="T16" fmla="*/ 6 w 42"/>
                <a:gd name="T17" fmla="*/ 12 h 36"/>
                <a:gd name="T18" fmla="*/ 6 w 42"/>
                <a:gd name="T19" fmla="*/ 6 h 36"/>
                <a:gd name="T20" fmla="*/ 6 w 42"/>
                <a:gd name="T21" fmla="*/ 0 h 36"/>
                <a:gd name="T22" fmla="*/ 12 w 42"/>
                <a:gd name="T23" fmla="*/ 0 h 36"/>
                <a:gd name="T24" fmla="*/ 18 w 42"/>
                <a:gd name="T25" fmla="*/ 0 h 36"/>
                <a:gd name="T26" fmla="*/ 24 w 42"/>
                <a:gd name="T27" fmla="*/ 6 h 36"/>
                <a:gd name="T28" fmla="*/ 30 w 42"/>
                <a:gd name="T29" fmla="*/ 12 h 36"/>
                <a:gd name="T30" fmla="*/ 30 w 42"/>
                <a:gd name="T31" fmla="*/ 18 h 36"/>
                <a:gd name="T32" fmla="*/ 36 w 42"/>
                <a:gd name="T33" fmla="*/ 18 h 36"/>
                <a:gd name="T34" fmla="*/ 42 w 42"/>
                <a:gd name="T35" fmla="*/ 24 h 36"/>
                <a:gd name="T36" fmla="*/ 36 w 42"/>
                <a:gd name="T37" fmla="*/ 30 h 36"/>
                <a:gd name="T38" fmla="*/ 30 w 42"/>
                <a:gd name="T39" fmla="*/ 36 h 36"/>
                <a:gd name="T40" fmla="*/ 12 w 42"/>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36">
                  <a:moveTo>
                    <a:pt x="12" y="36"/>
                  </a:moveTo>
                  <a:lnTo>
                    <a:pt x="12" y="30"/>
                  </a:lnTo>
                  <a:lnTo>
                    <a:pt x="6" y="30"/>
                  </a:lnTo>
                  <a:lnTo>
                    <a:pt x="6" y="24"/>
                  </a:lnTo>
                  <a:lnTo>
                    <a:pt x="6" y="18"/>
                  </a:lnTo>
                  <a:lnTo>
                    <a:pt x="0" y="12"/>
                  </a:lnTo>
                  <a:lnTo>
                    <a:pt x="6" y="12"/>
                  </a:lnTo>
                  <a:lnTo>
                    <a:pt x="0" y="12"/>
                  </a:lnTo>
                  <a:lnTo>
                    <a:pt x="6" y="12"/>
                  </a:lnTo>
                  <a:lnTo>
                    <a:pt x="6" y="6"/>
                  </a:lnTo>
                  <a:lnTo>
                    <a:pt x="6" y="0"/>
                  </a:lnTo>
                  <a:lnTo>
                    <a:pt x="12" y="0"/>
                  </a:lnTo>
                  <a:lnTo>
                    <a:pt x="18" y="0"/>
                  </a:lnTo>
                  <a:lnTo>
                    <a:pt x="24" y="6"/>
                  </a:lnTo>
                  <a:lnTo>
                    <a:pt x="30" y="12"/>
                  </a:lnTo>
                  <a:lnTo>
                    <a:pt x="30" y="18"/>
                  </a:lnTo>
                  <a:lnTo>
                    <a:pt x="36" y="18"/>
                  </a:lnTo>
                  <a:lnTo>
                    <a:pt x="42" y="24"/>
                  </a:lnTo>
                  <a:lnTo>
                    <a:pt x="36" y="30"/>
                  </a:lnTo>
                  <a:lnTo>
                    <a:pt x="30"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19" name="Freeform 1747"/>
            <p:cNvSpPr>
              <a:spLocks/>
            </p:cNvSpPr>
            <p:nvPr/>
          </p:nvSpPr>
          <p:spPr bwMode="auto">
            <a:xfrm>
              <a:off x="3372" y="2142"/>
              <a:ext cx="30" cy="18"/>
            </a:xfrm>
            <a:custGeom>
              <a:avLst/>
              <a:gdLst>
                <a:gd name="T0" fmla="*/ 30 w 30"/>
                <a:gd name="T1" fmla="*/ 18 h 18"/>
                <a:gd name="T2" fmla="*/ 12 w 30"/>
                <a:gd name="T3" fmla="*/ 18 h 18"/>
                <a:gd name="T4" fmla="*/ 6 w 30"/>
                <a:gd name="T5" fmla="*/ 18 h 18"/>
                <a:gd name="T6" fmla="*/ 0 w 30"/>
                <a:gd name="T7" fmla="*/ 18 h 18"/>
                <a:gd name="T8" fmla="*/ 0 w 30"/>
                <a:gd name="T9" fmla="*/ 12 h 18"/>
                <a:gd name="T10" fmla="*/ 6 w 30"/>
                <a:gd name="T11" fmla="*/ 12 h 18"/>
                <a:gd name="T12" fmla="*/ 6 w 30"/>
                <a:gd name="T13" fmla="*/ 0 h 18"/>
                <a:gd name="T14" fmla="*/ 12 w 30"/>
                <a:gd name="T15" fmla="*/ 0 h 18"/>
                <a:gd name="T16" fmla="*/ 12 w 30"/>
                <a:gd name="T17" fmla="*/ 6 h 18"/>
                <a:gd name="T18" fmla="*/ 12 w 30"/>
                <a:gd name="T19" fmla="*/ 0 h 18"/>
                <a:gd name="T20" fmla="*/ 18 w 30"/>
                <a:gd name="T21" fmla="*/ 6 h 18"/>
                <a:gd name="T22" fmla="*/ 30 w 30"/>
                <a:gd name="T23" fmla="*/ 0 h 18"/>
                <a:gd name="T24" fmla="*/ 30 w 30"/>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8">
                  <a:moveTo>
                    <a:pt x="30" y="18"/>
                  </a:moveTo>
                  <a:lnTo>
                    <a:pt x="12" y="18"/>
                  </a:lnTo>
                  <a:lnTo>
                    <a:pt x="6" y="18"/>
                  </a:lnTo>
                  <a:lnTo>
                    <a:pt x="0" y="18"/>
                  </a:lnTo>
                  <a:lnTo>
                    <a:pt x="0" y="12"/>
                  </a:lnTo>
                  <a:lnTo>
                    <a:pt x="6" y="12"/>
                  </a:lnTo>
                  <a:lnTo>
                    <a:pt x="6" y="0"/>
                  </a:lnTo>
                  <a:lnTo>
                    <a:pt x="12" y="0"/>
                  </a:lnTo>
                  <a:lnTo>
                    <a:pt x="12" y="6"/>
                  </a:lnTo>
                  <a:lnTo>
                    <a:pt x="12" y="0"/>
                  </a:lnTo>
                  <a:lnTo>
                    <a:pt x="18" y="6"/>
                  </a:lnTo>
                  <a:lnTo>
                    <a:pt x="30" y="0"/>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20" name="Freeform 1748"/>
            <p:cNvSpPr>
              <a:spLocks/>
            </p:cNvSpPr>
            <p:nvPr/>
          </p:nvSpPr>
          <p:spPr bwMode="auto">
            <a:xfrm>
              <a:off x="4380" y="2004"/>
              <a:ext cx="12" cy="12"/>
            </a:xfrm>
            <a:custGeom>
              <a:avLst/>
              <a:gdLst>
                <a:gd name="T0" fmla="*/ 6 w 12"/>
                <a:gd name="T1" fmla="*/ 0 h 12"/>
                <a:gd name="T2" fmla="*/ 6 w 12"/>
                <a:gd name="T3" fmla="*/ 6 h 12"/>
                <a:gd name="T4" fmla="*/ 12 w 12"/>
                <a:gd name="T5" fmla="*/ 6 h 12"/>
                <a:gd name="T6" fmla="*/ 6 w 12"/>
                <a:gd name="T7" fmla="*/ 12 h 12"/>
                <a:gd name="T8" fmla="*/ 6 w 12"/>
                <a:gd name="T9" fmla="*/ 6 h 12"/>
                <a:gd name="T10" fmla="*/ 6 w 12"/>
                <a:gd name="T11" fmla="*/ 12 h 12"/>
                <a:gd name="T12" fmla="*/ 0 w 12"/>
                <a:gd name="T13" fmla="*/ 12 h 12"/>
                <a:gd name="T14" fmla="*/ 0 w 12"/>
                <a:gd name="T15" fmla="*/ 0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lnTo>
                    <a:pt x="6" y="6"/>
                  </a:lnTo>
                  <a:lnTo>
                    <a:pt x="12" y="6"/>
                  </a:lnTo>
                  <a:lnTo>
                    <a:pt x="6" y="12"/>
                  </a:lnTo>
                  <a:lnTo>
                    <a:pt x="6" y="6"/>
                  </a:lnTo>
                  <a:lnTo>
                    <a:pt x="6" y="12"/>
                  </a:lnTo>
                  <a:lnTo>
                    <a:pt x="0" y="12"/>
                  </a:lnTo>
                  <a:lnTo>
                    <a:pt x="0" y="0"/>
                  </a:lnTo>
                  <a:lnTo>
                    <a:pt x="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21" name="Freeform 1749"/>
            <p:cNvSpPr>
              <a:spLocks/>
            </p:cNvSpPr>
            <p:nvPr/>
          </p:nvSpPr>
          <p:spPr bwMode="auto">
            <a:xfrm>
              <a:off x="3720" y="2106"/>
              <a:ext cx="42" cy="42"/>
            </a:xfrm>
            <a:custGeom>
              <a:avLst/>
              <a:gdLst>
                <a:gd name="T0" fmla="*/ 0 w 42"/>
                <a:gd name="T1" fmla="*/ 42 h 42"/>
                <a:gd name="T2" fmla="*/ 6 w 42"/>
                <a:gd name="T3" fmla="*/ 24 h 42"/>
                <a:gd name="T4" fmla="*/ 12 w 42"/>
                <a:gd name="T5" fmla="*/ 24 h 42"/>
                <a:gd name="T6" fmla="*/ 12 w 42"/>
                <a:gd name="T7" fmla="*/ 18 h 42"/>
                <a:gd name="T8" fmla="*/ 12 w 42"/>
                <a:gd name="T9" fmla="*/ 12 h 42"/>
                <a:gd name="T10" fmla="*/ 24 w 42"/>
                <a:gd name="T11" fmla="*/ 0 h 42"/>
                <a:gd name="T12" fmla="*/ 30 w 42"/>
                <a:gd name="T13" fmla="*/ 0 h 42"/>
                <a:gd name="T14" fmla="*/ 36 w 42"/>
                <a:gd name="T15" fmla="*/ 0 h 42"/>
                <a:gd name="T16" fmla="*/ 36 w 42"/>
                <a:gd name="T17" fmla="*/ 6 h 42"/>
                <a:gd name="T18" fmla="*/ 36 w 42"/>
                <a:gd name="T19" fmla="*/ 12 h 42"/>
                <a:gd name="T20" fmla="*/ 30 w 42"/>
                <a:gd name="T21" fmla="*/ 12 h 42"/>
                <a:gd name="T22" fmla="*/ 36 w 42"/>
                <a:gd name="T23" fmla="*/ 12 h 42"/>
                <a:gd name="T24" fmla="*/ 30 w 42"/>
                <a:gd name="T25" fmla="*/ 12 h 42"/>
                <a:gd name="T26" fmla="*/ 36 w 42"/>
                <a:gd name="T27" fmla="*/ 18 h 42"/>
                <a:gd name="T28" fmla="*/ 36 w 42"/>
                <a:gd name="T29" fmla="*/ 24 h 42"/>
                <a:gd name="T30" fmla="*/ 36 w 42"/>
                <a:gd name="T31" fmla="*/ 30 h 42"/>
                <a:gd name="T32" fmla="*/ 42 w 42"/>
                <a:gd name="T33" fmla="*/ 30 h 42"/>
                <a:gd name="T34" fmla="*/ 42 w 42"/>
                <a:gd name="T35" fmla="*/ 36 h 42"/>
                <a:gd name="T36" fmla="*/ 0 w 42"/>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2">
                  <a:moveTo>
                    <a:pt x="0" y="42"/>
                  </a:moveTo>
                  <a:lnTo>
                    <a:pt x="6" y="24"/>
                  </a:lnTo>
                  <a:lnTo>
                    <a:pt x="12" y="24"/>
                  </a:lnTo>
                  <a:lnTo>
                    <a:pt x="12" y="18"/>
                  </a:lnTo>
                  <a:lnTo>
                    <a:pt x="12" y="12"/>
                  </a:lnTo>
                  <a:lnTo>
                    <a:pt x="24" y="0"/>
                  </a:lnTo>
                  <a:lnTo>
                    <a:pt x="30" y="0"/>
                  </a:lnTo>
                  <a:lnTo>
                    <a:pt x="36" y="0"/>
                  </a:lnTo>
                  <a:lnTo>
                    <a:pt x="36" y="6"/>
                  </a:lnTo>
                  <a:lnTo>
                    <a:pt x="36" y="12"/>
                  </a:lnTo>
                  <a:lnTo>
                    <a:pt x="30" y="12"/>
                  </a:lnTo>
                  <a:lnTo>
                    <a:pt x="36" y="12"/>
                  </a:lnTo>
                  <a:lnTo>
                    <a:pt x="30" y="12"/>
                  </a:lnTo>
                  <a:lnTo>
                    <a:pt x="36" y="18"/>
                  </a:lnTo>
                  <a:lnTo>
                    <a:pt x="36" y="24"/>
                  </a:lnTo>
                  <a:lnTo>
                    <a:pt x="36" y="30"/>
                  </a:lnTo>
                  <a:lnTo>
                    <a:pt x="42" y="30"/>
                  </a:lnTo>
                  <a:lnTo>
                    <a:pt x="42" y="36"/>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22" name="Freeform 1750"/>
            <p:cNvSpPr>
              <a:spLocks/>
            </p:cNvSpPr>
            <p:nvPr/>
          </p:nvSpPr>
          <p:spPr bwMode="auto">
            <a:xfrm>
              <a:off x="3786" y="2100"/>
              <a:ext cx="36" cy="36"/>
            </a:xfrm>
            <a:custGeom>
              <a:avLst/>
              <a:gdLst>
                <a:gd name="T0" fmla="*/ 24 w 36"/>
                <a:gd name="T1" fmla="*/ 36 h 36"/>
                <a:gd name="T2" fmla="*/ 0 w 36"/>
                <a:gd name="T3" fmla="*/ 36 h 36"/>
                <a:gd name="T4" fmla="*/ 6 w 36"/>
                <a:gd name="T5" fmla="*/ 30 h 36"/>
                <a:gd name="T6" fmla="*/ 6 w 36"/>
                <a:gd name="T7" fmla="*/ 24 h 36"/>
                <a:gd name="T8" fmla="*/ 12 w 36"/>
                <a:gd name="T9" fmla="*/ 18 h 36"/>
                <a:gd name="T10" fmla="*/ 12 w 36"/>
                <a:gd name="T11" fmla="*/ 12 h 36"/>
                <a:gd name="T12" fmla="*/ 18 w 36"/>
                <a:gd name="T13" fmla="*/ 6 h 36"/>
                <a:gd name="T14" fmla="*/ 24 w 36"/>
                <a:gd name="T15" fmla="*/ 6 h 36"/>
                <a:gd name="T16" fmla="*/ 24 w 36"/>
                <a:gd name="T17" fmla="*/ 0 h 36"/>
                <a:gd name="T18" fmla="*/ 30 w 36"/>
                <a:gd name="T19" fmla="*/ 0 h 36"/>
                <a:gd name="T20" fmla="*/ 30 w 36"/>
                <a:gd name="T21" fmla="*/ 6 h 36"/>
                <a:gd name="T22" fmla="*/ 36 w 36"/>
                <a:gd name="T23" fmla="*/ 6 h 36"/>
                <a:gd name="T24" fmla="*/ 30 w 36"/>
                <a:gd name="T25" fmla="*/ 12 h 36"/>
                <a:gd name="T26" fmla="*/ 36 w 36"/>
                <a:gd name="T27" fmla="*/ 18 h 36"/>
                <a:gd name="T28" fmla="*/ 36 w 36"/>
                <a:gd name="T29" fmla="*/ 24 h 36"/>
                <a:gd name="T30" fmla="*/ 36 w 36"/>
                <a:gd name="T31" fmla="*/ 30 h 36"/>
                <a:gd name="T32" fmla="*/ 24 w 36"/>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6">
                  <a:moveTo>
                    <a:pt x="24" y="36"/>
                  </a:moveTo>
                  <a:lnTo>
                    <a:pt x="0" y="36"/>
                  </a:lnTo>
                  <a:lnTo>
                    <a:pt x="6" y="30"/>
                  </a:lnTo>
                  <a:lnTo>
                    <a:pt x="6" y="24"/>
                  </a:lnTo>
                  <a:lnTo>
                    <a:pt x="12" y="18"/>
                  </a:lnTo>
                  <a:lnTo>
                    <a:pt x="12" y="12"/>
                  </a:lnTo>
                  <a:lnTo>
                    <a:pt x="18" y="6"/>
                  </a:lnTo>
                  <a:lnTo>
                    <a:pt x="24" y="6"/>
                  </a:lnTo>
                  <a:lnTo>
                    <a:pt x="24" y="0"/>
                  </a:lnTo>
                  <a:lnTo>
                    <a:pt x="30" y="0"/>
                  </a:lnTo>
                  <a:lnTo>
                    <a:pt x="30" y="6"/>
                  </a:lnTo>
                  <a:lnTo>
                    <a:pt x="36" y="6"/>
                  </a:lnTo>
                  <a:lnTo>
                    <a:pt x="30" y="12"/>
                  </a:lnTo>
                  <a:lnTo>
                    <a:pt x="36" y="18"/>
                  </a:lnTo>
                  <a:lnTo>
                    <a:pt x="36" y="24"/>
                  </a:lnTo>
                  <a:lnTo>
                    <a:pt x="36" y="30"/>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23" name="Freeform 1751"/>
            <p:cNvSpPr>
              <a:spLocks/>
            </p:cNvSpPr>
            <p:nvPr/>
          </p:nvSpPr>
          <p:spPr bwMode="auto">
            <a:xfrm>
              <a:off x="3402" y="2142"/>
              <a:ext cx="30" cy="48"/>
            </a:xfrm>
            <a:custGeom>
              <a:avLst/>
              <a:gdLst>
                <a:gd name="T0" fmla="*/ 0 w 30"/>
                <a:gd name="T1" fmla="*/ 48 h 48"/>
                <a:gd name="T2" fmla="*/ 0 w 30"/>
                <a:gd name="T3" fmla="*/ 18 h 48"/>
                <a:gd name="T4" fmla="*/ 0 w 30"/>
                <a:gd name="T5" fmla="*/ 0 h 48"/>
                <a:gd name="T6" fmla="*/ 6 w 30"/>
                <a:gd name="T7" fmla="*/ 0 h 48"/>
                <a:gd name="T8" fmla="*/ 24 w 30"/>
                <a:gd name="T9" fmla="*/ 0 h 48"/>
                <a:gd name="T10" fmla="*/ 24 w 30"/>
                <a:gd name="T11" fmla="*/ 18 h 48"/>
                <a:gd name="T12" fmla="*/ 30 w 30"/>
                <a:gd name="T13" fmla="*/ 42 h 48"/>
                <a:gd name="T14" fmla="*/ 24 w 30"/>
                <a:gd name="T15" fmla="*/ 42 h 48"/>
                <a:gd name="T16" fmla="*/ 0 w 30"/>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8">
                  <a:moveTo>
                    <a:pt x="0" y="48"/>
                  </a:moveTo>
                  <a:lnTo>
                    <a:pt x="0" y="18"/>
                  </a:lnTo>
                  <a:lnTo>
                    <a:pt x="0" y="0"/>
                  </a:lnTo>
                  <a:lnTo>
                    <a:pt x="6" y="0"/>
                  </a:lnTo>
                  <a:lnTo>
                    <a:pt x="24" y="0"/>
                  </a:lnTo>
                  <a:lnTo>
                    <a:pt x="24" y="18"/>
                  </a:lnTo>
                  <a:lnTo>
                    <a:pt x="30" y="42"/>
                  </a:lnTo>
                  <a:lnTo>
                    <a:pt x="24" y="42"/>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24" name="Freeform 1752"/>
            <p:cNvSpPr>
              <a:spLocks/>
            </p:cNvSpPr>
            <p:nvPr/>
          </p:nvSpPr>
          <p:spPr bwMode="auto">
            <a:xfrm>
              <a:off x="3654" y="2118"/>
              <a:ext cx="30" cy="30"/>
            </a:xfrm>
            <a:custGeom>
              <a:avLst/>
              <a:gdLst>
                <a:gd name="T0" fmla="*/ 24 w 30"/>
                <a:gd name="T1" fmla="*/ 30 h 30"/>
                <a:gd name="T2" fmla="*/ 18 w 30"/>
                <a:gd name="T3" fmla="*/ 30 h 30"/>
                <a:gd name="T4" fmla="*/ 12 w 30"/>
                <a:gd name="T5" fmla="*/ 24 h 30"/>
                <a:gd name="T6" fmla="*/ 6 w 30"/>
                <a:gd name="T7" fmla="*/ 18 h 30"/>
                <a:gd name="T8" fmla="*/ 0 w 30"/>
                <a:gd name="T9" fmla="*/ 18 h 30"/>
                <a:gd name="T10" fmla="*/ 0 w 30"/>
                <a:gd name="T11" fmla="*/ 12 h 30"/>
                <a:gd name="T12" fmla="*/ 0 w 30"/>
                <a:gd name="T13" fmla="*/ 6 h 30"/>
                <a:gd name="T14" fmla="*/ 6 w 30"/>
                <a:gd name="T15" fmla="*/ 12 h 30"/>
                <a:gd name="T16" fmla="*/ 6 w 30"/>
                <a:gd name="T17" fmla="*/ 6 h 30"/>
                <a:gd name="T18" fmla="*/ 12 w 30"/>
                <a:gd name="T19" fmla="*/ 6 h 30"/>
                <a:gd name="T20" fmla="*/ 12 w 30"/>
                <a:gd name="T21" fmla="*/ 0 h 30"/>
                <a:gd name="T22" fmla="*/ 30 w 30"/>
                <a:gd name="T23" fmla="*/ 0 h 30"/>
                <a:gd name="T24" fmla="*/ 24 w 30"/>
                <a:gd name="T25" fmla="*/ 6 h 30"/>
                <a:gd name="T26" fmla="*/ 30 w 30"/>
                <a:gd name="T27" fmla="*/ 6 h 30"/>
                <a:gd name="T28" fmla="*/ 30 w 30"/>
                <a:gd name="T29" fmla="*/ 18 h 30"/>
                <a:gd name="T30" fmla="*/ 24 w 30"/>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24" y="30"/>
                  </a:moveTo>
                  <a:lnTo>
                    <a:pt x="18" y="30"/>
                  </a:lnTo>
                  <a:lnTo>
                    <a:pt x="12" y="24"/>
                  </a:lnTo>
                  <a:lnTo>
                    <a:pt x="6" y="18"/>
                  </a:lnTo>
                  <a:lnTo>
                    <a:pt x="0" y="18"/>
                  </a:lnTo>
                  <a:lnTo>
                    <a:pt x="0" y="12"/>
                  </a:lnTo>
                  <a:lnTo>
                    <a:pt x="0" y="6"/>
                  </a:lnTo>
                  <a:lnTo>
                    <a:pt x="6" y="12"/>
                  </a:lnTo>
                  <a:lnTo>
                    <a:pt x="6" y="6"/>
                  </a:lnTo>
                  <a:lnTo>
                    <a:pt x="12" y="6"/>
                  </a:lnTo>
                  <a:lnTo>
                    <a:pt x="12" y="0"/>
                  </a:lnTo>
                  <a:lnTo>
                    <a:pt x="30" y="0"/>
                  </a:lnTo>
                  <a:lnTo>
                    <a:pt x="24" y="6"/>
                  </a:lnTo>
                  <a:lnTo>
                    <a:pt x="30" y="6"/>
                  </a:lnTo>
                  <a:lnTo>
                    <a:pt x="30" y="18"/>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25" name="Freeform 1753"/>
            <p:cNvSpPr>
              <a:spLocks/>
            </p:cNvSpPr>
            <p:nvPr/>
          </p:nvSpPr>
          <p:spPr bwMode="auto">
            <a:xfrm>
              <a:off x="3594" y="2124"/>
              <a:ext cx="36" cy="30"/>
            </a:xfrm>
            <a:custGeom>
              <a:avLst/>
              <a:gdLst>
                <a:gd name="T0" fmla="*/ 0 w 36"/>
                <a:gd name="T1" fmla="*/ 30 h 30"/>
                <a:gd name="T2" fmla="*/ 0 w 36"/>
                <a:gd name="T3" fmla="*/ 24 h 30"/>
                <a:gd name="T4" fmla="*/ 0 w 36"/>
                <a:gd name="T5" fmla="*/ 18 h 30"/>
                <a:gd name="T6" fmla="*/ 6 w 36"/>
                <a:gd name="T7" fmla="*/ 6 h 30"/>
                <a:gd name="T8" fmla="*/ 12 w 36"/>
                <a:gd name="T9" fmla="*/ 6 h 30"/>
                <a:gd name="T10" fmla="*/ 12 w 36"/>
                <a:gd name="T11" fmla="*/ 0 h 30"/>
                <a:gd name="T12" fmla="*/ 12 w 36"/>
                <a:gd name="T13" fmla="*/ 6 h 30"/>
                <a:gd name="T14" fmla="*/ 18 w 36"/>
                <a:gd name="T15" fmla="*/ 6 h 30"/>
                <a:gd name="T16" fmla="*/ 18 w 36"/>
                <a:gd name="T17" fmla="*/ 0 h 30"/>
                <a:gd name="T18" fmla="*/ 18 w 36"/>
                <a:gd name="T19" fmla="*/ 6 h 30"/>
                <a:gd name="T20" fmla="*/ 24 w 36"/>
                <a:gd name="T21" fmla="*/ 6 h 30"/>
                <a:gd name="T22" fmla="*/ 24 w 36"/>
                <a:gd name="T23" fmla="*/ 12 h 30"/>
                <a:gd name="T24" fmla="*/ 24 w 36"/>
                <a:gd name="T25" fmla="*/ 18 h 30"/>
                <a:gd name="T26" fmla="*/ 30 w 36"/>
                <a:gd name="T27" fmla="*/ 18 h 30"/>
                <a:gd name="T28" fmla="*/ 36 w 36"/>
                <a:gd name="T29" fmla="*/ 24 h 30"/>
                <a:gd name="T30" fmla="*/ 36 w 36"/>
                <a:gd name="T31" fmla="*/ 30 h 30"/>
                <a:gd name="T32" fmla="*/ 18 w 36"/>
                <a:gd name="T33" fmla="*/ 30 h 30"/>
                <a:gd name="T34" fmla="*/ 0 w 36"/>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0">
                  <a:moveTo>
                    <a:pt x="0" y="30"/>
                  </a:moveTo>
                  <a:lnTo>
                    <a:pt x="0" y="24"/>
                  </a:lnTo>
                  <a:lnTo>
                    <a:pt x="0" y="18"/>
                  </a:lnTo>
                  <a:lnTo>
                    <a:pt x="6" y="6"/>
                  </a:lnTo>
                  <a:lnTo>
                    <a:pt x="12" y="6"/>
                  </a:lnTo>
                  <a:lnTo>
                    <a:pt x="12" y="0"/>
                  </a:lnTo>
                  <a:lnTo>
                    <a:pt x="12" y="6"/>
                  </a:lnTo>
                  <a:lnTo>
                    <a:pt x="18" y="6"/>
                  </a:lnTo>
                  <a:lnTo>
                    <a:pt x="18" y="0"/>
                  </a:lnTo>
                  <a:lnTo>
                    <a:pt x="18" y="6"/>
                  </a:lnTo>
                  <a:lnTo>
                    <a:pt x="24" y="6"/>
                  </a:lnTo>
                  <a:lnTo>
                    <a:pt x="24" y="12"/>
                  </a:lnTo>
                  <a:lnTo>
                    <a:pt x="24" y="18"/>
                  </a:lnTo>
                  <a:lnTo>
                    <a:pt x="30" y="18"/>
                  </a:lnTo>
                  <a:lnTo>
                    <a:pt x="36" y="24"/>
                  </a:lnTo>
                  <a:lnTo>
                    <a:pt x="36" y="30"/>
                  </a:lnTo>
                  <a:lnTo>
                    <a:pt x="18"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26" name="Freeform 1754"/>
            <p:cNvSpPr>
              <a:spLocks/>
            </p:cNvSpPr>
            <p:nvPr/>
          </p:nvSpPr>
          <p:spPr bwMode="auto">
            <a:xfrm>
              <a:off x="4386" y="1998"/>
              <a:ext cx="30" cy="42"/>
            </a:xfrm>
            <a:custGeom>
              <a:avLst/>
              <a:gdLst>
                <a:gd name="T0" fmla="*/ 18 w 30"/>
                <a:gd name="T1" fmla="*/ 42 h 42"/>
                <a:gd name="T2" fmla="*/ 12 w 30"/>
                <a:gd name="T3" fmla="*/ 42 h 42"/>
                <a:gd name="T4" fmla="*/ 12 w 30"/>
                <a:gd name="T5" fmla="*/ 30 h 42"/>
                <a:gd name="T6" fmla="*/ 12 w 30"/>
                <a:gd name="T7" fmla="*/ 24 h 42"/>
                <a:gd name="T8" fmla="*/ 6 w 30"/>
                <a:gd name="T9" fmla="*/ 24 h 42"/>
                <a:gd name="T10" fmla="*/ 0 w 30"/>
                <a:gd name="T11" fmla="*/ 24 h 42"/>
                <a:gd name="T12" fmla="*/ 0 w 30"/>
                <a:gd name="T13" fmla="*/ 18 h 42"/>
                <a:gd name="T14" fmla="*/ 6 w 30"/>
                <a:gd name="T15" fmla="*/ 12 h 42"/>
                <a:gd name="T16" fmla="*/ 0 w 30"/>
                <a:gd name="T17" fmla="*/ 12 h 42"/>
                <a:gd name="T18" fmla="*/ 0 w 30"/>
                <a:gd name="T19" fmla="*/ 6 h 42"/>
                <a:gd name="T20" fmla="*/ 6 w 30"/>
                <a:gd name="T21" fmla="*/ 6 h 42"/>
                <a:gd name="T22" fmla="*/ 18 w 30"/>
                <a:gd name="T23" fmla="*/ 0 h 42"/>
                <a:gd name="T24" fmla="*/ 30 w 30"/>
                <a:gd name="T25" fmla="*/ 36 h 42"/>
                <a:gd name="T26" fmla="*/ 30 w 30"/>
                <a:gd name="T27" fmla="*/ 30 h 42"/>
                <a:gd name="T28" fmla="*/ 24 w 30"/>
                <a:gd name="T29" fmla="*/ 24 h 42"/>
                <a:gd name="T30" fmla="*/ 24 w 30"/>
                <a:gd name="T31" fmla="*/ 36 h 42"/>
                <a:gd name="T32" fmla="*/ 18 w 30"/>
                <a:gd name="T33" fmla="*/ 36 h 42"/>
                <a:gd name="T34" fmla="*/ 18 w 30"/>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2">
                  <a:moveTo>
                    <a:pt x="18" y="42"/>
                  </a:moveTo>
                  <a:lnTo>
                    <a:pt x="12" y="42"/>
                  </a:lnTo>
                  <a:lnTo>
                    <a:pt x="12" y="30"/>
                  </a:lnTo>
                  <a:lnTo>
                    <a:pt x="12" y="24"/>
                  </a:lnTo>
                  <a:lnTo>
                    <a:pt x="6" y="24"/>
                  </a:lnTo>
                  <a:lnTo>
                    <a:pt x="0" y="24"/>
                  </a:lnTo>
                  <a:lnTo>
                    <a:pt x="0" y="18"/>
                  </a:lnTo>
                  <a:lnTo>
                    <a:pt x="6" y="12"/>
                  </a:lnTo>
                  <a:lnTo>
                    <a:pt x="0" y="12"/>
                  </a:lnTo>
                  <a:lnTo>
                    <a:pt x="0" y="6"/>
                  </a:lnTo>
                  <a:lnTo>
                    <a:pt x="6" y="6"/>
                  </a:lnTo>
                  <a:lnTo>
                    <a:pt x="18" y="0"/>
                  </a:lnTo>
                  <a:lnTo>
                    <a:pt x="30" y="36"/>
                  </a:lnTo>
                  <a:lnTo>
                    <a:pt x="30" y="30"/>
                  </a:lnTo>
                  <a:lnTo>
                    <a:pt x="24" y="24"/>
                  </a:lnTo>
                  <a:lnTo>
                    <a:pt x="24" y="36"/>
                  </a:lnTo>
                  <a:lnTo>
                    <a:pt x="18" y="36"/>
                  </a:lnTo>
                  <a:lnTo>
                    <a:pt x="18"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27" name="Freeform 1755"/>
            <p:cNvSpPr>
              <a:spLocks/>
            </p:cNvSpPr>
            <p:nvPr/>
          </p:nvSpPr>
          <p:spPr bwMode="auto">
            <a:xfrm>
              <a:off x="4014" y="2070"/>
              <a:ext cx="48" cy="36"/>
            </a:xfrm>
            <a:custGeom>
              <a:avLst/>
              <a:gdLst>
                <a:gd name="T0" fmla="*/ 18 w 48"/>
                <a:gd name="T1" fmla="*/ 36 h 36"/>
                <a:gd name="T2" fmla="*/ 12 w 48"/>
                <a:gd name="T3" fmla="*/ 30 h 36"/>
                <a:gd name="T4" fmla="*/ 12 w 48"/>
                <a:gd name="T5" fmla="*/ 24 h 36"/>
                <a:gd name="T6" fmla="*/ 6 w 48"/>
                <a:gd name="T7" fmla="*/ 24 h 36"/>
                <a:gd name="T8" fmla="*/ 0 w 48"/>
                <a:gd name="T9" fmla="*/ 12 h 36"/>
                <a:gd name="T10" fmla="*/ 12 w 48"/>
                <a:gd name="T11" fmla="*/ 6 h 36"/>
                <a:gd name="T12" fmla="*/ 18 w 48"/>
                <a:gd name="T13" fmla="*/ 6 h 36"/>
                <a:gd name="T14" fmla="*/ 24 w 48"/>
                <a:gd name="T15" fmla="*/ 6 h 36"/>
                <a:gd name="T16" fmla="*/ 24 w 48"/>
                <a:gd name="T17" fmla="*/ 0 h 36"/>
                <a:gd name="T18" fmla="*/ 30 w 48"/>
                <a:gd name="T19" fmla="*/ 0 h 36"/>
                <a:gd name="T20" fmla="*/ 48 w 48"/>
                <a:gd name="T21" fmla="*/ 18 h 36"/>
                <a:gd name="T22" fmla="*/ 42 w 48"/>
                <a:gd name="T23" fmla="*/ 24 h 36"/>
                <a:gd name="T24" fmla="*/ 36 w 48"/>
                <a:gd name="T25" fmla="*/ 24 h 36"/>
                <a:gd name="T26" fmla="*/ 36 w 48"/>
                <a:gd name="T27" fmla="*/ 30 h 36"/>
                <a:gd name="T28" fmla="*/ 36 w 48"/>
                <a:gd name="T29" fmla="*/ 36 h 36"/>
                <a:gd name="T30" fmla="*/ 18 w 48"/>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6">
                  <a:moveTo>
                    <a:pt x="18" y="36"/>
                  </a:moveTo>
                  <a:lnTo>
                    <a:pt x="12" y="30"/>
                  </a:lnTo>
                  <a:lnTo>
                    <a:pt x="12" y="24"/>
                  </a:lnTo>
                  <a:lnTo>
                    <a:pt x="6" y="24"/>
                  </a:lnTo>
                  <a:lnTo>
                    <a:pt x="0" y="12"/>
                  </a:lnTo>
                  <a:lnTo>
                    <a:pt x="12" y="6"/>
                  </a:lnTo>
                  <a:lnTo>
                    <a:pt x="18" y="6"/>
                  </a:lnTo>
                  <a:lnTo>
                    <a:pt x="24" y="6"/>
                  </a:lnTo>
                  <a:lnTo>
                    <a:pt x="24" y="0"/>
                  </a:lnTo>
                  <a:lnTo>
                    <a:pt x="30" y="0"/>
                  </a:lnTo>
                  <a:lnTo>
                    <a:pt x="48" y="18"/>
                  </a:lnTo>
                  <a:lnTo>
                    <a:pt x="42" y="24"/>
                  </a:lnTo>
                  <a:lnTo>
                    <a:pt x="36" y="24"/>
                  </a:lnTo>
                  <a:lnTo>
                    <a:pt x="36" y="30"/>
                  </a:lnTo>
                  <a:lnTo>
                    <a:pt x="36"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28" name="Freeform 1756"/>
            <p:cNvSpPr>
              <a:spLocks/>
            </p:cNvSpPr>
            <p:nvPr/>
          </p:nvSpPr>
          <p:spPr bwMode="auto">
            <a:xfrm>
              <a:off x="2988" y="2166"/>
              <a:ext cx="36" cy="42"/>
            </a:xfrm>
            <a:custGeom>
              <a:avLst/>
              <a:gdLst>
                <a:gd name="T0" fmla="*/ 36 w 36"/>
                <a:gd name="T1" fmla="*/ 0 h 42"/>
                <a:gd name="T2" fmla="*/ 36 w 36"/>
                <a:gd name="T3" fmla="*/ 6 h 42"/>
                <a:gd name="T4" fmla="*/ 36 w 36"/>
                <a:gd name="T5" fmla="*/ 42 h 42"/>
                <a:gd name="T6" fmla="*/ 18 w 36"/>
                <a:gd name="T7" fmla="*/ 42 h 42"/>
                <a:gd name="T8" fmla="*/ 0 w 36"/>
                <a:gd name="T9" fmla="*/ 42 h 42"/>
                <a:gd name="T10" fmla="*/ 0 w 36"/>
                <a:gd name="T11" fmla="*/ 18 h 42"/>
                <a:gd name="T12" fmla="*/ 0 w 36"/>
                <a:gd name="T13" fmla="*/ 0 h 42"/>
                <a:gd name="T14" fmla="*/ 36 w 3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36" y="0"/>
                  </a:moveTo>
                  <a:lnTo>
                    <a:pt x="36" y="6"/>
                  </a:lnTo>
                  <a:lnTo>
                    <a:pt x="36" y="42"/>
                  </a:lnTo>
                  <a:lnTo>
                    <a:pt x="18" y="42"/>
                  </a:lnTo>
                  <a:lnTo>
                    <a:pt x="0" y="42"/>
                  </a:lnTo>
                  <a:lnTo>
                    <a:pt x="0" y="18"/>
                  </a:lnTo>
                  <a:lnTo>
                    <a:pt x="0" y="0"/>
                  </a:lnTo>
                  <a:lnTo>
                    <a:pt x="36"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29" name="Freeform 1757"/>
            <p:cNvSpPr>
              <a:spLocks/>
            </p:cNvSpPr>
            <p:nvPr/>
          </p:nvSpPr>
          <p:spPr bwMode="auto">
            <a:xfrm>
              <a:off x="3912" y="2082"/>
              <a:ext cx="60" cy="42"/>
            </a:xfrm>
            <a:custGeom>
              <a:avLst/>
              <a:gdLst>
                <a:gd name="T0" fmla="*/ 12 w 60"/>
                <a:gd name="T1" fmla="*/ 36 h 42"/>
                <a:gd name="T2" fmla="*/ 6 w 60"/>
                <a:gd name="T3" fmla="*/ 42 h 42"/>
                <a:gd name="T4" fmla="*/ 0 w 60"/>
                <a:gd name="T5" fmla="*/ 30 h 42"/>
                <a:gd name="T6" fmla="*/ 6 w 60"/>
                <a:gd name="T7" fmla="*/ 24 h 42"/>
                <a:gd name="T8" fmla="*/ 18 w 60"/>
                <a:gd name="T9" fmla="*/ 18 h 42"/>
                <a:gd name="T10" fmla="*/ 18 w 60"/>
                <a:gd name="T11" fmla="*/ 12 h 42"/>
                <a:gd name="T12" fmla="*/ 24 w 60"/>
                <a:gd name="T13" fmla="*/ 6 h 42"/>
                <a:gd name="T14" fmla="*/ 30 w 60"/>
                <a:gd name="T15" fmla="*/ 6 h 42"/>
                <a:gd name="T16" fmla="*/ 36 w 60"/>
                <a:gd name="T17" fmla="*/ 6 h 42"/>
                <a:gd name="T18" fmla="*/ 36 w 60"/>
                <a:gd name="T19" fmla="*/ 0 h 42"/>
                <a:gd name="T20" fmla="*/ 48 w 60"/>
                <a:gd name="T21" fmla="*/ 12 h 42"/>
                <a:gd name="T22" fmla="*/ 60 w 60"/>
                <a:gd name="T23" fmla="*/ 24 h 42"/>
                <a:gd name="T24" fmla="*/ 60 w 60"/>
                <a:gd name="T25" fmla="*/ 30 h 42"/>
                <a:gd name="T26" fmla="*/ 54 w 60"/>
                <a:gd name="T27" fmla="*/ 30 h 42"/>
                <a:gd name="T28" fmla="*/ 42 w 60"/>
                <a:gd name="T29" fmla="*/ 30 h 42"/>
                <a:gd name="T30" fmla="*/ 36 w 60"/>
                <a:gd name="T31" fmla="*/ 30 h 42"/>
                <a:gd name="T32" fmla="*/ 36 w 60"/>
                <a:gd name="T33" fmla="*/ 36 h 42"/>
                <a:gd name="T34" fmla="*/ 18 w 60"/>
                <a:gd name="T35" fmla="*/ 36 h 42"/>
                <a:gd name="T36" fmla="*/ 12 w 60"/>
                <a:gd name="T3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42">
                  <a:moveTo>
                    <a:pt x="12" y="36"/>
                  </a:moveTo>
                  <a:lnTo>
                    <a:pt x="6" y="42"/>
                  </a:lnTo>
                  <a:lnTo>
                    <a:pt x="0" y="30"/>
                  </a:lnTo>
                  <a:lnTo>
                    <a:pt x="6" y="24"/>
                  </a:lnTo>
                  <a:lnTo>
                    <a:pt x="18" y="18"/>
                  </a:lnTo>
                  <a:lnTo>
                    <a:pt x="18" y="12"/>
                  </a:lnTo>
                  <a:lnTo>
                    <a:pt x="24" y="6"/>
                  </a:lnTo>
                  <a:lnTo>
                    <a:pt x="30" y="6"/>
                  </a:lnTo>
                  <a:lnTo>
                    <a:pt x="36" y="6"/>
                  </a:lnTo>
                  <a:lnTo>
                    <a:pt x="36" y="0"/>
                  </a:lnTo>
                  <a:lnTo>
                    <a:pt x="48" y="12"/>
                  </a:lnTo>
                  <a:lnTo>
                    <a:pt x="60" y="24"/>
                  </a:lnTo>
                  <a:lnTo>
                    <a:pt x="60" y="30"/>
                  </a:lnTo>
                  <a:lnTo>
                    <a:pt x="54" y="30"/>
                  </a:lnTo>
                  <a:lnTo>
                    <a:pt x="42" y="30"/>
                  </a:lnTo>
                  <a:lnTo>
                    <a:pt x="36" y="30"/>
                  </a:lnTo>
                  <a:lnTo>
                    <a:pt x="36" y="36"/>
                  </a:lnTo>
                  <a:lnTo>
                    <a:pt x="18"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30" name="Freeform 1758"/>
            <p:cNvSpPr>
              <a:spLocks/>
            </p:cNvSpPr>
            <p:nvPr/>
          </p:nvSpPr>
          <p:spPr bwMode="auto">
            <a:xfrm>
              <a:off x="3252" y="2154"/>
              <a:ext cx="48" cy="42"/>
            </a:xfrm>
            <a:custGeom>
              <a:avLst/>
              <a:gdLst>
                <a:gd name="T0" fmla="*/ 48 w 48"/>
                <a:gd name="T1" fmla="*/ 30 h 42"/>
                <a:gd name="T2" fmla="*/ 42 w 48"/>
                <a:gd name="T3" fmla="*/ 30 h 42"/>
                <a:gd name="T4" fmla="*/ 42 w 48"/>
                <a:gd name="T5" fmla="*/ 36 h 42"/>
                <a:gd name="T6" fmla="*/ 42 w 48"/>
                <a:gd name="T7" fmla="*/ 42 h 42"/>
                <a:gd name="T8" fmla="*/ 12 w 48"/>
                <a:gd name="T9" fmla="*/ 42 h 42"/>
                <a:gd name="T10" fmla="*/ 12 w 48"/>
                <a:gd name="T11" fmla="*/ 30 h 42"/>
                <a:gd name="T12" fmla="*/ 12 w 48"/>
                <a:gd name="T13" fmla="*/ 24 h 42"/>
                <a:gd name="T14" fmla="*/ 6 w 48"/>
                <a:gd name="T15" fmla="*/ 24 h 42"/>
                <a:gd name="T16" fmla="*/ 6 w 48"/>
                <a:gd name="T17" fmla="*/ 12 h 42"/>
                <a:gd name="T18" fmla="*/ 6 w 48"/>
                <a:gd name="T19" fmla="*/ 6 h 42"/>
                <a:gd name="T20" fmla="*/ 0 w 48"/>
                <a:gd name="T21" fmla="*/ 6 h 42"/>
                <a:gd name="T22" fmla="*/ 0 w 48"/>
                <a:gd name="T23" fmla="*/ 0 h 42"/>
                <a:gd name="T24" fmla="*/ 36 w 48"/>
                <a:gd name="T25" fmla="*/ 0 h 42"/>
                <a:gd name="T26" fmla="*/ 36 w 48"/>
                <a:gd name="T27" fmla="*/ 6 h 42"/>
                <a:gd name="T28" fmla="*/ 42 w 48"/>
                <a:gd name="T29" fmla="*/ 6 h 42"/>
                <a:gd name="T30" fmla="*/ 42 w 48"/>
                <a:gd name="T31" fmla="*/ 12 h 42"/>
                <a:gd name="T32" fmla="*/ 42 w 48"/>
                <a:gd name="T33" fmla="*/ 18 h 42"/>
                <a:gd name="T34" fmla="*/ 48 w 48"/>
                <a:gd name="T35" fmla="*/ 24 h 42"/>
                <a:gd name="T36" fmla="*/ 48 w 48"/>
                <a:gd name="T3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42">
                  <a:moveTo>
                    <a:pt x="48" y="30"/>
                  </a:moveTo>
                  <a:lnTo>
                    <a:pt x="42" y="30"/>
                  </a:lnTo>
                  <a:lnTo>
                    <a:pt x="42" y="36"/>
                  </a:lnTo>
                  <a:lnTo>
                    <a:pt x="42" y="42"/>
                  </a:lnTo>
                  <a:lnTo>
                    <a:pt x="12" y="42"/>
                  </a:lnTo>
                  <a:lnTo>
                    <a:pt x="12" y="30"/>
                  </a:lnTo>
                  <a:lnTo>
                    <a:pt x="12" y="24"/>
                  </a:lnTo>
                  <a:lnTo>
                    <a:pt x="6" y="24"/>
                  </a:lnTo>
                  <a:lnTo>
                    <a:pt x="6" y="12"/>
                  </a:lnTo>
                  <a:lnTo>
                    <a:pt x="6" y="6"/>
                  </a:lnTo>
                  <a:lnTo>
                    <a:pt x="0" y="6"/>
                  </a:lnTo>
                  <a:lnTo>
                    <a:pt x="0" y="0"/>
                  </a:lnTo>
                  <a:lnTo>
                    <a:pt x="36" y="0"/>
                  </a:lnTo>
                  <a:lnTo>
                    <a:pt x="36" y="6"/>
                  </a:lnTo>
                  <a:lnTo>
                    <a:pt x="42" y="6"/>
                  </a:lnTo>
                  <a:lnTo>
                    <a:pt x="42" y="12"/>
                  </a:lnTo>
                  <a:lnTo>
                    <a:pt x="42" y="18"/>
                  </a:lnTo>
                  <a:lnTo>
                    <a:pt x="48" y="24"/>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31" name="Freeform 1759"/>
            <p:cNvSpPr>
              <a:spLocks/>
            </p:cNvSpPr>
            <p:nvPr/>
          </p:nvSpPr>
          <p:spPr bwMode="auto">
            <a:xfrm>
              <a:off x="4338" y="2010"/>
              <a:ext cx="30" cy="42"/>
            </a:xfrm>
            <a:custGeom>
              <a:avLst/>
              <a:gdLst>
                <a:gd name="T0" fmla="*/ 30 w 30"/>
                <a:gd name="T1" fmla="*/ 36 h 42"/>
                <a:gd name="T2" fmla="*/ 0 w 30"/>
                <a:gd name="T3" fmla="*/ 42 h 42"/>
                <a:gd name="T4" fmla="*/ 0 w 30"/>
                <a:gd name="T5" fmla="*/ 36 h 42"/>
                <a:gd name="T6" fmla="*/ 0 w 30"/>
                <a:gd name="T7" fmla="*/ 30 h 42"/>
                <a:gd name="T8" fmla="*/ 24 w 30"/>
                <a:gd name="T9" fmla="*/ 0 h 42"/>
                <a:gd name="T10" fmla="*/ 24 w 30"/>
                <a:gd name="T11" fmla="*/ 6 h 42"/>
                <a:gd name="T12" fmla="*/ 24 w 30"/>
                <a:gd name="T13" fmla="*/ 12 h 42"/>
                <a:gd name="T14" fmla="*/ 24 w 30"/>
                <a:gd name="T15" fmla="*/ 6 h 42"/>
                <a:gd name="T16" fmla="*/ 30 w 30"/>
                <a:gd name="T17" fmla="*/ 0 h 42"/>
                <a:gd name="T18" fmla="*/ 30 w 30"/>
                <a:gd name="T19" fmla="*/ 6 h 42"/>
                <a:gd name="T20" fmla="*/ 30 w 30"/>
                <a:gd name="T2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2">
                  <a:moveTo>
                    <a:pt x="30" y="36"/>
                  </a:moveTo>
                  <a:lnTo>
                    <a:pt x="0" y="42"/>
                  </a:lnTo>
                  <a:lnTo>
                    <a:pt x="0" y="36"/>
                  </a:lnTo>
                  <a:lnTo>
                    <a:pt x="0" y="30"/>
                  </a:lnTo>
                  <a:lnTo>
                    <a:pt x="24" y="0"/>
                  </a:lnTo>
                  <a:lnTo>
                    <a:pt x="24" y="6"/>
                  </a:lnTo>
                  <a:lnTo>
                    <a:pt x="24" y="12"/>
                  </a:lnTo>
                  <a:lnTo>
                    <a:pt x="24" y="6"/>
                  </a:lnTo>
                  <a:lnTo>
                    <a:pt x="30" y="0"/>
                  </a:lnTo>
                  <a:lnTo>
                    <a:pt x="30" y="6"/>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32" name="Freeform 1760"/>
            <p:cNvSpPr>
              <a:spLocks/>
            </p:cNvSpPr>
            <p:nvPr/>
          </p:nvSpPr>
          <p:spPr bwMode="auto">
            <a:xfrm>
              <a:off x="798" y="1896"/>
              <a:ext cx="120" cy="138"/>
            </a:xfrm>
            <a:custGeom>
              <a:avLst/>
              <a:gdLst>
                <a:gd name="T0" fmla="*/ 120 w 120"/>
                <a:gd name="T1" fmla="*/ 138 h 138"/>
                <a:gd name="T2" fmla="*/ 30 w 120"/>
                <a:gd name="T3" fmla="*/ 114 h 138"/>
                <a:gd name="T4" fmla="*/ 24 w 120"/>
                <a:gd name="T5" fmla="*/ 102 h 138"/>
                <a:gd name="T6" fmla="*/ 12 w 120"/>
                <a:gd name="T7" fmla="*/ 72 h 138"/>
                <a:gd name="T8" fmla="*/ 0 w 120"/>
                <a:gd name="T9" fmla="*/ 54 h 138"/>
                <a:gd name="T10" fmla="*/ 6 w 120"/>
                <a:gd name="T11" fmla="*/ 24 h 138"/>
                <a:gd name="T12" fmla="*/ 12 w 120"/>
                <a:gd name="T13" fmla="*/ 18 h 138"/>
                <a:gd name="T14" fmla="*/ 12 w 120"/>
                <a:gd name="T15" fmla="*/ 24 h 138"/>
                <a:gd name="T16" fmla="*/ 18 w 120"/>
                <a:gd name="T17" fmla="*/ 24 h 138"/>
                <a:gd name="T18" fmla="*/ 24 w 120"/>
                <a:gd name="T19" fmla="*/ 6 h 138"/>
                <a:gd name="T20" fmla="*/ 24 w 120"/>
                <a:gd name="T21" fmla="*/ 0 h 138"/>
                <a:gd name="T22" fmla="*/ 30 w 120"/>
                <a:gd name="T23" fmla="*/ 0 h 138"/>
                <a:gd name="T24" fmla="*/ 36 w 120"/>
                <a:gd name="T25" fmla="*/ 0 h 138"/>
                <a:gd name="T26" fmla="*/ 36 w 120"/>
                <a:gd name="T27" fmla="*/ 6 h 138"/>
                <a:gd name="T28" fmla="*/ 42 w 120"/>
                <a:gd name="T29" fmla="*/ 12 h 138"/>
                <a:gd name="T30" fmla="*/ 42 w 120"/>
                <a:gd name="T31" fmla="*/ 18 h 138"/>
                <a:gd name="T32" fmla="*/ 48 w 120"/>
                <a:gd name="T33" fmla="*/ 18 h 138"/>
                <a:gd name="T34" fmla="*/ 48 w 120"/>
                <a:gd name="T35" fmla="*/ 24 h 138"/>
                <a:gd name="T36" fmla="*/ 48 w 120"/>
                <a:gd name="T37" fmla="*/ 30 h 138"/>
                <a:gd name="T38" fmla="*/ 54 w 120"/>
                <a:gd name="T39" fmla="*/ 30 h 138"/>
                <a:gd name="T40" fmla="*/ 54 w 120"/>
                <a:gd name="T41" fmla="*/ 36 h 138"/>
                <a:gd name="T42" fmla="*/ 54 w 120"/>
                <a:gd name="T43" fmla="*/ 42 h 138"/>
                <a:gd name="T44" fmla="*/ 54 w 120"/>
                <a:gd name="T45" fmla="*/ 48 h 138"/>
                <a:gd name="T46" fmla="*/ 60 w 120"/>
                <a:gd name="T47" fmla="*/ 48 h 138"/>
                <a:gd name="T48" fmla="*/ 60 w 120"/>
                <a:gd name="T49" fmla="*/ 54 h 138"/>
                <a:gd name="T50" fmla="*/ 66 w 120"/>
                <a:gd name="T51" fmla="*/ 66 h 138"/>
                <a:gd name="T52" fmla="*/ 66 w 120"/>
                <a:gd name="T53" fmla="*/ 72 h 138"/>
                <a:gd name="T54" fmla="*/ 72 w 120"/>
                <a:gd name="T55" fmla="*/ 72 h 138"/>
                <a:gd name="T56" fmla="*/ 72 w 120"/>
                <a:gd name="T57" fmla="*/ 78 h 138"/>
                <a:gd name="T58" fmla="*/ 72 w 120"/>
                <a:gd name="T59" fmla="*/ 72 h 138"/>
                <a:gd name="T60" fmla="*/ 78 w 120"/>
                <a:gd name="T61" fmla="*/ 78 h 138"/>
                <a:gd name="T62" fmla="*/ 78 w 120"/>
                <a:gd name="T63" fmla="*/ 72 h 138"/>
                <a:gd name="T64" fmla="*/ 84 w 120"/>
                <a:gd name="T65" fmla="*/ 78 h 138"/>
                <a:gd name="T66" fmla="*/ 84 w 120"/>
                <a:gd name="T67" fmla="*/ 84 h 138"/>
                <a:gd name="T68" fmla="*/ 90 w 120"/>
                <a:gd name="T69" fmla="*/ 90 h 138"/>
                <a:gd name="T70" fmla="*/ 90 w 120"/>
                <a:gd name="T71" fmla="*/ 84 h 138"/>
                <a:gd name="T72" fmla="*/ 90 w 120"/>
                <a:gd name="T73" fmla="*/ 78 h 138"/>
                <a:gd name="T74" fmla="*/ 96 w 120"/>
                <a:gd name="T75" fmla="*/ 84 h 138"/>
                <a:gd name="T76" fmla="*/ 96 w 120"/>
                <a:gd name="T77" fmla="*/ 90 h 138"/>
                <a:gd name="T78" fmla="*/ 96 w 120"/>
                <a:gd name="T79" fmla="*/ 96 h 138"/>
                <a:gd name="T80" fmla="*/ 96 w 120"/>
                <a:gd name="T81" fmla="*/ 102 h 138"/>
                <a:gd name="T82" fmla="*/ 102 w 120"/>
                <a:gd name="T83" fmla="*/ 108 h 138"/>
                <a:gd name="T84" fmla="*/ 108 w 120"/>
                <a:gd name="T85" fmla="*/ 114 h 138"/>
                <a:gd name="T86" fmla="*/ 114 w 120"/>
                <a:gd name="T87" fmla="*/ 120 h 138"/>
                <a:gd name="T88" fmla="*/ 114 w 120"/>
                <a:gd name="T89" fmla="*/ 126 h 138"/>
                <a:gd name="T90" fmla="*/ 120 w 120"/>
                <a:gd name="T91" fmla="*/ 126 h 138"/>
                <a:gd name="T92" fmla="*/ 120 w 120"/>
                <a:gd name="T93" fmla="*/ 132 h 138"/>
                <a:gd name="T94" fmla="*/ 120 w 120"/>
                <a:gd name="T9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38">
                  <a:moveTo>
                    <a:pt x="120" y="138"/>
                  </a:moveTo>
                  <a:lnTo>
                    <a:pt x="30" y="114"/>
                  </a:lnTo>
                  <a:lnTo>
                    <a:pt x="24" y="102"/>
                  </a:lnTo>
                  <a:lnTo>
                    <a:pt x="12" y="72"/>
                  </a:lnTo>
                  <a:lnTo>
                    <a:pt x="0" y="54"/>
                  </a:lnTo>
                  <a:lnTo>
                    <a:pt x="6" y="24"/>
                  </a:lnTo>
                  <a:lnTo>
                    <a:pt x="12" y="18"/>
                  </a:lnTo>
                  <a:lnTo>
                    <a:pt x="12" y="24"/>
                  </a:lnTo>
                  <a:lnTo>
                    <a:pt x="18" y="24"/>
                  </a:lnTo>
                  <a:lnTo>
                    <a:pt x="24" y="6"/>
                  </a:lnTo>
                  <a:lnTo>
                    <a:pt x="24" y="0"/>
                  </a:lnTo>
                  <a:lnTo>
                    <a:pt x="30" y="0"/>
                  </a:lnTo>
                  <a:lnTo>
                    <a:pt x="36" y="0"/>
                  </a:lnTo>
                  <a:lnTo>
                    <a:pt x="36" y="6"/>
                  </a:lnTo>
                  <a:lnTo>
                    <a:pt x="42" y="12"/>
                  </a:lnTo>
                  <a:lnTo>
                    <a:pt x="42" y="18"/>
                  </a:lnTo>
                  <a:lnTo>
                    <a:pt x="48" y="18"/>
                  </a:lnTo>
                  <a:lnTo>
                    <a:pt x="48" y="24"/>
                  </a:lnTo>
                  <a:lnTo>
                    <a:pt x="48" y="30"/>
                  </a:lnTo>
                  <a:lnTo>
                    <a:pt x="54" y="30"/>
                  </a:lnTo>
                  <a:lnTo>
                    <a:pt x="54" y="36"/>
                  </a:lnTo>
                  <a:lnTo>
                    <a:pt x="54" y="42"/>
                  </a:lnTo>
                  <a:lnTo>
                    <a:pt x="54" y="48"/>
                  </a:lnTo>
                  <a:lnTo>
                    <a:pt x="60" y="48"/>
                  </a:lnTo>
                  <a:lnTo>
                    <a:pt x="60" y="54"/>
                  </a:lnTo>
                  <a:lnTo>
                    <a:pt x="66" y="66"/>
                  </a:lnTo>
                  <a:lnTo>
                    <a:pt x="66" y="72"/>
                  </a:lnTo>
                  <a:lnTo>
                    <a:pt x="72" y="72"/>
                  </a:lnTo>
                  <a:lnTo>
                    <a:pt x="72" y="78"/>
                  </a:lnTo>
                  <a:lnTo>
                    <a:pt x="72" y="72"/>
                  </a:lnTo>
                  <a:lnTo>
                    <a:pt x="78" y="78"/>
                  </a:lnTo>
                  <a:lnTo>
                    <a:pt x="78" y="72"/>
                  </a:lnTo>
                  <a:lnTo>
                    <a:pt x="84" y="78"/>
                  </a:lnTo>
                  <a:lnTo>
                    <a:pt x="84" y="84"/>
                  </a:lnTo>
                  <a:lnTo>
                    <a:pt x="90" y="90"/>
                  </a:lnTo>
                  <a:lnTo>
                    <a:pt x="90" y="84"/>
                  </a:lnTo>
                  <a:lnTo>
                    <a:pt x="90" y="78"/>
                  </a:lnTo>
                  <a:lnTo>
                    <a:pt x="96" y="84"/>
                  </a:lnTo>
                  <a:lnTo>
                    <a:pt x="96" y="90"/>
                  </a:lnTo>
                  <a:lnTo>
                    <a:pt x="96" y="96"/>
                  </a:lnTo>
                  <a:lnTo>
                    <a:pt x="96" y="102"/>
                  </a:lnTo>
                  <a:lnTo>
                    <a:pt x="102" y="108"/>
                  </a:lnTo>
                  <a:lnTo>
                    <a:pt x="108" y="114"/>
                  </a:lnTo>
                  <a:lnTo>
                    <a:pt x="114" y="120"/>
                  </a:lnTo>
                  <a:lnTo>
                    <a:pt x="114" y="126"/>
                  </a:lnTo>
                  <a:lnTo>
                    <a:pt x="120" y="126"/>
                  </a:lnTo>
                  <a:lnTo>
                    <a:pt x="120" y="132"/>
                  </a:lnTo>
                  <a:lnTo>
                    <a:pt x="120" y="13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33" name="Freeform 1761"/>
            <p:cNvSpPr>
              <a:spLocks noEditPoints="1"/>
            </p:cNvSpPr>
            <p:nvPr/>
          </p:nvSpPr>
          <p:spPr bwMode="auto">
            <a:xfrm>
              <a:off x="4272" y="2028"/>
              <a:ext cx="36" cy="36"/>
            </a:xfrm>
            <a:custGeom>
              <a:avLst/>
              <a:gdLst>
                <a:gd name="T0" fmla="*/ 36 w 36"/>
                <a:gd name="T1" fmla="*/ 30 h 36"/>
                <a:gd name="T2" fmla="*/ 0 w 36"/>
                <a:gd name="T3" fmla="*/ 36 h 36"/>
                <a:gd name="T4" fmla="*/ 6 w 36"/>
                <a:gd name="T5" fmla="*/ 18 h 36"/>
                <a:gd name="T6" fmla="*/ 0 w 36"/>
                <a:gd name="T7" fmla="*/ 0 h 36"/>
                <a:gd name="T8" fmla="*/ 6 w 36"/>
                <a:gd name="T9" fmla="*/ 6 h 36"/>
                <a:gd name="T10" fmla="*/ 6 w 36"/>
                <a:gd name="T11" fmla="*/ 0 h 36"/>
                <a:gd name="T12" fmla="*/ 12 w 36"/>
                <a:gd name="T13" fmla="*/ 6 h 36"/>
                <a:gd name="T14" fmla="*/ 18 w 36"/>
                <a:gd name="T15" fmla="*/ 0 h 36"/>
                <a:gd name="T16" fmla="*/ 18 w 36"/>
                <a:gd name="T17" fmla="*/ 18 h 36"/>
                <a:gd name="T18" fmla="*/ 24 w 36"/>
                <a:gd name="T19" fmla="*/ 18 h 36"/>
                <a:gd name="T20" fmla="*/ 18 w 36"/>
                <a:gd name="T21" fmla="*/ 24 h 36"/>
                <a:gd name="T22" fmla="*/ 24 w 36"/>
                <a:gd name="T23" fmla="*/ 24 h 36"/>
                <a:gd name="T24" fmla="*/ 30 w 36"/>
                <a:gd name="T25" fmla="*/ 24 h 36"/>
                <a:gd name="T26" fmla="*/ 30 w 36"/>
                <a:gd name="T27" fmla="*/ 30 h 36"/>
                <a:gd name="T28" fmla="*/ 36 w 36"/>
                <a:gd name="T29" fmla="*/ 30 h 36"/>
                <a:gd name="T30" fmla="*/ 18 w 36"/>
                <a:gd name="T31" fmla="*/ 18 h 36"/>
                <a:gd name="T32" fmla="*/ 12 w 36"/>
                <a:gd name="T33" fmla="*/ 18 h 36"/>
                <a:gd name="T34" fmla="*/ 12 w 36"/>
                <a:gd name="T35" fmla="*/ 24 h 36"/>
                <a:gd name="T36" fmla="*/ 18 w 36"/>
                <a:gd name="T3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6">
                  <a:moveTo>
                    <a:pt x="36" y="30"/>
                  </a:moveTo>
                  <a:lnTo>
                    <a:pt x="0" y="36"/>
                  </a:lnTo>
                  <a:lnTo>
                    <a:pt x="6" y="18"/>
                  </a:lnTo>
                  <a:lnTo>
                    <a:pt x="0" y="0"/>
                  </a:lnTo>
                  <a:lnTo>
                    <a:pt x="6" y="6"/>
                  </a:lnTo>
                  <a:lnTo>
                    <a:pt x="6" y="0"/>
                  </a:lnTo>
                  <a:lnTo>
                    <a:pt x="12" y="6"/>
                  </a:lnTo>
                  <a:lnTo>
                    <a:pt x="18" y="0"/>
                  </a:lnTo>
                  <a:lnTo>
                    <a:pt x="18" y="18"/>
                  </a:lnTo>
                  <a:lnTo>
                    <a:pt x="24" y="18"/>
                  </a:lnTo>
                  <a:lnTo>
                    <a:pt x="18" y="24"/>
                  </a:lnTo>
                  <a:lnTo>
                    <a:pt x="24" y="24"/>
                  </a:lnTo>
                  <a:lnTo>
                    <a:pt x="30" y="24"/>
                  </a:lnTo>
                  <a:lnTo>
                    <a:pt x="30" y="30"/>
                  </a:lnTo>
                  <a:lnTo>
                    <a:pt x="36" y="30"/>
                  </a:lnTo>
                  <a:close/>
                  <a:moveTo>
                    <a:pt x="18" y="18"/>
                  </a:moveTo>
                  <a:lnTo>
                    <a:pt x="12" y="18"/>
                  </a:lnTo>
                  <a:lnTo>
                    <a:pt x="12" y="24"/>
                  </a:lnTo>
                  <a:lnTo>
                    <a:pt x="1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34" name="Freeform 1762"/>
            <p:cNvSpPr>
              <a:spLocks/>
            </p:cNvSpPr>
            <p:nvPr/>
          </p:nvSpPr>
          <p:spPr bwMode="auto">
            <a:xfrm>
              <a:off x="4194" y="2040"/>
              <a:ext cx="54" cy="42"/>
            </a:xfrm>
            <a:custGeom>
              <a:avLst/>
              <a:gdLst>
                <a:gd name="T0" fmla="*/ 54 w 54"/>
                <a:gd name="T1" fmla="*/ 30 h 42"/>
                <a:gd name="T2" fmla="*/ 36 w 54"/>
                <a:gd name="T3" fmla="*/ 36 h 42"/>
                <a:gd name="T4" fmla="*/ 24 w 54"/>
                <a:gd name="T5" fmla="*/ 36 h 42"/>
                <a:gd name="T6" fmla="*/ 0 w 54"/>
                <a:gd name="T7" fmla="*/ 42 h 42"/>
                <a:gd name="T8" fmla="*/ 0 w 54"/>
                <a:gd name="T9" fmla="*/ 36 h 42"/>
                <a:gd name="T10" fmla="*/ 6 w 54"/>
                <a:gd name="T11" fmla="*/ 36 h 42"/>
                <a:gd name="T12" fmla="*/ 6 w 54"/>
                <a:gd name="T13" fmla="*/ 24 h 42"/>
                <a:gd name="T14" fmla="*/ 12 w 54"/>
                <a:gd name="T15" fmla="*/ 30 h 42"/>
                <a:gd name="T16" fmla="*/ 18 w 54"/>
                <a:gd name="T17" fmla="*/ 30 h 42"/>
                <a:gd name="T18" fmla="*/ 12 w 54"/>
                <a:gd name="T19" fmla="*/ 30 h 42"/>
                <a:gd name="T20" fmla="*/ 6 w 54"/>
                <a:gd name="T21" fmla="*/ 24 h 42"/>
                <a:gd name="T22" fmla="*/ 12 w 54"/>
                <a:gd name="T23" fmla="*/ 0 h 42"/>
                <a:gd name="T24" fmla="*/ 18 w 54"/>
                <a:gd name="T25" fmla="*/ 6 h 42"/>
                <a:gd name="T26" fmla="*/ 24 w 54"/>
                <a:gd name="T27" fmla="*/ 6 h 42"/>
                <a:gd name="T28" fmla="*/ 30 w 54"/>
                <a:gd name="T29" fmla="*/ 6 h 42"/>
                <a:gd name="T30" fmla="*/ 30 w 54"/>
                <a:gd name="T31" fmla="*/ 0 h 42"/>
                <a:gd name="T32" fmla="*/ 30 w 54"/>
                <a:gd name="T33" fmla="*/ 6 h 42"/>
                <a:gd name="T34" fmla="*/ 36 w 54"/>
                <a:gd name="T35" fmla="*/ 6 h 42"/>
                <a:gd name="T36" fmla="*/ 42 w 54"/>
                <a:gd name="T37" fmla="*/ 6 h 42"/>
                <a:gd name="T38" fmla="*/ 48 w 54"/>
                <a:gd name="T39" fmla="*/ 6 h 42"/>
                <a:gd name="T40" fmla="*/ 54 w 54"/>
                <a:gd name="T41" fmla="*/ 6 h 42"/>
                <a:gd name="T42" fmla="*/ 54 w 54"/>
                <a:gd name="T4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42">
                  <a:moveTo>
                    <a:pt x="54" y="30"/>
                  </a:moveTo>
                  <a:lnTo>
                    <a:pt x="36" y="36"/>
                  </a:lnTo>
                  <a:lnTo>
                    <a:pt x="24" y="36"/>
                  </a:lnTo>
                  <a:lnTo>
                    <a:pt x="0" y="42"/>
                  </a:lnTo>
                  <a:lnTo>
                    <a:pt x="0" y="36"/>
                  </a:lnTo>
                  <a:lnTo>
                    <a:pt x="6" y="36"/>
                  </a:lnTo>
                  <a:lnTo>
                    <a:pt x="6" y="24"/>
                  </a:lnTo>
                  <a:lnTo>
                    <a:pt x="12" y="30"/>
                  </a:lnTo>
                  <a:lnTo>
                    <a:pt x="18" y="30"/>
                  </a:lnTo>
                  <a:lnTo>
                    <a:pt x="12" y="30"/>
                  </a:lnTo>
                  <a:lnTo>
                    <a:pt x="6" y="24"/>
                  </a:lnTo>
                  <a:lnTo>
                    <a:pt x="12" y="0"/>
                  </a:lnTo>
                  <a:lnTo>
                    <a:pt x="18" y="6"/>
                  </a:lnTo>
                  <a:lnTo>
                    <a:pt x="24" y="6"/>
                  </a:lnTo>
                  <a:lnTo>
                    <a:pt x="30" y="6"/>
                  </a:lnTo>
                  <a:lnTo>
                    <a:pt x="30" y="0"/>
                  </a:lnTo>
                  <a:lnTo>
                    <a:pt x="30" y="6"/>
                  </a:lnTo>
                  <a:lnTo>
                    <a:pt x="36" y="6"/>
                  </a:lnTo>
                  <a:lnTo>
                    <a:pt x="42" y="6"/>
                  </a:lnTo>
                  <a:lnTo>
                    <a:pt x="48" y="6"/>
                  </a:lnTo>
                  <a:lnTo>
                    <a:pt x="54" y="6"/>
                  </a:lnTo>
                  <a:lnTo>
                    <a:pt x="5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35" name="Freeform 1763"/>
            <p:cNvSpPr>
              <a:spLocks/>
            </p:cNvSpPr>
            <p:nvPr/>
          </p:nvSpPr>
          <p:spPr bwMode="auto">
            <a:xfrm>
              <a:off x="3810" y="2100"/>
              <a:ext cx="66" cy="36"/>
            </a:xfrm>
            <a:custGeom>
              <a:avLst/>
              <a:gdLst>
                <a:gd name="T0" fmla="*/ 0 w 66"/>
                <a:gd name="T1" fmla="*/ 36 h 36"/>
                <a:gd name="T2" fmla="*/ 12 w 66"/>
                <a:gd name="T3" fmla="*/ 30 h 36"/>
                <a:gd name="T4" fmla="*/ 12 w 66"/>
                <a:gd name="T5" fmla="*/ 24 h 36"/>
                <a:gd name="T6" fmla="*/ 18 w 66"/>
                <a:gd name="T7" fmla="*/ 24 h 36"/>
                <a:gd name="T8" fmla="*/ 24 w 66"/>
                <a:gd name="T9" fmla="*/ 18 h 36"/>
                <a:gd name="T10" fmla="*/ 36 w 66"/>
                <a:gd name="T11" fmla="*/ 18 h 36"/>
                <a:gd name="T12" fmla="*/ 42 w 66"/>
                <a:gd name="T13" fmla="*/ 18 h 36"/>
                <a:gd name="T14" fmla="*/ 42 w 66"/>
                <a:gd name="T15" fmla="*/ 12 h 36"/>
                <a:gd name="T16" fmla="*/ 42 w 66"/>
                <a:gd name="T17" fmla="*/ 6 h 36"/>
                <a:gd name="T18" fmla="*/ 42 w 66"/>
                <a:gd name="T19" fmla="*/ 0 h 36"/>
                <a:gd name="T20" fmla="*/ 54 w 66"/>
                <a:gd name="T21" fmla="*/ 0 h 36"/>
                <a:gd name="T22" fmla="*/ 60 w 66"/>
                <a:gd name="T23" fmla="*/ 0 h 36"/>
                <a:gd name="T24" fmla="*/ 66 w 66"/>
                <a:gd name="T25" fmla="*/ 6 h 36"/>
                <a:gd name="T26" fmla="*/ 66 w 66"/>
                <a:gd name="T27" fmla="*/ 12 h 36"/>
                <a:gd name="T28" fmla="*/ 54 w 66"/>
                <a:gd name="T29" fmla="*/ 18 h 36"/>
                <a:gd name="T30" fmla="*/ 54 w 66"/>
                <a:gd name="T31" fmla="*/ 30 h 36"/>
                <a:gd name="T32" fmla="*/ 36 w 66"/>
                <a:gd name="T33" fmla="*/ 30 h 36"/>
                <a:gd name="T34" fmla="*/ 30 w 66"/>
                <a:gd name="T35" fmla="*/ 30 h 36"/>
                <a:gd name="T36" fmla="*/ 18 w 66"/>
                <a:gd name="T37" fmla="*/ 36 h 36"/>
                <a:gd name="T38" fmla="*/ 0 w 66"/>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36">
                  <a:moveTo>
                    <a:pt x="0" y="36"/>
                  </a:moveTo>
                  <a:lnTo>
                    <a:pt x="12" y="30"/>
                  </a:lnTo>
                  <a:lnTo>
                    <a:pt x="12" y="24"/>
                  </a:lnTo>
                  <a:lnTo>
                    <a:pt x="18" y="24"/>
                  </a:lnTo>
                  <a:lnTo>
                    <a:pt x="24" y="18"/>
                  </a:lnTo>
                  <a:lnTo>
                    <a:pt x="36" y="18"/>
                  </a:lnTo>
                  <a:lnTo>
                    <a:pt x="42" y="18"/>
                  </a:lnTo>
                  <a:lnTo>
                    <a:pt x="42" y="12"/>
                  </a:lnTo>
                  <a:lnTo>
                    <a:pt x="42" y="6"/>
                  </a:lnTo>
                  <a:lnTo>
                    <a:pt x="42" y="0"/>
                  </a:lnTo>
                  <a:lnTo>
                    <a:pt x="54" y="0"/>
                  </a:lnTo>
                  <a:lnTo>
                    <a:pt x="60" y="0"/>
                  </a:lnTo>
                  <a:lnTo>
                    <a:pt x="66" y="6"/>
                  </a:lnTo>
                  <a:lnTo>
                    <a:pt x="66" y="12"/>
                  </a:lnTo>
                  <a:lnTo>
                    <a:pt x="54" y="18"/>
                  </a:lnTo>
                  <a:lnTo>
                    <a:pt x="54" y="30"/>
                  </a:lnTo>
                  <a:lnTo>
                    <a:pt x="36" y="30"/>
                  </a:lnTo>
                  <a:lnTo>
                    <a:pt x="30" y="30"/>
                  </a:lnTo>
                  <a:lnTo>
                    <a:pt x="18"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36" name="Freeform 1764"/>
            <p:cNvSpPr>
              <a:spLocks/>
            </p:cNvSpPr>
            <p:nvPr/>
          </p:nvSpPr>
          <p:spPr bwMode="auto">
            <a:xfrm>
              <a:off x="3564" y="2130"/>
              <a:ext cx="30" cy="30"/>
            </a:xfrm>
            <a:custGeom>
              <a:avLst/>
              <a:gdLst>
                <a:gd name="T0" fmla="*/ 30 w 30"/>
                <a:gd name="T1" fmla="*/ 24 h 30"/>
                <a:gd name="T2" fmla="*/ 24 w 30"/>
                <a:gd name="T3" fmla="*/ 24 h 30"/>
                <a:gd name="T4" fmla="*/ 0 w 30"/>
                <a:gd name="T5" fmla="*/ 30 h 30"/>
                <a:gd name="T6" fmla="*/ 0 w 30"/>
                <a:gd name="T7" fmla="*/ 18 h 30"/>
                <a:gd name="T8" fmla="*/ 0 w 30"/>
                <a:gd name="T9" fmla="*/ 12 h 30"/>
                <a:gd name="T10" fmla="*/ 6 w 30"/>
                <a:gd name="T11" fmla="*/ 6 h 30"/>
                <a:gd name="T12" fmla="*/ 12 w 30"/>
                <a:gd name="T13" fmla="*/ 0 h 30"/>
                <a:gd name="T14" fmla="*/ 12 w 30"/>
                <a:gd name="T15" fmla="*/ 6 h 30"/>
                <a:gd name="T16" fmla="*/ 30 w 30"/>
                <a:gd name="T17" fmla="*/ 12 h 30"/>
                <a:gd name="T18" fmla="*/ 30 w 30"/>
                <a:gd name="T19" fmla="*/ 18 h 30"/>
                <a:gd name="T20" fmla="*/ 30 w 30"/>
                <a:gd name="T2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30" y="24"/>
                  </a:moveTo>
                  <a:lnTo>
                    <a:pt x="24" y="24"/>
                  </a:lnTo>
                  <a:lnTo>
                    <a:pt x="0" y="30"/>
                  </a:lnTo>
                  <a:lnTo>
                    <a:pt x="0" y="18"/>
                  </a:lnTo>
                  <a:lnTo>
                    <a:pt x="0" y="12"/>
                  </a:lnTo>
                  <a:lnTo>
                    <a:pt x="6" y="6"/>
                  </a:lnTo>
                  <a:lnTo>
                    <a:pt x="12" y="0"/>
                  </a:lnTo>
                  <a:lnTo>
                    <a:pt x="12" y="6"/>
                  </a:lnTo>
                  <a:lnTo>
                    <a:pt x="30" y="12"/>
                  </a:lnTo>
                  <a:lnTo>
                    <a:pt x="30"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37" name="Freeform 1765"/>
            <p:cNvSpPr>
              <a:spLocks/>
            </p:cNvSpPr>
            <p:nvPr/>
          </p:nvSpPr>
          <p:spPr bwMode="auto">
            <a:xfrm>
              <a:off x="3864" y="2094"/>
              <a:ext cx="54" cy="36"/>
            </a:xfrm>
            <a:custGeom>
              <a:avLst/>
              <a:gdLst>
                <a:gd name="T0" fmla="*/ 12 w 54"/>
                <a:gd name="T1" fmla="*/ 12 h 36"/>
                <a:gd name="T2" fmla="*/ 18 w 54"/>
                <a:gd name="T3" fmla="*/ 6 h 36"/>
                <a:gd name="T4" fmla="*/ 24 w 54"/>
                <a:gd name="T5" fmla="*/ 0 h 36"/>
                <a:gd name="T6" fmla="*/ 42 w 54"/>
                <a:gd name="T7" fmla="*/ 0 h 36"/>
                <a:gd name="T8" fmla="*/ 48 w 54"/>
                <a:gd name="T9" fmla="*/ 18 h 36"/>
                <a:gd name="T10" fmla="*/ 54 w 54"/>
                <a:gd name="T11" fmla="*/ 30 h 36"/>
                <a:gd name="T12" fmla="*/ 30 w 54"/>
                <a:gd name="T13" fmla="*/ 30 h 36"/>
                <a:gd name="T14" fmla="*/ 12 w 54"/>
                <a:gd name="T15" fmla="*/ 36 h 36"/>
                <a:gd name="T16" fmla="*/ 0 w 54"/>
                <a:gd name="T17" fmla="*/ 36 h 36"/>
                <a:gd name="T18" fmla="*/ 0 w 54"/>
                <a:gd name="T19" fmla="*/ 24 h 36"/>
                <a:gd name="T20" fmla="*/ 12 w 54"/>
                <a:gd name="T21" fmla="*/ 18 h 36"/>
                <a:gd name="T22" fmla="*/ 12 w 54"/>
                <a:gd name="T2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6">
                  <a:moveTo>
                    <a:pt x="12" y="12"/>
                  </a:moveTo>
                  <a:lnTo>
                    <a:pt x="18" y="6"/>
                  </a:lnTo>
                  <a:lnTo>
                    <a:pt x="24" y="0"/>
                  </a:lnTo>
                  <a:lnTo>
                    <a:pt x="42" y="0"/>
                  </a:lnTo>
                  <a:lnTo>
                    <a:pt x="48" y="18"/>
                  </a:lnTo>
                  <a:lnTo>
                    <a:pt x="54" y="30"/>
                  </a:lnTo>
                  <a:lnTo>
                    <a:pt x="30" y="30"/>
                  </a:lnTo>
                  <a:lnTo>
                    <a:pt x="12" y="36"/>
                  </a:lnTo>
                  <a:lnTo>
                    <a:pt x="0" y="36"/>
                  </a:lnTo>
                  <a:lnTo>
                    <a:pt x="0" y="24"/>
                  </a:lnTo>
                  <a:lnTo>
                    <a:pt x="12" y="18"/>
                  </a:lnTo>
                  <a:lnTo>
                    <a:pt x="1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38" name="Freeform 1766"/>
            <p:cNvSpPr>
              <a:spLocks/>
            </p:cNvSpPr>
            <p:nvPr/>
          </p:nvSpPr>
          <p:spPr bwMode="auto">
            <a:xfrm>
              <a:off x="3678" y="2124"/>
              <a:ext cx="24" cy="24"/>
            </a:xfrm>
            <a:custGeom>
              <a:avLst/>
              <a:gdLst>
                <a:gd name="T0" fmla="*/ 24 w 24"/>
                <a:gd name="T1" fmla="*/ 24 h 24"/>
                <a:gd name="T2" fmla="*/ 6 w 24"/>
                <a:gd name="T3" fmla="*/ 24 h 24"/>
                <a:gd name="T4" fmla="*/ 0 w 24"/>
                <a:gd name="T5" fmla="*/ 24 h 24"/>
                <a:gd name="T6" fmla="*/ 6 w 24"/>
                <a:gd name="T7" fmla="*/ 12 h 24"/>
                <a:gd name="T8" fmla="*/ 6 w 24"/>
                <a:gd name="T9" fmla="*/ 0 h 24"/>
                <a:gd name="T10" fmla="*/ 12 w 24"/>
                <a:gd name="T11" fmla="*/ 0 h 24"/>
                <a:gd name="T12" fmla="*/ 18 w 24"/>
                <a:gd name="T13" fmla="*/ 0 h 24"/>
                <a:gd name="T14" fmla="*/ 24 w 24"/>
                <a:gd name="T15" fmla="*/ 6 h 24"/>
                <a:gd name="T16" fmla="*/ 24 w 24"/>
                <a:gd name="T17" fmla="*/ 12 h 24"/>
                <a:gd name="T18" fmla="*/ 24 w 24"/>
                <a:gd name="T19" fmla="*/ 18 h 24"/>
                <a:gd name="T20" fmla="*/ 24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4" y="24"/>
                  </a:moveTo>
                  <a:lnTo>
                    <a:pt x="6" y="24"/>
                  </a:lnTo>
                  <a:lnTo>
                    <a:pt x="0" y="24"/>
                  </a:lnTo>
                  <a:lnTo>
                    <a:pt x="6" y="12"/>
                  </a:lnTo>
                  <a:lnTo>
                    <a:pt x="6" y="0"/>
                  </a:lnTo>
                  <a:lnTo>
                    <a:pt x="12" y="0"/>
                  </a:lnTo>
                  <a:lnTo>
                    <a:pt x="18" y="0"/>
                  </a:lnTo>
                  <a:lnTo>
                    <a:pt x="24" y="6"/>
                  </a:lnTo>
                  <a:lnTo>
                    <a:pt x="24" y="12"/>
                  </a:lnTo>
                  <a:lnTo>
                    <a:pt x="24" y="18"/>
                  </a:lnTo>
                  <a:lnTo>
                    <a:pt x="2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39" name="Freeform 1767"/>
            <p:cNvSpPr>
              <a:spLocks/>
            </p:cNvSpPr>
            <p:nvPr/>
          </p:nvSpPr>
          <p:spPr bwMode="auto">
            <a:xfrm>
              <a:off x="3174" y="2160"/>
              <a:ext cx="48" cy="42"/>
            </a:xfrm>
            <a:custGeom>
              <a:avLst/>
              <a:gdLst>
                <a:gd name="T0" fmla="*/ 0 w 48"/>
                <a:gd name="T1" fmla="*/ 42 h 42"/>
                <a:gd name="T2" fmla="*/ 0 w 48"/>
                <a:gd name="T3" fmla="*/ 12 h 42"/>
                <a:gd name="T4" fmla="*/ 6 w 48"/>
                <a:gd name="T5" fmla="*/ 12 h 42"/>
                <a:gd name="T6" fmla="*/ 0 w 48"/>
                <a:gd name="T7" fmla="*/ 0 h 42"/>
                <a:gd name="T8" fmla="*/ 36 w 48"/>
                <a:gd name="T9" fmla="*/ 0 h 42"/>
                <a:gd name="T10" fmla="*/ 36 w 48"/>
                <a:gd name="T11" fmla="*/ 6 h 42"/>
                <a:gd name="T12" fmla="*/ 48 w 48"/>
                <a:gd name="T13" fmla="*/ 6 h 42"/>
                <a:gd name="T14" fmla="*/ 48 w 48"/>
                <a:gd name="T15" fmla="*/ 42 h 42"/>
                <a:gd name="T16" fmla="*/ 24 w 48"/>
                <a:gd name="T17" fmla="*/ 42 h 42"/>
                <a:gd name="T18" fmla="*/ 0 w 48"/>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2">
                  <a:moveTo>
                    <a:pt x="0" y="42"/>
                  </a:moveTo>
                  <a:lnTo>
                    <a:pt x="0" y="12"/>
                  </a:lnTo>
                  <a:lnTo>
                    <a:pt x="6" y="12"/>
                  </a:lnTo>
                  <a:lnTo>
                    <a:pt x="0" y="0"/>
                  </a:lnTo>
                  <a:lnTo>
                    <a:pt x="36" y="0"/>
                  </a:lnTo>
                  <a:lnTo>
                    <a:pt x="36" y="6"/>
                  </a:lnTo>
                  <a:lnTo>
                    <a:pt x="48" y="6"/>
                  </a:lnTo>
                  <a:lnTo>
                    <a:pt x="48" y="42"/>
                  </a:lnTo>
                  <a:lnTo>
                    <a:pt x="24"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40" name="Freeform 1768"/>
            <p:cNvSpPr>
              <a:spLocks/>
            </p:cNvSpPr>
            <p:nvPr/>
          </p:nvSpPr>
          <p:spPr bwMode="auto">
            <a:xfrm>
              <a:off x="4050" y="2070"/>
              <a:ext cx="42" cy="36"/>
            </a:xfrm>
            <a:custGeom>
              <a:avLst/>
              <a:gdLst>
                <a:gd name="T0" fmla="*/ 12 w 42"/>
                <a:gd name="T1" fmla="*/ 30 h 36"/>
                <a:gd name="T2" fmla="*/ 0 w 42"/>
                <a:gd name="T3" fmla="*/ 36 h 36"/>
                <a:gd name="T4" fmla="*/ 0 w 42"/>
                <a:gd name="T5" fmla="*/ 30 h 36"/>
                <a:gd name="T6" fmla="*/ 0 w 42"/>
                <a:gd name="T7" fmla="*/ 24 h 36"/>
                <a:gd name="T8" fmla="*/ 6 w 42"/>
                <a:gd name="T9" fmla="*/ 24 h 36"/>
                <a:gd name="T10" fmla="*/ 12 w 42"/>
                <a:gd name="T11" fmla="*/ 18 h 36"/>
                <a:gd name="T12" fmla="*/ 12 w 42"/>
                <a:gd name="T13" fmla="*/ 12 h 36"/>
                <a:gd name="T14" fmla="*/ 12 w 42"/>
                <a:gd name="T15" fmla="*/ 6 h 36"/>
                <a:gd name="T16" fmla="*/ 18 w 42"/>
                <a:gd name="T17" fmla="*/ 6 h 36"/>
                <a:gd name="T18" fmla="*/ 24 w 42"/>
                <a:gd name="T19" fmla="*/ 0 h 36"/>
                <a:gd name="T20" fmla="*/ 30 w 42"/>
                <a:gd name="T21" fmla="*/ 0 h 36"/>
                <a:gd name="T22" fmla="*/ 36 w 42"/>
                <a:gd name="T23" fmla="*/ 0 h 36"/>
                <a:gd name="T24" fmla="*/ 42 w 42"/>
                <a:gd name="T25" fmla="*/ 6 h 36"/>
                <a:gd name="T26" fmla="*/ 36 w 42"/>
                <a:gd name="T27" fmla="*/ 6 h 36"/>
                <a:gd name="T28" fmla="*/ 36 w 42"/>
                <a:gd name="T29" fmla="*/ 12 h 36"/>
                <a:gd name="T30" fmla="*/ 42 w 42"/>
                <a:gd name="T31" fmla="*/ 12 h 36"/>
                <a:gd name="T32" fmla="*/ 42 w 42"/>
                <a:gd name="T33" fmla="*/ 18 h 36"/>
                <a:gd name="T34" fmla="*/ 42 w 42"/>
                <a:gd name="T35" fmla="*/ 24 h 36"/>
                <a:gd name="T36" fmla="*/ 42 w 42"/>
                <a:gd name="T37" fmla="*/ 30 h 36"/>
                <a:gd name="T38" fmla="*/ 12 w 42"/>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12" y="30"/>
                  </a:moveTo>
                  <a:lnTo>
                    <a:pt x="0" y="36"/>
                  </a:lnTo>
                  <a:lnTo>
                    <a:pt x="0" y="30"/>
                  </a:lnTo>
                  <a:lnTo>
                    <a:pt x="0" y="24"/>
                  </a:lnTo>
                  <a:lnTo>
                    <a:pt x="6" y="24"/>
                  </a:lnTo>
                  <a:lnTo>
                    <a:pt x="12" y="18"/>
                  </a:lnTo>
                  <a:lnTo>
                    <a:pt x="12" y="12"/>
                  </a:lnTo>
                  <a:lnTo>
                    <a:pt x="12" y="6"/>
                  </a:lnTo>
                  <a:lnTo>
                    <a:pt x="18" y="6"/>
                  </a:lnTo>
                  <a:lnTo>
                    <a:pt x="24" y="0"/>
                  </a:lnTo>
                  <a:lnTo>
                    <a:pt x="30" y="0"/>
                  </a:lnTo>
                  <a:lnTo>
                    <a:pt x="36" y="0"/>
                  </a:lnTo>
                  <a:lnTo>
                    <a:pt x="42" y="6"/>
                  </a:lnTo>
                  <a:lnTo>
                    <a:pt x="36" y="6"/>
                  </a:lnTo>
                  <a:lnTo>
                    <a:pt x="36" y="12"/>
                  </a:lnTo>
                  <a:lnTo>
                    <a:pt x="42" y="12"/>
                  </a:lnTo>
                  <a:lnTo>
                    <a:pt x="42" y="18"/>
                  </a:lnTo>
                  <a:lnTo>
                    <a:pt x="42" y="24"/>
                  </a:lnTo>
                  <a:lnTo>
                    <a:pt x="42" y="30"/>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41" name="Freeform 1769"/>
            <p:cNvSpPr>
              <a:spLocks/>
            </p:cNvSpPr>
            <p:nvPr/>
          </p:nvSpPr>
          <p:spPr bwMode="auto">
            <a:xfrm>
              <a:off x="3312" y="2154"/>
              <a:ext cx="48" cy="54"/>
            </a:xfrm>
            <a:custGeom>
              <a:avLst/>
              <a:gdLst>
                <a:gd name="T0" fmla="*/ 0 w 48"/>
                <a:gd name="T1" fmla="*/ 24 h 54"/>
                <a:gd name="T2" fmla="*/ 18 w 48"/>
                <a:gd name="T3" fmla="*/ 24 h 54"/>
                <a:gd name="T4" fmla="*/ 18 w 48"/>
                <a:gd name="T5" fmla="*/ 12 h 54"/>
                <a:gd name="T6" fmla="*/ 18 w 48"/>
                <a:gd name="T7" fmla="*/ 0 h 54"/>
                <a:gd name="T8" fmla="*/ 30 w 48"/>
                <a:gd name="T9" fmla="*/ 0 h 54"/>
                <a:gd name="T10" fmla="*/ 36 w 48"/>
                <a:gd name="T11" fmla="*/ 0 h 54"/>
                <a:gd name="T12" fmla="*/ 36 w 48"/>
                <a:gd name="T13" fmla="*/ 6 h 54"/>
                <a:gd name="T14" fmla="*/ 42 w 48"/>
                <a:gd name="T15" fmla="*/ 6 h 54"/>
                <a:gd name="T16" fmla="*/ 42 w 48"/>
                <a:gd name="T17" fmla="*/ 12 h 54"/>
                <a:gd name="T18" fmla="*/ 42 w 48"/>
                <a:gd name="T19" fmla="*/ 18 h 54"/>
                <a:gd name="T20" fmla="*/ 48 w 48"/>
                <a:gd name="T21" fmla="*/ 18 h 54"/>
                <a:gd name="T22" fmla="*/ 48 w 48"/>
                <a:gd name="T23" fmla="*/ 24 h 54"/>
                <a:gd name="T24" fmla="*/ 42 w 48"/>
                <a:gd name="T25" fmla="*/ 36 h 54"/>
                <a:gd name="T26" fmla="*/ 42 w 48"/>
                <a:gd name="T27" fmla="*/ 42 h 54"/>
                <a:gd name="T28" fmla="*/ 42 w 48"/>
                <a:gd name="T29" fmla="*/ 36 h 54"/>
                <a:gd name="T30" fmla="*/ 42 w 48"/>
                <a:gd name="T31" fmla="*/ 30 h 54"/>
                <a:gd name="T32" fmla="*/ 36 w 48"/>
                <a:gd name="T33" fmla="*/ 30 h 54"/>
                <a:gd name="T34" fmla="*/ 30 w 48"/>
                <a:gd name="T35" fmla="*/ 36 h 54"/>
                <a:gd name="T36" fmla="*/ 36 w 48"/>
                <a:gd name="T37" fmla="*/ 36 h 54"/>
                <a:gd name="T38" fmla="*/ 36 w 48"/>
                <a:gd name="T39" fmla="*/ 42 h 54"/>
                <a:gd name="T40" fmla="*/ 36 w 48"/>
                <a:gd name="T41" fmla="*/ 48 h 54"/>
                <a:gd name="T42" fmla="*/ 36 w 48"/>
                <a:gd name="T43" fmla="*/ 54 h 54"/>
                <a:gd name="T44" fmla="*/ 30 w 48"/>
                <a:gd name="T45" fmla="*/ 48 h 54"/>
                <a:gd name="T46" fmla="*/ 24 w 48"/>
                <a:gd name="T47" fmla="*/ 48 h 54"/>
                <a:gd name="T48" fmla="*/ 18 w 48"/>
                <a:gd name="T49" fmla="*/ 42 h 54"/>
                <a:gd name="T50" fmla="*/ 18 w 48"/>
                <a:gd name="T51" fmla="*/ 48 h 54"/>
                <a:gd name="T52" fmla="*/ 0 w 48"/>
                <a:gd name="T53" fmla="*/ 48 h 54"/>
                <a:gd name="T54" fmla="*/ 0 w 48"/>
                <a:gd name="T55" fmla="*/ 42 h 54"/>
                <a:gd name="T56" fmla="*/ 0 w 48"/>
                <a:gd name="T57" fmla="*/ 36 h 54"/>
                <a:gd name="T58" fmla="*/ 0 w 48"/>
                <a:gd name="T59"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4">
                  <a:moveTo>
                    <a:pt x="0" y="24"/>
                  </a:moveTo>
                  <a:lnTo>
                    <a:pt x="18" y="24"/>
                  </a:lnTo>
                  <a:lnTo>
                    <a:pt x="18" y="12"/>
                  </a:lnTo>
                  <a:lnTo>
                    <a:pt x="18" y="0"/>
                  </a:lnTo>
                  <a:lnTo>
                    <a:pt x="30" y="0"/>
                  </a:lnTo>
                  <a:lnTo>
                    <a:pt x="36" y="0"/>
                  </a:lnTo>
                  <a:lnTo>
                    <a:pt x="36" y="6"/>
                  </a:lnTo>
                  <a:lnTo>
                    <a:pt x="42" y="6"/>
                  </a:lnTo>
                  <a:lnTo>
                    <a:pt x="42" y="12"/>
                  </a:lnTo>
                  <a:lnTo>
                    <a:pt x="42" y="18"/>
                  </a:lnTo>
                  <a:lnTo>
                    <a:pt x="48" y="18"/>
                  </a:lnTo>
                  <a:lnTo>
                    <a:pt x="48" y="24"/>
                  </a:lnTo>
                  <a:lnTo>
                    <a:pt x="42" y="36"/>
                  </a:lnTo>
                  <a:lnTo>
                    <a:pt x="42" y="42"/>
                  </a:lnTo>
                  <a:lnTo>
                    <a:pt x="42" y="36"/>
                  </a:lnTo>
                  <a:lnTo>
                    <a:pt x="42" y="30"/>
                  </a:lnTo>
                  <a:lnTo>
                    <a:pt x="36" y="30"/>
                  </a:lnTo>
                  <a:lnTo>
                    <a:pt x="30" y="36"/>
                  </a:lnTo>
                  <a:lnTo>
                    <a:pt x="36" y="36"/>
                  </a:lnTo>
                  <a:lnTo>
                    <a:pt x="36" y="42"/>
                  </a:lnTo>
                  <a:lnTo>
                    <a:pt x="36" y="48"/>
                  </a:lnTo>
                  <a:lnTo>
                    <a:pt x="36" y="54"/>
                  </a:lnTo>
                  <a:lnTo>
                    <a:pt x="30" y="48"/>
                  </a:lnTo>
                  <a:lnTo>
                    <a:pt x="24" y="48"/>
                  </a:lnTo>
                  <a:lnTo>
                    <a:pt x="18" y="42"/>
                  </a:lnTo>
                  <a:lnTo>
                    <a:pt x="18" y="48"/>
                  </a:lnTo>
                  <a:lnTo>
                    <a:pt x="0" y="48"/>
                  </a:lnTo>
                  <a:lnTo>
                    <a:pt x="0" y="42"/>
                  </a:lnTo>
                  <a:lnTo>
                    <a:pt x="0" y="36"/>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42" name="Freeform 1770"/>
            <p:cNvSpPr>
              <a:spLocks/>
            </p:cNvSpPr>
            <p:nvPr/>
          </p:nvSpPr>
          <p:spPr bwMode="auto">
            <a:xfrm>
              <a:off x="4368" y="2010"/>
              <a:ext cx="30" cy="36"/>
            </a:xfrm>
            <a:custGeom>
              <a:avLst/>
              <a:gdLst>
                <a:gd name="T0" fmla="*/ 18 w 30"/>
                <a:gd name="T1" fmla="*/ 30 h 36"/>
                <a:gd name="T2" fmla="*/ 0 w 30"/>
                <a:gd name="T3" fmla="*/ 36 h 36"/>
                <a:gd name="T4" fmla="*/ 0 w 30"/>
                <a:gd name="T5" fmla="*/ 6 h 36"/>
                <a:gd name="T6" fmla="*/ 0 w 30"/>
                <a:gd name="T7" fmla="*/ 0 h 36"/>
                <a:gd name="T8" fmla="*/ 6 w 30"/>
                <a:gd name="T9" fmla="*/ 6 h 36"/>
                <a:gd name="T10" fmla="*/ 6 w 30"/>
                <a:gd name="T11" fmla="*/ 12 h 36"/>
                <a:gd name="T12" fmla="*/ 12 w 30"/>
                <a:gd name="T13" fmla="*/ 6 h 36"/>
                <a:gd name="T14" fmla="*/ 18 w 30"/>
                <a:gd name="T15" fmla="*/ 6 h 36"/>
                <a:gd name="T16" fmla="*/ 18 w 30"/>
                <a:gd name="T17" fmla="*/ 0 h 36"/>
                <a:gd name="T18" fmla="*/ 18 w 30"/>
                <a:gd name="T19" fmla="*/ 6 h 36"/>
                <a:gd name="T20" fmla="*/ 18 w 30"/>
                <a:gd name="T21" fmla="*/ 12 h 36"/>
                <a:gd name="T22" fmla="*/ 24 w 30"/>
                <a:gd name="T23" fmla="*/ 12 h 36"/>
                <a:gd name="T24" fmla="*/ 30 w 30"/>
                <a:gd name="T25" fmla="*/ 12 h 36"/>
                <a:gd name="T26" fmla="*/ 30 w 30"/>
                <a:gd name="T27" fmla="*/ 18 h 36"/>
                <a:gd name="T28" fmla="*/ 30 w 30"/>
                <a:gd name="T29" fmla="*/ 30 h 36"/>
                <a:gd name="T30" fmla="*/ 18 w 30"/>
                <a:gd name="T3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6">
                  <a:moveTo>
                    <a:pt x="18" y="30"/>
                  </a:moveTo>
                  <a:lnTo>
                    <a:pt x="0" y="36"/>
                  </a:lnTo>
                  <a:lnTo>
                    <a:pt x="0" y="6"/>
                  </a:lnTo>
                  <a:lnTo>
                    <a:pt x="0" y="0"/>
                  </a:lnTo>
                  <a:lnTo>
                    <a:pt x="6" y="6"/>
                  </a:lnTo>
                  <a:lnTo>
                    <a:pt x="6" y="12"/>
                  </a:lnTo>
                  <a:lnTo>
                    <a:pt x="12" y="6"/>
                  </a:lnTo>
                  <a:lnTo>
                    <a:pt x="18" y="6"/>
                  </a:lnTo>
                  <a:lnTo>
                    <a:pt x="18" y="0"/>
                  </a:lnTo>
                  <a:lnTo>
                    <a:pt x="18" y="6"/>
                  </a:lnTo>
                  <a:lnTo>
                    <a:pt x="18" y="12"/>
                  </a:lnTo>
                  <a:lnTo>
                    <a:pt x="24" y="12"/>
                  </a:lnTo>
                  <a:lnTo>
                    <a:pt x="30" y="12"/>
                  </a:lnTo>
                  <a:lnTo>
                    <a:pt x="30" y="18"/>
                  </a:lnTo>
                  <a:lnTo>
                    <a:pt x="30" y="30"/>
                  </a:lnTo>
                  <a:lnTo>
                    <a:pt x="18"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43" name="Freeform 1771"/>
            <p:cNvSpPr>
              <a:spLocks/>
            </p:cNvSpPr>
            <p:nvPr/>
          </p:nvSpPr>
          <p:spPr bwMode="auto">
            <a:xfrm>
              <a:off x="1260" y="2010"/>
              <a:ext cx="156" cy="204"/>
            </a:xfrm>
            <a:custGeom>
              <a:avLst/>
              <a:gdLst>
                <a:gd name="T0" fmla="*/ 78 w 156"/>
                <a:gd name="T1" fmla="*/ 204 h 204"/>
                <a:gd name="T2" fmla="*/ 12 w 156"/>
                <a:gd name="T3" fmla="*/ 108 h 204"/>
                <a:gd name="T4" fmla="*/ 0 w 156"/>
                <a:gd name="T5" fmla="*/ 84 h 204"/>
                <a:gd name="T6" fmla="*/ 18 w 156"/>
                <a:gd name="T7" fmla="*/ 0 h 204"/>
                <a:gd name="T8" fmla="*/ 30 w 156"/>
                <a:gd name="T9" fmla="*/ 6 h 204"/>
                <a:gd name="T10" fmla="*/ 30 w 156"/>
                <a:gd name="T11" fmla="*/ 0 h 204"/>
                <a:gd name="T12" fmla="*/ 90 w 156"/>
                <a:gd name="T13" fmla="*/ 18 h 204"/>
                <a:gd name="T14" fmla="*/ 96 w 156"/>
                <a:gd name="T15" fmla="*/ 18 h 204"/>
                <a:gd name="T16" fmla="*/ 156 w 156"/>
                <a:gd name="T17" fmla="*/ 30 h 204"/>
                <a:gd name="T18" fmla="*/ 144 w 156"/>
                <a:gd name="T19" fmla="*/ 90 h 204"/>
                <a:gd name="T20" fmla="*/ 144 w 156"/>
                <a:gd name="T21" fmla="*/ 96 h 204"/>
                <a:gd name="T22" fmla="*/ 138 w 156"/>
                <a:gd name="T23" fmla="*/ 102 h 204"/>
                <a:gd name="T24" fmla="*/ 138 w 156"/>
                <a:gd name="T25" fmla="*/ 108 h 204"/>
                <a:gd name="T26" fmla="*/ 132 w 156"/>
                <a:gd name="T27" fmla="*/ 108 h 204"/>
                <a:gd name="T28" fmla="*/ 126 w 156"/>
                <a:gd name="T29" fmla="*/ 108 h 204"/>
                <a:gd name="T30" fmla="*/ 120 w 156"/>
                <a:gd name="T31" fmla="*/ 102 h 204"/>
                <a:gd name="T32" fmla="*/ 126 w 156"/>
                <a:gd name="T33" fmla="*/ 102 h 204"/>
                <a:gd name="T34" fmla="*/ 120 w 156"/>
                <a:gd name="T35" fmla="*/ 96 h 204"/>
                <a:gd name="T36" fmla="*/ 120 w 156"/>
                <a:gd name="T37" fmla="*/ 90 h 204"/>
                <a:gd name="T38" fmla="*/ 114 w 156"/>
                <a:gd name="T39" fmla="*/ 96 h 204"/>
                <a:gd name="T40" fmla="*/ 108 w 156"/>
                <a:gd name="T41" fmla="*/ 90 h 204"/>
                <a:gd name="T42" fmla="*/ 102 w 156"/>
                <a:gd name="T43" fmla="*/ 90 h 204"/>
                <a:gd name="T44" fmla="*/ 90 w 156"/>
                <a:gd name="T45" fmla="*/ 90 h 204"/>
                <a:gd name="T46" fmla="*/ 90 w 156"/>
                <a:gd name="T47" fmla="*/ 96 h 204"/>
                <a:gd name="T48" fmla="*/ 90 w 156"/>
                <a:gd name="T49" fmla="*/ 102 h 204"/>
                <a:gd name="T50" fmla="*/ 90 w 156"/>
                <a:gd name="T51" fmla="*/ 108 h 204"/>
                <a:gd name="T52" fmla="*/ 90 w 156"/>
                <a:gd name="T53" fmla="*/ 114 h 204"/>
                <a:gd name="T54" fmla="*/ 90 w 156"/>
                <a:gd name="T55" fmla="*/ 120 h 204"/>
                <a:gd name="T56" fmla="*/ 90 w 156"/>
                <a:gd name="T57" fmla="*/ 126 h 204"/>
                <a:gd name="T58" fmla="*/ 84 w 156"/>
                <a:gd name="T59" fmla="*/ 126 h 204"/>
                <a:gd name="T60" fmla="*/ 90 w 156"/>
                <a:gd name="T61" fmla="*/ 132 h 204"/>
                <a:gd name="T62" fmla="*/ 84 w 156"/>
                <a:gd name="T63" fmla="*/ 138 h 204"/>
                <a:gd name="T64" fmla="*/ 90 w 156"/>
                <a:gd name="T65" fmla="*/ 138 h 204"/>
                <a:gd name="T66" fmla="*/ 90 w 156"/>
                <a:gd name="T67" fmla="*/ 144 h 204"/>
                <a:gd name="T68" fmla="*/ 84 w 156"/>
                <a:gd name="T69" fmla="*/ 144 h 204"/>
                <a:gd name="T70" fmla="*/ 84 w 156"/>
                <a:gd name="T71" fmla="*/ 150 h 204"/>
                <a:gd name="T72" fmla="*/ 84 w 156"/>
                <a:gd name="T73" fmla="*/ 156 h 204"/>
                <a:gd name="T74" fmla="*/ 84 w 156"/>
                <a:gd name="T75" fmla="*/ 168 h 204"/>
                <a:gd name="T76" fmla="*/ 84 w 156"/>
                <a:gd name="T77" fmla="*/ 174 h 204"/>
                <a:gd name="T78" fmla="*/ 84 w 156"/>
                <a:gd name="T79" fmla="*/ 180 h 204"/>
                <a:gd name="T80" fmla="*/ 84 w 156"/>
                <a:gd name="T81" fmla="*/ 186 h 204"/>
                <a:gd name="T82" fmla="*/ 84 w 156"/>
                <a:gd name="T83" fmla="*/ 192 h 204"/>
                <a:gd name="T84" fmla="*/ 78 w 156"/>
                <a:gd name="T85" fmla="*/ 186 h 204"/>
                <a:gd name="T86" fmla="*/ 78 w 156"/>
                <a:gd name="T87" fmla="*/ 192 h 204"/>
                <a:gd name="T88" fmla="*/ 78 w 156"/>
                <a:gd name="T89" fmla="*/ 198 h 204"/>
                <a:gd name="T90" fmla="*/ 78 w 156"/>
                <a:gd name="T9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 h="204">
                  <a:moveTo>
                    <a:pt x="78" y="204"/>
                  </a:moveTo>
                  <a:lnTo>
                    <a:pt x="12" y="108"/>
                  </a:lnTo>
                  <a:lnTo>
                    <a:pt x="0" y="84"/>
                  </a:lnTo>
                  <a:lnTo>
                    <a:pt x="18" y="0"/>
                  </a:lnTo>
                  <a:lnTo>
                    <a:pt x="30" y="6"/>
                  </a:lnTo>
                  <a:lnTo>
                    <a:pt x="30" y="0"/>
                  </a:lnTo>
                  <a:lnTo>
                    <a:pt x="90" y="18"/>
                  </a:lnTo>
                  <a:lnTo>
                    <a:pt x="96" y="18"/>
                  </a:lnTo>
                  <a:lnTo>
                    <a:pt x="156" y="30"/>
                  </a:lnTo>
                  <a:lnTo>
                    <a:pt x="144" y="90"/>
                  </a:lnTo>
                  <a:lnTo>
                    <a:pt x="144" y="96"/>
                  </a:lnTo>
                  <a:lnTo>
                    <a:pt x="138" y="102"/>
                  </a:lnTo>
                  <a:lnTo>
                    <a:pt x="138" y="108"/>
                  </a:lnTo>
                  <a:lnTo>
                    <a:pt x="132" y="108"/>
                  </a:lnTo>
                  <a:lnTo>
                    <a:pt x="126" y="108"/>
                  </a:lnTo>
                  <a:lnTo>
                    <a:pt x="120" y="102"/>
                  </a:lnTo>
                  <a:lnTo>
                    <a:pt x="126" y="102"/>
                  </a:lnTo>
                  <a:lnTo>
                    <a:pt x="120" y="96"/>
                  </a:lnTo>
                  <a:lnTo>
                    <a:pt x="120" y="90"/>
                  </a:lnTo>
                  <a:lnTo>
                    <a:pt x="114" y="96"/>
                  </a:lnTo>
                  <a:lnTo>
                    <a:pt x="108" y="90"/>
                  </a:lnTo>
                  <a:lnTo>
                    <a:pt x="102" y="90"/>
                  </a:lnTo>
                  <a:lnTo>
                    <a:pt x="90" y="90"/>
                  </a:lnTo>
                  <a:lnTo>
                    <a:pt x="90" y="96"/>
                  </a:lnTo>
                  <a:lnTo>
                    <a:pt x="90" y="102"/>
                  </a:lnTo>
                  <a:lnTo>
                    <a:pt x="90" y="108"/>
                  </a:lnTo>
                  <a:lnTo>
                    <a:pt x="90" y="114"/>
                  </a:lnTo>
                  <a:lnTo>
                    <a:pt x="90" y="120"/>
                  </a:lnTo>
                  <a:lnTo>
                    <a:pt x="90" y="126"/>
                  </a:lnTo>
                  <a:lnTo>
                    <a:pt x="84" y="126"/>
                  </a:lnTo>
                  <a:lnTo>
                    <a:pt x="90" y="132"/>
                  </a:lnTo>
                  <a:lnTo>
                    <a:pt x="84" y="138"/>
                  </a:lnTo>
                  <a:lnTo>
                    <a:pt x="90" y="138"/>
                  </a:lnTo>
                  <a:lnTo>
                    <a:pt x="90" y="144"/>
                  </a:lnTo>
                  <a:lnTo>
                    <a:pt x="84" y="144"/>
                  </a:lnTo>
                  <a:lnTo>
                    <a:pt x="84" y="150"/>
                  </a:lnTo>
                  <a:lnTo>
                    <a:pt x="84" y="156"/>
                  </a:lnTo>
                  <a:lnTo>
                    <a:pt x="84" y="168"/>
                  </a:lnTo>
                  <a:lnTo>
                    <a:pt x="84" y="174"/>
                  </a:lnTo>
                  <a:lnTo>
                    <a:pt x="84" y="180"/>
                  </a:lnTo>
                  <a:lnTo>
                    <a:pt x="84" y="186"/>
                  </a:lnTo>
                  <a:lnTo>
                    <a:pt x="84" y="192"/>
                  </a:lnTo>
                  <a:lnTo>
                    <a:pt x="78" y="186"/>
                  </a:lnTo>
                  <a:lnTo>
                    <a:pt x="78" y="192"/>
                  </a:lnTo>
                  <a:lnTo>
                    <a:pt x="78" y="198"/>
                  </a:lnTo>
                  <a:lnTo>
                    <a:pt x="78" y="20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44" name="Freeform 1772"/>
            <p:cNvSpPr>
              <a:spLocks/>
            </p:cNvSpPr>
            <p:nvPr/>
          </p:nvSpPr>
          <p:spPr bwMode="auto">
            <a:xfrm>
              <a:off x="4086" y="2064"/>
              <a:ext cx="36" cy="36"/>
            </a:xfrm>
            <a:custGeom>
              <a:avLst/>
              <a:gdLst>
                <a:gd name="T0" fmla="*/ 6 w 36"/>
                <a:gd name="T1" fmla="*/ 36 h 36"/>
                <a:gd name="T2" fmla="*/ 6 w 36"/>
                <a:gd name="T3" fmla="*/ 30 h 36"/>
                <a:gd name="T4" fmla="*/ 6 w 36"/>
                <a:gd name="T5" fmla="*/ 24 h 36"/>
                <a:gd name="T6" fmla="*/ 6 w 36"/>
                <a:gd name="T7" fmla="*/ 18 h 36"/>
                <a:gd name="T8" fmla="*/ 0 w 36"/>
                <a:gd name="T9" fmla="*/ 18 h 36"/>
                <a:gd name="T10" fmla="*/ 0 w 36"/>
                <a:gd name="T11" fmla="*/ 12 h 36"/>
                <a:gd name="T12" fmla="*/ 6 w 36"/>
                <a:gd name="T13" fmla="*/ 12 h 36"/>
                <a:gd name="T14" fmla="*/ 6 w 36"/>
                <a:gd name="T15" fmla="*/ 6 h 36"/>
                <a:gd name="T16" fmla="*/ 24 w 36"/>
                <a:gd name="T17" fmla="*/ 6 h 36"/>
                <a:gd name="T18" fmla="*/ 36 w 36"/>
                <a:gd name="T19" fmla="*/ 0 h 36"/>
                <a:gd name="T20" fmla="*/ 36 w 36"/>
                <a:gd name="T21" fmla="*/ 30 h 36"/>
                <a:gd name="T22" fmla="*/ 12 w 36"/>
                <a:gd name="T23" fmla="*/ 36 h 36"/>
                <a:gd name="T24" fmla="*/ 6 w 3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6" y="36"/>
                  </a:moveTo>
                  <a:lnTo>
                    <a:pt x="6" y="30"/>
                  </a:lnTo>
                  <a:lnTo>
                    <a:pt x="6" y="24"/>
                  </a:lnTo>
                  <a:lnTo>
                    <a:pt x="6" y="18"/>
                  </a:lnTo>
                  <a:lnTo>
                    <a:pt x="0" y="18"/>
                  </a:lnTo>
                  <a:lnTo>
                    <a:pt x="0" y="12"/>
                  </a:lnTo>
                  <a:lnTo>
                    <a:pt x="6" y="12"/>
                  </a:lnTo>
                  <a:lnTo>
                    <a:pt x="6" y="6"/>
                  </a:lnTo>
                  <a:lnTo>
                    <a:pt x="24" y="6"/>
                  </a:lnTo>
                  <a:lnTo>
                    <a:pt x="36" y="0"/>
                  </a:lnTo>
                  <a:lnTo>
                    <a:pt x="36" y="30"/>
                  </a:lnTo>
                  <a:lnTo>
                    <a:pt x="12"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45" name="Freeform 1773"/>
            <p:cNvSpPr>
              <a:spLocks/>
            </p:cNvSpPr>
            <p:nvPr/>
          </p:nvSpPr>
          <p:spPr bwMode="auto">
            <a:xfrm>
              <a:off x="3624" y="2130"/>
              <a:ext cx="48" cy="24"/>
            </a:xfrm>
            <a:custGeom>
              <a:avLst/>
              <a:gdLst>
                <a:gd name="T0" fmla="*/ 6 w 48"/>
                <a:gd name="T1" fmla="*/ 24 h 24"/>
                <a:gd name="T2" fmla="*/ 6 w 48"/>
                <a:gd name="T3" fmla="*/ 18 h 24"/>
                <a:gd name="T4" fmla="*/ 0 w 48"/>
                <a:gd name="T5" fmla="*/ 12 h 24"/>
                <a:gd name="T6" fmla="*/ 12 w 48"/>
                <a:gd name="T7" fmla="*/ 6 h 24"/>
                <a:gd name="T8" fmla="*/ 18 w 48"/>
                <a:gd name="T9" fmla="*/ 0 h 24"/>
                <a:gd name="T10" fmla="*/ 30 w 48"/>
                <a:gd name="T11" fmla="*/ 0 h 24"/>
                <a:gd name="T12" fmla="*/ 30 w 48"/>
                <a:gd name="T13" fmla="*/ 6 h 24"/>
                <a:gd name="T14" fmla="*/ 36 w 48"/>
                <a:gd name="T15" fmla="*/ 6 h 24"/>
                <a:gd name="T16" fmla="*/ 42 w 48"/>
                <a:gd name="T17" fmla="*/ 12 h 24"/>
                <a:gd name="T18" fmla="*/ 48 w 48"/>
                <a:gd name="T19" fmla="*/ 18 h 24"/>
                <a:gd name="T20" fmla="*/ 18 w 48"/>
                <a:gd name="T21" fmla="*/ 24 h 24"/>
                <a:gd name="T22" fmla="*/ 6 w 48"/>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4">
                  <a:moveTo>
                    <a:pt x="6" y="24"/>
                  </a:moveTo>
                  <a:lnTo>
                    <a:pt x="6" y="18"/>
                  </a:lnTo>
                  <a:lnTo>
                    <a:pt x="0" y="12"/>
                  </a:lnTo>
                  <a:lnTo>
                    <a:pt x="12" y="6"/>
                  </a:lnTo>
                  <a:lnTo>
                    <a:pt x="18" y="0"/>
                  </a:lnTo>
                  <a:lnTo>
                    <a:pt x="30" y="0"/>
                  </a:lnTo>
                  <a:lnTo>
                    <a:pt x="30" y="6"/>
                  </a:lnTo>
                  <a:lnTo>
                    <a:pt x="36" y="6"/>
                  </a:lnTo>
                  <a:lnTo>
                    <a:pt x="42" y="12"/>
                  </a:lnTo>
                  <a:lnTo>
                    <a:pt x="48" y="18"/>
                  </a:lnTo>
                  <a:lnTo>
                    <a:pt x="18" y="24"/>
                  </a:lnTo>
                  <a:lnTo>
                    <a:pt x="6"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46" name="Freeform 1774"/>
            <p:cNvSpPr>
              <a:spLocks noEditPoints="1"/>
            </p:cNvSpPr>
            <p:nvPr/>
          </p:nvSpPr>
          <p:spPr bwMode="auto">
            <a:xfrm>
              <a:off x="4368" y="2010"/>
              <a:ext cx="12" cy="12"/>
            </a:xfrm>
            <a:custGeom>
              <a:avLst/>
              <a:gdLst>
                <a:gd name="T0" fmla="*/ 6 w 12"/>
                <a:gd name="T1" fmla="*/ 6 h 12"/>
                <a:gd name="T2" fmla="*/ 0 w 12"/>
                <a:gd name="T3" fmla="*/ 0 h 12"/>
                <a:gd name="T4" fmla="*/ 6 w 12"/>
                <a:gd name="T5" fmla="*/ 0 h 12"/>
                <a:gd name="T6" fmla="*/ 6 w 12"/>
                <a:gd name="T7" fmla="*/ 6 h 12"/>
                <a:gd name="T8" fmla="*/ 12 w 12"/>
                <a:gd name="T9" fmla="*/ 6 h 12"/>
                <a:gd name="T10" fmla="*/ 6 w 12"/>
                <a:gd name="T11" fmla="*/ 12 h 12"/>
                <a:gd name="T12" fmla="*/ 6 w 12"/>
                <a:gd name="T13" fmla="*/ 6 h 12"/>
                <a:gd name="T14" fmla="*/ 12 w 1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6"/>
                  </a:moveTo>
                  <a:lnTo>
                    <a:pt x="0" y="0"/>
                  </a:lnTo>
                  <a:lnTo>
                    <a:pt x="6" y="0"/>
                  </a:lnTo>
                  <a:lnTo>
                    <a:pt x="6" y="6"/>
                  </a:lnTo>
                  <a:close/>
                  <a:moveTo>
                    <a:pt x="12" y="6"/>
                  </a:moveTo>
                  <a:lnTo>
                    <a:pt x="6" y="12"/>
                  </a:lnTo>
                  <a:lnTo>
                    <a:pt x="6" y="6"/>
                  </a:lnTo>
                  <a:lnTo>
                    <a:pt x="12"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47" name="Freeform 1775"/>
            <p:cNvSpPr>
              <a:spLocks/>
            </p:cNvSpPr>
            <p:nvPr/>
          </p:nvSpPr>
          <p:spPr bwMode="auto">
            <a:xfrm>
              <a:off x="3222" y="2166"/>
              <a:ext cx="42" cy="36"/>
            </a:xfrm>
            <a:custGeom>
              <a:avLst/>
              <a:gdLst>
                <a:gd name="T0" fmla="*/ 0 w 42"/>
                <a:gd name="T1" fmla="*/ 36 h 36"/>
                <a:gd name="T2" fmla="*/ 0 w 42"/>
                <a:gd name="T3" fmla="*/ 0 h 36"/>
                <a:gd name="T4" fmla="*/ 36 w 42"/>
                <a:gd name="T5" fmla="*/ 0 h 36"/>
                <a:gd name="T6" fmla="*/ 36 w 42"/>
                <a:gd name="T7" fmla="*/ 12 h 36"/>
                <a:gd name="T8" fmla="*/ 42 w 42"/>
                <a:gd name="T9" fmla="*/ 12 h 36"/>
                <a:gd name="T10" fmla="*/ 42 w 42"/>
                <a:gd name="T11" fmla="*/ 18 h 36"/>
                <a:gd name="T12" fmla="*/ 42 w 42"/>
                <a:gd name="T13" fmla="*/ 30 h 36"/>
                <a:gd name="T14" fmla="*/ 24 w 42"/>
                <a:gd name="T15" fmla="*/ 30 h 36"/>
                <a:gd name="T16" fmla="*/ 0 w 4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0" y="36"/>
                  </a:moveTo>
                  <a:lnTo>
                    <a:pt x="0" y="0"/>
                  </a:lnTo>
                  <a:lnTo>
                    <a:pt x="36" y="0"/>
                  </a:lnTo>
                  <a:lnTo>
                    <a:pt x="36" y="12"/>
                  </a:lnTo>
                  <a:lnTo>
                    <a:pt x="42" y="12"/>
                  </a:lnTo>
                  <a:lnTo>
                    <a:pt x="42" y="18"/>
                  </a:lnTo>
                  <a:lnTo>
                    <a:pt x="42" y="30"/>
                  </a:lnTo>
                  <a:lnTo>
                    <a:pt x="24" y="30"/>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48" name="Freeform 1776"/>
            <p:cNvSpPr>
              <a:spLocks/>
            </p:cNvSpPr>
            <p:nvPr/>
          </p:nvSpPr>
          <p:spPr bwMode="auto">
            <a:xfrm>
              <a:off x="3048" y="2172"/>
              <a:ext cx="42" cy="36"/>
            </a:xfrm>
            <a:custGeom>
              <a:avLst/>
              <a:gdLst>
                <a:gd name="T0" fmla="*/ 42 w 42"/>
                <a:gd name="T1" fmla="*/ 0 h 36"/>
                <a:gd name="T2" fmla="*/ 42 w 42"/>
                <a:gd name="T3" fmla="*/ 36 h 36"/>
                <a:gd name="T4" fmla="*/ 36 w 42"/>
                <a:gd name="T5" fmla="*/ 36 h 36"/>
                <a:gd name="T6" fmla="*/ 0 w 42"/>
                <a:gd name="T7" fmla="*/ 36 h 36"/>
                <a:gd name="T8" fmla="*/ 0 w 42"/>
                <a:gd name="T9" fmla="*/ 0 h 36"/>
                <a:gd name="T10" fmla="*/ 30 w 42"/>
                <a:gd name="T11" fmla="*/ 0 h 36"/>
                <a:gd name="T12" fmla="*/ 42 w 4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0"/>
                  </a:moveTo>
                  <a:lnTo>
                    <a:pt x="42" y="36"/>
                  </a:lnTo>
                  <a:lnTo>
                    <a:pt x="36" y="36"/>
                  </a:lnTo>
                  <a:lnTo>
                    <a:pt x="0" y="36"/>
                  </a:lnTo>
                  <a:lnTo>
                    <a:pt x="0" y="0"/>
                  </a:lnTo>
                  <a:lnTo>
                    <a:pt x="30" y="0"/>
                  </a:lnTo>
                  <a:lnTo>
                    <a:pt x="42" y="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49" name="Freeform 1777"/>
            <p:cNvSpPr>
              <a:spLocks/>
            </p:cNvSpPr>
            <p:nvPr/>
          </p:nvSpPr>
          <p:spPr bwMode="auto">
            <a:xfrm>
              <a:off x="2550" y="2172"/>
              <a:ext cx="48" cy="66"/>
            </a:xfrm>
            <a:custGeom>
              <a:avLst/>
              <a:gdLst>
                <a:gd name="T0" fmla="*/ 18 w 48"/>
                <a:gd name="T1" fmla="*/ 66 h 66"/>
                <a:gd name="T2" fmla="*/ 0 w 48"/>
                <a:gd name="T3" fmla="*/ 66 h 66"/>
                <a:gd name="T4" fmla="*/ 0 w 48"/>
                <a:gd name="T5" fmla="*/ 24 h 66"/>
                <a:gd name="T6" fmla="*/ 24 w 48"/>
                <a:gd name="T7" fmla="*/ 24 h 66"/>
                <a:gd name="T8" fmla="*/ 24 w 48"/>
                <a:gd name="T9" fmla="*/ 0 h 66"/>
                <a:gd name="T10" fmla="*/ 30 w 48"/>
                <a:gd name="T11" fmla="*/ 0 h 66"/>
                <a:gd name="T12" fmla="*/ 36 w 48"/>
                <a:gd name="T13" fmla="*/ 6 h 66"/>
                <a:gd name="T14" fmla="*/ 42 w 48"/>
                <a:gd name="T15" fmla="*/ 6 h 66"/>
                <a:gd name="T16" fmla="*/ 48 w 48"/>
                <a:gd name="T17" fmla="*/ 24 h 66"/>
                <a:gd name="T18" fmla="*/ 48 w 48"/>
                <a:gd name="T19" fmla="*/ 30 h 66"/>
                <a:gd name="T20" fmla="*/ 48 w 48"/>
                <a:gd name="T21" fmla="*/ 66 h 66"/>
                <a:gd name="T22" fmla="*/ 18 w 48"/>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6">
                  <a:moveTo>
                    <a:pt x="18" y="66"/>
                  </a:moveTo>
                  <a:lnTo>
                    <a:pt x="0" y="66"/>
                  </a:lnTo>
                  <a:lnTo>
                    <a:pt x="0" y="24"/>
                  </a:lnTo>
                  <a:lnTo>
                    <a:pt x="24" y="24"/>
                  </a:lnTo>
                  <a:lnTo>
                    <a:pt x="24" y="0"/>
                  </a:lnTo>
                  <a:lnTo>
                    <a:pt x="30" y="0"/>
                  </a:lnTo>
                  <a:lnTo>
                    <a:pt x="36" y="6"/>
                  </a:lnTo>
                  <a:lnTo>
                    <a:pt x="42" y="6"/>
                  </a:lnTo>
                  <a:lnTo>
                    <a:pt x="48" y="24"/>
                  </a:lnTo>
                  <a:lnTo>
                    <a:pt x="48" y="30"/>
                  </a:lnTo>
                  <a:lnTo>
                    <a:pt x="48" y="66"/>
                  </a:lnTo>
                  <a:lnTo>
                    <a:pt x="18"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50" name="Freeform 1778"/>
            <p:cNvSpPr>
              <a:spLocks/>
            </p:cNvSpPr>
            <p:nvPr/>
          </p:nvSpPr>
          <p:spPr bwMode="auto">
            <a:xfrm>
              <a:off x="3966" y="2082"/>
              <a:ext cx="66" cy="30"/>
            </a:xfrm>
            <a:custGeom>
              <a:avLst/>
              <a:gdLst>
                <a:gd name="T0" fmla="*/ 24 w 66"/>
                <a:gd name="T1" fmla="*/ 30 h 30"/>
                <a:gd name="T2" fmla="*/ 0 w 66"/>
                <a:gd name="T3" fmla="*/ 30 h 30"/>
                <a:gd name="T4" fmla="*/ 6 w 66"/>
                <a:gd name="T5" fmla="*/ 30 h 30"/>
                <a:gd name="T6" fmla="*/ 6 w 66"/>
                <a:gd name="T7" fmla="*/ 24 h 30"/>
                <a:gd name="T8" fmla="*/ 12 w 66"/>
                <a:gd name="T9" fmla="*/ 24 h 30"/>
                <a:gd name="T10" fmla="*/ 12 w 66"/>
                <a:gd name="T11" fmla="*/ 18 h 30"/>
                <a:gd name="T12" fmla="*/ 6 w 66"/>
                <a:gd name="T13" fmla="*/ 18 h 30"/>
                <a:gd name="T14" fmla="*/ 18 w 66"/>
                <a:gd name="T15" fmla="*/ 18 h 30"/>
                <a:gd name="T16" fmla="*/ 24 w 66"/>
                <a:gd name="T17" fmla="*/ 12 h 30"/>
                <a:gd name="T18" fmla="*/ 30 w 66"/>
                <a:gd name="T19" fmla="*/ 12 h 30"/>
                <a:gd name="T20" fmla="*/ 36 w 66"/>
                <a:gd name="T21" fmla="*/ 12 h 30"/>
                <a:gd name="T22" fmla="*/ 36 w 66"/>
                <a:gd name="T23" fmla="*/ 6 h 30"/>
                <a:gd name="T24" fmla="*/ 42 w 66"/>
                <a:gd name="T25" fmla="*/ 6 h 30"/>
                <a:gd name="T26" fmla="*/ 48 w 66"/>
                <a:gd name="T27" fmla="*/ 0 h 30"/>
                <a:gd name="T28" fmla="*/ 54 w 66"/>
                <a:gd name="T29" fmla="*/ 12 h 30"/>
                <a:gd name="T30" fmla="*/ 54 w 66"/>
                <a:gd name="T31" fmla="*/ 18 h 30"/>
                <a:gd name="T32" fmla="*/ 60 w 66"/>
                <a:gd name="T33" fmla="*/ 18 h 30"/>
                <a:gd name="T34" fmla="*/ 66 w 66"/>
                <a:gd name="T35" fmla="*/ 24 h 30"/>
                <a:gd name="T36" fmla="*/ 60 w 66"/>
                <a:gd name="T37" fmla="*/ 24 h 30"/>
                <a:gd name="T38" fmla="*/ 24 w 66"/>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30">
                  <a:moveTo>
                    <a:pt x="24" y="30"/>
                  </a:moveTo>
                  <a:lnTo>
                    <a:pt x="0" y="30"/>
                  </a:lnTo>
                  <a:lnTo>
                    <a:pt x="6" y="30"/>
                  </a:lnTo>
                  <a:lnTo>
                    <a:pt x="6" y="24"/>
                  </a:lnTo>
                  <a:lnTo>
                    <a:pt x="12" y="24"/>
                  </a:lnTo>
                  <a:lnTo>
                    <a:pt x="12" y="18"/>
                  </a:lnTo>
                  <a:lnTo>
                    <a:pt x="6" y="18"/>
                  </a:lnTo>
                  <a:lnTo>
                    <a:pt x="18" y="18"/>
                  </a:lnTo>
                  <a:lnTo>
                    <a:pt x="24" y="12"/>
                  </a:lnTo>
                  <a:lnTo>
                    <a:pt x="30" y="12"/>
                  </a:lnTo>
                  <a:lnTo>
                    <a:pt x="36" y="12"/>
                  </a:lnTo>
                  <a:lnTo>
                    <a:pt x="36" y="6"/>
                  </a:lnTo>
                  <a:lnTo>
                    <a:pt x="42" y="6"/>
                  </a:lnTo>
                  <a:lnTo>
                    <a:pt x="48" y="0"/>
                  </a:lnTo>
                  <a:lnTo>
                    <a:pt x="54" y="12"/>
                  </a:lnTo>
                  <a:lnTo>
                    <a:pt x="54" y="18"/>
                  </a:lnTo>
                  <a:lnTo>
                    <a:pt x="60" y="18"/>
                  </a:lnTo>
                  <a:lnTo>
                    <a:pt x="66" y="24"/>
                  </a:lnTo>
                  <a:lnTo>
                    <a:pt x="60" y="24"/>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51" name="Freeform 1779"/>
            <p:cNvSpPr>
              <a:spLocks/>
            </p:cNvSpPr>
            <p:nvPr/>
          </p:nvSpPr>
          <p:spPr bwMode="auto">
            <a:xfrm>
              <a:off x="3090" y="2172"/>
              <a:ext cx="54" cy="36"/>
            </a:xfrm>
            <a:custGeom>
              <a:avLst/>
              <a:gdLst>
                <a:gd name="T0" fmla="*/ 18 w 54"/>
                <a:gd name="T1" fmla="*/ 30 h 36"/>
                <a:gd name="T2" fmla="*/ 0 w 54"/>
                <a:gd name="T3" fmla="*/ 36 h 36"/>
                <a:gd name="T4" fmla="*/ 0 w 54"/>
                <a:gd name="T5" fmla="*/ 0 h 36"/>
                <a:gd name="T6" fmla="*/ 54 w 54"/>
                <a:gd name="T7" fmla="*/ 0 h 36"/>
                <a:gd name="T8" fmla="*/ 54 w 54"/>
                <a:gd name="T9" fmla="*/ 30 h 36"/>
                <a:gd name="T10" fmla="*/ 48 w 54"/>
                <a:gd name="T11" fmla="*/ 30 h 36"/>
                <a:gd name="T12" fmla="*/ 18 w 54"/>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18" y="30"/>
                  </a:moveTo>
                  <a:lnTo>
                    <a:pt x="0" y="36"/>
                  </a:lnTo>
                  <a:lnTo>
                    <a:pt x="0" y="0"/>
                  </a:lnTo>
                  <a:lnTo>
                    <a:pt x="54" y="0"/>
                  </a:lnTo>
                  <a:lnTo>
                    <a:pt x="54" y="30"/>
                  </a:lnTo>
                  <a:lnTo>
                    <a:pt x="48" y="30"/>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52" name="Freeform 1780"/>
            <p:cNvSpPr>
              <a:spLocks/>
            </p:cNvSpPr>
            <p:nvPr/>
          </p:nvSpPr>
          <p:spPr bwMode="auto">
            <a:xfrm>
              <a:off x="3372" y="2160"/>
              <a:ext cx="30" cy="30"/>
            </a:xfrm>
            <a:custGeom>
              <a:avLst/>
              <a:gdLst>
                <a:gd name="T0" fmla="*/ 30 w 30"/>
                <a:gd name="T1" fmla="*/ 30 h 30"/>
                <a:gd name="T2" fmla="*/ 24 w 30"/>
                <a:gd name="T3" fmla="*/ 18 h 30"/>
                <a:gd name="T4" fmla="*/ 18 w 30"/>
                <a:gd name="T5" fmla="*/ 18 h 30"/>
                <a:gd name="T6" fmla="*/ 6 w 30"/>
                <a:gd name="T7" fmla="*/ 12 h 30"/>
                <a:gd name="T8" fmla="*/ 0 w 30"/>
                <a:gd name="T9" fmla="*/ 12 h 30"/>
                <a:gd name="T10" fmla="*/ 6 w 30"/>
                <a:gd name="T11" fmla="*/ 12 h 30"/>
                <a:gd name="T12" fmla="*/ 0 w 30"/>
                <a:gd name="T13" fmla="*/ 6 h 30"/>
                <a:gd name="T14" fmla="*/ 0 w 30"/>
                <a:gd name="T15" fmla="*/ 0 h 30"/>
                <a:gd name="T16" fmla="*/ 6 w 30"/>
                <a:gd name="T17" fmla="*/ 6 h 30"/>
                <a:gd name="T18" fmla="*/ 6 w 30"/>
                <a:gd name="T19" fmla="*/ 0 h 30"/>
                <a:gd name="T20" fmla="*/ 12 w 30"/>
                <a:gd name="T21" fmla="*/ 0 h 30"/>
                <a:gd name="T22" fmla="*/ 30 w 30"/>
                <a:gd name="T23" fmla="*/ 0 h 30"/>
                <a:gd name="T24" fmla="*/ 30 w 30"/>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30" y="30"/>
                  </a:moveTo>
                  <a:lnTo>
                    <a:pt x="24" y="18"/>
                  </a:lnTo>
                  <a:lnTo>
                    <a:pt x="18" y="18"/>
                  </a:lnTo>
                  <a:lnTo>
                    <a:pt x="6" y="12"/>
                  </a:lnTo>
                  <a:lnTo>
                    <a:pt x="0" y="12"/>
                  </a:lnTo>
                  <a:lnTo>
                    <a:pt x="6" y="12"/>
                  </a:lnTo>
                  <a:lnTo>
                    <a:pt x="0" y="6"/>
                  </a:lnTo>
                  <a:lnTo>
                    <a:pt x="0" y="0"/>
                  </a:lnTo>
                  <a:lnTo>
                    <a:pt x="6" y="6"/>
                  </a:lnTo>
                  <a:lnTo>
                    <a:pt x="6" y="0"/>
                  </a:lnTo>
                  <a:lnTo>
                    <a:pt x="12" y="0"/>
                  </a:lnTo>
                  <a:lnTo>
                    <a:pt x="30" y="0"/>
                  </a:lnTo>
                  <a:lnTo>
                    <a:pt x="3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53" name="Freeform 1781"/>
            <p:cNvSpPr>
              <a:spLocks/>
            </p:cNvSpPr>
            <p:nvPr/>
          </p:nvSpPr>
          <p:spPr bwMode="auto">
            <a:xfrm>
              <a:off x="2946" y="2184"/>
              <a:ext cx="42" cy="24"/>
            </a:xfrm>
            <a:custGeom>
              <a:avLst/>
              <a:gdLst>
                <a:gd name="T0" fmla="*/ 0 w 42"/>
                <a:gd name="T1" fmla="*/ 24 h 24"/>
                <a:gd name="T2" fmla="*/ 0 w 42"/>
                <a:gd name="T3" fmla="*/ 6 h 24"/>
                <a:gd name="T4" fmla="*/ 0 w 42"/>
                <a:gd name="T5" fmla="*/ 0 h 24"/>
                <a:gd name="T6" fmla="*/ 42 w 42"/>
                <a:gd name="T7" fmla="*/ 0 h 24"/>
                <a:gd name="T8" fmla="*/ 42 w 42"/>
                <a:gd name="T9" fmla="*/ 24 h 24"/>
                <a:gd name="T10" fmla="*/ 0 w 42"/>
                <a:gd name="T11" fmla="*/ 24 h 24"/>
              </a:gdLst>
              <a:ahLst/>
              <a:cxnLst>
                <a:cxn ang="0">
                  <a:pos x="T0" y="T1"/>
                </a:cxn>
                <a:cxn ang="0">
                  <a:pos x="T2" y="T3"/>
                </a:cxn>
                <a:cxn ang="0">
                  <a:pos x="T4" y="T5"/>
                </a:cxn>
                <a:cxn ang="0">
                  <a:pos x="T6" y="T7"/>
                </a:cxn>
                <a:cxn ang="0">
                  <a:pos x="T8" y="T9"/>
                </a:cxn>
                <a:cxn ang="0">
                  <a:pos x="T10" y="T11"/>
                </a:cxn>
              </a:cxnLst>
              <a:rect l="0" t="0" r="r" b="b"/>
              <a:pathLst>
                <a:path w="42" h="24">
                  <a:moveTo>
                    <a:pt x="0" y="24"/>
                  </a:moveTo>
                  <a:lnTo>
                    <a:pt x="0" y="6"/>
                  </a:lnTo>
                  <a:lnTo>
                    <a:pt x="0" y="0"/>
                  </a:lnTo>
                  <a:lnTo>
                    <a:pt x="42" y="0"/>
                  </a:lnTo>
                  <a:lnTo>
                    <a:pt x="42"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54" name="Freeform 1782"/>
            <p:cNvSpPr>
              <a:spLocks/>
            </p:cNvSpPr>
            <p:nvPr/>
          </p:nvSpPr>
          <p:spPr bwMode="auto">
            <a:xfrm>
              <a:off x="3426" y="2154"/>
              <a:ext cx="42" cy="30"/>
            </a:xfrm>
            <a:custGeom>
              <a:avLst/>
              <a:gdLst>
                <a:gd name="T0" fmla="*/ 42 w 42"/>
                <a:gd name="T1" fmla="*/ 30 h 30"/>
                <a:gd name="T2" fmla="*/ 6 w 42"/>
                <a:gd name="T3" fmla="*/ 30 h 30"/>
                <a:gd name="T4" fmla="*/ 0 w 42"/>
                <a:gd name="T5" fmla="*/ 6 h 30"/>
                <a:gd name="T6" fmla="*/ 30 w 42"/>
                <a:gd name="T7" fmla="*/ 0 h 30"/>
                <a:gd name="T8" fmla="*/ 36 w 42"/>
                <a:gd name="T9" fmla="*/ 12 h 30"/>
                <a:gd name="T10" fmla="*/ 42 w 42"/>
                <a:gd name="T11" fmla="*/ 18 h 30"/>
                <a:gd name="T12" fmla="*/ 42 w 42"/>
                <a:gd name="T13" fmla="*/ 24 h 30"/>
                <a:gd name="T14" fmla="*/ 42 w 4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0">
                  <a:moveTo>
                    <a:pt x="42" y="30"/>
                  </a:moveTo>
                  <a:lnTo>
                    <a:pt x="6" y="30"/>
                  </a:lnTo>
                  <a:lnTo>
                    <a:pt x="0" y="6"/>
                  </a:lnTo>
                  <a:lnTo>
                    <a:pt x="30" y="0"/>
                  </a:lnTo>
                  <a:lnTo>
                    <a:pt x="36" y="12"/>
                  </a:lnTo>
                  <a:lnTo>
                    <a:pt x="42" y="18"/>
                  </a:lnTo>
                  <a:lnTo>
                    <a:pt x="42" y="24"/>
                  </a:lnTo>
                  <a:lnTo>
                    <a:pt x="4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55" name="Freeform 1783"/>
            <p:cNvSpPr>
              <a:spLocks/>
            </p:cNvSpPr>
            <p:nvPr/>
          </p:nvSpPr>
          <p:spPr bwMode="auto">
            <a:xfrm>
              <a:off x="972" y="1968"/>
              <a:ext cx="120" cy="108"/>
            </a:xfrm>
            <a:custGeom>
              <a:avLst/>
              <a:gdLst>
                <a:gd name="T0" fmla="*/ 0 w 120"/>
                <a:gd name="T1" fmla="*/ 78 h 108"/>
                <a:gd name="T2" fmla="*/ 12 w 120"/>
                <a:gd name="T3" fmla="*/ 30 h 108"/>
                <a:gd name="T4" fmla="*/ 12 w 120"/>
                <a:gd name="T5" fmla="*/ 36 h 108"/>
                <a:gd name="T6" fmla="*/ 18 w 120"/>
                <a:gd name="T7" fmla="*/ 24 h 108"/>
                <a:gd name="T8" fmla="*/ 12 w 120"/>
                <a:gd name="T9" fmla="*/ 18 h 108"/>
                <a:gd name="T10" fmla="*/ 18 w 120"/>
                <a:gd name="T11" fmla="*/ 12 h 108"/>
                <a:gd name="T12" fmla="*/ 12 w 120"/>
                <a:gd name="T13" fmla="*/ 12 h 108"/>
                <a:gd name="T14" fmla="*/ 24 w 120"/>
                <a:gd name="T15" fmla="*/ 6 h 108"/>
                <a:gd name="T16" fmla="*/ 36 w 120"/>
                <a:gd name="T17" fmla="*/ 6 h 108"/>
                <a:gd name="T18" fmla="*/ 36 w 120"/>
                <a:gd name="T19" fmla="*/ 0 h 108"/>
                <a:gd name="T20" fmla="*/ 60 w 120"/>
                <a:gd name="T21" fmla="*/ 6 h 108"/>
                <a:gd name="T22" fmla="*/ 60 w 120"/>
                <a:gd name="T23" fmla="*/ 0 h 108"/>
                <a:gd name="T24" fmla="*/ 96 w 120"/>
                <a:gd name="T25" fmla="*/ 6 h 108"/>
                <a:gd name="T26" fmla="*/ 114 w 120"/>
                <a:gd name="T27" fmla="*/ 12 h 108"/>
                <a:gd name="T28" fmla="*/ 108 w 120"/>
                <a:gd name="T29" fmla="*/ 18 h 108"/>
                <a:gd name="T30" fmla="*/ 114 w 120"/>
                <a:gd name="T31" fmla="*/ 24 h 108"/>
                <a:gd name="T32" fmla="*/ 114 w 120"/>
                <a:gd name="T33" fmla="*/ 30 h 108"/>
                <a:gd name="T34" fmla="*/ 114 w 120"/>
                <a:gd name="T35" fmla="*/ 36 h 108"/>
                <a:gd name="T36" fmla="*/ 114 w 120"/>
                <a:gd name="T37" fmla="*/ 42 h 108"/>
                <a:gd name="T38" fmla="*/ 120 w 120"/>
                <a:gd name="T39" fmla="*/ 42 h 108"/>
                <a:gd name="T40" fmla="*/ 120 w 120"/>
                <a:gd name="T41" fmla="*/ 48 h 108"/>
                <a:gd name="T42" fmla="*/ 120 w 120"/>
                <a:gd name="T43" fmla="*/ 54 h 108"/>
                <a:gd name="T44" fmla="*/ 120 w 120"/>
                <a:gd name="T45" fmla="*/ 60 h 108"/>
                <a:gd name="T46" fmla="*/ 120 w 120"/>
                <a:gd name="T47" fmla="*/ 66 h 108"/>
                <a:gd name="T48" fmla="*/ 120 w 120"/>
                <a:gd name="T49" fmla="*/ 72 h 108"/>
                <a:gd name="T50" fmla="*/ 120 w 120"/>
                <a:gd name="T51" fmla="*/ 78 h 108"/>
                <a:gd name="T52" fmla="*/ 120 w 120"/>
                <a:gd name="T53" fmla="*/ 84 h 108"/>
                <a:gd name="T54" fmla="*/ 120 w 120"/>
                <a:gd name="T55" fmla="*/ 90 h 108"/>
                <a:gd name="T56" fmla="*/ 120 w 120"/>
                <a:gd name="T57" fmla="*/ 96 h 108"/>
                <a:gd name="T58" fmla="*/ 120 w 120"/>
                <a:gd name="T59" fmla="*/ 102 h 108"/>
                <a:gd name="T60" fmla="*/ 114 w 120"/>
                <a:gd name="T61" fmla="*/ 108 h 108"/>
                <a:gd name="T62" fmla="*/ 0 w 120"/>
                <a:gd name="T63"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08">
                  <a:moveTo>
                    <a:pt x="0" y="78"/>
                  </a:moveTo>
                  <a:lnTo>
                    <a:pt x="12" y="30"/>
                  </a:lnTo>
                  <a:lnTo>
                    <a:pt x="12" y="36"/>
                  </a:lnTo>
                  <a:lnTo>
                    <a:pt x="18" y="24"/>
                  </a:lnTo>
                  <a:lnTo>
                    <a:pt x="12" y="18"/>
                  </a:lnTo>
                  <a:lnTo>
                    <a:pt x="18" y="12"/>
                  </a:lnTo>
                  <a:lnTo>
                    <a:pt x="12" y="12"/>
                  </a:lnTo>
                  <a:lnTo>
                    <a:pt x="24" y="6"/>
                  </a:lnTo>
                  <a:lnTo>
                    <a:pt x="36" y="6"/>
                  </a:lnTo>
                  <a:lnTo>
                    <a:pt x="36" y="0"/>
                  </a:lnTo>
                  <a:lnTo>
                    <a:pt x="60" y="6"/>
                  </a:lnTo>
                  <a:lnTo>
                    <a:pt x="60" y="0"/>
                  </a:lnTo>
                  <a:lnTo>
                    <a:pt x="96" y="6"/>
                  </a:lnTo>
                  <a:lnTo>
                    <a:pt x="114" y="12"/>
                  </a:lnTo>
                  <a:lnTo>
                    <a:pt x="108" y="18"/>
                  </a:lnTo>
                  <a:lnTo>
                    <a:pt x="114" y="24"/>
                  </a:lnTo>
                  <a:lnTo>
                    <a:pt x="114" y="30"/>
                  </a:lnTo>
                  <a:lnTo>
                    <a:pt x="114" y="36"/>
                  </a:lnTo>
                  <a:lnTo>
                    <a:pt x="114" y="42"/>
                  </a:lnTo>
                  <a:lnTo>
                    <a:pt x="120" y="42"/>
                  </a:lnTo>
                  <a:lnTo>
                    <a:pt x="120" y="48"/>
                  </a:lnTo>
                  <a:lnTo>
                    <a:pt x="120" y="54"/>
                  </a:lnTo>
                  <a:lnTo>
                    <a:pt x="120" y="60"/>
                  </a:lnTo>
                  <a:lnTo>
                    <a:pt x="120" y="66"/>
                  </a:lnTo>
                  <a:lnTo>
                    <a:pt x="120" y="72"/>
                  </a:lnTo>
                  <a:lnTo>
                    <a:pt x="120" y="78"/>
                  </a:lnTo>
                  <a:lnTo>
                    <a:pt x="120" y="84"/>
                  </a:lnTo>
                  <a:lnTo>
                    <a:pt x="120" y="90"/>
                  </a:lnTo>
                  <a:lnTo>
                    <a:pt x="120" y="96"/>
                  </a:lnTo>
                  <a:lnTo>
                    <a:pt x="120" y="102"/>
                  </a:lnTo>
                  <a:lnTo>
                    <a:pt x="114" y="108"/>
                  </a:lnTo>
                  <a:lnTo>
                    <a:pt x="0" y="7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56" name="Freeform 1784"/>
            <p:cNvSpPr>
              <a:spLocks/>
            </p:cNvSpPr>
            <p:nvPr/>
          </p:nvSpPr>
          <p:spPr bwMode="auto">
            <a:xfrm>
              <a:off x="3462" y="2166"/>
              <a:ext cx="42" cy="30"/>
            </a:xfrm>
            <a:custGeom>
              <a:avLst/>
              <a:gdLst>
                <a:gd name="T0" fmla="*/ 6 w 42"/>
                <a:gd name="T1" fmla="*/ 18 h 30"/>
                <a:gd name="T2" fmla="*/ 6 w 42"/>
                <a:gd name="T3" fmla="*/ 12 h 30"/>
                <a:gd name="T4" fmla="*/ 6 w 42"/>
                <a:gd name="T5" fmla="*/ 6 h 30"/>
                <a:gd name="T6" fmla="*/ 0 w 42"/>
                <a:gd name="T7" fmla="*/ 0 h 30"/>
                <a:gd name="T8" fmla="*/ 18 w 42"/>
                <a:gd name="T9" fmla="*/ 0 h 30"/>
                <a:gd name="T10" fmla="*/ 30 w 42"/>
                <a:gd name="T11" fmla="*/ 0 h 30"/>
                <a:gd name="T12" fmla="*/ 36 w 42"/>
                <a:gd name="T13" fmla="*/ 0 h 30"/>
                <a:gd name="T14" fmla="*/ 42 w 42"/>
                <a:gd name="T15" fmla="*/ 24 h 30"/>
                <a:gd name="T16" fmla="*/ 30 w 42"/>
                <a:gd name="T17" fmla="*/ 24 h 30"/>
                <a:gd name="T18" fmla="*/ 24 w 42"/>
                <a:gd name="T19" fmla="*/ 30 h 30"/>
                <a:gd name="T20" fmla="*/ 18 w 42"/>
                <a:gd name="T21" fmla="*/ 30 h 30"/>
                <a:gd name="T22" fmla="*/ 12 w 42"/>
                <a:gd name="T23" fmla="*/ 30 h 30"/>
                <a:gd name="T24" fmla="*/ 6 w 42"/>
                <a:gd name="T25" fmla="*/ 30 h 30"/>
                <a:gd name="T26" fmla="*/ 6 w 42"/>
                <a:gd name="T27" fmla="*/ 24 h 30"/>
                <a:gd name="T28" fmla="*/ 6 w 42"/>
                <a:gd name="T2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30">
                  <a:moveTo>
                    <a:pt x="6" y="18"/>
                  </a:moveTo>
                  <a:lnTo>
                    <a:pt x="6" y="12"/>
                  </a:lnTo>
                  <a:lnTo>
                    <a:pt x="6" y="6"/>
                  </a:lnTo>
                  <a:lnTo>
                    <a:pt x="0" y="0"/>
                  </a:lnTo>
                  <a:lnTo>
                    <a:pt x="18" y="0"/>
                  </a:lnTo>
                  <a:lnTo>
                    <a:pt x="30" y="0"/>
                  </a:lnTo>
                  <a:lnTo>
                    <a:pt x="36" y="0"/>
                  </a:lnTo>
                  <a:lnTo>
                    <a:pt x="42" y="24"/>
                  </a:lnTo>
                  <a:lnTo>
                    <a:pt x="30" y="24"/>
                  </a:lnTo>
                  <a:lnTo>
                    <a:pt x="24" y="30"/>
                  </a:lnTo>
                  <a:lnTo>
                    <a:pt x="18" y="30"/>
                  </a:lnTo>
                  <a:lnTo>
                    <a:pt x="12" y="30"/>
                  </a:lnTo>
                  <a:lnTo>
                    <a:pt x="6" y="30"/>
                  </a:lnTo>
                  <a:lnTo>
                    <a:pt x="6" y="24"/>
                  </a:lnTo>
                  <a:lnTo>
                    <a:pt x="6"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57" name="Freeform 1785"/>
            <p:cNvSpPr>
              <a:spLocks/>
            </p:cNvSpPr>
            <p:nvPr/>
          </p:nvSpPr>
          <p:spPr bwMode="auto">
            <a:xfrm>
              <a:off x="2916" y="2190"/>
              <a:ext cx="36" cy="54"/>
            </a:xfrm>
            <a:custGeom>
              <a:avLst/>
              <a:gdLst>
                <a:gd name="T0" fmla="*/ 0 w 36"/>
                <a:gd name="T1" fmla="*/ 48 h 54"/>
                <a:gd name="T2" fmla="*/ 0 w 36"/>
                <a:gd name="T3" fmla="*/ 18 h 54"/>
                <a:gd name="T4" fmla="*/ 0 w 36"/>
                <a:gd name="T5" fmla="*/ 0 h 54"/>
                <a:gd name="T6" fmla="*/ 30 w 36"/>
                <a:gd name="T7" fmla="*/ 0 h 54"/>
                <a:gd name="T8" fmla="*/ 30 w 36"/>
                <a:gd name="T9" fmla="*/ 18 h 54"/>
                <a:gd name="T10" fmla="*/ 36 w 36"/>
                <a:gd name="T11" fmla="*/ 54 h 54"/>
                <a:gd name="T12" fmla="*/ 12 w 36"/>
                <a:gd name="T13" fmla="*/ 48 h 54"/>
                <a:gd name="T14" fmla="*/ 0 w 36"/>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4">
                  <a:moveTo>
                    <a:pt x="0" y="48"/>
                  </a:moveTo>
                  <a:lnTo>
                    <a:pt x="0" y="18"/>
                  </a:lnTo>
                  <a:lnTo>
                    <a:pt x="0" y="0"/>
                  </a:lnTo>
                  <a:lnTo>
                    <a:pt x="30" y="0"/>
                  </a:lnTo>
                  <a:lnTo>
                    <a:pt x="30" y="18"/>
                  </a:lnTo>
                  <a:lnTo>
                    <a:pt x="36" y="54"/>
                  </a:lnTo>
                  <a:lnTo>
                    <a:pt x="12" y="48"/>
                  </a:lnTo>
                  <a:lnTo>
                    <a:pt x="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58" name="Freeform 1786"/>
            <p:cNvSpPr>
              <a:spLocks/>
            </p:cNvSpPr>
            <p:nvPr/>
          </p:nvSpPr>
          <p:spPr bwMode="auto">
            <a:xfrm>
              <a:off x="3534" y="2154"/>
              <a:ext cx="54" cy="36"/>
            </a:xfrm>
            <a:custGeom>
              <a:avLst/>
              <a:gdLst>
                <a:gd name="T0" fmla="*/ 36 w 54"/>
                <a:gd name="T1" fmla="*/ 30 h 36"/>
                <a:gd name="T2" fmla="*/ 30 w 54"/>
                <a:gd name="T3" fmla="*/ 30 h 36"/>
                <a:gd name="T4" fmla="*/ 36 w 54"/>
                <a:gd name="T5" fmla="*/ 36 h 36"/>
                <a:gd name="T6" fmla="*/ 30 w 54"/>
                <a:gd name="T7" fmla="*/ 36 h 36"/>
                <a:gd name="T8" fmla="*/ 24 w 54"/>
                <a:gd name="T9" fmla="*/ 30 h 36"/>
                <a:gd name="T10" fmla="*/ 18 w 54"/>
                <a:gd name="T11" fmla="*/ 36 h 36"/>
                <a:gd name="T12" fmla="*/ 6 w 54"/>
                <a:gd name="T13" fmla="*/ 24 h 36"/>
                <a:gd name="T14" fmla="*/ 6 w 54"/>
                <a:gd name="T15" fmla="*/ 18 h 36"/>
                <a:gd name="T16" fmla="*/ 0 w 54"/>
                <a:gd name="T17" fmla="*/ 18 h 36"/>
                <a:gd name="T18" fmla="*/ 6 w 54"/>
                <a:gd name="T19" fmla="*/ 12 h 36"/>
                <a:gd name="T20" fmla="*/ 6 w 54"/>
                <a:gd name="T21" fmla="*/ 6 h 36"/>
                <a:gd name="T22" fmla="*/ 30 w 54"/>
                <a:gd name="T23" fmla="*/ 6 h 36"/>
                <a:gd name="T24" fmla="*/ 54 w 54"/>
                <a:gd name="T25" fmla="*/ 0 h 36"/>
                <a:gd name="T26" fmla="*/ 48 w 54"/>
                <a:gd name="T27" fmla="*/ 0 h 36"/>
                <a:gd name="T28" fmla="*/ 48 w 54"/>
                <a:gd name="T29" fmla="*/ 6 h 36"/>
                <a:gd name="T30" fmla="*/ 42 w 54"/>
                <a:gd name="T31" fmla="*/ 12 h 36"/>
                <a:gd name="T32" fmla="*/ 42 w 54"/>
                <a:gd name="T33" fmla="*/ 18 h 36"/>
                <a:gd name="T34" fmla="*/ 42 w 54"/>
                <a:gd name="T35" fmla="*/ 24 h 36"/>
                <a:gd name="T36" fmla="*/ 36 w 54"/>
                <a:gd name="T37" fmla="*/ 24 h 36"/>
                <a:gd name="T38" fmla="*/ 36 w 54"/>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36">
                  <a:moveTo>
                    <a:pt x="36" y="30"/>
                  </a:moveTo>
                  <a:lnTo>
                    <a:pt x="30" y="30"/>
                  </a:lnTo>
                  <a:lnTo>
                    <a:pt x="36" y="36"/>
                  </a:lnTo>
                  <a:lnTo>
                    <a:pt x="30" y="36"/>
                  </a:lnTo>
                  <a:lnTo>
                    <a:pt x="24" y="30"/>
                  </a:lnTo>
                  <a:lnTo>
                    <a:pt x="18" y="36"/>
                  </a:lnTo>
                  <a:lnTo>
                    <a:pt x="6" y="24"/>
                  </a:lnTo>
                  <a:lnTo>
                    <a:pt x="6" y="18"/>
                  </a:lnTo>
                  <a:lnTo>
                    <a:pt x="0" y="18"/>
                  </a:lnTo>
                  <a:lnTo>
                    <a:pt x="6" y="12"/>
                  </a:lnTo>
                  <a:lnTo>
                    <a:pt x="6" y="6"/>
                  </a:lnTo>
                  <a:lnTo>
                    <a:pt x="30" y="6"/>
                  </a:lnTo>
                  <a:lnTo>
                    <a:pt x="54" y="0"/>
                  </a:lnTo>
                  <a:lnTo>
                    <a:pt x="48" y="0"/>
                  </a:lnTo>
                  <a:lnTo>
                    <a:pt x="48" y="6"/>
                  </a:lnTo>
                  <a:lnTo>
                    <a:pt x="42" y="12"/>
                  </a:lnTo>
                  <a:lnTo>
                    <a:pt x="42" y="18"/>
                  </a:lnTo>
                  <a:lnTo>
                    <a:pt x="42" y="24"/>
                  </a:lnTo>
                  <a:lnTo>
                    <a:pt x="36" y="24"/>
                  </a:lnTo>
                  <a:lnTo>
                    <a:pt x="3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59" name="Freeform 1787"/>
            <p:cNvSpPr>
              <a:spLocks/>
            </p:cNvSpPr>
            <p:nvPr/>
          </p:nvSpPr>
          <p:spPr bwMode="auto">
            <a:xfrm>
              <a:off x="3570" y="2154"/>
              <a:ext cx="42" cy="42"/>
            </a:xfrm>
            <a:custGeom>
              <a:avLst/>
              <a:gdLst>
                <a:gd name="T0" fmla="*/ 36 w 42"/>
                <a:gd name="T1" fmla="*/ 30 h 42"/>
                <a:gd name="T2" fmla="*/ 36 w 42"/>
                <a:gd name="T3" fmla="*/ 36 h 42"/>
                <a:gd name="T4" fmla="*/ 30 w 42"/>
                <a:gd name="T5" fmla="*/ 36 h 42"/>
                <a:gd name="T6" fmla="*/ 30 w 42"/>
                <a:gd name="T7" fmla="*/ 30 h 42"/>
                <a:gd name="T8" fmla="*/ 30 w 42"/>
                <a:gd name="T9" fmla="*/ 36 h 42"/>
                <a:gd name="T10" fmla="*/ 24 w 42"/>
                <a:gd name="T11" fmla="*/ 36 h 42"/>
                <a:gd name="T12" fmla="*/ 18 w 42"/>
                <a:gd name="T13" fmla="*/ 36 h 42"/>
                <a:gd name="T14" fmla="*/ 18 w 42"/>
                <a:gd name="T15" fmla="*/ 42 h 42"/>
                <a:gd name="T16" fmla="*/ 18 w 42"/>
                <a:gd name="T17" fmla="*/ 36 h 42"/>
                <a:gd name="T18" fmla="*/ 12 w 42"/>
                <a:gd name="T19" fmla="*/ 42 h 42"/>
                <a:gd name="T20" fmla="*/ 6 w 42"/>
                <a:gd name="T21" fmla="*/ 36 h 42"/>
                <a:gd name="T22" fmla="*/ 0 w 42"/>
                <a:gd name="T23" fmla="*/ 30 h 42"/>
                <a:gd name="T24" fmla="*/ 0 w 42"/>
                <a:gd name="T25" fmla="*/ 24 h 42"/>
                <a:gd name="T26" fmla="*/ 6 w 42"/>
                <a:gd name="T27" fmla="*/ 24 h 42"/>
                <a:gd name="T28" fmla="*/ 6 w 42"/>
                <a:gd name="T29" fmla="*/ 18 h 42"/>
                <a:gd name="T30" fmla="*/ 6 w 42"/>
                <a:gd name="T31" fmla="*/ 12 h 42"/>
                <a:gd name="T32" fmla="*/ 12 w 42"/>
                <a:gd name="T33" fmla="*/ 6 h 42"/>
                <a:gd name="T34" fmla="*/ 12 w 42"/>
                <a:gd name="T35" fmla="*/ 0 h 42"/>
                <a:gd name="T36" fmla="*/ 18 w 42"/>
                <a:gd name="T37" fmla="*/ 0 h 42"/>
                <a:gd name="T38" fmla="*/ 24 w 42"/>
                <a:gd name="T39" fmla="*/ 0 h 42"/>
                <a:gd name="T40" fmla="*/ 42 w 42"/>
                <a:gd name="T41" fmla="*/ 0 h 42"/>
                <a:gd name="T42" fmla="*/ 42 w 42"/>
                <a:gd name="T43" fmla="*/ 12 h 42"/>
                <a:gd name="T44" fmla="*/ 42 w 42"/>
                <a:gd name="T45" fmla="*/ 18 h 42"/>
                <a:gd name="T46" fmla="*/ 36 w 42"/>
                <a:gd name="T47" fmla="*/ 18 h 42"/>
                <a:gd name="T48" fmla="*/ 42 w 42"/>
                <a:gd name="T49" fmla="*/ 18 h 42"/>
                <a:gd name="T50" fmla="*/ 36 w 42"/>
                <a:gd name="T51" fmla="*/ 18 h 42"/>
                <a:gd name="T52" fmla="*/ 36 w 42"/>
                <a:gd name="T5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2">
                  <a:moveTo>
                    <a:pt x="36" y="30"/>
                  </a:moveTo>
                  <a:lnTo>
                    <a:pt x="36" y="36"/>
                  </a:lnTo>
                  <a:lnTo>
                    <a:pt x="30" y="36"/>
                  </a:lnTo>
                  <a:lnTo>
                    <a:pt x="30" y="30"/>
                  </a:lnTo>
                  <a:lnTo>
                    <a:pt x="30" y="36"/>
                  </a:lnTo>
                  <a:lnTo>
                    <a:pt x="24" y="36"/>
                  </a:lnTo>
                  <a:lnTo>
                    <a:pt x="18" y="36"/>
                  </a:lnTo>
                  <a:lnTo>
                    <a:pt x="18" y="42"/>
                  </a:lnTo>
                  <a:lnTo>
                    <a:pt x="18" y="36"/>
                  </a:lnTo>
                  <a:lnTo>
                    <a:pt x="12" y="42"/>
                  </a:lnTo>
                  <a:lnTo>
                    <a:pt x="6" y="36"/>
                  </a:lnTo>
                  <a:lnTo>
                    <a:pt x="0" y="30"/>
                  </a:lnTo>
                  <a:lnTo>
                    <a:pt x="0" y="24"/>
                  </a:lnTo>
                  <a:lnTo>
                    <a:pt x="6" y="24"/>
                  </a:lnTo>
                  <a:lnTo>
                    <a:pt x="6" y="18"/>
                  </a:lnTo>
                  <a:lnTo>
                    <a:pt x="6" y="12"/>
                  </a:lnTo>
                  <a:lnTo>
                    <a:pt x="12" y="6"/>
                  </a:lnTo>
                  <a:lnTo>
                    <a:pt x="12" y="0"/>
                  </a:lnTo>
                  <a:lnTo>
                    <a:pt x="18" y="0"/>
                  </a:lnTo>
                  <a:lnTo>
                    <a:pt x="24" y="0"/>
                  </a:lnTo>
                  <a:lnTo>
                    <a:pt x="42" y="0"/>
                  </a:lnTo>
                  <a:lnTo>
                    <a:pt x="42" y="12"/>
                  </a:lnTo>
                  <a:lnTo>
                    <a:pt x="42" y="18"/>
                  </a:lnTo>
                  <a:lnTo>
                    <a:pt x="36" y="18"/>
                  </a:lnTo>
                  <a:lnTo>
                    <a:pt x="42" y="18"/>
                  </a:lnTo>
                  <a:lnTo>
                    <a:pt x="36" y="18"/>
                  </a:lnTo>
                  <a:lnTo>
                    <a:pt x="3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60" name="Freeform 1788"/>
            <p:cNvSpPr>
              <a:spLocks/>
            </p:cNvSpPr>
            <p:nvPr/>
          </p:nvSpPr>
          <p:spPr bwMode="auto">
            <a:xfrm>
              <a:off x="3498" y="2160"/>
              <a:ext cx="42" cy="36"/>
            </a:xfrm>
            <a:custGeom>
              <a:avLst/>
              <a:gdLst>
                <a:gd name="T0" fmla="*/ 12 w 42"/>
                <a:gd name="T1" fmla="*/ 36 h 36"/>
                <a:gd name="T2" fmla="*/ 6 w 42"/>
                <a:gd name="T3" fmla="*/ 36 h 36"/>
                <a:gd name="T4" fmla="*/ 6 w 42"/>
                <a:gd name="T5" fmla="*/ 30 h 36"/>
                <a:gd name="T6" fmla="*/ 0 w 42"/>
                <a:gd name="T7" fmla="*/ 6 h 36"/>
                <a:gd name="T8" fmla="*/ 24 w 42"/>
                <a:gd name="T9" fmla="*/ 0 h 36"/>
                <a:gd name="T10" fmla="*/ 42 w 42"/>
                <a:gd name="T11" fmla="*/ 0 h 36"/>
                <a:gd name="T12" fmla="*/ 42 w 42"/>
                <a:gd name="T13" fmla="*/ 6 h 36"/>
                <a:gd name="T14" fmla="*/ 36 w 42"/>
                <a:gd name="T15" fmla="*/ 12 h 36"/>
                <a:gd name="T16" fmla="*/ 42 w 42"/>
                <a:gd name="T17" fmla="*/ 12 h 36"/>
                <a:gd name="T18" fmla="*/ 42 w 42"/>
                <a:gd name="T19" fmla="*/ 18 h 36"/>
                <a:gd name="T20" fmla="*/ 36 w 42"/>
                <a:gd name="T21" fmla="*/ 18 h 36"/>
                <a:gd name="T22" fmla="*/ 42 w 42"/>
                <a:gd name="T23" fmla="*/ 24 h 36"/>
                <a:gd name="T24" fmla="*/ 36 w 42"/>
                <a:gd name="T25" fmla="*/ 24 h 36"/>
                <a:gd name="T26" fmla="*/ 30 w 42"/>
                <a:gd name="T27" fmla="*/ 30 h 36"/>
                <a:gd name="T28" fmla="*/ 30 w 42"/>
                <a:gd name="T29" fmla="*/ 36 h 36"/>
                <a:gd name="T30" fmla="*/ 24 w 42"/>
                <a:gd name="T31" fmla="*/ 36 h 36"/>
                <a:gd name="T32" fmla="*/ 12 w 42"/>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6">
                  <a:moveTo>
                    <a:pt x="12" y="36"/>
                  </a:moveTo>
                  <a:lnTo>
                    <a:pt x="6" y="36"/>
                  </a:lnTo>
                  <a:lnTo>
                    <a:pt x="6" y="30"/>
                  </a:lnTo>
                  <a:lnTo>
                    <a:pt x="0" y="6"/>
                  </a:lnTo>
                  <a:lnTo>
                    <a:pt x="24" y="0"/>
                  </a:lnTo>
                  <a:lnTo>
                    <a:pt x="42" y="0"/>
                  </a:lnTo>
                  <a:lnTo>
                    <a:pt x="42" y="6"/>
                  </a:lnTo>
                  <a:lnTo>
                    <a:pt x="36" y="12"/>
                  </a:lnTo>
                  <a:lnTo>
                    <a:pt x="42" y="12"/>
                  </a:lnTo>
                  <a:lnTo>
                    <a:pt x="42" y="18"/>
                  </a:lnTo>
                  <a:lnTo>
                    <a:pt x="36" y="18"/>
                  </a:lnTo>
                  <a:lnTo>
                    <a:pt x="42" y="24"/>
                  </a:lnTo>
                  <a:lnTo>
                    <a:pt x="36" y="24"/>
                  </a:lnTo>
                  <a:lnTo>
                    <a:pt x="30" y="30"/>
                  </a:lnTo>
                  <a:lnTo>
                    <a:pt x="30" y="36"/>
                  </a:lnTo>
                  <a:lnTo>
                    <a:pt x="24" y="36"/>
                  </a:lnTo>
                  <a:lnTo>
                    <a:pt x="1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61" name="Freeform 1789"/>
            <p:cNvSpPr>
              <a:spLocks/>
            </p:cNvSpPr>
            <p:nvPr/>
          </p:nvSpPr>
          <p:spPr bwMode="auto">
            <a:xfrm>
              <a:off x="3612" y="2154"/>
              <a:ext cx="30" cy="18"/>
            </a:xfrm>
            <a:custGeom>
              <a:avLst/>
              <a:gdLst>
                <a:gd name="T0" fmla="*/ 18 w 30"/>
                <a:gd name="T1" fmla="*/ 18 h 18"/>
                <a:gd name="T2" fmla="*/ 6 w 30"/>
                <a:gd name="T3" fmla="*/ 18 h 18"/>
                <a:gd name="T4" fmla="*/ 0 w 30"/>
                <a:gd name="T5" fmla="*/ 18 h 18"/>
                <a:gd name="T6" fmla="*/ 0 w 30"/>
                <a:gd name="T7" fmla="*/ 12 h 18"/>
                <a:gd name="T8" fmla="*/ 0 w 30"/>
                <a:gd name="T9" fmla="*/ 0 h 18"/>
                <a:gd name="T10" fmla="*/ 18 w 30"/>
                <a:gd name="T11" fmla="*/ 0 h 18"/>
                <a:gd name="T12" fmla="*/ 30 w 30"/>
                <a:gd name="T13" fmla="*/ 0 h 18"/>
                <a:gd name="T14" fmla="*/ 30 w 30"/>
                <a:gd name="T15" fmla="*/ 12 h 18"/>
                <a:gd name="T16" fmla="*/ 30 w 30"/>
                <a:gd name="T17" fmla="*/ 18 h 18"/>
                <a:gd name="T18" fmla="*/ 18 w 30"/>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8">
                  <a:moveTo>
                    <a:pt x="18" y="18"/>
                  </a:moveTo>
                  <a:lnTo>
                    <a:pt x="6" y="18"/>
                  </a:lnTo>
                  <a:lnTo>
                    <a:pt x="0" y="18"/>
                  </a:lnTo>
                  <a:lnTo>
                    <a:pt x="0" y="12"/>
                  </a:lnTo>
                  <a:lnTo>
                    <a:pt x="0" y="0"/>
                  </a:lnTo>
                  <a:lnTo>
                    <a:pt x="18" y="0"/>
                  </a:lnTo>
                  <a:lnTo>
                    <a:pt x="30" y="0"/>
                  </a:lnTo>
                  <a:lnTo>
                    <a:pt x="30" y="12"/>
                  </a:lnTo>
                  <a:lnTo>
                    <a:pt x="30" y="18"/>
                  </a:lnTo>
                  <a:lnTo>
                    <a:pt x="18"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62" name="Freeform 1790"/>
            <p:cNvSpPr>
              <a:spLocks/>
            </p:cNvSpPr>
            <p:nvPr/>
          </p:nvSpPr>
          <p:spPr bwMode="auto">
            <a:xfrm>
              <a:off x="3282" y="2178"/>
              <a:ext cx="36" cy="66"/>
            </a:xfrm>
            <a:custGeom>
              <a:avLst/>
              <a:gdLst>
                <a:gd name="T0" fmla="*/ 12 w 36"/>
                <a:gd name="T1" fmla="*/ 66 h 66"/>
                <a:gd name="T2" fmla="*/ 0 w 36"/>
                <a:gd name="T3" fmla="*/ 66 h 66"/>
                <a:gd name="T4" fmla="*/ 6 w 36"/>
                <a:gd name="T5" fmla="*/ 60 h 66"/>
                <a:gd name="T6" fmla="*/ 6 w 36"/>
                <a:gd name="T7" fmla="*/ 54 h 66"/>
                <a:gd name="T8" fmla="*/ 12 w 36"/>
                <a:gd name="T9" fmla="*/ 54 h 66"/>
                <a:gd name="T10" fmla="*/ 12 w 36"/>
                <a:gd name="T11" fmla="*/ 48 h 66"/>
                <a:gd name="T12" fmla="*/ 18 w 36"/>
                <a:gd name="T13" fmla="*/ 48 h 66"/>
                <a:gd name="T14" fmla="*/ 18 w 36"/>
                <a:gd name="T15" fmla="*/ 42 h 66"/>
                <a:gd name="T16" fmla="*/ 24 w 36"/>
                <a:gd name="T17" fmla="*/ 42 h 66"/>
                <a:gd name="T18" fmla="*/ 24 w 36"/>
                <a:gd name="T19" fmla="*/ 36 h 66"/>
                <a:gd name="T20" fmla="*/ 24 w 36"/>
                <a:gd name="T21" fmla="*/ 30 h 66"/>
                <a:gd name="T22" fmla="*/ 24 w 36"/>
                <a:gd name="T23" fmla="*/ 24 h 66"/>
                <a:gd name="T24" fmla="*/ 18 w 36"/>
                <a:gd name="T25" fmla="*/ 24 h 66"/>
                <a:gd name="T26" fmla="*/ 18 w 36"/>
                <a:gd name="T27" fmla="*/ 18 h 66"/>
                <a:gd name="T28" fmla="*/ 12 w 36"/>
                <a:gd name="T29" fmla="*/ 18 h 66"/>
                <a:gd name="T30" fmla="*/ 12 w 36"/>
                <a:gd name="T31" fmla="*/ 12 h 66"/>
                <a:gd name="T32" fmla="*/ 12 w 36"/>
                <a:gd name="T33" fmla="*/ 6 h 66"/>
                <a:gd name="T34" fmla="*/ 18 w 36"/>
                <a:gd name="T35" fmla="*/ 6 h 66"/>
                <a:gd name="T36" fmla="*/ 30 w 36"/>
                <a:gd name="T37" fmla="*/ 0 h 66"/>
                <a:gd name="T38" fmla="*/ 30 w 36"/>
                <a:gd name="T39" fmla="*/ 12 h 66"/>
                <a:gd name="T40" fmla="*/ 30 w 36"/>
                <a:gd name="T41" fmla="*/ 18 h 66"/>
                <a:gd name="T42" fmla="*/ 30 w 36"/>
                <a:gd name="T43" fmla="*/ 24 h 66"/>
                <a:gd name="T44" fmla="*/ 36 w 36"/>
                <a:gd name="T45" fmla="*/ 66 h 66"/>
                <a:gd name="T46" fmla="*/ 12 w 36"/>
                <a:gd name="T4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66">
                  <a:moveTo>
                    <a:pt x="12" y="66"/>
                  </a:moveTo>
                  <a:lnTo>
                    <a:pt x="0" y="66"/>
                  </a:lnTo>
                  <a:lnTo>
                    <a:pt x="6" y="60"/>
                  </a:lnTo>
                  <a:lnTo>
                    <a:pt x="6" y="54"/>
                  </a:lnTo>
                  <a:lnTo>
                    <a:pt x="12" y="54"/>
                  </a:lnTo>
                  <a:lnTo>
                    <a:pt x="12" y="48"/>
                  </a:lnTo>
                  <a:lnTo>
                    <a:pt x="18" y="48"/>
                  </a:lnTo>
                  <a:lnTo>
                    <a:pt x="18" y="42"/>
                  </a:lnTo>
                  <a:lnTo>
                    <a:pt x="24" y="42"/>
                  </a:lnTo>
                  <a:lnTo>
                    <a:pt x="24" y="36"/>
                  </a:lnTo>
                  <a:lnTo>
                    <a:pt x="24" y="30"/>
                  </a:lnTo>
                  <a:lnTo>
                    <a:pt x="24" y="24"/>
                  </a:lnTo>
                  <a:lnTo>
                    <a:pt x="18" y="24"/>
                  </a:lnTo>
                  <a:lnTo>
                    <a:pt x="18" y="18"/>
                  </a:lnTo>
                  <a:lnTo>
                    <a:pt x="12" y="18"/>
                  </a:lnTo>
                  <a:lnTo>
                    <a:pt x="12" y="12"/>
                  </a:lnTo>
                  <a:lnTo>
                    <a:pt x="12" y="6"/>
                  </a:lnTo>
                  <a:lnTo>
                    <a:pt x="18" y="6"/>
                  </a:lnTo>
                  <a:lnTo>
                    <a:pt x="30" y="0"/>
                  </a:lnTo>
                  <a:lnTo>
                    <a:pt x="30" y="12"/>
                  </a:lnTo>
                  <a:lnTo>
                    <a:pt x="30" y="18"/>
                  </a:lnTo>
                  <a:lnTo>
                    <a:pt x="30" y="24"/>
                  </a:lnTo>
                  <a:lnTo>
                    <a:pt x="36" y="66"/>
                  </a:lnTo>
                  <a:lnTo>
                    <a:pt x="12"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63" name="Freeform 1791"/>
            <p:cNvSpPr>
              <a:spLocks/>
            </p:cNvSpPr>
            <p:nvPr/>
          </p:nvSpPr>
          <p:spPr bwMode="auto">
            <a:xfrm>
              <a:off x="3642" y="2148"/>
              <a:ext cx="42" cy="24"/>
            </a:xfrm>
            <a:custGeom>
              <a:avLst/>
              <a:gdLst>
                <a:gd name="T0" fmla="*/ 0 w 42"/>
                <a:gd name="T1" fmla="*/ 18 h 24"/>
                <a:gd name="T2" fmla="*/ 0 w 42"/>
                <a:gd name="T3" fmla="*/ 6 h 24"/>
                <a:gd name="T4" fmla="*/ 30 w 42"/>
                <a:gd name="T5" fmla="*/ 0 h 24"/>
                <a:gd name="T6" fmla="*/ 36 w 42"/>
                <a:gd name="T7" fmla="*/ 0 h 24"/>
                <a:gd name="T8" fmla="*/ 42 w 42"/>
                <a:gd name="T9" fmla="*/ 0 h 24"/>
                <a:gd name="T10" fmla="*/ 42 w 42"/>
                <a:gd name="T11" fmla="*/ 6 h 24"/>
                <a:gd name="T12" fmla="*/ 36 w 42"/>
                <a:gd name="T13" fmla="*/ 12 h 24"/>
                <a:gd name="T14" fmla="*/ 30 w 42"/>
                <a:gd name="T15" fmla="*/ 12 h 24"/>
                <a:gd name="T16" fmla="*/ 30 w 42"/>
                <a:gd name="T17" fmla="*/ 18 h 24"/>
                <a:gd name="T18" fmla="*/ 24 w 42"/>
                <a:gd name="T19" fmla="*/ 18 h 24"/>
                <a:gd name="T20" fmla="*/ 24 w 42"/>
                <a:gd name="T21" fmla="*/ 24 h 24"/>
                <a:gd name="T22" fmla="*/ 18 w 42"/>
                <a:gd name="T23" fmla="*/ 18 h 24"/>
                <a:gd name="T24" fmla="*/ 12 w 42"/>
                <a:gd name="T25" fmla="*/ 18 h 24"/>
                <a:gd name="T26" fmla="*/ 6 w 42"/>
                <a:gd name="T27" fmla="*/ 12 h 24"/>
                <a:gd name="T28" fmla="*/ 6 w 42"/>
                <a:gd name="T29" fmla="*/ 18 h 24"/>
                <a:gd name="T30" fmla="*/ 0 w 42"/>
                <a:gd name="T3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24">
                  <a:moveTo>
                    <a:pt x="0" y="18"/>
                  </a:moveTo>
                  <a:lnTo>
                    <a:pt x="0" y="6"/>
                  </a:lnTo>
                  <a:lnTo>
                    <a:pt x="30" y="0"/>
                  </a:lnTo>
                  <a:lnTo>
                    <a:pt x="36" y="0"/>
                  </a:lnTo>
                  <a:lnTo>
                    <a:pt x="42" y="0"/>
                  </a:lnTo>
                  <a:lnTo>
                    <a:pt x="42" y="6"/>
                  </a:lnTo>
                  <a:lnTo>
                    <a:pt x="36" y="12"/>
                  </a:lnTo>
                  <a:lnTo>
                    <a:pt x="30" y="12"/>
                  </a:lnTo>
                  <a:lnTo>
                    <a:pt x="30" y="18"/>
                  </a:lnTo>
                  <a:lnTo>
                    <a:pt x="24" y="18"/>
                  </a:lnTo>
                  <a:lnTo>
                    <a:pt x="24" y="24"/>
                  </a:lnTo>
                  <a:lnTo>
                    <a:pt x="18" y="18"/>
                  </a:lnTo>
                  <a:lnTo>
                    <a:pt x="12" y="18"/>
                  </a:lnTo>
                  <a:lnTo>
                    <a:pt x="6" y="12"/>
                  </a:lnTo>
                  <a:lnTo>
                    <a:pt x="6" y="1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64" name="Freeform 1792"/>
            <p:cNvSpPr>
              <a:spLocks/>
            </p:cNvSpPr>
            <p:nvPr/>
          </p:nvSpPr>
          <p:spPr bwMode="auto">
            <a:xfrm>
              <a:off x="3684" y="2148"/>
              <a:ext cx="42" cy="18"/>
            </a:xfrm>
            <a:custGeom>
              <a:avLst/>
              <a:gdLst>
                <a:gd name="T0" fmla="*/ 42 w 42"/>
                <a:gd name="T1" fmla="*/ 6 h 18"/>
                <a:gd name="T2" fmla="*/ 36 w 42"/>
                <a:gd name="T3" fmla="*/ 6 h 18"/>
                <a:gd name="T4" fmla="*/ 30 w 42"/>
                <a:gd name="T5" fmla="*/ 0 h 18"/>
                <a:gd name="T6" fmla="*/ 24 w 42"/>
                <a:gd name="T7" fmla="*/ 0 h 18"/>
                <a:gd name="T8" fmla="*/ 18 w 42"/>
                <a:gd name="T9" fmla="*/ 6 h 18"/>
                <a:gd name="T10" fmla="*/ 18 w 42"/>
                <a:gd name="T11" fmla="*/ 12 h 18"/>
                <a:gd name="T12" fmla="*/ 18 w 42"/>
                <a:gd name="T13" fmla="*/ 18 h 18"/>
                <a:gd name="T14" fmla="*/ 12 w 42"/>
                <a:gd name="T15" fmla="*/ 18 h 18"/>
                <a:gd name="T16" fmla="*/ 6 w 42"/>
                <a:gd name="T17" fmla="*/ 12 h 18"/>
                <a:gd name="T18" fmla="*/ 0 w 42"/>
                <a:gd name="T19" fmla="*/ 6 h 18"/>
                <a:gd name="T20" fmla="*/ 0 w 42"/>
                <a:gd name="T21" fmla="*/ 0 h 18"/>
                <a:gd name="T22" fmla="*/ 18 w 42"/>
                <a:gd name="T23" fmla="*/ 0 h 18"/>
                <a:gd name="T24" fmla="*/ 36 w 42"/>
                <a:gd name="T25" fmla="*/ 0 h 18"/>
                <a:gd name="T26" fmla="*/ 42 w 42"/>
                <a:gd name="T2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18">
                  <a:moveTo>
                    <a:pt x="42" y="6"/>
                  </a:moveTo>
                  <a:lnTo>
                    <a:pt x="36" y="6"/>
                  </a:lnTo>
                  <a:lnTo>
                    <a:pt x="30" y="0"/>
                  </a:lnTo>
                  <a:lnTo>
                    <a:pt x="24" y="0"/>
                  </a:lnTo>
                  <a:lnTo>
                    <a:pt x="18" y="6"/>
                  </a:lnTo>
                  <a:lnTo>
                    <a:pt x="18" y="12"/>
                  </a:lnTo>
                  <a:lnTo>
                    <a:pt x="18" y="18"/>
                  </a:lnTo>
                  <a:lnTo>
                    <a:pt x="12" y="18"/>
                  </a:lnTo>
                  <a:lnTo>
                    <a:pt x="6" y="12"/>
                  </a:lnTo>
                  <a:lnTo>
                    <a:pt x="0" y="6"/>
                  </a:lnTo>
                  <a:lnTo>
                    <a:pt x="0" y="0"/>
                  </a:lnTo>
                  <a:lnTo>
                    <a:pt x="18" y="0"/>
                  </a:lnTo>
                  <a:lnTo>
                    <a:pt x="36" y="0"/>
                  </a:lnTo>
                  <a:lnTo>
                    <a:pt x="42"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65" name="Freeform 1793"/>
            <p:cNvSpPr>
              <a:spLocks/>
            </p:cNvSpPr>
            <p:nvPr/>
          </p:nvSpPr>
          <p:spPr bwMode="auto">
            <a:xfrm>
              <a:off x="3888" y="2112"/>
              <a:ext cx="66" cy="30"/>
            </a:xfrm>
            <a:custGeom>
              <a:avLst/>
              <a:gdLst>
                <a:gd name="T0" fmla="*/ 0 w 66"/>
                <a:gd name="T1" fmla="*/ 30 h 30"/>
                <a:gd name="T2" fmla="*/ 6 w 66"/>
                <a:gd name="T3" fmla="*/ 24 h 30"/>
                <a:gd name="T4" fmla="*/ 6 w 66"/>
                <a:gd name="T5" fmla="*/ 18 h 30"/>
                <a:gd name="T6" fmla="*/ 6 w 66"/>
                <a:gd name="T7" fmla="*/ 12 h 30"/>
                <a:gd name="T8" fmla="*/ 30 w 66"/>
                <a:gd name="T9" fmla="*/ 12 h 30"/>
                <a:gd name="T10" fmla="*/ 36 w 66"/>
                <a:gd name="T11" fmla="*/ 6 h 30"/>
                <a:gd name="T12" fmla="*/ 42 w 66"/>
                <a:gd name="T13" fmla="*/ 6 h 30"/>
                <a:gd name="T14" fmla="*/ 60 w 66"/>
                <a:gd name="T15" fmla="*/ 6 h 30"/>
                <a:gd name="T16" fmla="*/ 60 w 66"/>
                <a:gd name="T17" fmla="*/ 0 h 30"/>
                <a:gd name="T18" fmla="*/ 66 w 66"/>
                <a:gd name="T19" fmla="*/ 0 h 30"/>
                <a:gd name="T20" fmla="*/ 60 w 66"/>
                <a:gd name="T21" fmla="*/ 6 h 30"/>
                <a:gd name="T22" fmla="*/ 54 w 66"/>
                <a:gd name="T23" fmla="*/ 12 h 30"/>
                <a:gd name="T24" fmla="*/ 54 w 66"/>
                <a:gd name="T25" fmla="*/ 18 h 30"/>
                <a:gd name="T26" fmla="*/ 48 w 66"/>
                <a:gd name="T27" fmla="*/ 18 h 30"/>
                <a:gd name="T28" fmla="*/ 42 w 66"/>
                <a:gd name="T29" fmla="*/ 24 h 30"/>
                <a:gd name="T30" fmla="*/ 36 w 66"/>
                <a:gd name="T31" fmla="*/ 24 h 30"/>
                <a:gd name="T32" fmla="*/ 30 w 66"/>
                <a:gd name="T33" fmla="*/ 30 h 30"/>
                <a:gd name="T34" fmla="*/ 24 w 66"/>
                <a:gd name="T35" fmla="*/ 30 h 30"/>
                <a:gd name="T36" fmla="*/ 24 w 66"/>
                <a:gd name="T37" fmla="*/ 24 h 30"/>
                <a:gd name="T38" fmla="*/ 18 w 66"/>
                <a:gd name="T39" fmla="*/ 24 h 30"/>
                <a:gd name="T40" fmla="*/ 6 w 66"/>
                <a:gd name="T41" fmla="*/ 30 h 30"/>
                <a:gd name="T42" fmla="*/ 0 w 66"/>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30">
                  <a:moveTo>
                    <a:pt x="0" y="30"/>
                  </a:moveTo>
                  <a:lnTo>
                    <a:pt x="6" y="24"/>
                  </a:lnTo>
                  <a:lnTo>
                    <a:pt x="6" y="18"/>
                  </a:lnTo>
                  <a:lnTo>
                    <a:pt x="6" y="12"/>
                  </a:lnTo>
                  <a:lnTo>
                    <a:pt x="30" y="12"/>
                  </a:lnTo>
                  <a:lnTo>
                    <a:pt x="36" y="6"/>
                  </a:lnTo>
                  <a:lnTo>
                    <a:pt x="42" y="6"/>
                  </a:lnTo>
                  <a:lnTo>
                    <a:pt x="60" y="6"/>
                  </a:lnTo>
                  <a:lnTo>
                    <a:pt x="60" y="0"/>
                  </a:lnTo>
                  <a:lnTo>
                    <a:pt x="66" y="0"/>
                  </a:lnTo>
                  <a:lnTo>
                    <a:pt x="60" y="6"/>
                  </a:lnTo>
                  <a:lnTo>
                    <a:pt x="54" y="12"/>
                  </a:lnTo>
                  <a:lnTo>
                    <a:pt x="54" y="18"/>
                  </a:lnTo>
                  <a:lnTo>
                    <a:pt x="48" y="18"/>
                  </a:lnTo>
                  <a:lnTo>
                    <a:pt x="42" y="24"/>
                  </a:lnTo>
                  <a:lnTo>
                    <a:pt x="36" y="24"/>
                  </a:lnTo>
                  <a:lnTo>
                    <a:pt x="30" y="30"/>
                  </a:lnTo>
                  <a:lnTo>
                    <a:pt x="24" y="30"/>
                  </a:lnTo>
                  <a:lnTo>
                    <a:pt x="24" y="24"/>
                  </a:lnTo>
                  <a:lnTo>
                    <a:pt x="18" y="24"/>
                  </a:lnTo>
                  <a:lnTo>
                    <a:pt x="6"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66" name="Freeform 1794"/>
            <p:cNvSpPr>
              <a:spLocks/>
            </p:cNvSpPr>
            <p:nvPr/>
          </p:nvSpPr>
          <p:spPr bwMode="auto">
            <a:xfrm>
              <a:off x="3942" y="2112"/>
              <a:ext cx="24" cy="36"/>
            </a:xfrm>
            <a:custGeom>
              <a:avLst/>
              <a:gdLst>
                <a:gd name="T0" fmla="*/ 24 w 24"/>
                <a:gd name="T1" fmla="*/ 24 h 36"/>
                <a:gd name="T2" fmla="*/ 24 w 24"/>
                <a:gd name="T3" fmla="*/ 30 h 36"/>
                <a:gd name="T4" fmla="*/ 18 w 24"/>
                <a:gd name="T5" fmla="*/ 30 h 36"/>
                <a:gd name="T6" fmla="*/ 12 w 24"/>
                <a:gd name="T7" fmla="*/ 36 h 36"/>
                <a:gd name="T8" fmla="*/ 6 w 24"/>
                <a:gd name="T9" fmla="*/ 36 h 36"/>
                <a:gd name="T10" fmla="*/ 0 w 24"/>
                <a:gd name="T11" fmla="*/ 30 h 36"/>
                <a:gd name="T12" fmla="*/ 6 w 24"/>
                <a:gd name="T13" fmla="*/ 18 h 36"/>
                <a:gd name="T14" fmla="*/ 0 w 24"/>
                <a:gd name="T15" fmla="*/ 12 h 36"/>
                <a:gd name="T16" fmla="*/ 6 w 24"/>
                <a:gd name="T17" fmla="*/ 6 h 36"/>
                <a:gd name="T18" fmla="*/ 12 w 24"/>
                <a:gd name="T19" fmla="*/ 0 h 36"/>
                <a:gd name="T20" fmla="*/ 24 w 24"/>
                <a:gd name="T21" fmla="*/ 0 h 36"/>
                <a:gd name="T22" fmla="*/ 24 w 24"/>
                <a:gd name="T23" fmla="*/ 12 h 36"/>
                <a:gd name="T24" fmla="*/ 24 w 24"/>
                <a:gd name="T2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6">
                  <a:moveTo>
                    <a:pt x="24" y="24"/>
                  </a:moveTo>
                  <a:lnTo>
                    <a:pt x="24" y="30"/>
                  </a:lnTo>
                  <a:lnTo>
                    <a:pt x="18" y="30"/>
                  </a:lnTo>
                  <a:lnTo>
                    <a:pt x="12" y="36"/>
                  </a:lnTo>
                  <a:lnTo>
                    <a:pt x="6" y="36"/>
                  </a:lnTo>
                  <a:lnTo>
                    <a:pt x="0" y="30"/>
                  </a:lnTo>
                  <a:lnTo>
                    <a:pt x="6" y="18"/>
                  </a:lnTo>
                  <a:lnTo>
                    <a:pt x="0" y="12"/>
                  </a:lnTo>
                  <a:lnTo>
                    <a:pt x="6" y="6"/>
                  </a:lnTo>
                  <a:lnTo>
                    <a:pt x="12" y="0"/>
                  </a:lnTo>
                  <a:lnTo>
                    <a:pt x="24" y="0"/>
                  </a:lnTo>
                  <a:lnTo>
                    <a:pt x="24" y="12"/>
                  </a:lnTo>
                  <a:lnTo>
                    <a:pt x="2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67" name="Freeform 1795"/>
            <p:cNvSpPr>
              <a:spLocks/>
            </p:cNvSpPr>
            <p:nvPr/>
          </p:nvSpPr>
          <p:spPr bwMode="auto">
            <a:xfrm>
              <a:off x="2718" y="2196"/>
              <a:ext cx="48" cy="48"/>
            </a:xfrm>
            <a:custGeom>
              <a:avLst/>
              <a:gdLst>
                <a:gd name="T0" fmla="*/ 0 w 48"/>
                <a:gd name="T1" fmla="*/ 0 h 48"/>
                <a:gd name="T2" fmla="*/ 36 w 48"/>
                <a:gd name="T3" fmla="*/ 0 h 48"/>
                <a:gd name="T4" fmla="*/ 36 w 48"/>
                <a:gd name="T5" fmla="*/ 6 h 48"/>
                <a:gd name="T6" fmla="*/ 42 w 48"/>
                <a:gd name="T7" fmla="*/ 0 h 48"/>
                <a:gd name="T8" fmla="*/ 48 w 48"/>
                <a:gd name="T9" fmla="*/ 6 h 48"/>
                <a:gd name="T10" fmla="*/ 42 w 48"/>
                <a:gd name="T11" fmla="*/ 6 h 48"/>
                <a:gd name="T12" fmla="*/ 36 w 48"/>
                <a:gd name="T13" fmla="*/ 12 h 48"/>
                <a:gd name="T14" fmla="*/ 36 w 48"/>
                <a:gd name="T15" fmla="*/ 30 h 48"/>
                <a:gd name="T16" fmla="*/ 42 w 48"/>
                <a:gd name="T17" fmla="*/ 30 h 48"/>
                <a:gd name="T18" fmla="*/ 42 w 48"/>
                <a:gd name="T19" fmla="*/ 36 h 48"/>
                <a:gd name="T20" fmla="*/ 24 w 48"/>
                <a:gd name="T21" fmla="*/ 36 h 48"/>
                <a:gd name="T22" fmla="*/ 24 w 48"/>
                <a:gd name="T23" fmla="*/ 48 h 48"/>
                <a:gd name="T24" fmla="*/ 6 w 48"/>
                <a:gd name="T25" fmla="*/ 48 h 48"/>
                <a:gd name="T26" fmla="*/ 6 w 48"/>
                <a:gd name="T27" fmla="*/ 42 h 48"/>
                <a:gd name="T28" fmla="*/ 0 w 48"/>
                <a:gd name="T29" fmla="*/ 42 h 48"/>
                <a:gd name="T30" fmla="*/ 0 w 48"/>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0" y="0"/>
                  </a:moveTo>
                  <a:lnTo>
                    <a:pt x="36" y="0"/>
                  </a:lnTo>
                  <a:lnTo>
                    <a:pt x="36" y="6"/>
                  </a:lnTo>
                  <a:lnTo>
                    <a:pt x="42" y="0"/>
                  </a:lnTo>
                  <a:lnTo>
                    <a:pt x="48" y="6"/>
                  </a:lnTo>
                  <a:lnTo>
                    <a:pt x="42" y="6"/>
                  </a:lnTo>
                  <a:lnTo>
                    <a:pt x="36" y="12"/>
                  </a:lnTo>
                  <a:lnTo>
                    <a:pt x="36" y="30"/>
                  </a:lnTo>
                  <a:lnTo>
                    <a:pt x="42" y="30"/>
                  </a:lnTo>
                  <a:lnTo>
                    <a:pt x="42" y="36"/>
                  </a:lnTo>
                  <a:lnTo>
                    <a:pt x="24" y="36"/>
                  </a:lnTo>
                  <a:lnTo>
                    <a:pt x="24" y="48"/>
                  </a:lnTo>
                  <a:lnTo>
                    <a:pt x="6" y="48"/>
                  </a:lnTo>
                  <a:lnTo>
                    <a:pt x="6" y="42"/>
                  </a:lnTo>
                  <a:lnTo>
                    <a:pt x="0" y="42"/>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68" name="Freeform 1796"/>
            <p:cNvSpPr>
              <a:spLocks/>
            </p:cNvSpPr>
            <p:nvPr/>
          </p:nvSpPr>
          <p:spPr bwMode="auto">
            <a:xfrm>
              <a:off x="3720" y="2142"/>
              <a:ext cx="42" cy="42"/>
            </a:xfrm>
            <a:custGeom>
              <a:avLst/>
              <a:gdLst>
                <a:gd name="T0" fmla="*/ 36 w 42"/>
                <a:gd name="T1" fmla="*/ 36 h 42"/>
                <a:gd name="T2" fmla="*/ 36 w 42"/>
                <a:gd name="T3" fmla="*/ 42 h 42"/>
                <a:gd name="T4" fmla="*/ 30 w 42"/>
                <a:gd name="T5" fmla="*/ 42 h 42"/>
                <a:gd name="T6" fmla="*/ 24 w 42"/>
                <a:gd name="T7" fmla="*/ 36 h 42"/>
                <a:gd name="T8" fmla="*/ 18 w 42"/>
                <a:gd name="T9" fmla="*/ 36 h 42"/>
                <a:gd name="T10" fmla="*/ 12 w 42"/>
                <a:gd name="T11" fmla="*/ 24 h 42"/>
                <a:gd name="T12" fmla="*/ 12 w 42"/>
                <a:gd name="T13" fmla="*/ 18 h 42"/>
                <a:gd name="T14" fmla="*/ 6 w 42"/>
                <a:gd name="T15" fmla="*/ 12 h 42"/>
                <a:gd name="T16" fmla="*/ 0 w 42"/>
                <a:gd name="T17" fmla="*/ 6 h 42"/>
                <a:gd name="T18" fmla="*/ 42 w 42"/>
                <a:gd name="T19" fmla="*/ 0 h 42"/>
                <a:gd name="T20" fmla="*/ 42 w 42"/>
                <a:gd name="T21" fmla="*/ 6 h 42"/>
                <a:gd name="T22" fmla="*/ 42 w 42"/>
                <a:gd name="T23" fmla="*/ 12 h 42"/>
                <a:gd name="T24" fmla="*/ 42 w 42"/>
                <a:gd name="T25" fmla="*/ 6 h 42"/>
                <a:gd name="T26" fmla="*/ 36 w 42"/>
                <a:gd name="T27" fmla="*/ 12 h 42"/>
                <a:gd name="T28" fmla="*/ 36 w 42"/>
                <a:gd name="T29" fmla="*/ 18 h 42"/>
                <a:gd name="T30" fmla="*/ 42 w 42"/>
                <a:gd name="T31" fmla="*/ 18 h 42"/>
                <a:gd name="T32" fmla="*/ 42 w 42"/>
                <a:gd name="T33" fmla="*/ 24 h 42"/>
                <a:gd name="T34" fmla="*/ 42 w 42"/>
                <a:gd name="T35" fmla="*/ 30 h 42"/>
                <a:gd name="T36" fmla="*/ 36 w 42"/>
                <a:gd name="T3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2">
                  <a:moveTo>
                    <a:pt x="36" y="36"/>
                  </a:moveTo>
                  <a:lnTo>
                    <a:pt x="36" y="42"/>
                  </a:lnTo>
                  <a:lnTo>
                    <a:pt x="30" y="42"/>
                  </a:lnTo>
                  <a:lnTo>
                    <a:pt x="24" y="36"/>
                  </a:lnTo>
                  <a:lnTo>
                    <a:pt x="18" y="36"/>
                  </a:lnTo>
                  <a:lnTo>
                    <a:pt x="12" y="24"/>
                  </a:lnTo>
                  <a:lnTo>
                    <a:pt x="12" y="18"/>
                  </a:lnTo>
                  <a:lnTo>
                    <a:pt x="6" y="12"/>
                  </a:lnTo>
                  <a:lnTo>
                    <a:pt x="0" y="6"/>
                  </a:lnTo>
                  <a:lnTo>
                    <a:pt x="42" y="0"/>
                  </a:lnTo>
                  <a:lnTo>
                    <a:pt x="42" y="6"/>
                  </a:lnTo>
                  <a:lnTo>
                    <a:pt x="42" y="12"/>
                  </a:lnTo>
                  <a:lnTo>
                    <a:pt x="42" y="6"/>
                  </a:lnTo>
                  <a:lnTo>
                    <a:pt x="36" y="12"/>
                  </a:lnTo>
                  <a:lnTo>
                    <a:pt x="36" y="18"/>
                  </a:lnTo>
                  <a:lnTo>
                    <a:pt x="42" y="18"/>
                  </a:lnTo>
                  <a:lnTo>
                    <a:pt x="42" y="24"/>
                  </a:lnTo>
                  <a:lnTo>
                    <a:pt x="42" y="30"/>
                  </a:lnTo>
                  <a:lnTo>
                    <a:pt x="3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69" name="Freeform 1797"/>
            <p:cNvSpPr>
              <a:spLocks/>
            </p:cNvSpPr>
            <p:nvPr/>
          </p:nvSpPr>
          <p:spPr bwMode="auto">
            <a:xfrm>
              <a:off x="2850" y="2196"/>
              <a:ext cx="36" cy="54"/>
            </a:xfrm>
            <a:custGeom>
              <a:avLst/>
              <a:gdLst>
                <a:gd name="T0" fmla="*/ 0 w 36"/>
                <a:gd name="T1" fmla="*/ 18 h 54"/>
                <a:gd name="T2" fmla="*/ 0 w 36"/>
                <a:gd name="T3" fmla="*/ 0 h 54"/>
                <a:gd name="T4" fmla="*/ 30 w 36"/>
                <a:gd name="T5" fmla="*/ 0 h 54"/>
                <a:gd name="T6" fmla="*/ 36 w 36"/>
                <a:gd name="T7" fmla="*/ 0 h 54"/>
                <a:gd name="T8" fmla="*/ 36 w 36"/>
                <a:gd name="T9" fmla="*/ 12 h 54"/>
                <a:gd name="T10" fmla="*/ 30 w 36"/>
                <a:gd name="T11" fmla="*/ 12 h 54"/>
                <a:gd name="T12" fmla="*/ 30 w 36"/>
                <a:gd name="T13" fmla="*/ 36 h 54"/>
                <a:gd name="T14" fmla="*/ 30 w 36"/>
                <a:gd name="T15" fmla="*/ 54 h 54"/>
                <a:gd name="T16" fmla="*/ 18 w 36"/>
                <a:gd name="T17" fmla="*/ 54 h 54"/>
                <a:gd name="T18" fmla="*/ 18 w 36"/>
                <a:gd name="T19" fmla="*/ 48 h 54"/>
                <a:gd name="T20" fmla="*/ 6 w 36"/>
                <a:gd name="T21" fmla="*/ 48 h 54"/>
                <a:gd name="T22" fmla="*/ 0 w 36"/>
                <a:gd name="T23" fmla="*/ 48 h 54"/>
                <a:gd name="T24" fmla="*/ 0 w 36"/>
                <a:gd name="T25" fmla="*/ 24 h 54"/>
                <a:gd name="T26" fmla="*/ 0 w 36"/>
                <a:gd name="T2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4">
                  <a:moveTo>
                    <a:pt x="0" y="18"/>
                  </a:moveTo>
                  <a:lnTo>
                    <a:pt x="0" y="0"/>
                  </a:lnTo>
                  <a:lnTo>
                    <a:pt x="30" y="0"/>
                  </a:lnTo>
                  <a:lnTo>
                    <a:pt x="36" y="0"/>
                  </a:lnTo>
                  <a:lnTo>
                    <a:pt x="36" y="12"/>
                  </a:lnTo>
                  <a:lnTo>
                    <a:pt x="30" y="12"/>
                  </a:lnTo>
                  <a:lnTo>
                    <a:pt x="30" y="36"/>
                  </a:lnTo>
                  <a:lnTo>
                    <a:pt x="30" y="54"/>
                  </a:lnTo>
                  <a:lnTo>
                    <a:pt x="18" y="54"/>
                  </a:lnTo>
                  <a:lnTo>
                    <a:pt x="18" y="48"/>
                  </a:lnTo>
                  <a:lnTo>
                    <a:pt x="6" y="48"/>
                  </a:lnTo>
                  <a:lnTo>
                    <a:pt x="0" y="48"/>
                  </a:lnTo>
                  <a:lnTo>
                    <a:pt x="0" y="24"/>
                  </a:lnTo>
                  <a:lnTo>
                    <a:pt x="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70" name="Freeform 1798"/>
            <p:cNvSpPr>
              <a:spLocks/>
            </p:cNvSpPr>
            <p:nvPr/>
          </p:nvSpPr>
          <p:spPr bwMode="auto">
            <a:xfrm>
              <a:off x="3828" y="2130"/>
              <a:ext cx="48" cy="24"/>
            </a:xfrm>
            <a:custGeom>
              <a:avLst/>
              <a:gdLst>
                <a:gd name="T0" fmla="*/ 18 w 48"/>
                <a:gd name="T1" fmla="*/ 24 h 24"/>
                <a:gd name="T2" fmla="*/ 12 w 48"/>
                <a:gd name="T3" fmla="*/ 24 h 24"/>
                <a:gd name="T4" fmla="*/ 12 w 48"/>
                <a:gd name="T5" fmla="*/ 18 h 24"/>
                <a:gd name="T6" fmla="*/ 6 w 48"/>
                <a:gd name="T7" fmla="*/ 18 h 24"/>
                <a:gd name="T8" fmla="*/ 6 w 48"/>
                <a:gd name="T9" fmla="*/ 12 h 24"/>
                <a:gd name="T10" fmla="*/ 0 w 48"/>
                <a:gd name="T11" fmla="*/ 6 h 24"/>
                <a:gd name="T12" fmla="*/ 12 w 48"/>
                <a:gd name="T13" fmla="*/ 0 h 24"/>
                <a:gd name="T14" fmla="*/ 18 w 48"/>
                <a:gd name="T15" fmla="*/ 0 h 24"/>
                <a:gd name="T16" fmla="*/ 36 w 48"/>
                <a:gd name="T17" fmla="*/ 0 h 24"/>
                <a:gd name="T18" fmla="*/ 48 w 48"/>
                <a:gd name="T19" fmla="*/ 0 h 24"/>
                <a:gd name="T20" fmla="*/ 36 w 48"/>
                <a:gd name="T21" fmla="*/ 6 h 24"/>
                <a:gd name="T22" fmla="*/ 36 w 48"/>
                <a:gd name="T23" fmla="*/ 0 h 24"/>
                <a:gd name="T24" fmla="*/ 36 w 48"/>
                <a:gd name="T25" fmla="*/ 6 h 24"/>
                <a:gd name="T26" fmla="*/ 36 w 48"/>
                <a:gd name="T27" fmla="*/ 0 h 24"/>
                <a:gd name="T28" fmla="*/ 30 w 48"/>
                <a:gd name="T29" fmla="*/ 6 h 24"/>
                <a:gd name="T30" fmla="*/ 24 w 48"/>
                <a:gd name="T31" fmla="*/ 6 h 24"/>
                <a:gd name="T32" fmla="*/ 24 w 48"/>
                <a:gd name="T33" fmla="*/ 18 h 24"/>
                <a:gd name="T34" fmla="*/ 18 w 48"/>
                <a:gd name="T35" fmla="*/ 18 h 24"/>
                <a:gd name="T36" fmla="*/ 24 w 48"/>
                <a:gd name="T37" fmla="*/ 18 h 24"/>
                <a:gd name="T38" fmla="*/ 18 w 48"/>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24">
                  <a:moveTo>
                    <a:pt x="18" y="24"/>
                  </a:moveTo>
                  <a:lnTo>
                    <a:pt x="12" y="24"/>
                  </a:lnTo>
                  <a:lnTo>
                    <a:pt x="12" y="18"/>
                  </a:lnTo>
                  <a:lnTo>
                    <a:pt x="6" y="18"/>
                  </a:lnTo>
                  <a:lnTo>
                    <a:pt x="6" y="12"/>
                  </a:lnTo>
                  <a:lnTo>
                    <a:pt x="0" y="6"/>
                  </a:lnTo>
                  <a:lnTo>
                    <a:pt x="12" y="0"/>
                  </a:lnTo>
                  <a:lnTo>
                    <a:pt x="18" y="0"/>
                  </a:lnTo>
                  <a:lnTo>
                    <a:pt x="36" y="0"/>
                  </a:lnTo>
                  <a:lnTo>
                    <a:pt x="48" y="0"/>
                  </a:lnTo>
                  <a:lnTo>
                    <a:pt x="36" y="6"/>
                  </a:lnTo>
                  <a:lnTo>
                    <a:pt x="36" y="0"/>
                  </a:lnTo>
                  <a:lnTo>
                    <a:pt x="36" y="6"/>
                  </a:lnTo>
                  <a:lnTo>
                    <a:pt x="36" y="0"/>
                  </a:lnTo>
                  <a:lnTo>
                    <a:pt x="30" y="6"/>
                  </a:lnTo>
                  <a:lnTo>
                    <a:pt x="24" y="6"/>
                  </a:lnTo>
                  <a:lnTo>
                    <a:pt x="24" y="18"/>
                  </a:lnTo>
                  <a:lnTo>
                    <a:pt x="18" y="18"/>
                  </a:lnTo>
                  <a:lnTo>
                    <a:pt x="24" y="18"/>
                  </a:lnTo>
                  <a:lnTo>
                    <a:pt x="1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71" name="Freeform 1799"/>
            <p:cNvSpPr>
              <a:spLocks/>
            </p:cNvSpPr>
            <p:nvPr/>
          </p:nvSpPr>
          <p:spPr bwMode="auto">
            <a:xfrm>
              <a:off x="3780" y="2136"/>
              <a:ext cx="54" cy="24"/>
            </a:xfrm>
            <a:custGeom>
              <a:avLst/>
              <a:gdLst>
                <a:gd name="T0" fmla="*/ 48 w 54"/>
                <a:gd name="T1" fmla="*/ 0 h 24"/>
                <a:gd name="T2" fmla="*/ 54 w 54"/>
                <a:gd name="T3" fmla="*/ 6 h 24"/>
                <a:gd name="T4" fmla="*/ 54 w 54"/>
                <a:gd name="T5" fmla="*/ 12 h 24"/>
                <a:gd name="T6" fmla="*/ 48 w 54"/>
                <a:gd name="T7" fmla="*/ 18 h 24"/>
                <a:gd name="T8" fmla="*/ 48 w 54"/>
                <a:gd name="T9" fmla="*/ 24 h 24"/>
                <a:gd name="T10" fmla="*/ 42 w 54"/>
                <a:gd name="T11" fmla="*/ 18 h 24"/>
                <a:gd name="T12" fmla="*/ 42 w 54"/>
                <a:gd name="T13" fmla="*/ 24 h 24"/>
                <a:gd name="T14" fmla="*/ 36 w 54"/>
                <a:gd name="T15" fmla="*/ 24 h 24"/>
                <a:gd name="T16" fmla="*/ 30 w 54"/>
                <a:gd name="T17" fmla="*/ 24 h 24"/>
                <a:gd name="T18" fmla="*/ 24 w 54"/>
                <a:gd name="T19" fmla="*/ 24 h 24"/>
                <a:gd name="T20" fmla="*/ 24 w 54"/>
                <a:gd name="T21" fmla="*/ 18 h 24"/>
                <a:gd name="T22" fmla="*/ 18 w 54"/>
                <a:gd name="T23" fmla="*/ 18 h 24"/>
                <a:gd name="T24" fmla="*/ 12 w 54"/>
                <a:gd name="T25" fmla="*/ 18 h 24"/>
                <a:gd name="T26" fmla="*/ 0 w 54"/>
                <a:gd name="T27" fmla="*/ 6 h 24"/>
                <a:gd name="T28" fmla="*/ 6 w 54"/>
                <a:gd name="T29" fmla="*/ 0 h 24"/>
                <a:gd name="T30" fmla="*/ 30 w 54"/>
                <a:gd name="T31" fmla="*/ 0 h 24"/>
                <a:gd name="T32" fmla="*/ 48 w 54"/>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24">
                  <a:moveTo>
                    <a:pt x="48" y="0"/>
                  </a:moveTo>
                  <a:lnTo>
                    <a:pt x="54" y="6"/>
                  </a:lnTo>
                  <a:lnTo>
                    <a:pt x="54" y="12"/>
                  </a:lnTo>
                  <a:lnTo>
                    <a:pt x="48" y="18"/>
                  </a:lnTo>
                  <a:lnTo>
                    <a:pt x="48" y="24"/>
                  </a:lnTo>
                  <a:lnTo>
                    <a:pt x="42" y="18"/>
                  </a:lnTo>
                  <a:lnTo>
                    <a:pt x="42" y="24"/>
                  </a:lnTo>
                  <a:lnTo>
                    <a:pt x="36" y="24"/>
                  </a:lnTo>
                  <a:lnTo>
                    <a:pt x="30" y="24"/>
                  </a:lnTo>
                  <a:lnTo>
                    <a:pt x="24" y="24"/>
                  </a:lnTo>
                  <a:lnTo>
                    <a:pt x="24" y="18"/>
                  </a:lnTo>
                  <a:lnTo>
                    <a:pt x="18" y="18"/>
                  </a:lnTo>
                  <a:lnTo>
                    <a:pt x="12" y="18"/>
                  </a:lnTo>
                  <a:lnTo>
                    <a:pt x="0" y="6"/>
                  </a:lnTo>
                  <a:lnTo>
                    <a:pt x="6" y="0"/>
                  </a:lnTo>
                  <a:lnTo>
                    <a:pt x="30" y="0"/>
                  </a:lnTo>
                  <a:lnTo>
                    <a:pt x="48"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72" name="Freeform 1800"/>
            <p:cNvSpPr>
              <a:spLocks/>
            </p:cNvSpPr>
            <p:nvPr/>
          </p:nvSpPr>
          <p:spPr bwMode="auto">
            <a:xfrm>
              <a:off x="3756" y="2142"/>
              <a:ext cx="36" cy="42"/>
            </a:xfrm>
            <a:custGeom>
              <a:avLst/>
              <a:gdLst>
                <a:gd name="T0" fmla="*/ 0 w 36"/>
                <a:gd name="T1" fmla="*/ 36 h 42"/>
                <a:gd name="T2" fmla="*/ 6 w 36"/>
                <a:gd name="T3" fmla="*/ 30 h 42"/>
                <a:gd name="T4" fmla="*/ 6 w 36"/>
                <a:gd name="T5" fmla="*/ 24 h 42"/>
                <a:gd name="T6" fmla="*/ 6 w 36"/>
                <a:gd name="T7" fmla="*/ 18 h 42"/>
                <a:gd name="T8" fmla="*/ 0 w 36"/>
                <a:gd name="T9" fmla="*/ 18 h 42"/>
                <a:gd name="T10" fmla="*/ 0 w 36"/>
                <a:gd name="T11" fmla="*/ 12 h 42"/>
                <a:gd name="T12" fmla="*/ 6 w 36"/>
                <a:gd name="T13" fmla="*/ 6 h 42"/>
                <a:gd name="T14" fmla="*/ 6 w 36"/>
                <a:gd name="T15" fmla="*/ 12 h 42"/>
                <a:gd name="T16" fmla="*/ 6 w 36"/>
                <a:gd name="T17" fmla="*/ 6 h 42"/>
                <a:gd name="T18" fmla="*/ 6 w 36"/>
                <a:gd name="T19" fmla="*/ 0 h 42"/>
                <a:gd name="T20" fmla="*/ 24 w 36"/>
                <a:gd name="T21" fmla="*/ 0 h 42"/>
                <a:gd name="T22" fmla="*/ 36 w 36"/>
                <a:gd name="T23" fmla="*/ 12 h 42"/>
                <a:gd name="T24" fmla="*/ 36 w 36"/>
                <a:gd name="T25" fmla="*/ 18 h 42"/>
                <a:gd name="T26" fmla="*/ 30 w 36"/>
                <a:gd name="T27" fmla="*/ 18 h 42"/>
                <a:gd name="T28" fmla="*/ 36 w 36"/>
                <a:gd name="T29" fmla="*/ 30 h 42"/>
                <a:gd name="T30" fmla="*/ 30 w 36"/>
                <a:gd name="T31" fmla="*/ 30 h 42"/>
                <a:gd name="T32" fmla="*/ 24 w 36"/>
                <a:gd name="T33" fmla="*/ 36 h 42"/>
                <a:gd name="T34" fmla="*/ 12 w 36"/>
                <a:gd name="T35" fmla="*/ 36 h 42"/>
                <a:gd name="T36" fmla="*/ 12 w 36"/>
                <a:gd name="T37" fmla="*/ 42 h 42"/>
                <a:gd name="T38" fmla="*/ 6 w 36"/>
                <a:gd name="T39" fmla="*/ 36 h 42"/>
                <a:gd name="T40" fmla="*/ 0 w 36"/>
                <a:gd name="T4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2">
                  <a:moveTo>
                    <a:pt x="0" y="36"/>
                  </a:moveTo>
                  <a:lnTo>
                    <a:pt x="6" y="30"/>
                  </a:lnTo>
                  <a:lnTo>
                    <a:pt x="6" y="24"/>
                  </a:lnTo>
                  <a:lnTo>
                    <a:pt x="6" y="18"/>
                  </a:lnTo>
                  <a:lnTo>
                    <a:pt x="0" y="18"/>
                  </a:lnTo>
                  <a:lnTo>
                    <a:pt x="0" y="12"/>
                  </a:lnTo>
                  <a:lnTo>
                    <a:pt x="6" y="6"/>
                  </a:lnTo>
                  <a:lnTo>
                    <a:pt x="6" y="12"/>
                  </a:lnTo>
                  <a:lnTo>
                    <a:pt x="6" y="6"/>
                  </a:lnTo>
                  <a:lnTo>
                    <a:pt x="6" y="0"/>
                  </a:lnTo>
                  <a:lnTo>
                    <a:pt x="24" y="0"/>
                  </a:lnTo>
                  <a:lnTo>
                    <a:pt x="36" y="12"/>
                  </a:lnTo>
                  <a:lnTo>
                    <a:pt x="36" y="18"/>
                  </a:lnTo>
                  <a:lnTo>
                    <a:pt x="30" y="18"/>
                  </a:lnTo>
                  <a:lnTo>
                    <a:pt x="36" y="30"/>
                  </a:lnTo>
                  <a:lnTo>
                    <a:pt x="30" y="30"/>
                  </a:lnTo>
                  <a:lnTo>
                    <a:pt x="24" y="36"/>
                  </a:lnTo>
                  <a:lnTo>
                    <a:pt x="12" y="36"/>
                  </a:lnTo>
                  <a:lnTo>
                    <a:pt x="12" y="42"/>
                  </a:lnTo>
                  <a:lnTo>
                    <a:pt x="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73" name="Freeform 1801"/>
            <p:cNvSpPr>
              <a:spLocks/>
            </p:cNvSpPr>
            <p:nvPr/>
          </p:nvSpPr>
          <p:spPr bwMode="auto">
            <a:xfrm>
              <a:off x="2514" y="2190"/>
              <a:ext cx="54" cy="78"/>
            </a:xfrm>
            <a:custGeom>
              <a:avLst/>
              <a:gdLst>
                <a:gd name="T0" fmla="*/ 48 w 54"/>
                <a:gd name="T1" fmla="*/ 60 h 78"/>
                <a:gd name="T2" fmla="*/ 42 w 54"/>
                <a:gd name="T3" fmla="*/ 66 h 78"/>
                <a:gd name="T4" fmla="*/ 42 w 54"/>
                <a:gd name="T5" fmla="*/ 72 h 78"/>
                <a:gd name="T6" fmla="*/ 36 w 54"/>
                <a:gd name="T7" fmla="*/ 72 h 78"/>
                <a:gd name="T8" fmla="*/ 36 w 54"/>
                <a:gd name="T9" fmla="*/ 78 h 78"/>
                <a:gd name="T10" fmla="*/ 30 w 54"/>
                <a:gd name="T11" fmla="*/ 78 h 78"/>
                <a:gd name="T12" fmla="*/ 24 w 54"/>
                <a:gd name="T13" fmla="*/ 78 h 78"/>
                <a:gd name="T14" fmla="*/ 18 w 54"/>
                <a:gd name="T15" fmla="*/ 72 h 78"/>
                <a:gd name="T16" fmla="*/ 18 w 54"/>
                <a:gd name="T17" fmla="*/ 66 h 78"/>
                <a:gd name="T18" fmla="*/ 18 w 54"/>
                <a:gd name="T19" fmla="*/ 60 h 78"/>
                <a:gd name="T20" fmla="*/ 12 w 54"/>
                <a:gd name="T21" fmla="*/ 60 h 78"/>
                <a:gd name="T22" fmla="*/ 12 w 54"/>
                <a:gd name="T23" fmla="*/ 66 h 78"/>
                <a:gd name="T24" fmla="*/ 6 w 54"/>
                <a:gd name="T25" fmla="*/ 72 h 78"/>
                <a:gd name="T26" fmla="*/ 0 w 54"/>
                <a:gd name="T27" fmla="*/ 72 h 78"/>
                <a:gd name="T28" fmla="*/ 0 w 54"/>
                <a:gd name="T29" fmla="*/ 54 h 78"/>
                <a:gd name="T30" fmla="*/ 6 w 54"/>
                <a:gd name="T31" fmla="*/ 12 h 78"/>
                <a:gd name="T32" fmla="*/ 0 w 54"/>
                <a:gd name="T33" fmla="*/ 12 h 78"/>
                <a:gd name="T34" fmla="*/ 6 w 54"/>
                <a:gd name="T35" fmla="*/ 0 h 78"/>
                <a:gd name="T36" fmla="*/ 36 w 54"/>
                <a:gd name="T37" fmla="*/ 6 h 78"/>
                <a:gd name="T38" fmla="*/ 36 w 54"/>
                <a:gd name="T39" fmla="*/ 48 h 78"/>
                <a:gd name="T40" fmla="*/ 54 w 54"/>
                <a:gd name="T41" fmla="*/ 48 h 78"/>
                <a:gd name="T42" fmla="*/ 48 w 54"/>
                <a:gd name="T43" fmla="*/ 6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78">
                  <a:moveTo>
                    <a:pt x="48" y="60"/>
                  </a:moveTo>
                  <a:lnTo>
                    <a:pt x="42" y="66"/>
                  </a:lnTo>
                  <a:lnTo>
                    <a:pt x="42" y="72"/>
                  </a:lnTo>
                  <a:lnTo>
                    <a:pt x="36" y="72"/>
                  </a:lnTo>
                  <a:lnTo>
                    <a:pt x="36" y="78"/>
                  </a:lnTo>
                  <a:lnTo>
                    <a:pt x="30" y="78"/>
                  </a:lnTo>
                  <a:lnTo>
                    <a:pt x="24" y="78"/>
                  </a:lnTo>
                  <a:lnTo>
                    <a:pt x="18" y="72"/>
                  </a:lnTo>
                  <a:lnTo>
                    <a:pt x="18" y="66"/>
                  </a:lnTo>
                  <a:lnTo>
                    <a:pt x="18" y="60"/>
                  </a:lnTo>
                  <a:lnTo>
                    <a:pt x="12" y="60"/>
                  </a:lnTo>
                  <a:lnTo>
                    <a:pt x="12" y="66"/>
                  </a:lnTo>
                  <a:lnTo>
                    <a:pt x="6" y="72"/>
                  </a:lnTo>
                  <a:lnTo>
                    <a:pt x="0" y="72"/>
                  </a:lnTo>
                  <a:lnTo>
                    <a:pt x="0" y="54"/>
                  </a:lnTo>
                  <a:lnTo>
                    <a:pt x="6" y="12"/>
                  </a:lnTo>
                  <a:lnTo>
                    <a:pt x="0" y="12"/>
                  </a:lnTo>
                  <a:lnTo>
                    <a:pt x="6" y="0"/>
                  </a:lnTo>
                  <a:lnTo>
                    <a:pt x="36" y="6"/>
                  </a:lnTo>
                  <a:lnTo>
                    <a:pt x="36" y="48"/>
                  </a:lnTo>
                  <a:lnTo>
                    <a:pt x="54" y="48"/>
                  </a:lnTo>
                  <a:lnTo>
                    <a:pt x="48"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74" name="Freeform 1802"/>
            <p:cNvSpPr>
              <a:spLocks/>
            </p:cNvSpPr>
            <p:nvPr/>
          </p:nvSpPr>
          <p:spPr bwMode="auto">
            <a:xfrm>
              <a:off x="2670" y="2196"/>
              <a:ext cx="48" cy="42"/>
            </a:xfrm>
            <a:custGeom>
              <a:avLst/>
              <a:gdLst>
                <a:gd name="T0" fmla="*/ 48 w 48"/>
                <a:gd name="T1" fmla="*/ 0 h 42"/>
                <a:gd name="T2" fmla="*/ 48 w 48"/>
                <a:gd name="T3" fmla="*/ 42 h 42"/>
                <a:gd name="T4" fmla="*/ 30 w 48"/>
                <a:gd name="T5" fmla="*/ 42 h 42"/>
                <a:gd name="T6" fmla="*/ 0 w 48"/>
                <a:gd name="T7" fmla="*/ 42 h 42"/>
                <a:gd name="T8" fmla="*/ 0 w 48"/>
                <a:gd name="T9" fmla="*/ 12 h 42"/>
                <a:gd name="T10" fmla="*/ 0 w 48"/>
                <a:gd name="T11" fmla="*/ 0 h 42"/>
                <a:gd name="T12" fmla="*/ 48 w 4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8" h="42">
                  <a:moveTo>
                    <a:pt x="48" y="0"/>
                  </a:moveTo>
                  <a:lnTo>
                    <a:pt x="48" y="42"/>
                  </a:lnTo>
                  <a:lnTo>
                    <a:pt x="30" y="42"/>
                  </a:lnTo>
                  <a:lnTo>
                    <a:pt x="0" y="42"/>
                  </a:lnTo>
                  <a:lnTo>
                    <a:pt x="0" y="12"/>
                  </a:lnTo>
                  <a:lnTo>
                    <a:pt x="0" y="0"/>
                  </a:lnTo>
                  <a:lnTo>
                    <a:pt x="48"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75" name="Freeform 1803"/>
            <p:cNvSpPr>
              <a:spLocks/>
            </p:cNvSpPr>
            <p:nvPr/>
          </p:nvSpPr>
          <p:spPr bwMode="auto">
            <a:xfrm>
              <a:off x="3840" y="2124"/>
              <a:ext cx="54" cy="42"/>
            </a:xfrm>
            <a:custGeom>
              <a:avLst/>
              <a:gdLst>
                <a:gd name="T0" fmla="*/ 6 w 54"/>
                <a:gd name="T1" fmla="*/ 30 h 42"/>
                <a:gd name="T2" fmla="*/ 12 w 54"/>
                <a:gd name="T3" fmla="*/ 24 h 42"/>
                <a:gd name="T4" fmla="*/ 6 w 54"/>
                <a:gd name="T5" fmla="*/ 24 h 42"/>
                <a:gd name="T6" fmla="*/ 12 w 54"/>
                <a:gd name="T7" fmla="*/ 24 h 42"/>
                <a:gd name="T8" fmla="*/ 12 w 54"/>
                <a:gd name="T9" fmla="*/ 12 h 42"/>
                <a:gd name="T10" fmla="*/ 18 w 54"/>
                <a:gd name="T11" fmla="*/ 12 h 42"/>
                <a:gd name="T12" fmla="*/ 24 w 54"/>
                <a:gd name="T13" fmla="*/ 6 h 42"/>
                <a:gd name="T14" fmla="*/ 24 w 54"/>
                <a:gd name="T15" fmla="*/ 12 h 42"/>
                <a:gd name="T16" fmla="*/ 24 w 54"/>
                <a:gd name="T17" fmla="*/ 6 h 42"/>
                <a:gd name="T18" fmla="*/ 24 w 54"/>
                <a:gd name="T19" fmla="*/ 12 h 42"/>
                <a:gd name="T20" fmla="*/ 36 w 54"/>
                <a:gd name="T21" fmla="*/ 6 h 42"/>
                <a:gd name="T22" fmla="*/ 54 w 54"/>
                <a:gd name="T23" fmla="*/ 0 h 42"/>
                <a:gd name="T24" fmla="*/ 54 w 54"/>
                <a:gd name="T25" fmla="*/ 6 h 42"/>
                <a:gd name="T26" fmla="*/ 54 w 54"/>
                <a:gd name="T27" fmla="*/ 12 h 42"/>
                <a:gd name="T28" fmla="*/ 48 w 54"/>
                <a:gd name="T29" fmla="*/ 18 h 42"/>
                <a:gd name="T30" fmla="*/ 42 w 54"/>
                <a:gd name="T31" fmla="*/ 24 h 42"/>
                <a:gd name="T32" fmla="*/ 36 w 54"/>
                <a:gd name="T33" fmla="*/ 24 h 42"/>
                <a:gd name="T34" fmla="*/ 36 w 54"/>
                <a:gd name="T35" fmla="*/ 30 h 42"/>
                <a:gd name="T36" fmla="*/ 30 w 54"/>
                <a:gd name="T37" fmla="*/ 30 h 42"/>
                <a:gd name="T38" fmla="*/ 18 w 54"/>
                <a:gd name="T39" fmla="*/ 42 h 42"/>
                <a:gd name="T40" fmla="*/ 18 w 54"/>
                <a:gd name="T41" fmla="*/ 36 h 42"/>
                <a:gd name="T42" fmla="*/ 12 w 54"/>
                <a:gd name="T43" fmla="*/ 36 h 42"/>
                <a:gd name="T44" fmla="*/ 12 w 54"/>
                <a:gd name="T45" fmla="*/ 30 h 42"/>
                <a:gd name="T46" fmla="*/ 12 w 54"/>
                <a:gd name="T47" fmla="*/ 36 h 42"/>
                <a:gd name="T48" fmla="*/ 6 w 54"/>
                <a:gd name="T49" fmla="*/ 36 h 42"/>
                <a:gd name="T50" fmla="*/ 0 w 54"/>
                <a:gd name="T51" fmla="*/ 30 h 42"/>
                <a:gd name="T52" fmla="*/ 6 w 54"/>
                <a:gd name="T5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42">
                  <a:moveTo>
                    <a:pt x="6" y="30"/>
                  </a:moveTo>
                  <a:lnTo>
                    <a:pt x="12" y="24"/>
                  </a:lnTo>
                  <a:lnTo>
                    <a:pt x="6" y="24"/>
                  </a:lnTo>
                  <a:lnTo>
                    <a:pt x="12" y="24"/>
                  </a:lnTo>
                  <a:lnTo>
                    <a:pt x="12" y="12"/>
                  </a:lnTo>
                  <a:lnTo>
                    <a:pt x="18" y="12"/>
                  </a:lnTo>
                  <a:lnTo>
                    <a:pt x="24" y="6"/>
                  </a:lnTo>
                  <a:lnTo>
                    <a:pt x="24" y="12"/>
                  </a:lnTo>
                  <a:lnTo>
                    <a:pt x="24" y="6"/>
                  </a:lnTo>
                  <a:lnTo>
                    <a:pt x="24" y="12"/>
                  </a:lnTo>
                  <a:lnTo>
                    <a:pt x="36" y="6"/>
                  </a:lnTo>
                  <a:lnTo>
                    <a:pt x="54" y="0"/>
                  </a:lnTo>
                  <a:lnTo>
                    <a:pt x="54" y="6"/>
                  </a:lnTo>
                  <a:lnTo>
                    <a:pt x="54" y="12"/>
                  </a:lnTo>
                  <a:lnTo>
                    <a:pt x="48" y="18"/>
                  </a:lnTo>
                  <a:lnTo>
                    <a:pt x="42" y="24"/>
                  </a:lnTo>
                  <a:lnTo>
                    <a:pt x="36" y="24"/>
                  </a:lnTo>
                  <a:lnTo>
                    <a:pt x="36" y="30"/>
                  </a:lnTo>
                  <a:lnTo>
                    <a:pt x="30" y="30"/>
                  </a:lnTo>
                  <a:lnTo>
                    <a:pt x="18" y="42"/>
                  </a:lnTo>
                  <a:lnTo>
                    <a:pt x="18" y="36"/>
                  </a:lnTo>
                  <a:lnTo>
                    <a:pt x="12" y="36"/>
                  </a:lnTo>
                  <a:lnTo>
                    <a:pt x="12" y="30"/>
                  </a:lnTo>
                  <a:lnTo>
                    <a:pt x="12" y="36"/>
                  </a:lnTo>
                  <a:lnTo>
                    <a:pt x="6" y="36"/>
                  </a:lnTo>
                  <a:lnTo>
                    <a:pt x="0" y="30"/>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76" name="Freeform 1804"/>
            <p:cNvSpPr>
              <a:spLocks/>
            </p:cNvSpPr>
            <p:nvPr/>
          </p:nvSpPr>
          <p:spPr bwMode="auto">
            <a:xfrm>
              <a:off x="3966" y="2112"/>
              <a:ext cx="36" cy="36"/>
            </a:xfrm>
            <a:custGeom>
              <a:avLst/>
              <a:gdLst>
                <a:gd name="T0" fmla="*/ 24 w 36"/>
                <a:gd name="T1" fmla="*/ 36 h 36"/>
                <a:gd name="T2" fmla="*/ 18 w 36"/>
                <a:gd name="T3" fmla="*/ 30 h 36"/>
                <a:gd name="T4" fmla="*/ 12 w 36"/>
                <a:gd name="T5" fmla="*/ 30 h 36"/>
                <a:gd name="T6" fmla="*/ 6 w 36"/>
                <a:gd name="T7" fmla="*/ 24 h 36"/>
                <a:gd name="T8" fmla="*/ 0 w 36"/>
                <a:gd name="T9" fmla="*/ 24 h 36"/>
                <a:gd name="T10" fmla="*/ 0 w 36"/>
                <a:gd name="T11" fmla="*/ 12 h 36"/>
                <a:gd name="T12" fmla="*/ 0 w 36"/>
                <a:gd name="T13" fmla="*/ 0 h 36"/>
                <a:gd name="T14" fmla="*/ 24 w 36"/>
                <a:gd name="T15" fmla="*/ 0 h 36"/>
                <a:gd name="T16" fmla="*/ 24 w 36"/>
                <a:gd name="T17" fmla="*/ 6 h 36"/>
                <a:gd name="T18" fmla="*/ 30 w 36"/>
                <a:gd name="T19" fmla="*/ 6 h 36"/>
                <a:gd name="T20" fmla="*/ 36 w 36"/>
                <a:gd name="T21" fmla="*/ 12 h 36"/>
                <a:gd name="T22" fmla="*/ 36 w 36"/>
                <a:gd name="T23" fmla="*/ 18 h 36"/>
                <a:gd name="T24" fmla="*/ 30 w 36"/>
                <a:gd name="T25" fmla="*/ 18 h 36"/>
                <a:gd name="T26" fmla="*/ 30 w 36"/>
                <a:gd name="T27" fmla="*/ 24 h 36"/>
                <a:gd name="T28" fmla="*/ 30 w 36"/>
                <a:gd name="T29" fmla="*/ 30 h 36"/>
                <a:gd name="T30" fmla="*/ 24 w 36"/>
                <a:gd name="T31" fmla="*/ 30 h 36"/>
                <a:gd name="T32" fmla="*/ 24 w 36"/>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6">
                  <a:moveTo>
                    <a:pt x="24" y="36"/>
                  </a:moveTo>
                  <a:lnTo>
                    <a:pt x="18" y="30"/>
                  </a:lnTo>
                  <a:lnTo>
                    <a:pt x="12" y="30"/>
                  </a:lnTo>
                  <a:lnTo>
                    <a:pt x="6" y="24"/>
                  </a:lnTo>
                  <a:lnTo>
                    <a:pt x="0" y="24"/>
                  </a:lnTo>
                  <a:lnTo>
                    <a:pt x="0" y="12"/>
                  </a:lnTo>
                  <a:lnTo>
                    <a:pt x="0" y="0"/>
                  </a:lnTo>
                  <a:lnTo>
                    <a:pt x="24" y="0"/>
                  </a:lnTo>
                  <a:lnTo>
                    <a:pt x="24" y="6"/>
                  </a:lnTo>
                  <a:lnTo>
                    <a:pt x="30" y="6"/>
                  </a:lnTo>
                  <a:lnTo>
                    <a:pt x="36" y="12"/>
                  </a:lnTo>
                  <a:lnTo>
                    <a:pt x="36" y="18"/>
                  </a:lnTo>
                  <a:lnTo>
                    <a:pt x="30" y="18"/>
                  </a:lnTo>
                  <a:lnTo>
                    <a:pt x="30" y="24"/>
                  </a:lnTo>
                  <a:lnTo>
                    <a:pt x="30" y="30"/>
                  </a:lnTo>
                  <a:lnTo>
                    <a:pt x="24" y="30"/>
                  </a:lnTo>
                  <a:lnTo>
                    <a:pt x="2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77" name="Freeform 1805"/>
            <p:cNvSpPr>
              <a:spLocks/>
            </p:cNvSpPr>
            <p:nvPr/>
          </p:nvSpPr>
          <p:spPr bwMode="auto">
            <a:xfrm>
              <a:off x="3696" y="2148"/>
              <a:ext cx="36" cy="48"/>
            </a:xfrm>
            <a:custGeom>
              <a:avLst/>
              <a:gdLst>
                <a:gd name="T0" fmla="*/ 0 w 36"/>
                <a:gd name="T1" fmla="*/ 18 h 48"/>
                <a:gd name="T2" fmla="*/ 6 w 36"/>
                <a:gd name="T3" fmla="*/ 18 h 48"/>
                <a:gd name="T4" fmla="*/ 6 w 36"/>
                <a:gd name="T5" fmla="*/ 12 h 48"/>
                <a:gd name="T6" fmla="*/ 6 w 36"/>
                <a:gd name="T7" fmla="*/ 6 h 48"/>
                <a:gd name="T8" fmla="*/ 12 w 36"/>
                <a:gd name="T9" fmla="*/ 0 h 48"/>
                <a:gd name="T10" fmla="*/ 18 w 36"/>
                <a:gd name="T11" fmla="*/ 0 h 48"/>
                <a:gd name="T12" fmla="*/ 24 w 36"/>
                <a:gd name="T13" fmla="*/ 6 h 48"/>
                <a:gd name="T14" fmla="*/ 30 w 36"/>
                <a:gd name="T15" fmla="*/ 6 h 48"/>
                <a:gd name="T16" fmla="*/ 36 w 36"/>
                <a:gd name="T17" fmla="*/ 12 h 48"/>
                <a:gd name="T18" fmla="*/ 36 w 36"/>
                <a:gd name="T19" fmla="*/ 18 h 48"/>
                <a:gd name="T20" fmla="*/ 30 w 36"/>
                <a:gd name="T21" fmla="*/ 24 h 48"/>
                <a:gd name="T22" fmla="*/ 30 w 36"/>
                <a:gd name="T23" fmla="*/ 30 h 48"/>
                <a:gd name="T24" fmla="*/ 24 w 36"/>
                <a:gd name="T25" fmla="*/ 30 h 48"/>
                <a:gd name="T26" fmla="*/ 24 w 36"/>
                <a:gd name="T27" fmla="*/ 36 h 48"/>
                <a:gd name="T28" fmla="*/ 24 w 36"/>
                <a:gd name="T29" fmla="*/ 42 h 48"/>
                <a:gd name="T30" fmla="*/ 18 w 36"/>
                <a:gd name="T31" fmla="*/ 42 h 48"/>
                <a:gd name="T32" fmla="*/ 12 w 36"/>
                <a:gd name="T33" fmla="*/ 42 h 48"/>
                <a:gd name="T34" fmla="*/ 6 w 36"/>
                <a:gd name="T35" fmla="*/ 48 h 48"/>
                <a:gd name="T36" fmla="*/ 6 w 36"/>
                <a:gd name="T37" fmla="*/ 42 h 48"/>
                <a:gd name="T38" fmla="*/ 0 w 36"/>
                <a:gd name="T39" fmla="*/ 30 h 48"/>
                <a:gd name="T40" fmla="*/ 0 w 36"/>
                <a:gd name="T4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8">
                  <a:moveTo>
                    <a:pt x="0" y="18"/>
                  </a:moveTo>
                  <a:lnTo>
                    <a:pt x="6" y="18"/>
                  </a:lnTo>
                  <a:lnTo>
                    <a:pt x="6" y="12"/>
                  </a:lnTo>
                  <a:lnTo>
                    <a:pt x="6" y="6"/>
                  </a:lnTo>
                  <a:lnTo>
                    <a:pt x="12" y="0"/>
                  </a:lnTo>
                  <a:lnTo>
                    <a:pt x="18" y="0"/>
                  </a:lnTo>
                  <a:lnTo>
                    <a:pt x="24" y="6"/>
                  </a:lnTo>
                  <a:lnTo>
                    <a:pt x="30" y="6"/>
                  </a:lnTo>
                  <a:lnTo>
                    <a:pt x="36" y="12"/>
                  </a:lnTo>
                  <a:lnTo>
                    <a:pt x="36" y="18"/>
                  </a:lnTo>
                  <a:lnTo>
                    <a:pt x="30" y="24"/>
                  </a:lnTo>
                  <a:lnTo>
                    <a:pt x="30" y="30"/>
                  </a:lnTo>
                  <a:lnTo>
                    <a:pt x="24" y="30"/>
                  </a:lnTo>
                  <a:lnTo>
                    <a:pt x="24" y="36"/>
                  </a:lnTo>
                  <a:lnTo>
                    <a:pt x="24" y="42"/>
                  </a:lnTo>
                  <a:lnTo>
                    <a:pt x="18" y="42"/>
                  </a:lnTo>
                  <a:lnTo>
                    <a:pt x="12" y="42"/>
                  </a:lnTo>
                  <a:lnTo>
                    <a:pt x="6" y="48"/>
                  </a:lnTo>
                  <a:lnTo>
                    <a:pt x="6" y="42"/>
                  </a:lnTo>
                  <a:lnTo>
                    <a:pt x="0" y="30"/>
                  </a:lnTo>
                  <a:lnTo>
                    <a:pt x="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78" name="Freeform 1806"/>
            <p:cNvSpPr>
              <a:spLocks/>
            </p:cNvSpPr>
            <p:nvPr/>
          </p:nvSpPr>
          <p:spPr bwMode="auto">
            <a:xfrm>
              <a:off x="3990" y="2106"/>
              <a:ext cx="36" cy="24"/>
            </a:xfrm>
            <a:custGeom>
              <a:avLst/>
              <a:gdLst>
                <a:gd name="T0" fmla="*/ 12 w 36"/>
                <a:gd name="T1" fmla="*/ 24 h 24"/>
                <a:gd name="T2" fmla="*/ 12 w 36"/>
                <a:gd name="T3" fmla="*/ 18 h 24"/>
                <a:gd name="T4" fmla="*/ 6 w 36"/>
                <a:gd name="T5" fmla="*/ 12 h 24"/>
                <a:gd name="T6" fmla="*/ 0 w 36"/>
                <a:gd name="T7" fmla="*/ 12 h 24"/>
                <a:gd name="T8" fmla="*/ 0 w 36"/>
                <a:gd name="T9" fmla="*/ 6 h 24"/>
                <a:gd name="T10" fmla="*/ 36 w 36"/>
                <a:gd name="T11" fmla="*/ 0 h 24"/>
                <a:gd name="T12" fmla="*/ 36 w 36"/>
                <a:gd name="T13" fmla="*/ 6 h 24"/>
                <a:gd name="T14" fmla="*/ 36 w 36"/>
                <a:gd name="T15" fmla="*/ 12 h 24"/>
                <a:gd name="T16" fmla="*/ 36 w 36"/>
                <a:gd name="T17" fmla="*/ 18 h 24"/>
                <a:gd name="T18" fmla="*/ 36 w 36"/>
                <a:gd name="T19" fmla="*/ 24 h 24"/>
                <a:gd name="T20" fmla="*/ 30 w 36"/>
                <a:gd name="T21" fmla="*/ 24 h 24"/>
                <a:gd name="T22" fmla="*/ 30 w 36"/>
                <a:gd name="T23" fmla="*/ 18 h 24"/>
                <a:gd name="T24" fmla="*/ 24 w 36"/>
                <a:gd name="T25" fmla="*/ 18 h 24"/>
                <a:gd name="T26" fmla="*/ 18 w 36"/>
                <a:gd name="T27" fmla="*/ 18 h 24"/>
                <a:gd name="T28" fmla="*/ 12 w 36"/>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4">
                  <a:moveTo>
                    <a:pt x="12" y="24"/>
                  </a:moveTo>
                  <a:lnTo>
                    <a:pt x="12" y="18"/>
                  </a:lnTo>
                  <a:lnTo>
                    <a:pt x="6" y="12"/>
                  </a:lnTo>
                  <a:lnTo>
                    <a:pt x="0" y="12"/>
                  </a:lnTo>
                  <a:lnTo>
                    <a:pt x="0" y="6"/>
                  </a:lnTo>
                  <a:lnTo>
                    <a:pt x="36" y="0"/>
                  </a:lnTo>
                  <a:lnTo>
                    <a:pt x="36" y="6"/>
                  </a:lnTo>
                  <a:lnTo>
                    <a:pt x="36" y="12"/>
                  </a:lnTo>
                  <a:lnTo>
                    <a:pt x="36" y="18"/>
                  </a:lnTo>
                  <a:lnTo>
                    <a:pt x="36" y="24"/>
                  </a:lnTo>
                  <a:lnTo>
                    <a:pt x="30" y="24"/>
                  </a:lnTo>
                  <a:lnTo>
                    <a:pt x="30" y="18"/>
                  </a:lnTo>
                  <a:lnTo>
                    <a:pt x="24" y="18"/>
                  </a:lnTo>
                  <a:lnTo>
                    <a:pt x="18" y="18"/>
                  </a:lnTo>
                  <a:lnTo>
                    <a:pt x="1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79" name="Freeform 1807"/>
            <p:cNvSpPr>
              <a:spLocks/>
            </p:cNvSpPr>
            <p:nvPr/>
          </p:nvSpPr>
          <p:spPr bwMode="auto">
            <a:xfrm>
              <a:off x="4026" y="2100"/>
              <a:ext cx="42" cy="42"/>
            </a:xfrm>
            <a:custGeom>
              <a:avLst/>
              <a:gdLst>
                <a:gd name="T0" fmla="*/ 42 w 42"/>
                <a:gd name="T1" fmla="*/ 36 h 42"/>
                <a:gd name="T2" fmla="*/ 42 w 42"/>
                <a:gd name="T3" fmla="*/ 30 h 42"/>
                <a:gd name="T4" fmla="*/ 36 w 42"/>
                <a:gd name="T5" fmla="*/ 30 h 42"/>
                <a:gd name="T6" fmla="*/ 30 w 42"/>
                <a:gd name="T7" fmla="*/ 30 h 42"/>
                <a:gd name="T8" fmla="*/ 24 w 42"/>
                <a:gd name="T9" fmla="*/ 36 h 42"/>
                <a:gd name="T10" fmla="*/ 18 w 42"/>
                <a:gd name="T11" fmla="*/ 36 h 42"/>
                <a:gd name="T12" fmla="*/ 6 w 42"/>
                <a:gd name="T13" fmla="*/ 42 h 42"/>
                <a:gd name="T14" fmla="*/ 6 w 42"/>
                <a:gd name="T15" fmla="*/ 30 h 42"/>
                <a:gd name="T16" fmla="*/ 0 w 42"/>
                <a:gd name="T17" fmla="*/ 24 h 42"/>
                <a:gd name="T18" fmla="*/ 0 w 42"/>
                <a:gd name="T19" fmla="*/ 18 h 42"/>
                <a:gd name="T20" fmla="*/ 0 w 42"/>
                <a:gd name="T21" fmla="*/ 12 h 42"/>
                <a:gd name="T22" fmla="*/ 0 w 42"/>
                <a:gd name="T23" fmla="*/ 6 h 42"/>
                <a:gd name="T24" fmla="*/ 6 w 42"/>
                <a:gd name="T25" fmla="*/ 6 h 42"/>
                <a:gd name="T26" fmla="*/ 24 w 42"/>
                <a:gd name="T27" fmla="*/ 6 h 42"/>
                <a:gd name="T28" fmla="*/ 36 w 42"/>
                <a:gd name="T29" fmla="*/ 0 h 42"/>
                <a:gd name="T30" fmla="*/ 42 w 42"/>
                <a:gd name="T31" fmla="*/ 30 h 42"/>
                <a:gd name="T32" fmla="*/ 42 w 42"/>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2">
                  <a:moveTo>
                    <a:pt x="42" y="36"/>
                  </a:moveTo>
                  <a:lnTo>
                    <a:pt x="42" y="30"/>
                  </a:lnTo>
                  <a:lnTo>
                    <a:pt x="36" y="30"/>
                  </a:lnTo>
                  <a:lnTo>
                    <a:pt x="30" y="30"/>
                  </a:lnTo>
                  <a:lnTo>
                    <a:pt x="24" y="36"/>
                  </a:lnTo>
                  <a:lnTo>
                    <a:pt x="18" y="36"/>
                  </a:lnTo>
                  <a:lnTo>
                    <a:pt x="6" y="42"/>
                  </a:lnTo>
                  <a:lnTo>
                    <a:pt x="6" y="30"/>
                  </a:lnTo>
                  <a:lnTo>
                    <a:pt x="0" y="24"/>
                  </a:lnTo>
                  <a:lnTo>
                    <a:pt x="0" y="18"/>
                  </a:lnTo>
                  <a:lnTo>
                    <a:pt x="0" y="12"/>
                  </a:lnTo>
                  <a:lnTo>
                    <a:pt x="0" y="6"/>
                  </a:lnTo>
                  <a:lnTo>
                    <a:pt x="6" y="6"/>
                  </a:lnTo>
                  <a:lnTo>
                    <a:pt x="24" y="6"/>
                  </a:lnTo>
                  <a:lnTo>
                    <a:pt x="36" y="0"/>
                  </a:lnTo>
                  <a:lnTo>
                    <a:pt x="42" y="3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80" name="Freeform 1808"/>
            <p:cNvSpPr>
              <a:spLocks noEditPoints="1"/>
            </p:cNvSpPr>
            <p:nvPr/>
          </p:nvSpPr>
          <p:spPr bwMode="auto">
            <a:xfrm>
              <a:off x="3342" y="2172"/>
              <a:ext cx="60" cy="18"/>
            </a:xfrm>
            <a:custGeom>
              <a:avLst/>
              <a:gdLst>
                <a:gd name="T0" fmla="*/ 60 w 60"/>
                <a:gd name="T1" fmla="*/ 18 h 18"/>
                <a:gd name="T2" fmla="*/ 18 w 60"/>
                <a:gd name="T3" fmla="*/ 18 h 18"/>
                <a:gd name="T4" fmla="*/ 12 w 60"/>
                <a:gd name="T5" fmla="*/ 18 h 18"/>
                <a:gd name="T6" fmla="*/ 18 w 60"/>
                <a:gd name="T7" fmla="*/ 6 h 18"/>
                <a:gd name="T8" fmla="*/ 24 w 60"/>
                <a:gd name="T9" fmla="*/ 6 h 18"/>
                <a:gd name="T10" fmla="*/ 24 w 60"/>
                <a:gd name="T11" fmla="*/ 12 h 18"/>
                <a:gd name="T12" fmla="*/ 30 w 60"/>
                <a:gd name="T13" fmla="*/ 12 h 18"/>
                <a:gd name="T14" fmla="*/ 30 w 60"/>
                <a:gd name="T15" fmla="*/ 6 h 18"/>
                <a:gd name="T16" fmla="*/ 30 w 60"/>
                <a:gd name="T17" fmla="*/ 0 h 18"/>
                <a:gd name="T18" fmla="*/ 36 w 60"/>
                <a:gd name="T19" fmla="*/ 0 h 18"/>
                <a:gd name="T20" fmla="*/ 48 w 60"/>
                <a:gd name="T21" fmla="*/ 6 h 18"/>
                <a:gd name="T22" fmla="*/ 54 w 60"/>
                <a:gd name="T23" fmla="*/ 6 h 18"/>
                <a:gd name="T24" fmla="*/ 60 w 60"/>
                <a:gd name="T25" fmla="*/ 18 h 18"/>
                <a:gd name="T26" fmla="*/ 12 w 60"/>
                <a:gd name="T27" fmla="*/ 18 h 18"/>
                <a:gd name="T28" fmla="*/ 6 w 60"/>
                <a:gd name="T29" fmla="*/ 18 h 18"/>
                <a:gd name="T30" fmla="*/ 0 w 60"/>
                <a:gd name="T31" fmla="*/ 18 h 18"/>
                <a:gd name="T32" fmla="*/ 6 w 60"/>
                <a:gd name="T33" fmla="*/ 12 h 18"/>
                <a:gd name="T34" fmla="*/ 12 w 60"/>
                <a:gd name="T35" fmla="*/ 12 h 18"/>
                <a:gd name="T36" fmla="*/ 12 w 60"/>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8">
                  <a:moveTo>
                    <a:pt x="60" y="18"/>
                  </a:moveTo>
                  <a:lnTo>
                    <a:pt x="18" y="18"/>
                  </a:lnTo>
                  <a:lnTo>
                    <a:pt x="12" y="18"/>
                  </a:lnTo>
                  <a:lnTo>
                    <a:pt x="18" y="6"/>
                  </a:lnTo>
                  <a:lnTo>
                    <a:pt x="24" y="6"/>
                  </a:lnTo>
                  <a:lnTo>
                    <a:pt x="24" y="12"/>
                  </a:lnTo>
                  <a:lnTo>
                    <a:pt x="30" y="12"/>
                  </a:lnTo>
                  <a:lnTo>
                    <a:pt x="30" y="6"/>
                  </a:lnTo>
                  <a:lnTo>
                    <a:pt x="30" y="0"/>
                  </a:lnTo>
                  <a:lnTo>
                    <a:pt x="36" y="0"/>
                  </a:lnTo>
                  <a:lnTo>
                    <a:pt x="48" y="6"/>
                  </a:lnTo>
                  <a:lnTo>
                    <a:pt x="54" y="6"/>
                  </a:lnTo>
                  <a:lnTo>
                    <a:pt x="60" y="18"/>
                  </a:lnTo>
                  <a:close/>
                  <a:moveTo>
                    <a:pt x="12" y="18"/>
                  </a:moveTo>
                  <a:lnTo>
                    <a:pt x="6" y="18"/>
                  </a:lnTo>
                  <a:lnTo>
                    <a:pt x="0" y="18"/>
                  </a:lnTo>
                  <a:lnTo>
                    <a:pt x="6" y="12"/>
                  </a:lnTo>
                  <a:lnTo>
                    <a:pt x="12" y="12"/>
                  </a:lnTo>
                  <a:lnTo>
                    <a:pt x="12"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81" name="Freeform 1809"/>
            <p:cNvSpPr>
              <a:spLocks/>
            </p:cNvSpPr>
            <p:nvPr/>
          </p:nvSpPr>
          <p:spPr bwMode="auto">
            <a:xfrm>
              <a:off x="2754" y="2202"/>
              <a:ext cx="60" cy="42"/>
            </a:xfrm>
            <a:custGeom>
              <a:avLst/>
              <a:gdLst>
                <a:gd name="T0" fmla="*/ 30 w 60"/>
                <a:gd name="T1" fmla="*/ 42 h 42"/>
                <a:gd name="T2" fmla="*/ 18 w 60"/>
                <a:gd name="T3" fmla="*/ 42 h 42"/>
                <a:gd name="T4" fmla="*/ 18 w 60"/>
                <a:gd name="T5" fmla="*/ 30 h 42"/>
                <a:gd name="T6" fmla="*/ 6 w 60"/>
                <a:gd name="T7" fmla="*/ 30 h 42"/>
                <a:gd name="T8" fmla="*/ 6 w 60"/>
                <a:gd name="T9" fmla="*/ 24 h 42"/>
                <a:gd name="T10" fmla="*/ 0 w 60"/>
                <a:gd name="T11" fmla="*/ 24 h 42"/>
                <a:gd name="T12" fmla="*/ 0 w 60"/>
                <a:gd name="T13" fmla="*/ 6 h 42"/>
                <a:gd name="T14" fmla="*/ 6 w 60"/>
                <a:gd name="T15" fmla="*/ 12 h 42"/>
                <a:gd name="T16" fmla="*/ 12 w 60"/>
                <a:gd name="T17" fmla="*/ 6 h 42"/>
                <a:gd name="T18" fmla="*/ 18 w 60"/>
                <a:gd name="T19" fmla="*/ 0 h 42"/>
                <a:gd name="T20" fmla="*/ 24 w 60"/>
                <a:gd name="T21" fmla="*/ 0 h 42"/>
                <a:gd name="T22" fmla="*/ 24 w 60"/>
                <a:gd name="T23" fmla="*/ 6 h 42"/>
                <a:gd name="T24" fmla="*/ 24 w 60"/>
                <a:gd name="T25" fmla="*/ 12 h 42"/>
                <a:gd name="T26" fmla="*/ 30 w 60"/>
                <a:gd name="T27" fmla="*/ 12 h 42"/>
                <a:gd name="T28" fmla="*/ 36 w 60"/>
                <a:gd name="T29" fmla="*/ 18 h 42"/>
                <a:gd name="T30" fmla="*/ 42 w 60"/>
                <a:gd name="T31" fmla="*/ 18 h 42"/>
                <a:gd name="T32" fmla="*/ 36 w 60"/>
                <a:gd name="T33" fmla="*/ 24 h 42"/>
                <a:gd name="T34" fmla="*/ 42 w 60"/>
                <a:gd name="T35" fmla="*/ 24 h 42"/>
                <a:gd name="T36" fmla="*/ 54 w 60"/>
                <a:gd name="T37" fmla="*/ 30 h 42"/>
                <a:gd name="T38" fmla="*/ 60 w 60"/>
                <a:gd name="T39" fmla="*/ 36 h 42"/>
                <a:gd name="T40" fmla="*/ 60 w 60"/>
                <a:gd name="T41" fmla="*/ 42 h 42"/>
                <a:gd name="T42" fmla="*/ 54 w 60"/>
                <a:gd name="T43" fmla="*/ 42 h 42"/>
                <a:gd name="T44" fmla="*/ 30 w 60"/>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2">
                  <a:moveTo>
                    <a:pt x="30" y="42"/>
                  </a:moveTo>
                  <a:lnTo>
                    <a:pt x="18" y="42"/>
                  </a:lnTo>
                  <a:lnTo>
                    <a:pt x="18" y="30"/>
                  </a:lnTo>
                  <a:lnTo>
                    <a:pt x="6" y="30"/>
                  </a:lnTo>
                  <a:lnTo>
                    <a:pt x="6" y="24"/>
                  </a:lnTo>
                  <a:lnTo>
                    <a:pt x="0" y="24"/>
                  </a:lnTo>
                  <a:lnTo>
                    <a:pt x="0" y="6"/>
                  </a:lnTo>
                  <a:lnTo>
                    <a:pt x="6" y="12"/>
                  </a:lnTo>
                  <a:lnTo>
                    <a:pt x="12" y="6"/>
                  </a:lnTo>
                  <a:lnTo>
                    <a:pt x="18" y="0"/>
                  </a:lnTo>
                  <a:lnTo>
                    <a:pt x="24" y="0"/>
                  </a:lnTo>
                  <a:lnTo>
                    <a:pt x="24" y="6"/>
                  </a:lnTo>
                  <a:lnTo>
                    <a:pt x="24" y="12"/>
                  </a:lnTo>
                  <a:lnTo>
                    <a:pt x="30" y="12"/>
                  </a:lnTo>
                  <a:lnTo>
                    <a:pt x="36" y="18"/>
                  </a:lnTo>
                  <a:lnTo>
                    <a:pt x="42" y="18"/>
                  </a:lnTo>
                  <a:lnTo>
                    <a:pt x="36" y="24"/>
                  </a:lnTo>
                  <a:lnTo>
                    <a:pt x="42" y="24"/>
                  </a:lnTo>
                  <a:lnTo>
                    <a:pt x="54" y="30"/>
                  </a:lnTo>
                  <a:lnTo>
                    <a:pt x="60" y="36"/>
                  </a:lnTo>
                  <a:lnTo>
                    <a:pt x="60" y="42"/>
                  </a:lnTo>
                  <a:lnTo>
                    <a:pt x="54" y="42"/>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82" name="Freeform 1810"/>
            <p:cNvSpPr>
              <a:spLocks noEditPoints="1"/>
            </p:cNvSpPr>
            <p:nvPr/>
          </p:nvSpPr>
          <p:spPr bwMode="auto">
            <a:xfrm>
              <a:off x="4386" y="2034"/>
              <a:ext cx="48" cy="48"/>
            </a:xfrm>
            <a:custGeom>
              <a:avLst/>
              <a:gdLst>
                <a:gd name="T0" fmla="*/ 30 w 48"/>
                <a:gd name="T1" fmla="*/ 24 h 48"/>
                <a:gd name="T2" fmla="*/ 24 w 48"/>
                <a:gd name="T3" fmla="*/ 24 h 48"/>
                <a:gd name="T4" fmla="*/ 18 w 48"/>
                <a:gd name="T5" fmla="*/ 24 h 48"/>
                <a:gd name="T6" fmla="*/ 12 w 48"/>
                <a:gd name="T7" fmla="*/ 24 h 48"/>
                <a:gd name="T8" fmla="*/ 12 w 48"/>
                <a:gd name="T9" fmla="*/ 18 h 48"/>
                <a:gd name="T10" fmla="*/ 0 w 48"/>
                <a:gd name="T11" fmla="*/ 6 h 48"/>
                <a:gd name="T12" fmla="*/ 12 w 48"/>
                <a:gd name="T13" fmla="*/ 6 h 48"/>
                <a:gd name="T14" fmla="*/ 18 w 48"/>
                <a:gd name="T15" fmla="*/ 6 h 48"/>
                <a:gd name="T16" fmla="*/ 24 w 48"/>
                <a:gd name="T17" fmla="*/ 6 h 48"/>
                <a:gd name="T18" fmla="*/ 18 w 48"/>
                <a:gd name="T19" fmla="*/ 12 h 48"/>
                <a:gd name="T20" fmla="*/ 30 w 48"/>
                <a:gd name="T21" fmla="*/ 12 h 48"/>
                <a:gd name="T22" fmla="*/ 30 w 48"/>
                <a:gd name="T23" fmla="*/ 18 h 48"/>
                <a:gd name="T24" fmla="*/ 24 w 48"/>
                <a:gd name="T25" fmla="*/ 18 h 48"/>
                <a:gd name="T26" fmla="*/ 30 w 48"/>
                <a:gd name="T27" fmla="*/ 18 h 48"/>
                <a:gd name="T28" fmla="*/ 30 w 48"/>
                <a:gd name="T29" fmla="*/ 12 h 48"/>
                <a:gd name="T30" fmla="*/ 36 w 48"/>
                <a:gd name="T31" fmla="*/ 24 h 48"/>
                <a:gd name="T32" fmla="*/ 48 w 48"/>
                <a:gd name="T33" fmla="*/ 42 h 48"/>
                <a:gd name="T34" fmla="*/ 48 w 48"/>
                <a:gd name="T35" fmla="*/ 48 h 48"/>
                <a:gd name="T36" fmla="*/ 42 w 48"/>
                <a:gd name="T37" fmla="*/ 42 h 48"/>
                <a:gd name="T38" fmla="*/ 36 w 48"/>
                <a:gd name="T39" fmla="*/ 30 h 48"/>
                <a:gd name="T40" fmla="*/ 30 w 48"/>
                <a:gd name="T41" fmla="*/ 30 h 48"/>
                <a:gd name="T42" fmla="*/ 36 w 48"/>
                <a:gd name="T43" fmla="*/ 30 h 48"/>
                <a:gd name="T44" fmla="*/ 30 w 48"/>
                <a:gd name="T45" fmla="*/ 24 h 48"/>
                <a:gd name="T46" fmla="*/ 24 w 48"/>
                <a:gd name="T47" fmla="*/ 0 h 48"/>
                <a:gd name="T48" fmla="*/ 30 w 48"/>
                <a:gd name="T49" fmla="*/ 0 h 48"/>
                <a:gd name="T50" fmla="*/ 30 w 48"/>
                <a:gd name="T51" fmla="*/ 12 h 48"/>
                <a:gd name="T52" fmla="*/ 24 w 48"/>
                <a:gd name="T53" fmla="*/ 12 h 48"/>
                <a:gd name="T54" fmla="*/ 24 w 48"/>
                <a:gd name="T55" fmla="*/ 6 h 48"/>
                <a:gd name="T56" fmla="*/ 24 w 48"/>
                <a:gd name="T5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48">
                  <a:moveTo>
                    <a:pt x="30" y="24"/>
                  </a:moveTo>
                  <a:lnTo>
                    <a:pt x="24" y="24"/>
                  </a:lnTo>
                  <a:lnTo>
                    <a:pt x="18" y="24"/>
                  </a:lnTo>
                  <a:lnTo>
                    <a:pt x="12" y="24"/>
                  </a:lnTo>
                  <a:lnTo>
                    <a:pt x="12" y="18"/>
                  </a:lnTo>
                  <a:lnTo>
                    <a:pt x="0" y="6"/>
                  </a:lnTo>
                  <a:lnTo>
                    <a:pt x="12" y="6"/>
                  </a:lnTo>
                  <a:lnTo>
                    <a:pt x="18" y="6"/>
                  </a:lnTo>
                  <a:lnTo>
                    <a:pt x="24" y="6"/>
                  </a:lnTo>
                  <a:lnTo>
                    <a:pt x="18" y="12"/>
                  </a:lnTo>
                  <a:lnTo>
                    <a:pt x="30" y="12"/>
                  </a:lnTo>
                  <a:lnTo>
                    <a:pt x="30" y="18"/>
                  </a:lnTo>
                  <a:lnTo>
                    <a:pt x="24" y="18"/>
                  </a:lnTo>
                  <a:lnTo>
                    <a:pt x="30" y="18"/>
                  </a:lnTo>
                  <a:lnTo>
                    <a:pt x="30" y="12"/>
                  </a:lnTo>
                  <a:lnTo>
                    <a:pt x="36" y="24"/>
                  </a:lnTo>
                  <a:lnTo>
                    <a:pt x="48" y="42"/>
                  </a:lnTo>
                  <a:lnTo>
                    <a:pt x="48" y="48"/>
                  </a:lnTo>
                  <a:lnTo>
                    <a:pt x="42" y="42"/>
                  </a:lnTo>
                  <a:lnTo>
                    <a:pt x="36" y="30"/>
                  </a:lnTo>
                  <a:lnTo>
                    <a:pt x="30" y="30"/>
                  </a:lnTo>
                  <a:lnTo>
                    <a:pt x="36" y="30"/>
                  </a:lnTo>
                  <a:lnTo>
                    <a:pt x="30" y="24"/>
                  </a:lnTo>
                  <a:close/>
                  <a:moveTo>
                    <a:pt x="24" y="0"/>
                  </a:moveTo>
                  <a:lnTo>
                    <a:pt x="30" y="0"/>
                  </a:lnTo>
                  <a:lnTo>
                    <a:pt x="30" y="12"/>
                  </a:lnTo>
                  <a:lnTo>
                    <a:pt x="24" y="12"/>
                  </a:lnTo>
                  <a:lnTo>
                    <a:pt x="24" y="6"/>
                  </a:lnTo>
                  <a:lnTo>
                    <a:pt x="24"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6083" name="Group 1811"/>
          <p:cNvGrpSpPr>
            <a:grpSpLocks/>
          </p:cNvGrpSpPr>
          <p:nvPr/>
        </p:nvGrpSpPr>
        <p:grpSpPr bwMode="auto">
          <a:xfrm>
            <a:off x="1314450" y="3143250"/>
            <a:ext cx="5791200" cy="628650"/>
            <a:chOff x="828" y="1980"/>
            <a:chExt cx="3648" cy="396"/>
          </a:xfrm>
        </p:grpSpPr>
        <p:sp>
          <p:nvSpPr>
            <p:cNvPr id="56084" name="Freeform 1812"/>
            <p:cNvSpPr>
              <a:spLocks/>
            </p:cNvSpPr>
            <p:nvPr/>
          </p:nvSpPr>
          <p:spPr bwMode="auto">
            <a:xfrm>
              <a:off x="4260" y="2058"/>
              <a:ext cx="66" cy="36"/>
            </a:xfrm>
            <a:custGeom>
              <a:avLst/>
              <a:gdLst>
                <a:gd name="T0" fmla="*/ 60 w 66"/>
                <a:gd name="T1" fmla="*/ 30 h 36"/>
                <a:gd name="T2" fmla="*/ 54 w 66"/>
                <a:gd name="T3" fmla="*/ 36 h 36"/>
                <a:gd name="T4" fmla="*/ 48 w 66"/>
                <a:gd name="T5" fmla="*/ 36 h 36"/>
                <a:gd name="T6" fmla="*/ 48 w 66"/>
                <a:gd name="T7" fmla="*/ 30 h 36"/>
                <a:gd name="T8" fmla="*/ 42 w 66"/>
                <a:gd name="T9" fmla="*/ 30 h 36"/>
                <a:gd name="T10" fmla="*/ 42 w 66"/>
                <a:gd name="T11" fmla="*/ 24 h 36"/>
                <a:gd name="T12" fmla="*/ 36 w 66"/>
                <a:gd name="T13" fmla="*/ 30 h 36"/>
                <a:gd name="T14" fmla="*/ 30 w 66"/>
                <a:gd name="T15" fmla="*/ 30 h 36"/>
                <a:gd name="T16" fmla="*/ 30 w 66"/>
                <a:gd name="T17" fmla="*/ 24 h 36"/>
                <a:gd name="T18" fmla="*/ 30 w 66"/>
                <a:gd name="T19" fmla="*/ 18 h 36"/>
                <a:gd name="T20" fmla="*/ 24 w 66"/>
                <a:gd name="T21" fmla="*/ 18 h 36"/>
                <a:gd name="T22" fmla="*/ 24 w 66"/>
                <a:gd name="T23" fmla="*/ 12 h 36"/>
                <a:gd name="T24" fmla="*/ 18 w 66"/>
                <a:gd name="T25" fmla="*/ 12 h 36"/>
                <a:gd name="T26" fmla="*/ 12 w 66"/>
                <a:gd name="T27" fmla="*/ 12 h 36"/>
                <a:gd name="T28" fmla="*/ 0 w 66"/>
                <a:gd name="T29" fmla="*/ 12 h 36"/>
                <a:gd name="T30" fmla="*/ 0 w 66"/>
                <a:gd name="T31" fmla="*/ 6 h 36"/>
                <a:gd name="T32" fmla="*/ 12 w 66"/>
                <a:gd name="T33" fmla="*/ 6 h 36"/>
                <a:gd name="T34" fmla="*/ 48 w 66"/>
                <a:gd name="T35" fmla="*/ 0 h 36"/>
                <a:gd name="T36" fmla="*/ 60 w 66"/>
                <a:gd name="T37" fmla="*/ 0 h 36"/>
                <a:gd name="T38" fmla="*/ 66 w 66"/>
                <a:gd name="T39" fmla="*/ 0 h 36"/>
                <a:gd name="T40" fmla="*/ 66 w 66"/>
                <a:gd name="T41" fmla="*/ 6 h 36"/>
                <a:gd name="T42" fmla="*/ 60 w 66"/>
                <a:gd name="T43" fmla="*/ 6 h 36"/>
                <a:gd name="T44" fmla="*/ 66 w 66"/>
                <a:gd name="T45" fmla="*/ 12 h 36"/>
                <a:gd name="T46" fmla="*/ 60 w 66"/>
                <a:gd name="T4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36">
                  <a:moveTo>
                    <a:pt x="60" y="30"/>
                  </a:moveTo>
                  <a:lnTo>
                    <a:pt x="54" y="36"/>
                  </a:lnTo>
                  <a:lnTo>
                    <a:pt x="48" y="36"/>
                  </a:lnTo>
                  <a:lnTo>
                    <a:pt x="48" y="30"/>
                  </a:lnTo>
                  <a:lnTo>
                    <a:pt x="42" y="30"/>
                  </a:lnTo>
                  <a:lnTo>
                    <a:pt x="42" y="24"/>
                  </a:lnTo>
                  <a:lnTo>
                    <a:pt x="36" y="30"/>
                  </a:lnTo>
                  <a:lnTo>
                    <a:pt x="30" y="30"/>
                  </a:lnTo>
                  <a:lnTo>
                    <a:pt x="30" y="24"/>
                  </a:lnTo>
                  <a:lnTo>
                    <a:pt x="30" y="18"/>
                  </a:lnTo>
                  <a:lnTo>
                    <a:pt x="24" y="18"/>
                  </a:lnTo>
                  <a:lnTo>
                    <a:pt x="24" y="12"/>
                  </a:lnTo>
                  <a:lnTo>
                    <a:pt x="18" y="12"/>
                  </a:lnTo>
                  <a:lnTo>
                    <a:pt x="12" y="12"/>
                  </a:lnTo>
                  <a:lnTo>
                    <a:pt x="0" y="12"/>
                  </a:lnTo>
                  <a:lnTo>
                    <a:pt x="0" y="6"/>
                  </a:lnTo>
                  <a:lnTo>
                    <a:pt x="12" y="6"/>
                  </a:lnTo>
                  <a:lnTo>
                    <a:pt x="48" y="0"/>
                  </a:lnTo>
                  <a:lnTo>
                    <a:pt x="60" y="0"/>
                  </a:lnTo>
                  <a:lnTo>
                    <a:pt x="66" y="0"/>
                  </a:lnTo>
                  <a:lnTo>
                    <a:pt x="66" y="6"/>
                  </a:lnTo>
                  <a:lnTo>
                    <a:pt x="60" y="6"/>
                  </a:lnTo>
                  <a:lnTo>
                    <a:pt x="66" y="12"/>
                  </a:lnTo>
                  <a:lnTo>
                    <a:pt x="6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85" name="Freeform 1813"/>
            <p:cNvSpPr>
              <a:spLocks/>
            </p:cNvSpPr>
            <p:nvPr/>
          </p:nvSpPr>
          <p:spPr bwMode="auto">
            <a:xfrm>
              <a:off x="4320" y="2052"/>
              <a:ext cx="42" cy="36"/>
            </a:xfrm>
            <a:custGeom>
              <a:avLst/>
              <a:gdLst>
                <a:gd name="T0" fmla="*/ 36 w 42"/>
                <a:gd name="T1" fmla="*/ 30 h 36"/>
                <a:gd name="T2" fmla="*/ 18 w 42"/>
                <a:gd name="T3" fmla="*/ 30 h 36"/>
                <a:gd name="T4" fmla="*/ 6 w 42"/>
                <a:gd name="T5" fmla="*/ 36 h 36"/>
                <a:gd name="T6" fmla="*/ 0 w 42"/>
                <a:gd name="T7" fmla="*/ 36 h 36"/>
                <a:gd name="T8" fmla="*/ 6 w 42"/>
                <a:gd name="T9" fmla="*/ 18 h 36"/>
                <a:gd name="T10" fmla="*/ 0 w 42"/>
                <a:gd name="T11" fmla="*/ 12 h 36"/>
                <a:gd name="T12" fmla="*/ 6 w 42"/>
                <a:gd name="T13" fmla="*/ 12 h 36"/>
                <a:gd name="T14" fmla="*/ 6 w 42"/>
                <a:gd name="T15" fmla="*/ 6 h 36"/>
                <a:gd name="T16" fmla="*/ 0 w 42"/>
                <a:gd name="T17" fmla="*/ 6 h 36"/>
                <a:gd name="T18" fmla="*/ 18 w 42"/>
                <a:gd name="T19" fmla="*/ 0 h 36"/>
                <a:gd name="T20" fmla="*/ 18 w 42"/>
                <a:gd name="T21" fmla="*/ 6 h 36"/>
                <a:gd name="T22" fmla="*/ 18 w 42"/>
                <a:gd name="T23" fmla="*/ 12 h 36"/>
                <a:gd name="T24" fmla="*/ 18 w 42"/>
                <a:gd name="T25" fmla="*/ 18 h 36"/>
                <a:gd name="T26" fmla="*/ 36 w 42"/>
                <a:gd name="T27" fmla="*/ 18 h 36"/>
                <a:gd name="T28" fmla="*/ 42 w 42"/>
                <a:gd name="T29" fmla="*/ 24 h 36"/>
                <a:gd name="T30" fmla="*/ 36 w 42"/>
                <a:gd name="T3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6">
                  <a:moveTo>
                    <a:pt x="36" y="30"/>
                  </a:moveTo>
                  <a:lnTo>
                    <a:pt x="18" y="30"/>
                  </a:lnTo>
                  <a:lnTo>
                    <a:pt x="6" y="36"/>
                  </a:lnTo>
                  <a:lnTo>
                    <a:pt x="0" y="36"/>
                  </a:lnTo>
                  <a:lnTo>
                    <a:pt x="6" y="18"/>
                  </a:lnTo>
                  <a:lnTo>
                    <a:pt x="0" y="12"/>
                  </a:lnTo>
                  <a:lnTo>
                    <a:pt x="6" y="12"/>
                  </a:lnTo>
                  <a:lnTo>
                    <a:pt x="6" y="6"/>
                  </a:lnTo>
                  <a:lnTo>
                    <a:pt x="0" y="6"/>
                  </a:lnTo>
                  <a:lnTo>
                    <a:pt x="18" y="0"/>
                  </a:lnTo>
                  <a:lnTo>
                    <a:pt x="18" y="6"/>
                  </a:lnTo>
                  <a:lnTo>
                    <a:pt x="18" y="12"/>
                  </a:lnTo>
                  <a:lnTo>
                    <a:pt x="18" y="18"/>
                  </a:lnTo>
                  <a:lnTo>
                    <a:pt x="36" y="18"/>
                  </a:lnTo>
                  <a:lnTo>
                    <a:pt x="42" y="24"/>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86" name="Freeform 1814"/>
            <p:cNvSpPr>
              <a:spLocks/>
            </p:cNvSpPr>
            <p:nvPr/>
          </p:nvSpPr>
          <p:spPr bwMode="auto">
            <a:xfrm>
              <a:off x="4368" y="2040"/>
              <a:ext cx="54" cy="36"/>
            </a:xfrm>
            <a:custGeom>
              <a:avLst/>
              <a:gdLst>
                <a:gd name="T0" fmla="*/ 48 w 54"/>
                <a:gd name="T1" fmla="*/ 18 h 36"/>
                <a:gd name="T2" fmla="*/ 54 w 54"/>
                <a:gd name="T3" fmla="*/ 30 h 36"/>
                <a:gd name="T4" fmla="*/ 48 w 54"/>
                <a:gd name="T5" fmla="*/ 36 h 36"/>
                <a:gd name="T6" fmla="*/ 30 w 54"/>
                <a:gd name="T7" fmla="*/ 24 h 36"/>
                <a:gd name="T8" fmla="*/ 24 w 54"/>
                <a:gd name="T9" fmla="*/ 18 h 36"/>
                <a:gd name="T10" fmla="*/ 18 w 54"/>
                <a:gd name="T11" fmla="*/ 18 h 36"/>
                <a:gd name="T12" fmla="*/ 12 w 54"/>
                <a:gd name="T13" fmla="*/ 12 h 36"/>
                <a:gd name="T14" fmla="*/ 6 w 54"/>
                <a:gd name="T15" fmla="*/ 12 h 36"/>
                <a:gd name="T16" fmla="*/ 0 w 54"/>
                <a:gd name="T17" fmla="*/ 6 h 36"/>
                <a:gd name="T18" fmla="*/ 18 w 54"/>
                <a:gd name="T19" fmla="*/ 0 h 36"/>
                <a:gd name="T20" fmla="*/ 30 w 54"/>
                <a:gd name="T21" fmla="*/ 12 h 36"/>
                <a:gd name="T22" fmla="*/ 30 w 54"/>
                <a:gd name="T23" fmla="*/ 18 h 36"/>
                <a:gd name="T24" fmla="*/ 36 w 54"/>
                <a:gd name="T25" fmla="*/ 18 h 36"/>
                <a:gd name="T26" fmla="*/ 42 w 54"/>
                <a:gd name="T27" fmla="*/ 18 h 36"/>
                <a:gd name="T28" fmla="*/ 48 w 54"/>
                <a:gd name="T2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36">
                  <a:moveTo>
                    <a:pt x="48" y="18"/>
                  </a:moveTo>
                  <a:lnTo>
                    <a:pt x="54" y="30"/>
                  </a:lnTo>
                  <a:lnTo>
                    <a:pt x="48" y="36"/>
                  </a:lnTo>
                  <a:lnTo>
                    <a:pt x="30" y="24"/>
                  </a:lnTo>
                  <a:lnTo>
                    <a:pt x="24" y="18"/>
                  </a:lnTo>
                  <a:lnTo>
                    <a:pt x="18" y="18"/>
                  </a:lnTo>
                  <a:lnTo>
                    <a:pt x="12" y="12"/>
                  </a:lnTo>
                  <a:lnTo>
                    <a:pt x="6" y="12"/>
                  </a:lnTo>
                  <a:lnTo>
                    <a:pt x="0" y="6"/>
                  </a:lnTo>
                  <a:lnTo>
                    <a:pt x="18" y="0"/>
                  </a:lnTo>
                  <a:lnTo>
                    <a:pt x="30" y="12"/>
                  </a:lnTo>
                  <a:lnTo>
                    <a:pt x="30" y="18"/>
                  </a:lnTo>
                  <a:lnTo>
                    <a:pt x="36" y="18"/>
                  </a:lnTo>
                  <a:lnTo>
                    <a:pt x="42" y="18"/>
                  </a:lnTo>
                  <a:lnTo>
                    <a:pt x="4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87" name="Freeform 1815"/>
            <p:cNvSpPr>
              <a:spLocks/>
            </p:cNvSpPr>
            <p:nvPr/>
          </p:nvSpPr>
          <p:spPr bwMode="auto">
            <a:xfrm>
              <a:off x="4338" y="2046"/>
              <a:ext cx="42" cy="30"/>
            </a:xfrm>
            <a:custGeom>
              <a:avLst/>
              <a:gdLst>
                <a:gd name="T0" fmla="*/ 30 w 42"/>
                <a:gd name="T1" fmla="*/ 18 h 30"/>
                <a:gd name="T2" fmla="*/ 30 w 42"/>
                <a:gd name="T3" fmla="*/ 24 h 30"/>
                <a:gd name="T4" fmla="*/ 24 w 42"/>
                <a:gd name="T5" fmla="*/ 24 h 30"/>
                <a:gd name="T6" fmla="*/ 24 w 42"/>
                <a:gd name="T7" fmla="*/ 30 h 30"/>
                <a:gd name="T8" fmla="*/ 12 w 42"/>
                <a:gd name="T9" fmla="*/ 24 h 30"/>
                <a:gd name="T10" fmla="*/ 0 w 42"/>
                <a:gd name="T11" fmla="*/ 24 h 30"/>
                <a:gd name="T12" fmla="*/ 0 w 42"/>
                <a:gd name="T13" fmla="*/ 18 h 30"/>
                <a:gd name="T14" fmla="*/ 0 w 42"/>
                <a:gd name="T15" fmla="*/ 12 h 30"/>
                <a:gd name="T16" fmla="*/ 0 w 42"/>
                <a:gd name="T17" fmla="*/ 6 h 30"/>
                <a:gd name="T18" fmla="*/ 30 w 42"/>
                <a:gd name="T19" fmla="*/ 0 h 30"/>
                <a:gd name="T20" fmla="*/ 36 w 42"/>
                <a:gd name="T21" fmla="*/ 6 h 30"/>
                <a:gd name="T22" fmla="*/ 42 w 42"/>
                <a:gd name="T23" fmla="*/ 18 h 30"/>
                <a:gd name="T24" fmla="*/ 30 w 42"/>
                <a:gd name="T25"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0">
                  <a:moveTo>
                    <a:pt x="30" y="18"/>
                  </a:moveTo>
                  <a:lnTo>
                    <a:pt x="30" y="24"/>
                  </a:lnTo>
                  <a:lnTo>
                    <a:pt x="24" y="24"/>
                  </a:lnTo>
                  <a:lnTo>
                    <a:pt x="24" y="30"/>
                  </a:lnTo>
                  <a:lnTo>
                    <a:pt x="12" y="24"/>
                  </a:lnTo>
                  <a:lnTo>
                    <a:pt x="0" y="24"/>
                  </a:lnTo>
                  <a:lnTo>
                    <a:pt x="0" y="18"/>
                  </a:lnTo>
                  <a:lnTo>
                    <a:pt x="0" y="12"/>
                  </a:lnTo>
                  <a:lnTo>
                    <a:pt x="0" y="6"/>
                  </a:lnTo>
                  <a:lnTo>
                    <a:pt x="30" y="0"/>
                  </a:lnTo>
                  <a:lnTo>
                    <a:pt x="36" y="6"/>
                  </a:lnTo>
                  <a:lnTo>
                    <a:pt x="42" y="18"/>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88" name="Freeform 1816"/>
            <p:cNvSpPr>
              <a:spLocks/>
            </p:cNvSpPr>
            <p:nvPr/>
          </p:nvSpPr>
          <p:spPr bwMode="auto">
            <a:xfrm>
              <a:off x="4230" y="2064"/>
              <a:ext cx="36" cy="42"/>
            </a:xfrm>
            <a:custGeom>
              <a:avLst/>
              <a:gdLst>
                <a:gd name="T0" fmla="*/ 6 w 36"/>
                <a:gd name="T1" fmla="*/ 36 h 42"/>
                <a:gd name="T2" fmla="*/ 0 w 36"/>
                <a:gd name="T3" fmla="*/ 12 h 42"/>
                <a:gd name="T4" fmla="*/ 18 w 36"/>
                <a:gd name="T5" fmla="*/ 6 h 42"/>
                <a:gd name="T6" fmla="*/ 30 w 36"/>
                <a:gd name="T7" fmla="*/ 0 h 42"/>
                <a:gd name="T8" fmla="*/ 30 w 36"/>
                <a:gd name="T9" fmla="*/ 6 h 42"/>
                <a:gd name="T10" fmla="*/ 36 w 36"/>
                <a:gd name="T11" fmla="*/ 24 h 42"/>
                <a:gd name="T12" fmla="*/ 30 w 36"/>
                <a:gd name="T13" fmla="*/ 30 h 42"/>
                <a:gd name="T14" fmla="*/ 30 w 36"/>
                <a:gd name="T15" fmla="*/ 42 h 42"/>
                <a:gd name="T16" fmla="*/ 24 w 36"/>
                <a:gd name="T17" fmla="*/ 36 h 42"/>
                <a:gd name="T18" fmla="*/ 24 w 36"/>
                <a:gd name="T19" fmla="*/ 42 h 42"/>
                <a:gd name="T20" fmla="*/ 18 w 36"/>
                <a:gd name="T21" fmla="*/ 36 h 42"/>
                <a:gd name="T22" fmla="*/ 6 w 36"/>
                <a:gd name="T2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6" y="36"/>
                  </a:moveTo>
                  <a:lnTo>
                    <a:pt x="0" y="12"/>
                  </a:lnTo>
                  <a:lnTo>
                    <a:pt x="18" y="6"/>
                  </a:lnTo>
                  <a:lnTo>
                    <a:pt x="30" y="0"/>
                  </a:lnTo>
                  <a:lnTo>
                    <a:pt x="30" y="6"/>
                  </a:lnTo>
                  <a:lnTo>
                    <a:pt x="36" y="24"/>
                  </a:lnTo>
                  <a:lnTo>
                    <a:pt x="30" y="30"/>
                  </a:lnTo>
                  <a:lnTo>
                    <a:pt x="30" y="42"/>
                  </a:lnTo>
                  <a:lnTo>
                    <a:pt x="24" y="36"/>
                  </a:lnTo>
                  <a:lnTo>
                    <a:pt x="24" y="42"/>
                  </a:lnTo>
                  <a:lnTo>
                    <a:pt x="18"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89" name="Freeform 1817"/>
            <p:cNvSpPr>
              <a:spLocks/>
            </p:cNvSpPr>
            <p:nvPr/>
          </p:nvSpPr>
          <p:spPr bwMode="auto">
            <a:xfrm>
              <a:off x="4062" y="2100"/>
              <a:ext cx="36" cy="30"/>
            </a:xfrm>
            <a:custGeom>
              <a:avLst/>
              <a:gdLst>
                <a:gd name="T0" fmla="*/ 36 w 36"/>
                <a:gd name="T1" fmla="*/ 24 h 30"/>
                <a:gd name="T2" fmla="*/ 6 w 36"/>
                <a:gd name="T3" fmla="*/ 30 h 30"/>
                <a:gd name="T4" fmla="*/ 0 w 36"/>
                <a:gd name="T5" fmla="*/ 0 h 30"/>
                <a:gd name="T6" fmla="*/ 30 w 36"/>
                <a:gd name="T7" fmla="*/ 0 h 30"/>
                <a:gd name="T8" fmla="*/ 36 w 36"/>
                <a:gd name="T9" fmla="*/ 0 h 30"/>
                <a:gd name="T10" fmla="*/ 36 w 36"/>
                <a:gd name="T11" fmla="*/ 24 h 30"/>
              </a:gdLst>
              <a:ahLst/>
              <a:cxnLst>
                <a:cxn ang="0">
                  <a:pos x="T0" y="T1"/>
                </a:cxn>
                <a:cxn ang="0">
                  <a:pos x="T2" y="T3"/>
                </a:cxn>
                <a:cxn ang="0">
                  <a:pos x="T4" y="T5"/>
                </a:cxn>
                <a:cxn ang="0">
                  <a:pos x="T6" y="T7"/>
                </a:cxn>
                <a:cxn ang="0">
                  <a:pos x="T8" y="T9"/>
                </a:cxn>
                <a:cxn ang="0">
                  <a:pos x="T10" y="T11"/>
                </a:cxn>
              </a:cxnLst>
              <a:rect l="0" t="0" r="r" b="b"/>
              <a:pathLst>
                <a:path w="36" h="30">
                  <a:moveTo>
                    <a:pt x="36" y="24"/>
                  </a:moveTo>
                  <a:lnTo>
                    <a:pt x="6" y="30"/>
                  </a:lnTo>
                  <a:lnTo>
                    <a:pt x="0" y="0"/>
                  </a:lnTo>
                  <a:lnTo>
                    <a:pt x="30" y="0"/>
                  </a:lnTo>
                  <a:lnTo>
                    <a:pt x="36" y="0"/>
                  </a:lnTo>
                  <a:lnTo>
                    <a:pt x="36"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90" name="Freeform 1818"/>
            <p:cNvSpPr>
              <a:spLocks/>
            </p:cNvSpPr>
            <p:nvPr/>
          </p:nvSpPr>
          <p:spPr bwMode="auto">
            <a:xfrm>
              <a:off x="4134" y="2088"/>
              <a:ext cx="36" cy="30"/>
            </a:xfrm>
            <a:custGeom>
              <a:avLst/>
              <a:gdLst>
                <a:gd name="T0" fmla="*/ 6 w 36"/>
                <a:gd name="T1" fmla="*/ 30 h 30"/>
                <a:gd name="T2" fmla="*/ 0 w 36"/>
                <a:gd name="T3" fmla="*/ 0 h 30"/>
                <a:gd name="T4" fmla="*/ 24 w 36"/>
                <a:gd name="T5" fmla="*/ 0 h 30"/>
                <a:gd name="T6" fmla="*/ 30 w 36"/>
                <a:gd name="T7" fmla="*/ 0 h 30"/>
                <a:gd name="T8" fmla="*/ 36 w 36"/>
                <a:gd name="T9" fmla="*/ 30 h 30"/>
                <a:gd name="T10" fmla="*/ 30 w 36"/>
                <a:gd name="T11" fmla="*/ 30 h 30"/>
                <a:gd name="T12" fmla="*/ 6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6" y="30"/>
                  </a:moveTo>
                  <a:lnTo>
                    <a:pt x="0" y="0"/>
                  </a:lnTo>
                  <a:lnTo>
                    <a:pt x="24" y="0"/>
                  </a:lnTo>
                  <a:lnTo>
                    <a:pt x="30" y="0"/>
                  </a:lnTo>
                  <a:lnTo>
                    <a:pt x="36" y="30"/>
                  </a:lnTo>
                  <a:lnTo>
                    <a:pt x="30"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91" name="Freeform 1819"/>
            <p:cNvSpPr>
              <a:spLocks/>
            </p:cNvSpPr>
            <p:nvPr/>
          </p:nvSpPr>
          <p:spPr bwMode="auto">
            <a:xfrm>
              <a:off x="4098" y="2088"/>
              <a:ext cx="42" cy="36"/>
            </a:xfrm>
            <a:custGeom>
              <a:avLst/>
              <a:gdLst>
                <a:gd name="T0" fmla="*/ 42 w 42"/>
                <a:gd name="T1" fmla="*/ 30 h 36"/>
                <a:gd name="T2" fmla="*/ 42 w 42"/>
                <a:gd name="T3" fmla="*/ 36 h 36"/>
                <a:gd name="T4" fmla="*/ 0 w 42"/>
                <a:gd name="T5" fmla="*/ 36 h 36"/>
                <a:gd name="T6" fmla="*/ 0 w 42"/>
                <a:gd name="T7" fmla="*/ 12 h 36"/>
                <a:gd name="T8" fmla="*/ 24 w 42"/>
                <a:gd name="T9" fmla="*/ 6 h 36"/>
                <a:gd name="T10" fmla="*/ 36 w 42"/>
                <a:gd name="T11" fmla="*/ 0 h 36"/>
                <a:gd name="T12" fmla="*/ 42 w 4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30"/>
                  </a:moveTo>
                  <a:lnTo>
                    <a:pt x="42" y="36"/>
                  </a:lnTo>
                  <a:lnTo>
                    <a:pt x="0" y="36"/>
                  </a:lnTo>
                  <a:lnTo>
                    <a:pt x="0" y="12"/>
                  </a:lnTo>
                  <a:lnTo>
                    <a:pt x="24" y="6"/>
                  </a:lnTo>
                  <a:lnTo>
                    <a:pt x="36" y="0"/>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92" name="Freeform 1820"/>
            <p:cNvSpPr>
              <a:spLocks/>
            </p:cNvSpPr>
            <p:nvPr/>
          </p:nvSpPr>
          <p:spPr bwMode="auto">
            <a:xfrm>
              <a:off x="4194" y="2076"/>
              <a:ext cx="30" cy="54"/>
            </a:xfrm>
            <a:custGeom>
              <a:avLst/>
              <a:gdLst>
                <a:gd name="T0" fmla="*/ 12 w 30"/>
                <a:gd name="T1" fmla="*/ 54 h 54"/>
                <a:gd name="T2" fmla="*/ 6 w 30"/>
                <a:gd name="T3" fmla="*/ 54 h 54"/>
                <a:gd name="T4" fmla="*/ 6 w 30"/>
                <a:gd name="T5" fmla="*/ 48 h 54"/>
                <a:gd name="T6" fmla="*/ 0 w 30"/>
                <a:gd name="T7" fmla="*/ 36 h 54"/>
                <a:gd name="T8" fmla="*/ 0 w 30"/>
                <a:gd name="T9" fmla="*/ 6 h 54"/>
                <a:gd name="T10" fmla="*/ 24 w 30"/>
                <a:gd name="T11" fmla="*/ 0 h 54"/>
                <a:gd name="T12" fmla="*/ 24 w 30"/>
                <a:gd name="T13" fmla="*/ 6 h 54"/>
                <a:gd name="T14" fmla="*/ 24 w 30"/>
                <a:gd name="T15" fmla="*/ 12 h 54"/>
                <a:gd name="T16" fmla="*/ 24 w 30"/>
                <a:gd name="T17" fmla="*/ 36 h 54"/>
                <a:gd name="T18" fmla="*/ 30 w 30"/>
                <a:gd name="T19" fmla="*/ 36 h 54"/>
                <a:gd name="T20" fmla="*/ 24 w 30"/>
                <a:gd name="T21" fmla="*/ 48 h 54"/>
                <a:gd name="T22" fmla="*/ 24 w 30"/>
                <a:gd name="T23" fmla="*/ 54 h 54"/>
                <a:gd name="T24" fmla="*/ 12 w 30"/>
                <a:gd name="T25" fmla="*/ 48 h 54"/>
                <a:gd name="T26" fmla="*/ 12 w 30"/>
                <a:gd name="T2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54">
                  <a:moveTo>
                    <a:pt x="12" y="54"/>
                  </a:moveTo>
                  <a:lnTo>
                    <a:pt x="6" y="54"/>
                  </a:lnTo>
                  <a:lnTo>
                    <a:pt x="6" y="48"/>
                  </a:lnTo>
                  <a:lnTo>
                    <a:pt x="0" y="36"/>
                  </a:lnTo>
                  <a:lnTo>
                    <a:pt x="0" y="6"/>
                  </a:lnTo>
                  <a:lnTo>
                    <a:pt x="24" y="0"/>
                  </a:lnTo>
                  <a:lnTo>
                    <a:pt x="24" y="6"/>
                  </a:lnTo>
                  <a:lnTo>
                    <a:pt x="24" y="12"/>
                  </a:lnTo>
                  <a:lnTo>
                    <a:pt x="24" y="36"/>
                  </a:lnTo>
                  <a:lnTo>
                    <a:pt x="30" y="36"/>
                  </a:lnTo>
                  <a:lnTo>
                    <a:pt x="24" y="48"/>
                  </a:lnTo>
                  <a:lnTo>
                    <a:pt x="24" y="54"/>
                  </a:lnTo>
                  <a:lnTo>
                    <a:pt x="12" y="48"/>
                  </a:lnTo>
                  <a:lnTo>
                    <a:pt x="12"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93" name="Freeform 1821"/>
            <p:cNvSpPr>
              <a:spLocks/>
            </p:cNvSpPr>
            <p:nvPr/>
          </p:nvSpPr>
          <p:spPr bwMode="auto">
            <a:xfrm>
              <a:off x="4164" y="2082"/>
              <a:ext cx="30" cy="36"/>
            </a:xfrm>
            <a:custGeom>
              <a:avLst/>
              <a:gdLst>
                <a:gd name="T0" fmla="*/ 30 w 30"/>
                <a:gd name="T1" fmla="*/ 30 h 36"/>
                <a:gd name="T2" fmla="*/ 24 w 30"/>
                <a:gd name="T3" fmla="*/ 30 h 36"/>
                <a:gd name="T4" fmla="*/ 6 w 30"/>
                <a:gd name="T5" fmla="*/ 36 h 36"/>
                <a:gd name="T6" fmla="*/ 0 w 30"/>
                <a:gd name="T7" fmla="*/ 6 h 36"/>
                <a:gd name="T8" fmla="*/ 30 w 30"/>
                <a:gd name="T9" fmla="*/ 0 h 36"/>
                <a:gd name="T10" fmla="*/ 30 w 30"/>
                <a:gd name="T11" fmla="*/ 30 h 36"/>
              </a:gdLst>
              <a:ahLst/>
              <a:cxnLst>
                <a:cxn ang="0">
                  <a:pos x="T0" y="T1"/>
                </a:cxn>
                <a:cxn ang="0">
                  <a:pos x="T2" y="T3"/>
                </a:cxn>
                <a:cxn ang="0">
                  <a:pos x="T4" y="T5"/>
                </a:cxn>
                <a:cxn ang="0">
                  <a:pos x="T6" y="T7"/>
                </a:cxn>
                <a:cxn ang="0">
                  <a:pos x="T8" y="T9"/>
                </a:cxn>
                <a:cxn ang="0">
                  <a:pos x="T10" y="T11"/>
                </a:cxn>
              </a:cxnLst>
              <a:rect l="0" t="0" r="r" b="b"/>
              <a:pathLst>
                <a:path w="30" h="36">
                  <a:moveTo>
                    <a:pt x="30" y="30"/>
                  </a:moveTo>
                  <a:lnTo>
                    <a:pt x="24" y="30"/>
                  </a:lnTo>
                  <a:lnTo>
                    <a:pt x="6" y="36"/>
                  </a:lnTo>
                  <a:lnTo>
                    <a:pt x="0" y="6"/>
                  </a:lnTo>
                  <a:lnTo>
                    <a:pt x="30" y="0"/>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94" name="Freeform 1822"/>
            <p:cNvSpPr>
              <a:spLocks/>
            </p:cNvSpPr>
            <p:nvPr/>
          </p:nvSpPr>
          <p:spPr bwMode="auto">
            <a:xfrm>
              <a:off x="4218" y="2076"/>
              <a:ext cx="18" cy="36"/>
            </a:xfrm>
            <a:custGeom>
              <a:avLst/>
              <a:gdLst>
                <a:gd name="T0" fmla="*/ 6 w 18"/>
                <a:gd name="T1" fmla="*/ 36 h 36"/>
                <a:gd name="T2" fmla="*/ 0 w 18"/>
                <a:gd name="T3" fmla="*/ 36 h 36"/>
                <a:gd name="T4" fmla="*/ 0 w 18"/>
                <a:gd name="T5" fmla="*/ 12 h 36"/>
                <a:gd name="T6" fmla="*/ 0 w 18"/>
                <a:gd name="T7" fmla="*/ 6 h 36"/>
                <a:gd name="T8" fmla="*/ 0 w 18"/>
                <a:gd name="T9" fmla="*/ 0 h 36"/>
                <a:gd name="T10" fmla="*/ 12 w 18"/>
                <a:gd name="T11" fmla="*/ 0 h 36"/>
                <a:gd name="T12" fmla="*/ 18 w 18"/>
                <a:gd name="T13" fmla="*/ 24 h 36"/>
                <a:gd name="T14" fmla="*/ 12 w 18"/>
                <a:gd name="T15" fmla="*/ 30 h 36"/>
                <a:gd name="T16" fmla="*/ 12 w 18"/>
                <a:gd name="T17" fmla="*/ 36 h 36"/>
                <a:gd name="T18" fmla="*/ 6 w 18"/>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6">
                  <a:moveTo>
                    <a:pt x="6" y="36"/>
                  </a:moveTo>
                  <a:lnTo>
                    <a:pt x="0" y="36"/>
                  </a:lnTo>
                  <a:lnTo>
                    <a:pt x="0" y="12"/>
                  </a:lnTo>
                  <a:lnTo>
                    <a:pt x="0" y="6"/>
                  </a:lnTo>
                  <a:lnTo>
                    <a:pt x="0" y="0"/>
                  </a:lnTo>
                  <a:lnTo>
                    <a:pt x="12" y="0"/>
                  </a:lnTo>
                  <a:lnTo>
                    <a:pt x="18" y="24"/>
                  </a:lnTo>
                  <a:lnTo>
                    <a:pt x="12" y="30"/>
                  </a:lnTo>
                  <a:lnTo>
                    <a:pt x="12"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95" name="Freeform 1823"/>
            <p:cNvSpPr>
              <a:spLocks/>
            </p:cNvSpPr>
            <p:nvPr/>
          </p:nvSpPr>
          <p:spPr bwMode="auto">
            <a:xfrm>
              <a:off x="3666" y="2154"/>
              <a:ext cx="36" cy="42"/>
            </a:xfrm>
            <a:custGeom>
              <a:avLst/>
              <a:gdLst>
                <a:gd name="T0" fmla="*/ 30 w 36"/>
                <a:gd name="T1" fmla="*/ 12 h 42"/>
                <a:gd name="T2" fmla="*/ 30 w 36"/>
                <a:gd name="T3" fmla="*/ 24 h 42"/>
                <a:gd name="T4" fmla="*/ 36 w 36"/>
                <a:gd name="T5" fmla="*/ 36 h 42"/>
                <a:gd name="T6" fmla="*/ 36 w 36"/>
                <a:gd name="T7" fmla="*/ 42 h 42"/>
                <a:gd name="T8" fmla="*/ 30 w 36"/>
                <a:gd name="T9" fmla="*/ 42 h 42"/>
                <a:gd name="T10" fmla="*/ 18 w 36"/>
                <a:gd name="T11" fmla="*/ 36 h 42"/>
                <a:gd name="T12" fmla="*/ 12 w 36"/>
                <a:gd name="T13" fmla="*/ 36 h 42"/>
                <a:gd name="T14" fmla="*/ 6 w 36"/>
                <a:gd name="T15" fmla="*/ 30 h 42"/>
                <a:gd name="T16" fmla="*/ 0 w 36"/>
                <a:gd name="T17" fmla="*/ 18 h 42"/>
                <a:gd name="T18" fmla="*/ 0 w 36"/>
                <a:gd name="T19" fmla="*/ 12 h 42"/>
                <a:gd name="T20" fmla="*/ 6 w 36"/>
                <a:gd name="T21" fmla="*/ 12 h 42"/>
                <a:gd name="T22" fmla="*/ 6 w 36"/>
                <a:gd name="T23" fmla="*/ 6 h 42"/>
                <a:gd name="T24" fmla="*/ 12 w 36"/>
                <a:gd name="T25" fmla="*/ 6 h 42"/>
                <a:gd name="T26" fmla="*/ 18 w 36"/>
                <a:gd name="T27" fmla="*/ 0 h 42"/>
                <a:gd name="T28" fmla="*/ 24 w 36"/>
                <a:gd name="T29" fmla="*/ 6 h 42"/>
                <a:gd name="T30" fmla="*/ 30 w 36"/>
                <a:gd name="T3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2">
                  <a:moveTo>
                    <a:pt x="30" y="12"/>
                  </a:moveTo>
                  <a:lnTo>
                    <a:pt x="30" y="24"/>
                  </a:lnTo>
                  <a:lnTo>
                    <a:pt x="36" y="36"/>
                  </a:lnTo>
                  <a:lnTo>
                    <a:pt x="36" y="42"/>
                  </a:lnTo>
                  <a:lnTo>
                    <a:pt x="30" y="42"/>
                  </a:lnTo>
                  <a:lnTo>
                    <a:pt x="18" y="36"/>
                  </a:lnTo>
                  <a:lnTo>
                    <a:pt x="12" y="36"/>
                  </a:lnTo>
                  <a:lnTo>
                    <a:pt x="6" y="30"/>
                  </a:lnTo>
                  <a:lnTo>
                    <a:pt x="0" y="18"/>
                  </a:lnTo>
                  <a:lnTo>
                    <a:pt x="0" y="12"/>
                  </a:lnTo>
                  <a:lnTo>
                    <a:pt x="6" y="12"/>
                  </a:lnTo>
                  <a:lnTo>
                    <a:pt x="6" y="6"/>
                  </a:lnTo>
                  <a:lnTo>
                    <a:pt x="12" y="6"/>
                  </a:lnTo>
                  <a:lnTo>
                    <a:pt x="18" y="0"/>
                  </a:lnTo>
                  <a:lnTo>
                    <a:pt x="24" y="6"/>
                  </a:lnTo>
                  <a:lnTo>
                    <a:pt x="30"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96" name="Freeform 1824"/>
            <p:cNvSpPr>
              <a:spLocks/>
            </p:cNvSpPr>
            <p:nvPr/>
          </p:nvSpPr>
          <p:spPr bwMode="auto">
            <a:xfrm>
              <a:off x="3642" y="2160"/>
              <a:ext cx="30" cy="30"/>
            </a:xfrm>
            <a:custGeom>
              <a:avLst/>
              <a:gdLst>
                <a:gd name="T0" fmla="*/ 6 w 30"/>
                <a:gd name="T1" fmla="*/ 30 h 30"/>
                <a:gd name="T2" fmla="*/ 0 w 30"/>
                <a:gd name="T3" fmla="*/ 30 h 30"/>
                <a:gd name="T4" fmla="*/ 0 w 30"/>
                <a:gd name="T5" fmla="*/ 12 h 30"/>
                <a:gd name="T6" fmla="*/ 0 w 30"/>
                <a:gd name="T7" fmla="*/ 6 h 30"/>
                <a:gd name="T8" fmla="*/ 6 w 30"/>
                <a:gd name="T9" fmla="*/ 6 h 30"/>
                <a:gd name="T10" fmla="*/ 6 w 30"/>
                <a:gd name="T11" fmla="*/ 0 h 30"/>
                <a:gd name="T12" fmla="*/ 12 w 30"/>
                <a:gd name="T13" fmla="*/ 6 h 30"/>
                <a:gd name="T14" fmla="*/ 18 w 30"/>
                <a:gd name="T15" fmla="*/ 6 h 30"/>
                <a:gd name="T16" fmla="*/ 24 w 30"/>
                <a:gd name="T17" fmla="*/ 12 h 30"/>
                <a:gd name="T18" fmla="*/ 30 w 30"/>
                <a:gd name="T19" fmla="*/ 24 h 30"/>
                <a:gd name="T20" fmla="*/ 24 w 30"/>
                <a:gd name="T21" fmla="*/ 24 h 30"/>
                <a:gd name="T22" fmla="*/ 30 w 30"/>
                <a:gd name="T23" fmla="*/ 24 h 30"/>
                <a:gd name="T24" fmla="*/ 24 w 30"/>
                <a:gd name="T25" fmla="*/ 24 h 30"/>
                <a:gd name="T26" fmla="*/ 24 w 30"/>
                <a:gd name="T27" fmla="*/ 30 h 30"/>
                <a:gd name="T28" fmla="*/ 18 w 30"/>
                <a:gd name="T29" fmla="*/ 30 h 30"/>
                <a:gd name="T30" fmla="*/ 6 w 30"/>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6" y="30"/>
                  </a:moveTo>
                  <a:lnTo>
                    <a:pt x="0" y="30"/>
                  </a:lnTo>
                  <a:lnTo>
                    <a:pt x="0" y="12"/>
                  </a:lnTo>
                  <a:lnTo>
                    <a:pt x="0" y="6"/>
                  </a:lnTo>
                  <a:lnTo>
                    <a:pt x="6" y="6"/>
                  </a:lnTo>
                  <a:lnTo>
                    <a:pt x="6" y="0"/>
                  </a:lnTo>
                  <a:lnTo>
                    <a:pt x="12" y="6"/>
                  </a:lnTo>
                  <a:lnTo>
                    <a:pt x="18" y="6"/>
                  </a:lnTo>
                  <a:lnTo>
                    <a:pt x="24" y="12"/>
                  </a:lnTo>
                  <a:lnTo>
                    <a:pt x="30" y="24"/>
                  </a:lnTo>
                  <a:lnTo>
                    <a:pt x="24" y="24"/>
                  </a:lnTo>
                  <a:lnTo>
                    <a:pt x="30" y="24"/>
                  </a:lnTo>
                  <a:lnTo>
                    <a:pt x="24" y="24"/>
                  </a:lnTo>
                  <a:lnTo>
                    <a:pt x="24" y="30"/>
                  </a:lnTo>
                  <a:lnTo>
                    <a:pt x="18"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97" name="Freeform 1825"/>
            <p:cNvSpPr>
              <a:spLocks/>
            </p:cNvSpPr>
            <p:nvPr/>
          </p:nvSpPr>
          <p:spPr bwMode="auto">
            <a:xfrm>
              <a:off x="2880" y="2208"/>
              <a:ext cx="36" cy="42"/>
            </a:xfrm>
            <a:custGeom>
              <a:avLst/>
              <a:gdLst>
                <a:gd name="T0" fmla="*/ 18 w 36"/>
                <a:gd name="T1" fmla="*/ 42 h 42"/>
                <a:gd name="T2" fmla="*/ 0 w 36"/>
                <a:gd name="T3" fmla="*/ 42 h 42"/>
                <a:gd name="T4" fmla="*/ 0 w 36"/>
                <a:gd name="T5" fmla="*/ 24 h 42"/>
                <a:gd name="T6" fmla="*/ 0 w 36"/>
                <a:gd name="T7" fmla="*/ 0 h 42"/>
                <a:gd name="T8" fmla="*/ 6 w 36"/>
                <a:gd name="T9" fmla="*/ 0 h 42"/>
                <a:gd name="T10" fmla="*/ 36 w 36"/>
                <a:gd name="T11" fmla="*/ 0 h 42"/>
                <a:gd name="T12" fmla="*/ 36 w 36"/>
                <a:gd name="T13" fmla="*/ 30 h 42"/>
                <a:gd name="T14" fmla="*/ 24 w 36"/>
                <a:gd name="T15" fmla="*/ 30 h 42"/>
                <a:gd name="T16" fmla="*/ 24 w 36"/>
                <a:gd name="T17" fmla="*/ 42 h 42"/>
                <a:gd name="T18" fmla="*/ 18 w 36"/>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2">
                  <a:moveTo>
                    <a:pt x="18" y="42"/>
                  </a:moveTo>
                  <a:lnTo>
                    <a:pt x="0" y="42"/>
                  </a:lnTo>
                  <a:lnTo>
                    <a:pt x="0" y="24"/>
                  </a:lnTo>
                  <a:lnTo>
                    <a:pt x="0" y="0"/>
                  </a:lnTo>
                  <a:lnTo>
                    <a:pt x="6" y="0"/>
                  </a:lnTo>
                  <a:lnTo>
                    <a:pt x="36" y="0"/>
                  </a:lnTo>
                  <a:lnTo>
                    <a:pt x="36" y="30"/>
                  </a:lnTo>
                  <a:lnTo>
                    <a:pt x="24" y="30"/>
                  </a:lnTo>
                  <a:lnTo>
                    <a:pt x="24" y="42"/>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98" name="Freeform 1826"/>
            <p:cNvSpPr>
              <a:spLocks/>
            </p:cNvSpPr>
            <p:nvPr/>
          </p:nvSpPr>
          <p:spPr bwMode="auto">
            <a:xfrm>
              <a:off x="4260" y="2070"/>
              <a:ext cx="60" cy="42"/>
            </a:xfrm>
            <a:custGeom>
              <a:avLst/>
              <a:gdLst>
                <a:gd name="T0" fmla="*/ 54 w 60"/>
                <a:gd name="T1" fmla="*/ 36 h 42"/>
                <a:gd name="T2" fmla="*/ 48 w 60"/>
                <a:gd name="T3" fmla="*/ 42 h 42"/>
                <a:gd name="T4" fmla="*/ 42 w 60"/>
                <a:gd name="T5" fmla="*/ 42 h 42"/>
                <a:gd name="T6" fmla="*/ 36 w 60"/>
                <a:gd name="T7" fmla="*/ 36 h 42"/>
                <a:gd name="T8" fmla="*/ 30 w 60"/>
                <a:gd name="T9" fmla="*/ 36 h 42"/>
                <a:gd name="T10" fmla="*/ 24 w 60"/>
                <a:gd name="T11" fmla="*/ 36 h 42"/>
                <a:gd name="T12" fmla="*/ 18 w 60"/>
                <a:gd name="T13" fmla="*/ 36 h 42"/>
                <a:gd name="T14" fmla="*/ 12 w 60"/>
                <a:gd name="T15" fmla="*/ 36 h 42"/>
                <a:gd name="T16" fmla="*/ 6 w 60"/>
                <a:gd name="T17" fmla="*/ 36 h 42"/>
                <a:gd name="T18" fmla="*/ 0 w 60"/>
                <a:gd name="T19" fmla="*/ 36 h 42"/>
                <a:gd name="T20" fmla="*/ 0 w 60"/>
                <a:gd name="T21" fmla="*/ 24 h 42"/>
                <a:gd name="T22" fmla="*/ 6 w 60"/>
                <a:gd name="T23" fmla="*/ 18 h 42"/>
                <a:gd name="T24" fmla="*/ 0 w 60"/>
                <a:gd name="T25" fmla="*/ 0 h 42"/>
                <a:gd name="T26" fmla="*/ 12 w 60"/>
                <a:gd name="T27" fmla="*/ 0 h 42"/>
                <a:gd name="T28" fmla="*/ 18 w 60"/>
                <a:gd name="T29" fmla="*/ 0 h 42"/>
                <a:gd name="T30" fmla="*/ 24 w 60"/>
                <a:gd name="T31" fmla="*/ 0 h 42"/>
                <a:gd name="T32" fmla="*/ 24 w 60"/>
                <a:gd name="T33" fmla="*/ 6 h 42"/>
                <a:gd name="T34" fmla="*/ 30 w 60"/>
                <a:gd name="T35" fmla="*/ 6 h 42"/>
                <a:gd name="T36" fmla="*/ 30 w 60"/>
                <a:gd name="T37" fmla="*/ 12 h 42"/>
                <a:gd name="T38" fmla="*/ 30 w 60"/>
                <a:gd name="T39" fmla="*/ 18 h 42"/>
                <a:gd name="T40" fmla="*/ 36 w 60"/>
                <a:gd name="T41" fmla="*/ 18 h 42"/>
                <a:gd name="T42" fmla="*/ 42 w 60"/>
                <a:gd name="T43" fmla="*/ 12 h 42"/>
                <a:gd name="T44" fmla="*/ 42 w 60"/>
                <a:gd name="T45" fmla="*/ 18 h 42"/>
                <a:gd name="T46" fmla="*/ 48 w 60"/>
                <a:gd name="T47" fmla="*/ 18 h 42"/>
                <a:gd name="T48" fmla="*/ 48 w 60"/>
                <a:gd name="T49" fmla="*/ 24 h 42"/>
                <a:gd name="T50" fmla="*/ 54 w 60"/>
                <a:gd name="T51" fmla="*/ 24 h 42"/>
                <a:gd name="T52" fmla="*/ 60 w 60"/>
                <a:gd name="T53" fmla="*/ 24 h 42"/>
                <a:gd name="T54" fmla="*/ 60 w 60"/>
                <a:gd name="T55" fmla="*/ 30 h 42"/>
                <a:gd name="T56" fmla="*/ 54 w 60"/>
                <a:gd name="T5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42">
                  <a:moveTo>
                    <a:pt x="54" y="36"/>
                  </a:moveTo>
                  <a:lnTo>
                    <a:pt x="48" y="42"/>
                  </a:lnTo>
                  <a:lnTo>
                    <a:pt x="42" y="42"/>
                  </a:lnTo>
                  <a:lnTo>
                    <a:pt x="36" y="36"/>
                  </a:lnTo>
                  <a:lnTo>
                    <a:pt x="30" y="36"/>
                  </a:lnTo>
                  <a:lnTo>
                    <a:pt x="24" y="36"/>
                  </a:lnTo>
                  <a:lnTo>
                    <a:pt x="18" y="36"/>
                  </a:lnTo>
                  <a:lnTo>
                    <a:pt x="12" y="36"/>
                  </a:lnTo>
                  <a:lnTo>
                    <a:pt x="6" y="36"/>
                  </a:lnTo>
                  <a:lnTo>
                    <a:pt x="0" y="36"/>
                  </a:lnTo>
                  <a:lnTo>
                    <a:pt x="0" y="24"/>
                  </a:lnTo>
                  <a:lnTo>
                    <a:pt x="6" y="18"/>
                  </a:lnTo>
                  <a:lnTo>
                    <a:pt x="0" y="0"/>
                  </a:lnTo>
                  <a:lnTo>
                    <a:pt x="12" y="0"/>
                  </a:lnTo>
                  <a:lnTo>
                    <a:pt x="18" y="0"/>
                  </a:lnTo>
                  <a:lnTo>
                    <a:pt x="24" y="0"/>
                  </a:lnTo>
                  <a:lnTo>
                    <a:pt x="24" y="6"/>
                  </a:lnTo>
                  <a:lnTo>
                    <a:pt x="30" y="6"/>
                  </a:lnTo>
                  <a:lnTo>
                    <a:pt x="30" y="12"/>
                  </a:lnTo>
                  <a:lnTo>
                    <a:pt x="30" y="18"/>
                  </a:lnTo>
                  <a:lnTo>
                    <a:pt x="36" y="18"/>
                  </a:lnTo>
                  <a:lnTo>
                    <a:pt x="42" y="12"/>
                  </a:lnTo>
                  <a:lnTo>
                    <a:pt x="42" y="18"/>
                  </a:lnTo>
                  <a:lnTo>
                    <a:pt x="48" y="18"/>
                  </a:lnTo>
                  <a:lnTo>
                    <a:pt x="48" y="24"/>
                  </a:lnTo>
                  <a:lnTo>
                    <a:pt x="54" y="24"/>
                  </a:lnTo>
                  <a:lnTo>
                    <a:pt x="60" y="24"/>
                  </a:lnTo>
                  <a:lnTo>
                    <a:pt x="60" y="30"/>
                  </a:lnTo>
                  <a:lnTo>
                    <a:pt x="5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99" name="Freeform 1827"/>
            <p:cNvSpPr>
              <a:spLocks/>
            </p:cNvSpPr>
            <p:nvPr/>
          </p:nvSpPr>
          <p:spPr bwMode="auto">
            <a:xfrm>
              <a:off x="2598" y="2202"/>
              <a:ext cx="72" cy="36"/>
            </a:xfrm>
            <a:custGeom>
              <a:avLst/>
              <a:gdLst>
                <a:gd name="T0" fmla="*/ 0 w 72"/>
                <a:gd name="T1" fmla="*/ 36 h 36"/>
                <a:gd name="T2" fmla="*/ 0 w 72"/>
                <a:gd name="T3" fmla="*/ 0 h 36"/>
                <a:gd name="T4" fmla="*/ 12 w 72"/>
                <a:gd name="T5" fmla="*/ 0 h 36"/>
                <a:gd name="T6" fmla="*/ 12 w 72"/>
                <a:gd name="T7" fmla="*/ 6 h 36"/>
                <a:gd name="T8" fmla="*/ 18 w 72"/>
                <a:gd name="T9" fmla="*/ 6 h 36"/>
                <a:gd name="T10" fmla="*/ 24 w 72"/>
                <a:gd name="T11" fmla="*/ 12 h 36"/>
                <a:gd name="T12" fmla="*/ 30 w 72"/>
                <a:gd name="T13" fmla="*/ 12 h 36"/>
                <a:gd name="T14" fmla="*/ 36 w 72"/>
                <a:gd name="T15" fmla="*/ 12 h 36"/>
                <a:gd name="T16" fmla="*/ 36 w 72"/>
                <a:gd name="T17" fmla="*/ 6 h 36"/>
                <a:gd name="T18" fmla="*/ 72 w 72"/>
                <a:gd name="T19" fmla="*/ 6 h 36"/>
                <a:gd name="T20" fmla="*/ 72 w 72"/>
                <a:gd name="T21" fmla="*/ 36 h 36"/>
                <a:gd name="T22" fmla="*/ 60 w 72"/>
                <a:gd name="T23" fmla="*/ 36 h 36"/>
                <a:gd name="T24" fmla="*/ 24 w 72"/>
                <a:gd name="T25" fmla="*/ 36 h 36"/>
                <a:gd name="T26" fmla="*/ 0 w 72"/>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36">
                  <a:moveTo>
                    <a:pt x="0" y="36"/>
                  </a:moveTo>
                  <a:lnTo>
                    <a:pt x="0" y="0"/>
                  </a:lnTo>
                  <a:lnTo>
                    <a:pt x="12" y="0"/>
                  </a:lnTo>
                  <a:lnTo>
                    <a:pt x="12" y="6"/>
                  </a:lnTo>
                  <a:lnTo>
                    <a:pt x="18" y="6"/>
                  </a:lnTo>
                  <a:lnTo>
                    <a:pt x="24" y="12"/>
                  </a:lnTo>
                  <a:lnTo>
                    <a:pt x="30" y="12"/>
                  </a:lnTo>
                  <a:lnTo>
                    <a:pt x="36" y="12"/>
                  </a:lnTo>
                  <a:lnTo>
                    <a:pt x="36" y="6"/>
                  </a:lnTo>
                  <a:lnTo>
                    <a:pt x="72" y="6"/>
                  </a:lnTo>
                  <a:lnTo>
                    <a:pt x="72" y="36"/>
                  </a:lnTo>
                  <a:lnTo>
                    <a:pt x="60" y="36"/>
                  </a:lnTo>
                  <a:lnTo>
                    <a:pt x="24"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00" name="Freeform 1828"/>
            <p:cNvSpPr>
              <a:spLocks/>
            </p:cNvSpPr>
            <p:nvPr/>
          </p:nvSpPr>
          <p:spPr bwMode="auto">
            <a:xfrm>
              <a:off x="4374" y="2052"/>
              <a:ext cx="36" cy="24"/>
            </a:xfrm>
            <a:custGeom>
              <a:avLst/>
              <a:gdLst>
                <a:gd name="T0" fmla="*/ 18 w 36"/>
                <a:gd name="T1" fmla="*/ 24 h 24"/>
                <a:gd name="T2" fmla="*/ 12 w 36"/>
                <a:gd name="T3" fmla="*/ 18 h 24"/>
                <a:gd name="T4" fmla="*/ 6 w 36"/>
                <a:gd name="T5" fmla="*/ 12 h 24"/>
                <a:gd name="T6" fmla="*/ 0 w 36"/>
                <a:gd name="T7" fmla="*/ 0 h 24"/>
                <a:gd name="T8" fmla="*/ 6 w 36"/>
                <a:gd name="T9" fmla="*/ 0 h 24"/>
                <a:gd name="T10" fmla="*/ 12 w 36"/>
                <a:gd name="T11" fmla="*/ 6 h 24"/>
                <a:gd name="T12" fmla="*/ 18 w 36"/>
                <a:gd name="T13" fmla="*/ 6 h 24"/>
                <a:gd name="T14" fmla="*/ 24 w 36"/>
                <a:gd name="T15" fmla="*/ 12 h 24"/>
                <a:gd name="T16" fmla="*/ 36 w 36"/>
                <a:gd name="T17" fmla="*/ 24 h 24"/>
                <a:gd name="T18" fmla="*/ 30 w 36"/>
                <a:gd name="T19" fmla="*/ 24 h 24"/>
                <a:gd name="T20" fmla="*/ 24 w 36"/>
                <a:gd name="T21" fmla="*/ 24 h 24"/>
                <a:gd name="T22" fmla="*/ 18 w 36"/>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18" y="24"/>
                  </a:moveTo>
                  <a:lnTo>
                    <a:pt x="12" y="18"/>
                  </a:lnTo>
                  <a:lnTo>
                    <a:pt x="6" y="12"/>
                  </a:lnTo>
                  <a:lnTo>
                    <a:pt x="0" y="0"/>
                  </a:lnTo>
                  <a:lnTo>
                    <a:pt x="6" y="0"/>
                  </a:lnTo>
                  <a:lnTo>
                    <a:pt x="12" y="6"/>
                  </a:lnTo>
                  <a:lnTo>
                    <a:pt x="18" y="6"/>
                  </a:lnTo>
                  <a:lnTo>
                    <a:pt x="24" y="12"/>
                  </a:lnTo>
                  <a:lnTo>
                    <a:pt x="36" y="24"/>
                  </a:lnTo>
                  <a:lnTo>
                    <a:pt x="30" y="24"/>
                  </a:lnTo>
                  <a:lnTo>
                    <a:pt x="24" y="24"/>
                  </a:lnTo>
                  <a:lnTo>
                    <a:pt x="1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01" name="Freeform 1829"/>
            <p:cNvSpPr>
              <a:spLocks/>
            </p:cNvSpPr>
            <p:nvPr/>
          </p:nvSpPr>
          <p:spPr bwMode="auto">
            <a:xfrm>
              <a:off x="3918" y="2124"/>
              <a:ext cx="30" cy="42"/>
            </a:xfrm>
            <a:custGeom>
              <a:avLst/>
              <a:gdLst>
                <a:gd name="T0" fmla="*/ 12 w 30"/>
                <a:gd name="T1" fmla="*/ 42 h 42"/>
                <a:gd name="T2" fmla="*/ 12 w 30"/>
                <a:gd name="T3" fmla="*/ 36 h 42"/>
                <a:gd name="T4" fmla="*/ 6 w 30"/>
                <a:gd name="T5" fmla="*/ 36 h 42"/>
                <a:gd name="T6" fmla="*/ 6 w 30"/>
                <a:gd name="T7" fmla="*/ 30 h 42"/>
                <a:gd name="T8" fmla="*/ 0 w 30"/>
                <a:gd name="T9" fmla="*/ 30 h 42"/>
                <a:gd name="T10" fmla="*/ 0 w 30"/>
                <a:gd name="T11" fmla="*/ 18 h 42"/>
                <a:gd name="T12" fmla="*/ 6 w 30"/>
                <a:gd name="T13" fmla="*/ 12 h 42"/>
                <a:gd name="T14" fmla="*/ 12 w 30"/>
                <a:gd name="T15" fmla="*/ 12 h 42"/>
                <a:gd name="T16" fmla="*/ 18 w 30"/>
                <a:gd name="T17" fmla="*/ 6 h 42"/>
                <a:gd name="T18" fmla="*/ 24 w 30"/>
                <a:gd name="T19" fmla="*/ 6 h 42"/>
                <a:gd name="T20" fmla="*/ 24 w 30"/>
                <a:gd name="T21" fmla="*/ 0 h 42"/>
                <a:gd name="T22" fmla="*/ 30 w 30"/>
                <a:gd name="T23" fmla="*/ 6 h 42"/>
                <a:gd name="T24" fmla="*/ 24 w 30"/>
                <a:gd name="T25" fmla="*/ 18 h 42"/>
                <a:gd name="T26" fmla="*/ 30 w 30"/>
                <a:gd name="T27" fmla="*/ 24 h 42"/>
                <a:gd name="T28" fmla="*/ 30 w 30"/>
                <a:gd name="T29" fmla="*/ 42 h 42"/>
                <a:gd name="T30" fmla="*/ 24 w 30"/>
                <a:gd name="T31" fmla="*/ 42 h 42"/>
                <a:gd name="T32" fmla="*/ 18 w 30"/>
                <a:gd name="T33" fmla="*/ 42 h 42"/>
                <a:gd name="T34" fmla="*/ 12 w 30"/>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2">
                  <a:moveTo>
                    <a:pt x="12" y="42"/>
                  </a:moveTo>
                  <a:lnTo>
                    <a:pt x="12" y="36"/>
                  </a:lnTo>
                  <a:lnTo>
                    <a:pt x="6" y="36"/>
                  </a:lnTo>
                  <a:lnTo>
                    <a:pt x="6" y="30"/>
                  </a:lnTo>
                  <a:lnTo>
                    <a:pt x="0" y="30"/>
                  </a:lnTo>
                  <a:lnTo>
                    <a:pt x="0" y="18"/>
                  </a:lnTo>
                  <a:lnTo>
                    <a:pt x="6" y="12"/>
                  </a:lnTo>
                  <a:lnTo>
                    <a:pt x="12" y="12"/>
                  </a:lnTo>
                  <a:lnTo>
                    <a:pt x="18" y="6"/>
                  </a:lnTo>
                  <a:lnTo>
                    <a:pt x="24" y="6"/>
                  </a:lnTo>
                  <a:lnTo>
                    <a:pt x="24" y="0"/>
                  </a:lnTo>
                  <a:lnTo>
                    <a:pt x="30" y="6"/>
                  </a:lnTo>
                  <a:lnTo>
                    <a:pt x="24" y="18"/>
                  </a:lnTo>
                  <a:lnTo>
                    <a:pt x="30" y="24"/>
                  </a:lnTo>
                  <a:lnTo>
                    <a:pt x="30" y="42"/>
                  </a:lnTo>
                  <a:lnTo>
                    <a:pt x="24" y="42"/>
                  </a:lnTo>
                  <a:lnTo>
                    <a:pt x="18" y="42"/>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02" name="Freeform 1830"/>
            <p:cNvSpPr>
              <a:spLocks/>
            </p:cNvSpPr>
            <p:nvPr/>
          </p:nvSpPr>
          <p:spPr bwMode="auto">
            <a:xfrm>
              <a:off x="3336" y="2190"/>
              <a:ext cx="24" cy="36"/>
            </a:xfrm>
            <a:custGeom>
              <a:avLst/>
              <a:gdLst>
                <a:gd name="T0" fmla="*/ 18 w 24"/>
                <a:gd name="T1" fmla="*/ 30 h 36"/>
                <a:gd name="T2" fmla="*/ 6 w 24"/>
                <a:gd name="T3" fmla="*/ 36 h 36"/>
                <a:gd name="T4" fmla="*/ 0 w 24"/>
                <a:gd name="T5" fmla="*/ 30 h 36"/>
                <a:gd name="T6" fmla="*/ 0 w 24"/>
                <a:gd name="T7" fmla="*/ 24 h 36"/>
                <a:gd name="T8" fmla="*/ 6 w 24"/>
                <a:gd name="T9" fmla="*/ 30 h 36"/>
                <a:gd name="T10" fmla="*/ 12 w 24"/>
                <a:gd name="T11" fmla="*/ 24 h 36"/>
                <a:gd name="T12" fmla="*/ 6 w 24"/>
                <a:gd name="T13" fmla="*/ 18 h 36"/>
                <a:gd name="T14" fmla="*/ 12 w 24"/>
                <a:gd name="T15" fmla="*/ 18 h 36"/>
                <a:gd name="T16" fmla="*/ 12 w 24"/>
                <a:gd name="T17" fmla="*/ 12 h 36"/>
                <a:gd name="T18" fmla="*/ 12 w 24"/>
                <a:gd name="T19" fmla="*/ 6 h 36"/>
                <a:gd name="T20" fmla="*/ 12 w 24"/>
                <a:gd name="T21" fmla="*/ 0 h 36"/>
                <a:gd name="T22" fmla="*/ 18 w 24"/>
                <a:gd name="T23" fmla="*/ 0 h 36"/>
                <a:gd name="T24" fmla="*/ 18 w 24"/>
                <a:gd name="T25" fmla="*/ 6 h 36"/>
                <a:gd name="T26" fmla="*/ 18 w 24"/>
                <a:gd name="T27" fmla="*/ 0 h 36"/>
                <a:gd name="T28" fmla="*/ 24 w 24"/>
                <a:gd name="T29" fmla="*/ 0 h 36"/>
                <a:gd name="T30" fmla="*/ 24 w 24"/>
                <a:gd name="T31" fmla="*/ 6 h 36"/>
                <a:gd name="T32" fmla="*/ 24 w 24"/>
                <a:gd name="T33" fmla="*/ 12 h 36"/>
                <a:gd name="T34" fmla="*/ 24 w 24"/>
                <a:gd name="T35" fmla="*/ 18 h 36"/>
                <a:gd name="T36" fmla="*/ 18 w 24"/>
                <a:gd name="T3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6">
                  <a:moveTo>
                    <a:pt x="18" y="30"/>
                  </a:moveTo>
                  <a:lnTo>
                    <a:pt x="6" y="36"/>
                  </a:lnTo>
                  <a:lnTo>
                    <a:pt x="0" y="30"/>
                  </a:lnTo>
                  <a:lnTo>
                    <a:pt x="0" y="24"/>
                  </a:lnTo>
                  <a:lnTo>
                    <a:pt x="6" y="30"/>
                  </a:lnTo>
                  <a:lnTo>
                    <a:pt x="12" y="24"/>
                  </a:lnTo>
                  <a:lnTo>
                    <a:pt x="6" y="18"/>
                  </a:lnTo>
                  <a:lnTo>
                    <a:pt x="12" y="18"/>
                  </a:lnTo>
                  <a:lnTo>
                    <a:pt x="12" y="12"/>
                  </a:lnTo>
                  <a:lnTo>
                    <a:pt x="12" y="6"/>
                  </a:lnTo>
                  <a:lnTo>
                    <a:pt x="12" y="0"/>
                  </a:lnTo>
                  <a:lnTo>
                    <a:pt x="18" y="0"/>
                  </a:lnTo>
                  <a:lnTo>
                    <a:pt x="18" y="6"/>
                  </a:lnTo>
                  <a:lnTo>
                    <a:pt x="18" y="0"/>
                  </a:lnTo>
                  <a:lnTo>
                    <a:pt x="24" y="0"/>
                  </a:lnTo>
                  <a:lnTo>
                    <a:pt x="24" y="6"/>
                  </a:lnTo>
                  <a:lnTo>
                    <a:pt x="24" y="12"/>
                  </a:lnTo>
                  <a:lnTo>
                    <a:pt x="24" y="18"/>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03" name="Freeform 1831"/>
            <p:cNvSpPr>
              <a:spLocks/>
            </p:cNvSpPr>
            <p:nvPr/>
          </p:nvSpPr>
          <p:spPr bwMode="auto">
            <a:xfrm>
              <a:off x="3354" y="2190"/>
              <a:ext cx="54" cy="30"/>
            </a:xfrm>
            <a:custGeom>
              <a:avLst/>
              <a:gdLst>
                <a:gd name="T0" fmla="*/ 0 w 54"/>
                <a:gd name="T1" fmla="*/ 30 h 30"/>
                <a:gd name="T2" fmla="*/ 6 w 54"/>
                <a:gd name="T3" fmla="*/ 18 h 30"/>
                <a:gd name="T4" fmla="*/ 6 w 54"/>
                <a:gd name="T5" fmla="*/ 12 h 30"/>
                <a:gd name="T6" fmla="*/ 6 w 54"/>
                <a:gd name="T7" fmla="*/ 6 h 30"/>
                <a:gd name="T8" fmla="*/ 6 w 54"/>
                <a:gd name="T9" fmla="*/ 0 h 30"/>
                <a:gd name="T10" fmla="*/ 48 w 54"/>
                <a:gd name="T11" fmla="*/ 0 h 30"/>
                <a:gd name="T12" fmla="*/ 54 w 54"/>
                <a:gd name="T13" fmla="*/ 0 h 30"/>
                <a:gd name="T14" fmla="*/ 54 w 54"/>
                <a:gd name="T15" fmla="*/ 6 h 30"/>
                <a:gd name="T16" fmla="*/ 48 w 54"/>
                <a:gd name="T17" fmla="*/ 6 h 30"/>
                <a:gd name="T18" fmla="*/ 42 w 54"/>
                <a:gd name="T19" fmla="*/ 6 h 30"/>
                <a:gd name="T20" fmla="*/ 42 w 54"/>
                <a:gd name="T21" fmla="*/ 24 h 30"/>
                <a:gd name="T22" fmla="*/ 42 w 54"/>
                <a:gd name="T23" fmla="*/ 30 h 30"/>
                <a:gd name="T24" fmla="*/ 24 w 54"/>
                <a:gd name="T25" fmla="*/ 30 h 30"/>
                <a:gd name="T26" fmla="*/ 0 w 54"/>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0">
                  <a:moveTo>
                    <a:pt x="0" y="30"/>
                  </a:moveTo>
                  <a:lnTo>
                    <a:pt x="6" y="18"/>
                  </a:lnTo>
                  <a:lnTo>
                    <a:pt x="6" y="12"/>
                  </a:lnTo>
                  <a:lnTo>
                    <a:pt x="6" y="6"/>
                  </a:lnTo>
                  <a:lnTo>
                    <a:pt x="6" y="0"/>
                  </a:lnTo>
                  <a:lnTo>
                    <a:pt x="48" y="0"/>
                  </a:lnTo>
                  <a:lnTo>
                    <a:pt x="54" y="0"/>
                  </a:lnTo>
                  <a:lnTo>
                    <a:pt x="54" y="6"/>
                  </a:lnTo>
                  <a:lnTo>
                    <a:pt x="48" y="6"/>
                  </a:lnTo>
                  <a:lnTo>
                    <a:pt x="42" y="6"/>
                  </a:lnTo>
                  <a:lnTo>
                    <a:pt x="42" y="24"/>
                  </a:lnTo>
                  <a:lnTo>
                    <a:pt x="42" y="30"/>
                  </a:lnTo>
                  <a:lnTo>
                    <a:pt x="24"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04" name="Freeform 1832"/>
            <p:cNvSpPr>
              <a:spLocks/>
            </p:cNvSpPr>
            <p:nvPr/>
          </p:nvSpPr>
          <p:spPr bwMode="auto">
            <a:xfrm>
              <a:off x="3396" y="2184"/>
              <a:ext cx="36" cy="48"/>
            </a:xfrm>
            <a:custGeom>
              <a:avLst/>
              <a:gdLst>
                <a:gd name="T0" fmla="*/ 30 w 36"/>
                <a:gd name="T1" fmla="*/ 0 h 48"/>
                <a:gd name="T2" fmla="*/ 36 w 36"/>
                <a:gd name="T3" fmla="*/ 36 h 48"/>
                <a:gd name="T4" fmla="*/ 36 w 36"/>
                <a:gd name="T5" fmla="*/ 42 h 48"/>
                <a:gd name="T6" fmla="*/ 24 w 36"/>
                <a:gd name="T7" fmla="*/ 42 h 48"/>
                <a:gd name="T8" fmla="*/ 24 w 36"/>
                <a:gd name="T9" fmla="*/ 48 h 48"/>
                <a:gd name="T10" fmla="*/ 18 w 36"/>
                <a:gd name="T11" fmla="*/ 42 h 48"/>
                <a:gd name="T12" fmla="*/ 12 w 36"/>
                <a:gd name="T13" fmla="*/ 42 h 48"/>
                <a:gd name="T14" fmla="*/ 6 w 36"/>
                <a:gd name="T15" fmla="*/ 36 h 48"/>
                <a:gd name="T16" fmla="*/ 0 w 36"/>
                <a:gd name="T17" fmla="*/ 36 h 48"/>
                <a:gd name="T18" fmla="*/ 0 w 36"/>
                <a:gd name="T19" fmla="*/ 30 h 48"/>
                <a:gd name="T20" fmla="*/ 0 w 36"/>
                <a:gd name="T21" fmla="*/ 12 h 48"/>
                <a:gd name="T22" fmla="*/ 6 w 36"/>
                <a:gd name="T23" fmla="*/ 12 h 48"/>
                <a:gd name="T24" fmla="*/ 12 w 36"/>
                <a:gd name="T25" fmla="*/ 12 h 48"/>
                <a:gd name="T26" fmla="*/ 12 w 36"/>
                <a:gd name="T27" fmla="*/ 6 h 48"/>
                <a:gd name="T28" fmla="*/ 6 w 36"/>
                <a:gd name="T29" fmla="*/ 6 h 48"/>
                <a:gd name="T30" fmla="*/ 30 w 36"/>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8">
                  <a:moveTo>
                    <a:pt x="30" y="0"/>
                  </a:moveTo>
                  <a:lnTo>
                    <a:pt x="36" y="36"/>
                  </a:lnTo>
                  <a:lnTo>
                    <a:pt x="36" y="42"/>
                  </a:lnTo>
                  <a:lnTo>
                    <a:pt x="24" y="42"/>
                  </a:lnTo>
                  <a:lnTo>
                    <a:pt x="24" y="48"/>
                  </a:lnTo>
                  <a:lnTo>
                    <a:pt x="18" y="42"/>
                  </a:lnTo>
                  <a:lnTo>
                    <a:pt x="12" y="42"/>
                  </a:lnTo>
                  <a:lnTo>
                    <a:pt x="6" y="36"/>
                  </a:lnTo>
                  <a:lnTo>
                    <a:pt x="0" y="36"/>
                  </a:lnTo>
                  <a:lnTo>
                    <a:pt x="0" y="30"/>
                  </a:lnTo>
                  <a:lnTo>
                    <a:pt x="0" y="12"/>
                  </a:lnTo>
                  <a:lnTo>
                    <a:pt x="6" y="12"/>
                  </a:lnTo>
                  <a:lnTo>
                    <a:pt x="12" y="12"/>
                  </a:lnTo>
                  <a:lnTo>
                    <a:pt x="12" y="6"/>
                  </a:lnTo>
                  <a:lnTo>
                    <a:pt x="6" y="6"/>
                  </a:lnTo>
                  <a:lnTo>
                    <a:pt x="3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05" name="Freeform 1833"/>
            <p:cNvSpPr>
              <a:spLocks/>
            </p:cNvSpPr>
            <p:nvPr/>
          </p:nvSpPr>
          <p:spPr bwMode="auto">
            <a:xfrm>
              <a:off x="3426" y="2184"/>
              <a:ext cx="42" cy="36"/>
            </a:xfrm>
            <a:custGeom>
              <a:avLst/>
              <a:gdLst>
                <a:gd name="T0" fmla="*/ 0 w 42"/>
                <a:gd name="T1" fmla="*/ 0 h 36"/>
                <a:gd name="T2" fmla="*/ 6 w 42"/>
                <a:gd name="T3" fmla="*/ 0 h 36"/>
                <a:gd name="T4" fmla="*/ 42 w 42"/>
                <a:gd name="T5" fmla="*/ 0 h 36"/>
                <a:gd name="T6" fmla="*/ 42 w 42"/>
                <a:gd name="T7" fmla="*/ 6 h 36"/>
                <a:gd name="T8" fmla="*/ 42 w 42"/>
                <a:gd name="T9" fmla="*/ 12 h 36"/>
                <a:gd name="T10" fmla="*/ 36 w 42"/>
                <a:gd name="T11" fmla="*/ 12 h 36"/>
                <a:gd name="T12" fmla="*/ 36 w 42"/>
                <a:gd name="T13" fmla="*/ 18 h 36"/>
                <a:gd name="T14" fmla="*/ 36 w 42"/>
                <a:gd name="T15" fmla="*/ 24 h 36"/>
                <a:gd name="T16" fmla="*/ 36 w 42"/>
                <a:gd name="T17" fmla="*/ 30 h 36"/>
                <a:gd name="T18" fmla="*/ 30 w 42"/>
                <a:gd name="T19" fmla="*/ 30 h 36"/>
                <a:gd name="T20" fmla="*/ 36 w 42"/>
                <a:gd name="T21" fmla="*/ 36 h 36"/>
                <a:gd name="T22" fmla="*/ 30 w 42"/>
                <a:gd name="T23" fmla="*/ 36 h 36"/>
                <a:gd name="T24" fmla="*/ 6 w 42"/>
                <a:gd name="T25" fmla="*/ 36 h 36"/>
                <a:gd name="T26" fmla="*/ 0 w 42"/>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0" y="0"/>
                  </a:moveTo>
                  <a:lnTo>
                    <a:pt x="6" y="0"/>
                  </a:lnTo>
                  <a:lnTo>
                    <a:pt x="42" y="0"/>
                  </a:lnTo>
                  <a:lnTo>
                    <a:pt x="42" y="6"/>
                  </a:lnTo>
                  <a:lnTo>
                    <a:pt x="42" y="12"/>
                  </a:lnTo>
                  <a:lnTo>
                    <a:pt x="36" y="12"/>
                  </a:lnTo>
                  <a:lnTo>
                    <a:pt x="36" y="18"/>
                  </a:lnTo>
                  <a:lnTo>
                    <a:pt x="36" y="24"/>
                  </a:lnTo>
                  <a:lnTo>
                    <a:pt x="36" y="30"/>
                  </a:lnTo>
                  <a:lnTo>
                    <a:pt x="30" y="30"/>
                  </a:lnTo>
                  <a:lnTo>
                    <a:pt x="36" y="36"/>
                  </a:lnTo>
                  <a:lnTo>
                    <a:pt x="30" y="36"/>
                  </a:lnTo>
                  <a:lnTo>
                    <a:pt x="6" y="36"/>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06" name="Freeform 1834"/>
            <p:cNvSpPr>
              <a:spLocks/>
            </p:cNvSpPr>
            <p:nvPr/>
          </p:nvSpPr>
          <p:spPr bwMode="auto">
            <a:xfrm>
              <a:off x="3606" y="2172"/>
              <a:ext cx="24" cy="18"/>
            </a:xfrm>
            <a:custGeom>
              <a:avLst/>
              <a:gdLst>
                <a:gd name="T0" fmla="*/ 12 w 24"/>
                <a:gd name="T1" fmla="*/ 18 h 18"/>
                <a:gd name="T2" fmla="*/ 12 w 24"/>
                <a:gd name="T3" fmla="*/ 12 h 18"/>
                <a:gd name="T4" fmla="*/ 6 w 24"/>
                <a:gd name="T5" fmla="*/ 12 h 18"/>
                <a:gd name="T6" fmla="*/ 6 w 24"/>
                <a:gd name="T7" fmla="*/ 18 h 18"/>
                <a:gd name="T8" fmla="*/ 0 w 24"/>
                <a:gd name="T9" fmla="*/ 18 h 18"/>
                <a:gd name="T10" fmla="*/ 0 w 24"/>
                <a:gd name="T11" fmla="*/ 12 h 18"/>
                <a:gd name="T12" fmla="*/ 0 w 24"/>
                <a:gd name="T13" fmla="*/ 0 h 18"/>
                <a:gd name="T14" fmla="*/ 6 w 24"/>
                <a:gd name="T15" fmla="*/ 0 h 18"/>
                <a:gd name="T16" fmla="*/ 0 w 24"/>
                <a:gd name="T17" fmla="*/ 0 h 18"/>
                <a:gd name="T18" fmla="*/ 6 w 24"/>
                <a:gd name="T19" fmla="*/ 0 h 18"/>
                <a:gd name="T20" fmla="*/ 12 w 24"/>
                <a:gd name="T21" fmla="*/ 0 h 18"/>
                <a:gd name="T22" fmla="*/ 24 w 24"/>
                <a:gd name="T23" fmla="*/ 0 h 18"/>
                <a:gd name="T24" fmla="*/ 24 w 24"/>
                <a:gd name="T25" fmla="*/ 6 h 18"/>
                <a:gd name="T26" fmla="*/ 18 w 24"/>
                <a:gd name="T27" fmla="*/ 6 h 18"/>
                <a:gd name="T28" fmla="*/ 12 w 24"/>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8">
                  <a:moveTo>
                    <a:pt x="12" y="18"/>
                  </a:moveTo>
                  <a:lnTo>
                    <a:pt x="12" y="12"/>
                  </a:lnTo>
                  <a:lnTo>
                    <a:pt x="6" y="12"/>
                  </a:lnTo>
                  <a:lnTo>
                    <a:pt x="6" y="18"/>
                  </a:lnTo>
                  <a:lnTo>
                    <a:pt x="0" y="18"/>
                  </a:lnTo>
                  <a:lnTo>
                    <a:pt x="0" y="12"/>
                  </a:lnTo>
                  <a:lnTo>
                    <a:pt x="0" y="0"/>
                  </a:lnTo>
                  <a:lnTo>
                    <a:pt x="6" y="0"/>
                  </a:lnTo>
                  <a:lnTo>
                    <a:pt x="0" y="0"/>
                  </a:lnTo>
                  <a:lnTo>
                    <a:pt x="6" y="0"/>
                  </a:lnTo>
                  <a:lnTo>
                    <a:pt x="12" y="0"/>
                  </a:lnTo>
                  <a:lnTo>
                    <a:pt x="24" y="0"/>
                  </a:lnTo>
                  <a:lnTo>
                    <a:pt x="24" y="6"/>
                  </a:lnTo>
                  <a:lnTo>
                    <a:pt x="18" y="6"/>
                  </a:lnTo>
                  <a:lnTo>
                    <a:pt x="12"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07" name="Freeform 1835"/>
            <p:cNvSpPr>
              <a:spLocks/>
            </p:cNvSpPr>
            <p:nvPr/>
          </p:nvSpPr>
          <p:spPr bwMode="auto">
            <a:xfrm>
              <a:off x="2472" y="2202"/>
              <a:ext cx="48" cy="42"/>
            </a:xfrm>
            <a:custGeom>
              <a:avLst/>
              <a:gdLst>
                <a:gd name="T0" fmla="*/ 42 w 48"/>
                <a:gd name="T1" fmla="*/ 0 h 42"/>
                <a:gd name="T2" fmla="*/ 48 w 48"/>
                <a:gd name="T3" fmla="*/ 0 h 42"/>
                <a:gd name="T4" fmla="*/ 42 w 48"/>
                <a:gd name="T5" fmla="*/ 42 h 42"/>
                <a:gd name="T6" fmla="*/ 0 w 48"/>
                <a:gd name="T7" fmla="*/ 42 h 42"/>
                <a:gd name="T8" fmla="*/ 0 w 48"/>
                <a:gd name="T9" fmla="*/ 0 h 42"/>
                <a:gd name="T10" fmla="*/ 42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42" y="0"/>
                  </a:moveTo>
                  <a:lnTo>
                    <a:pt x="48" y="0"/>
                  </a:lnTo>
                  <a:lnTo>
                    <a:pt x="42" y="42"/>
                  </a:lnTo>
                  <a:lnTo>
                    <a:pt x="0" y="42"/>
                  </a:lnTo>
                  <a:lnTo>
                    <a:pt x="0" y="0"/>
                  </a:lnTo>
                  <a:lnTo>
                    <a:pt x="42"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08" name="Freeform 1836"/>
            <p:cNvSpPr>
              <a:spLocks/>
            </p:cNvSpPr>
            <p:nvPr/>
          </p:nvSpPr>
          <p:spPr bwMode="auto">
            <a:xfrm>
              <a:off x="2340" y="2196"/>
              <a:ext cx="48" cy="42"/>
            </a:xfrm>
            <a:custGeom>
              <a:avLst/>
              <a:gdLst>
                <a:gd name="T0" fmla="*/ 0 w 48"/>
                <a:gd name="T1" fmla="*/ 42 h 42"/>
                <a:gd name="T2" fmla="*/ 6 w 48"/>
                <a:gd name="T3" fmla="*/ 0 h 42"/>
                <a:gd name="T4" fmla="*/ 18 w 48"/>
                <a:gd name="T5" fmla="*/ 0 h 42"/>
                <a:gd name="T6" fmla="*/ 48 w 48"/>
                <a:gd name="T7" fmla="*/ 0 h 42"/>
                <a:gd name="T8" fmla="*/ 48 w 48"/>
                <a:gd name="T9" fmla="*/ 42 h 42"/>
                <a:gd name="T10" fmla="*/ 0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0" y="42"/>
                  </a:moveTo>
                  <a:lnTo>
                    <a:pt x="6" y="0"/>
                  </a:lnTo>
                  <a:lnTo>
                    <a:pt x="18" y="0"/>
                  </a:lnTo>
                  <a:lnTo>
                    <a:pt x="48" y="0"/>
                  </a:lnTo>
                  <a:lnTo>
                    <a:pt x="48"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09" name="Freeform 1837"/>
            <p:cNvSpPr>
              <a:spLocks/>
            </p:cNvSpPr>
            <p:nvPr/>
          </p:nvSpPr>
          <p:spPr bwMode="auto">
            <a:xfrm>
              <a:off x="3246" y="2196"/>
              <a:ext cx="60" cy="30"/>
            </a:xfrm>
            <a:custGeom>
              <a:avLst/>
              <a:gdLst>
                <a:gd name="T0" fmla="*/ 48 w 60"/>
                <a:gd name="T1" fmla="*/ 0 h 30"/>
                <a:gd name="T2" fmla="*/ 54 w 60"/>
                <a:gd name="T3" fmla="*/ 0 h 30"/>
                <a:gd name="T4" fmla="*/ 54 w 60"/>
                <a:gd name="T5" fmla="*/ 6 h 30"/>
                <a:gd name="T6" fmla="*/ 60 w 60"/>
                <a:gd name="T7" fmla="*/ 6 h 30"/>
                <a:gd name="T8" fmla="*/ 60 w 60"/>
                <a:gd name="T9" fmla="*/ 12 h 30"/>
                <a:gd name="T10" fmla="*/ 60 w 60"/>
                <a:gd name="T11" fmla="*/ 18 h 30"/>
                <a:gd name="T12" fmla="*/ 60 w 60"/>
                <a:gd name="T13" fmla="*/ 24 h 30"/>
                <a:gd name="T14" fmla="*/ 54 w 60"/>
                <a:gd name="T15" fmla="*/ 24 h 30"/>
                <a:gd name="T16" fmla="*/ 54 w 60"/>
                <a:gd name="T17" fmla="*/ 30 h 30"/>
                <a:gd name="T18" fmla="*/ 42 w 60"/>
                <a:gd name="T19" fmla="*/ 30 h 30"/>
                <a:gd name="T20" fmla="*/ 42 w 60"/>
                <a:gd name="T21" fmla="*/ 24 h 30"/>
                <a:gd name="T22" fmla="*/ 0 w 60"/>
                <a:gd name="T23" fmla="*/ 24 h 30"/>
                <a:gd name="T24" fmla="*/ 6 w 60"/>
                <a:gd name="T25" fmla="*/ 24 h 30"/>
                <a:gd name="T26" fmla="*/ 6 w 60"/>
                <a:gd name="T27" fmla="*/ 12 h 30"/>
                <a:gd name="T28" fmla="*/ 6 w 60"/>
                <a:gd name="T29" fmla="*/ 6 h 30"/>
                <a:gd name="T30" fmla="*/ 0 w 60"/>
                <a:gd name="T31" fmla="*/ 0 h 30"/>
                <a:gd name="T32" fmla="*/ 18 w 60"/>
                <a:gd name="T33" fmla="*/ 0 h 30"/>
                <a:gd name="T34" fmla="*/ 48 w 6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0">
                  <a:moveTo>
                    <a:pt x="48" y="0"/>
                  </a:moveTo>
                  <a:lnTo>
                    <a:pt x="54" y="0"/>
                  </a:lnTo>
                  <a:lnTo>
                    <a:pt x="54" y="6"/>
                  </a:lnTo>
                  <a:lnTo>
                    <a:pt x="60" y="6"/>
                  </a:lnTo>
                  <a:lnTo>
                    <a:pt x="60" y="12"/>
                  </a:lnTo>
                  <a:lnTo>
                    <a:pt x="60" y="18"/>
                  </a:lnTo>
                  <a:lnTo>
                    <a:pt x="60" y="24"/>
                  </a:lnTo>
                  <a:lnTo>
                    <a:pt x="54" y="24"/>
                  </a:lnTo>
                  <a:lnTo>
                    <a:pt x="54" y="30"/>
                  </a:lnTo>
                  <a:lnTo>
                    <a:pt x="42" y="30"/>
                  </a:lnTo>
                  <a:lnTo>
                    <a:pt x="42" y="24"/>
                  </a:lnTo>
                  <a:lnTo>
                    <a:pt x="0" y="24"/>
                  </a:lnTo>
                  <a:lnTo>
                    <a:pt x="6" y="24"/>
                  </a:lnTo>
                  <a:lnTo>
                    <a:pt x="6" y="12"/>
                  </a:lnTo>
                  <a:lnTo>
                    <a:pt x="6" y="6"/>
                  </a:lnTo>
                  <a:lnTo>
                    <a:pt x="0" y="0"/>
                  </a:lnTo>
                  <a:lnTo>
                    <a:pt x="18" y="0"/>
                  </a:lnTo>
                  <a:lnTo>
                    <a:pt x="48"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10" name="Freeform 1838"/>
            <p:cNvSpPr>
              <a:spLocks/>
            </p:cNvSpPr>
            <p:nvPr/>
          </p:nvSpPr>
          <p:spPr bwMode="auto">
            <a:xfrm>
              <a:off x="2274" y="2190"/>
              <a:ext cx="72" cy="48"/>
            </a:xfrm>
            <a:custGeom>
              <a:avLst/>
              <a:gdLst>
                <a:gd name="T0" fmla="*/ 66 w 72"/>
                <a:gd name="T1" fmla="*/ 48 h 48"/>
                <a:gd name="T2" fmla="*/ 0 w 72"/>
                <a:gd name="T3" fmla="*/ 42 h 48"/>
                <a:gd name="T4" fmla="*/ 6 w 72"/>
                <a:gd name="T5" fmla="*/ 0 h 48"/>
                <a:gd name="T6" fmla="*/ 72 w 72"/>
                <a:gd name="T7" fmla="*/ 6 h 48"/>
                <a:gd name="T8" fmla="*/ 66 w 72"/>
                <a:gd name="T9" fmla="*/ 48 h 48"/>
              </a:gdLst>
              <a:ahLst/>
              <a:cxnLst>
                <a:cxn ang="0">
                  <a:pos x="T0" y="T1"/>
                </a:cxn>
                <a:cxn ang="0">
                  <a:pos x="T2" y="T3"/>
                </a:cxn>
                <a:cxn ang="0">
                  <a:pos x="T4" y="T5"/>
                </a:cxn>
                <a:cxn ang="0">
                  <a:pos x="T6" y="T7"/>
                </a:cxn>
                <a:cxn ang="0">
                  <a:pos x="T8" y="T9"/>
                </a:cxn>
              </a:cxnLst>
              <a:rect l="0" t="0" r="r" b="b"/>
              <a:pathLst>
                <a:path w="72" h="48">
                  <a:moveTo>
                    <a:pt x="66" y="48"/>
                  </a:moveTo>
                  <a:lnTo>
                    <a:pt x="0" y="42"/>
                  </a:lnTo>
                  <a:lnTo>
                    <a:pt x="6" y="0"/>
                  </a:lnTo>
                  <a:lnTo>
                    <a:pt x="72" y="6"/>
                  </a:lnTo>
                  <a:lnTo>
                    <a:pt x="6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11" name="Freeform 1839"/>
            <p:cNvSpPr>
              <a:spLocks/>
            </p:cNvSpPr>
            <p:nvPr/>
          </p:nvSpPr>
          <p:spPr bwMode="auto">
            <a:xfrm>
              <a:off x="2388" y="2196"/>
              <a:ext cx="42" cy="48"/>
            </a:xfrm>
            <a:custGeom>
              <a:avLst/>
              <a:gdLst>
                <a:gd name="T0" fmla="*/ 0 w 42"/>
                <a:gd name="T1" fmla="*/ 42 h 48"/>
                <a:gd name="T2" fmla="*/ 0 w 42"/>
                <a:gd name="T3" fmla="*/ 0 h 48"/>
                <a:gd name="T4" fmla="*/ 42 w 42"/>
                <a:gd name="T5" fmla="*/ 0 h 48"/>
                <a:gd name="T6" fmla="*/ 42 w 42"/>
                <a:gd name="T7" fmla="*/ 48 h 48"/>
                <a:gd name="T8" fmla="*/ 0 w 42"/>
                <a:gd name="T9" fmla="*/ 42 h 48"/>
              </a:gdLst>
              <a:ahLst/>
              <a:cxnLst>
                <a:cxn ang="0">
                  <a:pos x="T0" y="T1"/>
                </a:cxn>
                <a:cxn ang="0">
                  <a:pos x="T2" y="T3"/>
                </a:cxn>
                <a:cxn ang="0">
                  <a:pos x="T4" y="T5"/>
                </a:cxn>
                <a:cxn ang="0">
                  <a:pos x="T6" y="T7"/>
                </a:cxn>
                <a:cxn ang="0">
                  <a:pos x="T8" y="T9"/>
                </a:cxn>
              </a:cxnLst>
              <a:rect l="0" t="0" r="r" b="b"/>
              <a:pathLst>
                <a:path w="42" h="48">
                  <a:moveTo>
                    <a:pt x="0" y="42"/>
                  </a:moveTo>
                  <a:lnTo>
                    <a:pt x="0" y="0"/>
                  </a:lnTo>
                  <a:lnTo>
                    <a:pt x="42" y="0"/>
                  </a:lnTo>
                  <a:lnTo>
                    <a:pt x="42"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12" name="Freeform 1840"/>
            <p:cNvSpPr>
              <a:spLocks/>
            </p:cNvSpPr>
            <p:nvPr/>
          </p:nvSpPr>
          <p:spPr bwMode="auto">
            <a:xfrm>
              <a:off x="3108" y="2202"/>
              <a:ext cx="36" cy="54"/>
            </a:xfrm>
            <a:custGeom>
              <a:avLst/>
              <a:gdLst>
                <a:gd name="T0" fmla="*/ 12 w 36"/>
                <a:gd name="T1" fmla="*/ 42 h 54"/>
                <a:gd name="T2" fmla="*/ 12 w 36"/>
                <a:gd name="T3" fmla="*/ 36 h 54"/>
                <a:gd name="T4" fmla="*/ 6 w 36"/>
                <a:gd name="T5" fmla="*/ 30 h 54"/>
                <a:gd name="T6" fmla="*/ 6 w 36"/>
                <a:gd name="T7" fmla="*/ 24 h 54"/>
                <a:gd name="T8" fmla="*/ 0 w 36"/>
                <a:gd name="T9" fmla="*/ 24 h 54"/>
                <a:gd name="T10" fmla="*/ 6 w 36"/>
                <a:gd name="T11" fmla="*/ 24 h 54"/>
                <a:gd name="T12" fmla="*/ 6 w 36"/>
                <a:gd name="T13" fmla="*/ 18 h 54"/>
                <a:gd name="T14" fmla="*/ 0 w 36"/>
                <a:gd name="T15" fmla="*/ 18 h 54"/>
                <a:gd name="T16" fmla="*/ 0 w 36"/>
                <a:gd name="T17" fmla="*/ 12 h 54"/>
                <a:gd name="T18" fmla="*/ 0 w 36"/>
                <a:gd name="T19" fmla="*/ 0 h 54"/>
                <a:gd name="T20" fmla="*/ 30 w 36"/>
                <a:gd name="T21" fmla="*/ 0 h 54"/>
                <a:gd name="T22" fmla="*/ 36 w 36"/>
                <a:gd name="T23" fmla="*/ 24 h 54"/>
                <a:gd name="T24" fmla="*/ 36 w 36"/>
                <a:gd name="T25" fmla="*/ 30 h 54"/>
                <a:gd name="T26" fmla="*/ 30 w 36"/>
                <a:gd name="T27" fmla="*/ 30 h 54"/>
                <a:gd name="T28" fmla="*/ 30 w 36"/>
                <a:gd name="T29" fmla="*/ 36 h 54"/>
                <a:gd name="T30" fmla="*/ 30 w 36"/>
                <a:gd name="T31" fmla="*/ 42 h 54"/>
                <a:gd name="T32" fmla="*/ 24 w 36"/>
                <a:gd name="T33" fmla="*/ 42 h 54"/>
                <a:gd name="T34" fmla="*/ 24 w 36"/>
                <a:gd name="T35" fmla="*/ 54 h 54"/>
                <a:gd name="T36" fmla="*/ 12 w 36"/>
                <a:gd name="T37" fmla="*/ 54 h 54"/>
                <a:gd name="T38" fmla="*/ 12 w 36"/>
                <a:gd name="T3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54">
                  <a:moveTo>
                    <a:pt x="12" y="42"/>
                  </a:moveTo>
                  <a:lnTo>
                    <a:pt x="12" y="36"/>
                  </a:lnTo>
                  <a:lnTo>
                    <a:pt x="6" y="30"/>
                  </a:lnTo>
                  <a:lnTo>
                    <a:pt x="6" y="24"/>
                  </a:lnTo>
                  <a:lnTo>
                    <a:pt x="0" y="24"/>
                  </a:lnTo>
                  <a:lnTo>
                    <a:pt x="6" y="24"/>
                  </a:lnTo>
                  <a:lnTo>
                    <a:pt x="6" y="18"/>
                  </a:lnTo>
                  <a:lnTo>
                    <a:pt x="0" y="18"/>
                  </a:lnTo>
                  <a:lnTo>
                    <a:pt x="0" y="12"/>
                  </a:lnTo>
                  <a:lnTo>
                    <a:pt x="0" y="0"/>
                  </a:lnTo>
                  <a:lnTo>
                    <a:pt x="30" y="0"/>
                  </a:lnTo>
                  <a:lnTo>
                    <a:pt x="36" y="24"/>
                  </a:lnTo>
                  <a:lnTo>
                    <a:pt x="36" y="30"/>
                  </a:lnTo>
                  <a:lnTo>
                    <a:pt x="30" y="30"/>
                  </a:lnTo>
                  <a:lnTo>
                    <a:pt x="30" y="36"/>
                  </a:lnTo>
                  <a:lnTo>
                    <a:pt x="30" y="42"/>
                  </a:lnTo>
                  <a:lnTo>
                    <a:pt x="24" y="42"/>
                  </a:lnTo>
                  <a:lnTo>
                    <a:pt x="24" y="54"/>
                  </a:lnTo>
                  <a:lnTo>
                    <a:pt x="12" y="54"/>
                  </a:lnTo>
                  <a:lnTo>
                    <a:pt x="1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13" name="Freeform 1841"/>
            <p:cNvSpPr>
              <a:spLocks/>
            </p:cNvSpPr>
            <p:nvPr/>
          </p:nvSpPr>
          <p:spPr bwMode="auto">
            <a:xfrm>
              <a:off x="3138" y="2202"/>
              <a:ext cx="60" cy="24"/>
            </a:xfrm>
            <a:custGeom>
              <a:avLst/>
              <a:gdLst>
                <a:gd name="T0" fmla="*/ 0 w 60"/>
                <a:gd name="T1" fmla="*/ 0 h 24"/>
                <a:gd name="T2" fmla="*/ 6 w 60"/>
                <a:gd name="T3" fmla="*/ 0 h 24"/>
                <a:gd name="T4" fmla="*/ 36 w 60"/>
                <a:gd name="T5" fmla="*/ 0 h 24"/>
                <a:gd name="T6" fmla="*/ 60 w 60"/>
                <a:gd name="T7" fmla="*/ 0 h 24"/>
                <a:gd name="T8" fmla="*/ 60 w 60"/>
                <a:gd name="T9" fmla="*/ 12 h 24"/>
                <a:gd name="T10" fmla="*/ 48 w 60"/>
                <a:gd name="T11" fmla="*/ 12 h 24"/>
                <a:gd name="T12" fmla="*/ 48 w 60"/>
                <a:gd name="T13" fmla="*/ 24 h 24"/>
                <a:gd name="T14" fmla="*/ 42 w 60"/>
                <a:gd name="T15" fmla="*/ 24 h 24"/>
                <a:gd name="T16" fmla="*/ 6 w 60"/>
                <a:gd name="T17" fmla="*/ 24 h 24"/>
                <a:gd name="T18" fmla="*/ 0 w 6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24">
                  <a:moveTo>
                    <a:pt x="0" y="0"/>
                  </a:moveTo>
                  <a:lnTo>
                    <a:pt x="6" y="0"/>
                  </a:lnTo>
                  <a:lnTo>
                    <a:pt x="36" y="0"/>
                  </a:lnTo>
                  <a:lnTo>
                    <a:pt x="60" y="0"/>
                  </a:lnTo>
                  <a:lnTo>
                    <a:pt x="60" y="12"/>
                  </a:lnTo>
                  <a:lnTo>
                    <a:pt x="48" y="12"/>
                  </a:lnTo>
                  <a:lnTo>
                    <a:pt x="48" y="24"/>
                  </a:lnTo>
                  <a:lnTo>
                    <a:pt x="42" y="24"/>
                  </a:lnTo>
                  <a:lnTo>
                    <a:pt x="6" y="24"/>
                  </a:lnTo>
                  <a:lnTo>
                    <a:pt x="0"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14" name="Freeform 1842"/>
            <p:cNvSpPr>
              <a:spLocks/>
            </p:cNvSpPr>
            <p:nvPr/>
          </p:nvSpPr>
          <p:spPr bwMode="auto">
            <a:xfrm>
              <a:off x="3180" y="2202"/>
              <a:ext cx="30" cy="60"/>
            </a:xfrm>
            <a:custGeom>
              <a:avLst/>
              <a:gdLst>
                <a:gd name="T0" fmla="*/ 0 w 30"/>
                <a:gd name="T1" fmla="*/ 24 h 60"/>
                <a:gd name="T2" fmla="*/ 6 w 30"/>
                <a:gd name="T3" fmla="*/ 24 h 60"/>
                <a:gd name="T4" fmla="*/ 6 w 30"/>
                <a:gd name="T5" fmla="*/ 12 h 60"/>
                <a:gd name="T6" fmla="*/ 18 w 30"/>
                <a:gd name="T7" fmla="*/ 12 h 60"/>
                <a:gd name="T8" fmla="*/ 18 w 30"/>
                <a:gd name="T9" fmla="*/ 0 h 60"/>
                <a:gd name="T10" fmla="*/ 24 w 30"/>
                <a:gd name="T11" fmla="*/ 0 h 60"/>
                <a:gd name="T12" fmla="*/ 24 w 30"/>
                <a:gd name="T13" fmla="*/ 6 h 60"/>
                <a:gd name="T14" fmla="*/ 30 w 30"/>
                <a:gd name="T15" fmla="*/ 6 h 60"/>
                <a:gd name="T16" fmla="*/ 30 w 30"/>
                <a:gd name="T17" fmla="*/ 12 h 60"/>
                <a:gd name="T18" fmla="*/ 30 w 30"/>
                <a:gd name="T19" fmla="*/ 24 h 60"/>
                <a:gd name="T20" fmla="*/ 24 w 30"/>
                <a:gd name="T21" fmla="*/ 24 h 60"/>
                <a:gd name="T22" fmla="*/ 24 w 30"/>
                <a:gd name="T23" fmla="*/ 60 h 60"/>
                <a:gd name="T24" fmla="*/ 18 w 30"/>
                <a:gd name="T25" fmla="*/ 60 h 60"/>
                <a:gd name="T26" fmla="*/ 18 w 30"/>
                <a:gd name="T27" fmla="*/ 54 h 60"/>
                <a:gd name="T28" fmla="*/ 0 w 30"/>
                <a:gd name="T29" fmla="*/ 54 h 60"/>
                <a:gd name="T30" fmla="*/ 0 w 30"/>
                <a:gd name="T31" fmla="*/ 48 h 60"/>
                <a:gd name="T32" fmla="*/ 0 w 30"/>
                <a:gd name="T33" fmla="*/ 42 h 60"/>
                <a:gd name="T34" fmla="*/ 0 w 30"/>
                <a:gd name="T35" fmla="*/ 30 h 60"/>
                <a:gd name="T36" fmla="*/ 0 w 30"/>
                <a:gd name="T3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60">
                  <a:moveTo>
                    <a:pt x="0" y="24"/>
                  </a:moveTo>
                  <a:lnTo>
                    <a:pt x="6" y="24"/>
                  </a:lnTo>
                  <a:lnTo>
                    <a:pt x="6" y="12"/>
                  </a:lnTo>
                  <a:lnTo>
                    <a:pt x="18" y="12"/>
                  </a:lnTo>
                  <a:lnTo>
                    <a:pt x="18" y="0"/>
                  </a:lnTo>
                  <a:lnTo>
                    <a:pt x="24" y="0"/>
                  </a:lnTo>
                  <a:lnTo>
                    <a:pt x="24" y="6"/>
                  </a:lnTo>
                  <a:lnTo>
                    <a:pt x="30" y="6"/>
                  </a:lnTo>
                  <a:lnTo>
                    <a:pt x="30" y="12"/>
                  </a:lnTo>
                  <a:lnTo>
                    <a:pt x="30" y="24"/>
                  </a:lnTo>
                  <a:lnTo>
                    <a:pt x="24" y="24"/>
                  </a:lnTo>
                  <a:lnTo>
                    <a:pt x="24" y="60"/>
                  </a:lnTo>
                  <a:lnTo>
                    <a:pt x="18" y="60"/>
                  </a:lnTo>
                  <a:lnTo>
                    <a:pt x="18" y="54"/>
                  </a:lnTo>
                  <a:lnTo>
                    <a:pt x="0" y="54"/>
                  </a:lnTo>
                  <a:lnTo>
                    <a:pt x="0" y="48"/>
                  </a:lnTo>
                  <a:lnTo>
                    <a:pt x="0" y="42"/>
                  </a:lnTo>
                  <a:lnTo>
                    <a:pt x="0" y="30"/>
                  </a:lnTo>
                  <a:lnTo>
                    <a:pt x="0"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15" name="Freeform 1843"/>
            <p:cNvSpPr>
              <a:spLocks/>
            </p:cNvSpPr>
            <p:nvPr/>
          </p:nvSpPr>
          <p:spPr bwMode="auto">
            <a:xfrm>
              <a:off x="3198" y="2196"/>
              <a:ext cx="54" cy="36"/>
            </a:xfrm>
            <a:custGeom>
              <a:avLst/>
              <a:gdLst>
                <a:gd name="T0" fmla="*/ 12 w 54"/>
                <a:gd name="T1" fmla="*/ 30 h 36"/>
                <a:gd name="T2" fmla="*/ 12 w 54"/>
                <a:gd name="T3" fmla="*/ 18 h 36"/>
                <a:gd name="T4" fmla="*/ 12 w 54"/>
                <a:gd name="T5" fmla="*/ 12 h 36"/>
                <a:gd name="T6" fmla="*/ 6 w 54"/>
                <a:gd name="T7" fmla="*/ 12 h 36"/>
                <a:gd name="T8" fmla="*/ 6 w 54"/>
                <a:gd name="T9" fmla="*/ 6 h 36"/>
                <a:gd name="T10" fmla="*/ 0 w 54"/>
                <a:gd name="T11" fmla="*/ 6 h 36"/>
                <a:gd name="T12" fmla="*/ 24 w 54"/>
                <a:gd name="T13" fmla="*/ 6 h 36"/>
                <a:gd name="T14" fmla="*/ 48 w 54"/>
                <a:gd name="T15" fmla="*/ 0 h 36"/>
                <a:gd name="T16" fmla="*/ 54 w 54"/>
                <a:gd name="T17" fmla="*/ 6 h 36"/>
                <a:gd name="T18" fmla="*/ 54 w 54"/>
                <a:gd name="T19" fmla="*/ 12 h 36"/>
                <a:gd name="T20" fmla="*/ 54 w 54"/>
                <a:gd name="T21" fmla="*/ 24 h 36"/>
                <a:gd name="T22" fmla="*/ 48 w 54"/>
                <a:gd name="T23" fmla="*/ 24 h 36"/>
                <a:gd name="T24" fmla="*/ 48 w 54"/>
                <a:gd name="T25" fmla="*/ 36 h 36"/>
                <a:gd name="T26" fmla="*/ 30 w 54"/>
                <a:gd name="T27" fmla="*/ 36 h 36"/>
                <a:gd name="T28" fmla="*/ 24 w 54"/>
                <a:gd name="T29" fmla="*/ 36 h 36"/>
                <a:gd name="T30" fmla="*/ 24 w 54"/>
                <a:gd name="T31" fmla="*/ 30 h 36"/>
                <a:gd name="T32" fmla="*/ 18 w 54"/>
                <a:gd name="T33" fmla="*/ 30 h 36"/>
                <a:gd name="T34" fmla="*/ 12 w 54"/>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36">
                  <a:moveTo>
                    <a:pt x="12" y="30"/>
                  </a:moveTo>
                  <a:lnTo>
                    <a:pt x="12" y="18"/>
                  </a:lnTo>
                  <a:lnTo>
                    <a:pt x="12" y="12"/>
                  </a:lnTo>
                  <a:lnTo>
                    <a:pt x="6" y="12"/>
                  </a:lnTo>
                  <a:lnTo>
                    <a:pt x="6" y="6"/>
                  </a:lnTo>
                  <a:lnTo>
                    <a:pt x="0" y="6"/>
                  </a:lnTo>
                  <a:lnTo>
                    <a:pt x="24" y="6"/>
                  </a:lnTo>
                  <a:lnTo>
                    <a:pt x="48" y="0"/>
                  </a:lnTo>
                  <a:lnTo>
                    <a:pt x="54" y="6"/>
                  </a:lnTo>
                  <a:lnTo>
                    <a:pt x="54" y="12"/>
                  </a:lnTo>
                  <a:lnTo>
                    <a:pt x="54" y="24"/>
                  </a:lnTo>
                  <a:lnTo>
                    <a:pt x="48" y="24"/>
                  </a:lnTo>
                  <a:lnTo>
                    <a:pt x="48" y="36"/>
                  </a:lnTo>
                  <a:lnTo>
                    <a:pt x="30" y="36"/>
                  </a:lnTo>
                  <a:lnTo>
                    <a:pt x="24" y="36"/>
                  </a:lnTo>
                  <a:lnTo>
                    <a:pt x="24" y="30"/>
                  </a:lnTo>
                  <a:lnTo>
                    <a:pt x="18" y="30"/>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16" name="Freeform 1844"/>
            <p:cNvSpPr>
              <a:spLocks/>
            </p:cNvSpPr>
            <p:nvPr/>
          </p:nvSpPr>
          <p:spPr bwMode="auto">
            <a:xfrm>
              <a:off x="2946" y="2208"/>
              <a:ext cx="60" cy="42"/>
            </a:xfrm>
            <a:custGeom>
              <a:avLst/>
              <a:gdLst>
                <a:gd name="T0" fmla="*/ 6 w 60"/>
                <a:gd name="T1" fmla="*/ 36 h 42"/>
                <a:gd name="T2" fmla="*/ 0 w 60"/>
                <a:gd name="T3" fmla="*/ 0 h 42"/>
                <a:gd name="T4" fmla="*/ 42 w 60"/>
                <a:gd name="T5" fmla="*/ 0 h 42"/>
                <a:gd name="T6" fmla="*/ 60 w 60"/>
                <a:gd name="T7" fmla="*/ 0 h 42"/>
                <a:gd name="T8" fmla="*/ 60 w 60"/>
                <a:gd name="T9" fmla="*/ 18 h 42"/>
                <a:gd name="T10" fmla="*/ 60 w 60"/>
                <a:gd name="T11" fmla="*/ 24 h 42"/>
                <a:gd name="T12" fmla="*/ 48 w 60"/>
                <a:gd name="T13" fmla="*/ 24 h 42"/>
                <a:gd name="T14" fmla="*/ 48 w 60"/>
                <a:gd name="T15" fmla="*/ 30 h 42"/>
                <a:gd name="T16" fmla="*/ 24 w 60"/>
                <a:gd name="T17" fmla="*/ 30 h 42"/>
                <a:gd name="T18" fmla="*/ 24 w 60"/>
                <a:gd name="T19" fmla="*/ 36 h 42"/>
                <a:gd name="T20" fmla="*/ 18 w 60"/>
                <a:gd name="T21" fmla="*/ 36 h 42"/>
                <a:gd name="T22" fmla="*/ 18 w 60"/>
                <a:gd name="T23" fmla="*/ 42 h 42"/>
                <a:gd name="T24" fmla="*/ 6 w 60"/>
                <a:gd name="T2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42">
                  <a:moveTo>
                    <a:pt x="6" y="36"/>
                  </a:moveTo>
                  <a:lnTo>
                    <a:pt x="0" y="0"/>
                  </a:lnTo>
                  <a:lnTo>
                    <a:pt x="42" y="0"/>
                  </a:lnTo>
                  <a:lnTo>
                    <a:pt x="60" y="0"/>
                  </a:lnTo>
                  <a:lnTo>
                    <a:pt x="60" y="18"/>
                  </a:lnTo>
                  <a:lnTo>
                    <a:pt x="60" y="24"/>
                  </a:lnTo>
                  <a:lnTo>
                    <a:pt x="48" y="24"/>
                  </a:lnTo>
                  <a:lnTo>
                    <a:pt x="48" y="30"/>
                  </a:lnTo>
                  <a:lnTo>
                    <a:pt x="24" y="30"/>
                  </a:lnTo>
                  <a:lnTo>
                    <a:pt x="24" y="36"/>
                  </a:lnTo>
                  <a:lnTo>
                    <a:pt x="18" y="36"/>
                  </a:lnTo>
                  <a:lnTo>
                    <a:pt x="18" y="42"/>
                  </a:lnTo>
                  <a:lnTo>
                    <a:pt x="6"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17" name="Freeform 1845"/>
            <p:cNvSpPr>
              <a:spLocks/>
            </p:cNvSpPr>
            <p:nvPr/>
          </p:nvSpPr>
          <p:spPr bwMode="auto">
            <a:xfrm>
              <a:off x="3084" y="2202"/>
              <a:ext cx="36" cy="42"/>
            </a:xfrm>
            <a:custGeom>
              <a:avLst/>
              <a:gdLst>
                <a:gd name="T0" fmla="*/ 36 w 36"/>
                <a:gd name="T1" fmla="*/ 42 h 42"/>
                <a:gd name="T2" fmla="*/ 6 w 36"/>
                <a:gd name="T3" fmla="*/ 42 h 42"/>
                <a:gd name="T4" fmla="*/ 0 w 36"/>
                <a:gd name="T5" fmla="*/ 42 h 42"/>
                <a:gd name="T6" fmla="*/ 0 w 36"/>
                <a:gd name="T7" fmla="*/ 12 h 42"/>
                <a:gd name="T8" fmla="*/ 0 w 36"/>
                <a:gd name="T9" fmla="*/ 6 h 42"/>
                <a:gd name="T10" fmla="*/ 6 w 36"/>
                <a:gd name="T11" fmla="*/ 6 h 42"/>
                <a:gd name="T12" fmla="*/ 24 w 36"/>
                <a:gd name="T13" fmla="*/ 0 h 42"/>
                <a:gd name="T14" fmla="*/ 24 w 36"/>
                <a:gd name="T15" fmla="*/ 12 h 42"/>
                <a:gd name="T16" fmla="*/ 24 w 36"/>
                <a:gd name="T17" fmla="*/ 18 h 42"/>
                <a:gd name="T18" fmla="*/ 30 w 36"/>
                <a:gd name="T19" fmla="*/ 18 h 42"/>
                <a:gd name="T20" fmla="*/ 30 w 36"/>
                <a:gd name="T21" fmla="*/ 24 h 42"/>
                <a:gd name="T22" fmla="*/ 24 w 36"/>
                <a:gd name="T23" fmla="*/ 24 h 42"/>
                <a:gd name="T24" fmla="*/ 30 w 36"/>
                <a:gd name="T25" fmla="*/ 24 h 42"/>
                <a:gd name="T26" fmla="*/ 30 w 36"/>
                <a:gd name="T27" fmla="*/ 30 h 42"/>
                <a:gd name="T28" fmla="*/ 36 w 36"/>
                <a:gd name="T29" fmla="*/ 36 h 42"/>
                <a:gd name="T30" fmla="*/ 36 w 36"/>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2">
                  <a:moveTo>
                    <a:pt x="36" y="42"/>
                  </a:moveTo>
                  <a:lnTo>
                    <a:pt x="6" y="42"/>
                  </a:lnTo>
                  <a:lnTo>
                    <a:pt x="0" y="42"/>
                  </a:lnTo>
                  <a:lnTo>
                    <a:pt x="0" y="12"/>
                  </a:lnTo>
                  <a:lnTo>
                    <a:pt x="0" y="6"/>
                  </a:lnTo>
                  <a:lnTo>
                    <a:pt x="6" y="6"/>
                  </a:lnTo>
                  <a:lnTo>
                    <a:pt x="24" y="0"/>
                  </a:lnTo>
                  <a:lnTo>
                    <a:pt x="24" y="12"/>
                  </a:lnTo>
                  <a:lnTo>
                    <a:pt x="24" y="18"/>
                  </a:lnTo>
                  <a:lnTo>
                    <a:pt x="30" y="18"/>
                  </a:lnTo>
                  <a:lnTo>
                    <a:pt x="30" y="24"/>
                  </a:lnTo>
                  <a:lnTo>
                    <a:pt x="24" y="24"/>
                  </a:lnTo>
                  <a:lnTo>
                    <a:pt x="30" y="24"/>
                  </a:lnTo>
                  <a:lnTo>
                    <a:pt x="30" y="30"/>
                  </a:lnTo>
                  <a:lnTo>
                    <a:pt x="36" y="36"/>
                  </a:lnTo>
                  <a:lnTo>
                    <a:pt x="3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18" name="Freeform 1846"/>
            <p:cNvSpPr>
              <a:spLocks/>
            </p:cNvSpPr>
            <p:nvPr/>
          </p:nvSpPr>
          <p:spPr bwMode="auto">
            <a:xfrm>
              <a:off x="3006" y="2208"/>
              <a:ext cx="42" cy="36"/>
            </a:xfrm>
            <a:custGeom>
              <a:avLst/>
              <a:gdLst>
                <a:gd name="T0" fmla="*/ 30 w 42"/>
                <a:gd name="T1" fmla="*/ 36 h 36"/>
                <a:gd name="T2" fmla="*/ 24 w 42"/>
                <a:gd name="T3" fmla="*/ 36 h 36"/>
                <a:gd name="T4" fmla="*/ 24 w 42"/>
                <a:gd name="T5" fmla="*/ 30 h 36"/>
                <a:gd name="T6" fmla="*/ 18 w 42"/>
                <a:gd name="T7" fmla="*/ 30 h 36"/>
                <a:gd name="T8" fmla="*/ 18 w 42"/>
                <a:gd name="T9" fmla="*/ 24 h 36"/>
                <a:gd name="T10" fmla="*/ 18 w 42"/>
                <a:gd name="T11" fmla="*/ 18 h 36"/>
                <a:gd name="T12" fmla="*/ 0 w 42"/>
                <a:gd name="T13" fmla="*/ 18 h 36"/>
                <a:gd name="T14" fmla="*/ 0 w 42"/>
                <a:gd name="T15" fmla="*/ 0 h 36"/>
                <a:gd name="T16" fmla="*/ 18 w 42"/>
                <a:gd name="T17" fmla="*/ 0 h 36"/>
                <a:gd name="T18" fmla="*/ 42 w 42"/>
                <a:gd name="T19" fmla="*/ 0 h 36"/>
                <a:gd name="T20" fmla="*/ 42 w 42"/>
                <a:gd name="T21" fmla="*/ 36 h 36"/>
                <a:gd name="T22" fmla="*/ 30 w 42"/>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6">
                  <a:moveTo>
                    <a:pt x="30" y="36"/>
                  </a:moveTo>
                  <a:lnTo>
                    <a:pt x="24" y="36"/>
                  </a:lnTo>
                  <a:lnTo>
                    <a:pt x="24" y="30"/>
                  </a:lnTo>
                  <a:lnTo>
                    <a:pt x="18" y="30"/>
                  </a:lnTo>
                  <a:lnTo>
                    <a:pt x="18" y="24"/>
                  </a:lnTo>
                  <a:lnTo>
                    <a:pt x="18" y="18"/>
                  </a:lnTo>
                  <a:lnTo>
                    <a:pt x="0" y="18"/>
                  </a:lnTo>
                  <a:lnTo>
                    <a:pt x="0" y="0"/>
                  </a:lnTo>
                  <a:lnTo>
                    <a:pt x="18" y="0"/>
                  </a:lnTo>
                  <a:lnTo>
                    <a:pt x="42" y="0"/>
                  </a:lnTo>
                  <a:lnTo>
                    <a:pt x="42" y="36"/>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19" name="Freeform 1847"/>
            <p:cNvSpPr>
              <a:spLocks/>
            </p:cNvSpPr>
            <p:nvPr/>
          </p:nvSpPr>
          <p:spPr bwMode="auto">
            <a:xfrm>
              <a:off x="3048" y="2208"/>
              <a:ext cx="36" cy="36"/>
            </a:xfrm>
            <a:custGeom>
              <a:avLst/>
              <a:gdLst>
                <a:gd name="T0" fmla="*/ 30 w 36"/>
                <a:gd name="T1" fmla="*/ 36 h 36"/>
                <a:gd name="T2" fmla="*/ 0 w 36"/>
                <a:gd name="T3" fmla="*/ 36 h 36"/>
                <a:gd name="T4" fmla="*/ 0 w 36"/>
                <a:gd name="T5" fmla="*/ 0 h 36"/>
                <a:gd name="T6" fmla="*/ 36 w 36"/>
                <a:gd name="T7" fmla="*/ 0 h 36"/>
                <a:gd name="T8" fmla="*/ 36 w 36"/>
                <a:gd name="T9" fmla="*/ 6 h 36"/>
                <a:gd name="T10" fmla="*/ 36 w 36"/>
                <a:gd name="T11" fmla="*/ 36 h 36"/>
                <a:gd name="T12" fmla="*/ 30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0" y="36"/>
                  </a:moveTo>
                  <a:lnTo>
                    <a:pt x="0" y="36"/>
                  </a:lnTo>
                  <a:lnTo>
                    <a:pt x="0" y="0"/>
                  </a:lnTo>
                  <a:lnTo>
                    <a:pt x="36" y="0"/>
                  </a:lnTo>
                  <a:lnTo>
                    <a:pt x="36" y="6"/>
                  </a:lnTo>
                  <a:lnTo>
                    <a:pt x="36" y="36"/>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20" name="Freeform 1848"/>
            <p:cNvSpPr>
              <a:spLocks/>
            </p:cNvSpPr>
            <p:nvPr/>
          </p:nvSpPr>
          <p:spPr bwMode="auto">
            <a:xfrm>
              <a:off x="2430" y="2196"/>
              <a:ext cx="42" cy="48"/>
            </a:xfrm>
            <a:custGeom>
              <a:avLst/>
              <a:gdLst>
                <a:gd name="T0" fmla="*/ 0 w 42"/>
                <a:gd name="T1" fmla="*/ 48 h 48"/>
                <a:gd name="T2" fmla="*/ 0 w 42"/>
                <a:gd name="T3" fmla="*/ 0 h 48"/>
                <a:gd name="T4" fmla="*/ 12 w 42"/>
                <a:gd name="T5" fmla="*/ 6 h 48"/>
                <a:gd name="T6" fmla="*/ 42 w 42"/>
                <a:gd name="T7" fmla="*/ 6 h 48"/>
                <a:gd name="T8" fmla="*/ 42 w 42"/>
                <a:gd name="T9" fmla="*/ 48 h 48"/>
                <a:gd name="T10" fmla="*/ 0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0" y="48"/>
                  </a:moveTo>
                  <a:lnTo>
                    <a:pt x="0" y="0"/>
                  </a:lnTo>
                  <a:lnTo>
                    <a:pt x="12" y="6"/>
                  </a:lnTo>
                  <a:lnTo>
                    <a:pt x="42" y="6"/>
                  </a:lnTo>
                  <a:lnTo>
                    <a:pt x="42"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21" name="Freeform 1849"/>
            <p:cNvSpPr>
              <a:spLocks/>
            </p:cNvSpPr>
            <p:nvPr/>
          </p:nvSpPr>
          <p:spPr bwMode="auto">
            <a:xfrm>
              <a:off x="912" y="1980"/>
              <a:ext cx="78" cy="66"/>
            </a:xfrm>
            <a:custGeom>
              <a:avLst/>
              <a:gdLst>
                <a:gd name="T0" fmla="*/ 60 w 78"/>
                <a:gd name="T1" fmla="*/ 66 h 66"/>
                <a:gd name="T2" fmla="*/ 6 w 78"/>
                <a:gd name="T3" fmla="*/ 54 h 66"/>
                <a:gd name="T4" fmla="*/ 6 w 78"/>
                <a:gd name="T5" fmla="*/ 48 h 66"/>
                <a:gd name="T6" fmla="*/ 6 w 78"/>
                <a:gd name="T7" fmla="*/ 42 h 66"/>
                <a:gd name="T8" fmla="*/ 0 w 78"/>
                <a:gd name="T9" fmla="*/ 42 h 66"/>
                <a:gd name="T10" fmla="*/ 36 w 78"/>
                <a:gd name="T11" fmla="*/ 18 h 66"/>
                <a:gd name="T12" fmla="*/ 42 w 78"/>
                <a:gd name="T13" fmla="*/ 0 h 66"/>
                <a:gd name="T14" fmla="*/ 54 w 78"/>
                <a:gd name="T15" fmla="*/ 6 h 66"/>
                <a:gd name="T16" fmla="*/ 54 w 78"/>
                <a:gd name="T17" fmla="*/ 0 h 66"/>
                <a:gd name="T18" fmla="*/ 60 w 78"/>
                <a:gd name="T19" fmla="*/ 0 h 66"/>
                <a:gd name="T20" fmla="*/ 66 w 78"/>
                <a:gd name="T21" fmla="*/ 6 h 66"/>
                <a:gd name="T22" fmla="*/ 72 w 78"/>
                <a:gd name="T23" fmla="*/ 0 h 66"/>
                <a:gd name="T24" fmla="*/ 78 w 78"/>
                <a:gd name="T25" fmla="*/ 0 h 66"/>
                <a:gd name="T26" fmla="*/ 72 w 78"/>
                <a:gd name="T27" fmla="*/ 6 h 66"/>
                <a:gd name="T28" fmla="*/ 78 w 78"/>
                <a:gd name="T29" fmla="*/ 12 h 66"/>
                <a:gd name="T30" fmla="*/ 72 w 78"/>
                <a:gd name="T31" fmla="*/ 24 h 66"/>
                <a:gd name="T32" fmla="*/ 72 w 78"/>
                <a:gd name="T33" fmla="*/ 18 h 66"/>
                <a:gd name="T34" fmla="*/ 60 w 78"/>
                <a:gd name="T3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6">
                  <a:moveTo>
                    <a:pt x="60" y="66"/>
                  </a:moveTo>
                  <a:lnTo>
                    <a:pt x="6" y="54"/>
                  </a:lnTo>
                  <a:lnTo>
                    <a:pt x="6" y="48"/>
                  </a:lnTo>
                  <a:lnTo>
                    <a:pt x="6" y="42"/>
                  </a:lnTo>
                  <a:lnTo>
                    <a:pt x="0" y="42"/>
                  </a:lnTo>
                  <a:lnTo>
                    <a:pt x="36" y="18"/>
                  </a:lnTo>
                  <a:lnTo>
                    <a:pt x="42" y="0"/>
                  </a:lnTo>
                  <a:lnTo>
                    <a:pt x="54" y="6"/>
                  </a:lnTo>
                  <a:lnTo>
                    <a:pt x="54" y="0"/>
                  </a:lnTo>
                  <a:lnTo>
                    <a:pt x="60" y="0"/>
                  </a:lnTo>
                  <a:lnTo>
                    <a:pt x="66" y="6"/>
                  </a:lnTo>
                  <a:lnTo>
                    <a:pt x="72" y="0"/>
                  </a:lnTo>
                  <a:lnTo>
                    <a:pt x="78" y="0"/>
                  </a:lnTo>
                  <a:lnTo>
                    <a:pt x="72" y="6"/>
                  </a:lnTo>
                  <a:lnTo>
                    <a:pt x="78" y="12"/>
                  </a:lnTo>
                  <a:lnTo>
                    <a:pt x="72" y="24"/>
                  </a:lnTo>
                  <a:lnTo>
                    <a:pt x="72" y="18"/>
                  </a:lnTo>
                  <a:lnTo>
                    <a:pt x="60" y="6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22" name="Freeform 1850"/>
            <p:cNvSpPr>
              <a:spLocks/>
            </p:cNvSpPr>
            <p:nvPr/>
          </p:nvSpPr>
          <p:spPr bwMode="auto">
            <a:xfrm>
              <a:off x="3528" y="2178"/>
              <a:ext cx="30" cy="42"/>
            </a:xfrm>
            <a:custGeom>
              <a:avLst/>
              <a:gdLst>
                <a:gd name="T0" fmla="*/ 12 w 30"/>
                <a:gd name="T1" fmla="*/ 42 h 42"/>
                <a:gd name="T2" fmla="*/ 12 w 30"/>
                <a:gd name="T3" fmla="*/ 30 h 42"/>
                <a:gd name="T4" fmla="*/ 6 w 30"/>
                <a:gd name="T5" fmla="*/ 24 h 42"/>
                <a:gd name="T6" fmla="*/ 12 w 30"/>
                <a:gd name="T7" fmla="*/ 24 h 42"/>
                <a:gd name="T8" fmla="*/ 6 w 30"/>
                <a:gd name="T9" fmla="*/ 24 h 42"/>
                <a:gd name="T10" fmla="*/ 12 w 30"/>
                <a:gd name="T11" fmla="*/ 18 h 42"/>
                <a:gd name="T12" fmla="*/ 6 w 30"/>
                <a:gd name="T13" fmla="*/ 18 h 42"/>
                <a:gd name="T14" fmla="*/ 0 w 30"/>
                <a:gd name="T15" fmla="*/ 18 h 42"/>
                <a:gd name="T16" fmla="*/ 0 w 30"/>
                <a:gd name="T17" fmla="*/ 12 h 42"/>
                <a:gd name="T18" fmla="*/ 6 w 30"/>
                <a:gd name="T19" fmla="*/ 6 h 42"/>
                <a:gd name="T20" fmla="*/ 12 w 30"/>
                <a:gd name="T21" fmla="*/ 6 h 42"/>
                <a:gd name="T22" fmla="*/ 6 w 30"/>
                <a:gd name="T23" fmla="*/ 0 h 42"/>
                <a:gd name="T24" fmla="*/ 12 w 30"/>
                <a:gd name="T25" fmla="*/ 0 h 42"/>
                <a:gd name="T26" fmla="*/ 24 w 30"/>
                <a:gd name="T27" fmla="*/ 12 h 42"/>
                <a:gd name="T28" fmla="*/ 30 w 30"/>
                <a:gd name="T29" fmla="*/ 6 h 42"/>
                <a:gd name="T30" fmla="*/ 30 w 30"/>
                <a:gd name="T31" fmla="*/ 12 h 42"/>
                <a:gd name="T32" fmla="*/ 24 w 30"/>
                <a:gd name="T33" fmla="*/ 24 h 42"/>
                <a:gd name="T34" fmla="*/ 24 w 30"/>
                <a:gd name="T35" fmla="*/ 36 h 42"/>
                <a:gd name="T36" fmla="*/ 18 w 30"/>
                <a:gd name="T37" fmla="*/ 36 h 42"/>
                <a:gd name="T38" fmla="*/ 24 w 30"/>
                <a:gd name="T39" fmla="*/ 42 h 42"/>
                <a:gd name="T40" fmla="*/ 18 w 30"/>
                <a:gd name="T41" fmla="*/ 42 h 42"/>
                <a:gd name="T42" fmla="*/ 12 w 30"/>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2">
                  <a:moveTo>
                    <a:pt x="12" y="42"/>
                  </a:moveTo>
                  <a:lnTo>
                    <a:pt x="12" y="30"/>
                  </a:lnTo>
                  <a:lnTo>
                    <a:pt x="6" y="24"/>
                  </a:lnTo>
                  <a:lnTo>
                    <a:pt x="12" y="24"/>
                  </a:lnTo>
                  <a:lnTo>
                    <a:pt x="6" y="24"/>
                  </a:lnTo>
                  <a:lnTo>
                    <a:pt x="12" y="18"/>
                  </a:lnTo>
                  <a:lnTo>
                    <a:pt x="6" y="18"/>
                  </a:lnTo>
                  <a:lnTo>
                    <a:pt x="0" y="18"/>
                  </a:lnTo>
                  <a:lnTo>
                    <a:pt x="0" y="12"/>
                  </a:lnTo>
                  <a:lnTo>
                    <a:pt x="6" y="6"/>
                  </a:lnTo>
                  <a:lnTo>
                    <a:pt x="12" y="6"/>
                  </a:lnTo>
                  <a:lnTo>
                    <a:pt x="6" y="0"/>
                  </a:lnTo>
                  <a:lnTo>
                    <a:pt x="12" y="0"/>
                  </a:lnTo>
                  <a:lnTo>
                    <a:pt x="24" y="12"/>
                  </a:lnTo>
                  <a:lnTo>
                    <a:pt x="30" y="6"/>
                  </a:lnTo>
                  <a:lnTo>
                    <a:pt x="30" y="12"/>
                  </a:lnTo>
                  <a:lnTo>
                    <a:pt x="24" y="24"/>
                  </a:lnTo>
                  <a:lnTo>
                    <a:pt x="24" y="36"/>
                  </a:lnTo>
                  <a:lnTo>
                    <a:pt x="18" y="36"/>
                  </a:lnTo>
                  <a:lnTo>
                    <a:pt x="24" y="42"/>
                  </a:lnTo>
                  <a:lnTo>
                    <a:pt x="18" y="42"/>
                  </a:lnTo>
                  <a:lnTo>
                    <a:pt x="12"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23" name="Freeform 1851"/>
            <p:cNvSpPr>
              <a:spLocks/>
            </p:cNvSpPr>
            <p:nvPr/>
          </p:nvSpPr>
          <p:spPr bwMode="auto">
            <a:xfrm>
              <a:off x="3888" y="2136"/>
              <a:ext cx="30" cy="36"/>
            </a:xfrm>
            <a:custGeom>
              <a:avLst/>
              <a:gdLst>
                <a:gd name="T0" fmla="*/ 12 w 30"/>
                <a:gd name="T1" fmla="*/ 36 h 36"/>
                <a:gd name="T2" fmla="*/ 6 w 30"/>
                <a:gd name="T3" fmla="*/ 30 h 36"/>
                <a:gd name="T4" fmla="*/ 6 w 30"/>
                <a:gd name="T5" fmla="*/ 6 h 36"/>
                <a:gd name="T6" fmla="*/ 0 w 30"/>
                <a:gd name="T7" fmla="*/ 6 h 36"/>
                <a:gd name="T8" fmla="*/ 6 w 30"/>
                <a:gd name="T9" fmla="*/ 6 h 36"/>
                <a:gd name="T10" fmla="*/ 18 w 30"/>
                <a:gd name="T11" fmla="*/ 0 h 36"/>
                <a:gd name="T12" fmla="*/ 24 w 30"/>
                <a:gd name="T13" fmla="*/ 0 h 36"/>
                <a:gd name="T14" fmla="*/ 24 w 30"/>
                <a:gd name="T15" fmla="*/ 6 h 36"/>
                <a:gd name="T16" fmla="*/ 30 w 30"/>
                <a:gd name="T17" fmla="*/ 6 h 36"/>
                <a:gd name="T18" fmla="*/ 30 w 30"/>
                <a:gd name="T19" fmla="*/ 18 h 36"/>
                <a:gd name="T20" fmla="*/ 30 w 30"/>
                <a:gd name="T21" fmla="*/ 24 h 36"/>
                <a:gd name="T22" fmla="*/ 24 w 30"/>
                <a:gd name="T23" fmla="*/ 24 h 36"/>
                <a:gd name="T24" fmla="*/ 24 w 30"/>
                <a:gd name="T25" fmla="*/ 30 h 36"/>
                <a:gd name="T26" fmla="*/ 18 w 30"/>
                <a:gd name="T27" fmla="*/ 30 h 36"/>
                <a:gd name="T28" fmla="*/ 12 w 30"/>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12" y="36"/>
                  </a:moveTo>
                  <a:lnTo>
                    <a:pt x="6" y="30"/>
                  </a:lnTo>
                  <a:lnTo>
                    <a:pt x="6" y="6"/>
                  </a:lnTo>
                  <a:lnTo>
                    <a:pt x="0" y="6"/>
                  </a:lnTo>
                  <a:lnTo>
                    <a:pt x="6" y="6"/>
                  </a:lnTo>
                  <a:lnTo>
                    <a:pt x="18" y="0"/>
                  </a:lnTo>
                  <a:lnTo>
                    <a:pt x="24" y="0"/>
                  </a:lnTo>
                  <a:lnTo>
                    <a:pt x="24" y="6"/>
                  </a:lnTo>
                  <a:lnTo>
                    <a:pt x="30" y="6"/>
                  </a:lnTo>
                  <a:lnTo>
                    <a:pt x="30" y="18"/>
                  </a:lnTo>
                  <a:lnTo>
                    <a:pt x="30" y="24"/>
                  </a:lnTo>
                  <a:lnTo>
                    <a:pt x="24" y="24"/>
                  </a:lnTo>
                  <a:lnTo>
                    <a:pt x="24" y="30"/>
                  </a:lnTo>
                  <a:lnTo>
                    <a:pt x="18" y="30"/>
                  </a:lnTo>
                  <a:lnTo>
                    <a:pt x="1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24" name="Freeform 1852"/>
            <p:cNvSpPr>
              <a:spLocks/>
            </p:cNvSpPr>
            <p:nvPr/>
          </p:nvSpPr>
          <p:spPr bwMode="auto">
            <a:xfrm>
              <a:off x="3786" y="2154"/>
              <a:ext cx="24" cy="24"/>
            </a:xfrm>
            <a:custGeom>
              <a:avLst/>
              <a:gdLst>
                <a:gd name="T0" fmla="*/ 24 w 24"/>
                <a:gd name="T1" fmla="*/ 24 h 24"/>
                <a:gd name="T2" fmla="*/ 6 w 24"/>
                <a:gd name="T3" fmla="*/ 24 h 24"/>
                <a:gd name="T4" fmla="*/ 0 w 24"/>
                <a:gd name="T5" fmla="*/ 18 h 24"/>
                <a:gd name="T6" fmla="*/ 6 w 24"/>
                <a:gd name="T7" fmla="*/ 18 h 24"/>
                <a:gd name="T8" fmla="*/ 0 w 24"/>
                <a:gd name="T9" fmla="*/ 6 h 24"/>
                <a:gd name="T10" fmla="*/ 6 w 24"/>
                <a:gd name="T11" fmla="*/ 6 h 24"/>
                <a:gd name="T12" fmla="*/ 6 w 24"/>
                <a:gd name="T13" fmla="*/ 0 h 24"/>
                <a:gd name="T14" fmla="*/ 12 w 24"/>
                <a:gd name="T15" fmla="*/ 0 h 24"/>
                <a:gd name="T16" fmla="*/ 18 w 24"/>
                <a:gd name="T17" fmla="*/ 0 h 24"/>
                <a:gd name="T18" fmla="*/ 18 w 24"/>
                <a:gd name="T19" fmla="*/ 6 h 24"/>
                <a:gd name="T20" fmla="*/ 24 w 24"/>
                <a:gd name="T21" fmla="*/ 6 h 24"/>
                <a:gd name="T22" fmla="*/ 24 w 24"/>
                <a:gd name="T23" fmla="*/ 12 h 24"/>
                <a:gd name="T24" fmla="*/ 24 w 24"/>
                <a:gd name="T25" fmla="*/ 18 h 24"/>
                <a:gd name="T26" fmla="*/ 24 w 24"/>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24" y="24"/>
                  </a:moveTo>
                  <a:lnTo>
                    <a:pt x="6" y="24"/>
                  </a:lnTo>
                  <a:lnTo>
                    <a:pt x="0" y="18"/>
                  </a:lnTo>
                  <a:lnTo>
                    <a:pt x="6" y="18"/>
                  </a:lnTo>
                  <a:lnTo>
                    <a:pt x="0" y="6"/>
                  </a:lnTo>
                  <a:lnTo>
                    <a:pt x="6" y="6"/>
                  </a:lnTo>
                  <a:lnTo>
                    <a:pt x="6" y="0"/>
                  </a:lnTo>
                  <a:lnTo>
                    <a:pt x="12" y="0"/>
                  </a:lnTo>
                  <a:lnTo>
                    <a:pt x="18" y="0"/>
                  </a:lnTo>
                  <a:lnTo>
                    <a:pt x="18" y="6"/>
                  </a:lnTo>
                  <a:lnTo>
                    <a:pt x="24" y="6"/>
                  </a:lnTo>
                  <a:lnTo>
                    <a:pt x="24" y="12"/>
                  </a:lnTo>
                  <a:lnTo>
                    <a:pt x="24" y="18"/>
                  </a:lnTo>
                  <a:lnTo>
                    <a:pt x="24"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25" name="Freeform 1853"/>
            <p:cNvSpPr>
              <a:spLocks/>
            </p:cNvSpPr>
            <p:nvPr/>
          </p:nvSpPr>
          <p:spPr bwMode="auto">
            <a:xfrm>
              <a:off x="2808" y="2214"/>
              <a:ext cx="48" cy="60"/>
            </a:xfrm>
            <a:custGeom>
              <a:avLst/>
              <a:gdLst>
                <a:gd name="T0" fmla="*/ 48 w 48"/>
                <a:gd name="T1" fmla="*/ 30 h 60"/>
                <a:gd name="T2" fmla="*/ 48 w 48"/>
                <a:gd name="T3" fmla="*/ 54 h 60"/>
                <a:gd name="T4" fmla="*/ 42 w 48"/>
                <a:gd name="T5" fmla="*/ 54 h 60"/>
                <a:gd name="T6" fmla="*/ 42 w 48"/>
                <a:gd name="T7" fmla="*/ 60 h 60"/>
                <a:gd name="T8" fmla="*/ 24 w 48"/>
                <a:gd name="T9" fmla="*/ 60 h 60"/>
                <a:gd name="T10" fmla="*/ 24 w 48"/>
                <a:gd name="T11" fmla="*/ 36 h 60"/>
                <a:gd name="T12" fmla="*/ 0 w 48"/>
                <a:gd name="T13" fmla="*/ 36 h 60"/>
                <a:gd name="T14" fmla="*/ 0 w 48"/>
                <a:gd name="T15" fmla="*/ 30 h 60"/>
                <a:gd name="T16" fmla="*/ 6 w 48"/>
                <a:gd name="T17" fmla="*/ 30 h 60"/>
                <a:gd name="T18" fmla="*/ 24 w 48"/>
                <a:gd name="T19" fmla="*/ 30 h 60"/>
                <a:gd name="T20" fmla="*/ 24 w 48"/>
                <a:gd name="T21" fmla="*/ 0 h 60"/>
                <a:gd name="T22" fmla="*/ 42 w 48"/>
                <a:gd name="T23" fmla="*/ 0 h 60"/>
                <a:gd name="T24" fmla="*/ 42 w 48"/>
                <a:gd name="T25" fmla="*/ 6 h 60"/>
                <a:gd name="T26" fmla="*/ 42 w 48"/>
                <a:gd name="T27" fmla="*/ 30 h 60"/>
                <a:gd name="T28" fmla="*/ 48 w 48"/>
                <a:gd name="T2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0">
                  <a:moveTo>
                    <a:pt x="48" y="30"/>
                  </a:moveTo>
                  <a:lnTo>
                    <a:pt x="48" y="54"/>
                  </a:lnTo>
                  <a:lnTo>
                    <a:pt x="42" y="54"/>
                  </a:lnTo>
                  <a:lnTo>
                    <a:pt x="42" y="60"/>
                  </a:lnTo>
                  <a:lnTo>
                    <a:pt x="24" y="60"/>
                  </a:lnTo>
                  <a:lnTo>
                    <a:pt x="24" y="36"/>
                  </a:lnTo>
                  <a:lnTo>
                    <a:pt x="0" y="36"/>
                  </a:lnTo>
                  <a:lnTo>
                    <a:pt x="0" y="30"/>
                  </a:lnTo>
                  <a:lnTo>
                    <a:pt x="6" y="30"/>
                  </a:lnTo>
                  <a:lnTo>
                    <a:pt x="24" y="30"/>
                  </a:lnTo>
                  <a:lnTo>
                    <a:pt x="24" y="0"/>
                  </a:lnTo>
                  <a:lnTo>
                    <a:pt x="42" y="0"/>
                  </a:lnTo>
                  <a:lnTo>
                    <a:pt x="42" y="6"/>
                  </a:lnTo>
                  <a:lnTo>
                    <a:pt x="42" y="30"/>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26" name="Freeform 1854"/>
            <p:cNvSpPr>
              <a:spLocks/>
            </p:cNvSpPr>
            <p:nvPr/>
          </p:nvSpPr>
          <p:spPr bwMode="auto">
            <a:xfrm>
              <a:off x="3984" y="2124"/>
              <a:ext cx="54" cy="48"/>
            </a:xfrm>
            <a:custGeom>
              <a:avLst/>
              <a:gdLst>
                <a:gd name="T0" fmla="*/ 42 w 54"/>
                <a:gd name="T1" fmla="*/ 36 h 48"/>
                <a:gd name="T2" fmla="*/ 36 w 54"/>
                <a:gd name="T3" fmla="*/ 42 h 48"/>
                <a:gd name="T4" fmla="*/ 36 w 54"/>
                <a:gd name="T5" fmla="*/ 36 h 48"/>
                <a:gd name="T6" fmla="*/ 30 w 54"/>
                <a:gd name="T7" fmla="*/ 42 h 48"/>
                <a:gd name="T8" fmla="*/ 24 w 54"/>
                <a:gd name="T9" fmla="*/ 42 h 48"/>
                <a:gd name="T10" fmla="*/ 18 w 54"/>
                <a:gd name="T11" fmla="*/ 48 h 48"/>
                <a:gd name="T12" fmla="*/ 18 w 54"/>
                <a:gd name="T13" fmla="*/ 42 h 48"/>
                <a:gd name="T14" fmla="*/ 12 w 54"/>
                <a:gd name="T15" fmla="*/ 42 h 48"/>
                <a:gd name="T16" fmla="*/ 6 w 54"/>
                <a:gd name="T17" fmla="*/ 36 h 48"/>
                <a:gd name="T18" fmla="*/ 0 w 54"/>
                <a:gd name="T19" fmla="*/ 36 h 48"/>
                <a:gd name="T20" fmla="*/ 0 w 54"/>
                <a:gd name="T21" fmla="*/ 30 h 48"/>
                <a:gd name="T22" fmla="*/ 6 w 54"/>
                <a:gd name="T23" fmla="*/ 24 h 48"/>
                <a:gd name="T24" fmla="*/ 6 w 54"/>
                <a:gd name="T25" fmla="*/ 18 h 48"/>
                <a:gd name="T26" fmla="*/ 12 w 54"/>
                <a:gd name="T27" fmla="*/ 18 h 48"/>
                <a:gd name="T28" fmla="*/ 12 w 54"/>
                <a:gd name="T29" fmla="*/ 12 h 48"/>
                <a:gd name="T30" fmla="*/ 12 w 54"/>
                <a:gd name="T31" fmla="*/ 6 h 48"/>
                <a:gd name="T32" fmla="*/ 18 w 54"/>
                <a:gd name="T33" fmla="*/ 6 h 48"/>
                <a:gd name="T34" fmla="*/ 24 w 54"/>
                <a:gd name="T35" fmla="*/ 0 h 48"/>
                <a:gd name="T36" fmla="*/ 30 w 54"/>
                <a:gd name="T37" fmla="*/ 0 h 48"/>
                <a:gd name="T38" fmla="*/ 36 w 54"/>
                <a:gd name="T39" fmla="*/ 0 h 48"/>
                <a:gd name="T40" fmla="*/ 36 w 54"/>
                <a:gd name="T41" fmla="*/ 6 h 48"/>
                <a:gd name="T42" fmla="*/ 42 w 54"/>
                <a:gd name="T43" fmla="*/ 6 h 48"/>
                <a:gd name="T44" fmla="*/ 42 w 54"/>
                <a:gd name="T45" fmla="*/ 0 h 48"/>
                <a:gd name="T46" fmla="*/ 48 w 54"/>
                <a:gd name="T47" fmla="*/ 6 h 48"/>
                <a:gd name="T48" fmla="*/ 48 w 54"/>
                <a:gd name="T49" fmla="*/ 18 h 48"/>
                <a:gd name="T50" fmla="*/ 54 w 54"/>
                <a:gd name="T51" fmla="*/ 36 h 48"/>
                <a:gd name="T52" fmla="*/ 42 w 54"/>
                <a:gd name="T5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48">
                  <a:moveTo>
                    <a:pt x="42" y="36"/>
                  </a:moveTo>
                  <a:lnTo>
                    <a:pt x="36" y="42"/>
                  </a:lnTo>
                  <a:lnTo>
                    <a:pt x="36" y="36"/>
                  </a:lnTo>
                  <a:lnTo>
                    <a:pt x="30" y="42"/>
                  </a:lnTo>
                  <a:lnTo>
                    <a:pt x="24" y="42"/>
                  </a:lnTo>
                  <a:lnTo>
                    <a:pt x="18" y="48"/>
                  </a:lnTo>
                  <a:lnTo>
                    <a:pt x="18" y="42"/>
                  </a:lnTo>
                  <a:lnTo>
                    <a:pt x="12" y="42"/>
                  </a:lnTo>
                  <a:lnTo>
                    <a:pt x="6" y="36"/>
                  </a:lnTo>
                  <a:lnTo>
                    <a:pt x="0" y="36"/>
                  </a:lnTo>
                  <a:lnTo>
                    <a:pt x="0" y="30"/>
                  </a:lnTo>
                  <a:lnTo>
                    <a:pt x="6" y="24"/>
                  </a:lnTo>
                  <a:lnTo>
                    <a:pt x="6" y="18"/>
                  </a:lnTo>
                  <a:lnTo>
                    <a:pt x="12" y="18"/>
                  </a:lnTo>
                  <a:lnTo>
                    <a:pt x="12" y="12"/>
                  </a:lnTo>
                  <a:lnTo>
                    <a:pt x="12" y="6"/>
                  </a:lnTo>
                  <a:lnTo>
                    <a:pt x="18" y="6"/>
                  </a:lnTo>
                  <a:lnTo>
                    <a:pt x="24" y="0"/>
                  </a:lnTo>
                  <a:lnTo>
                    <a:pt x="30" y="0"/>
                  </a:lnTo>
                  <a:lnTo>
                    <a:pt x="36" y="0"/>
                  </a:lnTo>
                  <a:lnTo>
                    <a:pt x="36" y="6"/>
                  </a:lnTo>
                  <a:lnTo>
                    <a:pt x="42" y="6"/>
                  </a:lnTo>
                  <a:lnTo>
                    <a:pt x="42" y="0"/>
                  </a:lnTo>
                  <a:lnTo>
                    <a:pt x="48" y="6"/>
                  </a:lnTo>
                  <a:lnTo>
                    <a:pt x="48" y="18"/>
                  </a:lnTo>
                  <a:lnTo>
                    <a:pt x="54" y="36"/>
                  </a:lnTo>
                  <a:lnTo>
                    <a:pt x="4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27" name="Freeform 1855"/>
            <p:cNvSpPr>
              <a:spLocks/>
            </p:cNvSpPr>
            <p:nvPr/>
          </p:nvSpPr>
          <p:spPr bwMode="auto">
            <a:xfrm>
              <a:off x="3312" y="2196"/>
              <a:ext cx="36" cy="48"/>
            </a:xfrm>
            <a:custGeom>
              <a:avLst/>
              <a:gdLst>
                <a:gd name="T0" fmla="*/ 6 w 36"/>
                <a:gd name="T1" fmla="*/ 48 h 48"/>
                <a:gd name="T2" fmla="*/ 0 w 36"/>
                <a:gd name="T3" fmla="*/ 6 h 48"/>
                <a:gd name="T4" fmla="*/ 18 w 36"/>
                <a:gd name="T5" fmla="*/ 6 h 48"/>
                <a:gd name="T6" fmla="*/ 18 w 36"/>
                <a:gd name="T7" fmla="*/ 0 h 48"/>
                <a:gd name="T8" fmla="*/ 24 w 36"/>
                <a:gd name="T9" fmla="*/ 6 h 48"/>
                <a:gd name="T10" fmla="*/ 30 w 36"/>
                <a:gd name="T11" fmla="*/ 6 h 48"/>
                <a:gd name="T12" fmla="*/ 36 w 36"/>
                <a:gd name="T13" fmla="*/ 12 h 48"/>
                <a:gd name="T14" fmla="*/ 30 w 36"/>
                <a:gd name="T15" fmla="*/ 12 h 48"/>
                <a:gd name="T16" fmla="*/ 36 w 36"/>
                <a:gd name="T17" fmla="*/ 18 h 48"/>
                <a:gd name="T18" fmla="*/ 30 w 36"/>
                <a:gd name="T19" fmla="*/ 24 h 48"/>
                <a:gd name="T20" fmla="*/ 24 w 36"/>
                <a:gd name="T21" fmla="*/ 18 h 48"/>
                <a:gd name="T22" fmla="*/ 24 w 36"/>
                <a:gd name="T23" fmla="*/ 24 h 48"/>
                <a:gd name="T24" fmla="*/ 30 w 36"/>
                <a:gd name="T25" fmla="*/ 30 h 48"/>
                <a:gd name="T26" fmla="*/ 36 w 36"/>
                <a:gd name="T27" fmla="*/ 30 h 48"/>
                <a:gd name="T28" fmla="*/ 30 w 36"/>
                <a:gd name="T29" fmla="*/ 36 h 48"/>
                <a:gd name="T30" fmla="*/ 24 w 36"/>
                <a:gd name="T31" fmla="*/ 36 h 48"/>
                <a:gd name="T32" fmla="*/ 24 w 36"/>
                <a:gd name="T33" fmla="*/ 42 h 48"/>
                <a:gd name="T34" fmla="*/ 24 w 36"/>
                <a:gd name="T35" fmla="*/ 48 h 48"/>
                <a:gd name="T36" fmla="*/ 6 w 36"/>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8">
                  <a:moveTo>
                    <a:pt x="6" y="48"/>
                  </a:moveTo>
                  <a:lnTo>
                    <a:pt x="0" y="6"/>
                  </a:lnTo>
                  <a:lnTo>
                    <a:pt x="18" y="6"/>
                  </a:lnTo>
                  <a:lnTo>
                    <a:pt x="18" y="0"/>
                  </a:lnTo>
                  <a:lnTo>
                    <a:pt x="24" y="6"/>
                  </a:lnTo>
                  <a:lnTo>
                    <a:pt x="30" y="6"/>
                  </a:lnTo>
                  <a:lnTo>
                    <a:pt x="36" y="12"/>
                  </a:lnTo>
                  <a:lnTo>
                    <a:pt x="30" y="12"/>
                  </a:lnTo>
                  <a:lnTo>
                    <a:pt x="36" y="18"/>
                  </a:lnTo>
                  <a:lnTo>
                    <a:pt x="30" y="24"/>
                  </a:lnTo>
                  <a:lnTo>
                    <a:pt x="24" y="18"/>
                  </a:lnTo>
                  <a:lnTo>
                    <a:pt x="24" y="24"/>
                  </a:lnTo>
                  <a:lnTo>
                    <a:pt x="30" y="30"/>
                  </a:lnTo>
                  <a:lnTo>
                    <a:pt x="36" y="30"/>
                  </a:lnTo>
                  <a:lnTo>
                    <a:pt x="30" y="36"/>
                  </a:lnTo>
                  <a:lnTo>
                    <a:pt x="24" y="36"/>
                  </a:lnTo>
                  <a:lnTo>
                    <a:pt x="24" y="42"/>
                  </a:lnTo>
                  <a:lnTo>
                    <a:pt x="24" y="48"/>
                  </a:lnTo>
                  <a:lnTo>
                    <a:pt x="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28" name="Freeform 1856"/>
            <p:cNvSpPr>
              <a:spLocks/>
            </p:cNvSpPr>
            <p:nvPr/>
          </p:nvSpPr>
          <p:spPr bwMode="auto">
            <a:xfrm>
              <a:off x="3618" y="2172"/>
              <a:ext cx="30" cy="36"/>
            </a:xfrm>
            <a:custGeom>
              <a:avLst/>
              <a:gdLst>
                <a:gd name="T0" fmla="*/ 30 w 30"/>
                <a:gd name="T1" fmla="*/ 30 h 36"/>
                <a:gd name="T2" fmla="*/ 24 w 30"/>
                <a:gd name="T3" fmla="*/ 30 h 36"/>
                <a:gd name="T4" fmla="*/ 24 w 30"/>
                <a:gd name="T5" fmla="*/ 36 h 36"/>
                <a:gd name="T6" fmla="*/ 18 w 30"/>
                <a:gd name="T7" fmla="*/ 30 h 36"/>
                <a:gd name="T8" fmla="*/ 18 w 30"/>
                <a:gd name="T9" fmla="*/ 36 h 36"/>
                <a:gd name="T10" fmla="*/ 18 w 30"/>
                <a:gd name="T11" fmla="*/ 30 h 36"/>
                <a:gd name="T12" fmla="*/ 12 w 30"/>
                <a:gd name="T13" fmla="*/ 36 h 36"/>
                <a:gd name="T14" fmla="*/ 6 w 30"/>
                <a:gd name="T15" fmla="*/ 36 h 36"/>
                <a:gd name="T16" fmla="*/ 6 w 30"/>
                <a:gd name="T17" fmla="*/ 30 h 36"/>
                <a:gd name="T18" fmla="*/ 0 w 30"/>
                <a:gd name="T19" fmla="*/ 18 h 36"/>
                <a:gd name="T20" fmla="*/ 6 w 30"/>
                <a:gd name="T21" fmla="*/ 6 h 36"/>
                <a:gd name="T22" fmla="*/ 12 w 30"/>
                <a:gd name="T23" fmla="*/ 6 h 36"/>
                <a:gd name="T24" fmla="*/ 12 w 30"/>
                <a:gd name="T25" fmla="*/ 0 h 36"/>
                <a:gd name="T26" fmla="*/ 24 w 30"/>
                <a:gd name="T27" fmla="*/ 0 h 36"/>
                <a:gd name="T28" fmla="*/ 24 w 30"/>
                <a:gd name="T29" fmla="*/ 18 h 36"/>
                <a:gd name="T30" fmla="*/ 30 w 30"/>
                <a:gd name="T31" fmla="*/ 18 h 36"/>
                <a:gd name="T32" fmla="*/ 30 w 30"/>
                <a:gd name="T33" fmla="*/ 24 h 36"/>
                <a:gd name="T34" fmla="*/ 30 w 30"/>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30" y="30"/>
                  </a:moveTo>
                  <a:lnTo>
                    <a:pt x="24" y="30"/>
                  </a:lnTo>
                  <a:lnTo>
                    <a:pt x="24" y="36"/>
                  </a:lnTo>
                  <a:lnTo>
                    <a:pt x="18" y="30"/>
                  </a:lnTo>
                  <a:lnTo>
                    <a:pt x="18" y="36"/>
                  </a:lnTo>
                  <a:lnTo>
                    <a:pt x="18" y="30"/>
                  </a:lnTo>
                  <a:lnTo>
                    <a:pt x="12" y="36"/>
                  </a:lnTo>
                  <a:lnTo>
                    <a:pt x="6" y="36"/>
                  </a:lnTo>
                  <a:lnTo>
                    <a:pt x="6" y="30"/>
                  </a:lnTo>
                  <a:lnTo>
                    <a:pt x="0" y="18"/>
                  </a:lnTo>
                  <a:lnTo>
                    <a:pt x="6" y="6"/>
                  </a:lnTo>
                  <a:lnTo>
                    <a:pt x="12" y="6"/>
                  </a:lnTo>
                  <a:lnTo>
                    <a:pt x="12" y="0"/>
                  </a:lnTo>
                  <a:lnTo>
                    <a:pt x="24" y="0"/>
                  </a:lnTo>
                  <a:lnTo>
                    <a:pt x="24" y="18"/>
                  </a:lnTo>
                  <a:lnTo>
                    <a:pt x="30" y="18"/>
                  </a:lnTo>
                  <a:lnTo>
                    <a:pt x="30" y="24"/>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29" name="Freeform 1857"/>
            <p:cNvSpPr>
              <a:spLocks/>
            </p:cNvSpPr>
            <p:nvPr/>
          </p:nvSpPr>
          <p:spPr bwMode="auto">
            <a:xfrm>
              <a:off x="3810" y="2148"/>
              <a:ext cx="36" cy="36"/>
            </a:xfrm>
            <a:custGeom>
              <a:avLst/>
              <a:gdLst>
                <a:gd name="T0" fmla="*/ 0 w 36"/>
                <a:gd name="T1" fmla="*/ 30 h 36"/>
                <a:gd name="T2" fmla="*/ 0 w 36"/>
                <a:gd name="T3" fmla="*/ 24 h 36"/>
                <a:gd name="T4" fmla="*/ 0 w 36"/>
                <a:gd name="T5" fmla="*/ 18 h 36"/>
                <a:gd name="T6" fmla="*/ 0 w 36"/>
                <a:gd name="T7" fmla="*/ 12 h 36"/>
                <a:gd name="T8" fmla="*/ 6 w 36"/>
                <a:gd name="T9" fmla="*/ 12 h 36"/>
                <a:gd name="T10" fmla="*/ 12 w 36"/>
                <a:gd name="T11" fmla="*/ 12 h 36"/>
                <a:gd name="T12" fmla="*/ 12 w 36"/>
                <a:gd name="T13" fmla="*/ 6 h 36"/>
                <a:gd name="T14" fmla="*/ 18 w 36"/>
                <a:gd name="T15" fmla="*/ 12 h 36"/>
                <a:gd name="T16" fmla="*/ 18 w 36"/>
                <a:gd name="T17" fmla="*/ 6 h 36"/>
                <a:gd name="T18" fmla="*/ 24 w 36"/>
                <a:gd name="T19" fmla="*/ 0 h 36"/>
                <a:gd name="T20" fmla="*/ 30 w 36"/>
                <a:gd name="T21" fmla="*/ 0 h 36"/>
                <a:gd name="T22" fmla="*/ 30 w 36"/>
                <a:gd name="T23" fmla="*/ 6 h 36"/>
                <a:gd name="T24" fmla="*/ 36 w 36"/>
                <a:gd name="T25" fmla="*/ 6 h 36"/>
                <a:gd name="T26" fmla="*/ 30 w 36"/>
                <a:gd name="T27" fmla="*/ 6 h 36"/>
                <a:gd name="T28" fmla="*/ 36 w 36"/>
                <a:gd name="T29" fmla="*/ 12 h 36"/>
                <a:gd name="T30" fmla="*/ 36 w 36"/>
                <a:gd name="T31" fmla="*/ 18 h 36"/>
                <a:gd name="T32" fmla="*/ 30 w 36"/>
                <a:gd name="T33" fmla="*/ 12 h 36"/>
                <a:gd name="T34" fmla="*/ 24 w 36"/>
                <a:gd name="T35" fmla="*/ 18 h 36"/>
                <a:gd name="T36" fmla="*/ 24 w 36"/>
                <a:gd name="T37" fmla="*/ 24 h 36"/>
                <a:gd name="T38" fmla="*/ 18 w 36"/>
                <a:gd name="T39" fmla="*/ 24 h 36"/>
                <a:gd name="T40" fmla="*/ 18 w 36"/>
                <a:gd name="T41" fmla="*/ 30 h 36"/>
                <a:gd name="T42" fmla="*/ 12 w 36"/>
                <a:gd name="T43" fmla="*/ 30 h 36"/>
                <a:gd name="T44" fmla="*/ 12 w 36"/>
                <a:gd name="T45" fmla="*/ 36 h 36"/>
                <a:gd name="T46" fmla="*/ 12 w 36"/>
                <a:gd name="T47" fmla="*/ 30 h 36"/>
                <a:gd name="T48" fmla="*/ 6 w 36"/>
                <a:gd name="T49" fmla="*/ 30 h 36"/>
                <a:gd name="T50" fmla="*/ 12 w 36"/>
                <a:gd name="T51" fmla="*/ 36 h 36"/>
                <a:gd name="T52" fmla="*/ 6 w 36"/>
                <a:gd name="T53" fmla="*/ 36 h 36"/>
                <a:gd name="T54" fmla="*/ 0 w 36"/>
                <a:gd name="T55" fmla="*/ 36 h 36"/>
                <a:gd name="T56" fmla="*/ 0 w 36"/>
                <a:gd name="T5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6">
                  <a:moveTo>
                    <a:pt x="0" y="30"/>
                  </a:moveTo>
                  <a:lnTo>
                    <a:pt x="0" y="24"/>
                  </a:lnTo>
                  <a:lnTo>
                    <a:pt x="0" y="18"/>
                  </a:lnTo>
                  <a:lnTo>
                    <a:pt x="0" y="12"/>
                  </a:lnTo>
                  <a:lnTo>
                    <a:pt x="6" y="12"/>
                  </a:lnTo>
                  <a:lnTo>
                    <a:pt x="12" y="12"/>
                  </a:lnTo>
                  <a:lnTo>
                    <a:pt x="12" y="6"/>
                  </a:lnTo>
                  <a:lnTo>
                    <a:pt x="18" y="12"/>
                  </a:lnTo>
                  <a:lnTo>
                    <a:pt x="18" y="6"/>
                  </a:lnTo>
                  <a:lnTo>
                    <a:pt x="24" y="0"/>
                  </a:lnTo>
                  <a:lnTo>
                    <a:pt x="30" y="0"/>
                  </a:lnTo>
                  <a:lnTo>
                    <a:pt x="30" y="6"/>
                  </a:lnTo>
                  <a:lnTo>
                    <a:pt x="36" y="6"/>
                  </a:lnTo>
                  <a:lnTo>
                    <a:pt x="30" y="6"/>
                  </a:lnTo>
                  <a:lnTo>
                    <a:pt x="36" y="12"/>
                  </a:lnTo>
                  <a:lnTo>
                    <a:pt x="36" y="18"/>
                  </a:lnTo>
                  <a:lnTo>
                    <a:pt x="30" y="12"/>
                  </a:lnTo>
                  <a:lnTo>
                    <a:pt x="24" y="18"/>
                  </a:lnTo>
                  <a:lnTo>
                    <a:pt x="24" y="24"/>
                  </a:lnTo>
                  <a:lnTo>
                    <a:pt x="18" y="24"/>
                  </a:lnTo>
                  <a:lnTo>
                    <a:pt x="18" y="30"/>
                  </a:lnTo>
                  <a:lnTo>
                    <a:pt x="12" y="30"/>
                  </a:lnTo>
                  <a:lnTo>
                    <a:pt x="12" y="36"/>
                  </a:lnTo>
                  <a:lnTo>
                    <a:pt x="12" y="30"/>
                  </a:lnTo>
                  <a:lnTo>
                    <a:pt x="6" y="30"/>
                  </a:lnTo>
                  <a:lnTo>
                    <a:pt x="12" y="36"/>
                  </a:lnTo>
                  <a:lnTo>
                    <a:pt x="6" y="36"/>
                  </a:lnTo>
                  <a:lnTo>
                    <a:pt x="0" y="36"/>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30" name="Freeform 1858"/>
            <p:cNvSpPr>
              <a:spLocks/>
            </p:cNvSpPr>
            <p:nvPr/>
          </p:nvSpPr>
          <p:spPr bwMode="auto">
            <a:xfrm>
              <a:off x="3852" y="2142"/>
              <a:ext cx="48" cy="54"/>
            </a:xfrm>
            <a:custGeom>
              <a:avLst/>
              <a:gdLst>
                <a:gd name="T0" fmla="*/ 48 w 48"/>
                <a:gd name="T1" fmla="*/ 36 h 54"/>
                <a:gd name="T2" fmla="*/ 36 w 48"/>
                <a:gd name="T3" fmla="*/ 42 h 54"/>
                <a:gd name="T4" fmla="*/ 36 w 48"/>
                <a:gd name="T5" fmla="*/ 48 h 54"/>
                <a:gd name="T6" fmla="*/ 36 w 48"/>
                <a:gd name="T7" fmla="*/ 54 h 54"/>
                <a:gd name="T8" fmla="*/ 30 w 48"/>
                <a:gd name="T9" fmla="*/ 48 h 54"/>
                <a:gd name="T10" fmla="*/ 12 w 48"/>
                <a:gd name="T11" fmla="*/ 36 h 54"/>
                <a:gd name="T12" fmla="*/ 6 w 48"/>
                <a:gd name="T13" fmla="*/ 36 h 54"/>
                <a:gd name="T14" fmla="*/ 6 w 48"/>
                <a:gd name="T15" fmla="*/ 30 h 54"/>
                <a:gd name="T16" fmla="*/ 0 w 48"/>
                <a:gd name="T17" fmla="*/ 30 h 54"/>
                <a:gd name="T18" fmla="*/ 6 w 48"/>
                <a:gd name="T19" fmla="*/ 30 h 54"/>
                <a:gd name="T20" fmla="*/ 6 w 48"/>
                <a:gd name="T21" fmla="*/ 24 h 54"/>
                <a:gd name="T22" fmla="*/ 18 w 48"/>
                <a:gd name="T23" fmla="*/ 12 h 54"/>
                <a:gd name="T24" fmla="*/ 24 w 48"/>
                <a:gd name="T25" fmla="*/ 12 h 54"/>
                <a:gd name="T26" fmla="*/ 24 w 48"/>
                <a:gd name="T27" fmla="*/ 6 h 54"/>
                <a:gd name="T28" fmla="*/ 30 w 48"/>
                <a:gd name="T29" fmla="*/ 6 h 54"/>
                <a:gd name="T30" fmla="*/ 36 w 48"/>
                <a:gd name="T31" fmla="*/ 0 h 54"/>
                <a:gd name="T32" fmla="*/ 42 w 48"/>
                <a:gd name="T33" fmla="*/ 0 h 54"/>
                <a:gd name="T34" fmla="*/ 42 w 48"/>
                <a:gd name="T35" fmla="*/ 24 h 54"/>
                <a:gd name="T36" fmla="*/ 48 w 48"/>
                <a:gd name="T37" fmla="*/ 30 h 54"/>
                <a:gd name="T38" fmla="*/ 48 w 48"/>
                <a:gd name="T39"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4">
                  <a:moveTo>
                    <a:pt x="48" y="36"/>
                  </a:moveTo>
                  <a:lnTo>
                    <a:pt x="36" y="42"/>
                  </a:lnTo>
                  <a:lnTo>
                    <a:pt x="36" y="48"/>
                  </a:lnTo>
                  <a:lnTo>
                    <a:pt x="36" y="54"/>
                  </a:lnTo>
                  <a:lnTo>
                    <a:pt x="30" y="48"/>
                  </a:lnTo>
                  <a:lnTo>
                    <a:pt x="12" y="36"/>
                  </a:lnTo>
                  <a:lnTo>
                    <a:pt x="6" y="36"/>
                  </a:lnTo>
                  <a:lnTo>
                    <a:pt x="6" y="30"/>
                  </a:lnTo>
                  <a:lnTo>
                    <a:pt x="0" y="30"/>
                  </a:lnTo>
                  <a:lnTo>
                    <a:pt x="6" y="30"/>
                  </a:lnTo>
                  <a:lnTo>
                    <a:pt x="6" y="24"/>
                  </a:lnTo>
                  <a:lnTo>
                    <a:pt x="18" y="12"/>
                  </a:lnTo>
                  <a:lnTo>
                    <a:pt x="24" y="12"/>
                  </a:lnTo>
                  <a:lnTo>
                    <a:pt x="24" y="6"/>
                  </a:lnTo>
                  <a:lnTo>
                    <a:pt x="30" y="6"/>
                  </a:lnTo>
                  <a:lnTo>
                    <a:pt x="36" y="0"/>
                  </a:lnTo>
                  <a:lnTo>
                    <a:pt x="42" y="0"/>
                  </a:lnTo>
                  <a:lnTo>
                    <a:pt x="42" y="24"/>
                  </a:lnTo>
                  <a:lnTo>
                    <a:pt x="48" y="30"/>
                  </a:lnTo>
                  <a:lnTo>
                    <a:pt x="4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31" name="Freeform 1859"/>
            <p:cNvSpPr>
              <a:spLocks/>
            </p:cNvSpPr>
            <p:nvPr/>
          </p:nvSpPr>
          <p:spPr bwMode="auto">
            <a:xfrm>
              <a:off x="3546" y="2184"/>
              <a:ext cx="48" cy="42"/>
            </a:xfrm>
            <a:custGeom>
              <a:avLst/>
              <a:gdLst>
                <a:gd name="T0" fmla="*/ 0 w 48"/>
                <a:gd name="T1" fmla="*/ 36 h 42"/>
                <a:gd name="T2" fmla="*/ 6 w 48"/>
                <a:gd name="T3" fmla="*/ 36 h 42"/>
                <a:gd name="T4" fmla="*/ 0 w 48"/>
                <a:gd name="T5" fmla="*/ 30 h 42"/>
                <a:gd name="T6" fmla="*/ 6 w 48"/>
                <a:gd name="T7" fmla="*/ 30 h 42"/>
                <a:gd name="T8" fmla="*/ 6 w 48"/>
                <a:gd name="T9" fmla="*/ 18 h 42"/>
                <a:gd name="T10" fmla="*/ 12 w 48"/>
                <a:gd name="T11" fmla="*/ 6 h 42"/>
                <a:gd name="T12" fmla="*/ 12 w 48"/>
                <a:gd name="T13" fmla="*/ 0 h 42"/>
                <a:gd name="T14" fmla="*/ 18 w 48"/>
                <a:gd name="T15" fmla="*/ 6 h 42"/>
                <a:gd name="T16" fmla="*/ 24 w 48"/>
                <a:gd name="T17" fmla="*/ 6 h 42"/>
                <a:gd name="T18" fmla="*/ 18 w 48"/>
                <a:gd name="T19" fmla="*/ 0 h 42"/>
                <a:gd name="T20" fmla="*/ 24 w 48"/>
                <a:gd name="T21" fmla="*/ 0 h 42"/>
                <a:gd name="T22" fmla="*/ 30 w 48"/>
                <a:gd name="T23" fmla="*/ 6 h 42"/>
                <a:gd name="T24" fmla="*/ 36 w 48"/>
                <a:gd name="T25" fmla="*/ 12 h 42"/>
                <a:gd name="T26" fmla="*/ 42 w 48"/>
                <a:gd name="T27" fmla="*/ 24 h 42"/>
                <a:gd name="T28" fmla="*/ 48 w 48"/>
                <a:gd name="T29" fmla="*/ 24 h 42"/>
                <a:gd name="T30" fmla="*/ 42 w 48"/>
                <a:gd name="T31" fmla="*/ 30 h 42"/>
                <a:gd name="T32" fmla="*/ 42 w 48"/>
                <a:gd name="T33" fmla="*/ 36 h 42"/>
                <a:gd name="T34" fmla="*/ 36 w 48"/>
                <a:gd name="T35" fmla="*/ 36 h 42"/>
                <a:gd name="T36" fmla="*/ 36 w 48"/>
                <a:gd name="T37" fmla="*/ 42 h 42"/>
                <a:gd name="T38" fmla="*/ 30 w 48"/>
                <a:gd name="T39" fmla="*/ 36 h 42"/>
                <a:gd name="T40" fmla="*/ 24 w 48"/>
                <a:gd name="T41" fmla="*/ 36 h 42"/>
                <a:gd name="T42" fmla="*/ 12 w 48"/>
                <a:gd name="T43" fmla="*/ 36 h 42"/>
                <a:gd name="T44" fmla="*/ 6 w 48"/>
                <a:gd name="T45" fmla="*/ 42 h 42"/>
                <a:gd name="T46" fmla="*/ 0 w 48"/>
                <a:gd name="T4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2">
                  <a:moveTo>
                    <a:pt x="0" y="36"/>
                  </a:moveTo>
                  <a:lnTo>
                    <a:pt x="6" y="36"/>
                  </a:lnTo>
                  <a:lnTo>
                    <a:pt x="0" y="30"/>
                  </a:lnTo>
                  <a:lnTo>
                    <a:pt x="6" y="30"/>
                  </a:lnTo>
                  <a:lnTo>
                    <a:pt x="6" y="18"/>
                  </a:lnTo>
                  <a:lnTo>
                    <a:pt x="12" y="6"/>
                  </a:lnTo>
                  <a:lnTo>
                    <a:pt x="12" y="0"/>
                  </a:lnTo>
                  <a:lnTo>
                    <a:pt x="18" y="6"/>
                  </a:lnTo>
                  <a:lnTo>
                    <a:pt x="24" y="6"/>
                  </a:lnTo>
                  <a:lnTo>
                    <a:pt x="18" y="0"/>
                  </a:lnTo>
                  <a:lnTo>
                    <a:pt x="24" y="0"/>
                  </a:lnTo>
                  <a:lnTo>
                    <a:pt x="30" y="6"/>
                  </a:lnTo>
                  <a:lnTo>
                    <a:pt x="36" y="12"/>
                  </a:lnTo>
                  <a:lnTo>
                    <a:pt x="42" y="24"/>
                  </a:lnTo>
                  <a:lnTo>
                    <a:pt x="48" y="24"/>
                  </a:lnTo>
                  <a:lnTo>
                    <a:pt x="42" y="30"/>
                  </a:lnTo>
                  <a:lnTo>
                    <a:pt x="42" y="36"/>
                  </a:lnTo>
                  <a:lnTo>
                    <a:pt x="36" y="36"/>
                  </a:lnTo>
                  <a:lnTo>
                    <a:pt x="36" y="42"/>
                  </a:lnTo>
                  <a:lnTo>
                    <a:pt x="30" y="36"/>
                  </a:lnTo>
                  <a:lnTo>
                    <a:pt x="24" y="36"/>
                  </a:lnTo>
                  <a:lnTo>
                    <a:pt x="12" y="36"/>
                  </a:lnTo>
                  <a:lnTo>
                    <a:pt x="6" y="42"/>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32" name="Freeform 1860"/>
            <p:cNvSpPr>
              <a:spLocks/>
            </p:cNvSpPr>
            <p:nvPr/>
          </p:nvSpPr>
          <p:spPr bwMode="auto">
            <a:xfrm>
              <a:off x="3954" y="2136"/>
              <a:ext cx="36" cy="30"/>
            </a:xfrm>
            <a:custGeom>
              <a:avLst/>
              <a:gdLst>
                <a:gd name="T0" fmla="*/ 6 w 36"/>
                <a:gd name="T1" fmla="*/ 30 h 30"/>
                <a:gd name="T2" fmla="*/ 6 w 36"/>
                <a:gd name="T3" fmla="*/ 24 h 30"/>
                <a:gd name="T4" fmla="*/ 6 w 36"/>
                <a:gd name="T5" fmla="*/ 18 h 30"/>
                <a:gd name="T6" fmla="*/ 0 w 36"/>
                <a:gd name="T7" fmla="*/ 18 h 30"/>
                <a:gd name="T8" fmla="*/ 0 w 36"/>
                <a:gd name="T9" fmla="*/ 12 h 30"/>
                <a:gd name="T10" fmla="*/ 6 w 36"/>
                <a:gd name="T11" fmla="*/ 6 h 30"/>
                <a:gd name="T12" fmla="*/ 12 w 36"/>
                <a:gd name="T13" fmla="*/ 6 h 30"/>
                <a:gd name="T14" fmla="*/ 12 w 36"/>
                <a:gd name="T15" fmla="*/ 0 h 30"/>
                <a:gd name="T16" fmla="*/ 18 w 36"/>
                <a:gd name="T17" fmla="*/ 0 h 30"/>
                <a:gd name="T18" fmla="*/ 24 w 36"/>
                <a:gd name="T19" fmla="*/ 6 h 30"/>
                <a:gd name="T20" fmla="*/ 30 w 36"/>
                <a:gd name="T21" fmla="*/ 6 h 30"/>
                <a:gd name="T22" fmla="*/ 36 w 36"/>
                <a:gd name="T23" fmla="*/ 12 h 30"/>
                <a:gd name="T24" fmla="*/ 30 w 36"/>
                <a:gd name="T25" fmla="*/ 18 h 30"/>
                <a:gd name="T26" fmla="*/ 30 w 36"/>
                <a:gd name="T27" fmla="*/ 24 h 30"/>
                <a:gd name="T28" fmla="*/ 18 w 36"/>
                <a:gd name="T29" fmla="*/ 24 h 30"/>
                <a:gd name="T30" fmla="*/ 6 w 36"/>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30">
                  <a:moveTo>
                    <a:pt x="6" y="30"/>
                  </a:moveTo>
                  <a:lnTo>
                    <a:pt x="6" y="24"/>
                  </a:lnTo>
                  <a:lnTo>
                    <a:pt x="6" y="18"/>
                  </a:lnTo>
                  <a:lnTo>
                    <a:pt x="0" y="18"/>
                  </a:lnTo>
                  <a:lnTo>
                    <a:pt x="0" y="12"/>
                  </a:lnTo>
                  <a:lnTo>
                    <a:pt x="6" y="6"/>
                  </a:lnTo>
                  <a:lnTo>
                    <a:pt x="12" y="6"/>
                  </a:lnTo>
                  <a:lnTo>
                    <a:pt x="12" y="0"/>
                  </a:lnTo>
                  <a:lnTo>
                    <a:pt x="18" y="0"/>
                  </a:lnTo>
                  <a:lnTo>
                    <a:pt x="24" y="6"/>
                  </a:lnTo>
                  <a:lnTo>
                    <a:pt x="30" y="6"/>
                  </a:lnTo>
                  <a:lnTo>
                    <a:pt x="36" y="12"/>
                  </a:lnTo>
                  <a:lnTo>
                    <a:pt x="30" y="18"/>
                  </a:lnTo>
                  <a:lnTo>
                    <a:pt x="30" y="24"/>
                  </a:lnTo>
                  <a:lnTo>
                    <a:pt x="18" y="24"/>
                  </a:lnTo>
                  <a:lnTo>
                    <a:pt x="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33" name="Freeform 1861"/>
            <p:cNvSpPr>
              <a:spLocks/>
            </p:cNvSpPr>
            <p:nvPr/>
          </p:nvSpPr>
          <p:spPr bwMode="auto">
            <a:xfrm>
              <a:off x="4368" y="2064"/>
              <a:ext cx="30" cy="30"/>
            </a:xfrm>
            <a:custGeom>
              <a:avLst/>
              <a:gdLst>
                <a:gd name="T0" fmla="*/ 12 w 30"/>
                <a:gd name="T1" fmla="*/ 30 h 30"/>
                <a:gd name="T2" fmla="*/ 6 w 30"/>
                <a:gd name="T3" fmla="*/ 24 h 30"/>
                <a:gd name="T4" fmla="*/ 0 w 30"/>
                <a:gd name="T5" fmla="*/ 12 h 30"/>
                <a:gd name="T6" fmla="*/ 0 w 30"/>
                <a:gd name="T7" fmla="*/ 0 h 30"/>
                <a:gd name="T8" fmla="*/ 12 w 30"/>
                <a:gd name="T9" fmla="*/ 0 h 30"/>
                <a:gd name="T10" fmla="*/ 18 w 30"/>
                <a:gd name="T11" fmla="*/ 6 h 30"/>
                <a:gd name="T12" fmla="*/ 24 w 30"/>
                <a:gd name="T13" fmla="*/ 12 h 30"/>
                <a:gd name="T14" fmla="*/ 30 w 30"/>
                <a:gd name="T15" fmla="*/ 18 h 30"/>
                <a:gd name="T16" fmla="*/ 12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2" y="30"/>
                  </a:moveTo>
                  <a:lnTo>
                    <a:pt x="6" y="24"/>
                  </a:lnTo>
                  <a:lnTo>
                    <a:pt x="0" y="12"/>
                  </a:lnTo>
                  <a:lnTo>
                    <a:pt x="0" y="0"/>
                  </a:lnTo>
                  <a:lnTo>
                    <a:pt x="12" y="0"/>
                  </a:lnTo>
                  <a:lnTo>
                    <a:pt x="18" y="6"/>
                  </a:lnTo>
                  <a:lnTo>
                    <a:pt x="24" y="12"/>
                  </a:lnTo>
                  <a:lnTo>
                    <a:pt x="30" y="18"/>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34" name="Freeform 1862"/>
            <p:cNvSpPr>
              <a:spLocks/>
            </p:cNvSpPr>
            <p:nvPr/>
          </p:nvSpPr>
          <p:spPr bwMode="auto">
            <a:xfrm>
              <a:off x="3474" y="2190"/>
              <a:ext cx="36" cy="18"/>
            </a:xfrm>
            <a:custGeom>
              <a:avLst/>
              <a:gdLst>
                <a:gd name="T0" fmla="*/ 30 w 36"/>
                <a:gd name="T1" fmla="*/ 18 h 18"/>
                <a:gd name="T2" fmla="*/ 24 w 36"/>
                <a:gd name="T3" fmla="*/ 18 h 18"/>
                <a:gd name="T4" fmla="*/ 18 w 36"/>
                <a:gd name="T5" fmla="*/ 18 h 18"/>
                <a:gd name="T6" fmla="*/ 12 w 36"/>
                <a:gd name="T7" fmla="*/ 18 h 18"/>
                <a:gd name="T8" fmla="*/ 0 w 36"/>
                <a:gd name="T9" fmla="*/ 18 h 18"/>
                <a:gd name="T10" fmla="*/ 0 w 36"/>
                <a:gd name="T11" fmla="*/ 6 h 18"/>
                <a:gd name="T12" fmla="*/ 6 w 36"/>
                <a:gd name="T13" fmla="*/ 6 h 18"/>
                <a:gd name="T14" fmla="*/ 12 w 36"/>
                <a:gd name="T15" fmla="*/ 6 h 18"/>
                <a:gd name="T16" fmla="*/ 18 w 36"/>
                <a:gd name="T17" fmla="*/ 0 h 18"/>
                <a:gd name="T18" fmla="*/ 30 w 36"/>
                <a:gd name="T19" fmla="*/ 0 h 18"/>
                <a:gd name="T20" fmla="*/ 30 w 36"/>
                <a:gd name="T21" fmla="*/ 6 h 18"/>
                <a:gd name="T22" fmla="*/ 36 w 36"/>
                <a:gd name="T23" fmla="*/ 6 h 18"/>
                <a:gd name="T24" fmla="*/ 36 w 36"/>
                <a:gd name="T25" fmla="*/ 18 h 18"/>
                <a:gd name="T26" fmla="*/ 30 w 36"/>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8">
                  <a:moveTo>
                    <a:pt x="30" y="18"/>
                  </a:moveTo>
                  <a:lnTo>
                    <a:pt x="24" y="18"/>
                  </a:lnTo>
                  <a:lnTo>
                    <a:pt x="18" y="18"/>
                  </a:lnTo>
                  <a:lnTo>
                    <a:pt x="12" y="18"/>
                  </a:lnTo>
                  <a:lnTo>
                    <a:pt x="0" y="18"/>
                  </a:lnTo>
                  <a:lnTo>
                    <a:pt x="0" y="6"/>
                  </a:lnTo>
                  <a:lnTo>
                    <a:pt x="6" y="6"/>
                  </a:lnTo>
                  <a:lnTo>
                    <a:pt x="12" y="6"/>
                  </a:lnTo>
                  <a:lnTo>
                    <a:pt x="18" y="0"/>
                  </a:lnTo>
                  <a:lnTo>
                    <a:pt x="30" y="0"/>
                  </a:lnTo>
                  <a:lnTo>
                    <a:pt x="30" y="6"/>
                  </a:lnTo>
                  <a:lnTo>
                    <a:pt x="36" y="6"/>
                  </a:lnTo>
                  <a:lnTo>
                    <a:pt x="36" y="18"/>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35" name="Freeform 1863"/>
            <p:cNvSpPr>
              <a:spLocks/>
            </p:cNvSpPr>
            <p:nvPr/>
          </p:nvSpPr>
          <p:spPr bwMode="auto">
            <a:xfrm>
              <a:off x="3720" y="2166"/>
              <a:ext cx="42" cy="48"/>
            </a:xfrm>
            <a:custGeom>
              <a:avLst/>
              <a:gdLst>
                <a:gd name="T0" fmla="*/ 18 w 42"/>
                <a:gd name="T1" fmla="*/ 48 h 48"/>
                <a:gd name="T2" fmla="*/ 18 w 42"/>
                <a:gd name="T3" fmla="*/ 42 h 48"/>
                <a:gd name="T4" fmla="*/ 6 w 42"/>
                <a:gd name="T5" fmla="*/ 36 h 48"/>
                <a:gd name="T6" fmla="*/ 6 w 42"/>
                <a:gd name="T7" fmla="*/ 30 h 48"/>
                <a:gd name="T8" fmla="*/ 0 w 42"/>
                <a:gd name="T9" fmla="*/ 30 h 48"/>
                <a:gd name="T10" fmla="*/ 0 w 42"/>
                <a:gd name="T11" fmla="*/ 24 h 48"/>
                <a:gd name="T12" fmla="*/ 0 w 42"/>
                <a:gd name="T13" fmla="*/ 18 h 48"/>
                <a:gd name="T14" fmla="*/ 0 w 42"/>
                <a:gd name="T15" fmla="*/ 12 h 48"/>
                <a:gd name="T16" fmla="*/ 6 w 42"/>
                <a:gd name="T17" fmla="*/ 12 h 48"/>
                <a:gd name="T18" fmla="*/ 6 w 42"/>
                <a:gd name="T19" fmla="*/ 6 h 48"/>
                <a:gd name="T20" fmla="*/ 12 w 42"/>
                <a:gd name="T21" fmla="*/ 0 h 48"/>
                <a:gd name="T22" fmla="*/ 18 w 42"/>
                <a:gd name="T23" fmla="*/ 12 h 48"/>
                <a:gd name="T24" fmla="*/ 24 w 42"/>
                <a:gd name="T25" fmla="*/ 12 h 48"/>
                <a:gd name="T26" fmla="*/ 30 w 42"/>
                <a:gd name="T27" fmla="*/ 18 h 48"/>
                <a:gd name="T28" fmla="*/ 36 w 42"/>
                <a:gd name="T29" fmla="*/ 18 h 48"/>
                <a:gd name="T30" fmla="*/ 36 w 42"/>
                <a:gd name="T31" fmla="*/ 24 h 48"/>
                <a:gd name="T32" fmla="*/ 42 w 42"/>
                <a:gd name="T33" fmla="*/ 24 h 48"/>
                <a:gd name="T34" fmla="*/ 42 w 42"/>
                <a:gd name="T35" fmla="*/ 30 h 48"/>
                <a:gd name="T36" fmla="*/ 36 w 42"/>
                <a:gd name="T37" fmla="*/ 36 h 48"/>
                <a:gd name="T38" fmla="*/ 30 w 42"/>
                <a:gd name="T39" fmla="*/ 42 h 48"/>
                <a:gd name="T40" fmla="*/ 24 w 42"/>
                <a:gd name="T41" fmla="*/ 42 h 48"/>
                <a:gd name="T42" fmla="*/ 18 w 42"/>
                <a:gd name="T4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8">
                  <a:moveTo>
                    <a:pt x="18" y="48"/>
                  </a:moveTo>
                  <a:lnTo>
                    <a:pt x="18" y="42"/>
                  </a:lnTo>
                  <a:lnTo>
                    <a:pt x="6" y="36"/>
                  </a:lnTo>
                  <a:lnTo>
                    <a:pt x="6" y="30"/>
                  </a:lnTo>
                  <a:lnTo>
                    <a:pt x="0" y="30"/>
                  </a:lnTo>
                  <a:lnTo>
                    <a:pt x="0" y="24"/>
                  </a:lnTo>
                  <a:lnTo>
                    <a:pt x="0" y="18"/>
                  </a:lnTo>
                  <a:lnTo>
                    <a:pt x="0" y="12"/>
                  </a:lnTo>
                  <a:lnTo>
                    <a:pt x="6" y="12"/>
                  </a:lnTo>
                  <a:lnTo>
                    <a:pt x="6" y="6"/>
                  </a:lnTo>
                  <a:lnTo>
                    <a:pt x="12" y="0"/>
                  </a:lnTo>
                  <a:lnTo>
                    <a:pt x="18" y="12"/>
                  </a:lnTo>
                  <a:lnTo>
                    <a:pt x="24" y="12"/>
                  </a:lnTo>
                  <a:lnTo>
                    <a:pt x="30" y="18"/>
                  </a:lnTo>
                  <a:lnTo>
                    <a:pt x="36" y="18"/>
                  </a:lnTo>
                  <a:lnTo>
                    <a:pt x="36" y="24"/>
                  </a:lnTo>
                  <a:lnTo>
                    <a:pt x="42" y="24"/>
                  </a:lnTo>
                  <a:lnTo>
                    <a:pt x="42" y="30"/>
                  </a:lnTo>
                  <a:lnTo>
                    <a:pt x="36" y="36"/>
                  </a:lnTo>
                  <a:lnTo>
                    <a:pt x="30" y="42"/>
                  </a:lnTo>
                  <a:lnTo>
                    <a:pt x="24" y="42"/>
                  </a:lnTo>
                  <a:lnTo>
                    <a:pt x="18"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36" name="Freeform 1864"/>
            <p:cNvSpPr>
              <a:spLocks/>
            </p:cNvSpPr>
            <p:nvPr/>
          </p:nvSpPr>
          <p:spPr bwMode="auto">
            <a:xfrm>
              <a:off x="3456" y="2196"/>
              <a:ext cx="24" cy="54"/>
            </a:xfrm>
            <a:custGeom>
              <a:avLst/>
              <a:gdLst>
                <a:gd name="T0" fmla="*/ 24 w 24"/>
                <a:gd name="T1" fmla="*/ 48 h 54"/>
                <a:gd name="T2" fmla="*/ 24 w 24"/>
                <a:gd name="T3" fmla="*/ 54 h 54"/>
                <a:gd name="T4" fmla="*/ 18 w 24"/>
                <a:gd name="T5" fmla="*/ 54 h 54"/>
                <a:gd name="T6" fmla="*/ 18 w 24"/>
                <a:gd name="T7" fmla="*/ 48 h 54"/>
                <a:gd name="T8" fmla="*/ 6 w 24"/>
                <a:gd name="T9" fmla="*/ 54 h 54"/>
                <a:gd name="T10" fmla="*/ 0 w 24"/>
                <a:gd name="T11" fmla="*/ 54 h 54"/>
                <a:gd name="T12" fmla="*/ 0 w 24"/>
                <a:gd name="T13" fmla="*/ 24 h 54"/>
                <a:gd name="T14" fmla="*/ 6 w 24"/>
                <a:gd name="T15" fmla="*/ 24 h 54"/>
                <a:gd name="T16" fmla="*/ 0 w 24"/>
                <a:gd name="T17" fmla="*/ 18 h 54"/>
                <a:gd name="T18" fmla="*/ 6 w 24"/>
                <a:gd name="T19" fmla="*/ 18 h 54"/>
                <a:gd name="T20" fmla="*/ 6 w 24"/>
                <a:gd name="T21" fmla="*/ 12 h 54"/>
                <a:gd name="T22" fmla="*/ 6 w 24"/>
                <a:gd name="T23" fmla="*/ 6 h 54"/>
                <a:gd name="T24" fmla="*/ 6 w 24"/>
                <a:gd name="T25" fmla="*/ 0 h 54"/>
                <a:gd name="T26" fmla="*/ 12 w 24"/>
                <a:gd name="T27" fmla="*/ 0 h 54"/>
                <a:gd name="T28" fmla="*/ 18 w 24"/>
                <a:gd name="T29" fmla="*/ 0 h 54"/>
                <a:gd name="T30" fmla="*/ 18 w 24"/>
                <a:gd name="T31" fmla="*/ 12 h 54"/>
                <a:gd name="T32" fmla="*/ 24 w 24"/>
                <a:gd name="T33" fmla="*/ 18 h 54"/>
                <a:gd name="T34" fmla="*/ 18 w 24"/>
                <a:gd name="T35" fmla="*/ 24 h 54"/>
                <a:gd name="T36" fmla="*/ 18 w 24"/>
                <a:gd name="T37" fmla="*/ 30 h 54"/>
                <a:gd name="T38" fmla="*/ 18 w 24"/>
                <a:gd name="T39" fmla="*/ 36 h 54"/>
                <a:gd name="T40" fmla="*/ 18 w 24"/>
                <a:gd name="T41" fmla="*/ 42 h 54"/>
                <a:gd name="T42" fmla="*/ 24 w 24"/>
                <a:gd name="T43" fmla="*/ 42 h 54"/>
                <a:gd name="T44" fmla="*/ 24 w 24"/>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54">
                  <a:moveTo>
                    <a:pt x="24" y="48"/>
                  </a:moveTo>
                  <a:lnTo>
                    <a:pt x="24" y="54"/>
                  </a:lnTo>
                  <a:lnTo>
                    <a:pt x="18" y="54"/>
                  </a:lnTo>
                  <a:lnTo>
                    <a:pt x="18" y="48"/>
                  </a:lnTo>
                  <a:lnTo>
                    <a:pt x="6" y="54"/>
                  </a:lnTo>
                  <a:lnTo>
                    <a:pt x="0" y="54"/>
                  </a:lnTo>
                  <a:lnTo>
                    <a:pt x="0" y="24"/>
                  </a:lnTo>
                  <a:lnTo>
                    <a:pt x="6" y="24"/>
                  </a:lnTo>
                  <a:lnTo>
                    <a:pt x="0" y="18"/>
                  </a:lnTo>
                  <a:lnTo>
                    <a:pt x="6" y="18"/>
                  </a:lnTo>
                  <a:lnTo>
                    <a:pt x="6" y="12"/>
                  </a:lnTo>
                  <a:lnTo>
                    <a:pt x="6" y="6"/>
                  </a:lnTo>
                  <a:lnTo>
                    <a:pt x="6" y="0"/>
                  </a:lnTo>
                  <a:lnTo>
                    <a:pt x="12" y="0"/>
                  </a:lnTo>
                  <a:lnTo>
                    <a:pt x="18" y="0"/>
                  </a:lnTo>
                  <a:lnTo>
                    <a:pt x="18" y="12"/>
                  </a:lnTo>
                  <a:lnTo>
                    <a:pt x="24" y="18"/>
                  </a:lnTo>
                  <a:lnTo>
                    <a:pt x="18" y="24"/>
                  </a:lnTo>
                  <a:lnTo>
                    <a:pt x="18" y="30"/>
                  </a:lnTo>
                  <a:lnTo>
                    <a:pt x="18" y="36"/>
                  </a:lnTo>
                  <a:lnTo>
                    <a:pt x="18" y="42"/>
                  </a:lnTo>
                  <a:lnTo>
                    <a:pt x="24" y="42"/>
                  </a:lnTo>
                  <a:lnTo>
                    <a:pt x="24"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37" name="Freeform 1865"/>
            <p:cNvSpPr>
              <a:spLocks/>
            </p:cNvSpPr>
            <p:nvPr/>
          </p:nvSpPr>
          <p:spPr bwMode="auto">
            <a:xfrm>
              <a:off x="3582" y="2184"/>
              <a:ext cx="48" cy="36"/>
            </a:xfrm>
            <a:custGeom>
              <a:avLst/>
              <a:gdLst>
                <a:gd name="T0" fmla="*/ 48 w 48"/>
                <a:gd name="T1" fmla="*/ 36 h 36"/>
                <a:gd name="T2" fmla="*/ 42 w 48"/>
                <a:gd name="T3" fmla="*/ 36 h 36"/>
                <a:gd name="T4" fmla="*/ 36 w 48"/>
                <a:gd name="T5" fmla="*/ 36 h 36"/>
                <a:gd name="T6" fmla="*/ 30 w 48"/>
                <a:gd name="T7" fmla="*/ 36 h 36"/>
                <a:gd name="T8" fmla="*/ 24 w 48"/>
                <a:gd name="T9" fmla="*/ 36 h 36"/>
                <a:gd name="T10" fmla="*/ 18 w 48"/>
                <a:gd name="T11" fmla="*/ 36 h 36"/>
                <a:gd name="T12" fmla="*/ 18 w 48"/>
                <a:gd name="T13" fmla="*/ 30 h 36"/>
                <a:gd name="T14" fmla="*/ 12 w 48"/>
                <a:gd name="T15" fmla="*/ 24 h 36"/>
                <a:gd name="T16" fmla="*/ 6 w 48"/>
                <a:gd name="T17" fmla="*/ 24 h 36"/>
                <a:gd name="T18" fmla="*/ 0 w 48"/>
                <a:gd name="T19" fmla="*/ 12 h 36"/>
                <a:gd name="T20" fmla="*/ 6 w 48"/>
                <a:gd name="T21" fmla="*/ 6 h 36"/>
                <a:gd name="T22" fmla="*/ 6 w 48"/>
                <a:gd name="T23" fmla="*/ 12 h 36"/>
                <a:gd name="T24" fmla="*/ 6 w 48"/>
                <a:gd name="T25" fmla="*/ 6 h 36"/>
                <a:gd name="T26" fmla="*/ 12 w 48"/>
                <a:gd name="T27" fmla="*/ 6 h 36"/>
                <a:gd name="T28" fmla="*/ 18 w 48"/>
                <a:gd name="T29" fmla="*/ 6 h 36"/>
                <a:gd name="T30" fmla="*/ 18 w 48"/>
                <a:gd name="T31" fmla="*/ 0 h 36"/>
                <a:gd name="T32" fmla="*/ 18 w 48"/>
                <a:gd name="T33" fmla="*/ 6 h 36"/>
                <a:gd name="T34" fmla="*/ 24 w 48"/>
                <a:gd name="T35" fmla="*/ 6 h 36"/>
                <a:gd name="T36" fmla="*/ 24 w 48"/>
                <a:gd name="T37" fmla="*/ 0 h 36"/>
                <a:gd name="T38" fmla="*/ 24 w 48"/>
                <a:gd name="T39" fmla="*/ 6 h 36"/>
                <a:gd name="T40" fmla="*/ 30 w 48"/>
                <a:gd name="T41" fmla="*/ 6 h 36"/>
                <a:gd name="T42" fmla="*/ 30 w 48"/>
                <a:gd name="T43" fmla="*/ 0 h 36"/>
                <a:gd name="T44" fmla="*/ 36 w 48"/>
                <a:gd name="T45" fmla="*/ 0 h 36"/>
                <a:gd name="T46" fmla="*/ 36 w 48"/>
                <a:gd name="T47" fmla="*/ 6 h 36"/>
                <a:gd name="T48" fmla="*/ 42 w 48"/>
                <a:gd name="T49" fmla="*/ 18 h 36"/>
                <a:gd name="T50" fmla="*/ 42 w 48"/>
                <a:gd name="T51" fmla="*/ 24 h 36"/>
                <a:gd name="T52" fmla="*/ 48 w 48"/>
                <a:gd name="T53" fmla="*/ 30 h 36"/>
                <a:gd name="T54" fmla="*/ 48 w 48"/>
                <a:gd name="T5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36">
                  <a:moveTo>
                    <a:pt x="48" y="36"/>
                  </a:moveTo>
                  <a:lnTo>
                    <a:pt x="42" y="36"/>
                  </a:lnTo>
                  <a:lnTo>
                    <a:pt x="36" y="36"/>
                  </a:lnTo>
                  <a:lnTo>
                    <a:pt x="30" y="36"/>
                  </a:lnTo>
                  <a:lnTo>
                    <a:pt x="24" y="36"/>
                  </a:lnTo>
                  <a:lnTo>
                    <a:pt x="18" y="36"/>
                  </a:lnTo>
                  <a:lnTo>
                    <a:pt x="18" y="30"/>
                  </a:lnTo>
                  <a:lnTo>
                    <a:pt x="12" y="24"/>
                  </a:lnTo>
                  <a:lnTo>
                    <a:pt x="6" y="24"/>
                  </a:lnTo>
                  <a:lnTo>
                    <a:pt x="0" y="12"/>
                  </a:lnTo>
                  <a:lnTo>
                    <a:pt x="6" y="6"/>
                  </a:lnTo>
                  <a:lnTo>
                    <a:pt x="6" y="12"/>
                  </a:lnTo>
                  <a:lnTo>
                    <a:pt x="6" y="6"/>
                  </a:lnTo>
                  <a:lnTo>
                    <a:pt x="12" y="6"/>
                  </a:lnTo>
                  <a:lnTo>
                    <a:pt x="18" y="6"/>
                  </a:lnTo>
                  <a:lnTo>
                    <a:pt x="18" y="0"/>
                  </a:lnTo>
                  <a:lnTo>
                    <a:pt x="18" y="6"/>
                  </a:lnTo>
                  <a:lnTo>
                    <a:pt x="24" y="6"/>
                  </a:lnTo>
                  <a:lnTo>
                    <a:pt x="24" y="0"/>
                  </a:lnTo>
                  <a:lnTo>
                    <a:pt x="24" y="6"/>
                  </a:lnTo>
                  <a:lnTo>
                    <a:pt x="30" y="6"/>
                  </a:lnTo>
                  <a:lnTo>
                    <a:pt x="30" y="0"/>
                  </a:lnTo>
                  <a:lnTo>
                    <a:pt x="36" y="0"/>
                  </a:lnTo>
                  <a:lnTo>
                    <a:pt x="36" y="6"/>
                  </a:lnTo>
                  <a:lnTo>
                    <a:pt x="42" y="18"/>
                  </a:lnTo>
                  <a:lnTo>
                    <a:pt x="42" y="24"/>
                  </a:lnTo>
                  <a:lnTo>
                    <a:pt x="48" y="30"/>
                  </a:lnTo>
                  <a:lnTo>
                    <a:pt x="48"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38" name="Freeform 1866"/>
            <p:cNvSpPr>
              <a:spLocks/>
            </p:cNvSpPr>
            <p:nvPr/>
          </p:nvSpPr>
          <p:spPr bwMode="auto">
            <a:xfrm>
              <a:off x="3828" y="2154"/>
              <a:ext cx="30" cy="24"/>
            </a:xfrm>
            <a:custGeom>
              <a:avLst/>
              <a:gdLst>
                <a:gd name="T0" fmla="*/ 24 w 30"/>
                <a:gd name="T1" fmla="*/ 18 h 24"/>
                <a:gd name="T2" fmla="*/ 24 w 30"/>
                <a:gd name="T3" fmla="*/ 24 h 24"/>
                <a:gd name="T4" fmla="*/ 24 w 30"/>
                <a:gd name="T5" fmla="*/ 18 h 24"/>
                <a:gd name="T6" fmla="*/ 24 w 30"/>
                <a:gd name="T7" fmla="*/ 24 h 24"/>
                <a:gd name="T8" fmla="*/ 18 w 30"/>
                <a:gd name="T9" fmla="*/ 24 h 24"/>
                <a:gd name="T10" fmla="*/ 12 w 30"/>
                <a:gd name="T11" fmla="*/ 24 h 24"/>
                <a:gd name="T12" fmla="*/ 6 w 30"/>
                <a:gd name="T13" fmla="*/ 24 h 24"/>
                <a:gd name="T14" fmla="*/ 0 w 30"/>
                <a:gd name="T15" fmla="*/ 24 h 24"/>
                <a:gd name="T16" fmla="*/ 0 w 30"/>
                <a:gd name="T17" fmla="*/ 18 h 24"/>
                <a:gd name="T18" fmla="*/ 6 w 30"/>
                <a:gd name="T19" fmla="*/ 18 h 24"/>
                <a:gd name="T20" fmla="*/ 6 w 30"/>
                <a:gd name="T21" fmla="*/ 12 h 24"/>
                <a:gd name="T22" fmla="*/ 12 w 30"/>
                <a:gd name="T23" fmla="*/ 6 h 24"/>
                <a:gd name="T24" fmla="*/ 18 w 30"/>
                <a:gd name="T25" fmla="*/ 12 h 24"/>
                <a:gd name="T26" fmla="*/ 18 w 30"/>
                <a:gd name="T27" fmla="*/ 6 h 24"/>
                <a:gd name="T28" fmla="*/ 24 w 30"/>
                <a:gd name="T29" fmla="*/ 6 h 24"/>
                <a:gd name="T30" fmla="*/ 24 w 30"/>
                <a:gd name="T31" fmla="*/ 0 h 24"/>
                <a:gd name="T32" fmla="*/ 24 w 30"/>
                <a:gd name="T33" fmla="*/ 6 h 24"/>
                <a:gd name="T34" fmla="*/ 30 w 30"/>
                <a:gd name="T35" fmla="*/ 6 h 24"/>
                <a:gd name="T36" fmla="*/ 30 w 30"/>
                <a:gd name="T37" fmla="*/ 12 h 24"/>
                <a:gd name="T38" fmla="*/ 30 w 30"/>
                <a:gd name="T39" fmla="*/ 18 h 24"/>
                <a:gd name="T40" fmla="*/ 24 w 30"/>
                <a:gd name="T4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4">
                  <a:moveTo>
                    <a:pt x="24" y="18"/>
                  </a:moveTo>
                  <a:lnTo>
                    <a:pt x="24" y="24"/>
                  </a:lnTo>
                  <a:lnTo>
                    <a:pt x="24" y="18"/>
                  </a:lnTo>
                  <a:lnTo>
                    <a:pt x="24" y="24"/>
                  </a:lnTo>
                  <a:lnTo>
                    <a:pt x="18" y="24"/>
                  </a:lnTo>
                  <a:lnTo>
                    <a:pt x="12" y="24"/>
                  </a:lnTo>
                  <a:lnTo>
                    <a:pt x="6" y="24"/>
                  </a:lnTo>
                  <a:lnTo>
                    <a:pt x="0" y="24"/>
                  </a:lnTo>
                  <a:lnTo>
                    <a:pt x="0" y="18"/>
                  </a:lnTo>
                  <a:lnTo>
                    <a:pt x="6" y="18"/>
                  </a:lnTo>
                  <a:lnTo>
                    <a:pt x="6" y="12"/>
                  </a:lnTo>
                  <a:lnTo>
                    <a:pt x="12" y="6"/>
                  </a:lnTo>
                  <a:lnTo>
                    <a:pt x="18" y="12"/>
                  </a:lnTo>
                  <a:lnTo>
                    <a:pt x="18" y="6"/>
                  </a:lnTo>
                  <a:lnTo>
                    <a:pt x="24" y="6"/>
                  </a:lnTo>
                  <a:lnTo>
                    <a:pt x="24" y="0"/>
                  </a:lnTo>
                  <a:lnTo>
                    <a:pt x="24" y="6"/>
                  </a:lnTo>
                  <a:lnTo>
                    <a:pt x="30" y="6"/>
                  </a:lnTo>
                  <a:lnTo>
                    <a:pt x="30" y="12"/>
                  </a:lnTo>
                  <a:lnTo>
                    <a:pt x="30" y="18"/>
                  </a:lnTo>
                  <a:lnTo>
                    <a:pt x="24"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39" name="Freeform 1867"/>
            <p:cNvSpPr>
              <a:spLocks/>
            </p:cNvSpPr>
            <p:nvPr/>
          </p:nvSpPr>
          <p:spPr bwMode="auto">
            <a:xfrm>
              <a:off x="4362" y="2064"/>
              <a:ext cx="24" cy="36"/>
            </a:xfrm>
            <a:custGeom>
              <a:avLst/>
              <a:gdLst>
                <a:gd name="T0" fmla="*/ 0 w 24"/>
                <a:gd name="T1" fmla="*/ 12 h 36"/>
                <a:gd name="T2" fmla="*/ 0 w 24"/>
                <a:gd name="T3" fmla="*/ 6 h 36"/>
                <a:gd name="T4" fmla="*/ 6 w 24"/>
                <a:gd name="T5" fmla="*/ 6 h 36"/>
                <a:gd name="T6" fmla="*/ 6 w 24"/>
                <a:gd name="T7" fmla="*/ 0 h 36"/>
                <a:gd name="T8" fmla="*/ 6 w 24"/>
                <a:gd name="T9" fmla="*/ 12 h 36"/>
                <a:gd name="T10" fmla="*/ 12 w 24"/>
                <a:gd name="T11" fmla="*/ 24 h 36"/>
                <a:gd name="T12" fmla="*/ 18 w 24"/>
                <a:gd name="T13" fmla="*/ 30 h 36"/>
                <a:gd name="T14" fmla="*/ 24 w 24"/>
                <a:gd name="T15" fmla="*/ 30 h 36"/>
                <a:gd name="T16" fmla="*/ 18 w 24"/>
                <a:gd name="T17" fmla="*/ 36 h 36"/>
                <a:gd name="T18" fmla="*/ 12 w 24"/>
                <a:gd name="T19" fmla="*/ 36 h 36"/>
                <a:gd name="T20" fmla="*/ 6 w 24"/>
                <a:gd name="T21" fmla="*/ 30 h 36"/>
                <a:gd name="T22" fmla="*/ 6 w 24"/>
                <a:gd name="T23" fmla="*/ 36 h 36"/>
                <a:gd name="T24" fmla="*/ 0 w 24"/>
                <a:gd name="T25" fmla="*/ 24 h 36"/>
                <a:gd name="T26" fmla="*/ 0 w 24"/>
                <a:gd name="T27"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6">
                  <a:moveTo>
                    <a:pt x="0" y="12"/>
                  </a:moveTo>
                  <a:lnTo>
                    <a:pt x="0" y="6"/>
                  </a:lnTo>
                  <a:lnTo>
                    <a:pt x="6" y="6"/>
                  </a:lnTo>
                  <a:lnTo>
                    <a:pt x="6" y="0"/>
                  </a:lnTo>
                  <a:lnTo>
                    <a:pt x="6" y="12"/>
                  </a:lnTo>
                  <a:lnTo>
                    <a:pt x="12" y="24"/>
                  </a:lnTo>
                  <a:lnTo>
                    <a:pt x="18" y="30"/>
                  </a:lnTo>
                  <a:lnTo>
                    <a:pt x="24" y="30"/>
                  </a:lnTo>
                  <a:lnTo>
                    <a:pt x="18" y="36"/>
                  </a:lnTo>
                  <a:lnTo>
                    <a:pt x="12" y="36"/>
                  </a:lnTo>
                  <a:lnTo>
                    <a:pt x="6" y="30"/>
                  </a:lnTo>
                  <a:lnTo>
                    <a:pt x="6" y="36"/>
                  </a:lnTo>
                  <a:lnTo>
                    <a:pt x="0" y="24"/>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40" name="Freeform 1868"/>
            <p:cNvSpPr>
              <a:spLocks/>
            </p:cNvSpPr>
            <p:nvPr/>
          </p:nvSpPr>
          <p:spPr bwMode="auto">
            <a:xfrm>
              <a:off x="3504" y="2196"/>
              <a:ext cx="36" cy="36"/>
            </a:xfrm>
            <a:custGeom>
              <a:avLst/>
              <a:gdLst>
                <a:gd name="T0" fmla="*/ 0 w 36"/>
                <a:gd name="T1" fmla="*/ 12 h 36"/>
                <a:gd name="T2" fmla="*/ 6 w 36"/>
                <a:gd name="T3" fmla="*/ 12 h 36"/>
                <a:gd name="T4" fmla="*/ 6 w 36"/>
                <a:gd name="T5" fmla="*/ 0 h 36"/>
                <a:gd name="T6" fmla="*/ 18 w 36"/>
                <a:gd name="T7" fmla="*/ 0 h 36"/>
                <a:gd name="T8" fmla="*/ 24 w 36"/>
                <a:gd name="T9" fmla="*/ 0 h 36"/>
                <a:gd name="T10" fmla="*/ 30 w 36"/>
                <a:gd name="T11" fmla="*/ 0 h 36"/>
                <a:gd name="T12" fmla="*/ 36 w 36"/>
                <a:gd name="T13" fmla="*/ 0 h 36"/>
                <a:gd name="T14" fmla="*/ 30 w 36"/>
                <a:gd name="T15" fmla="*/ 6 h 36"/>
                <a:gd name="T16" fmla="*/ 36 w 36"/>
                <a:gd name="T17" fmla="*/ 6 h 36"/>
                <a:gd name="T18" fmla="*/ 30 w 36"/>
                <a:gd name="T19" fmla="*/ 6 h 36"/>
                <a:gd name="T20" fmla="*/ 36 w 36"/>
                <a:gd name="T21" fmla="*/ 12 h 36"/>
                <a:gd name="T22" fmla="*/ 36 w 36"/>
                <a:gd name="T23" fmla="*/ 24 h 36"/>
                <a:gd name="T24" fmla="*/ 36 w 36"/>
                <a:gd name="T25" fmla="*/ 30 h 36"/>
                <a:gd name="T26" fmla="*/ 30 w 36"/>
                <a:gd name="T27" fmla="*/ 30 h 36"/>
                <a:gd name="T28" fmla="*/ 30 w 36"/>
                <a:gd name="T29" fmla="*/ 36 h 36"/>
                <a:gd name="T30" fmla="*/ 24 w 36"/>
                <a:gd name="T31" fmla="*/ 36 h 36"/>
                <a:gd name="T32" fmla="*/ 6 w 36"/>
                <a:gd name="T33" fmla="*/ 30 h 36"/>
                <a:gd name="T34" fmla="*/ 6 w 36"/>
                <a:gd name="T35" fmla="*/ 24 h 36"/>
                <a:gd name="T36" fmla="*/ 0 w 36"/>
                <a:gd name="T37"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6">
                  <a:moveTo>
                    <a:pt x="0" y="12"/>
                  </a:moveTo>
                  <a:lnTo>
                    <a:pt x="6" y="12"/>
                  </a:lnTo>
                  <a:lnTo>
                    <a:pt x="6" y="0"/>
                  </a:lnTo>
                  <a:lnTo>
                    <a:pt x="18" y="0"/>
                  </a:lnTo>
                  <a:lnTo>
                    <a:pt x="24" y="0"/>
                  </a:lnTo>
                  <a:lnTo>
                    <a:pt x="30" y="0"/>
                  </a:lnTo>
                  <a:lnTo>
                    <a:pt x="36" y="0"/>
                  </a:lnTo>
                  <a:lnTo>
                    <a:pt x="30" y="6"/>
                  </a:lnTo>
                  <a:lnTo>
                    <a:pt x="36" y="6"/>
                  </a:lnTo>
                  <a:lnTo>
                    <a:pt x="30" y="6"/>
                  </a:lnTo>
                  <a:lnTo>
                    <a:pt x="36" y="12"/>
                  </a:lnTo>
                  <a:lnTo>
                    <a:pt x="36" y="24"/>
                  </a:lnTo>
                  <a:lnTo>
                    <a:pt x="36" y="30"/>
                  </a:lnTo>
                  <a:lnTo>
                    <a:pt x="30" y="30"/>
                  </a:lnTo>
                  <a:lnTo>
                    <a:pt x="30" y="36"/>
                  </a:lnTo>
                  <a:lnTo>
                    <a:pt x="24" y="36"/>
                  </a:lnTo>
                  <a:lnTo>
                    <a:pt x="6" y="30"/>
                  </a:lnTo>
                  <a:lnTo>
                    <a:pt x="6" y="24"/>
                  </a:lnTo>
                  <a:lnTo>
                    <a:pt x="0" y="1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41" name="Freeform 1869"/>
            <p:cNvSpPr>
              <a:spLocks/>
            </p:cNvSpPr>
            <p:nvPr/>
          </p:nvSpPr>
          <p:spPr bwMode="auto">
            <a:xfrm>
              <a:off x="3648" y="2184"/>
              <a:ext cx="54" cy="30"/>
            </a:xfrm>
            <a:custGeom>
              <a:avLst/>
              <a:gdLst>
                <a:gd name="T0" fmla="*/ 0 w 54"/>
                <a:gd name="T1" fmla="*/ 18 h 30"/>
                <a:gd name="T2" fmla="*/ 0 w 54"/>
                <a:gd name="T3" fmla="*/ 12 h 30"/>
                <a:gd name="T4" fmla="*/ 0 w 54"/>
                <a:gd name="T5" fmla="*/ 6 h 30"/>
                <a:gd name="T6" fmla="*/ 12 w 54"/>
                <a:gd name="T7" fmla="*/ 6 h 30"/>
                <a:gd name="T8" fmla="*/ 18 w 54"/>
                <a:gd name="T9" fmla="*/ 6 h 30"/>
                <a:gd name="T10" fmla="*/ 18 w 54"/>
                <a:gd name="T11" fmla="*/ 0 h 30"/>
                <a:gd name="T12" fmla="*/ 24 w 54"/>
                <a:gd name="T13" fmla="*/ 0 h 30"/>
                <a:gd name="T14" fmla="*/ 18 w 54"/>
                <a:gd name="T15" fmla="*/ 0 h 30"/>
                <a:gd name="T16" fmla="*/ 24 w 54"/>
                <a:gd name="T17" fmla="*/ 0 h 30"/>
                <a:gd name="T18" fmla="*/ 30 w 54"/>
                <a:gd name="T19" fmla="*/ 6 h 30"/>
                <a:gd name="T20" fmla="*/ 36 w 54"/>
                <a:gd name="T21" fmla="*/ 6 h 30"/>
                <a:gd name="T22" fmla="*/ 48 w 54"/>
                <a:gd name="T23" fmla="*/ 12 h 30"/>
                <a:gd name="T24" fmla="*/ 54 w 54"/>
                <a:gd name="T25" fmla="*/ 12 h 30"/>
                <a:gd name="T26" fmla="*/ 48 w 54"/>
                <a:gd name="T27" fmla="*/ 12 h 30"/>
                <a:gd name="T28" fmla="*/ 42 w 54"/>
                <a:gd name="T29" fmla="*/ 12 h 30"/>
                <a:gd name="T30" fmla="*/ 42 w 54"/>
                <a:gd name="T31" fmla="*/ 24 h 30"/>
                <a:gd name="T32" fmla="*/ 42 w 54"/>
                <a:gd name="T33" fmla="*/ 30 h 30"/>
                <a:gd name="T34" fmla="*/ 42 w 54"/>
                <a:gd name="T35" fmla="*/ 24 h 30"/>
                <a:gd name="T36" fmla="*/ 36 w 54"/>
                <a:gd name="T37" fmla="*/ 24 h 30"/>
                <a:gd name="T38" fmla="*/ 24 w 54"/>
                <a:gd name="T39" fmla="*/ 18 h 30"/>
                <a:gd name="T40" fmla="*/ 18 w 54"/>
                <a:gd name="T41" fmla="*/ 18 h 30"/>
                <a:gd name="T42" fmla="*/ 18 w 54"/>
                <a:gd name="T43" fmla="*/ 24 h 30"/>
                <a:gd name="T44" fmla="*/ 18 w 54"/>
                <a:gd name="T45" fmla="*/ 30 h 30"/>
                <a:gd name="T46" fmla="*/ 12 w 54"/>
                <a:gd name="T47" fmla="*/ 30 h 30"/>
                <a:gd name="T48" fmla="*/ 12 w 54"/>
                <a:gd name="T49" fmla="*/ 24 h 30"/>
                <a:gd name="T50" fmla="*/ 6 w 54"/>
                <a:gd name="T51" fmla="*/ 24 h 30"/>
                <a:gd name="T52" fmla="*/ 0 w 54"/>
                <a:gd name="T53" fmla="*/ 24 h 30"/>
                <a:gd name="T54" fmla="*/ 0 w 54"/>
                <a:gd name="T55"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0">
                  <a:moveTo>
                    <a:pt x="0" y="18"/>
                  </a:moveTo>
                  <a:lnTo>
                    <a:pt x="0" y="12"/>
                  </a:lnTo>
                  <a:lnTo>
                    <a:pt x="0" y="6"/>
                  </a:lnTo>
                  <a:lnTo>
                    <a:pt x="12" y="6"/>
                  </a:lnTo>
                  <a:lnTo>
                    <a:pt x="18" y="6"/>
                  </a:lnTo>
                  <a:lnTo>
                    <a:pt x="18" y="0"/>
                  </a:lnTo>
                  <a:lnTo>
                    <a:pt x="24" y="0"/>
                  </a:lnTo>
                  <a:lnTo>
                    <a:pt x="18" y="0"/>
                  </a:lnTo>
                  <a:lnTo>
                    <a:pt x="24" y="0"/>
                  </a:lnTo>
                  <a:lnTo>
                    <a:pt x="30" y="6"/>
                  </a:lnTo>
                  <a:lnTo>
                    <a:pt x="36" y="6"/>
                  </a:lnTo>
                  <a:lnTo>
                    <a:pt x="48" y="12"/>
                  </a:lnTo>
                  <a:lnTo>
                    <a:pt x="54" y="12"/>
                  </a:lnTo>
                  <a:lnTo>
                    <a:pt x="48" y="12"/>
                  </a:lnTo>
                  <a:lnTo>
                    <a:pt x="42" y="12"/>
                  </a:lnTo>
                  <a:lnTo>
                    <a:pt x="42" y="24"/>
                  </a:lnTo>
                  <a:lnTo>
                    <a:pt x="42" y="30"/>
                  </a:lnTo>
                  <a:lnTo>
                    <a:pt x="42" y="24"/>
                  </a:lnTo>
                  <a:lnTo>
                    <a:pt x="36" y="24"/>
                  </a:lnTo>
                  <a:lnTo>
                    <a:pt x="24" y="18"/>
                  </a:lnTo>
                  <a:lnTo>
                    <a:pt x="18" y="18"/>
                  </a:lnTo>
                  <a:lnTo>
                    <a:pt x="18" y="24"/>
                  </a:lnTo>
                  <a:lnTo>
                    <a:pt x="18" y="30"/>
                  </a:lnTo>
                  <a:lnTo>
                    <a:pt x="12" y="30"/>
                  </a:lnTo>
                  <a:lnTo>
                    <a:pt x="12" y="24"/>
                  </a:lnTo>
                  <a:lnTo>
                    <a:pt x="6" y="24"/>
                  </a:lnTo>
                  <a:lnTo>
                    <a:pt x="0" y="24"/>
                  </a:lnTo>
                  <a:lnTo>
                    <a:pt x="0"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42" name="Freeform 1870"/>
            <p:cNvSpPr>
              <a:spLocks/>
            </p:cNvSpPr>
            <p:nvPr/>
          </p:nvSpPr>
          <p:spPr bwMode="auto">
            <a:xfrm>
              <a:off x="3000" y="2226"/>
              <a:ext cx="42" cy="54"/>
            </a:xfrm>
            <a:custGeom>
              <a:avLst/>
              <a:gdLst>
                <a:gd name="T0" fmla="*/ 6 w 42"/>
                <a:gd name="T1" fmla="*/ 6 h 54"/>
                <a:gd name="T2" fmla="*/ 6 w 42"/>
                <a:gd name="T3" fmla="*/ 0 h 54"/>
                <a:gd name="T4" fmla="*/ 24 w 42"/>
                <a:gd name="T5" fmla="*/ 0 h 54"/>
                <a:gd name="T6" fmla="*/ 24 w 42"/>
                <a:gd name="T7" fmla="*/ 6 h 54"/>
                <a:gd name="T8" fmla="*/ 24 w 42"/>
                <a:gd name="T9" fmla="*/ 12 h 54"/>
                <a:gd name="T10" fmla="*/ 30 w 42"/>
                <a:gd name="T11" fmla="*/ 12 h 54"/>
                <a:gd name="T12" fmla="*/ 30 w 42"/>
                <a:gd name="T13" fmla="*/ 18 h 54"/>
                <a:gd name="T14" fmla="*/ 36 w 42"/>
                <a:gd name="T15" fmla="*/ 18 h 54"/>
                <a:gd name="T16" fmla="*/ 36 w 42"/>
                <a:gd name="T17" fmla="*/ 24 h 54"/>
                <a:gd name="T18" fmla="*/ 42 w 42"/>
                <a:gd name="T19" fmla="*/ 24 h 54"/>
                <a:gd name="T20" fmla="*/ 42 w 42"/>
                <a:gd name="T21" fmla="*/ 36 h 54"/>
                <a:gd name="T22" fmla="*/ 36 w 42"/>
                <a:gd name="T23" fmla="*/ 36 h 54"/>
                <a:gd name="T24" fmla="*/ 36 w 42"/>
                <a:gd name="T25" fmla="*/ 42 h 54"/>
                <a:gd name="T26" fmla="*/ 36 w 42"/>
                <a:gd name="T27" fmla="*/ 54 h 54"/>
                <a:gd name="T28" fmla="*/ 18 w 42"/>
                <a:gd name="T29" fmla="*/ 54 h 54"/>
                <a:gd name="T30" fmla="*/ 0 w 42"/>
                <a:gd name="T31" fmla="*/ 54 h 54"/>
                <a:gd name="T32" fmla="*/ 0 w 42"/>
                <a:gd name="T33" fmla="*/ 48 h 54"/>
                <a:gd name="T34" fmla="*/ 0 w 42"/>
                <a:gd name="T35" fmla="*/ 24 h 54"/>
                <a:gd name="T36" fmla="*/ 6 w 42"/>
                <a:gd name="T37"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4">
                  <a:moveTo>
                    <a:pt x="6" y="6"/>
                  </a:moveTo>
                  <a:lnTo>
                    <a:pt x="6" y="0"/>
                  </a:lnTo>
                  <a:lnTo>
                    <a:pt x="24" y="0"/>
                  </a:lnTo>
                  <a:lnTo>
                    <a:pt x="24" y="6"/>
                  </a:lnTo>
                  <a:lnTo>
                    <a:pt x="24" y="12"/>
                  </a:lnTo>
                  <a:lnTo>
                    <a:pt x="30" y="12"/>
                  </a:lnTo>
                  <a:lnTo>
                    <a:pt x="30" y="18"/>
                  </a:lnTo>
                  <a:lnTo>
                    <a:pt x="36" y="18"/>
                  </a:lnTo>
                  <a:lnTo>
                    <a:pt x="36" y="24"/>
                  </a:lnTo>
                  <a:lnTo>
                    <a:pt x="42" y="24"/>
                  </a:lnTo>
                  <a:lnTo>
                    <a:pt x="42" y="36"/>
                  </a:lnTo>
                  <a:lnTo>
                    <a:pt x="36" y="36"/>
                  </a:lnTo>
                  <a:lnTo>
                    <a:pt x="36" y="42"/>
                  </a:lnTo>
                  <a:lnTo>
                    <a:pt x="36" y="54"/>
                  </a:lnTo>
                  <a:lnTo>
                    <a:pt x="18" y="54"/>
                  </a:lnTo>
                  <a:lnTo>
                    <a:pt x="0" y="54"/>
                  </a:lnTo>
                  <a:lnTo>
                    <a:pt x="0" y="48"/>
                  </a:lnTo>
                  <a:lnTo>
                    <a:pt x="0" y="24"/>
                  </a:lnTo>
                  <a:lnTo>
                    <a:pt x="6"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43" name="Freeform 1871"/>
            <p:cNvSpPr>
              <a:spLocks/>
            </p:cNvSpPr>
            <p:nvPr/>
          </p:nvSpPr>
          <p:spPr bwMode="auto">
            <a:xfrm>
              <a:off x="3756" y="2172"/>
              <a:ext cx="36" cy="36"/>
            </a:xfrm>
            <a:custGeom>
              <a:avLst/>
              <a:gdLst>
                <a:gd name="T0" fmla="*/ 6 w 36"/>
                <a:gd name="T1" fmla="*/ 24 h 36"/>
                <a:gd name="T2" fmla="*/ 6 w 36"/>
                <a:gd name="T3" fmla="*/ 18 h 36"/>
                <a:gd name="T4" fmla="*/ 0 w 36"/>
                <a:gd name="T5" fmla="*/ 18 h 36"/>
                <a:gd name="T6" fmla="*/ 0 w 36"/>
                <a:gd name="T7" fmla="*/ 12 h 36"/>
                <a:gd name="T8" fmla="*/ 0 w 36"/>
                <a:gd name="T9" fmla="*/ 6 h 36"/>
                <a:gd name="T10" fmla="*/ 6 w 36"/>
                <a:gd name="T11" fmla="*/ 6 h 36"/>
                <a:gd name="T12" fmla="*/ 12 w 36"/>
                <a:gd name="T13" fmla="*/ 12 h 36"/>
                <a:gd name="T14" fmla="*/ 12 w 36"/>
                <a:gd name="T15" fmla="*/ 6 h 36"/>
                <a:gd name="T16" fmla="*/ 24 w 36"/>
                <a:gd name="T17" fmla="*/ 6 h 36"/>
                <a:gd name="T18" fmla="*/ 30 w 36"/>
                <a:gd name="T19" fmla="*/ 0 h 36"/>
                <a:gd name="T20" fmla="*/ 36 w 36"/>
                <a:gd name="T21" fmla="*/ 6 h 36"/>
                <a:gd name="T22" fmla="*/ 30 w 36"/>
                <a:gd name="T23" fmla="*/ 12 h 36"/>
                <a:gd name="T24" fmla="*/ 30 w 36"/>
                <a:gd name="T25" fmla="*/ 18 h 36"/>
                <a:gd name="T26" fmla="*/ 30 w 36"/>
                <a:gd name="T27" fmla="*/ 24 h 36"/>
                <a:gd name="T28" fmla="*/ 24 w 36"/>
                <a:gd name="T29" fmla="*/ 30 h 36"/>
                <a:gd name="T30" fmla="*/ 18 w 36"/>
                <a:gd name="T31" fmla="*/ 30 h 36"/>
                <a:gd name="T32" fmla="*/ 18 w 36"/>
                <a:gd name="T33" fmla="*/ 36 h 36"/>
                <a:gd name="T34" fmla="*/ 18 w 36"/>
                <a:gd name="T35" fmla="*/ 30 h 36"/>
                <a:gd name="T36" fmla="*/ 18 w 36"/>
                <a:gd name="T37" fmla="*/ 36 h 36"/>
                <a:gd name="T38" fmla="*/ 12 w 36"/>
                <a:gd name="T39" fmla="*/ 36 h 36"/>
                <a:gd name="T40" fmla="*/ 6 w 36"/>
                <a:gd name="T4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6">
                  <a:moveTo>
                    <a:pt x="6" y="24"/>
                  </a:moveTo>
                  <a:lnTo>
                    <a:pt x="6" y="18"/>
                  </a:lnTo>
                  <a:lnTo>
                    <a:pt x="0" y="18"/>
                  </a:lnTo>
                  <a:lnTo>
                    <a:pt x="0" y="12"/>
                  </a:lnTo>
                  <a:lnTo>
                    <a:pt x="0" y="6"/>
                  </a:lnTo>
                  <a:lnTo>
                    <a:pt x="6" y="6"/>
                  </a:lnTo>
                  <a:lnTo>
                    <a:pt x="12" y="12"/>
                  </a:lnTo>
                  <a:lnTo>
                    <a:pt x="12" y="6"/>
                  </a:lnTo>
                  <a:lnTo>
                    <a:pt x="24" y="6"/>
                  </a:lnTo>
                  <a:lnTo>
                    <a:pt x="30" y="0"/>
                  </a:lnTo>
                  <a:lnTo>
                    <a:pt x="36" y="6"/>
                  </a:lnTo>
                  <a:lnTo>
                    <a:pt x="30" y="12"/>
                  </a:lnTo>
                  <a:lnTo>
                    <a:pt x="30" y="18"/>
                  </a:lnTo>
                  <a:lnTo>
                    <a:pt x="30" y="24"/>
                  </a:lnTo>
                  <a:lnTo>
                    <a:pt x="24" y="30"/>
                  </a:lnTo>
                  <a:lnTo>
                    <a:pt x="18" y="30"/>
                  </a:lnTo>
                  <a:lnTo>
                    <a:pt x="18" y="36"/>
                  </a:lnTo>
                  <a:lnTo>
                    <a:pt x="18" y="30"/>
                  </a:lnTo>
                  <a:lnTo>
                    <a:pt x="18" y="36"/>
                  </a:lnTo>
                  <a:lnTo>
                    <a:pt x="12" y="36"/>
                  </a:lnTo>
                  <a:lnTo>
                    <a:pt x="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44" name="Freeform 1872"/>
            <p:cNvSpPr>
              <a:spLocks/>
            </p:cNvSpPr>
            <p:nvPr/>
          </p:nvSpPr>
          <p:spPr bwMode="auto">
            <a:xfrm>
              <a:off x="3942" y="2148"/>
              <a:ext cx="30" cy="36"/>
            </a:xfrm>
            <a:custGeom>
              <a:avLst/>
              <a:gdLst>
                <a:gd name="T0" fmla="*/ 12 w 30"/>
                <a:gd name="T1" fmla="*/ 30 h 36"/>
                <a:gd name="T2" fmla="*/ 12 w 30"/>
                <a:gd name="T3" fmla="*/ 36 h 36"/>
                <a:gd name="T4" fmla="*/ 6 w 30"/>
                <a:gd name="T5" fmla="*/ 36 h 36"/>
                <a:gd name="T6" fmla="*/ 6 w 30"/>
                <a:gd name="T7" fmla="*/ 30 h 36"/>
                <a:gd name="T8" fmla="*/ 0 w 30"/>
                <a:gd name="T9" fmla="*/ 24 h 36"/>
                <a:gd name="T10" fmla="*/ 0 w 30"/>
                <a:gd name="T11" fmla="*/ 18 h 36"/>
                <a:gd name="T12" fmla="*/ 6 w 30"/>
                <a:gd name="T13" fmla="*/ 18 h 36"/>
                <a:gd name="T14" fmla="*/ 6 w 30"/>
                <a:gd name="T15" fmla="*/ 0 h 36"/>
                <a:gd name="T16" fmla="*/ 12 w 30"/>
                <a:gd name="T17" fmla="*/ 0 h 36"/>
                <a:gd name="T18" fmla="*/ 12 w 30"/>
                <a:gd name="T19" fmla="*/ 6 h 36"/>
                <a:gd name="T20" fmla="*/ 18 w 30"/>
                <a:gd name="T21" fmla="*/ 6 h 36"/>
                <a:gd name="T22" fmla="*/ 18 w 30"/>
                <a:gd name="T23" fmla="*/ 12 h 36"/>
                <a:gd name="T24" fmla="*/ 18 w 30"/>
                <a:gd name="T25" fmla="*/ 18 h 36"/>
                <a:gd name="T26" fmla="*/ 30 w 30"/>
                <a:gd name="T27" fmla="*/ 18 h 36"/>
                <a:gd name="T28" fmla="*/ 24 w 30"/>
                <a:gd name="T29" fmla="*/ 30 h 36"/>
                <a:gd name="T30" fmla="*/ 18 w 30"/>
                <a:gd name="T31" fmla="*/ 30 h 36"/>
                <a:gd name="T32" fmla="*/ 12 w 30"/>
                <a:gd name="T3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6">
                  <a:moveTo>
                    <a:pt x="12" y="30"/>
                  </a:moveTo>
                  <a:lnTo>
                    <a:pt x="12" y="36"/>
                  </a:lnTo>
                  <a:lnTo>
                    <a:pt x="6" y="36"/>
                  </a:lnTo>
                  <a:lnTo>
                    <a:pt x="6" y="30"/>
                  </a:lnTo>
                  <a:lnTo>
                    <a:pt x="0" y="24"/>
                  </a:lnTo>
                  <a:lnTo>
                    <a:pt x="0" y="18"/>
                  </a:lnTo>
                  <a:lnTo>
                    <a:pt x="6" y="18"/>
                  </a:lnTo>
                  <a:lnTo>
                    <a:pt x="6" y="0"/>
                  </a:lnTo>
                  <a:lnTo>
                    <a:pt x="12" y="0"/>
                  </a:lnTo>
                  <a:lnTo>
                    <a:pt x="12" y="6"/>
                  </a:lnTo>
                  <a:lnTo>
                    <a:pt x="18" y="6"/>
                  </a:lnTo>
                  <a:lnTo>
                    <a:pt x="18" y="12"/>
                  </a:lnTo>
                  <a:lnTo>
                    <a:pt x="18" y="18"/>
                  </a:lnTo>
                  <a:lnTo>
                    <a:pt x="30" y="18"/>
                  </a:lnTo>
                  <a:lnTo>
                    <a:pt x="24" y="30"/>
                  </a:lnTo>
                  <a:lnTo>
                    <a:pt x="18" y="30"/>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45" name="Freeform 1873"/>
            <p:cNvSpPr>
              <a:spLocks/>
            </p:cNvSpPr>
            <p:nvPr/>
          </p:nvSpPr>
          <p:spPr bwMode="auto">
            <a:xfrm>
              <a:off x="4032" y="2130"/>
              <a:ext cx="36" cy="30"/>
            </a:xfrm>
            <a:custGeom>
              <a:avLst/>
              <a:gdLst>
                <a:gd name="T0" fmla="*/ 36 w 36"/>
                <a:gd name="T1" fmla="*/ 24 h 30"/>
                <a:gd name="T2" fmla="*/ 18 w 36"/>
                <a:gd name="T3" fmla="*/ 24 h 30"/>
                <a:gd name="T4" fmla="*/ 6 w 36"/>
                <a:gd name="T5" fmla="*/ 30 h 30"/>
                <a:gd name="T6" fmla="*/ 0 w 36"/>
                <a:gd name="T7" fmla="*/ 12 h 30"/>
                <a:gd name="T8" fmla="*/ 12 w 36"/>
                <a:gd name="T9" fmla="*/ 6 h 30"/>
                <a:gd name="T10" fmla="*/ 18 w 36"/>
                <a:gd name="T11" fmla="*/ 6 h 30"/>
                <a:gd name="T12" fmla="*/ 24 w 36"/>
                <a:gd name="T13" fmla="*/ 0 h 30"/>
                <a:gd name="T14" fmla="*/ 30 w 36"/>
                <a:gd name="T15" fmla="*/ 0 h 30"/>
                <a:gd name="T16" fmla="*/ 36 w 36"/>
                <a:gd name="T17" fmla="*/ 0 h 30"/>
                <a:gd name="T18" fmla="*/ 36 w 36"/>
                <a:gd name="T19" fmla="*/ 6 h 30"/>
                <a:gd name="T20" fmla="*/ 36 w 36"/>
                <a:gd name="T21" fmla="*/ 12 h 30"/>
                <a:gd name="T22" fmla="*/ 36 w 36"/>
                <a:gd name="T23" fmla="*/ 18 h 30"/>
                <a:gd name="T24" fmla="*/ 36 w 36"/>
                <a:gd name="T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0">
                  <a:moveTo>
                    <a:pt x="36" y="24"/>
                  </a:moveTo>
                  <a:lnTo>
                    <a:pt x="18" y="24"/>
                  </a:lnTo>
                  <a:lnTo>
                    <a:pt x="6" y="30"/>
                  </a:lnTo>
                  <a:lnTo>
                    <a:pt x="0" y="12"/>
                  </a:lnTo>
                  <a:lnTo>
                    <a:pt x="12" y="6"/>
                  </a:lnTo>
                  <a:lnTo>
                    <a:pt x="18" y="6"/>
                  </a:lnTo>
                  <a:lnTo>
                    <a:pt x="24" y="0"/>
                  </a:lnTo>
                  <a:lnTo>
                    <a:pt x="30" y="0"/>
                  </a:lnTo>
                  <a:lnTo>
                    <a:pt x="36" y="0"/>
                  </a:lnTo>
                  <a:lnTo>
                    <a:pt x="36" y="6"/>
                  </a:lnTo>
                  <a:lnTo>
                    <a:pt x="36" y="12"/>
                  </a:lnTo>
                  <a:lnTo>
                    <a:pt x="36" y="18"/>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46" name="Freeform 1874"/>
            <p:cNvSpPr>
              <a:spLocks/>
            </p:cNvSpPr>
            <p:nvPr/>
          </p:nvSpPr>
          <p:spPr bwMode="auto">
            <a:xfrm>
              <a:off x="3246" y="2220"/>
              <a:ext cx="54" cy="30"/>
            </a:xfrm>
            <a:custGeom>
              <a:avLst/>
              <a:gdLst>
                <a:gd name="T0" fmla="*/ 0 w 54"/>
                <a:gd name="T1" fmla="*/ 12 h 30"/>
                <a:gd name="T2" fmla="*/ 0 w 54"/>
                <a:gd name="T3" fmla="*/ 0 h 30"/>
                <a:gd name="T4" fmla="*/ 42 w 54"/>
                <a:gd name="T5" fmla="*/ 0 h 30"/>
                <a:gd name="T6" fmla="*/ 42 w 54"/>
                <a:gd name="T7" fmla="*/ 6 h 30"/>
                <a:gd name="T8" fmla="*/ 54 w 54"/>
                <a:gd name="T9" fmla="*/ 6 h 30"/>
                <a:gd name="T10" fmla="*/ 48 w 54"/>
                <a:gd name="T11" fmla="*/ 6 h 30"/>
                <a:gd name="T12" fmla="*/ 48 w 54"/>
                <a:gd name="T13" fmla="*/ 12 h 30"/>
                <a:gd name="T14" fmla="*/ 42 w 54"/>
                <a:gd name="T15" fmla="*/ 12 h 30"/>
                <a:gd name="T16" fmla="*/ 42 w 54"/>
                <a:gd name="T17" fmla="*/ 18 h 30"/>
                <a:gd name="T18" fmla="*/ 36 w 54"/>
                <a:gd name="T19" fmla="*/ 24 h 30"/>
                <a:gd name="T20" fmla="*/ 36 w 54"/>
                <a:gd name="T21" fmla="*/ 30 h 30"/>
                <a:gd name="T22" fmla="*/ 0 w 54"/>
                <a:gd name="T23" fmla="*/ 30 h 30"/>
                <a:gd name="T24" fmla="*/ 0 w 54"/>
                <a:gd name="T25" fmla="*/ 24 h 30"/>
                <a:gd name="T26" fmla="*/ 0 w 54"/>
                <a:gd name="T27" fmla="*/ 18 h 30"/>
                <a:gd name="T28" fmla="*/ 6 w 54"/>
                <a:gd name="T29" fmla="*/ 18 h 30"/>
                <a:gd name="T30" fmla="*/ 6 w 54"/>
                <a:gd name="T31" fmla="*/ 12 h 30"/>
                <a:gd name="T32" fmla="*/ 0 w 54"/>
                <a:gd name="T3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0">
                  <a:moveTo>
                    <a:pt x="0" y="12"/>
                  </a:moveTo>
                  <a:lnTo>
                    <a:pt x="0" y="0"/>
                  </a:lnTo>
                  <a:lnTo>
                    <a:pt x="42" y="0"/>
                  </a:lnTo>
                  <a:lnTo>
                    <a:pt x="42" y="6"/>
                  </a:lnTo>
                  <a:lnTo>
                    <a:pt x="54" y="6"/>
                  </a:lnTo>
                  <a:lnTo>
                    <a:pt x="48" y="6"/>
                  </a:lnTo>
                  <a:lnTo>
                    <a:pt x="48" y="12"/>
                  </a:lnTo>
                  <a:lnTo>
                    <a:pt x="42" y="12"/>
                  </a:lnTo>
                  <a:lnTo>
                    <a:pt x="42" y="18"/>
                  </a:lnTo>
                  <a:lnTo>
                    <a:pt x="36" y="24"/>
                  </a:lnTo>
                  <a:lnTo>
                    <a:pt x="36" y="30"/>
                  </a:lnTo>
                  <a:lnTo>
                    <a:pt x="0" y="30"/>
                  </a:lnTo>
                  <a:lnTo>
                    <a:pt x="0" y="24"/>
                  </a:lnTo>
                  <a:lnTo>
                    <a:pt x="0" y="18"/>
                  </a:lnTo>
                  <a:lnTo>
                    <a:pt x="6" y="18"/>
                  </a:lnTo>
                  <a:lnTo>
                    <a:pt x="6" y="12"/>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47" name="Freeform 1875"/>
            <p:cNvSpPr>
              <a:spLocks/>
            </p:cNvSpPr>
            <p:nvPr/>
          </p:nvSpPr>
          <p:spPr bwMode="auto">
            <a:xfrm>
              <a:off x="2058" y="2196"/>
              <a:ext cx="114" cy="54"/>
            </a:xfrm>
            <a:custGeom>
              <a:avLst/>
              <a:gdLst>
                <a:gd name="T0" fmla="*/ 0 w 114"/>
                <a:gd name="T1" fmla="*/ 36 h 54"/>
                <a:gd name="T2" fmla="*/ 0 w 114"/>
                <a:gd name="T3" fmla="*/ 24 h 54"/>
                <a:gd name="T4" fmla="*/ 6 w 114"/>
                <a:gd name="T5" fmla="*/ 24 h 54"/>
                <a:gd name="T6" fmla="*/ 12 w 114"/>
                <a:gd name="T7" fmla="*/ 24 h 54"/>
                <a:gd name="T8" fmla="*/ 18 w 114"/>
                <a:gd name="T9" fmla="*/ 24 h 54"/>
                <a:gd name="T10" fmla="*/ 24 w 114"/>
                <a:gd name="T11" fmla="*/ 18 h 54"/>
                <a:gd name="T12" fmla="*/ 24 w 114"/>
                <a:gd name="T13" fmla="*/ 12 h 54"/>
                <a:gd name="T14" fmla="*/ 30 w 114"/>
                <a:gd name="T15" fmla="*/ 12 h 54"/>
                <a:gd name="T16" fmla="*/ 30 w 114"/>
                <a:gd name="T17" fmla="*/ 6 h 54"/>
                <a:gd name="T18" fmla="*/ 30 w 114"/>
                <a:gd name="T19" fmla="*/ 0 h 54"/>
                <a:gd name="T20" fmla="*/ 36 w 114"/>
                <a:gd name="T21" fmla="*/ 0 h 54"/>
                <a:gd name="T22" fmla="*/ 72 w 114"/>
                <a:gd name="T23" fmla="*/ 0 h 54"/>
                <a:gd name="T24" fmla="*/ 72 w 114"/>
                <a:gd name="T25" fmla="*/ 6 h 54"/>
                <a:gd name="T26" fmla="*/ 108 w 114"/>
                <a:gd name="T27" fmla="*/ 12 h 54"/>
                <a:gd name="T28" fmla="*/ 108 w 114"/>
                <a:gd name="T29" fmla="*/ 18 h 54"/>
                <a:gd name="T30" fmla="*/ 108 w 114"/>
                <a:gd name="T31" fmla="*/ 24 h 54"/>
                <a:gd name="T32" fmla="*/ 108 w 114"/>
                <a:gd name="T33" fmla="*/ 30 h 54"/>
                <a:gd name="T34" fmla="*/ 114 w 114"/>
                <a:gd name="T35" fmla="*/ 30 h 54"/>
                <a:gd name="T36" fmla="*/ 108 w 114"/>
                <a:gd name="T37" fmla="*/ 36 h 54"/>
                <a:gd name="T38" fmla="*/ 114 w 114"/>
                <a:gd name="T39" fmla="*/ 36 h 54"/>
                <a:gd name="T40" fmla="*/ 108 w 114"/>
                <a:gd name="T41" fmla="*/ 36 h 54"/>
                <a:gd name="T42" fmla="*/ 114 w 114"/>
                <a:gd name="T43" fmla="*/ 36 h 54"/>
                <a:gd name="T44" fmla="*/ 108 w 114"/>
                <a:gd name="T45" fmla="*/ 42 h 54"/>
                <a:gd name="T46" fmla="*/ 114 w 114"/>
                <a:gd name="T47" fmla="*/ 42 h 54"/>
                <a:gd name="T48" fmla="*/ 108 w 114"/>
                <a:gd name="T49" fmla="*/ 42 h 54"/>
                <a:gd name="T50" fmla="*/ 108 w 114"/>
                <a:gd name="T51" fmla="*/ 48 h 54"/>
                <a:gd name="T52" fmla="*/ 108 w 114"/>
                <a:gd name="T53" fmla="*/ 54 h 54"/>
                <a:gd name="T54" fmla="*/ 66 w 114"/>
                <a:gd name="T55" fmla="*/ 48 h 54"/>
                <a:gd name="T56" fmla="*/ 60 w 114"/>
                <a:gd name="T57" fmla="*/ 48 h 54"/>
                <a:gd name="T58" fmla="*/ 54 w 114"/>
                <a:gd name="T59" fmla="*/ 48 h 54"/>
                <a:gd name="T60" fmla="*/ 54 w 114"/>
                <a:gd name="T61" fmla="*/ 54 h 54"/>
                <a:gd name="T62" fmla="*/ 54 w 114"/>
                <a:gd name="T63" fmla="*/ 48 h 54"/>
                <a:gd name="T64" fmla="*/ 48 w 114"/>
                <a:gd name="T65" fmla="*/ 48 h 54"/>
                <a:gd name="T66" fmla="*/ 42 w 114"/>
                <a:gd name="T67" fmla="*/ 42 h 54"/>
                <a:gd name="T68" fmla="*/ 30 w 114"/>
                <a:gd name="T69" fmla="*/ 36 h 54"/>
                <a:gd name="T70" fmla="*/ 0 w 114"/>
                <a:gd name="T7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54">
                  <a:moveTo>
                    <a:pt x="0" y="36"/>
                  </a:moveTo>
                  <a:lnTo>
                    <a:pt x="0" y="24"/>
                  </a:lnTo>
                  <a:lnTo>
                    <a:pt x="6" y="24"/>
                  </a:lnTo>
                  <a:lnTo>
                    <a:pt x="12" y="24"/>
                  </a:lnTo>
                  <a:lnTo>
                    <a:pt x="18" y="24"/>
                  </a:lnTo>
                  <a:lnTo>
                    <a:pt x="24" y="18"/>
                  </a:lnTo>
                  <a:lnTo>
                    <a:pt x="24" y="12"/>
                  </a:lnTo>
                  <a:lnTo>
                    <a:pt x="30" y="12"/>
                  </a:lnTo>
                  <a:lnTo>
                    <a:pt x="30" y="6"/>
                  </a:lnTo>
                  <a:lnTo>
                    <a:pt x="30" y="0"/>
                  </a:lnTo>
                  <a:lnTo>
                    <a:pt x="36" y="0"/>
                  </a:lnTo>
                  <a:lnTo>
                    <a:pt x="72" y="0"/>
                  </a:lnTo>
                  <a:lnTo>
                    <a:pt x="72" y="6"/>
                  </a:lnTo>
                  <a:lnTo>
                    <a:pt x="108" y="12"/>
                  </a:lnTo>
                  <a:lnTo>
                    <a:pt x="108" y="18"/>
                  </a:lnTo>
                  <a:lnTo>
                    <a:pt x="108" y="24"/>
                  </a:lnTo>
                  <a:lnTo>
                    <a:pt x="108" y="30"/>
                  </a:lnTo>
                  <a:lnTo>
                    <a:pt x="114" y="30"/>
                  </a:lnTo>
                  <a:lnTo>
                    <a:pt x="108" y="36"/>
                  </a:lnTo>
                  <a:lnTo>
                    <a:pt x="114" y="36"/>
                  </a:lnTo>
                  <a:lnTo>
                    <a:pt x="108" y="36"/>
                  </a:lnTo>
                  <a:lnTo>
                    <a:pt x="114" y="36"/>
                  </a:lnTo>
                  <a:lnTo>
                    <a:pt x="108" y="42"/>
                  </a:lnTo>
                  <a:lnTo>
                    <a:pt x="114" y="42"/>
                  </a:lnTo>
                  <a:lnTo>
                    <a:pt x="108" y="42"/>
                  </a:lnTo>
                  <a:lnTo>
                    <a:pt x="108" y="48"/>
                  </a:lnTo>
                  <a:lnTo>
                    <a:pt x="108" y="54"/>
                  </a:lnTo>
                  <a:lnTo>
                    <a:pt x="66" y="48"/>
                  </a:lnTo>
                  <a:lnTo>
                    <a:pt x="60" y="48"/>
                  </a:lnTo>
                  <a:lnTo>
                    <a:pt x="54" y="48"/>
                  </a:lnTo>
                  <a:lnTo>
                    <a:pt x="54" y="54"/>
                  </a:lnTo>
                  <a:lnTo>
                    <a:pt x="54" y="48"/>
                  </a:lnTo>
                  <a:lnTo>
                    <a:pt x="48" y="48"/>
                  </a:lnTo>
                  <a:lnTo>
                    <a:pt x="42" y="42"/>
                  </a:lnTo>
                  <a:lnTo>
                    <a:pt x="30"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48" name="Freeform 1876"/>
            <p:cNvSpPr>
              <a:spLocks/>
            </p:cNvSpPr>
            <p:nvPr/>
          </p:nvSpPr>
          <p:spPr bwMode="auto">
            <a:xfrm>
              <a:off x="3204" y="2226"/>
              <a:ext cx="48" cy="36"/>
            </a:xfrm>
            <a:custGeom>
              <a:avLst/>
              <a:gdLst>
                <a:gd name="T0" fmla="*/ 12 w 48"/>
                <a:gd name="T1" fmla="*/ 36 h 36"/>
                <a:gd name="T2" fmla="*/ 0 w 48"/>
                <a:gd name="T3" fmla="*/ 36 h 36"/>
                <a:gd name="T4" fmla="*/ 0 w 48"/>
                <a:gd name="T5" fmla="*/ 0 h 36"/>
                <a:gd name="T6" fmla="*/ 6 w 48"/>
                <a:gd name="T7" fmla="*/ 0 h 36"/>
                <a:gd name="T8" fmla="*/ 12 w 48"/>
                <a:gd name="T9" fmla="*/ 0 h 36"/>
                <a:gd name="T10" fmla="*/ 18 w 48"/>
                <a:gd name="T11" fmla="*/ 0 h 36"/>
                <a:gd name="T12" fmla="*/ 18 w 48"/>
                <a:gd name="T13" fmla="*/ 6 h 36"/>
                <a:gd name="T14" fmla="*/ 24 w 48"/>
                <a:gd name="T15" fmla="*/ 6 h 36"/>
                <a:gd name="T16" fmla="*/ 42 w 48"/>
                <a:gd name="T17" fmla="*/ 6 h 36"/>
                <a:gd name="T18" fmla="*/ 48 w 48"/>
                <a:gd name="T19" fmla="*/ 6 h 36"/>
                <a:gd name="T20" fmla="*/ 48 w 48"/>
                <a:gd name="T21" fmla="*/ 12 h 36"/>
                <a:gd name="T22" fmla="*/ 42 w 48"/>
                <a:gd name="T23" fmla="*/ 12 h 36"/>
                <a:gd name="T24" fmla="*/ 42 w 48"/>
                <a:gd name="T25" fmla="*/ 18 h 36"/>
                <a:gd name="T26" fmla="*/ 42 w 48"/>
                <a:gd name="T27" fmla="*/ 24 h 36"/>
                <a:gd name="T28" fmla="*/ 42 w 48"/>
                <a:gd name="T29" fmla="*/ 30 h 36"/>
                <a:gd name="T30" fmla="*/ 42 w 48"/>
                <a:gd name="T31" fmla="*/ 36 h 36"/>
                <a:gd name="T32" fmla="*/ 30 w 48"/>
                <a:gd name="T33" fmla="*/ 36 h 36"/>
                <a:gd name="T34" fmla="*/ 12 w 48"/>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36">
                  <a:moveTo>
                    <a:pt x="12" y="36"/>
                  </a:moveTo>
                  <a:lnTo>
                    <a:pt x="0" y="36"/>
                  </a:lnTo>
                  <a:lnTo>
                    <a:pt x="0" y="0"/>
                  </a:lnTo>
                  <a:lnTo>
                    <a:pt x="6" y="0"/>
                  </a:lnTo>
                  <a:lnTo>
                    <a:pt x="12" y="0"/>
                  </a:lnTo>
                  <a:lnTo>
                    <a:pt x="18" y="0"/>
                  </a:lnTo>
                  <a:lnTo>
                    <a:pt x="18" y="6"/>
                  </a:lnTo>
                  <a:lnTo>
                    <a:pt x="24" y="6"/>
                  </a:lnTo>
                  <a:lnTo>
                    <a:pt x="42" y="6"/>
                  </a:lnTo>
                  <a:lnTo>
                    <a:pt x="48" y="6"/>
                  </a:lnTo>
                  <a:lnTo>
                    <a:pt x="48" y="12"/>
                  </a:lnTo>
                  <a:lnTo>
                    <a:pt x="42" y="12"/>
                  </a:lnTo>
                  <a:lnTo>
                    <a:pt x="42" y="18"/>
                  </a:lnTo>
                  <a:lnTo>
                    <a:pt x="42" y="24"/>
                  </a:lnTo>
                  <a:lnTo>
                    <a:pt x="42" y="30"/>
                  </a:lnTo>
                  <a:lnTo>
                    <a:pt x="42" y="36"/>
                  </a:lnTo>
                  <a:lnTo>
                    <a:pt x="30"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49" name="Freeform 1877"/>
            <p:cNvSpPr>
              <a:spLocks/>
            </p:cNvSpPr>
            <p:nvPr/>
          </p:nvSpPr>
          <p:spPr bwMode="auto">
            <a:xfrm>
              <a:off x="4218" y="2100"/>
              <a:ext cx="42" cy="42"/>
            </a:xfrm>
            <a:custGeom>
              <a:avLst/>
              <a:gdLst>
                <a:gd name="T0" fmla="*/ 30 w 42"/>
                <a:gd name="T1" fmla="*/ 42 h 42"/>
                <a:gd name="T2" fmla="*/ 24 w 42"/>
                <a:gd name="T3" fmla="*/ 36 h 42"/>
                <a:gd name="T4" fmla="*/ 18 w 42"/>
                <a:gd name="T5" fmla="*/ 36 h 42"/>
                <a:gd name="T6" fmla="*/ 12 w 42"/>
                <a:gd name="T7" fmla="*/ 30 h 42"/>
                <a:gd name="T8" fmla="*/ 0 w 42"/>
                <a:gd name="T9" fmla="*/ 30 h 42"/>
                <a:gd name="T10" fmla="*/ 0 w 42"/>
                <a:gd name="T11" fmla="*/ 24 h 42"/>
                <a:gd name="T12" fmla="*/ 6 w 42"/>
                <a:gd name="T13" fmla="*/ 12 h 42"/>
                <a:gd name="T14" fmla="*/ 12 w 42"/>
                <a:gd name="T15" fmla="*/ 12 h 42"/>
                <a:gd name="T16" fmla="*/ 12 w 42"/>
                <a:gd name="T17" fmla="*/ 6 h 42"/>
                <a:gd name="T18" fmla="*/ 18 w 42"/>
                <a:gd name="T19" fmla="*/ 0 h 42"/>
                <a:gd name="T20" fmla="*/ 30 w 42"/>
                <a:gd name="T21" fmla="*/ 0 h 42"/>
                <a:gd name="T22" fmla="*/ 36 w 42"/>
                <a:gd name="T23" fmla="*/ 6 h 42"/>
                <a:gd name="T24" fmla="*/ 36 w 42"/>
                <a:gd name="T25" fmla="*/ 0 h 42"/>
                <a:gd name="T26" fmla="*/ 42 w 42"/>
                <a:gd name="T27" fmla="*/ 6 h 42"/>
                <a:gd name="T28" fmla="*/ 36 w 42"/>
                <a:gd name="T29" fmla="*/ 24 h 42"/>
                <a:gd name="T30" fmla="*/ 30 w 42"/>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2">
                  <a:moveTo>
                    <a:pt x="30" y="42"/>
                  </a:moveTo>
                  <a:lnTo>
                    <a:pt x="24" y="36"/>
                  </a:lnTo>
                  <a:lnTo>
                    <a:pt x="18" y="36"/>
                  </a:lnTo>
                  <a:lnTo>
                    <a:pt x="12" y="30"/>
                  </a:lnTo>
                  <a:lnTo>
                    <a:pt x="0" y="30"/>
                  </a:lnTo>
                  <a:lnTo>
                    <a:pt x="0" y="24"/>
                  </a:lnTo>
                  <a:lnTo>
                    <a:pt x="6" y="12"/>
                  </a:lnTo>
                  <a:lnTo>
                    <a:pt x="12" y="12"/>
                  </a:lnTo>
                  <a:lnTo>
                    <a:pt x="12" y="6"/>
                  </a:lnTo>
                  <a:lnTo>
                    <a:pt x="18" y="0"/>
                  </a:lnTo>
                  <a:lnTo>
                    <a:pt x="30" y="0"/>
                  </a:lnTo>
                  <a:lnTo>
                    <a:pt x="36" y="6"/>
                  </a:lnTo>
                  <a:lnTo>
                    <a:pt x="36" y="0"/>
                  </a:lnTo>
                  <a:lnTo>
                    <a:pt x="42" y="6"/>
                  </a:lnTo>
                  <a:lnTo>
                    <a:pt x="36" y="24"/>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50" name="Freeform 1878"/>
            <p:cNvSpPr>
              <a:spLocks/>
            </p:cNvSpPr>
            <p:nvPr/>
          </p:nvSpPr>
          <p:spPr bwMode="auto">
            <a:xfrm>
              <a:off x="3138" y="2226"/>
              <a:ext cx="42" cy="36"/>
            </a:xfrm>
            <a:custGeom>
              <a:avLst/>
              <a:gdLst>
                <a:gd name="T0" fmla="*/ 42 w 42"/>
                <a:gd name="T1" fmla="*/ 30 h 36"/>
                <a:gd name="T2" fmla="*/ 36 w 42"/>
                <a:gd name="T3" fmla="*/ 30 h 36"/>
                <a:gd name="T4" fmla="*/ 30 w 42"/>
                <a:gd name="T5" fmla="*/ 36 h 36"/>
                <a:gd name="T6" fmla="*/ 24 w 42"/>
                <a:gd name="T7" fmla="*/ 36 h 36"/>
                <a:gd name="T8" fmla="*/ 18 w 42"/>
                <a:gd name="T9" fmla="*/ 36 h 36"/>
                <a:gd name="T10" fmla="*/ 18 w 42"/>
                <a:gd name="T11" fmla="*/ 30 h 36"/>
                <a:gd name="T12" fmla="*/ 18 w 42"/>
                <a:gd name="T13" fmla="*/ 36 h 36"/>
                <a:gd name="T14" fmla="*/ 12 w 42"/>
                <a:gd name="T15" fmla="*/ 30 h 36"/>
                <a:gd name="T16" fmla="*/ 12 w 42"/>
                <a:gd name="T17" fmla="*/ 36 h 36"/>
                <a:gd name="T18" fmla="*/ 6 w 42"/>
                <a:gd name="T19" fmla="*/ 30 h 36"/>
                <a:gd name="T20" fmla="*/ 12 w 42"/>
                <a:gd name="T21" fmla="*/ 30 h 36"/>
                <a:gd name="T22" fmla="*/ 6 w 42"/>
                <a:gd name="T23" fmla="*/ 24 h 36"/>
                <a:gd name="T24" fmla="*/ 12 w 42"/>
                <a:gd name="T25" fmla="*/ 24 h 36"/>
                <a:gd name="T26" fmla="*/ 6 w 42"/>
                <a:gd name="T27" fmla="*/ 18 h 36"/>
                <a:gd name="T28" fmla="*/ 6 w 42"/>
                <a:gd name="T29" fmla="*/ 12 h 36"/>
                <a:gd name="T30" fmla="*/ 0 w 42"/>
                <a:gd name="T31" fmla="*/ 18 h 36"/>
                <a:gd name="T32" fmla="*/ 0 w 42"/>
                <a:gd name="T33" fmla="*/ 12 h 36"/>
                <a:gd name="T34" fmla="*/ 0 w 42"/>
                <a:gd name="T35" fmla="*/ 6 h 36"/>
                <a:gd name="T36" fmla="*/ 6 w 42"/>
                <a:gd name="T37" fmla="*/ 6 h 36"/>
                <a:gd name="T38" fmla="*/ 6 w 42"/>
                <a:gd name="T39" fmla="*/ 0 h 36"/>
                <a:gd name="T40" fmla="*/ 42 w 42"/>
                <a:gd name="T41" fmla="*/ 0 h 36"/>
                <a:gd name="T42" fmla="*/ 42 w 42"/>
                <a:gd name="T43" fmla="*/ 6 h 36"/>
                <a:gd name="T44" fmla="*/ 42 w 42"/>
                <a:gd name="T45" fmla="*/ 18 h 36"/>
                <a:gd name="T46" fmla="*/ 42 w 42"/>
                <a:gd name="T47" fmla="*/ 24 h 36"/>
                <a:gd name="T48" fmla="*/ 42 w 42"/>
                <a:gd name="T4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6">
                  <a:moveTo>
                    <a:pt x="42" y="30"/>
                  </a:moveTo>
                  <a:lnTo>
                    <a:pt x="36" y="30"/>
                  </a:lnTo>
                  <a:lnTo>
                    <a:pt x="30" y="36"/>
                  </a:lnTo>
                  <a:lnTo>
                    <a:pt x="24" y="36"/>
                  </a:lnTo>
                  <a:lnTo>
                    <a:pt x="18" y="36"/>
                  </a:lnTo>
                  <a:lnTo>
                    <a:pt x="18" y="30"/>
                  </a:lnTo>
                  <a:lnTo>
                    <a:pt x="18" y="36"/>
                  </a:lnTo>
                  <a:lnTo>
                    <a:pt x="12" y="30"/>
                  </a:lnTo>
                  <a:lnTo>
                    <a:pt x="12" y="36"/>
                  </a:lnTo>
                  <a:lnTo>
                    <a:pt x="6" y="30"/>
                  </a:lnTo>
                  <a:lnTo>
                    <a:pt x="12" y="30"/>
                  </a:lnTo>
                  <a:lnTo>
                    <a:pt x="6" y="24"/>
                  </a:lnTo>
                  <a:lnTo>
                    <a:pt x="12" y="24"/>
                  </a:lnTo>
                  <a:lnTo>
                    <a:pt x="6" y="18"/>
                  </a:lnTo>
                  <a:lnTo>
                    <a:pt x="6" y="12"/>
                  </a:lnTo>
                  <a:lnTo>
                    <a:pt x="0" y="18"/>
                  </a:lnTo>
                  <a:lnTo>
                    <a:pt x="0" y="12"/>
                  </a:lnTo>
                  <a:lnTo>
                    <a:pt x="0" y="6"/>
                  </a:lnTo>
                  <a:lnTo>
                    <a:pt x="6" y="6"/>
                  </a:lnTo>
                  <a:lnTo>
                    <a:pt x="6" y="0"/>
                  </a:lnTo>
                  <a:lnTo>
                    <a:pt x="42" y="0"/>
                  </a:lnTo>
                  <a:lnTo>
                    <a:pt x="42" y="6"/>
                  </a:lnTo>
                  <a:lnTo>
                    <a:pt x="42" y="18"/>
                  </a:lnTo>
                  <a:lnTo>
                    <a:pt x="42" y="24"/>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51" name="Freeform 1879"/>
            <p:cNvSpPr>
              <a:spLocks/>
            </p:cNvSpPr>
            <p:nvPr/>
          </p:nvSpPr>
          <p:spPr bwMode="auto">
            <a:xfrm>
              <a:off x="3900" y="2154"/>
              <a:ext cx="30" cy="36"/>
            </a:xfrm>
            <a:custGeom>
              <a:avLst/>
              <a:gdLst>
                <a:gd name="T0" fmla="*/ 0 w 30"/>
                <a:gd name="T1" fmla="*/ 24 h 36"/>
                <a:gd name="T2" fmla="*/ 0 w 30"/>
                <a:gd name="T3" fmla="*/ 18 h 36"/>
                <a:gd name="T4" fmla="*/ 6 w 30"/>
                <a:gd name="T5" fmla="*/ 12 h 36"/>
                <a:gd name="T6" fmla="*/ 12 w 30"/>
                <a:gd name="T7" fmla="*/ 12 h 36"/>
                <a:gd name="T8" fmla="*/ 12 w 30"/>
                <a:gd name="T9" fmla="*/ 6 h 36"/>
                <a:gd name="T10" fmla="*/ 18 w 30"/>
                <a:gd name="T11" fmla="*/ 6 h 36"/>
                <a:gd name="T12" fmla="*/ 18 w 30"/>
                <a:gd name="T13" fmla="*/ 0 h 36"/>
                <a:gd name="T14" fmla="*/ 24 w 30"/>
                <a:gd name="T15" fmla="*/ 0 h 36"/>
                <a:gd name="T16" fmla="*/ 24 w 30"/>
                <a:gd name="T17" fmla="*/ 6 h 36"/>
                <a:gd name="T18" fmla="*/ 30 w 30"/>
                <a:gd name="T19" fmla="*/ 6 h 36"/>
                <a:gd name="T20" fmla="*/ 30 w 30"/>
                <a:gd name="T21" fmla="*/ 12 h 36"/>
                <a:gd name="T22" fmla="*/ 24 w 30"/>
                <a:gd name="T23" fmla="*/ 12 h 36"/>
                <a:gd name="T24" fmla="*/ 18 w 30"/>
                <a:gd name="T25" fmla="*/ 18 h 36"/>
                <a:gd name="T26" fmla="*/ 12 w 30"/>
                <a:gd name="T27" fmla="*/ 30 h 36"/>
                <a:gd name="T28" fmla="*/ 6 w 30"/>
                <a:gd name="T29" fmla="*/ 36 h 36"/>
                <a:gd name="T30" fmla="*/ 0 w 30"/>
                <a:gd name="T31" fmla="*/ 30 h 36"/>
                <a:gd name="T32" fmla="*/ 0 w 30"/>
                <a:gd name="T3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6">
                  <a:moveTo>
                    <a:pt x="0" y="24"/>
                  </a:moveTo>
                  <a:lnTo>
                    <a:pt x="0" y="18"/>
                  </a:lnTo>
                  <a:lnTo>
                    <a:pt x="6" y="12"/>
                  </a:lnTo>
                  <a:lnTo>
                    <a:pt x="12" y="12"/>
                  </a:lnTo>
                  <a:lnTo>
                    <a:pt x="12" y="6"/>
                  </a:lnTo>
                  <a:lnTo>
                    <a:pt x="18" y="6"/>
                  </a:lnTo>
                  <a:lnTo>
                    <a:pt x="18" y="0"/>
                  </a:lnTo>
                  <a:lnTo>
                    <a:pt x="24" y="0"/>
                  </a:lnTo>
                  <a:lnTo>
                    <a:pt x="24" y="6"/>
                  </a:lnTo>
                  <a:lnTo>
                    <a:pt x="30" y="6"/>
                  </a:lnTo>
                  <a:lnTo>
                    <a:pt x="30" y="12"/>
                  </a:lnTo>
                  <a:lnTo>
                    <a:pt x="24" y="12"/>
                  </a:lnTo>
                  <a:lnTo>
                    <a:pt x="18" y="18"/>
                  </a:lnTo>
                  <a:lnTo>
                    <a:pt x="12" y="30"/>
                  </a:lnTo>
                  <a:lnTo>
                    <a:pt x="6" y="36"/>
                  </a:lnTo>
                  <a:lnTo>
                    <a:pt x="0" y="30"/>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52" name="Freeform 1880"/>
            <p:cNvSpPr>
              <a:spLocks/>
            </p:cNvSpPr>
            <p:nvPr/>
          </p:nvSpPr>
          <p:spPr bwMode="auto">
            <a:xfrm>
              <a:off x="4068" y="2124"/>
              <a:ext cx="36" cy="36"/>
            </a:xfrm>
            <a:custGeom>
              <a:avLst/>
              <a:gdLst>
                <a:gd name="T0" fmla="*/ 36 w 36"/>
                <a:gd name="T1" fmla="*/ 30 h 36"/>
                <a:gd name="T2" fmla="*/ 30 w 36"/>
                <a:gd name="T3" fmla="*/ 24 h 36"/>
                <a:gd name="T4" fmla="*/ 24 w 36"/>
                <a:gd name="T5" fmla="*/ 30 h 36"/>
                <a:gd name="T6" fmla="*/ 12 w 36"/>
                <a:gd name="T7" fmla="*/ 30 h 36"/>
                <a:gd name="T8" fmla="*/ 12 w 36"/>
                <a:gd name="T9" fmla="*/ 36 h 36"/>
                <a:gd name="T10" fmla="*/ 6 w 36"/>
                <a:gd name="T11" fmla="*/ 36 h 36"/>
                <a:gd name="T12" fmla="*/ 6 w 36"/>
                <a:gd name="T13" fmla="*/ 30 h 36"/>
                <a:gd name="T14" fmla="*/ 0 w 36"/>
                <a:gd name="T15" fmla="*/ 30 h 36"/>
                <a:gd name="T16" fmla="*/ 0 w 36"/>
                <a:gd name="T17" fmla="*/ 24 h 36"/>
                <a:gd name="T18" fmla="*/ 0 w 36"/>
                <a:gd name="T19" fmla="*/ 18 h 36"/>
                <a:gd name="T20" fmla="*/ 0 w 36"/>
                <a:gd name="T21" fmla="*/ 12 h 36"/>
                <a:gd name="T22" fmla="*/ 0 w 36"/>
                <a:gd name="T23" fmla="*/ 6 h 36"/>
                <a:gd name="T24" fmla="*/ 30 w 36"/>
                <a:gd name="T25" fmla="*/ 0 h 36"/>
                <a:gd name="T26" fmla="*/ 36 w 36"/>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6" y="30"/>
                  </a:moveTo>
                  <a:lnTo>
                    <a:pt x="30" y="24"/>
                  </a:lnTo>
                  <a:lnTo>
                    <a:pt x="24" y="30"/>
                  </a:lnTo>
                  <a:lnTo>
                    <a:pt x="12" y="30"/>
                  </a:lnTo>
                  <a:lnTo>
                    <a:pt x="12" y="36"/>
                  </a:lnTo>
                  <a:lnTo>
                    <a:pt x="6" y="36"/>
                  </a:lnTo>
                  <a:lnTo>
                    <a:pt x="6" y="30"/>
                  </a:lnTo>
                  <a:lnTo>
                    <a:pt x="0" y="30"/>
                  </a:lnTo>
                  <a:lnTo>
                    <a:pt x="0" y="24"/>
                  </a:lnTo>
                  <a:lnTo>
                    <a:pt x="0" y="18"/>
                  </a:lnTo>
                  <a:lnTo>
                    <a:pt x="0" y="12"/>
                  </a:lnTo>
                  <a:lnTo>
                    <a:pt x="0" y="6"/>
                  </a:lnTo>
                  <a:lnTo>
                    <a:pt x="30" y="0"/>
                  </a:lnTo>
                  <a:lnTo>
                    <a:pt x="3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53" name="Freeform 1881"/>
            <p:cNvSpPr>
              <a:spLocks/>
            </p:cNvSpPr>
            <p:nvPr/>
          </p:nvSpPr>
          <p:spPr bwMode="auto">
            <a:xfrm>
              <a:off x="2724" y="2232"/>
              <a:ext cx="60" cy="30"/>
            </a:xfrm>
            <a:custGeom>
              <a:avLst/>
              <a:gdLst>
                <a:gd name="T0" fmla="*/ 60 w 60"/>
                <a:gd name="T1" fmla="*/ 30 h 30"/>
                <a:gd name="T2" fmla="*/ 18 w 60"/>
                <a:gd name="T3" fmla="*/ 30 h 30"/>
                <a:gd name="T4" fmla="*/ 12 w 60"/>
                <a:gd name="T5" fmla="*/ 30 h 30"/>
                <a:gd name="T6" fmla="*/ 6 w 60"/>
                <a:gd name="T7" fmla="*/ 30 h 30"/>
                <a:gd name="T8" fmla="*/ 6 w 60"/>
                <a:gd name="T9" fmla="*/ 24 h 30"/>
                <a:gd name="T10" fmla="*/ 0 w 60"/>
                <a:gd name="T11" fmla="*/ 24 h 30"/>
                <a:gd name="T12" fmla="*/ 0 w 60"/>
                <a:gd name="T13" fmla="*/ 12 h 30"/>
                <a:gd name="T14" fmla="*/ 18 w 60"/>
                <a:gd name="T15" fmla="*/ 12 h 30"/>
                <a:gd name="T16" fmla="*/ 18 w 60"/>
                <a:gd name="T17" fmla="*/ 0 h 30"/>
                <a:gd name="T18" fmla="*/ 36 w 60"/>
                <a:gd name="T19" fmla="*/ 0 h 30"/>
                <a:gd name="T20" fmla="*/ 48 w 60"/>
                <a:gd name="T21" fmla="*/ 0 h 30"/>
                <a:gd name="T22" fmla="*/ 48 w 60"/>
                <a:gd name="T23" fmla="*/ 12 h 30"/>
                <a:gd name="T24" fmla="*/ 60 w 60"/>
                <a:gd name="T25" fmla="*/ 12 h 30"/>
                <a:gd name="T26" fmla="*/ 60 w 60"/>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0">
                  <a:moveTo>
                    <a:pt x="60" y="30"/>
                  </a:moveTo>
                  <a:lnTo>
                    <a:pt x="18" y="30"/>
                  </a:lnTo>
                  <a:lnTo>
                    <a:pt x="12" y="30"/>
                  </a:lnTo>
                  <a:lnTo>
                    <a:pt x="6" y="30"/>
                  </a:lnTo>
                  <a:lnTo>
                    <a:pt x="6" y="24"/>
                  </a:lnTo>
                  <a:lnTo>
                    <a:pt x="0" y="24"/>
                  </a:lnTo>
                  <a:lnTo>
                    <a:pt x="0" y="12"/>
                  </a:lnTo>
                  <a:lnTo>
                    <a:pt x="18" y="12"/>
                  </a:lnTo>
                  <a:lnTo>
                    <a:pt x="18" y="0"/>
                  </a:lnTo>
                  <a:lnTo>
                    <a:pt x="36" y="0"/>
                  </a:lnTo>
                  <a:lnTo>
                    <a:pt x="48" y="0"/>
                  </a:lnTo>
                  <a:lnTo>
                    <a:pt x="48" y="12"/>
                  </a:lnTo>
                  <a:lnTo>
                    <a:pt x="60" y="12"/>
                  </a:lnTo>
                  <a:lnTo>
                    <a:pt x="6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54" name="Freeform 1882"/>
            <p:cNvSpPr>
              <a:spLocks/>
            </p:cNvSpPr>
            <p:nvPr/>
          </p:nvSpPr>
          <p:spPr bwMode="auto">
            <a:xfrm>
              <a:off x="3474" y="2208"/>
              <a:ext cx="36" cy="42"/>
            </a:xfrm>
            <a:custGeom>
              <a:avLst/>
              <a:gdLst>
                <a:gd name="T0" fmla="*/ 6 w 36"/>
                <a:gd name="T1" fmla="*/ 36 h 42"/>
                <a:gd name="T2" fmla="*/ 6 w 36"/>
                <a:gd name="T3" fmla="*/ 30 h 42"/>
                <a:gd name="T4" fmla="*/ 0 w 36"/>
                <a:gd name="T5" fmla="*/ 30 h 42"/>
                <a:gd name="T6" fmla="*/ 0 w 36"/>
                <a:gd name="T7" fmla="*/ 24 h 42"/>
                <a:gd name="T8" fmla="*/ 0 w 36"/>
                <a:gd name="T9" fmla="*/ 18 h 42"/>
                <a:gd name="T10" fmla="*/ 0 w 36"/>
                <a:gd name="T11" fmla="*/ 12 h 42"/>
                <a:gd name="T12" fmla="*/ 6 w 36"/>
                <a:gd name="T13" fmla="*/ 6 h 42"/>
                <a:gd name="T14" fmla="*/ 0 w 36"/>
                <a:gd name="T15" fmla="*/ 0 h 42"/>
                <a:gd name="T16" fmla="*/ 12 w 36"/>
                <a:gd name="T17" fmla="*/ 0 h 42"/>
                <a:gd name="T18" fmla="*/ 18 w 36"/>
                <a:gd name="T19" fmla="*/ 0 h 42"/>
                <a:gd name="T20" fmla="*/ 24 w 36"/>
                <a:gd name="T21" fmla="*/ 0 h 42"/>
                <a:gd name="T22" fmla="*/ 30 w 36"/>
                <a:gd name="T23" fmla="*/ 0 h 42"/>
                <a:gd name="T24" fmla="*/ 36 w 36"/>
                <a:gd name="T25" fmla="*/ 12 h 42"/>
                <a:gd name="T26" fmla="*/ 36 w 36"/>
                <a:gd name="T27" fmla="*/ 18 h 42"/>
                <a:gd name="T28" fmla="*/ 36 w 36"/>
                <a:gd name="T29" fmla="*/ 24 h 42"/>
                <a:gd name="T30" fmla="*/ 30 w 36"/>
                <a:gd name="T31" fmla="*/ 24 h 42"/>
                <a:gd name="T32" fmla="*/ 24 w 36"/>
                <a:gd name="T33" fmla="*/ 30 h 42"/>
                <a:gd name="T34" fmla="*/ 24 w 36"/>
                <a:gd name="T35" fmla="*/ 36 h 42"/>
                <a:gd name="T36" fmla="*/ 18 w 36"/>
                <a:gd name="T37" fmla="*/ 36 h 42"/>
                <a:gd name="T38" fmla="*/ 18 w 36"/>
                <a:gd name="T39" fmla="*/ 42 h 42"/>
                <a:gd name="T40" fmla="*/ 12 w 36"/>
                <a:gd name="T41" fmla="*/ 42 h 42"/>
                <a:gd name="T42" fmla="*/ 6 w 36"/>
                <a:gd name="T43" fmla="*/ 42 h 42"/>
                <a:gd name="T44" fmla="*/ 6 w 36"/>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42">
                  <a:moveTo>
                    <a:pt x="6" y="36"/>
                  </a:moveTo>
                  <a:lnTo>
                    <a:pt x="6" y="30"/>
                  </a:lnTo>
                  <a:lnTo>
                    <a:pt x="0" y="30"/>
                  </a:lnTo>
                  <a:lnTo>
                    <a:pt x="0" y="24"/>
                  </a:lnTo>
                  <a:lnTo>
                    <a:pt x="0" y="18"/>
                  </a:lnTo>
                  <a:lnTo>
                    <a:pt x="0" y="12"/>
                  </a:lnTo>
                  <a:lnTo>
                    <a:pt x="6" y="6"/>
                  </a:lnTo>
                  <a:lnTo>
                    <a:pt x="0" y="0"/>
                  </a:lnTo>
                  <a:lnTo>
                    <a:pt x="12" y="0"/>
                  </a:lnTo>
                  <a:lnTo>
                    <a:pt x="18" y="0"/>
                  </a:lnTo>
                  <a:lnTo>
                    <a:pt x="24" y="0"/>
                  </a:lnTo>
                  <a:lnTo>
                    <a:pt x="30" y="0"/>
                  </a:lnTo>
                  <a:lnTo>
                    <a:pt x="36" y="12"/>
                  </a:lnTo>
                  <a:lnTo>
                    <a:pt x="36" y="18"/>
                  </a:lnTo>
                  <a:lnTo>
                    <a:pt x="36" y="24"/>
                  </a:lnTo>
                  <a:lnTo>
                    <a:pt x="30" y="24"/>
                  </a:lnTo>
                  <a:lnTo>
                    <a:pt x="24" y="30"/>
                  </a:lnTo>
                  <a:lnTo>
                    <a:pt x="24" y="36"/>
                  </a:lnTo>
                  <a:lnTo>
                    <a:pt x="18" y="36"/>
                  </a:lnTo>
                  <a:lnTo>
                    <a:pt x="18" y="42"/>
                  </a:lnTo>
                  <a:lnTo>
                    <a:pt x="12" y="42"/>
                  </a:lnTo>
                  <a:lnTo>
                    <a:pt x="6" y="42"/>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55" name="Freeform 1883"/>
            <p:cNvSpPr>
              <a:spLocks/>
            </p:cNvSpPr>
            <p:nvPr/>
          </p:nvSpPr>
          <p:spPr bwMode="auto">
            <a:xfrm>
              <a:off x="4098" y="2124"/>
              <a:ext cx="48" cy="36"/>
            </a:xfrm>
            <a:custGeom>
              <a:avLst/>
              <a:gdLst>
                <a:gd name="T0" fmla="*/ 48 w 48"/>
                <a:gd name="T1" fmla="*/ 30 h 36"/>
                <a:gd name="T2" fmla="*/ 6 w 48"/>
                <a:gd name="T3" fmla="*/ 36 h 36"/>
                <a:gd name="T4" fmla="*/ 6 w 48"/>
                <a:gd name="T5" fmla="*/ 30 h 36"/>
                <a:gd name="T6" fmla="*/ 0 w 48"/>
                <a:gd name="T7" fmla="*/ 0 h 36"/>
                <a:gd name="T8" fmla="*/ 42 w 48"/>
                <a:gd name="T9" fmla="*/ 0 h 36"/>
                <a:gd name="T10" fmla="*/ 48 w 48"/>
                <a:gd name="T11" fmla="*/ 30 h 36"/>
              </a:gdLst>
              <a:ahLst/>
              <a:cxnLst>
                <a:cxn ang="0">
                  <a:pos x="T0" y="T1"/>
                </a:cxn>
                <a:cxn ang="0">
                  <a:pos x="T2" y="T3"/>
                </a:cxn>
                <a:cxn ang="0">
                  <a:pos x="T4" y="T5"/>
                </a:cxn>
                <a:cxn ang="0">
                  <a:pos x="T6" y="T7"/>
                </a:cxn>
                <a:cxn ang="0">
                  <a:pos x="T8" y="T9"/>
                </a:cxn>
                <a:cxn ang="0">
                  <a:pos x="T10" y="T11"/>
                </a:cxn>
              </a:cxnLst>
              <a:rect l="0" t="0" r="r" b="b"/>
              <a:pathLst>
                <a:path w="48" h="36">
                  <a:moveTo>
                    <a:pt x="48" y="30"/>
                  </a:moveTo>
                  <a:lnTo>
                    <a:pt x="6" y="36"/>
                  </a:lnTo>
                  <a:lnTo>
                    <a:pt x="6" y="30"/>
                  </a:lnTo>
                  <a:lnTo>
                    <a:pt x="0" y="0"/>
                  </a:lnTo>
                  <a:lnTo>
                    <a:pt x="42" y="0"/>
                  </a:lnTo>
                  <a:lnTo>
                    <a:pt x="4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56" name="Freeform 1884"/>
            <p:cNvSpPr>
              <a:spLocks/>
            </p:cNvSpPr>
            <p:nvPr/>
          </p:nvSpPr>
          <p:spPr bwMode="auto">
            <a:xfrm>
              <a:off x="4140" y="2118"/>
              <a:ext cx="30" cy="42"/>
            </a:xfrm>
            <a:custGeom>
              <a:avLst/>
              <a:gdLst>
                <a:gd name="T0" fmla="*/ 30 w 30"/>
                <a:gd name="T1" fmla="*/ 36 h 42"/>
                <a:gd name="T2" fmla="*/ 6 w 30"/>
                <a:gd name="T3" fmla="*/ 42 h 42"/>
                <a:gd name="T4" fmla="*/ 6 w 30"/>
                <a:gd name="T5" fmla="*/ 36 h 42"/>
                <a:gd name="T6" fmla="*/ 0 w 30"/>
                <a:gd name="T7" fmla="*/ 6 h 42"/>
                <a:gd name="T8" fmla="*/ 0 w 30"/>
                <a:gd name="T9" fmla="*/ 0 h 42"/>
                <a:gd name="T10" fmla="*/ 24 w 30"/>
                <a:gd name="T11" fmla="*/ 0 h 42"/>
                <a:gd name="T12" fmla="*/ 24 w 30"/>
                <a:gd name="T13" fmla="*/ 18 h 42"/>
                <a:gd name="T14" fmla="*/ 24 w 30"/>
                <a:gd name="T15" fmla="*/ 30 h 42"/>
                <a:gd name="T16" fmla="*/ 30 w 30"/>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30" y="36"/>
                  </a:moveTo>
                  <a:lnTo>
                    <a:pt x="6" y="42"/>
                  </a:lnTo>
                  <a:lnTo>
                    <a:pt x="6" y="36"/>
                  </a:lnTo>
                  <a:lnTo>
                    <a:pt x="0" y="6"/>
                  </a:lnTo>
                  <a:lnTo>
                    <a:pt x="0" y="0"/>
                  </a:lnTo>
                  <a:lnTo>
                    <a:pt x="24" y="0"/>
                  </a:lnTo>
                  <a:lnTo>
                    <a:pt x="24" y="18"/>
                  </a:lnTo>
                  <a:lnTo>
                    <a:pt x="24" y="3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57" name="Freeform 1885"/>
            <p:cNvSpPr>
              <a:spLocks/>
            </p:cNvSpPr>
            <p:nvPr/>
          </p:nvSpPr>
          <p:spPr bwMode="auto">
            <a:xfrm>
              <a:off x="4314" y="2082"/>
              <a:ext cx="54" cy="42"/>
            </a:xfrm>
            <a:custGeom>
              <a:avLst/>
              <a:gdLst>
                <a:gd name="T0" fmla="*/ 48 w 54"/>
                <a:gd name="T1" fmla="*/ 36 h 42"/>
                <a:gd name="T2" fmla="*/ 42 w 54"/>
                <a:gd name="T3" fmla="*/ 36 h 42"/>
                <a:gd name="T4" fmla="*/ 42 w 54"/>
                <a:gd name="T5" fmla="*/ 42 h 42"/>
                <a:gd name="T6" fmla="*/ 36 w 54"/>
                <a:gd name="T7" fmla="*/ 36 h 42"/>
                <a:gd name="T8" fmla="*/ 30 w 54"/>
                <a:gd name="T9" fmla="*/ 36 h 42"/>
                <a:gd name="T10" fmla="*/ 30 w 54"/>
                <a:gd name="T11" fmla="*/ 42 h 42"/>
                <a:gd name="T12" fmla="*/ 30 w 54"/>
                <a:gd name="T13" fmla="*/ 36 h 42"/>
                <a:gd name="T14" fmla="*/ 24 w 54"/>
                <a:gd name="T15" fmla="*/ 30 h 42"/>
                <a:gd name="T16" fmla="*/ 24 w 54"/>
                <a:gd name="T17" fmla="*/ 36 h 42"/>
                <a:gd name="T18" fmla="*/ 18 w 54"/>
                <a:gd name="T19" fmla="*/ 36 h 42"/>
                <a:gd name="T20" fmla="*/ 12 w 54"/>
                <a:gd name="T21" fmla="*/ 36 h 42"/>
                <a:gd name="T22" fmla="*/ 12 w 54"/>
                <a:gd name="T23" fmla="*/ 30 h 42"/>
                <a:gd name="T24" fmla="*/ 6 w 54"/>
                <a:gd name="T25" fmla="*/ 24 h 42"/>
                <a:gd name="T26" fmla="*/ 0 w 54"/>
                <a:gd name="T27" fmla="*/ 24 h 42"/>
                <a:gd name="T28" fmla="*/ 6 w 54"/>
                <a:gd name="T29" fmla="*/ 18 h 42"/>
                <a:gd name="T30" fmla="*/ 6 w 54"/>
                <a:gd name="T31" fmla="*/ 12 h 42"/>
                <a:gd name="T32" fmla="*/ 0 w 54"/>
                <a:gd name="T33" fmla="*/ 12 h 42"/>
                <a:gd name="T34" fmla="*/ 6 w 54"/>
                <a:gd name="T35" fmla="*/ 6 h 42"/>
                <a:gd name="T36" fmla="*/ 12 w 54"/>
                <a:gd name="T37" fmla="*/ 6 h 42"/>
                <a:gd name="T38" fmla="*/ 24 w 54"/>
                <a:gd name="T39" fmla="*/ 0 h 42"/>
                <a:gd name="T40" fmla="*/ 42 w 54"/>
                <a:gd name="T41" fmla="*/ 0 h 42"/>
                <a:gd name="T42" fmla="*/ 42 w 54"/>
                <a:gd name="T43" fmla="*/ 6 h 42"/>
                <a:gd name="T44" fmla="*/ 54 w 54"/>
                <a:gd name="T45" fmla="*/ 24 h 42"/>
                <a:gd name="T46" fmla="*/ 48 w 54"/>
                <a:gd name="T47" fmla="*/ 30 h 42"/>
                <a:gd name="T48" fmla="*/ 54 w 54"/>
                <a:gd name="T49" fmla="*/ 24 h 42"/>
                <a:gd name="T50" fmla="*/ 54 w 54"/>
                <a:gd name="T51" fmla="*/ 30 h 42"/>
                <a:gd name="T52" fmla="*/ 48 w 54"/>
                <a:gd name="T5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42">
                  <a:moveTo>
                    <a:pt x="48" y="36"/>
                  </a:moveTo>
                  <a:lnTo>
                    <a:pt x="42" y="36"/>
                  </a:lnTo>
                  <a:lnTo>
                    <a:pt x="42" y="42"/>
                  </a:lnTo>
                  <a:lnTo>
                    <a:pt x="36" y="36"/>
                  </a:lnTo>
                  <a:lnTo>
                    <a:pt x="30" y="36"/>
                  </a:lnTo>
                  <a:lnTo>
                    <a:pt x="30" y="42"/>
                  </a:lnTo>
                  <a:lnTo>
                    <a:pt x="30" y="36"/>
                  </a:lnTo>
                  <a:lnTo>
                    <a:pt x="24" y="30"/>
                  </a:lnTo>
                  <a:lnTo>
                    <a:pt x="24" y="36"/>
                  </a:lnTo>
                  <a:lnTo>
                    <a:pt x="18" y="36"/>
                  </a:lnTo>
                  <a:lnTo>
                    <a:pt x="12" y="36"/>
                  </a:lnTo>
                  <a:lnTo>
                    <a:pt x="12" y="30"/>
                  </a:lnTo>
                  <a:lnTo>
                    <a:pt x="6" y="24"/>
                  </a:lnTo>
                  <a:lnTo>
                    <a:pt x="0" y="24"/>
                  </a:lnTo>
                  <a:lnTo>
                    <a:pt x="6" y="18"/>
                  </a:lnTo>
                  <a:lnTo>
                    <a:pt x="6" y="12"/>
                  </a:lnTo>
                  <a:lnTo>
                    <a:pt x="0" y="12"/>
                  </a:lnTo>
                  <a:lnTo>
                    <a:pt x="6" y="6"/>
                  </a:lnTo>
                  <a:lnTo>
                    <a:pt x="12" y="6"/>
                  </a:lnTo>
                  <a:lnTo>
                    <a:pt x="24" y="0"/>
                  </a:lnTo>
                  <a:lnTo>
                    <a:pt x="42" y="0"/>
                  </a:lnTo>
                  <a:lnTo>
                    <a:pt x="42" y="6"/>
                  </a:lnTo>
                  <a:lnTo>
                    <a:pt x="54" y="24"/>
                  </a:lnTo>
                  <a:lnTo>
                    <a:pt x="48" y="30"/>
                  </a:lnTo>
                  <a:lnTo>
                    <a:pt x="54" y="24"/>
                  </a:lnTo>
                  <a:lnTo>
                    <a:pt x="54" y="30"/>
                  </a:lnTo>
                  <a:lnTo>
                    <a:pt x="48"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58" name="Freeform 1886"/>
            <p:cNvSpPr>
              <a:spLocks/>
            </p:cNvSpPr>
            <p:nvPr/>
          </p:nvSpPr>
          <p:spPr bwMode="auto">
            <a:xfrm>
              <a:off x="2952" y="2232"/>
              <a:ext cx="54" cy="48"/>
            </a:xfrm>
            <a:custGeom>
              <a:avLst/>
              <a:gdLst>
                <a:gd name="T0" fmla="*/ 6 w 54"/>
                <a:gd name="T1" fmla="*/ 48 h 48"/>
                <a:gd name="T2" fmla="*/ 0 w 54"/>
                <a:gd name="T3" fmla="*/ 12 h 48"/>
                <a:gd name="T4" fmla="*/ 12 w 54"/>
                <a:gd name="T5" fmla="*/ 18 h 48"/>
                <a:gd name="T6" fmla="*/ 12 w 54"/>
                <a:gd name="T7" fmla="*/ 12 h 48"/>
                <a:gd name="T8" fmla="*/ 18 w 54"/>
                <a:gd name="T9" fmla="*/ 12 h 48"/>
                <a:gd name="T10" fmla="*/ 18 w 54"/>
                <a:gd name="T11" fmla="*/ 6 h 48"/>
                <a:gd name="T12" fmla="*/ 42 w 54"/>
                <a:gd name="T13" fmla="*/ 6 h 48"/>
                <a:gd name="T14" fmla="*/ 42 w 54"/>
                <a:gd name="T15" fmla="*/ 0 h 48"/>
                <a:gd name="T16" fmla="*/ 54 w 54"/>
                <a:gd name="T17" fmla="*/ 0 h 48"/>
                <a:gd name="T18" fmla="*/ 48 w 54"/>
                <a:gd name="T19" fmla="*/ 18 h 48"/>
                <a:gd name="T20" fmla="*/ 48 w 54"/>
                <a:gd name="T21" fmla="*/ 42 h 48"/>
                <a:gd name="T22" fmla="*/ 48 w 54"/>
                <a:gd name="T23" fmla="*/ 48 h 48"/>
                <a:gd name="T24" fmla="*/ 36 w 54"/>
                <a:gd name="T25" fmla="*/ 48 h 48"/>
                <a:gd name="T26" fmla="*/ 6 w 54"/>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8">
                  <a:moveTo>
                    <a:pt x="6" y="48"/>
                  </a:moveTo>
                  <a:lnTo>
                    <a:pt x="0" y="12"/>
                  </a:lnTo>
                  <a:lnTo>
                    <a:pt x="12" y="18"/>
                  </a:lnTo>
                  <a:lnTo>
                    <a:pt x="12" y="12"/>
                  </a:lnTo>
                  <a:lnTo>
                    <a:pt x="18" y="12"/>
                  </a:lnTo>
                  <a:lnTo>
                    <a:pt x="18" y="6"/>
                  </a:lnTo>
                  <a:lnTo>
                    <a:pt x="42" y="6"/>
                  </a:lnTo>
                  <a:lnTo>
                    <a:pt x="42" y="0"/>
                  </a:lnTo>
                  <a:lnTo>
                    <a:pt x="54" y="0"/>
                  </a:lnTo>
                  <a:lnTo>
                    <a:pt x="48" y="18"/>
                  </a:lnTo>
                  <a:lnTo>
                    <a:pt x="48" y="42"/>
                  </a:lnTo>
                  <a:lnTo>
                    <a:pt x="48" y="48"/>
                  </a:lnTo>
                  <a:lnTo>
                    <a:pt x="36" y="48"/>
                  </a:lnTo>
                  <a:lnTo>
                    <a:pt x="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59" name="Freeform 1887"/>
            <p:cNvSpPr>
              <a:spLocks/>
            </p:cNvSpPr>
            <p:nvPr/>
          </p:nvSpPr>
          <p:spPr bwMode="auto">
            <a:xfrm>
              <a:off x="4164" y="2112"/>
              <a:ext cx="24" cy="42"/>
            </a:xfrm>
            <a:custGeom>
              <a:avLst/>
              <a:gdLst>
                <a:gd name="T0" fmla="*/ 24 w 24"/>
                <a:gd name="T1" fmla="*/ 42 h 42"/>
                <a:gd name="T2" fmla="*/ 18 w 24"/>
                <a:gd name="T3" fmla="*/ 42 h 42"/>
                <a:gd name="T4" fmla="*/ 6 w 24"/>
                <a:gd name="T5" fmla="*/ 42 h 42"/>
                <a:gd name="T6" fmla="*/ 0 w 24"/>
                <a:gd name="T7" fmla="*/ 36 h 42"/>
                <a:gd name="T8" fmla="*/ 0 w 24"/>
                <a:gd name="T9" fmla="*/ 24 h 42"/>
                <a:gd name="T10" fmla="*/ 0 w 24"/>
                <a:gd name="T11" fmla="*/ 6 h 42"/>
                <a:gd name="T12" fmla="*/ 6 w 24"/>
                <a:gd name="T13" fmla="*/ 6 h 42"/>
                <a:gd name="T14" fmla="*/ 24 w 24"/>
                <a:gd name="T15" fmla="*/ 0 h 42"/>
                <a:gd name="T16" fmla="*/ 24 w 2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2">
                  <a:moveTo>
                    <a:pt x="24" y="42"/>
                  </a:moveTo>
                  <a:lnTo>
                    <a:pt x="18" y="42"/>
                  </a:lnTo>
                  <a:lnTo>
                    <a:pt x="6" y="42"/>
                  </a:lnTo>
                  <a:lnTo>
                    <a:pt x="0" y="36"/>
                  </a:lnTo>
                  <a:lnTo>
                    <a:pt x="0" y="24"/>
                  </a:lnTo>
                  <a:lnTo>
                    <a:pt x="0" y="6"/>
                  </a:lnTo>
                  <a:lnTo>
                    <a:pt x="6" y="6"/>
                  </a:lnTo>
                  <a:lnTo>
                    <a:pt x="24" y="0"/>
                  </a:lnTo>
                  <a:lnTo>
                    <a:pt x="24" y="4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60" name="Freeform 1888"/>
            <p:cNvSpPr>
              <a:spLocks/>
            </p:cNvSpPr>
            <p:nvPr/>
          </p:nvSpPr>
          <p:spPr bwMode="auto">
            <a:xfrm>
              <a:off x="4188" y="2112"/>
              <a:ext cx="24" cy="42"/>
            </a:xfrm>
            <a:custGeom>
              <a:avLst/>
              <a:gdLst>
                <a:gd name="T0" fmla="*/ 0 w 24"/>
                <a:gd name="T1" fmla="*/ 42 h 42"/>
                <a:gd name="T2" fmla="*/ 0 w 24"/>
                <a:gd name="T3" fmla="*/ 0 h 42"/>
                <a:gd name="T4" fmla="*/ 6 w 24"/>
                <a:gd name="T5" fmla="*/ 0 h 42"/>
                <a:gd name="T6" fmla="*/ 12 w 24"/>
                <a:gd name="T7" fmla="*/ 12 h 42"/>
                <a:gd name="T8" fmla="*/ 12 w 24"/>
                <a:gd name="T9" fmla="*/ 18 h 42"/>
                <a:gd name="T10" fmla="*/ 18 w 24"/>
                <a:gd name="T11" fmla="*/ 18 h 42"/>
                <a:gd name="T12" fmla="*/ 24 w 24"/>
                <a:gd name="T13" fmla="*/ 24 h 42"/>
                <a:gd name="T14" fmla="*/ 18 w 24"/>
                <a:gd name="T15" fmla="*/ 30 h 42"/>
                <a:gd name="T16" fmla="*/ 12 w 24"/>
                <a:gd name="T17" fmla="*/ 30 h 42"/>
                <a:gd name="T18" fmla="*/ 12 w 24"/>
                <a:gd name="T19" fmla="*/ 36 h 42"/>
                <a:gd name="T20" fmla="*/ 6 w 24"/>
                <a:gd name="T21" fmla="*/ 36 h 42"/>
                <a:gd name="T22" fmla="*/ 0 w 24"/>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2">
                  <a:moveTo>
                    <a:pt x="0" y="42"/>
                  </a:moveTo>
                  <a:lnTo>
                    <a:pt x="0" y="0"/>
                  </a:lnTo>
                  <a:lnTo>
                    <a:pt x="6" y="0"/>
                  </a:lnTo>
                  <a:lnTo>
                    <a:pt x="12" y="12"/>
                  </a:lnTo>
                  <a:lnTo>
                    <a:pt x="12" y="18"/>
                  </a:lnTo>
                  <a:lnTo>
                    <a:pt x="18" y="18"/>
                  </a:lnTo>
                  <a:lnTo>
                    <a:pt x="24" y="24"/>
                  </a:lnTo>
                  <a:lnTo>
                    <a:pt x="18" y="30"/>
                  </a:lnTo>
                  <a:lnTo>
                    <a:pt x="12" y="30"/>
                  </a:lnTo>
                  <a:lnTo>
                    <a:pt x="12" y="36"/>
                  </a:lnTo>
                  <a:lnTo>
                    <a:pt x="6" y="36"/>
                  </a:lnTo>
                  <a:lnTo>
                    <a:pt x="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61" name="Freeform 1889"/>
            <p:cNvSpPr>
              <a:spLocks/>
            </p:cNvSpPr>
            <p:nvPr/>
          </p:nvSpPr>
          <p:spPr bwMode="auto">
            <a:xfrm>
              <a:off x="3378" y="2214"/>
              <a:ext cx="42" cy="42"/>
            </a:xfrm>
            <a:custGeom>
              <a:avLst/>
              <a:gdLst>
                <a:gd name="T0" fmla="*/ 24 w 42"/>
                <a:gd name="T1" fmla="*/ 42 h 42"/>
                <a:gd name="T2" fmla="*/ 18 w 42"/>
                <a:gd name="T3" fmla="*/ 42 h 42"/>
                <a:gd name="T4" fmla="*/ 18 w 42"/>
                <a:gd name="T5" fmla="*/ 36 h 42"/>
                <a:gd name="T6" fmla="*/ 12 w 42"/>
                <a:gd name="T7" fmla="*/ 42 h 42"/>
                <a:gd name="T8" fmla="*/ 12 w 42"/>
                <a:gd name="T9" fmla="*/ 36 h 42"/>
                <a:gd name="T10" fmla="*/ 6 w 42"/>
                <a:gd name="T11" fmla="*/ 36 h 42"/>
                <a:gd name="T12" fmla="*/ 6 w 42"/>
                <a:gd name="T13" fmla="*/ 30 h 42"/>
                <a:gd name="T14" fmla="*/ 0 w 42"/>
                <a:gd name="T15" fmla="*/ 24 h 42"/>
                <a:gd name="T16" fmla="*/ 0 w 42"/>
                <a:gd name="T17" fmla="*/ 6 h 42"/>
                <a:gd name="T18" fmla="*/ 18 w 42"/>
                <a:gd name="T19" fmla="*/ 6 h 42"/>
                <a:gd name="T20" fmla="*/ 18 w 42"/>
                <a:gd name="T21" fmla="*/ 0 h 42"/>
                <a:gd name="T22" fmla="*/ 18 w 42"/>
                <a:gd name="T23" fmla="*/ 6 h 42"/>
                <a:gd name="T24" fmla="*/ 24 w 42"/>
                <a:gd name="T25" fmla="*/ 6 h 42"/>
                <a:gd name="T26" fmla="*/ 30 w 42"/>
                <a:gd name="T27" fmla="*/ 12 h 42"/>
                <a:gd name="T28" fmla="*/ 36 w 42"/>
                <a:gd name="T29" fmla="*/ 12 h 42"/>
                <a:gd name="T30" fmla="*/ 42 w 42"/>
                <a:gd name="T31" fmla="*/ 18 h 42"/>
                <a:gd name="T32" fmla="*/ 42 w 42"/>
                <a:gd name="T33" fmla="*/ 42 h 42"/>
                <a:gd name="T34" fmla="*/ 24 w 42"/>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24" y="42"/>
                  </a:moveTo>
                  <a:lnTo>
                    <a:pt x="18" y="42"/>
                  </a:lnTo>
                  <a:lnTo>
                    <a:pt x="18" y="36"/>
                  </a:lnTo>
                  <a:lnTo>
                    <a:pt x="12" y="42"/>
                  </a:lnTo>
                  <a:lnTo>
                    <a:pt x="12" y="36"/>
                  </a:lnTo>
                  <a:lnTo>
                    <a:pt x="6" y="36"/>
                  </a:lnTo>
                  <a:lnTo>
                    <a:pt x="6" y="30"/>
                  </a:lnTo>
                  <a:lnTo>
                    <a:pt x="0" y="24"/>
                  </a:lnTo>
                  <a:lnTo>
                    <a:pt x="0" y="6"/>
                  </a:lnTo>
                  <a:lnTo>
                    <a:pt x="18" y="6"/>
                  </a:lnTo>
                  <a:lnTo>
                    <a:pt x="18" y="0"/>
                  </a:lnTo>
                  <a:lnTo>
                    <a:pt x="18" y="6"/>
                  </a:lnTo>
                  <a:lnTo>
                    <a:pt x="24" y="6"/>
                  </a:lnTo>
                  <a:lnTo>
                    <a:pt x="30" y="12"/>
                  </a:lnTo>
                  <a:lnTo>
                    <a:pt x="36" y="12"/>
                  </a:lnTo>
                  <a:lnTo>
                    <a:pt x="42" y="18"/>
                  </a:lnTo>
                  <a:lnTo>
                    <a:pt x="42" y="42"/>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62" name="Freeform 1890"/>
            <p:cNvSpPr>
              <a:spLocks/>
            </p:cNvSpPr>
            <p:nvPr/>
          </p:nvSpPr>
          <p:spPr bwMode="auto">
            <a:xfrm>
              <a:off x="2166" y="2208"/>
              <a:ext cx="84" cy="90"/>
            </a:xfrm>
            <a:custGeom>
              <a:avLst/>
              <a:gdLst>
                <a:gd name="T0" fmla="*/ 0 w 84"/>
                <a:gd name="T1" fmla="*/ 42 h 90"/>
                <a:gd name="T2" fmla="*/ 0 w 84"/>
                <a:gd name="T3" fmla="*/ 36 h 90"/>
                <a:gd name="T4" fmla="*/ 0 w 84"/>
                <a:gd name="T5" fmla="*/ 30 h 90"/>
                <a:gd name="T6" fmla="*/ 6 w 84"/>
                <a:gd name="T7" fmla="*/ 30 h 90"/>
                <a:gd name="T8" fmla="*/ 0 w 84"/>
                <a:gd name="T9" fmla="*/ 30 h 90"/>
                <a:gd name="T10" fmla="*/ 6 w 84"/>
                <a:gd name="T11" fmla="*/ 24 h 90"/>
                <a:gd name="T12" fmla="*/ 0 w 84"/>
                <a:gd name="T13" fmla="*/ 24 h 90"/>
                <a:gd name="T14" fmla="*/ 6 w 84"/>
                <a:gd name="T15" fmla="*/ 24 h 90"/>
                <a:gd name="T16" fmla="*/ 0 w 84"/>
                <a:gd name="T17" fmla="*/ 24 h 90"/>
                <a:gd name="T18" fmla="*/ 6 w 84"/>
                <a:gd name="T19" fmla="*/ 18 h 90"/>
                <a:gd name="T20" fmla="*/ 0 w 84"/>
                <a:gd name="T21" fmla="*/ 18 h 90"/>
                <a:gd name="T22" fmla="*/ 0 w 84"/>
                <a:gd name="T23" fmla="*/ 12 h 90"/>
                <a:gd name="T24" fmla="*/ 0 w 84"/>
                <a:gd name="T25" fmla="*/ 6 h 90"/>
                <a:gd name="T26" fmla="*/ 0 w 84"/>
                <a:gd name="T27" fmla="*/ 0 h 90"/>
                <a:gd name="T28" fmla="*/ 30 w 84"/>
                <a:gd name="T29" fmla="*/ 0 h 90"/>
                <a:gd name="T30" fmla="*/ 30 w 84"/>
                <a:gd name="T31" fmla="*/ 6 h 90"/>
                <a:gd name="T32" fmla="*/ 48 w 84"/>
                <a:gd name="T33" fmla="*/ 6 h 90"/>
                <a:gd name="T34" fmla="*/ 48 w 84"/>
                <a:gd name="T35" fmla="*/ 18 h 90"/>
                <a:gd name="T36" fmla="*/ 84 w 84"/>
                <a:gd name="T37" fmla="*/ 18 h 90"/>
                <a:gd name="T38" fmla="*/ 78 w 84"/>
                <a:gd name="T39" fmla="*/ 54 h 90"/>
                <a:gd name="T40" fmla="*/ 78 w 84"/>
                <a:gd name="T41" fmla="*/ 60 h 90"/>
                <a:gd name="T42" fmla="*/ 78 w 84"/>
                <a:gd name="T43" fmla="*/ 84 h 90"/>
                <a:gd name="T44" fmla="*/ 72 w 84"/>
                <a:gd name="T45" fmla="*/ 90 h 90"/>
                <a:gd name="T46" fmla="*/ 54 w 84"/>
                <a:gd name="T47" fmla="*/ 84 h 90"/>
                <a:gd name="T48" fmla="*/ 48 w 84"/>
                <a:gd name="T49" fmla="*/ 84 h 90"/>
                <a:gd name="T50" fmla="*/ 30 w 84"/>
                <a:gd name="T51" fmla="*/ 42 h 90"/>
                <a:gd name="T52" fmla="*/ 0 w 84"/>
                <a:gd name="T53"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90">
                  <a:moveTo>
                    <a:pt x="0" y="42"/>
                  </a:moveTo>
                  <a:lnTo>
                    <a:pt x="0" y="36"/>
                  </a:lnTo>
                  <a:lnTo>
                    <a:pt x="0" y="30"/>
                  </a:lnTo>
                  <a:lnTo>
                    <a:pt x="6" y="30"/>
                  </a:lnTo>
                  <a:lnTo>
                    <a:pt x="0" y="30"/>
                  </a:lnTo>
                  <a:lnTo>
                    <a:pt x="6" y="24"/>
                  </a:lnTo>
                  <a:lnTo>
                    <a:pt x="0" y="24"/>
                  </a:lnTo>
                  <a:lnTo>
                    <a:pt x="6" y="24"/>
                  </a:lnTo>
                  <a:lnTo>
                    <a:pt x="0" y="24"/>
                  </a:lnTo>
                  <a:lnTo>
                    <a:pt x="6" y="18"/>
                  </a:lnTo>
                  <a:lnTo>
                    <a:pt x="0" y="18"/>
                  </a:lnTo>
                  <a:lnTo>
                    <a:pt x="0" y="12"/>
                  </a:lnTo>
                  <a:lnTo>
                    <a:pt x="0" y="6"/>
                  </a:lnTo>
                  <a:lnTo>
                    <a:pt x="0" y="0"/>
                  </a:lnTo>
                  <a:lnTo>
                    <a:pt x="30" y="0"/>
                  </a:lnTo>
                  <a:lnTo>
                    <a:pt x="30" y="6"/>
                  </a:lnTo>
                  <a:lnTo>
                    <a:pt x="48" y="6"/>
                  </a:lnTo>
                  <a:lnTo>
                    <a:pt x="48" y="18"/>
                  </a:lnTo>
                  <a:lnTo>
                    <a:pt x="84" y="18"/>
                  </a:lnTo>
                  <a:lnTo>
                    <a:pt x="78" y="54"/>
                  </a:lnTo>
                  <a:lnTo>
                    <a:pt x="78" y="60"/>
                  </a:lnTo>
                  <a:lnTo>
                    <a:pt x="78" y="84"/>
                  </a:lnTo>
                  <a:lnTo>
                    <a:pt x="72" y="90"/>
                  </a:lnTo>
                  <a:lnTo>
                    <a:pt x="54" y="84"/>
                  </a:lnTo>
                  <a:lnTo>
                    <a:pt x="48" y="84"/>
                  </a:lnTo>
                  <a:lnTo>
                    <a:pt x="30"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63" name="Freeform 1891"/>
            <p:cNvSpPr>
              <a:spLocks/>
            </p:cNvSpPr>
            <p:nvPr/>
          </p:nvSpPr>
          <p:spPr bwMode="auto">
            <a:xfrm>
              <a:off x="1908" y="2178"/>
              <a:ext cx="108" cy="114"/>
            </a:xfrm>
            <a:custGeom>
              <a:avLst/>
              <a:gdLst>
                <a:gd name="T0" fmla="*/ 24 w 108"/>
                <a:gd name="T1" fmla="*/ 108 h 114"/>
                <a:gd name="T2" fmla="*/ 24 w 108"/>
                <a:gd name="T3" fmla="*/ 96 h 114"/>
                <a:gd name="T4" fmla="*/ 18 w 108"/>
                <a:gd name="T5" fmla="*/ 96 h 114"/>
                <a:gd name="T6" fmla="*/ 24 w 108"/>
                <a:gd name="T7" fmla="*/ 24 h 114"/>
                <a:gd name="T8" fmla="*/ 0 w 108"/>
                <a:gd name="T9" fmla="*/ 24 h 114"/>
                <a:gd name="T10" fmla="*/ 6 w 108"/>
                <a:gd name="T11" fmla="*/ 0 h 114"/>
                <a:gd name="T12" fmla="*/ 60 w 108"/>
                <a:gd name="T13" fmla="*/ 6 h 114"/>
                <a:gd name="T14" fmla="*/ 60 w 108"/>
                <a:gd name="T15" fmla="*/ 30 h 114"/>
                <a:gd name="T16" fmla="*/ 108 w 108"/>
                <a:gd name="T17" fmla="*/ 36 h 114"/>
                <a:gd name="T18" fmla="*/ 102 w 108"/>
                <a:gd name="T19" fmla="*/ 36 h 114"/>
                <a:gd name="T20" fmla="*/ 102 w 108"/>
                <a:gd name="T21" fmla="*/ 42 h 114"/>
                <a:gd name="T22" fmla="*/ 96 w 108"/>
                <a:gd name="T23" fmla="*/ 36 h 114"/>
                <a:gd name="T24" fmla="*/ 96 w 108"/>
                <a:gd name="T25" fmla="*/ 48 h 114"/>
                <a:gd name="T26" fmla="*/ 96 w 108"/>
                <a:gd name="T27" fmla="*/ 54 h 114"/>
                <a:gd name="T28" fmla="*/ 102 w 108"/>
                <a:gd name="T29" fmla="*/ 54 h 114"/>
                <a:gd name="T30" fmla="*/ 102 w 108"/>
                <a:gd name="T31" fmla="*/ 48 h 114"/>
                <a:gd name="T32" fmla="*/ 102 w 108"/>
                <a:gd name="T33" fmla="*/ 54 h 114"/>
                <a:gd name="T34" fmla="*/ 108 w 108"/>
                <a:gd name="T35" fmla="*/ 54 h 114"/>
                <a:gd name="T36" fmla="*/ 108 w 108"/>
                <a:gd name="T37" fmla="*/ 60 h 114"/>
                <a:gd name="T38" fmla="*/ 102 w 108"/>
                <a:gd name="T39" fmla="*/ 114 h 114"/>
                <a:gd name="T40" fmla="*/ 24 w 108"/>
                <a:gd name="T41"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14">
                  <a:moveTo>
                    <a:pt x="24" y="108"/>
                  </a:moveTo>
                  <a:lnTo>
                    <a:pt x="24" y="96"/>
                  </a:lnTo>
                  <a:lnTo>
                    <a:pt x="18" y="96"/>
                  </a:lnTo>
                  <a:lnTo>
                    <a:pt x="24" y="24"/>
                  </a:lnTo>
                  <a:lnTo>
                    <a:pt x="0" y="24"/>
                  </a:lnTo>
                  <a:lnTo>
                    <a:pt x="6" y="0"/>
                  </a:lnTo>
                  <a:lnTo>
                    <a:pt x="60" y="6"/>
                  </a:lnTo>
                  <a:lnTo>
                    <a:pt x="60" y="30"/>
                  </a:lnTo>
                  <a:lnTo>
                    <a:pt x="108" y="36"/>
                  </a:lnTo>
                  <a:lnTo>
                    <a:pt x="102" y="36"/>
                  </a:lnTo>
                  <a:lnTo>
                    <a:pt x="102" y="42"/>
                  </a:lnTo>
                  <a:lnTo>
                    <a:pt x="96" y="36"/>
                  </a:lnTo>
                  <a:lnTo>
                    <a:pt x="96" y="48"/>
                  </a:lnTo>
                  <a:lnTo>
                    <a:pt x="96" y="54"/>
                  </a:lnTo>
                  <a:lnTo>
                    <a:pt x="102" y="54"/>
                  </a:lnTo>
                  <a:lnTo>
                    <a:pt x="102" y="48"/>
                  </a:lnTo>
                  <a:lnTo>
                    <a:pt x="102" y="54"/>
                  </a:lnTo>
                  <a:lnTo>
                    <a:pt x="108" y="54"/>
                  </a:lnTo>
                  <a:lnTo>
                    <a:pt x="108" y="60"/>
                  </a:lnTo>
                  <a:lnTo>
                    <a:pt x="102" y="114"/>
                  </a:lnTo>
                  <a:lnTo>
                    <a:pt x="24" y="10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64" name="Freeform 1892"/>
            <p:cNvSpPr>
              <a:spLocks/>
            </p:cNvSpPr>
            <p:nvPr/>
          </p:nvSpPr>
          <p:spPr bwMode="auto">
            <a:xfrm>
              <a:off x="3336" y="2220"/>
              <a:ext cx="42" cy="30"/>
            </a:xfrm>
            <a:custGeom>
              <a:avLst/>
              <a:gdLst>
                <a:gd name="T0" fmla="*/ 6 w 42"/>
                <a:gd name="T1" fmla="*/ 30 h 30"/>
                <a:gd name="T2" fmla="*/ 0 w 42"/>
                <a:gd name="T3" fmla="*/ 24 h 30"/>
                <a:gd name="T4" fmla="*/ 0 w 42"/>
                <a:gd name="T5" fmla="*/ 18 h 30"/>
                <a:gd name="T6" fmla="*/ 0 w 42"/>
                <a:gd name="T7" fmla="*/ 12 h 30"/>
                <a:gd name="T8" fmla="*/ 6 w 42"/>
                <a:gd name="T9" fmla="*/ 12 h 30"/>
                <a:gd name="T10" fmla="*/ 12 w 42"/>
                <a:gd name="T11" fmla="*/ 6 h 30"/>
                <a:gd name="T12" fmla="*/ 6 w 42"/>
                <a:gd name="T13" fmla="*/ 6 h 30"/>
                <a:gd name="T14" fmla="*/ 18 w 42"/>
                <a:gd name="T15" fmla="*/ 0 h 30"/>
                <a:gd name="T16" fmla="*/ 42 w 42"/>
                <a:gd name="T17" fmla="*/ 0 h 30"/>
                <a:gd name="T18" fmla="*/ 42 w 42"/>
                <a:gd name="T19" fmla="*/ 18 h 30"/>
                <a:gd name="T20" fmla="*/ 42 w 42"/>
                <a:gd name="T21" fmla="*/ 24 h 30"/>
                <a:gd name="T22" fmla="*/ 36 w 42"/>
                <a:gd name="T23" fmla="*/ 30 h 30"/>
                <a:gd name="T24" fmla="*/ 30 w 42"/>
                <a:gd name="T25" fmla="*/ 30 h 30"/>
                <a:gd name="T26" fmla="*/ 24 w 42"/>
                <a:gd name="T27" fmla="*/ 24 h 30"/>
                <a:gd name="T28" fmla="*/ 18 w 42"/>
                <a:gd name="T29" fmla="*/ 24 h 30"/>
                <a:gd name="T30" fmla="*/ 18 w 42"/>
                <a:gd name="T31" fmla="*/ 30 h 30"/>
                <a:gd name="T32" fmla="*/ 12 w 42"/>
                <a:gd name="T33" fmla="*/ 30 h 30"/>
                <a:gd name="T34" fmla="*/ 6 w 42"/>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0">
                  <a:moveTo>
                    <a:pt x="6" y="30"/>
                  </a:moveTo>
                  <a:lnTo>
                    <a:pt x="0" y="24"/>
                  </a:lnTo>
                  <a:lnTo>
                    <a:pt x="0" y="18"/>
                  </a:lnTo>
                  <a:lnTo>
                    <a:pt x="0" y="12"/>
                  </a:lnTo>
                  <a:lnTo>
                    <a:pt x="6" y="12"/>
                  </a:lnTo>
                  <a:lnTo>
                    <a:pt x="12" y="6"/>
                  </a:lnTo>
                  <a:lnTo>
                    <a:pt x="6" y="6"/>
                  </a:lnTo>
                  <a:lnTo>
                    <a:pt x="18" y="0"/>
                  </a:lnTo>
                  <a:lnTo>
                    <a:pt x="42" y="0"/>
                  </a:lnTo>
                  <a:lnTo>
                    <a:pt x="42" y="18"/>
                  </a:lnTo>
                  <a:lnTo>
                    <a:pt x="42" y="24"/>
                  </a:lnTo>
                  <a:lnTo>
                    <a:pt x="36" y="30"/>
                  </a:lnTo>
                  <a:lnTo>
                    <a:pt x="30" y="30"/>
                  </a:lnTo>
                  <a:lnTo>
                    <a:pt x="24" y="24"/>
                  </a:lnTo>
                  <a:lnTo>
                    <a:pt x="18" y="24"/>
                  </a:lnTo>
                  <a:lnTo>
                    <a:pt x="18" y="30"/>
                  </a:lnTo>
                  <a:lnTo>
                    <a:pt x="12" y="30"/>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65" name="Freeform 1893"/>
            <p:cNvSpPr>
              <a:spLocks/>
            </p:cNvSpPr>
            <p:nvPr/>
          </p:nvSpPr>
          <p:spPr bwMode="auto">
            <a:xfrm>
              <a:off x="4248" y="2106"/>
              <a:ext cx="36" cy="48"/>
            </a:xfrm>
            <a:custGeom>
              <a:avLst/>
              <a:gdLst>
                <a:gd name="T0" fmla="*/ 6 w 36"/>
                <a:gd name="T1" fmla="*/ 48 h 48"/>
                <a:gd name="T2" fmla="*/ 0 w 36"/>
                <a:gd name="T3" fmla="*/ 48 h 48"/>
                <a:gd name="T4" fmla="*/ 0 w 36"/>
                <a:gd name="T5" fmla="*/ 36 h 48"/>
                <a:gd name="T6" fmla="*/ 6 w 36"/>
                <a:gd name="T7" fmla="*/ 18 h 48"/>
                <a:gd name="T8" fmla="*/ 12 w 36"/>
                <a:gd name="T9" fmla="*/ 0 h 48"/>
                <a:gd name="T10" fmla="*/ 18 w 36"/>
                <a:gd name="T11" fmla="*/ 0 h 48"/>
                <a:gd name="T12" fmla="*/ 24 w 36"/>
                <a:gd name="T13" fmla="*/ 0 h 48"/>
                <a:gd name="T14" fmla="*/ 30 w 36"/>
                <a:gd name="T15" fmla="*/ 0 h 48"/>
                <a:gd name="T16" fmla="*/ 36 w 36"/>
                <a:gd name="T17" fmla="*/ 0 h 48"/>
                <a:gd name="T18" fmla="*/ 30 w 36"/>
                <a:gd name="T19" fmla="*/ 30 h 48"/>
                <a:gd name="T20" fmla="*/ 6 w 36"/>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8">
                  <a:moveTo>
                    <a:pt x="6" y="48"/>
                  </a:moveTo>
                  <a:lnTo>
                    <a:pt x="0" y="48"/>
                  </a:lnTo>
                  <a:lnTo>
                    <a:pt x="0" y="36"/>
                  </a:lnTo>
                  <a:lnTo>
                    <a:pt x="6" y="18"/>
                  </a:lnTo>
                  <a:lnTo>
                    <a:pt x="12" y="0"/>
                  </a:lnTo>
                  <a:lnTo>
                    <a:pt x="18" y="0"/>
                  </a:lnTo>
                  <a:lnTo>
                    <a:pt x="24" y="0"/>
                  </a:lnTo>
                  <a:lnTo>
                    <a:pt x="30" y="0"/>
                  </a:lnTo>
                  <a:lnTo>
                    <a:pt x="36" y="0"/>
                  </a:lnTo>
                  <a:lnTo>
                    <a:pt x="30" y="30"/>
                  </a:lnTo>
                  <a:lnTo>
                    <a:pt x="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66" name="Freeform 1894"/>
            <p:cNvSpPr>
              <a:spLocks/>
            </p:cNvSpPr>
            <p:nvPr/>
          </p:nvSpPr>
          <p:spPr bwMode="auto">
            <a:xfrm>
              <a:off x="3768" y="2178"/>
              <a:ext cx="48" cy="42"/>
            </a:xfrm>
            <a:custGeom>
              <a:avLst/>
              <a:gdLst>
                <a:gd name="T0" fmla="*/ 42 w 48"/>
                <a:gd name="T1" fmla="*/ 30 h 42"/>
                <a:gd name="T2" fmla="*/ 36 w 48"/>
                <a:gd name="T3" fmla="*/ 36 h 42"/>
                <a:gd name="T4" fmla="*/ 30 w 48"/>
                <a:gd name="T5" fmla="*/ 30 h 42"/>
                <a:gd name="T6" fmla="*/ 24 w 48"/>
                <a:gd name="T7" fmla="*/ 30 h 42"/>
                <a:gd name="T8" fmla="*/ 24 w 48"/>
                <a:gd name="T9" fmla="*/ 36 h 42"/>
                <a:gd name="T10" fmla="*/ 18 w 48"/>
                <a:gd name="T11" fmla="*/ 36 h 42"/>
                <a:gd name="T12" fmla="*/ 12 w 48"/>
                <a:gd name="T13" fmla="*/ 36 h 42"/>
                <a:gd name="T14" fmla="*/ 18 w 48"/>
                <a:gd name="T15" fmla="*/ 42 h 42"/>
                <a:gd name="T16" fmla="*/ 12 w 48"/>
                <a:gd name="T17" fmla="*/ 42 h 42"/>
                <a:gd name="T18" fmla="*/ 0 w 48"/>
                <a:gd name="T19" fmla="*/ 30 h 42"/>
                <a:gd name="T20" fmla="*/ 6 w 48"/>
                <a:gd name="T21" fmla="*/ 30 h 42"/>
                <a:gd name="T22" fmla="*/ 6 w 48"/>
                <a:gd name="T23" fmla="*/ 24 h 42"/>
                <a:gd name="T24" fmla="*/ 6 w 48"/>
                <a:gd name="T25" fmla="*/ 30 h 42"/>
                <a:gd name="T26" fmla="*/ 6 w 48"/>
                <a:gd name="T27" fmla="*/ 24 h 42"/>
                <a:gd name="T28" fmla="*/ 12 w 48"/>
                <a:gd name="T29" fmla="*/ 24 h 42"/>
                <a:gd name="T30" fmla="*/ 18 w 48"/>
                <a:gd name="T31" fmla="*/ 18 h 42"/>
                <a:gd name="T32" fmla="*/ 18 w 48"/>
                <a:gd name="T33" fmla="*/ 12 h 42"/>
                <a:gd name="T34" fmla="*/ 18 w 48"/>
                <a:gd name="T35" fmla="*/ 6 h 42"/>
                <a:gd name="T36" fmla="*/ 24 w 48"/>
                <a:gd name="T37" fmla="*/ 0 h 42"/>
                <a:gd name="T38" fmla="*/ 42 w 48"/>
                <a:gd name="T39" fmla="*/ 0 h 42"/>
                <a:gd name="T40" fmla="*/ 42 w 48"/>
                <a:gd name="T41" fmla="*/ 6 h 42"/>
                <a:gd name="T42" fmla="*/ 48 w 48"/>
                <a:gd name="T43" fmla="*/ 6 h 42"/>
                <a:gd name="T44" fmla="*/ 48 w 48"/>
                <a:gd name="T45" fmla="*/ 12 h 42"/>
                <a:gd name="T46" fmla="*/ 48 w 48"/>
                <a:gd name="T47" fmla="*/ 18 h 42"/>
                <a:gd name="T48" fmla="*/ 48 w 48"/>
                <a:gd name="T49" fmla="*/ 24 h 42"/>
                <a:gd name="T50" fmla="*/ 42 w 48"/>
                <a:gd name="T51" fmla="*/ 24 h 42"/>
                <a:gd name="T52" fmla="*/ 42 w 48"/>
                <a:gd name="T5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42" y="30"/>
                  </a:moveTo>
                  <a:lnTo>
                    <a:pt x="36" y="36"/>
                  </a:lnTo>
                  <a:lnTo>
                    <a:pt x="30" y="30"/>
                  </a:lnTo>
                  <a:lnTo>
                    <a:pt x="24" y="30"/>
                  </a:lnTo>
                  <a:lnTo>
                    <a:pt x="24" y="36"/>
                  </a:lnTo>
                  <a:lnTo>
                    <a:pt x="18" y="36"/>
                  </a:lnTo>
                  <a:lnTo>
                    <a:pt x="12" y="36"/>
                  </a:lnTo>
                  <a:lnTo>
                    <a:pt x="18" y="42"/>
                  </a:lnTo>
                  <a:lnTo>
                    <a:pt x="12" y="42"/>
                  </a:lnTo>
                  <a:lnTo>
                    <a:pt x="0" y="30"/>
                  </a:lnTo>
                  <a:lnTo>
                    <a:pt x="6" y="30"/>
                  </a:lnTo>
                  <a:lnTo>
                    <a:pt x="6" y="24"/>
                  </a:lnTo>
                  <a:lnTo>
                    <a:pt x="6" y="30"/>
                  </a:lnTo>
                  <a:lnTo>
                    <a:pt x="6" y="24"/>
                  </a:lnTo>
                  <a:lnTo>
                    <a:pt x="12" y="24"/>
                  </a:lnTo>
                  <a:lnTo>
                    <a:pt x="18" y="18"/>
                  </a:lnTo>
                  <a:lnTo>
                    <a:pt x="18" y="12"/>
                  </a:lnTo>
                  <a:lnTo>
                    <a:pt x="18" y="6"/>
                  </a:lnTo>
                  <a:lnTo>
                    <a:pt x="24" y="0"/>
                  </a:lnTo>
                  <a:lnTo>
                    <a:pt x="42" y="0"/>
                  </a:lnTo>
                  <a:lnTo>
                    <a:pt x="42" y="6"/>
                  </a:lnTo>
                  <a:lnTo>
                    <a:pt x="48" y="6"/>
                  </a:lnTo>
                  <a:lnTo>
                    <a:pt x="48" y="12"/>
                  </a:lnTo>
                  <a:lnTo>
                    <a:pt x="48" y="18"/>
                  </a:lnTo>
                  <a:lnTo>
                    <a:pt x="48" y="24"/>
                  </a:lnTo>
                  <a:lnTo>
                    <a:pt x="42" y="24"/>
                  </a:lnTo>
                  <a:lnTo>
                    <a:pt x="4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67" name="Freeform 1895"/>
            <p:cNvSpPr>
              <a:spLocks/>
            </p:cNvSpPr>
            <p:nvPr/>
          </p:nvSpPr>
          <p:spPr bwMode="auto">
            <a:xfrm>
              <a:off x="3816" y="2178"/>
              <a:ext cx="36" cy="24"/>
            </a:xfrm>
            <a:custGeom>
              <a:avLst/>
              <a:gdLst>
                <a:gd name="T0" fmla="*/ 0 w 36"/>
                <a:gd name="T1" fmla="*/ 12 h 24"/>
                <a:gd name="T2" fmla="*/ 0 w 36"/>
                <a:gd name="T3" fmla="*/ 6 h 24"/>
                <a:gd name="T4" fmla="*/ 6 w 36"/>
                <a:gd name="T5" fmla="*/ 6 h 24"/>
                <a:gd name="T6" fmla="*/ 0 w 36"/>
                <a:gd name="T7" fmla="*/ 0 h 24"/>
                <a:gd name="T8" fmla="*/ 6 w 36"/>
                <a:gd name="T9" fmla="*/ 0 h 24"/>
                <a:gd name="T10" fmla="*/ 6 w 36"/>
                <a:gd name="T11" fmla="*/ 6 h 24"/>
                <a:gd name="T12" fmla="*/ 6 w 36"/>
                <a:gd name="T13" fmla="*/ 0 h 24"/>
                <a:gd name="T14" fmla="*/ 12 w 36"/>
                <a:gd name="T15" fmla="*/ 0 h 24"/>
                <a:gd name="T16" fmla="*/ 18 w 36"/>
                <a:gd name="T17" fmla="*/ 0 h 24"/>
                <a:gd name="T18" fmla="*/ 24 w 36"/>
                <a:gd name="T19" fmla="*/ 0 h 24"/>
                <a:gd name="T20" fmla="*/ 30 w 36"/>
                <a:gd name="T21" fmla="*/ 0 h 24"/>
                <a:gd name="T22" fmla="*/ 36 w 36"/>
                <a:gd name="T23" fmla="*/ 0 h 24"/>
                <a:gd name="T24" fmla="*/ 36 w 36"/>
                <a:gd name="T25" fmla="*/ 6 h 24"/>
                <a:gd name="T26" fmla="*/ 36 w 36"/>
                <a:gd name="T27" fmla="*/ 12 h 24"/>
                <a:gd name="T28" fmla="*/ 30 w 36"/>
                <a:gd name="T29" fmla="*/ 12 h 24"/>
                <a:gd name="T30" fmla="*/ 30 w 36"/>
                <a:gd name="T31" fmla="*/ 24 h 24"/>
                <a:gd name="T32" fmla="*/ 24 w 36"/>
                <a:gd name="T33" fmla="*/ 18 h 24"/>
                <a:gd name="T34" fmla="*/ 18 w 36"/>
                <a:gd name="T35" fmla="*/ 24 h 24"/>
                <a:gd name="T36" fmla="*/ 12 w 36"/>
                <a:gd name="T37" fmla="*/ 18 h 24"/>
                <a:gd name="T38" fmla="*/ 6 w 36"/>
                <a:gd name="T39" fmla="*/ 12 h 24"/>
                <a:gd name="T40" fmla="*/ 6 w 36"/>
                <a:gd name="T41" fmla="*/ 18 h 24"/>
                <a:gd name="T42" fmla="*/ 0 w 36"/>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4">
                  <a:moveTo>
                    <a:pt x="0" y="12"/>
                  </a:moveTo>
                  <a:lnTo>
                    <a:pt x="0" y="6"/>
                  </a:lnTo>
                  <a:lnTo>
                    <a:pt x="6" y="6"/>
                  </a:lnTo>
                  <a:lnTo>
                    <a:pt x="0" y="0"/>
                  </a:lnTo>
                  <a:lnTo>
                    <a:pt x="6" y="0"/>
                  </a:lnTo>
                  <a:lnTo>
                    <a:pt x="6" y="6"/>
                  </a:lnTo>
                  <a:lnTo>
                    <a:pt x="6" y="0"/>
                  </a:lnTo>
                  <a:lnTo>
                    <a:pt x="12" y="0"/>
                  </a:lnTo>
                  <a:lnTo>
                    <a:pt x="18" y="0"/>
                  </a:lnTo>
                  <a:lnTo>
                    <a:pt x="24" y="0"/>
                  </a:lnTo>
                  <a:lnTo>
                    <a:pt x="30" y="0"/>
                  </a:lnTo>
                  <a:lnTo>
                    <a:pt x="36" y="0"/>
                  </a:lnTo>
                  <a:lnTo>
                    <a:pt x="36" y="6"/>
                  </a:lnTo>
                  <a:lnTo>
                    <a:pt x="36" y="12"/>
                  </a:lnTo>
                  <a:lnTo>
                    <a:pt x="30" y="12"/>
                  </a:lnTo>
                  <a:lnTo>
                    <a:pt x="30" y="24"/>
                  </a:lnTo>
                  <a:lnTo>
                    <a:pt x="24" y="18"/>
                  </a:lnTo>
                  <a:lnTo>
                    <a:pt x="18" y="24"/>
                  </a:lnTo>
                  <a:lnTo>
                    <a:pt x="12" y="18"/>
                  </a:lnTo>
                  <a:lnTo>
                    <a:pt x="6" y="12"/>
                  </a:lnTo>
                  <a:lnTo>
                    <a:pt x="6" y="18"/>
                  </a:lnTo>
                  <a:lnTo>
                    <a:pt x="0"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68" name="Freeform 1896"/>
            <p:cNvSpPr>
              <a:spLocks/>
            </p:cNvSpPr>
            <p:nvPr/>
          </p:nvSpPr>
          <p:spPr bwMode="auto">
            <a:xfrm>
              <a:off x="3846" y="2172"/>
              <a:ext cx="36" cy="48"/>
            </a:xfrm>
            <a:custGeom>
              <a:avLst/>
              <a:gdLst>
                <a:gd name="T0" fmla="*/ 36 w 36"/>
                <a:gd name="T1" fmla="*/ 18 h 48"/>
                <a:gd name="T2" fmla="*/ 30 w 36"/>
                <a:gd name="T3" fmla="*/ 24 h 48"/>
                <a:gd name="T4" fmla="*/ 36 w 36"/>
                <a:gd name="T5" fmla="*/ 30 h 48"/>
                <a:gd name="T6" fmla="*/ 30 w 36"/>
                <a:gd name="T7" fmla="*/ 36 h 48"/>
                <a:gd name="T8" fmla="*/ 24 w 36"/>
                <a:gd name="T9" fmla="*/ 36 h 48"/>
                <a:gd name="T10" fmla="*/ 18 w 36"/>
                <a:gd name="T11" fmla="*/ 42 h 48"/>
                <a:gd name="T12" fmla="*/ 12 w 36"/>
                <a:gd name="T13" fmla="*/ 42 h 48"/>
                <a:gd name="T14" fmla="*/ 6 w 36"/>
                <a:gd name="T15" fmla="*/ 48 h 48"/>
                <a:gd name="T16" fmla="*/ 6 w 36"/>
                <a:gd name="T17" fmla="*/ 42 h 48"/>
                <a:gd name="T18" fmla="*/ 6 w 36"/>
                <a:gd name="T19" fmla="*/ 36 h 48"/>
                <a:gd name="T20" fmla="*/ 0 w 36"/>
                <a:gd name="T21" fmla="*/ 30 h 48"/>
                <a:gd name="T22" fmla="*/ 0 w 36"/>
                <a:gd name="T23" fmla="*/ 18 h 48"/>
                <a:gd name="T24" fmla="*/ 6 w 36"/>
                <a:gd name="T25" fmla="*/ 18 h 48"/>
                <a:gd name="T26" fmla="*/ 6 w 36"/>
                <a:gd name="T27" fmla="*/ 12 h 48"/>
                <a:gd name="T28" fmla="*/ 6 w 36"/>
                <a:gd name="T29" fmla="*/ 6 h 48"/>
                <a:gd name="T30" fmla="*/ 6 w 36"/>
                <a:gd name="T31" fmla="*/ 0 h 48"/>
                <a:gd name="T32" fmla="*/ 6 w 36"/>
                <a:gd name="T33" fmla="*/ 6 h 48"/>
                <a:gd name="T34" fmla="*/ 6 w 36"/>
                <a:gd name="T35" fmla="*/ 0 h 48"/>
                <a:gd name="T36" fmla="*/ 12 w 36"/>
                <a:gd name="T37" fmla="*/ 0 h 48"/>
                <a:gd name="T38" fmla="*/ 12 w 36"/>
                <a:gd name="T39" fmla="*/ 6 h 48"/>
                <a:gd name="T40" fmla="*/ 18 w 36"/>
                <a:gd name="T41" fmla="*/ 6 h 48"/>
                <a:gd name="T42" fmla="*/ 36 w 36"/>
                <a:gd name="T4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8">
                  <a:moveTo>
                    <a:pt x="36" y="18"/>
                  </a:moveTo>
                  <a:lnTo>
                    <a:pt x="30" y="24"/>
                  </a:lnTo>
                  <a:lnTo>
                    <a:pt x="36" y="30"/>
                  </a:lnTo>
                  <a:lnTo>
                    <a:pt x="30" y="36"/>
                  </a:lnTo>
                  <a:lnTo>
                    <a:pt x="24" y="36"/>
                  </a:lnTo>
                  <a:lnTo>
                    <a:pt x="18" y="42"/>
                  </a:lnTo>
                  <a:lnTo>
                    <a:pt x="12" y="42"/>
                  </a:lnTo>
                  <a:lnTo>
                    <a:pt x="6" y="48"/>
                  </a:lnTo>
                  <a:lnTo>
                    <a:pt x="6" y="42"/>
                  </a:lnTo>
                  <a:lnTo>
                    <a:pt x="6" y="36"/>
                  </a:lnTo>
                  <a:lnTo>
                    <a:pt x="0" y="30"/>
                  </a:lnTo>
                  <a:lnTo>
                    <a:pt x="0" y="18"/>
                  </a:lnTo>
                  <a:lnTo>
                    <a:pt x="6" y="18"/>
                  </a:lnTo>
                  <a:lnTo>
                    <a:pt x="6" y="12"/>
                  </a:lnTo>
                  <a:lnTo>
                    <a:pt x="6" y="6"/>
                  </a:lnTo>
                  <a:lnTo>
                    <a:pt x="6" y="0"/>
                  </a:lnTo>
                  <a:lnTo>
                    <a:pt x="6" y="6"/>
                  </a:lnTo>
                  <a:lnTo>
                    <a:pt x="6" y="0"/>
                  </a:lnTo>
                  <a:lnTo>
                    <a:pt x="12" y="0"/>
                  </a:lnTo>
                  <a:lnTo>
                    <a:pt x="12" y="6"/>
                  </a:lnTo>
                  <a:lnTo>
                    <a:pt x="18" y="6"/>
                  </a:lnTo>
                  <a:lnTo>
                    <a:pt x="36"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69" name="Freeform 1897"/>
            <p:cNvSpPr>
              <a:spLocks/>
            </p:cNvSpPr>
            <p:nvPr/>
          </p:nvSpPr>
          <p:spPr bwMode="auto">
            <a:xfrm>
              <a:off x="2892" y="2238"/>
              <a:ext cx="36" cy="54"/>
            </a:xfrm>
            <a:custGeom>
              <a:avLst/>
              <a:gdLst>
                <a:gd name="T0" fmla="*/ 36 w 36"/>
                <a:gd name="T1" fmla="*/ 0 h 54"/>
                <a:gd name="T2" fmla="*/ 36 w 36"/>
                <a:gd name="T3" fmla="*/ 30 h 54"/>
                <a:gd name="T4" fmla="*/ 36 w 36"/>
                <a:gd name="T5" fmla="*/ 54 h 54"/>
                <a:gd name="T6" fmla="*/ 12 w 36"/>
                <a:gd name="T7" fmla="*/ 54 h 54"/>
                <a:gd name="T8" fmla="*/ 12 w 36"/>
                <a:gd name="T9" fmla="*/ 36 h 54"/>
                <a:gd name="T10" fmla="*/ 0 w 36"/>
                <a:gd name="T11" fmla="*/ 36 h 54"/>
                <a:gd name="T12" fmla="*/ 6 w 36"/>
                <a:gd name="T13" fmla="*/ 36 h 54"/>
                <a:gd name="T14" fmla="*/ 0 w 36"/>
                <a:gd name="T15" fmla="*/ 30 h 54"/>
                <a:gd name="T16" fmla="*/ 0 w 36"/>
                <a:gd name="T17" fmla="*/ 24 h 54"/>
                <a:gd name="T18" fmla="*/ 6 w 36"/>
                <a:gd name="T19" fmla="*/ 18 h 54"/>
                <a:gd name="T20" fmla="*/ 6 w 36"/>
                <a:gd name="T21" fmla="*/ 12 h 54"/>
                <a:gd name="T22" fmla="*/ 12 w 36"/>
                <a:gd name="T23" fmla="*/ 12 h 54"/>
                <a:gd name="T24" fmla="*/ 12 w 36"/>
                <a:gd name="T25" fmla="*/ 0 h 54"/>
                <a:gd name="T26" fmla="*/ 24 w 36"/>
                <a:gd name="T27" fmla="*/ 0 h 54"/>
                <a:gd name="T28" fmla="*/ 36 w 36"/>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4">
                  <a:moveTo>
                    <a:pt x="36" y="0"/>
                  </a:moveTo>
                  <a:lnTo>
                    <a:pt x="36" y="30"/>
                  </a:lnTo>
                  <a:lnTo>
                    <a:pt x="36" y="54"/>
                  </a:lnTo>
                  <a:lnTo>
                    <a:pt x="12" y="54"/>
                  </a:lnTo>
                  <a:lnTo>
                    <a:pt x="12" y="36"/>
                  </a:lnTo>
                  <a:lnTo>
                    <a:pt x="0" y="36"/>
                  </a:lnTo>
                  <a:lnTo>
                    <a:pt x="6" y="36"/>
                  </a:lnTo>
                  <a:lnTo>
                    <a:pt x="0" y="30"/>
                  </a:lnTo>
                  <a:lnTo>
                    <a:pt x="0" y="24"/>
                  </a:lnTo>
                  <a:lnTo>
                    <a:pt x="6" y="18"/>
                  </a:lnTo>
                  <a:lnTo>
                    <a:pt x="6" y="12"/>
                  </a:lnTo>
                  <a:lnTo>
                    <a:pt x="12" y="12"/>
                  </a:lnTo>
                  <a:lnTo>
                    <a:pt x="12" y="0"/>
                  </a:lnTo>
                  <a:lnTo>
                    <a:pt x="24" y="0"/>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70" name="Freeform 1898"/>
            <p:cNvSpPr>
              <a:spLocks/>
            </p:cNvSpPr>
            <p:nvPr/>
          </p:nvSpPr>
          <p:spPr bwMode="auto">
            <a:xfrm>
              <a:off x="2784" y="2244"/>
              <a:ext cx="48" cy="48"/>
            </a:xfrm>
            <a:custGeom>
              <a:avLst/>
              <a:gdLst>
                <a:gd name="T0" fmla="*/ 48 w 48"/>
                <a:gd name="T1" fmla="*/ 30 h 48"/>
                <a:gd name="T2" fmla="*/ 36 w 48"/>
                <a:gd name="T3" fmla="*/ 30 h 48"/>
                <a:gd name="T4" fmla="*/ 36 w 48"/>
                <a:gd name="T5" fmla="*/ 48 h 48"/>
                <a:gd name="T6" fmla="*/ 0 w 48"/>
                <a:gd name="T7" fmla="*/ 48 h 48"/>
                <a:gd name="T8" fmla="*/ 0 w 48"/>
                <a:gd name="T9" fmla="*/ 18 h 48"/>
                <a:gd name="T10" fmla="*/ 0 w 48"/>
                <a:gd name="T11" fmla="*/ 0 h 48"/>
                <a:gd name="T12" fmla="*/ 24 w 48"/>
                <a:gd name="T13" fmla="*/ 0 h 48"/>
                <a:gd name="T14" fmla="*/ 24 w 48"/>
                <a:gd name="T15" fmla="*/ 6 h 48"/>
                <a:gd name="T16" fmla="*/ 48 w 48"/>
                <a:gd name="T17" fmla="*/ 6 h 48"/>
                <a:gd name="T18" fmla="*/ 48 w 48"/>
                <a:gd name="T19"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8" y="30"/>
                  </a:moveTo>
                  <a:lnTo>
                    <a:pt x="36" y="30"/>
                  </a:lnTo>
                  <a:lnTo>
                    <a:pt x="36" y="48"/>
                  </a:lnTo>
                  <a:lnTo>
                    <a:pt x="0" y="48"/>
                  </a:lnTo>
                  <a:lnTo>
                    <a:pt x="0" y="18"/>
                  </a:lnTo>
                  <a:lnTo>
                    <a:pt x="0" y="0"/>
                  </a:lnTo>
                  <a:lnTo>
                    <a:pt x="24" y="0"/>
                  </a:lnTo>
                  <a:lnTo>
                    <a:pt x="24" y="6"/>
                  </a:lnTo>
                  <a:lnTo>
                    <a:pt x="48" y="6"/>
                  </a:lnTo>
                  <a:lnTo>
                    <a:pt x="4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71" name="Freeform 1899"/>
            <p:cNvSpPr>
              <a:spLocks/>
            </p:cNvSpPr>
            <p:nvPr/>
          </p:nvSpPr>
          <p:spPr bwMode="auto">
            <a:xfrm>
              <a:off x="3690" y="2190"/>
              <a:ext cx="48" cy="42"/>
            </a:xfrm>
            <a:custGeom>
              <a:avLst/>
              <a:gdLst>
                <a:gd name="T0" fmla="*/ 42 w 48"/>
                <a:gd name="T1" fmla="*/ 30 h 42"/>
                <a:gd name="T2" fmla="*/ 30 w 48"/>
                <a:gd name="T3" fmla="*/ 42 h 42"/>
                <a:gd name="T4" fmla="*/ 24 w 48"/>
                <a:gd name="T5" fmla="*/ 42 h 42"/>
                <a:gd name="T6" fmla="*/ 18 w 48"/>
                <a:gd name="T7" fmla="*/ 42 h 42"/>
                <a:gd name="T8" fmla="*/ 6 w 48"/>
                <a:gd name="T9" fmla="*/ 42 h 42"/>
                <a:gd name="T10" fmla="*/ 0 w 48"/>
                <a:gd name="T11" fmla="*/ 42 h 42"/>
                <a:gd name="T12" fmla="*/ 6 w 48"/>
                <a:gd name="T13" fmla="*/ 42 h 42"/>
                <a:gd name="T14" fmla="*/ 6 w 48"/>
                <a:gd name="T15" fmla="*/ 36 h 42"/>
                <a:gd name="T16" fmla="*/ 6 w 48"/>
                <a:gd name="T17" fmla="*/ 30 h 42"/>
                <a:gd name="T18" fmla="*/ 0 w 48"/>
                <a:gd name="T19" fmla="*/ 24 h 42"/>
                <a:gd name="T20" fmla="*/ 0 w 48"/>
                <a:gd name="T21" fmla="*/ 18 h 42"/>
                <a:gd name="T22" fmla="*/ 0 w 48"/>
                <a:gd name="T23" fmla="*/ 6 h 42"/>
                <a:gd name="T24" fmla="*/ 6 w 48"/>
                <a:gd name="T25" fmla="*/ 6 h 42"/>
                <a:gd name="T26" fmla="*/ 12 w 48"/>
                <a:gd name="T27" fmla="*/ 6 h 42"/>
                <a:gd name="T28" fmla="*/ 18 w 48"/>
                <a:gd name="T29" fmla="*/ 0 h 42"/>
                <a:gd name="T30" fmla="*/ 24 w 48"/>
                <a:gd name="T31" fmla="*/ 0 h 42"/>
                <a:gd name="T32" fmla="*/ 30 w 48"/>
                <a:gd name="T33" fmla="*/ 0 h 42"/>
                <a:gd name="T34" fmla="*/ 30 w 48"/>
                <a:gd name="T35" fmla="*/ 6 h 42"/>
                <a:gd name="T36" fmla="*/ 36 w 48"/>
                <a:gd name="T37" fmla="*/ 6 h 42"/>
                <a:gd name="T38" fmla="*/ 36 w 48"/>
                <a:gd name="T39" fmla="*/ 12 h 42"/>
                <a:gd name="T40" fmla="*/ 48 w 48"/>
                <a:gd name="T41" fmla="*/ 18 h 42"/>
                <a:gd name="T42" fmla="*/ 48 w 48"/>
                <a:gd name="T43" fmla="*/ 24 h 42"/>
                <a:gd name="T44" fmla="*/ 42 w 48"/>
                <a:gd name="T45"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2">
                  <a:moveTo>
                    <a:pt x="42" y="30"/>
                  </a:moveTo>
                  <a:lnTo>
                    <a:pt x="30" y="42"/>
                  </a:lnTo>
                  <a:lnTo>
                    <a:pt x="24" y="42"/>
                  </a:lnTo>
                  <a:lnTo>
                    <a:pt x="18" y="42"/>
                  </a:lnTo>
                  <a:lnTo>
                    <a:pt x="6" y="42"/>
                  </a:lnTo>
                  <a:lnTo>
                    <a:pt x="0" y="42"/>
                  </a:lnTo>
                  <a:lnTo>
                    <a:pt x="6" y="42"/>
                  </a:lnTo>
                  <a:lnTo>
                    <a:pt x="6" y="36"/>
                  </a:lnTo>
                  <a:lnTo>
                    <a:pt x="6" y="30"/>
                  </a:lnTo>
                  <a:lnTo>
                    <a:pt x="0" y="24"/>
                  </a:lnTo>
                  <a:lnTo>
                    <a:pt x="0" y="18"/>
                  </a:lnTo>
                  <a:lnTo>
                    <a:pt x="0" y="6"/>
                  </a:lnTo>
                  <a:lnTo>
                    <a:pt x="6" y="6"/>
                  </a:lnTo>
                  <a:lnTo>
                    <a:pt x="12" y="6"/>
                  </a:lnTo>
                  <a:lnTo>
                    <a:pt x="18" y="0"/>
                  </a:lnTo>
                  <a:lnTo>
                    <a:pt x="24" y="0"/>
                  </a:lnTo>
                  <a:lnTo>
                    <a:pt x="30" y="0"/>
                  </a:lnTo>
                  <a:lnTo>
                    <a:pt x="30" y="6"/>
                  </a:lnTo>
                  <a:lnTo>
                    <a:pt x="36" y="6"/>
                  </a:lnTo>
                  <a:lnTo>
                    <a:pt x="36" y="12"/>
                  </a:lnTo>
                  <a:lnTo>
                    <a:pt x="48" y="18"/>
                  </a:lnTo>
                  <a:lnTo>
                    <a:pt x="48" y="24"/>
                  </a:lnTo>
                  <a:lnTo>
                    <a:pt x="42"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72" name="Freeform 1900"/>
            <p:cNvSpPr>
              <a:spLocks/>
            </p:cNvSpPr>
            <p:nvPr/>
          </p:nvSpPr>
          <p:spPr bwMode="auto">
            <a:xfrm>
              <a:off x="2928" y="2238"/>
              <a:ext cx="30" cy="54"/>
            </a:xfrm>
            <a:custGeom>
              <a:avLst/>
              <a:gdLst>
                <a:gd name="T0" fmla="*/ 0 w 30"/>
                <a:gd name="T1" fmla="*/ 0 h 54"/>
                <a:gd name="T2" fmla="*/ 24 w 30"/>
                <a:gd name="T3" fmla="*/ 6 h 54"/>
                <a:gd name="T4" fmla="*/ 30 w 30"/>
                <a:gd name="T5" fmla="*/ 42 h 54"/>
                <a:gd name="T6" fmla="*/ 30 w 30"/>
                <a:gd name="T7" fmla="*/ 54 h 54"/>
                <a:gd name="T8" fmla="*/ 0 w 30"/>
                <a:gd name="T9" fmla="*/ 54 h 54"/>
                <a:gd name="T10" fmla="*/ 0 w 30"/>
                <a:gd name="T11" fmla="*/ 30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lnTo>
                    <a:pt x="24" y="6"/>
                  </a:lnTo>
                  <a:lnTo>
                    <a:pt x="30" y="42"/>
                  </a:lnTo>
                  <a:lnTo>
                    <a:pt x="30" y="54"/>
                  </a:lnTo>
                  <a:lnTo>
                    <a:pt x="0" y="54"/>
                  </a:lnTo>
                  <a:lnTo>
                    <a:pt x="0" y="30"/>
                  </a:lnTo>
                  <a:lnTo>
                    <a:pt x="0"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73" name="Freeform 1901"/>
            <p:cNvSpPr>
              <a:spLocks/>
            </p:cNvSpPr>
            <p:nvPr/>
          </p:nvSpPr>
          <p:spPr bwMode="auto">
            <a:xfrm>
              <a:off x="2658" y="2238"/>
              <a:ext cx="42" cy="48"/>
            </a:xfrm>
            <a:custGeom>
              <a:avLst/>
              <a:gdLst>
                <a:gd name="T0" fmla="*/ 42 w 42"/>
                <a:gd name="T1" fmla="*/ 48 h 48"/>
                <a:gd name="T2" fmla="*/ 0 w 42"/>
                <a:gd name="T3" fmla="*/ 48 h 48"/>
                <a:gd name="T4" fmla="*/ 0 w 42"/>
                <a:gd name="T5" fmla="*/ 30 h 48"/>
                <a:gd name="T6" fmla="*/ 0 w 42"/>
                <a:gd name="T7" fmla="*/ 0 h 48"/>
                <a:gd name="T8" fmla="*/ 12 w 42"/>
                <a:gd name="T9" fmla="*/ 0 h 48"/>
                <a:gd name="T10" fmla="*/ 42 w 42"/>
                <a:gd name="T11" fmla="*/ 0 h 48"/>
                <a:gd name="T12" fmla="*/ 42 w 4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42" y="48"/>
                  </a:moveTo>
                  <a:lnTo>
                    <a:pt x="0" y="48"/>
                  </a:lnTo>
                  <a:lnTo>
                    <a:pt x="0" y="30"/>
                  </a:lnTo>
                  <a:lnTo>
                    <a:pt x="0" y="0"/>
                  </a:lnTo>
                  <a:lnTo>
                    <a:pt x="12" y="0"/>
                  </a:lnTo>
                  <a:lnTo>
                    <a:pt x="42" y="0"/>
                  </a:lnTo>
                  <a:lnTo>
                    <a:pt x="4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74" name="Freeform 1902"/>
            <p:cNvSpPr>
              <a:spLocks/>
            </p:cNvSpPr>
            <p:nvPr/>
          </p:nvSpPr>
          <p:spPr bwMode="auto">
            <a:xfrm>
              <a:off x="2700" y="2238"/>
              <a:ext cx="42" cy="48"/>
            </a:xfrm>
            <a:custGeom>
              <a:avLst/>
              <a:gdLst>
                <a:gd name="T0" fmla="*/ 0 w 42"/>
                <a:gd name="T1" fmla="*/ 48 h 48"/>
                <a:gd name="T2" fmla="*/ 0 w 42"/>
                <a:gd name="T3" fmla="*/ 0 h 48"/>
                <a:gd name="T4" fmla="*/ 18 w 42"/>
                <a:gd name="T5" fmla="*/ 0 h 48"/>
                <a:gd name="T6" fmla="*/ 24 w 42"/>
                <a:gd name="T7" fmla="*/ 0 h 48"/>
                <a:gd name="T8" fmla="*/ 24 w 42"/>
                <a:gd name="T9" fmla="*/ 6 h 48"/>
                <a:gd name="T10" fmla="*/ 24 w 42"/>
                <a:gd name="T11" fmla="*/ 18 h 48"/>
                <a:gd name="T12" fmla="*/ 30 w 42"/>
                <a:gd name="T13" fmla="*/ 18 h 48"/>
                <a:gd name="T14" fmla="*/ 30 w 42"/>
                <a:gd name="T15" fmla="*/ 24 h 48"/>
                <a:gd name="T16" fmla="*/ 36 w 42"/>
                <a:gd name="T17" fmla="*/ 24 h 48"/>
                <a:gd name="T18" fmla="*/ 42 w 42"/>
                <a:gd name="T19" fmla="*/ 24 h 48"/>
                <a:gd name="T20" fmla="*/ 42 w 42"/>
                <a:gd name="T21" fmla="*/ 48 h 48"/>
                <a:gd name="T22" fmla="*/ 0 w 42"/>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8">
                  <a:moveTo>
                    <a:pt x="0" y="48"/>
                  </a:moveTo>
                  <a:lnTo>
                    <a:pt x="0" y="0"/>
                  </a:lnTo>
                  <a:lnTo>
                    <a:pt x="18" y="0"/>
                  </a:lnTo>
                  <a:lnTo>
                    <a:pt x="24" y="0"/>
                  </a:lnTo>
                  <a:lnTo>
                    <a:pt x="24" y="6"/>
                  </a:lnTo>
                  <a:lnTo>
                    <a:pt x="24" y="18"/>
                  </a:lnTo>
                  <a:lnTo>
                    <a:pt x="30" y="18"/>
                  </a:lnTo>
                  <a:lnTo>
                    <a:pt x="30" y="24"/>
                  </a:lnTo>
                  <a:lnTo>
                    <a:pt x="36" y="24"/>
                  </a:lnTo>
                  <a:lnTo>
                    <a:pt x="42" y="24"/>
                  </a:lnTo>
                  <a:lnTo>
                    <a:pt x="42"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75" name="Freeform 1903"/>
            <p:cNvSpPr>
              <a:spLocks/>
            </p:cNvSpPr>
            <p:nvPr/>
          </p:nvSpPr>
          <p:spPr bwMode="auto">
            <a:xfrm>
              <a:off x="2850" y="2244"/>
              <a:ext cx="48" cy="36"/>
            </a:xfrm>
            <a:custGeom>
              <a:avLst/>
              <a:gdLst>
                <a:gd name="T0" fmla="*/ 6 w 48"/>
                <a:gd name="T1" fmla="*/ 0 h 36"/>
                <a:gd name="T2" fmla="*/ 18 w 48"/>
                <a:gd name="T3" fmla="*/ 0 h 36"/>
                <a:gd name="T4" fmla="*/ 18 w 48"/>
                <a:gd name="T5" fmla="*/ 6 h 36"/>
                <a:gd name="T6" fmla="*/ 30 w 48"/>
                <a:gd name="T7" fmla="*/ 6 h 36"/>
                <a:gd name="T8" fmla="*/ 48 w 48"/>
                <a:gd name="T9" fmla="*/ 6 h 36"/>
                <a:gd name="T10" fmla="*/ 48 w 48"/>
                <a:gd name="T11" fmla="*/ 12 h 36"/>
                <a:gd name="T12" fmla="*/ 42 w 48"/>
                <a:gd name="T13" fmla="*/ 18 h 36"/>
                <a:gd name="T14" fmla="*/ 42 w 48"/>
                <a:gd name="T15" fmla="*/ 24 h 36"/>
                <a:gd name="T16" fmla="*/ 48 w 48"/>
                <a:gd name="T17" fmla="*/ 30 h 36"/>
                <a:gd name="T18" fmla="*/ 42 w 48"/>
                <a:gd name="T19" fmla="*/ 30 h 36"/>
                <a:gd name="T20" fmla="*/ 36 w 48"/>
                <a:gd name="T21" fmla="*/ 30 h 36"/>
                <a:gd name="T22" fmla="*/ 30 w 48"/>
                <a:gd name="T23" fmla="*/ 36 h 36"/>
                <a:gd name="T24" fmla="*/ 24 w 48"/>
                <a:gd name="T25" fmla="*/ 36 h 36"/>
                <a:gd name="T26" fmla="*/ 18 w 48"/>
                <a:gd name="T27" fmla="*/ 36 h 36"/>
                <a:gd name="T28" fmla="*/ 12 w 48"/>
                <a:gd name="T29" fmla="*/ 36 h 36"/>
                <a:gd name="T30" fmla="*/ 12 w 48"/>
                <a:gd name="T31" fmla="*/ 30 h 36"/>
                <a:gd name="T32" fmla="*/ 6 w 48"/>
                <a:gd name="T33" fmla="*/ 30 h 36"/>
                <a:gd name="T34" fmla="*/ 0 w 48"/>
                <a:gd name="T35" fmla="*/ 30 h 36"/>
                <a:gd name="T36" fmla="*/ 0 w 48"/>
                <a:gd name="T37" fmla="*/ 24 h 36"/>
                <a:gd name="T38" fmla="*/ 6 w 48"/>
                <a:gd name="T39" fmla="*/ 24 h 36"/>
                <a:gd name="T40" fmla="*/ 6 w 48"/>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6">
                  <a:moveTo>
                    <a:pt x="6" y="0"/>
                  </a:moveTo>
                  <a:lnTo>
                    <a:pt x="18" y="0"/>
                  </a:lnTo>
                  <a:lnTo>
                    <a:pt x="18" y="6"/>
                  </a:lnTo>
                  <a:lnTo>
                    <a:pt x="30" y="6"/>
                  </a:lnTo>
                  <a:lnTo>
                    <a:pt x="48" y="6"/>
                  </a:lnTo>
                  <a:lnTo>
                    <a:pt x="48" y="12"/>
                  </a:lnTo>
                  <a:lnTo>
                    <a:pt x="42" y="18"/>
                  </a:lnTo>
                  <a:lnTo>
                    <a:pt x="42" y="24"/>
                  </a:lnTo>
                  <a:lnTo>
                    <a:pt x="48" y="30"/>
                  </a:lnTo>
                  <a:lnTo>
                    <a:pt x="42" y="30"/>
                  </a:lnTo>
                  <a:lnTo>
                    <a:pt x="36" y="30"/>
                  </a:lnTo>
                  <a:lnTo>
                    <a:pt x="30" y="36"/>
                  </a:lnTo>
                  <a:lnTo>
                    <a:pt x="24" y="36"/>
                  </a:lnTo>
                  <a:lnTo>
                    <a:pt x="18" y="36"/>
                  </a:lnTo>
                  <a:lnTo>
                    <a:pt x="12" y="36"/>
                  </a:lnTo>
                  <a:lnTo>
                    <a:pt x="12" y="30"/>
                  </a:lnTo>
                  <a:lnTo>
                    <a:pt x="6" y="30"/>
                  </a:lnTo>
                  <a:lnTo>
                    <a:pt x="0" y="30"/>
                  </a:lnTo>
                  <a:lnTo>
                    <a:pt x="0" y="24"/>
                  </a:lnTo>
                  <a:lnTo>
                    <a:pt x="6" y="24"/>
                  </a:lnTo>
                  <a:lnTo>
                    <a:pt x="6"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76" name="Freeform 1904"/>
            <p:cNvSpPr>
              <a:spLocks/>
            </p:cNvSpPr>
            <p:nvPr/>
          </p:nvSpPr>
          <p:spPr bwMode="auto">
            <a:xfrm>
              <a:off x="2622" y="2238"/>
              <a:ext cx="36" cy="60"/>
            </a:xfrm>
            <a:custGeom>
              <a:avLst/>
              <a:gdLst>
                <a:gd name="T0" fmla="*/ 30 w 36"/>
                <a:gd name="T1" fmla="*/ 60 h 60"/>
                <a:gd name="T2" fmla="*/ 0 w 36"/>
                <a:gd name="T3" fmla="*/ 60 h 60"/>
                <a:gd name="T4" fmla="*/ 0 w 36"/>
                <a:gd name="T5" fmla="*/ 36 h 60"/>
                <a:gd name="T6" fmla="*/ 0 w 36"/>
                <a:gd name="T7" fmla="*/ 30 h 60"/>
                <a:gd name="T8" fmla="*/ 0 w 36"/>
                <a:gd name="T9" fmla="*/ 0 h 60"/>
                <a:gd name="T10" fmla="*/ 36 w 36"/>
                <a:gd name="T11" fmla="*/ 0 h 60"/>
                <a:gd name="T12" fmla="*/ 36 w 36"/>
                <a:gd name="T13" fmla="*/ 30 h 60"/>
                <a:gd name="T14" fmla="*/ 36 w 36"/>
                <a:gd name="T15" fmla="*/ 48 h 60"/>
                <a:gd name="T16" fmla="*/ 30 w 36"/>
                <a:gd name="T17" fmla="*/ 48 h 60"/>
                <a:gd name="T18" fmla="*/ 30 w 36"/>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0">
                  <a:moveTo>
                    <a:pt x="30" y="60"/>
                  </a:moveTo>
                  <a:lnTo>
                    <a:pt x="0" y="60"/>
                  </a:lnTo>
                  <a:lnTo>
                    <a:pt x="0" y="36"/>
                  </a:lnTo>
                  <a:lnTo>
                    <a:pt x="0" y="30"/>
                  </a:lnTo>
                  <a:lnTo>
                    <a:pt x="0" y="0"/>
                  </a:lnTo>
                  <a:lnTo>
                    <a:pt x="36" y="0"/>
                  </a:lnTo>
                  <a:lnTo>
                    <a:pt x="36" y="30"/>
                  </a:lnTo>
                  <a:lnTo>
                    <a:pt x="36" y="48"/>
                  </a:lnTo>
                  <a:lnTo>
                    <a:pt x="30" y="48"/>
                  </a:lnTo>
                  <a:lnTo>
                    <a:pt x="30"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77" name="Freeform 1905"/>
            <p:cNvSpPr>
              <a:spLocks/>
            </p:cNvSpPr>
            <p:nvPr/>
          </p:nvSpPr>
          <p:spPr bwMode="auto">
            <a:xfrm>
              <a:off x="2562" y="2238"/>
              <a:ext cx="60" cy="36"/>
            </a:xfrm>
            <a:custGeom>
              <a:avLst/>
              <a:gdLst>
                <a:gd name="T0" fmla="*/ 60 w 60"/>
                <a:gd name="T1" fmla="*/ 36 h 36"/>
                <a:gd name="T2" fmla="*/ 0 w 60"/>
                <a:gd name="T3" fmla="*/ 36 h 36"/>
                <a:gd name="T4" fmla="*/ 0 w 60"/>
                <a:gd name="T5" fmla="*/ 24 h 36"/>
                <a:gd name="T6" fmla="*/ 0 w 60"/>
                <a:gd name="T7" fmla="*/ 12 h 36"/>
                <a:gd name="T8" fmla="*/ 6 w 60"/>
                <a:gd name="T9" fmla="*/ 0 h 36"/>
                <a:gd name="T10" fmla="*/ 36 w 60"/>
                <a:gd name="T11" fmla="*/ 0 h 36"/>
                <a:gd name="T12" fmla="*/ 60 w 60"/>
                <a:gd name="T13" fmla="*/ 0 h 36"/>
                <a:gd name="T14" fmla="*/ 60 w 60"/>
                <a:gd name="T15" fmla="*/ 30 h 36"/>
                <a:gd name="T16" fmla="*/ 60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60" y="36"/>
                  </a:moveTo>
                  <a:lnTo>
                    <a:pt x="0" y="36"/>
                  </a:lnTo>
                  <a:lnTo>
                    <a:pt x="0" y="24"/>
                  </a:lnTo>
                  <a:lnTo>
                    <a:pt x="0" y="12"/>
                  </a:lnTo>
                  <a:lnTo>
                    <a:pt x="6" y="0"/>
                  </a:lnTo>
                  <a:lnTo>
                    <a:pt x="36" y="0"/>
                  </a:lnTo>
                  <a:lnTo>
                    <a:pt x="60" y="0"/>
                  </a:lnTo>
                  <a:lnTo>
                    <a:pt x="60" y="30"/>
                  </a:lnTo>
                  <a:lnTo>
                    <a:pt x="6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78" name="Freeform 1906"/>
            <p:cNvSpPr>
              <a:spLocks/>
            </p:cNvSpPr>
            <p:nvPr/>
          </p:nvSpPr>
          <p:spPr bwMode="auto">
            <a:xfrm>
              <a:off x="3420" y="2220"/>
              <a:ext cx="42" cy="36"/>
            </a:xfrm>
            <a:custGeom>
              <a:avLst/>
              <a:gdLst>
                <a:gd name="T0" fmla="*/ 0 w 42"/>
                <a:gd name="T1" fmla="*/ 12 h 36"/>
                <a:gd name="T2" fmla="*/ 0 w 42"/>
                <a:gd name="T3" fmla="*/ 6 h 36"/>
                <a:gd name="T4" fmla="*/ 12 w 42"/>
                <a:gd name="T5" fmla="*/ 6 h 36"/>
                <a:gd name="T6" fmla="*/ 12 w 42"/>
                <a:gd name="T7" fmla="*/ 0 h 36"/>
                <a:gd name="T8" fmla="*/ 36 w 42"/>
                <a:gd name="T9" fmla="*/ 0 h 36"/>
                <a:gd name="T10" fmla="*/ 36 w 42"/>
                <a:gd name="T11" fmla="*/ 30 h 36"/>
                <a:gd name="T12" fmla="*/ 42 w 42"/>
                <a:gd name="T13" fmla="*/ 30 h 36"/>
                <a:gd name="T14" fmla="*/ 12 w 42"/>
                <a:gd name="T15" fmla="*/ 30 h 36"/>
                <a:gd name="T16" fmla="*/ 6 w 42"/>
                <a:gd name="T17" fmla="*/ 36 h 36"/>
                <a:gd name="T18" fmla="*/ 0 w 42"/>
                <a:gd name="T19" fmla="*/ 36 h 36"/>
                <a:gd name="T20" fmla="*/ 0 w 42"/>
                <a:gd name="T21"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0" y="12"/>
                  </a:moveTo>
                  <a:lnTo>
                    <a:pt x="0" y="6"/>
                  </a:lnTo>
                  <a:lnTo>
                    <a:pt x="12" y="6"/>
                  </a:lnTo>
                  <a:lnTo>
                    <a:pt x="12" y="0"/>
                  </a:lnTo>
                  <a:lnTo>
                    <a:pt x="36" y="0"/>
                  </a:lnTo>
                  <a:lnTo>
                    <a:pt x="36" y="30"/>
                  </a:lnTo>
                  <a:lnTo>
                    <a:pt x="42" y="30"/>
                  </a:lnTo>
                  <a:lnTo>
                    <a:pt x="12" y="30"/>
                  </a:lnTo>
                  <a:lnTo>
                    <a:pt x="6" y="36"/>
                  </a:lnTo>
                  <a:lnTo>
                    <a:pt x="0" y="36"/>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79" name="Freeform 1907"/>
            <p:cNvSpPr>
              <a:spLocks/>
            </p:cNvSpPr>
            <p:nvPr/>
          </p:nvSpPr>
          <p:spPr bwMode="auto">
            <a:xfrm>
              <a:off x="3918" y="2166"/>
              <a:ext cx="36" cy="30"/>
            </a:xfrm>
            <a:custGeom>
              <a:avLst/>
              <a:gdLst>
                <a:gd name="T0" fmla="*/ 24 w 36"/>
                <a:gd name="T1" fmla="*/ 30 h 30"/>
                <a:gd name="T2" fmla="*/ 24 w 36"/>
                <a:gd name="T3" fmla="*/ 24 h 30"/>
                <a:gd name="T4" fmla="*/ 18 w 36"/>
                <a:gd name="T5" fmla="*/ 18 h 30"/>
                <a:gd name="T6" fmla="*/ 18 w 36"/>
                <a:gd name="T7" fmla="*/ 12 h 30"/>
                <a:gd name="T8" fmla="*/ 12 w 36"/>
                <a:gd name="T9" fmla="*/ 12 h 30"/>
                <a:gd name="T10" fmla="*/ 6 w 36"/>
                <a:gd name="T11" fmla="*/ 12 h 30"/>
                <a:gd name="T12" fmla="*/ 0 w 36"/>
                <a:gd name="T13" fmla="*/ 6 h 30"/>
                <a:gd name="T14" fmla="*/ 6 w 36"/>
                <a:gd name="T15" fmla="*/ 0 h 30"/>
                <a:gd name="T16" fmla="*/ 12 w 36"/>
                <a:gd name="T17" fmla="*/ 0 h 30"/>
                <a:gd name="T18" fmla="*/ 18 w 36"/>
                <a:gd name="T19" fmla="*/ 0 h 30"/>
                <a:gd name="T20" fmla="*/ 24 w 36"/>
                <a:gd name="T21" fmla="*/ 0 h 30"/>
                <a:gd name="T22" fmla="*/ 24 w 36"/>
                <a:gd name="T23" fmla="*/ 6 h 30"/>
                <a:gd name="T24" fmla="*/ 30 w 36"/>
                <a:gd name="T25" fmla="*/ 12 h 30"/>
                <a:gd name="T26" fmla="*/ 30 w 36"/>
                <a:gd name="T27" fmla="*/ 18 h 30"/>
                <a:gd name="T28" fmla="*/ 36 w 36"/>
                <a:gd name="T29" fmla="*/ 18 h 30"/>
                <a:gd name="T30" fmla="*/ 36 w 36"/>
                <a:gd name="T31" fmla="*/ 24 h 30"/>
                <a:gd name="T32" fmla="*/ 30 w 36"/>
                <a:gd name="T33" fmla="*/ 24 h 30"/>
                <a:gd name="T34" fmla="*/ 24 w 36"/>
                <a:gd name="T35" fmla="*/ 24 h 30"/>
                <a:gd name="T36" fmla="*/ 24 w 36"/>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0">
                  <a:moveTo>
                    <a:pt x="24" y="30"/>
                  </a:moveTo>
                  <a:lnTo>
                    <a:pt x="24" y="24"/>
                  </a:lnTo>
                  <a:lnTo>
                    <a:pt x="18" y="18"/>
                  </a:lnTo>
                  <a:lnTo>
                    <a:pt x="18" y="12"/>
                  </a:lnTo>
                  <a:lnTo>
                    <a:pt x="12" y="12"/>
                  </a:lnTo>
                  <a:lnTo>
                    <a:pt x="6" y="12"/>
                  </a:lnTo>
                  <a:lnTo>
                    <a:pt x="0" y="6"/>
                  </a:lnTo>
                  <a:lnTo>
                    <a:pt x="6" y="0"/>
                  </a:lnTo>
                  <a:lnTo>
                    <a:pt x="12" y="0"/>
                  </a:lnTo>
                  <a:lnTo>
                    <a:pt x="18" y="0"/>
                  </a:lnTo>
                  <a:lnTo>
                    <a:pt x="24" y="0"/>
                  </a:lnTo>
                  <a:lnTo>
                    <a:pt x="24" y="6"/>
                  </a:lnTo>
                  <a:lnTo>
                    <a:pt x="30" y="12"/>
                  </a:lnTo>
                  <a:lnTo>
                    <a:pt x="30" y="18"/>
                  </a:lnTo>
                  <a:lnTo>
                    <a:pt x="36" y="18"/>
                  </a:lnTo>
                  <a:lnTo>
                    <a:pt x="36" y="24"/>
                  </a:lnTo>
                  <a:lnTo>
                    <a:pt x="30" y="24"/>
                  </a:lnTo>
                  <a:lnTo>
                    <a:pt x="24" y="24"/>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80" name="Freeform 1908"/>
            <p:cNvSpPr>
              <a:spLocks/>
            </p:cNvSpPr>
            <p:nvPr/>
          </p:nvSpPr>
          <p:spPr bwMode="auto">
            <a:xfrm>
              <a:off x="4278" y="2106"/>
              <a:ext cx="42" cy="42"/>
            </a:xfrm>
            <a:custGeom>
              <a:avLst/>
              <a:gdLst>
                <a:gd name="T0" fmla="*/ 18 w 42"/>
                <a:gd name="T1" fmla="*/ 42 h 42"/>
                <a:gd name="T2" fmla="*/ 12 w 42"/>
                <a:gd name="T3" fmla="*/ 36 h 42"/>
                <a:gd name="T4" fmla="*/ 12 w 42"/>
                <a:gd name="T5" fmla="*/ 30 h 42"/>
                <a:gd name="T6" fmla="*/ 6 w 42"/>
                <a:gd name="T7" fmla="*/ 30 h 42"/>
                <a:gd name="T8" fmla="*/ 0 w 42"/>
                <a:gd name="T9" fmla="*/ 30 h 42"/>
                <a:gd name="T10" fmla="*/ 6 w 42"/>
                <a:gd name="T11" fmla="*/ 0 h 42"/>
                <a:gd name="T12" fmla="*/ 12 w 42"/>
                <a:gd name="T13" fmla="*/ 0 h 42"/>
                <a:gd name="T14" fmla="*/ 18 w 42"/>
                <a:gd name="T15" fmla="*/ 0 h 42"/>
                <a:gd name="T16" fmla="*/ 24 w 42"/>
                <a:gd name="T17" fmla="*/ 6 h 42"/>
                <a:gd name="T18" fmla="*/ 30 w 42"/>
                <a:gd name="T19" fmla="*/ 6 h 42"/>
                <a:gd name="T20" fmla="*/ 42 w 42"/>
                <a:gd name="T21" fmla="*/ 18 h 42"/>
                <a:gd name="T22" fmla="*/ 42 w 42"/>
                <a:gd name="T23" fmla="*/ 24 h 42"/>
                <a:gd name="T24" fmla="*/ 36 w 42"/>
                <a:gd name="T25" fmla="*/ 24 h 42"/>
                <a:gd name="T26" fmla="*/ 36 w 42"/>
                <a:gd name="T27" fmla="*/ 30 h 42"/>
                <a:gd name="T28" fmla="*/ 30 w 42"/>
                <a:gd name="T29" fmla="*/ 30 h 42"/>
                <a:gd name="T30" fmla="*/ 18 w 42"/>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2">
                  <a:moveTo>
                    <a:pt x="18" y="42"/>
                  </a:moveTo>
                  <a:lnTo>
                    <a:pt x="12" y="36"/>
                  </a:lnTo>
                  <a:lnTo>
                    <a:pt x="12" y="30"/>
                  </a:lnTo>
                  <a:lnTo>
                    <a:pt x="6" y="30"/>
                  </a:lnTo>
                  <a:lnTo>
                    <a:pt x="0" y="30"/>
                  </a:lnTo>
                  <a:lnTo>
                    <a:pt x="6" y="0"/>
                  </a:lnTo>
                  <a:lnTo>
                    <a:pt x="12" y="0"/>
                  </a:lnTo>
                  <a:lnTo>
                    <a:pt x="18" y="0"/>
                  </a:lnTo>
                  <a:lnTo>
                    <a:pt x="24" y="6"/>
                  </a:lnTo>
                  <a:lnTo>
                    <a:pt x="30" y="6"/>
                  </a:lnTo>
                  <a:lnTo>
                    <a:pt x="42" y="18"/>
                  </a:lnTo>
                  <a:lnTo>
                    <a:pt x="42" y="24"/>
                  </a:lnTo>
                  <a:lnTo>
                    <a:pt x="36" y="24"/>
                  </a:lnTo>
                  <a:lnTo>
                    <a:pt x="36" y="30"/>
                  </a:lnTo>
                  <a:lnTo>
                    <a:pt x="30" y="30"/>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81" name="Freeform 1909"/>
            <p:cNvSpPr>
              <a:spLocks/>
            </p:cNvSpPr>
            <p:nvPr/>
          </p:nvSpPr>
          <p:spPr bwMode="auto">
            <a:xfrm>
              <a:off x="3624" y="2202"/>
              <a:ext cx="36" cy="30"/>
            </a:xfrm>
            <a:custGeom>
              <a:avLst/>
              <a:gdLst>
                <a:gd name="T0" fmla="*/ 6 w 36"/>
                <a:gd name="T1" fmla="*/ 18 h 30"/>
                <a:gd name="T2" fmla="*/ 6 w 36"/>
                <a:gd name="T3" fmla="*/ 12 h 30"/>
                <a:gd name="T4" fmla="*/ 0 w 36"/>
                <a:gd name="T5" fmla="*/ 6 h 30"/>
                <a:gd name="T6" fmla="*/ 6 w 36"/>
                <a:gd name="T7" fmla="*/ 6 h 30"/>
                <a:gd name="T8" fmla="*/ 12 w 36"/>
                <a:gd name="T9" fmla="*/ 0 h 30"/>
                <a:gd name="T10" fmla="*/ 12 w 36"/>
                <a:gd name="T11" fmla="*/ 6 h 30"/>
                <a:gd name="T12" fmla="*/ 12 w 36"/>
                <a:gd name="T13" fmla="*/ 0 h 30"/>
                <a:gd name="T14" fmla="*/ 18 w 36"/>
                <a:gd name="T15" fmla="*/ 6 h 30"/>
                <a:gd name="T16" fmla="*/ 18 w 36"/>
                <a:gd name="T17" fmla="*/ 0 h 30"/>
                <a:gd name="T18" fmla="*/ 24 w 36"/>
                <a:gd name="T19" fmla="*/ 0 h 30"/>
                <a:gd name="T20" fmla="*/ 24 w 36"/>
                <a:gd name="T21" fmla="*/ 6 h 30"/>
                <a:gd name="T22" fmla="*/ 30 w 36"/>
                <a:gd name="T23" fmla="*/ 6 h 30"/>
                <a:gd name="T24" fmla="*/ 36 w 36"/>
                <a:gd name="T25" fmla="*/ 6 h 30"/>
                <a:gd name="T26" fmla="*/ 36 w 36"/>
                <a:gd name="T27" fmla="*/ 12 h 30"/>
                <a:gd name="T28" fmla="*/ 36 w 36"/>
                <a:gd name="T29" fmla="*/ 18 h 30"/>
                <a:gd name="T30" fmla="*/ 36 w 36"/>
                <a:gd name="T31" fmla="*/ 24 h 30"/>
                <a:gd name="T32" fmla="*/ 36 w 36"/>
                <a:gd name="T33" fmla="*/ 30 h 30"/>
                <a:gd name="T34" fmla="*/ 30 w 36"/>
                <a:gd name="T35" fmla="*/ 24 h 30"/>
                <a:gd name="T36" fmla="*/ 30 w 36"/>
                <a:gd name="T37" fmla="*/ 30 h 30"/>
                <a:gd name="T38" fmla="*/ 24 w 36"/>
                <a:gd name="T39" fmla="*/ 30 h 30"/>
                <a:gd name="T40" fmla="*/ 18 w 36"/>
                <a:gd name="T41" fmla="*/ 30 h 30"/>
                <a:gd name="T42" fmla="*/ 6 w 36"/>
                <a:gd name="T4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0">
                  <a:moveTo>
                    <a:pt x="6" y="18"/>
                  </a:moveTo>
                  <a:lnTo>
                    <a:pt x="6" y="12"/>
                  </a:lnTo>
                  <a:lnTo>
                    <a:pt x="0" y="6"/>
                  </a:lnTo>
                  <a:lnTo>
                    <a:pt x="6" y="6"/>
                  </a:lnTo>
                  <a:lnTo>
                    <a:pt x="12" y="0"/>
                  </a:lnTo>
                  <a:lnTo>
                    <a:pt x="12" y="6"/>
                  </a:lnTo>
                  <a:lnTo>
                    <a:pt x="12" y="0"/>
                  </a:lnTo>
                  <a:lnTo>
                    <a:pt x="18" y="6"/>
                  </a:lnTo>
                  <a:lnTo>
                    <a:pt x="18" y="0"/>
                  </a:lnTo>
                  <a:lnTo>
                    <a:pt x="24" y="0"/>
                  </a:lnTo>
                  <a:lnTo>
                    <a:pt x="24" y="6"/>
                  </a:lnTo>
                  <a:lnTo>
                    <a:pt x="30" y="6"/>
                  </a:lnTo>
                  <a:lnTo>
                    <a:pt x="36" y="6"/>
                  </a:lnTo>
                  <a:lnTo>
                    <a:pt x="36" y="12"/>
                  </a:lnTo>
                  <a:lnTo>
                    <a:pt x="36" y="18"/>
                  </a:lnTo>
                  <a:lnTo>
                    <a:pt x="36" y="24"/>
                  </a:lnTo>
                  <a:lnTo>
                    <a:pt x="36" y="30"/>
                  </a:lnTo>
                  <a:lnTo>
                    <a:pt x="30" y="24"/>
                  </a:lnTo>
                  <a:lnTo>
                    <a:pt x="30" y="30"/>
                  </a:lnTo>
                  <a:lnTo>
                    <a:pt x="24" y="30"/>
                  </a:lnTo>
                  <a:lnTo>
                    <a:pt x="18" y="30"/>
                  </a:lnTo>
                  <a:lnTo>
                    <a:pt x="6"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82" name="Freeform 1910"/>
            <p:cNvSpPr>
              <a:spLocks/>
            </p:cNvSpPr>
            <p:nvPr/>
          </p:nvSpPr>
          <p:spPr bwMode="auto">
            <a:xfrm>
              <a:off x="3036" y="2244"/>
              <a:ext cx="42" cy="36"/>
            </a:xfrm>
            <a:custGeom>
              <a:avLst/>
              <a:gdLst>
                <a:gd name="T0" fmla="*/ 0 w 42"/>
                <a:gd name="T1" fmla="*/ 36 h 36"/>
                <a:gd name="T2" fmla="*/ 0 w 42"/>
                <a:gd name="T3" fmla="*/ 24 h 36"/>
                <a:gd name="T4" fmla="*/ 0 w 42"/>
                <a:gd name="T5" fmla="*/ 18 h 36"/>
                <a:gd name="T6" fmla="*/ 6 w 42"/>
                <a:gd name="T7" fmla="*/ 18 h 36"/>
                <a:gd name="T8" fmla="*/ 6 w 42"/>
                <a:gd name="T9" fmla="*/ 6 h 36"/>
                <a:gd name="T10" fmla="*/ 0 w 42"/>
                <a:gd name="T11" fmla="*/ 6 h 36"/>
                <a:gd name="T12" fmla="*/ 0 w 42"/>
                <a:gd name="T13" fmla="*/ 0 h 36"/>
                <a:gd name="T14" fmla="*/ 12 w 42"/>
                <a:gd name="T15" fmla="*/ 0 h 36"/>
                <a:gd name="T16" fmla="*/ 42 w 42"/>
                <a:gd name="T17" fmla="*/ 0 h 36"/>
                <a:gd name="T18" fmla="*/ 42 w 42"/>
                <a:gd name="T19" fmla="*/ 6 h 36"/>
                <a:gd name="T20" fmla="*/ 42 w 42"/>
                <a:gd name="T21" fmla="*/ 36 h 36"/>
                <a:gd name="T22" fmla="*/ 24 w 42"/>
                <a:gd name="T23" fmla="*/ 36 h 36"/>
                <a:gd name="T24" fmla="*/ 0 w 4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6">
                  <a:moveTo>
                    <a:pt x="0" y="36"/>
                  </a:moveTo>
                  <a:lnTo>
                    <a:pt x="0" y="24"/>
                  </a:lnTo>
                  <a:lnTo>
                    <a:pt x="0" y="18"/>
                  </a:lnTo>
                  <a:lnTo>
                    <a:pt x="6" y="18"/>
                  </a:lnTo>
                  <a:lnTo>
                    <a:pt x="6" y="6"/>
                  </a:lnTo>
                  <a:lnTo>
                    <a:pt x="0" y="6"/>
                  </a:lnTo>
                  <a:lnTo>
                    <a:pt x="0" y="0"/>
                  </a:lnTo>
                  <a:lnTo>
                    <a:pt x="12" y="0"/>
                  </a:lnTo>
                  <a:lnTo>
                    <a:pt x="42" y="0"/>
                  </a:lnTo>
                  <a:lnTo>
                    <a:pt x="42" y="6"/>
                  </a:lnTo>
                  <a:lnTo>
                    <a:pt x="42" y="36"/>
                  </a:lnTo>
                  <a:lnTo>
                    <a:pt x="24"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83" name="Freeform 1911"/>
            <p:cNvSpPr>
              <a:spLocks/>
            </p:cNvSpPr>
            <p:nvPr/>
          </p:nvSpPr>
          <p:spPr bwMode="auto">
            <a:xfrm>
              <a:off x="3078" y="2244"/>
              <a:ext cx="42" cy="36"/>
            </a:xfrm>
            <a:custGeom>
              <a:avLst/>
              <a:gdLst>
                <a:gd name="T0" fmla="*/ 0 w 42"/>
                <a:gd name="T1" fmla="*/ 36 h 36"/>
                <a:gd name="T2" fmla="*/ 0 w 42"/>
                <a:gd name="T3" fmla="*/ 6 h 36"/>
                <a:gd name="T4" fmla="*/ 0 w 42"/>
                <a:gd name="T5" fmla="*/ 0 h 36"/>
                <a:gd name="T6" fmla="*/ 6 w 42"/>
                <a:gd name="T7" fmla="*/ 0 h 36"/>
                <a:gd name="T8" fmla="*/ 12 w 42"/>
                <a:gd name="T9" fmla="*/ 0 h 36"/>
                <a:gd name="T10" fmla="*/ 42 w 42"/>
                <a:gd name="T11" fmla="*/ 0 h 36"/>
                <a:gd name="T12" fmla="*/ 42 w 42"/>
                <a:gd name="T13" fmla="*/ 12 h 36"/>
                <a:gd name="T14" fmla="*/ 42 w 42"/>
                <a:gd name="T15" fmla="*/ 30 h 36"/>
                <a:gd name="T16" fmla="*/ 30 w 42"/>
                <a:gd name="T17" fmla="*/ 30 h 36"/>
                <a:gd name="T18" fmla="*/ 30 w 42"/>
                <a:gd name="T19" fmla="*/ 36 h 36"/>
                <a:gd name="T20" fmla="*/ 12 w 42"/>
                <a:gd name="T21" fmla="*/ 36 h 36"/>
                <a:gd name="T22" fmla="*/ 0 w 42"/>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6">
                  <a:moveTo>
                    <a:pt x="0" y="36"/>
                  </a:moveTo>
                  <a:lnTo>
                    <a:pt x="0" y="6"/>
                  </a:lnTo>
                  <a:lnTo>
                    <a:pt x="0" y="0"/>
                  </a:lnTo>
                  <a:lnTo>
                    <a:pt x="6" y="0"/>
                  </a:lnTo>
                  <a:lnTo>
                    <a:pt x="12" y="0"/>
                  </a:lnTo>
                  <a:lnTo>
                    <a:pt x="42" y="0"/>
                  </a:lnTo>
                  <a:lnTo>
                    <a:pt x="42" y="12"/>
                  </a:lnTo>
                  <a:lnTo>
                    <a:pt x="42" y="30"/>
                  </a:lnTo>
                  <a:lnTo>
                    <a:pt x="30" y="30"/>
                  </a:lnTo>
                  <a:lnTo>
                    <a:pt x="30" y="36"/>
                  </a:lnTo>
                  <a:lnTo>
                    <a:pt x="12"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84" name="Freeform 1912"/>
            <p:cNvSpPr>
              <a:spLocks/>
            </p:cNvSpPr>
            <p:nvPr/>
          </p:nvSpPr>
          <p:spPr bwMode="auto">
            <a:xfrm>
              <a:off x="3960" y="2160"/>
              <a:ext cx="48" cy="36"/>
            </a:xfrm>
            <a:custGeom>
              <a:avLst/>
              <a:gdLst>
                <a:gd name="T0" fmla="*/ 48 w 48"/>
                <a:gd name="T1" fmla="*/ 30 h 36"/>
                <a:gd name="T2" fmla="*/ 42 w 48"/>
                <a:gd name="T3" fmla="*/ 36 h 36"/>
                <a:gd name="T4" fmla="*/ 36 w 48"/>
                <a:gd name="T5" fmla="*/ 36 h 36"/>
                <a:gd name="T6" fmla="*/ 36 w 48"/>
                <a:gd name="T7" fmla="*/ 30 h 36"/>
                <a:gd name="T8" fmla="*/ 30 w 48"/>
                <a:gd name="T9" fmla="*/ 36 h 36"/>
                <a:gd name="T10" fmla="*/ 24 w 48"/>
                <a:gd name="T11" fmla="*/ 30 h 36"/>
                <a:gd name="T12" fmla="*/ 12 w 48"/>
                <a:gd name="T13" fmla="*/ 24 h 36"/>
                <a:gd name="T14" fmla="*/ 6 w 48"/>
                <a:gd name="T15" fmla="*/ 24 h 36"/>
                <a:gd name="T16" fmla="*/ 6 w 48"/>
                <a:gd name="T17" fmla="*/ 18 h 36"/>
                <a:gd name="T18" fmla="*/ 12 w 48"/>
                <a:gd name="T19" fmla="*/ 6 h 36"/>
                <a:gd name="T20" fmla="*/ 0 w 48"/>
                <a:gd name="T21" fmla="*/ 6 h 36"/>
                <a:gd name="T22" fmla="*/ 12 w 48"/>
                <a:gd name="T23" fmla="*/ 0 h 36"/>
                <a:gd name="T24" fmla="*/ 24 w 48"/>
                <a:gd name="T25" fmla="*/ 0 h 36"/>
                <a:gd name="T26" fmla="*/ 30 w 48"/>
                <a:gd name="T27" fmla="*/ 0 h 36"/>
                <a:gd name="T28" fmla="*/ 36 w 48"/>
                <a:gd name="T29" fmla="*/ 6 h 36"/>
                <a:gd name="T30" fmla="*/ 42 w 48"/>
                <a:gd name="T31" fmla="*/ 6 h 36"/>
                <a:gd name="T32" fmla="*/ 42 w 48"/>
                <a:gd name="T33" fmla="*/ 12 h 36"/>
                <a:gd name="T34" fmla="*/ 42 w 48"/>
                <a:gd name="T35" fmla="*/ 18 h 36"/>
                <a:gd name="T36" fmla="*/ 42 w 48"/>
                <a:gd name="T37" fmla="*/ 24 h 36"/>
                <a:gd name="T38" fmla="*/ 48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48" y="30"/>
                  </a:moveTo>
                  <a:lnTo>
                    <a:pt x="42" y="36"/>
                  </a:lnTo>
                  <a:lnTo>
                    <a:pt x="36" y="36"/>
                  </a:lnTo>
                  <a:lnTo>
                    <a:pt x="36" y="30"/>
                  </a:lnTo>
                  <a:lnTo>
                    <a:pt x="30" y="36"/>
                  </a:lnTo>
                  <a:lnTo>
                    <a:pt x="24" y="30"/>
                  </a:lnTo>
                  <a:lnTo>
                    <a:pt x="12" y="24"/>
                  </a:lnTo>
                  <a:lnTo>
                    <a:pt x="6" y="24"/>
                  </a:lnTo>
                  <a:lnTo>
                    <a:pt x="6" y="18"/>
                  </a:lnTo>
                  <a:lnTo>
                    <a:pt x="12" y="6"/>
                  </a:lnTo>
                  <a:lnTo>
                    <a:pt x="0" y="6"/>
                  </a:lnTo>
                  <a:lnTo>
                    <a:pt x="12" y="0"/>
                  </a:lnTo>
                  <a:lnTo>
                    <a:pt x="24" y="0"/>
                  </a:lnTo>
                  <a:lnTo>
                    <a:pt x="30" y="0"/>
                  </a:lnTo>
                  <a:lnTo>
                    <a:pt x="36" y="6"/>
                  </a:lnTo>
                  <a:lnTo>
                    <a:pt x="42" y="6"/>
                  </a:lnTo>
                  <a:lnTo>
                    <a:pt x="42" y="12"/>
                  </a:lnTo>
                  <a:lnTo>
                    <a:pt x="42" y="18"/>
                  </a:lnTo>
                  <a:lnTo>
                    <a:pt x="42" y="24"/>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85" name="Freeform 1913"/>
            <p:cNvSpPr>
              <a:spLocks/>
            </p:cNvSpPr>
            <p:nvPr/>
          </p:nvSpPr>
          <p:spPr bwMode="auto">
            <a:xfrm>
              <a:off x="3120" y="2238"/>
              <a:ext cx="48" cy="42"/>
            </a:xfrm>
            <a:custGeom>
              <a:avLst/>
              <a:gdLst>
                <a:gd name="T0" fmla="*/ 0 w 48"/>
                <a:gd name="T1" fmla="*/ 36 h 42"/>
                <a:gd name="T2" fmla="*/ 0 w 48"/>
                <a:gd name="T3" fmla="*/ 18 h 42"/>
                <a:gd name="T4" fmla="*/ 12 w 48"/>
                <a:gd name="T5" fmla="*/ 18 h 42"/>
                <a:gd name="T6" fmla="*/ 12 w 48"/>
                <a:gd name="T7" fmla="*/ 6 h 42"/>
                <a:gd name="T8" fmla="*/ 18 w 48"/>
                <a:gd name="T9" fmla="*/ 6 h 42"/>
                <a:gd name="T10" fmla="*/ 18 w 48"/>
                <a:gd name="T11" fmla="*/ 0 h 42"/>
                <a:gd name="T12" fmla="*/ 18 w 48"/>
                <a:gd name="T13" fmla="*/ 6 h 42"/>
                <a:gd name="T14" fmla="*/ 24 w 48"/>
                <a:gd name="T15" fmla="*/ 0 h 42"/>
                <a:gd name="T16" fmla="*/ 24 w 48"/>
                <a:gd name="T17" fmla="*/ 6 h 42"/>
                <a:gd name="T18" fmla="*/ 30 w 48"/>
                <a:gd name="T19" fmla="*/ 12 h 42"/>
                <a:gd name="T20" fmla="*/ 24 w 48"/>
                <a:gd name="T21" fmla="*/ 12 h 42"/>
                <a:gd name="T22" fmla="*/ 30 w 48"/>
                <a:gd name="T23" fmla="*/ 18 h 42"/>
                <a:gd name="T24" fmla="*/ 24 w 48"/>
                <a:gd name="T25" fmla="*/ 18 h 42"/>
                <a:gd name="T26" fmla="*/ 30 w 48"/>
                <a:gd name="T27" fmla="*/ 24 h 42"/>
                <a:gd name="T28" fmla="*/ 30 w 48"/>
                <a:gd name="T29" fmla="*/ 18 h 42"/>
                <a:gd name="T30" fmla="*/ 36 w 48"/>
                <a:gd name="T31" fmla="*/ 24 h 42"/>
                <a:gd name="T32" fmla="*/ 36 w 48"/>
                <a:gd name="T33" fmla="*/ 18 h 42"/>
                <a:gd name="T34" fmla="*/ 36 w 48"/>
                <a:gd name="T35" fmla="*/ 24 h 42"/>
                <a:gd name="T36" fmla="*/ 42 w 48"/>
                <a:gd name="T37" fmla="*/ 24 h 42"/>
                <a:gd name="T38" fmla="*/ 48 w 48"/>
                <a:gd name="T39" fmla="*/ 24 h 42"/>
                <a:gd name="T40" fmla="*/ 48 w 48"/>
                <a:gd name="T41" fmla="*/ 30 h 42"/>
                <a:gd name="T42" fmla="*/ 48 w 48"/>
                <a:gd name="T43" fmla="*/ 36 h 42"/>
                <a:gd name="T44" fmla="*/ 48 w 48"/>
                <a:gd name="T45" fmla="*/ 42 h 42"/>
                <a:gd name="T46" fmla="*/ 18 w 48"/>
                <a:gd name="T47" fmla="*/ 42 h 42"/>
                <a:gd name="T48" fmla="*/ 0 w 48"/>
                <a:gd name="T49" fmla="*/ 42 h 42"/>
                <a:gd name="T50" fmla="*/ 0 w 48"/>
                <a:gd name="T5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42">
                  <a:moveTo>
                    <a:pt x="0" y="36"/>
                  </a:moveTo>
                  <a:lnTo>
                    <a:pt x="0" y="18"/>
                  </a:lnTo>
                  <a:lnTo>
                    <a:pt x="12" y="18"/>
                  </a:lnTo>
                  <a:lnTo>
                    <a:pt x="12" y="6"/>
                  </a:lnTo>
                  <a:lnTo>
                    <a:pt x="18" y="6"/>
                  </a:lnTo>
                  <a:lnTo>
                    <a:pt x="18" y="0"/>
                  </a:lnTo>
                  <a:lnTo>
                    <a:pt x="18" y="6"/>
                  </a:lnTo>
                  <a:lnTo>
                    <a:pt x="24" y="0"/>
                  </a:lnTo>
                  <a:lnTo>
                    <a:pt x="24" y="6"/>
                  </a:lnTo>
                  <a:lnTo>
                    <a:pt x="30" y="12"/>
                  </a:lnTo>
                  <a:lnTo>
                    <a:pt x="24" y="12"/>
                  </a:lnTo>
                  <a:lnTo>
                    <a:pt x="30" y="18"/>
                  </a:lnTo>
                  <a:lnTo>
                    <a:pt x="24" y="18"/>
                  </a:lnTo>
                  <a:lnTo>
                    <a:pt x="30" y="24"/>
                  </a:lnTo>
                  <a:lnTo>
                    <a:pt x="30" y="18"/>
                  </a:lnTo>
                  <a:lnTo>
                    <a:pt x="36" y="24"/>
                  </a:lnTo>
                  <a:lnTo>
                    <a:pt x="36" y="18"/>
                  </a:lnTo>
                  <a:lnTo>
                    <a:pt x="36" y="24"/>
                  </a:lnTo>
                  <a:lnTo>
                    <a:pt x="42" y="24"/>
                  </a:lnTo>
                  <a:lnTo>
                    <a:pt x="48" y="24"/>
                  </a:lnTo>
                  <a:lnTo>
                    <a:pt x="48" y="30"/>
                  </a:lnTo>
                  <a:lnTo>
                    <a:pt x="48" y="36"/>
                  </a:lnTo>
                  <a:lnTo>
                    <a:pt x="48" y="42"/>
                  </a:lnTo>
                  <a:lnTo>
                    <a:pt x="18" y="42"/>
                  </a:lnTo>
                  <a:lnTo>
                    <a:pt x="0" y="42"/>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86" name="Freeform 1914"/>
            <p:cNvSpPr>
              <a:spLocks/>
            </p:cNvSpPr>
            <p:nvPr/>
          </p:nvSpPr>
          <p:spPr bwMode="auto">
            <a:xfrm>
              <a:off x="3582" y="2208"/>
              <a:ext cx="42" cy="48"/>
            </a:xfrm>
            <a:custGeom>
              <a:avLst/>
              <a:gdLst>
                <a:gd name="T0" fmla="*/ 0 w 42"/>
                <a:gd name="T1" fmla="*/ 42 h 48"/>
                <a:gd name="T2" fmla="*/ 0 w 42"/>
                <a:gd name="T3" fmla="*/ 36 h 48"/>
                <a:gd name="T4" fmla="*/ 6 w 42"/>
                <a:gd name="T5" fmla="*/ 36 h 48"/>
                <a:gd name="T6" fmla="*/ 6 w 42"/>
                <a:gd name="T7" fmla="*/ 24 h 48"/>
                <a:gd name="T8" fmla="*/ 0 w 42"/>
                <a:gd name="T9" fmla="*/ 24 h 48"/>
                <a:gd name="T10" fmla="*/ 0 w 42"/>
                <a:gd name="T11" fmla="*/ 18 h 48"/>
                <a:gd name="T12" fmla="*/ 0 w 42"/>
                <a:gd name="T13" fmla="*/ 12 h 48"/>
                <a:gd name="T14" fmla="*/ 6 w 42"/>
                <a:gd name="T15" fmla="*/ 12 h 48"/>
                <a:gd name="T16" fmla="*/ 6 w 42"/>
                <a:gd name="T17" fmla="*/ 6 h 48"/>
                <a:gd name="T18" fmla="*/ 12 w 42"/>
                <a:gd name="T19" fmla="*/ 0 h 48"/>
                <a:gd name="T20" fmla="*/ 18 w 42"/>
                <a:gd name="T21" fmla="*/ 6 h 48"/>
                <a:gd name="T22" fmla="*/ 18 w 42"/>
                <a:gd name="T23" fmla="*/ 12 h 48"/>
                <a:gd name="T24" fmla="*/ 24 w 42"/>
                <a:gd name="T25" fmla="*/ 12 h 48"/>
                <a:gd name="T26" fmla="*/ 30 w 42"/>
                <a:gd name="T27" fmla="*/ 12 h 48"/>
                <a:gd name="T28" fmla="*/ 36 w 42"/>
                <a:gd name="T29" fmla="*/ 12 h 48"/>
                <a:gd name="T30" fmla="*/ 36 w 42"/>
                <a:gd name="T31" fmla="*/ 18 h 48"/>
                <a:gd name="T32" fmla="*/ 42 w 42"/>
                <a:gd name="T33" fmla="*/ 18 h 48"/>
                <a:gd name="T34" fmla="*/ 36 w 42"/>
                <a:gd name="T35" fmla="*/ 18 h 48"/>
                <a:gd name="T36" fmla="*/ 36 w 42"/>
                <a:gd name="T37" fmla="*/ 24 h 48"/>
                <a:gd name="T38" fmla="*/ 36 w 42"/>
                <a:gd name="T39" fmla="*/ 30 h 48"/>
                <a:gd name="T40" fmla="*/ 36 w 42"/>
                <a:gd name="T41" fmla="*/ 36 h 48"/>
                <a:gd name="T42" fmla="*/ 36 w 42"/>
                <a:gd name="T43" fmla="*/ 42 h 48"/>
                <a:gd name="T44" fmla="*/ 36 w 42"/>
                <a:gd name="T45" fmla="*/ 48 h 48"/>
                <a:gd name="T46" fmla="*/ 30 w 42"/>
                <a:gd name="T47" fmla="*/ 48 h 48"/>
                <a:gd name="T48" fmla="*/ 30 w 42"/>
                <a:gd name="T49" fmla="*/ 42 h 48"/>
                <a:gd name="T50" fmla="*/ 24 w 42"/>
                <a:gd name="T51" fmla="*/ 48 h 48"/>
                <a:gd name="T52" fmla="*/ 18 w 42"/>
                <a:gd name="T53" fmla="*/ 48 h 48"/>
                <a:gd name="T54" fmla="*/ 12 w 42"/>
                <a:gd name="T55" fmla="*/ 48 h 48"/>
                <a:gd name="T56" fmla="*/ 12 w 42"/>
                <a:gd name="T57" fmla="*/ 42 h 48"/>
                <a:gd name="T58" fmla="*/ 6 w 42"/>
                <a:gd name="T59" fmla="*/ 42 h 48"/>
                <a:gd name="T60" fmla="*/ 0 w 42"/>
                <a:gd name="T6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8">
                  <a:moveTo>
                    <a:pt x="0" y="42"/>
                  </a:moveTo>
                  <a:lnTo>
                    <a:pt x="0" y="36"/>
                  </a:lnTo>
                  <a:lnTo>
                    <a:pt x="6" y="36"/>
                  </a:lnTo>
                  <a:lnTo>
                    <a:pt x="6" y="24"/>
                  </a:lnTo>
                  <a:lnTo>
                    <a:pt x="0" y="24"/>
                  </a:lnTo>
                  <a:lnTo>
                    <a:pt x="0" y="18"/>
                  </a:lnTo>
                  <a:lnTo>
                    <a:pt x="0" y="12"/>
                  </a:lnTo>
                  <a:lnTo>
                    <a:pt x="6" y="12"/>
                  </a:lnTo>
                  <a:lnTo>
                    <a:pt x="6" y="6"/>
                  </a:lnTo>
                  <a:lnTo>
                    <a:pt x="12" y="0"/>
                  </a:lnTo>
                  <a:lnTo>
                    <a:pt x="18" y="6"/>
                  </a:lnTo>
                  <a:lnTo>
                    <a:pt x="18" y="12"/>
                  </a:lnTo>
                  <a:lnTo>
                    <a:pt x="24" y="12"/>
                  </a:lnTo>
                  <a:lnTo>
                    <a:pt x="30" y="12"/>
                  </a:lnTo>
                  <a:lnTo>
                    <a:pt x="36" y="12"/>
                  </a:lnTo>
                  <a:lnTo>
                    <a:pt x="36" y="18"/>
                  </a:lnTo>
                  <a:lnTo>
                    <a:pt x="42" y="18"/>
                  </a:lnTo>
                  <a:lnTo>
                    <a:pt x="36" y="18"/>
                  </a:lnTo>
                  <a:lnTo>
                    <a:pt x="36" y="24"/>
                  </a:lnTo>
                  <a:lnTo>
                    <a:pt x="36" y="30"/>
                  </a:lnTo>
                  <a:lnTo>
                    <a:pt x="36" y="36"/>
                  </a:lnTo>
                  <a:lnTo>
                    <a:pt x="36" y="42"/>
                  </a:lnTo>
                  <a:lnTo>
                    <a:pt x="36" y="48"/>
                  </a:lnTo>
                  <a:lnTo>
                    <a:pt x="30" y="48"/>
                  </a:lnTo>
                  <a:lnTo>
                    <a:pt x="30" y="42"/>
                  </a:lnTo>
                  <a:lnTo>
                    <a:pt x="24" y="48"/>
                  </a:lnTo>
                  <a:lnTo>
                    <a:pt x="18" y="48"/>
                  </a:lnTo>
                  <a:lnTo>
                    <a:pt x="12" y="48"/>
                  </a:lnTo>
                  <a:lnTo>
                    <a:pt x="12" y="42"/>
                  </a:lnTo>
                  <a:lnTo>
                    <a:pt x="6" y="42"/>
                  </a:lnTo>
                  <a:lnTo>
                    <a:pt x="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87" name="Freeform 1915"/>
            <p:cNvSpPr>
              <a:spLocks/>
            </p:cNvSpPr>
            <p:nvPr/>
          </p:nvSpPr>
          <p:spPr bwMode="auto">
            <a:xfrm>
              <a:off x="3660" y="2202"/>
              <a:ext cx="36" cy="30"/>
            </a:xfrm>
            <a:custGeom>
              <a:avLst/>
              <a:gdLst>
                <a:gd name="T0" fmla="*/ 6 w 36"/>
                <a:gd name="T1" fmla="*/ 30 h 30"/>
                <a:gd name="T2" fmla="*/ 0 w 36"/>
                <a:gd name="T3" fmla="*/ 30 h 30"/>
                <a:gd name="T4" fmla="*/ 0 w 36"/>
                <a:gd name="T5" fmla="*/ 24 h 30"/>
                <a:gd name="T6" fmla="*/ 0 w 36"/>
                <a:gd name="T7" fmla="*/ 18 h 30"/>
                <a:gd name="T8" fmla="*/ 0 w 36"/>
                <a:gd name="T9" fmla="*/ 12 h 30"/>
                <a:gd name="T10" fmla="*/ 6 w 36"/>
                <a:gd name="T11" fmla="*/ 12 h 30"/>
                <a:gd name="T12" fmla="*/ 6 w 36"/>
                <a:gd name="T13" fmla="*/ 6 h 30"/>
                <a:gd name="T14" fmla="*/ 6 w 36"/>
                <a:gd name="T15" fmla="*/ 0 h 30"/>
                <a:gd name="T16" fmla="*/ 12 w 36"/>
                <a:gd name="T17" fmla="*/ 0 h 30"/>
                <a:gd name="T18" fmla="*/ 24 w 36"/>
                <a:gd name="T19" fmla="*/ 6 h 30"/>
                <a:gd name="T20" fmla="*/ 30 w 36"/>
                <a:gd name="T21" fmla="*/ 6 h 30"/>
                <a:gd name="T22" fmla="*/ 30 w 36"/>
                <a:gd name="T23" fmla="*/ 12 h 30"/>
                <a:gd name="T24" fmla="*/ 36 w 36"/>
                <a:gd name="T25" fmla="*/ 18 h 30"/>
                <a:gd name="T26" fmla="*/ 36 w 36"/>
                <a:gd name="T27" fmla="*/ 24 h 30"/>
                <a:gd name="T28" fmla="*/ 36 w 36"/>
                <a:gd name="T29" fmla="*/ 30 h 30"/>
                <a:gd name="T30" fmla="*/ 30 w 36"/>
                <a:gd name="T31" fmla="*/ 30 h 30"/>
                <a:gd name="T32" fmla="*/ 30 w 36"/>
                <a:gd name="T33" fmla="*/ 24 h 30"/>
                <a:gd name="T34" fmla="*/ 24 w 36"/>
                <a:gd name="T35" fmla="*/ 30 h 30"/>
                <a:gd name="T36" fmla="*/ 18 w 36"/>
                <a:gd name="T37" fmla="*/ 30 h 30"/>
                <a:gd name="T38" fmla="*/ 12 w 36"/>
                <a:gd name="T39" fmla="*/ 30 h 30"/>
                <a:gd name="T40" fmla="*/ 6 w 36"/>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0">
                  <a:moveTo>
                    <a:pt x="6" y="30"/>
                  </a:moveTo>
                  <a:lnTo>
                    <a:pt x="0" y="30"/>
                  </a:lnTo>
                  <a:lnTo>
                    <a:pt x="0" y="24"/>
                  </a:lnTo>
                  <a:lnTo>
                    <a:pt x="0" y="18"/>
                  </a:lnTo>
                  <a:lnTo>
                    <a:pt x="0" y="12"/>
                  </a:lnTo>
                  <a:lnTo>
                    <a:pt x="6" y="12"/>
                  </a:lnTo>
                  <a:lnTo>
                    <a:pt x="6" y="6"/>
                  </a:lnTo>
                  <a:lnTo>
                    <a:pt x="6" y="0"/>
                  </a:lnTo>
                  <a:lnTo>
                    <a:pt x="12" y="0"/>
                  </a:lnTo>
                  <a:lnTo>
                    <a:pt x="24" y="6"/>
                  </a:lnTo>
                  <a:lnTo>
                    <a:pt x="30" y="6"/>
                  </a:lnTo>
                  <a:lnTo>
                    <a:pt x="30" y="12"/>
                  </a:lnTo>
                  <a:lnTo>
                    <a:pt x="36" y="18"/>
                  </a:lnTo>
                  <a:lnTo>
                    <a:pt x="36" y="24"/>
                  </a:lnTo>
                  <a:lnTo>
                    <a:pt x="36" y="30"/>
                  </a:lnTo>
                  <a:lnTo>
                    <a:pt x="30" y="30"/>
                  </a:lnTo>
                  <a:lnTo>
                    <a:pt x="30" y="24"/>
                  </a:lnTo>
                  <a:lnTo>
                    <a:pt x="24" y="30"/>
                  </a:lnTo>
                  <a:lnTo>
                    <a:pt x="18" y="30"/>
                  </a:lnTo>
                  <a:lnTo>
                    <a:pt x="12"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88" name="Freeform 1916"/>
            <p:cNvSpPr>
              <a:spLocks/>
            </p:cNvSpPr>
            <p:nvPr/>
          </p:nvSpPr>
          <p:spPr bwMode="auto">
            <a:xfrm>
              <a:off x="3912" y="2172"/>
              <a:ext cx="30" cy="36"/>
            </a:xfrm>
            <a:custGeom>
              <a:avLst/>
              <a:gdLst>
                <a:gd name="T0" fmla="*/ 18 w 30"/>
                <a:gd name="T1" fmla="*/ 36 h 36"/>
                <a:gd name="T2" fmla="*/ 12 w 30"/>
                <a:gd name="T3" fmla="*/ 30 h 36"/>
                <a:gd name="T4" fmla="*/ 12 w 30"/>
                <a:gd name="T5" fmla="*/ 24 h 36"/>
                <a:gd name="T6" fmla="*/ 6 w 30"/>
                <a:gd name="T7" fmla="*/ 30 h 36"/>
                <a:gd name="T8" fmla="*/ 6 w 30"/>
                <a:gd name="T9" fmla="*/ 24 h 36"/>
                <a:gd name="T10" fmla="*/ 0 w 30"/>
                <a:gd name="T11" fmla="*/ 18 h 36"/>
                <a:gd name="T12" fmla="*/ 0 w 30"/>
                <a:gd name="T13" fmla="*/ 12 h 36"/>
                <a:gd name="T14" fmla="*/ 6 w 30"/>
                <a:gd name="T15" fmla="*/ 0 h 36"/>
                <a:gd name="T16" fmla="*/ 12 w 30"/>
                <a:gd name="T17" fmla="*/ 6 h 36"/>
                <a:gd name="T18" fmla="*/ 18 w 30"/>
                <a:gd name="T19" fmla="*/ 6 h 36"/>
                <a:gd name="T20" fmla="*/ 24 w 30"/>
                <a:gd name="T21" fmla="*/ 6 h 36"/>
                <a:gd name="T22" fmla="*/ 24 w 30"/>
                <a:gd name="T23" fmla="*/ 12 h 36"/>
                <a:gd name="T24" fmla="*/ 30 w 30"/>
                <a:gd name="T25" fmla="*/ 18 h 36"/>
                <a:gd name="T26" fmla="*/ 30 w 30"/>
                <a:gd name="T27" fmla="*/ 24 h 36"/>
                <a:gd name="T28" fmla="*/ 30 w 30"/>
                <a:gd name="T29" fmla="*/ 30 h 36"/>
                <a:gd name="T30" fmla="*/ 24 w 30"/>
                <a:gd name="T31" fmla="*/ 36 h 36"/>
                <a:gd name="T32" fmla="*/ 18 w 30"/>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6">
                  <a:moveTo>
                    <a:pt x="18" y="36"/>
                  </a:moveTo>
                  <a:lnTo>
                    <a:pt x="12" y="30"/>
                  </a:lnTo>
                  <a:lnTo>
                    <a:pt x="12" y="24"/>
                  </a:lnTo>
                  <a:lnTo>
                    <a:pt x="6" y="30"/>
                  </a:lnTo>
                  <a:lnTo>
                    <a:pt x="6" y="24"/>
                  </a:lnTo>
                  <a:lnTo>
                    <a:pt x="0" y="18"/>
                  </a:lnTo>
                  <a:lnTo>
                    <a:pt x="0" y="12"/>
                  </a:lnTo>
                  <a:lnTo>
                    <a:pt x="6" y="0"/>
                  </a:lnTo>
                  <a:lnTo>
                    <a:pt x="12" y="6"/>
                  </a:lnTo>
                  <a:lnTo>
                    <a:pt x="18" y="6"/>
                  </a:lnTo>
                  <a:lnTo>
                    <a:pt x="24" y="6"/>
                  </a:lnTo>
                  <a:lnTo>
                    <a:pt x="24" y="12"/>
                  </a:lnTo>
                  <a:lnTo>
                    <a:pt x="30" y="18"/>
                  </a:lnTo>
                  <a:lnTo>
                    <a:pt x="30" y="24"/>
                  </a:lnTo>
                  <a:lnTo>
                    <a:pt x="30" y="30"/>
                  </a:lnTo>
                  <a:lnTo>
                    <a:pt x="24" y="36"/>
                  </a:lnTo>
                  <a:lnTo>
                    <a:pt x="18"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89" name="Freeform 1917"/>
            <p:cNvSpPr>
              <a:spLocks/>
            </p:cNvSpPr>
            <p:nvPr/>
          </p:nvSpPr>
          <p:spPr bwMode="auto">
            <a:xfrm>
              <a:off x="4308" y="2106"/>
              <a:ext cx="54" cy="36"/>
            </a:xfrm>
            <a:custGeom>
              <a:avLst/>
              <a:gdLst>
                <a:gd name="T0" fmla="*/ 24 w 54"/>
                <a:gd name="T1" fmla="*/ 30 h 36"/>
                <a:gd name="T2" fmla="*/ 18 w 54"/>
                <a:gd name="T3" fmla="*/ 30 h 36"/>
                <a:gd name="T4" fmla="*/ 18 w 54"/>
                <a:gd name="T5" fmla="*/ 24 h 36"/>
                <a:gd name="T6" fmla="*/ 12 w 54"/>
                <a:gd name="T7" fmla="*/ 24 h 36"/>
                <a:gd name="T8" fmla="*/ 12 w 54"/>
                <a:gd name="T9" fmla="*/ 18 h 36"/>
                <a:gd name="T10" fmla="*/ 0 w 54"/>
                <a:gd name="T11" fmla="*/ 6 h 36"/>
                <a:gd name="T12" fmla="*/ 6 w 54"/>
                <a:gd name="T13" fmla="*/ 0 h 36"/>
                <a:gd name="T14" fmla="*/ 12 w 54"/>
                <a:gd name="T15" fmla="*/ 0 h 36"/>
                <a:gd name="T16" fmla="*/ 18 w 54"/>
                <a:gd name="T17" fmla="*/ 6 h 36"/>
                <a:gd name="T18" fmla="*/ 18 w 54"/>
                <a:gd name="T19" fmla="*/ 12 h 36"/>
                <a:gd name="T20" fmla="*/ 24 w 54"/>
                <a:gd name="T21" fmla="*/ 12 h 36"/>
                <a:gd name="T22" fmla="*/ 30 w 54"/>
                <a:gd name="T23" fmla="*/ 12 h 36"/>
                <a:gd name="T24" fmla="*/ 30 w 54"/>
                <a:gd name="T25" fmla="*/ 6 h 36"/>
                <a:gd name="T26" fmla="*/ 36 w 54"/>
                <a:gd name="T27" fmla="*/ 12 h 36"/>
                <a:gd name="T28" fmla="*/ 36 w 54"/>
                <a:gd name="T29" fmla="*/ 18 h 36"/>
                <a:gd name="T30" fmla="*/ 36 w 54"/>
                <a:gd name="T31" fmla="*/ 12 h 36"/>
                <a:gd name="T32" fmla="*/ 42 w 54"/>
                <a:gd name="T33" fmla="*/ 12 h 36"/>
                <a:gd name="T34" fmla="*/ 48 w 54"/>
                <a:gd name="T35" fmla="*/ 18 h 36"/>
                <a:gd name="T36" fmla="*/ 48 w 54"/>
                <a:gd name="T37" fmla="*/ 12 h 36"/>
                <a:gd name="T38" fmla="*/ 54 w 54"/>
                <a:gd name="T39" fmla="*/ 12 h 36"/>
                <a:gd name="T40" fmla="*/ 54 w 54"/>
                <a:gd name="T41" fmla="*/ 18 h 36"/>
                <a:gd name="T42" fmla="*/ 54 w 54"/>
                <a:gd name="T43" fmla="*/ 24 h 36"/>
                <a:gd name="T44" fmla="*/ 54 w 54"/>
                <a:gd name="T45" fmla="*/ 30 h 36"/>
                <a:gd name="T46" fmla="*/ 42 w 54"/>
                <a:gd name="T47" fmla="*/ 36 h 36"/>
                <a:gd name="T48" fmla="*/ 30 w 54"/>
                <a:gd name="T49" fmla="*/ 30 h 36"/>
                <a:gd name="T50" fmla="*/ 24 w 54"/>
                <a:gd name="T5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36">
                  <a:moveTo>
                    <a:pt x="24" y="30"/>
                  </a:moveTo>
                  <a:lnTo>
                    <a:pt x="18" y="30"/>
                  </a:lnTo>
                  <a:lnTo>
                    <a:pt x="18" y="24"/>
                  </a:lnTo>
                  <a:lnTo>
                    <a:pt x="12" y="24"/>
                  </a:lnTo>
                  <a:lnTo>
                    <a:pt x="12" y="18"/>
                  </a:lnTo>
                  <a:lnTo>
                    <a:pt x="0" y="6"/>
                  </a:lnTo>
                  <a:lnTo>
                    <a:pt x="6" y="0"/>
                  </a:lnTo>
                  <a:lnTo>
                    <a:pt x="12" y="0"/>
                  </a:lnTo>
                  <a:lnTo>
                    <a:pt x="18" y="6"/>
                  </a:lnTo>
                  <a:lnTo>
                    <a:pt x="18" y="12"/>
                  </a:lnTo>
                  <a:lnTo>
                    <a:pt x="24" y="12"/>
                  </a:lnTo>
                  <a:lnTo>
                    <a:pt x="30" y="12"/>
                  </a:lnTo>
                  <a:lnTo>
                    <a:pt x="30" y="6"/>
                  </a:lnTo>
                  <a:lnTo>
                    <a:pt x="36" y="12"/>
                  </a:lnTo>
                  <a:lnTo>
                    <a:pt x="36" y="18"/>
                  </a:lnTo>
                  <a:lnTo>
                    <a:pt x="36" y="12"/>
                  </a:lnTo>
                  <a:lnTo>
                    <a:pt x="42" y="12"/>
                  </a:lnTo>
                  <a:lnTo>
                    <a:pt x="48" y="18"/>
                  </a:lnTo>
                  <a:lnTo>
                    <a:pt x="48" y="12"/>
                  </a:lnTo>
                  <a:lnTo>
                    <a:pt x="54" y="12"/>
                  </a:lnTo>
                  <a:lnTo>
                    <a:pt x="54" y="18"/>
                  </a:lnTo>
                  <a:lnTo>
                    <a:pt x="54" y="24"/>
                  </a:lnTo>
                  <a:lnTo>
                    <a:pt x="54" y="30"/>
                  </a:lnTo>
                  <a:lnTo>
                    <a:pt x="42" y="36"/>
                  </a:lnTo>
                  <a:lnTo>
                    <a:pt x="30" y="30"/>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90" name="Freeform 1918"/>
            <p:cNvSpPr>
              <a:spLocks/>
            </p:cNvSpPr>
            <p:nvPr/>
          </p:nvSpPr>
          <p:spPr bwMode="auto">
            <a:xfrm>
              <a:off x="4194" y="2124"/>
              <a:ext cx="54" cy="54"/>
            </a:xfrm>
            <a:custGeom>
              <a:avLst/>
              <a:gdLst>
                <a:gd name="T0" fmla="*/ 6 w 54"/>
                <a:gd name="T1" fmla="*/ 54 h 54"/>
                <a:gd name="T2" fmla="*/ 0 w 54"/>
                <a:gd name="T3" fmla="*/ 54 h 54"/>
                <a:gd name="T4" fmla="*/ 0 w 54"/>
                <a:gd name="T5" fmla="*/ 36 h 54"/>
                <a:gd name="T6" fmla="*/ 0 w 54"/>
                <a:gd name="T7" fmla="*/ 24 h 54"/>
                <a:gd name="T8" fmla="*/ 6 w 54"/>
                <a:gd name="T9" fmla="*/ 24 h 54"/>
                <a:gd name="T10" fmla="*/ 6 w 54"/>
                <a:gd name="T11" fmla="*/ 18 h 54"/>
                <a:gd name="T12" fmla="*/ 12 w 54"/>
                <a:gd name="T13" fmla="*/ 18 h 54"/>
                <a:gd name="T14" fmla="*/ 18 w 54"/>
                <a:gd name="T15" fmla="*/ 12 h 54"/>
                <a:gd name="T16" fmla="*/ 12 w 54"/>
                <a:gd name="T17" fmla="*/ 6 h 54"/>
                <a:gd name="T18" fmla="*/ 12 w 54"/>
                <a:gd name="T19" fmla="*/ 0 h 54"/>
                <a:gd name="T20" fmla="*/ 24 w 54"/>
                <a:gd name="T21" fmla="*/ 6 h 54"/>
                <a:gd name="T22" fmla="*/ 36 w 54"/>
                <a:gd name="T23" fmla="*/ 6 h 54"/>
                <a:gd name="T24" fmla="*/ 42 w 54"/>
                <a:gd name="T25" fmla="*/ 12 h 54"/>
                <a:gd name="T26" fmla="*/ 48 w 54"/>
                <a:gd name="T27" fmla="*/ 12 h 54"/>
                <a:gd name="T28" fmla="*/ 54 w 54"/>
                <a:gd name="T29" fmla="*/ 18 h 54"/>
                <a:gd name="T30" fmla="*/ 36 w 54"/>
                <a:gd name="T31" fmla="*/ 36 h 54"/>
                <a:gd name="T32" fmla="*/ 24 w 54"/>
                <a:gd name="T33" fmla="*/ 54 h 54"/>
                <a:gd name="T34" fmla="*/ 6 w 54"/>
                <a:gd name="T3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4">
                  <a:moveTo>
                    <a:pt x="6" y="54"/>
                  </a:moveTo>
                  <a:lnTo>
                    <a:pt x="0" y="54"/>
                  </a:lnTo>
                  <a:lnTo>
                    <a:pt x="0" y="36"/>
                  </a:lnTo>
                  <a:lnTo>
                    <a:pt x="0" y="24"/>
                  </a:lnTo>
                  <a:lnTo>
                    <a:pt x="6" y="24"/>
                  </a:lnTo>
                  <a:lnTo>
                    <a:pt x="6" y="18"/>
                  </a:lnTo>
                  <a:lnTo>
                    <a:pt x="12" y="18"/>
                  </a:lnTo>
                  <a:lnTo>
                    <a:pt x="18" y="12"/>
                  </a:lnTo>
                  <a:lnTo>
                    <a:pt x="12" y="6"/>
                  </a:lnTo>
                  <a:lnTo>
                    <a:pt x="12" y="0"/>
                  </a:lnTo>
                  <a:lnTo>
                    <a:pt x="24" y="6"/>
                  </a:lnTo>
                  <a:lnTo>
                    <a:pt x="36" y="6"/>
                  </a:lnTo>
                  <a:lnTo>
                    <a:pt x="42" y="12"/>
                  </a:lnTo>
                  <a:lnTo>
                    <a:pt x="48" y="12"/>
                  </a:lnTo>
                  <a:lnTo>
                    <a:pt x="54" y="18"/>
                  </a:lnTo>
                  <a:lnTo>
                    <a:pt x="36" y="36"/>
                  </a:lnTo>
                  <a:lnTo>
                    <a:pt x="24" y="54"/>
                  </a:lnTo>
                  <a:lnTo>
                    <a:pt x="6" y="5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91" name="Freeform 1919"/>
            <p:cNvSpPr>
              <a:spLocks/>
            </p:cNvSpPr>
            <p:nvPr/>
          </p:nvSpPr>
          <p:spPr bwMode="auto">
            <a:xfrm>
              <a:off x="2424" y="2244"/>
              <a:ext cx="48" cy="42"/>
            </a:xfrm>
            <a:custGeom>
              <a:avLst/>
              <a:gdLst>
                <a:gd name="T0" fmla="*/ 0 w 48"/>
                <a:gd name="T1" fmla="*/ 42 h 42"/>
                <a:gd name="T2" fmla="*/ 6 w 48"/>
                <a:gd name="T3" fmla="*/ 0 h 42"/>
                <a:gd name="T4" fmla="*/ 48 w 48"/>
                <a:gd name="T5" fmla="*/ 0 h 42"/>
                <a:gd name="T6" fmla="*/ 48 w 48"/>
                <a:gd name="T7" fmla="*/ 42 h 42"/>
                <a:gd name="T8" fmla="*/ 0 w 48"/>
                <a:gd name="T9" fmla="*/ 42 h 42"/>
              </a:gdLst>
              <a:ahLst/>
              <a:cxnLst>
                <a:cxn ang="0">
                  <a:pos x="T0" y="T1"/>
                </a:cxn>
                <a:cxn ang="0">
                  <a:pos x="T2" y="T3"/>
                </a:cxn>
                <a:cxn ang="0">
                  <a:pos x="T4" y="T5"/>
                </a:cxn>
                <a:cxn ang="0">
                  <a:pos x="T6" y="T7"/>
                </a:cxn>
                <a:cxn ang="0">
                  <a:pos x="T8" y="T9"/>
                </a:cxn>
              </a:cxnLst>
              <a:rect l="0" t="0" r="r" b="b"/>
              <a:pathLst>
                <a:path w="48" h="42">
                  <a:moveTo>
                    <a:pt x="0" y="42"/>
                  </a:moveTo>
                  <a:lnTo>
                    <a:pt x="6" y="0"/>
                  </a:lnTo>
                  <a:lnTo>
                    <a:pt x="48" y="0"/>
                  </a:lnTo>
                  <a:lnTo>
                    <a:pt x="48"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92" name="Freeform 1920"/>
            <p:cNvSpPr>
              <a:spLocks/>
            </p:cNvSpPr>
            <p:nvPr/>
          </p:nvSpPr>
          <p:spPr bwMode="auto">
            <a:xfrm>
              <a:off x="2472" y="2244"/>
              <a:ext cx="42" cy="48"/>
            </a:xfrm>
            <a:custGeom>
              <a:avLst/>
              <a:gdLst>
                <a:gd name="T0" fmla="*/ 42 w 42"/>
                <a:gd name="T1" fmla="*/ 48 h 48"/>
                <a:gd name="T2" fmla="*/ 0 w 42"/>
                <a:gd name="T3" fmla="*/ 42 h 48"/>
                <a:gd name="T4" fmla="*/ 0 w 42"/>
                <a:gd name="T5" fmla="*/ 0 h 48"/>
                <a:gd name="T6" fmla="*/ 42 w 42"/>
                <a:gd name="T7" fmla="*/ 0 h 48"/>
                <a:gd name="T8" fmla="*/ 42 w 42"/>
                <a:gd name="T9" fmla="*/ 18 h 48"/>
                <a:gd name="T10" fmla="*/ 42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42" y="48"/>
                  </a:moveTo>
                  <a:lnTo>
                    <a:pt x="0" y="42"/>
                  </a:lnTo>
                  <a:lnTo>
                    <a:pt x="0" y="0"/>
                  </a:lnTo>
                  <a:lnTo>
                    <a:pt x="42" y="0"/>
                  </a:lnTo>
                  <a:lnTo>
                    <a:pt x="42" y="18"/>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93" name="Freeform 1921"/>
            <p:cNvSpPr>
              <a:spLocks/>
            </p:cNvSpPr>
            <p:nvPr/>
          </p:nvSpPr>
          <p:spPr bwMode="auto">
            <a:xfrm>
              <a:off x="3732" y="2196"/>
              <a:ext cx="42" cy="42"/>
            </a:xfrm>
            <a:custGeom>
              <a:avLst/>
              <a:gdLst>
                <a:gd name="T0" fmla="*/ 6 w 42"/>
                <a:gd name="T1" fmla="*/ 36 h 42"/>
                <a:gd name="T2" fmla="*/ 0 w 42"/>
                <a:gd name="T3" fmla="*/ 36 h 42"/>
                <a:gd name="T4" fmla="*/ 0 w 42"/>
                <a:gd name="T5" fmla="*/ 30 h 42"/>
                <a:gd name="T6" fmla="*/ 0 w 42"/>
                <a:gd name="T7" fmla="*/ 24 h 42"/>
                <a:gd name="T8" fmla="*/ 6 w 42"/>
                <a:gd name="T9" fmla="*/ 18 h 42"/>
                <a:gd name="T10" fmla="*/ 12 w 42"/>
                <a:gd name="T11" fmla="*/ 12 h 42"/>
                <a:gd name="T12" fmla="*/ 18 w 42"/>
                <a:gd name="T13" fmla="*/ 12 h 42"/>
                <a:gd name="T14" fmla="*/ 24 w 42"/>
                <a:gd name="T15" fmla="*/ 6 h 42"/>
                <a:gd name="T16" fmla="*/ 30 w 42"/>
                <a:gd name="T17" fmla="*/ 0 h 42"/>
                <a:gd name="T18" fmla="*/ 36 w 42"/>
                <a:gd name="T19" fmla="*/ 12 h 42"/>
                <a:gd name="T20" fmla="*/ 42 w 42"/>
                <a:gd name="T21" fmla="*/ 12 h 42"/>
                <a:gd name="T22" fmla="*/ 36 w 42"/>
                <a:gd name="T23" fmla="*/ 12 h 42"/>
                <a:gd name="T24" fmla="*/ 36 w 42"/>
                <a:gd name="T25" fmla="*/ 18 h 42"/>
                <a:gd name="T26" fmla="*/ 36 w 42"/>
                <a:gd name="T27" fmla="*/ 24 h 42"/>
                <a:gd name="T28" fmla="*/ 30 w 42"/>
                <a:gd name="T29" fmla="*/ 24 h 42"/>
                <a:gd name="T30" fmla="*/ 30 w 42"/>
                <a:gd name="T31" fmla="*/ 30 h 42"/>
                <a:gd name="T32" fmla="*/ 24 w 42"/>
                <a:gd name="T33" fmla="*/ 30 h 42"/>
                <a:gd name="T34" fmla="*/ 24 w 42"/>
                <a:gd name="T35" fmla="*/ 36 h 42"/>
                <a:gd name="T36" fmla="*/ 18 w 42"/>
                <a:gd name="T37" fmla="*/ 36 h 42"/>
                <a:gd name="T38" fmla="*/ 18 w 42"/>
                <a:gd name="T39" fmla="*/ 42 h 42"/>
                <a:gd name="T40" fmla="*/ 12 w 42"/>
                <a:gd name="T41" fmla="*/ 42 h 42"/>
                <a:gd name="T42" fmla="*/ 12 w 42"/>
                <a:gd name="T43" fmla="*/ 36 h 42"/>
                <a:gd name="T44" fmla="*/ 6 w 42"/>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42">
                  <a:moveTo>
                    <a:pt x="6" y="36"/>
                  </a:moveTo>
                  <a:lnTo>
                    <a:pt x="0" y="36"/>
                  </a:lnTo>
                  <a:lnTo>
                    <a:pt x="0" y="30"/>
                  </a:lnTo>
                  <a:lnTo>
                    <a:pt x="0" y="24"/>
                  </a:lnTo>
                  <a:lnTo>
                    <a:pt x="6" y="18"/>
                  </a:lnTo>
                  <a:lnTo>
                    <a:pt x="12" y="12"/>
                  </a:lnTo>
                  <a:lnTo>
                    <a:pt x="18" y="12"/>
                  </a:lnTo>
                  <a:lnTo>
                    <a:pt x="24" y="6"/>
                  </a:lnTo>
                  <a:lnTo>
                    <a:pt x="30" y="0"/>
                  </a:lnTo>
                  <a:lnTo>
                    <a:pt x="36" y="12"/>
                  </a:lnTo>
                  <a:lnTo>
                    <a:pt x="42" y="12"/>
                  </a:lnTo>
                  <a:lnTo>
                    <a:pt x="36" y="12"/>
                  </a:lnTo>
                  <a:lnTo>
                    <a:pt x="36" y="18"/>
                  </a:lnTo>
                  <a:lnTo>
                    <a:pt x="36" y="24"/>
                  </a:lnTo>
                  <a:lnTo>
                    <a:pt x="30" y="24"/>
                  </a:lnTo>
                  <a:lnTo>
                    <a:pt x="30" y="30"/>
                  </a:lnTo>
                  <a:lnTo>
                    <a:pt x="24" y="30"/>
                  </a:lnTo>
                  <a:lnTo>
                    <a:pt x="24" y="36"/>
                  </a:lnTo>
                  <a:lnTo>
                    <a:pt x="18" y="36"/>
                  </a:lnTo>
                  <a:lnTo>
                    <a:pt x="18" y="42"/>
                  </a:lnTo>
                  <a:lnTo>
                    <a:pt x="12" y="42"/>
                  </a:lnTo>
                  <a:lnTo>
                    <a:pt x="12" y="36"/>
                  </a:lnTo>
                  <a:lnTo>
                    <a:pt x="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94" name="Freeform 1922"/>
            <p:cNvSpPr>
              <a:spLocks/>
            </p:cNvSpPr>
            <p:nvPr/>
          </p:nvSpPr>
          <p:spPr bwMode="auto">
            <a:xfrm>
              <a:off x="2382" y="2238"/>
              <a:ext cx="48" cy="48"/>
            </a:xfrm>
            <a:custGeom>
              <a:avLst/>
              <a:gdLst>
                <a:gd name="T0" fmla="*/ 42 w 48"/>
                <a:gd name="T1" fmla="*/ 48 h 48"/>
                <a:gd name="T2" fmla="*/ 0 w 48"/>
                <a:gd name="T3" fmla="*/ 42 h 48"/>
                <a:gd name="T4" fmla="*/ 6 w 48"/>
                <a:gd name="T5" fmla="*/ 0 h 48"/>
                <a:gd name="T6" fmla="*/ 48 w 48"/>
                <a:gd name="T7" fmla="*/ 6 h 48"/>
                <a:gd name="T8" fmla="*/ 42 w 48"/>
                <a:gd name="T9" fmla="*/ 48 h 48"/>
              </a:gdLst>
              <a:ahLst/>
              <a:cxnLst>
                <a:cxn ang="0">
                  <a:pos x="T0" y="T1"/>
                </a:cxn>
                <a:cxn ang="0">
                  <a:pos x="T2" y="T3"/>
                </a:cxn>
                <a:cxn ang="0">
                  <a:pos x="T4" y="T5"/>
                </a:cxn>
                <a:cxn ang="0">
                  <a:pos x="T6" y="T7"/>
                </a:cxn>
                <a:cxn ang="0">
                  <a:pos x="T8" y="T9"/>
                </a:cxn>
              </a:cxnLst>
              <a:rect l="0" t="0" r="r" b="b"/>
              <a:pathLst>
                <a:path w="48" h="48">
                  <a:moveTo>
                    <a:pt x="42" y="48"/>
                  </a:moveTo>
                  <a:lnTo>
                    <a:pt x="0" y="42"/>
                  </a:lnTo>
                  <a:lnTo>
                    <a:pt x="6" y="0"/>
                  </a:lnTo>
                  <a:lnTo>
                    <a:pt x="48" y="6"/>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95" name="Freeform 1923"/>
            <p:cNvSpPr>
              <a:spLocks/>
            </p:cNvSpPr>
            <p:nvPr/>
          </p:nvSpPr>
          <p:spPr bwMode="auto">
            <a:xfrm>
              <a:off x="2274" y="2232"/>
              <a:ext cx="66" cy="48"/>
            </a:xfrm>
            <a:custGeom>
              <a:avLst/>
              <a:gdLst>
                <a:gd name="T0" fmla="*/ 0 w 66"/>
                <a:gd name="T1" fmla="*/ 42 h 48"/>
                <a:gd name="T2" fmla="*/ 0 w 66"/>
                <a:gd name="T3" fmla="*/ 30 h 48"/>
                <a:gd name="T4" fmla="*/ 0 w 66"/>
                <a:gd name="T5" fmla="*/ 0 h 48"/>
                <a:gd name="T6" fmla="*/ 66 w 66"/>
                <a:gd name="T7" fmla="*/ 6 h 48"/>
                <a:gd name="T8" fmla="*/ 66 w 66"/>
                <a:gd name="T9" fmla="*/ 48 h 48"/>
                <a:gd name="T10" fmla="*/ 0 w 66"/>
                <a:gd name="T11" fmla="*/ 42 h 48"/>
              </a:gdLst>
              <a:ahLst/>
              <a:cxnLst>
                <a:cxn ang="0">
                  <a:pos x="T0" y="T1"/>
                </a:cxn>
                <a:cxn ang="0">
                  <a:pos x="T2" y="T3"/>
                </a:cxn>
                <a:cxn ang="0">
                  <a:pos x="T4" y="T5"/>
                </a:cxn>
                <a:cxn ang="0">
                  <a:pos x="T6" y="T7"/>
                </a:cxn>
                <a:cxn ang="0">
                  <a:pos x="T8" y="T9"/>
                </a:cxn>
                <a:cxn ang="0">
                  <a:pos x="T10" y="T11"/>
                </a:cxn>
              </a:cxnLst>
              <a:rect l="0" t="0" r="r" b="b"/>
              <a:pathLst>
                <a:path w="66" h="48">
                  <a:moveTo>
                    <a:pt x="0" y="42"/>
                  </a:moveTo>
                  <a:lnTo>
                    <a:pt x="0" y="30"/>
                  </a:lnTo>
                  <a:lnTo>
                    <a:pt x="0" y="0"/>
                  </a:lnTo>
                  <a:lnTo>
                    <a:pt x="66" y="6"/>
                  </a:lnTo>
                  <a:lnTo>
                    <a:pt x="66" y="48"/>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96" name="Freeform 1924"/>
            <p:cNvSpPr>
              <a:spLocks/>
            </p:cNvSpPr>
            <p:nvPr/>
          </p:nvSpPr>
          <p:spPr bwMode="auto">
            <a:xfrm>
              <a:off x="3534" y="2220"/>
              <a:ext cx="54" cy="30"/>
            </a:xfrm>
            <a:custGeom>
              <a:avLst/>
              <a:gdLst>
                <a:gd name="T0" fmla="*/ 48 w 54"/>
                <a:gd name="T1" fmla="*/ 30 h 30"/>
                <a:gd name="T2" fmla="*/ 42 w 54"/>
                <a:gd name="T3" fmla="*/ 30 h 30"/>
                <a:gd name="T4" fmla="*/ 36 w 54"/>
                <a:gd name="T5" fmla="*/ 30 h 30"/>
                <a:gd name="T6" fmla="*/ 30 w 54"/>
                <a:gd name="T7" fmla="*/ 30 h 30"/>
                <a:gd name="T8" fmla="*/ 30 w 54"/>
                <a:gd name="T9" fmla="*/ 24 h 30"/>
                <a:gd name="T10" fmla="*/ 24 w 54"/>
                <a:gd name="T11" fmla="*/ 24 h 30"/>
                <a:gd name="T12" fmla="*/ 6 w 54"/>
                <a:gd name="T13" fmla="*/ 18 h 30"/>
                <a:gd name="T14" fmla="*/ 6 w 54"/>
                <a:gd name="T15" fmla="*/ 12 h 30"/>
                <a:gd name="T16" fmla="*/ 0 w 54"/>
                <a:gd name="T17" fmla="*/ 12 h 30"/>
                <a:gd name="T18" fmla="*/ 0 w 54"/>
                <a:gd name="T19" fmla="*/ 6 h 30"/>
                <a:gd name="T20" fmla="*/ 6 w 54"/>
                <a:gd name="T21" fmla="*/ 6 h 30"/>
                <a:gd name="T22" fmla="*/ 6 w 54"/>
                <a:gd name="T23" fmla="*/ 0 h 30"/>
                <a:gd name="T24" fmla="*/ 12 w 54"/>
                <a:gd name="T25" fmla="*/ 0 h 30"/>
                <a:gd name="T26" fmla="*/ 18 w 54"/>
                <a:gd name="T27" fmla="*/ 6 h 30"/>
                <a:gd name="T28" fmla="*/ 24 w 54"/>
                <a:gd name="T29" fmla="*/ 0 h 30"/>
                <a:gd name="T30" fmla="*/ 36 w 54"/>
                <a:gd name="T31" fmla="*/ 0 h 30"/>
                <a:gd name="T32" fmla="*/ 42 w 54"/>
                <a:gd name="T33" fmla="*/ 0 h 30"/>
                <a:gd name="T34" fmla="*/ 48 w 54"/>
                <a:gd name="T35" fmla="*/ 6 h 30"/>
                <a:gd name="T36" fmla="*/ 48 w 54"/>
                <a:gd name="T37" fmla="*/ 12 h 30"/>
                <a:gd name="T38" fmla="*/ 54 w 54"/>
                <a:gd name="T39" fmla="*/ 12 h 30"/>
                <a:gd name="T40" fmla="*/ 54 w 54"/>
                <a:gd name="T41" fmla="*/ 24 h 30"/>
                <a:gd name="T42" fmla="*/ 48 w 54"/>
                <a:gd name="T43" fmla="*/ 24 h 30"/>
                <a:gd name="T44" fmla="*/ 48 w 54"/>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0">
                  <a:moveTo>
                    <a:pt x="48" y="30"/>
                  </a:moveTo>
                  <a:lnTo>
                    <a:pt x="42" y="30"/>
                  </a:lnTo>
                  <a:lnTo>
                    <a:pt x="36" y="30"/>
                  </a:lnTo>
                  <a:lnTo>
                    <a:pt x="30" y="30"/>
                  </a:lnTo>
                  <a:lnTo>
                    <a:pt x="30" y="24"/>
                  </a:lnTo>
                  <a:lnTo>
                    <a:pt x="24" y="24"/>
                  </a:lnTo>
                  <a:lnTo>
                    <a:pt x="6" y="18"/>
                  </a:lnTo>
                  <a:lnTo>
                    <a:pt x="6" y="12"/>
                  </a:lnTo>
                  <a:lnTo>
                    <a:pt x="0" y="12"/>
                  </a:lnTo>
                  <a:lnTo>
                    <a:pt x="0" y="6"/>
                  </a:lnTo>
                  <a:lnTo>
                    <a:pt x="6" y="6"/>
                  </a:lnTo>
                  <a:lnTo>
                    <a:pt x="6" y="0"/>
                  </a:lnTo>
                  <a:lnTo>
                    <a:pt x="12" y="0"/>
                  </a:lnTo>
                  <a:lnTo>
                    <a:pt x="18" y="6"/>
                  </a:lnTo>
                  <a:lnTo>
                    <a:pt x="24" y="0"/>
                  </a:lnTo>
                  <a:lnTo>
                    <a:pt x="36" y="0"/>
                  </a:lnTo>
                  <a:lnTo>
                    <a:pt x="42" y="0"/>
                  </a:lnTo>
                  <a:lnTo>
                    <a:pt x="48" y="6"/>
                  </a:lnTo>
                  <a:lnTo>
                    <a:pt x="48" y="12"/>
                  </a:lnTo>
                  <a:lnTo>
                    <a:pt x="54" y="12"/>
                  </a:lnTo>
                  <a:lnTo>
                    <a:pt x="54" y="24"/>
                  </a:lnTo>
                  <a:lnTo>
                    <a:pt x="48" y="24"/>
                  </a:lnTo>
                  <a:lnTo>
                    <a:pt x="48"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97" name="Freeform 1925"/>
            <p:cNvSpPr>
              <a:spLocks/>
            </p:cNvSpPr>
            <p:nvPr/>
          </p:nvSpPr>
          <p:spPr bwMode="auto">
            <a:xfrm>
              <a:off x="2340" y="2238"/>
              <a:ext cx="48" cy="42"/>
            </a:xfrm>
            <a:custGeom>
              <a:avLst/>
              <a:gdLst>
                <a:gd name="T0" fmla="*/ 0 w 48"/>
                <a:gd name="T1" fmla="*/ 42 h 42"/>
                <a:gd name="T2" fmla="*/ 0 w 48"/>
                <a:gd name="T3" fmla="*/ 0 h 42"/>
                <a:gd name="T4" fmla="*/ 48 w 48"/>
                <a:gd name="T5" fmla="*/ 0 h 42"/>
                <a:gd name="T6" fmla="*/ 42 w 48"/>
                <a:gd name="T7" fmla="*/ 42 h 42"/>
                <a:gd name="T8" fmla="*/ 0 w 48"/>
                <a:gd name="T9" fmla="*/ 42 h 42"/>
              </a:gdLst>
              <a:ahLst/>
              <a:cxnLst>
                <a:cxn ang="0">
                  <a:pos x="T0" y="T1"/>
                </a:cxn>
                <a:cxn ang="0">
                  <a:pos x="T2" y="T3"/>
                </a:cxn>
                <a:cxn ang="0">
                  <a:pos x="T4" y="T5"/>
                </a:cxn>
                <a:cxn ang="0">
                  <a:pos x="T6" y="T7"/>
                </a:cxn>
                <a:cxn ang="0">
                  <a:pos x="T8" y="T9"/>
                </a:cxn>
              </a:cxnLst>
              <a:rect l="0" t="0" r="r" b="b"/>
              <a:pathLst>
                <a:path w="48" h="42">
                  <a:moveTo>
                    <a:pt x="0" y="42"/>
                  </a:moveTo>
                  <a:lnTo>
                    <a:pt x="0" y="0"/>
                  </a:lnTo>
                  <a:lnTo>
                    <a:pt x="48" y="0"/>
                  </a:lnTo>
                  <a:lnTo>
                    <a:pt x="42"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98" name="Freeform 1926"/>
            <p:cNvSpPr>
              <a:spLocks/>
            </p:cNvSpPr>
            <p:nvPr/>
          </p:nvSpPr>
          <p:spPr bwMode="auto">
            <a:xfrm>
              <a:off x="3876" y="2178"/>
              <a:ext cx="42" cy="42"/>
            </a:xfrm>
            <a:custGeom>
              <a:avLst/>
              <a:gdLst>
                <a:gd name="T0" fmla="*/ 6 w 42"/>
                <a:gd name="T1" fmla="*/ 12 h 42"/>
                <a:gd name="T2" fmla="*/ 12 w 42"/>
                <a:gd name="T3" fmla="*/ 18 h 42"/>
                <a:gd name="T4" fmla="*/ 12 w 42"/>
                <a:gd name="T5" fmla="*/ 12 h 42"/>
                <a:gd name="T6" fmla="*/ 12 w 42"/>
                <a:gd name="T7" fmla="*/ 6 h 42"/>
                <a:gd name="T8" fmla="*/ 24 w 42"/>
                <a:gd name="T9" fmla="*/ 0 h 42"/>
                <a:gd name="T10" fmla="*/ 24 w 42"/>
                <a:gd name="T11" fmla="*/ 6 h 42"/>
                <a:gd name="T12" fmla="*/ 30 w 42"/>
                <a:gd name="T13" fmla="*/ 12 h 42"/>
                <a:gd name="T14" fmla="*/ 36 w 42"/>
                <a:gd name="T15" fmla="*/ 6 h 42"/>
                <a:gd name="T16" fmla="*/ 36 w 42"/>
                <a:gd name="T17" fmla="*/ 12 h 42"/>
                <a:gd name="T18" fmla="*/ 42 w 42"/>
                <a:gd name="T19" fmla="*/ 18 h 42"/>
                <a:gd name="T20" fmla="*/ 42 w 42"/>
                <a:gd name="T21" fmla="*/ 24 h 42"/>
                <a:gd name="T22" fmla="*/ 36 w 42"/>
                <a:gd name="T23" fmla="*/ 24 h 42"/>
                <a:gd name="T24" fmla="*/ 18 w 42"/>
                <a:gd name="T25" fmla="*/ 36 h 42"/>
                <a:gd name="T26" fmla="*/ 12 w 42"/>
                <a:gd name="T27" fmla="*/ 36 h 42"/>
                <a:gd name="T28" fmla="*/ 6 w 42"/>
                <a:gd name="T29" fmla="*/ 42 h 42"/>
                <a:gd name="T30" fmla="*/ 6 w 42"/>
                <a:gd name="T31" fmla="*/ 36 h 42"/>
                <a:gd name="T32" fmla="*/ 0 w 42"/>
                <a:gd name="T33" fmla="*/ 36 h 42"/>
                <a:gd name="T34" fmla="*/ 0 w 42"/>
                <a:gd name="T35" fmla="*/ 30 h 42"/>
                <a:gd name="T36" fmla="*/ 6 w 42"/>
                <a:gd name="T37" fmla="*/ 24 h 42"/>
                <a:gd name="T38" fmla="*/ 0 w 42"/>
                <a:gd name="T39" fmla="*/ 18 h 42"/>
                <a:gd name="T40" fmla="*/ 6 w 42"/>
                <a:gd name="T4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6" y="12"/>
                  </a:moveTo>
                  <a:lnTo>
                    <a:pt x="12" y="18"/>
                  </a:lnTo>
                  <a:lnTo>
                    <a:pt x="12" y="12"/>
                  </a:lnTo>
                  <a:lnTo>
                    <a:pt x="12" y="6"/>
                  </a:lnTo>
                  <a:lnTo>
                    <a:pt x="24" y="0"/>
                  </a:lnTo>
                  <a:lnTo>
                    <a:pt x="24" y="6"/>
                  </a:lnTo>
                  <a:lnTo>
                    <a:pt x="30" y="12"/>
                  </a:lnTo>
                  <a:lnTo>
                    <a:pt x="36" y="6"/>
                  </a:lnTo>
                  <a:lnTo>
                    <a:pt x="36" y="12"/>
                  </a:lnTo>
                  <a:lnTo>
                    <a:pt x="42" y="18"/>
                  </a:lnTo>
                  <a:lnTo>
                    <a:pt x="42" y="24"/>
                  </a:lnTo>
                  <a:lnTo>
                    <a:pt x="36" y="24"/>
                  </a:lnTo>
                  <a:lnTo>
                    <a:pt x="18" y="36"/>
                  </a:lnTo>
                  <a:lnTo>
                    <a:pt x="12" y="36"/>
                  </a:lnTo>
                  <a:lnTo>
                    <a:pt x="6" y="42"/>
                  </a:lnTo>
                  <a:lnTo>
                    <a:pt x="6" y="36"/>
                  </a:lnTo>
                  <a:lnTo>
                    <a:pt x="0" y="36"/>
                  </a:lnTo>
                  <a:lnTo>
                    <a:pt x="0" y="30"/>
                  </a:lnTo>
                  <a:lnTo>
                    <a:pt x="6" y="24"/>
                  </a:lnTo>
                  <a:lnTo>
                    <a:pt x="0" y="18"/>
                  </a:lnTo>
                  <a:lnTo>
                    <a:pt x="6"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99" name="Freeform 1927"/>
            <p:cNvSpPr>
              <a:spLocks/>
            </p:cNvSpPr>
            <p:nvPr/>
          </p:nvSpPr>
          <p:spPr bwMode="auto">
            <a:xfrm>
              <a:off x="4026" y="2154"/>
              <a:ext cx="30" cy="60"/>
            </a:xfrm>
            <a:custGeom>
              <a:avLst/>
              <a:gdLst>
                <a:gd name="T0" fmla="*/ 30 w 30"/>
                <a:gd name="T1" fmla="*/ 54 h 60"/>
                <a:gd name="T2" fmla="*/ 12 w 30"/>
                <a:gd name="T3" fmla="*/ 60 h 60"/>
                <a:gd name="T4" fmla="*/ 12 w 30"/>
                <a:gd name="T5" fmla="*/ 54 h 60"/>
                <a:gd name="T6" fmla="*/ 12 w 30"/>
                <a:gd name="T7" fmla="*/ 48 h 60"/>
                <a:gd name="T8" fmla="*/ 6 w 30"/>
                <a:gd name="T9" fmla="*/ 42 h 60"/>
                <a:gd name="T10" fmla="*/ 0 w 30"/>
                <a:gd name="T11" fmla="*/ 42 h 60"/>
                <a:gd name="T12" fmla="*/ 0 w 30"/>
                <a:gd name="T13" fmla="*/ 36 h 60"/>
                <a:gd name="T14" fmla="*/ 0 w 30"/>
                <a:gd name="T15" fmla="*/ 30 h 60"/>
                <a:gd name="T16" fmla="*/ 0 w 30"/>
                <a:gd name="T17" fmla="*/ 12 h 60"/>
                <a:gd name="T18" fmla="*/ 0 w 30"/>
                <a:gd name="T19" fmla="*/ 6 h 60"/>
                <a:gd name="T20" fmla="*/ 12 w 30"/>
                <a:gd name="T21" fmla="*/ 6 h 60"/>
                <a:gd name="T22" fmla="*/ 24 w 30"/>
                <a:gd name="T23" fmla="*/ 0 h 60"/>
                <a:gd name="T24" fmla="*/ 30 w 30"/>
                <a:gd name="T25" fmla="*/ 24 h 60"/>
                <a:gd name="T26" fmla="*/ 24 w 30"/>
                <a:gd name="T27" fmla="*/ 36 h 60"/>
                <a:gd name="T28" fmla="*/ 30 w 30"/>
                <a:gd name="T2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0">
                  <a:moveTo>
                    <a:pt x="30" y="54"/>
                  </a:moveTo>
                  <a:lnTo>
                    <a:pt x="12" y="60"/>
                  </a:lnTo>
                  <a:lnTo>
                    <a:pt x="12" y="54"/>
                  </a:lnTo>
                  <a:lnTo>
                    <a:pt x="12" y="48"/>
                  </a:lnTo>
                  <a:lnTo>
                    <a:pt x="6" y="42"/>
                  </a:lnTo>
                  <a:lnTo>
                    <a:pt x="0" y="42"/>
                  </a:lnTo>
                  <a:lnTo>
                    <a:pt x="0" y="36"/>
                  </a:lnTo>
                  <a:lnTo>
                    <a:pt x="0" y="30"/>
                  </a:lnTo>
                  <a:lnTo>
                    <a:pt x="0" y="12"/>
                  </a:lnTo>
                  <a:lnTo>
                    <a:pt x="0" y="6"/>
                  </a:lnTo>
                  <a:lnTo>
                    <a:pt x="12" y="6"/>
                  </a:lnTo>
                  <a:lnTo>
                    <a:pt x="24" y="0"/>
                  </a:lnTo>
                  <a:lnTo>
                    <a:pt x="30" y="24"/>
                  </a:lnTo>
                  <a:lnTo>
                    <a:pt x="24" y="36"/>
                  </a:lnTo>
                  <a:lnTo>
                    <a:pt x="30"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00" name="Freeform 1928"/>
            <p:cNvSpPr>
              <a:spLocks/>
            </p:cNvSpPr>
            <p:nvPr/>
          </p:nvSpPr>
          <p:spPr bwMode="auto">
            <a:xfrm>
              <a:off x="4050" y="2154"/>
              <a:ext cx="30" cy="30"/>
            </a:xfrm>
            <a:custGeom>
              <a:avLst/>
              <a:gdLst>
                <a:gd name="T0" fmla="*/ 24 w 30"/>
                <a:gd name="T1" fmla="*/ 30 h 30"/>
                <a:gd name="T2" fmla="*/ 24 w 30"/>
                <a:gd name="T3" fmla="*/ 24 h 30"/>
                <a:gd name="T4" fmla="*/ 18 w 30"/>
                <a:gd name="T5" fmla="*/ 24 h 30"/>
                <a:gd name="T6" fmla="*/ 12 w 30"/>
                <a:gd name="T7" fmla="*/ 24 h 30"/>
                <a:gd name="T8" fmla="*/ 6 w 30"/>
                <a:gd name="T9" fmla="*/ 24 h 30"/>
                <a:gd name="T10" fmla="*/ 0 w 30"/>
                <a:gd name="T11" fmla="*/ 0 h 30"/>
                <a:gd name="T12" fmla="*/ 18 w 30"/>
                <a:gd name="T13" fmla="*/ 0 h 30"/>
                <a:gd name="T14" fmla="*/ 24 w 30"/>
                <a:gd name="T15" fmla="*/ 0 h 30"/>
                <a:gd name="T16" fmla="*/ 24 w 30"/>
                <a:gd name="T17" fmla="*/ 6 h 30"/>
                <a:gd name="T18" fmla="*/ 30 w 30"/>
                <a:gd name="T19" fmla="*/ 6 h 30"/>
                <a:gd name="T20" fmla="*/ 30 w 30"/>
                <a:gd name="T21" fmla="*/ 12 h 30"/>
                <a:gd name="T22" fmla="*/ 24 w 30"/>
                <a:gd name="T23" fmla="*/ 12 h 30"/>
                <a:gd name="T24" fmla="*/ 30 w 30"/>
                <a:gd name="T25" fmla="*/ 18 h 30"/>
                <a:gd name="T26" fmla="*/ 24 w 30"/>
                <a:gd name="T27" fmla="*/ 18 h 30"/>
                <a:gd name="T28" fmla="*/ 24 w 30"/>
                <a:gd name="T29" fmla="*/ 24 h 30"/>
                <a:gd name="T30" fmla="*/ 24 w 30"/>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24" y="30"/>
                  </a:moveTo>
                  <a:lnTo>
                    <a:pt x="24" y="24"/>
                  </a:lnTo>
                  <a:lnTo>
                    <a:pt x="18" y="24"/>
                  </a:lnTo>
                  <a:lnTo>
                    <a:pt x="12" y="24"/>
                  </a:lnTo>
                  <a:lnTo>
                    <a:pt x="6" y="24"/>
                  </a:lnTo>
                  <a:lnTo>
                    <a:pt x="0" y="0"/>
                  </a:lnTo>
                  <a:lnTo>
                    <a:pt x="18" y="0"/>
                  </a:lnTo>
                  <a:lnTo>
                    <a:pt x="24" y="0"/>
                  </a:lnTo>
                  <a:lnTo>
                    <a:pt x="24" y="6"/>
                  </a:lnTo>
                  <a:lnTo>
                    <a:pt x="30" y="6"/>
                  </a:lnTo>
                  <a:lnTo>
                    <a:pt x="30" y="12"/>
                  </a:lnTo>
                  <a:lnTo>
                    <a:pt x="24" y="12"/>
                  </a:lnTo>
                  <a:lnTo>
                    <a:pt x="30" y="18"/>
                  </a:lnTo>
                  <a:lnTo>
                    <a:pt x="24" y="18"/>
                  </a:lnTo>
                  <a:lnTo>
                    <a:pt x="24" y="24"/>
                  </a:lnTo>
                  <a:lnTo>
                    <a:pt x="24"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01" name="Freeform 1929"/>
            <p:cNvSpPr>
              <a:spLocks/>
            </p:cNvSpPr>
            <p:nvPr/>
          </p:nvSpPr>
          <p:spPr bwMode="auto">
            <a:xfrm>
              <a:off x="3810" y="2190"/>
              <a:ext cx="42" cy="48"/>
            </a:xfrm>
            <a:custGeom>
              <a:avLst/>
              <a:gdLst>
                <a:gd name="T0" fmla="*/ 42 w 42"/>
                <a:gd name="T1" fmla="*/ 30 h 48"/>
                <a:gd name="T2" fmla="*/ 42 w 42"/>
                <a:gd name="T3" fmla="*/ 36 h 48"/>
                <a:gd name="T4" fmla="*/ 36 w 42"/>
                <a:gd name="T5" fmla="*/ 36 h 48"/>
                <a:gd name="T6" fmla="*/ 30 w 42"/>
                <a:gd name="T7" fmla="*/ 42 h 48"/>
                <a:gd name="T8" fmla="*/ 24 w 42"/>
                <a:gd name="T9" fmla="*/ 48 h 48"/>
                <a:gd name="T10" fmla="*/ 18 w 42"/>
                <a:gd name="T11" fmla="*/ 48 h 48"/>
                <a:gd name="T12" fmla="*/ 12 w 42"/>
                <a:gd name="T13" fmla="*/ 48 h 48"/>
                <a:gd name="T14" fmla="*/ 12 w 42"/>
                <a:gd name="T15" fmla="*/ 36 h 48"/>
                <a:gd name="T16" fmla="*/ 6 w 42"/>
                <a:gd name="T17" fmla="*/ 30 h 48"/>
                <a:gd name="T18" fmla="*/ 6 w 42"/>
                <a:gd name="T19" fmla="*/ 24 h 48"/>
                <a:gd name="T20" fmla="*/ 0 w 42"/>
                <a:gd name="T21" fmla="*/ 18 h 48"/>
                <a:gd name="T22" fmla="*/ 0 w 42"/>
                <a:gd name="T23" fmla="*/ 12 h 48"/>
                <a:gd name="T24" fmla="*/ 6 w 42"/>
                <a:gd name="T25" fmla="*/ 12 h 48"/>
                <a:gd name="T26" fmla="*/ 6 w 42"/>
                <a:gd name="T27" fmla="*/ 6 h 48"/>
                <a:gd name="T28" fmla="*/ 6 w 42"/>
                <a:gd name="T29" fmla="*/ 0 h 48"/>
                <a:gd name="T30" fmla="*/ 12 w 42"/>
                <a:gd name="T31" fmla="*/ 6 h 48"/>
                <a:gd name="T32" fmla="*/ 12 w 42"/>
                <a:gd name="T33" fmla="*/ 0 h 48"/>
                <a:gd name="T34" fmla="*/ 18 w 42"/>
                <a:gd name="T35" fmla="*/ 6 h 48"/>
                <a:gd name="T36" fmla="*/ 24 w 42"/>
                <a:gd name="T37" fmla="*/ 12 h 48"/>
                <a:gd name="T38" fmla="*/ 30 w 42"/>
                <a:gd name="T39" fmla="*/ 6 h 48"/>
                <a:gd name="T40" fmla="*/ 36 w 42"/>
                <a:gd name="T41" fmla="*/ 12 h 48"/>
                <a:gd name="T42" fmla="*/ 42 w 42"/>
                <a:gd name="T43" fmla="*/ 18 h 48"/>
                <a:gd name="T44" fmla="*/ 42 w 42"/>
                <a:gd name="T45" fmla="*/ 24 h 48"/>
                <a:gd name="T46" fmla="*/ 42 w 42"/>
                <a:gd name="T4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8">
                  <a:moveTo>
                    <a:pt x="42" y="30"/>
                  </a:moveTo>
                  <a:lnTo>
                    <a:pt x="42" y="36"/>
                  </a:lnTo>
                  <a:lnTo>
                    <a:pt x="36" y="36"/>
                  </a:lnTo>
                  <a:lnTo>
                    <a:pt x="30" y="42"/>
                  </a:lnTo>
                  <a:lnTo>
                    <a:pt x="24" y="48"/>
                  </a:lnTo>
                  <a:lnTo>
                    <a:pt x="18" y="48"/>
                  </a:lnTo>
                  <a:lnTo>
                    <a:pt x="12" y="48"/>
                  </a:lnTo>
                  <a:lnTo>
                    <a:pt x="12" y="36"/>
                  </a:lnTo>
                  <a:lnTo>
                    <a:pt x="6" y="30"/>
                  </a:lnTo>
                  <a:lnTo>
                    <a:pt x="6" y="24"/>
                  </a:lnTo>
                  <a:lnTo>
                    <a:pt x="0" y="18"/>
                  </a:lnTo>
                  <a:lnTo>
                    <a:pt x="0" y="12"/>
                  </a:lnTo>
                  <a:lnTo>
                    <a:pt x="6" y="12"/>
                  </a:lnTo>
                  <a:lnTo>
                    <a:pt x="6" y="6"/>
                  </a:lnTo>
                  <a:lnTo>
                    <a:pt x="6" y="0"/>
                  </a:lnTo>
                  <a:lnTo>
                    <a:pt x="12" y="6"/>
                  </a:lnTo>
                  <a:lnTo>
                    <a:pt x="12" y="0"/>
                  </a:lnTo>
                  <a:lnTo>
                    <a:pt x="18" y="6"/>
                  </a:lnTo>
                  <a:lnTo>
                    <a:pt x="24" y="12"/>
                  </a:lnTo>
                  <a:lnTo>
                    <a:pt x="30" y="6"/>
                  </a:lnTo>
                  <a:lnTo>
                    <a:pt x="36" y="12"/>
                  </a:lnTo>
                  <a:lnTo>
                    <a:pt x="42" y="18"/>
                  </a:lnTo>
                  <a:lnTo>
                    <a:pt x="42" y="24"/>
                  </a:lnTo>
                  <a:lnTo>
                    <a:pt x="42"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02" name="Freeform 1930"/>
            <p:cNvSpPr>
              <a:spLocks/>
            </p:cNvSpPr>
            <p:nvPr/>
          </p:nvSpPr>
          <p:spPr bwMode="auto">
            <a:xfrm>
              <a:off x="4002" y="2160"/>
              <a:ext cx="24" cy="30"/>
            </a:xfrm>
            <a:custGeom>
              <a:avLst/>
              <a:gdLst>
                <a:gd name="T0" fmla="*/ 24 w 24"/>
                <a:gd name="T1" fmla="*/ 30 h 30"/>
                <a:gd name="T2" fmla="*/ 18 w 24"/>
                <a:gd name="T3" fmla="*/ 24 h 30"/>
                <a:gd name="T4" fmla="*/ 6 w 24"/>
                <a:gd name="T5" fmla="*/ 30 h 30"/>
                <a:gd name="T6" fmla="*/ 0 w 24"/>
                <a:gd name="T7" fmla="*/ 24 h 30"/>
                <a:gd name="T8" fmla="*/ 0 w 24"/>
                <a:gd name="T9" fmla="*/ 18 h 30"/>
                <a:gd name="T10" fmla="*/ 0 w 24"/>
                <a:gd name="T11" fmla="*/ 12 h 30"/>
                <a:gd name="T12" fmla="*/ 6 w 24"/>
                <a:gd name="T13" fmla="*/ 6 h 30"/>
                <a:gd name="T14" fmla="*/ 12 w 24"/>
                <a:gd name="T15" fmla="*/ 6 h 30"/>
                <a:gd name="T16" fmla="*/ 18 w 24"/>
                <a:gd name="T17" fmla="*/ 0 h 30"/>
                <a:gd name="T18" fmla="*/ 18 w 24"/>
                <a:gd name="T19" fmla="*/ 6 h 30"/>
                <a:gd name="T20" fmla="*/ 24 w 24"/>
                <a:gd name="T21" fmla="*/ 0 h 30"/>
                <a:gd name="T22" fmla="*/ 24 w 24"/>
                <a:gd name="T23" fmla="*/ 6 h 30"/>
                <a:gd name="T24" fmla="*/ 24 w 24"/>
                <a:gd name="T25" fmla="*/ 24 h 30"/>
                <a:gd name="T26" fmla="*/ 24 w 24"/>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0">
                  <a:moveTo>
                    <a:pt x="24" y="30"/>
                  </a:moveTo>
                  <a:lnTo>
                    <a:pt x="18" y="24"/>
                  </a:lnTo>
                  <a:lnTo>
                    <a:pt x="6" y="30"/>
                  </a:lnTo>
                  <a:lnTo>
                    <a:pt x="0" y="24"/>
                  </a:lnTo>
                  <a:lnTo>
                    <a:pt x="0" y="18"/>
                  </a:lnTo>
                  <a:lnTo>
                    <a:pt x="0" y="12"/>
                  </a:lnTo>
                  <a:lnTo>
                    <a:pt x="6" y="6"/>
                  </a:lnTo>
                  <a:lnTo>
                    <a:pt x="12" y="6"/>
                  </a:lnTo>
                  <a:lnTo>
                    <a:pt x="18" y="0"/>
                  </a:lnTo>
                  <a:lnTo>
                    <a:pt x="18" y="6"/>
                  </a:lnTo>
                  <a:lnTo>
                    <a:pt x="24" y="0"/>
                  </a:lnTo>
                  <a:lnTo>
                    <a:pt x="24" y="6"/>
                  </a:lnTo>
                  <a:lnTo>
                    <a:pt x="24" y="24"/>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03" name="Freeform 1931"/>
            <p:cNvSpPr>
              <a:spLocks/>
            </p:cNvSpPr>
            <p:nvPr/>
          </p:nvSpPr>
          <p:spPr bwMode="auto">
            <a:xfrm>
              <a:off x="4074" y="2148"/>
              <a:ext cx="36" cy="54"/>
            </a:xfrm>
            <a:custGeom>
              <a:avLst/>
              <a:gdLst>
                <a:gd name="T0" fmla="*/ 36 w 36"/>
                <a:gd name="T1" fmla="*/ 54 h 54"/>
                <a:gd name="T2" fmla="*/ 24 w 36"/>
                <a:gd name="T3" fmla="*/ 54 h 54"/>
                <a:gd name="T4" fmla="*/ 24 w 36"/>
                <a:gd name="T5" fmla="*/ 48 h 54"/>
                <a:gd name="T6" fmla="*/ 18 w 36"/>
                <a:gd name="T7" fmla="*/ 42 h 54"/>
                <a:gd name="T8" fmla="*/ 12 w 36"/>
                <a:gd name="T9" fmla="*/ 36 h 54"/>
                <a:gd name="T10" fmla="*/ 6 w 36"/>
                <a:gd name="T11" fmla="*/ 36 h 54"/>
                <a:gd name="T12" fmla="*/ 0 w 36"/>
                <a:gd name="T13" fmla="*/ 36 h 54"/>
                <a:gd name="T14" fmla="*/ 0 w 36"/>
                <a:gd name="T15" fmla="*/ 30 h 54"/>
                <a:gd name="T16" fmla="*/ 0 w 36"/>
                <a:gd name="T17" fmla="*/ 24 h 54"/>
                <a:gd name="T18" fmla="*/ 6 w 36"/>
                <a:gd name="T19" fmla="*/ 24 h 54"/>
                <a:gd name="T20" fmla="*/ 0 w 36"/>
                <a:gd name="T21" fmla="*/ 18 h 54"/>
                <a:gd name="T22" fmla="*/ 6 w 36"/>
                <a:gd name="T23" fmla="*/ 18 h 54"/>
                <a:gd name="T24" fmla="*/ 6 w 36"/>
                <a:gd name="T25" fmla="*/ 12 h 54"/>
                <a:gd name="T26" fmla="*/ 6 w 36"/>
                <a:gd name="T27" fmla="*/ 6 h 54"/>
                <a:gd name="T28" fmla="*/ 18 w 36"/>
                <a:gd name="T29" fmla="*/ 6 h 54"/>
                <a:gd name="T30" fmla="*/ 24 w 36"/>
                <a:gd name="T31" fmla="*/ 0 h 54"/>
                <a:gd name="T32" fmla="*/ 30 w 36"/>
                <a:gd name="T33" fmla="*/ 6 h 54"/>
                <a:gd name="T34" fmla="*/ 30 w 36"/>
                <a:gd name="T35" fmla="*/ 12 h 54"/>
                <a:gd name="T36" fmla="*/ 36 w 36"/>
                <a:gd name="T3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4">
                  <a:moveTo>
                    <a:pt x="36" y="54"/>
                  </a:moveTo>
                  <a:lnTo>
                    <a:pt x="24" y="54"/>
                  </a:lnTo>
                  <a:lnTo>
                    <a:pt x="24" y="48"/>
                  </a:lnTo>
                  <a:lnTo>
                    <a:pt x="18" y="42"/>
                  </a:lnTo>
                  <a:lnTo>
                    <a:pt x="12" y="36"/>
                  </a:lnTo>
                  <a:lnTo>
                    <a:pt x="6" y="36"/>
                  </a:lnTo>
                  <a:lnTo>
                    <a:pt x="0" y="36"/>
                  </a:lnTo>
                  <a:lnTo>
                    <a:pt x="0" y="30"/>
                  </a:lnTo>
                  <a:lnTo>
                    <a:pt x="0" y="24"/>
                  </a:lnTo>
                  <a:lnTo>
                    <a:pt x="6" y="24"/>
                  </a:lnTo>
                  <a:lnTo>
                    <a:pt x="0" y="18"/>
                  </a:lnTo>
                  <a:lnTo>
                    <a:pt x="6" y="18"/>
                  </a:lnTo>
                  <a:lnTo>
                    <a:pt x="6" y="12"/>
                  </a:lnTo>
                  <a:lnTo>
                    <a:pt x="6" y="6"/>
                  </a:lnTo>
                  <a:lnTo>
                    <a:pt x="18" y="6"/>
                  </a:lnTo>
                  <a:lnTo>
                    <a:pt x="24" y="0"/>
                  </a:lnTo>
                  <a:lnTo>
                    <a:pt x="30" y="6"/>
                  </a:lnTo>
                  <a:lnTo>
                    <a:pt x="30" y="12"/>
                  </a:lnTo>
                  <a:lnTo>
                    <a:pt x="3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04" name="Freeform 1932"/>
            <p:cNvSpPr>
              <a:spLocks/>
            </p:cNvSpPr>
            <p:nvPr/>
          </p:nvSpPr>
          <p:spPr bwMode="auto">
            <a:xfrm>
              <a:off x="2514" y="2250"/>
              <a:ext cx="48" cy="60"/>
            </a:xfrm>
            <a:custGeom>
              <a:avLst/>
              <a:gdLst>
                <a:gd name="T0" fmla="*/ 48 w 48"/>
                <a:gd name="T1" fmla="*/ 24 h 60"/>
                <a:gd name="T2" fmla="*/ 48 w 48"/>
                <a:gd name="T3" fmla="*/ 48 h 60"/>
                <a:gd name="T4" fmla="*/ 48 w 48"/>
                <a:gd name="T5" fmla="*/ 54 h 60"/>
                <a:gd name="T6" fmla="*/ 36 w 48"/>
                <a:gd name="T7" fmla="*/ 54 h 60"/>
                <a:gd name="T8" fmla="*/ 36 w 48"/>
                <a:gd name="T9" fmla="*/ 60 h 60"/>
                <a:gd name="T10" fmla="*/ 0 w 48"/>
                <a:gd name="T11" fmla="*/ 60 h 60"/>
                <a:gd name="T12" fmla="*/ 0 w 48"/>
                <a:gd name="T13" fmla="*/ 42 h 60"/>
                <a:gd name="T14" fmla="*/ 0 w 48"/>
                <a:gd name="T15" fmla="*/ 12 h 60"/>
                <a:gd name="T16" fmla="*/ 6 w 48"/>
                <a:gd name="T17" fmla="*/ 12 h 60"/>
                <a:gd name="T18" fmla="*/ 12 w 48"/>
                <a:gd name="T19" fmla="*/ 6 h 60"/>
                <a:gd name="T20" fmla="*/ 12 w 48"/>
                <a:gd name="T21" fmla="*/ 0 h 60"/>
                <a:gd name="T22" fmla="*/ 18 w 48"/>
                <a:gd name="T23" fmla="*/ 0 h 60"/>
                <a:gd name="T24" fmla="*/ 18 w 48"/>
                <a:gd name="T25" fmla="*/ 6 h 60"/>
                <a:gd name="T26" fmla="*/ 18 w 48"/>
                <a:gd name="T27" fmla="*/ 12 h 60"/>
                <a:gd name="T28" fmla="*/ 24 w 48"/>
                <a:gd name="T29" fmla="*/ 18 h 60"/>
                <a:gd name="T30" fmla="*/ 30 w 48"/>
                <a:gd name="T31" fmla="*/ 18 h 60"/>
                <a:gd name="T32" fmla="*/ 36 w 48"/>
                <a:gd name="T33" fmla="*/ 18 h 60"/>
                <a:gd name="T34" fmla="*/ 36 w 48"/>
                <a:gd name="T35" fmla="*/ 12 h 60"/>
                <a:gd name="T36" fmla="*/ 42 w 48"/>
                <a:gd name="T37" fmla="*/ 12 h 60"/>
                <a:gd name="T38" fmla="*/ 42 w 48"/>
                <a:gd name="T39" fmla="*/ 6 h 60"/>
                <a:gd name="T40" fmla="*/ 48 w 48"/>
                <a:gd name="T41" fmla="*/ 0 h 60"/>
                <a:gd name="T42" fmla="*/ 48 w 48"/>
                <a:gd name="T43" fmla="*/ 12 h 60"/>
                <a:gd name="T44" fmla="*/ 48 w 48"/>
                <a:gd name="T45"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48" y="24"/>
                  </a:moveTo>
                  <a:lnTo>
                    <a:pt x="48" y="48"/>
                  </a:lnTo>
                  <a:lnTo>
                    <a:pt x="48" y="54"/>
                  </a:lnTo>
                  <a:lnTo>
                    <a:pt x="36" y="54"/>
                  </a:lnTo>
                  <a:lnTo>
                    <a:pt x="36" y="60"/>
                  </a:lnTo>
                  <a:lnTo>
                    <a:pt x="0" y="60"/>
                  </a:lnTo>
                  <a:lnTo>
                    <a:pt x="0" y="42"/>
                  </a:lnTo>
                  <a:lnTo>
                    <a:pt x="0" y="12"/>
                  </a:lnTo>
                  <a:lnTo>
                    <a:pt x="6" y="12"/>
                  </a:lnTo>
                  <a:lnTo>
                    <a:pt x="12" y="6"/>
                  </a:lnTo>
                  <a:lnTo>
                    <a:pt x="12" y="0"/>
                  </a:lnTo>
                  <a:lnTo>
                    <a:pt x="18" y="0"/>
                  </a:lnTo>
                  <a:lnTo>
                    <a:pt x="18" y="6"/>
                  </a:lnTo>
                  <a:lnTo>
                    <a:pt x="18" y="12"/>
                  </a:lnTo>
                  <a:lnTo>
                    <a:pt x="24" y="18"/>
                  </a:lnTo>
                  <a:lnTo>
                    <a:pt x="30" y="18"/>
                  </a:lnTo>
                  <a:lnTo>
                    <a:pt x="36" y="18"/>
                  </a:lnTo>
                  <a:lnTo>
                    <a:pt x="36" y="12"/>
                  </a:lnTo>
                  <a:lnTo>
                    <a:pt x="42" y="12"/>
                  </a:lnTo>
                  <a:lnTo>
                    <a:pt x="42" y="6"/>
                  </a:lnTo>
                  <a:lnTo>
                    <a:pt x="48" y="0"/>
                  </a:lnTo>
                  <a:lnTo>
                    <a:pt x="48" y="12"/>
                  </a:lnTo>
                  <a:lnTo>
                    <a:pt x="48"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05" name="Freeform 1933"/>
            <p:cNvSpPr>
              <a:spLocks/>
            </p:cNvSpPr>
            <p:nvPr/>
          </p:nvSpPr>
          <p:spPr bwMode="auto">
            <a:xfrm>
              <a:off x="2010" y="2214"/>
              <a:ext cx="48" cy="102"/>
            </a:xfrm>
            <a:custGeom>
              <a:avLst/>
              <a:gdLst>
                <a:gd name="T0" fmla="*/ 42 w 48"/>
                <a:gd name="T1" fmla="*/ 102 h 102"/>
                <a:gd name="T2" fmla="*/ 0 w 48"/>
                <a:gd name="T3" fmla="*/ 96 h 102"/>
                <a:gd name="T4" fmla="*/ 0 w 48"/>
                <a:gd name="T5" fmla="*/ 78 h 102"/>
                <a:gd name="T6" fmla="*/ 6 w 48"/>
                <a:gd name="T7" fmla="*/ 24 h 102"/>
                <a:gd name="T8" fmla="*/ 12 w 48"/>
                <a:gd name="T9" fmla="*/ 18 h 102"/>
                <a:gd name="T10" fmla="*/ 6 w 48"/>
                <a:gd name="T11" fmla="*/ 18 h 102"/>
                <a:gd name="T12" fmla="*/ 6 w 48"/>
                <a:gd name="T13" fmla="*/ 6 h 102"/>
                <a:gd name="T14" fmla="*/ 24 w 48"/>
                <a:gd name="T15" fmla="*/ 6 h 102"/>
                <a:gd name="T16" fmla="*/ 24 w 48"/>
                <a:gd name="T17" fmla="*/ 0 h 102"/>
                <a:gd name="T18" fmla="*/ 48 w 48"/>
                <a:gd name="T19" fmla="*/ 6 h 102"/>
                <a:gd name="T20" fmla="*/ 48 w 48"/>
                <a:gd name="T21" fmla="*/ 18 h 102"/>
                <a:gd name="T22" fmla="*/ 48 w 48"/>
                <a:gd name="T23" fmla="*/ 36 h 102"/>
                <a:gd name="T24" fmla="*/ 42 w 48"/>
                <a:gd name="T25" fmla="*/ 72 h 102"/>
                <a:gd name="T26" fmla="*/ 42 w 48"/>
                <a:gd name="T2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2">
                  <a:moveTo>
                    <a:pt x="42" y="102"/>
                  </a:moveTo>
                  <a:lnTo>
                    <a:pt x="0" y="96"/>
                  </a:lnTo>
                  <a:lnTo>
                    <a:pt x="0" y="78"/>
                  </a:lnTo>
                  <a:lnTo>
                    <a:pt x="6" y="24"/>
                  </a:lnTo>
                  <a:lnTo>
                    <a:pt x="12" y="18"/>
                  </a:lnTo>
                  <a:lnTo>
                    <a:pt x="6" y="18"/>
                  </a:lnTo>
                  <a:lnTo>
                    <a:pt x="6" y="6"/>
                  </a:lnTo>
                  <a:lnTo>
                    <a:pt x="24" y="6"/>
                  </a:lnTo>
                  <a:lnTo>
                    <a:pt x="24" y="0"/>
                  </a:lnTo>
                  <a:lnTo>
                    <a:pt x="48" y="6"/>
                  </a:lnTo>
                  <a:lnTo>
                    <a:pt x="48" y="18"/>
                  </a:lnTo>
                  <a:lnTo>
                    <a:pt x="48" y="36"/>
                  </a:lnTo>
                  <a:lnTo>
                    <a:pt x="42" y="72"/>
                  </a:lnTo>
                  <a:lnTo>
                    <a:pt x="42" y="10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06" name="Freeform 1934"/>
            <p:cNvSpPr>
              <a:spLocks/>
            </p:cNvSpPr>
            <p:nvPr/>
          </p:nvSpPr>
          <p:spPr bwMode="auto">
            <a:xfrm>
              <a:off x="1782" y="2190"/>
              <a:ext cx="150" cy="108"/>
            </a:xfrm>
            <a:custGeom>
              <a:avLst/>
              <a:gdLst>
                <a:gd name="T0" fmla="*/ 0 w 150"/>
                <a:gd name="T1" fmla="*/ 102 h 108"/>
                <a:gd name="T2" fmla="*/ 12 w 150"/>
                <a:gd name="T3" fmla="*/ 0 h 108"/>
                <a:gd name="T4" fmla="*/ 126 w 150"/>
                <a:gd name="T5" fmla="*/ 12 h 108"/>
                <a:gd name="T6" fmla="*/ 150 w 150"/>
                <a:gd name="T7" fmla="*/ 12 h 108"/>
                <a:gd name="T8" fmla="*/ 144 w 150"/>
                <a:gd name="T9" fmla="*/ 84 h 108"/>
                <a:gd name="T10" fmla="*/ 120 w 150"/>
                <a:gd name="T11" fmla="*/ 78 h 108"/>
                <a:gd name="T12" fmla="*/ 108 w 150"/>
                <a:gd name="T13" fmla="*/ 72 h 108"/>
                <a:gd name="T14" fmla="*/ 108 w 150"/>
                <a:gd name="T15" fmla="*/ 78 h 108"/>
                <a:gd name="T16" fmla="*/ 54 w 150"/>
                <a:gd name="T17" fmla="*/ 72 h 108"/>
                <a:gd name="T18" fmla="*/ 48 w 150"/>
                <a:gd name="T19" fmla="*/ 108 h 108"/>
                <a:gd name="T20" fmla="*/ 0 w 150"/>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08">
                  <a:moveTo>
                    <a:pt x="0" y="102"/>
                  </a:moveTo>
                  <a:lnTo>
                    <a:pt x="12" y="0"/>
                  </a:lnTo>
                  <a:lnTo>
                    <a:pt x="126" y="12"/>
                  </a:lnTo>
                  <a:lnTo>
                    <a:pt x="150" y="12"/>
                  </a:lnTo>
                  <a:lnTo>
                    <a:pt x="144" y="84"/>
                  </a:lnTo>
                  <a:lnTo>
                    <a:pt x="120" y="78"/>
                  </a:lnTo>
                  <a:lnTo>
                    <a:pt x="108" y="72"/>
                  </a:lnTo>
                  <a:lnTo>
                    <a:pt x="108" y="78"/>
                  </a:lnTo>
                  <a:lnTo>
                    <a:pt x="54" y="72"/>
                  </a:lnTo>
                  <a:lnTo>
                    <a:pt x="48" y="108"/>
                  </a:lnTo>
                  <a:lnTo>
                    <a:pt x="0" y="10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07" name="Freeform 1935"/>
            <p:cNvSpPr>
              <a:spLocks/>
            </p:cNvSpPr>
            <p:nvPr/>
          </p:nvSpPr>
          <p:spPr bwMode="auto">
            <a:xfrm>
              <a:off x="3498" y="2226"/>
              <a:ext cx="42" cy="42"/>
            </a:xfrm>
            <a:custGeom>
              <a:avLst/>
              <a:gdLst>
                <a:gd name="T0" fmla="*/ 30 w 42"/>
                <a:gd name="T1" fmla="*/ 36 h 42"/>
                <a:gd name="T2" fmla="*/ 24 w 42"/>
                <a:gd name="T3" fmla="*/ 36 h 42"/>
                <a:gd name="T4" fmla="*/ 24 w 42"/>
                <a:gd name="T5" fmla="*/ 42 h 42"/>
                <a:gd name="T6" fmla="*/ 18 w 42"/>
                <a:gd name="T7" fmla="*/ 36 h 42"/>
                <a:gd name="T8" fmla="*/ 12 w 42"/>
                <a:gd name="T9" fmla="*/ 36 h 42"/>
                <a:gd name="T10" fmla="*/ 12 w 42"/>
                <a:gd name="T11" fmla="*/ 42 h 42"/>
                <a:gd name="T12" fmla="*/ 6 w 42"/>
                <a:gd name="T13" fmla="*/ 42 h 42"/>
                <a:gd name="T14" fmla="*/ 0 w 42"/>
                <a:gd name="T15" fmla="*/ 42 h 42"/>
                <a:gd name="T16" fmla="*/ 0 w 42"/>
                <a:gd name="T17" fmla="*/ 36 h 42"/>
                <a:gd name="T18" fmla="*/ 0 w 42"/>
                <a:gd name="T19" fmla="*/ 30 h 42"/>
                <a:gd name="T20" fmla="*/ 0 w 42"/>
                <a:gd name="T21" fmla="*/ 18 h 42"/>
                <a:gd name="T22" fmla="*/ 0 w 42"/>
                <a:gd name="T23" fmla="*/ 12 h 42"/>
                <a:gd name="T24" fmla="*/ 6 w 42"/>
                <a:gd name="T25" fmla="*/ 6 h 42"/>
                <a:gd name="T26" fmla="*/ 12 w 42"/>
                <a:gd name="T27" fmla="*/ 6 h 42"/>
                <a:gd name="T28" fmla="*/ 12 w 42"/>
                <a:gd name="T29" fmla="*/ 0 h 42"/>
                <a:gd name="T30" fmla="*/ 30 w 42"/>
                <a:gd name="T31" fmla="*/ 6 h 42"/>
                <a:gd name="T32" fmla="*/ 36 w 42"/>
                <a:gd name="T33" fmla="*/ 6 h 42"/>
                <a:gd name="T34" fmla="*/ 42 w 42"/>
                <a:gd name="T35" fmla="*/ 6 h 42"/>
                <a:gd name="T36" fmla="*/ 42 w 42"/>
                <a:gd name="T37" fmla="*/ 12 h 42"/>
                <a:gd name="T38" fmla="*/ 42 w 42"/>
                <a:gd name="T39" fmla="*/ 30 h 42"/>
                <a:gd name="T40" fmla="*/ 36 w 42"/>
                <a:gd name="T41" fmla="*/ 30 h 42"/>
                <a:gd name="T42" fmla="*/ 30 w 42"/>
                <a:gd name="T4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30" y="36"/>
                  </a:moveTo>
                  <a:lnTo>
                    <a:pt x="24" y="36"/>
                  </a:lnTo>
                  <a:lnTo>
                    <a:pt x="24" y="42"/>
                  </a:lnTo>
                  <a:lnTo>
                    <a:pt x="18" y="36"/>
                  </a:lnTo>
                  <a:lnTo>
                    <a:pt x="12" y="36"/>
                  </a:lnTo>
                  <a:lnTo>
                    <a:pt x="12" y="42"/>
                  </a:lnTo>
                  <a:lnTo>
                    <a:pt x="6" y="42"/>
                  </a:lnTo>
                  <a:lnTo>
                    <a:pt x="0" y="42"/>
                  </a:lnTo>
                  <a:lnTo>
                    <a:pt x="0" y="36"/>
                  </a:lnTo>
                  <a:lnTo>
                    <a:pt x="0" y="30"/>
                  </a:lnTo>
                  <a:lnTo>
                    <a:pt x="0" y="18"/>
                  </a:lnTo>
                  <a:lnTo>
                    <a:pt x="0" y="12"/>
                  </a:lnTo>
                  <a:lnTo>
                    <a:pt x="6" y="6"/>
                  </a:lnTo>
                  <a:lnTo>
                    <a:pt x="12" y="6"/>
                  </a:lnTo>
                  <a:lnTo>
                    <a:pt x="12" y="0"/>
                  </a:lnTo>
                  <a:lnTo>
                    <a:pt x="30" y="6"/>
                  </a:lnTo>
                  <a:lnTo>
                    <a:pt x="36" y="6"/>
                  </a:lnTo>
                  <a:lnTo>
                    <a:pt x="42" y="6"/>
                  </a:lnTo>
                  <a:lnTo>
                    <a:pt x="42" y="12"/>
                  </a:lnTo>
                  <a:lnTo>
                    <a:pt x="42" y="30"/>
                  </a:lnTo>
                  <a:lnTo>
                    <a:pt x="36" y="3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08" name="Freeform 1936"/>
            <p:cNvSpPr>
              <a:spLocks/>
            </p:cNvSpPr>
            <p:nvPr/>
          </p:nvSpPr>
          <p:spPr bwMode="auto">
            <a:xfrm>
              <a:off x="3294" y="2244"/>
              <a:ext cx="48" cy="60"/>
            </a:xfrm>
            <a:custGeom>
              <a:avLst/>
              <a:gdLst>
                <a:gd name="T0" fmla="*/ 12 w 48"/>
                <a:gd name="T1" fmla="*/ 54 h 60"/>
                <a:gd name="T2" fmla="*/ 0 w 48"/>
                <a:gd name="T3" fmla="*/ 54 h 60"/>
                <a:gd name="T4" fmla="*/ 0 w 48"/>
                <a:gd name="T5" fmla="*/ 30 h 60"/>
                <a:gd name="T6" fmla="*/ 0 w 48"/>
                <a:gd name="T7" fmla="*/ 0 h 60"/>
                <a:gd name="T8" fmla="*/ 24 w 48"/>
                <a:gd name="T9" fmla="*/ 0 h 60"/>
                <a:gd name="T10" fmla="*/ 42 w 48"/>
                <a:gd name="T11" fmla="*/ 0 h 60"/>
                <a:gd name="T12" fmla="*/ 48 w 48"/>
                <a:gd name="T13" fmla="*/ 6 h 60"/>
                <a:gd name="T14" fmla="*/ 48 w 48"/>
                <a:gd name="T15" fmla="*/ 12 h 60"/>
                <a:gd name="T16" fmla="*/ 42 w 48"/>
                <a:gd name="T17" fmla="*/ 6 h 60"/>
                <a:gd name="T18" fmla="*/ 42 w 48"/>
                <a:gd name="T19" fmla="*/ 12 h 60"/>
                <a:gd name="T20" fmla="*/ 42 w 48"/>
                <a:gd name="T21" fmla="*/ 18 h 60"/>
                <a:gd name="T22" fmla="*/ 36 w 48"/>
                <a:gd name="T23" fmla="*/ 18 h 60"/>
                <a:gd name="T24" fmla="*/ 36 w 48"/>
                <a:gd name="T25" fmla="*/ 24 h 60"/>
                <a:gd name="T26" fmla="*/ 30 w 48"/>
                <a:gd name="T27" fmla="*/ 24 h 60"/>
                <a:gd name="T28" fmla="*/ 24 w 48"/>
                <a:gd name="T29" fmla="*/ 24 h 60"/>
                <a:gd name="T30" fmla="*/ 24 w 48"/>
                <a:gd name="T31" fmla="*/ 30 h 60"/>
                <a:gd name="T32" fmla="*/ 30 w 48"/>
                <a:gd name="T33" fmla="*/ 30 h 60"/>
                <a:gd name="T34" fmla="*/ 30 w 48"/>
                <a:gd name="T35" fmla="*/ 36 h 60"/>
                <a:gd name="T36" fmla="*/ 30 w 48"/>
                <a:gd name="T37" fmla="*/ 30 h 60"/>
                <a:gd name="T38" fmla="*/ 36 w 48"/>
                <a:gd name="T39" fmla="*/ 30 h 60"/>
                <a:gd name="T40" fmla="*/ 36 w 48"/>
                <a:gd name="T41" fmla="*/ 36 h 60"/>
                <a:gd name="T42" fmla="*/ 30 w 48"/>
                <a:gd name="T43" fmla="*/ 36 h 60"/>
                <a:gd name="T44" fmla="*/ 24 w 48"/>
                <a:gd name="T45" fmla="*/ 36 h 60"/>
                <a:gd name="T46" fmla="*/ 24 w 48"/>
                <a:gd name="T47" fmla="*/ 42 h 60"/>
                <a:gd name="T48" fmla="*/ 30 w 48"/>
                <a:gd name="T49" fmla="*/ 42 h 60"/>
                <a:gd name="T50" fmla="*/ 30 w 48"/>
                <a:gd name="T51" fmla="*/ 48 h 60"/>
                <a:gd name="T52" fmla="*/ 24 w 48"/>
                <a:gd name="T53" fmla="*/ 48 h 60"/>
                <a:gd name="T54" fmla="*/ 24 w 48"/>
                <a:gd name="T55" fmla="*/ 42 h 60"/>
                <a:gd name="T56" fmla="*/ 18 w 48"/>
                <a:gd name="T57" fmla="*/ 42 h 60"/>
                <a:gd name="T58" fmla="*/ 18 w 48"/>
                <a:gd name="T59" fmla="*/ 48 h 60"/>
                <a:gd name="T60" fmla="*/ 24 w 48"/>
                <a:gd name="T61" fmla="*/ 54 h 60"/>
                <a:gd name="T62" fmla="*/ 18 w 48"/>
                <a:gd name="T63" fmla="*/ 60 h 60"/>
                <a:gd name="T64" fmla="*/ 18 w 48"/>
                <a:gd name="T65" fmla="*/ 54 h 60"/>
                <a:gd name="T66" fmla="*/ 12 w 48"/>
                <a:gd name="T67"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0">
                  <a:moveTo>
                    <a:pt x="12" y="54"/>
                  </a:moveTo>
                  <a:lnTo>
                    <a:pt x="0" y="54"/>
                  </a:lnTo>
                  <a:lnTo>
                    <a:pt x="0" y="30"/>
                  </a:lnTo>
                  <a:lnTo>
                    <a:pt x="0" y="0"/>
                  </a:lnTo>
                  <a:lnTo>
                    <a:pt x="24" y="0"/>
                  </a:lnTo>
                  <a:lnTo>
                    <a:pt x="42" y="0"/>
                  </a:lnTo>
                  <a:lnTo>
                    <a:pt x="48" y="6"/>
                  </a:lnTo>
                  <a:lnTo>
                    <a:pt x="48" y="12"/>
                  </a:lnTo>
                  <a:lnTo>
                    <a:pt x="42" y="6"/>
                  </a:lnTo>
                  <a:lnTo>
                    <a:pt x="42" y="12"/>
                  </a:lnTo>
                  <a:lnTo>
                    <a:pt x="42" y="18"/>
                  </a:lnTo>
                  <a:lnTo>
                    <a:pt x="36" y="18"/>
                  </a:lnTo>
                  <a:lnTo>
                    <a:pt x="36" y="24"/>
                  </a:lnTo>
                  <a:lnTo>
                    <a:pt x="30" y="24"/>
                  </a:lnTo>
                  <a:lnTo>
                    <a:pt x="24" y="24"/>
                  </a:lnTo>
                  <a:lnTo>
                    <a:pt x="24" y="30"/>
                  </a:lnTo>
                  <a:lnTo>
                    <a:pt x="30" y="30"/>
                  </a:lnTo>
                  <a:lnTo>
                    <a:pt x="30" y="36"/>
                  </a:lnTo>
                  <a:lnTo>
                    <a:pt x="30" y="30"/>
                  </a:lnTo>
                  <a:lnTo>
                    <a:pt x="36" y="30"/>
                  </a:lnTo>
                  <a:lnTo>
                    <a:pt x="36" y="36"/>
                  </a:lnTo>
                  <a:lnTo>
                    <a:pt x="30" y="36"/>
                  </a:lnTo>
                  <a:lnTo>
                    <a:pt x="24" y="36"/>
                  </a:lnTo>
                  <a:lnTo>
                    <a:pt x="24" y="42"/>
                  </a:lnTo>
                  <a:lnTo>
                    <a:pt x="30" y="42"/>
                  </a:lnTo>
                  <a:lnTo>
                    <a:pt x="30" y="48"/>
                  </a:lnTo>
                  <a:lnTo>
                    <a:pt x="24" y="48"/>
                  </a:lnTo>
                  <a:lnTo>
                    <a:pt x="24" y="42"/>
                  </a:lnTo>
                  <a:lnTo>
                    <a:pt x="18" y="42"/>
                  </a:lnTo>
                  <a:lnTo>
                    <a:pt x="18" y="48"/>
                  </a:lnTo>
                  <a:lnTo>
                    <a:pt x="24" y="54"/>
                  </a:lnTo>
                  <a:lnTo>
                    <a:pt x="18" y="60"/>
                  </a:lnTo>
                  <a:lnTo>
                    <a:pt x="18" y="54"/>
                  </a:lnTo>
                  <a:lnTo>
                    <a:pt x="12"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09" name="Freeform 1937"/>
            <p:cNvSpPr>
              <a:spLocks/>
            </p:cNvSpPr>
            <p:nvPr/>
          </p:nvSpPr>
          <p:spPr bwMode="auto">
            <a:xfrm>
              <a:off x="3366" y="2238"/>
              <a:ext cx="36" cy="30"/>
            </a:xfrm>
            <a:custGeom>
              <a:avLst/>
              <a:gdLst>
                <a:gd name="T0" fmla="*/ 24 w 36"/>
                <a:gd name="T1" fmla="*/ 30 h 30"/>
                <a:gd name="T2" fmla="*/ 12 w 36"/>
                <a:gd name="T3" fmla="*/ 24 h 30"/>
                <a:gd name="T4" fmla="*/ 6 w 36"/>
                <a:gd name="T5" fmla="*/ 24 h 30"/>
                <a:gd name="T6" fmla="*/ 0 w 36"/>
                <a:gd name="T7" fmla="*/ 24 h 30"/>
                <a:gd name="T8" fmla="*/ 0 w 36"/>
                <a:gd name="T9" fmla="*/ 18 h 30"/>
                <a:gd name="T10" fmla="*/ 0 w 36"/>
                <a:gd name="T11" fmla="*/ 12 h 30"/>
                <a:gd name="T12" fmla="*/ 6 w 36"/>
                <a:gd name="T13" fmla="*/ 12 h 30"/>
                <a:gd name="T14" fmla="*/ 12 w 36"/>
                <a:gd name="T15" fmla="*/ 6 h 30"/>
                <a:gd name="T16" fmla="*/ 12 w 36"/>
                <a:gd name="T17" fmla="*/ 0 h 30"/>
                <a:gd name="T18" fmla="*/ 18 w 36"/>
                <a:gd name="T19" fmla="*/ 6 h 30"/>
                <a:gd name="T20" fmla="*/ 18 w 36"/>
                <a:gd name="T21" fmla="*/ 12 h 30"/>
                <a:gd name="T22" fmla="*/ 24 w 36"/>
                <a:gd name="T23" fmla="*/ 12 h 30"/>
                <a:gd name="T24" fmla="*/ 24 w 36"/>
                <a:gd name="T25" fmla="*/ 18 h 30"/>
                <a:gd name="T26" fmla="*/ 30 w 36"/>
                <a:gd name="T27" fmla="*/ 12 h 30"/>
                <a:gd name="T28" fmla="*/ 30 w 36"/>
                <a:gd name="T29" fmla="*/ 18 h 30"/>
                <a:gd name="T30" fmla="*/ 36 w 36"/>
                <a:gd name="T31" fmla="*/ 18 h 30"/>
                <a:gd name="T32" fmla="*/ 36 w 36"/>
                <a:gd name="T33" fmla="*/ 24 h 30"/>
                <a:gd name="T34" fmla="*/ 30 w 36"/>
                <a:gd name="T35" fmla="*/ 30 h 30"/>
                <a:gd name="T36" fmla="*/ 24 w 36"/>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0">
                  <a:moveTo>
                    <a:pt x="24" y="30"/>
                  </a:moveTo>
                  <a:lnTo>
                    <a:pt x="12" y="24"/>
                  </a:lnTo>
                  <a:lnTo>
                    <a:pt x="6" y="24"/>
                  </a:lnTo>
                  <a:lnTo>
                    <a:pt x="0" y="24"/>
                  </a:lnTo>
                  <a:lnTo>
                    <a:pt x="0" y="18"/>
                  </a:lnTo>
                  <a:lnTo>
                    <a:pt x="0" y="12"/>
                  </a:lnTo>
                  <a:lnTo>
                    <a:pt x="6" y="12"/>
                  </a:lnTo>
                  <a:lnTo>
                    <a:pt x="12" y="6"/>
                  </a:lnTo>
                  <a:lnTo>
                    <a:pt x="12" y="0"/>
                  </a:lnTo>
                  <a:lnTo>
                    <a:pt x="18" y="6"/>
                  </a:lnTo>
                  <a:lnTo>
                    <a:pt x="18" y="12"/>
                  </a:lnTo>
                  <a:lnTo>
                    <a:pt x="24" y="12"/>
                  </a:lnTo>
                  <a:lnTo>
                    <a:pt x="24" y="18"/>
                  </a:lnTo>
                  <a:lnTo>
                    <a:pt x="30" y="12"/>
                  </a:lnTo>
                  <a:lnTo>
                    <a:pt x="30" y="18"/>
                  </a:lnTo>
                  <a:lnTo>
                    <a:pt x="36" y="18"/>
                  </a:lnTo>
                  <a:lnTo>
                    <a:pt x="36" y="24"/>
                  </a:lnTo>
                  <a:lnTo>
                    <a:pt x="30" y="30"/>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0" name="Freeform 1938"/>
            <p:cNvSpPr>
              <a:spLocks/>
            </p:cNvSpPr>
            <p:nvPr/>
          </p:nvSpPr>
          <p:spPr bwMode="auto">
            <a:xfrm>
              <a:off x="3954" y="2178"/>
              <a:ext cx="48" cy="36"/>
            </a:xfrm>
            <a:custGeom>
              <a:avLst/>
              <a:gdLst>
                <a:gd name="T0" fmla="*/ 18 w 48"/>
                <a:gd name="T1" fmla="*/ 36 h 36"/>
                <a:gd name="T2" fmla="*/ 12 w 48"/>
                <a:gd name="T3" fmla="*/ 24 h 36"/>
                <a:gd name="T4" fmla="*/ 0 w 48"/>
                <a:gd name="T5" fmla="*/ 18 h 36"/>
                <a:gd name="T6" fmla="*/ 6 w 48"/>
                <a:gd name="T7" fmla="*/ 12 h 36"/>
                <a:gd name="T8" fmla="*/ 6 w 48"/>
                <a:gd name="T9" fmla="*/ 6 h 36"/>
                <a:gd name="T10" fmla="*/ 0 w 48"/>
                <a:gd name="T11" fmla="*/ 0 h 36"/>
                <a:gd name="T12" fmla="*/ 6 w 48"/>
                <a:gd name="T13" fmla="*/ 0 h 36"/>
                <a:gd name="T14" fmla="*/ 12 w 48"/>
                <a:gd name="T15" fmla="*/ 0 h 36"/>
                <a:gd name="T16" fmla="*/ 12 w 48"/>
                <a:gd name="T17" fmla="*/ 6 h 36"/>
                <a:gd name="T18" fmla="*/ 18 w 48"/>
                <a:gd name="T19" fmla="*/ 6 h 36"/>
                <a:gd name="T20" fmla="*/ 30 w 48"/>
                <a:gd name="T21" fmla="*/ 12 h 36"/>
                <a:gd name="T22" fmla="*/ 36 w 48"/>
                <a:gd name="T23" fmla="*/ 18 h 36"/>
                <a:gd name="T24" fmla="*/ 42 w 48"/>
                <a:gd name="T25" fmla="*/ 12 h 36"/>
                <a:gd name="T26" fmla="*/ 42 w 48"/>
                <a:gd name="T27" fmla="*/ 18 h 36"/>
                <a:gd name="T28" fmla="*/ 48 w 48"/>
                <a:gd name="T29" fmla="*/ 18 h 36"/>
                <a:gd name="T30" fmla="*/ 48 w 48"/>
                <a:gd name="T31" fmla="*/ 24 h 36"/>
                <a:gd name="T32" fmla="*/ 42 w 48"/>
                <a:gd name="T33" fmla="*/ 30 h 36"/>
                <a:gd name="T34" fmla="*/ 42 w 48"/>
                <a:gd name="T35" fmla="*/ 36 h 36"/>
                <a:gd name="T36" fmla="*/ 36 w 48"/>
                <a:gd name="T37" fmla="*/ 36 h 36"/>
                <a:gd name="T38" fmla="*/ 30 w 48"/>
                <a:gd name="T39" fmla="*/ 36 h 36"/>
                <a:gd name="T40" fmla="*/ 24 w 48"/>
                <a:gd name="T41" fmla="*/ 36 h 36"/>
                <a:gd name="T42" fmla="*/ 18 w 48"/>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6">
                  <a:moveTo>
                    <a:pt x="18" y="36"/>
                  </a:moveTo>
                  <a:lnTo>
                    <a:pt x="12" y="24"/>
                  </a:lnTo>
                  <a:lnTo>
                    <a:pt x="0" y="18"/>
                  </a:lnTo>
                  <a:lnTo>
                    <a:pt x="6" y="12"/>
                  </a:lnTo>
                  <a:lnTo>
                    <a:pt x="6" y="6"/>
                  </a:lnTo>
                  <a:lnTo>
                    <a:pt x="0" y="0"/>
                  </a:lnTo>
                  <a:lnTo>
                    <a:pt x="6" y="0"/>
                  </a:lnTo>
                  <a:lnTo>
                    <a:pt x="12" y="0"/>
                  </a:lnTo>
                  <a:lnTo>
                    <a:pt x="12" y="6"/>
                  </a:lnTo>
                  <a:lnTo>
                    <a:pt x="18" y="6"/>
                  </a:lnTo>
                  <a:lnTo>
                    <a:pt x="30" y="12"/>
                  </a:lnTo>
                  <a:lnTo>
                    <a:pt x="36" y="18"/>
                  </a:lnTo>
                  <a:lnTo>
                    <a:pt x="42" y="12"/>
                  </a:lnTo>
                  <a:lnTo>
                    <a:pt x="42" y="18"/>
                  </a:lnTo>
                  <a:lnTo>
                    <a:pt x="48" y="18"/>
                  </a:lnTo>
                  <a:lnTo>
                    <a:pt x="48" y="24"/>
                  </a:lnTo>
                  <a:lnTo>
                    <a:pt x="42" y="30"/>
                  </a:lnTo>
                  <a:lnTo>
                    <a:pt x="42" y="36"/>
                  </a:lnTo>
                  <a:lnTo>
                    <a:pt x="36" y="36"/>
                  </a:lnTo>
                  <a:lnTo>
                    <a:pt x="30" y="36"/>
                  </a:lnTo>
                  <a:lnTo>
                    <a:pt x="24"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1" name="Freeform 1939"/>
            <p:cNvSpPr>
              <a:spLocks/>
            </p:cNvSpPr>
            <p:nvPr/>
          </p:nvSpPr>
          <p:spPr bwMode="auto">
            <a:xfrm>
              <a:off x="3234" y="2244"/>
              <a:ext cx="60" cy="36"/>
            </a:xfrm>
            <a:custGeom>
              <a:avLst/>
              <a:gdLst>
                <a:gd name="T0" fmla="*/ 0 w 60"/>
                <a:gd name="T1" fmla="*/ 36 h 36"/>
                <a:gd name="T2" fmla="*/ 0 w 60"/>
                <a:gd name="T3" fmla="*/ 18 h 36"/>
                <a:gd name="T4" fmla="*/ 12 w 60"/>
                <a:gd name="T5" fmla="*/ 18 h 36"/>
                <a:gd name="T6" fmla="*/ 12 w 60"/>
                <a:gd name="T7" fmla="*/ 12 h 36"/>
                <a:gd name="T8" fmla="*/ 12 w 60"/>
                <a:gd name="T9" fmla="*/ 6 h 36"/>
                <a:gd name="T10" fmla="*/ 48 w 60"/>
                <a:gd name="T11" fmla="*/ 6 h 36"/>
                <a:gd name="T12" fmla="*/ 48 w 60"/>
                <a:gd name="T13" fmla="*/ 0 h 36"/>
                <a:gd name="T14" fmla="*/ 60 w 60"/>
                <a:gd name="T15" fmla="*/ 0 h 36"/>
                <a:gd name="T16" fmla="*/ 60 w 60"/>
                <a:gd name="T17" fmla="*/ 30 h 36"/>
                <a:gd name="T18" fmla="*/ 0 w 6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0" y="36"/>
                  </a:moveTo>
                  <a:lnTo>
                    <a:pt x="0" y="18"/>
                  </a:lnTo>
                  <a:lnTo>
                    <a:pt x="12" y="18"/>
                  </a:lnTo>
                  <a:lnTo>
                    <a:pt x="12" y="12"/>
                  </a:lnTo>
                  <a:lnTo>
                    <a:pt x="12" y="6"/>
                  </a:lnTo>
                  <a:lnTo>
                    <a:pt x="48" y="6"/>
                  </a:lnTo>
                  <a:lnTo>
                    <a:pt x="48" y="0"/>
                  </a:lnTo>
                  <a:lnTo>
                    <a:pt x="60" y="0"/>
                  </a:lnTo>
                  <a:lnTo>
                    <a:pt x="60" y="30"/>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2" name="Freeform 1940"/>
            <p:cNvSpPr>
              <a:spLocks/>
            </p:cNvSpPr>
            <p:nvPr/>
          </p:nvSpPr>
          <p:spPr bwMode="auto">
            <a:xfrm>
              <a:off x="2004" y="2214"/>
              <a:ext cx="18" cy="24"/>
            </a:xfrm>
            <a:custGeom>
              <a:avLst/>
              <a:gdLst>
                <a:gd name="T0" fmla="*/ 12 w 18"/>
                <a:gd name="T1" fmla="*/ 24 h 24"/>
                <a:gd name="T2" fmla="*/ 12 w 18"/>
                <a:gd name="T3" fmla="*/ 18 h 24"/>
                <a:gd name="T4" fmla="*/ 6 w 18"/>
                <a:gd name="T5" fmla="*/ 18 h 24"/>
                <a:gd name="T6" fmla="*/ 6 w 18"/>
                <a:gd name="T7" fmla="*/ 12 h 24"/>
                <a:gd name="T8" fmla="*/ 6 w 18"/>
                <a:gd name="T9" fmla="*/ 18 h 24"/>
                <a:gd name="T10" fmla="*/ 0 w 18"/>
                <a:gd name="T11" fmla="*/ 18 h 24"/>
                <a:gd name="T12" fmla="*/ 0 w 18"/>
                <a:gd name="T13" fmla="*/ 12 h 24"/>
                <a:gd name="T14" fmla="*/ 0 w 18"/>
                <a:gd name="T15" fmla="*/ 0 h 24"/>
                <a:gd name="T16" fmla="*/ 6 w 18"/>
                <a:gd name="T17" fmla="*/ 6 h 24"/>
                <a:gd name="T18" fmla="*/ 6 w 18"/>
                <a:gd name="T19" fmla="*/ 0 h 24"/>
                <a:gd name="T20" fmla="*/ 12 w 18"/>
                <a:gd name="T21" fmla="*/ 0 h 24"/>
                <a:gd name="T22" fmla="*/ 12 w 18"/>
                <a:gd name="T23" fmla="*/ 6 h 24"/>
                <a:gd name="T24" fmla="*/ 12 w 18"/>
                <a:gd name="T25" fmla="*/ 18 h 24"/>
                <a:gd name="T26" fmla="*/ 18 w 18"/>
                <a:gd name="T27" fmla="*/ 18 h 24"/>
                <a:gd name="T28" fmla="*/ 12 w 18"/>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12" y="24"/>
                  </a:moveTo>
                  <a:lnTo>
                    <a:pt x="12" y="18"/>
                  </a:lnTo>
                  <a:lnTo>
                    <a:pt x="6" y="18"/>
                  </a:lnTo>
                  <a:lnTo>
                    <a:pt x="6" y="12"/>
                  </a:lnTo>
                  <a:lnTo>
                    <a:pt x="6" y="18"/>
                  </a:lnTo>
                  <a:lnTo>
                    <a:pt x="0" y="18"/>
                  </a:lnTo>
                  <a:lnTo>
                    <a:pt x="0" y="12"/>
                  </a:lnTo>
                  <a:lnTo>
                    <a:pt x="0" y="0"/>
                  </a:lnTo>
                  <a:lnTo>
                    <a:pt x="6" y="6"/>
                  </a:lnTo>
                  <a:lnTo>
                    <a:pt x="6" y="0"/>
                  </a:lnTo>
                  <a:lnTo>
                    <a:pt x="12" y="0"/>
                  </a:lnTo>
                  <a:lnTo>
                    <a:pt x="12" y="6"/>
                  </a:lnTo>
                  <a:lnTo>
                    <a:pt x="12" y="18"/>
                  </a:lnTo>
                  <a:lnTo>
                    <a:pt x="18" y="18"/>
                  </a:lnTo>
                  <a:lnTo>
                    <a:pt x="12"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3" name="Freeform 1941"/>
            <p:cNvSpPr>
              <a:spLocks/>
            </p:cNvSpPr>
            <p:nvPr/>
          </p:nvSpPr>
          <p:spPr bwMode="auto">
            <a:xfrm>
              <a:off x="3618" y="2220"/>
              <a:ext cx="24" cy="30"/>
            </a:xfrm>
            <a:custGeom>
              <a:avLst/>
              <a:gdLst>
                <a:gd name="T0" fmla="*/ 18 w 24"/>
                <a:gd name="T1" fmla="*/ 30 h 30"/>
                <a:gd name="T2" fmla="*/ 12 w 24"/>
                <a:gd name="T3" fmla="*/ 30 h 30"/>
                <a:gd name="T4" fmla="*/ 6 w 24"/>
                <a:gd name="T5" fmla="*/ 30 h 30"/>
                <a:gd name="T6" fmla="*/ 0 w 24"/>
                <a:gd name="T7" fmla="*/ 30 h 30"/>
                <a:gd name="T8" fmla="*/ 0 w 24"/>
                <a:gd name="T9" fmla="*/ 24 h 30"/>
                <a:gd name="T10" fmla="*/ 0 w 24"/>
                <a:gd name="T11" fmla="*/ 18 h 30"/>
                <a:gd name="T12" fmla="*/ 0 w 24"/>
                <a:gd name="T13" fmla="*/ 12 h 30"/>
                <a:gd name="T14" fmla="*/ 0 w 24"/>
                <a:gd name="T15" fmla="*/ 6 h 30"/>
                <a:gd name="T16" fmla="*/ 6 w 24"/>
                <a:gd name="T17" fmla="*/ 6 h 30"/>
                <a:gd name="T18" fmla="*/ 0 w 24"/>
                <a:gd name="T19" fmla="*/ 6 h 30"/>
                <a:gd name="T20" fmla="*/ 0 w 24"/>
                <a:gd name="T21" fmla="*/ 0 h 30"/>
                <a:gd name="T22" fmla="*/ 6 w 24"/>
                <a:gd name="T23" fmla="*/ 0 h 30"/>
                <a:gd name="T24" fmla="*/ 12 w 24"/>
                <a:gd name="T25" fmla="*/ 0 h 30"/>
                <a:gd name="T26" fmla="*/ 24 w 24"/>
                <a:gd name="T27" fmla="*/ 12 h 30"/>
                <a:gd name="T28" fmla="*/ 18 w 24"/>
                <a:gd name="T29" fmla="*/ 18 h 30"/>
                <a:gd name="T30" fmla="*/ 18 w 24"/>
                <a:gd name="T31" fmla="*/ 24 h 30"/>
                <a:gd name="T32" fmla="*/ 18 w 24"/>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0">
                  <a:moveTo>
                    <a:pt x="18" y="30"/>
                  </a:moveTo>
                  <a:lnTo>
                    <a:pt x="12" y="30"/>
                  </a:lnTo>
                  <a:lnTo>
                    <a:pt x="6" y="30"/>
                  </a:lnTo>
                  <a:lnTo>
                    <a:pt x="0" y="30"/>
                  </a:lnTo>
                  <a:lnTo>
                    <a:pt x="0" y="24"/>
                  </a:lnTo>
                  <a:lnTo>
                    <a:pt x="0" y="18"/>
                  </a:lnTo>
                  <a:lnTo>
                    <a:pt x="0" y="12"/>
                  </a:lnTo>
                  <a:lnTo>
                    <a:pt x="0" y="6"/>
                  </a:lnTo>
                  <a:lnTo>
                    <a:pt x="6" y="6"/>
                  </a:lnTo>
                  <a:lnTo>
                    <a:pt x="0" y="6"/>
                  </a:lnTo>
                  <a:lnTo>
                    <a:pt x="0" y="0"/>
                  </a:lnTo>
                  <a:lnTo>
                    <a:pt x="6" y="0"/>
                  </a:lnTo>
                  <a:lnTo>
                    <a:pt x="12" y="0"/>
                  </a:lnTo>
                  <a:lnTo>
                    <a:pt x="24" y="12"/>
                  </a:lnTo>
                  <a:lnTo>
                    <a:pt x="18" y="18"/>
                  </a:lnTo>
                  <a:lnTo>
                    <a:pt x="18" y="24"/>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4" name="Freeform 1942"/>
            <p:cNvSpPr>
              <a:spLocks/>
            </p:cNvSpPr>
            <p:nvPr/>
          </p:nvSpPr>
          <p:spPr bwMode="auto">
            <a:xfrm>
              <a:off x="4362" y="2100"/>
              <a:ext cx="36" cy="36"/>
            </a:xfrm>
            <a:custGeom>
              <a:avLst/>
              <a:gdLst>
                <a:gd name="T0" fmla="*/ 36 w 36"/>
                <a:gd name="T1" fmla="*/ 30 h 36"/>
                <a:gd name="T2" fmla="*/ 18 w 36"/>
                <a:gd name="T3" fmla="*/ 30 h 36"/>
                <a:gd name="T4" fmla="*/ 0 w 36"/>
                <a:gd name="T5" fmla="*/ 36 h 36"/>
                <a:gd name="T6" fmla="*/ 0 w 36"/>
                <a:gd name="T7" fmla="*/ 30 h 36"/>
                <a:gd name="T8" fmla="*/ 0 w 36"/>
                <a:gd name="T9" fmla="*/ 24 h 36"/>
                <a:gd name="T10" fmla="*/ 0 w 36"/>
                <a:gd name="T11" fmla="*/ 18 h 36"/>
                <a:gd name="T12" fmla="*/ 6 w 36"/>
                <a:gd name="T13" fmla="*/ 12 h 36"/>
                <a:gd name="T14" fmla="*/ 6 w 36"/>
                <a:gd name="T15" fmla="*/ 6 h 36"/>
                <a:gd name="T16" fmla="*/ 30 w 36"/>
                <a:gd name="T17" fmla="*/ 0 h 36"/>
                <a:gd name="T18" fmla="*/ 30 w 36"/>
                <a:gd name="T19" fmla="*/ 6 h 36"/>
                <a:gd name="T20" fmla="*/ 36 w 36"/>
                <a:gd name="T21" fmla="*/ 12 h 36"/>
                <a:gd name="T22" fmla="*/ 30 w 36"/>
                <a:gd name="T23" fmla="*/ 18 h 36"/>
                <a:gd name="T24" fmla="*/ 36 w 36"/>
                <a:gd name="T2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36" y="30"/>
                  </a:moveTo>
                  <a:lnTo>
                    <a:pt x="18" y="30"/>
                  </a:lnTo>
                  <a:lnTo>
                    <a:pt x="0" y="36"/>
                  </a:lnTo>
                  <a:lnTo>
                    <a:pt x="0" y="30"/>
                  </a:lnTo>
                  <a:lnTo>
                    <a:pt x="0" y="24"/>
                  </a:lnTo>
                  <a:lnTo>
                    <a:pt x="0" y="18"/>
                  </a:lnTo>
                  <a:lnTo>
                    <a:pt x="6" y="12"/>
                  </a:lnTo>
                  <a:lnTo>
                    <a:pt x="6" y="6"/>
                  </a:lnTo>
                  <a:lnTo>
                    <a:pt x="30" y="0"/>
                  </a:lnTo>
                  <a:lnTo>
                    <a:pt x="30" y="6"/>
                  </a:lnTo>
                  <a:lnTo>
                    <a:pt x="36" y="12"/>
                  </a:lnTo>
                  <a:lnTo>
                    <a:pt x="30" y="18"/>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5" name="Freeform 1943"/>
            <p:cNvSpPr>
              <a:spLocks/>
            </p:cNvSpPr>
            <p:nvPr/>
          </p:nvSpPr>
          <p:spPr bwMode="auto">
            <a:xfrm>
              <a:off x="4392" y="2094"/>
              <a:ext cx="30" cy="42"/>
            </a:xfrm>
            <a:custGeom>
              <a:avLst/>
              <a:gdLst>
                <a:gd name="T0" fmla="*/ 24 w 30"/>
                <a:gd name="T1" fmla="*/ 30 h 42"/>
                <a:gd name="T2" fmla="*/ 18 w 30"/>
                <a:gd name="T3" fmla="*/ 42 h 42"/>
                <a:gd name="T4" fmla="*/ 12 w 30"/>
                <a:gd name="T5" fmla="*/ 42 h 42"/>
                <a:gd name="T6" fmla="*/ 12 w 30"/>
                <a:gd name="T7" fmla="*/ 30 h 42"/>
                <a:gd name="T8" fmla="*/ 6 w 30"/>
                <a:gd name="T9" fmla="*/ 36 h 42"/>
                <a:gd name="T10" fmla="*/ 0 w 30"/>
                <a:gd name="T11" fmla="*/ 24 h 42"/>
                <a:gd name="T12" fmla="*/ 6 w 30"/>
                <a:gd name="T13" fmla="*/ 18 h 42"/>
                <a:gd name="T14" fmla="*/ 0 w 30"/>
                <a:gd name="T15" fmla="*/ 12 h 42"/>
                <a:gd name="T16" fmla="*/ 12 w 30"/>
                <a:gd name="T17" fmla="*/ 0 h 42"/>
                <a:gd name="T18" fmla="*/ 24 w 30"/>
                <a:gd name="T19" fmla="*/ 0 h 42"/>
                <a:gd name="T20" fmla="*/ 30 w 30"/>
                <a:gd name="T21" fmla="*/ 6 h 42"/>
                <a:gd name="T22" fmla="*/ 30 w 30"/>
                <a:gd name="T23" fmla="*/ 24 h 42"/>
                <a:gd name="T24" fmla="*/ 30 w 30"/>
                <a:gd name="T25" fmla="*/ 30 h 42"/>
                <a:gd name="T26" fmla="*/ 24 w 30"/>
                <a:gd name="T2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2">
                  <a:moveTo>
                    <a:pt x="24" y="30"/>
                  </a:moveTo>
                  <a:lnTo>
                    <a:pt x="18" y="42"/>
                  </a:lnTo>
                  <a:lnTo>
                    <a:pt x="12" y="42"/>
                  </a:lnTo>
                  <a:lnTo>
                    <a:pt x="12" y="30"/>
                  </a:lnTo>
                  <a:lnTo>
                    <a:pt x="6" y="36"/>
                  </a:lnTo>
                  <a:lnTo>
                    <a:pt x="0" y="24"/>
                  </a:lnTo>
                  <a:lnTo>
                    <a:pt x="6" y="18"/>
                  </a:lnTo>
                  <a:lnTo>
                    <a:pt x="0" y="12"/>
                  </a:lnTo>
                  <a:lnTo>
                    <a:pt x="12" y="0"/>
                  </a:lnTo>
                  <a:lnTo>
                    <a:pt x="24" y="0"/>
                  </a:lnTo>
                  <a:lnTo>
                    <a:pt x="30" y="6"/>
                  </a:lnTo>
                  <a:lnTo>
                    <a:pt x="30" y="24"/>
                  </a:lnTo>
                  <a:lnTo>
                    <a:pt x="30" y="30"/>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6" name="Freeform 1944"/>
            <p:cNvSpPr>
              <a:spLocks/>
            </p:cNvSpPr>
            <p:nvPr/>
          </p:nvSpPr>
          <p:spPr bwMode="auto">
            <a:xfrm>
              <a:off x="3930" y="2178"/>
              <a:ext cx="42" cy="48"/>
            </a:xfrm>
            <a:custGeom>
              <a:avLst/>
              <a:gdLst>
                <a:gd name="T0" fmla="*/ 42 w 42"/>
                <a:gd name="T1" fmla="*/ 36 h 48"/>
                <a:gd name="T2" fmla="*/ 36 w 42"/>
                <a:gd name="T3" fmla="*/ 42 h 48"/>
                <a:gd name="T4" fmla="*/ 30 w 42"/>
                <a:gd name="T5" fmla="*/ 48 h 48"/>
                <a:gd name="T6" fmla="*/ 24 w 42"/>
                <a:gd name="T7" fmla="*/ 42 h 48"/>
                <a:gd name="T8" fmla="*/ 24 w 42"/>
                <a:gd name="T9" fmla="*/ 48 h 48"/>
                <a:gd name="T10" fmla="*/ 18 w 42"/>
                <a:gd name="T11" fmla="*/ 48 h 48"/>
                <a:gd name="T12" fmla="*/ 12 w 42"/>
                <a:gd name="T13" fmla="*/ 48 h 48"/>
                <a:gd name="T14" fmla="*/ 6 w 42"/>
                <a:gd name="T15" fmla="*/ 42 h 48"/>
                <a:gd name="T16" fmla="*/ 0 w 42"/>
                <a:gd name="T17" fmla="*/ 42 h 48"/>
                <a:gd name="T18" fmla="*/ 6 w 42"/>
                <a:gd name="T19" fmla="*/ 42 h 48"/>
                <a:gd name="T20" fmla="*/ 0 w 42"/>
                <a:gd name="T21" fmla="*/ 36 h 48"/>
                <a:gd name="T22" fmla="*/ 0 w 42"/>
                <a:gd name="T23" fmla="*/ 30 h 48"/>
                <a:gd name="T24" fmla="*/ 6 w 42"/>
                <a:gd name="T25" fmla="*/ 30 h 48"/>
                <a:gd name="T26" fmla="*/ 12 w 42"/>
                <a:gd name="T27" fmla="*/ 24 h 48"/>
                <a:gd name="T28" fmla="*/ 12 w 42"/>
                <a:gd name="T29" fmla="*/ 18 h 48"/>
                <a:gd name="T30" fmla="*/ 12 w 42"/>
                <a:gd name="T31" fmla="*/ 12 h 48"/>
                <a:gd name="T32" fmla="*/ 18 w 42"/>
                <a:gd name="T33" fmla="*/ 12 h 48"/>
                <a:gd name="T34" fmla="*/ 24 w 42"/>
                <a:gd name="T35" fmla="*/ 12 h 48"/>
                <a:gd name="T36" fmla="*/ 24 w 42"/>
                <a:gd name="T37" fmla="*/ 6 h 48"/>
                <a:gd name="T38" fmla="*/ 24 w 42"/>
                <a:gd name="T39" fmla="*/ 0 h 48"/>
                <a:gd name="T40" fmla="*/ 30 w 42"/>
                <a:gd name="T41" fmla="*/ 6 h 48"/>
                <a:gd name="T42" fmla="*/ 30 w 42"/>
                <a:gd name="T43" fmla="*/ 12 h 48"/>
                <a:gd name="T44" fmla="*/ 24 w 42"/>
                <a:gd name="T45" fmla="*/ 18 h 48"/>
                <a:gd name="T46" fmla="*/ 36 w 42"/>
                <a:gd name="T47" fmla="*/ 24 h 48"/>
                <a:gd name="T48" fmla="*/ 42 w 42"/>
                <a:gd name="T4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8">
                  <a:moveTo>
                    <a:pt x="42" y="36"/>
                  </a:moveTo>
                  <a:lnTo>
                    <a:pt x="36" y="42"/>
                  </a:lnTo>
                  <a:lnTo>
                    <a:pt x="30" y="48"/>
                  </a:lnTo>
                  <a:lnTo>
                    <a:pt x="24" y="42"/>
                  </a:lnTo>
                  <a:lnTo>
                    <a:pt x="24" y="48"/>
                  </a:lnTo>
                  <a:lnTo>
                    <a:pt x="18" y="48"/>
                  </a:lnTo>
                  <a:lnTo>
                    <a:pt x="12" y="48"/>
                  </a:lnTo>
                  <a:lnTo>
                    <a:pt x="6" y="42"/>
                  </a:lnTo>
                  <a:lnTo>
                    <a:pt x="0" y="42"/>
                  </a:lnTo>
                  <a:lnTo>
                    <a:pt x="6" y="42"/>
                  </a:lnTo>
                  <a:lnTo>
                    <a:pt x="0" y="36"/>
                  </a:lnTo>
                  <a:lnTo>
                    <a:pt x="0" y="30"/>
                  </a:lnTo>
                  <a:lnTo>
                    <a:pt x="6" y="30"/>
                  </a:lnTo>
                  <a:lnTo>
                    <a:pt x="12" y="24"/>
                  </a:lnTo>
                  <a:lnTo>
                    <a:pt x="12" y="18"/>
                  </a:lnTo>
                  <a:lnTo>
                    <a:pt x="12" y="12"/>
                  </a:lnTo>
                  <a:lnTo>
                    <a:pt x="18" y="12"/>
                  </a:lnTo>
                  <a:lnTo>
                    <a:pt x="24" y="12"/>
                  </a:lnTo>
                  <a:lnTo>
                    <a:pt x="24" y="6"/>
                  </a:lnTo>
                  <a:lnTo>
                    <a:pt x="24" y="0"/>
                  </a:lnTo>
                  <a:lnTo>
                    <a:pt x="30" y="6"/>
                  </a:lnTo>
                  <a:lnTo>
                    <a:pt x="30" y="12"/>
                  </a:lnTo>
                  <a:lnTo>
                    <a:pt x="24" y="18"/>
                  </a:lnTo>
                  <a:lnTo>
                    <a:pt x="36" y="24"/>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7" name="Freeform 1945"/>
            <p:cNvSpPr>
              <a:spLocks/>
            </p:cNvSpPr>
            <p:nvPr/>
          </p:nvSpPr>
          <p:spPr bwMode="auto">
            <a:xfrm>
              <a:off x="3318" y="2244"/>
              <a:ext cx="48" cy="42"/>
            </a:xfrm>
            <a:custGeom>
              <a:avLst/>
              <a:gdLst>
                <a:gd name="T0" fmla="*/ 6 w 48"/>
                <a:gd name="T1" fmla="*/ 42 h 42"/>
                <a:gd name="T2" fmla="*/ 0 w 48"/>
                <a:gd name="T3" fmla="*/ 42 h 42"/>
                <a:gd name="T4" fmla="*/ 0 w 48"/>
                <a:gd name="T5" fmla="*/ 36 h 42"/>
                <a:gd name="T6" fmla="*/ 6 w 48"/>
                <a:gd name="T7" fmla="*/ 36 h 42"/>
                <a:gd name="T8" fmla="*/ 12 w 48"/>
                <a:gd name="T9" fmla="*/ 36 h 42"/>
                <a:gd name="T10" fmla="*/ 12 w 48"/>
                <a:gd name="T11" fmla="*/ 30 h 42"/>
                <a:gd name="T12" fmla="*/ 6 w 48"/>
                <a:gd name="T13" fmla="*/ 30 h 42"/>
                <a:gd name="T14" fmla="*/ 6 w 48"/>
                <a:gd name="T15" fmla="*/ 36 h 42"/>
                <a:gd name="T16" fmla="*/ 6 w 48"/>
                <a:gd name="T17" fmla="*/ 30 h 42"/>
                <a:gd name="T18" fmla="*/ 0 w 48"/>
                <a:gd name="T19" fmla="*/ 30 h 42"/>
                <a:gd name="T20" fmla="*/ 0 w 48"/>
                <a:gd name="T21" fmla="*/ 24 h 42"/>
                <a:gd name="T22" fmla="*/ 6 w 48"/>
                <a:gd name="T23" fmla="*/ 24 h 42"/>
                <a:gd name="T24" fmla="*/ 12 w 48"/>
                <a:gd name="T25" fmla="*/ 24 h 42"/>
                <a:gd name="T26" fmla="*/ 12 w 48"/>
                <a:gd name="T27" fmla="*/ 18 h 42"/>
                <a:gd name="T28" fmla="*/ 18 w 48"/>
                <a:gd name="T29" fmla="*/ 18 h 42"/>
                <a:gd name="T30" fmla="*/ 18 w 48"/>
                <a:gd name="T31" fmla="*/ 12 h 42"/>
                <a:gd name="T32" fmla="*/ 18 w 48"/>
                <a:gd name="T33" fmla="*/ 6 h 42"/>
                <a:gd name="T34" fmla="*/ 24 w 48"/>
                <a:gd name="T35" fmla="*/ 12 h 42"/>
                <a:gd name="T36" fmla="*/ 24 w 48"/>
                <a:gd name="T37" fmla="*/ 6 h 42"/>
                <a:gd name="T38" fmla="*/ 30 w 48"/>
                <a:gd name="T39" fmla="*/ 6 h 42"/>
                <a:gd name="T40" fmla="*/ 36 w 48"/>
                <a:gd name="T41" fmla="*/ 6 h 42"/>
                <a:gd name="T42" fmla="*/ 36 w 48"/>
                <a:gd name="T43" fmla="*/ 0 h 42"/>
                <a:gd name="T44" fmla="*/ 42 w 48"/>
                <a:gd name="T45" fmla="*/ 0 h 42"/>
                <a:gd name="T46" fmla="*/ 48 w 48"/>
                <a:gd name="T47" fmla="*/ 6 h 42"/>
                <a:gd name="T48" fmla="*/ 48 w 48"/>
                <a:gd name="T49" fmla="*/ 12 h 42"/>
                <a:gd name="T50" fmla="*/ 42 w 48"/>
                <a:gd name="T51" fmla="*/ 12 h 42"/>
                <a:gd name="T52" fmla="*/ 42 w 48"/>
                <a:gd name="T53" fmla="*/ 18 h 42"/>
                <a:gd name="T54" fmla="*/ 42 w 48"/>
                <a:gd name="T55" fmla="*/ 24 h 42"/>
                <a:gd name="T56" fmla="*/ 42 w 48"/>
                <a:gd name="T57" fmla="*/ 30 h 42"/>
                <a:gd name="T58" fmla="*/ 42 w 48"/>
                <a:gd name="T59" fmla="*/ 36 h 42"/>
                <a:gd name="T60" fmla="*/ 36 w 48"/>
                <a:gd name="T61" fmla="*/ 36 h 42"/>
                <a:gd name="T62" fmla="*/ 30 w 48"/>
                <a:gd name="T63" fmla="*/ 36 h 42"/>
                <a:gd name="T64" fmla="*/ 30 w 48"/>
                <a:gd name="T65" fmla="*/ 30 h 42"/>
                <a:gd name="T66" fmla="*/ 24 w 48"/>
                <a:gd name="T67" fmla="*/ 36 h 42"/>
                <a:gd name="T68" fmla="*/ 18 w 48"/>
                <a:gd name="T69" fmla="*/ 36 h 42"/>
                <a:gd name="T70" fmla="*/ 12 w 48"/>
                <a:gd name="T71" fmla="*/ 36 h 42"/>
                <a:gd name="T72" fmla="*/ 12 w 48"/>
                <a:gd name="T73" fmla="*/ 42 h 42"/>
                <a:gd name="T74" fmla="*/ 6 w 48"/>
                <a:gd name="T7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6" y="42"/>
                  </a:moveTo>
                  <a:lnTo>
                    <a:pt x="0" y="42"/>
                  </a:lnTo>
                  <a:lnTo>
                    <a:pt x="0" y="36"/>
                  </a:lnTo>
                  <a:lnTo>
                    <a:pt x="6" y="36"/>
                  </a:lnTo>
                  <a:lnTo>
                    <a:pt x="12" y="36"/>
                  </a:lnTo>
                  <a:lnTo>
                    <a:pt x="12" y="30"/>
                  </a:lnTo>
                  <a:lnTo>
                    <a:pt x="6" y="30"/>
                  </a:lnTo>
                  <a:lnTo>
                    <a:pt x="6" y="36"/>
                  </a:lnTo>
                  <a:lnTo>
                    <a:pt x="6" y="30"/>
                  </a:lnTo>
                  <a:lnTo>
                    <a:pt x="0" y="30"/>
                  </a:lnTo>
                  <a:lnTo>
                    <a:pt x="0" y="24"/>
                  </a:lnTo>
                  <a:lnTo>
                    <a:pt x="6" y="24"/>
                  </a:lnTo>
                  <a:lnTo>
                    <a:pt x="12" y="24"/>
                  </a:lnTo>
                  <a:lnTo>
                    <a:pt x="12" y="18"/>
                  </a:lnTo>
                  <a:lnTo>
                    <a:pt x="18" y="18"/>
                  </a:lnTo>
                  <a:lnTo>
                    <a:pt x="18" y="12"/>
                  </a:lnTo>
                  <a:lnTo>
                    <a:pt x="18" y="6"/>
                  </a:lnTo>
                  <a:lnTo>
                    <a:pt x="24" y="12"/>
                  </a:lnTo>
                  <a:lnTo>
                    <a:pt x="24" y="6"/>
                  </a:lnTo>
                  <a:lnTo>
                    <a:pt x="30" y="6"/>
                  </a:lnTo>
                  <a:lnTo>
                    <a:pt x="36" y="6"/>
                  </a:lnTo>
                  <a:lnTo>
                    <a:pt x="36" y="0"/>
                  </a:lnTo>
                  <a:lnTo>
                    <a:pt x="42" y="0"/>
                  </a:lnTo>
                  <a:lnTo>
                    <a:pt x="48" y="6"/>
                  </a:lnTo>
                  <a:lnTo>
                    <a:pt x="48" y="12"/>
                  </a:lnTo>
                  <a:lnTo>
                    <a:pt x="42" y="12"/>
                  </a:lnTo>
                  <a:lnTo>
                    <a:pt x="42" y="18"/>
                  </a:lnTo>
                  <a:lnTo>
                    <a:pt x="42" y="24"/>
                  </a:lnTo>
                  <a:lnTo>
                    <a:pt x="42" y="30"/>
                  </a:lnTo>
                  <a:lnTo>
                    <a:pt x="42" y="36"/>
                  </a:lnTo>
                  <a:lnTo>
                    <a:pt x="36" y="36"/>
                  </a:lnTo>
                  <a:lnTo>
                    <a:pt x="30" y="36"/>
                  </a:lnTo>
                  <a:lnTo>
                    <a:pt x="30" y="30"/>
                  </a:lnTo>
                  <a:lnTo>
                    <a:pt x="24" y="36"/>
                  </a:lnTo>
                  <a:lnTo>
                    <a:pt x="18" y="36"/>
                  </a:lnTo>
                  <a:lnTo>
                    <a:pt x="12" y="36"/>
                  </a:lnTo>
                  <a:lnTo>
                    <a:pt x="12"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8" name="Freeform 1946"/>
            <p:cNvSpPr>
              <a:spLocks/>
            </p:cNvSpPr>
            <p:nvPr/>
          </p:nvSpPr>
          <p:spPr bwMode="auto">
            <a:xfrm>
              <a:off x="2742" y="2262"/>
              <a:ext cx="42" cy="48"/>
            </a:xfrm>
            <a:custGeom>
              <a:avLst/>
              <a:gdLst>
                <a:gd name="T0" fmla="*/ 0 w 42"/>
                <a:gd name="T1" fmla="*/ 48 h 48"/>
                <a:gd name="T2" fmla="*/ 0 w 42"/>
                <a:gd name="T3" fmla="*/ 24 h 48"/>
                <a:gd name="T4" fmla="*/ 0 w 42"/>
                <a:gd name="T5" fmla="*/ 0 h 48"/>
                <a:gd name="T6" fmla="*/ 42 w 42"/>
                <a:gd name="T7" fmla="*/ 0 h 48"/>
                <a:gd name="T8" fmla="*/ 42 w 42"/>
                <a:gd name="T9" fmla="*/ 30 h 48"/>
                <a:gd name="T10" fmla="*/ 42 w 42"/>
                <a:gd name="T11" fmla="*/ 48 h 48"/>
                <a:gd name="T12" fmla="*/ 0 w 4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0" y="48"/>
                  </a:moveTo>
                  <a:lnTo>
                    <a:pt x="0" y="24"/>
                  </a:lnTo>
                  <a:lnTo>
                    <a:pt x="0" y="0"/>
                  </a:lnTo>
                  <a:lnTo>
                    <a:pt x="42" y="0"/>
                  </a:lnTo>
                  <a:lnTo>
                    <a:pt x="42" y="30"/>
                  </a:lnTo>
                  <a:lnTo>
                    <a:pt x="42"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9" name="Freeform 1947"/>
            <p:cNvSpPr>
              <a:spLocks/>
            </p:cNvSpPr>
            <p:nvPr/>
          </p:nvSpPr>
          <p:spPr bwMode="auto">
            <a:xfrm>
              <a:off x="3168" y="2256"/>
              <a:ext cx="48" cy="42"/>
            </a:xfrm>
            <a:custGeom>
              <a:avLst/>
              <a:gdLst>
                <a:gd name="T0" fmla="*/ 6 w 48"/>
                <a:gd name="T1" fmla="*/ 42 h 42"/>
                <a:gd name="T2" fmla="*/ 6 w 48"/>
                <a:gd name="T3" fmla="*/ 24 h 42"/>
                <a:gd name="T4" fmla="*/ 0 w 48"/>
                <a:gd name="T5" fmla="*/ 24 h 42"/>
                <a:gd name="T6" fmla="*/ 0 w 48"/>
                <a:gd name="T7" fmla="*/ 18 h 42"/>
                <a:gd name="T8" fmla="*/ 0 w 48"/>
                <a:gd name="T9" fmla="*/ 12 h 42"/>
                <a:gd name="T10" fmla="*/ 0 w 48"/>
                <a:gd name="T11" fmla="*/ 6 h 42"/>
                <a:gd name="T12" fmla="*/ 6 w 48"/>
                <a:gd name="T13" fmla="*/ 0 h 42"/>
                <a:gd name="T14" fmla="*/ 12 w 48"/>
                <a:gd name="T15" fmla="*/ 0 h 42"/>
                <a:gd name="T16" fmla="*/ 30 w 48"/>
                <a:gd name="T17" fmla="*/ 0 h 42"/>
                <a:gd name="T18" fmla="*/ 30 w 48"/>
                <a:gd name="T19" fmla="*/ 6 h 42"/>
                <a:gd name="T20" fmla="*/ 36 w 48"/>
                <a:gd name="T21" fmla="*/ 6 h 42"/>
                <a:gd name="T22" fmla="*/ 48 w 48"/>
                <a:gd name="T23" fmla="*/ 6 h 42"/>
                <a:gd name="T24" fmla="*/ 48 w 48"/>
                <a:gd name="T25" fmla="*/ 12 h 42"/>
                <a:gd name="T26" fmla="*/ 42 w 48"/>
                <a:gd name="T27" fmla="*/ 12 h 42"/>
                <a:gd name="T28" fmla="*/ 42 w 48"/>
                <a:gd name="T29" fmla="*/ 18 h 42"/>
                <a:gd name="T30" fmla="*/ 42 w 48"/>
                <a:gd name="T31" fmla="*/ 24 h 42"/>
                <a:gd name="T32" fmla="*/ 42 w 48"/>
                <a:gd name="T33" fmla="*/ 30 h 42"/>
                <a:gd name="T34" fmla="*/ 36 w 48"/>
                <a:gd name="T35" fmla="*/ 30 h 42"/>
                <a:gd name="T36" fmla="*/ 36 w 48"/>
                <a:gd name="T37" fmla="*/ 42 h 42"/>
                <a:gd name="T38" fmla="*/ 24 w 48"/>
                <a:gd name="T39" fmla="*/ 42 h 42"/>
                <a:gd name="T40" fmla="*/ 6 w 48"/>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2">
                  <a:moveTo>
                    <a:pt x="6" y="42"/>
                  </a:moveTo>
                  <a:lnTo>
                    <a:pt x="6" y="24"/>
                  </a:lnTo>
                  <a:lnTo>
                    <a:pt x="0" y="24"/>
                  </a:lnTo>
                  <a:lnTo>
                    <a:pt x="0" y="18"/>
                  </a:lnTo>
                  <a:lnTo>
                    <a:pt x="0" y="12"/>
                  </a:lnTo>
                  <a:lnTo>
                    <a:pt x="0" y="6"/>
                  </a:lnTo>
                  <a:lnTo>
                    <a:pt x="6" y="0"/>
                  </a:lnTo>
                  <a:lnTo>
                    <a:pt x="12" y="0"/>
                  </a:lnTo>
                  <a:lnTo>
                    <a:pt x="30" y="0"/>
                  </a:lnTo>
                  <a:lnTo>
                    <a:pt x="30" y="6"/>
                  </a:lnTo>
                  <a:lnTo>
                    <a:pt x="36" y="6"/>
                  </a:lnTo>
                  <a:lnTo>
                    <a:pt x="48" y="6"/>
                  </a:lnTo>
                  <a:lnTo>
                    <a:pt x="48" y="12"/>
                  </a:lnTo>
                  <a:lnTo>
                    <a:pt x="42" y="12"/>
                  </a:lnTo>
                  <a:lnTo>
                    <a:pt x="42" y="18"/>
                  </a:lnTo>
                  <a:lnTo>
                    <a:pt x="42" y="24"/>
                  </a:lnTo>
                  <a:lnTo>
                    <a:pt x="42" y="30"/>
                  </a:lnTo>
                  <a:lnTo>
                    <a:pt x="36" y="30"/>
                  </a:lnTo>
                  <a:lnTo>
                    <a:pt x="36" y="42"/>
                  </a:lnTo>
                  <a:lnTo>
                    <a:pt x="24"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20" name="Freeform 1948"/>
            <p:cNvSpPr>
              <a:spLocks/>
            </p:cNvSpPr>
            <p:nvPr/>
          </p:nvSpPr>
          <p:spPr bwMode="auto">
            <a:xfrm>
              <a:off x="4104" y="2154"/>
              <a:ext cx="48" cy="48"/>
            </a:xfrm>
            <a:custGeom>
              <a:avLst/>
              <a:gdLst>
                <a:gd name="T0" fmla="*/ 30 w 48"/>
                <a:gd name="T1" fmla="*/ 42 h 48"/>
                <a:gd name="T2" fmla="*/ 6 w 48"/>
                <a:gd name="T3" fmla="*/ 48 h 48"/>
                <a:gd name="T4" fmla="*/ 0 w 48"/>
                <a:gd name="T5" fmla="*/ 6 h 48"/>
                <a:gd name="T6" fmla="*/ 42 w 48"/>
                <a:gd name="T7" fmla="*/ 0 h 48"/>
                <a:gd name="T8" fmla="*/ 42 w 48"/>
                <a:gd name="T9" fmla="*/ 6 h 48"/>
                <a:gd name="T10" fmla="*/ 48 w 48"/>
                <a:gd name="T11" fmla="*/ 42 h 48"/>
                <a:gd name="T12" fmla="*/ 30 w 48"/>
                <a:gd name="T13" fmla="*/ 42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30" y="42"/>
                  </a:moveTo>
                  <a:lnTo>
                    <a:pt x="6" y="48"/>
                  </a:lnTo>
                  <a:lnTo>
                    <a:pt x="0" y="6"/>
                  </a:lnTo>
                  <a:lnTo>
                    <a:pt x="42" y="0"/>
                  </a:lnTo>
                  <a:lnTo>
                    <a:pt x="42" y="6"/>
                  </a:lnTo>
                  <a:lnTo>
                    <a:pt x="48" y="42"/>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21" name="Freeform 1949"/>
            <p:cNvSpPr>
              <a:spLocks/>
            </p:cNvSpPr>
            <p:nvPr/>
          </p:nvSpPr>
          <p:spPr bwMode="auto">
            <a:xfrm>
              <a:off x="3750" y="2208"/>
              <a:ext cx="36" cy="30"/>
            </a:xfrm>
            <a:custGeom>
              <a:avLst/>
              <a:gdLst>
                <a:gd name="T0" fmla="*/ 30 w 36"/>
                <a:gd name="T1" fmla="*/ 30 h 30"/>
                <a:gd name="T2" fmla="*/ 24 w 36"/>
                <a:gd name="T3" fmla="*/ 30 h 30"/>
                <a:gd name="T4" fmla="*/ 18 w 36"/>
                <a:gd name="T5" fmla="*/ 24 h 30"/>
                <a:gd name="T6" fmla="*/ 18 w 36"/>
                <a:gd name="T7" fmla="*/ 30 h 30"/>
                <a:gd name="T8" fmla="*/ 12 w 36"/>
                <a:gd name="T9" fmla="*/ 30 h 30"/>
                <a:gd name="T10" fmla="*/ 12 w 36"/>
                <a:gd name="T11" fmla="*/ 24 h 30"/>
                <a:gd name="T12" fmla="*/ 12 w 36"/>
                <a:gd name="T13" fmla="*/ 30 h 30"/>
                <a:gd name="T14" fmla="*/ 6 w 36"/>
                <a:gd name="T15" fmla="*/ 30 h 30"/>
                <a:gd name="T16" fmla="*/ 0 w 36"/>
                <a:gd name="T17" fmla="*/ 30 h 30"/>
                <a:gd name="T18" fmla="*/ 0 w 36"/>
                <a:gd name="T19" fmla="*/ 24 h 30"/>
                <a:gd name="T20" fmla="*/ 6 w 36"/>
                <a:gd name="T21" fmla="*/ 24 h 30"/>
                <a:gd name="T22" fmla="*/ 6 w 36"/>
                <a:gd name="T23" fmla="*/ 18 h 30"/>
                <a:gd name="T24" fmla="*/ 12 w 36"/>
                <a:gd name="T25" fmla="*/ 18 h 30"/>
                <a:gd name="T26" fmla="*/ 12 w 36"/>
                <a:gd name="T27" fmla="*/ 12 h 30"/>
                <a:gd name="T28" fmla="*/ 18 w 36"/>
                <a:gd name="T29" fmla="*/ 12 h 30"/>
                <a:gd name="T30" fmla="*/ 18 w 36"/>
                <a:gd name="T31" fmla="*/ 6 h 30"/>
                <a:gd name="T32" fmla="*/ 18 w 36"/>
                <a:gd name="T33" fmla="*/ 0 h 30"/>
                <a:gd name="T34" fmla="*/ 24 w 36"/>
                <a:gd name="T35" fmla="*/ 0 h 30"/>
                <a:gd name="T36" fmla="*/ 18 w 36"/>
                <a:gd name="T37" fmla="*/ 0 h 30"/>
                <a:gd name="T38" fmla="*/ 30 w 36"/>
                <a:gd name="T39" fmla="*/ 12 h 30"/>
                <a:gd name="T40" fmla="*/ 30 w 36"/>
                <a:gd name="T41" fmla="*/ 18 h 30"/>
                <a:gd name="T42" fmla="*/ 30 w 36"/>
                <a:gd name="T43" fmla="*/ 24 h 30"/>
                <a:gd name="T44" fmla="*/ 36 w 36"/>
                <a:gd name="T45" fmla="*/ 24 h 30"/>
                <a:gd name="T46" fmla="*/ 36 w 36"/>
                <a:gd name="T47" fmla="*/ 30 h 30"/>
                <a:gd name="T48" fmla="*/ 30 w 36"/>
                <a:gd name="T4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30">
                  <a:moveTo>
                    <a:pt x="30" y="30"/>
                  </a:moveTo>
                  <a:lnTo>
                    <a:pt x="24" y="30"/>
                  </a:lnTo>
                  <a:lnTo>
                    <a:pt x="18" y="24"/>
                  </a:lnTo>
                  <a:lnTo>
                    <a:pt x="18" y="30"/>
                  </a:lnTo>
                  <a:lnTo>
                    <a:pt x="12" y="30"/>
                  </a:lnTo>
                  <a:lnTo>
                    <a:pt x="12" y="24"/>
                  </a:lnTo>
                  <a:lnTo>
                    <a:pt x="12" y="30"/>
                  </a:lnTo>
                  <a:lnTo>
                    <a:pt x="6" y="30"/>
                  </a:lnTo>
                  <a:lnTo>
                    <a:pt x="0" y="30"/>
                  </a:lnTo>
                  <a:lnTo>
                    <a:pt x="0" y="24"/>
                  </a:lnTo>
                  <a:lnTo>
                    <a:pt x="6" y="24"/>
                  </a:lnTo>
                  <a:lnTo>
                    <a:pt x="6" y="18"/>
                  </a:lnTo>
                  <a:lnTo>
                    <a:pt x="12" y="18"/>
                  </a:lnTo>
                  <a:lnTo>
                    <a:pt x="12" y="12"/>
                  </a:lnTo>
                  <a:lnTo>
                    <a:pt x="18" y="12"/>
                  </a:lnTo>
                  <a:lnTo>
                    <a:pt x="18" y="6"/>
                  </a:lnTo>
                  <a:lnTo>
                    <a:pt x="18" y="0"/>
                  </a:lnTo>
                  <a:lnTo>
                    <a:pt x="24" y="0"/>
                  </a:lnTo>
                  <a:lnTo>
                    <a:pt x="18" y="0"/>
                  </a:lnTo>
                  <a:lnTo>
                    <a:pt x="30" y="12"/>
                  </a:lnTo>
                  <a:lnTo>
                    <a:pt x="30" y="18"/>
                  </a:lnTo>
                  <a:lnTo>
                    <a:pt x="30" y="24"/>
                  </a:lnTo>
                  <a:lnTo>
                    <a:pt x="36" y="24"/>
                  </a:lnTo>
                  <a:lnTo>
                    <a:pt x="36" y="30"/>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22" name="Freeform 1950"/>
            <p:cNvSpPr>
              <a:spLocks/>
            </p:cNvSpPr>
            <p:nvPr/>
          </p:nvSpPr>
          <p:spPr bwMode="auto">
            <a:xfrm>
              <a:off x="3192" y="2262"/>
              <a:ext cx="42" cy="54"/>
            </a:xfrm>
            <a:custGeom>
              <a:avLst/>
              <a:gdLst>
                <a:gd name="T0" fmla="*/ 18 w 42"/>
                <a:gd name="T1" fmla="*/ 42 h 54"/>
                <a:gd name="T2" fmla="*/ 0 w 42"/>
                <a:gd name="T3" fmla="*/ 42 h 54"/>
                <a:gd name="T4" fmla="*/ 0 w 42"/>
                <a:gd name="T5" fmla="*/ 36 h 54"/>
                <a:gd name="T6" fmla="*/ 12 w 42"/>
                <a:gd name="T7" fmla="*/ 36 h 54"/>
                <a:gd name="T8" fmla="*/ 12 w 42"/>
                <a:gd name="T9" fmla="*/ 24 h 54"/>
                <a:gd name="T10" fmla="*/ 18 w 42"/>
                <a:gd name="T11" fmla="*/ 24 h 54"/>
                <a:gd name="T12" fmla="*/ 18 w 42"/>
                <a:gd name="T13" fmla="*/ 18 h 54"/>
                <a:gd name="T14" fmla="*/ 18 w 42"/>
                <a:gd name="T15" fmla="*/ 12 h 54"/>
                <a:gd name="T16" fmla="*/ 18 w 42"/>
                <a:gd name="T17" fmla="*/ 6 h 54"/>
                <a:gd name="T18" fmla="*/ 24 w 42"/>
                <a:gd name="T19" fmla="*/ 6 h 54"/>
                <a:gd name="T20" fmla="*/ 24 w 42"/>
                <a:gd name="T21" fmla="*/ 0 h 54"/>
                <a:gd name="T22" fmla="*/ 42 w 42"/>
                <a:gd name="T23" fmla="*/ 0 h 54"/>
                <a:gd name="T24" fmla="*/ 42 w 42"/>
                <a:gd name="T25" fmla="*/ 18 h 54"/>
                <a:gd name="T26" fmla="*/ 42 w 42"/>
                <a:gd name="T27" fmla="*/ 42 h 54"/>
                <a:gd name="T28" fmla="*/ 42 w 42"/>
                <a:gd name="T29" fmla="*/ 48 h 54"/>
                <a:gd name="T30" fmla="*/ 24 w 42"/>
                <a:gd name="T31" fmla="*/ 54 h 54"/>
                <a:gd name="T32" fmla="*/ 24 w 42"/>
                <a:gd name="T33" fmla="*/ 42 h 54"/>
                <a:gd name="T34" fmla="*/ 18 w 42"/>
                <a:gd name="T3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4">
                  <a:moveTo>
                    <a:pt x="18" y="42"/>
                  </a:moveTo>
                  <a:lnTo>
                    <a:pt x="0" y="42"/>
                  </a:lnTo>
                  <a:lnTo>
                    <a:pt x="0" y="36"/>
                  </a:lnTo>
                  <a:lnTo>
                    <a:pt x="12" y="36"/>
                  </a:lnTo>
                  <a:lnTo>
                    <a:pt x="12" y="24"/>
                  </a:lnTo>
                  <a:lnTo>
                    <a:pt x="18" y="24"/>
                  </a:lnTo>
                  <a:lnTo>
                    <a:pt x="18" y="18"/>
                  </a:lnTo>
                  <a:lnTo>
                    <a:pt x="18" y="12"/>
                  </a:lnTo>
                  <a:lnTo>
                    <a:pt x="18" y="6"/>
                  </a:lnTo>
                  <a:lnTo>
                    <a:pt x="24" y="6"/>
                  </a:lnTo>
                  <a:lnTo>
                    <a:pt x="24" y="0"/>
                  </a:lnTo>
                  <a:lnTo>
                    <a:pt x="42" y="0"/>
                  </a:lnTo>
                  <a:lnTo>
                    <a:pt x="42" y="18"/>
                  </a:lnTo>
                  <a:lnTo>
                    <a:pt x="42" y="42"/>
                  </a:lnTo>
                  <a:lnTo>
                    <a:pt x="42" y="48"/>
                  </a:lnTo>
                  <a:lnTo>
                    <a:pt x="24" y="54"/>
                  </a:lnTo>
                  <a:lnTo>
                    <a:pt x="24" y="42"/>
                  </a:lnTo>
                  <a:lnTo>
                    <a:pt x="1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23" name="Freeform 1951"/>
            <p:cNvSpPr>
              <a:spLocks/>
            </p:cNvSpPr>
            <p:nvPr/>
          </p:nvSpPr>
          <p:spPr bwMode="auto">
            <a:xfrm>
              <a:off x="2052" y="2232"/>
              <a:ext cx="168" cy="84"/>
            </a:xfrm>
            <a:custGeom>
              <a:avLst/>
              <a:gdLst>
                <a:gd name="T0" fmla="*/ 0 w 168"/>
                <a:gd name="T1" fmla="*/ 84 h 84"/>
                <a:gd name="T2" fmla="*/ 0 w 168"/>
                <a:gd name="T3" fmla="*/ 54 h 84"/>
                <a:gd name="T4" fmla="*/ 6 w 168"/>
                <a:gd name="T5" fmla="*/ 18 h 84"/>
                <a:gd name="T6" fmla="*/ 6 w 168"/>
                <a:gd name="T7" fmla="*/ 0 h 84"/>
                <a:gd name="T8" fmla="*/ 36 w 168"/>
                <a:gd name="T9" fmla="*/ 0 h 84"/>
                <a:gd name="T10" fmla="*/ 48 w 168"/>
                <a:gd name="T11" fmla="*/ 6 h 84"/>
                <a:gd name="T12" fmla="*/ 54 w 168"/>
                <a:gd name="T13" fmla="*/ 12 h 84"/>
                <a:gd name="T14" fmla="*/ 60 w 168"/>
                <a:gd name="T15" fmla="*/ 12 h 84"/>
                <a:gd name="T16" fmla="*/ 60 w 168"/>
                <a:gd name="T17" fmla="*/ 18 h 84"/>
                <a:gd name="T18" fmla="*/ 60 w 168"/>
                <a:gd name="T19" fmla="*/ 12 h 84"/>
                <a:gd name="T20" fmla="*/ 66 w 168"/>
                <a:gd name="T21" fmla="*/ 12 h 84"/>
                <a:gd name="T22" fmla="*/ 72 w 168"/>
                <a:gd name="T23" fmla="*/ 12 h 84"/>
                <a:gd name="T24" fmla="*/ 114 w 168"/>
                <a:gd name="T25" fmla="*/ 18 h 84"/>
                <a:gd name="T26" fmla="*/ 144 w 168"/>
                <a:gd name="T27" fmla="*/ 18 h 84"/>
                <a:gd name="T28" fmla="*/ 162 w 168"/>
                <a:gd name="T29" fmla="*/ 60 h 84"/>
                <a:gd name="T30" fmla="*/ 168 w 168"/>
                <a:gd name="T31" fmla="*/ 60 h 84"/>
                <a:gd name="T32" fmla="*/ 168 w 168"/>
                <a:gd name="T33" fmla="*/ 78 h 84"/>
                <a:gd name="T34" fmla="*/ 150 w 168"/>
                <a:gd name="T35" fmla="*/ 78 h 84"/>
                <a:gd name="T36" fmla="*/ 150 w 168"/>
                <a:gd name="T37" fmla="*/ 72 h 84"/>
                <a:gd name="T38" fmla="*/ 126 w 168"/>
                <a:gd name="T39" fmla="*/ 84 h 84"/>
                <a:gd name="T40" fmla="*/ 126 w 168"/>
                <a:gd name="T41" fmla="*/ 78 h 84"/>
                <a:gd name="T42" fmla="*/ 36 w 168"/>
                <a:gd name="T43" fmla="*/ 66 h 84"/>
                <a:gd name="T44" fmla="*/ 36 w 168"/>
                <a:gd name="T45" fmla="*/ 84 h 84"/>
                <a:gd name="T46" fmla="*/ 0 w 168"/>
                <a:gd name="T4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84">
                  <a:moveTo>
                    <a:pt x="0" y="84"/>
                  </a:moveTo>
                  <a:lnTo>
                    <a:pt x="0" y="54"/>
                  </a:lnTo>
                  <a:lnTo>
                    <a:pt x="6" y="18"/>
                  </a:lnTo>
                  <a:lnTo>
                    <a:pt x="6" y="0"/>
                  </a:lnTo>
                  <a:lnTo>
                    <a:pt x="36" y="0"/>
                  </a:lnTo>
                  <a:lnTo>
                    <a:pt x="48" y="6"/>
                  </a:lnTo>
                  <a:lnTo>
                    <a:pt x="54" y="12"/>
                  </a:lnTo>
                  <a:lnTo>
                    <a:pt x="60" y="12"/>
                  </a:lnTo>
                  <a:lnTo>
                    <a:pt x="60" y="18"/>
                  </a:lnTo>
                  <a:lnTo>
                    <a:pt x="60" y="12"/>
                  </a:lnTo>
                  <a:lnTo>
                    <a:pt x="66" y="12"/>
                  </a:lnTo>
                  <a:lnTo>
                    <a:pt x="72" y="12"/>
                  </a:lnTo>
                  <a:lnTo>
                    <a:pt x="114" y="18"/>
                  </a:lnTo>
                  <a:lnTo>
                    <a:pt x="144" y="18"/>
                  </a:lnTo>
                  <a:lnTo>
                    <a:pt x="162" y="60"/>
                  </a:lnTo>
                  <a:lnTo>
                    <a:pt x="168" y="60"/>
                  </a:lnTo>
                  <a:lnTo>
                    <a:pt x="168" y="78"/>
                  </a:lnTo>
                  <a:lnTo>
                    <a:pt x="150" y="78"/>
                  </a:lnTo>
                  <a:lnTo>
                    <a:pt x="150" y="72"/>
                  </a:lnTo>
                  <a:lnTo>
                    <a:pt x="126" y="84"/>
                  </a:lnTo>
                  <a:lnTo>
                    <a:pt x="126" y="78"/>
                  </a:lnTo>
                  <a:lnTo>
                    <a:pt x="36" y="66"/>
                  </a:lnTo>
                  <a:lnTo>
                    <a:pt x="36" y="84"/>
                  </a:lnTo>
                  <a:lnTo>
                    <a:pt x="0" y="8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24" name="Freeform 1952"/>
            <p:cNvSpPr>
              <a:spLocks/>
            </p:cNvSpPr>
            <p:nvPr/>
          </p:nvSpPr>
          <p:spPr bwMode="auto">
            <a:xfrm>
              <a:off x="3780" y="2208"/>
              <a:ext cx="42" cy="42"/>
            </a:xfrm>
            <a:custGeom>
              <a:avLst/>
              <a:gdLst>
                <a:gd name="T0" fmla="*/ 42 w 42"/>
                <a:gd name="T1" fmla="*/ 30 h 42"/>
                <a:gd name="T2" fmla="*/ 36 w 42"/>
                <a:gd name="T3" fmla="*/ 30 h 42"/>
                <a:gd name="T4" fmla="*/ 30 w 42"/>
                <a:gd name="T5" fmla="*/ 36 h 42"/>
                <a:gd name="T6" fmla="*/ 24 w 42"/>
                <a:gd name="T7" fmla="*/ 36 h 42"/>
                <a:gd name="T8" fmla="*/ 24 w 42"/>
                <a:gd name="T9" fmla="*/ 42 h 42"/>
                <a:gd name="T10" fmla="*/ 18 w 42"/>
                <a:gd name="T11" fmla="*/ 42 h 42"/>
                <a:gd name="T12" fmla="*/ 24 w 42"/>
                <a:gd name="T13" fmla="*/ 42 h 42"/>
                <a:gd name="T14" fmla="*/ 18 w 42"/>
                <a:gd name="T15" fmla="*/ 42 h 42"/>
                <a:gd name="T16" fmla="*/ 18 w 42"/>
                <a:gd name="T17" fmla="*/ 36 h 42"/>
                <a:gd name="T18" fmla="*/ 12 w 42"/>
                <a:gd name="T19" fmla="*/ 36 h 42"/>
                <a:gd name="T20" fmla="*/ 6 w 42"/>
                <a:gd name="T21" fmla="*/ 36 h 42"/>
                <a:gd name="T22" fmla="*/ 6 w 42"/>
                <a:gd name="T23" fmla="*/ 30 h 42"/>
                <a:gd name="T24" fmla="*/ 0 w 42"/>
                <a:gd name="T25" fmla="*/ 30 h 42"/>
                <a:gd name="T26" fmla="*/ 6 w 42"/>
                <a:gd name="T27" fmla="*/ 30 h 42"/>
                <a:gd name="T28" fmla="*/ 6 w 42"/>
                <a:gd name="T29" fmla="*/ 24 h 42"/>
                <a:gd name="T30" fmla="*/ 0 w 42"/>
                <a:gd name="T31" fmla="*/ 24 h 42"/>
                <a:gd name="T32" fmla="*/ 0 w 42"/>
                <a:gd name="T33" fmla="*/ 18 h 42"/>
                <a:gd name="T34" fmla="*/ 0 w 42"/>
                <a:gd name="T35" fmla="*/ 12 h 42"/>
                <a:gd name="T36" fmla="*/ 6 w 42"/>
                <a:gd name="T37" fmla="*/ 12 h 42"/>
                <a:gd name="T38" fmla="*/ 0 w 42"/>
                <a:gd name="T39" fmla="*/ 6 h 42"/>
                <a:gd name="T40" fmla="*/ 6 w 42"/>
                <a:gd name="T41" fmla="*/ 6 h 42"/>
                <a:gd name="T42" fmla="*/ 12 w 42"/>
                <a:gd name="T43" fmla="*/ 6 h 42"/>
                <a:gd name="T44" fmla="*/ 12 w 42"/>
                <a:gd name="T45" fmla="*/ 0 h 42"/>
                <a:gd name="T46" fmla="*/ 18 w 42"/>
                <a:gd name="T47" fmla="*/ 0 h 42"/>
                <a:gd name="T48" fmla="*/ 24 w 42"/>
                <a:gd name="T49" fmla="*/ 6 h 42"/>
                <a:gd name="T50" fmla="*/ 30 w 42"/>
                <a:gd name="T51" fmla="*/ 0 h 42"/>
                <a:gd name="T52" fmla="*/ 36 w 42"/>
                <a:gd name="T53" fmla="*/ 6 h 42"/>
                <a:gd name="T54" fmla="*/ 36 w 42"/>
                <a:gd name="T55" fmla="*/ 12 h 42"/>
                <a:gd name="T56" fmla="*/ 42 w 42"/>
                <a:gd name="T57" fmla="*/ 18 h 42"/>
                <a:gd name="T58" fmla="*/ 42 w 42"/>
                <a:gd name="T5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2">
                  <a:moveTo>
                    <a:pt x="42" y="30"/>
                  </a:moveTo>
                  <a:lnTo>
                    <a:pt x="36" y="30"/>
                  </a:lnTo>
                  <a:lnTo>
                    <a:pt x="30" y="36"/>
                  </a:lnTo>
                  <a:lnTo>
                    <a:pt x="24" y="36"/>
                  </a:lnTo>
                  <a:lnTo>
                    <a:pt x="24" y="42"/>
                  </a:lnTo>
                  <a:lnTo>
                    <a:pt x="18" y="42"/>
                  </a:lnTo>
                  <a:lnTo>
                    <a:pt x="24" y="42"/>
                  </a:lnTo>
                  <a:lnTo>
                    <a:pt x="18" y="42"/>
                  </a:lnTo>
                  <a:lnTo>
                    <a:pt x="18" y="36"/>
                  </a:lnTo>
                  <a:lnTo>
                    <a:pt x="12" y="36"/>
                  </a:lnTo>
                  <a:lnTo>
                    <a:pt x="6" y="36"/>
                  </a:lnTo>
                  <a:lnTo>
                    <a:pt x="6" y="30"/>
                  </a:lnTo>
                  <a:lnTo>
                    <a:pt x="0" y="30"/>
                  </a:lnTo>
                  <a:lnTo>
                    <a:pt x="6" y="30"/>
                  </a:lnTo>
                  <a:lnTo>
                    <a:pt x="6" y="24"/>
                  </a:lnTo>
                  <a:lnTo>
                    <a:pt x="0" y="24"/>
                  </a:lnTo>
                  <a:lnTo>
                    <a:pt x="0" y="18"/>
                  </a:lnTo>
                  <a:lnTo>
                    <a:pt x="0" y="12"/>
                  </a:lnTo>
                  <a:lnTo>
                    <a:pt x="6" y="12"/>
                  </a:lnTo>
                  <a:lnTo>
                    <a:pt x="0" y="6"/>
                  </a:lnTo>
                  <a:lnTo>
                    <a:pt x="6" y="6"/>
                  </a:lnTo>
                  <a:lnTo>
                    <a:pt x="12" y="6"/>
                  </a:lnTo>
                  <a:lnTo>
                    <a:pt x="12" y="0"/>
                  </a:lnTo>
                  <a:lnTo>
                    <a:pt x="18" y="0"/>
                  </a:lnTo>
                  <a:lnTo>
                    <a:pt x="24" y="6"/>
                  </a:lnTo>
                  <a:lnTo>
                    <a:pt x="30" y="0"/>
                  </a:lnTo>
                  <a:lnTo>
                    <a:pt x="36" y="6"/>
                  </a:lnTo>
                  <a:lnTo>
                    <a:pt x="36" y="12"/>
                  </a:lnTo>
                  <a:lnTo>
                    <a:pt x="42" y="18"/>
                  </a:lnTo>
                  <a:lnTo>
                    <a:pt x="4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25" name="Freeform 1953"/>
            <p:cNvSpPr>
              <a:spLocks/>
            </p:cNvSpPr>
            <p:nvPr/>
          </p:nvSpPr>
          <p:spPr bwMode="auto">
            <a:xfrm>
              <a:off x="4146" y="2148"/>
              <a:ext cx="54" cy="48"/>
            </a:xfrm>
            <a:custGeom>
              <a:avLst/>
              <a:gdLst>
                <a:gd name="T0" fmla="*/ 6 w 54"/>
                <a:gd name="T1" fmla="*/ 48 h 48"/>
                <a:gd name="T2" fmla="*/ 0 w 54"/>
                <a:gd name="T3" fmla="*/ 12 h 48"/>
                <a:gd name="T4" fmla="*/ 24 w 54"/>
                <a:gd name="T5" fmla="*/ 6 h 48"/>
                <a:gd name="T6" fmla="*/ 36 w 54"/>
                <a:gd name="T7" fmla="*/ 6 h 48"/>
                <a:gd name="T8" fmla="*/ 42 w 54"/>
                <a:gd name="T9" fmla="*/ 6 h 48"/>
                <a:gd name="T10" fmla="*/ 48 w 54"/>
                <a:gd name="T11" fmla="*/ 0 h 48"/>
                <a:gd name="T12" fmla="*/ 48 w 54"/>
                <a:gd name="T13" fmla="*/ 12 h 48"/>
                <a:gd name="T14" fmla="*/ 48 w 54"/>
                <a:gd name="T15" fmla="*/ 30 h 48"/>
                <a:gd name="T16" fmla="*/ 54 w 54"/>
                <a:gd name="T17" fmla="*/ 30 h 48"/>
                <a:gd name="T18" fmla="*/ 48 w 54"/>
                <a:gd name="T19" fmla="*/ 36 h 48"/>
                <a:gd name="T20" fmla="*/ 42 w 54"/>
                <a:gd name="T21" fmla="*/ 36 h 48"/>
                <a:gd name="T22" fmla="*/ 42 w 54"/>
                <a:gd name="T23" fmla="*/ 30 h 48"/>
                <a:gd name="T24" fmla="*/ 36 w 54"/>
                <a:gd name="T25" fmla="*/ 30 h 48"/>
                <a:gd name="T26" fmla="*/ 30 w 54"/>
                <a:gd name="T27" fmla="*/ 36 h 48"/>
                <a:gd name="T28" fmla="*/ 24 w 54"/>
                <a:gd name="T29" fmla="*/ 42 h 48"/>
                <a:gd name="T30" fmla="*/ 24 w 54"/>
                <a:gd name="T31" fmla="*/ 36 h 48"/>
                <a:gd name="T32" fmla="*/ 24 w 54"/>
                <a:gd name="T33" fmla="*/ 42 h 48"/>
                <a:gd name="T34" fmla="*/ 6 w 5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8">
                  <a:moveTo>
                    <a:pt x="6" y="48"/>
                  </a:moveTo>
                  <a:lnTo>
                    <a:pt x="0" y="12"/>
                  </a:lnTo>
                  <a:lnTo>
                    <a:pt x="24" y="6"/>
                  </a:lnTo>
                  <a:lnTo>
                    <a:pt x="36" y="6"/>
                  </a:lnTo>
                  <a:lnTo>
                    <a:pt x="42" y="6"/>
                  </a:lnTo>
                  <a:lnTo>
                    <a:pt x="48" y="0"/>
                  </a:lnTo>
                  <a:lnTo>
                    <a:pt x="48" y="12"/>
                  </a:lnTo>
                  <a:lnTo>
                    <a:pt x="48" y="30"/>
                  </a:lnTo>
                  <a:lnTo>
                    <a:pt x="54" y="30"/>
                  </a:lnTo>
                  <a:lnTo>
                    <a:pt x="48" y="36"/>
                  </a:lnTo>
                  <a:lnTo>
                    <a:pt x="42" y="36"/>
                  </a:lnTo>
                  <a:lnTo>
                    <a:pt x="42" y="30"/>
                  </a:lnTo>
                  <a:lnTo>
                    <a:pt x="36" y="30"/>
                  </a:lnTo>
                  <a:lnTo>
                    <a:pt x="30" y="36"/>
                  </a:lnTo>
                  <a:lnTo>
                    <a:pt x="24" y="42"/>
                  </a:lnTo>
                  <a:lnTo>
                    <a:pt x="24" y="36"/>
                  </a:lnTo>
                  <a:lnTo>
                    <a:pt x="24" y="42"/>
                  </a:lnTo>
                  <a:lnTo>
                    <a:pt x="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26" name="Freeform 1954"/>
            <p:cNvSpPr>
              <a:spLocks/>
            </p:cNvSpPr>
            <p:nvPr/>
          </p:nvSpPr>
          <p:spPr bwMode="auto">
            <a:xfrm>
              <a:off x="2856" y="2274"/>
              <a:ext cx="54" cy="60"/>
            </a:xfrm>
            <a:custGeom>
              <a:avLst/>
              <a:gdLst>
                <a:gd name="T0" fmla="*/ 48 w 54"/>
                <a:gd name="T1" fmla="*/ 18 h 60"/>
                <a:gd name="T2" fmla="*/ 48 w 54"/>
                <a:gd name="T3" fmla="*/ 30 h 60"/>
                <a:gd name="T4" fmla="*/ 54 w 54"/>
                <a:gd name="T5" fmla="*/ 36 h 60"/>
                <a:gd name="T6" fmla="*/ 54 w 54"/>
                <a:gd name="T7" fmla="*/ 42 h 60"/>
                <a:gd name="T8" fmla="*/ 48 w 54"/>
                <a:gd name="T9" fmla="*/ 48 h 60"/>
                <a:gd name="T10" fmla="*/ 42 w 54"/>
                <a:gd name="T11" fmla="*/ 60 h 60"/>
                <a:gd name="T12" fmla="*/ 36 w 54"/>
                <a:gd name="T13" fmla="*/ 54 h 60"/>
                <a:gd name="T14" fmla="*/ 30 w 54"/>
                <a:gd name="T15" fmla="*/ 54 h 60"/>
                <a:gd name="T16" fmla="*/ 30 w 54"/>
                <a:gd name="T17" fmla="*/ 30 h 60"/>
                <a:gd name="T18" fmla="*/ 0 w 54"/>
                <a:gd name="T19" fmla="*/ 30 h 60"/>
                <a:gd name="T20" fmla="*/ 0 w 54"/>
                <a:gd name="T21" fmla="*/ 12 h 60"/>
                <a:gd name="T22" fmla="*/ 0 w 54"/>
                <a:gd name="T23" fmla="*/ 0 h 60"/>
                <a:gd name="T24" fmla="*/ 6 w 54"/>
                <a:gd name="T25" fmla="*/ 0 h 60"/>
                <a:gd name="T26" fmla="*/ 6 w 54"/>
                <a:gd name="T27" fmla="*/ 6 h 60"/>
                <a:gd name="T28" fmla="*/ 12 w 54"/>
                <a:gd name="T29" fmla="*/ 6 h 60"/>
                <a:gd name="T30" fmla="*/ 18 w 54"/>
                <a:gd name="T31" fmla="*/ 6 h 60"/>
                <a:gd name="T32" fmla="*/ 24 w 54"/>
                <a:gd name="T33" fmla="*/ 6 h 60"/>
                <a:gd name="T34" fmla="*/ 30 w 54"/>
                <a:gd name="T35" fmla="*/ 0 h 60"/>
                <a:gd name="T36" fmla="*/ 36 w 54"/>
                <a:gd name="T37" fmla="*/ 0 h 60"/>
                <a:gd name="T38" fmla="*/ 48 w 54"/>
                <a:gd name="T39" fmla="*/ 0 h 60"/>
                <a:gd name="T40" fmla="*/ 48 w 54"/>
                <a:gd name="T41"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0">
                  <a:moveTo>
                    <a:pt x="48" y="18"/>
                  </a:moveTo>
                  <a:lnTo>
                    <a:pt x="48" y="30"/>
                  </a:lnTo>
                  <a:lnTo>
                    <a:pt x="54" y="36"/>
                  </a:lnTo>
                  <a:lnTo>
                    <a:pt x="54" y="42"/>
                  </a:lnTo>
                  <a:lnTo>
                    <a:pt x="48" y="48"/>
                  </a:lnTo>
                  <a:lnTo>
                    <a:pt x="42" y="60"/>
                  </a:lnTo>
                  <a:lnTo>
                    <a:pt x="36" y="54"/>
                  </a:lnTo>
                  <a:lnTo>
                    <a:pt x="30" y="54"/>
                  </a:lnTo>
                  <a:lnTo>
                    <a:pt x="30" y="30"/>
                  </a:lnTo>
                  <a:lnTo>
                    <a:pt x="0" y="30"/>
                  </a:lnTo>
                  <a:lnTo>
                    <a:pt x="0" y="12"/>
                  </a:lnTo>
                  <a:lnTo>
                    <a:pt x="0" y="0"/>
                  </a:lnTo>
                  <a:lnTo>
                    <a:pt x="6" y="0"/>
                  </a:lnTo>
                  <a:lnTo>
                    <a:pt x="6" y="6"/>
                  </a:lnTo>
                  <a:lnTo>
                    <a:pt x="12" y="6"/>
                  </a:lnTo>
                  <a:lnTo>
                    <a:pt x="18" y="6"/>
                  </a:lnTo>
                  <a:lnTo>
                    <a:pt x="24" y="6"/>
                  </a:lnTo>
                  <a:lnTo>
                    <a:pt x="30" y="0"/>
                  </a:lnTo>
                  <a:lnTo>
                    <a:pt x="36" y="0"/>
                  </a:lnTo>
                  <a:lnTo>
                    <a:pt x="48" y="0"/>
                  </a:lnTo>
                  <a:lnTo>
                    <a:pt x="4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27" name="Freeform 1955"/>
            <p:cNvSpPr>
              <a:spLocks/>
            </p:cNvSpPr>
            <p:nvPr/>
          </p:nvSpPr>
          <p:spPr bwMode="auto">
            <a:xfrm>
              <a:off x="2820" y="2274"/>
              <a:ext cx="36" cy="48"/>
            </a:xfrm>
            <a:custGeom>
              <a:avLst/>
              <a:gdLst>
                <a:gd name="T0" fmla="*/ 36 w 36"/>
                <a:gd name="T1" fmla="*/ 0 h 48"/>
                <a:gd name="T2" fmla="*/ 36 w 36"/>
                <a:gd name="T3" fmla="*/ 12 h 48"/>
                <a:gd name="T4" fmla="*/ 36 w 36"/>
                <a:gd name="T5" fmla="*/ 30 h 48"/>
                <a:gd name="T6" fmla="*/ 30 w 36"/>
                <a:gd name="T7" fmla="*/ 30 h 48"/>
                <a:gd name="T8" fmla="*/ 30 w 36"/>
                <a:gd name="T9" fmla="*/ 36 h 48"/>
                <a:gd name="T10" fmla="*/ 24 w 36"/>
                <a:gd name="T11" fmla="*/ 36 h 48"/>
                <a:gd name="T12" fmla="*/ 24 w 36"/>
                <a:gd name="T13" fmla="*/ 48 h 48"/>
                <a:gd name="T14" fmla="*/ 18 w 36"/>
                <a:gd name="T15" fmla="*/ 48 h 48"/>
                <a:gd name="T16" fmla="*/ 6 w 36"/>
                <a:gd name="T17" fmla="*/ 48 h 48"/>
                <a:gd name="T18" fmla="*/ 6 w 36"/>
                <a:gd name="T19" fmla="*/ 30 h 48"/>
                <a:gd name="T20" fmla="*/ 0 w 36"/>
                <a:gd name="T21" fmla="*/ 30 h 48"/>
                <a:gd name="T22" fmla="*/ 0 w 36"/>
                <a:gd name="T23" fmla="*/ 18 h 48"/>
                <a:gd name="T24" fmla="*/ 0 w 36"/>
                <a:gd name="T25" fmla="*/ 0 h 48"/>
                <a:gd name="T26" fmla="*/ 12 w 36"/>
                <a:gd name="T27" fmla="*/ 0 h 48"/>
                <a:gd name="T28" fmla="*/ 30 w 36"/>
                <a:gd name="T29" fmla="*/ 0 h 48"/>
                <a:gd name="T30" fmla="*/ 36 w 36"/>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8">
                  <a:moveTo>
                    <a:pt x="36" y="0"/>
                  </a:moveTo>
                  <a:lnTo>
                    <a:pt x="36" y="12"/>
                  </a:lnTo>
                  <a:lnTo>
                    <a:pt x="36" y="30"/>
                  </a:lnTo>
                  <a:lnTo>
                    <a:pt x="30" y="30"/>
                  </a:lnTo>
                  <a:lnTo>
                    <a:pt x="30" y="36"/>
                  </a:lnTo>
                  <a:lnTo>
                    <a:pt x="24" y="36"/>
                  </a:lnTo>
                  <a:lnTo>
                    <a:pt x="24" y="48"/>
                  </a:lnTo>
                  <a:lnTo>
                    <a:pt x="18" y="48"/>
                  </a:lnTo>
                  <a:lnTo>
                    <a:pt x="6" y="48"/>
                  </a:lnTo>
                  <a:lnTo>
                    <a:pt x="6" y="30"/>
                  </a:lnTo>
                  <a:lnTo>
                    <a:pt x="0" y="30"/>
                  </a:lnTo>
                  <a:lnTo>
                    <a:pt x="0" y="18"/>
                  </a:lnTo>
                  <a:lnTo>
                    <a:pt x="0" y="0"/>
                  </a:lnTo>
                  <a:lnTo>
                    <a:pt x="12" y="0"/>
                  </a:lnTo>
                  <a:lnTo>
                    <a:pt x="30" y="0"/>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28" name="Freeform 1956"/>
            <p:cNvSpPr>
              <a:spLocks/>
            </p:cNvSpPr>
            <p:nvPr/>
          </p:nvSpPr>
          <p:spPr bwMode="auto">
            <a:xfrm>
              <a:off x="3636" y="2226"/>
              <a:ext cx="36" cy="36"/>
            </a:xfrm>
            <a:custGeom>
              <a:avLst/>
              <a:gdLst>
                <a:gd name="T0" fmla="*/ 36 w 36"/>
                <a:gd name="T1" fmla="*/ 30 h 36"/>
                <a:gd name="T2" fmla="*/ 30 w 36"/>
                <a:gd name="T3" fmla="*/ 30 h 36"/>
                <a:gd name="T4" fmla="*/ 24 w 36"/>
                <a:gd name="T5" fmla="*/ 36 h 36"/>
                <a:gd name="T6" fmla="*/ 18 w 36"/>
                <a:gd name="T7" fmla="*/ 36 h 36"/>
                <a:gd name="T8" fmla="*/ 12 w 36"/>
                <a:gd name="T9" fmla="*/ 36 h 36"/>
                <a:gd name="T10" fmla="*/ 6 w 36"/>
                <a:gd name="T11" fmla="*/ 30 h 36"/>
                <a:gd name="T12" fmla="*/ 0 w 36"/>
                <a:gd name="T13" fmla="*/ 24 h 36"/>
                <a:gd name="T14" fmla="*/ 0 w 36"/>
                <a:gd name="T15" fmla="*/ 18 h 36"/>
                <a:gd name="T16" fmla="*/ 0 w 36"/>
                <a:gd name="T17" fmla="*/ 12 h 36"/>
                <a:gd name="T18" fmla="*/ 6 w 36"/>
                <a:gd name="T19" fmla="*/ 6 h 36"/>
                <a:gd name="T20" fmla="*/ 12 w 36"/>
                <a:gd name="T21" fmla="*/ 6 h 36"/>
                <a:gd name="T22" fmla="*/ 18 w 36"/>
                <a:gd name="T23" fmla="*/ 6 h 36"/>
                <a:gd name="T24" fmla="*/ 18 w 36"/>
                <a:gd name="T25" fmla="*/ 0 h 36"/>
                <a:gd name="T26" fmla="*/ 24 w 36"/>
                <a:gd name="T27" fmla="*/ 6 h 36"/>
                <a:gd name="T28" fmla="*/ 30 w 36"/>
                <a:gd name="T29" fmla="*/ 6 h 36"/>
                <a:gd name="T30" fmla="*/ 30 w 36"/>
                <a:gd name="T31" fmla="*/ 12 h 36"/>
                <a:gd name="T32" fmla="*/ 36 w 36"/>
                <a:gd name="T33" fmla="*/ 18 h 36"/>
                <a:gd name="T34" fmla="*/ 30 w 36"/>
                <a:gd name="T35" fmla="*/ 18 h 36"/>
                <a:gd name="T36" fmla="*/ 36 w 36"/>
                <a:gd name="T37" fmla="*/ 18 h 36"/>
                <a:gd name="T38" fmla="*/ 36 w 36"/>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6">
                  <a:moveTo>
                    <a:pt x="36" y="30"/>
                  </a:moveTo>
                  <a:lnTo>
                    <a:pt x="30" y="30"/>
                  </a:lnTo>
                  <a:lnTo>
                    <a:pt x="24" y="36"/>
                  </a:lnTo>
                  <a:lnTo>
                    <a:pt x="18" y="36"/>
                  </a:lnTo>
                  <a:lnTo>
                    <a:pt x="12" y="36"/>
                  </a:lnTo>
                  <a:lnTo>
                    <a:pt x="6" y="30"/>
                  </a:lnTo>
                  <a:lnTo>
                    <a:pt x="0" y="24"/>
                  </a:lnTo>
                  <a:lnTo>
                    <a:pt x="0" y="18"/>
                  </a:lnTo>
                  <a:lnTo>
                    <a:pt x="0" y="12"/>
                  </a:lnTo>
                  <a:lnTo>
                    <a:pt x="6" y="6"/>
                  </a:lnTo>
                  <a:lnTo>
                    <a:pt x="12" y="6"/>
                  </a:lnTo>
                  <a:lnTo>
                    <a:pt x="18" y="6"/>
                  </a:lnTo>
                  <a:lnTo>
                    <a:pt x="18" y="0"/>
                  </a:lnTo>
                  <a:lnTo>
                    <a:pt x="24" y="6"/>
                  </a:lnTo>
                  <a:lnTo>
                    <a:pt x="30" y="6"/>
                  </a:lnTo>
                  <a:lnTo>
                    <a:pt x="30" y="12"/>
                  </a:lnTo>
                  <a:lnTo>
                    <a:pt x="36" y="18"/>
                  </a:lnTo>
                  <a:lnTo>
                    <a:pt x="30" y="18"/>
                  </a:lnTo>
                  <a:lnTo>
                    <a:pt x="36" y="18"/>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29" name="Freeform 1957"/>
            <p:cNvSpPr>
              <a:spLocks/>
            </p:cNvSpPr>
            <p:nvPr/>
          </p:nvSpPr>
          <p:spPr bwMode="auto">
            <a:xfrm>
              <a:off x="3456" y="2244"/>
              <a:ext cx="24" cy="48"/>
            </a:xfrm>
            <a:custGeom>
              <a:avLst/>
              <a:gdLst>
                <a:gd name="T0" fmla="*/ 6 w 24"/>
                <a:gd name="T1" fmla="*/ 6 h 48"/>
                <a:gd name="T2" fmla="*/ 18 w 24"/>
                <a:gd name="T3" fmla="*/ 0 h 48"/>
                <a:gd name="T4" fmla="*/ 18 w 24"/>
                <a:gd name="T5" fmla="*/ 6 h 48"/>
                <a:gd name="T6" fmla="*/ 24 w 24"/>
                <a:gd name="T7" fmla="*/ 6 h 48"/>
                <a:gd name="T8" fmla="*/ 18 w 24"/>
                <a:gd name="T9" fmla="*/ 12 h 48"/>
                <a:gd name="T10" fmla="*/ 18 w 24"/>
                <a:gd name="T11" fmla="*/ 18 h 48"/>
                <a:gd name="T12" fmla="*/ 18 w 24"/>
                <a:gd name="T13" fmla="*/ 24 h 48"/>
                <a:gd name="T14" fmla="*/ 24 w 24"/>
                <a:gd name="T15" fmla="*/ 36 h 48"/>
                <a:gd name="T16" fmla="*/ 24 w 24"/>
                <a:gd name="T17" fmla="*/ 42 h 48"/>
                <a:gd name="T18" fmla="*/ 18 w 24"/>
                <a:gd name="T19" fmla="*/ 42 h 48"/>
                <a:gd name="T20" fmla="*/ 24 w 24"/>
                <a:gd name="T21" fmla="*/ 42 h 48"/>
                <a:gd name="T22" fmla="*/ 24 w 24"/>
                <a:gd name="T23" fmla="*/ 48 h 48"/>
                <a:gd name="T24" fmla="*/ 18 w 24"/>
                <a:gd name="T25" fmla="*/ 48 h 48"/>
                <a:gd name="T26" fmla="*/ 12 w 24"/>
                <a:gd name="T27" fmla="*/ 48 h 48"/>
                <a:gd name="T28" fmla="*/ 6 w 24"/>
                <a:gd name="T29" fmla="*/ 48 h 48"/>
                <a:gd name="T30" fmla="*/ 0 w 24"/>
                <a:gd name="T31" fmla="*/ 48 h 48"/>
                <a:gd name="T32" fmla="*/ 0 w 24"/>
                <a:gd name="T33" fmla="*/ 36 h 48"/>
                <a:gd name="T34" fmla="*/ 6 w 24"/>
                <a:gd name="T35" fmla="*/ 36 h 48"/>
                <a:gd name="T36" fmla="*/ 6 w 24"/>
                <a:gd name="T37" fmla="*/ 30 h 48"/>
                <a:gd name="T38" fmla="*/ 6 w 24"/>
                <a:gd name="T39" fmla="*/ 24 h 48"/>
                <a:gd name="T40" fmla="*/ 6 w 24"/>
                <a:gd name="T41"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8">
                  <a:moveTo>
                    <a:pt x="6" y="6"/>
                  </a:moveTo>
                  <a:lnTo>
                    <a:pt x="18" y="0"/>
                  </a:lnTo>
                  <a:lnTo>
                    <a:pt x="18" y="6"/>
                  </a:lnTo>
                  <a:lnTo>
                    <a:pt x="24" y="6"/>
                  </a:lnTo>
                  <a:lnTo>
                    <a:pt x="18" y="12"/>
                  </a:lnTo>
                  <a:lnTo>
                    <a:pt x="18" y="18"/>
                  </a:lnTo>
                  <a:lnTo>
                    <a:pt x="18" y="24"/>
                  </a:lnTo>
                  <a:lnTo>
                    <a:pt x="24" y="36"/>
                  </a:lnTo>
                  <a:lnTo>
                    <a:pt x="24" y="42"/>
                  </a:lnTo>
                  <a:lnTo>
                    <a:pt x="18" y="42"/>
                  </a:lnTo>
                  <a:lnTo>
                    <a:pt x="24" y="42"/>
                  </a:lnTo>
                  <a:lnTo>
                    <a:pt x="24" y="48"/>
                  </a:lnTo>
                  <a:lnTo>
                    <a:pt x="18" y="48"/>
                  </a:lnTo>
                  <a:lnTo>
                    <a:pt x="12" y="48"/>
                  </a:lnTo>
                  <a:lnTo>
                    <a:pt x="6" y="48"/>
                  </a:lnTo>
                  <a:lnTo>
                    <a:pt x="0" y="48"/>
                  </a:lnTo>
                  <a:lnTo>
                    <a:pt x="0" y="36"/>
                  </a:lnTo>
                  <a:lnTo>
                    <a:pt x="6" y="36"/>
                  </a:lnTo>
                  <a:lnTo>
                    <a:pt x="6" y="30"/>
                  </a:lnTo>
                  <a:lnTo>
                    <a:pt x="6" y="24"/>
                  </a:lnTo>
                  <a:lnTo>
                    <a:pt x="6"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30" name="Freeform 1958"/>
            <p:cNvSpPr>
              <a:spLocks/>
            </p:cNvSpPr>
            <p:nvPr/>
          </p:nvSpPr>
          <p:spPr bwMode="auto">
            <a:xfrm>
              <a:off x="3528" y="2238"/>
              <a:ext cx="42" cy="42"/>
            </a:xfrm>
            <a:custGeom>
              <a:avLst/>
              <a:gdLst>
                <a:gd name="T0" fmla="*/ 12 w 42"/>
                <a:gd name="T1" fmla="*/ 42 h 42"/>
                <a:gd name="T2" fmla="*/ 6 w 42"/>
                <a:gd name="T3" fmla="*/ 42 h 42"/>
                <a:gd name="T4" fmla="*/ 6 w 42"/>
                <a:gd name="T5" fmla="*/ 36 h 42"/>
                <a:gd name="T6" fmla="*/ 6 w 42"/>
                <a:gd name="T7" fmla="*/ 30 h 42"/>
                <a:gd name="T8" fmla="*/ 0 w 42"/>
                <a:gd name="T9" fmla="*/ 30 h 42"/>
                <a:gd name="T10" fmla="*/ 0 w 42"/>
                <a:gd name="T11" fmla="*/ 24 h 42"/>
                <a:gd name="T12" fmla="*/ 6 w 42"/>
                <a:gd name="T13" fmla="*/ 18 h 42"/>
                <a:gd name="T14" fmla="*/ 12 w 42"/>
                <a:gd name="T15" fmla="*/ 18 h 42"/>
                <a:gd name="T16" fmla="*/ 12 w 42"/>
                <a:gd name="T17" fmla="*/ 0 h 42"/>
                <a:gd name="T18" fmla="*/ 30 w 42"/>
                <a:gd name="T19" fmla="*/ 6 h 42"/>
                <a:gd name="T20" fmla="*/ 36 w 42"/>
                <a:gd name="T21" fmla="*/ 6 h 42"/>
                <a:gd name="T22" fmla="*/ 36 w 42"/>
                <a:gd name="T23" fmla="*/ 12 h 42"/>
                <a:gd name="T24" fmla="*/ 42 w 42"/>
                <a:gd name="T25" fmla="*/ 12 h 42"/>
                <a:gd name="T26" fmla="*/ 42 w 42"/>
                <a:gd name="T27" fmla="*/ 18 h 42"/>
                <a:gd name="T28" fmla="*/ 42 w 42"/>
                <a:gd name="T29" fmla="*/ 12 h 42"/>
                <a:gd name="T30" fmla="*/ 42 w 42"/>
                <a:gd name="T31" fmla="*/ 18 h 42"/>
                <a:gd name="T32" fmla="*/ 42 w 42"/>
                <a:gd name="T33" fmla="*/ 24 h 42"/>
                <a:gd name="T34" fmla="*/ 42 w 42"/>
                <a:gd name="T35" fmla="*/ 30 h 42"/>
                <a:gd name="T36" fmla="*/ 42 w 42"/>
                <a:gd name="T37" fmla="*/ 36 h 42"/>
                <a:gd name="T38" fmla="*/ 42 w 42"/>
                <a:gd name="T39" fmla="*/ 30 h 42"/>
                <a:gd name="T40" fmla="*/ 42 w 42"/>
                <a:gd name="T41" fmla="*/ 36 h 42"/>
                <a:gd name="T42" fmla="*/ 36 w 42"/>
                <a:gd name="T43" fmla="*/ 36 h 42"/>
                <a:gd name="T44" fmla="*/ 36 w 42"/>
                <a:gd name="T45" fmla="*/ 42 h 42"/>
                <a:gd name="T46" fmla="*/ 30 w 42"/>
                <a:gd name="T47" fmla="*/ 42 h 42"/>
                <a:gd name="T48" fmla="*/ 24 w 42"/>
                <a:gd name="T49" fmla="*/ 42 h 42"/>
                <a:gd name="T50" fmla="*/ 18 w 42"/>
                <a:gd name="T51" fmla="*/ 42 h 42"/>
                <a:gd name="T52" fmla="*/ 12 w 42"/>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2">
                  <a:moveTo>
                    <a:pt x="12" y="42"/>
                  </a:moveTo>
                  <a:lnTo>
                    <a:pt x="6" y="42"/>
                  </a:lnTo>
                  <a:lnTo>
                    <a:pt x="6" y="36"/>
                  </a:lnTo>
                  <a:lnTo>
                    <a:pt x="6" y="30"/>
                  </a:lnTo>
                  <a:lnTo>
                    <a:pt x="0" y="30"/>
                  </a:lnTo>
                  <a:lnTo>
                    <a:pt x="0" y="24"/>
                  </a:lnTo>
                  <a:lnTo>
                    <a:pt x="6" y="18"/>
                  </a:lnTo>
                  <a:lnTo>
                    <a:pt x="12" y="18"/>
                  </a:lnTo>
                  <a:lnTo>
                    <a:pt x="12" y="0"/>
                  </a:lnTo>
                  <a:lnTo>
                    <a:pt x="30" y="6"/>
                  </a:lnTo>
                  <a:lnTo>
                    <a:pt x="36" y="6"/>
                  </a:lnTo>
                  <a:lnTo>
                    <a:pt x="36" y="12"/>
                  </a:lnTo>
                  <a:lnTo>
                    <a:pt x="42" y="12"/>
                  </a:lnTo>
                  <a:lnTo>
                    <a:pt x="42" y="18"/>
                  </a:lnTo>
                  <a:lnTo>
                    <a:pt x="42" y="12"/>
                  </a:lnTo>
                  <a:lnTo>
                    <a:pt x="42" y="18"/>
                  </a:lnTo>
                  <a:lnTo>
                    <a:pt x="42" y="24"/>
                  </a:lnTo>
                  <a:lnTo>
                    <a:pt x="42" y="30"/>
                  </a:lnTo>
                  <a:lnTo>
                    <a:pt x="42" y="36"/>
                  </a:lnTo>
                  <a:lnTo>
                    <a:pt x="42" y="30"/>
                  </a:lnTo>
                  <a:lnTo>
                    <a:pt x="42" y="36"/>
                  </a:lnTo>
                  <a:lnTo>
                    <a:pt x="36" y="36"/>
                  </a:lnTo>
                  <a:lnTo>
                    <a:pt x="36" y="42"/>
                  </a:lnTo>
                  <a:lnTo>
                    <a:pt x="30" y="42"/>
                  </a:lnTo>
                  <a:lnTo>
                    <a:pt x="24" y="42"/>
                  </a:lnTo>
                  <a:lnTo>
                    <a:pt x="18" y="42"/>
                  </a:lnTo>
                  <a:lnTo>
                    <a:pt x="12"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31" name="Freeform 1959"/>
            <p:cNvSpPr>
              <a:spLocks/>
            </p:cNvSpPr>
            <p:nvPr/>
          </p:nvSpPr>
          <p:spPr bwMode="auto">
            <a:xfrm>
              <a:off x="4254" y="2136"/>
              <a:ext cx="42" cy="30"/>
            </a:xfrm>
            <a:custGeom>
              <a:avLst/>
              <a:gdLst>
                <a:gd name="T0" fmla="*/ 12 w 42"/>
                <a:gd name="T1" fmla="*/ 30 h 30"/>
                <a:gd name="T2" fmla="*/ 6 w 42"/>
                <a:gd name="T3" fmla="*/ 30 h 30"/>
                <a:gd name="T4" fmla="*/ 6 w 42"/>
                <a:gd name="T5" fmla="*/ 18 h 30"/>
                <a:gd name="T6" fmla="*/ 0 w 42"/>
                <a:gd name="T7" fmla="*/ 18 h 30"/>
                <a:gd name="T8" fmla="*/ 24 w 42"/>
                <a:gd name="T9" fmla="*/ 0 h 30"/>
                <a:gd name="T10" fmla="*/ 30 w 42"/>
                <a:gd name="T11" fmla="*/ 0 h 30"/>
                <a:gd name="T12" fmla="*/ 36 w 42"/>
                <a:gd name="T13" fmla="*/ 0 h 30"/>
                <a:gd name="T14" fmla="*/ 36 w 42"/>
                <a:gd name="T15" fmla="*/ 6 h 30"/>
                <a:gd name="T16" fmla="*/ 42 w 42"/>
                <a:gd name="T17" fmla="*/ 12 h 30"/>
                <a:gd name="T18" fmla="*/ 42 w 42"/>
                <a:gd name="T19" fmla="*/ 18 h 30"/>
                <a:gd name="T20" fmla="*/ 30 w 42"/>
                <a:gd name="T21" fmla="*/ 24 h 30"/>
                <a:gd name="T22" fmla="*/ 18 w 42"/>
                <a:gd name="T23" fmla="*/ 30 h 30"/>
                <a:gd name="T24" fmla="*/ 12 w 42"/>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0">
                  <a:moveTo>
                    <a:pt x="12" y="30"/>
                  </a:moveTo>
                  <a:lnTo>
                    <a:pt x="6" y="30"/>
                  </a:lnTo>
                  <a:lnTo>
                    <a:pt x="6" y="18"/>
                  </a:lnTo>
                  <a:lnTo>
                    <a:pt x="0" y="18"/>
                  </a:lnTo>
                  <a:lnTo>
                    <a:pt x="24" y="0"/>
                  </a:lnTo>
                  <a:lnTo>
                    <a:pt x="30" y="0"/>
                  </a:lnTo>
                  <a:lnTo>
                    <a:pt x="36" y="0"/>
                  </a:lnTo>
                  <a:lnTo>
                    <a:pt x="36" y="6"/>
                  </a:lnTo>
                  <a:lnTo>
                    <a:pt x="42" y="12"/>
                  </a:lnTo>
                  <a:lnTo>
                    <a:pt x="42" y="18"/>
                  </a:lnTo>
                  <a:lnTo>
                    <a:pt x="30" y="24"/>
                  </a:lnTo>
                  <a:lnTo>
                    <a:pt x="18" y="30"/>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32" name="Freeform 1960"/>
            <p:cNvSpPr>
              <a:spLocks/>
            </p:cNvSpPr>
            <p:nvPr/>
          </p:nvSpPr>
          <p:spPr bwMode="auto">
            <a:xfrm>
              <a:off x="4050" y="2178"/>
              <a:ext cx="48" cy="30"/>
            </a:xfrm>
            <a:custGeom>
              <a:avLst/>
              <a:gdLst>
                <a:gd name="T0" fmla="*/ 42 w 48"/>
                <a:gd name="T1" fmla="*/ 30 h 30"/>
                <a:gd name="T2" fmla="*/ 6 w 48"/>
                <a:gd name="T3" fmla="*/ 30 h 30"/>
                <a:gd name="T4" fmla="*/ 0 w 48"/>
                <a:gd name="T5" fmla="*/ 12 h 30"/>
                <a:gd name="T6" fmla="*/ 6 w 48"/>
                <a:gd name="T7" fmla="*/ 0 h 30"/>
                <a:gd name="T8" fmla="*/ 12 w 48"/>
                <a:gd name="T9" fmla="*/ 0 h 30"/>
                <a:gd name="T10" fmla="*/ 18 w 48"/>
                <a:gd name="T11" fmla="*/ 0 h 30"/>
                <a:gd name="T12" fmla="*/ 24 w 48"/>
                <a:gd name="T13" fmla="*/ 0 h 30"/>
                <a:gd name="T14" fmla="*/ 24 w 48"/>
                <a:gd name="T15" fmla="*/ 6 h 30"/>
                <a:gd name="T16" fmla="*/ 30 w 48"/>
                <a:gd name="T17" fmla="*/ 6 h 30"/>
                <a:gd name="T18" fmla="*/ 36 w 48"/>
                <a:gd name="T19" fmla="*/ 6 h 30"/>
                <a:gd name="T20" fmla="*/ 42 w 48"/>
                <a:gd name="T21" fmla="*/ 12 h 30"/>
                <a:gd name="T22" fmla="*/ 48 w 48"/>
                <a:gd name="T23" fmla="*/ 18 h 30"/>
                <a:gd name="T24" fmla="*/ 48 w 48"/>
                <a:gd name="T25" fmla="*/ 24 h 30"/>
                <a:gd name="T26" fmla="*/ 42 w 48"/>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0">
                  <a:moveTo>
                    <a:pt x="42" y="30"/>
                  </a:moveTo>
                  <a:lnTo>
                    <a:pt x="6" y="30"/>
                  </a:lnTo>
                  <a:lnTo>
                    <a:pt x="0" y="12"/>
                  </a:lnTo>
                  <a:lnTo>
                    <a:pt x="6" y="0"/>
                  </a:lnTo>
                  <a:lnTo>
                    <a:pt x="12" y="0"/>
                  </a:lnTo>
                  <a:lnTo>
                    <a:pt x="18" y="0"/>
                  </a:lnTo>
                  <a:lnTo>
                    <a:pt x="24" y="0"/>
                  </a:lnTo>
                  <a:lnTo>
                    <a:pt x="24" y="6"/>
                  </a:lnTo>
                  <a:lnTo>
                    <a:pt x="30" y="6"/>
                  </a:lnTo>
                  <a:lnTo>
                    <a:pt x="36" y="6"/>
                  </a:lnTo>
                  <a:lnTo>
                    <a:pt x="42" y="12"/>
                  </a:lnTo>
                  <a:lnTo>
                    <a:pt x="48" y="18"/>
                  </a:lnTo>
                  <a:lnTo>
                    <a:pt x="48" y="24"/>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33" name="Freeform 1961"/>
            <p:cNvSpPr>
              <a:spLocks/>
            </p:cNvSpPr>
            <p:nvPr/>
          </p:nvSpPr>
          <p:spPr bwMode="auto">
            <a:xfrm>
              <a:off x="3474" y="2244"/>
              <a:ext cx="30" cy="42"/>
            </a:xfrm>
            <a:custGeom>
              <a:avLst/>
              <a:gdLst>
                <a:gd name="T0" fmla="*/ 30 w 30"/>
                <a:gd name="T1" fmla="*/ 24 h 42"/>
                <a:gd name="T2" fmla="*/ 30 w 30"/>
                <a:gd name="T3" fmla="*/ 30 h 42"/>
                <a:gd name="T4" fmla="*/ 30 w 30"/>
                <a:gd name="T5" fmla="*/ 36 h 42"/>
                <a:gd name="T6" fmla="*/ 24 w 30"/>
                <a:gd name="T7" fmla="*/ 36 h 42"/>
                <a:gd name="T8" fmla="*/ 18 w 30"/>
                <a:gd name="T9" fmla="*/ 36 h 42"/>
                <a:gd name="T10" fmla="*/ 12 w 30"/>
                <a:gd name="T11" fmla="*/ 36 h 42"/>
                <a:gd name="T12" fmla="*/ 12 w 30"/>
                <a:gd name="T13" fmla="*/ 42 h 42"/>
                <a:gd name="T14" fmla="*/ 6 w 30"/>
                <a:gd name="T15" fmla="*/ 42 h 42"/>
                <a:gd name="T16" fmla="*/ 0 w 30"/>
                <a:gd name="T17" fmla="*/ 42 h 42"/>
                <a:gd name="T18" fmla="*/ 6 w 30"/>
                <a:gd name="T19" fmla="*/ 42 h 42"/>
                <a:gd name="T20" fmla="*/ 6 w 30"/>
                <a:gd name="T21" fmla="*/ 36 h 42"/>
                <a:gd name="T22" fmla="*/ 0 w 30"/>
                <a:gd name="T23" fmla="*/ 24 h 42"/>
                <a:gd name="T24" fmla="*/ 0 w 30"/>
                <a:gd name="T25" fmla="*/ 18 h 42"/>
                <a:gd name="T26" fmla="*/ 0 w 30"/>
                <a:gd name="T27" fmla="*/ 12 h 42"/>
                <a:gd name="T28" fmla="*/ 6 w 30"/>
                <a:gd name="T29" fmla="*/ 6 h 42"/>
                <a:gd name="T30" fmla="*/ 6 w 30"/>
                <a:gd name="T31" fmla="*/ 0 h 42"/>
                <a:gd name="T32" fmla="*/ 6 w 30"/>
                <a:gd name="T33" fmla="*/ 6 h 42"/>
                <a:gd name="T34" fmla="*/ 12 w 30"/>
                <a:gd name="T35" fmla="*/ 6 h 42"/>
                <a:gd name="T36" fmla="*/ 18 w 30"/>
                <a:gd name="T37" fmla="*/ 6 h 42"/>
                <a:gd name="T38" fmla="*/ 18 w 30"/>
                <a:gd name="T39" fmla="*/ 0 h 42"/>
                <a:gd name="T40" fmla="*/ 24 w 30"/>
                <a:gd name="T41" fmla="*/ 0 h 42"/>
                <a:gd name="T42" fmla="*/ 24 w 30"/>
                <a:gd name="T43" fmla="*/ 12 h 42"/>
                <a:gd name="T44" fmla="*/ 24 w 30"/>
                <a:gd name="T45" fmla="*/ 18 h 42"/>
                <a:gd name="T46" fmla="*/ 24 w 30"/>
                <a:gd name="T47" fmla="*/ 24 h 42"/>
                <a:gd name="T48" fmla="*/ 30 w 30"/>
                <a:gd name="T4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2">
                  <a:moveTo>
                    <a:pt x="30" y="24"/>
                  </a:moveTo>
                  <a:lnTo>
                    <a:pt x="30" y="30"/>
                  </a:lnTo>
                  <a:lnTo>
                    <a:pt x="30" y="36"/>
                  </a:lnTo>
                  <a:lnTo>
                    <a:pt x="24" y="36"/>
                  </a:lnTo>
                  <a:lnTo>
                    <a:pt x="18" y="36"/>
                  </a:lnTo>
                  <a:lnTo>
                    <a:pt x="12" y="36"/>
                  </a:lnTo>
                  <a:lnTo>
                    <a:pt x="12" y="42"/>
                  </a:lnTo>
                  <a:lnTo>
                    <a:pt x="6" y="42"/>
                  </a:lnTo>
                  <a:lnTo>
                    <a:pt x="0" y="42"/>
                  </a:lnTo>
                  <a:lnTo>
                    <a:pt x="6" y="42"/>
                  </a:lnTo>
                  <a:lnTo>
                    <a:pt x="6" y="36"/>
                  </a:lnTo>
                  <a:lnTo>
                    <a:pt x="0" y="24"/>
                  </a:lnTo>
                  <a:lnTo>
                    <a:pt x="0" y="18"/>
                  </a:lnTo>
                  <a:lnTo>
                    <a:pt x="0" y="12"/>
                  </a:lnTo>
                  <a:lnTo>
                    <a:pt x="6" y="6"/>
                  </a:lnTo>
                  <a:lnTo>
                    <a:pt x="6" y="0"/>
                  </a:lnTo>
                  <a:lnTo>
                    <a:pt x="6" y="6"/>
                  </a:lnTo>
                  <a:lnTo>
                    <a:pt x="12" y="6"/>
                  </a:lnTo>
                  <a:lnTo>
                    <a:pt x="18" y="6"/>
                  </a:lnTo>
                  <a:lnTo>
                    <a:pt x="18" y="0"/>
                  </a:lnTo>
                  <a:lnTo>
                    <a:pt x="24" y="0"/>
                  </a:lnTo>
                  <a:lnTo>
                    <a:pt x="24" y="12"/>
                  </a:lnTo>
                  <a:lnTo>
                    <a:pt x="24" y="18"/>
                  </a:lnTo>
                  <a:lnTo>
                    <a:pt x="24" y="24"/>
                  </a:lnTo>
                  <a:lnTo>
                    <a:pt x="30"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34" name="Freeform 1962"/>
            <p:cNvSpPr>
              <a:spLocks/>
            </p:cNvSpPr>
            <p:nvPr/>
          </p:nvSpPr>
          <p:spPr bwMode="auto">
            <a:xfrm>
              <a:off x="3708" y="2220"/>
              <a:ext cx="30" cy="48"/>
            </a:xfrm>
            <a:custGeom>
              <a:avLst/>
              <a:gdLst>
                <a:gd name="T0" fmla="*/ 0 w 30"/>
                <a:gd name="T1" fmla="*/ 42 h 48"/>
                <a:gd name="T2" fmla="*/ 0 w 30"/>
                <a:gd name="T3" fmla="*/ 36 h 48"/>
                <a:gd name="T4" fmla="*/ 0 w 30"/>
                <a:gd name="T5" fmla="*/ 30 h 48"/>
                <a:gd name="T6" fmla="*/ 6 w 30"/>
                <a:gd name="T7" fmla="*/ 24 h 48"/>
                <a:gd name="T8" fmla="*/ 6 w 30"/>
                <a:gd name="T9" fmla="*/ 18 h 48"/>
                <a:gd name="T10" fmla="*/ 12 w 30"/>
                <a:gd name="T11" fmla="*/ 18 h 48"/>
                <a:gd name="T12" fmla="*/ 12 w 30"/>
                <a:gd name="T13" fmla="*/ 12 h 48"/>
                <a:gd name="T14" fmla="*/ 24 w 30"/>
                <a:gd name="T15" fmla="*/ 0 h 48"/>
                <a:gd name="T16" fmla="*/ 24 w 30"/>
                <a:gd name="T17" fmla="*/ 6 h 48"/>
                <a:gd name="T18" fmla="*/ 24 w 30"/>
                <a:gd name="T19" fmla="*/ 12 h 48"/>
                <a:gd name="T20" fmla="*/ 30 w 30"/>
                <a:gd name="T21" fmla="*/ 12 h 48"/>
                <a:gd name="T22" fmla="*/ 30 w 30"/>
                <a:gd name="T23" fmla="*/ 18 h 48"/>
                <a:gd name="T24" fmla="*/ 24 w 30"/>
                <a:gd name="T25" fmla="*/ 18 h 48"/>
                <a:gd name="T26" fmla="*/ 24 w 30"/>
                <a:gd name="T27" fmla="*/ 24 h 48"/>
                <a:gd name="T28" fmla="*/ 24 w 30"/>
                <a:gd name="T29" fmla="*/ 30 h 48"/>
                <a:gd name="T30" fmla="*/ 18 w 30"/>
                <a:gd name="T31" fmla="*/ 30 h 48"/>
                <a:gd name="T32" fmla="*/ 24 w 30"/>
                <a:gd name="T33" fmla="*/ 36 h 48"/>
                <a:gd name="T34" fmla="*/ 18 w 30"/>
                <a:gd name="T35" fmla="*/ 36 h 48"/>
                <a:gd name="T36" fmla="*/ 18 w 30"/>
                <a:gd name="T37" fmla="*/ 42 h 48"/>
                <a:gd name="T38" fmla="*/ 12 w 30"/>
                <a:gd name="T39" fmla="*/ 42 h 48"/>
                <a:gd name="T40" fmla="*/ 12 w 30"/>
                <a:gd name="T41" fmla="*/ 48 h 48"/>
                <a:gd name="T42" fmla="*/ 6 w 30"/>
                <a:gd name="T43" fmla="*/ 48 h 48"/>
                <a:gd name="T44" fmla="*/ 6 w 30"/>
                <a:gd name="T45" fmla="*/ 42 h 48"/>
                <a:gd name="T46" fmla="*/ 0 w 30"/>
                <a:gd name="T47" fmla="*/ 48 h 48"/>
                <a:gd name="T48" fmla="*/ 0 w 30"/>
                <a:gd name="T4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8">
                  <a:moveTo>
                    <a:pt x="0" y="42"/>
                  </a:moveTo>
                  <a:lnTo>
                    <a:pt x="0" y="36"/>
                  </a:lnTo>
                  <a:lnTo>
                    <a:pt x="0" y="30"/>
                  </a:lnTo>
                  <a:lnTo>
                    <a:pt x="6" y="24"/>
                  </a:lnTo>
                  <a:lnTo>
                    <a:pt x="6" y="18"/>
                  </a:lnTo>
                  <a:lnTo>
                    <a:pt x="12" y="18"/>
                  </a:lnTo>
                  <a:lnTo>
                    <a:pt x="12" y="12"/>
                  </a:lnTo>
                  <a:lnTo>
                    <a:pt x="24" y="0"/>
                  </a:lnTo>
                  <a:lnTo>
                    <a:pt x="24" y="6"/>
                  </a:lnTo>
                  <a:lnTo>
                    <a:pt x="24" y="12"/>
                  </a:lnTo>
                  <a:lnTo>
                    <a:pt x="30" y="12"/>
                  </a:lnTo>
                  <a:lnTo>
                    <a:pt x="30" y="18"/>
                  </a:lnTo>
                  <a:lnTo>
                    <a:pt x="24" y="18"/>
                  </a:lnTo>
                  <a:lnTo>
                    <a:pt x="24" y="24"/>
                  </a:lnTo>
                  <a:lnTo>
                    <a:pt x="24" y="30"/>
                  </a:lnTo>
                  <a:lnTo>
                    <a:pt x="18" y="30"/>
                  </a:lnTo>
                  <a:lnTo>
                    <a:pt x="24" y="36"/>
                  </a:lnTo>
                  <a:lnTo>
                    <a:pt x="18" y="36"/>
                  </a:lnTo>
                  <a:lnTo>
                    <a:pt x="18" y="42"/>
                  </a:lnTo>
                  <a:lnTo>
                    <a:pt x="12" y="42"/>
                  </a:lnTo>
                  <a:lnTo>
                    <a:pt x="12" y="48"/>
                  </a:lnTo>
                  <a:lnTo>
                    <a:pt x="6" y="48"/>
                  </a:lnTo>
                  <a:lnTo>
                    <a:pt x="6" y="42"/>
                  </a:lnTo>
                  <a:lnTo>
                    <a:pt x="0" y="48"/>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35" name="Freeform 1963"/>
            <p:cNvSpPr>
              <a:spLocks/>
            </p:cNvSpPr>
            <p:nvPr/>
          </p:nvSpPr>
          <p:spPr bwMode="auto">
            <a:xfrm>
              <a:off x="3666" y="2226"/>
              <a:ext cx="30" cy="30"/>
            </a:xfrm>
            <a:custGeom>
              <a:avLst/>
              <a:gdLst>
                <a:gd name="T0" fmla="*/ 18 w 30"/>
                <a:gd name="T1" fmla="*/ 30 h 30"/>
                <a:gd name="T2" fmla="*/ 12 w 30"/>
                <a:gd name="T3" fmla="*/ 30 h 30"/>
                <a:gd name="T4" fmla="*/ 6 w 30"/>
                <a:gd name="T5" fmla="*/ 30 h 30"/>
                <a:gd name="T6" fmla="*/ 6 w 30"/>
                <a:gd name="T7" fmla="*/ 18 h 30"/>
                <a:gd name="T8" fmla="*/ 0 w 30"/>
                <a:gd name="T9" fmla="*/ 18 h 30"/>
                <a:gd name="T10" fmla="*/ 6 w 30"/>
                <a:gd name="T11" fmla="*/ 18 h 30"/>
                <a:gd name="T12" fmla="*/ 0 w 30"/>
                <a:gd name="T13" fmla="*/ 12 h 30"/>
                <a:gd name="T14" fmla="*/ 0 w 30"/>
                <a:gd name="T15" fmla="*/ 6 h 30"/>
                <a:gd name="T16" fmla="*/ 6 w 30"/>
                <a:gd name="T17" fmla="*/ 6 h 30"/>
                <a:gd name="T18" fmla="*/ 12 w 30"/>
                <a:gd name="T19" fmla="*/ 6 h 30"/>
                <a:gd name="T20" fmla="*/ 18 w 30"/>
                <a:gd name="T21" fmla="*/ 6 h 30"/>
                <a:gd name="T22" fmla="*/ 24 w 30"/>
                <a:gd name="T23" fmla="*/ 0 h 30"/>
                <a:gd name="T24" fmla="*/ 24 w 30"/>
                <a:gd name="T25" fmla="*/ 6 h 30"/>
                <a:gd name="T26" fmla="*/ 30 w 30"/>
                <a:gd name="T27" fmla="*/ 6 h 30"/>
                <a:gd name="T28" fmla="*/ 30 w 30"/>
                <a:gd name="T29" fmla="*/ 12 h 30"/>
                <a:gd name="T30" fmla="*/ 18 w 30"/>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18" y="30"/>
                  </a:moveTo>
                  <a:lnTo>
                    <a:pt x="12" y="30"/>
                  </a:lnTo>
                  <a:lnTo>
                    <a:pt x="6" y="30"/>
                  </a:lnTo>
                  <a:lnTo>
                    <a:pt x="6" y="18"/>
                  </a:lnTo>
                  <a:lnTo>
                    <a:pt x="0" y="18"/>
                  </a:lnTo>
                  <a:lnTo>
                    <a:pt x="6" y="18"/>
                  </a:lnTo>
                  <a:lnTo>
                    <a:pt x="0" y="12"/>
                  </a:lnTo>
                  <a:lnTo>
                    <a:pt x="0" y="6"/>
                  </a:lnTo>
                  <a:lnTo>
                    <a:pt x="6" y="6"/>
                  </a:lnTo>
                  <a:lnTo>
                    <a:pt x="12" y="6"/>
                  </a:lnTo>
                  <a:lnTo>
                    <a:pt x="18" y="6"/>
                  </a:lnTo>
                  <a:lnTo>
                    <a:pt x="24" y="0"/>
                  </a:lnTo>
                  <a:lnTo>
                    <a:pt x="24" y="6"/>
                  </a:lnTo>
                  <a:lnTo>
                    <a:pt x="30" y="6"/>
                  </a:lnTo>
                  <a:lnTo>
                    <a:pt x="30" y="12"/>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36" name="Freeform 1964"/>
            <p:cNvSpPr>
              <a:spLocks/>
            </p:cNvSpPr>
            <p:nvPr/>
          </p:nvSpPr>
          <p:spPr bwMode="auto">
            <a:xfrm>
              <a:off x="4296" y="2130"/>
              <a:ext cx="48" cy="48"/>
            </a:xfrm>
            <a:custGeom>
              <a:avLst/>
              <a:gdLst>
                <a:gd name="T0" fmla="*/ 18 w 48"/>
                <a:gd name="T1" fmla="*/ 42 h 48"/>
                <a:gd name="T2" fmla="*/ 18 w 48"/>
                <a:gd name="T3" fmla="*/ 36 h 48"/>
                <a:gd name="T4" fmla="*/ 18 w 48"/>
                <a:gd name="T5" fmla="*/ 30 h 48"/>
                <a:gd name="T6" fmla="*/ 12 w 48"/>
                <a:gd name="T7" fmla="*/ 30 h 48"/>
                <a:gd name="T8" fmla="*/ 6 w 48"/>
                <a:gd name="T9" fmla="*/ 30 h 48"/>
                <a:gd name="T10" fmla="*/ 0 w 48"/>
                <a:gd name="T11" fmla="*/ 24 h 48"/>
                <a:gd name="T12" fmla="*/ 0 w 48"/>
                <a:gd name="T13" fmla="*/ 18 h 48"/>
                <a:gd name="T14" fmla="*/ 12 w 48"/>
                <a:gd name="T15" fmla="*/ 6 h 48"/>
                <a:gd name="T16" fmla="*/ 18 w 48"/>
                <a:gd name="T17" fmla="*/ 6 h 48"/>
                <a:gd name="T18" fmla="*/ 18 w 48"/>
                <a:gd name="T19" fmla="*/ 0 h 48"/>
                <a:gd name="T20" fmla="*/ 24 w 48"/>
                <a:gd name="T21" fmla="*/ 0 h 48"/>
                <a:gd name="T22" fmla="*/ 30 w 48"/>
                <a:gd name="T23" fmla="*/ 0 h 48"/>
                <a:gd name="T24" fmla="*/ 30 w 48"/>
                <a:gd name="T25" fmla="*/ 6 h 48"/>
                <a:gd name="T26" fmla="*/ 36 w 48"/>
                <a:gd name="T27" fmla="*/ 6 h 48"/>
                <a:gd name="T28" fmla="*/ 36 w 48"/>
                <a:gd name="T29" fmla="*/ 12 h 48"/>
                <a:gd name="T30" fmla="*/ 42 w 48"/>
                <a:gd name="T31" fmla="*/ 12 h 48"/>
                <a:gd name="T32" fmla="*/ 36 w 48"/>
                <a:gd name="T33" fmla="*/ 12 h 48"/>
                <a:gd name="T34" fmla="*/ 42 w 48"/>
                <a:gd name="T35" fmla="*/ 18 h 48"/>
                <a:gd name="T36" fmla="*/ 48 w 48"/>
                <a:gd name="T37" fmla="*/ 18 h 48"/>
                <a:gd name="T38" fmla="*/ 48 w 48"/>
                <a:gd name="T39" fmla="*/ 24 h 48"/>
                <a:gd name="T40" fmla="*/ 42 w 48"/>
                <a:gd name="T41" fmla="*/ 24 h 48"/>
                <a:gd name="T42" fmla="*/ 42 w 48"/>
                <a:gd name="T43" fmla="*/ 30 h 48"/>
                <a:gd name="T44" fmla="*/ 42 w 48"/>
                <a:gd name="T45" fmla="*/ 36 h 48"/>
                <a:gd name="T46" fmla="*/ 42 w 48"/>
                <a:gd name="T47" fmla="*/ 42 h 48"/>
                <a:gd name="T48" fmla="*/ 36 w 48"/>
                <a:gd name="T49" fmla="*/ 48 h 48"/>
                <a:gd name="T50" fmla="*/ 36 w 48"/>
                <a:gd name="T51" fmla="*/ 42 h 48"/>
                <a:gd name="T52" fmla="*/ 30 w 48"/>
                <a:gd name="T53" fmla="*/ 48 h 48"/>
                <a:gd name="T54" fmla="*/ 24 w 48"/>
                <a:gd name="T55" fmla="*/ 48 h 48"/>
                <a:gd name="T56" fmla="*/ 18 w 48"/>
                <a:gd name="T5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48">
                  <a:moveTo>
                    <a:pt x="18" y="42"/>
                  </a:moveTo>
                  <a:lnTo>
                    <a:pt x="18" y="36"/>
                  </a:lnTo>
                  <a:lnTo>
                    <a:pt x="18" y="30"/>
                  </a:lnTo>
                  <a:lnTo>
                    <a:pt x="12" y="30"/>
                  </a:lnTo>
                  <a:lnTo>
                    <a:pt x="6" y="30"/>
                  </a:lnTo>
                  <a:lnTo>
                    <a:pt x="0" y="24"/>
                  </a:lnTo>
                  <a:lnTo>
                    <a:pt x="0" y="18"/>
                  </a:lnTo>
                  <a:lnTo>
                    <a:pt x="12" y="6"/>
                  </a:lnTo>
                  <a:lnTo>
                    <a:pt x="18" y="6"/>
                  </a:lnTo>
                  <a:lnTo>
                    <a:pt x="18" y="0"/>
                  </a:lnTo>
                  <a:lnTo>
                    <a:pt x="24" y="0"/>
                  </a:lnTo>
                  <a:lnTo>
                    <a:pt x="30" y="0"/>
                  </a:lnTo>
                  <a:lnTo>
                    <a:pt x="30" y="6"/>
                  </a:lnTo>
                  <a:lnTo>
                    <a:pt x="36" y="6"/>
                  </a:lnTo>
                  <a:lnTo>
                    <a:pt x="36" y="12"/>
                  </a:lnTo>
                  <a:lnTo>
                    <a:pt x="42" y="12"/>
                  </a:lnTo>
                  <a:lnTo>
                    <a:pt x="36" y="12"/>
                  </a:lnTo>
                  <a:lnTo>
                    <a:pt x="42" y="18"/>
                  </a:lnTo>
                  <a:lnTo>
                    <a:pt x="48" y="18"/>
                  </a:lnTo>
                  <a:lnTo>
                    <a:pt x="48" y="24"/>
                  </a:lnTo>
                  <a:lnTo>
                    <a:pt x="42" y="24"/>
                  </a:lnTo>
                  <a:lnTo>
                    <a:pt x="42" y="30"/>
                  </a:lnTo>
                  <a:lnTo>
                    <a:pt x="42" y="36"/>
                  </a:lnTo>
                  <a:lnTo>
                    <a:pt x="42" y="42"/>
                  </a:lnTo>
                  <a:lnTo>
                    <a:pt x="36" y="48"/>
                  </a:lnTo>
                  <a:lnTo>
                    <a:pt x="36" y="42"/>
                  </a:lnTo>
                  <a:lnTo>
                    <a:pt x="30" y="48"/>
                  </a:lnTo>
                  <a:lnTo>
                    <a:pt x="24" y="48"/>
                  </a:lnTo>
                  <a:lnTo>
                    <a:pt x="18"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37" name="Freeform 1965"/>
            <p:cNvSpPr>
              <a:spLocks/>
            </p:cNvSpPr>
            <p:nvPr/>
          </p:nvSpPr>
          <p:spPr bwMode="auto">
            <a:xfrm>
              <a:off x="3426" y="2250"/>
              <a:ext cx="36" cy="42"/>
            </a:xfrm>
            <a:custGeom>
              <a:avLst/>
              <a:gdLst>
                <a:gd name="T0" fmla="*/ 24 w 36"/>
                <a:gd name="T1" fmla="*/ 42 h 42"/>
                <a:gd name="T2" fmla="*/ 24 w 36"/>
                <a:gd name="T3" fmla="*/ 36 h 42"/>
                <a:gd name="T4" fmla="*/ 18 w 36"/>
                <a:gd name="T5" fmla="*/ 36 h 42"/>
                <a:gd name="T6" fmla="*/ 12 w 36"/>
                <a:gd name="T7" fmla="*/ 36 h 42"/>
                <a:gd name="T8" fmla="*/ 6 w 36"/>
                <a:gd name="T9" fmla="*/ 30 h 42"/>
                <a:gd name="T10" fmla="*/ 6 w 36"/>
                <a:gd name="T11" fmla="*/ 24 h 42"/>
                <a:gd name="T12" fmla="*/ 0 w 36"/>
                <a:gd name="T13" fmla="*/ 24 h 42"/>
                <a:gd name="T14" fmla="*/ 0 w 36"/>
                <a:gd name="T15" fmla="*/ 18 h 42"/>
                <a:gd name="T16" fmla="*/ 0 w 36"/>
                <a:gd name="T17" fmla="*/ 6 h 42"/>
                <a:gd name="T18" fmla="*/ 6 w 36"/>
                <a:gd name="T19" fmla="*/ 0 h 42"/>
                <a:gd name="T20" fmla="*/ 36 w 36"/>
                <a:gd name="T21" fmla="*/ 0 h 42"/>
                <a:gd name="T22" fmla="*/ 36 w 36"/>
                <a:gd name="T23" fmla="*/ 18 h 42"/>
                <a:gd name="T24" fmla="*/ 36 w 36"/>
                <a:gd name="T25" fmla="*/ 24 h 42"/>
                <a:gd name="T26" fmla="*/ 36 w 36"/>
                <a:gd name="T27" fmla="*/ 30 h 42"/>
                <a:gd name="T28" fmla="*/ 30 w 36"/>
                <a:gd name="T29" fmla="*/ 30 h 42"/>
                <a:gd name="T30" fmla="*/ 30 w 36"/>
                <a:gd name="T31" fmla="*/ 42 h 42"/>
                <a:gd name="T32" fmla="*/ 24 w 36"/>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2">
                  <a:moveTo>
                    <a:pt x="24" y="42"/>
                  </a:moveTo>
                  <a:lnTo>
                    <a:pt x="24" y="36"/>
                  </a:lnTo>
                  <a:lnTo>
                    <a:pt x="18" y="36"/>
                  </a:lnTo>
                  <a:lnTo>
                    <a:pt x="12" y="36"/>
                  </a:lnTo>
                  <a:lnTo>
                    <a:pt x="6" y="30"/>
                  </a:lnTo>
                  <a:lnTo>
                    <a:pt x="6" y="24"/>
                  </a:lnTo>
                  <a:lnTo>
                    <a:pt x="0" y="24"/>
                  </a:lnTo>
                  <a:lnTo>
                    <a:pt x="0" y="18"/>
                  </a:lnTo>
                  <a:lnTo>
                    <a:pt x="0" y="6"/>
                  </a:lnTo>
                  <a:lnTo>
                    <a:pt x="6" y="0"/>
                  </a:lnTo>
                  <a:lnTo>
                    <a:pt x="36" y="0"/>
                  </a:lnTo>
                  <a:lnTo>
                    <a:pt x="36" y="18"/>
                  </a:lnTo>
                  <a:lnTo>
                    <a:pt x="36" y="24"/>
                  </a:lnTo>
                  <a:lnTo>
                    <a:pt x="36" y="30"/>
                  </a:lnTo>
                  <a:lnTo>
                    <a:pt x="30" y="30"/>
                  </a:lnTo>
                  <a:lnTo>
                    <a:pt x="30" y="42"/>
                  </a:lnTo>
                  <a:lnTo>
                    <a:pt x="24"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38" name="Freeform 1966"/>
            <p:cNvSpPr>
              <a:spLocks/>
            </p:cNvSpPr>
            <p:nvPr/>
          </p:nvSpPr>
          <p:spPr bwMode="auto">
            <a:xfrm>
              <a:off x="3996" y="2184"/>
              <a:ext cx="42" cy="30"/>
            </a:xfrm>
            <a:custGeom>
              <a:avLst/>
              <a:gdLst>
                <a:gd name="T0" fmla="*/ 42 w 42"/>
                <a:gd name="T1" fmla="*/ 24 h 30"/>
                <a:gd name="T2" fmla="*/ 0 w 42"/>
                <a:gd name="T3" fmla="*/ 30 h 30"/>
                <a:gd name="T4" fmla="*/ 0 w 42"/>
                <a:gd name="T5" fmla="*/ 24 h 30"/>
                <a:gd name="T6" fmla="*/ 6 w 42"/>
                <a:gd name="T7" fmla="*/ 18 h 30"/>
                <a:gd name="T8" fmla="*/ 6 w 42"/>
                <a:gd name="T9" fmla="*/ 12 h 30"/>
                <a:gd name="T10" fmla="*/ 12 w 42"/>
                <a:gd name="T11" fmla="*/ 6 h 30"/>
                <a:gd name="T12" fmla="*/ 24 w 42"/>
                <a:gd name="T13" fmla="*/ 0 h 30"/>
                <a:gd name="T14" fmla="*/ 30 w 42"/>
                <a:gd name="T15" fmla="*/ 6 h 30"/>
                <a:gd name="T16" fmla="*/ 30 w 42"/>
                <a:gd name="T17" fmla="*/ 12 h 30"/>
                <a:gd name="T18" fmla="*/ 36 w 42"/>
                <a:gd name="T19" fmla="*/ 12 h 30"/>
                <a:gd name="T20" fmla="*/ 42 w 42"/>
                <a:gd name="T21" fmla="*/ 18 h 30"/>
                <a:gd name="T22" fmla="*/ 42 w 42"/>
                <a:gd name="T23"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0">
                  <a:moveTo>
                    <a:pt x="42" y="24"/>
                  </a:moveTo>
                  <a:lnTo>
                    <a:pt x="0" y="30"/>
                  </a:lnTo>
                  <a:lnTo>
                    <a:pt x="0" y="24"/>
                  </a:lnTo>
                  <a:lnTo>
                    <a:pt x="6" y="18"/>
                  </a:lnTo>
                  <a:lnTo>
                    <a:pt x="6" y="12"/>
                  </a:lnTo>
                  <a:lnTo>
                    <a:pt x="12" y="6"/>
                  </a:lnTo>
                  <a:lnTo>
                    <a:pt x="24" y="0"/>
                  </a:lnTo>
                  <a:lnTo>
                    <a:pt x="30" y="6"/>
                  </a:lnTo>
                  <a:lnTo>
                    <a:pt x="30" y="12"/>
                  </a:lnTo>
                  <a:lnTo>
                    <a:pt x="36" y="12"/>
                  </a:lnTo>
                  <a:lnTo>
                    <a:pt x="42" y="18"/>
                  </a:lnTo>
                  <a:lnTo>
                    <a:pt x="42"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39" name="Freeform 1967"/>
            <p:cNvSpPr>
              <a:spLocks/>
            </p:cNvSpPr>
            <p:nvPr/>
          </p:nvSpPr>
          <p:spPr bwMode="auto">
            <a:xfrm>
              <a:off x="3354" y="2256"/>
              <a:ext cx="36" cy="42"/>
            </a:xfrm>
            <a:custGeom>
              <a:avLst/>
              <a:gdLst>
                <a:gd name="T0" fmla="*/ 0 w 36"/>
                <a:gd name="T1" fmla="*/ 24 h 42"/>
                <a:gd name="T2" fmla="*/ 6 w 36"/>
                <a:gd name="T3" fmla="*/ 24 h 42"/>
                <a:gd name="T4" fmla="*/ 6 w 36"/>
                <a:gd name="T5" fmla="*/ 18 h 42"/>
                <a:gd name="T6" fmla="*/ 6 w 36"/>
                <a:gd name="T7" fmla="*/ 12 h 42"/>
                <a:gd name="T8" fmla="*/ 6 w 36"/>
                <a:gd name="T9" fmla="*/ 6 h 42"/>
                <a:gd name="T10" fmla="*/ 6 w 36"/>
                <a:gd name="T11" fmla="*/ 0 h 42"/>
                <a:gd name="T12" fmla="*/ 12 w 36"/>
                <a:gd name="T13" fmla="*/ 0 h 42"/>
                <a:gd name="T14" fmla="*/ 12 w 36"/>
                <a:gd name="T15" fmla="*/ 6 h 42"/>
                <a:gd name="T16" fmla="*/ 18 w 36"/>
                <a:gd name="T17" fmla="*/ 6 h 42"/>
                <a:gd name="T18" fmla="*/ 24 w 36"/>
                <a:gd name="T19" fmla="*/ 6 h 42"/>
                <a:gd name="T20" fmla="*/ 36 w 36"/>
                <a:gd name="T21" fmla="*/ 12 h 42"/>
                <a:gd name="T22" fmla="*/ 36 w 36"/>
                <a:gd name="T23" fmla="*/ 36 h 42"/>
                <a:gd name="T24" fmla="*/ 30 w 36"/>
                <a:gd name="T25" fmla="*/ 42 h 42"/>
                <a:gd name="T26" fmla="*/ 6 w 36"/>
                <a:gd name="T27" fmla="*/ 42 h 42"/>
                <a:gd name="T28" fmla="*/ 6 w 36"/>
                <a:gd name="T29" fmla="*/ 30 h 42"/>
                <a:gd name="T30" fmla="*/ 0 w 36"/>
                <a:gd name="T3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2">
                  <a:moveTo>
                    <a:pt x="0" y="24"/>
                  </a:moveTo>
                  <a:lnTo>
                    <a:pt x="6" y="24"/>
                  </a:lnTo>
                  <a:lnTo>
                    <a:pt x="6" y="18"/>
                  </a:lnTo>
                  <a:lnTo>
                    <a:pt x="6" y="12"/>
                  </a:lnTo>
                  <a:lnTo>
                    <a:pt x="6" y="6"/>
                  </a:lnTo>
                  <a:lnTo>
                    <a:pt x="6" y="0"/>
                  </a:lnTo>
                  <a:lnTo>
                    <a:pt x="12" y="0"/>
                  </a:lnTo>
                  <a:lnTo>
                    <a:pt x="12" y="6"/>
                  </a:lnTo>
                  <a:lnTo>
                    <a:pt x="18" y="6"/>
                  </a:lnTo>
                  <a:lnTo>
                    <a:pt x="24" y="6"/>
                  </a:lnTo>
                  <a:lnTo>
                    <a:pt x="36" y="12"/>
                  </a:lnTo>
                  <a:lnTo>
                    <a:pt x="36" y="36"/>
                  </a:lnTo>
                  <a:lnTo>
                    <a:pt x="30" y="42"/>
                  </a:lnTo>
                  <a:lnTo>
                    <a:pt x="6" y="42"/>
                  </a:lnTo>
                  <a:lnTo>
                    <a:pt x="6" y="30"/>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40" name="Freeform 1968"/>
            <p:cNvSpPr>
              <a:spLocks/>
            </p:cNvSpPr>
            <p:nvPr/>
          </p:nvSpPr>
          <p:spPr bwMode="auto">
            <a:xfrm>
              <a:off x="3882" y="2196"/>
              <a:ext cx="60" cy="48"/>
            </a:xfrm>
            <a:custGeom>
              <a:avLst/>
              <a:gdLst>
                <a:gd name="T0" fmla="*/ 54 w 60"/>
                <a:gd name="T1" fmla="*/ 36 h 48"/>
                <a:gd name="T2" fmla="*/ 48 w 60"/>
                <a:gd name="T3" fmla="*/ 36 h 48"/>
                <a:gd name="T4" fmla="*/ 42 w 60"/>
                <a:gd name="T5" fmla="*/ 36 h 48"/>
                <a:gd name="T6" fmla="*/ 36 w 60"/>
                <a:gd name="T7" fmla="*/ 42 h 48"/>
                <a:gd name="T8" fmla="*/ 30 w 60"/>
                <a:gd name="T9" fmla="*/ 42 h 48"/>
                <a:gd name="T10" fmla="*/ 24 w 60"/>
                <a:gd name="T11" fmla="*/ 42 h 48"/>
                <a:gd name="T12" fmla="*/ 18 w 60"/>
                <a:gd name="T13" fmla="*/ 42 h 48"/>
                <a:gd name="T14" fmla="*/ 18 w 60"/>
                <a:gd name="T15" fmla="*/ 48 h 48"/>
                <a:gd name="T16" fmla="*/ 12 w 60"/>
                <a:gd name="T17" fmla="*/ 42 h 48"/>
                <a:gd name="T18" fmla="*/ 12 w 60"/>
                <a:gd name="T19" fmla="*/ 36 h 48"/>
                <a:gd name="T20" fmla="*/ 12 w 60"/>
                <a:gd name="T21" fmla="*/ 30 h 48"/>
                <a:gd name="T22" fmla="*/ 6 w 60"/>
                <a:gd name="T23" fmla="*/ 30 h 48"/>
                <a:gd name="T24" fmla="*/ 6 w 60"/>
                <a:gd name="T25" fmla="*/ 24 h 48"/>
                <a:gd name="T26" fmla="*/ 0 w 60"/>
                <a:gd name="T27" fmla="*/ 24 h 48"/>
                <a:gd name="T28" fmla="*/ 6 w 60"/>
                <a:gd name="T29" fmla="*/ 18 h 48"/>
                <a:gd name="T30" fmla="*/ 12 w 60"/>
                <a:gd name="T31" fmla="*/ 18 h 48"/>
                <a:gd name="T32" fmla="*/ 30 w 60"/>
                <a:gd name="T33" fmla="*/ 6 h 48"/>
                <a:gd name="T34" fmla="*/ 36 w 60"/>
                <a:gd name="T35" fmla="*/ 6 h 48"/>
                <a:gd name="T36" fmla="*/ 42 w 60"/>
                <a:gd name="T37" fmla="*/ 0 h 48"/>
                <a:gd name="T38" fmla="*/ 42 w 60"/>
                <a:gd name="T39" fmla="*/ 6 h 48"/>
                <a:gd name="T40" fmla="*/ 48 w 60"/>
                <a:gd name="T41" fmla="*/ 12 h 48"/>
                <a:gd name="T42" fmla="*/ 48 w 60"/>
                <a:gd name="T43" fmla="*/ 18 h 48"/>
                <a:gd name="T44" fmla="*/ 54 w 60"/>
                <a:gd name="T45" fmla="*/ 24 h 48"/>
                <a:gd name="T46" fmla="*/ 48 w 60"/>
                <a:gd name="T47" fmla="*/ 24 h 48"/>
                <a:gd name="T48" fmla="*/ 54 w 60"/>
                <a:gd name="T49" fmla="*/ 24 h 48"/>
                <a:gd name="T50" fmla="*/ 60 w 60"/>
                <a:gd name="T51" fmla="*/ 30 h 48"/>
                <a:gd name="T52" fmla="*/ 54 w 60"/>
                <a:gd name="T53" fmla="*/ 30 h 48"/>
                <a:gd name="T54" fmla="*/ 54 w 60"/>
                <a:gd name="T5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8">
                  <a:moveTo>
                    <a:pt x="54" y="36"/>
                  </a:moveTo>
                  <a:lnTo>
                    <a:pt x="48" y="36"/>
                  </a:lnTo>
                  <a:lnTo>
                    <a:pt x="42" y="36"/>
                  </a:lnTo>
                  <a:lnTo>
                    <a:pt x="36" y="42"/>
                  </a:lnTo>
                  <a:lnTo>
                    <a:pt x="30" y="42"/>
                  </a:lnTo>
                  <a:lnTo>
                    <a:pt x="24" y="42"/>
                  </a:lnTo>
                  <a:lnTo>
                    <a:pt x="18" y="42"/>
                  </a:lnTo>
                  <a:lnTo>
                    <a:pt x="18" y="48"/>
                  </a:lnTo>
                  <a:lnTo>
                    <a:pt x="12" y="42"/>
                  </a:lnTo>
                  <a:lnTo>
                    <a:pt x="12" y="36"/>
                  </a:lnTo>
                  <a:lnTo>
                    <a:pt x="12" y="30"/>
                  </a:lnTo>
                  <a:lnTo>
                    <a:pt x="6" y="30"/>
                  </a:lnTo>
                  <a:lnTo>
                    <a:pt x="6" y="24"/>
                  </a:lnTo>
                  <a:lnTo>
                    <a:pt x="0" y="24"/>
                  </a:lnTo>
                  <a:lnTo>
                    <a:pt x="6" y="18"/>
                  </a:lnTo>
                  <a:lnTo>
                    <a:pt x="12" y="18"/>
                  </a:lnTo>
                  <a:lnTo>
                    <a:pt x="30" y="6"/>
                  </a:lnTo>
                  <a:lnTo>
                    <a:pt x="36" y="6"/>
                  </a:lnTo>
                  <a:lnTo>
                    <a:pt x="42" y="0"/>
                  </a:lnTo>
                  <a:lnTo>
                    <a:pt x="42" y="6"/>
                  </a:lnTo>
                  <a:lnTo>
                    <a:pt x="48" y="12"/>
                  </a:lnTo>
                  <a:lnTo>
                    <a:pt x="48" y="18"/>
                  </a:lnTo>
                  <a:lnTo>
                    <a:pt x="54" y="24"/>
                  </a:lnTo>
                  <a:lnTo>
                    <a:pt x="48" y="24"/>
                  </a:lnTo>
                  <a:lnTo>
                    <a:pt x="54" y="24"/>
                  </a:lnTo>
                  <a:lnTo>
                    <a:pt x="60" y="30"/>
                  </a:lnTo>
                  <a:lnTo>
                    <a:pt x="54" y="30"/>
                  </a:lnTo>
                  <a:lnTo>
                    <a:pt x="5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41" name="Freeform 1969"/>
            <p:cNvSpPr>
              <a:spLocks/>
            </p:cNvSpPr>
            <p:nvPr/>
          </p:nvSpPr>
          <p:spPr bwMode="auto">
            <a:xfrm>
              <a:off x="4218" y="2142"/>
              <a:ext cx="48" cy="60"/>
            </a:xfrm>
            <a:custGeom>
              <a:avLst/>
              <a:gdLst>
                <a:gd name="T0" fmla="*/ 18 w 48"/>
                <a:gd name="T1" fmla="*/ 54 h 60"/>
                <a:gd name="T2" fmla="*/ 12 w 48"/>
                <a:gd name="T3" fmla="*/ 48 h 60"/>
                <a:gd name="T4" fmla="*/ 6 w 48"/>
                <a:gd name="T5" fmla="*/ 42 h 60"/>
                <a:gd name="T6" fmla="*/ 0 w 48"/>
                <a:gd name="T7" fmla="*/ 42 h 60"/>
                <a:gd name="T8" fmla="*/ 0 w 48"/>
                <a:gd name="T9" fmla="*/ 36 h 60"/>
                <a:gd name="T10" fmla="*/ 12 w 48"/>
                <a:gd name="T11" fmla="*/ 18 h 60"/>
                <a:gd name="T12" fmla="*/ 30 w 48"/>
                <a:gd name="T13" fmla="*/ 0 h 60"/>
                <a:gd name="T14" fmla="*/ 30 w 48"/>
                <a:gd name="T15" fmla="*/ 12 h 60"/>
                <a:gd name="T16" fmla="*/ 36 w 48"/>
                <a:gd name="T17" fmla="*/ 12 h 60"/>
                <a:gd name="T18" fmla="*/ 42 w 48"/>
                <a:gd name="T19" fmla="*/ 12 h 60"/>
                <a:gd name="T20" fmla="*/ 42 w 48"/>
                <a:gd name="T21" fmla="*/ 24 h 60"/>
                <a:gd name="T22" fmla="*/ 48 w 48"/>
                <a:gd name="T23" fmla="*/ 24 h 60"/>
                <a:gd name="T24" fmla="*/ 48 w 48"/>
                <a:gd name="T25" fmla="*/ 42 h 60"/>
                <a:gd name="T26" fmla="*/ 48 w 48"/>
                <a:gd name="T27" fmla="*/ 48 h 60"/>
                <a:gd name="T28" fmla="*/ 42 w 48"/>
                <a:gd name="T29" fmla="*/ 48 h 60"/>
                <a:gd name="T30" fmla="*/ 42 w 48"/>
                <a:gd name="T31" fmla="*/ 54 h 60"/>
                <a:gd name="T32" fmla="*/ 36 w 48"/>
                <a:gd name="T33" fmla="*/ 54 h 60"/>
                <a:gd name="T34" fmla="*/ 30 w 48"/>
                <a:gd name="T35" fmla="*/ 60 h 60"/>
                <a:gd name="T36" fmla="*/ 24 w 48"/>
                <a:gd name="T37" fmla="*/ 60 h 60"/>
                <a:gd name="T38" fmla="*/ 18 w 48"/>
                <a:gd name="T3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0">
                  <a:moveTo>
                    <a:pt x="18" y="54"/>
                  </a:moveTo>
                  <a:lnTo>
                    <a:pt x="12" y="48"/>
                  </a:lnTo>
                  <a:lnTo>
                    <a:pt x="6" y="42"/>
                  </a:lnTo>
                  <a:lnTo>
                    <a:pt x="0" y="42"/>
                  </a:lnTo>
                  <a:lnTo>
                    <a:pt x="0" y="36"/>
                  </a:lnTo>
                  <a:lnTo>
                    <a:pt x="12" y="18"/>
                  </a:lnTo>
                  <a:lnTo>
                    <a:pt x="30" y="0"/>
                  </a:lnTo>
                  <a:lnTo>
                    <a:pt x="30" y="12"/>
                  </a:lnTo>
                  <a:lnTo>
                    <a:pt x="36" y="12"/>
                  </a:lnTo>
                  <a:lnTo>
                    <a:pt x="42" y="12"/>
                  </a:lnTo>
                  <a:lnTo>
                    <a:pt x="42" y="24"/>
                  </a:lnTo>
                  <a:lnTo>
                    <a:pt x="48" y="24"/>
                  </a:lnTo>
                  <a:lnTo>
                    <a:pt x="48" y="42"/>
                  </a:lnTo>
                  <a:lnTo>
                    <a:pt x="48" y="48"/>
                  </a:lnTo>
                  <a:lnTo>
                    <a:pt x="42" y="48"/>
                  </a:lnTo>
                  <a:lnTo>
                    <a:pt x="42" y="54"/>
                  </a:lnTo>
                  <a:lnTo>
                    <a:pt x="36" y="54"/>
                  </a:lnTo>
                  <a:lnTo>
                    <a:pt x="30" y="60"/>
                  </a:lnTo>
                  <a:lnTo>
                    <a:pt x="24" y="60"/>
                  </a:lnTo>
                  <a:lnTo>
                    <a:pt x="18"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42" name="Freeform 1970"/>
            <p:cNvSpPr>
              <a:spLocks/>
            </p:cNvSpPr>
            <p:nvPr/>
          </p:nvSpPr>
          <p:spPr bwMode="auto">
            <a:xfrm>
              <a:off x="2562" y="2274"/>
              <a:ext cx="60" cy="36"/>
            </a:xfrm>
            <a:custGeom>
              <a:avLst/>
              <a:gdLst>
                <a:gd name="T0" fmla="*/ 0 w 60"/>
                <a:gd name="T1" fmla="*/ 30 h 36"/>
                <a:gd name="T2" fmla="*/ 0 w 60"/>
                <a:gd name="T3" fmla="*/ 24 h 36"/>
                <a:gd name="T4" fmla="*/ 0 w 60"/>
                <a:gd name="T5" fmla="*/ 0 h 36"/>
                <a:gd name="T6" fmla="*/ 60 w 60"/>
                <a:gd name="T7" fmla="*/ 0 h 36"/>
                <a:gd name="T8" fmla="*/ 60 w 60"/>
                <a:gd name="T9" fmla="*/ 24 h 36"/>
                <a:gd name="T10" fmla="*/ 60 w 60"/>
                <a:gd name="T11" fmla="*/ 36 h 36"/>
                <a:gd name="T12" fmla="*/ 0 w 60"/>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60" h="36">
                  <a:moveTo>
                    <a:pt x="0" y="30"/>
                  </a:moveTo>
                  <a:lnTo>
                    <a:pt x="0" y="24"/>
                  </a:lnTo>
                  <a:lnTo>
                    <a:pt x="0" y="0"/>
                  </a:lnTo>
                  <a:lnTo>
                    <a:pt x="60" y="0"/>
                  </a:lnTo>
                  <a:lnTo>
                    <a:pt x="60" y="24"/>
                  </a:lnTo>
                  <a:lnTo>
                    <a:pt x="60" y="36"/>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43" name="Freeform 1971"/>
            <p:cNvSpPr>
              <a:spLocks/>
            </p:cNvSpPr>
            <p:nvPr/>
          </p:nvSpPr>
          <p:spPr bwMode="auto">
            <a:xfrm>
              <a:off x="912" y="2034"/>
              <a:ext cx="204" cy="144"/>
            </a:xfrm>
            <a:custGeom>
              <a:avLst/>
              <a:gdLst>
                <a:gd name="T0" fmla="*/ 180 w 204"/>
                <a:gd name="T1" fmla="*/ 144 h 144"/>
                <a:gd name="T2" fmla="*/ 84 w 204"/>
                <a:gd name="T3" fmla="*/ 120 h 144"/>
                <a:gd name="T4" fmla="*/ 78 w 204"/>
                <a:gd name="T5" fmla="*/ 120 h 144"/>
                <a:gd name="T6" fmla="*/ 54 w 204"/>
                <a:gd name="T7" fmla="*/ 114 h 144"/>
                <a:gd name="T8" fmla="*/ 54 w 204"/>
                <a:gd name="T9" fmla="*/ 108 h 144"/>
                <a:gd name="T10" fmla="*/ 48 w 204"/>
                <a:gd name="T11" fmla="*/ 108 h 144"/>
                <a:gd name="T12" fmla="*/ 48 w 204"/>
                <a:gd name="T13" fmla="*/ 102 h 144"/>
                <a:gd name="T14" fmla="*/ 42 w 204"/>
                <a:gd name="T15" fmla="*/ 102 h 144"/>
                <a:gd name="T16" fmla="*/ 42 w 204"/>
                <a:gd name="T17" fmla="*/ 84 h 144"/>
                <a:gd name="T18" fmla="*/ 36 w 204"/>
                <a:gd name="T19" fmla="*/ 78 h 144"/>
                <a:gd name="T20" fmla="*/ 42 w 204"/>
                <a:gd name="T21" fmla="*/ 72 h 144"/>
                <a:gd name="T22" fmla="*/ 30 w 204"/>
                <a:gd name="T23" fmla="*/ 72 h 144"/>
                <a:gd name="T24" fmla="*/ 36 w 204"/>
                <a:gd name="T25" fmla="*/ 60 h 144"/>
                <a:gd name="T26" fmla="*/ 24 w 204"/>
                <a:gd name="T27" fmla="*/ 60 h 144"/>
                <a:gd name="T28" fmla="*/ 24 w 204"/>
                <a:gd name="T29" fmla="*/ 48 h 144"/>
                <a:gd name="T30" fmla="*/ 18 w 204"/>
                <a:gd name="T31" fmla="*/ 48 h 144"/>
                <a:gd name="T32" fmla="*/ 18 w 204"/>
                <a:gd name="T33" fmla="*/ 42 h 144"/>
                <a:gd name="T34" fmla="*/ 12 w 204"/>
                <a:gd name="T35" fmla="*/ 36 h 144"/>
                <a:gd name="T36" fmla="*/ 12 w 204"/>
                <a:gd name="T37" fmla="*/ 30 h 144"/>
                <a:gd name="T38" fmla="*/ 6 w 204"/>
                <a:gd name="T39" fmla="*/ 30 h 144"/>
                <a:gd name="T40" fmla="*/ 12 w 204"/>
                <a:gd name="T41" fmla="*/ 18 h 144"/>
                <a:gd name="T42" fmla="*/ 0 w 204"/>
                <a:gd name="T43" fmla="*/ 18 h 144"/>
                <a:gd name="T44" fmla="*/ 6 w 204"/>
                <a:gd name="T45" fmla="*/ 0 h 144"/>
                <a:gd name="T46" fmla="*/ 60 w 204"/>
                <a:gd name="T47" fmla="*/ 12 h 144"/>
                <a:gd name="T48" fmla="*/ 174 w 204"/>
                <a:gd name="T49" fmla="*/ 42 h 144"/>
                <a:gd name="T50" fmla="*/ 180 w 204"/>
                <a:gd name="T51" fmla="*/ 42 h 144"/>
                <a:gd name="T52" fmla="*/ 204 w 204"/>
                <a:gd name="T53" fmla="*/ 48 h 144"/>
                <a:gd name="T54" fmla="*/ 204 w 204"/>
                <a:gd name="T55" fmla="*/ 60 h 144"/>
                <a:gd name="T56" fmla="*/ 198 w 204"/>
                <a:gd name="T57" fmla="*/ 54 h 144"/>
                <a:gd name="T58" fmla="*/ 198 w 204"/>
                <a:gd name="T59" fmla="*/ 60 h 144"/>
                <a:gd name="T60" fmla="*/ 204 w 204"/>
                <a:gd name="T61" fmla="*/ 60 h 144"/>
                <a:gd name="T62" fmla="*/ 192 w 204"/>
                <a:gd name="T63" fmla="*/ 114 h 144"/>
                <a:gd name="T64" fmla="*/ 186 w 204"/>
                <a:gd name="T65" fmla="*/ 114 h 144"/>
                <a:gd name="T66" fmla="*/ 180 w 204"/>
                <a:gd name="T6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 h="144">
                  <a:moveTo>
                    <a:pt x="180" y="144"/>
                  </a:moveTo>
                  <a:lnTo>
                    <a:pt x="84" y="120"/>
                  </a:lnTo>
                  <a:lnTo>
                    <a:pt x="78" y="120"/>
                  </a:lnTo>
                  <a:lnTo>
                    <a:pt x="54" y="114"/>
                  </a:lnTo>
                  <a:lnTo>
                    <a:pt x="54" y="108"/>
                  </a:lnTo>
                  <a:lnTo>
                    <a:pt x="48" y="108"/>
                  </a:lnTo>
                  <a:lnTo>
                    <a:pt x="48" y="102"/>
                  </a:lnTo>
                  <a:lnTo>
                    <a:pt x="42" y="102"/>
                  </a:lnTo>
                  <a:lnTo>
                    <a:pt x="42" y="84"/>
                  </a:lnTo>
                  <a:lnTo>
                    <a:pt x="36" y="78"/>
                  </a:lnTo>
                  <a:lnTo>
                    <a:pt x="42" y="72"/>
                  </a:lnTo>
                  <a:lnTo>
                    <a:pt x="30" y="72"/>
                  </a:lnTo>
                  <a:lnTo>
                    <a:pt x="36" y="60"/>
                  </a:lnTo>
                  <a:lnTo>
                    <a:pt x="24" y="60"/>
                  </a:lnTo>
                  <a:lnTo>
                    <a:pt x="24" y="48"/>
                  </a:lnTo>
                  <a:lnTo>
                    <a:pt x="18" y="48"/>
                  </a:lnTo>
                  <a:lnTo>
                    <a:pt x="18" y="42"/>
                  </a:lnTo>
                  <a:lnTo>
                    <a:pt x="12" y="36"/>
                  </a:lnTo>
                  <a:lnTo>
                    <a:pt x="12" y="30"/>
                  </a:lnTo>
                  <a:lnTo>
                    <a:pt x="6" y="30"/>
                  </a:lnTo>
                  <a:lnTo>
                    <a:pt x="12" y="18"/>
                  </a:lnTo>
                  <a:lnTo>
                    <a:pt x="0" y="18"/>
                  </a:lnTo>
                  <a:lnTo>
                    <a:pt x="6" y="0"/>
                  </a:lnTo>
                  <a:lnTo>
                    <a:pt x="60" y="12"/>
                  </a:lnTo>
                  <a:lnTo>
                    <a:pt x="174" y="42"/>
                  </a:lnTo>
                  <a:lnTo>
                    <a:pt x="180" y="42"/>
                  </a:lnTo>
                  <a:lnTo>
                    <a:pt x="204" y="48"/>
                  </a:lnTo>
                  <a:lnTo>
                    <a:pt x="204" y="60"/>
                  </a:lnTo>
                  <a:lnTo>
                    <a:pt x="198" y="54"/>
                  </a:lnTo>
                  <a:lnTo>
                    <a:pt x="198" y="60"/>
                  </a:lnTo>
                  <a:lnTo>
                    <a:pt x="204" y="60"/>
                  </a:lnTo>
                  <a:lnTo>
                    <a:pt x="192" y="114"/>
                  </a:lnTo>
                  <a:lnTo>
                    <a:pt x="186" y="114"/>
                  </a:lnTo>
                  <a:lnTo>
                    <a:pt x="180" y="14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44" name="Freeform 1972"/>
            <p:cNvSpPr>
              <a:spLocks/>
            </p:cNvSpPr>
            <p:nvPr/>
          </p:nvSpPr>
          <p:spPr bwMode="auto">
            <a:xfrm>
              <a:off x="1062" y="2082"/>
              <a:ext cx="300" cy="222"/>
            </a:xfrm>
            <a:custGeom>
              <a:avLst/>
              <a:gdLst>
                <a:gd name="T0" fmla="*/ 0 w 300"/>
                <a:gd name="T1" fmla="*/ 180 h 222"/>
                <a:gd name="T2" fmla="*/ 0 w 300"/>
                <a:gd name="T3" fmla="*/ 174 h 222"/>
                <a:gd name="T4" fmla="*/ 6 w 300"/>
                <a:gd name="T5" fmla="*/ 174 h 222"/>
                <a:gd name="T6" fmla="*/ 12 w 300"/>
                <a:gd name="T7" fmla="*/ 162 h 222"/>
                <a:gd name="T8" fmla="*/ 18 w 300"/>
                <a:gd name="T9" fmla="*/ 150 h 222"/>
                <a:gd name="T10" fmla="*/ 24 w 300"/>
                <a:gd name="T11" fmla="*/ 120 h 222"/>
                <a:gd name="T12" fmla="*/ 30 w 300"/>
                <a:gd name="T13" fmla="*/ 96 h 222"/>
                <a:gd name="T14" fmla="*/ 36 w 300"/>
                <a:gd name="T15" fmla="*/ 66 h 222"/>
                <a:gd name="T16" fmla="*/ 42 w 300"/>
                <a:gd name="T17" fmla="*/ 66 h 222"/>
                <a:gd name="T18" fmla="*/ 54 w 300"/>
                <a:gd name="T19" fmla="*/ 12 h 222"/>
                <a:gd name="T20" fmla="*/ 48 w 300"/>
                <a:gd name="T21" fmla="*/ 12 h 222"/>
                <a:gd name="T22" fmla="*/ 48 w 300"/>
                <a:gd name="T23" fmla="*/ 6 h 222"/>
                <a:gd name="T24" fmla="*/ 54 w 300"/>
                <a:gd name="T25" fmla="*/ 12 h 222"/>
                <a:gd name="T26" fmla="*/ 54 w 300"/>
                <a:gd name="T27" fmla="*/ 0 h 222"/>
                <a:gd name="T28" fmla="*/ 138 w 300"/>
                <a:gd name="T29" fmla="*/ 18 h 222"/>
                <a:gd name="T30" fmla="*/ 210 w 300"/>
                <a:gd name="T31" fmla="*/ 36 h 222"/>
                <a:gd name="T32" fmla="*/ 276 w 300"/>
                <a:gd name="T33" fmla="*/ 132 h 222"/>
                <a:gd name="T34" fmla="*/ 276 w 300"/>
                <a:gd name="T35" fmla="*/ 138 h 222"/>
                <a:gd name="T36" fmla="*/ 270 w 300"/>
                <a:gd name="T37" fmla="*/ 138 h 222"/>
                <a:gd name="T38" fmla="*/ 270 w 300"/>
                <a:gd name="T39" fmla="*/ 144 h 222"/>
                <a:gd name="T40" fmla="*/ 276 w 300"/>
                <a:gd name="T41" fmla="*/ 144 h 222"/>
                <a:gd name="T42" fmla="*/ 276 w 300"/>
                <a:gd name="T43" fmla="*/ 156 h 222"/>
                <a:gd name="T44" fmla="*/ 282 w 300"/>
                <a:gd name="T45" fmla="*/ 156 h 222"/>
                <a:gd name="T46" fmla="*/ 282 w 300"/>
                <a:gd name="T47" fmla="*/ 162 h 222"/>
                <a:gd name="T48" fmla="*/ 282 w 300"/>
                <a:gd name="T49" fmla="*/ 168 h 222"/>
                <a:gd name="T50" fmla="*/ 282 w 300"/>
                <a:gd name="T51" fmla="*/ 174 h 222"/>
                <a:gd name="T52" fmla="*/ 288 w 300"/>
                <a:gd name="T53" fmla="*/ 180 h 222"/>
                <a:gd name="T54" fmla="*/ 282 w 300"/>
                <a:gd name="T55" fmla="*/ 186 h 222"/>
                <a:gd name="T56" fmla="*/ 288 w 300"/>
                <a:gd name="T57" fmla="*/ 186 h 222"/>
                <a:gd name="T58" fmla="*/ 288 w 300"/>
                <a:gd name="T59" fmla="*/ 192 h 222"/>
                <a:gd name="T60" fmla="*/ 294 w 300"/>
                <a:gd name="T61" fmla="*/ 192 h 222"/>
                <a:gd name="T62" fmla="*/ 300 w 300"/>
                <a:gd name="T63" fmla="*/ 198 h 222"/>
                <a:gd name="T64" fmla="*/ 300 w 300"/>
                <a:gd name="T65" fmla="*/ 204 h 222"/>
                <a:gd name="T66" fmla="*/ 300 w 300"/>
                <a:gd name="T67" fmla="*/ 210 h 222"/>
                <a:gd name="T68" fmla="*/ 288 w 300"/>
                <a:gd name="T69" fmla="*/ 216 h 222"/>
                <a:gd name="T70" fmla="*/ 282 w 300"/>
                <a:gd name="T71" fmla="*/ 216 h 222"/>
                <a:gd name="T72" fmla="*/ 276 w 300"/>
                <a:gd name="T73" fmla="*/ 222 h 222"/>
                <a:gd name="T74" fmla="*/ 204 w 300"/>
                <a:gd name="T75" fmla="*/ 210 h 222"/>
                <a:gd name="T76" fmla="*/ 150 w 300"/>
                <a:gd name="T77" fmla="*/ 204 h 222"/>
                <a:gd name="T78" fmla="*/ 72 w 300"/>
                <a:gd name="T79" fmla="*/ 186 h 222"/>
                <a:gd name="T80" fmla="*/ 48 w 300"/>
                <a:gd name="T81" fmla="*/ 180 h 222"/>
                <a:gd name="T82" fmla="*/ 36 w 300"/>
                <a:gd name="T83" fmla="*/ 180 h 222"/>
                <a:gd name="T84" fmla="*/ 24 w 300"/>
                <a:gd name="T85" fmla="*/ 174 h 222"/>
                <a:gd name="T86" fmla="*/ 18 w 300"/>
                <a:gd name="T87" fmla="*/ 180 h 222"/>
                <a:gd name="T88" fmla="*/ 12 w 300"/>
                <a:gd name="T89" fmla="*/ 186 h 222"/>
                <a:gd name="T90" fmla="*/ 12 w 300"/>
                <a:gd name="T91" fmla="*/ 180 h 222"/>
                <a:gd name="T92" fmla="*/ 12 w 300"/>
                <a:gd name="T93" fmla="*/ 186 h 222"/>
                <a:gd name="T94" fmla="*/ 6 w 300"/>
                <a:gd name="T95" fmla="*/ 186 h 222"/>
                <a:gd name="T96" fmla="*/ 0 w 300"/>
                <a:gd name="T97" fmla="*/ 18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22">
                  <a:moveTo>
                    <a:pt x="0" y="180"/>
                  </a:moveTo>
                  <a:lnTo>
                    <a:pt x="0" y="174"/>
                  </a:lnTo>
                  <a:lnTo>
                    <a:pt x="6" y="174"/>
                  </a:lnTo>
                  <a:lnTo>
                    <a:pt x="12" y="162"/>
                  </a:lnTo>
                  <a:lnTo>
                    <a:pt x="18" y="150"/>
                  </a:lnTo>
                  <a:lnTo>
                    <a:pt x="24" y="120"/>
                  </a:lnTo>
                  <a:lnTo>
                    <a:pt x="30" y="96"/>
                  </a:lnTo>
                  <a:lnTo>
                    <a:pt x="36" y="66"/>
                  </a:lnTo>
                  <a:lnTo>
                    <a:pt x="42" y="66"/>
                  </a:lnTo>
                  <a:lnTo>
                    <a:pt x="54" y="12"/>
                  </a:lnTo>
                  <a:lnTo>
                    <a:pt x="48" y="12"/>
                  </a:lnTo>
                  <a:lnTo>
                    <a:pt x="48" y="6"/>
                  </a:lnTo>
                  <a:lnTo>
                    <a:pt x="54" y="12"/>
                  </a:lnTo>
                  <a:lnTo>
                    <a:pt x="54" y="0"/>
                  </a:lnTo>
                  <a:lnTo>
                    <a:pt x="138" y="18"/>
                  </a:lnTo>
                  <a:lnTo>
                    <a:pt x="210" y="36"/>
                  </a:lnTo>
                  <a:lnTo>
                    <a:pt x="276" y="132"/>
                  </a:lnTo>
                  <a:lnTo>
                    <a:pt x="276" y="138"/>
                  </a:lnTo>
                  <a:lnTo>
                    <a:pt x="270" y="138"/>
                  </a:lnTo>
                  <a:lnTo>
                    <a:pt x="270" y="144"/>
                  </a:lnTo>
                  <a:lnTo>
                    <a:pt x="276" y="144"/>
                  </a:lnTo>
                  <a:lnTo>
                    <a:pt x="276" y="156"/>
                  </a:lnTo>
                  <a:lnTo>
                    <a:pt x="282" y="156"/>
                  </a:lnTo>
                  <a:lnTo>
                    <a:pt x="282" y="162"/>
                  </a:lnTo>
                  <a:lnTo>
                    <a:pt x="282" y="168"/>
                  </a:lnTo>
                  <a:lnTo>
                    <a:pt x="282" y="174"/>
                  </a:lnTo>
                  <a:lnTo>
                    <a:pt x="288" y="180"/>
                  </a:lnTo>
                  <a:lnTo>
                    <a:pt x="282" y="186"/>
                  </a:lnTo>
                  <a:lnTo>
                    <a:pt x="288" y="186"/>
                  </a:lnTo>
                  <a:lnTo>
                    <a:pt x="288" y="192"/>
                  </a:lnTo>
                  <a:lnTo>
                    <a:pt x="294" y="192"/>
                  </a:lnTo>
                  <a:lnTo>
                    <a:pt x="300" y="198"/>
                  </a:lnTo>
                  <a:lnTo>
                    <a:pt x="300" y="204"/>
                  </a:lnTo>
                  <a:lnTo>
                    <a:pt x="300" y="210"/>
                  </a:lnTo>
                  <a:lnTo>
                    <a:pt x="288" y="216"/>
                  </a:lnTo>
                  <a:lnTo>
                    <a:pt x="282" y="216"/>
                  </a:lnTo>
                  <a:lnTo>
                    <a:pt x="276" y="222"/>
                  </a:lnTo>
                  <a:lnTo>
                    <a:pt x="204" y="210"/>
                  </a:lnTo>
                  <a:lnTo>
                    <a:pt x="150" y="204"/>
                  </a:lnTo>
                  <a:lnTo>
                    <a:pt x="72" y="186"/>
                  </a:lnTo>
                  <a:lnTo>
                    <a:pt x="48" y="180"/>
                  </a:lnTo>
                  <a:lnTo>
                    <a:pt x="36" y="180"/>
                  </a:lnTo>
                  <a:lnTo>
                    <a:pt x="24" y="174"/>
                  </a:lnTo>
                  <a:lnTo>
                    <a:pt x="18" y="180"/>
                  </a:lnTo>
                  <a:lnTo>
                    <a:pt x="12" y="186"/>
                  </a:lnTo>
                  <a:lnTo>
                    <a:pt x="12" y="180"/>
                  </a:lnTo>
                  <a:lnTo>
                    <a:pt x="12" y="186"/>
                  </a:lnTo>
                  <a:lnTo>
                    <a:pt x="6" y="186"/>
                  </a:lnTo>
                  <a:lnTo>
                    <a:pt x="0" y="18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45" name="Freeform 1973"/>
            <p:cNvSpPr>
              <a:spLocks/>
            </p:cNvSpPr>
            <p:nvPr/>
          </p:nvSpPr>
          <p:spPr bwMode="auto">
            <a:xfrm>
              <a:off x="828" y="2010"/>
              <a:ext cx="126" cy="126"/>
            </a:xfrm>
            <a:custGeom>
              <a:avLst/>
              <a:gdLst>
                <a:gd name="T0" fmla="*/ 36 w 126"/>
                <a:gd name="T1" fmla="*/ 96 h 126"/>
                <a:gd name="T2" fmla="*/ 36 w 126"/>
                <a:gd name="T3" fmla="*/ 84 h 126"/>
                <a:gd name="T4" fmla="*/ 36 w 126"/>
                <a:gd name="T5" fmla="*/ 78 h 126"/>
                <a:gd name="T6" fmla="*/ 24 w 126"/>
                <a:gd name="T7" fmla="*/ 66 h 126"/>
                <a:gd name="T8" fmla="*/ 24 w 126"/>
                <a:gd name="T9" fmla="*/ 60 h 126"/>
                <a:gd name="T10" fmla="*/ 30 w 126"/>
                <a:gd name="T11" fmla="*/ 54 h 126"/>
                <a:gd name="T12" fmla="*/ 30 w 126"/>
                <a:gd name="T13" fmla="*/ 48 h 126"/>
                <a:gd name="T14" fmla="*/ 18 w 126"/>
                <a:gd name="T15" fmla="*/ 42 h 126"/>
                <a:gd name="T16" fmla="*/ 12 w 126"/>
                <a:gd name="T17" fmla="*/ 18 h 126"/>
                <a:gd name="T18" fmla="*/ 0 w 126"/>
                <a:gd name="T19" fmla="*/ 12 h 126"/>
                <a:gd name="T20" fmla="*/ 0 w 126"/>
                <a:gd name="T21" fmla="*/ 0 h 126"/>
                <a:gd name="T22" fmla="*/ 90 w 126"/>
                <a:gd name="T23" fmla="*/ 24 h 126"/>
                <a:gd name="T24" fmla="*/ 84 w 126"/>
                <a:gd name="T25" fmla="*/ 42 h 126"/>
                <a:gd name="T26" fmla="*/ 96 w 126"/>
                <a:gd name="T27" fmla="*/ 42 h 126"/>
                <a:gd name="T28" fmla="*/ 90 w 126"/>
                <a:gd name="T29" fmla="*/ 54 h 126"/>
                <a:gd name="T30" fmla="*/ 96 w 126"/>
                <a:gd name="T31" fmla="*/ 54 h 126"/>
                <a:gd name="T32" fmla="*/ 96 w 126"/>
                <a:gd name="T33" fmla="*/ 60 h 126"/>
                <a:gd name="T34" fmla="*/ 102 w 126"/>
                <a:gd name="T35" fmla="*/ 66 h 126"/>
                <a:gd name="T36" fmla="*/ 102 w 126"/>
                <a:gd name="T37" fmla="*/ 72 h 126"/>
                <a:gd name="T38" fmla="*/ 108 w 126"/>
                <a:gd name="T39" fmla="*/ 72 h 126"/>
                <a:gd name="T40" fmla="*/ 108 w 126"/>
                <a:gd name="T41" fmla="*/ 84 h 126"/>
                <a:gd name="T42" fmla="*/ 120 w 126"/>
                <a:gd name="T43" fmla="*/ 84 h 126"/>
                <a:gd name="T44" fmla="*/ 114 w 126"/>
                <a:gd name="T45" fmla="*/ 96 h 126"/>
                <a:gd name="T46" fmla="*/ 126 w 126"/>
                <a:gd name="T47" fmla="*/ 96 h 126"/>
                <a:gd name="T48" fmla="*/ 120 w 126"/>
                <a:gd name="T49" fmla="*/ 102 h 126"/>
                <a:gd name="T50" fmla="*/ 126 w 126"/>
                <a:gd name="T51" fmla="*/ 108 h 126"/>
                <a:gd name="T52" fmla="*/ 126 w 126"/>
                <a:gd name="T53" fmla="*/ 126 h 126"/>
                <a:gd name="T54" fmla="*/ 120 w 126"/>
                <a:gd name="T55" fmla="*/ 126 h 126"/>
                <a:gd name="T56" fmla="*/ 114 w 126"/>
                <a:gd name="T57" fmla="*/ 120 h 126"/>
                <a:gd name="T58" fmla="*/ 108 w 126"/>
                <a:gd name="T59" fmla="*/ 114 h 126"/>
                <a:gd name="T60" fmla="*/ 102 w 126"/>
                <a:gd name="T61" fmla="*/ 108 h 126"/>
                <a:gd name="T62" fmla="*/ 96 w 126"/>
                <a:gd name="T63" fmla="*/ 102 h 126"/>
                <a:gd name="T64" fmla="*/ 90 w 126"/>
                <a:gd name="T65" fmla="*/ 102 h 126"/>
                <a:gd name="T66" fmla="*/ 90 w 126"/>
                <a:gd name="T67" fmla="*/ 96 h 126"/>
                <a:gd name="T68" fmla="*/ 84 w 126"/>
                <a:gd name="T69" fmla="*/ 96 h 126"/>
                <a:gd name="T70" fmla="*/ 84 w 126"/>
                <a:gd name="T71" fmla="*/ 90 h 126"/>
                <a:gd name="T72" fmla="*/ 78 w 126"/>
                <a:gd name="T73" fmla="*/ 96 h 126"/>
                <a:gd name="T74" fmla="*/ 72 w 126"/>
                <a:gd name="T75" fmla="*/ 96 h 126"/>
                <a:gd name="T76" fmla="*/ 66 w 126"/>
                <a:gd name="T77" fmla="*/ 96 h 126"/>
                <a:gd name="T78" fmla="*/ 60 w 126"/>
                <a:gd name="T79" fmla="*/ 96 h 126"/>
                <a:gd name="T80" fmla="*/ 60 w 126"/>
                <a:gd name="T81" fmla="*/ 102 h 126"/>
                <a:gd name="T82" fmla="*/ 60 w 126"/>
                <a:gd name="T83" fmla="*/ 108 h 126"/>
                <a:gd name="T84" fmla="*/ 54 w 126"/>
                <a:gd name="T85" fmla="*/ 102 h 126"/>
                <a:gd name="T86" fmla="*/ 48 w 126"/>
                <a:gd name="T87" fmla="*/ 96 h 126"/>
                <a:gd name="T88" fmla="*/ 42 w 126"/>
                <a:gd name="T89" fmla="*/ 96 h 126"/>
                <a:gd name="T90" fmla="*/ 36 w 126"/>
                <a:gd name="T91"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126">
                  <a:moveTo>
                    <a:pt x="36" y="96"/>
                  </a:moveTo>
                  <a:lnTo>
                    <a:pt x="36" y="84"/>
                  </a:lnTo>
                  <a:lnTo>
                    <a:pt x="36" y="78"/>
                  </a:lnTo>
                  <a:lnTo>
                    <a:pt x="24" y="66"/>
                  </a:lnTo>
                  <a:lnTo>
                    <a:pt x="24" y="60"/>
                  </a:lnTo>
                  <a:lnTo>
                    <a:pt x="30" y="54"/>
                  </a:lnTo>
                  <a:lnTo>
                    <a:pt x="30" y="48"/>
                  </a:lnTo>
                  <a:lnTo>
                    <a:pt x="18" y="42"/>
                  </a:lnTo>
                  <a:lnTo>
                    <a:pt x="12" y="18"/>
                  </a:lnTo>
                  <a:lnTo>
                    <a:pt x="0" y="12"/>
                  </a:lnTo>
                  <a:lnTo>
                    <a:pt x="0" y="0"/>
                  </a:lnTo>
                  <a:lnTo>
                    <a:pt x="90" y="24"/>
                  </a:lnTo>
                  <a:lnTo>
                    <a:pt x="84" y="42"/>
                  </a:lnTo>
                  <a:lnTo>
                    <a:pt x="96" y="42"/>
                  </a:lnTo>
                  <a:lnTo>
                    <a:pt x="90" y="54"/>
                  </a:lnTo>
                  <a:lnTo>
                    <a:pt x="96" y="54"/>
                  </a:lnTo>
                  <a:lnTo>
                    <a:pt x="96" y="60"/>
                  </a:lnTo>
                  <a:lnTo>
                    <a:pt x="102" y="66"/>
                  </a:lnTo>
                  <a:lnTo>
                    <a:pt x="102" y="72"/>
                  </a:lnTo>
                  <a:lnTo>
                    <a:pt x="108" y="72"/>
                  </a:lnTo>
                  <a:lnTo>
                    <a:pt x="108" y="84"/>
                  </a:lnTo>
                  <a:lnTo>
                    <a:pt x="120" y="84"/>
                  </a:lnTo>
                  <a:lnTo>
                    <a:pt x="114" y="96"/>
                  </a:lnTo>
                  <a:lnTo>
                    <a:pt x="126" y="96"/>
                  </a:lnTo>
                  <a:lnTo>
                    <a:pt x="120" y="102"/>
                  </a:lnTo>
                  <a:lnTo>
                    <a:pt x="126" y="108"/>
                  </a:lnTo>
                  <a:lnTo>
                    <a:pt x="126" y="126"/>
                  </a:lnTo>
                  <a:lnTo>
                    <a:pt x="120" y="126"/>
                  </a:lnTo>
                  <a:lnTo>
                    <a:pt x="114" y="120"/>
                  </a:lnTo>
                  <a:lnTo>
                    <a:pt x="108" y="114"/>
                  </a:lnTo>
                  <a:lnTo>
                    <a:pt x="102" y="108"/>
                  </a:lnTo>
                  <a:lnTo>
                    <a:pt x="96" y="102"/>
                  </a:lnTo>
                  <a:lnTo>
                    <a:pt x="90" y="102"/>
                  </a:lnTo>
                  <a:lnTo>
                    <a:pt x="90" y="96"/>
                  </a:lnTo>
                  <a:lnTo>
                    <a:pt x="84" y="96"/>
                  </a:lnTo>
                  <a:lnTo>
                    <a:pt x="84" y="90"/>
                  </a:lnTo>
                  <a:lnTo>
                    <a:pt x="78" y="96"/>
                  </a:lnTo>
                  <a:lnTo>
                    <a:pt x="72" y="96"/>
                  </a:lnTo>
                  <a:lnTo>
                    <a:pt x="66" y="96"/>
                  </a:lnTo>
                  <a:lnTo>
                    <a:pt x="60" y="96"/>
                  </a:lnTo>
                  <a:lnTo>
                    <a:pt x="60" y="102"/>
                  </a:lnTo>
                  <a:lnTo>
                    <a:pt x="60" y="108"/>
                  </a:lnTo>
                  <a:lnTo>
                    <a:pt x="54" y="102"/>
                  </a:lnTo>
                  <a:lnTo>
                    <a:pt x="48" y="96"/>
                  </a:lnTo>
                  <a:lnTo>
                    <a:pt x="42" y="96"/>
                  </a:lnTo>
                  <a:lnTo>
                    <a:pt x="36" y="9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46" name="Freeform 1974"/>
            <p:cNvSpPr>
              <a:spLocks/>
            </p:cNvSpPr>
            <p:nvPr/>
          </p:nvSpPr>
          <p:spPr bwMode="auto">
            <a:xfrm>
              <a:off x="3390" y="2256"/>
              <a:ext cx="36" cy="36"/>
            </a:xfrm>
            <a:custGeom>
              <a:avLst/>
              <a:gdLst>
                <a:gd name="T0" fmla="*/ 36 w 36"/>
                <a:gd name="T1" fmla="*/ 18 h 36"/>
                <a:gd name="T2" fmla="*/ 36 w 36"/>
                <a:gd name="T3" fmla="*/ 24 h 36"/>
                <a:gd name="T4" fmla="*/ 36 w 36"/>
                <a:gd name="T5" fmla="*/ 30 h 36"/>
                <a:gd name="T6" fmla="*/ 24 w 36"/>
                <a:gd name="T7" fmla="*/ 36 h 36"/>
                <a:gd name="T8" fmla="*/ 18 w 36"/>
                <a:gd name="T9" fmla="*/ 36 h 36"/>
                <a:gd name="T10" fmla="*/ 0 w 36"/>
                <a:gd name="T11" fmla="*/ 36 h 36"/>
                <a:gd name="T12" fmla="*/ 0 w 36"/>
                <a:gd name="T13" fmla="*/ 12 h 36"/>
                <a:gd name="T14" fmla="*/ 6 w 36"/>
                <a:gd name="T15" fmla="*/ 12 h 36"/>
                <a:gd name="T16" fmla="*/ 12 w 36"/>
                <a:gd name="T17" fmla="*/ 6 h 36"/>
                <a:gd name="T18" fmla="*/ 12 w 36"/>
                <a:gd name="T19" fmla="*/ 0 h 36"/>
                <a:gd name="T20" fmla="*/ 30 w 36"/>
                <a:gd name="T21" fmla="*/ 0 h 36"/>
                <a:gd name="T22" fmla="*/ 36 w 36"/>
                <a:gd name="T23" fmla="*/ 0 h 36"/>
                <a:gd name="T24" fmla="*/ 36 w 36"/>
                <a:gd name="T25" fmla="*/ 12 h 36"/>
                <a:gd name="T26" fmla="*/ 36 w 36"/>
                <a:gd name="T2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6" y="18"/>
                  </a:moveTo>
                  <a:lnTo>
                    <a:pt x="36" y="24"/>
                  </a:lnTo>
                  <a:lnTo>
                    <a:pt x="36" y="30"/>
                  </a:lnTo>
                  <a:lnTo>
                    <a:pt x="24" y="36"/>
                  </a:lnTo>
                  <a:lnTo>
                    <a:pt x="18" y="36"/>
                  </a:lnTo>
                  <a:lnTo>
                    <a:pt x="0" y="36"/>
                  </a:lnTo>
                  <a:lnTo>
                    <a:pt x="0" y="12"/>
                  </a:lnTo>
                  <a:lnTo>
                    <a:pt x="6" y="12"/>
                  </a:lnTo>
                  <a:lnTo>
                    <a:pt x="12" y="6"/>
                  </a:lnTo>
                  <a:lnTo>
                    <a:pt x="12" y="0"/>
                  </a:lnTo>
                  <a:lnTo>
                    <a:pt x="30" y="0"/>
                  </a:lnTo>
                  <a:lnTo>
                    <a:pt x="36" y="0"/>
                  </a:lnTo>
                  <a:lnTo>
                    <a:pt x="36" y="12"/>
                  </a:lnTo>
                  <a:lnTo>
                    <a:pt x="36"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47" name="Freeform 1975"/>
            <p:cNvSpPr>
              <a:spLocks/>
            </p:cNvSpPr>
            <p:nvPr/>
          </p:nvSpPr>
          <p:spPr bwMode="auto">
            <a:xfrm>
              <a:off x="3090" y="2274"/>
              <a:ext cx="48" cy="42"/>
            </a:xfrm>
            <a:custGeom>
              <a:avLst/>
              <a:gdLst>
                <a:gd name="T0" fmla="*/ 30 w 48"/>
                <a:gd name="T1" fmla="*/ 42 h 42"/>
                <a:gd name="T2" fmla="*/ 30 w 48"/>
                <a:gd name="T3" fmla="*/ 36 h 42"/>
                <a:gd name="T4" fmla="*/ 0 w 48"/>
                <a:gd name="T5" fmla="*/ 36 h 42"/>
                <a:gd name="T6" fmla="*/ 0 w 48"/>
                <a:gd name="T7" fmla="*/ 24 h 42"/>
                <a:gd name="T8" fmla="*/ 0 w 48"/>
                <a:gd name="T9" fmla="*/ 6 h 42"/>
                <a:gd name="T10" fmla="*/ 18 w 48"/>
                <a:gd name="T11" fmla="*/ 6 h 42"/>
                <a:gd name="T12" fmla="*/ 18 w 48"/>
                <a:gd name="T13" fmla="*/ 0 h 42"/>
                <a:gd name="T14" fmla="*/ 30 w 48"/>
                <a:gd name="T15" fmla="*/ 0 h 42"/>
                <a:gd name="T16" fmla="*/ 30 w 48"/>
                <a:gd name="T17" fmla="*/ 6 h 42"/>
                <a:gd name="T18" fmla="*/ 48 w 48"/>
                <a:gd name="T19" fmla="*/ 6 h 42"/>
                <a:gd name="T20" fmla="*/ 48 w 48"/>
                <a:gd name="T21" fmla="*/ 42 h 42"/>
                <a:gd name="T22" fmla="*/ 30 w 48"/>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2">
                  <a:moveTo>
                    <a:pt x="30" y="42"/>
                  </a:moveTo>
                  <a:lnTo>
                    <a:pt x="30" y="36"/>
                  </a:lnTo>
                  <a:lnTo>
                    <a:pt x="0" y="36"/>
                  </a:lnTo>
                  <a:lnTo>
                    <a:pt x="0" y="24"/>
                  </a:lnTo>
                  <a:lnTo>
                    <a:pt x="0" y="6"/>
                  </a:lnTo>
                  <a:lnTo>
                    <a:pt x="18" y="6"/>
                  </a:lnTo>
                  <a:lnTo>
                    <a:pt x="18" y="0"/>
                  </a:lnTo>
                  <a:lnTo>
                    <a:pt x="30" y="0"/>
                  </a:lnTo>
                  <a:lnTo>
                    <a:pt x="30" y="6"/>
                  </a:lnTo>
                  <a:lnTo>
                    <a:pt x="48" y="6"/>
                  </a:lnTo>
                  <a:lnTo>
                    <a:pt x="48" y="42"/>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48" name="Freeform 1976"/>
            <p:cNvSpPr>
              <a:spLocks/>
            </p:cNvSpPr>
            <p:nvPr/>
          </p:nvSpPr>
          <p:spPr bwMode="auto">
            <a:xfrm>
              <a:off x="3852" y="2208"/>
              <a:ext cx="48" cy="48"/>
            </a:xfrm>
            <a:custGeom>
              <a:avLst/>
              <a:gdLst>
                <a:gd name="T0" fmla="*/ 48 w 48"/>
                <a:gd name="T1" fmla="*/ 36 h 48"/>
                <a:gd name="T2" fmla="*/ 42 w 48"/>
                <a:gd name="T3" fmla="*/ 48 h 48"/>
                <a:gd name="T4" fmla="*/ 36 w 48"/>
                <a:gd name="T5" fmla="*/ 48 h 48"/>
                <a:gd name="T6" fmla="*/ 30 w 48"/>
                <a:gd name="T7" fmla="*/ 48 h 48"/>
                <a:gd name="T8" fmla="*/ 30 w 48"/>
                <a:gd name="T9" fmla="*/ 42 h 48"/>
                <a:gd name="T10" fmla="*/ 24 w 48"/>
                <a:gd name="T11" fmla="*/ 42 h 48"/>
                <a:gd name="T12" fmla="*/ 24 w 48"/>
                <a:gd name="T13" fmla="*/ 36 h 48"/>
                <a:gd name="T14" fmla="*/ 18 w 48"/>
                <a:gd name="T15" fmla="*/ 36 h 48"/>
                <a:gd name="T16" fmla="*/ 12 w 48"/>
                <a:gd name="T17" fmla="*/ 30 h 48"/>
                <a:gd name="T18" fmla="*/ 12 w 48"/>
                <a:gd name="T19" fmla="*/ 24 h 48"/>
                <a:gd name="T20" fmla="*/ 12 w 48"/>
                <a:gd name="T21" fmla="*/ 18 h 48"/>
                <a:gd name="T22" fmla="*/ 6 w 48"/>
                <a:gd name="T23" fmla="*/ 18 h 48"/>
                <a:gd name="T24" fmla="*/ 6 w 48"/>
                <a:gd name="T25" fmla="*/ 12 h 48"/>
                <a:gd name="T26" fmla="*/ 0 w 48"/>
                <a:gd name="T27" fmla="*/ 12 h 48"/>
                <a:gd name="T28" fmla="*/ 6 w 48"/>
                <a:gd name="T29" fmla="*/ 6 h 48"/>
                <a:gd name="T30" fmla="*/ 12 w 48"/>
                <a:gd name="T31" fmla="*/ 6 h 48"/>
                <a:gd name="T32" fmla="*/ 18 w 48"/>
                <a:gd name="T33" fmla="*/ 0 h 48"/>
                <a:gd name="T34" fmla="*/ 24 w 48"/>
                <a:gd name="T35" fmla="*/ 0 h 48"/>
                <a:gd name="T36" fmla="*/ 24 w 48"/>
                <a:gd name="T37" fmla="*/ 6 h 48"/>
                <a:gd name="T38" fmla="*/ 30 w 48"/>
                <a:gd name="T39" fmla="*/ 6 h 48"/>
                <a:gd name="T40" fmla="*/ 30 w 48"/>
                <a:gd name="T41" fmla="*/ 12 h 48"/>
                <a:gd name="T42" fmla="*/ 36 w 48"/>
                <a:gd name="T43" fmla="*/ 12 h 48"/>
                <a:gd name="T44" fmla="*/ 36 w 48"/>
                <a:gd name="T45" fmla="*/ 18 h 48"/>
                <a:gd name="T46" fmla="*/ 42 w 48"/>
                <a:gd name="T47" fmla="*/ 18 h 48"/>
                <a:gd name="T48" fmla="*/ 42 w 48"/>
                <a:gd name="T49" fmla="*/ 24 h 48"/>
                <a:gd name="T50" fmla="*/ 42 w 48"/>
                <a:gd name="T51" fmla="*/ 30 h 48"/>
                <a:gd name="T52" fmla="*/ 48 w 48"/>
                <a:gd name="T5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8">
                  <a:moveTo>
                    <a:pt x="48" y="36"/>
                  </a:moveTo>
                  <a:lnTo>
                    <a:pt x="42" y="48"/>
                  </a:lnTo>
                  <a:lnTo>
                    <a:pt x="36" y="48"/>
                  </a:lnTo>
                  <a:lnTo>
                    <a:pt x="30" y="48"/>
                  </a:lnTo>
                  <a:lnTo>
                    <a:pt x="30" y="42"/>
                  </a:lnTo>
                  <a:lnTo>
                    <a:pt x="24" y="42"/>
                  </a:lnTo>
                  <a:lnTo>
                    <a:pt x="24" y="36"/>
                  </a:lnTo>
                  <a:lnTo>
                    <a:pt x="18" y="36"/>
                  </a:lnTo>
                  <a:lnTo>
                    <a:pt x="12" y="30"/>
                  </a:lnTo>
                  <a:lnTo>
                    <a:pt x="12" y="24"/>
                  </a:lnTo>
                  <a:lnTo>
                    <a:pt x="12" y="18"/>
                  </a:lnTo>
                  <a:lnTo>
                    <a:pt x="6" y="18"/>
                  </a:lnTo>
                  <a:lnTo>
                    <a:pt x="6" y="12"/>
                  </a:lnTo>
                  <a:lnTo>
                    <a:pt x="0" y="12"/>
                  </a:lnTo>
                  <a:lnTo>
                    <a:pt x="6" y="6"/>
                  </a:lnTo>
                  <a:lnTo>
                    <a:pt x="12" y="6"/>
                  </a:lnTo>
                  <a:lnTo>
                    <a:pt x="18" y="0"/>
                  </a:lnTo>
                  <a:lnTo>
                    <a:pt x="24" y="0"/>
                  </a:lnTo>
                  <a:lnTo>
                    <a:pt x="24" y="6"/>
                  </a:lnTo>
                  <a:lnTo>
                    <a:pt x="30" y="6"/>
                  </a:lnTo>
                  <a:lnTo>
                    <a:pt x="30" y="12"/>
                  </a:lnTo>
                  <a:lnTo>
                    <a:pt x="36" y="12"/>
                  </a:lnTo>
                  <a:lnTo>
                    <a:pt x="36" y="18"/>
                  </a:lnTo>
                  <a:lnTo>
                    <a:pt x="42" y="18"/>
                  </a:lnTo>
                  <a:lnTo>
                    <a:pt x="42" y="24"/>
                  </a:lnTo>
                  <a:lnTo>
                    <a:pt x="42" y="30"/>
                  </a:lnTo>
                  <a:lnTo>
                    <a:pt x="4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49" name="Freeform 1977"/>
            <p:cNvSpPr>
              <a:spLocks/>
            </p:cNvSpPr>
            <p:nvPr/>
          </p:nvSpPr>
          <p:spPr bwMode="auto">
            <a:xfrm>
              <a:off x="3684" y="2232"/>
              <a:ext cx="36" cy="42"/>
            </a:xfrm>
            <a:custGeom>
              <a:avLst/>
              <a:gdLst>
                <a:gd name="T0" fmla="*/ 24 w 36"/>
                <a:gd name="T1" fmla="*/ 30 h 42"/>
                <a:gd name="T2" fmla="*/ 18 w 36"/>
                <a:gd name="T3" fmla="*/ 30 h 42"/>
                <a:gd name="T4" fmla="*/ 18 w 36"/>
                <a:gd name="T5" fmla="*/ 42 h 42"/>
                <a:gd name="T6" fmla="*/ 6 w 36"/>
                <a:gd name="T7" fmla="*/ 36 h 42"/>
                <a:gd name="T8" fmla="*/ 0 w 36"/>
                <a:gd name="T9" fmla="*/ 30 h 42"/>
                <a:gd name="T10" fmla="*/ 0 w 36"/>
                <a:gd name="T11" fmla="*/ 24 h 42"/>
                <a:gd name="T12" fmla="*/ 12 w 36"/>
                <a:gd name="T13" fmla="*/ 6 h 42"/>
                <a:gd name="T14" fmla="*/ 12 w 36"/>
                <a:gd name="T15" fmla="*/ 0 h 42"/>
                <a:gd name="T16" fmla="*/ 24 w 36"/>
                <a:gd name="T17" fmla="*/ 0 h 42"/>
                <a:gd name="T18" fmla="*/ 30 w 36"/>
                <a:gd name="T19" fmla="*/ 0 h 42"/>
                <a:gd name="T20" fmla="*/ 36 w 36"/>
                <a:gd name="T21" fmla="*/ 0 h 42"/>
                <a:gd name="T22" fmla="*/ 36 w 36"/>
                <a:gd name="T23" fmla="*/ 6 h 42"/>
                <a:gd name="T24" fmla="*/ 30 w 36"/>
                <a:gd name="T25" fmla="*/ 6 h 42"/>
                <a:gd name="T26" fmla="*/ 30 w 36"/>
                <a:gd name="T27" fmla="*/ 12 h 42"/>
                <a:gd name="T28" fmla="*/ 24 w 36"/>
                <a:gd name="T29" fmla="*/ 18 h 42"/>
                <a:gd name="T30" fmla="*/ 24 w 36"/>
                <a:gd name="T31" fmla="*/ 24 h 42"/>
                <a:gd name="T32" fmla="*/ 24 w 36"/>
                <a:gd name="T3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2">
                  <a:moveTo>
                    <a:pt x="24" y="30"/>
                  </a:moveTo>
                  <a:lnTo>
                    <a:pt x="18" y="30"/>
                  </a:lnTo>
                  <a:lnTo>
                    <a:pt x="18" y="42"/>
                  </a:lnTo>
                  <a:lnTo>
                    <a:pt x="6" y="36"/>
                  </a:lnTo>
                  <a:lnTo>
                    <a:pt x="0" y="30"/>
                  </a:lnTo>
                  <a:lnTo>
                    <a:pt x="0" y="24"/>
                  </a:lnTo>
                  <a:lnTo>
                    <a:pt x="12" y="6"/>
                  </a:lnTo>
                  <a:lnTo>
                    <a:pt x="12" y="0"/>
                  </a:lnTo>
                  <a:lnTo>
                    <a:pt x="24" y="0"/>
                  </a:lnTo>
                  <a:lnTo>
                    <a:pt x="30" y="0"/>
                  </a:lnTo>
                  <a:lnTo>
                    <a:pt x="36" y="0"/>
                  </a:lnTo>
                  <a:lnTo>
                    <a:pt x="36" y="6"/>
                  </a:lnTo>
                  <a:lnTo>
                    <a:pt x="30" y="6"/>
                  </a:lnTo>
                  <a:lnTo>
                    <a:pt x="30" y="12"/>
                  </a:lnTo>
                  <a:lnTo>
                    <a:pt x="24" y="18"/>
                  </a:lnTo>
                  <a:lnTo>
                    <a:pt x="24" y="24"/>
                  </a:lnTo>
                  <a:lnTo>
                    <a:pt x="2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50" name="Freeform 1978"/>
            <p:cNvSpPr>
              <a:spLocks/>
            </p:cNvSpPr>
            <p:nvPr/>
          </p:nvSpPr>
          <p:spPr bwMode="auto">
            <a:xfrm>
              <a:off x="2988" y="2280"/>
              <a:ext cx="30" cy="54"/>
            </a:xfrm>
            <a:custGeom>
              <a:avLst/>
              <a:gdLst>
                <a:gd name="T0" fmla="*/ 30 w 30"/>
                <a:gd name="T1" fmla="*/ 36 h 54"/>
                <a:gd name="T2" fmla="*/ 24 w 30"/>
                <a:gd name="T3" fmla="*/ 36 h 54"/>
                <a:gd name="T4" fmla="*/ 24 w 30"/>
                <a:gd name="T5" fmla="*/ 48 h 54"/>
                <a:gd name="T6" fmla="*/ 18 w 30"/>
                <a:gd name="T7" fmla="*/ 42 h 54"/>
                <a:gd name="T8" fmla="*/ 12 w 30"/>
                <a:gd name="T9" fmla="*/ 54 h 54"/>
                <a:gd name="T10" fmla="*/ 6 w 30"/>
                <a:gd name="T11" fmla="*/ 54 h 54"/>
                <a:gd name="T12" fmla="*/ 0 w 30"/>
                <a:gd name="T13" fmla="*/ 54 h 54"/>
                <a:gd name="T14" fmla="*/ 0 w 30"/>
                <a:gd name="T15" fmla="*/ 30 h 54"/>
                <a:gd name="T16" fmla="*/ 6 w 30"/>
                <a:gd name="T17" fmla="*/ 30 h 54"/>
                <a:gd name="T18" fmla="*/ 6 w 30"/>
                <a:gd name="T19" fmla="*/ 24 h 54"/>
                <a:gd name="T20" fmla="*/ 6 w 30"/>
                <a:gd name="T21" fmla="*/ 18 h 54"/>
                <a:gd name="T22" fmla="*/ 0 w 30"/>
                <a:gd name="T23" fmla="*/ 18 h 54"/>
                <a:gd name="T24" fmla="*/ 0 w 30"/>
                <a:gd name="T25" fmla="*/ 12 h 54"/>
                <a:gd name="T26" fmla="*/ 6 w 30"/>
                <a:gd name="T27" fmla="*/ 12 h 54"/>
                <a:gd name="T28" fmla="*/ 6 w 30"/>
                <a:gd name="T29" fmla="*/ 6 h 54"/>
                <a:gd name="T30" fmla="*/ 12 w 30"/>
                <a:gd name="T31" fmla="*/ 6 h 54"/>
                <a:gd name="T32" fmla="*/ 12 w 30"/>
                <a:gd name="T33" fmla="*/ 0 h 54"/>
                <a:gd name="T34" fmla="*/ 18 w 30"/>
                <a:gd name="T35" fmla="*/ 0 h 54"/>
                <a:gd name="T36" fmla="*/ 12 w 30"/>
                <a:gd name="T37" fmla="*/ 0 h 54"/>
                <a:gd name="T38" fmla="*/ 30 w 30"/>
                <a:gd name="T39" fmla="*/ 0 h 54"/>
                <a:gd name="T40" fmla="*/ 30 w 30"/>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4">
                  <a:moveTo>
                    <a:pt x="30" y="36"/>
                  </a:moveTo>
                  <a:lnTo>
                    <a:pt x="24" y="36"/>
                  </a:lnTo>
                  <a:lnTo>
                    <a:pt x="24" y="48"/>
                  </a:lnTo>
                  <a:lnTo>
                    <a:pt x="18" y="42"/>
                  </a:lnTo>
                  <a:lnTo>
                    <a:pt x="12" y="54"/>
                  </a:lnTo>
                  <a:lnTo>
                    <a:pt x="6" y="54"/>
                  </a:lnTo>
                  <a:lnTo>
                    <a:pt x="0" y="54"/>
                  </a:lnTo>
                  <a:lnTo>
                    <a:pt x="0" y="30"/>
                  </a:lnTo>
                  <a:lnTo>
                    <a:pt x="6" y="30"/>
                  </a:lnTo>
                  <a:lnTo>
                    <a:pt x="6" y="24"/>
                  </a:lnTo>
                  <a:lnTo>
                    <a:pt x="6" y="18"/>
                  </a:lnTo>
                  <a:lnTo>
                    <a:pt x="0" y="18"/>
                  </a:lnTo>
                  <a:lnTo>
                    <a:pt x="0" y="12"/>
                  </a:lnTo>
                  <a:lnTo>
                    <a:pt x="6" y="12"/>
                  </a:lnTo>
                  <a:lnTo>
                    <a:pt x="6" y="6"/>
                  </a:lnTo>
                  <a:lnTo>
                    <a:pt x="12" y="6"/>
                  </a:lnTo>
                  <a:lnTo>
                    <a:pt x="12" y="0"/>
                  </a:lnTo>
                  <a:lnTo>
                    <a:pt x="18" y="0"/>
                  </a:lnTo>
                  <a:lnTo>
                    <a:pt x="12" y="0"/>
                  </a:lnTo>
                  <a:lnTo>
                    <a:pt x="30" y="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51" name="Freeform 1979"/>
            <p:cNvSpPr>
              <a:spLocks/>
            </p:cNvSpPr>
            <p:nvPr/>
          </p:nvSpPr>
          <p:spPr bwMode="auto">
            <a:xfrm>
              <a:off x="3018" y="2280"/>
              <a:ext cx="42" cy="42"/>
            </a:xfrm>
            <a:custGeom>
              <a:avLst/>
              <a:gdLst>
                <a:gd name="T0" fmla="*/ 36 w 42"/>
                <a:gd name="T1" fmla="*/ 42 h 42"/>
                <a:gd name="T2" fmla="*/ 30 w 42"/>
                <a:gd name="T3" fmla="*/ 42 h 42"/>
                <a:gd name="T4" fmla="*/ 24 w 42"/>
                <a:gd name="T5" fmla="*/ 42 h 42"/>
                <a:gd name="T6" fmla="*/ 24 w 42"/>
                <a:gd name="T7" fmla="*/ 36 h 42"/>
                <a:gd name="T8" fmla="*/ 18 w 42"/>
                <a:gd name="T9" fmla="*/ 36 h 42"/>
                <a:gd name="T10" fmla="*/ 12 w 42"/>
                <a:gd name="T11" fmla="*/ 36 h 42"/>
                <a:gd name="T12" fmla="*/ 6 w 42"/>
                <a:gd name="T13" fmla="*/ 36 h 42"/>
                <a:gd name="T14" fmla="*/ 0 w 42"/>
                <a:gd name="T15" fmla="*/ 36 h 42"/>
                <a:gd name="T16" fmla="*/ 0 w 42"/>
                <a:gd name="T17" fmla="*/ 0 h 42"/>
                <a:gd name="T18" fmla="*/ 18 w 42"/>
                <a:gd name="T19" fmla="*/ 0 h 42"/>
                <a:gd name="T20" fmla="*/ 42 w 42"/>
                <a:gd name="T21" fmla="*/ 0 h 42"/>
                <a:gd name="T22" fmla="*/ 42 w 42"/>
                <a:gd name="T23" fmla="*/ 18 h 42"/>
                <a:gd name="T24" fmla="*/ 42 w 42"/>
                <a:gd name="T25" fmla="*/ 30 h 42"/>
                <a:gd name="T26" fmla="*/ 36 w 42"/>
                <a:gd name="T27" fmla="*/ 30 h 42"/>
                <a:gd name="T28" fmla="*/ 36 w 42"/>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2">
                  <a:moveTo>
                    <a:pt x="36" y="42"/>
                  </a:moveTo>
                  <a:lnTo>
                    <a:pt x="30" y="42"/>
                  </a:lnTo>
                  <a:lnTo>
                    <a:pt x="24" y="42"/>
                  </a:lnTo>
                  <a:lnTo>
                    <a:pt x="24" y="36"/>
                  </a:lnTo>
                  <a:lnTo>
                    <a:pt x="18" y="36"/>
                  </a:lnTo>
                  <a:lnTo>
                    <a:pt x="12" y="36"/>
                  </a:lnTo>
                  <a:lnTo>
                    <a:pt x="6" y="36"/>
                  </a:lnTo>
                  <a:lnTo>
                    <a:pt x="0" y="36"/>
                  </a:lnTo>
                  <a:lnTo>
                    <a:pt x="0" y="0"/>
                  </a:lnTo>
                  <a:lnTo>
                    <a:pt x="18" y="0"/>
                  </a:lnTo>
                  <a:lnTo>
                    <a:pt x="42" y="0"/>
                  </a:lnTo>
                  <a:lnTo>
                    <a:pt x="42" y="18"/>
                  </a:lnTo>
                  <a:lnTo>
                    <a:pt x="42" y="30"/>
                  </a:lnTo>
                  <a:lnTo>
                    <a:pt x="36" y="30"/>
                  </a:lnTo>
                  <a:lnTo>
                    <a:pt x="3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52" name="Freeform 1980"/>
            <p:cNvSpPr>
              <a:spLocks noEditPoints="1"/>
            </p:cNvSpPr>
            <p:nvPr/>
          </p:nvSpPr>
          <p:spPr bwMode="auto">
            <a:xfrm>
              <a:off x="4422" y="2064"/>
              <a:ext cx="54" cy="102"/>
            </a:xfrm>
            <a:custGeom>
              <a:avLst/>
              <a:gdLst>
                <a:gd name="T0" fmla="*/ 12 w 54"/>
                <a:gd name="T1" fmla="*/ 0 h 102"/>
                <a:gd name="T2" fmla="*/ 36 w 54"/>
                <a:gd name="T3" fmla="*/ 42 h 102"/>
                <a:gd name="T4" fmla="*/ 18 w 54"/>
                <a:gd name="T5" fmla="*/ 18 h 102"/>
                <a:gd name="T6" fmla="*/ 12 w 54"/>
                <a:gd name="T7" fmla="*/ 0 h 102"/>
                <a:gd name="T8" fmla="*/ 18 w 54"/>
                <a:gd name="T9" fmla="*/ 60 h 102"/>
                <a:gd name="T10" fmla="*/ 12 w 54"/>
                <a:gd name="T11" fmla="*/ 60 h 102"/>
                <a:gd name="T12" fmla="*/ 6 w 54"/>
                <a:gd name="T13" fmla="*/ 60 h 102"/>
                <a:gd name="T14" fmla="*/ 0 w 54"/>
                <a:gd name="T15" fmla="*/ 36 h 102"/>
                <a:gd name="T16" fmla="*/ 12 w 54"/>
                <a:gd name="T17" fmla="*/ 30 h 102"/>
                <a:gd name="T18" fmla="*/ 24 w 54"/>
                <a:gd name="T19" fmla="*/ 36 h 102"/>
                <a:gd name="T20" fmla="*/ 30 w 54"/>
                <a:gd name="T21" fmla="*/ 54 h 102"/>
                <a:gd name="T22" fmla="*/ 24 w 54"/>
                <a:gd name="T23" fmla="*/ 66 h 102"/>
                <a:gd name="T24" fmla="*/ 18 w 54"/>
                <a:gd name="T25" fmla="*/ 60 h 102"/>
                <a:gd name="T26" fmla="*/ 48 w 54"/>
                <a:gd name="T27" fmla="*/ 48 h 102"/>
                <a:gd name="T28" fmla="*/ 42 w 54"/>
                <a:gd name="T29" fmla="*/ 42 h 102"/>
                <a:gd name="T30" fmla="*/ 48 w 54"/>
                <a:gd name="T31" fmla="*/ 54 h 102"/>
                <a:gd name="T32" fmla="*/ 54 w 54"/>
                <a:gd name="T33" fmla="*/ 96 h 102"/>
                <a:gd name="T34" fmla="*/ 36 w 54"/>
                <a:gd name="T35" fmla="*/ 102 h 102"/>
                <a:gd name="T36" fmla="*/ 42 w 54"/>
                <a:gd name="T37" fmla="*/ 96 h 102"/>
                <a:gd name="T38" fmla="*/ 54 w 54"/>
                <a:gd name="T39" fmla="*/ 90 h 102"/>
                <a:gd name="T40" fmla="*/ 48 w 54"/>
                <a:gd name="T41" fmla="*/ 60 h 102"/>
                <a:gd name="T42" fmla="*/ 48 w 54"/>
                <a:gd name="T43"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102">
                  <a:moveTo>
                    <a:pt x="12" y="0"/>
                  </a:moveTo>
                  <a:lnTo>
                    <a:pt x="36" y="42"/>
                  </a:lnTo>
                  <a:lnTo>
                    <a:pt x="18" y="18"/>
                  </a:lnTo>
                  <a:lnTo>
                    <a:pt x="12" y="0"/>
                  </a:lnTo>
                  <a:close/>
                  <a:moveTo>
                    <a:pt x="18" y="60"/>
                  </a:moveTo>
                  <a:lnTo>
                    <a:pt x="12" y="60"/>
                  </a:lnTo>
                  <a:lnTo>
                    <a:pt x="6" y="60"/>
                  </a:lnTo>
                  <a:lnTo>
                    <a:pt x="0" y="36"/>
                  </a:lnTo>
                  <a:lnTo>
                    <a:pt x="12" y="30"/>
                  </a:lnTo>
                  <a:lnTo>
                    <a:pt x="24" y="36"/>
                  </a:lnTo>
                  <a:lnTo>
                    <a:pt x="30" y="54"/>
                  </a:lnTo>
                  <a:lnTo>
                    <a:pt x="24" y="66"/>
                  </a:lnTo>
                  <a:lnTo>
                    <a:pt x="18" y="60"/>
                  </a:lnTo>
                  <a:close/>
                  <a:moveTo>
                    <a:pt x="48" y="48"/>
                  </a:moveTo>
                  <a:lnTo>
                    <a:pt x="42" y="42"/>
                  </a:lnTo>
                  <a:lnTo>
                    <a:pt x="48" y="54"/>
                  </a:lnTo>
                  <a:lnTo>
                    <a:pt x="54" y="96"/>
                  </a:lnTo>
                  <a:lnTo>
                    <a:pt x="36" y="102"/>
                  </a:lnTo>
                  <a:lnTo>
                    <a:pt x="42" y="96"/>
                  </a:lnTo>
                  <a:lnTo>
                    <a:pt x="54" y="90"/>
                  </a:lnTo>
                  <a:lnTo>
                    <a:pt x="48" y="60"/>
                  </a:lnTo>
                  <a:lnTo>
                    <a:pt x="48"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53" name="Freeform 1981"/>
            <p:cNvSpPr>
              <a:spLocks/>
            </p:cNvSpPr>
            <p:nvPr/>
          </p:nvSpPr>
          <p:spPr bwMode="auto">
            <a:xfrm>
              <a:off x="2958" y="2280"/>
              <a:ext cx="48" cy="42"/>
            </a:xfrm>
            <a:custGeom>
              <a:avLst/>
              <a:gdLst>
                <a:gd name="T0" fmla="*/ 42 w 48"/>
                <a:gd name="T1" fmla="*/ 0 h 42"/>
                <a:gd name="T2" fmla="*/ 48 w 48"/>
                <a:gd name="T3" fmla="*/ 0 h 42"/>
                <a:gd name="T4" fmla="*/ 42 w 48"/>
                <a:gd name="T5" fmla="*/ 0 h 42"/>
                <a:gd name="T6" fmla="*/ 42 w 48"/>
                <a:gd name="T7" fmla="*/ 6 h 42"/>
                <a:gd name="T8" fmla="*/ 36 w 48"/>
                <a:gd name="T9" fmla="*/ 6 h 42"/>
                <a:gd name="T10" fmla="*/ 36 w 48"/>
                <a:gd name="T11" fmla="*/ 12 h 42"/>
                <a:gd name="T12" fmla="*/ 30 w 48"/>
                <a:gd name="T13" fmla="*/ 12 h 42"/>
                <a:gd name="T14" fmla="*/ 30 w 48"/>
                <a:gd name="T15" fmla="*/ 18 h 42"/>
                <a:gd name="T16" fmla="*/ 36 w 48"/>
                <a:gd name="T17" fmla="*/ 18 h 42"/>
                <a:gd name="T18" fmla="*/ 36 w 48"/>
                <a:gd name="T19" fmla="*/ 24 h 42"/>
                <a:gd name="T20" fmla="*/ 36 w 48"/>
                <a:gd name="T21" fmla="*/ 30 h 42"/>
                <a:gd name="T22" fmla="*/ 30 w 48"/>
                <a:gd name="T23" fmla="*/ 30 h 42"/>
                <a:gd name="T24" fmla="*/ 24 w 48"/>
                <a:gd name="T25" fmla="*/ 36 h 42"/>
                <a:gd name="T26" fmla="*/ 24 w 48"/>
                <a:gd name="T27" fmla="*/ 42 h 42"/>
                <a:gd name="T28" fmla="*/ 18 w 48"/>
                <a:gd name="T29" fmla="*/ 42 h 42"/>
                <a:gd name="T30" fmla="*/ 12 w 48"/>
                <a:gd name="T31" fmla="*/ 42 h 42"/>
                <a:gd name="T32" fmla="*/ 12 w 48"/>
                <a:gd name="T33" fmla="*/ 36 h 42"/>
                <a:gd name="T34" fmla="*/ 6 w 48"/>
                <a:gd name="T35" fmla="*/ 36 h 42"/>
                <a:gd name="T36" fmla="*/ 6 w 48"/>
                <a:gd name="T37" fmla="*/ 30 h 42"/>
                <a:gd name="T38" fmla="*/ 6 w 48"/>
                <a:gd name="T39" fmla="*/ 36 h 42"/>
                <a:gd name="T40" fmla="*/ 0 w 48"/>
                <a:gd name="T41" fmla="*/ 12 h 42"/>
                <a:gd name="T42" fmla="*/ 0 w 48"/>
                <a:gd name="T43" fmla="*/ 0 h 42"/>
                <a:gd name="T44" fmla="*/ 30 w 48"/>
                <a:gd name="T45" fmla="*/ 0 h 42"/>
                <a:gd name="T46" fmla="*/ 42 w 48"/>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2">
                  <a:moveTo>
                    <a:pt x="42" y="0"/>
                  </a:moveTo>
                  <a:lnTo>
                    <a:pt x="48" y="0"/>
                  </a:lnTo>
                  <a:lnTo>
                    <a:pt x="42" y="0"/>
                  </a:lnTo>
                  <a:lnTo>
                    <a:pt x="42" y="6"/>
                  </a:lnTo>
                  <a:lnTo>
                    <a:pt x="36" y="6"/>
                  </a:lnTo>
                  <a:lnTo>
                    <a:pt x="36" y="12"/>
                  </a:lnTo>
                  <a:lnTo>
                    <a:pt x="30" y="12"/>
                  </a:lnTo>
                  <a:lnTo>
                    <a:pt x="30" y="18"/>
                  </a:lnTo>
                  <a:lnTo>
                    <a:pt x="36" y="18"/>
                  </a:lnTo>
                  <a:lnTo>
                    <a:pt x="36" y="24"/>
                  </a:lnTo>
                  <a:lnTo>
                    <a:pt x="36" y="30"/>
                  </a:lnTo>
                  <a:lnTo>
                    <a:pt x="30" y="30"/>
                  </a:lnTo>
                  <a:lnTo>
                    <a:pt x="24" y="36"/>
                  </a:lnTo>
                  <a:lnTo>
                    <a:pt x="24" y="42"/>
                  </a:lnTo>
                  <a:lnTo>
                    <a:pt x="18" y="42"/>
                  </a:lnTo>
                  <a:lnTo>
                    <a:pt x="12" y="42"/>
                  </a:lnTo>
                  <a:lnTo>
                    <a:pt x="12" y="36"/>
                  </a:lnTo>
                  <a:lnTo>
                    <a:pt x="6" y="36"/>
                  </a:lnTo>
                  <a:lnTo>
                    <a:pt x="6" y="30"/>
                  </a:lnTo>
                  <a:lnTo>
                    <a:pt x="6" y="36"/>
                  </a:lnTo>
                  <a:lnTo>
                    <a:pt x="0" y="12"/>
                  </a:lnTo>
                  <a:lnTo>
                    <a:pt x="0" y="0"/>
                  </a:lnTo>
                  <a:lnTo>
                    <a:pt x="30" y="0"/>
                  </a:lnTo>
                  <a:lnTo>
                    <a:pt x="42" y="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54" name="Freeform 1982"/>
            <p:cNvSpPr>
              <a:spLocks/>
            </p:cNvSpPr>
            <p:nvPr/>
          </p:nvSpPr>
          <p:spPr bwMode="auto">
            <a:xfrm>
              <a:off x="3714" y="2232"/>
              <a:ext cx="30" cy="48"/>
            </a:xfrm>
            <a:custGeom>
              <a:avLst/>
              <a:gdLst>
                <a:gd name="T0" fmla="*/ 12 w 30"/>
                <a:gd name="T1" fmla="*/ 48 h 48"/>
                <a:gd name="T2" fmla="*/ 6 w 30"/>
                <a:gd name="T3" fmla="*/ 42 h 48"/>
                <a:gd name="T4" fmla="*/ 6 w 30"/>
                <a:gd name="T5" fmla="*/ 36 h 48"/>
                <a:gd name="T6" fmla="*/ 0 w 30"/>
                <a:gd name="T7" fmla="*/ 36 h 48"/>
                <a:gd name="T8" fmla="*/ 6 w 30"/>
                <a:gd name="T9" fmla="*/ 36 h 48"/>
                <a:gd name="T10" fmla="*/ 6 w 30"/>
                <a:gd name="T11" fmla="*/ 30 h 48"/>
                <a:gd name="T12" fmla="*/ 12 w 30"/>
                <a:gd name="T13" fmla="*/ 30 h 48"/>
                <a:gd name="T14" fmla="*/ 12 w 30"/>
                <a:gd name="T15" fmla="*/ 24 h 48"/>
                <a:gd name="T16" fmla="*/ 18 w 30"/>
                <a:gd name="T17" fmla="*/ 24 h 48"/>
                <a:gd name="T18" fmla="*/ 12 w 30"/>
                <a:gd name="T19" fmla="*/ 18 h 48"/>
                <a:gd name="T20" fmla="*/ 18 w 30"/>
                <a:gd name="T21" fmla="*/ 18 h 48"/>
                <a:gd name="T22" fmla="*/ 18 w 30"/>
                <a:gd name="T23" fmla="*/ 12 h 48"/>
                <a:gd name="T24" fmla="*/ 18 w 30"/>
                <a:gd name="T25" fmla="*/ 6 h 48"/>
                <a:gd name="T26" fmla="*/ 24 w 30"/>
                <a:gd name="T27" fmla="*/ 6 h 48"/>
                <a:gd name="T28" fmla="*/ 24 w 30"/>
                <a:gd name="T29" fmla="*/ 0 h 48"/>
                <a:gd name="T30" fmla="*/ 30 w 30"/>
                <a:gd name="T31" fmla="*/ 0 h 48"/>
                <a:gd name="T32" fmla="*/ 30 w 30"/>
                <a:gd name="T33" fmla="*/ 6 h 48"/>
                <a:gd name="T34" fmla="*/ 30 w 30"/>
                <a:gd name="T35" fmla="*/ 12 h 48"/>
                <a:gd name="T36" fmla="*/ 24 w 30"/>
                <a:gd name="T37" fmla="*/ 24 h 48"/>
                <a:gd name="T38" fmla="*/ 18 w 30"/>
                <a:gd name="T39" fmla="*/ 30 h 48"/>
                <a:gd name="T40" fmla="*/ 18 w 30"/>
                <a:gd name="T41" fmla="*/ 36 h 48"/>
                <a:gd name="T42" fmla="*/ 12 w 30"/>
                <a:gd name="T43" fmla="*/ 42 h 48"/>
                <a:gd name="T44" fmla="*/ 12 w 30"/>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8">
                  <a:moveTo>
                    <a:pt x="12" y="48"/>
                  </a:moveTo>
                  <a:lnTo>
                    <a:pt x="6" y="42"/>
                  </a:lnTo>
                  <a:lnTo>
                    <a:pt x="6" y="36"/>
                  </a:lnTo>
                  <a:lnTo>
                    <a:pt x="0" y="36"/>
                  </a:lnTo>
                  <a:lnTo>
                    <a:pt x="6" y="36"/>
                  </a:lnTo>
                  <a:lnTo>
                    <a:pt x="6" y="30"/>
                  </a:lnTo>
                  <a:lnTo>
                    <a:pt x="12" y="30"/>
                  </a:lnTo>
                  <a:lnTo>
                    <a:pt x="12" y="24"/>
                  </a:lnTo>
                  <a:lnTo>
                    <a:pt x="18" y="24"/>
                  </a:lnTo>
                  <a:lnTo>
                    <a:pt x="12" y="18"/>
                  </a:lnTo>
                  <a:lnTo>
                    <a:pt x="18" y="18"/>
                  </a:lnTo>
                  <a:lnTo>
                    <a:pt x="18" y="12"/>
                  </a:lnTo>
                  <a:lnTo>
                    <a:pt x="18" y="6"/>
                  </a:lnTo>
                  <a:lnTo>
                    <a:pt x="24" y="6"/>
                  </a:lnTo>
                  <a:lnTo>
                    <a:pt x="24" y="0"/>
                  </a:lnTo>
                  <a:lnTo>
                    <a:pt x="30" y="0"/>
                  </a:lnTo>
                  <a:lnTo>
                    <a:pt x="30" y="6"/>
                  </a:lnTo>
                  <a:lnTo>
                    <a:pt x="30" y="12"/>
                  </a:lnTo>
                  <a:lnTo>
                    <a:pt x="24" y="24"/>
                  </a:lnTo>
                  <a:lnTo>
                    <a:pt x="18" y="30"/>
                  </a:lnTo>
                  <a:lnTo>
                    <a:pt x="18" y="36"/>
                  </a:lnTo>
                  <a:lnTo>
                    <a:pt x="12" y="42"/>
                  </a:lnTo>
                  <a:lnTo>
                    <a:pt x="12"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55" name="Freeform 1983"/>
            <p:cNvSpPr>
              <a:spLocks/>
            </p:cNvSpPr>
            <p:nvPr/>
          </p:nvSpPr>
          <p:spPr bwMode="auto">
            <a:xfrm>
              <a:off x="2178" y="2262"/>
              <a:ext cx="96" cy="114"/>
            </a:xfrm>
            <a:custGeom>
              <a:avLst/>
              <a:gdLst>
                <a:gd name="T0" fmla="*/ 0 w 96"/>
                <a:gd name="T1" fmla="*/ 90 h 114"/>
                <a:gd name="T2" fmla="*/ 0 w 96"/>
                <a:gd name="T3" fmla="*/ 54 h 114"/>
                <a:gd name="T4" fmla="*/ 24 w 96"/>
                <a:gd name="T5" fmla="*/ 42 h 114"/>
                <a:gd name="T6" fmla="*/ 24 w 96"/>
                <a:gd name="T7" fmla="*/ 48 h 114"/>
                <a:gd name="T8" fmla="*/ 42 w 96"/>
                <a:gd name="T9" fmla="*/ 48 h 114"/>
                <a:gd name="T10" fmla="*/ 42 w 96"/>
                <a:gd name="T11" fmla="*/ 30 h 114"/>
                <a:gd name="T12" fmla="*/ 60 w 96"/>
                <a:gd name="T13" fmla="*/ 36 h 114"/>
                <a:gd name="T14" fmla="*/ 66 w 96"/>
                <a:gd name="T15" fmla="*/ 30 h 114"/>
                <a:gd name="T16" fmla="*/ 66 w 96"/>
                <a:gd name="T17" fmla="*/ 6 h 114"/>
                <a:gd name="T18" fmla="*/ 66 w 96"/>
                <a:gd name="T19" fmla="*/ 0 h 114"/>
                <a:gd name="T20" fmla="*/ 96 w 96"/>
                <a:gd name="T21" fmla="*/ 0 h 114"/>
                <a:gd name="T22" fmla="*/ 96 w 96"/>
                <a:gd name="T23" fmla="*/ 12 h 114"/>
                <a:gd name="T24" fmla="*/ 90 w 96"/>
                <a:gd name="T25" fmla="*/ 60 h 114"/>
                <a:gd name="T26" fmla="*/ 90 w 96"/>
                <a:gd name="T27" fmla="*/ 78 h 114"/>
                <a:gd name="T28" fmla="*/ 66 w 96"/>
                <a:gd name="T29" fmla="*/ 78 h 114"/>
                <a:gd name="T30" fmla="*/ 66 w 96"/>
                <a:gd name="T31" fmla="*/ 84 h 114"/>
                <a:gd name="T32" fmla="*/ 60 w 96"/>
                <a:gd name="T33" fmla="*/ 84 h 114"/>
                <a:gd name="T34" fmla="*/ 60 w 96"/>
                <a:gd name="T35" fmla="*/ 96 h 114"/>
                <a:gd name="T36" fmla="*/ 48 w 96"/>
                <a:gd name="T37" fmla="*/ 96 h 114"/>
                <a:gd name="T38" fmla="*/ 48 w 96"/>
                <a:gd name="T39" fmla="*/ 102 h 114"/>
                <a:gd name="T40" fmla="*/ 30 w 96"/>
                <a:gd name="T41" fmla="*/ 102 h 114"/>
                <a:gd name="T42" fmla="*/ 30 w 96"/>
                <a:gd name="T43" fmla="*/ 114 h 114"/>
                <a:gd name="T44" fmla="*/ 30 w 96"/>
                <a:gd name="T45" fmla="*/ 108 h 114"/>
                <a:gd name="T46" fmla="*/ 12 w 96"/>
                <a:gd name="T47" fmla="*/ 108 h 114"/>
                <a:gd name="T48" fmla="*/ 0 w 96"/>
                <a:gd name="T49" fmla="*/ 108 h 114"/>
                <a:gd name="T50" fmla="*/ 0 w 96"/>
                <a:gd name="T51"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14">
                  <a:moveTo>
                    <a:pt x="0" y="90"/>
                  </a:moveTo>
                  <a:lnTo>
                    <a:pt x="0" y="54"/>
                  </a:lnTo>
                  <a:lnTo>
                    <a:pt x="24" y="42"/>
                  </a:lnTo>
                  <a:lnTo>
                    <a:pt x="24" y="48"/>
                  </a:lnTo>
                  <a:lnTo>
                    <a:pt x="42" y="48"/>
                  </a:lnTo>
                  <a:lnTo>
                    <a:pt x="42" y="30"/>
                  </a:lnTo>
                  <a:lnTo>
                    <a:pt x="60" y="36"/>
                  </a:lnTo>
                  <a:lnTo>
                    <a:pt x="66" y="30"/>
                  </a:lnTo>
                  <a:lnTo>
                    <a:pt x="66" y="6"/>
                  </a:lnTo>
                  <a:lnTo>
                    <a:pt x="66" y="0"/>
                  </a:lnTo>
                  <a:lnTo>
                    <a:pt x="96" y="0"/>
                  </a:lnTo>
                  <a:lnTo>
                    <a:pt x="96" y="12"/>
                  </a:lnTo>
                  <a:lnTo>
                    <a:pt x="90" y="60"/>
                  </a:lnTo>
                  <a:lnTo>
                    <a:pt x="90" y="78"/>
                  </a:lnTo>
                  <a:lnTo>
                    <a:pt x="66" y="78"/>
                  </a:lnTo>
                  <a:lnTo>
                    <a:pt x="66" y="84"/>
                  </a:lnTo>
                  <a:lnTo>
                    <a:pt x="60" y="84"/>
                  </a:lnTo>
                  <a:lnTo>
                    <a:pt x="60" y="96"/>
                  </a:lnTo>
                  <a:lnTo>
                    <a:pt x="48" y="96"/>
                  </a:lnTo>
                  <a:lnTo>
                    <a:pt x="48" y="102"/>
                  </a:lnTo>
                  <a:lnTo>
                    <a:pt x="30" y="102"/>
                  </a:lnTo>
                  <a:lnTo>
                    <a:pt x="30" y="114"/>
                  </a:lnTo>
                  <a:lnTo>
                    <a:pt x="30" y="108"/>
                  </a:lnTo>
                  <a:lnTo>
                    <a:pt x="12" y="108"/>
                  </a:lnTo>
                  <a:lnTo>
                    <a:pt x="0" y="108"/>
                  </a:lnTo>
                  <a:lnTo>
                    <a:pt x="0" y="9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56" name="Freeform 1984"/>
            <p:cNvSpPr>
              <a:spLocks noEditPoints="1"/>
            </p:cNvSpPr>
            <p:nvPr/>
          </p:nvSpPr>
          <p:spPr bwMode="auto">
            <a:xfrm>
              <a:off x="4332" y="2130"/>
              <a:ext cx="60" cy="54"/>
            </a:xfrm>
            <a:custGeom>
              <a:avLst/>
              <a:gdLst>
                <a:gd name="T0" fmla="*/ 12 w 60"/>
                <a:gd name="T1" fmla="*/ 24 h 54"/>
                <a:gd name="T2" fmla="*/ 12 w 60"/>
                <a:gd name="T3" fmla="*/ 18 h 54"/>
                <a:gd name="T4" fmla="*/ 6 w 60"/>
                <a:gd name="T5" fmla="*/ 18 h 54"/>
                <a:gd name="T6" fmla="*/ 0 w 60"/>
                <a:gd name="T7" fmla="*/ 12 h 54"/>
                <a:gd name="T8" fmla="*/ 6 w 60"/>
                <a:gd name="T9" fmla="*/ 12 h 54"/>
                <a:gd name="T10" fmla="*/ 0 w 60"/>
                <a:gd name="T11" fmla="*/ 12 h 54"/>
                <a:gd name="T12" fmla="*/ 0 w 60"/>
                <a:gd name="T13" fmla="*/ 6 h 54"/>
                <a:gd name="T14" fmla="*/ 6 w 60"/>
                <a:gd name="T15" fmla="*/ 6 h 54"/>
                <a:gd name="T16" fmla="*/ 18 w 60"/>
                <a:gd name="T17" fmla="*/ 12 h 54"/>
                <a:gd name="T18" fmla="*/ 30 w 60"/>
                <a:gd name="T19" fmla="*/ 6 h 54"/>
                <a:gd name="T20" fmla="*/ 48 w 60"/>
                <a:gd name="T21" fmla="*/ 0 h 54"/>
                <a:gd name="T22" fmla="*/ 48 w 60"/>
                <a:gd name="T23" fmla="*/ 6 h 54"/>
                <a:gd name="T24" fmla="*/ 54 w 60"/>
                <a:gd name="T25" fmla="*/ 12 h 54"/>
                <a:gd name="T26" fmla="*/ 60 w 60"/>
                <a:gd name="T27" fmla="*/ 12 h 54"/>
                <a:gd name="T28" fmla="*/ 48 w 60"/>
                <a:gd name="T29" fmla="*/ 18 h 54"/>
                <a:gd name="T30" fmla="*/ 54 w 60"/>
                <a:gd name="T31" fmla="*/ 24 h 54"/>
                <a:gd name="T32" fmla="*/ 48 w 60"/>
                <a:gd name="T33" fmla="*/ 30 h 54"/>
                <a:gd name="T34" fmla="*/ 12 w 60"/>
                <a:gd name="T35" fmla="*/ 24 h 54"/>
                <a:gd name="T36" fmla="*/ 54 w 60"/>
                <a:gd name="T37" fmla="*/ 42 h 54"/>
                <a:gd name="T38" fmla="*/ 54 w 60"/>
                <a:gd name="T39" fmla="*/ 48 h 54"/>
                <a:gd name="T40" fmla="*/ 36 w 60"/>
                <a:gd name="T41" fmla="*/ 54 h 54"/>
                <a:gd name="T42" fmla="*/ 36 w 60"/>
                <a:gd name="T43" fmla="*/ 48 h 54"/>
                <a:gd name="T44" fmla="*/ 6 w 60"/>
                <a:gd name="T45" fmla="*/ 36 h 54"/>
                <a:gd name="T46" fmla="*/ 6 w 60"/>
                <a:gd name="T47" fmla="*/ 30 h 54"/>
                <a:gd name="T48" fmla="*/ 6 w 60"/>
                <a:gd name="T49" fmla="*/ 24 h 54"/>
                <a:gd name="T50" fmla="*/ 12 w 60"/>
                <a:gd name="T51" fmla="*/ 24 h 54"/>
                <a:gd name="T52" fmla="*/ 24 w 60"/>
                <a:gd name="T53" fmla="*/ 30 h 54"/>
                <a:gd name="T54" fmla="*/ 48 w 60"/>
                <a:gd name="T55" fmla="*/ 36 h 54"/>
                <a:gd name="T56" fmla="*/ 54 w 60"/>
                <a:gd name="T5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4">
                  <a:moveTo>
                    <a:pt x="12" y="24"/>
                  </a:moveTo>
                  <a:lnTo>
                    <a:pt x="12" y="18"/>
                  </a:lnTo>
                  <a:lnTo>
                    <a:pt x="6" y="18"/>
                  </a:lnTo>
                  <a:lnTo>
                    <a:pt x="0" y="12"/>
                  </a:lnTo>
                  <a:lnTo>
                    <a:pt x="6" y="12"/>
                  </a:lnTo>
                  <a:lnTo>
                    <a:pt x="0" y="12"/>
                  </a:lnTo>
                  <a:lnTo>
                    <a:pt x="0" y="6"/>
                  </a:lnTo>
                  <a:lnTo>
                    <a:pt x="6" y="6"/>
                  </a:lnTo>
                  <a:lnTo>
                    <a:pt x="18" y="12"/>
                  </a:lnTo>
                  <a:lnTo>
                    <a:pt x="30" y="6"/>
                  </a:lnTo>
                  <a:lnTo>
                    <a:pt x="48" y="0"/>
                  </a:lnTo>
                  <a:lnTo>
                    <a:pt x="48" y="6"/>
                  </a:lnTo>
                  <a:lnTo>
                    <a:pt x="54" y="12"/>
                  </a:lnTo>
                  <a:lnTo>
                    <a:pt x="60" y="12"/>
                  </a:lnTo>
                  <a:lnTo>
                    <a:pt x="48" y="18"/>
                  </a:lnTo>
                  <a:lnTo>
                    <a:pt x="54" y="24"/>
                  </a:lnTo>
                  <a:lnTo>
                    <a:pt x="48" y="30"/>
                  </a:lnTo>
                  <a:lnTo>
                    <a:pt x="12" y="24"/>
                  </a:lnTo>
                  <a:close/>
                  <a:moveTo>
                    <a:pt x="54" y="42"/>
                  </a:moveTo>
                  <a:lnTo>
                    <a:pt x="54" y="48"/>
                  </a:lnTo>
                  <a:lnTo>
                    <a:pt x="36" y="54"/>
                  </a:lnTo>
                  <a:lnTo>
                    <a:pt x="36" y="48"/>
                  </a:lnTo>
                  <a:lnTo>
                    <a:pt x="6" y="36"/>
                  </a:lnTo>
                  <a:lnTo>
                    <a:pt x="6" y="30"/>
                  </a:lnTo>
                  <a:lnTo>
                    <a:pt x="6" y="24"/>
                  </a:lnTo>
                  <a:lnTo>
                    <a:pt x="12" y="24"/>
                  </a:lnTo>
                  <a:lnTo>
                    <a:pt x="24" y="30"/>
                  </a:lnTo>
                  <a:lnTo>
                    <a:pt x="48" y="36"/>
                  </a:lnTo>
                  <a:lnTo>
                    <a:pt x="5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57" name="Freeform 1985"/>
            <p:cNvSpPr>
              <a:spLocks/>
            </p:cNvSpPr>
            <p:nvPr/>
          </p:nvSpPr>
          <p:spPr bwMode="auto">
            <a:xfrm>
              <a:off x="3054" y="2280"/>
              <a:ext cx="36" cy="60"/>
            </a:xfrm>
            <a:custGeom>
              <a:avLst/>
              <a:gdLst>
                <a:gd name="T0" fmla="*/ 0 w 36"/>
                <a:gd name="T1" fmla="*/ 42 h 60"/>
                <a:gd name="T2" fmla="*/ 0 w 36"/>
                <a:gd name="T3" fmla="*/ 30 h 60"/>
                <a:gd name="T4" fmla="*/ 6 w 36"/>
                <a:gd name="T5" fmla="*/ 30 h 60"/>
                <a:gd name="T6" fmla="*/ 6 w 36"/>
                <a:gd name="T7" fmla="*/ 18 h 60"/>
                <a:gd name="T8" fmla="*/ 6 w 36"/>
                <a:gd name="T9" fmla="*/ 0 h 60"/>
                <a:gd name="T10" fmla="*/ 24 w 36"/>
                <a:gd name="T11" fmla="*/ 0 h 60"/>
                <a:gd name="T12" fmla="*/ 36 w 36"/>
                <a:gd name="T13" fmla="*/ 0 h 60"/>
                <a:gd name="T14" fmla="*/ 36 w 36"/>
                <a:gd name="T15" fmla="*/ 18 h 60"/>
                <a:gd name="T16" fmla="*/ 36 w 36"/>
                <a:gd name="T17" fmla="*/ 30 h 60"/>
                <a:gd name="T18" fmla="*/ 36 w 36"/>
                <a:gd name="T19" fmla="*/ 60 h 60"/>
                <a:gd name="T20" fmla="*/ 30 w 36"/>
                <a:gd name="T21" fmla="*/ 54 h 60"/>
                <a:gd name="T22" fmla="*/ 30 w 36"/>
                <a:gd name="T23" fmla="*/ 60 h 60"/>
                <a:gd name="T24" fmla="*/ 24 w 36"/>
                <a:gd name="T25" fmla="*/ 60 h 60"/>
                <a:gd name="T26" fmla="*/ 18 w 36"/>
                <a:gd name="T27" fmla="*/ 60 h 60"/>
                <a:gd name="T28" fmla="*/ 24 w 36"/>
                <a:gd name="T29" fmla="*/ 60 h 60"/>
                <a:gd name="T30" fmla="*/ 18 w 36"/>
                <a:gd name="T31" fmla="*/ 60 h 60"/>
                <a:gd name="T32" fmla="*/ 12 w 36"/>
                <a:gd name="T33" fmla="*/ 60 h 60"/>
                <a:gd name="T34" fmla="*/ 12 w 36"/>
                <a:gd name="T35" fmla="*/ 54 h 60"/>
                <a:gd name="T36" fmla="*/ 6 w 36"/>
                <a:gd name="T37" fmla="*/ 48 h 60"/>
                <a:gd name="T38" fmla="*/ 0 w 36"/>
                <a:gd name="T39"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60">
                  <a:moveTo>
                    <a:pt x="0" y="42"/>
                  </a:moveTo>
                  <a:lnTo>
                    <a:pt x="0" y="30"/>
                  </a:lnTo>
                  <a:lnTo>
                    <a:pt x="6" y="30"/>
                  </a:lnTo>
                  <a:lnTo>
                    <a:pt x="6" y="18"/>
                  </a:lnTo>
                  <a:lnTo>
                    <a:pt x="6" y="0"/>
                  </a:lnTo>
                  <a:lnTo>
                    <a:pt x="24" y="0"/>
                  </a:lnTo>
                  <a:lnTo>
                    <a:pt x="36" y="0"/>
                  </a:lnTo>
                  <a:lnTo>
                    <a:pt x="36" y="18"/>
                  </a:lnTo>
                  <a:lnTo>
                    <a:pt x="36" y="30"/>
                  </a:lnTo>
                  <a:lnTo>
                    <a:pt x="36" y="60"/>
                  </a:lnTo>
                  <a:lnTo>
                    <a:pt x="30" y="54"/>
                  </a:lnTo>
                  <a:lnTo>
                    <a:pt x="30" y="60"/>
                  </a:lnTo>
                  <a:lnTo>
                    <a:pt x="24" y="60"/>
                  </a:lnTo>
                  <a:lnTo>
                    <a:pt x="18" y="60"/>
                  </a:lnTo>
                  <a:lnTo>
                    <a:pt x="24" y="60"/>
                  </a:lnTo>
                  <a:lnTo>
                    <a:pt x="18" y="60"/>
                  </a:lnTo>
                  <a:lnTo>
                    <a:pt x="12" y="60"/>
                  </a:lnTo>
                  <a:lnTo>
                    <a:pt x="12" y="54"/>
                  </a:lnTo>
                  <a:lnTo>
                    <a:pt x="6" y="48"/>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58" name="Freeform 1986"/>
            <p:cNvSpPr>
              <a:spLocks/>
            </p:cNvSpPr>
            <p:nvPr/>
          </p:nvSpPr>
          <p:spPr bwMode="auto">
            <a:xfrm>
              <a:off x="2646" y="2286"/>
              <a:ext cx="54" cy="36"/>
            </a:xfrm>
            <a:custGeom>
              <a:avLst/>
              <a:gdLst>
                <a:gd name="T0" fmla="*/ 6 w 54"/>
                <a:gd name="T1" fmla="*/ 12 h 36"/>
                <a:gd name="T2" fmla="*/ 6 w 54"/>
                <a:gd name="T3" fmla="*/ 0 h 36"/>
                <a:gd name="T4" fmla="*/ 12 w 54"/>
                <a:gd name="T5" fmla="*/ 0 h 36"/>
                <a:gd name="T6" fmla="*/ 54 w 54"/>
                <a:gd name="T7" fmla="*/ 0 h 36"/>
                <a:gd name="T8" fmla="*/ 54 w 54"/>
                <a:gd name="T9" fmla="*/ 36 h 36"/>
                <a:gd name="T10" fmla="*/ 48 w 54"/>
                <a:gd name="T11" fmla="*/ 36 h 36"/>
                <a:gd name="T12" fmla="*/ 42 w 54"/>
                <a:gd name="T13" fmla="*/ 36 h 36"/>
                <a:gd name="T14" fmla="*/ 36 w 54"/>
                <a:gd name="T15" fmla="*/ 36 h 36"/>
                <a:gd name="T16" fmla="*/ 30 w 54"/>
                <a:gd name="T17" fmla="*/ 36 h 36"/>
                <a:gd name="T18" fmla="*/ 24 w 54"/>
                <a:gd name="T19" fmla="*/ 36 h 36"/>
                <a:gd name="T20" fmla="*/ 18 w 54"/>
                <a:gd name="T21" fmla="*/ 36 h 36"/>
                <a:gd name="T22" fmla="*/ 0 w 54"/>
                <a:gd name="T23" fmla="*/ 30 h 36"/>
                <a:gd name="T24" fmla="*/ 6 w 54"/>
                <a:gd name="T25"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6">
                  <a:moveTo>
                    <a:pt x="6" y="12"/>
                  </a:moveTo>
                  <a:lnTo>
                    <a:pt x="6" y="0"/>
                  </a:lnTo>
                  <a:lnTo>
                    <a:pt x="12" y="0"/>
                  </a:lnTo>
                  <a:lnTo>
                    <a:pt x="54" y="0"/>
                  </a:lnTo>
                  <a:lnTo>
                    <a:pt x="54" y="36"/>
                  </a:lnTo>
                  <a:lnTo>
                    <a:pt x="48" y="36"/>
                  </a:lnTo>
                  <a:lnTo>
                    <a:pt x="42" y="36"/>
                  </a:lnTo>
                  <a:lnTo>
                    <a:pt x="36" y="36"/>
                  </a:lnTo>
                  <a:lnTo>
                    <a:pt x="30" y="36"/>
                  </a:lnTo>
                  <a:lnTo>
                    <a:pt x="24" y="36"/>
                  </a:lnTo>
                  <a:lnTo>
                    <a:pt x="18" y="36"/>
                  </a:lnTo>
                  <a:lnTo>
                    <a:pt x="0" y="30"/>
                  </a:lnTo>
                  <a:lnTo>
                    <a:pt x="6"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59" name="Freeform 1987"/>
            <p:cNvSpPr>
              <a:spLocks/>
            </p:cNvSpPr>
            <p:nvPr/>
          </p:nvSpPr>
          <p:spPr bwMode="auto">
            <a:xfrm>
              <a:off x="2700" y="2286"/>
              <a:ext cx="42" cy="36"/>
            </a:xfrm>
            <a:custGeom>
              <a:avLst/>
              <a:gdLst>
                <a:gd name="T0" fmla="*/ 0 w 42"/>
                <a:gd name="T1" fmla="*/ 36 h 36"/>
                <a:gd name="T2" fmla="*/ 0 w 42"/>
                <a:gd name="T3" fmla="*/ 0 h 36"/>
                <a:gd name="T4" fmla="*/ 42 w 42"/>
                <a:gd name="T5" fmla="*/ 0 h 36"/>
                <a:gd name="T6" fmla="*/ 42 w 42"/>
                <a:gd name="T7" fmla="*/ 24 h 36"/>
                <a:gd name="T8" fmla="*/ 42 w 42"/>
                <a:gd name="T9" fmla="*/ 36 h 36"/>
                <a:gd name="T10" fmla="*/ 0 w 42"/>
                <a:gd name="T11" fmla="*/ 36 h 36"/>
              </a:gdLst>
              <a:ahLst/>
              <a:cxnLst>
                <a:cxn ang="0">
                  <a:pos x="T0" y="T1"/>
                </a:cxn>
                <a:cxn ang="0">
                  <a:pos x="T2" y="T3"/>
                </a:cxn>
                <a:cxn ang="0">
                  <a:pos x="T4" y="T5"/>
                </a:cxn>
                <a:cxn ang="0">
                  <a:pos x="T6" y="T7"/>
                </a:cxn>
                <a:cxn ang="0">
                  <a:pos x="T8" y="T9"/>
                </a:cxn>
                <a:cxn ang="0">
                  <a:pos x="T10" y="T11"/>
                </a:cxn>
              </a:cxnLst>
              <a:rect l="0" t="0" r="r" b="b"/>
              <a:pathLst>
                <a:path w="42" h="36">
                  <a:moveTo>
                    <a:pt x="0" y="36"/>
                  </a:moveTo>
                  <a:lnTo>
                    <a:pt x="0" y="0"/>
                  </a:lnTo>
                  <a:lnTo>
                    <a:pt x="42" y="0"/>
                  </a:lnTo>
                  <a:lnTo>
                    <a:pt x="42" y="24"/>
                  </a:lnTo>
                  <a:lnTo>
                    <a:pt x="42"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60" name="Freeform 1988"/>
            <p:cNvSpPr>
              <a:spLocks/>
            </p:cNvSpPr>
            <p:nvPr/>
          </p:nvSpPr>
          <p:spPr bwMode="auto">
            <a:xfrm>
              <a:off x="3564" y="2250"/>
              <a:ext cx="30" cy="48"/>
            </a:xfrm>
            <a:custGeom>
              <a:avLst/>
              <a:gdLst>
                <a:gd name="T0" fmla="*/ 30 w 30"/>
                <a:gd name="T1" fmla="*/ 36 h 48"/>
                <a:gd name="T2" fmla="*/ 24 w 30"/>
                <a:gd name="T3" fmla="*/ 36 h 48"/>
                <a:gd name="T4" fmla="*/ 24 w 30"/>
                <a:gd name="T5" fmla="*/ 42 h 48"/>
                <a:gd name="T6" fmla="*/ 18 w 30"/>
                <a:gd name="T7" fmla="*/ 42 h 48"/>
                <a:gd name="T8" fmla="*/ 18 w 30"/>
                <a:gd name="T9" fmla="*/ 48 h 48"/>
                <a:gd name="T10" fmla="*/ 12 w 30"/>
                <a:gd name="T11" fmla="*/ 48 h 48"/>
                <a:gd name="T12" fmla="*/ 12 w 30"/>
                <a:gd name="T13" fmla="*/ 42 h 48"/>
                <a:gd name="T14" fmla="*/ 6 w 30"/>
                <a:gd name="T15" fmla="*/ 42 h 48"/>
                <a:gd name="T16" fmla="*/ 6 w 30"/>
                <a:gd name="T17" fmla="*/ 36 h 48"/>
                <a:gd name="T18" fmla="*/ 0 w 30"/>
                <a:gd name="T19" fmla="*/ 36 h 48"/>
                <a:gd name="T20" fmla="*/ 0 w 30"/>
                <a:gd name="T21" fmla="*/ 30 h 48"/>
                <a:gd name="T22" fmla="*/ 0 w 30"/>
                <a:gd name="T23" fmla="*/ 24 h 48"/>
                <a:gd name="T24" fmla="*/ 6 w 30"/>
                <a:gd name="T25" fmla="*/ 24 h 48"/>
                <a:gd name="T26" fmla="*/ 6 w 30"/>
                <a:gd name="T27" fmla="*/ 18 h 48"/>
                <a:gd name="T28" fmla="*/ 6 w 30"/>
                <a:gd name="T29" fmla="*/ 24 h 48"/>
                <a:gd name="T30" fmla="*/ 6 w 30"/>
                <a:gd name="T31" fmla="*/ 18 h 48"/>
                <a:gd name="T32" fmla="*/ 6 w 30"/>
                <a:gd name="T33" fmla="*/ 12 h 48"/>
                <a:gd name="T34" fmla="*/ 6 w 30"/>
                <a:gd name="T35" fmla="*/ 6 h 48"/>
                <a:gd name="T36" fmla="*/ 6 w 30"/>
                <a:gd name="T37" fmla="*/ 0 h 48"/>
                <a:gd name="T38" fmla="*/ 6 w 30"/>
                <a:gd name="T39" fmla="*/ 6 h 48"/>
                <a:gd name="T40" fmla="*/ 6 w 30"/>
                <a:gd name="T41" fmla="*/ 0 h 48"/>
                <a:gd name="T42" fmla="*/ 12 w 30"/>
                <a:gd name="T43" fmla="*/ 0 h 48"/>
                <a:gd name="T44" fmla="*/ 18 w 30"/>
                <a:gd name="T45" fmla="*/ 0 h 48"/>
                <a:gd name="T46" fmla="*/ 24 w 30"/>
                <a:gd name="T47" fmla="*/ 0 h 48"/>
                <a:gd name="T48" fmla="*/ 24 w 30"/>
                <a:gd name="T49" fmla="*/ 12 h 48"/>
                <a:gd name="T50" fmla="*/ 18 w 30"/>
                <a:gd name="T51" fmla="*/ 12 h 48"/>
                <a:gd name="T52" fmla="*/ 24 w 30"/>
                <a:gd name="T53" fmla="*/ 12 h 48"/>
                <a:gd name="T54" fmla="*/ 18 w 30"/>
                <a:gd name="T55" fmla="*/ 12 h 48"/>
                <a:gd name="T56" fmla="*/ 18 w 30"/>
                <a:gd name="T57" fmla="*/ 24 h 48"/>
                <a:gd name="T58" fmla="*/ 24 w 30"/>
                <a:gd name="T59" fmla="*/ 24 h 48"/>
                <a:gd name="T60" fmla="*/ 24 w 30"/>
                <a:gd name="T61" fmla="*/ 30 h 48"/>
                <a:gd name="T62" fmla="*/ 24 w 30"/>
                <a:gd name="T63" fmla="*/ 36 h 48"/>
                <a:gd name="T64" fmla="*/ 30 w 30"/>
                <a:gd name="T6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48">
                  <a:moveTo>
                    <a:pt x="30" y="36"/>
                  </a:moveTo>
                  <a:lnTo>
                    <a:pt x="24" y="36"/>
                  </a:lnTo>
                  <a:lnTo>
                    <a:pt x="24" y="42"/>
                  </a:lnTo>
                  <a:lnTo>
                    <a:pt x="18" y="42"/>
                  </a:lnTo>
                  <a:lnTo>
                    <a:pt x="18" y="48"/>
                  </a:lnTo>
                  <a:lnTo>
                    <a:pt x="12" y="48"/>
                  </a:lnTo>
                  <a:lnTo>
                    <a:pt x="12" y="42"/>
                  </a:lnTo>
                  <a:lnTo>
                    <a:pt x="6" y="42"/>
                  </a:lnTo>
                  <a:lnTo>
                    <a:pt x="6" y="36"/>
                  </a:lnTo>
                  <a:lnTo>
                    <a:pt x="0" y="36"/>
                  </a:lnTo>
                  <a:lnTo>
                    <a:pt x="0" y="30"/>
                  </a:lnTo>
                  <a:lnTo>
                    <a:pt x="0" y="24"/>
                  </a:lnTo>
                  <a:lnTo>
                    <a:pt x="6" y="24"/>
                  </a:lnTo>
                  <a:lnTo>
                    <a:pt x="6" y="18"/>
                  </a:lnTo>
                  <a:lnTo>
                    <a:pt x="6" y="24"/>
                  </a:lnTo>
                  <a:lnTo>
                    <a:pt x="6" y="18"/>
                  </a:lnTo>
                  <a:lnTo>
                    <a:pt x="6" y="12"/>
                  </a:lnTo>
                  <a:lnTo>
                    <a:pt x="6" y="6"/>
                  </a:lnTo>
                  <a:lnTo>
                    <a:pt x="6" y="0"/>
                  </a:lnTo>
                  <a:lnTo>
                    <a:pt x="6" y="6"/>
                  </a:lnTo>
                  <a:lnTo>
                    <a:pt x="6" y="0"/>
                  </a:lnTo>
                  <a:lnTo>
                    <a:pt x="12" y="0"/>
                  </a:lnTo>
                  <a:lnTo>
                    <a:pt x="18" y="0"/>
                  </a:lnTo>
                  <a:lnTo>
                    <a:pt x="24" y="0"/>
                  </a:lnTo>
                  <a:lnTo>
                    <a:pt x="24" y="12"/>
                  </a:lnTo>
                  <a:lnTo>
                    <a:pt x="18" y="12"/>
                  </a:lnTo>
                  <a:lnTo>
                    <a:pt x="24" y="12"/>
                  </a:lnTo>
                  <a:lnTo>
                    <a:pt x="18" y="12"/>
                  </a:lnTo>
                  <a:lnTo>
                    <a:pt x="18" y="24"/>
                  </a:lnTo>
                  <a:lnTo>
                    <a:pt x="24" y="24"/>
                  </a:lnTo>
                  <a:lnTo>
                    <a:pt x="24" y="30"/>
                  </a:lnTo>
                  <a:lnTo>
                    <a:pt x="24" y="36"/>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61" name="Freeform 1989"/>
            <p:cNvSpPr>
              <a:spLocks/>
            </p:cNvSpPr>
            <p:nvPr/>
          </p:nvSpPr>
          <p:spPr bwMode="auto">
            <a:xfrm>
              <a:off x="3138" y="2280"/>
              <a:ext cx="36" cy="36"/>
            </a:xfrm>
            <a:custGeom>
              <a:avLst/>
              <a:gdLst>
                <a:gd name="T0" fmla="*/ 12 w 36"/>
                <a:gd name="T1" fmla="*/ 36 h 36"/>
                <a:gd name="T2" fmla="*/ 0 w 36"/>
                <a:gd name="T3" fmla="*/ 36 h 36"/>
                <a:gd name="T4" fmla="*/ 0 w 36"/>
                <a:gd name="T5" fmla="*/ 0 h 36"/>
                <a:gd name="T6" fmla="*/ 30 w 36"/>
                <a:gd name="T7" fmla="*/ 0 h 36"/>
                <a:gd name="T8" fmla="*/ 36 w 36"/>
                <a:gd name="T9" fmla="*/ 0 h 36"/>
                <a:gd name="T10" fmla="*/ 36 w 36"/>
                <a:gd name="T11" fmla="*/ 18 h 36"/>
                <a:gd name="T12" fmla="*/ 36 w 36"/>
                <a:gd name="T13" fmla="*/ 24 h 36"/>
                <a:gd name="T14" fmla="*/ 30 w 36"/>
                <a:gd name="T15" fmla="*/ 24 h 36"/>
                <a:gd name="T16" fmla="*/ 30 w 36"/>
                <a:gd name="T17" fmla="*/ 30 h 36"/>
                <a:gd name="T18" fmla="*/ 30 w 36"/>
                <a:gd name="T19" fmla="*/ 36 h 36"/>
                <a:gd name="T20" fmla="*/ 12 w 3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12" y="36"/>
                  </a:moveTo>
                  <a:lnTo>
                    <a:pt x="0" y="36"/>
                  </a:lnTo>
                  <a:lnTo>
                    <a:pt x="0" y="0"/>
                  </a:lnTo>
                  <a:lnTo>
                    <a:pt x="30" y="0"/>
                  </a:lnTo>
                  <a:lnTo>
                    <a:pt x="36" y="0"/>
                  </a:lnTo>
                  <a:lnTo>
                    <a:pt x="36" y="18"/>
                  </a:lnTo>
                  <a:lnTo>
                    <a:pt x="36" y="24"/>
                  </a:lnTo>
                  <a:lnTo>
                    <a:pt x="30" y="24"/>
                  </a:lnTo>
                  <a:lnTo>
                    <a:pt x="30" y="30"/>
                  </a:lnTo>
                  <a:lnTo>
                    <a:pt x="30"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62" name="Freeform 1990"/>
            <p:cNvSpPr>
              <a:spLocks/>
            </p:cNvSpPr>
            <p:nvPr/>
          </p:nvSpPr>
          <p:spPr bwMode="auto">
            <a:xfrm>
              <a:off x="3618" y="2250"/>
              <a:ext cx="30" cy="36"/>
            </a:xfrm>
            <a:custGeom>
              <a:avLst/>
              <a:gdLst>
                <a:gd name="T0" fmla="*/ 0 w 30"/>
                <a:gd name="T1" fmla="*/ 24 h 36"/>
                <a:gd name="T2" fmla="*/ 0 w 30"/>
                <a:gd name="T3" fmla="*/ 6 h 36"/>
                <a:gd name="T4" fmla="*/ 0 w 30"/>
                <a:gd name="T5" fmla="*/ 0 h 36"/>
                <a:gd name="T6" fmla="*/ 6 w 30"/>
                <a:gd name="T7" fmla="*/ 0 h 36"/>
                <a:gd name="T8" fmla="*/ 12 w 30"/>
                <a:gd name="T9" fmla="*/ 0 h 36"/>
                <a:gd name="T10" fmla="*/ 18 w 30"/>
                <a:gd name="T11" fmla="*/ 0 h 36"/>
                <a:gd name="T12" fmla="*/ 24 w 30"/>
                <a:gd name="T13" fmla="*/ 6 h 36"/>
                <a:gd name="T14" fmla="*/ 30 w 30"/>
                <a:gd name="T15" fmla="*/ 12 h 36"/>
                <a:gd name="T16" fmla="*/ 30 w 30"/>
                <a:gd name="T17" fmla="*/ 18 h 36"/>
                <a:gd name="T18" fmla="*/ 30 w 30"/>
                <a:gd name="T19" fmla="*/ 24 h 36"/>
                <a:gd name="T20" fmla="*/ 30 w 30"/>
                <a:gd name="T21" fmla="*/ 30 h 36"/>
                <a:gd name="T22" fmla="*/ 30 w 30"/>
                <a:gd name="T23" fmla="*/ 36 h 36"/>
                <a:gd name="T24" fmla="*/ 24 w 30"/>
                <a:gd name="T25" fmla="*/ 36 h 36"/>
                <a:gd name="T26" fmla="*/ 18 w 30"/>
                <a:gd name="T27" fmla="*/ 30 h 36"/>
                <a:gd name="T28" fmla="*/ 6 w 30"/>
                <a:gd name="T29" fmla="*/ 30 h 36"/>
                <a:gd name="T30" fmla="*/ 6 w 30"/>
                <a:gd name="T31" fmla="*/ 36 h 36"/>
                <a:gd name="T32" fmla="*/ 6 w 30"/>
                <a:gd name="T33" fmla="*/ 30 h 36"/>
                <a:gd name="T34" fmla="*/ 0 w 30"/>
                <a:gd name="T35" fmla="*/ 36 h 36"/>
                <a:gd name="T36" fmla="*/ 0 w 30"/>
                <a:gd name="T37" fmla="*/ 30 h 36"/>
                <a:gd name="T38" fmla="*/ 0 w 30"/>
                <a:gd name="T3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6">
                  <a:moveTo>
                    <a:pt x="0" y="24"/>
                  </a:moveTo>
                  <a:lnTo>
                    <a:pt x="0" y="6"/>
                  </a:lnTo>
                  <a:lnTo>
                    <a:pt x="0" y="0"/>
                  </a:lnTo>
                  <a:lnTo>
                    <a:pt x="6" y="0"/>
                  </a:lnTo>
                  <a:lnTo>
                    <a:pt x="12" y="0"/>
                  </a:lnTo>
                  <a:lnTo>
                    <a:pt x="18" y="0"/>
                  </a:lnTo>
                  <a:lnTo>
                    <a:pt x="24" y="6"/>
                  </a:lnTo>
                  <a:lnTo>
                    <a:pt x="30" y="12"/>
                  </a:lnTo>
                  <a:lnTo>
                    <a:pt x="30" y="18"/>
                  </a:lnTo>
                  <a:lnTo>
                    <a:pt x="30" y="24"/>
                  </a:lnTo>
                  <a:lnTo>
                    <a:pt x="30" y="30"/>
                  </a:lnTo>
                  <a:lnTo>
                    <a:pt x="30" y="36"/>
                  </a:lnTo>
                  <a:lnTo>
                    <a:pt x="24" y="36"/>
                  </a:lnTo>
                  <a:lnTo>
                    <a:pt x="18" y="30"/>
                  </a:lnTo>
                  <a:lnTo>
                    <a:pt x="6" y="30"/>
                  </a:lnTo>
                  <a:lnTo>
                    <a:pt x="6" y="36"/>
                  </a:lnTo>
                  <a:lnTo>
                    <a:pt x="6" y="30"/>
                  </a:lnTo>
                  <a:lnTo>
                    <a:pt x="0" y="36"/>
                  </a:lnTo>
                  <a:lnTo>
                    <a:pt x="0" y="30"/>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63" name="Freeform 1991"/>
            <p:cNvSpPr>
              <a:spLocks/>
            </p:cNvSpPr>
            <p:nvPr/>
          </p:nvSpPr>
          <p:spPr bwMode="auto">
            <a:xfrm>
              <a:off x="3234" y="2274"/>
              <a:ext cx="60" cy="30"/>
            </a:xfrm>
            <a:custGeom>
              <a:avLst/>
              <a:gdLst>
                <a:gd name="T0" fmla="*/ 0 w 60"/>
                <a:gd name="T1" fmla="*/ 30 h 30"/>
                <a:gd name="T2" fmla="*/ 0 w 60"/>
                <a:gd name="T3" fmla="*/ 6 h 30"/>
                <a:gd name="T4" fmla="*/ 60 w 60"/>
                <a:gd name="T5" fmla="*/ 0 h 30"/>
                <a:gd name="T6" fmla="*/ 60 w 60"/>
                <a:gd name="T7" fmla="*/ 24 h 30"/>
                <a:gd name="T8" fmla="*/ 42 w 60"/>
                <a:gd name="T9" fmla="*/ 30 h 30"/>
                <a:gd name="T10" fmla="*/ 36 w 60"/>
                <a:gd name="T11" fmla="*/ 30 h 30"/>
                <a:gd name="T12" fmla="*/ 24 w 60"/>
                <a:gd name="T13" fmla="*/ 30 h 30"/>
                <a:gd name="T14" fmla="*/ 0 w 6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0">
                  <a:moveTo>
                    <a:pt x="0" y="30"/>
                  </a:moveTo>
                  <a:lnTo>
                    <a:pt x="0" y="6"/>
                  </a:lnTo>
                  <a:lnTo>
                    <a:pt x="60" y="0"/>
                  </a:lnTo>
                  <a:lnTo>
                    <a:pt x="60" y="24"/>
                  </a:lnTo>
                  <a:lnTo>
                    <a:pt x="42" y="30"/>
                  </a:lnTo>
                  <a:lnTo>
                    <a:pt x="36" y="30"/>
                  </a:lnTo>
                  <a:lnTo>
                    <a:pt x="24"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64" name="Freeform 1992"/>
            <p:cNvSpPr>
              <a:spLocks/>
            </p:cNvSpPr>
            <p:nvPr/>
          </p:nvSpPr>
          <p:spPr bwMode="auto">
            <a:xfrm>
              <a:off x="3582" y="2250"/>
              <a:ext cx="36" cy="36"/>
            </a:xfrm>
            <a:custGeom>
              <a:avLst/>
              <a:gdLst>
                <a:gd name="T0" fmla="*/ 18 w 36"/>
                <a:gd name="T1" fmla="*/ 36 h 36"/>
                <a:gd name="T2" fmla="*/ 12 w 36"/>
                <a:gd name="T3" fmla="*/ 36 h 36"/>
                <a:gd name="T4" fmla="*/ 6 w 36"/>
                <a:gd name="T5" fmla="*/ 36 h 36"/>
                <a:gd name="T6" fmla="*/ 6 w 36"/>
                <a:gd name="T7" fmla="*/ 30 h 36"/>
                <a:gd name="T8" fmla="*/ 6 w 36"/>
                <a:gd name="T9" fmla="*/ 24 h 36"/>
                <a:gd name="T10" fmla="*/ 0 w 36"/>
                <a:gd name="T11" fmla="*/ 24 h 36"/>
                <a:gd name="T12" fmla="*/ 0 w 36"/>
                <a:gd name="T13" fmla="*/ 12 h 36"/>
                <a:gd name="T14" fmla="*/ 6 w 36"/>
                <a:gd name="T15" fmla="*/ 12 h 36"/>
                <a:gd name="T16" fmla="*/ 0 w 36"/>
                <a:gd name="T17" fmla="*/ 12 h 36"/>
                <a:gd name="T18" fmla="*/ 6 w 36"/>
                <a:gd name="T19" fmla="*/ 12 h 36"/>
                <a:gd name="T20" fmla="*/ 6 w 36"/>
                <a:gd name="T21" fmla="*/ 0 h 36"/>
                <a:gd name="T22" fmla="*/ 12 w 36"/>
                <a:gd name="T23" fmla="*/ 0 h 36"/>
                <a:gd name="T24" fmla="*/ 12 w 36"/>
                <a:gd name="T25" fmla="*/ 6 h 36"/>
                <a:gd name="T26" fmla="*/ 18 w 36"/>
                <a:gd name="T27" fmla="*/ 6 h 36"/>
                <a:gd name="T28" fmla="*/ 24 w 36"/>
                <a:gd name="T29" fmla="*/ 6 h 36"/>
                <a:gd name="T30" fmla="*/ 30 w 36"/>
                <a:gd name="T31" fmla="*/ 0 h 36"/>
                <a:gd name="T32" fmla="*/ 30 w 36"/>
                <a:gd name="T33" fmla="*/ 6 h 36"/>
                <a:gd name="T34" fmla="*/ 36 w 36"/>
                <a:gd name="T35" fmla="*/ 6 h 36"/>
                <a:gd name="T36" fmla="*/ 36 w 36"/>
                <a:gd name="T37" fmla="*/ 24 h 36"/>
                <a:gd name="T38" fmla="*/ 30 w 36"/>
                <a:gd name="T39" fmla="*/ 30 h 36"/>
                <a:gd name="T40" fmla="*/ 30 w 36"/>
                <a:gd name="T41" fmla="*/ 36 h 36"/>
                <a:gd name="T42" fmla="*/ 24 w 36"/>
                <a:gd name="T43" fmla="*/ 36 h 36"/>
                <a:gd name="T44" fmla="*/ 18 w 36"/>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18" y="36"/>
                  </a:moveTo>
                  <a:lnTo>
                    <a:pt x="12" y="36"/>
                  </a:lnTo>
                  <a:lnTo>
                    <a:pt x="6" y="36"/>
                  </a:lnTo>
                  <a:lnTo>
                    <a:pt x="6" y="30"/>
                  </a:lnTo>
                  <a:lnTo>
                    <a:pt x="6" y="24"/>
                  </a:lnTo>
                  <a:lnTo>
                    <a:pt x="0" y="24"/>
                  </a:lnTo>
                  <a:lnTo>
                    <a:pt x="0" y="12"/>
                  </a:lnTo>
                  <a:lnTo>
                    <a:pt x="6" y="12"/>
                  </a:lnTo>
                  <a:lnTo>
                    <a:pt x="0" y="12"/>
                  </a:lnTo>
                  <a:lnTo>
                    <a:pt x="6" y="12"/>
                  </a:lnTo>
                  <a:lnTo>
                    <a:pt x="6" y="0"/>
                  </a:lnTo>
                  <a:lnTo>
                    <a:pt x="12" y="0"/>
                  </a:lnTo>
                  <a:lnTo>
                    <a:pt x="12" y="6"/>
                  </a:lnTo>
                  <a:lnTo>
                    <a:pt x="18" y="6"/>
                  </a:lnTo>
                  <a:lnTo>
                    <a:pt x="24" y="6"/>
                  </a:lnTo>
                  <a:lnTo>
                    <a:pt x="30" y="0"/>
                  </a:lnTo>
                  <a:lnTo>
                    <a:pt x="30" y="6"/>
                  </a:lnTo>
                  <a:lnTo>
                    <a:pt x="36" y="6"/>
                  </a:lnTo>
                  <a:lnTo>
                    <a:pt x="36" y="24"/>
                  </a:lnTo>
                  <a:lnTo>
                    <a:pt x="30" y="30"/>
                  </a:lnTo>
                  <a:lnTo>
                    <a:pt x="30" y="36"/>
                  </a:lnTo>
                  <a:lnTo>
                    <a:pt x="24"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65" name="Freeform 1993"/>
            <p:cNvSpPr>
              <a:spLocks/>
            </p:cNvSpPr>
            <p:nvPr/>
          </p:nvSpPr>
          <p:spPr bwMode="auto">
            <a:xfrm>
              <a:off x="3804" y="2220"/>
              <a:ext cx="60" cy="48"/>
            </a:xfrm>
            <a:custGeom>
              <a:avLst/>
              <a:gdLst>
                <a:gd name="T0" fmla="*/ 48 w 60"/>
                <a:gd name="T1" fmla="*/ 36 h 48"/>
                <a:gd name="T2" fmla="*/ 42 w 60"/>
                <a:gd name="T3" fmla="*/ 42 h 48"/>
                <a:gd name="T4" fmla="*/ 36 w 60"/>
                <a:gd name="T5" fmla="*/ 42 h 48"/>
                <a:gd name="T6" fmla="*/ 24 w 60"/>
                <a:gd name="T7" fmla="*/ 48 h 48"/>
                <a:gd name="T8" fmla="*/ 18 w 60"/>
                <a:gd name="T9" fmla="*/ 48 h 48"/>
                <a:gd name="T10" fmla="*/ 18 w 60"/>
                <a:gd name="T11" fmla="*/ 42 h 48"/>
                <a:gd name="T12" fmla="*/ 24 w 60"/>
                <a:gd name="T13" fmla="*/ 42 h 48"/>
                <a:gd name="T14" fmla="*/ 30 w 60"/>
                <a:gd name="T15" fmla="*/ 36 h 48"/>
                <a:gd name="T16" fmla="*/ 30 w 60"/>
                <a:gd name="T17" fmla="*/ 30 h 48"/>
                <a:gd name="T18" fmla="*/ 24 w 60"/>
                <a:gd name="T19" fmla="*/ 30 h 48"/>
                <a:gd name="T20" fmla="*/ 12 w 60"/>
                <a:gd name="T21" fmla="*/ 30 h 48"/>
                <a:gd name="T22" fmla="*/ 6 w 60"/>
                <a:gd name="T23" fmla="*/ 30 h 48"/>
                <a:gd name="T24" fmla="*/ 0 w 60"/>
                <a:gd name="T25" fmla="*/ 30 h 48"/>
                <a:gd name="T26" fmla="*/ 0 w 60"/>
                <a:gd name="T27" fmla="*/ 24 h 48"/>
                <a:gd name="T28" fmla="*/ 6 w 60"/>
                <a:gd name="T29" fmla="*/ 24 h 48"/>
                <a:gd name="T30" fmla="*/ 12 w 60"/>
                <a:gd name="T31" fmla="*/ 18 h 48"/>
                <a:gd name="T32" fmla="*/ 18 w 60"/>
                <a:gd name="T33" fmla="*/ 18 h 48"/>
                <a:gd name="T34" fmla="*/ 24 w 60"/>
                <a:gd name="T35" fmla="*/ 18 h 48"/>
                <a:gd name="T36" fmla="*/ 30 w 60"/>
                <a:gd name="T37" fmla="*/ 18 h 48"/>
                <a:gd name="T38" fmla="*/ 36 w 60"/>
                <a:gd name="T39" fmla="*/ 12 h 48"/>
                <a:gd name="T40" fmla="*/ 42 w 60"/>
                <a:gd name="T41" fmla="*/ 6 h 48"/>
                <a:gd name="T42" fmla="*/ 48 w 60"/>
                <a:gd name="T43" fmla="*/ 6 h 48"/>
                <a:gd name="T44" fmla="*/ 48 w 60"/>
                <a:gd name="T45" fmla="*/ 0 h 48"/>
                <a:gd name="T46" fmla="*/ 54 w 60"/>
                <a:gd name="T47" fmla="*/ 0 h 48"/>
                <a:gd name="T48" fmla="*/ 54 w 60"/>
                <a:gd name="T49" fmla="*/ 6 h 48"/>
                <a:gd name="T50" fmla="*/ 60 w 60"/>
                <a:gd name="T51" fmla="*/ 6 h 48"/>
                <a:gd name="T52" fmla="*/ 60 w 60"/>
                <a:gd name="T53" fmla="*/ 12 h 48"/>
                <a:gd name="T54" fmla="*/ 60 w 60"/>
                <a:gd name="T55" fmla="*/ 18 h 48"/>
                <a:gd name="T56" fmla="*/ 54 w 60"/>
                <a:gd name="T57" fmla="*/ 18 h 48"/>
                <a:gd name="T58" fmla="*/ 48 w 60"/>
                <a:gd name="T59" fmla="*/ 24 h 48"/>
                <a:gd name="T60" fmla="*/ 48 w 60"/>
                <a:gd name="T61" fmla="*/ 30 h 48"/>
                <a:gd name="T62" fmla="*/ 48 w 60"/>
                <a:gd name="T6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8">
                  <a:moveTo>
                    <a:pt x="48" y="36"/>
                  </a:moveTo>
                  <a:lnTo>
                    <a:pt x="42" y="42"/>
                  </a:lnTo>
                  <a:lnTo>
                    <a:pt x="36" y="42"/>
                  </a:lnTo>
                  <a:lnTo>
                    <a:pt x="24" y="48"/>
                  </a:lnTo>
                  <a:lnTo>
                    <a:pt x="18" y="48"/>
                  </a:lnTo>
                  <a:lnTo>
                    <a:pt x="18" y="42"/>
                  </a:lnTo>
                  <a:lnTo>
                    <a:pt x="24" y="42"/>
                  </a:lnTo>
                  <a:lnTo>
                    <a:pt x="30" y="36"/>
                  </a:lnTo>
                  <a:lnTo>
                    <a:pt x="30" y="30"/>
                  </a:lnTo>
                  <a:lnTo>
                    <a:pt x="24" y="30"/>
                  </a:lnTo>
                  <a:lnTo>
                    <a:pt x="12" y="30"/>
                  </a:lnTo>
                  <a:lnTo>
                    <a:pt x="6" y="30"/>
                  </a:lnTo>
                  <a:lnTo>
                    <a:pt x="0" y="30"/>
                  </a:lnTo>
                  <a:lnTo>
                    <a:pt x="0" y="24"/>
                  </a:lnTo>
                  <a:lnTo>
                    <a:pt x="6" y="24"/>
                  </a:lnTo>
                  <a:lnTo>
                    <a:pt x="12" y="18"/>
                  </a:lnTo>
                  <a:lnTo>
                    <a:pt x="18" y="18"/>
                  </a:lnTo>
                  <a:lnTo>
                    <a:pt x="24" y="18"/>
                  </a:lnTo>
                  <a:lnTo>
                    <a:pt x="30" y="18"/>
                  </a:lnTo>
                  <a:lnTo>
                    <a:pt x="36" y="12"/>
                  </a:lnTo>
                  <a:lnTo>
                    <a:pt x="42" y="6"/>
                  </a:lnTo>
                  <a:lnTo>
                    <a:pt x="48" y="6"/>
                  </a:lnTo>
                  <a:lnTo>
                    <a:pt x="48" y="0"/>
                  </a:lnTo>
                  <a:lnTo>
                    <a:pt x="54" y="0"/>
                  </a:lnTo>
                  <a:lnTo>
                    <a:pt x="54" y="6"/>
                  </a:lnTo>
                  <a:lnTo>
                    <a:pt x="60" y="6"/>
                  </a:lnTo>
                  <a:lnTo>
                    <a:pt x="60" y="12"/>
                  </a:lnTo>
                  <a:lnTo>
                    <a:pt x="60" y="18"/>
                  </a:lnTo>
                  <a:lnTo>
                    <a:pt x="54" y="18"/>
                  </a:lnTo>
                  <a:lnTo>
                    <a:pt x="48" y="24"/>
                  </a:lnTo>
                  <a:lnTo>
                    <a:pt x="48" y="30"/>
                  </a:lnTo>
                  <a:lnTo>
                    <a:pt x="4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66" name="Freeform 1994"/>
            <p:cNvSpPr>
              <a:spLocks/>
            </p:cNvSpPr>
            <p:nvPr/>
          </p:nvSpPr>
          <p:spPr bwMode="auto">
            <a:xfrm>
              <a:off x="3756" y="2232"/>
              <a:ext cx="48" cy="48"/>
            </a:xfrm>
            <a:custGeom>
              <a:avLst/>
              <a:gdLst>
                <a:gd name="T0" fmla="*/ 0 w 48"/>
                <a:gd name="T1" fmla="*/ 6 h 48"/>
                <a:gd name="T2" fmla="*/ 6 w 48"/>
                <a:gd name="T3" fmla="*/ 6 h 48"/>
                <a:gd name="T4" fmla="*/ 6 w 48"/>
                <a:gd name="T5" fmla="*/ 0 h 48"/>
                <a:gd name="T6" fmla="*/ 6 w 48"/>
                <a:gd name="T7" fmla="*/ 6 h 48"/>
                <a:gd name="T8" fmla="*/ 12 w 48"/>
                <a:gd name="T9" fmla="*/ 6 h 48"/>
                <a:gd name="T10" fmla="*/ 12 w 48"/>
                <a:gd name="T11" fmla="*/ 0 h 48"/>
                <a:gd name="T12" fmla="*/ 18 w 48"/>
                <a:gd name="T13" fmla="*/ 6 h 48"/>
                <a:gd name="T14" fmla="*/ 24 w 48"/>
                <a:gd name="T15" fmla="*/ 6 h 48"/>
                <a:gd name="T16" fmla="*/ 30 w 48"/>
                <a:gd name="T17" fmla="*/ 6 h 48"/>
                <a:gd name="T18" fmla="*/ 30 w 48"/>
                <a:gd name="T19" fmla="*/ 12 h 48"/>
                <a:gd name="T20" fmla="*/ 36 w 48"/>
                <a:gd name="T21" fmla="*/ 12 h 48"/>
                <a:gd name="T22" fmla="*/ 42 w 48"/>
                <a:gd name="T23" fmla="*/ 12 h 48"/>
                <a:gd name="T24" fmla="*/ 42 w 48"/>
                <a:gd name="T25" fmla="*/ 18 h 48"/>
                <a:gd name="T26" fmla="*/ 48 w 48"/>
                <a:gd name="T27" fmla="*/ 18 h 48"/>
                <a:gd name="T28" fmla="*/ 42 w 48"/>
                <a:gd name="T29" fmla="*/ 18 h 48"/>
                <a:gd name="T30" fmla="*/ 48 w 48"/>
                <a:gd name="T31" fmla="*/ 18 h 48"/>
                <a:gd name="T32" fmla="*/ 42 w 48"/>
                <a:gd name="T33" fmla="*/ 24 h 48"/>
                <a:gd name="T34" fmla="*/ 42 w 48"/>
                <a:gd name="T35" fmla="*/ 30 h 48"/>
                <a:gd name="T36" fmla="*/ 42 w 48"/>
                <a:gd name="T37" fmla="*/ 36 h 48"/>
                <a:gd name="T38" fmla="*/ 36 w 48"/>
                <a:gd name="T39" fmla="*/ 42 h 48"/>
                <a:gd name="T40" fmla="*/ 30 w 48"/>
                <a:gd name="T41" fmla="*/ 42 h 48"/>
                <a:gd name="T42" fmla="*/ 24 w 48"/>
                <a:gd name="T43" fmla="*/ 42 h 48"/>
                <a:gd name="T44" fmla="*/ 24 w 48"/>
                <a:gd name="T45" fmla="*/ 48 h 48"/>
                <a:gd name="T46" fmla="*/ 18 w 48"/>
                <a:gd name="T47" fmla="*/ 48 h 48"/>
                <a:gd name="T48" fmla="*/ 6 w 48"/>
                <a:gd name="T49" fmla="*/ 42 h 48"/>
                <a:gd name="T50" fmla="*/ 6 w 48"/>
                <a:gd name="T51" fmla="*/ 36 h 48"/>
                <a:gd name="T52" fmla="*/ 12 w 48"/>
                <a:gd name="T53" fmla="*/ 36 h 48"/>
                <a:gd name="T54" fmla="*/ 12 w 48"/>
                <a:gd name="T55" fmla="*/ 30 h 48"/>
                <a:gd name="T56" fmla="*/ 6 w 48"/>
                <a:gd name="T57" fmla="*/ 30 h 48"/>
                <a:gd name="T58" fmla="*/ 6 w 48"/>
                <a:gd name="T59" fmla="*/ 24 h 48"/>
                <a:gd name="T60" fmla="*/ 0 w 48"/>
                <a:gd name="T61" fmla="*/ 12 h 48"/>
                <a:gd name="T62" fmla="*/ 0 w 48"/>
                <a:gd name="T63"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8">
                  <a:moveTo>
                    <a:pt x="0" y="6"/>
                  </a:moveTo>
                  <a:lnTo>
                    <a:pt x="6" y="6"/>
                  </a:lnTo>
                  <a:lnTo>
                    <a:pt x="6" y="0"/>
                  </a:lnTo>
                  <a:lnTo>
                    <a:pt x="6" y="6"/>
                  </a:lnTo>
                  <a:lnTo>
                    <a:pt x="12" y="6"/>
                  </a:lnTo>
                  <a:lnTo>
                    <a:pt x="12" y="0"/>
                  </a:lnTo>
                  <a:lnTo>
                    <a:pt x="18" y="6"/>
                  </a:lnTo>
                  <a:lnTo>
                    <a:pt x="24" y="6"/>
                  </a:lnTo>
                  <a:lnTo>
                    <a:pt x="30" y="6"/>
                  </a:lnTo>
                  <a:lnTo>
                    <a:pt x="30" y="12"/>
                  </a:lnTo>
                  <a:lnTo>
                    <a:pt x="36" y="12"/>
                  </a:lnTo>
                  <a:lnTo>
                    <a:pt x="42" y="12"/>
                  </a:lnTo>
                  <a:lnTo>
                    <a:pt x="42" y="18"/>
                  </a:lnTo>
                  <a:lnTo>
                    <a:pt x="48" y="18"/>
                  </a:lnTo>
                  <a:lnTo>
                    <a:pt x="42" y="18"/>
                  </a:lnTo>
                  <a:lnTo>
                    <a:pt x="48" y="18"/>
                  </a:lnTo>
                  <a:lnTo>
                    <a:pt x="42" y="24"/>
                  </a:lnTo>
                  <a:lnTo>
                    <a:pt x="42" y="30"/>
                  </a:lnTo>
                  <a:lnTo>
                    <a:pt x="42" y="36"/>
                  </a:lnTo>
                  <a:lnTo>
                    <a:pt x="36" y="42"/>
                  </a:lnTo>
                  <a:lnTo>
                    <a:pt x="30" y="42"/>
                  </a:lnTo>
                  <a:lnTo>
                    <a:pt x="24" y="42"/>
                  </a:lnTo>
                  <a:lnTo>
                    <a:pt x="24" y="48"/>
                  </a:lnTo>
                  <a:lnTo>
                    <a:pt x="18" y="48"/>
                  </a:lnTo>
                  <a:lnTo>
                    <a:pt x="6" y="42"/>
                  </a:lnTo>
                  <a:lnTo>
                    <a:pt x="6" y="36"/>
                  </a:lnTo>
                  <a:lnTo>
                    <a:pt x="12" y="36"/>
                  </a:lnTo>
                  <a:lnTo>
                    <a:pt x="12" y="30"/>
                  </a:lnTo>
                  <a:lnTo>
                    <a:pt x="6" y="30"/>
                  </a:lnTo>
                  <a:lnTo>
                    <a:pt x="6" y="24"/>
                  </a:lnTo>
                  <a:lnTo>
                    <a:pt x="0" y="12"/>
                  </a:lnTo>
                  <a:lnTo>
                    <a:pt x="0"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67" name="Freeform 1995"/>
            <p:cNvSpPr>
              <a:spLocks/>
            </p:cNvSpPr>
            <p:nvPr/>
          </p:nvSpPr>
          <p:spPr bwMode="auto">
            <a:xfrm>
              <a:off x="3498" y="2262"/>
              <a:ext cx="36" cy="24"/>
            </a:xfrm>
            <a:custGeom>
              <a:avLst/>
              <a:gdLst>
                <a:gd name="T0" fmla="*/ 0 w 36"/>
                <a:gd name="T1" fmla="*/ 18 h 24"/>
                <a:gd name="T2" fmla="*/ 6 w 36"/>
                <a:gd name="T3" fmla="*/ 18 h 24"/>
                <a:gd name="T4" fmla="*/ 6 w 36"/>
                <a:gd name="T5" fmla="*/ 12 h 24"/>
                <a:gd name="T6" fmla="*/ 6 w 36"/>
                <a:gd name="T7" fmla="*/ 6 h 24"/>
                <a:gd name="T8" fmla="*/ 12 w 36"/>
                <a:gd name="T9" fmla="*/ 6 h 24"/>
                <a:gd name="T10" fmla="*/ 12 w 36"/>
                <a:gd name="T11" fmla="*/ 0 h 24"/>
                <a:gd name="T12" fmla="*/ 18 w 36"/>
                <a:gd name="T13" fmla="*/ 0 h 24"/>
                <a:gd name="T14" fmla="*/ 24 w 36"/>
                <a:gd name="T15" fmla="*/ 6 h 24"/>
                <a:gd name="T16" fmla="*/ 24 w 36"/>
                <a:gd name="T17" fmla="*/ 0 h 24"/>
                <a:gd name="T18" fmla="*/ 30 w 36"/>
                <a:gd name="T19" fmla="*/ 0 h 24"/>
                <a:gd name="T20" fmla="*/ 30 w 36"/>
                <a:gd name="T21" fmla="*/ 6 h 24"/>
                <a:gd name="T22" fmla="*/ 36 w 36"/>
                <a:gd name="T23" fmla="*/ 6 h 24"/>
                <a:gd name="T24" fmla="*/ 36 w 36"/>
                <a:gd name="T25" fmla="*/ 12 h 24"/>
                <a:gd name="T26" fmla="*/ 36 w 36"/>
                <a:gd name="T27" fmla="*/ 18 h 24"/>
                <a:gd name="T28" fmla="*/ 24 w 36"/>
                <a:gd name="T29" fmla="*/ 18 h 24"/>
                <a:gd name="T30" fmla="*/ 24 w 36"/>
                <a:gd name="T31" fmla="*/ 24 h 24"/>
                <a:gd name="T32" fmla="*/ 18 w 36"/>
                <a:gd name="T33" fmla="*/ 24 h 24"/>
                <a:gd name="T34" fmla="*/ 12 w 36"/>
                <a:gd name="T35" fmla="*/ 24 h 24"/>
                <a:gd name="T36" fmla="*/ 6 w 36"/>
                <a:gd name="T37" fmla="*/ 24 h 24"/>
                <a:gd name="T38" fmla="*/ 6 w 36"/>
                <a:gd name="T39" fmla="*/ 18 h 24"/>
                <a:gd name="T40" fmla="*/ 0 w 36"/>
                <a:gd name="T4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4">
                  <a:moveTo>
                    <a:pt x="0" y="18"/>
                  </a:moveTo>
                  <a:lnTo>
                    <a:pt x="6" y="18"/>
                  </a:lnTo>
                  <a:lnTo>
                    <a:pt x="6" y="12"/>
                  </a:lnTo>
                  <a:lnTo>
                    <a:pt x="6" y="6"/>
                  </a:lnTo>
                  <a:lnTo>
                    <a:pt x="12" y="6"/>
                  </a:lnTo>
                  <a:lnTo>
                    <a:pt x="12" y="0"/>
                  </a:lnTo>
                  <a:lnTo>
                    <a:pt x="18" y="0"/>
                  </a:lnTo>
                  <a:lnTo>
                    <a:pt x="24" y="6"/>
                  </a:lnTo>
                  <a:lnTo>
                    <a:pt x="24" y="0"/>
                  </a:lnTo>
                  <a:lnTo>
                    <a:pt x="30" y="0"/>
                  </a:lnTo>
                  <a:lnTo>
                    <a:pt x="30" y="6"/>
                  </a:lnTo>
                  <a:lnTo>
                    <a:pt x="36" y="6"/>
                  </a:lnTo>
                  <a:lnTo>
                    <a:pt x="36" y="12"/>
                  </a:lnTo>
                  <a:lnTo>
                    <a:pt x="36" y="18"/>
                  </a:lnTo>
                  <a:lnTo>
                    <a:pt x="24" y="18"/>
                  </a:lnTo>
                  <a:lnTo>
                    <a:pt x="24" y="24"/>
                  </a:lnTo>
                  <a:lnTo>
                    <a:pt x="18" y="24"/>
                  </a:lnTo>
                  <a:lnTo>
                    <a:pt x="12" y="24"/>
                  </a:lnTo>
                  <a:lnTo>
                    <a:pt x="6" y="24"/>
                  </a:lnTo>
                  <a:lnTo>
                    <a:pt x="6" y="1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68" name="Freeform 1996"/>
            <p:cNvSpPr>
              <a:spLocks/>
            </p:cNvSpPr>
            <p:nvPr/>
          </p:nvSpPr>
          <p:spPr bwMode="auto">
            <a:xfrm>
              <a:off x="4284" y="2154"/>
              <a:ext cx="30" cy="30"/>
            </a:xfrm>
            <a:custGeom>
              <a:avLst/>
              <a:gdLst>
                <a:gd name="T0" fmla="*/ 6 w 30"/>
                <a:gd name="T1" fmla="*/ 30 h 30"/>
                <a:gd name="T2" fmla="*/ 6 w 30"/>
                <a:gd name="T3" fmla="*/ 24 h 30"/>
                <a:gd name="T4" fmla="*/ 0 w 30"/>
                <a:gd name="T5" fmla="*/ 6 h 30"/>
                <a:gd name="T6" fmla="*/ 12 w 30"/>
                <a:gd name="T7" fmla="*/ 0 h 30"/>
                <a:gd name="T8" fmla="*/ 18 w 30"/>
                <a:gd name="T9" fmla="*/ 6 h 30"/>
                <a:gd name="T10" fmla="*/ 24 w 30"/>
                <a:gd name="T11" fmla="*/ 6 h 30"/>
                <a:gd name="T12" fmla="*/ 30 w 30"/>
                <a:gd name="T13" fmla="*/ 6 h 30"/>
                <a:gd name="T14" fmla="*/ 30 w 30"/>
                <a:gd name="T15" fmla="*/ 12 h 30"/>
                <a:gd name="T16" fmla="*/ 30 w 30"/>
                <a:gd name="T17" fmla="*/ 18 h 30"/>
                <a:gd name="T18" fmla="*/ 24 w 30"/>
                <a:gd name="T19" fmla="*/ 24 h 30"/>
                <a:gd name="T20" fmla="*/ 18 w 30"/>
                <a:gd name="T21" fmla="*/ 30 h 30"/>
                <a:gd name="T22" fmla="*/ 18 w 30"/>
                <a:gd name="T23" fmla="*/ 24 h 30"/>
                <a:gd name="T24" fmla="*/ 12 w 30"/>
                <a:gd name="T25" fmla="*/ 30 h 30"/>
                <a:gd name="T26" fmla="*/ 6 w 30"/>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6" y="30"/>
                  </a:moveTo>
                  <a:lnTo>
                    <a:pt x="6" y="24"/>
                  </a:lnTo>
                  <a:lnTo>
                    <a:pt x="0" y="6"/>
                  </a:lnTo>
                  <a:lnTo>
                    <a:pt x="12" y="0"/>
                  </a:lnTo>
                  <a:lnTo>
                    <a:pt x="18" y="6"/>
                  </a:lnTo>
                  <a:lnTo>
                    <a:pt x="24" y="6"/>
                  </a:lnTo>
                  <a:lnTo>
                    <a:pt x="30" y="6"/>
                  </a:lnTo>
                  <a:lnTo>
                    <a:pt x="30" y="12"/>
                  </a:lnTo>
                  <a:lnTo>
                    <a:pt x="30" y="18"/>
                  </a:lnTo>
                  <a:lnTo>
                    <a:pt x="24" y="24"/>
                  </a:lnTo>
                  <a:lnTo>
                    <a:pt x="18" y="30"/>
                  </a:lnTo>
                  <a:lnTo>
                    <a:pt x="18" y="24"/>
                  </a:lnTo>
                  <a:lnTo>
                    <a:pt x="12"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69" name="Freeform 1997"/>
            <p:cNvSpPr>
              <a:spLocks/>
            </p:cNvSpPr>
            <p:nvPr/>
          </p:nvSpPr>
          <p:spPr bwMode="auto">
            <a:xfrm>
              <a:off x="3732" y="2238"/>
              <a:ext cx="36" cy="42"/>
            </a:xfrm>
            <a:custGeom>
              <a:avLst/>
              <a:gdLst>
                <a:gd name="T0" fmla="*/ 24 w 36"/>
                <a:gd name="T1" fmla="*/ 0 h 42"/>
                <a:gd name="T2" fmla="*/ 24 w 36"/>
                <a:gd name="T3" fmla="*/ 6 h 42"/>
                <a:gd name="T4" fmla="*/ 30 w 36"/>
                <a:gd name="T5" fmla="*/ 18 h 42"/>
                <a:gd name="T6" fmla="*/ 30 w 36"/>
                <a:gd name="T7" fmla="*/ 24 h 42"/>
                <a:gd name="T8" fmla="*/ 36 w 36"/>
                <a:gd name="T9" fmla="*/ 24 h 42"/>
                <a:gd name="T10" fmla="*/ 36 w 36"/>
                <a:gd name="T11" fmla="*/ 30 h 42"/>
                <a:gd name="T12" fmla="*/ 30 w 36"/>
                <a:gd name="T13" fmla="*/ 30 h 42"/>
                <a:gd name="T14" fmla="*/ 30 w 36"/>
                <a:gd name="T15" fmla="*/ 36 h 42"/>
                <a:gd name="T16" fmla="*/ 12 w 36"/>
                <a:gd name="T17" fmla="*/ 42 h 42"/>
                <a:gd name="T18" fmla="*/ 6 w 36"/>
                <a:gd name="T19" fmla="*/ 42 h 42"/>
                <a:gd name="T20" fmla="*/ 12 w 36"/>
                <a:gd name="T21" fmla="*/ 42 h 42"/>
                <a:gd name="T22" fmla="*/ 12 w 36"/>
                <a:gd name="T23" fmla="*/ 36 h 42"/>
                <a:gd name="T24" fmla="*/ 6 w 36"/>
                <a:gd name="T25" fmla="*/ 36 h 42"/>
                <a:gd name="T26" fmla="*/ 0 w 36"/>
                <a:gd name="T27" fmla="*/ 36 h 42"/>
                <a:gd name="T28" fmla="*/ 0 w 36"/>
                <a:gd name="T29" fmla="*/ 30 h 42"/>
                <a:gd name="T30" fmla="*/ 0 w 36"/>
                <a:gd name="T31" fmla="*/ 24 h 42"/>
                <a:gd name="T32" fmla="*/ 6 w 36"/>
                <a:gd name="T33" fmla="*/ 18 h 42"/>
                <a:gd name="T34" fmla="*/ 12 w 36"/>
                <a:gd name="T35" fmla="*/ 6 h 42"/>
                <a:gd name="T36" fmla="*/ 12 w 36"/>
                <a:gd name="T37" fmla="*/ 0 h 42"/>
                <a:gd name="T38" fmla="*/ 18 w 36"/>
                <a:gd name="T39" fmla="*/ 0 h 42"/>
                <a:gd name="T40" fmla="*/ 24 w 36"/>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2">
                  <a:moveTo>
                    <a:pt x="24" y="0"/>
                  </a:moveTo>
                  <a:lnTo>
                    <a:pt x="24" y="6"/>
                  </a:lnTo>
                  <a:lnTo>
                    <a:pt x="30" y="18"/>
                  </a:lnTo>
                  <a:lnTo>
                    <a:pt x="30" y="24"/>
                  </a:lnTo>
                  <a:lnTo>
                    <a:pt x="36" y="24"/>
                  </a:lnTo>
                  <a:lnTo>
                    <a:pt x="36" y="30"/>
                  </a:lnTo>
                  <a:lnTo>
                    <a:pt x="30" y="30"/>
                  </a:lnTo>
                  <a:lnTo>
                    <a:pt x="30" y="36"/>
                  </a:lnTo>
                  <a:lnTo>
                    <a:pt x="12" y="42"/>
                  </a:lnTo>
                  <a:lnTo>
                    <a:pt x="6" y="42"/>
                  </a:lnTo>
                  <a:lnTo>
                    <a:pt x="12" y="42"/>
                  </a:lnTo>
                  <a:lnTo>
                    <a:pt x="12" y="36"/>
                  </a:lnTo>
                  <a:lnTo>
                    <a:pt x="6" y="36"/>
                  </a:lnTo>
                  <a:lnTo>
                    <a:pt x="0" y="36"/>
                  </a:lnTo>
                  <a:lnTo>
                    <a:pt x="0" y="30"/>
                  </a:lnTo>
                  <a:lnTo>
                    <a:pt x="0" y="24"/>
                  </a:lnTo>
                  <a:lnTo>
                    <a:pt x="6" y="18"/>
                  </a:lnTo>
                  <a:lnTo>
                    <a:pt x="12" y="6"/>
                  </a:lnTo>
                  <a:lnTo>
                    <a:pt x="12" y="0"/>
                  </a:lnTo>
                  <a:lnTo>
                    <a:pt x="18" y="0"/>
                  </a:lnTo>
                  <a:lnTo>
                    <a:pt x="2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70" name="Freeform 1998"/>
            <p:cNvSpPr>
              <a:spLocks/>
            </p:cNvSpPr>
            <p:nvPr/>
          </p:nvSpPr>
          <p:spPr bwMode="auto">
            <a:xfrm>
              <a:off x="2784" y="2292"/>
              <a:ext cx="54" cy="36"/>
            </a:xfrm>
            <a:custGeom>
              <a:avLst/>
              <a:gdLst>
                <a:gd name="T0" fmla="*/ 0 w 54"/>
                <a:gd name="T1" fmla="*/ 24 h 36"/>
                <a:gd name="T2" fmla="*/ 0 w 54"/>
                <a:gd name="T3" fmla="*/ 18 h 36"/>
                <a:gd name="T4" fmla="*/ 0 w 54"/>
                <a:gd name="T5" fmla="*/ 0 h 36"/>
                <a:gd name="T6" fmla="*/ 36 w 54"/>
                <a:gd name="T7" fmla="*/ 0 h 36"/>
                <a:gd name="T8" fmla="*/ 36 w 54"/>
                <a:gd name="T9" fmla="*/ 12 h 36"/>
                <a:gd name="T10" fmla="*/ 42 w 54"/>
                <a:gd name="T11" fmla="*/ 12 h 36"/>
                <a:gd name="T12" fmla="*/ 42 w 54"/>
                <a:gd name="T13" fmla="*/ 30 h 36"/>
                <a:gd name="T14" fmla="*/ 54 w 54"/>
                <a:gd name="T15" fmla="*/ 30 h 36"/>
                <a:gd name="T16" fmla="*/ 54 w 54"/>
                <a:gd name="T17" fmla="*/ 36 h 36"/>
                <a:gd name="T18" fmla="*/ 18 w 54"/>
                <a:gd name="T19" fmla="*/ 36 h 36"/>
                <a:gd name="T20" fmla="*/ 18 w 54"/>
                <a:gd name="T21" fmla="*/ 18 h 36"/>
                <a:gd name="T22" fmla="*/ 12 w 54"/>
                <a:gd name="T23" fmla="*/ 18 h 36"/>
                <a:gd name="T24" fmla="*/ 12 w 54"/>
                <a:gd name="T25" fmla="*/ 24 h 36"/>
                <a:gd name="T26" fmla="*/ 6 w 54"/>
                <a:gd name="T27" fmla="*/ 24 h 36"/>
                <a:gd name="T28" fmla="*/ 6 w 54"/>
                <a:gd name="T29" fmla="*/ 30 h 36"/>
                <a:gd name="T30" fmla="*/ 6 w 54"/>
                <a:gd name="T31" fmla="*/ 24 h 36"/>
                <a:gd name="T32" fmla="*/ 0 w 54"/>
                <a:gd name="T3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6">
                  <a:moveTo>
                    <a:pt x="0" y="24"/>
                  </a:moveTo>
                  <a:lnTo>
                    <a:pt x="0" y="18"/>
                  </a:lnTo>
                  <a:lnTo>
                    <a:pt x="0" y="0"/>
                  </a:lnTo>
                  <a:lnTo>
                    <a:pt x="36" y="0"/>
                  </a:lnTo>
                  <a:lnTo>
                    <a:pt x="36" y="12"/>
                  </a:lnTo>
                  <a:lnTo>
                    <a:pt x="42" y="12"/>
                  </a:lnTo>
                  <a:lnTo>
                    <a:pt x="42" y="30"/>
                  </a:lnTo>
                  <a:lnTo>
                    <a:pt x="54" y="30"/>
                  </a:lnTo>
                  <a:lnTo>
                    <a:pt x="54" y="36"/>
                  </a:lnTo>
                  <a:lnTo>
                    <a:pt x="18" y="36"/>
                  </a:lnTo>
                  <a:lnTo>
                    <a:pt x="18" y="18"/>
                  </a:lnTo>
                  <a:lnTo>
                    <a:pt x="12" y="18"/>
                  </a:lnTo>
                  <a:lnTo>
                    <a:pt x="12" y="24"/>
                  </a:lnTo>
                  <a:lnTo>
                    <a:pt x="6" y="24"/>
                  </a:lnTo>
                  <a:lnTo>
                    <a:pt x="6" y="30"/>
                  </a:lnTo>
                  <a:lnTo>
                    <a:pt x="6"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71" name="Freeform 1999"/>
            <p:cNvSpPr>
              <a:spLocks/>
            </p:cNvSpPr>
            <p:nvPr/>
          </p:nvSpPr>
          <p:spPr bwMode="auto">
            <a:xfrm>
              <a:off x="2904" y="2292"/>
              <a:ext cx="60" cy="36"/>
            </a:xfrm>
            <a:custGeom>
              <a:avLst/>
              <a:gdLst>
                <a:gd name="T0" fmla="*/ 60 w 60"/>
                <a:gd name="T1" fmla="*/ 24 h 36"/>
                <a:gd name="T2" fmla="*/ 54 w 60"/>
                <a:gd name="T3" fmla="*/ 30 h 36"/>
                <a:gd name="T4" fmla="*/ 54 w 60"/>
                <a:gd name="T5" fmla="*/ 36 h 36"/>
                <a:gd name="T6" fmla="*/ 42 w 60"/>
                <a:gd name="T7" fmla="*/ 30 h 36"/>
                <a:gd name="T8" fmla="*/ 42 w 60"/>
                <a:gd name="T9" fmla="*/ 36 h 36"/>
                <a:gd name="T10" fmla="*/ 36 w 60"/>
                <a:gd name="T11" fmla="*/ 36 h 36"/>
                <a:gd name="T12" fmla="*/ 36 w 60"/>
                <a:gd name="T13" fmla="*/ 30 h 36"/>
                <a:gd name="T14" fmla="*/ 30 w 60"/>
                <a:gd name="T15" fmla="*/ 30 h 36"/>
                <a:gd name="T16" fmla="*/ 24 w 60"/>
                <a:gd name="T17" fmla="*/ 30 h 36"/>
                <a:gd name="T18" fmla="*/ 18 w 60"/>
                <a:gd name="T19" fmla="*/ 30 h 36"/>
                <a:gd name="T20" fmla="*/ 18 w 60"/>
                <a:gd name="T21" fmla="*/ 24 h 36"/>
                <a:gd name="T22" fmla="*/ 12 w 60"/>
                <a:gd name="T23" fmla="*/ 24 h 36"/>
                <a:gd name="T24" fmla="*/ 6 w 60"/>
                <a:gd name="T25" fmla="*/ 18 h 36"/>
                <a:gd name="T26" fmla="*/ 0 w 60"/>
                <a:gd name="T27" fmla="*/ 12 h 36"/>
                <a:gd name="T28" fmla="*/ 0 w 60"/>
                <a:gd name="T29" fmla="*/ 0 h 36"/>
                <a:gd name="T30" fmla="*/ 24 w 60"/>
                <a:gd name="T31" fmla="*/ 0 h 36"/>
                <a:gd name="T32" fmla="*/ 54 w 60"/>
                <a:gd name="T33" fmla="*/ 0 h 36"/>
                <a:gd name="T34" fmla="*/ 60 w 60"/>
                <a:gd name="T3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6">
                  <a:moveTo>
                    <a:pt x="60" y="24"/>
                  </a:moveTo>
                  <a:lnTo>
                    <a:pt x="54" y="30"/>
                  </a:lnTo>
                  <a:lnTo>
                    <a:pt x="54" y="36"/>
                  </a:lnTo>
                  <a:lnTo>
                    <a:pt x="42" y="30"/>
                  </a:lnTo>
                  <a:lnTo>
                    <a:pt x="42" y="36"/>
                  </a:lnTo>
                  <a:lnTo>
                    <a:pt x="36" y="36"/>
                  </a:lnTo>
                  <a:lnTo>
                    <a:pt x="36" y="30"/>
                  </a:lnTo>
                  <a:lnTo>
                    <a:pt x="30" y="30"/>
                  </a:lnTo>
                  <a:lnTo>
                    <a:pt x="24" y="30"/>
                  </a:lnTo>
                  <a:lnTo>
                    <a:pt x="18" y="30"/>
                  </a:lnTo>
                  <a:lnTo>
                    <a:pt x="18" y="24"/>
                  </a:lnTo>
                  <a:lnTo>
                    <a:pt x="12" y="24"/>
                  </a:lnTo>
                  <a:lnTo>
                    <a:pt x="6" y="18"/>
                  </a:lnTo>
                  <a:lnTo>
                    <a:pt x="0" y="12"/>
                  </a:lnTo>
                  <a:lnTo>
                    <a:pt x="0" y="0"/>
                  </a:lnTo>
                  <a:lnTo>
                    <a:pt x="24" y="0"/>
                  </a:lnTo>
                  <a:lnTo>
                    <a:pt x="54" y="0"/>
                  </a:lnTo>
                  <a:lnTo>
                    <a:pt x="60"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72" name="Freeform 2000"/>
            <p:cNvSpPr>
              <a:spLocks/>
            </p:cNvSpPr>
            <p:nvPr/>
          </p:nvSpPr>
          <p:spPr bwMode="auto">
            <a:xfrm>
              <a:off x="3312" y="2274"/>
              <a:ext cx="48" cy="30"/>
            </a:xfrm>
            <a:custGeom>
              <a:avLst/>
              <a:gdLst>
                <a:gd name="T0" fmla="*/ 48 w 48"/>
                <a:gd name="T1" fmla="*/ 24 h 30"/>
                <a:gd name="T2" fmla="*/ 42 w 48"/>
                <a:gd name="T3" fmla="*/ 24 h 30"/>
                <a:gd name="T4" fmla="*/ 36 w 48"/>
                <a:gd name="T5" fmla="*/ 30 h 30"/>
                <a:gd name="T6" fmla="*/ 30 w 48"/>
                <a:gd name="T7" fmla="*/ 30 h 30"/>
                <a:gd name="T8" fmla="*/ 30 w 48"/>
                <a:gd name="T9" fmla="*/ 24 h 30"/>
                <a:gd name="T10" fmla="*/ 30 w 48"/>
                <a:gd name="T11" fmla="*/ 30 h 30"/>
                <a:gd name="T12" fmla="*/ 24 w 48"/>
                <a:gd name="T13" fmla="*/ 30 h 30"/>
                <a:gd name="T14" fmla="*/ 6 w 48"/>
                <a:gd name="T15" fmla="*/ 30 h 30"/>
                <a:gd name="T16" fmla="*/ 0 w 48"/>
                <a:gd name="T17" fmla="*/ 30 h 30"/>
                <a:gd name="T18" fmla="*/ 6 w 48"/>
                <a:gd name="T19" fmla="*/ 24 h 30"/>
                <a:gd name="T20" fmla="*/ 0 w 48"/>
                <a:gd name="T21" fmla="*/ 18 h 30"/>
                <a:gd name="T22" fmla="*/ 0 w 48"/>
                <a:gd name="T23" fmla="*/ 12 h 30"/>
                <a:gd name="T24" fmla="*/ 6 w 48"/>
                <a:gd name="T25" fmla="*/ 12 h 30"/>
                <a:gd name="T26" fmla="*/ 6 w 48"/>
                <a:gd name="T27" fmla="*/ 18 h 30"/>
                <a:gd name="T28" fmla="*/ 12 w 48"/>
                <a:gd name="T29" fmla="*/ 18 h 30"/>
                <a:gd name="T30" fmla="*/ 12 w 48"/>
                <a:gd name="T31" fmla="*/ 12 h 30"/>
                <a:gd name="T32" fmla="*/ 18 w 48"/>
                <a:gd name="T33" fmla="*/ 12 h 30"/>
                <a:gd name="T34" fmla="*/ 18 w 48"/>
                <a:gd name="T35" fmla="*/ 6 h 30"/>
                <a:gd name="T36" fmla="*/ 24 w 48"/>
                <a:gd name="T37" fmla="*/ 6 h 30"/>
                <a:gd name="T38" fmla="*/ 30 w 48"/>
                <a:gd name="T39" fmla="*/ 6 h 30"/>
                <a:gd name="T40" fmla="*/ 36 w 48"/>
                <a:gd name="T41" fmla="*/ 0 h 30"/>
                <a:gd name="T42" fmla="*/ 36 w 48"/>
                <a:gd name="T43" fmla="*/ 6 h 30"/>
                <a:gd name="T44" fmla="*/ 42 w 48"/>
                <a:gd name="T45" fmla="*/ 6 h 30"/>
                <a:gd name="T46" fmla="*/ 48 w 48"/>
                <a:gd name="T47" fmla="*/ 12 h 30"/>
                <a:gd name="T48" fmla="*/ 48 w 48"/>
                <a:gd name="T4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0">
                  <a:moveTo>
                    <a:pt x="48" y="24"/>
                  </a:moveTo>
                  <a:lnTo>
                    <a:pt x="42" y="24"/>
                  </a:lnTo>
                  <a:lnTo>
                    <a:pt x="36" y="30"/>
                  </a:lnTo>
                  <a:lnTo>
                    <a:pt x="30" y="30"/>
                  </a:lnTo>
                  <a:lnTo>
                    <a:pt x="30" y="24"/>
                  </a:lnTo>
                  <a:lnTo>
                    <a:pt x="30" y="30"/>
                  </a:lnTo>
                  <a:lnTo>
                    <a:pt x="24" y="30"/>
                  </a:lnTo>
                  <a:lnTo>
                    <a:pt x="6" y="30"/>
                  </a:lnTo>
                  <a:lnTo>
                    <a:pt x="0" y="30"/>
                  </a:lnTo>
                  <a:lnTo>
                    <a:pt x="6" y="24"/>
                  </a:lnTo>
                  <a:lnTo>
                    <a:pt x="0" y="18"/>
                  </a:lnTo>
                  <a:lnTo>
                    <a:pt x="0" y="12"/>
                  </a:lnTo>
                  <a:lnTo>
                    <a:pt x="6" y="12"/>
                  </a:lnTo>
                  <a:lnTo>
                    <a:pt x="6" y="18"/>
                  </a:lnTo>
                  <a:lnTo>
                    <a:pt x="12" y="18"/>
                  </a:lnTo>
                  <a:lnTo>
                    <a:pt x="12" y="12"/>
                  </a:lnTo>
                  <a:lnTo>
                    <a:pt x="18" y="12"/>
                  </a:lnTo>
                  <a:lnTo>
                    <a:pt x="18" y="6"/>
                  </a:lnTo>
                  <a:lnTo>
                    <a:pt x="24" y="6"/>
                  </a:lnTo>
                  <a:lnTo>
                    <a:pt x="30" y="6"/>
                  </a:lnTo>
                  <a:lnTo>
                    <a:pt x="36" y="0"/>
                  </a:lnTo>
                  <a:lnTo>
                    <a:pt x="36" y="6"/>
                  </a:lnTo>
                  <a:lnTo>
                    <a:pt x="42" y="6"/>
                  </a:lnTo>
                  <a:lnTo>
                    <a:pt x="48" y="12"/>
                  </a:lnTo>
                  <a:lnTo>
                    <a:pt x="48"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73" name="Freeform 2001"/>
            <p:cNvSpPr>
              <a:spLocks/>
            </p:cNvSpPr>
            <p:nvPr/>
          </p:nvSpPr>
          <p:spPr bwMode="auto">
            <a:xfrm>
              <a:off x="2340" y="2280"/>
              <a:ext cx="42" cy="48"/>
            </a:xfrm>
            <a:custGeom>
              <a:avLst/>
              <a:gdLst>
                <a:gd name="T0" fmla="*/ 0 w 42"/>
                <a:gd name="T1" fmla="*/ 42 h 48"/>
                <a:gd name="T2" fmla="*/ 0 w 42"/>
                <a:gd name="T3" fmla="*/ 0 h 48"/>
                <a:gd name="T4" fmla="*/ 42 w 42"/>
                <a:gd name="T5" fmla="*/ 0 h 48"/>
                <a:gd name="T6" fmla="*/ 42 w 42"/>
                <a:gd name="T7" fmla="*/ 48 h 48"/>
                <a:gd name="T8" fmla="*/ 0 w 42"/>
                <a:gd name="T9" fmla="*/ 42 h 48"/>
              </a:gdLst>
              <a:ahLst/>
              <a:cxnLst>
                <a:cxn ang="0">
                  <a:pos x="T0" y="T1"/>
                </a:cxn>
                <a:cxn ang="0">
                  <a:pos x="T2" y="T3"/>
                </a:cxn>
                <a:cxn ang="0">
                  <a:pos x="T4" y="T5"/>
                </a:cxn>
                <a:cxn ang="0">
                  <a:pos x="T6" y="T7"/>
                </a:cxn>
                <a:cxn ang="0">
                  <a:pos x="T8" y="T9"/>
                </a:cxn>
              </a:cxnLst>
              <a:rect l="0" t="0" r="r" b="b"/>
              <a:pathLst>
                <a:path w="42" h="48">
                  <a:moveTo>
                    <a:pt x="0" y="42"/>
                  </a:moveTo>
                  <a:lnTo>
                    <a:pt x="0" y="0"/>
                  </a:lnTo>
                  <a:lnTo>
                    <a:pt x="42" y="0"/>
                  </a:lnTo>
                  <a:lnTo>
                    <a:pt x="42"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74" name="Freeform 2002"/>
            <p:cNvSpPr>
              <a:spLocks/>
            </p:cNvSpPr>
            <p:nvPr/>
          </p:nvSpPr>
          <p:spPr bwMode="auto">
            <a:xfrm>
              <a:off x="2382" y="2280"/>
              <a:ext cx="42" cy="48"/>
            </a:xfrm>
            <a:custGeom>
              <a:avLst/>
              <a:gdLst>
                <a:gd name="T0" fmla="*/ 42 w 42"/>
                <a:gd name="T1" fmla="*/ 6 h 48"/>
                <a:gd name="T2" fmla="*/ 42 w 42"/>
                <a:gd name="T3" fmla="*/ 48 h 48"/>
                <a:gd name="T4" fmla="*/ 0 w 42"/>
                <a:gd name="T5" fmla="*/ 48 h 48"/>
                <a:gd name="T6" fmla="*/ 0 w 42"/>
                <a:gd name="T7" fmla="*/ 0 h 48"/>
                <a:gd name="T8" fmla="*/ 42 w 42"/>
                <a:gd name="T9" fmla="*/ 6 h 48"/>
              </a:gdLst>
              <a:ahLst/>
              <a:cxnLst>
                <a:cxn ang="0">
                  <a:pos x="T0" y="T1"/>
                </a:cxn>
                <a:cxn ang="0">
                  <a:pos x="T2" y="T3"/>
                </a:cxn>
                <a:cxn ang="0">
                  <a:pos x="T4" y="T5"/>
                </a:cxn>
                <a:cxn ang="0">
                  <a:pos x="T6" y="T7"/>
                </a:cxn>
                <a:cxn ang="0">
                  <a:pos x="T8" y="T9"/>
                </a:cxn>
              </a:cxnLst>
              <a:rect l="0" t="0" r="r" b="b"/>
              <a:pathLst>
                <a:path w="42" h="48">
                  <a:moveTo>
                    <a:pt x="42" y="6"/>
                  </a:moveTo>
                  <a:lnTo>
                    <a:pt x="42" y="48"/>
                  </a:lnTo>
                  <a:lnTo>
                    <a:pt x="0" y="48"/>
                  </a:lnTo>
                  <a:lnTo>
                    <a:pt x="0" y="0"/>
                  </a:lnTo>
                  <a:lnTo>
                    <a:pt x="42"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75" name="Freeform 2003"/>
            <p:cNvSpPr>
              <a:spLocks/>
            </p:cNvSpPr>
            <p:nvPr/>
          </p:nvSpPr>
          <p:spPr bwMode="auto">
            <a:xfrm>
              <a:off x="2424" y="2286"/>
              <a:ext cx="48" cy="48"/>
            </a:xfrm>
            <a:custGeom>
              <a:avLst/>
              <a:gdLst>
                <a:gd name="T0" fmla="*/ 0 w 48"/>
                <a:gd name="T1" fmla="*/ 42 h 48"/>
                <a:gd name="T2" fmla="*/ 0 w 48"/>
                <a:gd name="T3" fmla="*/ 0 h 48"/>
                <a:gd name="T4" fmla="*/ 48 w 48"/>
                <a:gd name="T5" fmla="*/ 0 h 48"/>
                <a:gd name="T6" fmla="*/ 42 w 48"/>
                <a:gd name="T7" fmla="*/ 48 h 48"/>
                <a:gd name="T8" fmla="*/ 0 w 48"/>
                <a:gd name="T9" fmla="*/ 42 h 48"/>
              </a:gdLst>
              <a:ahLst/>
              <a:cxnLst>
                <a:cxn ang="0">
                  <a:pos x="T0" y="T1"/>
                </a:cxn>
                <a:cxn ang="0">
                  <a:pos x="T2" y="T3"/>
                </a:cxn>
                <a:cxn ang="0">
                  <a:pos x="T4" y="T5"/>
                </a:cxn>
                <a:cxn ang="0">
                  <a:pos x="T6" y="T7"/>
                </a:cxn>
                <a:cxn ang="0">
                  <a:pos x="T8" y="T9"/>
                </a:cxn>
              </a:cxnLst>
              <a:rect l="0" t="0" r="r" b="b"/>
              <a:pathLst>
                <a:path w="48" h="48">
                  <a:moveTo>
                    <a:pt x="0" y="42"/>
                  </a:moveTo>
                  <a:lnTo>
                    <a:pt x="0" y="0"/>
                  </a:lnTo>
                  <a:lnTo>
                    <a:pt x="48" y="0"/>
                  </a:lnTo>
                  <a:lnTo>
                    <a:pt x="42"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76" name="Freeform 2004"/>
            <p:cNvSpPr>
              <a:spLocks/>
            </p:cNvSpPr>
            <p:nvPr/>
          </p:nvSpPr>
          <p:spPr bwMode="auto">
            <a:xfrm>
              <a:off x="2466" y="2286"/>
              <a:ext cx="48" cy="48"/>
            </a:xfrm>
            <a:custGeom>
              <a:avLst/>
              <a:gdLst>
                <a:gd name="T0" fmla="*/ 0 w 48"/>
                <a:gd name="T1" fmla="*/ 48 h 48"/>
                <a:gd name="T2" fmla="*/ 6 w 48"/>
                <a:gd name="T3" fmla="*/ 0 h 48"/>
                <a:gd name="T4" fmla="*/ 48 w 48"/>
                <a:gd name="T5" fmla="*/ 6 h 48"/>
                <a:gd name="T6" fmla="*/ 48 w 48"/>
                <a:gd name="T7" fmla="*/ 24 h 48"/>
                <a:gd name="T8" fmla="*/ 48 w 48"/>
                <a:gd name="T9" fmla="*/ 48 h 48"/>
                <a:gd name="T10" fmla="*/ 0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0" y="48"/>
                  </a:moveTo>
                  <a:lnTo>
                    <a:pt x="6" y="0"/>
                  </a:lnTo>
                  <a:lnTo>
                    <a:pt x="48" y="6"/>
                  </a:lnTo>
                  <a:lnTo>
                    <a:pt x="48" y="24"/>
                  </a:lnTo>
                  <a:lnTo>
                    <a:pt x="48"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77" name="Freeform 2005"/>
            <p:cNvSpPr>
              <a:spLocks/>
            </p:cNvSpPr>
            <p:nvPr/>
          </p:nvSpPr>
          <p:spPr bwMode="auto">
            <a:xfrm>
              <a:off x="2268" y="2274"/>
              <a:ext cx="72" cy="48"/>
            </a:xfrm>
            <a:custGeom>
              <a:avLst/>
              <a:gdLst>
                <a:gd name="T0" fmla="*/ 0 w 72"/>
                <a:gd name="T1" fmla="*/ 48 h 48"/>
                <a:gd name="T2" fmla="*/ 6 w 72"/>
                <a:gd name="T3" fmla="*/ 0 h 48"/>
                <a:gd name="T4" fmla="*/ 72 w 72"/>
                <a:gd name="T5" fmla="*/ 6 h 48"/>
                <a:gd name="T6" fmla="*/ 72 w 72"/>
                <a:gd name="T7" fmla="*/ 48 h 48"/>
                <a:gd name="T8" fmla="*/ 0 w 72"/>
                <a:gd name="T9" fmla="*/ 48 h 48"/>
              </a:gdLst>
              <a:ahLst/>
              <a:cxnLst>
                <a:cxn ang="0">
                  <a:pos x="T0" y="T1"/>
                </a:cxn>
                <a:cxn ang="0">
                  <a:pos x="T2" y="T3"/>
                </a:cxn>
                <a:cxn ang="0">
                  <a:pos x="T4" y="T5"/>
                </a:cxn>
                <a:cxn ang="0">
                  <a:pos x="T6" y="T7"/>
                </a:cxn>
                <a:cxn ang="0">
                  <a:pos x="T8" y="T9"/>
                </a:cxn>
              </a:cxnLst>
              <a:rect l="0" t="0" r="r" b="b"/>
              <a:pathLst>
                <a:path w="72" h="48">
                  <a:moveTo>
                    <a:pt x="0" y="48"/>
                  </a:moveTo>
                  <a:lnTo>
                    <a:pt x="6" y="0"/>
                  </a:lnTo>
                  <a:lnTo>
                    <a:pt x="72" y="6"/>
                  </a:lnTo>
                  <a:lnTo>
                    <a:pt x="72"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78" name="Freeform 2006"/>
            <p:cNvSpPr>
              <a:spLocks/>
            </p:cNvSpPr>
            <p:nvPr/>
          </p:nvSpPr>
          <p:spPr bwMode="auto">
            <a:xfrm>
              <a:off x="4164" y="2178"/>
              <a:ext cx="30" cy="30"/>
            </a:xfrm>
            <a:custGeom>
              <a:avLst/>
              <a:gdLst>
                <a:gd name="T0" fmla="*/ 18 w 30"/>
                <a:gd name="T1" fmla="*/ 30 h 30"/>
                <a:gd name="T2" fmla="*/ 12 w 30"/>
                <a:gd name="T3" fmla="*/ 30 h 30"/>
                <a:gd name="T4" fmla="*/ 12 w 30"/>
                <a:gd name="T5" fmla="*/ 24 h 30"/>
                <a:gd name="T6" fmla="*/ 6 w 30"/>
                <a:gd name="T7" fmla="*/ 24 h 30"/>
                <a:gd name="T8" fmla="*/ 6 w 30"/>
                <a:gd name="T9" fmla="*/ 18 h 30"/>
                <a:gd name="T10" fmla="*/ 0 w 30"/>
                <a:gd name="T11" fmla="*/ 18 h 30"/>
                <a:gd name="T12" fmla="*/ 6 w 30"/>
                <a:gd name="T13" fmla="*/ 12 h 30"/>
                <a:gd name="T14" fmla="*/ 6 w 30"/>
                <a:gd name="T15" fmla="*/ 6 h 30"/>
                <a:gd name="T16" fmla="*/ 6 w 30"/>
                <a:gd name="T17" fmla="*/ 12 h 30"/>
                <a:gd name="T18" fmla="*/ 12 w 30"/>
                <a:gd name="T19" fmla="*/ 6 h 30"/>
                <a:gd name="T20" fmla="*/ 18 w 30"/>
                <a:gd name="T21" fmla="*/ 0 h 30"/>
                <a:gd name="T22" fmla="*/ 24 w 30"/>
                <a:gd name="T23" fmla="*/ 0 h 30"/>
                <a:gd name="T24" fmla="*/ 24 w 30"/>
                <a:gd name="T25" fmla="*/ 6 h 30"/>
                <a:gd name="T26" fmla="*/ 30 w 30"/>
                <a:gd name="T27" fmla="*/ 6 h 30"/>
                <a:gd name="T28" fmla="*/ 18 w 30"/>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18" y="30"/>
                  </a:moveTo>
                  <a:lnTo>
                    <a:pt x="12" y="30"/>
                  </a:lnTo>
                  <a:lnTo>
                    <a:pt x="12" y="24"/>
                  </a:lnTo>
                  <a:lnTo>
                    <a:pt x="6" y="24"/>
                  </a:lnTo>
                  <a:lnTo>
                    <a:pt x="6" y="18"/>
                  </a:lnTo>
                  <a:lnTo>
                    <a:pt x="0" y="18"/>
                  </a:lnTo>
                  <a:lnTo>
                    <a:pt x="6" y="12"/>
                  </a:lnTo>
                  <a:lnTo>
                    <a:pt x="6" y="6"/>
                  </a:lnTo>
                  <a:lnTo>
                    <a:pt x="6" y="12"/>
                  </a:lnTo>
                  <a:lnTo>
                    <a:pt x="12" y="6"/>
                  </a:lnTo>
                  <a:lnTo>
                    <a:pt x="18" y="0"/>
                  </a:lnTo>
                  <a:lnTo>
                    <a:pt x="24" y="0"/>
                  </a:lnTo>
                  <a:lnTo>
                    <a:pt x="24" y="6"/>
                  </a:lnTo>
                  <a:lnTo>
                    <a:pt x="30" y="6"/>
                  </a:lnTo>
                  <a:lnTo>
                    <a:pt x="1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79" name="Freeform 2007"/>
            <p:cNvSpPr>
              <a:spLocks/>
            </p:cNvSpPr>
            <p:nvPr/>
          </p:nvSpPr>
          <p:spPr bwMode="auto">
            <a:xfrm>
              <a:off x="3936" y="2214"/>
              <a:ext cx="48" cy="42"/>
            </a:xfrm>
            <a:custGeom>
              <a:avLst/>
              <a:gdLst>
                <a:gd name="T0" fmla="*/ 30 w 48"/>
                <a:gd name="T1" fmla="*/ 42 h 42"/>
                <a:gd name="T2" fmla="*/ 30 w 48"/>
                <a:gd name="T3" fmla="*/ 36 h 42"/>
                <a:gd name="T4" fmla="*/ 18 w 48"/>
                <a:gd name="T5" fmla="*/ 30 h 42"/>
                <a:gd name="T6" fmla="*/ 12 w 48"/>
                <a:gd name="T7" fmla="*/ 24 h 42"/>
                <a:gd name="T8" fmla="*/ 0 w 48"/>
                <a:gd name="T9" fmla="*/ 24 h 42"/>
                <a:gd name="T10" fmla="*/ 0 w 48"/>
                <a:gd name="T11" fmla="*/ 18 h 42"/>
                <a:gd name="T12" fmla="*/ 0 w 48"/>
                <a:gd name="T13" fmla="*/ 12 h 42"/>
                <a:gd name="T14" fmla="*/ 6 w 48"/>
                <a:gd name="T15" fmla="*/ 12 h 42"/>
                <a:gd name="T16" fmla="*/ 12 w 48"/>
                <a:gd name="T17" fmla="*/ 12 h 42"/>
                <a:gd name="T18" fmla="*/ 18 w 48"/>
                <a:gd name="T19" fmla="*/ 12 h 42"/>
                <a:gd name="T20" fmla="*/ 18 w 48"/>
                <a:gd name="T21" fmla="*/ 6 h 42"/>
                <a:gd name="T22" fmla="*/ 24 w 48"/>
                <a:gd name="T23" fmla="*/ 12 h 42"/>
                <a:gd name="T24" fmla="*/ 30 w 48"/>
                <a:gd name="T25" fmla="*/ 6 h 42"/>
                <a:gd name="T26" fmla="*/ 36 w 48"/>
                <a:gd name="T27" fmla="*/ 0 h 42"/>
                <a:gd name="T28" fmla="*/ 42 w 48"/>
                <a:gd name="T29" fmla="*/ 0 h 42"/>
                <a:gd name="T30" fmla="*/ 48 w 48"/>
                <a:gd name="T31" fmla="*/ 24 h 42"/>
                <a:gd name="T32" fmla="*/ 48 w 48"/>
                <a:gd name="T33" fmla="*/ 36 h 42"/>
                <a:gd name="T34" fmla="*/ 42 w 48"/>
                <a:gd name="T35" fmla="*/ 36 h 42"/>
                <a:gd name="T36" fmla="*/ 42 w 48"/>
                <a:gd name="T37" fmla="*/ 42 h 42"/>
                <a:gd name="T38" fmla="*/ 36 w 48"/>
                <a:gd name="T39" fmla="*/ 42 h 42"/>
                <a:gd name="T40" fmla="*/ 30 w 48"/>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2">
                  <a:moveTo>
                    <a:pt x="30" y="42"/>
                  </a:moveTo>
                  <a:lnTo>
                    <a:pt x="30" y="36"/>
                  </a:lnTo>
                  <a:lnTo>
                    <a:pt x="18" y="30"/>
                  </a:lnTo>
                  <a:lnTo>
                    <a:pt x="12" y="24"/>
                  </a:lnTo>
                  <a:lnTo>
                    <a:pt x="0" y="24"/>
                  </a:lnTo>
                  <a:lnTo>
                    <a:pt x="0" y="18"/>
                  </a:lnTo>
                  <a:lnTo>
                    <a:pt x="0" y="12"/>
                  </a:lnTo>
                  <a:lnTo>
                    <a:pt x="6" y="12"/>
                  </a:lnTo>
                  <a:lnTo>
                    <a:pt x="12" y="12"/>
                  </a:lnTo>
                  <a:lnTo>
                    <a:pt x="18" y="12"/>
                  </a:lnTo>
                  <a:lnTo>
                    <a:pt x="18" y="6"/>
                  </a:lnTo>
                  <a:lnTo>
                    <a:pt x="24" y="12"/>
                  </a:lnTo>
                  <a:lnTo>
                    <a:pt x="30" y="6"/>
                  </a:lnTo>
                  <a:lnTo>
                    <a:pt x="36" y="0"/>
                  </a:lnTo>
                  <a:lnTo>
                    <a:pt x="42" y="0"/>
                  </a:lnTo>
                  <a:lnTo>
                    <a:pt x="48" y="24"/>
                  </a:lnTo>
                  <a:lnTo>
                    <a:pt x="48" y="36"/>
                  </a:lnTo>
                  <a:lnTo>
                    <a:pt x="42" y="36"/>
                  </a:lnTo>
                  <a:lnTo>
                    <a:pt x="42" y="42"/>
                  </a:lnTo>
                  <a:lnTo>
                    <a:pt x="36" y="42"/>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80" name="Freeform 2008"/>
            <p:cNvSpPr>
              <a:spLocks/>
            </p:cNvSpPr>
            <p:nvPr/>
          </p:nvSpPr>
          <p:spPr bwMode="auto">
            <a:xfrm>
              <a:off x="3408" y="2274"/>
              <a:ext cx="42" cy="36"/>
            </a:xfrm>
            <a:custGeom>
              <a:avLst/>
              <a:gdLst>
                <a:gd name="T0" fmla="*/ 6 w 42"/>
                <a:gd name="T1" fmla="*/ 36 h 36"/>
                <a:gd name="T2" fmla="*/ 6 w 42"/>
                <a:gd name="T3" fmla="*/ 30 h 36"/>
                <a:gd name="T4" fmla="*/ 0 w 42"/>
                <a:gd name="T5" fmla="*/ 24 h 36"/>
                <a:gd name="T6" fmla="*/ 0 w 42"/>
                <a:gd name="T7" fmla="*/ 18 h 36"/>
                <a:gd name="T8" fmla="*/ 6 w 42"/>
                <a:gd name="T9" fmla="*/ 18 h 36"/>
                <a:gd name="T10" fmla="*/ 18 w 42"/>
                <a:gd name="T11" fmla="*/ 12 h 36"/>
                <a:gd name="T12" fmla="*/ 18 w 42"/>
                <a:gd name="T13" fmla="*/ 6 h 36"/>
                <a:gd name="T14" fmla="*/ 18 w 42"/>
                <a:gd name="T15" fmla="*/ 0 h 36"/>
                <a:gd name="T16" fmla="*/ 24 w 42"/>
                <a:gd name="T17" fmla="*/ 0 h 36"/>
                <a:gd name="T18" fmla="*/ 24 w 42"/>
                <a:gd name="T19" fmla="*/ 6 h 36"/>
                <a:gd name="T20" fmla="*/ 30 w 42"/>
                <a:gd name="T21" fmla="*/ 12 h 36"/>
                <a:gd name="T22" fmla="*/ 36 w 42"/>
                <a:gd name="T23" fmla="*/ 12 h 36"/>
                <a:gd name="T24" fmla="*/ 42 w 42"/>
                <a:gd name="T25" fmla="*/ 12 h 36"/>
                <a:gd name="T26" fmla="*/ 42 w 42"/>
                <a:gd name="T27" fmla="*/ 18 h 36"/>
                <a:gd name="T28" fmla="*/ 42 w 42"/>
                <a:gd name="T29" fmla="*/ 24 h 36"/>
                <a:gd name="T30" fmla="*/ 24 w 42"/>
                <a:gd name="T31" fmla="*/ 24 h 36"/>
                <a:gd name="T32" fmla="*/ 18 w 42"/>
                <a:gd name="T33" fmla="*/ 24 h 36"/>
                <a:gd name="T34" fmla="*/ 18 w 42"/>
                <a:gd name="T35" fmla="*/ 30 h 36"/>
                <a:gd name="T36" fmla="*/ 12 w 42"/>
                <a:gd name="T37" fmla="*/ 36 h 36"/>
                <a:gd name="T38" fmla="*/ 6 w 42"/>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6" y="36"/>
                  </a:moveTo>
                  <a:lnTo>
                    <a:pt x="6" y="30"/>
                  </a:lnTo>
                  <a:lnTo>
                    <a:pt x="0" y="24"/>
                  </a:lnTo>
                  <a:lnTo>
                    <a:pt x="0" y="18"/>
                  </a:lnTo>
                  <a:lnTo>
                    <a:pt x="6" y="18"/>
                  </a:lnTo>
                  <a:lnTo>
                    <a:pt x="18" y="12"/>
                  </a:lnTo>
                  <a:lnTo>
                    <a:pt x="18" y="6"/>
                  </a:lnTo>
                  <a:lnTo>
                    <a:pt x="18" y="0"/>
                  </a:lnTo>
                  <a:lnTo>
                    <a:pt x="24" y="0"/>
                  </a:lnTo>
                  <a:lnTo>
                    <a:pt x="24" y="6"/>
                  </a:lnTo>
                  <a:lnTo>
                    <a:pt x="30" y="12"/>
                  </a:lnTo>
                  <a:lnTo>
                    <a:pt x="36" y="12"/>
                  </a:lnTo>
                  <a:lnTo>
                    <a:pt x="42" y="12"/>
                  </a:lnTo>
                  <a:lnTo>
                    <a:pt x="42" y="18"/>
                  </a:lnTo>
                  <a:lnTo>
                    <a:pt x="42" y="24"/>
                  </a:lnTo>
                  <a:lnTo>
                    <a:pt x="24" y="24"/>
                  </a:lnTo>
                  <a:lnTo>
                    <a:pt x="18" y="24"/>
                  </a:lnTo>
                  <a:lnTo>
                    <a:pt x="18" y="30"/>
                  </a:lnTo>
                  <a:lnTo>
                    <a:pt x="12" y="36"/>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81" name="Freeform 2009"/>
            <p:cNvSpPr>
              <a:spLocks/>
            </p:cNvSpPr>
            <p:nvPr/>
          </p:nvSpPr>
          <p:spPr bwMode="auto">
            <a:xfrm>
              <a:off x="4254" y="2160"/>
              <a:ext cx="36" cy="48"/>
            </a:xfrm>
            <a:custGeom>
              <a:avLst/>
              <a:gdLst>
                <a:gd name="T0" fmla="*/ 12 w 36"/>
                <a:gd name="T1" fmla="*/ 48 h 48"/>
                <a:gd name="T2" fmla="*/ 12 w 36"/>
                <a:gd name="T3" fmla="*/ 42 h 48"/>
                <a:gd name="T4" fmla="*/ 6 w 36"/>
                <a:gd name="T5" fmla="*/ 42 h 48"/>
                <a:gd name="T6" fmla="*/ 0 w 36"/>
                <a:gd name="T7" fmla="*/ 36 h 48"/>
                <a:gd name="T8" fmla="*/ 6 w 36"/>
                <a:gd name="T9" fmla="*/ 36 h 48"/>
                <a:gd name="T10" fmla="*/ 6 w 36"/>
                <a:gd name="T11" fmla="*/ 30 h 48"/>
                <a:gd name="T12" fmla="*/ 12 w 36"/>
                <a:gd name="T13" fmla="*/ 30 h 48"/>
                <a:gd name="T14" fmla="*/ 12 w 36"/>
                <a:gd name="T15" fmla="*/ 24 h 48"/>
                <a:gd name="T16" fmla="*/ 12 w 36"/>
                <a:gd name="T17" fmla="*/ 6 h 48"/>
                <a:gd name="T18" fmla="*/ 18 w 36"/>
                <a:gd name="T19" fmla="*/ 6 h 48"/>
                <a:gd name="T20" fmla="*/ 30 w 36"/>
                <a:gd name="T21" fmla="*/ 0 h 48"/>
                <a:gd name="T22" fmla="*/ 36 w 36"/>
                <a:gd name="T23" fmla="*/ 18 h 48"/>
                <a:gd name="T24" fmla="*/ 36 w 36"/>
                <a:gd name="T25" fmla="*/ 24 h 48"/>
                <a:gd name="T26" fmla="*/ 36 w 36"/>
                <a:gd name="T27" fmla="*/ 42 h 48"/>
                <a:gd name="T28" fmla="*/ 36 w 36"/>
                <a:gd name="T29" fmla="*/ 48 h 48"/>
                <a:gd name="T30" fmla="*/ 30 w 36"/>
                <a:gd name="T31" fmla="*/ 42 h 48"/>
                <a:gd name="T32" fmla="*/ 24 w 36"/>
                <a:gd name="T33" fmla="*/ 42 h 48"/>
                <a:gd name="T34" fmla="*/ 18 w 36"/>
                <a:gd name="T35" fmla="*/ 48 h 48"/>
                <a:gd name="T36" fmla="*/ 12 w 36"/>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8">
                  <a:moveTo>
                    <a:pt x="12" y="48"/>
                  </a:moveTo>
                  <a:lnTo>
                    <a:pt x="12" y="42"/>
                  </a:lnTo>
                  <a:lnTo>
                    <a:pt x="6" y="42"/>
                  </a:lnTo>
                  <a:lnTo>
                    <a:pt x="0" y="36"/>
                  </a:lnTo>
                  <a:lnTo>
                    <a:pt x="6" y="36"/>
                  </a:lnTo>
                  <a:lnTo>
                    <a:pt x="6" y="30"/>
                  </a:lnTo>
                  <a:lnTo>
                    <a:pt x="12" y="30"/>
                  </a:lnTo>
                  <a:lnTo>
                    <a:pt x="12" y="24"/>
                  </a:lnTo>
                  <a:lnTo>
                    <a:pt x="12" y="6"/>
                  </a:lnTo>
                  <a:lnTo>
                    <a:pt x="18" y="6"/>
                  </a:lnTo>
                  <a:lnTo>
                    <a:pt x="30" y="0"/>
                  </a:lnTo>
                  <a:lnTo>
                    <a:pt x="36" y="18"/>
                  </a:lnTo>
                  <a:lnTo>
                    <a:pt x="36" y="24"/>
                  </a:lnTo>
                  <a:lnTo>
                    <a:pt x="36" y="42"/>
                  </a:lnTo>
                  <a:lnTo>
                    <a:pt x="36" y="48"/>
                  </a:lnTo>
                  <a:lnTo>
                    <a:pt x="30" y="42"/>
                  </a:lnTo>
                  <a:lnTo>
                    <a:pt x="24" y="42"/>
                  </a:lnTo>
                  <a:lnTo>
                    <a:pt x="18" y="48"/>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82" name="Freeform 2010"/>
            <p:cNvSpPr>
              <a:spLocks/>
            </p:cNvSpPr>
            <p:nvPr/>
          </p:nvSpPr>
          <p:spPr bwMode="auto">
            <a:xfrm>
              <a:off x="4182" y="2178"/>
              <a:ext cx="54" cy="42"/>
            </a:xfrm>
            <a:custGeom>
              <a:avLst/>
              <a:gdLst>
                <a:gd name="T0" fmla="*/ 48 w 54"/>
                <a:gd name="T1" fmla="*/ 30 h 42"/>
                <a:gd name="T2" fmla="*/ 42 w 54"/>
                <a:gd name="T3" fmla="*/ 30 h 42"/>
                <a:gd name="T4" fmla="*/ 30 w 54"/>
                <a:gd name="T5" fmla="*/ 30 h 42"/>
                <a:gd name="T6" fmla="*/ 24 w 54"/>
                <a:gd name="T7" fmla="*/ 36 h 42"/>
                <a:gd name="T8" fmla="*/ 12 w 54"/>
                <a:gd name="T9" fmla="*/ 42 h 42"/>
                <a:gd name="T10" fmla="*/ 6 w 54"/>
                <a:gd name="T11" fmla="*/ 42 h 42"/>
                <a:gd name="T12" fmla="*/ 6 w 54"/>
                <a:gd name="T13" fmla="*/ 36 h 42"/>
                <a:gd name="T14" fmla="*/ 0 w 54"/>
                <a:gd name="T15" fmla="*/ 36 h 42"/>
                <a:gd name="T16" fmla="*/ 0 w 54"/>
                <a:gd name="T17" fmla="*/ 30 h 42"/>
                <a:gd name="T18" fmla="*/ 12 w 54"/>
                <a:gd name="T19" fmla="*/ 6 h 42"/>
                <a:gd name="T20" fmla="*/ 18 w 54"/>
                <a:gd name="T21" fmla="*/ 0 h 42"/>
                <a:gd name="T22" fmla="*/ 36 w 54"/>
                <a:gd name="T23" fmla="*/ 0 h 42"/>
                <a:gd name="T24" fmla="*/ 36 w 54"/>
                <a:gd name="T25" fmla="*/ 6 h 42"/>
                <a:gd name="T26" fmla="*/ 42 w 54"/>
                <a:gd name="T27" fmla="*/ 6 h 42"/>
                <a:gd name="T28" fmla="*/ 48 w 54"/>
                <a:gd name="T29" fmla="*/ 12 h 42"/>
                <a:gd name="T30" fmla="*/ 54 w 54"/>
                <a:gd name="T31" fmla="*/ 18 h 42"/>
                <a:gd name="T32" fmla="*/ 48 w 54"/>
                <a:gd name="T33" fmla="*/ 24 h 42"/>
                <a:gd name="T34" fmla="*/ 48 w 54"/>
                <a:gd name="T35"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2">
                  <a:moveTo>
                    <a:pt x="48" y="30"/>
                  </a:moveTo>
                  <a:lnTo>
                    <a:pt x="42" y="30"/>
                  </a:lnTo>
                  <a:lnTo>
                    <a:pt x="30" y="30"/>
                  </a:lnTo>
                  <a:lnTo>
                    <a:pt x="24" y="36"/>
                  </a:lnTo>
                  <a:lnTo>
                    <a:pt x="12" y="42"/>
                  </a:lnTo>
                  <a:lnTo>
                    <a:pt x="6" y="42"/>
                  </a:lnTo>
                  <a:lnTo>
                    <a:pt x="6" y="36"/>
                  </a:lnTo>
                  <a:lnTo>
                    <a:pt x="0" y="36"/>
                  </a:lnTo>
                  <a:lnTo>
                    <a:pt x="0" y="30"/>
                  </a:lnTo>
                  <a:lnTo>
                    <a:pt x="12" y="6"/>
                  </a:lnTo>
                  <a:lnTo>
                    <a:pt x="18" y="0"/>
                  </a:lnTo>
                  <a:lnTo>
                    <a:pt x="36" y="0"/>
                  </a:lnTo>
                  <a:lnTo>
                    <a:pt x="36" y="6"/>
                  </a:lnTo>
                  <a:lnTo>
                    <a:pt x="42" y="6"/>
                  </a:lnTo>
                  <a:lnTo>
                    <a:pt x="48" y="12"/>
                  </a:lnTo>
                  <a:lnTo>
                    <a:pt x="54" y="18"/>
                  </a:lnTo>
                  <a:lnTo>
                    <a:pt x="48" y="24"/>
                  </a:lnTo>
                  <a:lnTo>
                    <a:pt x="4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83" name="Freeform 2011"/>
            <p:cNvSpPr>
              <a:spLocks/>
            </p:cNvSpPr>
            <p:nvPr/>
          </p:nvSpPr>
          <p:spPr bwMode="auto">
            <a:xfrm>
              <a:off x="3666" y="2256"/>
              <a:ext cx="36" cy="36"/>
            </a:xfrm>
            <a:custGeom>
              <a:avLst/>
              <a:gdLst>
                <a:gd name="T0" fmla="*/ 6 w 36"/>
                <a:gd name="T1" fmla="*/ 24 h 36"/>
                <a:gd name="T2" fmla="*/ 12 w 36"/>
                <a:gd name="T3" fmla="*/ 24 h 36"/>
                <a:gd name="T4" fmla="*/ 12 w 36"/>
                <a:gd name="T5" fmla="*/ 18 h 36"/>
                <a:gd name="T6" fmla="*/ 12 w 36"/>
                <a:gd name="T7" fmla="*/ 12 h 36"/>
                <a:gd name="T8" fmla="*/ 6 w 36"/>
                <a:gd name="T9" fmla="*/ 12 h 36"/>
                <a:gd name="T10" fmla="*/ 6 w 36"/>
                <a:gd name="T11" fmla="*/ 6 h 36"/>
                <a:gd name="T12" fmla="*/ 0 w 36"/>
                <a:gd name="T13" fmla="*/ 0 h 36"/>
                <a:gd name="T14" fmla="*/ 6 w 36"/>
                <a:gd name="T15" fmla="*/ 0 h 36"/>
                <a:gd name="T16" fmla="*/ 12 w 36"/>
                <a:gd name="T17" fmla="*/ 0 h 36"/>
                <a:gd name="T18" fmla="*/ 18 w 36"/>
                <a:gd name="T19" fmla="*/ 0 h 36"/>
                <a:gd name="T20" fmla="*/ 18 w 36"/>
                <a:gd name="T21" fmla="*/ 6 h 36"/>
                <a:gd name="T22" fmla="*/ 24 w 36"/>
                <a:gd name="T23" fmla="*/ 12 h 36"/>
                <a:gd name="T24" fmla="*/ 36 w 36"/>
                <a:gd name="T25" fmla="*/ 18 h 36"/>
                <a:gd name="T26" fmla="*/ 36 w 36"/>
                <a:gd name="T27" fmla="*/ 24 h 36"/>
                <a:gd name="T28" fmla="*/ 24 w 36"/>
                <a:gd name="T29" fmla="*/ 36 h 36"/>
                <a:gd name="T30" fmla="*/ 18 w 36"/>
                <a:gd name="T31" fmla="*/ 30 h 36"/>
                <a:gd name="T32" fmla="*/ 6 w 36"/>
                <a:gd name="T3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6">
                  <a:moveTo>
                    <a:pt x="6" y="24"/>
                  </a:moveTo>
                  <a:lnTo>
                    <a:pt x="12" y="24"/>
                  </a:lnTo>
                  <a:lnTo>
                    <a:pt x="12" y="18"/>
                  </a:lnTo>
                  <a:lnTo>
                    <a:pt x="12" y="12"/>
                  </a:lnTo>
                  <a:lnTo>
                    <a:pt x="6" y="12"/>
                  </a:lnTo>
                  <a:lnTo>
                    <a:pt x="6" y="6"/>
                  </a:lnTo>
                  <a:lnTo>
                    <a:pt x="0" y="0"/>
                  </a:lnTo>
                  <a:lnTo>
                    <a:pt x="6" y="0"/>
                  </a:lnTo>
                  <a:lnTo>
                    <a:pt x="12" y="0"/>
                  </a:lnTo>
                  <a:lnTo>
                    <a:pt x="18" y="0"/>
                  </a:lnTo>
                  <a:lnTo>
                    <a:pt x="18" y="6"/>
                  </a:lnTo>
                  <a:lnTo>
                    <a:pt x="24" y="12"/>
                  </a:lnTo>
                  <a:lnTo>
                    <a:pt x="36" y="18"/>
                  </a:lnTo>
                  <a:lnTo>
                    <a:pt x="36" y="24"/>
                  </a:lnTo>
                  <a:lnTo>
                    <a:pt x="24" y="36"/>
                  </a:lnTo>
                  <a:lnTo>
                    <a:pt x="18" y="30"/>
                  </a:lnTo>
                  <a:lnTo>
                    <a:pt x="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6284" name="Group 2012"/>
          <p:cNvGrpSpPr>
            <a:grpSpLocks/>
          </p:cNvGrpSpPr>
          <p:nvPr/>
        </p:nvGrpSpPr>
        <p:grpSpPr bwMode="auto">
          <a:xfrm>
            <a:off x="1485900" y="3371850"/>
            <a:ext cx="5591175" cy="590550"/>
            <a:chOff x="936" y="2124"/>
            <a:chExt cx="3522" cy="372"/>
          </a:xfrm>
        </p:grpSpPr>
        <p:sp>
          <p:nvSpPr>
            <p:cNvPr id="56285" name="Freeform 2013"/>
            <p:cNvSpPr>
              <a:spLocks/>
            </p:cNvSpPr>
            <p:nvPr/>
          </p:nvSpPr>
          <p:spPr bwMode="auto">
            <a:xfrm>
              <a:off x="3978" y="2214"/>
              <a:ext cx="36" cy="42"/>
            </a:xfrm>
            <a:custGeom>
              <a:avLst/>
              <a:gdLst>
                <a:gd name="T0" fmla="*/ 36 w 36"/>
                <a:gd name="T1" fmla="*/ 36 h 42"/>
                <a:gd name="T2" fmla="*/ 0 w 36"/>
                <a:gd name="T3" fmla="*/ 42 h 42"/>
                <a:gd name="T4" fmla="*/ 0 w 36"/>
                <a:gd name="T5" fmla="*/ 36 h 42"/>
                <a:gd name="T6" fmla="*/ 6 w 36"/>
                <a:gd name="T7" fmla="*/ 36 h 42"/>
                <a:gd name="T8" fmla="*/ 6 w 36"/>
                <a:gd name="T9" fmla="*/ 24 h 42"/>
                <a:gd name="T10" fmla="*/ 0 w 36"/>
                <a:gd name="T11" fmla="*/ 0 h 42"/>
                <a:gd name="T12" fmla="*/ 6 w 36"/>
                <a:gd name="T13" fmla="*/ 0 h 42"/>
                <a:gd name="T14" fmla="*/ 12 w 36"/>
                <a:gd name="T15" fmla="*/ 0 h 42"/>
                <a:gd name="T16" fmla="*/ 18 w 36"/>
                <a:gd name="T17" fmla="*/ 0 h 42"/>
                <a:gd name="T18" fmla="*/ 18 w 36"/>
                <a:gd name="T19" fmla="*/ 6 h 42"/>
                <a:gd name="T20" fmla="*/ 24 w 36"/>
                <a:gd name="T21" fmla="*/ 12 h 42"/>
                <a:gd name="T22" fmla="*/ 30 w 36"/>
                <a:gd name="T23" fmla="*/ 18 h 42"/>
                <a:gd name="T24" fmla="*/ 30 w 36"/>
                <a:gd name="T25" fmla="*/ 24 h 42"/>
                <a:gd name="T26" fmla="*/ 36 w 36"/>
                <a:gd name="T27" fmla="*/ 24 h 42"/>
                <a:gd name="T28" fmla="*/ 36 w 36"/>
                <a:gd name="T29" fmla="*/ 30 h 42"/>
                <a:gd name="T30" fmla="*/ 36 w 36"/>
                <a:gd name="T3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2">
                  <a:moveTo>
                    <a:pt x="36" y="36"/>
                  </a:moveTo>
                  <a:lnTo>
                    <a:pt x="0" y="42"/>
                  </a:lnTo>
                  <a:lnTo>
                    <a:pt x="0" y="36"/>
                  </a:lnTo>
                  <a:lnTo>
                    <a:pt x="6" y="36"/>
                  </a:lnTo>
                  <a:lnTo>
                    <a:pt x="6" y="24"/>
                  </a:lnTo>
                  <a:lnTo>
                    <a:pt x="0" y="0"/>
                  </a:lnTo>
                  <a:lnTo>
                    <a:pt x="6" y="0"/>
                  </a:lnTo>
                  <a:lnTo>
                    <a:pt x="12" y="0"/>
                  </a:lnTo>
                  <a:lnTo>
                    <a:pt x="18" y="0"/>
                  </a:lnTo>
                  <a:lnTo>
                    <a:pt x="18" y="6"/>
                  </a:lnTo>
                  <a:lnTo>
                    <a:pt x="24" y="12"/>
                  </a:lnTo>
                  <a:lnTo>
                    <a:pt x="30" y="18"/>
                  </a:lnTo>
                  <a:lnTo>
                    <a:pt x="30" y="24"/>
                  </a:lnTo>
                  <a:lnTo>
                    <a:pt x="36" y="24"/>
                  </a:lnTo>
                  <a:lnTo>
                    <a:pt x="36" y="3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86" name="Freeform 2014"/>
            <p:cNvSpPr>
              <a:spLocks/>
            </p:cNvSpPr>
            <p:nvPr/>
          </p:nvSpPr>
          <p:spPr bwMode="auto">
            <a:xfrm>
              <a:off x="2838" y="2304"/>
              <a:ext cx="48" cy="42"/>
            </a:xfrm>
            <a:custGeom>
              <a:avLst/>
              <a:gdLst>
                <a:gd name="T0" fmla="*/ 0 w 48"/>
                <a:gd name="T1" fmla="*/ 18 h 42"/>
                <a:gd name="T2" fmla="*/ 6 w 48"/>
                <a:gd name="T3" fmla="*/ 18 h 42"/>
                <a:gd name="T4" fmla="*/ 6 w 48"/>
                <a:gd name="T5" fmla="*/ 6 h 42"/>
                <a:gd name="T6" fmla="*/ 12 w 48"/>
                <a:gd name="T7" fmla="*/ 6 h 42"/>
                <a:gd name="T8" fmla="*/ 12 w 48"/>
                <a:gd name="T9" fmla="*/ 0 h 42"/>
                <a:gd name="T10" fmla="*/ 18 w 48"/>
                <a:gd name="T11" fmla="*/ 0 h 42"/>
                <a:gd name="T12" fmla="*/ 48 w 48"/>
                <a:gd name="T13" fmla="*/ 0 h 42"/>
                <a:gd name="T14" fmla="*/ 48 w 48"/>
                <a:gd name="T15" fmla="*/ 24 h 42"/>
                <a:gd name="T16" fmla="*/ 42 w 48"/>
                <a:gd name="T17" fmla="*/ 24 h 42"/>
                <a:gd name="T18" fmla="*/ 36 w 48"/>
                <a:gd name="T19" fmla="*/ 24 h 42"/>
                <a:gd name="T20" fmla="*/ 36 w 48"/>
                <a:gd name="T21" fmla="*/ 30 h 42"/>
                <a:gd name="T22" fmla="*/ 30 w 48"/>
                <a:gd name="T23" fmla="*/ 30 h 42"/>
                <a:gd name="T24" fmla="*/ 24 w 48"/>
                <a:gd name="T25" fmla="*/ 30 h 42"/>
                <a:gd name="T26" fmla="*/ 18 w 48"/>
                <a:gd name="T27" fmla="*/ 36 h 42"/>
                <a:gd name="T28" fmla="*/ 12 w 48"/>
                <a:gd name="T29" fmla="*/ 36 h 42"/>
                <a:gd name="T30" fmla="*/ 6 w 48"/>
                <a:gd name="T31" fmla="*/ 36 h 42"/>
                <a:gd name="T32" fmla="*/ 6 w 48"/>
                <a:gd name="T33" fmla="*/ 42 h 42"/>
                <a:gd name="T34" fmla="*/ 0 w 48"/>
                <a:gd name="T35" fmla="*/ 36 h 42"/>
                <a:gd name="T36" fmla="*/ 0 w 48"/>
                <a:gd name="T37" fmla="*/ 24 h 42"/>
                <a:gd name="T38" fmla="*/ 0 w 48"/>
                <a:gd name="T3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2">
                  <a:moveTo>
                    <a:pt x="0" y="18"/>
                  </a:moveTo>
                  <a:lnTo>
                    <a:pt x="6" y="18"/>
                  </a:lnTo>
                  <a:lnTo>
                    <a:pt x="6" y="6"/>
                  </a:lnTo>
                  <a:lnTo>
                    <a:pt x="12" y="6"/>
                  </a:lnTo>
                  <a:lnTo>
                    <a:pt x="12" y="0"/>
                  </a:lnTo>
                  <a:lnTo>
                    <a:pt x="18" y="0"/>
                  </a:lnTo>
                  <a:lnTo>
                    <a:pt x="48" y="0"/>
                  </a:lnTo>
                  <a:lnTo>
                    <a:pt x="48" y="24"/>
                  </a:lnTo>
                  <a:lnTo>
                    <a:pt x="42" y="24"/>
                  </a:lnTo>
                  <a:lnTo>
                    <a:pt x="36" y="24"/>
                  </a:lnTo>
                  <a:lnTo>
                    <a:pt x="36" y="30"/>
                  </a:lnTo>
                  <a:lnTo>
                    <a:pt x="30" y="30"/>
                  </a:lnTo>
                  <a:lnTo>
                    <a:pt x="24" y="30"/>
                  </a:lnTo>
                  <a:lnTo>
                    <a:pt x="18" y="36"/>
                  </a:lnTo>
                  <a:lnTo>
                    <a:pt x="12" y="36"/>
                  </a:lnTo>
                  <a:lnTo>
                    <a:pt x="6" y="36"/>
                  </a:lnTo>
                  <a:lnTo>
                    <a:pt x="6" y="42"/>
                  </a:lnTo>
                  <a:lnTo>
                    <a:pt x="0" y="36"/>
                  </a:lnTo>
                  <a:lnTo>
                    <a:pt x="0" y="24"/>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87" name="Freeform 2015"/>
            <p:cNvSpPr>
              <a:spLocks/>
            </p:cNvSpPr>
            <p:nvPr/>
          </p:nvSpPr>
          <p:spPr bwMode="auto">
            <a:xfrm>
              <a:off x="3996" y="2208"/>
              <a:ext cx="48" cy="18"/>
            </a:xfrm>
            <a:custGeom>
              <a:avLst/>
              <a:gdLst>
                <a:gd name="T0" fmla="*/ 48 w 48"/>
                <a:gd name="T1" fmla="*/ 18 h 18"/>
                <a:gd name="T2" fmla="*/ 6 w 48"/>
                <a:gd name="T3" fmla="*/ 18 h 18"/>
                <a:gd name="T4" fmla="*/ 0 w 48"/>
                <a:gd name="T5" fmla="*/ 12 h 18"/>
                <a:gd name="T6" fmla="*/ 0 w 48"/>
                <a:gd name="T7" fmla="*/ 6 h 18"/>
                <a:gd name="T8" fmla="*/ 42 w 48"/>
                <a:gd name="T9" fmla="*/ 0 h 18"/>
                <a:gd name="T10" fmla="*/ 42 w 48"/>
                <a:gd name="T11" fmla="*/ 6 h 18"/>
                <a:gd name="T12" fmla="*/ 48 w 48"/>
                <a:gd name="T13" fmla="*/ 12 h 18"/>
                <a:gd name="T14" fmla="*/ 42 w 48"/>
                <a:gd name="T15" fmla="*/ 12 h 18"/>
                <a:gd name="T16" fmla="*/ 48 w 48"/>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
                  <a:moveTo>
                    <a:pt x="48" y="18"/>
                  </a:moveTo>
                  <a:lnTo>
                    <a:pt x="6" y="18"/>
                  </a:lnTo>
                  <a:lnTo>
                    <a:pt x="0" y="12"/>
                  </a:lnTo>
                  <a:lnTo>
                    <a:pt x="0" y="6"/>
                  </a:lnTo>
                  <a:lnTo>
                    <a:pt x="42" y="0"/>
                  </a:lnTo>
                  <a:lnTo>
                    <a:pt x="42" y="6"/>
                  </a:lnTo>
                  <a:lnTo>
                    <a:pt x="48" y="12"/>
                  </a:lnTo>
                  <a:lnTo>
                    <a:pt x="42" y="12"/>
                  </a:lnTo>
                  <a:lnTo>
                    <a:pt x="48"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88" name="Freeform 2016"/>
            <p:cNvSpPr>
              <a:spLocks/>
            </p:cNvSpPr>
            <p:nvPr/>
          </p:nvSpPr>
          <p:spPr bwMode="auto">
            <a:xfrm>
              <a:off x="2622" y="2298"/>
              <a:ext cx="42" cy="72"/>
            </a:xfrm>
            <a:custGeom>
              <a:avLst/>
              <a:gdLst>
                <a:gd name="T0" fmla="*/ 0 w 42"/>
                <a:gd name="T1" fmla="*/ 72 h 72"/>
                <a:gd name="T2" fmla="*/ 0 w 42"/>
                <a:gd name="T3" fmla="*/ 48 h 72"/>
                <a:gd name="T4" fmla="*/ 0 w 42"/>
                <a:gd name="T5" fmla="*/ 12 h 72"/>
                <a:gd name="T6" fmla="*/ 0 w 42"/>
                <a:gd name="T7" fmla="*/ 0 h 72"/>
                <a:gd name="T8" fmla="*/ 30 w 42"/>
                <a:gd name="T9" fmla="*/ 0 h 72"/>
                <a:gd name="T10" fmla="*/ 24 w 42"/>
                <a:gd name="T11" fmla="*/ 18 h 72"/>
                <a:gd name="T12" fmla="*/ 42 w 42"/>
                <a:gd name="T13" fmla="*/ 24 h 72"/>
                <a:gd name="T14" fmla="*/ 42 w 42"/>
                <a:gd name="T15" fmla="*/ 72 h 72"/>
                <a:gd name="T16" fmla="*/ 0 w 4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72">
                  <a:moveTo>
                    <a:pt x="0" y="72"/>
                  </a:moveTo>
                  <a:lnTo>
                    <a:pt x="0" y="48"/>
                  </a:lnTo>
                  <a:lnTo>
                    <a:pt x="0" y="12"/>
                  </a:lnTo>
                  <a:lnTo>
                    <a:pt x="0" y="0"/>
                  </a:lnTo>
                  <a:lnTo>
                    <a:pt x="30" y="0"/>
                  </a:lnTo>
                  <a:lnTo>
                    <a:pt x="24" y="18"/>
                  </a:lnTo>
                  <a:lnTo>
                    <a:pt x="42" y="24"/>
                  </a:lnTo>
                  <a:lnTo>
                    <a:pt x="42" y="72"/>
                  </a:lnTo>
                  <a:lnTo>
                    <a:pt x="0"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89" name="Freeform 2017"/>
            <p:cNvSpPr>
              <a:spLocks/>
            </p:cNvSpPr>
            <p:nvPr/>
          </p:nvSpPr>
          <p:spPr bwMode="auto">
            <a:xfrm>
              <a:off x="3648" y="2256"/>
              <a:ext cx="30" cy="36"/>
            </a:xfrm>
            <a:custGeom>
              <a:avLst/>
              <a:gdLst>
                <a:gd name="T0" fmla="*/ 0 w 30"/>
                <a:gd name="T1" fmla="*/ 36 h 36"/>
                <a:gd name="T2" fmla="*/ 0 w 30"/>
                <a:gd name="T3" fmla="*/ 30 h 36"/>
                <a:gd name="T4" fmla="*/ 0 w 30"/>
                <a:gd name="T5" fmla="*/ 24 h 36"/>
                <a:gd name="T6" fmla="*/ 0 w 30"/>
                <a:gd name="T7" fmla="*/ 18 h 36"/>
                <a:gd name="T8" fmla="*/ 0 w 30"/>
                <a:gd name="T9" fmla="*/ 12 h 36"/>
                <a:gd name="T10" fmla="*/ 0 w 30"/>
                <a:gd name="T11" fmla="*/ 6 h 36"/>
                <a:gd name="T12" fmla="*/ 6 w 30"/>
                <a:gd name="T13" fmla="*/ 6 h 36"/>
                <a:gd name="T14" fmla="*/ 12 w 30"/>
                <a:gd name="T15" fmla="*/ 6 h 36"/>
                <a:gd name="T16" fmla="*/ 18 w 30"/>
                <a:gd name="T17" fmla="*/ 0 h 36"/>
                <a:gd name="T18" fmla="*/ 24 w 30"/>
                <a:gd name="T19" fmla="*/ 6 h 36"/>
                <a:gd name="T20" fmla="*/ 24 w 30"/>
                <a:gd name="T21" fmla="*/ 12 h 36"/>
                <a:gd name="T22" fmla="*/ 30 w 30"/>
                <a:gd name="T23" fmla="*/ 12 h 36"/>
                <a:gd name="T24" fmla="*/ 30 w 30"/>
                <a:gd name="T25" fmla="*/ 18 h 36"/>
                <a:gd name="T26" fmla="*/ 30 w 30"/>
                <a:gd name="T27" fmla="*/ 24 h 36"/>
                <a:gd name="T28" fmla="*/ 24 w 30"/>
                <a:gd name="T29" fmla="*/ 24 h 36"/>
                <a:gd name="T30" fmla="*/ 18 w 30"/>
                <a:gd name="T31" fmla="*/ 30 h 36"/>
                <a:gd name="T32" fmla="*/ 18 w 30"/>
                <a:gd name="T33" fmla="*/ 36 h 36"/>
                <a:gd name="T34" fmla="*/ 12 w 30"/>
                <a:gd name="T35" fmla="*/ 36 h 36"/>
                <a:gd name="T36" fmla="*/ 6 w 30"/>
                <a:gd name="T37" fmla="*/ 36 h 36"/>
                <a:gd name="T38" fmla="*/ 0 w 30"/>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6">
                  <a:moveTo>
                    <a:pt x="0" y="36"/>
                  </a:moveTo>
                  <a:lnTo>
                    <a:pt x="0" y="30"/>
                  </a:lnTo>
                  <a:lnTo>
                    <a:pt x="0" y="24"/>
                  </a:lnTo>
                  <a:lnTo>
                    <a:pt x="0" y="18"/>
                  </a:lnTo>
                  <a:lnTo>
                    <a:pt x="0" y="12"/>
                  </a:lnTo>
                  <a:lnTo>
                    <a:pt x="0" y="6"/>
                  </a:lnTo>
                  <a:lnTo>
                    <a:pt x="6" y="6"/>
                  </a:lnTo>
                  <a:lnTo>
                    <a:pt x="12" y="6"/>
                  </a:lnTo>
                  <a:lnTo>
                    <a:pt x="18" y="0"/>
                  </a:lnTo>
                  <a:lnTo>
                    <a:pt x="24" y="6"/>
                  </a:lnTo>
                  <a:lnTo>
                    <a:pt x="24" y="12"/>
                  </a:lnTo>
                  <a:lnTo>
                    <a:pt x="30" y="12"/>
                  </a:lnTo>
                  <a:lnTo>
                    <a:pt x="30" y="18"/>
                  </a:lnTo>
                  <a:lnTo>
                    <a:pt x="30" y="24"/>
                  </a:lnTo>
                  <a:lnTo>
                    <a:pt x="24" y="24"/>
                  </a:lnTo>
                  <a:lnTo>
                    <a:pt x="18" y="30"/>
                  </a:lnTo>
                  <a:lnTo>
                    <a:pt x="18" y="36"/>
                  </a:lnTo>
                  <a:lnTo>
                    <a:pt x="12" y="36"/>
                  </a:lnTo>
                  <a:lnTo>
                    <a:pt x="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90" name="Freeform 2018"/>
            <p:cNvSpPr>
              <a:spLocks/>
            </p:cNvSpPr>
            <p:nvPr/>
          </p:nvSpPr>
          <p:spPr bwMode="auto">
            <a:xfrm>
              <a:off x="1422" y="2178"/>
              <a:ext cx="156" cy="174"/>
            </a:xfrm>
            <a:custGeom>
              <a:avLst/>
              <a:gdLst>
                <a:gd name="T0" fmla="*/ 150 w 156"/>
                <a:gd name="T1" fmla="*/ 174 h 174"/>
                <a:gd name="T2" fmla="*/ 126 w 156"/>
                <a:gd name="T3" fmla="*/ 174 h 174"/>
                <a:gd name="T4" fmla="*/ 96 w 156"/>
                <a:gd name="T5" fmla="*/ 162 h 174"/>
                <a:gd name="T6" fmla="*/ 96 w 156"/>
                <a:gd name="T7" fmla="*/ 168 h 174"/>
                <a:gd name="T8" fmla="*/ 90 w 156"/>
                <a:gd name="T9" fmla="*/ 168 h 174"/>
                <a:gd name="T10" fmla="*/ 90 w 156"/>
                <a:gd name="T11" fmla="*/ 174 h 174"/>
                <a:gd name="T12" fmla="*/ 84 w 156"/>
                <a:gd name="T13" fmla="*/ 174 h 174"/>
                <a:gd name="T14" fmla="*/ 48 w 156"/>
                <a:gd name="T15" fmla="*/ 162 h 174"/>
                <a:gd name="T16" fmla="*/ 0 w 156"/>
                <a:gd name="T17" fmla="*/ 150 h 174"/>
                <a:gd name="T18" fmla="*/ 6 w 156"/>
                <a:gd name="T19" fmla="*/ 120 h 174"/>
                <a:gd name="T20" fmla="*/ 30 w 156"/>
                <a:gd name="T21" fmla="*/ 0 h 174"/>
                <a:gd name="T22" fmla="*/ 36 w 156"/>
                <a:gd name="T23" fmla="*/ 6 h 174"/>
                <a:gd name="T24" fmla="*/ 42 w 156"/>
                <a:gd name="T25" fmla="*/ 6 h 174"/>
                <a:gd name="T26" fmla="*/ 42 w 156"/>
                <a:gd name="T27" fmla="*/ 12 h 174"/>
                <a:gd name="T28" fmla="*/ 48 w 156"/>
                <a:gd name="T29" fmla="*/ 12 h 174"/>
                <a:gd name="T30" fmla="*/ 54 w 156"/>
                <a:gd name="T31" fmla="*/ 18 h 174"/>
                <a:gd name="T32" fmla="*/ 54 w 156"/>
                <a:gd name="T33" fmla="*/ 24 h 174"/>
                <a:gd name="T34" fmla="*/ 72 w 156"/>
                <a:gd name="T35" fmla="*/ 30 h 174"/>
                <a:gd name="T36" fmla="*/ 78 w 156"/>
                <a:gd name="T37" fmla="*/ 30 h 174"/>
                <a:gd name="T38" fmla="*/ 78 w 156"/>
                <a:gd name="T39" fmla="*/ 36 h 174"/>
                <a:gd name="T40" fmla="*/ 84 w 156"/>
                <a:gd name="T41" fmla="*/ 42 h 174"/>
                <a:gd name="T42" fmla="*/ 90 w 156"/>
                <a:gd name="T43" fmla="*/ 42 h 174"/>
                <a:gd name="T44" fmla="*/ 96 w 156"/>
                <a:gd name="T45" fmla="*/ 42 h 174"/>
                <a:gd name="T46" fmla="*/ 90 w 156"/>
                <a:gd name="T47" fmla="*/ 48 h 174"/>
                <a:gd name="T48" fmla="*/ 102 w 156"/>
                <a:gd name="T49" fmla="*/ 54 h 174"/>
                <a:gd name="T50" fmla="*/ 96 w 156"/>
                <a:gd name="T51" fmla="*/ 72 h 174"/>
                <a:gd name="T52" fmla="*/ 138 w 156"/>
                <a:gd name="T53" fmla="*/ 78 h 174"/>
                <a:gd name="T54" fmla="*/ 144 w 156"/>
                <a:gd name="T55" fmla="*/ 78 h 174"/>
                <a:gd name="T56" fmla="*/ 138 w 156"/>
                <a:gd name="T57" fmla="*/ 96 h 174"/>
                <a:gd name="T58" fmla="*/ 156 w 156"/>
                <a:gd name="T59" fmla="*/ 96 h 174"/>
                <a:gd name="T60" fmla="*/ 150 w 156"/>
                <a:gd name="T61" fmla="*/ 132 h 174"/>
                <a:gd name="T62" fmla="*/ 144 w 156"/>
                <a:gd name="T63" fmla="*/ 138 h 174"/>
                <a:gd name="T64" fmla="*/ 138 w 156"/>
                <a:gd name="T65" fmla="*/ 138 h 174"/>
                <a:gd name="T66" fmla="*/ 138 w 156"/>
                <a:gd name="T67" fmla="*/ 144 h 174"/>
                <a:gd name="T68" fmla="*/ 138 w 156"/>
                <a:gd name="T69" fmla="*/ 150 h 174"/>
                <a:gd name="T70" fmla="*/ 138 w 156"/>
                <a:gd name="T71" fmla="*/ 156 h 174"/>
                <a:gd name="T72" fmla="*/ 132 w 156"/>
                <a:gd name="T73" fmla="*/ 156 h 174"/>
                <a:gd name="T74" fmla="*/ 138 w 156"/>
                <a:gd name="T75" fmla="*/ 156 h 174"/>
                <a:gd name="T76" fmla="*/ 132 w 156"/>
                <a:gd name="T77" fmla="*/ 156 h 174"/>
                <a:gd name="T78" fmla="*/ 132 w 156"/>
                <a:gd name="T79" fmla="*/ 162 h 174"/>
                <a:gd name="T80" fmla="*/ 150 w 156"/>
                <a:gd name="T81" fmla="*/ 162 h 174"/>
                <a:gd name="T82" fmla="*/ 150 w 156"/>
                <a:gd name="T83" fmla="*/ 168 h 174"/>
                <a:gd name="T84" fmla="*/ 150 w 156"/>
                <a:gd name="T8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174">
                  <a:moveTo>
                    <a:pt x="150" y="174"/>
                  </a:moveTo>
                  <a:lnTo>
                    <a:pt x="126" y="174"/>
                  </a:lnTo>
                  <a:lnTo>
                    <a:pt x="96" y="162"/>
                  </a:lnTo>
                  <a:lnTo>
                    <a:pt x="96" y="168"/>
                  </a:lnTo>
                  <a:lnTo>
                    <a:pt x="90" y="168"/>
                  </a:lnTo>
                  <a:lnTo>
                    <a:pt x="90" y="174"/>
                  </a:lnTo>
                  <a:lnTo>
                    <a:pt x="84" y="174"/>
                  </a:lnTo>
                  <a:lnTo>
                    <a:pt x="48" y="162"/>
                  </a:lnTo>
                  <a:lnTo>
                    <a:pt x="0" y="150"/>
                  </a:lnTo>
                  <a:lnTo>
                    <a:pt x="6" y="120"/>
                  </a:lnTo>
                  <a:lnTo>
                    <a:pt x="30" y="0"/>
                  </a:lnTo>
                  <a:lnTo>
                    <a:pt x="36" y="6"/>
                  </a:lnTo>
                  <a:lnTo>
                    <a:pt x="42" y="6"/>
                  </a:lnTo>
                  <a:lnTo>
                    <a:pt x="42" y="12"/>
                  </a:lnTo>
                  <a:lnTo>
                    <a:pt x="48" y="12"/>
                  </a:lnTo>
                  <a:lnTo>
                    <a:pt x="54" y="18"/>
                  </a:lnTo>
                  <a:lnTo>
                    <a:pt x="54" y="24"/>
                  </a:lnTo>
                  <a:lnTo>
                    <a:pt x="72" y="30"/>
                  </a:lnTo>
                  <a:lnTo>
                    <a:pt x="78" y="30"/>
                  </a:lnTo>
                  <a:lnTo>
                    <a:pt x="78" y="36"/>
                  </a:lnTo>
                  <a:lnTo>
                    <a:pt x="84" y="42"/>
                  </a:lnTo>
                  <a:lnTo>
                    <a:pt x="90" y="42"/>
                  </a:lnTo>
                  <a:lnTo>
                    <a:pt x="96" y="42"/>
                  </a:lnTo>
                  <a:lnTo>
                    <a:pt x="90" y="48"/>
                  </a:lnTo>
                  <a:lnTo>
                    <a:pt x="102" y="54"/>
                  </a:lnTo>
                  <a:lnTo>
                    <a:pt x="96" y="72"/>
                  </a:lnTo>
                  <a:lnTo>
                    <a:pt x="138" y="78"/>
                  </a:lnTo>
                  <a:lnTo>
                    <a:pt x="144" y="78"/>
                  </a:lnTo>
                  <a:lnTo>
                    <a:pt x="138" y="96"/>
                  </a:lnTo>
                  <a:lnTo>
                    <a:pt x="156" y="96"/>
                  </a:lnTo>
                  <a:lnTo>
                    <a:pt x="150" y="132"/>
                  </a:lnTo>
                  <a:lnTo>
                    <a:pt x="144" y="138"/>
                  </a:lnTo>
                  <a:lnTo>
                    <a:pt x="138" y="138"/>
                  </a:lnTo>
                  <a:lnTo>
                    <a:pt x="138" y="144"/>
                  </a:lnTo>
                  <a:lnTo>
                    <a:pt x="138" y="150"/>
                  </a:lnTo>
                  <a:lnTo>
                    <a:pt x="138" y="156"/>
                  </a:lnTo>
                  <a:lnTo>
                    <a:pt x="132" y="156"/>
                  </a:lnTo>
                  <a:lnTo>
                    <a:pt x="138" y="156"/>
                  </a:lnTo>
                  <a:lnTo>
                    <a:pt x="132" y="156"/>
                  </a:lnTo>
                  <a:lnTo>
                    <a:pt x="132" y="162"/>
                  </a:lnTo>
                  <a:lnTo>
                    <a:pt x="150" y="162"/>
                  </a:lnTo>
                  <a:lnTo>
                    <a:pt x="150" y="168"/>
                  </a:lnTo>
                  <a:lnTo>
                    <a:pt x="150" y="17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91" name="Freeform 2019"/>
            <p:cNvSpPr>
              <a:spLocks/>
            </p:cNvSpPr>
            <p:nvPr/>
          </p:nvSpPr>
          <p:spPr bwMode="auto">
            <a:xfrm>
              <a:off x="3150" y="2298"/>
              <a:ext cx="60" cy="48"/>
            </a:xfrm>
            <a:custGeom>
              <a:avLst/>
              <a:gdLst>
                <a:gd name="T0" fmla="*/ 0 w 60"/>
                <a:gd name="T1" fmla="*/ 18 h 48"/>
                <a:gd name="T2" fmla="*/ 18 w 60"/>
                <a:gd name="T3" fmla="*/ 18 h 48"/>
                <a:gd name="T4" fmla="*/ 18 w 60"/>
                <a:gd name="T5" fmla="*/ 12 h 48"/>
                <a:gd name="T6" fmla="*/ 18 w 60"/>
                <a:gd name="T7" fmla="*/ 6 h 48"/>
                <a:gd name="T8" fmla="*/ 24 w 60"/>
                <a:gd name="T9" fmla="*/ 6 h 48"/>
                <a:gd name="T10" fmla="*/ 24 w 60"/>
                <a:gd name="T11" fmla="*/ 0 h 48"/>
                <a:gd name="T12" fmla="*/ 42 w 60"/>
                <a:gd name="T13" fmla="*/ 0 h 48"/>
                <a:gd name="T14" fmla="*/ 42 w 60"/>
                <a:gd name="T15" fmla="*/ 6 h 48"/>
                <a:gd name="T16" fmla="*/ 60 w 60"/>
                <a:gd name="T17" fmla="*/ 6 h 48"/>
                <a:gd name="T18" fmla="*/ 60 w 60"/>
                <a:gd name="T19" fmla="*/ 12 h 48"/>
                <a:gd name="T20" fmla="*/ 54 w 60"/>
                <a:gd name="T21" fmla="*/ 12 h 48"/>
                <a:gd name="T22" fmla="*/ 54 w 60"/>
                <a:gd name="T23" fmla="*/ 18 h 48"/>
                <a:gd name="T24" fmla="*/ 54 w 60"/>
                <a:gd name="T25" fmla="*/ 12 h 48"/>
                <a:gd name="T26" fmla="*/ 54 w 60"/>
                <a:gd name="T27" fmla="*/ 18 h 48"/>
                <a:gd name="T28" fmla="*/ 54 w 60"/>
                <a:gd name="T29" fmla="*/ 24 h 48"/>
                <a:gd name="T30" fmla="*/ 60 w 60"/>
                <a:gd name="T31" fmla="*/ 24 h 48"/>
                <a:gd name="T32" fmla="*/ 54 w 60"/>
                <a:gd name="T33" fmla="*/ 24 h 48"/>
                <a:gd name="T34" fmla="*/ 60 w 60"/>
                <a:gd name="T35" fmla="*/ 24 h 48"/>
                <a:gd name="T36" fmla="*/ 54 w 60"/>
                <a:gd name="T37" fmla="*/ 24 h 48"/>
                <a:gd name="T38" fmla="*/ 60 w 60"/>
                <a:gd name="T39" fmla="*/ 30 h 48"/>
                <a:gd name="T40" fmla="*/ 54 w 60"/>
                <a:gd name="T41" fmla="*/ 30 h 48"/>
                <a:gd name="T42" fmla="*/ 60 w 60"/>
                <a:gd name="T43" fmla="*/ 30 h 48"/>
                <a:gd name="T44" fmla="*/ 54 w 60"/>
                <a:gd name="T45" fmla="*/ 30 h 48"/>
                <a:gd name="T46" fmla="*/ 54 w 60"/>
                <a:gd name="T47" fmla="*/ 36 h 48"/>
                <a:gd name="T48" fmla="*/ 54 w 60"/>
                <a:gd name="T49" fmla="*/ 42 h 48"/>
                <a:gd name="T50" fmla="*/ 42 w 60"/>
                <a:gd name="T51" fmla="*/ 42 h 48"/>
                <a:gd name="T52" fmla="*/ 42 w 60"/>
                <a:gd name="T53" fmla="*/ 48 h 48"/>
                <a:gd name="T54" fmla="*/ 36 w 60"/>
                <a:gd name="T55" fmla="*/ 48 h 48"/>
                <a:gd name="T56" fmla="*/ 30 w 60"/>
                <a:gd name="T57" fmla="*/ 48 h 48"/>
                <a:gd name="T58" fmla="*/ 24 w 60"/>
                <a:gd name="T59" fmla="*/ 48 h 48"/>
                <a:gd name="T60" fmla="*/ 18 w 60"/>
                <a:gd name="T61" fmla="*/ 48 h 48"/>
                <a:gd name="T62" fmla="*/ 12 w 60"/>
                <a:gd name="T63" fmla="*/ 48 h 48"/>
                <a:gd name="T64" fmla="*/ 6 w 60"/>
                <a:gd name="T65" fmla="*/ 48 h 48"/>
                <a:gd name="T66" fmla="*/ 0 w 60"/>
                <a:gd name="T67" fmla="*/ 48 h 48"/>
                <a:gd name="T68" fmla="*/ 0 w 60"/>
                <a:gd name="T69"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48">
                  <a:moveTo>
                    <a:pt x="0" y="18"/>
                  </a:moveTo>
                  <a:lnTo>
                    <a:pt x="18" y="18"/>
                  </a:lnTo>
                  <a:lnTo>
                    <a:pt x="18" y="12"/>
                  </a:lnTo>
                  <a:lnTo>
                    <a:pt x="18" y="6"/>
                  </a:lnTo>
                  <a:lnTo>
                    <a:pt x="24" y="6"/>
                  </a:lnTo>
                  <a:lnTo>
                    <a:pt x="24" y="0"/>
                  </a:lnTo>
                  <a:lnTo>
                    <a:pt x="42" y="0"/>
                  </a:lnTo>
                  <a:lnTo>
                    <a:pt x="42" y="6"/>
                  </a:lnTo>
                  <a:lnTo>
                    <a:pt x="60" y="6"/>
                  </a:lnTo>
                  <a:lnTo>
                    <a:pt x="60" y="12"/>
                  </a:lnTo>
                  <a:lnTo>
                    <a:pt x="54" y="12"/>
                  </a:lnTo>
                  <a:lnTo>
                    <a:pt x="54" y="18"/>
                  </a:lnTo>
                  <a:lnTo>
                    <a:pt x="54" y="12"/>
                  </a:lnTo>
                  <a:lnTo>
                    <a:pt x="54" y="18"/>
                  </a:lnTo>
                  <a:lnTo>
                    <a:pt x="54" y="24"/>
                  </a:lnTo>
                  <a:lnTo>
                    <a:pt x="60" y="24"/>
                  </a:lnTo>
                  <a:lnTo>
                    <a:pt x="54" y="24"/>
                  </a:lnTo>
                  <a:lnTo>
                    <a:pt x="60" y="24"/>
                  </a:lnTo>
                  <a:lnTo>
                    <a:pt x="54" y="24"/>
                  </a:lnTo>
                  <a:lnTo>
                    <a:pt x="60" y="30"/>
                  </a:lnTo>
                  <a:lnTo>
                    <a:pt x="54" y="30"/>
                  </a:lnTo>
                  <a:lnTo>
                    <a:pt x="60" y="30"/>
                  </a:lnTo>
                  <a:lnTo>
                    <a:pt x="54" y="30"/>
                  </a:lnTo>
                  <a:lnTo>
                    <a:pt x="54" y="36"/>
                  </a:lnTo>
                  <a:lnTo>
                    <a:pt x="54" y="42"/>
                  </a:lnTo>
                  <a:lnTo>
                    <a:pt x="42" y="42"/>
                  </a:lnTo>
                  <a:lnTo>
                    <a:pt x="42" y="48"/>
                  </a:lnTo>
                  <a:lnTo>
                    <a:pt x="36" y="48"/>
                  </a:lnTo>
                  <a:lnTo>
                    <a:pt x="30" y="48"/>
                  </a:lnTo>
                  <a:lnTo>
                    <a:pt x="24" y="48"/>
                  </a:lnTo>
                  <a:lnTo>
                    <a:pt x="18" y="48"/>
                  </a:lnTo>
                  <a:lnTo>
                    <a:pt x="12" y="48"/>
                  </a:lnTo>
                  <a:lnTo>
                    <a:pt x="6" y="48"/>
                  </a:lnTo>
                  <a:lnTo>
                    <a:pt x="0" y="48"/>
                  </a:lnTo>
                  <a:lnTo>
                    <a:pt x="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92" name="Freeform 2020"/>
            <p:cNvSpPr>
              <a:spLocks/>
            </p:cNvSpPr>
            <p:nvPr/>
          </p:nvSpPr>
          <p:spPr bwMode="auto">
            <a:xfrm>
              <a:off x="3852" y="2238"/>
              <a:ext cx="36" cy="48"/>
            </a:xfrm>
            <a:custGeom>
              <a:avLst/>
              <a:gdLst>
                <a:gd name="T0" fmla="*/ 24 w 36"/>
                <a:gd name="T1" fmla="*/ 48 h 48"/>
                <a:gd name="T2" fmla="*/ 18 w 36"/>
                <a:gd name="T3" fmla="*/ 42 h 48"/>
                <a:gd name="T4" fmla="*/ 12 w 36"/>
                <a:gd name="T5" fmla="*/ 36 h 48"/>
                <a:gd name="T6" fmla="*/ 12 w 36"/>
                <a:gd name="T7" fmla="*/ 30 h 48"/>
                <a:gd name="T8" fmla="*/ 6 w 36"/>
                <a:gd name="T9" fmla="*/ 30 h 48"/>
                <a:gd name="T10" fmla="*/ 6 w 36"/>
                <a:gd name="T11" fmla="*/ 24 h 48"/>
                <a:gd name="T12" fmla="*/ 0 w 36"/>
                <a:gd name="T13" fmla="*/ 18 h 48"/>
                <a:gd name="T14" fmla="*/ 0 w 36"/>
                <a:gd name="T15" fmla="*/ 12 h 48"/>
                <a:gd name="T16" fmla="*/ 0 w 36"/>
                <a:gd name="T17" fmla="*/ 6 h 48"/>
                <a:gd name="T18" fmla="*/ 6 w 36"/>
                <a:gd name="T19" fmla="*/ 0 h 48"/>
                <a:gd name="T20" fmla="*/ 12 w 36"/>
                <a:gd name="T21" fmla="*/ 0 h 48"/>
                <a:gd name="T22" fmla="*/ 18 w 36"/>
                <a:gd name="T23" fmla="*/ 6 h 48"/>
                <a:gd name="T24" fmla="*/ 24 w 36"/>
                <a:gd name="T25" fmla="*/ 6 h 48"/>
                <a:gd name="T26" fmla="*/ 24 w 36"/>
                <a:gd name="T27" fmla="*/ 12 h 48"/>
                <a:gd name="T28" fmla="*/ 30 w 36"/>
                <a:gd name="T29" fmla="*/ 12 h 48"/>
                <a:gd name="T30" fmla="*/ 30 w 36"/>
                <a:gd name="T31" fmla="*/ 18 h 48"/>
                <a:gd name="T32" fmla="*/ 36 w 36"/>
                <a:gd name="T33" fmla="*/ 18 h 48"/>
                <a:gd name="T34" fmla="*/ 36 w 36"/>
                <a:gd name="T35" fmla="*/ 24 h 48"/>
                <a:gd name="T36" fmla="*/ 30 w 36"/>
                <a:gd name="T37" fmla="*/ 30 h 48"/>
                <a:gd name="T38" fmla="*/ 30 w 36"/>
                <a:gd name="T39" fmla="*/ 36 h 48"/>
                <a:gd name="T40" fmla="*/ 24 w 36"/>
                <a:gd name="T41" fmla="*/ 42 h 48"/>
                <a:gd name="T42" fmla="*/ 30 w 36"/>
                <a:gd name="T43" fmla="*/ 48 h 48"/>
                <a:gd name="T44" fmla="*/ 24 w 36"/>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48">
                  <a:moveTo>
                    <a:pt x="24" y="48"/>
                  </a:moveTo>
                  <a:lnTo>
                    <a:pt x="18" y="42"/>
                  </a:lnTo>
                  <a:lnTo>
                    <a:pt x="12" y="36"/>
                  </a:lnTo>
                  <a:lnTo>
                    <a:pt x="12" y="30"/>
                  </a:lnTo>
                  <a:lnTo>
                    <a:pt x="6" y="30"/>
                  </a:lnTo>
                  <a:lnTo>
                    <a:pt x="6" y="24"/>
                  </a:lnTo>
                  <a:lnTo>
                    <a:pt x="0" y="18"/>
                  </a:lnTo>
                  <a:lnTo>
                    <a:pt x="0" y="12"/>
                  </a:lnTo>
                  <a:lnTo>
                    <a:pt x="0" y="6"/>
                  </a:lnTo>
                  <a:lnTo>
                    <a:pt x="6" y="0"/>
                  </a:lnTo>
                  <a:lnTo>
                    <a:pt x="12" y="0"/>
                  </a:lnTo>
                  <a:lnTo>
                    <a:pt x="18" y="6"/>
                  </a:lnTo>
                  <a:lnTo>
                    <a:pt x="24" y="6"/>
                  </a:lnTo>
                  <a:lnTo>
                    <a:pt x="24" y="12"/>
                  </a:lnTo>
                  <a:lnTo>
                    <a:pt x="30" y="12"/>
                  </a:lnTo>
                  <a:lnTo>
                    <a:pt x="30" y="18"/>
                  </a:lnTo>
                  <a:lnTo>
                    <a:pt x="36" y="18"/>
                  </a:lnTo>
                  <a:lnTo>
                    <a:pt x="36" y="24"/>
                  </a:lnTo>
                  <a:lnTo>
                    <a:pt x="30" y="30"/>
                  </a:lnTo>
                  <a:lnTo>
                    <a:pt x="30" y="36"/>
                  </a:lnTo>
                  <a:lnTo>
                    <a:pt x="24" y="42"/>
                  </a:lnTo>
                  <a:lnTo>
                    <a:pt x="30" y="48"/>
                  </a:lnTo>
                  <a:lnTo>
                    <a:pt x="24"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93" name="Freeform 2021"/>
            <p:cNvSpPr>
              <a:spLocks/>
            </p:cNvSpPr>
            <p:nvPr/>
          </p:nvSpPr>
          <p:spPr bwMode="auto">
            <a:xfrm>
              <a:off x="4134" y="2190"/>
              <a:ext cx="60" cy="48"/>
            </a:xfrm>
            <a:custGeom>
              <a:avLst/>
              <a:gdLst>
                <a:gd name="T0" fmla="*/ 18 w 60"/>
                <a:gd name="T1" fmla="*/ 36 h 48"/>
                <a:gd name="T2" fmla="*/ 12 w 60"/>
                <a:gd name="T3" fmla="*/ 36 h 48"/>
                <a:gd name="T4" fmla="*/ 6 w 60"/>
                <a:gd name="T5" fmla="*/ 30 h 48"/>
                <a:gd name="T6" fmla="*/ 0 w 60"/>
                <a:gd name="T7" fmla="*/ 6 h 48"/>
                <a:gd name="T8" fmla="*/ 18 w 60"/>
                <a:gd name="T9" fmla="*/ 6 h 48"/>
                <a:gd name="T10" fmla="*/ 36 w 60"/>
                <a:gd name="T11" fmla="*/ 0 h 48"/>
                <a:gd name="T12" fmla="*/ 30 w 60"/>
                <a:gd name="T13" fmla="*/ 6 h 48"/>
                <a:gd name="T14" fmla="*/ 36 w 60"/>
                <a:gd name="T15" fmla="*/ 6 h 48"/>
                <a:gd name="T16" fmla="*/ 36 w 60"/>
                <a:gd name="T17" fmla="*/ 12 h 48"/>
                <a:gd name="T18" fmla="*/ 42 w 60"/>
                <a:gd name="T19" fmla="*/ 12 h 48"/>
                <a:gd name="T20" fmla="*/ 42 w 60"/>
                <a:gd name="T21" fmla="*/ 18 h 48"/>
                <a:gd name="T22" fmla="*/ 48 w 60"/>
                <a:gd name="T23" fmla="*/ 18 h 48"/>
                <a:gd name="T24" fmla="*/ 48 w 60"/>
                <a:gd name="T25" fmla="*/ 24 h 48"/>
                <a:gd name="T26" fmla="*/ 54 w 60"/>
                <a:gd name="T27" fmla="*/ 24 h 48"/>
                <a:gd name="T28" fmla="*/ 54 w 60"/>
                <a:gd name="T29" fmla="*/ 30 h 48"/>
                <a:gd name="T30" fmla="*/ 60 w 60"/>
                <a:gd name="T31" fmla="*/ 30 h 48"/>
                <a:gd name="T32" fmla="*/ 54 w 60"/>
                <a:gd name="T33" fmla="*/ 30 h 48"/>
                <a:gd name="T34" fmla="*/ 48 w 60"/>
                <a:gd name="T35" fmla="*/ 30 h 48"/>
                <a:gd name="T36" fmla="*/ 42 w 60"/>
                <a:gd name="T37" fmla="*/ 36 h 48"/>
                <a:gd name="T38" fmla="*/ 30 w 60"/>
                <a:gd name="T39" fmla="*/ 48 h 48"/>
                <a:gd name="T40" fmla="*/ 24 w 60"/>
                <a:gd name="T41" fmla="*/ 48 h 48"/>
                <a:gd name="T42" fmla="*/ 24 w 60"/>
                <a:gd name="T43" fmla="*/ 42 h 48"/>
                <a:gd name="T44" fmla="*/ 18 w 60"/>
                <a:gd name="T4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18" y="36"/>
                  </a:moveTo>
                  <a:lnTo>
                    <a:pt x="12" y="36"/>
                  </a:lnTo>
                  <a:lnTo>
                    <a:pt x="6" y="30"/>
                  </a:lnTo>
                  <a:lnTo>
                    <a:pt x="0" y="6"/>
                  </a:lnTo>
                  <a:lnTo>
                    <a:pt x="18" y="6"/>
                  </a:lnTo>
                  <a:lnTo>
                    <a:pt x="36" y="0"/>
                  </a:lnTo>
                  <a:lnTo>
                    <a:pt x="30" y="6"/>
                  </a:lnTo>
                  <a:lnTo>
                    <a:pt x="36" y="6"/>
                  </a:lnTo>
                  <a:lnTo>
                    <a:pt x="36" y="12"/>
                  </a:lnTo>
                  <a:lnTo>
                    <a:pt x="42" y="12"/>
                  </a:lnTo>
                  <a:lnTo>
                    <a:pt x="42" y="18"/>
                  </a:lnTo>
                  <a:lnTo>
                    <a:pt x="48" y="18"/>
                  </a:lnTo>
                  <a:lnTo>
                    <a:pt x="48" y="24"/>
                  </a:lnTo>
                  <a:lnTo>
                    <a:pt x="54" y="24"/>
                  </a:lnTo>
                  <a:lnTo>
                    <a:pt x="54" y="30"/>
                  </a:lnTo>
                  <a:lnTo>
                    <a:pt x="60" y="30"/>
                  </a:lnTo>
                  <a:lnTo>
                    <a:pt x="54" y="30"/>
                  </a:lnTo>
                  <a:lnTo>
                    <a:pt x="48" y="30"/>
                  </a:lnTo>
                  <a:lnTo>
                    <a:pt x="42" y="36"/>
                  </a:lnTo>
                  <a:lnTo>
                    <a:pt x="30" y="48"/>
                  </a:lnTo>
                  <a:lnTo>
                    <a:pt x="24" y="48"/>
                  </a:lnTo>
                  <a:lnTo>
                    <a:pt x="24" y="42"/>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94" name="Freeform 2022"/>
            <p:cNvSpPr>
              <a:spLocks/>
            </p:cNvSpPr>
            <p:nvPr/>
          </p:nvSpPr>
          <p:spPr bwMode="auto">
            <a:xfrm>
              <a:off x="4038" y="2208"/>
              <a:ext cx="42" cy="54"/>
            </a:xfrm>
            <a:custGeom>
              <a:avLst/>
              <a:gdLst>
                <a:gd name="T0" fmla="*/ 0 w 42"/>
                <a:gd name="T1" fmla="*/ 42 h 54"/>
                <a:gd name="T2" fmla="*/ 0 w 42"/>
                <a:gd name="T3" fmla="*/ 36 h 54"/>
                <a:gd name="T4" fmla="*/ 0 w 42"/>
                <a:gd name="T5" fmla="*/ 30 h 54"/>
                <a:gd name="T6" fmla="*/ 0 w 42"/>
                <a:gd name="T7" fmla="*/ 24 h 54"/>
                <a:gd name="T8" fmla="*/ 6 w 42"/>
                <a:gd name="T9" fmla="*/ 18 h 54"/>
                <a:gd name="T10" fmla="*/ 0 w 42"/>
                <a:gd name="T11" fmla="*/ 18 h 54"/>
                <a:gd name="T12" fmla="*/ 6 w 42"/>
                <a:gd name="T13" fmla="*/ 18 h 54"/>
                <a:gd name="T14" fmla="*/ 0 w 42"/>
                <a:gd name="T15" fmla="*/ 12 h 54"/>
                <a:gd name="T16" fmla="*/ 6 w 42"/>
                <a:gd name="T17" fmla="*/ 12 h 54"/>
                <a:gd name="T18" fmla="*/ 0 w 42"/>
                <a:gd name="T19" fmla="*/ 6 h 54"/>
                <a:gd name="T20" fmla="*/ 18 w 42"/>
                <a:gd name="T21" fmla="*/ 0 h 54"/>
                <a:gd name="T22" fmla="*/ 18 w 42"/>
                <a:gd name="T23" fmla="*/ 6 h 54"/>
                <a:gd name="T24" fmla="*/ 18 w 42"/>
                <a:gd name="T25" fmla="*/ 12 h 54"/>
                <a:gd name="T26" fmla="*/ 24 w 42"/>
                <a:gd name="T27" fmla="*/ 18 h 54"/>
                <a:gd name="T28" fmla="*/ 30 w 42"/>
                <a:gd name="T29" fmla="*/ 24 h 54"/>
                <a:gd name="T30" fmla="*/ 42 w 42"/>
                <a:gd name="T31" fmla="*/ 30 h 54"/>
                <a:gd name="T32" fmla="*/ 24 w 42"/>
                <a:gd name="T33" fmla="*/ 48 h 54"/>
                <a:gd name="T34" fmla="*/ 18 w 42"/>
                <a:gd name="T35" fmla="*/ 54 h 54"/>
                <a:gd name="T36" fmla="*/ 12 w 42"/>
                <a:gd name="T37" fmla="*/ 48 h 54"/>
                <a:gd name="T38" fmla="*/ 12 w 42"/>
                <a:gd name="T39" fmla="*/ 42 h 54"/>
                <a:gd name="T40" fmla="*/ 0 w 42"/>
                <a:gd name="T41" fmla="*/ 54 h 54"/>
                <a:gd name="T42" fmla="*/ 0 w 42"/>
                <a:gd name="T43" fmla="*/ 48 h 54"/>
                <a:gd name="T44" fmla="*/ 0 w 42"/>
                <a:gd name="T4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4">
                  <a:moveTo>
                    <a:pt x="0" y="42"/>
                  </a:moveTo>
                  <a:lnTo>
                    <a:pt x="0" y="36"/>
                  </a:lnTo>
                  <a:lnTo>
                    <a:pt x="0" y="30"/>
                  </a:lnTo>
                  <a:lnTo>
                    <a:pt x="0" y="24"/>
                  </a:lnTo>
                  <a:lnTo>
                    <a:pt x="6" y="18"/>
                  </a:lnTo>
                  <a:lnTo>
                    <a:pt x="0" y="18"/>
                  </a:lnTo>
                  <a:lnTo>
                    <a:pt x="6" y="18"/>
                  </a:lnTo>
                  <a:lnTo>
                    <a:pt x="0" y="12"/>
                  </a:lnTo>
                  <a:lnTo>
                    <a:pt x="6" y="12"/>
                  </a:lnTo>
                  <a:lnTo>
                    <a:pt x="0" y="6"/>
                  </a:lnTo>
                  <a:lnTo>
                    <a:pt x="18" y="0"/>
                  </a:lnTo>
                  <a:lnTo>
                    <a:pt x="18" y="6"/>
                  </a:lnTo>
                  <a:lnTo>
                    <a:pt x="18" y="12"/>
                  </a:lnTo>
                  <a:lnTo>
                    <a:pt x="24" y="18"/>
                  </a:lnTo>
                  <a:lnTo>
                    <a:pt x="30" y="24"/>
                  </a:lnTo>
                  <a:lnTo>
                    <a:pt x="42" y="30"/>
                  </a:lnTo>
                  <a:lnTo>
                    <a:pt x="24" y="48"/>
                  </a:lnTo>
                  <a:lnTo>
                    <a:pt x="18" y="54"/>
                  </a:lnTo>
                  <a:lnTo>
                    <a:pt x="12" y="48"/>
                  </a:lnTo>
                  <a:lnTo>
                    <a:pt x="12" y="42"/>
                  </a:lnTo>
                  <a:lnTo>
                    <a:pt x="0" y="54"/>
                  </a:lnTo>
                  <a:lnTo>
                    <a:pt x="0" y="48"/>
                  </a:lnTo>
                  <a:lnTo>
                    <a:pt x="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95" name="Freeform 2023"/>
            <p:cNvSpPr>
              <a:spLocks/>
            </p:cNvSpPr>
            <p:nvPr/>
          </p:nvSpPr>
          <p:spPr bwMode="auto">
            <a:xfrm>
              <a:off x="4056" y="2208"/>
              <a:ext cx="36" cy="30"/>
            </a:xfrm>
            <a:custGeom>
              <a:avLst/>
              <a:gdLst>
                <a:gd name="T0" fmla="*/ 24 w 36"/>
                <a:gd name="T1" fmla="*/ 30 h 30"/>
                <a:gd name="T2" fmla="*/ 12 w 36"/>
                <a:gd name="T3" fmla="*/ 24 h 30"/>
                <a:gd name="T4" fmla="*/ 6 w 36"/>
                <a:gd name="T5" fmla="*/ 18 h 30"/>
                <a:gd name="T6" fmla="*/ 0 w 36"/>
                <a:gd name="T7" fmla="*/ 12 h 30"/>
                <a:gd name="T8" fmla="*/ 0 w 36"/>
                <a:gd name="T9" fmla="*/ 6 h 30"/>
                <a:gd name="T10" fmla="*/ 0 w 36"/>
                <a:gd name="T11" fmla="*/ 0 h 30"/>
                <a:gd name="T12" fmla="*/ 36 w 36"/>
                <a:gd name="T13" fmla="*/ 0 h 30"/>
                <a:gd name="T14" fmla="*/ 30 w 36"/>
                <a:gd name="T15" fmla="*/ 6 h 30"/>
                <a:gd name="T16" fmla="*/ 24 w 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24" y="30"/>
                  </a:moveTo>
                  <a:lnTo>
                    <a:pt x="12" y="24"/>
                  </a:lnTo>
                  <a:lnTo>
                    <a:pt x="6" y="18"/>
                  </a:lnTo>
                  <a:lnTo>
                    <a:pt x="0" y="12"/>
                  </a:lnTo>
                  <a:lnTo>
                    <a:pt x="0" y="6"/>
                  </a:lnTo>
                  <a:lnTo>
                    <a:pt x="0" y="0"/>
                  </a:lnTo>
                  <a:lnTo>
                    <a:pt x="36" y="0"/>
                  </a:lnTo>
                  <a:lnTo>
                    <a:pt x="30" y="6"/>
                  </a:lnTo>
                  <a:lnTo>
                    <a:pt x="2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96" name="Freeform 2024"/>
            <p:cNvSpPr>
              <a:spLocks/>
            </p:cNvSpPr>
            <p:nvPr/>
          </p:nvSpPr>
          <p:spPr bwMode="auto">
            <a:xfrm>
              <a:off x="2514" y="2304"/>
              <a:ext cx="48" cy="48"/>
            </a:xfrm>
            <a:custGeom>
              <a:avLst/>
              <a:gdLst>
                <a:gd name="T0" fmla="*/ 0 w 48"/>
                <a:gd name="T1" fmla="*/ 42 h 48"/>
                <a:gd name="T2" fmla="*/ 0 w 48"/>
                <a:gd name="T3" fmla="*/ 30 h 48"/>
                <a:gd name="T4" fmla="*/ 0 w 48"/>
                <a:gd name="T5" fmla="*/ 6 h 48"/>
                <a:gd name="T6" fmla="*/ 36 w 48"/>
                <a:gd name="T7" fmla="*/ 6 h 48"/>
                <a:gd name="T8" fmla="*/ 36 w 48"/>
                <a:gd name="T9" fmla="*/ 0 h 48"/>
                <a:gd name="T10" fmla="*/ 48 w 48"/>
                <a:gd name="T11" fmla="*/ 0 h 48"/>
                <a:gd name="T12" fmla="*/ 48 w 48"/>
                <a:gd name="T13" fmla="*/ 36 h 48"/>
                <a:gd name="T14" fmla="*/ 18 w 48"/>
                <a:gd name="T15" fmla="*/ 36 h 48"/>
                <a:gd name="T16" fmla="*/ 12 w 48"/>
                <a:gd name="T17" fmla="*/ 48 h 48"/>
                <a:gd name="T18" fmla="*/ 6 w 48"/>
                <a:gd name="T19" fmla="*/ 48 h 48"/>
                <a:gd name="T20" fmla="*/ 0 w 48"/>
                <a:gd name="T2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0" y="42"/>
                  </a:moveTo>
                  <a:lnTo>
                    <a:pt x="0" y="30"/>
                  </a:lnTo>
                  <a:lnTo>
                    <a:pt x="0" y="6"/>
                  </a:lnTo>
                  <a:lnTo>
                    <a:pt x="36" y="6"/>
                  </a:lnTo>
                  <a:lnTo>
                    <a:pt x="36" y="0"/>
                  </a:lnTo>
                  <a:lnTo>
                    <a:pt x="48" y="0"/>
                  </a:lnTo>
                  <a:lnTo>
                    <a:pt x="48" y="36"/>
                  </a:lnTo>
                  <a:lnTo>
                    <a:pt x="18" y="36"/>
                  </a:lnTo>
                  <a:lnTo>
                    <a:pt x="12" y="48"/>
                  </a:lnTo>
                  <a:lnTo>
                    <a:pt x="6" y="48"/>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97" name="Freeform 2025"/>
            <p:cNvSpPr>
              <a:spLocks/>
            </p:cNvSpPr>
            <p:nvPr/>
          </p:nvSpPr>
          <p:spPr bwMode="auto">
            <a:xfrm>
              <a:off x="4098" y="2196"/>
              <a:ext cx="54" cy="42"/>
            </a:xfrm>
            <a:custGeom>
              <a:avLst/>
              <a:gdLst>
                <a:gd name="T0" fmla="*/ 18 w 54"/>
                <a:gd name="T1" fmla="*/ 42 h 42"/>
                <a:gd name="T2" fmla="*/ 18 w 54"/>
                <a:gd name="T3" fmla="*/ 36 h 42"/>
                <a:gd name="T4" fmla="*/ 12 w 54"/>
                <a:gd name="T5" fmla="*/ 30 h 42"/>
                <a:gd name="T6" fmla="*/ 12 w 54"/>
                <a:gd name="T7" fmla="*/ 24 h 42"/>
                <a:gd name="T8" fmla="*/ 18 w 54"/>
                <a:gd name="T9" fmla="*/ 18 h 42"/>
                <a:gd name="T10" fmla="*/ 6 w 54"/>
                <a:gd name="T11" fmla="*/ 12 h 42"/>
                <a:gd name="T12" fmla="*/ 0 w 54"/>
                <a:gd name="T13" fmla="*/ 6 h 42"/>
                <a:gd name="T14" fmla="*/ 12 w 54"/>
                <a:gd name="T15" fmla="*/ 6 h 42"/>
                <a:gd name="T16" fmla="*/ 36 w 54"/>
                <a:gd name="T17" fmla="*/ 0 h 42"/>
                <a:gd name="T18" fmla="*/ 42 w 54"/>
                <a:gd name="T19" fmla="*/ 24 h 42"/>
                <a:gd name="T20" fmla="*/ 48 w 54"/>
                <a:gd name="T21" fmla="*/ 30 h 42"/>
                <a:gd name="T22" fmla="*/ 54 w 54"/>
                <a:gd name="T23" fmla="*/ 30 h 42"/>
                <a:gd name="T24" fmla="*/ 54 w 54"/>
                <a:gd name="T25" fmla="*/ 36 h 42"/>
                <a:gd name="T26" fmla="*/ 48 w 54"/>
                <a:gd name="T27" fmla="*/ 30 h 42"/>
                <a:gd name="T28" fmla="*/ 42 w 54"/>
                <a:gd name="T29" fmla="*/ 36 h 42"/>
                <a:gd name="T30" fmla="*/ 36 w 54"/>
                <a:gd name="T31" fmla="*/ 36 h 42"/>
                <a:gd name="T32" fmla="*/ 30 w 54"/>
                <a:gd name="T33" fmla="*/ 36 h 42"/>
                <a:gd name="T34" fmla="*/ 24 w 54"/>
                <a:gd name="T35" fmla="*/ 36 h 42"/>
                <a:gd name="T36" fmla="*/ 24 w 54"/>
                <a:gd name="T37" fmla="*/ 42 h 42"/>
                <a:gd name="T38" fmla="*/ 18 w 54"/>
                <a:gd name="T3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2">
                  <a:moveTo>
                    <a:pt x="18" y="42"/>
                  </a:moveTo>
                  <a:lnTo>
                    <a:pt x="18" y="36"/>
                  </a:lnTo>
                  <a:lnTo>
                    <a:pt x="12" y="30"/>
                  </a:lnTo>
                  <a:lnTo>
                    <a:pt x="12" y="24"/>
                  </a:lnTo>
                  <a:lnTo>
                    <a:pt x="18" y="18"/>
                  </a:lnTo>
                  <a:lnTo>
                    <a:pt x="6" y="12"/>
                  </a:lnTo>
                  <a:lnTo>
                    <a:pt x="0" y="6"/>
                  </a:lnTo>
                  <a:lnTo>
                    <a:pt x="12" y="6"/>
                  </a:lnTo>
                  <a:lnTo>
                    <a:pt x="36" y="0"/>
                  </a:lnTo>
                  <a:lnTo>
                    <a:pt x="42" y="24"/>
                  </a:lnTo>
                  <a:lnTo>
                    <a:pt x="48" y="30"/>
                  </a:lnTo>
                  <a:lnTo>
                    <a:pt x="54" y="30"/>
                  </a:lnTo>
                  <a:lnTo>
                    <a:pt x="54" y="36"/>
                  </a:lnTo>
                  <a:lnTo>
                    <a:pt x="48" y="30"/>
                  </a:lnTo>
                  <a:lnTo>
                    <a:pt x="42" y="36"/>
                  </a:lnTo>
                  <a:lnTo>
                    <a:pt x="36" y="36"/>
                  </a:lnTo>
                  <a:lnTo>
                    <a:pt x="30" y="36"/>
                  </a:lnTo>
                  <a:lnTo>
                    <a:pt x="24" y="36"/>
                  </a:lnTo>
                  <a:lnTo>
                    <a:pt x="24" y="42"/>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98" name="Freeform 2026"/>
            <p:cNvSpPr>
              <a:spLocks/>
            </p:cNvSpPr>
            <p:nvPr/>
          </p:nvSpPr>
          <p:spPr bwMode="auto">
            <a:xfrm>
              <a:off x="4080" y="2202"/>
              <a:ext cx="36" cy="36"/>
            </a:xfrm>
            <a:custGeom>
              <a:avLst/>
              <a:gdLst>
                <a:gd name="T0" fmla="*/ 36 w 36"/>
                <a:gd name="T1" fmla="*/ 36 h 36"/>
                <a:gd name="T2" fmla="*/ 30 w 36"/>
                <a:gd name="T3" fmla="*/ 30 h 36"/>
                <a:gd name="T4" fmla="*/ 30 w 36"/>
                <a:gd name="T5" fmla="*/ 36 h 36"/>
                <a:gd name="T6" fmla="*/ 24 w 36"/>
                <a:gd name="T7" fmla="*/ 36 h 36"/>
                <a:gd name="T8" fmla="*/ 18 w 36"/>
                <a:gd name="T9" fmla="*/ 30 h 36"/>
                <a:gd name="T10" fmla="*/ 12 w 36"/>
                <a:gd name="T11" fmla="*/ 36 h 36"/>
                <a:gd name="T12" fmla="*/ 6 w 36"/>
                <a:gd name="T13" fmla="*/ 36 h 36"/>
                <a:gd name="T14" fmla="*/ 0 w 36"/>
                <a:gd name="T15" fmla="*/ 36 h 36"/>
                <a:gd name="T16" fmla="*/ 6 w 36"/>
                <a:gd name="T17" fmla="*/ 12 h 36"/>
                <a:gd name="T18" fmla="*/ 12 w 36"/>
                <a:gd name="T19" fmla="*/ 6 h 36"/>
                <a:gd name="T20" fmla="*/ 18 w 36"/>
                <a:gd name="T21" fmla="*/ 0 h 36"/>
                <a:gd name="T22" fmla="*/ 24 w 36"/>
                <a:gd name="T23" fmla="*/ 6 h 36"/>
                <a:gd name="T24" fmla="*/ 36 w 36"/>
                <a:gd name="T25" fmla="*/ 12 h 36"/>
                <a:gd name="T26" fmla="*/ 30 w 36"/>
                <a:gd name="T27" fmla="*/ 18 h 36"/>
                <a:gd name="T28" fmla="*/ 30 w 36"/>
                <a:gd name="T29" fmla="*/ 24 h 36"/>
                <a:gd name="T30" fmla="*/ 36 w 36"/>
                <a:gd name="T31" fmla="*/ 30 h 36"/>
                <a:gd name="T32" fmla="*/ 36 w 36"/>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6">
                  <a:moveTo>
                    <a:pt x="36" y="36"/>
                  </a:moveTo>
                  <a:lnTo>
                    <a:pt x="30" y="30"/>
                  </a:lnTo>
                  <a:lnTo>
                    <a:pt x="30" y="36"/>
                  </a:lnTo>
                  <a:lnTo>
                    <a:pt x="24" y="36"/>
                  </a:lnTo>
                  <a:lnTo>
                    <a:pt x="18" y="30"/>
                  </a:lnTo>
                  <a:lnTo>
                    <a:pt x="12" y="36"/>
                  </a:lnTo>
                  <a:lnTo>
                    <a:pt x="6" y="36"/>
                  </a:lnTo>
                  <a:lnTo>
                    <a:pt x="0" y="36"/>
                  </a:lnTo>
                  <a:lnTo>
                    <a:pt x="6" y="12"/>
                  </a:lnTo>
                  <a:lnTo>
                    <a:pt x="12" y="6"/>
                  </a:lnTo>
                  <a:lnTo>
                    <a:pt x="18" y="0"/>
                  </a:lnTo>
                  <a:lnTo>
                    <a:pt x="24" y="6"/>
                  </a:lnTo>
                  <a:lnTo>
                    <a:pt x="36" y="12"/>
                  </a:lnTo>
                  <a:lnTo>
                    <a:pt x="30" y="18"/>
                  </a:lnTo>
                  <a:lnTo>
                    <a:pt x="30" y="24"/>
                  </a:lnTo>
                  <a:lnTo>
                    <a:pt x="36" y="3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99" name="Freeform 2027"/>
            <p:cNvSpPr>
              <a:spLocks/>
            </p:cNvSpPr>
            <p:nvPr/>
          </p:nvSpPr>
          <p:spPr bwMode="auto">
            <a:xfrm>
              <a:off x="3474" y="2280"/>
              <a:ext cx="42" cy="48"/>
            </a:xfrm>
            <a:custGeom>
              <a:avLst/>
              <a:gdLst>
                <a:gd name="T0" fmla="*/ 0 w 42"/>
                <a:gd name="T1" fmla="*/ 12 h 48"/>
                <a:gd name="T2" fmla="*/ 6 w 42"/>
                <a:gd name="T3" fmla="*/ 12 h 48"/>
                <a:gd name="T4" fmla="*/ 6 w 42"/>
                <a:gd name="T5" fmla="*/ 6 h 48"/>
                <a:gd name="T6" fmla="*/ 0 w 42"/>
                <a:gd name="T7" fmla="*/ 6 h 48"/>
                <a:gd name="T8" fmla="*/ 6 w 42"/>
                <a:gd name="T9" fmla="*/ 6 h 48"/>
                <a:gd name="T10" fmla="*/ 12 w 42"/>
                <a:gd name="T11" fmla="*/ 6 h 48"/>
                <a:gd name="T12" fmla="*/ 12 w 42"/>
                <a:gd name="T13" fmla="*/ 0 h 48"/>
                <a:gd name="T14" fmla="*/ 18 w 42"/>
                <a:gd name="T15" fmla="*/ 0 h 48"/>
                <a:gd name="T16" fmla="*/ 24 w 42"/>
                <a:gd name="T17" fmla="*/ 0 h 48"/>
                <a:gd name="T18" fmla="*/ 30 w 42"/>
                <a:gd name="T19" fmla="*/ 0 h 48"/>
                <a:gd name="T20" fmla="*/ 30 w 42"/>
                <a:gd name="T21" fmla="*/ 6 h 48"/>
                <a:gd name="T22" fmla="*/ 36 w 42"/>
                <a:gd name="T23" fmla="*/ 6 h 48"/>
                <a:gd name="T24" fmla="*/ 42 w 42"/>
                <a:gd name="T25" fmla="*/ 30 h 48"/>
                <a:gd name="T26" fmla="*/ 42 w 42"/>
                <a:gd name="T27" fmla="*/ 36 h 48"/>
                <a:gd name="T28" fmla="*/ 36 w 42"/>
                <a:gd name="T29" fmla="*/ 36 h 48"/>
                <a:gd name="T30" fmla="*/ 42 w 42"/>
                <a:gd name="T31" fmla="*/ 42 h 48"/>
                <a:gd name="T32" fmla="*/ 36 w 42"/>
                <a:gd name="T33" fmla="*/ 42 h 48"/>
                <a:gd name="T34" fmla="*/ 42 w 42"/>
                <a:gd name="T35" fmla="*/ 48 h 48"/>
                <a:gd name="T36" fmla="*/ 6 w 42"/>
                <a:gd name="T37" fmla="*/ 48 h 48"/>
                <a:gd name="T38" fmla="*/ 6 w 42"/>
                <a:gd name="T39" fmla="*/ 18 h 48"/>
                <a:gd name="T40" fmla="*/ 6 w 42"/>
                <a:gd name="T41" fmla="*/ 12 h 48"/>
                <a:gd name="T42" fmla="*/ 0 w 42"/>
                <a:gd name="T43"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8">
                  <a:moveTo>
                    <a:pt x="0" y="12"/>
                  </a:moveTo>
                  <a:lnTo>
                    <a:pt x="6" y="12"/>
                  </a:lnTo>
                  <a:lnTo>
                    <a:pt x="6" y="6"/>
                  </a:lnTo>
                  <a:lnTo>
                    <a:pt x="0" y="6"/>
                  </a:lnTo>
                  <a:lnTo>
                    <a:pt x="6" y="6"/>
                  </a:lnTo>
                  <a:lnTo>
                    <a:pt x="12" y="6"/>
                  </a:lnTo>
                  <a:lnTo>
                    <a:pt x="12" y="0"/>
                  </a:lnTo>
                  <a:lnTo>
                    <a:pt x="18" y="0"/>
                  </a:lnTo>
                  <a:lnTo>
                    <a:pt x="24" y="0"/>
                  </a:lnTo>
                  <a:lnTo>
                    <a:pt x="30" y="0"/>
                  </a:lnTo>
                  <a:lnTo>
                    <a:pt x="30" y="6"/>
                  </a:lnTo>
                  <a:lnTo>
                    <a:pt x="36" y="6"/>
                  </a:lnTo>
                  <a:lnTo>
                    <a:pt x="42" y="30"/>
                  </a:lnTo>
                  <a:lnTo>
                    <a:pt x="42" y="36"/>
                  </a:lnTo>
                  <a:lnTo>
                    <a:pt x="36" y="36"/>
                  </a:lnTo>
                  <a:lnTo>
                    <a:pt x="42" y="42"/>
                  </a:lnTo>
                  <a:lnTo>
                    <a:pt x="36" y="42"/>
                  </a:lnTo>
                  <a:lnTo>
                    <a:pt x="42" y="48"/>
                  </a:lnTo>
                  <a:lnTo>
                    <a:pt x="6" y="48"/>
                  </a:lnTo>
                  <a:lnTo>
                    <a:pt x="6" y="18"/>
                  </a:lnTo>
                  <a:lnTo>
                    <a:pt x="6" y="12"/>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00" name="Freeform 2028"/>
            <p:cNvSpPr>
              <a:spLocks/>
            </p:cNvSpPr>
            <p:nvPr/>
          </p:nvSpPr>
          <p:spPr bwMode="auto">
            <a:xfrm>
              <a:off x="3900" y="2232"/>
              <a:ext cx="36" cy="36"/>
            </a:xfrm>
            <a:custGeom>
              <a:avLst/>
              <a:gdLst>
                <a:gd name="T0" fmla="*/ 18 w 36"/>
                <a:gd name="T1" fmla="*/ 36 h 36"/>
                <a:gd name="T2" fmla="*/ 12 w 36"/>
                <a:gd name="T3" fmla="*/ 30 h 36"/>
                <a:gd name="T4" fmla="*/ 12 w 36"/>
                <a:gd name="T5" fmla="*/ 24 h 36"/>
                <a:gd name="T6" fmla="*/ 0 w 36"/>
                <a:gd name="T7" fmla="*/ 12 h 36"/>
                <a:gd name="T8" fmla="*/ 0 w 36"/>
                <a:gd name="T9" fmla="*/ 6 h 36"/>
                <a:gd name="T10" fmla="*/ 6 w 36"/>
                <a:gd name="T11" fmla="*/ 6 h 36"/>
                <a:gd name="T12" fmla="*/ 12 w 36"/>
                <a:gd name="T13" fmla="*/ 6 h 36"/>
                <a:gd name="T14" fmla="*/ 18 w 36"/>
                <a:gd name="T15" fmla="*/ 6 h 36"/>
                <a:gd name="T16" fmla="*/ 24 w 36"/>
                <a:gd name="T17" fmla="*/ 0 h 36"/>
                <a:gd name="T18" fmla="*/ 30 w 36"/>
                <a:gd name="T19" fmla="*/ 0 h 36"/>
                <a:gd name="T20" fmla="*/ 36 w 36"/>
                <a:gd name="T21" fmla="*/ 0 h 36"/>
                <a:gd name="T22" fmla="*/ 36 w 36"/>
                <a:gd name="T23" fmla="*/ 6 h 36"/>
                <a:gd name="T24" fmla="*/ 36 w 36"/>
                <a:gd name="T25" fmla="*/ 18 h 36"/>
                <a:gd name="T26" fmla="*/ 30 w 36"/>
                <a:gd name="T27" fmla="*/ 18 h 36"/>
                <a:gd name="T28" fmla="*/ 30 w 36"/>
                <a:gd name="T29" fmla="*/ 24 h 36"/>
                <a:gd name="T30" fmla="*/ 36 w 36"/>
                <a:gd name="T31" fmla="*/ 30 h 36"/>
                <a:gd name="T32" fmla="*/ 30 w 36"/>
                <a:gd name="T33" fmla="*/ 30 h 36"/>
                <a:gd name="T34" fmla="*/ 24 w 36"/>
                <a:gd name="T35" fmla="*/ 30 h 36"/>
                <a:gd name="T36" fmla="*/ 18 w 36"/>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6">
                  <a:moveTo>
                    <a:pt x="18" y="36"/>
                  </a:moveTo>
                  <a:lnTo>
                    <a:pt x="12" y="30"/>
                  </a:lnTo>
                  <a:lnTo>
                    <a:pt x="12" y="24"/>
                  </a:lnTo>
                  <a:lnTo>
                    <a:pt x="0" y="12"/>
                  </a:lnTo>
                  <a:lnTo>
                    <a:pt x="0" y="6"/>
                  </a:lnTo>
                  <a:lnTo>
                    <a:pt x="6" y="6"/>
                  </a:lnTo>
                  <a:lnTo>
                    <a:pt x="12" y="6"/>
                  </a:lnTo>
                  <a:lnTo>
                    <a:pt x="18" y="6"/>
                  </a:lnTo>
                  <a:lnTo>
                    <a:pt x="24" y="0"/>
                  </a:lnTo>
                  <a:lnTo>
                    <a:pt x="30" y="0"/>
                  </a:lnTo>
                  <a:lnTo>
                    <a:pt x="36" y="0"/>
                  </a:lnTo>
                  <a:lnTo>
                    <a:pt x="36" y="6"/>
                  </a:lnTo>
                  <a:lnTo>
                    <a:pt x="36" y="18"/>
                  </a:lnTo>
                  <a:lnTo>
                    <a:pt x="30" y="18"/>
                  </a:lnTo>
                  <a:lnTo>
                    <a:pt x="30" y="24"/>
                  </a:lnTo>
                  <a:lnTo>
                    <a:pt x="36" y="30"/>
                  </a:lnTo>
                  <a:lnTo>
                    <a:pt x="30" y="30"/>
                  </a:lnTo>
                  <a:lnTo>
                    <a:pt x="24" y="30"/>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01" name="Freeform 2029"/>
            <p:cNvSpPr>
              <a:spLocks/>
            </p:cNvSpPr>
            <p:nvPr/>
          </p:nvSpPr>
          <p:spPr bwMode="auto">
            <a:xfrm>
              <a:off x="3294" y="2298"/>
              <a:ext cx="54" cy="48"/>
            </a:xfrm>
            <a:custGeom>
              <a:avLst/>
              <a:gdLst>
                <a:gd name="T0" fmla="*/ 54 w 54"/>
                <a:gd name="T1" fmla="*/ 6 h 48"/>
                <a:gd name="T2" fmla="*/ 54 w 54"/>
                <a:gd name="T3" fmla="*/ 18 h 48"/>
                <a:gd name="T4" fmla="*/ 54 w 54"/>
                <a:gd name="T5" fmla="*/ 42 h 48"/>
                <a:gd name="T6" fmla="*/ 48 w 54"/>
                <a:gd name="T7" fmla="*/ 42 h 48"/>
                <a:gd name="T8" fmla="*/ 0 w 54"/>
                <a:gd name="T9" fmla="*/ 48 h 48"/>
                <a:gd name="T10" fmla="*/ 0 w 54"/>
                <a:gd name="T11" fmla="*/ 42 h 48"/>
                <a:gd name="T12" fmla="*/ 12 w 54"/>
                <a:gd name="T13" fmla="*/ 42 h 48"/>
                <a:gd name="T14" fmla="*/ 12 w 54"/>
                <a:gd name="T15" fmla="*/ 36 h 48"/>
                <a:gd name="T16" fmla="*/ 12 w 54"/>
                <a:gd name="T17" fmla="*/ 30 h 48"/>
                <a:gd name="T18" fmla="*/ 18 w 54"/>
                <a:gd name="T19" fmla="*/ 36 h 48"/>
                <a:gd name="T20" fmla="*/ 18 w 54"/>
                <a:gd name="T21" fmla="*/ 30 h 48"/>
                <a:gd name="T22" fmla="*/ 18 w 54"/>
                <a:gd name="T23" fmla="*/ 24 h 48"/>
                <a:gd name="T24" fmla="*/ 18 w 54"/>
                <a:gd name="T25" fmla="*/ 18 h 48"/>
                <a:gd name="T26" fmla="*/ 12 w 54"/>
                <a:gd name="T27" fmla="*/ 18 h 48"/>
                <a:gd name="T28" fmla="*/ 18 w 54"/>
                <a:gd name="T29" fmla="*/ 12 h 48"/>
                <a:gd name="T30" fmla="*/ 18 w 54"/>
                <a:gd name="T31" fmla="*/ 6 h 48"/>
                <a:gd name="T32" fmla="*/ 12 w 54"/>
                <a:gd name="T33" fmla="*/ 6 h 48"/>
                <a:gd name="T34" fmla="*/ 12 w 54"/>
                <a:gd name="T35" fmla="*/ 0 h 48"/>
                <a:gd name="T36" fmla="*/ 18 w 54"/>
                <a:gd name="T37" fmla="*/ 0 h 48"/>
                <a:gd name="T38" fmla="*/ 18 w 54"/>
                <a:gd name="T39" fmla="*/ 6 h 48"/>
                <a:gd name="T40" fmla="*/ 24 w 54"/>
                <a:gd name="T41" fmla="*/ 6 h 48"/>
                <a:gd name="T42" fmla="*/ 42 w 54"/>
                <a:gd name="T43" fmla="*/ 6 h 48"/>
                <a:gd name="T44" fmla="*/ 48 w 54"/>
                <a:gd name="T45" fmla="*/ 6 h 48"/>
                <a:gd name="T46" fmla="*/ 48 w 54"/>
                <a:gd name="T47" fmla="*/ 0 h 48"/>
                <a:gd name="T48" fmla="*/ 48 w 54"/>
                <a:gd name="T49" fmla="*/ 6 h 48"/>
                <a:gd name="T50" fmla="*/ 54 w 54"/>
                <a:gd name="T51"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48">
                  <a:moveTo>
                    <a:pt x="54" y="6"/>
                  </a:moveTo>
                  <a:lnTo>
                    <a:pt x="54" y="18"/>
                  </a:lnTo>
                  <a:lnTo>
                    <a:pt x="54" y="42"/>
                  </a:lnTo>
                  <a:lnTo>
                    <a:pt x="48" y="42"/>
                  </a:lnTo>
                  <a:lnTo>
                    <a:pt x="0" y="48"/>
                  </a:lnTo>
                  <a:lnTo>
                    <a:pt x="0" y="42"/>
                  </a:lnTo>
                  <a:lnTo>
                    <a:pt x="12" y="42"/>
                  </a:lnTo>
                  <a:lnTo>
                    <a:pt x="12" y="36"/>
                  </a:lnTo>
                  <a:lnTo>
                    <a:pt x="12" y="30"/>
                  </a:lnTo>
                  <a:lnTo>
                    <a:pt x="18" y="36"/>
                  </a:lnTo>
                  <a:lnTo>
                    <a:pt x="18" y="30"/>
                  </a:lnTo>
                  <a:lnTo>
                    <a:pt x="18" y="24"/>
                  </a:lnTo>
                  <a:lnTo>
                    <a:pt x="18" y="18"/>
                  </a:lnTo>
                  <a:lnTo>
                    <a:pt x="12" y="18"/>
                  </a:lnTo>
                  <a:lnTo>
                    <a:pt x="18" y="12"/>
                  </a:lnTo>
                  <a:lnTo>
                    <a:pt x="18" y="6"/>
                  </a:lnTo>
                  <a:lnTo>
                    <a:pt x="12" y="6"/>
                  </a:lnTo>
                  <a:lnTo>
                    <a:pt x="12" y="0"/>
                  </a:lnTo>
                  <a:lnTo>
                    <a:pt x="18" y="0"/>
                  </a:lnTo>
                  <a:lnTo>
                    <a:pt x="18" y="6"/>
                  </a:lnTo>
                  <a:lnTo>
                    <a:pt x="24" y="6"/>
                  </a:lnTo>
                  <a:lnTo>
                    <a:pt x="42" y="6"/>
                  </a:lnTo>
                  <a:lnTo>
                    <a:pt x="48" y="6"/>
                  </a:lnTo>
                  <a:lnTo>
                    <a:pt x="48" y="0"/>
                  </a:lnTo>
                  <a:lnTo>
                    <a:pt x="48" y="6"/>
                  </a:lnTo>
                  <a:lnTo>
                    <a:pt x="54"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02" name="Freeform 2030"/>
            <p:cNvSpPr>
              <a:spLocks/>
            </p:cNvSpPr>
            <p:nvPr/>
          </p:nvSpPr>
          <p:spPr bwMode="auto">
            <a:xfrm>
              <a:off x="2562" y="2304"/>
              <a:ext cx="60" cy="42"/>
            </a:xfrm>
            <a:custGeom>
              <a:avLst/>
              <a:gdLst>
                <a:gd name="T0" fmla="*/ 60 w 60"/>
                <a:gd name="T1" fmla="*/ 42 h 42"/>
                <a:gd name="T2" fmla="*/ 54 w 60"/>
                <a:gd name="T3" fmla="*/ 42 h 42"/>
                <a:gd name="T4" fmla="*/ 48 w 60"/>
                <a:gd name="T5" fmla="*/ 42 h 42"/>
                <a:gd name="T6" fmla="*/ 0 w 60"/>
                <a:gd name="T7" fmla="*/ 36 h 42"/>
                <a:gd name="T8" fmla="*/ 0 w 60"/>
                <a:gd name="T9" fmla="*/ 0 h 42"/>
                <a:gd name="T10" fmla="*/ 60 w 60"/>
                <a:gd name="T11" fmla="*/ 6 h 42"/>
                <a:gd name="T12" fmla="*/ 60 w 6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60" h="42">
                  <a:moveTo>
                    <a:pt x="60" y="42"/>
                  </a:moveTo>
                  <a:lnTo>
                    <a:pt x="54" y="42"/>
                  </a:lnTo>
                  <a:lnTo>
                    <a:pt x="48" y="42"/>
                  </a:lnTo>
                  <a:lnTo>
                    <a:pt x="0" y="36"/>
                  </a:lnTo>
                  <a:lnTo>
                    <a:pt x="0" y="0"/>
                  </a:lnTo>
                  <a:lnTo>
                    <a:pt x="60" y="6"/>
                  </a:lnTo>
                  <a:lnTo>
                    <a:pt x="6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03" name="Freeform 2031"/>
            <p:cNvSpPr>
              <a:spLocks/>
            </p:cNvSpPr>
            <p:nvPr/>
          </p:nvSpPr>
          <p:spPr bwMode="auto">
            <a:xfrm>
              <a:off x="2742" y="2310"/>
              <a:ext cx="42" cy="60"/>
            </a:xfrm>
            <a:custGeom>
              <a:avLst/>
              <a:gdLst>
                <a:gd name="T0" fmla="*/ 0 w 42"/>
                <a:gd name="T1" fmla="*/ 54 h 60"/>
                <a:gd name="T2" fmla="*/ 0 w 42"/>
                <a:gd name="T3" fmla="*/ 12 h 60"/>
                <a:gd name="T4" fmla="*/ 0 w 42"/>
                <a:gd name="T5" fmla="*/ 0 h 60"/>
                <a:gd name="T6" fmla="*/ 42 w 42"/>
                <a:gd name="T7" fmla="*/ 0 h 60"/>
                <a:gd name="T8" fmla="*/ 42 w 42"/>
                <a:gd name="T9" fmla="*/ 6 h 60"/>
                <a:gd name="T10" fmla="*/ 36 w 42"/>
                <a:gd name="T11" fmla="*/ 6 h 60"/>
                <a:gd name="T12" fmla="*/ 30 w 42"/>
                <a:gd name="T13" fmla="*/ 6 h 60"/>
                <a:gd name="T14" fmla="*/ 30 w 42"/>
                <a:gd name="T15" fmla="*/ 60 h 60"/>
                <a:gd name="T16" fmla="*/ 24 w 42"/>
                <a:gd name="T17" fmla="*/ 54 h 60"/>
                <a:gd name="T18" fmla="*/ 18 w 42"/>
                <a:gd name="T19" fmla="*/ 54 h 60"/>
                <a:gd name="T20" fmla="*/ 12 w 42"/>
                <a:gd name="T21" fmla="*/ 54 h 60"/>
                <a:gd name="T22" fmla="*/ 0 w 42"/>
                <a:gd name="T2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60">
                  <a:moveTo>
                    <a:pt x="0" y="54"/>
                  </a:moveTo>
                  <a:lnTo>
                    <a:pt x="0" y="12"/>
                  </a:lnTo>
                  <a:lnTo>
                    <a:pt x="0" y="0"/>
                  </a:lnTo>
                  <a:lnTo>
                    <a:pt x="42" y="0"/>
                  </a:lnTo>
                  <a:lnTo>
                    <a:pt x="42" y="6"/>
                  </a:lnTo>
                  <a:lnTo>
                    <a:pt x="36" y="6"/>
                  </a:lnTo>
                  <a:lnTo>
                    <a:pt x="30" y="6"/>
                  </a:lnTo>
                  <a:lnTo>
                    <a:pt x="30" y="60"/>
                  </a:lnTo>
                  <a:lnTo>
                    <a:pt x="24" y="54"/>
                  </a:lnTo>
                  <a:lnTo>
                    <a:pt x="18" y="54"/>
                  </a:lnTo>
                  <a:lnTo>
                    <a:pt x="12" y="54"/>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04" name="Freeform 2032"/>
            <p:cNvSpPr>
              <a:spLocks/>
            </p:cNvSpPr>
            <p:nvPr/>
          </p:nvSpPr>
          <p:spPr bwMode="auto">
            <a:xfrm>
              <a:off x="2880" y="2310"/>
              <a:ext cx="48" cy="42"/>
            </a:xfrm>
            <a:custGeom>
              <a:avLst/>
              <a:gdLst>
                <a:gd name="T0" fmla="*/ 42 w 48"/>
                <a:gd name="T1" fmla="*/ 42 h 42"/>
                <a:gd name="T2" fmla="*/ 6 w 48"/>
                <a:gd name="T3" fmla="*/ 42 h 42"/>
                <a:gd name="T4" fmla="*/ 6 w 48"/>
                <a:gd name="T5" fmla="*/ 30 h 42"/>
                <a:gd name="T6" fmla="*/ 0 w 48"/>
                <a:gd name="T7" fmla="*/ 30 h 42"/>
                <a:gd name="T8" fmla="*/ 0 w 48"/>
                <a:gd name="T9" fmla="*/ 18 h 42"/>
                <a:gd name="T10" fmla="*/ 6 w 48"/>
                <a:gd name="T11" fmla="*/ 18 h 42"/>
                <a:gd name="T12" fmla="*/ 12 w 48"/>
                <a:gd name="T13" fmla="*/ 18 h 42"/>
                <a:gd name="T14" fmla="*/ 18 w 48"/>
                <a:gd name="T15" fmla="*/ 24 h 42"/>
                <a:gd name="T16" fmla="*/ 24 w 48"/>
                <a:gd name="T17" fmla="*/ 12 h 42"/>
                <a:gd name="T18" fmla="*/ 30 w 48"/>
                <a:gd name="T19" fmla="*/ 6 h 42"/>
                <a:gd name="T20" fmla="*/ 30 w 48"/>
                <a:gd name="T21" fmla="*/ 0 h 42"/>
                <a:gd name="T22" fmla="*/ 36 w 48"/>
                <a:gd name="T23" fmla="*/ 6 h 42"/>
                <a:gd name="T24" fmla="*/ 42 w 48"/>
                <a:gd name="T25" fmla="*/ 6 h 42"/>
                <a:gd name="T26" fmla="*/ 42 w 48"/>
                <a:gd name="T27" fmla="*/ 12 h 42"/>
                <a:gd name="T28" fmla="*/ 48 w 48"/>
                <a:gd name="T29" fmla="*/ 12 h 42"/>
                <a:gd name="T30" fmla="*/ 48 w 48"/>
                <a:gd name="T31" fmla="*/ 24 h 42"/>
                <a:gd name="T32" fmla="*/ 42 w 48"/>
                <a:gd name="T33" fmla="*/ 30 h 42"/>
                <a:gd name="T34" fmla="*/ 42 w 48"/>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2">
                  <a:moveTo>
                    <a:pt x="42" y="42"/>
                  </a:moveTo>
                  <a:lnTo>
                    <a:pt x="6" y="42"/>
                  </a:lnTo>
                  <a:lnTo>
                    <a:pt x="6" y="30"/>
                  </a:lnTo>
                  <a:lnTo>
                    <a:pt x="0" y="30"/>
                  </a:lnTo>
                  <a:lnTo>
                    <a:pt x="0" y="18"/>
                  </a:lnTo>
                  <a:lnTo>
                    <a:pt x="6" y="18"/>
                  </a:lnTo>
                  <a:lnTo>
                    <a:pt x="12" y="18"/>
                  </a:lnTo>
                  <a:lnTo>
                    <a:pt x="18" y="24"/>
                  </a:lnTo>
                  <a:lnTo>
                    <a:pt x="24" y="12"/>
                  </a:lnTo>
                  <a:lnTo>
                    <a:pt x="30" y="6"/>
                  </a:lnTo>
                  <a:lnTo>
                    <a:pt x="30" y="0"/>
                  </a:lnTo>
                  <a:lnTo>
                    <a:pt x="36" y="6"/>
                  </a:lnTo>
                  <a:lnTo>
                    <a:pt x="42" y="6"/>
                  </a:lnTo>
                  <a:lnTo>
                    <a:pt x="42" y="12"/>
                  </a:lnTo>
                  <a:lnTo>
                    <a:pt x="48" y="12"/>
                  </a:lnTo>
                  <a:lnTo>
                    <a:pt x="48" y="24"/>
                  </a:lnTo>
                  <a:lnTo>
                    <a:pt x="42" y="30"/>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05" name="Freeform 2033"/>
            <p:cNvSpPr>
              <a:spLocks/>
            </p:cNvSpPr>
            <p:nvPr/>
          </p:nvSpPr>
          <p:spPr bwMode="auto">
            <a:xfrm>
              <a:off x="3684" y="2262"/>
              <a:ext cx="42" cy="48"/>
            </a:xfrm>
            <a:custGeom>
              <a:avLst/>
              <a:gdLst>
                <a:gd name="T0" fmla="*/ 12 w 42"/>
                <a:gd name="T1" fmla="*/ 48 h 48"/>
                <a:gd name="T2" fmla="*/ 0 w 42"/>
                <a:gd name="T3" fmla="*/ 48 h 48"/>
                <a:gd name="T4" fmla="*/ 6 w 42"/>
                <a:gd name="T5" fmla="*/ 48 h 48"/>
                <a:gd name="T6" fmla="*/ 6 w 42"/>
                <a:gd name="T7" fmla="*/ 42 h 48"/>
                <a:gd name="T8" fmla="*/ 12 w 42"/>
                <a:gd name="T9" fmla="*/ 36 h 48"/>
                <a:gd name="T10" fmla="*/ 6 w 42"/>
                <a:gd name="T11" fmla="*/ 36 h 48"/>
                <a:gd name="T12" fmla="*/ 6 w 42"/>
                <a:gd name="T13" fmla="*/ 30 h 48"/>
                <a:gd name="T14" fmla="*/ 18 w 42"/>
                <a:gd name="T15" fmla="*/ 18 h 48"/>
                <a:gd name="T16" fmla="*/ 18 w 42"/>
                <a:gd name="T17" fmla="*/ 12 h 48"/>
                <a:gd name="T18" fmla="*/ 18 w 42"/>
                <a:gd name="T19" fmla="*/ 0 h 48"/>
                <a:gd name="T20" fmla="*/ 24 w 42"/>
                <a:gd name="T21" fmla="*/ 0 h 48"/>
                <a:gd name="T22" fmla="*/ 24 w 42"/>
                <a:gd name="T23" fmla="*/ 6 h 48"/>
                <a:gd name="T24" fmla="*/ 30 w 42"/>
                <a:gd name="T25" fmla="*/ 0 h 48"/>
                <a:gd name="T26" fmla="*/ 30 w 42"/>
                <a:gd name="T27" fmla="*/ 6 h 48"/>
                <a:gd name="T28" fmla="*/ 36 w 42"/>
                <a:gd name="T29" fmla="*/ 6 h 48"/>
                <a:gd name="T30" fmla="*/ 36 w 42"/>
                <a:gd name="T31" fmla="*/ 12 h 48"/>
                <a:gd name="T32" fmla="*/ 42 w 42"/>
                <a:gd name="T33" fmla="*/ 18 h 48"/>
                <a:gd name="T34" fmla="*/ 36 w 42"/>
                <a:gd name="T35" fmla="*/ 24 h 48"/>
                <a:gd name="T36" fmla="*/ 36 w 42"/>
                <a:gd name="T37" fmla="*/ 30 h 48"/>
                <a:gd name="T38" fmla="*/ 36 w 42"/>
                <a:gd name="T39" fmla="*/ 36 h 48"/>
                <a:gd name="T40" fmla="*/ 36 w 42"/>
                <a:gd name="T41" fmla="*/ 42 h 48"/>
                <a:gd name="T42" fmla="*/ 42 w 42"/>
                <a:gd name="T43" fmla="*/ 42 h 48"/>
                <a:gd name="T44" fmla="*/ 42 w 42"/>
                <a:gd name="T45" fmla="*/ 48 h 48"/>
                <a:gd name="T46" fmla="*/ 18 w 42"/>
                <a:gd name="T47" fmla="*/ 48 h 48"/>
                <a:gd name="T48" fmla="*/ 12 w 42"/>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8">
                  <a:moveTo>
                    <a:pt x="12" y="48"/>
                  </a:moveTo>
                  <a:lnTo>
                    <a:pt x="0" y="48"/>
                  </a:lnTo>
                  <a:lnTo>
                    <a:pt x="6" y="48"/>
                  </a:lnTo>
                  <a:lnTo>
                    <a:pt x="6" y="42"/>
                  </a:lnTo>
                  <a:lnTo>
                    <a:pt x="12" y="36"/>
                  </a:lnTo>
                  <a:lnTo>
                    <a:pt x="6" y="36"/>
                  </a:lnTo>
                  <a:lnTo>
                    <a:pt x="6" y="30"/>
                  </a:lnTo>
                  <a:lnTo>
                    <a:pt x="18" y="18"/>
                  </a:lnTo>
                  <a:lnTo>
                    <a:pt x="18" y="12"/>
                  </a:lnTo>
                  <a:lnTo>
                    <a:pt x="18" y="0"/>
                  </a:lnTo>
                  <a:lnTo>
                    <a:pt x="24" y="0"/>
                  </a:lnTo>
                  <a:lnTo>
                    <a:pt x="24" y="6"/>
                  </a:lnTo>
                  <a:lnTo>
                    <a:pt x="30" y="0"/>
                  </a:lnTo>
                  <a:lnTo>
                    <a:pt x="30" y="6"/>
                  </a:lnTo>
                  <a:lnTo>
                    <a:pt x="36" y="6"/>
                  </a:lnTo>
                  <a:lnTo>
                    <a:pt x="36" y="12"/>
                  </a:lnTo>
                  <a:lnTo>
                    <a:pt x="42" y="18"/>
                  </a:lnTo>
                  <a:lnTo>
                    <a:pt x="36" y="24"/>
                  </a:lnTo>
                  <a:lnTo>
                    <a:pt x="36" y="30"/>
                  </a:lnTo>
                  <a:lnTo>
                    <a:pt x="36" y="36"/>
                  </a:lnTo>
                  <a:lnTo>
                    <a:pt x="36" y="42"/>
                  </a:lnTo>
                  <a:lnTo>
                    <a:pt x="42" y="42"/>
                  </a:lnTo>
                  <a:lnTo>
                    <a:pt x="42" y="48"/>
                  </a:lnTo>
                  <a:lnTo>
                    <a:pt x="18" y="48"/>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06" name="Freeform 2034"/>
            <p:cNvSpPr>
              <a:spLocks/>
            </p:cNvSpPr>
            <p:nvPr/>
          </p:nvSpPr>
          <p:spPr bwMode="auto">
            <a:xfrm>
              <a:off x="3072" y="2310"/>
              <a:ext cx="48" cy="36"/>
            </a:xfrm>
            <a:custGeom>
              <a:avLst/>
              <a:gdLst>
                <a:gd name="T0" fmla="*/ 0 w 48"/>
                <a:gd name="T1" fmla="*/ 36 h 36"/>
                <a:gd name="T2" fmla="*/ 6 w 48"/>
                <a:gd name="T3" fmla="*/ 36 h 36"/>
                <a:gd name="T4" fmla="*/ 12 w 48"/>
                <a:gd name="T5" fmla="*/ 30 h 36"/>
                <a:gd name="T6" fmla="*/ 12 w 48"/>
                <a:gd name="T7" fmla="*/ 24 h 36"/>
                <a:gd name="T8" fmla="*/ 18 w 48"/>
                <a:gd name="T9" fmla="*/ 30 h 36"/>
                <a:gd name="T10" fmla="*/ 18 w 48"/>
                <a:gd name="T11" fmla="*/ 0 h 36"/>
                <a:gd name="T12" fmla="*/ 48 w 48"/>
                <a:gd name="T13" fmla="*/ 0 h 36"/>
                <a:gd name="T14" fmla="*/ 48 w 48"/>
                <a:gd name="T15" fmla="*/ 6 h 36"/>
                <a:gd name="T16" fmla="*/ 48 w 48"/>
                <a:gd name="T17" fmla="*/ 12 h 36"/>
                <a:gd name="T18" fmla="*/ 42 w 48"/>
                <a:gd name="T19" fmla="*/ 18 h 36"/>
                <a:gd name="T20" fmla="*/ 42 w 48"/>
                <a:gd name="T21" fmla="*/ 24 h 36"/>
                <a:gd name="T22" fmla="*/ 48 w 48"/>
                <a:gd name="T23" fmla="*/ 30 h 36"/>
                <a:gd name="T24" fmla="*/ 42 w 48"/>
                <a:gd name="T25" fmla="*/ 30 h 36"/>
                <a:gd name="T26" fmla="*/ 36 w 48"/>
                <a:gd name="T27" fmla="*/ 36 h 36"/>
                <a:gd name="T28" fmla="*/ 30 w 48"/>
                <a:gd name="T29" fmla="*/ 36 h 36"/>
                <a:gd name="T30" fmla="*/ 0 w 48"/>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6">
                  <a:moveTo>
                    <a:pt x="0" y="36"/>
                  </a:moveTo>
                  <a:lnTo>
                    <a:pt x="6" y="36"/>
                  </a:lnTo>
                  <a:lnTo>
                    <a:pt x="12" y="30"/>
                  </a:lnTo>
                  <a:lnTo>
                    <a:pt x="12" y="24"/>
                  </a:lnTo>
                  <a:lnTo>
                    <a:pt x="18" y="30"/>
                  </a:lnTo>
                  <a:lnTo>
                    <a:pt x="18" y="0"/>
                  </a:lnTo>
                  <a:lnTo>
                    <a:pt x="48" y="0"/>
                  </a:lnTo>
                  <a:lnTo>
                    <a:pt x="48" y="6"/>
                  </a:lnTo>
                  <a:lnTo>
                    <a:pt x="48" y="12"/>
                  </a:lnTo>
                  <a:lnTo>
                    <a:pt x="42" y="18"/>
                  </a:lnTo>
                  <a:lnTo>
                    <a:pt x="42" y="24"/>
                  </a:lnTo>
                  <a:lnTo>
                    <a:pt x="48" y="30"/>
                  </a:lnTo>
                  <a:lnTo>
                    <a:pt x="42" y="30"/>
                  </a:lnTo>
                  <a:lnTo>
                    <a:pt x="36" y="36"/>
                  </a:lnTo>
                  <a:lnTo>
                    <a:pt x="30"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07" name="Freeform 2035"/>
            <p:cNvSpPr>
              <a:spLocks/>
            </p:cNvSpPr>
            <p:nvPr/>
          </p:nvSpPr>
          <p:spPr bwMode="auto">
            <a:xfrm>
              <a:off x="3510" y="2280"/>
              <a:ext cx="36" cy="48"/>
            </a:xfrm>
            <a:custGeom>
              <a:avLst/>
              <a:gdLst>
                <a:gd name="T0" fmla="*/ 30 w 36"/>
                <a:gd name="T1" fmla="*/ 0 h 48"/>
                <a:gd name="T2" fmla="*/ 30 w 36"/>
                <a:gd name="T3" fmla="*/ 12 h 48"/>
                <a:gd name="T4" fmla="*/ 30 w 36"/>
                <a:gd name="T5" fmla="*/ 18 h 48"/>
                <a:gd name="T6" fmla="*/ 30 w 36"/>
                <a:gd name="T7" fmla="*/ 24 h 48"/>
                <a:gd name="T8" fmla="*/ 36 w 36"/>
                <a:gd name="T9" fmla="*/ 24 h 48"/>
                <a:gd name="T10" fmla="*/ 30 w 36"/>
                <a:gd name="T11" fmla="*/ 24 h 48"/>
                <a:gd name="T12" fmla="*/ 36 w 36"/>
                <a:gd name="T13" fmla="*/ 24 h 48"/>
                <a:gd name="T14" fmla="*/ 30 w 36"/>
                <a:gd name="T15" fmla="*/ 24 h 48"/>
                <a:gd name="T16" fmla="*/ 30 w 36"/>
                <a:gd name="T17" fmla="*/ 30 h 48"/>
                <a:gd name="T18" fmla="*/ 36 w 36"/>
                <a:gd name="T19" fmla="*/ 30 h 48"/>
                <a:gd name="T20" fmla="*/ 36 w 36"/>
                <a:gd name="T21" fmla="*/ 36 h 48"/>
                <a:gd name="T22" fmla="*/ 36 w 36"/>
                <a:gd name="T23" fmla="*/ 48 h 48"/>
                <a:gd name="T24" fmla="*/ 6 w 36"/>
                <a:gd name="T25" fmla="*/ 48 h 48"/>
                <a:gd name="T26" fmla="*/ 0 w 36"/>
                <a:gd name="T27" fmla="*/ 42 h 48"/>
                <a:gd name="T28" fmla="*/ 6 w 36"/>
                <a:gd name="T29" fmla="*/ 42 h 48"/>
                <a:gd name="T30" fmla="*/ 0 w 36"/>
                <a:gd name="T31" fmla="*/ 36 h 48"/>
                <a:gd name="T32" fmla="*/ 6 w 36"/>
                <a:gd name="T33" fmla="*/ 36 h 48"/>
                <a:gd name="T34" fmla="*/ 6 w 36"/>
                <a:gd name="T35" fmla="*/ 30 h 48"/>
                <a:gd name="T36" fmla="*/ 0 w 36"/>
                <a:gd name="T37" fmla="*/ 6 h 48"/>
                <a:gd name="T38" fmla="*/ 6 w 36"/>
                <a:gd name="T39" fmla="*/ 6 h 48"/>
                <a:gd name="T40" fmla="*/ 12 w 36"/>
                <a:gd name="T41" fmla="*/ 6 h 48"/>
                <a:gd name="T42" fmla="*/ 12 w 36"/>
                <a:gd name="T43" fmla="*/ 0 h 48"/>
                <a:gd name="T44" fmla="*/ 24 w 36"/>
                <a:gd name="T45" fmla="*/ 0 h 48"/>
                <a:gd name="T46" fmla="*/ 30 w 36"/>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48">
                  <a:moveTo>
                    <a:pt x="30" y="0"/>
                  </a:moveTo>
                  <a:lnTo>
                    <a:pt x="30" y="12"/>
                  </a:lnTo>
                  <a:lnTo>
                    <a:pt x="30" y="18"/>
                  </a:lnTo>
                  <a:lnTo>
                    <a:pt x="30" y="24"/>
                  </a:lnTo>
                  <a:lnTo>
                    <a:pt x="36" y="24"/>
                  </a:lnTo>
                  <a:lnTo>
                    <a:pt x="30" y="24"/>
                  </a:lnTo>
                  <a:lnTo>
                    <a:pt x="36" y="24"/>
                  </a:lnTo>
                  <a:lnTo>
                    <a:pt x="30" y="24"/>
                  </a:lnTo>
                  <a:lnTo>
                    <a:pt x="30" y="30"/>
                  </a:lnTo>
                  <a:lnTo>
                    <a:pt x="36" y="30"/>
                  </a:lnTo>
                  <a:lnTo>
                    <a:pt x="36" y="36"/>
                  </a:lnTo>
                  <a:lnTo>
                    <a:pt x="36" y="48"/>
                  </a:lnTo>
                  <a:lnTo>
                    <a:pt x="6" y="48"/>
                  </a:lnTo>
                  <a:lnTo>
                    <a:pt x="0" y="42"/>
                  </a:lnTo>
                  <a:lnTo>
                    <a:pt x="6" y="42"/>
                  </a:lnTo>
                  <a:lnTo>
                    <a:pt x="0" y="36"/>
                  </a:lnTo>
                  <a:lnTo>
                    <a:pt x="6" y="36"/>
                  </a:lnTo>
                  <a:lnTo>
                    <a:pt x="6" y="30"/>
                  </a:lnTo>
                  <a:lnTo>
                    <a:pt x="0" y="6"/>
                  </a:lnTo>
                  <a:lnTo>
                    <a:pt x="6" y="6"/>
                  </a:lnTo>
                  <a:lnTo>
                    <a:pt x="12" y="6"/>
                  </a:lnTo>
                  <a:lnTo>
                    <a:pt x="12" y="0"/>
                  </a:lnTo>
                  <a:lnTo>
                    <a:pt x="24" y="0"/>
                  </a:lnTo>
                  <a:lnTo>
                    <a:pt x="3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08" name="Freeform 2036"/>
            <p:cNvSpPr>
              <a:spLocks/>
            </p:cNvSpPr>
            <p:nvPr/>
          </p:nvSpPr>
          <p:spPr bwMode="auto">
            <a:xfrm>
              <a:off x="3540" y="2280"/>
              <a:ext cx="36" cy="48"/>
            </a:xfrm>
            <a:custGeom>
              <a:avLst/>
              <a:gdLst>
                <a:gd name="T0" fmla="*/ 0 w 36"/>
                <a:gd name="T1" fmla="*/ 0 h 48"/>
                <a:gd name="T2" fmla="*/ 6 w 36"/>
                <a:gd name="T3" fmla="*/ 0 h 48"/>
                <a:gd name="T4" fmla="*/ 12 w 36"/>
                <a:gd name="T5" fmla="*/ 0 h 48"/>
                <a:gd name="T6" fmla="*/ 18 w 36"/>
                <a:gd name="T7" fmla="*/ 0 h 48"/>
                <a:gd name="T8" fmla="*/ 24 w 36"/>
                <a:gd name="T9" fmla="*/ 0 h 48"/>
                <a:gd name="T10" fmla="*/ 24 w 36"/>
                <a:gd name="T11" fmla="*/ 6 h 48"/>
                <a:gd name="T12" fmla="*/ 30 w 36"/>
                <a:gd name="T13" fmla="*/ 6 h 48"/>
                <a:gd name="T14" fmla="*/ 30 w 36"/>
                <a:gd name="T15" fmla="*/ 12 h 48"/>
                <a:gd name="T16" fmla="*/ 36 w 36"/>
                <a:gd name="T17" fmla="*/ 12 h 48"/>
                <a:gd name="T18" fmla="*/ 36 w 36"/>
                <a:gd name="T19" fmla="*/ 18 h 48"/>
                <a:gd name="T20" fmla="*/ 36 w 36"/>
                <a:gd name="T21" fmla="*/ 42 h 48"/>
                <a:gd name="T22" fmla="*/ 6 w 36"/>
                <a:gd name="T23" fmla="*/ 42 h 48"/>
                <a:gd name="T24" fmla="*/ 6 w 36"/>
                <a:gd name="T25" fmla="*/ 48 h 48"/>
                <a:gd name="T26" fmla="*/ 6 w 36"/>
                <a:gd name="T27" fmla="*/ 36 h 48"/>
                <a:gd name="T28" fmla="*/ 6 w 36"/>
                <a:gd name="T29" fmla="*/ 30 h 48"/>
                <a:gd name="T30" fmla="*/ 0 w 36"/>
                <a:gd name="T31" fmla="*/ 30 h 48"/>
                <a:gd name="T32" fmla="*/ 0 w 36"/>
                <a:gd name="T33" fmla="*/ 24 h 48"/>
                <a:gd name="T34" fmla="*/ 6 w 36"/>
                <a:gd name="T35" fmla="*/ 24 h 48"/>
                <a:gd name="T36" fmla="*/ 0 w 36"/>
                <a:gd name="T37" fmla="*/ 24 h 48"/>
                <a:gd name="T38" fmla="*/ 6 w 36"/>
                <a:gd name="T39" fmla="*/ 24 h 48"/>
                <a:gd name="T40" fmla="*/ 0 w 36"/>
                <a:gd name="T41" fmla="*/ 24 h 48"/>
                <a:gd name="T42" fmla="*/ 0 w 36"/>
                <a:gd name="T43" fmla="*/ 18 h 48"/>
                <a:gd name="T44" fmla="*/ 0 w 36"/>
                <a:gd name="T45" fmla="*/ 12 h 48"/>
                <a:gd name="T46" fmla="*/ 0 w 36"/>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48">
                  <a:moveTo>
                    <a:pt x="0" y="0"/>
                  </a:moveTo>
                  <a:lnTo>
                    <a:pt x="6" y="0"/>
                  </a:lnTo>
                  <a:lnTo>
                    <a:pt x="12" y="0"/>
                  </a:lnTo>
                  <a:lnTo>
                    <a:pt x="18" y="0"/>
                  </a:lnTo>
                  <a:lnTo>
                    <a:pt x="24" y="0"/>
                  </a:lnTo>
                  <a:lnTo>
                    <a:pt x="24" y="6"/>
                  </a:lnTo>
                  <a:lnTo>
                    <a:pt x="30" y="6"/>
                  </a:lnTo>
                  <a:lnTo>
                    <a:pt x="30" y="12"/>
                  </a:lnTo>
                  <a:lnTo>
                    <a:pt x="36" y="12"/>
                  </a:lnTo>
                  <a:lnTo>
                    <a:pt x="36" y="18"/>
                  </a:lnTo>
                  <a:lnTo>
                    <a:pt x="36" y="42"/>
                  </a:lnTo>
                  <a:lnTo>
                    <a:pt x="6" y="42"/>
                  </a:lnTo>
                  <a:lnTo>
                    <a:pt x="6" y="48"/>
                  </a:lnTo>
                  <a:lnTo>
                    <a:pt x="6" y="36"/>
                  </a:lnTo>
                  <a:lnTo>
                    <a:pt x="6" y="30"/>
                  </a:lnTo>
                  <a:lnTo>
                    <a:pt x="0" y="30"/>
                  </a:lnTo>
                  <a:lnTo>
                    <a:pt x="0" y="24"/>
                  </a:lnTo>
                  <a:lnTo>
                    <a:pt x="6" y="24"/>
                  </a:lnTo>
                  <a:lnTo>
                    <a:pt x="0" y="24"/>
                  </a:lnTo>
                  <a:lnTo>
                    <a:pt x="6" y="24"/>
                  </a:lnTo>
                  <a:lnTo>
                    <a:pt x="0" y="24"/>
                  </a:lnTo>
                  <a:lnTo>
                    <a:pt x="0" y="18"/>
                  </a:lnTo>
                  <a:lnTo>
                    <a:pt x="0" y="12"/>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09" name="Freeform 2037"/>
            <p:cNvSpPr>
              <a:spLocks/>
            </p:cNvSpPr>
            <p:nvPr/>
          </p:nvSpPr>
          <p:spPr bwMode="auto">
            <a:xfrm>
              <a:off x="3798" y="2250"/>
              <a:ext cx="36" cy="24"/>
            </a:xfrm>
            <a:custGeom>
              <a:avLst/>
              <a:gdLst>
                <a:gd name="T0" fmla="*/ 24 w 36"/>
                <a:gd name="T1" fmla="*/ 18 h 24"/>
                <a:gd name="T2" fmla="*/ 24 w 36"/>
                <a:gd name="T3" fmla="*/ 24 h 24"/>
                <a:gd name="T4" fmla="*/ 18 w 36"/>
                <a:gd name="T5" fmla="*/ 18 h 24"/>
                <a:gd name="T6" fmla="*/ 18 w 36"/>
                <a:gd name="T7" fmla="*/ 24 h 24"/>
                <a:gd name="T8" fmla="*/ 12 w 36"/>
                <a:gd name="T9" fmla="*/ 24 h 24"/>
                <a:gd name="T10" fmla="*/ 6 w 36"/>
                <a:gd name="T11" fmla="*/ 24 h 24"/>
                <a:gd name="T12" fmla="*/ 0 w 36"/>
                <a:gd name="T13" fmla="*/ 24 h 24"/>
                <a:gd name="T14" fmla="*/ 0 w 36"/>
                <a:gd name="T15" fmla="*/ 18 h 24"/>
                <a:gd name="T16" fmla="*/ 0 w 36"/>
                <a:gd name="T17" fmla="*/ 12 h 24"/>
                <a:gd name="T18" fmla="*/ 0 w 36"/>
                <a:gd name="T19" fmla="*/ 6 h 24"/>
                <a:gd name="T20" fmla="*/ 6 w 36"/>
                <a:gd name="T21" fmla="*/ 0 h 24"/>
                <a:gd name="T22" fmla="*/ 12 w 36"/>
                <a:gd name="T23" fmla="*/ 0 h 24"/>
                <a:gd name="T24" fmla="*/ 18 w 36"/>
                <a:gd name="T25" fmla="*/ 0 h 24"/>
                <a:gd name="T26" fmla="*/ 30 w 36"/>
                <a:gd name="T27" fmla="*/ 0 h 24"/>
                <a:gd name="T28" fmla="*/ 36 w 36"/>
                <a:gd name="T29" fmla="*/ 0 h 24"/>
                <a:gd name="T30" fmla="*/ 36 w 36"/>
                <a:gd name="T31" fmla="*/ 6 h 24"/>
                <a:gd name="T32" fmla="*/ 30 w 36"/>
                <a:gd name="T33" fmla="*/ 12 h 24"/>
                <a:gd name="T34" fmla="*/ 24 w 36"/>
                <a:gd name="T35" fmla="*/ 12 h 24"/>
                <a:gd name="T36" fmla="*/ 24 w 36"/>
                <a:gd name="T37" fmla="*/ 18 h 24"/>
                <a:gd name="T38" fmla="*/ 30 w 36"/>
                <a:gd name="T39" fmla="*/ 18 h 24"/>
                <a:gd name="T40" fmla="*/ 24 w 36"/>
                <a:gd name="T4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4">
                  <a:moveTo>
                    <a:pt x="24" y="18"/>
                  </a:moveTo>
                  <a:lnTo>
                    <a:pt x="24" y="24"/>
                  </a:lnTo>
                  <a:lnTo>
                    <a:pt x="18" y="18"/>
                  </a:lnTo>
                  <a:lnTo>
                    <a:pt x="18" y="24"/>
                  </a:lnTo>
                  <a:lnTo>
                    <a:pt x="12" y="24"/>
                  </a:lnTo>
                  <a:lnTo>
                    <a:pt x="6" y="24"/>
                  </a:lnTo>
                  <a:lnTo>
                    <a:pt x="0" y="24"/>
                  </a:lnTo>
                  <a:lnTo>
                    <a:pt x="0" y="18"/>
                  </a:lnTo>
                  <a:lnTo>
                    <a:pt x="0" y="12"/>
                  </a:lnTo>
                  <a:lnTo>
                    <a:pt x="0" y="6"/>
                  </a:lnTo>
                  <a:lnTo>
                    <a:pt x="6" y="0"/>
                  </a:lnTo>
                  <a:lnTo>
                    <a:pt x="12" y="0"/>
                  </a:lnTo>
                  <a:lnTo>
                    <a:pt x="18" y="0"/>
                  </a:lnTo>
                  <a:lnTo>
                    <a:pt x="30" y="0"/>
                  </a:lnTo>
                  <a:lnTo>
                    <a:pt x="36" y="0"/>
                  </a:lnTo>
                  <a:lnTo>
                    <a:pt x="36" y="6"/>
                  </a:lnTo>
                  <a:lnTo>
                    <a:pt x="30" y="12"/>
                  </a:lnTo>
                  <a:lnTo>
                    <a:pt x="24" y="12"/>
                  </a:lnTo>
                  <a:lnTo>
                    <a:pt x="24" y="18"/>
                  </a:lnTo>
                  <a:lnTo>
                    <a:pt x="30" y="18"/>
                  </a:lnTo>
                  <a:lnTo>
                    <a:pt x="24"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10" name="Freeform 2038"/>
            <p:cNvSpPr>
              <a:spLocks/>
            </p:cNvSpPr>
            <p:nvPr/>
          </p:nvSpPr>
          <p:spPr bwMode="auto">
            <a:xfrm>
              <a:off x="2772" y="2310"/>
              <a:ext cx="30" cy="60"/>
            </a:xfrm>
            <a:custGeom>
              <a:avLst/>
              <a:gdLst>
                <a:gd name="T0" fmla="*/ 12 w 30"/>
                <a:gd name="T1" fmla="*/ 6 h 60"/>
                <a:gd name="T2" fmla="*/ 18 w 30"/>
                <a:gd name="T3" fmla="*/ 6 h 60"/>
                <a:gd name="T4" fmla="*/ 18 w 30"/>
                <a:gd name="T5" fmla="*/ 12 h 60"/>
                <a:gd name="T6" fmla="*/ 18 w 30"/>
                <a:gd name="T7" fmla="*/ 6 h 60"/>
                <a:gd name="T8" fmla="*/ 24 w 30"/>
                <a:gd name="T9" fmla="*/ 6 h 60"/>
                <a:gd name="T10" fmla="*/ 24 w 30"/>
                <a:gd name="T11" fmla="*/ 0 h 60"/>
                <a:gd name="T12" fmla="*/ 30 w 30"/>
                <a:gd name="T13" fmla="*/ 0 h 60"/>
                <a:gd name="T14" fmla="*/ 30 w 30"/>
                <a:gd name="T15" fmla="*/ 18 h 60"/>
                <a:gd name="T16" fmla="*/ 30 w 30"/>
                <a:gd name="T17" fmla="*/ 36 h 60"/>
                <a:gd name="T18" fmla="*/ 24 w 30"/>
                <a:gd name="T19" fmla="*/ 36 h 60"/>
                <a:gd name="T20" fmla="*/ 24 w 30"/>
                <a:gd name="T21" fmla="*/ 60 h 60"/>
                <a:gd name="T22" fmla="*/ 18 w 30"/>
                <a:gd name="T23" fmla="*/ 60 h 60"/>
                <a:gd name="T24" fmla="*/ 18 w 30"/>
                <a:gd name="T25" fmla="*/ 54 h 60"/>
                <a:gd name="T26" fmla="*/ 12 w 30"/>
                <a:gd name="T27" fmla="*/ 60 h 60"/>
                <a:gd name="T28" fmla="*/ 12 w 30"/>
                <a:gd name="T29" fmla="*/ 54 h 60"/>
                <a:gd name="T30" fmla="*/ 6 w 30"/>
                <a:gd name="T31" fmla="*/ 54 h 60"/>
                <a:gd name="T32" fmla="*/ 6 w 30"/>
                <a:gd name="T33" fmla="*/ 60 h 60"/>
                <a:gd name="T34" fmla="*/ 0 w 30"/>
                <a:gd name="T35" fmla="*/ 60 h 60"/>
                <a:gd name="T36" fmla="*/ 0 w 30"/>
                <a:gd name="T37" fmla="*/ 6 h 60"/>
                <a:gd name="T38" fmla="*/ 6 w 30"/>
                <a:gd name="T39" fmla="*/ 6 h 60"/>
                <a:gd name="T40" fmla="*/ 12 w 30"/>
                <a:gd name="T41"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60">
                  <a:moveTo>
                    <a:pt x="12" y="6"/>
                  </a:moveTo>
                  <a:lnTo>
                    <a:pt x="18" y="6"/>
                  </a:lnTo>
                  <a:lnTo>
                    <a:pt x="18" y="12"/>
                  </a:lnTo>
                  <a:lnTo>
                    <a:pt x="18" y="6"/>
                  </a:lnTo>
                  <a:lnTo>
                    <a:pt x="24" y="6"/>
                  </a:lnTo>
                  <a:lnTo>
                    <a:pt x="24" y="0"/>
                  </a:lnTo>
                  <a:lnTo>
                    <a:pt x="30" y="0"/>
                  </a:lnTo>
                  <a:lnTo>
                    <a:pt x="30" y="18"/>
                  </a:lnTo>
                  <a:lnTo>
                    <a:pt x="30" y="36"/>
                  </a:lnTo>
                  <a:lnTo>
                    <a:pt x="24" y="36"/>
                  </a:lnTo>
                  <a:lnTo>
                    <a:pt x="24" y="60"/>
                  </a:lnTo>
                  <a:lnTo>
                    <a:pt x="18" y="60"/>
                  </a:lnTo>
                  <a:lnTo>
                    <a:pt x="18" y="54"/>
                  </a:lnTo>
                  <a:lnTo>
                    <a:pt x="12" y="60"/>
                  </a:lnTo>
                  <a:lnTo>
                    <a:pt x="12" y="54"/>
                  </a:lnTo>
                  <a:lnTo>
                    <a:pt x="6" y="54"/>
                  </a:lnTo>
                  <a:lnTo>
                    <a:pt x="6" y="60"/>
                  </a:lnTo>
                  <a:lnTo>
                    <a:pt x="0" y="60"/>
                  </a:lnTo>
                  <a:lnTo>
                    <a:pt x="0" y="6"/>
                  </a:lnTo>
                  <a:lnTo>
                    <a:pt x="6" y="6"/>
                  </a:lnTo>
                  <a:lnTo>
                    <a:pt x="12"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11" name="Freeform 2039"/>
            <p:cNvSpPr>
              <a:spLocks/>
            </p:cNvSpPr>
            <p:nvPr/>
          </p:nvSpPr>
          <p:spPr bwMode="auto">
            <a:xfrm>
              <a:off x="2964" y="2310"/>
              <a:ext cx="30" cy="54"/>
            </a:xfrm>
            <a:custGeom>
              <a:avLst/>
              <a:gdLst>
                <a:gd name="T0" fmla="*/ 18 w 30"/>
                <a:gd name="T1" fmla="*/ 36 h 54"/>
                <a:gd name="T2" fmla="*/ 12 w 30"/>
                <a:gd name="T3" fmla="*/ 42 h 54"/>
                <a:gd name="T4" fmla="*/ 12 w 30"/>
                <a:gd name="T5" fmla="*/ 48 h 54"/>
                <a:gd name="T6" fmla="*/ 12 w 30"/>
                <a:gd name="T7" fmla="*/ 54 h 54"/>
                <a:gd name="T8" fmla="*/ 6 w 30"/>
                <a:gd name="T9" fmla="*/ 54 h 54"/>
                <a:gd name="T10" fmla="*/ 0 w 30"/>
                <a:gd name="T11" fmla="*/ 54 h 54"/>
                <a:gd name="T12" fmla="*/ 0 w 30"/>
                <a:gd name="T13" fmla="*/ 6 h 54"/>
                <a:gd name="T14" fmla="*/ 0 w 30"/>
                <a:gd name="T15" fmla="*/ 0 h 54"/>
                <a:gd name="T16" fmla="*/ 0 w 30"/>
                <a:gd name="T17" fmla="*/ 6 h 54"/>
                <a:gd name="T18" fmla="*/ 6 w 30"/>
                <a:gd name="T19" fmla="*/ 6 h 54"/>
                <a:gd name="T20" fmla="*/ 6 w 30"/>
                <a:gd name="T21" fmla="*/ 12 h 54"/>
                <a:gd name="T22" fmla="*/ 12 w 30"/>
                <a:gd name="T23" fmla="*/ 12 h 54"/>
                <a:gd name="T24" fmla="*/ 18 w 30"/>
                <a:gd name="T25" fmla="*/ 12 h 54"/>
                <a:gd name="T26" fmla="*/ 18 w 30"/>
                <a:gd name="T27" fmla="*/ 6 h 54"/>
                <a:gd name="T28" fmla="*/ 24 w 30"/>
                <a:gd name="T29" fmla="*/ 0 h 54"/>
                <a:gd name="T30" fmla="*/ 24 w 30"/>
                <a:gd name="T31" fmla="*/ 24 h 54"/>
                <a:gd name="T32" fmla="*/ 30 w 30"/>
                <a:gd name="T33" fmla="*/ 24 h 54"/>
                <a:gd name="T34" fmla="*/ 30 w 30"/>
                <a:gd name="T35" fmla="*/ 30 h 54"/>
                <a:gd name="T36" fmla="*/ 24 w 30"/>
                <a:gd name="T37" fmla="*/ 30 h 54"/>
                <a:gd name="T38" fmla="*/ 18 w 30"/>
                <a:gd name="T39"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54">
                  <a:moveTo>
                    <a:pt x="18" y="36"/>
                  </a:moveTo>
                  <a:lnTo>
                    <a:pt x="12" y="42"/>
                  </a:lnTo>
                  <a:lnTo>
                    <a:pt x="12" y="48"/>
                  </a:lnTo>
                  <a:lnTo>
                    <a:pt x="12" y="54"/>
                  </a:lnTo>
                  <a:lnTo>
                    <a:pt x="6" y="54"/>
                  </a:lnTo>
                  <a:lnTo>
                    <a:pt x="0" y="54"/>
                  </a:lnTo>
                  <a:lnTo>
                    <a:pt x="0" y="6"/>
                  </a:lnTo>
                  <a:lnTo>
                    <a:pt x="0" y="0"/>
                  </a:lnTo>
                  <a:lnTo>
                    <a:pt x="0" y="6"/>
                  </a:lnTo>
                  <a:lnTo>
                    <a:pt x="6" y="6"/>
                  </a:lnTo>
                  <a:lnTo>
                    <a:pt x="6" y="12"/>
                  </a:lnTo>
                  <a:lnTo>
                    <a:pt x="12" y="12"/>
                  </a:lnTo>
                  <a:lnTo>
                    <a:pt x="18" y="12"/>
                  </a:lnTo>
                  <a:lnTo>
                    <a:pt x="18" y="6"/>
                  </a:lnTo>
                  <a:lnTo>
                    <a:pt x="24" y="0"/>
                  </a:lnTo>
                  <a:lnTo>
                    <a:pt x="24" y="24"/>
                  </a:lnTo>
                  <a:lnTo>
                    <a:pt x="30" y="24"/>
                  </a:lnTo>
                  <a:lnTo>
                    <a:pt x="30" y="30"/>
                  </a:lnTo>
                  <a:lnTo>
                    <a:pt x="24" y="30"/>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12" name="Freeform 2040"/>
            <p:cNvSpPr>
              <a:spLocks/>
            </p:cNvSpPr>
            <p:nvPr/>
          </p:nvSpPr>
          <p:spPr bwMode="auto">
            <a:xfrm>
              <a:off x="3234" y="2304"/>
              <a:ext cx="48" cy="30"/>
            </a:xfrm>
            <a:custGeom>
              <a:avLst/>
              <a:gdLst>
                <a:gd name="T0" fmla="*/ 42 w 48"/>
                <a:gd name="T1" fmla="*/ 0 h 30"/>
                <a:gd name="T2" fmla="*/ 48 w 48"/>
                <a:gd name="T3" fmla="*/ 30 h 30"/>
                <a:gd name="T4" fmla="*/ 0 w 48"/>
                <a:gd name="T5" fmla="*/ 30 h 30"/>
                <a:gd name="T6" fmla="*/ 0 w 48"/>
                <a:gd name="T7" fmla="*/ 6 h 30"/>
                <a:gd name="T8" fmla="*/ 0 w 48"/>
                <a:gd name="T9" fmla="*/ 0 h 30"/>
                <a:gd name="T10" fmla="*/ 24 w 48"/>
                <a:gd name="T11" fmla="*/ 0 h 30"/>
                <a:gd name="T12" fmla="*/ 36 w 48"/>
                <a:gd name="T13" fmla="*/ 0 h 30"/>
                <a:gd name="T14" fmla="*/ 42 w 48"/>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0">
                  <a:moveTo>
                    <a:pt x="42" y="0"/>
                  </a:moveTo>
                  <a:lnTo>
                    <a:pt x="48" y="30"/>
                  </a:lnTo>
                  <a:lnTo>
                    <a:pt x="0" y="30"/>
                  </a:lnTo>
                  <a:lnTo>
                    <a:pt x="0" y="6"/>
                  </a:lnTo>
                  <a:lnTo>
                    <a:pt x="0" y="0"/>
                  </a:lnTo>
                  <a:lnTo>
                    <a:pt x="24" y="0"/>
                  </a:lnTo>
                  <a:lnTo>
                    <a:pt x="36" y="0"/>
                  </a:lnTo>
                  <a:lnTo>
                    <a:pt x="42"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13" name="Freeform 2041"/>
            <p:cNvSpPr>
              <a:spLocks/>
            </p:cNvSpPr>
            <p:nvPr/>
          </p:nvSpPr>
          <p:spPr bwMode="auto">
            <a:xfrm>
              <a:off x="3198" y="2304"/>
              <a:ext cx="36" cy="54"/>
            </a:xfrm>
            <a:custGeom>
              <a:avLst/>
              <a:gdLst>
                <a:gd name="T0" fmla="*/ 30 w 36"/>
                <a:gd name="T1" fmla="*/ 42 h 54"/>
                <a:gd name="T2" fmla="*/ 24 w 36"/>
                <a:gd name="T3" fmla="*/ 42 h 54"/>
                <a:gd name="T4" fmla="*/ 24 w 36"/>
                <a:gd name="T5" fmla="*/ 48 h 54"/>
                <a:gd name="T6" fmla="*/ 18 w 36"/>
                <a:gd name="T7" fmla="*/ 48 h 54"/>
                <a:gd name="T8" fmla="*/ 18 w 36"/>
                <a:gd name="T9" fmla="*/ 54 h 54"/>
                <a:gd name="T10" fmla="*/ 12 w 36"/>
                <a:gd name="T11" fmla="*/ 54 h 54"/>
                <a:gd name="T12" fmla="*/ 12 w 36"/>
                <a:gd name="T13" fmla="*/ 42 h 54"/>
                <a:gd name="T14" fmla="*/ 6 w 36"/>
                <a:gd name="T15" fmla="*/ 42 h 54"/>
                <a:gd name="T16" fmla="*/ 0 w 36"/>
                <a:gd name="T17" fmla="*/ 36 h 54"/>
                <a:gd name="T18" fmla="*/ 6 w 36"/>
                <a:gd name="T19" fmla="*/ 36 h 54"/>
                <a:gd name="T20" fmla="*/ 6 w 36"/>
                <a:gd name="T21" fmla="*/ 30 h 54"/>
                <a:gd name="T22" fmla="*/ 6 w 36"/>
                <a:gd name="T23" fmla="*/ 24 h 54"/>
                <a:gd name="T24" fmla="*/ 12 w 36"/>
                <a:gd name="T25" fmla="*/ 24 h 54"/>
                <a:gd name="T26" fmla="*/ 6 w 36"/>
                <a:gd name="T27" fmla="*/ 24 h 54"/>
                <a:gd name="T28" fmla="*/ 12 w 36"/>
                <a:gd name="T29" fmla="*/ 24 h 54"/>
                <a:gd name="T30" fmla="*/ 6 w 36"/>
                <a:gd name="T31" fmla="*/ 18 h 54"/>
                <a:gd name="T32" fmla="*/ 12 w 36"/>
                <a:gd name="T33" fmla="*/ 18 h 54"/>
                <a:gd name="T34" fmla="*/ 6 w 36"/>
                <a:gd name="T35" fmla="*/ 18 h 54"/>
                <a:gd name="T36" fmla="*/ 12 w 36"/>
                <a:gd name="T37" fmla="*/ 18 h 54"/>
                <a:gd name="T38" fmla="*/ 6 w 36"/>
                <a:gd name="T39" fmla="*/ 18 h 54"/>
                <a:gd name="T40" fmla="*/ 6 w 36"/>
                <a:gd name="T41" fmla="*/ 12 h 54"/>
                <a:gd name="T42" fmla="*/ 6 w 36"/>
                <a:gd name="T43" fmla="*/ 6 h 54"/>
                <a:gd name="T44" fmla="*/ 6 w 36"/>
                <a:gd name="T45" fmla="*/ 12 h 54"/>
                <a:gd name="T46" fmla="*/ 6 w 36"/>
                <a:gd name="T47" fmla="*/ 6 h 54"/>
                <a:gd name="T48" fmla="*/ 12 w 36"/>
                <a:gd name="T49" fmla="*/ 6 h 54"/>
                <a:gd name="T50" fmla="*/ 12 w 36"/>
                <a:gd name="T51" fmla="*/ 0 h 54"/>
                <a:gd name="T52" fmla="*/ 18 w 36"/>
                <a:gd name="T53" fmla="*/ 0 h 54"/>
                <a:gd name="T54" fmla="*/ 18 w 36"/>
                <a:gd name="T55" fmla="*/ 12 h 54"/>
                <a:gd name="T56" fmla="*/ 36 w 36"/>
                <a:gd name="T57" fmla="*/ 6 h 54"/>
                <a:gd name="T58" fmla="*/ 36 w 36"/>
                <a:gd name="T59" fmla="*/ 30 h 54"/>
                <a:gd name="T60" fmla="*/ 36 w 36"/>
                <a:gd name="T61" fmla="*/ 42 h 54"/>
                <a:gd name="T62" fmla="*/ 30 w 36"/>
                <a:gd name="T63"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54">
                  <a:moveTo>
                    <a:pt x="30" y="42"/>
                  </a:moveTo>
                  <a:lnTo>
                    <a:pt x="24" y="42"/>
                  </a:lnTo>
                  <a:lnTo>
                    <a:pt x="24" y="48"/>
                  </a:lnTo>
                  <a:lnTo>
                    <a:pt x="18" y="48"/>
                  </a:lnTo>
                  <a:lnTo>
                    <a:pt x="18" y="54"/>
                  </a:lnTo>
                  <a:lnTo>
                    <a:pt x="12" y="54"/>
                  </a:lnTo>
                  <a:lnTo>
                    <a:pt x="12" y="42"/>
                  </a:lnTo>
                  <a:lnTo>
                    <a:pt x="6" y="42"/>
                  </a:lnTo>
                  <a:lnTo>
                    <a:pt x="0" y="36"/>
                  </a:lnTo>
                  <a:lnTo>
                    <a:pt x="6" y="36"/>
                  </a:lnTo>
                  <a:lnTo>
                    <a:pt x="6" y="30"/>
                  </a:lnTo>
                  <a:lnTo>
                    <a:pt x="6" y="24"/>
                  </a:lnTo>
                  <a:lnTo>
                    <a:pt x="12" y="24"/>
                  </a:lnTo>
                  <a:lnTo>
                    <a:pt x="6" y="24"/>
                  </a:lnTo>
                  <a:lnTo>
                    <a:pt x="12" y="24"/>
                  </a:lnTo>
                  <a:lnTo>
                    <a:pt x="6" y="18"/>
                  </a:lnTo>
                  <a:lnTo>
                    <a:pt x="12" y="18"/>
                  </a:lnTo>
                  <a:lnTo>
                    <a:pt x="6" y="18"/>
                  </a:lnTo>
                  <a:lnTo>
                    <a:pt x="12" y="18"/>
                  </a:lnTo>
                  <a:lnTo>
                    <a:pt x="6" y="18"/>
                  </a:lnTo>
                  <a:lnTo>
                    <a:pt x="6" y="12"/>
                  </a:lnTo>
                  <a:lnTo>
                    <a:pt x="6" y="6"/>
                  </a:lnTo>
                  <a:lnTo>
                    <a:pt x="6" y="12"/>
                  </a:lnTo>
                  <a:lnTo>
                    <a:pt x="6" y="6"/>
                  </a:lnTo>
                  <a:lnTo>
                    <a:pt x="12" y="6"/>
                  </a:lnTo>
                  <a:lnTo>
                    <a:pt x="12" y="0"/>
                  </a:lnTo>
                  <a:lnTo>
                    <a:pt x="18" y="0"/>
                  </a:lnTo>
                  <a:lnTo>
                    <a:pt x="18" y="12"/>
                  </a:lnTo>
                  <a:lnTo>
                    <a:pt x="36" y="6"/>
                  </a:lnTo>
                  <a:lnTo>
                    <a:pt x="36" y="30"/>
                  </a:lnTo>
                  <a:lnTo>
                    <a:pt x="36" y="42"/>
                  </a:lnTo>
                  <a:lnTo>
                    <a:pt x="3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14" name="Freeform 2042"/>
            <p:cNvSpPr>
              <a:spLocks/>
            </p:cNvSpPr>
            <p:nvPr/>
          </p:nvSpPr>
          <p:spPr bwMode="auto">
            <a:xfrm>
              <a:off x="3276" y="2298"/>
              <a:ext cx="36" cy="66"/>
            </a:xfrm>
            <a:custGeom>
              <a:avLst/>
              <a:gdLst>
                <a:gd name="T0" fmla="*/ 18 w 36"/>
                <a:gd name="T1" fmla="*/ 60 h 66"/>
                <a:gd name="T2" fmla="*/ 12 w 36"/>
                <a:gd name="T3" fmla="*/ 66 h 66"/>
                <a:gd name="T4" fmla="*/ 12 w 36"/>
                <a:gd name="T5" fmla="*/ 54 h 66"/>
                <a:gd name="T6" fmla="*/ 12 w 36"/>
                <a:gd name="T7" fmla="*/ 48 h 66"/>
                <a:gd name="T8" fmla="*/ 12 w 36"/>
                <a:gd name="T9" fmla="*/ 30 h 66"/>
                <a:gd name="T10" fmla="*/ 6 w 36"/>
                <a:gd name="T11" fmla="*/ 36 h 66"/>
                <a:gd name="T12" fmla="*/ 0 w 36"/>
                <a:gd name="T13" fmla="*/ 6 h 66"/>
                <a:gd name="T14" fmla="*/ 18 w 36"/>
                <a:gd name="T15" fmla="*/ 0 h 66"/>
                <a:gd name="T16" fmla="*/ 30 w 36"/>
                <a:gd name="T17" fmla="*/ 0 h 66"/>
                <a:gd name="T18" fmla="*/ 30 w 36"/>
                <a:gd name="T19" fmla="*/ 6 h 66"/>
                <a:gd name="T20" fmla="*/ 36 w 36"/>
                <a:gd name="T21" fmla="*/ 6 h 66"/>
                <a:gd name="T22" fmla="*/ 36 w 36"/>
                <a:gd name="T23" fmla="*/ 12 h 66"/>
                <a:gd name="T24" fmla="*/ 30 w 36"/>
                <a:gd name="T25" fmla="*/ 18 h 66"/>
                <a:gd name="T26" fmla="*/ 36 w 36"/>
                <a:gd name="T27" fmla="*/ 18 h 66"/>
                <a:gd name="T28" fmla="*/ 36 w 36"/>
                <a:gd name="T29" fmla="*/ 24 h 66"/>
                <a:gd name="T30" fmla="*/ 36 w 36"/>
                <a:gd name="T31" fmla="*/ 30 h 66"/>
                <a:gd name="T32" fmla="*/ 36 w 36"/>
                <a:gd name="T33" fmla="*/ 36 h 66"/>
                <a:gd name="T34" fmla="*/ 30 w 36"/>
                <a:gd name="T35" fmla="*/ 30 h 66"/>
                <a:gd name="T36" fmla="*/ 30 w 36"/>
                <a:gd name="T37" fmla="*/ 36 h 66"/>
                <a:gd name="T38" fmla="*/ 30 w 36"/>
                <a:gd name="T39" fmla="*/ 42 h 66"/>
                <a:gd name="T40" fmla="*/ 18 w 36"/>
                <a:gd name="T41" fmla="*/ 42 h 66"/>
                <a:gd name="T42" fmla="*/ 18 w 36"/>
                <a:gd name="T43" fmla="*/ 48 h 66"/>
                <a:gd name="T44" fmla="*/ 24 w 36"/>
                <a:gd name="T45" fmla="*/ 54 h 66"/>
                <a:gd name="T46" fmla="*/ 18 w 36"/>
                <a:gd name="T4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66">
                  <a:moveTo>
                    <a:pt x="18" y="60"/>
                  </a:moveTo>
                  <a:lnTo>
                    <a:pt x="12" y="66"/>
                  </a:lnTo>
                  <a:lnTo>
                    <a:pt x="12" y="54"/>
                  </a:lnTo>
                  <a:lnTo>
                    <a:pt x="12" y="48"/>
                  </a:lnTo>
                  <a:lnTo>
                    <a:pt x="12" y="30"/>
                  </a:lnTo>
                  <a:lnTo>
                    <a:pt x="6" y="36"/>
                  </a:lnTo>
                  <a:lnTo>
                    <a:pt x="0" y="6"/>
                  </a:lnTo>
                  <a:lnTo>
                    <a:pt x="18" y="0"/>
                  </a:lnTo>
                  <a:lnTo>
                    <a:pt x="30" y="0"/>
                  </a:lnTo>
                  <a:lnTo>
                    <a:pt x="30" y="6"/>
                  </a:lnTo>
                  <a:lnTo>
                    <a:pt x="36" y="6"/>
                  </a:lnTo>
                  <a:lnTo>
                    <a:pt x="36" y="12"/>
                  </a:lnTo>
                  <a:lnTo>
                    <a:pt x="30" y="18"/>
                  </a:lnTo>
                  <a:lnTo>
                    <a:pt x="36" y="18"/>
                  </a:lnTo>
                  <a:lnTo>
                    <a:pt x="36" y="24"/>
                  </a:lnTo>
                  <a:lnTo>
                    <a:pt x="36" y="30"/>
                  </a:lnTo>
                  <a:lnTo>
                    <a:pt x="36" y="36"/>
                  </a:lnTo>
                  <a:lnTo>
                    <a:pt x="30" y="30"/>
                  </a:lnTo>
                  <a:lnTo>
                    <a:pt x="30" y="36"/>
                  </a:lnTo>
                  <a:lnTo>
                    <a:pt x="30" y="42"/>
                  </a:lnTo>
                  <a:lnTo>
                    <a:pt x="18" y="42"/>
                  </a:lnTo>
                  <a:lnTo>
                    <a:pt x="18" y="48"/>
                  </a:lnTo>
                  <a:lnTo>
                    <a:pt x="24" y="54"/>
                  </a:lnTo>
                  <a:lnTo>
                    <a:pt x="18"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15" name="Freeform 2043"/>
            <p:cNvSpPr>
              <a:spLocks/>
            </p:cNvSpPr>
            <p:nvPr/>
          </p:nvSpPr>
          <p:spPr bwMode="auto">
            <a:xfrm>
              <a:off x="3384" y="2292"/>
              <a:ext cx="36" cy="48"/>
            </a:xfrm>
            <a:custGeom>
              <a:avLst/>
              <a:gdLst>
                <a:gd name="T0" fmla="*/ 0 w 36"/>
                <a:gd name="T1" fmla="*/ 48 h 48"/>
                <a:gd name="T2" fmla="*/ 0 w 36"/>
                <a:gd name="T3" fmla="*/ 6 h 48"/>
                <a:gd name="T4" fmla="*/ 6 w 36"/>
                <a:gd name="T5" fmla="*/ 0 h 48"/>
                <a:gd name="T6" fmla="*/ 24 w 36"/>
                <a:gd name="T7" fmla="*/ 0 h 48"/>
                <a:gd name="T8" fmla="*/ 24 w 36"/>
                <a:gd name="T9" fmla="*/ 6 h 48"/>
                <a:gd name="T10" fmla="*/ 30 w 36"/>
                <a:gd name="T11" fmla="*/ 12 h 48"/>
                <a:gd name="T12" fmla="*/ 30 w 36"/>
                <a:gd name="T13" fmla="*/ 18 h 48"/>
                <a:gd name="T14" fmla="*/ 36 w 36"/>
                <a:gd name="T15" fmla="*/ 42 h 48"/>
                <a:gd name="T16" fmla="*/ 30 w 36"/>
                <a:gd name="T17" fmla="*/ 42 h 48"/>
                <a:gd name="T18" fmla="*/ 18 w 36"/>
                <a:gd name="T19" fmla="*/ 48 h 48"/>
                <a:gd name="T20" fmla="*/ 0 w 36"/>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8">
                  <a:moveTo>
                    <a:pt x="0" y="48"/>
                  </a:moveTo>
                  <a:lnTo>
                    <a:pt x="0" y="6"/>
                  </a:lnTo>
                  <a:lnTo>
                    <a:pt x="6" y="0"/>
                  </a:lnTo>
                  <a:lnTo>
                    <a:pt x="24" y="0"/>
                  </a:lnTo>
                  <a:lnTo>
                    <a:pt x="24" y="6"/>
                  </a:lnTo>
                  <a:lnTo>
                    <a:pt x="30" y="12"/>
                  </a:lnTo>
                  <a:lnTo>
                    <a:pt x="30" y="18"/>
                  </a:lnTo>
                  <a:lnTo>
                    <a:pt x="36" y="42"/>
                  </a:lnTo>
                  <a:lnTo>
                    <a:pt x="30" y="42"/>
                  </a:lnTo>
                  <a:lnTo>
                    <a:pt x="18"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16" name="Freeform 2044"/>
            <p:cNvSpPr>
              <a:spLocks/>
            </p:cNvSpPr>
            <p:nvPr/>
          </p:nvSpPr>
          <p:spPr bwMode="auto">
            <a:xfrm>
              <a:off x="3450" y="2292"/>
              <a:ext cx="30" cy="42"/>
            </a:xfrm>
            <a:custGeom>
              <a:avLst/>
              <a:gdLst>
                <a:gd name="T0" fmla="*/ 18 w 30"/>
                <a:gd name="T1" fmla="*/ 42 h 42"/>
                <a:gd name="T2" fmla="*/ 6 w 30"/>
                <a:gd name="T3" fmla="*/ 42 h 42"/>
                <a:gd name="T4" fmla="*/ 0 w 30"/>
                <a:gd name="T5" fmla="*/ 42 h 42"/>
                <a:gd name="T6" fmla="*/ 0 w 30"/>
                <a:gd name="T7" fmla="*/ 6 h 42"/>
                <a:gd name="T8" fmla="*/ 0 w 30"/>
                <a:gd name="T9" fmla="*/ 0 h 42"/>
                <a:gd name="T10" fmla="*/ 6 w 30"/>
                <a:gd name="T11" fmla="*/ 0 h 42"/>
                <a:gd name="T12" fmla="*/ 12 w 30"/>
                <a:gd name="T13" fmla="*/ 0 h 42"/>
                <a:gd name="T14" fmla="*/ 18 w 30"/>
                <a:gd name="T15" fmla="*/ 0 h 42"/>
                <a:gd name="T16" fmla="*/ 24 w 30"/>
                <a:gd name="T17" fmla="*/ 0 h 42"/>
                <a:gd name="T18" fmla="*/ 30 w 30"/>
                <a:gd name="T19" fmla="*/ 0 h 42"/>
                <a:gd name="T20" fmla="*/ 30 w 30"/>
                <a:gd name="T21" fmla="*/ 6 h 42"/>
                <a:gd name="T22" fmla="*/ 30 w 30"/>
                <a:gd name="T23" fmla="*/ 36 h 42"/>
                <a:gd name="T24" fmla="*/ 18 w 3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2">
                  <a:moveTo>
                    <a:pt x="18" y="42"/>
                  </a:moveTo>
                  <a:lnTo>
                    <a:pt x="6" y="42"/>
                  </a:lnTo>
                  <a:lnTo>
                    <a:pt x="0" y="42"/>
                  </a:lnTo>
                  <a:lnTo>
                    <a:pt x="0" y="6"/>
                  </a:lnTo>
                  <a:lnTo>
                    <a:pt x="0" y="0"/>
                  </a:lnTo>
                  <a:lnTo>
                    <a:pt x="6" y="0"/>
                  </a:lnTo>
                  <a:lnTo>
                    <a:pt x="12" y="0"/>
                  </a:lnTo>
                  <a:lnTo>
                    <a:pt x="18" y="0"/>
                  </a:lnTo>
                  <a:lnTo>
                    <a:pt x="24" y="0"/>
                  </a:lnTo>
                  <a:lnTo>
                    <a:pt x="30" y="0"/>
                  </a:lnTo>
                  <a:lnTo>
                    <a:pt x="30" y="6"/>
                  </a:lnTo>
                  <a:lnTo>
                    <a:pt x="30" y="36"/>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17" name="Freeform 2045"/>
            <p:cNvSpPr>
              <a:spLocks/>
            </p:cNvSpPr>
            <p:nvPr/>
          </p:nvSpPr>
          <p:spPr bwMode="auto">
            <a:xfrm>
              <a:off x="2982" y="2316"/>
              <a:ext cx="72" cy="36"/>
            </a:xfrm>
            <a:custGeom>
              <a:avLst/>
              <a:gdLst>
                <a:gd name="T0" fmla="*/ 12 w 72"/>
                <a:gd name="T1" fmla="*/ 18 h 36"/>
                <a:gd name="T2" fmla="*/ 18 w 72"/>
                <a:gd name="T3" fmla="*/ 18 h 36"/>
                <a:gd name="T4" fmla="*/ 24 w 72"/>
                <a:gd name="T5" fmla="*/ 6 h 36"/>
                <a:gd name="T6" fmla="*/ 30 w 72"/>
                <a:gd name="T7" fmla="*/ 12 h 36"/>
                <a:gd name="T8" fmla="*/ 30 w 72"/>
                <a:gd name="T9" fmla="*/ 0 h 36"/>
                <a:gd name="T10" fmla="*/ 36 w 72"/>
                <a:gd name="T11" fmla="*/ 0 h 36"/>
                <a:gd name="T12" fmla="*/ 42 w 72"/>
                <a:gd name="T13" fmla="*/ 0 h 36"/>
                <a:gd name="T14" fmla="*/ 48 w 72"/>
                <a:gd name="T15" fmla="*/ 0 h 36"/>
                <a:gd name="T16" fmla="*/ 54 w 72"/>
                <a:gd name="T17" fmla="*/ 0 h 36"/>
                <a:gd name="T18" fmla="*/ 60 w 72"/>
                <a:gd name="T19" fmla="*/ 0 h 36"/>
                <a:gd name="T20" fmla="*/ 60 w 72"/>
                <a:gd name="T21" fmla="*/ 6 h 36"/>
                <a:gd name="T22" fmla="*/ 66 w 72"/>
                <a:gd name="T23" fmla="*/ 6 h 36"/>
                <a:gd name="T24" fmla="*/ 72 w 72"/>
                <a:gd name="T25" fmla="*/ 6 h 36"/>
                <a:gd name="T26" fmla="*/ 72 w 72"/>
                <a:gd name="T27" fmla="*/ 18 h 36"/>
                <a:gd name="T28" fmla="*/ 60 w 72"/>
                <a:gd name="T29" fmla="*/ 18 h 36"/>
                <a:gd name="T30" fmla="*/ 54 w 72"/>
                <a:gd name="T31" fmla="*/ 18 h 36"/>
                <a:gd name="T32" fmla="*/ 54 w 72"/>
                <a:gd name="T33" fmla="*/ 24 h 36"/>
                <a:gd name="T34" fmla="*/ 42 w 72"/>
                <a:gd name="T35" fmla="*/ 24 h 36"/>
                <a:gd name="T36" fmla="*/ 42 w 72"/>
                <a:gd name="T37" fmla="*/ 30 h 36"/>
                <a:gd name="T38" fmla="*/ 36 w 72"/>
                <a:gd name="T39" fmla="*/ 30 h 36"/>
                <a:gd name="T40" fmla="*/ 42 w 72"/>
                <a:gd name="T41" fmla="*/ 36 h 36"/>
                <a:gd name="T42" fmla="*/ 6 w 72"/>
                <a:gd name="T43" fmla="*/ 36 h 36"/>
                <a:gd name="T44" fmla="*/ 0 w 72"/>
                <a:gd name="T45" fmla="*/ 30 h 36"/>
                <a:gd name="T46" fmla="*/ 6 w 72"/>
                <a:gd name="T47" fmla="*/ 24 h 36"/>
                <a:gd name="T48" fmla="*/ 12 w 72"/>
                <a:gd name="T49" fmla="*/ 24 h 36"/>
                <a:gd name="T50" fmla="*/ 12 w 72"/>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36">
                  <a:moveTo>
                    <a:pt x="12" y="18"/>
                  </a:moveTo>
                  <a:lnTo>
                    <a:pt x="18" y="18"/>
                  </a:lnTo>
                  <a:lnTo>
                    <a:pt x="24" y="6"/>
                  </a:lnTo>
                  <a:lnTo>
                    <a:pt x="30" y="12"/>
                  </a:lnTo>
                  <a:lnTo>
                    <a:pt x="30" y="0"/>
                  </a:lnTo>
                  <a:lnTo>
                    <a:pt x="36" y="0"/>
                  </a:lnTo>
                  <a:lnTo>
                    <a:pt x="42" y="0"/>
                  </a:lnTo>
                  <a:lnTo>
                    <a:pt x="48" y="0"/>
                  </a:lnTo>
                  <a:lnTo>
                    <a:pt x="54" y="0"/>
                  </a:lnTo>
                  <a:lnTo>
                    <a:pt x="60" y="0"/>
                  </a:lnTo>
                  <a:lnTo>
                    <a:pt x="60" y="6"/>
                  </a:lnTo>
                  <a:lnTo>
                    <a:pt x="66" y="6"/>
                  </a:lnTo>
                  <a:lnTo>
                    <a:pt x="72" y="6"/>
                  </a:lnTo>
                  <a:lnTo>
                    <a:pt x="72" y="18"/>
                  </a:lnTo>
                  <a:lnTo>
                    <a:pt x="60" y="18"/>
                  </a:lnTo>
                  <a:lnTo>
                    <a:pt x="54" y="18"/>
                  </a:lnTo>
                  <a:lnTo>
                    <a:pt x="54" y="24"/>
                  </a:lnTo>
                  <a:lnTo>
                    <a:pt x="42" y="24"/>
                  </a:lnTo>
                  <a:lnTo>
                    <a:pt x="42" y="30"/>
                  </a:lnTo>
                  <a:lnTo>
                    <a:pt x="36" y="30"/>
                  </a:lnTo>
                  <a:lnTo>
                    <a:pt x="42" y="36"/>
                  </a:lnTo>
                  <a:lnTo>
                    <a:pt x="6" y="36"/>
                  </a:lnTo>
                  <a:lnTo>
                    <a:pt x="0" y="30"/>
                  </a:lnTo>
                  <a:lnTo>
                    <a:pt x="6" y="24"/>
                  </a:lnTo>
                  <a:lnTo>
                    <a:pt x="12" y="24"/>
                  </a:lnTo>
                  <a:lnTo>
                    <a:pt x="12"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18" name="Freeform 2046"/>
            <p:cNvSpPr>
              <a:spLocks/>
            </p:cNvSpPr>
            <p:nvPr/>
          </p:nvSpPr>
          <p:spPr bwMode="auto">
            <a:xfrm>
              <a:off x="4290" y="2172"/>
              <a:ext cx="36" cy="42"/>
            </a:xfrm>
            <a:custGeom>
              <a:avLst/>
              <a:gdLst>
                <a:gd name="T0" fmla="*/ 0 w 36"/>
                <a:gd name="T1" fmla="*/ 30 h 42"/>
                <a:gd name="T2" fmla="*/ 0 w 36"/>
                <a:gd name="T3" fmla="*/ 12 h 42"/>
                <a:gd name="T4" fmla="*/ 6 w 36"/>
                <a:gd name="T5" fmla="*/ 12 h 42"/>
                <a:gd name="T6" fmla="*/ 12 w 36"/>
                <a:gd name="T7" fmla="*/ 6 h 42"/>
                <a:gd name="T8" fmla="*/ 12 w 36"/>
                <a:gd name="T9" fmla="*/ 12 h 42"/>
                <a:gd name="T10" fmla="*/ 18 w 36"/>
                <a:gd name="T11" fmla="*/ 6 h 42"/>
                <a:gd name="T12" fmla="*/ 24 w 36"/>
                <a:gd name="T13" fmla="*/ 0 h 42"/>
                <a:gd name="T14" fmla="*/ 30 w 36"/>
                <a:gd name="T15" fmla="*/ 6 h 42"/>
                <a:gd name="T16" fmla="*/ 36 w 36"/>
                <a:gd name="T17" fmla="*/ 6 h 42"/>
                <a:gd name="T18" fmla="*/ 30 w 36"/>
                <a:gd name="T19" fmla="*/ 12 h 42"/>
                <a:gd name="T20" fmla="*/ 36 w 36"/>
                <a:gd name="T21" fmla="*/ 12 h 42"/>
                <a:gd name="T22" fmla="*/ 30 w 36"/>
                <a:gd name="T23" fmla="*/ 18 h 42"/>
                <a:gd name="T24" fmla="*/ 24 w 36"/>
                <a:gd name="T25" fmla="*/ 18 h 42"/>
                <a:gd name="T26" fmla="*/ 30 w 36"/>
                <a:gd name="T27" fmla="*/ 24 h 42"/>
                <a:gd name="T28" fmla="*/ 30 w 36"/>
                <a:gd name="T29" fmla="*/ 30 h 42"/>
                <a:gd name="T30" fmla="*/ 24 w 36"/>
                <a:gd name="T31" fmla="*/ 36 h 42"/>
                <a:gd name="T32" fmla="*/ 12 w 36"/>
                <a:gd name="T33" fmla="*/ 42 h 42"/>
                <a:gd name="T34" fmla="*/ 12 w 36"/>
                <a:gd name="T35" fmla="*/ 36 h 42"/>
                <a:gd name="T36" fmla="*/ 12 w 36"/>
                <a:gd name="T37" fmla="*/ 30 h 42"/>
                <a:gd name="T38" fmla="*/ 0 w 36"/>
                <a:gd name="T3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2">
                  <a:moveTo>
                    <a:pt x="0" y="30"/>
                  </a:moveTo>
                  <a:lnTo>
                    <a:pt x="0" y="12"/>
                  </a:lnTo>
                  <a:lnTo>
                    <a:pt x="6" y="12"/>
                  </a:lnTo>
                  <a:lnTo>
                    <a:pt x="12" y="6"/>
                  </a:lnTo>
                  <a:lnTo>
                    <a:pt x="12" y="12"/>
                  </a:lnTo>
                  <a:lnTo>
                    <a:pt x="18" y="6"/>
                  </a:lnTo>
                  <a:lnTo>
                    <a:pt x="24" y="0"/>
                  </a:lnTo>
                  <a:lnTo>
                    <a:pt x="30" y="6"/>
                  </a:lnTo>
                  <a:lnTo>
                    <a:pt x="36" y="6"/>
                  </a:lnTo>
                  <a:lnTo>
                    <a:pt x="30" y="12"/>
                  </a:lnTo>
                  <a:lnTo>
                    <a:pt x="36" y="12"/>
                  </a:lnTo>
                  <a:lnTo>
                    <a:pt x="30" y="18"/>
                  </a:lnTo>
                  <a:lnTo>
                    <a:pt x="24" y="18"/>
                  </a:lnTo>
                  <a:lnTo>
                    <a:pt x="30" y="24"/>
                  </a:lnTo>
                  <a:lnTo>
                    <a:pt x="30" y="30"/>
                  </a:lnTo>
                  <a:lnTo>
                    <a:pt x="24" y="36"/>
                  </a:lnTo>
                  <a:lnTo>
                    <a:pt x="12" y="42"/>
                  </a:lnTo>
                  <a:lnTo>
                    <a:pt x="12" y="36"/>
                  </a:lnTo>
                  <a:lnTo>
                    <a:pt x="12"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19" name="Freeform 2047"/>
            <p:cNvSpPr>
              <a:spLocks/>
            </p:cNvSpPr>
            <p:nvPr/>
          </p:nvSpPr>
          <p:spPr bwMode="auto">
            <a:xfrm>
              <a:off x="3600" y="2274"/>
              <a:ext cx="18" cy="30"/>
            </a:xfrm>
            <a:custGeom>
              <a:avLst/>
              <a:gdLst>
                <a:gd name="T0" fmla="*/ 18 w 18"/>
                <a:gd name="T1" fmla="*/ 12 h 30"/>
                <a:gd name="T2" fmla="*/ 18 w 18"/>
                <a:gd name="T3" fmla="*/ 18 h 30"/>
                <a:gd name="T4" fmla="*/ 18 w 18"/>
                <a:gd name="T5" fmla="*/ 24 h 30"/>
                <a:gd name="T6" fmla="*/ 18 w 18"/>
                <a:gd name="T7" fmla="*/ 30 h 30"/>
                <a:gd name="T8" fmla="*/ 12 w 18"/>
                <a:gd name="T9" fmla="*/ 30 h 30"/>
                <a:gd name="T10" fmla="*/ 12 w 18"/>
                <a:gd name="T11" fmla="*/ 24 h 30"/>
                <a:gd name="T12" fmla="*/ 12 w 18"/>
                <a:gd name="T13" fmla="*/ 18 h 30"/>
                <a:gd name="T14" fmla="*/ 6 w 18"/>
                <a:gd name="T15" fmla="*/ 24 h 30"/>
                <a:gd name="T16" fmla="*/ 6 w 18"/>
                <a:gd name="T17" fmla="*/ 18 h 30"/>
                <a:gd name="T18" fmla="*/ 0 w 18"/>
                <a:gd name="T19" fmla="*/ 18 h 30"/>
                <a:gd name="T20" fmla="*/ 0 w 18"/>
                <a:gd name="T21" fmla="*/ 12 h 30"/>
                <a:gd name="T22" fmla="*/ 6 w 18"/>
                <a:gd name="T23" fmla="*/ 12 h 30"/>
                <a:gd name="T24" fmla="*/ 12 w 18"/>
                <a:gd name="T25" fmla="*/ 12 h 30"/>
                <a:gd name="T26" fmla="*/ 12 w 18"/>
                <a:gd name="T27" fmla="*/ 6 h 30"/>
                <a:gd name="T28" fmla="*/ 18 w 18"/>
                <a:gd name="T29" fmla="*/ 0 h 30"/>
                <a:gd name="T30" fmla="*/ 18 w 18"/>
                <a:gd name="T31" fmla="*/ 6 h 30"/>
                <a:gd name="T32" fmla="*/ 18 w 18"/>
                <a:gd name="T3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0">
                  <a:moveTo>
                    <a:pt x="18" y="12"/>
                  </a:moveTo>
                  <a:lnTo>
                    <a:pt x="18" y="18"/>
                  </a:lnTo>
                  <a:lnTo>
                    <a:pt x="18" y="24"/>
                  </a:lnTo>
                  <a:lnTo>
                    <a:pt x="18" y="30"/>
                  </a:lnTo>
                  <a:lnTo>
                    <a:pt x="12" y="30"/>
                  </a:lnTo>
                  <a:lnTo>
                    <a:pt x="12" y="24"/>
                  </a:lnTo>
                  <a:lnTo>
                    <a:pt x="12" y="18"/>
                  </a:lnTo>
                  <a:lnTo>
                    <a:pt x="6" y="24"/>
                  </a:lnTo>
                  <a:lnTo>
                    <a:pt x="6" y="18"/>
                  </a:lnTo>
                  <a:lnTo>
                    <a:pt x="0" y="18"/>
                  </a:lnTo>
                  <a:lnTo>
                    <a:pt x="0" y="12"/>
                  </a:lnTo>
                  <a:lnTo>
                    <a:pt x="6" y="12"/>
                  </a:lnTo>
                  <a:lnTo>
                    <a:pt x="12" y="12"/>
                  </a:lnTo>
                  <a:lnTo>
                    <a:pt x="12" y="6"/>
                  </a:lnTo>
                  <a:lnTo>
                    <a:pt x="18" y="0"/>
                  </a:lnTo>
                  <a:lnTo>
                    <a:pt x="18" y="6"/>
                  </a:lnTo>
                  <a:lnTo>
                    <a:pt x="18"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0" name="Freeform 2048"/>
            <p:cNvSpPr>
              <a:spLocks/>
            </p:cNvSpPr>
            <p:nvPr/>
          </p:nvSpPr>
          <p:spPr bwMode="auto">
            <a:xfrm>
              <a:off x="3876" y="2244"/>
              <a:ext cx="42" cy="42"/>
            </a:xfrm>
            <a:custGeom>
              <a:avLst/>
              <a:gdLst>
                <a:gd name="T0" fmla="*/ 18 w 42"/>
                <a:gd name="T1" fmla="*/ 36 h 42"/>
                <a:gd name="T2" fmla="*/ 6 w 42"/>
                <a:gd name="T3" fmla="*/ 42 h 42"/>
                <a:gd name="T4" fmla="*/ 0 w 42"/>
                <a:gd name="T5" fmla="*/ 36 h 42"/>
                <a:gd name="T6" fmla="*/ 6 w 42"/>
                <a:gd name="T7" fmla="*/ 30 h 42"/>
                <a:gd name="T8" fmla="*/ 6 w 42"/>
                <a:gd name="T9" fmla="*/ 24 h 42"/>
                <a:gd name="T10" fmla="*/ 12 w 42"/>
                <a:gd name="T11" fmla="*/ 18 h 42"/>
                <a:gd name="T12" fmla="*/ 12 w 42"/>
                <a:gd name="T13" fmla="*/ 12 h 42"/>
                <a:gd name="T14" fmla="*/ 18 w 42"/>
                <a:gd name="T15" fmla="*/ 12 h 42"/>
                <a:gd name="T16" fmla="*/ 24 w 42"/>
                <a:gd name="T17" fmla="*/ 0 h 42"/>
                <a:gd name="T18" fmla="*/ 36 w 42"/>
                <a:gd name="T19" fmla="*/ 12 h 42"/>
                <a:gd name="T20" fmla="*/ 36 w 42"/>
                <a:gd name="T21" fmla="*/ 18 h 42"/>
                <a:gd name="T22" fmla="*/ 42 w 42"/>
                <a:gd name="T23" fmla="*/ 24 h 42"/>
                <a:gd name="T24" fmla="*/ 36 w 42"/>
                <a:gd name="T25" fmla="*/ 30 h 42"/>
                <a:gd name="T26" fmla="*/ 30 w 42"/>
                <a:gd name="T27" fmla="*/ 30 h 42"/>
                <a:gd name="T28" fmla="*/ 24 w 42"/>
                <a:gd name="T29" fmla="*/ 30 h 42"/>
                <a:gd name="T30" fmla="*/ 18 w 42"/>
                <a:gd name="T3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2">
                  <a:moveTo>
                    <a:pt x="18" y="36"/>
                  </a:moveTo>
                  <a:lnTo>
                    <a:pt x="6" y="42"/>
                  </a:lnTo>
                  <a:lnTo>
                    <a:pt x="0" y="36"/>
                  </a:lnTo>
                  <a:lnTo>
                    <a:pt x="6" y="30"/>
                  </a:lnTo>
                  <a:lnTo>
                    <a:pt x="6" y="24"/>
                  </a:lnTo>
                  <a:lnTo>
                    <a:pt x="12" y="18"/>
                  </a:lnTo>
                  <a:lnTo>
                    <a:pt x="12" y="12"/>
                  </a:lnTo>
                  <a:lnTo>
                    <a:pt x="18" y="12"/>
                  </a:lnTo>
                  <a:lnTo>
                    <a:pt x="24" y="0"/>
                  </a:lnTo>
                  <a:lnTo>
                    <a:pt x="36" y="12"/>
                  </a:lnTo>
                  <a:lnTo>
                    <a:pt x="36" y="18"/>
                  </a:lnTo>
                  <a:lnTo>
                    <a:pt x="42" y="24"/>
                  </a:lnTo>
                  <a:lnTo>
                    <a:pt x="36" y="30"/>
                  </a:lnTo>
                  <a:lnTo>
                    <a:pt x="30" y="30"/>
                  </a:lnTo>
                  <a:lnTo>
                    <a:pt x="24" y="30"/>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1" name="Freeform 2049"/>
            <p:cNvSpPr>
              <a:spLocks/>
            </p:cNvSpPr>
            <p:nvPr/>
          </p:nvSpPr>
          <p:spPr bwMode="auto">
            <a:xfrm>
              <a:off x="4002" y="2226"/>
              <a:ext cx="42" cy="24"/>
            </a:xfrm>
            <a:custGeom>
              <a:avLst/>
              <a:gdLst>
                <a:gd name="T0" fmla="*/ 12 w 42"/>
                <a:gd name="T1" fmla="*/ 24 h 24"/>
                <a:gd name="T2" fmla="*/ 12 w 42"/>
                <a:gd name="T3" fmla="*/ 18 h 24"/>
                <a:gd name="T4" fmla="*/ 12 w 42"/>
                <a:gd name="T5" fmla="*/ 12 h 24"/>
                <a:gd name="T6" fmla="*/ 6 w 42"/>
                <a:gd name="T7" fmla="*/ 12 h 24"/>
                <a:gd name="T8" fmla="*/ 6 w 42"/>
                <a:gd name="T9" fmla="*/ 6 h 24"/>
                <a:gd name="T10" fmla="*/ 0 w 42"/>
                <a:gd name="T11" fmla="*/ 0 h 24"/>
                <a:gd name="T12" fmla="*/ 42 w 42"/>
                <a:gd name="T13" fmla="*/ 0 h 24"/>
                <a:gd name="T14" fmla="*/ 36 w 42"/>
                <a:gd name="T15" fmla="*/ 0 h 24"/>
                <a:gd name="T16" fmla="*/ 42 w 42"/>
                <a:gd name="T17" fmla="*/ 0 h 24"/>
                <a:gd name="T18" fmla="*/ 36 w 42"/>
                <a:gd name="T19" fmla="*/ 6 h 24"/>
                <a:gd name="T20" fmla="*/ 36 w 42"/>
                <a:gd name="T21" fmla="*/ 12 h 24"/>
                <a:gd name="T22" fmla="*/ 36 w 42"/>
                <a:gd name="T23" fmla="*/ 18 h 24"/>
                <a:gd name="T24" fmla="*/ 36 w 42"/>
                <a:gd name="T25" fmla="*/ 24 h 24"/>
                <a:gd name="T26" fmla="*/ 12 w 42"/>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4">
                  <a:moveTo>
                    <a:pt x="12" y="24"/>
                  </a:moveTo>
                  <a:lnTo>
                    <a:pt x="12" y="18"/>
                  </a:lnTo>
                  <a:lnTo>
                    <a:pt x="12" y="12"/>
                  </a:lnTo>
                  <a:lnTo>
                    <a:pt x="6" y="12"/>
                  </a:lnTo>
                  <a:lnTo>
                    <a:pt x="6" y="6"/>
                  </a:lnTo>
                  <a:lnTo>
                    <a:pt x="0" y="0"/>
                  </a:lnTo>
                  <a:lnTo>
                    <a:pt x="42" y="0"/>
                  </a:lnTo>
                  <a:lnTo>
                    <a:pt x="36" y="0"/>
                  </a:lnTo>
                  <a:lnTo>
                    <a:pt x="42" y="0"/>
                  </a:lnTo>
                  <a:lnTo>
                    <a:pt x="36" y="6"/>
                  </a:lnTo>
                  <a:lnTo>
                    <a:pt x="36" y="12"/>
                  </a:lnTo>
                  <a:lnTo>
                    <a:pt x="36" y="18"/>
                  </a:lnTo>
                  <a:lnTo>
                    <a:pt x="36" y="24"/>
                  </a:lnTo>
                  <a:lnTo>
                    <a:pt x="1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2" name="Freeform 2050"/>
            <p:cNvSpPr>
              <a:spLocks/>
            </p:cNvSpPr>
            <p:nvPr/>
          </p:nvSpPr>
          <p:spPr bwMode="auto">
            <a:xfrm>
              <a:off x="3348" y="2298"/>
              <a:ext cx="36" cy="42"/>
            </a:xfrm>
            <a:custGeom>
              <a:avLst/>
              <a:gdLst>
                <a:gd name="T0" fmla="*/ 0 w 36"/>
                <a:gd name="T1" fmla="*/ 6 h 42"/>
                <a:gd name="T2" fmla="*/ 6 w 36"/>
                <a:gd name="T3" fmla="*/ 0 h 42"/>
                <a:gd name="T4" fmla="*/ 12 w 36"/>
                <a:gd name="T5" fmla="*/ 0 h 42"/>
                <a:gd name="T6" fmla="*/ 36 w 36"/>
                <a:gd name="T7" fmla="*/ 0 h 42"/>
                <a:gd name="T8" fmla="*/ 36 w 36"/>
                <a:gd name="T9" fmla="*/ 42 h 42"/>
                <a:gd name="T10" fmla="*/ 24 w 36"/>
                <a:gd name="T11" fmla="*/ 42 h 42"/>
                <a:gd name="T12" fmla="*/ 0 w 36"/>
                <a:gd name="T13" fmla="*/ 42 h 42"/>
                <a:gd name="T14" fmla="*/ 0 w 36"/>
                <a:gd name="T15" fmla="*/ 18 h 42"/>
                <a:gd name="T16" fmla="*/ 0 w 36"/>
                <a:gd name="T1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0" y="6"/>
                  </a:moveTo>
                  <a:lnTo>
                    <a:pt x="6" y="0"/>
                  </a:lnTo>
                  <a:lnTo>
                    <a:pt x="12" y="0"/>
                  </a:lnTo>
                  <a:lnTo>
                    <a:pt x="36" y="0"/>
                  </a:lnTo>
                  <a:lnTo>
                    <a:pt x="36" y="42"/>
                  </a:lnTo>
                  <a:lnTo>
                    <a:pt x="24" y="42"/>
                  </a:lnTo>
                  <a:lnTo>
                    <a:pt x="0" y="42"/>
                  </a:lnTo>
                  <a:lnTo>
                    <a:pt x="0" y="18"/>
                  </a:lnTo>
                  <a:lnTo>
                    <a:pt x="0"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3" name="Freeform 2051"/>
            <p:cNvSpPr>
              <a:spLocks/>
            </p:cNvSpPr>
            <p:nvPr/>
          </p:nvSpPr>
          <p:spPr bwMode="auto">
            <a:xfrm>
              <a:off x="2910" y="2316"/>
              <a:ext cx="54" cy="90"/>
            </a:xfrm>
            <a:custGeom>
              <a:avLst/>
              <a:gdLst>
                <a:gd name="T0" fmla="*/ 0 w 54"/>
                <a:gd name="T1" fmla="*/ 72 h 90"/>
                <a:gd name="T2" fmla="*/ 0 w 54"/>
                <a:gd name="T3" fmla="*/ 54 h 90"/>
                <a:gd name="T4" fmla="*/ 6 w 54"/>
                <a:gd name="T5" fmla="*/ 54 h 90"/>
                <a:gd name="T6" fmla="*/ 6 w 54"/>
                <a:gd name="T7" fmla="*/ 48 h 90"/>
                <a:gd name="T8" fmla="*/ 12 w 54"/>
                <a:gd name="T9" fmla="*/ 48 h 90"/>
                <a:gd name="T10" fmla="*/ 12 w 54"/>
                <a:gd name="T11" fmla="*/ 36 h 90"/>
                <a:gd name="T12" fmla="*/ 12 w 54"/>
                <a:gd name="T13" fmla="*/ 24 h 90"/>
                <a:gd name="T14" fmla="*/ 18 w 54"/>
                <a:gd name="T15" fmla="*/ 18 h 90"/>
                <a:gd name="T16" fmla="*/ 18 w 54"/>
                <a:gd name="T17" fmla="*/ 6 h 90"/>
                <a:gd name="T18" fmla="*/ 24 w 54"/>
                <a:gd name="T19" fmla="*/ 6 h 90"/>
                <a:gd name="T20" fmla="*/ 30 w 54"/>
                <a:gd name="T21" fmla="*/ 6 h 90"/>
                <a:gd name="T22" fmla="*/ 30 w 54"/>
                <a:gd name="T23" fmla="*/ 12 h 90"/>
                <a:gd name="T24" fmla="*/ 36 w 54"/>
                <a:gd name="T25" fmla="*/ 12 h 90"/>
                <a:gd name="T26" fmla="*/ 36 w 54"/>
                <a:gd name="T27" fmla="*/ 6 h 90"/>
                <a:gd name="T28" fmla="*/ 48 w 54"/>
                <a:gd name="T29" fmla="*/ 12 h 90"/>
                <a:gd name="T30" fmla="*/ 48 w 54"/>
                <a:gd name="T31" fmla="*/ 6 h 90"/>
                <a:gd name="T32" fmla="*/ 54 w 54"/>
                <a:gd name="T33" fmla="*/ 0 h 90"/>
                <a:gd name="T34" fmla="*/ 54 w 54"/>
                <a:gd name="T35" fmla="*/ 48 h 90"/>
                <a:gd name="T36" fmla="*/ 54 w 54"/>
                <a:gd name="T37" fmla="*/ 66 h 90"/>
                <a:gd name="T38" fmla="*/ 48 w 54"/>
                <a:gd name="T39" fmla="*/ 90 h 90"/>
                <a:gd name="T40" fmla="*/ 12 w 54"/>
                <a:gd name="T41" fmla="*/ 90 h 90"/>
                <a:gd name="T42" fmla="*/ 12 w 54"/>
                <a:gd name="T43" fmla="*/ 72 h 90"/>
                <a:gd name="T44" fmla="*/ 0 w 54"/>
                <a:gd name="T45"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90">
                  <a:moveTo>
                    <a:pt x="0" y="72"/>
                  </a:moveTo>
                  <a:lnTo>
                    <a:pt x="0" y="54"/>
                  </a:lnTo>
                  <a:lnTo>
                    <a:pt x="6" y="54"/>
                  </a:lnTo>
                  <a:lnTo>
                    <a:pt x="6" y="48"/>
                  </a:lnTo>
                  <a:lnTo>
                    <a:pt x="12" y="48"/>
                  </a:lnTo>
                  <a:lnTo>
                    <a:pt x="12" y="36"/>
                  </a:lnTo>
                  <a:lnTo>
                    <a:pt x="12" y="24"/>
                  </a:lnTo>
                  <a:lnTo>
                    <a:pt x="18" y="18"/>
                  </a:lnTo>
                  <a:lnTo>
                    <a:pt x="18" y="6"/>
                  </a:lnTo>
                  <a:lnTo>
                    <a:pt x="24" y="6"/>
                  </a:lnTo>
                  <a:lnTo>
                    <a:pt x="30" y="6"/>
                  </a:lnTo>
                  <a:lnTo>
                    <a:pt x="30" y="12"/>
                  </a:lnTo>
                  <a:lnTo>
                    <a:pt x="36" y="12"/>
                  </a:lnTo>
                  <a:lnTo>
                    <a:pt x="36" y="6"/>
                  </a:lnTo>
                  <a:lnTo>
                    <a:pt x="48" y="12"/>
                  </a:lnTo>
                  <a:lnTo>
                    <a:pt x="48" y="6"/>
                  </a:lnTo>
                  <a:lnTo>
                    <a:pt x="54" y="0"/>
                  </a:lnTo>
                  <a:lnTo>
                    <a:pt x="54" y="48"/>
                  </a:lnTo>
                  <a:lnTo>
                    <a:pt x="54" y="66"/>
                  </a:lnTo>
                  <a:lnTo>
                    <a:pt x="48" y="90"/>
                  </a:lnTo>
                  <a:lnTo>
                    <a:pt x="12" y="90"/>
                  </a:lnTo>
                  <a:lnTo>
                    <a:pt x="12" y="72"/>
                  </a:lnTo>
                  <a:lnTo>
                    <a:pt x="0" y="7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4" name="Freeform 2052"/>
            <p:cNvSpPr>
              <a:spLocks/>
            </p:cNvSpPr>
            <p:nvPr/>
          </p:nvSpPr>
          <p:spPr bwMode="auto">
            <a:xfrm>
              <a:off x="3930" y="2238"/>
              <a:ext cx="36" cy="24"/>
            </a:xfrm>
            <a:custGeom>
              <a:avLst/>
              <a:gdLst>
                <a:gd name="T0" fmla="*/ 12 w 36"/>
                <a:gd name="T1" fmla="*/ 18 h 24"/>
                <a:gd name="T2" fmla="*/ 6 w 36"/>
                <a:gd name="T3" fmla="*/ 24 h 24"/>
                <a:gd name="T4" fmla="*/ 0 w 36"/>
                <a:gd name="T5" fmla="*/ 18 h 24"/>
                <a:gd name="T6" fmla="*/ 0 w 36"/>
                <a:gd name="T7" fmla="*/ 12 h 24"/>
                <a:gd name="T8" fmla="*/ 6 w 36"/>
                <a:gd name="T9" fmla="*/ 12 h 24"/>
                <a:gd name="T10" fmla="*/ 6 w 36"/>
                <a:gd name="T11" fmla="*/ 0 h 24"/>
                <a:gd name="T12" fmla="*/ 18 w 36"/>
                <a:gd name="T13" fmla="*/ 0 h 24"/>
                <a:gd name="T14" fmla="*/ 24 w 36"/>
                <a:gd name="T15" fmla="*/ 6 h 24"/>
                <a:gd name="T16" fmla="*/ 36 w 36"/>
                <a:gd name="T17" fmla="*/ 12 h 24"/>
                <a:gd name="T18" fmla="*/ 36 w 36"/>
                <a:gd name="T19" fmla="*/ 18 h 24"/>
                <a:gd name="T20" fmla="*/ 12 w 36"/>
                <a:gd name="T2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12" y="18"/>
                  </a:moveTo>
                  <a:lnTo>
                    <a:pt x="6" y="24"/>
                  </a:lnTo>
                  <a:lnTo>
                    <a:pt x="0" y="18"/>
                  </a:lnTo>
                  <a:lnTo>
                    <a:pt x="0" y="12"/>
                  </a:lnTo>
                  <a:lnTo>
                    <a:pt x="6" y="12"/>
                  </a:lnTo>
                  <a:lnTo>
                    <a:pt x="6" y="0"/>
                  </a:lnTo>
                  <a:lnTo>
                    <a:pt x="18" y="0"/>
                  </a:lnTo>
                  <a:lnTo>
                    <a:pt x="24" y="6"/>
                  </a:lnTo>
                  <a:lnTo>
                    <a:pt x="36" y="12"/>
                  </a:lnTo>
                  <a:lnTo>
                    <a:pt x="36" y="18"/>
                  </a:lnTo>
                  <a:lnTo>
                    <a:pt x="12"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5" name="Freeform 2053"/>
            <p:cNvSpPr>
              <a:spLocks/>
            </p:cNvSpPr>
            <p:nvPr/>
          </p:nvSpPr>
          <p:spPr bwMode="auto">
            <a:xfrm>
              <a:off x="3414" y="2298"/>
              <a:ext cx="36" cy="36"/>
            </a:xfrm>
            <a:custGeom>
              <a:avLst/>
              <a:gdLst>
                <a:gd name="T0" fmla="*/ 6 w 36"/>
                <a:gd name="T1" fmla="*/ 36 h 36"/>
                <a:gd name="T2" fmla="*/ 0 w 36"/>
                <a:gd name="T3" fmla="*/ 12 h 36"/>
                <a:gd name="T4" fmla="*/ 6 w 36"/>
                <a:gd name="T5" fmla="*/ 12 h 36"/>
                <a:gd name="T6" fmla="*/ 12 w 36"/>
                <a:gd name="T7" fmla="*/ 6 h 36"/>
                <a:gd name="T8" fmla="*/ 12 w 36"/>
                <a:gd name="T9" fmla="*/ 0 h 36"/>
                <a:gd name="T10" fmla="*/ 18 w 36"/>
                <a:gd name="T11" fmla="*/ 0 h 36"/>
                <a:gd name="T12" fmla="*/ 36 w 36"/>
                <a:gd name="T13" fmla="*/ 0 h 36"/>
                <a:gd name="T14" fmla="*/ 36 w 36"/>
                <a:gd name="T15" fmla="*/ 36 h 36"/>
                <a:gd name="T16" fmla="*/ 6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6" y="36"/>
                  </a:moveTo>
                  <a:lnTo>
                    <a:pt x="0" y="12"/>
                  </a:lnTo>
                  <a:lnTo>
                    <a:pt x="6" y="12"/>
                  </a:lnTo>
                  <a:lnTo>
                    <a:pt x="12" y="6"/>
                  </a:lnTo>
                  <a:lnTo>
                    <a:pt x="12" y="0"/>
                  </a:lnTo>
                  <a:lnTo>
                    <a:pt x="18" y="0"/>
                  </a:lnTo>
                  <a:lnTo>
                    <a:pt x="36" y="0"/>
                  </a:lnTo>
                  <a:lnTo>
                    <a:pt x="36"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6" name="Freeform 2054"/>
            <p:cNvSpPr>
              <a:spLocks/>
            </p:cNvSpPr>
            <p:nvPr/>
          </p:nvSpPr>
          <p:spPr bwMode="auto">
            <a:xfrm>
              <a:off x="2700" y="2322"/>
              <a:ext cx="42" cy="42"/>
            </a:xfrm>
            <a:custGeom>
              <a:avLst/>
              <a:gdLst>
                <a:gd name="T0" fmla="*/ 42 w 42"/>
                <a:gd name="T1" fmla="*/ 42 h 42"/>
                <a:gd name="T2" fmla="*/ 36 w 42"/>
                <a:gd name="T3" fmla="*/ 42 h 42"/>
                <a:gd name="T4" fmla="*/ 30 w 42"/>
                <a:gd name="T5" fmla="*/ 42 h 42"/>
                <a:gd name="T6" fmla="*/ 24 w 42"/>
                <a:gd name="T7" fmla="*/ 36 h 42"/>
                <a:gd name="T8" fmla="*/ 24 w 42"/>
                <a:gd name="T9" fmla="*/ 30 h 42"/>
                <a:gd name="T10" fmla="*/ 24 w 42"/>
                <a:gd name="T11" fmla="*/ 24 h 42"/>
                <a:gd name="T12" fmla="*/ 18 w 42"/>
                <a:gd name="T13" fmla="*/ 24 h 42"/>
                <a:gd name="T14" fmla="*/ 18 w 42"/>
                <a:gd name="T15" fmla="*/ 18 h 42"/>
                <a:gd name="T16" fmla="*/ 12 w 42"/>
                <a:gd name="T17" fmla="*/ 12 h 42"/>
                <a:gd name="T18" fmla="*/ 6 w 42"/>
                <a:gd name="T19" fmla="*/ 12 h 42"/>
                <a:gd name="T20" fmla="*/ 6 w 42"/>
                <a:gd name="T21" fmla="*/ 6 h 42"/>
                <a:gd name="T22" fmla="*/ 0 w 42"/>
                <a:gd name="T23" fmla="*/ 0 h 42"/>
                <a:gd name="T24" fmla="*/ 42 w 42"/>
                <a:gd name="T25" fmla="*/ 0 h 42"/>
                <a:gd name="T26" fmla="*/ 42 w 42"/>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42" y="42"/>
                  </a:moveTo>
                  <a:lnTo>
                    <a:pt x="36" y="42"/>
                  </a:lnTo>
                  <a:lnTo>
                    <a:pt x="30" y="42"/>
                  </a:lnTo>
                  <a:lnTo>
                    <a:pt x="24" y="36"/>
                  </a:lnTo>
                  <a:lnTo>
                    <a:pt x="24" y="30"/>
                  </a:lnTo>
                  <a:lnTo>
                    <a:pt x="24" y="24"/>
                  </a:lnTo>
                  <a:lnTo>
                    <a:pt x="18" y="24"/>
                  </a:lnTo>
                  <a:lnTo>
                    <a:pt x="18" y="18"/>
                  </a:lnTo>
                  <a:lnTo>
                    <a:pt x="12" y="12"/>
                  </a:lnTo>
                  <a:lnTo>
                    <a:pt x="6" y="12"/>
                  </a:lnTo>
                  <a:lnTo>
                    <a:pt x="6" y="6"/>
                  </a:lnTo>
                  <a:lnTo>
                    <a:pt x="0" y="0"/>
                  </a:lnTo>
                  <a:lnTo>
                    <a:pt x="42" y="0"/>
                  </a:lnTo>
                  <a:lnTo>
                    <a:pt x="4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7" name="Freeform 2055"/>
            <p:cNvSpPr>
              <a:spLocks/>
            </p:cNvSpPr>
            <p:nvPr/>
          </p:nvSpPr>
          <p:spPr bwMode="auto">
            <a:xfrm>
              <a:off x="3576" y="2286"/>
              <a:ext cx="42" cy="36"/>
            </a:xfrm>
            <a:custGeom>
              <a:avLst/>
              <a:gdLst>
                <a:gd name="T0" fmla="*/ 0 w 42"/>
                <a:gd name="T1" fmla="*/ 36 h 36"/>
                <a:gd name="T2" fmla="*/ 0 w 42"/>
                <a:gd name="T3" fmla="*/ 12 h 36"/>
                <a:gd name="T4" fmla="*/ 6 w 42"/>
                <a:gd name="T5" fmla="*/ 12 h 36"/>
                <a:gd name="T6" fmla="*/ 6 w 42"/>
                <a:gd name="T7" fmla="*/ 6 h 36"/>
                <a:gd name="T8" fmla="*/ 12 w 42"/>
                <a:gd name="T9" fmla="*/ 6 h 36"/>
                <a:gd name="T10" fmla="*/ 12 w 42"/>
                <a:gd name="T11" fmla="*/ 0 h 36"/>
                <a:gd name="T12" fmla="*/ 18 w 42"/>
                <a:gd name="T13" fmla="*/ 0 h 36"/>
                <a:gd name="T14" fmla="*/ 24 w 42"/>
                <a:gd name="T15" fmla="*/ 0 h 36"/>
                <a:gd name="T16" fmla="*/ 24 w 42"/>
                <a:gd name="T17" fmla="*/ 6 h 36"/>
                <a:gd name="T18" fmla="*/ 30 w 42"/>
                <a:gd name="T19" fmla="*/ 6 h 36"/>
                <a:gd name="T20" fmla="*/ 30 w 42"/>
                <a:gd name="T21" fmla="*/ 12 h 36"/>
                <a:gd name="T22" fmla="*/ 36 w 42"/>
                <a:gd name="T23" fmla="*/ 6 h 36"/>
                <a:gd name="T24" fmla="*/ 36 w 42"/>
                <a:gd name="T25" fmla="*/ 12 h 36"/>
                <a:gd name="T26" fmla="*/ 36 w 42"/>
                <a:gd name="T27" fmla="*/ 18 h 36"/>
                <a:gd name="T28" fmla="*/ 42 w 42"/>
                <a:gd name="T29" fmla="*/ 18 h 36"/>
                <a:gd name="T30" fmla="*/ 42 w 42"/>
                <a:gd name="T31" fmla="*/ 36 h 36"/>
                <a:gd name="T32" fmla="*/ 6 w 42"/>
                <a:gd name="T33" fmla="*/ 36 h 36"/>
                <a:gd name="T34" fmla="*/ 0 w 42"/>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6">
                  <a:moveTo>
                    <a:pt x="0" y="36"/>
                  </a:moveTo>
                  <a:lnTo>
                    <a:pt x="0" y="12"/>
                  </a:lnTo>
                  <a:lnTo>
                    <a:pt x="6" y="12"/>
                  </a:lnTo>
                  <a:lnTo>
                    <a:pt x="6" y="6"/>
                  </a:lnTo>
                  <a:lnTo>
                    <a:pt x="12" y="6"/>
                  </a:lnTo>
                  <a:lnTo>
                    <a:pt x="12" y="0"/>
                  </a:lnTo>
                  <a:lnTo>
                    <a:pt x="18" y="0"/>
                  </a:lnTo>
                  <a:lnTo>
                    <a:pt x="24" y="0"/>
                  </a:lnTo>
                  <a:lnTo>
                    <a:pt x="24" y="6"/>
                  </a:lnTo>
                  <a:lnTo>
                    <a:pt x="30" y="6"/>
                  </a:lnTo>
                  <a:lnTo>
                    <a:pt x="30" y="12"/>
                  </a:lnTo>
                  <a:lnTo>
                    <a:pt x="36" y="6"/>
                  </a:lnTo>
                  <a:lnTo>
                    <a:pt x="36" y="12"/>
                  </a:lnTo>
                  <a:lnTo>
                    <a:pt x="36" y="18"/>
                  </a:lnTo>
                  <a:lnTo>
                    <a:pt x="42" y="18"/>
                  </a:lnTo>
                  <a:lnTo>
                    <a:pt x="42" y="36"/>
                  </a:lnTo>
                  <a:lnTo>
                    <a:pt x="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8" name="Freeform 2056"/>
            <p:cNvSpPr>
              <a:spLocks/>
            </p:cNvSpPr>
            <p:nvPr/>
          </p:nvSpPr>
          <p:spPr bwMode="auto">
            <a:xfrm>
              <a:off x="2664" y="2322"/>
              <a:ext cx="36" cy="66"/>
            </a:xfrm>
            <a:custGeom>
              <a:avLst/>
              <a:gdLst>
                <a:gd name="T0" fmla="*/ 0 w 36"/>
                <a:gd name="T1" fmla="*/ 48 h 66"/>
                <a:gd name="T2" fmla="*/ 0 w 36"/>
                <a:gd name="T3" fmla="*/ 0 h 66"/>
                <a:gd name="T4" fmla="*/ 6 w 36"/>
                <a:gd name="T5" fmla="*/ 0 h 66"/>
                <a:gd name="T6" fmla="*/ 12 w 36"/>
                <a:gd name="T7" fmla="*/ 0 h 66"/>
                <a:gd name="T8" fmla="*/ 18 w 36"/>
                <a:gd name="T9" fmla="*/ 0 h 66"/>
                <a:gd name="T10" fmla="*/ 24 w 36"/>
                <a:gd name="T11" fmla="*/ 0 h 66"/>
                <a:gd name="T12" fmla="*/ 30 w 36"/>
                <a:gd name="T13" fmla="*/ 0 h 66"/>
                <a:gd name="T14" fmla="*/ 36 w 36"/>
                <a:gd name="T15" fmla="*/ 0 h 66"/>
                <a:gd name="T16" fmla="*/ 36 w 36"/>
                <a:gd name="T17" fmla="*/ 48 h 66"/>
                <a:gd name="T18" fmla="*/ 36 w 36"/>
                <a:gd name="T19" fmla="*/ 66 h 66"/>
                <a:gd name="T20" fmla="*/ 0 w 36"/>
                <a:gd name="T21" fmla="*/ 66 h 66"/>
                <a:gd name="T22" fmla="*/ 0 w 36"/>
                <a:gd name="T23"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66">
                  <a:moveTo>
                    <a:pt x="0" y="48"/>
                  </a:moveTo>
                  <a:lnTo>
                    <a:pt x="0" y="0"/>
                  </a:lnTo>
                  <a:lnTo>
                    <a:pt x="6" y="0"/>
                  </a:lnTo>
                  <a:lnTo>
                    <a:pt x="12" y="0"/>
                  </a:lnTo>
                  <a:lnTo>
                    <a:pt x="18" y="0"/>
                  </a:lnTo>
                  <a:lnTo>
                    <a:pt x="24" y="0"/>
                  </a:lnTo>
                  <a:lnTo>
                    <a:pt x="30" y="0"/>
                  </a:lnTo>
                  <a:lnTo>
                    <a:pt x="36" y="0"/>
                  </a:lnTo>
                  <a:lnTo>
                    <a:pt x="36" y="48"/>
                  </a:lnTo>
                  <a:lnTo>
                    <a:pt x="36" y="66"/>
                  </a:lnTo>
                  <a:lnTo>
                    <a:pt x="0" y="66"/>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9" name="Freeform 2057"/>
            <p:cNvSpPr>
              <a:spLocks/>
            </p:cNvSpPr>
            <p:nvPr/>
          </p:nvSpPr>
          <p:spPr bwMode="auto">
            <a:xfrm>
              <a:off x="3108" y="2316"/>
              <a:ext cx="42" cy="54"/>
            </a:xfrm>
            <a:custGeom>
              <a:avLst/>
              <a:gdLst>
                <a:gd name="T0" fmla="*/ 42 w 42"/>
                <a:gd name="T1" fmla="*/ 30 h 54"/>
                <a:gd name="T2" fmla="*/ 42 w 42"/>
                <a:gd name="T3" fmla="*/ 36 h 54"/>
                <a:gd name="T4" fmla="*/ 30 w 42"/>
                <a:gd name="T5" fmla="*/ 36 h 54"/>
                <a:gd name="T6" fmla="*/ 30 w 42"/>
                <a:gd name="T7" fmla="*/ 42 h 54"/>
                <a:gd name="T8" fmla="*/ 18 w 42"/>
                <a:gd name="T9" fmla="*/ 42 h 54"/>
                <a:gd name="T10" fmla="*/ 18 w 42"/>
                <a:gd name="T11" fmla="*/ 48 h 54"/>
                <a:gd name="T12" fmla="*/ 18 w 42"/>
                <a:gd name="T13" fmla="*/ 54 h 54"/>
                <a:gd name="T14" fmla="*/ 12 w 42"/>
                <a:gd name="T15" fmla="*/ 48 h 54"/>
                <a:gd name="T16" fmla="*/ 12 w 42"/>
                <a:gd name="T17" fmla="*/ 42 h 54"/>
                <a:gd name="T18" fmla="*/ 6 w 42"/>
                <a:gd name="T19" fmla="*/ 42 h 54"/>
                <a:gd name="T20" fmla="*/ 0 w 42"/>
                <a:gd name="T21" fmla="*/ 36 h 54"/>
                <a:gd name="T22" fmla="*/ 6 w 42"/>
                <a:gd name="T23" fmla="*/ 30 h 54"/>
                <a:gd name="T24" fmla="*/ 6 w 42"/>
                <a:gd name="T25" fmla="*/ 24 h 54"/>
                <a:gd name="T26" fmla="*/ 12 w 42"/>
                <a:gd name="T27" fmla="*/ 24 h 54"/>
                <a:gd name="T28" fmla="*/ 6 w 42"/>
                <a:gd name="T29" fmla="*/ 18 h 54"/>
                <a:gd name="T30" fmla="*/ 6 w 42"/>
                <a:gd name="T31" fmla="*/ 12 h 54"/>
                <a:gd name="T32" fmla="*/ 12 w 42"/>
                <a:gd name="T33" fmla="*/ 6 h 54"/>
                <a:gd name="T34" fmla="*/ 12 w 42"/>
                <a:gd name="T35" fmla="*/ 0 h 54"/>
                <a:gd name="T36" fmla="*/ 30 w 42"/>
                <a:gd name="T37" fmla="*/ 0 h 54"/>
                <a:gd name="T38" fmla="*/ 42 w 42"/>
                <a:gd name="T39" fmla="*/ 0 h 54"/>
                <a:gd name="T40" fmla="*/ 42 w 42"/>
                <a:gd name="T41"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4">
                  <a:moveTo>
                    <a:pt x="42" y="30"/>
                  </a:moveTo>
                  <a:lnTo>
                    <a:pt x="42" y="36"/>
                  </a:lnTo>
                  <a:lnTo>
                    <a:pt x="30" y="36"/>
                  </a:lnTo>
                  <a:lnTo>
                    <a:pt x="30" y="42"/>
                  </a:lnTo>
                  <a:lnTo>
                    <a:pt x="18" y="42"/>
                  </a:lnTo>
                  <a:lnTo>
                    <a:pt x="18" y="48"/>
                  </a:lnTo>
                  <a:lnTo>
                    <a:pt x="18" y="54"/>
                  </a:lnTo>
                  <a:lnTo>
                    <a:pt x="12" y="48"/>
                  </a:lnTo>
                  <a:lnTo>
                    <a:pt x="12" y="42"/>
                  </a:lnTo>
                  <a:lnTo>
                    <a:pt x="6" y="42"/>
                  </a:lnTo>
                  <a:lnTo>
                    <a:pt x="0" y="36"/>
                  </a:lnTo>
                  <a:lnTo>
                    <a:pt x="6" y="30"/>
                  </a:lnTo>
                  <a:lnTo>
                    <a:pt x="6" y="24"/>
                  </a:lnTo>
                  <a:lnTo>
                    <a:pt x="12" y="24"/>
                  </a:lnTo>
                  <a:lnTo>
                    <a:pt x="6" y="18"/>
                  </a:lnTo>
                  <a:lnTo>
                    <a:pt x="6" y="12"/>
                  </a:lnTo>
                  <a:lnTo>
                    <a:pt x="12" y="6"/>
                  </a:lnTo>
                  <a:lnTo>
                    <a:pt x="12" y="0"/>
                  </a:lnTo>
                  <a:lnTo>
                    <a:pt x="30" y="0"/>
                  </a:lnTo>
                  <a:lnTo>
                    <a:pt x="42" y="0"/>
                  </a:lnTo>
                  <a:lnTo>
                    <a:pt x="4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0" name="Freeform 2058"/>
            <p:cNvSpPr>
              <a:spLocks/>
            </p:cNvSpPr>
            <p:nvPr/>
          </p:nvSpPr>
          <p:spPr bwMode="auto">
            <a:xfrm>
              <a:off x="3618" y="2280"/>
              <a:ext cx="36" cy="42"/>
            </a:xfrm>
            <a:custGeom>
              <a:avLst/>
              <a:gdLst>
                <a:gd name="T0" fmla="*/ 0 w 36"/>
                <a:gd name="T1" fmla="*/ 24 h 42"/>
                <a:gd name="T2" fmla="*/ 0 w 36"/>
                <a:gd name="T3" fmla="*/ 18 h 42"/>
                <a:gd name="T4" fmla="*/ 0 w 36"/>
                <a:gd name="T5" fmla="*/ 12 h 42"/>
                <a:gd name="T6" fmla="*/ 0 w 36"/>
                <a:gd name="T7" fmla="*/ 6 h 42"/>
                <a:gd name="T8" fmla="*/ 6 w 36"/>
                <a:gd name="T9" fmla="*/ 0 h 42"/>
                <a:gd name="T10" fmla="*/ 6 w 36"/>
                <a:gd name="T11" fmla="*/ 6 h 42"/>
                <a:gd name="T12" fmla="*/ 6 w 36"/>
                <a:gd name="T13" fmla="*/ 0 h 42"/>
                <a:gd name="T14" fmla="*/ 18 w 36"/>
                <a:gd name="T15" fmla="*/ 0 h 42"/>
                <a:gd name="T16" fmla="*/ 24 w 36"/>
                <a:gd name="T17" fmla="*/ 6 h 42"/>
                <a:gd name="T18" fmla="*/ 30 w 36"/>
                <a:gd name="T19" fmla="*/ 6 h 42"/>
                <a:gd name="T20" fmla="*/ 30 w 36"/>
                <a:gd name="T21" fmla="*/ 12 h 42"/>
                <a:gd name="T22" fmla="*/ 36 w 36"/>
                <a:gd name="T23" fmla="*/ 36 h 42"/>
                <a:gd name="T24" fmla="*/ 0 w 36"/>
                <a:gd name="T25" fmla="*/ 42 h 42"/>
                <a:gd name="T26" fmla="*/ 0 w 36"/>
                <a:gd name="T27"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2">
                  <a:moveTo>
                    <a:pt x="0" y="24"/>
                  </a:moveTo>
                  <a:lnTo>
                    <a:pt x="0" y="18"/>
                  </a:lnTo>
                  <a:lnTo>
                    <a:pt x="0" y="12"/>
                  </a:lnTo>
                  <a:lnTo>
                    <a:pt x="0" y="6"/>
                  </a:lnTo>
                  <a:lnTo>
                    <a:pt x="6" y="0"/>
                  </a:lnTo>
                  <a:lnTo>
                    <a:pt x="6" y="6"/>
                  </a:lnTo>
                  <a:lnTo>
                    <a:pt x="6" y="0"/>
                  </a:lnTo>
                  <a:lnTo>
                    <a:pt x="18" y="0"/>
                  </a:lnTo>
                  <a:lnTo>
                    <a:pt x="24" y="6"/>
                  </a:lnTo>
                  <a:lnTo>
                    <a:pt x="30" y="6"/>
                  </a:lnTo>
                  <a:lnTo>
                    <a:pt x="30" y="12"/>
                  </a:lnTo>
                  <a:lnTo>
                    <a:pt x="36" y="36"/>
                  </a:lnTo>
                  <a:lnTo>
                    <a:pt x="0" y="42"/>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1" name="Freeform 2059"/>
            <p:cNvSpPr>
              <a:spLocks/>
            </p:cNvSpPr>
            <p:nvPr/>
          </p:nvSpPr>
          <p:spPr bwMode="auto">
            <a:xfrm>
              <a:off x="3720" y="2268"/>
              <a:ext cx="24" cy="42"/>
            </a:xfrm>
            <a:custGeom>
              <a:avLst/>
              <a:gdLst>
                <a:gd name="T0" fmla="*/ 6 w 24"/>
                <a:gd name="T1" fmla="*/ 12 h 42"/>
                <a:gd name="T2" fmla="*/ 6 w 24"/>
                <a:gd name="T3" fmla="*/ 6 h 42"/>
                <a:gd name="T4" fmla="*/ 12 w 24"/>
                <a:gd name="T5" fmla="*/ 0 h 42"/>
                <a:gd name="T6" fmla="*/ 12 w 24"/>
                <a:gd name="T7" fmla="*/ 6 h 42"/>
                <a:gd name="T8" fmla="*/ 18 w 24"/>
                <a:gd name="T9" fmla="*/ 6 h 42"/>
                <a:gd name="T10" fmla="*/ 24 w 24"/>
                <a:gd name="T11" fmla="*/ 6 h 42"/>
                <a:gd name="T12" fmla="*/ 24 w 24"/>
                <a:gd name="T13" fmla="*/ 12 h 42"/>
                <a:gd name="T14" fmla="*/ 18 w 24"/>
                <a:gd name="T15" fmla="*/ 12 h 42"/>
                <a:gd name="T16" fmla="*/ 24 w 24"/>
                <a:gd name="T17" fmla="*/ 12 h 42"/>
                <a:gd name="T18" fmla="*/ 24 w 24"/>
                <a:gd name="T19" fmla="*/ 18 h 42"/>
                <a:gd name="T20" fmla="*/ 24 w 24"/>
                <a:gd name="T21" fmla="*/ 30 h 42"/>
                <a:gd name="T22" fmla="*/ 24 w 24"/>
                <a:gd name="T23" fmla="*/ 36 h 42"/>
                <a:gd name="T24" fmla="*/ 18 w 24"/>
                <a:gd name="T25" fmla="*/ 36 h 42"/>
                <a:gd name="T26" fmla="*/ 6 w 24"/>
                <a:gd name="T27" fmla="*/ 42 h 42"/>
                <a:gd name="T28" fmla="*/ 6 w 24"/>
                <a:gd name="T29" fmla="*/ 36 h 42"/>
                <a:gd name="T30" fmla="*/ 0 w 24"/>
                <a:gd name="T31" fmla="*/ 36 h 42"/>
                <a:gd name="T32" fmla="*/ 0 w 24"/>
                <a:gd name="T33" fmla="*/ 30 h 42"/>
                <a:gd name="T34" fmla="*/ 0 w 24"/>
                <a:gd name="T35" fmla="*/ 24 h 42"/>
                <a:gd name="T36" fmla="*/ 0 w 24"/>
                <a:gd name="T37" fmla="*/ 18 h 42"/>
                <a:gd name="T38" fmla="*/ 6 w 24"/>
                <a:gd name="T3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2">
                  <a:moveTo>
                    <a:pt x="6" y="12"/>
                  </a:moveTo>
                  <a:lnTo>
                    <a:pt x="6" y="6"/>
                  </a:lnTo>
                  <a:lnTo>
                    <a:pt x="12" y="0"/>
                  </a:lnTo>
                  <a:lnTo>
                    <a:pt x="12" y="6"/>
                  </a:lnTo>
                  <a:lnTo>
                    <a:pt x="18" y="6"/>
                  </a:lnTo>
                  <a:lnTo>
                    <a:pt x="24" y="6"/>
                  </a:lnTo>
                  <a:lnTo>
                    <a:pt x="24" y="12"/>
                  </a:lnTo>
                  <a:lnTo>
                    <a:pt x="18" y="12"/>
                  </a:lnTo>
                  <a:lnTo>
                    <a:pt x="24" y="12"/>
                  </a:lnTo>
                  <a:lnTo>
                    <a:pt x="24" y="18"/>
                  </a:lnTo>
                  <a:lnTo>
                    <a:pt x="24" y="30"/>
                  </a:lnTo>
                  <a:lnTo>
                    <a:pt x="24" y="36"/>
                  </a:lnTo>
                  <a:lnTo>
                    <a:pt x="18" y="36"/>
                  </a:lnTo>
                  <a:lnTo>
                    <a:pt x="6" y="42"/>
                  </a:lnTo>
                  <a:lnTo>
                    <a:pt x="6" y="36"/>
                  </a:lnTo>
                  <a:lnTo>
                    <a:pt x="0" y="36"/>
                  </a:lnTo>
                  <a:lnTo>
                    <a:pt x="0" y="30"/>
                  </a:lnTo>
                  <a:lnTo>
                    <a:pt x="0" y="24"/>
                  </a:lnTo>
                  <a:lnTo>
                    <a:pt x="0" y="18"/>
                  </a:lnTo>
                  <a:lnTo>
                    <a:pt x="6"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2" name="Freeform 2060"/>
            <p:cNvSpPr>
              <a:spLocks/>
            </p:cNvSpPr>
            <p:nvPr/>
          </p:nvSpPr>
          <p:spPr bwMode="auto">
            <a:xfrm>
              <a:off x="2700" y="2322"/>
              <a:ext cx="60" cy="48"/>
            </a:xfrm>
            <a:custGeom>
              <a:avLst/>
              <a:gdLst>
                <a:gd name="T0" fmla="*/ 0 w 60"/>
                <a:gd name="T1" fmla="*/ 48 h 48"/>
                <a:gd name="T2" fmla="*/ 0 w 60"/>
                <a:gd name="T3" fmla="*/ 0 h 48"/>
                <a:gd name="T4" fmla="*/ 6 w 60"/>
                <a:gd name="T5" fmla="*/ 6 h 48"/>
                <a:gd name="T6" fmla="*/ 6 w 60"/>
                <a:gd name="T7" fmla="*/ 12 h 48"/>
                <a:gd name="T8" fmla="*/ 12 w 60"/>
                <a:gd name="T9" fmla="*/ 12 h 48"/>
                <a:gd name="T10" fmla="*/ 18 w 60"/>
                <a:gd name="T11" fmla="*/ 18 h 48"/>
                <a:gd name="T12" fmla="*/ 18 w 60"/>
                <a:gd name="T13" fmla="*/ 24 h 48"/>
                <a:gd name="T14" fmla="*/ 24 w 60"/>
                <a:gd name="T15" fmla="*/ 24 h 48"/>
                <a:gd name="T16" fmla="*/ 24 w 60"/>
                <a:gd name="T17" fmla="*/ 30 h 48"/>
                <a:gd name="T18" fmla="*/ 24 w 60"/>
                <a:gd name="T19" fmla="*/ 36 h 48"/>
                <a:gd name="T20" fmla="*/ 30 w 60"/>
                <a:gd name="T21" fmla="*/ 42 h 48"/>
                <a:gd name="T22" fmla="*/ 36 w 60"/>
                <a:gd name="T23" fmla="*/ 42 h 48"/>
                <a:gd name="T24" fmla="*/ 42 w 60"/>
                <a:gd name="T25" fmla="*/ 42 h 48"/>
                <a:gd name="T26" fmla="*/ 54 w 60"/>
                <a:gd name="T27" fmla="*/ 42 h 48"/>
                <a:gd name="T28" fmla="*/ 60 w 60"/>
                <a:gd name="T29" fmla="*/ 42 h 48"/>
                <a:gd name="T30" fmla="*/ 60 w 60"/>
                <a:gd name="T31" fmla="*/ 48 h 48"/>
                <a:gd name="T32" fmla="*/ 0 w 6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48">
                  <a:moveTo>
                    <a:pt x="0" y="48"/>
                  </a:moveTo>
                  <a:lnTo>
                    <a:pt x="0" y="0"/>
                  </a:lnTo>
                  <a:lnTo>
                    <a:pt x="6" y="6"/>
                  </a:lnTo>
                  <a:lnTo>
                    <a:pt x="6" y="12"/>
                  </a:lnTo>
                  <a:lnTo>
                    <a:pt x="12" y="12"/>
                  </a:lnTo>
                  <a:lnTo>
                    <a:pt x="18" y="18"/>
                  </a:lnTo>
                  <a:lnTo>
                    <a:pt x="18" y="24"/>
                  </a:lnTo>
                  <a:lnTo>
                    <a:pt x="24" y="24"/>
                  </a:lnTo>
                  <a:lnTo>
                    <a:pt x="24" y="30"/>
                  </a:lnTo>
                  <a:lnTo>
                    <a:pt x="24" y="36"/>
                  </a:lnTo>
                  <a:lnTo>
                    <a:pt x="30" y="42"/>
                  </a:lnTo>
                  <a:lnTo>
                    <a:pt x="36" y="42"/>
                  </a:lnTo>
                  <a:lnTo>
                    <a:pt x="42" y="42"/>
                  </a:lnTo>
                  <a:lnTo>
                    <a:pt x="54" y="42"/>
                  </a:lnTo>
                  <a:lnTo>
                    <a:pt x="60" y="42"/>
                  </a:lnTo>
                  <a:lnTo>
                    <a:pt x="60" y="48"/>
                  </a:lnTo>
                  <a:lnTo>
                    <a:pt x="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3" name="Freeform 2061"/>
            <p:cNvSpPr>
              <a:spLocks/>
            </p:cNvSpPr>
            <p:nvPr/>
          </p:nvSpPr>
          <p:spPr bwMode="auto">
            <a:xfrm>
              <a:off x="3648" y="2280"/>
              <a:ext cx="48" cy="36"/>
            </a:xfrm>
            <a:custGeom>
              <a:avLst/>
              <a:gdLst>
                <a:gd name="T0" fmla="*/ 6 w 48"/>
                <a:gd name="T1" fmla="*/ 36 h 36"/>
                <a:gd name="T2" fmla="*/ 0 w 48"/>
                <a:gd name="T3" fmla="*/ 12 h 36"/>
                <a:gd name="T4" fmla="*/ 6 w 48"/>
                <a:gd name="T5" fmla="*/ 12 h 36"/>
                <a:gd name="T6" fmla="*/ 12 w 48"/>
                <a:gd name="T7" fmla="*/ 12 h 36"/>
                <a:gd name="T8" fmla="*/ 18 w 48"/>
                <a:gd name="T9" fmla="*/ 12 h 36"/>
                <a:gd name="T10" fmla="*/ 18 w 48"/>
                <a:gd name="T11" fmla="*/ 6 h 36"/>
                <a:gd name="T12" fmla="*/ 24 w 48"/>
                <a:gd name="T13" fmla="*/ 0 h 36"/>
                <a:gd name="T14" fmla="*/ 36 w 48"/>
                <a:gd name="T15" fmla="*/ 6 h 36"/>
                <a:gd name="T16" fmla="*/ 42 w 48"/>
                <a:gd name="T17" fmla="*/ 12 h 36"/>
                <a:gd name="T18" fmla="*/ 42 w 48"/>
                <a:gd name="T19" fmla="*/ 18 h 36"/>
                <a:gd name="T20" fmla="*/ 48 w 48"/>
                <a:gd name="T21" fmla="*/ 18 h 36"/>
                <a:gd name="T22" fmla="*/ 42 w 48"/>
                <a:gd name="T23" fmla="*/ 24 h 36"/>
                <a:gd name="T24" fmla="*/ 42 w 48"/>
                <a:gd name="T25" fmla="*/ 30 h 36"/>
                <a:gd name="T26" fmla="*/ 36 w 48"/>
                <a:gd name="T27" fmla="*/ 30 h 36"/>
                <a:gd name="T28" fmla="*/ 24 w 48"/>
                <a:gd name="T29" fmla="*/ 36 h 36"/>
                <a:gd name="T30" fmla="*/ 6 w 48"/>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6">
                  <a:moveTo>
                    <a:pt x="6" y="36"/>
                  </a:moveTo>
                  <a:lnTo>
                    <a:pt x="0" y="12"/>
                  </a:lnTo>
                  <a:lnTo>
                    <a:pt x="6" y="12"/>
                  </a:lnTo>
                  <a:lnTo>
                    <a:pt x="12" y="12"/>
                  </a:lnTo>
                  <a:lnTo>
                    <a:pt x="18" y="12"/>
                  </a:lnTo>
                  <a:lnTo>
                    <a:pt x="18" y="6"/>
                  </a:lnTo>
                  <a:lnTo>
                    <a:pt x="24" y="0"/>
                  </a:lnTo>
                  <a:lnTo>
                    <a:pt x="36" y="6"/>
                  </a:lnTo>
                  <a:lnTo>
                    <a:pt x="42" y="12"/>
                  </a:lnTo>
                  <a:lnTo>
                    <a:pt x="42" y="18"/>
                  </a:lnTo>
                  <a:lnTo>
                    <a:pt x="48" y="18"/>
                  </a:lnTo>
                  <a:lnTo>
                    <a:pt x="42" y="24"/>
                  </a:lnTo>
                  <a:lnTo>
                    <a:pt x="42" y="30"/>
                  </a:lnTo>
                  <a:lnTo>
                    <a:pt x="36" y="30"/>
                  </a:lnTo>
                  <a:lnTo>
                    <a:pt x="24" y="36"/>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4" name="Freeform 2062"/>
            <p:cNvSpPr>
              <a:spLocks/>
            </p:cNvSpPr>
            <p:nvPr/>
          </p:nvSpPr>
          <p:spPr bwMode="auto">
            <a:xfrm>
              <a:off x="3822" y="2256"/>
              <a:ext cx="54" cy="36"/>
            </a:xfrm>
            <a:custGeom>
              <a:avLst/>
              <a:gdLst>
                <a:gd name="T0" fmla="*/ 54 w 54"/>
                <a:gd name="T1" fmla="*/ 30 h 36"/>
                <a:gd name="T2" fmla="*/ 18 w 54"/>
                <a:gd name="T3" fmla="*/ 36 h 36"/>
                <a:gd name="T4" fmla="*/ 18 w 54"/>
                <a:gd name="T5" fmla="*/ 30 h 36"/>
                <a:gd name="T6" fmla="*/ 6 w 54"/>
                <a:gd name="T7" fmla="*/ 24 h 36"/>
                <a:gd name="T8" fmla="*/ 0 w 54"/>
                <a:gd name="T9" fmla="*/ 24 h 36"/>
                <a:gd name="T10" fmla="*/ 0 w 54"/>
                <a:gd name="T11" fmla="*/ 18 h 36"/>
                <a:gd name="T12" fmla="*/ 6 w 54"/>
                <a:gd name="T13" fmla="*/ 18 h 36"/>
                <a:gd name="T14" fmla="*/ 0 w 54"/>
                <a:gd name="T15" fmla="*/ 12 h 36"/>
                <a:gd name="T16" fmla="*/ 6 w 54"/>
                <a:gd name="T17" fmla="*/ 12 h 36"/>
                <a:gd name="T18" fmla="*/ 18 w 54"/>
                <a:gd name="T19" fmla="*/ 6 h 36"/>
                <a:gd name="T20" fmla="*/ 24 w 54"/>
                <a:gd name="T21" fmla="*/ 6 h 36"/>
                <a:gd name="T22" fmla="*/ 30 w 54"/>
                <a:gd name="T23" fmla="*/ 0 h 36"/>
                <a:gd name="T24" fmla="*/ 36 w 54"/>
                <a:gd name="T25" fmla="*/ 6 h 36"/>
                <a:gd name="T26" fmla="*/ 36 w 54"/>
                <a:gd name="T27" fmla="*/ 12 h 36"/>
                <a:gd name="T28" fmla="*/ 42 w 54"/>
                <a:gd name="T29" fmla="*/ 12 h 36"/>
                <a:gd name="T30" fmla="*/ 42 w 54"/>
                <a:gd name="T31" fmla="*/ 18 h 36"/>
                <a:gd name="T32" fmla="*/ 48 w 54"/>
                <a:gd name="T33" fmla="*/ 24 h 36"/>
                <a:gd name="T34" fmla="*/ 54 w 54"/>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36">
                  <a:moveTo>
                    <a:pt x="54" y="30"/>
                  </a:moveTo>
                  <a:lnTo>
                    <a:pt x="18" y="36"/>
                  </a:lnTo>
                  <a:lnTo>
                    <a:pt x="18" y="30"/>
                  </a:lnTo>
                  <a:lnTo>
                    <a:pt x="6" y="24"/>
                  </a:lnTo>
                  <a:lnTo>
                    <a:pt x="0" y="24"/>
                  </a:lnTo>
                  <a:lnTo>
                    <a:pt x="0" y="18"/>
                  </a:lnTo>
                  <a:lnTo>
                    <a:pt x="6" y="18"/>
                  </a:lnTo>
                  <a:lnTo>
                    <a:pt x="0" y="12"/>
                  </a:lnTo>
                  <a:lnTo>
                    <a:pt x="6" y="12"/>
                  </a:lnTo>
                  <a:lnTo>
                    <a:pt x="18" y="6"/>
                  </a:lnTo>
                  <a:lnTo>
                    <a:pt x="24" y="6"/>
                  </a:lnTo>
                  <a:lnTo>
                    <a:pt x="30" y="0"/>
                  </a:lnTo>
                  <a:lnTo>
                    <a:pt x="36" y="6"/>
                  </a:lnTo>
                  <a:lnTo>
                    <a:pt x="36" y="12"/>
                  </a:lnTo>
                  <a:lnTo>
                    <a:pt x="42" y="12"/>
                  </a:lnTo>
                  <a:lnTo>
                    <a:pt x="42" y="18"/>
                  </a:lnTo>
                  <a:lnTo>
                    <a:pt x="48" y="24"/>
                  </a:lnTo>
                  <a:lnTo>
                    <a:pt x="5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5" name="Freeform 2063"/>
            <p:cNvSpPr>
              <a:spLocks/>
            </p:cNvSpPr>
            <p:nvPr/>
          </p:nvSpPr>
          <p:spPr bwMode="auto">
            <a:xfrm>
              <a:off x="4230" y="2196"/>
              <a:ext cx="48" cy="72"/>
            </a:xfrm>
            <a:custGeom>
              <a:avLst/>
              <a:gdLst>
                <a:gd name="T0" fmla="*/ 48 w 48"/>
                <a:gd name="T1" fmla="*/ 54 h 72"/>
                <a:gd name="T2" fmla="*/ 48 w 48"/>
                <a:gd name="T3" fmla="*/ 60 h 72"/>
                <a:gd name="T4" fmla="*/ 42 w 48"/>
                <a:gd name="T5" fmla="*/ 72 h 72"/>
                <a:gd name="T6" fmla="*/ 36 w 48"/>
                <a:gd name="T7" fmla="*/ 66 h 72"/>
                <a:gd name="T8" fmla="*/ 30 w 48"/>
                <a:gd name="T9" fmla="*/ 60 h 72"/>
                <a:gd name="T10" fmla="*/ 24 w 48"/>
                <a:gd name="T11" fmla="*/ 54 h 72"/>
                <a:gd name="T12" fmla="*/ 18 w 48"/>
                <a:gd name="T13" fmla="*/ 48 h 72"/>
                <a:gd name="T14" fmla="*/ 12 w 48"/>
                <a:gd name="T15" fmla="*/ 42 h 72"/>
                <a:gd name="T16" fmla="*/ 6 w 48"/>
                <a:gd name="T17" fmla="*/ 42 h 72"/>
                <a:gd name="T18" fmla="*/ 0 w 48"/>
                <a:gd name="T19" fmla="*/ 36 h 72"/>
                <a:gd name="T20" fmla="*/ 0 w 48"/>
                <a:gd name="T21" fmla="*/ 30 h 72"/>
                <a:gd name="T22" fmla="*/ 0 w 48"/>
                <a:gd name="T23" fmla="*/ 24 h 72"/>
                <a:gd name="T24" fmla="*/ 0 w 48"/>
                <a:gd name="T25" fmla="*/ 18 h 72"/>
                <a:gd name="T26" fmla="*/ 0 w 48"/>
                <a:gd name="T27" fmla="*/ 12 h 72"/>
                <a:gd name="T28" fmla="*/ 0 w 48"/>
                <a:gd name="T29" fmla="*/ 6 h 72"/>
                <a:gd name="T30" fmla="*/ 6 w 48"/>
                <a:gd name="T31" fmla="*/ 0 h 72"/>
                <a:gd name="T32" fmla="*/ 12 w 48"/>
                <a:gd name="T33" fmla="*/ 6 h 72"/>
                <a:gd name="T34" fmla="*/ 18 w 48"/>
                <a:gd name="T35" fmla="*/ 6 h 72"/>
                <a:gd name="T36" fmla="*/ 24 w 48"/>
                <a:gd name="T37" fmla="*/ 0 h 72"/>
                <a:gd name="T38" fmla="*/ 30 w 48"/>
                <a:gd name="T39" fmla="*/ 6 h 72"/>
                <a:gd name="T40" fmla="*/ 36 w 48"/>
                <a:gd name="T41" fmla="*/ 6 h 72"/>
                <a:gd name="T42" fmla="*/ 36 w 48"/>
                <a:gd name="T43" fmla="*/ 12 h 72"/>
                <a:gd name="T44" fmla="*/ 36 w 48"/>
                <a:gd name="T45" fmla="*/ 18 h 72"/>
                <a:gd name="T46" fmla="*/ 42 w 48"/>
                <a:gd name="T47" fmla="*/ 18 h 72"/>
                <a:gd name="T48" fmla="*/ 42 w 48"/>
                <a:gd name="T49" fmla="*/ 36 h 72"/>
                <a:gd name="T50" fmla="*/ 42 w 48"/>
                <a:gd name="T51" fmla="*/ 54 h 72"/>
                <a:gd name="T52" fmla="*/ 48 w 48"/>
                <a:gd name="T53"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72">
                  <a:moveTo>
                    <a:pt x="48" y="54"/>
                  </a:moveTo>
                  <a:lnTo>
                    <a:pt x="48" y="60"/>
                  </a:lnTo>
                  <a:lnTo>
                    <a:pt x="42" y="72"/>
                  </a:lnTo>
                  <a:lnTo>
                    <a:pt x="36" y="66"/>
                  </a:lnTo>
                  <a:lnTo>
                    <a:pt x="30" y="60"/>
                  </a:lnTo>
                  <a:lnTo>
                    <a:pt x="24" y="54"/>
                  </a:lnTo>
                  <a:lnTo>
                    <a:pt x="18" y="48"/>
                  </a:lnTo>
                  <a:lnTo>
                    <a:pt x="12" y="42"/>
                  </a:lnTo>
                  <a:lnTo>
                    <a:pt x="6" y="42"/>
                  </a:lnTo>
                  <a:lnTo>
                    <a:pt x="0" y="36"/>
                  </a:lnTo>
                  <a:lnTo>
                    <a:pt x="0" y="30"/>
                  </a:lnTo>
                  <a:lnTo>
                    <a:pt x="0" y="24"/>
                  </a:lnTo>
                  <a:lnTo>
                    <a:pt x="0" y="18"/>
                  </a:lnTo>
                  <a:lnTo>
                    <a:pt x="0" y="12"/>
                  </a:lnTo>
                  <a:lnTo>
                    <a:pt x="0" y="6"/>
                  </a:lnTo>
                  <a:lnTo>
                    <a:pt x="6" y="0"/>
                  </a:lnTo>
                  <a:lnTo>
                    <a:pt x="12" y="6"/>
                  </a:lnTo>
                  <a:lnTo>
                    <a:pt x="18" y="6"/>
                  </a:lnTo>
                  <a:lnTo>
                    <a:pt x="24" y="0"/>
                  </a:lnTo>
                  <a:lnTo>
                    <a:pt x="30" y="6"/>
                  </a:lnTo>
                  <a:lnTo>
                    <a:pt x="36" y="6"/>
                  </a:lnTo>
                  <a:lnTo>
                    <a:pt x="36" y="12"/>
                  </a:lnTo>
                  <a:lnTo>
                    <a:pt x="36" y="18"/>
                  </a:lnTo>
                  <a:lnTo>
                    <a:pt x="42" y="18"/>
                  </a:lnTo>
                  <a:lnTo>
                    <a:pt x="42" y="36"/>
                  </a:lnTo>
                  <a:lnTo>
                    <a:pt x="42" y="54"/>
                  </a:lnTo>
                  <a:lnTo>
                    <a:pt x="4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6" name="Freeform 2064"/>
            <p:cNvSpPr>
              <a:spLocks/>
            </p:cNvSpPr>
            <p:nvPr/>
          </p:nvSpPr>
          <p:spPr bwMode="auto">
            <a:xfrm>
              <a:off x="2826" y="2328"/>
              <a:ext cx="60" cy="72"/>
            </a:xfrm>
            <a:custGeom>
              <a:avLst/>
              <a:gdLst>
                <a:gd name="T0" fmla="*/ 48 w 60"/>
                <a:gd name="T1" fmla="*/ 60 h 72"/>
                <a:gd name="T2" fmla="*/ 48 w 60"/>
                <a:gd name="T3" fmla="*/ 72 h 72"/>
                <a:gd name="T4" fmla="*/ 36 w 60"/>
                <a:gd name="T5" fmla="*/ 72 h 72"/>
                <a:gd name="T6" fmla="*/ 18 w 60"/>
                <a:gd name="T7" fmla="*/ 72 h 72"/>
                <a:gd name="T8" fmla="*/ 18 w 60"/>
                <a:gd name="T9" fmla="*/ 60 h 72"/>
                <a:gd name="T10" fmla="*/ 0 w 60"/>
                <a:gd name="T11" fmla="*/ 60 h 72"/>
                <a:gd name="T12" fmla="*/ 0 w 60"/>
                <a:gd name="T13" fmla="*/ 54 h 72"/>
                <a:gd name="T14" fmla="*/ 0 w 60"/>
                <a:gd name="T15" fmla="*/ 24 h 72"/>
                <a:gd name="T16" fmla="*/ 6 w 60"/>
                <a:gd name="T17" fmla="*/ 24 h 72"/>
                <a:gd name="T18" fmla="*/ 6 w 60"/>
                <a:gd name="T19" fmla="*/ 18 h 72"/>
                <a:gd name="T20" fmla="*/ 12 w 60"/>
                <a:gd name="T21" fmla="*/ 12 h 72"/>
                <a:gd name="T22" fmla="*/ 18 w 60"/>
                <a:gd name="T23" fmla="*/ 18 h 72"/>
                <a:gd name="T24" fmla="*/ 18 w 60"/>
                <a:gd name="T25" fmla="*/ 12 h 72"/>
                <a:gd name="T26" fmla="*/ 24 w 60"/>
                <a:gd name="T27" fmla="*/ 12 h 72"/>
                <a:gd name="T28" fmla="*/ 30 w 60"/>
                <a:gd name="T29" fmla="*/ 12 h 72"/>
                <a:gd name="T30" fmla="*/ 36 w 60"/>
                <a:gd name="T31" fmla="*/ 6 h 72"/>
                <a:gd name="T32" fmla="*/ 42 w 60"/>
                <a:gd name="T33" fmla="*/ 6 h 72"/>
                <a:gd name="T34" fmla="*/ 48 w 60"/>
                <a:gd name="T35" fmla="*/ 6 h 72"/>
                <a:gd name="T36" fmla="*/ 48 w 60"/>
                <a:gd name="T37" fmla="*/ 0 h 72"/>
                <a:gd name="T38" fmla="*/ 54 w 60"/>
                <a:gd name="T39" fmla="*/ 0 h 72"/>
                <a:gd name="T40" fmla="*/ 54 w 60"/>
                <a:gd name="T41" fmla="*/ 12 h 72"/>
                <a:gd name="T42" fmla="*/ 60 w 60"/>
                <a:gd name="T43" fmla="*/ 12 h 72"/>
                <a:gd name="T44" fmla="*/ 60 w 60"/>
                <a:gd name="T45" fmla="*/ 24 h 72"/>
                <a:gd name="T46" fmla="*/ 48 w 60"/>
                <a:gd name="T47" fmla="*/ 30 h 72"/>
                <a:gd name="T48" fmla="*/ 48 w 60"/>
                <a:gd name="T4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2">
                  <a:moveTo>
                    <a:pt x="48" y="60"/>
                  </a:moveTo>
                  <a:lnTo>
                    <a:pt x="48" y="72"/>
                  </a:lnTo>
                  <a:lnTo>
                    <a:pt x="36" y="72"/>
                  </a:lnTo>
                  <a:lnTo>
                    <a:pt x="18" y="72"/>
                  </a:lnTo>
                  <a:lnTo>
                    <a:pt x="18" y="60"/>
                  </a:lnTo>
                  <a:lnTo>
                    <a:pt x="0" y="60"/>
                  </a:lnTo>
                  <a:lnTo>
                    <a:pt x="0" y="54"/>
                  </a:lnTo>
                  <a:lnTo>
                    <a:pt x="0" y="24"/>
                  </a:lnTo>
                  <a:lnTo>
                    <a:pt x="6" y="24"/>
                  </a:lnTo>
                  <a:lnTo>
                    <a:pt x="6" y="18"/>
                  </a:lnTo>
                  <a:lnTo>
                    <a:pt x="12" y="12"/>
                  </a:lnTo>
                  <a:lnTo>
                    <a:pt x="18" y="18"/>
                  </a:lnTo>
                  <a:lnTo>
                    <a:pt x="18" y="12"/>
                  </a:lnTo>
                  <a:lnTo>
                    <a:pt x="24" y="12"/>
                  </a:lnTo>
                  <a:lnTo>
                    <a:pt x="30" y="12"/>
                  </a:lnTo>
                  <a:lnTo>
                    <a:pt x="36" y="6"/>
                  </a:lnTo>
                  <a:lnTo>
                    <a:pt x="42" y="6"/>
                  </a:lnTo>
                  <a:lnTo>
                    <a:pt x="48" y="6"/>
                  </a:lnTo>
                  <a:lnTo>
                    <a:pt x="48" y="0"/>
                  </a:lnTo>
                  <a:lnTo>
                    <a:pt x="54" y="0"/>
                  </a:lnTo>
                  <a:lnTo>
                    <a:pt x="54" y="12"/>
                  </a:lnTo>
                  <a:lnTo>
                    <a:pt x="60" y="12"/>
                  </a:lnTo>
                  <a:lnTo>
                    <a:pt x="60" y="24"/>
                  </a:lnTo>
                  <a:lnTo>
                    <a:pt x="48" y="30"/>
                  </a:lnTo>
                  <a:lnTo>
                    <a:pt x="48"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7" name="Freeform 2065"/>
            <p:cNvSpPr>
              <a:spLocks/>
            </p:cNvSpPr>
            <p:nvPr/>
          </p:nvSpPr>
          <p:spPr bwMode="auto">
            <a:xfrm>
              <a:off x="4362" y="2166"/>
              <a:ext cx="36" cy="36"/>
            </a:xfrm>
            <a:custGeom>
              <a:avLst/>
              <a:gdLst>
                <a:gd name="T0" fmla="*/ 6 w 36"/>
                <a:gd name="T1" fmla="*/ 30 h 36"/>
                <a:gd name="T2" fmla="*/ 0 w 36"/>
                <a:gd name="T3" fmla="*/ 30 h 36"/>
                <a:gd name="T4" fmla="*/ 0 w 36"/>
                <a:gd name="T5" fmla="*/ 24 h 36"/>
                <a:gd name="T6" fmla="*/ 0 w 36"/>
                <a:gd name="T7" fmla="*/ 18 h 36"/>
                <a:gd name="T8" fmla="*/ 6 w 36"/>
                <a:gd name="T9" fmla="*/ 12 h 36"/>
                <a:gd name="T10" fmla="*/ 6 w 36"/>
                <a:gd name="T11" fmla="*/ 18 h 36"/>
                <a:gd name="T12" fmla="*/ 24 w 36"/>
                <a:gd name="T13" fmla="*/ 12 h 36"/>
                <a:gd name="T14" fmla="*/ 24 w 36"/>
                <a:gd name="T15" fmla="*/ 6 h 36"/>
                <a:gd name="T16" fmla="*/ 24 w 36"/>
                <a:gd name="T17" fmla="*/ 0 h 36"/>
                <a:gd name="T18" fmla="*/ 30 w 36"/>
                <a:gd name="T19" fmla="*/ 0 h 36"/>
                <a:gd name="T20" fmla="*/ 36 w 36"/>
                <a:gd name="T21" fmla="*/ 6 h 36"/>
                <a:gd name="T22" fmla="*/ 24 w 36"/>
                <a:gd name="T23" fmla="*/ 18 h 36"/>
                <a:gd name="T24" fmla="*/ 30 w 36"/>
                <a:gd name="T25" fmla="*/ 18 h 36"/>
                <a:gd name="T26" fmla="*/ 30 w 36"/>
                <a:gd name="T27" fmla="*/ 30 h 36"/>
                <a:gd name="T28" fmla="*/ 24 w 36"/>
                <a:gd name="T29" fmla="*/ 30 h 36"/>
                <a:gd name="T30" fmla="*/ 12 w 36"/>
                <a:gd name="T31" fmla="*/ 36 h 36"/>
                <a:gd name="T32" fmla="*/ 6 w 36"/>
                <a:gd name="T33" fmla="*/ 36 h 36"/>
                <a:gd name="T34" fmla="*/ 6 w 36"/>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6">
                  <a:moveTo>
                    <a:pt x="6" y="30"/>
                  </a:moveTo>
                  <a:lnTo>
                    <a:pt x="0" y="30"/>
                  </a:lnTo>
                  <a:lnTo>
                    <a:pt x="0" y="24"/>
                  </a:lnTo>
                  <a:lnTo>
                    <a:pt x="0" y="18"/>
                  </a:lnTo>
                  <a:lnTo>
                    <a:pt x="6" y="12"/>
                  </a:lnTo>
                  <a:lnTo>
                    <a:pt x="6" y="18"/>
                  </a:lnTo>
                  <a:lnTo>
                    <a:pt x="24" y="12"/>
                  </a:lnTo>
                  <a:lnTo>
                    <a:pt x="24" y="6"/>
                  </a:lnTo>
                  <a:lnTo>
                    <a:pt x="24" y="0"/>
                  </a:lnTo>
                  <a:lnTo>
                    <a:pt x="30" y="0"/>
                  </a:lnTo>
                  <a:lnTo>
                    <a:pt x="36" y="6"/>
                  </a:lnTo>
                  <a:lnTo>
                    <a:pt x="24" y="18"/>
                  </a:lnTo>
                  <a:lnTo>
                    <a:pt x="30" y="18"/>
                  </a:lnTo>
                  <a:lnTo>
                    <a:pt x="30" y="30"/>
                  </a:lnTo>
                  <a:lnTo>
                    <a:pt x="24" y="30"/>
                  </a:lnTo>
                  <a:lnTo>
                    <a:pt x="12" y="36"/>
                  </a:lnTo>
                  <a:lnTo>
                    <a:pt x="6" y="36"/>
                  </a:lnTo>
                  <a:lnTo>
                    <a:pt x="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8" name="Freeform 2066"/>
            <p:cNvSpPr>
              <a:spLocks/>
            </p:cNvSpPr>
            <p:nvPr/>
          </p:nvSpPr>
          <p:spPr bwMode="auto">
            <a:xfrm>
              <a:off x="3018" y="2322"/>
              <a:ext cx="66" cy="60"/>
            </a:xfrm>
            <a:custGeom>
              <a:avLst/>
              <a:gdLst>
                <a:gd name="T0" fmla="*/ 6 w 66"/>
                <a:gd name="T1" fmla="*/ 60 h 60"/>
                <a:gd name="T2" fmla="*/ 6 w 66"/>
                <a:gd name="T3" fmla="*/ 30 h 60"/>
                <a:gd name="T4" fmla="*/ 0 w 66"/>
                <a:gd name="T5" fmla="*/ 24 h 60"/>
                <a:gd name="T6" fmla="*/ 6 w 66"/>
                <a:gd name="T7" fmla="*/ 24 h 60"/>
                <a:gd name="T8" fmla="*/ 6 w 66"/>
                <a:gd name="T9" fmla="*/ 18 h 60"/>
                <a:gd name="T10" fmla="*/ 18 w 66"/>
                <a:gd name="T11" fmla="*/ 18 h 60"/>
                <a:gd name="T12" fmla="*/ 18 w 66"/>
                <a:gd name="T13" fmla="*/ 12 h 60"/>
                <a:gd name="T14" fmla="*/ 24 w 66"/>
                <a:gd name="T15" fmla="*/ 12 h 60"/>
                <a:gd name="T16" fmla="*/ 36 w 66"/>
                <a:gd name="T17" fmla="*/ 12 h 60"/>
                <a:gd name="T18" fmla="*/ 36 w 66"/>
                <a:gd name="T19" fmla="*/ 0 h 60"/>
                <a:gd name="T20" fmla="*/ 42 w 66"/>
                <a:gd name="T21" fmla="*/ 6 h 60"/>
                <a:gd name="T22" fmla="*/ 48 w 66"/>
                <a:gd name="T23" fmla="*/ 12 h 60"/>
                <a:gd name="T24" fmla="*/ 48 w 66"/>
                <a:gd name="T25" fmla="*/ 18 h 60"/>
                <a:gd name="T26" fmla="*/ 54 w 66"/>
                <a:gd name="T27" fmla="*/ 18 h 60"/>
                <a:gd name="T28" fmla="*/ 60 w 66"/>
                <a:gd name="T29" fmla="*/ 18 h 60"/>
                <a:gd name="T30" fmla="*/ 54 w 66"/>
                <a:gd name="T31" fmla="*/ 18 h 60"/>
                <a:gd name="T32" fmla="*/ 60 w 66"/>
                <a:gd name="T33" fmla="*/ 18 h 60"/>
                <a:gd name="T34" fmla="*/ 66 w 66"/>
                <a:gd name="T35" fmla="*/ 18 h 60"/>
                <a:gd name="T36" fmla="*/ 60 w 66"/>
                <a:gd name="T37" fmla="*/ 24 h 60"/>
                <a:gd name="T38" fmla="*/ 54 w 66"/>
                <a:gd name="T39" fmla="*/ 24 h 60"/>
                <a:gd name="T40" fmla="*/ 54 w 66"/>
                <a:gd name="T41" fmla="*/ 30 h 60"/>
                <a:gd name="T42" fmla="*/ 48 w 66"/>
                <a:gd name="T43" fmla="*/ 30 h 60"/>
                <a:gd name="T44" fmla="*/ 48 w 66"/>
                <a:gd name="T45" fmla="*/ 36 h 60"/>
                <a:gd name="T46" fmla="*/ 42 w 66"/>
                <a:gd name="T47" fmla="*/ 36 h 60"/>
                <a:gd name="T48" fmla="*/ 42 w 66"/>
                <a:gd name="T49" fmla="*/ 42 h 60"/>
                <a:gd name="T50" fmla="*/ 36 w 66"/>
                <a:gd name="T51" fmla="*/ 42 h 60"/>
                <a:gd name="T52" fmla="*/ 36 w 66"/>
                <a:gd name="T53" fmla="*/ 48 h 60"/>
                <a:gd name="T54" fmla="*/ 36 w 66"/>
                <a:gd name="T55" fmla="*/ 54 h 60"/>
                <a:gd name="T56" fmla="*/ 30 w 66"/>
                <a:gd name="T57" fmla="*/ 54 h 60"/>
                <a:gd name="T58" fmla="*/ 30 w 66"/>
                <a:gd name="T59" fmla="*/ 60 h 60"/>
                <a:gd name="T60" fmla="*/ 6 w 66"/>
                <a:gd name="T6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0">
                  <a:moveTo>
                    <a:pt x="6" y="60"/>
                  </a:moveTo>
                  <a:lnTo>
                    <a:pt x="6" y="30"/>
                  </a:lnTo>
                  <a:lnTo>
                    <a:pt x="0" y="24"/>
                  </a:lnTo>
                  <a:lnTo>
                    <a:pt x="6" y="24"/>
                  </a:lnTo>
                  <a:lnTo>
                    <a:pt x="6" y="18"/>
                  </a:lnTo>
                  <a:lnTo>
                    <a:pt x="18" y="18"/>
                  </a:lnTo>
                  <a:lnTo>
                    <a:pt x="18" y="12"/>
                  </a:lnTo>
                  <a:lnTo>
                    <a:pt x="24" y="12"/>
                  </a:lnTo>
                  <a:lnTo>
                    <a:pt x="36" y="12"/>
                  </a:lnTo>
                  <a:lnTo>
                    <a:pt x="36" y="0"/>
                  </a:lnTo>
                  <a:lnTo>
                    <a:pt x="42" y="6"/>
                  </a:lnTo>
                  <a:lnTo>
                    <a:pt x="48" y="12"/>
                  </a:lnTo>
                  <a:lnTo>
                    <a:pt x="48" y="18"/>
                  </a:lnTo>
                  <a:lnTo>
                    <a:pt x="54" y="18"/>
                  </a:lnTo>
                  <a:lnTo>
                    <a:pt x="60" y="18"/>
                  </a:lnTo>
                  <a:lnTo>
                    <a:pt x="54" y="18"/>
                  </a:lnTo>
                  <a:lnTo>
                    <a:pt x="60" y="18"/>
                  </a:lnTo>
                  <a:lnTo>
                    <a:pt x="66" y="18"/>
                  </a:lnTo>
                  <a:lnTo>
                    <a:pt x="60" y="24"/>
                  </a:lnTo>
                  <a:lnTo>
                    <a:pt x="54" y="24"/>
                  </a:lnTo>
                  <a:lnTo>
                    <a:pt x="54" y="30"/>
                  </a:lnTo>
                  <a:lnTo>
                    <a:pt x="48" y="30"/>
                  </a:lnTo>
                  <a:lnTo>
                    <a:pt x="48" y="36"/>
                  </a:lnTo>
                  <a:lnTo>
                    <a:pt x="42" y="36"/>
                  </a:lnTo>
                  <a:lnTo>
                    <a:pt x="42" y="42"/>
                  </a:lnTo>
                  <a:lnTo>
                    <a:pt x="36" y="42"/>
                  </a:lnTo>
                  <a:lnTo>
                    <a:pt x="36" y="48"/>
                  </a:lnTo>
                  <a:lnTo>
                    <a:pt x="36" y="54"/>
                  </a:lnTo>
                  <a:lnTo>
                    <a:pt x="30" y="54"/>
                  </a:lnTo>
                  <a:lnTo>
                    <a:pt x="30" y="60"/>
                  </a:lnTo>
                  <a:lnTo>
                    <a:pt x="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9" name="Freeform 2067"/>
            <p:cNvSpPr>
              <a:spLocks/>
            </p:cNvSpPr>
            <p:nvPr/>
          </p:nvSpPr>
          <p:spPr bwMode="auto">
            <a:xfrm>
              <a:off x="2796" y="2328"/>
              <a:ext cx="42" cy="54"/>
            </a:xfrm>
            <a:custGeom>
              <a:avLst/>
              <a:gdLst>
                <a:gd name="T0" fmla="*/ 0 w 42"/>
                <a:gd name="T1" fmla="*/ 42 h 54"/>
                <a:gd name="T2" fmla="*/ 0 w 42"/>
                <a:gd name="T3" fmla="*/ 18 h 54"/>
                <a:gd name="T4" fmla="*/ 6 w 42"/>
                <a:gd name="T5" fmla="*/ 18 h 54"/>
                <a:gd name="T6" fmla="*/ 6 w 42"/>
                <a:gd name="T7" fmla="*/ 0 h 54"/>
                <a:gd name="T8" fmla="*/ 42 w 42"/>
                <a:gd name="T9" fmla="*/ 0 h 54"/>
                <a:gd name="T10" fmla="*/ 42 w 42"/>
                <a:gd name="T11" fmla="*/ 12 h 54"/>
                <a:gd name="T12" fmla="*/ 36 w 42"/>
                <a:gd name="T13" fmla="*/ 18 h 54"/>
                <a:gd name="T14" fmla="*/ 36 w 42"/>
                <a:gd name="T15" fmla="*/ 24 h 54"/>
                <a:gd name="T16" fmla="*/ 30 w 42"/>
                <a:gd name="T17" fmla="*/ 24 h 54"/>
                <a:gd name="T18" fmla="*/ 30 w 42"/>
                <a:gd name="T19" fmla="*/ 54 h 54"/>
                <a:gd name="T20" fmla="*/ 6 w 42"/>
                <a:gd name="T21" fmla="*/ 54 h 54"/>
                <a:gd name="T22" fmla="*/ 6 w 42"/>
                <a:gd name="T23" fmla="*/ 36 h 54"/>
                <a:gd name="T24" fmla="*/ 6 w 42"/>
                <a:gd name="T25" fmla="*/ 42 h 54"/>
                <a:gd name="T26" fmla="*/ 0 w 42"/>
                <a:gd name="T27" fmla="*/ 36 h 54"/>
                <a:gd name="T28" fmla="*/ 0 w 42"/>
                <a:gd name="T2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4">
                  <a:moveTo>
                    <a:pt x="0" y="42"/>
                  </a:moveTo>
                  <a:lnTo>
                    <a:pt x="0" y="18"/>
                  </a:lnTo>
                  <a:lnTo>
                    <a:pt x="6" y="18"/>
                  </a:lnTo>
                  <a:lnTo>
                    <a:pt x="6" y="0"/>
                  </a:lnTo>
                  <a:lnTo>
                    <a:pt x="42" y="0"/>
                  </a:lnTo>
                  <a:lnTo>
                    <a:pt x="42" y="12"/>
                  </a:lnTo>
                  <a:lnTo>
                    <a:pt x="36" y="18"/>
                  </a:lnTo>
                  <a:lnTo>
                    <a:pt x="36" y="24"/>
                  </a:lnTo>
                  <a:lnTo>
                    <a:pt x="30" y="24"/>
                  </a:lnTo>
                  <a:lnTo>
                    <a:pt x="30" y="54"/>
                  </a:lnTo>
                  <a:lnTo>
                    <a:pt x="6" y="54"/>
                  </a:lnTo>
                  <a:lnTo>
                    <a:pt x="6" y="36"/>
                  </a:lnTo>
                  <a:lnTo>
                    <a:pt x="6" y="42"/>
                  </a:lnTo>
                  <a:lnTo>
                    <a:pt x="0" y="36"/>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0" name="Freeform 2068"/>
            <p:cNvSpPr>
              <a:spLocks/>
            </p:cNvSpPr>
            <p:nvPr/>
          </p:nvSpPr>
          <p:spPr bwMode="auto">
            <a:xfrm>
              <a:off x="3780" y="2268"/>
              <a:ext cx="48" cy="36"/>
            </a:xfrm>
            <a:custGeom>
              <a:avLst/>
              <a:gdLst>
                <a:gd name="T0" fmla="*/ 0 w 48"/>
                <a:gd name="T1" fmla="*/ 12 h 36"/>
                <a:gd name="T2" fmla="*/ 0 w 48"/>
                <a:gd name="T3" fmla="*/ 6 h 36"/>
                <a:gd name="T4" fmla="*/ 6 w 48"/>
                <a:gd name="T5" fmla="*/ 6 h 36"/>
                <a:gd name="T6" fmla="*/ 12 w 48"/>
                <a:gd name="T7" fmla="*/ 6 h 36"/>
                <a:gd name="T8" fmla="*/ 18 w 48"/>
                <a:gd name="T9" fmla="*/ 0 h 36"/>
                <a:gd name="T10" fmla="*/ 18 w 48"/>
                <a:gd name="T11" fmla="*/ 6 h 36"/>
                <a:gd name="T12" fmla="*/ 24 w 48"/>
                <a:gd name="T13" fmla="*/ 6 h 36"/>
                <a:gd name="T14" fmla="*/ 30 w 48"/>
                <a:gd name="T15" fmla="*/ 6 h 36"/>
                <a:gd name="T16" fmla="*/ 36 w 48"/>
                <a:gd name="T17" fmla="*/ 6 h 36"/>
                <a:gd name="T18" fmla="*/ 36 w 48"/>
                <a:gd name="T19" fmla="*/ 0 h 36"/>
                <a:gd name="T20" fmla="*/ 42 w 48"/>
                <a:gd name="T21" fmla="*/ 6 h 36"/>
                <a:gd name="T22" fmla="*/ 42 w 48"/>
                <a:gd name="T23" fmla="*/ 0 h 36"/>
                <a:gd name="T24" fmla="*/ 48 w 48"/>
                <a:gd name="T25" fmla="*/ 6 h 36"/>
                <a:gd name="T26" fmla="*/ 42 w 48"/>
                <a:gd name="T27" fmla="*/ 6 h 36"/>
                <a:gd name="T28" fmla="*/ 42 w 48"/>
                <a:gd name="T29" fmla="*/ 12 h 36"/>
                <a:gd name="T30" fmla="*/ 36 w 48"/>
                <a:gd name="T31" fmla="*/ 18 h 36"/>
                <a:gd name="T32" fmla="*/ 30 w 48"/>
                <a:gd name="T33" fmla="*/ 24 h 36"/>
                <a:gd name="T34" fmla="*/ 24 w 48"/>
                <a:gd name="T35" fmla="*/ 24 h 36"/>
                <a:gd name="T36" fmla="*/ 24 w 48"/>
                <a:gd name="T37" fmla="*/ 30 h 36"/>
                <a:gd name="T38" fmla="*/ 12 w 48"/>
                <a:gd name="T39" fmla="*/ 30 h 36"/>
                <a:gd name="T40" fmla="*/ 0 w 48"/>
                <a:gd name="T41" fmla="*/ 36 h 36"/>
                <a:gd name="T42" fmla="*/ 0 w 48"/>
                <a:gd name="T4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6">
                  <a:moveTo>
                    <a:pt x="0" y="12"/>
                  </a:moveTo>
                  <a:lnTo>
                    <a:pt x="0" y="6"/>
                  </a:lnTo>
                  <a:lnTo>
                    <a:pt x="6" y="6"/>
                  </a:lnTo>
                  <a:lnTo>
                    <a:pt x="12" y="6"/>
                  </a:lnTo>
                  <a:lnTo>
                    <a:pt x="18" y="0"/>
                  </a:lnTo>
                  <a:lnTo>
                    <a:pt x="18" y="6"/>
                  </a:lnTo>
                  <a:lnTo>
                    <a:pt x="24" y="6"/>
                  </a:lnTo>
                  <a:lnTo>
                    <a:pt x="30" y="6"/>
                  </a:lnTo>
                  <a:lnTo>
                    <a:pt x="36" y="6"/>
                  </a:lnTo>
                  <a:lnTo>
                    <a:pt x="36" y="0"/>
                  </a:lnTo>
                  <a:lnTo>
                    <a:pt x="42" y="6"/>
                  </a:lnTo>
                  <a:lnTo>
                    <a:pt x="42" y="0"/>
                  </a:lnTo>
                  <a:lnTo>
                    <a:pt x="48" y="6"/>
                  </a:lnTo>
                  <a:lnTo>
                    <a:pt x="42" y="6"/>
                  </a:lnTo>
                  <a:lnTo>
                    <a:pt x="42" y="12"/>
                  </a:lnTo>
                  <a:lnTo>
                    <a:pt x="36" y="18"/>
                  </a:lnTo>
                  <a:lnTo>
                    <a:pt x="30" y="24"/>
                  </a:lnTo>
                  <a:lnTo>
                    <a:pt x="24" y="24"/>
                  </a:lnTo>
                  <a:lnTo>
                    <a:pt x="24" y="30"/>
                  </a:lnTo>
                  <a:lnTo>
                    <a:pt x="12" y="30"/>
                  </a:lnTo>
                  <a:lnTo>
                    <a:pt x="0" y="36"/>
                  </a:lnTo>
                  <a:lnTo>
                    <a:pt x="0"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1" name="Freeform 2069"/>
            <p:cNvSpPr>
              <a:spLocks/>
            </p:cNvSpPr>
            <p:nvPr/>
          </p:nvSpPr>
          <p:spPr bwMode="auto">
            <a:xfrm>
              <a:off x="3744" y="2274"/>
              <a:ext cx="36" cy="30"/>
            </a:xfrm>
            <a:custGeom>
              <a:avLst/>
              <a:gdLst>
                <a:gd name="T0" fmla="*/ 36 w 36"/>
                <a:gd name="T1" fmla="*/ 6 h 30"/>
                <a:gd name="T2" fmla="*/ 36 w 36"/>
                <a:gd name="T3" fmla="*/ 30 h 30"/>
                <a:gd name="T4" fmla="*/ 12 w 36"/>
                <a:gd name="T5" fmla="*/ 30 h 30"/>
                <a:gd name="T6" fmla="*/ 0 w 36"/>
                <a:gd name="T7" fmla="*/ 30 h 30"/>
                <a:gd name="T8" fmla="*/ 0 w 36"/>
                <a:gd name="T9" fmla="*/ 24 h 30"/>
                <a:gd name="T10" fmla="*/ 0 w 36"/>
                <a:gd name="T11" fmla="*/ 12 h 30"/>
                <a:gd name="T12" fmla="*/ 0 w 36"/>
                <a:gd name="T13" fmla="*/ 6 h 30"/>
                <a:gd name="T14" fmla="*/ 18 w 36"/>
                <a:gd name="T15" fmla="*/ 0 h 30"/>
                <a:gd name="T16" fmla="*/ 30 w 36"/>
                <a:gd name="T17" fmla="*/ 6 h 30"/>
                <a:gd name="T18" fmla="*/ 36 w 36"/>
                <a:gd name="T1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0">
                  <a:moveTo>
                    <a:pt x="36" y="6"/>
                  </a:moveTo>
                  <a:lnTo>
                    <a:pt x="36" y="30"/>
                  </a:lnTo>
                  <a:lnTo>
                    <a:pt x="12" y="30"/>
                  </a:lnTo>
                  <a:lnTo>
                    <a:pt x="0" y="30"/>
                  </a:lnTo>
                  <a:lnTo>
                    <a:pt x="0" y="24"/>
                  </a:lnTo>
                  <a:lnTo>
                    <a:pt x="0" y="12"/>
                  </a:lnTo>
                  <a:lnTo>
                    <a:pt x="0" y="6"/>
                  </a:lnTo>
                  <a:lnTo>
                    <a:pt x="18" y="0"/>
                  </a:lnTo>
                  <a:lnTo>
                    <a:pt x="30" y="6"/>
                  </a:lnTo>
                  <a:lnTo>
                    <a:pt x="36"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2" name="Freeform 2070"/>
            <p:cNvSpPr>
              <a:spLocks/>
            </p:cNvSpPr>
            <p:nvPr/>
          </p:nvSpPr>
          <p:spPr bwMode="auto">
            <a:xfrm>
              <a:off x="4194" y="2208"/>
              <a:ext cx="54" cy="42"/>
            </a:xfrm>
            <a:custGeom>
              <a:avLst/>
              <a:gdLst>
                <a:gd name="T0" fmla="*/ 54 w 54"/>
                <a:gd name="T1" fmla="*/ 36 h 42"/>
                <a:gd name="T2" fmla="*/ 48 w 54"/>
                <a:gd name="T3" fmla="*/ 36 h 42"/>
                <a:gd name="T4" fmla="*/ 24 w 54"/>
                <a:gd name="T5" fmla="*/ 42 h 42"/>
                <a:gd name="T6" fmla="*/ 18 w 54"/>
                <a:gd name="T7" fmla="*/ 42 h 42"/>
                <a:gd name="T8" fmla="*/ 18 w 54"/>
                <a:gd name="T9" fmla="*/ 36 h 42"/>
                <a:gd name="T10" fmla="*/ 6 w 54"/>
                <a:gd name="T11" fmla="*/ 30 h 42"/>
                <a:gd name="T12" fmla="*/ 0 w 54"/>
                <a:gd name="T13" fmla="*/ 24 h 42"/>
                <a:gd name="T14" fmla="*/ 0 w 54"/>
                <a:gd name="T15" fmla="*/ 18 h 42"/>
                <a:gd name="T16" fmla="*/ 0 w 54"/>
                <a:gd name="T17" fmla="*/ 12 h 42"/>
                <a:gd name="T18" fmla="*/ 12 w 54"/>
                <a:gd name="T19" fmla="*/ 6 h 42"/>
                <a:gd name="T20" fmla="*/ 18 w 54"/>
                <a:gd name="T21" fmla="*/ 0 h 42"/>
                <a:gd name="T22" fmla="*/ 30 w 54"/>
                <a:gd name="T23" fmla="*/ 0 h 42"/>
                <a:gd name="T24" fmla="*/ 36 w 54"/>
                <a:gd name="T25" fmla="*/ 0 h 42"/>
                <a:gd name="T26" fmla="*/ 36 w 54"/>
                <a:gd name="T27" fmla="*/ 6 h 42"/>
                <a:gd name="T28" fmla="*/ 36 w 54"/>
                <a:gd name="T29" fmla="*/ 12 h 42"/>
                <a:gd name="T30" fmla="*/ 36 w 54"/>
                <a:gd name="T31" fmla="*/ 18 h 42"/>
                <a:gd name="T32" fmla="*/ 36 w 54"/>
                <a:gd name="T33" fmla="*/ 24 h 42"/>
                <a:gd name="T34" fmla="*/ 42 w 54"/>
                <a:gd name="T35" fmla="*/ 30 h 42"/>
                <a:gd name="T36" fmla="*/ 48 w 54"/>
                <a:gd name="T37" fmla="*/ 30 h 42"/>
                <a:gd name="T38" fmla="*/ 54 w 54"/>
                <a:gd name="T3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2">
                  <a:moveTo>
                    <a:pt x="54" y="36"/>
                  </a:moveTo>
                  <a:lnTo>
                    <a:pt x="48" y="36"/>
                  </a:lnTo>
                  <a:lnTo>
                    <a:pt x="24" y="42"/>
                  </a:lnTo>
                  <a:lnTo>
                    <a:pt x="18" y="42"/>
                  </a:lnTo>
                  <a:lnTo>
                    <a:pt x="18" y="36"/>
                  </a:lnTo>
                  <a:lnTo>
                    <a:pt x="6" y="30"/>
                  </a:lnTo>
                  <a:lnTo>
                    <a:pt x="0" y="24"/>
                  </a:lnTo>
                  <a:lnTo>
                    <a:pt x="0" y="18"/>
                  </a:lnTo>
                  <a:lnTo>
                    <a:pt x="0" y="12"/>
                  </a:lnTo>
                  <a:lnTo>
                    <a:pt x="12" y="6"/>
                  </a:lnTo>
                  <a:lnTo>
                    <a:pt x="18" y="0"/>
                  </a:lnTo>
                  <a:lnTo>
                    <a:pt x="30" y="0"/>
                  </a:lnTo>
                  <a:lnTo>
                    <a:pt x="36" y="0"/>
                  </a:lnTo>
                  <a:lnTo>
                    <a:pt x="36" y="6"/>
                  </a:lnTo>
                  <a:lnTo>
                    <a:pt x="36" y="12"/>
                  </a:lnTo>
                  <a:lnTo>
                    <a:pt x="36" y="18"/>
                  </a:lnTo>
                  <a:lnTo>
                    <a:pt x="36" y="24"/>
                  </a:lnTo>
                  <a:lnTo>
                    <a:pt x="42" y="30"/>
                  </a:lnTo>
                  <a:lnTo>
                    <a:pt x="48" y="30"/>
                  </a:lnTo>
                  <a:lnTo>
                    <a:pt x="5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3" name="Freeform 2071"/>
            <p:cNvSpPr>
              <a:spLocks/>
            </p:cNvSpPr>
            <p:nvPr/>
          </p:nvSpPr>
          <p:spPr bwMode="auto">
            <a:xfrm>
              <a:off x="4302" y="2190"/>
              <a:ext cx="60" cy="42"/>
            </a:xfrm>
            <a:custGeom>
              <a:avLst/>
              <a:gdLst>
                <a:gd name="T0" fmla="*/ 60 w 60"/>
                <a:gd name="T1" fmla="*/ 30 h 42"/>
                <a:gd name="T2" fmla="*/ 60 w 60"/>
                <a:gd name="T3" fmla="*/ 36 h 42"/>
                <a:gd name="T4" fmla="*/ 54 w 60"/>
                <a:gd name="T5" fmla="*/ 36 h 42"/>
                <a:gd name="T6" fmla="*/ 54 w 60"/>
                <a:gd name="T7" fmla="*/ 42 h 42"/>
                <a:gd name="T8" fmla="*/ 48 w 60"/>
                <a:gd name="T9" fmla="*/ 36 h 42"/>
                <a:gd name="T10" fmla="*/ 48 w 60"/>
                <a:gd name="T11" fmla="*/ 30 h 42"/>
                <a:gd name="T12" fmla="*/ 42 w 60"/>
                <a:gd name="T13" fmla="*/ 30 h 42"/>
                <a:gd name="T14" fmla="*/ 36 w 60"/>
                <a:gd name="T15" fmla="*/ 30 h 42"/>
                <a:gd name="T16" fmla="*/ 30 w 60"/>
                <a:gd name="T17" fmla="*/ 30 h 42"/>
                <a:gd name="T18" fmla="*/ 24 w 60"/>
                <a:gd name="T19" fmla="*/ 30 h 42"/>
                <a:gd name="T20" fmla="*/ 12 w 60"/>
                <a:gd name="T21" fmla="*/ 30 h 42"/>
                <a:gd name="T22" fmla="*/ 6 w 60"/>
                <a:gd name="T23" fmla="*/ 30 h 42"/>
                <a:gd name="T24" fmla="*/ 0 w 60"/>
                <a:gd name="T25" fmla="*/ 24 h 42"/>
                <a:gd name="T26" fmla="*/ 12 w 60"/>
                <a:gd name="T27" fmla="*/ 18 h 42"/>
                <a:gd name="T28" fmla="*/ 18 w 60"/>
                <a:gd name="T29" fmla="*/ 12 h 42"/>
                <a:gd name="T30" fmla="*/ 18 w 60"/>
                <a:gd name="T31" fmla="*/ 6 h 42"/>
                <a:gd name="T32" fmla="*/ 12 w 60"/>
                <a:gd name="T33" fmla="*/ 0 h 42"/>
                <a:gd name="T34" fmla="*/ 18 w 60"/>
                <a:gd name="T35" fmla="*/ 0 h 42"/>
                <a:gd name="T36" fmla="*/ 24 w 60"/>
                <a:gd name="T37" fmla="*/ 6 h 42"/>
                <a:gd name="T38" fmla="*/ 42 w 60"/>
                <a:gd name="T39" fmla="*/ 12 h 42"/>
                <a:gd name="T40" fmla="*/ 48 w 60"/>
                <a:gd name="T41" fmla="*/ 12 h 42"/>
                <a:gd name="T42" fmla="*/ 54 w 60"/>
                <a:gd name="T43" fmla="*/ 12 h 42"/>
                <a:gd name="T44" fmla="*/ 54 w 60"/>
                <a:gd name="T45" fmla="*/ 36 h 42"/>
                <a:gd name="T46" fmla="*/ 60 w 60"/>
                <a:gd name="T4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42">
                  <a:moveTo>
                    <a:pt x="60" y="30"/>
                  </a:moveTo>
                  <a:lnTo>
                    <a:pt x="60" y="36"/>
                  </a:lnTo>
                  <a:lnTo>
                    <a:pt x="54" y="36"/>
                  </a:lnTo>
                  <a:lnTo>
                    <a:pt x="54" y="42"/>
                  </a:lnTo>
                  <a:lnTo>
                    <a:pt x="48" y="36"/>
                  </a:lnTo>
                  <a:lnTo>
                    <a:pt x="48" y="30"/>
                  </a:lnTo>
                  <a:lnTo>
                    <a:pt x="42" y="30"/>
                  </a:lnTo>
                  <a:lnTo>
                    <a:pt x="36" y="30"/>
                  </a:lnTo>
                  <a:lnTo>
                    <a:pt x="30" y="30"/>
                  </a:lnTo>
                  <a:lnTo>
                    <a:pt x="24" y="30"/>
                  </a:lnTo>
                  <a:lnTo>
                    <a:pt x="12" y="30"/>
                  </a:lnTo>
                  <a:lnTo>
                    <a:pt x="6" y="30"/>
                  </a:lnTo>
                  <a:lnTo>
                    <a:pt x="0" y="24"/>
                  </a:lnTo>
                  <a:lnTo>
                    <a:pt x="12" y="18"/>
                  </a:lnTo>
                  <a:lnTo>
                    <a:pt x="18" y="12"/>
                  </a:lnTo>
                  <a:lnTo>
                    <a:pt x="18" y="6"/>
                  </a:lnTo>
                  <a:lnTo>
                    <a:pt x="12" y="0"/>
                  </a:lnTo>
                  <a:lnTo>
                    <a:pt x="18" y="0"/>
                  </a:lnTo>
                  <a:lnTo>
                    <a:pt x="24" y="6"/>
                  </a:lnTo>
                  <a:lnTo>
                    <a:pt x="42" y="12"/>
                  </a:lnTo>
                  <a:lnTo>
                    <a:pt x="48" y="12"/>
                  </a:lnTo>
                  <a:lnTo>
                    <a:pt x="54" y="12"/>
                  </a:lnTo>
                  <a:lnTo>
                    <a:pt x="54" y="36"/>
                  </a:lnTo>
                  <a:lnTo>
                    <a:pt x="6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4" name="Freeform 2072"/>
            <p:cNvSpPr>
              <a:spLocks/>
            </p:cNvSpPr>
            <p:nvPr/>
          </p:nvSpPr>
          <p:spPr bwMode="auto">
            <a:xfrm>
              <a:off x="1932" y="2286"/>
              <a:ext cx="84" cy="42"/>
            </a:xfrm>
            <a:custGeom>
              <a:avLst/>
              <a:gdLst>
                <a:gd name="T0" fmla="*/ 60 w 84"/>
                <a:gd name="T1" fmla="*/ 42 h 42"/>
                <a:gd name="T2" fmla="*/ 60 w 84"/>
                <a:gd name="T3" fmla="*/ 36 h 42"/>
                <a:gd name="T4" fmla="*/ 42 w 84"/>
                <a:gd name="T5" fmla="*/ 30 h 42"/>
                <a:gd name="T6" fmla="*/ 36 w 84"/>
                <a:gd name="T7" fmla="*/ 36 h 42"/>
                <a:gd name="T8" fmla="*/ 12 w 84"/>
                <a:gd name="T9" fmla="*/ 36 h 42"/>
                <a:gd name="T10" fmla="*/ 12 w 84"/>
                <a:gd name="T11" fmla="*/ 24 h 42"/>
                <a:gd name="T12" fmla="*/ 0 w 84"/>
                <a:gd name="T13" fmla="*/ 0 h 42"/>
                <a:gd name="T14" fmla="*/ 78 w 84"/>
                <a:gd name="T15" fmla="*/ 6 h 42"/>
                <a:gd name="T16" fmla="*/ 78 w 84"/>
                <a:gd name="T17" fmla="*/ 24 h 42"/>
                <a:gd name="T18" fmla="*/ 78 w 84"/>
                <a:gd name="T19" fmla="*/ 30 h 42"/>
                <a:gd name="T20" fmla="*/ 84 w 84"/>
                <a:gd name="T21" fmla="*/ 36 h 42"/>
                <a:gd name="T22" fmla="*/ 84 w 84"/>
                <a:gd name="T23" fmla="*/ 42 h 42"/>
                <a:gd name="T24" fmla="*/ 60 w 84"/>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2">
                  <a:moveTo>
                    <a:pt x="60" y="42"/>
                  </a:moveTo>
                  <a:lnTo>
                    <a:pt x="60" y="36"/>
                  </a:lnTo>
                  <a:lnTo>
                    <a:pt x="42" y="30"/>
                  </a:lnTo>
                  <a:lnTo>
                    <a:pt x="36" y="36"/>
                  </a:lnTo>
                  <a:lnTo>
                    <a:pt x="12" y="36"/>
                  </a:lnTo>
                  <a:lnTo>
                    <a:pt x="12" y="24"/>
                  </a:lnTo>
                  <a:lnTo>
                    <a:pt x="0" y="0"/>
                  </a:lnTo>
                  <a:lnTo>
                    <a:pt x="78" y="6"/>
                  </a:lnTo>
                  <a:lnTo>
                    <a:pt x="78" y="24"/>
                  </a:lnTo>
                  <a:lnTo>
                    <a:pt x="78" y="30"/>
                  </a:lnTo>
                  <a:lnTo>
                    <a:pt x="84" y="36"/>
                  </a:lnTo>
                  <a:lnTo>
                    <a:pt x="84" y="42"/>
                  </a:lnTo>
                  <a:lnTo>
                    <a:pt x="6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5" name="Freeform 2073"/>
            <p:cNvSpPr>
              <a:spLocks/>
            </p:cNvSpPr>
            <p:nvPr/>
          </p:nvSpPr>
          <p:spPr bwMode="auto">
            <a:xfrm>
              <a:off x="2076" y="2298"/>
              <a:ext cx="102" cy="90"/>
            </a:xfrm>
            <a:custGeom>
              <a:avLst/>
              <a:gdLst>
                <a:gd name="T0" fmla="*/ 36 w 102"/>
                <a:gd name="T1" fmla="*/ 90 h 90"/>
                <a:gd name="T2" fmla="*/ 0 w 102"/>
                <a:gd name="T3" fmla="*/ 90 h 90"/>
                <a:gd name="T4" fmla="*/ 6 w 102"/>
                <a:gd name="T5" fmla="*/ 60 h 90"/>
                <a:gd name="T6" fmla="*/ 12 w 102"/>
                <a:gd name="T7" fmla="*/ 18 h 90"/>
                <a:gd name="T8" fmla="*/ 12 w 102"/>
                <a:gd name="T9" fmla="*/ 0 h 90"/>
                <a:gd name="T10" fmla="*/ 102 w 102"/>
                <a:gd name="T11" fmla="*/ 12 h 90"/>
                <a:gd name="T12" fmla="*/ 102 w 102"/>
                <a:gd name="T13" fmla="*/ 18 h 90"/>
                <a:gd name="T14" fmla="*/ 102 w 102"/>
                <a:gd name="T15" fmla="*/ 54 h 90"/>
                <a:gd name="T16" fmla="*/ 84 w 102"/>
                <a:gd name="T17" fmla="*/ 54 h 90"/>
                <a:gd name="T18" fmla="*/ 84 w 102"/>
                <a:gd name="T19" fmla="*/ 60 h 90"/>
                <a:gd name="T20" fmla="*/ 72 w 102"/>
                <a:gd name="T21" fmla="*/ 60 h 90"/>
                <a:gd name="T22" fmla="*/ 72 w 102"/>
                <a:gd name="T23" fmla="*/ 72 h 90"/>
                <a:gd name="T24" fmla="*/ 36 w 102"/>
                <a:gd name="T25" fmla="*/ 66 h 90"/>
                <a:gd name="T26" fmla="*/ 36 w 102"/>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90">
                  <a:moveTo>
                    <a:pt x="36" y="90"/>
                  </a:moveTo>
                  <a:lnTo>
                    <a:pt x="0" y="90"/>
                  </a:lnTo>
                  <a:lnTo>
                    <a:pt x="6" y="60"/>
                  </a:lnTo>
                  <a:lnTo>
                    <a:pt x="12" y="18"/>
                  </a:lnTo>
                  <a:lnTo>
                    <a:pt x="12" y="0"/>
                  </a:lnTo>
                  <a:lnTo>
                    <a:pt x="102" y="12"/>
                  </a:lnTo>
                  <a:lnTo>
                    <a:pt x="102" y="18"/>
                  </a:lnTo>
                  <a:lnTo>
                    <a:pt x="102" y="54"/>
                  </a:lnTo>
                  <a:lnTo>
                    <a:pt x="84" y="54"/>
                  </a:lnTo>
                  <a:lnTo>
                    <a:pt x="84" y="60"/>
                  </a:lnTo>
                  <a:lnTo>
                    <a:pt x="72" y="60"/>
                  </a:lnTo>
                  <a:lnTo>
                    <a:pt x="72" y="72"/>
                  </a:lnTo>
                  <a:lnTo>
                    <a:pt x="36" y="66"/>
                  </a:lnTo>
                  <a:lnTo>
                    <a:pt x="36" y="9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6" name="Freeform 2074"/>
            <p:cNvSpPr>
              <a:spLocks/>
            </p:cNvSpPr>
            <p:nvPr/>
          </p:nvSpPr>
          <p:spPr bwMode="auto">
            <a:xfrm>
              <a:off x="3900" y="2256"/>
              <a:ext cx="54" cy="72"/>
            </a:xfrm>
            <a:custGeom>
              <a:avLst/>
              <a:gdLst>
                <a:gd name="T0" fmla="*/ 54 w 54"/>
                <a:gd name="T1" fmla="*/ 42 h 72"/>
                <a:gd name="T2" fmla="*/ 54 w 54"/>
                <a:gd name="T3" fmla="*/ 48 h 72"/>
                <a:gd name="T4" fmla="*/ 54 w 54"/>
                <a:gd name="T5" fmla="*/ 66 h 72"/>
                <a:gd name="T6" fmla="*/ 48 w 54"/>
                <a:gd name="T7" fmla="*/ 72 h 72"/>
                <a:gd name="T8" fmla="*/ 42 w 54"/>
                <a:gd name="T9" fmla="*/ 72 h 72"/>
                <a:gd name="T10" fmla="*/ 36 w 54"/>
                <a:gd name="T11" fmla="*/ 72 h 72"/>
                <a:gd name="T12" fmla="*/ 36 w 54"/>
                <a:gd name="T13" fmla="*/ 66 h 72"/>
                <a:gd name="T14" fmla="*/ 30 w 54"/>
                <a:gd name="T15" fmla="*/ 60 h 72"/>
                <a:gd name="T16" fmla="*/ 30 w 54"/>
                <a:gd name="T17" fmla="*/ 54 h 72"/>
                <a:gd name="T18" fmla="*/ 30 w 54"/>
                <a:gd name="T19" fmla="*/ 48 h 72"/>
                <a:gd name="T20" fmla="*/ 30 w 54"/>
                <a:gd name="T21" fmla="*/ 42 h 72"/>
                <a:gd name="T22" fmla="*/ 24 w 54"/>
                <a:gd name="T23" fmla="*/ 36 h 72"/>
                <a:gd name="T24" fmla="*/ 24 w 54"/>
                <a:gd name="T25" fmla="*/ 30 h 72"/>
                <a:gd name="T26" fmla="*/ 18 w 54"/>
                <a:gd name="T27" fmla="*/ 24 h 72"/>
                <a:gd name="T28" fmla="*/ 18 w 54"/>
                <a:gd name="T29" fmla="*/ 18 h 72"/>
                <a:gd name="T30" fmla="*/ 6 w 54"/>
                <a:gd name="T31" fmla="*/ 24 h 72"/>
                <a:gd name="T32" fmla="*/ 0 w 54"/>
                <a:gd name="T33" fmla="*/ 24 h 72"/>
                <a:gd name="T34" fmla="*/ 0 w 54"/>
                <a:gd name="T35" fmla="*/ 18 h 72"/>
                <a:gd name="T36" fmla="*/ 6 w 54"/>
                <a:gd name="T37" fmla="*/ 18 h 72"/>
                <a:gd name="T38" fmla="*/ 12 w 54"/>
                <a:gd name="T39" fmla="*/ 18 h 72"/>
                <a:gd name="T40" fmla="*/ 18 w 54"/>
                <a:gd name="T41" fmla="*/ 12 h 72"/>
                <a:gd name="T42" fmla="*/ 24 w 54"/>
                <a:gd name="T43" fmla="*/ 6 h 72"/>
                <a:gd name="T44" fmla="*/ 30 w 54"/>
                <a:gd name="T45" fmla="*/ 6 h 72"/>
                <a:gd name="T46" fmla="*/ 36 w 54"/>
                <a:gd name="T47" fmla="*/ 6 h 72"/>
                <a:gd name="T48" fmla="*/ 42 w 54"/>
                <a:gd name="T49" fmla="*/ 0 h 72"/>
                <a:gd name="T50" fmla="*/ 48 w 54"/>
                <a:gd name="T51" fmla="*/ 36 h 72"/>
                <a:gd name="T52" fmla="*/ 54 w 54"/>
                <a:gd name="T53"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72">
                  <a:moveTo>
                    <a:pt x="54" y="42"/>
                  </a:moveTo>
                  <a:lnTo>
                    <a:pt x="54" y="48"/>
                  </a:lnTo>
                  <a:lnTo>
                    <a:pt x="54" y="66"/>
                  </a:lnTo>
                  <a:lnTo>
                    <a:pt x="48" y="72"/>
                  </a:lnTo>
                  <a:lnTo>
                    <a:pt x="42" y="72"/>
                  </a:lnTo>
                  <a:lnTo>
                    <a:pt x="36" y="72"/>
                  </a:lnTo>
                  <a:lnTo>
                    <a:pt x="36" y="66"/>
                  </a:lnTo>
                  <a:lnTo>
                    <a:pt x="30" y="60"/>
                  </a:lnTo>
                  <a:lnTo>
                    <a:pt x="30" y="54"/>
                  </a:lnTo>
                  <a:lnTo>
                    <a:pt x="30" y="48"/>
                  </a:lnTo>
                  <a:lnTo>
                    <a:pt x="30" y="42"/>
                  </a:lnTo>
                  <a:lnTo>
                    <a:pt x="24" y="36"/>
                  </a:lnTo>
                  <a:lnTo>
                    <a:pt x="24" y="30"/>
                  </a:lnTo>
                  <a:lnTo>
                    <a:pt x="18" y="24"/>
                  </a:lnTo>
                  <a:lnTo>
                    <a:pt x="18" y="18"/>
                  </a:lnTo>
                  <a:lnTo>
                    <a:pt x="6" y="24"/>
                  </a:lnTo>
                  <a:lnTo>
                    <a:pt x="0" y="24"/>
                  </a:lnTo>
                  <a:lnTo>
                    <a:pt x="0" y="18"/>
                  </a:lnTo>
                  <a:lnTo>
                    <a:pt x="6" y="18"/>
                  </a:lnTo>
                  <a:lnTo>
                    <a:pt x="12" y="18"/>
                  </a:lnTo>
                  <a:lnTo>
                    <a:pt x="18" y="12"/>
                  </a:lnTo>
                  <a:lnTo>
                    <a:pt x="24" y="6"/>
                  </a:lnTo>
                  <a:lnTo>
                    <a:pt x="30" y="6"/>
                  </a:lnTo>
                  <a:lnTo>
                    <a:pt x="36" y="6"/>
                  </a:lnTo>
                  <a:lnTo>
                    <a:pt x="42" y="0"/>
                  </a:lnTo>
                  <a:lnTo>
                    <a:pt x="48" y="36"/>
                  </a:lnTo>
                  <a:lnTo>
                    <a:pt x="54"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7" name="Freeform 2075"/>
            <p:cNvSpPr>
              <a:spLocks/>
            </p:cNvSpPr>
            <p:nvPr/>
          </p:nvSpPr>
          <p:spPr bwMode="auto">
            <a:xfrm>
              <a:off x="4056" y="2232"/>
              <a:ext cx="42" cy="48"/>
            </a:xfrm>
            <a:custGeom>
              <a:avLst/>
              <a:gdLst>
                <a:gd name="T0" fmla="*/ 0 w 42"/>
                <a:gd name="T1" fmla="*/ 30 h 48"/>
                <a:gd name="T2" fmla="*/ 6 w 42"/>
                <a:gd name="T3" fmla="*/ 24 h 48"/>
                <a:gd name="T4" fmla="*/ 24 w 42"/>
                <a:gd name="T5" fmla="*/ 6 h 48"/>
                <a:gd name="T6" fmla="*/ 30 w 42"/>
                <a:gd name="T7" fmla="*/ 6 h 48"/>
                <a:gd name="T8" fmla="*/ 36 w 42"/>
                <a:gd name="T9" fmla="*/ 6 h 48"/>
                <a:gd name="T10" fmla="*/ 42 w 42"/>
                <a:gd name="T11" fmla="*/ 0 h 48"/>
                <a:gd name="T12" fmla="*/ 42 w 42"/>
                <a:gd name="T13" fmla="*/ 42 h 48"/>
                <a:gd name="T14" fmla="*/ 24 w 42"/>
                <a:gd name="T15" fmla="*/ 42 h 48"/>
                <a:gd name="T16" fmla="*/ 6 w 42"/>
                <a:gd name="T17" fmla="*/ 48 h 48"/>
                <a:gd name="T18" fmla="*/ 6 w 42"/>
                <a:gd name="T19" fmla="*/ 36 h 48"/>
                <a:gd name="T20" fmla="*/ 0 w 42"/>
                <a:gd name="T2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8">
                  <a:moveTo>
                    <a:pt x="0" y="30"/>
                  </a:moveTo>
                  <a:lnTo>
                    <a:pt x="6" y="24"/>
                  </a:lnTo>
                  <a:lnTo>
                    <a:pt x="24" y="6"/>
                  </a:lnTo>
                  <a:lnTo>
                    <a:pt x="30" y="6"/>
                  </a:lnTo>
                  <a:lnTo>
                    <a:pt x="36" y="6"/>
                  </a:lnTo>
                  <a:lnTo>
                    <a:pt x="42" y="0"/>
                  </a:lnTo>
                  <a:lnTo>
                    <a:pt x="42" y="42"/>
                  </a:lnTo>
                  <a:lnTo>
                    <a:pt x="24" y="42"/>
                  </a:lnTo>
                  <a:lnTo>
                    <a:pt x="6" y="48"/>
                  </a:lnTo>
                  <a:lnTo>
                    <a:pt x="6" y="36"/>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8" name="Freeform 2076"/>
            <p:cNvSpPr>
              <a:spLocks/>
            </p:cNvSpPr>
            <p:nvPr/>
          </p:nvSpPr>
          <p:spPr bwMode="auto">
            <a:xfrm>
              <a:off x="4098" y="2232"/>
              <a:ext cx="42" cy="42"/>
            </a:xfrm>
            <a:custGeom>
              <a:avLst/>
              <a:gdLst>
                <a:gd name="T0" fmla="*/ 36 w 42"/>
                <a:gd name="T1" fmla="*/ 36 h 42"/>
                <a:gd name="T2" fmla="*/ 0 w 42"/>
                <a:gd name="T3" fmla="*/ 42 h 42"/>
                <a:gd name="T4" fmla="*/ 0 w 42"/>
                <a:gd name="T5" fmla="*/ 0 h 42"/>
                <a:gd name="T6" fmla="*/ 6 w 42"/>
                <a:gd name="T7" fmla="*/ 6 h 42"/>
                <a:gd name="T8" fmla="*/ 12 w 42"/>
                <a:gd name="T9" fmla="*/ 6 h 42"/>
                <a:gd name="T10" fmla="*/ 12 w 42"/>
                <a:gd name="T11" fmla="*/ 0 h 42"/>
                <a:gd name="T12" fmla="*/ 18 w 42"/>
                <a:gd name="T13" fmla="*/ 6 h 42"/>
                <a:gd name="T14" fmla="*/ 24 w 42"/>
                <a:gd name="T15" fmla="*/ 12 h 42"/>
                <a:gd name="T16" fmla="*/ 24 w 42"/>
                <a:gd name="T17" fmla="*/ 6 h 42"/>
                <a:gd name="T18" fmla="*/ 30 w 42"/>
                <a:gd name="T19" fmla="*/ 6 h 42"/>
                <a:gd name="T20" fmla="*/ 36 w 42"/>
                <a:gd name="T21" fmla="*/ 12 h 42"/>
                <a:gd name="T22" fmla="*/ 36 w 42"/>
                <a:gd name="T23" fmla="*/ 18 h 42"/>
                <a:gd name="T24" fmla="*/ 42 w 42"/>
                <a:gd name="T25" fmla="*/ 24 h 42"/>
                <a:gd name="T26" fmla="*/ 36 w 42"/>
                <a:gd name="T27" fmla="*/ 30 h 42"/>
                <a:gd name="T28" fmla="*/ 36 w 42"/>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2">
                  <a:moveTo>
                    <a:pt x="36" y="36"/>
                  </a:moveTo>
                  <a:lnTo>
                    <a:pt x="0" y="42"/>
                  </a:lnTo>
                  <a:lnTo>
                    <a:pt x="0" y="0"/>
                  </a:lnTo>
                  <a:lnTo>
                    <a:pt x="6" y="6"/>
                  </a:lnTo>
                  <a:lnTo>
                    <a:pt x="12" y="6"/>
                  </a:lnTo>
                  <a:lnTo>
                    <a:pt x="12" y="0"/>
                  </a:lnTo>
                  <a:lnTo>
                    <a:pt x="18" y="6"/>
                  </a:lnTo>
                  <a:lnTo>
                    <a:pt x="24" y="12"/>
                  </a:lnTo>
                  <a:lnTo>
                    <a:pt x="24" y="6"/>
                  </a:lnTo>
                  <a:lnTo>
                    <a:pt x="30" y="6"/>
                  </a:lnTo>
                  <a:lnTo>
                    <a:pt x="36" y="12"/>
                  </a:lnTo>
                  <a:lnTo>
                    <a:pt x="36" y="18"/>
                  </a:lnTo>
                  <a:lnTo>
                    <a:pt x="42" y="24"/>
                  </a:lnTo>
                  <a:lnTo>
                    <a:pt x="36" y="30"/>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9" name="Freeform 2077"/>
            <p:cNvSpPr>
              <a:spLocks/>
            </p:cNvSpPr>
            <p:nvPr/>
          </p:nvSpPr>
          <p:spPr bwMode="auto">
            <a:xfrm>
              <a:off x="4164" y="2220"/>
              <a:ext cx="36" cy="36"/>
            </a:xfrm>
            <a:custGeom>
              <a:avLst/>
              <a:gdLst>
                <a:gd name="T0" fmla="*/ 18 w 36"/>
                <a:gd name="T1" fmla="*/ 36 h 36"/>
                <a:gd name="T2" fmla="*/ 12 w 36"/>
                <a:gd name="T3" fmla="*/ 24 h 36"/>
                <a:gd name="T4" fmla="*/ 6 w 36"/>
                <a:gd name="T5" fmla="*/ 24 h 36"/>
                <a:gd name="T6" fmla="*/ 0 w 36"/>
                <a:gd name="T7" fmla="*/ 18 h 36"/>
                <a:gd name="T8" fmla="*/ 12 w 36"/>
                <a:gd name="T9" fmla="*/ 6 h 36"/>
                <a:gd name="T10" fmla="*/ 18 w 36"/>
                <a:gd name="T11" fmla="*/ 0 h 36"/>
                <a:gd name="T12" fmla="*/ 24 w 36"/>
                <a:gd name="T13" fmla="*/ 0 h 36"/>
                <a:gd name="T14" fmla="*/ 30 w 36"/>
                <a:gd name="T15" fmla="*/ 0 h 36"/>
                <a:gd name="T16" fmla="*/ 30 w 36"/>
                <a:gd name="T17" fmla="*/ 6 h 36"/>
                <a:gd name="T18" fmla="*/ 30 w 36"/>
                <a:gd name="T19" fmla="*/ 12 h 36"/>
                <a:gd name="T20" fmla="*/ 36 w 36"/>
                <a:gd name="T21" fmla="*/ 18 h 36"/>
                <a:gd name="T22" fmla="*/ 30 w 36"/>
                <a:gd name="T23" fmla="*/ 36 h 36"/>
                <a:gd name="T24" fmla="*/ 18 w 3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36"/>
                  </a:moveTo>
                  <a:lnTo>
                    <a:pt x="12" y="24"/>
                  </a:lnTo>
                  <a:lnTo>
                    <a:pt x="6" y="24"/>
                  </a:lnTo>
                  <a:lnTo>
                    <a:pt x="0" y="18"/>
                  </a:lnTo>
                  <a:lnTo>
                    <a:pt x="12" y="6"/>
                  </a:lnTo>
                  <a:lnTo>
                    <a:pt x="18" y="0"/>
                  </a:lnTo>
                  <a:lnTo>
                    <a:pt x="24" y="0"/>
                  </a:lnTo>
                  <a:lnTo>
                    <a:pt x="30" y="0"/>
                  </a:lnTo>
                  <a:lnTo>
                    <a:pt x="30" y="6"/>
                  </a:lnTo>
                  <a:lnTo>
                    <a:pt x="30" y="12"/>
                  </a:lnTo>
                  <a:lnTo>
                    <a:pt x="36" y="18"/>
                  </a:lnTo>
                  <a:lnTo>
                    <a:pt x="30"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0" name="Freeform 2078"/>
            <p:cNvSpPr>
              <a:spLocks/>
            </p:cNvSpPr>
            <p:nvPr/>
          </p:nvSpPr>
          <p:spPr bwMode="auto">
            <a:xfrm>
              <a:off x="3942" y="2256"/>
              <a:ext cx="48" cy="60"/>
            </a:xfrm>
            <a:custGeom>
              <a:avLst/>
              <a:gdLst>
                <a:gd name="T0" fmla="*/ 12 w 48"/>
                <a:gd name="T1" fmla="*/ 42 h 60"/>
                <a:gd name="T2" fmla="*/ 6 w 48"/>
                <a:gd name="T3" fmla="*/ 36 h 60"/>
                <a:gd name="T4" fmla="*/ 0 w 48"/>
                <a:gd name="T5" fmla="*/ 0 h 60"/>
                <a:gd name="T6" fmla="*/ 24 w 48"/>
                <a:gd name="T7" fmla="*/ 0 h 60"/>
                <a:gd name="T8" fmla="*/ 30 w 48"/>
                <a:gd name="T9" fmla="*/ 0 h 60"/>
                <a:gd name="T10" fmla="*/ 36 w 48"/>
                <a:gd name="T11" fmla="*/ 12 h 60"/>
                <a:gd name="T12" fmla="*/ 42 w 48"/>
                <a:gd name="T13" fmla="*/ 24 h 60"/>
                <a:gd name="T14" fmla="*/ 48 w 48"/>
                <a:gd name="T15" fmla="*/ 24 h 60"/>
                <a:gd name="T16" fmla="*/ 42 w 48"/>
                <a:gd name="T17" fmla="*/ 36 h 60"/>
                <a:gd name="T18" fmla="*/ 42 w 48"/>
                <a:gd name="T19" fmla="*/ 48 h 60"/>
                <a:gd name="T20" fmla="*/ 42 w 48"/>
                <a:gd name="T21" fmla="*/ 60 h 60"/>
                <a:gd name="T22" fmla="*/ 36 w 48"/>
                <a:gd name="T23" fmla="*/ 60 h 60"/>
                <a:gd name="T24" fmla="*/ 30 w 48"/>
                <a:gd name="T25" fmla="*/ 54 h 60"/>
                <a:gd name="T26" fmla="*/ 24 w 48"/>
                <a:gd name="T27" fmla="*/ 54 h 60"/>
                <a:gd name="T28" fmla="*/ 18 w 48"/>
                <a:gd name="T29" fmla="*/ 48 h 60"/>
                <a:gd name="T30" fmla="*/ 12 w 48"/>
                <a:gd name="T31"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0">
                  <a:moveTo>
                    <a:pt x="12" y="42"/>
                  </a:moveTo>
                  <a:lnTo>
                    <a:pt x="6" y="36"/>
                  </a:lnTo>
                  <a:lnTo>
                    <a:pt x="0" y="0"/>
                  </a:lnTo>
                  <a:lnTo>
                    <a:pt x="24" y="0"/>
                  </a:lnTo>
                  <a:lnTo>
                    <a:pt x="30" y="0"/>
                  </a:lnTo>
                  <a:lnTo>
                    <a:pt x="36" y="12"/>
                  </a:lnTo>
                  <a:lnTo>
                    <a:pt x="42" y="24"/>
                  </a:lnTo>
                  <a:lnTo>
                    <a:pt x="48" y="24"/>
                  </a:lnTo>
                  <a:lnTo>
                    <a:pt x="42" y="36"/>
                  </a:lnTo>
                  <a:lnTo>
                    <a:pt x="42" y="48"/>
                  </a:lnTo>
                  <a:lnTo>
                    <a:pt x="42" y="60"/>
                  </a:lnTo>
                  <a:lnTo>
                    <a:pt x="36" y="60"/>
                  </a:lnTo>
                  <a:lnTo>
                    <a:pt x="30" y="54"/>
                  </a:lnTo>
                  <a:lnTo>
                    <a:pt x="24" y="54"/>
                  </a:lnTo>
                  <a:lnTo>
                    <a:pt x="18" y="48"/>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1" name="Freeform 2079"/>
            <p:cNvSpPr>
              <a:spLocks noEditPoints="1"/>
            </p:cNvSpPr>
            <p:nvPr/>
          </p:nvSpPr>
          <p:spPr bwMode="auto">
            <a:xfrm>
              <a:off x="4380" y="2124"/>
              <a:ext cx="78" cy="60"/>
            </a:xfrm>
            <a:custGeom>
              <a:avLst/>
              <a:gdLst>
                <a:gd name="T0" fmla="*/ 6 w 78"/>
                <a:gd name="T1" fmla="*/ 18 h 60"/>
                <a:gd name="T2" fmla="*/ 0 w 78"/>
                <a:gd name="T3" fmla="*/ 12 h 60"/>
                <a:gd name="T4" fmla="*/ 0 w 78"/>
                <a:gd name="T5" fmla="*/ 6 h 60"/>
                <a:gd name="T6" fmla="*/ 18 w 78"/>
                <a:gd name="T7" fmla="*/ 6 h 60"/>
                <a:gd name="T8" fmla="*/ 24 w 78"/>
                <a:gd name="T9" fmla="*/ 0 h 60"/>
                <a:gd name="T10" fmla="*/ 24 w 78"/>
                <a:gd name="T11" fmla="*/ 12 h 60"/>
                <a:gd name="T12" fmla="*/ 30 w 78"/>
                <a:gd name="T13" fmla="*/ 12 h 60"/>
                <a:gd name="T14" fmla="*/ 36 w 78"/>
                <a:gd name="T15" fmla="*/ 0 h 60"/>
                <a:gd name="T16" fmla="*/ 42 w 78"/>
                <a:gd name="T17" fmla="*/ 0 h 60"/>
                <a:gd name="T18" fmla="*/ 48 w 78"/>
                <a:gd name="T19" fmla="*/ 0 h 60"/>
                <a:gd name="T20" fmla="*/ 54 w 78"/>
                <a:gd name="T21" fmla="*/ 0 h 60"/>
                <a:gd name="T22" fmla="*/ 60 w 78"/>
                <a:gd name="T23" fmla="*/ 0 h 60"/>
                <a:gd name="T24" fmla="*/ 48 w 78"/>
                <a:gd name="T25" fmla="*/ 24 h 60"/>
                <a:gd name="T26" fmla="*/ 42 w 78"/>
                <a:gd name="T27" fmla="*/ 36 h 60"/>
                <a:gd name="T28" fmla="*/ 12 w 78"/>
                <a:gd name="T29" fmla="*/ 30 h 60"/>
                <a:gd name="T30" fmla="*/ 18 w 78"/>
                <a:gd name="T31" fmla="*/ 24 h 60"/>
                <a:gd name="T32" fmla="*/ 18 w 78"/>
                <a:gd name="T33" fmla="*/ 18 h 60"/>
                <a:gd name="T34" fmla="*/ 6 w 78"/>
                <a:gd name="T35" fmla="*/ 18 h 60"/>
                <a:gd name="T36" fmla="*/ 60 w 78"/>
                <a:gd name="T37" fmla="*/ 60 h 60"/>
                <a:gd name="T38" fmla="*/ 60 w 78"/>
                <a:gd name="T39" fmla="*/ 54 h 60"/>
                <a:gd name="T40" fmla="*/ 72 w 78"/>
                <a:gd name="T41" fmla="*/ 48 h 60"/>
                <a:gd name="T42" fmla="*/ 78 w 78"/>
                <a:gd name="T43" fmla="*/ 42 h 60"/>
                <a:gd name="T44" fmla="*/ 72 w 78"/>
                <a:gd name="T45" fmla="*/ 48 h 60"/>
                <a:gd name="T46" fmla="*/ 66 w 78"/>
                <a:gd name="T47" fmla="*/ 48 h 60"/>
                <a:gd name="T48" fmla="*/ 60 w 78"/>
                <a:gd name="T4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60">
                  <a:moveTo>
                    <a:pt x="6" y="18"/>
                  </a:moveTo>
                  <a:lnTo>
                    <a:pt x="0" y="12"/>
                  </a:lnTo>
                  <a:lnTo>
                    <a:pt x="0" y="6"/>
                  </a:lnTo>
                  <a:lnTo>
                    <a:pt x="18" y="6"/>
                  </a:lnTo>
                  <a:lnTo>
                    <a:pt x="24" y="0"/>
                  </a:lnTo>
                  <a:lnTo>
                    <a:pt x="24" y="12"/>
                  </a:lnTo>
                  <a:lnTo>
                    <a:pt x="30" y="12"/>
                  </a:lnTo>
                  <a:lnTo>
                    <a:pt x="36" y="0"/>
                  </a:lnTo>
                  <a:lnTo>
                    <a:pt x="42" y="0"/>
                  </a:lnTo>
                  <a:lnTo>
                    <a:pt x="48" y="0"/>
                  </a:lnTo>
                  <a:lnTo>
                    <a:pt x="54" y="0"/>
                  </a:lnTo>
                  <a:lnTo>
                    <a:pt x="60" y="0"/>
                  </a:lnTo>
                  <a:lnTo>
                    <a:pt x="48" y="24"/>
                  </a:lnTo>
                  <a:lnTo>
                    <a:pt x="42" y="36"/>
                  </a:lnTo>
                  <a:lnTo>
                    <a:pt x="12" y="30"/>
                  </a:lnTo>
                  <a:lnTo>
                    <a:pt x="18" y="24"/>
                  </a:lnTo>
                  <a:lnTo>
                    <a:pt x="18" y="18"/>
                  </a:lnTo>
                  <a:lnTo>
                    <a:pt x="6" y="18"/>
                  </a:lnTo>
                  <a:close/>
                  <a:moveTo>
                    <a:pt x="60" y="60"/>
                  </a:moveTo>
                  <a:lnTo>
                    <a:pt x="60" y="54"/>
                  </a:lnTo>
                  <a:lnTo>
                    <a:pt x="72" y="48"/>
                  </a:lnTo>
                  <a:lnTo>
                    <a:pt x="78" y="42"/>
                  </a:lnTo>
                  <a:lnTo>
                    <a:pt x="72" y="48"/>
                  </a:lnTo>
                  <a:lnTo>
                    <a:pt x="66" y="48"/>
                  </a:lnTo>
                  <a:lnTo>
                    <a:pt x="6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2" name="Freeform 2080"/>
            <p:cNvSpPr>
              <a:spLocks/>
            </p:cNvSpPr>
            <p:nvPr/>
          </p:nvSpPr>
          <p:spPr bwMode="auto">
            <a:xfrm>
              <a:off x="4266" y="2202"/>
              <a:ext cx="48" cy="48"/>
            </a:xfrm>
            <a:custGeom>
              <a:avLst/>
              <a:gdLst>
                <a:gd name="T0" fmla="*/ 48 w 48"/>
                <a:gd name="T1" fmla="*/ 42 h 48"/>
                <a:gd name="T2" fmla="*/ 30 w 48"/>
                <a:gd name="T3" fmla="*/ 48 h 48"/>
                <a:gd name="T4" fmla="*/ 24 w 48"/>
                <a:gd name="T5" fmla="*/ 48 h 48"/>
                <a:gd name="T6" fmla="*/ 18 w 48"/>
                <a:gd name="T7" fmla="*/ 48 h 48"/>
                <a:gd name="T8" fmla="*/ 12 w 48"/>
                <a:gd name="T9" fmla="*/ 48 h 48"/>
                <a:gd name="T10" fmla="*/ 6 w 48"/>
                <a:gd name="T11" fmla="*/ 48 h 48"/>
                <a:gd name="T12" fmla="*/ 6 w 48"/>
                <a:gd name="T13" fmla="*/ 30 h 48"/>
                <a:gd name="T14" fmla="*/ 6 w 48"/>
                <a:gd name="T15" fmla="*/ 12 h 48"/>
                <a:gd name="T16" fmla="*/ 0 w 48"/>
                <a:gd name="T17" fmla="*/ 12 h 48"/>
                <a:gd name="T18" fmla="*/ 0 w 48"/>
                <a:gd name="T19" fmla="*/ 6 h 48"/>
                <a:gd name="T20" fmla="*/ 6 w 48"/>
                <a:gd name="T21" fmla="*/ 6 h 48"/>
                <a:gd name="T22" fmla="*/ 12 w 48"/>
                <a:gd name="T23" fmla="*/ 0 h 48"/>
                <a:gd name="T24" fmla="*/ 18 w 48"/>
                <a:gd name="T25" fmla="*/ 0 h 48"/>
                <a:gd name="T26" fmla="*/ 24 w 48"/>
                <a:gd name="T27" fmla="*/ 6 h 48"/>
                <a:gd name="T28" fmla="*/ 24 w 48"/>
                <a:gd name="T29" fmla="*/ 0 h 48"/>
                <a:gd name="T30" fmla="*/ 36 w 48"/>
                <a:gd name="T31" fmla="*/ 0 h 48"/>
                <a:gd name="T32" fmla="*/ 36 w 48"/>
                <a:gd name="T33" fmla="*/ 6 h 48"/>
                <a:gd name="T34" fmla="*/ 36 w 48"/>
                <a:gd name="T35" fmla="*/ 12 h 48"/>
                <a:gd name="T36" fmla="*/ 42 w 48"/>
                <a:gd name="T37" fmla="*/ 18 h 48"/>
                <a:gd name="T38" fmla="*/ 48 w 48"/>
                <a:gd name="T39" fmla="*/ 24 h 48"/>
                <a:gd name="T40" fmla="*/ 48 w 48"/>
                <a:gd name="T4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8">
                  <a:moveTo>
                    <a:pt x="48" y="42"/>
                  </a:moveTo>
                  <a:lnTo>
                    <a:pt x="30" y="48"/>
                  </a:lnTo>
                  <a:lnTo>
                    <a:pt x="24" y="48"/>
                  </a:lnTo>
                  <a:lnTo>
                    <a:pt x="18" y="48"/>
                  </a:lnTo>
                  <a:lnTo>
                    <a:pt x="12" y="48"/>
                  </a:lnTo>
                  <a:lnTo>
                    <a:pt x="6" y="48"/>
                  </a:lnTo>
                  <a:lnTo>
                    <a:pt x="6" y="30"/>
                  </a:lnTo>
                  <a:lnTo>
                    <a:pt x="6" y="12"/>
                  </a:lnTo>
                  <a:lnTo>
                    <a:pt x="0" y="12"/>
                  </a:lnTo>
                  <a:lnTo>
                    <a:pt x="0" y="6"/>
                  </a:lnTo>
                  <a:lnTo>
                    <a:pt x="6" y="6"/>
                  </a:lnTo>
                  <a:lnTo>
                    <a:pt x="12" y="0"/>
                  </a:lnTo>
                  <a:lnTo>
                    <a:pt x="18" y="0"/>
                  </a:lnTo>
                  <a:lnTo>
                    <a:pt x="24" y="6"/>
                  </a:lnTo>
                  <a:lnTo>
                    <a:pt x="24" y="0"/>
                  </a:lnTo>
                  <a:lnTo>
                    <a:pt x="36" y="0"/>
                  </a:lnTo>
                  <a:lnTo>
                    <a:pt x="36" y="6"/>
                  </a:lnTo>
                  <a:lnTo>
                    <a:pt x="36" y="12"/>
                  </a:lnTo>
                  <a:lnTo>
                    <a:pt x="42" y="18"/>
                  </a:lnTo>
                  <a:lnTo>
                    <a:pt x="48" y="24"/>
                  </a:lnTo>
                  <a:lnTo>
                    <a:pt x="4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3" name="Freeform 2081"/>
            <p:cNvSpPr>
              <a:spLocks/>
            </p:cNvSpPr>
            <p:nvPr/>
          </p:nvSpPr>
          <p:spPr bwMode="auto">
            <a:xfrm>
              <a:off x="3972" y="2250"/>
              <a:ext cx="42" cy="36"/>
            </a:xfrm>
            <a:custGeom>
              <a:avLst/>
              <a:gdLst>
                <a:gd name="T0" fmla="*/ 36 w 42"/>
                <a:gd name="T1" fmla="*/ 36 h 36"/>
                <a:gd name="T2" fmla="*/ 36 w 42"/>
                <a:gd name="T3" fmla="*/ 30 h 36"/>
                <a:gd name="T4" fmla="*/ 30 w 42"/>
                <a:gd name="T5" fmla="*/ 30 h 36"/>
                <a:gd name="T6" fmla="*/ 24 w 42"/>
                <a:gd name="T7" fmla="*/ 36 h 36"/>
                <a:gd name="T8" fmla="*/ 24 w 42"/>
                <a:gd name="T9" fmla="*/ 30 h 36"/>
                <a:gd name="T10" fmla="*/ 18 w 42"/>
                <a:gd name="T11" fmla="*/ 30 h 36"/>
                <a:gd name="T12" fmla="*/ 12 w 42"/>
                <a:gd name="T13" fmla="*/ 30 h 36"/>
                <a:gd name="T14" fmla="*/ 6 w 42"/>
                <a:gd name="T15" fmla="*/ 18 h 36"/>
                <a:gd name="T16" fmla="*/ 0 w 42"/>
                <a:gd name="T17" fmla="*/ 6 h 36"/>
                <a:gd name="T18" fmla="*/ 6 w 42"/>
                <a:gd name="T19" fmla="*/ 6 h 36"/>
                <a:gd name="T20" fmla="*/ 42 w 42"/>
                <a:gd name="T21" fmla="*/ 0 h 36"/>
                <a:gd name="T22" fmla="*/ 36 w 42"/>
                <a:gd name="T23" fmla="*/ 6 h 36"/>
                <a:gd name="T24" fmla="*/ 36 w 42"/>
                <a:gd name="T25" fmla="*/ 12 h 36"/>
                <a:gd name="T26" fmla="*/ 30 w 42"/>
                <a:gd name="T27" fmla="*/ 18 h 36"/>
                <a:gd name="T28" fmla="*/ 36 w 42"/>
                <a:gd name="T29" fmla="*/ 24 h 36"/>
                <a:gd name="T30" fmla="*/ 36 w 42"/>
                <a:gd name="T31" fmla="*/ 30 h 36"/>
                <a:gd name="T32" fmla="*/ 36 w 42"/>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6">
                  <a:moveTo>
                    <a:pt x="36" y="36"/>
                  </a:moveTo>
                  <a:lnTo>
                    <a:pt x="36" y="30"/>
                  </a:lnTo>
                  <a:lnTo>
                    <a:pt x="30" y="30"/>
                  </a:lnTo>
                  <a:lnTo>
                    <a:pt x="24" y="36"/>
                  </a:lnTo>
                  <a:lnTo>
                    <a:pt x="24" y="30"/>
                  </a:lnTo>
                  <a:lnTo>
                    <a:pt x="18" y="30"/>
                  </a:lnTo>
                  <a:lnTo>
                    <a:pt x="12" y="30"/>
                  </a:lnTo>
                  <a:lnTo>
                    <a:pt x="6" y="18"/>
                  </a:lnTo>
                  <a:lnTo>
                    <a:pt x="0" y="6"/>
                  </a:lnTo>
                  <a:lnTo>
                    <a:pt x="6" y="6"/>
                  </a:lnTo>
                  <a:lnTo>
                    <a:pt x="42" y="0"/>
                  </a:lnTo>
                  <a:lnTo>
                    <a:pt x="36" y="6"/>
                  </a:lnTo>
                  <a:lnTo>
                    <a:pt x="36" y="12"/>
                  </a:lnTo>
                  <a:lnTo>
                    <a:pt x="30" y="18"/>
                  </a:lnTo>
                  <a:lnTo>
                    <a:pt x="36" y="24"/>
                  </a:lnTo>
                  <a:lnTo>
                    <a:pt x="36" y="3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4" name="Freeform 2082"/>
            <p:cNvSpPr>
              <a:spLocks/>
            </p:cNvSpPr>
            <p:nvPr/>
          </p:nvSpPr>
          <p:spPr bwMode="auto">
            <a:xfrm>
              <a:off x="2334" y="2322"/>
              <a:ext cx="48" cy="48"/>
            </a:xfrm>
            <a:custGeom>
              <a:avLst/>
              <a:gdLst>
                <a:gd name="T0" fmla="*/ 12 w 48"/>
                <a:gd name="T1" fmla="*/ 48 h 48"/>
                <a:gd name="T2" fmla="*/ 0 w 48"/>
                <a:gd name="T3" fmla="*/ 48 h 48"/>
                <a:gd name="T4" fmla="*/ 6 w 48"/>
                <a:gd name="T5" fmla="*/ 0 h 48"/>
                <a:gd name="T6" fmla="*/ 48 w 48"/>
                <a:gd name="T7" fmla="*/ 6 h 48"/>
                <a:gd name="T8" fmla="*/ 42 w 48"/>
                <a:gd name="T9" fmla="*/ 48 h 48"/>
                <a:gd name="T10" fmla="*/ 12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12" y="48"/>
                  </a:moveTo>
                  <a:lnTo>
                    <a:pt x="0" y="48"/>
                  </a:lnTo>
                  <a:lnTo>
                    <a:pt x="6" y="0"/>
                  </a:lnTo>
                  <a:lnTo>
                    <a:pt x="48" y="6"/>
                  </a:lnTo>
                  <a:lnTo>
                    <a:pt x="42" y="48"/>
                  </a:lnTo>
                  <a:lnTo>
                    <a:pt x="12"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5" name="Freeform 2083"/>
            <p:cNvSpPr>
              <a:spLocks/>
            </p:cNvSpPr>
            <p:nvPr/>
          </p:nvSpPr>
          <p:spPr bwMode="auto">
            <a:xfrm>
              <a:off x="2376" y="2328"/>
              <a:ext cx="48" cy="42"/>
            </a:xfrm>
            <a:custGeom>
              <a:avLst/>
              <a:gdLst>
                <a:gd name="T0" fmla="*/ 48 w 48"/>
                <a:gd name="T1" fmla="*/ 42 h 42"/>
                <a:gd name="T2" fmla="*/ 12 w 48"/>
                <a:gd name="T3" fmla="*/ 42 h 42"/>
                <a:gd name="T4" fmla="*/ 0 w 48"/>
                <a:gd name="T5" fmla="*/ 42 h 42"/>
                <a:gd name="T6" fmla="*/ 6 w 48"/>
                <a:gd name="T7" fmla="*/ 0 h 42"/>
                <a:gd name="T8" fmla="*/ 48 w 48"/>
                <a:gd name="T9" fmla="*/ 0 h 42"/>
                <a:gd name="T10" fmla="*/ 48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48" y="42"/>
                  </a:moveTo>
                  <a:lnTo>
                    <a:pt x="12" y="42"/>
                  </a:lnTo>
                  <a:lnTo>
                    <a:pt x="0" y="42"/>
                  </a:lnTo>
                  <a:lnTo>
                    <a:pt x="6" y="0"/>
                  </a:lnTo>
                  <a:lnTo>
                    <a:pt x="48" y="0"/>
                  </a:lnTo>
                  <a:lnTo>
                    <a:pt x="4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6" name="Freeform 2084"/>
            <p:cNvSpPr>
              <a:spLocks/>
            </p:cNvSpPr>
            <p:nvPr/>
          </p:nvSpPr>
          <p:spPr bwMode="auto">
            <a:xfrm>
              <a:off x="2466" y="2334"/>
              <a:ext cx="48" cy="42"/>
            </a:xfrm>
            <a:custGeom>
              <a:avLst/>
              <a:gdLst>
                <a:gd name="T0" fmla="*/ 0 w 48"/>
                <a:gd name="T1" fmla="*/ 42 h 42"/>
                <a:gd name="T2" fmla="*/ 0 w 48"/>
                <a:gd name="T3" fmla="*/ 0 h 42"/>
                <a:gd name="T4" fmla="*/ 48 w 48"/>
                <a:gd name="T5" fmla="*/ 0 h 42"/>
                <a:gd name="T6" fmla="*/ 48 w 48"/>
                <a:gd name="T7" fmla="*/ 12 h 42"/>
                <a:gd name="T8" fmla="*/ 42 w 48"/>
                <a:gd name="T9" fmla="*/ 42 h 42"/>
                <a:gd name="T10" fmla="*/ 12 w 48"/>
                <a:gd name="T11" fmla="*/ 42 h 42"/>
                <a:gd name="T12" fmla="*/ 0 w 4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8" h="42">
                  <a:moveTo>
                    <a:pt x="0" y="42"/>
                  </a:moveTo>
                  <a:lnTo>
                    <a:pt x="0" y="0"/>
                  </a:lnTo>
                  <a:lnTo>
                    <a:pt x="48" y="0"/>
                  </a:lnTo>
                  <a:lnTo>
                    <a:pt x="48" y="12"/>
                  </a:lnTo>
                  <a:lnTo>
                    <a:pt x="42" y="42"/>
                  </a:lnTo>
                  <a:lnTo>
                    <a:pt x="12"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7" name="Freeform 2085"/>
            <p:cNvSpPr>
              <a:spLocks/>
            </p:cNvSpPr>
            <p:nvPr/>
          </p:nvSpPr>
          <p:spPr bwMode="auto">
            <a:xfrm>
              <a:off x="2424" y="2328"/>
              <a:ext cx="42" cy="48"/>
            </a:xfrm>
            <a:custGeom>
              <a:avLst/>
              <a:gdLst>
                <a:gd name="T0" fmla="*/ 42 w 42"/>
                <a:gd name="T1" fmla="*/ 48 h 48"/>
                <a:gd name="T2" fmla="*/ 12 w 42"/>
                <a:gd name="T3" fmla="*/ 48 h 48"/>
                <a:gd name="T4" fmla="*/ 0 w 42"/>
                <a:gd name="T5" fmla="*/ 42 h 48"/>
                <a:gd name="T6" fmla="*/ 0 w 42"/>
                <a:gd name="T7" fmla="*/ 0 h 48"/>
                <a:gd name="T8" fmla="*/ 42 w 42"/>
                <a:gd name="T9" fmla="*/ 6 h 48"/>
                <a:gd name="T10" fmla="*/ 42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42" y="48"/>
                  </a:moveTo>
                  <a:lnTo>
                    <a:pt x="12" y="48"/>
                  </a:lnTo>
                  <a:lnTo>
                    <a:pt x="0" y="42"/>
                  </a:lnTo>
                  <a:lnTo>
                    <a:pt x="0" y="0"/>
                  </a:lnTo>
                  <a:lnTo>
                    <a:pt x="42" y="6"/>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8" name="Freeform 2086"/>
            <p:cNvSpPr>
              <a:spLocks/>
            </p:cNvSpPr>
            <p:nvPr/>
          </p:nvSpPr>
          <p:spPr bwMode="auto">
            <a:xfrm>
              <a:off x="2268" y="2322"/>
              <a:ext cx="72" cy="48"/>
            </a:xfrm>
            <a:custGeom>
              <a:avLst/>
              <a:gdLst>
                <a:gd name="T0" fmla="*/ 36 w 72"/>
                <a:gd name="T1" fmla="*/ 42 h 48"/>
                <a:gd name="T2" fmla="*/ 0 w 72"/>
                <a:gd name="T3" fmla="*/ 42 h 48"/>
                <a:gd name="T4" fmla="*/ 0 w 72"/>
                <a:gd name="T5" fmla="*/ 18 h 48"/>
                <a:gd name="T6" fmla="*/ 0 w 72"/>
                <a:gd name="T7" fmla="*/ 0 h 48"/>
                <a:gd name="T8" fmla="*/ 72 w 72"/>
                <a:gd name="T9" fmla="*/ 0 h 48"/>
                <a:gd name="T10" fmla="*/ 66 w 72"/>
                <a:gd name="T11" fmla="*/ 48 h 48"/>
                <a:gd name="T12" fmla="*/ 36 w 72"/>
                <a:gd name="T13" fmla="*/ 42 h 48"/>
              </a:gdLst>
              <a:ahLst/>
              <a:cxnLst>
                <a:cxn ang="0">
                  <a:pos x="T0" y="T1"/>
                </a:cxn>
                <a:cxn ang="0">
                  <a:pos x="T2" y="T3"/>
                </a:cxn>
                <a:cxn ang="0">
                  <a:pos x="T4" y="T5"/>
                </a:cxn>
                <a:cxn ang="0">
                  <a:pos x="T6" y="T7"/>
                </a:cxn>
                <a:cxn ang="0">
                  <a:pos x="T8" y="T9"/>
                </a:cxn>
                <a:cxn ang="0">
                  <a:pos x="T10" y="T11"/>
                </a:cxn>
                <a:cxn ang="0">
                  <a:pos x="T12" y="T13"/>
                </a:cxn>
              </a:cxnLst>
              <a:rect l="0" t="0" r="r" b="b"/>
              <a:pathLst>
                <a:path w="72" h="48">
                  <a:moveTo>
                    <a:pt x="36" y="42"/>
                  </a:moveTo>
                  <a:lnTo>
                    <a:pt x="0" y="42"/>
                  </a:lnTo>
                  <a:lnTo>
                    <a:pt x="0" y="18"/>
                  </a:lnTo>
                  <a:lnTo>
                    <a:pt x="0" y="0"/>
                  </a:lnTo>
                  <a:lnTo>
                    <a:pt x="72" y="0"/>
                  </a:lnTo>
                  <a:lnTo>
                    <a:pt x="66" y="48"/>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9" name="Freeform 2087"/>
            <p:cNvSpPr>
              <a:spLocks/>
            </p:cNvSpPr>
            <p:nvPr/>
          </p:nvSpPr>
          <p:spPr bwMode="auto">
            <a:xfrm>
              <a:off x="4116" y="2226"/>
              <a:ext cx="48" cy="42"/>
            </a:xfrm>
            <a:custGeom>
              <a:avLst/>
              <a:gdLst>
                <a:gd name="T0" fmla="*/ 36 w 48"/>
                <a:gd name="T1" fmla="*/ 36 h 42"/>
                <a:gd name="T2" fmla="*/ 18 w 48"/>
                <a:gd name="T3" fmla="*/ 42 h 42"/>
                <a:gd name="T4" fmla="*/ 18 w 48"/>
                <a:gd name="T5" fmla="*/ 36 h 42"/>
                <a:gd name="T6" fmla="*/ 24 w 48"/>
                <a:gd name="T7" fmla="*/ 30 h 42"/>
                <a:gd name="T8" fmla="*/ 18 w 48"/>
                <a:gd name="T9" fmla="*/ 24 h 42"/>
                <a:gd name="T10" fmla="*/ 18 w 48"/>
                <a:gd name="T11" fmla="*/ 18 h 42"/>
                <a:gd name="T12" fmla="*/ 12 w 48"/>
                <a:gd name="T13" fmla="*/ 12 h 42"/>
                <a:gd name="T14" fmla="*/ 6 w 48"/>
                <a:gd name="T15" fmla="*/ 12 h 42"/>
                <a:gd name="T16" fmla="*/ 6 w 48"/>
                <a:gd name="T17" fmla="*/ 18 h 42"/>
                <a:gd name="T18" fmla="*/ 0 w 48"/>
                <a:gd name="T19" fmla="*/ 12 h 42"/>
                <a:gd name="T20" fmla="*/ 6 w 48"/>
                <a:gd name="T21" fmla="*/ 12 h 42"/>
                <a:gd name="T22" fmla="*/ 6 w 48"/>
                <a:gd name="T23" fmla="*/ 6 h 42"/>
                <a:gd name="T24" fmla="*/ 12 w 48"/>
                <a:gd name="T25" fmla="*/ 6 h 42"/>
                <a:gd name="T26" fmla="*/ 18 w 48"/>
                <a:gd name="T27" fmla="*/ 6 h 42"/>
                <a:gd name="T28" fmla="*/ 24 w 48"/>
                <a:gd name="T29" fmla="*/ 6 h 42"/>
                <a:gd name="T30" fmla="*/ 30 w 48"/>
                <a:gd name="T31" fmla="*/ 0 h 42"/>
                <a:gd name="T32" fmla="*/ 36 w 48"/>
                <a:gd name="T33" fmla="*/ 6 h 42"/>
                <a:gd name="T34" fmla="*/ 36 w 48"/>
                <a:gd name="T35" fmla="*/ 0 h 42"/>
                <a:gd name="T36" fmla="*/ 42 w 48"/>
                <a:gd name="T37" fmla="*/ 6 h 42"/>
                <a:gd name="T38" fmla="*/ 42 w 48"/>
                <a:gd name="T39" fmla="*/ 12 h 42"/>
                <a:gd name="T40" fmla="*/ 48 w 48"/>
                <a:gd name="T41" fmla="*/ 12 h 42"/>
                <a:gd name="T42" fmla="*/ 42 w 48"/>
                <a:gd name="T43" fmla="*/ 18 h 42"/>
                <a:gd name="T44" fmla="*/ 42 w 48"/>
                <a:gd name="T45" fmla="*/ 24 h 42"/>
                <a:gd name="T46" fmla="*/ 42 w 48"/>
                <a:gd name="T47" fmla="*/ 30 h 42"/>
                <a:gd name="T48" fmla="*/ 42 w 48"/>
                <a:gd name="T49" fmla="*/ 36 h 42"/>
                <a:gd name="T50" fmla="*/ 36 w 48"/>
                <a:gd name="T5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42">
                  <a:moveTo>
                    <a:pt x="36" y="36"/>
                  </a:moveTo>
                  <a:lnTo>
                    <a:pt x="18" y="42"/>
                  </a:lnTo>
                  <a:lnTo>
                    <a:pt x="18" y="36"/>
                  </a:lnTo>
                  <a:lnTo>
                    <a:pt x="24" y="30"/>
                  </a:lnTo>
                  <a:lnTo>
                    <a:pt x="18" y="24"/>
                  </a:lnTo>
                  <a:lnTo>
                    <a:pt x="18" y="18"/>
                  </a:lnTo>
                  <a:lnTo>
                    <a:pt x="12" y="12"/>
                  </a:lnTo>
                  <a:lnTo>
                    <a:pt x="6" y="12"/>
                  </a:lnTo>
                  <a:lnTo>
                    <a:pt x="6" y="18"/>
                  </a:lnTo>
                  <a:lnTo>
                    <a:pt x="0" y="12"/>
                  </a:lnTo>
                  <a:lnTo>
                    <a:pt x="6" y="12"/>
                  </a:lnTo>
                  <a:lnTo>
                    <a:pt x="6" y="6"/>
                  </a:lnTo>
                  <a:lnTo>
                    <a:pt x="12" y="6"/>
                  </a:lnTo>
                  <a:lnTo>
                    <a:pt x="18" y="6"/>
                  </a:lnTo>
                  <a:lnTo>
                    <a:pt x="24" y="6"/>
                  </a:lnTo>
                  <a:lnTo>
                    <a:pt x="30" y="0"/>
                  </a:lnTo>
                  <a:lnTo>
                    <a:pt x="36" y="6"/>
                  </a:lnTo>
                  <a:lnTo>
                    <a:pt x="36" y="0"/>
                  </a:lnTo>
                  <a:lnTo>
                    <a:pt x="42" y="6"/>
                  </a:lnTo>
                  <a:lnTo>
                    <a:pt x="42" y="12"/>
                  </a:lnTo>
                  <a:lnTo>
                    <a:pt x="48" y="12"/>
                  </a:lnTo>
                  <a:lnTo>
                    <a:pt x="42" y="18"/>
                  </a:lnTo>
                  <a:lnTo>
                    <a:pt x="42" y="24"/>
                  </a:lnTo>
                  <a:lnTo>
                    <a:pt x="42" y="30"/>
                  </a:lnTo>
                  <a:lnTo>
                    <a:pt x="42" y="3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0" name="Freeform 2088"/>
            <p:cNvSpPr>
              <a:spLocks/>
            </p:cNvSpPr>
            <p:nvPr/>
          </p:nvSpPr>
          <p:spPr bwMode="auto">
            <a:xfrm>
              <a:off x="4002" y="2250"/>
              <a:ext cx="54" cy="36"/>
            </a:xfrm>
            <a:custGeom>
              <a:avLst/>
              <a:gdLst>
                <a:gd name="T0" fmla="*/ 54 w 54"/>
                <a:gd name="T1" fmla="*/ 30 h 36"/>
                <a:gd name="T2" fmla="*/ 6 w 54"/>
                <a:gd name="T3" fmla="*/ 36 h 36"/>
                <a:gd name="T4" fmla="*/ 6 w 54"/>
                <a:gd name="T5" fmla="*/ 30 h 36"/>
                <a:gd name="T6" fmla="*/ 6 w 54"/>
                <a:gd name="T7" fmla="*/ 24 h 36"/>
                <a:gd name="T8" fmla="*/ 0 w 54"/>
                <a:gd name="T9" fmla="*/ 18 h 36"/>
                <a:gd name="T10" fmla="*/ 6 w 54"/>
                <a:gd name="T11" fmla="*/ 12 h 36"/>
                <a:gd name="T12" fmla="*/ 6 w 54"/>
                <a:gd name="T13" fmla="*/ 6 h 36"/>
                <a:gd name="T14" fmla="*/ 12 w 54"/>
                <a:gd name="T15" fmla="*/ 0 h 36"/>
                <a:gd name="T16" fmla="*/ 36 w 54"/>
                <a:gd name="T17" fmla="*/ 0 h 36"/>
                <a:gd name="T18" fmla="*/ 36 w 54"/>
                <a:gd name="T19" fmla="*/ 6 h 36"/>
                <a:gd name="T20" fmla="*/ 36 w 54"/>
                <a:gd name="T21" fmla="*/ 12 h 36"/>
                <a:gd name="T22" fmla="*/ 48 w 54"/>
                <a:gd name="T23" fmla="*/ 0 h 36"/>
                <a:gd name="T24" fmla="*/ 48 w 54"/>
                <a:gd name="T25" fmla="*/ 6 h 36"/>
                <a:gd name="T26" fmla="*/ 48 w 54"/>
                <a:gd name="T27" fmla="*/ 12 h 36"/>
                <a:gd name="T28" fmla="*/ 54 w 54"/>
                <a:gd name="T29" fmla="*/ 18 h 36"/>
                <a:gd name="T30" fmla="*/ 54 w 54"/>
                <a:gd name="T31" fmla="*/ 24 h 36"/>
                <a:gd name="T32" fmla="*/ 54 w 54"/>
                <a:gd name="T3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6">
                  <a:moveTo>
                    <a:pt x="54" y="30"/>
                  </a:moveTo>
                  <a:lnTo>
                    <a:pt x="6" y="36"/>
                  </a:lnTo>
                  <a:lnTo>
                    <a:pt x="6" y="30"/>
                  </a:lnTo>
                  <a:lnTo>
                    <a:pt x="6" y="24"/>
                  </a:lnTo>
                  <a:lnTo>
                    <a:pt x="0" y="18"/>
                  </a:lnTo>
                  <a:lnTo>
                    <a:pt x="6" y="12"/>
                  </a:lnTo>
                  <a:lnTo>
                    <a:pt x="6" y="6"/>
                  </a:lnTo>
                  <a:lnTo>
                    <a:pt x="12" y="0"/>
                  </a:lnTo>
                  <a:lnTo>
                    <a:pt x="36" y="0"/>
                  </a:lnTo>
                  <a:lnTo>
                    <a:pt x="36" y="6"/>
                  </a:lnTo>
                  <a:lnTo>
                    <a:pt x="36" y="12"/>
                  </a:lnTo>
                  <a:lnTo>
                    <a:pt x="48" y="0"/>
                  </a:lnTo>
                  <a:lnTo>
                    <a:pt x="48" y="6"/>
                  </a:lnTo>
                  <a:lnTo>
                    <a:pt x="48" y="12"/>
                  </a:lnTo>
                  <a:lnTo>
                    <a:pt x="54" y="18"/>
                  </a:lnTo>
                  <a:lnTo>
                    <a:pt x="54" y="24"/>
                  </a:lnTo>
                  <a:lnTo>
                    <a:pt x="54"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1" name="Freeform 2089"/>
            <p:cNvSpPr>
              <a:spLocks/>
            </p:cNvSpPr>
            <p:nvPr/>
          </p:nvSpPr>
          <p:spPr bwMode="auto">
            <a:xfrm>
              <a:off x="3804" y="2280"/>
              <a:ext cx="36" cy="18"/>
            </a:xfrm>
            <a:custGeom>
              <a:avLst/>
              <a:gdLst>
                <a:gd name="T0" fmla="*/ 6 w 36"/>
                <a:gd name="T1" fmla="*/ 18 h 18"/>
                <a:gd name="T2" fmla="*/ 0 w 36"/>
                <a:gd name="T3" fmla="*/ 18 h 18"/>
                <a:gd name="T4" fmla="*/ 0 w 36"/>
                <a:gd name="T5" fmla="*/ 12 h 18"/>
                <a:gd name="T6" fmla="*/ 6 w 36"/>
                <a:gd name="T7" fmla="*/ 12 h 18"/>
                <a:gd name="T8" fmla="*/ 12 w 36"/>
                <a:gd name="T9" fmla="*/ 6 h 18"/>
                <a:gd name="T10" fmla="*/ 18 w 36"/>
                <a:gd name="T11" fmla="*/ 0 h 18"/>
                <a:gd name="T12" fmla="*/ 24 w 36"/>
                <a:gd name="T13" fmla="*/ 0 h 18"/>
                <a:gd name="T14" fmla="*/ 36 w 36"/>
                <a:gd name="T15" fmla="*/ 6 h 18"/>
                <a:gd name="T16" fmla="*/ 36 w 36"/>
                <a:gd name="T17" fmla="*/ 12 h 18"/>
                <a:gd name="T18" fmla="*/ 6 w 36"/>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8">
                  <a:moveTo>
                    <a:pt x="6" y="18"/>
                  </a:moveTo>
                  <a:lnTo>
                    <a:pt x="0" y="18"/>
                  </a:lnTo>
                  <a:lnTo>
                    <a:pt x="0" y="12"/>
                  </a:lnTo>
                  <a:lnTo>
                    <a:pt x="6" y="12"/>
                  </a:lnTo>
                  <a:lnTo>
                    <a:pt x="12" y="6"/>
                  </a:lnTo>
                  <a:lnTo>
                    <a:pt x="18" y="0"/>
                  </a:lnTo>
                  <a:lnTo>
                    <a:pt x="24" y="0"/>
                  </a:lnTo>
                  <a:lnTo>
                    <a:pt x="36" y="6"/>
                  </a:lnTo>
                  <a:lnTo>
                    <a:pt x="36" y="12"/>
                  </a:lnTo>
                  <a:lnTo>
                    <a:pt x="6"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2" name="Freeform 2090"/>
            <p:cNvSpPr>
              <a:spLocks/>
            </p:cNvSpPr>
            <p:nvPr/>
          </p:nvSpPr>
          <p:spPr bwMode="auto">
            <a:xfrm>
              <a:off x="3228" y="2328"/>
              <a:ext cx="60" cy="36"/>
            </a:xfrm>
            <a:custGeom>
              <a:avLst/>
              <a:gdLst>
                <a:gd name="T0" fmla="*/ 60 w 60"/>
                <a:gd name="T1" fmla="*/ 24 h 36"/>
                <a:gd name="T2" fmla="*/ 6 w 60"/>
                <a:gd name="T3" fmla="*/ 30 h 36"/>
                <a:gd name="T4" fmla="*/ 6 w 60"/>
                <a:gd name="T5" fmla="*/ 36 h 36"/>
                <a:gd name="T6" fmla="*/ 0 w 60"/>
                <a:gd name="T7" fmla="*/ 36 h 36"/>
                <a:gd name="T8" fmla="*/ 0 w 60"/>
                <a:gd name="T9" fmla="*/ 30 h 36"/>
                <a:gd name="T10" fmla="*/ 0 w 60"/>
                <a:gd name="T11" fmla="*/ 18 h 36"/>
                <a:gd name="T12" fmla="*/ 6 w 60"/>
                <a:gd name="T13" fmla="*/ 18 h 36"/>
                <a:gd name="T14" fmla="*/ 6 w 60"/>
                <a:gd name="T15" fmla="*/ 6 h 36"/>
                <a:gd name="T16" fmla="*/ 54 w 60"/>
                <a:gd name="T17" fmla="*/ 6 h 36"/>
                <a:gd name="T18" fmla="*/ 60 w 60"/>
                <a:gd name="T19" fmla="*/ 0 h 36"/>
                <a:gd name="T20" fmla="*/ 60 w 60"/>
                <a:gd name="T21" fmla="*/ 18 h 36"/>
                <a:gd name="T22" fmla="*/ 60 w 60"/>
                <a:gd name="T2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6">
                  <a:moveTo>
                    <a:pt x="60" y="24"/>
                  </a:moveTo>
                  <a:lnTo>
                    <a:pt x="6" y="30"/>
                  </a:lnTo>
                  <a:lnTo>
                    <a:pt x="6" y="36"/>
                  </a:lnTo>
                  <a:lnTo>
                    <a:pt x="0" y="36"/>
                  </a:lnTo>
                  <a:lnTo>
                    <a:pt x="0" y="30"/>
                  </a:lnTo>
                  <a:lnTo>
                    <a:pt x="0" y="18"/>
                  </a:lnTo>
                  <a:lnTo>
                    <a:pt x="6" y="18"/>
                  </a:lnTo>
                  <a:lnTo>
                    <a:pt x="6" y="6"/>
                  </a:lnTo>
                  <a:lnTo>
                    <a:pt x="54" y="6"/>
                  </a:lnTo>
                  <a:lnTo>
                    <a:pt x="60" y="0"/>
                  </a:lnTo>
                  <a:lnTo>
                    <a:pt x="60" y="18"/>
                  </a:lnTo>
                  <a:lnTo>
                    <a:pt x="6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3" name="Freeform 2091"/>
            <p:cNvSpPr>
              <a:spLocks/>
            </p:cNvSpPr>
            <p:nvPr/>
          </p:nvSpPr>
          <p:spPr bwMode="auto">
            <a:xfrm>
              <a:off x="2562" y="2340"/>
              <a:ext cx="60" cy="54"/>
            </a:xfrm>
            <a:custGeom>
              <a:avLst/>
              <a:gdLst>
                <a:gd name="T0" fmla="*/ 12 w 60"/>
                <a:gd name="T1" fmla="*/ 36 h 54"/>
                <a:gd name="T2" fmla="*/ 6 w 60"/>
                <a:gd name="T3" fmla="*/ 30 h 54"/>
                <a:gd name="T4" fmla="*/ 6 w 60"/>
                <a:gd name="T5" fmla="*/ 24 h 54"/>
                <a:gd name="T6" fmla="*/ 6 w 60"/>
                <a:gd name="T7" fmla="*/ 18 h 54"/>
                <a:gd name="T8" fmla="*/ 6 w 60"/>
                <a:gd name="T9" fmla="*/ 12 h 54"/>
                <a:gd name="T10" fmla="*/ 0 w 60"/>
                <a:gd name="T11" fmla="*/ 6 h 54"/>
                <a:gd name="T12" fmla="*/ 0 w 60"/>
                <a:gd name="T13" fmla="*/ 0 h 54"/>
                <a:gd name="T14" fmla="*/ 48 w 60"/>
                <a:gd name="T15" fmla="*/ 6 h 54"/>
                <a:gd name="T16" fmla="*/ 54 w 60"/>
                <a:gd name="T17" fmla="*/ 6 h 54"/>
                <a:gd name="T18" fmla="*/ 60 w 60"/>
                <a:gd name="T19" fmla="*/ 6 h 54"/>
                <a:gd name="T20" fmla="*/ 60 w 60"/>
                <a:gd name="T21" fmla="*/ 30 h 54"/>
                <a:gd name="T22" fmla="*/ 42 w 60"/>
                <a:gd name="T23" fmla="*/ 30 h 54"/>
                <a:gd name="T24" fmla="*/ 42 w 60"/>
                <a:gd name="T25" fmla="*/ 54 h 54"/>
                <a:gd name="T26" fmla="*/ 30 w 60"/>
                <a:gd name="T27" fmla="*/ 54 h 54"/>
                <a:gd name="T28" fmla="*/ 30 w 60"/>
                <a:gd name="T29" fmla="*/ 48 h 54"/>
                <a:gd name="T30" fmla="*/ 24 w 60"/>
                <a:gd name="T31" fmla="*/ 48 h 54"/>
                <a:gd name="T32" fmla="*/ 18 w 60"/>
                <a:gd name="T33" fmla="*/ 48 h 54"/>
                <a:gd name="T34" fmla="*/ 24 w 60"/>
                <a:gd name="T35" fmla="*/ 48 h 54"/>
                <a:gd name="T36" fmla="*/ 24 w 60"/>
                <a:gd name="T37" fmla="*/ 42 h 54"/>
                <a:gd name="T38" fmla="*/ 24 w 60"/>
                <a:gd name="T39" fmla="*/ 48 h 54"/>
                <a:gd name="T40" fmla="*/ 18 w 60"/>
                <a:gd name="T41" fmla="*/ 42 h 54"/>
                <a:gd name="T42" fmla="*/ 18 w 60"/>
                <a:gd name="T43" fmla="*/ 36 h 54"/>
                <a:gd name="T44" fmla="*/ 18 w 60"/>
                <a:gd name="T45" fmla="*/ 30 h 54"/>
                <a:gd name="T46" fmla="*/ 12 w 60"/>
                <a:gd name="T47" fmla="*/ 30 h 54"/>
                <a:gd name="T48" fmla="*/ 12 w 60"/>
                <a:gd name="T49"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4">
                  <a:moveTo>
                    <a:pt x="12" y="36"/>
                  </a:moveTo>
                  <a:lnTo>
                    <a:pt x="6" y="30"/>
                  </a:lnTo>
                  <a:lnTo>
                    <a:pt x="6" y="24"/>
                  </a:lnTo>
                  <a:lnTo>
                    <a:pt x="6" y="18"/>
                  </a:lnTo>
                  <a:lnTo>
                    <a:pt x="6" y="12"/>
                  </a:lnTo>
                  <a:lnTo>
                    <a:pt x="0" y="6"/>
                  </a:lnTo>
                  <a:lnTo>
                    <a:pt x="0" y="0"/>
                  </a:lnTo>
                  <a:lnTo>
                    <a:pt x="48" y="6"/>
                  </a:lnTo>
                  <a:lnTo>
                    <a:pt x="54" y="6"/>
                  </a:lnTo>
                  <a:lnTo>
                    <a:pt x="60" y="6"/>
                  </a:lnTo>
                  <a:lnTo>
                    <a:pt x="60" y="30"/>
                  </a:lnTo>
                  <a:lnTo>
                    <a:pt x="42" y="30"/>
                  </a:lnTo>
                  <a:lnTo>
                    <a:pt x="42" y="54"/>
                  </a:lnTo>
                  <a:lnTo>
                    <a:pt x="30" y="54"/>
                  </a:lnTo>
                  <a:lnTo>
                    <a:pt x="30" y="48"/>
                  </a:lnTo>
                  <a:lnTo>
                    <a:pt x="24" y="48"/>
                  </a:lnTo>
                  <a:lnTo>
                    <a:pt x="18" y="48"/>
                  </a:lnTo>
                  <a:lnTo>
                    <a:pt x="24" y="48"/>
                  </a:lnTo>
                  <a:lnTo>
                    <a:pt x="24" y="42"/>
                  </a:lnTo>
                  <a:lnTo>
                    <a:pt x="24" y="48"/>
                  </a:lnTo>
                  <a:lnTo>
                    <a:pt x="18" y="42"/>
                  </a:lnTo>
                  <a:lnTo>
                    <a:pt x="18" y="36"/>
                  </a:lnTo>
                  <a:lnTo>
                    <a:pt x="18" y="30"/>
                  </a:lnTo>
                  <a:lnTo>
                    <a:pt x="12" y="30"/>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4" name="Freeform 2092"/>
            <p:cNvSpPr>
              <a:spLocks/>
            </p:cNvSpPr>
            <p:nvPr/>
          </p:nvSpPr>
          <p:spPr bwMode="auto">
            <a:xfrm>
              <a:off x="2520" y="2340"/>
              <a:ext cx="54" cy="42"/>
            </a:xfrm>
            <a:custGeom>
              <a:avLst/>
              <a:gdLst>
                <a:gd name="T0" fmla="*/ 18 w 54"/>
                <a:gd name="T1" fmla="*/ 42 h 42"/>
                <a:gd name="T2" fmla="*/ 18 w 54"/>
                <a:gd name="T3" fmla="*/ 36 h 42"/>
                <a:gd name="T4" fmla="*/ 12 w 54"/>
                <a:gd name="T5" fmla="*/ 36 h 42"/>
                <a:gd name="T6" fmla="*/ 12 w 54"/>
                <a:gd name="T7" fmla="*/ 30 h 42"/>
                <a:gd name="T8" fmla="*/ 12 w 54"/>
                <a:gd name="T9" fmla="*/ 18 h 42"/>
                <a:gd name="T10" fmla="*/ 0 w 54"/>
                <a:gd name="T11" fmla="*/ 18 h 42"/>
                <a:gd name="T12" fmla="*/ 0 w 54"/>
                <a:gd name="T13" fmla="*/ 12 h 42"/>
                <a:gd name="T14" fmla="*/ 6 w 54"/>
                <a:gd name="T15" fmla="*/ 12 h 42"/>
                <a:gd name="T16" fmla="*/ 12 w 54"/>
                <a:gd name="T17" fmla="*/ 0 h 42"/>
                <a:gd name="T18" fmla="*/ 42 w 54"/>
                <a:gd name="T19" fmla="*/ 0 h 42"/>
                <a:gd name="T20" fmla="*/ 42 w 54"/>
                <a:gd name="T21" fmla="*/ 6 h 42"/>
                <a:gd name="T22" fmla="*/ 48 w 54"/>
                <a:gd name="T23" fmla="*/ 12 h 42"/>
                <a:gd name="T24" fmla="*/ 48 w 54"/>
                <a:gd name="T25" fmla="*/ 18 h 42"/>
                <a:gd name="T26" fmla="*/ 48 w 54"/>
                <a:gd name="T27" fmla="*/ 24 h 42"/>
                <a:gd name="T28" fmla="*/ 48 w 54"/>
                <a:gd name="T29" fmla="*/ 30 h 42"/>
                <a:gd name="T30" fmla="*/ 54 w 54"/>
                <a:gd name="T31" fmla="*/ 36 h 42"/>
                <a:gd name="T32" fmla="*/ 36 w 54"/>
                <a:gd name="T33" fmla="*/ 30 h 42"/>
                <a:gd name="T34" fmla="*/ 36 w 54"/>
                <a:gd name="T35" fmla="*/ 36 h 42"/>
                <a:gd name="T36" fmla="*/ 36 w 54"/>
                <a:gd name="T37" fmla="*/ 42 h 42"/>
                <a:gd name="T38" fmla="*/ 18 w 54"/>
                <a:gd name="T3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2">
                  <a:moveTo>
                    <a:pt x="18" y="42"/>
                  </a:moveTo>
                  <a:lnTo>
                    <a:pt x="18" y="36"/>
                  </a:lnTo>
                  <a:lnTo>
                    <a:pt x="12" y="36"/>
                  </a:lnTo>
                  <a:lnTo>
                    <a:pt x="12" y="30"/>
                  </a:lnTo>
                  <a:lnTo>
                    <a:pt x="12" y="18"/>
                  </a:lnTo>
                  <a:lnTo>
                    <a:pt x="0" y="18"/>
                  </a:lnTo>
                  <a:lnTo>
                    <a:pt x="0" y="12"/>
                  </a:lnTo>
                  <a:lnTo>
                    <a:pt x="6" y="12"/>
                  </a:lnTo>
                  <a:lnTo>
                    <a:pt x="12" y="0"/>
                  </a:lnTo>
                  <a:lnTo>
                    <a:pt x="42" y="0"/>
                  </a:lnTo>
                  <a:lnTo>
                    <a:pt x="42" y="6"/>
                  </a:lnTo>
                  <a:lnTo>
                    <a:pt x="48" y="12"/>
                  </a:lnTo>
                  <a:lnTo>
                    <a:pt x="48" y="18"/>
                  </a:lnTo>
                  <a:lnTo>
                    <a:pt x="48" y="24"/>
                  </a:lnTo>
                  <a:lnTo>
                    <a:pt x="48" y="30"/>
                  </a:lnTo>
                  <a:lnTo>
                    <a:pt x="54" y="36"/>
                  </a:lnTo>
                  <a:lnTo>
                    <a:pt x="36" y="30"/>
                  </a:lnTo>
                  <a:lnTo>
                    <a:pt x="36" y="36"/>
                  </a:lnTo>
                  <a:lnTo>
                    <a:pt x="36" y="42"/>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5" name="Freeform 2093"/>
            <p:cNvSpPr>
              <a:spLocks/>
            </p:cNvSpPr>
            <p:nvPr/>
          </p:nvSpPr>
          <p:spPr bwMode="auto">
            <a:xfrm>
              <a:off x="3054" y="2340"/>
              <a:ext cx="60" cy="36"/>
            </a:xfrm>
            <a:custGeom>
              <a:avLst/>
              <a:gdLst>
                <a:gd name="T0" fmla="*/ 0 w 60"/>
                <a:gd name="T1" fmla="*/ 36 h 36"/>
                <a:gd name="T2" fmla="*/ 0 w 60"/>
                <a:gd name="T3" fmla="*/ 30 h 36"/>
                <a:gd name="T4" fmla="*/ 0 w 60"/>
                <a:gd name="T5" fmla="*/ 24 h 36"/>
                <a:gd name="T6" fmla="*/ 6 w 60"/>
                <a:gd name="T7" fmla="*/ 24 h 36"/>
                <a:gd name="T8" fmla="*/ 6 w 60"/>
                <a:gd name="T9" fmla="*/ 18 h 36"/>
                <a:gd name="T10" fmla="*/ 12 w 60"/>
                <a:gd name="T11" fmla="*/ 18 h 36"/>
                <a:gd name="T12" fmla="*/ 12 w 60"/>
                <a:gd name="T13" fmla="*/ 12 h 36"/>
                <a:gd name="T14" fmla="*/ 18 w 60"/>
                <a:gd name="T15" fmla="*/ 12 h 36"/>
                <a:gd name="T16" fmla="*/ 18 w 60"/>
                <a:gd name="T17" fmla="*/ 6 h 36"/>
                <a:gd name="T18" fmla="*/ 48 w 60"/>
                <a:gd name="T19" fmla="*/ 6 h 36"/>
                <a:gd name="T20" fmla="*/ 54 w 60"/>
                <a:gd name="T21" fmla="*/ 6 h 36"/>
                <a:gd name="T22" fmla="*/ 60 w 60"/>
                <a:gd name="T23" fmla="*/ 0 h 36"/>
                <a:gd name="T24" fmla="*/ 60 w 60"/>
                <a:gd name="T25" fmla="*/ 6 h 36"/>
                <a:gd name="T26" fmla="*/ 54 w 60"/>
                <a:gd name="T27" fmla="*/ 12 h 36"/>
                <a:gd name="T28" fmla="*/ 60 w 60"/>
                <a:gd name="T29" fmla="*/ 18 h 36"/>
                <a:gd name="T30" fmla="*/ 54 w 60"/>
                <a:gd name="T31" fmla="*/ 18 h 36"/>
                <a:gd name="T32" fmla="*/ 54 w 60"/>
                <a:gd name="T33" fmla="*/ 24 h 36"/>
                <a:gd name="T34" fmla="*/ 42 w 60"/>
                <a:gd name="T35" fmla="*/ 24 h 36"/>
                <a:gd name="T36" fmla="*/ 42 w 60"/>
                <a:gd name="T37" fmla="*/ 30 h 36"/>
                <a:gd name="T38" fmla="*/ 48 w 60"/>
                <a:gd name="T39" fmla="*/ 30 h 36"/>
                <a:gd name="T40" fmla="*/ 42 w 60"/>
                <a:gd name="T41" fmla="*/ 30 h 36"/>
                <a:gd name="T42" fmla="*/ 36 w 60"/>
                <a:gd name="T43" fmla="*/ 30 h 36"/>
                <a:gd name="T44" fmla="*/ 18 w 60"/>
                <a:gd name="T45" fmla="*/ 30 h 36"/>
                <a:gd name="T46" fmla="*/ 18 w 60"/>
                <a:gd name="T47" fmla="*/ 36 h 36"/>
                <a:gd name="T48" fmla="*/ 0 w 60"/>
                <a:gd name="T4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36">
                  <a:moveTo>
                    <a:pt x="0" y="36"/>
                  </a:moveTo>
                  <a:lnTo>
                    <a:pt x="0" y="30"/>
                  </a:lnTo>
                  <a:lnTo>
                    <a:pt x="0" y="24"/>
                  </a:lnTo>
                  <a:lnTo>
                    <a:pt x="6" y="24"/>
                  </a:lnTo>
                  <a:lnTo>
                    <a:pt x="6" y="18"/>
                  </a:lnTo>
                  <a:lnTo>
                    <a:pt x="12" y="18"/>
                  </a:lnTo>
                  <a:lnTo>
                    <a:pt x="12" y="12"/>
                  </a:lnTo>
                  <a:lnTo>
                    <a:pt x="18" y="12"/>
                  </a:lnTo>
                  <a:lnTo>
                    <a:pt x="18" y="6"/>
                  </a:lnTo>
                  <a:lnTo>
                    <a:pt x="48" y="6"/>
                  </a:lnTo>
                  <a:lnTo>
                    <a:pt x="54" y="6"/>
                  </a:lnTo>
                  <a:lnTo>
                    <a:pt x="60" y="0"/>
                  </a:lnTo>
                  <a:lnTo>
                    <a:pt x="60" y="6"/>
                  </a:lnTo>
                  <a:lnTo>
                    <a:pt x="54" y="12"/>
                  </a:lnTo>
                  <a:lnTo>
                    <a:pt x="60" y="18"/>
                  </a:lnTo>
                  <a:lnTo>
                    <a:pt x="54" y="18"/>
                  </a:lnTo>
                  <a:lnTo>
                    <a:pt x="54" y="24"/>
                  </a:lnTo>
                  <a:lnTo>
                    <a:pt x="42" y="24"/>
                  </a:lnTo>
                  <a:lnTo>
                    <a:pt x="42" y="30"/>
                  </a:lnTo>
                  <a:lnTo>
                    <a:pt x="48" y="30"/>
                  </a:lnTo>
                  <a:lnTo>
                    <a:pt x="42" y="30"/>
                  </a:lnTo>
                  <a:lnTo>
                    <a:pt x="36" y="30"/>
                  </a:lnTo>
                  <a:lnTo>
                    <a:pt x="18" y="30"/>
                  </a:lnTo>
                  <a:lnTo>
                    <a:pt x="18"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6" name="Freeform 2094"/>
            <p:cNvSpPr>
              <a:spLocks/>
            </p:cNvSpPr>
            <p:nvPr/>
          </p:nvSpPr>
          <p:spPr bwMode="auto">
            <a:xfrm>
              <a:off x="2964" y="2346"/>
              <a:ext cx="60" cy="42"/>
            </a:xfrm>
            <a:custGeom>
              <a:avLst/>
              <a:gdLst>
                <a:gd name="T0" fmla="*/ 0 w 60"/>
                <a:gd name="T1" fmla="*/ 18 h 42"/>
                <a:gd name="T2" fmla="*/ 6 w 60"/>
                <a:gd name="T3" fmla="*/ 18 h 42"/>
                <a:gd name="T4" fmla="*/ 12 w 60"/>
                <a:gd name="T5" fmla="*/ 18 h 42"/>
                <a:gd name="T6" fmla="*/ 12 w 60"/>
                <a:gd name="T7" fmla="*/ 12 h 42"/>
                <a:gd name="T8" fmla="*/ 12 w 60"/>
                <a:gd name="T9" fmla="*/ 6 h 42"/>
                <a:gd name="T10" fmla="*/ 18 w 60"/>
                <a:gd name="T11" fmla="*/ 0 h 42"/>
                <a:gd name="T12" fmla="*/ 24 w 60"/>
                <a:gd name="T13" fmla="*/ 6 h 42"/>
                <a:gd name="T14" fmla="*/ 60 w 60"/>
                <a:gd name="T15" fmla="*/ 6 h 42"/>
                <a:gd name="T16" fmla="*/ 60 w 60"/>
                <a:gd name="T17" fmla="*/ 36 h 42"/>
                <a:gd name="T18" fmla="*/ 54 w 60"/>
                <a:gd name="T19" fmla="*/ 36 h 42"/>
                <a:gd name="T20" fmla="*/ 48 w 60"/>
                <a:gd name="T21" fmla="*/ 36 h 42"/>
                <a:gd name="T22" fmla="*/ 48 w 60"/>
                <a:gd name="T23" fmla="*/ 42 h 42"/>
                <a:gd name="T24" fmla="*/ 42 w 60"/>
                <a:gd name="T25" fmla="*/ 42 h 42"/>
                <a:gd name="T26" fmla="*/ 30 w 60"/>
                <a:gd name="T27" fmla="*/ 42 h 42"/>
                <a:gd name="T28" fmla="*/ 6 w 60"/>
                <a:gd name="T29" fmla="*/ 42 h 42"/>
                <a:gd name="T30" fmla="*/ 6 w 60"/>
                <a:gd name="T31" fmla="*/ 36 h 42"/>
                <a:gd name="T32" fmla="*/ 0 w 60"/>
                <a:gd name="T33" fmla="*/ 36 h 42"/>
                <a:gd name="T34" fmla="*/ 0 w 60"/>
                <a:gd name="T3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42">
                  <a:moveTo>
                    <a:pt x="0" y="18"/>
                  </a:moveTo>
                  <a:lnTo>
                    <a:pt x="6" y="18"/>
                  </a:lnTo>
                  <a:lnTo>
                    <a:pt x="12" y="18"/>
                  </a:lnTo>
                  <a:lnTo>
                    <a:pt x="12" y="12"/>
                  </a:lnTo>
                  <a:lnTo>
                    <a:pt x="12" y="6"/>
                  </a:lnTo>
                  <a:lnTo>
                    <a:pt x="18" y="0"/>
                  </a:lnTo>
                  <a:lnTo>
                    <a:pt x="24" y="6"/>
                  </a:lnTo>
                  <a:lnTo>
                    <a:pt x="60" y="6"/>
                  </a:lnTo>
                  <a:lnTo>
                    <a:pt x="60" y="36"/>
                  </a:lnTo>
                  <a:lnTo>
                    <a:pt x="54" y="36"/>
                  </a:lnTo>
                  <a:lnTo>
                    <a:pt x="48" y="36"/>
                  </a:lnTo>
                  <a:lnTo>
                    <a:pt x="48" y="42"/>
                  </a:lnTo>
                  <a:lnTo>
                    <a:pt x="42" y="42"/>
                  </a:lnTo>
                  <a:lnTo>
                    <a:pt x="30" y="42"/>
                  </a:lnTo>
                  <a:lnTo>
                    <a:pt x="6" y="42"/>
                  </a:lnTo>
                  <a:lnTo>
                    <a:pt x="6" y="36"/>
                  </a:lnTo>
                  <a:lnTo>
                    <a:pt x="0" y="36"/>
                  </a:lnTo>
                  <a:lnTo>
                    <a:pt x="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7" name="Freeform 2095"/>
            <p:cNvSpPr>
              <a:spLocks/>
            </p:cNvSpPr>
            <p:nvPr/>
          </p:nvSpPr>
          <p:spPr bwMode="auto">
            <a:xfrm>
              <a:off x="3174" y="2340"/>
              <a:ext cx="36" cy="60"/>
            </a:xfrm>
            <a:custGeom>
              <a:avLst/>
              <a:gdLst>
                <a:gd name="T0" fmla="*/ 0 w 36"/>
                <a:gd name="T1" fmla="*/ 6 h 60"/>
                <a:gd name="T2" fmla="*/ 6 w 36"/>
                <a:gd name="T3" fmla="*/ 6 h 60"/>
                <a:gd name="T4" fmla="*/ 12 w 36"/>
                <a:gd name="T5" fmla="*/ 6 h 60"/>
                <a:gd name="T6" fmla="*/ 18 w 36"/>
                <a:gd name="T7" fmla="*/ 6 h 60"/>
                <a:gd name="T8" fmla="*/ 18 w 36"/>
                <a:gd name="T9" fmla="*/ 0 h 60"/>
                <a:gd name="T10" fmla="*/ 30 w 36"/>
                <a:gd name="T11" fmla="*/ 0 h 60"/>
                <a:gd name="T12" fmla="*/ 24 w 36"/>
                <a:gd name="T13" fmla="*/ 0 h 60"/>
                <a:gd name="T14" fmla="*/ 30 w 36"/>
                <a:gd name="T15" fmla="*/ 6 h 60"/>
                <a:gd name="T16" fmla="*/ 36 w 36"/>
                <a:gd name="T17" fmla="*/ 6 h 60"/>
                <a:gd name="T18" fmla="*/ 36 w 36"/>
                <a:gd name="T19" fmla="*/ 18 h 60"/>
                <a:gd name="T20" fmla="*/ 36 w 36"/>
                <a:gd name="T21" fmla="*/ 24 h 60"/>
                <a:gd name="T22" fmla="*/ 36 w 36"/>
                <a:gd name="T23" fmla="*/ 42 h 60"/>
                <a:gd name="T24" fmla="*/ 30 w 36"/>
                <a:gd name="T25" fmla="*/ 42 h 60"/>
                <a:gd name="T26" fmla="*/ 30 w 36"/>
                <a:gd name="T27" fmla="*/ 48 h 60"/>
                <a:gd name="T28" fmla="*/ 36 w 36"/>
                <a:gd name="T29" fmla="*/ 48 h 60"/>
                <a:gd name="T30" fmla="*/ 36 w 36"/>
                <a:gd name="T31" fmla="*/ 54 h 60"/>
                <a:gd name="T32" fmla="*/ 18 w 36"/>
                <a:gd name="T33" fmla="*/ 54 h 60"/>
                <a:gd name="T34" fmla="*/ 18 w 36"/>
                <a:gd name="T35" fmla="*/ 60 h 60"/>
                <a:gd name="T36" fmla="*/ 12 w 36"/>
                <a:gd name="T37" fmla="*/ 60 h 60"/>
                <a:gd name="T38" fmla="*/ 18 w 36"/>
                <a:gd name="T39" fmla="*/ 54 h 60"/>
                <a:gd name="T40" fmla="*/ 12 w 36"/>
                <a:gd name="T41" fmla="*/ 54 h 60"/>
                <a:gd name="T42" fmla="*/ 18 w 36"/>
                <a:gd name="T43" fmla="*/ 48 h 60"/>
                <a:gd name="T44" fmla="*/ 12 w 36"/>
                <a:gd name="T45" fmla="*/ 42 h 60"/>
                <a:gd name="T46" fmla="*/ 12 w 36"/>
                <a:gd name="T47" fmla="*/ 18 h 60"/>
                <a:gd name="T48" fmla="*/ 0 w 36"/>
                <a:gd name="T49" fmla="*/ 18 h 60"/>
                <a:gd name="T50" fmla="*/ 0 w 36"/>
                <a:gd name="T51"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60">
                  <a:moveTo>
                    <a:pt x="0" y="6"/>
                  </a:moveTo>
                  <a:lnTo>
                    <a:pt x="6" y="6"/>
                  </a:lnTo>
                  <a:lnTo>
                    <a:pt x="12" y="6"/>
                  </a:lnTo>
                  <a:lnTo>
                    <a:pt x="18" y="6"/>
                  </a:lnTo>
                  <a:lnTo>
                    <a:pt x="18" y="0"/>
                  </a:lnTo>
                  <a:lnTo>
                    <a:pt x="30" y="0"/>
                  </a:lnTo>
                  <a:lnTo>
                    <a:pt x="24" y="0"/>
                  </a:lnTo>
                  <a:lnTo>
                    <a:pt x="30" y="6"/>
                  </a:lnTo>
                  <a:lnTo>
                    <a:pt x="36" y="6"/>
                  </a:lnTo>
                  <a:lnTo>
                    <a:pt x="36" y="18"/>
                  </a:lnTo>
                  <a:lnTo>
                    <a:pt x="36" y="24"/>
                  </a:lnTo>
                  <a:lnTo>
                    <a:pt x="36" y="42"/>
                  </a:lnTo>
                  <a:lnTo>
                    <a:pt x="30" y="42"/>
                  </a:lnTo>
                  <a:lnTo>
                    <a:pt x="30" y="48"/>
                  </a:lnTo>
                  <a:lnTo>
                    <a:pt x="36" y="48"/>
                  </a:lnTo>
                  <a:lnTo>
                    <a:pt x="36" y="54"/>
                  </a:lnTo>
                  <a:lnTo>
                    <a:pt x="18" y="54"/>
                  </a:lnTo>
                  <a:lnTo>
                    <a:pt x="18" y="60"/>
                  </a:lnTo>
                  <a:lnTo>
                    <a:pt x="12" y="60"/>
                  </a:lnTo>
                  <a:lnTo>
                    <a:pt x="18" y="54"/>
                  </a:lnTo>
                  <a:lnTo>
                    <a:pt x="12" y="54"/>
                  </a:lnTo>
                  <a:lnTo>
                    <a:pt x="18" y="48"/>
                  </a:lnTo>
                  <a:lnTo>
                    <a:pt x="12" y="42"/>
                  </a:lnTo>
                  <a:lnTo>
                    <a:pt x="12" y="18"/>
                  </a:lnTo>
                  <a:lnTo>
                    <a:pt x="0" y="18"/>
                  </a:lnTo>
                  <a:lnTo>
                    <a:pt x="0"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8" name="Freeform 2096"/>
            <p:cNvSpPr>
              <a:spLocks/>
            </p:cNvSpPr>
            <p:nvPr/>
          </p:nvSpPr>
          <p:spPr bwMode="auto">
            <a:xfrm>
              <a:off x="3888" y="2274"/>
              <a:ext cx="42" cy="48"/>
            </a:xfrm>
            <a:custGeom>
              <a:avLst/>
              <a:gdLst>
                <a:gd name="T0" fmla="*/ 12 w 42"/>
                <a:gd name="T1" fmla="*/ 48 h 48"/>
                <a:gd name="T2" fmla="*/ 12 w 42"/>
                <a:gd name="T3" fmla="*/ 42 h 48"/>
                <a:gd name="T4" fmla="*/ 12 w 42"/>
                <a:gd name="T5" fmla="*/ 36 h 48"/>
                <a:gd name="T6" fmla="*/ 6 w 42"/>
                <a:gd name="T7" fmla="*/ 36 h 48"/>
                <a:gd name="T8" fmla="*/ 6 w 42"/>
                <a:gd name="T9" fmla="*/ 30 h 48"/>
                <a:gd name="T10" fmla="*/ 6 w 42"/>
                <a:gd name="T11" fmla="*/ 24 h 48"/>
                <a:gd name="T12" fmla="*/ 6 w 42"/>
                <a:gd name="T13" fmla="*/ 18 h 48"/>
                <a:gd name="T14" fmla="*/ 6 w 42"/>
                <a:gd name="T15" fmla="*/ 12 h 48"/>
                <a:gd name="T16" fmla="*/ 0 w 42"/>
                <a:gd name="T17" fmla="*/ 12 h 48"/>
                <a:gd name="T18" fmla="*/ 6 w 42"/>
                <a:gd name="T19" fmla="*/ 6 h 48"/>
                <a:gd name="T20" fmla="*/ 12 w 42"/>
                <a:gd name="T21" fmla="*/ 0 h 48"/>
                <a:gd name="T22" fmla="*/ 12 w 42"/>
                <a:gd name="T23" fmla="*/ 6 h 48"/>
                <a:gd name="T24" fmla="*/ 18 w 42"/>
                <a:gd name="T25" fmla="*/ 6 h 48"/>
                <a:gd name="T26" fmla="*/ 30 w 42"/>
                <a:gd name="T27" fmla="*/ 0 h 48"/>
                <a:gd name="T28" fmla="*/ 30 w 42"/>
                <a:gd name="T29" fmla="*/ 6 h 48"/>
                <a:gd name="T30" fmla="*/ 36 w 42"/>
                <a:gd name="T31" fmla="*/ 12 h 48"/>
                <a:gd name="T32" fmla="*/ 36 w 42"/>
                <a:gd name="T33" fmla="*/ 18 h 48"/>
                <a:gd name="T34" fmla="*/ 42 w 42"/>
                <a:gd name="T35" fmla="*/ 24 h 48"/>
                <a:gd name="T36" fmla="*/ 18 w 42"/>
                <a:gd name="T37" fmla="*/ 42 h 48"/>
                <a:gd name="T38" fmla="*/ 12 w 42"/>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8">
                  <a:moveTo>
                    <a:pt x="12" y="48"/>
                  </a:moveTo>
                  <a:lnTo>
                    <a:pt x="12" y="42"/>
                  </a:lnTo>
                  <a:lnTo>
                    <a:pt x="12" y="36"/>
                  </a:lnTo>
                  <a:lnTo>
                    <a:pt x="6" y="36"/>
                  </a:lnTo>
                  <a:lnTo>
                    <a:pt x="6" y="30"/>
                  </a:lnTo>
                  <a:lnTo>
                    <a:pt x="6" y="24"/>
                  </a:lnTo>
                  <a:lnTo>
                    <a:pt x="6" y="18"/>
                  </a:lnTo>
                  <a:lnTo>
                    <a:pt x="6" y="12"/>
                  </a:lnTo>
                  <a:lnTo>
                    <a:pt x="0" y="12"/>
                  </a:lnTo>
                  <a:lnTo>
                    <a:pt x="6" y="6"/>
                  </a:lnTo>
                  <a:lnTo>
                    <a:pt x="12" y="0"/>
                  </a:lnTo>
                  <a:lnTo>
                    <a:pt x="12" y="6"/>
                  </a:lnTo>
                  <a:lnTo>
                    <a:pt x="18" y="6"/>
                  </a:lnTo>
                  <a:lnTo>
                    <a:pt x="30" y="0"/>
                  </a:lnTo>
                  <a:lnTo>
                    <a:pt x="30" y="6"/>
                  </a:lnTo>
                  <a:lnTo>
                    <a:pt x="36" y="12"/>
                  </a:lnTo>
                  <a:lnTo>
                    <a:pt x="36" y="18"/>
                  </a:lnTo>
                  <a:lnTo>
                    <a:pt x="42" y="24"/>
                  </a:lnTo>
                  <a:lnTo>
                    <a:pt x="18" y="42"/>
                  </a:lnTo>
                  <a:lnTo>
                    <a:pt x="12"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9" name="Freeform 2097"/>
            <p:cNvSpPr>
              <a:spLocks/>
            </p:cNvSpPr>
            <p:nvPr/>
          </p:nvSpPr>
          <p:spPr bwMode="auto">
            <a:xfrm>
              <a:off x="3150" y="2346"/>
              <a:ext cx="42" cy="54"/>
            </a:xfrm>
            <a:custGeom>
              <a:avLst/>
              <a:gdLst>
                <a:gd name="T0" fmla="*/ 24 w 42"/>
                <a:gd name="T1" fmla="*/ 0 h 54"/>
                <a:gd name="T2" fmla="*/ 24 w 42"/>
                <a:gd name="T3" fmla="*/ 12 h 54"/>
                <a:gd name="T4" fmla="*/ 36 w 42"/>
                <a:gd name="T5" fmla="*/ 12 h 54"/>
                <a:gd name="T6" fmla="*/ 36 w 42"/>
                <a:gd name="T7" fmla="*/ 36 h 54"/>
                <a:gd name="T8" fmla="*/ 42 w 42"/>
                <a:gd name="T9" fmla="*/ 42 h 54"/>
                <a:gd name="T10" fmla="*/ 36 w 42"/>
                <a:gd name="T11" fmla="*/ 48 h 54"/>
                <a:gd name="T12" fmla="*/ 42 w 42"/>
                <a:gd name="T13" fmla="*/ 48 h 54"/>
                <a:gd name="T14" fmla="*/ 36 w 42"/>
                <a:gd name="T15" fmla="*/ 54 h 54"/>
                <a:gd name="T16" fmla="*/ 30 w 42"/>
                <a:gd name="T17" fmla="*/ 54 h 54"/>
                <a:gd name="T18" fmla="*/ 6 w 42"/>
                <a:gd name="T19" fmla="*/ 54 h 54"/>
                <a:gd name="T20" fmla="*/ 6 w 42"/>
                <a:gd name="T21" fmla="*/ 42 h 54"/>
                <a:gd name="T22" fmla="*/ 0 w 42"/>
                <a:gd name="T23" fmla="*/ 42 h 54"/>
                <a:gd name="T24" fmla="*/ 0 w 42"/>
                <a:gd name="T25" fmla="*/ 36 h 54"/>
                <a:gd name="T26" fmla="*/ 6 w 42"/>
                <a:gd name="T27" fmla="*/ 36 h 54"/>
                <a:gd name="T28" fmla="*/ 0 w 42"/>
                <a:gd name="T29" fmla="*/ 6 h 54"/>
                <a:gd name="T30" fmla="*/ 0 w 42"/>
                <a:gd name="T31" fmla="*/ 0 h 54"/>
                <a:gd name="T32" fmla="*/ 6 w 42"/>
                <a:gd name="T33" fmla="*/ 0 h 54"/>
                <a:gd name="T34" fmla="*/ 12 w 42"/>
                <a:gd name="T35" fmla="*/ 0 h 54"/>
                <a:gd name="T36" fmla="*/ 18 w 42"/>
                <a:gd name="T37" fmla="*/ 0 h 54"/>
                <a:gd name="T38" fmla="*/ 24 w 42"/>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54">
                  <a:moveTo>
                    <a:pt x="24" y="0"/>
                  </a:moveTo>
                  <a:lnTo>
                    <a:pt x="24" y="12"/>
                  </a:lnTo>
                  <a:lnTo>
                    <a:pt x="36" y="12"/>
                  </a:lnTo>
                  <a:lnTo>
                    <a:pt x="36" y="36"/>
                  </a:lnTo>
                  <a:lnTo>
                    <a:pt x="42" y="42"/>
                  </a:lnTo>
                  <a:lnTo>
                    <a:pt x="36" y="48"/>
                  </a:lnTo>
                  <a:lnTo>
                    <a:pt x="42" y="48"/>
                  </a:lnTo>
                  <a:lnTo>
                    <a:pt x="36" y="54"/>
                  </a:lnTo>
                  <a:lnTo>
                    <a:pt x="30" y="54"/>
                  </a:lnTo>
                  <a:lnTo>
                    <a:pt x="6" y="54"/>
                  </a:lnTo>
                  <a:lnTo>
                    <a:pt x="6" y="42"/>
                  </a:lnTo>
                  <a:lnTo>
                    <a:pt x="0" y="42"/>
                  </a:lnTo>
                  <a:lnTo>
                    <a:pt x="0" y="36"/>
                  </a:lnTo>
                  <a:lnTo>
                    <a:pt x="6" y="36"/>
                  </a:lnTo>
                  <a:lnTo>
                    <a:pt x="0" y="6"/>
                  </a:lnTo>
                  <a:lnTo>
                    <a:pt x="0" y="0"/>
                  </a:lnTo>
                  <a:lnTo>
                    <a:pt x="6" y="0"/>
                  </a:lnTo>
                  <a:lnTo>
                    <a:pt x="12" y="0"/>
                  </a:lnTo>
                  <a:lnTo>
                    <a:pt x="18" y="0"/>
                  </a:lnTo>
                  <a:lnTo>
                    <a:pt x="24"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0" name="Freeform 2098"/>
            <p:cNvSpPr>
              <a:spLocks/>
            </p:cNvSpPr>
            <p:nvPr/>
          </p:nvSpPr>
          <p:spPr bwMode="auto">
            <a:xfrm>
              <a:off x="2874" y="2352"/>
              <a:ext cx="48" cy="36"/>
            </a:xfrm>
            <a:custGeom>
              <a:avLst/>
              <a:gdLst>
                <a:gd name="T0" fmla="*/ 0 w 48"/>
                <a:gd name="T1" fmla="*/ 36 h 36"/>
                <a:gd name="T2" fmla="*/ 0 w 48"/>
                <a:gd name="T3" fmla="*/ 6 h 36"/>
                <a:gd name="T4" fmla="*/ 12 w 48"/>
                <a:gd name="T5" fmla="*/ 0 h 36"/>
                <a:gd name="T6" fmla="*/ 48 w 48"/>
                <a:gd name="T7" fmla="*/ 0 h 36"/>
                <a:gd name="T8" fmla="*/ 48 w 48"/>
                <a:gd name="T9" fmla="*/ 12 h 36"/>
                <a:gd name="T10" fmla="*/ 42 w 48"/>
                <a:gd name="T11" fmla="*/ 12 h 36"/>
                <a:gd name="T12" fmla="*/ 42 w 48"/>
                <a:gd name="T13" fmla="*/ 18 h 36"/>
                <a:gd name="T14" fmla="*/ 36 w 48"/>
                <a:gd name="T15" fmla="*/ 18 h 36"/>
                <a:gd name="T16" fmla="*/ 36 w 48"/>
                <a:gd name="T17" fmla="*/ 36 h 36"/>
                <a:gd name="T18" fmla="*/ 0 w 48"/>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6">
                  <a:moveTo>
                    <a:pt x="0" y="36"/>
                  </a:moveTo>
                  <a:lnTo>
                    <a:pt x="0" y="6"/>
                  </a:lnTo>
                  <a:lnTo>
                    <a:pt x="12" y="0"/>
                  </a:lnTo>
                  <a:lnTo>
                    <a:pt x="48" y="0"/>
                  </a:lnTo>
                  <a:lnTo>
                    <a:pt x="48" y="12"/>
                  </a:lnTo>
                  <a:lnTo>
                    <a:pt x="42" y="12"/>
                  </a:lnTo>
                  <a:lnTo>
                    <a:pt x="42" y="18"/>
                  </a:lnTo>
                  <a:lnTo>
                    <a:pt x="36" y="18"/>
                  </a:lnTo>
                  <a:lnTo>
                    <a:pt x="36"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1" name="Freeform 2099"/>
            <p:cNvSpPr>
              <a:spLocks noEditPoints="1"/>
            </p:cNvSpPr>
            <p:nvPr/>
          </p:nvSpPr>
          <p:spPr bwMode="auto">
            <a:xfrm>
              <a:off x="4320" y="2166"/>
              <a:ext cx="72" cy="60"/>
            </a:xfrm>
            <a:custGeom>
              <a:avLst/>
              <a:gdLst>
                <a:gd name="T0" fmla="*/ 48 w 72"/>
                <a:gd name="T1" fmla="*/ 12 h 60"/>
                <a:gd name="T2" fmla="*/ 42 w 72"/>
                <a:gd name="T3" fmla="*/ 18 h 60"/>
                <a:gd name="T4" fmla="*/ 42 w 72"/>
                <a:gd name="T5" fmla="*/ 24 h 60"/>
                <a:gd name="T6" fmla="*/ 42 w 72"/>
                <a:gd name="T7" fmla="*/ 30 h 60"/>
                <a:gd name="T8" fmla="*/ 48 w 72"/>
                <a:gd name="T9" fmla="*/ 30 h 60"/>
                <a:gd name="T10" fmla="*/ 36 w 72"/>
                <a:gd name="T11" fmla="*/ 30 h 60"/>
                <a:gd name="T12" fmla="*/ 30 w 72"/>
                <a:gd name="T13" fmla="*/ 30 h 60"/>
                <a:gd name="T14" fmla="*/ 30 w 72"/>
                <a:gd name="T15" fmla="*/ 36 h 60"/>
                <a:gd name="T16" fmla="*/ 24 w 72"/>
                <a:gd name="T17" fmla="*/ 36 h 60"/>
                <a:gd name="T18" fmla="*/ 6 w 72"/>
                <a:gd name="T19" fmla="*/ 30 h 60"/>
                <a:gd name="T20" fmla="*/ 0 w 72"/>
                <a:gd name="T21" fmla="*/ 24 h 60"/>
                <a:gd name="T22" fmla="*/ 6 w 72"/>
                <a:gd name="T23" fmla="*/ 18 h 60"/>
                <a:gd name="T24" fmla="*/ 0 w 72"/>
                <a:gd name="T25" fmla="*/ 18 h 60"/>
                <a:gd name="T26" fmla="*/ 6 w 72"/>
                <a:gd name="T27" fmla="*/ 12 h 60"/>
                <a:gd name="T28" fmla="*/ 12 w 72"/>
                <a:gd name="T29" fmla="*/ 6 h 60"/>
                <a:gd name="T30" fmla="*/ 12 w 72"/>
                <a:gd name="T31" fmla="*/ 12 h 60"/>
                <a:gd name="T32" fmla="*/ 18 w 72"/>
                <a:gd name="T33" fmla="*/ 6 h 60"/>
                <a:gd name="T34" fmla="*/ 18 w 72"/>
                <a:gd name="T35" fmla="*/ 0 h 60"/>
                <a:gd name="T36" fmla="*/ 48 w 72"/>
                <a:gd name="T37" fmla="*/ 12 h 60"/>
                <a:gd name="T38" fmla="*/ 72 w 72"/>
                <a:gd name="T39" fmla="*/ 42 h 60"/>
                <a:gd name="T40" fmla="*/ 66 w 72"/>
                <a:gd name="T41" fmla="*/ 48 h 60"/>
                <a:gd name="T42" fmla="*/ 42 w 72"/>
                <a:gd name="T43" fmla="*/ 54 h 60"/>
                <a:gd name="T44" fmla="*/ 36 w 72"/>
                <a:gd name="T45" fmla="*/ 60 h 60"/>
                <a:gd name="T46" fmla="*/ 36 w 72"/>
                <a:gd name="T47" fmla="*/ 36 h 60"/>
                <a:gd name="T48" fmla="*/ 30 w 72"/>
                <a:gd name="T49" fmla="*/ 36 h 60"/>
                <a:gd name="T50" fmla="*/ 42 w 72"/>
                <a:gd name="T51" fmla="*/ 36 h 60"/>
                <a:gd name="T52" fmla="*/ 48 w 72"/>
                <a:gd name="T53" fmla="*/ 42 h 60"/>
                <a:gd name="T54" fmla="*/ 72 w 72"/>
                <a:gd name="T5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60">
                  <a:moveTo>
                    <a:pt x="48" y="12"/>
                  </a:moveTo>
                  <a:lnTo>
                    <a:pt x="42" y="18"/>
                  </a:lnTo>
                  <a:lnTo>
                    <a:pt x="42" y="24"/>
                  </a:lnTo>
                  <a:lnTo>
                    <a:pt x="42" y="30"/>
                  </a:lnTo>
                  <a:lnTo>
                    <a:pt x="48" y="30"/>
                  </a:lnTo>
                  <a:lnTo>
                    <a:pt x="36" y="30"/>
                  </a:lnTo>
                  <a:lnTo>
                    <a:pt x="30" y="30"/>
                  </a:lnTo>
                  <a:lnTo>
                    <a:pt x="30" y="36"/>
                  </a:lnTo>
                  <a:lnTo>
                    <a:pt x="24" y="36"/>
                  </a:lnTo>
                  <a:lnTo>
                    <a:pt x="6" y="30"/>
                  </a:lnTo>
                  <a:lnTo>
                    <a:pt x="0" y="24"/>
                  </a:lnTo>
                  <a:lnTo>
                    <a:pt x="6" y="18"/>
                  </a:lnTo>
                  <a:lnTo>
                    <a:pt x="0" y="18"/>
                  </a:lnTo>
                  <a:lnTo>
                    <a:pt x="6" y="12"/>
                  </a:lnTo>
                  <a:lnTo>
                    <a:pt x="12" y="6"/>
                  </a:lnTo>
                  <a:lnTo>
                    <a:pt x="12" y="12"/>
                  </a:lnTo>
                  <a:lnTo>
                    <a:pt x="18" y="6"/>
                  </a:lnTo>
                  <a:lnTo>
                    <a:pt x="18" y="0"/>
                  </a:lnTo>
                  <a:lnTo>
                    <a:pt x="48" y="12"/>
                  </a:lnTo>
                  <a:close/>
                  <a:moveTo>
                    <a:pt x="72" y="42"/>
                  </a:moveTo>
                  <a:lnTo>
                    <a:pt x="66" y="48"/>
                  </a:lnTo>
                  <a:lnTo>
                    <a:pt x="42" y="54"/>
                  </a:lnTo>
                  <a:lnTo>
                    <a:pt x="36" y="60"/>
                  </a:lnTo>
                  <a:lnTo>
                    <a:pt x="36" y="36"/>
                  </a:lnTo>
                  <a:lnTo>
                    <a:pt x="30" y="36"/>
                  </a:lnTo>
                  <a:lnTo>
                    <a:pt x="42" y="36"/>
                  </a:lnTo>
                  <a:lnTo>
                    <a:pt x="48" y="42"/>
                  </a:lnTo>
                  <a:lnTo>
                    <a:pt x="7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2" name="Freeform 2100"/>
            <p:cNvSpPr>
              <a:spLocks/>
            </p:cNvSpPr>
            <p:nvPr/>
          </p:nvSpPr>
          <p:spPr bwMode="auto">
            <a:xfrm>
              <a:off x="4050" y="2256"/>
              <a:ext cx="48" cy="60"/>
            </a:xfrm>
            <a:custGeom>
              <a:avLst/>
              <a:gdLst>
                <a:gd name="T0" fmla="*/ 12 w 48"/>
                <a:gd name="T1" fmla="*/ 54 h 60"/>
                <a:gd name="T2" fmla="*/ 6 w 48"/>
                <a:gd name="T3" fmla="*/ 42 h 60"/>
                <a:gd name="T4" fmla="*/ 12 w 48"/>
                <a:gd name="T5" fmla="*/ 36 h 60"/>
                <a:gd name="T6" fmla="*/ 6 w 48"/>
                <a:gd name="T7" fmla="*/ 30 h 60"/>
                <a:gd name="T8" fmla="*/ 6 w 48"/>
                <a:gd name="T9" fmla="*/ 24 h 60"/>
                <a:gd name="T10" fmla="*/ 6 w 48"/>
                <a:gd name="T11" fmla="*/ 18 h 60"/>
                <a:gd name="T12" fmla="*/ 6 w 48"/>
                <a:gd name="T13" fmla="*/ 12 h 60"/>
                <a:gd name="T14" fmla="*/ 0 w 48"/>
                <a:gd name="T15" fmla="*/ 6 h 60"/>
                <a:gd name="T16" fmla="*/ 0 w 48"/>
                <a:gd name="T17" fmla="*/ 0 h 60"/>
                <a:gd name="T18" fmla="*/ 6 w 48"/>
                <a:gd name="T19" fmla="*/ 6 h 60"/>
                <a:gd name="T20" fmla="*/ 12 w 48"/>
                <a:gd name="T21" fmla="*/ 12 h 60"/>
                <a:gd name="T22" fmla="*/ 12 w 48"/>
                <a:gd name="T23" fmla="*/ 24 h 60"/>
                <a:gd name="T24" fmla="*/ 30 w 48"/>
                <a:gd name="T25" fmla="*/ 18 h 60"/>
                <a:gd name="T26" fmla="*/ 36 w 48"/>
                <a:gd name="T27" fmla="*/ 24 h 60"/>
                <a:gd name="T28" fmla="*/ 42 w 48"/>
                <a:gd name="T29" fmla="*/ 30 h 60"/>
                <a:gd name="T30" fmla="*/ 42 w 48"/>
                <a:gd name="T31" fmla="*/ 36 h 60"/>
                <a:gd name="T32" fmla="*/ 48 w 48"/>
                <a:gd name="T33" fmla="*/ 36 h 60"/>
                <a:gd name="T34" fmla="*/ 30 w 48"/>
                <a:gd name="T35" fmla="*/ 48 h 60"/>
                <a:gd name="T36" fmla="*/ 24 w 48"/>
                <a:gd name="T37" fmla="*/ 48 h 60"/>
                <a:gd name="T38" fmla="*/ 12 w 48"/>
                <a:gd name="T39" fmla="*/ 60 h 60"/>
                <a:gd name="T40" fmla="*/ 12 w 48"/>
                <a:gd name="T4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0">
                  <a:moveTo>
                    <a:pt x="12" y="54"/>
                  </a:moveTo>
                  <a:lnTo>
                    <a:pt x="6" y="42"/>
                  </a:lnTo>
                  <a:lnTo>
                    <a:pt x="12" y="36"/>
                  </a:lnTo>
                  <a:lnTo>
                    <a:pt x="6" y="30"/>
                  </a:lnTo>
                  <a:lnTo>
                    <a:pt x="6" y="24"/>
                  </a:lnTo>
                  <a:lnTo>
                    <a:pt x="6" y="18"/>
                  </a:lnTo>
                  <a:lnTo>
                    <a:pt x="6" y="12"/>
                  </a:lnTo>
                  <a:lnTo>
                    <a:pt x="0" y="6"/>
                  </a:lnTo>
                  <a:lnTo>
                    <a:pt x="0" y="0"/>
                  </a:lnTo>
                  <a:lnTo>
                    <a:pt x="6" y="6"/>
                  </a:lnTo>
                  <a:lnTo>
                    <a:pt x="12" y="12"/>
                  </a:lnTo>
                  <a:lnTo>
                    <a:pt x="12" y="24"/>
                  </a:lnTo>
                  <a:lnTo>
                    <a:pt x="30" y="18"/>
                  </a:lnTo>
                  <a:lnTo>
                    <a:pt x="36" y="24"/>
                  </a:lnTo>
                  <a:lnTo>
                    <a:pt x="42" y="30"/>
                  </a:lnTo>
                  <a:lnTo>
                    <a:pt x="42" y="36"/>
                  </a:lnTo>
                  <a:lnTo>
                    <a:pt x="48" y="36"/>
                  </a:lnTo>
                  <a:lnTo>
                    <a:pt x="30" y="48"/>
                  </a:lnTo>
                  <a:lnTo>
                    <a:pt x="24" y="48"/>
                  </a:lnTo>
                  <a:lnTo>
                    <a:pt x="12" y="60"/>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3" name="Freeform 2101"/>
            <p:cNvSpPr>
              <a:spLocks/>
            </p:cNvSpPr>
            <p:nvPr/>
          </p:nvSpPr>
          <p:spPr bwMode="auto">
            <a:xfrm>
              <a:off x="3858" y="2280"/>
              <a:ext cx="42" cy="60"/>
            </a:xfrm>
            <a:custGeom>
              <a:avLst/>
              <a:gdLst>
                <a:gd name="T0" fmla="*/ 30 w 42"/>
                <a:gd name="T1" fmla="*/ 60 h 60"/>
                <a:gd name="T2" fmla="*/ 24 w 42"/>
                <a:gd name="T3" fmla="*/ 54 h 60"/>
                <a:gd name="T4" fmla="*/ 18 w 42"/>
                <a:gd name="T5" fmla="*/ 54 h 60"/>
                <a:gd name="T6" fmla="*/ 18 w 42"/>
                <a:gd name="T7" fmla="*/ 48 h 60"/>
                <a:gd name="T8" fmla="*/ 12 w 42"/>
                <a:gd name="T9" fmla="*/ 48 h 60"/>
                <a:gd name="T10" fmla="*/ 6 w 42"/>
                <a:gd name="T11" fmla="*/ 42 h 60"/>
                <a:gd name="T12" fmla="*/ 0 w 42"/>
                <a:gd name="T13" fmla="*/ 42 h 60"/>
                <a:gd name="T14" fmla="*/ 0 w 42"/>
                <a:gd name="T15" fmla="*/ 36 h 60"/>
                <a:gd name="T16" fmla="*/ 6 w 42"/>
                <a:gd name="T17" fmla="*/ 36 h 60"/>
                <a:gd name="T18" fmla="*/ 0 w 42"/>
                <a:gd name="T19" fmla="*/ 30 h 60"/>
                <a:gd name="T20" fmla="*/ 6 w 42"/>
                <a:gd name="T21" fmla="*/ 30 h 60"/>
                <a:gd name="T22" fmla="*/ 6 w 42"/>
                <a:gd name="T23" fmla="*/ 24 h 60"/>
                <a:gd name="T24" fmla="*/ 12 w 42"/>
                <a:gd name="T25" fmla="*/ 18 h 60"/>
                <a:gd name="T26" fmla="*/ 18 w 42"/>
                <a:gd name="T27" fmla="*/ 18 h 60"/>
                <a:gd name="T28" fmla="*/ 18 w 42"/>
                <a:gd name="T29" fmla="*/ 12 h 60"/>
                <a:gd name="T30" fmla="*/ 18 w 42"/>
                <a:gd name="T31" fmla="*/ 6 h 60"/>
                <a:gd name="T32" fmla="*/ 24 w 42"/>
                <a:gd name="T33" fmla="*/ 6 h 60"/>
                <a:gd name="T34" fmla="*/ 36 w 42"/>
                <a:gd name="T35" fmla="*/ 0 h 60"/>
                <a:gd name="T36" fmla="*/ 30 w 42"/>
                <a:gd name="T37" fmla="*/ 6 h 60"/>
                <a:gd name="T38" fmla="*/ 36 w 42"/>
                <a:gd name="T39" fmla="*/ 6 h 60"/>
                <a:gd name="T40" fmla="*/ 36 w 42"/>
                <a:gd name="T41" fmla="*/ 12 h 60"/>
                <a:gd name="T42" fmla="*/ 36 w 42"/>
                <a:gd name="T43" fmla="*/ 18 h 60"/>
                <a:gd name="T44" fmla="*/ 36 w 42"/>
                <a:gd name="T45" fmla="*/ 24 h 60"/>
                <a:gd name="T46" fmla="*/ 36 w 42"/>
                <a:gd name="T47" fmla="*/ 30 h 60"/>
                <a:gd name="T48" fmla="*/ 42 w 42"/>
                <a:gd name="T49" fmla="*/ 30 h 60"/>
                <a:gd name="T50" fmla="*/ 42 w 42"/>
                <a:gd name="T51" fmla="*/ 36 h 60"/>
                <a:gd name="T52" fmla="*/ 42 w 42"/>
                <a:gd name="T53" fmla="*/ 42 h 60"/>
                <a:gd name="T54" fmla="*/ 36 w 42"/>
                <a:gd name="T55" fmla="*/ 54 h 60"/>
                <a:gd name="T56" fmla="*/ 36 w 42"/>
                <a:gd name="T57" fmla="*/ 60 h 60"/>
                <a:gd name="T58" fmla="*/ 30 w 42"/>
                <a:gd name="T5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60">
                  <a:moveTo>
                    <a:pt x="30" y="60"/>
                  </a:moveTo>
                  <a:lnTo>
                    <a:pt x="24" y="54"/>
                  </a:lnTo>
                  <a:lnTo>
                    <a:pt x="18" y="54"/>
                  </a:lnTo>
                  <a:lnTo>
                    <a:pt x="18" y="48"/>
                  </a:lnTo>
                  <a:lnTo>
                    <a:pt x="12" y="48"/>
                  </a:lnTo>
                  <a:lnTo>
                    <a:pt x="6" y="42"/>
                  </a:lnTo>
                  <a:lnTo>
                    <a:pt x="0" y="42"/>
                  </a:lnTo>
                  <a:lnTo>
                    <a:pt x="0" y="36"/>
                  </a:lnTo>
                  <a:lnTo>
                    <a:pt x="6" y="36"/>
                  </a:lnTo>
                  <a:lnTo>
                    <a:pt x="0" y="30"/>
                  </a:lnTo>
                  <a:lnTo>
                    <a:pt x="6" y="30"/>
                  </a:lnTo>
                  <a:lnTo>
                    <a:pt x="6" y="24"/>
                  </a:lnTo>
                  <a:lnTo>
                    <a:pt x="12" y="18"/>
                  </a:lnTo>
                  <a:lnTo>
                    <a:pt x="18" y="18"/>
                  </a:lnTo>
                  <a:lnTo>
                    <a:pt x="18" y="12"/>
                  </a:lnTo>
                  <a:lnTo>
                    <a:pt x="18" y="6"/>
                  </a:lnTo>
                  <a:lnTo>
                    <a:pt x="24" y="6"/>
                  </a:lnTo>
                  <a:lnTo>
                    <a:pt x="36" y="0"/>
                  </a:lnTo>
                  <a:lnTo>
                    <a:pt x="30" y="6"/>
                  </a:lnTo>
                  <a:lnTo>
                    <a:pt x="36" y="6"/>
                  </a:lnTo>
                  <a:lnTo>
                    <a:pt x="36" y="12"/>
                  </a:lnTo>
                  <a:lnTo>
                    <a:pt x="36" y="18"/>
                  </a:lnTo>
                  <a:lnTo>
                    <a:pt x="36" y="24"/>
                  </a:lnTo>
                  <a:lnTo>
                    <a:pt x="36" y="30"/>
                  </a:lnTo>
                  <a:lnTo>
                    <a:pt x="42" y="30"/>
                  </a:lnTo>
                  <a:lnTo>
                    <a:pt x="42" y="36"/>
                  </a:lnTo>
                  <a:lnTo>
                    <a:pt x="42" y="42"/>
                  </a:lnTo>
                  <a:lnTo>
                    <a:pt x="36" y="54"/>
                  </a:lnTo>
                  <a:lnTo>
                    <a:pt x="36" y="60"/>
                  </a:lnTo>
                  <a:lnTo>
                    <a:pt x="30"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4" name="Freeform 2102"/>
            <p:cNvSpPr>
              <a:spLocks/>
            </p:cNvSpPr>
            <p:nvPr/>
          </p:nvSpPr>
          <p:spPr bwMode="auto">
            <a:xfrm>
              <a:off x="1986" y="2310"/>
              <a:ext cx="102" cy="84"/>
            </a:xfrm>
            <a:custGeom>
              <a:avLst/>
              <a:gdLst>
                <a:gd name="T0" fmla="*/ 90 w 102"/>
                <a:gd name="T1" fmla="*/ 78 h 84"/>
                <a:gd name="T2" fmla="*/ 90 w 102"/>
                <a:gd name="T3" fmla="*/ 84 h 84"/>
                <a:gd name="T4" fmla="*/ 42 w 102"/>
                <a:gd name="T5" fmla="*/ 78 h 84"/>
                <a:gd name="T6" fmla="*/ 0 w 102"/>
                <a:gd name="T7" fmla="*/ 78 h 84"/>
                <a:gd name="T8" fmla="*/ 0 w 102"/>
                <a:gd name="T9" fmla="*/ 60 h 84"/>
                <a:gd name="T10" fmla="*/ 6 w 102"/>
                <a:gd name="T11" fmla="*/ 48 h 84"/>
                <a:gd name="T12" fmla="*/ 0 w 102"/>
                <a:gd name="T13" fmla="*/ 48 h 84"/>
                <a:gd name="T14" fmla="*/ 0 w 102"/>
                <a:gd name="T15" fmla="*/ 42 h 84"/>
                <a:gd name="T16" fmla="*/ 0 w 102"/>
                <a:gd name="T17" fmla="*/ 12 h 84"/>
                <a:gd name="T18" fmla="*/ 6 w 102"/>
                <a:gd name="T19" fmla="*/ 18 h 84"/>
                <a:gd name="T20" fmla="*/ 30 w 102"/>
                <a:gd name="T21" fmla="*/ 18 h 84"/>
                <a:gd name="T22" fmla="*/ 30 w 102"/>
                <a:gd name="T23" fmla="*/ 12 h 84"/>
                <a:gd name="T24" fmla="*/ 24 w 102"/>
                <a:gd name="T25" fmla="*/ 6 h 84"/>
                <a:gd name="T26" fmla="*/ 24 w 102"/>
                <a:gd name="T27" fmla="*/ 0 h 84"/>
                <a:gd name="T28" fmla="*/ 66 w 102"/>
                <a:gd name="T29" fmla="*/ 6 h 84"/>
                <a:gd name="T30" fmla="*/ 102 w 102"/>
                <a:gd name="T31" fmla="*/ 6 h 84"/>
                <a:gd name="T32" fmla="*/ 96 w 102"/>
                <a:gd name="T33" fmla="*/ 48 h 84"/>
                <a:gd name="T34" fmla="*/ 90 w 102"/>
                <a:gd name="T3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4">
                  <a:moveTo>
                    <a:pt x="90" y="78"/>
                  </a:moveTo>
                  <a:lnTo>
                    <a:pt x="90" y="84"/>
                  </a:lnTo>
                  <a:lnTo>
                    <a:pt x="42" y="78"/>
                  </a:lnTo>
                  <a:lnTo>
                    <a:pt x="0" y="78"/>
                  </a:lnTo>
                  <a:lnTo>
                    <a:pt x="0" y="60"/>
                  </a:lnTo>
                  <a:lnTo>
                    <a:pt x="6" y="48"/>
                  </a:lnTo>
                  <a:lnTo>
                    <a:pt x="0" y="48"/>
                  </a:lnTo>
                  <a:lnTo>
                    <a:pt x="0" y="42"/>
                  </a:lnTo>
                  <a:lnTo>
                    <a:pt x="0" y="12"/>
                  </a:lnTo>
                  <a:lnTo>
                    <a:pt x="6" y="18"/>
                  </a:lnTo>
                  <a:lnTo>
                    <a:pt x="30" y="18"/>
                  </a:lnTo>
                  <a:lnTo>
                    <a:pt x="30" y="12"/>
                  </a:lnTo>
                  <a:lnTo>
                    <a:pt x="24" y="6"/>
                  </a:lnTo>
                  <a:lnTo>
                    <a:pt x="24" y="0"/>
                  </a:lnTo>
                  <a:lnTo>
                    <a:pt x="66" y="6"/>
                  </a:lnTo>
                  <a:lnTo>
                    <a:pt x="102" y="6"/>
                  </a:lnTo>
                  <a:lnTo>
                    <a:pt x="96" y="48"/>
                  </a:lnTo>
                  <a:lnTo>
                    <a:pt x="90" y="7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5" name="Freeform 2103"/>
            <p:cNvSpPr>
              <a:spLocks/>
            </p:cNvSpPr>
            <p:nvPr/>
          </p:nvSpPr>
          <p:spPr bwMode="auto">
            <a:xfrm>
              <a:off x="4152" y="2238"/>
              <a:ext cx="30" cy="42"/>
            </a:xfrm>
            <a:custGeom>
              <a:avLst/>
              <a:gdLst>
                <a:gd name="T0" fmla="*/ 24 w 30"/>
                <a:gd name="T1" fmla="*/ 42 h 42"/>
                <a:gd name="T2" fmla="*/ 0 w 30"/>
                <a:gd name="T3" fmla="*/ 24 h 42"/>
                <a:gd name="T4" fmla="*/ 6 w 30"/>
                <a:gd name="T5" fmla="*/ 24 h 42"/>
                <a:gd name="T6" fmla="*/ 6 w 30"/>
                <a:gd name="T7" fmla="*/ 18 h 42"/>
                <a:gd name="T8" fmla="*/ 6 w 30"/>
                <a:gd name="T9" fmla="*/ 12 h 42"/>
                <a:gd name="T10" fmla="*/ 6 w 30"/>
                <a:gd name="T11" fmla="*/ 6 h 42"/>
                <a:gd name="T12" fmla="*/ 12 w 30"/>
                <a:gd name="T13" fmla="*/ 0 h 42"/>
                <a:gd name="T14" fmla="*/ 18 w 30"/>
                <a:gd name="T15" fmla="*/ 6 h 42"/>
                <a:gd name="T16" fmla="*/ 24 w 30"/>
                <a:gd name="T17" fmla="*/ 6 h 42"/>
                <a:gd name="T18" fmla="*/ 30 w 30"/>
                <a:gd name="T19" fmla="*/ 18 h 42"/>
                <a:gd name="T20" fmla="*/ 30 w 30"/>
                <a:gd name="T21" fmla="*/ 24 h 42"/>
                <a:gd name="T22" fmla="*/ 24 w 30"/>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24" y="42"/>
                  </a:moveTo>
                  <a:lnTo>
                    <a:pt x="0" y="24"/>
                  </a:lnTo>
                  <a:lnTo>
                    <a:pt x="6" y="24"/>
                  </a:lnTo>
                  <a:lnTo>
                    <a:pt x="6" y="18"/>
                  </a:lnTo>
                  <a:lnTo>
                    <a:pt x="6" y="12"/>
                  </a:lnTo>
                  <a:lnTo>
                    <a:pt x="6" y="6"/>
                  </a:lnTo>
                  <a:lnTo>
                    <a:pt x="12" y="0"/>
                  </a:lnTo>
                  <a:lnTo>
                    <a:pt x="18" y="6"/>
                  </a:lnTo>
                  <a:lnTo>
                    <a:pt x="24" y="6"/>
                  </a:lnTo>
                  <a:lnTo>
                    <a:pt x="30" y="18"/>
                  </a:lnTo>
                  <a:lnTo>
                    <a:pt x="30" y="24"/>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6" name="Freeform 2104"/>
            <p:cNvSpPr>
              <a:spLocks/>
            </p:cNvSpPr>
            <p:nvPr/>
          </p:nvSpPr>
          <p:spPr bwMode="auto">
            <a:xfrm>
              <a:off x="2508" y="2346"/>
              <a:ext cx="30" cy="54"/>
            </a:xfrm>
            <a:custGeom>
              <a:avLst/>
              <a:gdLst>
                <a:gd name="T0" fmla="*/ 0 w 30"/>
                <a:gd name="T1" fmla="*/ 48 h 54"/>
                <a:gd name="T2" fmla="*/ 0 w 30"/>
                <a:gd name="T3" fmla="*/ 30 h 54"/>
                <a:gd name="T4" fmla="*/ 6 w 30"/>
                <a:gd name="T5" fmla="*/ 0 h 54"/>
                <a:gd name="T6" fmla="*/ 12 w 30"/>
                <a:gd name="T7" fmla="*/ 6 h 54"/>
                <a:gd name="T8" fmla="*/ 12 w 30"/>
                <a:gd name="T9" fmla="*/ 12 h 54"/>
                <a:gd name="T10" fmla="*/ 24 w 30"/>
                <a:gd name="T11" fmla="*/ 12 h 54"/>
                <a:gd name="T12" fmla="*/ 24 w 30"/>
                <a:gd name="T13" fmla="*/ 24 h 54"/>
                <a:gd name="T14" fmla="*/ 24 w 30"/>
                <a:gd name="T15" fmla="*/ 30 h 54"/>
                <a:gd name="T16" fmla="*/ 30 w 30"/>
                <a:gd name="T17" fmla="*/ 30 h 54"/>
                <a:gd name="T18" fmla="*/ 30 w 30"/>
                <a:gd name="T19" fmla="*/ 36 h 54"/>
                <a:gd name="T20" fmla="*/ 30 w 30"/>
                <a:gd name="T21" fmla="*/ 54 h 54"/>
                <a:gd name="T22" fmla="*/ 12 w 30"/>
                <a:gd name="T23" fmla="*/ 54 h 54"/>
                <a:gd name="T24" fmla="*/ 6 w 30"/>
                <a:gd name="T25" fmla="*/ 48 h 54"/>
                <a:gd name="T26" fmla="*/ 0 w 30"/>
                <a:gd name="T2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54">
                  <a:moveTo>
                    <a:pt x="0" y="48"/>
                  </a:moveTo>
                  <a:lnTo>
                    <a:pt x="0" y="30"/>
                  </a:lnTo>
                  <a:lnTo>
                    <a:pt x="6" y="0"/>
                  </a:lnTo>
                  <a:lnTo>
                    <a:pt x="12" y="6"/>
                  </a:lnTo>
                  <a:lnTo>
                    <a:pt x="12" y="12"/>
                  </a:lnTo>
                  <a:lnTo>
                    <a:pt x="24" y="12"/>
                  </a:lnTo>
                  <a:lnTo>
                    <a:pt x="24" y="24"/>
                  </a:lnTo>
                  <a:lnTo>
                    <a:pt x="24" y="30"/>
                  </a:lnTo>
                  <a:lnTo>
                    <a:pt x="30" y="30"/>
                  </a:lnTo>
                  <a:lnTo>
                    <a:pt x="30" y="36"/>
                  </a:lnTo>
                  <a:lnTo>
                    <a:pt x="30" y="54"/>
                  </a:lnTo>
                  <a:lnTo>
                    <a:pt x="12" y="54"/>
                  </a:lnTo>
                  <a:lnTo>
                    <a:pt x="6"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7" name="Freeform 2105"/>
            <p:cNvSpPr>
              <a:spLocks/>
            </p:cNvSpPr>
            <p:nvPr/>
          </p:nvSpPr>
          <p:spPr bwMode="auto">
            <a:xfrm>
              <a:off x="3096" y="2352"/>
              <a:ext cx="60" cy="54"/>
            </a:xfrm>
            <a:custGeom>
              <a:avLst/>
              <a:gdLst>
                <a:gd name="T0" fmla="*/ 48 w 60"/>
                <a:gd name="T1" fmla="*/ 54 h 54"/>
                <a:gd name="T2" fmla="*/ 48 w 60"/>
                <a:gd name="T3" fmla="*/ 48 h 54"/>
                <a:gd name="T4" fmla="*/ 48 w 60"/>
                <a:gd name="T5" fmla="*/ 42 h 54"/>
                <a:gd name="T6" fmla="*/ 36 w 60"/>
                <a:gd name="T7" fmla="*/ 42 h 54"/>
                <a:gd name="T8" fmla="*/ 36 w 60"/>
                <a:gd name="T9" fmla="*/ 36 h 54"/>
                <a:gd name="T10" fmla="*/ 30 w 60"/>
                <a:gd name="T11" fmla="*/ 36 h 54"/>
                <a:gd name="T12" fmla="*/ 24 w 60"/>
                <a:gd name="T13" fmla="*/ 36 h 54"/>
                <a:gd name="T14" fmla="*/ 24 w 60"/>
                <a:gd name="T15" fmla="*/ 30 h 54"/>
                <a:gd name="T16" fmla="*/ 18 w 60"/>
                <a:gd name="T17" fmla="*/ 30 h 54"/>
                <a:gd name="T18" fmla="*/ 18 w 60"/>
                <a:gd name="T19" fmla="*/ 24 h 54"/>
                <a:gd name="T20" fmla="*/ 12 w 60"/>
                <a:gd name="T21" fmla="*/ 24 h 54"/>
                <a:gd name="T22" fmla="*/ 12 w 60"/>
                <a:gd name="T23" fmla="*/ 18 h 54"/>
                <a:gd name="T24" fmla="*/ 6 w 60"/>
                <a:gd name="T25" fmla="*/ 18 h 54"/>
                <a:gd name="T26" fmla="*/ 0 w 60"/>
                <a:gd name="T27" fmla="*/ 18 h 54"/>
                <a:gd name="T28" fmla="*/ 0 w 60"/>
                <a:gd name="T29" fmla="*/ 12 h 54"/>
                <a:gd name="T30" fmla="*/ 12 w 60"/>
                <a:gd name="T31" fmla="*/ 12 h 54"/>
                <a:gd name="T32" fmla="*/ 12 w 60"/>
                <a:gd name="T33" fmla="*/ 6 h 54"/>
                <a:gd name="T34" fmla="*/ 18 w 60"/>
                <a:gd name="T35" fmla="*/ 6 h 54"/>
                <a:gd name="T36" fmla="*/ 24 w 60"/>
                <a:gd name="T37" fmla="*/ 6 h 54"/>
                <a:gd name="T38" fmla="*/ 24 w 60"/>
                <a:gd name="T39" fmla="*/ 12 h 54"/>
                <a:gd name="T40" fmla="*/ 30 w 60"/>
                <a:gd name="T41" fmla="*/ 18 h 54"/>
                <a:gd name="T42" fmla="*/ 30 w 60"/>
                <a:gd name="T43" fmla="*/ 12 h 54"/>
                <a:gd name="T44" fmla="*/ 30 w 60"/>
                <a:gd name="T45" fmla="*/ 6 h 54"/>
                <a:gd name="T46" fmla="*/ 42 w 60"/>
                <a:gd name="T47" fmla="*/ 6 h 54"/>
                <a:gd name="T48" fmla="*/ 42 w 60"/>
                <a:gd name="T49" fmla="*/ 0 h 54"/>
                <a:gd name="T50" fmla="*/ 54 w 60"/>
                <a:gd name="T51" fmla="*/ 0 h 54"/>
                <a:gd name="T52" fmla="*/ 60 w 60"/>
                <a:gd name="T53" fmla="*/ 30 h 54"/>
                <a:gd name="T54" fmla="*/ 54 w 60"/>
                <a:gd name="T55" fmla="*/ 30 h 54"/>
                <a:gd name="T56" fmla="*/ 54 w 60"/>
                <a:gd name="T57" fmla="*/ 36 h 54"/>
                <a:gd name="T58" fmla="*/ 60 w 60"/>
                <a:gd name="T59" fmla="*/ 36 h 54"/>
                <a:gd name="T60" fmla="*/ 60 w 60"/>
                <a:gd name="T61" fmla="*/ 48 h 54"/>
                <a:gd name="T62" fmla="*/ 48 w 60"/>
                <a:gd name="T6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54">
                  <a:moveTo>
                    <a:pt x="48" y="54"/>
                  </a:moveTo>
                  <a:lnTo>
                    <a:pt x="48" y="48"/>
                  </a:lnTo>
                  <a:lnTo>
                    <a:pt x="48" y="42"/>
                  </a:lnTo>
                  <a:lnTo>
                    <a:pt x="36" y="42"/>
                  </a:lnTo>
                  <a:lnTo>
                    <a:pt x="36" y="36"/>
                  </a:lnTo>
                  <a:lnTo>
                    <a:pt x="30" y="36"/>
                  </a:lnTo>
                  <a:lnTo>
                    <a:pt x="24" y="36"/>
                  </a:lnTo>
                  <a:lnTo>
                    <a:pt x="24" y="30"/>
                  </a:lnTo>
                  <a:lnTo>
                    <a:pt x="18" y="30"/>
                  </a:lnTo>
                  <a:lnTo>
                    <a:pt x="18" y="24"/>
                  </a:lnTo>
                  <a:lnTo>
                    <a:pt x="12" y="24"/>
                  </a:lnTo>
                  <a:lnTo>
                    <a:pt x="12" y="18"/>
                  </a:lnTo>
                  <a:lnTo>
                    <a:pt x="6" y="18"/>
                  </a:lnTo>
                  <a:lnTo>
                    <a:pt x="0" y="18"/>
                  </a:lnTo>
                  <a:lnTo>
                    <a:pt x="0" y="12"/>
                  </a:lnTo>
                  <a:lnTo>
                    <a:pt x="12" y="12"/>
                  </a:lnTo>
                  <a:lnTo>
                    <a:pt x="12" y="6"/>
                  </a:lnTo>
                  <a:lnTo>
                    <a:pt x="18" y="6"/>
                  </a:lnTo>
                  <a:lnTo>
                    <a:pt x="24" y="6"/>
                  </a:lnTo>
                  <a:lnTo>
                    <a:pt x="24" y="12"/>
                  </a:lnTo>
                  <a:lnTo>
                    <a:pt x="30" y="18"/>
                  </a:lnTo>
                  <a:lnTo>
                    <a:pt x="30" y="12"/>
                  </a:lnTo>
                  <a:lnTo>
                    <a:pt x="30" y="6"/>
                  </a:lnTo>
                  <a:lnTo>
                    <a:pt x="42" y="6"/>
                  </a:lnTo>
                  <a:lnTo>
                    <a:pt x="42" y="0"/>
                  </a:lnTo>
                  <a:lnTo>
                    <a:pt x="54" y="0"/>
                  </a:lnTo>
                  <a:lnTo>
                    <a:pt x="60" y="30"/>
                  </a:lnTo>
                  <a:lnTo>
                    <a:pt x="54" y="30"/>
                  </a:lnTo>
                  <a:lnTo>
                    <a:pt x="54" y="36"/>
                  </a:lnTo>
                  <a:lnTo>
                    <a:pt x="60" y="36"/>
                  </a:lnTo>
                  <a:lnTo>
                    <a:pt x="60" y="48"/>
                  </a:lnTo>
                  <a:lnTo>
                    <a:pt x="48"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8" name="Freeform 2106"/>
            <p:cNvSpPr>
              <a:spLocks/>
            </p:cNvSpPr>
            <p:nvPr/>
          </p:nvSpPr>
          <p:spPr bwMode="auto">
            <a:xfrm>
              <a:off x="3468" y="2322"/>
              <a:ext cx="78" cy="36"/>
            </a:xfrm>
            <a:custGeom>
              <a:avLst/>
              <a:gdLst>
                <a:gd name="T0" fmla="*/ 78 w 78"/>
                <a:gd name="T1" fmla="*/ 30 h 36"/>
                <a:gd name="T2" fmla="*/ 72 w 78"/>
                <a:gd name="T3" fmla="*/ 30 h 36"/>
                <a:gd name="T4" fmla="*/ 66 w 78"/>
                <a:gd name="T5" fmla="*/ 24 h 36"/>
                <a:gd name="T6" fmla="*/ 60 w 78"/>
                <a:gd name="T7" fmla="*/ 24 h 36"/>
                <a:gd name="T8" fmla="*/ 54 w 78"/>
                <a:gd name="T9" fmla="*/ 24 h 36"/>
                <a:gd name="T10" fmla="*/ 42 w 78"/>
                <a:gd name="T11" fmla="*/ 30 h 36"/>
                <a:gd name="T12" fmla="*/ 36 w 78"/>
                <a:gd name="T13" fmla="*/ 36 h 36"/>
                <a:gd name="T14" fmla="*/ 30 w 78"/>
                <a:gd name="T15" fmla="*/ 36 h 36"/>
                <a:gd name="T16" fmla="*/ 30 w 78"/>
                <a:gd name="T17" fmla="*/ 30 h 36"/>
                <a:gd name="T18" fmla="*/ 24 w 78"/>
                <a:gd name="T19" fmla="*/ 30 h 36"/>
                <a:gd name="T20" fmla="*/ 18 w 78"/>
                <a:gd name="T21" fmla="*/ 24 h 36"/>
                <a:gd name="T22" fmla="*/ 18 w 78"/>
                <a:gd name="T23" fmla="*/ 18 h 36"/>
                <a:gd name="T24" fmla="*/ 12 w 78"/>
                <a:gd name="T25" fmla="*/ 18 h 36"/>
                <a:gd name="T26" fmla="*/ 6 w 78"/>
                <a:gd name="T27" fmla="*/ 18 h 36"/>
                <a:gd name="T28" fmla="*/ 0 w 78"/>
                <a:gd name="T29" fmla="*/ 18 h 36"/>
                <a:gd name="T30" fmla="*/ 0 w 78"/>
                <a:gd name="T31" fmla="*/ 12 h 36"/>
                <a:gd name="T32" fmla="*/ 12 w 78"/>
                <a:gd name="T33" fmla="*/ 6 h 36"/>
                <a:gd name="T34" fmla="*/ 48 w 78"/>
                <a:gd name="T35" fmla="*/ 6 h 36"/>
                <a:gd name="T36" fmla="*/ 78 w 78"/>
                <a:gd name="T37" fmla="*/ 6 h 36"/>
                <a:gd name="T38" fmla="*/ 78 w 78"/>
                <a:gd name="T39" fmla="*/ 0 h 36"/>
                <a:gd name="T40" fmla="*/ 78 w 78"/>
                <a:gd name="T41" fmla="*/ 24 h 36"/>
                <a:gd name="T42" fmla="*/ 72 w 78"/>
                <a:gd name="T43" fmla="*/ 24 h 36"/>
                <a:gd name="T44" fmla="*/ 78 w 78"/>
                <a:gd name="T4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36">
                  <a:moveTo>
                    <a:pt x="78" y="30"/>
                  </a:moveTo>
                  <a:lnTo>
                    <a:pt x="72" y="30"/>
                  </a:lnTo>
                  <a:lnTo>
                    <a:pt x="66" y="24"/>
                  </a:lnTo>
                  <a:lnTo>
                    <a:pt x="60" y="24"/>
                  </a:lnTo>
                  <a:lnTo>
                    <a:pt x="54" y="24"/>
                  </a:lnTo>
                  <a:lnTo>
                    <a:pt x="42" y="30"/>
                  </a:lnTo>
                  <a:lnTo>
                    <a:pt x="36" y="36"/>
                  </a:lnTo>
                  <a:lnTo>
                    <a:pt x="30" y="36"/>
                  </a:lnTo>
                  <a:lnTo>
                    <a:pt x="30" y="30"/>
                  </a:lnTo>
                  <a:lnTo>
                    <a:pt x="24" y="30"/>
                  </a:lnTo>
                  <a:lnTo>
                    <a:pt x="18" y="24"/>
                  </a:lnTo>
                  <a:lnTo>
                    <a:pt x="18" y="18"/>
                  </a:lnTo>
                  <a:lnTo>
                    <a:pt x="12" y="18"/>
                  </a:lnTo>
                  <a:lnTo>
                    <a:pt x="6" y="18"/>
                  </a:lnTo>
                  <a:lnTo>
                    <a:pt x="0" y="18"/>
                  </a:lnTo>
                  <a:lnTo>
                    <a:pt x="0" y="12"/>
                  </a:lnTo>
                  <a:lnTo>
                    <a:pt x="12" y="6"/>
                  </a:lnTo>
                  <a:lnTo>
                    <a:pt x="48" y="6"/>
                  </a:lnTo>
                  <a:lnTo>
                    <a:pt x="78" y="6"/>
                  </a:lnTo>
                  <a:lnTo>
                    <a:pt x="78" y="0"/>
                  </a:lnTo>
                  <a:lnTo>
                    <a:pt x="78" y="24"/>
                  </a:lnTo>
                  <a:lnTo>
                    <a:pt x="72" y="24"/>
                  </a:lnTo>
                  <a:lnTo>
                    <a:pt x="7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9" name="Freeform 2107"/>
            <p:cNvSpPr>
              <a:spLocks/>
            </p:cNvSpPr>
            <p:nvPr/>
          </p:nvSpPr>
          <p:spPr bwMode="auto">
            <a:xfrm>
              <a:off x="3540" y="2322"/>
              <a:ext cx="42" cy="42"/>
            </a:xfrm>
            <a:custGeom>
              <a:avLst/>
              <a:gdLst>
                <a:gd name="T0" fmla="*/ 6 w 42"/>
                <a:gd name="T1" fmla="*/ 30 h 42"/>
                <a:gd name="T2" fmla="*/ 0 w 42"/>
                <a:gd name="T3" fmla="*/ 24 h 42"/>
                <a:gd name="T4" fmla="*/ 6 w 42"/>
                <a:gd name="T5" fmla="*/ 24 h 42"/>
                <a:gd name="T6" fmla="*/ 6 w 42"/>
                <a:gd name="T7" fmla="*/ 0 h 42"/>
                <a:gd name="T8" fmla="*/ 36 w 42"/>
                <a:gd name="T9" fmla="*/ 0 h 42"/>
                <a:gd name="T10" fmla="*/ 42 w 42"/>
                <a:gd name="T11" fmla="*/ 0 h 42"/>
                <a:gd name="T12" fmla="*/ 42 w 42"/>
                <a:gd name="T13" fmla="*/ 42 h 42"/>
                <a:gd name="T14" fmla="*/ 30 w 42"/>
                <a:gd name="T15" fmla="*/ 42 h 42"/>
                <a:gd name="T16" fmla="*/ 24 w 42"/>
                <a:gd name="T17" fmla="*/ 36 h 42"/>
                <a:gd name="T18" fmla="*/ 18 w 42"/>
                <a:gd name="T19" fmla="*/ 36 h 42"/>
                <a:gd name="T20" fmla="*/ 12 w 42"/>
                <a:gd name="T21" fmla="*/ 30 h 42"/>
                <a:gd name="T22" fmla="*/ 6 w 42"/>
                <a:gd name="T2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2">
                  <a:moveTo>
                    <a:pt x="6" y="30"/>
                  </a:moveTo>
                  <a:lnTo>
                    <a:pt x="0" y="24"/>
                  </a:lnTo>
                  <a:lnTo>
                    <a:pt x="6" y="24"/>
                  </a:lnTo>
                  <a:lnTo>
                    <a:pt x="6" y="0"/>
                  </a:lnTo>
                  <a:lnTo>
                    <a:pt x="36" y="0"/>
                  </a:lnTo>
                  <a:lnTo>
                    <a:pt x="42" y="0"/>
                  </a:lnTo>
                  <a:lnTo>
                    <a:pt x="42" y="42"/>
                  </a:lnTo>
                  <a:lnTo>
                    <a:pt x="30" y="42"/>
                  </a:lnTo>
                  <a:lnTo>
                    <a:pt x="24" y="36"/>
                  </a:lnTo>
                  <a:lnTo>
                    <a:pt x="18" y="36"/>
                  </a:lnTo>
                  <a:lnTo>
                    <a:pt x="12" y="30"/>
                  </a:lnTo>
                  <a:lnTo>
                    <a:pt x="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0" name="Freeform 2108"/>
            <p:cNvSpPr>
              <a:spLocks/>
            </p:cNvSpPr>
            <p:nvPr/>
          </p:nvSpPr>
          <p:spPr bwMode="auto">
            <a:xfrm>
              <a:off x="3204" y="2346"/>
              <a:ext cx="42" cy="66"/>
            </a:xfrm>
            <a:custGeom>
              <a:avLst/>
              <a:gdLst>
                <a:gd name="T0" fmla="*/ 6 w 42"/>
                <a:gd name="T1" fmla="*/ 48 h 66"/>
                <a:gd name="T2" fmla="*/ 6 w 42"/>
                <a:gd name="T3" fmla="*/ 42 h 66"/>
                <a:gd name="T4" fmla="*/ 0 w 42"/>
                <a:gd name="T5" fmla="*/ 42 h 66"/>
                <a:gd name="T6" fmla="*/ 0 w 42"/>
                <a:gd name="T7" fmla="*/ 36 h 66"/>
                <a:gd name="T8" fmla="*/ 6 w 42"/>
                <a:gd name="T9" fmla="*/ 36 h 66"/>
                <a:gd name="T10" fmla="*/ 6 w 42"/>
                <a:gd name="T11" fmla="*/ 18 h 66"/>
                <a:gd name="T12" fmla="*/ 6 w 42"/>
                <a:gd name="T13" fmla="*/ 12 h 66"/>
                <a:gd name="T14" fmla="*/ 12 w 42"/>
                <a:gd name="T15" fmla="*/ 12 h 66"/>
                <a:gd name="T16" fmla="*/ 12 w 42"/>
                <a:gd name="T17" fmla="*/ 6 h 66"/>
                <a:gd name="T18" fmla="*/ 18 w 42"/>
                <a:gd name="T19" fmla="*/ 6 h 66"/>
                <a:gd name="T20" fmla="*/ 18 w 42"/>
                <a:gd name="T21" fmla="*/ 0 h 66"/>
                <a:gd name="T22" fmla="*/ 24 w 42"/>
                <a:gd name="T23" fmla="*/ 0 h 66"/>
                <a:gd name="T24" fmla="*/ 24 w 42"/>
                <a:gd name="T25" fmla="*/ 12 h 66"/>
                <a:gd name="T26" fmla="*/ 24 w 42"/>
                <a:gd name="T27" fmla="*/ 18 h 66"/>
                <a:gd name="T28" fmla="*/ 30 w 42"/>
                <a:gd name="T29" fmla="*/ 18 h 66"/>
                <a:gd name="T30" fmla="*/ 30 w 42"/>
                <a:gd name="T31" fmla="*/ 30 h 66"/>
                <a:gd name="T32" fmla="*/ 36 w 42"/>
                <a:gd name="T33" fmla="*/ 36 h 66"/>
                <a:gd name="T34" fmla="*/ 36 w 42"/>
                <a:gd name="T35" fmla="*/ 54 h 66"/>
                <a:gd name="T36" fmla="*/ 42 w 42"/>
                <a:gd name="T37" fmla="*/ 66 h 66"/>
                <a:gd name="T38" fmla="*/ 36 w 42"/>
                <a:gd name="T39" fmla="*/ 66 h 66"/>
                <a:gd name="T40" fmla="*/ 30 w 42"/>
                <a:gd name="T41" fmla="*/ 66 h 66"/>
                <a:gd name="T42" fmla="*/ 30 w 42"/>
                <a:gd name="T43" fmla="*/ 60 h 66"/>
                <a:gd name="T44" fmla="*/ 24 w 42"/>
                <a:gd name="T45" fmla="*/ 60 h 66"/>
                <a:gd name="T46" fmla="*/ 24 w 42"/>
                <a:gd name="T47" fmla="*/ 54 h 66"/>
                <a:gd name="T48" fmla="*/ 18 w 42"/>
                <a:gd name="T49" fmla="*/ 54 h 66"/>
                <a:gd name="T50" fmla="*/ 18 w 42"/>
                <a:gd name="T51" fmla="*/ 48 h 66"/>
                <a:gd name="T52" fmla="*/ 12 w 42"/>
                <a:gd name="T53" fmla="*/ 48 h 66"/>
                <a:gd name="T54" fmla="*/ 6 w 42"/>
                <a:gd name="T55"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66">
                  <a:moveTo>
                    <a:pt x="6" y="48"/>
                  </a:moveTo>
                  <a:lnTo>
                    <a:pt x="6" y="42"/>
                  </a:lnTo>
                  <a:lnTo>
                    <a:pt x="0" y="42"/>
                  </a:lnTo>
                  <a:lnTo>
                    <a:pt x="0" y="36"/>
                  </a:lnTo>
                  <a:lnTo>
                    <a:pt x="6" y="36"/>
                  </a:lnTo>
                  <a:lnTo>
                    <a:pt x="6" y="18"/>
                  </a:lnTo>
                  <a:lnTo>
                    <a:pt x="6" y="12"/>
                  </a:lnTo>
                  <a:lnTo>
                    <a:pt x="12" y="12"/>
                  </a:lnTo>
                  <a:lnTo>
                    <a:pt x="12" y="6"/>
                  </a:lnTo>
                  <a:lnTo>
                    <a:pt x="18" y="6"/>
                  </a:lnTo>
                  <a:lnTo>
                    <a:pt x="18" y="0"/>
                  </a:lnTo>
                  <a:lnTo>
                    <a:pt x="24" y="0"/>
                  </a:lnTo>
                  <a:lnTo>
                    <a:pt x="24" y="12"/>
                  </a:lnTo>
                  <a:lnTo>
                    <a:pt x="24" y="18"/>
                  </a:lnTo>
                  <a:lnTo>
                    <a:pt x="30" y="18"/>
                  </a:lnTo>
                  <a:lnTo>
                    <a:pt x="30" y="30"/>
                  </a:lnTo>
                  <a:lnTo>
                    <a:pt x="36" y="36"/>
                  </a:lnTo>
                  <a:lnTo>
                    <a:pt x="36" y="54"/>
                  </a:lnTo>
                  <a:lnTo>
                    <a:pt x="42" y="66"/>
                  </a:lnTo>
                  <a:lnTo>
                    <a:pt x="36" y="66"/>
                  </a:lnTo>
                  <a:lnTo>
                    <a:pt x="30" y="66"/>
                  </a:lnTo>
                  <a:lnTo>
                    <a:pt x="30" y="60"/>
                  </a:lnTo>
                  <a:lnTo>
                    <a:pt x="24" y="60"/>
                  </a:lnTo>
                  <a:lnTo>
                    <a:pt x="24" y="54"/>
                  </a:lnTo>
                  <a:lnTo>
                    <a:pt x="18" y="54"/>
                  </a:lnTo>
                  <a:lnTo>
                    <a:pt x="18" y="48"/>
                  </a:lnTo>
                  <a:lnTo>
                    <a:pt x="12" y="48"/>
                  </a:lnTo>
                  <a:lnTo>
                    <a:pt x="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1" name="Freeform 2109"/>
            <p:cNvSpPr>
              <a:spLocks/>
            </p:cNvSpPr>
            <p:nvPr/>
          </p:nvSpPr>
          <p:spPr bwMode="auto">
            <a:xfrm>
              <a:off x="3414" y="2334"/>
              <a:ext cx="42" cy="24"/>
            </a:xfrm>
            <a:custGeom>
              <a:avLst/>
              <a:gdLst>
                <a:gd name="T0" fmla="*/ 42 w 42"/>
                <a:gd name="T1" fmla="*/ 24 h 24"/>
                <a:gd name="T2" fmla="*/ 12 w 42"/>
                <a:gd name="T3" fmla="*/ 24 h 24"/>
                <a:gd name="T4" fmla="*/ 6 w 42"/>
                <a:gd name="T5" fmla="*/ 18 h 24"/>
                <a:gd name="T6" fmla="*/ 0 w 42"/>
                <a:gd name="T7" fmla="*/ 0 h 24"/>
                <a:gd name="T8" fmla="*/ 6 w 42"/>
                <a:gd name="T9" fmla="*/ 0 h 24"/>
                <a:gd name="T10" fmla="*/ 36 w 42"/>
                <a:gd name="T11" fmla="*/ 0 h 24"/>
                <a:gd name="T12" fmla="*/ 42 w 42"/>
                <a:gd name="T13" fmla="*/ 0 h 24"/>
                <a:gd name="T14" fmla="*/ 42 w 42"/>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4">
                  <a:moveTo>
                    <a:pt x="42" y="24"/>
                  </a:moveTo>
                  <a:lnTo>
                    <a:pt x="12" y="24"/>
                  </a:lnTo>
                  <a:lnTo>
                    <a:pt x="6" y="18"/>
                  </a:lnTo>
                  <a:lnTo>
                    <a:pt x="0" y="0"/>
                  </a:lnTo>
                  <a:lnTo>
                    <a:pt x="6" y="0"/>
                  </a:lnTo>
                  <a:lnTo>
                    <a:pt x="36" y="0"/>
                  </a:lnTo>
                  <a:lnTo>
                    <a:pt x="42" y="0"/>
                  </a:lnTo>
                  <a:lnTo>
                    <a:pt x="4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2" name="Freeform 2110"/>
            <p:cNvSpPr>
              <a:spLocks/>
            </p:cNvSpPr>
            <p:nvPr/>
          </p:nvSpPr>
          <p:spPr bwMode="auto">
            <a:xfrm>
              <a:off x="3456" y="2334"/>
              <a:ext cx="18" cy="54"/>
            </a:xfrm>
            <a:custGeom>
              <a:avLst/>
              <a:gdLst>
                <a:gd name="T0" fmla="*/ 6 w 18"/>
                <a:gd name="T1" fmla="*/ 54 h 54"/>
                <a:gd name="T2" fmla="*/ 0 w 18"/>
                <a:gd name="T3" fmla="*/ 24 h 54"/>
                <a:gd name="T4" fmla="*/ 0 w 18"/>
                <a:gd name="T5" fmla="*/ 0 h 54"/>
                <a:gd name="T6" fmla="*/ 12 w 18"/>
                <a:gd name="T7" fmla="*/ 0 h 54"/>
                <a:gd name="T8" fmla="*/ 12 w 18"/>
                <a:gd name="T9" fmla="*/ 6 h 54"/>
                <a:gd name="T10" fmla="*/ 18 w 18"/>
                <a:gd name="T11" fmla="*/ 6 h 54"/>
                <a:gd name="T12" fmla="*/ 18 w 18"/>
                <a:gd name="T13" fmla="*/ 42 h 54"/>
                <a:gd name="T14" fmla="*/ 18 w 18"/>
                <a:gd name="T15" fmla="*/ 54 h 54"/>
                <a:gd name="T16" fmla="*/ 6 w 18"/>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4">
                  <a:moveTo>
                    <a:pt x="6" y="54"/>
                  </a:moveTo>
                  <a:lnTo>
                    <a:pt x="0" y="24"/>
                  </a:lnTo>
                  <a:lnTo>
                    <a:pt x="0" y="0"/>
                  </a:lnTo>
                  <a:lnTo>
                    <a:pt x="12" y="0"/>
                  </a:lnTo>
                  <a:lnTo>
                    <a:pt x="12" y="6"/>
                  </a:lnTo>
                  <a:lnTo>
                    <a:pt x="18" y="6"/>
                  </a:lnTo>
                  <a:lnTo>
                    <a:pt x="18" y="42"/>
                  </a:lnTo>
                  <a:lnTo>
                    <a:pt x="18" y="54"/>
                  </a:lnTo>
                  <a:lnTo>
                    <a:pt x="6"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3" name="Freeform 2111"/>
            <p:cNvSpPr>
              <a:spLocks/>
            </p:cNvSpPr>
            <p:nvPr/>
          </p:nvSpPr>
          <p:spPr bwMode="auto">
            <a:xfrm>
              <a:off x="3396" y="2334"/>
              <a:ext cx="30" cy="42"/>
            </a:xfrm>
            <a:custGeom>
              <a:avLst/>
              <a:gdLst>
                <a:gd name="T0" fmla="*/ 30 w 30"/>
                <a:gd name="T1" fmla="*/ 42 h 42"/>
                <a:gd name="T2" fmla="*/ 0 w 30"/>
                <a:gd name="T3" fmla="*/ 42 h 42"/>
                <a:gd name="T4" fmla="*/ 0 w 30"/>
                <a:gd name="T5" fmla="*/ 24 h 42"/>
                <a:gd name="T6" fmla="*/ 6 w 30"/>
                <a:gd name="T7" fmla="*/ 24 h 42"/>
                <a:gd name="T8" fmla="*/ 6 w 30"/>
                <a:gd name="T9" fmla="*/ 18 h 42"/>
                <a:gd name="T10" fmla="*/ 6 w 30"/>
                <a:gd name="T11" fmla="*/ 6 h 42"/>
                <a:gd name="T12" fmla="*/ 18 w 30"/>
                <a:gd name="T13" fmla="*/ 0 h 42"/>
                <a:gd name="T14" fmla="*/ 24 w 30"/>
                <a:gd name="T15" fmla="*/ 18 h 42"/>
                <a:gd name="T16" fmla="*/ 30 w 30"/>
                <a:gd name="T17" fmla="*/ 24 h 42"/>
                <a:gd name="T18" fmla="*/ 30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30" y="42"/>
                  </a:moveTo>
                  <a:lnTo>
                    <a:pt x="0" y="42"/>
                  </a:lnTo>
                  <a:lnTo>
                    <a:pt x="0" y="24"/>
                  </a:lnTo>
                  <a:lnTo>
                    <a:pt x="6" y="24"/>
                  </a:lnTo>
                  <a:lnTo>
                    <a:pt x="6" y="18"/>
                  </a:lnTo>
                  <a:lnTo>
                    <a:pt x="6" y="6"/>
                  </a:lnTo>
                  <a:lnTo>
                    <a:pt x="18" y="0"/>
                  </a:lnTo>
                  <a:lnTo>
                    <a:pt x="24" y="18"/>
                  </a:lnTo>
                  <a:lnTo>
                    <a:pt x="30" y="24"/>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4" name="Freeform 2112"/>
            <p:cNvSpPr>
              <a:spLocks/>
            </p:cNvSpPr>
            <p:nvPr/>
          </p:nvSpPr>
          <p:spPr bwMode="auto">
            <a:xfrm>
              <a:off x="3372" y="2340"/>
              <a:ext cx="30" cy="42"/>
            </a:xfrm>
            <a:custGeom>
              <a:avLst/>
              <a:gdLst>
                <a:gd name="T0" fmla="*/ 12 w 30"/>
                <a:gd name="T1" fmla="*/ 42 h 42"/>
                <a:gd name="T2" fmla="*/ 6 w 30"/>
                <a:gd name="T3" fmla="*/ 42 h 42"/>
                <a:gd name="T4" fmla="*/ 6 w 30"/>
                <a:gd name="T5" fmla="*/ 12 h 42"/>
                <a:gd name="T6" fmla="*/ 0 w 30"/>
                <a:gd name="T7" fmla="*/ 12 h 42"/>
                <a:gd name="T8" fmla="*/ 0 w 30"/>
                <a:gd name="T9" fmla="*/ 0 h 42"/>
                <a:gd name="T10" fmla="*/ 12 w 30"/>
                <a:gd name="T11" fmla="*/ 0 h 42"/>
                <a:gd name="T12" fmla="*/ 30 w 30"/>
                <a:gd name="T13" fmla="*/ 0 h 42"/>
                <a:gd name="T14" fmla="*/ 30 w 30"/>
                <a:gd name="T15" fmla="*/ 12 h 42"/>
                <a:gd name="T16" fmla="*/ 30 w 30"/>
                <a:gd name="T17" fmla="*/ 18 h 42"/>
                <a:gd name="T18" fmla="*/ 24 w 30"/>
                <a:gd name="T19" fmla="*/ 18 h 42"/>
                <a:gd name="T20" fmla="*/ 24 w 30"/>
                <a:gd name="T21" fmla="*/ 36 h 42"/>
                <a:gd name="T22" fmla="*/ 12 w 30"/>
                <a:gd name="T23" fmla="*/ 36 h 42"/>
                <a:gd name="T24" fmla="*/ 12 w 3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2">
                  <a:moveTo>
                    <a:pt x="12" y="42"/>
                  </a:moveTo>
                  <a:lnTo>
                    <a:pt x="6" y="42"/>
                  </a:lnTo>
                  <a:lnTo>
                    <a:pt x="6" y="12"/>
                  </a:lnTo>
                  <a:lnTo>
                    <a:pt x="0" y="12"/>
                  </a:lnTo>
                  <a:lnTo>
                    <a:pt x="0" y="0"/>
                  </a:lnTo>
                  <a:lnTo>
                    <a:pt x="12" y="0"/>
                  </a:lnTo>
                  <a:lnTo>
                    <a:pt x="30" y="0"/>
                  </a:lnTo>
                  <a:lnTo>
                    <a:pt x="30" y="12"/>
                  </a:lnTo>
                  <a:lnTo>
                    <a:pt x="30" y="18"/>
                  </a:lnTo>
                  <a:lnTo>
                    <a:pt x="24" y="18"/>
                  </a:lnTo>
                  <a:lnTo>
                    <a:pt x="24" y="36"/>
                  </a:lnTo>
                  <a:lnTo>
                    <a:pt x="12" y="36"/>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5" name="Freeform 2113"/>
            <p:cNvSpPr>
              <a:spLocks/>
            </p:cNvSpPr>
            <p:nvPr/>
          </p:nvSpPr>
          <p:spPr bwMode="auto">
            <a:xfrm>
              <a:off x="3294" y="2340"/>
              <a:ext cx="48" cy="30"/>
            </a:xfrm>
            <a:custGeom>
              <a:avLst/>
              <a:gdLst>
                <a:gd name="T0" fmla="*/ 12 w 48"/>
                <a:gd name="T1" fmla="*/ 30 h 30"/>
                <a:gd name="T2" fmla="*/ 12 w 48"/>
                <a:gd name="T3" fmla="*/ 18 h 30"/>
                <a:gd name="T4" fmla="*/ 0 w 48"/>
                <a:gd name="T5" fmla="*/ 18 h 30"/>
                <a:gd name="T6" fmla="*/ 6 w 48"/>
                <a:gd name="T7" fmla="*/ 12 h 30"/>
                <a:gd name="T8" fmla="*/ 0 w 48"/>
                <a:gd name="T9" fmla="*/ 6 h 30"/>
                <a:gd name="T10" fmla="*/ 48 w 48"/>
                <a:gd name="T11" fmla="*/ 0 h 30"/>
                <a:gd name="T12" fmla="*/ 48 w 48"/>
                <a:gd name="T13" fmla="*/ 24 h 30"/>
                <a:gd name="T14" fmla="*/ 36 w 48"/>
                <a:gd name="T15" fmla="*/ 24 h 30"/>
                <a:gd name="T16" fmla="*/ 36 w 48"/>
                <a:gd name="T17" fmla="*/ 30 h 30"/>
                <a:gd name="T18" fmla="*/ 30 w 48"/>
                <a:gd name="T19" fmla="*/ 30 h 30"/>
                <a:gd name="T20" fmla="*/ 24 w 48"/>
                <a:gd name="T21" fmla="*/ 30 h 30"/>
                <a:gd name="T22" fmla="*/ 18 w 48"/>
                <a:gd name="T23" fmla="*/ 30 h 30"/>
                <a:gd name="T24" fmla="*/ 12 w 48"/>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0">
                  <a:moveTo>
                    <a:pt x="12" y="30"/>
                  </a:moveTo>
                  <a:lnTo>
                    <a:pt x="12" y="18"/>
                  </a:lnTo>
                  <a:lnTo>
                    <a:pt x="0" y="18"/>
                  </a:lnTo>
                  <a:lnTo>
                    <a:pt x="6" y="12"/>
                  </a:lnTo>
                  <a:lnTo>
                    <a:pt x="0" y="6"/>
                  </a:lnTo>
                  <a:lnTo>
                    <a:pt x="48" y="0"/>
                  </a:lnTo>
                  <a:lnTo>
                    <a:pt x="48" y="24"/>
                  </a:lnTo>
                  <a:lnTo>
                    <a:pt x="36" y="24"/>
                  </a:lnTo>
                  <a:lnTo>
                    <a:pt x="36" y="30"/>
                  </a:lnTo>
                  <a:lnTo>
                    <a:pt x="30" y="30"/>
                  </a:lnTo>
                  <a:lnTo>
                    <a:pt x="24" y="30"/>
                  </a:lnTo>
                  <a:lnTo>
                    <a:pt x="18" y="30"/>
                  </a:lnTo>
                  <a:lnTo>
                    <a:pt x="12"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6" name="Freeform 2114"/>
            <p:cNvSpPr>
              <a:spLocks/>
            </p:cNvSpPr>
            <p:nvPr/>
          </p:nvSpPr>
          <p:spPr bwMode="auto">
            <a:xfrm>
              <a:off x="3342" y="2340"/>
              <a:ext cx="42" cy="48"/>
            </a:xfrm>
            <a:custGeom>
              <a:avLst/>
              <a:gdLst>
                <a:gd name="T0" fmla="*/ 6 w 42"/>
                <a:gd name="T1" fmla="*/ 42 h 48"/>
                <a:gd name="T2" fmla="*/ 6 w 42"/>
                <a:gd name="T3" fmla="*/ 30 h 48"/>
                <a:gd name="T4" fmla="*/ 0 w 42"/>
                <a:gd name="T5" fmla="*/ 24 h 48"/>
                <a:gd name="T6" fmla="*/ 0 w 42"/>
                <a:gd name="T7" fmla="*/ 0 h 48"/>
                <a:gd name="T8" fmla="*/ 6 w 42"/>
                <a:gd name="T9" fmla="*/ 0 h 48"/>
                <a:gd name="T10" fmla="*/ 30 w 42"/>
                <a:gd name="T11" fmla="*/ 0 h 48"/>
                <a:gd name="T12" fmla="*/ 30 w 42"/>
                <a:gd name="T13" fmla="*/ 12 h 48"/>
                <a:gd name="T14" fmla="*/ 36 w 42"/>
                <a:gd name="T15" fmla="*/ 12 h 48"/>
                <a:gd name="T16" fmla="*/ 36 w 42"/>
                <a:gd name="T17" fmla="*/ 42 h 48"/>
                <a:gd name="T18" fmla="*/ 42 w 42"/>
                <a:gd name="T19" fmla="*/ 42 h 48"/>
                <a:gd name="T20" fmla="*/ 42 w 42"/>
                <a:gd name="T21" fmla="*/ 48 h 48"/>
                <a:gd name="T22" fmla="*/ 36 w 42"/>
                <a:gd name="T23" fmla="*/ 48 h 48"/>
                <a:gd name="T24" fmla="*/ 30 w 42"/>
                <a:gd name="T25" fmla="*/ 48 h 48"/>
                <a:gd name="T26" fmla="*/ 24 w 42"/>
                <a:gd name="T27" fmla="*/ 48 h 48"/>
                <a:gd name="T28" fmla="*/ 24 w 42"/>
                <a:gd name="T29" fmla="*/ 42 h 48"/>
                <a:gd name="T30" fmla="*/ 6 w 42"/>
                <a:gd name="T3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8">
                  <a:moveTo>
                    <a:pt x="6" y="42"/>
                  </a:moveTo>
                  <a:lnTo>
                    <a:pt x="6" y="30"/>
                  </a:lnTo>
                  <a:lnTo>
                    <a:pt x="0" y="24"/>
                  </a:lnTo>
                  <a:lnTo>
                    <a:pt x="0" y="0"/>
                  </a:lnTo>
                  <a:lnTo>
                    <a:pt x="6" y="0"/>
                  </a:lnTo>
                  <a:lnTo>
                    <a:pt x="30" y="0"/>
                  </a:lnTo>
                  <a:lnTo>
                    <a:pt x="30" y="12"/>
                  </a:lnTo>
                  <a:lnTo>
                    <a:pt x="36" y="12"/>
                  </a:lnTo>
                  <a:lnTo>
                    <a:pt x="36" y="42"/>
                  </a:lnTo>
                  <a:lnTo>
                    <a:pt x="42" y="42"/>
                  </a:lnTo>
                  <a:lnTo>
                    <a:pt x="42" y="48"/>
                  </a:lnTo>
                  <a:lnTo>
                    <a:pt x="36" y="48"/>
                  </a:lnTo>
                  <a:lnTo>
                    <a:pt x="30" y="48"/>
                  </a:lnTo>
                  <a:lnTo>
                    <a:pt x="24" y="48"/>
                  </a:lnTo>
                  <a:lnTo>
                    <a:pt x="24"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7" name="Freeform 2115"/>
            <p:cNvSpPr>
              <a:spLocks/>
            </p:cNvSpPr>
            <p:nvPr/>
          </p:nvSpPr>
          <p:spPr bwMode="auto">
            <a:xfrm>
              <a:off x="3834" y="2286"/>
              <a:ext cx="42" cy="36"/>
            </a:xfrm>
            <a:custGeom>
              <a:avLst/>
              <a:gdLst>
                <a:gd name="T0" fmla="*/ 24 w 42"/>
                <a:gd name="T1" fmla="*/ 36 h 36"/>
                <a:gd name="T2" fmla="*/ 24 w 42"/>
                <a:gd name="T3" fmla="*/ 30 h 36"/>
                <a:gd name="T4" fmla="*/ 18 w 42"/>
                <a:gd name="T5" fmla="*/ 30 h 36"/>
                <a:gd name="T6" fmla="*/ 12 w 42"/>
                <a:gd name="T7" fmla="*/ 36 h 36"/>
                <a:gd name="T8" fmla="*/ 12 w 42"/>
                <a:gd name="T9" fmla="*/ 30 h 36"/>
                <a:gd name="T10" fmla="*/ 6 w 42"/>
                <a:gd name="T11" fmla="*/ 30 h 36"/>
                <a:gd name="T12" fmla="*/ 6 w 42"/>
                <a:gd name="T13" fmla="*/ 24 h 36"/>
                <a:gd name="T14" fmla="*/ 0 w 42"/>
                <a:gd name="T15" fmla="*/ 24 h 36"/>
                <a:gd name="T16" fmla="*/ 0 w 42"/>
                <a:gd name="T17" fmla="*/ 18 h 36"/>
                <a:gd name="T18" fmla="*/ 6 w 42"/>
                <a:gd name="T19" fmla="*/ 12 h 36"/>
                <a:gd name="T20" fmla="*/ 6 w 42"/>
                <a:gd name="T21" fmla="*/ 6 h 36"/>
                <a:gd name="T22" fmla="*/ 42 w 42"/>
                <a:gd name="T23" fmla="*/ 0 h 36"/>
                <a:gd name="T24" fmla="*/ 42 w 42"/>
                <a:gd name="T25" fmla="*/ 6 h 36"/>
                <a:gd name="T26" fmla="*/ 42 w 42"/>
                <a:gd name="T27" fmla="*/ 12 h 36"/>
                <a:gd name="T28" fmla="*/ 36 w 42"/>
                <a:gd name="T29" fmla="*/ 12 h 36"/>
                <a:gd name="T30" fmla="*/ 30 w 42"/>
                <a:gd name="T31" fmla="*/ 18 h 36"/>
                <a:gd name="T32" fmla="*/ 30 w 42"/>
                <a:gd name="T33" fmla="*/ 24 h 36"/>
                <a:gd name="T34" fmla="*/ 24 w 42"/>
                <a:gd name="T35" fmla="*/ 24 h 36"/>
                <a:gd name="T36" fmla="*/ 30 w 42"/>
                <a:gd name="T37" fmla="*/ 30 h 36"/>
                <a:gd name="T38" fmla="*/ 24 w 42"/>
                <a:gd name="T39" fmla="*/ 30 h 36"/>
                <a:gd name="T40" fmla="*/ 24 w 42"/>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36">
                  <a:moveTo>
                    <a:pt x="24" y="36"/>
                  </a:moveTo>
                  <a:lnTo>
                    <a:pt x="24" y="30"/>
                  </a:lnTo>
                  <a:lnTo>
                    <a:pt x="18" y="30"/>
                  </a:lnTo>
                  <a:lnTo>
                    <a:pt x="12" y="36"/>
                  </a:lnTo>
                  <a:lnTo>
                    <a:pt x="12" y="30"/>
                  </a:lnTo>
                  <a:lnTo>
                    <a:pt x="6" y="30"/>
                  </a:lnTo>
                  <a:lnTo>
                    <a:pt x="6" y="24"/>
                  </a:lnTo>
                  <a:lnTo>
                    <a:pt x="0" y="24"/>
                  </a:lnTo>
                  <a:lnTo>
                    <a:pt x="0" y="18"/>
                  </a:lnTo>
                  <a:lnTo>
                    <a:pt x="6" y="12"/>
                  </a:lnTo>
                  <a:lnTo>
                    <a:pt x="6" y="6"/>
                  </a:lnTo>
                  <a:lnTo>
                    <a:pt x="42" y="0"/>
                  </a:lnTo>
                  <a:lnTo>
                    <a:pt x="42" y="6"/>
                  </a:lnTo>
                  <a:lnTo>
                    <a:pt x="42" y="12"/>
                  </a:lnTo>
                  <a:lnTo>
                    <a:pt x="36" y="12"/>
                  </a:lnTo>
                  <a:lnTo>
                    <a:pt x="30" y="18"/>
                  </a:lnTo>
                  <a:lnTo>
                    <a:pt x="30" y="24"/>
                  </a:lnTo>
                  <a:lnTo>
                    <a:pt x="24" y="24"/>
                  </a:lnTo>
                  <a:lnTo>
                    <a:pt x="30" y="30"/>
                  </a:lnTo>
                  <a:lnTo>
                    <a:pt x="24" y="30"/>
                  </a:lnTo>
                  <a:lnTo>
                    <a:pt x="2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8" name="Freeform 2116"/>
            <p:cNvSpPr>
              <a:spLocks/>
            </p:cNvSpPr>
            <p:nvPr/>
          </p:nvSpPr>
          <p:spPr bwMode="auto">
            <a:xfrm>
              <a:off x="3582" y="2322"/>
              <a:ext cx="42" cy="48"/>
            </a:xfrm>
            <a:custGeom>
              <a:avLst/>
              <a:gdLst>
                <a:gd name="T0" fmla="*/ 0 w 42"/>
                <a:gd name="T1" fmla="*/ 42 h 48"/>
                <a:gd name="T2" fmla="*/ 0 w 42"/>
                <a:gd name="T3" fmla="*/ 0 h 48"/>
                <a:gd name="T4" fmla="*/ 36 w 42"/>
                <a:gd name="T5" fmla="*/ 0 h 48"/>
                <a:gd name="T6" fmla="*/ 42 w 42"/>
                <a:gd name="T7" fmla="*/ 0 h 48"/>
                <a:gd name="T8" fmla="*/ 42 w 42"/>
                <a:gd name="T9" fmla="*/ 6 h 48"/>
                <a:gd name="T10" fmla="*/ 36 w 42"/>
                <a:gd name="T11" fmla="*/ 0 h 48"/>
                <a:gd name="T12" fmla="*/ 36 w 42"/>
                <a:gd name="T13" fmla="*/ 6 h 48"/>
                <a:gd name="T14" fmla="*/ 36 w 42"/>
                <a:gd name="T15" fmla="*/ 12 h 48"/>
                <a:gd name="T16" fmla="*/ 36 w 42"/>
                <a:gd name="T17" fmla="*/ 24 h 48"/>
                <a:gd name="T18" fmla="*/ 36 w 42"/>
                <a:gd name="T19" fmla="*/ 36 h 48"/>
                <a:gd name="T20" fmla="*/ 42 w 42"/>
                <a:gd name="T21" fmla="*/ 36 h 48"/>
                <a:gd name="T22" fmla="*/ 42 w 42"/>
                <a:gd name="T23" fmla="*/ 42 h 48"/>
                <a:gd name="T24" fmla="*/ 36 w 42"/>
                <a:gd name="T25" fmla="*/ 48 h 48"/>
                <a:gd name="T26" fmla="*/ 36 w 42"/>
                <a:gd name="T27" fmla="*/ 42 h 48"/>
                <a:gd name="T28" fmla="*/ 36 w 42"/>
                <a:gd name="T29" fmla="*/ 48 h 48"/>
                <a:gd name="T30" fmla="*/ 30 w 42"/>
                <a:gd name="T31" fmla="*/ 48 h 48"/>
                <a:gd name="T32" fmla="*/ 24 w 42"/>
                <a:gd name="T33" fmla="*/ 48 h 48"/>
                <a:gd name="T34" fmla="*/ 24 w 42"/>
                <a:gd name="T35" fmla="*/ 42 h 48"/>
                <a:gd name="T36" fmla="*/ 18 w 42"/>
                <a:gd name="T37" fmla="*/ 42 h 48"/>
                <a:gd name="T38" fmla="*/ 12 w 42"/>
                <a:gd name="T39" fmla="*/ 42 h 48"/>
                <a:gd name="T40" fmla="*/ 6 w 42"/>
                <a:gd name="T41" fmla="*/ 42 h 48"/>
                <a:gd name="T42" fmla="*/ 0 w 42"/>
                <a:gd name="T4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8">
                  <a:moveTo>
                    <a:pt x="0" y="42"/>
                  </a:moveTo>
                  <a:lnTo>
                    <a:pt x="0" y="0"/>
                  </a:lnTo>
                  <a:lnTo>
                    <a:pt x="36" y="0"/>
                  </a:lnTo>
                  <a:lnTo>
                    <a:pt x="42" y="0"/>
                  </a:lnTo>
                  <a:lnTo>
                    <a:pt x="42" y="6"/>
                  </a:lnTo>
                  <a:lnTo>
                    <a:pt x="36" y="0"/>
                  </a:lnTo>
                  <a:lnTo>
                    <a:pt x="36" y="6"/>
                  </a:lnTo>
                  <a:lnTo>
                    <a:pt x="36" y="12"/>
                  </a:lnTo>
                  <a:lnTo>
                    <a:pt x="36" y="24"/>
                  </a:lnTo>
                  <a:lnTo>
                    <a:pt x="36" y="36"/>
                  </a:lnTo>
                  <a:lnTo>
                    <a:pt x="42" y="36"/>
                  </a:lnTo>
                  <a:lnTo>
                    <a:pt x="42" y="42"/>
                  </a:lnTo>
                  <a:lnTo>
                    <a:pt x="36" y="48"/>
                  </a:lnTo>
                  <a:lnTo>
                    <a:pt x="36" y="42"/>
                  </a:lnTo>
                  <a:lnTo>
                    <a:pt x="36" y="48"/>
                  </a:lnTo>
                  <a:lnTo>
                    <a:pt x="30" y="48"/>
                  </a:lnTo>
                  <a:lnTo>
                    <a:pt x="24" y="48"/>
                  </a:lnTo>
                  <a:lnTo>
                    <a:pt x="24" y="42"/>
                  </a:lnTo>
                  <a:lnTo>
                    <a:pt x="18" y="42"/>
                  </a:lnTo>
                  <a:lnTo>
                    <a:pt x="12" y="42"/>
                  </a:lnTo>
                  <a:lnTo>
                    <a:pt x="6" y="42"/>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9" name="Freeform 2117"/>
            <p:cNvSpPr>
              <a:spLocks/>
            </p:cNvSpPr>
            <p:nvPr/>
          </p:nvSpPr>
          <p:spPr bwMode="auto">
            <a:xfrm>
              <a:off x="3618" y="2316"/>
              <a:ext cx="60" cy="54"/>
            </a:xfrm>
            <a:custGeom>
              <a:avLst/>
              <a:gdLst>
                <a:gd name="T0" fmla="*/ 0 w 60"/>
                <a:gd name="T1" fmla="*/ 6 h 54"/>
                <a:gd name="T2" fmla="*/ 36 w 60"/>
                <a:gd name="T3" fmla="*/ 0 h 54"/>
                <a:gd name="T4" fmla="*/ 54 w 60"/>
                <a:gd name="T5" fmla="*/ 0 h 54"/>
                <a:gd name="T6" fmla="*/ 60 w 60"/>
                <a:gd name="T7" fmla="*/ 12 h 54"/>
                <a:gd name="T8" fmla="*/ 54 w 60"/>
                <a:gd name="T9" fmla="*/ 12 h 54"/>
                <a:gd name="T10" fmla="*/ 54 w 60"/>
                <a:gd name="T11" fmla="*/ 18 h 54"/>
                <a:gd name="T12" fmla="*/ 54 w 60"/>
                <a:gd name="T13" fmla="*/ 24 h 54"/>
                <a:gd name="T14" fmla="*/ 48 w 60"/>
                <a:gd name="T15" fmla="*/ 36 h 54"/>
                <a:gd name="T16" fmla="*/ 36 w 60"/>
                <a:gd name="T17" fmla="*/ 48 h 54"/>
                <a:gd name="T18" fmla="*/ 30 w 60"/>
                <a:gd name="T19" fmla="*/ 54 h 54"/>
                <a:gd name="T20" fmla="*/ 24 w 60"/>
                <a:gd name="T21" fmla="*/ 54 h 54"/>
                <a:gd name="T22" fmla="*/ 24 w 60"/>
                <a:gd name="T23" fmla="*/ 48 h 54"/>
                <a:gd name="T24" fmla="*/ 18 w 60"/>
                <a:gd name="T25" fmla="*/ 48 h 54"/>
                <a:gd name="T26" fmla="*/ 18 w 60"/>
                <a:gd name="T27" fmla="*/ 42 h 54"/>
                <a:gd name="T28" fmla="*/ 0 w 60"/>
                <a:gd name="T29" fmla="*/ 42 h 54"/>
                <a:gd name="T30" fmla="*/ 0 w 60"/>
                <a:gd name="T31" fmla="*/ 30 h 54"/>
                <a:gd name="T32" fmla="*/ 0 w 60"/>
                <a:gd name="T33" fmla="*/ 18 h 54"/>
                <a:gd name="T34" fmla="*/ 0 w 60"/>
                <a:gd name="T35" fmla="*/ 12 h 54"/>
                <a:gd name="T36" fmla="*/ 0 w 60"/>
                <a:gd name="T37" fmla="*/ 6 h 54"/>
                <a:gd name="T38" fmla="*/ 6 w 60"/>
                <a:gd name="T39" fmla="*/ 12 h 54"/>
                <a:gd name="T40" fmla="*/ 6 w 60"/>
                <a:gd name="T41" fmla="*/ 6 h 54"/>
                <a:gd name="T42" fmla="*/ 0 w 60"/>
                <a:gd name="T43"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4">
                  <a:moveTo>
                    <a:pt x="0" y="6"/>
                  </a:moveTo>
                  <a:lnTo>
                    <a:pt x="36" y="0"/>
                  </a:lnTo>
                  <a:lnTo>
                    <a:pt x="54" y="0"/>
                  </a:lnTo>
                  <a:lnTo>
                    <a:pt x="60" y="12"/>
                  </a:lnTo>
                  <a:lnTo>
                    <a:pt x="54" y="12"/>
                  </a:lnTo>
                  <a:lnTo>
                    <a:pt x="54" y="18"/>
                  </a:lnTo>
                  <a:lnTo>
                    <a:pt x="54" y="24"/>
                  </a:lnTo>
                  <a:lnTo>
                    <a:pt x="48" y="36"/>
                  </a:lnTo>
                  <a:lnTo>
                    <a:pt x="36" y="48"/>
                  </a:lnTo>
                  <a:lnTo>
                    <a:pt x="30" y="54"/>
                  </a:lnTo>
                  <a:lnTo>
                    <a:pt x="24" y="54"/>
                  </a:lnTo>
                  <a:lnTo>
                    <a:pt x="24" y="48"/>
                  </a:lnTo>
                  <a:lnTo>
                    <a:pt x="18" y="48"/>
                  </a:lnTo>
                  <a:lnTo>
                    <a:pt x="18" y="42"/>
                  </a:lnTo>
                  <a:lnTo>
                    <a:pt x="0" y="42"/>
                  </a:lnTo>
                  <a:lnTo>
                    <a:pt x="0" y="30"/>
                  </a:lnTo>
                  <a:lnTo>
                    <a:pt x="0" y="18"/>
                  </a:lnTo>
                  <a:lnTo>
                    <a:pt x="0" y="12"/>
                  </a:lnTo>
                  <a:lnTo>
                    <a:pt x="0" y="6"/>
                  </a:lnTo>
                  <a:lnTo>
                    <a:pt x="6" y="12"/>
                  </a:lnTo>
                  <a:lnTo>
                    <a:pt x="6" y="6"/>
                  </a:lnTo>
                  <a:lnTo>
                    <a:pt x="0"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0" name="Freeform 2118"/>
            <p:cNvSpPr>
              <a:spLocks/>
            </p:cNvSpPr>
            <p:nvPr/>
          </p:nvSpPr>
          <p:spPr bwMode="auto">
            <a:xfrm>
              <a:off x="3714" y="2304"/>
              <a:ext cx="24" cy="42"/>
            </a:xfrm>
            <a:custGeom>
              <a:avLst/>
              <a:gdLst>
                <a:gd name="T0" fmla="*/ 12 w 24"/>
                <a:gd name="T1" fmla="*/ 42 h 42"/>
                <a:gd name="T2" fmla="*/ 6 w 24"/>
                <a:gd name="T3" fmla="*/ 30 h 42"/>
                <a:gd name="T4" fmla="*/ 0 w 24"/>
                <a:gd name="T5" fmla="*/ 30 h 42"/>
                <a:gd name="T6" fmla="*/ 0 w 24"/>
                <a:gd name="T7" fmla="*/ 24 h 42"/>
                <a:gd name="T8" fmla="*/ 6 w 24"/>
                <a:gd name="T9" fmla="*/ 24 h 42"/>
                <a:gd name="T10" fmla="*/ 6 w 24"/>
                <a:gd name="T11" fmla="*/ 18 h 42"/>
                <a:gd name="T12" fmla="*/ 12 w 24"/>
                <a:gd name="T13" fmla="*/ 18 h 42"/>
                <a:gd name="T14" fmla="*/ 12 w 24"/>
                <a:gd name="T15" fmla="*/ 12 h 42"/>
                <a:gd name="T16" fmla="*/ 12 w 24"/>
                <a:gd name="T17" fmla="*/ 6 h 42"/>
                <a:gd name="T18" fmla="*/ 24 w 24"/>
                <a:gd name="T19" fmla="*/ 0 h 42"/>
                <a:gd name="T20" fmla="*/ 24 w 24"/>
                <a:gd name="T21" fmla="*/ 12 h 42"/>
                <a:gd name="T22" fmla="*/ 24 w 24"/>
                <a:gd name="T23" fmla="*/ 18 h 42"/>
                <a:gd name="T24" fmla="*/ 24 w 24"/>
                <a:gd name="T25" fmla="*/ 24 h 42"/>
                <a:gd name="T26" fmla="*/ 24 w 24"/>
                <a:gd name="T27" fmla="*/ 30 h 42"/>
                <a:gd name="T28" fmla="*/ 24 w 24"/>
                <a:gd name="T29" fmla="*/ 24 h 42"/>
                <a:gd name="T30" fmla="*/ 24 w 24"/>
                <a:gd name="T31" fmla="*/ 30 h 42"/>
                <a:gd name="T32" fmla="*/ 18 w 24"/>
                <a:gd name="T33" fmla="*/ 30 h 42"/>
                <a:gd name="T34" fmla="*/ 24 w 24"/>
                <a:gd name="T35" fmla="*/ 36 h 42"/>
                <a:gd name="T36" fmla="*/ 18 w 24"/>
                <a:gd name="T37" fmla="*/ 36 h 42"/>
                <a:gd name="T38" fmla="*/ 18 w 24"/>
                <a:gd name="T39" fmla="*/ 42 h 42"/>
                <a:gd name="T40" fmla="*/ 12 w 24"/>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2">
                  <a:moveTo>
                    <a:pt x="12" y="42"/>
                  </a:moveTo>
                  <a:lnTo>
                    <a:pt x="6" y="30"/>
                  </a:lnTo>
                  <a:lnTo>
                    <a:pt x="0" y="30"/>
                  </a:lnTo>
                  <a:lnTo>
                    <a:pt x="0" y="24"/>
                  </a:lnTo>
                  <a:lnTo>
                    <a:pt x="6" y="24"/>
                  </a:lnTo>
                  <a:lnTo>
                    <a:pt x="6" y="18"/>
                  </a:lnTo>
                  <a:lnTo>
                    <a:pt x="12" y="18"/>
                  </a:lnTo>
                  <a:lnTo>
                    <a:pt x="12" y="12"/>
                  </a:lnTo>
                  <a:lnTo>
                    <a:pt x="12" y="6"/>
                  </a:lnTo>
                  <a:lnTo>
                    <a:pt x="24" y="0"/>
                  </a:lnTo>
                  <a:lnTo>
                    <a:pt x="24" y="12"/>
                  </a:lnTo>
                  <a:lnTo>
                    <a:pt x="24" y="18"/>
                  </a:lnTo>
                  <a:lnTo>
                    <a:pt x="24" y="24"/>
                  </a:lnTo>
                  <a:lnTo>
                    <a:pt x="24" y="30"/>
                  </a:lnTo>
                  <a:lnTo>
                    <a:pt x="24" y="24"/>
                  </a:lnTo>
                  <a:lnTo>
                    <a:pt x="24" y="30"/>
                  </a:lnTo>
                  <a:lnTo>
                    <a:pt x="18" y="30"/>
                  </a:lnTo>
                  <a:lnTo>
                    <a:pt x="24" y="36"/>
                  </a:lnTo>
                  <a:lnTo>
                    <a:pt x="18" y="36"/>
                  </a:lnTo>
                  <a:lnTo>
                    <a:pt x="18" y="42"/>
                  </a:lnTo>
                  <a:lnTo>
                    <a:pt x="1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1" name="Freeform 2119"/>
            <p:cNvSpPr>
              <a:spLocks/>
            </p:cNvSpPr>
            <p:nvPr/>
          </p:nvSpPr>
          <p:spPr bwMode="auto">
            <a:xfrm>
              <a:off x="3732" y="2304"/>
              <a:ext cx="24" cy="42"/>
            </a:xfrm>
            <a:custGeom>
              <a:avLst/>
              <a:gdLst>
                <a:gd name="T0" fmla="*/ 0 w 24"/>
                <a:gd name="T1" fmla="*/ 42 h 42"/>
                <a:gd name="T2" fmla="*/ 0 w 24"/>
                <a:gd name="T3" fmla="*/ 36 h 42"/>
                <a:gd name="T4" fmla="*/ 6 w 24"/>
                <a:gd name="T5" fmla="*/ 36 h 42"/>
                <a:gd name="T6" fmla="*/ 0 w 24"/>
                <a:gd name="T7" fmla="*/ 30 h 42"/>
                <a:gd name="T8" fmla="*/ 6 w 24"/>
                <a:gd name="T9" fmla="*/ 30 h 42"/>
                <a:gd name="T10" fmla="*/ 6 w 24"/>
                <a:gd name="T11" fmla="*/ 24 h 42"/>
                <a:gd name="T12" fmla="*/ 6 w 24"/>
                <a:gd name="T13" fmla="*/ 30 h 42"/>
                <a:gd name="T14" fmla="*/ 6 w 24"/>
                <a:gd name="T15" fmla="*/ 24 h 42"/>
                <a:gd name="T16" fmla="*/ 6 w 24"/>
                <a:gd name="T17" fmla="*/ 18 h 42"/>
                <a:gd name="T18" fmla="*/ 6 w 24"/>
                <a:gd name="T19" fmla="*/ 12 h 42"/>
                <a:gd name="T20" fmla="*/ 6 w 24"/>
                <a:gd name="T21" fmla="*/ 0 h 42"/>
                <a:gd name="T22" fmla="*/ 12 w 24"/>
                <a:gd name="T23" fmla="*/ 0 h 42"/>
                <a:gd name="T24" fmla="*/ 24 w 24"/>
                <a:gd name="T25" fmla="*/ 0 h 42"/>
                <a:gd name="T26" fmla="*/ 24 w 24"/>
                <a:gd name="T27" fmla="*/ 12 h 42"/>
                <a:gd name="T28" fmla="*/ 24 w 24"/>
                <a:gd name="T29" fmla="*/ 18 h 42"/>
                <a:gd name="T30" fmla="*/ 24 w 24"/>
                <a:gd name="T31" fmla="*/ 24 h 42"/>
                <a:gd name="T32" fmla="*/ 24 w 24"/>
                <a:gd name="T33" fmla="*/ 42 h 42"/>
                <a:gd name="T34" fmla="*/ 18 w 24"/>
                <a:gd name="T35" fmla="*/ 42 h 42"/>
                <a:gd name="T36" fmla="*/ 18 w 24"/>
                <a:gd name="T37" fmla="*/ 36 h 42"/>
                <a:gd name="T38" fmla="*/ 12 w 24"/>
                <a:gd name="T39" fmla="*/ 42 h 42"/>
                <a:gd name="T40" fmla="*/ 6 w 24"/>
                <a:gd name="T41" fmla="*/ 42 h 42"/>
                <a:gd name="T42" fmla="*/ 0 w 24"/>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0" y="42"/>
                  </a:moveTo>
                  <a:lnTo>
                    <a:pt x="0" y="36"/>
                  </a:lnTo>
                  <a:lnTo>
                    <a:pt x="6" y="36"/>
                  </a:lnTo>
                  <a:lnTo>
                    <a:pt x="0" y="30"/>
                  </a:lnTo>
                  <a:lnTo>
                    <a:pt x="6" y="30"/>
                  </a:lnTo>
                  <a:lnTo>
                    <a:pt x="6" y="24"/>
                  </a:lnTo>
                  <a:lnTo>
                    <a:pt x="6" y="30"/>
                  </a:lnTo>
                  <a:lnTo>
                    <a:pt x="6" y="24"/>
                  </a:lnTo>
                  <a:lnTo>
                    <a:pt x="6" y="18"/>
                  </a:lnTo>
                  <a:lnTo>
                    <a:pt x="6" y="12"/>
                  </a:lnTo>
                  <a:lnTo>
                    <a:pt x="6" y="0"/>
                  </a:lnTo>
                  <a:lnTo>
                    <a:pt x="12" y="0"/>
                  </a:lnTo>
                  <a:lnTo>
                    <a:pt x="24" y="0"/>
                  </a:lnTo>
                  <a:lnTo>
                    <a:pt x="24" y="12"/>
                  </a:lnTo>
                  <a:lnTo>
                    <a:pt x="24" y="18"/>
                  </a:lnTo>
                  <a:lnTo>
                    <a:pt x="24" y="24"/>
                  </a:lnTo>
                  <a:lnTo>
                    <a:pt x="24" y="42"/>
                  </a:lnTo>
                  <a:lnTo>
                    <a:pt x="18" y="42"/>
                  </a:lnTo>
                  <a:lnTo>
                    <a:pt x="18" y="36"/>
                  </a:lnTo>
                  <a:lnTo>
                    <a:pt x="12" y="42"/>
                  </a:lnTo>
                  <a:lnTo>
                    <a:pt x="6" y="42"/>
                  </a:lnTo>
                  <a:lnTo>
                    <a:pt x="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2" name="Freeform 2120"/>
            <p:cNvSpPr>
              <a:spLocks/>
            </p:cNvSpPr>
            <p:nvPr/>
          </p:nvSpPr>
          <p:spPr bwMode="auto">
            <a:xfrm>
              <a:off x="3702" y="2310"/>
              <a:ext cx="24" cy="24"/>
            </a:xfrm>
            <a:custGeom>
              <a:avLst/>
              <a:gdLst>
                <a:gd name="T0" fmla="*/ 24 w 24"/>
                <a:gd name="T1" fmla="*/ 0 h 24"/>
                <a:gd name="T2" fmla="*/ 24 w 24"/>
                <a:gd name="T3" fmla="*/ 6 h 24"/>
                <a:gd name="T4" fmla="*/ 24 w 24"/>
                <a:gd name="T5" fmla="*/ 12 h 24"/>
                <a:gd name="T6" fmla="*/ 18 w 24"/>
                <a:gd name="T7" fmla="*/ 12 h 24"/>
                <a:gd name="T8" fmla="*/ 18 w 24"/>
                <a:gd name="T9" fmla="*/ 18 h 24"/>
                <a:gd name="T10" fmla="*/ 12 w 24"/>
                <a:gd name="T11" fmla="*/ 18 h 24"/>
                <a:gd name="T12" fmla="*/ 12 w 24"/>
                <a:gd name="T13" fmla="*/ 24 h 24"/>
                <a:gd name="T14" fmla="*/ 6 w 24"/>
                <a:gd name="T15" fmla="*/ 24 h 24"/>
                <a:gd name="T16" fmla="*/ 6 w 24"/>
                <a:gd name="T17" fmla="*/ 12 h 24"/>
                <a:gd name="T18" fmla="*/ 0 w 24"/>
                <a:gd name="T19" fmla="*/ 12 h 24"/>
                <a:gd name="T20" fmla="*/ 0 w 24"/>
                <a:gd name="T21" fmla="*/ 0 h 24"/>
                <a:gd name="T22" fmla="*/ 24 w 24"/>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0"/>
                  </a:moveTo>
                  <a:lnTo>
                    <a:pt x="24" y="6"/>
                  </a:lnTo>
                  <a:lnTo>
                    <a:pt x="24" y="12"/>
                  </a:lnTo>
                  <a:lnTo>
                    <a:pt x="18" y="12"/>
                  </a:lnTo>
                  <a:lnTo>
                    <a:pt x="18" y="18"/>
                  </a:lnTo>
                  <a:lnTo>
                    <a:pt x="12" y="18"/>
                  </a:lnTo>
                  <a:lnTo>
                    <a:pt x="12" y="24"/>
                  </a:lnTo>
                  <a:lnTo>
                    <a:pt x="6" y="24"/>
                  </a:lnTo>
                  <a:lnTo>
                    <a:pt x="6" y="12"/>
                  </a:lnTo>
                  <a:lnTo>
                    <a:pt x="0" y="12"/>
                  </a:lnTo>
                  <a:lnTo>
                    <a:pt x="0" y="0"/>
                  </a:lnTo>
                  <a:lnTo>
                    <a:pt x="24" y="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3" name="Freeform 2121"/>
            <p:cNvSpPr>
              <a:spLocks/>
            </p:cNvSpPr>
            <p:nvPr/>
          </p:nvSpPr>
          <p:spPr bwMode="auto">
            <a:xfrm>
              <a:off x="3672" y="2310"/>
              <a:ext cx="24" cy="42"/>
            </a:xfrm>
            <a:custGeom>
              <a:avLst/>
              <a:gdLst>
                <a:gd name="T0" fmla="*/ 24 w 24"/>
                <a:gd name="T1" fmla="*/ 0 h 42"/>
                <a:gd name="T2" fmla="*/ 24 w 24"/>
                <a:gd name="T3" fmla="*/ 6 h 42"/>
                <a:gd name="T4" fmla="*/ 18 w 24"/>
                <a:gd name="T5" fmla="*/ 12 h 42"/>
                <a:gd name="T6" fmla="*/ 18 w 24"/>
                <a:gd name="T7" fmla="*/ 18 h 42"/>
                <a:gd name="T8" fmla="*/ 18 w 24"/>
                <a:gd name="T9" fmla="*/ 30 h 42"/>
                <a:gd name="T10" fmla="*/ 18 w 24"/>
                <a:gd name="T11" fmla="*/ 36 h 42"/>
                <a:gd name="T12" fmla="*/ 12 w 24"/>
                <a:gd name="T13" fmla="*/ 42 h 42"/>
                <a:gd name="T14" fmla="*/ 6 w 24"/>
                <a:gd name="T15" fmla="*/ 18 h 42"/>
                <a:gd name="T16" fmla="*/ 0 w 24"/>
                <a:gd name="T17" fmla="*/ 6 h 42"/>
                <a:gd name="T18" fmla="*/ 12 w 24"/>
                <a:gd name="T19" fmla="*/ 0 h 42"/>
                <a:gd name="T20" fmla="*/ 24 w 24"/>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2">
                  <a:moveTo>
                    <a:pt x="24" y="0"/>
                  </a:moveTo>
                  <a:lnTo>
                    <a:pt x="24" y="6"/>
                  </a:lnTo>
                  <a:lnTo>
                    <a:pt x="18" y="12"/>
                  </a:lnTo>
                  <a:lnTo>
                    <a:pt x="18" y="18"/>
                  </a:lnTo>
                  <a:lnTo>
                    <a:pt x="18" y="30"/>
                  </a:lnTo>
                  <a:lnTo>
                    <a:pt x="18" y="36"/>
                  </a:lnTo>
                  <a:lnTo>
                    <a:pt x="12" y="42"/>
                  </a:lnTo>
                  <a:lnTo>
                    <a:pt x="6" y="18"/>
                  </a:lnTo>
                  <a:lnTo>
                    <a:pt x="0" y="6"/>
                  </a:lnTo>
                  <a:lnTo>
                    <a:pt x="12" y="0"/>
                  </a:lnTo>
                  <a:lnTo>
                    <a:pt x="24" y="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4" name="Freeform 2122"/>
            <p:cNvSpPr>
              <a:spLocks/>
            </p:cNvSpPr>
            <p:nvPr/>
          </p:nvSpPr>
          <p:spPr bwMode="auto">
            <a:xfrm>
              <a:off x="3684" y="2310"/>
              <a:ext cx="42" cy="42"/>
            </a:xfrm>
            <a:custGeom>
              <a:avLst/>
              <a:gdLst>
                <a:gd name="T0" fmla="*/ 36 w 42"/>
                <a:gd name="T1" fmla="*/ 36 h 42"/>
                <a:gd name="T2" fmla="*/ 36 w 42"/>
                <a:gd name="T3" fmla="*/ 42 h 42"/>
                <a:gd name="T4" fmla="*/ 0 w 42"/>
                <a:gd name="T5" fmla="*/ 42 h 42"/>
                <a:gd name="T6" fmla="*/ 6 w 42"/>
                <a:gd name="T7" fmla="*/ 36 h 42"/>
                <a:gd name="T8" fmla="*/ 6 w 42"/>
                <a:gd name="T9" fmla="*/ 30 h 42"/>
                <a:gd name="T10" fmla="*/ 6 w 42"/>
                <a:gd name="T11" fmla="*/ 18 h 42"/>
                <a:gd name="T12" fmla="*/ 6 w 42"/>
                <a:gd name="T13" fmla="*/ 12 h 42"/>
                <a:gd name="T14" fmla="*/ 12 w 42"/>
                <a:gd name="T15" fmla="*/ 6 h 42"/>
                <a:gd name="T16" fmla="*/ 12 w 42"/>
                <a:gd name="T17" fmla="*/ 0 h 42"/>
                <a:gd name="T18" fmla="*/ 18 w 42"/>
                <a:gd name="T19" fmla="*/ 0 h 42"/>
                <a:gd name="T20" fmla="*/ 18 w 42"/>
                <a:gd name="T21" fmla="*/ 12 h 42"/>
                <a:gd name="T22" fmla="*/ 24 w 42"/>
                <a:gd name="T23" fmla="*/ 12 h 42"/>
                <a:gd name="T24" fmla="*/ 24 w 42"/>
                <a:gd name="T25" fmla="*/ 24 h 42"/>
                <a:gd name="T26" fmla="*/ 30 w 42"/>
                <a:gd name="T27" fmla="*/ 24 h 42"/>
                <a:gd name="T28" fmla="*/ 36 w 42"/>
                <a:gd name="T29" fmla="*/ 24 h 42"/>
                <a:gd name="T30" fmla="*/ 42 w 42"/>
                <a:gd name="T31" fmla="*/ 36 h 42"/>
                <a:gd name="T32" fmla="*/ 36 w 42"/>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2">
                  <a:moveTo>
                    <a:pt x="36" y="36"/>
                  </a:moveTo>
                  <a:lnTo>
                    <a:pt x="36" y="42"/>
                  </a:lnTo>
                  <a:lnTo>
                    <a:pt x="0" y="42"/>
                  </a:lnTo>
                  <a:lnTo>
                    <a:pt x="6" y="36"/>
                  </a:lnTo>
                  <a:lnTo>
                    <a:pt x="6" y="30"/>
                  </a:lnTo>
                  <a:lnTo>
                    <a:pt x="6" y="18"/>
                  </a:lnTo>
                  <a:lnTo>
                    <a:pt x="6" y="12"/>
                  </a:lnTo>
                  <a:lnTo>
                    <a:pt x="12" y="6"/>
                  </a:lnTo>
                  <a:lnTo>
                    <a:pt x="12" y="0"/>
                  </a:lnTo>
                  <a:lnTo>
                    <a:pt x="18" y="0"/>
                  </a:lnTo>
                  <a:lnTo>
                    <a:pt x="18" y="12"/>
                  </a:lnTo>
                  <a:lnTo>
                    <a:pt x="24" y="12"/>
                  </a:lnTo>
                  <a:lnTo>
                    <a:pt x="24" y="24"/>
                  </a:lnTo>
                  <a:lnTo>
                    <a:pt x="30" y="24"/>
                  </a:lnTo>
                  <a:lnTo>
                    <a:pt x="36" y="24"/>
                  </a:lnTo>
                  <a:lnTo>
                    <a:pt x="42" y="3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5" name="Freeform 2123"/>
            <p:cNvSpPr>
              <a:spLocks/>
            </p:cNvSpPr>
            <p:nvPr/>
          </p:nvSpPr>
          <p:spPr bwMode="auto">
            <a:xfrm>
              <a:off x="3810" y="2292"/>
              <a:ext cx="30" cy="24"/>
            </a:xfrm>
            <a:custGeom>
              <a:avLst/>
              <a:gdLst>
                <a:gd name="T0" fmla="*/ 12 w 30"/>
                <a:gd name="T1" fmla="*/ 24 h 24"/>
                <a:gd name="T2" fmla="*/ 12 w 30"/>
                <a:gd name="T3" fmla="*/ 12 h 24"/>
                <a:gd name="T4" fmla="*/ 6 w 30"/>
                <a:gd name="T5" fmla="*/ 12 h 24"/>
                <a:gd name="T6" fmla="*/ 0 w 30"/>
                <a:gd name="T7" fmla="*/ 12 h 24"/>
                <a:gd name="T8" fmla="*/ 0 w 30"/>
                <a:gd name="T9" fmla="*/ 6 h 24"/>
                <a:gd name="T10" fmla="*/ 30 w 30"/>
                <a:gd name="T11" fmla="*/ 0 h 24"/>
                <a:gd name="T12" fmla="*/ 30 w 30"/>
                <a:gd name="T13" fmla="*/ 6 h 24"/>
                <a:gd name="T14" fmla="*/ 24 w 30"/>
                <a:gd name="T15" fmla="*/ 12 h 24"/>
                <a:gd name="T16" fmla="*/ 24 w 30"/>
                <a:gd name="T17" fmla="*/ 18 h 24"/>
                <a:gd name="T18" fmla="*/ 24 w 30"/>
                <a:gd name="T19" fmla="*/ 24 h 24"/>
                <a:gd name="T20" fmla="*/ 18 w 30"/>
                <a:gd name="T21" fmla="*/ 24 h 24"/>
                <a:gd name="T22" fmla="*/ 12 w 30"/>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4">
                  <a:moveTo>
                    <a:pt x="12" y="24"/>
                  </a:moveTo>
                  <a:lnTo>
                    <a:pt x="12" y="12"/>
                  </a:lnTo>
                  <a:lnTo>
                    <a:pt x="6" y="12"/>
                  </a:lnTo>
                  <a:lnTo>
                    <a:pt x="0" y="12"/>
                  </a:lnTo>
                  <a:lnTo>
                    <a:pt x="0" y="6"/>
                  </a:lnTo>
                  <a:lnTo>
                    <a:pt x="30" y="0"/>
                  </a:lnTo>
                  <a:lnTo>
                    <a:pt x="30" y="6"/>
                  </a:lnTo>
                  <a:lnTo>
                    <a:pt x="24" y="12"/>
                  </a:lnTo>
                  <a:lnTo>
                    <a:pt x="24" y="18"/>
                  </a:lnTo>
                  <a:lnTo>
                    <a:pt x="24" y="24"/>
                  </a:lnTo>
                  <a:lnTo>
                    <a:pt x="18" y="24"/>
                  </a:lnTo>
                  <a:lnTo>
                    <a:pt x="12"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6" name="Freeform 2124"/>
            <p:cNvSpPr>
              <a:spLocks/>
            </p:cNvSpPr>
            <p:nvPr/>
          </p:nvSpPr>
          <p:spPr bwMode="auto">
            <a:xfrm>
              <a:off x="3792" y="2298"/>
              <a:ext cx="30" cy="36"/>
            </a:xfrm>
            <a:custGeom>
              <a:avLst/>
              <a:gdLst>
                <a:gd name="T0" fmla="*/ 30 w 30"/>
                <a:gd name="T1" fmla="*/ 24 h 36"/>
                <a:gd name="T2" fmla="*/ 24 w 30"/>
                <a:gd name="T3" fmla="*/ 24 h 36"/>
                <a:gd name="T4" fmla="*/ 18 w 30"/>
                <a:gd name="T5" fmla="*/ 24 h 36"/>
                <a:gd name="T6" fmla="*/ 18 w 30"/>
                <a:gd name="T7" fmla="*/ 30 h 36"/>
                <a:gd name="T8" fmla="*/ 12 w 30"/>
                <a:gd name="T9" fmla="*/ 30 h 36"/>
                <a:gd name="T10" fmla="*/ 12 w 30"/>
                <a:gd name="T11" fmla="*/ 36 h 36"/>
                <a:gd name="T12" fmla="*/ 6 w 30"/>
                <a:gd name="T13" fmla="*/ 36 h 36"/>
                <a:gd name="T14" fmla="*/ 6 w 30"/>
                <a:gd name="T15" fmla="*/ 30 h 36"/>
                <a:gd name="T16" fmla="*/ 6 w 30"/>
                <a:gd name="T17" fmla="*/ 18 h 36"/>
                <a:gd name="T18" fmla="*/ 6 w 30"/>
                <a:gd name="T19" fmla="*/ 24 h 36"/>
                <a:gd name="T20" fmla="*/ 0 w 30"/>
                <a:gd name="T21" fmla="*/ 18 h 36"/>
                <a:gd name="T22" fmla="*/ 6 w 30"/>
                <a:gd name="T23" fmla="*/ 12 h 36"/>
                <a:gd name="T24" fmla="*/ 0 w 30"/>
                <a:gd name="T25" fmla="*/ 12 h 36"/>
                <a:gd name="T26" fmla="*/ 0 w 30"/>
                <a:gd name="T27" fmla="*/ 6 h 36"/>
                <a:gd name="T28" fmla="*/ 0 w 30"/>
                <a:gd name="T29" fmla="*/ 0 h 36"/>
                <a:gd name="T30" fmla="*/ 12 w 30"/>
                <a:gd name="T31" fmla="*/ 0 h 36"/>
                <a:gd name="T32" fmla="*/ 18 w 30"/>
                <a:gd name="T33" fmla="*/ 0 h 36"/>
                <a:gd name="T34" fmla="*/ 18 w 30"/>
                <a:gd name="T35" fmla="*/ 6 h 36"/>
                <a:gd name="T36" fmla="*/ 24 w 30"/>
                <a:gd name="T37" fmla="*/ 6 h 36"/>
                <a:gd name="T38" fmla="*/ 30 w 30"/>
                <a:gd name="T39" fmla="*/ 6 h 36"/>
                <a:gd name="T40" fmla="*/ 30 w 30"/>
                <a:gd name="T41" fmla="*/ 18 h 36"/>
                <a:gd name="T42" fmla="*/ 30 w 30"/>
                <a:gd name="T4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6">
                  <a:moveTo>
                    <a:pt x="30" y="24"/>
                  </a:moveTo>
                  <a:lnTo>
                    <a:pt x="24" y="24"/>
                  </a:lnTo>
                  <a:lnTo>
                    <a:pt x="18" y="24"/>
                  </a:lnTo>
                  <a:lnTo>
                    <a:pt x="18" y="30"/>
                  </a:lnTo>
                  <a:lnTo>
                    <a:pt x="12" y="30"/>
                  </a:lnTo>
                  <a:lnTo>
                    <a:pt x="12" y="36"/>
                  </a:lnTo>
                  <a:lnTo>
                    <a:pt x="6" y="36"/>
                  </a:lnTo>
                  <a:lnTo>
                    <a:pt x="6" y="30"/>
                  </a:lnTo>
                  <a:lnTo>
                    <a:pt x="6" y="18"/>
                  </a:lnTo>
                  <a:lnTo>
                    <a:pt x="6" y="24"/>
                  </a:lnTo>
                  <a:lnTo>
                    <a:pt x="0" y="18"/>
                  </a:lnTo>
                  <a:lnTo>
                    <a:pt x="6" y="12"/>
                  </a:lnTo>
                  <a:lnTo>
                    <a:pt x="0" y="12"/>
                  </a:lnTo>
                  <a:lnTo>
                    <a:pt x="0" y="6"/>
                  </a:lnTo>
                  <a:lnTo>
                    <a:pt x="0" y="0"/>
                  </a:lnTo>
                  <a:lnTo>
                    <a:pt x="12" y="0"/>
                  </a:lnTo>
                  <a:lnTo>
                    <a:pt x="18" y="0"/>
                  </a:lnTo>
                  <a:lnTo>
                    <a:pt x="18" y="6"/>
                  </a:lnTo>
                  <a:lnTo>
                    <a:pt x="24" y="6"/>
                  </a:lnTo>
                  <a:lnTo>
                    <a:pt x="30" y="6"/>
                  </a:lnTo>
                  <a:lnTo>
                    <a:pt x="30" y="18"/>
                  </a:lnTo>
                  <a:lnTo>
                    <a:pt x="30" y="2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7" name="Freeform 2125"/>
            <p:cNvSpPr>
              <a:spLocks/>
            </p:cNvSpPr>
            <p:nvPr/>
          </p:nvSpPr>
          <p:spPr bwMode="auto">
            <a:xfrm>
              <a:off x="3756" y="2298"/>
              <a:ext cx="42" cy="42"/>
            </a:xfrm>
            <a:custGeom>
              <a:avLst/>
              <a:gdLst>
                <a:gd name="T0" fmla="*/ 0 w 42"/>
                <a:gd name="T1" fmla="*/ 18 h 42"/>
                <a:gd name="T2" fmla="*/ 0 w 42"/>
                <a:gd name="T3" fmla="*/ 6 h 42"/>
                <a:gd name="T4" fmla="*/ 24 w 42"/>
                <a:gd name="T5" fmla="*/ 6 h 42"/>
                <a:gd name="T6" fmla="*/ 36 w 42"/>
                <a:gd name="T7" fmla="*/ 0 h 42"/>
                <a:gd name="T8" fmla="*/ 36 w 42"/>
                <a:gd name="T9" fmla="*/ 6 h 42"/>
                <a:gd name="T10" fmla="*/ 36 w 42"/>
                <a:gd name="T11" fmla="*/ 12 h 42"/>
                <a:gd name="T12" fmla="*/ 42 w 42"/>
                <a:gd name="T13" fmla="*/ 12 h 42"/>
                <a:gd name="T14" fmla="*/ 36 w 42"/>
                <a:gd name="T15" fmla="*/ 18 h 42"/>
                <a:gd name="T16" fmla="*/ 42 w 42"/>
                <a:gd name="T17" fmla="*/ 24 h 42"/>
                <a:gd name="T18" fmla="*/ 42 w 42"/>
                <a:gd name="T19" fmla="*/ 18 h 42"/>
                <a:gd name="T20" fmla="*/ 42 w 42"/>
                <a:gd name="T21" fmla="*/ 30 h 42"/>
                <a:gd name="T22" fmla="*/ 42 w 42"/>
                <a:gd name="T23" fmla="*/ 36 h 42"/>
                <a:gd name="T24" fmla="*/ 36 w 42"/>
                <a:gd name="T25" fmla="*/ 42 h 42"/>
                <a:gd name="T26" fmla="*/ 36 w 42"/>
                <a:gd name="T27" fmla="*/ 36 h 42"/>
                <a:gd name="T28" fmla="*/ 30 w 42"/>
                <a:gd name="T29" fmla="*/ 36 h 42"/>
                <a:gd name="T30" fmla="*/ 30 w 42"/>
                <a:gd name="T31" fmla="*/ 30 h 42"/>
                <a:gd name="T32" fmla="*/ 24 w 42"/>
                <a:gd name="T33" fmla="*/ 24 h 42"/>
                <a:gd name="T34" fmla="*/ 18 w 42"/>
                <a:gd name="T35" fmla="*/ 18 h 42"/>
                <a:gd name="T36" fmla="*/ 0 w 42"/>
                <a:gd name="T37"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2">
                  <a:moveTo>
                    <a:pt x="0" y="18"/>
                  </a:moveTo>
                  <a:lnTo>
                    <a:pt x="0" y="6"/>
                  </a:lnTo>
                  <a:lnTo>
                    <a:pt x="24" y="6"/>
                  </a:lnTo>
                  <a:lnTo>
                    <a:pt x="36" y="0"/>
                  </a:lnTo>
                  <a:lnTo>
                    <a:pt x="36" y="6"/>
                  </a:lnTo>
                  <a:lnTo>
                    <a:pt x="36" y="12"/>
                  </a:lnTo>
                  <a:lnTo>
                    <a:pt x="42" y="12"/>
                  </a:lnTo>
                  <a:lnTo>
                    <a:pt x="36" y="18"/>
                  </a:lnTo>
                  <a:lnTo>
                    <a:pt x="42" y="24"/>
                  </a:lnTo>
                  <a:lnTo>
                    <a:pt x="42" y="18"/>
                  </a:lnTo>
                  <a:lnTo>
                    <a:pt x="42" y="30"/>
                  </a:lnTo>
                  <a:lnTo>
                    <a:pt x="42" y="36"/>
                  </a:lnTo>
                  <a:lnTo>
                    <a:pt x="36" y="42"/>
                  </a:lnTo>
                  <a:lnTo>
                    <a:pt x="36" y="36"/>
                  </a:lnTo>
                  <a:lnTo>
                    <a:pt x="30" y="36"/>
                  </a:lnTo>
                  <a:lnTo>
                    <a:pt x="30" y="30"/>
                  </a:lnTo>
                  <a:lnTo>
                    <a:pt x="24" y="24"/>
                  </a:lnTo>
                  <a:lnTo>
                    <a:pt x="18" y="18"/>
                  </a:lnTo>
                  <a:lnTo>
                    <a:pt x="0"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8" name="Freeform 2126"/>
            <p:cNvSpPr>
              <a:spLocks/>
            </p:cNvSpPr>
            <p:nvPr/>
          </p:nvSpPr>
          <p:spPr bwMode="auto">
            <a:xfrm>
              <a:off x="4308" y="2220"/>
              <a:ext cx="48" cy="48"/>
            </a:xfrm>
            <a:custGeom>
              <a:avLst/>
              <a:gdLst>
                <a:gd name="T0" fmla="*/ 24 w 48"/>
                <a:gd name="T1" fmla="*/ 48 h 48"/>
                <a:gd name="T2" fmla="*/ 18 w 48"/>
                <a:gd name="T3" fmla="*/ 48 h 48"/>
                <a:gd name="T4" fmla="*/ 6 w 48"/>
                <a:gd name="T5" fmla="*/ 24 h 48"/>
                <a:gd name="T6" fmla="*/ 6 w 48"/>
                <a:gd name="T7" fmla="*/ 6 h 48"/>
                <a:gd name="T8" fmla="*/ 0 w 48"/>
                <a:gd name="T9" fmla="*/ 0 h 48"/>
                <a:gd name="T10" fmla="*/ 6 w 48"/>
                <a:gd name="T11" fmla="*/ 0 h 48"/>
                <a:gd name="T12" fmla="*/ 18 w 48"/>
                <a:gd name="T13" fmla="*/ 0 h 48"/>
                <a:gd name="T14" fmla="*/ 24 w 48"/>
                <a:gd name="T15" fmla="*/ 0 h 48"/>
                <a:gd name="T16" fmla="*/ 30 w 48"/>
                <a:gd name="T17" fmla="*/ 0 h 48"/>
                <a:gd name="T18" fmla="*/ 36 w 48"/>
                <a:gd name="T19" fmla="*/ 0 h 48"/>
                <a:gd name="T20" fmla="*/ 42 w 48"/>
                <a:gd name="T21" fmla="*/ 0 h 48"/>
                <a:gd name="T22" fmla="*/ 42 w 48"/>
                <a:gd name="T23" fmla="*/ 6 h 48"/>
                <a:gd name="T24" fmla="*/ 48 w 48"/>
                <a:gd name="T25" fmla="*/ 12 h 48"/>
                <a:gd name="T26" fmla="*/ 48 w 48"/>
                <a:gd name="T27" fmla="*/ 18 h 48"/>
                <a:gd name="T28" fmla="*/ 48 w 48"/>
                <a:gd name="T29" fmla="*/ 24 h 48"/>
                <a:gd name="T30" fmla="*/ 24 w 48"/>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24" y="48"/>
                  </a:moveTo>
                  <a:lnTo>
                    <a:pt x="18" y="48"/>
                  </a:lnTo>
                  <a:lnTo>
                    <a:pt x="6" y="24"/>
                  </a:lnTo>
                  <a:lnTo>
                    <a:pt x="6" y="6"/>
                  </a:lnTo>
                  <a:lnTo>
                    <a:pt x="0" y="0"/>
                  </a:lnTo>
                  <a:lnTo>
                    <a:pt x="6" y="0"/>
                  </a:lnTo>
                  <a:lnTo>
                    <a:pt x="18" y="0"/>
                  </a:lnTo>
                  <a:lnTo>
                    <a:pt x="24" y="0"/>
                  </a:lnTo>
                  <a:lnTo>
                    <a:pt x="30" y="0"/>
                  </a:lnTo>
                  <a:lnTo>
                    <a:pt x="36" y="0"/>
                  </a:lnTo>
                  <a:lnTo>
                    <a:pt x="42" y="0"/>
                  </a:lnTo>
                  <a:lnTo>
                    <a:pt x="42" y="6"/>
                  </a:lnTo>
                  <a:lnTo>
                    <a:pt x="48" y="12"/>
                  </a:lnTo>
                  <a:lnTo>
                    <a:pt x="48" y="18"/>
                  </a:lnTo>
                  <a:lnTo>
                    <a:pt x="48" y="24"/>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9" name="Freeform 2127"/>
            <p:cNvSpPr>
              <a:spLocks/>
            </p:cNvSpPr>
            <p:nvPr/>
          </p:nvSpPr>
          <p:spPr bwMode="auto">
            <a:xfrm>
              <a:off x="2760" y="2364"/>
              <a:ext cx="42" cy="42"/>
            </a:xfrm>
            <a:custGeom>
              <a:avLst/>
              <a:gdLst>
                <a:gd name="T0" fmla="*/ 6 w 42"/>
                <a:gd name="T1" fmla="*/ 42 h 42"/>
                <a:gd name="T2" fmla="*/ 6 w 42"/>
                <a:gd name="T3" fmla="*/ 36 h 42"/>
                <a:gd name="T4" fmla="*/ 0 w 42"/>
                <a:gd name="T5" fmla="*/ 36 h 42"/>
                <a:gd name="T6" fmla="*/ 0 w 42"/>
                <a:gd name="T7" fmla="*/ 30 h 42"/>
                <a:gd name="T8" fmla="*/ 0 w 42"/>
                <a:gd name="T9" fmla="*/ 6 h 42"/>
                <a:gd name="T10" fmla="*/ 0 w 42"/>
                <a:gd name="T11" fmla="*/ 0 h 42"/>
                <a:gd name="T12" fmla="*/ 6 w 42"/>
                <a:gd name="T13" fmla="*/ 0 h 42"/>
                <a:gd name="T14" fmla="*/ 12 w 42"/>
                <a:gd name="T15" fmla="*/ 6 h 42"/>
                <a:gd name="T16" fmla="*/ 18 w 42"/>
                <a:gd name="T17" fmla="*/ 6 h 42"/>
                <a:gd name="T18" fmla="*/ 18 w 42"/>
                <a:gd name="T19" fmla="*/ 0 h 42"/>
                <a:gd name="T20" fmla="*/ 24 w 42"/>
                <a:gd name="T21" fmla="*/ 0 h 42"/>
                <a:gd name="T22" fmla="*/ 24 w 42"/>
                <a:gd name="T23" fmla="*/ 6 h 42"/>
                <a:gd name="T24" fmla="*/ 30 w 42"/>
                <a:gd name="T25" fmla="*/ 0 h 42"/>
                <a:gd name="T26" fmla="*/ 30 w 42"/>
                <a:gd name="T27" fmla="*/ 6 h 42"/>
                <a:gd name="T28" fmla="*/ 36 w 42"/>
                <a:gd name="T29" fmla="*/ 6 h 42"/>
                <a:gd name="T30" fmla="*/ 36 w 42"/>
                <a:gd name="T31" fmla="*/ 0 h 42"/>
                <a:gd name="T32" fmla="*/ 42 w 42"/>
                <a:gd name="T33" fmla="*/ 6 h 42"/>
                <a:gd name="T34" fmla="*/ 42 w 42"/>
                <a:gd name="T35" fmla="*/ 0 h 42"/>
                <a:gd name="T36" fmla="*/ 42 w 42"/>
                <a:gd name="T37" fmla="*/ 18 h 42"/>
                <a:gd name="T38" fmla="*/ 42 w 42"/>
                <a:gd name="T39" fmla="*/ 24 h 42"/>
                <a:gd name="T40" fmla="*/ 36 w 42"/>
                <a:gd name="T41" fmla="*/ 24 h 42"/>
                <a:gd name="T42" fmla="*/ 30 w 42"/>
                <a:gd name="T43" fmla="*/ 42 h 42"/>
                <a:gd name="T44" fmla="*/ 6 w 42"/>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42">
                  <a:moveTo>
                    <a:pt x="6" y="42"/>
                  </a:moveTo>
                  <a:lnTo>
                    <a:pt x="6" y="36"/>
                  </a:lnTo>
                  <a:lnTo>
                    <a:pt x="0" y="36"/>
                  </a:lnTo>
                  <a:lnTo>
                    <a:pt x="0" y="30"/>
                  </a:lnTo>
                  <a:lnTo>
                    <a:pt x="0" y="6"/>
                  </a:lnTo>
                  <a:lnTo>
                    <a:pt x="0" y="0"/>
                  </a:lnTo>
                  <a:lnTo>
                    <a:pt x="6" y="0"/>
                  </a:lnTo>
                  <a:lnTo>
                    <a:pt x="12" y="6"/>
                  </a:lnTo>
                  <a:lnTo>
                    <a:pt x="18" y="6"/>
                  </a:lnTo>
                  <a:lnTo>
                    <a:pt x="18" y="0"/>
                  </a:lnTo>
                  <a:lnTo>
                    <a:pt x="24" y="0"/>
                  </a:lnTo>
                  <a:lnTo>
                    <a:pt x="24" y="6"/>
                  </a:lnTo>
                  <a:lnTo>
                    <a:pt x="30" y="0"/>
                  </a:lnTo>
                  <a:lnTo>
                    <a:pt x="30" y="6"/>
                  </a:lnTo>
                  <a:lnTo>
                    <a:pt x="36" y="6"/>
                  </a:lnTo>
                  <a:lnTo>
                    <a:pt x="36" y="0"/>
                  </a:lnTo>
                  <a:lnTo>
                    <a:pt x="42" y="6"/>
                  </a:lnTo>
                  <a:lnTo>
                    <a:pt x="42" y="0"/>
                  </a:lnTo>
                  <a:lnTo>
                    <a:pt x="42" y="18"/>
                  </a:lnTo>
                  <a:lnTo>
                    <a:pt x="42" y="24"/>
                  </a:lnTo>
                  <a:lnTo>
                    <a:pt x="36" y="24"/>
                  </a:lnTo>
                  <a:lnTo>
                    <a:pt x="30"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0" name="Freeform 2128"/>
            <p:cNvSpPr>
              <a:spLocks/>
            </p:cNvSpPr>
            <p:nvPr/>
          </p:nvSpPr>
          <p:spPr bwMode="auto">
            <a:xfrm>
              <a:off x="2202" y="2340"/>
              <a:ext cx="66" cy="66"/>
            </a:xfrm>
            <a:custGeom>
              <a:avLst/>
              <a:gdLst>
                <a:gd name="T0" fmla="*/ 60 w 66"/>
                <a:gd name="T1" fmla="*/ 66 h 66"/>
                <a:gd name="T2" fmla="*/ 0 w 66"/>
                <a:gd name="T3" fmla="*/ 60 h 66"/>
                <a:gd name="T4" fmla="*/ 6 w 66"/>
                <a:gd name="T5" fmla="*/ 30 h 66"/>
                <a:gd name="T6" fmla="*/ 6 w 66"/>
                <a:gd name="T7" fmla="*/ 36 h 66"/>
                <a:gd name="T8" fmla="*/ 6 w 66"/>
                <a:gd name="T9" fmla="*/ 24 h 66"/>
                <a:gd name="T10" fmla="*/ 24 w 66"/>
                <a:gd name="T11" fmla="*/ 24 h 66"/>
                <a:gd name="T12" fmla="*/ 24 w 66"/>
                <a:gd name="T13" fmla="*/ 18 h 66"/>
                <a:gd name="T14" fmla="*/ 36 w 66"/>
                <a:gd name="T15" fmla="*/ 18 h 66"/>
                <a:gd name="T16" fmla="*/ 36 w 66"/>
                <a:gd name="T17" fmla="*/ 6 h 66"/>
                <a:gd name="T18" fmla="*/ 42 w 66"/>
                <a:gd name="T19" fmla="*/ 6 h 66"/>
                <a:gd name="T20" fmla="*/ 42 w 66"/>
                <a:gd name="T21" fmla="*/ 0 h 66"/>
                <a:gd name="T22" fmla="*/ 66 w 66"/>
                <a:gd name="T23" fmla="*/ 0 h 66"/>
                <a:gd name="T24" fmla="*/ 66 w 66"/>
                <a:gd name="T25" fmla="*/ 24 h 66"/>
                <a:gd name="T26" fmla="*/ 60 w 66"/>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60" y="66"/>
                  </a:moveTo>
                  <a:lnTo>
                    <a:pt x="0" y="60"/>
                  </a:lnTo>
                  <a:lnTo>
                    <a:pt x="6" y="30"/>
                  </a:lnTo>
                  <a:lnTo>
                    <a:pt x="6" y="36"/>
                  </a:lnTo>
                  <a:lnTo>
                    <a:pt x="6" y="24"/>
                  </a:lnTo>
                  <a:lnTo>
                    <a:pt x="24" y="24"/>
                  </a:lnTo>
                  <a:lnTo>
                    <a:pt x="24" y="18"/>
                  </a:lnTo>
                  <a:lnTo>
                    <a:pt x="36" y="18"/>
                  </a:lnTo>
                  <a:lnTo>
                    <a:pt x="36" y="6"/>
                  </a:lnTo>
                  <a:lnTo>
                    <a:pt x="42" y="6"/>
                  </a:lnTo>
                  <a:lnTo>
                    <a:pt x="42" y="0"/>
                  </a:lnTo>
                  <a:lnTo>
                    <a:pt x="66" y="0"/>
                  </a:lnTo>
                  <a:lnTo>
                    <a:pt x="66" y="24"/>
                  </a:lnTo>
                  <a:lnTo>
                    <a:pt x="6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1" name="Freeform 2129"/>
            <p:cNvSpPr>
              <a:spLocks/>
            </p:cNvSpPr>
            <p:nvPr/>
          </p:nvSpPr>
          <p:spPr bwMode="auto">
            <a:xfrm>
              <a:off x="1926" y="2310"/>
              <a:ext cx="66" cy="60"/>
            </a:xfrm>
            <a:custGeom>
              <a:avLst/>
              <a:gdLst>
                <a:gd name="T0" fmla="*/ 60 w 66"/>
                <a:gd name="T1" fmla="*/ 60 h 60"/>
                <a:gd name="T2" fmla="*/ 36 w 66"/>
                <a:gd name="T3" fmla="*/ 48 h 60"/>
                <a:gd name="T4" fmla="*/ 24 w 66"/>
                <a:gd name="T5" fmla="*/ 42 h 60"/>
                <a:gd name="T6" fmla="*/ 0 w 66"/>
                <a:gd name="T7" fmla="*/ 36 h 60"/>
                <a:gd name="T8" fmla="*/ 0 w 66"/>
                <a:gd name="T9" fmla="*/ 0 h 60"/>
                <a:gd name="T10" fmla="*/ 18 w 66"/>
                <a:gd name="T11" fmla="*/ 0 h 60"/>
                <a:gd name="T12" fmla="*/ 18 w 66"/>
                <a:gd name="T13" fmla="*/ 12 h 60"/>
                <a:gd name="T14" fmla="*/ 42 w 66"/>
                <a:gd name="T15" fmla="*/ 12 h 60"/>
                <a:gd name="T16" fmla="*/ 48 w 66"/>
                <a:gd name="T17" fmla="*/ 6 h 60"/>
                <a:gd name="T18" fmla="*/ 66 w 66"/>
                <a:gd name="T19" fmla="*/ 12 h 60"/>
                <a:gd name="T20" fmla="*/ 66 w 66"/>
                <a:gd name="T21" fmla="*/ 18 h 60"/>
                <a:gd name="T22" fmla="*/ 60 w 66"/>
                <a:gd name="T23" fmla="*/ 12 h 60"/>
                <a:gd name="T24" fmla="*/ 60 w 66"/>
                <a:gd name="T25" fmla="*/ 42 h 60"/>
                <a:gd name="T26" fmla="*/ 60 w 66"/>
                <a:gd name="T27" fmla="*/ 48 h 60"/>
                <a:gd name="T28" fmla="*/ 66 w 66"/>
                <a:gd name="T29" fmla="*/ 48 h 60"/>
                <a:gd name="T30" fmla="*/ 60 w 66"/>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0">
                  <a:moveTo>
                    <a:pt x="60" y="60"/>
                  </a:moveTo>
                  <a:lnTo>
                    <a:pt x="36" y="48"/>
                  </a:lnTo>
                  <a:lnTo>
                    <a:pt x="24" y="42"/>
                  </a:lnTo>
                  <a:lnTo>
                    <a:pt x="0" y="36"/>
                  </a:lnTo>
                  <a:lnTo>
                    <a:pt x="0" y="0"/>
                  </a:lnTo>
                  <a:lnTo>
                    <a:pt x="18" y="0"/>
                  </a:lnTo>
                  <a:lnTo>
                    <a:pt x="18" y="12"/>
                  </a:lnTo>
                  <a:lnTo>
                    <a:pt x="42" y="12"/>
                  </a:lnTo>
                  <a:lnTo>
                    <a:pt x="48" y="6"/>
                  </a:lnTo>
                  <a:lnTo>
                    <a:pt x="66" y="12"/>
                  </a:lnTo>
                  <a:lnTo>
                    <a:pt x="66" y="18"/>
                  </a:lnTo>
                  <a:lnTo>
                    <a:pt x="60" y="12"/>
                  </a:lnTo>
                  <a:lnTo>
                    <a:pt x="60" y="42"/>
                  </a:lnTo>
                  <a:lnTo>
                    <a:pt x="60" y="48"/>
                  </a:lnTo>
                  <a:lnTo>
                    <a:pt x="66" y="48"/>
                  </a:lnTo>
                  <a:lnTo>
                    <a:pt x="60" y="6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2" name="Freeform 2130"/>
            <p:cNvSpPr>
              <a:spLocks/>
            </p:cNvSpPr>
            <p:nvPr/>
          </p:nvSpPr>
          <p:spPr bwMode="auto">
            <a:xfrm>
              <a:off x="4176" y="2238"/>
              <a:ext cx="48" cy="66"/>
            </a:xfrm>
            <a:custGeom>
              <a:avLst/>
              <a:gdLst>
                <a:gd name="T0" fmla="*/ 48 w 48"/>
                <a:gd name="T1" fmla="*/ 48 h 66"/>
                <a:gd name="T2" fmla="*/ 42 w 48"/>
                <a:gd name="T3" fmla="*/ 48 h 66"/>
                <a:gd name="T4" fmla="*/ 42 w 48"/>
                <a:gd name="T5" fmla="*/ 54 h 66"/>
                <a:gd name="T6" fmla="*/ 36 w 48"/>
                <a:gd name="T7" fmla="*/ 60 h 66"/>
                <a:gd name="T8" fmla="*/ 36 w 48"/>
                <a:gd name="T9" fmla="*/ 66 h 66"/>
                <a:gd name="T10" fmla="*/ 0 w 48"/>
                <a:gd name="T11" fmla="*/ 42 h 66"/>
                <a:gd name="T12" fmla="*/ 6 w 48"/>
                <a:gd name="T13" fmla="*/ 24 h 66"/>
                <a:gd name="T14" fmla="*/ 6 w 48"/>
                <a:gd name="T15" fmla="*/ 18 h 66"/>
                <a:gd name="T16" fmla="*/ 18 w 48"/>
                <a:gd name="T17" fmla="*/ 18 h 66"/>
                <a:gd name="T18" fmla="*/ 24 w 48"/>
                <a:gd name="T19" fmla="*/ 0 h 66"/>
                <a:gd name="T20" fmla="*/ 36 w 48"/>
                <a:gd name="T21" fmla="*/ 6 h 66"/>
                <a:gd name="T22" fmla="*/ 36 w 48"/>
                <a:gd name="T23" fmla="*/ 12 h 66"/>
                <a:gd name="T24" fmla="*/ 42 w 48"/>
                <a:gd name="T25" fmla="*/ 24 h 66"/>
                <a:gd name="T26" fmla="*/ 48 w 48"/>
                <a:gd name="T27" fmla="*/ 24 h 66"/>
                <a:gd name="T28" fmla="*/ 48 w 48"/>
                <a:gd name="T29" fmla="*/ 36 h 66"/>
                <a:gd name="T30" fmla="*/ 48 w 48"/>
                <a:gd name="T31" fmla="*/ 42 h 66"/>
                <a:gd name="T32" fmla="*/ 48 w 48"/>
                <a:gd name="T33"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6">
                  <a:moveTo>
                    <a:pt x="48" y="48"/>
                  </a:moveTo>
                  <a:lnTo>
                    <a:pt x="42" y="48"/>
                  </a:lnTo>
                  <a:lnTo>
                    <a:pt x="42" y="54"/>
                  </a:lnTo>
                  <a:lnTo>
                    <a:pt x="36" y="60"/>
                  </a:lnTo>
                  <a:lnTo>
                    <a:pt x="36" y="66"/>
                  </a:lnTo>
                  <a:lnTo>
                    <a:pt x="0" y="42"/>
                  </a:lnTo>
                  <a:lnTo>
                    <a:pt x="6" y="24"/>
                  </a:lnTo>
                  <a:lnTo>
                    <a:pt x="6" y="18"/>
                  </a:lnTo>
                  <a:lnTo>
                    <a:pt x="18" y="18"/>
                  </a:lnTo>
                  <a:lnTo>
                    <a:pt x="24" y="0"/>
                  </a:lnTo>
                  <a:lnTo>
                    <a:pt x="36" y="6"/>
                  </a:lnTo>
                  <a:lnTo>
                    <a:pt x="36" y="12"/>
                  </a:lnTo>
                  <a:lnTo>
                    <a:pt x="42" y="24"/>
                  </a:lnTo>
                  <a:lnTo>
                    <a:pt x="48" y="24"/>
                  </a:lnTo>
                  <a:lnTo>
                    <a:pt x="48" y="36"/>
                  </a:lnTo>
                  <a:lnTo>
                    <a:pt x="48" y="42"/>
                  </a:lnTo>
                  <a:lnTo>
                    <a:pt x="48"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3" name="Freeform 2131"/>
            <p:cNvSpPr>
              <a:spLocks/>
            </p:cNvSpPr>
            <p:nvPr/>
          </p:nvSpPr>
          <p:spPr bwMode="auto">
            <a:xfrm>
              <a:off x="3234" y="2352"/>
              <a:ext cx="54" cy="30"/>
            </a:xfrm>
            <a:custGeom>
              <a:avLst/>
              <a:gdLst>
                <a:gd name="T0" fmla="*/ 6 w 54"/>
                <a:gd name="T1" fmla="*/ 30 h 30"/>
                <a:gd name="T2" fmla="*/ 0 w 54"/>
                <a:gd name="T3" fmla="*/ 24 h 30"/>
                <a:gd name="T4" fmla="*/ 0 w 54"/>
                <a:gd name="T5" fmla="*/ 12 h 30"/>
                <a:gd name="T6" fmla="*/ 0 w 54"/>
                <a:gd name="T7" fmla="*/ 6 h 30"/>
                <a:gd name="T8" fmla="*/ 54 w 54"/>
                <a:gd name="T9" fmla="*/ 0 h 30"/>
                <a:gd name="T10" fmla="*/ 54 w 54"/>
                <a:gd name="T11" fmla="*/ 12 h 30"/>
                <a:gd name="T12" fmla="*/ 54 w 54"/>
                <a:gd name="T13" fmla="*/ 6 h 30"/>
                <a:gd name="T14" fmla="*/ 48 w 54"/>
                <a:gd name="T15" fmla="*/ 6 h 30"/>
                <a:gd name="T16" fmla="*/ 48 w 54"/>
                <a:gd name="T17" fmla="*/ 12 h 30"/>
                <a:gd name="T18" fmla="*/ 54 w 54"/>
                <a:gd name="T19" fmla="*/ 18 h 30"/>
                <a:gd name="T20" fmla="*/ 48 w 54"/>
                <a:gd name="T21" fmla="*/ 18 h 30"/>
                <a:gd name="T22" fmla="*/ 48 w 54"/>
                <a:gd name="T23" fmla="*/ 12 h 30"/>
                <a:gd name="T24" fmla="*/ 42 w 54"/>
                <a:gd name="T25" fmla="*/ 12 h 30"/>
                <a:gd name="T26" fmla="*/ 42 w 54"/>
                <a:gd name="T27" fmla="*/ 24 h 30"/>
                <a:gd name="T28" fmla="*/ 48 w 54"/>
                <a:gd name="T29" fmla="*/ 24 h 30"/>
                <a:gd name="T30" fmla="*/ 48 w 54"/>
                <a:gd name="T31" fmla="*/ 30 h 30"/>
                <a:gd name="T32" fmla="*/ 42 w 54"/>
                <a:gd name="T33" fmla="*/ 30 h 30"/>
                <a:gd name="T34" fmla="*/ 42 w 54"/>
                <a:gd name="T35" fmla="*/ 24 h 30"/>
                <a:gd name="T36" fmla="*/ 42 w 54"/>
                <a:gd name="T37" fmla="*/ 30 h 30"/>
                <a:gd name="T38" fmla="*/ 6 w 54"/>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30">
                  <a:moveTo>
                    <a:pt x="6" y="30"/>
                  </a:moveTo>
                  <a:lnTo>
                    <a:pt x="0" y="24"/>
                  </a:lnTo>
                  <a:lnTo>
                    <a:pt x="0" y="12"/>
                  </a:lnTo>
                  <a:lnTo>
                    <a:pt x="0" y="6"/>
                  </a:lnTo>
                  <a:lnTo>
                    <a:pt x="54" y="0"/>
                  </a:lnTo>
                  <a:lnTo>
                    <a:pt x="54" y="12"/>
                  </a:lnTo>
                  <a:lnTo>
                    <a:pt x="54" y="6"/>
                  </a:lnTo>
                  <a:lnTo>
                    <a:pt x="48" y="6"/>
                  </a:lnTo>
                  <a:lnTo>
                    <a:pt x="48" y="12"/>
                  </a:lnTo>
                  <a:lnTo>
                    <a:pt x="54" y="18"/>
                  </a:lnTo>
                  <a:lnTo>
                    <a:pt x="48" y="18"/>
                  </a:lnTo>
                  <a:lnTo>
                    <a:pt x="48" y="12"/>
                  </a:lnTo>
                  <a:lnTo>
                    <a:pt x="42" y="12"/>
                  </a:lnTo>
                  <a:lnTo>
                    <a:pt x="42" y="24"/>
                  </a:lnTo>
                  <a:lnTo>
                    <a:pt x="48" y="24"/>
                  </a:lnTo>
                  <a:lnTo>
                    <a:pt x="48" y="30"/>
                  </a:lnTo>
                  <a:lnTo>
                    <a:pt x="42" y="30"/>
                  </a:lnTo>
                  <a:lnTo>
                    <a:pt x="42" y="24"/>
                  </a:lnTo>
                  <a:lnTo>
                    <a:pt x="42" y="30"/>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4" name="Freeform 2132"/>
            <p:cNvSpPr>
              <a:spLocks/>
            </p:cNvSpPr>
            <p:nvPr/>
          </p:nvSpPr>
          <p:spPr bwMode="auto">
            <a:xfrm>
              <a:off x="3984" y="2280"/>
              <a:ext cx="36" cy="42"/>
            </a:xfrm>
            <a:custGeom>
              <a:avLst/>
              <a:gdLst>
                <a:gd name="T0" fmla="*/ 18 w 36"/>
                <a:gd name="T1" fmla="*/ 36 h 42"/>
                <a:gd name="T2" fmla="*/ 12 w 36"/>
                <a:gd name="T3" fmla="*/ 36 h 42"/>
                <a:gd name="T4" fmla="*/ 6 w 36"/>
                <a:gd name="T5" fmla="*/ 36 h 42"/>
                <a:gd name="T6" fmla="*/ 0 w 36"/>
                <a:gd name="T7" fmla="*/ 36 h 42"/>
                <a:gd name="T8" fmla="*/ 0 w 36"/>
                <a:gd name="T9" fmla="*/ 24 h 42"/>
                <a:gd name="T10" fmla="*/ 0 w 36"/>
                <a:gd name="T11" fmla="*/ 12 h 42"/>
                <a:gd name="T12" fmla="*/ 6 w 36"/>
                <a:gd name="T13" fmla="*/ 0 h 42"/>
                <a:gd name="T14" fmla="*/ 12 w 36"/>
                <a:gd name="T15" fmla="*/ 0 h 42"/>
                <a:gd name="T16" fmla="*/ 12 w 36"/>
                <a:gd name="T17" fmla="*/ 6 h 42"/>
                <a:gd name="T18" fmla="*/ 18 w 36"/>
                <a:gd name="T19" fmla="*/ 0 h 42"/>
                <a:gd name="T20" fmla="*/ 24 w 36"/>
                <a:gd name="T21" fmla="*/ 0 h 42"/>
                <a:gd name="T22" fmla="*/ 24 w 36"/>
                <a:gd name="T23" fmla="*/ 6 h 42"/>
                <a:gd name="T24" fmla="*/ 24 w 36"/>
                <a:gd name="T25" fmla="*/ 12 h 42"/>
                <a:gd name="T26" fmla="*/ 30 w 36"/>
                <a:gd name="T27" fmla="*/ 12 h 42"/>
                <a:gd name="T28" fmla="*/ 24 w 36"/>
                <a:gd name="T29" fmla="*/ 18 h 42"/>
                <a:gd name="T30" fmla="*/ 30 w 36"/>
                <a:gd name="T31" fmla="*/ 18 h 42"/>
                <a:gd name="T32" fmla="*/ 30 w 36"/>
                <a:gd name="T33" fmla="*/ 24 h 42"/>
                <a:gd name="T34" fmla="*/ 30 w 36"/>
                <a:gd name="T35" fmla="*/ 30 h 42"/>
                <a:gd name="T36" fmla="*/ 36 w 36"/>
                <a:gd name="T37" fmla="*/ 36 h 42"/>
                <a:gd name="T38" fmla="*/ 30 w 36"/>
                <a:gd name="T39" fmla="*/ 42 h 42"/>
                <a:gd name="T40" fmla="*/ 24 w 36"/>
                <a:gd name="T41" fmla="*/ 42 h 42"/>
                <a:gd name="T42" fmla="*/ 18 w 36"/>
                <a:gd name="T43" fmla="*/ 42 h 42"/>
                <a:gd name="T44" fmla="*/ 18 w 36"/>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42">
                  <a:moveTo>
                    <a:pt x="18" y="36"/>
                  </a:moveTo>
                  <a:lnTo>
                    <a:pt x="12" y="36"/>
                  </a:lnTo>
                  <a:lnTo>
                    <a:pt x="6" y="36"/>
                  </a:lnTo>
                  <a:lnTo>
                    <a:pt x="0" y="36"/>
                  </a:lnTo>
                  <a:lnTo>
                    <a:pt x="0" y="24"/>
                  </a:lnTo>
                  <a:lnTo>
                    <a:pt x="0" y="12"/>
                  </a:lnTo>
                  <a:lnTo>
                    <a:pt x="6" y="0"/>
                  </a:lnTo>
                  <a:lnTo>
                    <a:pt x="12" y="0"/>
                  </a:lnTo>
                  <a:lnTo>
                    <a:pt x="12" y="6"/>
                  </a:lnTo>
                  <a:lnTo>
                    <a:pt x="18" y="0"/>
                  </a:lnTo>
                  <a:lnTo>
                    <a:pt x="24" y="0"/>
                  </a:lnTo>
                  <a:lnTo>
                    <a:pt x="24" y="6"/>
                  </a:lnTo>
                  <a:lnTo>
                    <a:pt x="24" y="12"/>
                  </a:lnTo>
                  <a:lnTo>
                    <a:pt x="30" y="12"/>
                  </a:lnTo>
                  <a:lnTo>
                    <a:pt x="24" y="18"/>
                  </a:lnTo>
                  <a:lnTo>
                    <a:pt x="30" y="18"/>
                  </a:lnTo>
                  <a:lnTo>
                    <a:pt x="30" y="24"/>
                  </a:lnTo>
                  <a:lnTo>
                    <a:pt x="30" y="30"/>
                  </a:lnTo>
                  <a:lnTo>
                    <a:pt x="36" y="36"/>
                  </a:lnTo>
                  <a:lnTo>
                    <a:pt x="30" y="42"/>
                  </a:lnTo>
                  <a:lnTo>
                    <a:pt x="24" y="42"/>
                  </a:lnTo>
                  <a:lnTo>
                    <a:pt x="18" y="42"/>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5" name="Freeform 2133"/>
            <p:cNvSpPr>
              <a:spLocks/>
            </p:cNvSpPr>
            <p:nvPr/>
          </p:nvSpPr>
          <p:spPr bwMode="auto">
            <a:xfrm>
              <a:off x="3474" y="2340"/>
              <a:ext cx="54" cy="36"/>
            </a:xfrm>
            <a:custGeom>
              <a:avLst/>
              <a:gdLst>
                <a:gd name="T0" fmla="*/ 54 w 54"/>
                <a:gd name="T1" fmla="*/ 6 h 36"/>
                <a:gd name="T2" fmla="*/ 54 w 54"/>
                <a:gd name="T3" fmla="*/ 12 h 36"/>
                <a:gd name="T4" fmla="*/ 54 w 54"/>
                <a:gd name="T5" fmla="*/ 18 h 36"/>
                <a:gd name="T6" fmla="*/ 54 w 54"/>
                <a:gd name="T7" fmla="*/ 24 h 36"/>
                <a:gd name="T8" fmla="*/ 48 w 54"/>
                <a:gd name="T9" fmla="*/ 30 h 36"/>
                <a:gd name="T10" fmla="*/ 54 w 54"/>
                <a:gd name="T11" fmla="*/ 30 h 36"/>
                <a:gd name="T12" fmla="*/ 48 w 54"/>
                <a:gd name="T13" fmla="*/ 30 h 36"/>
                <a:gd name="T14" fmla="*/ 0 w 54"/>
                <a:gd name="T15" fmla="*/ 36 h 36"/>
                <a:gd name="T16" fmla="*/ 0 w 54"/>
                <a:gd name="T17" fmla="*/ 0 h 36"/>
                <a:gd name="T18" fmla="*/ 6 w 54"/>
                <a:gd name="T19" fmla="*/ 0 h 36"/>
                <a:gd name="T20" fmla="*/ 12 w 54"/>
                <a:gd name="T21" fmla="*/ 0 h 36"/>
                <a:gd name="T22" fmla="*/ 12 w 54"/>
                <a:gd name="T23" fmla="*/ 6 h 36"/>
                <a:gd name="T24" fmla="*/ 18 w 54"/>
                <a:gd name="T25" fmla="*/ 12 h 36"/>
                <a:gd name="T26" fmla="*/ 24 w 54"/>
                <a:gd name="T27" fmla="*/ 12 h 36"/>
                <a:gd name="T28" fmla="*/ 24 w 54"/>
                <a:gd name="T29" fmla="*/ 18 h 36"/>
                <a:gd name="T30" fmla="*/ 30 w 54"/>
                <a:gd name="T31" fmla="*/ 18 h 36"/>
                <a:gd name="T32" fmla="*/ 36 w 54"/>
                <a:gd name="T33" fmla="*/ 12 h 36"/>
                <a:gd name="T34" fmla="*/ 48 w 54"/>
                <a:gd name="T35" fmla="*/ 6 h 36"/>
                <a:gd name="T36" fmla="*/ 54 w 54"/>
                <a:gd name="T3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6">
                  <a:moveTo>
                    <a:pt x="54" y="6"/>
                  </a:moveTo>
                  <a:lnTo>
                    <a:pt x="54" y="12"/>
                  </a:lnTo>
                  <a:lnTo>
                    <a:pt x="54" y="18"/>
                  </a:lnTo>
                  <a:lnTo>
                    <a:pt x="54" y="24"/>
                  </a:lnTo>
                  <a:lnTo>
                    <a:pt x="48" y="30"/>
                  </a:lnTo>
                  <a:lnTo>
                    <a:pt x="54" y="30"/>
                  </a:lnTo>
                  <a:lnTo>
                    <a:pt x="48" y="30"/>
                  </a:lnTo>
                  <a:lnTo>
                    <a:pt x="0" y="36"/>
                  </a:lnTo>
                  <a:lnTo>
                    <a:pt x="0" y="0"/>
                  </a:lnTo>
                  <a:lnTo>
                    <a:pt x="6" y="0"/>
                  </a:lnTo>
                  <a:lnTo>
                    <a:pt x="12" y="0"/>
                  </a:lnTo>
                  <a:lnTo>
                    <a:pt x="12" y="6"/>
                  </a:lnTo>
                  <a:lnTo>
                    <a:pt x="18" y="12"/>
                  </a:lnTo>
                  <a:lnTo>
                    <a:pt x="24" y="12"/>
                  </a:lnTo>
                  <a:lnTo>
                    <a:pt x="24" y="18"/>
                  </a:lnTo>
                  <a:lnTo>
                    <a:pt x="30" y="18"/>
                  </a:lnTo>
                  <a:lnTo>
                    <a:pt x="36" y="12"/>
                  </a:lnTo>
                  <a:lnTo>
                    <a:pt x="48" y="6"/>
                  </a:lnTo>
                  <a:lnTo>
                    <a:pt x="54"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6" name="Freeform 2134"/>
            <p:cNvSpPr>
              <a:spLocks/>
            </p:cNvSpPr>
            <p:nvPr/>
          </p:nvSpPr>
          <p:spPr bwMode="auto">
            <a:xfrm>
              <a:off x="936" y="2136"/>
              <a:ext cx="66" cy="90"/>
            </a:xfrm>
            <a:custGeom>
              <a:avLst/>
              <a:gdLst>
                <a:gd name="T0" fmla="*/ 60 w 66"/>
                <a:gd name="T1" fmla="*/ 18 h 90"/>
                <a:gd name="T2" fmla="*/ 66 w 66"/>
                <a:gd name="T3" fmla="*/ 60 h 90"/>
                <a:gd name="T4" fmla="*/ 66 w 66"/>
                <a:gd name="T5" fmla="*/ 72 h 90"/>
                <a:gd name="T6" fmla="*/ 66 w 66"/>
                <a:gd name="T7" fmla="*/ 78 h 90"/>
                <a:gd name="T8" fmla="*/ 60 w 66"/>
                <a:gd name="T9" fmla="*/ 84 h 90"/>
                <a:gd name="T10" fmla="*/ 54 w 66"/>
                <a:gd name="T11" fmla="*/ 84 h 90"/>
                <a:gd name="T12" fmla="*/ 36 w 66"/>
                <a:gd name="T13" fmla="*/ 90 h 90"/>
                <a:gd name="T14" fmla="*/ 18 w 66"/>
                <a:gd name="T15" fmla="*/ 78 h 90"/>
                <a:gd name="T16" fmla="*/ 18 w 66"/>
                <a:gd name="T17" fmla="*/ 66 h 90"/>
                <a:gd name="T18" fmla="*/ 0 w 66"/>
                <a:gd name="T19" fmla="*/ 48 h 90"/>
                <a:gd name="T20" fmla="*/ 6 w 66"/>
                <a:gd name="T21" fmla="*/ 48 h 90"/>
                <a:gd name="T22" fmla="*/ 6 w 66"/>
                <a:gd name="T23" fmla="*/ 42 h 90"/>
                <a:gd name="T24" fmla="*/ 18 w 66"/>
                <a:gd name="T25" fmla="*/ 0 h 90"/>
                <a:gd name="T26" fmla="*/ 24 w 66"/>
                <a:gd name="T27" fmla="*/ 0 h 90"/>
                <a:gd name="T28" fmla="*/ 24 w 66"/>
                <a:gd name="T29" fmla="*/ 6 h 90"/>
                <a:gd name="T30" fmla="*/ 30 w 66"/>
                <a:gd name="T31" fmla="*/ 6 h 90"/>
                <a:gd name="T32" fmla="*/ 30 w 66"/>
                <a:gd name="T33" fmla="*/ 12 h 90"/>
                <a:gd name="T34" fmla="*/ 54 w 66"/>
                <a:gd name="T35" fmla="*/ 18 h 90"/>
                <a:gd name="T36" fmla="*/ 60 w 66"/>
                <a:gd name="T37"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90">
                  <a:moveTo>
                    <a:pt x="60" y="18"/>
                  </a:moveTo>
                  <a:lnTo>
                    <a:pt x="66" y="60"/>
                  </a:lnTo>
                  <a:lnTo>
                    <a:pt x="66" y="72"/>
                  </a:lnTo>
                  <a:lnTo>
                    <a:pt x="66" y="78"/>
                  </a:lnTo>
                  <a:lnTo>
                    <a:pt x="60" y="84"/>
                  </a:lnTo>
                  <a:lnTo>
                    <a:pt x="54" y="84"/>
                  </a:lnTo>
                  <a:lnTo>
                    <a:pt x="36" y="90"/>
                  </a:lnTo>
                  <a:lnTo>
                    <a:pt x="18" y="78"/>
                  </a:lnTo>
                  <a:lnTo>
                    <a:pt x="18" y="66"/>
                  </a:lnTo>
                  <a:lnTo>
                    <a:pt x="0" y="48"/>
                  </a:lnTo>
                  <a:lnTo>
                    <a:pt x="6" y="48"/>
                  </a:lnTo>
                  <a:lnTo>
                    <a:pt x="6" y="42"/>
                  </a:lnTo>
                  <a:lnTo>
                    <a:pt x="18" y="0"/>
                  </a:lnTo>
                  <a:lnTo>
                    <a:pt x="24" y="0"/>
                  </a:lnTo>
                  <a:lnTo>
                    <a:pt x="24" y="6"/>
                  </a:lnTo>
                  <a:lnTo>
                    <a:pt x="30" y="6"/>
                  </a:lnTo>
                  <a:lnTo>
                    <a:pt x="30" y="12"/>
                  </a:lnTo>
                  <a:lnTo>
                    <a:pt x="54" y="18"/>
                  </a:lnTo>
                  <a:lnTo>
                    <a:pt x="60"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7" name="Freeform 2135"/>
            <p:cNvSpPr>
              <a:spLocks/>
            </p:cNvSpPr>
            <p:nvPr/>
          </p:nvSpPr>
          <p:spPr bwMode="auto">
            <a:xfrm>
              <a:off x="3276" y="2358"/>
              <a:ext cx="30" cy="42"/>
            </a:xfrm>
            <a:custGeom>
              <a:avLst/>
              <a:gdLst>
                <a:gd name="T0" fmla="*/ 30 w 30"/>
                <a:gd name="T1" fmla="*/ 30 h 42"/>
                <a:gd name="T2" fmla="*/ 30 w 30"/>
                <a:gd name="T3" fmla="*/ 36 h 42"/>
                <a:gd name="T4" fmla="*/ 24 w 30"/>
                <a:gd name="T5" fmla="*/ 36 h 42"/>
                <a:gd name="T6" fmla="*/ 24 w 30"/>
                <a:gd name="T7" fmla="*/ 42 h 42"/>
                <a:gd name="T8" fmla="*/ 18 w 30"/>
                <a:gd name="T9" fmla="*/ 42 h 42"/>
                <a:gd name="T10" fmla="*/ 0 w 30"/>
                <a:gd name="T11" fmla="*/ 36 h 42"/>
                <a:gd name="T12" fmla="*/ 6 w 30"/>
                <a:gd name="T13" fmla="*/ 36 h 42"/>
                <a:gd name="T14" fmla="*/ 6 w 30"/>
                <a:gd name="T15" fmla="*/ 30 h 42"/>
                <a:gd name="T16" fmla="*/ 0 w 30"/>
                <a:gd name="T17" fmla="*/ 30 h 42"/>
                <a:gd name="T18" fmla="*/ 0 w 30"/>
                <a:gd name="T19" fmla="*/ 24 h 42"/>
                <a:gd name="T20" fmla="*/ 0 w 30"/>
                <a:gd name="T21" fmla="*/ 18 h 42"/>
                <a:gd name="T22" fmla="*/ 0 w 30"/>
                <a:gd name="T23" fmla="*/ 24 h 42"/>
                <a:gd name="T24" fmla="*/ 6 w 30"/>
                <a:gd name="T25" fmla="*/ 24 h 42"/>
                <a:gd name="T26" fmla="*/ 6 w 30"/>
                <a:gd name="T27" fmla="*/ 18 h 42"/>
                <a:gd name="T28" fmla="*/ 0 w 30"/>
                <a:gd name="T29" fmla="*/ 18 h 42"/>
                <a:gd name="T30" fmla="*/ 0 w 30"/>
                <a:gd name="T31" fmla="*/ 6 h 42"/>
                <a:gd name="T32" fmla="*/ 6 w 30"/>
                <a:gd name="T33" fmla="*/ 6 h 42"/>
                <a:gd name="T34" fmla="*/ 6 w 30"/>
                <a:gd name="T35" fmla="*/ 12 h 42"/>
                <a:gd name="T36" fmla="*/ 12 w 30"/>
                <a:gd name="T37" fmla="*/ 12 h 42"/>
                <a:gd name="T38" fmla="*/ 6 w 30"/>
                <a:gd name="T39" fmla="*/ 6 h 42"/>
                <a:gd name="T40" fmla="*/ 6 w 30"/>
                <a:gd name="T41" fmla="*/ 0 h 42"/>
                <a:gd name="T42" fmla="*/ 12 w 30"/>
                <a:gd name="T43" fmla="*/ 0 h 42"/>
                <a:gd name="T44" fmla="*/ 12 w 30"/>
                <a:gd name="T45" fmla="*/ 6 h 42"/>
                <a:gd name="T46" fmla="*/ 18 w 30"/>
                <a:gd name="T47" fmla="*/ 0 h 42"/>
                <a:gd name="T48" fmla="*/ 30 w 30"/>
                <a:gd name="T49" fmla="*/ 0 h 42"/>
                <a:gd name="T50" fmla="*/ 30 w 30"/>
                <a:gd name="T51" fmla="*/ 12 h 42"/>
                <a:gd name="T52" fmla="*/ 30 w 30"/>
                <a:gd name="T53" fmla="*/ 18 h 42"/>
                <a:gd name="T54" fmla="*/ 24 w 30"/>
                <a:gd name="T55" fmla="*/ 24 h 42"/>
                <a:gd name="T56" fmla="*/ 30 w 30"/>
                <a:gd name="T57" fmla="*/ 24 h 42"/>
                <a:gd name="T58" fmla="*/ 30 w 30"/>
                <a:gd name="T5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42">
                  <a:moveTo>
                    <a:pt x="30" y="30"/>
                  </a:moveTo>
                  <a:lnTo>
                    <a:pt x="30" y="36"/>
                  </a:lnTo>
                  <a:lnTo>
                    <a:pt x="24" y="36"/>
                  </a:lnTo>
                  <a:lnTo>
                    <a:pt x="24" y="42"/>
                  </a:lnTo>
                  <a:lnTo>
                    <a:pt x="18" y="42"/>
                  </a:lnTo>
                  <a:lnTo>
                    <a:pt x="0" y="36"/>
                  </a:lnTo>
                  <a:lnTo>
                    <a:pt x="6" y="36"/>
                  </a:lnTo>
                  <a:lnTo>
                    <a:pt x="6" y="30"/>
                  </a:lnTo>
                  <a:lnTo>
                    <a:pt x="0" y="30"/>
                  </a:lnTo>
                  <a:lnTo>
                    <a:pt x="0" y="24"/>
                  </a:lnTo>
                  <a:lnTo>
                    <a:pt x="0" y="18"/>
                  </a:lnTo>
                  <a:lnTo>
                    <a:pt x="0" y="24"/>
                  </a:lnTo>
                  <a:lnTo>
                    <a:pt x="6" y="24"/>
                  </a:lnTo>
                  <a:lnTo>
                    <a:pt x="6" y="18"/>
                  </a:lnTo>
                  <a:lnTo>
                    <a:pt x="0" y="18"/>
                  </a:lnTo>
                  <a:lnTo>
                    <a:pt x="0" y="6"/>
                  </a:lnTo>
                  <a:lnTo>
                    <a:pt x="6" y="6"/>
                  </a:lnTo>
                  <a:lnTo>
                    <a:pt x="6" y="12"/>
                  </a:lnTo>
                  <a:lnTo>
                    <a:pt x="12" y="12"/>
                  </a:lnTo>
                  <a:lnTo>
                    <a:pt x="6" y="6"/>
                  </a:lnTo>
                  <a:lnTo>
                    <a:pt x="6" y="0"/>
                  </a:lnTo>
                  <a:lnTo>
                    <a:pt x="12" y="0"/>
                  </a:lnTo>
                  <a:lnTo>
                    <a:pt x="12" y="6"/>
                  </a:lnTo>
                  <a:lnTo>
                    <a:pt x="18" y="0"/>
                  </a:lnTo>
                  <a:lnTo>
                    <a:pt x="30" y="0"/>
                  </a:lnTo>
                  <a:lnTo>
                    <a:pt x="30" y="12"/>
                  </a:lnTo>
                  <a:lnTo>
                    <a:pt x="30" y="18"/>
                  </a:lnTo>
                  <a:lnTo>
                    <a:pt x="24" y="24"/>
                  </a:lnTo>
                  <a:lnTo>
                    <a:pt x="30" y="24"/>
                  </a:lnTo>
                  <a:lnTo>
                    <a:pt x="3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8" name="Freeform 2136"/>
            <p:cNvSpPr>
              <a:spLocks noEditPoints="1"/>
            </p:cNvSpPr>
            <p:nvPr/>
          </p:nvSpPr>
          <p:spPr bwMode="auto">
            <a:xfrm>
              <a:off x="4356" y="2196"/>
              <a:ext cx="66" cy="42"/>
            </a:xfrm>
            <a:custGeom>
              <a:avLst/>
              <a:gdLst>
                <a:gd name="T0" fmla="*/ 0 w 66"/>
                <a:gd name="T1" fmla="*/ 36 h 42"/>
                <a:gd name="T2" fmla="*/ 0 w 66"/>
                <a:gd name="T3" fmla="*/ 30 h 42"/>
                <a:gd name="T4" fmla="*/ 6 w 66"/>
                <a:gd name="T5" fmla="*/ 30 h 42"/>
                <a:gd name="T6" fmla="*/ 6 w 66"/>
                <a:gd name="T7" fmla="*/ 24 h 42"/>
                <a:gd name="T8" fmla="*/ 30 w 66"/>
                <a:gd name="T9" fmla="*/ 18 h 42"/>
                <a:gd name="T10" fmla="*/ 36 w 66"/>
                <a:gd name="T11" fmla="*/ 12 h 42"/>
                <a:gd name="T12" fmla="*/ 36 w 66"/>
                <a:gd name="T13" fmla="*/ 6 h 42"/>
                <a:gd name="T14" fmla="*/ 42 w 66"/>
                <a:gd name="T15" fmla="*/ 6 h 42"/>
                <a:gd name="T16" fmla="*/ 48 w 66"/>
                <a:gd name="T17" fmla="*/ 0 h 42"/>
                <a:gd name="T18" fmla="*/ 54 w 66"/>
                <a:gd name="T19" fmla="*/ 6 h 42"/>
                <a:gd name="T20" fmla="*/ 60 w 66"/>
                <a:gd name="T21" fmla="*/ 6 h 42"/>
                <a:gd name="T22" fmla="*/ 60 w 66"/>
                <a:gd name="T23" fmla="*/ 0 h 42"/>
                <a:gd name="T24" fmla="*/ 60 w 66"/>
                <a:gd name="T25" fmla="*/ 6 h 42"/>
                <a:gd name="T26" fmla="*/ 54 w 66"/>
                <a:gd name="T27" fmla="*/ 24 h 42"/>
                <a:gd name="T28" fmla="*/ 42 w 66"/>
                <a:gd name="T29" fmla="*/ 30 h 42"/>
                <a:gd name="T30" fmla="*/ 6 w 66"/>
                <a:gd name="T31" fmla="*/ 42 h 42"/>
                <a:gd name="T32" fmla="*/ 0 w 66"/>
                <a:gd name="T33" fmla="*/ 36 h 42"/>
                <a:gd name="T34" fmla="*/ 54 w 66"/>
                <a:gd name="T35" fmla="*/ 42 h 42"/>
                <a:gd name="T36" fmla="*/ 48 w 66"/>
                <a:gd name="T37" fmla="*/ 42 h 42"/>
                <a:gd name="T38" fmla="*/ 54 w 66"/>
                <a:gd name="T39" fmla="*/ 42 h 42"/>
                <a:gd name="T40" fmla="*/ 54 w 66"/>
                <a:gd name="T41" fmla="*/ 30 h 42"/>
                <a:gd name="T42" fmla="*/ 54 w 66"/>
                <a:gd name="T43" fmla="*/ 24 h 42"/>
                <a:gd name="T44" fmla="*/ 60 w 66"/>
                <a:gd name="T45" fmla="*/ 18 h 42"/>
                <a:gd name="T46" fmla="*/ 66 w 66"/>
                <a:gd name="T47" fmla="*/ 12 h 42"/>
                <a:gd name="T48" fmla="*/ 54 w 66"/>
                <a:gd name="T49" fmla="*/ 30 h 42"/>
                <a:gd name="T50" fmla="*/ 54 w 66"/>
                <a:gd name="T5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2">
                  <a:moveTo>
                    <a:pt x="0" y="36"/>
                  </a:moveTo>
                  <a:lnTo>
                    <a:pt x="0" y="30"/>
                  </a:lnTo>
                  <a:lnTo>
                    <a:pt x="6" y="30"/>
                  </a:lnTo>
                  <a:lnTo>
                    <a:pt x="6" y="24"/>
                  </a:lnTo>
                  <a:lnTo>
                    <a:pt x="30" y="18"/>
                  </a:lnTo>
                  <a:lnTo>
                    <a:pt x="36" y="12"/>
                  </a:lnTo>
                  <a:lnTo>
                    <a:pt x="36" y="6"/>
                  </a:lnTo>
                  <a:lnTo>
                    <a:pt x="42" y="6"/>
                  </a:lnTo>
                  <a:lnTo>
                    <a:pt x="48" y="0"/>
                  </a:lnTo>
                  <a:lnTo>
                    <a:pt x="54" y="6"/>
                  </a:lnTo>
                  <a:lnTo>
                    <a:pt x="60" y="6"/>
                  </a:lnTo>
                  <a:lnTo>
                    <a:pt x="60" y="0"/>
                  </a:lnTo>
                  <a:lnTo>
                    <a:pt x="60" y="6"/>
                  </a:lnTo>
                  <a:lnTo>
                    <a:pt x="54" y="24"/>
                  </a:lnTo>
                  <a:lnTo>
                    <a:pt x="42" y="30"/>
                  </a:lnTo>
                  <a:lnTo>
                    <a:pt x="6" y="42"/>
                  </a:lnTo>
                  <a:lnTo>
                    <a:pt x="0" y="36"/>
                  </a:lnTo>
                  <a:close/>
                  <a:moveTo>
                    <a:pt x="54" y="42"/>
                  </a:moveTo>
                  <a:lnTo>
                    <a:pt x="48" y="42"/>
                  </a:lnTo>
                  <a:lnTo>
                    <a:pt x="54" y="42"/>
                  </a:lnTo>
                  <a:lnTo>
                    <a:pt x="54" y="30"/>
                  </a:lnTo>
                  <a:lnTo>
                    <a:pt x="54" y="24"/>
                  </a:lnTo>
                  <a:lnTo>
                    <a:pt x="60" y="18"/>
                  </a:lnTo>
                  <a:lnTo>
                    <a:pt x="66" y="12"/>
                  </a:lnTo>
                  <a:lnTo>
                    <a:pt x="54" y="30"/>
                  </a:lnTo>
                  <a:lnTo>
                    <a:pt x="54"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9" name="Freeform 2137"/>
            <p:cNvSpPr>
              <a:spLocks/>
            </p:cNvSpPr>
            <p:nvPr/>
          </p:nvSpPr>
          <p:spPr bwMode="auto">
            <a:xfrm>
              <a:off x="2700" y="2370"/>
              <a:ext cx="60" cy="36"/>
            </a:xfrm>
            <a:custGeom>
              <a:avLst/>
              <a:gdLst>
                <a:gd name="T0" fmla="*/ 0 w 60"/>
                <a:gd name="T1" fmla="*/ 18 h 36"/>
                <a:gd name="T2" fmla="*/ 0 w 60"/>
                <a:gd name="T3" fmla="*/ 0 h 36"/>
                <a:gd name="T4" fmla="*/ 60 w 60"/>
                <a:gd name="T5" fmla="*/ 0 h 36"/>
                <a:gd name="T6" fmla="*/ 60 w 60"/>
                <a:gd name="T7" fmla="*/ 24 h 36"/>
                <a:gd name="T8" fmla="*/ 42 w 60"/>
                <a:gd name="T9" fmla="*/ 24 h 36"/>
                <a:gd name="T10" fmla="*/ 36 w 60"/>
                <a:gd name="T11" fmla="*/ 24 h 36"/>
                <a:gd name="T12" fmla="*/ 42 w 60"/>
                <a:gd name="T13" fmla="*/ 30 h 36"/>
                <a:gd name="T14" fmla="*/ 42 w 60"/>
                <a:gd name="T15" fmla="*/ 36 h 36"/>
                <a:gd name="T16" fmla="*/ 24 w 60"/>
                <a:gd name="T17" fmla="*/ 36 h 36"/>
                <a:gd name="T18" fmla="*/ 6 w 60"/>
                <a:gd name="T19" fmla="*/ 36 h 36"/>
                <a:gd name="T20" fmla="*/ 6 w 60"/>
                <a:gd name="T21" fmla="*/ 18 h 36"/>
                <a:gd name="T22" fmla="*/ 0 w 60"/>
                <a:gd name="T2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6">
                  <a:moveTo>
                    <a:pt x="0" y="18"/>
                  </a:moveTo>
                  <a:lnTo>
                    <a:pt x="0" y="0"/>
                  </a:lnTo>
                  <a:lnTo>
                    <a:pt x="60" y="0"/>
                  </a:lnTo>
                  <a:lnTo>
                    <a:pt x="60" y="24"/>
                  </a:lnTo>
                  <a:lnTo>
                    <a:pt x="42" y="24"/>
                  </a:lnTo>
                  <a:lnTo>
                    <a:pt x="36" y="24"/>
                  </a:lnTo>
                  <a:lnTo>
                    <a:pt x="42" y="30"/>
                  </a:lnTo>
                  <a:lnTo>
                    <a:pt x="42" y="36"/>
                  </a:lnTo>
                  <a:lnTo>
                    <a:pt x="24" y="36"/>
                  </a:lnTo>
                  <a:lnTo>
                    <a:pt x="6" y="36"/>
                  </a:lnTo>
                  <a:lnTo>
                    <a:pt x="6" y="1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0" name="Freeform 2138"/>
            <p:cNvSpPr>
              <a:spLocks/>
            </p:cNvSpPr>
            <p:nvPr/>
          </p:nvSpPr>
          <p:spPr bwMode="auto">
            <a:xfrm>
              <a:off x="3072" y="2370"/>
              <a:ext cx="72" cy="42"/>
            </a:xfrm>
            <a:custGeom>
              <a:avLst/>
              <a:gdLst>
                <a:gd name="T0" fmla="*/ 72 w 72"/>
                <a:gd name="T1" fmla="*/ 30 h 42"/>
                <a:gd name="T2" fmla="*/ 54 w 72"/>
                <a:gd name="T3" fmla="*/ 36 h 42"/>
                <a:gd name="T4" fmla="*/ 42 w 72"/>
                <a:gd name="T5" fmla="*/ 36 h 42"/>
                <a:gd name="T6" fmla="*/ 42 w 72"/>
                <a:gd name="T7" fmla="*/ 42 h 42"/>
                <a:gd name="T8" fmla="*/ 36 w 72"/>
                <a:gd name="T9" fmla="*/ 42 h 42"/>
                <a:gd name="T10" fmla="*/ 36 w 72"/>
                <a:gd name="T11" fmla="*/ 36 h 42"/>
                <a:gd name="T12" fmla="*/ 30 w 72"/>
                <a:gd name="T13" fmla="*/ 36 h 42"/>
                <a:gd name="T14" fmla="*/ 30 w 72"/>
                <a:gd name="T15" fmla="*/ 30 h 42"/>
                <a:gd name="T16" fmla="*/ 24 w 72"/>
                <a:gd name="T17" fmla="*/ 36 h 42"/>
                <a:gd name="T18" fmla="*/ 24 w 72"/>
                <a:gd name="T19" fmla="*/ 30 h 42"/>
                <a:gd name="T20" fmla="*/ 24 w 72"/>
                <a:gd name="T21" fmla="*/ 24 h 42"/>
                <a:gd name="T22" fmla="*/ 18 w 72"/>
                <a:gd name="T23" fmla="*/ 24 h 42"/>
                <a:gd name="T24" fmla="*/ 18 w 72"/>
                <a:gd name="T25" fmla="*/ 18 h 42"/>
                <a:gd name="T26" fmla="*/ 6 w 72"/>
                <a:gd name="T27" fmla="*/ 18 h 42"/>
                <a:gd name="T28" fmla="*/ 12 w 72"/>
                <a:gd name="T29" fmla="*/ 18 h 42"/>
                <a:gd name="T30" fmla="*/ 6 w 72"/>
                <a:gd name="T31" fmla="*/ 6 h 42"/>
                <a:gd name="T32" fmla="*/ 0 w 72"/>
                <a:gd name="T33" fmla="*/ 6 h 42"/>
                <a:gd name="T34" fmla="*/ 0 w 72"/>
                <a:gd name="T35" fmla="*/ 0 h 42"/>
                <a:gd name="T36" fmla="*/ 18 w 72"/>
                <a:gd name="T37" fmla="*/ 0 h 42"/>
                <a:gd name="T38" fmla="*/ 24 w 72"/>
                <a:gd name="T39" fmla="*/ 0 h 42"/>
                <a:gd name="T40" fmla="*/ 30 w 72"/>
                <a:gd name="T41" fmla="*/ 0 h 42"/>
                <a:gd name="T42" fmla="*/ 36 w 72"/>
                <a:gd name="T43" fmla="*/ 0 h 42"/>
                <a:gd name="T44" fmla="*/ 36 w 72"/>
                <a:gd name="T45" fmla="*/ 6 h 42"/>
                <a:gd name="T46" fmla="*/ 42 w 72"/>
                <a:gd name="T47" fmla="*/ 6 h 42"/>
                <a:gd name="T48" fmla="*/ 42 w 72"/>
                <a:gd name="T49" fmla="*/ 12 h 42"/>
                <a:gd name="T50" fmla="*/ 48 w 72"/>
                <a:gd name="T51" fmla="*/ 12 h 42"/>
                <a:gd name="T52" fmla="*/ 48 w 72"/>
                <a:gd name="T53" fmla="*/ 18 h 42"/>
                <a:gd name="T54" fmla="*/ 54 w 72"/>
                <a:gd name="T55" fmla="*/ 18 h 42"/>
                <a:gd name="T56" fmla="*/ 60 w 72"/>
                <a:gd name="T57" fmla="*/ 18 h 42"/>
                <a:gd name="T58" fmla="*/ 60 w 72"/>
                <a:gd name="T59" fmla="*/ 24 h 42"/>
                <a:gd name="T60" fmla="*/ 72 w 72"/>
                <a:gd name="T61" fmla="*/ 24 h 42"/>
                <a:gd name="T62" fmla="*/ 72 w 72"/>
                <a:gd name="T6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42">
                  <a:moveTo>
                    <a:pt x="72" y="30"/>
                  </a:moveTo>
                  <a:lnTo>
                    <a:pt x="54" y="36"/>
                  </a:lnTo>
                  <a:lnTo>
                    <a:pt x="42" y="36"/>
                  </a:lnTo>
                  <a:lnTo>
                    <a:pt x="42" y="42"/>
                  </a:lnTo>
                  <a:lnTo>
                    <a:pt x="36" y="42"/>
                  </a:lnTo>
                  <a:lnTo>
                    <a:pt x="36" y="36"/>
                  </a:lnTo>
                  <a:lnTo>
                    <a:pt x="30" y="36"/>
                  </a:lnTo>
                  <a:lnTo>
                    <a:pt x="30" y="30"/>
                  </a:lnTo>
                  <a:lnTo>
                    <a:pt x="24" y="36"/>
                  </a:lnTo>
                  <a:lnTo>
                    <a:pt x="24" y="30"/>
                  </a:lnTo>
                  <a:lnTo>
                    <a:pt x="24" y="24"/>
                  </a:lnTo>
                  <a:lnTo>
                    <a:pt x="18" y="24"/>
                  </a:lnTo>
                  <a:lnTo>
                    <a:pt x="18" y="18"/>
                  </a:lnTo>
                  <a:lnTo>
                    <a:pt x="6" y="18"/>
                  </a:lnTo>
                  <a:lnTo>
                    <a:pt x="12" y="18"/>
                  </a:lnTo>
                  <a:lnTo>
                    <a:pt x="6" y="6"/>
                  </a:lnTo>
                  <a:lnTo>
                    <a:pt x="0" y="6"/>
                  </a:lnTo>
                  <a:lnTo>
                    <a:pt x="0" y="0"/>
                  </a:lnTo>
                  <a:lnTo>
                    <a:pt x="18" y="0"/>
                  </a:lnTo>
                  <a:lnTo>
                    <a:pt x="24" y="0"/>
                  </a:lnTo>
                  <a:lnTo>
                    <a:pt x="30" y="0"/>
                  </a:lnTo>
                  <a:lnTo>
                    <a:pt x="36" y="0"/>
                  </a:lnTo>
                  <a:lnTo>
                    <a:pt x="36" y="6"/>
                  </a:lnTo>
                  <a:lnTo>
                    <a:pt x="42" y="6"/>
                  </a:lnTo>
                  <a:lnTo>
                    <a:pt x="42" y="12"/>
                  </a:lnTo>
                  <a:lnTo>
                    <a:pt x="48" y="12"/>
                  </a:lnTo>
                  <a:lnTo>
                    <a:pt x="48" y="18"/>
                  </a:lnTo>
                  <a:lnTo>
                    <a:pt x="54" y="18"/>
                  </a:lnTo>
                  <a:lnTo>
                    <a:pt x="60" y="18"/>
                  </a:lnTo>
                  <a:lnTo>
                    <a:pt x="60" y="24"/>
                  </a:lnTo>
                  <a:lnTo>
                    <a:pt x="72" y="24"/>
                  </a:lnTo>
                  <a:lnTo>
                    <a:pt x="7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1" name="Freeform 2139"/>
            <p:cNvSpPr>
              <a:spLocks/>
            </p:cNvSpPr>
            <p:nvPr/>
          </p:nvSpPr>
          <p:spPr bwMode="auto">
            <a:xfrm>
              <a:off x="3636" y="2328"/>
              <a:ext cx="54" cy="66"/>
            </a:xfrm>
            <a:custGeom>
              <a:avLst/>
              <a:gdLst>
                <a:gd name="T0" fmla="*/ 54 w 54"/>
                <a:gd name="T1" fmla="*/ 30 h 66"/>
                <a:gd name="T2" fmla="*/ 48 w 54"/>
                <a:gd name="T3" fmla="*/ 30 h 66"/>
                <a:gd name="T4" fmla="*/ 48 w 54"/>
                <a:gd name="T5" fmla="*/ 36 h 66"/>
                <a:gd name="T6" fmla="*/ 48 w 54"/>
                <a:gd name="T7" fmla="*/ 42 h 66"/>
                <a:gd name="T8" fmla="*/ 42 w 54"/>
                <a:gd name="T9" fmla="*/ 48 h 66"/>
                <a:gd name="T10" fmla="*/ 30 w 54"/>
                <a:gd name="T11" fmla="*/ 60 h 66"/>
                <a:gd name="T12" fmla="*/ 30 w 54"/>
                <a:gd name="T13" fmla="*/ 66 h 66"/>
                <a:gd name="T14" fmla="*/ 6 w 54"/>
                <a:gd name="T15" fmla="*/ 66 h 66"/>
                <a:gd name="T16" fmla="*/ 6 w 54"/>
                <a:gd name="T17" fmla="*/ 48 h 66"/>
                <a:gd name="T18" fmla="*/ 0 w 54"/>
                <a:gd name="T19" fmla="*/ 48 h 66"/>
                <a:gd name="T20" fmla="*/ 6 w 54"/>
                <a:gd name="T21" fmla="*/ 48 h 66"/>
                <a:gd name="T22" fmla="*/ 6 w 54"/>
                <a:gd name="T23" fmla="*/ 42 h 66"/>
                <a:gd name="T24" fmla="*/ 12 w 54"/>
                <a:gd name="T25" fmla="*/ 42 h 66"/>
                <a:gd name="T26" fmla="*/ 18 w 54"/>
                <a:gd name="T27" fmla="*/ 36 h 66"/>
                <a:gd name="T28" fmla="*/ 30 w 54"/>
                <a:gd name="T29" fmla="*/ 24 h 66"/>
                <a:gd name="T30" fmla="*/ 36 w 54"/>
                <a:gd name="T31" fmla="*/ 12 h 66"/>
                <a:gd name="T32" fmla="*/ 36 w 54"/>
                <a:gd name="T33" fmla="*/ 6 h 66"/>
                <a:gd name="T34" fmla="*/ 36 w 54"/>
                <a:gd name="T35" fmla="*/ 0 h 66"/>
                <a:gd name="T36" fmla="*/ 42 w 54"/>
                <a:gd name="T37" fmla="*/ 0 h 66"/>
                <a:gd name="T38" fmla="*/ 48 w 54"/>
                <a:gd name="T39" fmla="*/ 24 h 66"/>
                <a:gd name="T40" fmla="*/ 54 w 54"/>
                <a:gd name="T41"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6">
                  <a:moveTo>
                    <a:pt x="54" y="30"/>
                  </a:moveTo>
                  <a:lnTo>
                    <a:pt x="48" y="30"/>
                  </a:lnTo>
                  <a:lnTo>
                    <a:pt x="48" y="36"/>
                  </a:lnTo>
                  <a:lnTo>
                    <a:pt x="48" y="42"/>
                  </a:lnTo>
                  <a:lnTo>
                    <a:pt x="42" y="48"/>
                  </a:lnTo>
                  <a:lnTo>
                    <a:pt x="30" y="60"/>
                  </a:lnTo>
                  <a:lnTo>
                    <a:pt x="30" y="66"/>
                  </a:lnTo>
                  <a:lnTo>
                    <a:pt x="6" y="66"/>
                  </a:lnTo>
                  <a:lnTo>
                    <a:pt x="6" y="48"/>
                  </a:lnTo>
                  <a:lnTo>
                    <a:pt x="0" y="48"/>
                  </a:lnTo>
                  <a:lnTo>
                    <a:pt x="6" y="48"/>
                  </a:lnTo>
                  <a:lnTo>
                    <a:pt x="6" y="42"/>
                  </a:lnTo>
                  <a:lnTo>
                    <a:pt x="12" y="42"/>
                  </a:lnTo>
                  <a:lnTo>
                    <a:pt x="18" y="36"/>
                  </a:lnTo>
                  <a:lnTo>
                    <a:pt x="30" y="24"/>
                  </a:lnTo>
                  <a:lnTo>
                    <a:pt x="36" y="12"/>
                  </a:lnTo>
                  <a:lnTo>
                    <a:pt x="36" y="6"/>
                  </a:lnTo>
                  <a:lnTo>
                    <a:pt x="36" y="0"/>
                  </a:lnTo>
                  <a:lnTo>
                    <a:pt x="42" y="0"/>
                  </a:lnTo>
                  <a:lnTo>
                    <a:pt x="48" y="24"/>
                  </a:lnTo>
                  <a:lnTo>
                    <a:pt x="54"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2" name="Freeform 2140"/>
            <p:cNvSpPr>
              <a:spLocks/>
            </p:cNvSpPr>
            <p:nvPr/>
          </p:nvSpPr>
          <p:spPr bwMode="auto">
            <a:xfrm>
              <a:off x="2604" y="2370"/>
              <a:ext cx="60" cy="42"/>
            </a:xfrm>
            <a:custGeom>
              <a:avLst/>
              <a:gdLst>
                <a:gd name="T0" fmla="*/ 60 w 60"/>
                <a:gd name="T1" fmla="*/ 18 h 42"/>
                <a:gd name="T2" fmla="*/ 54 w 60"/>
                <a:gd name="T3" fmla="*/ 18 h 42"/>
                <a:gd name="T4" fmla="*/ 54 w 60"/>
                <a:gd name="T5" fmla="*/ 36 h 42"/>
                <a:gd name="T6" fmla="*/ 48 w 60"/>
                <a:gd name="T7" fmla="*/ 36 h 42"/>
                <a:gd name="T8" fmla="*/ 48 w 60"/>
                <a:gd name="T9" fmla="*/ 42 h 42"/>
                <a:gd name="T10" fmla="*/ 42 w 60"/>
                <a:gd name="T11" fmla="*/ 42 h 42"/>
                <a:gd name="T12" fmla="*/ 30 w 60"/>
                <a:gd name="T13" fmla="*/ 42 h 42"/>
                <a:gd name="T14" fmla="*/ 18 w 60"/>
                <a:gd name="T15" fmla="*/ 42 h 42"/>
                <a:gd name="T16" fmla="*/ 12 w 60"/>
                <a:gd name="T17" fmla="*/ 42 h 42"/>
                <a:gd name="T18" fmla="*/ 12 w 60"/>
                <a:gd name="T19" fmla="*/ 36 h 42"/>
                <a:gd name="T20" fmla="*/ 0 w 60"/>
                <a:gd name="T21" fmla="*/ 36 h 42"/>
                <a:gd name="T22" fmla="*/ 0 w 60"/>
                <a:gd name="T23" fmla="*/ 24 h 42"/>
                <a:gd name="T24" fmla="*/ 0 w 60"/>
                <a:gd name="T25" fmla="*/ 0 h 42"/>
                <a:gd name="T26" fmla="*/ 18 w 60"/>
                <a:gd name="T27" fmla="*/ 0 h 42"/>
                <a:gd name="T28" fmla="*/ 60 w 60"/>
                <a:gd name="T29" fmla="*/ 0 h 42"/>
                <a:gd name="T30" fmla="*/ 60 w 60"/>
                <a:gd name="T3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42">
                  <a:moveTo>
                    <a:pt x="60" y="18"/>
                  </a:moveTo>
                  <a:lnTo>
                    <a:pt x="54" y="18"/>
                  </a:lnTo>
                  <a:lnTo>
                    <a:pt x="54" y="36"/>
                  </a:lnTo>
                  <a:lnTo>
                    <a:pt x="48" y="36"/>
                  </a:lnTo>
                  <a:lnTo>
                    <a:pt x="48" y="42"/>
                  </a:lnTo>
                  <a:lnTo>
                    <a:pt x="42" y="42"/>
                  </a:lnTo>
                  <a:lnTo>
                    <a:pt x="30" y="42"/>
                  </a:lnTo>
                  <a:lnTo>
                    <a:pt x="18" y="42"/>
                  </a:lnTo>
                  <a:lnTo>
                    <a:pt x="12" y="42"/>
                  </a:lnTo>
                  <a:lnTo>
                    <a:pt x="12" y="36"/>
                  </a:lnTo>
                  <a:lnTo>
                    <a:pt x="0" y="36"/>
                  </a:lnTo>
                  <a:lnTo>
                    <a:pt x="0" y="24"/>
                  </a:lnTo>
                  <a:lnTo>
                    <a:pt x="0" y="0"/>
                  </a:lnTo>
                  <a:lnTo>
                    <a:pt x="18" y="0"/>
                  </a:lnTo>
                  <a:lnTo>
                    <a:pt x="60" y="0"/>
                  </a:lnTo>
                  <a:lnTo>
                    <a:pt x="6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3" name="Freeform 2141"/>
            <p:cNvSpPr>
              <a:spLocks/>
            </p:cNvSpPr>
            <p:nvPr/>
          </p:nvSpPr>
          <p:spPr bwMode="auto">
            <a:xfrm>
              <a:off x="2520" y="2370"/>
              <a:ext cx="66" cy="54"/>
            </a:xfrm>
            <a:custGeom>
              <a:avLst/>
              <a:gdLst>
                <a:gd name="T0" fmla="*/ 0 w 66"/>
                <a:gd name="T1" fmla="*/ 30 h 54"/>
                <a:gd name="T2" fmla="*/ 18 w 66"/>
                <a:gd name="T3" fmla="*/ 30 h 54"/>
                <a:gd name="T4" fmla="*/ 18 w 66"/>
                <a:gd name="T5" fmla="*/ 12 h 54"/>
                <a:gd name="T6" fmla="*/ 36 w 66"/>
                <a:gd name="T7" fmla="*/ 12 h 54"/>
                <a:gd name="T8" fmla="*/ 36 w 66"/>
                <a:gd name="T9" fmla="*/ 6 h 54"/>
                <a:gd name="T10" fmla="*/ 36 w 66"/>
                <a:gd name="T11" fmla="*/ 0 h 54"/>
                <a:gd name="T12" fmla="*/ 54 w 66"/>
                <a:gd name="T13" fmla="*/ 6 h 54"/>
                <a:gd name="T14" fmla="*/ 54 w 66"/>
                <a:gd name="T15" fmla="*/ 0 h 54"/>
                <a:gd name="T16" fmla="*/ 60 w 66"/>
                <a:gd name="T17" fmla="*/ 0 h 54"/>
                <a:gd name="T18" fmla="*/ 60 w 66"/>
                <a:gd name="T19" fmla="*/ 6 h 54"/>
                <a:gd name="T20" fmla="*/ 60 w 66"/>
                <a:gd name="T21" fmla="*/ 12 h 54"/>
                <a:gd name="T22" fmla="*/ 66 w 66"/>
                <a:gd name="T23" fmla="*/ 18 h 54"/>
                <a:gd name="T24" fmla="*/ 66 w 66"/>
                <a:gd name="T25" fmla="*/ 12 h 54"/>
                <a:gd name="T26" fmla="*/ 66 w 66"/>
                <a:gd name="T27" fmla="*/ 18 h 54"/>
                <a:gd name="T28" fmla="*/ 60 w 66"/>
                <a:gd name="T29" fmla="*/ 18 h 54"/>
                <a:gd name="T30" fmla="*/ 66 w 66"/>
                <a:gd name="T31" fmla="*/ 18 h 54"/>
                <a:gd name="T32" fmla="*/ 66 w 66"/>
                <a:gd name="T33" fmla="*/ 24 h 54"/>
                <a:gd name="T34" fmla="*/ 60 w 66"/>
                <a:gd name="T35" fmla="*/ 24 h 54"/>
                <a:gd name="T36" fmla="*/ 60 w 66"/>
                <a:gd name="T37" fmla="*/ 30 h 54"/>
                <a:gd name="T38" fmla="*/ 60 w 66"/>
                <a:gd name="T39" fmla="*/ 24 h 54"/>
                <a:gd name="T40" fmla="*/ 54 w 66"/>
                <a:gd name="T41" fmla="*/ 30 h 54"/>
                <a:gd name="T42" fmla="*/ 54 w 66"/>
                <a:gd name="T43" fmla="*/ 36 h 54"/>
                <a:gd name="T44" fmla="*/ 54 w 66"/>
                <a:gd name="T45" fmla="*/ 42 h 54"/>
                <a:gd name="T46" fmla="*/ 54 w 66"/>
                <a:gd name="T47" fmla="*/ 48 h 54"/>
                <a:gd name="T48" fmla="*/ 54 w 66"/>
                <a:gd name="T49" fmla="*/ 54 h 54"/>
                <a:gd name="T50" fmla="*/ 48 w 66"/>
                <a:gd name="T51" fmla="*/ 48 h 54"/>
                <a:gd name="T52" fmla="*/ 48 w 66"/>
                <a:gd name="T53" fmla="*/ 42 h 54"/>
                <a:gd name="T54" fmla="*/ 42 w 66"/>
                <a:gd name="T55" fmla="*/ 42 h 54"/>
                <a:gd name="T56" fmla="*/ 42 w 66"/>
                <a:gd name="T57" fmla="*/ 36 h 54"/>
                <a:gd name="T58" fmla="*/ 36 w 66"/>
                <a:gd name="T59" fmla="*/ 42 h 54"/>
                <a:gd name="T60" fmla="*/ 36 w 66"/>
                <a:gd name="T61" fmla="*/ 48 h 54"/>
                <a:gd name="T62" fmla="*/ 30 w 66"/>
                <a:gd name="T63" fmla="*/ 48 h 54"/>
                <a:gd name="T64" fmla="*/ 30 w 66"/>
                <a:gd name="T65" fmla="*/ 42 h 54"/>
                <a:gd name="T66" fmla="*/ 24 w 66"/>
                <a:gd name="T67" fmla="*/ 42 h 54"/>
                <a:gd name="T68" fmla="*/ 18 w 66"/>
                <a:gd name="T69" fmla="*/ 48 h 54"/>
                <a:gd name="T70" fmla="*/ 12 w 66"/>
                <a:gd name="T71" fmla="*/ 48 h 54"/>
                <a:gd name="T72" fmla="*/ 6 w 66"/>
                <a:gd name="T73" fmla="*/ 36 h 54"/>
                <a:gd name="T74" fmla="*/ 0 w 66"/>
                <a:gd name="T75"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54">
                  <a:moveTo>
                    <a:pt x="0" y="30"/>
                  </a:moveTo>
                  <a:lnTo>
                    <a:pt x="18" y="30"/>
                  </a:lnTo>
                  <a:lnTo>
                    <a:pt x="18" y="12"/>
                  </a:lnTo>
                  <a:lnTo>
                    <a:pt x="36" y="12"/>
                  </a:lnTo>
                  <a:lnTo>
                    <a:pt x="36" y="6"/>
                  </a:lnTo>
                  <a:lnTo>
                    <a:pt x="36" y="0"/>
                  </a:lnTo>
                  <a:lnTo>
                    <a:pt x="54" y="6"/>
                  </a:lnTo>
                  <a:lnTo>
                    <a:pt x="54" y="0"/>
                  </a:lnTo>
                  <a:lnTo>
                    <a:pt x="60" y="0"/>
                  </a:lnTo>
                  <a:lnTo>
                    <a:pt x="60" y="6"/>
                  </a:lnTo>
                  <a:lnTo>
                    <a:pt x="60" y="12"/>
                  </a:lnTo>
                  <a:lnTo>
                    <a:pt x="66" y="18"/>
                  </a:lnTo>
                  <a:lnTo>
                    <a:pt x="66" y="12"/>
                  </a:lnTo>
                  <a:lnTo>
                    <a:pt x="66" y="18"/>
                  </a:lnTo>
                  <a:lnTo>
                    <a:pt x="60" y="18"/>
                  </a:lnTo>
                  <a:lnTo>
                    <a:pt x="66" y="18"/>
                  </a:lnTo>
                  <a:lnTo>
                    <a:pt x="66" y="24"/>
                  </a:lnTo>
                  <a:lnTo>
                    <a:pt x="60" y="24"/>
                  </a:lnTo>
                  <a:lnTo>
                    <a:pt x="60" y="30"/>
                  </a:lnTo>
                  <a:lnTo>
                    <a:pt x="60" y="24"/>
                  </a:lnTo>
                  <a:lnTo>
                    <a:pt x="54" y="30"/>
                  </a:lnTo>
                  <a:lnTo>
                    <a:pt x="54" y="36"/>
                  </a:lnTo>
                  <a:lnTo>
                    <a:pt x="54" y="42"/>
                  </a:lnTo>
                  <a:lnTo>
                    <a:pt x="54" y="48"/>
                  </a:lnTo>
                  <a:lnTo>
                    <a:pt x="54" y="54"/>
                  </a:lnTo>
                  <a:lnTo>
                    <a:pt x="48" y="48"/>
                  </a:lnTo>
                  <a:lnTo>
                    <a:pt x="48" y="42"/>
                  </a:lnTo>
                  <a:lnTo>
                    <a:pt x="42" y="42"/>
                  </a:lnTo>
                  <a:lnTo>
                    <a:pt x="42" y="36"/>
                  </a:lnTo>
                  <a:lnTo>
                    <a:pt x="36" y="42"/>
                  </a:lnTo>
                  <a:lnTo>
                    <a:pt x="36" y="48"/>
                  </a:lnTo>
                  <a:lnTo>
                    <a:pt x="30" y="48"/>
                  </a:lnTo>
                  <a:lnTo>
                    <a:pt x="30" y="42"/>
                  </a:lnTo>
                  <a:lnTo>
                    <a:pt x="24" y="42"/>
                  </a:lnTo>
                  <a:lnTo>
                    <a:pt x="18" y="48"/>
                  </a:lnTo>
                  <a:lnTo>
                    <a:pt x="12" y="48"/>
                  </a:lnTo>
                  <a:lnTo>
                    <a:pt x="6" y="36"/>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4" name="Freeform 2142"/>
            <p:cNvSpPr>
              <a:spLocks/>
            </p:cNvSpPr>
            <p:nvPr/>
          </p:nvSpPr>
          <p:spPr bwMode="auto">
            <a:xfrm>
              <a:off x="4212" y="2244"/>
              <a:ext cx="66" cy="48"/>
            </a:xfrm>
            <a:custGeom>
              <a:avLst/>
              <a:gdLst>
                <a:gd name="T0" fmla="*/ 60 w 66"/>
                <a:gd name="T1" fmla="*/ 42 h 48"/>
                <a:gd name="T2" fmla="*/ 54 w 66"/>
                <a:gd name="T3" fmla="*/ 42 h 48"/>
                <a:gd name="T4" fmla="*/ 48 w 66"/>
                <a:gd name="T5" fmla="*/ 48 h 48"/>
                <a:gd name="T6" fmla="*/ 30 w 66"/>
                <a:gd name="T7" fmla="*/ 42 h 48"/>
                <a:gd name="T8" fmla="*/ 18 w 66"/>
                <a:gd name="T9" fmla="*/ 42 h 48"/>
                <a:gd name="T10" fmla="*/ 12 w 66"/>
                <a:gd name="T11" fmla="*/ 42 h 48"/>
                <a:gd name="T12" fmla="*/ 12 w 66"/>
                <a:gd name="T13" fmla="*/ 36 h 48"/>
                <a:gd name="T14" fmla="*/ 12 w 66"/>
                <a:gd name="T15" fmla="*/ 30 h 48"/>
                <a:gd name="T16" fmla="*/ 12 w 66"/>
                <a:gd name="T17" fmla="*/ 18 h 48"/>
                <a:gd name="T18" fmla="*/ 6 w 66"/>
                <a:gd name="T19" fmla="*/ 18 h 48"/>
                <a:gd name="T20" fmla="*/ 0 w 66"/>
                <a:gd name="T21" fmla="*/ 6 h 48"/>
                <a:gd name="T22" fmla="*/ 6 w 66"/>
                <a:gd name="T23" fmla="*/ 6 h 48"/>
                <a:gd name="T24" fmla="*/ 30 w 66"/>
                <a:gd name="T25" fmla="*/ 0 h 48"/>
                <a:gd name="T26" fmla="*/ 36 w 66"/>
                <a:gd name="T27" fmla="*/ 0 h 48"/>
                <a:gd name="T28" fmla="*/ 42 w 66"/>
                <a:gd name="T29" fmla="*/ 6 h 48"/>
                <a:gd name="T30" fmla="*/ 48 w 66"/>
                <a:gd name="T31" fmla="*/ 12 h 48"/>
                <a:gd name="T32" fmla="*/ 54 w 66"/>
                <a:gd name="T33" fmla="*/ 18 h 48"/>
                <a:gd name="T34" fmla="*/ 60 w 66"/>
                <a:gd name="T35" fmla="*/ 24 h 48"/>
                <a:gd name="T36" fmla="*/ 60 w 66"/>
                <a:gd name="T37" fmla="*/ 30 h 48"/>
                <a:gd name="T38" fmla="*/ 66 w 66"/>
                <a:gd name="T39" fmla="*/ 30 h 48"/>
                <a:gd name="T40" fmla="*/ 60 w 66"/>
                <a:gd name="T4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8">
                  <a:moveTo>
                    <a:pt x="60" y="42"/>
                  </a:moveTo>
                  <a:lnTo>
                    <a:pt x="54" y="42"/>
                  </a:lnTo>
                  <a:lnTo>
                    <a:pt x="48" y="48"/>
                  </a:lnTo>
                  <a:lnTo>
                    <a:pt x="30" y="42"/>
                  </a:lnTo>
                  <a:lnTo>
                    <a:pt x="18" y="42"/>
                  </a:lnTo>
                  <a:lnTo>
                    <a:pt x="12" y="42"/>
                  </a:lnTo>
                  <a:lnTo>
                    <a:pt x="12" y="36"/>
                  </a:lnTo>
                  <a:lnTo>
                    <a:pt x="12" y="30"/>
                  </a:lnTo>
                  <a:lnTo>
                    <a:pt x="12" y="18"/>
                  </a:lnTo>
                  <a:lnTo>
                    <a:pt x="6" y="18"/>
                  </a:lnTo>
                  <a:lnTo>
                    <a:pt x="0" y="6"/>
                  </a:lnTo>
                  <a:lnTo>
                    <a:pt x="6" y="6"/>
                  </a:lnTo>
                  <a:lnTo>
                    <a:pt x="30" y="0"/>
                  </a:lnTo>
                  <a:lnTo>
                    <a:pt x="36" y="0"/>
                  </a:lnTo>
                  <a:lnTo>
                    <a:pt x="42" y="6"/>
                  </a:lnTo>
                  <a:lnTo>
                    <a:pt x="48" y="12"/>
                  </a:lnTo>
                  <a:lnTo>
                    <a:pt x="54" y="18"/>
                  </a:lnTo>
                  <a:lnTo>
                    <a:pt x="60" y="24"/>
                  </a:lnTo>
                  <a:lnTo>
                    <a:pt x="60" y="30"/>
                  </a:lnTo>
                  <a:lnTo>
                    <a:pt x="66" y="30"/>
                  </a:lnTo>
                  <a:lnTo>
                    <a:pt x="6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5" name="Freeform 2143"/>
            <p:cNvSpPr>
              <a:spLocks/>
            </p:cNvSpPr>
            <p:nvPr/>
          </p:nvSpPr>
          <p:spPr bwMode="auto">
            <a:xfrm>
              <a:off x="3756" y="2316"/>
              <a:ext cx="36" cy="30"/>
            </a:xfrm>
            <a:custGeom>
              <a:avLst/>
              <a:gdLst>
                <a:gd name="T0" fmla="*/ 0 w 36"/>
                <a:gd name="T1" fmla="*/ 30 h 30"/>
                <a:gd name="T2" fmla="*/ 0 w 36"/>
                <a:gd name="T3" fmla="*/ 12 h 30"/>
                <a:gd name="T4" fmla="*/ 0 w 36"/>
                <a:gd name="T5" fmla="*/ 6 h 30"/>
                <a:gd name="T6" fmla="*/ 0 w 36"/>
                <a:gd name="T7" fmla="*/ 0 h 30"/>
                <a:gd name="T8" fmla="*/ 18 w 36"/>
                <a:gd name="T9" fmla="*/ 0 h 30"/>
                <a:gd name="T10" fmla="*/ 24 w 36"/>
                <a:gd name="T11" fmla="*/ 6 h 30"/>
                <a:gd name="T12" fmla="*/ 30 w 36"/>
                <a:gd name="T13" fmla="*/ 12 h 30"/>
                <a:gd name="T14" fmla="*/ 30 w 36"/>
                <a:gd name="T15" fmla="*/ 18 h 30"/>
                <a:gd name="T16" fmla="*/ 36 w 36"/>
                <a:gd name="T17" fmla="*/ 18 h 30"/>
                <a:gd name="T18" fmla="*/ 36 w 36"/>
                <a:gd name="T19" fmla="*/ 24 h 30"/>
                <a:gd name="T20" fmla="*/ 30 w 36"/>
                <a:gd name="T21" fmla="*/ 24 h 30"/>
                <a:gd name="T22" fmla="*/ 30 w 36"/>
                <a:gd name="T23" fmla="*/ 30 h 30"/>
                <a:gd name="T24" fmla="*/ 24 w 36"/>
                <a:gd name="T25" fmla="*/ 30 h 30"/>
                <a:gd name="T26" fmla="*/ 24 w 36"/>
                <a:gd name="T27" fmla="*/ 24 h 30"/>
                <a:gd name="T28" fmla="*/ 24 w 36"/>
                <a:gd name="T29" fmla="*/ 30 h 30"/>
                <a:gd name="T30" fmla="*/ 18 w 36"/>
                <a:gd name="T31" fmla="*/ 30 h 30"/>
                <a:gd name="T32" fmla="*/ 12 w 36"/>
                <a:gd name="T33" fmla="*/ 30 h 30"/>
                <a:gd name="T34" fmla="*/ 0 w 36"/>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0">
                  <a:moveTo>
                    <a:pt x="0" y="30"/>
                  </a:moveTo>
                  <a:lnTo>
                    <a:pt x="0" y="12"/>
                  </a:lnTo>
                  <a:lnTo>
                    <a:pt x="0" y="6"/>
                  </a:lnTo>
                  <a:lnTo>
                    <a:pt x="0" y="0"/>
                  </a:lnTo>
                  <a:lnTo>
                    <a:pt x="18" y="0"/>
                  </a:lnTo>
                  <a:lnTo>
                    <a:pt x="24" y="6"/>
                  </a:lnTo>
                  <a:lnTo>
                    <a:pt x="30" y="12"/>
                  </a:lnTo>
                  <a:lnTo>
                    <a:pt x="30" y="18"/>
                  </a:lnTo>
                  <a:lnTo>
                    <a:pt x="36" y="18"/>
                  </a:lnTo>
                  <a:lnTo>
                    <a:pt x="36" y="24"/>
                  </a:lnTo>
                  <a:lnTo>
                    <a:pt x="30" y="24"/>
                  </a:lnTo>
                  <a:lnTo>
                    <a:pt x="30" y="30"/>
                  </a:lnTo>
                  <a:lnTo>
                    <a:pt x="24" y="30"/>
                  </a:lnTo>
                  <a:lnTo>
                    <a:pt x="24" y="24"/>
                  </a:lnTo>
                  <a:lnTo>
                    <a:pt x="24" y="30"/>
                  </a:lnTo>
                  <a:lnTo>
                    <a:pt x="18" y="30"/>
                  </a:lnTo>
                  <a:lnTo>
                    <a:pt x="12" y="30"/>
                  </a:lnTo>
                  <a:lnTo>
                    <a:pt x="0"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6" name="Freeform 2144"/>
            <p:cNvSpPr>
              <a:spLocks/>
            </p:cNvSpPr>
            <p:nvPr/>
          </p:nvSpPr>
          <p:spPr bwMode="auto">
            <a:xfrm>
              <a:off x="4008" y="2280"/>
              <a:ext cx="54" cy="30"/>
            </a:xfrm>
            <a:custGeom>
              <a:avLst/>
              <a:gdLst>
                <a:gd name="T0" fmla="*/ 54 w 54"/>
                <a:gd name="T1" fmla="*/ 30 h 30"/>
                <a:gd name="T2" fmla="*/ 6 w 54"/>
                <a:gd name="T3" fmla="*/ 30 h 30"/>
                <a:gd name="T4" fmla="*/ 6 w 54"/>
                <a:gd name="T5" fmla="*/ 24 h 30"/>
                <a:gd name="T6" fmla="*/ 6 w 54"/>
                <a:gd name="T7" fmla="*/ 18 h 30"/>
                <a:gd name="T8" fmla="*/ 0 w 54"/>
                <a:gd name="T9" fmla="*/ 18 h 30"/>
                <a:gd name="T10" fmla="*/ 6 w 54"/>
                <a:gd name="T11" fmla="*/ 12 h 30"/>
                <a:gd name="T12" fmla="*/ 0 w 54"/>
                <a:gd name="T13" fmla="*/ 12 h 30"/>
                <a:gd name="T14" fmla="*/ 0 w 54"/>
                <a:gd name="T15" fmla="*/ 6 h 30"/>
                <a:gd name="T16" fmla="*/ 48 w 54"/>
                <a:gd name="T17" fmla="*/ 0 h 30"/>
                <a:gd name="T18" fmla="*/ 48 w 54"/>
                <a:gd name="T19" fmla="*/ 6 h 30"/>
                <a:gd name="T20" fmla="*/ 54 w 54"/>
                <a:gd name="T21" fmla="*/ 12 h 30"/>
                <a:gd name="T22" fmla="*/ 48 w 54"/>
                <a:gd name="T23" fmla="*/ 18 h 30"/>
                <a:gd name="T24" fmla="*/ 54 w 54"/>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0">
                  <a:moveTo>
                    <a:pt x="54" y="30"/>
                  </a:moveTo>
                  <a:lnTo>
                    <a:pt x="6" y="30"/>
                  </a:lnTo>
                  <a:lnTo>
                    <a:pt x="6" y="24"/>
                  </a:lnTo>
                  <a:lnTo>
                    <a:pt x="6" y="18"/>
                  </a:lnTo>
                  <a:lnTo>
                    <a:pt x="0" y="18"/>
                  </a:lnTo>
                  <a:lnTo>
                    <a:pt x="6" y="12"/>
                  </a:lnTo>
                  <a:lnTo>
                    <a:pt x="0" y="12"/>
                  </a:lnTo>
                  <a:lnTo>
                    <a:pt x="0" y="6"/>
                  </a:lnTo>
                  <a:lnTo>
                    <a:pt x="48" y="0"/>
                  </a:lnTo>
                  <a:lnTo>
                    <a:pt x="48" y="6"/>
                  </a:lnTo>
                  <a:lnTo>
                    <a:pt x="54" y="12"/>
                  </a:lnTo>
                  <a:lnTo>
                    <a:pt x="48" y="18"/>
                  </a:lnTo>
                  <a:lnTo>
                    <a:pt x="5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7" name="Freeform 2145"/>
            <p:cNvSpPr>
              <a:spLocks/>
            </p:cNvSpPr>
            <p:nvPr/>
          </p:nvSpPr>
          <p:spPr bwMode="auto">
            <a:xfrm>
              <a:off x="3834" y="2310"/>
              <a:ext cx="24" cy="42"/>
            </a:xfrm>
            <a:custGeom>
              <a:avLst/>
              <a:gdLst>
                <a:gd name="T0" fmla="*/ 18 w 24"/>
                <a:gd name="T1" fmla="*/ 36 h 42"/>
                <a:gd name="T2" fmla="*/ 12 w 24"/>
                <a:gd name="T3" fmla="*/ 36 h 42"/>
                <a:gd name="T4" fmla="*/ 6 w 24"/>
                <a:gd name="T5" fmla="*/ 42 h 42"/>
                <a:gd name="T6" fmla="*/ 0 w 24"/>
                <a:gd name="T7" fmla="*/ 36 h 42"/>
                <a:gd name="T8" fmla="*/ 6 w 24"/>
                <a:gd name="T9" fmla="*/ 30 h 42"/>
                <a:gd name="T10" fmla="*/ 6 w 24"/>
                <a:gd name="T11" fmla="*/ 24 h 42"/>
                <a:gd name="T12" fmla="*/ 0 w 24"/>
                <a:gd name="T13" fmla="*/ 18 h 42"/>
                <a:gd name="T14" fmla="*/ 6 w 24"/>
                <a:gd name="T15" fmla="*/ 12 h 42"/>
                <a:gd name="T16" fmla="*/ 0 w 24"/>
                <a:gd name="T17" fmla="*/ 12 h 42"/>
                <a:gd name="T18" fmla="*/ 0 w 24"/>
                <a:gd name="T19" fmla="*/ 6 h 42"/>
                <a:gd name="T20" fmla="*/ 0 w 24"/>
                <a:gd name="T21" fmla="*/ 0 h 42"/>
                <a:gd name="T22" fmla="*/ 6 w 24"/>
                <a:gd name="T23" fmla="*/ 0 h 42"/>
                <a:gd name="T24" fmla="*/ 6 w 24"/>
                <a:gd name="T25" fmla="*/ 6 h 42"/>
                <a:gd name="T26" fmla="*/ 12 w 24"/>
                <a:gd name="T27" fmla="*/ 6 h 42"/>
                <a:gd name="T28" fmla="*/ 12 w 24"/>
                <a:gd name="T29" fmla="*/ 12 h 42"/>
                <a:gd name="T30" fmla="*/ 18 w 24"/>
                <a:gd name="T31" fmla="*/ 6 h 42"/>
                <a:gd name="T32" fmla="*/ 24 w 24"/>
                <a:gd name="T33" fmla="*/ 6 h 42"/>
                <a:gd name="T34" fmla="*/ 24 w 24"/>
                <a:gd name="T35" fmla="*/ 12 h 42"/>
                <a:gd name="T36" fmla="*/ 18 w 24"/>
                <a:gd name="T3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42">
                  <a:moveTo>
                    <a:pt x="18" y="36"/>
                  </a:moveTo>
                  <a:lnTo>
                    <a:pt x="12" y="36"/>
                  </a:lnTo>
                  <a:lnTo>
                    <a:pt x="6" y="42"/>
                  </a:lnTo>
                  <a:lnTo>
                    <a:pt x="0" y="36"/>
                  </a:lnTo>
                  <a:lnTo>
                    <a:pt x="6" y="30"/>
                  </a:lnTo>
                  <a:lnTo>
                    <a:pt x="6" y="24"/>
                  </a:lnTo>
                  <a:lnTo>
                    <a:pt x="0" y="18"/>
                  </a:lnTo>
                  <a:lnTo>
                    <a:pt x="6" y="12"/>
                  </a:lnTo>
                  <a:lnTo>
                    <a:pt x="0" y="12"/>
                  </a:lnTo>
                  <a:lnTo>
                    <a:pt x="0" y="6"/>
                  </a:lnTo>
                  <a:lnTo>
                    <a:pt x="0" y="0"/>
                  </a:lnTo>
                  <a:lnTo>
                    <a:pt x="6" y="0"/>
                  </a:lnTo>
                  <a:lnTo>
                    <a:pt x="6" y="6"/>
                  </a:lnTo>
                  <a:lnTo>
                    <a:pt x="12" y="6"/>
                  </a:lnTo>
                  <a:lnTo>
                    <a:pt x="12" y="12"/>
                  </a:lnTo>
                  <a:lnTo>
                    <a:pt x="18" y="6"/>
                  </a:lnTo>
                  <a:lnTo>
                    <a:pt x="24" y="6"/>
                  </a:lnTo>
                  <a:lnTo>
                    <a:pt x="24" y="12"/>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8" name="Freeform 2146"/>
            <p:cNvSpPr>
              <a:spLocks/>
            </p:cNvSpPr>
            <p:nvPr/>
          </p:nvSpPr>
          <p:spPr bwMode="auto">
            <a:xfrm>
              <a:off x="3894" y="2298"/>
              <a:ext cx="54" cy="66"/>
            </a:xfrm>
            <a:custGeom>
              <a:avLst/>
              <a:gdLst>
                <a:gd name="T0" fmla="*/ 18 w 54"/>
                <a:gd name="T1" fmla="*/ 54 h 66"/>
                <a:gd name="T2" fmla="*/ 12 w 54"/>
                <a:gd name="T3" fmla="*/ 54 h 66"/>
                <a:gd name="T4" fmla="*/ 12 w 54"/>
                <a:gd name="T5" fmla="*/ 48 h 66"/>
                <a:gd name="T6" fmla="*/ 6 w 54"/>
                <a:gd name="T7" fmla="*/ 42 h 66"/>
                <a:gd name="T8" fmla="*/ 0 w 54"/>
                <a:gd name="T9" fmla="*/ 42 h 66"/>
                <a:gd name="T10" fmla="*/ 0 w 54"/>
                <a:gd name="T11" fmla="*/ 36 h 66"/>
                <a:gd name="T12" fmla="*/ 6 w 54"/>
                <a:gd name="T13" fmla="*/ 24 h 66"/>
                <a:gd name="T14" fmla="*/ 12 w 54"/>
                <a:gd name="T15" fmla="*/ 18 h 66"/>
                <a:gd name="T16" fmla="*/ 36 w 54"/>
                <a:gd name="T17" fmla="*/ 0 h 66"/>
                <a:gd name="T18" fmla="*/ 36 w 54"/>
                <a:gd name="T19" fmla="*/ 6 h 66"/>
                <a:gd name="T20" fmla="*/ 36 w 54"/>
                <a:gd name="T21" fmla="*/ 12 h 66"/>
                <a:gd name="T22" fmla="*/ 36 w 54"/>
                <a:gd name="T23" fmla="*/ 18 h 66"/>
                <a:gd name="T24" fmla="*/ 42 w 54"/>
                <a:gd name="T25" fmla="*/ 24 h 66"/>
                <a:gd name="T26" fmla="*/ 42 w 54"/>
                <a:gd name="T27" fmla="*/ 30 h 66"/>
                <a:gd name="T28" fmla="*/ 48 w 54"/>
                <a:gd name="T29" fmla="*/ 30 h 66"/>
                <a:gd name="T30" fmla="*/ 54 w 54"/>
                <a:gd name="T31" fmla="*/ 30 h 66"/>
                <a:gd name="T32" fmla="*/ 24 w 54"/>
                <a:gd name="T33" fmla="*/ 66 h 66"/>
                <a:gd name="T34" fmla="*/ 18 w 54"/>
                <a:gd name="T35" fmla="*/ 60 h 66"/>
                <a:gd name="T36" fmla="*/ 18 w 54"/>
                <a:gd name="T37"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66">
                  <a:moveTo>
                    <a:pt x="18" y="54"/>
                  </a:moveTo>
                  <a:lnTo>
                    <a:pt x="12" y="54"/>
                  </a:lnTo>
                  <a:lnTo>
                    <a:pt x="12" y="48"/>
                  </a:lnTo>
                  <a:lnTo>
                    <a:pt x="6" y="42"/>
                  </a:lnTo>
                  <a:lnTo>
                    <a:pt x="0" y="42"/>
                  </a:lnTo>
                  <a:lnTo>
                    <a:pt x="0" y="36"/>
                  </a:lnTo>
                  <a:lnTo>
                    <a:pt x="6" y="24"/>
                  </a:lnTo>
                  <a:lnTo>
                    <a:pt x="12" y="18"/>
                  </a:lnTo>
                  <a:lnTo>
                    <a:pt x="36" y="0"/>
                  </a:lnTo>
                  <a:lnTo>
                    <a:pt x="36" y="6"/>
                  </a:lnTo>
                  <a:lnTo>
                    <a:pt x="36" y="12"/>
                  </a:lnTo>
                  <a:lnTo>
                    <a:pt x="36" y="18"/>
                  </a:lnTo>
                  <a:lnTo>
                    <a:pt x="42" y="24"/>
                  </a:lnTo>
                  <a:lnTo>
                    <a:pt x="42" y="30"/>
                  </a:lnTo>
                  <a:lnTo>
                    <a:pt x="48" y="30"/>
                  </a:lnTo>
                  <a:lnTo>
                    <a:pt x="54" y="30"/>
                  </a:lnTo>
                  <a:lnTo>
                    <a:pt x="24" y="66"/>
                  </a:lnTo>
                  <a:lnTo>
                    <a:pt x="18" y="60"/>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9" name="Freeform 2147"/>
            <p:cNvSpPr>
              <a:spLocks/>
            </p:cNvSpPr>
            <p:nvPr/>
          </p:nvSpPr>
          <p:spPr bwMode="auto">
            <a:xfrm>
              <a:off x="4080" y="2268"/>
              <a:ext cx="66" cy="48"/>
            </a:xfrm>
            <a:custGeom>
              <a:avLst/>
              <a:gdLst>
                <a:gd name="T0" fmla="*/ 66 w 66"/>
                <a:gd name="T1" fmla="*/ 24 h 48"/>
                <a:gd name="T2" fmla="*/ 60 w 66"/>
                <a:gd name="T3" fmla="*/ 30 h 48"/>
                <a:gd name="T4" fmla="*/ 54 w 66"/>
                <a:gd name="T5" fmla="*/ 30 h 48"/>
                <a:gd name="T6" fmla="*/ 48 w 66"/>
                <a:gd name="T7" fmla="*/ 30 h 48"/>
                <a:gd name="T8" fmla="*/ 30 w 66"/>
                <a:gd name="T9" fmla="*/ 48 h 48"/>
                <a:gd name="T10" fmla="*/ 30 w 66"/>
                <a:gd name="T11" fmla="*/ 42 h 48"/>
                <a:gd name="T12" fmla="*/ 24 w 66"/>
                <a:gd name="T13" fmla="*/ 42 h 48"/>
                <a:gd name="T14" fmla="*/ 24 w 66"/>
                <a:gd name="T15" fmla="*/ 36 h 48"/>
                <a:gd name="T16" fmla="*/ 24 w 66"/>
                <a:gd name="T17" fmla="*/ 30 h 48"/>
                <a:gd name="T18" fmla="*/ 18 w 66"/>
                <a:gd name="T19" fmla="*/ 30 h 48"/>
                <a:gd name="T20" fmla="*/ 18 w 66"/>
                <a:gd name="T21" fmla="*/ 24 h 48"/>
                <a:gd name="T22" fmla="*/ 12 w 66"/>
                <a:gd name="T23" fmla="*/ 24 h 48"/>
                <a:gd name="T24" fmla="*/ 12 w 66"/>
                <a:gd name="T25" fmla="*/ 18 h 48"/>
                <a:gd name="T26" fmla="*/ 6 w 66"/>
                <a:gd name="T27" fmla="*/ 12 h 48"/>
                <a:gd name="T28" fmla="*/ 0 w 66"/>
                <a:gd name="T29" fmla="*/ 6 h 48"/>
                <a:gd name="T30" fmla="*/ 18 w 66"/>
                <a:gd name="T31" fmla="*/ 6 h 48"/>
                <a:gd name="T32" fmla="*/ 54 w 66"/>
                <a:gd name="T33" fmla="*/ 0 h 48"/>
                <a:gd name="T34" fmla="*/ 54 w 66"/>
                <a:gd name="T35" fmla="*/ 6 h 48"/>
                <a:gd name="T36" fmla="*/ 60 w 66"/>
                <a:gd name="T37" fmla="*/ 12 h 48"/>
                <a:gd name="T38" fmla="*/ 66 w 66"/>
                <a:gd name="T39" fmla="*/ 12 h 48"/>
                <a:gd name="T40" fmla="*/ 66 w 66"/>
                <a:gd name="T41" fmla="*/ 18 h 48"/>
                <a:gd name="T42" fmla="*/ 66 w 66"/>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48">
                  <a:moveTo>
                    <a:pt x="66" y="24"/>
                  </a:moveTo>
                  <a:lnTo>
                    <a:pt x="60" y="30"/>
                  </a:lnTo>
                  <a:lnTo>
                    <a:pt x="54" y="30"/>
                  </a:lnTo>
                  <a:lnTo>
                    <a:pt x="48" y="30"/>
                  </a:lnTo>
                  <a:lnTo>
                    <a:pt x="30" y="48"/>
                  </a:lnTo>
                  <a:lnTo>
                    <a:pt x="30" y="42"/>
                  </a:lnTo>
                  <a:lnTo>
                    <a:pt x="24" y="42"/>
                  </a:lnTo>
                  <a:lnTo>
                    <a:pt x="24" y="36"/>
                  </a:lnTo>
                  <a:lnTo>
                    <a:pt x="24" y="30"/>
                  </a:lnTo>
                  <a:lnTo>
                    <a:pt x="18" y="30"/>
                  </a:lnTo>
                  <a:lnTo>
                    <a:pt x="18" y="24"/>
                  </a:lnTo>
                  <a:lnTo>
                    <a:pt x="12" y="24"/>
                  </a:lnTo>
                  <a:lnTo>
                    <a:pt x="12" y="18"/>
                  </a:lnTo>
                  <a:lnTo>
                    <a:pt x="6" y="12"/>
                  </a:lnTo>
                  <a:lnTo>
                    <a:pt x="0" y="6"/>
                  </a:lnTo>
                  <a:lnTo>
                    <a:pt x="18" y="6"/>
                  </a:lnTo>
                  <a:lnTo>
                    <a:pt x="54" y="0"/>
                  </a:lnTo>
                  <a:lnTo>
                    <a:pt x="54" y="6"/>
                  </a:lnTo>
                  <a:lnTo>
                    <a:pt x="60" y="12"/>
                  </a:lnTo>
                  <a:lnTo>
                    <a:pt x="66" y="12"/>
                  </a:lnTo>
                  <a:lnTo>
                    <a:pt x="66" y="18"/>
                  </a:lnTo>
                  <a:lnTo>
                    <a:pt x="6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0" name="Freeform 2148"/>
            <p:cNvSpPr>
              <a:spLocks/>
            </p:cNvSpPr>
            <p:nvPr/>
          </p:nvSpPr>
          <p:spPr bwMode="auto">
            <a:xfrm>
              <a:off x="3522" y="2346"/>
              <a:ext cx="36" cy="48"/>
            </a:xfrm>
            <a:custGeom>
              <a:avLst/>
              <a:gdLst>
                <a:gd name="T0" fmla="*/ 6 w 36"/>
                <a:gd name="T1" fmla="*/ 48 h 48"/>
                <a:gd name="T2" fmla="*/ 0 w 36"/>
                <a:gd name="T3" fmla="*/ 24 h 48"/>
                <a:gd name="T4" fmla="*/ 6 w 36"/>
                <a:gd name="T5" fmla="*/ 24 h 48"/>
                <a:gd name="T6" fmla="*/ 0 w 36"/>
                <a:gd name="T7" fmla="*/ 24 h 48"/>
                <a:gd name="T8" fmla="*/ 6 w 36"/>
                <a:gd name="T9" fmla="*/ 18 h 48"/>
                <a:gd name="T10" fmla="*/ 6 w 36"/>
                <a:gd name="T11" fmla="*/ 12 h 48"/>
                <a:gd name="T12" fmla="*/ 6 w 36"/>
                <a:gd name="T13" fmla="*/ 6 h 48"/>
                <a:gd name="T14" fmla="*/ 6 w 36"/>
                <a:gd name="T15" fmla="*/ 0 h 48"/>
                <a:gd name="T16" fmla="*/ 12 w 36"/>
                <a:gd name="T17" fmla="*/ 0 h 48"/>
                <a:gd name="T18" fmla="*/ 18 w 36"/>
                <a:gd name="T19" fmla="*/ 6 h 48"/>
                <a:gd name="T20" fmla="*/ 24 w 36"/>
                <a:gd name="T21" fmla="*/ 6 h 48"/>
                <a:gd name="T22" fmla="*/ 30 w 36"/>
                <a:gd name="T23" fmla="*/ 6 h 48"/>
                <a:gd name="T24" fmla="*/ 36 w 36"/>
                <a:gd name="T25" fmla="*/ 12 h 48"/>
                <a:gd name="T26" fmla="*/ 36 w 36"/>
                <a:gd name="T27" fmla="*/ 48 h 48"/>
                <a:gd name="T28" fmla="*/ 6 w 36"/>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8">
                  <a:moveTo>
                    <a:pt x="6" y="48"/>
                  </a:moveTo>
                  <a:lnTo>
                    <a:pt x="0" y="24"/>
                  </a:lnTo>
                  <a:lnTo>
                    <a:pt x="6" y="24"/>
                  </a:lnTo>
                  <a:lnTo>
                    <a:pt x="0" y="24"/>
                  </a:lnTo>
                  <a:lnTo>
                    <a:pt x="6" y="18"/>
                  </a:lnTo>
                  <a:lnTo>
                    <a:pt x="6" y="12"/>
                  </a:lnTo>
                  <a:lnTo>
                    <a:pt x="6" y="6"/>
                  </a:lnTo>
                  <a:lnTo>
                    <a:pt x="6" y="0"/>
                  </a:lnTo>
                  <a:lnTo>
                    <a:pt x="12" y="0"/>
                  </a:lnTo>
                  <a:lnTo>
                    <a:pt x="18" y="6"/>
                  </a:lnTo>
                  <a:lnTo>
                    <a:pt x="24" y="6"/>
                  </a:lnTo>
                  <a:lnTo>
                    <a:pt x="30" y="6"/>
                  </a:lnTo>
                  <a:lnTo>
                    <a:pt x="36" y="12"/>
                  </a:lnTo>
                  <a:lnTo>
                    <a:pt x="36"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1" name="Freeform 2149"/>
            <p:cNvSpPr>
              <a:spLocks/>
            </p:cNvSpPr>
            <p:nvPr/>
          </p:nvSpPr>
          <p:spPr bwMode="auto">
            <a:xfrm>
              <a:off x="4134" y="2262"/>
              <a:ext cx="42" cy="54"/>
            </a:xfrm>
            <a:custGeom>
              <a:avLst/>
              <a:gdLst>
                <a:gd name="T0" fmla="*/ 30 w 42"/>
                <a:gd name="T1" fmla="*/ 54 h 54"/>
                <a:gd name="T2" fmla="*/ 24 w 42"/>
                <a:gd name="T3" fmla="*/ 48 h 54"/>
                <a:gd name="T4" fmla="*/ 24 w 42"/>
                <a:gd name="T5" fmla="*/ 42 h 54"/>
                <a:gd name="T6" fmla="*/ 18 w 42"/>
                <a:gd name="T7" fmla="*/ 42 h 54"/>
                <a:gd name="T8" fmla="*/ 18 w 42"/>
                <a:gd name="T9" fmla="*/ 36 h 54"/>
                <a:gd name="T10" fmla="*/ 18 w 42"/>
                <a:gd name="T11" fmla="*/ 30 h 54"/>
                <a:gd name="T12" fmla="*/ 18 w 42"/>
                <a:gd name="T13" fmla="*/ 36 h 54"/>
                <a:gd name="T14" fmla="*/ 12 w 42"/>
                <a:gd name="T15" fmla="*/ 36 h 54"/>
                <a:gd name="T16" fmla="*/ 12 w 42"/>
                <a:gd name="T17" fmla="*/ 30 h 54"/>
                <a:gd name="T18" fmla="*/ 12 w 42"/>
                <a:gd name="T19" fmla="*/ 24 h 54"/>
                <a:gd name="T20" fmla="*/ 12 w 42"/>
                <a:gd name="T21" fmla="*/ 18 h 54"/>
                <a:gd name="T22" fmla="*/ 6 w 42"/>
                <a:gd name="T23" fmla="*/ 18 h 54"/>
                <a:gd name="T24" fmla="*/ 0 w 42"/>
                <a:gd name="T25" fmla="*/ 12 h 54"/>
                <a:gd name="T26" fmla="*/ 0 w 42"/>
                <a:gd name="T27" fmla="*/ 6 h 54"/>
                <a:gd name="T28" fmla="*/ 18 w 42"/>
                <a:gd name="T29" fmla="*/ 0 h 54"/>
                <a:gd name="T30" fmla="*/ 42 w 42"/>
                <a:gd name="T31" fmla="*/ 18 h 54"/>
                <a:gd name="T32" fmla="*/ 30 w 4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4">
                  <a:moveTo>
                    <a:pt x="30" y="54"/>
                  </a:moveTo>
                  <a:lnTo>
                    <a:pt x="24" y="48"/>
                  </a:lnTo>
                  <a:lnTo>
                    <a:pt x="24" y="42"/>
                  </a:lnTo>
                  <a:lnTo>
                    <a:pt x="18" y="42"/>
                  </a:lnTo>
                  <a:lnTo>
                    <a:pt x="18" y="36"/>
                  </a:lnTo>
                  <a:lnTo>
                    <a:pt x="18" y="30"/>
                  </a:lnTo>
                  <a:lnTo>
                    <a:pt x="18" y="36"/>
                  </a:lnTo>
                  <a:lnTo>
                    <a:pt x="12" y="36"/>
                  </a:lnTo>
                  <a:lnTo>
                    <a:pt x="12" y="30"/>
                  </a:lnTo>
                  <a:lnTo>
                    <a:pt x="12" y="24"/>
                  </a:lnTo>
                  <a:lnTo>
                    <a:pt x="12" y="18"/>
                  </a:lnTo>
                  <a:lnTo>
                    <a:pt x="6" y="18"/>
                  </a:lnTo>
                  <a:lnTo>
                    <a:pt x="0" y="12"/>
                  </a:lnTo>
                  <a:lnTo>
                    <a:pt x="0" y="6"/>
                  </a:lnTo>
                  <a:lnTo>
                    <a:pt x="18" y="0"/>
                  </a:lnTo>
                  <a:lnTo>
                    <a:pt x="42" y="18"/>
                  </a:lnTo>
                  <a:lnTo>
                    <a:pt x="30"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2" name="Freeform 2150"/>
            <p:cNvSpPr>
              <a:spLocks/>
            </p:cNvSpPr>
            <p:nvPr/>
          </p:nvSpPr>
          <p:spPr bwMode="auto">
            <a:xfrm>
              <a:off x="3816" y="2316"/>
              <a:ext cx="24" cy="30"/>
            </a:xfrm>
            <a:custGeom>
              <a:avLst/>
              <a:gdLst>
                <a:gd name="T0" fmla="*/ 6 w 24"/>
                <a:gd name="T1" fmla="*/ 30 h 30"/>
                <a:gd name="T2" fmla="*/ 6 w 24"/>
                <a:gd name="T3" fmla="*/ 24 h 30"/>
                <a:gd name="T4" fmla="*/ 6 w 24"/>
                <a:gd name="T5" fmla="*/ 18 h 30"/>
                <a:gd name="T6" fmla="*/ 0 w 24"/>
                <a:gd name="T7" fmla="*/ 18 h 30"/>
                <a:gd name="T8" fmla="*/ 0 w 24"/>
                <a:gd name="T9" fmla="*/ 12 h 30"/>
                <a:gd name="T10" fmla="*/ 6 w 24"/>
                <a:gd name="T11" fmla="*/ 12 h 30"/>
                <a:gd name="T12" fmla="*/ 6 w 24"/>
                <a:gd name="T13" fmla="*/ 6 h 30"/>
                <a:gd name="T14" fmla="*/ 6 w 24"/>
                <a:gd name="T15" fmla="*/ 0 h 30"/>
                <a:gd name="T16" fmla="*/ 12 w 24"/>
                <a:gd name="T17" fmla="*/ 0 h 30"/>
                <a:gd name="T18" fmla="*/ 18 w 24"/>
                <a:gd name="T19" fmla="*/ 0 h 30"/>
                <a:gd name="T20" fmla="*/ 18 w 24"/>
                <a:gd name="T21" fmla="*/ 6 h 30"/>
                <a:gd name="T22" fmla="*/ 24 w 24"/>
                <a:gd name="T23" fmla="*/ 6 h 30"/>
                <a:gd name="T24" fmla="*/ 18 w 24"/>
                <a:gd name="T25" fmla="*/ 12 h 30"/>
                <a:gd name="T26" fmla="*/ 24 w 24"/>
                <a:gd name="T27" fmla="*/ 18 h 30"/>
                <a:gd name="T28" fmla="*/ 24 w 24"/>
                <a:gd name="T29" fmla="*/ 24 h 30"/>
                <a:gd name="T30" fmla="*/ 18 w 24"/>
                <a:gd name="T31" fmla="*/ 30 h 30"/>
                <a:gd name="T32" fmla="*/ 12 w 24"/>
                <a:gd name="T33" fmla="*/ 30 h 30"/>
                <a:gd name="T34" fmla="*/ 6 w 24"/>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0">
                  <a:moveTo>
                    <a:pt x="6" y="30"/>
                  </a:moveTo>
                  <a:lnTo>
                    <a:pt x="6" y="24"/>
                  </a:lnTo>
                  <a:lnTo>
                    <a:pt x="6" y="18"/>
                  </a:lnTo>
                  <a:lnTo>
                    <a:pt x="0" y="18"/>
                  </a:lnTo>
                  <a:lnTo>
                    <a:pt x="0" y="12"/>
                  </a:lnTo>
                  <a:lnTo>
                    <a:pt x="6" y="12"/>
                  </a:lnTo>
                  <a:lnTo>
                    <a:pt x="6" y="6"/>
                  </a:lnTo>
                  <a:lnTo>
                    <a:pt x="6" y="0"/>
                  </a:lnTo>
                  <a:lnTo>
                    <a:pt x="12" y="0"/>
                  </a:lnTo>
                  <a:lnTo>
                    <a:pt x="18" y="0"/>
                  </a:lnTo>
                  <a:lnTo>
                    <a:pt x="18" y="6"/>
                  </a:lnTo>
                  <a:lnTo>
                    <a:pt x="24" y="6"/>
                  </a:lnTo>
                  <a:lnTo>
                    <a:pt x="18" y="12"/>
                  </a:lnTo>
                  <a:lnTo>
                    <a:pt x="24" y="18"/>
                  </a:lnTo>
                  <a:lnTo>
                    <a:pt x="24" y="24"/>
                  </a:lnTo>
                  <a:lnTo>
                    <a:pt x="18" y="30"/>
                  </a:lnTo>
                  <a:lnTo>
                    <a:pt x="12" y="30"/>
                  </a:lnTo>
                  <a:lnTo>
                    <a:pt x="6"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3" name="Freeform 2151"/>
            <p:cNvSpPr>
              <a:spLocks/>
            </p:cNvSpPr>
            <p:nvPr/>
          </p:nvSpPr>
          <p:spPr bwMode="auto">
            <a:xfrm>
              <a:off x="3300" y="2364"/>
              <a:ext cx="48" cy="24"/>
            </a:xfrm>
            <a:custGeom>
              <a:avLst/>
              <a:gdLst>
                <a:gd name="T0" fmla="*/ 48 w 48"/>
                <a:gd name="T1" fmla="*/ 24 h 24"/>
                <a:gd name="T2" fmla="*/ 6 w 48"/>
                <a:gd name="T3" fmla="*/ 24 h 24"/>
                <a:gd name="T4" fmla="*/ 6 w 48"/>
                <a:gd name="T5" fmla="*/ 18 h 24"/>
                <a:gd name="T6" fmla="*/ 0 w 48"/>
                <a:gd name="T7" fmla="*/ 18 h 24"/>
                <a:gd name="T8" fmla="*/ 6 w 48"/>
                <a:gd name="T9" fmla="*/ 12 h 24"/>
                <a:gd name="T10" fmla="*/ 6 w 48"/>
                <a:gd name="T11" fmla="*/ 6 h 24"/>
                <a:gd name="T12" fmla="*/ 12 w 48"/>
                <a:gd name="T13" fmla="*/ 6 h 24"/>
                <a:gd name="T14" fmla="*/ 18 w 48"/>
                <a:gd name="T15" fmla="*/ 6 h 24"/>
                <a:gd name="T16" fmla="*/ 24 w 48"/>
                <a:gd name="T17" fmla="*/ 6 h 24"/>
                <a:gd name="T18" fmla="*/ 30 w 48"/>
                <a:gd name="T19" fmla="*/ 6 h 24"/>
                <a:gd name="T20" fmla="*/ 30 w 48"/>
                <a:gd name="T21" fmla="*/ 0 h 24"/>
                <a:gd name="T22" fmla="*/ 42 w 48"/>
                <a:gd name="T23" fmla="*/ 0 h 24"/>
                <a:gd name="T24" fmla="*/ 48 w 48"/>
                <a:gd name="T25" fmla="*/ 6 h 24"/>
                <a:gd name="T26" fmla="*/ 48 w 48"/>
                <a:gd name="T27" fmla="*/ 18 h 24"/>
                <a:gd name="T28" fmla="*/ 48 w 48"/>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4">
                  <a:moveTo>
                    <a:pt x="48" y="24"/>
                  </a:moveTo>
                  <a:lnTo>
                    <a:pt x="6" y="24"/>
                  </a:lnTo>
                  <a:lnTo>
                    <a:pt x="6" y="18"/>
                  </a:lnTo>
                  <a:lnTo>
                    <a:pt x="0" y="18"/>
                  </a:lnTo>
                  <a:lnTo>
                    <a:pt x="6" y="12"/>
                  </a:lnTo>
                  <a:lnTo>
                    <a:pt x="6" y="6"/>
                  </a:lnTo>
                  <a:lnTo>
                    <a:pt x="12" y="6"/>
                  </a:lnTo>
                  <a:lnTo>
                    <a:pt x="18" y="6"/>
                  </a:lnTo>
                  <a:lnTo>
                    <a:pt x="24" y="6"/>
                  </a:lnTo>
                  <a:lnTo>
                    <a:pt x="30" y="6"/>
                  </a:lnTo>
                  <a:lnTo>
                    <a:pt x="30" y="0"/>
                  </a:lnTo>
                  <a:lnTo>
                    <a:pt x="42" y="0"/>
                  </a:lnTo>
                  <a:lnTo>
                    <a:pt x="48" y="6"/>
                  </a:lnTo>
                  <a:lnTo>
                    <a:pt x="48" y="18"/>
                  </a:lnTo>
                  <a:lnTo>
                    <a:pt x="48"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4" name="Freeform 2152"/>
            <p:cNvSpPr>
              <a:spLocks/>
            </p:cNvSpPr>
            <p:nvPr/>
          </p:nvSpPr>
          <p:spPr bwMode="auto">
            <a:xfrm>
              <a:off x="3948" y="2298"/>
              <a:ext cx="54" cy="54"/>
            </a:xfrm>
            <a:custGeom>
              <a:avLst/>
              <a:gdLst>
                <a:gd name="T0" fmla="*/ 6 w 54"/>
                <a:gd name="T1" fmla="*/ 36 h 54"/>
                <a:gd name="T2" fmla="*/ 0 w 54"/>
                <a:gd name="T3" fmla="*/ 36 h 54"/>
                <a:gd name="T4" fmla="*/ 0 w 54"/>
                <a:gd name="T5" fmla="*/ 30 h 54"/>
                <a:gd name="T6" fmla="*/ 6 w 54"/>
                <a:gd name="T7" fmla="*/ 24 h 54"/>
                <a:gd name="T8" fmla="*/ 6 w 54"/>
                <a:gd name="T9" fmla="*/ 6 h 54"/>
                <a:gd name="T10" fmla="*/ 6 w 54"/>
                <a:gd name="T11" fmla="*/ 0 h 54"/>
                <a:gd name="T12" fmla="*/ 12 w 54"/>
                <a:gd name="T13" fmla="*/ 6 h 54"/>
                <a:gd name="T14" fmla="*/ 18 w 54"/>
                <a:gd name="T15" fmla="*/ 12 h 54"/>
                <a:gd name="T16" fmla="*/ 24 w 54"/>
                <a:gd name="T17" fmla="*/ 12 h 54"/>
                <a:gd name="T18" fmla="*/ 30 w 54"/>
                <a:gd name="T19" fmla="*/ 18 h 54"/>
                <a:gd name="T20" fmla="*/ 36 w 54"/>
                <a:gd name="T21" fmla="*/ 18 h 54"/>
                <a:gd name="T22" fmla="*/ 42 w 54"/>
                <a:gd name="T23" fmla="*/ 18 h 54"/>
                <a:gd name="T24" fmla="*/ 48 w 54"/>
                <a:gd name="T25" fmla="*/ 18 h 54"/>
                <a:gd name="T26" fmla="*/ 54 w 54"/>
                <a:gd name="T27" fmla="*/ 18 h 54"/>
                <a:gd name="T28" fmla="*/ 48 w 54"/>
                <a:gd name="T29" fmla="*/ 30 h 54"/>
                <a:gd name="T30" fmla="*/ 42 w 54"/>
                <a:gd name="T31" fmla="*/ 36 h 54"/>
                <a:gd name="T32" fmla="*/ 36 w 54"/>
                <a:gd name="T33" fmla="*/ 48 h 54"/>
                <a:gd name="T34" fmla="*/ 30 w 54"/>
                <a:gd name="T35" fmla="*/ 54 h 54"/>
                <a:gd name="T36" fmla="*/ 18 w 54"/>
                <a:gd name="T37" fmla="*/ 48 h 54"/>
                <a:gd name="T38" fmla="*/ 12 w 54"/>
                <a:gd name="T39" fmla="*/ 48 h 54"/>
                <a:gd name="T40" fmla="*/ 12 w 54"/>
                <a:gd name="T41" fmla="*/ 42 h 54"/>
                <a:gd name="T42" fmla="*/ 6 w 54"/>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4">
                  <a:moveTo>
                    <a:pt x="6" y="36"/>
                  </a:moveTo>
                  <a:lnTo>
                    <a:pt x="0" y="36"/>
                  </a:lnTo>
                  <a:lnTo>
                    <a:pt x="0" y="30"/>
                  </a:lnTo>
                  <a:lnTo>
                    <a:pt x="6" y="24"/>
                  </a:lnTo>
                  <a:lnTo>
                    <a:pt x="6" y="6"/>
                  </a:lnTo>
                  <a:lnTo>
                    <a:pt x="6" y="0"/>
                  </a:lnTo>
                  <a:lnTo>
                    <a:pt x="12" y="6"/>
                  </a:lnTo>
                  <a:lnTo>
                    <a:pt x="18" y="12"/>
                  </a:lnTo>
                  <a:lnTo>
                    <a:pt x="24" y="12"/>
                  </a:lnTo>
                  <a:lnTo>
                    <a:pt x="30" y="18"/>
                  </a:lnTo>
                  <a:lnTo>
                    <a:pt x="36" y="18"/>
                  </a:lnTo>
                  <a:lnTo>
                    <a:pt x="42" y="18"/>
                  </a:lnTo>
                  <a:lnTo>
                    <a:pt x="48" y="18"/>
                  </a:lnTo>
                  <a:lnTo>
                    <a:pt x="54" y="18"/>
                  </a:lnTo>
                  <a:lnTo>
                    <a:pt x="48" y="30"/>
                  </a:lnTo>
                  <a:lnTo>
                    <a:pt x="42" y="36"/>
                  </a:lnTo>
                  <a:lnTo>
                    <a:pt x="36" y="48"/>
                  </a:lnTo>
                  <a:lnTo>
                    <a:pt x="30" y="54"/>
                  </a:lnTo>
                  <a:lnTo>
                    <a:pt x="18" y="48"/>
                  </a:lnTo>
                  <a:lnTo>
                    <a:pt x="12" y="48"/>
                  </a:lnTo>
                  <a:lnTo>
                    <a:pt x="12" y="42"/>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5" name="Freeform 2153"/>
            <p:cNvSpPr>
              <a:spLocks/>
            </p:cNvSpPr>
            <p:nvPr/>
          </p:nvSpPr>
          <p:spPr bwMode="auto">
            <a:xfrm>
              <a:off x="3048" y="2376"/>
              <a:ext cx="48" cy="42"/>
            </a:xfrm>
            <a:custGeom>
              <a:avLst/>
              <a:gdLst>
                <a:gd name="T0" fmla="*/ 0 w 48"/>
                <a:gd name="T1" fmla="*/ 6 h 42"/>
                <a:gd name="T2" fmla="*/ 0 w 48"/>
                <a:gd name="T3" fmla="*/ 0 h 42"/>
                <a:gd name="T4" fmla="*/ 6 w 48"/>
                <a:gd name="T5" fmla="*/ 0 h 42"/>
                <a:gd name="T6" fmla="*/ 24 w 48"/>
                <a:gd name="T7" fmla="*/ 0 h 42"/>
                <a:gd name="T8" fmla="*/ 30 w 48"/>
                <a:gd name="T9" fmla="*/ 0 h 42"/>
                <a:gd name="T10" fmla="*/ 36 w 48"/>
                <a:gd name="T11" fmla="*/ 12 h 42"/>
                <a:gd name="T12" fmla="*/ 30 w 48"/>
                <a:gd name="T13" fmla="*/ 12 h 42"/>
                <a:gd name="T14" fmla="*/ 42 w 48"/>
                <a:gd name="T15" fmla="*/ 12 h 42"/>
                <a:gd name="T16" fmla="*/ 42 w 48"/>
                <a:gd name="T17" fmla="*/ 18 h 42"/>
                <a:gd name="T18" fmla="*/ 48 w 48"/>
                <a:gd name="T19" fmla="*/ 18 h 42"/>
                <a:gd name="T20" fmla="*/ 48 w 48"/>
                <a:gd name="T21" fmla="*/ 24 h 42"/>
                <a:gd name="T22" fmla="*/ 48 w 48"/>
                <a:gd name="T23" fmla="*/ 30 h 42"/>
                <a:gd name="T24" fmla="*/ 36 w 48"/>
                <a:gd name="T25" fmla="*/ 30 h 42"/>
                <a:gd name="T26" fmla="*/ 36 w 48"/>
                <a:gd name="T27" fmla="*/ 36 h 42"/>
                <a:gd name="T28" fmla="*/ 36 w 48"/>
                <a:gd name="T29" fmla="*/ 42 h 42"/>
                <a:gd name="T30" fmla="*/ 0 w 48"/>
                <a:gd name="T31" fmla="*/ 42 h 42"/>
                <a:gd name="T32" fmla="*/ 0 w 48"/>
                <a:gd name="T33"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2">
                  <a:moveTo>
                    <a:pt x="0" y="6"/>
                  </a:moveTo>
                  <a:lnTo>
                    <a:pt x="0" y="0"/>
                  </a:lnTo>
                  <a:lnTo>
                    <a:pt x="6" y="0"/>
                  </a:lnTo>
                  <a:lnTo>
                    <a:pt x="24" y="0"/>
                  </a:lnTo>
                  <a:lnTo>
                    <a:pt x="30" y="0"/>
                  </a:lnTo>
                  <a:lnTo>
                    <a:pt x="36" y="12"/>
                  </a:lnTo>
                  <a:lnTo>
                    <a:pt x="30" y="12"/>
                  </a:lnTo>
                  <a:lnTo>
                    <a:pt x="42" y="12"/>
                  </a:lnTo>
                  <a:lnTo>
                    <a:pt x="42" y="18"/>
                  </a:lnTo>
                  <a:lnTo>
                    <a:pt x="48" y="18"/>
                  </a:lnTo>
                  <a:lnTo>
                    <a:pt x="48" y="24"/>
                  </a:lnTo>
                  <a:lnTo>
                    <a:pt x="48" y="30"/>
                  </a:lnTo>
                  <a:lnTo>
                    <a:pt x="36" y="30"/>
                  </a:lnTo>
                  <a:lnTo>
                    <a:pt x="36" y="36"/>
                  </a:lnTo>
                  <a:lnTo>
                    <a:pt x="36" y="42"/>
                  </a:lnTo>
                  <a:lnTo>
                    <a:pt x="0" y="42"/>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6" name="Freeform 2154"/>
            <p:cNvSpPr>
              <a:spLocks/>
            </p:cNvSpPr>
            <p:nvPr/>
          </p:nvSpPr>
          <p:spPr bwMode="auto">
            <a:xfrm>
              <a:off x="2106" y="2352"/>
              <a:ext cx="84" cy="78"/>
            </a:xfrm>
            <a:custGeom>
              <a:avLst/>
              <a:gdLst>
                <a:gd name="T0" fmla="*/ 78 w 84"/>
                <a:gd name="T1" fmla="*/ 72 h 78"/>
                <a:gd name="T2" fmla="*/ 60 w 84"/>
                <a:gd name="T3" fmla="*/ 72 h 78"/>
                <a:gd name="T4" fmla="*/ 60 w 84"/>
                <a:gd name="T5" fmla="*/ 78 h 78"/>
                <a:gd name="T6" fmla="*/ 12 w 84"/>
                <a:gd name="T7" fmla="*/ 72 h 78"/>
                <a:gd name="T8" fmla="*/ 12 w 84"/>
                <a:gd name="T9" fmla="*/ 66 h 78"/>
                <a:gd name="T10" fmla="*/ 0 w 84"/>
                <a:gd name="T11" fmla="*/ 66 h 78"/>
                <a:gd name="T12" fmla="*/ 6 w 84"/>
                <a:gd name="T13" fmla="*/ 36 h 78"/>
                <a:gd name="T14" fmla="*/ 6 w 84"/>
                <a:gd name="T15" fmla="*/ 12 h 78"/>
                <a:gd name="T16" fmla="*/ 42 w 84"/>
                <a:gd name="T17" fmla="*/ 18 h 78"/>
                <a:gd name="T18" fmla="*/ 42 w 84"/>
                <a:gd name="T19" fmla="*/ 6 h 78"/>
                <a:gd name="T20" fmla="*/ 54 w 84"/>
                <a:gd name="T21" fmla="*/ 6 h 78"/>
                <a:gd name="T22" fmla="*/ 54 w 84"/>
                <a:gd name="T23" fmla="*/ 0 h 78"/>
                <a:gd name="T24" fmla="*/ 72 w 84"/>
                <a:gd name="T25" fmla="*/ 0 h 78"/>
                <a:gd name="T26" fmla="*/ 72 w 84"/>
                <a:gd name="T27" fmla="*/ 18 h 78"/>
                <a:gd name="T28" fmla="*/ 84 w 84"/>
                <a:gd name="T29" fmla="*/ 18 h 78"/>
                <a:gd name="T30" fmla="*/ 78 w 84"/>
                <a:gd name="T3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8">
                  <a:moveTo>
                    <a:pt x="78" y="72"/>
                  </a:moveTo>
                  <a:lnTo>
                    <a:pt x="60" y="72"/>
                  </a:lnTo>
                  <a:lnTo>
                    <a:pt x="60" y="78"/>
                  </a:lnTo>
                  <a:lnTo>
                    <a:pt x="12" y="72"/>
                  </a:lnTo>
                  <a:lnTo>
                    <a:pt x="12" y="66"/>
                  </a:lnTo>
                  <a:lnTo>
                    <a:pt x="0" y="66"/>
                  </a:lnTo>
                  <a:lnTo>
                    <a:pt x="6" y="36"/>
                  </a:lnTo>
                  <a:lnTo>
                    <a:pt x="6" y="12"/>
                  </a:lnTo>
                  <a:lnTo>
                    <a:pt x="42" y="18"/>
                  </a:lnTo>
                  <a:lnTo>
                    <a:pt x="42" y="6"/>
                  </a:lnTo>
                  <a:lnTo>
                    <a:pt x="54" y="6"/>
                  </a:lnTo>
                  <a:lnTo>
                    <a:pt x="54" y="0"/>
                  </a:lnTo>
                  <a:lnTo>
                    <a:pt x="72" y="0"/>
                  </a:lnTo>
                  <a:lnTo>
                    <a:pt x="72" y="18"/>
                  </a:lnTo>
                  <a:lnTo>
                    <a:pt x="84" y="18"/>
                  </a:lnTo>
                  <a:lnTo>
                    <a:pt x="78"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7" name="Freeform 2155"/>
            <p:cNvSpPr>
              <a:spLocks/>
            </p:cNvSpPr>
            <p:nvPr/>
          </p:nvSpPr>
          <p:spPr bwMode="auto">
            <a:xfrm>
              <a:off x="2790" y="2382"/>
              <a:ext cx="36" cy="36"/>
            </a:xfrm>
            <a:custGeom>
              <a:avLst/>
              <a:gdLst>
                <a:gd name="T0" fmla="*/ 12 w 36"/>
                <a:gd name="T1" fmla="*/ 36 h 36"/>
                <a:gd name="T2" fmla="*/ 6 w 36"/>
                <a:gd name="T3" fmla="*/ 36 h 36"/>
                <a:gd name="T4" fmla="*/ 0 w 36"/>
                <a:gd name="T5" fmla="*/ 24 h 36"/>
                <a:gd name="T6" fmla="*/ 6 w 36"/>
                <a:gd name="T7" fmla="*/ 6 h 36"/>
                <a:gd name="T8" fmla="*/ 12 w 36"/>
                <a:gd name="T9" fmla="*/ 6 h 36"/>
                <a:gd name="T10" fmla="*/ 12 w 36"/>
                <a:gd name="T11" fmla="*/ 0 h 36"/>
                <a:gd name="T12" fmla="*/ 36 w 36"/>
                <a:gd name="T13" fmla="*/ 0 h 36"/>
                <a:gd name="T14" fmla="*/ 36 w 36"/>
                <a:gd name="T15" fmla="*/ 6 h 36"/>
                <a:gd name="T16" fmla="*/ 36 w 36"/>
                <a:gd name="T17" fmla="*/ 24 h 36"/>
                <a:gd name="T18" fmla="*/ 36 w 36"/>
                <a:gd name="T19" fmla="*/ 36 h 36"/>
                <a:gd name="T20" fmla="*/ 12 w 3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12" y="36"/>
                  </a:moveTo>
                  <a:lnTo>
                    <a:pt x="6" y="36"/>
                  </a:lnTo>
                  <a:lnTo>
                    <a:pt x="0" y="24"/>
                  </a:lnTo>
                  <a:lnTo>
                    <a:pt x="6" y="6"/>
                  </a:lnTo>
                  <a:lnTo>
                    <a:pt x="12" y="6"/>
                  </a:lnTo>
                  <a:lnTo>
                    <a:pt x="12" y="0"/>
                  </a:lnTo>
                  <a:lnTo>
                    <a:pt x="36" y="0"/>
                  </a:lnTo>
                  <a:lnTo>
                    <a:pt x="36" y="6"/>
                  </a:lnTo>
                  <a:lnTo>
                    <a:pt x="36" y="24"/>
                  </a:lnTo>
                  <a:lnTo>
                    <a:pt x="36"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8" name="Freeform 2156"/>
            <p:cNvSpPr>
              <a:spLocks/>
            </p:cNvSpPr>
            <p:nvPr/>
          </p:nvSpPr>
          <p:spPr bwMode="auto">
            <a:xfrm>
              <a:off x="3426" y="2358"/>
              <a:ext cx="36" cy="30"/>
            </a:xfrm>
            <a:custGeom>
              <a:avLst/>
              <a:gdLst>
                <a:gd name="T0" fmla="*/ 36 w 36"/>
                <a:gd name="T1" fmla="*/ 30 h 30"/>
                <a:gd name="T2" fmla="*/ 18 w 36"/>
                <a:gd name="T3" fmla="*/ 30 h 30"/>
                <a:gd name="T4" fmla="*/ 18 w 36"/>
                <a:gd name="T5" fmla="*/ 24 h 30"/>
                <a:gd name="T6" fmla="*/ 0 w 36"/>
                <a:gd name="T7" fmla="*/ 24 h 30"/>
                <a:gd name="T8" fmla="*/ 0 w 36"/>
                <a:gd name="T9" fmla="*/ 18 h 30"/>
                <a:gd name="T10" fmla="*/ 0 w 36"/>
                <a:gd name="T11" fmla="*/ 0 h 30"/>
                <a:gd name="T12" fmla="*/ 30 w 36"/>
                <a:gd name="T13" fmla="*/ 0 h 30"/>
                <a:gd name="T14" fmla="*/ 36 w 3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36" y="30"/>
                  </a:moveTo>
                  <a:lnTo>
                    <a:pt x="18" y="30"/>
                  </a:lnTo>
                  <a:lnTo>
                    <a:pt x="18" y="24"/>
                  </a:lnTo>
                  <a:lnTo>
                    <a:pt x="0" y="24"/>
                  </a:lnTo>
                  <a:lnTo>
                    <a:pt x="0" y="18"/>
                  </a:lnTo>
                  <a:lnTo>
                    <a:pt x="0" y="0"/>
                  </a:lnTo>
                  <a:lnTo>
                    <a:pt x="30" y="0"/>
                  </a:lnTo>
                  <a:lnTo>
                    <a:pt x="3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9" name="Freeform 2157"/>
            <p:cNvSpPr>
              <a:spLocks/>
            </p:cNvSpPr>
            <p:nvPr/>
          </p:nvSpPr>
          <p:spPr bwMode="auto">
            <a:xfrm>
              <a:off x="3006" y="2382"/>
              <a:ext cx="42" cy="42"/>
            </a:xfrm>
            <a:custGeom>
              <a:avLst/>
              <a:gdLst>
                <a:gd name="T0" fmla="*/ 36 w 42"/>
                <a:gd name="T1" fmla="*/ 42 h 42"/>
                <a:gd name="T2" fmla="*/ 0 w 42"/>
                <a:gd name="T3" fmla="*/ 42 h 42"/>
                <a:gd name="T4" fmla="*/ 0 w 42"/>
                <a:gd name="T5" fmla="*/ 6 h 42"/>
                <a:gd name="T6" fmla="*/ 6 w 42"/>
                <a:gd name="T7" fmla="*/ 6 h 42"/>
                <a:gd name="T8" fmla="*/ 6 w 42"/>
                <a:gd name="T9" fmla="*/ 0 h 42"/>
                <a:gd name="T10" fmla="*/ 12 w 42"/>
                <a:gd name="T11" fmla="*/ 0 h 42"/>
                <a:gd name="T12" fmla="*/ 18 w 42"/>
                <a:gd name="T13" fmla="*/ 0 h 42"/>
                <a:gd name="T14" fmla="*/ 42 w 42"/>
                <a:gd name="T15" fmla="*/ 0 h 42"/>
                <a:gd name="T16" fmla="*/ 42 w 42"/>
                <a:gd name="T17" fmla="*/ 36 h 42"/>
                <a:gd name="T18" fmla="*/ 42 w 42"/>
                <a:gd name="T19" fmla="*/ 42 h 42"/>
                <a:gd name="T20" fmla="*/ 36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6" y="42"/>
                  </a:moveTo>
                  <a:lnTo>
                    <a:pt x="0" y="42"/>
                  </a:lnTo>
                  <a:lnTo>
                    <a:pt x="0" y="6"/>
                  </a:lnTo>
                  <a:lnTo>
                    <a:pt x="6" y="6"/>
                  </a:lnTo>
                  <a:lnTo>
                    <a:pt x="6" y="0"/>
                  </a:lnTo>
                  <a:lnTo>
                    <a:pt x="12" y="0"/>
                  </a:lnTo>
                  <a:lnTo>
                    <a:pt x="18" y="0"/>
                  </a:lnTo>
                  <a:lnTo>
                    <a:pt x="42" y="0"/>
                  </a:lnTo>
                  <a:lnTo>
                    <a:pt x="42" y="36"/>
                  </a:lnTo>
                  <a:lnTo>
                    <a:pt x="42" y="42"/>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0" name="Freeform 2158"/>
            <p:cNvSpPr>
              <a:spLocks/>
            </p:cNvSpPr>
            <p:nvPr/>
          </p:nvSpPr>
          <p:spPr bwMode="auto">
            <a:xfrm>
              <a:off x="2262" y="2364"/>
              <a:ext cx="42" cy="48"/>
            </a:xfrm>
            <a:custGeom>
              <a:avLst/>
              <a:gdLst>
                <a:gd name="T0" fmla="*/ 0 w 42"/>
                <a:gd name="T1" fmla="*/ 42 h 48"/>
                <a:gd name="T2" fmla="*/ 6 w 42"/>
                <a:gd name="T3" fmla="*/ 0 h 48"/>
                <a:gd name="T4" fmla="*/ 42 w 42"/>
                <a:gd name="T5" fmla="*/ 0 h 48"/>
                <a:gd name="T6" fmla="*/ 42 w 42"/>
                <a:gd name="T7" fmla="*/ 48 h 48"/>
                <a:gd name="T8" fmla="*/ 36 w 42"/>
                <a:gd name="T9" fmla="*/ 48 h 48"/>
                <a:gd name="T10" fmla="*/ 0 w 42"/>
                <a:gd name="T11" fmla="*/ 42 h 48"/>
              </a:gdLst>
              <a:ahLst/>
              <a:cxnLst>
                <a:cxn ang="0">
                  <a:pos x="T0" y="T1"/>
                </a:cxn>
                <a:cxn ang="0">
                  <a:pos x="T2" y="T3"/>
                </a:cxn>
                <a:cxn ang="0">
                  <a:pos x="T4" y="T5"/>
                </a:cxn>
                <a:cxn ang="0">
                  <a:pos x="T6" y="T7"/>
                </a:cxn>
                <a:cxn ang="0">
                  <a:pos x="T8" y="T9"/>
                </a:cxn>
                <a:cxn ang="0">
                  <a:pos x="T10" y="T11"/>
                </a:cxn>
              </a:cxnLst>
              <a:rect l="0" t="0" r="r" b="b"/>
              <a:pathLst>
                <a:path w="42" h="48">
                  <a:moveTo>
                    <a:pt x="0" y="42"/>
                  </a:moveTo>
                  <a:lnTo>
                    <a:pt x="6" y="0"/>
                  </a:lnTo>
                  <a:lnTo>
                    <a:pt x="42" y="0"/>
                  </a:lnTo>
                  <a:lnTo>
                    <a:pt x="42" y="48"/>
                  </a:lnTo>
                  <a:lnTo>
                    <a:pt x="36"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1" name="Freeform 2159"/>
            <p:cNvSpPr>
              <a:spLocks/>
            </p:cNvSpPr>
            <p:nvPr/>
          </p:nvSpPr>
          <p:spPr bwMode="auto">
            <a:xfrm>
              <a:off x="2304" y="2364"/>
              <a:ext cx="42" cy="48"/>
            </a:xfrm>
            <a:custGeom>
              <a:avLst/>
              <a:gdLst>
                <a:gd name="T0" fmla="*/ 0 w 42"/>
                <a:gd name="T1" fmla="*/ 48 h 48"/>
                <a:gd name="T2" fmla="*/ 0 w 42"/>
                <a:gd name="T3" fmla="*/ 0 h 48"/>
                <a:gd name="T4" fmla="*/ 30 w 42"/>
                <a:gd name="T5" fmla="*/ 6 h 48"/>
                <a:gd name="T6" fmla="*/ 42 w 42"/>
                <a:gd name="T7" fmla="*/ 6 h 48"/>
                <a:gd name="T8" fmla="*/ 42 w 42"/>
                <a:gd name="T9" fmla="*/ 48 h 48"/>
                <a:gd name="T10" fmla="*/ 36 w 42"/>
                <a:gd name="T11" fmla="*/ 48 h 48"/>
                <a:gd name="T12" fmla="*/ 0 w 4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0" y="48"/>
                  </a:moveTo>
                  <a:lnTo>
                    <a:pt x="0" y="0"/>
                  </a:lnTo>
                  <a:lnTo>
                    <a:pt x="30" y="6"/>
                  </a:lnTo>
                  <a:lnTo>
                    <a:pt x="42" y="6"/>
                  </a:lnTo>
                  <a:lnTo>
                    <a:pt x="42" y="48"/>
                  </a:lnTo>
                  <a:lnTo>
                    <a:pt x="36"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2" name="Freeform 2160"/>
            <p:cNvSpPr>
              <a:spLocks/>
            </p:cNvSpPr>
            <p:nvPr/>
          </p:nvSpPr>
          <p:spPr bwMode="auto">
            <a:xfrm>
              <a:off x="2346" y="2370"/>
              <a:ext cx="42" cy="42"/>
            </a:xfrm>
            <a:custGeom>
              <a:avLst/>
              <a:gdLst>
                <a:gd name="T0" fmla="*/ 42 w 42"/>
                <a:gd name="T1" fmla="*/ 42 h 42"/>
                <a:gd name="T2" fmla="*/ 36 w 42"/>
                <a:gd name="T3" fmla="*/ 42 h 42"/>
                <a:gd name="T4" fmla="*/ 0 w 42"/>
                <a:gd name="T5" fmla="*/ 42 h 42"/>
                <a:gd name="T6" fmla="*/ 0 w 42"/>
                <a:gd name="T7" fmla="*/ 0 h 42"/>
                <a:gd name="T8" fmla="*/ 30 w 42"/>
                <a:gd name="T9" fmla="*/ 0 h 42"/>
                <a:gd name="T10" fmla="*/ 42 w 42"/>
                <a:gd name="T11" fmla="*/ 0 h 42"/>
                <a:gd name="T12" fmla="*/ 42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42"/>
                  </a:moveTo>
                  <a:lnTo>
                    <a:pt x="36" y="42"/>
                  </a:lnTo>
                  <a:lnTo>
                    <a:pt x="0" y="42"/>
                  </a:lnTo>
                  <a:lnTo>
                    <a:pt x="0" y="0"/>
                  </a:lnTo>
                  <a:lnTo>
                    <a:pt x="30" y="0"/>
                  </a:lnTo>
                  <a:lnTo>
                    <a:pt x="42" y="0"/>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3" name="Freeform 2161"/>
            <p:cNvSpPr>
              <a:spLocks/>
            </p:cNvSpPr>
            <p:nvPr/>
          </p:nvSpPr>
          <p:spPr bwMode="auto">
            <a:xfrm>
              <a:off x="2388" y="2370"/>
              <a:ext cx="48" cy="48"/>
            </a:xfrm>
            <a:custGeom>
              <a:avLst/>
              <a:gdLst>
                <a:gd name="T0" fmla="*/ 36 w 48"/>
                <a:gd name="T1" fmla="*/ 48 h 48"/>
                <a:gd name="T2" fmla="*/ 0 w 48"/>
                <a:gd name="T3" fmla="*/ 42 h 48"/>
                <a:gd name="T4" fmla="*/ 0 w 48"/>
                <a:gd name="T5" fmla="*/ 0 h 48"/>
                <a:gd name="T6" fmla="*/ 36 w 48"/>
                <a:gd name="T7" fmla="*/ 0 h 48"/>
                <a:gd name="T8" fmla="*/ 48 w 48"/>
                <a:gd name="T9" fmla="*/ 6 h 48"/>
                <a:gd name="T10" fmla="*/ 42 w 48"/>
                <a:gd name="T11" fmla="*/ 48 h 48"/>
                <a:gd name="T12" fmla="*/ 3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36" y="48"/>
                  </a:moveTo>
                  <a:lnTo>
                    <a:pt x="0" y="42"/>
                  </a:lnTo>
                  <a:lnTo>
                    <a:pt x="0" y="0"/>
                  </a:lnTo>
                  <a:lnTo>
                    <a:pt x="36" y="0"/>
                  </a:lnTo>
                  <a:lnTo>
                    <a:pt x="48" y="6"/>
                  </a:lnTo>
                  <a:lnTo>
                    <a:pt x="42" y="48"/>
                  </a:lnTo>
                  <a:lnTo>
                    <a:pt x="3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4" name="Freeform 2162"/>
            <p:cNvSpPr>
              <a:spLocks/>
            </p:cNvSpPr>
            <p:nvPr/>
          </p:nvSpPr>
          <p:spPr bwMode="auto">
            <a:xfrm>
              <a:off x="2472" y="2376"/>
              <a:ext cx="36" cy="42"/>
            </a:xfrm>
            <a:custGeom>
              <a:avLst/>
              <a:gdLst>
                <a:gd name="T0" fmla="*/ 36 w 36"/>
                <a:gd name="T1" fmla="*/ 42 h 42"/>
                <a:gd name="T2" fmla="*/ 0 w 36"/>
                <a:gd name="T3" fmla="*/ 42 h 42"/>
                <a:gd name="T4" fmla="*/ 6 w 36"/>
                <a:gd name="T5" fmla="*/ 0 h 42"/>
                <a:gd name="T6" fmla="*/ 36 w 36"/>
                <a:gd name="T7" fmla="*/ 0 h 42"/>
                <a:gd name="T8" fmla="*/ 36 w 36"/>
                <a:gd name="T9" fmla="*/ 18 h 42"/>
                <a:gd name="T10" fmla="*/ 36 w 36"/>
                <a:gd name="T11" fmla="*/ 42 h 42"/>
              </a:gdLst>
              <a:ahLst/>
              <a:cxnLst>
                <a:cxn ang="0">
                  <a:pos x="T0" y="T1"/>
                </a:cxn>
                <a:cxn ang="0">
                  <a:pos x="T2" y="T3"/>
                </a:cxn>
                <a:cxn ang="0">
                  <a:pos x="T4" y="T5"/>
                </a:cxn>
                <a:cxn ang="0">
                  <a:pos x="T6" y="T7"/>
                </a:cxn>
                <a:cxn ang="0">
                  <a:pos x="T8" y="T9"/>
                </a:cxn>
                <a:cxn ang="0">
                  <a:pos x="T10" y="T11"/>
                </a:cxn>
              </a:cxnLst>
              <a:rect l="0" t="0" r="r" b="b"/>
              <a:pathLst>
                <a:path w="36" h="42">
                  <a:moveTo>
                    <a:pt x="36" y="42"/>
                  </a:moveTo>
                  <a:lnTo>
                    <a:pt x="0" y="42"/>
                  </a:lnTo>
                  <a:lnTo>
                    <a:pt x="6" y="0"/>
                  </a:lnTo>
                  <a:lnTo>
                    <a:pt x="36" y="0"/>
                  </a:lnTo>
                  <a:lnTo>
                    <a:pt x="36" y="18"/>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5" name="Freeform 2163"/>
            <p:cNvSpPr>
              <a:spLocks/>
            </p:cNvSpPr>
            <p:nvPr/>
          </p:nvSpPr>
          <p:spPr bwMode="auto">
            <a:xfrm>
              <a:off x="2430" y="2376"/>
              <a:ext cx="48" cy="42"/>
            </a:xfrm>
            <a:custGeom>
              <a:avLst/>
              <a:gdLst>
                <a:gd name="T0" fmla="*/ 42 w 48"/>
                <a:gd name="T1" fmla="*/ 42 h 42"/>
                <a:gd name="T2" fmla="*/ 36 w 48"/>
                <a:gd name="T3" fmla="*/ 42 h 42"/>
                <a:gd name="T4" fmla="*/ 0 w 48"/>
                <a:gd name="T5" fmla="*/ 42 h 42"/>
                <a:gd name="T6" fmla="*/ 6 w 48"/>
                <a:gd name="T7" fmla="*/ 0 h 42"/>
                <a:gd name="T8" fmla="*/ 36 w 48"/>
                <a:gd name="T9" fmla="*/ 0 h 42"/>
                <a:gd name="T10" fmla="*/ 48 w 48"/>
                <a:gd name="T11" fmla="*/ 0 h 42"/>
                <a:gd name="T12" fmla="*/ 42 w 4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8" h="42">
                  <a:moveTo>
                    <a:pt x="42" y="42"/>
                  </a:moveTo>
                  <a:lnTo>
                    <a:pt x="36" y="42"/>
                  </a:lnTo>
                  <a:lnTo>
                    <a:pt x="0" y="42"/>
                  </a:lnTo>
                  <a:lnTo>
                    <a:pt x="6" y="0"/>
                  </a:lnTo>
                  <a:lnTo>
                    <a:pt x="36" y="0"/>
                  </a:lnTo>
                  <a:lnTo>
                    <a:pt x="48" y="0"/>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6" name="Freeform 2164"/>
            <p:cNvSpPr>
              <a:spLocks/>
            </p:cNvSpPr>
            <p:nvPr/>
          </p:nvSpPr>
          <p:spPr bwMode="auto">
            <a:xfrm>
              <a:off x="2958" y="2382"/>
              <a:ext cx="48" cy="54"/>
            </a:xfrm>
            <a:custGeom>
              <a:avLst/>
              <a:gdLst>
                <a:gd name="T0" fmla="*/ 48 w 48"/>
                <a:gd name="T1" fmla="*/ 42 h 54"/>
                <a:gd name="T2" fmla="*/ 18 w 48"/>
                <a:gd name="T3" fmla="*/ 42 h 54"/>
                <a:gd name="T4" fmla="*/ 18 w 48"/>
                <a:gd name="T5" fmla="*/ 48 h 54"/>
                <a:gd name="T6" fmla="*/ 18 w 48"/>
                <a:gd name="T7" fmla="*/ 54 h 54"/>
                <a:gd name="T8" fmla="*/ 0 w 48"/>
                <a:gd name="T9" fmla="*/ 54 h 54"/>
                <a:gd name="T10" fmla="*/ 0 w 48"/>
                <a:gd name="T11" fmla="*/ 24 h 54"/>
                <a:gd name="T12" fmla="*/ 6 w 48"/>
                <a:gd name="T13" fmla="*/ 0 h 54"/>
                <a:gd name="T14" fmla="*/ 12 w 48"/>
                <a:gd name="T15" fmla="*/ 0 h 54"/>
                <a:gd name="T16" fmla="*/ 12 w 48"/>
                <a:gd name="T17" fmla="*/ 6 h 54"/>
                <a:gd name="T18" fmla="*/ 36 w 48"/>
                <a:gd name="T19" fmla="*/ 6 h 54"/>
                <a:gd name="T20" fmla="*/ 48 w 48"/>
                <a:gd name="T21" fmla="*/ 6 h 54"/>
                <a:gd name="T22" fmla="*/ 48 w 48"/>
                <a:gd name="T23"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4">
                  <a:moveTo>
                    <a:pt x="48" y="42"/>
                  </a:moveTo>
                  <a:lnTo>
                    <a:pt x="18" y="42"/>
                  </a:lnTo>
                  <a:lnTo>
                    <a:pt x="18" y="48"/>
                  </a:lnTo>
                  <a:lnTo>
                    <a:pt x="18" y="54"/>
                  </a:lnTo>
                  <a:lnTo>
                    <a:pt x="0" y="54"/>
                  </a:lnTo>
                  <a:lnTo>
                    <a:pt x="0" y="24"/>
                  </a:lnTo>
                  <a:lnTo>
                    <a:pt x="6" y="0"/>
                  </a:lnTo>
                  <a:lnTo>
                    <a:pt x="12" y="0"/>
                  </a:lnTo>
                  <a:lnTo>
                    <a:pt x="12" y="6"/>
                  </a:lnTo>
                  <a:lnTo>
                    <a:pt x="36" y="6"/>
                  </a:lnTo>
                  <a:lnTo>
                    <a:pt x="48" y="6"/>
                  </a:lnTo>
                  <a:lnTo>
                    <a:pt x="4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7" name="Freeform 2165"/>
            <p:cNvSpPr>
              <a:spLocks/>
            </p:cNvSpPr>
            <p:nvPr/>
          </p:nvSpPr>
          <p:spPr bwMode="auto">
            <a:xfrm>
              <a:off x="4272" y="2244"/>
              <a:ext cx="60" cy="42"/>
            </a:xfrm>
            <a:custGeom>
              <a:avLst/>
              <a:gdLst>
                <a:gd name="T0" fmla="*/ 24 w 60"/>
                <a:gd name="T1" fmla="*/ 42 h 42"/>
                <a:gd name="T2" fmla="*/ 12 w 60"/>
                <a:gd name="T3" fmla="*/ 42 h 42"/>
                <a:gd name="T4" fmla="*/ 6 w 60"/>
                <a:gd name="T5" fmla="*/ 42 h 42"/>
                <a:gd name="T6" fmla="*/ 0 w 60"/>
                <a:gd name="T7" fmla="*/ 42 h 42"/>
                <a:gd name="T8" fmla="*/ 6 w 60"/>
                <a:gd name="T9" fmla="*/ 30 h 42"/>
                <a:gd name="T10" fmla="*/ 0 w 60"/>
                <a:gd name="T11" fmla="*/ 30 h 42"/>
                <a:gd name="T12" fmla="*/ 0 w 60"/>
                <a:gd name="T13" fmla="*/ 24 h 42"/>
                <a:gd name="T14" fmla="*/ 6 w 60"/>
                <a:gd name="T15" fmla="*/ 12 h 42"/>
                <a:gd name="T16" fmla="*/ 6 w 60"/>
                <a:gd name="T17" fmla="*/ 6 h 42"/>
                <a:gd name="T18" fmla="*/ 12 w 60"/>
                <a:gd name="T19" fmla="*/ 6 h 42"/>
                <a:gd name="T20" fmla="*/ 18 w 60"/>
                <a:gd name="T21" fmla="*/ 6 h 42"/>
                <a:gd name="T22" fmla="*/ 24 w 60"/>
                <a:gd name="T23" fmla="*/ 6 h 42"/>
                <a:gd name="T24" fmla="*/ 42 w 60"/>
                <a:gd name="T25" fmla="*/ 0 h 42"/>
                <a:gd name="T26" fmla="*/ 54 w 60"/>
                <a:gd name="T27" fmla="*/ 24 h 42"/>
                <a:gd name="T28" fmla="*/ 60 w 60"/>
                <a:gd name="T29" fmla="*/ 24 h 42"/>
                <a:gd name="T30" fmla="*/ 54 w 60"/>
                <a:gd name="T31" fmla="*/ 30 h 42"/>
                <a:gd name="T32" fmla="*/ 54 w 60"/>
                <a:gd name="T33" fmla="*/ 24 h 42"/>
                <a:gd name="T34" fmla="*/ 54 w 60"/>
                <a:gd name="T35" fmla="*/ 30 h 42"/>
                <a:gd name="T36" fmla="*/ 42 w 60"/>
                <a:gd name="T37" fmla="*/ 42 h 42"/>
                <a:gd name="T38" fmla="*/ 36 w 60"/>
                <a:gd name="T39" fmla="*/ 36 h 42"/>
                <a:gd name="T40" fmla="*/ 30 w 60"/>
                <a:gd name="T41" fmla="*/ 36 h 42"/>
                <a:gd name="T42" fmla="*/ 30 w 60"/>
                <a:gd name="T43" fmla="*/ 42 h 42"/>
                <a:gd name="T44" fmla="*/ 30 w 60"/>
                <a:gd name="T45" fmla="*/ 36 h 42"/>
                <a:gd name="T46" fmla="*/ 24 w 60"/>
                <a:gd name="T47" fmla="*/ 36 h 42"/>
                <a:gd name="T48" fmla="*/ 24 w 60"/>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2">
                  <a:moveTo>
                    <a:pt x="24" y="42"/>
                  </a:moveTo>
                  <a:lnTo>
                    <a:pt x="12" y="42"/>
                  </a:lnTo>
                  <a:lnTo>
                    <a:pt x="6" y="42"/>
                  </a:lnTo>
                  <a:lnTo>
                    <a:pt x="0" y="42"/>
                  </a:lnTo>
                  <a:lnTo>
                    <a:pt x="6" y="30"/>
                  </a:lnTo>
                  <a:lnTo>
                    <a:pt x="0" y="30"/>
                  </a:lnTo>
                  <a:lnTo>
                    <a:pt x="0" y="24"/>
                  </a:lnTo>
                  <a:lnTo>
                    <a:pt x="6" y="12"/>
                  </a:lnTo>
                  <a:lnTo>
                    <a:pt x="6" y="6"/>
                  </a:lnTo>
                  <a:lnTo>
                    <a:pt x="12" y="6"/>
                  </a:lnTo>
                  <a:lnTo>
                    <a:pt x="18" y="6"/>
                  </a:lnTo>
                  <a:lnTo>
                    <a:pt x="24" y="6"/>
                  </a:lnTo>
                  <a:lnTo>
                    <a:pt x="42" y="0"/>
                  </a:lnTo>
                  <a:lnTo>
                    <a:pt x="54" y="24"/>
                  </a:lnTo>
                  <a:lnTo>
                    <a:pt x="60" y="24"/>
                  </a:lnTo>
                  <a:lnTo>
                    <a:pt x="54" y="30"/>
                  </a:lnTo>
                  <a:lnTo>
                    <a:pt x="54" y="24"/>
                  </a:lnTo>
                  <a:lnTo>
                    <a:pt x="54" y="30"/>
                  </a:lnTo>
                  <a:lnTo>
                    <a:pt x="42" y="42"/>
                  </a:lnTo>
                  <a:lnTo>
                    <a:pt x="36" y="36"/>
                  </a:lnTo>
                  <a:lnTo>
                    <a:pt x="30" y="36"/>
                  </a:lnTo>
                  <a:lnTo>
                    <a:pt x="30" y="42"/>
                  </a:lnTo>
                  <a:lnTo>
                    <a:pt x="30" y="36"/>
                  </a:lnTo>
                  <a:lnTo>
                    <a:pt x="24" y="36"/>
                  </a:lnTo>
                  <a:lnTo>
                    <a:pt x="24"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8" name="Freeform 2166"/>
            <p:cNvSpPr>
              <a:spLocks/>
            </p:cNvSpPr>
            <p:nvPr/>
          </p:nvSpPr>
          <p:spPr bwMode="auto">
            <a:xfrm>
              <a:off x="3792" y="2322"/>
              <a:ext cx="30" cy="36"/>
            </a:xfrm>
            <a:custGeom>
              <a:avLst/>
              <a:gdLst>
                <a:gd name="T0" fmla="*/ 30 w 30"/>
                <a:gd name="T1" fmla="*/ 24 h 36"/>
                <a:gd name="T2" fmla="*/ 24 w 30"/>
                <a:gd name="T3" fmla="*/ 36 h 36"/>
                <a:gd name="T4" fmla="*/ 12 w 30"/>
                <a:gd name="T5" fmla="*/ 30 h 36"/>
                <a:gd name="T6" fmla="*/ 6 w 30"/>
                <a:gd name="T7" fmla="*/ 30 h 36"/>
                <a:gd name="T8" fmla="*/ 0 w 30"/>
                <a:gd name="T9" fmla="*/ 24 h 36"/>
                <a:gd name="T10" fmla="*/ 0 w 30"/>
                <a:gd name="T11" fmla="*/ 18 h 36"/>
                <a:gd name="T12" fmla="*/ 6 w 30"/>
                <a:gd name="T13" fmla="*/ 12 h 36"/>
                <a:gd name="T14" fmla="*/ 12 w 30"/>
                <a:gd name="T15" fmla="*/ 12 h 36"/>
                <a:gd name="T16" fmla="*/ 12 w 30"/>
                <a:gd name="T17" fmla="*/ 6 h 36"/>
                <a:gd name="T18" fmla="*/ 18 w 30"/>
                <a:gd name="T19" fmla="*/ 6 h 36"/>
                <a:gd name="T20" fmla="*/ 18 w 30"/>
                <a:gd name="T21" fmla="*/ 0 h 36"/>
                <a:gd name="T22" fmla="*/ 24 w 30"/>
                <a:gd name="T23" fmla="*/ 0 h 36"/>
                <a:gd name="T24" fmla="*/ 30 w 30"/>
                <a:gd name="T25" fmla="*/ 0 h 36"/>
                <a:gd name="T26" fmla="*/ 30 w 30"/>
                <a:gd name="T27" fmla="*/ 6 h 36"/>
                <a:gd name="T28" fmla="*/ 24 w 30"/>
                <a:gd name="T29" fmla="*/ 6 h 36"/>
                <a:gd name="T30" fmla="*/ 24 w 30"/>
                <a:gd name="T31" fmla="*/ 12 h 36"/>
                <a:gd name="T32" fmla="*/ 30 w 30"/>
                <a:gd name="T33" fmla="*/ 12 h 36"/>
                <a:gd name="T34" fmla="*/ 30 w 30"/>
                <a:gd name="T35" fmla="*/ 18 h 36"/>
                <a:gd name="T36" fmla="*/ 30 w 30"/>
                <a:gd name="T3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6">
                  <a:moveTo>
                    <a:pt x="30" y="24"/>
                  </a:moveTo>
                  <a:lnTo>
                    <a:pt x="24" y="36"/>
                  </a:lnTo>
                  <a:lnTo>
                    <a:pt x="12" y="30"/>
                  </a:lnTo>
                  <a:lnTo>
                    <a:pt x="6" y="30"/>
                  </a:lnTo>
                  <a:lnTo>
                    <a:pt x="0" y="24"/>
                  </a:lnTo>
                  <a:lnTo>
                    <a:pt x="0" y="18"/>
                  </a:lnTo>
                  <a:lnTo>
                    <a:pt x="6" y="12"/>
                  </a:lnTo>
                  <a:lnTo>
                    <a:pt x="12" y="12"/>
                  </a:lnTo>
                  <a:lnTo>
                    <a:pt x="12" y="6"/>
                  </a:lnTo>
                  <a:lnTo>
                    <a:pt x="18" y="6"/>
                  </a:lnTo>
                  <a:lnTo>
                    <a:pt x="18" y="0"/>
                  </a:lnTo>
                  <a:lnTo>
                    <a:pt x="24" y="0"/>
                  </a:lnTo>
                  <a:lnTo>
                    <a:pt x="30" y="0"/>
                  </a:lnTo>
                  <a:lnTo>
                    <a:pt x="30" y="6"/>
                  </a:lnTo>
                  <a:lnTo>
                    <a:pt x="24" y="6"/>
                  </a:lnTo>
                  <a:lnTo>
                    <a:pt x="24" y="12"/>
                  </a:lnTo>
                  <a:lnTo>
                    <a:pt x="30" y="12"/>
                  </a:lnTo>
                  <a:lnTo>
                    <a:pt x="30" y="18"/>
                  </a:lnTo>
                  <a:lnTo>
                    <a:pt x="30" y="2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9" name="Freeform 2167"/>
            <p:cNvSpPr>
              <a:spLocks/>
            </p:cNvSpPr>
            <p:nvPr/>
          </p:nvSpPr>
          <p:spPr bwMode="auto">
            <a:xfrm>
              <a:off x="2850" y="2388"/>
              <a:ext cx="72" cy="54"/>
            </a:xfrm>
            <a:custGeom>
              <a:avLst/>
              <a:gdLst>
                <a:gd name="T0" fmla="*/ 12 w 72"/>
                <a:gd name="T1" fmla="*/ 12 h 54"/>
                <a:gd name="T2" fmla="*/ 24 w 72"/>
                <a:gd name="T3" fmla="*/ 12 h 54"/>
                <a:gd name="T4" fmla="*/ 24 w 72"/>
                <a:gd name="T5" fmla="*/ 0 h 54"/>
                <a:gd name="T6" fmla="*/ 60 w 72"/>
                <a:gd name="T7" fmla="*/ 0 h 54"/>
                <a:gd name="T8" fmla="*/ 72 w 72"/>
                <a:gd name="T9" fmla="*/ 0 h 54"/>
                <a:gd name="T10" fmla="*/ 72 w 72"/>
                <a:gd name="T11" fmla="*/ 18 h 54"/>
                <a:gd name="T12" fmla="*/ 60 w 72"/>
                <a:gd name="T13" fmla="*/ 18 h 54"/>
                <a:gd name="T14" fmla="*/ 66 w 72"/>
                <a:gd name="T15" fmla="*/ 48 h 54"/>
                <a:gd name="T16" fmla="*/ 54 w 72"/>
                <a:gd name="T17" fmla="*/ 48 h 54"/>
                <a:gd name="T18" fmla="*/ 54 w 72"/>
                <a:gd name="T19" fmla="*/ 54 h 54"/>
                <a:gd name="T20" fmla="*/ 0 w 72"/>
                <a:gd name="T21" fmla="*/ 54 h 54"/>
                <a:gd name="T22" fmla="*/ 0 w 72"/>
                <a:gd name="T23" fmla="*/ 18 h 54"/>
                <a:gd name="T24" fmla="*/ 12 w 72"/>
                <a:gd name="T25" fmla="*/ 18 h 54"/>
                <a:gd name="T26" fmla="*/ 12 w 72"/>
                <a:gd name="T2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12" y="12"/>
                  </a:moveTo>
                  <a:lnTo>
                    <a:pt x="24" y="12"/>
                  </a:lnTo>
                  <a:lnTo>
                    <a:pt x="24" y="0"/>
                  </a:lnTo>
                  <a:lnTo>
                    <a:pt x="60" y="0"/>
                  </a:lnTo>
                  <a:lnTo>
                    <a:pt x="72" y="0"/>
                  </a:lnTo>
                  <a:lnTo>
                    <a:pt x="72" y="18"/>
                  </a:lnTo>
                  <a:lnTo>
                    <a:pt x="60" y="18"/>
                  </a:lnTo>
                  <a:lnTo>
                    <a:pt x="66" y="48"/>
                  </a:lnTo>
                  <a:lnTo>
                    <a:pt x="54" y="48"/>
                  </a:lnTo>
                  <a:lnTo>
                    <a:pt x="54" y="54"/>
                  </a:lnTo>
                  <a:lnTo>
                    <a:pt x="0" y="54"/>
                  </a:lnTo>
                  <a:lnTo>
                    <a:pt x="0" y="18"/>
                  </a:lnTo>
                  <a:lnTo>
                    <a:pt x="12" y="18"/>
                  </a:lnTo>
                  <a:lnTo>
                    <a:pt x="1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0" name="Freeform 2168"/>
            <p:cNvSpPr>
              <a:spLocks/>
            </p:cNvSpPr>
            <p:nvPr/>
          </p:nvSpPr>
          <p:spPr bwMode="auto">
            <a:xfrm>
              <a:off x="2802" y="2388"/>
              <a:ext cx="60" cy="54"/>
            </a:xfrm>
            <a:custGeom>
              <a:avLst/>
              <a:gdLst>
                <a:gd name="T0" fmla="*/ 0 w 60"/>
                <a:gd name="T1" fmla="*/ 54 h 54"/>
                <a:gd name="T2" fmla="*/ 0 w 60"/>
                <a:gd name="T3" fmla="*/ 30 h 54"/>
                <a:gd name="T4" fmla="*/ 24 w 60"/>
                <a:gd name="T5" fmla="*/ 30 h 54"/>
                <a:gd name="T6" fmla="*/ 24 w 60"/>
                <a:gd name="T7" fmla="*/ 18 h 54"/>
                <a:gd name="T8" fmla="*/ 24 w 60"/>
                <a:gd name="T9" fmla="*/ 0 h 54"/>
                <a:gd name="T10" fmla="*/ 42 w 60"/>
                <a:gd name="T11" fmla="*/ 0 h 54"/>
                <a:gd name="T12" fmla="*/ 42 w 60"/>
                <a:gd name="T13" fmla="*/ 12 h 54"/>
                <a:gd name="T14" fmla="*/ 60 w 60"/>
                <a:gd name="T15" fmla="*/ 12 h 54"/>
                <a:gd name="T16" fmla="*/ 60 w 60"/>
                <a:gd name="T17" fmla="*/ 18 h 54"/>
                <a:gd name="T18" fmla="*/ 48 w 60"/>
                <a:gd name="T19" fmla="*/ 18 h 54"/>
                <a:gd name="T20" fmla="*/ 48 w 60"/>
                <a:gd name="T21" fmla="*/ 54 h 54"/>
                <a:gd name="T22" fmla="*/ 30 w 60"/>
                <a:gd name="T23" fmla="*/ 54 h 54"/>
                <a:gd name="T24" fmla="*/ 0 w 60"/>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4">
                  <a:moveTo>
                    <a:pt x="0" y="54"/>
                  </a:moveTo>
                  <a:lnTo>
                    <a:pt x="0" y="30"/>
                  </a:lnTo>
                  <a:lnTo>
                    <a:pt x="24" y="30"/>
                  </a:lnTo>
                  <a:lnTo>
                    <a:pt x="24" y="18"/>
                  </a:lnTo>
                  <a:lnTo>
                    <a:pt x="24" y="0"/>
                  </a:lnTo>
                  <a:lnTo>
                    <a:pt x="42" y="0"/>
                  </a:lnTo>
                  <a:lnTo>
                    <a:pt x="42" y="12"/>
                  </a:lnTo>
                  <a:lnTo>
                    <a:pt x="60" y="12"/>
                  </a:lnTo>
                  <a:lnTo>
                    <a:pt x="60" y="18"/>
                  </a:lnTo>
                  <a:lnTo>
                    <a:pt x="48" y="18"/>
                  </a:lnTo>
                  <a:lnTo>
                    <a:pt x="48" y="54"/>
                  </a:lnTo>
                  <a:lnTo>
                    <a:pt x="30" y="54"/>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1" name="Freeform 2169"/>
            <p:cNvSpPr>
              <a:spLocks/>
            </p:cNvSpPr>
            <p:nvPr/>
          </p:nvSpPr>
          <p:spPr bwMode="auto">
            <a:xfrm>
              <a:off x="2658" y="2388"/>
              <a:ext cx="48" cy="42"/>
            </a:xfrm>
            <a:custGeom>
              <a:avLst/>
              <a:gdLst>
                <a:gd name="T0" fmla="*/ 0 w 48"/>
                <a:gd name="T1" fmla="*/ 18 h 42"/>
                <a:gd name="T2" fmla="*/ 0 w 48"/>
                <a:gd name="T3" fmla="*/ 0 h 42"/>
                <a:gd name="T4" fmla="*/ 6 w 48"/>
                <a:gd name="T5" fmla="*/ 0 h 42"/>
                <a:gd name="T6" fmla="*/ 42 w 48"/>
                <a:gd name="T7" fmla="*/ 0 h 42"/>
                <a:gd name="T8" fmla="*/ 48 w 48"/>
                <a:gd name="T9" fmla="*/ 0 h 42"/>
                <a:gd name="T10" fmla="*/ 48 w 48"/>
                <a:gd name="T11" fmla="*/ 18 h 42"/>
                <a:gd name="T12" fmla="*/ 48 w 48"/>
                <a:gd name="T13" fmla="*/ 42 h 42"/>
                <a:gd name="T14" fmla="*/ 0 w 48"/>
                <a:gd name="T15" fmla="*/ 42 h 42"/>
                <a:gd name="T16" fmla="*/ 0 w 48"/>
                <a:gd name="T17"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2">
                  <a:moveTo>
                    <a:pt x="0" y="18"/>
                  </a:moveTo>
                  <a:lnTo>
                    <a:pt x="0" y="0"/>
                  </a:lnTo>
                  <a:lnTo>
                    <a:pt x="6" y="0"/>
                  </a:lnTo>
                  <a:lnTo>
                    <a:pt x="42" y="0"/>
                  </a:lnTo>
                  <a:lnTo>
                    <a:pt x="48" y="0"/>
                  </a:lnTo>
                  <a:lnTo>
                    <a:pt x="48" y="18"/>
                  </a:lnTo>
                  <a:lnTo>
                    <a:pt x="48" y="42"/>
                  </a:lnTo>
                  <a:lnTo>
                    <a:pt x="0" y="42"/>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2" name="Freeform 2170"/>
            <p:cNvSpPr>
              <a:spLocks/>
            </p:cNvSpPr>
            <p:nvPr/>
          </p:nvSpPr>
          <p:spPr bwMode="auto">
            <a:xfrm>
              <a:off x="3558" y="2358"/>
              <a:ext cx="48" cy="36"/>
            </a:xfrm>
            <a:custGeom>
              <a:avLst/>
              <a:gdLst>
                <a:gd name="T0" fmla="*/ 48 w 48"/>
                <a:gd name="T1" fmla="*/ 6 h 36"/>
                <a:gd name="T2" fmla="*/ 42 w 48"/>
                <a:gd name="T3" fmla="*/ 24 h 36"/>
                <a:gd name="T4" fmla="*/ 42 w 48"/>
                <a:gd name="T5" fmla="*/ 30 h 36"/>
                <a:gd name="T6" fmla="*/ 0 w 48"/>
                <a:gd name="T7" fmla="*/ 36 h 36"/>
                <a:gd name="T8" fmla="*/ 0 w 48"/>
                <a:gd name="T9" fmla="*/ 0 h 36"/>
                <a:gd name="T10" fmla="*/ 6 w 48"/>
                <a:gd name="T11" fmla="*/ 0 h 36"/>
                <a:gd name="T12" fmla="*/ 12 w 48"/>
                <a:gd name="T13" fmla="*/ 6 h 36"/>
                <a:gd name="T14" fmla="*/ 24 w 48"/>
                <a:gd name="T15" fmla="*/ 6 h 36"/>
                <a:gd name="T16" fmla="*/ 30 w 48"/>
                <a:gd name="T17" fmla="*/ 6 h 36"/>
                <a:gd name="T18" fmla="*/ 36 w 48"/>
                <a:gd name="T19" fmla="*/ 6 h 36"/>
                <a:gd name="T20" fmla="*/ 42 w 48"/>
                <a:gd name="T21" fmla="*/ 6 h 36"/>
                <a:gd name="T22" fmla="*/ 48 w 48"/>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6">
                  <a:moveTo>
                    <a:pt x="48" y="6"/>
                  </a:moveTo>
                  <a:lnTo>
                    <a:pt x="42" y="24"/>
                  </a:lnTo>
                  <a:lnTo>
                    <a:pt x="42" y="30"/>
                  </a:lnTo>
                  <a:lnTo>
                    <a:pt x="0" y="36"/>
                  </a:lnTo>
                  <a:lnTo>
                    <a:pt x="0" y="0"/>
                  </a:lnTo>
                  <a:lnTo>
                    <a:pt x="6" y="0"/>
                  </a:lnTo>
                  <a:lnTo>
                    <a:pt x="12" y="6"/>
                  </a:lnTo>
                  <a:lnTo>
                    <a:pt x="24" y="6"/>
                  </a:lnTo>
                  <a:lnTo>
                    <a:pt x="30" y="6"/>
                  </a:lnTo>
                  <a:lnTo>
                    <a:pt x="36" y="6"/>
                  </a:lnTo>
                  <a:lnTo>
                    <a:pt x="42" y="6"/>
                  </a:lnTo>
                  <a:lnTo>
                    <a:pt x="48"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3" name="Freeform 2171"/>
            <p:cNvSpPr>
              <a:spLocks/>
            </p:cNvSpPr>
            <p:nvPr/>
          </p:nvSpPr>
          <p:spPr bwMode="auto">
            <a:xfrm>
              <a:off x="3852" y="2322"/>
              <a:ext cx="30" cy="24"/>
            </a:xfrm>
            <a:custGeom>
              <a:avLst/>
              <a:gdLst>
                <a:gd name="T0" fmla="*/ 30 w 30"/>
                <a:gd name="T1" fmla="*/ 12 h 24"/>
                <a:gd name="T2" fmla="*/ 24 w 30"/>
                <a:gd name="T3" fmla="*/ 18 h 24"/>
                <a:gd name="T4" fmla="*/ 6 w 30"/>
                <a:gd name="T5" fmla="*/ 24 h 24"/>
                <a:gd name="T6" fmla="*/ 0 w 30"/>
                <a:gd name="T7" fmla="*/ 24 h 24"/>
                <a:gd name="T8" fmla="*/ 6 w 30"/>
                <a:gd name="T9" fmla="*/ 0 h 24"/>
                <a:gd name="T10" fmla="*/ 12 w 30"/>
                <a:gd name="T11" fmla="*/ 0 h 24"/>
                <a:gd name="T12" fmla="*/ 18 w 30"/>
                <a:gd name="T13" fmla="*/ 6 h 24"/>
                <a:gd name="T14" fmla="*/ 24 w 30"/>
                <a:gd name="T15" fmla="*/ 6 h 24"/>
                <a:gd name="T16" fmla="*/ 24 w 30"/>
                <a:gd name="T17" fmla="*/ 12 h 24"/>
                <a:gd name="T18" fmla="*/ 30 w 30"/>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30" y="12"/>
                  </a:moveTo>
                  <a:lnTo>
                    <a:pt x="24" y="18"/>
                  </a:lnTo>
                  <a:lnTo>
                    <a:pt x="6" y="24"/>
                  </a:lnTo>
                  <a:lnTo>
                    <a:pt x="0" y="24"/>
                  </a:lnTo>
                  <a:lnTo>
                    <a:pt x="6" y="0"/>
                  </a:lnTo>
                  <a:lnTo>
                    <a:pt x="12" y="0"/>
                  </a:lnTo>
                  <a:lnTo>
                    <a:pt x="18" y="6"/>
                  </a:lnTo>
                  <a:lnTo>
                    <a:pt x="24" y="6"/>
                  </a:lnTo>
                  <a:lnTo>
                    <a:pt x="24" y="12"/>
                  </a:lnTo>
                  <a:lnTo>
                    <a:pt x="30"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4" name="Freeform 2172"/>
            <p:cNvSpPr>
              <a:spLocks/>
            </p:cNvSpPr>
            <p:nvPr/>
          </p:nvSpPr>
          <p:spPr bwMode="auto">
            <a:xfrm>
              <a:off x="3234" y="2382"/>
              <a:ext cx="48" cy="54"/>
            </a:xfrm>
            <a:custGeom>
              <a:avLst/>
              <a:gdLst>
                <a:gd name="T0" fmla="*/ 12 w 48"/>
                <a:gd name="T1" fmla="*/ 54 h 54"/>
                <a:gd name="T2" fmla="*/ 0 w 48"/>
                <a:gd name="T3" fmla="*/ 54 h 54"/>
                <a:gd name="T4" fmla="*/ 6 w 48"/>
                <a:gd name="T5" fmla="*/ 54 h 54"/>
                <a:gd name="T6" fmla="*/ 6 w 48"/>
                <a:gd name="T7" fmla="*/ 48 h 54"/>
                <a:gd name="T8" fmla="*/ 6 w 48"/>
                <a:gd name="T9" fmla="*/ 42 h 54"/>
                <a:gd name="T10" fmla="*/ 6 w 48"/>
                <a:gd name="T11" fmla="*/ 36 h 54"/>
                <a:gd name="T12" fmla="*/ 6 w 48"/>
                <a:gd name="T13" fmla="*/ 30 h 54"/>
                <a:gd name="T14" fmla="*/ 12 w 48"/>
                <a:gd name="T15" fmla="*/ 30 h 54"/>
                <a:gd name="T16" fmla="*/ 6 w 48"/>
                <a:gd name="T17" fmla="*/ 18 h 54"/>
                <a:gd name="T18" fmla="*/ 6 w 48"/>
                <a:gd name="T19" fmla="*/ 0 h 54"/>
                <a:gd name="T20" fmla="*/ 42 w 48"/>
                <a:gd name="T21" fmla="*/ 0 h 54"/>
                <a:gd name="T22" fmla="*/ 42 w 48"/>
                <a:gd name="T23" fmla="*/ 6 h 54"/>
                <a:gd name="T24" fmla="*/ 48 w 48"/>
                <a:gd name="T25" fmla="*/ 6 h 54"/>
                <a:gd name="T26" fmla="*/ 48 w 48"/>
                <a:gd name="T27" fmla="*/ 12 h 54"/>
                <a:gd name="T28" fmla="*/ 42 w 48"/>
                <a:gd name="T29" fmla="*/ 12 h 54"/>
                <a:gd name="T30" fmla="*/ 42 w 48"/>
                <a:gd name="T31" fmla="*/ 18 h 54"/>
                <a:gd name="T32" fmla="*/ 42 w 48"/>
                <a:gd name="T33" fmla="*/ 24 h 54"/>
                <a:gd name="T34" fmla="*/ 36 w 48"/>
                <a:gd name="T35" fmla="*/ 30 h 54"/>
                <a:gd name="T36" fmla="*/ 36 w 48"/>
                <a:gd name="T37" fmla="*/ 24 h 54"/>
                <a:gd name="T38" fmla="*/ 30 w 48"/>
                <a:gd name="T39" fmla="*/ 30 h 54"/>
                <a:gd name="T40" fmla="*/ 30 w 48"/>
                <a:gd name="T41" fmla="*/ 36 h 54"/>
                <a:gd name="T42" fmla="*/ 24 w 48"/>
                <a:gd name="T43" fmla="*/ 36 h 54"/>
                <a:gd name="T44" fmla="*/ 24 w 48"/>
                <a:gd name="T45" fmla="*/ 42 h 54"/>
                <a:gd name="T46" fmla="*/ 18 w 48"/>
                <a:gd name="T47" fmla="*/ 42 h 54"/>
                <a:gd name="T48" fmla="*/ 12 w 48"/>
                <a:gd name="T49" fmla="*/ 42 h 54"/>
                <a:gd name="T50" fmla="*/ 18 w 48"/>
                <a:gd name="T51" fmla="*/ 48 h 54"/>
                <a:gd name="T52" fmla="*/ 24 w 48"/>
                <a:gd name="T53" fmla="*/ 48 h 54"/>
                <a:gd name="T54" fmla="*/ 18 w 48"/>
                <a:gd name="T55" fmla="*/ 48 h 54"/>
                <a:gd name="T56" fmla="*/ 12 w 48"/>
                <a:gd name="T57" fmla="*/ 48 h 54"/>
                <a:gd name="T58" fmla="*/ 12 w 48"/>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4">
                  <a:moveTo>
                    <a:pt x="12" y="54"/>
                  </a:moveTo>
                  <a:lnTo>
                    <a:pt x="0" y="54"/>
                  </a:lnTo>
                  <a:lnTo>
                    <a:pt x="6" y="54"/>
                  </a:lnTo>
                  <a:lnTo>
                    <a:pt x="6" y="48"/>
                  </a:lnTo>
                  <a:lnTo>
                    <a:pt x="6" y="42"/>
                  </a:lnTo>
                  <a:lnTo>
                    <a:pt x="6" y="36"/>
                  </a:lnTo>
                  <a:lnTo>
                    <a:pt x="6" y="30"/>
                  </a:lnTo>
                  <a:lnTo>
                    <a:pt x="12" y="30"/>
                  </a:lnTo>
                  <a:lnTo>
                    <a:pt x="6" y="18"/>
                  </a:lnTo>
                  <a:lnTo>
                    <a:pt x="6" y="0"/>
                  </a:lnTo>
                  <a:lnTo>
                    <a:pt x="42" y="0"/>
                  </a:lnTo>
                  <a:lnTo>
                    <a:pt x="42" y="6"/>
                  </a:lnTo>
                  <a:lnTo>
                    <a:pt x="48" y="6"/>
                  </a:lnTo>
                  <a:lnTo>
                    <a:pt x="48" y="12"/>
                  </a:lnTo>
                  <a:lnTo>
                    <a:pt x="42" y="12"/>
                  </a:lnTo>
                  <a:lnTo>
                    <a:pt x="42" y="18"/>
                  </a:lnTo>
                  <a:lnTo>
                    <a:pt x="42" y="24"/>
                  </a:lnTo>
                  <a:lnTo>
                    <a:pt x="36" y="30"/>
                  </a:lnTo>
                  <a:lnTo>
                    <a:pt x="36" y="24"/>
                  </a:lnTo>
                  <a:lnTo>
                    <a:pt x="30" y="30"/>
                  </a:lnTo>
                  <a:lnTo>
                    <a:pt x="30" y="36"/>
                  </a:lnTo>
                  <a:lnTo>
                    <a:pt x="24" y="36"/>
                  </a:lnTo>
                  <a:lnTo>
                    <a:pt x="24" y="42"/>
                  </a:lnTo>
                  <a:lnTo>
                    <a:pt x="18" y="42"/>
                  </a:lnTo>
                  <a:lnTo>
                    <a:pt x="12" y="42"/>
                  </a:lnTo>
                  <a:lnTo>
                    <a:pt x="18" y="48"/>
                  </a:lnTo>
                  <a:lnTo>
                    <a:pt x="24" y="48"/>
                  </a:lnTo>
                  <a:lnTo>
                    <a:pt x="18" y="48"/>
                  </a:lnTo>
                  <a:lnTo>
                    <a:pt x="12" y="48"/>
                  </a:lnTo>
                  <a:lnTo>
                    <a:pt x="12"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5" name="Freeform 2173"/>
            <p:cNvSpPr>
              <a:spLocks/>
            </p:cNvSpPr>
            <p:nvPr/>
          </p:nvSpPr>
          <p:spPr bwMode="auto">
            <a:xfrm>
              <a:off x="2724" y="2394"/>
              <a:ext cx="42" cy="30"/>
            </a:xfrm>
            <a:custGeom>
              <a:avLst/>
              <a:gdLst>
                <a:gd name="T0" fmla="*/ 42 w 42"/>
                <a:gd name="T1" fmla="*/ 12 h 30"/>
                <a:gd name="T2" fmla="*/ 42 w 42"/>
                <a:gd name="T3" fmla="*/ 30 h 30"/>
                <a:gd name="T4" fmla="*/ 36 w 42"/>
                <a:gd name="T5" fmla="*/ 30 h 30"/>
                <a:gd name="T6" fmla="*/ 24 w 42"/>
                <a:gd name="T7" fmla="*/ 30 h 30"/>
                <a:gd name="T8" fmla="*/ 24 w 42"/>
                <a:gd name="T9" fmla="*/ 24 h 30"/>
                <a:gd name="T10" fmla="*/ 0 w 42"/>
                <a:gd name="T11" fmla="*/ 24 h 30"/>
                <a:gd name="T12" fmla="*/ 0 w 42"/>
                <a:gd name="T13" fmla="*/ 12 h 30"/>
                <a:gd name="T14" fmla="*/ 18 w 42"/>
                <a:gd name="T15" fmla="*/ 12 h 30"/>
                <a:gd name="T16" fmla="*/ 18 w 42"/>
                <a:gd name="T17" fmla="*/ 6 h 30"/>
                <a:gd name="T18" fmla="*/ 12 w 42"/>
                <a:gd name="T19" fmla="*/ 0 h 30"/>
                <a:gd name="T20" fmla="*/ 18 w 42"/>
                <a:gd name="T21" fmla="*/ 0 h 30"/>
                <a:gd name="T22" fmla="*/ 36 w 42"/>
                <a:gd name="T23" fmla="*/ 0 h 30"/>
                <a:gd name="T24" fmla="*/ 36 w 42"/>
                <a:gd name="T25" fmla="*/ 6 h 30"/>
                <a:gd name="T26" fmla="*/ 42 w 42"/>
                <a:gd name="T27" fmla="*/ 6 h 30"/>
                <a:gd name="T28" fmla="*/ 42 w 42"/>
                <a:gd name="T2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30">
                  <a:moveTo>
                    <a:pt x="42" y="12"/>
                  </a:moveTo>
                  <a:lnTo>
                    <a:pt x="42" y="30"/>
                  </a:lnTo>
                  <a:lnTo>
                    <a:pt x="36" y="30"/>
                  </a:lnTo>
                  <a:lnTo>
                    <a:pt x="24" y="30"/>
                  </a:lnTo>
                  <a:lnTo>
                    <a:pt x="24" y="24"/>
                  </a:lnTo>
                  <a:lnTo>
                    <a:pt x="0" y="24"/>
                  </a:lnTo>
                  <a:lnTo>
                    <a:pt x="0" y="12"/>
                  </a:lnTo>
                  <a:lnTo>
                    <a:pt x="18" y="12"/>
                  </a:lnTo>
                  <a:lnTo>
                    <a:pt x="18" y="6"/>
                  </a:lnTo>
                  <a:lnTo>
                    <a:pt x="12" y="0"/>
                  </a:lnTo>
                  <a:lnTo>
                    <a:pt x="18" y="0"/>
                  </a:lnTo>
                  <a:lnTo>
                    <a:pt x="36" y="0"/>
                  </a:lnTo>
                  <a:lnTo>
                    <a:pt x="36" y="6"/>
                  </a:lnTo>
                  <a:lnTo>
                    <a:pt x="42" y="6"/>
                  </a:lnTo>
                  <a:lnTo>
                    <a:pt x="4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6" name="Freeform 2174"/>
            <p:cNvSpPr>
              <a:spLocks/>
            </p:cNvSpPr>
            <p:nvPr/>
          </p:nvSpPr>
          <p:spPr bwMode="auto">
            <a:xfrm>
              <a:off x="2574" y="2388"/>
              <a:ext cx="48" cy="54"/>
            </a:xfrm>
            <a:custGeom>
              <a:avLst/>
              <a:gdLst>
                <a:gd name="T0" fmla="*/ 0 w 48"/>
                <a:gd name="T1" fmla="*/ 36 h 54"/>
                <a:gd name="T2" fmla="*/ 0 w 48"/>
                <a:gd name="T3" fmla="*/ 30 h 54"/>
                <a:gd name="T4" fmla="*/ 0 w 48"/>
                <a:gd name="T5" fmla="*/ 24 h 54"/>
                <a:gd name="T6" fmla="*/ 0 w 48"/>
                <a:gd name="T7" fmla="*/ 18 h 54"/>
                <a:gd name="T8" fmla="*/ 0 w 48"/>
                <a:gd name="T9" fmla="*/ 12 h 54"/>
                <a:gd name="T10" fmla="*/ 6 w 48"/>
                <a:gd name="T11" fmla="*/ 6 h 54"/>
                <a:gd name="T12" fmla="*/ 6 w 48"/>
                <a:gd name="T13" fmla="*/ 12 h 54"/>
                <a:gd name="T14" fmla="*/ 6 w 48"/>
                <a:gd name="T15" fmla="*/ 6 h 54"/>
                <a:gd name="T16" fmla="*/ 12 w 48"/>
                <a:gd name="T17" fmla="*/ 6 h 54"/>
                <a:gd name="T18" fmla="*/ 12 w 48"/>
                <a:gd name="T19" fmla="*/ 0 h 54"/>
                <a:gd name="T20" fmla="*/ 18 w 48"/>
                <a:gd name="T21" fmla="*/ 0 h 54"/>
                <a:gd name="T22" fmla="*/ 18 w 48"/>
                <a:gd name="T23" fmla="*/ 6 h 54"/>
                <a:gd name="T24" fmla="*/ 30 w 48"/>
                <a:gd name="T25" fmla="*/ 6 h 54"/>
                <a:gd name="T26" fmla="*/ 30 w 48"/>
                <a:gd name="T27" fmla="*/ 18 h 54"/>
                <a:gd name="T28" fmla="*/ 42 w 48"/>
                <a:gd name="T29" fmla="*/ 18 h 54"/>
                <a:gd name="T30" fmla="*/ 42 w 48"/>
                <a:gd name="T31" fmla="*/ 24 h 54"/>
                <a:gd name="T32" fmla="*/ 42 w 48"/>
                <a:gd name="T33" fmla="*/ 36 h 54"/>
                <a:gd name="T34" fmla="*/ 48 w 48"/>
                <a:gd name="T35" fmla="*/ 36 h 54"/>
                <a:gd name="T36" fmla="*/ 48 w 48"/>
                <a:gd name="T37" fmla="*/ 54 h 54"/>
                <a:gd name="T38" fmla="*/ 42 w 48"/>
                <a:gd name="T39" fmla="*/ 54 h 54"/>
                <a:gd name="T40" fmla="*/ 36 w 48"/>
                <a:gd name="T41" fmla="*/ 54 h 54"/>
                <a:gd name="T42" fmla="*/ 30 w 48"/>
                <a:gd name="T43" fmla="*/ 54 h 54"/>
                <a:gd name="T44" fmla="*/ 24 w 48"/>
                <a:gd name="T45" fmla="*/ 48 h 54"/>
                <a:gd name="T46" fmla="*/ 18 w 48"/>
                <a:gd name="T47" fmla="*/ 48 h 54"/>
                <a:gd name="T48" fmla="*/ 12 w 48"/>
                <a:gd name="T49" fmla="*/ 48 h 54"/>
                <a:gd name="T50" fmla="*/ 6 w 48"/>
                <a:gd name="T51" fmla="*/ 48 h 54"/>
                <a:gd name="T52" fmla="*/ 0 w 48"/>
                <a:gd name="T53" fmla="*/ 48 h 54"/>
                <a:gd name="T54" fmla="*/ 0 w 48"/>
                <a:gd name="T55" fmla="*/ 42 h 54"/>
                <a:gd name="T56" fmla="*/ 0 w 48"/>
                <a:gd name="T5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4">
                  <a:moveTo>
                    <a:pt x="0" y="36"/>
                  </a:moveTo>
                  <a:lnTo>
                    <a:pt x="0" y="30"/>
                  </a:lnTo>
                  <a:lnTo>
                    <a:pt x="0" y="24"/>
                  </a:lnTo>
                  <a:lnTo>
                    <a:pt x="0" y="18"/>
                  </a:lnTo>
                  <a:lnTo>
                    <a:pt x="0" y="12"/>
                  </a:lnTo>
                  <a:lnTo>
                    <a:pt x="6" y="6"/>
                  </a:lnTo>
                  <a:lnTo>
                    <a:pt x="6" y="12"/>
                  </a:lnTo>
                  <a:lnTo>
                    <a:pt x="6" y="6"/>
                  </a:lnTo>
                  <a:lnTo>
                    <a:pt x="12" y="6"/>
                  </a:lnTo>
                  <a:lnTo>
                    <a:pt x="12" y="0"/>
                  </a:lnTo>
                  <a:lnTo>
                    <a:pt x="18" y="0"/>
                  </a:lnTo>
                  <a:lnTo>
                    <a:pt x="18" y="6"/>
                  </a:lnTo>
                  <a:lnTo>
                    <a:pt x="30" y="6"/>
                  </a:lnTo>
                  <a:lnTo>
                    <a:pt x="30" y="18"/>
                  </a:lnTo>
                  <a:lnTo>
                    <a:pt x="42" y="18"/>
                  </a:lnTo>
                  <a:lnTo>
                    <a:pt x="42" y="24"/>
                  </a:lnTo>
                  <a:lnTo>
                    <a:pt x="42" y="36"/>
                  </a:lnTo>
                  <a:lnTo>
                    <a:pt x="48" y="36"/>
                  </a:lnTo>
                  <a:lnTo>
                    <a:pt x="48" y="54"/>
                  </a:lnTo>
                  <a:lnTo>
                    <a:pt x="42" y="54"/>
                  </a:lnTo>
                  <a:lnTo>
                    <a:pt x="36" y="54"/>
                  </a:lnTo>
                  <a:lnTo>
                    <a:pt x="30" y="54"/>
                  </a:lnTo>
                  <a:lnTo>
                    <a:pt x="24" y="48"/>
                  </a:lnTo>
                  <a:lnTo>
                    <a:pt x="18" y="48"/>
                  </a:lnTo>
                  <a:lnTo>
                    <a:pt x="12" y="48"/>
                  </a:lnTo>
                  <a:lnTo>
                    <a:pt x="6" y="48"/>
                  </a:lnTo>
                  <a:lnTo>
                    <a:pt x="0" y="48"/>
                  </a:lnTo>
                  <a:lnTo>
                    <a:pt x="0" y="42"/>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7" name="Freeform 2175"/>
            <p:cNvSpPr>
              <a:spLocks/>
            </p:cNvSpPr>
            <p:nvPr/>
          </p:nvSpPr>
          <p:spPr bwMode="auto">
            <a:xfrm>
              <a:off x="3720" y="2340"/>
              <a:ext cx="36" cy="30"/>
            </a:xfrm>
            <a:custGeom>
              <a:avLst/>
              <a:gdLst>
                <a:gd name="T0" fmla="*/ 36 w 36"/>
                <a:gd name="T1" fmla="*/ 6 h 30"/>
                <a:gd name="T2" fmla="*/ 36 w 36"/>
                <a:gd name="T3" fmla="*/ 18 h 30"/>
                <a:gd name="T4" fmla="*/ 36 w 36"/>
                <a:gd name="T5" fmla="*/ 24 h 30"/>
                <a:gd name="T6" fmla="*/ 30 w 36"/>
                <a:gd name="T7" fmla="*/ 24 h 30"/>
                <a:gd name="T8" fmla="*/ 18 w 36"/>
                <a:gd name="T9" fmla="*/ 24 h 30"/>
                <a:gd name="T10" fmla="*/ 12 w 36"/>
                <a:gd name="T11" fmla="*/ 30 h 30"/>
                <a:gd name="T12" fmla="*/ 12 w 36"/>
                <a:gd name="T13" fmla="*/ 24 h 30"/>
                <a:gd name="T14" fmla="*/ 12 w 36"/>
                <a:gd name="T15" fmla="*/ 30 h 30"/>
                <a:gd name="T16" fmla="*/ 12 w 36"/>
                <a:gd name="T17" fmla="*/ 24 h 30"/>
                <a:gd name="T18" fmla="*/ 12 w 36"/>
                <a:gd name="T19" fmla="*/ 30 h 30"/>
                <a:gd name="T20" fmla="*/ 6 w 36"/>
                <a:gd name="T21" fmla="*/ 30 h 30"/>
                <a:gd name="T22" fmla="*/ 0 w 36"/>
                <a:gd name="T23" fmla="*/ 24 h 30"/>
                <a:gd name="T24" fmla="*/ 0 w 36"/>
                <a:gd name="T25" fmla="*/ 18 h 30"/>
                <a:gd name="T26" fmla="*/ 0 w 36"/>
                <a:gd name="T27" fmla="*/ 12 h 30"/>
                <a:gd name="T28" fmla="*/ 6 w 36"/>
                <a:gd name="T29" fmla="*/ 12 h 30"/>
                <a:gd name="T30" fmla="*/ 0 w 36"/>
                <a:gd name="T31" fmla="*/ 12 h 30"/>
                <a:gd name="T32" fmla="*/ 0 w 36"/>
                <a:gd name="T33" fmla="*/ 6 h 30"/>
                <a:gd name="T34" fmla="*/ 6 w 36"/>
                <a:gd name="T35" fmla="*/ 6 h 30"/>
                <a:gd name="T36" fmla="*/ 12 w 36"/>
                <a:gd name="T37" fmla="*/ 6 h 30"/>
                <a:gd name="T38" fmla="*/ 18 w 36"/>
                <a:gd name="T39" fmla="*/ 6 h 30"/>
                <a:gd name="T40" fmla="*/ 24 w 36"/>
                <a:gd name="T41" fmla="*/ 6 h 30"/>
                <a:gd name="T42" fmla="*/ 30 w 36"/>
                <a:gd name="T43" fmla="*/ 0 h 30"/>
                <a:gd name="T44" fmla="*/ 30 w 36"/>
                <a:gd name="T45" fmla="*/ 6 h 30"/>
                <a:gd name="T46" fmla="*/ 36 w 36"/>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0">
                  <a:moveTo>
                    <a:pt x="36" y="6"/>
                  </a:moveTo>
                  <a:lnTo>
                    <a:pt x="36" y="18"/>
                  </a:lnTo>
                  <a:lnTo>
                    <a:pt x="36" y="24"/>
                  </a:lnTo>
                  <a:lnTo>
                    <a:pt x="30" y="24"/>
                  </a:lnTo>
                  <a:lnTo>
                    <a:pt x="18" y="24"/>
                  </a:lnTo>
                  <a:lnTo>
                    <a:pt x="12" y="30"/>
                  </a:lnTo>
                  <a:lnTo>
                    <a:pt x="12" y="24"/>
                  </a:lnTo>
                  <a:lnTo>
                    <a:pt x="12" y="30"/>
                  </a:lnTo>
                  <a:lnTo>
                    <a:pt x="12" y="24"/>
                  </a:lnTo>
                  <a:lnTo>
                    <a:pt x="12" y="30"/>
                  </a:lnTo>
                  <a:lnTo>
                    <a:pt x="6" y="30"/>
                  </a:lnTo>
                  <a:lnTo>
                    <a:pt x="0" y="24"/>
                  </a:lnTo>
                  <a:lnTo>
                    <a:pt x="0" y="18"/>
                  </a:lnTo>
                  <a:lnTo>
                    <a:pt x="0" y="12"/>
                  </a:lnTo>
                  <a:lnTo>
                    <a:pt x="6" y="12"/>
                  </a:lnTo>
                  <a:lnTo>
                    <a:pt x="0" y="12"/>
                  </a:lnTo>
                  <a:lnTo>
                    <a:pt x="0" y="6"/>
                  </a:lnTo>
                  <a:lnTo>
                    <a:pt x="6" y="6"/>
                  </a:lnTo>
                  <a:lnTo>
                    <a:pt x="12" y="6"/>
                  </a:lnTo>
                  <a:lnTo>
                    <a:pt x="18" y="6"/>
                  </a:lnTo>
                  <a:lnTo>
                    <a:pt x="24" y="6"/>
                  </a:lnTo>
                  <a:lnTo>
                    <a:pt x="30" y="0"/>
                  </a:lnTo>
                  <a:lnTo>
                    <a:pt x="30" y="6"/>
                  </a:lnTo>
                  <a:lnTo>
                    <a:pt x="36" y="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8" name="Freeform 2176"/>
            <p:cNvSpPr>
              <a:spLocks/>
            </p:cNvSpPr>
            <p:nvPr/>
          </p:nvSpPr>
          <p:spPr bwMode="auto">
            <a:xfrm>
              <a:off x="4164" y="2280"/>
              <a:ext cx="48" cy="42"/>
            </a:xfrm>
            <a:custGeom>
              <a:avLst/>
              <a:gdLst>
                <a:gd name="T0" fmla="*/ 42 w 48"/>
                <a:gd name="T1" fmla="*/ 30 h 42"/>
                <a:gd name="T2" fmla="*/ 36 w 48"/>
                <a:gd name="T3" fmla="*/ 30 h 42"/>
                <a:gd name="T4" fmla="*/ 30 w 48"/>
                <a:gd name="T5" fmla="*/ 30 h 42"/>
                <a:gd name="T6" fmla="*/ 24 w 48"/>
                <a:gd name="T7" fmla="*/ 30 h 42"/>
                <a:gd name="T8" fmla="*/ 12 w 48"/>
                <a:gd name="T9" fmla="*/ 30 h 42"/>
                <a:gd name="T10" fmla="*/ 12 w 48"/>
                <a:gd name="T11" fmla="*/ 36 h 42"/>
                <a:gd name="T12" fmla="*/ 6 w 48"/>
                <a:gd name="T13" fmla="*/ 36 h 42"/>
                <a:gd name="T14" fmla="*/ 12 w 48"/>
                <a:gd name="T15" fmla="*/ 42 h 42"/>
                <a:gd name="T16" fmla="*/ 6 w 48"/>
                <a:gd name="T17" fmla="*/ 42 h 42"/>
                <a:gd name="T18" fmla="*/ 6 w 48"/>
                <a:gd name="T19" fmla="*/ 36 h 42"/>
                <a:gd name="T20" fmla="*/ 0 w 48"/>
                <a:gd name="T21" fmla="*/ 36 h 42"/>
                <a:gd name="T22" fmla="*/ 12 w 48"/>
                <a:gd name="T23" fmla="*/ 0 h 42"/>
                <a:gd name="T24" fmla="*/ 48 w 48"/>
                <a:gd name="T25" fmla="*/ 24 h 42"/>
                <a:gd name="T26" fmla="*/ 42 w 48"/>
                <a:gd name="T2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2">
                  <a:moveTo>
                    <a:pt x="42" y="30"/>
                  </a:moveTo>
                  <a:lnTo>
                    <a:pt x="36" y="30"/>
                  </a:lnTo>
                  <a:lnTo>
                    <a:pt x="30" y="30"/>
                  </a:lnTo>
                  <a:lnTo>
                    <a:pt x="24" y="30"/>
                  </a:lnTo>
                  <a:lnTo>
                    <a:pt x="12" y="30"/>
                  </a:lnTo>
                  <a:lnTo>
                    <a:pt x="12" y="36"/>
                  </a:lnTo>
                  <a:lnTo>
                    <a:pt x="6" y="36"/>
                  </a:lnTo>
                  <a:lnTo>
                    <a:pt x="12" y="42"/>
                  </a:lnTo>
                  <a:lnTo>
                    <a:pt x="6" y="42"/>
                  </a:lnTo>
                  <a:lnTo>
                    <a:pt x="6" y="36"/>
                  </a:lnTo>
                  <a:lnTo>
                    <a:pt x="0" y="36"/>
                  </a:lnTo>
                  <a:lnTo>
                    <a:pt x="12" y="0"/>
                  </a:lnTo>
                  <a:lnTo>
                    <a:pt x="48" y="24"/>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9" name="Freeform 2177"/>
            <p:cNvSpPr>
              <a:spLocks/>
            </p:cNvSpPr>
            <p:nvPr/>
          </p:nvSpPr>
          <p:spPr bwMode="auto">
            <a:xfrm>
              <a:off x="3780" y="2340"/>
              <a:ext cx="36" cy="24"/>
            </a:xfrm>
            <a:custGeom>
              <a:avLst/>
              <a:gdLst>
                <a:gd name="T0" fmla="*/ 36 w 36"/>
                <a:gd name="T1" fmla="*/ 24 h 24"/>
                <a:gd name="T2" fmla="*/ 12 w 36"/>
                <a:gd name="T3" fmla="*/ 24 h 24"/>
                <a:gd name="T4" fmla="*/ 12 w 36"/>
                <a:gd name="T5" fmla="*/ 12 h 24"/>
                <a:gd name="T6" fmla="*/ 6 w 36"/>
                <a:gd name="T7" fmla="*/ 12 h 24"/>
                <a:gd name="T8" fmla="*/ 0 w 36"/>
                <a:gd name="T9" fmla="*/ 6 h 24"/>
                <a:gd name="T10" fmla="*/ 0 w 36"/>
                <a:gd name="T11" fmla="*/ 0 h 24"/>
                <a:gd name="T12" fmla="*/ 0 w 36"/>
                <a:gd name="T13" fmla="*/ 6 h 24"/>
                <a:gd name="T14" fmla="*/ 6 w 36"/>
                <a:gd name="T15" fmla="*/ 6 h 24"/>
                <a:gd name="T16" fmla="*/ 6 w 36"/>
                <a:gd name="T17" fmla="*/ 0 h 24"/>
                <a:gd name="T18" fmla="*/ 12 w 36"/>
                <a:gd name="T19" fmla="*/ 0 h 24"/>
                <a:gd name="T20" fmla="*/ 12 w 36"/>
                <a:gd name="T21" fmla="*/ 6 h 24"/>
                <a:gd name="T22" fmla="*/ 18 w 36"/>
                <a:gd name="T23" fmla="*/ 12 h 24"/>
                <a:gd name="T24" fmla="*/ 24 w 36"/>
                <a:gd name="T25" fmla="*/ 12 h 24"/>
                <a:gd name="T26" fmla="*/ 36 w 36"/>
                <a:gd name="T27" fmla="*/ 18 h 24"/>
                <a:gd name="T28" fmla="*/ 36 w 36"/>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4">
                  <a:moveTo>
                    <a:pt x="36" y="24"/>
                  </a:moveTo>
                  <a:lnTo>
                    <a:pt x="12" y="24"/>
                  </a:lnTo>
                  <a:lnTo>
                    <a:pt x="12" y="12"/>
                  </a:lnTo>
                  <a:lnTo>
                    <a:pt x="6" y="12"/>
                  </a:lnTo>
                  <a:lnTo>
                    <a:pt x="0" y="6"/>
                  </a:lnTo>
                  <a:lnTo>
                    <a:pt x="0" y="0"/>
                  </a:lnTo>
                  <a:lnTo>
                    <a:pt x="0" y="6"/>
                  </a:lnTo>
                  <a:lnTo>
                    <a:pt x="6" y="6"/>
                  </a:lnTo>
                  <a:lnTo>
                    <a:pt x="6" y="0"/>
                  </a:lnTo>
                  <a:lnTo>
                    <a:pt x="12" y="0"/>
                  </a:lnTo>
                  <a:lnTo>
                    <a:pt x="12" y="6"/>
                  </a:lnTo>
                  <a:lnTo>
                    <a:pt x="18" y="12"/>
                  </a:lnTo>
                  <a:lnTo>
                    <a:pt x="24" y="12"/>
                  </a:lnTo>
                  <a:lnTo>
                    <a:pt x="36" y="18"/>
                  </a:lnTo>
                  <a:lnTo>
                    <a:pt x="36" y="2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0" name="Freeform 2178"/>
            <p:cNvSpPr>
              <a:spLocks/>
            </p:cNvSpPr>
            <p:nvPr/>
          </p:nvSpPr>
          <p:spPr bwMode="auto">
            <a:xfrm>
              <a:off x="4062" y="2292"/>
              <a:ext cx="48" cy="60"/>
            </a:xfrm>
            <a:custGeom>
              <a:avLst/>
              <a:gdLst>
                <a:gd name="T0" fmla="*/ 48 w 48"/>
                <a:gd name="T1" fmla="*/ 24 h 60"/>
                <a:gd name="T2" fmla="*/ 48 w 48"/>
                <a:gd name="T3" fmla="*/ 30 h 60"/>
                <a:gd name="T4" fmla="*/ 42 w 48"/>
                <a:gd name="T5" fmla="*/ 30 h 60"/>
                <a:gd name="T6" fmla="*/ 36 w 48"/>
                <a:gd name="T7" fmla="*/ 36 h 60"/>
                <a:gd name="T8" fmla="*/ 42 w 48"/>
                <a:gd name="T9" fmla="*/ 42 h 60"/>
                <a:gd name="T10" fmla="*/ 36 w 48"/>
                <a:gd name="T11" fmla="*/ 42 h 60"/>
                <a:gd name="T12" fmla="*/ 36 w 48"/>
                <a:gd name="T13" fmla="*/ 48 h 60"/>
                <a:gd name="T14" fmla="*/ 30 w 48"/>
                <a:gd name="T15" fmla="*/ 54 h 60"/>
                <a:gd name="T16" fmla="*/ 24 w 48"/>
                <a:gd name="T17" fmla="*/ 60 h 60"/>
                <a:gd name="T18" fmla="*/ 18 w 48"/>
                <a:gd name="T19" fmla="*/ 60 h 60"/>
                <a:gd name="T20" fmla="*/ 12 w 48"/>
                <a:gd name="T21" fmla="*/ 54 h 60"/>
                <a:gd name="T22" fmla="*/ 6 w 48"/>
                <a:gd name="T23" fmla="*/ 48 h 60"/>
                <a:gd name="T24" fmla="*/ 6 w 48"/>
                <a:gd name="T25" fmla="*/ 42 h 60"/>
                <a:gd name="T26" fmla="*/ 12 w 48"/>
                <a:gd name="T27" fmla="*/ 30 h 60"/>
                <a:gd name="T28" fmla="*/ 6 w 48"/>
                <a:gd name="T29" fmla="*/ 24 h 60"/>
                <a:gd name="T30" fmla="*/ 0 w 48"/>
                <a:gd name="T31" fmla="*/ 24 h 60"/>
                <a:gd name="T32" fmla="*/ 12 w 48"/>
                <a:gd name="T33" fmla="*/ 12 h 60"/>
                <a:gd name="T34" fmla="*/ 18 w 48"/>
                <a:gd name="T35" fmla="*/ 12 h 60"/>
                <a:gd name="T36" fmla="*/ 36 w 48"/>
                <a:gd name="T37" fmla="*/ 0 h 60"/>
                <a:gd name="T38" fmla="*/ 36 w 48"/>
                <a:gd name="T39" fmla="*/ 6 h 60"/>
                <a:gd name="T40" fmla="*/ 42 w 48"/>
                <a:gd name="T41" fmla="*/ 6 h 60"/>
                <a:gd name="T42" fmla="*/ 42 w 48"/>
                <a:gd name="T43" fmla="*/ 12 h 60"/>
                <a:gd name="T44" fmla="*/ 42 w 48"/>
                <a:gd name="T45" fmla="*/ 18 h 60"/>
                <a:gd name="T46" fmla="*/ 48 w 48"/>
                <a:gd name="T47" fmla="*/ 18 h 60"/>
                <a:gd name="T48" fmla="*/ 48 w 48"/>
                <a:gd name="T49"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60">
                  <a:moveTo>
                    <a:pt x="48" y="24"/>
                  </a:moveTo>
                  <a:lnTo>
                    <a:pt x="48" y="30"/>
                  </a:lnTo>
                  <a:lnTo>
                    <a:pt x="42" y="30"/>
                  </a:lnTo>
                  <a:lnTo>
                    <a:pt x="36" y="36"/>
                  </a:lnTo>
                  <a:lnTo>
                    <a:pt x="42" y="42"/>
                  </a:lnTo>
                  <a:lnTo>
                    <a:pt x="36" y="42"/>
                  </a:lnTo>
                  <a:lnTo>
                    <a:pt x="36" y="48"/>
                  </a:lnTo>
                  <a:lnTo>
                    <a:pt x="30" y="54"/>
                  </a:lnTo>
                  <a:lnTo>
                    <a:pt x="24" y="60"/>
                  </a:lnTo>
                  <a:lnTo>
                    <a:pt x="18" y="60"/>
                  </a:lnTo>
                  <a:lnTo>
                    <a:pt x="12" y="54"/>
                  </a:lnTo>
                  <a:lnTo>
                    <a:pt x="6" y="48"/>
                  </a:lnTo>
                  <a:lnTo>
                    <a:pt x="6" y="42"/>
                  </a:lnTo>
                  <a:lnTo>
                    <a:pt x="12" y="30"/>
                  </a:lnTo>
                  <a:lnTo>
                    <a:pt x="6" y="24"/>
                  </a:lnTo>
                  <a:lnTo>
                    <a:pt x="0" y="24"/>
                  </a:lnTo>
                  <a:lnTo>
                    <a:pt x="12" y="12"/>
                  </a:lnTo>
                  <a:lnTo>
                    <a:pt x="18" y="12"/>
                  </a:lnTo>
                  <a:lnTo>
                    <a:pt x="36" y="0"/>
                  </a:lnTo>
                  <a:lnTo>
                    <a:pt x="36" y="6"/>
                  </a:lnTo>
                  <a:lnTo>
                    <a:pt x="42" y="6"/>
                  </a:lnTo>
                  <a:lnTo>
                    <a:pt x="42" y="12"/>
                  </a:lnTo>
                  <a:lnTo>
                    <a:pt x="42" y="18"/>
                  </a:lnTo>
                  <a:lnTo>
                    <a:pt x="48" y="18"/>
                  </a:lnTo>
                  <a:lnTo>
                    <a:pt x="48"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1" name="Freeform 2179"/>
            <p:cNvSpPr>
              <a:spLocks/>
            </p:cNvSpPr>
            <p:nvPr/>
          </p:nvSpPr>
          <p:spPr bwMode="auto">
            <a:xfrm>
              <a:off x="3384" y="2376"/>
              <a:ext cx="42" cy="24"/>
            </a:xfrm>
            <a:custGeom>
              <a:avLst/>
              <a:gdLst>
                <a:gd name="T0" fmla="*/ 0 w 42"/>
                <a:gd name="T1" fmla="*/ 12 h 24"/>
                <a:gd name="T2" fmla="*/ 0 w 42"/>
                <a:gd name="T3" fmla="*/ 6 h 24"/>
                <a:gd name="T4" fmla="*/ 0 w 42"/>
                <a:gd name="T5" fmla="*/ 0 h 24"/>
                <a:gd name="T6" fmla="*/ 12 w 42"/>
                <a:gd name="T7" fmla="*/ 0 h 24"/>
                <a:gd name="T8" fmla="*/ 42 w 42"/>
                <a:gd name="T9" fmla="*/ 0 h 24"/>
                <a:gd name="T10" fmla="*/ 42 w 42"/>
                <a:gd name="T11" fmla="*/ 6 h 24"/>
                <a:gd name="T12" fmla="*/ 42 w 42"/>
                <a:gd name="T13" fmla="*/ 12 h 24"/>
                <a:gd name="T14" fmla="*/ 36 w 42"/>
                <a:gd name="T15" fmla="*/ 12 h 24"/>
                <a:gd name="T16" fmla="*/ 42 w 42"/>
                <a:gd name="T17" fmla="*/ 18 h 24"/>
                <a:gd name="T18" fmla="*/ 36 w 42"/>
                <a:gd name="T19" fmla="*/ 24 h 24"/>
                <a:gd name="T20" fmla="*/ 30 w 42"/>
                <a:gd name="T21" fmla="*/ 24 h 24"/>
                <a:gd name="T22" fmla="*/ 0 w 42"/>
                <a:gd name="T23" fmla="*/ 24 h 24"/>
                <a:gd name="T24" fmla="*/ 0 w 42"/>
                <a:gd name="T2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4">
                  <a:moveTo>
                    <a:pt x="0" y="12"/>
                  </a:moveTo>
                  <a:lnTo>
                    <a:pt x="0" y="6"/>
                  </a:lnTo>
                  <a:lnTo>
                    <a:pt x="0" y="0"/>
                  </a:lnTo>
                  <a:lnTo>
                    <a:pt x="12" y="0"/>
                  </a:lnTo>
                  <a:lnTo>
                    <a:pt x="42" y="0"/>
                  </a:lnTo>
                  <a:lnTo>
                    <a:pt x="42" y="6"/>
                  </a:lnTo>
                  <a:lnTo>
                    <a:pt x="42" y="12"/>
                  </a:lnTo>
                  <a:lnTo>
                    <a:pt x="36" y="12"/>
                  </a:lnTo>
                  <a:lnTo>
                    <a:pt x="42" y="18"/>
                  </a:lnTo>
                  <a:lnTo>
                    <a:pt x="36" y="24"/>
                  </a:lnTo>
                  <a:lnTo>
                    <a:pt x="30" y="24"/>
                  </a:lnTo>
                  <a:lnTo>
                    <a:pt x="0" y="24"/>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2" name="Freeform 2180"/>
            <p:cNvSpPr>
              <a:spLocks/>
            </p:cNvSpPr>
            <p:nvPr/>
          </p:nvSpPr>
          <p:spPr bwMode="auto">
            <a:xfrm>
              <a:off x="3600" y="2358"/>
              <a:ext cx="42" cy="48"/>
            </a:xfrm>
            <a:custGeom>
              <a:avLst/>
              <a:gdLst>
                <a:gd name="T0" fmla="*/ 42 w 42"/>
                <a:gd name="T1" fmla="*/ 12 h 48"/>
                <a:gd name="T2" fmla="*/ 42 w 42"/>
                <a:gd name="T3" fmla="*/ 18 h 48"/>
                <a:gd name="T4" fmla="*/ 36 w 42"/>
                <a:gd name="T5" fmla="*/ 18 h 48"/>
                <a:gd name="T6" fmla="*/ 42 w 42"/>
                <a:gd name="T7" fmla="*/ 18 h 48"/>
                <a:gd name="T8" fmla="*/ 42 w 42"/>
                <a:gd name="T9" fmla="*/ 36 h 48"/>
                <a:gd name="T10" fmla="*/ 36 w 42"/>
                <a:gd name="T11" fmla="*/ 42 h 48"/>
                <a:gd name="T12" fmla="*/ 30 w 42"/>
                <a:gd name="T13" fmla="*/ 48 h 48"/>
                <a:gd name="T14" fmla="*/ 12 w 42"/>
                <a:gd name="T15" fmla="*/ 36 h 48"/>
                <a:gd name="T16" fmla="*/ 12 w 42"/>
                <a:gd name="T17" fmla="*/ 30 h 48"/>
                <a:gd name="T18" fmla="*/ 0 w 42"/>
                <a:gd name="T19" fmla="*/ 30 h 48"/>
                <a:gd name="T20" fmla="*/ 0 w 42"/>
                <a:gd name="T21" fmla="*/ 24 h 48"/>
                <a:gd name="T22" fmla="*/ 6 w 42"/>
                <a:gd name="T23" fmla="*/ 6 h 48"/>
                <a:gd name="T24" fmla="*/ 6 w 42"/>
                <a:gd name="T25" fmla="*/ 12 h 48"/>
                <a:gd name="T26" fmla="*/ 12 w 42"/>
                <a:gd name="T27" fmla="*/ 12 h 48"/>
                <a:gd name="T28" fmla="*/ 18 w 42"/>
                <a:gd name="T29" fmla="*/ 12 h 48"/>
                <a:gd name="T30" fmla="*/ 18 w 42"/>
                <a:gd name="T31" fmla="*/ 6 h 48"/>
                <a:gd name="T32" fmla="*/ 18 w 42"/>
                <a:gd name="T33" fmla="*/ 12 h 48"/>
                <a:gd name="T34" fmla="*/ 24 w 42"/>
                <a:gd name="T35" fmla="*/ 6 h 48"/>
                <a:gd name="T36" fmla="*/ 24 w 42"/>
                <a:gd name="T37" fmla="*/ 0 h 48"/>
                <a:gd name="T38" fmla="*/ 18 w 42"/>
                <a:gd name="T39" fmla="*/ 0 h 48"/>
                <a:gd name="T40" fmla="*/ 36 w 42"/>
                <a:gd name="T41" fmla="*/ 0 h 48"/>
                <a:gd name="T42" fmla="*/ 36 w 42"/>
                <a:gd name="T43" fmla="*/ 6 h 48"/>
                <a:gd name="T44" fmla="*/ 42 w 42"/>
                <a:gd name="T45" fmla="*/ 6 h 48"/>
                <a:gd name="T46" fmla="*/ 42 w 42"/>
                <a:gd name="T4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8">
                  <a:moveTo>
                    <a:pt x="42" y="12"/>
                  </a:moveTo>
                  <a:lnTo>
                    <a:pt x="42" y="18"/>
                  </a:lnTo>
                  <a:lnTo>
                    <a:pt x="36" y="18"/>
                  </a:lnTo>
                  <a:lnTo>
                    <a:pt x="42" y="18"/>
                  </a:lnTo>
                  <a:lnTo>
                    <a:pt x="42" y="36"/>
                  </a:lnTo>
                  <a:lnTo>
                    <a:pt x="36" y="42"/>
                  </a:lnTo>
                  <a:lnTo>
                    <a:pt x="30" y="48"/>
                  </a:lnTo>
                  <a:lnTo>
                    <a:pt x="12" y="36"/>
                  </a:lnTo>
                  <a:lnTo>
                    <a:pt x="12" y="30"/>
                  </a:lnTo>
                  <a:lnTo>
                    <a:pt x="0" y="30"/>
                  </a:lnTo>
                  <a:lnTo>
                    <a:pt x="0" y="24"/>
                  </a:lnTo>
                  <a:lnTo>
                    <a:pt x="6" y="6"/>
                  </a:lnTo>
                  <a:lnTo>
                    <a:pt x="6" y="12"/>
                  </a:lnTo>
                  <a:lnTo>
                    <a:pt x="12" y="12"/>
                  </a:lnTo>
                  <a:lnTo>
                    <a:pt x="18" y="12"/>
                  </a:lnTo>
                  <a:lnTo>
                    <a:pt x="18" y="6"/>
                  </a:lnTo>
                  <a:lnTo>
                    <a:pt x="18" y="12"/>
                  </a:lnTo>
                  <a:lnTo>
                    <a:pt x="24" y="6"/>
                  </a:lnTo>
                  <a:lnTo>
                    <a:pt x="24" y="0"/>
                  </a:lnTo>
                  <a:lnTo>
                    <a:pt x="18" y="0"/>
                  </a:lnTo>
                  <a:lnTo>
                    <a:pt x="36" y="0"/>
                  </a:lnTo>
                  <a:lnTo>
                    <a:pt x="36" y="6"/>
                  </a:lnTo>
                  <a:lnTo>
                    <a:pt x="42" y="6"/>
                  </a:lnTo>
                  <a:lnTo>
                    <a:pt x="42"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3" name="Freeform 2181"/>
            <p:cNvSpPr>
              <a:spLocks/>
            </p:cNvSpPr>
            <p:nvPr/>
          </p:nvSpPr>
          <p:spPr bwMode="auto">
            <a:xfrm>
              <a:off x="2184" y="2370"/>
              <a:ext cx="78" cy="108"/>
            </a:xfrm>
            <a:custGeom>
              <a:avLst/>
              <a:gdLst>
                <a:gd name="T0" fmla="*/ 36 w 78"/>
                <a:gd name="T1" fmla="*/ 108 h 108"/>
                <a:gd name="T2" fmla="*/ 36 w 78"/>
                <a:gd name="T3" fmla="*/ 102 h 108"/>
                <a:gd name="T4" fmla="*/ 18 w 78"/>
                <a:gd name="T5" fmla="*/ 96 h 108"/>
                <a:gd name="T6" fmla="*/ 18 w 78"/>
                <a:gd name="T7" fmla="*/ 78 h 108"/>
                <a:gd name="T8" fmla="*/ 6 w 78"/>
                <a:gd name="T9" fmla="*/ 78 h 108"/>
                <a:gd name="T10" fmla="*/ 12 w 78"/>
                <a:gd name="T11" fmla="*/ 54 h 108"/>
                <a:gd name="T12" fmla="*/ 0 w 78"/>
                <a:gd name="T13" fmla="*/ 54 h 108"/>
                <a:gd name="T14" fmla="*/ 6 w 78"/>
                <a:gd name="T15" fmla="*/ 0 h 108"/>
                <a:gd name="T16" fmla="*/ 24 w 78"/>
                <a:gd name="T17" fmla="*/ 0 h 108"/>
                <a:gd name="T18" fmla="*/ 18 w 78"/>
                <a:gd name="T19" fmla="*/ 30 h 108"/>
                <a:gd name="T20" fmla="*/ 78 w 78"/>
                <a:gd name="T21" fmla="*/ 36 h 108"/>
                <a:gd name="T22" fmla="*/ 72 w 78"/>
                <a:gd name="T23" fmla="*/ 84 h 108"/>
                <a:gd name="T24" fmla="*/ 72 w 78"/>
                <a:gd name="T25" fmla="*/ 108 h 108"/>
                <a:gd name="T26" fmla="*/ 36 w 78"/>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08">
                  <a:moveTo>
                    <a:pt x="36" y="108"/>
                  </a:moveTo>
                  <a:lnTo>
                    <a:pt x="36" y="102"/>
                  </a:lnTo>
                  <a:lnTo>
                    <a:pt x="18" y="96"/>
                  </a:lnTo>
                  <a:lnTo>
                    <a:pt x="18" y="78"/>
                  </a:lnTo>
                  <a:lnTo>
                    <a:pt x="6" y="78"/>
                  </a:lnTo>
                  <a:lnTo>
                    <a:pt x="12" y="54"/>
                  </a:lnTo>
                  <a:lnTo>
                    <a:pt x="0" y="54"/>
                  </a:lnTo>
                  <a:lnTo>
                    <a:pt x="6" y="0"/>
                  </a:lnTo>
                  <a:lnTo>
                    <a:pt x="24" y="0"/>
                  </a:lnTo>
                  <a:lnTo>
                    <a:pt x="18" y="30"/>
                  </a:lnTo>
                  <a:lnTo>
                    <a:pt x="78" y="36"/>
                  </a:lnTo>
                  <a:lnTo>
                    <a:pt x="72" y="84"/>
                  </a:lnTo>
                  <a:lnTo>
                    <a:pt x="72" y="108"/>
                  </a:lnTo>
                  <a:lnTo>
                    <a:pt x="36" y="10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4" name="Freeform 2182"/>
            <p:cNvSpPr>
              <a:spLocks/>
            </p:cNvSpPr>
            <p:nvPr/>
          </p:nvSpPr>
          <p:spPr bwMode="auto">
            <a:xfrm>
              <a:off x="1758" y="2328"/>
              <a:ext cx="126" cy="150"/>
            </a:xfrm>
            <a:custGeom>
              <a:avLst/>
              <a:gdLst>
                <a:gd name="T0" fmla="*/ 84 w 126"/>
                <a:gd name="T1" fmla="*/ 150 h 150"/>
                <a:gd name="T2" fmla="*/ 0 w 126"/>
                <a:gd name="T3" fmla="*/ 138 h 150"/>
                <a:gd name="T4" fmla="*/ 6 w 126"/>
                <a:gd name="T5" fmla="*/ 78 h 150"/>
                <a:gd name="T6" fmla="*/ 18 w 126"/>
                <a:gd name="T7" fmla="*/ 0 h 150"/>
                <a:gd name="T8" fmla="*/ 84 w 126"/>
                <a:gd name="T9" fmla="*/ 6 h 150"/>
                <a:gd name="T10" fmla="*/ 126 w 126"/>
                <a:gd name="T11" fmla="*/ 12 h 150"/>
                <a:gd name="T12" fmla="*/ 120 w 126"/>
                <a:gd name="T13" fmla="*/ 42 h 150"/>
                <a:gd name="T14" fmla="*/ 114 w 126"/>
                <a:gd name="T15" fmla="*/ 90 h 150"/>
                <a:gd name="T16" fmla="*/ 120 w 126"/>
                <a:gd name="T17" fmla="*/ 90 h 150"/>
                <a:gd name="T18" fmla="*/ 114 w 126"/>
                <a:gd name="T19" fmla="*/ 126 h 150"/>
                <a:gd name="T20" fmla="*/ 90 w 126"/>
                <a:gd name="T21" fmla="*/ 120 h 150"/>
                <a:gd name="T22" fmla="*/ 84 w 126"/>
                <a:gd name="T2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50">
                  <a:moveTo>
                    <a:pt x="84" y="150"/>
                  </a:moveTo>
                  <a:lnTo>
                    <a:pt x="0" y="138"/>
                  </a:lnTo>
                  <a:lnTo>
                    <a:pt x="6" y="78"/>
                  </a:lnTo>
                  <a:lnTo>
                    <a:pt x="18" y="0"/>
                  </a:lnTo>
                  <a:lnTo>
                    <a:pt x="84" y="6"/>
                  </a:lnTo>
                  <a:lnTo>
                    <a:pt x="126" y="12"/>
                  </a:lnTo>
                  <a:lnTo>
                    <a:pt x="120" y="42"/>
                  </a:lnTo>
                  <a:lnTo>
                    <a:pt x="114" y="90"/>
                  </a:lnTo>
                  <a:lnTo>
                    <a:pt x="120" y="90"/>
                  </a:lnTo>
                  <a:lnTo>
                    <a:pt x="114" y="126"/>
                  </a:lnTo>
                  <a:lnTo>
                    <a:pt x="90" y="120"/>
                  </a:lnTo>
                  <a:lnTo>
                    <a:pt x="84" y="15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5" name="Freeform 2183"/>
            <p:cNvSpPr>
              <a:spLocks/>
            </p:cNvSpPr>
            <p:nvPr/>
          </p:nvSpPr>
          <p:spPr bwMode="auto">
            <a:xfrm>
              <a:off x="3696" y="2346"/>
              <a:ext cx="36" cy="54"/>
            </a:xfrm>
            <a:custGeom>
              <a:avLst/>
              <a:gdLst>
                <a:gd name="T0" fmla="*/ 36 w 36"/>
                <a:gd name="T1" fmla="*/ 48 h 54"/>
                <a:gd name="T2" fmla="*/ 30 w 36"/>
                <a:gd name="T3" fmla="*/ 48 h 54"/>
                <a:gd name="T4" fmla="*/ 30 w 36"/>
                <a:gd name="T5" fmla="*/ 54 h 54"/>
                <a:gd name="T6" fmla="*/ 24 w 36"/>
                <a:gd name="T7" fmla="*/ 54 h 54"/>
                <a:gd name="T8" fmla="*/ 18 w 36"/>
                <a:gd name="T9" fmla="*/ 54 h 54"/>
                <a:gd name="T10" fmla="*/ 6 w 36"/>
                <a:gd name="T11" fmla="*/ 54 h 54"/>
                <a:gd name="T12" fmla="*/ 0 w 36"/>
                <a:gd name="T13" fmla="*/ 36 h 54"/>
                <a:gd name="T14" fmla="*/ 6 w 36"/>
                <a:gd name="T15" fmla="*/ 36 h 54"/>
                <a:gd name="T16" fmla="*/ 6 w 36"/>
                <a:gd name="T17" fmla="*/ 30 h 54"/>
                <a:gd name="T18" fmla="*/ 12 w 36"/>
                <a:gd name="T19" fmla="*/ 24 h 54"/>
                <a:gd name="T20" fmla="*/ 18 w 36"/>
                <a:gd name="T21" fmla="*/ 18 h 54"/>
                <a:gd name="T22" fmla="*/ 24 w 36"/>
                <a:gd name="T23" fmla="*/ 6 h 54"/>
                <a:gd name="T24" fmla="*/ 24 w 36"/>
                <a:gd name="T25" fmla="*/ 0 h 54"/>
                <a:gd name="T26" fmla="*/ 24 w 36"/>
                <a:gd name="T27" fmla="*/ 6 h 54"/>
                <a:gd name="T28" fmla="*/ 30 w 36"/>
                <a:gd name="T29" fmla="*/ 6 h 54"/>
                <a:gd name="T30" fmla="*/ 24 w 36"/>
                <a:gd name="T31" fmla="*/ 6 h 54"/>
                <a:gd name="T32" fmla="*/ 24 w 36"/>
                <a:gd name="T33" fmla="*/ 12 h 54"/>
                <a:gd name="T34" fmla="*/ 24 w 36"/>
                <a:gd name="T35" fmla="*/ 18 h 54"/>
                <a:gd name="T36" fmla="*/ 30 w 36"/>
                <a:gd name="T37" fmla="*/ 24 h 54"/>
                <a:gd name="T38" fmla="*/ 36 w 36"/>
                <a:gd name="T39" fmla="*/ 24 h 54"/>
                <a:gd name="T40" fmla="*/ 36 w 36"/>
                <a:gd name="T41" fmla="*/ 36 h 54"/>
                <a:gd name="T42" fmla="*/ 30 w 36"/>
                <a:gd name="T43" fmla="*/ 42 h 54"/>
                <a:gd name="T44" fmla="*/ 36 w 36"/>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6" y="48"/>
                  </a:moveTo>
                  <a:lnTo>
                    <a:pt x="30" y="48"/>
                  </a:lnTo>
                  <a:lnTo>
                    <a:pt x="30" y="54"/>
                  </a:lnTo>
                  <a:lnTo>
                    <a:pt x="24" y="54"/>
                  </a:lnTo>
                  <a:lnTo>
                    <a:pt x="18" y="54"/>
                  </a:lnTo>
                  <a:lnTo>
                    <a:pt x="6" y="54"/>
                  </a:lnTo>
                  <a:lnTo>
                    <a:pt x="0" y="36"/>
                  </a:lnTo>
                  <a:lnTo>
                    <a:pt x="6" y="36"/>
                  </a:lnTo>
                  <a:lnTo>
                    <a:pt x="6" y="30"/>
                  </a:lnTo>
                  <a:lnTo>
                    <a:pt x="12" y="24"/>
                  </a:lnTo>
                  <a:lnTo>
                    <a:pt x="18" y="18"/>
                  </a:lnTo>
                  <a:lnTo>
                    <a:pt x="24" y="6"/>
                  </a:lnTo>
                  <a:lnTo>
                    <a:pt x="24" y="0"/>
                  </a:lnTo>
                  <a:lnTo>
                    <a:pt x="24" y="6"/>
                  </a:lnTo>
                  <a:lnTo>
                    <a:pt x="30" y="6"/>
                  </a:lnTo>
                  <a:lnTo>
                    <a:pt x="24" y="6"/>
                  </a:lnTo>
                  <a:lnTo>
                    <a:pt x="24" y="12"/>
                  </a:lnTo>
                  <a:lnTo>
                    <a:pt x="24" y="18"/>
                  </a:lnTo>
                  <a:lnTo>
                    <a:pt x="30" y="24"/>
                  </a:lnTo>
                  <a:lnTo>
                    <a:pt x="36" y="24"/>
                  </a:lnTo>
                  <a:lnTo>
                    <a:pt x="36" y="36"/>
                  </a:lnTo>
                  <a:lnTo>
                    <a:pt x="30" y="42"/>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6" name="Freeform 2184"/>
            <p:cNvSpPr>
              <a:spLocks/>
            </p:cNvSpPr>
            <p:nvPr/>
          </p:nvSpPr>
          <p:spPr bwMode="auto">
            <a:xfrm>
              <a:off x="3684" y="2352"/>
              <a:ext cx="36" cy="30"/>
            </a:xfrm>
            <a:custGeom>
              <a:avLst/>
              <a:gdLst>
                <a:gd name="T0" fmla="*/ 36 w 36"/>
                <a:gd name="T1" fmla="*/ 0 h 30"/>
                <a:gd name="T2" fmla="*/ 30 w 36"/>
                <a:gd name="T3" fmla="*/ 12 h 30"/>
                <a:gd name="T4" fmla="*/ 24 w 36"/>
                <a:gd name="T5" fmla="*/ 18 h 30"/>
                <a:gd name="T6" fmla="*/ 18 w 36"/>
                <a:gd name="T7" fmla="*/ 24 h 30"/>
                <a:gd name="T8" fmla="*/ 18 w 36"/>
                <a:gd name="T9" fmla="*/ 30 h 30"/>
                <a:gd name="T10" fmla="*/ 12 w 36"/>
                <a:gd name="T11" fmla="*/ 30 h 30"/>
                <a:gd name="T12" fmla="*/ 6 w 36"/>
                <a:gd name="T13" fmla="*/ 6 h 30"/>
                <a:gd name="T14" fmla="*/ 0 w 36"/>
                <a:gd name="T15" fmla="*/ 0 h 30"/>
                <a:gd name="T16" fmla="*/ 36 w 3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36" y="0"/>
                  </a:moveTo>
                  <a:lnTo>
                    <a:pt x="30" y="12"/>
                  </a:lnTo>
                  <a:lnTo>
                    <a:pt x="24" y="18"/>
                  </a:lnTo>
                  <a:lnTo>
                    <a:pt x="18" y="24"/>
                  </a:lnTo>
                  <a:lnTo>
                    <a:pt x="18" y="30"/>
                  </a:lnTo>
                  <a:lnTo>
                    <a:pt x="12" y="30"/>
                  </a:lnTo>
                  <a:lnTo>
                    <a:pt x="6" y="6"/>
                  </a:lnTo>
                  <a:lnTo>
                    <a:pt x="0" y="0"/>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7" name="Freeform 2185"/>
            <p:cNvSpPr>
              <a:spLocks/>
            </p:cNvSpPr>
            <p:nvPr/>
          </p:nvSpPr>
          <p:spPr bwMode="auto">
            <a:xfrm>
              <a:off x="1872" y="2340"/>
              <a:ext cx="156" cy="126"/>
            </a:xfrm>
            <a:custGeom>
              <a:avLst/>
              <a:gdLst>
                <a:gd name="T0" fmla="*/ 0 w 156"/>
                <a:gd name="T1" fmla="*/ 114 h 126"/>
                <a:gd name="T2" fmla="*/ 6 w 156"/>
                <a:gd name="T3" fmla="*/ 78 h 126"/>
                <a:gd name="T4" fmla="*/ 0 w 156"/>
                <a:gd name="T5" fmla="*/ 78 h 126"/>
                <a:gd name="T6" fmla="*/ 6 w 156"/>
                <a:gd name="T7" fmla="*/ 30 h 126"/>
                <a:gd name="T8" fmla="*/ 12 w 156"/>
                <a:gd name="T9" fmla="*/ 0 h 126"/>
                <a:gd name="T10" fmla="*/ 54 w 156"/>
                <a:gd name="T11" fmla="*/ 6 h 126"/>
                <a:gd name="T12" fmla="*/ 78 w 156"/>
                <a:gd name="T13" fmla="*/ 12 h 126"/>
                <a:gd name="T14" fmla="*/ 90 w 156"/>
                <a:gd name="T15" fmla="*/ 18 h 126"/>
                <a:gd name="T16" fmla="*/ 114 w 156"/>
                <a:gd name="T17" fmla="*/ 30 h 126"/>
                <a:gd name="T18" fmla="*/ 114 w 156"/>
                <a:gd name="T19" fmla="*/ 48 h 126"/>
                <a:gd name="T20" fmla="*/ 156 w 156"/>
                <a:gd name="T21" fmla="*/ 48 h 126"/>
                <a:gd name="T22" fmla="*/ 150 w 156"/>
                <a:gd name="T23" fmla="*/ 90 h 126"/>
                <a:gd name="T24" fmla="*/ 138 w 156"/>
                <a:gd name="T25" fmla="*/ 90 h 126"/>
                <a:gd name="T26" fmla="*/ 138 w 156"/>
                <a:gd name="T27" fmla="*/ 108 h 126"/>
                <a:gd name="T28" fmla="*/ 114 w 156"/>
                <a:gd name="T29" fmla="*/ 108 h 126"/>
                <a:gd name="T30" fmla="*/ 108 w 156"/>
                <a:gd name="T31" fmla="*/ 126 h 126"/>
                <a:gd name="T32" fmla="*/ 0 w 156"/>
                <a:gd name="T33"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26">
                  <a:moveTo>
                    <a:pt x="0" y="114"/>
                  </a:moveTo>
                  <a:lnTo>
                    <a:pt x="6" y="78"/>
                  </a:lnTo>
                  <a:lnTo>
                    <a:pt x="0" y="78"/>
                  </a:lnTo>
                  <a:lnTo>
                    <a:pt x="6" y="30"/>
                  </a:lnTo>
                  <a:lnTo>
                    <a:pt x="12" y="0"/>
                  </a:lnTo>
                  <a:lnTo>
                    <a:pt x="54" y="6"/>
                  </a:lnTo>
                  <a:lnTo>
                    <a:pt x="78" y="12"/>
                  </a:lnTo>
                  <a:lnTo>
                    <a:pt x="90" y="18"/>
                  </a:lnTo>
                  <a:lnTo>
                    <a:pt x="114" y="30"/>
                  </a:lnTo>
                  <a:lnTo>
                    <a:pt x="114" y="48"/>
                  </a:lnTo>
                  <a:lnTo>
                    <a:pt x="156" y="48"/>
                  </a:lnTo>
                  <a:lnTo>
                    <a:pt x="150" y="90"/>
                  </a:lnTo>
                  <a:lnTo>
                    <a:pt x="138" y="90"/>
                  </a:lnTo>
                  <a:lnTo>
                    <a:pt x="138" y="108"/>
                  </a:lnTo>
                  <a:lnTo>
                    <a:pt x="114" y="108"/>
                  </a:lnTo>
                  <a:lnTo>
                    <a:pt x="108" y="126"/>
                  </a:lnTo>
                  <a:lnTo>
                    <a:pt x="0" y="11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8" name="Freeform 2186"/>
            <p:cNvSpPr>
              <a:spLocks/>
            </p:cNvSpPr>
            <p:nvPr/>
          </p:nvSpPr>
          <p:spPr bwMode="auto">
            <a:xfrm>
              <a:off x="3474" y="2370"/>
              <a:ext cx="54" cy="30"/>
            </a:xfrm>
            <a:custGeom>
              <a:avLst/>
              <a:gdLst>
                <a:gd name="T0" fmla="*/ 54 w 54"/>
                <a:gd name="T1" fmla="*/ 24 h 30"/>
                <a:gd name="T2" fmla="*/ 42 w 54"/>
                <a:gd name="T3" fmla="*/ 30 h 30"/>
                <a:gd name="T4" fmla="*/ 0 w 54"/>
                <a:gd name="T5" fmla="*/ 30 h 30"/>
                <a:gd name="T6" fmla="*/ 0 w 54"/>
                <a:gd name="T7" fmla="*/ 18 h 30"/>
                <a:gd name="T8" fmla="*/ 0 w 54"/>
                <a:gd name="T9" fmla="*/ 6 h 30"/>
                <a:gd name="T10" fmla="*/ 48 w 54"/>
                <a:gd name="T11" fmla="*/ 0 h 30"/>
                <a:gd name="T12" fmla="*/ 54 w 54"/>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54" h="30">
                  <a:moveTo>
                    <a:pt x="54" y="24"/>
                  </a:moveTo>
                  <a:lnTo>
                    <a:pt x="42" y="30"/>
                  </a:lnTo>
                  <a:lnTo>
                    <a:pt x="0" y="30"/>
                  </a:lnTo>
                  <a:lnTo>
                    <a:pt x="0" y="18"/>
                  </a:lnTo>
                  <a:lnTo>
                    <a:pt x="0" y="6"/>
                  </a:lnTo>
                  <a:lnTo>
                    <a:pt x="48" y="0"/>
                  </a:lnTo>
                  <a:lnTo>
                    <a:pt x="54"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9" name="Freeform 2187"/>
            <p:cNvSpPr>
              <a:spLocks/>
            </p:cNvSpPr>
            <p:nvPr/>
          </p:nvSpPr>
          <p:spPr bwMode="auto">
            <a:xfrm>
              <a:off x="2508" y="2394"/>
              <a:ext cx="42" cy="54"/>
            </a:xfrm>
            <a:custGeom>
              <a:avLst/>
              <a:gdLst>
                <a:gd name="T0" fmla="*/ 0 w 42"/>
                <a:gd name="T1" fmla="*/ 36 h 54"/>
                <a:gd name="T2" fmla="*/ 0 w 42"/>
                <a:gd name="T3" fmla="*/ 24 h 54"/>
                <a:gd name="T4" fmla="*/ 0 w 42"/>
                <a:gd name="T5" fmla="*/ 0 h 54"/>
                <a:gd name="T6" fmla="*/ 6 w 42"/>
                <a:gd name="T7" fmla="*/ 0 h 54"/>
                <a:gd name="T8" fmla="*/ 12 w 42"/>
                <a:gd name="T9" fmla="*/ 6 h 54"/>
                <a:gd name="T10" fmla="*/ 18 w 42"/>
                <a:gd name="T11" fmla="*/ 12 h 54"/>
                <a:gd name="T12" fmla="*/ 24 w 42"/>
                <a:gd name="T13" fmla="*/ 24 h 54"/>
                <a:gd name="T14" fmla="*/ 30 w 42"/>
                <a:gd name="T15" fmla="*/ 24 h 54"/>
                <a:gd name="T16" fmla="*/ 36 w 42"/>
                <a:gd name="T17" fmla="*/ 18 h 54"/>
                <a:gd name="T18" fmla="*/ 42 w 42"/>
                <a:gd name="T19" fmla="*/ 18 h 54"/>
                <a:gd name="T20" fmla="*/ 42 w 42"/>
                <a:gd name="T21" fmla="*/ 24 h 54"/>
                <a:gd name="T22" fmla="*/ 42 w 42"/>
                <a:gd name="T23" fmla="*/ 54 h 54"/>
                <a:gd name="T24" fmla="*/ 36 w 42"/>
                <a:gd name="T25" fmla="*/ 54 h 54"/>
                <a:gd name="T26" fmla="*/ 30 w 42"/>
                <a:gd name="T27" fmla="*/ 48 h 54"/>
                <a:gd name="T28" fmla="*/ 24 w 42"/>
                <a:gd name="T29" fmla="*/ 48 h 54"/>
                <a:gd name="T30" fmla="*/ 18 w 42"/>
                <a:gd name="T31" fmla="*/ 48 h 54"/>
                <a:gd name="T32" fmla="*/ 0 w 42"/>
                <a:gd name="T3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4">
                  <a:moveTo>
                    <a:pt x="0" y="36"/>
                  </a:moveTo>
                  <a:lnTo>
                    <a:pt x="0" y="24"/>
                  </a:lnTo>
                  <a:lnTo>
                    <a:pt x="0" y="0"/>
                  </a:lnTo>
                  <a:lnTo>
                    <a:pt x="6" y="0"/>
                  </a:lnTo>
                  <a:lnTo>
                    <a:pt x="12" y="6"/>
                  </a:lnTo>
                  <a:lnTo>
                    <a:pt x="18" y="12"/>
                  </a:lnTo>
                  <a:lnTo>
                    <a:pt x="24" y="24"/>
                  </a:lnTo>
                  <a:lnTo>
                    <a:pt x="30" y="24"/>
                  </a:lnTo>
                  <a:lnTo>
                    <a:pt x="36" y="18"/>
                  </a:lnTo>
                  <a:lnTo>
                    <a:pt x="42" y="18"/>
                  </a:lnTo>
                  <a:lnTo>
                    <a:pt x="42" y="24"/>
                  </a:lnTo>
                  <a:lnTo>
                    <a:pt x="42" y="54"/>
                  </a:lnTo>
                  <a:lnTo>
                    <a:pt x="36" y="54"/>
                  </a:lnTo>
                  <a:lnTo>
                    <a:pt x="30" y="48"/>
                  </a:lnTo>
                  <a:lnTo>
                    <a:pt x="24" y="48"/>
                  </a:lnTo>
                  <a:lnTo>
                    <a:pt x="18" y="48"/>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0" name="Freeform 2188"/>
            <p:cNvSpPr>
              <a:spLocks/>
            </p:cNvSpPr>
            <p:nvPr/>
          </p:nvSpPr>
          <p:spPr bwMode="auto">
            <a:xfrm>
              <a:off x="3186" y="2394"/>
              <a:ext cx="54" cy="60"/>
            </a:xfrm>
            <a:custGeom>
              <a:avLst/>
              <a:gdLst>
                <a:gd name="T0" fmla="*/ 24 w 54"/>
                <a:gd name="T1" fmla="*/ 48 h 60"/>
                <a:gd name="T2" fmla="*/ 24 w 54"/>
                <a:gd name="T3" fmla="*/ 42 h 60"/>
                <a:gd name="T4" fmla="*/ 18 w 54"/>
                <a:gd name="T5" fmla="*/ 42 h 60"/>
                <a:gd name="T6" fmla="*/ 18 w 54"/>
                <a:gd name="T7" fmla="*/ 36 h 60"/>
                <a:gd name="T8" fmla="*/ 12 w 54"/>
                <a:gd name="T9" fmla="*/ 36 h 60"/>
                <a:gd name="T10" fmla="*/ 6 w 54"/>
                <a:gd name="T11" fmla="*/ 36 h 60"/>
                <a:gd name="T12" fmla="*/ 6 w 54"/>
                <a:gd name="T13" fmla="*/ 30 h 60"/>
                <a:gd name="T14" fmla="*/ 0 w 54"/>
                <a:gd name="T15" fmla="*/ 36 h 60"/>
                <a:gd name="T16" fmla="*/ 0 w 54"/>
                <a:gd name="T17" fmla="*/ 6 h 60"/>
                <a:gd name="T18" fmla="*/ 6 w 54"/>
                <a:gd name="T19" fmla="*/ 6 h 60"/>
                <a:gd name="T20" fmla="*/ 6 w 54"/>
                <a:gd name="T21" fmla="*/ 0 h 60"/>
                <a:gd name="T22" fmla="*/ 24 w 54"/>
                <a:gd name="T23" fmla="*/ 0 h 60"/>
                <a:gd name="T24" fmla="*/ 30 w 54"/>
                <a:gd name="T25" fmla="*/ 0 h 60"/>
                <a:gd name="T26" fmla="*/ 36 w 54"/>
                <a:gd name="T27" fmla="*/ 0 h 60"/>
                <a:gd name="T28" fmla="*/ 36 w 54"/>
                <a:gd name="T29" fmla="*/ 6 h 60"/>
                <a:gd name="T30" fmla="*/ 42 w 54"/>
                <a:gd name="T31" fmla="*/ 6 h 60"/>
                <a:gd name="T32" fmla="*/ 42 w 54"/>
                <a:gd name="T33" fmla="*/ 12 h 60"/>
                <a:gd name="T34" fmla="*/ 48 w 54"/>
                <a:gd name="T35" fmla="*/ 12 h 60"/>
                <a:gd name="T36" fmla="*/ 48 w 54"/>
                <a:gd name="T37" fmla="*/ 18 h 60"/>
                <a:gd name="T38" fmla="*/ 54 w 54"/>
                <a:gd name="T39" fmla="*/ 18 h 60"/>
                <a:gd name="T40" fmla="*/ 54 w 54"/>
                <a:gd name="T41" fmla="*/ 24 h 60"/>
                <a:gd name="T42" fmla="*/ 54 w 54"/>
                <a:gd name="T43" fmla="*/ 30 h 60"/>
                <a:gd name="T44" fmla="*/ 54 w 54"/>
                <a:gd name="T45" fmla="*/ 36 h 60"/>
                <a:gd name="T46" fmla="*/ 54 w 54"/>
                <a:gd name="T47" fmla="*/ 42 h 60"/>
                <a:gd name="T48" fmla="*/ 48 w 54"/>
                <a:gd name="T49" fmla="*/ 42 h 60"/>
                <a:gd name="T50" fmla="*/ 42 w 54"/>
                <a:gd name="T51" fmla="*/ 42 h 60"/>
                <a:gd name="T52" fmla="*/ 42 w 54"/>
                <a:gd name="T53" fmla="*/ 48 h 60"/>
                <a:gd name="T54" fmla="*/ 42 w 54"/>
                <a:gd name="T55" fmla="*/ 54 h 60"/>
                <a:gd name="T56" fmla="*/ 48 w 54"/>
                <a:gd name="T57" fmla="*/ 54 h 60"/>
                <a:gd name="T58" fmla="*/ 48 w 54"/>
                <a:gd name="T59" fmla="*/ 60 h 60"/>
                <a:gd name="T60" fmla="*/ 42 w 54"/>
                <a:gd name="T61" fmla="*/ 60 h 60"/>
                <a:gd name="T62" fmla="*/ 36 w 54"/>
                <a:gd name="T63" fmla="*/ 60 h 60"/>
                <a:gd name="T64" fmla="*/ 30 w 54"/>
                <a:gd name="T65" fmla="*/ 60 h 60"/>
                <a:gd name="T66" fmla="*/ 30 w 54"/>
                <a:gd name="T67" fmla="*/ 54 h 60"/>
                <a:gd name="T68" fmla="*/ 24 w 54"/>
                <a:gd name="T69" fmla="*/ 54 h 60"/>
                <a:gd name="T70" fmla="*/ 24 w 54"/>
                <a:gd name="T7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60">
                  <a:moveTo>
                    <a:pt x="24" y="48"/>
                  </a:moveTo>
                  <a:lnTo>
                    <a:pt x="24" y="42"/>
                  </a:lnTo>
                  <a:lnTo>
                    <a:pt x="18" y="42"/>
                  </a:lnTo>
                  <a:lnTo>
                    <a:pt x="18" y="36"/>
                  </a:lnTo>
                  <a:lnTo>
                    <a:pt x="12" y="36"/>
                  </a:lnTo>
                  <a:lnTo>
                    <a:pt x="6" y="36"/>
                  </a:lnTo>
                  <a:lnTo>
                    <a:pt x="6" y="30"/>
                  </a:lnTo>
                  <a:lnTo>
                    <a:pt x="0" y="36"/>
                  </a:lnTo>
                  <a:lnTo>
                    <a:pt x="0" y="6"/>
                  </a:lnTo>
                  <a:lnTo>
                    <a:pt x="6" y="6"/>
                  </a:lnTo>
                  <a:lnTo>
                    <a:pt x="6" y="0"/>
                  </a:lnTo>
                  <a:lnTo>
                    <a:pt x="24" y="0"/>
                  </a:lnTo>
                  <a:lnTo>
                    <a:pt x="30" y="0"/>
                  </a:lnTo>
                  <a:lnTo>
                    <a:pt x="36" y="0"/>
                  </a:lnTo>
                  <a:lnTo>
                    <a:pt x="36" y="6"/>
                  </a:lnTo>
                  <a:lnTo>
                    <a:pt x="42" y="6"/>
                  </a:lnTo>
                  <a:lnTo>
                    <a:pt x="42" y="12"/>
                  </a:lnTo>
                  <a:lnTo>
                    <a:pt x="48" y="12"/>
                  </a:lnTo>
                  <a:lnTo>
                    <a:pt x="48" y="18"/>
                  </a:lnTo>
                  <a:lnTo>
                    <a:pt x="54" y="18"/>
                  </a:lnTo>
                  <a:lnTo>
                    <a:pt x="54" y="24"/>
                  </a:lnTo>
                  <a:lnTo>
                    <a:pt x="54" y="30"/>
                  </a:lnTo>
                  <a:lnTo>
                    <a:pt x="54" y="36"/>
                  </a:lnTo>
                  <a:lnTo>
                    <a:pt x="54" y="42"/>
                  </a:lnTo>
                  <a:lnTo>
                    <a:pt x="48" y="42"/>
                  </a:lnTo>
                  <a:lnTo>
                    <a:pt x="42" y="42"/>
                  </a:lnTo>
                  <a:lnTo>
                    <a:pt x="42" y="48"/>
                  </a:lnTo>
                  <a:lnTo>
                    <a:pt x="42" y="54"/>
                  </a:lnTo>
                  <a:lnTo>
                    <a:pt x="48" y="54"/>
                  </a:lnTo>
                  <a:lnTo>
                    <a:pt x="48" y="60"/>
                  </a:lnTo>
                  <a:lnTo>
                    <a:pt x="42" y="60"/>
                  </a:lnTo>
                  <a:lnTo>
                    <a:pt x="36" y="60"/>
                  </a:lnTo>
                  <a:lnTo>
                    <a:pt x="30" y="60"/>
                  </a:lnTo>
                  <a:lnTo>
                    <a:pt x="30" y="54"/>
                  </a:lnTo>
                  <a:lnTo>
                    <a:pt x="24" y="54"/>
                  </a:lnTo>
                  <a:lnTo>
                    <a:pt x="24"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1" name="Freeform 2189"/>
            <p:cNvSpPr>
              <a:spLocks/>
            </p:cNvSpPr>
            <p:nvPr/>
          </p:nvSpPr>
          <p:spPr bwMode="auto">
            <a:xfrm>
              <a:off x="3348" y="2382"/>
              <a:ext cx="42" cy="42"/>
            </a:xfrm>
            <a:custGeom>
              <a:avLst/>
              <a:gdLst>
                <a:gd name="T0" fmla="*/ 36 w 42"/>
                <a:gd name="T1" fmla="*/ 18 h 42"/>
                <a:gd name="T2" fmla="*/ 42 w 42"/>
                <a:gd name="T3" fmla="*/ 42 h 42"/>
                <a:gd name="T4" fmla="*/ 18 w 42"/>
                <a:gd name="T5" fmla="*/ 42 h 42"/>
                <a:gd name="T6" fmla="*/ 18 w 42"/>
                <a:gd name="T7" fmla="*/ 36 h 42"/>
                <a:gd name="T8" fmla="*/ 0 w 42"/>
                <a:gd name="T9" fmla="*/ 42 h 42"/>
                <a:gd name="T10" fmla="*/ 0 w 42"/>
                <a:gd name="T11" fmla="*/ 6 h 42"/>
                <a:gd name="T12" fmla="*/ 0 w 42"/>
                <a:gd name="T13" fmla="*/ 0 h 42"/>
                <a:gd name="T14" fmla="*/ 18 w 42"/>
                <a:gd name="T15" fmla="*/ 0 h 42"/>
                <a:gd name="T16" fmla="*/ 18 w 42"/>
                <a:gd name="T17" fmla="*/ 6 h 42"/>
                <a:gd name="T18" fmla="*/ 24 w 42"/>
                <a:gd name="T19" fmla="*/ 6 h 42"/>
                <a:gd name="T20" fmla="*/ 30 w 42"/>
                <a:gd name="T21" fmla="*/ 6 h 42"/>
                <a:gd name="T22" fmla="*/ 36 w 42"/>
                <a:gd name="T23" fmla="*/ 6 h 42"/>
                <a:gd name="T24" fmla="*/ 36 w 42"/>
                <a:gd name="T2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36" y="18"/>
                  </a:moveTo>
                  <a:lnTo>
                    <a:pt x="42" y="42"/>
                  </a:lnTo>
                  <a:lnTo>
                    <a:pt x="18" y="42"/>
                  </a:lnTo>
                  <a:lnTo>
                    <a:pt x="18" y="36"/>
                  </a:lnTo>
                  <a:lnTo>
                    <a:pt x="0" y="42"/>
                  </a:lnTo>
                  <a:lnTo>
                    <a:pt x="0" y="6"/>
                  </a:lnTo>
                  <a:lnTo>
                    <a:pt x="0" y="0"/>
                  </a:lnTo>
                  <a:lnTo>
                    <a:pt x="18" y="0"/>
                  </a:lnTo>
                  <a:lnTo>
                    <a:pt x="18" y="6"/>
                  </a:lnTo>
                  <a:lnTo>
                    <a:pt x="24" y="6"/>
                  </a:lnTo>
                  <a:lnTo>
                    <a:pt x="30" y="6"/>
                  </a:lnTo>
                  <a:lnTo>
                    <a:pt x="36" y="6"/>
                  </a:lnTo>
                  <a:lnTo>
                    <a:pt x="36"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2" name="Freeform 2190"/>
            <p:cNvSpPr>
              <a:spLocks/>
            </p:cNvSpPr>
            <p:nvPr/>
          </p:nvSpPr>
          <p:spPr bwMode="auto">
            <a:xfrm>
              <a:off x="3306" y="2388"/>
              <a:ext cx="42" cy="42"/>
            </a:xfrm>
            <a:custGeom>
              <a:avLst/>
              <a:gdLst>
                <a:gd name="T0" fmla="*/ 42 w 42"/>
                <a:gd name="T1" fmla="*/ 36 h 42"/>
                <a:gd name="T2" fmla="*/ 24 w 42"/>
                <a:gd name="T3" fmla="*/ 36 h 42"/>
                <a:gd name="T4" fmla="*/ 6 w 42"/>
                <a:gd name="T5" fmla="*/ 42 h 42"/>
                <a:gd name="T6" fmla="*/ 6 w 42"/>
                <a:gd name="T7" fmla="*/ 30 h 42"/>
                <a:gd name="T8" fmla="*/ 0 w 42"/>
                <a:gd name="T9" fmla="*/ 24 h 42"/>
                <a:gd name="T10" fmla="*/ 0 w 42"/>
                <a:gd name="T11" fmla="*/ 6 h 42"/>
                <a:gd name="T12" fmla="*/ 0 w 42"/>
                <a:gd name="T13" fmla="*/ 0 h 42"/>
                <a:gd name="T14" fmla="*/ 42 w 42"/>
                <a:gd name="T15" fmla="*/ 0 h 42"/>
                <a:gd name="T16" fmla="*/ 42 w 42"/>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42" y="36"/>
                  </a:moveTo>
                  <a:lnTo>
                    <a:pt x="24" y="36"/>
                  </a:lnTo>
                  <a:lnTo>
                    <a:pt x="6" y="42"/>
                  </a:lnTo>
                  <a:lnTo>
                    <a:pt x="6" y="30"/>
                  </a:lnTo>
                  <a:lnTo>
                    <a:pt x="0" y="24"/>
                  </a:lnTo>
                  <a:lnTo>
                    <a:pt x="0" y="6"/>
                  </a:lnTo>
                  <a:lnTo>
                    <a:pt x="0" y="0"/>
                  </a:lnTo>
                  <a:lnTo>
                    <a:pt x="42" y="0"/>
                  </a:lnTo>
                  <a:lnTo>
                    <a:pt x="4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3" name="Freeform 2191"/>
            <p:cNvSpPr>
              <a:spLocks/>
            </p:cNvSpPr>
            <p:nvPr/>
          </p:nvSpPr>
          <p:spPr bwMode="auto">
            <a:xfrm>
              <a:off x="4014" y="2310"/>
              <a:ext cx="60" cy="36"/>
            </a:xfrm>
            <a:custGeom>
              <a:avLst/>
              <a:gdLst>
                <a:gd name="T0" fmla="*/ 54 w 60"/>
                <a:gd name="T1" fmla="*/ 24 h 36"/>
                <a:gd name="T2" fmla="*/ 36 w 60"/>
                <a:gd name="T3" fmla="*/ 30 h 36"/>
                <a:gd name="T4" fmla="*/ 30 w 60"/>
                <a:gd name="T5" fmla="*/ 30 h 36"/>
                <a:gd name="T6" fmla="*/ 30 w 60"/>
                <a:gd name="T7" fmla="*/ 36 h 36"/>
                <a:gd name="T8" fmla="*/ 18 w 60"/>
                <a:gd name="T9" fmla="*/ 30 h 36"/>
                <a:gd name="T10" fmla="*/ 12 w 60"/>
                <a:gd name="T11" fmla="*/ 24 h 36"/>
                <a:gd name="T12" fmla="*/ 6 w 60"/>
                <a:gd name="T13" fmla="*/ 12 h 36"/>
                <a:gd name="T14" fmla="*/ 6 w 60"/>
                <a:gd name="T15" fmla="*/ 6 h 36"/>
                <a:gd name="T16" fmla="*/ 0 w 60"/>
                <a:gd name="T17" fmla="*/ 0 h 36"/>
                <a:gd name="T18" fmla="*/ 48 w 60"/>
                <a:gd name="T19" fmla="*/ 0 h 36"/>
                <a:gd name="T20" fmla="*/ 48 w 60"/>
                <a:gd name="T21" fmla="*/ 6 h 36"/>
                <a:gd name="T22" fmla="*/ 54 w 60"/>
                <a:gd name="T23" fmla="*/ 6 h 36"/>
                <a:gd name="T24" fmla="*/ 60 w 60"/>
                <a:gd name="T25" fmla="*/ 12 h 36"/>
                <a:gd name="T26" fmla="*/ 54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24"/>
                  </a:moveTo>
                  <a:lnTo>
                    <a:pt x="36" y="30"/>
                  </a:lnTo>
                  <a:lnTo>
                    <a:pt x="30" y="30"/>
                  </a:lnTo>
                  <a:lnTo>
                    <a:pt x="30" y="36"/>
                  </a:lnTo>
                  <a:lnTo>
                    <a:pt x="18" y="30"/>
                  </a:lnTo>
                  <a:lnTo>
                    <a:pt x="12" y="24"/>
                  </a:lnTo>
                  <a:lnTo>
                    <a:pt x="6" y="12"/>
                  </a:lnTo>
                  <a:lnTo>
                    <a:pt x="6" y="6"/>
                  </a:lnTo>
                  <a:lnTo>
                    <a:pt x="0" y="0"/>
                  </a:lnTo>
                  <a:lnTo>
                    <a:pt x="48" y="0"/>
                  </a:lnTo>
                  <a:lnTo>
                    <a:pt x="48" y="6"/>
                  </a:lnTo>
                  <a:lnTo>
                    <a:pt x="54" y="6"/>
                  </a:lnTo>
                  <a:lnTo>
                    <a:pt x="60" y="12"/>
                  </a:lnTo>
                  <a:lnTo>
                    <a:pt x="54"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4" name="Freeform 2192"/>
            <p:cNvSpPr>
              <a:spLocks/>
            </p:cNvSpPr>
            <p:nvPr/>
          </p:nvSpPr>
          <p:spPr bwMode="auto">
            <a:xfrm>
              <a:off x="3756" y="2346"/>
              <a:ext cx="36" cy="18"/>
            </a:xfrm>
            <a:custGeom>
              <a:avLst/>
              <a:gdLst>
                <a:gd name="T0" fmla="*/ 36 w 36"/>
                <a:gd name="T1" fmla="*/ 18 h 18"/>
                <a:gd name="T2" fmla="*/ 24 w 36"/>
                <a:gd name="T3" fmla="*/ 18 h 18"/>
                <a:gd name="T4" fmla="*/ 18 w 36"/>
                <a:gd name="T5" fmla="*/ 18 h 18"/>
                <a:gd name="T6" fmla="*/ 6 w 36"/>
                <a:gd name="T7" fmla="*/ 18 h 18"/>
                <a:gd name="T8" fmla="*/ 0 w 36"/>
                <a:gd name="T9" fmla="*/ 18 h 18"/>
                <a:gd name="T10" fmla="*/ 0 w 36"/>
                <a:gd name="T11" fmla="*/ 12 h 18"/>
                <a:gd name="T12" fmla="*/ 0 w 36"/>
                <a:gd name="T13" fmla="*/ 0 h 18"/>
                <a:gd name="T14" fmla="*/ 12 w 36"/>
                <a:gd name="T15" fmla="*/ 0 h 18"/>
                <a:gd name="T16" fmla="*/ 18 w 36"/>
                <a:gd name="T17" fmla="*/ 0 h 18"/>
                <a:gd name="T18" fmla="*/ 24 w 36"/>
                <a:gd name="T19" fmla="*/ 0 h 18"/>
                <a:gd name="T20" fmla="*/ 30 w 36"/>
                <a:gd name="T21" fmla="*/ 6 h 18"/>
                <a:gd name="T22" fmla="*/ 36 w 36"/>
                <a:gd name="T23" fmla="*/ 6 h 18"/>
                <a:gd name="T24" fmla="*/ 36 w 36"/>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8">
                  <a:moveTo>
                    <a:pt x="36" y="18"/>
                  </a:moveTo>
                  <a:lnTo>
                    <a:pt x="24" y="18"/>
                  </a:lnTo>
                  <a:lnTo>
                    <a:pt x="18" y="18"/>
                  </a:lnTo>
                  <a:lnTo>
                    <a:pt x="6" y="18"/>
                  </a:lnTo>
                  <a:lnTo>
                    <a:pt x="0" y="18"/>
                  </a:lnTo>
                  <a:lnTo>
                    <a:pt x="0" y="12"/>
                  </a:lnTo>
                  <a:lnTo>
                    <a:pt x="0" y="0"/>
                  </a:lnTo>
                  <a:lnTo>
                    <a:pt x="12" y="0"/>
                  </a:lnTo>
                  <a:lnTo>
                    <a:pt x="18" y="0"/>
                  </a:lnTo>
                  <a:lnTo>
                    <a:pt x="24" y="0"/>
                  </a:lnTo>
                  <a:lnTo>
                    <a:pt x="30" y="6"/>
                  </a:lnTo>
                  <a:lnTo>
                    <a:pt x="36" y="6"/>
                  </a:lnTo>
                  <a:lnTo>
                    <a:pt x="36"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5" name="Freeform 2193"/>
            <p:cNvSpPr>
              <a:spLocks/>
            </p:cNvSpPr>
            <p:nvPr/>
          </p:nvSpPr>
          <p:spPr bwMode="auto">
            <a:xfrm>
              <a:off x="3858" y="2334"/>
              <a:ext cx="30" cy="30"/>
            </a:xfrm>
            <a:custGeom>
              <a:avLst/>
              <a:gdLst>
                <a:gd name="T0" fmla="*/ 12 w 30"/>
                <a:gd name="T1" fmla="*/ 30 h 30"/>
                <a:gd name="T2" fmla="*/ 6 w 30"/>
                <a:gd name="T3" fmla="*/ 30 h 30"/>
                <a:gd name="T4" fmla="*/ 6 w 30"/>
                <a:gd name="T5" fmla="*/ 24 h 30"/>
                <a:gd name="T6" fmla="*/ 0 w 30"/>
                <a:gd name="T7" fmla="*/ 12 h 30"/>
                <a:gd name="T8" fmla="*/ 18 w 30"/>
                <a:gd name="T9" fmla="*/ 6 h 30"/>
                <a:gd name="T10" fmla="*/ 24 w 30"/>
                <a:gd name="T11" fmla="*/ 0 h 30"/>
                <a:gd name="T12" fmla="*/ 30 w 30"/>
                <a:gd name="T13" fmla="*/ 6 h 30"/>
                <a:gd name="T14" fmla="*/ 24 w 30"/>
                <a:gd name="T15" fmla="*/ 12 h 30"/>
                <a:gd name="T16" fmla="*/ 24 w 30"/>
                <a:gd name="T17" fmla="*/ 18 h 30"/>
                <a:gd name="T18" fmla="*/ 30 w 30"/>
                <a:gd name="T19" fmla="*/ 18 h 30"/>
                <a:gd name="T20" fmla="*/ 30 w 30"/>
                <a:gd name="T21" fmla="*/ 24 h 30"/>
                <a:gd name="T22" fmla="*/ 24 w 30"/>
                <a:gd name="T23" fmla="*/ 24 h 30"/>
                <a:gd name="T24" fmla="*/ 24 w 30"/>
                <a:gd name="T25" fmla="*/ 30 h 30"/>
                <a:gd name="T26" fmla="*/ 18 w 30"/>
                <a:gd name="T27" fmla="*/ 30 h 30"/>
                <a:gd name="T28" fmla="*/ 12 w 30"/>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12" y="30"/>
                  </a:moveTo>
                  <a:lnTo>
                    <a:pt x="6" y="30"/>
                  </a:lnTo>
                  <a:lnTo>
                    <a:pt x="6" y="24"/>
                  </a:lnTo>
                  <a:lnTo>
                    <a:pt x="0" y="12"/>
                  </a:lnTo>
                  <a:lnTo>
                    <a:pt x="18" y="6"/>
                  </a:lnTo>
                  <a:lnTo>
                    <a:pt x="24" y="0"/>
                  </a:lnTo>
                  <a:lnTo>
                    <a:pt x="30" y="6"/>
                  </a:lnTo>
                  <a:lnTo>
                    <a:pt x="24" y="12"/>
                  </a:lnTo>
                  <a:lnTo>
                    <a:pt x="24" y="18"/>
                  </a:lnTo>
                  <a:lnTo>
                    <a:pt x="30" y="18"/>
                  </a:lnTo>
                  <a:lnTo>
                    <a:pt x="30" y="24"/>
                  </a:lnTo>
                  <a:lnTo>
                    <a:pt x="24" y="24"/>
                  </a:lnTo>
                  <a:lnTo>
                    <a:pt x="24" y="30"/>
                  </a:lnTo>
                  <a:lnTo>
                    <a:pt x="18" y="30"/>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6" name="Freeform 2194"/>
            <p:cNvSpPr>
              <a:spLocks/>
            </p:cNvSpPr>
            <p:nvPr/>
          </p:nvSpPr>
          <p:spPr bwMode="auto">
            <a:xfrm>
              <a:off x="3246" y="2394"/>
              <a:ext cx="48" cy="54"/>
            </a:xfrm>
            <a:custGeom>
              <a:avLst/>
              <a:gdLst>
                <a:gd name="T0" fmla="*/ 24 w 48"/>
                <a:gd name="T1" fmla="*/ 54 h 54"/>
                <a:gd name="T2" fmla="*/ 24 w 48"/>
                <a:gd name="T3" fmla="*/ 42 h 54"/>
                <a:gd name="T4" fmla="*/ 0 w 48"/>
                <a:gd name="T5" fmla="*/ 42 h 54"/>
                <a:gd name="T6" fmla="*/ 0 w 48"/>
                <a:gd name="T7" fmla="*/ 36 h 54"/>
                <a:gd name="T8" fmla="*/ 6 w 48"/>
                <a:gd name="T9" fmla="*/ 36 h 54"/>
                <a:gd name="T10" fmla="*/ 12 w 48"/>
                <a:gd name="T11" fmla="*/ 36 h 54"/>
                <a:gd name="T12" fmla="*/ 6 w 48"/>
                <a:gd name="T13" fmla="*/ 36 h 54"/>
                <a:gd name="T14" fmla="*/ 0 w 48"/>
                <a:gd name="T15" fmla="*/ 30 h 54"/>
                <a:gd name="T16" fmla="*/ 6 w 48"/>
                <a:gd name="T17" fmla="*/ 30 h 54"/>
                <a:gd name="T18" fmla="*/ 12 w 48"/>
                <a:gd name="T19" fmla="*/ 30 h 54"/>
                <a:gd name="T20" fmla="*/ 12 w 48"/>
                <a:gd name="T21" fmla="*/ 24 h 54"/>
                <a:gd name="T22" fmla="*/ 18 w 48"/>
                <a:gd name="T23" fmla="*/ 24 h 54"/>
                <a:gd name="T24" fmla="*/ 18 w 48"/>
                <a:gd name="T25" fmla="*/ 18 h 54"/>
                <a:gd name="T26" fmla="*/ 24 w 48"/>
                <a:gd name="T27" fmla="*/ 12 h 54"/>
                <a:gd name="T28" fmla="*/ 24 w 48"/>
                <a:gd name="T29" fmla="*/ 18 h 54"/>
                <a:gd name="T30" fmla="*/ 30 w 48"/>
                <a:gd name="T31" fmla="*/ 12 h 54"/>
                <a:gd name="T32" fmla="*/ 30 w 48"/>
                <a:gd name="T33" fmla="*/ 6 h 54"/>
                <a:gd name="T34" fmla="*/ 30 w 48"/>
                <a:gd name="T35" fmla="*/ 0 h 54"/>
                <a:gd name="T36" fmla="*/ 48 w 48"/>
                <a:gd name="T37" fmla="*/ 6 h 54"/>
                <a:gd name="T38" fmla="*/ 48 w 48"/>
                <a:gd name="T39" fmla="*/ 24 h 54"/>
                <a:gd name="T40" fmla="*/ 42 w 48"/>
                <a:gd name="T41" fmla="*/ 24 h 54"/>
                <a:gd name="T42" fmla="*/ 42 w 48"/>
                <a:gd name="T43" fmla="*/ 42 h 54"/>
                <a:gd name="T44" fmla="*/ 42 w 48"/>
                <a:gd name="T45" fmla="*/ 54 h 54"/>
                <a:gd name="T46" fmla="*/ 24 w 48"/>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4">
                  <a:moveTo>
                    <a:pt x="24" y="54"/>
                  </a:moveTo>
                  <a:lnTo>
                    <a:pt x="24" y="42"/>
                  </a:lnTo>
                  <a:lnTo>
                    <a:pt x="0" y="42"/>
                  </a:lnTo>
                  <a:lnTo>
                    <a:pt x="0" y="36"/>
                  </a:lnTo>
                  <a:lnTo>
                    <a:pt x="6" y="36"/>
                  </a:lnTo>
                  <a:lnTo>
                    <a:pt x="12" y="36"/>
                  </a:lnTo>
                  <a:lnTo>
                    <a:pt x="6" y="36"/>
                  </a:lnTo>
                  <a:lnTo>
                    <a:pt x="0" y="30"/>
                  </a:lnTo>
                  <a:lnTo>
                    <a:pt x="6" y="30"/>
                  </a:lnTo>
                  <a:lnTo>
                    <a:pt x="12" y="30"/>
                  </a:lnTo>
                  <a:lnTo>
                    <a:pt x="12" y="24"/>
                  </a:lnTo>
                  <a:lnTo>
                    <a:pt x="18" y="24"/>
                  </a:lnTo>
                  <a:lnTo>
                    <a:pt x="18" y="18"/>
                  </a:lnTo>
                  <a:lnTo>
                    <a:pt x="24" y="12"/>
                  </a:lnTo>
                  <a:lnTo>
                    <a:pt x="24" y="18"/>
                  </a:lnTo>
                  <a:lnTo>
                    <a:pt x="30" y="12"/>
                  </a:lnTo>
                  <a:lnTo>
                    <a:pt x="30" y="6"/>
                  </a:lnTo>
                  <a:lnTo>
                    <a:pt x="30" y="0"/>
                  </a:lnTo>
                  <a:lnTo>
                    <a:pt x="48" y="6"/>
                  </a:lnTo>
                  <a:lnTo>
                    <a:pt x="48" y="24"/>
                  </a:lnTo>
                  <a:lnTo>
                    <a:pt x="42" y="24"/>
                  </a:lnTo>
                  <a:lnTo>
                    <a:pt x="42" y="42"/>
                  </a:lnTo>
                  <a:lnTo>
                    <a:pt x="42" y="54"/>
                  </a:lnTo>
                  <a:lnTo>
                    <a:pt x="24"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7" name="Freeform 2195"/>
            <p:cNvSpPr>
              <a:spLocks/>
            </p:cNvSpPr>
            <p:nvPr/>
          </p:nvSpPr>
          <p:spPr bwMode="auto">
            <a:xfrm>
              <a:off x="4110" y="2292"/>
              <a:ext cx="54" cy="48"/>
            </a:xfrm>
            <a:custGeom>
              <a:avLst/>
              <a:gdLst>
                <a:gd name="T0" fmla="*/ 24 w 54"/>
                <a:gd name="T1" fmla="*/ 48 h 48"/>
                <a:gd name="T2" fmla="*/ 18 w 54"/>
                <a:gd name="T3" fmla="*/ 48 h 48"/>
                <a:gd name="T4" fmla="*/ 18 w 54"/>
                <a:gd name="T5" fmla="*/ 42 h 48"/>
                <a:gd name="T6" fmla="*/ 18 w 54"/>
                <a:gd name="T7" fmla="*/ 36 h 48"/>
                <a:gd name="T8" fmla="*/ 12 w 54"/>
                <a:gd name="T9" fmla="*/ 24 h 48"/>
                <a:gd name="T10" fmla="*/ 6 w 54"/>
                <a:gd name="T11" fmla="*/ 24 h 48"/>
                <a:gd name="T12" fmla="*/ 6 w 54"/>
                <a:gd name="T13" fmla="*/ 30 h 48"/>
                <a:gd name="T14" fmla="*/ 6 w 54"/>
                <a:gd name="T15" fmla="*/ 24 h 48"/>
                <a:gd name="T16" fmla="*/ 0 w 54"/>
                <a:gd name="T17" fmla="*/ 24 h 48"/>
                <a:gd name="T18" fmla="*/ 18 w 54"/>
                <a:gd name="T19" fmla="*/ 6 h 48"/>
                <a:gd name="T20" fmla="*/ 24 w 54"/>
                <a:gd name="T21" fmla="*/ 6 h 48"/>
                <a:gd name="T22" fmla="*/ 30 w 54"/>
                <a:gd name="T23" fmla="*/ 6 h 48"/>
                <a:gd name="T24" fmla="*/ 36 w 54"/>
                <a:gd name="T25" fmla="*/ 0 h 48"/>
                <a:gd name="T26" fmla="*/ 36 w 54"/>
                <a:gd name="T27" fmla="*/ 6 h 48"/>
                <a:gd name="T28" fmla="*/ 42 w 54"/>
                <a:gd name="T29" fmla="*/ 6 h 48"/>
                <a:gd name="T30" fmla="*/ 42 w 54"/>
                <a:gd name="T31" fmla="*/ 0 h 48"/>
                <a:gd name="T32" fmla="*/ 42 w 54"/>
                <a:gd name="T33" fmla="*/ 6 h 48"/>
                <a:gd name="T34" fmla="*/ 42 w 54"/>
                <a:gd name="T35" fmla="*/ 12 h 48"/>
                <a:gd name="T36" fmla="*/ 48 w 54"/>
                <a:gd name="T37" fmla="*/ 12 h 48"/>
                <a:gd name="T38" fmla="*/ 48 w 54"/>
                <a:gd name="T39" fmla="*/ 18 h 48"/>
                <a:gd name="T40" fmla="*/ 54 w 54"/>
                <a:gd name="T41" fmla="*/ 24 h 48"/>
                <a:gd name="T42" fmla="*/ 48 w 54"/>
                <a:gd name="T43" fmla="*/ 24 h 48"/>
                <a:gd name="T44" fmla="*/ 48 w 54"/>
                <a:gd name="T45" fmla="*/ 30 h 48"/>
                <a:gd name="T46" fmla="*/ 42 w 54"/>
                <a:gd name="T47" fmla="*/ 30 h 48"/>
                <a:gd name="T48" fmla="*/ 24 w 54"/>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48">
                  <a:moveTo>
                    <a:pt x="24" y="48"/>
                  </a:moveTo>
                  <a:lnTo>
                    <a:pt x="18" y="48"/>
                  </a:lnTo>
                  <a:lnTo>
                    <a:pt x="18" y="42"/>
                  </a:lnTo>
                  <a:lnTo>
                    <a:pt x="18" y="36"/>
                  </a:lnTo>
                  <a:lnTo>
                    <a:pt x="12" y="24"/>
                  </a:lnTo>
                  <a:lnTo>
                    <a:pt x="6" y="24"/>
                  </a:lnTo>
                  <a:lnTo>
                    <a:pt x="6" y="30"/>
                  </a:lnTo>
                  <a:lnTo>
                    <a:pt x="6" y="24"/>
                  </a:lnTo>
                  <a:lnTo>
                    <a:pt x="0" y="24"/>
                  </a:lnTo>
                  <a:lnTo>
                    <a:pt x="18" y="6"/>
                  </a:lnTo>
                  <a:lnTo>
                    <a:pt x="24" y="6"/>
                  </a:lnTo>
                  <a:lnTo>
                    <a:pt x="30" y="6"/>
                  </a:lnTo>
                  <a:lnTo>
                    <a:pt x="36" y="0"/>
                  </a:lnTo>
                  <a:lnTo>
                    <a:pt x="36" y="6"/>
                  </a:lnTo>
                  <a:lnTo>
                    <a:pt x="42" y="6"/>
                  </a:lnTo>
                  <a:lnTo>
                    <a:pt x="42" y="0"/>
                  </a:lnTo>
                  <a:lnTo>
                    <a:pt x="42" y="6"/>
                  </a:lnTo>
                  <a:lnTo>
                    <a:pt x="42" y="12"/>
                  </a:lnTo>
                  <a:lnTo>
                    <a:pt x="48" y="12"/>
                  </a:lnTo>
                  <a:lnTo>
                    <a:pt x="48" y="18"/>
                  </a:lnTo>
                  <a:lnTo>
                    <a:pt x="54" y="24"/>
                  </a:lnTo>
                  <a:lnTo>
                    <a:pt x="48" y="24"/>
                  </a:lnTo>
                  <a:lnTo>
                    <a:pt x="48" y="30"/>
                  </a:lnTo>
                  <a:lnTo>
                    <a:pt x="42" y="30"/>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8" name="Freeform 2196"/>
            <p:cNvSpPr>
              <a:spLocks/>
            </p:cNvSpPr>
            <p:nvPr/>
          </p:nvSpPr>
          <p:spPr bwMode="auto">
            <a:xfrm>
              <a:off x="3978" y="2316"/>
              <a:ext cx="54" cy="42"/>
            </a:xfrm>
            <a:custGeom>
              <a:avLst/>
              <a:gdLst>
                <a:gd name="T0" fmla="*/ 12 w 54"/>
                <a:gd name="T1" fmla="*/ 42 h 42"/>
                <a:gd name="T2" fmla="*/ 6 w 54"/>
                <a:gd name="T3" fmla="*/ 42 h 42"/>
                <a:gd name="T4" fmla="*/ 0 w 54"/>
                <a:gd name="T5" fmla="*/ 36 h 42"/>
                <a:gd name="T6" fmla="*/ 6 w 54"/>
                <a:gd name="T7" fmla="*/ 30 h 42"/>
                <a:gd name="T8" fmla="*/ 12 w 54"/>
                <a:gd name="T9" fmla="*/ 18 h 42"/>
                <a:gd name="T10" fmla="*/ 18 w 54"/>
                <a:gd name="T11" fmla="*/ 12 h 42"/>
                <a:gd name="T12" fmla="*/ 24 w 54"/>
                <a:gd name="T13" fmla="*/ 0 h 42"/>
                <a:gd name="T14" fmla="*/ 24 w 54"/>
                <a:gd name="T15" fmla="*/ 6 h 42"/>
                <a:gd name="T16" fmla="*/ 30 w 54"/>
                <a:gd name="T17" fmla="*/ 6 h 42"/>
                <a:gd name="T18" fmla="*/ 36 w 54"/>
                <a:gd name="T19" fmla="*/ 6 h 42"/>
                <a:gd name="T20" fmla="*/ 42 w 54"/>
                <a:gd name="T21" fmla="*/ 0 h 42"/>
                <a:gd name="T22" fmla="*/ 42 w 54"/>
                <a:gd name="T23" fmla="*/ 6 h 42"/>
                <a:gd name="T24" fmla="*/ 48 w 54"/>
                <a:gd name="T25" fmla="*/ 18 h 42"/>
                <a:gd name="T26" fmla="*/ 54 w 54"/>
                <a:gd name="T27" fmla="*/ 24 h 42"/>
                <a:gd name="T28" fmla="*/ 54 w 54"/>
                <a:gd name="T29" fmla="*/ 30 h 42"/>
                <a:gd name="T30" fmla="*/ 48 w 54"/>
                <a:gd name="T31" fmla="*/ 30 h 42"/>
                <a:gd name="T32" fmla="*/ 48 w 54"/>
                <a:gd name="T33" fmla="*/ 36 h 42"/>
                <a:gd name="T34" fmla="*/ 42 w 54"/>
                <a:gd name="T35" fmla="*/ 42 h 42"/>
                <a:gd name="T36" fmla="*/ 48 w 54"/>
                <a:gd name="T37" fmla="*/ 42 h 42"/>
                <a:gd name="T38" fmla="*/ 42 w 54"/>
                <a:gd name="T39" fmla="*/ 42 h 42"/>
                <a:gd name="T40" fmla="*/ 36 w 54"/>
                <a:gd name="T41" fmla="*/ 42 h 42"/>
                <a:gd name="T42" fmla="*/ 30 w 54"/>
                <a:gd name="T43" fmla="*/ 42 h 42"/>
                <a:gd name="T44" fmla="*/ 24 w 54"/>
                <a:gd name="T45" fmla="*/ 36 h 42"/>
                <a:gd name="T46" fmla="*/ 18 w 54"/>
                <a:gd name="T47" fmla="*/ 36 h 42"/>
                <a:gd name="T48" fmla="*/ 18 w 54"/>
                <a:gd name="T49" fmla="*/ 42 h 42"/>
                <a:gd name="T50" fmla="*/ 12 w 54"/>
                <a:gd name="T51" fmla="*/ 36 h 42"/>
                <a:gd name="T52" fmla="*/ 12 w 54"/>
                <a:gd name="T53" fmla="*/ 42 h 42"/>
                <a:gd name="T54" fmla="*/ 6 w 54"/>
                <a:gd name="T55" fmla="*/ 42 h 42"/>
                <a:gd name="T56" fmla="*/ 12 w 54"/>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2">
                  <a:moveTo>
                    <a:pt x="12" y="42"/>
                  </a:moveTo>
                  <a:lnTo>
                    <a:pt x="6" y="42"/>
                  </a:lnTo>
                  <a:lnTo>
                    <a:pt x="0" y="36"/>
                  </a:lnTo>
                  <a:lnTo>
                    <a:pt x="6" y="30"/>
                  </a:lnTo>
                  <a:lnTo>
                    <a:pt x="12" y="18"/>
                  </a:lnTo>
                  <a:lnTo>
                    <a:pt x="18" y="12"/>
                  </a:lnTo>
                  <a:lnTo>
                    <a:pt x="24" y="0"/>
                  </a:lnTo>
                  <a:lnTo>
                    <a:pt x="24" y="6"/>
                  </a:lnTo>
                  <a:lnTo>
                    <a:pt x="30" y="6"/>
                  </a:lnTo>
                  <a:lnTo>
                    <a:pt x="36" y="6"/>
                  </a:lnTo>
                  <a:lnTo>
                    <a:pt x="42" y="0"/>
                  </a:lnTo>
                  <a:lnTo>
                    <a:pt x="42" y="6"/>
                  </a:lnTo>
                  <a:lnTo>
                    <a:pt x="48" y="18"/>
                  </a:lnTo>
                  <a:lnTo>
                    <a:pt x="54" y="24"/>
                  </a:lnTo>
                  <a:lnTo>
                    <a:pt x="54" y="30"/>
                  </a:lnTo>
                  <a:lnTo>
                    <a:pt x="48" y="30"/>
                  </a:lnTo>
                  <a:lnTo>
                    <a:pt x="48" y="36"/>
                  </a:lnTo>
                  <a:lnTo>
                    <a:pt x="42" y="42"/>
                  </a:lnTo>
                  <a:lnTo>
                    <a:pt x="48" y="42"/>
                  </a:lnTo>
                  <a:lnTo>
                    <a:pt x="42" y="42"/>
                  </a:lnTo>
                  <a:lnTo>
                    <a:pt x="36" y="42"/>
                  </a:lnTo>
                  <a:lnTo>
                    <a:pt x="30" y="42"/>
                  </a:lnTo>
                  <a:lnTo>
                    <a:pt x="24" y="36"/>
                  </a:lnTo>
                  <a:lnTo>
                    <a:pt x="18" y="36"/>
                  </a:lnTo>
                  <a:lnTo>
                    <a:pt x="18" y="42"/>
                  </a:lnTo>
                  <a:lnTo>
                    <a:pt x="12" y="36"/>
                  </a:lnTo>
                  <a:lnTo>
                    <a:pt x="12" y="42"/>
                  </a:lnTo>
                  <a:lnTo>
                    <a:pt x="6" y="42"/>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9" name="Freeform 2197"/>
            <p:cNvSpPr>
              <a:spLocks/>
            </p:cNvSpPr>
            <p:nvPr/>
          </p:nvSpPr>
          <p:spPr bwMode="auto">
            <a:xfrm>
              <a:off x="3666" y="2358"/>
              <a:ext cx="36" cy="60"/>
            </a:xfrm>
            <a:custGeom>
              <a:avLst/>
              <a:gdLst>
                <a:gd name="T0" fmla="*/ 36 w 36"/>
                <a:gd name="T1" fmla="*/ 42 h 60"/>
                <a:gd name="T2" fmla="*/ 36 w 36"/>
                <a:gd name="T3" fmla="*/ 54 h 60"/>
                <a:gd name="T4" fmla="*/ 30 w 36"/>
                <a:gd name="T5" fmla="*/ 60 h 60"/>
                <a:gd name="T6" fmla="*/ 24 w 36"/>
                <a:gd name="T7" fmla="*/ 60 h 60"/>
                <a:gd name="T8" fmla="*/ 18 w 36"/>
                <a:gd name="T9" fmla="*/ 60 h 60"/>
                <a:gd name="T10" fmla="*/ 12 w 36"/>
                <a:gd name="T11" fmla="*/ 60 h 60"/>
                <a:gd name="T12" fmla="*/ 6 w 36"/>
                <a:gd name="T13" fmla="*/ 54 h 60"/>
                <a:gd name="T14" fmla="*/ 6 w 36"/>
                <a:gd name="T15" fmla="*/ 48 h 60"/>
                <a:gd name="T16" fmla="*/ 0 w 36"/>
                <a:gd name="T17" fmla="*/ 42 h 60"/>
                <a:gd name="T18" fmla="*/ 0 w 36"/>
                <a:gd name="T19" fmla="*/ 36 h 60"/>
                <a:gd name="T20" fmla="*/ 0 w 36"/>
                <a:gd name="T21" fmla="*/ 30 h 60"/>
                <a:gd name="T22" fmla="*/ 12 w 36"/>
                <a:gd name="T23" fmla="*/ 18 h 60"/>
                <a:gd name="T24" fmla="*/ 18 w 36"/>
                <a:gd name="T25" fmla="*/ 12 h 60"/>
                <a:gd name="T26" fmla="*/ 18 w 36"/>
                <a:gd name="T27" fmla="*/ 6 h 60"/>
                <a:gd name="T28" fmla="*/ 18 w 36"/>
                <a:gd name="T29" fmla="*/ 0 h 60"/>
                <a:gd name="T30" fmla="*/ 24 w 36"/>
                <a:gd name="T31" fmla="*/ 0 h 60"/>
                <a:gd name="T32" fmla="*/ 30 w 36"/>
                <a:gd name="T33" fmla="*/ 24 h 60"/>
                <a:gd name="T34" fmla="*/ 36 w 36"/>
                <a:gd name="T3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60">
                  <a:moveTo>
                    <a:pt x="36" y="42"/>
                  </a:moveTo>
                  <a:lnTo>
                    <a:pt x="36" y="54"/>
                  </a:lnTo>
                  <a:lnTo>
                    <a:pt x="30" y="60"/>
                  </a:lnTo>
                  <a:lnTo>
                    <a:pt x="24" y="60"/>
                  </a:lnTo>
                  <a:lnTo>
                    <a:pt x="18" y="60"/>
                  </a:lnTo>
                  <a:lnTo>
                    <a:pt x="12" y="60"/>
                  </a:lnTo>
                  <a:lnTo>
                    <a:pt x="6" y="54"/>
                  </a:lnTo>
                  <a:lnTo>
                    <a:pt x="6" y="48"/>
                  </a:lnTo>
                  <a:lnTo>
                    <a:pt x="0" y="42"/>
                  </a:lnTo>
                  <a:lnTo>
                    <a:pt x="0" y="36"/>
                  </a:lnTo>
                  <a:lnTo>
                    <a:pt x="0" y="30"/>
                  </a:lnTo>
                  <a:lnTo>
                    <a:pt x="12" y="18"/>
                  </a:lnTo>
                  <a:lnTo>
                    <a:pt x="18" y="12"/>
                  </a:lnTo>
                  <a:lnTo>
                    <a:pt x="18" y="6"/>
                  </a:lnTo>
                  <a:lnTo>
                    <a:pt x="18" y="0"/>
                  </a:lnTo>
                  <a:lnTo>
                    <a:pt x="24" y="0"/>
                  </a:lnTo>
                  <a:lnTo>
                    <a:pt x="30" y="24"/>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0" name="Freeform 2198"/>
            <p:cNvSpPr>
              <a:spLocks/>
            </p:cNvSpPr>
            <p:nvPr/>
          </p:nvSpPr>
          <p:spPr bwMode="auto">
            <a:xfrm>
              <a:off x="3420" y="2382"/>
              <a:ext cx="24" cy="48"/>
            </a:xfrm>
            <a:custGeom>
              <a:avLst/>
              <a:gdLst>
                <a:gd name="T0" fmla="*/ 24 w 24"/>
                <a:gd name="T1" fmla="*/ 42 h 48"/>
                <a:gd name="T2" fmla="*/ 12 w 24"/>
                <a:gd name="T3" fmla="*/ 42 h 48"/>
                <a:gd name="T4" fmla="*/ 12 w 24"/>
                <a:gd name="T5" fmla="*/ 48 h 48"/>
                <a:gd name="T6" fmla="*/ 0 w 24"/>
                <a:gd name="T7" fmla="*/ 48 h 48"/>
                <a:gd name="T8" fmla="*/ 0 w 24"/>
                <a:gd name="T9" fmla="*/ 18 h 48"/>
                <a:gd name="T10" fmla="*/ 6 w 24"/>
                <a:gd name="T11" fmla="*/ 12 h 48"/>
                <a:gd name="T12" fmla="*/ 0 w 24"/>
                <a:gd name="T13" fmla="*/ 6 h 48"/>
                <a:gd name="T14" fmla="*/ 6 w 24"/>
                <a:gd name="T15" fmla="*/ 6 h 48"/>
                <a:gd name="T16" fmla="*/ 6 w 24"/>
                <a:gd name="T17" fmla="*/ 0 h 48"/>
                <a:gd name="T18" fmla="*/ 24 w 24"/>
                <a:gd name="T19" fmla="*/ 0 h 48"/>
                <a:gd name="T20" fmla="*/ 24 w 24"/>
                <a:gd name="T21" fmla="*/ 6 h 48"/>
                <a:gd name="T22" fmla="*/ 24 w 24"/>
                <a:gd name="T23" fmla="*/ 18 h 48"/>
                <a:gd name="T24" fmla="*/ 24 w 24"/>
                <a:gd name="T2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8">
                  <a:moveTo>
                    <a:pt x="24" y="42"/>
                  </a:moveTo>
                  <a:lnTo>
                    <a:pt x="12" y="42"/>
                  </a:lnTo>
                  <a:lnTo>
                    <a:pt x="12" y="48"/>
                  </a:lnTo>
                  <a:lnTo>
                    <a:pt x="0" y="48"/>
                  </a:lnTo>
                  <a:lnTo>
                    <a:pt x="0" y="18"/>
                  </a:lnTo>
                  <a:lnTo>
                    <a:pt x="6" y="12"/>
                  </a:lnTo>
                  <a:lnTo>
                    <a:pt x="0" y="6"/>
                  </a:lnTo>
                  <a:lnTo>
                    <a:pt x="6" y="6"/>
                  </a:lnTo>
                  <a:lnTo>
                    <a:pt x="6" y="0"/>
                  </a:lnTo>
                  <a:lnTo>
                    <a:pt x="24" y="0"/>
                  </a:lnTo>
                  <a:lnTo>
                    <a:pt x="24" y="6"/>
                  </a:lnTo>
                  <a:lnTo>
                    <a:pt x="24" y="18"/>
                  </a:lnTo>
                  <a:lnTo>
                    <a:pt x="24"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1" name="Freeform 2199"/>
            <p:cNvSpPr>
              <a:spLocks/>
            </p:cNvSpPr>
            <p:nvPr/>
          </p:nvSpPr>
          <p:spPr bwMode="auto">
            <a:xfrm>
              <a:off x="1554" y="2304"/>
              <a:ext cx="138" cy="162"/>
            </a:xfrm>
            <a:custGeom>
              <a:avLst/>
              <a:gdLst>
                <a:gd name="T0" fmla="*/ 18 w 138"/>
                <a:gd name="T1" fmla="*/ 42 h 162"/>
                <a:gd name="T2" fmla="*/ 0 w 138"/>
                <a:gd name="T3" fmla="*/ 36 h 162"/>
                <a:gd name="T4" fmla="*/ 6 w 138"/>
                <a:gd name="T5" fmla="*/ 30 h 162"/>
                <a:gd name="T6" fmla="*/ 6 w 138"/>
                <a:gd name="T7" fmla="*/ 30 h 162"/>
                <a:gd name="T8" fmla="*/ 6 w 138"/>
                <a:gd name="T9" fmla="*/ 18 h 162"/>
                <a:gd name="T10" fmla="*/ 12 w 138"/>
                <a:gd name="T11" fmla="*/ 12 h 162"/>
                <a:gd name="T12" fmla="*/ 24 w 138"/>
                <a:gd name="T13" fmla="*/ 6 h 162"/>
                <a:gd name="T14" fmla="*/ 24 w 138"/>
                <a:gd name="T15" fmla="*/ 6 h 162"/>
                <a:gd name="T16" fmla="*/ 24 w 138"/>
                <a:gd name="T17" fmla="*/ 6 h 162"/>
                <a:gd name="T18" fmla="*/ 30 w 138"/>
                <a:gd name="T19" fmla="*/ 6 h 162"/>
                <a:gd name="T20" fmla="*/ 36 w 138"/>
                <a:gd name="T21" fmla="*/ 6 h 162"/>
                <a:gd name="T22" fmla="*/ 42 w 138"/>
                <a:gd name="T23" fmla="*/ 12 h 162"/>
                <a:gd name="T24" fmla="*/ 54 w 138"/>
                <a:gd name="T25" fmla="*/ 18 h 162"/>
                <a:gd name="T26" fmla="*/ 60 w 138"/>
                <a:gd name="T27" fmla="*/ 24 h 162"/>
                <a:gd name="T28" fmla="*/ 66 w 138"/>
                <a:gd name="T29" fmla="*/ 24 h 162"/>
                <a:gd name="T30" fmla="*/ 72 w 138"/>
                <a:gd name="T31" fmla="*/ 36 h 162"/>
                <a:gd name="T32" fmla="*/ 78 w 138"/>
                <a:gd name="T33" fmla="*/ 30 h 162"/>
                <a:gd name="T34" fmla="*/ 78 w 138"/>
                <a:gd name="T35" fmla="*/ 30 h 162"/>
                <a:gd name="T36" fmla="*/ 84 w 138"/>
                <a:gd name="T37" fmla="*/ 36 h 162"/>
                <a:gd name="T38" fmla="*/ 138 w 138"/>
                <a:gd name="T39" fmla="*/ 72 h 162"/>
                <a:gd name="T40" fmla="*/ 132 w 138"/>
                <a:gd name="T41" fmla="*/ 120 h 162"/>
                <a:gd name="T42" fmla="*/ 114 w 138"/>
                <a:gd name="T43" fmla="*/ 120 h 162"/>
                <a:gd name="T44" fmla="*/ 102 w 138"/>
                <a:gd name="T45" fmla="*/ 126 h 162"/>
                <a:gd name="T46" fmla="*/ 90 w 138"/>
                <a:gd name="T47" fmla="*/ 126 h 162"/>
                <a:gd name="T48" fmla="*/ 90 w 138"/>
                <a:gd name="T49" fmla="*/ 138 h 162"/>
                <a:gd name="T50" fmla="*/ 84 w 138"/>
                <a:gd name="T51" fmla="*/ 144 h 162"/>
                <a:gd name="T52" fmla="*/ 78 w 138"/>
                <a:gd name="T53" fmla="*/ 150 h 162"/>
                <a:gd name="T54" fmla="*/ 66 w 138"/>
                <a:gd name="T55" fmla="*/ 150 h 162"/>
                <a:gd name="T56" fmla="*/ 60 w 138"/>
                <a:gd name="T57" fmla="*/ 156 h 162"/>
                <a:gd name="T58" fmla="*/ 48 w 138"/>
                <a:gd name="T59" fmla="*/ 132 h 162"/>
                <a:gd name="T60" fmla="*/ 42 w 138"/>
                <a:gd name="T61" fmla="*/ 108 h 162"/>
                <a:gd name="T62" fmla="*/ 36 w 138"/>
                <a:gd name="T63" fmla="*/ 90 h 162"/>
                <a:gd name="T64" fmla="*/ 24 w 138"/>
                <a:gd name="T65" fmla="*/ 84 h 162"/>
                <a:gd name="T66" fmla="*/ 24 w 138"/>
                <a:gd name="T67" fmla="*/ 66 h 162"/>
                <a:gd name="T68" fmla="*/ 18 w 138"/>
                <a:gd name="T69" fmla="*/ 60 h 162"/>
                <a:gd name="T70" fmla="*/ 24 w 138"/>
                <a:gd name="T71" fmla="*/ 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62">
                  <a:moveTo>
                    <a:pt x="18" y="48"/>
                  </a:moveTo>
                  <a:lnTo>
                    <a:pt x="18" y="42"/>
                  </a:lnTo>
                  <a:lnTo>
                    <a:pt x="18" y="36"/>
                  </a:lnTo>
                  <a:lnTo>
                    <a:pt x="0" y="36"/>
                  </a:lnTo>
                  <a:lnTo>
                    <a:pt x="0" y="30"/>
                  </a:lnTo>
                  <a:lnTo>
                    <a:pt x="6" y="30"/>
                  </a:lnTo>
                  <a:lnTo>
                    <a:pt x="0" y="30"/>
                  </a:lnTo>
                  <a:lnTo>
                    <a:pt x="6" y="30"/>
                  </a:lnTo>
                  <a:lnTo>
                    <a:pt x="6" y="24"/>
                  </a:lnTo>
                  <a:lnTo>
                    <a:pt x="6" y="18"/>
                  </a:lnTo>
                  <a:lnTo>
                    <a:pt x="6" y="12"/>
                  </a:lnTo>
                  <a:lnTo>
                    <a:pt x="12" y="12"/>
                  </a:lnTo>
                  <a:lnTo>
                    <a:pt x="18" y="6"/>
                  </a:lnTo>
                  <a:lnTo>
                    <a:pt x="24" y="6"/>
                  </a:lnTo>
                  <a:lnTo>
                    <a:pt x="24" y="0"/>
                  </a:lnTo>
                  <a:lnTo>
                    <a:pt x="24" y="6"/>
                  </a:lnTo>
                  <a:lnTo>
                    <a:pt x="24" y="0"/>
                  </a:lnTo>
                  <a:lnTo>
                    <a:pt x="24" y="6"/>
                  </a:lnTo>
                  <a:lnTo>
                    <a:pt x="24" y="12"/>
                  </a:lnTo>
                  <a:lnTo>
                    <a:pt x="30" y="6"/>
                  </a:lnTo>
                  <a:lnTo>
                    <a:pt x="30" y="12"/>
                  </a:lnTo>
                  <a:lnTo>
                    <a:pt x="36" y="6"/>
                  </a:lnTo>
                  <a:lnTo>
                    <a:pt x="36" y="12"/>
                  </a:lnTo>
                  <a:lnTo>
                    <a:pt x="42" y="12"/>
                  </a:lnTo>
                  <a:lnTo>
                    <a:pt x="48" y="18"/>
                  </a:lnTo>
                  <a:lnTo>
                    <a:pt x="54" y="18"/>
                  </a:lnTo>
                  <a:lnTo>
                    <a:pt x="60" y="18"/>
                  </a:lnTo>
                  <a:lnTo>
                    <a:pt x="60" y="24"/>
                  </a:lnTo>
                  <a:lnTo>
                    <a:pt x="60" y="18"/>
                  </a:lnTo>
                  <a:lnTo>
                    <a:pt x="66" y="24"/>
                  </a:lnTo>
                  <a:lnTo>
                    <a:pt x="72" y="30"/>
                  </a:lnTo>
                  <a:lnTo>
                    <a:pt x="72" y="36"/>
                  </a:lnTo>
                  <a:lnTo>
                    <a:pt x="72" y="30"/>
                  </a:lnTo>
                  <a:lnTo>
                    <a:pt x="78" y="30"/>
                  </a:lnTo>
                  <a:lnTo>
                    <a:pt x="72" y="30"/>
                  </a:lnTo>
                  <a:lnTo>
                    <a:pt x="78" y="30"/>
                  </a:lnTo>
                  <a:lnTo>
                    <a:pt x="78" y="36"/>
                  </a:lnTo>
                  <a:lnTo>
                    <a:pt x="84" y="36"/>
                  </a:lnTo>
                  <a:lnTo>
                    <a:pt x="78" y="60"/>
                  </a:lnTo>
                  <a:lnTo>
                    <a:pt x="138" y="72"/>
                  </a:lnTo>
                  <a:lnTo>
                    <a:pt x="132" y="114"/>
                  </a:lnTo>
                  <a:lnTo>
                    <a:pt x="132" y="120"/>
                  </a:lnTo>
                  <a:lnTo>
                    <a:pt x="120" y="120"/>
                  </a:lnTo>
                  <a:lnTo>
                    <a:pt x="114" y="120"/>
                  </a:lnTo>
                  <a:lnTo>
                    <a:pt x="102" y="120"/>
                  </a:lnTo>
                  <a:lnTo>
                    <a:pt x="102" y="126"/>
                  </a:lnTo>
                  <a:lnTo>
                    <a:pt x="96" y="126"/>
                  </a:lnTo>
                  <a:lnTo>
                    <a:pt x="90" y="126"/>
                  </a:lnTo>
                  <a:lnTo>
                    <a:pt x="90" y="132"/>
                  </a:lnTo>
                  <a:lnTo>
                    <a:pt x="90" y="138"/>
                  </a:lnTo>
                  <a:lnTo>
                    <a:pt x="90" y="144"/>
                  </a:lnTo>
                  <a:lnTo>
                    <a:pt x="84" y="144"/>
                  </a:lnTo>
                  <a:lnTo>
                    <a:pt x="78" y="144"/>
                  </a:lnTo>
                  <a:lnTo>
                    <a:pt x="78" y="150"/>
                  </a:lnTo>
                  <a:lnTo>
                    <a:pt x="72" y="144"/>
                  </a:lnTo>
                  <a:lnTo>
                    <a:pt x="66" y="150"/>
                  </a:lnTo>
                  <a:lnTo>
                    <a:pt x="66" y="156"/>
                  </a:lnTo>
                  <a:lnTo>
                    <a:pt x="60" y="156"/>
                  </a:lnTo>
                  <a:lnTo>
                    <a:pt x="60" y="162"/>
                  </a:lnTo>
                  <a:lnTo>
                    <a:pt x="48" y="132"/>
                  </a:lnTo>
                  <a:lnTo>
                    <a:pt x="48" y="120"/>
                  </a:lnTo>
                  <a:lnTo>
                    <a:pt x="42" y="108"/>
                  </a:lnTo>
                  <a:lnTo>
                    <a:pt x="42" y="90"/>
                  </a:lnTo>
                  <a:lnTo>
                    <a:pt x="36" y="90"/>
                  </a:lnTo>
                  <a:lnTo>
                    <a:pt x="30" y="90"/>
                  </a:lnTo>
                  <a:lnTo>
                    <a:pt x="24" y="84"/>
                  </a:lnTo>
                  <a:lnTo>
                    <a:pt x="24" y="78"/>
                  </a:lnTo>
                  <a:lnTo>
                    <a:pt x="24" y="66"/>
                  </a:lnTo>
                  <a:lnTo>
                    <a:pt x="24" y="60"/>
                  </a:lnTo>
                  <a:lnTo>
                    <a:pt x="18" y="60"/>
                  </a:lnTo>
                  <a:lnTo>
                    <a:pt x="18" y="54"/>
                  </a:lnTo>
                  <a:lnTo>
                    <a:pt x="24" y="54"/>
                  </a:lnTo>
                  <a:lnTo>
                    <a:pt x="18"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2" name="Freeform 2200"/>
            <p:cNvSpPr>
              <a:spLocks/>
            </p:cNvSpPr>
            <p:nvPr/>
          </p:nvSpPr>
          <p:spPr bwMode="auto">
            <a:xfrm>
              <a:off x="3288" y="2394"/>
              <a:ext cx="30" cy="42"/>
            </a:xfrm>
            <a:custGeom>
              <a:avLst/>
              <a:gdLst>
                <a:gd name="T0" fmla="*/ 0 w 30"/>
                <a:gd name="T1" fmla="*/ 42 h 42"/>
                <a:gd name="T2" fmla="*/ 0 w 30"/>
                <a:gd name="T3" fmla="*/ 24 h 42"/>
                <a:gd name="T4" fmla="*/ 6 w 30"/>
                <a:gd name="T5" fmla="*/ 24 h 42"/>
                <a:gd name="T6" fmla="*/ 6 w 30"/>
                <a:gd name="T7" fmla="*/ 6 h 42"/>
                <a:gd name="T8" fmla="*/ 12 w 30"/>
                <a:gd name="T9" fmla="*/ 6 h 42"/>
                <a:gd name="T10" fmla="*/ 12 w 30"/>
                <a:gd name="T11" fmla="*/ 0 h 42"/>
                <a:gd name="T12" fmla="*/ 18 w 30"/>
                <a:gd name="T13" fmla="*/ 0 h 42"/>
                <a:gd name="T14" fmla="*/ 18 w 30"/>
                <a:gd name="T15" fmla="*/ 18 h 42"/>
                <a:gd name="T16" fmla="*/ 24 w 30"/>
                <a:gd name="T17" fmla="*/ 24 h 42"/>
                <a:gd name="T18" fmla="*/ 24 w 30"/>
                <a:gd name="T19" fmla="*/ 36 h 42"/>
                <a:gd name="T20" fmla="*/ 30 w 30"/>
                <a:gd name="T21" fmla="*/ 42 h 42"/>
                <a:gd name="T22" fmla="*/ 0 w 30"/>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0" y="42"/>
                  </a:moveTo>
                  <a:lnTo>
                    <a:pt x="0" y="24"/>
                  </a:lnTo>
                  <a:lnTo>
                    <a:pt x="6" y="24"/>
                  </a:lnTo>
                  <a:lnTo>
                    <a:pt x="6" y="6"/>
                  </a:lnTo>
                  <a:lnTo>
                    <a:pt x="12" y="6"/>
                  </a:lnTo>
                  <a:lnTo>
                    <a:pt x="12" y="0"/>
                  </a:lnTo>
                  <a:lnTo>
                    <a:pt x="18" y="0"/>
                  </a:lnTo>
                  <a:lnTo>
                    <a:pt x="18" y="18"/>
                  </a:lnTo>
                  <a:lnTo>
                    <a:pt x="24" y="24"/>
                  </a:lnTo>
                  <a:lnTo>
                    <a:pt x="24" y="36"/>
                  </a:lnTo>
                  <a:lnTo>
                    <a:pt x="30"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3" name="Freeform 2201"/>
            <p:cNvSpPr>
              <a:spLocks/>
            </p:cNvSpPr>
            <p:nvPr/>
          </p:nvSpPr>
          <p:spPr bwMode="auto">
            <a:xfrm>
              <a:off x="2760" y="2406"/>
              <a:ext cx="42" cy="42"/>
            </a:xfrm>
            <a:custGeom>
              <a:avLst/>
              <a:gdLst>
                <a:gd name="T0" fmla="*/ 42 w 42"/>
                <a:gd name="T1" fmla="*/ 12 h 42"/>
                <a:gd name="T2" fmla="*/ 42 w 42"/>
                <a:gd name="T3" fmla="*/ 36 h 42"/>
                <a:gd name="T4" fmla="*/ 36 w 42"/>
                <a:gd name="T5" fmla="*/ 36 h 42"/>
                <a:gd name="T6" fmla="*/ 36 w 42"/>
                <a:gd name="T7" fmla="*/ 42 h 42"/>
                <a:gd name="T8" fmla="*/ 30 w 42"/>
                <a:gd name="T9" fmla="*/ 42 h 42"/>
                <a:gd name="T10" fmla="*/ 30 w 42"/>
                <a:gd name="T11" fmla="*/ 36 h 42"/>
                <a:gd name="T12" fmla="*/ 24 w 42"/>
                <a:gd name="T13" fmla="*/ 36 h 42"/>
                <a:gd name="T14" fmla="*/ 0 w 42"/>
                <a:gd name="T15" fmla="*/ 36 h 42"/>
                <a:gd name="T16" fmla="*/ 0 w 42"/>
                <a:gd name="T17" fmla="*/ 18 h 42"/>
                <a:gd name="T18" fmla="*/ 6 w 42"/>
                <a:gd name="T19" fmla="*/ 18 h 42"/>
                <a:gd name="T20" fmla="*/ 6 w 42"/>
                <a:gd name="T21" fmla="*/ 0 h 42"/>
                <a:gd name="T22" fmla="*/ 30 w 42"/>
                <a:gd name="T23" fmla="*/ 0 h 42"/>
                <a:gd name="T24" fmla="*/ 36 w 42"/>
                <a:gd name="T25" fmla="*/ 12 h 42"/>
                <a:gd name="T26" fmla="*/ 42 w 42"/>
                <a:gd name="T2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42" y="12"/>
                  </a:moveTo>
                  <a:lnTo>
                    <a:pt x="42" y="36"/>
                  </a:lnTo>
                  <a:lnTo>
                    <a:pt x="36" y="36"/>
                  </a:lnTo>
                  <a:lnTo>
                    <a:pt x="36" y="42"/>
                  </a:lnTo>
                  <a:lnTo>
                    <a:pt x="30" y="42"/>
                  </a:lnTo>
                  <a:lnTo>
                    <a:pt x="30" y="36"/>
                  </a:lnTo>
                  <a:lnTo>
                    <a:pt x="24" y="36"/>
                  </a:lnTo>
                  <a:lnTo>
                    <a:pt x="0" y="36"/>
                  </a:lnTo>
                  <a:lnTo>
                    <a:pt x="0" y="18"/>
                  </a:lnTo>
                  <a:lnTo>
                    <a:pt x="6" y="18"/>
                  </a:lnTo>
                  <a:lnTo>
                    <a:pt x="6" y="0"/>
                  </a:lnTo>
                  <a:lnTo>
                    <a:pt x="30" y="0"/>
                  </a:lnTo>
                  <a:lnTo>
                    <a:pt x="36" y="12"/>
                  </a:lnTo>
                  <a:lnTo>
                    <a:pt x="4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4" name="Freeform 2202"/>
            <p:cNvSpPr>
              <a:spLocks/>
            </p:cNvSpPr>
            <p:nvPr/>
          </p:nvSpPr>
          <p:spPr bwMode="auto">
            <a:xfrm>
              <a:off x="2706" y="2406"/>
              <a:ext cx="54" cy="48"/>
            </a:xfrm>
            <a:custGeom>
              <a:avLst/>
              <a:gdLst>
                <a:gd name="T0" fmla="*/ 0 w 54"/>
                <a:gd name="T1" fmla="*/ 24 h 48"/>
                <a:gd name="T2" fmla="*/ 0 w 54"/>
                <a:gd name="T3" fmla="*/ 0 h 48"/>
                <a:gd name="T4" fmla="*/ 18 w 54"/>
                <a:gd name="T5" fmla="*/ 0 h 48"/>
                <a:gd name="T6" fmla="*/ 18 w 54"/>
                <a:gd name="T7" fmla="*/ 12 h 48"/>
                <a:gd name="T8" fmla="*/ 42 w 54"/>
                <a:gd name="T9" fmla="*/ 12 h 48"/>
                <a:gd name="T10" fmla="*/ 42 w 54"/>
                <a:gd name="T11" fmla="*/ 18 h 48"/>
                <a:gd name="T12" fmla="*/ 54 w 54"/>
                <a:gd name="T13" fmla="*/ 18 h 48"/>
                <a:gd name="T14" fmla="*/ 54 w 54"/>
                <a:gd name="T15" fmla="*/ 36 h 48"/>
                <a:gd name="T16" fmla="*/ 48 w 54"/>
                <a:gd name="T17" fmla="*/ 36 h 48"/>
                <a:gd name="T18" fmla="*/ 48 w 54"/>
                <a:gd name="T19" fmla="*/ 48 h 48"/>
                <a:gd name="T20" fmla="*/ 0 w 54"/>
                <a:gd name="T21" fmla="*/ 42 h 48"/>
                <a:gd name="T22" fmla="*/ 0 w 54"/>
                <a:gd name="T2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8">
                  <a:moveTo>
                    <a:pt x="0" y="24"/>
                  </a:moveTo>
                  <a:lnTo>
                    <a:pt x="0" y="0"/>
                  </a:lnTo>
                  <a:lnTo>
                    <a:pt x="18" y="0"/>
                  </a:lnTo>
                  <a:lnTo>
                    <a:pt x="18" y="12"/>
                  </a:lnTo>
                  <a:lnTo>
                    <a:pt x="42" y="12"/>
                  </a:lnTo>
                  <a:lnTo>
                    <a:pt x="42" y="18"/>
                  </a:lnTo>
                  <a:lnTo>
                    <a:pt x="54" y="18"/>
                  </a:lnTo>
                  <a:lnTo>
                    <a:pt x="54" y="36"/>
                  </a:lnTo>
                  <a:lnTo>
                    <a:pt x="48" y="36"/>
                  </a:lnTo>
                  <a:lnTo>
                    <a:pt x="48" y="48"/>
                  </a:lnTo>
                  <a:lnTo>
                    <a:pt x="0" y="42"/>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5" name="Freeform 2203"/>
            <p:cNvSpPr>
              <a:spLocks/>
            </p:cNvSpPr>
            <p:nvPr/>
          </p:nvSpPr>
          <p:spPr bwMode="auto">
            <a:xfrm>
              <a:off x="3048" y="2400"/>
              <a:ext cx="60" cy="36"/>
            </a:xfrm>
            <a:custGeom>
              <a:avLst/>
              <a:gdLst>
                <a:gd name="T0" fmla="*/ 42 w 60"/>
                <a:gd name="T1" fmla="*/ 36 h 36"/>
                <a:gd name="T2" fmla="*/ 30 w 60"/>
                <a:gd name="T3" fmla="*/ 36 h 36"/>
                <a:gd name="T4" fmla="*/ 30 w 60"/>
                <a:gd name="T5" fmla="*/ 30 h 36"/>
                <a:gd name="T6" fmla="*/ 24 w 60"/>
                <a:gd name="T7" fmla="*/ 30 h 36"/>
                <a:gd name="T8" fmla="*/ 18 w 60"/>
                <a:gd name="T9" fmla="*/ 30 h 36"/>
                <a:gd name="T10" fmla="*/ 6 w 60"/>
                <a:gd name="T11" fmla="*/ 30 h 36"/>
                <a:gd name="T12" fmla="*/ 6 w 60"/>
                <a:gd name="T13" fmla="*/ 24 h 36"/>
                <a:gd name="T14" fmla="*/ 0 w 60"/>
                <a:gd name="T15" fmla="*/ 24 h 36"/>
                <a:gd name="T16" fmla="*/ 0 w 60"/>
                <a:gd name="T17" fmla="*/ 18 h 36"/>
                <a:gd name="T18" fmla="*/ 36 w 60"/>
                <a:gd name="T19" fmla="*/ 18 h 36"/>
                <a:gd name="T20" fmla="*/ 36 w 60"/>
                <a:gd name="T21" fmla="*/ 12 h 36"/>
                <a:gd name="T22" fmla="*/ 36 w 60"/>
                <a:gd name="T23" fmla="*/ 6 h 36"/>
                <a:gd name="T24" fmla="*/ 48 w 60"/>
                <a:gd name="T25" fmla="*/ 6 h 36"/>
                <a:gd name="T26" fmla="*/ 54 w 60"/>
                <a:gd name="T27" fmla="*/ 0 h 36"/>
                <a:gd name="T28" fmla="*/ 54 w 60"/>
                <a:gd name="T29" fmla="*/ 6 h 36"/>
                <a:gd name="T30" fmla="*/ 60 w 60"/>
                <a:gd name="T31" fmla="*/ 6 h 36"/>
                <a:gd name="T32" fmla="*/ 60 w 60"/>
                <a:gd name="T33" fmla="*/ 12 h 36"/>
                <a:gd name="T34" fmla="*/ 60 w 60"/>
                <a:gd name="T35" fmla="*/ 36 h 36"/>
                <a:gd name="T36" fmla="*/ 42 w 60"/>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36">
                  <a:moveTo>
                    <a:pt x="42" y="36"/>
                  </a:moveTo>
                  <a:lnTo>
                    <a:pt x="30" y="36"/>
                  </a:lnTo>
                  <a:lnTo>
                    <a:pt x="30" y="30"/>
                  </a:lnTo>
                  <a:lnTo>
                    <a:pt x="24" y="30"/>
                  </a:lnTo>
                  <a:lnTo>
                    <a:pt x="18" y="30"/>
                  </a:lnTo>
                  <a:lnTo>
                    <a:pt x="6" y="30"/>
                  </a:lnTo>
                  <a:lnTo>
                    <a:pt x="6" y="24"/>
                  </a:lnTo>
                  <a:lnTo>
                    <a:pt x="0" y="24"/>
                  </a:lnTo>
                  <a:lnTo>
                    <a:pt x="0" y="18"/>
                  </a:lnTo>
                  <a:lnTo>
                    <a:pt x="36" y="18"/>
                  </a:lnTo>
                  <a:lnTo>
                    <a:pt x="36" y="12"/>
                  </a:lnTo>
                  <a:lnTo>
                    <a:pt x="36" y="6"/>
                  </a:lnTo>
                  <a:lnTo>
                    <a:pt x="48" y="6"/>
                  </a:lnTo>
                  <a:lnTo>
                    <a:pt x="54" y="0"/>
                  </a:lnTo>
                  <a:lnTo>
                    <a:pt x="54" y="6"/>
                  </a:lnTo>
                  <a:lnTo>
                    <a:pt x="60" y="6"/>
                  </a:lnTo>
                  <a:lnTo>
                    <a:pt x="60" y="12"/>
                  </a:lnTo>
                  <a:lnTo>
                    <a:pt x="60" y="36"/>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6" name="Freeform 2204"/>
            <p:cNvSpPr>
              <a:spLocks/>
            </p:cNvSpPr>
            <p:nvPr/>
          </p:nvSpPr>
          <p:spPr bwMode="auto">
            <a:xfrm>
              <a:off x="2904" y="2406"/>
              <a:ext cx="54" cy="90"/>
            </a:xfrm>
            <a:custGeom>
              <a:avLst/>
              <a:gdLst>
                <a:gd name="T0" fmla="*/ 0 w 54"/>
                <a:gd name="T1" fmla="*/ 60 h 90"/>
                <a:gd name="T2" fmla="*/ 0 w 54"/>
                <a:gd name="T3" fmla="*/ 36 h 90"/>
                <a:gd name="T4" fmla="*/ 0 w 54"/>
                <a:gd name="T5" fmla="*/ 30 h 90"/>
                <a:gd name="T6" fmla="*/ 12 w 54"/>
                <a:gd name="T7" fmla="*/ 30 h 90"/>
                <a:gd name="T8" fmla="*/ 6 w 54"/>
                <a:gd name="T9" fmla="*/ 0 h 90"/>
                <a:gd name="T10" fmla="*/ 18 w 54"/>
                <a:gd name="T11" fmla="*/ 0 h 90"/>
                <a:gd name="T12" fmla="*/ 54 w 54"/>
                <a:gd name="T13" fmla="*/ 0 h 90"/>
                <a:gd name="T14" fmla="*/ 54 w 54"/>
                <a:gd name="T15" fmla="*/ 30 h 90"/>
                <a:gd name="T16" fmla="*/ 54 w 54"/>
                <a:gd name="T17" fmla="*/ 60 h 90"/>
                <a:gd name="T18" fmla="*/ 54 w 54"/>
                <a:gd name="T19" fmla="*/ 90 h 90"/>
                <a:gd name="T20" fmla="*/ 48 w 54"/>
                <a:gd name="T21" fmla="*/ 90 h 90"/>
                <a:gd name="T22" fmla="*/ 48 w 54"/>
                <a:gd name="T23" fmla="*/ 84 h 90"/>
                <a:gd name="T24" fmla="*/ 42 w 54"/>
                <a:gd name="T25" fmla="*/ 84 h 90"/>
                <a:gd name="T26" fmla="*/ 36 w 54"/>
                <a:gd name="T27" fmla="*/ 84 h 90"/>
                <a:gd name="T28" fmla="*/ 36 w 54"/>
                <a:gd name="T29" fmla="*/ 78 h 90"/>
                <a:gd name="T30" fmla="*/ 30 w 54"/>
                <a:gd name="T31" fmla="*/ 78 h 90"/>
                <a:gd name="T32" fmla="*/ 36 w 54"/>
                <a:gd name="T33" fmla="*/ 78 h 90"/>
                <a:gd name="T34" fmla="*/ 30 w 54"/>
                <a:gd name="T35" fmla="*/ 78 h 90"/>
                <a:gd name="T36" fmla="*/ 24 w 54"/>
                <a:gd name="T37" fmla="*/ 78 h 90"/>
                <a:gd name="T38" fmla="*/ 24 w 54"/>
                <a:gd name="T39" fmla="*/ 72 h 90"/>
                <a:gd name="T40" fmla="*/ 18 w 54"/>
                <a:gd name="T41" fmla="*/ 72 h 90"/>
                <a:gd name="T42" fmla="*/ 18 w 54"/>
                <a:gd name="T43" fmla="*/ 66 h 90"/>
                <a:gd name="T44" fmla="*/ 12 w 54"/>
                <a:gd name="T45" fmla="*/ 66 h 90"/>
                <a:gd name="T46" fmla="*/ 6 w 54"/>
                <a:gd name="T47" fmla="*/ 60 h 90"/>
                <a:gd name="T48" fmla="*/ 6 w 54"/>
                <a:gd name="T49" fmla="*/ 66 h 90"/>
                <a:gd name="T50" fmla="*/ 6 w 54"/>
                <a:gd name="T51" fmla="*/ 60 h 90"/>
                <a:gd name="T52" fmla="*/ 0 w 54"/>
                <a:gd name="T53"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90">
                  <a:moveTo>
                    <a:pt x="0" y="60"/>
                  </a:moveTo>
                  <a:lnTo>
                    <a:pt x="0" y="36"/>
                  </a:lnTo>
                  <a:lnTo>
                    <a:pt x="0" y="30"/>
                  </a:lnTo>
                  <a:lnTo>
                    <a:pt x="12" y="30"/>
                  </a:lnTo>
                  <a:lnTo>
                    <a:pt x="6" y="0"/>
                  </a:lnTo>
                  <a:lnTo>
                    <a:pt x="18" y="0"/>
                  </a:lnTo>
                  <a:lnTo>
                    <a:pt x="54" y="0"/>
                  </a:lnTo>
                  <a:lnTo>
                    <a:pt x="54" y="30"/>
                  </a:lnTo>
                  <a:lnTo>
                    <a:pt x="54" y="60"/>
                  </a:lnTo>
                  <a:lnTo>
                    <a:pt x="54" y="90"/>
                  </a:lnTo>
                  <a:lnTo>
                    <a:pt x="48" y="90"/>
                  </a:lnTo>
                  <a:lnTo>
                    <a:pt x="48" y="84"/>
                  </a:lnTo>
                  <a:lnTo>
                    <a:pt x="42" y="84"/>
                  </a:lnTo>
                  <a:lnTo>
                    <a:pt x="36" y="84"/>
                  </a:lnTo>
                  <a:lnTo>
                    <a:pt x="36" y="78"/>
                  </a:lnTo>
                  <a:lnTo>
                    <a:pt x="30" y="78"/>
                  </a:lnTo>
                  <a:lnTo>
                    <a:pt x="36" y="78"/>
                  </a:lnTo>
                  <a:lnTo>
                    <a:pt x="30" y="78"/>
                  </a:lnTo>
                  <a:lnTo>
                    <a:pt x="24" y="78"/>
                  </a:lnTo>
                  <a:lnTo>
                    <a:pt x="24" y="72"/>
                  </a:lnTo>
                  <a:lnTo>
                    <a:pt x="18" y="72"/>
                  </a:lnTo>
                  <a:lnTo>
                    <a:pt x="18" y="66"/>
                  </a:lnTo>
                  <a:lnTo>
                    <a:pt x="12" y="66"/>
                  </a:lnTo>
                  <a:lnTo>
                    <a:pt x="6" y="60"/>
                  </a:lnTo>
                  <a:lnTo>
                    <a:pt x="6" y="66"/>
                  </a:lnTo>
                  <a:lnTo>
                    <a:pt x="6" y="60"/>
                  </a:lnTo>
                  <a:lnTo>
                    <a:pt x="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7" name="Freeform 2205"/>
            <p:cNvSpPr>
              <a:spLocks/>
            </p:cNvSpPr>
            <p:nvPr/>
          </p:nvSpPr>
          <p:spPr bwMode="auto">
            <a:xfrm>
              <a:off x="2616" y="2406"/>
              <a:ext cx="42" cy="42"/>
            </a:xfrm>
            <a:custGeom>
              <a:avLst/>
              <a:gdLst>
                <a:gd name="T0" fmla="*/ 42 w 42"/>
                <a:gd name="T1" fmla="*/ 24 h 42"/>
                <a:gd name="T2" fmla="*/ 42 w 42"/>
                <a:gd name="T3" fmla="*/ 36 h 42"/>
                <a:gd name="T4" fmla="*/ 42 w 42"/>
                <a:gd name="T5" fmla="*/ 42 h 42"/>
                <a:gd name="T6" fmla="*/ 30 w 42"/>
                <a:gd name="T7" fmla="*/ 36 h 42"/>
                <a:gd name="T8" fmla="*/ 24 w 42"/>
                <a:gd name="T9" fmla="*/ 36 h 42"/>
                <a:gd name="T10" fmla="*/ 24 w 42"/>
                <a:gd name="T11" fmla="*/ 42 h 42"/>
                <a:gd name="T12" fmla="*/ 18 w 42"/>
                <a:gd name="T13" fmla="*/ 42 h 42"/>
                <a:gd name="T14" fmla="*/ 12 w 42"/>
                <a:gd name="T15" fmla="*/ 42 h 42"/>
                <a:gd name="T16" fmla="*/ 6 w 42"/>
                <a:gd name="T17" fmla="*/ 36 h 42"/>
                <a:gd name="T18" fmla="*/ 6 w 42"/>
                <a:gd name="T19" fmla="*/ 18 h 42"/>
                <a:gd name="T20" fmla="*/ 0 w 42"/>
                <a:gd name="T21" fmla="*/ 18 h 42"/>
                <a:gd name="T22" fmla="*/ 0 w 42"/>
                <a:gd name="T23" fmla="*/ 6 h 42"/>
                <a:gd name="T24" fmla="*/ 6 w 42"/>
                <a:gd name="T25" fmla="*/ 6 h 42"/>
                <a:gd name="T26" fmla="*/ 18 w 42"/>
                <a:gd name="T27" fmla="*/ 6 h 42"/>
                <a:gd name="T28" fmla="*/ 30 w 42"/>
                <a:gd name="T29" fmla="*/ 6 h 42"/>
                <a:gd name="T30" fmla="*/ 36 w 42"/>
                <a:gd name="T31" fmla="*/ 6 h 42"/>
                <a:gd name="T32" fmla="*/ 36 w 42"/>
                <a:gd name="T33" fmla="*/ 0 h 42"/>
                <a:gd name="T34" fmla="*/ 42 w 42"/>
                <a:gd name="T35" fmla="*/ 0 h 42"/>
                <a:gd name="T36" fmla="*/ 42 w 42"/>
                <a:gd name="T37"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2">
                  <a:moveTo>
                    <a:pt x="42" y="24"/>
                  </a:moveTo>
                  <a:lnTo>
                    <a:pt x="42" y="36"/>
                  </a:lnTo>
                  <a:lnTo>
                    <a:pt x="42" y="42"/>
                  </a:lnTo>
                  <a:lnTo>
                    <a:pt x="30" y="36"/>
                  </a:lnTo>
                  <a:lnTo>
                    <a:pt x="24" y="36"/>
                  </a:lnTo>
                  <a:lnTo>
                    <a:pt x="24" y="42"/>
                  </a:lnTo>
                  <a:lnTo>
                    <a:pt x="18" y="42"/>
                  </a:lnTo>
                  <a:lnTo>
                    <a:pt x="12" y="42"/>
                  </a:lnTo>
                  <a:lnTo>
                    <a:pt x="6" y="36"/>
                  </a:lnTo>
                  <a:lnTo>
                    <a:pt x="6" y="18"/>
                  </a:lnTo>
                  <a:lnTo>
                    <a:pt x="0" y="18"/>
                  </a:lnTo>
                  <a:lnTo>
                    <a:pt x="0" y="6"/>
                  </a:lnTo>
                  <a:lnTo>
                    <a:pt x="6" y="6"/>
                  </a:lnTo>
                  <a:lnTo>
                    <a:pt x="18" y="6"/>
                  </a:lnTo>
                  <a:lnTo>
                    <a:pt x="30" y="6"/>
                  </a:lnTo>
                  <a:lnTo>
                    <a:pt x="36" y="6"/>
                  </a:lnTo>
                  <a:lnTo>
                    <a:pt x="36" y="0"/>
                  </a:lnTo>
                  <a:lnTo>
                    <a:pt x="42" y="0"/>
                  </a:lnTo>
                  <a:lnTo>
                    <a:pt x="4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8" name="Freeform 2206"/>
            <p:cNvSpPr>
              <a:spLocks/>
            </p:cNvSpPr>
            <p:nvPr/>
          </p:nvSpPr>
          <p:spPr bwMode="auto">
            <a:xfrm>
              <a:off x="3810" y="2346"/>
              <a:ext cx="36" cy="42"/>
            </a:xfrm>
            <a:custGeom>
              <a:avLst/>
              <a:gdLst>
                <a:gd name="T0" fmla="*/ 18 w 36"/>
                <a:gd name="T1" fmla="*/ 36 h 42"/>
                <a:gd name="T2" fmla="*/ 18 w 36"/>
                <a:gd name="T3" fmla="*/ 42 h 42"/>
                <a:gd name="T4" fmla="*/ 0 w 36"/>
                <a:gd name="T5" fmla="*/ 36 h 42"/>
                <a:gd name="T6" fmla="*/ 0 w 36"/>
                <a:gd name="T7" fmla="*/ 30 h 42"/>
                <a:gd name="T8" fmla="*/ 6 w 36"/>
                <a:gd name="T9" fmla="*/ 30 h 42"/>
                <a:gd name="T10" fmla="*/ 6 w 36"/>
                <a:gd name="T11" fmla="*/ 24 h 42"/>
                <a:gd name="T12" fmla="*/ 6 w 36"/>
                <a:gd name="T13" fmla="*/ 18 h 42"/>
                <a:gd name="T14" fmla="*/ 6 w 36"/>
                <a:gd name="T15" fmla="*/ 12 h 42"/>
                <a:gd name="T16" fmla="*/ 12 w 36"/>
                <a:gd name="T17" fmla="*/ 0 h 42"/>
                <a:gd name="T18" fmla="*/ 18 w 36"/>
                <a:gd name="T19" fmla="*/ 0 h 42"/>
                <a:gd name="T20" fmla="*/ 24 w 36"/>
                <a:gd name="T21" fmla="*/ 0 h 42"/>
                <a:gd name="T22" fmla="*/ 30 w 36"/>
                <a:gd name="T23" fmla="*/ 6 h 42"/>
                <a:gd name="T24" fmla="*/ 30 w 36"/>
                <a:gd name="T25" fmla="*/ 12 h 42"/>
                <a:gd name="T26" fmla="*/ 36 w 36"/>
                <a:gd name="T27" fmla="*/ 18 h 42"/>
                <a:gd name="T28" fmla="*/ 18 w 36"/>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2">
                  <a:moveTo>
                    <a:pt x="18" y="36"/>
                  </a:moveTo>
                  <a:lnTo>
                    <a:pt x="18" y="42"/>
                  </a:lnTo>
                  <a:lnTo>
                    <a:pt x="0" y="36"/>
                  </a:lnTo>
                  <a:lnTo>
                    <a:pt x="0" y="30"/>
                  </a:lnTo>
                  <a:lnTo>
                    <a:pt x="6" y="30"/>
                  </a:lnTo>
                  <a:lnTo>
                    <a:pt x="6" y="24"/>
                  </a:lnTo>
                  <a:lnTo>
                    <a:pt x="6" y="18"/>
                  </a:lnTo>
                  <a:lnTo>
                    <a:pt x="6" y="12"/>
                  </a:lnTo>
                  <a:lnTo>
                    <a:pt x="12" y="0"/>
                  </a:lnTo>
                  <a:lnTo>
                    <a:pt x="18" y="0"/>
                  </a:lnTo>
                  <a:lnTo>
                    <a:pt x="24" y="0"/>
                  </a:lnTo>
                  <a:lnTo>
                    <a:pt x="30" y="6"/>
                  </a:lnTo>
                  <a:lnTo>
                    <a:pt x="30" y="12"/>
                  </a:lnTo>
                  <a:lnTo>
                    <a:pt x="36" y="18"/>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9" name="Freeform 2207"/>
            <p:cNvSpPr>
              <a:spLocks/>
            </p:cNvSpPr>
            <p:nvPr/>
          </p:nvSpPr>
          <p:spPr bwMode="auto">
            <a:xfrm>
              <a:off x="3108" y="2400"/>
              <a:ext cx="36" cy="48"/>
            </a:xfrm>
            <a:custGeom>
              <a:avLst/>
              <a:gdLst>
                <a:gd name="T0" fmla="*/ 36 w 36"/>
                <a:gd name="T1" fmla="*/ 6 h 48"/>
                <a:gd name="T2" fmla="*/ 36 w 36"/>
                <a:gd name="T3" fmla="*/ 30 h 48"/>
                <a:gd name="T4" fmla="*/ 36 w 36"/>
                <a:gd name="T5" fmla="*/ 48 h 48"/>
                <a:gd name="T6" fmla="*/ 30 w 36"/>
                <a:gd name="T7" fmla="*/ 48 h 48"/>
                <a:gd name="T8" fmla="*/ 24 w 36"/>
                <a:gd name="T9" fmla="*/ 48 h 48"/>
                <a:gd name="T10" fmla="*/ 24 w 36"/>
                <a:gd name="T11" fmla="*/ 42 h 48"/>
                <a:gd name="T12" fmla="*/ 18 w 36"/>
                <a:gd name="T13" fmla="*/ 42 h 48"/>
                <a:gd name="T14" fmla="*/ 12 w 36"/>
                <a:gd name="T15" fmla="*/ 36 h 48"/>
                <a:gd name="T16" fmla="*/ 0 w 36"/>
                <a:gd name="T17" fmla="*/ 36 h 48"/>
                <a:gd name="T18" fmla="*/ 0 w 36"/>
                <a:gd name="T19" fmla="*/ 12 h 48"/>
                <a:gd name="T20" fmla="*/ 6 w 36"/>
                <a:gd name="T21" fmla="*/ 12 h 48"/>
                <a:gd name="T22" fmla="*/ 6 w 36"/>
                <a:gd name="T23" fmla="*/ 6 h 48"/>
                <a:gd name="T24" fmla="*/ 18 w 36"/>
                <a:gd name="T25" fmla="*/ 6 h 48"/>
                <a:gd name="T26" fmla="*/ 36 w 36"/>
                <a:gd name="T27" fmla="*/ 0 h 48"/>
                <a:gd name="T28" fmla="*/ 36 w 36"/>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8">
                  <a:moveTo>
                    <a:pt x="36" y="6"/>
                  </a:moveTo>
                  <a:lnTo>
                    <a:pt x="36" y="30"/>
                  </a:lnTo>
                  <a:lnTo>
                    <a:pt x="36" y="48"/>
                  </a:lnTo>
                  <a:lnTo>
                    <a:pt x="30" y="48"/>
                  </a:lnTo>
                  <a:lnTo>
                    <a:pt x="24" y="48"/>
                  </a:lnTo>
                  <a:lnTo>
                    <a:pt x="24" y="42"/>
                  </a:lnTo>
                  <a:lnTo>
                    <a:pt x="18" y="42"/>
                  </a:lnTo>
                  <a:lnTo>
                    <a:pt x="12" y="36"/>
                  </a:lnTo>
                  <a:lnTo>
                    <a:pt x="0" y="36"/>
                  </a:lnTo>
                  <a:lnTo>
                    <a:pt x="0" y="12"/>
                  </a:lnTo>
                  <a:lnTo>
                    <a:pt x="6" y="12"/>
                  </a:lnTo>
                  <a:lnTo>
                    <a:pt x="6" y="6"/>
                  </a:lnTo>
                  <a:lnTo>
                    <a:pt x="18" y="6"/>
                  </a:lnTo>
                  <a:lnTo>
                    <a:pt x="36" y="0"/>
                  </a:lnTo>
                  <a:lnTo>
                    <a:pt x="36"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0" name="Freeform 2208"/>
            <p:cNvSpPr>
              <a:spLocks/>
            </p:cNvSpPr>
            <p:nvPr/>
          </p:nvSpPr>
          <p:spPr bwMode="auto">
            <a:xfrm>
              <a:off x="3144" y="2400"/>
              <a:ext cx="66" cy="48"/>
            </a:xfrm>
            <a:custGeom>
              <a:avLst/>
              <a:gdLst>
                <a:gd name="T0" fmla="*/ 66 w 66"/>
                <a:gd name="T1" fmla="*/ 42 h 48"/>
                <a:gd name="T2" fmla="*/ 60 w 66"/>
                <a:gd name="T3" fmla="*/ 42 h 48"/>
                <a:gd name="T4" fmla="*/ 54 w 66"/>
                <a:gd name="T5" fmla="*/ 42 h 48"/>
                <a:gd name="T6" fmla="*/ 48 w 66"/>
                <a:gd name="T7" fmla="*/ 42 h 48"/>
                <a:gd name="T8" fmla="*/ 48 w 66"/>
                <a:gd name="T9" fmla="*/ 36 h 48"/>
                <a:gd name="T10" fmla="*/ 42 w 66"/>
                <a:gd name="T11" fmla="*/ 30 h 48"/>
                <a:gd name="T12" fmla="*/ 42 w 66"/>
                <a:gd name="T13" fmla="*/ 42 h 48"/>
                <a:gd name="T14" fmla="*/ 24 w 66"/>
                <a:gd name="T15" fmla="*/ 42 h 48"/>
                <a:gd name="T16" fmla="*/ 0 w 66"/>
                <a:gd name="T17" fmla="*/ 48 h 48"/>
                <a:gd name="T18" fmla="*/ 0 w 66"/>
                <a:gd name="T19" fmla="*/ 30 h 48"/>
                <a:gd name="T20" fmla="*/ 0 w 66"/>
                <a:gd name="T21" fmla="*/ 6 h 48"/>
                <a:gd name="T22" fmla="*/ 12 w 66"/>
                <a:gd name="T23" fmla="*/ 0 h 48"/>
                <a:gd name="T24" fmla="*/ 36 w 66"/>
                <a:gd name="T25" fmla="*/ 0 h 48"/>
                <a:gd name="T26" fmla="*/ 42 w 66"/>
                <a:gd name="T27" fmla="*/ 0 h 48"/>
                <a:gd name="T28" fmla="*/ 42 w 66"/>
                <a:gd name="T29" fmla="*/ 30 h 48"/>
                <a:gd name="T30" fmla="*/ 48 w 66"/>
                <a:gd name="T31" fmla="*/ 24 h 48"/>
                <a:gd name="T32" fmla="*/ 48 w 66"/>
                <a:gd name="T33" fmla="*/ 30 h 48"/>
                <a:gd name="T34" fmla="*/ 54 w 66"/>
                <a:gd name="T35" fmla="*/ 30 h 48"/>
                <a:gd name="T36" fmla="*/ 60 w 66"/>
                <a:gd name="T37" fmla="*/ 30 h 48"/>
                <a:gd name="T38" fmla="*/ 60 w 66"/>
                <a:gd name="T39" fmla="*/ 36 h 48"/>
                <a:gd name="T40" fmla="*/ 66 w 66"/>
                <a:gd name="T41" fmla="*/ 36 h 48"/>
                <a:gd name="T42" fmla="*/ 66 w 66"/>
                <a:gd name="T4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48">
                  <a:moveTo>
                    <a:pt x="66" y="42"/>
                  </a:moveTo>
                  <a:lnTo>
                    <a:pt x="60" y="42"/>
                  </a:lnTo>
                  <a:lnTo>
                    <a:pt x="54" y="42"/>
                  </a:lnTo>
                  <a:lnTo>
                    <a:pt x="48" y="42"/>
                  </a:lnTo>
                  <a:lnTo>
                    <a:pt x="48" y="36"/>
                  </a:lnTo>
                  <a:lnTo>
                    <a:pt x="42" y="30"/>
                  </a:lnTo>
                  <a:lnTo>
                    <a:pt x="42" y="42"/>
                  </a:lnTo>
                  <a:lnTo>
                    <a:pt x="24" y="42"/>
                  </a:lnTo>
                  <a:lnTo>
                    <a:pt x="0" y="48"/>
                  </a:lnTo>
                  <a:lnTo>
                    <a:pt x="0" y="30"/>
                  </a:lnTo>
                  <a:lnTo>
                    <a:pt x="0" y="6"/>
                  </a:lnTo>
                  <a:lnTo>
                    <a:pt x="12" y="0"/>
                  </a:lnTo>
                  <a:lnTo>
                    <a:pt x="36" y="0"/>
                  </a:lnTo>
                  <a:lnTo>
                    <a:pt x="42" y="0"/>
                  </a:lnTo>
                  <a:lnTo>
                    <a:pt x="42" y="30"/>
                  </a:lnTo>
                  <a:lnTo>
                    <a:pt x="48" y="24"/>
                  </a:lnTo>
                  <a:lnTo>
                    <a:pt x="48" y="30"/>
                  </a:lnTo>
                  <a:lnTo>
                    <a:pt x="54" y="30"/>
                  </a:lnTo>
                  <a:lnTo>
                    <a:pt x="60" y="30"/>
                  </a:lnTo>
                  <a:lnTo>
                    <a:pt x="60" y="36"/>
                  </a:lnTo>
                  <a:lnTo>
                    <a:pt x="66" y="36"/>
                  </a:lnTo>
                  <a:lnTo>
                    <a:pt x="6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1" name="Freeform 2209"/>
            <p:cNvSpPr>
              <a:spLocks/>
            </p:cNvSpPr>
            <p:nvPr/>
          </p:nvSpPr>
          <p:spPr bwMode="auto">
            <a:xfrm>
              <a:off x="3882" y="2340"/>
              <a:ext cx="30" cy="24"/>
            </a:xfrm>
            <a:custGeom>
              <a:avLst/>
              <a:gdLst>
                <a:gd name="T0" fmla="*/ 6 w 30"/>
                <a:gd name="T1" fmla="*/ 24 h 24"/>
                <a:gd name="T2" fmla="*/ 0 w 30"/>
                <a:gd name="T3" fmla="*/ 18 h 24"/>
                <a:gd name="T4" fmla="*/ 6 w 30"/>
                <a:gd name="T5" fmla="*/ 18 h 24"/>
                <a:gd name="T6" fmla="*/ 6 w 30"/>
                <a:gd name="T7" fmla="*/ 12 h 24"/>
                <a:gd name="T8" fmla="*/ 0 w 30"/>
                <a:gd name="T9" fmla="*/ 12 h 24"/>
                <a:gd name="T10" fmla="*/ 0 w 30"/>
                <a:gd name="T11" fmla="*/ 6 h 24"/>
                <a:gd name="T12" fmla="*/ 6 w 30"/>
                <a:gd name="T13" fmla="*/ 0 h 24"/>
                <a:gd name="T14" fmla="*/ 12 w 30"/>
                <a:gd name="T15" fmla="*/ 0 h 24"/>
                <a:gd name="T16" fmla="*/ 18 w 30"/>
                <a:gd name="T17" fmla="*/ 0 h 24"/>
                <a:gd name="T18" fmla="*/ 24 w 30"/>
                <a:gd name="T19" fmla="*/ 6 h 24"/>
                <a:gd name="T20" fmla="*/ 24 w 30"/>
                <a:gd name="T21" fmla="*/ 12 h 24"/>
                <a:gd name="T22" fmla="*/ 30 w 30"/>
                <a:gd name="T23" fmla="*/ 12 h 24"/>
                <a:gd name="T24" fmla="*/ 18 w 30"/>
                <a:gd name="T25" fmla="*/ 18 h 24"/>
                <a:gd name="T26" fmla="*/ 18 w 30"/>
                <a:gd name="T27" fmla="*/ 24 h 24"/>
                <a:gd name="T28" fmla="*/ 12 w 30"/>
                <a:gd name="T29" fmla="*/ 24 h 24"/>
                <a:gd name="T30" fmla="*/ 6 w 30"/>
                <a:gd name="T3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4">
                  <a:moveTo>
                    <a:pt x="6" y="24"/>
                  </a:moveTo>
                  <a:lnTo>
                    <a:pt x="0" y="18"/>
                  </a:lnTo>
                  <a:lnTo>
                    <a:pt x="6" y="18"/>
                  </a:lnTo>
                  <a:lnTo>
                    <a:pt x="6" y="12"/>
                  </a:lnTo>
                  <a:lnTo>
                    <a:pt x="0" y="12"/>
                  </a:lnTo>
                  <a:lnTo>
                    <a:pt x="0" y="6"/>
                  </a:lnTo>
                  <a:lnTo>
                    <a:pt x="6" y="0"/>
                  </a:lnTo>
                  <a:lnTo>
                    <a:pt x="12" y="0"/>
                  </a:lnTo>
                  <a:lnTo>
                    <a:pt x="18" y="0"/>
                  </a:lnTo>
                  <a:lnTo>
                    <a:pt x="24" y="6"/>
                  </a:lnTo>
                  <a:lnTo>
                    <a:pt x="24" y="12"/>
                  </a:lnTo>
                  <a:lnTo>
                    <a:pt x="30" y="12"/>
                  </a:lnTo>
                  <a:lnTo>
                    <a:pt x="18" y="18"/>
                  </a:lnTo>
                  <a:lnTo>
                    <a:pt x="18" y="24"/>
                  </a:lnTo>
                  <a:lnTo>
                    <a:pt x="12" y="24"/>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2" name="Freeform 2210"/>
            <p:cNvSpPr>
              <a:spLocks/>
            </p:cNvSpPr>
            <p:nvPr/>
          </p:nvSpPr>
          <p:spPr bwMode="auto">
            <a:xfrm>
              <a:off x="3840" y="2346"/>
              <a:ext cx="30" cy="24"/>
            </a:xfrm>
            <a:custGeom>
              <a:avLst/>
              <a:gdLst>
                <a:gd name="T0" fmla="*/ 30 w 30"/>
                <a:gd name="T1" fmla="*/ 18 h 24"/>
                <a:gd name="T2" fmla="*/ 24 w 30"/>
                <a:gd name="T3" fmla="*/ 24 h 24"/>
                <a:gd name="T4" fmla="*/ 12 w 30"/>
                <a:gd name="T5" fmla="*/ 18 h 24"/>
                <a:gd name="T6" fmla="*/ 6 w 30"/>
                <a:gd name="T7" fmla="*/ 18 h 24"/>
                <a:gd name="T8" fmla="*/ 0 w 30"/>
                <a:gd name="T9" fmla="*/ 12 h 24"/>
                <a:gd name="T10" fmla="*/ 0 w 30"/>
                <a:gd name="T11" fmla="*/ 6 h 24"/>
                <a:gd name="T12" fmla="*/ 6 w 30"/>
                <a:gd name="T13" fmla="*/ 0 h 24"/>
                <a:gd name="T14" fmla="*/ 12 w 30"/>
                <a:gd name="T15" fmla="*/ 0 h 24"/>
                <a:gd name="T16" fmla="*/ 18 w 30"/>
                <a:gd name="T17" fmla="*/ 0 h 24"/>
                <a:gd name="T18" fmla="*/ 24 w 30"/>
                <a:gd name="T19" fmla="*/ 12 h 24"/>
                <a:gd name="T20" fmla="*/ 24 w 30"/>
                <a:gd name="T21" fmla="*/ 18 h 24"/>
                <a:gd name="T22" fmla="*/ 30 w 30"/>
                <a:gd name="T2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4">
                  <a:moveTo>
                    <a:pt x="30" y="18"/>
                  </a:moveTo>
                  <a:lnTo>
                    <a:pt x="24" y="24"/>
                  </a:lnTo>
                  <a:lnTo>
                    <a:pt x="12" y="18"/>
                  </a:lnTo>
                  <a:lnTo>
                    <a:pt x="6" y="18"/>
                  </a:lnTo>
                  <a:lnTo>
                    <a:pt x="0" y="12"/>
                  </a:lnTo>
                  <a:lnTo>
                    <a:pt x="0" y="6"/>
                  </a:lnTo>
                  <a:lnTo>
                    <a:pt x="6" y="0"/>
                  </a:lnTo>
                  <a:lnTo>
                    <a:pt x="12" y="0"/>
                  </a:lnTo>
                  <a:lnTo>
                    <a:pt x="18" y="0"/>
                  </a:lnTo>
                  <a:lnTo>
                    <a:pt x="24" y="12"/>
                  </a:lnTo>
                  <a:lnTo>
                    <a:pt x="24" y="18"/>
                  </a:lnTo>
                  <a:lnTo>
                    <a:pt x="3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3" name="Freeform 2211"/>
            <p:cNvSpPr>
              <a:spLocks/>
            </p:cNvSpPr>
            <p:nvPr/>
          </p:nvSpPr>
          <p:spPr bwMode="auto">
            <a:xfrm>
              <a:off x="3918" y="2328"/>
              <a:ext cx="36" cy="54"/>
            </a:xfrm>
            <a:custGeom>
              <a:avLst/>
              <a:gdLst>
                <a:gd name="T0" fmla="*/ 12 w 36"/>
                <a:gd name="T1" fmla="*/ 54 h 54"/>
                <a:gd name="T2" fmla="*/ 12 w 36"/>
                <a:gd name="T3" fmla="*/ 48 h 54"/>
                <a:gd name="T4" fmla="*/ 6 w 36"/>
                <a:gd name="T5" fmla="*/ 42 h 54"/>
                <a:gd name="T6" fmla="*/ 0 w 36"/>
                <a:gd name="T7" fmla="*/ 36 h 54"/>
                <a:gd name="T8" fmla="*/ 30 w 36"/>
                <a:gd name="T9" fmla="*/ 0 h 54"/>
                <a:gd name="T10" fmla="*/ 30 w 36"/>
                <a:gd name="T11" fmla="*/ 6 h 54"/>
                <a:gd name="T12" fmla="*/ 36 w 36"/>
                <a:gd name="T13" fmla="*/ 6 h 54"/>
                <a:gd name="T14" fmla="*/ 30 w 36"/>
                <a:gd name="T15" fmla="*/ 18 h 54"/>
                <a:gd name="T16" fmla="*/ 36 w 36"/>
                <a:gd name="T17" fmla="*/ 24 h 54"/>
                <a:gd name="T18" fmla="*/ 36 w 36"/>
                <a:gd name="T19" fmla="*/ 30 h 54"/>
                <a:gd name="T20" fmla="*/ 36 w 36"/>
                <a:gd name="T21" fmla="*/ 36 h 54"/>
                <a:gd name="T22" fmla="*/ 36 w 36"/>
                <a:gd name="T23" fmla="*/ 42 h 54"/>
                <a:gd name="T24" fmla="*/ 30 w 36"/>
                <a:gd name="T25" fmla="*/ 48 h 54"/>
                <a:gd name="T26" fmla="*/ 24 w 36"/>
                <a:gd name="T27" fmla="*/ 48 h 54"/>
                <a:gd name="T28" fmla="*/ 18 w 36"/>
                <a:gd name="T29" fmla="*/ 42 h 54"/>
                <a:gd name="T30" fmla="*/ 18 w 36"/>
                <a:gd name="T31" fmla="*/ 48 h 54"/>
                <a:gd name="T32" fmla="*/ 12 w 3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54">
                  <a:moveTo>
                    <a:pt x="12" y="54"/>
                  </a:moveTo>
                  <a:lnTo>
                    <a:pt x="12" y="48"/>
                  </a:lnTo>
                  <a:lnTo>
                    <a:pt x="6" y="42"/>
                  </a:lnTo>
                  <a:lnTo>
                    <a:pt x="0" y="36"/>
                  </a:lnTo>
                  <a:lnTo>
                    <a:pt x="30" y="0"/>
                  </a:lnTo>
                  <a:lnTo>
                    <a:pt x="30" y="6"/>
                  </a:lnTo>
                  <a:lnTo>
                    <a:pt x="36" y="6"/>
                  </a:lnTo>
                  <a:lnTo>
                    <a:pt x="30" y="18"/>
                  </a:lnTo>
                  <a:lnTo>
                    <a:pt x="36" y="24"/>
                  </a:lnTo>
                  <a:lnTo>
                    <a:pt x="36" y="30"/>
                  </a:lnTo>
                  <a:lnTo>
                    <a:pt x="36" y="36"/>
                  </a:lnTo>
                  <a:lnTo>
                    <a:pt x="36" y="42"/>
                  </a:lnTo>
                  <a:lnTo>
                    <a:pt x="30" y="48"/>
                  </a:lnTo>
                  <a:lnTo>
                    <a:pt x="24" y="48"/>
                  </a:lnTo>
                  <a:lnTo>
                    <a:pt x="18" y="42"/>
                  </a:lnTo>
                  <a:lnTo>
                    <a:pt x="18" y="48"/>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4" name="Freeform 2212"/>
            <p:cNvSpPr>
              <a:spLocks/>
            </p:cNvSpPr>
            <p:nvPr/>
          </p:nvSpPr>
          <p:spPr bwMode="auto">
            <a:xfrm>
              <a:off x="4212" y="2286"/>
              <a:ext cx="72" cy="48"/>
            </a:xfrm>
            <a:custGeom>
              <a:avLst/>
              <a:gdLst>
                <a:gd name="T0" fmla="*/ 36 w 72"/>
                <a:gd name="T1" fmla="*/ 48 h 48"/>
                <a:gd name="T2" fmla="*/ 0 w 72"/>
                <a:gd name="T3" fmla="*/ 18 h 48"/>
                <a:gd name="T4" fmla="*/ 0 w 72"/>
                <a:gd name="T5" fmla="*/ 12 h 48"/>
                <a:gd name="T6" fmla="*/ 6 w 72"/>
                <a:gd name="T7" fmla="*/ 6 h 48"/>
                <a:gd name="T8" fmla="*/ 6 w 72"/>
                <a:gd name="T9" fmla="*/ 0 h 48"/>
                <a:gd name="T10" fmla="*/ 12 w 72"/>
                <a:gd name="T11" fmla="*/ 0 h 48"/>
                <a:gd name="T12" fmla="*/ 18 w 72"/>
                <a:gd name="T13" fmla="*/ 0 h 48"/>
                <a:gd name="T14" fmla="*/ 30 w 72"/>
                <a:gd name="T15" fmla="*/ 0 h 48"/>
                <a:gd name="T16" fmla="*/ 48 w 72"/>
                <a:gd name="T17" fmla="*/ 6 h 48"/>
                <a:gd name="T18" fmla="*/ 54 w 72"/>
                <a:gd name="T19" fmla="*/ 0 h 48"/>
                <a:gd name="T20" fmla="*/ 60 w 72"/>
                <a:gd name="T21" fmla="*/ 0 h 48"/>
                <a:gd name="T22" fmla="*/ 66 w 72"/>
                <a:gd name="T23" fmla="*/ 0 h 48"/>
                <a:gd name="T24" fmla="*/ 72 w 72"/>
                <a:gd name="T25" fmla="*/ 0 h 48"/>
                <a:gd name="T26" fmla="*/ 66 w 72"/>
                <a:gd name="T27" fmla="*/ 18 h 48"/>
                <a:gd name="T28" fmla="*/ 54 w 72"/>
                <a:gd name="T29" fmla="*/ 18 h 48"/>
                <a:gd name="T30" fmla="*/ 60 w 72"/>
                <a:gd name="T31" fmla="*/ 18 h 48"/>
                <a:gd name="T32" fmla="*/ 54 w 72"/>
                <a:gd name="T33" fmla="*/ 24 h 48"/>
                <a:gd name="T34" fmla="*/ 48 w 72"/>
                <a:gd name="T35" fmla="*/ 24 h 48"/>
                <a:gd name="T36" fmla="*/ 42 w 72"/>
                <a:gd name="T37" fmla="*/ 24 h 48"/>
                <a:gd name="T38" fmla="*/ 42 w 72"/>
                <a:gd name="T39" fmla="*/ 30 h 48"/>
                <a:gd name="T40" fmla="*/ 42 w 72"/>
                <a:gd name="T41" fmla="*/ 36 h 48"/>
                <a:gd name="T42" fmla="*/ 42 w 72"/>
                <a:gd name="T43" fmla="*/ 42 h 48"/>
                <a:gd name="T44" fmla="*/ 36 w 72"/>
                <a:gd name="T45" fmla="*/ 42 h 48"/>
                <a:gd name="T46" fmla="*/ 42 w 72"/>
                <a:gd name="T47" fmla="*/ 48 h 48"/>
                <a:gd name="T48" fmla="*/ 36 w 72"/>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8">
                  <a:moveTo>
                    <a:pt x="36" y="48"/>
                  </a:moveTo>
                  <a:lnTo>
                    <a:pt x="0" y="18"/>
                  </a:lnTo>
                  <a:lnTo>
                    <a:pt x="0" y="12"/>
                  </a:lnTo>
                  <a:lnTo>
                    <a:pt x="6" y="6"/>
                  </a:lnTo>
                  <a:lnTo>
                    <a:pt x="6" y="0"/>
                  </a:lnTo>
                  <a:lnTo>
                    <a:pt x="12" y="0"/>
                  </a:lnTo>
                  <a:lnTo>
                    <a:pt x="18" y="0"/>
                  </a:lnTo>
                  <a:lnTo>
                    <a:pt x="30" y="0"/>
                  </a:lnTo>
                  <a:lnTo>
                    <a:pt x="48" y="6"/>
                  </a:lnTo>
                  <a:lnTo>
                    <a:pt x="54" y="0"/>
                  </a:lnTo>
                  <a:lnTo>
                    <a:pt x="60" y="0"/>
                  </a:lnTo>
                  <a:lnTo>
                    <a:pt x="66" y="0"/>
                  </a:lnTo>
                  <a:lnTo>
                    <a:pt x="72" y="0"/>
                  </a:lnTo>
                  <a:lnTo>
                    <a:pt x="66" y="18"/>
                  </a:lnTo>
                  <a:lnTo>
                    <a:pt x="54" y="18"/>
                  </a:lnTo>
                  <a:lnTo>
                    <a:pt x="60" y="18"/>
                  </a:lnTo>
                  <a:lnTo>
                    <a:pt x="54" y="24"/>
                  </a:lnTo>
                  <a:lnTo>
                    <a:pt x="48" y="24"/>
                  </a:lnTo>
                  <a:lnTo>
                    <a:pt x="42" y="24"/>
                  </a:lnTo>
                  <a:lnTo>
                    <a:pt x="42" y="30"/>
                  </a:lnTo>
                  <a:lnTo>
                    <a:pt x="42" y="36"/>
                  </a:lnTo>
                  <a:lnTo>
                    <a:pt x="42" y="42"/>
                  </a:lnTo>
                  <a:lnTo>
                    <a:pt x="36" y="42"/>
                  </a:lnTo>
                  <a:lnTo>
                    <a:pt x="42" y="48"/>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6485" name="Group 2213"/>
          <p:cNvGrpSpPr>
            <a:grpSpLocks/>
          </p:cNvGrpSpPr>
          <p:nvPr/>
        </p:nvGrpSpPr>
        <p:grpSpPr bwMode="auto">
          <a:xfrm>
            <a:off x="1352550" y="3333750"/>
            <a:ext cx="5495925" cy="847725"/>
            <a:chOff x="852" y="2100"/>
            <a:chExt cx="3462" cy="534"/>
          </a:xfrm>
        </p:grpSpPr>
        <p:sp>
          <p:nvSpPr>
            <p:cNvPr id="56486" name="Freeform 2214"/>
            <p:cNvSpPr>
              <a:spLocks/>
            </p:cNvSpPr>
            <p:nvPr/>
          </p:nvSpPr>
          <p:spPr bwMode="auto">
            <a:xfrm>
              <a:off x="3444" y="2388"/>
              <a:ext cx="30" cy="36"/>
            </a:xfrm>
            <a:custGeom>
              <a:avLst/>
              <a:gdLst>
                <a:gd name="T0" fmla="*/ 0 w 30"/>
                <a:gd name="T1" fmla="*/ 0 h 36"/>
                <a:gd name="T2" fmla="*/ 18 w 30"/>
                <a:gd name="T3" fmla="*/ 0 h 36"/>
                <a:gd name="T4" fmla="*/ 30 w 30"/>
                <a:gd name="T5" fmla="*/ 0 h 36"/>
                <a:gd name="T6" fmla="*/ 30 w 30"/>
                <a:gd name="T7" fmla="*/ 12 h 36"/>
                <a:gd name="T8" fmla="*/ 30 w 30"/>
                <a:gd name="T9" fmla="*/ 36 h 36"/>
                <a:gd name="T10" fmla="*/ 0 w 30"/>
                <a:gd name="T11" fmla="*/ 36 h 36"/>
                <a:gd name="T12" fmla="*/ 0 w 30"/>
                <a:gd name="T13" fmla="*/ 12 h 36"/>
                <a:gd name="T14" fmla="*/ 0 w 30"/>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0" y="0"/>
                  </a:moveTo>
                  <a:lnTo>
                    <a:pt x="18" y="0"/>
                  </a:lnTo>
                  <a:lnTo>
                    <a:pt x="30" y="0"/>
                  </a:lnTo>
                  <a:lnTo>
                    <a:pt x="30" y="12"/>
                  </a:lnTo>
                  <a:lnTo>
                    <a:pt x="30" y="36"/>
                  </a:lnTo>
                  <a:lnTo>
                    <a:pt x="0" y="36"/>
                  </a:lnTo>
                  <a:lnTo>
                    <a:pt x="0" y="12"/>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7" name="Freeform 2215"/>
            <p:cNvSpPr>
              <a:spLocks/>
            </p:cNvSpPr>
            <p:nvPr/>
          </p:nvSpPr>
          <p:spPr bwMode="auto">
            <a:xfrm>
              <a:off x="2550" y="2406"/>
              <a:ext cx="42" cy="66"/>
            </a:xfrm>
            <a:custGeom>
              <a:avLst/>
              <a:gdLst>
                <a:gd name="T0" fmla="*/ 42 w 42"/>
                <a:gd name="T1" fmla="*/ 66 h 66"/>
                <a:gd name="T2" fmla="*/ 0 w 42"/>
                <a:gd name="T3" fmla="*/ 66 h 66"/>
                <a:gd name="T4" fmla="*/ 0 w 42"/>
                <a:gd name="T5" fmla="*/ 42 h 66"/>
                <a:gd name="T6" fmla="*/ 0 w 42"/>
                <a:gd name="T7" fmla="*/ 12 h 66"/>
                <a:gd name="T8" fmla="*/ 6 w 42"/>
                <a:gd name="T9" fmla="*/ 12 h 66"/>
                <a:gd name="T10" fmla="*/ 6 w 42"/>
                <a:gd name="T11" fmla="*/ 6 h 66"/>
                <a:gd name="T12" fmla="*/ 12 w 42"/>
                <a:gd name="T13" fmla="*/ 0 h 66"/>
                <a:gd name="T14" fmla="*/ 12 w 42"/>
                <a:gd name="T15" fmla="*/ 6 h 66"/>
                <a:gd name="T16" fmla="*/ 18 w 42"/>
                <a:gd name="T17" fmla="*/ 6 h 66"/>
                <a:gd name="T18" fmla="*/ 18 w 42"/>
                <a:gd name="T19" fmla="*/ 12 h 66"/>
                <a:gd name="T20" fmla="*/ 24 w 42"/>
                <a:gd name="T21" fmla="*/ 18 h 66"/>
                <a:gd name="T22" fmla="*/ 24 w 42"/>
                <a:gd name="T23" fmla="*/ 24 h 66"/>
                <a:gd name="T24" fmla="*/ 24 w 42"/>
                <a:gd name="T25" fmla="*/ 30 h 66"/>
                <a:gd name="T26" fmla="*/ 30 w 42"/>
                <a:gd name="T27" fmla="*/ 30 h 66"/>
                <a:gd name="T28" fmla="*/ 36 w 42"/>
                <a:gd name="T29" fmla="*/ 30 h 66"/>
                <a:gd name="T30" fmla="*/ 42 w 42"/>
                <a:gd name="T31" fmla="*/ 30 h 66"/>
                <a:gd name="T32" fmla="*/ 42 w 42"/>
                <a:gd name="T3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66">
                  <a:moveTo>
                    <a:pt x="42" y="66"/>
                  </a:moveTo>
                  <a:lnTo>
                    <a:pt x="0" y="66"/>
                  </a:lnTo>
                  <a:lnTo>
                    <a:pt x="0" y="42"/>
                  </a:lnTo>
                  <a:lnTo>
                    <a:pt x="0" y="12"/>
                  </a:lnTo>
                  <a:lnTo>
                    <a:pt x="6" y="12"/>
                  </a:lnTo>
                  <a:lnTo>
                    <a:pt x="6" y="6"/>
                  </a:lnTo>
                  <a:lnTo>
                    <a:pt x="12" y="0"/>
                  </a:lnTo>
                  <a:lnTo>
                    <a:pt x="12" y="6"/>
                  </a:lnTo>
                  <a:lnTo>
                    <a:pt x="18" y="6"/>
                  </a:lnTo>
                  <a:lnTo>
                    <a:pt x="18" y="12"/>
                  </a:lnTo>
                  <a:lnTo>
                    <a:pt x="24" y="18"/>
                  </a:lnTo>
                  <a:lnTo>
                    <a:pt x="24" y="24"/>
                  </a:lnTo>
                  <a:lnTo>
                    <a:pt x="24" y="30"/>
                  </a:lnTo>
                  <a:lnTo>
                    <a:pt x="30" y="30"/>
                  </a:lnTo>
                  <a:lnTo>
                    <a:pt x="36" y="30"/>
                  </a:lnTo>
                  <a:lnTo>
                    <a:pt x="42" y="30"/>
                  </a:lnTo>
                  <a:lnTo>
                    <a:pt x="42"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8" name="Freeform 2216"/>
            <p:cNvSpPr>
              <a:spLocks/>
            </p:cNvSpPr>
            <p:nvPr/>
          </p:nvSpPr>
          <p:spPr bwMode="auto">
            <a:xfrm>
              <a:off x="3726" y="2364"/>
              <a:ext cx="36" cy="36"/>
            </a:xfrm>
            <a:custGeom>
              <a:avLst/>
              <a:gdLst>
                <a:gd name="T0" fmla="*/ 30 w 36"/>
                <a:gd name="T1" fmla="*/ 30 h 36"/>
                <a:gd name="T2" fmla="*/ 18 w 36"/>
                <a:gd name="T3" fmla="*/ 30 h 36"/>
                <a:gd name="T4" fmla="*/ 18 w 36"/>
                <a:gd name="T5" fmla="*/ 36 h 36"/>
                <a:gd name="T6" fmla="*/ 12 w 36"/>
                <a:gd name="T7" fmla="*/ 36 h 36"/>
                <a:gd name="T8" fmla="*/ 12 w 36"/>
                <a:gd name="T9" fmla="*/ 30 h 36"/>
                <a:gd name="T10" fmla="*/ 6 w 36"/>
                <a:gd name="T11" fmla="*/ 36 h 36"/>
                <a:gd name="T12" fmla="*/ 6 w 36"/>
                <a:gd name="T13" fmla="*/ 30 h 36"/>
                <a:gd name="T14" fmla="*/ 0 w 36"/>
                <a:gd name="T15" fmla="*/ 24 h 36"/>
                <a:gd name="T16" fmla="*/ 6 w 36"/>
                <a:gd name="T17" fmla="*/ 18 h 36"/>
                <a:gd name="T18" fmla="*/ 6 w 36"/>
                <a:gd name="T19" fmla="*/ 6 h 36"/>
                <a:gd name="T20" fmla="*/ 6 w 36"/>
                <a:gd name="T21" fmla="*/ 0 h 36"/>
                <a:gd name="T22" fmla="*/ 6 w 36"/>
                <a:gd name="T23" fmla="*/ 6 h 36"/>
                <a:gd name="T24" fmla="*/ 6 w 36"/>
                <a:gd name="T25" fmla="*/ 0 h 36"/>
                <a:gd name="T26" fmla="*/ 6 w 36"/>
                <a:gd name="T27" fmla="*/ 6 h 36"/>
                <a:gd name="T28" fmla="*/ 12 w 36"/>
                <a:gd name="T29" fmla="*/ 0 h 36"/>
                <a:gd name="T30" fmla="*/ 24 w 36"/>
                <a:gd name="T31" fmla="*/ 0 h 36"/>
                <a:gd name="T32" fmla="*/ 30 w 36"/>
                <a:gd name="T33" fmla="*/ 0 h 36"/>
                <a:gd name="T34" fmla="*/ 30 w 36"/>
                <a:gd name="T35" fmla="*/ 6 h 36"/>
                <a:gd name="T36" fmla="*/ 36 w 36"/>
                <a:gd name="T37" fmla="*/ 6 h 36"/>
                <a:gd name="T38" fmla="*/ 30 w 36"/>
                <a:gd name="T39" fmla="*/ 6 h 36"/>
                <a:gd name="T40" fmla="*/ 36 w 36"/>
                <a:gd name="T41" fmla="*/ 18 h 36"/>
                <a:gd name="T42" fmla="*/ 36 w 36"/>
                <a:gd name="T43" fmla="*/ 30 h 36"/>
                <a:gd name="T44" fmla="*/ 30 w 36"/>
                <a:gd name="T4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30" y="30"/>
                  </a:moveTo>
                  <a:lnTo>
                    <a:pt x="18" y="30"/>
                  </a:lnTo>
                  <a:lnTo>
                    <a:pt x="18" y="36"/>
                  </a:lnTo>
                  <a:lnTo>
                    <a:pt x="12" y="36"/>
                  </a:lnTo>
                  <a:lnTo>
                    <a:pt x="12" y="30"/>
                  </a:lnTo>
                  <a:lnTo>
                    <a:pt x="6" y="36"/>
                  </a:lnTo>
                  <a:lnTo>
                    <a:pt x="6" y="30"/>
                  </a:lnTo>
                  <a:lnTo>
                    <a:pt x="0" y="24"/>
                  </a:lnTo>
                  <a:lnTo>
                    <a:pt x="6" y="18"/>
                  </a:lnTo>
                  <a:lnTo>
                    <a:pt x="6" y="6"/>
                  </a:lnTo>
                  <a:lnTo>
                    <a:pt x="6" y="0"/>
                  </a:lnTo>
                  <a:lnTo>
                    <a:pt x="6" y="6"/>
                  </a:lnTo>
                  <a:lnTo>
                    <a:pt x="6" y="0"/>
                  </a:lnTo>
                  <a:lnTo>
                    <a:pt x="6" y="6"/>
                  </a:lnTo>
                  <a:lnTo>
                    <a:pt x="12" y="0"/>
                  </a:lnTo>
                  <a:lnTo>
                    <a:pt x="24" y="0"/>
                  </a:lnTo>
                  <a:lnTo>
                    <a:pt x="30" y="0"/>
                  </a:lnTo>
                  <a:lnTo>
                    <a:pt x="30" y="6"/>
                  </a:lnTo>
                  <a:lnTo>
                    <a:pt x="36" y="6"/>
                  </a:lnTo>
                  <a:lnTo>
                    <a:pt x="30" y="6"/>
                  </a:lnTo>
                  <a:lnTo>
                    <a:pt x="36" y="18"/>
                  </a:lnTo>
                  <a:lnTo>
                    <a:pt x="36" y="30"/>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9" name="Freeform 2217"/>
            <p:cNvSpPr>
              <a:spLocks/>
            </p:cNvSpPr>
            <p:nvPr/>
          </p:nvSpPr>
          <p:spPr bwMode="auto">
            <a:xfrm>
              <a:off x="3756" y="2364"/>
              <a:ext cx="36" cy="30"/>
            </a:xfrm>
            <a:custGeom>
              <a:avLst/>
              <a:gdLst>
                <a:gd name="T0" fmla="*/ 0 w 36"/>
                <a:gd name="T1" fmla="*/ 0 h 30"/>
                <a:gd name="T2" fmla="*/ 6 w 36"/>
                <a:gd name="T3" fmla="*/ 0 h 30"/>
                <a:gd name="T4" fmla="*/ 18 w 36"/>
                <a:gd name="T5" fmla="*/ 0 h 30"/>
                <a:gd name="T6" fmla="*/ 24 w 36"/>
                <a:gd name="T7" fmla="*/ 0 h 30"/>
                <a:gd name="T8" fmla="*/ 36 w 36"/>
                <a:gd name="T9" fmla="*/ 0 h 30"/>
                <a:gd name="T10" fmla="*/ 36 w 36"/>
                <a:gd name="T11" fmla="*/ 18 h 30"/>
                <a:gd name="T12" fmla="*/ 30 w 36"/>
                <a:gd name="T13" fmla="*/ 18 h 30"/>
                <a:gd name="T14" fmla="*/ 30 w 36"/>
                <a:gd name="T15" fmla="*/ 24 h 30"/>
                <a:gd name="T16" fmla="*/ 24 w 36"/>
                <a:gd name="T17" fmla="*/ 24 h 30"/>
                <a:gd name="T18" fmla="*/ 24 w 36"/>
                <a:gd name="T19" fmla="*/ 30 h 30"/>
                <a:gd name="T20" fmla="*/ 12 w 36"/>
                <a:gd name="T21" fmla="*/ 30 h 30"/>
                <a:gd name="T22" fmla="*/ 6 w 36"/>
                <a:gd name="T23" fmla="*/ 30 h 30"/>
                <a:gd name="T24" fmla="*/ 12 w 36"/>
                <a:gd name="T25" fmla="*/ 30 h 30"/>
                <a:gd name="T26" fmla="*/ 6 w 36"/>
                <a:gd name="T27" fmla="*/ 30 h 30"/>
                <a:gd name="T28" fmla="*/ 6 w 36"/>
                <a:gd name="T29" fmla="*/ 18 h 30"/>
                <a:gd name="T30" fmla="*/ 0 w 36"/>
                <a:gd name="T31" fmla="*/ 6 h 30"/>
                <a:gd name="T32" fmla="*/ 6 w 36"/>
                <a:gd name="T33" fmla="*/ 6 h 30"/>
                <a:gd name="T34" fmla="*/ 0 w 36"/>
                <a:gd name="T35" fmla="*/ 6 h 30"/>
                <a:gd name="T36" fmla="*/ 0 w 36"/>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0">
                  <a:moveTo>
                    <a:pt x="0" y="0"/>
                  </a:moveTo>
                  <a:lnTo>
                    <a:pt x="6" y="0"/>
                  </a:lnTo>
                  <a:lnTo>
                    <a:pt x="18" y="0"/>
                  </a:lnTo>
                  <a:lnTo>
                    <a:pt x="24" y="0"/>
                  </a:lnTo>
                  <a:lnTo>
                    <a:pt x="36" y="0"/>
                  </a:lnTo>
                  <a:lnTo>
                    <a:pt x="36" y="18"/>
                  </a:lnTo>
                  <a:lnTo>
                    <a:pt x="30" y="18"/>
                  </a:lnTo>
                  <a:lnTo>
                    <a:pt x="30" y="24"/>
                  </a:lnTo>
                  <a:lnTo>
                    <a:pt x="24" y="24"/>
                  </a:lnTo>
                  <a:lnTo>
                    <a:pt x="24" y="30"/>
                  </a:lnTo>
                  <a:lnTo>
                    <a:pt x="12" y="30"/>
                  </a:lnTo>
                  <a:lnTo>
                    <a:pt x="6" y="30"/>
                  </a:lnTo>
                  <a:lnTo>
                    <a:pt x="12" y="30"/>
                  </a:lnTo>
                  <a:lnTo>
                    <a:pt x="6" y="30"/>
                  </a:lnTo>
                  <a:lnTo>
                    <a:pt x="6" y="18"/>
                  </a:lnTo>
                  <a:lnTo>
                    <a:pt x="0" y="6"/>
                  </a:lnTo>
                  <a:lnTo>
                    <a:pt x="6" y="6"/>
                  </a:lnTo>
                  <a:lnTo>
                    <a:pt x="0" y="6"/>
                  </a:lnTo>
                  <a:lnTo>
                    <a:pt x="0" y="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0" name="Freeform 2218"/>
            <p:cNvSpPr>
              <a:spLocks/>
            </p:cNvSpPr>
            <p:nvPr/>
          </p:nvSpPr>
          <p:spPr bwMode="auto">
            <a:xfrm>
              <a:off x="3948" y="2334"/>
              <a:ext cx="42" cy="48"/>
            </a:xfrm>
            <a:custGeom>
              <a:avLst/>
              <a:gdLst>
                <a:gd name="T0" fmla="*/ 30 w 42"/>
                <a:gd name="T1" fmla="*/ 42 h 48"/>
                <a:gd name="T2" fmla="*/ 30 w 42"/>
                <a:gd name="T3" fmla="*/ 48 h 48"/>
                <a:gd name="T4" fmla="*/ 30 w 42"/>
                <a:gd name="T5" fmla="*/ 42 h 48"/>
                <a:gd name="T6" fmla="*/ 24 w 42"/>
                <a:gd name="T7" fmla="*/ 42 h 48"/>
                <a:gd name="T8" fmla="*/ 18 w 42"/>
                <a:gd name="T9" fmla="*/ 42 h 48"/>
                <a:gd name="T10" fmla="*/ 18 w 42"/>
                <a:gd name="T11" fmla="*/ 48 h 48"/>
                <a:gd name="T12" fmla="*/ 12 w 42"/>
                <a:gd name="T13" fmla="*/ 42 h 48"/>
                <a:gd name="T14" fmla="*/ 6 w 42"/>
                <a:gd name="T15" fmla="*/ 48 h 48"/>
                <a:gd name="T16" fmla="*/ 6 w 42"/>
                <a:gd name="T17" fmla="*/ 36 h 48"/>
                <a:gd name="T18" fmla="*/ 6 w 42"/>
                <a:gd name="T19" fmla="*/ 30 h 48"/>
                <a:gd name="T20" fmla="*/ 6 w 42"/>
                <a:gd name="T21" fmla="*/ 24 h 48"/>
                <a:gd name="T22" fmla="*/ 6 w 42"/>
                <a:gd name="T23" fmla="*/ 18 h 48"/>
                <a:gd name="T24" fmla="*/ 0 w 42"/>
                <a:gd name="T25" fmla="*/ 12 h 48"/>
                <a:gd name="T26" fmla="*/ 6 w 42"/>
                <a:gd name="T27" fmla="*/ 0 h 48"/>
                <a:gd name="T28" fmla="*/ 12 w 42"/>
                <a:gd name="T29" fmla="*/ 6 h 48"/>
                <a:gd name="T30" fmla="*/ 12 w 42"/>
                <a:gd name="T31" fmla="*/ 12 h 48"/>
                <a:gd name="T32" fmla="*/ 18 w 42"/>
                <a:gd name="T33" fmla="*/ 12 h 48"/>
                <a:gd name="T34" fmla="*/ 30 w 42"/>
                <a:gd name="T35" fmla="*/ 18 h 48"/>
                <a:gd name="T36" fmla="*/ 36 w 42"/>
                <a:gd name="T37" fmla="*/ 24 h 48"/>
                <a:gd name="T38" fmla="*/ 42 w 42"/>
                <a:gd name="T39" fmla="*/ 24 h 48"/>
                <a:gd name="T40" fmla="*/ 36 w 42"/>
                <a:gd name="T41" fmla="*/ 30 h 48"/>
                <a:gd name="T42" fmla="*/ 30 w 42"/>
                <a:gd name="T4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8">
                  <a:moveTo>
                    <a:pt x="30" y="42"/>
                  </a:moveTo>
                  <a:lnTo>
                    <a:pt x="30" y="48"/>
                  </a:lnTo>
                  <a:lnTo>
                    <a:pt x="30" y="42"/>
                  </a:lnTo>
                  <a:lnTo>
                    <a:pt x="24" y="42"/>
                  </a:lnTo>
                  <a:lnTo>
                    <a:pt x="18" y="42"/>
                  </a:lnTo>
                  <a:lnTo>
                    <a:pt x="18" y="48"/>
                  </a:lnTo>
                  <a:lnTo>
                    <a:pt x="12" y="42"/>
                  </a:lnTo>
                  <a:lnTo>
                    <a:pt x="6" y="48"/>
                  </a:lnTo>
                  <a:lnTo>
                    <a:pt x="6" y="36"/>
                  </a:lnTo>
                  <a:lnTo>
                    <a:pt x="6" y="30"/>
                  </a:lnTo>
                  <a:lnTo>
                    <a:pt x="6" y="24"/>
                  </a:lnTo>
                  <a:lnTo>
                    <a:pt x="6" y="18"/>
                  </a:lnTo>
                  <a:lnTo>
                    <a:pt x="0" y="12"/>
                  </a:lnTo>
                  <a:lnTo>
                    <a:pt x="6" y="0"/>
                  </a:lnTo>
                  <a:lnTo>
                    <a:pt x="12" y="6"/>
                  </a:lnTo>
                  <a:lnTo>
                    <a:pt x="12" y="12"/>
                  </a:lnTo>
                  <a:lnTo>
                    <a:pt x="18" y="12"/>
                  </a:lnTo>
                  <a:lnTo>
                    <a:pt x="30" y="18"/>
                  </a:lnTo>
                  <a:lnTo>
                    <a:pt x="36" y="24"/>
                  </a:lnTo>
                  <a:lnTo>
                    <a:pt x="42" y="24"/>
                  </a:lnTo>
                  <a:lnTo>
                    <a:pt x="36" y="30"/>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1" name="Freeform 2219"/>
            <p:cNvSpPr>
              <a:spLocks/>
            </p:cNvSpPr>
            <p:nvPr/>
          </p:nvSpPr>
          <p:spPr bwMode="auto">
            <a:xfrm>
              <a:off x="4296" y="2280"/>
              <a:ext cx="18" cy="30"/>
            </a:xfrm>
            <a:custGeom>
              <a:avLst/>
              <a:gdLst>
                <a:gd name="T0" fmla="*/ 6 w 18"/>
                <a:gd name="T1" fmla="*/ 18 h 30"/>
                <a:gd name="T2" fmla="*/ 6 w 18"/>
                <a:gd name="T3" fmla="*/ 12 h 30"/>
                <a:gd name="T4" fmla="*/ 6 w 18"/>
                <a:gd name="T5" fmla="*/ 18 h 30"/>
                <a:gd name="T6" fmla="*/ 0 w 18"/>
                <a:gd name="T7" fmla="*/ 12 h 30"/>
                <a:gd name="T8" fmla="*/ 0 w 18"/>
                <a:gd name="T9" fmla="*/ 6 h 30"/>
                <a:gd name="T10" fmla="*/ 0 w 18"/>
                <a:gd name="T11" fmla="*/ 0 h 30"/>
                <a:gd name="T12" fmla="*/ 6 w 18"/>
                <a:gd name="T13" fmla="*/ 0 h 30"/>
                <a:gd name="T14" fmla="*/ 6 w 18"/>
                <a:gd name="T15" fmla="*/ 6 h 30"/>
                <a:gd name="T16" fmla="*/ 6 w 18"/>
                <a:gd name="T17" fmla="*/ 0 h 30"/>
                <a:gd name="T18" fmla="*/ 12 w 18"/>
                <a:gd name="T19" fmla="*/ 0 h 30"/>
                <a:gd name="T20" fmla="*/ 18 w 18"/>
                <a:gd name="T21" fmla="*/ 6 h 30"/>
                <a:gd name="T22" fmla="*/ 12 w 18"/>
                <a:gd name="T23" fmla="*/ 18 h 30"/>
                <a:gd name="T24" fmla="*/ 12 w 18"/>
                <a:gd name="T25" fmla="*/ 30 h 30"/>
                <a:gd name="T26" fmla="*/ 6 w 18"/>
                <a:gd name="T2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0">
                  <a:moveTo>
                    <a:pt x="6" y="18"/>
                  </a:moveTo>
                  <a:lnTo>
                    <a:pt x="6" y="12"/>
                  </a:lnTo>
                  <a:lnTo>
                    <a:pt x="6" y="18"/>
                  </a:lnTo>
                  <a:lnTo>
                    <a:pt x="0" y="12"/>
                  </a:lnTo>
                  <a:lnTo>
                    <a:pt x="0" y="6"/>
                  </a:lnTo>
                  <a:lnTo>
                    <a:pt x="0" y="0"/>
                  </a:lnTo>
                  <a:lnTo>
                    <a:pt x="6" y="0"/>
                  </a:lnTo>
                  <a:lnTo>
                    <a:pt x="6" y="6"/>
                  </a:lnTo>
                  <a:lnTo>
                    <a:pt x="6" y="0"/>
                  </a:lnTo>
                  <a:lnTo>
                    <a:pt x="12" y="0"/>
                  </a:lnTo>
                  <a:lnTo>
                    <a:pt x="18" y="6"/>
                  </a:lnTo>
                  <a:lnTo>
                    <a:pt x="12" y="18"/>
                  </a:lnTo>
                  <a:lnTo>
                    <a:pt x="12" y="30"/>
                  </a:lnTo>
                  <a:lnTo>
                    <a:pt x="6"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2" name="Freeform 2220"/>
            <p:cNvSpPr>
              <a:spLocks/>
            </p:cNvSpPr>
            <p:nvPr/>
          </p:nvSpPr>
          <p:spPr bwMode="auto">
            <a:xfrm>
              <a:off x="3384" y="2400"/>
              <a:ext cx="36" cy="30"/>
            </a:xfrm>
            <a:custGeom>
              <a:avLst/>
              <a:gdLst>
                <a:gd name="T0" fmla="*/ 12 w 36"/>
                <a:gd name="T1" fmla="*/ 30 h 30"/>
                <a:gd name="T2" fmla="*/ 6 w 36"/>
                <a:gd name="T3" fmla="*/ 30 h 30"/>
                <a:gd name="T4" fmla="*/ 6 w 36"/>
                <a:gd name="T5" fmla="*/ 24 h 30"/>
                <a:gd name="T6" fmla="*/ 0 w 36"/>
                <a:gd name="T7" fmla="*/ 0 h 30"/>
                <a:gd name="T8" fmla="*/ 30 w 36"/>
                <a:gd name="T9" fmla="*/ 0 h 30"/>
                <a:gd name="T10" fmla="*/ 36 w 36"/>
                <a:gd name="T11" fmla="*/ 0 h 30"/>
                <a:gd name="T12" fmla="*/ 36 w 36"/>
                <a:gd name="T13" fmla="*/ 30 h 30"/>
                <a:gd name="T14" fmla="*/ 12 w 3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12" y="30"/>
                  </a:moveTo>
                  <a:lnTo>
                    <a:pt x="6" y="30"/>
                  </a:lnTo>
                  <a:lnTo>
                    <a:pt x="6" y="24"/>
                  </a:lnTo>
                  <a:lnTo>
                    <a:pt x="0" y="0"/>
                  </a:lnTo>
                  <a:lnTo>
                    <a:pt x="30" y="0"/>
                  </a:lnTo>
                  <a:lnTo>
                    <a:pt x="36" y="0"/>
                  </a:lnTo>
                  <a:lnTo>
                    <a:pt x="36" y="30"/>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3" name="Freeform 2221"/>
            <p:cNvSpPr>
              <a:spLocks/>
            </p:cNvSpPr>
            <p:nvPr/>
          </p:nvSpPr>
          <p:spPr bwMode="auto">
            <a:xfrm>
              <a:off x="4098" y="2316"/>
              <a:ext cx="42" cy="42"/>
            </a:xfrm>
            <a:custGeom>
              <a:avLst/>
              <a:gdLst>
                <a:gd name="T0" fmla="*/ 36 w 42"/>
                <a:gd name="T1" fmla="*/ 24 h 42"/>
                <a:gd name="T2" fmla="*/ 42 w 42"/>
                <a:gd name="T3" fmla="*/ 30 h 42"/>
                <a:gd name="T4" fmla="*/ 36 w 42"/>
                <a:gd name="T5" fmla="*/ 30 h 42"/>
                <a:gd name="T6" fmla="*/ 30 w 42"/>
                <a:gd name="T7" fmla="*/ 42 h 42"/>
                <a:gd name="T8" fmla="*/ 30 w 42"/>
                <a:gd name="T9" fmla="*/ 36 h 42"/>
                <a:gd name="T10" fmla="*/ 24 w 42"/>
                <a:gd name="T11" fmla="*/ 36 h 42"/>
                <a:gd name="T12" fmla="*/ 18 w 42"/>
                <a:gd name="T13" fmla="*/ 30 h 42"/>
                <a:gd name="T14" fmla="*/ 12 w 42"/>
                <a:gd name="T15" fmla="*/ 30 h 42"/>
                <a:gd name="T16" fmla="*/ 6 w 42"/>
                <a:gd name="T17" fmla="*/ 30 h 42"/>
                <a:gd name="T18" fmla="*/ 0 w 42"/>
                <a:gd name="T19" fmla="*/ 30 h 42"/>
                <a:gd name="T20" fmla="*/ 0 w 42"/>
                <a:gd name="T21" fmla="*/ 24 h 42"/>
                <a:gd name="T22" fmla="*/ 0 w 42"/>
                <a:gd name="T23" fmla="*/ 18 h 42"/>
                <a:gd name="T24" fmla="*/ 6 w 42"/>
                <a:gd name="T25" fmla="*/ 18 h 42"/>
                <a:gd name="T26" fmla="*/ 0 w 42"/>
                <a:gd name="T27" fmla="*/ 12 h 42"/>
                <a:gd name="T28" fmla="*/ 6 w 42"/>
                <a:gd name="T29" fmla="*/ 6 h 42"/>
                <a:gd name="T30" fmla="*/ 12 w 42"/>
                <a:gd name="T31" fmla="*/ 6 h 42"/>
                <a:gd name="T32" fmla="*/ 12 w 42"/>
                <a:gd name="T33" fmla="*/ 0 h 42"/>
                <a:gd name="T34" fmla="*/ 18 w 42"/>
                <a:gd name="T35" fmla="*/ 0 h 42"/>
                <a:gd name="T36" fmla="*/ 18 w 42"/>
                <a:gd name="T37" fmla="*/ 6 h 42"/>
                <a:gd name="T38" fmla="*/ 18 w 42"/>
                <a:gd name="T39" fmla="*/ 0 h 42"/>
                <a:gd name="T40" fmla="*/ 24 w 42"/>
                <a:gd name="T41" fmla="*/ 0 h 42"/>
                <a:gd name="T42" fmla="*/ 30 w 42"/>
                <a:gd name="T43" fmla="*/ 12 h 42"/>
                <a:gd name="T44" fmla="*/ 30 w 42"/>
                <a:gd name="T45" fmla="*/ 18 h 42"/>
                <a:gd name="T46" fmla="*/ 30 w 42"/>
                <a:gd name="T47" fmla="*/ 24 h 42"/>
                <a:gd name="T48" fmla="*/ 36 w 42"/>
                <a:gd name="T4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2">
                  <a:moveTo>
                    <a:pt x="36" y="24"/>
                  </a:moveTo>
                  <a:lnTo>
                    <a:pt x="42" y="30"/>
                  </a:lnTo>
                  <a:lnTo>
                    <a:pt x="36" y="30"/>
                  </a:lnTo>
                  <a:lnTo>
                    <a:pt x="30" y="42"/>
                  </a:lnTo>
                  <a:lnTo>
                    <a:pt x="30" y="36"/>
                  </a:lnTo>
                  <a:lnTo>
                    <a:pt x="24" y="36"/>
                  </a:lnTo>
                  <a:lnTo>
                    <a:pt x="18" y="30"/>
                  </a:lnTo>
                  <a:lnTo>
                    <a:pt x="12" y="30"/>
                  </a:lnTo>
                  <a:lnTo>
                    <a:pt x="6" y="30"/>
                  </a:lnTo>
                  <a:lnTo>
                    <a:pt x="0" y="30"/>
                  </a:lnTo>
                  <a:lnTo>
                    <a:pt x="0" y="24"/>
                  </a:lnTo>
                  <a:lnTo>
                    <a:pt x="0" y="18"/>
                  </a:lnTo>
                  <a:lnTo>
                    <a:pt x="6" y="18"/>
                  </a:lnTo>
                  <a:lnTo>
                    <a:pt x="0" y="12"/>
                  </a:lnTo>
                  <a:lnTo>
                    <a:pt x="6" y="6"/>
                  </a:lnTo>
                  <a:lnTo>
                    <a:pt x="12" y="6"/>
                  </a:lnTo>
                  <a:lnTo>
                    <a:pt x="12" y="0"/>
                  </a:lnTo>
                  <a:lnTo>
                    <a:pt x="18" y="0"/>
                  </a:lnTo>
                  <a:lnTo>
                    <a:pt x="18" y="6"/>
                  </a:lnTo>
                  <a:lnTo>
                    <a:pt x="18" y="0"/>
                  </a:lnTo>
                  <a:lnTo>
                    <a:pt x="24" y="0"/>
                  </a:lnTo>
                  <a:lnTo>
                    <a:pt x="30" y="12"/>
                  </a:lnTo>
                  <a:lnTo>
                    <a:pt x="30" y="18"/>
                  </a:lnTo>
                  <a:lnTo>
                    <a:pt x="30" y="24"/>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4" name="Freeform 2222"/>
            <p:cNvSpPr>
              <a:spLocks/>
            </p:cNvSpPr>
            <p:nvPr/>
          </p:nvSpPr>
          <p:spPr bwMode="auto">
            <a:xfrm>
              <a:off x="4248" y="2286"/>
              <a:ext cx="60" cy="54"/>
            </a:xfrm>
            <a:custGeom>
              <a:avLst/>
              <a:gdLst>
                <a:gd name="T0" fmla="*/ 0 w 60"/>
                <a:gd name="T1" fmla="*/ 48 h 54"/>
                <a:gd name="T2" fmla="*/ 6 w 60"/>
                <a:gd name="T3" fmla="*/ 48 h 54"/>
                <a:gd name="T4" fmla="*/ 0 w 60"/>
                <a:gd name="T5" fmla="*/ 42 h 54"/>
                <a:gd name="T6" fmla="*/ 6 w 60"/>
                <a:gd name="T7" fmla="*/ 42 h 54"/>
                <a:gd name="T8" fmla="*/ 6 w 60"/>
                <a:gd name="T9" fmla="*/ 36 h 54"/>
                <a:gd name="T10" fmla="*/ 6 w 60"/>
                <a:gd name="T11" fmla="*/ 30 h 54"/>
                <a:gd name="T12" fmla="*/ 6 w 60"/>
                <a:gd name="T13" fmla="*/ 24 h 54"/>
                <a:gd name="T14" fmla="*/ 12 w 60"/>
                <a:gd name="T15" fmla="*/ 24 h 54"/>
                <a:gd name="T16" fmla="*/ 18 w 60"/>
                <a:gd name="T17" fmla="*/ 24 h 54"/>
                <a:gd name="T18" fmla="*/ 24 w 60"/>
                <a:gd name="T19" fmla="*/ 18 h 54"/>
                <a:gd name="T20" fmla="*/ 18 w 60"/>
                <a:gd name="T21" fmla="*/ 18 h 54"/>
                <a:gd name="T22" fmla="*/ 30 w 60"/>
                <a:gd name="T23" fmla="*/ 18 h 54"/>
                <a:gd name="T24" fmla="*/ 36 w 60"/>
                <a:gd name="T25" fmla="*/ 0 h 54"/>
                <a:gd name="T26" fmla="*/ 48 w 60"/>
                <a:gd name="T27" fmla="*/ 0 h 54"/>
                <a:gd name="T28" fmla="*/ 48 w 60"/>
                <a:gd name="T29" fmla="*/ 6 h 54"/>
                <a:gd name="T30" fmla="*/ 54 w 60"/>
                <a:gd name="T31" fmla="*/ 12 h 54"/>
                <a:gd name="T32" fmla="*/ 54 w 60"/>
                <a:gd name="T33" fmla="*/ 6 h 54"/>
                <a:gd name="T34" fmla="*/ 54 w 60"/>
                <a:gd name="T35" fmla="*/ 12 h 54"/>
                <a:gd name="T36" fmla="*/ 60 w 60"/>
                <a:gd name="T37" fmla="*/ 36 h 54"/>
                <a:gd name="T38" fmla="*/ 54 w 60"/>
                <a:gd name="T39" fmla="*/ 42 h 54"/>
                <a:gd name="T40" fmla="*/ 12 w 60"/>
                <a:gd name="T41" fmla="*/ 54 h 54"/>
                <a:gd name="T42" fmla="*/ 0 w 60"/>
                <a:gd name="T4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4">
                  <a:moveTo>
                    <a:pt x="0" y="48"/>
                  </a:moveTo>
                  <a:lnTo>
                    <a:pt x="6" y="48"/>
                  </a:lnTo>
                  <a:lnTo>
                    <a:pt x="0" y="42"/>
                  </a:lnTo>
                  <a:lnTo>
                    <a:pt x="6" y="42"/>
                  </a:lnTo>
                  <a:lnTo>
                    <a:pt x="6" y="36"/>
                  </a:lnTo>
                  <a:lnTo>
                    <a:pt x="6" y="30"/>
                  </a:lnTo>
                  <a:lnTo>
                    <a:pt x="6" y="24"/>
                  </a:lnTo>
                  <a:lnTo>
                    <a:pt x="12" y="24"/>
                  </a:lnTo>
                  <a:lnTo>
                    <a:pt x="18" y="24"/>
                  </a:lnTo>
                  <a:lnTo>
                    <a:pt x="24" y="18"/>
                  </a:lnTo>
                  <a:lnTo>
                    <a:pt x="18" y="18"/>
                  </a:lnTo>
                  <a:lnTo>
                    <a:pt x="30" y="18"/>
                  </a:lnTo>
                  <a:lnTo>
                    <a:pt x="36" y="0"/>
                  </a:lnTo>
                  <a:lnTo>
                    <a:pt x="48" y="0"/>
                  </a:lnTo>
                  <a:lnTo>
                    <a:pt x="48" y="6"/>
                  </a:lnTo>
                  <a:lnTo>
                    <a:pt x="54" y="12"/>
                  </a:lnTo>
                  <a:lnTo>
                    <a:pt x="54" y="6"/>
                  </a:lnTo>
                  <a:lnTo>
                    <a:pt x="54" y="12"/>
                  </a:lnTo>
                  <a:lnTo>
                    <a:pt x="60" y="36"/>
                  </a:lnTo>
                  <a:lnTo>
                    <a:pt x="54" y="42"/>
                  </a:lnTo>
                  <a:lnTo>
                    <a:pt x="12" y="54"/>
                  </a:lnTo>
                  <a:lnTo>
                    <a:pt x="0"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5" name="Freeform 2223"/>
            <p:cNvSpPr>
              <a:spLocks/>
            </p:cNvSpPr>
            <p:nvPr/>
          </p:nvSpPr>
          <p:spPr bwMode="auto">
            <a:xfrm>
              <a:off x="2976" y="2424"/>
              <a:ext cx="36" cy="60"/>
            </a:xfrm>
            <a:custGeom>
              <a:avLst/>
              <a:gdLst>
                <a:gd name="T0" fmla="*/ 30 w 36"/>
                <a:gd name="T1" fmla="*/ 60 h 60"/>
                <a:gd name="T2" fmla="*/ 24 w 36"/>
                <a:gd name="T3" fmla="*/ 54 h 60"/>
                <a:gd name="T4" fmla="*/ 24 w 36"/>
                <a:gd name="T5" fmla="*/ 48 h 60"/>
                <a:gd name="T6" fmla="*/ 18 w 36"/>
                <a:gd name="T7" fmla="*/ 42 h 60"/>
                <a:gd name="T8" fmla="*/ 18 w 36"/>
                <a:gd name="T9" fmla="*/ 30 h 60"/>
                <a:gd name="T10" fmla="*/ 18 w 36"/>
                <a:gd name="T11" fmla="*/ 24 h 60"/>
                <a:gd name="T12" fmla="*/ 18 w 36"/>
                <a:gd name="T13" fmla="*/ 18 h 60"/>
                <a:gd name="T14" fmla="*/ 12 w 36"/>
                <a:gd name="T15" fmla="*/ 18 h 60"/>
                <a:gd name="T16" fmla="*/ 12 w 36"/>
                <a:gd name="T17" fmla="*/ 12 h 60"/>
                <a:gd name="T18" fmla="*/ 0 w 36"/>
                <a:gd name="T19" fmla="*/ 12 h 60"/>
                <a:gd name="T20" fmla="*/ 0 w 36"/>
                <a:gd name="T21" fmla="*/ 6 h 60"/>
                <a:gd name="T22" fmla="*/ 0 w 36"/>
                <a:gd name="T23" fmla="*/ 0 h 60"/>
                <a:gd name="T24" fmla="*/ 30 w 36"/>
                <a:gd name="T25" fmla="*/ 0 h 60"/>
                <a:gd name="T26" fmla="*/ 30 w 36"/>
                <a:gd name="T27" fmla="*/ 6 h 60"/>
                <a:gd name="T28" fmla="*/ 30 w 36"/>
                <a:gd name="T29" fmla="*/ 12 h 60"/>
                <a:gd name="T30" fmla="*/ 36 w 36"/>
                <a:gd name="T31" fmla="*/ 12 h 60"/>
                <a:gd name="T32" fmla="*/ 36 w 36"/>
                <a:gd name="T33" fmla="*/ 30 h 60"/>
                <a:gd name="T34" fmla="*/ 36 w 36"/>
                <a:gd name="T35" fmla="*/ 60 h 60"/>
                <a:gd name="T36" fmla="*/ 30 w 36"/>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60">
                  <a:moveTo>
                    <a:pt x="30" y="60"/>
                  </a:moveTo>
                  <a:lnTo>
                    <a:pt x="24" y="54"/>
                  </a:lnTo>
                  <a:lnTo>
                    <a:pt x="24" y="48"/>
                  </a:lnTo>
                  <a:lnTo>
                    <a:pt x="18" y="42"/>
                  </a:lnTo>
                  <a:lnTo>
                    <a:pt x="18" y="30"/>
                  </a:lnTo>
                  <a:lnTo>
                    <a:pt x="18" y="24"/>
                  </a:lnTo>
                  <a:lnTo>
                    <a:pt x="18" y="18"/>
                  </a:lnTo>
                  <a:lnTo>
                    <a:pt x="12" y="18"/>
                  </a:lnTo>
                  <a:lnTo>
                    <a:pt x="12" y="12"/>
                  </a:lnTo>
                  <a:lnTo>
                    <a:pt x="0" y="12"/>
                  </a:lnTo>
                  <a:lnTo>
                    <a:pt x="0" y="6"/>
                  </a:lnTo>
                  <a:lnTo>
                    <a:pt x="0" y="0"/>
                  </a:lnTo>
                  <a:lnTo>
                    <a:pt x="30" y="0"/>
                  </a:lnTo>
                  <a:lnTo>
                    <a:pt x="30" y="6"/>
                  </a:lnTo>
                  <a:lnTo>
                    <a:pt x="30" y="12"/>
                  </a:lnTo>
                  <a:lnTo>
                    <a:pt x="36" y="12"/>
                  </a:lnTo>
                  <a:lnTo>
                    <a:pt x="36" y="30"/>
                  </a:lnTo>
                  <a:lnTo>
                    <a:pt x="36" y="60"/>
                  </a:lnTo>
                  <a:lnTo>
                    <a:pt x="3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6" name="Freeform 2224"/>
            <p:cNvSpPr>
              <a:spLocks/>
            </p:cNvSpPr>
            <p:nvPr/>
          </p:nvSpPr>
          <p:spPr bwMode="auto">
            <a:xfrm>
              <a:off x="3006" y="2424"/>
              <a:ext cx="42" cy="36"/>
            </a:xfrm>
            <a:custGeom>
              <a:avLst/>
              <a:gdLst>
                <a:gd name="T0" fmla="*/ 42 w 42"/>
                <a:gd name="T1" fmla="*/ 36 h 36"/>
                <a:gd name="T2" fmla="*/ 36 w 42"/>
                <a:gd name="T3" fmla="*/ 36 h 36"/>
                <a:gd name="T4" fmla="*/ 30 w 42"/>
                <a:gd name="T5" fmla="*/ 36 h 36"/>
                <a:gd name="T6" fmla="*/ 24 w 42"/>
                <a:gd name="T7" fmla="*/ 36 h 36"/>
                <a:gd name="T8" fmla="*/ 18 w 42"/>
                <a:gd name="T9" fmla="*/ 30 h 36"/>
                <a:gd name="T10" fmla="*/ 6 w 42"/>
                <a:gd name="T11" fmla="*/ 30 h 36"/>
                <a:gd name="T12" fmla="*/ 6 w 42"/>
                <a:gd name="T13" fmla="*/ 12 h 36"/>
                <a:gd name="T14" fmla="*/ 0 w 42"/>
                <a:gd name="T15" fmla="*/ 12 h 36"/>
                <a:gd name="T16" fmla="*/ 0 w 42"/>
                <a:gd name="T17" fmla="*/ 6 h 36"/>
                <a:gd name="T18" fmla="*/ 0 w 42"/>
                <a:gd name="T19" fmla="*/ 0 h 36"/>
                <a:gd name="T20" fmla="*/ 36 w 42"/>
                <a:gd name="T21" fmla="*/ 0 h 36"/>
                <a:gd name="T22" fmla="*/ 36 w 42"/>
                <a:gd name="T23" fmla="*/ 6 h 36"/>
                <a:gd name="T24" fmla="*/ 36 w 42"/>
                <a:gd name="T25" fmla="*/ 12 h 36"/>
                <a:gd name="T26" fmla="*/ 36 w 42"/>
                <a:gd name="T27" fmla="*/ 18 h 36"/>
                <a:gd name="T28" fmla="*/ 42 w 42"/>
                <a:gd name="T29" fmla="*/ 24 h 36"/>
                <a:gd name="T30" fmla="*/ 42 w 42"/>
                <a:gd name="T31" fmla="*/ 30 h 36"/>
                <a:gd name="T32" fmla="*/ 42 w 42"/>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6">
                  <a:moveTo>
                    <a:pt x="42" y="36"/>
                  </a:moveTo>
                  <a:lnTo>
                    <a:pt x="36" y="36"/>
                  </a:lnTo>
                  <a:lnTo>
                    <a:pt x="30" y="36"/>
                  </a:lnTo>
                  <a:lnTo>
                    <a:pt x="24" y="36"/>
                  </a:lnTo>
                  <a:lnTo>
                    <a:pt x="18" y="30"/>
                  </a:lnTo>
                  <a:lnTo>
                    <a:pt x="6" y="30"/>
                  </a:lnTo>
                  <a:lnTo>
                    <a:pt x="6" y="12"/>
                  </a:lnTo>
                  <a:lnTo>
                    <a:pt x="0" y="12"/>
                  </a:lnTo>
                  <a:lnTo>
                    <a:pt x="0" y="6"/>
                  </a:lnTo>
                  <a:lnTo>
                    <a:pt x="0" y="0"/>
                  </a:lnTo>
                  <a:lnTo>
                    <a:pt x="36" y="0"/>
                  </a:lnTo>
                  <a:lnTo>
                    <a:pt x="36" y="6"/>
                  </a:lnTo>
                  <a:lnTo>
                    <a:pt x="36" y="12"/>
                  </a:lnTo>
                  <a:lnTo>
                    <a:pt x="36" y="18"/>
                  </a:lnTo>
                  <a:lnTo>
                    <a:pt x="42" y="24"/>
                  </a:lnTo>
                  <a:lnTo>
                    <a:pt x="42" y="3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7" name="Freeform 2225"/>
            <p:cNvSpPr>
              <a:spLocks/>
            </p:cNvSpPr>
            <p:nvPr/>
          </p:nvSpPr>
          <p:spPr bwMode="auto">
            <a:xfrm>
              <a:off x="1980" y="2388"/>
              <a:ext cx="132" cy="120"/>
            </a:xfrm>
            <a:custGeom>
              <a:avLst/>
              <a:gdLst>
                <a:gd name="T0" fmla="*/ 6 w 132"/>
                <a:gd name="T1" fmla="*/ 84 h 120"/>
                <a:gd name="T2" fmla="*/ 0 w 132"/>
                <a:gd name="T3" fmla="*/ 84 h 120"/>
                <a:gd name="T4" fmla="*/ 0 w 132"/>
                <a:gd name="T5" fmla="*/ 78 h 120"/>
                <a:gd name="T6" fmla="*/ 6 w 132"/>
                <a:gd name="T7" fmla="*/ 60 h 120"/>
                <a:gd name="T8" fmla="*/ 30 w 132"/>
                <a:gd name="T9" fmla="*/ 60 h 120"/>
                <a:gd name="T10" fmla="*/ 30 w 132"/>
                <a:gd name="T11" fmla="*/ 42 h 120"/>
                <a:gd name="T12" fmla="*/ 42 w 132"/>
                <a:gd name="T13" fmla="*/ 42 h 120"/>
                <a:gd name="T14" fmla="*/ 48 w 132"/>
                <a:gd name="T15" fmla="*/ 0 h 120"/>
                <a:gd name="T16" fmla="*/ 96 w 132"/>
                <a:gd name="T17" fmla="*/ 6 h 120"/>
                <a:gd name="T18" fmla="*/ 96 w 132"/>
                <a:gd name="T19" fmla="*/ 0 h 120"/>
                <a:gd name="T20" fmla="*/ 132 w 132"/>
                <a:gd name="T21" fmla="*/ 0 h 120"/>
                <a:gd name="T22" fmla="*/ 126 w 132"/>
                <a:gd name="T23" fmla="*/ 30 h 120"/>
                <a:gd name="T24" fmla="*/ 126 w 132"/>
                <a:gd name="T25" fmla="*/ 54 h 120"/>
                <a:gd name="T26" fmla="*/ 120 w 132"/>
                <a:gd name="T27" fmla="*/ 90 h 120"/>
                <a:gd name="T28" fmla="*/ 120 w 132"/>
                <a:gd name="T29" fmla="*/ 108 h 120"/>
                <a:gd name="T30" fmla="*/ 120 w 132"/>
                <a:gd name="T31" fmla="*/ 120 h 120"/>
                <a:gd name="T32" fmla="*/ 84 w 132"/>
                <a:gd name="T33" fmla="*/ 120 h 120"/>
                <a:gd name="T34" fmla="*/ 84 w 132"/>
                <a:gd name="T35" fmla="*/ 102 h 120"/>
                <a:gd name="T36" fmla="*/ 54 w 132"/>
                <a:gd name="T37" fmla="*/ 96 h 120"/>
                <a:gd name="T38" fmla="*/ 54 w 132"/>
                <a:gd name="T39" fmla="*/ 90 h 120"/>
                <a:gd name="T40" fmla="*/ 6 w 132"/>
                <a:gd name="T41"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120">
                  <a:moveTo>
                    <a:pt x="6" y="84"/>
                  </a:moveTo>
                  <a:lnTo>
                    <a:pt x="0" y="84"/>
                  </a:lnTo>
                  <a:lnTo>
                    <a:pt x="0" y="78"/>
                  </a:lnTo>
                  <a:lnTo>
                    <a:pt x="6" y="60"/>
                  </a:lnTo>
                  <a:lnTo>
                    <a:pt x="30" y="60"/>
                  </a:lnTo>
                  <a:lnTo>
                    <a:pt x="30" y="42"/>
                  </a:lnTo>
                  <a:lnTo>
                    <a:pt x="42" y="42"/>
                  </a:lnTo>
                  <a:lnTo>
                    <a:pt x="48" y="0"/>
                  </a:lnTo>
                  <a:lnTo>
                    <a:pt x="96" y="6"/>
                  </a:lnTo>
                  <a:lnTo>
                    <a:pt x="96" y="0"/>
                  </a:lnTo>
                  <a:lnTo>
                    <a:pt x="132" y="0"/>
                  </a:lnTo>
                  <a:lnTo>
                    <a:pt x="126" y="30"/>
                  </a:lnTo>
                  <a:lnTo>
                    <a:pt x="126" y="54"/>
                  </a:lnTo>
                  <a:lnTo>
                    <a:pt x="120" y="90"/>
                  </a:lnTo>
                  <a:lnTo>
                    <a:pt x="120" y="108"/>
                  </a:lnTo>
                  <a:lnTo>
                    <a:pt x="120" y="120"/>
                  </a:lnTo>
                  <a:lnTo>
                    <a:pt x="84" y="120"/>
                  </a:lnTo>
                  <a:lnTo>
                    <a:pt x="84" y="102"/>
                  </a:lnTo>
                  <a:lnTo>
                    <a:pt x="54" y="96"/>
                  </a:lnTo>
                  <a:lnTo>
                    <a:pt x="54" y="90"/>
                  </a:lnTo>
                  <a:lnTo>
                    <a:pt x="6" y="8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8" name="Freeform 2226"/>
            <p:cNvSpPr>
              <a:spLocks/>
            </p:cNvSpPr>
            <p:nvPr/>
          </p:nvSpPr>
          <p:spPr bwMode="auto">
            <a:xfrm>
              <a:off x="3042" y="2424"/>
              <a:ext cx="48" cy="54"/>
            </a:xfrm>
            <a:custGeom>
              <a:avLst/>
              <a:gdLst>
                <a:gd name="T0" fmla="*/ 48 w 48"/>
                <a:gd name="T1" fmla="*/ 48 h 54"/>
                <a:gd name="T2" fmla="*/ 42 w 48"/>
                <a:gd name="T3" fmla="*/ 48 h 54"/>
                <a:gd name="T4" fmla="*/ 42 w 48"/>
                <a:gd name="T5" fmla="*/ 54 h 54"/>
                <a:gd name="T6" fmla="*/ 36 w 48"/>
                <a:gd name="T7" fmla="*/ 54 h 54"/>
                <a:gd name="T8" fmla="*/ 30 w 48"/>
                <a:gd name="T9" fmla="*/ 54 h 54"/>
                <a:gd name="T10" fmla="*/ 30 w 48"/>
                <a:gd name="T11" fmla="*/ 48 h 54"/>
                <a:gd name="T12" fmla="*/ 24 w 48"/>
                <a:gd name="T13" fmla="*/ 48 h 54"/>
                <a:gd name="T14" fmla="*/ 18 w 48"/>
                <a:gd name="T15" fmla="*/ 48 h 54"/>
                <a:gd name="T16" fmla="*/ 12 w 48"/>
                <a:gd name="T17" fmla="*/ 42 h 54"/>
                <a:gd name="T18" fmla="*/ 6 w 48"/>
                <a:gd name="T19" fmla="*/ 36 h 54"/>
                <a:gd name="T20" fmla="*/ 6 w 48"/>
                <a:gd name="T21" fmla="*/ 30 h 54"/>
                <a:gd name="T22" fmla="*/ 6 w 48"/>
                <a:gd name="T23" fmla="*/ 24 h 54"/>
                <a:gd name="T24" fmla="*/ 0 w 48"/>
                <a:gd name="T25" fmla="*/ 18 h 54"/>
                <a:gd name="T26" fmla="*/ 0 w 48"/>
                <a:gd name="T27" fmla="*/ 12 h 54"/>
                <a:gd name="T28" fmla="*/ 0 w 48"/>
                <a:gd name="T29" fmla="*/ 6 h 54"/>
                <a:gd name="T30" fmla="*/ 0 w 48"/>
                <a:gd name="T31" fmla="*/ 0 h 54"/>
                <a:gd name="T32" fmla="*/ 6 w 48"/>
                <a:gd name="T33" fmla="*/ 0 h 54"/>
                <a:gd name="T34" fmla="*/ 12 w 48"/>
                <a:gd name="T35" fmla="*/ 0 h 54"/>
                <a:gd name="T36" fmla="*/ 12 w 48"/>
                <a:gd name="T37" fmla="*/ 6 h 54"/>
                <a:gd name="T38" fmla="*/ 24 w 48"/>
                <a:gd name="T39" fmla="*/ 6 h 54"/>
                <a:gd name="T40" fmla="*/ 30 w 48"/>
                <a:gd name="T41" fmla="*/ 6 h 54"/>
                <a:gd name="T42" fmla="*/ 36 w 48"/>
                <a:gd name="T43" fmla="*/ 6 h 54"/>
                <a:gd name="T44" fmla="*/ 36 w 48"/>
                <a:gd name="T45" fmla="*/ 12 h 54"/>
                <a:gd name="T46" fmla="*/ 48 w 48"/>
                <a:gd name="T47" fmla="*/ 12 h 54"/>
                <a:gd name="T48" fmla="*/ 48 w 48"/>
                <a:gd name="T49" fmla="*/ 30 h 54"/>
                <a:gd name="T50" fmla="*/ 42 w 48"/>
                <a:gd name="T51" fmla="*/ 30 h 54"/>
                <a:gd name="T52" fmla="*/ 42 w 48"/>
                <a:gd name="T53" fmla="*/ 36 h 54"/>
                <a:gd name="T54" fmla="*/ 48 w 48"/>
                <a:gd name="T55" fmla="*/ 36 h 54"/>
                <a:gd name="T56" fmla="*/ 48 w 48"/>
                <a:gd name="T57" fmla="*/ 42 h 54"/>
                <a:gd name="T58" fmla="*/ 48 w 48"/>
                <a:gd name="T5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4">
                  <a:moveTo>
                    <a:pt x="48" y="48"/>
                  </a:moveTo>
                  <a:lnTo>
                    <a:pt x="42" y="48"/>
                  </a:lnTo>
                  <a:lnTo>
                    <a:pt x="42" y="54"/>
                  </a:lnTo>
                  <a:lnTo>
                    <a:pt x="36" y="54"/>
                  </a:lnTo>
                  <a:lnTo>
                    <a:pt x="30" y="54"/>
                  </a:lnTo>
                  <a:lnTo>
                    <a:pt x="30" y="48"/>
                  </a:lnTo>
                  <a:lnTo>
                    <a:pt x="24" y="48"/>
                  </a:lnTo>
                  <a:lnTo>
                    <a:pt x="18" y="48"/>
                  </a:lnTo>
                  <a:lnTo>
                    <a:pt x="12" y="42"/>
                  </a:lnTo>
                  <a:lnTo>
                    <a:pt x="6" y="36"/>
                  </a:lnTo>
                  <a:lnTo>
                    <a:pt x="6" y="30"/>
                  </a:lnTo>
                  <a:lnTo>
                    <a:pt x="6" y="24"/>
                  </a:lnTo>
                  <a:lnTo>
                    <a:pt x="0" y="18"/>
                  </a:lnTo>
                  <a:lnTo>
                    <a:pt x="0" y="12"/>
                  </a:lnTo>
                  <a:lnTo>
                    <a:pt x="0" y="6"/>
                  </a:lnTo>
                  <a:lnTo>
                    <a:pt x="0" y="0"/>
                  </a:lnTo>
                  <a:lnTo>
                    <a:pt x="6" y="0"/>
                  </a:lnTo>
                  <a:lnTo>
                    <a:pt x="12" y="0"/>
                  </a:lnTo>
                  <a:lnTo>
                    <a:pt x="12" y="6"/>
                  </a:lnTo>
                  <a:lnTo>
                    <a:pt x="24" y="6"/>
                  </a:lnTo>
                  <a:lnTo>
                    <a:pt x="30" y="6"/>
                  </a:lnTo>
                  <a:lnTo>
                    <a:pt x="36" y="6"/>
                  </a:lnTo>
                  <a:lnTo>
                    <a:pt x="36" y="12"/>
                  </a:lnTo>
                  <a:lnTo>
                    <a:pt x="48" y="12"/>
                  </a:lnTo>
                  <a:lnTo>
                    <a:pt x="48" y="30"/>
                  </a:lnTo>
                  <a:lnTo>
                    <a:pt x="42" y="30"/>
                  </a:lnTo>
                  <a:lnTo>
                    <a:pt x="42" y="36"/>
                  </a:lnTo>
                  <a:lnTo>
                    <a:pt x="48" y="36"/>
                  </a:lnTo>
                  <a:lnTo>
                    <a:pt x="48" y="42"/>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9" name="Freeform 2227"/>
            <p:cNvSpPr>
              <a:spLocks/>
            </p:cNvSpPr>
            <p:nvPr/>
          </p:nvSpPr>
          <p:spPr bwMode="auto">
            <a:xfrm>
              <a:off x="1290" y="2286"/>
              <a:ext cx="138" cy="126"/>
            </a:xfrm>
            <a:custGeom>
              <a:avLst/>
              <a:gdLst>
                <a:gd name="T0" fmla="*/ 120 w 138"/>
                <a:gd name="T1" fmla="*/ 102 h 126"/>
                <a:gd name="T2" fmla="*/ 72 w 138"/>
                <a:gd name="T3" fmla="*/ 96 h 126"/>
                <a:gd name="T4" fmla="*/ 72 w 138"/>
                <a:gd name="T5" fmla="*/ 84 h 126"/>
                <a:gd name="T6" fmla="*/ 48 w 138"/>
                <a:gd name="T7" fmla="*/ 78 h 126"/>
                <a:gd name="T8" fmla="*/ 36 w 138"/>
                <a:gd name="T9" fmla="*/ 126 h 126"/>
                <a:gd name="T10" fmla="*/ 18 w 138"/>
                <a:gd name="T11" fmla="*/ 120 h 126"/>
                <a:gd name="T12" fmla="*/ 12 w 138"/>
                <a:gd name="T13" fmla="*/ 120 h 126"/>
                <a:gd name="T14" fmla="*/ 6 w 138"/>
                <a:gd name="T15" fmla="*/ 120 h 126"/>
                <a:gd name="T16" fmla="*/ 6 w 138"/>
                <a:gd name="T17" fmla="*/ 114 h 126"/>
                <a:gd name="T18" fmla="*/ 6 w 138"/>
                <a:gd name="T19" fmla="*/ 120 h 126"/>
                <a:gd name="T20" fmla="*/ 0 w 138"/>
                <a:gd name="T21" fmla="*/ 108 h 126"/>
                <a:gd name="T22" fmla="*/ 6 w 138"/>
                <a:gd name="T23" fmla="*/ 108 h 126"/>
                <a:gd name="T24" fmla="*/ 6 w 138"/>
                <a:gd name="T25" fmla="*/ 102 h 126"/>
                <a:gd name="T26" fmla="*/ 6 w 138"/>
                <a:gd name="T27" fmla="*/ 96 h 126"/>
                <a:gd name="T28" fmla="*/ 6 w 138"/>
                <a:gd name="T29" fmla="*/ 90 h 126"/>
                <a:gd name="T30" fmla="*/ 6 w 138"/>
                <a:gd name="T31" fmla="*/ 84 h 126"/>
                <a:gd name="T32" fmla="*/ 6 w 138"/>
                <a:gd name="T33" fmla="*/ 78 h 126"/>
                <a:gd name="T34" fmla="*/ 12 w 138"/>
                <a:gd name="T35" fmla="*/ 78 h 126"/>
                <a:gd name="T36" fmla="*/ 18 w 138"/>
                <a:gd name="T37" fmla="*/ 78 h 126"/>
                <a:gd name="T38" fmla="*/ 18 w 138"/>
                <a:gd name="T39" fmla="*/ 72 h 126"/>
                <a:gd name="T40" fmla="*/ 24 w 138"/>
                <a:gd name="T41" fmla="*/ 66 h 126"/>
                <a:gd name="T42" fmla="*/ 30 w 138"/>
                <a:gd name="T43" fmla="*/ 60 h 126"/>
                <a:gd name="T44" fmla="*/ 30 w 138"/>
                <a:gd name="T45" fmla="*/ 54 h 126"/>
                <a:gd name="T46" fmla="*/ 30 w 138"/>
                <a:gd name="T47" fmla="*/ 48 h 126"/>
                <a:gd name="T48" fmla="*/ 30 w 138"/>
                <a:gd name="T49" fmla="*/ 42 h 126"/>
                <a:gd name="T50" fmla="*/ 36 w 138"/>
                <a:gd name="T51" fmla="*/ 42 h 126"/>
                <a:gd name="T52" fmla="*/ 36 w 138"/>
                <a:gd name="T53" fmla="*/ 36 h 126"/>
                <a:gd name="T54" fmla="*/ 36 w 138"/>
                <a:gd name="T55" fmla="*/ 30 h 126"/>
                <a:gd name="T56" fmla="*/ 42 w 138"/>
                <a:gd name="T57" fmla="*/ 24 h 126"/>
                <a:gd name="T58" fmla="*/ 48 w 138"/>
                <a:gd name="T59" fmla="*/ 18 h 126"/>
                <a:gd name="T60" fmla="*/ 54 w 138"/>
                <a:gd name="T61" fmla="*/ 12 h 126"/>
                <a:gd name="T62" fmla="*/ 60 w 138"/>
                <a:gd name="T63" fmla="*/ 12 h 126"/>
                <a:gd name="T64" fmla="*/ 72 w 138"/>
                <a:gd name="T65" fmla="*/ 6 h 126"/>
                <a:gd name="T66" fmla="*/ 72 w 138"/>
                <a:gd name="T67" fmla="*/ 0 h 126"/>
                <a:gd name="T68" fmla="*/ 78 w 138"/>
                <a:gd name="T69" fmla="*/ 0 h 126"/>
                <a:gd name="T70" fmla="*/ 78 w 138"/>
                <a:gd name="T71" fmla="*/ 6 h 126"/>
                <a:gd name="T72" fmla="*/ 84 w 138"/>
                <a:gd name="T73" fmla="*/ 6 h 126"/>
                <a:gd name="T74" fmla="*/ 96 w 138"/>
                <a:gd name="T75" fmla="*/ 12 h 126"/>
                <a:gd name="T76" fmla="*/ 102 w 138"/>
                <a:gd name="T77" fmla="*/ 12 h 126"/>
                <a:gd name="T78" fmla="*/ 108 w 138"/>
                <a:gd name="T79" fmla="*/ 18 h 126"/>
                <a:gd name="T80" fmla="*/ 114 w 138"/>
                <a:gd name="T81" fmla="*/ 18 h 126"/>
                <a:gd name="T82" fmla="*/ 120 w 138"/>
                <a:gd name="T83" fmla="*/ 12 h 126"/>
                <a:gd name="T84" fmla="*/ 132 w 138"/>
                <a:gd name="T85" fmla="*/ 12 h 126"/>
                <a:gd name="T86" fmla="*/ 138 w 138"/>
                <a:gd name="T87" fmla="*/ 12 h 126"/>
                <a:gd name="T88" fmla="*/ 132 w 138"/>
                <a:gd name="T89" fmla="*/ 42 h 126"/>
                <a:gd name="T90" fmla="*/ 120 w 138"/>
                <a:gd name="T91" fmla="*/ 10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26">
                  <a:moveTo>
                    <a:pt x="120" y="102"/>
                  </a:moveTo>
                  <a:lnTo>
                    <a:pt x="72" y="96"/>
                  </a:lnTo>
                  <a:lnTo>
                    <a:pt x="72" y="84"/>
                  </a:lnTo>
                  <a:lnTo>
                    <a:pt x="48" y="78"/>
                  </a:lnTo>
                  <a:lnTo>
                    <a:pt x="36" y="126"/>
                  </a:lnTo>
                  <a:lnTo>
                    <a:pt x="18" y="120"/>
                  </a:lnTo>
                  <a:lnTo>
                    <a:pt x="12" y="120"/>
                  </a:lnTo>
                  <a:lnTo>
                    <a:pt x="6" y="120"/>
                  </a:lnTo>
                  <a:lnTo>
                    <a:pt x="6" y="114"/>
                  </a:lnTo>
                  <a:lnTo>
                    <a:pt x="6" y="120"/>
                  </a:lnTo>
                  <a:lnTo>
                    <a:pt x="0" y="108"/>
                  </a:lnTo>
                  <a:lnTo>
                    <a:pt x="6" y="108"/>
                  </a:lnTo>
                  <a:lnTo>
                    <a:pt x="6" y="102"/>
                  </a:lnTo>
                  <a:lnTo>
                    <a:pt x="6" y="96"/>
                  </a:lnTo>
                  <a:lnTo>
                    <a:pt x="6" y="90"/>
                  </a:lnTo>
                  <a:lnTo>
                    <a:pt x="6" y="84"/>
                  </a:lnTo>
                  <a:lnTo>
                    <a:pt x="6" y="78"/>
                  </a:lnTo>
                  <a:lnTo>
                    <a:pt x="12" y="78"/>
                  </a:lnTo>
                  <a:lnTo>
                    <a:pt x="18" y="78"/>
                  </a:lnTo>
                  <a:lnTo>
                    <a:pt x="18" y="72"/>
                  </a:lnTo>
                  <a:lnTo>
                    <a:pt x="24" y="66"/>
                  </a:lnTo>
                  <a:lnTo>
                    <a:pt x="30" y="60"/>
                  </a:lnTo>
                  <a:lnTo>
                    <a:pt x="30" y="54"/>
                  </a:lnTo>
                  <a:lnTo>
                    <a:pt x="30" y="48"/>
                  </a:lnTo>
                  <a:lnTo>
                    <a:pt x="30" y="42"/>
                  </a:lnTo>
                  <a:lnTo>
                    <a:pt x="36" y="42"/>
                  </a:lnTo>
                  <a:lnTo>
                    <a:pt x="36" y="36"/>
                  </a:lnTo>
                  <a:lnTo>
                    <a:pt x="36" y="30"/>
                  </a:lnTo>
                  <a:lnTo>
                    <a:pt x="42" y="24"/>
                  </a:lnTo>
                  <a:lnTo>
                    <a:pt x="48" y="18"/>
                  </a:lnTo>
                  <a:lnTo>
                    <a:pt x="54" y="12"/>
                  </a:lnTo>
                  <a:lnTo>
                    <a:pt x="60" y="12"/>
                  </a:lnTo>
                  <a:lnTo>
                    <a:pt x="72" y="6"/>
                  </a:lnTo>
                  <a:lnTo>
                    <a:pt x="72" y="0"/>
                  </a:lnTo>
                  <a:lnTo>
                    <a:pt x="78" y="0"/>
                  </a:lnTo>
                  <a:lnTo>
                    <a:pt x="78" y="6"/>
                  </a:lnTo>
                  <a:lnTo>
                    <a:pt x="84" y="6"/>
                  </a:lnTo>
                  <a:lnTo>
                    <a:pt x="96" y="12"/>
                  </a:lnTo>
                  <a:lnTo>
                    <a:pt x="102" y="12"/>
                  </a:lnTo>
                  <a:lnTo>
                    <a:pt x="108" y="18"/>
                  </a:lnTo>
                  <a:lnTo>
                    <a:pt x="114" y="18"/>
                  </a:lnTo>
                  <a:lnTo>
                    <a:pt x="120" y="12"/>
                  </a:lnTo>
                  <a:lnTo>
                    <a:pt x="132" y="12"/>
                  </a:lnTo>
                  <a:lnTo>
                    <a:pt x="138" y="12"/>
                  </a:lnTo>
                  <a:lnTo>
                    <a:pt x="132" y="42"/>
                  </a:lnTo>
                  <a:lnTo>
                    <a:pt x="120" y="10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0" name="Freeform 2228"/>
            <p:cNvSpPr>
              <a:spLocks/>
            </p:cNvSpPr>
            <p:nvPr/>
          </p:nvSpPr>
          <p:spPr bwMode="auto">
            <a:xfrm>
              <a:off x="3792" y="2364"/>
              <a:ext cx="24" cy="30"/>
            </a:xfrm>
            <a:custGeom>
              <a:avLst/>
              <a:gdLst>
                <a:gd name="T0" fmla="*/ 12 w 24"/>
                <a:gd name="T1" fmla="*/ 30 h 30"/>
                <a:gd name="T2" fmla="*/ 6 w 24"/>
                <a:gd name="T3" fmla="*/ 24 h 30"/>
                <a:gd name="T4" fmla="*/ 0 w 24"/>
                <a:gd name="T5" fmla="*/ 24 h 30"/>
                <a:gd name="T6" fmla="*/ 0 w 24"/>
                <a:gd name="T7" fmla="*/ 18 h 30"/>
                <a:gd name="T8" fmla="*/ 0 w 24"/>
                <a:gd name="T9" fmla="*/ 0 h 30"/>
                <a:gd name="T10" fmla="*/ 24 w 24"/>
                <a:gd name="T11" fmla="*/ 0 h 30"/>
                <a:gd name="T12" fmla="*/ 24 w 24"/>
                <a:gd name="T13" fmla="*/ 6 h 30"/>
                <a:gd name="T14" fmla="*/ 24 w 24"/>
                <a:gd name="T15" fmla="*/ 12 h 30"/>
                <a:gd name="T16" fmla="*/ 18 w 24"/>
                <a:gd name="T17" fmla="*/ 12 h 30"/>
                <a:gd name="T18" fmla="*/ 18 w 24"/>
                <a:gd name="T19" fmla="*/ 18 h 30"/>
                <a:gd name="T20" fmla="*/ 12 w 24"/>
                <a:gd name="T21" fmla="*/ 24 h 30"/>
                <a:gd name="T22" fmla="*/ 12 w 2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0">
                  <a:moveTo>
                    <a:pt x="12" y="30"/>
                  </a:moveTo>
                  <a:lnTo>
                    <a:pt x="6" y="24"/>
                  </a:lnTo>
                  <a:lnTo>
                    <a:pt x="0" y="24"/>
                  </a:lnTo>
                  <a:lnTo>
                    <a:pt x="0" y="18"/>
                  </a:lnTo>
                  <a:lnTo>
                    <a:pt x="0" y="0"/>
                  </a:lnTo>
                  <a:lnTo>
                    <a:pt x="24" y="0"/>
                  </a:lnTo>
                  <a:lnTo>
                    <a:pt x="24" y="6"/>
                  </a:lnTo>
                  <a:lnTo>
                    <a:pt x="24" y="12"/>
                  </a:lnTo>
                  <a:lnTo>
                    <a:pt x="18" y="12"/>
                  </a:lnTo>
                  <a:lnTo>
                    <a:pt x="18" y="18"/>
                  </a:lnTo>
                  <a:lnTo>
                    <a:pt x="12" y="24"/>
                  </a:lnTo>
                  <a:lnTo>
                    <a:pt x="12"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1" name="Freeform 2229"/>
            <p:cNvSpPr>
              <a:spLocks/>
            </p:cNvSpPr>
            <p:nvPr/>
          </p:nvSpPr>
          <p:spPr bwMode="auto">
            <a:xfrm>
              <a:off x="3474" y="2400"/>
              <a:ext cx="48" cy="36"/>
            </a:xfrm>
            <a:custGeom>
              <a:avLst/>
              <a:gdLst>
                <a:gd name="T0" fmla="*/ 18 w 48"/>
                <a:gd name="T1" fmla="*/ 36 h 36"/>
                <a:gd name="T2" fmla="*/ 18 w 48"/>
                <a:gd name="T3" fmla="*/ 30 h 36"/>
                <a:gd name="T4" fmla="*/ 18 w 48"/>
                <a:gd name="T5" fmla="*/ 24 h 36"/>
                <a:gd name="T6" fmla="*/ 0 w 48"/>
                <a:gd name="T7" fmla="*/ 24 h 36"/>
                <a:gd name="T8" fmla="*/ 0 w 48"/>
                <a:gd name="T9" fmla="*/ 0 h 36"/>
                <a:gd name="T10" fmla="*/ 42 w 48"/>
                <a:gd name="T11" fmla="*/ 0 h 36"/>
                <a:gd name="T12" fmla="*/ 48 w 48"/>
                <a:gd name="T13" fmla="*/ 30 h 36"/>
                <a:gd name="T14" fmla="*/ 48 w 48"/>
                <a:gd name="T15" fmla="*/ 36 h 36"/>
                <a:gd name="T16" fmla="*/ 18 w 4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18" y="36"/>
                  </a:moveTo>
                  <a:lnTo>
                    <a:pt x="18" y="30"/>
                  </a:lnTo>
                  <a:lnTo>
                    <a:pt x="18" y="24"/>
                  </a:lnTo>
                  <a:lnTo>
                    <a:pt x="0" y="24"/>
                  </a:lnTo>
                  <a:lnTo>
                    <a:pt x="0" y="0"/>
                  </a:lnTo>
                  <a:lnTo>
                    <a:pt x="42" y="0"/>
                  </a:lnTo>
                  <a:lnTo>
                    <a:pt x="48" y="30"/>
                  </a:lnTo>
                  <a:lnTo>
                    <a:pt x="48"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2" name="Freeform 2230"/>
            <p:cNvSpPr>
              <a:spLocks/>
            </p:cNvSpPr>
            <p:nvPr/>
          </p:nvSpPr>
          <p:spPr bwMode="auto">
            <a:xfrm>
              <a:off x="2418" y="2418"/>
              <a:ext cx="48" cy="48"/>
            </a:xfrm>
            <a:custGeom>
              <a:avLst/>
              <a:gdLst>
                <a:gd name="T0" fmla="*/ 0 w 48"/>
                <a:gd name="T1" fmla="*/ 48 h 48"/>
                <a:gd name="T2" fmla="*/ 6 w 48"/>
                <a:gd name="T3" fmla="*/ 0 h 48"/>
                <a:gd name="T4" fmla="*/ 12 w 48"/>
                <a:gd name="T5" fmla="*/ 0 h 48"/>
                <a:gd name="T6" fmla="*/ 48 w 48"/>
                <a:gd name="T7" fmla="*/ 0 h 48"/>
                <a:gd name="T8" fmla="*/ 48 w 48"/>
                <a:gd name="T9" fmla="*/ 48 h 48"/>
                <a:gd name="T10" fmla="*/ 0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0" y="48"/>
                  </a:moveTo>
                  <a:lnTo>
                    <a:pt x="6" y="0"/>
                  </a:lnTo>
                  <a:lnTo>
                    <a:pt x="12" y="0"/>
                  </a:lnTo>
                  <a:lnTo>
                    <a:pt x="48" y="0"/>
                  </a:lnTo>
                  <a:lnTo>
                    <a:pt x="48"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3" name="Freeform 2231"/>
            <p:cNvSpPr>
              <a:spLocks/>
            </p:cNvSpPr>
            <p:nvPr/>
          </p:nvSpPr>
          <p:spPr bwMode="auto">
            <a:xfrm>
              <a:off x="3558" y="2388"/>
              <a:ext cx="54" cy="48"/>
            </a:xfrm>
            <a:custGeom>
              <a:avLst/>
              <a:gdLst>
                <a:gd name="T0" fmla="*/ 6 w 54"/>
                <a:gd name="T1" fmla="*/ 36 h 48"/>
                <a:gd name="T2" fmla="*/ 0 w 54"/>
                <a:gd name="T3" fmla="*/ 6 h 48"/>
                <a:gd name="T4" fmla="*/ 42 w 54"/>
                <a:gd name="T5" fmla="*/ 0 h 48"/>
                <a:gd name="T6" fmla="*/ 54 w 54"/>
                <a:gd name="T7" fmla="*/ 0 h 48"/>
                <a:gd name="T8" fmla="*/ 54 w 54"/>
                <a:gd name="T9" fmla="*/ 6 h 48"/>
                <a:gd name="T10" fmla="*/ 48 w 54"/>
                <a:gd name="T11" fmla="*/ 6 h 48"/>
                <a:gd name="T12" fmla="*/ 48 w 54"/>
                <a:gd name="T13" fmla="*/ 12 h 48"/>
                <a:gd name="T14" fmla="*/ 48 w 54"/>
                <a:gd name="T15" fmla="*/ 18 h 48"/>
                <a:gd name="T16" fmla="*/ 42 w 54"/>
                <a:gd name="T17" fmla="*/ 18 h 48"/>
                <a:gd name="T18" fmla="*/ 42 w 54"/>
                <a:gd name="T19" fmla="*/ 24 h 48"/>
                <a:gd name="T20" fmla="*/ 36 w 54"/>
                <a:gd name="T21" fmla="*/ 24 h 48"/>
                <a:gd name="T22" fmla="*/ 42 w 54"/>
                <a:gd name="T23" fmla="*/ 24 h 48"/>
                <a:gd name="T24" fmla="*/ 36 w 54"/>
                <a:gd name="T25" fmla="*/ 24 h 48"/>
                <a:gd name="T26" fmla="*/ 36 w 54"/>
                <a:gd name="T27" fmla="*/ 30 h 48"/>
                <a:gd name="T28" fmla="*/ 36 w 54"/>
                <a:gd name="T29" fmla="*/ 36 h 48"/>
                <a:gd name="T30" fmla="*/ 30 w 54"/>
                <a:gd name="T31" fmla="*/ 36 h 48"/>
                <a:gd name="T32" fmla="*/ 30 w 54"/>
                <a:gd name="T33" fmla="*/ 42 h 48"/>
                <a:gd name="T34" fmla="*/ 24 w 54"/>
                <a:gd name="T35" fmla="*/ 42 h 48"/>
                <a:gd name="T36" fmla="*/ 18 w 54"/>
                <a:gd name="T37" fmla="*/ 42 h 48"/>
                <a:gd name="T38" fmla="*/ 24 w 54"/>
                <a:gd name="T39" fmla="*/ 48 h 48"/>
                <a:gd name="T40" fmla="*/ 18 w 54"/>
                <a:gd name="T41" fmla="*/ 48 h 48"/>
                <a:gd name="T42" fmla="*/ 12 w 54"/>
                <a:gd name="T43" fmla="*/ 48 h 48"/>
                <a:gd name="T44" fmla="*/ 6 w 54"/>
                <a:gd name="T45" fmla="*/ 48 h 48"/>
                <a:gd name="T46" fmla="*/ 6 w 54"/>
                <a:gd name="T47" fmla="*/ 42 h 48"/>
                <a:gd name="T48" fmla="*/ 6 w 54"/>
                <a:gd name="T4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48">
                  <a:moveTo>
                    <a:pt x="6" y="36"/>
                  </a:moveTo>
                  <a:lnTo>
                    <a:pt x="0" y="6"/>
                  </a:lnTo>
                  <a:lnTo>
                    <a:pt x="42" y="0"/>
                  </a:lnTo>
                  <a:lnTo>
                    <a:pt x="54" y="0"/>
                  </a:lnTo>
                  <a:lnTo>
                    <a:pt x="54" y="6"/>
                  </a:lnTo>
                  <a:lnTo>
                    <a:pt x="48" y="6"/>
                  </a:lnTo>
                  <a:lnTo>
                    <a:pt x="48" y="12"/>
                  </a:lnTo>
                  <a:lnTo>
                    <a:pt x="48" y="18"/>
                  </a:lnTo>
                  <a:lnTo>
                    <a:pt x="42" y="18"/>
                  </a:lnTo>
                  <a:lnTo>
                    <a:pt x="42" y="24"/>
                  </a:lnTo>
                  <a:lnTo>
                    <a:pt x="36" y="24"/>
                  </a:lnTo>
                  <a:lnTo>
                    <a:pt x="42" y="24"/>
                  </a:lnTo>
                  <a:lnTo>
                    <a:pt x="36" y="24"/>
                  </a:lnTo>
                  <a:lnTo>
                    <a:pt x="36" y="30"/>
                  </a:lnTo>
                  <a:lnTo>
                    <a:pt x="36" y="36"/>
                  </a:lnTo>
                  <a:lnTo>
                    <a:pt x="30" y="36"/>
                  </a:lnTo>
                  <a:lnTo>
                    <a:pt x="30" y="42"/>
                  </a:lnTo>
                  <a:lnTo>
                    <a:pt x="24" y="42"/>
                  </a:lnTo>
                  <a:lnTo>
                    <a:pt x="18" y="42"/>
                  </a:lnTo>
                  <a:lnTo>
                    <a:pt x="24" y="48"/>
                  </a:lnTo>
                  <a:lnTo>
                    <a:pt x="18" y="48"/>
                  </a:lnTo>
                  <a:lnTo>
                    <a:pt x="12" y="48"/>
                  </a:lnTo>
                  <a:lnTo>
                    <a:pt x="6" y="48"/>
                  </a:lnTo>
                  <a:lnTo>
                    <a:pt x="6" y="42"/>
                  </a:lnTo>
                  <a:lnTo>
                    <a:pt x="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4" name="Freeform 2232"/>
            <p:cNvSpPr>
              <a:spLocks/>
            </p:cNvSpPr>
            <p:nvPr/>
          </p:nvSpPr>
          <p:spPr bwMode="auto">
            <a:xfrm>
              <a:off x="2466" y="2418"/>
              <a:ext cx="42" cy="48"/>
            </a:xfrm>
            <a:custGeom>
              <a:avLst/>
              <a:gdLst>
                <a:gd name="T0" fmla="*/ 42 w 42"/>
                <a:gd name="T1" fmla="*/ 12 h 48"/>
                <a:gd name="T2" fmla="*/ 36 w 42"/>
                <a:gd name="T3" fmla="*/ 12 h 48"/>
                <a:gd name="T4" fmla="*/ 36 w 42"/>
                <a:gd name="T5" fmla="*/ 48 h 48"/>
                <a:gd name="T6" fmla="*/ 0 w 42"/>
                <a:gd name="T7" fmla="*/ 48 h 48"/>
                <a:gd name="T8" fmla="*/ 0 w 42"/>
                <a:gd name="T9" fmla="*/ 0 h 48"/>
                <a:gd name="T10" fmla="*/ 6 w 42"/>
                <a:gd name="T11" fmla="*/ 0 h 48"/>
                <a:gd name="T12" fmla="*/ 42 w 42"/>
                <a:gd name="T13" fmla="*/ 0 h 48"/>
                <a:gd name="T14" fmla="*/ 42 w 42"/>
                <a:gd name="T15" fmla="*/ 1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8">
                  <a:moveTo>
                    <a:pt x="42" y="12"/>
                  </a:moveTo>
                  <a:lnTo>
                    <a:pt x="36" y="12"/>
                  </a:lnTo>
                  <a:lnTo>
                    <a:pt x="36" y="48"/>
                  </a:lnTo>
                  <a:lnTo>
                    <a:pt x="0" y="48"/>
                  </a:lnTo>
                  <a:lnTo>
                    <a:pt x="0" y="0"/>
                  </a:lnTo>
                  <a:lnTo>
                    <a:pt x="6" y="0"/>
                  </a:lnTo>
                  <a:lnTo>
                    <a:pt x="42" y="0"/>
                  </a:lnTo>
                  <a:lnTo>
                    <a:pt x="42"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5" name="Freeform 2233"/>
            <p:cNvSpPr>
              <a:spLocks/>
            </p:cNvSpPr>
            <p:nvPr/>
          </p:nvSpPr>
          <p:spPr bwMode="auto">
            <a:xfrm>
              <a:off x="3516" y="2394"/>
              <a:ext cx="48" cy="36"/>
            </a:xfrm>
            <a:custGeom>
              <a:avLst/>
              <a:gdLst>
                <a:gd name="T0" fmla="*/ 48 w 48"/>
                <a:gd name="T1" fmla="*/ 30 h 36"/>
                <a:gd name="T2" fmla="*/ 42 w 48"/>
                <a:gd name="T3" fmla="*/ 30 h 36"/>
                <a:gd name="T4" fmla="*/ 36 w 48"/>
                <a:gd name="T5" fmla="*/ 30 h 36"/>
                <a:gd name="T6" fmla="*/ 6 w 48"/>
                <a:gd name="T7" fmla="*/ 36 h 36"/>
                <a:gd name="T8" fmla="*/ 0 w 48"/>
                <a:gd name="T9" fmla="*/ 6 h 36"/>
                <a:gd name="T10" fmla="*/ 12 w 48"/>
                <a:gd name="T11" fmla="*/ 0 h 36"/>
                <a:gd name="T12" fmla="*/ 42 w 48"/>
                <a:gd name="T13" fmla="*/ 0 h 36"/>
                <a:gd name="T14" fmla="*/ 48 w 48"/>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6">
                  <a:moveTo>
                    <a:pt x="48" y="30"/>
                  </a:moveTo>
                  <a:lnTo>
                    <a:pt x="42" y="30"/>
                  </a:lnTo>
                  <a:lnTo>
                    <a:pt x="36" y="30"/>
                  </a:lnTo>
                  <a:lnTo>
                    <a:pt x="6" y="36"/>
                  </a:lnTo>
                  <a:lnTo>
                    <a:pt x="0" y="6"/>
                  </a:lnTo>
                  <a:lnTo>
                    <a:pt x="12" y="0"/>
                  </a:lnTo>
                  <a:lnTo>
                    <a:pt x="42" y="0"/>
                  </a:lnTo>
                  <a:lnTo>
                    <a:pt x="4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6" name="Freeform 2234"/>
            <p:cNvSpPr>
              <a:spLocks/>
            </p:cNvSpPr>
            <p:nvPr/>
          </p:nvSpPr>
          <p:spPr bwMode="auto">
            <a:xfrm>
              <a:off x="2376" y="2412"/>
              <a:ext cx="48" cy="54"/>
            </a:xfrm>
            <a:custGeom>
              <a:avLst/>
              <a:gdLst>
                <a:gd name="T0" fmla="*/ 0 w 48"/>
                <a:gd name="T1" fmla="*/ 48 h 54"/>
                <a:gd name="T2" fmla="*/ 6 w 48"/>
                <a:gd name="T3" fmla="*/ 0 h 54"/>
                <a:gd name="T4" fmla="*/ 12 w 48"/>
                <a:gd name="T5" fmla="*/ 0 h 54"/>
                <a:gd name="T6" fmla="*/ 48 w 48"/>
                <a:gd name="T7" fmla="*/ 6 h 54"/>
                <a:gd name="T8" fmla="*/ 42 w 48"/>
                <a:gd name="T9" fmla="*/ 54 h 54"/>
                <a:gd name="T10" fmla="*/ 0 w 48"/>
                <a:gd name="T11" fmla="*/ 48 h 54"/>
              </a:gdLst>
              <a:ahLst/>
              <a:cxnLst>
                <a:cxn ang="0">
                  <a:pos x="T0" y="T1"/>
                </a:cxn>
                <a:cxn ang="0">
                  <a:pos x="T2" y="T3"/>
                </a:cxn>
                <a:cxn ang="0">
                  <a:pos x="T4" y="T5"/>
                </a:cxn>
                <a:cxn ang="0">
                  <a:pos x="T6" y="T7"/>
                </a:cxn>
                <a:cxn ang="0">
                  <a:pos x="T8" y="T9"/>
                </a:cxn>
                <a:cxn ang="0">
                  <a:pos x="T10" y="T11"/>
                </a:cxn>
              </a:cxnLst>
              <a:rect l="0" t="0" r="r" b="b"/>
              <a:pathLst>
                <a:path w="48" h="54">
                  <a:moveTo>
                    <a:pt x="0" y="48"/>
                  </a:moveTo>
                  <a:lnTo>
                    <a:pt x="6" y="0"/>
                  </a:lnTo>
                  <a:lnTo>
                    <a:pt x="12" y="0"/>
                  </a:lnTo>
                  <a:lnTo>
                    <a:pt x="48" y="6"/>
                  </a:lnTo>
                  <a:lnTo>
                    <a:pt x="42" y="54"/>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7" name="Freeform 2235"/>
            <p:cNvSpPr>
              <a:spLocks/>
            </p:cNvSpPr>
            <p:nvPr/>
          </p:nvSpPr>
          <p:spPr bwMode="auto">
            <a:xfrm>
              <a:off x="2334" y="2412"/>
              <a:ext cx="48" cy="48"/>
            </a:xfrm>
            <a:custGeom>
              <a:avLst/>
              <a:gdLst>
                <a:gd name="T0" fmla="*/ 0 w 48"/>
                <a:gd name="T1" fmla="*/ 48 h 48"/>
                <a:gd name="T2" fmla="*/ 6 w 48"/>
                <a:gd name="T3" fmla="*/ 0 h 48"/>
                <a:gd name="T4" fmla="*/ 12 w 48"/>
                <a:gd name="T5" fmla="*/ 0 h 48"/>
                <a:gd name="T6" fmla="*/ 48 w 48"/>
                <a:gd name="T7" fmla="*/ 0 h 48"/>
                <a:gd name="T8" fmla="*/ 42 w 48"/>
                <a:gd name="T9" fmla="*/ 48 h 48"/>
                <a:gd name="T10" fmla="*/ 0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0" y="48"/>
                  </a:moveTo>
                  <a:lnTo>
                    <a:pt x="6" y="0"/>
                  </a:lnTo>
                  <a:lnTo>
                    <a:pt x="12" y="0"/>
                  </a:lnTo>
                  <a:lnTo>
                    <a:pt x="48" y="0"/>
                  </a:lnTo>
                  <a:lnTo>
                    <a:pt x="42"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8" name="Freeform 2236"/>
            <p:cNvSpPr>
              <a:spLocks/>
            </p:cNvSpPr>
            <p:nvPr/>
          </p:nvSpPr>
          <p:spPr bwMode="auto">
            <a:xfrm>
              <a:off x="2292" y="2412"/>
              <a:ext cx="48" cy="48"/>
            </a:xfrm>
            <a:custGeom>
              <a:avLst/>
              <a:gdLst>
                <a:gd name="T0" fmla="*/ 0 w 48"/>
                <a:gd name="T1" fmla="*/ 42 h 48"/>
                <a:gd name="T2" fmla="*/ 6 w 48"/>
                <a:gd name="T3" fmla="*/ 0 h 48"/>
                <a:gd name="T4" fmla="*/ 12 w 48"/>
                <a:gd name="T5" fmla="*/ 0 h 48"/>
                <a:gd name="T6" fmla="*/ 48 w 48"/>
                <a:gd name="T7" fmla="*/ 0 h 48"/>
                <a:gd name="T8" fmla="*/ 42 w 48"/>
                <a:gd name="T9" fmla="*/ 48 h 48"/>
                <a:gd name="T10" fmla="*/ 0 w 48"/>
                <a:gd name="T11" fmla="*/ 42 h 48"/>
              </a:gdLst>
              <a:ahLst/>
              <a:cxnLst>
                <a:cxn ang="0">
                  <a:pos x="T0" y="T1"/>
                </a:cxn>
                <a:cxn ang="0">
                  <a:pos x="T2" y="T3"/>
                </a:cxn>
                <a:cxn ang="0">
                  <a:pos x="T4" y="T5"/>
                </a:cxn>
                <a:cxn ang="0">
                  <a:pos x="T6" y="T7"/>
                </a:cxn>
                <a:cxn ang="0">
                  <a:pos x="T8" y="T9"/>
                </a:cxn>
                <a:cxn ang="0">
                  <a:pos x="T10" y="T11"/>
                </a:cxn>
              </a:cxnLst>
              <a:rect l="0" t="0" r="r" b="b"/>
              <a:pathLst>
                <a:path w="48" h="48">
                  <a:moveTo>
                    <a:pt x="0" y="42"/>
                  </a:moveTo>
                  <a:lnTo>
                    <a:pt x="6" y="0"/>
                  </a:lnTo>
                  <a:lnTo>
                    <a:pt x="12" y="0"/>
                  </a:lnTo>
                  <a:lnTo>
                    <a:pt x="48" y="0"/>
                  </a:lnTo>
                  <a:lnTo>
                    <a:pt x="42"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9" name="Freeform 2237"/>
            <p:cNvSpPr>
              <a:spLocks/>
            </p:cNvSpPr>
            <p:nvPr/>
          </p:nvSpPr>
          <p:spPr bwMode="auto">
            <a:xfrm>
              <a:off x="2256" y="2406"/>
              <a:ext cx="42" cy="48"/>
            </a:xfrm>
            <a:custGeom>
              <a:avLst/>
              <a:gdLst>
                <a:gd name="T0" fmla="*/ 0 w 42"/>
                <a:gd name="T1" fmla="*/ 48 h 48"/>
                <a:gd name="T2" fmla="*/ 6 w 42"/>
                <a:gd name="T3" fmla="*/ 0 h 48"/>
                <a:gd name="T4" fmla="*/ 42 w 42"/>
                <a:gd name="T5" fmla="*/ 6 h 48"/>
                <a:gd name="T6" fmla="*/ 36 w 42"/>
                <a:gd name="T7" fmla="*/ 48 h 48"/>
                <a:gd name="T8" fmla="*/ 0 w 42"/>
                <a:gd name="T9" fmla="*/ 48 h 48"/>
              </a:gdLst>
              <a:ahLst/>
              <a:cxnLst>
                <a:cxn ang="0">
                  <a:pos x="T0" y="T1"/>
                </a:cxn>
                <a:cxn ang="0">
                  <a:pos x="T2" y="T3"/>
                </a:cxn>
                <a:cxn ang="0">
                  <a:pos x="T4" y="T5"/>
                </a:cxn>
                <a:cxn ang="0">
                  <a:pos x="T6" y="T7"/>
                </a:cxn>
                <a:cxn ang="0">
                  <a:pos x="T8" y="T9"/>
                </a:cxn>
              </a:cxnLst>
              <a:rect l="0" t="0" r="r" b="b"/>
              <a:pathLst>
                <a:path w="42" h="48">
                  <a:moveTo>
                    <a:pt x="0" y="48"/>
                  </a:moveTo>
                  <a:lnTo>
                    <a:pt x="6" y="0"/>
                  </a:lnTo>
                  <a:lnTo>
                    <a:pt x="42" y="6"/>
                  </a:lnTo>
                  <a:lnTo>
                    <a:pt x="36"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0" name="Freeform 2238"/>
            <p:cNvSpPr>
              <a:spLocks/>
            </p:cNvSpPr>
            <p:nvPr/>
          </p:nvSpPr>
          <p:spPr bwMode="auto">
            <a:xfrm>
              <a:off x="4134" y="2316"/>
              <a:ext cx="66" cy="48"/>
            </a:xfrm>
            <a:custGeom>
              <a:avLst/>
              <a:gdLst>
                <a:gd name="T0" fmla="*/ 18 w 66"/>
                <a:gd name="T1" fmla="*/ 42 h 48"/>
                <a:gd name="T2" fmla="*/ 12 w 66"/>
                <a:gd name="T3" fmla="*/ 42 h 48"/>
                <a:gd name="T4" fmla="*/ 12 w 66"/>
                <a:gd name="T5" fmla="*/ 36 h 48"/>
                <a:gd name="T6" fmla="*/ 18 w 66"/>
                <a:gd name="T7" fmla="*/ 30 h 48"/>
                <a:gd name="T8" fmla="*/ 6 w 66"/>
                <a:gd name="T9" fmla="*/ 30 h 48"/>
                <a:gd name="T10" fmla="*/ 0 w 66"/>
                <a:gd name="T11" fmla="*/ 24 h 48"/>
                <a:gd name="T12" fmla="*/ 18 w 66"/>
                <a:gd name="T13" fmla="*/ 6 h 48"/>
                <a:gd name="T14" fmla="*/ 24 w 66"/>
                <a:gd name="T15" fmla="*/ 6 h 48"/>
                <a:gd name="T16" fmla="*/ 24 w 66"/>
                <a:gd name="T17" fmla="*/ 0 h 48"/>
                <a:gd name="T18" fmla="*/ 30 w 66"/>
                <a:gd name="T19" fmla="*/ 0 h 48"/>
                <a:gd name="T20" fmla="*/ 36 w 66"/>
                <a:gd name="T21" fmla="*/ 0 h 48"/>
                <a:gd name="T22" fmla="*/ 36 w 66"/>
                <a:gd name="T23" fmla="*/ 6 h 48"/>
                <a:gd name="T24" fmla="*/ 36 w 66"/>
                <a:gd name="T25" fmla="*/ 12 h 48"/>
                <a:gd name="T26" fmla="*/ 42 w 66"/>
                <a:gd name="T27" fmla="*/ 12 h 48"/>
                <a:gd name="T28" fmla="*/ 42 w 66"/>
                <a:gd name="T29" fmla="*/ 18 h 48"/>
                <a:gd name="T30" fmla="*/ 48 w 66"/>
                <a:gd name="T31" fmla="*/ 24 h 48"/>
                <a:gd name="T32" fmla="*/ 48 w 66"/>
                <a:gd name="T33" fmla="*/ 30 h 48"/>
                <a:gd name="T34" fmla="*/ 54 w 66"/>
                <a:gd name="T35" fmla="*/ 36 h 48"/>
                <a:gd name="T36" fmla="*/ 60 w 66"/>
                <a:gd name="T37" fmla="*/ 36 h 48"/>
                <a:gd name="T38" fmla="*/ 60 w 66"/>
                <a:gd name="T39" fmla="*/ 42 h 48"/>
                <a:gd name="T40" fmla="*/ 66 w 66"/>
                <a:gd name="T41" fmla="*/ 42 h 48"/>
                <a:gd name="T42" fmla="*/ 60 w 66"/>
                <a:gd name="T43" fmla="*/ 42 h 48"/>
                <a:gd name="T44" fmla="*/ 54 w 66"/>
                <a:gd name="T45" fmla="*/ 42 h 48"/>
                <a:gd name="T46" fmla="*/ 54 w 66"/>
                <a:gd name="T47" fmla="*/ 48 h 48"/>
                <a:gd name="T48" fmla="*/ 42 w 66"/>
                <a:gd name="T49" fmla="*/ 48 h 48"/>
                <a:gd name="T50" fmla="*/ 36 w 66"/>
                <a:gd name="T51" fmla="*/ 48 h 48"/>
                <a:gd name="T52" fmla="*/ 30 w 66"/>
                <a:gd name="T53" fmla="*/ 48 h 48"/>
                <a:gd name="T54" fmla="*/ 24 w 66"/>
                <a:gd name="T55" fmla="*/ 48 h 48"/>
                <a:gd name="T56" fmla="*/ 24 w 66"/>
                <a:gd name="T57" fmla="*/ 42 h 48"/>
                <a:gd name="T58" fmla="*/ 18 w 66"/>
                <a:gd name="T5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48">
                  <a:moveTo>
                    <a:pt x="18" y="42"/>
                  </a:moveTo>
                  <a:lnTo>
                    <a:pt x="12" y="42"/>
                  </a:lnTo>
                  <a:lnTo>
                    <a:pt x="12" y="36"/>
                  </a:lnTo>
                  <a:lnTo>
                    <a:pt x="18" y="30"/>
                  </a:lnTo>
                  <a:lnTo>
                    <a:pt x="6" y="30"/>
                  </a:lnTo>
                  <a:lnTo>
                    <a:pt x="0" y="24"/>
                  </a:lnTo>
                  <a:lnTo>
                    <a:pt x="18" y="6"/>
                  </a:lnTo>
                  <a:lnTo>
                    <a:pt x="24" y="6"/>
                  </a:lnTo>
                  <a:lnTo>
                    <a:pt x="24" y="0"/>
                  </a:lnTo>
                  <a:lnTo>
                    <a:pt x="30" y="0"/>
                  </a:lnTo>
                  <a:lnTo>
                    <a:pt x="36" y="0"/>
                  </a:lnTo>
                  <a:lnTo>
                    <a:pt x="36" y="6"/>
                  </a:lnTo>
                  <a:lnTo>
                    <a:pt x="36" y="12"/>
                  </a:lnTo>
                  <a:lnTo>
                    <a:pt x="42" y="12"/>
                  </a:lnTo>
                  <a:lnTo>
                    <a:pt x="42" y="18"/>
                  </a:lnTo>
                  <a:lnTo>
                    <a:pt x="48" y="24"/>
                  </a:lnTo>
                  <a:lnTo>
                    <a:pt x="48" y="30"/>
                  </a:lnTo>
                  <a:lnTo>
                    <a:pt x="54" y="36"/>
                  </a:lnTo>
                  <a:lnTo>
                    <a:pt x="60" y="36"/>
                  </a:lnTo>
                  <a:lnTo>
                    <a:pt x="60" y="42"/>
                  </a:lnTo>
                  <a:lnTo>
                    <a:pt x="66" y="42"/>
                  </a:lnTo>
                  <a:lnTo>
                    <a:pt x="60" y="42"/>
                  </a:lnTo>
                  <a:lnTo>
                    <a:pt x="54" y="42"/>
                  </a:lnTo>
                  <a:lnTo>
                    <a:pt x="54" y="48"/>
                  </a:lnTo>
                  <a:lnTo>
                    <a:pt x="42" y="48"/>
                  </a:lnTo>
                  <a:lnTo>
                    <a:pt x="36" y="48"/>
                  </a:lnTo>
                  <a:lnTo>
                    <a:pt x="30" y="48"/>
                  </a:lnTo>
                  <a:lnTo>
                    <a:pt x="24" y="48"/>
                  </a:lnTo>
                  <a:lnTo>
                    <a:pt x="24" y="42"/>
                  </a:lnTo>
                  <a:lnTo>
                    <a:pt x="1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1" name="Freeform 2239"/>
            <p:cNvSpPr>
              <a:spLocks/>
            </p:cNvSpPr>
            <p:nvPr/>
          </p:nvSpPr>
          <p:spPr bwMode="auto">
            <a:xfrm>
              <a:off x="4194" y="2304"/>
              <a:ext cx="66" cy="72"/>
            </a:xfrm>
            <a:custGeom>
              <a:avLst/>
              <a:gdLst>
                <a:gd name="T0" fmla="*/ 18 w 66"/>
                <a:gd name="T1" fmla="*/ 60 h 72"/>
                <a:gd name="T2" fmla="*/ 12 w 66"/>
                <a:gd name="T3" fmla="*/ 54 h 72"/>
                <a:gd name="T4" fmla="*/ 6 w 66"/>
                <a:gd name="T5" fmla="*/ 42 h 72"/>
                <a:gd name="T6" fmla="*/ 0 w 66"/>
                <a:gd name="T7" fmla="*/ 36 h 72"/>
                <a:gd name="T8" fmla="*/ 0 w 66"/>
                <a:gd name="T9" fmla="*/ 30 h 72"/>
                <a:gd name="T10" fmla="*/ 6 w 66"/>
                <a:gd name="T11" fmla="*/ 30 h 72"/>
                <a:gd name="T12" fmla="*/ 6 w 66"/>
                <a:gd name="T13" fmla="*/ 24 h 72"/>
                <a:gd name="T14" fmla="*/ 6 w 66"/>
                <a:gd name="T15" fmla="*/ 18 h 72"/>
                <a:gd name="T16" fmla="*/ 12 w 66"/>
                <a:gd name="T17" fmla="*/ 12 h 72"/>
                <a:gd name="T18" fmla="*/ 12 w 66"/>
                <a:gd name="T19" fmla="*/ 6 h 72"/>
                <a:gd name="T20" fmla="*/ 18 w 66"/>
                <a:gd name="T21" fmla="*/ 0 h 72"/>
                <a:gd name="T22" fmla="*/ 54 w 66"/>
                <a:gd name="T23" fmla="*/ 30 h 72"/>
                <a:gd name="T24" fmla="*/ 66 w 66"/>
                <a:gd name="T25" fmla="*/ 36 h 72"/>
                <a:gd name="T26" fmla="*/ 60 w 66"/>
                <a:gd name="T27" fmla="*/ 36 h 72"/>
                <a:gd name="T28" fmla="*/ 66 w 66"/>
                <a:gd name="T29" fmla="*/ 36 h 72"/>
                <a:gd name="T30" fmla="*/ 42 w 66"/>
                <a:gd name="T31" fmla="*/ 54 h 72"/>
                <a:gd name="T32" fmla="*/ 36 w 66"/>
                <a:gd name="T33" fmla="*/ 72 h 72"/>
                <a:gd name="T34" fmla="*/ 24 w 66"/>
                <a:gd name="T35" fmla="*/ 72 h 72"/>
                <a:gd name="T36" fmla="*/ 24 w 66"/>
                <a:gd name="T37" fmla="*/ 66 h 72"/>
                <a:gd name="T38" fmla="*/ 18 w 66"/>
                <a:gd name="T3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72">
                  <a:moveTo>
                    <a:pt x="18" y="60"/>
                  </a:moveTo>
                  <a:lnTo>
                    <a:pt x="12" y="54"/>
                  </a:lnTo>
                  <a:lnTo>
                    <a:pt x="6" y="42"/>
                  </a:lnTo>
                  <a:lnTo>
                    <a:pt x="0" y="36"/>
                  </a:lnTo>
                  <a:lnTo>
                    <a:pt x="0" y="30"/>
                  </a:lnTo>
                  <a:lnTo>
                    <a:pt x="6" y="30"/>
                  </a:lnTo>
                  <a:lnTo>
                    <a:pt x="6" y="24"/>
                  </a:lnTo>
                  <a:lnTo>
                    <a:pt x="6" y="18"/>
                  </a:lnTo>
                  <a:lnTo>
                    <a:pt x="12" y="12"/>
                  </a:lnTo>
                  <a:lnTo>
                    <a:pt x="12" y="6"/>
                  </a:lnTo>
                  <a:lnTo>
                    <a:pt x="18" y="0"/>
                  </a:lnTo>
                  <a:lnTo>
                    <a:pt x="54" y="30"/>
                  </a:lnTo>
                  <a:lnTo>
                    <a:pt x="66" y="36"/>
                  </a:lnTo>
                  <a:lnTo>
                    <a:pt x="60" y="36"/>
                  </a:lnTo>
                  <a:lnTo>
                    <a:pt x="66" y="36"/>
                  </a:lnTo>
                  <a:lnTo>
                    <a:pt x="42" y="54"/>
                  </a:lnTo>
                  <a:lnTo>
                    <a:pt x="36" y="72"/>
                  </a:lnTo>
                  <a:lnTo>
                    <a:pt x="24" y="72"/>
                  </a:lnTo>
                  <a:lnTo>
                    <a:pt x="24" y="66"/>
                  </a:lnTo>
                  <a:lnTo>
                    <a:pt x="18" y="6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2" name="Freeform 2240"/>
            <p:cNvSpPr>
              <a:spLocks/>
            </p:cNvSpPr>
            <p:nvPr/>
          </p:nvSpPr>
          <p:spPr bwMode="auto">
            <a:xfrm>
              <a:off x="3828" y="2364"/>
              <a:ext cx="36" cy="30"/>
            </a:xfrm>
            <a:custGeom>
              <a:avLst/>
              <a:gdLst>
                <a:gd name="T0" fmla="*/ 24 w 36"/>
                <a:gd name="T1" fmla="*/ 30 h 30"/>
                <a:gd name="T2" fmla="*/ 24 w 36"/>
                <a:gd name="T3" fmla="*/ 24 h 30"/>
                <a:gd name="T4" fmla="*/ 18 w 36"/>
                <a:gd name="T5" fmla="*/ 24 h 30"/>
                <a:gd name="T6" fmla="*/ 12 w 36"/>
                <a:gd name="T7" fmla="*/ 24 h 30"/>
                <a:gd name="T8" fmla="*/ 6 w 36"/>
                <a:gd name="T9" fmla="*/ 24 h 30"/>
                <a:gd name="T10" fmla="*/ 6 w 36"/>
                <a:gd name="T11" fmla="*/ 18 h 30"/>
                <a:gd name="T12" fmla="*/ 0 w 36"/>
                <a:gd name="T13" fmla="*/ 18 h 30"/>
                <a:gd name="T14" fmla="*/ 18 w 36"/>
                <a:gd name="T15" fmla="*/ 0 h 30"/>
                <a:gd name="T16" fmla="*/ 24 w 36"/>
                <a:gd name="T17" fmla="*/ 0 h 30"/>
                <a:gd name="T18" fmla="*/ 36 w 36"/>
                <a:gd name="T19" fmla="*/ 6 h 30"/>
                <a:gd name="T20" fmla="*/ 36 w 36"/>
                <a:gd name="T21" fmla="*/ 12 h 30"/>
                <a:gd name="T22" fmla="*/ 36 w 36"/>
                <a:gd name="T23" fmla="*/ 18 h 30"/>
                <a:gd name="T24" fmla="*/ 36 w 36"/>
                <a:gd name="T25" fmla="*/ 24 h 30"/>
                <a:gd name="T26" fmla="*/ 30 w 36"/>
                <a:gd name="T27" fmla="*/ 30 h 30"/>
                <a:gd name="T28" fmla="*/ 30 w 36"/>
                <a:gd name="T29" fmla="*/ 24 h 30"/>
                <a:gd name="T30" fmla="*/ 30 w 36"/>
                <a:gd name="T31" fmla="*/ 30 h 30"/>
                <a:gd name="T32" fmla="*/ 24 w 36"/>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0">
                  <a:moveTo>
                    <a:pt x="24" y="30"/>
                  </a:moveTo>
                  <a:lnTo>
                    <a:pt x="24" y="24"/>
                  </a:lnTo>
                  <a:lnTo>
                    <a:pt x="18" y="24"/>
                  </a:lnTo>
                  <a:lnTo>
                    <a:pt x="12" y="24"/>
                  </a:lnTo>
                  <a:lnTo>
                    <a:pt x="6" y="24"/>
                  </a:lnTo>
                  <a:lnTo>
                    <a:pt x="6" y="18"/>
                  </a:lnTo>
                  <a:lnTo>
                    <a:pt x="0" y="18"/>
                  </a:lnTo>
                  <a:lnTo>
                    <a:pt x="18" y="0"/>
                  </a:lnTo>
                  <a:lnTo>
                    <a:pt x="24" y="0"/>
                  </a:lnTo>
                  <a:lnTo>
                    <a:pt x="36" y="6"/>
                  </a:lnTo>
                  <a:lnTo>
                    <a:pt x="36" y="12"/>
                  </a:lnTo>
                  <a:lnTo>
                    <a:pt x="36" y="18"/>
                  </a:lnTo>
                  <a:lnTo>
                    <a:pt x="36" y="24"/>
                  </a:lnTo>
                  <a:lnTo>
                    <a:pt x="30" y="30"/>
                  </a:lnTo>
                  <a:lnTo>
                    <a:pt x="30" y="24"/>
                  </a:lnTo>
                  <a:lnTo>
                    <a:pt x="30" y="30"/>
                  </a:lnTo>
                  <a:lnTo>
                    <a:pt x="24"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3" name="Freeform 2241"/>
            <p:cNvSpPr>
              <a:spLocks/>
            </p:cNvSpPr>
            <p:nvPr/>
          </p:nvSpPr>
          <p:spPr bwMode="auto">
            <a:xfrm>
              <a:off x="4170" y="2310"/>
              <a:ext cx="42" cy="60"/>
            </a:xfrm>
            <a:custGeom>
              <a:avLst/>
              <a:gdLst>
                <a:gd name="T0" fmla="*/ 42 w 42"/>
                <a:gd name="T1" fmla="*/ 54 h 60"/>
                <a:gd name="T2" fmla="*/ 36 w 42"/>
                <a:gd name="T3" fmla="*/ 60 h 60"/>
                <a:gd name="T4" fmla="*/ 36 w 42"/>
                <a:gd name="T5" fmla="*/ 54 h 60"/>
                <a:gd name="T6" fmla="*/ 30 w 42"/>
                <a:gd name="T7" fmla="*/ 54 h 60"/>
                <a:gd name="T8" fmla="*/ 30 w 42"/>
                <a:gd name="T9" fmla="*/ 48 h 60"/>
                <a:gd name="T10" fmla="*/ 24 w 42"/>
                <a:gd name="T11" fmla="*/ 48 h 60"/>
                <a:gd name="T12" fmla="*/ 24 w 42"/>
                <a:gd name="T13" fmla="*/ 42 h 60"/>
                <a:gd name="T14" fmla="*/ 18 w 42"/>
                <a:gd name="T15" fmla="*/ 42 h 60"/>
                <a:gd name="T16" fmla="*/ 12 w 42"/>
                <a:gd name="T17" fmla="*/ 36 h 60"/>
                <a:gd name="T18" fmla="*/ 12 w 42"/>
                <a:gd name="T19" fmla="*/ 30 h 60"/>
                <a:gd name="T20" fmla="*/ 6 w 42"/>
                <a:gd name="T21" fmla="*/ 24 h 60"/>
                <a:gd name="T22" fmla="*/ 6 w 42"/>
                <a:gd name="T23" fmla="*/ 18 h 60"/>
                <a:gd name="T24" fmla="*/ 0 w 42"/>
                <a:gd name="T25" fmla="*/ 18 h 60"/>
                <a:gd name="T26" fmla="*/ 0 w 42"/>
                <a:gd name="T27" fmla="*/ 12 h 60"/>
                <a:gd name="T28" fmla="*/ 6 w 42"/>
                <a:gd name="T29" fmla="*/ 12 h 60"/>
                <a:gd name="T30" fmla="*/ 0 w 42"/>
                <a:gd name="T31" fmla="*/ 6 h 60"/>
                <a:gd name="T32" fmla="*/ 6 w 42"/>
                <a:gd name="T33" fmla="*/ 6 h 60"/>
                <a:gd name="T34" fmla="*/ 6 w 42"/>
                <a:gd name="T35" fmla="*/ 0 h 60"/>
                <a:gd name="T36" fmla="*/ 18 w 42"/>
                <a:gd name="T37" fmla="*/ 0 h 60"/>
                <a:gd name="T38" fmla="*/ 24 w 42"/>
                <a:gd name="T39" fmla="*/ 0 h 60"/>
                <a:gd name="T40" fmla="*/ 30 w 42"/>
                <a:gd name="T41" fmla="*/ 0 h 60"/>
                <a:gd name="T42" fmla="*/ 36 w 42"/>
                <a:gd name="T43" fmla="*/ 0 h 60"/>
                <a:gd name="T44" fmla="*/ 36 w 42"/>
                <a:gd name="T45" fmla="*/ 6 h 60"/>
                <a:gd name="T46" fmla="*/ 30 w 42"/>
                <a:gd name="T47" fmla="*/ 12 h 60"/>
                <a:gd name="T48" fmla="*/ 30 w 42"/>
                <a:gd name="T49" fmla="*/ 18 h 60"/>
                <a:gd name="T50" fmla="*/ 30 w 42"/>
                <a:gd name="T51" fmla="*/ 24 h 60"/>
                <a:gd name="T52" fmla="*/ 24 w 42"/>
                <a:gd name="T53" fmla="*/ 24 h 60"/>
                <a:gd name="T54" fmla="*/ 24 w 42"/>
                <a:gd name="T55" fmla="*/ 30 h 60"/>
                <a:gd name="T56" fmla="*/ 30 w 42"/>
                <a:gd name="T57" fmla="*/ 36 h 60"/>
                <a:gd name="T58" fmla="*/ 36 w 42"/>
                <a:gd name="T59" fmla="*/ 48 h 60"/>
                <a:gd name="T60" fmla="*/ 42 w 42"/>
                <a:gd name="T6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60">
                  <a:moveTo>
                    <a:pt x="42" y="54"/>
                  </a:moveTo>
                  <a:lnTo>
                    <a:pt x="36" y="60"/>
                  </a:lnTo>
                  <a:lnTo>
                    <a:pt x="36" y="54"/>
                  </a:lnTo>
                  <a:lnTo>
                    <a:pt x="30" y="54"/>
                  </a:lnTo>
                  <a:lnTo>
                    <a:pt x="30" y="48"/>
                  </a:lnTo>
                  <a:lnTo>
                    <a:pt x="24" y="48"/>
                  </a:lnTo>
                  <a:lnTo>
                    <a:pt x="24" y="42"/>
                  </a:lnTo>
                  <a:lnTo>
                    <a:pt x="18" y="42"/>
                  </a:lnTo>
                  <a:lnTo>
                    <a:pt x="12" y="36"/>
                  </a:lnTo>
                  <a:lnTo>
                    <a:pt x="12" y="30"/>
                  </a:lnTo>
                  <a:lnTo>
                    <a:pt x="6" y="24"/>
                  </a:lnTo>
                  <a:lnTo>
                    <a:pt x="6" y="18"/>
                  </a:lnTo>
                  <a:lnTo>
                    <a:pt x="0" y="18"/>
                  </a:lnTo>
                  <a:lnTo>
                    <a:pt x="0" y="12"/>
                  </a:lnTo>
                  <a:lnTo>
                    <a:pt x="6" y="12"/>
                  </a:lnTo>
                  <a:lnTo>
                    <a:pt x="0" y="6"/>
                  </a:lnTo>
                  <a:lnTo>
                    <a:pt x="6" y="6"/>
                  </a:lnTo>
                  <a:lnTo>
                    <a:pt x="6" y="0"/>
                  </a:lnTo>
                  <a:lnTo>
                    <a:pt x="18" y="0"/>
                  </a:lnTo>
                  <a:lnTo>
                    <a:pt x="24" y="0"/>
                  </a:lnTo>
                  <a:lnTo>
                    <a:pt x="30" y="0"/>
                  </a:lnTo>
                  <a:lnTo>
                    <a:pt x="36" y="0"/>
                  </a:lnTo>
                  <a:lnTo>
                    <a:pt x="36" y="6"/>
                  </a:lnTo>
                  <a:lnTo>
                    <a:pt x="30" y="12"/>
                  </a:lnTo>
                  <a:lnTo>
                    <a:pt x="30" y="18"/>
                  </a:lnTo>
                  <a:lnTo>
                    <a:pt x="30" y="24"/>
                  </a:lnTo>
                  <a:lnTo>
                    <a:pt x="24" y="24"/>
                  </a:lnTo>
                  <a:lnTo>
                    <a:pt x="24" y="30"/>
                  </a:lnTo>
                  <a:lnTo>
                    <a:pt x="30" y="36"/>
                  </a:lnTo>
                  <a:lnTo>
                    <a:pt x="36" y="48"/>
                  </a:lnTo>
                  <a:lnTo>
                    <a:pt x="4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4" name="Freeform 2242"/>
            <p:cNvSpPr>
              <a:spLocks/>
            </p:cNvSpPr>
            <p:nvPr/>
          </p:nvSpPr>
          <p:spPr bwMode="auto">
            <a:xfrm>
              <a:off x="2658" y="2430"/>
              <a:ext cx="54" cy="42"/>
            </a:xfrm>
            <a:custGeom>
              <a:avLst/>
              <a:gdLst>
                <a:gd name="T0" fmla="*/ 48 w 54"/>
                <a:gd name="T1" fmla="*/ 18 h 42"/>
                <a:gd name="T2" fmla="*/ 48 w 54"/>
                <a:gd name="T3" fmla="*/ 24 h 42"/>
                <a:gd name="T4" fmla="*/ 54 w 54"/>
                <a:gd name="T5" fmla="*/ 30 h 42"/>
                <a:gd name="T6" fmla="*/ 48 w 54"/>
                <a:gd name="T7" fmla="*/ 30 h 42"/>
                <a:gd name="T8" fmla="*/ 48 w 54"/>
                <a:gd name="T9" fmla="*/ 36 h 42"/>
                <a:gd name="T10" fmla="*/ 48 w 54"/>
                <a:gd name="T11" fmla="*/ 30 h 42"/>
                <a:gd name="T12" fmla="*/ 42 w 54"/>
                <a:gd name="T13" fmla="*/ 30 h 42"/>
                <a:gd name="T14" fmla="*/ 36 w 54"/>
                <a:gd name="T15" fmla="*/ 30 h 42"/>
                <a:gd name="T16" fmla="*/ 36 w 54"/>
                <a:gd name="T17" fmla="*/ 36 h 42"/>
                <a:gd name="T18" fmla="*/ 30 w 54"/>
                <a:gd name="T19" fmla="*/ 36 h 42"/>
                <a:gd name="T20" fmla="*/ 24 w 54"/>
                <a:gd name="T21" fmla="*/ 42 h 42"/>
                <a:gd name="T22" fmla="*/ 18 w 54"/>
                <a:gd name="T23" fmla="*/ 42 h 42"/>
                <a:gd name="T24" fmla="*/ 18 w 54"/>
                <a:gd name="T25" fmla="*/ 36 h 42"/>
                <a:gd name="T26" fmla="*/ 12 w 54"/>
                <a:gd name="T27" fmla="*/ 36 h 42"/>
                <a:gd name="T28" fmla="*/ 18 w 54"/>
                <a:gd name="T29" fmla="*/ 36 h 42"/>
                <a:gd name="T30" fmla="*/ 18 w 54"/>
                <a:gd name="T31" fmla="*/ 30 h 42"/>
                <a:gd name="T32" fmla="*/ 12 w 54"/>
                <a:gd name="T33" fmla="*/ 24 h 42"/>
                <a:gd name="T34" fmla="*/ 12 w 54"/>
                <a:gd name="T35" fmla="*/ 30 h 42"/>
                <a:gd name="T36" fmla="*/ 6 w 54"/>
                <a:gd name="T37" fmla="*/ 30 h 42"/>
                <a:gd name="T38" fmla="*/ 6 w 54"/>
                <a:gd name="T39" fmla="*/ 24 h 42"/>
                <a:gd name="T40" fmla="*/ 6 w 54"/>
                <a:gd name="T41" fmla="*/ 18 h 42"/>
                <a:gd name="T42" fmla="*/ 6 w 54"/>
                <a:gd name="T43" fmla="*/ 12 h 42"/>
                <a:gd name="T44" fmla="*/ 0 w 54"/>
                <a:gd name="T45" fmla="*/ 12 h 42"/>
                <a:gd name="T46" fmla="*/ 0 w 54"/>
                <a:gd name="T47" fmla="*/ 0 h 42"/>
                <a:gd name="T48" fmla="*/ 48 w 54"/>
                <a:gd name="T49" fmla="*/ 0 h 42"/>
                <a:gd name="T50" fmla="*/ 48 w 54"/>
                <a:gd name="T5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42">
                  <a:moveTo>
                    <a:pt x="48" y="18"/>
                  </a:moveTo>
                  <a:lnTo>
                    <a:pt x="48" y="24"/>
                  </a:lnTo>
                  <a:lnTo>
                    <a:pt x="54" y="30"/>
                  </a:lnTo>
                  <a:lnTo>
                    <a:pt x="48" y="30"/>
                  </a:lnTo>
                  <a:lnTo>
                    <a:pt x="48" y="36"/>
                  </a:lnTo>
                  <a:lnTo>
                    <a:pt x="48" y="30"/>
                  </a:lnTo>
                  <a:lnTo>
                    <a:pt x="42" y="30"/>
                  </a:lnTo>
                  <a:lnTo>
                    <a:pt x="36" y="30"/>
                  </a:lnTo>
                  <a:lnTo>
                    <a:pt x="36" y="36"/>
                  </a:lnTo>
                  <a:lnTo>
                    <a:pt x="30" y="36"/>
                  </a:lnTo>
                  <a:lnTo>
                    <a:pt x="24" y="42"/>
                  </a:lnTo>
                  <a:lnTo>
                    <a:pt x="18" y="42"/>
                  </a:lnTo>
                  <a:lnTo>
                    <a:pt x="18" y="36"/>
                  </a:lnTo>
                  <a:lnTo>
                    <a:pt x="12" y="36"/>
                  </a:lnTo>
                  <a:lnTo>
                    <a:pt x="18" y="36"/>
                  </a:lnTo>
                  <a:lnTo>
                    <a:pt x="18" y="30"/>
                  </a:lnTo>
                  <a:lnTo>
                    <a:pt x="12" y="24"/>
                  </a:lnTo>
                  <a:lnTo>
                    <a:pt x="12" y="30"/>
                  </a:lnTo>
                  <a:lnTo>
                    <a:pt x="6" y="30"/>
                  </a:lnTo>
                  <a:lnTo>
                    <a:pt x="6" y="24"/>
                  </a:lnTo>
                  <a:lnTo>
                    <a:pt x="6" y="18"/>
                  </a:lnTo>
                  <a:lnTo>
                    <a:pt x="6" y="12"/>
                  </a:lnTo>
                  <a:lnTo>
                    <a:pt x="0" y="12"/>
                  </a:lnTo>
                  <a:lnTo>
                    <a:pt x="0" y="0"/>
                  </a:lnTo>
                  <a:lnTo>
                    <a:pt x="48" y="0"/>
                  </a:lnTo>
                  <a:lnTo>
                    <a:pt x="4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5" name="Freeform 2243"/>
            <p:cNvSpPr>
              <a:spLocks/>
            </p:cNvSpPr>
            <p:nvPr/>
          </p:nvSpPr>
          <p:spPr bwMode="auto">
            <a:xfrm>
              <a:off x="3888" y="2352"/>
              <a:ext cx="42" cy="36"/>
            </a:xfrm>
            <a:custGeom>
              <a:avLst/>
              <a:gdLst>
                <a:gd name="T0" fmla="*/ 30 w 42"/>
                <a:gd name="T1" fmla="*/ 36 h 36"/>
                <a:gd name="T2" fmla="*/ 24 w 42"/>
                <a:gd name="T3" fmla="*/ 36 h 36"/>
                <a:gd name="T4" fmla="*/ 18 w 42"/>
                <a:gd name="T5" fmla="*/ 36 h 36"/>
                <a:gd name="T6" fmla="*/ 18 w 42"/>
                <a:gd name="T7" fmla="*/ 30 h 36"/>
                <a:gd name="T8" fmla="*/ 12 w 42"/>
                <a:gd name="T9" fmla="*/ 30 h 36"/>
                <a:gd name="T10" fmla="*/ 6 w 42"/>
                <a:gd name="T11" fmla="*/ 24 h 36"/>
                <a:gd name="T12" fmla="*/ 0 w 42"/>
                <a:gd name="T13" fmla="*/ 18 h 36"/>
                <a:gd name="T14" fmla="*/ 0 w 42"/>
                <a:gd name="T15" fmla="*/ 12 h 36"/>
                <a:gd name="T16" fmla="*/ 6 w 42"/>
                <a:gd name="T17" fmla="*/ 12 h 36"/>
                <a:gd name="T18" fmla="*/ 12 w 42"/>
                <a:gd name="T19" fmla="*/ 12 h 36"/>
                <a:gd name="T20" fmla="*/ 12 w 42"/>
                <a:gd name="T21" fmla="*/ 6 h 36"/>
                <a:gd name="T22" fmla="*/ 24 w 42"/>
                <a:gd name="T23" fmla="*/ 0 h 36"/>
                <a:gd name="T24" fmla="*/ 24 w 42"/>
                <a:gd name="T25" fmla="*/ 6 h 36"/>
                <a:gd name="T26" fmla="*/ 30 w 42"/>
                <a:gd name="T27" fmla="*/ 12 h 36"/>
                <a:gd name="T28" fmla="*/ 36 w 42"/>
                <a:gd name="T29" fmla="*/ 18 h 36"/>
                <a:gd name="T30" fmla="*/ 42 w 42"/>
                <a:gd name="T31" fmla="*/ 24 h 36"/>
                <a:gd name="T32" fmla="*/ 42 w 42"/>
                <a:gd name="T33" fmla="*/ 30 h 36"/>
                <a:gd name="T34" fmla="*/ 42 w 42"/>
                <a:gd name="T35" fmla="*/ 36 h 36"/>
                <a:gd name="T36" fmla="*/ 42 w 42"/>
                <a:gd name="T37" fmla="*/ 30 h 36"/>
                <a:gd name="T38" fmla="*/ 36 w 42"/>
                <a:gd name="T39" fmla="*/ 30 h 36"/>
                <a:gd name="T40" fmla="*/ 30 w 42"/>
                <a:gd name="T41" fmla="*/ 30 h 36"/>
                <a:gd name="T42" fmla="*/ 30 w 42"/>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30" y="36"/>
                  </a:moveTo>
                  <a:lnTo>
                    <a:pt x="24" y="36"/>
                  </a:lnTo>
                  <a:lnTo>
                    <a:pt x="18" y="36"/>
                  </a:lnTo>
                  <a:lnTo>
                    <a:pt x="18" y="30"/>
                  </a:lnTo>
                  <a:lnTo>
                    <a:pt x="12" y="30"/>
                  </a:lnTo>
                  <a:lnTo>
                    <a:pt x="6" y="24"/>
                  </a:lnTo>
                  <a:lnTo>
                    <a:pt x="0" y="18"/>
                  </a:lnTo>
                  <a:lnTo>
                    <a:pt x="0" y="12"/>
                  </a:lnTo>
                  <a:lnTo>
                    <a:pt x="6" y="12"/>
                  </a:lnTo>
                  <a:lnTo>
                    <a:pt x="12" y="12"/>
                  </a:lnTo>
                  <a:lnTo>
                    <a:pt x="12" y="6"/>
                  </a:lnTo>
                  <a:lnTo>
                    <a:pt x="24" y="0"/>
                  </a:lnTo>
                  <a:lnTo>
                    <a:pt x="24" y="6"/>
                  </a:lnTo>
                  <a:lnTo>
                    <a:pt x="30" y="12"/>
                  </a:lnTo>
                  <a:lnTo>
                    <a:pt x="36" y="18"/>
                  </a:lnTo>
                  <a:lnTo>
                    <a:pt x="42" y="24"/>
                  </a:lnTo>
                  <a:lnTo>
                    <a:pt x="42" y="30"/>
                  </a:lnTo>
                  <a:lnTo>
                    <a:pt x="42" y="36"/>
                  </a:lnTo>
                  <a:lnTo>
                    <a:pt x="42" y="30"/>
                  </a:lnTo>
                  <a:lnTo>
                    <a:pt x="36" y="30"/>
                  </a:lnTo>
                  <a:lnTo>
                    <a:pt x="30" y="3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6" name="Freeform 2244"/>
            <p:cNvSpPr>
              <a:spLocks/>
            </p:cNvSpPr>
            <p:nvPr/>
          </p:nvSpPr>
          <p:spPr bwMode="auto">
            <a:xfrm>
              <a:off x="3864" y="2358"/>
              <a:ext cx="36" cy="30"/>
            </a:xfrm>
            <a:custGeom>
              <a:avLst/>
              <a:gdLst>
                <a:gd name="T0" fmla="*/ 36 w 36"/>
                <a:gd name="T1" fmla="*/ 24 h 30"/>
                <a:gd name="T2" fmla="*/ 30 w 36"/>
                <a:gd name="T3" fmla="*/ 24 h 30"/>
                <a:gd name="T4" fmla="*/ 24 w 36"/>
                <a:gd name="T5" fmla="*/ 24 h 30"/>
                <a:gd name="T6" fmla="*/ 18 w 36"/>
                <a:gd name="T7" fmla="*/ 30 h 30"/>
                <a:gd name="T8" fmla="*/ 12 w 36"/>
                <a:gd name="T9" fmla="*/ 30 h 30"/>
                <a:gd name="T10" fmla="*/ 6 w 36"/>
                <a:gd name="T11" fmla="*/ 30 h 30"/>
                <a:gd name="T12" fmla="*/ 0 w 36"/>
                <a:gd name="T13" fmla="*/ 24 h 30"/>
                <a:gd name="T14" fmla="*/ 0 w 36"/>
                <a:gd name="T15" fmla="*/ 18 h 30"/>
                <a:gd name="T16" fmla="*/ 0 w 36"/>
                <a:gd name="T17" fmla="*/ 12 h 30"/>
                <a:gd name="T18" fmla="*/ 6 w 36"/>
                <a:gd name="T19" fmla="*/ 6 h 30"/>
                <a:gd name="T20" fmla="*/ 12 w 36"/>
                <a:gd name="T21" fmla="*/ 6 h 30"/>
                <a:gd name="T22" fmla="*/ 18 w 36"/>
                <a:gd name="T23" fmla="*/ 6 h 30"/>
                <a:gd name="T24" fmla="*/ 18 w 36"/>
                <a:gd name="T25" fmla="*/ 0 h 30"/>
                <a:gd name="T26" fmla="*/ 24 w 36"/>
                <a:gd name="T27" fmla="*/ 6 h 30"/>
                <a:gd name="T28" fmla="*/ 24 w 36"/>
                <a:gd name="T29" fmla="*/ 12 h 30"/>
                <a:gd name="T30" fmla="*/ 30 w 36"/>
                <a:gd name="T31" fmla="*/ 18 h 30"/>
                <a:gd name="T32" fmla="*/ 36 w 36"/>
                <a:gd name="T33"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0">
                  <a:moveTo>
                    <a:pt x="36" y="24"/>
                  </a:moveTo>
                  <a:lnTo>
                    <a:pt x="30" y="24"/>
                  </a:lnTo>
                  <a:lnTo>
                    <a:pt x="24" y="24"/>
                  </a:lnTo>
                  <a:lnTo>
                    <a:pt x="18" y="30"/>
                  </a:lnTo>
                  <a:lnTo>
                    <a:pt x="12" y="30"/>
                  </a:lnTo>
                  <a:lnTo>
                    <a:pt x="6" y="30"/>
                  </a:lnTo>
                  <a:lnTo>
                    <a:pt x="0" y="24"/>
                  </a:lnTo>
                  <a:lnTo>
                    <a:pt x="0" y="18"/>
                  </a:lnTo>
                  <a:lnTo>
                    <a:pt x="0" y="12"/>
                  </a:lnTo>
                  <a:lnTo>
                    <a:pt x="6" y="6"/>
                  </a:lnTo>
                  <a:lnTo>
                    <a:pt x="12" y="6"/>
                  </a:lnTo>
                  <a:lnTo>
                    <a:pt x="18" y="6"/>
                  </a:lnTo>
                  <a:lnTo>
                    <a:pt x="18" y="0"/>
                  </a:lnTo>
                  <a:lnTo>
                    <a:pt x="24" y="6"/>
                  </a:lnTo>
                  <a:lnTo>
                    <a:pt x="24" y="12"/>
                  </a:lnTo>
                  <a:lnTo>
                    <a:pt x="30" y="18"/>
                  </a:lnTo>
                  <a:lnTo>
                    <a:pt x="36" y="2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7" name="Freeform 2245"/>
            <p:cNvSpPr>
              <a:spLocks/>
            </p:cNvSpPr>
            <p:nvPr/>
          </p:nvSpPr>
          <p:spPr bwMode="auto">
            <a:xfrm>
              <a:off x="3576" y="2394"/>
              <a:ext cx="54" cy="48"/>
            </a:xfrm>
            <a:custGeom>
              <a:avLst/>
              <a:gdLst>
                <a:gd name="T0" fmla="*/ 0 w 54"/>
                <a:gd name="T1" fmla="*/ 42 h 48"/>
                <a:gd name="T2" fmla="*/ 6 w 54"/>
                <a:gd name="T3" fmla="*/ 42 h 48"/>
                <a:gd name="T4" fmla="*/ 0 w 54"/>
                <a:gd name="T5" fmla="*/ 36 h 48"/>
                <a:gd name="T6" fmla="*/ 6 w 54"/>
                <a:gd name="T7" fmla="*/ 36 h 48"/>
                <a:gd name="T8" fmla="*/ 12 w 54"/>
                <a:gd name="T9" fmla="*/ 36 h 48"/>
                <a:gd name="T10" fmla="*/ 12 w 54"/>
                <a:gd name="T11" fmla="*/ 30 h 48"/>
                <a:gd name="T12" fmla="*/ 18 w 54"/>
                <a:gd name="T13" fmla="*/ 30 h 48"/>
                <a:gd name="T14" fmla="*/ 18 w 54"/>
                <a:gd name="T15" fmla="*/ 24 h 48"/>
                <a:gd name="T16" fmla="*/ 18 w 54"/>
                <a:gd name="T17" fmla="*/ 18 h 48"/>
                <a:gd name="T18" fmla="*/ 24 w 54"/>
                <a:gd name="T19" fmla="*/ 18 h 48"/>
                <a:gd name="T20" fmla="*/ 18 w 54"/>
                <a:gd name="T21" fmla="*/ 18 h 48"/>
                <a:gd name="T22" fmla="*/ 24 w 54"/>
                <a:gd name="T23" fmla="*/ 18 h 48"/>
                <a:gd name="T24" fmla="*/ 24 w 54"/>
                <a:gd name="T25" fmla="*/ 12 h 48"/>
                <a:gd name="T26" fmla="*/ 30 w 54"/>
                <a:gd name="T27" fmla="*/ 12 h 48"/>
                <a:gd name="T28" fmla="*/ 30 w 54"/>
                <a:gd name="T29" fmla="*/ 6 h 48"/>
                <a:gd name="T30" fmla="*/ 30 w 54"/>
                <a:gd name="T31" fmla="*/ 0 h 48"/>
                <a:gd name="T32" fmla="*/ 36 w 54"/>
                <a:gd name="T33" fmla="*/ 0 h 48"/>
                <a:gd name="T34" fmla="*/ 54 w 54"/>
                <a:gd name="T35" fmla="*/ 12 h 48"/>
                <a:gd name="T36" fmla="*/ 48 w 54"/>
                <a:gd name="T37" fmla="*/ 18 h 48"/>
                <a:gd name="T38" fmla="*/ 48 w 54"/>
                <a:gd name="T39" fmla="*/ 30 h 48"/>
                <a:gd name="T40" fmla="*/ 48 w 54"/>
                <a:gd name="T41" fmla="*/ 36 h 48"/>
                <a:gd name="T42" fmla="*/ 42 w 54"/>
                <a:gd name="T43" fmla="*/ 42 h 48"/>
                <a:gd name="T44" fmla="*/ 36 w 54"/>
                <a:gd name="T45" fmla="*/ 42 h 48"/>
                <a:gd name="T46" fmla="*/ 36 w 54"/>
                <a:gd name="T47" fmla="*/ 48 h 48"/>
                <a:gd name="T48" fmla="*/ 30 w 54"/>
                <a:gd name="T49" fmla="*/ 48 h 48"/>
                <a:gd name="T50" fmla="*/ 24 w 54"/>
                <a:gd name="T51" fmla="*/ 48 h 48"/>
                <a:gd name="T52" fmla="*/ 18 w 54"/>
                <a:gd name="T53" fmla="*/ 42 h 48"/>
                <a:gd name="T54" fmla="*/ 6 w 54"/>
                <a:gd name="T55" fmla="*/ 42 h 48"/>
                <a:gd name="T56" fmla="*/ 0 w 54"/>
                <a:gd name="T57" fmla="*/ 48 h 48"/>
                <a:gd name="T58" fmla="*/ 0 w 54"/>
                <a:gd name="T5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48">
                  <a:moveTo>
                    <a:pt x="0" y="42"/>
                  </a:moveTo>
                  <a:lnTo>
                    <a:pt x="6" y="42"/>
                  </a:lnTo>
                  <a:lnTo>
                    <a:pt x="0" y="36"/>
                  </a:lnTo>
                  <a:lnTo>
                    <a:pt x="6" y="36"/>
                  </a:lnTo>
                  <a:lnTo>
                    <a:pt x="12" y="36"/>
                  </a:lnTo>
                  <a:lnTo>
                    <a:pt x="12" y="30"/>
                  </a:lnTo>
                  <a:lnTo>
                    <a:pt x="18" y="30"/>
                  </a:lnTo>
                  <a:lnTo>
                    <a:pt x="18" y="24"/>
                  </a:lnTo>
                  <a:lnTo>
                    <a:pt x="18" y="18"/>
                  </a:lnTo>
                  <a:lnTo>
                    <a:pt x="24" y="18"/>
                  </a:lnTo>
                  <a:lnTo>
                    <a:pt x="18" y="18"/>
                  </a:lnTo>
                  <a:lnTo>
                    <a:pt x="24" y="18"/>
                  </a:lnTo>
                  <a:lnTo>
                    <a:pt x="24" y="12"/>
                  </a:lnTo>
                  <a:lnTo>
                    <a:pt x="30" y="12"/>
                  </a:lnTo>
                  <a:lnTo>
                    <a:pt x="30" y="6"/>
                  </a:lnTo>
                  <a:lnTo>
                    <a:pt x="30" y="0"/>
                  </a:lnTo>
                  <a:lnTo>
                    <a:pt x="36" y="0"/>
                  </a:lnTo>
                  <a:lnTo>
                    <a:pt x="54" y="12"/>
                  </a:lnTo>
                  <a:lnTo>
                    <a:pt x="48" y="18"/>
                  </a:lnTo>
                  <a:lnTo>
                    <a:pt x="48" y="30"/>
                  </a:lnTo>
                  <a:lnTo>
                    <a:pt x="48" y="36"/>
                  </a:lnTo>
                  <a:lnTo>
                    <a:pt x="42" y="42"/>
                  </a:lnTo>
                  <a:lnTo>
                    <a:pt x="36" y="42"/>
                  </a:lnTo>
                  <a:lnTo>
                    <a:pt x="36" y="48"/>
                  </a:lnTo>
                  <a:lnTo>
                    <a:pt x="30" y="48"/>
                  </a:lnTo>
                  <a:lnTo>
                    <a:pt x="24" y="48"/>
                  </a:lnTo>
                  <a:lnTo>
                    <a:pt x="18" y="42"/>
                  </a:lnTo>
                  <a:lnTo>
                    <a:pt x="6" y="42"/>
                  </a:lnTo>
                  <a:lnTo>
                    <a:pt x="0" y="48"/>
                  </a:lnTo>
                  <a:lnTo>
                    <a:pt x="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8" name="Freeform 2246"/>
            <p:cNvSpPr>
              <a:spLocks/>
            </p:cNvSpPr>
            <p:nvPr/>
          </p:nvSpPr>
          <p:spPr bwMode="auto">
            <a:xfrm>
              <a:off x="4032" y="2334"/>
              <a:ext cx="66" cy="48"/>
            </a:xfrm>
            <a:custGeom>
              <a:avLst/>
              <a:gdLst>
                <a:gd name="T0" fmla="*/ 30 w 66"/>
                <a:gd name="T1" fmla="*/ 42 h 48"/>
                <a:gd name="T2" fmla="*/ 30 w 66"/>
                <a:gd name="T3" fmla="*/ 36 h 48"/>
                <a:gd name="T4" fmla="*/ 24 w 66"/>
                <a:gd name="T5" fmla="*/ 30 h 48"/>
                <a:gd name="T6" fmla="*/ 18 w 66"/>
                <a:gd name="T7" fmla="*/ 24 h 48"/>
                <a:gd name="T8" fmla="*/ 6 w 66"/>
                <a:gd name="T9" fmla="*/ 18 h 48"/>
                <a:gd name="T10" fmla="*/ 6 w 66"/>
                <a:gd name="T11" fmla="*/ 24 h 48"/>
                <a:gd name="T12" fmla="*/ 0 w 66"/>
                <a:gd name="T13" fmla="*/ 18 h 48"/>
                <a:gd name="T14" fmla="*/ 0 w 66"/>
                <a:gd name="T15" fmla="*/ 12 h 48"/>
                <a:gd name="T16" fmla="*/ 0 w 66"/>
                <a:gd name="T17" fmla="*/ 6 h 48"/>
                <a:gd name="T18" fmla="*/ 12 w 66"/>
                <a:gd name="T19" fmla="*/ 12 h 48"/>
                <a:gd name="T20" fmla="*/ 12 w 66"/>
                <a:gd name="T21" fmla="*/ 6 h 48"/>
                <a:gd name="T22" fmla="*/ 18 w 66"/>
                <a:gd name="T23" fmla="*/ 6 h 48"/>
                <a:gd name="T24" fmla="*/ 36 w 66"/>
                <a:gd name="T25" fmla="*/ 0 h 48"/>
                <a:gd name="T26" fmla="*/ 36 w 66"/>
                <a:gd name="T27" fmla="*/ 6 h 48"/>
                <a:gd name="T28" fmla="*/ 42 w 66"/>
                <a:gd name="T29" fmla="*/ 12 h 48"/>
                <a:gd name="T30" fmla="*/ 48 w 66"/>
                <a:gd name="T31" fmla="*/ 18 h 48"/>
                <a:gd name="T32" fmla="*/ 54 w 66"/>
                <a:gd name="T33" fmla="*/ 18 h 48"/>
                <a:gd name="T34" fmla="*/ 60 w 66"/>
                <a:gd name="T35" fmla="*/ 12 h 48"/>
                <a:gd name="T36" fmla="*/ 54 w 66"/>
                <a:gd name="T37" fmla="*/ 18 h 48"/>
                <a:gd name="T38" fmla="*/ 60 w 66"/>
                <a:gd name="T39" fmla="*/ 18 h 48"/>
                <a:gd name="T40" fmla="*/ 54 w 66"/>
                <a:gd name="T41" fmla="*/ 24 h 48"/>
                <a:gd name="T42" fmla="*/ 60 w 66"/>
                <a:gd name="T43" fmla="*/ 24 h 48"/>
                <a:gd name="T44" fmla="*/ 60 w 66"/>
                <a:gd name="T45" fmla="*/ 30 h 48"/>
                <a:gd name="T46" fmla="*/ 60 w 66"/>
                <a:gd name="T47" fmla="*/ 36 h 48"/>
                <a:gd name="T48" fmla="*/ 66 w 66"/>
                <a:gd name="T49" fmla="*/ 42 h 48"/>
                <a:gd name="T50" fmla="*/ 66 w 66"/>
                <a:gd name="T51" fmla="*/ 48 h 48"/>
                <a:gd name="T52" fmla="*/ 60 w 66"/>
                <a:gd name="T53" fmla="*/ 48 h 48"/>
                <a:gd name="T54" fmla="*/ 54 w 66"/>
                <a:gd name="T55" fmla="*/ 48 h 48"/>
                <a:gd name="T56" fmla="*/ 48 w 66"/>
                <a:gd name="T57" fmla="*/ 48 h 48"/>
                <a:gd name="T58" fmla="*/ 36 w 66"/>
                <a:gd name="T59" fmla="*/ 48 h 48"/>
                <a:gd name="T60" fmla="*/ 36 w 66"/>
                <a:gd name="T61" fmla="*/ 42 h 48"/>
                <a:gd name="T62" fmla="*/ 30 w 66"/>
                <a:gd name="T6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48">
                  <a:moveTo>
                    <a:pt x="30" y="42"/>
                  </a:moveTo>
                  <a:lnTo>
                    <a:pt x="30" y="36"/>
                  </a:lnTo>
                  <a:lnTo>
                    <a:pt x="24" y="30"/>
                  </a:lnTo>
                  <a:lnTo>
                    <a:pt x="18" y="24"/>
                  </a:lnTo>
                  <a:lnTo>
                    <a:pt x="6" y="18"/>
                  </a:lnTo>
                  <a:lnTo>
                    <a:pt x="6" y="24"/>
                  </a:lnTo>
                  <a:lnTo>
                    <a:pt x="0" y="18"/>
                  </a:lnTo>
                  <a:lnTo>
                    <a:pt x="0" y="12"/>
                  </a:lnTo>
                  <a:lnTo>
                    <a:pt x="0" y="6"/>
                  </a:lnTo>
                  <a:lnTo>
                    <a:pt x="12" y="12"/>
                  </a:lnTo>
                  <a:lnTo>
                    <a:pt x="12" y="6"/>
                  </a:lnTo>
                  <a:lnTo>
                    <a:pt x="18" y="6"/>
                  </a:lnTo>
                  <a:lnTo>
                    <a:pt x="36" y="0"/>
                  </a:lnTo>
                  <a:lnTo>
                    <a:pt x="36" y="6"/>
                  </a:lnTo>
                  <a:lnTo>
                    <a:pt x="42" y="12"/>
                  </a:lnTo>
                  <a:lnTo>
                    <a:pt x="48" y="18"/>
                  </a:lnTo>
                  <a:lnTo>
                    <a:pt x="54" y="18"/>
                  </a:lnTo>
                  <a:lnTo>
                    <a:pt x="60" y="12"/>
                  </a:lnTo>
                  <a:lnTo>
                    <a:pt x="54" y="18"/>
                  </a:lnTo>
                  <a:lnTo>
                    <a:pt x="60" y="18"/>
                  </a:lnTo>
                  <a:lnTo>
                    <a:pt x="54" y="24"/>
                  </a:lnTo>
                  <a:lnTo>
                    <a:pt x="60" y="24"/>
                  </a:lnTo>
                  <a:lnTo>
                    <a:pt x="60" y="30"/>
                  </a:lnTo>
                  <a:lnTo>
                    <a:pt x="60" y="36"/>
                  </a:lnTo>
                  <a:lnTo>
                    <a:pt x="66" y="42"/>
                  </a:lnTo>
                  <a:lnTo>
                    <a:pt x="66" y="48"/>
                  </a:lnTo>
                  <a:lnTo>
                    <a:pt x="60" y="48"/>
                  </a:lnTo>
                  <a:lnTo>
                    <a:pt x="54" y="48"/>
                  </a:lnTo>
                  <a:lnTo>
                    <a:pt x="48" y="48"/>
                  </a:lnTo>
                  <a:lnTo>
                    <a:pt x="36" y="48"/>
                  </a:lnTo>
                  <a:lnTo>
                    <a:pt x="36" y="42"/>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9" name="Freeform 2247"/>
            <p:cNvSpPr>
              <a:spLocks/>
            </p:cNvSpPr>
            <p:nvPr/>
          </p:nvSpPr>
          <p:spPr bwMode="auto">
            <a:xfrm>
              <a:off x="2502" y="2430"/>
              <a:ext cx="48" cy="48"/>
            </a:xfrm>
            <a:custGeom>
              <a:avLst/>
              <a:gdLst>
                <a:gd name="T0" fmla="*/ 48 w 48"/>
                <a:gd name="T1" fmla="*/ 42 h 48"/>
                <a:gd name="T2" fmla="*/ 48 w 48"/>
                <a:gd name="T3" fmla="*/ 48 h 48"/>
                <a:gd name="T4" fmla="*/ 42 w 48"/>
                <a:gd name="T5" fmla="*/ 48 h 48"/>
                <a:gd name="T6" fmla="*/ 42 w 48"/>
                <a:gd name="T7" fmla="*/ 42 h 48"/>
                <a:gd name="T8" fmla="*/ 36 w 48"/>
                <a:gd name="T9" fmla="*/ 42 h 48"/>
                <a:gd name="T10" fmla="*/ 30 w 48"/>
                <a:gd name="T11" fmla="*/ 42 h 48"/>
                <a:gd name="T12" fmla="*/ 24 w 48"/>
                <a:gd name="T13" fmla="*/ 42 h 48"/>
                <a:gd name="T14" fmla="*/ 18 w 48"/>
                <a:gd name="T15" fmla="*/ 42 h 48"/>
                <a:gd name="T16" fmla="*/ 18 w 48"/>
                <a:gd name="T17" fmla="*/ 36 h 48"/>
                <a:gd name="T18" fmla="*/ 6 w 48"/>
                <a:gd name="T19" fmla="*/ 36 h 48"/>
                <a:gd name="T20" fmla="*/ 0 w 48"/>
                <a:gd name="T21" fmla="*/ 36 h 48"/>
                <a:gd name="T22" fmla="*/ 0 w 48"/>
                <a:gd name="T23" fmla="*/ 0 h 48"/>
                <a:gd name="T24" fmla="*/ 6 w 48"/>
                <a:gd name="T25" fmla="*/ 0 h 48"/>
                <a:gd name="T26" fmla="*/ 24 w 48"/>
                <a:gd name="T27" fmla="*/ 12 h 48"/>
                <a:gd name="T28" fmla="*/ 30 w 48"/>
                <a:gd name="T29" fmla="*/ 12 h 48"/>
                <a:gd name="T30" fmla="*/ 36 w 48"/>
                <a:gd name="T31" fmla="*/ 12 h 48"/>
                <a:gd name="T32" fmla="*/ 42 w 48"/>
                <a:gd name="T33" fmla="*/ 18 h 48"/>
                <a:gd name="T34" fmla="*/ 48 w 48"/>
                <a:gd name="T35" fmla="*/ 18 h 48"/>
                <a:gd name="T36" fmla="*/ 48 w 48"/>
                <a:gd name="T3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48">
                  <a:moveTo>
                    <a:pt x="48" y="42"/>
                  </a:moveTo>
                  <a:lnTo>
                    <a:pt x="48" y="48"/>
                  </a:lnTo>
                  <a:lnTo>
                    <a:pt x="42" y="48"/>
                  </a:lnTo>
                  <a:lnTo>
                    <a:pt x="42" y="42"/>
                  </a:lnTo>
                  <a:lnTo>
                    <a:pt x="36" y="42"/>
                  </a:lnTo>
                  <a:lnTo>
                    <a:pt x="30" y="42"/>
                  </a:lnTo>
                  <a:lnTo>
                    <a:pt x="24" y="42"/>
                  </a:lnTo>
                  <a:lnTo>
                    <a:pt x="18" y="42"/>
                  </a:lnTo>
                  <a:lnTo>
                    <a:pt x="18" y="36"/>
                  </a:lnTo>
                  <a:lnTo>
                    <a:pt x="6" y="36"/>
                  </a:lnTo>
                  <a:lnTo>
                    <a:pt x="0" y="36"/>
                  </a:lnTo>
                  <a:lnTo>
                    <a:pt x="0" y="0"/>
                  </a:lnTo>
                  <a:lnTo>
                    <a:pt x="6" y="0"/>
                  </a:lnTo>
                  <a:lnTo>
                    <a:pt x="24" y="12"/>
                  </a:lnTo>
                  <a:lnTo>
                    <a:pt x="30" y="12"/>
                  </a:lnTo>
                  <a:lnTo>
                    <a:pt x="36" y="12"/>
                  </a:lnTo>
                  <a:lnTo>
                    <a:pt x="42" y="18"/>
                  </a:lnTo>
                  <a:lnTo>
                    <a:pt x="48" y="18"/>
                  </a:lnTo>
                  <a:lnTo>
                    <a:pt x="4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0" name="Freeform 2248"/>
            <p:cNvSpPr>
              <a:spLocks/>
            </p:cNvSpPr>
            <p:nvPr/>
          </p:nvSpPr>
          <p:spPr bwMode="auto">
            <a:xfrm>
              <a:off x="3624" y="2394"/>
              <a:ext cx="54" cy="36"/>
            </a:xfrm>
            <a:custGeom>
              <a:avLst/>
              <a:gdLst>
                <a:gd name="T0" fmla="*/ 6 w 54"/>
                <a:gd name="T1" fmla="*/ 12 h 36"/>
                <a:gd name="T2" fmla="*/ 12 w 54"/>
                <a:gd name="T3" fmla="*/ 6 h 36"/>
                <a:gd name="T4" fmla="*/ 18 w 54"/>
                <a:gd name="T5" fmla="*/ 0 h 36"/>
                <a:gd name="T6" fmla="*/ 42 w 54"/>
                <a:gd name="T7" fmla="*/ 0 h 36"/>
                <a:gd name="T8" fmla="*/ 42 w 54"/>
                <a:gd name="T9" fmla="*/ 6 h 36"/>
                <a:gd name="T10" fmla="*/ 48 w 54"/>
                <a:gd name="T11" fmla="*/ 12 h 36"/>
                <a:gd name="T12" fmla="*/ 48 w 54"/>
                <a:gd name="T13" fmla="*/ 18 h 36"/>
                <a:gd name="T14" fmla="*/ 54 w 54"/>
                <a:gd name="T15" fmla="*/ 24 h 36"/>
                <a:gd name="T16" fmla="*/ 42 w 54"/>
                <a:gd name="T17" fmla="*/ 24 h 36"/>
                <a:gd name="T18" fmla="*/ 36 w 54"/>
                <a:gd name="T19" fmla="*/ 24 h 36"/>
                <a:gd name="T20" fmla="*/ 36 w 54"/>
                <a:gd name="T21" fmla="*/ 30 h 36"/>
                <a:gd name="T22" fmla="*/ 30 w 54"/>
                <a:gd name="T23" fmla="*/ 30 h 36"/>
                <a:gd name="T24" fmla="*/ 30 w 54"/>
                <a:gd name="T25" fmla="*/ 36 h 36"/>
                <a:gd name="T26" fmla="*/ 24 w 54"/>
                <a:gd name="T27" fmla="*/ 36 h 36"/>
                <a:gd name="T28" fmla="*/ 24 w 54"/>
                <a:gd name="T29" fmla="*/ 30 h 36"/>
                <a:gd name="T30" fmla="*/ 18 w 54"/>
                <a:gd name="T31" fmla="*/ 30 h 36"/>
                <a:gd name="T32" fmla="*/ 12 w 54"/>
                <a:gd name="T33" fmla="*/ 24 h 36"/>
                <a:gd name="T34" fmla="*/ 6 w 54"/>
                <a:gd name="T35" fmla="*/ 30 h 36"/>
                <a:gd name="T36" fmla="*/ 6 w 54"/>
                <a:gd name="T37" fmla="*/ 24 h 36"/>
                <a:gd name="T38" fmla="*/ 6 w 54"/>
                <a:gd name="T39" fmla="*/ 30 h 36"/>
                <a:gd name="T40" fmla="*/ 0 w 54"/>
                <a:gd name="T41" fmla="*/ 30 h 36"/>
                <a:gd name="T42" fmla="*/ 0 w 54"/>
                <a:gd name="T43" fmla="*/ 18 h 36"/>
                <a:gd name="T44" fmla="*/ 6 w 54"/>
                <a:gd name="T45"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6">
                  <a:moveTo>
                    <a:pt x="6" y="12"/>
                  </a:moveTo>
                  <a:lnTo>
                    <a:pt x="12" y="6"/>
                  </a:lnTo>
                  <a:lnTo>
                    <a:pt x="18" y="0"/>
                  </a:lnTo>
                  <a:lnTo>
                    <a:pt x="42" y="0"/>
                  </a:lnTo>
                  <a:lnTo>
                    <a:pt x="42" y="6"/>
                  </a:lnTo>
                  <a:lnTo>
                    <a:pt x="48" y="12"/>
                  </a:lnTo>
                  <a:lnTo>
                    <a:pt x="48" y="18"/>
                  </a:lnTo>
                  <a:lnTo>
                    <a:pt x="54" y="24"/>
                  </a:lnTo>
                  <a:lnTo>
                    <a:pt x="42" y="24"/>
                  </a:lnTo>
                  <a:lnTo>
                    <a:pt x="36" y="24"/>
                  </a:lnTo>
                  <a:lnTo>
                    <a:pt x="36" y="30"/>
                  </a:lnTo>
                  <a:lnTo>
                    <a:pt x="30" y="30"/>
                  </a:lnTo>
                  <a:lnTo>
                    <a:pt x="30" y="36"/>
                  </a:lnTo>
                  <a:lnTo>
                    <a:pt x="24" y="36"/>
                  </a:lnTo>
                  <a:lnTo>
                    <a:pt x="24" y="30"/>
                  </a:lnTo>
                  <a:lnTo>
                    <a:pt x="18" y="30"/>
                  </a:lnTo>
                  <a:lnTo>
                    <a:pt x="12" y="24"/>
                  </a:lnTo>
                  <a:lnTo>
                    <a:pt x="6" y="30"/>
                  </a:lnTo>
                  <a:lnTo>
                    <a:pt x="6" y="24"/>
                  </a:lnTo>
                  <a:lnTo>
                    <a:pt x="6" y="30"/>
                  </a:lnTo>
                  <a:lnTo>
                    <a:pt x="0" y="30"/>
                  </a:lnTo>
                  <a:lnTo>
                    <a:pt x="0" y="18"/>
                  </a:lnTo>
                  <a:lnTo>
                    <a:pt x="6"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1" name="Freeform 2249"/>
            <p:cNvSpPr>
              <a:spLocks/>
            </p:cNvSpPr>
            <p:nvPr/>
          </p:nvSpPr>
          <p:spPr bwMode="auto">
            <a:xfrm>
              <a:off x="2958" y="2436"/>
              <a:ext cx="48" cy="48"/>
            </a:xfrm>
            <a:custGeom>
              <a:avLst/>
              <a:gdLst>
                <a:gd name="T0" fmla="*/ 48 w 48"/>
                <a:gd name="T1" fmla="*/ 48 h 48"/>
                <a:gd name="T2" fmla="*/ 36 w 48"/>
                <a:gd name="T3" fmla="*/ 48 h 48"/>
                <a:gd name="T4" fmla="*/ 36 w 48"/>
                <a:gd name="T5" fmla="*/ 42 h 48"/>
                <a:gd name="T6" fmla="*/ 30 w 48"/>
                <a:gd name="T7" fmla="*/ 42 h 48"/>
                <a:gd name="T8" fmla="*/ 24 w 48"/>
                <a:gd name="T9" fmla="*/ 42 h 48"/>
                <a:gd name="T10" fmla="*/ 18 w 48"/>
                <a:gd name="T11" fmla="*/ 36 h 48"/>
                <a:gd name="T12" fmla="*/ 12 w 48"/>
                <a:gd name="T13" fmla="*/ 36 h 48"/>
                <a:gd name="T14" fmla="*/ 12 w 48"/>
                <a:gd name="T15" fmla="*/ 30 h 48"/>
                <a:gd name="T16" fmla="*/ 6 w 48"/>
                <a:gd name="T17" fmla="*/ 30 h 48"/>
                <a:gd name="T18" fmla="*/ 12 w 48"/>
                <a:gd name="T19" fmla="*/ 30 h 48"/>
                <a:gd name="T20" fmla="*/ 6 w 48"/>
                <a:gd name="T21" fmla="*/ 24 h 48"/>
                <a:gd name="T22" fmla="*/ 6 w 48"/>
                <a:gd name="T23" fmla="*/ 30 h 48"/>
                <a:gd name="T24" fmla="*/ 0 w 48"/>
                <a:gd name="T25" fmla="*/ 30 h 48"/>
                <a:gd name="T26" fmla="*/ 0 w 48"/>
                <a:gd name="T27" fmla="*/ 0 h 48"/>
                <a:gd name="T28" fmla="*/ 18 w 48"/>
                <a:gd name="T29" fmla="*/ 0 h 48"/>
                <a:gd name="T30" fmla="*/ 30 w 48"/>
                <a:gd name="T31" fmla="*/ 0 h 48"/>
                <a:gd name="T32" fmla="*/ 30 w 48"/>
                <a:gd name="T33" fmla="*/ 6 h 48"/>
                <a:gd name="T34" fmla="*/ 36 w 48"/>
                <a:gd name="T35" fmla="*/ 6 h 48"/>
                <a:gd name="T36" fmla="*/ 36 w 48"/>
                <a:gd name="T37" fmla="*/ 12 h 48"/>
                <a:gd name="T38" fmla="*/ 36 w 48"/>
                <a:gd name="T39" fmla="*/ 18 h 48"/>
                <a:gd name="T40" fmla="*/ 36 w 48"/>
                <a:gd name="T41" fmla="*/ 30 h 48"/>
                <a:gd name="T42" fmla="*/ 42 w 48"/>
                <a:gd name="T43" fmla="*/ 36 h 48"/>
                <a:gd name="T44" fmla="*/ 42 w 48"/>
                <a:gd name="T45" fmla="*/ 42 h 48"/>
                <a:gd name="T46" fmla="*/ 48 w 48"/>
                <a:gd name="T4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8" y="48"/>
                  </a:moveTo>
                  <a:lnTo>
                    <a:pt x="36" y="48"/>
                  </a:lnTo>
                  <a:lnTo>
                    <a:pt x="36" y="42"/>
                  </a:lnTo>
                  <a:lnTo>
                    <a:pt x="30" y="42"/>
                  </a:lnTo>
                  <a:lnTo>
                    <a:pt x="24" y="42"/>
                  </a:lnTo>
                  <a:lnTo>
                    <a:pt x="18" y="36"/>
                  </a:lnTo>
                  <a:lnTo>
                    <a:pt x="12" y="36"/>
                  </a:lnTo>
                  <a:lnTo>
                    <a:pt x="12" y="30"/>
                  </a:lnTo>
                  <a:lnTo>
                    <a:pt x="6" y="30"/>
                  </a:lnTo>
                  <a:lnTo>
                    <a:pt x="12" y="30"/>
                  </a:lnTo>
                  <a:lnTo>
                    <a:pt x="6" y="24"/>
                  </a:lnTo>
                  <a:lnTo>
                    <a:pt x="6" y="30"/>
                  </a:lnTo>
                  <a:lnTo>
                    <a:pt x="0" y="30"/>
                  </a:lnTo>
                  <a:lnTo>
                    <a:pt x="0" y="0"/>
                  </a:lnTo>
                  <a:lnTo>
                    <a:pt x="18" y="0"/>
                  </a:lnTo>
                  <a:lnTo>
                    <a:pt x="30" y="0"/>
                  </a:lnTo>
                  <a:lnTo>
                    <a:pt x="30" y="6"/>
                  </a:lnTo>
                  <a:lnTo>
                    <a:pt x="36" y="6"/>
                  </a:lnTo>
                  <a:lnTo>
                    <a:pt x="36" y="12"/>
                  </a:lnTo>
                  <a:lnTo>
                    <a:pt x="36" y="18"/>
                  </a:lnTo>
                  <a:lnTo>
                    <a:pt x="36" y="30"/>
                  </a:lnTo>
                  <a:lnTo>
                    <a:pt x="42" y="36"/>
                  </a:lnTo>
                  <a:lnTo>
                    <a:pt x="42" y="42"/>
                  </a:lnTo>
                  <a:lnTo>
                    <a:pt x="48"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2" name="Freeform 2250"/>
            <p:cNvSpPr>
              <a:spLocks/>
            </p:cNvSpPr>
            <p:nvPr/>
          </p:nvSpPr>
          <p:spPr bwMode="auto">
            <a:xfrm>
              <a:off x="4014" y="2346"/>
              <a:ext cx="54" cy="54"/>
            </a:xfrm>
            <a:custGeom>
              <a:avLst/>
              <a:gdLst>
                <a:gd name="T0" fmla="*/ 48 w 54"/>
                <a:gd name="T1" fmla="*/ 48 h 54"/>
                <a:gd name="T2" fmla="*/ 36 w 54"/>
                <a:gd name="T3" fmla="*/ 48 h 54"/>
                <a:gd name="T4" fmla="*/ 36 w 54"/>
                <a:gd name="T5" fmla="*/ 54 h 54"/>
                <a:gd name="T6" fmla="*/ 24 w 54"/>
                <a:gd name="T7" fmla="*/ 48 h 54"/>
                <a:gd name="T8" fmla="*/ 18 w 54"/>
                <a:gd name="T9" fmla="*/ 48 h 54"/>
                <a:gd name="T10" fmla="*/ 12 w 54"/>
                <a:gd name="T11" fmla="*/ 42 h 54"/>
                <a:gd name="T12" fmla="*/ 6 w 54"/>
                <a:gd name="T13" fmla="*/ 42 h 54"/>
                <a:gd name="T14" fmla="*/ 0 w 54"/>
                <a:gd name="T15" fmla="*/ 36 h 54"/>
                <a:gd name="T16" fmla="*/ 6 w 54"/>
                <a:gd name="T17" fmla="*/ 12 h 54"/>
                <a:gd name="T18" fmla="*/ 12 w 54"/>
                <a:gd name="T19" fmla="*/ 12 h 54"/>
                <a:gd name="T20" fmla="*/ 6 w 54"/>
                <a:gd name="T21" fmla="*/ 12 h 54"/>
                <a:gd name="T22" fmla="*/ 12 w 54"/>
                <a:gd name="T23" fmla="*/ 6 h 54"/>
                <a:gd name="T24" fmla="*/ 12 w 54"/>
                <a:gd name="T25" fmla="*/ 0 h 54"/>
                <a:gd name="T26" fmla="*/ 18 w 54"/>
                <a:gd name="T27" fmla="*/ 0 h 54"/>
                <a:gd name="T28" fmla="*/ 18 w 54"/>
                <a:gd name="T29" fmla="*/ 6 h 54"/>
                <a:gd name="T30" fmla="*/ 24 w 54"/>
                <a:gd name="T31" fmla="*/ 12 h 54"/>
                <a:gd name="T32" fmla="*/ 24 w 54"/>
                <a:gd name="T33" fmla="*/ 6 h 54"/>
                <a:gd name="T34" fmla="*/ 36 w 54"/>
                <a:gd name="T35" fmla="*/ 12 h 54"/>
                <a:gd name="T36" fmla="*/ 42 w 54"/>
                <a:gd name="T37" fmla="*/ 18 h 54"/>
                <a:gd name="T38" fmla="*/ 48 w 54"/>
                <a:gd name="T39" fmla="*/ 24 h 54"/>
                <a:gd name="T40" fmla="*/ 48 w 54"/>
                <a:gd name="T41" fmla="*/ 30 h 54"/>
                <a:gd name="T42" fmla="*/ 48 w 54"/>
                <a:gd name="T43" fmla="*/ 36 h 54"/>
                <a:gd name="T44" fmla="*/ 42 w 54"/>
                <a:gd name="T45" fmla="*/ 42 h 54"/>
                <a:gd name="T46" fmla="*/ 48 w 54"/>
                <a:gd name="T47" fmla="*/ 42 h 54"/>
                <a:gd name="T48" fmla="*/ 48 w 54"/>
                <a:gd name="T49" fmla="*/ 36 h 54"/>
                <a:gd name="T50" fmla="*/ 54 w 54"/>
                <a:gd name="T51" fmla="*/ 36 h 54"/>
                <a:gd name="T52" fmla="*/ 54 w 54"/>
                <a:gd name="T53" fmla="*/ 42 h 54"/>
                <a:gd name="T54" fmla="*/ 48 w 54"/>
                <a:gd name="T5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54">
                  <a:moveTo>
                    <a:pt x="48" y="48"/>
                  </a:moveTo>
                  <a:lnTo>
                    <a:pt x="36" y="48"/>
                  </a:lnTo>
                  <a:lnTo>
                    <a:pt x="36" y="54"/>
                  </a:lnTo>
                  <a:lnTo>
                    <a:pt x="24" y="48"/>
                  </a:lnTo>
                  <a:lnTo>
                    <a:pt x="18" y="48"/>
                  </a:lnTo>
                  <a:lnTo>
                    <a:pt x="12" y="42"/>
                  </a:lnTo>
                  <a:lnTo>
                    <a:pt x="6" y="42"/>
                  </a:lnTo>
                  <a:lnTo>
                    <a:pt x="0" y="36"/>
                  </a:lnTo>
                  <a:lnTo>
                    <a:pt x="6" y="12"/>
                  </a:lnTo>
                  <a:lnTo>
                    <a:pt x="12" y="12"/>
                  </a:lnTo>
                  <a:lnTo>
                    <a:pt x="6" y="12"/>
                  </a:lnTo>
                  <a:lnTo>
                    <a:pt x="12" y="6"/>
                  </a:lnTo>
                  <a:lnTo>
                    <a:pt x="12" y="0"/>
                  </a:lnTo>
                  <a:lnTo>
                    <a:pt x="18" y="0"/>
                  </a:lnTo>
                  <a:lnTo>
                    <a:pt x="18" y="6"/>
                  </a:lnTo>
                  <a:lnTo>
                    <a:pt x="24" y="12"/>
                  </a:lnTo>
                  <a:lnTo>
                    <a:pt x="24" y="6"/>
                  </a:lnTo>
                  <a:lnTo>
                    <a:pt x="36" y="12"/>
                  </a:lnTo>
                  <a:lnTo>
                    <a:pt x="42" y="18"/>
                  </a:lnTo>
                  <a:lnTo>
                    <a:pt x="48" y="24"/>
                  </a:lnTo>
                  <a:lnTo>
                    <a:pt x="48" y="30"/>
                  </a:lnTo>
                  <a:lnTo>
                    <a:pt x="48" y="36"/>
                  </a:lnTo>
                  <a:lnTo>
                    <a:pt x="42" y="42"/>
                  </a:lnTo>
                  <a:lnTo>
                    <a:pt x="48" y="42"/>
                  </a:lnTo>
                  <a:lnTo>
                    <a:pt x="48" y="36"/>
                  </a:lnTo>
                  <a:lnTo>
                    <a:pt x="54" y="36"/>
                  </a:lnTo>
                  <a:lnTo>
                    <a:pt x="54" y="42"/>
                  </a:lnTo>
                  <a:lnTo>
                    <a:pt x="48"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3" name="Freeform 2251"/>
            <p:cNvSpPr>
              <a:spLocks/>
            </p:cNvSpPr>
            <p:nvPr/>
          </p:nvSpPr>
          <p:spPr bwMode="auto">
            <a:xfrm>
              <a:off x="3330" y="2418"/>
              <a:ext cx="36" cy="36"/>
            </a:xfrm>
            <a:custGeom>
              <a:avLst/>
              <a:gdLst>
                <a:gd name="T0" fmla="*/ 36 w 36"/>
                <a:gd name="T1" fmla="*/ 36 h 36"/>
                <a:gd name="T2" fmla="*/ 18 w 36"/>
                <a:gd name="T3" fmla="*/ 36 h 36"/>
                <a:gd name="T4" fmla="*/ 0 w 36"/>
                <a:gd name="T5" fmla="*/ 36 h 36"/>
                <a:gd name="T6" fmla="*/ 0 w 36"/>
                <a:gd name="T7" fmla="*/ 6 h 36"/>
                <a:gd name="T8" fmla="*/ 18 w 36"/>
                <a:gd name="T9" fmla="*/ 6 h 36"/>
                <a:gd name="T10" fmla="*/ 36 w 36"/>
                <a:gd name="T11" fmla="*/ 0 h 36"/>
                <a:gd name="T12" fmla="*/ 36 w 36"/>
                <a:gd name="T13" fmla="*/ 6 h 36"/>
                <a:gd name="T14" fmla="*/ 36 w 3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36"/>
                  </a:moveTo>
                  <a:lnTo>
                    <a:pt x="18" y="36"/>
                  </a:lnTo>
                  <a:lnTo>
                    <a:pt x="0" y="36"/>
                  </a:lnTo>
                  <a:lnTo>
                    <a:pt x="0" y="6"/>
                  </a:lnTo>
                  <a:lnTo>
                    <a:pt x="18" y="6"/>
                  </a:lnTo>
                  <a:lnTo>
                    <a:pt x="36" y="0"/>
                  </a:lnTo>
                  <a:lnTo>
                    <a:pt x="36" y="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4" name="Freeform 2252"/>
            <p:cNvSpPr>
              <a:spLocks/>
            </p:cNvSpPr>
            <p:nvPr/>
          </p:nvSpPr>
          <p:spPr bwMode="auto">
            <a:xfrm>
              <a:off x="2592" y="2436"/>
              <a:ext cx="42" cy="36"/>
            </a:xfrm>
            <a:custGeom>
              <a:avLst/>
              <a:gdLst>
                <a:gd name="T0" fmla="*/ 0 w 42"/>
                <a:gd name="T1" fmla="*/ 36 h 36"/>
                <a:gd name="T2" fmla="*/ 0 w 42"/>
                <a:gd name="T3" fmla="*/ 0 h 36"/>
                <a:gd name="T4" fmla="*/ 6 w 42"/>
                <a:gd name="T5" fmla="*/ 0 h 36"/>
                <a:gd name="T6" fmla="*/ 12 w 42"/>
                <a:gd name="T7" fmla="*/ 6 h 36"/>
                <a:gd name="T8" fmla="*/ 18 w 42"/>
                <a:gd name="T9" fmla="*/ 6 h 36"/>
                <a:gd name="T10" fmla="*/ 24 w 42"/>
                <a:gd name="T11" fmla="*/ 6 h 36"/>
                <a:gd name="T12" fmla="*/ 30 w 42"/>
                <a:gd name="T13" fmla="*/ 6 h 36"/>
                <a:gd name="T14" fmla="*/ 36 w 42"/>
                <a:gd name="T15" fmla="*/ 12 h 36"/>
                <a:gd name="T16" fmla="*/ 42 w 42"/>
                <a:gd name="T17" fmla="*/ 12 h 36"/>
                <a:gd name="T18" fmla="*/ 42 w 42"/>
                <a:gd name="T19" fmla="*/ 36 h 36"/>
                <a:gd name="T20" fmla="*/ 0 w 42"/>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0" y="36"/>
                  </a:moveTo>
                  <a:lnTo>
                    <a:pt x="0" y="0"/>
                  </a:lnTo>
                  <a:lnTo>
                    <a:pt x="6" y="0"/>
                  </a:lnTo>
                  <a:lnTo>
                    <a:pt x="12" y="6"/>
                  </a:lnTo>
                  <a:lnTo>
                    <a:pt x="18" y="6"/>
                  </a:lnTo>
                  <a:lnTo>
                    <a:pt x="24" y="6"/>
                  </a:lnTo>
                  <a:lnTo>
                    <a:pt x="30" y="6"/>
                  </a:lnTo>
                  <a:lnTo>
                    <a:pt x="36" y="12"/>
                  </a:lnTo>
                  <a:lnTo>
                    <a:pt x="42" y="12"/>
                  </a:lnTo>
                  <a:lnTo>
                    <a:pt x="42"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5" name="Freeform 2253"/>
            <p:cNvSpPr>
              <a:spLocks/>
            </p:cNvSpPr>
            <p:nvPr/>
          </p:nvSpPr>
          <p:spPr bwMode="auto">
            <a:xfrm>
              <a:off x="3756" y="2382"/>
              <a:ext cx="48" cy="72"/>
            </a:xfrm>
            <a:custGeom>
              <a:avLst/>
              <a:gdLst>
                <a:gd name="T0" fmla="*/ 30 w 48"/>
                <a:gd name="T1" fmla="*/ 66 h 72"/>
                <a:gd name="T2" fmla="*/ 18 w 48"/>
                <a:gd name="T3" fmla="*/ 66 h 72"/>
                <a:gd name="T4" fmla="*/ 18 w 48"/>
                <a:gd name="T5" fmla="*/ 72 h 72"/>
                <a:gd name="T6" fmla="*/ 0 w 48"/>
                <a:gd name="T7" fmla="*/ 72 h 72"/>
                <a:gd name="T8" fmla="*/ 0 w 48"/>
                <a:gd name="T9" fmla="*/ 66 h 72"/>
                <a:gd name="T10" fmla="*/ 6 w 48"/>
                <a:gd name="T11" fmla="*/ 60 h 72"/>
                <a:gd name="T12" fmla="*/ 6 w 48"/>
                <a:gd name="T13" fmla="*/ 54 h 72"/>
                <a:gd name="T14" fmla="*/ 12 w 48"/>
                <a:gd name="T15" fmla="*/ 54 h 72"/>
                <a:gd name="T16" fmla="*/ 12 w 48"/>
                <a:gd name="T17" fmla="*/ 48 h 72"/>
                <a:gd name="T18" fmla="*/ 18 w 48"/>
                <a:gd name="T19" fmla="*/ 48 h 72"/>
                <a:gd name="T20" fmla="*/ 24 w 48"/>
                <a:gd name="T21" fmla="*/ 36 h 72"/>
                <a:gd name="T22" fmla="*/ 24 w 48"/>
                <a:gd name="T23" fmla="*/ 30 h 72"/>
                <a:gd name="T24" fmla="*/ 30 w 48"/>
                <a:gd name="T25" fmla="*/ 24 h 72"/>
                <a:gd name="T26" fmla="*/ 24 w 48"/>
                <a:gd name="T27" fmla="*/ 12 h 72"/>
                <a:gd name="T28" fmla="*/ 24 w 48"/>
                <a:gd name="T29" fmla="*/ 6 h 72"/>
                <a:gd name="T30" fmla="*/ 30 w 48"/>
                <a:gd name="T31" fmla="*/ 6 h 72"/>
                <a:gd name="T32" fmla="*/ 30 w 48"/>
                <a:gd name="T33" fmla="*/ 0 h 72"/>
                <a:gd name="T34" fmla="*/ 36 w 48"/>
                <a:gd name="T35" fmla="*/ 0 h 72"/>
                <a:gd name="T36" fmla="*/ 36 w 48"/>
                <a:gd name="T37" fmla="*/ 6 h 72"/>
                <a:gd name="T38" fmla="*/ 42 w 48"/>
                <a:gd name="T39" fmla="*/ 6 h 72"/>
                <a:gd name="T40" fmla="*/ 48 w 48"/>
                <a:gd name="T41" fmla="*/ 12 h 72"/>
                <a:gd name="T42" fmla="*/ 42 w 48"/>
                <a:gd name="T43" fmla="*/ 18 h 72"/>
                <a:gd name="T44" fmla="*/ 42 w 48"/>
                <a:gd name="T45" fmla="*/ 24 h 72"/>
                <a:gd name="T46" fmla="*/ 30 w 48"/>
                <a:gd name="T47" fmla="*/ 24 h 72"/>
                <a:gd name="T48" fmla="*/ 36 w 48"/>
                <a:gd name="T49" fmla="*/ 54 h 72"/>
                <a:gd name="T50" fmla="*/ 30 w 48"/>
                <a:gd name="T51" fmla="*/ 54 h 72"/>
                <a:gd name="T52" fmla="*/ 30 w 48"/>
                <a:gd name="T5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72">
                  <a:moveTo>
                    <a:pt x="30" y="66"/>
                  </a:moveTo>
                  <a:lnTo>
                    <a:pt x="18" y="66"/>
                  </a:lnTo>
                  <a:lnTo>
                    <a:pt x="18" y="72"/>
                  </a:lnTo>
                  <a:lnTo>
                    <a:pt x="0" y="72"/>
                  </a:lnTo>
                  <a:lnTo>
                    <a:pt x="0" y="66"/>
                  </a:lnTo>
                  <a:lnTo>
                    <a:pt x="6" y="60"/>
                  </a:lnTo>
                  <a:lnTo>
                    <a:pt x="6" y="54"/>
                  </a:lnTo>
                  <a:lnTo>
                    <a:pt x="12" y="54"/>
                  </a:lnTo>
                  <a:lnTo>
                    <a:pt x="12" y="48"/>
                  </a:lnTo>
                  <a:lnTo>
                    <a:pt x="18" y="48"/>
                  </a:lnTo>
                  <a:lnTo>
                    <a:pt x="24" y="36"/>
                  </a:lnTo>
                  <a:lnTo>
                    <a:pt x="24" y="30"/>
                  </a:lnTo>
                  <a:lnTo>
                    <a:pt x="30" y="24"/>
                  </a:lnTo>
                  <a:lnTo>
                    <a:pt x="24" y="12"/>
                  </a:lnTo>
                  <a:lnTo>
                    <a:pt x="24" y="6"/>
                  </a:lnTo>
                  <a:lnTo>
                    <a:pt x="30" y="6"/>
                  </a:lnTo>
                  <a:lnTo>
                    <a:pt x="30" y="0"/>
                  </a:lnTo>
                  <a:lnTo>
                    <a:pt x="36" y="0"/>
                  </a:lnTo>
                  <a:lnTo>
                    <a:pt x="36" y="6"/>
                  </a:lnTo>
                  <a:lnTo>
                    <a:pt x="42" y="6"/>
                  </a:lnTo>
                  <a:lnTo>
                    <a:pt x="48" y="12"/>
                  </a:lnTo>
                  <a:lnTo>
                    <a:pt x="42" y="18"/>
                  </a:lnTo>
                  <a:lnTo>
                    <a:pt x="42" y="24"/>
                  </a:lnTo>
                  <a:lnTo>
                    <a:pt x="30" y="24"/>
                  </a:lnTo>
                  <a:lnTo>
                    <a:pt x="36" y="54"/>
                  </a:lnTo>
                  <a:lnTo>
                    <a:pt x="30" y="54"/>
                  </a:lnTo>
                  <a:lnTo>
                    <a:pt x="3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6" name="Freeform 2254"/>
            <p:cNvSpPr>
              <a:spLocks/>
            </p:cNvSpPr>
            <p:nvPr/>
          </p:nvSpPr>
          <p:spPr bwMode="auto">
            <a:xfrm>
              <a:off x="2754" y="2442"/>
              <a:ext cx="36" cy="36"/>
            </a:xfrm>
            <a:custGeom>
              <a:avLst/>
              <a:gdLst>
                <a:gd name="T0" fmla="*/ 36 w 36"/>
                <a:gd name="T1" fmla="*/ 6 h 36"/>
                <a:gd name="T2" fmla="*/ 36 w 36"/>
                <a:gd name="T3" fmla="*/ 12 h 36"/>
                <a:gd name="T4" fmla="*/ 30 w 36"/>
                <a:gd name="T5" fmla="*/ 12 h 36"/>
                <a:gd name="T6" fmla="*/ 30 w 36"/>
                <a:gd name="T7" fmla="*/ 18 h 36"/>
                <a:gd name="T8" fmla="*/ 36 w 36"/>
                <a:gd name="T9" fmla="*/ 18 h 36"/>
                <a:gd name="T10" fmla="*/ 30 w 36"/>
                <a:gd name="T11" fmla="*/ 24 h 36"/>
                <a:gd name="T12" fmla="*/ 24 w 36"/>
                <a:gd name="T13" fmla="*/ 24 h 36"/>
                <a:gd name="T14" fmla="*/ 24 w 36"/>
                <a:gd name="T15" fmla="*/ 30 h 36"/>
                <a:gd name="T16" fmla="*/ 24 w 36"/>
                <a:gd name="T17" fmla="*/ 36 h 36"/>
                <a:gd name="T18" fmla="*/ 18 w 36"/>
                <a:gd name="T19" fmla="*/ 36 h 36"/>
                <a:gd name="T20" fmla="*/ 18 w 36"/>
                <a:gd name="T21" fmla="*/ 30 h 36"/>
                <a:gd name="T22" fmla="*/ 12 w 36"/>
                <a:gd name="T23" fmla="*/ 30 h 36"/>
                <a:gd name="T24" fmla="*/ 6 w 36"/>
                <a:gd name="T25" fmla="*/ 30 h 36"/>
                <a:gd name="T26" fmla="*/ 6 w 36"/>
                <a:gd name="T27" fmla="*/ 24 h 36"/>
                <a:gd name="T28" fmla="*/ 6 w 36"/>
                <a:gd name="T29" fmla="*/ 18 h 36"/>
                <a:gd name="T30" fmla="*/ 6 w 36"/>
                <a:gd name="T31" fmla="*/ 12 h 36"/>
                <a:gd name="T32" fmla="*/ 0 w 36"/>
                <a:gd name="T33" fmla="*/ 12 h 36"/>
                <a:gd name="T34" fmla="*/ 0 w 36"/>
                <a:gd name="T35" fmla="*/ 0 h 36"/>
                <a:gd name="T36" fmla="*/ 6 w 36"/>
                <a:gd name="T37" fmla="*/ 0 h 36"/>
                <a:gd name="T38" fmla="*/ 30 w 36"/>
                <a:gd name="T39" fmla="*/ 0 h 36"/>
                <a:gd name="T40" fmla="*/ 36 w 36"/>
                <a:gd name="T41" fmla="*/ 0 h 36"/>
                <a:gd name="T42" fmla="*/ 36 w 36"/>
                <a:gd name="T4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36" y="6"/>
                  </a:moveTo>
                  <a:lnTo>
                    <a:pt x="36" y="12"/>
                  </a:lnTo>
                  <a:lnTo>
                    <a:pt x="30" y="12"/>
                  </a:lnTo>
                  <a:lnTo>
                    <a:pt x="30" y="18"/>
                  </a:lnTo>
                  <a:lnTo>
                    <a:pt x="36" y="18"/>
                  </a:lnTo>
                  <a:lnTo>
                    <a:pt x="30" y="24"/>
                  </a:lnTo>
                  <a:lnTo>
                    <a:pt x="24" y="24"/>
                  </a:lnTo>
                  <a:lnTo>
                    <a:pt x="24" y="30"/>
                  </a:lnTo>
                  <a:lnTo>
                    <a:pt x="24" y="36"/>
                  </a:lnTo>
                  <a:lnTo>
                    <a:pt x="18" y="36"/>
                  </a:lnTo>
                  <a:lnTo>
                    <a:pt x="18" y="30"/>
                  </a:lnTo>
                  <a:lnTo>
                    <a:pt x="12" y="30"/>
                  </a:lnTo>
                  <a:lnTo>
                    <a:pt x="6" y="30"/>
                  </a:lnTo>
                  <a:lnTo>
                    <a:pt x="6" y="24"/>
                  </a:lnTo>
                  <a:lnTo>
                    <a:pt x="6" y="18"/>
                  </a:lnTo>
                  <a:lnTo>
                    <a:pt x="6" y="12"/>
                  </a:lnTo>
                  <a:lnTo>
                    <a:pt x="0" y="12"/>
                  </a:lnTo>
                  <a:lnTo>
                    <a:pt x="0" y="0"/>
                  </a:lnTo>
                  <a:lnTo>
                    <a:pt x="6" y="0"/>
                  </a:lnTo>
                  <a:lnTo>
                    <a:pt x="30" y="0"/>
                  </a:lnTo>
                  <a:lnTo>
                    <a:pt x="36" y="0"/>
                  </a:lnTo>
                  <a:lnTo>
                    <a:pt x="36"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7" name="Freeform 2255"/>
            <p:cNvSpPr>
              <a:spLocks/>
            </p:cNvSpPr>
            <p:nvPr/>
          </p:nvSpPr>
          <p:spPr bwMode="auto">
            <a:xfrm>
              <a:off x="3168" y="2430"/>
              <a:ext cx="42" cy="42"/>
            </a:xfrm>
            <a:custGeom>
              <a:avLst/>
              <a:gdLst>
                <a:gd name="T0" fmla="*/ 36 w 42"/>
                <a:gd name="T1" fmla="*/ 42 h 42"/>
                <a:gd name="T2" fmla="*/ 0 w 42"/>
                <a:gd name="T3" fmla="*/ 42 h 42"/>
                <a:gd name="T4" fmla="*/ 0 w 42"/>
                <a:gd name="T5" fmla="*/ 24 h 42"/>
                <a:gd name="T6" fmla="*/ 0 w 42"/>
                <a:gd name="T7" fmla="*/ 12 h 42"/>
                <a:gd name="T8" fmla="*/ 18 w 42"/>
                <a:gd name="T9" fmla="*/ 12 h 42"/>
                <a:gd name="T10" fmla="*/ 18 w 42"/>
                <a:gd name="T11" fmla="*/ 0 h 42"/>
                <a:gd name="T12" fmla="*/ 24 w 42"/>
                <a:gd name="T13" fmla="*/ 6 h 42"/>
                <a:gd name="T14" fmla="*/ 24 w 42"/>
                <a:gd name="T15" fmla="*/ 12 h 42"/>
                <a:gd name="T16" fmla="*/ 30 w 42"/>
                <a:gd name="T17" fmla="*/ 12 h 42"/>
                <a:gd name="T18" fmla="*/ 36 w 42"/>
                <a:gd name="T19" fmla="*/ 12 h 42"/>
                <a:gd name="T20" fmla="*/ 42 w 42"/>
                <a:gd name="T21" fmla="*/ 12 h 42"/>
                <a:gd name="T22" fmla="*/ 42 w 42"/>
                <a:gd name="T23" fmla="*/ 18 h 42"/>
                <a:gd name="T24" fmla="*/ 42 w 42"/>
                <a:gd name="T25" fmla="*/ 24 h 42"/>
                <a:gd name="T26" fmla="*/ 30 w 42"/>
                <a:gd name="T27" fmla="*/ 24 h 42"/>
                <a:gd name="T28" fmla="*/ 36 w 42"/>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2">
                  <a:moveTo>
                    <a:pt x="36" y="42"/>
                  </a:moveTo>
                  <a:lnTo>
                    <a:pt x="0" y="42"/>
                  </a:lnTo>
                  <a:lnTo>
                    <a:pt x="0" y="24"/>
                  </a:lnTo>
                  <a:lnTo>
                    <a:pt x="0" y="12"/>
                  </a:lnTo>
                  <a:lnTo>
                    <a:pt x="18" y="12"/>
                  </a:lnTo>
                  <a:lnTo>
                    <a:pt x="18" y="0"/>
                  </a:lnTo>
                  <a:lnTo>
                    <a:pt x="24" y="6"/>
                  </a:lnTo>
                  <a:lnTo>
                    <a:pt x="24" y="12"/>
                  </a:lnTo>
                  <a:lnTo>
                    <a:pt x="30" y="12"/>
                  </a:lnTo>
                  <a:lnTo>
                    <a:pt x="36" y="12"/>
                  </a:lnTo>
                  <a:lnTo>
                    <a:pt x="42" y="12"/>
                  </a:lnTo>
                  <a:lnTo>
                    <a:pt x="42" y="18"/>
                  </a:lnTo>
                  <a:lnTo>
                    <a:pt x="42" y="24"/>
                  </a:lnTo>
                  <a:lnTo>
                    <a:pt x="30" y="24"/>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8" name="Freeform 2256"/>
            <p:cNvSpPr>
              <a:spLocks/>
            </p:cNvSpPr>
            <p:nvPr/>
          </p:nvSpPr>
          <p:spPr bwMode="auto">
            <a:xfrm>
              <a:off x="3978" y="2352"/>
              <a:ext cx="42" cy="36"/>
            </a:xfrm>
            <a:custGeom>
              <a:avLst/>
              <a:gdLst>
                <a:gd name="T0" fmla="*/ 30 w 42"/>
                <a:gd name="T1" fmla="*/ 36 h 36"/>
                <a:gd name="T2" fmla="*/ 12 w 42"/>
                <a:gd name="T3" fmla="*/ 36 h 36"/>
                <a:gd name="T4" fmla="*/ 12 w 42"/>
                <a:gd name="T5" fmla="*/ 30 h 36"/>
                <a:gd name="T6" fmla="*/ 12 w 42"/>
                <a:gd name="T7" fmla="*/ 24 h 36"/>
                <a:gd name="T8" fmla="*/ 6 w 42"/>
                <a:gd name="T9" fmla="*/ 24 h 36"/>
                <a:gd name="T10" fmla="*/ 0 w 42"/>
                <a:gd name="T11" fmla="*/ 24 h 36"/>
                <a:gd name="T12" fmla="*/ 6 w 42"/>
                <a:gd name="T13" fmla="*/ 12 h 36"/>
                <a:gd name="T14" fmla="*/ 12 w 42"/>
                <a:gd name="T15" fmla="*/ 6 h 36"/>
                <a:gd name="T16" fmla="*/ 6 w 42"/>
                <a:gd name="T17" fmla="*/ 6 h 36"/>
                <a:gd name="T18" fmla="*/ 12 w 42"/>
                <a:gd name="T19" fmla="*/ 6 h 36"/>
                <a:gd name="T20" fmla="*/ 12 w 42"/>
                <a:gd name="T21" fmla="*/ 0 h 36"/>
                <a:gd name="T22" fmla="*/ 18 w 42"/>
                <a:gd name="T23" fmla="*/ 6 h 36"/>
                <a:gd name="T24" fmla="*/ 18 w 42"/>
                <a:gd name="T25" fmla="*/ 0 h 36"/>
                <a:gd name="T26" fmla="*/ 24 w 42"/>
                <a:gd name="T27" fmla="*/ 0 h 36"/>
                <a:gd name="T28" fmla="*/ 30 w 42"/>
                <a:gd name="T29" fmla="*/ 6 h 36"/>
                <a:gd name="T30" fmla="*/ 36 w 42"/>
                <a:gd name="T31" fmla="*/ 6 h 36"/>
                <a:gd name="T32" fmla="*/ 42 w 42"/>
                <a:gd name="T33" fmla="*/ 6 h 36"/>
                <a:gd name="T34" fmla="*/ 36 w 42"/>
                <a:gd name="T35" fmla="*/ 30 h 36"/>
                <a:gd name="T36" fmla="*/ 30 w 42"/>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6">
                  <a:moveTo>
                    <a:pt x="30" y="36"/>
                  </a:moveTo>
                  <a:lnTo>
                    <a:pt x="12" y="36"/>
                  </a:lnTo>
                  <a:lnTo>
                    <a:pt x="12" y="30"/>
                  </a:lnTo>
                  <a:lnTo>
                    <a:pt x="12" y="24"/>
                  </a:lnTo>
                  <a:lnTo>
                    <a:pt x="6" y="24"/>
                  </a:lnTo>
                  <a:lnTo>
                    <a:pt x="0" y="24"/>
                  </a:lnTo>
                  <a:lnTo>
                    <a:pt x="6" y="12"/>
                  </a:lnTo>
                  <a:lnTo>
                    <a:pt x="12" y="6"/>
                  </a:lnTo>
                  <a:lnTo>
                    <a:pt x="6" y="6"/>
                  </a:lnTo>
                  <a:lnTo>
                    <a:pt x="12" y="6"/>
                  </a:lnTo>
                  <a:lnTo>
                    <a:pt x="12" y="0"/>
                  </a:lnTo>
                  <a:lnTo>
                    <a:pt x="18" y="6"/>
                  </a:lnTo>
                  <a:lnTo>
                    <a:pt x="18" y="0"/>
                  </a:lnTo>
                  <a:lnTo>
                    <a:pt x="24" y="0"/>
                  </a:lnTo>
                  <a:lnTo>
                    <a:pt x="30" y="6"/>
                  </a:lnTo>
                  <a:lnTo>
                    <a:pt x="36" y="6"/>
                  </a:lnTo>
                  <a:lnTo>
                    <a:pt x="42" y="6"/>
                  </a:lnTo>
                  <a:lnTo>
                    <a:pt x="36" y="30"/>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9" name="Freeform 2257"/>
            <p:cNvSpPr>
              <a:spLocks/>
            </p:cNvSpPr>
            <p:nvPr/>
          </p:nvSpPr>
          <p:spPr bwMode="auto">
            <a:xfrm>
              <a:off x="3798" y="2382"/>
              <a:ext cx="36" cy="42"/>
            </a:xfrm>
            <a:custGeom>
              <a:avLst/>
              <a:gdLst>
                <a:gd name="T0" fmla="*/ 24 w 36"/>
                <a:gd name="T1" fmla="*/ 36 h 42"/>
                <a:gd name="T2" fmla="*/ 18 w 36"/>
                <a:gd name="T3" fmla="*/ 42 h 42"/>
                <a:gd name="T4" fmla="*/ 6 w 36"/>
                <a:gd name="T5" fmla="*/ 30 h 42"/>
                <a:gd name="T6" fmla="*/ 0 w 36"/>
                <a:gd name="T7" fmla="*/ 30 h 42"/>
                <a:gd name="T8" fmla="*/ 0 w 36"/>
                <a:gd name="T9" fmla="*/ 24 h 42"/>
                <a:gd name="T10" fmla="*/ 0 w 36"/>
                <a:gd name="T11" fmla="*/ 18 h 42"/>
                <a:gd name="T12" fmla="*/ 6 w 36"/>
                <a:gd name="T13" fmla="*/ 12 h 42"/>
                <a:gd name="T14" fmla="*/ 6 w 36"/>
                <a:gd name="T15" fmla="*/ 6 h 42"/>
                <a:gd name="T16" fmla="*/ 12 w 36"/>
                <a:gd name="T17" fmla="*/ 0 h 42"/>
                <a:gd name="T18" fmla="*/ 30 w 36"/>
                <a:gd name="T19" fmla="*/ 6 h 42"/>
                <a:gd name="T20" fmla="*/ 30 w 36"/>
                <a:gd name="T21" fmla="*/ 0 h 42"/>
                <a:gd name="T22" fmla="*/ 30 w 36"/>
                <a:gd name="T23" fmla="*/ 12 h 42"/>
                <a:gd name="T24" fmla="*/ 36 w 36"/>
                <a:gd name="T25" fmla="*/ 18 h 42"/>
                <a:gd name="T26" fmla="*/ 24 w 36"/>
                <a:gd name="T2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2">
                  <a:moveTo>
                    <a:pt x="24" y="36"/>
                  </a:moveTo>
                  <a:lnTo>
                    <a:pt x="18" y="42"/>
                  </a:lnTo>
                  <a:lnTo>
                    <a:pt x="6" y="30"/>
                  </a:lnTo>
                  <a:lnTo>
                    <a:pt x="0" y="30"/>
                  </a:lnTo>
                  <a:lnTo>
                    <a:pt x="0" y="24"/>
                  </a:lnTo>
                  <a:lnTo>
                    <a:pt x="0" y="18"/>
                  </a:lnTo>
                  <a:lnTo>
                    <a:pt x="6" y="12"/>
                  </a:lnTo>
                  <a:lnTo>
                    <a:pt x="6" y="6"/>
                  </a:lnTo>
                  <a:lnTo>
                    <a:pt x="12" y="0"/>
                  </a:lnTo>
                  <a:lnTo>
                    <a:pt x="30" y="6"/>
                  </a:lnTo>
                  <a:lnTo>
                    <a:pt x="30" y="0"/>
                  </a:lnTo>
                  <a:lnTo>
                    <a:pt x="30" y="12"/>
                  </a:lnTo>
                  <a:lnTo>
                    <a:pt x="36" y="18"/>
                  </a:lnTo>
                  <a:lnTo>
                    <a:pt x="24"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0" name="Freeform 2258"/>
            <p:cNvSpPr>
              <a:spLocks/>
            </p:cNvSpPr>
            <p:nvPr/>
          </p:nvSpPr>
          <p:spPr bwMode="auto">
            <a:xfrm>
              <a:off x="3288" y="2424"/>
              <a:ext cx="48" cy="48"/>
            </a:xfrm>
            <a:custGeom>
              <a:avLst/>
              <a:gdLst>
                <a:gd name="T0" fmla="*/ 0 w 48"/>
                <a:gd name="T1" fmla="*/ 24 h 48"/>
                <a:gd name="T2" fmla="*/ 0 w 48"/>
                <a:gd name="T3" fmla="*/ 12 h 48"/>
                <a:gd name="T4" fmla="*/ 30 w 48"/>
                <a:gd name="T5" fmla="*/ 12 h 48"/>
                <a:gd name="T6" fmla="*/ 24 w 48"/>
                <a:gd name="T7" fmla="*/ 6 h 48"/>
                <a:gd name="T8" fmla="*/ 42 w 48"/>
                <a:gd name="T9" fmla="*/ 0 h 48"/>
                <a:gd name="T10" fmla="*/ 42 w 48"/>
                <a:gd name="T11" fmla="*/ 30 h 48"/>
                <a:gd name="T12" fmla="*/ 48 w 48"/>
                <a:gd name="T13" fmla="*/ 36 h 48"/>
                <a:gd name="T14" fmla="*/ 42 w 48"/>
                <a:gd name="T15" fmla="*/ 36 h 48"/>
                <a:gd name="T16" fmla="*/ 30 w 48"/>
                <a:gd name="T17" fmla="*/ 36 h 48"/>
                <a:gd name="T18" fmla="*/ 30 w 48"/>
                <a:gd name="T19" fmla="*/ 48 h 48"/>
                <a:gd name="T20" fmla="*/ 24 w 48"/>
                <a:gd name="T21" fmla="*/ 48 h 48"/>
                <a:gd name="T22" fmla="*/ 18 w 48"/>
                <a:gd name="T23" fmla="*/ 48 h 48"/>
                <a:gd name="T24" fmla="*/ 18 w 48"/>
                <a:gd name="T25" fmla="*/ 42 h 48"/>
                <a:gd name="T26" fmla="*/ 24 w 48"/>
                <a:gd name="T27" fmla="*/ 42 h 48"/>
                <a:gd name="T28" fmla="*/ 24 w 48"/>
                <a:gd name="T29" fmla="*/ 36 h 48"/>
                <a:gd name="T30" fmla="*/ 24 w 48"/>
                <a:gd name="T31" fmla="*/ 42 h 48"/>
                <a:gd name="T32" fmla="*/ 0 w 48"/>
                <a:gd name="T33" fmla="*/ 42 h 48"/>
                <a:gd name="T34" fmla="*/ 0 w 48"/>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8">
                  <a:moveTo>
                    <a:pt x="0" y="24"/>
                  </a:moveTo>
                  <a:lnTo>
                    <a:pt x="0" y="12"/>
                  </a:lnTo>
                  <a:lnTo>
                    <a:pt x="30" y="12"/>
                  </a:lnTo>
                  <a:lnTo>
                    <a:pt x="24" y="6"/>
                  </a:lnTo>
                  <a:lnTo>
                    <a:pt x="42" y="0"/>
                  </a:lnTo>
                  <a:lnTo>
                    <a:pt x="42" y="30"/>
                  </a:lnTo>
                  <a:lnTo>
                    <a:pt x="48" y="36"/>
                  </a:lnTo>
                  <a:lnTo>
                    <a:pt x="42" y="36"/>
                  </a:lnTo>
                  <a:lnTo>
                    <a:pt x="30" y="36"/>
                  </a:lnTo>
                  <a:lnTo>
                    <a:pt x="30" y="48"/>
                  </a:lnTo>
                  <a:lnTo>
                    <a:pt x="24" y="48"/>
                  </a:lnTo>
                  <a:lnTo>
                    <a:pt x="18" y="48"/>
                  </a:lnTo>
                  <a:lnTo>
                    <a:pt x="18" y="42"/>
                  </a:lnTo>
                  <a:lnTo>
                    <a:pt x="24" y="42"/>
                  </a:lnTo>
                  <a:lnTo>
                    <a:pt x="24" y="36"/>
                  </a:lnTo>
                  <a:lnTo>
                    <a:pt x="24" y="42"/>
                  </a:lnTo>
                  <a:lnTo>
                    <a:pt x="0" y="42"/>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1" name="Freeform 2259"/>
            <p:cNvSpPr>
              <a:spLocks/>
            </p:cNvSpPr>
            <p:nvPr/>
          </p:nvSpPr>
          <p:spPr bwMode="auto">
            <a:xfrm>
              <a:off x="3366" y="2424"/>
              <a:ext cx="30" cy="42"/>
            </a:xfrm>
            <a:custGeom>
              <a:avLst/>
              <a:gdLst>
                <a:gd name="T0" fmla="*/ 30 w 30"/>
                <a:gd name="T1" fmla="*/ 42 h 42"/>
                <a:gd name="T2" fmla="*/ 6 w 30"/>
                <a:gd name="T3" fmla="*/ 42 h 42"/>
                <a:gd name="T4" fmla="*/ 0 w 30"/>
                <a:gd name="T5" fmla="*/ 30 h 42"/>
                <a:gd name="T6" fmla="*/ 0 w 30"/>
                <a:gd name="T7" fmla="*/ 0 h 42"/>
                <a:gd name="T8" fmla="*/ 24 w 30"/>
                <a:gd name="T9" fmla="*/ 0 h 42"/>
                <a:gd name="T10" fmla="*/ 24 w 30"/>
                <a:gd name="T11" fmla="*/ 6 h 42"/>
                <a:gd name="T12" fmla="*/ 30 w 30"/>
                <a:gd name="T13" fmla="*/ 6 h 42"/>
                <a:gd name="T14" fmla="*/ 30 w 30"/>
                <a:gd name="T15" fmla="*/ 30 h 42"/>
                <a:gd name="T16" fmla="*/ 30 w 30"/>
                <a:gd name="T17" fmla="*/ 36 h 42"/>
                <a:gd name="T18" fmla="*/ 30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30" y="42"/>
                  </a:moveTo>
                  <a:lnTo>
                    <a:pt x="6" y="42"/>
                  </a:lnTo>
                  <a:lnTo>
                    <a:pt x="0" y="30"/>
                  </a:lnTo>
                  <a:lnTo>
                    <a:pt x="0" y="0"/>
                  </a:lnTo>
                  <a:lnTo>
                    <a:pt x="24" y="0"/>
                  </a:lnTo>
                  <a:lnTo>
                    <a:pt x="24" y="6"/>
                  </a:lnTo>
                  <a:lnTo>
                    <a:pt x="30" y="6"/>
                  </a:lnTo>
                  <a:lnTo>
                    <a:pt x="30" y="30"/>
                  </a:lnTo>
                  <a:lnTo>
                    <a:pt x="30" y="36"/>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2" name="Freeform 2260"/>
            <p:cNvSpPr>
              <a:spLocks/>
            </p:cNvSpPr>
            <p:nvPr/>
          </p:nvSpPr>
          <p:spPr bwMode="auto">
            <a:xfrm>
              <a:off x="2784" y="2442"/>
              <a:ext cx="72" cy="48"/>
            </a:xfrm>
            <a:custGeom>
              <a:avLst/>
              <a:gdLst>
                <a:gd name="T0" fmla="*/ 66 w 72"/>
                <a:gd name="T1" fmla="*/ 30 h 48"/>
                <a:gd name="T2" fmla="*/ 54 w 72"/>
                <a:gd name="T3" fmla="*/ 30 h 48"/>
                <a:gd name="T4" fmla="*/ 48 w 72"/>
                <a:gd name="T5" fmla="*/ 30 h 48"/>
                <a:gd name="T6" fmla="*/ 42 w 72"/>
                <a:gd name="T7" fmla="*/ 30 h 48"/>
                <a:gd name="T8" fmla="*/ 42 w 72"/>
                <a:gd name="T9" fmla="*/ 36 h 48"/>
                <a:gd name="T10" fmla="*/ 36 w 72"/>
                <a:gd name="T11" fmla="*/ 36 h 48"/>
                <a:gd name="T12" fmla="*/ 42 w 72"/>
                <a:gd name="T13" fmla="*/ 36 h 48"/>
                <a:gd name="T14" fmla="*/ 36 w 72"/>
                <a:gd name="T15" fmla="*/ 36 h 48"/>
                <a:gd name="T16" fmla="*/ 36 w 72"/>
                <a:gd name="T17" fmla="*/ 42 h 48"/>
                <a:gd name="T18" fmla="*/ 30 w 72"/>
                <a:gd name="T19" fmla="*/ 42 h 48"/>
                <a:gd name="T20" fmla="*/ 24 w 72"/>
                <a:gd name="T21" fmla="*/ 42 h 48"/>
                <a:gd name="T22" fmla="*/ 24 w 72"/>
                <a:gd name="T23" fmla="*/ 48 h 48"/>
                <a:gd name="T24" fmla="*/ 18 w 72"/>
                <a:gd name="T25" fmla="*/ 42 h 48"/>
                <a:gd name="T26" fmla="*/ 18 w 72"/>
                <a:gd name="T27" fmla="*/ 36 h 48"/>
                <a:gd name="T28" fmla="*/ 12 w 72"/>
                <a:gd name="T29" fmla="*/ 36 h 48"/>
                <a:gd name="T30" fmla="*/ 6 w 72"/>
                <a:gd name="T31" fmla="*/ 36 h 48"/>
                <a:gd name="T32" fmla="*/ 0 w 72"/>
                <a:gd name="T33" fmla="*/ 30 h 48"/>
                <a:gd name="T34" fmla="*/ 0 w 72"/>
                <a:gd name="T35" fmla="*/ 24 h 48"/>
                <a:gd name="T36" fmla="*/ 6 w 72"/>
                <a:gd name="T37" fmla="*/ 18 h 48"/>
                <a:gd name="T38" fmla="*/ 0 w 72"/>
                <a:gd name="T39" fmla="*/ 18 h 48"/>
                <a:gd name="T40" fmla="*/ 0 w 72"/>
                <a:gd name="T41" fmla="*/ 12 h 48"/>
                <a:gd name="T42" fmla="*/ 6 w 72"/>
                <a:gd name="T43" fmla="*/ 12 h 48"/>
                <a:gd name="T44" fmla="*/ 6 w 72"/>
                <a:gd name="T45" fmla="*/ 6 h 48"/>
                <a:gd name="T46" fmla="*/ 12 w 72"/>
                <a:gd name="T47" fmla="*/ 6 h 48"/>
                <a:gd name="T48" fmla="*/ 12 w 72"/>
                <a:gd name="T49" fmla="*/ 0 h 48"/>
                <a:gd name="T50" fmla="*/ 18 w 72"/>
                <a:gd name="T51" fmla="*/ 0 h 48"/>
                <a:gd name="T52" fmla="*/ 48 w 72"/>
                <a:gd name="T53" fmla="*/ 0 h 48"/>
                <a:gd name="T54" fmla="*/ 54 w 72"/>
                <a:gd name="T55" fmla="*/ 0 h 48"/>
                <a:gd name="T56" fmla="*/ 54 w 72"/>
                <a:gd name="T57" fmla="*/ 6 h 48"/>
                <a:gd name="T58" fmla="*/ 54 w 72"/>
                <a:gd name="T59" fmla="*/ 24 h 48"/>
                <a:gd name="T60" fmla="*/ 60 w 72"/>
                <a:gd name="T61" fmla="*/ 24 h 48"/>
                <a:gd name="T62" fmla="*/ 60 w 72"/>
                <a:gd name="T63" fmla="*/ 30 h 48"/>
                <a:gd name="T64" fmla="*/ 66 w 72"/>
                <a:gd name="T65" fmla="*/ 30 h 48"/>
                <a:gd name="T66" fmla="*/ 72 w 72"/>
                <a:gd name="T67" fmla="*/ 30 h 48"/>
                <a:gd name="T68" fmla="*/ 66 w 72"/>
                <a:gd name="T69"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48">
                  <a:moveTo>
                    <a:pt x="66" y="30"/>
                  </a:moveTo>
                  <a:lnTo>
                    <a:pt x="54" y="30"/>
                  </a:lnTo>
                  <a:lnTo>
                    <a:pt x="48" y="30"/>
                  </a:lnTo>
                  <a:lnTo>
                    <a:pt x="42" y="30"/>
                  </a:lnTo>
                  <a:lnTo>
                    <a:pt x="42" y="36"/>
                  </a:lnTo>
                  <a:lnTo>
                    <a:pt x="36" y="36"/>
                  </a:lnTo>
                  <a:lnTo>
                    <a:pt x="42" y="36"/>
                  </a:lnTo>
                  <a:lnTo>
                    <a:pt x="36" y="36"/>
                  </a:lnTo>
                  <a:lnTo>
                    <a:pt x="36" y="42"/>
                  </a:lnTo>
                  <a:lnTo>
                    <a:pt x="30" y="42"/>
                  </a:lnTo>
                  <a:lnTo>
                    <a:pt x="24" y="42"/>
                  </a:lnTo>
                  <a:lnTo>
                    <a:pt x="24" y="48"/>
                  </a:lnTo>
                  <a:lnTo>
                    <a:pt x="18" y="42"/>
                  </a:lnTo>
                  <a:lnTo>
                    <a:pt x="18" y="36"/>
                  </a:lnTo>
                  <a:lnTo>
                    <a:pt x="12" y="36"/>
                  </a:lnTo>
                  <a:lnTo>
                    <a:pt x="6" y="36"/>
                  </a:lnTo>
                  <a:lnTo>
                    <a:pt x="0" y="30"/>
                  </a:lnTo>
                  <a:lnTo>
                    <a:pt x="0" y="24"/>
                  </a:lnTo>
                  <a:lnTo>
                    <a:pt x="6" y="18"/>
                  </a:lnTo>
                  <a:lnTo>
                    <a:pt x="0" y="18"/>
                  </a:lnTo>
                  <a:lnTo>
                    <a:pt x="0" y="12"/>
                  </a:lnTo>
                  <a:lnTo>
                    <a:pt x="6" y="12"/>
                  </a:lnTo>
                  <a:lnTo>
                    <a:pt x="6" y="6"/>
                  </a:lnTo>
                  <a:lnTo>
                    <a:pt x="12" y="6"/>
                  </a:lnTo>
                  <a:lnTo>
                    <a:pt x="12" y="0"/>
                  </a:lnTo>
                  <a:lnTo>
                    <a:pt x="18" y="0"/>
                  </a:lnTo>
                  <a:lnTo>
                    <a:pt x="48" y="0"/>
                  </a:lnTo>
                  <a:lnTo>
                    <a:pt x="54" y="0"/>
                  </a:lnTo>
                  <a:lnTo>
                    <a:pt x="54" y="6"/>
                  </a:lnTo>
                  <a:lnTo>
                    <a:pt x="54" y="24"/>
                  </a:lnTo>
                  <a:lnTo>
                    <a:pt x="60" y="24"/>
                  </a:lnTo>
                  <a:lnTo>
                    <a:pt x="60" y="30"/>
                  </a:lnTo>
                  <a:lnTo>
                    <a:pt x="66" y="30"/>
                  </a:lnTo>
                  <a:lnTo>
                    <a:pt x="72" y="30"/>
                  </a:lnTo>
                  <a:lnTo>
                    <a:pt x="6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3" name="Freeform 2261"/>
            <p:cNvSpPr>
              <a:spLocks/>
            </p:cNvSpPr>
            <p:nvPr/>
          </p:nvSpPr>
          <p:spPr bwMode="auto">
            <a:xfrm>
              <a:off x="2832" y="2442"/>
              <a:ext cx="72" cy="30"/>
            </a:xfrm>
            <a:custGeom>
              <a:avLst/>
              <a:gdLst>
                <a:gd name="T0" fmla="*/ 60 w 72"/>
                <a:gd name="T1" fmla="*/ 30 h 30"/>
                <a:gd name="T2" fmla="*/ 60 w 72"/>
                <a:gd name="T3" fmla="*/ 24 h 30"/>
                <a:gd name="T4" fmla="*/ 60 w 72"/>
                <a:gd name="T5" fmla="*/ 30 h 30"/>
                <a:gd name="T6" fmla="*/ 48 w 72"/>
                <a:gd name="T7" fmla="*/ 30 h 30"/>
                <a:gd name="T8" fmla="*/ 42 w 72"/>
                <a:gd name="T9" fmla="*/ 30 h 30"/>
                <a:gd name="T10" fmla="*/ 42 w 72"/>
                <a:gd name="T11" fmla="*/ 24 h 30"/>
                <a:gd name="T12" fmla="*/ 42 w 72"/>
                <a:gd name="T13" fmla="*/ 30 h 30"/>
                <a:gd name="T14" fmla="*/ 42 w 72"/>
                <a:gd name="T15" fmla="*/ 24 h 30"/>
                <a:gd name="T16" fmla="*/ 36 w 72"/>
                <a:gd name="T17" fmla="*/ 24 h 30"/>
                <a:gd name="T18" fmla="*/ 30 w 72"/>
                <a:gd name="T19" fmla="*/ 24 h 30"/>
                <a:gd name="T20" fmla="*/ 30 w 72"/>
                <a:gd name="T21" fmla="*/ 30 h 30"/>
                <a:gd name="T22" fmla="*/ 24 w 72"/>
                <a:gd name="T23" fmla="*/ 24 h 30"/>
                <a:gd name="T24" fmla="*/ 24 w 72"/>
                <a:gd name="T25" fmla="*/ 30 h 30"/>
                <a:gd name="T26" fmla="*/ 18 w 72"/>
                <a:gd name="T27" fmla="*/ 30 h 30"/>
                <a:gd name="T28" fmla="*/ 12 w 72"/>
                <a:gd name="T29" fmla="*/ 30 h 30"/>
                <a:gd name="T30" fmla="*/ 12 w 72"/>
                <a:gd name="T31" fmla="*/ 24 h 30"/>
                <a:gd name="T32" fmla="*/ 6 w 72"/>
                <a:gd name="T33" fmla="*/ 24 h 30"/>
                <a:gd name="T34" fmla="*/ 6 w 72"/>
                <a:gd name="T35" fmla="*/ 6 h 30"/>
                <a:gd name="T36" fmla="*/ 6 w 72"/>
                <a:gd name="T37" fmla="*/ 0 h 30"/>
                <a:gd name="T38" fmla="*/ 0 w 72"/>
                <a:gd name="T39" fmla="*/ 0 h 30"/>
                <a:gd name="T40" fmla="*/ 18 w 72"/>
                <a:gd name="T41" fmla="*/ 0 h 30"/>
                <a:gd name="T42" fmla="*/ 72 w 72"/>
                <a:gd name="T43" fmla="*/ 0 h 30"/>
                <a:gd name="T44" fmla="*/ 72 w 72"/>
                <a:gd name="T45" fmla="*/ 24 h 30"/>
                <a:gd name="T46" fmla="*/ 66 w 72"/>
                <a:gd name="T47" fmla="*/ 18 h 30"/>
                <a:gd name="T48" fmla="*/ 66 w 72"/>
                <a:gd name="T49" fmla="*/ 24 h 30"/>
                <a:gd name="T50" fmla="*/ 60 w 72"/>
                <a:gd name="T51" fmla="*/ 24 h 30"/>
                <a:gd name="T52" fmla="*/ 60 w 72"/>
                <a:gd name="T5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30">
                  <a:moveTo>
                    <a:pt x="60" y="30"/>
                  </a:moveTo>
                  <a:lnTo>
                    <a:pt x="60" y="24"/>
                  </a:lnTo>
                  <a:lnTo>
                    <a:pt x="60" y="30"/>
                  </a:lnTo>
                  <a:lnTo>
                    <a:pt x="48" y="30"/>
                  </a:lnTo>
                  <a:lnTo>
                    <a:pt x="42" y="30"/>
                  </a:lnTo>
                  <a:lnTo>
                    <a:pt x="42" y="24"/>
                  </a:lnTo>
                  <a:lnTo>
                    <a:pt x="42" y="30"/>
                  </a:lnTo>
                  <a:lnTo>
                    <a:pt x="42" y="24"/>
                  </a:lnTo>
                  <a:lnTo>
                    <a:pt x="36" y="24"/>
                  </a:lnTo>
                  <a:lnTo>
                    <a:pt x="30" y="24"/>
                  </a:lnTo>
                  <a:lnTo>
                    <a:pt x="30" y="30"/>
                  </a:lnTo>
                  <a:lnTo>
                    <a:pt x="24" y="24"/>
                  </a:lnTo>
                  <a:lnTo>
                    <a:pt x="24" y="30"/>
                  </a:lnTo>
                  <a:lnTo>
                    <a:pt x="18" y="30"/>
                  </a:lnTo>
                  <a:lnTo>
                    <a:pt x="12" y="30"/>
                  </a:lnTo>
                  <a:lnTo>
                    <a:pt x="12" y="24"/>
                  </a:lnTo>
                  <a:lnTo>
                    <a:pt x="6" y="24"/>
                  </a:lnTo>
                  <a:lnTo>
                    <a:pt x="6" y="6"/>
                  </a:lnTo>
                  <a:lnTo>
                    <a:pt x="6" y="0"/>
                  </a:lnTo>
                  <a:lnTo>
                    <a:pt x="0" y="0"/>
                  </a:lnTo>
                  <a:lnTo>
                    <a:pt x="18" y="0"/>
                  </a:lnTo>
                  <a:lnTo>
                    <a:pt x="72" y="0"/>
                  </a:lnTo>
                  <a:lnTo>
                    <a:pt x="72" y="24"/>
                  </a:lnTo>
                  <a:lnTo>
                    <a:pt x="66" y="18"/>
                  </a:lnTo>
                  <a:lnTo>
                    <a:pt x="66" y="24"/>
                  </a:lnTo>
                  <a:lnTo>
                    <a:pt x="60" y="24"/>
                  </a:lnTo>
                  <a:lnTo>
                    <a:pt x="6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4" name="Freeform 2262"/>
            <p:cNvSpPr>
              <a:spLocks/>
            </p:cNvSpPr>
            <p:nvPr/>
          </p:nvSpPr>
          <p:spPr bwMode="auto">
            <a:xfrm>
              <a:off x="4086" y="2340"/>
              <a:ext cx="66" cy="48"/>
            </a:xfrm>
            <a:custGeom>
              <a:avLst/>
              <a:gdLst>
                <a:gd name="T0" fmla="*/ 6 w 66"/>
                <a:gd name="T1" fmla="*/ 42 h 48"/>
                <a:gd name="T2" fmla="*/ 12 w 66"/>
                <a:gd name="T3" fmla="*/ 42 h 48"/>
                <a:gd name="T4" fmla="*/ 12 w 66"/>
                <a:gd name="T5" fmla="*/ 36 h 48"/>
                <a:gd name="T6" fmla="*/ 6 w 66"/>
                <a:gd name="T7" fmla="*/ 30 h 48"/>
                <a:gd name="T8" fmla="*/ 6 w 66"/>
                <a:gd name="T9" fmla="*/ 24 h 48"/>
                <a:gd name="T10" fmla="*/ 6 w 66"/>
                <a:gd name="T11" fmla="*/ 18 h 48"/>
                <a:gd name="T12" fmla="*/ 0 w 66"/>
                <a:gd name="T13" fmla="*/ 18 h 48"/>
                <a:gd name="T14" fmla="*/ 6 w 66"/>
                <a:gd name="T15" fmla="*/ 12 h 48"/>
                <a:gd name="T16" fmla="*/ 0 w 66"/>
                <a:gd name="T17" fmla="*/ 12 h 48"/>
                <a:gd name="T18" fmla="*/ 6 w 66"/>
                <a:gd name="T19" fmla="*/ 6 h 48"/>
                <a:gd name="T20" fmla="*/ 12 w 66"/>
                <a:gd name="T21" fmla="*/ 0 h 48"/>
                <a:gd name="T22" fmla="*/ 12 w 66"/>
                <a:gd name="T23" fmla="*/ 6 h 48"/>
                <a:gd name="T24" fmla="*/ 18 w 66"/>
                <a:gd name="T25" fmla="*/ 6 h 48"/>
                <a:gd name="T26" fmla="*/ 24 w 66"/>
                <a:gd name="T27" fmla="*/ 6 h 48"/>
                <a:gd name="T28" fmla="*/ 30 w 66"/>
                <a:gd name="T29" fmla="*/ 6 h 48"/>
                <a:gd name="T30" fmla="*/ 36 w 66"/>
                <a:gd name="T31" fmla="*/ 12 h 48"/>
                <a:gd name="T32" fmla="*/ 42 w 66"/>
                <a:gd name="T33" fmla="*/ 12 h 48"/>
                <a:gd name="T34" fmla="*/ 42 w 66"/>
                <a:gd name="T35" fmla="*/ 18 h 48"/>
                <a:gd name="T36" fmla="*/ 48 w 66"/>
                <a:gd name="T37" fmla="*/ 6 h 48"/>
                <a:gd name="T38" fmla="*/ 54 w 66"/>
                <a:gd name="T39" fmla="*/ 6 h 48"/>
                <a:gd name="T40" fmla="*/ 66 w 66"/>
                <a:gd name="T41" fmla="*/ 6 h 48"/>
                <a:gd name="T42" fmla="*/ 60 w 66"/>
                <a:gd name="T43" fmla="*/ 12 h 48"/>
                <a:gd name="T44" fmla="*/ 36 w 66"/>
                <a:gd name="T45" fmla="*/ 30 h 48"/>
                <a:gd name="T46" fmla="*/ 36 w 66"/>
                <a:gd name="T47" fmla="*/ 36 h 48"/>
                <a:gd name="T48" fmla="*/ 24 w 66"/>
                <a:gd name="T49" fmla="*/ 36 h 48"/>
                <a:gd name="T50" fmla="*/ 30 w 66"/>
                <a:gd name="T51" fmla="*/ 42 h 48"/>
                <a:gd name="T52" fmla="*/ 24 w 66"/>
                <a:gd name="T53" fmla="*/ 42 h 48"/>
                <a:gd name="T54" fmla="*/ 18 w 66"/>
                <a:gd name="T55" fmla="*/ 42 h 48"/>
                <a:gd name="T56" fmla="*/ 18 w 66"/>
                <a:gd name="T57" fmla="*/ 48 h 48"/>
                <a:gd name="T58" fmla="*/ 12 w 66"/>
                <a:gd name="T59" fmla="*/ 48 h 48"/>
                <a:gd name="T60" fmla="*/ 12 w 66"/>
                <a:gd name="T61" fmla="*/ 42 h 48"/>
                <a:gd name="T62" fmla="*/ 6 w 66"/>
                <a:gd name="T6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48">
                  <a:moveTo>
                    <a:pt x="6" y="42"/>
                  </a:moveTo>
                  <a:lnTo>
                    <a:pt x="12" y="42"/>
                  </a:lnTo>
                  <a:lnTo>
                    <a:pt x="12" y="36"/>
                  </a:lnTo>
                  <a:lnTo>
                    <a:pt x="6" y="30"/>
                  </a:lnTo>
                  <a:lnTo>
                    <a:pt x="6" y="24"/>
                  </a:lnTo>
                  <a:lnTo>
                    <a:pt x="6" y="18"/>
                  </a:lnTo>
                  <a:lnTo>
                    <a:pt x="0" y="18"/>
                  </a:lnTo>
                  <a:lnTo>
                    <a:pt x="6" y="12"/>
                  </a:lnTo>
                  <a:lnTo>
                    <a:pt x="0" y="12"/>
                  </a:lnTo>
                  <a:lnTo>
                    <a:pt x="6" y="6"/>
                  </a:lnTo>
                  <a:lnTo>
                    <a:pt x="12" y="0"/>
                  </a:lnTo>
                  <a:lnTo>
                    <a:pt x="12" y="6"/>
                  </a:lnTo>
                  <a:lnTo>
                    <a:pt x="18" y="6"/>
                  </a:lnTo>
                  <a:lnTo>
                    <a:pt x="24" y="6"/>
                  </a:lnTo>
                  <a:lnTo>
                    <a:pt x="30" y="6"/>
                  </a:lnTo>
                  <a:lnTo>
                    <a:pt x="36" y="12"/>
                  </a:lnTo>
                  <a:lnTo>
                    <a:pt x="42" y="12"/>
                  </a:lnTo>
                  <a:lnTo>
                    <a:pt x="42" y="18"/>
                  </a:lnTo>
                  <a:lnTo>
                    <a:pt x="48" y="6"/>
                  </a:lnTo>
                  <a:lnTo>
                    <a:pt x="54" y="6"/>
                  </a:lnTo>
                  <a:lnTo>
                    <a:pt x="66" y="6"/>
                  </a:lnTo>
                  <a:lnTo>
                    <a:pt x="60" y="12"/>
                  </a:lnTo>
                  <a:lnTo>
                    <a:pt x="36" y="30"/>
                  </a:lnTo>
                  <a:lnTo>
                    <a:pt x="36" y="36"/>
                  </a:lnTo>
                  <a:lnTo>
                    <a:pt x="24" y="36"/>
                  </a:lnTo>
                  <a:lnTo>
                    <a:pt x="30" y="42"/>
                  </a:lnTo>
                  <a:lnTo>
                    <a:pt x="24" y="42"/>
                  </a:lnTo>
                  <a:lnTo>
                    <a:pt x="18" y="42"/>
                  </a:lnTo>
                  <a:lnTo>
                    <a:pt x="18" y="48"/>
                  </a:lnTo>
                  <a:lnTo>
                    <a:pt x="12" y="48"/>
                  </a:lnTo>
                  <a:lnTo>
                    <a:pt x="12" y="42"/>
                  </a:lnTo>
                  <a:lnTo>
                    <a:pt x="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5" name="Freeform 2263"/>
            <p:cNvSpPr>
              <a:spLocks/>
            </p:cNvSpPr>
            <p:nvPr/>
          </p:nvSpPr>
          <p:spPr bwMode="auto">
            <a:xfrm>
              <a:off x="3084" y="2436"/>
              <a:ext cx="54" cy="36"/>
            </a:xfrm>
            <a:custGeom>
              <a:avLst/>
              <a:gdLst>
                <a:gd name="T0" fmla="*/ 30 w 54"/>
                <a:gd name="T1" fmla="*/ 36 h 36"/>
                <a:gd name="T2" fmla="*/ 6 w 54"/>
                <a:gd name="T3" fmla="*/ 36 h 36"/>
                <a:gd name="T4" fmla="*/ 6 w 54"/>
                <a:gd name="T5" fmla="*/ 30 h 36"/>
                <a:gd name="T6" fmla="*/ 6 w 54"/>
                <a:gd name="T7" fmla="*/ 24 h 36"/>
                <a:gd name="T8" fmla="*/ 0 w 54"/>
                <a:gd name="T9" fmla="*/ 24 h 36"/>
                <a:gd name="T10" fmla="*/ 0 w 54"/>
                <a:gd name="T11" fmla="*/ 18 h 36"/>
                <a:gd name="T12" fmla="*/ 6 w 54"/>
                <a:gd name="T13" fmla="*/ 18 h 36"/>
                <a:gd name="T14" fmla="*/ 6 w 54"/>
                <a:gd name="T15" fmla="*/ 0 h 36"/>
                <a:gd name="T16" fmla="*/ 24 w 54"/>
                <a:gd name="T17" fmla="*/ 0 h 36"/>
                <a:gd name="T18" fmla="*/ 36 w 54"/>
                <a:gd name="T19" fmla="*/ 0 h 36"/>
                <a:gd name="T20" fmla="*/ 42 w 54"/>
                <a:gd name="T21" fmla="*/ 6 h 36"/>
                <a:gd name="T22" fmla="*/ 48 w 54"/>
                <a:gd name="T23" fmla="*/ 6 h 36"/>
                <a:gd name="T24" fmla="*/ 48 w 54"/>
                <a:gd name="T25" fmla="*/ 12 h 36"/>
                <a:gd name="T26" fmla="*/ 54 w 54"/>
                <a:gd name="T27" fmla="*/ 12 h 36"/>
                <a:gd name="T28" fmla="*/ 42 w 54"/>
                <a:gd name="T29" fmla="*/ 12 h 36"/>
                <a:gd name="T30" fmla="*/ 42 w 54"/>
                <a:gd name="T31" fmla="*/ 18 h 36"/>
                <a:gd name="T32" fmla="*/ 42 w 54"/>
                <a:gd name="T33" fmla="*/ 24 h 36"/>
                <a:gd name="T34" fmla="*/ 48 w 54"/>
                <a:gd name="T35" fmla="*/ 24 h 36"/>
                <a:gd name="T36" fmla="*/ 48 w 54"/>
                <a:gd name="T37" fmla="*/ 30 h 36"/>
                <a:gd name="T38" fmla="*/ 54 w 54"/>
                <a:gd name="T39" fmla="*/ 36 h 36"/>
                <a:gd name="T40" fmla="*/ 30 w 5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6">
                  <a:moveTo>
                    <a:pt x="30" y="36"/>
                  </a:moveTo>
                  <a:lnTo>
                    <a:pt x="6" y="36"/>
                  </a:lnTo>
                  <a:lnTo>
                    <a:pt x="6" y="30"/>
                  </a:lnTo>
                  <a:lnTo>
                    <a:pt x="6" y="24"/>
                  </a:lnTo>
                  <a:lnTo>
                    <a:pt x="0" y="24"/>
                  </a:lnTo>
                  <a:lnTo>
                    <a:pt x="0" y="18"/>
                  </a:lnTo>
                  <a:lnTo>
                    <a:pt x="6" y="18"/>
                  </a:lnTo>
                  <a:lnTo>
                    <a:pt x="6" y="0"/>
                  </a:lnTo>
                  <a:lnTo>
                    <a:pt x="24" y="0"/>
                  </a:lnTo>
                  <a:lnTo>
                    <a:pt x="36" y="0"/>
                  </a:lnTo>
                  <a:lnTo>
                    <a:pt x="42" y="6"/>
                  </a:lnTo>
                  <a:lnTo>
                    <a:pt x="48" y="6"/>
                  </a:lnTo>
                  <a:lnTo>
                    <a:pt x="48" y="12"/>
                  </a:lnTo>
                  <a:lnTo>
                    <a:pt x="54" y="12"/>
                  </a:lnTo>
                  <a:lnTo>
                    <a:pt x="42" y="12"/>
                  </a:lnTo>
                  <a:lnTo>
                    <a:pt x="42" y="18"/>
                  </a:lnTo>
                  <a:lnTo>
                    <a:pt x="42" y="24"/>
                  </a:lnTo>
                  <a:lnTo>
                    <a:pt x="48" y="24"/>
                  </a:lnTo>
                  <a:lnTo>
                    <a:pt x="48" y="30"/>
                  </a:lnTo>
                  <a:lnTo>
                    <a:pt x="54" y="36"/>
                  </a:lnTo>
                  <a:lnTo>
                    <a:pt x="3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6" name="Freeform 2264"/>
            <p:cNvSpPr>
              <a:spLocks/>
            </p:cNvSpPr>
            <p:nvPr/>
          </p:nvSpPr>
          <p:spPr bwMode="auto">
            <a:xfrm>
              <a:off x="2634" y="2442"/>
              <a:ext cx="42" cy="66"/>
            </a:xfrm>
            <a:custGeom>
              <a:avLst/>
              <a:gdLst>
                <a:gd name="T0" fmla="*/ 0 w 42"/>
                <a:gd name="T1" fmla="*/ 66 h 66"/>
                <a:gd name="T2" fmla="*/ 0 w 42"/>
                <a:gd name="T3" fmla="*/ 30 h 66"/>
                <a:gd name="T4" fmla="*/ 0 w 42"/>
                <a:gd name="T5" fmla="*/ 6 h 66"/>
                <a:gd name="T6" fmla="*/ 6 w 42"/>
                <a:gd name="T7" fmla="*/ 6 h 66"/>
                <a:gd name="T8" fmla="*/ 6 w 42"/>
                <a:gd name="T9" fmla="*/ 0 h 66"/>
                <a:gd name="T10" fmla="*/ 12 w 42"/>
                <a:gd name="T11" fmla="*/ 0 h 66"/>
                <a:gd name="T12" fmla="*/ 24 w 42"/>
                <a:gd name="T13" fmla="*/ 6 h 66"/>
                <a:gd name="T14" fmla="*/ 24 w 42"/>
                <a:gd name="T15" fmla="*/ 0 h 66"/>
                <a:gd name="T16" fmla="*/ 30 w 42"/>
                <a:gd name="T17" fmla="*/ 0 h 66"/>
                <a:gd name="T18" fmla="*/ 30 w 42"/>
                <a:gd name="T19" fmla="*/ 6 h 66"/>
                <a:gd name="T20" fmla="*/ 30 w 42"/>
                <a:gd name="T21" fmla="*/ 12 h 66"/>
                <a:gd name="T22" fmla="*/ 30 w 42"/>
                <a:gd name="T23" fmla="*/ 18 h 66"/>
                <a:gd name="T24" fmla="*/ 36 w 42"/>
                <a:gd name="T25" fmla="*/ 18 h 66"/>
                <a:gd name="T26" fmla="*/ 36 w 42"/>
                <a:gd name="T27" fmla="*/ 12 h 66"/>
                <a:gd name="T28" fmla="*/ 42 w 42"/>
                <a:gd name="T29" fmla="*/ 18 h 66"/>
                <a:gd name="T30" fmla="*/ 42 w 42"/>
                <a:gd name="T31" fmla="*/ 24 h 66"/>
                <a:gd name="T32" fmla="*/ 36 w 42"/>
                <a:gd name="T33" fmla="*/ 24 h 66"/>
                <a:gd name="T34" fmla="*/ 36 w 42"/>
                <a:gd name="T35" fmla="*/ 66 h 66"/>
                <a:gd name="T36" fmla="*/ 0 w 42"/>
                <a:gd name="T3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66">
                  <a:moveTo>
                    <a:pt x="0" y="66"/>
                  </a:moveTo>
                  <a:lnTo>
                    <a:pt x="0" y="30"/>
                  </a:lnTo>
                  <a:lnTo>
                    <a:pt x="0" y="6"/>
                  </a:lnTo>
                  <a:lnTo>
                    <a:pt x="6" y="6"/>
                  </a:lnTo>
                  <a:lnTo>
                    <a:pt x="6" y="0"/>
                  </a:lnTo>
                  <a:lnTo>
                    <a:pt x="12" y="0"/>
                  </a:lnTo>
                  <a:lnTo>
                    <a:pt x="24" y="6"/>
                  </a:lnTo>
                  <a:lnTo>
                    <a:pt x="24" y="0"/>
                  </a:lnTo>
                  <a:lnTo>
                    <a:pt x="30" y="0"/>
                  </a:lnTo>
                  <a:lnTo>
                    <a:pt x="30" y="6"/>
                  </a:lnTo>
                  <a:lnTo>
                    <a:pt x="30" y="12"/>
                  </a:lnTo>
                  <a:lnTo>
                    <a:pt x="30" y="18"/>
                  </a:lnTo>
                  <a:lnTo>
                    <a:pt x="36" y="18"/>
                  </a:lnTo>
                  <a:lnTo>
                    <a:pt x="36" y="12"/>
                  </a:lnTo>
                  <a:lnTo>
                    <a:pt x="42" y="18"/>
                  </a:lnTo>
                  <a:lnTo>
                    <a:pt x="42" y="24"/>
                  </a:lnTo>
                  <a:lnTo>
                    <a:pt x="36" y="24"/>
                  </a:lnTo>
                  <a:lnTo>
                    <a:pt x="36" y="66"/>
                  </a:lnTo>
                  <a:lnTo>
                    <a:pt x="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7" name="Freeform 2265"/>
            <p:cNvSpPr>
              <a:spLocks/>
            </p:cNvSpPr>
            <p:nvPr/>
          </p:nvSpPr>
          <p:spPr bwMode="auto">
            <a:xfrm>
              <a:off x="3828" y="2382"/>
              <a:ext cx="24" cy="24"/>
            </a:xfrm>
            <a:custGeom>
              <a:avLst/>
              <a:gdLst>
                <a:gd name="T0" fmla="*/ 24 w 24"/>
                <a:gd name="T1" fmla="*/ 12 h 24"/>
                <a:gd name="T2" fmla="*/ 18 w 24"/>
                <a:gd name="T3" fmla="*/ 18 h 24"/>
                <a:gd name="T4" fmla="*/ 12 w 24"/>
                <a:gd name="T5" fmla="*/ 24 h 24"/>
                <a:gd name="T6" fmla="*/ 6 w 24"/>
                <a:gd name="T7" fmla="*/ 18 h 24"/>
                <a:gd name="T8" fmla="*/ 0 w 24"/>
                <a:gd name="T9" fmla="*/ 12 h 24"/>
                <a:gd name="T10" fmla="*/ 0 w 24"/>
                <a:gd name="T11" fmla="*/ 0 h 24"/>
                <a:gd name="T12" fmla="*/ 6 w 24"/>
                <a:gd name="T13" fmla="*/ 0 h 24"/>
                <a:gd name="T14" fmla="*/ 6 w 24"/>
                <a:gd name="T15" fmla="*/ 6 h 24"/>
                <a:gd name="T16" fmla="*/ 12 w 24"/>
                <a:gd name="T17" fmla="*/ 6 h 24"/>
                <a:gd name="T18" fmla="*/ 18 w 24"/>
                <a:gd name="T19" fmla="*/ 6 h 24"/>
                <a:gd name="T20" fmla="*/ 24 w 24"/>
                <a:gd name="T21" fmla="*/ 6 h 24"/>
                <a:gd name="T22" fmla="*/ 24 w 24"/>
                <a:gd name="T2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12"/>
                  </a:moveTo>
                  <a:lnTo>
                    <a:pt x="18" y="18"/>
                  </a:lnTo>
                  <a:lnTo>
                    <a:pt x="12" y="24"/>
                  </a:lnTo>
                  <a:lnTo>
                    <a:pt x="6" y="18"/>
                  </a:lnTo>
                  <a:lnTo>
                    <a:pt x="0" y="12"/>
                  </a:lnTo>
                  <a:lnTo>
                    <a:pt x="0" y="0"/>
                  </a:lnTo>
                  <a:lnTo>
                    <a:pt x="6" y="0"/>
                  </a:lnTo>
                  <a:lnTo>
                    <a:pt x="6" y="6"/>
                  </a:lnTo>
                  <a:lnTo>
                    <a:pt x="12" y="6"/>
                  </a:lnTo>
                  <a:lnTo>
                    <a:pt x="18" y="6"/>
                  </a:lnTo>
                  <a:lnTo>
                    <a:pt x="24" y="6"/>
                  </a:lnTo>
                  <a:lnTo>
                    <a:pt x="24"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8" name="Freeform 2266"/>
            <p:cNvSpPr>
              <a:spLocks/>
            </p:cNvSpPr>
            <p:nvPr/>
          </p:nvSpPr>
          <p:spPr bwMode="auto">
            <a:xfrm>
              <a:off x="3198" y="2436"/>
              <a:ext cx="54" cy="60"/>
            </a:xfrm>
            <a:custGeom>
              <a:avLst/>
              <a:gdLst>
                <a:gd name="T0" fmla="*/ 12 w 54"/>
                <a:gd name="T1" fmla="*/ 60 h 60"/>
                <a:gd name="T2" fmla="*/ 12 w 54"/>
                <a:gd name="T3" fmla="*/ 36 h 60"/>
                <a:gd name="T4" fmla="*/ 6 w 54"/>
                <a:gd name="T5" fmla="*/ 36 h 60"/>
                <a:gd name="T6" fmla="*/ 0 w 54"/>
                <a:gd name="T7" fmla="*/ 18 h 60"/>
                <a:gd name="T8" fmla="*/ 12 w 54"/>
                <a:gd name="T9" fmla="*/ 18 h 60"/>
                <a:gd name="T10" fmla="*/ 12 w 54"/>
                <a:gd name="T11" fmla="*/ 12 h 60"/>
                <a:gd name="T12" fmla="*/ 18 w 54"/>
                <a:gd name="T13" fmla="*/ 12 h 60"/>
                <a:gd name="T14" fmla="*/ 18 w 54"/>
                <a:gd name="T15" fmla="*/ 18 h 60"/>
                <a:gd name="T16" fmla="*/ 24 w 54"/>
                <a:gd name="T17" fmla="*/ 18 h 60"/>
                <a:gd name="T18" fmla="*/ 30 w 54"/>
                <a:gd name="T19" fmla="*/ 18 h 60"/>
                <a:gd name="T20" fmla="*/ 36 w 54"/>
                <a:gd name="T21" fmla="*/ 18 h 60"/>
                <a:gd name="T22" fmla="*/ 36 w 54"/>
                <a:gd name="T23" fmla="*/ 12 h 60"/>
                <a:gd name="T24" fmla="*/ 30 w 54"/>
                <a:gd name="T25" fmla="*/ 12 h 60"/>
                <a:gd name="T26" fmla="*/ 30 w 54"/>
                <a:gd name="T27" fmla="*/ 6 h 60"/>
                <a:gd name="T28" fmla="*/ 30 w 54"/>
                <a:gd name="T29" fmla="*/ 0 h 60"/>
                <a:gd name="T30" fmla="*/ 36 w 54"/>
                <a:gd name="T31" fmla="*/ 0 h 60"/>
                <a:gd name="T32" fmla="*/ 48 w 54"/>
                <a:gd name="T33" fmla="*/ 0 h 60"/>
                <a:gd name="T34" fmla="*/ 54 w 54"/>
                <a:gd name="T35" fmla="*/ 0 h 60"/>
                <a:gd name="T36" fmla="*/ 54 w 54"/>
                <a:gd name="T37" fmla="*/ 6 h 60"/>
                <a:gd name="T38" fmla="*/ 48 w 54"/>
                <a:gd name="T39" fmla="*/ 6 h 60"/>
                <a:gd name="T40" fmla="*/ 48 w 54"/>
                <a:gd name="T41" fmla="*/ 12 h 60"/>
                <a:gd name="T42" fmla="*/ 48 w 54"/>
                <a:gd name="T43" fmla="*/ 18 h 60"/>
                <a:gd name="T44" fmla="*/ 48 w 54"/>
                <a:gd name="T45" fmla="*/ 12 h 60"/>
                <a:gd name="T46" fmla="*/ 42 w 54"/>
                <a:gd name="T47" fmla="*/ 12 h 60"/>
                <a:gd name="T48" fmla="*/ 48 w 54"/>
                <a:gd name="T49" fmla="*/ 18 h 60"/>
                <a:gd name="T50" fmla="*/ 42 w 54"/>
                <a:gd name="T51" fmla="*/ 24 h 60"/>
                <a:gd name="T52" fmla="*/ 42 w 54"/>
                <a:gd name="T53" fmla="*/ 30 h 60"/>
                <a:gd name="T54" fmla="*/ 48 w 54"/>
                <a:gd name="T55" fmla="*/ 30 h 60"/>
                <a:gd name="T56" fmla="*/ 48 w 54"/>
                <a:gd name="T57" fmla="*/ 36 h 60"/>
                <a:gd name="T58" fmla="*/ 42 w 54"/>
                <a:gd name="T59" fmla="*/ 36 h 60"/>
                <a:gd name="T60" fmla="*/ 36 w 54"/>
                <a:gd name="T61" fmla="*/ 36 h 60"/>
                <a:gd name="T62" fmla="*/ 36 w 54"/>
                <a:gd name="T63" fmla="*/ 42 h 60"/>
                <a:gd name="T64" fmla="*/ 42 w 54"/>
                <a:gd name="T65" fmla="*/ 42 h 60"/>
                <a:gd name="T66" fmla="*/ 48 w 54"/>
                <a:gd name="T67" fmla="*/ 42 h 60"/>
                <a:gd name="T68" fmla="*/ 42 w 54"/>
                <a:gd name="T69" fmla="*/ 48 h 60"/>
                <a:gd name="T70" fmla="*/ 36 w 54"/>
                <a:gd name="T71" fmla="*/ 42 h 60"/>
                <a:gd name="T72" fmla="*/ 30 w 54"/>
                <a:gd name="T73" fmla="*/ 42 h 60"/>
                <a:gd name="T74" fmla="*/ 30 w 54"/>
                <a:gd name="T75" fmla="*/ 48 h 60"/>
                <a:gd name="T76" fmla="*/ 36 w 54"/>
                <a:gd name="T77" fmla="*/ 48 h 60"/>
                <a:gd name="T78" fmla="*/ 36 w 54"/>
                <a:gd name="T79" fmla="*/ 54 h 60"/>
                <a:gd name="T80" fmla="*/ 30 w 54"/>
                <a:gd name="T81" fmla="*/ 54 h 60"/>
                <a:gd name="T82" fmla="*/ 30 w 54"/>
                <a:gd name="T83" fmla="*/ 60 h 60"/>
                <a:gd name="T84" fmla="*/ 30 w 54"/>
                <a:gd name="T85" fmla="*/ 54 h 60"/>
                <a:gd name="T86" fmla="*/ 30 w 54"/>
                <a:gd name="T87" fmla="*/ 60 h 60"/>
                <a:gd name="T88" fmla="*/ 24 w 54"/>
                <a:gd name="T89" fmla="*/ 60 h 60"/>
                <a:gd name="T90" fmla="*/ 18 w 54"/>
                <a:gd name="T91" fmla="*/ 60 h 60"/>
                <a:gd name="T92" fmla="*/ 12 w 54"/>
                <a:gd name="T9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60">
                  <a:moveTo>
                    <a:pt x="12" y="60"/>
                  </a:moveTo>
                  <a:lnTo>
                    <a:pt x="12" y="36"/>
                  </a:lnTo>
                  <a:lnTo>
                    <a:pt x="6" y="36"/>
                  </a:lnTo>
                  <a:lnTo>
                    <a:pt x="0" y="18"/>
                  </a:lnTo>
                  <a:lnTo>
                    <a:pt x="12" y="18"/>
                  </a:lnTo>
                  <a:lnTo>
                    <a:pt x="12" y="12"/>
                  </a:lnTo>
                  <a:lnTo>
                    <a:pt x="18" y="12"/>
                  </a:lnTo>
                  <a:lnTo>
                    <a:pt x="18" y="18"/>
                  </a:lnTo>
                  <a:lnTo>
                    <a:pt x="24" y="18"/>
                  </a:lnTo>
                  <a:lnTo>
                    <a:pt x="30" y="18"/>
                  </a:lnTo>
                  <a:lnTo>
                    <a:pt x="36" y="18"/>
                  </a:lnTo>
                  <a:lnTo>
                    <a:pt x="36" y="12"/>
                  </a:lnTo>
                  <a:lnTo>
                    <a:pt x="30" y="12"/>
                  </a:lnTo>
                  <a:lnTo>
                    <a:pt x="30" y="6"/>
                  </a:lnTo>
                  <a:lnTo>
                    <a:pt x="30" y="0"/>
                  </a:lnTo>
                  <a:lnTo>
                    <a:pt x="36" y="0"/>
                  </a:lnTo>
                  <a:lnTo>
                    <a:pt x="48" y="0"/>
                  </a:lnTo>
                  <a:lnTo>
                    <a:pt x="54" y="0"/>
                  </a:lnTo>
                  <a:lnTo>
                    <a:pt x="54" y="6"/>
                  </a:lnTo>
                  <a:lnTo>
                    <a:pt x="48" y="6"/>
                  </a:lnTo>
                  <a:lnTo>
                    <a:pt x="48" y="12"/>
                  </a:lnTo>
                  <a:lnTo>
                    <a:pt x="48" y="18"/>
                  </a:lnTo>
                  <a:lnTo>
                    <a:pt x="48" y="12"/>
                  </a:lnTo>
                  <a:lnTo>
                    <a:pt x="42" y="12"/>
                  </a:lnTo>
                  <a:lnTo>
                    <a:pt x="48" y="18"/>
                  </a:lnTo>
                  <a:lnTo>
                    <a:pt x="42" y="24"/>
                  </a:lnTo>
                  <a:lnTo>
                    <a:pt x="42" y="30"/>
                  </a:lnTo>
                  <a:lnTo>
                    <a:pt x="48" y="30"/>
                  </a:lnTo>
                  <a:lnTo>
                    <a:pt x="48" y="36"/>
                  </a:lnTo>
                  <a:lnTo>
                    <a:pt x="42" y="36"/>
                  </a:lnTo>
                  <a:lnTo>
                    <a:pt x="36" y="36"/>
                  </a:lnTo>
                  <a:lnTo>
                    <a:pt x="36" y="42"/>
                  </a:lnTo>
                  <a:lnTo>
                    <a:pt x="42" y="42"/>
                  </a:lnTo>
                  <a:lnTo>
                    <a:pt x="48" y="42"/>
                  </a:lnTo>
                  <a:lnTo>
                    <a:pt x="42" y="48"/>
                  </a:lnTo>
                  <a:lnTo>
                    <a:pt x="36" y="42"/>
                  </a:lnTo>
                  <a:lnTo>
                    <a:pt x="30" y="42"/>
                  </a:lnTo>
                  <a:lnTo>
                    <a:pt x="30" y="48"/>
                  </a:lnTo>
                  <a:lnTo>
                    <a:pt x="36" y="48"/>
                  </a:lnTo>
                  <a:lnTo>
                    <a:pt x="36" y="54"/>
                  </a:lnTo>
                  <a:lnTo>
                    <a:pt x="30" y="54"/>
                  </a:lnTo>
                  <a:lnTo>
                    <a:pt x="30" y="60"/>
                  </a:lnTo>
                  <a:lnTo>
                    <a:pt x="30" y="54"/>
                  </a:lnTo>
                  <a:lnTo>
                    <a:pt x="30" y="60"/>
                  </a:lnTo>
                  <a:lnTo>
                    <a:pt x="24" y="60"/>
                  </a:lnTo>
                  <a:lnTo>
                    <a:pt x="18" y="60"/>
                  </a:lnTo>
                  <a:lnTo>
                    <a:pt x="12"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9" name="Freeform 2267"/>
            <p:cNvSpPr>
              <a:spLocks/>
            </p:cNvSpPr>
            <p:nvPr/>
          </p:nvSpPr>
          <p:spPr bwMode="auto">
            <a:xfrm>
              <a:off x="3228" y="2436"/>
              <a:ext cx="48" cy="60"/>
            </a:xfrm>
            <a:custGeom>
              <a:avLst/>
              <a:gdLst>
                <a:gd name="T0" fmla="*/ 36 w 48"/>
                <a:gd name="T1" fmla="*/ 54 h 60"/>
                <a:gd name="T2" fmla="*/ 0 w 48"/>
                <a:gd name="T3" fmla="*/ 60 h 60"/>
                <a:gd name="T4" fmla="*/ 0 w 48"/>
                <a:gd name="T5" fmla="*/ 54 h 60"/>
                <a:gd name="T6" fmla="*/ 6 w 48"/>
                <a:gd name="T7" fmla="*/ 54 h 60"/>
                <a:gd name="T8" fmla="*/ 6 w 48"/>
                <a:gd name="T9" fmla="*/ 48 h 60"/>
                <a:gd name="T10" fmla="*/ 0 w 48"/>
                <a:gd name="T11" fmla="*/ 48 h 60"/>
                <a:gd name="T12" fmla="*/ 0 w 48"/>
                <a:gd name="T13" fmla="*/ 42 h 60"/>
                <a:gd name="T14" fmla="*/ 6 w 48"/>
                <a:gd name="T15" fmla="*/ 42 h 60"/>
                <a:gd name="T16" fmla="*/ 12 w 48"/>
                <a:gd name="T17" fmla="*/ 48 h 60"/>
                <a:gd name="T18" fmla="*/ 18 w 48"/>
                <a:gd name="T19" fmla="*/ 42 h 60"/>
                <a:gd name="T20" fmla="*/ 12 w 48"/>
                <a:gd name="T21" fmla="*/ 42 h 60"/>
                <a:gd name="T22" fmla="*/ 6 w 48"/>
                <a:gd name="T23" fmla="*/ 42 h 60"/>
                <a:gd name="T24" fmla="*/ 6 w 48"/>
                <a:gd name="T25" fmla="*/ 36 h 60"/>
                <a:gd name="T26" fmla="*/ 12 w 48"/>
                <a:gd name="T27" fmla="*/ 36 h 60"/>
                <a:gd name="T28" fmla="*/ 18 w 48"/>
                <a:gd name="T29" fmla="*/ 36 h 60"/>
                <a:gd name="T30" fmla="*/ 18 w 48"/>
                <a:gd name="T31" fmla="*/ 30 h 60"/>
                <a:gd name="T32" fmla="*/ 12 w 48"/>
                <a:gd name="T33" fmla="*/ 30 h 60"/>
                <a:gd name="T34" fmla="*/ 12 w 48"/>
                <a:gd name="T35" fmla="*/ 24 h 60"/>
                <a:gd name="T36" fmla="*/ 18 w 48"/>
                <a:gd name="T37" fmla="*/ 18 h 60"/>
                <a:gd name="T38" fmla="*/ 12 w 48"/>
                <a:gd name="T39" fmla="*/ 12 h 60"/>
                <a:gd name="T40" fmla="*/ 18 w 48"/>
                <a:gd name="T41" fmla="*/ 12 h 60"/>
                <a:gd name="T42" fmla="*/ 18 w 48"/>
                <a:gd name="T43" fmla="*/ 18 h 60"/>
                <a:gd name="T44" fmla="*/ 18 w 48"/>
                <a:gd name="T45" fmla="*/ 12 h 60"/>
                <a:gd name="T46" fmla="*/ 18 w 48"/>
                <a:gd name="T47" fmla="*/ 6 h 60"/>
                <a:gd name="T48" fmla="*/ 24 w 48"/>
                <a:gd name="T49" fmla="*/ 6 h 60"/>
                <a:gd name="T50" fmla="*/ 24 w 48"/>
                <a:gd name="T51" fmla="*/ 0 h 60"/>
                <a:gd name="T52" fmla="*/ 18 w 48"/>
                <a:gd name="T53" fmla="*/ 0 h 60"/>
                <a:gd name="T54" fmla="*/ 42 w 48"/>
                <a:gd name="T55" fmla="*/ 0 h 60"/>
                <a:gd name="T56" fmla="*/ 42 w 48"/>
                <a:gd name="T57" fmla="*/ 12 h 60"/>
                <a:gd name="T58" fmla="*/ 48 w 48"/>
                <a:gd name="T59" fmla="*/ 48 h 60"/>
                <a:gd name="T60" fmla="*/ 36 w 48"/>
                <a:gd name="T61" fmla="*/ 48 h 60"/>
                <a:gd name="T62" fmla="*/ 36 w 48"/>
                <a:gd name="T6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60">
                  <a:moveTo>
                    <a:pt x="36" y="54"/>
                  </a:moveTo>
                  <a:lnTo>
                    <a:pt x="0" y="60"/>
                  </a:lnTo>
                  <a:lnTo>
                    <a:pt x="0" y="54"/>
                  </a:lnTo>
                  <a:lnTo>
                    <a:pt x="6" y="54"/>
                  </a:lnTo>
                  <a:lnTo>
                    <a:pt x="6" y="48"/>
                  </a:lnTo>
                  <a:lnTo>
                    <a:pt x="0" y="48"/>
                  </a:lnTo>
                  <a:lnTo>
                    <a:pt x="0" y="42"/>
                  </a:lnTo>
                  <a:lnTo>
                    <a:pt x="6" y="42"/>
                  </a:lnTo>
                  <a:lnTo>
                    <a:pt x="12" y="48"/>
                  </a:lnTo>
                  <a:lnTo>
                    <a:pt x="18" y="42"/>
                  </a:lnTo>
                  <a:lnTo>
                    <a:pt x="12" y="42"/>
                  </a:lnTo>
                  <a:lnTo>
                    <a:pt x="6" y="42"/>
                  </a:lnTo>
                  <a:lnTo>
                    <a:pt x="6" y="36"/>
                  </a:lnTo>
                  <a:lnTo>
                    <a:pt x="12" y="36"/>
                  </a:lnTo>
                  <a:lnTo>
                    <a:pt x="18" y="36"/>
                  </a:lnTo>
                  <a:lnTo>
                    <a:pt x="18" y="30"/>
                  </a:lnTo>
                  <a:lnTo>
                    <a:pt x="12" y="30"/>
                  </a:lnTo>
                  <a:lnTo>
                    <a:pt x="12" y="24"/>
                  </a:lnTo>
                  <a:lnTo>
                    <a:pt x="18" y="18"/>
                  </a:lnTo>
                  <a:lnTo>
                    <a:pt x="12" y="12"/>
                  </a:lnTo>
                  <a:lnTo>
                    <a:pt x="18" y="12"/>
                  </a:lnTo>
                  <a:lnTo>
                    <a:pt x="18" y="18"/>
                  </a:lnTo>
                  <a:lnTo>
                    <a:pt x="18" y="12"/>
                  </a:lnTo>
                  <a:lnTo>
                    <a:pt x="18" y="6"/>
                  </a:lnTo>
                  <a:lnTo>
                    <a:pt x="24" y="6"/>
                  </a:lnTo>
                  <a:lnTo>
                    <a:pt x="24" y="0"/>
                  </a:lnTo>
                  <a:lnTo>
                    <a:pt x="18" y="0"/>
                  </a:lnTo>
                  <a:lnTo>
                    <a:pt x="42" y="0"/>
                  </a:lnTo>
                  <a:lnTo>
                    <a:pt x="42" y="12"/>
                  </a:lnTo>
                  <a:lnTo>
                    <a:pt x="48" y="48"/>
                  </a:lnTo>
                  <a:lnTo>
                    <a:pt x="36" y="48"/>
                  </a:lnTo>
                  <a:lnTo>
                    <a:pt x="3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0" name="Freeform 2268"/>
            <p:cNvSpPr>
              <a:spLocks/>
            </p:cNvSpPr>
            <p:nvPr/>
          </p:nvSpPr>
          <p:spPr bwMode="auto">
            <a:xfrm>
              <a:off x="3756" y="2394"/>
              <a:ext cx="30" cy="36"/>
            </a:xfrm>
            <a:custGeom>
              <a:avLst/>
              <a:gdLst>
                <a:gd name="T0" fmla="*/ 18 w 30"/>
                <a:gd name="T1" fmla="*/ 36 h 36"/>
                <a:gd name="T2" fmla="*/ 12 w 30"/>
                <a:gd name="T3" fmla="*/ 30 h 36"/>
                <a:gd name="T4" fmla="*/ 6 w 30"/>
                <a:gd name="T5" fmla="*/ 30 h 36"/>
                <a:gd name="T6" fmla="*/ 0 w 30"/>
                <a:gd name="T7" fmla="*/ 12 h 36"/>
                <a:gd name="T8" fmla="*/ 0 w 30"/>
                <a:gd name="T9" fmla="*/ 18 h 36"/>
                <a:gd name="T10" fmla="*/ 0 w 30"/>
                <a:gd name="T11" fmla="*/ 0 h 36"/>
                <a:gd name="T12" fmla="*/ 6 w 30"/>
                <a:gd name="T13" fmla="*/ 0 h 36"/>
                <a:gd name="T14" fmla="*/ 12 w 30"/>
                <a:gd name="T15" fmla="*/ 0 h 36"/>
                <a:gd name="T16" fmla="*/ 6 w 30"/>
                <a:gd name="T17" fmla="*/ 0 h 36"/>
                <a:gd name="T18" fmla="*/ 12 w 30"/>
                <a:gd name="T19" fmla="*/ 0 h 36"/>
                <a:gd name="T20" fmla="*/ 24 w 30"/>
                <a:gd name="T21" fmla="*/ 0 h 36"/>
                <a:gd name="T22" fmla="*/ 30 w 30"/>
                <a:gd name="T23" fmla="*/ 12 h 36"/>
                <a:gd name="T24" fmla="*/ 24 w 30"/>
                <a:gd name="T25" fmla="*/ 18 h 36"/>
                <a:gd name="T26" fmla="*/ 24 w 30"/>
                <a:gd name="T27" fmla="*/ 24 h 36"/>
                <a:gd name="T28" fmla="*/ 18 w 30"/>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18" y="36"/>
                  </a:moveTo>
                  <a:lnTo>
                    <a:pt x="12" y="30"/>
                  </a:lnTo>
                  <a:lnTo>
                    <a:pt x="6" y="30"/>
                  </a:lnTo>
                  <a:lnTo>
                    <a:pt x="0" y="12"/>
                  </a:lnTo>
                  <a:lnTo>
                    <a:pt x="0" y="18"/>
                  </a:lnTo>
                  <a:lnTo>
                    <a:pt x="0" y="0"/>
                  </a:lnTo>
                  <a:lnTo>
                    <a:pt x="6" y="0"/>
                  </a:lnTo>
                  <a:lnTo>
                    <a:pt x="12" y="0"/>
                  </a:lnTo>
                  <a:lnTo>
                    <a:pt x="6" y="0"/>
                  </a:lnTo>
                  <a:lnTo>
                    <a:pt x="12" y="0"/>
                  </a:lnTo>
                  <a:lnTo>
                    <a:pt x="24" y="0"/>
                  </a:lnTo>
                  <a:lnTo>
                    <a:pt x="30" y="12"/>
                  </a:lnTo>
                  <a:lnTo>
                    <a:pt x="24" y="18"/>
                  </a:lnTo>
                  <a:lnTo>
                    <a:pt x="24" y="24"/>
                  </a:lnTo>
                  <a:lnTo>
                    <a:pt x="18"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1" name="Freeform 2269"/>
            <p:cNvSpPr>
              <a:spLocks/>
            </p:cNvSpPr>
            <p:nvPr/>
          </p:nvSpPr>
          <p:spPr bwMode="auto">
            <a:xfrm>
              <a:off x="3702" y="2394"/>
              <a:ext cx="36" cy="24"/>
            </a:xfrm>
            <a:custGeom>
              <a:avLst/>
              <a:gdLst>
                <a:gd name="T0" fmla="*/ 0 w 36"/>
                <a:gd name="T1" fmla="*/ 18 h 24"/>
                <a:gd name="T2" fmla="*/ 0 w 36"/>
                <a:gd name="T3" fmla="*/ 6 h 24"/>
                <a:gd name="T4" fmla="*/ 12 w 36"/>
                <a:gd name="T5" fmla="*/ 6 h 24"/>
                <a:gd name="T6" fmla="*/ 18 w 36"/>
                <a:gd name="T7" fmla="*/ 6 h 24"/>
                <a:gd name="T8" fmla="*/ 24 w 36"/>
                <a:gd name="T9" fmla="*/ 6 h 24"/>
                <a:gd name="T10" fmla="*/ 24 w 36"/>
                <a:gd name="T11" fmla="*/ 0 h 24"/>
                <a:gd name="T12" fmla="*/ 30 w 36"/>
                <a:gd name="T13" fmla="*/ 0 h 24"/>
                <a:gd name="T14" fmla="*/ 30 w 36"/>
                <a:gd name="T15" fmla="*/ 6 h 24"/>
                <a:gd name="T16" fmla="*/ 36 w 36"/>
                <a:gd name="T17" fmla="*/ 0 h 24"/>
                <a:gd name="T18" fmla="*/ 36 w 36"/>
                <a:gd name="T19" fmla="*/ 6 h 24"/>
                <a:gd name="T20" fmla="*/ 36 w 36"/>
                <a:gd name="T21" fmla="*/ 18 h 24"/>
                <a:gd name="T22" fmla="*/ 30 w 36"/>
                <a:gd name="T23" fmla="*/ 18 h 24"/>
                <a:gd name="T24" fmla="*/ 30 w 36"/>
                <a:gd name="T25" fmla="*/ 24 h 24"/>
                <a:gd name="T26" fmla="*/ 18 w 36"/>
                <a:gd name="T27" fmla="*/ 24 h 24"/>
                <a:gd name="T28" fmla="*/ 0 w 36"/>
                <a:gd name="T29" fmla="*/ 24 h 24"/>
                <a:gd name="T30" fmla="*/ 0 w 36"/>
                <a:gd name="T3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4">
                  <a:moveTo>
                    <a:pt x="0" y="18"/>
                  </a:moveTo>
                  <a:lnTo>
                    <a:pt x="0" y="6"/>
                  </a:lnTo>
                  <a:lnTo>
                    <a:pt x="12" y="6"/>
                  </a:lnTo>
                  <a:lnTo>
                    <a:pt x="18" y="6"/>
                  </a:lnTo>
                  <a:lnTo>
                    <a:pt x="24" y="6"/>
                  </a:lnTo>
                  <a:lnTo>
                    <a:pt x="24" y="0"/>
                  </a:lnTo>
                  <a:lnTo>
                    <a:pt x="30" y="0"/>
                  </a:lnTo>
                  <a:lnTo>
                    <a:pt x="30" y="6"/>
                  </a:lnTo>
                  <a:lnTo>
                    <a:pt x="36" y="0"/>
                  </a:lnTo>
                  <a:lnTo>
                    <a:pt x="36" y="6"/>
                  </a:lnTo>
                  <a:lnTo>
                    <a:pt x="36" y="18"/>
                  </a:lnTo>
                  <a:lnTo>
                    <a:pt x="30" y="18"/>
                  </a:lnTo>
                  <a:lnTo>
                    <a:pt x="30" y="24"/>
                  </a:lnTo>
                  <a:lnTo>
                    <a:pt x="18" y="24"/>
                  </a:lnTo>
                  <a:lnTo>
                    <a:pt x="0" y="24"/>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2" name="Freeform 2270"/>
            <p:cNvSpPr>
              <a:spLocks/>
            </p:cNvSpPr>
            <p:nvPr/>
          </p:nvSpPr>
          <p:spPr bwMode="auto">
            <a:xfrm>
              <a:off x="2058" y="2418"/>
              <a:ext cx="162" cy="156"/>
            </a:xfrm>
            <a:custGeom>
              <a:avLst/>
              <a:gdLst>
                <a:gd name="T0" fmla="*/ 132 w 162"/>
                <a:gd name="T1" fmla="*/ 114 h 156"/>
                <a:gd name="T2" fmla="*/ 42 w 162"/>
                <a:gd name="T3" fmla="*/ 108 h 156"/>
                <a:gd name="T4" fmla="*/ 42 w 162"/>
                <a:gd name="T5" fmla="*/ 156 h 156"/>
                <a:gd name="T6" fmla="*/ 0 w 162"/>
                <a:gd name="T7" fmla="*/ 150 h 156"/>
                <a:gd name="T8" fmla="*/ 0 w 162"/>
                <a:gd name="T9" fmla="*/ 108 h 156"/>
                <a:gd name="T10" fmla="*/ 6 w 162"/>
                <a:gd name="T11" fmla="*/ 108 h 156"/>
                <a:gd name="T12" fmla="*/ 6 w 162"/>
                <a:gd name="T13" fmla="*/ 90 h 156"/>
                <a:gd name="T14" fmla="*/ 42 w 162"/>
                <a:gd name="T15" fmla="*/ 90 h 156"/>
                <a:gd name="T16" fmla="*/ 42 w 162"/>
                <a:gd name="T17" fmla="*/ 78 h 156"/>
                <a:gd name="T18" fmla="*/ 42 w 162"/>
                <a:gd name="T19" fmla="*/ 60 h 156"/>
                <a:gd name="T20" fmla="*/ 48 w 162"/>
                <a:gd name="T21" fmla="*/ 24 h 156"/>
                <a:gd name="T22" fmla="*/ 48 w 162"/>
                <a:gd name="T23" fmla="*/ 0 h 156"/>
                <a:gd name="T24" fmla="*/ 60 w 162"/>
                <a:gd name="T25" fmla="*/ 0 h 156"/>
                <a:gd name="T26" fmla="*/ 60 w 162"/>
                <a:gd name="T27" fmla="*/ 6 h 156"/>
                <a:gd name="T28" fmla="*/ 108 w 162"/>
                <a:gd name="T29" fmla="*/ 12 h 156"/>
                <a:gd name="T30" fmla="*/ 108 w 162"/>
                <a:gd name="T31" fmla="*/ 6 h 156"/>
                <a:gd name="T32" fmla="*/ 126 w 162"/>
                <a:gd name="T33" fmla="*/ 6 h 156"/>
                <a:gd name="T34" fmla="*/ 138 w 162"/>
                <a:gd name="T35" fmla="*/ 6 h 156"/>
                <a:gd name="T36" fmla="*/ 132 w 162"/>
                <a:gd name="T37" fmla="*/ 30 h 156"/>
                <a:gd name="T38" fmla="*/ 144 w 162"/>
                <a:gd name="T39" fmla="*/ 30 h 156"/>
                <a:gd name="T40" fmla="*/ 144 w 162"/>
                <a:gd name="T41" fmla="*/ 48 h 156"/>
                <a:gd name="T42" fmla="*/ 162 w 162"/>
                <a:gd name="T43" fmla="*/ 54 h 156"/>
                <a:gd name="T44" fmla="*/ 162 w 162"/>
                <a:gd name="T45" fmla="*/ 60 h 156"/>
                <a:gd name="T46" fmla="*/ 144 w 162"/>
                <a:gd name="T47" fmla="*/ 60 h 156"/>
                <a:gd name="T48" fmla="*/ 138 w 162"/>
                <a:gd name="T49" fmla="*/ 78 h 156"/>
                <a:gd name="T50" fmla="*/ 132 w 162"/>
                <a:gd name="T51" fmla="*/ 120 h 156"/>
                <a:gd name="T52" fmla="*/ 132 w 162"/>
                <a:gd name="T53" fmla="*/ 11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56">
                  <a:moveTo>
                    <a:pt x="132" y="114"/>
                  </a:moveTo>
                  <a:lnTo>
                    <a:pt x="42" y="108"/>
                  </a:lnTo>
                  <a:lnTo>
                    <a:pt x="42" y="156"/>
                  </a:lnTo>
                  <a:lnTo>
                    <a:pt x="0" y="150"/>
                  </a:lnTo>
                  <a:lnTo>
                    <a:pt x="0" y="108"/>
                  </a:lnTo>
                  <a:lnTo>
                    <a:pt x="6" y="108"/>
                  </a:lnTo>
                  <a:lnTo>
                    <a:pt x="6" y="90"/>
                  </a:lnTo>
                  <a:lnTo>
                    <a:pt x="42" y="90"/>
                  </a:lnTo>
                  <a:lnTo>
                    <a:pt x="42" y="78"/>
                  </a:lnTo>
                  <a:lnTo>
                    <a:pt x="42" y="60"/>
                  </a:lnTo>
                  <a:lnTo>
                    <a:pt x="48" y="24"/>
                  </a:lnTo>
                  <a:lnTo>
                    <a:pt x="48" y="0"/>
                  </a:lnTo>
                  <a:lnTo>
                    <a:pt x="60" y="0"/>
                  </a:lnTo>
                  <a:lnTo>
                    <a:pt x="60" y="6"/>
                  </a:lnTo>
                  <a:lnTo>
                    <a:pt x="108" y="12"/>
                  </a:lnTo>
                  <a:lnTo>
                    <a:pt x="108" y="6"/>
                  </a:lnTo>
                  <a:lnTo>
                    <a:pt x="126" y="6"/>
                  </a:lnTo>
                  <a:lnTo>
                    <a:pt x="138" y="6"/>
                  </a:lnTo>
                  <a:lnTo>
                    <a:pt x="132" y="30"/>
                  </a:lnTo>
                  <a:lnTo>
                    <a:pt x="144" y="30"/>
                  </a:lnTo>
                  <a:lnTo>
                    <a:pt x="144" y="48"/>
                  </a:lnTo>
                  <a:lnTo>
                    <a:pt x="162" y="54"/>
                  </a:lnTo>
                  <a:lnTo>
                    <a:pt x="162" y="60"/>
                  </a:lnTo>
                  <a:lnTo>
                    <a:pt x="144" y="60"/>
                  </a:lnTo>
                  <a:lnTo>
                    <a:pt x="138" y="78"/>
                  </a:lnTo>
                  <a:lnTo>
                    <a:pt x="132" y="120"/>
                  </a:lnTo>
                  <a:lnTo>
                    <a:pt x="132" y="11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3" name="Freeform 2271"/>
            <p:cNvSpPr>
              <a:spLocks/>
            </p:cNvSpPr>
            <p:nvPr/>
          </p:nvSpPr>
          <p:spPr bwMode="auto">
            <a:xfrm>
              <a:off x="3432" y="2424"/>
              <a:ext cx="42" cy="48"/>
            </a:xfrm>
            <a:custGeom>
              <a:avLst/>
              <a:gdLst>
                <a:gd name="T0" fmla="*/ 42 w 42"/>
                <a:gd name="T1" fmla="*/ 0 h 48"/>
                <a:gd name="T2" fmla="*/ 42 w 42"/>
                <a:gd name="T3" fmla="*/ 36 h 48"/>
                <a:gd name="T4" fmla="*/ 36 w 42"/>
                <a:gd name="T5" fmla="*/ 36 h 48"/>
                <a:gd name="T6" fmla="*/ 30 w 42"/>
                <a:gd name="T7" fmla="*/ 42 h 48"/>
                <a:gd name="T8" fmla="*/ 24 w 42"/>
                <a:gd name="T9" fmla="*/ 42 h 48"/>
                <a:gd name="T10" fmla="*/ 18 w 42"/>
                <a:gd name="T11" fmla="*/ 42 h 48"/>
                <a:gd name="T12" fmla="*/ 18 w 42"/>
                <a:gd name="T13" fmla="*/ 48 h 48"/>
                <a:gd name="T14" fmla="*/ 18 w 42"/>
                <a:gd name="T15" fmla="*/ 42 h 48"/>
                <a:gd name="T16" fmla="*/ 0 w 42"/>
                <a:gd name="T17" fmla="*/ 42 h 48"/>
                <a:gd name="T18" fmla="*/ 0 w 42"/>
                <a:gd name="T19" fmla="*/ 30 h 48"/>
                <a:gd name="T20" fmla="*/ 0 w 42"/>
                <a:gd name="T21" fmla="*/ 6 h 48"/>
                <a:gd name="T22" fmla="*/ 0 w 42"/>
                <a:gd name="T23" fmla="*/ 0 h 48"/>
                <a:gd name="T24" fmla="*/ 12 w 42"/>
                <a:gd name="T25" fmla="*/ 0 h 48"/>
                <a:gd name="T26" fmla="*/ 42 w 42"/>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8">
                  <a:moveTo>
                    <a:pt x="42" y="0"/>
                  </a:moveTo>
                  <a:lnTo>
                    <a:pt x="42" y="36"/>
                  </a:lnTo>
                  <a:lnTo>
                    <a:pt x="36" y="36"/>
                  </a:lnTo>
                  <a:lnTo>
                    <a:pt x="30" y="42"/>
                  </a:lnTo>
                  <a:lnTo>
                    <a:pt x="24" y="42"/>
                  </a:lnTo>
                  <a:lnTo>
                    <a:pt x="18" y="42"/>
                  </a:lnTo>
                  <a:lnTo>
                    <a:pt x="18" y="48"/>
                  </a:lnTo>
                  <a:lnTo>
                    <a:pt x="18" y="42"/>
                  </a:lnTo>
                  <a:lnTo>
                    <a:pt x="0" y="42"/>
                  </a:lnTo>
                  <a:lnTo>
                    <a:pt x="0" y="30"/>
                  </a:lnTo>
                  <a:lnTo>
                    <a:pt x="0" y="6"/>
                  </a:lnTo>
                  <a:lnTo>
                    <a:pt x="0" y="0"/>
                  </a:lnTo>
                  <a:lnTo>
                    <a:pt x="12" y="0"/>
                  </a:lnTo>
                  <a:lnTo>
                    <a:pt x="42"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4" name="Freeform 2272"/>
            <p:cNvSpPr>
              <a:spLocks/>
            </p:cNvSpPr>
            <p:nvPr/>
          </p:nvSpPr>
          <p:spPr bwMode="auto">
            <a:xfrm>
              <a:off x="3732" y="2394"/>
              <a:ext cx="30" cy="36"/>
            </a:xfrm>
            <a:custGeom>
              <a:avLst/>
              <a:gdLst>
                <a:gd name="T0" fmla="*/ 24 w 30"/>
                <a:gd name="T1" fmla="*/ 0 h 36"/>
                <a:gd name="T2" fmla="*/ 24 w 30"/>
                <a:gd name="T3" fmla="*/ 18 h 36"/>
                <a:gd name="T4" fmla="*/ 24 w 30"/>
                <a:gd name="T5" fmla="*/ 12 h 36"/>
                <a:gd name="T6" fmla="*/ 30 w 30"/>
                <a:gd name="T7" fmla="*/ 30 h 36"/>
                <a:gd name="T8" fmla="*/ 18 w 30"/>
                <a:gd name="T9" fmla="*/ 36 h 36"/>
                <a:gd name="T10" fmla="*/ 12 w 30"/>
                <a:gd name="T11" fmla="*/ 36 h 36"/>
                <a:gd name="T12" fmla="*/ 12 w 30"/>
                <a:gd name="T13" fmla="*/ 30 h 36"/>
                <a:gd name="T14" fmla="*/ 0 w 30"/>
                <a:gd name="T15" fmla="*/ 30 h 36"/>
                <a:gd name="T16" fmla="*/ 0 w 30"/>
                <a:gd name="T17" fmla="*/ 24 h 36"/>
                <a:gd name="T18" fmla="*/ 0 w 30"/>
                <a:gd name="T19" fmla="*/ 18 h 36"/>
                <a:gd name="T20" fmla="*/ 6 w 30"/>
                <a:gd name="T21" fmla="*/ 18 h 36"/>
                <a:gd name="T22" fmla="*/ 6 w 30"/>
                <a:gd name="T23" fmla="*/ 6 h 36"/>
                <a:gd name="T24" fmla="*/ 12 w 30"/>
                <a:gd name="T25" fmla="*/ 6 h 36"/>
                <a:gd name="T26" fmla="*/ 12 w 30"/>
                <a:gd name="T27" fmla="*/ 0 h 36"/>
                <a:gd name="T28" fmla="*/ 24 w 3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4" y="0"/>
                  </a:moveTo>
                  <a:lnTo>
                    <a:pt x="24" y="18"/>
                  </a:lnTo>
                  <a:lnTo>
                    <a:pt x="24" y="12"/>
                  </a:lnTo>
                  <a:lnTo>
                    <a:pt x="30" y="30"/>
                  </a:lnTo>
                  <a:lnTo>
                    <a:pt x="18" y="36"/>
                  </a:lnTo>
                  <a:lnTo>
                    <a:pt x="12" y="36"/>
                  </a:lnTo>
                  <a:lnTo>
                    <a:pt x="12" y="30"/>
                  </a:lnTo>
                  <a:lnTo>
                    <a:pt x="0" y="30"/>
                  </a:lnTo>
                  <a:lnTo>
                    <a:pt x="0" y="24"/>
                  </a:lnTo>
                  <a:lnTo>
                    <a:pt x="0" y="18"/>
                  </a:lnTo>
                  <a:lnTo>
                    <a:pt x="6" y="18"/>
                  </a:lnTo>
                  <a:lnTo>
                    <a:pt x="6" y="6"/>
                  </a:lnTo>
                  <a:lnTo>
                    <a:pt x="12" y="6"/>
                  </a:lnTo>
                  <a:lnTo>
                    <a:pt x="12" y="0"/>
                  </a:lnTo>
                  <a:lnTo>
                    <a:pt x="24" y="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5" name="Freeform 2273"/>
            <p:cNvSpPr>
              <a:spLocks/>
            </p:cNvSpPr>
            <p:nvPr/>
          </p:nvSpPr>
          <p:spPr bwMode="auto">
            <a:xfrm>
              <a:off x="3396" y="2430"/>
              <a:ext cx="36" cy="36"/>
            </a:xfrm>
            <a:custGeom>
              <a:avLst/>
              <a:gdLst>
                <a:gd name="T0" fmla="*/ 0 w 36"/>
                <a:gd name="T1" fmla="*/ 36 h 36"/>
                <a:gd name="T2" fmla="*/ 0 w 36"/>
                <a:gd name="T3" fmla="*/ 30 h 36"/>
                <a:gd name="T4" fmla="*/ 0 w 36"/>
                <a:gd name="T5" fmla="*/ 24 h 36"/>
                <a:gd name="T6" fmla="*/ 0 w 36"/>
                <a:gd name="T7" fmla="*/ 0 h 36"/>
                <a:gd name="T8" fmla="*/ 24 w 36"/>
                <a:gd name="T9" fmla="*/ 0 h 36"/>
                <a:gd name="T10" fmla="*/ 36 w 36"/>
                <a:gd name="T11" fmla="*/ 0 h 36"/>
                <a:gd name="T12" fmla="*/ 36 w 36"/>
                <a:gd name="T13" fmla="*/ 24 h 36"/>
                <a:gd name="T14" fmla="*/ 18 w 36"/>
                <a:gd name="T15" fmla="*/ 24 h 36"/>
                <a:gd name="T16" fmla="*/ 18 w 36"/>
                <a:gd name="T17" fmla="*/ 30 h 36"/>
                <a:gd name="T18" fmla="*/ 12 w 36"/>
                <a:gd name="T19" fmla="*/ 30 h 36"/>
                <a:gd name="T20" fmla="*/ 12 w 36"/>
                <a:gd name="T21" fmla="*/ 36 h 36"/>
                <a:gd name="T22" fmla="*/ 0 w 36"/>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0" y="36"/>
                  </a:moveTo>
                  <a:lnTo>
                    <a:pt x="0" y="30"/>
                  </a:lnTo>
                  <a:lnTo>
                    <a:pt x="0" y="24"/>
                  </a:lnTo>
                  <a:lnTo>
                    <a:pt x="0" y="0"/>
                  </a:lnTo>
                  <a:lnTo>
                    <a:pt x="24" y="0"/>
                  </a:lnTo>
                  <a:lnTo>
                    <a:pt x="36" y="0"/>
                  </a:lnTo>
                  <a:lnTo>
                    <a:pt x="36" y="24"/>
                  </a:lnTo>
                  <a:lnTo>
                    <a:pt x="18" y="24"/>
                  </a:lnTo>
                  <a:lnTo>
                    <a:pt x="18" y="30"/>
                  </a:lnTo>
                  <a:lnTo>
                    <a:pt x="12" y="30"/>
                  </a:lnTo>
                  <a:lnTo>
                    <a:pt x="12"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6" name="Freeform 2274"/>
            <p:cNvSpPr>
              <a:spLocks/>
            </p:cNvSpPr>
            <p:nvPr/>
          </p:nvSpPr>
          <p:spPr bwMode="auto">
            <a:xfrm>
              <a:off x="1068" y="2256"/>
              <a:ext cx="270" cy="108"/>
            </a:xfrm>
            <a:custGeom>
              <a:avLst/>
              <a:gdLst>
                <a:gd name="T0" fmla="*/ 120 w 270"/>
                <a:gd name="T1" fmla="*/ 84 h 108"/>
                <a:gd name="T2" fmla="*/ 42 w 270"/>
                <a:gd name="T3" fmla="*/ 66 h 108"/>
                <a:gd name="T4" fmla="*/ 30 w 270"/>
                <a:gd name="T5" fmla="*/ 66 h 108"/>
                <a:gd name="T6" fmla="*/ 30 w 270"/>
                <a:gd name="T7" fmla="*/ 60 h 108"/>
                <a:gd name="T8" fmla="*/ 18 w 270"/>
                <a:gd name="T9" fmla="*/ 54 h 108"/>
                <a:gd name="T10" fmla="*/ 6 w 270"/>
                <a:gd name="T11" fmla="*/ 54 h 108"/>
                <a:gd name="T12" fmla="*/ 6 w 270"/>
                <a:gd name="T13" fmla="*/ 48 h 108"/>
                <a:gd name="T14" fmla="*/ 18 w 270"/>
                <a:gd name="T15" fmla="*/ 36 h 108"/>
                <a:gd name="T16" fmla="*/ 12 w 270"/>
                <a:gd name="T17" fmla="*/ 36 h 108"/>
                <a:gd name="T18" fmla="*/ 12 w 270"/>
                <a:gd name="T19" fmla="*/ 30 h 108"/>
                <a:gd name="T20" fmla="*/ 6 w 270"/>
                <a:gd name="T21" fmla="*/ 24 h 108"/>
                <a:gd name="T22" fmla="*/ 0 w 270"/>
                <a:gd name="T23" fmla="*/ 12 h 108"/>
                <a:gd name="T24" fmla="*/ 6 w 270"/>
                <a:gd name="T25" fmla="*/ 12 h 108"/>
                <a:gd name="T26" fmla="*/ 6 w 270"/>
                <a:gd name="T27" fmla="*/ 6 h 108"/>
                <a:gd name="T28" fmla="*/ 6 w 270"/>
                <a:gd name="T29" fmla="*/ 12 h 108"/>
                <a:gd name="T30" fmla="*/ 12 w 270"/>
                <a:gd name="T31" fmla="*/ 6 h 108"/>
                <a:gd name="T32" fmla="*/ 18 w 270"/>
                <a:gd name="T33" fmla="*/ 0 h 108"/>
                <a:gd name="T34" fmla="*/ 30 w 270"/>
                <a:gd name="T35" fmla="*/ 6 h 108"/>
                <a:gd name="T36" fmla="*/ 42 w 270"/>
                <a:gd name="T37" fmla="*/ 6 h 108"/>
                <a:gd name="T38" fmla="*/ 66 w 270"/>
                <a:gd name="T39" fmla="*/ 12 h 108"/>
                <a:gd name="T40" fmla="*/ 144 w 270"/>
                <a:gd name="T41" fmla="*/ 30 h 108"/>
                <a:gd name="T42" fmla="*/ 198 w 270"/>
                <a:gd name="T43" fmla="*/ 36 h 108"/>
                <a:gd name="T44" fmla="*/ 270 w 270"/>
                <a:gd name="T45" fmla="*/ 48 h 108"/>
                <a:gd name="T46" fmla="*/ 264 w 270"/>
                <a:gd name="T47" fmla="*/ 54 h 108"/>
                <a:gd name="T48" fmla="*/ 258 w 270"/>
                <a:gd name="T49" fmla="*/ 60 h 108"/>
                <a:gd name="T50" fmla="*/ 258 w 270"/>
                <a:gd name="T51" fmla="*/ 66 h 108"/>
                <a:gd name="T52" fmla="*/ 258 w 270"/>
                <a:gd name="T53" fmla="*/ 72 h 108"/>
                <a:gd name="T54" fmla="*/ 252 w 270"/>
                <a:gd name="T55" fmla="*/ 72 h 108"/>
                <a:gd name="T56" fmla="*/ 252 w 270"/>
                <a:gd name="T57" fmla="*/ 78 h 108"/>
                <a:gd name="T58" fmla="*/ 252 w 270"/>
                <a:gd name="T59" fmla="*/ 84 h 108"/>
                <a:gd name="T60" fmla="*/ 252 w 270"/>
                <a:gd name="T61" fmla="*/ 90 h 108"/>
                <a:gd name="T62" fmla="*/ 246 w 270"/>
                <a:gd name="T63" fmla="*/ 96 h 108"/>
                <a:gd name="T64" fmla="*/ 240 w 270"/>
                <a:gd name="T65" fmla="*/ 102 h 108"/>
                <a:gd name="T66" fmla="*/ 240 w 270"/>
                <a:gd name="T67" fmla="*/ 108 h 108"/>
                <a:gd name="T68" fmla="*/ 204 w 270"/>
                <a:gd name="T69" fmla="*/ 102 h 108"/>
                <a:gd name="T70" fmla="*/ 120 w 270"/>
                <a:gd name="T71" fmla="*/ 8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0" h="108">
                  <a:moveTo>
                    <a:pt x="120" y="84"/>
                  </a:moveTo>
                  <a:lnTo>
                    <a:pt x="42" y="66"/>
                  </a:lnTo>
                  <a:lnTo>
                    <a:pt x="30" y="66"/>
                  </a:lnTo>
                  <a:lnTo>
                    <a:pt x="30" y="60"/>
                  </a:lnTo>
                  <a:lnTo>
                    <a:pt x="18" y="54"/>
                  </a:lnTo>
                  <a:lnTo>
                    <a:pt x="6" y="54"/>
                  </a:lnTo>
                  <a:lnTo>
                    <a:pt x="6" y="48"/>
                  </a:lnTo>
                  <a:lnTo>
                    <a:pt x="18" y="36"/>
                  </a:lnTo>
                  <a:lnTo>
                    <a:pt x="12" y="36"/>
                  </a:lnTo>
                  <a:lnTo>
                    <a:pt x="12" y="30"/>
                  </a:lnTo>
                  <a:lnTo>
                    <a:pt x="6" y="24"/>
                  </a:lnTo>
                  <a:lnTo>
                    <a:pt x="0" y="12"/>
                  </a:lnTo>
                  <a:lnTo>
                    <a:pt x="6" y="12"/>
                  </a:lnTo>
                  <a:lnTo>
                    <a:pt x="6" y="6"/>
                  </a:lnTo>
                  <a:lnTo>
                    <a:pt x="6" y="12"/>
                  </a:lnTo>
                  <a:lnTo>
                    <a:pt x="12" y="6"/>
                  </a:lnTo>
                  <a:lnTo>
                    <a:pt x="18" y="0"/>
                  </a:lnTo>
                  <a:lnTo>
                    <a:pt x="30" y="6"/>
                  </a:lnTo>
                  <a:lnTo>
                    <a:pt x="42" y="6"/>
                  </a:lnTo>
                  <a:lnTo>
                    <a:pt x="66" y="12"/>
                  </a:lnTo>
                  <a:lnTo>
                    <a:pt x="144" y="30"/>
                  </a:lnTo>
                  <a:lnTo>
                    <a:pt x="198" y="36"/>
                  </a:lnTo>
                  <a:lnTo>
                    <a:pt x="270" y="48"/>
                  </a:lnTo>
                  <a:lnTo>
                    <a:pt x="264" y="54"/>
                  </a:lnTo>
                  <a:lnTo>
                    <a:pt x="258" y="60"/>
                  </a:lnTo>
                  <a:lnTo>
                    <a:pt x="258" y="66"/>
                  </a:lnTo>
                  <a:lnTo>
                    <a:pt x="258" y="72"/>
                  </a:lnTo>
                  <a:lnTo>
                    <a:pt x="252" y="72"/>
                  </a:lnTo>
                  <a:lnTo>
                    <a:pt x="252" y="78"/>
                  </a:lnTo>
                  <a:lnTo>
                    <a:pt x="252" y="84"/>
                  </a:lnTo>
                  <a:lnTo>
                    <a:pt x="252" y="90"/>
                  </a:lnTo>
                  <a:lnTo>
                    <a:pt x="246" y="96"/>
                  </a:lnTo>
                  <a:lnTo>
                    <a:pt x="240" y="102"/>
                  </a:lnTo>
                  <a:lnTo>
                    <a:pt x="240" y="108"/>
                  </a:lnTo>
                  <a:lnTo>
                    <a:pt x="204" y="102"/>
                  </a:lnTo>
                  <a:lnTo>
                    <a:pt x="120" y="8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7" name="Freeform 2275"/>
            <p:cNvSpPr>
              <a:spLocks/>
            </p:cNvSpPr>
            <p:nvPr/>
          </p:nvSpPr>
          <p:spPr bwMode="auto">
            <a:xfrm>
              <a:off x="3930" y="2370"/>
              <a:ext cx="48" cy="48"/>
            </a:xfrm>
            <a:custGeom>
              <a:avLst/>
              <a:gdLst>
                <a:gd name="T0" fmla="*/ 36 w 48"/>
                <a:gd name="T1" fmla="*/ 36 h 48"/>
                <a:gd name="T2" fmla="*/ 30 w 48"/>
                <a:gd name="T3" fmla="*/ 30 h 48"/>
                <a:gd name="T4" fmla="*/ 24 w 48"/>
                <a:gd name="T5" fmla="*/ 30 h 48"/>
                <a:gd name="T6" fmla="*/ 24 w 48"/>
                <a:gd name="T7" fmla="*/ 24 h 48"/>
                <a:gd name="T8" fmla="*/ 18 w 48"/>
                <a:gd name="T9" fmla="*/ 24 h 48"/>
                <a:gd name="T10" fmla="*/ 12 w 48"/>
                <a:gd name="T11" fmla="*/ 24 h 48"/>
                <a:gd name="T12" fmla="*/ 6 w 48"/>
                <a:gd name="T13" fmla="*/ 18 h 48"/>
                <a:gd name="T14" fmla="*/ 0 w 48"/>
                <a:gd name="T15" fmla="*/ 18 h 48"/>
                <a:gd name="T16" fmla="*/ 0 w 48"/>
                <a:gd name="T17" fmla="*/ 12 h 48"/>
                <a:gd name="T18" fmla="*/ 6 w 48"/>
                <a:gd name="T19" fmla="*/ 6 h 48"/>
                <a:gd name="T20" fmla="*/ 6 w 48"/>
                <a:gd name="T21" fmla="*/ 0 h 48"/>
                <a:gd name="T22" fmla="*/ 12 w 48"/>
                <a:gd name="T23" fmla="*/ 6 h 48"/>
                <a:gd name="T24" fmla="*/ 18 w 48"/>
                <a:gd name="T25" fmla="*/ 6 h 48"/>
                <a:gd name="T26" fmla="*/ 24 w 48"/>
                <a:gd name="T27" fmla="*/ 0 h 48"/>
                <a:gd name="T28" fmla="*/ 24 w 48"/>
                <a:gd name="T29" fmla="*/ 12 h 48"/>
                <a:gd name="T30" fmla="*/ 30 w 48"/>
                <a:gd name="T31" fmla="*/ 6 h 48"/>
                <a:gd name="T32" fmla="*/ 36 w 48"/>
                <a:gd name="T33" fmla="*/ 12 h 48"/>
                <a:gd name="T34" fmla="*/ 36 w 48"/>
                <a:gd name="T35" fmla="*/ 6 h 48"/>
                <a:gd name="T36" fmla="*/ 42 w 48"/>
                <a:gd name="T37" fmla="*/ 6 h 48"/>
                <a:gd name="T38" fmla="*/ 48 w 48"/>
                <a:gd name="T39" fmla="*/ 6 h 48"/>
                <a:gd name="T40" fmla="*/ 48 w 48"/>
                <a:gd name="T41" fmla="*/ 12 h 48"/>
                <a:gd name="T42" fmla="*/ 36 w 48"/>
                <a:gd name="T43" fmla="*/ 12 h 48"/>
                <a:gd name="T44" fmla="*/ 36 w 48"/>
                <a:gd name="T45" fmla="*/ 18 h 48"/>
                <a:gd name="T46" fmla="*/ 42 w 48"/>
                <a:gd name="T47" fmla="*/ 24 h 48"/>
                <a:gd name="T48" fmla="*/ 42 w 48"/>
                <a:gd name="T49" fmla="*/ 30 h 48"/>
                <a:gd name="T50" fmla="*/ 36 w 48"/>
                <a:gd name="T51" fmla="*/ 30 h 48"/>
                <a:gd name="T52" fmla="*/ 36 w 48"/>
                <a:gd name="T53" fmla="*/ 36 h 48"/>
                <a:gd name="T54" fmla="*/ 42 w 48"/>
                <a:gd name="T55" fmla="*/ 36 h 48"/>
                <a:gd name="T56" fmla="*/ 42 w 48"/>
                <a:gd name="T57" fmla="*/ 42 h 48"/>
                <a:gd name="T58" fmla="*/ 48 w 48"/>
                <a:gd name="T59" fmla="*/ 42 h 48"/>
                <a:gd name="T60" fmla="*/ 48 w 48"/>
                <a:gd name="T61" fmla="*/ 48 h 48"/>
                <a:gd name="T62" fmla="*/ 42 w 48"/>
                <a:gd name="T63" fmla="*/ 48 h 48"/>
                <a:gd name="T64" fmla="*/ 42 w 48"/>
                <a:gd name="T65" fmla="*/ 42 h 48"/>
                <a:gd name="T66" fmla="*/ 36 w 48"/>
                <a:gd name="T67" fmla="*/ 42 h 48"/>
                <a:gd name="T68" fmla="*/ 36 w 48"/>
                <a:gd name="T6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48">
                  <a:moveTo>
                    <a:pt x="36" y="36"/>
                  </a:moveTo>
                  <a:lnTo>
                    <a:pt x="30" y="30"/>
                  </a:lnTo>
                  <a:lnTo>
                    <a:pt x="24" y="30"/>
                  </a:lnTo>
                  <a:lnTo>
                    <a:pt x="24" y="24"/>
                  </a:lnTo>
                  <a:lnTo>
                    <a:pt x="18" y="24"/>
                  </a:lnTo>
                  <a:lnTo>
                    <a:pt x="12" y="24"/>
                  </a:lnTo>
                  <a:lnTo>
                    <a:pt x="6" y="18"/>
                  </a:lnTo>
                  <a:lnTo>
                    <a:pt x="0" y="18"/>
                  </a:lnTo>
                  <a:lnTo>
                    <a:pt x="0" y="12"/>
                  </a:lnTo>
                  <a:lnTo>
                    <a:pt x="6" y="6"/>
                  </a:lnTo>
                  <a:lnTo>
                    <a:pt x="6" y="0"/>
                  </a:lnTo>
                  <a:lnTo>
                    <a:pt x="12" y="6"/>
                  </a:lnTo>
                  <a:lnTo>
                    <a:pt x="18" y="6"/>
                  </a:lnTo>
                  <a:lnTo>
                    <a:pt x="24" y="0"/>
                  </a:lnTo>
                  <a:lnTo>
                    <a:pt x="24" y="12"/>
                  </a:lnTo>
                  <a:lnTo>
                    <a:pt x="30" y="6"/>
                  </a:lnTo>
                  <a:lnTo>
                    <a:pt x="36" y="12"/>
                  </a:lnTo>
                  <a:lnTo>
                    <a:pt x="36" y="6"/>
                  </a:lnTo>
                  <a:lnTo>
                    <a:pt x="42" y="6"/>
                  </a:lnTo>
                  <a:lnTo>
                    <a:pt x="48" y="6"/>
                  </a:lnTo>
                  <a:lnTo>
                    <a:pt x="48" y="12"/>
                  </a:lnTo>
                  <a:lnTo>
                    <a:pt x="36" y="12"/>
                  </a:lnTo>
                  <a:lnTo>
                    <a:pt x="36" y="18"/>
                  </a:lnTo>
                  <a:lnTo>
                    <a:pt x="42" y="24"/>
                  </a:lnTo>
                  <a:lnTo>
                    <a:pt x="42" y="30"/>
                  </a:lnTo>
                  <a:lnTo>
                    <a:pt x="36" y="30"/>
                  </a:lnTo>
                  <a:lnTo>
                    <a:pt x="36" y="36"/>
                  </a:lnTo>
                  <a:lnTo>
                    <a:pt x="42" y="36"/>
                  </a:lnTo>
                  <a:lnTo>
                    <a:pt x="42" y="42"/>
                  </a:lnTo>
                  <a:lnTo>
                    <a:pt x="48" y="42"/>
                  </a:lnTo>
                  <a:lnTo>
                    <a:pt x="48" y="48"/>
                  </a:lnTo>
                  <a:lnTo>
                    <a:pt x="42" y="48"/>
                  </a:lnTo>
                  <a:lnTo>
                    <a:pt x="42" y="42"/>
                  </a:lnTo>
                  <a:lnTo>
                    <a:pt x="36" y="42"/>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8" name="Freeform 2276"/>
            <p:cNvSpPr>
              <a:spLocks/>
            </p:cNvSpPr>
            <p:nvPr/>
          </p:nvSpPr>
          <p:spPr bwMode="auto">
            <a:xfrm>
              <a:off x="2706" y="2448"/>
              <a:ext cx="54" cy="36"/>
            </a:xfrm>
            <a:custGeom>
              <a:avLst/>
              <a:gdLst>
                <a:gd name="T0" fmla="*/ 0 w 54"/>
                <a:gd name="T1" fmla="*/ 18 h 36"/>
                <a:gd name="T2" fmla="*/ 0 w 54"/>
                <a:gd name="T3" fmla="*/ 12 h 36"/>
                <a:gd name="T4" fmla="*/ 6 w 54"/>
                <a:gd name="T5" fmla="*/ 12 h 36"/>
                <a:gd name="T6" fmla="*/ 0 w 54"/>
                <a:gd name="T7" fmla="*/ 6 h 36"/>
                <a:gd name="T8" fmla="*/ 0 w 54"/>
                <a:gd name="T9" fmla="*/ 0 h 36"/>
                <a:gd name="T10" fmla="*/ 48 w 54"/>
                <a:gd name="T11" fmla="*/ 6 h 36"/>
                <a:gd name="T12" fmla="*/ 54 w 54"/>
                <a:gd name="T13" fmla="*/ 6 h 36"/>
                <a:gd name="T14" fmla="*/ 54 w 54"/>
                <a:gd name="T15" fmla="*/ 12 h 36"/>
                <a:gd name="T16" fmla="*/ 54 w 54"/>
                <a:gd name="T17" fmla="*/ 18 h 36"/>
                <a:gd name="T18" fmla="*/ 48 w 54"/>
                <a:gd name="T19" fmla="*/ 18 h 36"/>
                <a:gd name="T20" fmla="*/ 48 w 54"/>
                <a:gd name="T21" fmla="*/ 24 h 36"/>
                <a:gd name="T22" fmla="*/ 42 w 54"/>
                <a:gd name="T23" fmla="*/ 24 h 36"/>
                <a:gd name="T24" fmla="*/ 42 w 54"/>
                <a:gd name="T25" fmla="*/ 30 h 36"/>
                <a:gd name="T26" fmla="*/ 42 w 54"/>
                <a:gd name="T27" fmla="*/ 36 h 36"/>
                <a:gd name="T28" fmla="*/ 36 w 54"/>
                <a:gd name="T29" fmla="*/ 36 h 36"/>
                <a:gd name="T30" fmla="*/ 30 w 54"/>
                <a:gd name="T31" fmla="*/ 36 h 36"/>
                <a:gd name="T32" fmla="*/ 30 w 54"/>
                <a:gd name="T33" fmla="*/ 30 h 36"/>
                <a:gd name="T34" fmla="*/ 30 w 54"/>
                <a:gd name="T35" fmla="*/ 24 h 36"/>
                <a:gd name="T36" fmla="*/ 36 w 54"/>
                <a:gd name="T37" fmla="*/ 24 h 36"/>
                <a:gd name="T38" fmla="*/ 30 w 54"/>
                <a:gd name="T39" fmla="*/ 18 h 36"/>
                <a:gd name="T40" fmla="*/ 24 w 54"/>
                <a:gd name="T41" fmla="*/ 18 h 36"/>
                <a:gd name="T42" fmla="*/ 24 w 54"/>
                <a:gd name="T43" fmla="*/ 24 h 36"/>
                <a:gd name="T44" fmla="*/ 18 w 54"/>
                <a:gd name="T45" fmla="*/ 18 h 36"/>
                <a:gd name="T46" fmla="*/ 18 w 54"/>
                <a:gd name="T47" fmla="*/ 24 h 36"/>
                <a:gd name="T48" fmla="*/ 12 w 54"/>
                <a:gd name="T49" fmla="*/ 30 h 36"/>
                <a:gd name="T50" fmla="*/ 12 w 54"/>
                <a:gd name="T51" fmla="*/ 24 h 36"/>
                <a:gd name="T52" fmla="*/ 12 w 54"/>
                <a:gd name="T53" fmla="*/ 18 h 36"/>
                <a:gd name="T54" fmla="*/ 6 w 54"/>
                <a:gd name="T55" fmla="*/ 18 h 36"/>
                <a:gd name="T56" fmla="*/ 0 w 54"/>
                <a:gd name="T5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6">
                  <a:moveTo>
                    <a:pt x="0" y="18"/>
                  </a:moveTo>
                  <a:lnTo>
                    <a:pt x="0" y="12"/>
                  </a:lnTo>
                  <a:lnTo>
                    <a:pt x="6" y="12"/>
                  </a:lnTo>
                  <a:lnTo>
                    <a:pt x="0" y="6"/>
                  </a:lnTo>
                  <a:lnTo>
                    <a:pt x="0" y="0"/>
                  </a:lnTo>
                  <a:lnTo>
                    <a:pt x="48" y="6"/>
                  </a:lnTo>
                  <a:lnTo>
                    <a:pt x="54" y="6"/>
                  </a:lnTo>
                  <a:lnTo>
                    <a:pt x="54" y="12"/>
                  </a:lnTo>
                  <a:lnTo>
                    <a:pt x="54" y="18"/>
                  </a:lnTo>
                  <a:lnTo>
                    <a:pt x="48" y="18"/>
                  </a:lnTo>
                  <a:lnTo>
                    <a:pt x="48" y="24"/>
                  </a:lnTo>
                  <a:lnTo>
                    <a:pt x="42" y="24"/>
                  </a:lnTo>
                  <a:lnTo>
                    <a:pt x="42" y="30"/>
                  </a:lnTo>
                  <a:lnTo>
                    <a:pt x="42" y="36"/>
                  </a:lnTo>
                  <a:lnTo>
                    <a:pt x="36" y="36"/>
                  </a:lnTo>
                  <a:lnTo>
                    <a:pt x="30" y="36"/>
                  </a:lnTo>
                  <a:lnTo>
                    <a:pt x="30" y="30"/>
                  </a:lnTo>
                  <a:lnTo>
                    <a:pt x="30" y="24"/>
                  </a:lnTo>
                  <a:lnTo>
                    <a:pt x="36" y="24"/>
                  </a:lnTo>
                  <a:lnTo>
                    <a:pt x="30" y="18"/>
                  </a:lnTo>
                  <a:lnTo>
                    <a:pt x="24" y="18"/>
                  </a:lnTo>
                  <a:lnTo>
                    <a:pt x="24" y="24"/>
                  </a:lnTo>
                  <a:lnTo>
                    <a:pt x="18" y="18"/>
                  </a:lnTo>
                  <a:lnTo>
                    <a:pt x="18" y="24"/>
                  </a:lnTo>
                  <a:lnTo>
                    <a:pt x="12" y="30"/>
                  </a:lnTo>
                  <a:lnTo>
                    <a:pt x="12" y="24"/>
                  </a:lnTo>
                  <a:lnTo>
                    <a:pt x="12" y="18"/>
                  </a:lnTo>
                  <a:lnTo>
                    <a:pt x="6" y="1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9" name="Freeform 2277"/>
            <p:cNvSpPr>
              <a:spLocks/>
            </p:cNvSpPr>
            <p:nvPr/>
          </p:nvSpPr>
          <p:spPr bwMode="auto">
            <a:xfrm>
              <a:off x="3126" y="2442"/>
              <a:ext cx="42" cy="42"/>
            </a:xfrm>
            <a:custGeom>
              <a:avLst/>
              <a:gdLst>
                <a:gd name="T0" fmla="*/ 12 w 42"/>
                <a:gd name="T1" fmla="*/ 42 h 42"/>
                <a:gd name="T2" fmla="*/ 12 w 42"/>
                <a:gd name="T3" fmla="*/ 36 h 42"/>
                <a:gd name="T4" fmla="*/ 12 w 42"/>
                <a:gd name="T5" fmla="*/ 30 h 42"/>
                <a:gd name="T6" fmla="*/ 6 w 42"/>
                <a:gd name="T7" fmla="*/ 24 h 42"/>
                <a:gd name="T8" fmla="*/ 6 w 42"/>
                <a:gd name="T9" fmla="*/ 18 h 42"/>
                <a:gd name="T10" fmla="*/ 0 w 42"/>
                <a:gd name="T11" fmla="*/ 18 h 42"/>
                <a:gd name="T12" fmla="*/ 0 w 42"/>
                <a:gd name="T13" fmla="*/ 12 h 42"/>
                <a:gd name="T14" fmla="*/ 0 w 42"/>
                <a:gd name="T15" fmla="*/ 6 h 42"/>
                <a:gd name="T16" fmla="*/ 12 w 42"/>
                <a:gd name="T17" fmla="*/ 6 h 42"/>
                <a:gd name="T18" fmla="*/ 18 w 42"/>
                <a:gd name="T19" fmla="*/ 6 h 42"/>
                <a:gd name="T20" fmla="*/ 42 w 42"/>
                <a:gd name="T21" fmla="*/ 0 h 42"/>
                <a:gd name="T22" fmla="*/ 42 w 42"/>
                <a:gd name="T23" fmla="*/ 12 h 42"/>
                <a:gd name="T24" fmla="*/ 42 w 42"/>
                <a:gd name="T25" fmla="*/ 30 h 42"/>
                <a:gd name="T26" fmla="*/ 42 w 42"/>
                <a:gd name="T27" fmla="*/ 36 h 42"/>
                <a:gd name="T28" fmla="*/ 12 w 42"/>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2">
                  <a:moveTo>
                    <a:pt x="12" y="42"/>
                  </a:moveTo>
                  <a:lnTo>
                    <a:pt x="12" y="36"/>
                  </a:lnTo>
                  <a:lnTo>
                    <a:pt x="12" y="30"/>
                  </a:lnTo>
                  <a:lnTo>
                    <a:pt x="6" y="24"/>
                  </a:lnTo>
                  <a:lnTo>
                    <a:pt x="6" y="18"/>
                  </a:lnTo>
                  <a:lnTo>
                    <a:pt x="0" y="18"/>
                  </a:lnTo>
                  <a:lnTo>
                    <a:pt x="0" y="12"/>
                  </a:lnTo>
                  <a:lnTo>
                    <a:pt x="0" y="6"/>
                  </a:lnTo>
                  <a:lnTo>
                    <a:pt x="12" y="6"/>
                  </a:lnTo>
                  <a:lnTo>
                    <a:pt x="18" y="6"/>
                  </a:lnTo>
                  <a:lnTo>
                    <a:pt x="42" y="0"/>
                  </a:lnTo>
                  <a:lnTo>
                    <a:pt x="42" y="12"/>
                  </a:lnTo>
                  <a:lnTo>
                    <a:pt x="42" y="30"/>
                  </a:lnTo>
                  <a:lnTo>
                    <a:pt x="42" y="36"/>
                  </a:lnTo>
                  <a:lnTo>
                    <a:pt x="1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0" name="Freeform 2278"/>
            <p:cNvSpPr>
              <a:spLocks/>
            </p:cNvSpPr>
            <p:nvPr/>
          </p:nvSpPr>
          <p:spPr bwMode="auto">
            <a:xfrm>
              <a:off x="3474" y="2424"/>
              <a:ext cx="24" cy="54"/>
            </a:xfrm>
            <a:custGeom>
              <a:avLst/>
              <a:gdLst>
                <a:gd name="T0" fmla="*/ 18 w 24"/>
                <a:gd name="T1" fmla="*/ 12 h 54"/>
                <a:gd name="T2" fmla="*/ 24 w 24"/>
                <a:gd name="T3" fmla="*/ 54 h 54"/>
                <a:gd name="T4" fmla="*/ 0 w 24"/>
                <a:gd name="T5" fmla="*/ 54 h 54"/>
                <a:gd name="T6" fmla="*/ 0 w 24"/>
                <a:gd name="T7" fmla="*/ 36 h 54"/>
                <a:gd name="T8" fmla="*/ 0 w 24"/>
                <a:gd name="T9" fmla="*/ 0 h 54"/>
                <a:gd name="T10" fmla="*/ 18 w 24"/>
                <a:gd name="T11" fmla="*/ 0 h 54"/>
                <a:gd name="T12" fmla="*/ 18 w 24"/>
                <a:gd name="T13" fmla="*/ 6 h 54"/>
                <a:gd name="T14" fmla="*/ 18 w 24"/>
                <a:gd name="T15" fmla="*/ 1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4">
                  <a:moveTo>
                    <a:pt x="18" y="12"/>
                  </a:moveTo>
                  <a:lnTo>
                    <a:pt x="24" y="54"/>
                  </a:lnTo>
                  <a:lnTo>
                    <a:pt x="0" y="54"/>
                  </a:lnTo>
                  <a:lnTo>
                    <a:pt x="0" y="36"/>
                  </a:lnTo>
                  <a:lnTo>
                    <a:pt x="0" y="0"/>
                  </a:lnTo>
                  <a:lnTo>
                    <a:pt x="18" y="0"/>
                  </a:lnTo>
                  <a:lnTo>
                    <a:pt x="18" y="6"/>
                  </a:lnTo>
                  <a:lnTo>
                    <a:pt x="18"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1" name="Freeform 2279"/>
            <p:cNvSpPr>
              <a:spLocks/>
            </p:cNvSpPr>
            <p:nvPr/>
          </p:nvSpPr>
          <p:spPr bwMode="auto">
            <a:xfrm>
              <a:off x="3852" y="2382"/>
              <a:ext cx="30" cy="24"/>
            </a:xfrm>
            <a:custGeom>
              <a:avLst/>
              <a:gdLst>
                <a:gd name="T0" fmla="*/ 24 w 30"/>
                <a:gd name="T1" fmla="*/ 24 h 24"/>
                <a:gd name="T2" fmla="*/ 18 w 30"/>
                <a:gd name="T3" fmla="*/ 18 h 24"/>
                <a:gd name="T4" fmla="*/ 12 w 30"/>
                <a:gd name="T5" fmla="*/ 18 h 24"/>
                <a:gd name="T6" fmla="*/ 6 w 30"/>
                <a:gd name="T7" fmla="*/ 18 h 24"/>
                <a:gd name="T8" fmla="*/ 0 w 30"/>
                <a:gd name="T9" fmla="*/ 12 h 24"/>
                <a:gd name="T10" fmla="*/ 6 w 30"/>
                <a:gd name="T11" fmla="*/ 12 h 24"/>
                <a:gd name="T12" fmla="*/ 6 w 30"/>
                <a:gd name="T13" fmla="*/ 6 h 24"/>
                <a:gd name="T14" fmla="*/ 6 w 30"/>
                <a:gd name="T15" fmla="*/ 12 h 24"/>
                <a:gd name="T16" fmla="*/ 12 w 30"/>
                <a:gd name="T17" fmla="*/ 6 h 24"/>
                <a:gd name="T18" fmla="*/ 12 w 30"/>
                <a:gd name="T19" fmla="*/ 0 h 24"/>
                <a:gd name="T20" fmla="*/ 18 w 30"/>
                <a:gd name="T21" fmla="*/ 6 h 24"/>
                <a:gd name="T22" fmla="*/ 24 w 30"/>
                <a:gd name="T23" fmla="*/ 6 h 24"/>
                <a:gd name="T24" fmla="*/ 24 w 30"/>
                <a:gd name="T25" fmla="*/ 12 h 24"/>
                <a:gd name="T26" fmla="*/ 30 w 30"/>
                <a:gd name="T27" fmla="*/ 18 h 24"/>
                <a:gd name="T28" fmla="*/ 24 w 30"/>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24">
                  <a:moveTo>
                    <a:pt x="24" y="24"/>
                  </a:moveTo>
                  <a:lnTo>
                    <a:pt x="18" y="18"/>
                  </a:lnTo>
                  <a:lnTo>
                    <a:pt x="12" y="18"/>
                  </a:lnTo>
                  <a:lnTo>
                    <a:pt x="6" y="18"/>
                  </a:lnTo>
                  <a:lnTo>
                    <a:pt x="0" y="12"/>
                  </a:lnTo>
                  <a:lnTo>
                    <a:pt x="6" y="12"/>
                  </a:lnTo>
                  <a:lnTo>
                    <a:pt x="6" y="6"/>
                  </a:lnTo>
                  <a:lnTo>
                    <a:pt x="6" y="12"/>
                  </a:lnTo>
                  <a:lnTo>
                    <a:pt x="12" y="6"/>
                  </a:lnTo>
                  <a:lnTo>
                    <a:pt x="12" y="0"/>
                  </a:lnTo>
                  <a:lnTo>
                    <a:pt x="18" y="6"/>
                  </a:lnTo>
                  <a:lnTo>
                    <a:pt x="24" y="6"/>
                  </a:lnTo>
                  <a:lnTo>
                    <a:pt x="24" y="12"/>
                  </a:lnTo>
                  <a:lnTo>
                    <a:pt x="30" y="18"/>
                  </a:lnTo>
                  <a:lnTo>
                    <a:pt x="24"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2" name="Freeform 2280"/>
            <p:cNvSpPr>
              <a:spLocks/>
            </p:cNvSpPr>
            <p:nvPr/>
          </p:nvSpPr>
          <p:spPr bwMode="auto">
            <a:xfrm>
              <a:off x="3876" y="2382"/>
              <a:ext cx="42" cy="36"/>
            </a:xfrm>
            <a:custGeom>
              <a:avLst/>
              <a:gdLst>
                <a:gd name="T0" fmla="*/ 30 w 42"/>
                <a:gd name="T1" fmla="*/ 30 h 36"/>
                <a:gd name="T2" fmla="*/ 24 w 42"/>
                <a:gd name="T3" fmla="*/ 36 h 36"/>
                <a:gd name="T4" fmla="*/ 18 w 42"/>
                <a:gd name="T5" fmla="*/ 36 h 36"/>
                <a:gd name="T6" fmla="*/ 0 w 42"/>
                <a:gd name="T7" fmla="*/ 30 h 36"/>
                <a:gd name="T8" fmla="*/ 0 w 42"/>
                <a:gd name="T9" fmla="*/ 24 h 36"/>
                <a:gd name="T10" fmla="*/ 6 w 42"/>
                <a:gd name="T11" fmla="*/ 18 h 36"/>
                <a:gd name="T12" fmla="*/ 0 w 42"/>
                <a:gd name="T13" fmla="*/ 12 h 36"/>
                <a:gd name="T14" fmla="*/ 0 w 42"/>
                <a:gd name="T15" fmla="*/ 6 h 36"/>
                <a:gd name="T16" fmla="*/ 6 w 42"/>
                <a:gd name="T17" fmla="*/ 6 h 36"/>
                <a:gd name="T18" fmla="*/ 12 w 42"/>
                <a:gd name="T19" fmla="*/ 0 h 36"/>
                <a:gd name="T20" fmla="*/ 18 w 42"/>
                <a:gd name="T21" fmla="*/ 0 h 36"/>
                <a:gd name="T22" fmla="*/ 24 w 42"/>
                <a:gd name="T23" fmla="*/ 0 h 36"/>
                <a:gd name="T24" fmla="*/ 30 w 42"/>
                <a:gd name="T25" fmla="*/ 0 h 36"/>
                <a:gd name="T26" fmla="*/ 30 w 42"/>
                <a:gd name="T27" fmla="*/ 6 h 36"/>
                <a:gd name="T28" fmla="*/ 36 w 42"/>
                <a:gd name="T29" fmla="*/ 6 h 36"/>
                <a:gd name="T30" fmla="*/ 42 w 42"/>
                <a:gd name="T31" fmla="*/ 6 h 36"/>
                <a:gd name="T32" fmla="*/ 36 w 42"/>
                <a:gd name="T33" fmla="*/ 6 h 36"/>
                <a:gd name="T34" fmla="*/ 30 w 42"/>
                <a:gd name="T35" fmla="*/ 12 h 36"/>
                <a:gd name="T36" fmla="*/ 30 w 42"/>
                <a:gd name="T37" fmla="*/ 18 h 36"/>
                <a:gd name="T38" fmla="*/ 30 w 42"/>
                <a:gd name="T39" fmla="*/ 24 h 36"/>
                <a:gd name="T40" fmla="*/ 24 w 42"/>
                <a:gd name="T41" fmla="*/ 24 h 36"/>
                <a:gd name="T42" fmla="*/ 30 w 42"/>
                <a:gd name="T4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30" y="30"/>
                  </a:moveTo>
                  <a:lnTo>
                    <a:pt x="24" y="36"/>
                  </a:lnTo>
                  <a:lnTo>
                    <a:pt x="18" y="36"/>
                  </a:lnTo>
                  <a:lnTo>
                    <a:pt x="0" y="30"/>
                  </a:lnTo>
                  <a:lnTo>
                    <a:pt x="0" y="24"/>
                  </a:lnTo>
                  <a:lnTo>
                    <a:pt x="6" y="18"/>
                  </a:lnTo>
                  <a:lnTo>
                    <a:pt x="0" y="12"/>
                  </a:lnTo>
                  <a:lnTo>
                    <a:pt x="0" y="6"/>
                  </a:lnTo>
                  <a:lnTo>
                    <a:pt x="6" y="6"/>
                  </a:lnTo>
                  <a:lnTo>
                    <a:pt x="12" y="0"/>
                  </a:lnTo>
                  <a:lnTo>
                    <a:pt x="18" y="0"/>
                  </a:lnTo>
                  <a:lnTo>
                    <a:pt x="24" y="0"/>
                  </a:lnTo>
                  <a:lnTo>
                    <a:pt x="30" y="0"/>
                  </a:lnTo>
                  <a:lnTo>
                    <a:pt x="30" y="6"/>
                  </a:lnTo>
                  <a:lnTo>
                    <a:pt x="36" y="6"/>
                  </a:lnTo>
                  <a:lnTo>
                    <a:pt x="42" y="6"/>
                  </a:lnTo>
                  <a:lnTo>
                    <a:pt x="36" y="6"/>
                  </a:lnTo>
                  <a:lnTo>
                    <a:pt x="30" y="12"/>
                  </a:lnTo>
                  <a:lnTo>
                    <a:pt x="30" y="18"/>
                  </a:lnTo>
                  <a:lnTo>
                    <a:pt x="30" y="24"/>
                  </a:lnTo>
                  <a:lnTo>
                    <a:pt x="24" y="24"/>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3" name="Freeform 2281"/>
            <p:cNvSpPr>
              <a:spLocks/>
            </p:cNvSpPr>
            <p:nvPr/>
          </p:nvSpPr>
          <p:spPr bwMode="auto">
            <a:xfrm>
              <a:off x="1392" y="2328"/>
              <a:ext cx="204" cy="162"/>
            </a:xfrm>
            <a:custGeom>
              <a:avLst/>
              <a:gdLst>
                <a:gd name="T0" fmla="*/ 204 w 204"/>
                <a:gd name="T1" fmla="*/ 84 h 162"/>
                <a:gd name="T2" fmla="*/ 162 w 204"/>
                <a:gd name="T3" fmla="*/ 78 h 162"/>
                <a:gd name="T4" fmla="*/ 156 w 204"/>
                <a:gd name="T5" fmla="*/ 102 h 162"/>
                <a:gd name="T6" fmla="*/ 120 w 204"/>
                <a:gd name="T7" fmla="*/ 96 h 162"/>
                <a:gd name="T8" fmla="*/ 114 w 204"/>
                <a:gd name="T9" fmla="*/ 96 h 162"/>
                <a:gd name="T10" fmla="*/ 114 w 204"/>
                <a:gd name="T11" fmla="*/ 90 h 162"/>
                <a:gd name="T12" fmla="*/ 108 w 204"/>
                <a:gd name="T13" fmla="*/ 90 h 162"/>
                <a:gd name="T14" fmla="*/ 108 w 204"/>
                <a:gd name="T15" fmla="*/ 84 h 162"/>
                <a:gd name="T16" fmla="*/ 96 w 204"/>
                <a:gd name="T17" fmla="*/ 162 h 162"/>
                <a:gd name="T18" fmla="*/ 18 w 204"/>
                <a:gd name="T19" fmla="*/ 150 h 162"/>
                <a:gd name="T20" fmla="*/ 0 w 204"/>
                <a:gd name="T21" fmla="*/ 144 h 162"/>
                <a:gd name="T22" fmla="*/ 18 w 204"/>
                <a:gd name="T23" fmla="*/ 60 h 162"/>
                <a:gd name="T24" fmla="*/ 30 w 204"/>
                <a:gd name="T25" fmla="*/ 0 h 162"/>
                <a:gd name="T26" fmla="*/ 78 w 204"/>
                <a:gd name="T27" fmla="*/ 12 h 162"/>
                <a:gd name="T28" fmla="*/ 114 w 204"/>
                <a:gd name="T29" fmla="*/ 24 h 162"/>
                <a:gd name="T30" fmla="*/ 120 w 204"/>
                <a:gd name="T31" fmla="*/ 24 h 162"/>
                <a:gd name="T32" fmla="*/ 120 w 204"/>
                <a:gd name="T33" fmla="*/ 18 h 162"/>
                <a:gd name="T34" fmla="*/ 126 w 204"/>
                <a:gd name="T35" fmla="*/ 18 h 162"/>
                <a:gd name="T36" fmla="*/ 126 w 204"/>
                <a:gd name="T37" fmla="*/ 12 h 162"/>
                <a:gd name="T38" fmla="*/ 156 w 204"/>
                <a:gd name="T39" fmla="*/ 24 h 162"/>
                <a:gd name="T40" fmla="*/ 180 w 204"/>
                <a:gd name="T41" fmla="*/ 24 h 162"/>
                <a:gd name="T42" fmla="*/ 186 w 204"/>
                <a:gd name="T43" fmla="*/ 30 h 162"/>
                <a:gd name="T44" fmla="*/ 180 w 204"/>
                <a:gd name="T45" fmla="*/ 30 h 162"/>
                <a:gd name="T46" fmla="*/ 180 w 204"/>
                <a:gd name="T47" fmla="*/ 36 h 162"/>
                <a:gd name="T48" fmla="*/ 186 w 204"/>
                <a:gd name="T49" fmla="*/ 36 h 162"/>
                <a:gd name="T50" fmla="*/ 186 w 204"/>
                <a:gd name="T51" fmla="*/ 42 h 162"/>
                <a:gd name="T52" fmla="*/ 186 w 204"/>
                <a:gd name="T53" fmla="*/ 54 h 162"/>
                <a:gd name="T54" fmla="*/ 186 w 204"/>
                <a:gd name="T55" fmla="*/ 60 h 162"/>
                <a:gd name="T56" fmla="*/ 192 w 204"/>
                <a:gd name="T57" fmla="*/ 66 h 162"/>
                <a:gd name="T58" fmla="*/ 198 w 204"/>
                <a:gd name="T59" fmla="*/ 66 h 162"/>
                <a:gd name="T60" fmla="*/ 204 w 204"/>
                <a:gd name="T61" fmla="*/ 66 h 162"/>
                <a:gd name="T62" fmla="*/ 204 w 204"/>
                <a:gd name="T63" fmla="*/ 8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62">
                  <a:moveTo>
                    <a:pt x="204" y="84"/>
                  </a:moveTo>
                  <a:lnTo>
                    <a:pt x="162" y="78"/>
                  </a:lnTo>
                  <a:lnTo>
                    <a:pt x="156" y="102"/>
                  </a:lnTo>
                  <a:lnTo>
                    <a:pt x="120" y="96"/>
                  </a:lnTo>
                  <a:lnTo>
                    <a:pt x="114" y="96"/>
                  </a:lnTo>
                  <a:lnTo>
                    <a:pt x="114" y="90"/>
                  </a:lnTo>
                  <a:lnTo>
                    <a:pt x="108" y="90"/>
                  </a:lnTo>
                  <a:lnTo>
                    <a:pt x="108" y="84"/>
                  </a:lnTo>
                  <a:lnTo>
                    <a:pt x="96" y="162"/>
                  </a:lnTo>
                  <a:lnTo>
                    <a:pt x="18" y="150"/>
                  </a:lnTo>
                  <a:lnTo>
                    <a:pt x="0" y="144"/>
                  </a:lnTo>
                  <a:lnTo>
                    <a:pt x="18" y="60"/>
                  </a:lnTo>
                  <a:lnTo>
                    <a:pt x="30" y="0"/>
                  </a:lnTo>
                  <a:lnTo>
                    <a:pt x="78" y="12"/>
                  </a:lnTo>
                  <a:lnTo>
                    <a:pt x="114" y="24"/>
                  </a:lnTo>
                  <a:lnTo>
                    <a:pt x="120" y="24"/>
                  </a:lnTo>
                  <a:lnTo>
                    <a:pt x="120" y="18"/>
                  </a:lnTo>
                  <a:lnTo>
                    <a:pt x="126" y="18"/>
                  </a:lnTo>
                  <a:lnTo>
                    <a:pt x="126" y="12"/>
                  </a:lnTo>
                  <a:lnTo>
                    <a:pt x="156" y="24"/>
                  </a:lnTo>
                  <a:lnTo>
                    <a:pt x="180" y="24"/>
                  </a:lnTo>
                  <a:lnTo>
                    <a:pt x="186" y="30"/>
                  </a:lnTo>
                  <a:lnTo>
                    <a:pt x="180" y="30"/>
                  </a:lnTo>
                  <a:lnTo>
                    <a:pt x="180" y="36"/>
                  </a:lnTo>
                  <a:lnTo>
                    <a:pt x="186" y="36"/>
                  </a:lnTo>
                  <a:lnTo>
                    <a:pt x="186" y="42"/>
                  </a:lnTo>
                  <a:lnTo>
                    <a:pt x="186" y="54"/>
                  </a:lnTo>
                  <a:lnTo>
                    <a:pt x="186" y="60"/>
                  </a:lnTo>
                  <a:lnTo>
                    <a:pt x="192" y="66"/>
                  </a:lnTo>
                  <a:lnTo>
                    <a:pt x="198" y="66"/>
                  </a:lnTo>
                  <a:lnTo>
                    <a:pt x="204" y="66"/>
                  </a:lnTo>
                  <a:lnTo>
                    <a:pt x="204" y="8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4" name="Freeform 2282"/>
            <p:cNvSpPr>
              <a:spLocks noEditPoints="1"/>
            </p:cNvSpPr>
            <p:nvPr/>
          </p:nvSpPr>
          <p:spPr bwMode="auto">
            <a:xfrm>
              <a:off x="852" y="2100"/>
              <a:ext cx="102" cy="120"/>
            </a:xfrm>
            <a:custGeom>
              <a:avLst/>
              <a:gdLst>
                <a:gd name="T0" fmla="*/ 102 w 102"/>
                <a:gd name="T1" fmla="*/ 36 h 120"/>
                <a:gd name="T2" fmla="*/ 90 w 102"/>
                <a:gd name="T3" fmla="*/ 78 h 120"/>
                <a:gd name="T4" fmla="*/ 90 w 102"/>
                <a:gd name="T5" fmla="*/ 84 h 120"/>
                <a:gd name="T6" fmla="*/ 84 w 102"/>
                <a:gd name="T7" fmla="*/ 84 h 120"/>
                <a:gd name="T8" fmla="*/ 78 w 102"/>
                <a:gd name="T9" fmla="*/ 78 h 120"/>
                <a:gd name="T10" fmla="*/ 54 w 102"/>
                <a:gd name="T11" fmla="*/ 72 h 120"/>
                <a:gd name="T12" fmla="*/ 48 w 102"/>
                <a:gd name="T13" fmla="*/ 66 h 120"/>
                <a:gd name="T14" fmla="*/ 36 w 102"/>
                <a:gd name="T15" fmla="*/ 60 h 120"/>
                <a:gd name="T16" fmla="*/ 12 w 102"/>
                <a:gd name="T17" fmla="*/ 60 h 120"/>
                <a:gd name="T18" fmla="*/ 6 w 102"/>
                <a:gd name="T19" fmla="*/ 48 h 120"/>
                <a:gd name="T20" fmla="*/ 0 w 102"/>
                <a:gd name="T21" fmla="*/ 42 h 120"/>
                <a:gd name="T22" fmla="*/ 6 w 102"/>
                <a:gd name="T23" fmla="*/ 30 h 120"/>
                <a:gd name="T24" fmla="*/ 6 w 102"/>
                <a:gd name="T25" fmla="*/ 24 h 120"/>
                <a:gd name="T26" fmla="*/ 12 w 102"/>
                <a:gd name="T27" fmla="*/ 18 h 120"/>
                <a:gd name="T28" fmla="*/ 6 w 102"/>
                <a:gd name="T29" fmla="*/ 12 h 120"/>
                <a:gd name="T30" fmla="*/ 12 w 102"/>
                <a:gd name="T31" fmla="*/ 6 h 120"/>
                <a:gd name="T32" fmla="*/ 18 w 102"/>
                <a:gd name="T33" fmla="*/ 6 h 120"/>
                <a:gd name="T34" fmla="*/ 24 w 102"/>
                <a:gd name="T35" fmla="*/ 6 h 120"/>
                <a:gd name="T36" fmla="*/ 30 w 102"/>
                <a:gd name="T37" fmla="*/ 12 h 120"/>
                <a:gd name="T38" fmla="*/ 36 w 102"/>
                <a:gd name="T39" fmla="*/ 18 h 120"/>
                <a:gd name="T40" fmla="*/ 36 w 102"/>
                <a:gd name="T41" fmla="*/ 12 h 120"/>
                <a:gd name="T42" fmla="*/ 36 w 102"/>
                <a:gd name="T43" fmla="*/ 6 h 120"/>
                <a:gd name="T44" fmla="*/ 42 w 102"/>
                <a:gd name="T45" fmla="*/ 6 h 120"/>
                <a:gd name="T46" fmla="*/ 48 w 102"/>
                <a:gd name="T47" fmla="*/ 6 h 120"/>
                <a:gd name="T48" fmla="*/ 54 w 102"/>
                <a:gd name="T49" fmla="*/ 6 h 120"/>
                <a:gd name="T50" fmla="*/ 60 w 102"/>
                <a:gd name="T51" fmla="*/ 0 h 120"/>
                <a:gd name="T52" fmla="*/ 60 w 102"/>
                <a:gd name="T53" fmla="*/ 6 h 120"/>
                <a:gd name="T54" fmla="*/ 66 w 102"/>
                <a:gd name="T55" fmla="*/ 6 h 120"/>
                <a:gd name="T56" fmla="*/ 66 w 102"/>
                <a:gd name="T57" fmla="*/ 12 h 120"/>
                <a:gd name="T58" fmla="*/ 72 w 102"/>
                <a:gd name="T59" fmla="*/ 12 h 120"/>
                <a:gd name="T60" fmla="*/ 78 w 102"/>
                <a:gd name="T61" fmla="*/ 18 h 120"/>
                <a:gd name="T62" fmla="*/ 84 w 102"/>
                <a:gd name="T63" fmla="*/ 24 h 120"/>
                <a:gd name="T64" fmla="*/ 90 w 102"/>
                <a:gd name="T65" fmla="*/ 30 h 120"/>
                <a:gd name="T66" fmla="*/ 96 w 102"/>
                <a:gd name="T67" fmla="*/ 36 h 120"/>
                <a:gd name="T68" fmla="*/ 102 w 102"/>
                <a:gd name="T69" fmla="*/ 36 h 120"/>
                <a:gd name="T70" fmla="*/ 48 w 102"/>
                <a:gd name="T71" fmla="*/ 108 h 120"/>
                <a:gd name="T72" fmla="*/ 60 w 102"/>
                <a:gd name="T73" fmla="*/ 114 h 120"/>
                <a:gd name="T74" fmla="*/ 72 w 102"/>
                <a:gd name="T75" fmla="*/ 114 h 120"/>
                <a:gd name="T76" fmla="*/ 72 w 102"/>
                <a:gd name="T77" fmla="*/ 120 h 120"/>
                <a:gd name="T78" fmla="*/ 60 w 102"/>
                <a:gd name="T79" fmla="*/ 120 h 120"/>
                <a:gd name="T80" fmla="*/ 48 w 102"/>
                <a:gd name="T81" fmla="*/ 120 h 120"/>
                <a:gd name="T82" fmla="*/ 42 w 102"/>
                <a:gd name="T83" fmla="*/ 114 h 120"/>
                <a:gd name="T84" fmla="*/ 48 w 102"/>
                <a:gd name="T85" fmla="*/ 108 h 120"/>
                <a:gd name="T86" fmla="*/ 42 w 102"/>
                <a:gd name="T87" fmla="*/ 108 h 120"/>
                <a:gd name="T88" fmla="*/ 48 w 102"/>
                <a:gd name="T89" fmla="*/ 108 h 120"/>
                <a:gd name="T90" fmla="*/ 18 w 102"/>
                <a:gd name="T91" fmla="*/ 114 h 120"/>
                <a:gd name="T92" fmla="*/ 18 w 102"/>
                <a:gd name="T93" fmla="*/ 108 h 120"/>
                <a:gd name="T94" fmla="*/ 36 w 102"/>
                <a:gd name="T95" fmla="*/ 108 h 120"/>
                <a:gd name="T96" fmla="*/ 36 w 102"/>
                <a:gd name="T97" fmla="*/ 120 h 120"/>
                <a:gd name="T98" fmla="*/ 24 w 102"/>
                <a:gd name="T99" fmla="*/ 120 h 120"/>
                <a:gd name="T100" fmla="*/ 18 w 102"/>
                <a:gd name="T101"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20">
                  <a:moveTo>
                    <a:pt x="102" y="36"/>
                  </a:moveTo>
                  <a:lnTo>
                    <a:pt x="90" y="78"/>
                  </a:lnTo>
                  <a:lnTo>
                    <a:pt x="90" y="84"/>
                  </a:lnTo>
                  <a:lnTo>
                    <a:pt x="84" y="84"/>
                  </a:lnTo>
                  <a:lnTo>
                    <a:pt x="78" y="78"/>
                  </a:lnTo>
                  <a:lnTo>
                    <a:pt x="54" y="72"/>
                  </a:lnTo>
                  <a:lnTo>
                    <a:pt x="48" y="66"/>
                  </a:lnTo>
                  <a:lnTo>
                    <a:pt x="36" y="60"/>
                  </a:lnTo>
                  <a:lnTo>
                    <a:pt x="12" y="60"/>
                  </a:lnTo>
                  <a:lnTo>
                    <a:pt x="6" y="48"/>
                  </a:lnTo>
                  <a:lnTo>
                    <a:pt x="0" y="42"/>
                  </a:lnTo>
                  <a:lnTo>
                    <a:pt x="6" y="30"/>
                  </a:lnTo>
                  <a:lnTo>
                    <a:pt x="6" y="24"/>
                  </a:lnTo>
                  <a:lnTo>
                    <a:pt x="12" y="18"/>
                  </a:lnTo>
                  <a:lnTo>
                    <a:pt x="6" y="12"/>
                  </a:lnTo>
                  <a:lnTo>
                    <a:pt x="12" y="6"/>
                  </a:lnTo>
                  <a:lnTo>
                    <a:pt x="18" y="6"/>
                  </a:lnTo>
                  <a:lnTo>
                    <a:pt x="24" y="6"/>
                  </a:lnTo>
                  <a:lnTo>
                    <a:pt x="30" y="12"/>
                  </a:lnTo>
                  <a:lnTo>
                    <a:pt x="36" y="18"/>
                  </a:lnTo>
                  <a:lnTo>
                    <a:pt x="36" y="12"/>
                  </a:lnTo>
                  <a:lnTo>
                    <a:pt x="36" y="6"/>
                  </a:lnTo>
                  <a:lnTo>
                    <a:pt x="42" y="6"/>
                  </a:lnTo>
                  <a:lnTo>
                    <a:pt x="48" y="6"/>
                  </a:lnTo>
                  <a:lnTo>
                    <a:pt x="54" y="6"/>
                  </a:lnTo>
                  <a:lnTo>
                    <a:pt x="60" y="0"/>
                  </a:lnTo>
                  <a:lnTo>
                    <a:pt x="60" y="6"/>
                  </a:lnTo>
                  <a:lnTo>
                    <a:pt x="66" y="6"/>
                  </a:lnTo>
                  <a:lnTo>
                    <a:pt x="66" y="12"/>
                  </a:lnTo>
                  <a:lnTo>
                    <a:pt x="72" y="12"/>
                  </a:lnTo>
                  <a:lnTo>
                    <a:pt x="78" y="18"/>
                  </a:lnTo>
                  <a:lnTo>
                    <a:pt x="84" y="24"/>
                  </a:lnTo>
                  <a:lnTo>
                    <a:pt x="90" y="30"/>
                  </a:lnTo>
                  <a:lnTo>
                    <a:pt x="96" y="36"/>
                  </a:lnTo>
                  <a:lnTo>
                    <a:pt x="102" y="36"/>
                  </a:lnTo>
                  <a:close/>
                  <a:moveTo>
                    <a:pt x="48" y="108"/>
                  </a:moveTo>
                  <a:lnTo>
                    <a:pt x="60" y="114"/>
                  </a:lnTo>
                  <a:lnTo>
                    <a:pt x="72" y="114"/>
                  </a:lnTo>
                  <a:lnTo>
                    <a:pt x="72" y="120"/>
                  </a:lnTo>
                  <a:lnTo>
                    <a:pt x="60" y="120"/>
                  </a:lnTo>
                  <a:lnTo>
                    <a:pt x="48" y="120"/>
                  </a:lnTo>
                  <a:lnTo>
                    <a:pt x="42" y="114"/>
                  </a:lnTo>
                  <a:lnTo>
                    <a:pt x="48" y="108"/>
                  </a:lnTo>
                  <a:lnTo>
                    <a:pt x="42" y="108"/>
                  </a:lnTo>
                  <a:lnTo>
                    <a:pt x="48" y="108"/>
                  </a:lnTo>
                  <a:close/>
                  <a:moveTo>
                    <a:pt x="18" y="114"/>
                  </a:moveTo>
                  <a:lnTo>
                    <a:pt x="18" y="108"/>
                  </a:lnTo>
                  <a:lnTo>
                    <a:pt x="36" y="108"/>
                  </a:lnTo>
                  <a:lnTo>
                    <a:pt x="36" y="120"/>
                  </a:lnTo>
                  <a:lnTo>
                    <a:pt x="24" y="120"/>
                  </a:lnTo>
                  <a:lnTo>
                    <a:pt x="18" y="11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5" name="Freeform 2283"/>
            <p:cNvSpPr>
              <a:spLocks/>
            </p:cNvSpPr>
            <p:nvPr/>
          </p:nvSpPr>
          <p:spPr bwMode="auto">
            <a:xfrm>
              <a:off x="3000" y="2454"/>
              <a:ext cx="42" cy="54"/>
            </a:xfrm>
            <a:custGeom>
              <a:avLst/>
              <a:gdLst>
                <a:gd name="T0" fmla="*/ 18 w 42"/>
                <a:gd name="T1" fmla="*/ 42 h 54"/>
                <a:gd name="T2" fmla="*/ 12 w 42"/>
                <a:gd name="T3" fmla="*/ 42 h 54"/>
                <a:gd name="T4" fmla="*/ 6 w 42"/>
                <a:gd name="T5" fmla="*/ 42 h 54"/>
                <a:gd name="T6" fmla="*/ 6 w 42"/>
                <a:gd name="T7" fmla="*/ 36 h 54"/>
                <a:gd name="T8" fmla="*/ 6 w 42"/>
                <a:gd name="T9" fmla="*/ 30 h 54"/>
                <a:gd name="T10" fmla="*/ 0 w 42"/>
                <a:gd name="T11" fmla="*/ 30 h 54"/>
                <a:gd name="T12" fmla="*/ 6 w 42"/>
                <a:gd name="T13" fmla="*/ 30 h 54"/>
                <a:gd name="T14" fmla="*/ 12 w 42"/>
                <a:gd name="T15" fmla="*/ 30 h 54"/>
                <a:gd name="T16" fmla="*/ 12 w 42"/>
                <a:gd name="T17" fmla="*/ 0 h 54"/>
                <a:gd name="T18" fmla="*/ 24 w 42"/>
                <a:gd name="T19" fmla="*/ 0 h 54"/>
                <a:gd name="T20" fmla="*/ 30 w 42"/>
                <a:gd name="T21" fmla="*/ 6 h 54"/>
                <a:gd name="T22" fmla="*/ 36 w 42"/>
                <a:gd name="T23" fmla="*/ 6 h 54"/>
                <a:gd name="T24" fmla="*/ 42 w 42"/>
                <a:gd name="T25" fmla="*/ 6 h 54"/>
                <a:gd name="T26" fmla="*/ 42 w 42"/>
                <a:gd name="T27" fmla="*/ 18 h 54"/>
                <a:gd name="T28" fmla="*/ 42 w 42"/>
                <a:gd name="T29" fmla="*/ 54 h 54"/>
                <a:gd name="T30" fmla="*/ 24 w 42"/>
                <a:gd name="T31" fmla="*/ 54 h 54"/>
                <a:gd name="T32" fmla="*/ 18 w 42"/>
                <a:gd name="T33" fmla="*/ 48 h 54"/>
                <a:gd name="T34" fmla="*/ 18 w 42"/>
                <a:gd name="T3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4">
                  <a:moveTo>
                    <a:pt x="18" y="42"/>
                  </a:moveTo>
                  <a:lnTo>
                    <a:pt x="12" y="42"/>
                  </a:lnTo>
                  <a:lnTo>
                    <a:pt x="6" y="42"/>
                  </a:lnTo>
                  <a:lnTo>
                    <a:pt x="6" y="36"/>
                  </a:lnTo>
                  <a:lnTo>
                    <a:pt x="6" y="30"/>
                  </a:lnTo>
                  <a:lnTo>
                    <a:pt x="0" y="30"/>
                  </a:lnTo>
                  <a:lnTo>
                    <a:pt x="6" y="30"/>
                  </a:lnTo>
                  <a:lnTo>
                    <a:pt x="12" y="30"/>
                  </a:lnTo>
                  <a:lnTo>
                    <a:pt x="12" y="0"/>
                  </a:lnTo>
                  <a:lnTo>
                    <a:pt x="24" y="0"/>
                  </a:lnTo>
                  <a:lnTo>
                    <a:pt x="30" y="6"/>
                  </a:lnTo>
                  <a:lnTo>
                    <a:pt x="36" y="6"/>
                  </a:lnTo>
                  <a:lnTo>
                    <a:pt x="42" y="6"/>
                  </a:lnTo>
                  <a:lnTo>
                    <a:pt x="42" y="18"/>
                  </a:lnTo>
                  <a:lnTo>
                    <a:pt x="42" y="54"/>
                  </a:lnTo>
                  <a:lnTo>
                    <a:pt x="24" y="54"/>
                  </a:lnTo>
                  <a:lnTo>
                    <a:pt x="18" y="48"/>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6" name="Freeform 2284"/>
            <p:cNvSpPr>
              <a:spLocks/>
            </p:cNvSpPr>
            <p:nvPr/>
          </p:nvSpPr>
          <p:spPr bwMode="auto">
            <a:xfrm>
              <a:off x="3522" y="2424"/>
              <a:ext cx="54" cy="48"/>
            </a:xfrm>
            <a:custGeom>
              <a:avLst/>
              <a:gdLst>
                <a:gd name="T0" fmla="*/ 18 w 54"/>
                <a:gd name="T1" fmla="*/ 42 h 48"/>
                <a:gd name="T2" fmla="*/ 18 w 54"/>
                <a:gd name="T3" fmla="*/ 36 h 48"/>
                <a:gd name="T4" fmla="*/ 12 w 54"/>
                <a:gd name="T5" fmla="*/ 36 h 48"/>
                <a:gd name="T6" fmla="*/ 6 w 54"/>
                <a:gd name="T7" fmla="*/ 18 h 48"/>
                <a:gd name="T8" fmla="*/ 0 w 54"/>
                <a:gd name="T9" fmla="*/ 18 h 48"/>
                <a:gd name="T10" fmla="*/ 0 w 54"/>
                <a:gd name="T11" fmla="*/ 12 h 48"/>
                <a:gd name="T12" fmla="*/ 0 w 54"/>
                <a:gd name="T13" fmla="*/ 6 h 48"/>
                <a:gd name="T14" fmla="*/ 30 w 54"/>
                <a:gd name="T15" fmla="*/ 0 h 48"/>
                <a:gd name="T16" fmla="*/ 36 w 54"/>
                <a:gd name="T17" fmla="*/ 0 h 48"/>
                <a:gd name="T18" fmla="*/ 42 w 54"/>
                <a:gd name="T19" fmla="*/ 0 h 48"/>
                <a:gd name="T20" fmla="*/ 42 w 54"/>
                <a:gd name="T21" fmla="*/ 6 h 48"/>
                <a:gd name="T22" fmla="*/ 42 w 54"/>
                <a:gd name="T23" fmla="*/ 12 h 48"/>
                <a:gd name="T24" fmla="*/ 48 w 54"/>
                <a:gd name="T25" fmla="*/ 12 h 48"/>
                <a:gd name="T26" fmla="*/ 54 w 54"/>
                <a:gd name="T27" fmla="*/ 12 h 48"/>
                <a:gd name="T28" fmla="*/ 54 w 54"/>
                <a:gd name="T29" fmla="*/ 18 h 48"/>
                <a:gd name="T30" fmla="*/ 54 w 54"/>
                <a:gd name="T31" fmla="*/ 24 h 48"/>
                <a:gd name="T32" fmla="*/ 48 w 54"/>
                <a:gd name="T33" fmla="*/ 24 h 48"/>
                <a:gd name="T34" fmla="*/ 48 w 54"/>
                <a:gd name="T35" fmla="*/ 30 h 48"/>
                <a:gd name="T36" fmla="*/ 48 w 54"/>
                <a:gd name="T37" fmla="*/ 36 h 48"/>
                <a:gd name="T38" fmla="*/ 42 w 54"/>
                <a:gd name="T39" fmla="*/ 36 h 48"/>
                <a:gd name="T40" fmla="*/ 42 w 54"/>
                <a:gd name="T41" fmla="*/ 42 h 48"/>
                <a:gd name="T42" fmla="*/ 36 w 54"/>
                <a:gd name="T43" fmla="*/ 42 h 48"/>
                <a:gd name="T44" fmla="*/ 36 w 54"/>
                <a:gd name="T45" fmla="*/ 48 h 48"/>
                <a:gd name="T46" fmla="*/ 30 w 54"/>
                <a:gd name="T47" fmla="*/ 48 h 48"/>
                <a:gd name="T48" fmla="*/ 30 w 54"/>
                <a:gd name="T49" fmla="*/ 42 h 48"/>
                <a:gd name="T50" fmla="*/ 24 w 54"/>
                <a:gd name="T51" fmla="*/ 42 h 48"/>
                <a:gd name="T52" fmla="*/ 18 w 54"/>
                <a:gd name="T5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48">
                  <a:moveTo>
                    <a:pt x="18" y="42"/>
                  </a:moveTo>
                  <a:lnTo>
                    <a:pt x="18" y="36"/>
                  </a:lnTo>
                  <a:lnTo>
                    <a:pt x="12" y="36"/>
                  </a:lnTo>
                  <a:lnTo>
                    <a:pt x="6" y="18"/>
                  </a:lnTo>
                  <a:lnTo>
                    <a:pt x="0" y="18"/>
                  </a:lnTo>
                  <a:lnTo>
                    <a:pt x="0" y="12"/>
                  </a:lnTo>
                  <a:lnTo>
                    <a:pt x="0" y="6"/>
                  </a:lnTo>
                  <a:lnTo>
                    <a:pt x="30" y="0"/>
                  </a:lnTo>
                  <a:lnTo>
                    <a:pt x="36" y="0"/>
                  </a:lnTo>
                  <a:lnTo>
                    <a:pt x="42" y="0"/>
                  </a:lnTo>
                  <a:lnTo>
                    <a:pt x="42" y="6"/>
                  </a:lnTo>
                  <a:lnTo>
                    <a:pt x="42" y="12"/>
                  </a:lnTo>
                  <a:lnTo>
                    <a:pt x="48" y="12"/>
                  </a:lnTo>
                  <a:lnTo>
                    <a:pt x="54" y="12"/>
                  </a:lnTo>
                  <a:lnTo>
                    <a:pt x="54" y="18"/>
                  </a:lnTo>
                  <a:lnTo>
                    <a:pt x="54" y="24"/>
                  </a:lnTo>
                  <a:lnTo>
                    <a:pt x="48" y="24"/>
                  </a:lnTo>
                  <a:lnTo>
                    <a:pt x="48" y="30"/>
                  </a:lnTo>
                  <a:lnTo>
                    <a:pt x="48" y="36"/>
                  </a:lnTo>
                  <a:lnTo>
                    <a:pt x="42" y="36"/>
                  </a:lnTo>
                  <a:lnTo>
                    <a:pt x="42" y="42"/>
                  </a:lnTo>
                  <a:lnTo>
                    <a:pt x="36" y="42"/>
                  </a:lnTo>
                  <a:lnTo>
                    <a:pt x="36" y="48"/>
                  </a:lnTo>
                  <a:lnTo>
                    <a:pt x="30" y="48"/>
                  </a:lnTo>
                  <a:lnTo>
                    <a:pt x="30" y="42"/>
                  </a:lnTo>
                  <a:lnTo>
                    <a:pt x="24" y="42"/>
                  </a:lnTo>
                  <a:lnTo>
                    <a:pt x="1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7" name="Freeform 2285"/>
            <p:cNvSpPr>
              <a:spLocks/>
            </p:cNvSpPr>
            <p:nvPr/>
          </p:nvSpPr>
          <p:spPr bwMode="auto">
            <a:xfrm>
              <a:off x="3264" y="2448"/>
              <a:ext cx="30" cy="72"/>
            </a:xfrm>
            <a:custGeom>
              <a:avLst/>
              <a:gdLst>
                <a:gd name="T0" fmla="*/ 30 w 30"/>
                <a:gd name="T1" fmla="*/ 66 h 72"/>
                <a:gd name="T2" fmla="*/ 24 w 30"/>
                <a:gd name="T3" fmla="*/ 66 h 72"/>
                <a:gd name="T4" fmla="*/ 24 w 30"/>
                <a:gd name="T5" fmla="*/ 72 h 72"/>
                <a:gd name="T6" fmla="*/ 6 w 30"/>
                <a:gd name="T7" fmla="*/ 72 h 72"/>
                <a:gd name="T8" fmla="*/ 6 w 30"/>
                <a:gd name="T9" fmla="*/ 48 h 72"/>
                <a:gd name="T10" fmla="*/ 0 w 30"/>
                <a:gd name="T11" fmla="*/ 42 h 72"/>
                <a:gd name="T12" fmla="*/ 0 w 30"/>
                <a:gd name="T13" fmla="*/ 36 h 72"/>
                <a:gd name="T14" fmla="*/ 12 w 30"/>
                <a:gd name="T15" fmla="*/ 36 h 72"/>
                <a:gd name="T16" fmla="*/ 6 w 30"/>
                <a:gd name="T17" fmla="*/ 0 h 72"/>
                <a:gd name="T18" fmla="*/ 24 w 30"/>
                <a:gd name="T19" fmla="*/ 0 h 72"/>
                <a:gd name="T20" fmla="*/ 24 w 30"/>
                <a:gd name="T21" fmla="*/ 18 h 72"/>
                <a:gd name="T22" fmla="*/ 30 w 30"/>
                <a:gd name="T2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72">
                  <a:moveTo>
                    <a:pt x="30" y="66"/>
                  </a:moveTo>
                  <a:lnTo>
                    <a:pt x="24" y="66"/>
                  </a:lnTo>
                  <a:lnTo>
                    <a:pt x="24" y="72"/>
                  </a:lnTo>
                  <a:lnTo>
                    <a:pt x="6" y="72"/>
                  </a:lnTo>
                  <a:lnTo>
                    <a:pt x="6" y="48"/>
                  </a:lnTo>
                  <a:lnTo>
                    <a:pt x="0" y="42"/>
                  </a:lnTo>
                  <a:lnTo>
                    <a:pt x="0" y="36"/>
                  </a:lnTo>
                  <a:lnTo>
                    <a:pt x="12" y="36"/>
                  </a:lnTo>
                  <a:lnTo>
                    <a:pt x="6" y="0"/>
                  </a:lnTo>
                  <a:lnTo>
                    <a:pt x="24" y="0"/>
                  </a:lnTo>
                  <a:lnTo>
                    <a:pt x="24" y="18"/>
                  </a:lnTo>
                  <a:lnTo>
                    <a:pt x="3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8" name="Freeform 2286"/>
            <p:cNvSpPr>
              <a:spLocks/>
            </p:cNvSpPr>
            <p:nvPr/>
          </p:nvSpPr>
          <p:spPr bwMode="auto">
            <a:xfrm>
              <a:off x="2670" y="2460"/>
              <a:ext cx="42" cy="54"/>
            </a:xfrm>
            <a:custGeom>
              <a:avLst/>
              <a:gdLst>
                <a:gd name="T0" fmla="*/ 0 w 42"/>
                <a:gd name="T1" fmla="*/ 48 h 54"/>
                <a:gd name="T2" fmla="*/ 0 w 42"/>
                <a:gd name="T3" fmla="*/ 6 h 54"/>
                <a:gd name="T4" fmla="*/ 6 w 42"/>
                <a:gd name="T5" fmla="*/ 6 h 54"/>
                <a:gd name="T6" fmla="*/ 6 w 42"/>
                <a:gd name="T7" fmla="*/ 12 h 54"/>
                <a:gd name="T8" fmla="*/ 12 w 42"/>
                <a:gd name="T9" fmla="*/ 12 h 54"/>
                <a:gd name="T10" fmla="*/ 18 w 42"/>
                <a:gd name="T11" fmla="*/ 6 h 54"/>
                <a:gd name="T12" fmla="*/ 24 w 42"/>
                <a:gd name="T13" fmla="*/ 6 h 54"/>
                <a:gd name="T14" fmla="*/ 24 w 42"/>
                <a:gd name="T15" fmla="*/ 0 h 54"/>
                <a:gd name="T16" fmla="*/ 30 w 42"/>
                <a:gd name="T17" fmla="*/ 0 h 54"/>
                <a:gd name="T18" fmla="*/ 36 w 42"/>
                <a:gd name="T19" fmla="*/ 0 h 54"/>
                <a:gd name="T20" fmla="*/ 36 w 42"/>
                <a:gd name="T21" fmla="*/ 6 h 54"/>
                <a:gd name="T22" fmla="*/ 42 w 42"/>
                <a:gd name="T23" fmla="*/ 6 h 54"/>
                <a:gd name="T24" fmla="*/ 42 w 42"/>
                <a:gd name="T25" fmla="*/ 54 h 54"/>
                <a:gd name="T26" fmla="*/ 6 w 42"/>
                <a:gd name="T27" fmla="*/ 54 h 54"/>
                <a:gd name="T28" fmla="*/ 0 w 42"/>
                <a:gd name="T29" fmla="*/ 54 h 54"/>
                <a:gd name="T30" fmla="*/ 0 w 42"/>
                <a:gd name="T31"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4">
                  <a:moveTo>
                    <a:pt x="0" y="48"/>
                  </a:moveTo>
                  <a:lnTo>
                    <a:pt x="0" y="6"/>
                  </a:lnTo>
                  <a:lnTo>
                    <a:pt x="6" y="6"/>
                  </a:lnTo>
                  <a:lnTo>
                    <a:pt x="6" y="12"/>
                  </a:lnTo>
                  <a:lnTo>
                    <a:pt x="12" y="12"/>
                  </a:lnTo>
                  <a:lnTo>
                    <a:pt x="18" y="6"/>
                  </a:lnTo>
                  <a:lnTo>
                    <a:pt x="24" y="6"/>
                  </a:lnTo>
                  <a:lnTo>
                    <a:pt x="24" y="0"/>
                  </a:lnTo>
                  <a:lnTo>
                    <a:pt x="30" y="0"/>
                  </a:lnTo>
                  <a:lnTo>
                    <a:pt x="36" y="0"/>
                  </a:lnTo>
                  <a:lnTo>
                    <a:pt x="36" y="6"/>
                  </a:lnTo>
                  <a:lnTo>
                    <a:pt x="42" y="6"/>
                  </a:lnTo>
                  <a:lnTo>
                    <a:pt x="42" y="54"/>
                  </a:lnTo>
                  <a:lnTo>
                    <a:pt x="6" y="54"/>
                  </a:lnTo>
                  <a:lnTo>
                    <a:pt x="0" y="54"/>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9" name="Freeform 2287"/>
            <p:cNvSpPr>
              <a:spLocks/>
            </p:cNvSpPr>
            <p:nvPr/>
          </p:nvSpPr>
          <p:spPr bwMode="auto">
            <a:xfrm>
              <a:off x="3900" y="2382"/>
              <a:ext cx="42" cy="42"/>
            </a:xfrm>
            <a:custGeom>
              <a:avLst/>
              <a:gdLst>
                <a:gd name="T0" fmla="*/ 30 w 42"/>
                <a:gd name="T1" fmla="*/ 36 h 42"/>
                <a:gd name="T2" fmla="*/ 30 w 42"/>
                <a:gd name="T3" fmla="*/ 42 h 42"/>
                <a:gd name="T4" fmla="*/ 30 w 42"/>
                <a:gd name="T5" fmla="*/ 36 h 42"/>
                <a:gd name="T6" fmla="*/ 24 w 42"/>
                <a:gd name="T7" fmla="*/ 36 h 42"/>
                <a:gd name="T8" fmla="*/ 18 w 42"/>
                <a:gd name="T9" fmla="*/ 36 h 42"/>
                <a:gd name="T10" fmla="*/ 12 w 42"/>
                <a:gd name="T11" fmla="*/ 36 h 42"/>
                <a:gd name="T12" fmla="*/ 12 w 42"/>
                <a:gd name="T13" fmla="*/ 42 h 42"/>
                <a:gd name="T14" fmla="*/ 6 w 42"/>
                <a:gd name="T15" fmla="*/ 30 h 42"/>
                <a:gd name="T16" fmla="*/ 0 w 42"/>
                <a:gd name="T17" fmla="*/ 24 h 42"/>
                <a:gd name="T18" fmla="*/ 6 w 42"/>
                <a:gd name="T19" fmla="*/ 24 h 42"/>
                <a:gd name="T20" fmla="*/ 6 w 42"/>
                <a:gd name="T21" fmla="*/ 18 h 42"/>
                <a:gd name="T22" fmla="*/ 6 w 42"/>
                <a:gd name="T23" fmla="*/ 12 h 42"/>
                <a:gd name="T24" fmla="*/ 12 w 42"/>
                <a:gd name="T25" fmla="*/ 6 h 42"/>
                <a:gd name="T26" fmla="*/ 18 w 42"/>
                <a:gd name="T27" fmla="*/ 6 h 42"/>
                <a:gd name="T28" fmla="*/ 18 w 42"/>
                <a:gd name="T29" fmla="*/ 0 h 42"/>
                <a:gd name="T30" fmla="*/ 24 w 42"/>
                <a:gd name="T31" fmla="*/ 0 h 42"/>
                <a:gd name="T32" fmla="*/ 30 w 42"/>
                <a:gd name="T33" fmla="*/ 12 h 42"/>
                <a:gd name="T34" fmla="*/ 36 w 42"/>
                <a:gd name="T35" fmla="*/ 12 h 42"/>
                <a:gd name="T36" fmla="*/ 30 w 42"/>
                <a:gd name="T37" fmla="*/ 18 h 42"/>
                <a:gd name="T38" fmla="*/ 36 w 42"/>
                <a:gd name="T39" fmla="*/ 24 h 42"/>
                <a:gd name="T40" fmla="*/ 42 w 42"/>
                <a:gd name="T41" fmla="*/ 30 h 42"/>
                <a:gd name="T42" fmla="*/ 42 w 42"/>
                <a:gd name="T43" fmla="*/ 36 h 42"/>
                <a:gd name="T44" fmla="*/ 36 w 42"/>
                <a:gd name="T45" fmla="*/ 36 h 42"/>
                <a:gd name="T46" fmla="*/ 30 w 42"/>
                <a:gd name="T4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2">
                  <a:moveTo>
                    <a:pt x="30" y="36"/>
                  </a:moveTo>
                  <a:lnTo>
                    <a:pt x="30" y="42"/>
                  </a:lnTo>
                  <a:lnTo>
                    <a:pt x="30" y="36"/>
                  </a:lnTo>
                  <a:lnTo>
                    <a:pt x="24" y="36"/>
                  </a:lnTo>
                  <a:lnTo>
                    <a:pt x="18" y="36"/>
                  </a:lnTo>
                  <a:lnTo>
                    <a:pt x="12" y="36"/>
                  </a:lnTo>
                  <a:lnTo>
                    <a:pt x="12" y="42"/>
                  </a:lnTo>
                  <a:lnTo>
                    <a:pt x="6" y="30"/>
                  </a:lnTo>
                  <a:lnTo>
                    <a:pt x="0" y="24"/>
                  </a:lnTo>
                  <a:lnTo>
                    <a:pt x="6" y="24"/>
                  </a:lnTo>
                  <a:lnTo>
                    <a:pt x="6" y="18"/>
                  </a:lnTo>
                  <a:lnTo>
                    <a:pt x="6" y="12"/>
                  </a:lnTo>
                  <a:lnTo>
                    <a:pt x="12" y="6"/>
                  </a:lnTo>
                  <a:lnTo>
                    <a:pt x="18" y="6"/>
                  </a:lnTo>
                  <a:lnTo>
                    <a:pt x="18" y="0"/>
                  </a:lnTo>
                  <a:lnTo>
                    <a:pt x="24" y="0"/>
                  </a:lnTo>
                  <a:lnTo>
                    <a:pt x="30" y="12"/>
                  </a:lnTo>
                  <a:lnTo>
                    <a:pt x="36" y="12"/>
                  </a:lnTo>
                  <a:lnTo>
                    <a:pt x="30" y="18"/>
                  </a:lnTo>
                  <a:lnTo>
                    <a:pt x="36" y="24"/>
                  </a:lnTo>
                  <a:lnTo>
                    <a:pt x="42" y="30"/>
                  </a:lnTo>
                  <a:lnTo>
                    <a:pt x="42" y="36"/>
                  </a:lnTo>
                  <a:lnTo>
                    <a:pt x="36" y="36"/>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0" name="Freeform 2288"/>
            <p:cNvSpPr>
              <a:spLocks/>
            </p:cNvSpPr>
            <p:nvPr/>
          </p:nvSpPr>
          <p:spPr bwMode="auto">
            <a:xfrm>
              <a:off x="3606" y="2418"/>
              <a:ext cx="48" cy="60"/>
            </a:xfrm>
            <a:custGeom>
              <a:avLst/>
              <a:gdLst>
                <a:gd name="T0" fmla="*/ 12 w 48"/>
                <a:gd name="T1" fmla="*/ 48 h 60"/>
                <a:gd name="T2" fmla="*/ 6 w 48"/>
                <a:gd name="T3" fmla="*/ 48 h 60"/>
                <a:gd name="T4" fmla="*/ 6 w 48"/>
                <a:gd name="T5" fmla="*/ 42 h 60"/>
                <a:gd name="T6" fmla="*/ 6 w 48"/>
                <a:gd name="T7" fmla="*/ 36 h 60"/>
                <a:gd name="T8" fmla="*/ 6 w 48"/>
                <a:gd name="T9" fmla="*/ 30 h 60"/>
                <a:gd name="T10" fmla="*/ 6 w 48"/>
                <a:gd name="T11" fmla="*/ 24 h 60"/>
                <a:gd name="T12" fmla="*/ 0 w 48"/>
                <a:gd name="T13" fmla="*/ 24 h 60"/>
                <a:gd name="T14" fmla="*/ 6 w 48"/>
                <a:gd name="T15" fmla="*/ 24 h 60"/>
                <a:gd name="T16" fmla="*/ 6 w 48"/>
                <a:gd name="T17" fmla="*/ 18 h 60"/>
                <a:gd name="T18" fmla="*/ 12 w 48"/>
                <a:gd name="T19" fmla="*/ 18 h 60"/>
                <a:gd name="T20" fmla="*/ 18 w 48"/>
                <a:gd name="T21" fmla="*/ 12 h 60"/>
                <a:gd name="T22" fmla="*/ 18 w 48"/>
                <a:gd name="T23" fmla="*/ 6 h 60"/>
                <a:gd name="T24" fmla="*/ 24 w 48"/>
                <a:gd name="T25" fmla="*/ 6 h 60"/>
                <a:gd name="T26" fmla="*/ 24 w 48"/>
                <a:gd name="T27" fmla="*/ 0 h 60"/>
                <a:gd name="T28" fmla="*/ 24 w 48"/>
                <a:gd name="T29" fmla="*/ 6 h 60"/>
                <a:gd name="T30" fmla="*/ 30 w 48"/>
                <a:gd name="T31" fmla="*/ 0 h 60"/>
                <a:gd name="T32" fmla="*/ 36 w 48"/>
                <a:gd name="T33" fmla="*/ 6 h 60"/>
                <a:gd name="T34" fmla="*/ 42 w 48"/>
                <a:gd name="T35" fmla="*/ 6 h 60"/>
                <a:gd name="T36" fmla="*/ 42 w 48"/>
                <a:gd name="T37" fmla="*/ 12 h 60"/>
                <a:gd name="T38" fmla="*/ 42 w 48"/>
                <a:gd name="T39" fmla="*/ 18 h 60"/>
                <a:gd name="T40" fmla="*/ 48 w 48"/>
                <a:gd name="T41" fmla="*/ 18 h 60"/>
                <a:gd name="T42" fmla="*/ 42 w 48"/>
                <a:gd name="T43" fmla="*/ 24 h 60"/>
                <a:gd name="T44" fmla="*/ 36 w 48"/>
                <a:gd name="T45" fmla="*/ 24 h 60"/>
                <a:gd name="T46" fmla="*/ 36 w 48"/>
                <a:gd name="T47" fmla="*/ 30 h 60"/>
                <a:gd name="T48" fmla="*/ 36 w 48"/>
                <a:gd name="T49" fmla="*/ 36 h 60"/>
                <a:gd name="T50" fmla="*/ 36 w 48"/>
                <a:gd name="T51" fmla="*/ 42 h 60"/>
                <a:gd name="T52" fmla="*/ 36 w 48"/>
                <a:gd name="T53" fmla="*/ 48 h 60"/>
                <a:gd name="T54" fmla="*/ 30 w 48"/>
                <a:gd name="T55" fmla="*/ 48 h 60"/>
                <a:gd name="T56" fmla="*/ 24 w 48"/>
                <a:gd name="T57" fmla="*/ 60 h 60"/>
                <a:gd name="T58" fmla="*/ 24 w 48"/>
                <a:gd name="T59" fmla="*/ 48 h 60"/>
                <a:gd name="T60" fmla="*/ 12 w 48"/>
                <a:gd name="T6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0">
                  <a:moveTo>
                    <a:pt x="12" y="48"/>
                  </a:moveTo>
                  <a:lnTo>
                    <a:pt x="6" y="48"/>
                  </a:lnTo>
                  <a:lnTo>
                    <a:pt x="6" y="42"/>
                  </a:lnTo>
                  <a:lnTo>
                    <a:pt x="6" y="36"/>
                  </a:lnTo>
                  <a:lnTo>
                    <a:pt x="6" y="30"/>
                  </a:lnTo>
                  <a:lnTo>
                    <a:pt x="6" y="24"/>
                  </a:lnTo>
                  <a:lnTo>
                    <a:pt x="0" y="24"/>
                  </a:lnTo>
                  <a:lnTo>
                    <a:pt x="6" y="24"/>
                  </a:lnTo>
                  <a:lnTo>
                    <a:pt x="6" y="18"/>
                  </a:lnTo>
                  <a:lnTo>
                    <a:pt x="12" y="18"/>
                  </a:lnTo>
                  <a:lnTo>
                    <a:pt x="18" y="12"/>
                  </a:lnTo>
                  <a:lnTo>
                    <a:pt x="18" y="6"/>
                  </a:lnTo>
                  <a:lnTo>
                    <a:pt x="24" y="6"/>
                  </a:lnTo>
                  <a:lnTo>
                    <a:pt x="24" y="0"/>
                  </a:lnTo>
                  <a:lnTo>
                    <a:pt x="24" y="6"/>
                  </a:lnTo>
                  <a:lnTo>
                    <a:pt x="30" y="0"/>
                  </a:lnTo>
                  <a:lnTo>
                    <a:pt x="36" y="6"/>
                  </a:lnTo>
                  <a:lnTo>
                    <a:pt x="42" y="6"/>
                  </a:lnTo>
                  <a:lnTo>
                    <a:pt x="42" y="12"/>
                  </a:lnTo>
                  <a:lnTo>
                    <a:pt x="42" y="18"/>
                  </a:lnTo>
                  <a:lnTo>
                    <a:pt x="48" y="18"/>
                  </a:lnTo>
                  <a:lnTo>
                    <a:pt x="42" y="24"/>
                  </a:lnTo>
                  <a:lnTo>
                    <a:pt x="36" y="24"/>
                  </a:lnTo>
                  <a:lnTo>
                    <a:pt x="36" y="30"/>
                  </a:lnTo>
                  <a:lnTo>
                    <a:pt x="36" y="36"/>
                  </a:lnTo>
                  <a:lnTo>
                    <a:pt x="36" y="42"/>
                  </a:lnTo>
                  <a:lnTo>
                    <a:pt x="36" y="48"/>
                  </a:lnTo>
                  <a:lnTo>
                    <a:pt x="30" y="48"/>
                  </a:lnTo>
                  <a:lnTo>
                    <a:pt x="24" y="60"/>
                  </a:lnTo>
                  <a:lnTo>
                    <a:pt x="24" y="48"/>
                  </a:lnTo>
                  <a:lnTo>
                    <a:pt x="12"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1" name="Freeform 2289"/>
            <p:cNvSpPr>
              <a:spLocks/>
            </p:cNvSpPr>
            <p:nvPr/>
          </p:nvSpPr>
          <p:spPr bwMode="auto">
            <a:xfrm>
              <a:off x="3924" y="2382"/>
              <a:ext cx="42" cy="30"/>
            </a:xfrm>
            <a:custGeom>
              <a:avLst/>
              <a:gdLst>
                <a:gd name="T0" fmla="*/ 18 w 42"/>
                <a:gd name="T1" fmla="*/ 30 h 30"/>
                <a:gd name="T2" fmla="*/ 12 w 42"/>
                <a:gd name="T3" fmla="*/ 24 h 30"/>
                <a:gd name="T4" fmla="*/ 6 w 42"/>
                <a:gd name="T5" fmla="*/ 18 h 30"/>
                <a:gd name="T6" fmla="*/ 12 w 42"/>
                <a:gd name="T7" fmla="*/ 12 h 30"/>
                <a:gd name="T8" fmla="*/ 6 w 42"/>
                <a:gd name="T9" fmla="*/ 12 h 30"/>
                <a:gd name="T10" fmla="*/ 0 w 42"/>
                <a:gd name="T11" fmla="*/ 0 h 30"/>
                <a:gd name="T12" fmla="*/ 6 w 42"/>
                <a:gd name="T13" fmla="*/ 0 h 30"/>
                <a:gd name="T14" fmla="*/ 6 w 42"/>
                <a:gd name="T15" fmla="*/ 6 h 30"/>
                <a:gd name="T16" fmla="*/ 12 w 42"/>
                <a:gd name="T17" fmla="*/ 6 h 30"/>
                <a:gd name="T18" fmla="*/ 18 w 42"/>
                <a:gd name="T19" fmla="*/ 12 h 30"/>
                <a:gd name="T20" fmla="*/ 24 w 42"/>
                <a:gd name="T21" fmla="*/ 12 h 30"/>
                <a:gd name="T22" fmla="*/ 30 w 42"/>
                <a:gd name="T23" fmla="*/ 12 h 30"/>
                <a:gd name="T24" fmla="*/ 30 w 42"/>
                <a:gd name="T25" fmla="*/ 18 h 30"/>
                <a:gd name="T26" fmla="*/ 36 w 42"/>
                <a:gd name="T27" fmla="*/ 18 h 30"/>
                <a:gd name="T28" fmla="*/ 42 w 42"/>
                <a:gd name="T29" fmla="*/ 24 h 30"/>
                <a:gd name="T30" fmla="*/ 36 w 42"/>
                <a:gd name="T31" fmla="*/ 24 h 30"/>
                <a:gd name="T32" fmla="*/ 30 w 42"/>
                <a:gd name="T33" fmla="*/ 24 h 30"/>
                <a:gd name="T34" fmla="*/ 24 w 42"/>
                <a:gd name="T35" fmla="*/ 30 h 30"/>
                <a:gd name="T36" fmla="*/ 18 w 42"/>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0">
                  <a:moveTo>
                    <a:pt x="18" y="30"/>
                  </a:moveTo>
                  <a:lnTo>
                    <a:pt x="12" y="24"/>
                  </a:lnTo>
                  <a:lnTo>
                    <a:pt x="6" y="18"/>
                  </a:lnTo>
                  <a:lnTo>
                    <a:pt x="12" y="12"/>
                  </a:lnTo>
                  <a:lnTo>
                    <a:pt x="6" y="12"/>
                  </a:lnTo>
                  <a:lnTo>
                    <a:pt x="0" y="0"/>
                  </a:lnTo>
                  <a:lnTo>
                    <a:pt x="6" y="0"/>
                  </a:lnTo>
                  <a:lnTo>
                    <a:pt x="6" y="6"/>
                  </a:lnTo>
                  <a:lnTo>
                    <a:pt x="12" y="6"/>
                  </a:lnTo>
                  <a:lnTo>
                    <a:pt x="18" y="12"/>
                  </a:lnTo>
                  <a:lnTo>
                    <a:pt x="24" y="12"/>
                  </a:lnTo>
                  <a:lnTo>
                    <a:pt x="30" y="12"/>
                  </a:lnTo>
                  <a:lnTo>
                    <a:pt x="30" y="18"/>
                  </a:lnTo>
                  <a:lnTo>
                    <a:pt x="36" y="18"/>
                  </a:lnTo>
                  <a:lnTo>
                    <a:pt x="42" y="24"/>
                  </a:lnTo>
                  <a:lnTo>
                    <a:pt x="36" y="24"/>
                  </a:lnTo>
                  <a:lnTo>
                    <a:pt x="30" y="24"/>
                  </a:lnTo>
                  <a:lnTo>
                    <a:pt x="24" y="30"/>
                  </a:lnTo>
                  <a:lnTo>
                    <a:pt x="18"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2" name="Freeform 2290"/>
            <p:cNvSpPr>
              <a:spLocks/>
            </p:cNvSpPr>
            <p:nvPr/>
          </p:nvSpPr>
          <p:spPr bwMode="auto">
            <a:xfrm>
              <a:off x="3966" y="2376"/>
              <a:ext cx="42" cy="42"/>
            </a:xfrm>
            <a:custGeom>
              <a:avLst/>
              <a:gdLst>
                <a:gd name="T0" fmla="*/ 18 w 42"/>
                <a:gd name="T1" fmla="*/ 42 h 42"/>
                <a:gd name="T2" fmla="*/ 12 w 42"/>
                <a:gd name="T3" fmla="*/ 42 h 42"/>
                <a:gd name="T4" fmla="*/ 12 w 42"/>
                <a:gd name="T5" fmla="*/ 36 h 42"/>
                <a:gd name="T6" fmla="*/ 6 w 42"/>
                <a:gd name="T7" fmla="*/ 36 h 42"/>
                <a:gd name="T8" fmla="*/ 6 w 42"/>
                <a:gd name="T9" fmla="*/ 30 h 42"/>
                <a:gd name="T10" fmla="*/ 0 w 42"/>
                <a:gd name="T11" fmla="*/ 30 h 42"/>
                <a:gd name="T12" fmla="*/ 0 w 42"/>
                <a:gd name="T13" fmla="*/ 24 h 42"/>
                <a:gd name="T14" fmla="*/ 6 w 42"/>
                <a:gd name="T15" fmla="*/ 24 h 42"/>
                <a:gd name="T16" fmla="*/ 6 w 42"/>
                <a:gd name="T17" fmla="*/ 18 h 42"/>
                <a:gd name="T18" fmla="*/ 0 w 42"/>
                <a:gd name="T19" fmla="*/ 12 h 42"/>
                <a:gd name="T20" fmla="*/ 0 w 42"/>
                <a:gd name="T21" fmla="*/ 6 h 42"/>
                <a:gd name="T22" fmla="*/ 12 w 42"/>
                <a:gd name="T23" fmla="*/ 6 h 42"/>
                <a:gd name="T24" fmla="*/ 12 w 42"/>
                <a:gd name="T25" fmla="*/ 0 h 42"/>
                <a:gd name="T26" fmla="*/ 18 w 42"/>
                <a:gd name="T27" fmla="*/ 0 h 42"/>
                <a:gd name="T28" fmla="*/ 24 w 42"/>
                <a:gd name="T29" fmla="*/ 0 h 42"/>
                <a:gd name="T30" fmla="*/ 24 w 42"/>
                <a:gd name="T31" fmla="*/ 6 h 42"/>
                <a:gd name="T32" fmla="*/ 24 w 42"/>
                <a:gd name="T33" fmla="*/ 12 h 42"/>
                <a:gd name="T34" fmla="*/ 42 w 42"/>
                <a:gd name="T35" fmla="*/ 12 h 42"/>
                <a:gd name="T36" fmla="*/ 18 w 42"/>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2">
                  <a:moveTo>
                    <a:pt x="18" y="42"/>
                  </a:moveTo>
                  <a:lnTo>
                    <a:pt x="12" y="42"/>
                  </a:lnTo>
                  <a:lnTo>
                    <a:pt x="12" y="36"/>
                  </a:lnTo>
                  <a:lnTo>
                    <a:pt x="6" y="36"/>
                  </a:lnTo>
                  <a:lnTo>
                    <a:pt x="6" y="30"/>
                  </a:lnTo>
                  <a:lnTo>
                    <a:pt x="0" y="30"/>
                  </a:lnTo>
                  <a:lnTo>
                    <a:pt x="0" y="24"/>
                  </a:lnTo>
                  <a:lnTo>
                    <a:pt x="6" y="24"/>
                  </a:lnTo>
                  <a:lnTo>
                    <a:pt x="6" y="18"/>
                  </a:lnTo>
                  <a:lnTo>
                    <a:pt x="0" y="12"/>
                  </a:lnTo>
                  <a:lnTo>
                    <a:pt x="0" y="6"/>
                  </a:lnTo>
                  <a:lnTo>
                    <a:pt x="12" y="6"/>
                  </a:lnTo>
                  <a:lnTo>
                    <a:pt x="12" y="0"/>
                  </a:lnTo>
                  <a:lnTo>
                    <a:pt x="18" y="0"/>
                  </a:lnTo>
                  <a:lnTo>
                    <a:pt x="24" y="0"/>
                  </a:lnTo>
                  <a:lnTo>
                    <a:pt x="24" y="6"/>
                  </a:lnTo>
                  <a:lnTo>
                    <a:pt x="24" y="12"/>
                  </a:lnTo>
                  <a:lnTo>
                    <a:pt x="42" y="12"/>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3" name="Freeform 2291"/>
            <p:cNvSpPr>
              <a:spLocks/>
            </p:cNvSpPr>
            <p:nvPr/>
          </p:nvSpPr>
          <p:spPr bwMode="auto">
            <a:xfrm>
              <a:off x="3642" y="2418"/>
              <a:ext cx="48" cy="42"/>
            </a:xfrm>
            <a:custGeom>
              <a:avLst/>
              <a:gdLst>
                <a:gd name="T0" fmla="*/ 30 w 48"/>
                <a:gd name="T1" fmla="*/ 42 h 42"/>
                <a:gd name="T2" fmla="*/ 30 w 48"/>
                <a:gd name="T3" fmla="*/ 36 h 42"/>
                <a:gd name="T4" fmla="*/ 18 w 48"/>
                <a:gd name="T5" fmla="*/ 36 h 42"/>
                <a:gd name="T6" fmla="*/ 12 w 48"/>
                <a:gd name="T7" fmla="*/ 36 h 42"/>
                <a:gd name="T8" fmla="*/ 12 w 48"/>
                <a:gd name="T9" fmla="*/ 30 h 42"/>
                <a:gd name="T10" fmla="*/ 0 w 48"/>
                <a:gd name="T11" fmla="*/ 30 h 42"/>
                <a:gd name="T12" fmla="*/ 0 w 48"/>
                <a:gd name="T13" fmla="*/ 24 h 42"/>
                <a:gd name="T14" fmla="*/ 6 w 48"/>
                <a:gd name="T15" fmla="*/ 24 h 42"/>
                <a:gd name="T16" fmla="*/ 12 w 48"/>
                <a:gd name="T17" fmla="*/ 18 h 42"/>
                <a:gd name="T18" fmla="*/ 6 w 48"/>
                <a:gd name="T19" fmla="*/ 18 h 42"/>
                <a:gd name="T20" fmla="*/ 6 w 48"/>
                <a:gd name="T21" fmla="*/ 12 h 42"/>
                <a:gd name="T22" fmla="*/ 12 w 48"/>
                <a:gd name="T23" fmla="*/ 12 h 42"/>
                <a:gd name="T24" fmla="*/ 12 w 48"/>
                <a:gd name="T25" fmla="*/ 6 h 42"/>
                <a:gd name="T26" fmla="*/ 18 w 48"/>
                <a:gd name="T27" fmla="*/ 6 h 42"/>
                <a:gd name="T28" fmla="*/ 18 w 48"/>
                <a:gd name="T29" fmla="*/ 0 h 42"/>
                <a:gd name="T30" fmla="*/ 24 w 48"/>
                <a:gd name="T31" fmla="*/ 0 h 42"/>
                <a:gd name="T32" fmla="*/ 36 w 48"/>
                <a:gd name="T33" fmla="*/ 0 h 42"/>
                <a:gd name="T34" fmla="*/ 42 w 48"/>
                <a:gd name="T35" fmla="*/ 0 h 42"/>
                <a:gd name="T36" fmla="*/ 48 w 48"/>
                <a:gd name="T37" fmla="*/ 0 h 42"/>
                <a:gd name="T38" fmla="*/ 48 w 48"/>
                <a:gd name="T39" fmla="*/ 6 h 42"/>
                <a:gd name="T40" fmla="*/ 42 w 48"/>
                <a:gd name="T41" fmla="*/ 6 h 42"/>
                <a:gd name="T42" fmla="*/ 42 w 48"/>
                <a:gd name="T43" fmla="*/ 12 h 42"/>
                <a:gd name="T44" fmla="*/ 48 w 48"/>
                <a:gd name="T45" fmla="*/ 6 h 42"/>
                <a:gd name="T46" fmla="*/ 48 w 48"/>
                <a:gd name="T47" fmla="*/ 12 h 42"/>
                <a:gd name="T48" fmla="*/ 42 w 48"/>
                <a:gd name="T49" fmla="*/ 12 h 42"/>
                <a:gd name="T50" fmla="*/ 42 w 48"/>
                <a:gd name="T51" fmla="*/ 18 h 42"/>
                <a:gd name="T52" fmla="*/ 42 w 48"/>
                <a:gd name="T53" fmla="*/ 30 h 42"/>
                <a:gd name="T54" fmla="*/ 36 w 48"/>
                <a:gd name="T55" fmla="*/ 30 h 42"/>
                <a:gd name="T56" fmla="*/ 36 w 48"/>
                <a:gd name="T57" fmla="*/ 36 h 42"/>
                <a:gd name="T58" fmla="*/ 30 w 48"/>
                <a:gd name="T5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42">
                  <a:moveTo>
                    <a:pt x="30" y="42"/>
                  </a:moveTo>
                  <a:lnTo>
                    <a:pt x="30" y="36"/>
                  </a:lnTo>
                  <a:lnTo>
                    <a:pt x="18" y="36"/>
                  </a:lnTo>
                  <a:lnTo>
                    <a:pt x="12" y="36"/>
                  </a:lnTo>
                  <a:lnTo>
                    <a:pt x="12" y="30"/>
                  </a:lnTo>
                  <a:lnTo>
                    <a:pt x="0" y="30"/>
                  </a:lnTo>
                  <a:lnTo>
                    <a:pt x="0" y="24"/>
                  </a:lnTo>
                  <a:lnTo>
                    <a:pt x="6" y="24"/>
                  </a:lnTo>
                  <a:lnTo>
                    <a:pt x="12" y="18"/>
                  </a:lnTo>
                  <a:lnTo>
                    <a:pt x="6" y="18"/>
                  </a:lnTo>
                  <a:lnTo>
                    <a:pt x="6" y="12"/>
                  </a:lnTo>
                  <a:lnTo>
                    <a:pt x="12" y="12"/>
                  </a:lnTo>
                  <a:lnTo>
                    <a:pt x="12" y="6"/>
                  </a:lnTo>
                  <a:lnTo>
                    <a:pt x="18" y="6"/>
                  </a:lnTo>
                  <a:lnTo>
                    <a:pt x="18" y="0"/>
                  </a:lnTo>
                  <a:lnTo>
                    <a:pt x="24" y="0"/>
                  </a:lnTo>
                  <a:lnTo>
                    <a:pt x="36" y="0"/>
                  </a:lnTo>
                  <a:lnTo>
                    <a:pt x="42" y="0"/>
                  </a:lnTo>
                  <a:lnTo>
                    <a:pt x="48" y="0"/>
                  </a:lnTo>
                  <a:lnTo>
                    <a:pt x="48" y="6"/>
                  </a:lnTo>
                  <a:lnTo>
                    <a:pt x="42" y="6"/>
                  </a:lnTo>
                  <a:lnTo>
                    <a:pt x="42" y="12"/>
                  </a:lnTo>
                  <a:lnTo>
                    <a:pt x="48" y="6"/>
                  </a:lnTo>
                  <a:lnTo>
                    <a:pt x="48" y="12"/>
                  </a:lnTo>
                  <a:lnTo>
                    <a:pt x="42" y="12"/>
                  </a:lnTo>
                  <a:lnTo>
                    <a:pt x="42" y="18"/>
                  </a:lnTo>
                  <a:lnTo>
                    <a:pt x="42" y="30"/>
                  </a:lnTo>
                  <a:lnTo>
                    <a:pt x="36" y="30"/>
                  </a:lnTo>
                  <a:lnTo>
                    <a:pt x="36" y="36"/>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4" name="Freeform 2292"/>
            <p:cNvSpPr>
              <a:spLocks/>
            </p:cNvSpPr>
            <p:nvPr/>
          </p:nvSpPr>
          <p:spPr bwMode="auto">
            <a:xfrm>
              <a:off x="3846" y="2394"/>
              <a:ext cx="30" cy="24"/>
            </a:xfrm>
            <a:custGeom>
              <a:avLst/>
              <a:gdLst>
                <a:gd name="T0" fmla="*/ 30 w 30"/>
                <a:gd name="T1" fmla="*/ 18 h 24"/>
                <a:gd name="T2" fmla="*/ 30 w 30"/>
                <a:gd name="T3" fmla="*/ 24 h 24"/>
                <a:gd name="T4" fmla="*/ 24 w 30"/>
                <a:gd name="T5" fmla="*/ 24 h 24"/>
                <a:gd name="T6" fmla="*/ 18 w 30"/>
                <a:gd name="T7" fmla="*/ 24 h 24"/>
                <a:gd name="T8" fmla="*/ 18 w 30"/>
                <a:gd name="T9" fmla="*/ 18 h 24"/>
                <a:gd name="T10" fmla="*/ 12 w 30"/>
                <a:gd name="T11" fmla="*/ 18 h 24"/>
                <a:gd name="T12" fmla="*/ 12 w 30"/>
                <a:gd name="T13" fmla="*/ 12 h 24"/>
                <a:gd name="T14" fmla="*/ 6 w 30"/>
                <a:gd name="T15" fmla="*/ 12 h 24"/>
                <a:gd name="T16" fmla="*/ 0 w 30"/>
                <a:gd name="T17" fmla="*/ 12 h 24"/>
                <a:gd name="T18" fmla="*/ 0 w 30"/>
                <a:gd name="T19" fmla="*/ 6 h 24"/>
                <a:gd name="T20" fmla="*/ 6 w 30"/>
                <a:gd name="T21" fmla="*/ 0 h 24"/>
                <a:gd name="T22" fmla="*/ 12 w 30"/>
                <a:gd name="T23" fmla="*/ 6 h 24"/>
                <a:gd name="T24" fmla="*/ 18 w 30"/>
                <a:gd name="T25" fmla="*/ 6 h 24"/>
                <a:gd name="T26" fmla="*/ 24 w 30"/>
                <a:gd name="T27" fmla="*/ 6 h 24"/>
                <a:gd name="T28" fmla="*/ 30 w 30"/>
                <a:gd name="T29" fmla="*/ 12 h 24"/>
                <a:gd name="T30" fmla="*/ 30 w 30"/>
                <a:gd name="T3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4">
                  <a:moveTo>
                    <a:pt x="30" y="18"/>
                  </a:moveTo>
                  <a:lnTo>
                    <a:pt x="30" y="24"/>
                  </a:lnTo>
                  <a:lnTo>
                    <a:pt x="24" y="24"/>
                  </a:lnTo>
                  <a:lnTo>
                    <a:pt x="18" y="24"/>
                  </a:lnTo>
                  <a:lnTo>
                    <a:pt x="18" y="18"/>
                  </a:lnTo>
                  <a:lnTo>
                    <a:pt x="12" y="18"/>
                  </a:lnTo>
                  <a:lnTo>
                    <a:pt x="12" y="12"/>
                  </a:lnTo>
                  <a:lnTo>
                    <a:pt x="6" y="12"/>
                  </a:lnTo>
                  <a:lnTo>
                    <a:pt x="0" y="12"/>
                  </a:lnTo>
                  <a:lnTo>
                    <a:pt x="0" y="6"/>
                  </a:lnTo>
                  <a:lnTo>
                    <a:pt x="6" y="0"/>
                  </a:lnTo>
                  <a:lnTo>
                    <a:pt x="12" y="6"/>
                  </a:lnTo>
                  <a:lnTo>
                    <a:pt x="18" y="6"/>
                  </a:lnTo>
                  <a:lnTo>
                    <a:pt x="24" y="6"/>
                  </a:lnTo>
                  <a:lnTo>
                    <a:pt x="30" y="12"/>
                  </a:lnTo>
                  <a:lnTo>
                    <a:pt x="30" y="1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5" name="Freeform 2293"/>
            <p:cNvSpPr>
              <a:spLocks/>
            </p:cNvSpPr>
            <p:nvPr/>
          </p:nvSpPr>
          <p:spPr bwMode="auto">
            <a:xfrm>
              <a:off x="3786" y="2406"/>
              <a:ext cx="30" cy="30"/>
            </a:xfrm>
            <a:custGeom>
              <a:avLst/>
              <a:gdLst>
                <a:gd name="T0" fmla="*/ 12 w 30"/>
                <a:gd name="T1" fmla="*/ 30 h 30"/>
                <a:gd name="T2" fmla="*/ 6 w 30"/>
                <a:gd name="T3" fmla="*/ 30 h 30"/>
                <a:gd name="T4" fmla="*/ 0 w 30"/>
                <a:gd name="T5" fmla="*/ 0 h 30"/>
                <a:gd name="T6" fmla="*/ 12 w 30"/>
                <a:gd name="T7" fmla="*/ 0 h 30"/>
                <a:gd name="T8" fmla="*/ 12 w 30"/>
                <a:gd name="T9" fmla="*/ 6 h 30"/>
                <a:gd name="T10" fmla="*/ 18 w 30"/>
                <a:gd name="T11" fmla="*/ 6 h 30"/>
                <a:gd name="T12" fmla="*/ 30 w 30"/>
                <a:gd name="T13" fmla="*/ 18 h 30"/>
                <a:gd name="T14" fmla="*/ 24 w 30"/>
                <a:gd name="T15" fmla="*/ 30 h 30"/>
                <a:gd name="T16" fmla="*/ 18 w 30"/>
                <a:gd name="T17" fmla="*/ 30 h 30"/>
                <a:gd name="T18" fmla="*/ 12 w 30"/>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2" y="30"/>
                  </a:moveTo>
                  <a:lnTo>
                    <a:pt x="6" y="30"/>
                  </a:lnTo>
                  <a:lnTo>
                    <a:pt x="0" y="0"/>
                  </a:lnTo>
                  <a:lnTo>
                    <a:pt x="12" y="0"/>
                  </a:lnTo>
                  <a:lnTo>
                    <a:pt x="12" y="6"/>
                  </a:lnTo>
                  <a:lnTo>
                    <a:pt x="18" y="6"/>
                  </a:lnTo>
                  <a:lnTo>
                    <a:pt x="30" y="18"/>
                  </a:lnTo>
                  <a:lnTo>
                    <a:pt x="24" y="30"/>
                  </a:lnTo>
                  <a:lnTo>
                    <a:pt x="18" y="30"/>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6" name="Freeform 2294"/>
            <p:cNvSpPr>
              <a:spLocks/>
            </p:cNvSpPr>
            <p:nvPr/>
          </p:nvSpPr>
          <p:spPr bwMode="auto">
            <a:xfrm>
              <a:off x="2892" y="2460"/>
              <a:ext cx="48" cy="66"/>
            </a:xfrm>
            <a:custGeom>
              <a:avLst/>
              <a:gdLst>
                <a:gd name="T0" fmla="*/ 0 w 48"/>
                <a:gd name="T1" fmla="*/ 60 h 66"/>
                <a:gd name="T2" fmla="*/ 0 w 48"/>
                <a:gd name="T3" fmla="*/ 12 h 66"/>
                <a:gd name="T4" fmla="*/ 0 w 48"/>
                <a:gd name="T5" fmla="*/ 6 h 66"/>
                <a:gd name="T6" fmla="*/ 6 w 48"/>
                <a:gd name="T7" fmla="*/ 6 h 66"/>
                <a:gd name="T8" fmla="*/ 6 w 48"/>
                <a:gd name="T9" fmla="*/ 0 h 66"/>
                <a:gd name="T10" fmla="*/ 12 w 48"/>
                <a:gd name="T11" fmla="*/ 6 h 66"/>
                <a:gd name="T12" fmla="*/ 18 w 48"/>
                <a:gd name="T13" fmla="*/ 6 h 66"/>
                <a:gd name="T14" fmla="*/ 18 w 48"/>
                <a:gd name="T15" fmla="*/ 12 h 66"/>
                <a:gd name="T16" fmla="*/ 18 w 48"/>
                <a:gd name="T17" fmla="*/ 6 h 66"/>
                <a:gd name="T18" fmla="*/ 24 w 48"/>
                <a:gd name="T19" fmla="*/ 12 h 66"/>
                <a:gd name="T20" fmla="*/ 30 w 48"/>
                <a:gd name="T21" fmla="*/ 12 h 66"/>
                <a:gd name="T22" fmla="*/ 30 w 48"/>
                <a:gd name="T23" fmla="*/ 18 h 66"/>
                <a:gd name="T24" fmla="*/ 36 w 48"/>
                <a:gd name="T25" fmla="*/ 18 h 66"/>
                <a:gd name="T26" fmla="*/ 36 w 48"/>
                <a:gd name="T27" fmla="*/ 24 h 66"/>
                <a:gd name="T28" fmla="*/ 42 w 48"/>
                <a:gd name="T29" fmla="*/ 24 h 66"/>
                <a:gd name="T30" fmla="*/ 48 w 48"/>
                <a:gd name="T31" fmla="*/ 24 h 66"/>
                <a:gd name="T32" fmla="*/ 42 w 48"/>
                <a:gd name="T33" fmla="*/ 24 h 66"/>
                <a:gd name="T34" fmla="*/ 48 w 48"/>
                <a:gd name="T35" fmla="*/ 24 h 66"/>
                <a:gd name="T36" fmla="*/ 48 w 48"/>
                <a:gd name="T37" fmla="*/ 30 h 66"/>
                <a:gd name="T38" fmla="*/ 48 w 48"/>
                <a:gd name="T39" fmla="*/ 66 h 66"/>
                <a:gd name="T40" fmla="*/ 42 w 48"/>
                <a:gd name="T41" fmla="*/ 66 h 66"/>
                <a:gd name="T42" fmla="*/ 42 w 48"/>
                <a:gd name="T43" fmla="*/ 60 h 66"/>
                <a:gd name="T44" fmla="*/ 36 w 48"/>
                <a:gd name="T45" fmla="*/ 60 h 66"/>
                <a:gd name="T46" fmla="*/ 30 w 48"/>
                <a:gd name="T47" fmla="*/ 60 h 66"/>
                <a:gd name="T48" fmla="*/ 24 w 48"/>
                <a:gd name="T49" fmla="*/ 60 h 66"/>
                <a:gd name="T50" fmla="*/ 18 w 48"/>
                <a:gd name="T51" fmla="*/ 60 h 66"/>
                <a:gd name="T52" fmla="*/ 12 w 48"/>
                <a:gd name="T53" fmla="*/ 60 h 66"/>
                <a:gd name="T54" fmla="*/ 6 w 48"/>
                <a:gd name="T55" fmla="*/ 60 h 66"/>
                <a:gd name="T56" fmla="*/ 0 w 48"/>
                <a:gd name="T5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66">
                  <a:moveTo>
                    <a:pt x="0" y="60"/>
                  </a:moveTo>
                  <a:lnTo>
                    <a:pt x="0" y="12"/>
                  </a:lnTo>
                  <a:lnTo>
                    <a:pt x="0" y="6"/>
                  </a:lnTo>
                  <a:lnTo>
                    <a:pt x="6" y="6"/>
                  </a:lnTo>
                  <a:lnTo>
                    <a:pt x="6" y="0"/>
                  </a:lnTo>
                  <a:lnTo>
                    <a:pt x="12" y="6"/>
                  </a:lnTo>
                  <a:lnTo>
                    <a:pt x="18" y="6"/>
                  </a:lnTo>
                  <a:lnTo>
                    <a:pt x="18" y="12"/>
                  </a:lnTo>
                  <a:lnTo>
                    <a:pt x="18" y="6"/>
                  </a:lnTo>
                  <a:lnTo>
                    <a:pt x="24" y="12"/>
                  </a:lnTo>
                  <a:lnTo>
                    <a:pt x="30" y="12"/>
                  </a:lnTo>
                  <a:lnTo>
                    <a:pt x="30" y="18"/>
                  </a:lnTo>
                  <a:lnTo>
                    <a:pt x="36" y="18"/>
                  </a:lnTo>
                  <a:lnTo>
                    <a:pt x="36" y="24"/>
                  </a:lnTo>
                  <a:lnTo>
                    <a:pt x="42" y="24"/>
                  </a:lnTo>
                  <a:lnTo>
                    <a:pt x="48" y="24"/>
                  </a:lnTo>
                  <a:lnTo>
                    <a:pt x="42" y="24"/>
                  </a:lnTo>
                  <a:lnTo>
                    <a:pt x="48" y="24"/>
                  </a:lnTo>
                  <a:lnTo>
                    <a:pt x="48" y="30"/>
                  </a:lnTo>
                  <a:lnTo>
                    <a:pt x="48" y="66"/>
                  </a:lnTo>
                  <a:lnTo>
                    <a:pt x="42" y="66"/>
                  </a:lnTo>
                  <a:lnTo>
                    <a:pt x="42" y="60"/>
                  </a:lnTo>
                  <a:lnTo>
                    <a:pt x="36" y="60"/>
                  </a:lnTo>
                  <a:lnTo>
                    <a:pt x="30" y="60"/>
                  </a:lnTo>
                  <a:lnTo>
                    <a:pt x="24" y="60"/>
                  </a:lnTo>
                  <a:lnTo>
                    <a:pt x="18" y="60"/>
                  </a:lnTo>
                  <a:lnTo>
                    <a:pt x="12" y="60"/>
                  </a:lnTo>
                  <a:lnTo>
                    <a:pt x="6" y="60"/>
                  </a:lnTo>
                  <a:lnTo>
                    <a:pt x="0"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7" name="Freeform 2295"/>
            <p:cNvSpPr>
              <a:spLocks/>
            </p:cNvSpPr>
            <p:nvPr/>
          </p:nvSpPr>
          <p:spPr bwMode="auto">
            <a:xfrm>
              <a:off x="3042" y="2460"/>
              <a:ext cx="30" cy="48"/>
            </a:xfrm>
            <a:custGeom>
              <a:avLst/>
              <a:gdLst>
                <a:gd name="T0" fmla="*/ 30 w 30"/>
                <a:gd name="T1" fmla="*/ 18 h 48"/>
                <a:gd name="T2" fmla="*/ 30 w 30"/>
                <a:gd name="T3" fmla="*/ 48 h 48"/>
                <a:gd name="T4" fmla="*/ 24 w 30"/>
                <a:gd name="T5" fmla="*/ 48 h 48"/>
                <a:gd name="T6" fmla="*/ 12 w 30"/>
                <a:gd name="T7" fmla="*/ 48 h 48"/>
                <a:gd name="T8" fmla="*/ 0 w 30"/>
                <a:gd name="T9" fmla="*/ 48 h 48"/>
                <a:gd name="T10" fmla="*/ 0 w 30"/>
                <a:gd name="T11" fmla="*/ 12 h 48"/>
                <a:gd name="T12" fmla="*/ 0 w 30"/>
                <a:gd name="T13" fmla="*/ 0 h 48"/>
                <a:gd name="T14" fmla="*/ 6 w 30"/>
                <a:gd name="T15" fmla="*/ 0 h 48"/>
                <a:gd name="T16" fmla="*/ 12 w 30"/>
                <a:gd name="T17" fmla="*/ 6 h 48"/>
                <a:gd name="T18" fmla="*/ 18 w 30"/>
                <a:gd name="T19" fmla="*/ 12 h 48"/>
                <a:gd name="T20" fmla="*/ 24 w 30"/>
                <a:gd name="T21" fmla="*/ 12 h 48"/>
                <a:gd name="T22" fmla="*/ 30 w 30"/>
                <a:gd name="T23" fmla="*/ 12 h 48"/>
                <a:gd name="T24" fmla="*/ 30 w 30"/>
                <a:gd name="T2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30" y="18"/>
                  </a:moveTo>
                  <a:lnTo>
                    <a:pt x="30" y="48"/>
                  </a:lnTo>
                  <a:lnTo>
                    <a:pt x="24" y="48"/>
                  </a:lnTo>
                  <a:lnTo>
                    <a:pt x="12" y="48"/>
                  </a:lnTo>
                  <a:lnTo>
                    <a:pt x="0" y="48"/>
                  </a:lnTo>
                  <a:lnTo>
                    <a:pt x="0" y="12"/>
                  </a:lnTo>
                  <a:lnTo>
                    <a:pt x="0" y="0"/>
                  </a:lnTo>
                  <a:lnTo>
                    <a:pt x="6" y="0"/>
                  </a:lnTo>
                  <a:lnTo>
                    <a:pt x="12" y="6"/>
                  </a:lnTo>
                  <a:lnTo>
                    <a:pt x="18" y="12"/>
                  </a:lnTo>
                  <a:lnTo>
                    <a:pt x="24" y="12"/>
                  </a:lnTo>
                  <a:lnTo>
                    <a:pt x="30" y="12"/>
                  </a:lnTo>
                  <a:lnTo>
                    <a:pt x="30"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8" name="Freeform 2296"/>
            <p:cNvSpPr>
              <a:spLocks/>
            </p:cNvSpPr>
            <p:nvPr/>
          </p:nvSpPr>
          <p:spPr bwMode="auto">
            <a:xfrm>
              <a:off x="2760" y="2460"/>
              <a:ext cx="42" cy="60"/>
            </a:xfrm>
            <a:custGeom>
              <a:avLst/>
              <a:gdLst>
                <a:gd name="T0" fmla="*/ 42 w 42"/>
                <a:gd name="T1" fmla="*/ 60 h 60"/>
                <a:gd name="T2" fmla="*/ 6 w 42"/>
                <a:gd name="T3" fmla="*/ 60 h 60"/>
                <a:gd name="T4" fmla="*/ 6 w 42"/>
                <a:gd name="T5" fmla="*/ 54 h 60"/>
                <a:gd name="T6" fmla="*/ 0 w 42"/>
                <a:gd name="T7" fmla="*/ 54 h 60"/>
                <a:gd name="T8" fmla="*/ 0 w 42"/>
                <a:gd name="T9" fmla="*/ 6 h 60"/>
                <a:gd name="T10" fmla="*/ 0 w 42"/>
                <a:gd name="T11" fmla="*/ 0 h 60"/>
                <a:gd name="T12" fmla="*/ 0 w 42"/>
                <a:gd name="T13" fmla="*/ 6 h 60"/>
                <a:gd name="T14" fmla="*/ 0 w 42"/>
                <a:gd name="T15" fmla="*/ 12 h 60"/>
                <a:gd name="T16" fmla="*/ 6 w 42"/>
                <a:gd name="T17" fmla="*/ 12 h 60"/>
                <a:gd name="T18" fmla="*/ 12 w 42"/>
                <a:gd name="T19" fmla="*/ 12 h 60"/>
                <a:gd name="T20" fmla="*/ 12 w 42"/>
                <a:gd name="T21" fmla="*/ 18 h 60"/>
                <a:gd name="T22" fmla="*/ 18 w 42"/>
                <a:gd name="T23" fmla="*/ 18 h 60"/>
                <a:gd name="T24" fmla="*/ 18 w 42"/>
                <a:gd name="T25" fmla="*/ 12 h 60"/>
                <a:gd name="T26" fmla="*/ 18 w 42"/>
                <a:gd name="T27" fmla="*/ 6 h 60"/>
                <a:gd name="T28" fmla="*/ 24 w 42"/>
                <a:gd name="T29" fmla="*/ 6 h 60"/>
                <a:gd name="T30" fmla="*/ 24 w 42"/>
                <a:gd name="T31" fmla="*/ 12 h 60"/>
                <a:gd name="T32" fmla="*/ 30 w 42"/>
                <a:gd name="T33" fmla="*/ 18 h 60"/>
                <a:gd name="T34" fmla="*/ 36 w 42"/>
                <a:gd name="T35" fmla="*/ 18 h 60"/>
                <a:gd name="T36" fmla="*/ 42 w 42"/>
                <a:gd name="T37" fmla="*/ 18 h 60"/>
                <a:gd name="T38" fmla="*/ 42 w 42"/>
                <a:gd name="T39" fmla="*/ 24 h 60"/>
                <a:gd name="T40" fmla="*/ 42 w 42"/>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0">
                  <a:moveTo>
                    <a:pt x="42" y="60"/>
                  </a:moveTo>
                  <a:lnTo>
                    <a:pt x="6" y="60"/>
                  </a:lnTo>
                  <a:lnTo>
                    <a:pt x="6" y="54"/>
                  </a:lnTo>
                  <a:lnTo>
                    <a:pt x="0" y="54"/>
                  </a:lnTo>
                  <a:lnTo>
                    <a:pt x="0" y="6"/>
                  </a:lnTo>
                  <a:lnTo>
                    <a:pt x="0" y="0"/>
                  </a:lnTo>
                  <a:lnTo>
                    <a:pt x="0" y="6"/>
                  </a:lnTo>
                  <a:lnTo>
                    <a:pt x="0" y="12"/>
                  </a:lnTo>
                  <a:lnTo>
                    <a:pt x="6" y="12"/>
                  </a:lnTo>
                  <a:lnTo>
                    <a:pt x="12" y="12"/>
                  </a:lnTo>
                  <a:lnTo>
                    <a:pt x="12" y="18"/>
                  </a:lnTo>
                  <a:lnTo>
                    <a:pt x="18" y="18"/>
                  </a:lnTo>
                  <a:lnTo>
                    <a:pt x="18" y="12"/>
                  </a:lnTo>
                  <a:lnTo>
                    <a:pt x="18" y="6"/>
                  </a:lnTo>
                  <a:lnTo>
                    <a:pt x="24" y="6"/>
                  </a:lnTo>
                  <a:lnTo>
                    <a:pt x="24" y="12"/>
                  </a:lnTo>
                  <a:lnTo>
                    <a:pt x="30" y="18"/>
                  </a:lnTo>
                  <a:lnTo>
                    <a:pt x="36" y="18"/>
                  </a:lnTo>
                  <a:lnTo>
                    <a:pt x="42" y="18"/>
                  </a:lnTo>
                  <a:lnTo>
                    <a:pt x="42" y="24"/>
                  </a:lnTo>
                  <a:lnTo>
                    <a:pt x="42"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9" name="Freeform 2297"/>
            <p:cNvSpPr>
              <a:spLocks/>
            </p:cNvSpPr>
            <p:nvPr/>
          </p:nvSpPr>
          <p:spPr bwMode="auto">
            <a:xfrm>
              <a:off x="3666" y="2412"/>
              <a:ext cx="48" cy="54"/>
            </a:xfrm>
            <a:custGeom>
              <a:avLst/>
              <a:gdLst>
                <a:gd name="T0" fmla="*/ 48 w 48"/>
                <a:gd name="T1" fmla="*/ 30 h 54"/>
                <a:gd name="T2" fmla="*/ 48 w 48"/>
                <a:gd name="T3" fmla="*/ 48 h 54"/>
                <a:gd name="T4" fmla="*/ 24 w 48"/>
                <a:gd name="T5" fmla="*/ 48 h 54"/>
                <a:gd name="T6" fmla="*/ 12 w 48"/>
                <a:gd name="T7" fmla="*/ 54 h 54"/>
                <a:gd name="T8" fmla="*/ 0 w 48"/>
                <a:gd name="T9" fmla="*/ 54 h 54"/>
                <a:gd name="T10" fmla="*/ 6 w 48"/>
                <a:gd name="T11" fmla="*/ 54 h 54"/>
                <a:gd name="T12" fmla="*/ 6 w 48"/>
                <a:gd name="T13" fmla="*/ 48 h 54"/>
                <a:gd name="T14" fmla="*/ 12 w 48"/>
                <a:gd name="T15" fmla="*/ 42 h 54"/>
                <a:gd name="T16" fmla="*/ 12 w 48"/>
                <a:gd name="T17" fmla="*/ 36 h 54"/>
                <a:gd name="T18" fmla="*/ 18 w 48"/>
                <a:gd name="T19" fmla="*/ 36 h 54"/>
                <a:gd name="T20" fmla="*/ 18 w 48"/>
                <a:gd name="T21" fmla="*/ 24 h 54"/>
                <a:gd name="T22" fmla="*/ 18 w 48"/>
                <a:gd name="T23" fmla="*/ 18 h 54"/>
                <a:gd name="T24" fmla="*/ 24 w 48"/>
                <a:gd name="T25" fmla="*/ 18 h 54"/>
                <a:gd name="T26" fmla="*/ 24 w 48"/>
                <a:gd name="T27" fmla="*/ 12 h 54"/>
                <a:gd name="T28" fmla="*/ 18 w 48"/>
                <a:gd name="T29" fmla="*/ 18 h 54"/>
                <a:gd name="T30" fmla="*/ 18 w 48"/>
                <a:gd name="T31" fmla="*/ 12 h 54"/>
                <a:gd name="T32" fmla="*/ 24 w 48"/>
                <a:gd name="T33" fmla="*/ 12 h 54"/>
                <a:gd name="T34" fmla="*/ 24 w 48"/>
                <a:gd name="T35" fmla="*/ 6 h 54"/>
                <a:gd name="T36" fmla="*/ 30 w 48"/>
                <a:gd name="T37" fmla="*/ 6 h 54"/>
                <a:gd name="T38" fmla="*/ 36 w 48"/>
                <a:gd name="T39" fmla="*/ 0 h 54"/>
                <a:gd name="T40" fmla="*/ 36 w 48"/>
                <a:gd name="T41" fmla="*/ 6 h 54"/>
                <a:gd name="T42" fmla="*/ 48 w 48"/>
                <a:gd name="T43"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8" y="30"/>
                  </a:moveTo>
                  <a:lnTo>
                    <a:pt x="48" y="48"/>
                  </a:lnTo>
                  <a:lnTo>
                    <a:pt x="24" y="48"/>
                  </a:lnTo>
                  <a:lnTo>
                    <a:pt x="12" y="54"/>
                  </a:lnTo>
                  <a:lnTo>
                    <a:pt x="0" y="54"/>
                  </a:lnTo>
                  <a:lnTo>
                    <a:pt x="6" y="54"/>
                  </a:lnTo>
                  <a:lnTo>
                    <a:pt x="6" y="48"/>
                  </a:lnTo>
                  <a:lnTo>
                    <a:pt x="12" y="42"/>
                  </a:lnTo>
                  <a:lnTo>
                    <a:pt x="12" y="36"/>
                  </a:lnTo>
                  <a:lnTo>
                    <a:pt x="18" y="36"/>
                  </a:lnTo>
                  <a:lnTo>
                    <a:pt x="18" y="24"/>
                  </a:lnTo>
                  <a:lnTo>
                    <a:pt x="18" y="18"/>
                  </a:lnTo>
                  <a:lnTo>
                    <a:pt x="24" y="18"/>
                  </a:lnTo>
                  <a:lnTo>
                    <a:pt x="24" y="12"/>
                  </a:lnTo>
                  <a:lnTo>
                    <a:pt x="18" y="18"/>
                  </a:lnTo>
                  <a:lnTo>
                    <a:pt x="18" y="12"/>
                  </a:lnTo>
                  <a:lnTo>
                    <a:pt x="24" y="12"/>
                  </a:lnTo>
                  <a:lnTo>
                    <a:pt x="24" y="6"/>
                  </a:lnTo>
                  <a:lnTo>
                    <a:pt x="30" y="6"/>
                  </a:lnTo>
                  <a:lnTo>
                    <a:pt x="36" y="0"/>
                  </a:lnTo>
                  <a:lnTo>
                    <a:pt x="36" y="6"/>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0" name="Freeform 2298"/>
            <p:cNvSpPr>
              <a:spLocks/>
            </p:cNvSpPr>
            <p:nvPr/>
          </p:nvSpPr>
          <p:spPr bwMode="auto">
            <a:xfrm>
              <a:off x="1032" y="2256"/>
              <a:ext cx="54" cy="60"/>
            </a:xfrm>
            <a:custGeom>
              <a:avLst/>
              <a:gdLst>
                <a:gd name="T0" fmla="*/ 42 w 54"/>
                <a:gd name="T1" fmla="*/ 54 h 60"/>
                <a:gd name="T2" fmla="*/ 36 w 54"/>
                <a:gd name="T3" fmla="*/ 54 h 60"/>
                <a:gd name="T4" fmla="*/ 36 w 54"/>
                <a:gd name="T5" fmla="*/ 60 h 60"/>
                <a:gd name="T6" fmla="*/ 0 w 54"/>
                <a:gd name="T7" fmla="*/ 18 h 60"/>
                <a:gd name="T8" fmla="*/ 0 w 54"/>
                <a:gd name="T9" fmla="*/ 12 h 60"/>
                <a:gd name="T10" fmla="*/ 6 w 54"/>
                <a:gd name="T11" fmla="*/ 12 h 60"/>
                <a:gd name="T12" fmla="*/ 6 w 54"/>
                <a:gd name="T13" fmla="*/ 6 h 60"/>
                <a:gd name="T14" fmla="*/ 12 w 54"/>
                <a:gd name="T15" fmla="*/ 6 h 60"/>
                <a:gd name="T16" fmla="*/ 18 w 54"/>
                <a:gd name="T17" fmla="*/ 6 h 60"/>
                <a:gd name="T18" fmla="*/ 18 w 54"/>
                <a:gd name="T19" fmla="*/ 0 h 60"/>
                <a:gd name="T20" fmla="*/ 30 w 54"/>
                <a:gd name="T21" fmla="*/ 6 h 60"/>
                <a:gd name="T22" fmla="*/ 36 w 54"/>
                <a:gd name="T23" fmla="*/ 12 h 60"/>
                <a:gd name="T24" fmla="*/ 42 w 54"/>
                <a:gd name="T25" fmla="*/ 24 h 60"/>
                <a:gd name="T26" fmla="*/ 48 w 54"/>
                <a:gd name="T27" fmla="*/ 30 h 60"/>
                <a:gd name="T28" fmla="*/ 48 w 54"/>
                <a:gd name="T29" fmla="*/ 36 h 60"/>
                <a:gd name="T30" fmla="*/ 54 w 54"/>
                <a:gd name="T31" fmla="*/ 36 h 60"/>
                <a:gd name="T32" fmla="*/ 42 w 54"/>
                <a:gd name="T33" fmla="*/ 48 h 60"/>
                <a:gd name="T34" fmla="*/ 42 w 54"/>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0">
                  <a:moveTo>
                    <a:pt x="42" y="54"/>
                  </a:moveTo>
                  <a:lnTo>
                    <a:pt x="36" y="54"/>
                  </a:lnTo>
                  <a:lnTo>
                    <a:pt x="36" y="60"/>
                  </a:lnTo>
                  <a:lnTo>
                    <a:pt x="0" y="18"/>
                  </a:lnTo>
                  <a:lnTo>
                    <a:pt x="0" y="12"/>
                  </a:lnTo>
                  <a:lnTo>
                    <a:pt x="6" y="12"/>
                  </a:lnTo>
                  <a:lnTo>
                    <a:pt x="6" y="6"/>
                  </a:lnTo>
                  <a:lnTo>
                    <a:pt x="12" y="6"/>
                  </a:lnTo>
                  <a:lnTo>
                    <a:pt x="18" y="6"/>
                  </a:lnTo>
                  <a:lnTo>
                    <a:pt x="18" y="0"/>
                  </a:lnTo>
                  <a:lnTo>
                    <a:pt x="30" y="6"/>
                  </a:lnTo>
                  <a:lnTo>
                    <a:pt x="36" y="12"/>
                  </a:lnTo>
                  <a:lnTo>
                    <a:pt x="42" y="24"/>
                  </a:lnTo>
                  <a:lnTo>
                    <a:pt x="48" y="30"/>
                  </a:lnTo>
                  <a:lnTo>
                    <a:pt x="48" y="36"/>
                  </a:lnTo>
                  <a:lnTo>
                    <a:pt x="54" y="36"/>
                  </a:lnTo>
                  <a:lnTo>
                    <a:pt x="42" y="48"/>
                  </a:lnTo>
                  <a:lnTo>
                    <a:pt x="42"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1" name="Freeform 2299"/>
            <p:cNvSpPr>
              <a:spLocks/>
            </p:cNvSpPr>
            <p:nvPr/>
          </p:nvSpPr>
          <p:spPr bwMode="auto">
            <a:xfrm>
              <a:off x="2712" y="2466"/>
              <a:ext cx="48" cy="48"/>
            </a:xfrm>
            <a:custGeom>
              <a:avLst/>
              <a:gdLst>
                <a:gd name="T0" fmla="*/ 48 w 48"/>
                <a:gd name="T1" fmla="*/ 48 h 48"/>
                <a:gd name="T2" fmla="*/ 6 w 48"/>
                <a:gd name="T3" fmla="*/ 48 h 48"/>
                <a:gd name="T4" fmla="*/ 0 w 48"/>
                <a:gd name="T5" fmla="*/ 48 h 48"/>
                <a:gd name="T6" fmla="*/ 0 w 48"/>
                <a:gd name="T7" fmla="*/ 0 h 48"/>
                <a:gd name="T8" fmla="*/ 6 w 48"/>
                <a:gd name="T9" fmla="*/ 0 h 48"/>
                <a:gd name="T10" fmla="*/ 6 w 48"/>
                <a:gd name="T11" fmla="*/ 6 h 48"/>
                <a:gd name="T12" fmla="*/ 6 w 48"/>
                <a:gd name="T13" fmla="*/ 12 h 48"/>
                <a:gd name="T14" fmla="*/ 12 w 48"/>
                <a:gd name="T15" fmla="*/ 6 h 48"/>
                <a:gd name="T16" fmla="*/ 12 w 48"/>
                <a:gd name="T17" fmla="*/ 0 h 48"/>
                <a:gd name="T18" fmla="*/ 18 w 48"/>
                <a:gd name="T19" fmla="*/ 6 h 48"/>
                <a:gd name="T20" fmla="*/ 18 w 48"/>
                <a:gd name="T21" fmla="*/ 0 h 48"/>
                <a:gd name="T22" fmla="*/ 24 w 48"/>
                <a:gd name="T23" fmla="*/ 0 h 48"/>
                <a:gd name="T24" fmla="*/ 30 w 48"/>
                <a:gd name="T25" fmla="*/ 6 h 48"/>
                <a:gd name="T26" fmla="*/ 24 w 48"/>
                <a:gd name="T27" fmla="*/ 6 h 48"/>
                <a:gd name="T28" fmla="*/ 24 w 48"/>
                <a:gd name="T29" fmla="*/ 12 h 48"/>
                <a:gd name="T30" fmla="*/ 24 w 48"/>
                <a:gd name="T31" fmla="*/ 18 h 48"/>
                <a:gd name="T32" fmla="*/ 30 w 48"/>
                <a:gd name="T33" fmla="*/ 18 h 48"/>
                <a:gd name="T34" fmla="*/ 36 w 48"/>
                <a:gd name="T35" fmla="*/ 18 h 48"/>
                <a:gd name="T36" fmla="*/ 36 w 48"/>
                <a:gd name="T37" fmla="*/ 12 h 48"/>
                <a:gd name="T38" fmla="*/ 36 w 48"/>
                <a:gd name="T39" fmla="*/ 6 h 48"/>
                <a:gd name="T40" fmla="*/ 42 w 48"/>
                <a:gd name="T41" fmla="*/ 6 h 48"/>
                <a:gd name="T42" fmla="*/ 42 w 48"/>
                <a:gd name="T43" fmla="*/ 0 h 48"/>
                <a:gd name="T44" fmla="*/ 48 w 48"/>
                <a:gd name="T45" fmla="*/ 0 h 48"/>
                <a:gd name="T46" fmla="*/ 48 w 48"/>
                <a:gd name="T4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8" y="48"/>
                  </a:moveTo>
                  <a:lnTo>
                    <a:pt x="6" y="48"/>
                  </a:lnTo>
                  <a:lnTo>
                    <a:pt x="0" y="48"/>
                  </a:lnTo>
                  <a:lnTo>
                    <a:pt x="0" y="0"/>
                  </a:lnTo>
                  <a:lnTo>
                    <a:pt x="6" y="0"/>
                  </a:lnTo>
                  <a:lnTo>
                    <a:pt x="6" y="6"/>
                  </a:lnTo>
                  <a:lnTo>
                    <a:pt x="6" y="12"/>
                  </a:lnTo>
                  <a:lnTo>
                    <a:pt x="12" y="6"/>
                  </a:lnTo>
                  <a:lnTo>
                    <a:pt x="12" y="0"/>
                  </a:lnTo>
                  <a:lnTo>
                    <a:pt x="18" y="6"/>
                  </a:lnTo>
                  <a:lnTo>
                    <a:pt x="18" y="0"/>
                  </a:lnTo>
                  <a:lnTo>
                    <a:pt x="24" y="0"/>
                  </a:lnTo>
                  <a:lnTo>
                    <a:pt x="30" y="6"/>
                  </a:lnTo>
                  <a:lnTo>
                    <a:pt x="24" y="6"/>
                  </a:lnTo>
                  <a:lnTo>
                    <a:pt x="24" y="12"/>
                  </a:lnTo>
                  <a:lnTo>
                    <a:pt x="24" y="18"/>
                  </a:lnTo>
                  <a:lnTo>
                    <a:pt x="30" y="18"/>
                  </a:lnTo>
                  <a:lnTo>
                    <a:pt x="36" y="18"/>
                  </a:lnTo>
                  <a:lnTo>
                    <a:pt x="36" y="12"/>
                  </a:lnTo>
                  <a:lnTo>
                    <a:pt x="36" y="6"/>
                  </a:lnTo>
                  <a:lnTo>
                    <a:pt x="42" y="6"/>
                  </a:lnTo>
                  <a:lnTo>
                    <a:pt x="42" y="0"/>
                  </a:lnTo>
                  <a:lnTo>
                    <a:pt x="48" y="0"/>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2" name="Freeform 2300"/>
            <p:cNvSpPr>
              <a:spLocks/>
            </p:cNvSpPr>
            <p:nvPr/>
          </p:nvSpPr>
          <p:spPr bwMode="auto">
            <a:xfrm>
              <a:off x="2958" y="2460"/>
              <a:ext cx="60" cy="42"/>
            </a:xfrm>
            <a:custGeom>
              <a:avLst/>
              <a:gdLst>
                <a:gd name="T0" fmla="*/ 36 w 60"/>
                <a:gd name="T1" fmla="*/ 42 h 42"/>
                <a:gd name="T2" fmla="*/ 36 w 60"/>
                <a:gd name="T3" fmla="*/ 36 h 42"/>
                <a:gd name="T4" fmla="*/ 36 w 60"/>
                <a:gd name="T5" fmla="*/ 42 h 42"/>
                <a:gd name="T6" fmla="*/ 30 w 60"/>
                <a:gd name="T7" fmla="*/ 42 h 42"/>
                <a:gd name="T8" fmla="*/ 30 w 60"/>
                <a:gd name="T9" fmla="*/ 36 h 42"/>
                <a:gd name="T10" fmla="*/ 24 w 60"/>
                <a:gd name="T11" fmla="*/ 36 h 42"/>
                <a:gd name="T12" fmla="*/ 24 w 60"/>
                <a:gd name="T13" fmla="*/ 42 h 42"/>
                <a:gd name="T14" fmla="*/ 24 w 60"/>
                <a:gd name="T15" fmla="*/ 36 h 42"/>
                <a:gd name="T16" fmla="*/ 18 w 60"/>
                <a:gd name="T17" fmla="*/ 42 h 42"/>
                <a:gd name="T18" fmla="*/ 18 w 60"/>
                <a:gd name="T19" fmla="*/ 36 h 42"/>
                <a:gd name="T20" fmla="*/ 18 w 60"/>
                <a:gd name="T21" fmla="*/ 42 h 42"/>
                <a:gd name="T22" fmla="*/ 12 w 60"/>
                <a:gd name="T23" fmla="*/ 42 h 42"/>
                <a:gd name="T24" fmla="*/ 12 w 60"/>
                <a:gd name="T25" fmla="*/ 36 h 42"/>
                <a:gd name="T26" fmla="*/ 12 w 60"/>
                <a:gd name="T27" fmla="*/ 42 h 42"/>
                <a:gd name="T28" fmla="*/ 6 w 60"/>
                <a:gd name="T29" fmla="*/ 42 h 42"/>
                <a:gd name="T30" fmla="*/ 6 w 60"/>
                <a:gd name="T31" fmla="*/ 36 h 42"/>
                <a:gd name="T32" fmla="*/ 0 w 60"/>
                <a:gd name="T33" fmla="*/ 36 h 42"/>
                <a:gd name="T34" fmla="*/ 0 w 60"/>
                <a:gd name="T35" fmla="*/ 6 h 42"/>
                <a:gd name="T36" fmla="*/ 6 w 60"/>
                <a:gd name="T37" fmla="*/ 6 h 42"/>
                <a:gd name="T38" fmla="*/ 6 w 60"/>
                <a:gd name="T39" fmla="*/ 0 h 42"/>
                <a:gd name="T40" fmla="*/ 12 w 60"/>
                <a:gd name="T41" fmla="*/ 6 h 42"/>
                <a:gd name="T42" fmla="*/ 6 w 60"/>
                <a:gd name="T43" fmla="*/ 6 h 42"/>
                <a:gd name="T44" fmla="*/ 12 w 60"/>
                <a:gd name="T45" fmla="*/ 6 h 42"/>
                <a:gd name="T46" fmla="*/ 12 w 60"/>
                <a:gd name="T47" fmla="*/ 12 h 42"/>
                <a:gd name="T48" fmla="*/ 18 w 60"/>
                <a:gd name="T49" fmla="*/ 12 h 42"/>
                <a:gd name="T50" fmla="*/ 24 w 60"/>
                <a:gd name="T51" fmla="*/ 18 h 42"/>
                <a:gd name="T52" fmla="*/ 30 w 60"/>
                <a:gd name="T53" fmla="*/ 18 h 42"/>
                <a:gd name="T54" fmla="*/ 36 w 60"/>
                <a:gd name="T55" fmla="*/ 18 h 42"/>
                <a:gd name="T56" fmla="*/ 36 w 60"/>
                <a:gd name="T57" fmla="*/ 24 h 42"/>
                <a:gd name="T58" fmla="*/ 48 w 60"/>
                <a:gd name="T59" fmla="*/ 24 h 42"/>
                <a:gd name="T60" fmla="*/ 42 w 60"/>
                <a:gd name="T61" fmla="*/ 24 h 42"/>
                <a:gd name="T62" fmla="*/ 48 w 60"/>
                <a:gd name="T63" fmla="*/ 24 h 42"/>
                <a:gd name="T64" fmla="*/ 48 w 60"/>
                <a:gd name="T65" fmla="*/ 30 h 42"/>
                <a:gd name="T66" fmla="*/ 48 w 60"/>
                <a:gd name="T67" fmla="*/ 36 h 42"/>
                <a:gd name="T68" fmla="*/ 54 w 60"/>
                <a:gd name="T69" fmla="*/ 36 h 42"/>
                <a:gd name="T70" fmla="*/ 60 w 60"/>
                <a:gd name="T71" fmla="*/ 36 h 42"/>
                <a:gd name="T72" fmla="*/ 54 w 60"/>
                <a:gd name="T73" fmla="*/ 36 h 42"/>
                <a:gd name="T74" fmla="*/ 48 w 60"/>
                <a:gd name="T75" fmla="*/ 42 h 42"/>
                <a:gd name="T76" fmla="*/ 48 w 60"/>
                <a:gd name="T77" fmla="*/ 36 h 42"/>
                <a:gd name="T78" fmla="*/ 48 w 60"/>
                <a:gd name="T79" fmla="*/ 42 h 42"/>
                <a:gd name="T80" fmla="*/ 42 w 60"/>
                <a:gd name="T81" fmla="*/ 42 h 42"/>
                <a:gd name="T82" fmla="*/ 36 w 60"/>
                <a:gd name="T8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42">
                  <a:moveTo>
                    <a:pt x="36" y="42"/>
                  </a:moveTo>
                  <a:lnTo>
                    <a:pt x="36" y="36"/>
                  </a:lnTo>
                  <a:lnTo>
                    <a:pt x="36" y="42"/>
                  </a:lnTo>
                  <a:lnTo>
                    <a:pt x="30" y="42"/>
                  </a:lnTo>
                  <a:lnTo>
                    <a:pt x="30" y="36"/>
                  </a:lnTo>
                  <a:lnTo>
                    <a:pt x="24" y="36"/>
                  </a:lnTo>
                  <a:lnTo>
                    <a:pt x="24" y="42"/>
                  </a:lnTo>
                  <a:lnTo>
                    <a:pt x="24" y="36"/>
                  </a:lnTo>
                  <a:lnTo>
                    <a:pt x="18" y="42"/>
                  </a:lnTo>
                  <a:lnTo>
                    <a:pt x="18" y="36"/>
                  </a:lnTo>
                  <a:lnTo>
                    <a:pt x="18" y="42"/>
                  </a:lnTo>
                  <a:lnTo>
                    <a:pt x="12" y="42"/>
                  </a:lnTo>
                  <a:lnTo>
                    <a:pt x="12" y="36"/>
                  </a:lnTo>
                  <a:lnTo>
                    <a:pt x="12" y="42"/>
                  </a:lnTo>
                  <a:lnTo>
                    <a:pt x="6" y="42"/>
                  </a:lnTo>
                  <a:lnTo>
                    <a:pt x="6" y="36"/>
                  </a:lnTo>
                  <a:lnTo>
                    <a:pt x="0" y="36"/>
                  </a:lnTo>
                  <a:lnTo>
                    <a:pt x="0" y="6"/>
                  </a:lnTo>
                  <a:lnTo>
                    <a:pt x="6" y="6"/>
                  </a:lnTo>
                  <a:lnTo>
                    <a:pt x="6" y="0"/>
                  </a:lnTo>
                  <a:lnTo>
                    <a:pt x="12" y="6"/>
                  </a:lnTo>
                  <a:lnTo>
                    <a:pt x="6" y="6"/>
                  </a:lnTo>
                  <a:lnTo>
                    <a:pt x="12" y="6"/>
                  </a:lnTo>
                  <a:lnTo>
                    <a:pt x="12" y="12"/>
                  </a:lnTo>
                  <a:lnTo>
                    <a:pt x="18" y="12"/>
                  </a:lnTo>
                  <a:lnTo>
                    <a:pt x="24" y="18"/>
                  </a:lnTo>
                  <a:lnTo>
                    <a:pt x="30" y="18"/>
                  </a:lnTo>
                  <a:lnTo>
                    <a:pt x="36" y="18"/>
                  </a:lnTo>
                  <a:lnTo>
                    <a:pt x="36" y="24"/>
                  </a:lnTo>
                  <a:lnTo>
                    <a:pt x="48" y="24"/>
                  </a:lnTo>
                  <a:lnTo>
                    <a:pt x="42" y="24"/>
                  </a:lnTo>
                  <a:lnTo>
                    <a:pt x="48" y="24"/>
                  </a:lnTo>
                  <a:lnTo>
                    <a:pt x="48" y="30"/>
                  </a:lnTo>
                  <a:lnTo>
                    <a:pt x="48" y="36"/>
                  </a:lnTo>
                  <a:lnTo>
                    <a:pt x="54" y="36"/>
                  </a:lnTo>
                  <a:lnTo>
                    <a:pt x="60" y="36"/>
                  </a:lnTo>
                  <a:lnTo>
                    <a:pt x="54" y="36"/>
                  </a:lnTo>
                  <a:lnTo>
                    <a:pt x="48" y="42"/>
                  </a:lnTo>
                  <a:lnTo>
                    <a:pt x="48" y="36"/>
                  </a:lnTo>
                  <a:lnTo>
                    <a:pt x="48" y="42"/>
                  </a:lnTo>
                  <a:lnTo>
                    <a:pt x="42" y="42"/>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3" name="Freeform 2301"/>
            <p:cNvSpPr>
              <a:spLocks/>
            </p:cNvSpPr>
            <p:nvPr/>
          </p:nvSpPr>
          <p:spPr bwMode="auto">
            <a:xfrm>
              <a:off x="4104" y="2352"/>
              <a:ext cx="48" cy="54"/>
            </a:xfrm>
            <a:custGeom>
              <a:avLst/>
              <a:gdLst>
                <a:gd name="T0" fmla="*/ 36 w 48"/>
                <a:gd name="T1" fmla="*/ 48 h 54"/>
                <a:gd name="T2" fmla="*/ 36 w 48"/>
                <a:gd name="T3" fmla="*/ 54 h 54"/>
                <a:gd name="T4" fmla="*/ 30 w 48"/>
                <a:gd name="T5" fmla="*/ 54 h 54"/>
                <a:gd name="T6" fmla="*/ 24 w 48"/>
                <a:gd name="T7" fmla="*/ 54 h 54"/>
                <a:gd name="T8" fmla="*/ 18 w 48"/>
                <a:gd name="T9" fmla="*/ 54 h 54"/>
                <a:gd name="T10" fmla="*/ 12 w 48"/>
                <a:gd name="T11" fmla="*/ 54 h 54"/>
                <a:gd name="T12" fmla="*/ 6 w 48"/>
                <a:gd name="T13" fmla="*/ 54 h 54"/>
                <a:gd name="T14" fmla="*/ 6 w 48"/>
                <a:gd name="T15" fmla="*/ 48 h 54"/>
                <a:gd name="T16" fmla="*/ 0 w 48"/>
                <a:gd name="T17" fmla="*/ 48 h 54"/>
                <a:gd name="T18" fmla="*/ 0 w 48"/>
                <a:gd name="T19" fmla="*/ 42 h 54"/>
                <a:gd name="T20" fmla="*/ 0 w 48"/>
                <a:gd name="T21" fmla="*/ 36 h 54"/>
                <a:gd name="T22" fmla="*/ 0 w 48"/>
                <a:gd name="T23" fmla="*/ 30 h 54"/>
                <a:gd name="T24" fmla="*/ 6 w 48"/>
                <a:gd name="T25" fmla="*/ 30 h 54"/>
                <a:gd name="T26" fmla="*/ 12 w 48"/>
                <a:gd name="T27" fmla="*/ 30 h 54"/>
                <a:gd name="T28" fmla="*/ 6 w 48"/>
                <a:gd name="T29" fmla="*/ 24 h 54"/>
                <a:gd name="T30" fmla="*/ 18 w 48"/>
                <a:gd name="T31" fmla="*/ 24 h 54"/>
                <a:gd name="T32" fmla="*/ 18 w 48"/>
                <a:gd name="T33" fmla="*/ 18 h 54"/>
                <a:gd name="T34" fmla="*/ 42 w 48"/>
                <a:gd name="T35" fmla="*/ 0 h 54"/>
                <a:gd name="T36" fmla="*/ 42 w 48"/>
                <a:gd name="T37" fmla="*/ 6 h 54"/>
                <a:gd name="T38" fmla="*/ 48 w 48"/>
                <a:gd name="T39" fmla="*/ 6 h 54"/>
                <a:gd name="T40" fmla="*/ 48 w 48"/>
                <a:gd name="T41" fmla="*/ 12 h 54"/>
                <a:gd name="T42" fmla="*/ 42 w 48"/>
                <a:gd name="T43" fmla="*/ 18 h 54"/>
                <a:gd name="T44" fmla="*/ 42 w 48"/>
                <a:gd name="T45" fmla="*/ 24 h 54"/>
                <a:gd name="T46" fmla="*/ 36 w 48"/>
                <a:gd name="T4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4">
                  <a:moveTo>
                    <a:pt x="36" y="48"/>
                  </a:moveTo>
                  <a:lnTo>
                    <a:pt x="36" y="54"/>
                  </a:lnTo>
                  <a:lnTo>
                    <a:pt x="30" y="54"/>
                  </a:lnTo>
                  <a:lnTo>
                    <a:pt x="24" y="54"/>
                  </a:lnTo>
                  <a:lnTo>
                    <a:pt x="18" y="54"/>
                  </a:lnTo>
                  <a:lnTo>
                    <a:pt x="12" y="54"/>
                  </a:lnTo>
                  <a:lnTo>
                    <a:pt x="6" y="54"/>
                  </a:lnTo>
                  <a:lnTo>
                    <a:pt x="6" y="48"/>
                  </a:lnTo>
                  <a:lnTo>
                    <a:pt x="0" y="48"/>
                  </a:lnTo>
                  <a:lnTo>
                    <a:pt x="0" y="42"/>
                  </a:lnTo>
                  <a:lnTo>
                    <a:pt x="0" y="36"/>
                  </a:lnTo>
                  <a:lnTo>
                    <a:pt x="0" y="30"/>
                  </a:lnTo>
                  <a:lnTo>
                    <a:pt x="6" y="30"/>
                  </a:lnTo>
                  <a:lnTo>
                    <a:pt x="12" y="30"/>
                  </a:lnTo>
                  <a:lnTo>
                    <a:pt x="6" y="24"/>
                  </a:lnTo>
                  <a:lnTo>
                    <a:pt x="18" y="24"/>
                  </a:lnTo>
                  <a:lnTo>
                    <a:pt x="18" y="18"/>
                  </a:lnTo>
                  <a:lnTo>
                    <a:pt x="42" y="0"/>
                  </a:lnTo>
                  <a:lnTo>
                    <a:pt x="42" y="6"/>
                  </a:lnTo>
                  <a:lnTo>
                    <a:pt x="48" y="6"/>
                  </a:lnTo>
                  <a:lnTo>
                    <a:pt x="48" y="12"/>
                  </a:lnTo>
                  <a:lnTo>
                    <a:pt x="42" y="18"/>
                  </a:lnTo>
                  <a:lnTo>
                    <a:pt x="42" y="24"/>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4" name="Freeform 2302"/>
            <p:cNvSpPr>
              <a:spLocks/>
            </p:cNvSpPr>
            <p:nvPr/>
          </p:nvSpPr>
          <p:spPr bwMode="auto">
            <a:xfrm>
              <a:off x="2850" y="2466"/>
              <a:ext cx="42" cy="54"/>
            </a:xfrm>
            <a:custGeom>
              <a:avLst/>
              <a:gdLst>
                <a:gd name="T0" fmla="*/ 42 w 42"/>
                <a:gd name="T1" fmla="*/ 54 h 54"/>
                <a:gd name="T2" fmla="*/ 36 w 42"/>
                <a:gd name="T3" fmla="*/ 54 h 54"/>
                <a:gd name="T4" fmla="*/ 36 w 42"/>
                <a:gd name="T5" fmla="*/ 48 h 54"/>
                <a:gd name="T6" fmla="*/ 18 w 42"/>
                <a:gd name="T7" fmla="*/ 42 h 54"/>
                <a:gd name="T8" fmla="*/ 12 w 42"/>
                <a:gd name="T9" fmla="*/ 42 h 54"/>
                <a:gd name="T10" fmla="*/ 6 w 42"/>
                <a:gd name="T11" fmla="*/ 42 h 54"/>
                <a:gd name="T12" fmla="*/ 0 w 42"/>
                <a:gd name="T13" fmla="*/ 48 h 54"/>
                <a:gd name="T14" fmla="*/ 0 w 42"/>
                <a:gd name="T15" fmla="*/ 6 h 54"/>
                <a:gd name="T16" fmla="*/ 6 w 42"/>
                <a:gd name="T17" fmla="*/ 6 h 54"/>
                <a:gd name="T18" fmla="*/ 6 w 42"/>
                <a:gd name="T19" fmla="*/ 0 h 54"/>
                <a:gd name="T20" fmla="*/ 12 w 42"/>
                <a:gd name="T21" fmla="*/ 6 h 54"/>
                <a:gd name="T22" fmla="*/ 12 w 42"/>
                <a:gd name="T23" fmla="*/ 0 h 54"/>
                <a:gd name="T24" fmla="*/ 18 w 42"/>
                <a:gd name="T25" fmla="*/ 0 h 54"/>
                <a:gd name="T26" fmla="*/ 24 w 42"/>
                <a:gd name="T27" fmla="*/ 0 h 54"/>
                <a:gd name="T28" fmla="*/ 24 w 42"/>
                <a:gd name="T29" fmla="*/ 6 h 54"/>
                <a:gd name="T30" fmla="*/ 24 w 42"/>
                <a:gd name="T31" fmla="*/ 0 h 54"/>
                <a:gd name="T32" fmla="*/ 24 w 42"/>
                <a:gd name="T33" fmla="*/ 6 h 54"/>
                <a:gd name="T34" fmla="*/ 30 w 42"/>
                <a:gd name="T35" fmla="*/ 6 h 54"/>
                <a:gd name="T36" fmla="*/ 42 w 42"/>
                <a:gd name="T37" fmla="*/ 6 h 54"/>
                <a:gd name="T38" fmla="*/ 42 w 42"/>
                <a:gd name="T39" fmla="*/ 0 h 54"/>
                <a:gd name="T40" fmla="*/ 42 w 42"/>
                <a:gd name="T41" fmla="*/ 6 h 54"/>
                <a:gd name="T42" fmla="*/ 42 w 42"/>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54">
                  <a:moveTo>
                    <a:pt x="42" y="54"/>
                  </a:moveTo>
                  <a:lnTo>
                    <a:pt x="36" y="54"/>
                  </a:lnTo>
                  <a:lnTo>
                    <a:pt x="36" y="48"/>
                  </a:lnTo>
                  <a:lnTo>
                    <a:pt x="18" y="42"/>
                  </a:lnTo>
                  <a:lnTo>
                    <a:pt x="12" y="42"/>
                  </a:lnTo>
                  <a:lnTo>
                    <a:pt x="6" y="42"/>
                  </a:lnTo>
                  <a:lnTo>
                    <a:pt x="0" y="48"/>
                  </a:lnTo>
                  <a:lnTo>
                    <a:pt x="0" y="6"/>
                  </a:lnTo>
                  <a:lnTo>
                    <a:pt x="6" y="6"/>
                  </a:lnTo>
                  <a:lnTo>
                    <a:pt x="6" y="0"/>
                  </a:lnTo>
                  <a:lnTo>
                    <a:pt x="12" y="6"/>
                  </a:lnTo>
                  <a:lnTo>
                    <a:pt x="12" y="0"/>
                  </a:lnTo>
                  <a:lnTo>
                    <a:pt x="18" y="0"/>
                  </a:lnTo>
                  <a:lnTo>
                    <a:pt x="24" y="0"/>
                  </a:lnTo>
                  <a:lnTo>
                    <a:pt x="24" y="6"/>
                  </a:lnTo>
                  <a:lnTo>
                    <a:pt x="24" y="0"/>
                  </a:lnTo>
                  <a:lnTo>
                    <a:pt x="24" y="6"/>
                  </a:lnTo>
                  <a:lnTo>
                    <a:pt x="30" y="6"/>
                  </a:lnTo>
                  <a:lnTo>
                    <a:pt x="42" y="6"/>
                  </a:lnTo>
                  <a:lnTo>
                    <a:pt x="42" y="0"/>
                  </a:lnTo>
                  <a:lnTo>
                    <a:pt x="42" y="6"/>
                  </a:lnTo>
                  <a:lnTo>
                    <a:pt x="4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5" name="Freeform 2303"/>
            <p:cNvSpPr>
              <a:spLocks/>
            </p:cNvSpPr>
            <p:nvPr/>
          </p:nvSpPr>
          <p:spPr bwMode="auto">
            <a:xfrm>
              <a:off x="3822" y="2400"/>
              <a:ext cx="36" cy="36"/>
            </a:xfrm>
            <a:custGeom>
              <a:avLst/>
              <a:gdLst>
                <a:gd name="T0" fmla="*/ 6 w 36"/>
                <a:gd name="T1" fmla="*/ 24 h 36"/>
                <a:gd name="T2" fmla="*/ 0 w 36"/>
                <a:gd name="T3" fmla="*/ 18 h 36"/>
                <a:gd name="T4" fmla="*/ 12 w 36"/>
                <a:gd name="T5" fmla="*/ 0 h 36"/>
                <a:gd name="T6" fmla="*/ 18 w 36"/>
                <a:gd name="T7" fmla="*/ 6 h 36"/>
                <a:gd name="T8" fmla="*/ 24 w 36"/>
                <a:gd name="T9" fmla="*/ 0 h 36"/>
                <a:gd name="T10" fmla="*/ 24 w 36"/>
                <a:gd name="T11" fmla="*/ 6 h 36"/>
                <a:gd name="T12" fmla="*/ 30 w 36"/>
                <a:gd name="T13" fmla="*/ 6 h 36"/>
                <a:gd name="T14" fmla="*/ 36 w 36"/>
                <a:gd name="T15" fmla="*/ 6 h 36"/>
                <a:gd name="T16" fmla="*/ 36 w 36"/>
                <a:gd name="T17" fmla="*/ 12 h 36"/>
                <a:gd name="T18" fmla="*/ 30 w 36"/>
                <a:gd name="T19" fmla="*/ 24 h 36"/>
                <a:gd name="T20" fmla="*/ 24 w 36"/>
                <a:gd name="T21" fmla="*/ 36 h 36"/>
                <a:gd name="T22" fmla="*/ 24 w 36"/>
                <a:gd name="T23" fmla="*/ 30 h 36"/>
                <a:gd name="T24" fmla="*/ 18 w 36"/>
                <a:gd name="T25" fmla="*/ 30 h 36"/>
                <a:gd name="T26" fmla="*/ 6 w 36"/>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6" y="24"/>
                  </a:moveTo>
                  <a:lnTo>
                    <a:pt x="0" y="18"/>
                  </a:lnTo>
                  <a:lnTo>
                    <a:pt x="12" y="0"/>
                  </a:lnTo>
                  <a:lnTo>
                    <a:pt x="18" y="6"/>
                  </a:lnTo>
                  <a:lnTo>
                    <a:pt x="24" y="0"/>
                  </a:lnTo>
                  <a:lnTo>
                    <a:pt x="24" y="6"/>
                  </a:lnTo>
                  <a:lnTo>
                    <a:pt x="30" y="6"/>
                  </a:lnTo>
                  <a:lnTo>
                    <a:pt x="36" y="6"/>
                  </a:lnTo>
                  <a:lnTo>
                    <a:pt x="36" y="12"/>
                  </a:lnTo>
                  <a:lnTo>
                    <a:pt x="30" y="24"/>
                  </a:lnTo>
                  <a:lnTo>
                    <a:pt x="24" y="36"/>
                  </a:lnTo>
                  <a:lnTo>
                    <a:pt x="24" y="30"/>
                  </a:lnTo>
                  <a:lnTo>
                    <a:pt x="18" y="30"/>
                  </a:lnTo>
                  <a:lnTo>
                    <a:pt x="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6" name="Freeform 2304"/>
            <p:cNvSpPr>
              <a:spLocks/>
            </p:cNvSpPr>
            <p:nvPr/>
          </p:nvSpPr>
          <p:spPr bwMode="auto">
            <a:xfrm>
              <a:off x="3492" y="2436"/>
              <a:ext cx="48" cy="42"/>
            </a:xfrm>
            <a:custGeom>
              <a:avLst/>
              <a:gdLst>
                <a:gd name="T0" fmla="*/ 18 w 48"/>
                <a:gd name="T1" fmla="*/ 42 h 42"/>
                <a:gd name="T2" fmla="*/ 6 w 48"/>
                <a:gd name="T3" fmla="*/ 42 h 42"/>
                <a:gd name="T4" fmla="*/ 0 w 48"/>
                <a:gd name="T5" fmla="*/ 0 h 42"/>
                <a:gd name="T6" fmla="*/ 30 w 48"/>
                <a:gd name="T7" fmla="*/ 0 h 42"/>
                <a:gd name="T8" fmla="*/ 30 w 48"/>
                <a:gd name="T9" fmla="*/ 6 h 42"/>
                <a:gd name="T10" fmla="*/ 36 w 48"/>
                <a:gd name="T11" fmla="*/ 6 h 42"/>
                <a:gd name="T12" fmla="*/ 42 w 48"/>
                <a:gd name="T13" fmla="*/ 24 h 42"/>
                <a:gd name="T14" fmla="*/ 48 w 48"/>
                <a:gd name="T15" fmla="*/ 24 h 42"/>
                <a:gd name="T16" fmla="*/ 48 w 48"/>
                <a:gd name="T17" fmla="*/ 30 h 42"/>
                <a:gd name="T18" fmla="*/ 30 w 48"/>
                <a:gd name="T19" fmla="*/ 30 h 42"/>
                <a:gd name="T20" fmla="*/ 30 w 48"/>
                <a:gd name="T21" fmla="*/ 36 h 42"/>
                <a:gd name="T22" fmla="*/ 30 w 48"/>
                <a:gd name="T23" fmla="*/ 42 h 42"/>
                <a:gd name="T24" fmla="*/ 18 w 48"/>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2">
                  <a:moveTo>
                    <a:pt x="18" y="42"/>
                  </a:moveTo>
                  <a:lnTo>
                    <a:pt x="6" y="42"/>
                  </a:lnTo>
                  <a:lnTo>
                    <a:pt x="0" y="0"/>
                  </a:lnTo>
                  <a:lnTo>
                    <a:pt x="30" y="0"/>
                  </a:lnTo>
                  <a:lnTo>
                    <a:pt x="30" y="6"/>
                  </a:lnTo>
                  <a:lnTo>
                    <a:pt x="36" y="6"/>
                  </a:lnTo>
                  <a:lnTo>
                    <a:pt x="42" y="24"/>
                  </a:lnTo>
                  <a:lnTo>
                    <a:pt x="48" y="24"/>
                  </a:lnTo>
                  <a:lnTo>
                    <a:pt x="48" y="30"/>
                  </a:lnTo>
                  <a:lnTo>
                    <a:pt x="30" y="30"/>
                  </a:lnTo>
                  <a:lnTo>
                    <a:pt x="30" y="36"/>
                  </a:lnTo>
                  <a:lnTo>
                    <a:pt x="30" y="42"/>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7" name="Freeform 2305"/>
            <p:cNvSpPr>
              <a:spLocks/>
            </p:cNvSpPr>
            <p:nvPr/>
          </p:nvSpPr>
          <p:spPr bwMode="auto">
            <a:xfrm>
              <a:off x="3702" y="2418"/>
              <a:ext cx="30" cy="24"/>
            </a:xfrm>
            <a:custGeom>
              <a:avLst/>
              <a:gdLst>
                <a:gd name="T0" fmla="*/ 0 w 30"/>
                <a:gd name="T1" fmla="*/ 0 h 24"/>
                <a:gd name="T2" fmla="*/ 18 w 30"/>
                <a:gd name="T3" fmla="*/ 0 h 24"/>
                <a:gd name="T4" fmla="*/ 30 w 30"/>
                <a:gd name="T5" fmla="*/ 0 h 24"/>
                <a:gd name="T6" fmla="*/ 30 w 30"/>
                <a:gd name="T7" fmla="*/ 6 h 24"/>
                <a:gd name="T8" fmla="*/ 30 w 30"/>
                <a:gd name="T9" fmla="*/ 18 h 24"/>
                <a:gd name="T10" fmla="*/ 24 w 30"/>
                <a:gd name="T11" fmla="*/ 18 h 24"/>
                <a:gd name="T12" fmla="*/ 18 w 30"/>
                <a:gd name="T13" fmla="*/ 24 h 24"/>
                <a:gd name="T14" fmla="*/ 12 w 30"/>
                <a:gd name="T15" fmla="*/ 24 h 24"/>
                <a:gd name="T16" fmla="*/ 0 w 3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0" y="0"/>
                  </a:moveTo>
                  <a:lnTo>
                    <a:pt x="18" y="0"/>
                  </a:lnTo>
                  <a:lnTo>
                    <a:pt x="30" y="0"/>
                  </a:lnTo>
                  <a:lnTo>
                    <a:pt x="30" y="6"/>
                  </a:lnTo>
                  <a:lnTo>
                    <a:pt x="30" y="18"/>
                  </a:lnTo>
                  <a:lnTo>
                    <a:pt x="24" y="18"/>
                  </a:lnTo>
                  <a:lnTo>
                    <a:pt x="18" y="24"/>
                  </a:lnTo>
                  <a:lnTo>
                    <a:pt x="12" y="24"/>
                  </a:lnTo>
                  <a:lnTo>
                    <a:pt x="0"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8" name="Freeform 2306"/>
            <p:cNvSpPr>
              <a:spLocks/>
            </p:cNvSpPr>
            <p:nvPr/>
          </p:nvSpPr>
          <p:spPr bwMode="auto">
            <a:xfrm>
              <a:off x="3318" y="2454"/>
              <a:ext cx="54" cy="24"/>
            </a:xfrm>
            <a:custGeom>
              <a:avLst/>
              <a:gdLst>
                <a:gd name="T0" fmla="*/ 54 w 54"/>
                <a:gd name="T1" fmla="*/ 18 h 24"/>
                <a:gd name="T2" fmla="*/ 30 w 54"/>
                <a:gd name="T3" fmla="*/ 18 h 24"/>
                <a:gd name="T4" fmla="*/ 0 w 54"/>
                <a:gd name="T5" fmla="*/ 24 h 24"/>
                <a:gd name="T6" fmla="*/ 0 w 54"/>
                <a:gd name="T7" fmla="*/ 18 h 24"/>
                <a:gd name="T8" fmla="*/ 0 w 54"/>
                <a:gd name="T9" fmla="*/ 6 h 24"/>
                <a:gd name="T10" fmla="*/ 12 w 54"/>
                <a:gd name="T11" fmla="*/ 6 h 24"/>
                <a:gd name="T12" fmla="*/ 18 w 54"/>
                <a:gd name="T13" fmla="*/ 6 h 24"/>
                <a:gd name="T14" fmla="*/ 12 w 54"/>
                <a:gd name="T15" fmla="*/ 0 h 24"/>
                <a:gd name="T16" fmla="*/ 30 w 54"/>
                <a:gd name="T17" fmla="*/ 0 h 24"/>
                <a:gd name="T18" fmla="*/ 48 w 54"/>
                <a:gd name="T19" fmla="*/ 0 h 24"/>
                <a:gd name="T20" fmla="*/ 54 w 54"/>
                <a:gd name="T21" fmla="*/ 12 h 24"/>
                <a:gd name="T22" fmla="*/ 54 w 54"/>
                <a:gd name="T2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4">
                  <a:moveTo>
                    <a:pt x="54" y="18"/>
                  </a:moveTo>
                  <a:lnTo>
                    <a:pt x="30" y="18"/>
                  </a:lnTo>
                  <a:lnTo>
                    <a:pt x="0" y="24"/>
                  </a:lnTo>
                  <a:lnTo>
                    <a:pt x="0" y="18"/>
                  </a:lnTo>
                  <a:lnTo>
                    <a:pt x="0" y="6"/>
                  </a:lnTo>
                  <a:lnTo>
                    <a:pt x="12" y="6"/>
                  </a:lnTo>
                  <a:lnTo>
                    <a:pt x="18" y="6"/>
                  </a:lnTo>
                  <a:lnTo>
                    <a:pt x="12" y="0"/>
                  </a:lnTo>
                  <a:lnTo>
                    <a:pt x="30" y="0"/>
                  </a:lnTo>
                  <a:lnTo>
                    <a:pt x="48" y="0"/>
                  </a:lnTo>
                  <a:lnTo>
                    <a:pt x="54" y="12"/>
                  </a:lnTo>
                  <a:lnTo>
                    <a:pt x="54"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9" name="Freeform 2307"/>
            <p:cNvSpPr>
              <a:spLocks/>
            </p:cNvSpPr>
            <p:nvPr/>
          </p:nvSpPr>
          <p:spPr bwMode="auto">
            <a:xfrm>
              <a:off x="2802" y="2472"/>
              <a:ext cx="48" cy="54"/>
            </a:xfrm>
            <a:custGeom>
              <a:avLst/>
              <a:gdLst>
                <a:gd name="T0" fmla="*/ 0 w 48"/>
                <a:gd name="T1" fmla="*/ 48 h 54"/>
                <a:gd name="T2" fmla="*/ 0 w 48"/>
                <a:gd name="T3" fmla="*/ 12 h 54"/>
                <a:gd name="T4" fmla="*/ 6 w 48"/>
                <a:gd name="T5" fmla="*/ 18 h 54"/>
                <a:gd name="T6" fmla="*/ 6 w 48"/>
                <a:gd name="T7" fmla="*/ 12 h 54"/>
                <a:gd name="T8" fmla="*/ 12 w 48"/>
                <a:gd name="T9" fmla="*/ 12 h 54"/>
                <a:gd name="T10" fmla="*/ 18 w 48"/>
                <a:gd name="T11" fmla="*/ 12 h 54"/>
                <a:gd name="T12" fmla="*/ 18 w 48"/>
                <a:gd name="T13" fmla="*/ 6 h 54"/>
                <a:gd name="T14" fmla="*/ 24 w 48"/>
                <a:gd name="T15" fmla="*/ 6 h 54"/>
                <a:gd name="T16" fmla="*/ 18 w 48"/>
                <a:gd name="T17" fmla="*/ 6 h 54"/>
                <a:gd name="T18" fmla="*/ 24 w 48"/>
                <a:gd name="T19" fmla="*/ 6 h 54"/>
                <a:gd name="T20" fmla="*/ 24 w 48"/>
                <a:gd name="T21" fmla="*/ 0 h 54"/>
                <a:gd name="T22" fmla="*/ 30 w 48"/>
                <a:gd name="T23" fmla="*/ 0 h 54"/>
                <a:gd name="T24" fmla="*/ 36 w 48"/>
                <a:gd name="T25" fmla="*/ 0 h 54"/>
                <a:gd name="T26" fmla="*/ 48 w 48"/>
                <a:gd name="T27" fmla="*/ 0 h 54"/>
                <a:gd name="T28" fmla="*/ 48 w 48"/>
                <a:gd name="T29" fmla="*/ 42 h 54"/>
                <a:gd name="T30" fmla="*/ 42 w 48"/>
                <a:gd name="T31" fmla="*/ 48 h 54"/>
                <a:gd name="T32" fmla="*/ 12 w 48"/>
                <a:gd name="T33" fmla="*/ 54 h 54"/>
                <a:gd name="T34" fmla="*/ 0 w 48"/>
                <a:gd name="T35" fmla="*/ 54 h 54"/>
                <a:gd name="T36" fmla="*/ 0 w 48"/>
                <a:gd name="T3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54">
                  <a:moveTo>
                    <a:pt x="0" y="48"/>
                  </a:moveTo>
                  <a:lnTo>
                    <a:pt x="0" y="12"/>
                  </a:lnTo>
                  <a:lnTo>
                    <a:pt x="6" y="18"/>
                  </a:lnTo>
                  <a:lnTo>
                    <a:pt x="6" y="12"/>
                  </a:lnTo>
                  <a:lnTo>
                    <a:pt x="12" y="12"/>
                  </a:lnTo>
                  <a:lnTo>
                    <a:pt x="18" y="12"/>
                  </a:lnTo>
                  <a:lnTo>
                    <a:pt x="18" y="6"/>
                  </a:lnTo>
                  <a:lnTo>
                    <a:pt x="24" y="6"/>
                  </a:lnTo>
                  <a:lnTo>
                    <a:pt x="18" y="6"/>
                  </a:lnTo>
                  <a:lnTo>
                    <a:pt x="24" y="6"/>
                  </a:lnTo>
                  <a:lnTo>
                    <a:pt x="24" y="0"/>
                  </a:lnTo>
                  <a:lnTo>
                    <a:pt x="30" y="0"/>
                  </a:lnTo>
                  <a:lnTo>
                    <a:pt x="36" y="0"/>
                  </a:lnTo>
                  <a:lnTo>
                    <a:pt x="48" y="0"/>
                  </a:lnTo>
                  <a:lnTo>
                    <a:pt x="48" y="42"/>
                  </a:lnTo>
                  <a:lnTo>
                    <a:pt x="42" y="48"/>
                  </a:lnTo>
                  <a:lnTo>
                    <a:pt x="12" y="54"/>
                  </a:lnTo>
                  <a:lnTo>
                    <a:pt x="0" y="54"/>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0" name="Freeform 2308"/>
            <p:cNvSpPr>
              <a:spLocks/>
            </p:cNvSpPr>
            <p:nvPr/>
          </p:nvSpPr>
          <p:spPr bwMode="auto">
            <a:xfrm>
              <a:off x="4140" y="2358"/>
              <a:ext cx="60" cy="54"/>
            </a:xfrm>
            <a:custGeom>
              <a:avLst/>
              <a:gdLst>
                <a:gd name="T0" fmla="*/ 36 w 60"/>
                <a:gd name="T1" fmla="*/ 54 h 54"/>
                <a:gd name="T2" fmla="*/ 30 w 60"/>
                <a:gd name="T3" fmla="*/ 54 h 54"/>
                <a:gd name="T4" fmla="*/ 30 w 60"/>
                <a:gd name="T5" fmla="*/ 48 h 54"/>
                <a:gd name="T6" fmla="*/ 24 w 60"/>
                <a:gd name="T7" fmla="*/ 48 h 54"/>
                <a:gd name="T8" fmla="*/ 18 w 60"/>
                <a:gd name="T9" fmla="*/ 48 h 54"/>
                <a:gd name="T10" fmla="*/ 18 w 60"/>
                <a:gd name="T11" fmla="*/ 42 h 54"/>
                <a:gd name="T12" fmla="*/ 12 w 60"/>
                <a:gd name="T13" fmla="*/ 36 h 54"/>
                <a:gd name="T14" fmla="*/ 12 w 60"/>
                <a:gd name="T15" fmla="*/ 42 h 54"/>
                <a:gd name="T16" fmla="*/ 6 w 60"/>
                <a:gd name="T17" fmla="*/ 42 h 54"/>
                <a:gd name="T18" fmla="*/ 6 w 60"/>
                <a:gd name="T19" fmla="*/ 36 h 54"/>
                <a:gd name="T20" fmla="*/ 0 w 60"/>
                <a:gd name="T21" fmla="*/ 42 h 54"/>
                <a:gd name="T22" fmla="*/ 6 w 60"/>
                <a:gd name="T23" fmla="*/ 18 h 54"/>
                <a:gd name="T24" fmla="*/ 6 w 60"/>
                <a:gd name="T25" fmla="*/ 12 h 54"/>
                <a:gd name="T26" fmla="*/ 12 w 60"/>
                <a:gd name="T27" fmla="*/ 6 h 54"/>
                <a:gd name="T28" fmla="*/ 12 w 60"/>
                <a:gd name="T29" fmla="*/ 0 h 54"/>
                <a:gd name="T30" fmla="*/ 18 w 60"/>
                <a:gd name="T31" fmla="*/ 0 h 54"/>
                <a:gd name="T32" fmla="*/ 18 w 60"/>
                <a:gd name="T33" fmla="*/ 6 h 54"/>
                <a:gd name="T34" fmla="*/ 24 w 60"/>
                <a:gd name="T35" fmla="*/ 6 h 54"/>
                <a:gd name="T36" fmla="*/ 30 w 60"/>
                <a:gd name="T37" fmla="*/ 6 h 54"/>
                <a:gd name="T38" fmla="*/ 36 w 60"/>
                <a:gd name="T39" fmla="*/ 6 h 54"/>
                <a:gd name="T40" fmla="*/ 48 w 60"/>
                <a:gd name="T41" fmla="*/ 6 h 54"/>
                <a:gd name="T42" fmla="*/ 48 w 60"/>
                <a:gd name="T43" fmla="*/ 0 h 54"/>
                <a:gd name="T44" fmla="*/ 54 w 60"/>
                <a:gd name="T45" fmla="*/ 0 h 54"/>
                <a:gd name="T46" fmla="*/ 60 w 60"/>
                <a:gd name="T47" fmla="*/ 0 h 54"/>
                <a:gd name="T48" fmla="*/ 60 w 60"/>
                <a:gd name="T49" fmla="*/ 6 h 54"/>
                <a:gd name="T50" fmla="*/ 54 w 60"/>
                <a:gd name="T51" fmla="*/ 12 h 54"/>
                <a:gd name="T52" fmla="*/ 54 w 60"/>
                <a:gd name="T53" fmla="*/ 24 h 54"/>
                <a:gd name="T54" fmla="*/ 48 w 60"/>
                <a:gd name="T55" fmla="*/ 30 h 54"/>
                <a:gd name="T56" fmla="*/ 48 w 60"/>
                <a:gd name="T57" fmla="*/ 36 h 54"/>
                <a:gd name="T58" fmla="*/ 42 w 60"/>
                <a:gd name="T59" fmla="*/ 36 h 54"/>
                <a:gd name="T60" fmla="*/ 42 w 60"/>
                <a:gd name="T61" fmla="*/ 42 h 54"/>
                <a:gd name="T62" fmla="*/ 42 w 60"/>
                <a:gd name="T63" fmla="*/ 48 h 54"/>
                <a:gd name="T64" fmla="*/ 36 w 60"/>
                <a:gd name="T6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4">
                  <a:moveTo>
                    <a:pt x="36" y="54"/>
                  </a:moveTo>
                  <a:lnTo>
                    <a:pt x="30" y="54"/>
                  </a:lnTo>
                  <a:lnTo>
                    <a:pt x="30" y="48"/>
                  </a:lnTo>
                  <a:lnTo>
                    <a:pt x="24" y="48"/>
                  </a:lnTo>
                  <a:lnTo>
                    <a:pt x="18" y="48"/>
                  </a:lnTo>
                  <a:lnTo>
                    <a:pt x="18" y="42"/>
                  </a:lnTo>
                  <a:lnTo>
                    <a:pt x="12" y="36"/>
                  </a:lnTo>
                  <a:lnTo>
                    <a:pt x="12" y="42"/>
                  </a:lnTo>
                  <a:lnTo>
                    <a:pt x="6" y="42"/>
                  </a:lnTo>
                  <a:lnTo>
                    <a:pt x="6" y="36"/>
                  </a:lnTo>
                  <a:lnTo>
                    <a:pt x="0" y="42"/>
                  </a:lnTo>
                  <a:lnTo>
                    <a:pt x="6" y="18"/>
                  </a:lnTo>
                  <a:lnTo>
                    <a:pt x="6" y="12"/>
                  </a:lnTo>
                  <a:lnTo>
                    <a:pt x="12" y="6"/>
                  </a:lnTo>
                  <a:lnTo>
                    <a:pt x="12" y="0"/>
                  </a:lnTo>
                  <a:lnTo>
                    <a:pt x="18" y="0"/>
                  </a:lnTo>
                  <a:lnTo>
                    <a:pt x="18" y="6"/>
                  </a:lnTo>
                  <a:lnTo>
                    <a:pt x="24" y="6"/>
                  </a:lnTo>
                  <a:lnTo>
                    <a:pt x="30" y="6"/>
                  </a:lnTo>
                  <a:lnTo>
                    <a:pt x="36" y="6"/>
                  </a:lnTo>
                  <a:lnTo>
                    <a:pt x="48" y="6"/>
                  </a:lnTo>
                  <a:lnTo>
                    <a:pt x="48" y="0"/>
                  </a:lnTo>
                  <a:lnTo>
                    <a:pt x="54" y="0"/>
                  </a:lnTo>
                  <a:lnTo>
                    <a:pt x="60" y="0"/>
                  </a:lnTo>
                  <a:lnTo>
                    <a:pt x="60" y="6"/>
                  </a:lnTo>
                  <a:lnTo>
                    <a:pt x="54" y="12"/>
                  </a:lnTo>
                  <a:lnTo>
                    <a:pt x="54" y="24"/>
                  </a:lnTo>
                  <a:lnTo>
                    <a:pt x="48" y="30"/>
                  </a:lnTo>
                  <a:lnTo>
                    <a:pt x="48" y="36"/>
                  </a:lnTo>
                  <a:lnTo>
                    <a:pt x="42" y="36"/>
                  </a:lnTo>
                  <a:lnTo>
                    <a:pt x="42" y="42"/>
                  </a:lnTo>
                  <a:lnTo>
                    <a:pt x="42" y="48"/>
                  </a:lnTo>
                  <a:lnTo>
                    <a:pt x="3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1" name="Freeform 2309"/>
            <p:cNvSpPr>
              <a:spLocks/>
            </p:cNvSpPr>
            <p:nvPr/>
          </p:nvSpPr>
          <p:spPr bwMode="auto">
            <a:xfrm>
              <a:off x="4056" y="2376"/>
              <a:ext cx="54" cy="36"/>
            </a:xfrm>
            <a:custGeom>
              <a:avLst/>
              <a:gdLst>
                <a:gd name="T0" fmla="*/ 54 w 54"/>
                <a:gd name="T1" fmla="*/ 24 h 36"/>
                <a:gd name="T2" fmla="*/ 48 w 54"/>
                <a:gd name="T3" fmla="*/ 24 h 36"/>
                <a:gd name="T4" fmla="*/ 42 w 54"/>
                <a:gd name="T5" fmla="*/ 24 h 36"/>
                <a:gd name="T6" fmla="*/ 42 w 54"/>
                <a:gd name="T7" fmla="*/ 30 h 36"/>
                <a:gd name="T8" fmla="*/ 42 w 54"/>
                <a:gd name="T9" fmla="*/ 36 h 36"/>
                <a:gd name="T10" fmla="*/ 42 w 54"/>
                <a:gd name="T11" fmla="*/ 30 h 36"/>
                <a:gd name="T12" fmla="*/ 42 w 54"/>
                <a:gd name="T13" fmla="*/ 36 h 36"/>
                <a:gd name="T14" fmla="*/ 36 w 54"/>
                <a:gd name="T15" fmla="*/ 30 h 36"/>
                <a:gd name="T16" fmla="*/ 24 w 54"/>
                <a:gd name="T17" fmla="*/ 24 h 36"/>
                <a:gd name="T18" fmla="*/ 18 w 54"/>
                <a:gd name="T19" fmla="*/ 24 h 36"/>
                <a:gd name="T20" fmla="*/ 18 w 54"/>
                <a:gd name="T21" fmla="*/ 18 h 36"/>
                <a:gd name="T22" fmla="*/ 12 w 54"/>
                <a:gd name="T23" fmla="*/ 24 h 36"/>
                <a:gd name="T24" fmla="*/ 6 w 54"/>
                <a:gd name="T25" fmla="*/ 18 h 36"/>
                <a:gd name="T26" fmla="*/ 12 w 54"/>
                <a:gd name="T27" fmla="*/ 12 h 36"/>
                <a:gd name="T28" fmla="*/ 12 w 54"/>
                <a:gd name="T29" fmla="*/ 6 h 36"/>
                <a:gd name="T30" fmla="*/ 6 w 54"/>
                <a:gd name="T31" fmla="*/ 6 h 36"/>
                <a:gd name="T32" fmla="*/ 6 w 54"/>
                <a:gd name="T33" fmla="*/ 12 h 36"/>
                <a:gd name="T34" fmla="*/ 0 w 54"/>
                <a:gd name="T35" fmla="*/ 12 h 36"/>
                <a:gd name="T36" fmla="*/ 6 w 54"/>
                <a:gd name="T37" fmla="*/ 6 h 36"/>
                <a:gd name="T38" fmla="*/ 6 w 54"/>
                <a:gd name="T39" fmla="*/ 0 h 36"/>
                <a:gd name="T40" fmla="*/ 12 w 54"/>
                <a:gd name="T41" fmla="*/ 0 h 36"/>
                <a:gd name="T42" fmla="*/ 12 w 54"/>
                <a:gd name="T43" fmla="*/ 6 h 36"/>
                <a:gd name="T44" fmla="*/ 24 w 54"/>
                <a:gd name="T45" fmla="*/ 6 h 36"/>
                <a:gd name="T46" fmla="*/ 30 w 54"/>
                <a:gd name="T47" fmla="*/ 6 h 36"/>
                <a:gd name="T48" fmla="*/ 36 w 54"/>
                <a:gd name="T49" fmla="*/ 6 h 36"/>
                <a:gd name="T50" fmla="*/ 42 w 54"/>
                <a:gd name="T51" fmla="*/ 6 h 36"/>
                <a:gd name="T52" fmla="*/ 42 w 54"/>
                <a:gd name="T53" fmla="*/ 12 h 36"/>
                <a:gd name="T54" fmla="*/ 48 w 54"/>
                <a:gd name="T55" fmla="*/ 12 h 36"/>
                <a:gd name="T56" fmla="*/ 48 w 54"/>
                <a:gd name="T57" fmla="*/ 18 h 36"/>
                <a:gd name="T58" fmla="*/ 48 w 54"/>
                <a:gd name="T59" fmla="*/ 24 h 36"/>
                <a:gd name="T60" fmla="*/ 54 w 54"/>
                <a:gd name="T6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6">
                  <a:moveTo>
                    <a:pt x="54" y="24"/>
                  </a:moveTo>
                  <a:lnTo>
                    <a:pt x="48" y="24"/>
                  </a:lnTo>
                  <a:lnTo>
                    <a:pt x="42" y="24"/>
                  </a:lnTo>
                  <a:lnTo>
                    <a:pt x="42" y="30"/>
                  </a:lnTo>
                  <a:lnTo>
                    <a:pt x="42" y="36"/>
                  </a:lnTo>
                  <a:lnTo>
                    <a:pt x="42" y="30"/>
                  </a:lnTo>
                  <a:lnTo>
                    <a:pt x="42" y="36"/>
                  </a:lnTo>
                  <a:lnTo>
                    <a:pt x="36" y="30"/>
                  </a:lnTo>
                  <a:lnTo>
                    <a:pt x="24" y="24"/>
                  </a:lnTo>
                  <a:lnTo>
                    <a:pt x="18" y="24"/>
                  </a:lnTo>
                  <a:lnTo>
                    <a:pt x="18" y="18"/>
                  </a:lnTo>
                  <a:lnTo>
                    <a:pt x="12" y="24"/>
                  </a:lnTo>
                  <a:lnTo>
                    <a:pt x="6" y="18"/>
                  </a:lnTo>
                  <a:lnTo>
                    <a:pt x="12" y="12"/>
                  </a:lnTo>
                  <a:lnTo>
                    <a:pt x="12" y="6"/>
                  </a:lnTo>
                  <a:lnTo>
                    <a:pt x="6" y="6"/>
                  </a:lnTo>
                  <a:lnTo>
                    <a:pt x="6" y="12"/>
                  </a:lnTo>
                  <a:lnTo>
                    <a:pt x="0" y="12"/>
                  </a:lnTo>
                  <a:lnTo>
                    <a:pt x="6" y="6"/>
                  </a:lnTo>
                  <a:lnTo>
                    <a:pt x="6" y="0"/>
                  </a:lnTo>
                  <a:lnTo>
                    <a:pt x="12" y="0"/>
                  </a:lnTo>
                  <a:lnTo>
                    <a:pt x="12" y="6"/>
                  </a:lnTo>
                  <a:lnTo>
                    <a:pt x="24" y="6"/>
                  </a:lnTo>
                  <a:lnTo>
                    <a:pt x="30" y="6"/>
                  </a:lnTo>
                  <a:lnTo>
                    <a:pt x="36" y="6"/>
                  </a:lnTo>
                  <a:lnTo>
                    <a:pt x="42" y="6"/>
                  </a:lnTo>
                  <a:lnTo>
                    <a:pt x="42" y="12"/>
                  </a:lnTo>
                  <a:lnTo>
                    <a:pt x="48" y="12"/>
                  </a:lnTo>
                  <a:lnTo>
                    <a:pt x="48" y="18"/>
                  </a:lnTo>
                  <a:lnTo>
                    <a:pt x="48" y="24"/>
                  </a:lnTo>
                  <a:lnTo>
                    <a:pt x="54"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2" name="Freeform 2310"/>
            <p:cNvSpPr>
              <a:spLocks/>
            </p:cNvSpPr>
            <p:nvPr/>
          </p:nvSpPr>
          <p:spPr bwMode="auto">
            <a:xfrm>
              <a:off x="3984" y="2382"/>
              <a:ext cx="66" cy="66"/>
            </a:xfrm>
            <a:custGeom>
              <a:avLst/>
              <a:gdLst>
                <a:gd name="T0" fmla="*/ 18 w 66"/>
                <a:gd name="T1" fmla="*/ 66 h 66"/>
                <a:gd name="T2" fmla="*/ 18 w 66"/>
                <a:gd name="T3" fmla="*/ 60 h 66"/>
                <a:gd name="T4" fmla="*/ 12 w 66"/>
                <a:gd name="T5" fmla="*/ 60 h 66"/>
                <a:gd name="T6" fmla="*/ 12 w 66"/>
                <a:gd name="T7" fmla="*/ 54 h 66"/>
                <a:gd name="T8" fmla="*/ 12 w 66"/>
                <a:gd name="T9" fmla="*/ 60 h 66"/>
                <a:gd name="T10" fmla="*/ 12 w 66"/>
                <a:gd name="T11" fmla="*/ 54 h 66"/>
                <a:gd name="T12" fmla="*/ 6 w 66"/>
                <a:gd name="T13" fmla="*/ 54 h 66"/>
                <a:gd name="T14" fmla="*/ 12 w 66"/>
                <a:gd name="T15" fmla="*/ 54 h 66"/>
                <a:gd name="T16" fmla="*/ 6 w 66"/>
                <a:gd name="T17" fmla="*/ 48 h 66"/>
                <a:gd name="T18" fmla="*/ 12 w 66"/>
                <a:gd name="T19" fmla="*/ 48 h 66"/>
                <a:gd name="T20" fmla="*/ 6 w 66"/>
                <a:gd name="T21" fmla="*/ 48 h 66"/>
                <a:gd name="T22" fmla="*/ 12 w 66"/>
                <a:gd name="T23" fmla="*/ 48 h 66"/>
                <a:gd name="T24" fmla="*/ 6 w 66"/>
                <a:gd name="T25" fmla="*/ 42 h 66"/>
                <a:gd name="T26" fmla="*/ 0 w 66"/>
                <a:gd name="T27" fmla="*/ 42 h 66"/>
                <a:gd name="T28" fmla="*/ 0 w 66"/>
                <a:gd name="T29" fmla="*/ 36 h 66"/>
                <a:gd name="T30" fmla="*/ 24 w 66"/>
                <a:gd name="T31" fmla="*/ 6 h 66"/>
                <a:gd name="T32" fmla="*/ 30 w 66"/>
                <a:gd name="T33" fmla="*/ 0 h 66"/>
                <a:gd name="T34" fmla="*/ 36 w 66"/>
                <a:gd name="T35" fmla="*/ 6 h 66"/>
                <a:gd name="T36" fmla="*/ 42 w 66"/>
                <a:gd name="T37" fmla="*/ 6 h 66"/>
                <a:gd name="T38" fmla="*/ 48 w 66"/>
                <a:gd name="T39" fmla="*/ 12 h 66"/>
                <a:gd name="T40" fmla="*/ 54 w 66"/>
                <a:gd name="T41" fmla="*/ 12 h 66"/>
                <a:gd name="T42" fmla="*/ 66 w 66"/>
                <a:gd name="T43" fmla="*/ 18 h 66"/>
                <a:gd name="T44" fmla="*/ 54 w 66"/>
                <a:gd name="T45" fmla="*/ 36 h 66"/>
                <a:gd name="T46" fmla="*/ 42 w 66"/>
                <a:gd name="T47" fmla="*/ 54 h 66"/>
                <a:gd name="T48" fmla="*/ 24 w 66"/>
                <a:gd name="T49" fmla="*/ 66 h 66"/>
                <a:gd name="T50" fmla="*/ 18 w 66"/>
                <a:gd name="T5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6">
                  <a:moveTo>
                    <a:pt x="18" y="66"/>
                  </a:moveTo>
                  <a:lnTo>
                    <a:pt x="18" y="60"/>
                  </a:lnTo>
                  <a:lnTo>
                    <a:pt x="12" y="60"/>
                  </a:lnTo>
                  <a:lnTo>
                    <a:pt x="12" y="54"/>
                  </a:lnTo>
                  <a:lnTo>
                    <a:pt x="12" y="60"/>
                  </a:lnTo>
                  <a:lnTo>
                    <a:pt x="12" y="54"/>
                  </a:lnTo>
                  <a:lnTo>
                    <a:pt x="6" y="54"/>
                  </a:lnTo>
                  <a:lnTo>
                    <a:pt x="12" y="54"/>
                  </a:lnTo>
                  <a:lnTo>
                    <a:pt x="6" y="48"/>
                  </a:lnTo>
                  <a:lnTo>
                    <a:pt x="12" y="48"/>
                  </a:lnTo>
                  <a:lnTo>
                    <a:pt x="6" y="48"/>
                  </a:lnTo>
                  <a:lnTo>
                    <a:pt x="12" y="48"/>
                  </a:lnTo>
                  <a:lnTo>
                    <a:pt x="6" y="42"/>
                  </a:lnTo>
                  <a:lnTo>
                    <a:pt x="0" y="42"/>
                  </a:lnTo>
                  <a:lnTo>
                    <a:pt x="0" y="36"/>
                  </a:lnTo>
                  <a:lnTo>
                    <a:pt x="24" y="6"/>
                  </a:lnTo>
                  <a:lnTo>
                    <a:pt x="30" y="0"/>
                  </a:lnTo>
                  <a:lnTo>
                    <a:pt x="36" y="6"/>
                  </a:lnTo>
                  <a:lnTo>
                    <a:pt x="42" y="6"/>
                  </a:lnTo>
                  <a:lnTo>
                    <a:pt x="48" y="12"/>
                  </a:lnTo>
                  <a:lnTo>
                    <a:pt x="54" y="12"/>
                  </a:lnTo>
                  <a:lnTo>
                    <a:pt x="66" y="18"/>
                  </a:lnTo>
                  <a:lnTo>
                    <a:pt x="54" y="36"/>
                  </a:lnTo>
                  <a:lnTo>
                    <a:pt x="42" y="54"/>
                  </a:lnTo>
                  <a:lnTo>
                    <a:pt x="24" y="66"/>
                  </a:lnTo>
                  <a:lnTo>
                    <a:pt x="18" y="6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3" name="Freeform 2311"/>
            <p:cNvSpPr>
              <a:spLocks/>
            </p:cNvSpPr>
            <p:nvPr/>
          </p:nvSpPr>
          <p:spPr bwMode="auto">
            <a:xfrm>
              <a:off x="3546" y="2436"/>
              <a:ext cx="72" cy="60"/>
            </a:xfrm>
            <a:custGeom>
              <a:avLst/>
              <a:gdLst>
                <a:gd name="T0" fmla="*/ 30 w 72"/>
                <a:gd name="T1" fmla="*/ 60 h 60"/>
                <a:gd name="T2" fmla="*/ 24 w 72"/>
                <a:gd name="T3" fmla="*/ 60 h 60"/>
                <a:gd name="T4" fmla="*/ 18 w 72"/>
                <a:gd name="T5" fmla="*/ 60 h 60"/>
                <a:gd name="T6" fmla="*/ 18 w 72"/>
                <a:gd name="T7" fmla="*/ 54 h 60"/>
                <a:gd name="T8" fmla="*/ 12 w 72"/>
                <a:gd name="T9" fmla="*/ 54 h 60"/>
                <a:gd name="T10" fmla="*/ 12 w 72"/>
                <a:gd name="T11" fmla="*/ 48 h 60"/>
                <a:gd name="T12" fmla="*/ 6 w 72"/>
                <a:gd name="T13" fmla="*/ 48 h 60"/>
                <a:gd name="T14" fmla="*/ 6 w 72"/>
                <a:gd name="T15" fmla="*/ 42 h 60"/>
                <a:gd name="T16" fmla="*/ 0 w 72"/>
                <a:gd name="T17" fmla="*/ 42 h 60"/>
                <a:gd name="T18" fmla="*/ 6 w 72"/>
                <a:gd name="T19" fmla="*/ 42 h 60"/>
                <a:gd name="T20" fmla="*/ 6 w 72"/>
                <a:gd name="T21" fmla="*/ 36 h 60"/>
                <a:gd name="T22" fmla="*/ 12 w 72"/>
                <a:gd name="T23" fmla="*/ 42 h 60"/>
                <a:gd name="T24" fmla="*/ 6 w 72"/>
                <a:gd name="T25" fmla="*/ 36 h 60"/>
                <a:gd name="T26" fmla="*/ 12 w 72"/>
                <a:gd name="T27" fmla="*/ 36 h 60"/>
                <a:gd name="T28" fmla="*/ 12 w 72"/>
                <a:gd name="T29" fmla="*/ 30 h 60"/>
                <a:gd name="T30" fmla="*/ 18 w 72"/>
                <a:gd name="T31" fmla="*/ 30 h 60"/>
                <a:gd name="T32" fmla="*/ 18 w 72"/>
                <a:gd name="T33" fmla="*/ 24 h 60"/>
                <a:gd name="T34" fmla="*/ 24 w 72"/>
                <a:gd name="T35" fmla="*/ 24 h 60"/>
                <a:gd name="T36" fmla="*/ 24 w 72"/>
                <a:gd name="T37" fmla="*/ 18 h 60"/>
                <a:gd name="T38" fmla="*/ 24 w 72"/>
                <a:gd name="T39" fmla="*/ 12 h 60"/>
                <a:gd name="T40" fmla="*/ 30 w 72"/>
                <a:gd name="T41" fmla="*/ 12 h 60"/>
                <a:gd name="T42" fmla="*/ 30 w 72"/>
                <a:gd name="T43" fmla="*/ 6 h 60"/>
                <a:gd name="T44" fmla="*/ 36 w 72"/>
                <a:gd name="T45" fmla="*/ 0 h 60"/>
                <a:gd name="T46" fmla="*/ 48 w 72"/>
                <a:gd name="T47" fmla="*/ 0 h 60"/>
                <a:gd name="T48" fmla="*/ 54 w 72"/>
                <a:gd name="T49" fmla="*/ 6 h 60"/>
                <a:gd name="T50" fmla="*/ 60 w 72"/>
                <a:gd name="T51" fmla="*/ 6 h 60"/>
                <a:gd name="T52" fmla="*/ 66 w 72"/>
                <a:gd name="T53" fmla="*/ 6 h 60"/>
                <a:gd name="T54" fmla="*/ 66 w 72"/>
                <a:gd name="T55" fmla="*/ 12 h 60"/>
                <a:gd name="T56" fmla="*/ 66 w 72"/>
                <a:gd name="T57" fmla="*/ 18 h 60"/>
                <a:gd name="T58" fmla="*/ 66 w 72"/>
                <a:gd name="T59" fmla="*/ 24 h 60"/>
                <a:gd name="T60" fmla="*/ 66 w 72"/>
                <a:gd name="T61" fmla="*/ 30 h 60"/>
                <a:gd name="T62" fmla="*/ 72 w 72"/>
                <a:gd name="T63" fmla="*/ 30 h 60"/>
                <a:gd name="T64" fmla="*/ 66 w 72"/>
                <a:gd name="T65" fmla="*/ 30 h 60"/>
                <a:gd name="T66" fmla="*/ 66 w 72"/>
                <a:gd name="T67" fmla="*/ 36 h 60"/>
                <a:gd name="T68" fmla="*/ 60 w 72"/>
                <a:gd name="T69" fmla="*/ 36 h 60"/>
                <a:gd name="T70" fmla="*/ 54 w 72"/>
                <a:gd name="T71" fmla="*/ 36 h 60"/>
                <a:gd name="T72" fmla="*/ 60 w 72"/>
                <a:gd name="T73" fmla="*/ 42 h 60"/>
                <a:gd name="T74" fmla="*/ 54 w 72"/>
                <a:gd name="T75" fmla="*/ 42 h 60"/>
                <a:gd name="T76" fmla="*/ 54 w 72"/>
                <a:gd name="T77" fmla="*/ 48 h 60"/>
                <a:gd name="T78" fmla="*/ 48 w 72"/>
                <a:gd name="T79" fmla="*/ 48 h 60"/>
                <a:gd name="T80" fmla="*/ 48 w 72"/>
                <a:gd name="T81" fmla="*/ 54 h 60"/>
                <a:gd name="T82" fmla="*/ 42 w 72"/>
                <a:gd name="T83" fmla="*/ 54 h 60"/>
                <a:gd name="T84" fmla="*/ 36 w 72"/>
                <a:gd name="T85" fmla="*/ 54 h 60"/>
                <a:gd name="T86" fmla="*/ 36 w 72"/>
                <a:gd name="T87" fmla="*/ 60 h 60"/>
                <a:gd name="T88" fmla="*/ 30 w 72"/>
                <a:gd name="T8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0">
                  <a:moveTo>
                    <a:pt x="30" y="60"/>
                  </a:moveTo>
                  <a:lnTo>
                    <a:pt x="24" y="60"/>
                  </a:lnTo>
                  <a:lnTo>
                    <a:pt x="18" y="60"/>
                  </a:lnTo>
                  <a:lnTo>
                    <a:pt x="18" y="54"/>
                  </a:lnTo>
                  <a:lnTo>
                    <a:pt x="12" y="54"/>
                  </a:lnTo>
                  <a:lnTo>
                    <a:pt x="12" y="48"/>
                  </a:lnTo>
                  <a:lnTo>
                    <a:pt x="6" y="48"/>
                  </a:lnTo>
                  <a:lnTo>
                    <a:pt x="6" y="42"/>
                  </a:lnTo>
                  <a:lnTo>
                    <a:pt x="0" y="42"/>
                  </a:lnTo>
                  <a:lnTo>
                    <a:pt x="6" y="42"/>
                  </a:lnTo>
                  <a:lnTo>
                    <a:pt x="6" y="36"/>
                  </a:lnTo>
                  <a:lnTo>
                    <a:pt x="12" y="42"/>
                  </a:lnTo>
                  <a:lnTo>
                    <a:pt x="6" y="36"/>
                  </a:lnTo>
                  <a:lnTo>
                    <a:pt x="12" y="36"/>
                  </a:lnTo>
                  <a:lnTo>
                    <a:pt x="12" y="30"/>
                  </a:lnTo>
                  <a:lnTo>
                    <a:pt x="18" y="30"/>
                  </a:lnTo>
                  <a:lnTo>
                    <a:pt x="18" y="24"/>
                  </a:lnTo>
                  <a:lnTo>
                    <a:pt x="24" y="24"/>
                  </a:lnTo>
                  <a:lnTo>
                    <a:pt x="24" y="18"/>
                  </a:lnTo>
                  <a:lnTo>
                    <a:pt x="24" y="12"/>
                  </a:lnTo>
                  <a:lnTo>
                    <a:pt x="30" y="12"/>
                  </a:lnTo>
                  <a:lnTo>
                    <a:pt x="30" y="6"/>
                  </a:lnTo>
                  <a:lnTo>
                    <a:pt x="36" y="0"/>
                  </a:lnTo>
                  <a:lnTo>
                    <a:pt x="48" y="0"/>
                  </a:lnTo>
                  <a:lnTo>
                    <a:pt x="54" y="6"/>
                  </a:lnTo>
                  <a:lnTo>
                    <a:pt x="60" y="6"/>
                  </a:lnTo>
                  <a:lnTo>
                    <a:pt x="66" y="6"/>
                  </a:lnTo>
                  <a:lnTo>
                    <a:pt x="66" y="12"/>
                  </a:lnTo>
                  <a:lnTo>
                    <a:pt x="66" y="18"/>
                  </a:lnTo>
                  <a:lnTo>
                    <a:pt x="66" y="24"/>
                  </a:lnTo>
                  <a:lnTo>
                    <a:pt x="66" y="30"/>
                  </a:lnTo>
                  <a:lnTo>
                    <a:pt x="72" y="30"/>
                  </a:lnTo>
                  <a:lnTo>
                    <a:pt x="66" y="30"/>
                  </a:lnTo>
                  <a:lnTo>
                    <a:pt x="66" y="36"/>
                  </a:lnTo>
                  <a:lnTo>
                    <a:pt x="60" y="36"/>
                  </a:lnTo>
                  <a:lnTo>
                    <a:pt x="54" y="36"/>
                  </a:lnTo>
                  <a:lnTo>
                    <a:pt x="60" y="42"/>
                  </a:lnTo>
                  <a:lnTo>
                    <a:pt x="54" y="42"/>
                  </a:lnTo>
                  <a:lnTo>
                    <a:pt x="54" y="48"/>
                  </a:lnTo>
                  <a:lnTo>
                    <a:pt x="48" y="48"/>
                  </a:lnTo>
                  <a:lnTo>
                    <a:pt x="48" y="54"/>
                  </a:lnTo>
                  <a:lnTo>
                    <a:pt x="42" y="54"/>
                  </a:lnTo>
                  <a:lnTo>
                    <a:pt x="36" y="54"/>
                  </a:lnTo>
                  <a:lnTo>
                    <a:pt x="36" y="60"/>
                  </a:lnTo>
                  <a:lnTo>
                    <a:pt x="3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4" name="Freeform 2312"/>
            <p:cNvSpPr>
              <a:spLocks/>
            </p:cNvSpPr>
            <p:nvPr/>
          </p:nvSpPr>
          <p:spPr bwMode="auto">
            <a:xfrm>
              <a:off x="2460" y="2466"/>
              <a:ext cx="48" cy="48"/>
            </a:xfrm>
            <a:custGeom>
              <a:avLst/>
              <a:gdLst>
                <a:gd name="T0" fmla="*/ 0 w 48"/>
                <a:gd name="T1" fmla="*/ 42 h 48"/>
                <a:gd name="T2" fmla="*/ 6 w 48"/>
                <a:gd name="T3" fmla="*/ 0 h 48"/>
                <a:gd name="T4" fmla="*/ 42 w 48"/>
                <a:gd name="T5" fmla="*/ 0 h 48"/>
                <a:gd name="T6" fmla="*/ 48 w 48"/>
                <a:gd name="T7" fmla="*/ 0 h 48"/>
                <a:gd name="T8" fmla="*/ 48 w 48"/>
                <a:gd name="T9" fmla="*/ 48 h 48"/>
                <a:gd name="T10" fmla="*/ 0 w 48"/>
                <a:gd name="T11" fmla="*/ 42 h 48"/>
              </a:gdLst>
              <a:ahLst/>
              <a:cxnLst>
                <a:cxn ang="0">
                  <a:pos x="T0" y="T1"/>
                </a:cxn>
                <a:cxn ang="0">
                  <a:pos x="T2" y="T3"/>
                </a:cxn>
                <a:cxn ang="0">
                  <a:pos x="T4" y="T5"/>
                </a:cxn>
                <a:cxn ang="0">
                  <a:pos x="T6" y="T7"/>
                </a:cxn>
                <a:cxn ang="0">
                  <a:pos x="T8" y="T9"/>
                </a:cxn>
                <a:cxn ang="0">
                  <a:pos x="T10" y="T11"/>
                </a:cxn>
              </a:cxnLst>
              <a:rect l="0" t="0" r="r" b="b"/>
              <a:pathLst>
                <a:path w="48" h="48">
                  <a:moveTo>
                    <a:pt x="0" y="42"/>
                  </a:moveTo>
                  <a:lnTo>
                    <a:pt x="6" y="0"/>
                  </a:lnTo>
                  <a:lnTo>
                    <a:pt x="42" y="0"/>
                  </a:lnTo>
                  <a:lnTo>
                    <a:pt x="48" y="0"/>
                  </a:lnTo>
                  <a:lnTo>
                    <a:pt x="48"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5" name="Freeform 2313"/>
            <p:cNvSpPr>
              <a:spLocks/>
            </p:cNvSpPr>
            <p:nvPr/>
          </p:nvSpPr>
          <p:spPr bwMode="auto">
            <a:xfrm>
              <a:off x="2418" y="2466"/>
              <a:ext cx="48" cy="42"/>
            </a:xfrm>
            <a:custGeom>
              <a:avLst/>
              <a:gdLst>
                <a:gd name="T0" fmla="*/ 42 w 48"/>
                <a:gd name="T1" fmla="*/ 42 h 42"/>
                <a:gd name="T2" fmla="*/ 24 w 48"/>
                <a:gd name="T3" fmla="*/ 42 h 42"/>
                <a:gd name="T4" fmla="*/ 0 w 48"/>
                <a:gd name="T5" fmla="*/ 42 h 42"/>
                <a:gd name="T6" fmla="*/ 0 w 48"/>
                <a:gd name="T7" fmla="*/ 0 h 42"/>
                <a:gd name="T8" fmla="*/ 48 w 48"/>
                <a:gd name="T9" fmla="*/ 0 h 42"/>
                <a:gd name="T10" fmla="*/ 42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42" y="42"/>
                  </a:moveTo>
                  <a:lnTo>
                    <a:pt x="24" y="42"/>
                  </a:lnTo>
                  <a:lnTo>
                    <a:pt x="0" y="42"/>
                  </a:lnTo>
                  <a:lnTo>
                    <a:pt x="0" y="0"/>
                  </a:lnTo>
                  <a:lnTo>
                    <a:pt x="48" y="0"/>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6" name="Freeform 2314"/>
            <p:cNvSpPr>
              <a:spLocks/>
            </p:cNvSpPr>
            <p:nvPr/>
          </p:nvSpPr>
          <p:spPr bwMode="auto">
            <a:xfrm>
              <a:off x="2376" y="2460"/>
              <a:ext cx="42" cy="48"/>
            </a:xfrm>
            <a:custGeom>
              <a:avLst/>
              <a:gdLst>
                <a:gd name="T0" fmla="*/ 0 w 42"/>
                <a:gd name="T1" fmla="*/ 48 h 48"/>
                <a:gd name="T2" fmla="*/ 0 w 42"/>
                <a:gd name="T3" fmla="*/ 0 h 48"/>
                <a:gd name="T4" fmla="*/ 42 w 42"/>
                <a:gd name="T5" fmla="*/ 6 h 48"/>
                <a:gd name="T6" fmla="*/ 42 w 42"/>
                <a:gd name="T7" fmla="*/ 48 h 48"/>
                <a:gd name="T8" fmla="*/ 0 w 42"/>
                <a:gd name="T9" fmla="*/ 48 h 48"/>
              </a:gdLst>
              <a:ahLst/>
              <a:cxnLst>
                <a:cxn ang="0">
                  <a:pos x="T0" y="T1"/>
                </a:cxn>
                <a:cxn ang="0">
                  <a:pos x="T2" y="T3"/>
                </a:cxn>
                <a:cxn ang="0">
                  <a:pos x="T4" y="T5"/>
                </a:cxn>
                <a:cxn ang="0">
                  <a:pos x="T6" y="T7"/>
                </a:cxn>
                <a:cxn ang="0">
                  <a:pos x="T8" y="T9"/>
                </a:cxn>
              </a:cxnLst>
              <a:rect l="0" t="0" r="r" b="b"/>
              <a:pathLst>
                <a:path w="42" h="48">
                  <a:moveTo>
                    <a:pt x="0" y="48"/>
                  </a:moveTo>
                  <a:lnTo>
                    <a:pt x="0" y="0"/>
                  </a:lnTo>
                  <a:lnTo>
                    <a:pt x="42" y="6"/>
                  </a:lnTo>
                  <a:lnTo>
                    <a:pt x="42"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7" name="Freeform 2315"/>
            <p:cNvSpPr>
              <a:spLocks/>
            </p:cNvSpPr>
            <p:nvPr/>
          </p:nvSpPr>
          <p:spPr bwMode="auto">
            <a:xfrm>
              <a:off x="2334" y="2460"/>
              <a:ext cx="42" cy="48"/>
            </a:xfrm>
            <a:custGeom>
              <a:avLst/>
              <a:gdLst>
                <a:gd name="T0" fmla="*/ 0 w 42"/>
                <a:gd name="T1" fmla="*/ 42 h 48"/>
                <a:gd name="T2" fmla="*/ 0 w 42"/>
                <a:gd name="T3" fmla="*/ 0 h 48"/>
                <a:gd name="T4" fmla="*/ 42 w 42"/>
                <a:gd name="T5" fmla="*/ 0 h 48"/>
                <a:gd name="T6" fmla="*/ 42 w 42"/>
                <a:gd name="T7" fmla="*/ 48 h 48"/>
                <a:gd name="T8" fmla="*/ 0 w 42"/>
                <a:gd name="T9" fmla="*/ 42 h 48"/>
              </a:gdLst>
              <a:ahLst/>
              <a:cxnLst>
                <a:cxn ang="0">
                  <a:pos x="T0" y="T1"/>
                </a:cxn>
                <a:cxn ang="0">
                  <a:pos x="T2" y="T3"/>
                </a:cxn>
                <a:cxn ang="0">
                  <a:pos x="T4" y="T5"/>
                </a:cxn>
                <a:cxn ang="0">
                  <a:pos x="T6" y="T7"/>
                </a:cxn>
                <a:cxn ang="0">
                  <a:pos x="T8" y="T9"/>
                </a:cxn>
              </a:cxnLst>
              <a:rect l="0" t="0" r="r" b="b"/>
              <a:pathLst>
                <a:path w="42" h="48">
                  <a:moveTo>
                    <a:pt x="0" y="42"/>
                  </a:moveTo>
                  <a:lnTo>
                    <a:pt x="0" y="0"/>
                  </a:lnTo>
                  <a:lnTo>
                    <a:pt x="42" y="0"/>
                  </a:lnTo>
                  <a:lnTo>
                    <a:pt x="42" y="48"/>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8" name="Freeform 2316"/>
            <p:cNvSpPr>
              <a:spLocks/>
            </p:cNvSpPr>
            <p:nvPr/>
          </p:nvSpPr>
          <p:spPr bwMode="auto">
            <a:xfrm>
              <a:off x="2592" y="2472"/>
              <a:ext cx="42" cy="42"/>
            </a:xfrm>
            <a:custGeom>
              <a:avLst/>
              <a:gdLst>
                <a:gd name="T0" fmla="*/ 42 w 42"/>
                <a:gd name="T1" fmla="*/ 42 h 42"/>
                <a:gd name="T2" fmla="*/ 0 w 42"/>
                <a:gd name="T3" fmla="*/ 42 h 42"/>
                <a:gd name="T4" fmla="*/ 0 w 42"/>
                <a:gd name="T5" fmla="*/ 0 h 42"/>
                <a:gd name="T6" fmla="*/ 42 w 42"/>
                <a:gd name="T7" fmla="*/ 0 h 42"/>
                <a:gd name="T8" fmla="*/ 42 w 42"/>
                <a:gd name="T9" fmla="*/ 36 h 42"/>
                <a:gd name="T10" fmla="*/ 42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42" y="42"/>
                  </a:moveTo>
                  <a:lnTo>
                    <a:pt x="0" y="42"/>
                  </a:lnTo>
                  <a:lnTo>
                    <a:pt x="0" y="0"/>
                  </a:lnTo>
                  <a:lnTo>
                    <a:pt x="42" y="0"/>
                  </a:lnTo>
                  <a:lnTo>
                    <a:pt x="42" y="36"/>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9" name="Freeform 2317"/>
            <p:cNvSpPr>
              <a:spLocks/>
            </p:cNvSpPr>
            <p:nvPr/>
          </p:nvSpPr>
          <p:spPr bwMode="auto">
            <a:xfrm>
              <a:off x="2292" y="2454"/>
              <a:ext cx="42" cy="48"/>
            </a:xfrm>
            <a:custGeom>
              <a:avLst/>
              <a:gdLst>
                <a:gd name="T0" fmla="*/ 42 w 42"/>
                <a:gd name="T1" fmla="*/ 48 h 48"/>
                <a:gd name="T2" fmla="*/ 0 w 42"/>
                <a:gd name="T3" fmla="*/ 48 h 48"/>
                <a:gd name="T4" fmla="*/ 0 w 42"/>
                <a:gd name="T5" fmla="*/ 0 h 48"/>
                <a:gd name="T6" fmla="*/ 42 w 42"/>
                <a:gd name="T7" fmla="*/ 6 h 48"/>
                <a:gd name="T8" fmla="*/ 42 w 42"/>
                <a:gd name="T9" fmla="*/ 48 h 48"/>
              </a:gdLst>
              <a:ahLst/>
              <a:cxnLst>
                <a:cxn ang="0">
                  <a:pos x="T0" y="T1"/>
                </a:cxn>
                <a:cxn ang="0">
                  <a:pos x="T2" y="T3"/>
                </a:cxn>
                <a:cxn ang="0">
                  <a:pos x="T4" y="T5"/>
                </a:cxn>
                <a:cxn ang="0">
                  <a:pos x="T6" y="T7"/>
                </a:cxn>
                <a:cxn ang="0">
                  <a:pos x="T8" y="T9"/>
                </a:cxn>
              </a:cxnLst>
              <a:rect l="0" t="0" r="r" b="b"/>
              <a:pathLst>
                <a:path w="42" h="48">
                  <a:moveTo>
                    <a:pt x="42" y="48"/>
                  </a:moveTo>
                  <a:lnTo>
                    <a:pt x="0" y="48"/>
                  </a:lnTo>
                  <a:lnTo>
                    <a:pt x="0" y="0"/>
                  </a:lnTo>
                  <a:lnTo>
                    <a:pt x="42" y="6"/>
                  </a:lnTo>
                  <a:lnTo>
                    <a:pt x="4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0" name="Freeform 2318"/>
            <p:cNvSpPr>
              <a:spLocks/>
            </p:cNvSpPr>
            <p:nvPr/>
          </p:nvSpPr>
          <p:spPr bwMode="auto">
            <a:xfrm>
              <a:off x="2508" y="2466"/>
              <a:ext cx="42" cy="48"/>
            </a:xfrm>
            <a:custGeom>
              <a:avLst/>
              <a:gdLst>
                <a:gd name="T0" fmla="*/ 0 w 42"/>
                <a:gd name="T1" fmla="*/ 48 h 48"/>
                <a:gd name="T2" fmla="*/ 0 w 42"/>
                <a:gd name="T3" fmla="*/ 0 h 48"/>
                <a:gd name="T4" fmla="*/ 12 w 42"/>
                <a:gd name="T5" fmla="*/ 0 h 48"/>
                <a:gd name="T6" fmla="*/ 12 w 42"/>
                <a:gd name="T7" fmla="*/ 6 h 48"/>
                <a:gd name="T8" fmla="*/ 18 w 42"/>
                <a:gd name="T9" fmla="*/ 6 h 48"/>
                <a:gd name="T10" fmla="*/ 24 w 42"/>
                <a:gd name="T11" fmla="*/ 6 h 48"/>
                <a:gd name="T12" fmla="*/ 30 w 42"/>
                <a:gd name="T13" fmla="*/ 6 h 48"/>
                <a:gd name="T14" fmla="*/ 36 w 42"/>
                <a:gd name="T15" fmla="*/ 6 h 48"/>
                <a:gd name="T16" fmla="*/ 36 w 42"/>
                <a:gd name="T17" fmla="*/ 12 h 48"/>
                <a:gd name="T18" fmla="*/ 42 w 42"/>
                <a:gd name="T19" fmla="*/ 12 h 48"/>
                <a:gd name="T20" fmla="*/ 42 w 42"/>
                <a:gd name="T21" fmla="*/ 48 h 48"/>
                <a:gd name="T22" fmla="*/ 0 w 42"/>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8">
                  <a:moveTo>
                    <a:pt x="0" y="48"/>
                  </a:moveTo>
                  <a:lnTo>
                    <a:pt x="0" y="0"/>
                  </a:lnTo>
                  <a:lnTo>
                    <a:pt x="12" y="0"/>
                  </a:lnTo>
                  <a:lnTo>
                    <a:pt x="12" y="6"/>
                  </a:lnTo>
                  <a:lnTo>
                    <a:pt x="18" y="6"/>
                  </a:lnTo>
                  <a:lnTo>
                    <a:pt x="24" y="6"/>
                  </a:lnTo>
                  <a:lnTo>
                    <a:pt x="30" y="6"/>
                  </a:lnTo>
                  <a:lnTo>
                    <a:pt x="36" y="6"/>
                  </a:lnTo>
                  <a:lnTo>
                    <a:pt x="36" y="12"/>
                  </a:lnTo>
                  <a:lnTo>
                    <a:pt x="42" y="12"/>
                  </a:lnTo>
                  <a:lnTo>
                    <a:pt x="42"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1" name="Freeform 2319"/>
            <p:cNvSpPr>
              <a:spLocks/>
            </p:cNvSpPr>
            <p:nvPr/>
          </p:nvSpPr>
          <p:spPr bwMode="auto">
            <a:xfrm>
              <a:off x="2550" y="2472"/>
              <a:ext cx="42" cy="42"/>
            </a:xfrm>
            <a:custGeom>
              <a:avLst/>
              <a:gdLst>
                <a:gd name="T0" fmla="*/ 42 w 42"/>
                <a:gd name="T1" fmla="*/ 42 h 42"/>
                <a:gd name="T2" fmla="*/ 0 w 42"/>
                <a:gd name="T3" fmla="*/ 42 h 42"/>
                <a:gd name="T4" fmla="*/ 0 w 42"/>
                <a:gd name="T5" fmla="*/ 6 h 42"/>
                <a:gd name="T6" fmla="*/ 0 w 42"/>
                <a:gd name="T7" fmla="*/ 0 h 42"/>
                <a:gd name="T8" fmla="*/ 42 w 42"/>
                <a:gd name="T9" fmla="*/ 0 h 42"/>
                <a:gd name="T10" fmla="*/ 42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42" y="42"/>
                  </a:moveTo>
                  <a:lnTo>
                    <a:pt x="0" y="42"/>
                  </a:lnTo>
                  <a:lnTo>
                    <a:pt x="0" y="6"/>
                  </a:lnTo>
                  <a:lnTo>
                    <a:pt x="0" y="0"/>
                  </a:lnTo>
                  <a:lnTo>
                    <a:pt x="42" y="0"/>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2" name="Freeform 2320"/>
            <p:cNvSpPr>
              <a:spLocks/>
            </p:cNvSpPr>
            <p:nvPr/>
          </p:nvSpPr>
          <p:spPr bwMode="auto">
            <a:xfrm>
              <a:off x="2256" y="2454"/>
              <a:ext cx="36" cy="48"/>
            </a:xfrm>
            <a:custGeom>
              <a:avLst/>
              <a:gdLst>
                <a:gd name="T0" fmla="*/ 36 w 36"/>
                <a:gd name="T1" fmla="*/ 48 h 48"/>
                <a:gd name="T2" fmla="*/ 0 w 36"/>
                <a:gd name="T3" fmla="*/ 48 h 48"/>
                <a:gd name="T4" fmla="*/ 0 w 36"/>
                <a:gd name="T5" fmla="*/ 24 h 48"/>
                <a:gd name="T6" fmla="*/ 0 w 36"/>
                <a:gd name="T7" fmla="*/ 0 h 48"/>
                <a:gd name="T8" fmla="*/ 36 w 36"/>
                <a:gd name="T9" fmla="*/ 0 h 48"/>
                <a:gd name="T10" fmla="*/ 36 w 36"/>
                <a:gd name="T11" fmla="*/ 48 h 48"/>
              </a:gdLst>
              <a:ahLst/>
              <a:cxnLst>
                <a:cxn ang="0">
                  <a:pos x="T0" y="T1"/>
                </a:cxn>
                <a:cxn ang="0">
                  <a:pos x="T2" y="T3"/>
                </a:cxn>
                <a:cxn ang="0">
                  <a:pos x="T4" y="T5"/>
                </a:cxn>
                <a:cxn ang="0">
                  <a:pos x="T6" y="T7"/>
                </a:cxn>
                <a:cxn ang="0">
                  <a:pos x="T8" y="T9"/>
                </a:cxn>
                <a:cxn ang="0">
                  <a:pos x="T10" y="T11"/>
                </a:cxn>
              </a:cxnLst>
              <a:rect l="0" t="0" r="r" b="b"/>
              <a:pathLst>
                <a:path w="36" h="48">
                  <a:moveTo>
                    <a:pt x="36" y="48"/>
                  </a:moveTo>
                  <a:lnTo>
                    <a:pt x="0" y="48"/>
                  </a:lnTo>
                  <a:lnTo>
                    <a:pt x="0" y="24"/>
                  </a:lnTo>
                  <a:lnTo>
                    <a:pt x="0" y="0"/>
                  </a:lnTo>
                  <a:lnTo>
                    <a:pt x="36" y="0"/>
                  </a:lnTo>
                  <a:lnTo>
                    <a:pt x="3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3" name="Freeform 2321"/>
            <p:cNvSpPr>
              <a:spLocks/>
            </p:cNvSpPr>
            <p:nvPr/>
          </p:nvSpPr>
          <p:spPr bwMode="auto">
            <a:xfrm>
              <a:off x="3072" y="2472"/>
              <a:ext cx="48" cy="48"/>
            </a:xfrm>
            <a:custGeom>
              <a:avLst/>
              <a:gdLst>
                <a:gd name="T0" fmla="*/ 12 w 48"/>
                <a:gd name="T1" fmla="*/ 42 h 48"/>
                <a:gd name="T2" fmla="*/ 0 w 48"/>
                <a:gd name="T3" fmla="*/ 42 h 48"/>
                <a:gd name="T4" fmla="*/ 0 w 48"/>
                <a:gd name="T5" fmla="*/ 36 h 48"/>
                <a:gd name="T6" fmla="*/ 0 w 48"/>
                <a:gd name="T7" fmla="*/ 6 h 48"/>
                <a:gd name="T8" fmla="*/ 6 w 48"/>
                <a:gd name="T9" fmla="*/ 6 h 48"/>
                <a:gd name="T10" fmla="*/ 12 w 48"/>
                <a:gd name="T11" fmla="*/ 6 h 48"/>
                <a:gd name="T12" fmla="*/ 12 w 48"/>
                <a:gd name="T13" fmla="*/ 0 h 48"/>
                <a:gd name="T14" fmla="*/ 18 w 48"/>
                <a:gd name="T15" fmla="*/ 0 h 48"/>
                <a:gd name="T16" fmla="*/ 42 w 48"/>
                <a:gd name="T17" fmla="*/ 0 h 48"/>
                <a:gd name="T18" fmla="*/ 42 w 48"/>
                <a:gd name="T19" fmla="*/ 12 h 48"/>
                <a:gd name="T20" fmla="*/ 36 w 48"/>
                <a:gd name="T21" fmla="*/ 18 h 48"/>
                <a:gd name="T22" fmla="*/ 30 w 48"/>
                <a:gd name="T23" fmla="*/ 18 h 48"/>
                <a:gd name="T24" fmla="*/ 36 w 48"/>
                <a:gd name="T25" fmla="*/ 24 h 48"/>
                <a:gd name="T26" fmla="*/ 30 w 48"/>
                <a:gd name="T27" fmla="*/ 24 h 48"/>
                <a:gd name="T28" fmla="*/ 30 w 48"/>
                <a:gd name="T29" fmla="*/ 30 h 48"/>
                <a:gd name="T30" fmla="*/ 30 w 48"/>
                <a:gd name="T31" fmla="*/ 36 h 48"/>
                <a:gd name="T32" fmla="*/ 30 w 48"/>
                <a:gd name="T33" fmla="*/ 30 h 48"/>
                <a:gd name="T34" fmla="*/ 36 w 48"/>
                <a:gd name="T35" fmla="*/ 30 h 48"/>
                <a:gd name="T36" fmla="*/ 36 w 48"/>
                <a:gd name="T37" fmla="*/ 36 h 48"/>
                <a:gd name="T38" fmla="*/ 42 w 48"/>
                <a:gd name="T39" fmla="*/ 36 h 48"/>
                <a:gd name="T40" fmla="*/ 42 w 48"/>
                <a:gd name="T41" fmla="*/ 42 h 48"/>
                <a:gd name="T42" fmla="*/ 48 w 48"/>
                <a:gd name="T43" fmla="*/ 42 h 48"/>
                <a:gd name="T44" fmla="*/ 42 w 48"/>
                <a:gd name="T45" fmla="*/ 48 h 48"/>
                <a:gd name="T46" fmla="*/ 36 w 48"/>
                <a:gd name="T47" fmla="*/ 42 h 48"/>
                <a:gd name="T48" fmla="*/ 36 w 48"/>
                <a:gd name="T49" fmla="*/ 48 h 48"/>
                <a:gd name="T50" fmla="*/ 30 w 48"/>
                <a:gd name="T51" fmla="*/ 42 h 48"/>
                <a:gd name="T52" fmla="*/ 12 w 48"/>
                <a:gd name="T5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8">
                  <a:moveTo>
                    <a:pt x="12" y="42"/>
                  </a:moveTo>
                  <a:lnTo>
                    <a:pt x="0" y="42"/>
                  </a:lnTo>
                  <a:lnTo>
                    <a:pt x="0" y="36"/>
                  </a:lnTo>
                  <a:lnTo>
                    <a:pt x="0" y="6"/>
                  </a:lnTo>
                  <a:lnTo>
                    <a:pt x="6" y="6"/>
                  </a:lnTo>
                  <a:lnTo>
                    <a:pt x="12" y="6"/>
                  </a:lnTo>
                  <a:lnTo>
                    <a:pt x="12" y="0"/>
                  </a:lnTo>
                  <a:lnTo>
                    <a:pt x="18" y="0"/>
                  </a:lnTo>
                  <a:lnTo>
                    <a:pt x="42" y="0"/>
                  </a:lnTo>
                  <a:lnTo>
                    <a:pt x="42" y="12"/>
                  </a:lnTo>
                  <a:lnTo>
                    <a:pt x="36" y="18"/>
                  </a:lnTo>
                  <a:lnTo>
                    <a:pt x="30" y="18"/>
                  </a:lnTo>
                  <a:lnTo>
                    <a:pt x="36" y="24"/>
                  </a:lnTo>
                  <a:lnTo>
                    <a:pt x="30" y="24"/>
                  </a:lnTo>
                  <a:lnTo>
                    <a:pt x="30" y="30"/>
                  </a:lnTo>
                  <a:lnTo>
                    <a:pt x="30" y="36"/>
                  </a:lnTo>
                  <a:lnTo>
                    <a:pt x="30" y="30"/>
                  </a:lnTo>
                  <a:lnTo>
                    <a:pt x="36" y="30"/>
                  </a:lnTo>
                  <a:lnTo>
                    <a:pt x="36" y="36"/>
                  </a:lnTo>
                  <a:lnTo>
                    <a:pt x="42" y="36"/>
                  </a:lnTo>
                  <a:lnTo>
                    <a:pt x="42" y="42"/>
                  </a:lnTo>
                  <a:lnTo>
                    <a:pt x="48" y="42"/>
                  </a:lnTo>
                  <a:lnTo>
                    <a:pt x="42" y="48"/>
                  </a:lnTo>
                  <a:lnTo>
                    <a:pt x="36" y="42"/>
                  </a:lnTo>
                  <a:lnTo>
                    <a:pt x="36" y="48"/>
                  </a:lnTo>
                  <a:lnTo>
                    <a:pt x="30" y="42"/>
                  </a:lnTo>
                  <a:lnTo>
                    <a:pt x="1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4" name="Freeform 2322"/>
            <p:cNvSpPr>
              <a:spLocks/>
            </p:cNvSpPr>
            <p:nvPr/>
          </p:nvSpPr>
          <p:spPr bwMode="auto">
            <a:xfrm>
              <a:off x="3714" y="2424"/>
              <a:ext cx="42" cy="42"/>
            </a:xfrm>
            <a:custGeom>
              <a:avLst/>
              <a:gdLst>
                <a:gd name="T0" fmla="*/ 0 w 42"/>
                <a:gd name="T1" fmla="*/ 36 h 42"/>
                <a:gd name="T2" fmla="*/ 0 w 42"/>
                <a:gd name="T3" fmla="*/ 18 h 42"/>
                <a:gd name="T4" fmla="*/ 6 w 42"/>
                <a:gd name="T5" fmla="*/ 18 h 42"/>
                <a:gd name="T6" fmla="*/ 12 w 42"/>
                <a:gd name="T7" fmla="*/ 12 h 42"/>
                <a:gd name="T8" fmla="*/ 18 w 42"/>
                <a:gd name="T9" fmla="*/ 12 h 42"/>
                <a:gd name="T10" fmla="*/ 18 w 42"/>
                <a:gd name="T11" fmla="*/ 0 h 42"/>
                <a:gd name="T12" fmla="*/ 30 w 42"/>
                <a:gd name="T13" fmla="*/ 0 h 42"/>
                <a:gd name="T14" fmla="*/ 30 w 42"/>
                <a:gd name="T15" fmla="*/ 6 h 42"/>
                <a:gd name="T16" fmla="*/ 30 w 42"/>
                <a:gd name="T17" fmla="*/ 12 h 42"/>
                <a:gd name="T18" fmla="*/ 36 w 42"/>
                <a:gd name="T19" fmla="*/ 24 h 42"/>
                <a:gd name="T20" fmla="*/ 42 w 42"/>
                <a:gd name="T21" fmla="*/ 24 h 42"/>
                <a:gd name="T22" fmla="*/ 42 w 42"/>
                <a:gd name="T23" fmla="*/ 30 h 42"/>
                <a:gd name="T24" fmla="*/ 36 w 42"/>
                <a:gd name="T25" fmla="*/ 30 h 42"/>
                <a:gd name="T26" fmla="*/ 36 w 42"/>
                <a:gd name="T27" fmla="*/ 36 h 42"/>
                <a:gd name="T28" fmla="*/ 30 w 42"/>
                <a:gd name="T29" fmla="*/ 36 h 42"/>
                <a:gd name="T30" fmla="*/ 24 w 42"/>
                <a:gd name="T31" fmla="*/ 42 h 42"/>
                <a:gd name="T32" fmla="*/ 6 w 42"/>
                <a:gd name="T33" fmla="*/ 42 h 42"/>
                <a:gd name="T34" fmla="*/ 0 w 42"/>
                <a:gd name="T3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0" y="36"/>
                  </a:moveTo>
                  <a:lnTo>
                    <a:pt x="0" y="18"/>
                  </a:lnTo>
                  <a:lnTo>
                    <a:pt x="6" y="18"/>
                  </a:lnTo>
                  <a:lnTo>
                    <a:pt x="12" y="12"/>
                  </a:lnTo>
                  <a:lnTo>
                    <a:pt x="18" y="12"/>
                  </a:lnTo>
                  <a:lnTo>
                    <a:pt x="18" y="0"/>
                  </a:lnTo>
                  <a:lnTo>
                    <a:pt x="30" y="0"/>
                  </a:lnTo>
                  <a:lnTo>
                    <a:pt x="30" y="6"/>
                  </a:lnTo>
                  <a:lnTo>
                    <a:pt x="30" y="12"/>
                  </a:lnTo>
                  <a:lnTo>
                    <a:pt x="36" y="24"/>
                  </a:lnTo>
                  <a:lnTo>
                    <a:pt x="42" y="24"/>
                  </a:lnTo>
                  <a:lnTo>
                    <a:pt x="42" y="30"/>
                  </a:lnTo>
                  <a:lnTo>
                    <a:pt x="36" y="30"/>
                  </a:lnTo>
                  <a:lnTo>
                    <a:pt x="36" y="36"/>
                  </a:lnTo>
                  <a:lnTo>
                    <a:pt x="30" y="36"/>
                  </a:lnTo>
                  <a:lnTo>
                    <a:pt x="24" y="42"/>
                  </a:lnTo>
                  <a:lnTo>
                    <a:pt x="6" y="42"/>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5" name="Freeform 2323"/>
            <p:cNvSpPr>
              <a:spLocks/>
            </p:cNvSpPr>
            <p:nvPr/>
          </p:nvSpPr>
          <p:spPr bwMode="auto">
            <a:xfrm>
              <a:off x="3288" y="2460"/>
              <a:ext cx="36" cy="60"/>
            </a:xfrm>
            <a:custGeom>
              <a:avLst/>
              <a:gdLst>
                <a:gd name="T0" fmla="*/ 6 w 36"/>
                <a:gd name="T1" fmla="*/ 54 h 60"/>
                <a:gd name="T2" fmla="*/ 0 w 36"/>
                <a:gd name="T3" fmla="*/ 6 h 60"/>
                <a:gd name="T4" fmla="*/ 24 w 36"/>
                <a:gd name="T5" fmla="*/ 6 h 60"/>
                <a:gd name="T6" fmla="*/ 24 w 36"/>
                <a:gd name="T7" fmla="*/ 0 h 60"/>
                <a:gd name="T8" fmla="*/ 24 w 36"/>
                <a:gd name="T9" fmla="*/ 6 h 60"/>
                <a:gd name="T10" fmla="*/ 18 w 36"/>
                <a:gd name="T11" fmla="*/ 6 h 60"/>
                <a:gd name="T12" fmla="*/ 18 w 36"/>
                <a:gd name="T13" fmla="*/ 12 h 60"/>
                <a:gd name="T14" fmla="*/ 24 w 36"/>
                <a:gd name="T15" fmla="*/ 12 h 60"/>
                <a:gd name="T16" fmla="*/ 30 w 36"/>
                <a:gd name="T17" fmla="*/ 12 h 60"/>
                <a:gd name="T18" fmla="*/ 30 w 36"/>
                <a:gd name="T19" fmla="*/ 18 h 60"/>
                <a:gd name="T20" fmla="*/ 30 w 36"/>
                <a:gd name="T21" fmla="*/ 24 h 60"/>
                <a:gd name="T22" fmla="*/ 36 w 36"/>
                <a:gd name="T23" fmla="*/ 24 h 60"/>
                <a:gd name="T24" fmla="*/ 36 w 36"/>
                <a:gd name="T25" fmla="*/ 36 h 60"/>
                <a:gd name="T26" fmla="*/ 30 w 36"/>
                <a:gd name="T27" fmla="*/ 36 h 60"/>
                <a:gd name="T28" fmla="*/ 30 w 36"/>
                <a:gd name="T29" fmla="*/ 42 h 60"/>
                <a:gd name="T30" fmla="*/ 30 w 36"/>
                <a:gd name="T31" fmla="*/ 48 h 60"/>
                <a:gd name="T32" fmla="*/ 18 w 36"/>
                <a:gd name="T33" fmla="*/ 48 h 60"/>
                <a:gd name="T34" fmla="*/ 18 w 36"/>
                <a:gd name="T35" fmla="*/ 54 h 60"/>
                <a:gd name="T36" fmla="*/ 12 w 36"/>
                <a:gd name="T37" fmla="*/ 54 h 60"/>
                <a:gd name="T38" fmla="*/ 12 w 36"/>
                <a:gd name="T39" fmla="*/ 60 h 60"/>
                <a:gd name="T40" fmla="*/ 6 w 36"/>
                <a:gd name="T41" fmla="*/ 60 h 60"/>
                <a:gd name="T42" fmla="*/ 6 w 36"/>
                <a:gd name="T4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60">
                  <a:moveTo>
                    <a:pt x="6" y="54"/>
                  </a:moveTo>
                  <a:lnTo>
                    <a:pt x="0" y="6"/>
                  </a:lnTo>
                  <a:lnTo>
                    <a:pt x="24" y="6"/>
                  </a:lnTo>
                  <a:lnTo>
                    <a:pt x="24" y="0"/>
                  </a:lnTo>
                  <a:lnTo>
                    <a:pt x="24" y="6"/>
                  </a:lnTo>
                  <a:lnTo>
                    <a:pt x="18" y="6"/>
                  </a:lnTo>
                  <a:lnTo>
                    <a:pt x="18" y="12"/>
                  </a:lnTo>
                  <a:lnTo>
                    <a:pt x="24" y="12"/>
                  </a:lnTo>
                  <a:lnTo>
                    <a:pt x="30" y="12"/>
                  </a:lnTo>
                  <a:lnTo>
                    <a:pt x="30" y="18"/>
                  </a:lnTo>
                  <a:lnTo>
                    <a:pt x="30" y="24"/>
                  </a:lnTo>
                  <a:lnTo>
                    <a:pt x="36" y="24"/>
                  </a:lnTo>
                  <a:lnTo>
                    <a:pt x="36" y="36"/>
                  </a:lnTo>
                  <a:lnTo>
                    <a:pt x="30" y="36"/>
                  </a:lnTo>
                  <a:lnTo>
                    <a:pt x="30" y="42"/>
                  </a:lnTo>
                  <a:lnTo>
                    <a:pt x="30" y="48"/>
                  </a:lnTo>
                  <a:lnTo>
                    <a:pt x="18" y="48"/>
                  </a:lnTo>
                  <a:lnTo>
                    <a:pt x="18" y="54"/>
                  </a:lnTo>
                  <a:lnTo>
                    <a:pt x="12" y="54"/>
                  </a:lnTo>
                  <a:lnTo>
                    <a:pt x="12" y="60"/>
                  </a:lnTo>
                  <a:lnTo>
                    <a:pt x="6" y="60"/>
                  </a:lnTo>
                  <a:lnTo>
                    <a:pt x="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6" name="Freeform 2324"/>
            <p:cNvSpPr>
              <a:spLocks/>
            </p:cNvSpPr>
            <p:nvPr/>
          </p:nvSpPr>
          <p:spPr bwMode="auto">
            <a:xfrm>
              <a:off x="3408" y="2454"/>
              <a:ext cx="48" cy="30"/>
            </a:xfrm>
            <a:custGeom>
              <a:avLst/>
              <a:gdLst>
                <a:gd name="T0" fmla="*/ 30 w 48"/>
                <a:gd name="T1" fmla="*/ 30 h 30"/>
                <a:gd name="T2" fmla="*/ 30 w 48"/>
                <a:gd name="T3" fmla="*/ 24 h 30"/>
                <a:gd name="T4" fmla="*/ 24 w 48"/>
                <a:gd name="T5" fmla="*/ 24 h 30"/>
                <a:gd name="T6" fmla="*/ 0 w 48"/>
                <a:gd name="T7" fmla="*/ 24 h 30"/>
                <a:gd name="T8" fmla="*/ 0 w 48"/>
                <a:gd name="T9" fmla="*/ 18 h 30"/>
                <a:gd name="T10" fmla="*/ 0 w 48"/>
                <a:gd name="T11" fmla="*/ 12 h 30"/>
                <a:gd name="T12" fmla="*/ 0 w 48"/>
                <a:gd name="T13" fmla="*/ 6 h 30"/>
                <a:gd name="T14" fmla="*/ 6 w 48"/>
                <a:gd name="T15" fmla="*/ 6 h 30"/>
                <a:gd name="T16" fmla="*/ 6 w 48"/>
                <a:gd name="T17" fmla="*/ 0 h 30"/>
                <a:gd name="T18" fmla="*/ 24 w 48"/>
                <a:gd name="T19" fmla="*/ 0 h 30"/>
                <a:gd name="T20" fmla="*/ 24 w 48"/>
                <a:gd name="T21" fmla="*/ 12 h 30"/>
                <a:gd name="T22" fmla="*/ 42 w 48"/>
                <a:gd name="T23" fmla="*/ 12 h 30"/>
                <a:gd name="T24" fmla="*/ 42 w 48"/>
                <a:gd name="T25" fmla="*/ 18 h 30"/>
                <a:gd name="T26" fmla="*/ 48 w 48"/>
                <a:gd name="T27" fmla="*/ 18 h 30"/>
                <a:gd name="T28" fmla="*/ 48 w 48"/>
                <a:gd name="T29" fmla="*/ 24 h 30"/>
                <a:gd name="T30" fmla="*/ 48 w 48"/>
                <a:gd name="T31" fmla="*/ 30 h 30"/>
                <a:gd name="T32" fmla="*/ 42 w 48"/>
                <a:gd name="T33" fmla="*/ 24 h 30"/>
                <a:gd name="T34" fmla="*/ 42 w 48"/>
                <a:gd name="T35" fmla="*/ 30 h 30"/>
                <a:gd name="T36" fmla="*/ 36 w 48"/>
                <a:gd name="T37" fmla="*/ 30 h 30"/>
                <a:gd name="T38" fmla="*/ 30 w 48"/>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0">
                  <a:moveTo>
                    <a:pt x="30" y="30"/>
                  </a:moveTo>
                  <a:lnTo>
                    <a:pt x="30" y="24"/>
                  </a:lnTo>
                  <a:lnTo>
                    <a:pt x="24" y="24"/>
                  </a:lnTo>
                  <a:lnTo>
                    <a:pt x="0" y="24"/>
                  </a:lnTo>
                  <a:lnTo>
                    <a:pt x="0" y="18"/>
                  </a:lnTo>
                  <a:lnTo>
                    <a:pt x="0" y="12"/>
                  </a:lnTo>
                  <a:lnTo>
                    <a:pt x="0" y="6"/>
                  </a:lnTo>
                  <a:lnTo>
                    <a:pt x="6" y="6"/>
                  </a:lnTo>
                  <a:lnTo>
                    <a:pt x="6" y="0"/>
                  </a:lnTo>
                  <a:lnTo>
                    <a:pt x="24" y="0"/>
                  </a:lnTo>
                  <a:lnTo>
                    <a:pt x="24" y="12"/>
                  </a:lnTo>
                  <a:lnTo>
                    <a:pt x="42" y="12"/>
                  </a:lnTo>
                  <a:lnTo>
                    <a:pt x="42" y="18"/>
                  </a:lnTo>
                  <a:lnTo>
                    <a:pt x="48" y="18"/>
                  </a:lnTo>
                  <a:lnTo>
                    <a:pt x="48" y="24"/>
                  </a:lnTo>
                  <a:lnTo>
                    <a:pt x="48" y="30"/>
                  </a:lnTo>
                  <a:lnTo>
                    <a:pt x="42" y="24"/>
                  </a:lnTo>
                  <a:lnTo>
                    <a:pt x="42" y="30"/>
                  </a:lnTo>
                  <a:lnTo>
                    <a:pt x="36" y="30"/>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7" name="Freeform 2325"/>
            <p:cNvSpPr>
              <a:spLocks/>
            </p:cNvSpPr>
            <p:nvPr/>
          </p:nvSpPr>
          <p:spPr bwMode="auto">
            <a:xfrm>
              <a:off x="3846" y="2412"/>
              <a:ext cx="36" cy="36"/>
            </a:xfrm>
            <a:custGeom>
              <a:avLst/>
              <a:gdLst>
                <a:gd name="T0" fmla="*/ 36 w 36"/>
                <a:gd name="T1" fmla="*/ 30 h 36"/>
                <a:gd name="T2" fmla="*/ 18 w 36"/>
                <a:gd name="T3" fmla="*/ 36 h 36"/>
                <a:gd name="T4" fmla="*/ 0 w 36"/>
                <a:gd name="T5" fmla="*/ 30 h 36"/>
                <a:gd name="T6" fmla="*/ 0 w 36"/>
                <a:gd name="T7" fmla="*/ 24 h 36"/>
                <a:gd name="T8" fmla="*/ 6 w 36"/>
                <a:gd name="T9" fmla="*/ 12 h 36"/>
                <a:gd name="T10" fmla="*/ 12 w 36"/>
                <a:gd name="T11" fmla="*/ 0 h 36"/>
                <a:gd name="T12" fmla="*/ 18 w 36"/>
                <a:gd name="T13" fmla="*/ 0 h 36"/>
                <a:gd name="T14" fmla="*/ 18 w 36"/>
                <a:gd name="T15" fmla="*/ 6 h 36"/>
                <a:gd name="T16" fmla="*/ 24 w 36"/>
                <a:gd name="T17" fmla="*/ 6 h 36"/>
                <a:gd name="T18" fmla="*/ 30 w 36"/>
                <a:gd name="T19" fmla="*/ 18 h 36"/>
                <a:gd name="T20" fmla="*/ 36 w 36"/>
                <a:gd name="T21" fmla="*/ 24 h 36"/>
                <a:gd name="T22" fmla="*/ 36 w 36"/>
                <a:gd name="T2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36" y="30"/>
                  </a:moveTo>
                  <a:lnTo>
                    <a:pt x="18" y="36"/>
                  </a:lnTo>
                  <a:lnTo>
                    <a:pt x="0" y="30"/>
                  </a:lnTo>
                  <a:lnTo>
                    <a:pt x="0" y="24"/>
                  </a:lnTo>
                  <a:lnTo>
                    <a:pt x="6" y="12"/>
                  </a:lnTo>
                  <a:lnTo>
                    <a:pt x="12" y="0"/>
                  </a:lnTo>
                  <a:lnTo>
                    <a:pt x="18" y="0"/>
                  </a:lnTo>
                  <a:lnTo>
                    <a:pt x="18" y="6"/>
                  </a:lnTo>
                  <a:lnTo>
                    <a:pt x="24" y="6"/>
                  </a:lnTo>
                  <a:lnTo>
                    <a:pt x="30" y="18"/>
                  </a:lnTo>
                  <a:lnTo>
                    <a:pt x="36" y="24"/>
                  </a:lnTo>
                  <a:lnTo>
                    <a:pt x="3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8" name="Freeform 2326"/>
            <p:cNvSpPr>
              <a:spLocks/>
            </p:cNvSpPr>
            <p:nvPr/>
          </p:nvSpPr>
          <p:spPr bwMode="auto">
            <a:xfrm>
              <a:off x="3102" y="2472"/>
              <a:ext cx="36" cy="54"/>
            </a:xfrm>
            <a:custGeom>
              <a:avLst/>
              <a:gdLst>
                <a:gd name="T0" fmla="*/ 36 w 36"/>
                <a:gd name="T1" fmla="*/ 48 h 54"/>
                <a:gd name="T2" fmla="*/ 36 w 36"/>
                <a:gd name="T3" fmla="*/ 54 h 54"/>
                <a:gd name="T4" fmla="*/ 30 w 36"/>
                <a:gd name="T5" fmla="*/ 54 h 54"/>
                <a:gd name="T6" fmla="*/ 24 w 36"/>
                <a:gd name="T7" fmla="*/ 54 h 54"/>
                <a:gd name="T8" fmla="*/ 24 w 36"/>
                <a:gd name="T9" fmla="*/ 48 h 54"/>
                <a:gd name="T10" fmla="*/ 18 w 36"/>
                <a:gd name="T11" fmla="*/ 48 h 54"/>
                <a:gd name="T12" fmla="*/ 18 w 36"/>
                <a:gd name="T13" fmla="*/ 42 h 54"/>
                <a:gd name="T14" fmla="*/ 12 w 36"/>
                <a:gd name="T15" fmla="*/ 42 h 54"/>
                <a:gd name="T16" fmla="*/ 12 w 36"/>
                <a:gd name="T17" fmla="*/ 36 h 54"/>
                <a:gd name="T18" fmla="*/ 6 w 36"/>
                <a:gd name="T19" fmla="*/ 36 h 54"/>
                <a:gd name="T20" fmla="*/ 6 w 36"/>
                <a:gd name="T21" fmla="*/ 30 h 54"/>
                <a:gd name="T22" fmla="*/ 0 w 36"/>
                <a:gd name="T23" fmla="*/ 30 h 54"/>
                <a:gd name="T24" fmla="*/ 0 w 36"/>
                <a:gd name="T25" fmla="*/ 36 h 54"/>
                <a:gd name="T26" fmla="*/ 0 w 36"/>
                <a:gd name="T27" fmla="*/ 30 h 54"/>
                <a:gd name="T28" fmla="*/ 0 w 36"/>
                <a:gd name="T29" fmla="*/ 24 h 54"/>
                <a:gd name="T30" fmla="*/ 6 w 36"/>
                <a:gd name="T31" fmla="*/ 24 h 54"/>
                <a:gd name="T32" fmla="*/ 0 w 36"/>
                <a:gd name="T33" fmla="*/ 18 h 54"/>
                <a:gd name="T34" fmla="*/ 6 w 36"/>
                <a:gd name="T35" fmla="*/ 18 h 54"/>
                <a:gd name="T36" fmla="*/ 12 w 36"/>
                <a:gd name="T37" fmla="*/ 12 h 54"/>
                <a:gd name="T38" fmla="*/ 12 w 36"/>
                <a:gd name="T39" fmla="*/ 0 h 54"/>
                <a:gd name="T40" fmla="*/ 36 w 36"/>
                <a:gd name="T41" fmla="*/ 0 h 54"/>
                <a:gd name="T42" fmla="*/ 36 w 36"/>
                <a:gd name="T43" fmla="*/ 6 h 54"/>
                <a:gd name="T44" fmla="*/ 36 w 36"/>
                <a:gd name="T45" fmla="*/ 12 h 54"/>
                <a:gd name="T46" fmla="*/ 36 w 36"/>
                <a:gd name="T47" fmla="*/ 18 h 54"/>
                <a:gd name="T48" fmla="*/ 36 w 36"/>
                <a:gd name="T49" fmla="*/ 24 h 54"/>
                <a:gd name="T50" fmla="*/ 36 w 36"/>
                <a:gd name="T51" fmla="*/ 30 h 54"/>
                <a:gd name="T52" fmla="*/ 36 w 36"/>
                <a:gd name="T53" fmla="*/ 36 h 54"/>
                <a:gd name="T54" fmla="*/ 36 w 36"/>
                <a:gd name="T55" fmla="*/ 42 h 54"/>
                <a:gd name="T56" fmla="*/ 36 w 36"/>
                <a:gd name="T5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54">
                  <a:moveTo>
                    <a:pt x="36" y="48"/>
                  </a:moveTo>
                  <a:lnTo>
                    <a:pt x="36" y="54"/>
                  </a:lnTo>
                  <a:lnTo>
                    <a:pt x="30" y="54"/>
                  </a:lnTo>
                  <a:lnTo>
                    <a:pt x="24" y="54"/>
                  </a:lnTo>
                  <a:lnTo>
                    <a:pt x="24" y="48"/>
                  </a:lnTo>
                  <a:lnTo>
                    <a:pt x="18" y="48"/>
                  </a:lnTo>
                  <a:lnTo>
                    <a:pt x="18" y="42"/>
                  </a:lnTo>
                  <a:lnTo>
                    <a:pt x="12" y="42"/>
                  </a:lnTo>
                  <a:lnTo>
                    <a:pt x="12" y="36"/>
                  </a:lnTo>
                  <a:lnTo>
                    <a:pt x="6" y="36"/>
                  </a:lnTo>
                  <a:lnTo>
                    <a:pt x="6" y="30"/>
                  </a:lnTo>
                  <a:lnTo>
                    <a:pt x="0" y="30"/>
                  </a:lnTo>
                  <a:lnTo>
                    <a:pt x="0" y="36"/>
                  </a:lnTo>
                  <a:lnTo>
                    <a:pt x="0" y="30"/>
                  </a:lnTo>
                  <a:lnTo>
                    <a:pt x="0" y="24"/>
                  </a:lnTo>
                  <a:lnTo>
                    <a:pt x="6" y="24"/>
                  </a:lnTo>
                  <a:lnTo>
                    <a:pt x="0" y="18"/>
                  </a:lnTo>
                  <a:lnTo>
                    <a:pt x="6" y="18"/>
                  </a:lnTo>
                  <a:lnTo>
                    <a:pt x="12" y="12"/>
                  </a:lnTo>
                  <a:lnTo>
                    <a:pt x="12" y="0"/>
                  </a:lnTo>
                  <a:lnTo>
                    <a:pt x="36" y="0"/>
                  </a:lnTo>
                  <a:lnTo>
                    <a:pt x="36" y="6"/>
                  </a:lnTo>
                  <a:lnTo>
                    <a:pt x="36" y="12"/>
                  </a:lnTo>
                  <a:lnTo>
                    <a:pt x="36" y="18"/>
                  </a:lnTo>
                  <a:lnTo>
                    <a:pt x="36" y="24"/>
                  </a:lnTo>
                  <a:lnTo>
                    <a:pt x="36" y="30"/>
                  </a:lnTo>
                  <a:lnTo>
                    <a:pt x="36" y="36"/>
                  </a:lnTo>
                  <a:lnTo>
                    <a:pt x="36" y="42"/>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9" name="Freeform 2327"/>
            <p:cNvSpPr>
              <a:spLocks/>
            </p:cNvSpPr>
            <p:nvPr/>
          </p:nvSpPr>
          <p:spPr bwMode="auto">
            <a:xfrm>
              <a:off x="3744" y="2424"/>
              <a:ext cx="30" cy="24"/>
            </a:xfrm>
            <a:custGeom>
              <a:avLst/>
              <a:gdLst>
                <a:gd name="T0" fmla="*/ 30 w 30"/>
                <a:gd name="T1" fmla="*/ 6 h 24"/>
                <a:gd name="T2" fmla="*/ 24 w 30"/>
                <a:gd name="T3" fmla="*/ 6 h 24"/>
                <a:gd name="T4" fmla="*/ 24 w 30"/>
                <a:gd name="T5" fmla="*/ 12 h 24"/>
                <a:gd name="T6" fmla="*/ 18 w 30"/>
                <a:gd name="T7" fmla="*/ 12 h 24"/>
                <a:gd name="T8" fmla="*/ 18 w 30"/>
                <a:gd name="T9" fmla="*/ 18 h 24"/>
                <a:gd name="T10" fmla="*/ 12 w 30"/>
                <a:gd name="T11" fmla="*/ 24 h 24"/>
                <a:gd name="T12" fmla="*/ 6 w 30"/>
                <a:gd name="T13" fmla="*/ 24 h 24"/>
                <a:gd name="T14" fmla="*/ 0 w 30"/>
                <a:gd name="T15" fmla="*/ 12 h 24"/>
                <a:gd name="T16" fmla="*/ 0 w 30"/>
                <a:gd name="T17" fmla="*/ 6 h 24"/>
                <a:gd name="T18" fmla="*/ 6 w 30"/>
                <a:gd name="T19" fmla="*/ 6 h 24"/>
                <a:gd name="T20" fmla="*/ 18 w 30"/>
                <a:gd name="T21" fmla="*/ 0 h 24"/>
                <a:gd name="T22" fmla="*/ 24 w 30"/>
                <a:gd name="T23" fmla="*/ 0 h 24"/>
                <a:gd name="T24" fmla="*/ 30 w 30"/>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4">
                  <a:moveTo>
                    <a:pt x="30" y="6"/>
                  </a:moveTo>
                  <a:lnTo>
                    <a:pt x="24" y="6"/>
                  </a:lnTo>
                  <a:lnTo>
                    <a:pt x="24" y="12"/>
                  </a:lnTo>
                  <a:lnTo>
                    <a:pt x="18" y="12"/>
                  </a:lnTo>
                  <a:lnTo>
                    <a:pt x="18" y="18"/>
                  </a:lnTo>
                  <a:lnTo>
                    <a:pt x="12" y="24"/>
                  </a:lnTo>
                  <a:lnTo>
                    <a:pt x="6" y="24"/>
                  </a:lnTo>
                  <a:lnTo>
                    <a:pt x="0" y="12"/>
                  </a:lnTo>
                  <a:lnTo>
                    <a:pt x="0" y="6"/>
                  </a:lnTo>
                  <a:lnTo>
                    <a:pt x="6" y="6"/>
                  </a:lnTo>
                  <a:lnTo>
                    <a:pt x="18" y="0"/>
                  </a:lnTo>
                  <a:lnTo>
                    <a:pt x="24" y="0"/>
                  </a:lnTo>
                  <a:lnTo>
                    <a:pt x="30" y="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0" name="Freeform 2328"/>
            <p:cNvSpPr>
              <a:spLocks/>
            </p:cNvSpPr>
            <p:nvPr/>
          </p:nvSpPr>
          <p:spPr bwMode="auto">
            <a:xfrm>
              <a:off x="3162" y="2472"/>
              <a:ext cx="48" cy="42"/>
            </a:xfrm>
            <a:custGeom>
              <a:avLst/>
              <a:gdLst>
                <a:gd name="T0" fmla="*/ 6 w 48"/>
                <a:gd name="T1" fmla="*/ 42 h 42"/>
                <a:gd name="T2" fmla="*/ 6 w 48"/>
                <a:gd name="T3" fmla="*/ 36 h 42"/>
                <a:gd name="T4" fmla="*/ 0 w 48"/>
                <a:gd name="T5" fmla="*/ 36 h 42"/>
                <a:gd name="T6" fmla="*/ 6 w 48"/>
                <a:gd name="T7" fmla="*/ 30 h 42"/>
                <a:gd name="T8" fmla="*/ 0 w 48"/>
                <a:gd name="T9" fmla="*/ 24 h 42"/>
                <a:gd name="T10" fmla="*/ 6 w 48"/>
                <a:gd name="T11" fmla="*/ 24 h 42"/>
                <a:gd name="T12" fmla="*/ 6 w 48"/>
                <a:gd name="T13" fmla="*/ 6 h 42"/>
                <a:gd name="T14" fmla="*/ 6 w 48"/>
                <a:gd name="T15" fmla="*/ 0 h 42"/>
                <a:gd name="T16" fmla="*/ 42 w 48"/>
                <a:gd name="T17" fmla="*/ 0 h 42"/>
                <a:gd name="T18" fmla="*/ 48 w 48"/>
                <a:gd name="T19" fmla="*/ 0 h 42"/>
                <a:gd name="T20" fmla="*/ 48 w 48"/>
                <a:gd name="T21" fmla="*/ 24 h 42"/>
                <a:gd name="T22" fmla="*/ 48 w 48"/>
                <a:gd name="T23" fmla="*/ 36 h 42"/>
                <a:gd name="T24" fmla="*/ 6 w 48"/>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2">
                  <a:moveTo>
                    <a:pt x="6" y="42"/>
                  </a:moveTo>
                  <a:lnTo>
                    <a:pt x="6" y="36"/>
                  </a:lnTo>
                  <a:lnTo>
                    <a:pt x="0" y="36"/>
                  </a:lnTo>
                  <a:lnTo>
                    <a:pt x="6" y="30"/>
                  </a:lnTo>
                  <a:lnTo>
                    <a:pt x="0" y="24"/>
                  </a:lnTo>
                  <a:lnTo>
                    <a:pt x="6" y="24"/>
                  </a:lnTo>
                  <a:lnTo>
                    <a:pt x="6" y="6"/>
                  </a:lnTo>
                  <a:lnTo>
                    <a:pt x="6" y="0"/>
                  </a:lnTo>
                  <a:lnTo>
                    <a:pt x="42" y="0"/>
                  </a:lnTo>
                  <a:lnTo>
                    <a:pt x="48" y="0"/>
                  </a:lnTo>
                  <a:lnTo>
                    <a:pt x="48" y="24"/>
                  </a:lnTo>
                  <a:lnTo>
                    <a:pt x="48" y="36"/>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1" name="Freeform 2329"/>
            <p:cNvSpPr>
              <a:spLocks/>
            </p:cNvSpPr>
            <p:nvPr/>
          </p:nvSpPr>
          <p:spPr bwMode="auto">
            <a:xfrm>
              <a:off x="3804" y="2418"/>
              <a:ext cx="24" cy="24"/>
            </a:xfrm>
            <a:custGeom>
              <a:avLst/>
              <a:gdLst>
                <a:gd name="T0" fmla="*/ 12 w 24"/>
                <a:gd name="T1" fmla="*/ 24 h 24"/>
                <a:gd name="T2" fmla="*/ 6 w 24"/>
                <a:gd name="T3" fmla="*/ 24 h 24"/>
                <a:gd name="T4" fmla="*/ 6 w 24"/>
                <a:gd name="T5" fmla="*/ 18 h 24"/>
                <a:gd name="T6" fmla="*/ 0 w 24"/>
                <a:gd name="T7" fmla="*/ 18 h 24"/>
                <a:gd name="T8" fmla="*/ 6 w 24"/>
                <a:gd name="T9" fmla="*/ 18 h 24"/>
                <a:gd name="T10" fmla="*/ 12 w 24"/>
                <a:gd name="T11" fmla="*/ 6 h 24"/>
                <a:gd name="T12" fmla="*/ 18 w 24"/>
                <a:gd name="T13" fmla="*/ 0 h 24"/>
                <a:gd name="T14" fmla="*/ 24 w 24"/>
                <a:gd name="T15" fmla="*/ 6 h 24"/>
                <a:gd name="T16" fmla="*/ 24 w 24"/>
                <a:gd name="T17" fmla="*/ 12 h 24"/>
                <a:gd name="T18" fmla="*/ 18 w 24"/>
                <a:gd name="T19" fmla="*/ 24 h 24"/>
                <a:gd name="T20" fmla="*/ 12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2" y="24"/>
                  </a:moveTo>
                  <a:lnTo>
                    <a:pt x="6" y="24"/>
                  </a:lnTo>
                  <a:lnTo>
                    <a:pt x="6" y="18"/>
                  </a:lnTo>
                  <a:lnTo>
                    <a:pt x="0" y="18"/>
                  </a:lnTo>
                  <a:lnTo>
                    <a:pt x="6" y="18"/>
                  </a:lnTo>
                  <a:lnTo>
                    <a:pt x="12" y="6"/>
                  </a:lnTo>
                  <a:lnTo>
                    <a:pt x="18" y="0"/>
                  </a:lnTo>
                  <a:lnTo>
                    <a:pt x="24" y="6"/>
                  </a:lnTo>
                  <a:lnTo>
                    <a:pt x="24" y="12"/>
                  </a:lnTo>
                  <a:lnTo>
                    <a:pt x="18" y="24"/>
                  </a:lnTo>
                  <a:lnTo>
                    <a:pt x="12" y="2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2" name="Freeform 2330"/>
            <p:cNvSpPr>
              <a:spLocks/>
            </p:cNvSpPr>
            <p:nvPr/>
          </p:nvSpPr>
          <p:spPr bwMode="auto">
            <a:xfrm>
              <a:off x="1716" y="2406"/>
              <a:ext cx="48" cy="132"/>
            </a:xfrm>
            <a:custGeom>
              <a:avLst/>
              <a:gdLst>
                <a:gd name="T0" fmla="*/ 30 w 48"/>
                <a:gd name="T1" fmla="*/ 132 h 132"/>
                <a:gd name="T2" fmla="*/ 24 w 48"/>
                <a:gd name="T3" fmla="*/ 132 h 132"/>
                <a:gd name="T4" fmla="*/ 18 w 48"/>
                <a:gd name="T5" fmla="*/ 126 h 132"/>
                <a:gd name="T6" fmla="*/ 18 w 48"/>
                <a:gd name="T7" fmla="*/ 120 h 132"/>
                <a:gd name="T8" fmla="*/ 18 w 48"/>
                <a:gd name="T9" fmla="*/ 114 h 132"/>
                <a:gd name="T10" fmla="*/ 24 w 48"/>
                <a:gd name="T11" fmla="*/ 108 h 132"/>
                <a:gd name="T12" fmla="*/ 18 w 48"/>
                <a:gd name="T13" fmla="*/ 102 h 132"/>
                <a:gd name="T14" fmla="*/ 18 w 48"/>
                <a:gd name="T15" fmla="*/ 96 h 132"/>
                <a:gd name="T16" fmla="*/ 18 w 48"/>
                <a:gd name="T17" fmla="*/ 90 h 132"/>
                <a:gd name="T18" fmla="*/ 12 w 48"/>
                <a:gd name="T19" fmla="*/ 90 h 132"/>
                <a:gd name="T20" fmla="*/ 0 w 48"/>
                <a:gd name="T21" fmla="*/ 66 h 132"/>
                <a:gd name="T22" fmla="*/ 12 w 48"/>
                <a:gd name="T23" fmla="*/ 6 h 132"/>
                <a:gd name="T24" fmla="*/ 18 w 48"/>
                <a:gd name="T25" fmla="*/ 0 h 132"/>
                <a:gd name="T26" fmla="*/ 18 w 48"/>
                <a:gd name="T27" fmla="*/ 6 h 132"/>
                <a:gd name="T28" fmla="*/ 24 w 48"/>
                <a:gd name="T29" fmla="*/ 0 h 132"/>
                <a:gd name="T30" fmla="*/ 48 w 48"/>
                <a:gd name="T31" fmla="*/ 0 h 132"/>
                <a:gd name="T32" fmla="*/ 42 w 48"/>
                <a:gd name="T33" fmla="*/ 60 h 132"/>
                <a:gd name="T34" fmla="*/ 36 w 48"/>
                <a:gd name="T35" fmla="*/ 102 h 132"/>
                <a:gd name="T36" fmla="*/ 30 w 48"/>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132">
                  <a:moveTo>
                    <a:pt x="30" y="132"/>
                  </a:moveTo>
                  <a:lnTo>
                    <a:pt x="24" y="132"/>
                  </a:lnTo>
                  <a:lnTo>
                    <a:pt x="18" y="126"/>
                  </a:lnTo>
                  <a:lnTo>
                    <a:pt x="18" y="120"/>
                  </a:lnTo>
                  <a:lnTo>
                    <a:pt x="18" y="114"/>
                  </a:lnTo>
                  <a:lnTo>
                    <a:pt x="24" y="108"/>
                  </a:lnTo>
                  <a:lnTo>
                    <a:pt x="18" y="102"/>
                  </a:lnTo>
                  <a:lnTo>
                    <a:pt x="18" y="96"/>
                  </a:lnTo>
                  <a:lnTo>
                    <a:pt x="18" y="90"/>
                  </a:lnTo>
                  <a:lnTo>
                    <a:pt x="12" y="90"/>
                  </a:lnTo>
                  <a:lnTo>
                    <a:pt x="0" y="66"/>
                  </a:lnTo>
                  <a:lnTo>
                    <a:pt x="12" y="6"/>
                  </a:lnTo>
                  <a:lnTo>
                    <a:pt x="18" y="0"/>
                  </a:lnTo>
                  <a:lnTo>
                    <a:pt x="18" y="6"/>
                  </a:lnTo>
                  <a:lnTo>
                    <a:pt x="24" y="0"/>
                  </a:lnTo>
                  <a:lnTo>
                    <a:pt x="48" y="0"/>
                  </a:lnTo>
                  <a:lnTo>
                    <a:pt x="42" y="60"/>
                  </a:lnTo>
                  <a:lnTo>
                    <a:pt x="36" y="102"/>
                  </a:lnTo>
                  <a:lnTo>
                    <a:pt x="30" y="13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3" name="Freeform 2331"/>
            <p:cNvSpPr>
              <a:spLocks/>
            </p:cNvSpPr>
            <p:nvPr/>
          </p:nvSpPr>
          <p:spPr bwMode="auto">
            <a:xfrm>
              <a:off x="4176" y="2358"/>
              <a:ext cx="54" cy="66"/>
            </a:xfrm>
            <a:custGeom>
              <a:avLst/>
              <a:gdLst>
                <a:gd name="T0" fmla="*/ 24 w 54"/>
                <a:gd name="T1" fmla="*/ 60 h 66"/>
                <a:gd name="T2" fmla="*/ 18 w 54"/>
                <a:gd name="T3" fmla="*/ 60 h 66"/>
                <a:gd name="T4" fmla="*/ 12 w 54"/>
                <a:gd name="T5" fmla="*/ 60 h 66"/>
                <a:gd name="T6" fmla="*/ 12 w 54"/>
                <a:gd name="T7" fmla="*/ 54 h 66"/>
                <a:gd name="T8" fmla="*/ 0 w 54"/>
                <a:gd name="T9" fmla="*/ 54 h 66"/>
                <a:gd name="T10" fmla="*/ 6 w 54"/>
                <a:gd name="T11" fmla="*/ 48 h 66"/>
                <a:gd name="T12" fmla="*/ 6 w 54"/>
                <a:gd name="T13" fmla="*/ 42 h 66"/>
                <a:gd name="T14" fmla="*/ 6 w 54"/>
                <a:gd name="T15" fmla="*/ 36 h 66"/>
                <a:gd name="T16" fmla="*/ 12 w 54"/>
                <a:gd name="T17" fmla="*/ 36 h 66"/>
                <a:gd name="T18" fmla="*/ 12 w 54"/>
                <a:gd name="T19" fmla="*/ 30 h 66"/>
                <a:gd name="T20" fmla="*/ 18 w 54"/>
                <a:gd name="T21" fmla="*/ 24 h 66"/>
                <a:gd name="T22" fmla="*/ 18 w 54"/>
                <a:gd name="T23" fmla="*/ 12 h 66"/>
                <a:gd name="T24" fmla="*/ 24 w 54"/>
                <a:gd name="T25" fmla="*/ 6 h 66"/>
                <a:gd name="T26" fmla="*/ 24 w 54"/>
                <a:gd name="T27" fmla="*/ 0 h 66"/>
                <a:gd name="T28" fmla="*/ 24 w 54"/>
                <a:gd name="T29" fmla="*/ 6 h 66"/>
                <a:gd name="T30" fmla="*/ 30 w 54"/>
                <a:gd name="T31" fmla="*/ 6 h 66"/>
                <a:gd name="T32" fmla="*/ 30 w 54"/>
                <a:gd name="T33" fmla="*/ 12 h 66"/>
                <a:gd name="T34" fmla="*/ 36 w 54"/>
                <a:gd name="T35" fmla="*/ 6 h 66"/>
                <a:gd name="T36" fmla="*/ 42 w 54"/>
                <a:gd name="T37" fmla="*/ 12 h 66"/>
                <a:gd name="T38" fmla="*/ 42 w 54"/>
                <a:gd name="T39" fmla="*/ 18 h 66"/>
                <a:gd name="T40" fmla="*/ 54 w 54"/>
                <a:gd name="T41" fmla="*/ 18 h 66"/>
                <a:gd name="T42" fmla="*/ 48 w 54"/>
                <a:gd name="T43" fmla="*/ 36 h 66"/>
                <a:gd name="T44" fmla="*/ 48 w 54"/>
                <a:gd name="T45" fmla="*/ 48 h 66"/>
                <a:gd name="T46" fmla="*/ 42 w 54"/>
                <a:gd name="T47" fmla="*/ 42 h 66"/>
                <a:gd name="T48" fmla="*/ 36 w 54"/>
                <a:gd name="T49" fmla="*/ 48 h 66"/>
                <a:gd name="T50" fmla="*/ 42 w 54"/>
                <a:gd name="T51" fmla="*/ 60 h 66"/>
                <a:gd name="T52" fmla="*/ 42 w 54"/>
                <a:gd name="T53" fmla="*/ 66 h 66"/>
                <a:gd name="T54" fmla="*/ 30 w 54"/>
                <a:gd name="T55" fmla="*/ 66 h 66"/>
                <a:gd name="T56" fmla="*/ 30 w 54"/>
                <a:gd name="T57" fmla="*/ 60 h 66"/>
                <a:gd name="T58" fmla="*/ 24 w 54"/>
                <a:gd name="T59"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66">
                  <a:moveTo>
                    <a:pt x="24" y="60"/>
                  </a:moveTo>
                  <a:lnTo>
                    <a:pt x="18" y="60"/>
                  </a:lnTo>
                  <a:lnTo>
                    <a:pt x="12" y="60"/>
                  </a:lnTo>
                  <a:lnTo>
                    <a:pt x="12" y="54"/>
                  </a:lnTo>
                  <a:lnTo>
                    <a:pt x="0" y="54"/>
                  </a:lnTo>
                  <a:lnTo>
                    <a:pt x="6" y="48"/>
                  </a:lnTo>
                  <a:lnTo>
                    <a:pt x="6" y="42"/>
                  </a:lnTo>
                  <a:lnTo>
                    <a:pt x="6" y="36"/>
                  </a:lnTo>
                  <a:lnTo>
                    <a:pt x="12" y="36"/>
                  </a:lnTo>
                  <a:lnTo>
                    <a:pt x="12" y="30"/>
                  </a:lnTo>
                  <a:lnTo>
                    <a:pt x="18" y="24"/>
                  </a:lnTo>
                  <a:lnTo>
                    <a:pt x="18" y="12"/>
                  </a:lnTo>
                  <a:lnTo>
                    <a:pt x="24" y="6"/>
                  </a:lnTo>
                  <a:lnTo>
                    <a:pt x="24" y="0"/>
                  </a:lnTo>
                  <a:lnTo>
                    <a:pt x="24" y="6"/>
                  </a:lnTo>
                  <a:lnTo>
                    <a:pt x="30" y="6"/>
                  </a:lnTo>
                  <a:lnTo>
                    <a:pt x="30" y="12"/>
                  </a:lnTo>
                  <a:lnTo>
                    <a:pt x="36" y="6"/>
                  </a:lnTo>
                  <a:lnTo>
                    <a:pt x="42" y="12"/>
                  </a:lnTo>
                  <a:lnTo>
                    <a:pt x="42" y="18"/>
                  </a:lnTo>
                  <a:lnTo>
                    <a:pt x="54" y="18"/>
                  </a:lnTo>
                  <a:lnTo>
                    <a:pt x="48" y="36"/>
                  </a:lnTo>
                  <a:lnTo>
                    <a:pt x="48" y="48"/>
                  </a:lnTo>
                  <a:lnTo>
                    <a:pt x="42" y="42"/>
                  </a:lnTo>
                  <a:lnTo>
                    <a:pt x="36" y="48"/>
                  </a:lnTo>
                  <a:lnTo>
                    <a:pt x="42" y="60"/>
                  </a:lnTo>
                  <a:lnTo>
                    <a:pt x="42" y="66"/>
                  </a:lnTo>
                  <a:lnTo>
                    <a:pt x="30" y="66"/>
                  </a:lnTo>
                  <a:lnTo>
                    <a:pt x="30" y="60"/>
                  </a:lnTo>
                  <a:lnTo>
                    <a:pt x="24"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4" name="Freeform 2332"/>
            <p:cNvSpPr>
              <a:spLocks/>
            </p:cNvSpPr>
            <p:nvPr/>
          </p:nvSpPr>
          <p:spPr bwMode="auto">
            <a:xfrm>
              <a:off x="3870" y="2412"/>
              <a:ext cx="36" cy="42"/>
            </a:xfrm>
            <a:custGeom>
              <a:avLst/>
              <a:gdLst>
                <a:gd name="T0" fmla="*/ 36 w 36"/>
                <a:gd name="T1" fmla="*/ 24 h 42"/>
                <a:gd name="T2" fmla="*/ 24 w 36"/>
                <a:gd name="T3" fmla="*/ 42 h 42"/>
                <a:gd name="T4" fmla="*/ 18 w 36"/>
                <a:gd name="T5" fmla="*/ 36 h 42"/>
                <a:gd name="T6" fmla="*/ 12 w 36"/>
                <a:gd name="T7" fmla="*/ 30 h 42"/>
                <a:gd name="T8" fmla="*/ 12 w 36"/>
                <a:gd name="T9" fmla="*/ 24 h 42"/>
                <a:gd name="T10" fmla="*/ 6 w 36"/>
                <a:gd name="T11" fmla="*/ 18 h 42"/>
                <a:gd name="T12" fmla="*/ 0 w 36"/>
                <a:gd name="T13" fmla="*/ 6 h 42"/>
                <a:gd name="T14" fmla="*/ 6 w 36"/>
                <a:gd name="T15" fmla="*/ 6 h 42"/>
                <a:gd name="T16" fmla="*/ 6 w 36"/>
                <a:gd name="T17" fmla="*/ 0 h 42"/>
                <a:gd name="T18" fmla="*/ 24 w 36"/>
                <a:gd name="T19" fmla="*/ 6 h 42"/>
                <a:gd name="T20" fmla="*/ 30 w 36"/>
                <a:gd name="T21" fmla="*/ 6 h 42"/>
                <a:gd name="T22" fmla="*/ 36 w 36"/>
                <a:gd name="T23" fmla="*/ 6 h 42"/>
                <a:gd name="T24" fmla="*/ 36 w 36"/>
                <a:gd name="T25" fmla="*/ 12 h 42"/>
                <a:gd name="T26" fmla="*/ 30 w 36"/>
                <a:gd name="T27" fmla="*/ 12 h 42"/>
                <a:gd name="T28" fmla="*/ 36 w 36"/>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2">
                  <a:moveTo>
                    <a:pt x="36" y="24"/>
                  </a:moveTo>
                  <a:lnTo>
                    <a:pt x="24" y="42"/>
                  </a:lnTo>
                  <a:lnTo>
                    <a:pt x="18" y="36"/>
                  </a:lnTo>
                  <a:lnTo>
                    <a:pt x="12" y="30"/>
                  </a:lnTo>
                  <a:lnTo>
                    <a:pt x="12" y="24"/>
                  </a:lnTo>
                  <a:lnTo>
                    <a:pt x="6" y="18"/>
                  </a:lnTo>
                  <a:lnTo>
                    <a:pt x="0" y="6"/>
                  </a:lnTo>
                  <a:lnTo>
                    <a:pt x="6" y="6"/>
                  </a:lnTo>
                  <a:lnTo>
                    <a:pt x="6" y="0"/>
                  </a:lnTo>
                  <a:lnTo>
                    <a:pt x="24" y="6"/>
                  </a:lnTo>
                  <a:lnTo>
                    <a:pt x="30" y="6"/>
                  </a:lnTo>
                  <a:lnTo>
                    <a:pt x="36" y="6"/>
                  </a:lnTo>
                  <a:lnTo>
                    <a:pt x="36" y="12"/>
                  </a:lnTo>
                  <a:lnTo>
                    <a:pt x="30" y="12"/>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5" name="Freeform 2333"/>
            <p:cNvSpPr>
              <a:spLocks/>
            </p:cNvSpPr>
            <p:nvPr/>
          </p:nvSpPr>
          <p:spPr bwMode="auto">
            <a:xfrm>
              <a:off x="3438" y="2460"/>
              <a:ext cx="36" cy="48"/>
            </a:xfrm>
            <a:custGeom>
              <a:avLst/>
              <a:gdLst>
                <a:gd name="T0" fmla="*/ 0 w 36"/>
                <a:gd name="T1" fmla="*/ 48 h 48"/>
                <a:gd name="T2" fmla="*/ 0 w 36"/>
                <a:gd name="T3" fmla="*/ 24 h 48"/>
                <a:gd name="T4" fmla="*/ 6 w 36"/>
                <a:gd name="T5" fmla="*/ 24 h 48"/>
                <a:gd name="T6" fmla="*/ 12 w 36"/>
                <a:gd name="T7" fmla="*/ 24 h 48"/>
                <a:gd name="T8" fmla="*/ 12 w 36"/>
                <a:gd name="T9" fmla="*/ 18 h 48"/>
                <a:gd name="T10" fmla="*/ 18 w 36"/>
                <a:gd name="T11" fmla="*/ 24 h 48"/>
                <a:gd name="T12" fmla="*/ 18 w 36"/>
                <a:gd name="T13" fmla="*/ 18 h 48"/>
                <a:gd name="T14" fmla="*/ 18 w 36"/>
                <a:gd name="T15" fmla="*/ 12 h 48"/>
                <a:gd name="T16" fmla="*/ 12 w 36"/>
                <a:gd name="T17" fmla="*/ 12 h 48"/>
                <a:gd name="T18" fmla="*/ 12 w 36"/>
                <a:gd name="T19" fmla="*/ 6 h 48"/>
                <a:gd name="T20" fmla="*/ 18 w 36"/>
                <a:gd name="T21" fmla="*/ 6 h 48"/>
                <a:gd name="T22" fmla="*/ 24 w 36"/>
                <a:gd name="T23" fmla="*/ 6 h 48"/>
                <a:gd name="T24" fmla="*/ 30 w 36"/>
                <a:gd name="T25" fmla="*/ 0 h 48"/>
                <a:gd name="T26" fmla="*/ 36 w 36"/>
                <a:gd name="T27" fmla="*/ 0 h 48"/>
                <a:gd name="T28" fmla="*/ 36 w 36"/>
                <a:gd name="T29" fmla="*/ 18 h 48"/>
                <a:gd name="T30" fmla="*/ 30 w 36"/>
                <a:gd name="T31" fmla="*/ 42 h 48"/>
                <a:gd name="T32" fmla="*/ 0 w 36"/>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8">
                  <a:moveTo>
                    <a:pt x="0" y="48"/>
                  </a:moveTo>
                  <a:lnTo>
                    <a:pt x="0" y="24"/>
                  </a:lnTo>
                  <a:lnTo>
                    <a:pt x="6" y="24"/>
                  </a:lnTo>
                  <a:lnTo>
                    <a:pt x="12" y="24"/>
                  </a:lnTo>
                  <a:lnTo>
                    <a:pt x="12" y="18"/>
                  </a:lnTo>
                  <a:lnTo>
                    <a:pt x="18" y="24"/>
                  </a:lnTo>
                  <a:lnTo>
                    <a:pt x="18" y="18"/>
                  </a:lnTo>
                  <a:lnTo>
                    <a:pt x="18" y="12"/>
                  </a:lnTo>
                  <a:lnTo>
                    <a:pt x="12" y="12"/>
                  </a:lnTo>
                  <a:lnTo>
                    <a:pt x="12" y="6"/>
                  </a:lnTo>
                  <a:lnTo>
                    <a:pt x="18" y="6"/>
                  </a:lnTo>
                  <a:lnTo>
                    <a:pt x="24" y="6"/>
                  </a:lnTo>
                  <a:lnTo>
                    <a:pt x="30" y="0"/>
                  </a:lnTo>
                  <a:lnTo>
                    <a:pt x="36" y="0"/>
                  </a:lnTo>
                  <a:lnTo>
                    <a:pt x="36" y="18"/>
                  </a:lnTo>
                  <a:lnTo>
                    <a:pt x="30" y="42"/>
                  </a:lnTo>
                  <a:lnTo>
                    <a:pt x="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6" name="Freeform 2334"/>
            <p:cNvSpPr>
              <a:spLocks/>
            </p:cNvSpPr>
            <p:nvPr/>
          </p:nvSpPr>
          <p:spPr bwMode="auto">
            <a:xfrm>
              <a:off x="3816" y="2424"/>
              <a:ext cx="30" cy="36"/>
            </a:xfrm>
            <a:custGeom>
              <a:avLst/>
              <a:gdLst>
                <a:gd name="T0" fmla="*/ 12 w 30"/>
                <a:gd name="T1" fmla="*/ 24 h 36"/>
                <a:gd name="T2" fmla="*/ 6 w 30"/>
                <a:gd name="T3" fmla="*/ 24 h 36"/>
                <a:gd name="T4" fmla="*/ 0 w 30"/>
                <a:gd name="T5" fmla="*/ 18 h 36"/>
                <a:gd name="T6" fmla="*/ 6 w 30"/>
                <a:gd name="T7" fmla="*/ 18 h 36"/>
                <a:gd name="T8" fmla="*/ 12 w 30"/>
                <a:gd name="T9" fmla="*/ 6 h 36"/>
                <a:gd name="T10" fmla="*/ 12 w 30"/>
                <a:gd name="T11" fmla="*/ 0 h 36"/>
                <a:gd name="T12" fmla="*/ 24 w 30"/>
                <a:gd name="T13" fmla="*/ 6 h 36"/>
                <a:gd name="T14" fmla="*/ 30 w 30"/>
                <a:gd name="T15" fmla="*/ 6 h 36"/>
                <a:gd name="T16" fmla="*/ 30 w 30"/>
                <a:gd name="T17" fmla="*/ 12 h 36"/>
                <a:gd name="T18" fmla="*/ 30 w 30"/>
                <a:gd name="T19" fmla="*/ 18 h 36"/>
                <a:gd name="T20" fmla="*/ 24 w 30"/>
                <a:gd name="T21" fmla="*/ 24 h 36"/>
                <a:gd name="T22" fmla="*/ 24 w 30"/>
                <a:gd name="T23" fmla="*/ 30 h 36"/>
                <a:gd name="T24" fmla="*/ 18 w 30"/>
                <a:gd name="T25" fmla="*/ 36 h 36"/>
                <a:gd name="T26" fmla="*/ 12 w 3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12" y="24"/>
                  </a:moveTo>
                  <a:lnTo>
                    <a:pt x="6" y="24"/>
                  </a:lnTo>
                  <a:lnTo>
                    <a:pt x="0" y="18"/>
                  </a:lnTo>
                  <a:lnTo>
                    <a:pt x="6" y="18"/>
                  </a:lnTo>
                  <a:lnTo>
                    <a:pt x="12" y="6"/>
                  </a:lnTo>
                  <a:lnTo>
                    <a:pt x="12" y="0"/>
                  </a:lnTo>
                  <a:lnTo>
                    <a:pt x="24" y="6"/>
                  </a:lnTo>
                  <a:lnTo>
                    <a:pt x="30" y="6"/>
                  </a:lnTo>
                  <a:lnTo>
                    <a:pt x="30" y="12"/>
                  </a:lnTo>
                  <a:lnTo>
                    <a:pt x="30" y="18"/>
                  </a:lnTo>
                  <a:lnTo>
                    <a:pt x="24" y="24"/>
                  </a:lnTo>
                  <a:lnTo>
                    <a:pt x="24" y="30"/>
                  </a:lnTo>
                  <a:lnTo>
                    <a:pt x="18" y="36"/>
                  </a:lnTo>
                  <a:lnTo>
                    <a:pt x="12"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7" name="Freeform 2335"/>
            <p:cNvSpPr>
              <a:spLocks/>
            </p:cNvSpPr>
            <p:nvPr/>
          </p:nvSpPr>
          <p:spPr bwMode="auto">
            <a:xfrm>
              <a:off x="3372" y="2466"/>
              <a:ext cx="36" cy="30"/>
            </a:xfrm>
            <a:custGeom>
              <a:avLst/>
              <a:gdLst>
                <a:gd name="T0" fmla="*/ 36 w 36"/>
                <a:gd name="T1" fmla="*/ 12 h 30"/>
                <a:gd name="T2" fmla="*/ 30 w 36"/>
                <a:gd name="T3" fmla="*/ 12 h 30"/>
                <a:gd name="T4" fmla="*/ 36 w 36"/>
                <a:gd name="T5" fmla="*/ 18 h 30"/>
                <a:gd name="T6" fmla="*/ 24 w 36"/>
                <a:gd name="T7" fmla="*/ 18 h 30"/>
                <a:gd name="T8" fmla="*/ 18 w 36"/>
                <a:gd name="T9" fmla="*/ 18 h 30"/>
                <a:gd name="T10" fmla="*/ 12 w 36"/>
                <a:gd name="T11" fmla="*/ 24 h 30"/>
                <a:gd name="T12" fmla="*/ 12 w 36"/>
                <a:gd name="T13" fmla="*/ 30 h 30"/>
                <a:gd name="T14" fmla="*/ 0 w 36"/>
                <a:gd name="T15" fmla="*/ 30 h 30"/>
                <a:gd name="T16" fmla="*/ 0 w 36"/>
                <a:gd name="T17" fmla="*/ 6 h 30"/>
                <a:gd name="T18" fmla="*/ 0 w 36"/>
                <a:gd name="T19" fmla="*/ 0 h 30"/>
                <a:gd name="T20" fmla="*/ 24 w 36"/>
                <a:gd name="T21" fmla="*/ 0 h 30"/>
                <a:gd name="T22" fmla="*/ 36 w 36"/>
                <a:gd name="T23" fmla="*/ 0 h 30"/>
                <a:gd name="T24" fmla="*/ 36 w 36"/>
                <a:gd name="T25" fmla="*/ 6 h 30"/>
                <a:gd name="T26" fmla="*/ 36 w 36"/>
                <a:gd name="T2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0">
                  <a:moveTo>
                    <a:pt x="36" y="12"/>
                  </a:moveTo>
                  <a:lnTo>
                    <a:pt x="30" y="12"/>
                  </a:lnTo>
                  <a:lnTo>
                    <a:pt x="36" y="18"/>
                  </a:lnTo>
                  <a:lnTo>
                    <a:pt x="24" y="18"/>
                  </a:lnTo>
                  <a:lnTo>
                    <a:pt x="18" y="18"/>
                  </a:lnTo>
                  <a:lnTo>
                    <a:pt x="12" y="24"/>
                  </a:lnTo>
                  <a:lnTo>
                    <a:pt x="12" y="30"/>
                  </a:lnTo>
                  <a:lnTo>
                    <a:pt x="0" y="30"/>
                  </a:lnTo>
                  <a:lnTo>
                    <a:pt x="0" y="6"/>
                  </a:lnTo>
                  <a:lnTo>
                    <a:pt x="0" y="0"/>
                  </a:lnTo>
                  <a:lnTo>
                    <a:pt x="24" y="0"/>
                  </a:lnTo>
                  <a:lnTo>
                    <a:pt x="36" y="0"/>
                  </a:lnTo>
                  <a:lnTo>
                    <a:pt x="36" y="6"/>
                  </a:lnTo>
                  <a:lnTo>
                    <a:pt x="36"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8" name="Freeform 2336"/>
            <p:cNvSpPr>
              <a:spLocks/>
            </p:cNvSpPr>
            <p:nvPr/>
          </p:nvSpPr>
          <p:spPr bwMode="auto">
            <a:xfrm>
              <a:off x="3900" y="2412"/>
              <a:ext cx="30" cy="30"/>
            </a:xfrm>
            <a:custGeom>
              <a:avLst/>
              <a:gdLst>
                <a:gd name="T0" fmla="*/ 18 w 30"/>
                <a:gd name="T1" fmla="*/ 30 h 30"/>
                <a:gd name="T2" fmla="*/ 12 w 30"/>
                <a:gd name="T3" fmla="*/ 30 h 30"/>
                <a:gd name="T4" fmla="*/ 6 w 30"/>
                <a:gd name="T5" fmla="*/ 30 h 30"/>
                <a:gd name="T6" fmla="*/ 6 w 30"/>
                <a:gd name="T7" fmla="*/ 24 h 30"/>
                <a:gd name="T8" fmla="*/ 0 w 30"/>
                <a:gd name="T9" fmla="*/ 12 h 30"/>
                <a:gd name="T10" fmla="*/ 6 w 30"/>
                <a:gd name="T11" fmla="*/ 12 h 30"/>
                <a:gd name="T12" fmla="*/ 6 w 30"/>
                <a:gd name="T13" fmla="*/ 6 h 30"/>
                <a:gd name="T14" fmla="*/ 0 w 30"/>
                <a:gd name="T15" fmla="*/ 6 h 30"/>
                <a:gd name="T16" fmla="*/ 6 w 30"/>
                <a:gd name="T17" fmla="*/ 0 h 30"/>
                <a:gd name="T18" fmla="*/ 12 w 30"/>
                <a:gd name="T19" fmla="*/ 12 h 30"/>
                <a:gd name="T20" fmla="*/ 12 w 30"/>
                <a:gd name="T21" fmla="*/ 6 h 30"/>
                <a:gd name="T22" fmla="*/ 18 w 30"/>
                <a:gd name="T23" fmla="*/ 6 h 30"/>
                <a:gd name="T24" fmla="*/ 24 w 30"/>
                <a:gd name="T25" fmla="*/ 6 h 30"/>
                <a:gd name="T26" fmla="*/ 30 w 30"/>
                <a:gd name="T27" fmla="*/ 6 h 30"/>
                <a:gd name="T28" fmla="*/ 30 w 30"/>
                <a:gd name="T29" fmla="*/ 12 h 30"/>
                <a:gd name="T30" fmla="*/ 24 w 30"/>
                <a:gd name="T31" fmla="*/ 12 h 30"/>
                <a:gd name="T32" fmla="*/ 24 w 30"/>
                <a:gd name="T33" fmla="*/ 18 h 30"/>
                <a:gd name="T34" fmla="*/ 18 w 30"/>
                <a:gd name="T35" fmla="*/ 18 h 30"/>
                <a:gd name="T36" fmla="*/ 18 w 30"/>
                <a:gd name="T37" fmla="*/ 24 h 30"/>
                <a:gd name="T38" fmla="*/ 18 w 30"/>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0">
                  <a:moveTo>
                    <a:pt x="18" y="30"/>
                  </a:moveTo>
                  <a:lnTo>
                    <a:pt x="12" y="30"/>
                  </a:lnTo>
                  <a:lnTo>
                    <a:pt x="6" y="30"/>
                  </a:lnTo>
                  <a:lnTo>
                    <a:pt x="6" y="24"/>
                  </a:lnTo>
                  <a:lnTo>
                    <a:pt x="0" y="12"/>
                  </a:lnTo>
                  <a:lnTo>
                    <a:pt x="6" y="12"/>
                  </a:lnTo>
                  <a:lnTo>
                    <a:pt x="6" y="6"/>
                  </a:lnTo>
                  <a:lnTo>
                    <a:pt x="0" y="6"/>
                  </a:lnTo>
                  <a:lnTo>
                    <a:pt x="6" y="0"/>
                  </a:lnTo>
                  <a:lnTo>
                    <a:pt x="12" y="12"/>
                  </a:lnTo>
                  <a:lnTo>
                    <a:pt x="12" y="6"/>
                  </a:lnTo>
                  <a:lnTo>
                    <a:pt x="18" y="6"/>
                  </a:lnTo>
                  <a:lnTo>
                    <a:pt x="24" y="6"/>
                  </a:lnTo>
                  <a:lnTo>
                    <a:pt x="30" y="6"/>
                  </a:lnTo>
                  <a:lnTo>
                    <a:pt x="30" y="12"/>
                  </a:lnTo>
                  <a:lnTo>
                    <a:pt x="24" y="12"/>
                  </a:lnTo>
                  <a:lnTo>
                    <a:pt x="24" y="18"/>
                  </a:lnTo>
                  <a:lnTo>
                    <a:pt x="18" y="18"/>
                  </a:lnTo>
                  <a:lnTo>
                    <a:pt x="18" y="24"/>
                  </a:lnTo>
                  <a:lnTo>
                    <a:pt x="18"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9" name="Freeform 2337"/>
            <p:cNvSpPr>
              <a:spLocks/>
            </p:cNvSpPr>
            <p:nvPr/>
          </p:nvSpPr>
          <p:spPr bwMode="auto">
            <a:xfrm>
              <a:off x="3138" y="2478"/>
              <a:ext cx="30" cy="60"/>
            </a:xfrm>
            <a:custGeom>
              <a:avLst/>
              <a:gdLst>
                <a:gd name="T0" fmla="*/ 18 w 30"/>
                <a:gd name="T1" fmla="*/ 60 h 60"/>
                <a:gd name="T2" fmla="*/ 18 w 30"/>
                <a:gd name="T3" fmla="*/ 54 h 60"/>
                <a:gd name="T4" fmla="*/ 18 w 30"/>
                <a:gd name="T5" fmla="*/ 60 h 60"/>
                <a:gd name="T6" fmla="*/ 12 w 30"/>
                <a:gd name="T7" fmla="*/ 54 h 60"/>
                <a:gd name="T8" fmla="*/ 12 w 30"/>
                <a:gd name="T9" fmla="*/ 48 h 60"/>
                <a:gd name="T10" fmla="*/ 6 w 30"/>
                <a:gd name="T11" fmla="*/ 48 h 60"/>
                <a:gd name="T12" fmla="*/ 0 w 30"/>
                <a:gd name="T13" fmla="*/ 48 h 60"/>
                <a:gd name="T14" fmla="*/ 0 w 30"/>
                <a:gd name="T15" fmla="*/ 42 h 60"/>
                <a:gd name="T16" fmla="*/ 0 w 30"/>
                <a:gd name="T17" fmla="*/ 36 h 60"/>
                <a:gd name="T18" fmla="*/ 0 w 30"/>
                <a:gd name="T19" fmla="*/ 30 h 60"/>
                <a:gd name="T20" fmla="*/ 0 w 30"/>
                <a:gd name="T21" fmla="*/ 24 h 60"/>
                <a:gd name="T22" fmla="*/ 0 w 30"/>
                <a:gd name="T23" fmla="*/ 18 h 60"/>
                <a:gd name="T24" fmla="*/ 0 w 30"/>
                <a:gd name="T25" fmla="*/ 12 h 60"/>
                <a:gd name="T26" fmla="*/ 0 w 30"/>
                <a:gd name="T27" fmla="*/ 6 h 60"/>
                <a:gd name="T28" fmla="*/ 30 w 30"/>
                <a:gd name="T29" fmla="*/ 0 h 60"/>
                <a:gd name="T30" fmla="*/ 30 w 30"/>
                <a:gd name="T31" fmla="*/ 18 h 60"/>
                <a:gd name="T32" fmla="*/ 24 w 30"/>
                <a:gd name="T33" fmla="*/ 18 h 60"/>
                <a:gd name="T34" fmla="*/ 30 w 30"/>
                <a:gd name="T35" fmla="*/ 24 h 60"/>
                <a:gd name="T36" fmla="*/ 24 w 30"/>
                <a:gd name="T37" fmla="*/ 30 h 60"/>
                <a:gd name="T38" fmla="*/ 30 w 30"/>
                <a:gd name="T39" fmla="*/ 30 h 60"/>
                <a:gd name="T40" fmla="*/ 30 w 30"/>
                <a:gd name="T41" fmla="*/ 36 h 60"/>
                <a:gd name="T42" fmla="*/ 30 w 30"/>
                <a:gd name="T43" fmla="*/ 42 h 60"/>
                <a:gd name="T44" fmla="*/ 30 w 30"/>
                <a:gd name="T45" fmla="*/ 48 h 60"/>
                <a:gd name="T46" fmla="*/ 24 w 30"/>
                <a:gd name="T47" fmla="*/ 48 h 60"/>
                <a:gd name="T48" fmla="*/ 18 w 30"/>
                <a:gd name="T49" fmla="*/ 54 h 60"/>
                <a:gd name="T50" fmla="*/ 18 w 30"/>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0">
                  <a:moveTo>
                    <a:pt x="18" y="60"/>
                  </a:moveTo>
                  <a:lnTo>
                    <a:pt x="18" y="54"/>
                  </a:lnTo>
                  <a:lnTo>
                    <a:pt x="18" y="60"/>
                  </a:lnTo>
                  <a:lnTo>
                    <a:pt x="12" y="54"/>
                  </a:lnTo>
                  <a:lnTo>
                    <a:pt x="12" y="48"/>
                  </a:lnTo>
                  <a:lnTo>
                    <a:pt x="6" y="48"/>
                  </a:lnTo>
                  <a:lnTo>
                    <a:pt x="0" y="48"/>
                  </a:lnTo>
                  <a:lnTo>
                    <a:pt x="0" y="42"/>
                  </a:lnTo>
                  <a:lnTo>
                    <a:pt x="0" y="36"/>
                  </a:lnTo>
                  <a:lnTo>
                    <a:pt x="0" y="30"/>
                  </a:lnTo>
                  <a:lnTo>
                    <a:pt x="0" y="24"/>
                  </a:lnTo>
                  <a:lnTo>
                    <a:pt x="0" y="18"/>
                  </a:lnTo>
                  <a:lnTo>
                    <a:pt x="0" y="12"/>
                  </a:lnTo>
                  <a:lnTo>
                    <a:pt x="0" y="6"/>
                  </a:lnTo>
                  <a:lnTo>
                    <a:pt x="30" y="0"/>
                  </a:lnTo>
                  <a:lnTo>
                    <a:pt x="30" y="18"/>
                  </a:lnTo>
                  <a:lnTo>
                    <a:pt x="24" y="18"/>
                  </a:lnTo>
                  <a:lnTo>
                    <a:pt x="30" y="24"/>
                  </a:lnTo>
                  <a:lnTo>
                    <a:pt x="24" y="30"/>
                  </a:lnTo>
                  <a:lnTo>
                    <a:pt x="30" y="30"/>
                  </a:lnTo>
                  <a:lnTo>
                    <a:pt x="30" y="36"/>
                  </a:lnTo>
                  <a:lnTo>
                    <a:pt x="30" y="42"/>
                  </a:lnTo>
                  <a:lnTo>
                    <a:pt x="30" y="48"/>
                  </a:lnTo>
                  <a:lnTo>
                    <a:pt x="24" y="48"/>
                  </a:lnTo>
                  <a:lnTo>
                    <a:pt x="18" y="54"/>
                  </a:lnTo>
                  <a:lnTo>
                    <a:pt x="18"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0" name="Freeform 2338"/>
            <p:cNvSpPr>
              <a:spLocks/>
            </p:cNvSpPr>
            <p:nvPr/>
          </p:nvSpPr>
          <p:spPr bwMode="auto">
            <a:xfrm>
              <a:off x="4038" y="2394"/>
              <a:ext cx="96" cy="48"/>
            </a:xfrm>
            <a:custGeom>
              <a:avLst/>
              <a:gdLst>
                <a:gd name="T0" fmla="*/ 84 w 96"/>
                <a:gd name="T1" fmla="*/ 30 h 48"/>
                <a:gd name="T2" fmla="*/ 78 w 96"/>
                <a:gd name="T3" fmla="*/ 30 h 48"/>
                <a:gd name="T4" fmla="*/ 72 w 96"/>
                <a:gd name="T5" fmla="*/ 24 h 48"/>
                <a:gd name="T6" fmla="*/ 54 w 96"/>
                <a:gd name="T7" fmla="*/ 48 h 48"/>
                <a:gd name="T8" fmla="*/ 48 w 96"/>
                <a:gd name="T9" fmla="*/ 42 h 48"/>
                <a:gd name="T10" fmla="*/ 36 w 96"/>
                <a:gd name="T11" fmla="*/ 36 h 48"/>
                <a:gd name="T12" fmla="*/ 30 w 96"/>
                <a:gd name="T13" fmla="*/ 36 h 48"/>
                <a:gd name="T14" fmla="*/ 30 w 96"/>
                <a:gd name="T15" fmla="*/ 30 h 48"/>
                <a:gd name="T16" fmla="*/ 24 w 96"/>
                <a:gd name="T17" fmla="*/ 30 h 48"/>
                <a:gd name="T18" fmla="*/ 18 w 96"/>
                <a:gd name="T19" fmla="*/ 30 h 48"/>
                <a:gd name="T20" fmla="*/ 18 w 96"/>
                <a:gd name="T21" fmla="*/ 24 h 48"/>
                <a:gd name="T22" fmla="*/ 12 w 96"/>
                <a:gd name="T23" fmla="*/ 24 h 48"/>
                <a:gd name="T24" fmla="*/ 6 w 96"/>
                <a:gd name="T25" fmla="*/ 24 h 48"/>
                <a:gd name="T26" fmla="*/ 0 w 96"/>
                <a:gd name="T27" fmla="*/ 24 h 48"/>
                <a:gd name="T28" fmla="*/ 12 w 96"/>
                <a:gd name="T29" fmla="*/ 6 h 48"/>
                <a:gd name="T30" fmla="*/ 12 w 96"/>
                <a:gd name="T31" fmla="*/ 0 h 48"/>
                <a:gd name="T32" fmla="*/ 24 w 96"/>
                <a:gd name="T33" fmla="*/ 0 h 48"/>
                <a:gd name="T34" fmla="*/ 30 w 96"/>
                <a:gd name="T35" fmla="*/ 6 h 48"/>
                <a:gd name="T36" fmla="*/ 36 w 96"/>
                <a:gd name="T37" fmla="*/ 0 h 48"/>
                <a:gd name="T38" fmla="*/ 36 w 96"/>
                <a:gd name="T39" fmla="*/ 6 h 48"/>
                <a:gd name="T40" fmla="*/ 42 w 96"/>
                <a:gd name="T41" fmla="*/ 6 h 48"/>
                <a:gd name="T42" fmla="*/ 54 w 96"/>
                <a:gd name="T43" fmla="*/ 12 h 48"/>
                <a:gd name="T44" fmla="*/ 60 w 96"/>
                <a:gd name="T45" fmla="*/ 18 h 48"/>
                <a:gd name="T46" fmla="*/ 60 w 96"/>
                <a:gd name="T47" fmla="*/ 12 h 48"/>
                <a:gd name="T48" fmla="*/ 60 w 96"/>
                <a:gd name="T49" fmla="*/ 18 h 48"/>
                <a:gd name="T50" fmla="*/ 60 w 96"/>
                <a:gd name="T51" fmla="*/ 12 h 48"/>
                <a:gd name="T52" fmla="*/ 60 w 96"/>
                <a:gd name="T53" fmla="*/ 6 h 48"/>
                <a:gd name="T54" fmla="*/ 66 w 96"/>
                <a:gd name="T55" fmla="*/ 6 h 48"/>
                <a:gd name="T56" fmla="*/ 72 w 96"/>
                <a:gd name="T57" fmla="*/ 6 h 48"/>
                <a:gd name="T58" fmla="*/ 72 w 96"/>
                <a:gd name="T59" fmla="*/ 12 h 48"/>
                <a:gd name="T60" fmla="*/ 78 w 96"/>
                <a:gd name="T61" fmla="*/ 12 h 48"/>
                <a:gd name="T62" fmla="*/ 84 w 96"/>
                <a:gd name="T63" fmla="*/ 12 h 48"/>
                <a:gd name="T64" fmla="*/ 90 w 96"/>
                <a:gd name="T65" fmla="*/ 12 h 48"/>
                <a:gd name="T66" fmla="*/ 96 w 96"/>
                <a:gd name="T67" fmla="*/ 12 h 48"/>
                <a:gd name="T68" fmla="*/ 96 w 96"/>
                <a:gd name="T69" fmla="*/ 18 h 48"/>
                <a:gd name="T70" fmla="*/ 96 w 96"/>
                <a:gd name="T71" fmla="*/ 30 h 48"/>
                <a:gd name="T72" fmla="*/ 90 w 96"/>
                <a:gd name="T73" fmla="*/ 30 h 48"/>
                <a:gd name="T74" fmla="*/ 84 w 96"/>
                <a:gd name="T75"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48">
                  <a:moveTo>
                    <a:pt x="84" y="30"/>
                  </a:moveTo>
                  <a:lnTo>
                    <a:pt x="78" y="30"/>
                  </a:lnTo>
                  <a:lnTo>
                    <a:pt x="72" y="24"/>
                  </a:lnTo>
                  <a:lnTo>
                    <a:pt x="54" y="48"/>
                  </a:lnTo>
                  <a:lnTo>
                    <a:pt x="48" y="42"/>
                  </a:lnTo>
                  <a:lnTo>
                    <a:pt x="36" y="36"/>
                  </a:lnTo>
                  <a:lnTo>
                    <a:pt x="30" y="36"/>
                  </a:lnTo>
                  <a:lnTo>
                    <a:pt x="30" y="30"/>
                  </a:lnTo>
                  <a:lnTo>
                    <a:pt x="24" y="30"/>
                  </a:lnTo>
                  <a:lnTo>
                    <a:pt x="18" y="30"/>
                  </a:lnTo>
                  <a:lnTo>
                    <a:pt x="18" y="24"/>
                  </a:lnTo>
                  <a:lnTo>
                    <a:pt x="12" y="24"/>
                  </a:lnTo>
                  <a:lnTo>
                    <a:pt x="6" y="24"/>
                  </a:lnTo>
                  <a:lnTo>
                    <a:pt x="0" y="24"/>
                  </a:lnTo>
                  <a:lnTo>
                    <a:pt x="12" y="6"/>
                  </a:lnTo>
                  <a:lnTo>
                    <a:pt x="12" y="0"/>
                  </a:lnTo>
                  <a:lnTo>
                    <a:pt x="24" y="0"/>
                  </a:lnTo>
                  <a:lnTo>
                    <a:pt x="30" y="6"/>
                  </a:lnTo>
                  <a:lnTo>
                    <a:pt x="36" y="0"/>
                  </a:lnTo>
                  <a:lnTo>
                    <a:pt x="36" y="6"/>
                  </a:lnTo>
                  <a:lnTo>
                    <a:pt x="42" y="6"/>
                  </a:lnTo>
                  <a:lnTo>
                    <a:pt x="54" y="12"/>
                  </a:lnTo>
                  <a:lnTo>
                    <a:pt x="60" y="18"/>
                  </a:lnTo>
                  <a:lnTo>
                    <a:pt x="60" y="12"/>
                  </a:lnTo>
                  <a:lnTo>
                    <a:pt x="60" y="18"/>
                  </a:lnTo>
                  <a:lnTo>
                    <a:pt x="60" y="12"/>
                  </a:lnTo>
                  <a:lnTo>
                    <a:pt x="60" y="6"/>
                  </a:lnTo>
                  <a:lnTo>
                    <a:pt x="66" y="6"/>
                  </a:lnTo>
                  <a:lnTo>
                    <a:pt x="72" y="6"/>
                  </a:lnTo>
                  <a:lnTo>
                    <a:pt x="72" y="12"/>
                  </a:lnTo>
                  <a:lnTo>
                    <a:pt x="78" y="12"/>
                  </a:lnTo>
                  <a:lnTo>
                    <a:pt x="84" y="12"/>
                  </a:lnTo>
                  <a:lnTo>
                    <a:pt x="90" y="12"/>
                  </a:lnTo>
                  <a:lnTo>
                    <a:pt x="96" y="12"/>
                  </a:lnTo>
                  <a:lnTo>
                    <a:pt x="96" y="18"/>
                  </a:lnTo>
                  <a:lnTo>
                    <a:pt x="96" y="30"/>
                  </a:lnTo>
                  <a:lnTo>
                    <a:pt x="90" y="30"/>
                  </a:lnTo>
                  <a:lnTo>
                    <a:pt x="8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1" name="Freeform 2339"/>
            <p:cNvSpPr>
              <a:spLocks/>
            </p:cNvSpPr>
            <p:nvPr/>
          </p:nvSpPr>
          <p:spPr bwMode="auto">
            <a:xfrm>
              <a:off x="2940" y="2490"/>
              <a:ext cx="60" cy="42"/>
            </a:xfrm>
            <a:custGeom>
              <a:avLst/>
              <a:gdLst>
                <a:gd name="T0" fmla="*/ 0 w 60"/>
                <a:gd name="T1" fmla="*/ 36 h 42"/>
                <a:gd name="T2" fmla="*/ 0 w 60"/>
                <a:gd name="T3" fmla="*/ 0 h 42"/>
                <a:gd name="T4" fmla="*/ 6 w 60"/>
                <a:gd name="T5" fmla="*/ 0 h 42"/>
                <a:gd name="T6" fmla="*/ 12 w 60"/>
                <a:gd name="T7" fmla="*/ 0 h 42"/>
                <a:gd name="T8" fmla="*/ 12 w 60"/>
                <a:gd name="T9" fmla="*/ 6 h 42"/>
                <a:gd name="T10" fmla="*/ 18 w 60"/>
                <a:gd name="T11" fmla="*/ 6 h 42"/>
                <a:gd name="T12" fmla="*/ 24 w 60"/>
                <a:gd name="T13" fmla="*/ 6 h 42"/>
                <a:gd name="T14" fmla="*/ 24 w 60"/>
                <a:gd name="T15" fmla="*/ 12 h 42"/>
                <a:gd name="T16" fmla="*/ 30 w 60"/>
                <a:gd name="T17" fmla="*/ 12 h 42"/>
                <a:gd name="T18" fmla="*/ 30 w 60"/>
                <a:gd name="T19" fmla="*/ 6 h 42"/>
                <a:gd name="T20" fmla="*/ 30 w 60"/>
                <a:gd name="T21" fmla="*/ 12 h 42"/>
                <a:gd name="T22" fmla="*/ 36 w 60"/>
                <a:gd name="T23" fmla="*/ 12 h 42"/>
                <a:gd name="T24" fmla="*/ 36 w 60"/>
                <a:gd name="T25" fmla="*/ 6 h 42"/>
                <a:gd name="T26" fmla="*/ 36 w 60"/>
                <a:gd name="T27" fmla="*/ 12 h 42"/>
                <a:gd name="T28" fmla="*/ 42 w 60"/>
                <a:gd name="T29" fmla="*/ 6 h 42"/>
                <a:gd name="T30" fmla="*/ 42 w 60"/>
                <a:gd name="T31" fmla="*/ 12 h 42"/>
                <a:gd name="T32" fmla="*/ 42 w 60"/>
                <a:gd name="T33" fmla="*/ 6 h 42"/>
                <a:gd name="T34" fmla="*/ 48 w 60"/>
                <a:gd name="T35" fmla="*/ 6 h 42"/>
                <a:gd name="T36" fmla="*/ 48 w 60"/>
                <a:gd name="T37" fmla="*/ 12 h 42"/>
                <a:gd name="T38" fmla="*/ 54 w 60"/>
                <a:gd name="T39" fmla="*/ 12 h 42"/>
                <a:gd name="T40" fmla="*/ 54 w 60"/>
                <a:gd name="T41" fmla="*/ 6 h 42"/>
                <a:gd name="T42" fmla="*/ 54 w 60"/>
                <a:gd name="T43" fmla="*/ 12 h 42"/>
                <a:gd name="T44" fmla="*/ 60 w 60"/>
                <a:gd name="T45" fmla="*/ 42 h 42"/>
                <a:gd name="T46" fmla="*/ 54 w 60"/>
                <a:gd name="T47" fmla="*/ 36 h 42"/>
                <a:gd name="T48" fmla="*/ 48 w 60"/>
                <a:gd name="T49" fmla="*/ 36 h 42"/>
                <a:gd name="T50" fmla="*/ 42 w 60"/>
                <a:gd name="T51" fmla="*/ 36 h 42"/>
                <a:gd name="T52" fmla="*/ 42 w 60"/>
                <a:gd name="T53" fmla="*/ 42 h 42"/>
                <a:gd name="T54" fmla="*/ 36 w 60"/>
                <a:gd name="T55" fmla="*/ 42 h 42"/>
                <a:gd name="T56" fmla="*/ 30 w 60"/>
                <a:gd name="T57" fmla="*/ 42 h 42"/>
                <a:gd name="T58" fmla="*/ 24 w 60"/>
                <a:gd name="T59" fmla="*/ 42 h 42"/>
                <a:gd name="T60" fmla="*/ 24 w 60"/>
                <a:gd name="T61" fmla="*/ 36 h 42"/>
                <a:gd name="T62" fmla="*/ 24 w 60"/>
                <a:gd name="T63" fmla="*/ 42 h 42"/>
                <a:gd name="T64" fmla="*/ 18 w 60"/>
                <a:gd name="T65" fmla="*/ 36 h 42"/>
                <a:gd name="T66" fmla="*/ 12 w 60"/>
                <a:gd name="T67" fmla="*/ 42 h 42"/>
                <a:gd name="T68" fmla="*/ 6 w 60"/>
                <a:gd name="T69" fmla="*/ 42 h 42"/>
                <a:gd name="T70" fmla="*/ 0 w 60"/>
                <a:gd name="T7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
                  <a:moveTo>
                    <a:pt x="0" y="36"/>
                  </a:moveTo>
                  <a:lnTo>
                    <a:pt x="0" y="0"/>
                  </a:lnTo>
                  <a:lnTo>
                    <a:pt x="6" y="0"/>
                  </a:lnTo>
                  <a:lnTo>
                    <a:pt x="12" y="0"/>
                  </a:lnTo>
                  <a:lnTo>
                    <a:pt x="12" y="6"/>
                  </a:lnTo>
                  <a:lnTo>
                    <a:pt x="18" y="6"/>
                  </a:lnTo>
                  <a:lnTo>
                    <a:pt x="24" y="6"/>
                  </a:lnTo>
                  <a:lnTo>
                    <a:pt x="24" y="12"/>
                  </a:lnTo>
                  <a:lnTo>
                    <a:pt x="30" y="12"/>
                  </a:lnTo>
                  <a:lnTo>
                    <a:pt x="30" y="6"/>
                  </a:lnTo>
                  <a:lnTo>
                    <a:pt x="30" y="12"/>
                  </a:lnTo>
                  <a:lnTo>
                    <a:pt x="36" y="12"/>
                  </a:lnTo>
                  <a:lnTo>
                    <a:pt x="36" y="6"/>
                  </a:lnTo>
                  <a:lnTo>
                    <a:pt x="36" y="12"/>
                  </a:lnTo>
                  <a:lnTo>
                    <a:pt x="42" y="6"/>
                  </a:lnTo>
                  <a:lnTo>
                    <a:pt x="42" y="12"/>
                  </a:lnTo>
                  <a:lnTo>
                    <a:pt x="42" y="6"/>
                  </a:lnTo>
                  <a:lnTo>
                    <a:pt x="48" y="6"/>
                  </a:lnTo>
                  <a:lnTo>
                    <a:pt x="48" y="12"/>
                  </a:lnTo>
                  <a:lnTo>
                    <a:pt x="54" y="12"/>
                  </a:lnTo>
                  <a:lnTo>
                    <a:pt x="54" y="6"/>
                  </a:lnTo>
                  <a:lnTo>
                    <a:pt x="54" y="12"/>
                  </a:lnTo>
                  <a:lnTo>
                    <a:pt x="60" y="42"/>
                  </a:lnTo>
                  <a:lnTo>
                    <a:pt x="54" y="36"/>
                  </a:lnTo>
                  <a:lnTo>
                    <a:pt x="48" y="36"/>
                  </a:lnTo>
                  <a:lnTo>
                    <a:pt x="42" y="36"/>
                  </a:lnTo>
                  <a:lnTo>
                    <a:pt x="42" y="42"/>
                  </a:lnTo>
                  <a:lnTo>
                    <a:pt x="36" y="42"/>
                  </a:lnTo>
                  <a:lnTo>
                    <a:pt x="30" y="42"/>
                  </a:lnTo>
                  <a:lnTo>
                    <a:pt x="24" y="42"/>
                  </a:lnTo>
                  <a:lnTo>
                    <a:pt x="24" y="36"/>
                  </a:lnTo>
                  <a:lnTo>
                    <a:pt x="24" y="42"/>
                  </a:lnTo>
                  <a:lnTo>
                    <a:pt x="18" y="36"/>
                  </a:lnTo>
                  <a:lnTo>
                    <a:pt x="12" y="42"/>
                  </a:lnTo>
                  <a:lnTo>
                    <a:pt x="6" y="42"/>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2" name="Freeform 2340"/>
            <p:cNvSpPr>
              <a:spLocks/>
            </p:cNvSpPr>
            <p:nvPr/>
          </p:nvSpPr>
          <p:spPr bwMode="auto">
            <a:xfrm>
              <a:off x="3948" y="2406"/>
              <a:ext cx="36" cy="36"/>
            </a:xfrm>
            <a:custGeom>
              <a:avLst/>
              <a:gdLst>
                <a:gd name="T0" fmla="*/ 18 w 36"/>
                <a:gd name="T1" fmla="*/ 36 h 36"/>
                <a:gd name="T2" fmla="*/ 12 w 36"/>
                <a:gd name="T3" fmla="*/ 30 h 36"/>
                <a:gd name="T4" fmla="*/ 12 w 36"/>
                <a:gd name="T5" fmla="*/ 24 h 36"/>
                <a:gd name="T6" fmla="*/ 6 w 36"/>
                <a:gd name="T7" fmla="*/ 24 h 36"/>
                <a:gd name="T8" fmla="*/ 6 w 36"/>
                <a:gd name="T9" fmla="*/ 18 h 36"/>
                <a:gd name="T10" fmla="*/ 0 w 36"/>
                <a:gd name="T11" fmla="*/ 18 h 36"/>
                <a:gd name="T12" fmla="*/ 0 w 36"/>
                <a:gd name="T13" fmla="*/ 12 h 36"/>
                <a:gd name="T14" fmla="*/ 0 w 36"/>
                <a:gd name="T15" fmla="*/ 6 h 36"/>
                <a:gd name="T16" fmla="*/ 6 w 36"/>
                <a:gd name="T17" fmla="*/ 0 h 36"/>
                <a:gd name="T18" fmla="*/ 12 w 36"/>
                <a:gd name="T19" fmla="*/ 0 h 36"/>
                <a:gd name="T20" fmla="*/ 18 w 36"/>
                <a:gd name="T21" fmla="*/ 0 h 36"/>
                <a:gd name="T22" fmla="*/ 18 w 36"/>
                <a:gd name="T23" fmla="*/ 6 h 36"/>
                <a:gd name="T24" fmla="*/ 24 w 36"/>
                <a:gd name="T25" fmla="*/ 6 h 36"/>
                <a:gd name="T26" fmla="*/ 24 w 36"/>
                <a:gd name="T27" fmla="*/ 12 h 36"/>
                <a:gd name="T28" fmla="*/ 30 w 36"/>
                <a:gd name="T29" fmla="*/ 12 h 36"/>
                <a:gd name="T30" fmla="*/ 36 w 36"/>
                <a:gd name="T31" fmla="*/ 12 h 36"/>
                <a:gd name="T32" fmla="*/ 18 w 36"/>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6">
                  <a:moveTo>
                    <a:pt x="18" y="36"/>
                  </a:moveTo>
                  <a:lnTo>
                    <a:pt x="12" y="30"/>
                  </a:lnTo>
                  <a:lnTo>
                    <a:pt x="12" y="24"/>
                  </a:lnTo>
                  <a:lnTo>
                    <a:pt x="6" y="24"/>
                  </a:lnTo>
                  <a:lnTo>
                    <a:pt x="6" y="18"/>
                  </a:lnTo>
                  <a:lnTo>
                    <a:pt x="0" y="18"/>
                  </a:lnTo>
                  <a:lnTo>
                    <a:pt x="0" y="12"/>
                  </a:lnTo>
                  <a:lnTo>
                    <a:pt x="0" y="6"/>
                  </a:lnTo>
                  <a:lnTo>
                    <a:pt x="6" y="0"/>
                  </a:lnTo>
                  <a:lnTo>
                    <a:pt x="12" y="0"/>
                  </a:lnTo>
                  <a:lnTo>
                    <a:pt x="18" y="0"/>
                  </a:lnTo>
                  <a:lnTo>
                    <a:pt x="18" y="6"/>
                  </a:lnTo>
                  <a:lnTo>
                    <a:pt x="24" y="6"/>
                  </a:lnTo>
                  <a:lnTo>
                    <a:pt x="24" y="12"/>
                  </a:lnTo>
                  <a:lnTo>
                    <a:pt x="30" y="12"/>
                  </a:lnTo>
                  <a:lnTo>
                    <a:pt x="36" y="12"/>
                  </a:lnTo>
                  <a:lnTo>
                    <a:pt x="18"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3" name="Freeform 2341"/>
            <p:cNvSpPr>
              <a:spLocks/>
            </p:cNvSpPr>
            <p:nvPr/>
          </p:nvSpPr>
          <p:spPr bwMode="auto">
            <a:xfrm>
              <a:off x="3618" y="2448"/>
              <a:ext cx="54" cy="60"/>
            </a:xfrm>
            <a:custGeom>
              <a:avLst/>
              <a:gdLst>
                <a:gd name="T0" fmla="*/ 6 w 54"/>
                <a:gd name="T1" fmla="*/ 60 h 60"/>
                <a:gd name="T2" fmla="*/ 6 w 54"/>
                <a:gd name="T3" fmla="*/ 54 h 60"/>
                <a:gd name="T4" fmla="*/ 0 w 54"/>
                <a:gd name="T5" fmla="*/ 54 h 60"/>
                <a:gd name="T6" fmla="*/ 6 w 54"/>
                <a:gd name="T7" fmla="*/ 48 h 60"/>
                <a:gd name="T8" fmla="*/ 6 w 54"/>
                <a:gd name="T9" fmla="*/ 42 h 60"/>
                <a:gd name="T10" fmla="*/ 12 w 54"/>
                <a:gd name="T11" fmla="*/ 42 h 60"/>
                <a:gd name="T12" fmla="*/ 12 w 54"/>
                <a:gd name="T13" fmla="*/ 36 h 60"/>
                <a:gd name="T14" fmla="*/ 12 w 54"/>
                <a:gd name="T15" fmla="*/ 30 h 60"/>
                <a:gd name="T16" fmla="*/ 18 w 54"/>
                <a:gd name="T17" fmla="*/ 18 h 60"/>
                <a:gd name="T18" fmla="*/ 24 w 54"/>
                <a:gd name="T19" fmla="*/ 18 h 60"/>
                <a:gd name="T20" fmla="*/ 24 w 54"/>
                <a:gd name="T21" fmla="*/ 12 h 60"/>
                <a:gd name="T22" fmla="*/ 24 w 54"/>
                <a:gd name="T23" fmla="*/ 6 h 60"/>
                <a:gd name="T24" fmla="*/ 24 w 54"/>
                <a:gd name="T25" fmla="*/ 0 h 60"/>
                <a:gd name="T26" fmla="*/ 36 w 54"/>
                <a:gd name="T27" fmla="*/ 0 h 60"/>
                <a:gd name="T28" fmla="*/ 36 w 54"/>
                <a:gd name="T29" fmla="*/ 6 h 60"/>
                <a:gd name="T30" fmla="*/ 42 w 54"/>
                <a:gd name="T31" fmla="*/ 6 h 60"/>
                <a:gd name="T32" fmla="*/ 54 w 54"/>
                <a:gd name="T33" fmla="*/ 6 h 60"/>
                <a:gd name="T34" fmla="*/ 54 w 54"/>
                <a:gd name="T35" fmla="*/ 12 h 60"/>
                <a:gd name="T36" fmla="*/ 54 w 54"/>
                <a:gd name="T37" fmla="*/ 18 h 60"/>
                <a:gd name="T38" fmla="*/ 48 w 54"/>
                <a:gd name="T39" fmla="*/ 18 h 60"/>
                <a:gd name="T40" fmla="*/ 48 w 54"/>
                <a:gd name="T41" fmla="*/ 24 h 60"/>
                <a:gd name="T42" fmla="*/ 48 w 54"/>
                <a:gd name="T43" fmla="*/ 30 h 60"/>
                <a:gd name="T44" fmla="*/ 42 w 54"/>
                <a:gd name="T45" fmla="*/ 30 h 60"/>
                <a:gd name="T46" fmla="*/ 42 w 54"/>
                <a:gd name="T47" fmla="*/ 36 h 60"/>
                <a:gd name="T48" fmla="*/ 30 w 54"/>
                <a:gd name="T49" fmla="*/ 36 h 60"/>
                <a:gd name="T50" fmla="*/ 36 w 54"/>
                <a:gd name="T51" fmla="*/ 48 h 60"/>
                <a:gd name="T52" fmla="*/ 30 w 54"/>
                <a:gd name="T53" fmla="*/ 48 h 60"/>
                <a:gd name="T54" fmla="*/ 30 w 54"/>
                <a:gd name="T55" fmla="*/ 60 h 60"/>
                <a:gd name="T56" fmla="*/ 6 w 54"/>
                <a:gd name="T5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60">
                  <a:moveTo>
                    <a:pt x="6" y="60"/>
                  </a:moveTo>
                  <a:lnTo>
                    <a:pt x="6" y="54"/>
                  </a:lnTo>
                  <a:lnTo>
                    <a:pt x="0" y="54"/>
                  </a:lnTo>
                  <a:lnTo>
                    <a:pt x="6" y="48"/>
                  </a:lnTo>
                  <a:lnTo>
                    <a:pt x="6" y="42"/>
                  </a:lnTo>
                  <a:lnTo>
                    <a:pt x="12" y="42"/>
                  </a:lnTo>
                  <a:lnTo>
                    <a:pt x="12" y="36"/>
                  </a:lnTo>
                  <a:lnTo>
                    <a:pt x="12" y="30"/>
                  </a:lnTo>
                  <a:lnTo>
                    <a:pt x="18" y="18"/>
                  </a:lnTo>
                  <a:lnTo>
                    <a:pt x="24" y="18"/>
                  </a:lnTo>
                  <a:lnTo>
                    <a:pt x="24" y="12"/>
                  </a:lnTo>
                  <a:lnTo>
                    <a:pt x="24" y="6"/>
                  </a:lnTo>
                  <a:lnTo>
                    <a:pt x="24" y="0"/>
                  </a:lnTo>
                  <a:lnTo>
                    <a:pt x="36" y="0"/>
                  </a:lnTo>
                  <a:lnTo>
                    <a:pt x="36" y="6"/>
                  </a:lnTo>
                  <a:lnTo>
                    <a:pt x="42" y="6"/>
                  </a:lnTo>
                  <a:lnTo>
                    <a:pt x="54" y="6"/>
                  </a:lnTo>
                  <a:lnTo>
                    <a:pt x="54" y="12"/>
                  </a:lnTo>
                  <a:lnTo>
                    <a:pt x="54" y="18"/>
                  </a:lnTo>
                  <a:lnTo>
                    <a:pt x="48" y="18"/>
                  </a:lnTo>
                  <a:lnTo>
                    <a:pt x="48" y="24"/>
                  </a:lnTo>
                  <a:lnTo>
                    <a:pt x="48" y="30"/>
                  </a:lnTo>
                  <a:lnTo>
                    <a:pt x="42" y="30"/>
                  </a:lnTo>
                  <a:lnTo>
                    <a:pt x="42" y="36"/>
                  </a:lnTo>
                  <a:lnTo>
                    <a:pt x="30" y="36"/>
                  </a:lnTo>
                  <a:lnTo>
                    <a:pt x="36" y="48"/>
                  </a:lnTo>
                  <a:lnTo>
                    <a:pt x="30" y="48"/>
                  </a:lnTo>
                  <a:lnTo>
                    <a:pt x="30" y="60"/>
                  </a:lnTo>
                  <a:lnTo>
                    <a:pt x="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4" name="Freeform 2342"/>
            <p:cNvSpPr>
              <a:spLocks/>
            </p:cNvSpPr>
            <p:nvPr/>
          </p:nvSpPr>
          <p:spPr bwMode="auto">
            <a:xfrm>
              <a:off x="3318" y="2472"/>
              <a:ext cx="42" cy="48"/>
            </a:xfrm>
            <a:custGeom>
              <a:avLst/>
              <a:gdLst>
                <a:gd name="T0" fmla="*/ 42 w 42"/>
                <a:gd name="T1" fmla="*/ 42 h 48"/>
                <a:gd name="T2" fmla="*/ 36 w 42"/>
                <a:gd name="T3" fmla="*/ 42 h 48"/>
                <a:gd name="T4" fmla="*/ 36 w 42"/>
                <a:gd name="T5" fmla="*/ 48 h 48"/>
                <a:gd name="T6" fmla="*/ 0 w 42"/>
                <a:gd name="T7" fmla="*/ 36 h 48"/>
                <a:gd name="T8" fmla="*/ 0 w 42"/>
                <a:gd name="T9" fmla="*/ 30 h 48"/>
                <a:gd name="T10" fmla="*/ 0 w 42"/>
                <a:gd name="T11" fmla="*/ 24 h 48"/>
                <a:gd name="T12" fmla="*/ 6 w 42"/>
                <a:gd name="T13" fmla="*/ 24 h 48"/>
                <a:gd name="T14" fmla="*/ 6 w 42"/>
                <a:gd name="T15" fmla="*/ 12 h 48"/>
                <a:gd name="T16" fmla="*/ 0 w 42"/>
                <a:gd name="T17" fmla="*/ 12 h 48"/>
                <a:gd name="T18" fmla="*/ 0 w 42"/>
                <a:gd name="T19" fmla="*/ 6 h 48"/>
                <a:gd name="T20" fmla="*/ 30 w 42"/>
                <a:gd name="T21" fmla="*/ 0 h 48"/>
                <a:gd name="T22" fmla="*/ 30 w 42"/>
                <a:gd name="T23" fmla="*/ 30 h 48"/>
                <a:gd name="T24" fmla="*/ 36 w 42"/>
                <a:gd name="T25" fmla="*/ 30 h 48"/>
                <a:gd name="T26" fmla="*/ 42 w 42"/>
                <a:gd name="T27" fmla="*/ 30 h 48"/>
                <a:gd name="T28" fmla="*/ 42 w 42"/>
                <a:gd name="T2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8">
                  <a:moveTo>
                    <a:pt x="42" y="42"/>
                  </a:moveTo>
                  <a:lnTo>
                    <a:pt x="36" y="42"/>
                  </a:lnTo>
                  <a:lnTo>
                    <a:pt x="36" y="48"/>
                  </a:lnTo>
                  <a:lnTo>
                    <a:pt x="0" y="36"/>
                  </a:lnTo>
                  <a:lnTo>
                    <a:pt x="0" y="30"/>
                  </a:lnTo>
                  <a:lnTo>
                    <a:pt x="0" y="24"/>
                  </a:lnTo>
                  <a:lnTo>
                    <a:pt x="6" y="24"/>
                  </a:lnTo>
                  <a:lnTo>
                    <a:pt x="6" y="12"/>
                  </a:lnTo>
                  <a:lnTo>
                    <a:pt x="0" y="12"/>
                  </a:lnTo>
                  <a:lnTo>
                    <a:pt x="0" y="6"/>
                  </a:lnTo>
                  <a:lnTo>
                    <a:pt x="30" y="0"/>
                  </a:lnTo>
                  <a:lnTo>
                    <a:pt x="30" y="30"/>
                  </a:lnTo>
                  <a:lnTo>
                    <a:pt x="36" y="30"/>
                  </a:lnTo>
                  <a:lnTo>
                    <a:pt x="42" y="30"/>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5" name="Freeform 2343"/>
            <p:cNvSpPr>
              <a:spLocks/>
            </p:cNvSpPr>
            <p:nvPr/>
          </p:nvSpPr>
          <p:spPr bwMode="auto">
            <a:xfrm>
              <a:off x="3348" y="2472"/>
              <a:ext cx="36" cy="42"/>
            </a:xfrm>
            <a:custGeom>
              <a:avLst/>
              <a:gdLst>
                <a:gd name="T0" fmla="*/ 36 w 36"/>
                <a:gd name="T1" fmla="*/ 24 h 42"/>
                <a:gd name="T2" fmla="*/ 30 w 36"/>
                <a:gd name="T3" fmla="*/ 24 h 42"/>
                <a:gd name="T4" fmla="*/ 30 w 36"/>
                <a:gd name="T5" fmla="*/ 36 h 42"/>
                <a:gd name="T6" fmla="*/ 12 w 36"/>
                <a:gd name="T7" fmla="*/ 42 h 42"/>
                <a:gd name="T8" fmla="*/ 12 w 36"/>
                <a:gd name="T9" fmla="*/ 30 h 42"/>
                <a:gd name="T10" fmla="*/ 6 w 36"/>
                <a:gd name="T11" fmla="*/ 30 h 42"/>
                <a:gd name="T12" fmla="*/ 0 w 36"/>
                <a:gd name="T13" fmla="*/ 30 h 42"/>
                <a:gd name="T14" fmla="*/ 0 w 36"/>
                <a:gd name="T15" fmla="*/ 0 h 42"/>
                <a:gd name="T16" fmla="*/ 24 w 36"/>
                <a:gd name="T17" fmla="*/ 0 h 42"/>
                <a:gd name="T18" fmla="*/ 24 w 36"/>
                <a:gd name="T19" fmla="*/ 24 h 42"/>
                <a:gd name="T20" fmla="*/ 36 w 36"/>
                <a:gd name="T2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2">
                  <a:moveTo>
                    <a:pt x="36" y="24"/>
                  </a:moveTo>
                  <a:lnTo>
                    <a:pt x="30" y="24"/>
                  </a:lnTo>
                  <a:lnTo>
                    <a:pt x="30" y="36"/>
                  </a:lnTo>
                  <a:lnTo>
                    <a:pt x="12" y="42"/>
                  </a:lnTo>
                  <a:lnTo>
                    <a:pt x="12" y="30"/>
                  </a:lnTo>
                  <a:lnTo>
                    <a:pt x="6" y="30"/>
                  </a:lnTo>
                  <a:lnTo>
                    <a:pt x="0" y="30"/>
                  </a:lnTo>
                  <a:lnTo>
                    <a:pt x="0" y="0"/>
                  </a:lnTo>
                  <a:lnTo>
                    <a:pt x="24" y="0"/>
                  </a:lnTo>
                  <a:lnTo>
                    <a:pt x="24" y="24"/>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6" name="Freeform 2344"/>
            <p:cNvSpPr>
              <a:spLocks/>
            </p:cNvSpPr>
            <p:nvPr/>
          </p:nvSpPr>
          <p:spPr bwMode="auto">
            <a:xfrm>
              <a:off x="3930" y="2412"/>
              <a:ext cx="36" cy="36"/>
            </a:xfrm>
            <a:custGeom>
              <a:avLst/>
              <a:gdLst>
                <a:gd name="T0" fmla="*/ 30 w 36"/>
                <a:gd name="T1" fmla="*/ 36 h 36"/>
                <a:gd name="T2" fmla="*/ 24 w 36"/>
                <a:gd name="T3" fmla="*/ 36 h 36"/>
                <a:gd name="T4" fmla="*/ 24 w 36"/>
                <a:gd name="T5" fmla="*/ 30 h 36"/>
                <a:gd name="T6" fmla="*/ 18 w 36"/>
                <a:gd name="T7" fmla="*/ 30 h 36"/>
                <a:gd name="T8" fmla="*/ 18 w 36"/>
                <a:gd name="T9" fmla="*/ 36 h 36"/>
                <a:gd name="T10" fmla="*/ 18 w 36"/>
                <a:gd name="T11" fmla="*/ 30 h 36"/>
                <a:gd name="T12" fmla="*/ 12 w 36"/>
                <a:gd name="T13" fmla="*/ 30 h 36"/>
                <a:gd name="T14" fmla="*/ 12 w 36"/>
                <a:gd name="T15" fmla="*/ 24 h 36"/>
                <a:gd name="T16" fmla="*/ 0 w 36"/>
                <a:gd name="T17" fmla="*/ 6 h 36"/>
                <a:gd name="T18" fmla="*/ 6 w 36"/>
                <a:gd name="T19" fmla="*/ 6 h 36"/>
                <a:gd name="T20" fmla="*/ 12 w 36"/>
                <a:gd name="T21" fmla="*/ 6 h 36"/>
                <a:gd name="T22" fmla="*/ 12 w 36"/>
                <a:gd name="T23" fmla="*/ 0 h 36"/>
                <a:gd name="T24" fmla="*/ 18 w 36"/>
                <a:gd name="T25" fmla="*/ 0 h 36"/>
                <a:gd name="T26" fmla="*/ 18 w 36"/>
                <a:gd name="T27" fmla="*/ 6 h 36"/>
                <a:gd name="T28" fmla="*/ 18 w 36"/>
                <a:gd name="T29" fmla="*/ 12 h 36"/>
                <a:gd name="T30" fmla="*/ 24 w 36"/>
                <a:gd name="T31" fmla="*/ 12 h 36"/>
                <a:gd name="T32" fmla="*/ 24 w 36"/>
                <a:gd name="T33" fmla="*/ 18 h 36"/>
                <a:gd name="T34" fmla="*/ 30 w 36"/>
                <a:gd name="T35" fmla="*/ 18 h 36"/>
                <a:gd name="T36" fmla="*/ 30 w 36"/>
                <a:gd name="T37" fmla="*/ 24 h 36"/>
                <a:gd name="T38" fmla="*/ 36 w 36"/>
                <a:gd name="T39" fmla="*/ 30 h 36"/>
                <a:gd name="T40" fmla="*/ 30 w 3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6">
                  <a:moveTo>
                    <a:pt x="30" y="36"/>
                  </a:moveTo>
                  <a:lnTo>
                    <a:pt x="24" y="36"/>
                  </a:lnTo>
                  <a:lnTo>
                    <a:pt x="24" y="30"/>
                  </a:lnTo>
                  <a:lnTo>
                    <a:pt x="18" y="30"/>
                  </a:lnTo>
                  <a:lnTo>
                    <a:pt x="18" y="36"/>
                  </a:lnTo>
                  <a:lnTo>
                    <a:pt x="18" y="30"/>
                  </a:lnTo>
                  <a:lnTo>
                    <a:pt x="12" y="30"/>
                  </a:lnTo>
                  <a:lnTo>
                    <a:pt x="12" y="24"/>
                  </a:lnTo>
                  <a:lnTo>
                    <a:pt x="0" y="6"/>
                  </a:lnTo>
                  <a:lnTo>
                    <a:pt x="6" y="6"/>
                  </a:lnTo>
                  <a:lnTo>
                    <a:pt x="12" y="6"/>
                  </a:lnTo>
                  <a:lnTo>
                    <a:pt x="12" y="0"/>
                  </a:lnTo>
                  <a:lnTo>
                    <a:pt x="18" y="0"/>
                  </a:lnTo>
                  <a:lnTo>
                    <a:pt x="18" y="6"/>
                  </a:lnTo>
                  <a:lnTo>
                    <a:pt x="18" y="12"/>
                  </a:lnTo>
                  <a:lnTo>
                    <a:pt x="24" y="12"/>
                  </a:lnTo>
                  <a:lnTo>
                    <a:pt x="24" y="18"/>
                  </a:lnTo>
                  <a:lnTo>
                    <a:pt x="30" y="18"/>
                  </a:lnTo>
                  <a:lnTo>
                    <a:pt x="30" y="24"/>
                  </a:lnTo>
                  <a:lnTo>
                    <a:pt x="36" y="30"/>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7" name="Freeform 2345"/>
            <p:cNvSpPr>
              <a:spLocks/>
            </p:cNvSpPr>
            <p:nvPr/>
          </p:nvSpPr>
          <p:spPr bwMode="auto">
            <a:xfrm>
              <a:off x="1632" y="2412"/>
              <a:ext cx="108" cy="126"/>
            </a:xfrm>
            <a:custGeom>
              <a:avLst/>
              <a:gdLst>
                <a:gd name="T0" fmla="*/ 0 w 108"/>
                <a:gd name="T1" fmla="*/ 102 h 126"/>
                <a:gd name="T2" fmla="*/ 12 w 108"/>
                <a:gd name="T3" fmla="*/ 36 h 126"/>
                <a:gd name="T4" fmla="*/ 12 w 108"/>
                <a:gd name="T5" fmla="*/ 30 h 126"/>
                <a:gd name="T6" fmla="*/ 12 w 108"/>
                <a:gd name="T7" fmla="*/ 24 h 126"/>
                <a:gd name="T8" fmla="*/ 12 w 108"/>
                <a:gd name="T9" fmla="*/ 18 h 126"/>
                <a:gd name="T10" fmla="*/ 18 w 108"/>
                <a:gd name="T11" fmla="*/ 18 h 126"/>
                <a:gd name="T12" fmla="*/ 24 w 108"/>
                <a:gd name="T13" fmla="*/ 18 h 126"/>
                <a:gd name="T14" fmla="*/ 24 w 108"/>
                <a:gd name="T15" fmla="*/ 12 h 126"/>
                <a:gd name="T16" fmla="*/ 36 w 108"/>
                <a:gd name="T17" fmla="*/ 12 h 126"/>
                <a:gd name="T18" fmla="*/ 42 w 108"/>
                <a:gd name="T19" fmla="*/ 12 h 126"/>
                <a:gd name="T20" fmla="*/ 54 w 108"/>
                <a:gd name="T21" fmla="*/ 12 h 126"/>
                <a:gd name="T22" fmla="*/ 54 w 108"/>
                <a:gd name="T23" fmla="*/ 6 h 126"/>
                <a:gd name="T24" fmla="*/ 60 w 108"/>
                <a:gd name="T25" fmla="*/ 6 h 126"/>
                <a:gd name="T26" fmla="*/ 66 w 108"/>
                <a:gd name="T27" fmla="*/ 6 h 126"/>
                <a:gd name="T28" fmla="*/ 66 w 108"/>
                <a:gd name="T29" fmla="*/ 12 h 126"/>
                <a:gd name="T30" fmla="*/ 66 w 108"/>
                <a:gd name="T31" fmla="*/ 18 h 126"/>
                <a:gd name="T32" fmla="*/ 72 w 108"/>
                <a:gd name="T33" fmla="*/ 18 h 126"/>
                <a:gd name="T34" fmla="*/ 72 w 108"/>
                <a:gd name="T35" fmla="*/ 12 h 126"/>
                <a:gd name="T36" fmla="*/ 78 w 108"/>
                <a:gd name="T37" fmla="*/ 12 h 126"/>
                <a:gd name="T38" fmla="*/ 78 w 108"/>
                <a:gd name="T39" fmla="*/ 6 h 126"/>
                <a:gd name="T40" fmla="*/ 84 w 108"/>
                <a:gd name="T41" fmla="*/ 6 h 126"/>
                <a:gd name="T42" fmla="*/ 90 w 108"/>
                <a:gd name="T43" fmla="*/ 6 h 126"/>
                <a:gd name="T44" fmla="*/ 96 w 108"/>
                <a:gd name="T45" fmla="*/ 0 h 126"/>
                <a:gd name="T46" fmla="*/ 84 w 108"/>
                <a:gd name="T47" fmla="*/ 60 h 126"/>
                <a:gd name="T48" fmla="*/ 96 w 108"/>
                <a:gd name="T49" fmla="*/ 84 h 126"/>
                <a:gd name="T50" fmla="*/ 102 w 108"/>
                <a:gd name="T51" fmla="*/ 84 h 126"/>
                <a:gd name="T52" fmla="*/ 102 w 108"/>
                <a:gd name="T53" fmla="*/ 90 h 126"/>
                <a:gd name="T54" fmla="*/ 102 w 108"/>
                <a:gd name="T55" fmla="*/ 96 h 126"/>
                <a:gd name="T56" fmla="*/ 108 w 108"/>
                <a:gd name="T57" fmla="*/ 102 h 126"/>
                <a:gd name="T58" fmla="*/ 102 w 108"/>
                <a:gd name="T59" fmla="*/ 108 h 126"/>
                <a:gd name="T60" fmla="*/ 102 w 108"/>
                <a:gd name="T61" fmla="*/ 114 h 126"/>
                <a:gd name="T62" fmla="*/ 102 w 108"/>
                <a:gd name="T63" fmla="*/ 120 h 126"/>
                <a:gd name="T64" fmla="*/ 108 w 108"/>
                <a:gd name="T65" fmla="*/ 126 h 126"/>
                <a:gd name="T66" fmla="*/ 6 w 108"/>
                <a:gd name="T67" fmla="*/ 114 h 126"/>
                <a:gd name="T68" fmla="*/ 0 w 108"/>
                <a:gd name="T69" fmla="*/ 108 h 126"/>
                <a:gd name="T70" fmla="*/ 0 w 108"/>
                <a:gd name="T71" fmla="*/ 10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26">
                  <a:moveTo>
                    <a:pt x="0" y="102"/>
                  </a:moveTo>
                  <a:lnTo>
                    <a:pt x="12" y="36"/>
                  </a:lnTo>
                  <a:lnTo>
                    <a:pt x="12" y="30"/>
                  </a:lnTo>
                  <a:lnTo>
                    <a:pt x="12" y="24"/>
                  </a:lnTo>
                  <a:lnTo>
                    <a:pt x="12" y="18"/>
                  </a:lnTo>
                  <a:lnTo>
                    <a:pt x="18" y="18"/>
                  </a:lnTo>
                  <a:lnTo>
                    <a:pt x="24" y="18"/>
                  </a:lnTo>
                  <a:lnTo>
                    <a:pt x="24" y="12"/>
                  </a:lnTo>
                  <a:lnTo>
                    <a:pt x="36" y="12"/>
                  </a:lnTo>
                  <a:lnTo>
                    <a:pt x="42" y="12"/>
                  </a:lnTo>
                  <a:lnTo>
                    <a:pt x="54" y="12"/>
                  </a:lnTo>
                  <a:lnTo>
                    <a:pt x="54" y="6"/>
                  </a:lnTo>
                  <a:lnTo>
                    <a:pt x="60" y="6"/>
                  </a:lnTo>
                  <a:lnTo>
                    <a:pt x="66" y="6"/>
                  </a:lnTo>
                  <a:lnTo>
                    <a:pt x="66" y="12"/>
                  </a:lnTo>
                  <a:lnTo>
                    <a:pt x="66" y="18"/>
                  </a:lnTo>
                  <a:lnTo>
                    <a:pt x="72" y="18"/>
                  </a:lnTo>
                  <a:lnTo>
                    <a:pt x="72" y="12"/>
                  </a:lnTo>
                  <a:lnTo>
                    <a:pt x="78" y="12"/>
                  </a:lnTo>
                  <a:lnTo>
                    <a:pt x="78" y="6"/>
                  </a:lnTo>
                  <a:lnTo>
                    <a:pt x="84" y="6"/>
                  </a:lnTo>
                  <a:lnTo>
                    <a:pt x="90" y="6"/>
                  </a:lnTo>
                  <a:lnTo>
                    <a:pt x="96" y="0"/>
                  </a:lnTo>
                  <a:lnTo>
                    <a:pt x="84" y="60"/>
                  </a:lnTo>
                  <a:lnTo>
                    <a:pt x="96" y="84"/>
                  </a:lnTo>
                  <a:lnTo>
                    <a:pt x="102" y="84"/>
                  </a:lnTo>
                  <a:lnTo>
                    <a:pt x="102" y="90"/>
                  </a:lnTo>
                  <a:lnTo>
                    <a:pt x="102" y="96"/>
                  </a:lnTo>
                  <a:lnTo>
                    <a:pt x="108" y="102"/>
                  </a:lnTo>
                  <a:lnTo>
                    <a:pt x="102" y="108"/>
                  </a:lnTo>
                  <a:lnTo>
                    <a:pt x="102" y="114"/>
                  </a:lnTo>
                  <a:lnTo>
                    <a:pt x="102" y="120"/>
                  </a:lnTo>
                  <a:lnTo>
                    <a:pt x="108" y="126"/>
                  </a:lnTo>
                  <a:lnTo>
                    <a:pt x="6" y="114"/>
                  </a:lnTo>
                  <a:lnTo>
                    <a:pt x="0" y="108"/>
                  </a:lnTo>
                  <a:lnTo>
                    <a:pt x="0" y="10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8" name="Freeform 2346"/>
            <p:cNvSpPr>
              <a:spLocks/>
            </p:cNvSpPr>
            <p:nvPr/>
          </p:nvSpPr>
          <p:spPr bwMode="auto">
            <a:xfrm>
              <a:off x="3786" y="2436"/>
              <a:ext cx="18" cy="30"/>
            </a:xfrm>
            <a:custGeom>
              <a:avLst/>
              <a:gdLst>
                <a:gd name="T0" fmla="*/ 6 w 18"/>
                <a:gd name="T1" fmla="*/ 30 h 30"/>
                <a:gd name="T2" fmla="*/ 6 w 18"/>
                <a:gd name="T3" fmla="*/ 24 h 30"/>
                <a:gd name="T4" fmla="*/ 6 w 18"/>
                <a:gd name="T5" fmla="*/ 18 h 30"/>
                <a:gd name="T6" fmla="*/ 0 w 18"/>
                <a:gd name="T7" fmla="*/ 12 h 30"/>
                <a:gd name="T8" fmla="*/ 0 w 18"/>
                <a:gd name="T9" fmla="*/ 0 h 30"/>
                <a:gd name="T10" fmla="*/ 6 w 18"/>
                <a:gd name="T11" fmla="*/ 0 h 30"/>
                <a:gd name="T12" fmla="*/ 12 w 18"/>
                <a:gd name="T13" fmla="*/ 0 h 30"/>
                <a:gd name="T14" fmla="*/ 18 w 18"/>
                <a:gd name="T15" fmla="*/ 0 h 30"/>
                <a:gd name="T16" fmla="*/ 18 w 18"/>
                <a:gd name="T17" fmla="*/ 6 h 30"/>
                <a:gd name="T18" fmla="*/ 12 w 18"/>
                <a:gd name="T19" fmla="*/ 6 h 30"/>
                <a:gd name="T20" fmla="*/ 18 w 18"/>
                <a:gd name="T21" fmla="*/ 6 h 30"/>
                <a:gd name="T22" fmla="*/ 12 w 18"/>
                <a:gd name="T23" fmla="*/ 6 h 30"/>
                <a:gd name="T24" fmla="*/ 12 w 18"/>
                <a:gd name="T25" fmla="*/ 18 h 30"/>
                <a:gd name="T26" fmla="*/ 6 w 18"/>
                <a:gd name="T27" fmla="*/ 18 h 30"/>
                <a:gd name="T28" fmla="*/ 12 w 18"/>
                <a:gd name="T29" fmla="*/ 30 h 30"/>
                <a:gd name="T30" fmla="*/ 6 w 18"/>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0">
                  <a:moveTo>
                    <a:pt x="6" y="30"/>
                  </a:moveTo>
                  <a:lnTo>
                    <a:pt x="6" y="24"/>
                  </a:lnTo>
                  <a:lnTo>
                    <a:pt x="6" y="18"/>
                  </a:lnTo>
                  <a:lnTo>
                    <a:pt x="0" y="12"/>
                  </a:lnTo>
                  <a:lnTo>
                    <a:pt x="0" y="0"/>
                  </a:lnTo>
                  <a:lnTo>
                    <a:pt x="6" y="0"/>
                  </a:lnTo>
                  <a:lnTo>
                    <a:pt x="12" y="0"/>
                  </a:lnTo>
                  <a:lnTo>
                    <a:pt x="18" y="0"/>
                  </a:lnTo>
                  <a:lnTo>
                    <a:pt x="18" y="6"/>
                  </a:lnTo>
                  <a:lnTo>
                    <a:pt x="12" y="6"/>
                  </a:lnTo>
                  <a:lnTo>
                    <a:pt x="18" y="6"/>
                  </a:lnTo>
                  <a:lnTo>
                    <a:pt x="12" y="6"/>
                  </a:lnTo>
                  <a:lnTo>
                    <a:pt x="12" y="18"/>
                  </a:lnTo>
                  <a:lnTo>
                    <a:pt x="6" y="18"/>
                  </a:lnTo>
                  <a:lnTo>
                    <a:pt x="12" y="30"/>
                  </a:lnTo>
                  <a:lnTo>
                    <a:pt x="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9" name="Freeform 2347"/>
            <p:cNvSpPr>
              <a:spLocks/>
            </p:cNvSpPr>
            <p:nvPr/>
          </p:nvSpPr>
          <p:spPr bwMode="auto">
            <a:xfrm>
              <a:off x="3792" y="2436"/>
              <a:ext cx="36" cy="30"/>
            </a:xfrm>
            <a:custGeom>
              <a:avLst/>
              <a:gdLst>
                <a:gd name="T0" fmla="*/ 6 w 36"/>
                <a:gd name="T1" fmla="*/ 30 h 30"/>
                <a:gd name="T2" fmla="*/ 0 w 36"/>
                <a:gd name="T3" fmla="*/ 18 h 30"/>
                <a:gd name="T4" fmla="*/ 6 w 36"/>
                <a:gd name="T5" fmla="*/ 18 h 30"/>
                <a:gd name="T6" fmla="*/ 6 w 36"/>
                <a:gd name="T7" fmla="*/ 6 h 30"/>
                <a:gd name="T8" fmla="*/ 12 w 36"/>
                <a:gd name="T9" fmla="*/ 6 h 30"/>
                <a:gd name="T10" fmla="*/ 6 w 36"/>
                <a:gd name="T11" fmla="*/ 6 h 30"/>
                <a:gd name="T12" fmla="*/ 12 w 36"/>
                <a:gd name="T13" fmla="*/ 6 h 30"/>
                <a:gd name="T14" fmla="*/ 12 w 36"/>
                <a:gd name="T15" fmla="*/ 0 h 30"/>
                <a:gd name="T16" fmla="*/ 6 w 36"/>
                <a:gd name="T17" fmla="*/ 0 h 30"/>
                <a:gd name="T18" fmla="*/ 12 w 36"/>
                <a:gd name="T19" fmla="*/ 0 h 30"/>
                <a:gd name="T20" fmla="*/ 18 w 36"/>
                <a:gd name="T21" fmla="*/ 0 h 30"/>
                <a:gd name="T22" fmla="*/ 18 w 36"/>
                <a:gd name="T23" fmla="*/ 6 h 30"/>
                <a:gd name="T24" fmla="*/ 24 w 36"/>
                <a:gd name="T25" fmla="*/ 6 h 30"/>
                <a:gd name="T26" fmla="*/ 30 w 36"/>
                <a:gd name="T27" fmla="*/ 12 h 30"/>
                <a:gd name="T28" fmla="*/ 36 w 36"/>
                <a:gd name="T29" fmla="*/ 12 h 30"/>
                <a:gd name="T30" fmla="*/ 30 w 36"/>
                <a:gd name="T31" fmla="*/ 18 h 30"/>
                <a:gd name="T32" fmla="*/ 36 w 36"/>
                <a:gd name="T33" fmla="*/ 18 h 30"/>
                <a:gd name="T34" fmla="*/ 30 w 36"/>
                <a:gd name="T35" fmla="*/ 24 h 30"/>
                <a:gd name="T36" fmla="*/ 30 w 36"/>
                <a:gd name="T37" fmla="*/ 30 h 30"/>
                <a:gd name="T38" fmla="*/ 24 w 36"/>
                <a:gd name="T39" fmla="*/ 30 h 30"/>
                <a:gd name="T40" fmla="*/ 18 w 36"/>
                <a:gd name="T41" fmla="*/ 30 h 30"/>
                <a:gd name="T42" fmla="*/ 12 w 36"/>
                <a:gd name="T43" fmla="*/ 30 h 30"/>
                <a:gd name="T44" fmla="*/ 6 w 36"/>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0">
                  <a:moveTo>
                    <a:pt x="6" y="30"/>
                  </a:moveTo>
                  <a:lnTo>
                    <a:pt x="0" y="18"/>
                  </a:lnTo>
                  <a:lnTo>
                    <a:pt x="6" y="18"/>
                  </a:lnTo>
                  <a:lnTo>
                    <a:pt x="6" y="6"/>
                  </a:lnTo>
                  <a:lnTo>
                    <a:pt x="12" y="6"/>
                  </a:lnTo>
                  <a:lnTo>
                    <a:pt x="6" y="6"/>
                  </a:lnTo>
                  <a:lnTo>
                    <a:pt x="12" y="6"/>
                  </a:lnTo>
                  <a:lnTo>
                    <a:pt x="12" y="0"/>
                  </a:lnTo>
                  <a:lnTo>
                    <a:pt x="6" y="0"/>
                  </a:lnTo>
                  <a:lnTo>
                    <a:pt x="12" y="0"/>
                  </a:lnTo>
                  <a:lnTo>
                    <a:pt x="18" y="0"/>
                  </a:lnTo>
                  <a:lnTo>
                    <a:pt x="18" y="6"/>
                  </a:lnTo>
                  <a:lnTo>
                    <a:pt x="24" y="6"/>
                  </a:lnTo>
                  <a:lnTo>
                    <a:pt x="30" y="12"/>
                  </a:lnTo>
                  <a:lnTo>
                    <a:pt x="36" y="12"/>
                  </a:lnTo>
                  <a:lnTo>
                    <a:pt x="30" y="18"/>
                  </a:lnTo>
                  <a:lnTo>
                    <a:pt x="36" y="18"/>
                  </a:lnTo>
                  <a:lnTo>
                    <a:pt x="30" y="24"/>
                  </a:lnTo>
                  <a:lnTo>
                    <a:pt x="30" y="30"/>
                  </a:lnTo>
                  <a:lnTo>
                    <a:pt x="24" y="30"/>
                  </a:lnTo>
                  <a:lnTo>
                    <a:pt x="18" y="30"/>
                  </a:lnTo>
                  <a:lnTo>
                    <a:pt x="12" y="30"/>
                  </a:lnTo>
                  <a:lnTo>
                    <a:pt x="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0" name="Freeform 2348"/>
            <p:cNvSpPr>
              <a:spLocks/>
            </p:cNvSpPr>
            <p:nvPr/>
          </p:nvSpPr>
          <p:spPr bwMode="auto">
            <a:xfrm>
              <a:off x="3510" y="2466"/>
              <a:ext cx="66" cy="60"/>
            </a:xfrm>
            <a:custGeom>
              <a:avLst/>
              <a:gdLst>
                <a:gd name="T0" fmla="*/ 0 w 66"/>
                <a:gd name="T1" fmla="*/ 48 h 60"/>
                <a:gd name="T2" fmla="*/ 0 w 66"/>
                <a:gd name="T3" fmla="*/ 12 h 60"/>
                <a:gd name="T4" fmla="*/ 12 w 66"/>
                <a:gd name="T5" fmla="*/ 12 h 60"/>
                <a:gd name="T6" fmla="*/ 12 w 66"/>
                <a:gd name="T7" fmla="*/ 6 h 60"/>
                <a:gd name="T8" fmla="*/ 12 w 66"/>
                <a:gd name="T9" fmla="*/ 0 h 60"/>
                <a:gd name="T10" fmla="*/ 30 w 66"/>
                <a:gd name="T11" fmla="*/ 0 h 60"/>
                <a:gd name="T12" fmla="*/ 36 w 66"/>
                <a:gd name="T13" fmla="*/ 0 h 60"/>
                <a:gd name="T14" fmla="*/ 42 w 66"/>
                <a:gd name="T15" fmla="*/ 0 h 60"/>
                <a:gd name="T16" fmla="*/ 42 w 66"/>
                <a:gd name="T17" fmla="*/ 6 h 60"/>
                <a:gd name="T18" fmla="*/ 48 w 66"/>
                <a:gd name="T19" fmla="*/ 12 h 60"/>
                <a:gd name="T20" fmla="*/ 42 w 66"/>
                <a:gd name="T21" fmla="*/ 6 h 60"/>
                <a:gd name="T22" fmla="*/ 42 w 66"/>
                <a:gd name="T23" fmla="*/ 12 h 60"/>
                <a:gd name="T24" fmla="*/ 36 w 66"/>
                <a:gd name="T25" fmla="*/ 12 h 60"/>
                <a:gd name="T26" fmla="*/ 42 w 66"/>
                <a:gd name="T27" fmla="*/ 12 h 60"/>
                <a:gd name="T28" fmla="*/ 42 w 66"/>
                <a:gd name="T29" fmla="*/ 18 h 60"/>
                <a:gd name="T30" fmla="*/ 48 w 66"/>
                <a:gd name="T31" fmla="*/ 18 h 60"/>
                <a:gd name="T32" fmla="*/ 48 w 66"/>
                <a:gd name="T33" fmla="*/ 24 h 60"/>
                <a:gd name="T34" fmla="*/ 54 w 66"/>
                <a:gd name="T35" fmla="*/ 24 h 60"/>
                <a:gd name="T36" fmla="*/ 54 w 66"/>
                <a:gd name="T37" fmla="*/ 30 h 60"/>
                <a:gd name="T38" fmla="*/ 60 w 66"/>
                <a:gd name="T39" fmla="*/ 30 h 60"/>
                <a:gd name="T40" fmla="*/ 66 w 66"/>
                <a:gd name="T41" fmla="*/ 30 h 60"/>
                <a:gd name="T42" fmla="*/ 60 w 66"/>
                <a:gd name="T43" fmla="*/ 36 h 60"/>
                <a:gd name="T44" fmla="*/ 54 w 66"/>
                <a:gd name="T45" fmla="*/ 36 h 60"/>
                <a:gd name="T46" fmla="*/ 54 w 66"/>
                <a:gd name="T47" fmla="*/ 48 h 60"/>
                <a:gd name="T48" fmla="*/ 48 w 66"/>
                <a:gd name="T49" fmla="*/ 48 h 60"/>
                <a:gd name="T50" fmla="*/ 42 w 66"/>
                <a:gd name="T51" fmla="*/ 48 h 60"/>
                <a:gd name="T52" fmla="*/ 42 w 66"/>
                <a:gd name="T53" fmla="*/ 60 h 60"/>
                <a:gd name="T54" fmla="*/ 36 w 66"/>
                <a:gd name="T55" fmla="*/ 60 h 60"/>
                <a:gd name="T56" fmla="*/ 12 w 66"/>
                <a:gd name="T57" fmla="*/ 60 h 60"/>
                <a:gd name="T58" fmla="*/ 0 w 66"/>
                <a:gd name="T59" fmla="*/ 60 h 60"/>
                <a:gd name="T60" fmla="*/ 0 w 66"/>
                <a:gd name="T6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0">
                  <a:moveTo>
                    <a:pt x="0" y="48"/>
                  </a:moveTo>
                  <a:lnTo>
                    <a:pt x="0" y="12"/>
                  </a:lnTo>
                  <a:lnTo>
                    <a:pt x="12" y="12"/>
                  </a:lnTo>
                  <a:lnTo>
                    <a:pt x="12" y="6"/>
                  </a:lnTo>
                  <a:lnTo>
                    <a:pt x="12" y="0"/>
                  </a:lnTo>
                  <a:lnTo>
                    <a:pt x="30" y="0"/>
                  </a:lnTo>
                  <a:lnTo>
                    <a:pt x="36" y="0"/>
                  </a:lnTo>
                  <a:lnTo>
                    <a:pt x="42" y="0"/>
                  </a:lnTo>
                  <a:lnTo>
                    <a:pt x="42" y="6"/>
                  </a:lnTo>
                  <a:lnTo>
                    <a:pt x="48" y="12"/>
                  </a:lnTo>
                  <a:lnTo>
                    <a:pt x="42" y="6"/>
                  </a:lnTo>
                  <a:lnTo>
                    <a:pt x="42" y="12"/>
                  </a:lnTo>
                  <a:lnTo>
                    <a:pt x="36" y="12"/>
                  </a:lnTo>
                  <a:lnTo>
                    <a:pt x="42" y="12"/>
                  </a:lnTo>
                  <a:lnTo>
                    <a:pt x="42" y="18"/>
                  </a:lnTo>
                  <a:lnTo>
                    <a:pt x="48" y="18"/>
                  </a:lnTo>
                  <a:lnTo>
                    <a:pt x="48" y="24"/>
                  </a:lnTo>
                  <a:lnTo>
                    <a:pt x="54" y="24"/>
                  </a:lnTo>
                  <a:lnTo>
                    <a:pt x="54" y="30"/>
                  </a:lnTo>
                  <a:lnTo>
                    <a:pt x="60" y="30"/>
                  </a:lnTo>
                  <a:lnTo>
                    <a:pt x="66" y="30"/>
                  </a:lnTo>
                  <a:lnTo>
                    <a:pt x="60" y="36"/>
                  </a:lnTo>
                  <a:lnTo>
                    <a:pt x="54" y="36"/>
                  </a:lnTo>
                  <a:lnTo>
                    <a:pt x="54" y="48"/>
                  </a:lnTo>
                  <a:lnTo>
                    <a:pt x="48" y="48"/>
                  </a:lnTo>
                  <a:lnTo>
                    <a:pt x="42" y="48"/>
                  </a:lnTo>
                  <a:lnTo>
                    <a:pt x="42" y="60"/>
                  </a:lnTo>
                  <a:lnTo>
                    <a:pt x="36" y="60"/>
                  </a:lnTo>
                  <a:lnTo>
                    <a:pt x="12" y="60"/>
                  </a:lnTo>
                  <a:lnTo>
                    <a:pt x="0" y="60"/>
                  </a:lnTo>
                  <a:lnTo>
                    <a:pt x="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1" name="Freeform 2349"/>
            <p:cNvSpPr>
              <a:spLocks/>
            </p:cNvSpPr>
            <p:nvPr/>
          </p:nvSpPr>
          <p:spPr bwMode="auto">
            <a:xfrm>
              <a:off x="3918" y="2418"/>
              <a:ext cx="36" cy="36"/>
            </a:xfrm>
            <a:custGeom>
              <a:avLst/>
              <a:gdLst>
                <a:gd name="T0" fmla="*/ 36 w 36"/>
                <a:gd name="T1" fmla="*/ 30 h 36"/>
                <a:gd name="T2" fmla="*/ 24 w 36"/>
                <a:gd name="T3" fmla="*/ 30 h 36"/>
                <a:gd name="T4" fmla="*/ 18 w 36"/>
                <a:gd name="T5" fmla="*/ 30 h 36"/>
                <a:gd name="T6" fmla="*/ 12 w 36"/>
                <a:gd name="T7" fmla="*/ 36 h 36"/>
                <a:gd name="T8" fmla="*/ 6 w 36"/>
                <a:gd name="T9" fmla="*/ 36 h 36"/>
                <a:gd name="T10" fmla="*/ 6 w 36"/>
                <a:gd name="T11" fmla="*/ 30 h 36"/>
                <a:gd name="T12" fmla="*/ 0 w 36"/>
                <a:gd name="T13" fmla="*/ 24 h 36"/>
                <a:gd name="T14" fmla="*/ 0 w 36"/>
                <a:gd name="T15" fmla="*/ 18 h 36"/>
                <a:gd name="T16" fmla="*/ 0 w 36"/>
                <a:gd name="T17" fmla="*/ 12 h 36"/>
                <a:gd name="T18" fmla="*/ 6 w 36"/>
                <a:gd name="T19" fmla="*/ 12 h 36"/>
                <a:gd name="T20" fmla="*/ 6 w 36"/>
                <a:gd name="T21" fmla="*/ 6 h 36"/>
                <a:gd name="T22" fmla="*/ 12 w 36"/>
                <a:gd name="T23" fmla="*/ 6 h 36"/>
                <a:gd name="T24" fmla="*/ 12 w 36"/>
                <a:gd name="T25" fmla="*/ 0 h 36"/>
                <a:gd name="T26" fmla="*/ 24 w 36"/>
                <a:gd name="T27" fmla="*/ 18 h 36"/>
                <a:gd name="T28" fmla="*/ 24 w 36"/>
                <a:gd name="T29" fmla="*/ 24 h 36"/>
                <a:gd name="T30" fmla="*/ 30 w 36"/>
                <a:gd name="T31" fmla="*/ 24 h 36"/>
                <a:gd name="T32" fmla="*/ 30 w 36"/>
                <a:gd name="T33" fmla="*/ 30 h 36"/>
                <a:gd name="T34" fmla="*/ 30 w 36"/>
                <a:gd name="T35" fmla="*/ 24 h 36"/>
                <a:gd name="T36" fmla="*/ 36 w 36"/>
                <a:gd name="T37" fmla="*/ 24 h 36"/>
                <a:gd name="T38" fmla="*/ 36 w 36"/>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6">
                  <a:moveTo>
                    <a:pt x="36" y="30"/>
                  </a:moveTo>
                  <a:lnTo>
                    <a:pt x="24" y="30"/>
                  </a:lnTo>
                  <a:lnTo>
                    <a:pt x="18" y="30"/>
                  </a:lnTo>
                  <a:lnTo>
                    <a:pt x="12" y="36"/>
                  </a:lnTo>
                  <a:lnTo>
                    <a:pt x="6" y="36"/>
                  </a:lnTo>
                  <a:lnTo>
                    <a:pt x="6" y="30"/>
                  </a:lnTo>
                  <a:lnTo>
                    <a:pt x="0" y="24"/>
                  </a:lnTo>
                  <a:lnTo>
                    <a:pt x="0" y="18"/>
                  </a:lnTo>
                  <a:lnTo>
                    <a:pt x="0" y="12"/>
                  </a:lnTo>
                  <a:lnTo>
                    <a:pt x="6" y="12"/>
                  </a:lnTo>
                  <a:lnTo>
                    <a:pt x="6" y="6"/>
                  </a:lnTo>
                  <a:lnTo>
                    <a:pt x="12" y="6"/>
                  </a:lnTo>
                  <a:lnTo>
                    <a:pt x="12" y="0"/>
                  </a:lnTo>
                  <a:lnTo>
                    <a:pt x="24" y="18"/>
                  </a:lnTo>
                  <a:lnTo>
                    <a:pt x="24" y="24"/>
                  </a:lnTo>
                  <a:lnTo>
                    <a:pt x="30" y="24"/>
                  </a:lnTo>
                  <a:lnTo>
                    <a:pt x="30" y="30"/>
                  </a:lnTo>
                  <a:lnTo>
                    <a:pt x="30" y="24"/>
                  </a:lnTo>
                  <a:lnTo>
                    <a:pt x="36" y="24"/>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2" name="Freeform 2350"/>
            <p:cNvSpPr>
              <a:spLocks/>
            </p:cNvSpPr>
            <p:nvPr/>
          </p:nvSpPr>
          <p:spPr bwMode="auto">
            <a:xfrm>
              <a:off x="2994" y="2496"/>
              <a:ext cx="36" cy="60"/>
            </a:xfrm>
            <a:custGeom>
              <a:avLst/>
              <a:gdLst>
                <a:gd name="T0" fmla="*/ 6 w 36"/>
                <a:gd name="T1" fmla="*/ 36 h 60"/>
                <a:gd name="T2" fmla="*/ 0 w 36"/>
                <a:gd name="T3" fmla="*/ 6 h 60"/>
                <a:gd name="T4" fmla="*/ 6 w 36"/>
                <a:gd name="T5" fmla="*/ 6 h 60"/>
                <a:gd name="T6" fmla="*/ 12 w 36"/>
                <a:gd name="T7" fmla="*/ 6 h 60"/>
                <a:gd name="T8" fmla="*/ 12 w 36"/>
                <a:gd name="T9" fmla="*/ 0 h 60"/>
                <a:gd name="T10" fmla="*/ 12 w 36"/>
                <a:gd name="T11" fmla="*/ 6 h 60"/>
                <a:gd name="T12" fmla="*/ 18 w 36"/>
                <a:gd name="T13" fmla="*/ 0 h 60"/>
                <a:gd name="T14" fmla="*/ 24 w 36"/>
                <a:gd name="T15" fmla="*/ 0 h 60"/>
                <a:gd name="T16" fmla="*/ 24 w 36"/>
                <a:gd name="T17" fmla="*/ 6 h 60"/>
                <a:gd name="T18" fmla="*/ 30 w 36"/>
                <a:gd name="T19" fmla="*/ 12 h 60"/>
                <a:gd name="T20" fmla="*/ 30 w 36"/>
                <a:gd name="T21" fmla="*/ 18 h 60"/>
                <a:gd name="T22" fmla="*/ 30 w 36"/>
                <a:gd name="T23" fmla="*/ 24 h 60"/>
                <a:gd name="T24" fmla="*/ 36 w 36"/>
                <a:gd name="T25" fmla="*/ 24 h 60"/>
                <a:gd name="T26" fmla="*/ 30 w 36"/>
                <a:gd name="T27" fmla="*/ 24 h 60"/>
                <a:gd name="T28" fmla="*/ 30 w 36"/>
                <a:gd name="T29" fmla="*/ 30 h 60"/>
                <a:gd name="T30" fmla="*/ 36 w 36"/>
                <a:gd name="T31" fmla="*/ 30 h 60"/>
                <a:gd name="T32" fmla="*/ 30 w 36"/>
                <a:gd name="T33" fmla="*/ 30 h 60"/>
                <a:gd name="T34" fmla="*/ 36 w 36"/>
                <a:gd name="T35" fmla="*/ 30 h 60"/>
                <a:gd name="T36" fmla="*/ 30 w 36"/>
                <a:gd name="T37" fmla="*/ 30 h 60"/>
                <a:gd name="T38" fmla="*/ 30 w 36"/>
                <a:gd name="T39" fmla="*/ 36 h 60"/>
                <a:gd name="T40" fmla="*/ 30 w 36"/>
                <a:gd name="T41" fmla="*/ 42 h 60"/>
                <a:gd name="T42" fmla="*/ 24 w 36"/>
                <a:gd name="T43" fmla="*/ 42 h 60"/>
                <a:gd name="T44" fmla="*/ 30 w 36"/>
                <a:gd name="T45" fmla="*/ 42 h 60"/>
                <a:gd name="T46" fmla="*/ 24 w 36"/>
                <a:gd name="T47" fmla="*/ 42 h 60"/>
                <a:gd name="T48" fmla="*/ 24 w 36"/>
                <a:gd name="T49" fmla="*/ 48 h 60"/>
                <a:gd name="T50" fmla="*/ 24 w 36"/>
                <a:gd name="T51" fmla="*/ 42 h 60"/>
                <a:gd name="T52" fmla="*/ 24 w 36"/>
                <a:gd name="T53" fmla="*/ 48 h 60"/>
                <a:gd name="T54" fmla="*/ 18 w 36"/>
                <a:gd name="T55" fmla="*/ 48 h 60"/>
                <a:gd name="T56" fmla="*/ 18 w 36"/>
                <a:gd name="T57" fmla="*/ 54 h 60"/>
                <a:gd name="T58" fmla="*/ 24 w 36"/>
                <a:gd name="T59" fmla="*/ 54 h 60"/>
                <a:gd name="T60" fmla="*/ 24 w 36"/>
                <a:gd name="T61" fmla="*/ 60 h 60"/>
                <a:gd name="T62" fmla="*/ 6 w 36"/>
                <a:gd name="T63" fmla="*/ 60 h 60"/>
                <a:gd name="T64" fmla="*/ 6 w 36"/>
                <a:gd name="T65"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60">
                  <a:moveTo>
                    <a:pt x="6" y="36"/>
                  </a:moveTo>
                  <a:lnTo>
                    <a:pt x="0" y="6"/>
                  </a:lnTo>
                  <a:lnTo>
                    <a:pt x="6" y="6"/>
                  </a:lnTo>
                  <a:lnTo>
                    <a:pt x="12" y="6"/>
                  </a:lnTo>
                  <a:lnTo>
                    <a:pt x="12" y="0"/>
                  </a:lnTo>
                  <a:lnTo>
                    <a:pt x="12" y="6"/>
                  </a:lnTo>
                  <a:lnTo>
                    <a:pt x="18" y="0"/>
                  </a:lnTo>
                  <a:lnTo>
                    <a:pt x="24" y="0"/>
                  </a:lnTo>
                  <a:lnTo>
                    <a:pt x="24" y="6"/>
                  </a:lnTo>
                  <a:lnTo>
                    <a:pt x="30" y="12"/>
                  </a:lnTo>
                  <a:lnTo>
                    <a:pt x="30" y="18"/>
                  </a:lnTo>
                  <a:lnTo>
                    <a:pt x="30" y="24"/>
                  </a:lnTo>
                  <a:lnTo>
                    <a:pt x="36" y="24"/>
                  </a:lnTo>
                  <a:lnTo>
                    <a:pt x="30" y="24"/>
                  </a:lnTo>
                  <a:lnTo>
                    <a:pt x="30" y="30"/>
                  </a:lnTo>
                  <a:lnTo>
                    <a:pt x="36" y="30"/>
                  </a:lnTo>
                  <a:lnTo>
                    <a:pt x="30" y="30"/>
                  </a:lnTo>
                  <a:lnTo>
                    <a:pt x="36" y="30"/>
                  </a:lnTo>
                  <a:lnTo>
                    <a:pt x="30" y="30"/>
                  </a:lnTo>
                  <a:lnTo>
                    <a:pt x="30" y="36"/>
                  </a:lnTo>
                  <a:lnTo>
                    <a:pt x="30" y="42"/>
                  </a:lnTo>
                  <a:lnTo>
                    <a:pt x="24" y="42"/>
                  </a:lnTo>
                  <a:lnTo>
                    <a:pt x="30" y="42"/>
                  </a:lnTo>
                  <a:lnTo>
                    <a:pt x="24" y="42"/>
                  </a:lnTo>
                  <a:lnTo>
                    <a:pt x="24" y="48"/>
                  </a:lnTo>
                  <a:lnTo>
                    <a:pt x="24" y="42"/>
                  </a:lnTo>
                  <a:lnTo>
                    <a:pt x="24" y="48"/>
                  </a:lnTo>
                  <a:lnTo>
                    <a:pt x="18" y="48"/>
                  </a:lnTo>
                  <a:lnTo>
                    <a:pt x="18" y="54"/>
                  </a:lnTo>
                  <a:lnTo>
                    <a:pt x="24" y="54"/>
                  </a:lnTo>
                  <a:lnTo>
                    <a:pt x="24" y="60"/>
                  </a:lnTo>
                  <a:lnTo>
                    <a:pt x="6" y="6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3" name="Freeform 2351"/>
            <p:cNvSpPr>
              <a:spLocks/>
            </p:cNvSpPr>
            <p:nvPr/>
          </p:nvSpPr>
          <p:spPr bwMode="auto">
            <a:xfrm>
              <a:off x="3402" y="2478"/>
              <a:ext cx="36" cy="30"/>
            </a:xfrm>
            <a:custGeom>
              <a:avLst/>
              <a:gdLst>
                <a:gd name="T0" fmla="*/ 36 w 36"/>
                <a:gd name="T1" fmla="*/ 30 h 30"/>
                <a:gd name="T2" fmla="*/ 30 w 36"/>
                <a:gd name="T3" fmla="*/ 30 h 30"/>
                <a:gd name="T4" fmla="*/ 6 w 36"/>
                <a:gd name="T5" fmla="*/ 30 h 30"/>
                <a:gd name="T6" fmla="*/ 6 w 36"/>
                <a:gd name="T7" fmla="*/ 6 h 30"/>
                <a:gd name="T8" fmla="*/ 0 w 36"/>
                <a:gd name="T9" fmla="*/ 0 h 30"/>
                <a:gd name="T10" fmla="*/ 6 w 36"/>
                <a:gd name="T11" fmla="*/ 0 h 30"/>
                <a:gd name="T12" fmla="*/ 30 w 36"/>
                <a:gd name="T13" fmla="*/ 0 h 30"/>
                <a:gd name="T14" fmla="*/ 36 w 36"/>
                <a:gd name="T15" fmla="*/ 0 h 30"/>
                <a:gd name="T16" fmla="*/ 36 w 36"/>
                <a:gd name="T17" fmla="*/ 6 h 30"/>
                <a:gd name="T18" fmla="*/ 36 w 36"/>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0">
                  <a:moveTo>
                    <a:pt x="36" y="30"/>
                  </a:moveTo>
                  <a:lnTo>
                    <a:pt x="30" y="30"/>
                  </a:lnTo>
                  <a:lnTo>
                    <a:pt x="6" y="30"/>
                  </a:lnTo>
                  <a:lnTo>
                    <a:pt x="6" y="6"/>
                  </a:lnTo>
                  <a:lnTo>
                    <a:pt x="0" y="0"/>
                  </a:lnTo>
                  <a:lnTo>
                    <a:pt x="6" y="0"/>
                  </a:lnTo>
                  <a:lnTo>
                    <a:pt x="30" y="0"/>
                  </a:lnTo>
                  <a:lnTo>
                    <a:pt x="36" y="0"/>
                  </a:lnTo>
                  <a:lnTo>
                    <a:pt x="36" y="6"/>
                  </a:lnTo>
                  <a:lnTo>
                    <a:pt x="3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4" name="Freeform 2352"/>
            <p:cNvSpPr>
              <a:spLocks/>
            </p:cNvSpPr>
            <p:nvPr/>
          </p:nvSpPr>
          <p:spPr bwMode="auto">
            <a:xfrm>
              <a:off x="2184" y="2478"/>
              <a:ext cx="72" cy="156"/>
            </a:xfrm>
            <a:custGeom>
              <a:avLst/>
              <a:gdLst>
                <a:gd name="T0" fmla="*/ 0 w 72"/>
                <a:gd name="T1" fmla="*/ 156 h 156"/>
                <a:gd name="T2" fmla="*/ 6 w 72"/>
                <a:gd name="T3" fmla="*/ 126 h 156"/>
                <a:gd name="T4" fmla="*/ 6 w 72"/>
                <a:gd name="T5" fmla="*/ 102 h 156"/>
                <a:gd name="T6" fmla="*/ 0 w 72"/>
                <a:gd name="T7" fmla="*/ 102 h 156"/>
                <a:gd name="T8" fmla="*/ 6 w 72"/>
                <a:gd name="T9" fmla="*/ 54 h 156"/>
                <a:gd name="T10" fmla="*/ 6 w 72"/>
                <a:gd name="T11" fmla="*/ 60 h 156"/>
                <a:gd name="T12" fmla="*/ 12 w 72"/>
                <a:gd name="T13" fmla="*/ 18 h 156"/>
                <a:gd name="T14" fmla="*/ 18 w 72"/>
                <a:gd name="T15" fmla="*/ 0 h 156"/>
                <a:gd name="T16" fmla="*/ 36 w 72"/>
                <a:gd name="T17" fmla="*/ 0 h 156"/>
                <a:gd name="T18" fmla="*/ 72 w 72"/>
                <a:gd name="T19" fmla="*/ 0 h 156"/>
                <a:gd name="T20" fmla="*/ 72 w 72"/>
                <a:gd name="T21" fmla="*/ 24 h 156"/>
                <a:gd name="T22" fmla="*/ 66 w 72"/>
                <a:gd name="T23" fmla="*/ 66 h 156"/>
                <a:gd name="T24" fmla="*/ 60 w 72"/>
                <a:gd name="T25" fmla="*/ 108 h 156"/>
                <a:gd name="T26" fmla="*/ 60 w 72"/>
                <a:gd name="T27" fmla="*/ 150 h 156"/>
                <a:gd name="T28" fmla="*/ 60 w 72"/>
                <a:gd name="T29" fmla="*/ 156 h 156"/>
                <a:gd name="T30" fmla="*/ 36 w 72"/>
                <a:gd name="T31" fmla="*/ 156 h 156"/>
                <a:gd name="T32" fmla="*/ 0 w 72"/>
                <a:gd name="T3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56">
                  <a:moveTo>
                    <a:pt x="0" y="156"/>
                  </a:moveTo>
                  <a:lnTo>
                    <a:pt x="6" y="126"/>
                  </a:lnTo>
                  <a:lnTo>
                    <a:pt x="6" y="102"/>
                  </a:lnTo>
                  <a:lnTo>
                    <a:pt x="0" y="102"/>
                  </a:lnTo>
                  <a:lnTo>
                    <a:pt x="6" y="54"/>
                  </a:lnTo>
                  <a:lnTo>
                    <a:pt x="6" y="60"/>
                  </a:lnTo>
                  <a:lnTo>
                    <a:pt x="12" y="18"/>
                  </a:lnTo>
                  <a:lnTo>
                    <a:pt x="18" y="0"/>
                  </a:lnTo>
                  <a:lnTo>
                    <a:pt x="36" y="0"/>
                  </a:lnTo>
                  <a:lnTo>
                    <a:pt x="72" y="0"/>
                  </a:lnTo>
                  <a:lnTo>
                    <a:pt x="72" y="24"/>
                  </a:lnTo>
                  <a:lnTo>
                    <a:pt x="66" y="66"/>
                  </a:lnTo>
                  <a:lnTo>
                    <a:pt x="60" y="108"/>
                  </a:lnTo>
                  <a:lnTo>
                    <a:pt x="60" y="150"/>
                  </a:lnTo>
                  <a:lnTo>
                    <a:pt x="60" y="156"/>
                  </a:lnTo>
                  <a:lnTo>
                    <a:pt x="36" y="156"/>
                  </a:lnTo>
                  <a:lnTo>
                    <a:pt x="0" y="15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5" name="Freeform 2353"/>
            <p:cNvSpPr>
              <a:spLocks/>
            </p:cNvSpPr>
            <p:nvPr/>
          </p:nvSpPr>
          <p:spPr bwMode="auto">
            <a:xfrm>
              <a:off x="3210" y="2490"/>
              <a:ext cx="36" cy="60"/>
            </a:xfrm>
            <a:custGeom>
              <a:avLst/>
              <a:gdLst>
                <a:gd name="T0" fmla="*/ 0 w 36"/>
                <a:gd name="T1" fmla="*/ 60 h 60"/>
                <a:gd name="T2" fmla="*/ 0 w 36"/>
                <a:gd name="T3" fmla="*/ 18 h 60"/>
                <a:gd name="T4" fmla="*/ 0 w 36"/>
                <a:gd name="T5" fmla="*/ 6 h 60"/>
                <a:gd name="T6" fmla="*/ 6 w 36"/>
                <a:gd name="T7" fmla="*/ 6 h 60"/>
                <a:gd name="T8" fmla="*/ 12 w 36"/>
                <a:gd name="T9" fmla="*/ 6 h 60"/>
                <a:gd name="T10" fmla="*/ 18 w 36"/>
                <a:gd name="T11" fmla="*/ 6 h 60"/>
                <a:gd name="T12" fmla="*/ 18 w 36"/>
                <a:gd name="T13" fmla="*/ 0 h 60"/>
                <a:gd name="T14" fmla="*/ 18 w 36"/>
                <a:gd name="T15" fmla="*/ 6 h 60"/>
                <a:gd name="T16" fmla="*/ 24 w 36"/>
                <a:gd name="T17" fmla="*/ 6 h 60"/>
                <a:gd name="T18" fmla="*/ 18 w 36"/>
                <a:gd name="T19" fmla="*/ 12 h 60"/>
                <a:gd name="T20" fmla="*/ 24 w 36"/>
                <a:gd name="T21" fmla="*/ 12 h 60"/>
                <a:gd name="T22" fmla="*/ 24 w 36"/>
                <a:gd name="T23" fmla="*/ 6 h 60"/>
                <a:gd name="T24" fmla="*/ 30 w 36"/>
                <a:gd name="T25" fmla="*/ 12 h 60"/>
                <a:gd name="T26" fmla="*/ 24 w 36"/>
                <a:gd name="T27" fmla="*/ 12 h 60"/>
                <a:gd name="T28" fmla="*/ 24 w 36"/>
                <a:gd name="T29" fmla="*/ 18 h 60"/>
                <a:gd name="T30" fmla="*/ 18 w 36"/>
                <a:gd name="T31" fmla="*/ 18 h 60"/>
                <a:gd name="T32" fmla="*/ 24 w 36"/>
                <a:gd name="T33" fmla="*/ 18 h 60"/>
                <a:gd name="T34" fmla="*/ 30 w 36"/>
                <a:gd name="T35" fmla="*/ 18 h 60"/>
                <a:gd name="T36" fmla="*/ 30 w 36"/>
                <a:gd name="T37" fmla="*/ 12 h 60"/>
                <a:gd name="T38" fmla="*/ 30 w 36"/>
                <a:gd name="T39" fmla="*/ 18 h 60"/>
                <a:gd name="T40" fmla="*/ 30 w 36"/>
                <a:gd name="T41" fmla="*/ 24 h 60"/>
                <a:gd name="T42" fmla="*/ 24 w 36"/>
                <a:gd name="T43" fmla="*/ 24 h 60"/>
                <a:gd name="T44" fmla="*/ 30 w 36"/>
                <a:gd name="T45" fmla="*/ 30 h 60"/>
                <a:gd name="T46" fmla="*/ 30 w 36"/>
                <a:gd name="T47" fmla="*/ 36 h 60"/>
                <a:gd name="T48" fmla="*/ 30 w 36"/>
                <a:gd name="T49" fmla="*/ 30 h 60"/>
                <a:gd name="T50" fmla="*/ 36 w 36"/>
                <a:gd name="T51" fmla="*/ 30 h 60"/>
                <a:gd name="T52" fmla="*/ 36 w 36"/>
                <a:gd name="T53" fmla="*/ 36 h 60"/>
                <a:gd name="T54" fmla="*/ 30 w 36"/>
                <a:gd name="T55" fmla="*/ 36 h 60"/>
                <a:gd name="T56" fmla="*/ 30 w 36"/>
                <a:gd name="T57" fmla="*/ 42 h 60"/>
                <a:gd name="T58" fmla="*/ 30 w 36"/>
                <a:gd name="T59" fmla="*/ 48 h 60"/>
                <a:gd name="T60" fmla="*/ 24 w 36"/>
                <a:gd name="T61" fmla="*/ 42 h 60"/>
                <a:gd name="T62" fmla="*/ 24 w 36"/>
                <a:gd name="T63" fmla="*/ 48 h 60"/>
                <a:gd name="T64" fmla="*/ 30 w 36"/>
                <a:gd name="T65" fmla="*/ 48 h 60"/>
                <a:gd name="T66" fmla="*/ 30 w 36"/>
                <a:gd name="T67" fmla="*/ 54 h 60"/>
                <a:gd name="T68" fmla="*/ 24 w 36"/>
                <a:gd name="T69" fmla="*/ 54 h 60"/>
                <a:gd name="T70" fmla="*/ 18 w 36"/>
                <a:gd name="T71" fmla="*/ 60 h 60"/>
                <a:gd name="T72" fmla="*/ 6 w 36"/>
                <a:gd name="T73" fmla="*/ 60 h 60"/>
                <a:gd name="T74" fmla="*/ 0 w 36"/>
                <a:gd name="T7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60">
                  <a:moveTo>
                    <a:pt x="0" y="60"/>
                  </a:moveTo>
                  <a:lnTo>
                    <a:pt x="0" y="18"/>
                  </a:lnTo>
                  <a:lnTo>
                    <a:pt x="0" y="6"/>
                  </a:lnTo>
                  <a:lnTo>
                    <a:pt x="6" y="6"/>
                  </a:lnTo>
                  <a:lnTo>
                    <a:pt x="12" y="6"/>
                  </a:lnTo>
                  <a:lnTo>
                    <a:pt x="18" y="6"/>
                  </a:lnTo>
                  <a:lnTo>
                    <a:pt x="18" y="0"/>
                  </a:lnTo>
                  <a:lnTo>
                    <a:pt x="18" y="6"/>
                  </a:lnTo>
                  <a:lnTo>
                    <a:pt x="24" y="6"/>
                  </a:lnTo>
                  <a:lnTo>
                    <a:pt x="18" y="12"/>
                  </a:lnTo>
                  <a:lnTo>
                    <a:pt x="24" y="12"/>
                  </a:lnTo>
                  <a:lnTo>
                    <a:pt x="24" y="6"/>
                  </a:lnTo>
                  <a:lnTo>
                    <a:pt x="30" y="12"/>
                  </a:lnTo>
                  <a:lnTo>
                    <a:pt x="24" y="12"/>
                  </a:lnTo>
                  <a:lnTo>
                    <a:pt x="24" y="18"/>
                  </a:lnTo>
                  <a:lnTo>
                    <a:pt x="18" y="18"/>
                  </a:lnTo>
                  <a:lnTo>
                    <a:pt x="24" y="18"/>
                  </a:lnTo>
                  <a:lnTo>
                    <a:pt x="30" y="18"/>
                  </a:lnTo>
                  <a:lnTo>
                    <a:pt x="30" y="12"/>
                  </a:lnTo>
                  <a:lnTo>
                    <a:pt x="30" y="18"/>
                  </a:lnTo>
                  <a:lnTo>
                    <a:pt x="30" y="24"/>
                  </a:lnTo>
                  <a:lnTo>
                    <a:pt x="24" y="24"/>
                  </a:lnTo>
                  <a:lnTo>
                    <a:pt x="30" y="30"/>
                  </a:lnTo>
                  <a:lnTo>
                    <a:pt x="30" y="36"/>
                  </a:lnTo>
                  <a:lnTo>
                    <a:pt x="30" y="30"/>
                  </a:lnTo>
                  <a:lnTo>
                    <a:pt x="36" y="30"/>
                  </a:lnTo>
                  <a:lnTo>
                    <a:pt x="36" y="36"/>
                  </a:lnTo>
                  <a:lnTo>
                    <a:pt x="30" y="36"/>
                  </a:lnTo>
                  <a:lnTo>
                    <a:pt x="30" y="42"/>
                  </a:lnTo>
                  <a:lnTo>
                    <a:pt x="30" y="48"/>
                  </a:lnTo>
                  <a:lnTo>
                    <a:pt x="24" y="42"/>
                  </a:lnTo>
                  <a:lnTo>
                    <a:pt x="24" y="48"/>
                  </a:lnTo>
                  <a:lnTo>
                    <a:pt x="30" y="48"/>
                  </a:lnTo>
                  <a:lnTo>
                    <a:pt x="30" y="54"/>
                  </a:lnTo>
                  <a:lnTo>
                    <a:pt x="24" y="54"/>
                  </a:lnTo>
                  <a:lnTo>
                    <a:pt x="18" y="60"/>
                  </a:lnTo>
                  <a:lnTo>
                    <a:pt x="6" y="60"/>
                  </a:lnTo>
                  <a:lnTo>
                    <a:pt x="0"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6" name="Freeform 2354"/>
            <p:cNvSpPr>
              <a:spLocks/>
            </p:cNvSpPr>
            <p:nvPr/>
          </p:nvSpPr>
          <p:spPr bwMode="auto">
            <a:xfrm>
              <a:off x="3774" y="2448"/>
              <a:ext cx="18" cy="24"/>
            </a:xfrm>
            <a:custGeom>
              <a:avLst/>
              <a:gdLst>
                <a:gd name="T0" fmla="*/ 12 w 18"/>
                <a:gd name="T1" fmla="*/ 24 h 24"/>
                <a:gd name="T2" fmla="*/ 6 w 18"/>
                <a:gd name="T3" fmla="*/ 18 h 24"/>
                <a:gd name="T4" fmla="*/ 0 w 18"/>
                <a:gd name="T5" fmla="*/ 18 h 24"/>
                <a:gd name="T6" fmla="*/ 0 w 18"/>
                <a:gd name="T7" fmla="*/ 12 h 24"/>
                <a:gd name="T8" fmla="*/ 0 w 18"/>
                <a:gd name="T9" fmla="*/ 6 h 24"/>
                <a:gd name="T10" fmla="*/ 0 w 18"/>
                <a:gd name="T11" fmla="*/ 0 h 24"/>
                <a:gd name="T12" fmla="*/ 12 w 18"/>
                <a:gd name="T13" fmla="*/ 0 h 24"/>
                <a:gd name="T14" fmla="*/ 18 w 18"/>
                <a:gd name="T15" fmla="*/ 6 h 24"/>
                <a:gd name="T16" fmla="*/ 18 w 18"/>
                <a:gd name="T17" fmla="*/ 12 h 24"/>
                <a:gd name="T18" fmla="*/ 18 w 18"/>
                <a:gd name="T19" fmla="*/ 18 h 24"/>
                <a:gd name="T20" fmla="*/ 18 w 18"/>
                <a:gd name="T21" fmla="*/ 24 h 24"/>
                <a:gd name="T22" fmla="*/ 12 w 18"/>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4">
                  <a:moveTo>
                    <a:pt x="12" y="24"/>
                  </a:moveTo>
                  <a:lnTo>
                    <a:pt x="6" y="18"/>
                  </a:lnTo>
                  <a:lnTo>
                    <a:pt x="0" y="18"/>
                  </a:lnTo>
                  <a:lnTo>
                    <a:pt x="0" y="12"/>
                  </a:lnTo>
                  <a:lnTo>
                    <a:pt x="0" y="6"/>
                  </a:lnTo>
                  <a:lnTo>
                    <a:pt x="0" y="0"/>
                  </a:lnTo>
                  <a:lnTo>
                    <a:pt x="12" y="0"/>
                  </a:lnTo>
                  <a:lnTo>
                    <a:pt x="18" y="6"/>
                  </a:lnTo>
                  <a:lnTo>
                    <a:pt x="18" y="12"/>
                  </a:lnTo>
                  <a:lnTo>
                    <a:pt x="18" y="18"/>
                  </a:lnTo>
                  <a:lnTo>
                    <a:pt x="18" y="24"/>
                  </a:lnTo>
                  <a:lnTo>
                    <a:pt x="12" y="2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7" name="Freeform 2355"/>
            <p:cNvSpPr>
              <a:spLocks/>
            </p:cNvSpPr>
            <p:nvPr/>
          </p:nvSpPr>
          <p:spPr bwMode="auto">
            <a:xfrm>
              <a:off x="3576" y="2466"/>
              <a:ext cx="54" cy="48"/>
            </a:xfrm>
            <a:custGeom>
              <a:avLst/>
              <a:gdLst>
                <a:gd name="T0" fmla="*/ 0 w 54"/>
                <a:gd name="T1" fmla="*/ 30 h 48"/>
                <a:gd name="T2" fmla="*/ 6 w 54"/>
                <a:gd name="T3" fmla="*/ 30 h 48"/>
                <a:gd name="T4" fmla="*/ 6 w 54"/>
                <a:gd name="T5" fmla="*/ 24 h 48"/>
                <a:gd name="T6" fmla="*/ 12 w 54"/>
                <a:gd name="T7" fmla="*/ 24 h 48"/>
                <a:gd name="T8" fmla="*/ 18 w 54"/>
                <a:gd name="T9" fmla="*/ 24 h 48"/>
                <a:gd name="T10" fmla="*/ 18 w 54"/>
                <a:gd name="T11" fmla="*/ 18 h 48"/>
                <a:gd name="T12" fmla="*/ 24 w 54"/>
                <a:gd name="T13" fmla="*/ 18 h 48"/>
                <a:gd name="T14" fmla="*/ 24 w 54"/>
                <a:gd name="T15" fmla="*/ 12 h 48"/>
                <a:gd name="T16" fmla="*/ 30 w 54"/>
                <a:gd name="T17" fmla="*/ 12 h 48"/>
                <a:gd name="T18" fmla="*/ 24 w 54"/>
                <a:gd name="T19" fmla="*/ 6 h 48"/>
                <a:gd name="T20" fmla="*/ 30 w 54"/>
                <a:gd name="T21" fmla="*/ 6 h 48"/>
                <a:gd name="T22" fmla="*/ 36 w 54"/>
                <a:gd name="T23" fmla="*/ 6 h 48"/>
                <a:gd name="T24" fmla="*/ 36 w 54"/>
                <a:gd name="T25" fmla="*/ 0 h 48"/>
                <a:gd name="T26" fmla="*/ 42 w 54"/>
                <a:gd name="T27" fmla="*/ 0 h 48"/>
                <a:gd name="T28" fmla="*/ 54 w 54"/>
                <a:gd name="T29" fmla="*/ 0 h 48"/>
                <a:gd name="T30" fmla="*/ 54 w 54"/>
                <a:gd name="T31" fmla="*/ 12 h 48"/>
                <a:gd name="T32" fmla="*/ 54 w 54"/>
                <a:gd name="T33" fmla="*/ 18 h 48"/>
                <a:gd name="T34" fmla="*/ 54 w 54"/>
                <a:gd name="T35" fmla="*/ 24 h 48"/>
                <a:gd name="T36" fmla="*/ 48 w 54"/>
                <a:gd name="T37" fmla="*/ 24 h 48"/>
                <a:gd name="T38" fmla="*/ 48 w 54"/>
                <a:gd name="T39" fmla="*/ 30 h 48"/>
                <a:gd name="T40" fmla="*/ 42 w 54"/>
                <a:gd name="T41" fmla="*/ 36 h 48"/>
                <a:gd name="T42" fmla="*/ 48 w 54"/>
                <a:gd name="T43" fmla="*/ 36 h 48"/>
                <a:gd name="T44" fmla="*/ 48 w 54"/>
                <a:gd name="T45" fmla="*/ 42 h 48"/>
                <a:gd name="T46" fmla="*/ 42 w 54"/>
                <a:gd name="T47" fmla="*/ 42 h 48"/>
                <a:gd name="T48" fmla="*/ 42 w 54"/>
                <a:gd name="T49" fmla="*/ 48 h 48"/>
                <a:gd name="T50" fmla="*/ 36 w 54"/>
                <a:gd name="T51" fmla="*/ 48 h 48"/>
                <a:gd name="T52" fmla="*/ 12 w 54"/>
                <a:gd name="T53" fmla="*/ 48 h 48"/>
                <a:gd name="T54" fmla="*/ 6 w 54"/>
                <a:gd name="T55" fmla="*/ 48 h 48"/>
                <a:gd name="T56" fmla="*/ 6 w 54"/>
                <a:gd name="T57" fmla="*/ 42 h 48"/>
                <a:gd name="T58" fmla="*/ 0 w 54"/>
                <a:gd name="T59" fmla="*/ 42 h 48"/>
                <a:gd name="T60" fmla="*/ 0 w 54"/>
                <a:gd name="T6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48">
                  <a:moveTo>
                    <a:pt x="0" y="30"/>
                  </a:moveTo>
                  <a:lnTo>
                    <a:pt x="6" y="30"/>
                  </a:lnTo>
                  <a:lnTo>
                    <a:pt x="6" y="24"/>
                  </a:lnTo>
                  <a:lnTo>
                    <a:pt x="12" y="24"/>
                  </a:lnTo>
                  <a:lnTo>
                    <a:pt x="18" y="24"/>
                  </a:lnTo>
                  <a:lnTo>
                    <a:pt x="18" y="18"/>
                  </a:lnTo>
                  <a:lnTo>
                    <a:pt x="24" y="18"/>
                  </a:lnTo>
                  <a:lnTo>
                    <a:pt x="24" y="12"/>
                  </a:lnTo>
                  <a:lnTo>
                    <a:pt x="30" y="12"/>
                  </a:lnTo>
                  <a:lnTo>
                    <a:pt x="24" y="6"/>
                  </a:lnTo>
                  <a:lnTo>
                    <a:pt x="30" y="6"/>
                  </a:lnTo>
                  <a:lnTo>
                    <a:pt x="36" y="6"/>
                  </a:lnTo>
                  <a:lnTo>
                    <a:pt x="36" y="0"/>
                  </a:lnTo>
                  <a:lnTo>
                    <a:pt x="42" y="0"/>
                  </a:lnTo>
                  <a:lnTo>
                    <a:pt x="54" y="0"/>
                  </a:lnTo>
                  <a:lnTo>
                    <a:pt x="54" y="12"/>
                  </a:lnTo>
                  <a:lnTo>
                    <a:pt x="54" y="18"/>
                  </a:lnTo>
                  <a:lnTo>
                    <a:pt x="54" y="24"/>
                  </a:lnTo>
                  <a:lnTo>
                    <a:pt x="48" y="24"/>
                  </a:lnTo>
                  <a:lnTo>
                    <a:pt x="48" y="30"/>
                  </a:lnTo>
                  <a:lnTo>
                    <a:pt x="42" y="36"/>
                  </a:lnTo>
                  <a:lnTo>
                    <a:pt x="48" y="36"/>
                  </a:lnTo>
                  <a:lnTo>
                    <a:pt x="48" y="42"/>
                  </a:lnTo>
                  <a:lnTo>
                    <a:pt x="42" y="42"/>
                  </a:lnTo>
                  <a:lnTo>
                    <a:pt x="42" y="48"/>
                  </a:lnTo>
                  <a:lnTo>
                    <a:pt x="36" y="48"/>
                  </a:lnTo>
                  <a:lnTo>
                    <a:pt x="12" y="48"/>
                  </a:lnTo>
                  <a:lnTo>
                    <a:pt x="6" y="48"/>
                  </a:lnTo>
                  <a:lnTo>
                    <a:pt x="6" y="42"/>
                  </a:lnTo>
                  <a:lnTo>
                    <a:pt x="0" y="42"/>
                  </a:lnTo>
                  <a:lnTo>
                    <a:pt x="0"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8" name="Freeform 2356"/>
            <p:cNvSpPr>
              <a:spLocks/>
            </p:cNvSpPr>
            <p:nvPr/>
          </p:nvSpPr>
          <p:spPr bwMode="auto">
            <a:xfrm>
              <a:off x="3960" y="2418"/>
              <a:ext cx="42" cy="36"/>
            </a:xfrm>
            <a:custGeom>
              <a:avLst/>
              <a:gdLst>
                <a:gd name="T0" fmla="*/ 0 w 42"/>
                <a:gd name="T1" fmla="*/ 30 h 36"/>
                <a:gd name="T2" fmla="*/ 6 w 42"/>
                <a:gd name="T3" fmla="*/ 24 h 36"/>
                <a:gd name="T4" fmla="*/ 24 w 42"/>
                <a:gd name="T5" fmla="*/ 0 h 36"/>
                <a:gd name="T6" fmla="*/ 24 w 42"/>
                <a:gd name="T7" fmla="*/ 6 h 36"/>
                <a:gd name="T8" fmla="*/ 30 w 42"/>
                <a:gd name="T9" fmla="*/ 6 h 36"/>
                <a:gd name="T10" fmla="*/ 36 w 42"/>
                <a:gd name="T11" fmla="*/ 12 h 36"/>
                <a:gd name="T12" fmla="*/ 30 w 42"/>
                <a:gd name="T13" fmla="*/ 12 h 36"/>
                <a:gd name="T14" fmla="*/ 36 w 42"/>
                <a:gd name="T15" fmla="*/ 12 h 36"/>
                <a:gd name="T16" fmla="*/ 30 w 42"/>
                <a:gd name="T17" fmla="*/ 12 h 36"/>
                <a:gd name="T18" fmla="*/ 36 w 42"/>
                <a:gd name="T19" fmla="*/ 18 h 36"/>
                <a:gd name="T20" fmla="*/ 30 w 42"/>
                <a:gd name="T21" fmla="*/ 18 h 36"/>
                <a:gd name="T22" fmla="*/ 36 w 42"/>
                <a:gd name="T23" fmla="*/ 18 h 36"/>
                <a:gd name="T24" fmla="*/ 36 w 42"/>
                <a:gd name="T25" fmla="*/ 24 h 36"/>
                <a:gd name="T26" fmla="*/ 36 w 42"/>
                <a:gd name="T27" fmla="*/ 18 h 36"/>
                <a:gd name="T28" fmla="*/ 36 w 42"/>
                <a:gd name="T29" fmla="*/ 24 h 36"/>
                <a:gd name="T30" fmla="*/ 42 w 42"/>
                <a:gd name="T31" fmla="*/ 24 h 36"/>
                <a:gd name="T32" fmla="*/ 42 w 42"/>
                <a:gd name="T33" fmla="*/ 30 h 36"/>
                <a:gd name="T34" fmla="*/ 36 w 42"/>
                <a:gd name="T35" fmla="*/ 30 h 36"/>
                <a:gd name="T36" fmla="*/ 30 w 42"/>
                <a:gd name="T37" fmla="*/ 30 h 36"/>
                <a:gd name="T38" fmla="*/ 24 w 42"/>
                <a:gd name="T39" fmla="*/ 30 h 36"/>
                <a:gd name="T40" fmla="*/ 24 w 42"/>
                <a:gd name="T41" fmla="*/ 36 h 36"/>
                <a:gd name="T42" fmla="*/ 18 w 42"/>
                <a:gd name="T43" fmla="*/ 30 h 36"/>
                <a:gd name="T44" fmla="*/ 12 w 42"/>
                <a:gd name="T45" fmla="*/ 30 h 36"/>
                <a:gd name="T46" fmla="*/ 6 w 42"/>
                <a:gd name="T47" fmla="*/ 30 h 36"/>
                <a:gd name="T48" fmla="*/ 0 w 42"/>
                <a:gd name="T4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6">
                  <a:moveTo>
                    <a:pt x="0" y="30"/>
                  </a:moveTo>
                  <a:lnTo>
                    <a:pt x="6" y="24"/>
                  </a:lnTo>
                  <a:lnTo>
                    <a:pt x="24" y="0"/>
                  </a:lnTo>
                  <a:lnTo>
                    <a:pt x="24" y="6"/>
                  </a:lnTo>
                  <a:lnTo>
                    <a:pt x="30" y="6"/>
                  </a:lnTo>
                  <a:lnTo>
                    <a:pt x="36" y="12"/>
                  </a:lnTo>
                  <a:lnTo>
                    <a:pt x="30" y="12"/>
                  </a:lnTo>
                  <a:lnTo>
                    <a:pt x="36" y="12"/>
                  </a:lnTo>
                  <a:lnTo>
                    <a:pt x="30" y="12"/>
                  </a:lnTo>
                  <a:lnTo>
                    <a:pt x="36" y="18"/>
                  </a:lnTo>
                  <a:lnTo>
                    <a:pt x="30" y="18"/>
                  </a:lnTo>
                  <a:lnTo>
                    <a:pt x="36" y="18"/>
                  </a:lnTo>
                  <a:lnTo>
                    <a:pt x="36" y="24"/>
                  </a:lnTo>
                  <a:lnTo>
                    <a:pt x="36" y="18"/>
                  </a:lnTo>
                  <a:lnTo>
                    <a:pt x="36" y="24"/>
                  </a:lnTo>
                  <a:lnTo>
                    <a:pt x="42" y="24"/>
                  </a:lnTo>
                  <a:lnTo>
                    <a:pt x="42" y="30"/>
                  </a:lnTo>
                  <a:lnTo>
                    <a:pt x="36" y="30"/>
                  </a:lnTo>
                  <a:lnTo>
                    <a:pt x="30" y="30"/>
                  </a:lnTo>
                  <a:lnTo>
                    <a:pt x="24" y="30"/>
                  </a:lnTo>
                  <a:lnTo>
                    <a:pt x="24" y="36"/>
                  </a:lnTo>
                  <a:lnTo>
                    <a:pt x="18" y="30"/>
                  </a:lnTo>
                  <a:lnTo>
                    <a:pt x="12" y="30"/>
                  </a:lnTo>
                  <a:lnTo>
                    <a:pt x="6"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9" name="Freeform 2357"/>
            <p:cNvSpPr>
              <a:spLocks/>
            </p:cNvSpPr>
            <p:nvPr/>
          </p:nvSpPr>
          <p:spPr bwMode="auto">
            <a:xfrm>
              <a:off x="3468" y="2478"/>
              <a:ext cx="42" cy="54"/>
            </a:xfrm>
            <a:custGeom>
              <a:avLst/>
              <a:gdLst>
                <a:gd name="T0" fmla="*/ 42 w 42"/>
                <a:gd name="T1" fmla="*/ 36 h 54"/>
                <a:gd name="T2" fmla="*/ 36 w 42"/>
                <a:gd name="T3" fmla="*/ 42 h 54"/>
                <a:gd name="T4" fmla="*/ 30 w 42"/>
                <a:gd name="T5" fmla="*/ 42 h 54"/>
                <a:gd name="T6" fmla="*/ 30 w 42"/>
                <a:gd name="T7" fmla="*/ 48 h 54"/>
                <a:gd name="T8" fmla="*/ 24 w 42"/>
                <a:gd name="T9" fmla="*/ 48 h 54"/>
                <a:gd name="T10" fmla="*/ 18 w 42"/>
                <a:gd name="T11" fmla="*/ 48 h 54"/>
                <a:gd name="T12" fmla="*/ 18 w 42"/>
                <a:gd name="T13" fmla="*/ 54 h 54"/>
                <a:gd name="T14" fmla="*/ 0 w 42"/>
                <a:gd name="T15" fmla="*/ 54 h 54"/>
                <a:gd name="T16" fmla="*/ 0 w 42"/>
                <a:gd name="T17" fmla="*/ 24 h 54"/>
                <a:gd name="T18" fmla="*/ 6 w 42"/>
                <a:gd name="T19" fmla="*/ 0 h 54"/>
                <a:gd name="T20" fmla="*/ 30 w 42"/>
                <a:gd name="T21" fmla="*/ 0 h 54"/>
                <a:gd name="T22" fmla="*/ 42 w 42"/>
                <a:gd name="T23" fmla="*/ 0 h 54"/>
                <a:gd name="T24" fmla="*/ 42 w 42"/>
                <a:gd name="T25"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4">
                  <a:moveTo>
                    <a:pt x="42" y="36"/>
                  </a:moveTo>
                  <a:lnTo>
                    <a:pt x="36" y="42"/>
                  </a:lnTo>
                  <a:lnTo>
                    <a:pt x="30" y="42"/>
                  </a:lnTo>
                  <a:lnTo>
                    <a:pt x="30" y="48"/>
                  </a:lnTo>
                  <a:lnTo>
                    <a:pt x="24" y="48"/>
                  </a:lnTo>
                  <a:lnTo>
                    <a:pt x="18" y="48"/>
                  </a:lnTo>
                  <a:lnTo>
                    <a:pt x="18" y="54"/>
                  </a:lnTo>
                  <a:lnTo>
                    <a:pt x="0" y="54"/>
                  </a:lnTo>
                  <a:lnTo>
                    <a:pt x="0" y="24"/>
                  </a:lnTo>
                  <a:lnTo>
                    <a:pt x="6" y="0"/>
                  </a:lnTo>
                  <a:lnTo>
                    <a:pt x="30" y="0"/>
                  </a:lnTo>
                  <a:lnTo>
                    <a:pt x="42" y="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0" name="Freeform 2358"/>
            <p:cNvSpPr>
              <a:spLocks/>
            </p:cNvSpPr>
            <p:nvPr/>
          </p:nvSpPr>
          <p:spPr bwMode="auto">
            <a:xfrm>
              <a:off x="3228" y="2490"/>
              <a:ext cx="48" cy="54"/>
            </a:xfrm>
            <a:custGeom>
              <a:avLst/>
              <a:gdLst>
                <a:gd name="T0" fmla="*/ 6 w 48"/>
                <a:gd name="T1" fmla="*/ 54 h 54"/>
                <a:gd name="T2" fmla="*/ 12 w 48"/>
                <a:gd name="T3" fmla="*/ 54 h 54"/>
                <a:gd name="T4" fmla="*/ 12 w 48"/>
                <a:gd name="T5" fmla="*/ 48 h 54"/>
                <a:gd name="T6" fmla="*/ 6 w 48"/>
                <a:gd name="T7" fmla="*/ 48 h 54"/>
                <a:gd name="T8" fmla="*/ 6 w 48"/>
                <a:gd name="T9" fmla="*/ 42 h 54"/>
                <a:gd name="T10" fmla="*/ 12 w 48"/>
                <a:gd name="T11" fmla="*/ 48 h 54"/>
                <a:gd name="T12" fmla="*/ 12 w 48"/>
                <a:gd name="T13" fmla="*/ 42 h 54"/>
                <a:gd name="T14" fmla="*/ 12 w 48"/>
                <a:gd name="T15" fmla="*/ 36 h 54"/>
                <a:gd name="T16" fmla="*/ 18 w 48"/>
                <a:gd name="T17" fmla="*/ 36 h 54"/>
                <a:gd name="T18" fmla="*/ 18 w 48"/>
                <a:gd name="T19" fmla="*/ 30 h 54"/>
                <a:gd name="T20" fmla="*/ 12 w 48"/>
                <a:gd name="T21" fmla="*/ 30 h 54"/>
                <a:gd name="T22" fmla="*/ 12 w 48"/>
                <a:gd name="T23" fmla="*/ 36 h 54"/>
                <a:gd name="T24" fmla="*/ 12 w 48"/>
                <a:gd name="T25" fmla="*/ 30 h 54"/>
                <a:gd name="T26" fmla="*/ 6 w 48"/>
                <a:gd name="T27" fmla="*/ 24 h 54"/>
                <a:gd name="T28" fmla="*/ 12 w 48"/>
                <a:gd name="T29" fmla="*/ 24 h 54"/>
                <a:gd name="T30" fmla="*/ 12 w 48"/>
                <a:gd name="T31" fmla="*/ 18 h 54"/>
                <a:gd name="T32" fmla="*/ 12 w 48"/>
                <a:gd name="T33" fmla="*/ 12 h 54"/>
                <a:gd name="T34" fmla="*/ 12 w 48"/>
                <a:gd name="T35" fmla="*/ 18 h 54"/>
                <a:gd name="T36" fmla="*/ 6 w 48"/>
                <a:gd name="T37" fmla="*/ 18 h 54"/>
                <a:gd name="T38" fmla="*/ 0 w 48"/>
                <a:gd name="T39" fmla="*/ 18 h 54"/>
                <a:gd name="T40" fmla="*/ 6 w 48"/>
                <a:gd name="T41" fmla="*/ 18 h 54"/>
                <a:gd name="T42" fmla="*/ 6 w 48"/>
                <a:gd name="T43" fmla="*/ 12 h 54"/>
                <a:gd name="T44" fmla="*/ 12 w 48"/>
                <a:gd name="T45" fmla="*/ 12 h 54"/>
                <a:gd name="T46" fmla="*/ 6 w 48"/>
                <a:gd name="T47" fmla="*/ 6 h 54"/>
                <a:gd name="T48" fmla="*/ 6 w 48"/>
                <a:gd name="T49" fmla="*/ 12 h 54"/>
                <a:gd name="T50" fmla="*/ 0 w 48"/>
                <a:gd name="T51" fmla="*/ 12 h 54"/>
                <a:gd name="T52" fmla="*/ 6 w 48"/>
                <a:gd name="T53" fmla="*/ 6 h 54"/>
                <a:gd name="T54" fmla="*/ 0 w 48"/>
                <a:gd name="T55" fmla="*/ 6 h 54"/>
                <a:gd name="T56" fmla="*/ 36 w 48"/>
                <a:gd name="T57" fmla="*/ 0 h 54"/>
                <a:gd name="T58" fmla="*/ 42 w 48"/>
                <a:gd name="T59" fmla="*/ 6 h 54"/>
                <a:gd name="T60" fmla="*/ 42 w 48"/>
                <a:gd name="T61" fmla="*/ 30 h 54"/>
                <a:gd name="T62" fmla="*/ 48 w 48"/>
                <a:gd name="T63" fmla="*/ 36 h 54"/>
                <a:gd name="T64" fmla="*/ 48 w 48"/>
                <a:gd name="T65" fmla="*/ 42 h 54"/>
                <a:gd name="T66" fmla="*/ 48 w 48"/>
                <a:gd name="T67" fmla="*/ 48 h 54"/>
                <a:gd name="T68" fmla="*/ 36 w 48"/>
                <a:gd name="T69" fmla="*/ 48 h 54"/>
                <a:gd name="T70" fmla="*/ 30 w 48"/>
                <a:gd name="T71" fmla="*/ 48 h 54"/>
                <a:gd name="T72" fmla="*/ 30 w 48"/>
                <a:gd name="T73" fmla="*/ 54 h 54"/>
                <a:gd name="T74" fmla="*/ 6 w 4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54">
                  <a:moveTo>
                    <a:pt x="6" y="54"/>
                  </a:moveTo>
                  <a:lnTo>
                    <a:pt x="12" y="54"/>
                  </a:lnTo>
                  <a:lnTo>
                    <a:pt x="12" y="48"/>
                  </a:lnTo>
                  <a:lnTo>
                    <a:pt x="6" y="48"/>
                  </a:lnTo>
                  <a:lnTo>
                    <a:pt x="6" y="42"/>
                  </a:lnTo>
                  <a:lnTo>
                    <a:pt x="12" y="48"/>
                  </a:lnTo>
                  <a:lnTo>
                    <a:pt x="12" y="42"/>
                  </a:lnTo>
                  <a:lnTo>
                    <a:pt x="12" y="36"/>
                  </a:lnTo>
                  <a:lnTo>
                    <a:pt x="18" y="36"/>
                  </a:lnTo>
                  <a:lnTo>
                    <a:pt x="18" y="30"/>
                  </a:lnTo>
                  <a:lnTo>
                    <a:pt x="12" y="30"/>
                  </a:lnTo>
                  <a:lnTo>
                    <a:pt x="12" y="36"/>
                  </a:lnTo>
                  <a:lnTo>
                    <a:pt x="12" y="30"/>
                  </a:lnTo>
                  <a:lnTo>
                    <a:pt x="6" y="24"/>
                  </a:lnTo>
                  <a:lnTo>
                    <a:pt x="12" y="24"/>
                  </a:lnTo>
                  <a:lnTo>
                    <a:pt x="12" y="18"/>
                  </a:lnTo>
                  <a:lnTo>
                    <a:pt x="12" y="12"/>
                  </a:lnTo>
                  <a:lnTo>
                    <a:pt x="12" y="18"/>
                  </a:lnTo>
                  <a:lnTo>
                    <a:pt x="6" y="18"/>
                  </a:lnTo>
                  <a:lnTo>
                    <a:pt x="0" y="18"/>
                  </a:lnTo>
                  <a:lnTo>
                    <a:pt x="6" y="18"/>
                  </a:lnTo>
                  <a:lnTo>
                    <a:pt x="6" y="12"/>
                  </a:lnTo>
                  <a:lnTo>
                    <a:pt x="12" y="12"/>
                  </a:lnTo>
                  <a:lnTo>
                    <a:pt x="6" y="6"/>
                  </a:lnTo>
                  <a:lnTo>
                    <a:pt x="6" y="12"/>
                  </a:lnTo>
                  <a:lnTo>
                    <a:pt x="0" y="12"/>
                  </a:lnTo>
                  <a:lnTo>
                    <a:pt x="6" y="6"/>
                  </a:lnTo>
                  <a:lnTo>
                    <a:pt x="0" y="6"/>
                  </a:lnTo>
                  <a:lnTo>
                    <a:pt x="36" y="0"/>
                  </a:lnTo>
                  <a:lnTo>
                    <a:pt x="42" y="6"/>
                  </a:lnTo>
                  <a:lnTo>
                    <a:pt x="42" y="30"/>
                  </a:lnTo>
                  <a:lnTo>
                    <a:pt x="48" y="36"/>
                  </a:lnTo>
                  <a:lnTo>
                    <a:pt x="48" y="42"/>
                  </a:lnTo>
                  <a:lnTo>
                    <a:pt x="48" y="48"/>
                  </a:lnTo>
                  <a:lnTo>
                    <a:pt x="36" y="48"/>
                  </a:lnTo>
                  <a:lnTo>
                    <a:pt x="30" y="48"/>
                  </a:lnTo>
                  <a:lnTo>
                    <a:pt x="30" y="54"/>
                  </a:lnTo>
                  <a:lnTo>
                    <a:pt x="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1" name="Freeform 2359"/>
            <p:cNvSpPr>
              <a:spLocks/>
            </p:cNvSpPr>
            <p:nvPr/>
          </p:nvSpPr>
          <p:spPr bwMode="auto">
            <a:xfrm>
              <a:off x="3378" y="2484"/>
              <a:ext cx="30" cy="42"/>
            </a:xfrm>
            <a:custGeom>
              <a:avLst/>
              <a:gdLst>
                <a:gd name="T0" fmla="*/ 30 w 30"/>
                <a:gd name="T1" fmla="*/ 24 h 42"/>
                <a:gd name="T2" fmla="*/ 24 w 30"/>
                <a:gd name="T3" fmla="*/ 24 h 42"/>
                <a:gd name="T4" fmla="*/ 30 w 30"/>
                <a:gd name="T5" fmla="*/ 36 h 42"/>
                <a:gd name="T6" fmla="*/ 18 w 30"/>
                <a:gd name="T7" fmla="*/ 36 h 42"/>
                <a:gd name="T8" fmla="*/ 18 w 30"/>
                <a:gd name="T9" fmla="*/ 42 h 42"/>
                <a:gd name="T10" fmla="*/ 12 w 30"/>
                <a:gd name="T11" fmla="*/ 42 h 42"/>
                <a:gd name="T12" fmla="*/ 12 w 30"/>
                <a:gd name="T13" fmla="*/ 24 h 42"/>
                <a:gd name="T14" fmla="*/ 0 w 30"/>
                <a:gd name="T15" fmla="*/ 24 h 42"/>
                <a:gd name="T16" fmla="*/ 0 w 30"/>
                <a:gd name="T17" fmla="*/ 12 h 42"/>
                <a:gd name="T18" fmla="*/ 6 w 30"/>
                <a:gd name="T19" fmla="*/ 12 h 42"/>
                <a:gd name="T20" fmla="*/ 6 w 30"/>
                <a:gd name="T21" fmla="*/ 6 h 42"/>
                <a:gd name="T22" fmla="*/ 12 w 30"/>
                <a:gd name="T23" fmla="*/ 0 h 42"/>
                <a:gd name="T24" fmla="*/ 18 w 30"/>
                <a:gd name="T25" fmla="*/ 0 h 42"/>
                <a:gd name="T26" fmla="*/ 30 w 30"/>
                <a:gd name="T27" fmla="*/ 0 h 42"/>
                <a:gd name="T28" fmla="*/ 30 w 30"/>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2">
                  <a:moveTo>
                    <a:pt x="30" y="24"/>
                  </a:moveTo>
                  <a:lnTo>
                    <a:pt x="24" y="24"/>
                  </a:lnTo>
                  <a:lnTo>
                    <a:pt x="30" y="36"/>
                  </a:lnTo>
                  <a:lnTo>
                    <a:pt x="18" y="36"/>
                  </a:lnTo>
                  <a:lnTo>
                    <a:pt x="18" y="42"/>
                  </a:lnTo>
                  <a:lnTo>
                    <a:pt x="12" y="42"/>
                  </a:lnTo>
                  <a:lnTo>
                    <a:pt x="12" y="24"/>
                  </a:lnTo>
                  <a:lnTo>
                    <a:pt x="0" y="24"/>
                  </a:lnTo>
                  <a:lnTo>
                    <a:pt x="0" y="12"/>
                  </a:lnTo>
                  <a:lnTo>
                    <a:pt x="6" y="12"/>
                  </a:lnTo>
                  <a:lnTo>
                    <a:pt x="6" y="6"/>
                  </a:lnTo>
                  <a:lnTo>
                    <a:pt x="12" y="0"/>
                  </a:lnTo>
                  <a:lnTo>
                    <a:pt x="18" y="0"/>
                  </a:lnTo>
                  <a:lnTo>
                    <a:pt x="30" y="0"/>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2" name="Freeform 2360"/>
            <p:cNvSpPr>
              <a:spLocks/>
            </p:cNvSpPr>
            <p:nvPr/>
          </p:nvSpPr>
          <p:spPr bwMode="auto">
            <a:xfrm>
              <a:off x="3834" y="2442"/>
              <a:ext cx="30" cy="36"/>
            </a:xfrm>
            <a:custGeom>
              <a:avLst/>
              <a:gdLst>
                <a:gd name="T0" fmla="*/ 30 w 30"/>
                <a:gd name="T1" fmla="*/ 30 h 36"/>
                <a:gd name="T2" fmla="*/ 12 w 30"/>
                <a:gd name="T3" fmla="*/ 36 h 36"/>
                <a:gd name="T4" fmla="*/ 6 w 30"/>
                <a:gd name="T5" fmla="*/ 36 h 36"/>
                <a:gd name="T6" fmla="*/ 6 w 30"/>
                <a:gd name="T7" fmla="*/ 30 h 36"/>
                <a:gd name="T8" fmla="*/ 6 w 30"/>
                <a:gd name="T9" fmla="*/ 24 h 36"/>
                <a:gd name="T10" fmla="*/ 6 w 30"/>
                <a:gd name="T11" fmla="*/ 18 h 36"/>
                <a:gd name="T12" fmla="*/ 0 w 30"/>
                <a:gd name="T13" fmla="*/ 18 h 36"/>
                <a:gd name="T14" fmla="*/ 6 w 30"/>
                <a:gd name="T15" fmla="*/ 12 h 36"/>
                <a:gd name="T16" fmla="*/ 6 w 30"/>
                <a:gd name="T17" fmla="*/ 6 h 36"/>
                <a:gd name="T18" fmla="*/ 12 w 30"/>
                <a:gd name="T19" fmla="*/ 0 h 36"/>
                <a:gd name="T20" fmla="*/ 30 w 30"/>
                <a:gd name="T21" fmla="*/ 6 h 36"/>
                <a:gd name="T22" fmla="*/ 30 w 30"/>
                <a:gd name="T2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30" y="30"/>
                  </a:moveTo>
                  <a:lnTo>
                    <a:pt x="12" y="36"/>
                  </a:lnTo>
                  <a:lnTo>
                    <a:pt x="6" y="36"/>
                  </a:lnTo>
                  <a:lnTo>
                    <a:pt x="6" y="30"/>
                  </a:lnTo>
                  <a:lnTo>
                    <a:pt x="6" y="24"/>
                  </a:lnTo>
                  <a:lnTo>
                    <a:pt x="6" y="18"/>
                  </a:lnTo>
                  <a:lnTo>
                    <a:pt x="0" y="18"/>
                  </a:lnTo>
                  <a:lnTo>
                    <a:pt x="6" y="12"/>
                  </a:lnTo>
                  <a:lnTo>
                    <a:pt x="6" y="6"/>
                  </a:lnTo>
                  <a:lnTo>
                    <a:pt x="12" y="0"/>
                  </a:lnTo>
                  <a:lnTo>
                    <a:pt x="30" y="6"/>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3" name="Freeform 2361"/>
            <p:cNvSpPr>
              <a:spLocks/>
            </p:cNvSpPr>
            <p:nvPr/>
          </p:nvSpPr>
          <p:spPr bwMode="auto">
            <a:xfrm>
              <a:off x="4122" y="2394"/>
              <a:ext cx="78" cy="66"/>
            </a:xfrm>
            <a:custGeom>
              <a:avLst/>
              <a:gdLst>
                <a:gd name="T0" fmla="*/ 54 w 78"/>
                <a:gd name="T1" fmla="*/ 60 h 66"/>
                <a:gd name="T2" fmla="*/ 48 w 78"/>
                <a:gd name="T3" fmla="*/ 66 h 66"/>
                <a:gd name="T4" fmla="*/ 42 w 78"/>
                <a:gd name="T5" fmla="*/ 60 h 66"/>
                <a:gd name="T6" fmla="*/ 36 w 78"/>
                <a:gd name="T7" fmla="*/ 66 h 66"/>
                <a:gd name="T8" fmla="*/ 36 w 78"/>
                <a:gd name="T9" fmla="*/ 60 h 66"/>
                <a:gd name="T10" fmla="*/ 30 w 78"/>
                <a:gd name="T11" fmla="*/ 54 h 66"/>
                <a:gd name="T12" fmla="*/ 24 w 78"/>
                <a:gd name="T13" fmla="*/ 54 h 66"/>
                <a:gd name="T14" fmla="*/ 6 w 78"/>
                <a:gd name="T15" fmla="*/ 42 h 66"/>
                <a:gd name="T16" fmla="*/ 6 w 78"/>
                <a:gd name="T17" fmla="*/ 36 h 66"/>
                <a:gd name="T18" fmla="*/ 6 w 78"/>
                <a:gd name="T19" fmla="*/ 30 h 66"/>
                <a:gd name="T20" fmla="*/ 0 w 78"/>
                <a:gd name="T21" fmla="*/ 30 h 66"/>
                <a:gd name="T22" fmla="*/ 6 w 78"/>
                <a:gd name="T23" fmla="*/ 30 h 66"/>
                <a:gd name="T24" fmla="*/ 12 w 78"/>
                <a:gd name="T25" fmla="*/ 30 h 66"/>
                <a:gd name="T26" fmla="*/ 12 w 78"/>
                <a:gd name="T27" fmla="*/ 18 h 66"/>
                <a:gd name="T28" fmla="*/ 12 w 78"/>
                <a:gd name="T29" fmla="*/ 12 h 66"/>
                <a:gd name="T30" fmla="*/ 18 w 78"/>
                <a:gd name="T31" fmla="*/ 12 h 66"/>
                <a:gd name="T32" fmla="*/ 18 w 78"/>
                <a:gd name="T33" fmla="*/ 6 h 66"/>
                <a:gd name="T34" fmla="*/ 24 w 78"/>
                <a:gd name="T35" fmla="*/ 0 h 66"/>
                <a:gd name="T36" fmla="*/ 24 w 78"/>
                <a:gd name="T37" fmla="*/ 6 h 66"/>
                <a:gd name="T38" fmla="*/ 30 w 78"/>
                <a:gd name="T39" fmla="*/ 6 h 66"/>
                <a:gd name="T40" fmla="*/ 30 w 78"/>
                <a:gd name="T41" fmla="*/ 0 h 66"/>
                <a:gd name="T42" fmla="*/ 36 w 78"/>
                <a:gd name="T43" fmla="*/ 6 h 66"/>
                <a:gd name="T44" fmla="*/ 36 w 78"/>
                <a:gd name="T45" fmla="*/ 12 h 66"/>
                <a:gd name="T46" fmla="*/ 42 w 78"/>
                <a:gd name="T47" fmla="*/ 12 h 66"/>
                <a:gd name="T48" fmla="*/ 48 w 78"/>
                <a:gd name="T49" fmla="*/ 12 h 66"/>
                <a:gd name="T50" fmla="*/ 48 w 78"/>
                <a:gd name="T51" fmla="*/ 18 h 66"/>
                <a:gd name="T52" fmla="*/ 54 w 78"/>
                <a:gd name="T53" fmla="*/ 18 h 66"/>
                <a:gd name="T54" fmla="*/ 66 w 78"/>
                <a:gd name="T55" fmla="*/ 18 h 66"/>
                <a:gd name="T56" fmla="*/ 66 w 78"/>
                <a:gd name="T57" fmla="*/ 24 h 66"/>
                <a:gd name="T58" fmla="*/ 72 w 78"/>
                <a:gd name="T59" fmla="*/ 24 h 66"/>
                <a:gd name="T60" fmla="*/ 78 w 78"/>
                <a:gd name="T61" fmla="*/ 24 h 66"/>
                <a:gd name="T62" fmla="*/ 72 w 78"/>
                <a:gd name="T63" fmla="*/ 24 h 66"/>
                <a:gd name="T64" fmla="*/ 72 w 78"/>
                <a:gd name="T65" fmla="*/ 30 h 66"/>
                <a:gd name="T66" fmla="*/ 66 w 78"/>
                <a:gd name="T67" fmla="*/ 30 h 66"/>
                <a:gd name="T68" fmla="*/ 66 w 78"/>
                <a:gd name="T69" fmla="*/ 36 h 66"/>
                <a:gd name="T70" fmla="*/ 54 w 78"/>
                <a:gd name="T71" fmla="*/ 54 h 66"/>
                <a:gd name="T72" fmla="*/ 54 w 78"/>
                <a:gd name="T73"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6">
                  <a:moveTo>
                    <a:pt x="54" y="60"/>
                  </a:moveTo>
                  <a:lnTo>
                    <a:pt x="48" y="66"/>
                  </a:lnTo>
                  <a:lnTo>
                    <a:pt x="42" y="60"/>
                  </a:lnTo>
                  <a:lnTo>
                    <a:pt x="36" y="66"/>
                  </a:lnTo>
                  <a:lnTo>
                    <a:pt x="36" y="60"/>
                  </a:lnTo>
                  <a:lnTo>
                    <a:pt x="30" y="54"/>
                  </a:lnTo>
                  <a:lnTo>
                    <a:pt x="24" y="54"/>
                  </a:lnTo>
                  <a:lnTo>
                    <a:pt x="6" y="42"/>
                  </a:lnTo>
                  <a:lnTo>
                    <a:pt x="6" y="36"/>
                  </a:lnTo>
                  <a:lnTo>
                    <a:pt x="6" y="30"/>
                  </a:lnTo>
                  <a:lnTo>
                    <a:pt x="0" y="30"/>
                  </a:lnTo>
                  <a:lnTo>
                    <a:pt x="6" y="30"/>
                  </a:lnTo>
                  <a:lnTo>
                    <a:pt x="12" y="30"/>
                  </a:lnTo>
                  <a:lnTo>
                    <a:pt x="12" y="18"/>
                  </a:lnTo>
                  <a:lnTo>
                    <a:pt x="12" y="12"/>
                  </a:lnTo>
                  <a:lnTo>
                    <a:pt x="18" y="12"/>
                  </a:lnTo>
                  <a:lnTo>
                    <a:pt x="18" y="6"/>
                  </a:lnTo>
                  <a:lnTo>
                    <a:pt x="24" y="0"/>
                  </a:lnTo>
                  <a:lnTo>
                    <a:pt x="24" y="6"/>
                  </a:lnTo>
                  <a:lnTo>
                    <a:pt x="30" y="6"/>
                  </a:lnTo>
                  <a:lnTo>
                    <a:pt x="30" y="0"/>
                  </a:lnTo>
                  <a:lnTo>
                    <a:pt x="36" y="6"/>
                  </a:lnTo>
                  <a:lnTo>
                    <a:pt x="36" y="12"/>
                  </a:lnTo>
                  <a:lnTo>
                    <a:pt x="42" y="12"/>
                  </a:lnTo>
                  <a:lnTo>
                    <a:pt x="48" y="12"/>
                  </a:lnTo>
                  <a:lnTo>
                    <a:pt x="48" y="18"/>
                  </a:lnTo>
                  <a:lnTo>
                    <a:pt x="54" y="18"/>
                  </a:lnTo>
                  <a:lnTo>
                    <a:pt x="66" y="18"/>
                  </a:lnTo>
                  <a:lnTo>
                    <a:pt x="66" y="24"/>
                  </a:lnTo>
                  <a:lnTo>
                    <a:pt x="72" y="24"/>
                  </a:lnTo>
                  <a:lnTo>
                    <a:pt x="78" y="24"/>
                  </a:lnTo>
                  <a:lnTo>
                    <a:pt x="72" y="24"/>
                  </a:lnTo>
                  <a:lnTo>
                    <a:pt x="72" y="30"/>
                  </a:lnTo>
                  <a:lnTo>
                    <a:pt x="66" y="30"/>
                  </a:lnTo>
                  <a:lnTo>
                    <a:pt x="66" y="36"/>
                  </a:lnTo>
                  <a:lnTo>
                    <a:pt x="54" y="54"/>
                  </a:lnTo>
                  <a:lnTo>
                    <a:pt x="54"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4" name="Freeform 2362"/>
            <p:cNvSpPr>
              <a:spLocks/>
            </p:cNvSpPr>
            <p:nvPr/>
          </p:nvSpPr>
          <p:spPr bwMode="auto">
            <a:xfrm>
              <a:off x="3738" y="2454"/>
              <a:ext cx="48" cy="30"/>
            </a:xfrm>
            <a:custGeom>
              <a:avLst/>
              <a:gdLst>
                <a:gd name="T0" fmla="*/ 12 w 48"/>
                <a:gd name="T1" fmla="*/ 30 h 30"/>
                <a:gd name="T2" fmla="*/ 12 w 48"/>
                <a:gd name="T3" fmla="*/ 24 h 30"/>
                <a:gd name="T4" fmla="*/ 0 w 48"/>
                <a:gd name="T5" fmla="*/ 12 h 30"/>
                <a:gd name="T6" fmla="*/ 6 w 48"/>
                <a:gd name="T7" fmla="*/ 6 h 30"/>
                <a:gd name="T8" fmla="*/ 12 w 48"/>
                <a:gd name="T9" fmla="*/ 6 h 30"/>
                <a:gd name="T10" fmla="*/ 12 w 48"/>
                <a:gd name="T11" fmla="*/ 0 h 30"/>
                <a:gd name="T12" fmla="*/ 18 w 48"/>
                <a:gd name="T13" fmla="*/ 0 h 30"/>
                <a:gd name="T14" fmla="*/ 36 w 48"/>
                <a:gd name="T15" fmla="*/ 0 h 30"/>
                <a:gd name="T16" fmla="*/ 36 w 48"/>
                <a:gd name="T17" fmla="*/ 6 h 30"/>
                <a:gd name="T18" fmla="*/ 36 w 48"/>
                <a:gd name="T19" fmla="*/ 12 h 30"/>
                <a:gd name="T20" fmla="*/ 42 w 48"/>
                <a:gd name="T21" fmla="*/ 12 h 30"/>
                <a:gd name="T22" fmla="*/ 48 w 48"/>
                <a:gd name="T23" fmla="*/ 18 h 30"/>
                <a:gd name="T24" fmla="*/ 48 w 48"/>
                <a:gd name="T25" fmla="*/ 24 h 30"/>
                <a:gd name="T26" fmla="*/ 36 w 48"/>
                <a:gd name="T27" fmla="*/ 24 h 30"/>
                <a:gd name="T28" fmla="*/ 30 w 48"/>
                <a:gd name="T29" fmla="*/ 30 h 30"/>
                <a:gd name="T30" fmla="*/ 30 w 48"/>
                <a:gd name="T31" fmla="*/ 24 h 30"/>
                <a:gd name="T32" fmla="*/ 30 w 48"/>
                <a:gd name="T33" fmla="*/ 30 h 30"/>
                <a:gd name="T34" fmla="*/ 18 w 48"/>
                <a:gd name="T35" fmla="*/ 30 h 30"/>
                <a:gd name="T36" fmla="*/ 12 w 48"/>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0">
                  <a:moveTo>
                    <a:pt x="12" y="30"/>
                  </a:moveTo>
                  <a:lnTo>
                    <a:pt x="12" y="24"/>
                  </a:lnTo>
                  <a:lnTo>
                    <a:pt x="0" y="12"/>
                  </a:lnTo>
                  <a:lnTo>
                    <a:pt x="6" y="6"/>
                  </a:lnTo>
                  <a:lnTo>
                    <a:pt x="12" y="6"/>
                  </a:lnTo>
                  <a:lnTo>
                    <a:pt x="12" y="0"/>
                  </a:lnTo>
                  <a:lnTo>
                    <a:pt x="18" y="0"/>
                  </a:lnTo>
                  <a:lnTo>
                    <a:pt x="36" y="0"/>
                  </a:lnTo>
                  <a:lnTo>
                    <a:pt x="36" y="6"/>
                  </a:lnTo>
                  <a:lnTo>
                    <a:pt x="36" y="12"/>
                  </a:lnTo>
                  <a:lnTo>
                    <a:pt x="42" y="12"/>
                  </a:lnTo>
                  <a:lnTo>
                    <a:pt x="48" y="18"/>
                  </a:lnTo>
                  <a:lnTo>
                    <a:pt x="48" y="24"/>
                  </a:lnTo>
                  <a:lnTo>
                    <a:pt x="36" y="24"/>
                  </a:lnTo>
                  <a:lnTo>
                    <a:pt x="30" y="30"/>
                  </a:lnTo>
                  <a:lnTo>
                    <a:pt x="30" y="24"/>
                  </a:lnTo>
                  <a:lnTo>
                    <a:pt x="30" y="30"/>
                  </a:lnTo>
                  <a:lnTo>
                    <a:pt x="18" y="30"/>
                  </a:lnTo>
                  <a:lnTo>
                    <a:pt x="1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5" name="Freeform 2363"/>
            <p:cNvSpPr>
              <a:spLocks/>
            </p:cNvSpPr>
            <p:nvPr/>
          </p:nvSpPr>
          <p:spPr bwMode="auto">
            <a:xfrm>
              <a:off x="1068" y="2310"/>
              <a:ext cx="120" cy="108"/>
            </a:xfrm>
            <a:custGeom>
              <a:avLst/>
              <a:gdLst>
                <a:gd name="T0" fmla="*/ 18 w 120"/>
                <a:gd name="T1" fmla="*/ 102 h 108"/>
                <a:gd name="T2" fmla="*/ 12 w 120"/>
                <a:gd name="T3" fmla="*/ 78 h 108"/>
                <a:gd name="T4" fmla="*/ 18 w 120"/>
                <a:gd name="T5" fmla="*/ 96 h 108"/>
                <a:gd name="T6" fmla="*/ 18 w 120"/>
                <a:gd name="T7" fmla="*/ 84 h 108"/>
                <a:gd name="T8" fmla="*/ 18 w 120"/>
                <a:gd name="T9" fmla="*/ 78 h 108"/>
                <a:gd name="T10" fmla="*/ 12 w 120"/>
                <a:gd name="T11" fmla="*/ 84 h 108"/>
                <a:gd name="T12" fmla="*/ 12 w 120"/>
                <a:gd name="T13" fmla="*/ 66 h 108"/>
                <a:gd name="T14" fmla="*/ 12 w 120"/>
                <a:gd name="T15" fmla="*/ 60 h 108"/>
                <a:gd name="T16" fmla="*/ 12 w 120"/>
                <a:gd name="T17" fmla="*/ 42 h 108"/>
                <a:gd name="T18" fmla="*/ 12 w 120"/>
                <a:gd name="T19" fmla="*/ 24 h 108"/>
                <a:gd name="T20" fmla="*/ 0 w 120"/>
                <a:gd name="T21" fmla="*/ 6 h 108"/>
                <a:gd name="T22" fmla="*/ 0 w 120"/>
                <a:gd name="T23" fmla="*/ 0 h 108"/>
                <a:gd name="T24" fmla="*/ 6 w 120"/>
                <a:gd name="T25" fmla="*/ 0 h 108"/>
                <a:gd name="T26" fmla="*/ 18 w 120"/>
                <a:gd name="T27" fmla="*/ 0 h 108"/>
                <a:gd name="T28" fmla="*/ 30 w 120"/>
                <a:gd name="T29" fmla="*/ 6 h 108"/>
                <a:gd name="T30" fmla="*/ 30 w 120"/>
                <a:gd name="T31" fmla="*/ 12 h 108"/>
                <a:gd name="T32" fmla="*/ 42 w 120"/>
                <a:gd name="T33" fmla="*/ 12 h 108"/>
                <a:gd name="T34" fmla="*/ 120 w 120"/>
                <a:gd name="T35" fmla="*/ 30 h 108"/>
                <a:gd name="T36" fmla="*/ 114 w 120"/>
                <a:gd name="T37" fmla="*/ 66 h 108"/>
                <a:gd name="T38" fmla="*/ 102 w 120"/>
                <a:gd name="T39" fmla="*/ 108 h 108"/>
                <a:gd name="T40" fmla="*/ 18 w 120"/>
                <a:gd name="T4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08">
                  <a:moveTo>
                    <a:pt x="18" y="102"/>
                  </a:moveTo>
                  <a:lnTo>
                    <a:pt x="12" y="78"/>
                  </a:lnTo>
                  <a:lnTo>
                    <a:pt x="18" y="96"/>
                  </a:lnTo>
                  <a:lnTo>
                    <a:pt x="18" y="84"/>
                  </a:lnTo>
                  <a:lnTo>
                    <a:pt x="18" y="78"/>
                  </a:lnTo>
                  <a:lnTo>
                    <a:pt x="12" y="84"/>
                  </a:lnTo>
                  <a:lnTo>
                    <a:pt x="12" y="66"/>
                  </a:lnTo>
                  <a:lnTo>
                    <a:pt x="12" y="60"/>
                  </a:lnTo>
                  <a:lnTo>
                    <a:pt x="12" y="42"/>
                  </a:lnTo>
                  <a:lnTo>
                    <a:pt x="12" y="24"/>
                  </a:lnTo>
                  <a:lnTo>
                    <a:pt x="0" y="6"/>
                  </a:lnTo>
                  <a:lnTo>
                    <a:pt x="0" y="0"/>
                  </a:lnTo>
                  <a:lnTo>
                    <a:pt x="6" y="0"/>
                  </a:lnTo>
                  <a:lnTo>
                    <a:pt x="18" y="0"/>
                  </a:lnTo>
                  <a:lnTo>
                    <a:pt x="30" y="6"/>
                  </a:lnTo>
                  <a:lnTo>
                    <a:pt x="30" y="12"/>
                  </a:lnTo>
                  <a:lnTo>
                    <a:pt x="42" y="12"/>
                  </a:lnTo>
                  <a:lnTo>
                    <a:pt x="120" y="30"/>
                  </a:lnTo>
                  <a:lnTo>
                    <a:pt x="114" y="66"/>
                  </a:lnTo>
                  <a:lnTo>
                    <a:pt x="102" y="108"/>
                  </a:lnTo>
                  <a:lnTo>
                    <a:pt x="18" y="10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6" name="Freeform 2364"/>
            <p:cNvSpPr>
              <a:spLocks/>
            </p:cNvSpPr>
            <p:nvPr/>
          </p:nvSpPr>
          <p:spPr bwMode="auto">
            <a:xfrm>
              <a:off x="3690" y="2460"/>
              <a:ext cx="36" cy="42"/>
            </a:xfrm>
            <a:custGeom>
              <a:avLst/>
              <a:gdLst>
                <a:gd name="T0" fmla="*/ 0 w 36"/>
                <a:gd name="T1" fmla="*/ 0 h 42"/>
                <a:gd name="T2" fmla="*/ 24 w 36"/>
                <a:gd name="T3" fmla="*/ 0 h 42"/>
                <a:gd name="T4" fmla="*/ 30 w 36"/>
                <a:gd name="T5" fmla="*/ 6 h 42"/>
                <a:gd name="T6" fmla="*/ 36 w 36"/>
                <a:gd name="T7" fmla="*/ 36 h 42"/>
                <a:gd name="T8" fmla="*/ 6 w 36"/>
                <a:gd name="T9" fmla="*/ 42 h 42"/>
                <a:gd name="T10" fmla="*/ 0 w 36"/>
                <a:gd name="T11" fmla="*/ 42 h 42"/>
                <a:gd name="T12" fmla="*/ 0 w 3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0" y="0"/>
                  </a:moveTo>
                  <a:lnTo>
                    <a:pt x="24" y="0"/>
                  </a:lnTo>
                  <a:lnTo>
                    <a:pt x="30" y="6"/>
                  </a:lnTo>
                  <a:lnTo>
                    <a:pt x="36" y="36"/>
                  </a:lnTo>
                  <a:lnTo>
                    <a:pt x="6" y="42"/>
                  </a:lnTo>
                  <a:lnTo>
                    <a:pt x="0" y="42"/>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7" name="Freeform 2365"/>
            <p:cNvSpPr>
              <a:spLocks/>
            </p:cNvSpPr>
            <p:nvPr/>
          </p:nvSpPr>
          <p:spPr bwMode="auto">
            <a:xfrm>
              <a:off x="3648" y="2460"/>
              <a:ext cx="42" cy="48"/>
            </a:xfrm>
            <a:custGeom>
              <a:avLst/>
              <a:gdLst>
                <a:gd name="T0" fmla="*/ 12 w 42"/>
                <a:gd name="T1" fmla="*/ 48 h 48"/>
                <a:gd name="T2" fmla="*/ 12 w 42"/>
                <a:gd name="T3" fmla="*/ 42 h 48"/>
                <a:gd name="T4" fmla="*/ 0 w 42"/>
                <a:gd name="T5" fmla="*/ 48 h 48"/>
                <a:gd name="T6" fmla="*/ 0 w 42"/>
                <a:gd name="T7" fmla="*/ 36 h 48"/>
                <a:gd name="T8" fmla="*/ 6 w 42"/>
                <a:gd name="T9" fmla="*/ 36 h 48"/>
                <a:gd name="T10" fmla="*/ 0 w 42"/>
                <a:gd name="T11" fmla="*/ 24 h 48"/>
                <a:gd name="T12" fmla="*/ 12 w 42"/>
                <a:gd name="T13" fmla="*/ 24 h 48"/>
                <a:gd name="T14" fmla="*/ 12 w 42"/>
                <a:gd name="T15" fmla="*/ 18 h 48"/>
                <a:gd name="T16" fmla="*/ 18 w 42"/>
                <a:gd name="T17" fmla="*/ 18 h 48"/>
                <a:gd name="T18" fmla="*/ 18 w 42"/>
                <a:gd name="T19" fmla="*/ 12 h 48"/>
                <a:gd name="T20" fmla="*/ 18 w 42"/>
                <a:gd name="T21" fmla="*/ 6 h 48"/>
                <a:gd name="T22" fmla="*/ 24 w 42"/>
                <a:gd name="T23" fmla="*/ 6 h 48"/>
                <a:gd name="T24" fmla="*/ 18 w 42"/>
                <a:gd name="T25" fmla="*/ 6 h 48"/>
                <a:gd name="T26" fmla="*/ 30 w 42"/>
                <a:gd name="T27" fmla="*/ 6 h 48"/>
                <a:gd name="T28" fmla="*/ 42 w 42"/>
                <a:gd name="T29" fmla="*/ 0 h 48"/>
                <a:gd name="T30" fmla="*/ 42 w 42"/>
                <a:gd name="T31" fmla="*/ 42 h 48"/>
                <a:gd name="T32" fmla="*/ 18 w 42"/>
                <a:gd name="T33" fmla="*/ 42 h 48"/>
                <a:gd name="T34" fmla="*/ 18 w 42"/>
                <a:gd name="T35" fmla="*/ 48 h 48"/>
                <a:gd name="T36" fmla="*/ 12 w 42"/>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8">
                  <a:moveTo>
                    <a:pt x="12" y="48"/>
                  </a:moveTo>
                  <a:lnTo>
                    <a:pt x="12" y="42"/>
                  </a:lnTo>
                  <a:lnTo>
                    <a:pt x="0" y="48"/>
                  </a:lnTo>
                  <a:lnTo>
                    <a:pt x="0" y="36"/>
                  </a:lnTo>
                  <a:lnTo>
                    <a:pt x="6" y="36"/>
                  </a:lnTo>
                  <a:lnTo>
                    <a:pt x="0" y="24"/>
                  </a:lnTo>
                  <a:lnTo>
                    <a:pt x="12" y="24"/>
                  </a:lnTo>
                  <a:lnTo>
                    <a:pt x="12" y="18"/>
                  </a:lnTo>
                  <a:lnTo>
                    <a:pt x="18" y="18"/>
                  </a:lnTo>
                  <a:lnTo>
                    <a:pt x="18" y="12"/>
                  </a:lnTo>
                  <a:lnTo>
                    <a:pt x="18" y="6"/>
                  </a:lnTo>
                  <a:lnTo>
                    <a:pt x="24" y="6"/>
                  </a:lnTo>
                  <a:lnTo>
                    <a:pt x="18" y="6"/>
                  </a:lnTo>
                  <a:lnTo>
                    <a:pt x="30" y="6"/>
                  </a:lnTo>
                  <a:lnTo>
                    <a:pt x="42" y="0"/>
                  </a:lnTo>
                  <a:lnTo>
                    <a:pt x="42" y="42"/>
                  </a:lnTo>
                  <a:lnTo>
                    <a:pt x="18" y="42"/>
                  </a:lnTo>
                  <a:lnTo>
                    <a:pt x="18" y="48"/>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8" name="Freeform 2366"/>
            <p:cNvSpPr>
              <a:spLocks/>
            </p:cNvSpPr>
            <p:nvPr/>
          </p:nvSpPr>
          <p:spPr bwMode="auto">
            <a:xfrm>
              <a:off x="1272" y="2364"/>
              <a:ext cx="138" cy="156"/>
            </a:xfrm>
            <a:custGeom>
              <a:avLst/>
              <a:gdLst>
                <a:gd name="T0" fmla="*/ 114 w 138"/>
                <a:gd name="T1" fmla="*/ 156 h 156"/>
                <a:gd name="T2" fmla="*/ 0 w 138"/>
                <a:gd name="T3" fmla="*/ 90 h 156"/>
                <a:gd name="T4" fmla="*/ 6 w 138"/>
                <a:gd name="T5" fmla="*/ 78 h 156"/>
                <a:gd name="T6" fmla="*/ 12 w 138"/>
                <a:gd name="T7" fmla="*/ 72 h 156"/>
                <a:gd name="T8" fmla="*/ 12 w 138"/>
                <a:gd name="T9" fmla="*/ 66 h 156"/>
                <a:gd name="T10" fmla="*/ 18 w 138"/>
                <a:gd name="T11" fmla="*/ 66 h 156"/>
                <a:gd name="T12" fmla="*/ 24 w 138"/>
                <a:gd name="T13" fmla="*/ 72 h 156"/>
                <a:gd name="T14" fmla="*/ 24 w 138"/>
                <a:gd name="T15" fmla="*/ 66 h 156"/>
                <a:gd name="T16" fmla="*/ 24 w 138"/>
                <a:gd name="T17" fmla="*/ 72 h 156"/>
                <a:gd name="T18" fmla="*/ 24 w 138"/>
                <a:gd name="T19" fmla="*/ 66 h 156"/>
                <a:gd name="T20" fmla="*/ 30 w 138"/>
                <a:gd name="T21" fmla="*/ 66 h 156"/>
                <a:gd name="T22" fmla="*/ 36 w 138"/>
                <a:gd name="T23" fmla="*/ 60 h 156"/>
                <a:gd name="T24" fmla="*/ 36 w 138"/>
                <a:gd name="T25" fmla="*/ 54 h 156"/>
                <a:gd name="T26" fmla="*/ 36 w 138"/>
                <a:gd name="T27" fmla="*/ 48 h 156"/>
                <a:gd name="T28" fmla="*/ 36 w 138"/>
                <a:gd name="T29" fmla="*/ 42 h 156"/>
                <a:gd name="T30" fmla="*/ 54 w 138"/>
                <a:gd name="T31" fmla="*/ 48 h 156"/>
                <a:gd name="T32" fmla="*/ 66 w 138"/>
                <a:gd name="T33" fmla="*/ 0 h 156"/>
                <a:gd name="T34" fmla="*/ 90 w 138"/>
                <a:gd name="T35" fmla="*/ 6 h 156"/>
                <a:gd name="T36" fmla="*/ 90 w 138"/>
                <a:gd name="T37" fmla="*/ 18 h 156"/>
                <a:gd name="T38" fmla="*/ 138 w 138"/>
                <a:gd name="T39" fmla="*/ 24 h 156"/>
                <a:gd name="T40" fmla="*/ 120 w 138"/>
                <a:gd name="T41" fmla="*/ 108 h 156"/>
                <a:gd name="T42" fmla="*/ 114 w 138"/>
                <a:gd name="T4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56">
                  <a:moveTo>
                    <a:pt x="114" y="156"/>
                  </a:moveTo>
                  <a:lnTo>
                    <a:pt x="0" y="90"/>
                  </a:lnTo>
                  <a:lnTo>
                    <a:pt x="6" y="78"/>
                  </a:lnTo>
                  <a:lnTo>
                    <a:pt x="12" y="72"/>
                  </a:lnTo>
                  <a:lnTo>
                    <a:pt x="12" y="66"/>
                  </a:lnTo>
                  <a:lnTo>
                    <a:pt x="18" y="66"/>
                  </a:lnTo>
                  <a:lnTo>
                    <a:pt x="24" y="72"/>
                  </a:lnTo>
                  <a:lnTo>
                    <a:pt x="24" y="66"/>
                  </a:lnTo>
                  <a:lnTo>
                    <a:pt x="24" y="72"/>
                  </a:lnTo>
                  <a:lnTo>
                    <a:pt x="24" y="66"/>
                  </a:lnTo>
                  <a:lnTo>
                    <a:pt x="30" y="66"/>
                  </a:lnTo>
                  <a:lnTo>
                    <a:pt x="36" y="60"/>
                  </a:lnTo>
                  <a:lnTo>
                    <a:pt x="36" y="54"/>
                  </a:lnTo>
                  <a:lnTo>
                    <a:pt x="36" y="48"/>
                  </a:lnTo>
                  <a:lnTo>
                    <a:pt x="36" y="42"/>
                  </a:lnTo>
                  <a:lnTo>
                    <a:pt x="54" y="48"/>
                  </a:lnTo>
                  <a:lnTo>
                    <a:pt x="66" y="0"/>
                  </a:lnTo>
                  <a:lnTo>
                    <a:pt x="90" y="6"/>
                  </a:lnTo>
                  <a:lnTo>
                    <a:pt x="90" y="18"/>
                  </a:lnTo>
                  <a:lnTo>
                    <a:pt x="138" y="24"/>
                  </a:lnTo>
                  <a:lnTo>
                    <a:pt x="120" y="108"/>
                  </a:lnTo>
                  <a:lnTo>
                    <a:pt x="114" y="15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9" name="Freeform 2367"/>
            <p:cNvSpPr>
              <a:spLocks/>
            </p:cNvSpPr>
            <p:nvPr/>
          </p:nvSpPr>
          <p:spPr bwMode="auto">
            <a:xfrm>
              <a:off x="2844" y="2508"/>
              <a:ext cx="48" cy="30"/>
            </a:xfrm>
            <a:custGeom>
              <a:avLst/>
              <a:gdLst>
                <a:gd name="T0" fmla="*/ 0 w 48"/>
                <a:gd name="T1" fmla="*/ 30 h 30"/>
                <a:gd name="T2" fmla="*/ 0 w 48"/>
                <a:gd name="T3" fmla="*/ 12 h 30"/>
                <a:gd name="T4" fmla="*/ 6 w 48"/>
                <a:gd name="T5" fmla="*/ 6 h 30"/>
                <a:gd name="T6" fmla="*/ 12 w 48"/>
                <a:gd name="T7" fmla="*/ 0 h 30"/>
                <a:gd name="T8" fmla="*/ 18 w 48"/>
                <a:gd name="T9" fmla="*/ 0 h 30"/>
                <a:gd name="T10" fmla="*/ 24 w 48"/>
                <a:gd name="T11" fmla="*/ 0 h 30"/>
                <a:gd name="T12" fmla="*/ 42 w 48"/>
                <a:gd name="T13" fmla="*/ 6 h 30"/>
                <a:gd name="T14" fmla="*/ 42 w 48"/>
                <a:gd name="T15" fmla="*/ 12 h 30"/>
                <a:gd name="T16" fmla="*/ 48 w 48"/>
                <a:gd name="T17" fmla="*/ 12 h 30"/>
                <a:gd name="T18" fmla="*/ 42 w 48"/>
                <a:gd name="T19" fmla="*/ 12 h 30"/>
                <a:gd name="T20" fmla="*/ 36 w 48"/>
                <a:gd name="T21" fmla="*/ 18 h 30"/>
                <a:gd name="T22" fmla="*/ 30 w 48"/>
                <a:gd name="T23" fmla="*/ 18 h 30"/>
                <a:gd name="T24" fmla="*/ 24 w 48"/>
                <a:gd name="T25" fmla="*/ 12 h 30"/>
                <a:gd name="T26" fmla="*/ 18 w 48"/>
                <a:gd name="T27" fmla="*/ 18 h 30"/>
                <a:gd name="T28" fmla="*/ 12 w 48"/>
                <a:gd name="T29" fmla="*/ 18 h 30"/>
                <a:gd name="T30" fmla="*/ 12 w 48"/>
                <a:gd name="T31" fmla="*/ 24 h 30"/>
                <a:gd name="T32" fmla="*/ 6 w 48"/>
                <a:gd name="T33" fmla="*/ 24 h 30"/>
                <a:gd name="T34" fmla="*/ 0 w 48"/>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30">
                  <a:moveTo>
                    <a:pt x="0" y="30"/>
                  </a:moveTo>
                  <a:lnTo>
                    <a:pt x="0" y="12"/>
                  </a:lnTo>
                  <a:lnTo>
                    <a:pt x="6" y="6"/>
                  </a:lnTo>
                  <a:lnTo>
                    <a:pt x="12" y="0"/>
                  </a:lnTo>
                  <a:lnTo>
                    <a:pt x="18" y="0"/>
                  </a:lnTo>
                  <a:lnTo>
                    <a:pt x="24" y="0"/>
                  </a:lnTo>
                  <a:lnTo>
                    <a:pt x="42" y="6"/>
                  </a:lnTo>
                  <a:lnTo>
                    <a:pt x="42" y="12"/>
                  </a:lnTo>
                  <a:lnTo>
                    <a:pt x="48" y="12"/>
                  </a:lnTo>
                  <a:lnTo>
                    <a:pt x="42" y="12"/>
                  </a:lnTo>
                  <a:lnTo>
                    <a:pt x="36" y="18"/>
                  </a:lnTo>
                  <a:lnTo>
                    <a:pt x="30" y="18"/>
                  </a:lnTo>
                  <a:lnTo>
                    <a:pt x="24" y="12"/>
                  </a:lnTo>
                  <a:lnTo>
                    <a:pt x="18" y="18"/>
                  </a:lnTo>
                  <a:lnTo>
                    <a:pt x="12" y="18"/>
                  </a:lnTo>
                  <a:lnTo>
                    <a:pt x="12" y="24"/>
                  </a:lnTo>
                  <a:lnTo>
                    <a:pt x="6" y="24"/>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0" name="Freeform 2368"/>
            <p:cNvSpPr>
              <a:spLocks/>
            </p:cNvSpPr>
            <p:nvPr/>
          </p:nvSpPr>
          <p:spPr bwMode="auto">
            <a:xfrm>
              <a:off x="4008" y="2418"/>
              <a:ext cx="48" cy="42"/>
            </a:xfrm>
            <a:custGeom>
              <a:avLst/>
              <a:gdLst>
                <a:gd name="T0" fmla="*/ 48 w 48"/>
                <a:gd name="T1" fmla="*/ 30 h 42"/>
                <a:gd name="T2" fmla="*/ 42 w 48"/>
                <a:gd name="T3" fmla="*/ 36 h 42"/>
                <a:gd name="T4" fmla="*/ 36 w 48"/>
                <a:gd name="T5" fmla="*/ 36 h 42"/>
                <a:gd name="T6" fmla="*/ 24 w 48"/>
                <a:gd name="T7" fmla="*/ 36 h 42"/>
                <a:gd name="T8" fmla="*/ 18 w 48"/>
                <a:gd name="T9" fmla="*/ 42 h 42"/>
                <a:gd name="T10" fmla="*/ 6 w 48"/>
                <a:gd name="T11" fmla="*/ 42 h 42"/>
                <a:gd name="T12" fmla="*/ 6 w 48"/>
                <a:gd name="T13" fmla="*/ 36 h 42"/>
                <a:gd name="T14" fmla="*/ 0 w 48"/>
                <a:gd name="T15" fmla="*/ 36 h 42"/>
                <a:gd name="T16" fmla="*/ 0 w 48"/>
                <a:gd name="T17" fmla="*/ 30 h 42"/>
                <a:gd name="T18" fmla="*/ 18 w 48"/>
                <a:gd name="T19" fmla="*/ 18 h 42"/>
                <a:gd name="T20" fmla="*/ 30 w 48"/>
                <a:gd name="T21" fmla="*/ 0 h 42"/>
                <a:gd name="T22" fmla="*/ 36 w 48"/>
                <a:gd name="T23" fmla="*/ 0 h 42"/>
                <a:gd name="T24" fmla="*/ 42 w 48"/>
                <a:gd name="T25" fmla="*/ 0 h 42"/>
                <a:gd name="T26" fmla="*/ 48 w 48"/>
                <a:gd name="T27" fmla="*/ 24 h 42"/>
                <a:gd name="T28" fmla="*/ 48 w 48"/>
                <a:gd name="T2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2">
                  <a:moveTo>
                    <a:pt x="48" y="30"/>
                  </a:moveTo>
                  <a:lnTo>
                    <a:pt x="42" y="36"/>
                  </a:lnTo>
                  <a:lnTo>
                    <a:pt x="36" y="36"/>
                  </a:lnTo>
                  <a:lnTo>
                    <a:pt x="24" y="36"/>
                  </a:lnTo>
                  <a:lnTo>
                    <a:pt x="18" y="42"/>
                  </a:lnTo>
                  <a:lnTo>
                    <a:pt x="6" y="42"/>
                  </a:lnTo>
                  <a:lnTo>
                    <a:pt x="6" y="36"/>
                  </a:lnTo>
                  <a:lnTo>
                    <a:pt x="0" y="36"/>
                  </a:lnTo>
                  <a:lnTo>
                    <a:pt x="0" y="30"/>
                  </a:lnTo>
                  <a:lnTo>
                    <a:pt x="18" y="18"/>
                  </a:lnTo>
                  <a:lnTo>
                    <a:pt x="30" y="0"/>
                  </a:lnTo>
                  <a:lnTo>
                    <a:pt x="36" y="0"/>
                  </a:lnTo>
                  <a:lnTo>
                    <a:pt x="42" y="0"/>
                  </a:lnTo>
                  <a:lnTo>
                    <a:pt x="48" y="24"/>
                  </a:lnTo>
                  <a:lnTo>
                    <a:pt x="4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1" name="Freeform 2369"/>
            <p:cNvSpPr>
              <a:spLocks/>
            </p:cNvSpPr>
            <p:nvPr/>
          </p:nvSpPr>
          <p:spPr bwMode="auto">
            <a:xfrm>
              <a:off x="3012" y="2508"/>
              <a:ext cx="42" cy="48"/>
            </a:xfrm>
            <a:custGeom>
              <a:avLst/>
              <a:gdLst>
                <a:gd name="T0" fmla="*/ 42 w 42"/>
                <a:gd name="T1" fmla="*/ 0 h 48"/>
                <a:gd name="T2" fmla="*/ 36 w 42"/>
                <a:gd name="T3" fmla="*/ 12 h 48"/>
                <a:gd name="T4" fmla="*/ 36 w 42"/>
                <a:gd name="T5" fmla="*/ 18 h 48"/>
                <a:gd name="T6" fmla="*/ 36 w 42"/>
                <a:gd name="T7" fmla="*/ 24 h 48"/>
                <a:gd name="T8" fmla="*/ 30 w 42"/>
                <a:gd name="T9" fmla="*/ 24 h 48"/>
                <a:gd name="T10" fmla="*/ 30 w 42"/>
                <a:gd name="T11" fmla="*/ 48 h 48"/>
                <a:gd name="T12" fmla="*/ 6 w 42"/>
                <a:gd name="T13" fmla="*/ 48 h 48"/>
                <a:gd name="T14" fmla="*/ 6 w 42"/>
                <a:gd name="T15" fmla="*/ 42 h 48"/>
                <a:gd name="T16" fmla="*/ 0 w 42"/>
                <a:gd name="T17" fmla="*/ 42 h 48"/>
                <a:gd name="T18" fmla="*/ 0 w 42"/>
                <a:gd name="T19" fmla="*/ 36 h 48"/>
                <a:gd name="T20" fmla="*/ 6 w 42"/>
                <a:gd name="T21" fmla="*/ 36 h 48"/>
                <a:gd name="T22" fmla="*/ 6 w 42"/>
                <a:gd name="T23" fmla="*/ 30 h 48"/>
                <a:gd name="T24" fmla="*/ 6 w 42"/>
                <a:gd name="T25" fmla="*/ 36 h 48"/>
                <a:gd name="T26" fmla="*/ 6 w 42"/>
                <a:gd name="T27" fmla="*/ 30 h 48"/>
                <a:gd name="T28" fmla="*/ 12 w 42"/>
                <a:gd name="T29" fmla="*/ 30 h 48"/>
                <a:gd name="T30" fmla="*/ 6 w 42"/>
                <a:gd name="T31" fmla="*/ 30 h 48"/>
                <a:gd name="T32" fmla="*/ 12 w 42"/>
                <a:gd name="T33" fmla="*/ 30 h 48"/>
                <a:gd name="T34" fmla="*/ 12 w 42"/>
                <a:gd name="T35" fmla="*/ 24 h 48"/>
                <a:gd name="T36" fmla="*/ 12 w 42"/>
                <a:gd name="T37" fmla="*/ 18 h 48"/>
                <a:gd name="T38" fmla="*/ 18 w 42"/>
                <a:gd name="T39" fmla="*/ 18 h 48"/>
                <a:gd name="T40" fmla="*/ 12 w 42"/>
                <a:gd name="T41" fmla="*/ 18 h 48"/>
                <a:gd name="T42" fmla="*/ 18 w 42"/>
                <a:gd name="T43" fmla="*/ 18 h 48"/>
                <a:gd name="T44" fmla="*/ 12 w 42"/>
                <a:gd name="T45" fmla="*/ 18 h 48"/>
                <a:gd name="T46" fmla="*/ 12 w 42"/>
                <a:gd name="T47" fmla="*/ 12 h 48"/>
                <a:gd name="T48" fmla="*/ 18 w 42"/>
                <a:gd name="T49" fmla="*/ 12 h 48"/>
                <a:gd name="T50" fmla="*/ 12 w 42"/>
                <a:gd name="T51" fmla="*/ 12 h 48"/>
                <a:gd name="T52" fmla="*/ 12 w 42"/>
                <a:gd name="T53" fmla="*/ 6 h 48"/>
                <a:gd name="T54" fmla="*/ 12 w 42"/>
                <a:gd name="T55" fmla="*/ 0 h 48"/>
                <a:gd name="T56" fmla="*/ 30 w 42"/>
                <a:gd name="T57" fmla="*/ 0 h 48"/>
                <a:gd name="T58" fmla="*/ 42 w 42"/>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8">
                  <a:moveTo>
                    <a:pt x="42" y="0"/>
                  </a:moveTo>
                  <a:lnTo>
                    <a:pt x="36" y="12"/>
                  </a:lnTo>
                  <a:lnTo>
                    <a:pt x="36" y="18"/>
                  </a:lnTo>
                  <a:lnTo>
                    <a:pt x="36" y="24"/>
                  </a:lnTo>
                  <a:lnTo>
                    <a:pt x="30" y="24"/>
                  </a:lnTo>
                  <a:lnTo>
                    <a:pt x="30" y="48"/>
                  </a:lnTo>
                  <a:lnTo>
                    <a:pt x="6" y="48"/>
                  </a:lnTo>
                  <a:lnTo>
                    <a:pt x="6" y="42"/>
                  </a:lnTo>
                  <a:lnTo>
                    <a:pt x="0" y="42"/>
                  </a:lnTo>
                  <a:lnTo>
                    <a:pt x="0" y="36"/>
                  </a:lnTo>
                  <a:lnTo>
                    <a:pt x="6" y="36"/>
                  </a:lnTo>
                  <a:lnTo>
                    <a:pt x="6" y="30"/>
                  </a:lnTo>
                  <a:lnTo>
                    <a:pt x="6" y="36"/>
                  </a:lnTo>
                  <a:lnTo>
                    <a:pt x="6" y="30"/>
                  </a:lnTo>
                  <a:lnTo>
                    <a:pt x="12" y="30"/>
                  </a:lnTo>
                  <a:lnTo>
                    <a:pt x="6" y="30"/>
                  </a:lnTo>
                  <a:lnTo>
                    <a:pt x="12" y="30"/>
                  </a:lnTo>
                  <a:lnTo>
                    <a:pt x="12" y="24"/>
                  </a:lnTo>
                  <a:lnTo>
                    <a:pt x="12" y="18"/>
                  </a:lnTo>
                  <a:lnTo>
                    <a:pt x="18" y="18"/>
                  </a:lnTo>
                  <a:lnTo>
                    <a:pt x="12" y="18"/>
                  </a:lnTo>
                  <a:lnTo>
                    <a:pt x="18" y="18"/>
                  </a:lnTo>
                  <a:lnTo>
                    <a:pt x="12" y="18"/>
                  </a:lnTo>
                  <a:lnTo>
                    <a:pt x="12" y="12"/>
                  </a:lnTo>
                  <a:lnTo>
                    <a:pt x="18" y="12"/>
                  </a:lnTo>
                  <a:lnTo>
                    <a:pt x="12" y="12"/>
                  </a:lnTo>
                  <a:lnTo>
                    <a:pt x="12" y="6"/>
                  </a:lnTo>
                  <a:lnTo>
                    <a:pt x="12" y="0"/>
                  </a:lnTo>
                  <a:lnTo>
                    <a:pt x="30" y="0"/>
                  </a:lnTo>
                  <a:lnTo>
                    <a:pt x="42"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2" name="Freeform 2370"/>
            <p:cNvSpPr>
              <a:spLocks/>
            </p:cNvSpPr>
            <p:nvPr/>
          </p:nvSpPr>
          <p:spPr bwMode="auto">
            <a:xfrm>
              <a:off x="1842" y="2448"/>
              <a:ext cx="144" cy="96"/>
            </a:xfrm>
            <a:custGeom>
              <a:avLst/>
              <a:gdLst>
                <a:gd name="T0" fmla="*/ 54 w 144"/>
                <a:gd name="T1" fmla="*/ 96 h 96"/>
                <a:gd name="T2" fmla="*/ 24 w 144"/>
                <a:gd name="T3" fmla="*/ 90 h 96"/>
                <a:gd name="T4" fmla="*/ 18 w 144"/>
                <a:gd name="T5" fmla="*/ 90 h 96"/>
                <a:gd name="T6" fmla="*/ 18 w 144"/>
                <a:gd name="T7" fmla="*/ 84 h 96"/>
                <a:gd name="T8" fmla="*/ 18 w 144"/>
                <a:gd name="T9" fmla="*/ 78 h 96"/>
                <a:gd name="T10" fmla="*/ 18 w 144"/>
                <a:gd name="T11" fmla="*/ 72 h 96"/>
                <a:gd name="T12" fmla="*/ 18 w 144"/>
                <a:gd name="T13" fmla="*/ 66 h 96"/>
                <a:gd name="T14" fmla="*/ 18 w 144"/>
                <a:gd name="T15" fmla="*/ 60 h 96"/>
                <a:gd name="T16" fmla="*/ 18 w 144"/>
                <a:gd name="T17" fmla="*/ 54 h 96"/>
                <a:gd name="T18" fmla="*/ 12 w 144"/>
                <a:gd name="T19" fmla="*/ 54 h 96"/>
                <a:gd name="T20" fmla="*/ 12 w 144"/>
                <a:gd name="T21" fmla="*/ 48 h 96"/>
                <a:gd name="T22" fmla="*/ 12 w 144"/>
                <a:gd name="T23" fmla="*/ 42 h 96"/>
                <a:gd name="T24" fmla="*/ 12 w 144"/>
                <a:gd name="T25" fmla="*/ 36 h 96"/>
                <a:gd name="T26" fmla="*/ 12 w 144"/>
                <a:gd name="T27" fmla="*/ 30 h 96"/>
                <a:gd name="T28" fmla="*/ 0 w 144"/>
                <a:gd name="T29" fmla="*/ 30 h 96"/>
                <a:gd name="T30" fmla="*/ 6 w 144"/>
                <a:gd name="T31" fmla="*/ 0 h 96"/>
                <a:gd name="T32" fmla="*/ 30 w 144"/>
                <a:gd name="T33" fmla="*/ 6 h 96"/>
                <a:gd name="T34" fmla="*/ 138 w 144"/>
                <a:gd name="T35" fmla="*/ 18 h 96"/>
                <a:gd name="T36" fmla="*/ 138 w 144"/>
                <a:gd name="T37" fmla="*/ 24 h 96"/>
                <a:gd name="T38" fmla="*/ 144 w 144"/>
                <a:gd name="T39" fmla="*/ 24 h 96"/>
                <a:gd name="T40" fmla="*/ 138 w 144"/>
                <a:gd name="T41" fmla="*/ 60 h 96"/>
                <a:gd name="T42" fmla="*/ 90 w 144"/>
                <a:gd name="T43" fmla="*/ 78 h 96"/>
                <a:gd name="T44" fmla="*/ 54 w 144"/>
                <a:gd name="T45" fmla="*/ 78 h 96"/>
                <a:gd name="T46" fmla="*/ 54 w 144"/>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96">
                  <a:moveTo>
                    <a:pt x="54" y="96"/>
                  </a:moveTo>
                  <a:lnTo>
                    <a:pt x="24" y="90"/>
                  </a:lnTo>
                  <a:lnTo>
                    <a:pt x="18" y="90"/>
                  </a:lnTo>
                  <a:lnTo>
                    <a:pt x="18" y="84"/>
                  </a:lnTo>
                  <a:lnTo>
                    <a:pt x="18" y="78"/>
                  </a:lnTo>
                  <a:lnTo>
                    <a:pt x="18" y="72"/>
                  </a:lnTo>
                  <a:lnTo>
                    <a:pt x="18" y="66"/>
                  </a:lnTo>
                  <a:lnTo>
                    <a:pt x="18" y="60"/>
                  </a:lnTo>
                  <a:lnTo>
                    <a:pt x="18" y="54"/>
                  </a:lnTo>
                  <a:lnTo>
                    <a:pt x="12" y="54"/>
                  </a:lnTo>
                  <a:lnTo>
                    <a:pt x="12" y="48"/>
                  </a:lnTo>
                  <a:lnTo>
                    <a:pt x="12" y="42"/>
                  </a:lnTo>
                  <a:lnTo>
                    <a:pt x="12" y="36"/>
                  </a:lnTo>
                  <a:lnTo>
                    <a:pt x="12" y="30"/>
                  </a:lnTo>
                  <a:lnTo>
                    <a:pt x="0" y="30"/>
                  </a:lnTo>
                  <a:lnTo>
                    <a:pt x="6" y="0"/>
                  </a:lnTo>
                  <a:lnTo>
                    <a:pt x="30" y="6"/>
                  </a:lnTo>
                  <a:lnTo>
                    <a:pt x="138" y="18"/>
                  </a:lnTo>
                  <a:lnTo>
                    <a:pt x="138" y="24"/>
                  </a:lnTo>
                  <a:lnTo>
                    <a:pt x="144" y="24"/>
                  </a:lnTo>
                  <a:lnTo>
                    <a:pt x="138" y="60"/>
                  </a:lnTo>
                  <a:lnTo>
                    <a:pt x="90" y="78"/>
                  </a:lnTo>
                  <a:lnTo>
                    <a:pt x="54" y="78"/>
                  </a:lnTo>
                  <a:lnTo>
                    <a:pt x="54" y="9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3" name="Freeform 2371"/>
            <p:cNvSpPr>
              <a:spLocks noEditPoints="1"/>
            </p:cNvSpPr>
            <p:nvPr/>
          </p:nvSpPr>
          <p:spPr bwMode="auto">
            <a:xfrm>
              <a:off x="972" y="2154"/>
              <a:ext cx="120" cy="204"/>
            </a:xfrm>
            <a:custGeom>
              <a:avLst/>
              <a:gdLst>
                <a:gd name="T0" fmla="*/ 60 w 120"/>
                <a:gd name="T1" fmla="*/ 120 h 204"/>
                <a:gd name="T2" fmla="*/ 48 w 120"/>
                <a:gd name="T3" fmla="*/ 114 h 204"/>
                <a:gd name="T4" fmla="*/ 48 w 120"/>
                <a:gd name="T5" fmla="*/ 120 h 204"/>
                <a:gd name="T6" fmla="*/ 36 w 120"/>
                <a:gd name="T7" fmla="*/ 114 h 204"/>
                <a:gd name="T8" fmla="*/ 36 w 120"/>
                <a:gd name="T9" fmla="*/ 108 h 204"/>
                <a:gd name="T10" fmla="*/ 42 w 120"/>
                <a:gd name="T11" fmla="*/ 108 h 204"/>
                <a:gd name="T12" fmla="*/ 42 w 120"/>
                <a:gd name="T13" fmla="*/ 102 h 204"/>
                <a:gd name="T14" fmla="*/ 30 w 120"/>
                <a:gd name="T15" fmla="*/ 84 h 204"/>
                <a:gd name="T16" fmla="*/ 12 w 120"/>
                <a:gd name="T17" fmla="*/ 78 h 204"/>
                <a:gd name="T18" fmla="*/ 0 w 120"/>
                <a:gd name="T19" fmla="*/ 72 h 204"/>
                <a:gd name="T20" fmla="*/ 18 w 120"/>
                <a:gd name="T21" fmla="*/ 66 h 204"/>
                <a:gd name="T22" fmla="*/ 24 w 120"/>
                <a:gd name="T23" fmla="*/ 66 h 204"/>
                <a:gd name="T24" fmla="*/ 30 w 120"/>
                <a:gd name="T25" fmla="*/ 60 h 204"/>
                <a:gd name="T26" fmla="*/ 30 w 120"/>
                <a:gd name="T27" fmla="*/ 54 h 204"/>
                <a:gd name="T28" fmla="*/ 30 w 120"/>
                <a:gd name="T29" fmla="*/ 42 h 204"/>
                <a:gd name="T30" fmla="*/ 24 w 120"/>
                <a:gd name="T31" fmla="*/ 0 h 204"/>
                <a:gd name="T32" fmla="*/ 120 w 120"/>
                <a:gd name="T33" fmla="*/ 24 h 204"/>
                <a:gd name="T34" fmla="*/ 114 w 120"/>
                <a:gd name="T35" fmla="*/ 48 h 204"/>
                <a:gd name="T36" fmla="*/ 108 w 120"/>
                <a:gd name="T37" fmla="*/ 78 h 204"/>
                <a:gd name="T38" fmla="*/ 102 w 120"/>
                <a:gd name="T39" fmla="*/ 90 h 204"/>
                <a:gd name="T40" fmla="*/ 96 w 120"/>
                <a:gd name="T41" fmla="*/ 102 h 204"/>
                <a:gd name="T42" fmla="*/ 90 w 120"/>
                <a:gd name="T43" fmla="*/ 102 h 204"/>
                <a:gd name="T44" fmla="*/ 90 w 120"/>
                <a:gd name="T45" fmla="*/ 108 h 204"/>
                <a:gd name="T46" fmla="*/ 78 w 120"/>
                <a:gd name="T47" fmla="*/ 102 h 204"/>
                <a:gd name="T48" fmla="*/ 78 w 120"/>
                <a:gd name="T49" fmla="*/ 108 h 204"/>
                <a:gd name="T50" fmla="*/ 72 w 120"/>
                <a:gd name="T51" fmla="*/ 108 h 204"/>
                <a:gd name="T52" fmla="*/ 66 w 120"/>
                <a:gd name="T53" fmla="*/ 108 h 204"/>
                <a:gd name="T54" fmla="*/ 66 w 120"/>
                <a:gd name="T55" fmla="*/ 114 h 204"/>
                <a:gd name="T56" fmla="*/ 60 w 120"/>
                <a:gd name="T57" fmla="*/ 114 h 204"/>
                <a:gd name="T58" fmla="*/ 60 w 120"/>
                <a:gd name="T59" fmla="*/ 120 h 204"/>
                <a:gd name="T60" fmla="*/ 18 w 120"/>
                <a:gd name="T61" fmla="*/ 138 h 204"/>
                <a:gd name="T62" fmla="*/ 30 w 120"/>
                <a:gd name="T63" fmla="*/ 150 h 204"/>
                <a:gd name="T64" fmla="*/ 36 w 120"/>
                <a:gd name="T65" fmla="*/ 156 h 204"/>
                <a:gd name="T66" fmla="*/ 24 w 120"/>
                <a:gd name="T67" fmla="*/ 156 h 204"/>
                <a:gd name="T68" fmla="*/ 24 w 120"/>
                <a:gd name="T69" fmla="*/ 144 h 204"/>
                <a:gd name="T70" fmla="*/ 18 w 120"/>
                <a:gd name="T71" fmla="*/ 144 h 204"/>
                <a:gd name="T72" fmla="*/ 18 w 120"/>
                <a:gd name="T73" fmla="*/ 138 h 204"/>
                <a:gd name="T74" fmla="*/ 18 w 120"/>
                <a:gd name="T75" fmla="*/ 204 h 204"/>
                <a:gd name="T76" fmla="*/ 12 w 120"/>
                <a:gd name="T77" fmla="*/ 204 h 204"/>
                <a:gd name="T78" fmla="*/ 6 w 120"/>
                <a:gd name="T79" fmla="*/ 192 h 204"/>
                <a:gd name="T80" fmla="*/ 6 w 120"/>
                <a:gd name="T81" fmla="*/ 180 h 204"/>
                <a:gd name="T82" fmla="*/ 6 w 120"/>
                <a:gd name="T83" fmla="*/ 186 h 204"/>
                <a:gd name="T84" fmla="*/ 18 w 120"/>
                <a:gd name="T8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204">
                  <a:moveTo>
                    <a:pt x="60" y="120"/>
                  </a:moveTo>
                  <a:lnTo>
                    <a:pt x="48" y="114"/>
                  </a:lnTo>
                  <a:lnTo>
                    <a:pt x="48" y="120"/>
                  </a:lnTo>
                  <a:lnTo>
                    <a:pt x="36" y="114"/>
                  </a:lnTo>
                  <a:lnTo>
                    <a:pt x="36" y="108"/>
                  </a:lnTo>
                  <a:lnTo>
                    <a:pt x="42" y="108"/>
                  </a:lnTo>
                  <a:lnTo>
                    <a:pt x="42" y="102"/>
                  </a:lnTo>
                  <a:lnTo>
                    <a:pt x="30" y="84"/>
                  </a:lnTo>
                  <a:lnTo>
                    <a:pt x="12" y="78"/>
                  </a:lnTo>
                  <a:lnTo>
                    <a:pt x="0" y="72"/>
                  </a:lnTo>
                  <a:lnTo>
                    <a:pt x="18" y="66"/>
                  </a:lnTo>
                  <a:lnTo>
                    <a:pt x="24" y="66"/>
                  </a:lnTo>
                  <a:lnTo>
                    <a:pt x="30" y="60"/>
                  </a:lnTo>
                  <a:lnTo>
                    <a:pt x="30" y="54"/>
                  </a:lnTo>
                  <a:lnTo>
                    <a:pt x="30" y="42"/>
                  </a:lnTo>
                  <a:lnTo>
                    <a:pt x="24" y="0"/>
                  </a:lnTo>
                  <a:lnTo>
                    <a:pt x="120" y="24"/>
                  </a:lnTo>
                  <a:lnTo>
                    <a:pt x="114" y="48"/>
                  </a:lnTo>
                  <a:lnTo>
                    <a:pt x="108" y="78"/>
                  </a:lnTo>
                  <a:lnTo>
                    <a:pt x="102" y="90"/>
                  </a:lnTo>
                  <a:lnTo>
                    <a:pt x="96" y="102"/>
                  </a:lnTo>
                  <a:lnTo>
                    <a:pt x="90" y="102"/>
                  </a:lnTo>
                  <a:lnTo>
                    <a:pt x="90" y="108"/>
                  </a:lnTo>
                  <a:lnTo>
                    <a:pt x="78" y="102"/>
                  </a:lnTo>
                  <a:lnTo>
                    <a:pt x="78" y="108"/>
                  </a:lnTo>
                  <a:lnTo>
                    <a:pt x="72" y="108"/>
                  </a:lnTo>
                  <a:lnTo>
                    <a:pt x="66" y="108"/>
                  </a:lnTo>
                  <a:lnTo>
                    <a:pt x="66" y="114"/>
                  </a:lnTo>
                  <a:lnTo>
                    <a:pt x="60" y="114"/>
                  </a:lnTo>
                  <a:lnTo>
                    <a:pt x="60" y="120"/>
                  </a:lnTo>
                  <a:close/>
                  <a:moveTo>
                    <a:pt x="18" y="138"/>
                  </a:moveTo>
                  <a:lnTo>
                    <a:pt x="30" y="150"/>
                  </a:lnTo>
                  <a:lnTo>
                    <a:pt x="36" y="156"/>
                  </a:lnTo>
                  <a:lnTo>
                    <a:pt x="24" y="156"/>
                  </a:lnTo>
                  <a:lnTo>
                    <a:pt x="24" y="144"/>
                  </a:lnTo>
                  <a:lnTo>
                    <a:pt x="18" y="144"/>
                  </a:lnTo>
                  <a:lnTo>
                    <a:pt x="18" y="138"/>
                  </a:lnTo>
                  <a:close/>
                  <a:moveTo>
                    <a:pt x="18" y="204"/>
                  </a:moveTo>
                  <a:lnTo>
                    <a:pt x="12" y="204"/>
                  </a:lnTo>
                  <a:lnTo>
                    <a:pt x="6" y="192"/>
                  </a:lnTo>
                  <a:lnTo>
                    <a:pt x="6" y="180"/>
                  </a:lnTo>
                  <a:lnTo>
                    <a:pt x="6" y="186"/>
                  </a:lnTo>
                  <a:lnTo>
                    <a:pt x="18" y="20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4" name="Freeform 2372"/>
            <p:cNvSpPr>
              <a:spLocks/>
            </p:cNvSpPr>
            <p:nvPr/>
          </p:nvSpPr>
          <p:spPr bwMode="auto">
            <a:xfrm>
              <a:off x="3864" y="2442"/>
              <a:ext cx="30" cy="30"/>
            </a:xfrm>
            <a:custGeom>
              <a:avLst/>
              <a:gdLst>
                <a:gd name="T0" fmla="*/ 0 w 30"/>
                <a:gd name="T1" fmla="*/ 30 h 30"/>
                <a:gd name="T2" fmla="*/ 0 w 30"/>
                <a:gd name="T3" fmla="*/ 6 h 30"/>
                <a:gd name="T4" fmla="*/ 18 w 30"/>
                <a:gd name="T5" fmla="*/ 0 h 30"/>
                <a:gd name="T6" fmla="*/ 24 w 30"/>
                <a:gd name="T7" fmla="*/ 6 h 30"/>
                <a:gd name="T8" fmla="*/ 30 w 30"/>
                <a:gd name="T9" fmla="*/ 12 h 30"/>
                <a:gd name="T10" fmla="*/ 24 w 30"/>
                <a:gd name="T11" fmla="*/ 18 h 30"/>
                <a:gd name="T12" fmla="*/ 24 w 30"/>
                <a:gd name="T13" fmla="*/ 24 h 30"/>
                <a:gd name="T14" fmla="*/ 24 w 30"/>
                <a:gd name="T15" fmla="*/ 30 h 30"/>
                <a:gd name="T16" fmla="*/ 18 w 30"/>
                <a:gd name="T17" fmla="*/ 30 h 30"/>
                <a:gd name="T18" fmla="*/ 12 w 30"/>
                <a:gd name="T19" fmla="*/ 30 h 30"/>
                <a:gd name="T20" fmla="*/ 0 w 30"/>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0" y="30"/>
                  </a:moveTo>
                  <a:lnTo>
                    <a:pt x="0" y="6"/>
                  </a:lnTo>
                  <a:lnTo>
                    <a:pt x="18" y="0"/>
                  </a:lnTo>
                  <a:lnTo>
                    <a:pt x="24" y="6"/>
                  </a:lnTo>
                  <a:lnTo>
                    <a:pt x="30" y="12"/>
                  </a:lnTo>
                  <a:lnTo>
                    <a:pt x="24" y="18"/>
                  </a:lnTo>
                  <a:lnTo>
                    <a:pt x="24" y="24"/>
                  </a:lnTo>
                  <a:lnTo>
                    <a:pt x="24" y="30"/>
                  </a:lnTo>
                  <a:lnTo>
                    <a:pt x="18" y="30"/>
                  </a:lnTo>
                  <a:lnTo>
                    <a:pt x="12"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5" name="Freeform 2373"/>
            <p:cNvSpPr>
              <a:spLocks/>
            </p:cNvSpPr>
            <p:nvPr/>
          </p:nvSpPr>
          <p:spPr bwMode="auto">
            <a:xfrm>
              <a:off x="1488" y="2406"/>
              <a:ext cx="156" cy="108"/>
            </a:xfrm>
            <a:custGeom>
              <a:avLst/>
              <a:gdLst>
                <a:gd name="T0" fmla="*/ 108 w 156"/>
                <a:gd name="T1" fmla="*/ 6 h 108"/>
                <a:gd name="T2" fmla="*/ 114 w 156"/>
                <a:gd name="T3" fmla="*/ 18 h 108"/>
                <a:gd name="T4" fmla="*/ 114 w 156"/>
                <a:gd name="T5" fmla="*/ 30 h 108"/>
                <a:gd name="T6" fmla="*/ 126 w 156"/>
                <a:gd name="T7" fmla="*/ 60 h 108"/>
                <a:gd name="T8" fmla="*/ 126 w 156"/>
                <a:gd name="T9" fmla="*/ 54 h 108"/>
                <a:gd name="T10" fmla="*/ 132 w 156"/>
                <a:gd name="T11" fmla="*/ 54 h 108"/>
                <a:gd name="T12" fmla="*/ 132 w 156"/>
                <a:gd name="T13" fmla="*/ 48 h 108"/>
                <a:gd name="T14" fmla="*/ 138 w 156"/>
                <a:gd name="T15" fmla="*/ 42 h 108"/>
                <a:gd name="T16" fmla="*/ 144 w 156"/>
                <a:gd name="T17" fmla="*/ 48 h 108"/>
                <a:gd name="T18" fmla="*/ 144 w 156"/>
                <a:gd name="T19" fmla="*/ 42 h 108"/>
                <a:gd name="T20" fmla="*/ 150 w 156"/>
                <a:gd name="T21" fmla="*/ 42 h 108"/>
                <a:gd name="T22" fmla="*/ 156 w 156"/>
                <a:gd name="T23" fmla="*/ 42 h 108"/>
                <a:gd name="T24" fmla="*/ 144 w 156"/>
                <a:gd name="T25" fmla="*/ 108 h 108"/>
                <a:gd name="T26" fmla="*/ 54 w 156"/>
                <a:gd name="T27" fmla="*/ 96 h 108"/>
                <a:gd name="T28" fmla="*/ 0 w 156"/>
                <a:gd name="T29" fmla="*/ 84 h 108"/>
                <a:gd name="T30" fmla="*/ 12 w 156"/>
                <a:gd name="T31" fmla="*/ 6 h 108"/>
                <a:gd name="T32" fmla="*/ 12 w 156"/>
                <a:gd name="T33" fmla="*/ 12 h 108"/>
                <a:gd name="T34" fmla="*/ 18 w 156"/>
                <a:gd name="T35" fmla="*/ 12 h 108"/>
                <a:gd name="T36" fmla="*/ 18 w 156"/>
                <a:gd name="T37" fmla="*/ 18 h 108"/>
                <a:gd name="T38" fmla="*/ 24 w 156"/>
                <a:gd name="T39" fmla="*/ 18 h 108"/>
                <a:gd name="T40" fmla="*/ 60 w 156"/>
                <a:gd name="T41" fmla="*/ 24 h 108"/>
                <a:gd name="T42" fmla="*/ 66 w 156"/>
                <a:gd name="T43" fmla="*/ 0 h 108"/>
                <a:gd name="T44" fmla="*/ 108 w 156"/>
                <a:gd name="T45"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08">
                  <a:moveTo>
                    <a:pt x="108" y="6"/>
                  </a:moveTo>
                  <a:lnTo>
                    <a:pt x="114" y="18"/>
                  </a:lnTo>
                  <a:lnTo>
                    <a:pt x="114" y="30"/>
                  </a:lnTo>
                  <a:lnTo>
                    <a:pt x="126" y="60"/>
                  </a:lnTo>
                  <a:lnTo>
                    <a:pt x="126" y="54"/>
                  </a:lnTo>
                  <a:lnTo>
                    <a:pt x="132" y="54"/>
                  </a:lnTo>
                  <a:lnTo>
                    <a:pt x="132" y="48"/>
                  </a:lnTo>
                  <a:lnTo>
                    <a:pt x="138" y="42"/>
                  </a:lnTo>
                  <a:lnTo>
                    <a:pt x="144" y="48"/>
                  </a:lnTo>
                  <a:lnTo>
                    <a:pt x="144" y="42"/>
                  </a:lnTo>
                  <a:lnTo>
                    <a:pt x="150" y="42"/>
                  </a:lnTo>
                  <a:lnTo>
                    <a:pt x="156" y="42"/>
                  </a:lnTo>
                  <a:lnTo>
                    <a:pt x="144" y="108"/>
                  </a:lnTo>
                  <a:lnTo>
                    <a:pt x="54" y="96"/>
                  </a:lnTo>
                  <a:lnTo>
                    <a:pt x="0" y="84"/>
                  </a:lnTo>
                  <a:lnTo>
                    <a:pt x="12" y="6"/>
                  </a:lnTo>
                  <a:lnTo>
                    <a:pt x="12" y="12"/>
                  </a:lnTo>
                  <a:lnTo>
                    <a:pt x="18" y="12"/>
                  </a:lnTo>
                  <a:lnTo>
                    <a:pt x="18" y="18"/>
                  </a:lnTo>
                  <a:lnTo>
                    <a:pt x="24" y="18"/>
                  </a:lnTo>
                  <a:lnTo>
                    <a:pt x="60" y="24"/>
                  </a:lnTo>
                  <a:lnTo>
                    <a:pt x="66" y="0"/>
                  </a:lnTo>
                  <a:lnTo>
                    <a:pt x="108" y="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6" name="Freeform 2374"/>
            <p:cNvSpPr>
              <a:spLocks/>
            </p:cNvSpPr>
            <p:nvPr/>
          </p:nvSpPr>
          <p:spPr bwMode="auto">
            <a:xfrm>
              <a:off x="2634" y="2508"/>
              <a:ext cx="42" cy="48"/>
            </a:xfrm>
            <a:custGeom>
              <a:avLst/>
              <a:gdLst>
                <a:gd name="T0" fmla="*/ 0 w 42"/>
                <a:gd name="T1" fmla="*/ 48 h 48"/>
                <a:gd name="T2" fmla="*/ 0 w 42"/>
                <a:gd name="T3" fmla="*/ 6 h 48"/>
                <a:gd name="T4" fmla="*/ 0 w 42"/>
                <a:gd name="T5" fmla="*/ 0 h 48"/>
                <a:gd name="T6" fmla="*/ 36 w 42"/>
                <a:gd name="T7" fmla="*/ 0 h 48"/>
                <a:gd name="T8" fmla="*/ 36 w 42"/>
                <a:gd name="T9" fmla="*/ 6 h 48"/>
                <a:gd name="T10" fmla="*/ 42 w 42"/>
                <a:gd name="T11" fmla="*/ 6 h 48"/>
                <a:gd name="T12" fmla="*/ 42 w 42"/>
                <a:gd name="T13" fmla="*/ 48 h 48"/>
                <a:gd name="T14" fmla="*/ 30 w 42"/>
                <a:gd name="T15" fmla="*/ 48 h 48"/>
                <a:gd name="T16" fmla="*/ 0 w 4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8">
                  <a:moveTo>
                    <a:pt x="0" y="48"/>
                  </a:moveTo>
                  <a:lnTo>
                    <a:pt x="0" y="6"/>
                  </a:lnTo>
                  <a:lnTo>
                    <a:pt x="0" y="0"/>
                  </a:lnTo>
                  <a:lnTo>
                    <a:pt x="36" y="0"/>
                  </a:lnTo>
                  <a:lnTo>
                    <a:pt x="36" y="6"/>
                  </a:lnTo>
                  <a:lnTo>
                    <a:pt x="42" y="6"/>
                  </a:lnTo>
                  <a:lnTo>
                    <a:pt x="42" y="48"/>
                  </a:lnTo>
                  <a:lnTo>
                    <a:pt x="30"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7" name="Freeform 2375"/>
            <p:cNvSpPr>
              <a:spLocks/>
            </p:cNvSpPr>
            <p:nvPr/>
          </p:nvSpPr>
          <p:spPr bwMode="auto">
            <a:xfrm>
              <a:off x="3888" y="2436"/>
              <a:ext cx="42" cy="42"/>
            </a:xfrm>
            <a:custGeom>
              <a:avLst/>
              <a:gdLst>
                <a:gd name="T0" fmla="*/ 0 w 42"/>
                <a:gd name="T1" fmla="*/ 36 h 42"/>
                <a:gd name="T2" fmla="*/ 0 w 42"/>
                <a:gd name="T3" fmla="*/ 30 h 42"/>
                <a:gd name="T4" fmla="*/ 0 w 42"/>
                <a:gd name="T5" fmla="*/ 24 h 42"/>
                <a:gd name="T6" fmla="*/ 6 w 42"/>
                <a:gd name="T7" fmla="*/ 18 h 42"/>
                <a:gd name="T8" fmla="*/ 18 w 42"/>
                <a:gd name="T9" fmla="*/ 0 h 42"/>
                <a:gd name="T10" fmla="*/ 18 w 42"/>
                <a:gd name="T11" fmla="*/ 6 h 42"/>
                <a:gd name="T12" fmla="*/ 24 w 42"/>
                <a:gd name="T13" fmla="*/ 6 h 42"/>
                <a:gd name="T14" fmla="*/ 30 w 42"/>
                <a:gd name="T15" fmla="*/ 6 h 42"/>
                <a:gd name="T16" fmla="*/ 36 w 42"/>
                <a:gd name="T17" fmla="*/ 12 h 42"/>
                <a:gd name="T18" fmla="*/ 36 w 42"/>
                <a:gd name="T19" fmla="*/ 18 h 42"/>
                <a:gd name="T20" fmla="*/ 42 w 42"/>
                <a:gd name="T21" fmla="*/ 18 h 42"/>
                <a:gd name="T22" fmla="*/ 42 w 42"/>
                <a:gd name="T23" fmla="*/ 24 h 42"/>
                <a:gd name="T24" fmla="*/ 36 w 42"/>
                <a:gd name="T25" fmla="*/ 24 h 42"/>
                <a:gd name="T26" fmla="*/ 30 w 42"/>
                <a:gd name="T27" fmla="*/ 30 h 42"/>
                <a:gd name="T28" fmla="*/ 30 w 42"/>
                <a:gd name="T29" fmla="*/ 36 h 42"/>
                <a:gd name="T30" fmla="*/ 24 w 42"/>
                <a:gd name="T31" fmla="*/ 36 h 42"/>
                <a:gd name="T32" fmla="*/ 24 w 42"/>
                <a:gd name="T33" fmla="*/ 42 h 42"/>
                <a:gd name="T34" fmla="*/ 18 w 42"/>
                <a:gd name="T35" fmla="*/ 42 h 42"/>
                <a:gd name="T36" fmla="*/ 12 w 42"/>
                <a:gd name="T37" fmla="*/ 42 h 42"/>
                <a:gd name="T38" fmla="*/ 12 w 42"/>
                <a:gd name="T39" fmla="*/ 36 h 42"/>
                <a:gd name="T40" fmla="*/ 0 w 42"/>
                <a:gd name="T4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0" y="36"/>
                  </a:moveTo>
                  <a:lnTo>
                    <a:pt x="0" y="30"/>
                  </a:lnTo>
                  <a:lnTo>
                    <a:pt x="0" y="24"/>
                  </a:lnTo>
                  <a:lnTo>
                    <a:pt x="6" y="18"/>
                  </a:lnTo>
                  <a:lnTo>
                    <a:pt x="18" y="0"/>
                  </a:lnTo>
                  <a:lnTo>
                    <a:pt x="18" y="6"/>
                  </a:lnTo>
                  <a:lnTo>
                    <a:pt x="24" y="6"/>
                  </a:lnTo>
                  <a:lnTo>
                    <a:pt x="30" y="6"/>
                  </a:lnTo>
                  <a:lnTo>
                    <a:pt x="36" y="12"/>
                  </a:lnTo>
                  <a:lnTo>
                    <a:pt x="36" y="18"/>
                  </a:lnTo>
                  <a:lnTo>
                    <a:pt x="42" y="18"/>
                  </a:lnTo>
                  <a:lnTo>
                    <a:pt x="42" y="24"/>
                  </a:lnTo>
                  <a:lnTo>
                    <a:pt x="36" y="24"/>
                  </a:lnTo>
                  <a:lnTo>
                    <a:pt x="30" y="30"/>
                  </a:lnTo>
                  <a:lnTo>
                    <a:pt x="30" y="36"/>
                  </a:lnTo>
                  <a:lnTo>
                    <a:pt x="24" y="36"/>
                  </a:lnTo>
                  <a:lnTo>
                    <a:pt x="24" y="42"/>
                  </a:lnTo>
                  <a:lnTo>
                    <a:pt x="18" y="42"/>
                  </a:lnTo>
                  <a:lnTo>
                    <a:pt x="12" y="42"/>
                  </a:lnTo>
                  <a:lnTo>
                    <a:pt x="12"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8" name="Freeform 2376"/>
            <p:cNvSpPr>
              <a:spLocks/>
            </p:cNvSpPr>
            <p:nvPr/>
          </p:nvSpPr>
          <p:spPr bwMode="auto">
            <a:xfrm>
              <a:off x="3042" y="2508"/>
              <a:ext cx="42" cy="48"/>
            </a:xfrm>
            <a:custGeom>
              <a:avLst/>
              <a:gdLst>
                <a:gd name="T0" fmla="*/ 0 w 42"/>
                <a:gd name="T1" fmla="*/ 48 h 48"/>
                <a:gd name="T2" fmla="*/ 0 w 42"/>
                <a:gd name="T3" fmla="*/ 24 h 48"/>
                <a:gd name="T4" fmla="*/ 6 w 42"/>
                <a:gd name="T5" fmla="*/ 24 h 48"/>
                <a:gd name="T6" fmla="*/ 6 w 42"/>
                <a:gd name="T7" fmla="*/ 18 h 48"/>
                <a:gd name="T8" fmla="*/ 6 w 42"/>
                <a:gd name="T9" fmla="*/ 12 h 48"/>
                <a:gd name="T10" fmla="*/ 12 w 42"/>
                <a:gd name="T11" fmla="*/ 0 h 48"/>
                <a:gd name="T12" fmla="*/ 24 w 42"/>
                <a:gd name="T13" fmla="*/ 0 h 48"/>
                <a:gd name="T14" fmla="*/ 30 w 42"/>
                <a:gd name="T15" fmla="*/ 0 h 48"/>
                <a:gd name="T16" fmla="*/ 30 w 42"/>
                <a:gd name="T17" fmla="*/ 6 h 48"/>
                <a:gd name="T18" fmla="*/ 42 w 42"/>
                <a:gd name="T19" fmla="*/ 6 h 48"/>
                <a:gd name="T20" fmla="*/ 42 w 42"/>
                <a:gd name="T21" fmla="*/ 42 h 48"/>
                <a:gd name="T22" fmla="*/ 24 w 42"/>
                <a:gd name="T23" fmla="*/ 48 h 48"/>
                <a:gd name="T24" fmla="*/ 0 w 4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8">
                  <a:moveTo>
                    <a:pt x="0" y="48"/>
                  </a:moveTo>
                  <a:lnTo>
                    <a:pt x="0" y="24"/>
                  </a:lnTo>
                  <a:lnTo>
                    <a:pt x="6" y="24"/>
                  </a:lnTo>
                  <a:lnTo>
                    <a:pt x="6" y="18"/>
                  </a:lnTo>
                  <a:lnTo>
                    <a:pt x="6" y="12"/>
                  </a:lnTo>
                  <a:lnTo>
                    <a:pt x="12" y="0"/>
                  </a:lnTo>
                  <a:lnTo>
                    <a:pt x="24" y="0"/>
                  </a:lnTo>
                  <a:lnTo>
                    <a:pt x="30" y="0"/>
                  </a:lnTo>
                  <a:lnTo>
                    <a:pt x="30" y="6"/>
                  </a:lnTo>
                  <a:lnTo>
                    <a:pt x="42" y="6"/>
                  </a:lnTo>
                  <a:lnTo>
                    <a:pt x="42" y="42"/>
                  </a:lnTo>
                  <a:lnTo>
                    <a:pt x="24"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9" name="Freeform 2377"/>
            <p:cNvSpPr>
              <a:spLocks/>
            </p:cNvSpPr>
            <p:nvPr/>
          </p:nvSpPr>
          <p:spPr bwMode="auto">
            <a:xfrm>
              <a:off x="3816" y="2448"/>
              <a:ext cx="24" cy="30"/>
            </a:xfrm>
            <a:custGeom>
              <a:avLst/>
              <a:gdLst>
                <a:gd name="T0" fmla="*/ 0 w 24"/>
                <a:gd name="T1" fmla="*/ 30 h 30"/>
                <a:gd name="T2" fmla="*/ 0 w 24"/>
                <a:gd name="T3" fmla="*/ 24 h 30"/>
                <a:gd name="T4" fmla="*/ 0 w 24"/>
                <a:gd name="T5" fmla="*/ 18 h 30"/>
                <a:gd name="T6" fmla="*/ 6 w 24"/>
                <a:gd name="T7" fmla="*/ 18 h 30"/>
                <a:gd name="T8" fmla="*/ 6 w 24"/>
                <a:gd name="T9" fmla="*/ 12 h 30"/>
                <a:gd name="T10" fmla="*/ 12 w 24"/>
                <a:gd name="T11" fmla="*/ 6 h 30"/>
                <a:gd name="T12" fmla="*/ 6 w 24"/>
                <a:gd name="T13" fmla="*/ 6 h 30"/>
                <a:gd name="T14" fmla="*/ 12 w 24"/>
                <a:gd name="T15" fmla="*/ 0 h 30"/>
                <a:gd name="T16" fmla="*/ 18 w 24"/>
                <a:gd name="T17" fmla="*/ 12 h 30"/>
                <a:gd name="T18" fmla="*/ 24 w 24"/>
                <a:gd name="T19" fmla="*/ 12 h 30"/>
                <a:gd name="T20" fmla="*/ 24 w 24"/>
                <a:gd name="T21" fmla="*/ 18 h 30"/>
                <a:gd name="T22" fmla="*/ 24 w 24"/>
                <a:gd name="T23" fmla="*/ 24 h 30"/>
                <a:gd name="T24" fmla="*/ 24 w 24"/>
                <a:gd name="T25" fmla="*/ 30 h 30"/>
                <a:gd name="T26" fmla="*/ 24 w 24"/>
                <a:gd name="T27" fmla="*/ 24 h 30"/>
                <a:gd name="T28" fmla="*/ 6 w 24"/>
                <a:gd name="T29" fmla="*/ 30 h 30"/>
                <a:gd name="T30" fmla="*/ 0 w 24"/>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0">
                  <a:moveTo>
                    <a:pt x="0" y="30"/>
                  </a:moveTo>
                  <a:lnTo>
                    <a:pt x="0" y="24"/>
                  </a:lnTo>
                  <a:lnTo>
                    <a:pt x="0" y="18"/>
                  </a:lnTo>
                  <a:lnTo>
                    <a:pt x="6" y="18"/>
                  </a:lnTo>
                  <a:lnTo>
                    <a:pt x="6" y="12"/>
                  </a:lnTo>
                  <a:lnTo>
                    <a:pt x="12" y="6"/>
                  </a:lnTo>
                  <a:lnTo>
                    <a:pt x="6" y="6"/>
                  </a:lnTo>
                  <a:lnTo>
                    <a:pt x="12" y="0"/>
                  </a:lnTo>
                  <a:lnTo>
                    <a:pt x="18" y="12"/>
                  </a:lnTo>
                  <a:lnTo>
                    <a:pt x="24" y="12"/>
                  </a:lnTo>
                  <a:lnTo>
                    <a:pt x="24" y="18"/>
                  </a:lnTo>
                  <a:lnTo>
                    <a:pt x="24" y="24"/>
                  </a:lnTo>
                  <a:lnTo>
                    <a:pt x="24" y="30"/>
                  </a:lnTo>
                  <a:lnTo>
                    <a:pt x="24" y="24"/>
                  </a:lnTo>
                  <a:lnTo>
                    <a:pt x="6"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50" name="Freeform 2378"/>
            <p:cNvSpPr>
              <a:spLocks/>
            </p:cNvSpPr>
            <p:nvPr/>
          </p:nvSpPr>
          <p:spPr bwMode="auto">
            <a:xfrm>
              <a:off x="1170" y="2340"/>
              <a:ext cx="138" cy="96"/>
            </a:xfrm>
            <a:custGeom>
              <a:avLst/>
              <a:gdLst>
                <a:gd name="T0" fmla="*/ 0 w 138"/>
                <a:gd name="T1" fmla="*/ 78 h 96"/>
                <a:gd name="T2" fmla="*/ 12 w 138"/>
                <a:gd name="T3" fmla="*/ 36 h 96"/>
                <a:gd name="T4" fmla="*/ 18 w 138"/>
                <a:gd name="T5" fmla="*/ 0 h 96"/>
                <a:gd name="T6" fmla="*/ 102 w 138"/>
                <a:gd name="T7" fmla="*/ 18 h 96"/>
                <a:gd name="T8" fmla="*/ 138 w 138"/>
                <a:gd name="T9" fmla="*/ 24 h 96"/>
                <a:gd name="T10" fmla="*/ 132 w 138"/>
                <a:gd name="T11" fmla="*/ 24 h 96"/>
                <a:gd name="T12" fmla="*/ 126 w 138"/>
                <a:gd name="T13" fmla="*/ 24 h 96"/>
                <a:gd name="T14" fmla="*/ 126 w 138"/>
                <a:gd name="T15" fmla="*/ 30 h 96"/>
                <a:gd name="T16" fmla="*/ 126 w 138"/>
                <a:gd name="T17" fmla="*/ 36 h 96"/>
                <a:gd name="T18" fmla="*/ 126 w 138"/>
                <a:gd name="T19" fmla="*/ 42 h 96"/>
                <a:gd name="T20" fmla="*/ 126 w 138"/>
                <a:gd name="T21" fmla="*/ 48 h 96"/>
                <a:gd name="T22" fmla="*/ 126 w 138"/>
                <a:gd name="T23" fmla="*/ 54 h 96"/>
                <a:gd name="T24" fmla="*/ 120 w 138"/>
                <a:gd name="T25" fmla="*/ 54 h 96"/>
                <a:gd name="T26" fmla="*/ 126 w 138"/>
                <a:gd name="T27" fmla="*/ 66 h 96"/>
                <a:gd name="T28" fmla="*/ 126 w 138"/>
                <a:gd name="T29" fmla="*/ 60 h 96"/>
                <a:gd name="T30" fmla="*/ 126 w 138"/>
                <a:gd name="T31" fmla="*/ 66 h 96"/>
                <a:gd name="T32" fmla="*/ 132 w 138"/>
                <a:gd name="T33" fmla="*/ 66 h 96"/>
                <a:gd name="T34" fmla="*/ 138 w 138"/>
                <a:gd name="T35" fmla="*/ 66 h 96"/>
                <a:gd name="T36" fmla="*/ 138 w 138"/>
                <a:gd name="T37" fmla="*/ 72 h 96"/>
                <a:gd name="T38" fmla="*/ 138 w 138"/>
                <a:gd name="T39" fmla="*/ 78 h 96"/>
                <a:gd name="T40" fmla="*/ 138 w 138"/>
                <a:gd name="T41" fmla="*/ 84 h 96"/>
                <a:gd name="T42" fmla="*/ 132 w 138"/>
                <a:gd name="T43" fmla="*/ 90 h 96"/>
                <a:gd name="T44" fmla="*/ 126 w 138"/>
                <a:gd name="T45" fmla="*/ 90 h 96"/>
                <a:gd name="T46" fmla="*/ 126 w 138"/>
                <a:gd name="T47" fmla="*/ 96 h 96"/>
                <a:gd name="T48" fmla="*/ 126 w 138"/>
                <a:gd name="T49" fmla="*/ 90 h 96"/>
                <a:gd name="T50" fmla="*/ 126 w 138"/>
                <a:gd name="T51" fmla="*/ 96 h 96"/>
                <a:gd name="T52" fmla="*/ 120 w 138"/>
                <a:gd name="T53" fmla="*/ 90 h 96"/>
                <a:gd name="T54" fmla="*/ 114 w 138"/>
                <a:gd name="T55" fmla="*/ 90 h 96"/>
                <a:gd name="T56" fmla="*/ 114 w 138"/>
                <a:gd name="T57" fmla="*/ 96 h 96"/>
                <a:gd name="T58" fmla="*/ 0 w 138"/>
                <a:gd name="T59"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8" h="96">
                  <a:moveTo>
                    <a:pt x="0" y="78"/>
                  </a:moveTo>
                  <a:lnTo>
                    <a:pt x="12" y="36"/>
                  </a:lnTo>
                  <a:lnTo>
                    <a:pt x="18" y="0"/>
                  </a:lnTo>
                  <a:lnTo>
                    <a:pt x="102" y="18"/>
                  </a:lnTo>
                  <a:lnTo>
                    <a:pt x="138" y="24"/>
                  </a:lnTo>
                  <a:lnTo>
                    <a:pt x="132" y="24"/>
                  </a:lnTo>
                  <a:lnTo>
                    <a:pt x="126" y="24"/>
                  </a:lnTo>
                  <a:lnTo>
                    <a:pt x="126" y="30"/>
                  </a:lnTo>
                  <a:lnTo>
                    <a:pt x="126" y="36"/>
                  </a:lnTo>
                  <a:lnTo>
                    <a:pt x="126" y="42"/>
                  </a:lnTo>
                  <a:lnTo>
                    <a:pt x="126" y="48"/>
                  </a:lnTo>
                  <a:lnTo>
                    <a:pt x="126" y="54"/>
                  </a:lnTo>
                  <a:lnTo>
                    <a:pt x="120" y="54"/>
                  </a:lnTo>
                  <a:lnTo>
                    <a:pt x="126" y="66"/>
                  </a:lnTo>
                  <a:lnTo>
                    <a:pt x="126" y="60"/>
                  </a:lnTo>
                  <a:lnTo>
                    <a:pt x="126" y="66"/>
                  </a:lnTo>
                  <a:lnTo>
                    <a:pt x="132" y="66"/>
                  </a:lnTo>
                  <a:lnTo>
                    <a:pt x="138" y="66"/>
                  </a:lnTo>
                  <a:lnTo>
                    <a:pt x="138" y="72"/>
                  </a:lnTo>
                  <a:lnTo>
                    <a:pt x="138" y="78"/>
                  </a:lnTo>
                  <a:lnTo>
                    <a:pt x="138" y="84"/>
                  </a:lnTo>
                  <a:lnTo>
                    <a:pt x="132" y="90"/>
                  </a:lnTo>
                  <a:lnTo>
                    <a:pt x="126" y="90"/>
                  </a:lnTo>
                  <a:lnTo>
                    <a:pt x="126" y="96"/>
                  </a:lnTo>
                  <a:lnTo>
                    <a:pt x="126" y="90"/>
                  </a:lnTo>
                  <a:lnTo>
                    <a:pt x="126" y="96"/>
                  </a:lnTo>
                  <a:lnTo>
                    <a:pt x="120" y="90"/>
                  </a:lnTo>
                  <a:lnTo>
                    <a:pt x="114" y="90"/>
                  </a:lnTo>
                  <a:lnTo>
                    <a:pt x="114" y="96"/>
                  </a:lnTo>
                  <a:lnTo>
                    <a:pt x="0" y="7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51" name="Freeform 2379"/>
            <p:cNvSpPr>
              <a:spLocks/>
            </p:cNvSpPr>
            <p:nvPr/>
          </p:nvSpPr>
          <p:spPr bwMode="auto">
            <a:xfrm>
              <a:off x="2676" y="2514"/>
              <a:ext cx="42" cy="42"/>
            </a:xfrm>
            <a:custGeom>
              <a:avLst/>
              <a:gdLst>
                <a:gd name="T0" fmla="*/ 0 w 42"/>
                <a:gd name="T1" fmla="*/ 42 h 42"/>
                <a:gd name="T2" fmla="*/ 0 w 42"/>
                <a:gd name="T3" fmla="*/ 0 h 42"/>
                <a:gd name="T4" fmla="*/ 36 w 42"/>
                <a:gd name="T5" fmla="*/ 0 h 42"/>
                <a:gd name="T6" fmla="*/ 42 w 42"/>
                <a:gd name="T7" fmla="*/ 0 h 42"/>
                <a:gd name="T8" fmla="*/ 42 w 42"/>
                <a:gd name="T9" fmla="*/ 42 h 42"/>
                <a:gd name="T10" fmla="*/ 30 w 42"/>
                <a:gd name="T11" fmla="*/ 42 h 42"/>
                <a:gd name="T12" fmla="*/ 0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0" y="42"/>
                  </a:moveTo>
                  <a:lnTo>
                    <a:pt x="0" y="0"/>
                  </a:lnTo>
                  <a:lnTo>
                    <a:pt x="36" y="0"/>
                  </a:lnTo>
                  <a:lnTo>
                    <a:pt x="42" y="0"/>
                  </a:lnTo>
                  <a:lnTo>
                    <a:pt x="42" y="42"/>
                  </a:lnTo>
                  <a:lnTo>
                    <a:pt x="30" y="42"/>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52" name="Freeform 2380"/>
            <p:cNvSpPr>
              <a:spLocks/>
            </p:cNvSpPr>
            <p:nvPr/>
          </p:nvSpPr>
          <p:spPr bwMode="auto">
            <a:xfrm>
              <a:off x="2718" y="2514"/>
              <a:ext cx="48" cy="48"/>
            </a:xfrm>
            <a:custGeom>
              <a:avLst/>
              <a:gdLst>
                <a:gd name="T0" fmla="*/ 48 w 48"/>
                <a:gd name="T1" fmla="*/ 42 h 48"/>
                <a:gd name="T2" fmla="*/ 30 w 48"/>
                <a:gd name="T3" fmla="*/ 42 h 48"/>
                <a:gd name="T4" fmla="*/ 30 w 48"/>
                <a:gd name="T5" fmla="*/ 48 h 48"/>
                <a:gd name="T6" fmla="*/ 0 w 48"/>
                <a:gd name="T7" fmla="*/ 42 h 48"/>
                <a:gd name="T8" fmla="*/ 0 w 48"/>
                <a:gd name="T9" fmla="*/ 0 h 48"/>
                <a:gd name="T10" fmla="*/ 42 w 48"/>
                <a:gd name="T11" fmla="*/ 0 h 48"/>
                <a:gd name="T12" fmla="*/ 48 w 48"/>
                <a:gd name="T13" fmla="*/ 0 h 48"/>
                <a:gd name="T14" fmla="*/ 48 w 48"/>
                <a:gd name="T15" fmla="*/ 6 h 48"/>
                <a:gd name="T16" fmla="*/ 48 w 48"/>
                <a:gd name="T1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48" y="42"/>
                  </a:moveTo>
                  <a:lnTo>
                    <a:pt x="30" y="42"/>
                  </a:lnTo>
                  <a:lnTo>
                    <a:pt x="30" y="48"/>
                  </a:lnTo>
                  <a:lnTo>
                    <a:pt x="0" y="42"/>
                  </a:lnTo>
                  <a:lnTo>
                    <a:pt x="0" y="0"/>
                  </a:lnTo>
                  <a:lnTo>
                    <a:pt x="42" y="0"/>
                  </a:lnTo>
                  <a:lnTo>
                    <a:pt x="48" y="0"/>
                  </a:lnTo>
                  <a:lnTo>
                    <a:pt x="48" y="6"/>
                  </a:lnTo>
                  <a:lnTo>
                    <a:pt x="48" y="4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53" name="Freeform 2381"/>
            <p:cNvSpPr>
              <a:spLocks/>
            </p:cNvSpPr>
            <p:nvPr/>
          </p:nvSpPr>
          <p:spPr bwMode="auto">
            <a:xfrm>
              <a:off x="4050" y="2418"/>
              <a:ext cx="42" cy="42"/>
            </a:xfrm>
            <a:custGeom>
              <a:avLst/>
              <a:gdLst>
                <a:gd name="T0" fmla="*/ 18 w 42"/>
                <a:gd name="T1" fmla="*/ 42 h 42"/>
                <a:gd name="T2" fmla="*/ 6 w 42"/>
                <a:gd name="T3" fmla="*/ 30 h 42"/>
                <a:gd name="T4" fmla="*/ 6 w 42"/>
                <a:gd name="T5" fmla="*/ 24 h 42"/>
                <a:gd name="T6" fmla="*/ 0 w 42"/>
                <a:gd name="T7" fmla="*/ 0 h 42"/>
                <a:gd name="T8" fmla="*/ 6 w 42"/>
                <a:gd name="T9" fmla="*/ 0 h 42"/>
                <a:gd name="T10" fmla="*/ 6 w 42"/>
                <a:gd name="T11" fmla="*/ 6 h 42"/>
                <a:gd name="T12" fmla="*/ 12 w 42"/>
                <a:gd name="T13" fmla="*/ 6 h 42"/>
                <a:gd name="T14" fmla="*/ 18 w 42"/>
                <a:gd name="T15" fmla="*/ 6 h 42"/>
                <a:gd name="T16" fmla="*/ 18 w 42"/>
                <a:gd name="T17" fmla="*/ 12 h 42"/>
                <a:gd name="T18" fmla="*/ 24 w 42"/>
                <a:gd name="T19" fmla="*/ 12 h 42"/>
                <a:gd name="T20" fmla="*/ 36 w 42"/>
                <a:gd name="T21" fmla="*/ 18 h 42"/>
                <a:gd name="T22" fmla="*/ 42 w 42"/>
                <a:gd name="T23" fmla="*/ 24 h 42"/>
                <a:gd name="T24" fmla="*/ 30 w 42"/>
                <a:gd name="T25" fmla="*/ 30 h 42"/>
                <a:gd name="T26" fmla="*/ 36 w 42"/>
                <a:gd name="T27" fmla="*/ 30 h 42"/>
                <a:gd name="T28" fmla="*/ 30 w 42"/>
                <a:gd name="T29" fmla="*/ 36 h 42"/>
                <a:gd name="T30" fmla="*/ 30 w 42"/>
                <a:gd name="T31" fmla="*/ 30 h 42"/>
                <a:gd name="T32" fmla="*/ 18 w 42"/>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2">
                  <a:moveTo>
                    <a:pt x="18" y="42"/>
                  </a:moveTo>
                  <a:lnTo>
                    <a:pt x="6" y="30"/>
                  </a:lnTo>
                  <a:lnTo>
                    <a:pt x="6" y="24"/>
                  </a:lnTo>
                  <a:lnTo>
                    <a:pt x="0" y="0"/>
                  </a:lnTo>
                  <a:lnTo>
                    <a:pt x="6" y="0"/>
                  </a:lnTo>
                  <a:lnTo>
                    <a:pt x="6" y="6"/>
                  </a:lnTo>
                  <a:lnTo>
                    <a:pt x="12" y="6"/>
                  </a:lnTo>
                  <a:lnTo>
                    <a:pt x="18" y="6"/>
                  </a:lnTo>
                  <a:lnTo>
                    <a:pt x="18" y="12"/>
                  </a:lnTo>
                  <a:lnTo>
                    <a:pt x="24" y="12"/>
                  </a:lnTo>
                  <a:lnTo>
                    <a:pt x="36" y="18"/>
                  </a:lnTo>
                  <a:lnTo>
                    <a:pt x="42" y="24"/>
                  </a:lnTo>
                  <a:lnTo>
                    <a:pt x="30" y="30"/>
                  </a:lnTo>
                  <a:lnTo>
                    <a:pt x="36" y="30"/>
                  </a:lnTo>
                  <a:lnTo>
                    <a:pt x="30" y="36"/>
                  </a:lnTo>
                  <a:lnTo>
                    <a:pt x="30" y="30"/>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54" name="Freeform 2382"/>
            <p:cNvSpPr>
              <a:spLocks/>
            </p:cNvSpPr>
            <p:nvPr/>
          </p:nvSpPr>
          <p:spPr bwMode="auto">
            <a:xfrm>
              <a:off x="3720" y="2466"/>
              <a:ext cx="30" cy="30"/>
            </a:xfrm>
            <a:custGeom>
              <a:avLst/>
              <a:gdLst>
                <a:gd name="T0" fmla="*/ 30 w 30"/>
                <a:gd name="T1" fmla="*/ 18 h 30"/>
                <a:gd name="T2" fmla="*/ 18 w 30"/>
                <a:gd name="T3" fmla="*/ 24 h 30"/>
                <a:gd name="T4" fmla="*/ 12 w 30"/>
                <a:gd name="T5" fmla="*/ 24 h 30"/>
                <a:gd name="T6" fmla="*/ 6 w 30"/>
                <a:gd name="T7" fmla="*/ 30 h 30"/>
                <a:gd name="T8" fmla="*/ 0 w 30"/>
                <a:gd name="T9" fmla="*/ 0 h 30"/>
                <a:gd name="T10" fmla="*/ 18 w 30"/>
                <a:gd name="T11" fmla="*/ 0 h 30"/>
                <a:gd name="T12" fmla="*/ 30 w 30"/>
                <a:gd name="T13" fmla="*/ 12 h 30"/>
                <a:gd name="T14" fmla="*/ 30 w 30"/>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30" y="18"/>
                  </a:moveTo>
                  <a:lnTo>
                    <a:pt x="18" y="24"/>
                  </a:lnTo>
                  <a:lnTo>
                    <a:pt x="12" y="24"/>
                  </a:lnTo>
                  <a:lnTo>
                    <a:pt x="6" y="30"/>
                  </a:lnTo>
                  <a:lnTo>
                    <a:pt x="0" y="0"/>
                  </a:lnTo>
                  <a:lnTo>
                    <a:pt x="18" y="0"/>
                  </a:lnTo>
                  <a:lnTo>
                    <a:pt x="30" y="12"/>
                  </a:lnTo>
                  <a:lnTo>
                    <a:pt x="3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55" name="Freeform 2383"/>
            <p:cNvSpPr>
              <a:spLocks/>
            </p:cNvSpPr>
            <p:nvPr/>
          </p:nvSpPr>
          <p:spPr bwMode="auto">
            <a:xfrm>
              <a:off x="2808" y="2520"/>
              <a:ext cx="36" cy="54"/>
            </a:xfrm>
            <a:custGeom>
              <a:avLst/>
              <a:gdLst>
                <a:gd name="T0" fmla="*/ 36 w 36"/>
                <a:gd name="T1" fmla="*/ 42 h 54"/>
                <a:gd name="T2" fmla="*/ 30 w 36"/>
                <a:gd name="T3" fmla="*/ 42 h 54"/>
                <a:gd name="T4" fmla="*/ 30 w 36"/>
                <a:gd name="T5" fmla="*/ 48 h 54"/>
                <a:gd name="T6" fmla="*/ 30 w 36"/>
                <a:gd name="T7" fmla="*/ 54 h 54"/>
                <a:gd name="T8" fmla="*/ 18 w 36"/>
                <a:gd name="T9" fmla="*/ 54 h 54"/>
                <a:gd name="T10" fmla="*/ 0 w 36"/>
                <a:gd name="T11" fmla="*/ 54 h 54"/>
                <a:gd name="T12" fmla="*/ 0 w 36"/>
                <a:gd name="T13" fmla="*/ 42 h 54"/>
                <a:gd name="T14" fmla="*/ 6 w 36"/>
                <a:gd name="T15" fmla="*/ 6 h 54"/>
                <a:gd name="T16" fmla="*/ 36 w 36"/>
                <a:gd name="T17" fmla="*/ 0 h 54"/>
                <a:gd name="T18" fmla="*/ 36 w 36"/>
                <a:gd name="T19" fmla="*/ 18 h 54"/>
                <a:gd name="T20" fmla="*/ 36 w 36"/>
                <a:gd name="T2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4">
                  <a:moveTo>
                    <a:pt x="36" y="42"/>
                  </a:moveTo>
                  <a:lnTo>
                    <a:pt x="30" y="42"/>
                  </a:lnTo>
                  <a:lnTo>
                    <a:pt x="30" y="48"/>
                  </a:lnTo>
                  <a:lnTo>
                    <a:pt x="30" y="54"/>
                  </a:lnTo>
                  <a:lnTo>
                    <a:pt x="18" y="54"/>
                  </a:lnTo>
                  <a:lnTo>
                    <a:pt x="0" y="54"/>
                  </a:lnTo>
                  <a:lnTo>
                    <a:pt x="0" y="42"/>
                  </a:lnTo>
                  <a:lnTo>
                    <a:pt x="6" y="6"/>
                  </a:lnTo>
                  <a:lnTo>
                    <a:pt x="36" y="0"/>
                  </a:lnTo>
                  <a:lnTo>
                    <a:pt x="36" y="18"/>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56" name="Freeform 2384"/>
            <p:cNvSpPr>
              <a:spLocks/>
            </p:cNvSpPr>
            <p:nvPr/>
          </p:nvSpPr>
          <p:spPr bwMode="auto">
            <a:xfrm>
              <a:off x="2766" y="2520"/>
              <a:ext cx="48" cy="42"/>
            </a:xfrm>
            <a:custGeom>
              <a:avLst/>
              <a:gdLst>
                <a:gd name="T0" fmla="*/ 0 w 48"/>
                <a:gd name="T1" fmla="*/ 36 h 42"/>
                <a:gd name="T2" fmla="*/ 0 w 48"/>
                <a:gd name="T3" fmla="*/ 0 h 42"/>
                <a:gd name="T4" fmla="*/ 36 w 48"/>
                <a:gd name="T5" fmla="*/ 0 h 42"/>
                <a:gd name="T6" fmla="*/ 36 w 48"/>
                <a:gd name="T7" fmla="*/ 6 h 42"/>
                <a:gd name="T8" fmla="*/ 48 w 48"/>
                <a:gd name="T9" fmla="*/ 6 h 42"/>
                <a:gd name="T10" fmla="*/ 42 w 48"/>
                <a:gd name="T11" fmla="*/ 42 h 42"/>
                <a:gd name="T12" fmla="*/ 24 w 48"/>
                <a:gd name="T13" fmla="*/ 42 h 42"/>
                <a:gd name="T14" fmla="*/ 0 w 48"/>
                <a:gd name="T15" fmla="*/ 3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2">
                  <a:moveTo>
                    <a:pt x="0" y="36"/>
                  </a:moveTo>
                  <a:lnTo>
                    <a:pt x="0" y="0"/>
                  </a:lnTo>
                  <a:lnTo>
                    <a:pt x="36" y="0"/>
                  </a:lnTo>
                  <a:lnTo>
                    <a:pt x="36" y="6"/>
                  </a:lnTo>
                  <a:lnTo>
                    <a:pt x="48" y="6"/>
                  </a:lnTo>
                  <a:lnTo>
                    <a:pt x="42" y="42"/>
                  </a:lnTo>
                  <a:lnTo>
                    <a:pt x="24" y="42"/>
                  </a:lnTo>
                  <a:lnTo>
                    <a:pt x="0"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57" name="Freeform 2385"/>
            <p:cNvSpPr>
              <a:spLocks/>
            </p:cNvSpPr>
            <p:nvPr/>
          </p:nvSpPr>
          <p:spPr bwMode="auto">
            <a:xfrm>
              <a:off x="3156" y="2508"/>
              <a:ext cx="54" cy="42"/>
            </a:xfrm>
            <a:custGeom>
              <a:avLst/>
              <a:gdLst>
                <a:gd name="T0" fmla="*/ 6 w 54"/>
                <a:gd name="T1" fmla="*/ 42 h 42"/>
                <a:gd name="T2" fmla="*/ 0 w 54"/>
                <a:gd name="T3" fmla="*/ 36 h 42"/>
                <a:gd name="T4" fmla="*/ 0 w 54"/>
                <a:gd name="T5" fmla="*/ 30 h 42"/>
                <a:gd name="T6" fmla="*/ 0 w 54"/>
                <a:gd name="T7" fmla="*/ 24 h 42"/>
                <a:gd name="T8" fmla="*/ 6 w 54"/>
                <a:gd name="T9" fmla="*/ 18 h 42"/>
                <a:gd name="T10" fmla="*/ 12 w 54"/>
                <a:gd name="T11" fmla="*/ 18 h 42"/>
                <a:gd name="T12" fmla="*/ 12 w 54"/>
                <a:gd name="T13" fmla="*/ 12 h 42"/>
                <a:gd name="T14" fmla="*/ 12 w 54"/>
                <a:gd name="T15" fmla="*/ 6 h 42"/>
                <a:gd name="T16" fmla="*/ 54 w 54"/>
                <a:gd name="T17" fmla="*/ 0 h 42"/>
                <a:gd name="T18" fmla="*/ 54 w 54"/>
                <a:gd name="T19" fmla="*/ 42 h 42"/>
                <a:gd name="T20" fmla="*/ 6 w 54"/>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42">
                  <a:moveTo>
                    <a:pt x="6" y="42"/>
                  </a:moveTo>
                  <a:lnTo>
                    <a:pt x="0" y="36"/>
                  </a:lnTo>
                  <a:lnTo>
                    <a:pt x="0" y="30"/>
                  </a:lnTo>
                  <a:lnTo>
                    <a:pt x="0" y="24"/>
                  </a:lnTo>
                  <a:lnTo>
                    <a:pt x="6" y="18"/>
                  </a:lnTo>
                  <a:lnTo>
                    <a:pt x="12" y="18"/>
                  </a:lnTo>
                  <a:lnTo>
                    <a:pt x="12" y="12"/>
                  </a:lnTo>
                  <a:lnTo>
                    <a:pt x="12" y="6"/>
                  </a:lnTo>
                  <a:lnTo>
                    <a:pt x="54" y="0"/>
                  </a:lnTo>
                  <a:lnTo>
                    <a:pt x="54" y="42"/>
                  </a:lnTo>
                  <a:lnTo>
                    <a:pt x="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58" name="Freeform 2386"/>
            <p:cNvSpPr>
              <a:spLocks/>
            </p:cNvSpPr>
            <p:nvPr/>
          </p:nvSpPr>
          <p:spPr bwMode="auto">
            <a:xfrm>
              <a:off x="2910" y="2520"/>
              <a:ext cx="24" cy="42"/>
            </a:xfrm>
            <a:custGeom>
              <a:avLst/>
              <a:gdLst>
                <a:gd name="T0" fmla="*/ 24 w 24"/>
                <a:gd name="T1" fmla="*/ 42 h 42"/>
                <a:gd name="T2" fmla="*/ 18 w 24"/>
                <a:gd name="T3" fmla="*/ 36 h 42"/>
                <a:gd name="T4" fmla="*/ 12 w 24"/>
                <a:gd name="T5" fmla="*/ 30 h 42"/>
                <a:gd name="T6" fmla="*/ 6 w 24"/>
                <a:gd name="T7" fmla="*/ 30 h 42"/>
                <a:gd name="T8" fmla="*/ 0 w 24"/>
                <a:gd name="T9" fmla="*/ 36 h 42"/>
                <a:gd name="T10" fmla="*/ 0 w 24"/>
                <a:gd name="T11" fmla="*/ 0 h 42"/>
                <a:gd name="T12" fmla="*/ 6 w 24"/>
                <a:gd name="T13" fmla="*/ 0 h 42"/>
                <a:gd name="T14" fmla="*/ 12 w 24"/>
                <a:gd name="T15" fmla="*/ 0 h 42"/>
                <a:gd name="T16" fmla="*/ 18 w 24"/>
                <a:gd name="T17" fmla="*/ 0 h 42"/>
                <a:gd name="T18" fmla="*/ 24 w 24"/>
                <a:gd name="T19" fmla="*/ 0 h 42"/>
                <a:gd name="T20" fmla="*/ 24 w 24"/>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2">
                  <a:moveTo>
                    <a:pt x="24" y="42"/>
                  </a:moveTo>
                  <a:lnTo>
                    <a:pt x="18" y="36"/>
                  </a:lnTo>
                  <a:lnTo>
                    <a:pt x="12" y="30"/>
                  </a:lnTo>
                  <a:lnTo>
                    <a:pt x="6" y="30"/>
                  </a:lnTo>
                  <a:lnTo>
                    <a:pt x="0" y="36"/>
                  </a:lnTo>
                  <a:lnTo>
                    <a:pt x="0" y="0"/>
                  </a:lnTo>
                  <a:lnTo>
                    <a:pt x="6" y="0"/>
                  </a:lnTo>
                  <a:lnTo>
                    <a:pt x="12" y="0"/>
                  </a:lnTo>
                  <a:lnTo>
                    <a:pt x="18" y="0"/>
                  </a:lnTo>
                  <a:lnTo>
                    <a:pt x="24" y="0"/>
                  </a:lnTo>
                  <a:lnTo>
                    <a:pt x="24"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59" name="Freeform 2387"/>
            <p:cNvSpPr>
              <a:spLocks/>
            </p:cNvSpPr>
            <p:nvPr/>
          </p:nvSpPr>
          <p:spPr bwMode="auto">
            <a:xfrm>
              <a:off x="2502" y="2514"/>
              <a:ext cx="48" cy="42"/>
            </a:xfrm>
            <a:custGeom>
              <a:avLst/>
              <a:gdLst>
                <a:gd name="T0" fmla="*/ 0 w 48"/>
                <a:gd name="T1" fmla="*/ 42 h 42"/>
                <a:gd name="T2" fmla="*/ 6 w 48"/>
                <a:gd name="T3" fmla="*/ 0 h 42"/>
                <a:gd name="T4" fmla="*/ 48 w 48"/>
                <a:gd name="T5" fmla="*/ 0 h 42"/>
                <a:gd name="T6" fmla="*/ 42 w 48"/>
                <a:gd name="T7" fmla="*/ 42 h 42"/>
                <a:gd name="T8" fmla="*/ 36 w 48"/>
                <a:gd name="T9" fmla="*/ 42 h 42"/>
                <a:gd name="T10" fmla="*/ 0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0" y="42"/>
                  </a:moveTo>
                  <a:lnTo>
                    <a:pt x="6" y="0"/>
                  </a:lnTo>
                  <a:lnTo>
                    <a:pt x="48" y="0"/>
                  </a:lnTo>
                  <a:lnTo>
                    <a:pt x="42" y="42"/>
                  </a:lnTo>
                  <a:lnTo>
                    <a:pt x="36"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0" name="Freeform 2388"/>
            <p:cNvSpPr>
              <a:spLocks/>
            </p:cNvSpPr>
            <p:nvPr/>
          </p:nvSpPr>
          <p:spPr bwMode="auto">
            <a:xfrm>
              <a:off x="2544" y="2514"/>
              <a:ext cx="48" cy="48"/>
            </a:xfrm>
            <a:custGeom>
              <a:avLst/>
              <a:gdLst>
                <a:gd name="T0" fmla="*/ 36 w 48"/>
                <a:gd name="T1" fmla="*/ 42 h 48"/>
                <a:gd name="T2" fmla="*/ 0 w 48"/>
                <a:gd name="T3" fmla="*/ 42 h 48"/>
                <a:gd name="T4" fmla="*/ 6 w 48"/>
                <a:gd name="T5" fmla="*/ 0 h 48"/>
                <a:gd name="T6" fmla="*/ 48 w 48"/>
                <a:gd name="T7" fmla="*/ 0 h 48"/>
                <a:gd name="T8" fmla="*/ 48 w 48"/>
                <a:gd name="T9" fmla="*/ 48 h 48"/>
                <a:gd name="T10" fmla="*/ 36 w 48"/>
                <a:gd name="T11" fmla="*/ 42 h 48"/>
              </a:gdLst>
              <a:ahLst/>
              <a:cxnLst>
                <a:cxn ang="0">
                  <a:pos x="T0" y="T1"/>
                </a:cxn>
                <a:cxn ang="0">
                  <a:pos x="T2" y="T3"/>
                </a:cxn>
                <a:cxn ang="0">
                  <a:pos x="T4" y="T5"/>
                </a:cxn>
                <a:cxn ang="0">
                  <a:pos x="T6" y="T7"/>
                </a:cxn>
                <a:cxn ang="0">
                  <a:pos x="T8" y="T9"/>
                </a:cxn>
                <a:cxn ang="0">
                  <a:pos x="T10" y="T11"/>
                </a:cxn>
              </a:cxnLst>
              <a:rect l="0" t="0" r="r" b="b"/>
              <a:pathLst>
                <a:path w="48" h="48">
                  <a:moveTo>
                    <a:pt x="36" y="42"/>
                  </a:moveTo>
                  <a:lnTo>
                    <a:pt x="0" y="42"/>
                  </a:lnTo>
                  <a:lnTo>
                    <a:pt x="6" y="0"/>
                  </a:lnTo>
                  <a:lnTo>
                    <a:pt x="48" y="0"/>
                  </a:lnTo>
                  <a:lnTo>
                    <a:pt x="48" y="48"/>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1" name="Freeform 2389"/>
            <p:cNvSpPr>
              <a:spLocks/>
            </p:cNvSpPr>
            <p:nvPr/>
          </p:nvSpPr>
          <p:spPr bwMode="auto">
            <a:xfrm>
              <a:off x="2592" y="2514"/>
              <a:ext cx="42" cy="48"/>
            </a:xfrm>
            <a:custGeom>
              <a:avLst/>
              <a:gdLst>
                <a:gd name="T0" fmla="*/ 30 w 42"/>
                <a:gd name="T1" fmla="*/ 48 h 48"/>
                <a:gd name="T2" fmla="*/ 0 w 42"/>
                <a:gd name="T3" fmla="*/ 48 h 48"/>
                <a:gd name="T4" fmla="*/ 0 w 42"/>
                <a:gd name="T5" fmla="*/ 0 h 48"/>
                <a:gd name="T6" fmla="*/ 42 w 42"/>
                <a:gd name="T7" fmla="*/ 0 h 48"/>
                <a:gd name="T8" fmla="*/ 42 w 42"/>
                <a:gd name="T9" fmla="*/ 42 h 48"/>
                <a:gd name="T10" fmla="*/ 42 w 42"/>
                <a:gd name="T11" fmla="*/ 48 h 48"/>
                <a:gd name="T12" fmla="*/ 30 w 4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30" y="48"/>
                  </a:moveTo>
                  <a:lnTo>
                    <a:pt x="0" y="48"/>
                  </a:lnTo>
                  <a:lnTo>
                    <a:pt x="0" y="0"/>
                  </a:lnTo>
                  <a:lnTo>
                    <a:pt x="42" y="0"/>
                  </a:lnTo>
                  <a:lnTo>
                    <a:pt x="42" y="42"/>
                  </a:lnTo>
                  <a:lnTo>
                    <a:pt x="42" y="48"/>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2" name="Freeform 2390"/>
            <p:cNvSpPr>
              <a:spLocks/>
            </p:cNvSpPr>
            <p:nvPr/>
          </p:nvSpPr>
          <p:spPr bwMode="auto">
            <a:xfrm>
              <a:off x="2418" y="2508"/>
              <a:ext cx="42" cy="48"/>
            </a:xfrm>
            <a:custGeom>
              <a:avLst/>
              <a:gdLst>
                <a:gd name="T0" fmla="*/ 0 w 42"/>
                <a:gd name="T1" fmla="*/ 42 h 48"/>
                <a:gd name="T2" fmla="*/ 0 w 42"/>
                <a:gd name="T3" fmla="*/ 0 h 48"/>
                <a:gd name="T4" fmla="*/ 24 w 42"/>
                <a:gd name="T5" fmla="*/ 0 h 48"/>
                <a:gd name="T6" fmla="*/ 42 w 42"/>
                <a:gd name="T7" fmla="*/ 0 h 48"/>
                <a:gd name="T8" fmla="*/ 42 w 42"/>
                <a:gd name="T9" fmla="*/ 48 h 48"/>
                <a:gd name="T10" fmla="*/ 30 w 42"/>
                <a:gd name="T11" fmla="*/ 48 h 48"/>
                <a:gd name="T12" fmla="*/ 0 w 42"/>
                <a:gd name="T13" fmla="*/ 42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0" y="42"/>
                  </a:moveTo>
                  <a:lnTo>
                    <a:pt x="0" y="0"/>
                  </a:lnTo>
                  <a:lnTo>
                    <a:pt x="24" y="0"/>
                  </a:lnTo>
                  <a:lnTo>
                    <a:pt x="42" y="0"/>
                  </a:lnTo>
                  <a:lnTo>
                    <a:pt x="42" y="48"/>
                  </a:lnTo>
                  <a:lnTo>
                    <a:pt x="30"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3" name="Freeform 2391"/>
            <p:cNvSpPr>
              <a:spLocks/>
            </p:cNvSpPr>
            <p:nvPr/>
          </p:nvSpPr>
          <p:spPr bwMode="auto">
            <a:xfrm>
              <a:off x="2460" y="2508"/>
              <a:ext cx="48" cy="48"/>
            </a:xfrm>
            <a:custGeom>
              <a:avLst/>
              <a:gdLst>
                <a:gd name="T0" fmla="*/ 0 w 48"/>
                <a:gd name="T1" fmla="*/ 48 h 48"/>
                <a:gd name="T2" fmla="*/ 0 w 48"/>
                <a:gd name="T3" fmla="*/ 0 h 48"/>
                <a:gd name="T4" fmla="*/ 48 w 48"/>
                <a:gd name="T5" fmla="*/ 6 h 48"/>
                <a:gd name="T6" fmla="*/ 42 w 48"/>
                <a:gd name="T7" fmla="*/ 48 h 48"/>
                <a:gd name="T8" fmla="*/ 30 w 48"/>
                <a:gd name="T9" fmla="*/ 48 h 48"/>
                <a:gd name="T10" fmla="*/ 0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0" y="48"/>
                  </a:moveTo>
                  <a:lnTo>
                    <a:pt x="0" y="0"/>
                  </a:lnTo>
                  <a:lnTo>
                    <a:pt x="48" y="6"/>
                  </a:lnTo>
                  <a:lnTo>
                    <a:pt x="42" y="48"/>
                  </a:lnTo>
                  <a:lnTo>
                    <a:pt x="30"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4" name="Freeform 2392"/>
            <p:cNvSpPr>
              <a:spLocks/>
            </p:cNvSpPr>
            <p:nvPr/>
          </p:nvSpPr>
          <p:spPr bwMode="auto">
            <a:xfrm>
              <a:off x="2892" y="2520"/>
              <a:ext cx="18" cy="42"/>
            </a:xfrm>
            <a:custGeom>
              <a:avLst/>
              <a:gdLst>
                <a:gd name="T0" fmla="*/ 12 w 18"/>
                <a:gd name="T1" fmla="*/ 36 h 42"/>
                <a:gd name="T2" fmla="*/ 12 w 18"/>
                <a:gd name="T3" fmla="*/ 42 h 42"/>
                <a:gd name="T4" fmla="*/ 0 w 18"/>
                <a:gd name="T5" fmla="*/ 42 h 42"/>
                <a:gd name="T6" fmla="*/ 0 w 18"/>
                <a:gd name="T7" fmla="*/ 0 h 42"/>
                <a:gd name="T8" fmla="*/ 6 w 18"/>
                <a:gd name="T9" fmla="*/ 0 h 42"/>
                <a:gd name="T10" fmla="*/ 12 w 18"/>
                <a:gd name="T11" fmla="*/ 0 h 42"/>
                <a:gd name="T12" fmla="*/ 18 w 18"/>
                <a:gd name="T13" fmla="*/ 0 h 42"/>
                <a:gd name="T14" fmla="*/ 18 w 18"/>
                <a:gd name="T15" fmla="*/ 36 h 42"/>
                <a:gd name="T16" fmla="*/ 12 w 18"/>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2">
                  <a:moveTo>
                    <a:pt x="12" y="36"/>
                  </a:moveTo>
                  <a:lnTo>
                    <a:pt x="12" y="42"/>
                  </a:lnTo>
                  <a:lnTo>
                    <a:pt x="0" y="42"/>
                  </a:lnTo>
                  <a:lnTo>
                    <a:pt x="0" y="0"/>
                  </a:lnTo>
                  <a:lnTo>
                    <a:pt x="6" y="0"/>
                  </a:lnTo>
                  <a:lnTo>
                    <a:pt x="12" y="0"/>
                  </a:lnTo>
                  <a:lnTo>
                    <a:pt x="18" y="0"/>
                  </a:lnTo>
                  <a:lnTo>
                    <a:pt x="18" y="36"/>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5" name="Freeform 2393"/>
            <p:cNvSpPr>
              <a:spLocks/>
            </p:cNvSpPr>
            <p:nvPr/>
          </p:nvSpPr>
          <p:spPr bwMode="auto">
            <a:xfrm>
              <a:off x="1962" y="2472"/>
              <a:ext cx="138" cy="150"/>
            </a:xfrm>
            <a:custGeom>
              <a:avLst/>
              <a:gdLst>
                <a:gd name="T0" fmla="*/ 126 w 138"/>
                <a:gd name="T1" fmla="*/ 150 h 150"/>
                <a:gd name="T2" fmla="*/ 36 w 138"/>
                <a:gd name="T3" fmla="*/ 144 h 150"/>
                <a:gd name="T4" fmla="*/ 0 w 138"/>
                <a:gd name="T5" fmla="*/ 138 h 150"/>
                <a:gd name="T6" fmla="*/ 12 w 138"/>
                <a:gd name="T7" fmla="*/ 42 h 150"/>
                <a:gd name="T8" fmla="*/ 18 w 138"/>
                <a:gd name="T9" fmla="*/ 42 h 150"/>
                <a:gd name="T10" fmla="*/ 18 w 138"/>
                <a:gd name="T11" fmla="*/ 36 h 150"/>
                <a:gd name="T12" fmla="*/ 24 w 138"/>
                <a:gd name="T13" fmla="*/ 0 h 150"/>
                <a:gd name="T14" fmla="*/ 72 w 138"/>
                <a:gd name="T15" fmla="*/ 6 h 150"/>
                <a:gd name="T16" fmla="*/ 72 w 138"/>
                <a:gd name="T17" fmla="*/ 12 h 150"/>
                <a:gd name="T18" fmla="*/ 102 w 138"/>
                <a:gd name="T19" fmla="*/ 18 h 150"/>
                <a:gd name="T20" fmla="*/ 102 w 138"/>
                <a:gd name="T21" fmla="*/ 36 h 150"/>
                <a:gd name="T22" fmla="*/ 102 w 138"/>
                <a:gd name="T23" fmla="*/ 54 h 150"/>
                <a:gd name="T24" fmla="*/ 96 w 138"/>
                <a:gd name="T25" fmla="*/ 54 h 150"/>
                <a:gd name="T26" fmla="*/ 96 w 138"/>
                <a:gd name="T27" fmla="*/ 96 h 150"/>
                <a:gd name="T28" fmla="*/ 138 w 138"/>
                <a:gd name="T29" fmla="*/ 102 h 150"/>
                <a:gd name="T30" fmla="*/ 132 w 138"/>
                <a:gd name="T31" fmla="*/ 126 h 150"/>
                <a:gd name="T32" fmla="*/ 132 w 138"/>
                <a:gd name="T33" fmla="*/ 150 h 150"/>
                <a:gd name="T34" fmla="*/ 126 w 138"/>
                <a:gd name="T3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0">
                  <a:moveTo>
                    <a:pt x="126" y="150"/>
                  </a:moveTo>
                  <a:lnTo>
                    <a:pt x="36" y="144"/>
                  </a:lnTo>
                  <a:lnTo>
                    <a:pt x="0" y="138"/>
                  </a:lnTo>
                  <a:lnTo>
                    <a:pt x="12" y="42"/>
                  </a:lnTo>
                  <a:lnTo>
                    <a:pt x="18" y="42"/>
                  </a:lnTo>
                  <a:lnTo>
                    <a:pt x="18" y="36"/>
                  </a:lnTo>
                  <a:lnTo>
                    <a:pt x="24" y="0"/>
                  </a:lnTo>
                  <a:lnTo>
                    <a:pt x="72" y="6"/>
                  </a:lnTo>
                  <a:lnTo>
                    <a:pt x="72" y="12"/>
                  </a:lnTo>
                  <a:lnTo>
                    <a:pt x="102" y="18"/>
                  </a:lnTo>
                  <a:lnTo>
                    <a:pt x="102" y="36"/>
                  </a:lnTo>
                  <a:lnTo>
                    <a:pt x="102" y="54"/>
                  </a:lnTo>
                  <a:lnTo>
                    <a:pt x="96" y="54"/>
                  </a:lnTo>
                  <a:lnTo>
                    <a:pt x="96" y="96"/>
                  </a:lnTo>
                  <a:lnTo>
                    <a:pt x="138" y="102"/>
                  </a:lnTo>
                  <a:lnTo>
                    <a:pt x="132" y="126"/>
                  </a:lnTo>
                  <a:lnTo>
                    <a:pt x="132" y="150"/>
                  </a:lnTo>
                  <a:lnTo>
                    <a:pt x="126" y="15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6" name="Freeform 2394"/>
            <p:cNvSpPr>
              <a:spLocks/>
            </p:cNvSpPr>
            <p:nvPr/>
          </p:nvSpPr>
          <p:spPr bwMode="auto">
            <a:xfrm>
              <a:off x="3084" y="2514"/>
              <a:ext cx="78" cy="36"/>
            </a:xfrm>
            <a:custGeom>
              <a:avLst/>
              <a:gdLst>
                <a:gd name="T0" fmla="*/ 0 w 78"/>
                <a:gd name="T1" fmla="*/ 36 h 36"/>
                <a:gd name="T2" fmla="*/ 0 w 78"/>
                <a:gd name="T3" fmla="*/ 0 h 36"/>
                <a:gd name="T4" fmla="*/ 18 w 78"/>
                <a:gd name="T5" fmla="*/ 0 h 36"/>
                <a:gd name="T6" fmla="*/ 24 w 78"/>
                <a:gd name="T7" fmla="*/ 6 h 36"/>
                <a:gd name="T8" fmla="*/ 24 w 78"/>
                <a:gd name="T9" fmla="*/ 0 h 36"/>
                <a:gd name="T10" fmla="*/ 30 w 78"/>
                <a:gd name="T11" fmla="*/ 6 h 36"/>
                <a:gd name="T12" fmla="*/ 36 w 78"/>
                <a:gd name="T13" fmla="*/ 0 h 36"/>
                <a:gd name="T14" fmla="*/ 36 w 78"/>
                <a:gd name="T15" fmla="*/ 6 h 36"/>
                <a:gd name="T16" fmla="*/ 42 w 78"/>
                <a:gd name="T17" fmla="*/ 6 h 36"/>
                <a:gd name="T18" fmla="*/ 42 w 78"/>
                <a:gd name="T19" fmla="*/ 12 h 36"/>
                <a:gd name="T20" fmla="*/ 48 w 78"/>
                <a:gd name="T21" fmla="*/ 12 h 36"/>
                <a:gd name="T22" fmla="*/ 54 w 78"/>
                <a:gd name="T23" fmla="*/ 12 h 36"/>
                <a:gd name="T24" fmla="*/ 54 w 78"/>
                <a:gd name="T25" fmla="*/ 6 h 36"/>
                <a:gd name="T26" fmla="*/ 54 w 78"/>
                <a:gd name="T27" fmla="*/ 12 h 36"/>
                <a:gd name="T28" fmla="*/ 60 w 78"/>
                <a:gd name="T29" fmla="*/ 12 h 36"/>
                <a:gd name="T30" fmla="*/ 66 w 78"/>
                <a:gd name="T31" fmla="*/ 12 h 36"/>
                <a:gd name="T32" fmla="*/ 66 w 78"/>
                <a:gd name="T33" fmla="*/ 18 h 36"/>
                <a:gd name="T34" fmla="*/ 72 w 78"/>
                <a:gd name="T35" fmla="*/ 24 h 36"/>
                <a:gd name="T36" fmla="*/ 72 w 78"/>
                <a:gd name="T37" fmla="*/ 18 h 36"/>
                <a:gd name="T38" fmla="*/ 72 w 78"/>
                <a:gd name="T39" fmla="*/ 24 h 36"/>
                <a:gd name="T40" fmla="*/ 72 w 78"/>
                <a:gd name="T41" fmla="*/ 30 h 36"/>
                <a:gd name="T42" fmla="*/ 78 w 78"/>
                <a:gd name="T43" fmla="*/ 36 h 36"/>
                <a:gd name="T44" fmla="*/ 24 w 78"/>
                <a:gd name="T45" fmla="*/ 36 h 36"/>
                <a:gd name="T46" fmla="*/ 0 w 78"/>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36">
                  <a:moveTo>
                    <a:pt x="0" y="36"/>
                  </a:moveTo>
                  <a:lnTo>
                    <a:pt x="0" y="0"/>
                  </a:lnTo>
                  <a:lnTo>
                    <a:pt x="18" y="0"/>
                  </a:lnTo>
                  <a:lnTo>
                    <a:pt x="24" y="6"/>
                  </a:lnTo>
                  <a:lnTo>
                    <a:pt x="24" y="0"/>
                  </a:lnTo>
                  <a:lnTo>
                    <a:pt x="30" y="6"/>
                  </a:lnTo>
                  <a:lnTo>
                    <a:pt x="36" y="0"/>
                  </a:lnTo>
                  <a:lnTo>
                    <a:pt x="36" y="6"/>
                  </a:lnTo>
                  <a:lnTo>
                    <a:pt x="42" y="6"/>
                  </a:lnTo>
                  <a:lnTo>
                    <a:pt x="42" y="12"/>
                  </a:lnTo>
                  <a:lnTo>
                    <a:pt x="48" y="12"/>
                  </a:lnTo>
                  <a:lnTo>
                    <a:pt x="54" y="12"/>
                  </a:lnTo>
                  <a:lnTo>
                    <a:pt x="54" y="6"/>
                  </a:lnTo>
                  <a:lnTo>
                    <a:pt x="54" y="12"/>
                  </a:lnTo>
                  <a:lnTo>
                    <a:pt x="60" y="12"/>
                  </a:lnTo>
                  <a:lnTo>
                    <a:pt x="66" y="12"/>
                  </a:lnTo>
                  <a:lnTo>
                    <a:pt x="66" y="18"/>
                  </a:lnTo>
                  <a:lnTo>
                    <a:pt x="72" y="24"/>
                  </a:lnTo>
                  <a:lnTo>
                    <a:pt x="72" y="18"/>
                  </a:lnTo>
                  <a:lnTo>
                    <a:pt x="72" y="24"/>
                  </a:lnTo>
                  <a:lnTo>
                    <a:pt x="72" y="30"/>
                  </a:lnTo>
                  <a:lnTo>
                    <a:pt x="78" y="36"/>
                  </a:lnTo>
                  <a:lnTo>
                    <a:pt x="24"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7" name="Freeform 2395"/>
            <p:cNvSpPr>
              <a:spLocks/>
            </p:cNvSpPr>
            <p:nvPr/>
          </p:nvSpPr>
          <p:spPr bwMode="auto">
            <a:xfrm>
              <a:off x="2376" y="2508"/>
              <a:ext cx="42" cy="42"/>
            </a:xfrm>
            <a:custGeom>
              <a:avLst/>
              <a:gdLst>
                <a:gd name="T0" fmla="*/ 30 w 42"/>
                <a:gd name="T1" fmla="*/ 42 h 42"/>
                <a:gd name="T2" fmla="*/ 0 w 42"/>
                <a:gd name="T3" fmla="*/ 42 h 42"/>
                <a:gd name="T4" fmla="*/ 0 w 42"/>
                <a:gd name="T5" fmla="*/ 0 h 42"/>
                <a:gd name="T6" fmla="*/ 42 w 42"/>
                <a:gd name="T7" fmla="*/ 0 h 42"/>
                <a:gd name="T8" fmla="*/ 42 w 42"/>
                <a:gd name="T9" fmla="*/ 42 h 42"/>
                <a:gd name="T10" fmla="*/ 30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30" y="42"/>
                  </a:moveTo>
                  <a:lnTo>
                    <a:pt x="0" y="42"/>
                  </a:lnTo>
                  <a:lnTo>
                    <a:pt x="0" y="0"/>
                  </a:lnTo>
                  <a:lnTo>
                    <a:pt x="42" y="0"/>
                  </a:lnTo>
                  <a:lnTo>
                    <a:pt x="42" y="42"/>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8" name="Freeform 2396"/>
            <p:cNvSpPr>
              <a:spLocks/>
            </p:cNvSpPr>
            <p:nvPr/>
          </p:nvSpPr>
          <p:spPr bwMode="auto">
            <a:xfrm>
              <a:off x="2328" y="2502"/>
              <a:ext cx="48" cy="48"/>
            </a:xfrm>
            <a:custGeom>
              <a:avLst/>
              <a:gdLst>
                <a:gd name="T0" fmla="*/ 36 w 48"/>
                <a:gd name="T1" fmla="*/ 48 h 48"/>
                <a:gd name="T2" fmla="*/ 0 w 48"/>
                <a:gd name="T3" fmla="*/ 42 h 48"/>
                <a:gd name="T4" fmla="*/ 6 w 48"/>
                <a:gd name="T5" fmla="*/ 0 h 48"/>
                <a:gd name="T6" fmla="*/ 48 w 48"/>
                <a:gd name="T7" fmla="*/ 6 h 48"/>
                <a:gd name="T8" fmla="*/ 48 w 48"/>
                <a:gd name="T9" fmla="*/ 48 h 48"/>
                <a:gd name="T10" fmla="*/ 36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36" y="48"/>
                  </a:moveTo>
                  <a:lnTo>
                    <a:pt x="0" y="42"/>
                  </a:lnTo>
                  <a:lnTo>
                    <a:pt x="6" y="0"/>
                  </a:lnTo>
                  <a:lnTo>
                    <a:pt x="48" y="6"/>
                  </a:lnTo>
                  <a:lnTo>
                    <a:pt x="48" y="48"/>
                  </a:lnTo>
                  <a:lnTo>
                    <a:pt x="3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9" name="Freeform 2397"/>
            <p:cNvSpPr>
              <a:spLocks/>
            </p:cNvSpPr>
            <p:nvPr/>
          </p:nvSpPr>
          <p:spPr bwMode="auto">
            <a:xfrm>
              <a:off x="2286" y="2502"/>
              <a:ext cx="48" cy="42"/>
            </a:xfrm>
            <a:custGeom>
              <a:avLst/>
              <a:gdLst>
                <a:gd name="T0" fmla="*/ 36 w 48"/>
                <a:gd name="T1" fmla="*/ 42 h 42"/>
                <a:gd name="T2" fmla="*/ 0 w 48"/>
                <a:gd name="T3" fmla="*/ 42 h 42"/>
                <a:gd name="T4" fmla="*/ 6 w 48"/>
                <a:gd name="T5" fmla="*/ 0 h 42"/>
                <a:gd name="T6" fmla="*/ 48 w 48"/>
                <a:gd name="T7" fmla="*/ 0 h 42"/>
                <a:gd name="T8" fmla="*/ 42 w 48"/>
                <a:gd name="T9" fmla="*/ 42 h 42"/>
                <a:gd name="T10" fmla="*/ 36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36" y="42"/>
                  </a:moveTo>
                  <a:lnTo>
                    <a:pt x="0" y="42"/>
                  </a:lnTo>
                  <a:lnTo>
                    <a:pt x="6" y="0"/>
                  </a:lnTo>
                  <a:lnTo>
                    <a:pt x="48" y="0"/>
                  </a:lnTo>
                  <a:lnTo>
                    <a:pt x="42" y="42"/>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70" name="Freeform 2398"/>
            <p:cNvSpPr>
              <a:spLocks/>
            </p:cNvSpPr>
            <p:nvPr/>
          </p:nvSpPr>
          <p:spPr bwMode="auto">
            <a:xfrm>
              <a:off x="3294" y="2508"/>
              <a:ext cx="60" cy="48"/>
            </a:xfrm>
            <a:custGeom>
              <a:avLst/>
              <a:gdLst>
                <a:gd name="T0" fmla="*/ 60 w 60"/>
                <a:gd name="T1" fmla="*/ 12 h 48"/>
                <a:gd name="T2" fmla="*/ 54 w 60"/>
                <a:gd name="T3" fmla="*/ 12 h 48"/>
                <a:gd name="T4" fmla="*/ 54 w 60"/>
                <a:gd name="T5" fmla="*/ 18 h 48"/>
                <a:gd name="T6" fmla="*/ 54 w 60"/>
                <a:gd name="T7" fmla="*/ 24 h 48"/>
                <a:gd name="T8" fmla="*/ 54 w 60"/>
                <a:gd name="T9" fmla="*/ 30 h 48"/>
                <a:gd name="T10" fmla="*/ 48 w 60"/>
                <a:gd name="T11" fmla="*/ 36 h 48"/>
                <a:gd name="T12" fmla="*/ 48 w 60"/>
                <a:gd name="T13" fmla="*/ 42 h 48"/>
                <a:gd name="T14" fmla="*/ 42 w 60"/>
                <a:gd name="T15" fmla="*/ 48 h 48"/>
                <a:gd name="T16" fmla="*/ 18 w 60"/>
                <a:gd name="T17" fmla="*/ 36 h 48"/>
                <a:gd name="T18" fmla="*/ 12 w 60"/>
                <a:gd name="T19" fmla="*/ 36 h 48"/>
                <a:gd name="T20" fmla="*/ 6 w 60"/>
                <a:gd name="T21" fmla="*/ 36 h 48"/>
                <a:gd name="T22" fmla="*/ 6 w 60"/>
                <a:gd name="T23" fmla="*/ 30 h 48"/>
                <a:gd name="T24" fmla="*/ 0 w 60"/>
                <a:gd name="T25" fmla="*/ 30 h 48"/>
                <a:gd name="T26" fmla="*/ 6 w 60"/>
                <a:gd name="T27" fmla="*/ 24 h 48"/>
                <a:gd name="T28" fmla="*/ 12 w 60"/>
                <a:gd name="T29" fmla="*/ 24 h 48"/>
                <a:gd name="T30" fmla="*/ 12 w 60"/>
                <a:gd name="T31" fmla="*/ 6 h 48"/>
                <a:gd name="T32" fmla="*/ 12 w 60"/>
                <a:gd name="T33" fmla="*/ 0 h 48"/>
                <a:gd name="T34" fmla="*/ 24 w 60"/>
                <a:gd name="T35" fmla="*/ 0 h 48"/>
                <a:gd name="T36" fmla="*/ 60 w 60"/>
                <a:gd name="T3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48">
                  <a:moveTo>
                    <a:pt x="60" y="12"/>
                  </a:moveTo>
                  <a:lnTo>
                    <a:pt x="54" y="12"/>
                  </a:lnTo>
                  <a:lnTo>
                    <a:pt x="54" y="18"/>
                  </a:lnTo>
                  <a:lnTo>
                    <a:pt x="54" y="24"/>
                  </a:lnTo>
                  <a:lnTo>
                    <a:pt x="54" y="30"/>
                  </a:lnTo>
                  <a:lnTo>
                    <a:pt x="48" y="36"/>
                  </a:lnTo>
                  <a:lnTo>
                    <a:pt x="48" y="42"/>
                  </a:lnTo>
                  <a:lnTo>
                    <a:pt x="42" y="48"/>
                  </a:lnTo>
                  <a:lnTo>
                    <a:pt x="18" y="36"/>
                  </a:lnTo>
                  <a:lnTo>
                    <a:pt x="12" y="36"/>
                  </a:lnTo>
                  <a:lnTo>
                    <a:pt x="6" y="36"/>
                  </a:lnTo>
                  <a:lnTo>
                    <a:pt x="6" y="30"/>
                  </a:lnTo>
                  <a:lnTo>
                    <a:pt x="0" y="30"/>
                  </a:lnTo>
                  <a:lnTo>
                    <a:pt x="6" y="24"/>
                  </a:lnTo>
                  <a:lnTo>
                    <a:pt x="12" y="24"/>
                  </a:lnTo>
                  <a:lnTo>
                    <a:pt x="12" y="6"/>
                  </a:lnTo>
                  <a:lnTo>
                    <a:pt x="12" y="0"/>
                  </a:lnTo>
                  <a:lnTo>
                    <a:pt x="24" y="0"/>
                  </a:lnTo>
                  <a:lnTo>
                    <a:pt x="60"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71" name="Freeform 2399"/>
            <p:cNvSpPr>
              <a:spLocks/>
            </p:cNvSpPr>
            <p:nvPr/>
          </p:nvSpPr>
          <p:spPr bwMode="auto">
            <a:xfrm>
              <a:off x="2250" y="2502"/>
              <a:ext cx="42" cy="42"/>
            </a:xfrm>
            <a:custGeom>
              <a:avLst/>
              <a:gdLst>
                <a:gd name="T0" fmla="*/ 36 w 42"/>
                <a:gd name="T1" fmla="*/ 42 h 42"/>
                <a:gd name="T2" fmla="*/ 0 w 42"/>
                <a:gd name="T3" fmla="*/ 42 h 42"/>
                <a:gd name="T4" fmla="*/ 6 w 42"/>
                <a:gd name="T5" fmla="*/ 0 h 42"/>
                <a:gd name="T6" fmla="*/ 42 w 42"/>
                <a:gd name="T7" fmla="*/ 0 h 42"/>
                <a:gd name="T8" fmla="*/ 36 w 42"/>
                <a:gd name="T9" fmla="*/ 42 h 42"/>
              </a:gdLst>
              <a:ahLst/>
              <a:cxnLst>
                <a:cxn ang="0">
                  <a:pos x="T0" y="T1"/>
                </a:cxn>
                <a:cxn ang="0">
                  <a:pos x="T2" y="T3"/>
                </a:cxn>
                <a:cxn ang="0">
                  <a:pos x="T4" y="T5"/>
                </a:cxn>
                <a:cxn ang="0">
                  <a:pos x="T6" y="T7"/>
                </a:cxn>
                <a:cxn ang="0">
                  <a:pos x="T8" y="T9"/>
                </a:cxn>
              </a:cxnLst>
              <a:rect l="0" t="0" r="r" b="b"/>
              <a:pathLst>
                <a:path w="42" h="42">
                  <a:moveTo>
                    <a:pt x="36" y="42"/>
                  </a:moveTo>
                  <a:lnTo>
                    <a:pt x="0" y="42"/>
                  </a:lnTo>
                  <a:lnTo>
                    <a:pt x="6" y="0"/>
                  </a:lnTo>
                  <a:lnTo>
                    <a:pt x="42" y="0"/>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72" name="Freeform 2400"/>
            <p:cNvSpPr>
              <a:spLocks/>
            </p:cNvSpPr>
            <p:nvPr/>
          </p:nvSpPr>
          <p:spPr bwMode="auto">
            <a:xfrm>
              <a:off x="2844" y="2520"/>
              <a:ext cx="48" cy="42"/>
            </a:xfrm>
            <a:custGeom>
              <a:avLst/>
              <a:gdLst>
                <a:gd name="T0" fmla="*/ 48 w 48"/>
                <a:gd name="T1" fmla="*/ 42 h 42"/>
                <a:gd name="T2" fmla="*/ 18 w 48"/>
                <a:gd name="T3" fmla="*/ 42 h 42"/>
                <a:gd name="T4" fmla="*/ 0 w 48"/>
                <a:gd name="T5" fmla="*/ 42 h 42"/>
                <a:gd name="T6" fmla="*/ 0 w 48"/>
                <a:gd name="T7" fmla="*/ 18 h 42"/>
                <a:gd name="T8" fmla="*/ 6 w 48"/>
                <a:gd name="T9" fmla="*/ 12 h 42"/>
                <a:gd name="T10" fmla="*/ 12 w 48"/>
                <a:gd name="T11" fmla="*/ 12 h 42"/>
                <a:gd name="T12" fmla="*/ 12 w 48"/>
                <a:gd name="T13" fmla="*/ 6 h 42"/>
                <a:gd name="T14" fmla="*/ 18 w 48"/>
                <a:gd name="T15" fmla="*/ 6 h 42"/>
                <a:gd name="T16" fmla="*/ 24 w 48"/>
                <a:gd name="T17" fmla="*/ 0 h 42"/>
                <a:gd name="T18" fmla="*/ 30 w 48"/>
                <a:gd name="T19" fmla="*/ 6 h 42"/>
                <a:gd name="T20" fmla="*/ 36 w 48"/>
                <a:gd name="T21" fmla="*/ 6 h 42"/>
                <a:gd name="T22" fmla="*/ 42 w 48"/>
                <a:gd name="T23" fmla="*/ 0 h 42"/>
                <a:gd name="T24" fmla="*/ 48 w 48"/>
                <a:gd name="T25" fmla="*/ 0 h 42"/>
                <a:gd name="T26" fmla="*/ 48 w 48"/>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2">
                  <a:moveTo>
                    <a:pt x="48" y="42"/>
                  </a:moveTo>
                  <a:lnTo>
                    <a:pt x="18" y="42"/>
                  </a:lnTo>
                  <a:lnTo>
                    <a:pt x="0" y="42"/>
                  </a:lnTo>
                  <a:lnTo>
                    <a:pt x="0" y="18"/>
                  </a:lnTo>
                  <a:lnTo>
                    <a:pt x="6" y="12"/>
                  </a:lnTo>
                  <a:lnTo>
                    <a:pt x="12" y="12"/>
                  </a:lnTo>
                  <a:lnTo>
                    <a:pt x="12" y="6"/>
                  </a:lnTo>
                  <a:lnTo>
                    <a:pt x="18" y="6"/>
                  </a:lnTo>
                  <a:lnTo>
                    <a:pt x="24" y="0"/>
                  </a:lnTo>
                  <a:lnTo>
                    <a:pt x="30" y="6"/>
                  </a:lnTo>
                  <a:lnTo>
                    <a:pt x="36" y="6"/>
                  </a:lnTo>
                  <a:lnTo>
                    <a:pt x="42" y="0"/>
                  </a:lnTo>
                  <a:lnTo>
                    <a:pt x="48" y="0"/>
                  </a:lnTo>
                  <a:lnTo>
                    <a:pt x="4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73" name="Freeform 2401"/>
            <p:cNvSpPr>
              <a:spLocks/>
            </p:cNvSpPr>
            <p:nvPr/>
          </p:nvSpPr>
          <p:spPr bwMode="auto">
            <a:xfrm>
              <a:off x="2934" y="2520"/>
              <a:ext cx="12" cy="48"/>
            </a:xfrm>
            <a:custGeom>
              <a:avLst/>
              <a:gdLst>
                <a:gd name="T0" fmla="*/ 12 w 12"/>
                <a:gd name="T1" fmla="*/ 48 h 48"/>
                <a:gd name="T2" fmla="*/ 6 w 12"/>
                <a:gd name="T3" fmla="*/ 48 h 48"/>
                <a:gd name="T4" fmla="*/ 0 w 12"/>
                <a:gd name="T5" fmla="*/ 42 h 48"/>
                <a:gd name="T6" fmla="*/ 0 w 12"/>
                <a:gd name="T7" fmla="*/ 0 h 48"/>
                <a:gd name="T8" fmla="*/ 0 w 12"/>
                <a:gd name="T9" fmla="*/ 6 h 48"/>
                <a:gd name="T10" fmla="*/ 6 w 12"/>
                <a:gd name="T11" fmla="*/ 6 h 48"/>
                <a:gd name="T12" fmla="*/ 12 w 12"/>
                <a:gd name="T13" fmla="*/ 12 h 48"/>
                <a:gd name="T14" fmla="*/ 12 w 12"/>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8">
                  <a:moveTo>
                    <a:pt x="12" y="48"/>
                  </a:moveTo>
                  <a:lnTo>
                    <a:pt x="6" y="48"/>
                  </a:lnTo>
                  <a:lnTo>
                    <a:pt x="0" y="42"/>
                  </a:lnTo>
                  <a:lnTo>
                    <a:pt x="0" y="0"/>
                  </a:lnTo>
                  <a:lnTo>
                    <a:pt x="0" y="6"/>
                  </a:lnTo>
                  <a:lnTo>
                    <a:pt x="6" y="6"/>
                  </a:lnTo>
                  <a:lnTo>
                    <a:pt x="12" y="12"/>
                  </a:lnTo>
                  <a:lnTo>
                    <a:pt x="1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74" name="Freeform 2402"/>
            <p:cNvSpPr>
              <a:spLocks/>
            </p:cNvSpPr>
            <p:nvPr/>
          </p:nvSpPr>
          <p:spPr bwMode="auto">
            <a:xfrm>
              <a:off x="3786" y="2466"/>
              <a:ext cx="30" cy="18"/>
            </a:xfrm>
            <a:custGeom>
              <a:avLst/>
              <a:gdLst>
                <a:gd name="T0" fmla="*/ 0 w 30"/>
                <a:gd name="T1" fmla="*/ 18 h 18"/>
                <a:gd name="T2" fmla="*/ 0 w 30"/>
                <a:gd name="T3" fmla="*/ 12 h 18"/>
                <a:gd name="T4" fmla="*/ 0 w 30"/>
                <a:gd name="T5" fmla="*/ 6 h 18"/>
                <a:gd name="T6" fmla="*/ 6 w 30"/>
                <a:gd name="T7" fmla="*/ 6 h 18"/>
                <a:gd name="T8" fmla="*/ 6 w 30"/>
                <a:gd name="T9" fmla="*/ 0 h 18"/>
                <a:gd name="T10" fmla="*/ 12 w 30"/>
                <a:gd name="T11" fmla="*/ 0 h 18"/>
                <a:gd name="T12" fmla="*/ 18 w 30"/>
                <a:gd name="T13" fmla="*/ 0 h 18"/>
                <a:gd name="T14" fmla="*/ 24 w 30"/>
                <a:gd name="T15" fmla="*/ 0 h 18"/>
                <a:gd name="T16" fmla="*/ 30 w 30"/>
                <a:gd name="T17" fmla="*/ 0 h 18"/>
                <a:gd name="T18" fmla="*/ 30 w 30"/>
                <a:gd name="T19" fmla="*/ 6 h 18"/>
                <a:gd name="T20" fmla="*/ 30 w 30"/>
                <a:gd name="T21" fmla="*/ 12 h 18"/>
                <a:gd name="T22" fmla="*/ 24 w 30"/>
                <a:gd name="T23" fmla="*/ 12 h 18"/>
                <a:gd name="T24" fmla="*/ 18 w 30"/>
                <a:gd name="T25" fmla="*/ 12 h 18"/>
                <a:gd name="T26" fmla="*/ 12 w 30"/>
                <a:gd name="T27" fmla="*/ 12 h 18"/>
                <a:gd name="T28" fmla="*/ 6 w 30"/>
                <a:gd name="T29" fmla="*/ 12 h 18"/>
                <a:gd name="T30" fmla="*/ 0 w 30"/>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8">
                  <a:moveTo>
                    <a:pt x="0" y="18"/>
                  </a:moveTo>
                  <a:lnTo>
                    <a:pt x="0" y="12"/>
                  </a:lnTo>
                  <a:lnTo>
                    <a:pt x="0" y="6"/>
                  </a:lnTo>
                  <a:lnTo>
                    <a:pt x="6" y="6"/>
                  </a:lnTo>
                  <a:lnTo>
                    <a:pt x="6" y="0"/>
                  </a:lnTo>
                  <a:lnTo>
                    <a:pt x="12" y="0"/>
                  </a:lnTo>
                  <a:lnTo>
                    <a:pt x="18" y="0"/>
                  </a:lnTo>
                  <a:lnTo>
                    <a:pt x="24" y="0"/>
                  </a:lnTo>
                  <a:lnTo>
                    <a:pt x="30" y="0"/>
                  </a:lnTo>
                  <a:lnTo>
                    <a:pt x="30" y="6"/>
                  </a:lnTo>
                  <a:lnTo>
                    <a:pt x="30" y="12"/>
                  </a:lnTo>
                  <a:lnTo>
                    <a:pt x="24" y="12"/>
                  </a:lnTo>
                  <a:lnTo>
                    <a:pt x="18" y="12"/>
                  </a:lnTo>
                  <a:lnTo>
                    <a:pt x="12" y="12"/>
                  </a:lnTo>
                  <a:lnTo>
                    <a:pt x="6" y="12"/>
                  </a:lnTo>
                  <a:lnTo>
                    <a:pt x="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75" name="Freeform 2403"/>
            <p:cNvSpPr>
              <a:spLocks/>
            </p:cNvSpPr>
            <p:nvPr/>
          </p:nvSpPr>
          <p:spPr bwMode="auto">
            <a:xfrm>
              <a:off x="3270" y="2514"/>
              <a:ext cx="36" cy="42"/>
            </a:xfrm>
            <a:custGeom>
              <a:avLst/>
              <a:gdLst>
                <a:gd name="T0" fmla="*/ 30 w 36"/>
                <a:gd name="T1" fmla="*/ 30 h 42"/>
                <a:gd name="T2" fmla="*/ 24 w 36"/>
                <a:gd name="T3" fmla="*/ 30 h 42"/>
                <a:gd name="T4" fmla="*/ 24 w 36"/>
                <a:gd name="T5" fmla="*/ 36 h 42"/>
                <a:gd name="T6" fmla="*/ 12 w 36"/>
                <a:gd name="T7" fmla="*/ 42 h 42"/>
                <a:gd name="T8" fmla="*/ 6 w 36"/>
                <a:gd name="T9" fmla="*/ 24 h 42"/>
                <a:gd name="T10" fmla="*/ 6 w 36"/>
                <a:gd name="T11" fmla="*/ 18 h 42"/>
                <a:gd name="T12" fmla="*/ 6 w 36"/>
                <a:gd name="T13" fmla="*/ 12 h 42"/>
                <a:gd name="T14" fmla="*/ 0 w 36"/>
                <a:gd name="T15" fmla="*/ 6 h 42"/>
                <a:gd name="T16" fmla="*/ 18 w 36"/>
                <a:gd name="T17" fmla="*/ 6 h 42"/>
                <a:gd name="T18" fmla="*/ 18 w 36"/>
                <a:gd name="T19" fmla="*/ 0 h 42"/>
                <a:gd name="T20" fmla="*/ 24 w 36"/>
                <a:gd name="T21" fmla="*/ 0 h 42"/>
                <a:gd name="T22" fmla="*/ 24 w 36"/>
                <a:gd name="T23" fmla="*/ 6 h 42"/>
                <a:gd name="T24" fmla="*/ 30 w 36"/>
                <a:gd name="T25" fmla="*/ 6 h 42"/>
                <a:gd name="T26" fmla="*/ 30 w 36"/>
                <a:gd name="T27" fmla="*/ 0 h 42"/>
                <a:gd name="T28" fmla="*/ 36 w 36"/>
                <a:gd name="T29" fmla="*/ 0 h 42"/>
                <a:gd name="T30" fmla="*/ 36 w 36"/>
                <a:gd name="T31" fmla="*/ 18 h 42"/>
                <a:gd name="T32" fmla="*/ 30 w 36"/>
                <a:gd name="T33" fmla="*/ 18 h 42"/>
                <a:gd name="T34" fmla="*/ 24 w 36"/>
                <a:gd name="T35" fmla="*/ 24 h 42"/>
                <a:gd name="T36" fmla="*/ 30 w 36"/>
                <a:gd name="T37" fmla="*/ 24 h 42"/>
                <a:gd name="T38" fmla="*/ 30 w 36"/>
                <a:gd name="T3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2">
                  <a:moveTo>
                    <a:pt x="30" y="30"/>
                  </a:moveTo>
                  <a:lnTo>
                    <a:pt x="24" y="30"/>
                  </a:lnTo>
                  <a:lnTo>
                    <a:pt x="24" y="36"/>
                  </a:lnTo>
                  <a:lnTo>
                    <a:pt x="12" y="42"/>
                  </a:lnTo>
                  <a:lnTo>
                    <a:pt x="6" y="24"/>
                  </a:lnTo>
                  <a:lnTo>
                    <a:pt x="6" y="18"/>
                  </a:lnTo>
                  <a:lnTo>
                    <a:pt x="6" y="12"/>
                  </a:lnTo>
                  <a:lnTo>
                    <a:pt x="0" y="6"/>
                  </a:lnTo>
                  <a:lnTo>
                    <a:pt x="18" y="6"/>
                  </a:lnTo>
                  <a:lnTo>
                    <a:pt x="18" y="0"/>
                  </a:lnTo>
                  <a:lnTo>
                    <a:pt x="24" y="0"/>
                  </a:lnTo>
                  <a:lnTo>
                    <a:pt x="24" y="6"/>
                  </a:lnTo>
                  <a:lnTo>
                    <a:pt x="30" y="6"/>
                  </a:lnTo>
                  <a:lnTo>
                    <a:pt x="30" y="0"/>
                  </a:lnTo>
                  <a:lnTo>
                    <a:pt x="36" y="0"/>
                  </a:lnTo>
                  <a:lnTo>
                    <a:pt x="36" y="18"/>
                  </a:lnTo>
                  <a:lnTo>
                    <a:pt x="30" y="18"/>
                  </a:lnTo>
                  <a:lnTo>
                    <a:pt x="24" y="24"/>
                  </a:lnTo>
                  <a:lnTo>
                    <a:pt x="30" y="24"/>
                  </a:lnTo>
                  <a:lnTo>
                    <a:pt x="3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76" name="Freeform 2404"/>
            <p:cNvSpPr>
              <a:spLocks/>
            </p:cNvSpPr>
            <p:nvPr/>
          </p:nvSpPr>
          <p:spPr bwMode="auto">
            <a:xfrm>
              <a:off x="4092" y="2418"/>
              <a:ext cx="60" cy="48"/>
            </a:xfrm>
            <a:custGeom>
              <a:avLst/>
              <a:gdLst>
                <a:gd name="T0" fmla="*/ 36 w 60"/>
                <a:gd name="T1" fmla="*/ 48 h 48"/>
                <a:gd name="T2" fmla="*/ 36 w 60"/>
                <a:gd name="T3" fmla="*/ 42 h 48"/>
                <a:gd name="T4" fmla="*/ 30 w 60"/>
                <a:gd name="T5" fmla="*/ 36 h 48"/>
                <a:gd name="T6" fmla="*/ 36 w 60"/>
                <a:gd name="T7" fmla="*/ 30 h 48"/>
                <a:gd name="T8" fmla="*/ 30 w 60"/>
                <a:gd name="T9" fmla="*/ 30 h 48"/>
                <a:gd name="T10" fmla="*/ 24 w 60"/>
                <a:gd name="T11" fmla="*/ 30 h 48"/>
                <a:gd name="T12" fmla="*/ 18 w 60"/>
                <a:gd name="T13" fmla="*/ 30 h 48"/>
                <a:gd name="T14" fmla="*/ 12 w 60"/>
                <a:gd name="T15" fmla="*/ 30 h 48"/>
                <a:gd name="T16" fmla="*/ 6 w 60"/>
                <a:gd name="T17" fmla="*/ 24 h 48"/>
                <a:gd name="T18" fmla="*/ 0 w 60"/>
                <a:gd name="T19" fmla="*/ 24 h 48"/>
                <a:gd name="T20" fmla="*/ 18 w 60"/>
                <a:gd name="T21" fmla="*/ 0 h 48"/>
                <a:gd name="T22" fmla="*/ 24 w 60"/>
                <a:gd name="T23" fmla="*/ 6 h 48"/>
                <a:gd name="T24" fmla="*/ 30 w 60"/>
                <a:gd name="T25" fmla="*/ 6 h 48"/>
                <a:gd name="T26" fmla="*/ 36 w 60"/>
                <a:gd name="T27" fmla="*/ 6 h 48"/>
                <a:gd name="T28" fmla="*/ 36 w 60"/>
                <a:gd name="T29" fmla="*/ 12 h 48"/>
                <a:gd name="T30" fmla="*/ 36 w 60"/>
                <a:gd name="T31" fmla="*/ 18 h 48"/>
                <a:gd name="T32" fmla="*/ 54 w 60"/>
                <a:gd name="T33" fmla="*/ 30 h 48"/>
                <a:gd name="T34" fmla="*/ 60 w 60"/>
                <a:gd name="T35" fmla="*/ 36 h 48"/>
                <a:gd name="T36" fmla="*/ 60 w 60"/>
                <a:gd name="T37" fmla="*/ 42 h 48"/>
                <a:gd name="T38" fmla="*/ 54 w 60"/>
                <a:gd name="T39" fmla="*/ 42 h 48"/>
                <a:gd name="T40" fmla="*/ 54 w 60"/>
                <a:gd name="T41" fmla="*/ 48 h 48"/>
                <a:gd name="T42" fmla="*/ 42 w 60"/>
                <a:gd name="T43" fmla="*/ 48 h 48"/>
                <a:gd name="T44" fmla="*/ 36 w 60"/>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36" y="48"/>
                  </a:moveTo>
                  <a:lnTo>
                    <a:pt x="36" y="42"/>
                  </a:lnTo>
                  <a:lnTo>
                    <a:pt x="30" y="36"/>
                  </a:lnTo>
                  <a:lnTo>
                    <a:pt x="36" y="30"/>
                  </a:lnTo>
                  <a:lnTo>
                    <a:pt x="30" y="30"/>
                  </a:lnTo>
                  <a:lnTo>
                    <a:pt x="24" y="30"/>
                  </a:lnTo>
                  <a:lnTo>
                    <a:pt x="18" y="30"/>
                  </a:lnTo>
                  <a:lnTo>
                    <a:pt x="12" y="30"/>
                  </a:lnTo>
                  <a:lnTo>
                    <a:pt x="6" y="24"/>
                  </a:lnTo>
                  <a:lnTo>
                    <a:pt x="0" y="24"/>
                  </a:lnTo>
                  <a:lnTo>
                    <a:pt x="18" y="0"/>
                  </a:lnTo>
                  <a:lnTo>
                    <a:pt x="24" y="6"/>
                  </a:lnTo>
                  <a:lnTo>
                    <a:pt x="30" y="6"/>
                  </a:lnTo>
                  <a:lnTo>
                    <a:pt x="36" y="6"/>
                  </a:lnTo>
                  <a:lnTo>
                    <a:pt x="36" y="12"/>
                  </a:lnTo>
                  <a:lnTo>
                    <a:pt x="36" y="18"/>
                  </a:lnTo>
                  <a:lnTo>
                    <a:pt x="54" y="30"/>
                  </a:lnTo>
                  <a:lnTo>
                    <a:pt x="60" y="36"/>
                  </a:lnTo>
                  <a:lnTo>
                    <a:pt x="60" y="42"/>
                  </a:lnTo>
                  <a:lnTo>
                    <a:pt x="54" y="42"/>
                  </a:lnTo>
                  <a:lnTo>
                    <a:pt x="54" y="48"/>
                  </a:lnTo>
                  <a:lnTo>
                    <a:pt x="42" y="48"/>
                  </a:lnTo>
                  <a:lnTo>
                    <a:pt x="36"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77" name="Freeform 2405"/>
            <p:cNvSpPr>
              <a:spLocks/>
            </p:cNvSpPr>
            <p:nvPr/>
          </p:nvSpPr>
          <p:spPr bwMode="auto">
            <a:xfrm>
              <a:off x="3930" y="2448"/>
              <a:ext cx="24" cy="18"/>
            </a:xfrm>
            <a:custGeom>
              <a:avLst/>
              <a:gdLst>
                <a:gd name="T0" fmla="*/ 24 w 24"/>
                <a:gd name="T1" fmla="*/ 0 h 18"/>
                <a:gd name="T2" fmla="*/ 12 w 24"/>
                <a:gd name="T3" fmla="*/ 12 h 18"/>
                <a:gd name="T4" fmla="*/ 12 w 24"/>
                <a:gd name="T5" fmla="*/ 18 h 18"/>
                <a:gd name="T6" fmla="*/ 6 w 24"/>
                <a:gd name="T7" fmla="*/ 18 h 18"/>
                <a:gd name="T8" fmla="*/ 0 w 24"/>
                <a:gd name="T9" fmla="*/ 18 h 18"/>
                <a:gd name="T10" fmla="*/ 0 w 24"/>
                <a:gd name="T11" fmla="*/ 12 h 18"/>
                <a:gd name="T12" fmla="*/ 0 w 24"/>
                <a:gd name="T13" fmla="*/ 6 h 18"/>
                <a:gd name="T14" fmla="*/ 6 w 24"/>
                <a:gd name="T15" fmla="*/ 0 h 18"/>
                <a:gd name="T16" fmla="*/ 12 w 24"/>
                <a:gd name="T17" fmla="*/ 0 h 18"/>
                <a:gd name="T18" fmla="*/ 24 w 24"/>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
                  <a:moveTo>
                    <a:pt x="24" y="0"/>
                  </a:moveTo>
                  <a:lnTo>
                    <a:pt x="12" y="12"/>
                  </a:lnTo>
                  <a:lnTo>
                    <a:pt x="12" y="18"/>
                  </a:lnTo>
                  <a:lnTo>
                    <a:pt x="6" y="18"/>
                  </a:lnTo>
                  <a:lnTo>
                    <a:pt x="0" y="18"/>
                  </a:lnTo>
                  <a:lnTo>
                    <a:pt x="0" y="12"/>
                  </a:lnTo>
                  <a:lnTo>
                    <a:pt x="0" y="6"/>
                  </a:lnTo>
                  <a:lnTo>
                    <a:pt x="6" y="0"/>
                  </a:lnTo>
                  <a:lnTo>
                    <a:pt x="12" y="0"/>
                  </a:lnTo>
                  <a:lnTo>
                    <a:pt x="2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78" name="Freeform 2406"/>
            <p:cNvSpPr>
              <a:spLocks/>
            </p:cNvSpPr>
            <p:nvPr/>
          </p:nvSpPr>
          <p:spPr bwMode="auto">
            <a:xfrm>
              <a:off x="3936" y="2448"/>
              <a:ext cx="36" cy="54"/>
            </a:xfrm>
            <a:custGeom>
              <a:avLst/>
              <a:gdLst>
                <a:gd name="T0" fmla="*/ 18 w 36"/>
                <a:gd name="T1" fmla="*/ 48 h 54"/>
                <a:gd name="T2" fmla="*/ 18 w 36"/>
                <a:gd name="T3" fmla="*/ 42 h 54"/>
                <a:gd name="T4" fmla="*/ 12 w 36"/>
                <a:gd name="T5" fmla="*/ 36 h 54"/>
                <a:gd name="T6" fmla="*/ 12 w 36"/>
                <a:gd name="T7" fmla="*/ 30 h 54"/>
                <a:gd name="T8" fmla="*/ 6 w 36"/>
                <a:gd name="T9" fmla="*/ 30 h 54"/>
                <a:gd name="T10" fmla="*/ 6 w 36"/>
                <a:gd name="T11" fmla="*/ 24 h 54"/>
                <a:gd name="T12" fmla="*/ 0 w 36"/>
                <a:gd name="T13" fmla="*/ 24 h 54"/>
                <a:gd name="T14" fmla="*/ 0 w 36"/>
                <a:gd name="T15" fmla="*/ 18 h 54"/>
                <a:gd name="T16" fmla="*/ 6 w 36"/>
                <a:gd name="T17" fmla="*/ 18 h 54"/>
                <a:gd name="T18" fmla="*/ 6 w 36"/>
                <a:gd name="T19" fmla="*/ 12 h 54"/>
                <a:gd name="T20" fmla="*/ 18 w 36"/>
                <a:gd name="T21" fmla="*/ 0 h 54"/>
                <a:gd name="T22" fmla="*/ 24 w 36"/>
                <a:gd name="T23" fmla="*/ 0 h 54"/>
                <a:gd name="T24" fmla="*/ 30 w 36"/>
                <a:gd name="T25" fmla="*/ 0 h 54"/>
                <a:gd name="T26" fmla="*/ 36 w 36"/>
                <a:gd name="T27" fmla="*/ 6 h 54"/>
                <a:gd name="T28" fmla="*/ 30 w 36"/>
                <a:gd name="T29" fmla="*/ 18 h 54"/>
                <a:gd name="T30" fmla="*/ 36 w 36"/>
                <a:gd name="T31" fmla="*/ 36 h 54"/>
                <a:gd name="T32" fmla="*/ 36 w 36"/>
                <a:gd name="T33" fmla="*/ 48 h 54"/>
                <a:gd name="T34" fmla="*/ 30 w 36"/>
                <a:gd name="T35" fmla="*/ 48 h 54"/>
                <a:gd name="T36" fmla="*/ 24 w 36"/>
                <a:gd name="T37" fmla="*/ 48 h 54"/>
                <a:gd name="T38" fmla="*/ 30 w 36"/>
                <a:gd name="T39" fmla="*/ 54 h 54"/>
                <a:gd name="T40" fmla="*/ 24 w 36"/>
                <a:gd name="T41" fmla="*/ 54 h 54"/>
                <a:gd name="T42" fmla="*/ 18 w 36"/>
                <a:gd name="T4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4">
                  <a:moveTo>
                    <a:pt x="18" y="48"/>
                  </a:moveTo>
                  <a:lnTo>
                    <a:pt x="18" y="42"/>
                  </a:lnTo>
                  <a:lnTo>
                    <a:pt x="12" y="36"/>
                  </a:lnTo>
                  <a:lnTo>
                    <a:pt x="12" y="30"/>
                  </a:lnTo>
                  <a:lnTo>
                    <a:pt x="6" y="30"/>
                  </a:lnTo>
                  <a:lnTo>
                    <a:pt x="6" y="24"/>
                  </a:lnTo>
                  <a:lnTo>
                    <a:pt x="0" y="24"/>
                  </a:lnTo>
                  <a:lnTo>
                    <a:pt x="0" y="18"/>
                  </a:lnTo>
                  <a:lnTo>
                    <a:pt x="6" y="18"/>
                  </a:lnTo>
                  <a:lnTo>
                    <a:pt x="6" y="12"/>
                  </a:lnTo>
                  <a:lnTo>
                    <a:pt x="18" y="0"/>
                  </a:lnTo>
                  <a:lnTo>
                    <a:pt x="24" y="0"/>
                  </a:lnTo>
                  <a:lnTo>
                    <a:pt x="30" y="0"/>
                  </a:lnTo>
                  <a:lnTo>
                    <a:pt x="36" y="6"/>
                  </a:lnTo>
                  <a:lnTo>
                    <a:pt x="30" y="18"/>
                  </a:lnTo>
                  <a:lnTo>
                    <a:pt x="36" y="36"/>
                  </a:lnTo>
                  <a:lnTo>
                    <a:pt x="36" y="48"/>
                  </a:lnTo>
                  <a:lnTo>
                    <a:pt x="30" y="48"/>
                  </a:lnTo>
                  <a:lnTo>
                    <a:pt x="24" y="48"/>
                  </a:lnTo>
                  <a:lnTo>
                    <a:pt x="30" y="54"/>
                  </a:lnTo>
                  <a:lnTo>
                    <a:pt x="24" y="54"/>
                  </a:lnTo>
                  <a:lnTo>
                    <a:pt x="1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79" name="Freeform 2407"/>
            <p:cNvSpPr>
              <a:spLocks/>
            </p:cNvSpPr>
            <p:nvPr/>
          </p:nvSpPr>
          <p:spPr bwMode="auto">
            <a:xfrm>
              <a:off x="2946" y="2526"/>
              <a:ext cx="54" cy="42"/>
            </a:xfrm>
            <a:custGeom>
              <a:avLst/>
              <a:gdLst>
                <a:gd name="T0" fmla="*/ 54 w 54"/>
                <a:gd name="T1" fmla="*/ 30 h 42"/>
                <a:gd name="T2" fmla="*/ 54 w 54"/>
                <a:gd name="T3" fmla="*/ 42 h 42"/>
                <a:gd name="T4" fmla="*/ 0 w 54"/>
                <a:gd name="T5" fmla="*/ 42 h 42"/>
                <a:gd name="T6" fmla="*/ 0 w 54"/>
                <a:gd name="T7" fmla="*/ 6 h 42"/>
                <a:gd name="T8" fmla="*/ 6 w 54"/>
                <a:gd name="T9" fmla="*/ 6 h 42"/>
                <a:gd name="T10" fmla="*/ 12 w 54"/>
                <a:gd name="T11" fmla="*/ 0 h 42"/>
                <a:gd name="T12" fmla="*/ 18 w 54"/>
                <a:gd name="T13" fmla="*/ 6 h 42"/>
                <a:gd name="T14" fmla="*/ 18 w 54"/>
                <a:gd name="T15" fmla="*/ 0 h 42"/>
                <a:gd name="T16" fmla="*/ 18 w 54"/>
                <a:gd name="T17" fmla="*/ 6 h 42"/>
                <a:gd name="T18" fmla="*/ 24 w 54"/>
                <a:gd name="T19" fmla="*/ 6 h 42"/>
                <a:gd name="T20" fmla="*/ 30 w 54"/>
                <a:gd name="T21" fmla="*/ 6 h 42"/>
                <a:gd name="T22" fmla="*/ 36 w 54"/>
                <a:gd name="T23" fmla="*/ 6 h 42"/>
                <a:gd name="T24" fmla="*/ 36 w 54"/>
                <a:gd name="T25" fmla="*/ 0 h 42"/>
                <a:gd name="T26" fmla="*/ 42 w 54"/>
                <a:gd name="T27" fmla="*/ 0 h 42"/>
                <a:gd name="T28" fmla="*/ 48 w 54"/>
                <a:gd name="T29" fmla="*/ 0 h 42"/>
                <a:gd name="T30" fmla="*/ 54 w 54"/>
                <a:gd name="T31" fmla="*/ 6 h 42"/>
                <a:gd name="T32" fmla="*/ 54 w 54"/>
                <a:gd name="T3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2">
                  <a:moveTo>
                    <a:pt x="54" y="30"/>
                  </a:moveTo>
                  <a:lnTo>
                    <a:pt x="54" y="42"/>
                  </a:lnTo>
                  <a:lnTo>
                    <a:pt x="0" y="42"/>
                  </a:lnTo>
                  <a:lnTo>
                    <a:pt x="0" y="6"/>
                  </a:lnTo>
                  <a:lnTo>
                    <a:pt x="6" y="6"/>
                  </a:lnTo>
                  <a:lnTo>
                    <a:pt x="12" y="0"/>
                  </a:lnTo>
                  <a:lnTo>
                    <a:pt x="18" y="6"/>
                  </a:lnTo>
                  <a:lnTo>
                    <a:pt x="18" y="0"/>
                  </a:lnTo>
                  <a:lnTo>
                    <a:pt x="18" y="6"/>
                  </a:lnTo>
                  <a:lnTo>
                    <a:pt x="24" y="6"/>
                  </a:lnTo>
                  <a:lnTo>
                    <a:pt x="30" y="6"/>
                  </a:lnTo>
                  <a:lnTo>
                    <a:pt x="36" y="6"/>
                  </a:lnTo>
                  <a:lnTo>
                    <a:pt x="36" y="0"/>
                  </a:lnTo>
                  <a:lnTo>
                    <a:pt x="42" y="0"/>
                  </a:lnTo>
                  <a:lnTo>
                    <a:pt x="48" y="0"/>
                  </a:lnTo>
                  <a:lnTo>
                    <a:pt x="54" y="6"/>
                  </a:lnTo>
                  <a:lnTo>
                    <a:pt x="5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80" name="Freeform 2408"/>
            <p:cNvSpPr>
              <a:spLocks/>
            </p:cNvSpPr>
            <p:nvPr/>
          </p:nvSpPr>
          <p:spPr bwMode="auto">
            <a:xfrm>
              <a:off x="3966" y="2448"/>
              <a:ext cx="66" cy="48"/>
            </a:xfrm>
            <a:custGeom>
              <a:avLst/>
              <a:gdLst>
                <a:gd name="T0" fmla="*/ 6 w 66"/>
                <a:gd name="T1" fmla="*/ 48 h 48"/>
                <a:gd name="T2" fmla="*/ 6 w 66"/>
                <a:gd name="T3" fmla="*/ 36 h 48"/>
                <a:gd name="T4" fmla="*/ 0 w 66"/>
                <a:gd name="T5" fmla="*/ 18 h 48"/>
                <a:gd name="T6" fmla="*/ 6 w 66"/>
                <a:gd name="T7" fmla="*/ 6 h 48"/>
                <a:gd name="T8" fmla="*/ 0 w 66"/>
                <a:gd name="T9" fmla="*/ 0 h 48"/>
                <a:gd name="T10" fmla="*/ 6 w 66"/>
                <a:gd name="T11" fmla="*/ 0 h 48"/>
                <a:gd name="T12" fmla="*/ 12 w 66"/>
                <a:gd name="T13" fmla="*/ 0 h 48"/>
                <a:gd name="T14" fmla="*/ 18 w 66"/>
                <a:gd name="T15" fmla="*/ 6 h 48"/>
                <a:gd name="T16" fmla="*/ 18 w 66"/>
                <a:gd name="T17" fmla="*/ 0 h 48"/>
                <a:gd name="T18" fmla="*/ 24 w 66"/>
                <a:gd name="T19" fmla="*/ 0 h 48"/>
                <a:gd name="T20" fmla="*/ 30 w 66"/>
                <a:gd name="T21" fmla="*/ 0 h 48"/>
                <a:gd name="T22" fmla="*/ 36 w 66"/>
                <a:gd name="T23" fmla="*/ 0 h 48"/>
                <a:gd name="T24" fmla="*/ 42 w 66"/>
                <a:gd name="T25" fmla="*/ 0 h 48"/>
                <a:gd name="T26" fmla="*/ 42 w 66"/>
                <a:gd name="T27" fmla="*/ 6 h 48"/>
                <a:gd name="T28" fmla="*/ 48 w 66"/>
                <a:gd name="T29" fmla="*/ 6 h 48"/>
                <a:gd name="T30" fmla="*/ 48 w 66"/>
                <a:gd name="T31" fmla="*/ 12 h 48"/>
                <a:gd name="T32" fmla="*/ 60 w 66"/>
                <a:gd name="T33" fmla="*/ 12 h 48"/>
                <a:gd name="T34" fmla="*/ 66 w 66"/>
                <a:gd name="T35" fmla="*/ 18 h 48"/>
                <a:gd name="T36" fmla="*/ 48 w 66"/>
                <a:gd name="T37" fmla="*/ 30 h 48"/>
                <a:gd name="T38" fmla="*/ 42 w 66"/>
                <a:gd name="T39" fmla="*/ 30 h 48"/>
                <a:gd name="T40" fmla="*/ 36 w 66"/>
                <a:gd name="T41" fmla="*/ 30 h 48"/>
                <a:gd name="T42" fmla="*/ 24 w 66"/>
                <a:gd name="T43" fmla="*/ 36 h 48"/>
                <a:gd name="T44" fmla="*/ 18 w 66"/>
                <a:gd name="T45" fmla="*/ 36 h 48"/>
                <a:gd name="T46" fmla="*/ 18 w 66"/>
                <a:gd name="T47" fmla="*/ 48 h 48"/>
                <a:gd name="T48" fmla="*/ 12 w 66"/>
                <a:gd name="T49" fmla="*/ 48 h 48"/>
                <a:gd name="T50" fmla="*/ 6 w 66"/>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8">
                  <a:moveTo>
                    <a:pt x="6" y="48"/>
                  </a:moveTo>
                  <a:lnTo>
                    <a:pt x="6" y="36"/>
                  </a:lnTo>
                  <a:lnTo>
                    <a:pt x="0" y="18"/>
                  </a:lnTo>
                  <a:lnTo>
                    <a:pt x="6" y="6"/>
                  </a:lnTo>
                  <a:lnTo>
                    <a:pt x="0" y="0"/>
                  </a:lnTo>
                  <a:lnTo>
                    <a:pt x="6" y="0"/>
                  </a:lnTo>
                  <a:lnTo>
                    <a:pt x="12" y="0"/>
                  </a:lnTo>
                  <a:lnTo>
                    <a:pt x="18" y="6"/>
                  </a:lnTo>
                  <a:lnTo>
                    <a:pt x="18" y="0"/>
                  </a:lnTo>
                  <a:lnTo>
                    <a:pt x="24" y="0"/>
                  </a:lnTo>
                  <a:lnTo>
                    <a:pt x="30" y="0"/>
                  </a:lnTo>
                  <a:lnTo>
                    <a:pt x="36" y="0"/>
                  </a:lnTo>
                  <a:lnTo>
                    <a:pt x="42" y="0"/>
                  </a:lnTo>
                  <a:lnTo>
                    <a:pt x="42" y="6"/>
                  </a:lnTo>
                  <a:lnTo>
                    <a:pt x="48" y="6"/>
                  </a:lnTo>
                  <a:lnTo>
                    <a:pt x="48" y="12"/>
                  </a:lnTo>
                  <a:lnTo>
                    <a:pt x="60" y="12"/>
                  </a:lnTo>
                  <a:lnTo>
                    <a:pt x="66" y="18"/>
                  </a:lnTo>
                  <a:lnTo>
                    <a:pt x="48" y="30"/>
                  </a:lnTo>
                  <a:lnTo>
                    <a:pt x="42" y="30"/>
                  </a:lnTo>
                  <a:lnTo>
                    <a:pt x="36" y="30"/>
                  </a:lnTo>
                  <a:lnTo>
                    <a:pt x="24" y="36"/>
                  </a:lnTo>
                  <a:lnTo>
                    <a:pt x="18" y="36"/>
                  </a:lnTo>
                  <a:lnTo>
                    <a:pt x="18" y="48"/>
                  </a:lnTo>
                  <a:lnTo>
                    <a:pt x="12" y="48"/>
                  </a:lnTo>
                  <a:lnTo>
                    <a:pt x="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81" name="Freeform 2409"/>
            <p:cNvSpPr>
              <a:spLocks/>
            </p:cNvSpPr>
            <p:nvPr/>
          </p:nvSpPr>
          <p:spPr bwMode="auto">
            <a:xfrm>
              <a:off x="3336" y="2508"/>
              <a:ext cx="54" cy="48"/>
            </a:xfrm>
            <a:custGeom>
              <a:avLst/>
              <a:gdLst>
                <a:gd name="T0" fmla="*/ 54 w 54"/>
                <a:gd name="T1" fmla="*/ 36 h 48"/>
                <a:gd name="T2" fmla="*/ 18 w 54"/>
                <a:gd name="T3" fmla="*/ 42 h 48"/>
                <a:gd name="T4" fmla="*/ 0 w 54"/>
                <a:gd name="T5" fmla="*/ 48 h 48"/>
                <a:gd name="T6" fmla="*/ 6 w 54"/>
                <a:gd name="T7" fmla="*/ 42 h 48"/>
                <a:gd name="T8" fmla="*/ 6 w 54"/>
                <a:gd name="T9" fmla="*/ 36 h 48"/>
                <a:gd name="T10" fmla="*/ 12 w 54"/>
                <a:gd name="T11" fmla="*/ 30 h 48"/>
                <a:gd name="T12" fmla="*/ 12 w 54"/>
                <a:gd name="T13" fmla="*/ 24 h 48"/>
                <a:gd name="T14" fmla="*/ 12 w 54"/>
                <a:gd name="T15" fmla="*/ 18 h 48"/>
                <a:gd name="T16" fmla="*/ 12 w 54"/>
                <a:gd name="T17" fmla="*/ 12 h 48"/>
                <a:gd name="T18" fmla="*/ 18 w 54"/>
                <a:gd name="T19" fmla="*/ 12 h 48"/>
                <a:gd name="T20" fmla="*/ 18 w 54"/>
                <a:gd name="T21" fmla="*/ 6 h 48"/>
                <a:gd name="T22" fmla="*/ 24 w 54"/>
                <a:gd name="T23" fmla="*/ 6 h 48"/>
                <a:gd name="T24" fmla="*/ 42 w 54"/>
                <a:gd name="T25" fmla="*/ 0 h 48"/>
                <a:gd name="T26" fmla="*/ 54 w 54"/>
                <a:gd name="T27" fmla="*/ 0 h 48"/>
                <a:gd name="T28" fmla="*/ 54 w 54"/>
                <a:gd name="T29" fmla="*/ 18 h 48"/>
                <a:gd name="T30" fmla="*/ 54 w 54"/>
                <a:gd name="T3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48">
                  <a:moveTo>
                    <a:pt x="54" y="36"/>
                  </a:moveTo>
                  <a:lnTo>
                    <a:pt x="18" y="42"/>
                  </a:lnTo>
                  <a:lnTo>
                    <a:pt x="0" y="48"/>
                  </a:lnTo>
                  <a:lnTo>
                    <a:pt x="6" y="42"/>
                  </a:lnTo>
                  <a:lnTo>
                    <a:pt x="6" y="36"/>
                  </a:lnTo>
                  <a:lnTo>
                    <a:pt x="12" y="30"/>
                  </a:lnTo>
                  <a:lnTo>
                    <a:pt x="12" y="24"/>
                  </a:lnTo>
                  <a:lnTo>
                    <a:pt x="12" y="18"/>
                  </a:lnTo>
                  <a:lnTo>
                    <a:pt x="12" y="12"/>
                  </a:lnTo>
                  <a:lnTo>
                    <a:pt x="18" y="12"/>
                  </a:lnTo>
                  <a:lnTo>
                    <a:pt x="18" y="6"/>
                  </a:lnTo>
                  <a:lnTo>
                    <a:pt x="24" y="6"/>
                  </a:lnTo>
                  <a:lnTo>
                    <a:pt x="42" y="0"/>
                  </a:lnTo>
                  <a:lnTo>
                    <a:pt x="54" y="0"/>
                  </a:lnTo>
                  <a:lnTo>
                    <a:pt x="54" y="18"/>
                  </a:lnTo>
                  <a:lnTo>
                    <a:pt x="54"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82" name="Freeform 2410"/>
            <p:cNvSpPr>
              <a:spLocks/>
            </p:cNvSpPr>
            <p:nvPr/>
          </p:nvSpPr>
          <p:spPr bwMode="auto">
            <a:xfrm>
              <a:off x="3432" y="2502"/>
              <a:ext cx="36" cy="42"/>
            </a:xfrm>
            <a:custGeom>
              <a:avLst/>
              <a:gdLst>
                <a:gd name="T0" fmla="*/ 0 w 36"/>
                <a:gd name="T1" fmla="*/ 6 h 42"/>
                <a:gd name="T2" fmla="*/ 6 w 36"/>
                <a:gd name="T3" fmla="*/ 6 h 42"/>
                <a:gd name="T4" fmla="*/ 36 w 36"/>
                <a:gd name="T5" fmla="*/ 0 h 42"/>
                <a:gd name="T6" fmla="*/ 36 w 36"/>
                <a:gd name="T7" fmla="*/ 30 h 42"/>
                <a:gd name="T8" fmla="*/ 36 w 36"/>
                <a:gd name="T9" fmla="*/ 36 h 42"/>
                <a:gd name="T10" fmla="*/ 0 w 36"/>
                <a:gd name="T11" fmla="*/ 42 h 42"/>
                <a:gd name="T12" fmla="*/ 0 w 36"/>
                <a:gd name="T13" fmla="*/ 6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0" y="6"/>
                  </a:moveTo>
                  <a:lnTo>
                    <a:pt x="6" y="6"/>
                  </a:lnTo>
                  <a:lnTo>
                    <a:pt x="36" y="0"/>
                  </a:lnTo>
                  <a:lnTo>
                    <a:pt x="36" y="30"/>
                  </a:lnTo>
                  <a:lnTo>
                    <a:pt x="36" y="36"/>
                  </a:lnTo>
                  <a:lnTo>
                    <a:pt x="0" y="42"/>
                  </a:lnTo>
                  <a:lnTo>
                    <a:pt x="0" y="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83" name="Freeform 2411"/>
            <p:cNvSpPr>
              <a:spLocks/>
            </p:cNvSpPr>
            <p:nvPr/>
          </p:nvSpPr>
          <p:spPr bwMode="auto">
            <a:xfrm>
              <a:off x="3390" y="2508"/>
              <a:ext cx="42" cy="36"/>
            </a:xfrm>
            <a:custGeom>
              <a:avLst/>
              <a:gdLst>
                <a:gd name="T0" fmla="*/ 42 w 42"/>
                <a:gd name="T1" fmla="*/ 0 h 36"/>
                <a:gd name="T2" fmla="*/ 42 w 42"/>
                <a:gd name="T3" fmla="*/ 36 h 36"/>
                <a:gd name="T4" fmla="*/ 36 w 42"/>
                <a:gd name="T5" fmla="*/ 36 h 36"/>
                <a:gd name="T6" fmla="*/ 30 w 42"/>
                <a:gd name="T7" fmla="*/ 36 h 36"/>
                <a:gd name="T8" fmla="*/ 24 w 42"/>
                <a:gd name="T9" fmla="*/ 36 h 36"/>
                <a:gd name="T10" fmla="*/ 0 w 42"/>
                <a:gd name="T11" fmla="*/ 36 h 36"/>
                <a:gd name="T12" fmla="*/ 0 w 42"/>
                <a:gd name="T13" fmla="*/ 18 h 36"/>
                <a:gd name="T14" fmla="*/ 6 w 42"/>
                <a:gd name="T15" fmla="*/ 18 h 36"/>
                <a:gd name="T16" fmla="*/ 6 w 42"/>
                <a:gd name="T17" fmla="*/ 12 h 36"/>
                <a:gd name="T18" fmla="*/ 18 w 42"/>
                <a:gd name="T19" fmla="*/ 12 h 36"/>
                <a:gd name="T20" fmla="*/ 12 w 42"/>
                <a:gd name="T21" fmla="*/ 0 h 36"/>
                <a:gd name="T22" fmla="*/ 18 w 42"/>
                <a:gd name="T23" fmla="*/ 0 h 36"/>
                <a:gd name="T24" fmla="*/ 42 w 42"/>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6">
                  <a:moveTo>
                    <a:pt x="42" y="0"/>
                  </a:moveTo>
                  <a:lnTo>
                    <a:pt x="42" y="36"/>
                  </a:lnTo>
                  <a:lnTo>
                    <a:pt x="36" y="36"/>
                  </a:lnTo>
                  <a:lnTo>
                    <a:pt x="30" y="36"/>
                  </a:lnTo>
                  <a:lnTo>
                    <a:pt x="24" y="36"/>
                  </a:lnTo>
                  <a:lnTo>
                    <a:pt x="0" y="36"/>
                  </a:lnTo>
                  <a:lnTo>
                    <a:pt x="0" y="18"/>
                  </a:lnTo>
                  <a:lnTo>
                    <a:pt x="6" y="18"/>
                  </a:lnTo>
                  <a:lnTo>
                    <a:pt x="6" y="12"/>
                  </a:lnTo>
                  <a:lnTo>
                    <a:pt x="18" y="12"/>
                  </a:lnTo>
                  <a:lnTo>
                    <a:pt x="12" y="0"/>
                  </a:lnTo>
                  <a:lnTo>
                    <a:pt x="18" y="0"/>
                  </a:lnTo>
                  <a:lnTo>
                    <a:pt x="42"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84" name="Freeform 2412"/>
            <p:cNvSpPr>
              <a:spLocks/>
            </p:cNvSpPr>
            <p:nvPr/>
          </p:nvSpPr>
          <p:spPr bwMode="auto">
            <a:xfrm>
              <a:off x="3546" y="2496"/>
              <a:ext cx="48" cy="48"/>
            </a:xfrm>
            <a:custGeom>
              <a:avLst/>
              <a:gdLst>
                <a:gd name="T0" fmla="*/ 0 w 48"/>
                <a:gd name="T1" fmla="*/ 30 h 48"/>
                <a:gd name="T2" fmla="*/ 6 w 48"/>
                <a:gd name="T3" fmla="*/ 30 h 48"/>
                <a:gd name="T4" fmla="*/ 6 w 48"/>
                <a:gd name="T5" fmla="*/ 18 h 48"/>
                <a:gd name="T6" fmla="*/ 12 w 48"/>
                <a:gd name="T7" fmla="*/ 18 h 48"/>
                <a:gd name="T8" fmla="*/ 18 w 48"/>
                <a:gd name="T9" fmla="*/ 18 h 48"/>
                <a:gd name="T10" fmla="*/ 18 w 48"/>
                <a:gd name="T11" fmla="*/ 6 h 48"/>
                <a:gd name="T12" fmla="*/ 24 w 48"/>
                <a:gd name="T13" fmla="*/ 6 h 48"/>
                <a:gd name="T14" fmla="*/ 30 w 48"/>
                <a:gd name="T15" fmla="*/ 0 h 48"/>
                <a:gd name="T16" fmla="*/ 30 w 48"/>
                <a:gd name="T17" fmla="*/ 12 h 48"/>
                <a:gd name="T18" fmla="*/ 36 w 48"/>
                <a:gd name="T19" fmla="*/ 12 h 48"/>
                <a:gd name="T20" fmla="*/ 36 w 48"/>
                <a:gd name="T21" fmla="*/ 18 h 48"/>
                <a:gd name="T22" fmla="*/ 42 w 48"/>
                <a:gd name="T23" fmla="*/ 18 h 48"/>
                <a:gd name="T24" fmla="*/ 48 w 48"/>
                <a:gd name="T25" fmla="*/ 42 h 48"/>
                <a:gd name="T26" fmla="*/ 36 w 48"/>
                <a:gd name="T27" fmla="*/ 42 h 48"/>
                <a:gd name="T28" fmla="*/ 12 w 48"/>
                <a:gd name="T29" fmla="*/ 48 h 48"/>
                <a:gd name="T30" fmla="*/ 12 w 48"/>
                <a:gd name="T31" fmla="*/ 42 h 48"/>
                <a:gd name="T32" fmla="*/ 0 w 48"/>
                <a:gd name="T33" fmla="*/ 42 h 48"/>
                <a:gd name="T34" fmla="*/ 0 w 48"/>
                <a:gd name="T35"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8">
                  <a:moveTo>
                    <a:pt x="0" y="30"/>
                  </a:moveTo>
                  <a:lnTo>
                    <a:pt x="6" y="30"/>
                  </a:lnTo>
                  <a:lnTo>
                    <a:pt x="6" y="18"/>
                  </a:lnTo>
                  <a:lnTo>
                    <a:pt x="12" y="18"/>
                  </a:lnTo>
                  <a:lnTo>
                    <a:pt x="18" y="18"/>
                  </a:lnTo>
                  <a:lnTo>
                    <a:pt x="18" y="6"/>
                  </a:lnTo>
                  <a:lnTo>
                    <a:pt x="24" y="6"/>
                  </a:lnTo>
                  <a:lnTo>
                    <a:pt x="30" y="0"/>
                  </a:lnTo>
                  <a:lnTo>
                    <a:pt x="30" y="12"/>
                  </a:lnTo>
                  <a:lnTo>
                    <a:pt x="36" y="12"/>
                  </a:lnTo>
                  <a:lnTo>
                    <a:pt x="36" y="18"/>
                  </a:lnTo>
                  <a:lnTo>
                    <a:pt x="42" y="18"/>
                  </a:lnTo>
                  <a:lnTo>
                    <a:pt x="48" y="42"/>
                  </a:lnTo>
                  <a:lnTo>
                    <a:pt x="36" y="42"/>
                  </a:lnTo>
                  <a:lnTo>
                    <a:pt x="12" y="48"/>
                  </a:lnTo>
                  <a:lnTo>
                    <a:pt x="12" y="42"/>
                  </a:lnTo>
                  <a:lnTo>
                    <a:pt x="0" y="42"/>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85" name="Freeform 2413"/>
            <p:cNvSpPr>
              <a:spLocks/>
            </p:cNvSpPr>
            <p:nvPr/>
          </p:nvSpPr>
          <p:spPr bwMode="auto">
            <a:xfrm>
              <a:off x="3906" y="2460"/>
              <a:ext cx="48" cy="48"/>
            </a:xfrm>
            <a:custGeom>
              <a:avLst/>
              <a:gdLst>
                <a:gd name="T0" fmla="*/ 48 w 48"/>
                <a:gd name="T1" fmla="*/ 36 h 48"/>
                <a:gd name="T2" fmla="*/ 42 w 48"/>
                <a:gd name="T3" fmla="*/ 36 h 48"/>
                <a:gd name="T4" fmla="*/ 42 w 48"/>
                <a:gd name="T5" fmla="*/ 42 h 48"/>
                <a:gd name="T6" fmla="*/ 36 w 48"/>
                <a:gd name="T7" fmla="*/ 42 h 48"/>
                <a:gd name="T8" fmla="*/ 30 w 48"/>
                <a:gd name="T9" fmla="*/ 42 h 48"/>
                <a:gd name="T10" fmla="*/ 24 w 48"/>
                <a:gd name="T11" fmla="*/ 42 h 48"/>
                <a:gd name="T12" fmla="*/ 12 w 48"/>
                <a:gd name="T13" fmla="*/ 48 h 48"/>
                <a:gd name="T14" fmla="*/ 12 w 48"/>
                <a:gd name="T15" fmla="*/ 42 h 48"/>
                <a:gd name="T16" fmla="*/ 6 w 48"/>
                <a:gd name="T17" fmla="*/ 42 h 48"/>
                <a:gd name="T18" fmla="*/ 0 w 48"/>
                <a:gd name="T19" fmla="*/ 36 h 48"/>
                <a:gd name="T20" fmla="*/ 0 w 48"/>
                <a:gd name="T21" fmla="*/ 30 h 48"/>
                <a:gd name="T22" fmla="*/ 0 w 48"/>
                <a:gd name="T23" fmla="*/ 24 h 48"/>
                <a:gd name="T24" fmla="*/ 0 w 48"/>
                <a:gd name="T25" fmla="*/ 18 h 48"/>
                <a:gd name="T26" fmla="*/ 6 w 48"/>
                <a:gd name="T27" fmla="*/ 18 h 48"/>
                <a:gd name="T28" fmla="*/ 6 w 48"/>
                <a:gd name="T29" fmla="*/ 12 h 48"/>
                <a:gd name="T30" fmla="*/ 12 w 48"/>
                <a:gd name="T31" fmla="*/ 12 h 48"/>
                <a:gd name="T32" fmla="*/ 12 w 48"/>
                <a:gd name="T33" fmla="*/ 6 h 48"/>
                <a:gd name="T34" fmla="*/ 18 w 48"/>
                <a:gd name="T35" fmla="*/ 0 h 48"/>
                <a:gd name="T36" fmla="*/ 24 w 48"/>
                <a:gd name="T37" fmla="*/ 0 h 48"/>
                <a:gd name="T38" fmla="*/ 24 w 48"/>
                <a:gd name="T39" fmla="*/ 6 h 48"/>
                <a:gd name="T40" fmla="*/ 30 w 48"/>
                <a:gd name="T41" fmla="*/ 6 h 48"/>
                <a:gd name="T42" fmla="*/ 30 w 48"/>
                <a:gd name="T43" fmla="*/ 12 h 48"/>
                <a:gd name="T44" fmla="*/ 36 w 48"/>
                <a:gd name="T45" fmla="*/ 12 h 48"/>
                <a:gd name="T46" fmla="*/ 36 w 48"/>
                <a:gd name="T47" fmla="*/ 18 h 48"/>
                <a:gd name="T48" fmla="*/ 42 w 48"/>
                <a:gd name="T49" fmla="*/ 18 h 48"/>
                <a:gd name="T50" fmla="*/ 42 w 48"/>
                <a:gd name="T51" fmla="*/ 24 h 48"/>
                <a:gd name="T52" fmla="*/ 48 w 48"/>
                <a:gd name="T53" fmla="*/ 30 h 48"/>
                <a:gd name="T54" fmla="*/ 48 w 48"/>
                <a:gd name="T5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48">
                  <a:moveTo>
                    <a:pt x="48" y="36"/>
                  </a:moveTo>
                  <a:lnTo>
                    <a:pt x="42" y="36"/>
                  </a:lnTo>
                  <a:lnTo>
                    <a:pt x="42" y="42"/>
                  </a:lnTo>
                  <a:lnTo>
                    <a:pt x="36" y="42"/>
                  </a:lnTo>
                  <a:lnTo>
                    <a:pt x="30" y="42"/>
                  </a:lnTo>
                  <a:lnTo>
                    <a:pt x="24" y="42"/>
                  </a:lnTo>
                  <a:lnTo>
                    <a:pt x="12" y="48"/>
                  </a:lnTo>
                  <a:lnTo>
                    <a:pt x="12" y="42"/>
                  </a:lnTo>
                  <a:lnTo>
                    <a:pt x="6" y="42"/>
                  </a:lnTo>
                  <a:lnTo>
                    <a:pt x="0" y="36"/>
                  </a:lnTo>
                  <a:lnTo>
                    <a:pt x="0" y="30"/>
                  </a:lnTo>
                  <a:lnTo>
                    <a:pt x="0" y="24"/>
                  </a:lnTo>
                  <a:lnTo>
                    <a:pt x="0" y="18"/>
                  </a:lnTo>
                  <a:lnTo>
                    <a:pt x="6" y="18"/>
                  </a:lnTo>
                  <a:lnTo>
                    <a:pt x="6" y="12"/>
                  </a:lnTo>
                  <a:lnTo>
                    <a:pt x="12" y="12"/>
                  </a:lnTo>
                  <a:lnTo>
                    <a:pt x="12" y="6"/>
                  </a:lnTo>
                  <a:lnTo>
                    <a:pt x="18" y="0"/>
                  </a:lnTo>
                  <a:lnTo>
                    <a:pt x="24" y="0"/>
                  </a:lnTo>
                  <a:lnTo>
                    <a:pt x="24" y="6"/>
                  </a:lnTo>
                  <a:lnTo>
                    <a:pt x="30" y="6"/>
                  </a:lnTo>
                  <a:lnTo>
                    <a:pt x="30" y="12"/>
                  </a:lnTo>
                  <a:lnTo>
                    <a:pt x="36" y="12"/>
                  </a:lnTo>
                  <a:lnTo>
                    <a:pt x="36" y="18"/>
                  </a:lnTo>
                  <a:lnTo>
                    <a:pt x="42" y="18"/>
                  </a:lnTo>
                  <a:lnTo>
                    <a:pt x="42" y="24"/>
                  </a:lnTo>
                  <a:lnTo>
                    <a:pt x="48" y="30"/>
                  </a:lnTo>
                  <a:lnTo>
                    <a:pt x="4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6686" name="Group 2414"/>
          <p:cNvGrpSpPr>
            <a:grpSpLocks/>
          </p:cNvGrpSpPr>
          <p:nvPr/>
        </p:nvGrpSpPr>
        <p:grpSpPr bwMode="auto">
          <a:xfrm>
            <a:off x="2200275" y="3838575"/>
            <a:ext cx="4486275" cy="542925"/>
            <a:chOff x="1386" y="2418"/>
            <a:chExt cx="2826" cy="342"/>
          </a:xfrm>
        </p:grpSpPr>
        <p:sp>
          <p:nvSpPr>
            <p:cNvPr id="56687" name="Freeform 2415"/>
            <p:cNvSpPr>
              <a:spLocks/>
            </p:cNvSpPr>
            <p:nvPr/>
          </p:nvSpPr>
          <p:spPr bwMode="auto">
            <a:xfrm>
              <a:off x="3756" y="2478"/>
              <a:ext cx="30" cy="42"/>
            </a:xfrm>
            <a:custGeom>
              <a:avLst/>
              <a:gdLst>
                <a:gd name="T0" fmla="*/ 6 w 30"/>
                <a:gd name="T1" fmla="*/ 42 h 42"/>
                <a:gd name="T2" fmla="*/ 0 w 30"/>
                <a:gd name="T3" fmla="*/ 6 h 42"/>
                <a:gd name="T4" fmla="*/ 12 w 30"/>
                <a:gd name="T5" fmla="*/ 6 h 42"/>
                <a:gd name="T6" fmla="*/ 12 w 30"/>
                <a:gd name="T7" fmla="*/ 0 h 42"/>
                <a:gd name="T8" fmla="*/ 12 w 30"/>
                <a:gd name="T9" fmla="*/ 6 h 42"/>
                <a:gd name="T10" fmla="*/ 18 w 30"/>
                <a:gd name="T11" fmla="*/ 0 h 42"/>
                <a:gd name="T12" fmla="*/ 30 w 30"/>
                <a:gd name="T13" fmla="*/ 0 h 42"/>
                <a:gd name="T14" fmla="*/ 30 w 30"/>
                <a:gd name="T15" fmla="*/ 6 h 42"/>
                <a:gd name="T16" fmla="*/ 30 w 30"/>
                <a:gd name="T17" fmla="*/ 12 h 42"/>
                <a:gd name="T18" fmla="*/ 30 w 30"/>
                <a:gd name="T19" fmla="*/ 18 h 42"/>
                <a:gd name="T20" fmla="*/ 30 w 30"/>
                <a:gd name="T21" fmla="*/ 24 h 42"/>
                <a:gd name="T22" fmla="*/ 30 w 30"/>
                <a:gd name="T23" fmla="*/ 30 h 42"/>
                <a:gd name="T24" fmla="*/ 30 w 30"/>
                <a:gd name="T25" fmla="*/ 36 h 42"/>
                <a:gd name="T26" fmla="*/ 30 w 30"/>
                <a:gd name="T27" fmla="*/ 42 h 42"/>
                <a:gd name="T28" fmla="*/ 18 w 30"/>
                <a:gd name="T29" fmla="*/ 42 h 42"/>
                <a:gd name="T30" fmla="*/ 12 w 30"/>
                <a:gd name="T31" fmla="*/ 42 h 42"/>
                <a:gd name="T32" fmla="*/ 6 w 30"/>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2">
                  <a:moveTo>
                    <a:pt x="6" y="42"/>
                  </a:moveTo>
                  <a:lnTo>
                    <a:pt x="0" y="6"/>
                  </a:lnTo>
                  <a:lnTo>
                    <a:pt x="12" y="6"/>
                  </a:lnTo>
                  <a:lnTo>
                    <a:pt x="12" y="0"/>
                  </a:lnTo>
                  <a:lnTo>
                    <a:pt x="12" y="6"/>
                  </a:lnTo>
                  <a:lnTo>
                    <a:pt x="18" y="0"/>
                  </a:lnTo>
                  <a:lnTo>
                    <a:pt x="30" y="0"/>
                  </a:lnTo>
                  <a:lnTo>
                    <a:pt x="30" y="6"/>
                  </a:lnTo>
                  <a:lnTo>
                    <a:pt x="30" y="12"/>
                  </a:lnTo>
                  <a:lnTo>
                    <a:pt x="30" y="18"/>
                  </a:lnTo>
                  <a:lnTo>
                    <a:pt x="30" y="24"/>
                  </a:lnTo>
                  <a:lnTo>
                    <a:pt x="30" y="30"/>
                  </a:lnTo>
                  <a:lnTo>
                    <a:pt x="30" y="36"/>
                  </a:lnTo>
                  <a:lnTo>
                    <a:pt x="30" y="42"/>
                  </a:lnTo>
                  <a:lnTo>
                    <a:pt x="18" y="42"/>
                  </a:lnTo>
                  <a:lnTo>
                    <a:pt x="12"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88" name="Freeform 2416"/>
            <p:cNvSpPr>
              <a:spLocks/>
            </p:cNvSpPr>
            <p:nvPr/>
          </p:nvSpPr>
          <p:spPr bwMode="auto">
            <a:xfrm>
              <a:off x="3726" y="2484"/>
              <a:ext cx="36" cy="36"/>
            </a:xfrm>
            <a:custGeom>
              <a:avLst/>
              <a:gdLst>
                <a:gd name="T0" fmla="*/ 0 w 36"/>
                <a:gd name="T1" fmla="*/ 12 h 36"/>
                <a:gd name="T2" fmla="*/ 6 w 36"/>
                <a:gd name="T3" fmla="*/ 6 h 36"/>
                <a:gd name="T4" fmla="*/ 12 w 36"/>
                <a:gd name="T5" fmla="*/ 6 h 36"/>
                <a:gd name="T6" fmla="*/ 24 w 36"/>
                <a:gd name="T7" fmla="*/ 0 h 36"/>
                <a:gd name="T8" fmla="*/ 30 w 36"/>
                <a:gd name="T9" fmla="*/ 0 h 36"/>
                <a:gd name="T10" fmla="*/ 36 w 36"/>
                <a:gd name="T11" fmla="*/ 36 h 36"/>
                <a:gd name="T12" fmla="*/ 6 w 36"/>
                <a:gd name="T13" fmla="*/ 36 h 36"/>
                <a:gd name="T14" fmla="*/ 0 w 36"/>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0" y="12"/>
                  </a:moveTo>
                  <a:lnTo>
                    <a:pt x="6" y="6"/>
                  </a:lnTo>
                  <a:lnTo>
                    <a:pt x="12" y="6"/>
                  </a:lnTo>
                  <a:lnTo>
                    <a:pt x="24" y="0"/>
                  </a:lnTo>
                  <a:lnTo>
                    <a:pt x="30" y="0"/>
                  </a:lnTo>
                  <a:lnTo>
                    <a:pt x="36" y="36"/>
                  </a:lnTo>
                  <a:lnTo>
                    <a:pt x="6" y="36"/>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89" name="Freeform 2417"/>
            <p:cNvSpPr>
              <a:spLocks/>
            </p:cNvSpPr>
            <p:nvPr/>
          </p:nvSpPr>
          <p:spPr bwMode="auto">
            <a:xfrm>
              <a:off x="1752" y="2466"/>
              <a:ext cx="114" cy="138"/>
            </a:xfrm>
            <a:custGeom>
              <a:avLst/>
              <a:gdLst>
                <a:gd name="T0" fmla="*/ 60 w 114"/>
                <a:gd name="T1" fmla="*/ 138 h 138"/>
                <a:gd name="T2" fmla="*/ 30 w 114"/>
                <a:gd name="T3" fmla="*/ 138 h 138"/>
                <a:gd name="T4" fmla="*/ 36 w 114"/>
                <a:gd name="T5" fmla="*/ 72 h 138"/>
                <a:gd name="T6" fmla="*/ 30 w 114"/>
                <a:gd name="T7" fmla="*/ 72 h 138"/>
                <a:gd name="T8" fmla="*/ 30 w 114"/>
                <a:gd name="T9" fmla="*/ 60 h 138"/>
                <a:gd name="T10" fmla="*/ 12 w 114"/>
                <a:gd name="T11" fmla="*/ 60 h 138"/>
                <a:gd name="T12" fmla="*/ 18 w 114"/>
                <a:gd name="T13" fmla="*/ 42 h 138"/>
                <a:gd name="T14" fmla="*/ 0 w 114"/>
                <a:gd name="T15" fmla="*/ 42 h 138"/>
                <a:gd name="T16" fmla="*/ 6 w 114"/>
                <a:gd name="T17" fmla="*/ 0 h 138"/>
                <a:gd name="T18" fmla="*/ 90 w 114"/>
                <a:gd name="T19" fmla="*/ 12 h 138"/>
                <a:gd name="T20" fmla="*/ 102 w 114"/>
                <a:gd name="T21" fmla="*/ 12 h 138"/>
                <a:gd name="T22" fmla="*/ 102 w 114"/>
                <a:gd name="T23" fmla="*/ 18 h 138"/>
                <a:gd name="T24" fmla="*/ 102 w 114"/>
                <a:gd name="T25" fmla="*/ 24 h 138"/>
                <a:gd name="T26" fmla="*/ 102 w 114"/>
                <a:gd name="T27" fmla="*/ 30 h 138"/>
                <a:gd name="T28" fmla="*/ 102 w 114"/>
                <a:gd name="T29" fmla="*/ 36 h 138"/>
                <a:gd name="T30" fmla="*/ 108 w 114"/>
                <a:gd name="T31" fmla="*/ 36 h 138"/>
                <a:gd name="T32" fmla="*/ 108 w 114"/>
                <a:gd name="T33" fmla="*/ 42 h 138"/>
                <a:gd name="T34" fmla="*/ 108 w 114"/>
                <a:gd name="T35" fmla="*/ 48 h 138"/>
                <a:gd name="T36" fmla="*/ 108 w 114"/>
                <a:gd name="T37" fmla="*/ 54 h 138"/>
                <a:gd name="T38" fmla="*/ 108 w 114"/>
                <a:gd name="T39" fmla="*/ 60 h 138"/>
                <a:gd name="T40" fmla="*/ 108 w 114"/>
                <a:gd name="T41" fmla="*/ 66 h 138"/>
                <a:gd name="T42" fmla="*/ 108 w 114"/>
                <a:gd name="T43" fmla="*/ 72 h 138"/>
                <a:gd name="T44" fmla="*/ 114 w 114"/>
                <a:gd name="T45" fmla="*/ 72 h 138"/>
                <a:gd name="T46" fmla="*/ 90 w 114"/>
                <a:gd name="T47" fmla="*/ 72 h 138"/>
                <a:gd name="T48" fmla="*/ 90 w 114"/>
                <a:gd name="T49" fmla="*/ 78 h 138"/>
                <a:gd name="T50" fmla="*/ 66 w 114"/>
                <a:gd name="T51" fmla="*/ 78 h 138"/>
                <a:gd name="T52" fmla="*/ 60 w 114"/>
                <a:gd name="T53" fmla="*/ 120 h 138"/>
                <a:gd name="T54" fmla="*/ 60 w 114"/>
                <a:gd name="T5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38">
                  <a:moveTo>
                    <a:pt x="60" y="138"/>
                  </a:moveTo>
                  <a:lnTo>
                    <a:pt x="30" y="138"/>
                  </a:lnTo>
                  <a:lnTo>
                    <a:pt x="36" y="72"/>
                  </a:lnTo>
                  <a:lnTo>
                    <a:pt x="30" y="72"/>
                  </a:lnTo>
                  <a:lnTo>
                    <a:pt x="30" y="60"/>
                  </a:lnTo>
                  <a:lnTo>
                    <a:pt x="12" y="60"/>
                  </a:lnTo>
                  <a:lnTo>
                    <a:pt x="18" y="42"/>
                  </a:lnTo>
                  <a:lnTo>
                    <a:pt x="0" y="42"/>
                  </a:lnTo>
                  <a:lnTo>
                    <a:pt x="6" y="0"/>
                  </a:lnTo>
                  <a:lnTo>
                    <a:pt x="90" y="12"/>
                  </a:lnTo>
                  <a:lnTo>
                    <a:pt x="102" y="12"/>
                  </a:lnTo>
                  <a:lnTo>
                    <a:pt x="102" y="18"/>
                  </a:lnTo>
                  <a:lnTo>
                    <a:pt x="102" y="24"/>
                  </a:lnTo>
                  <a:lnTo>
                    <a:pt x="102" y="30"/>
                  </a:lnTo>
                  <a:lnTo>
                    <a:pt x="102" y="36"/>
                  </a:lnTo>
                  <a:lnTo>
                    <a:pt x="108" y="36"/>
                  </a:lnTo>
                  <a:lnTo>
                    <a:pt x="108" y="42"/>
                  </a:lnTo>
                  <a:lnTo>
                    <a:pt x="108" y="48"/>
                  </a:lnTo>
                  <a:lnTo>
                    <a:pt x="108" y="54"/>
                  </a:lnTo>
                  <a:lnTo>
                    <a:pt x="108" y="60"/>
                  </a:lnTo>
                  <a:lnTo>
                    <a:pt x="108" y="66"/>
                  </a:lnTo>
                  <a:lnTo>
                    <a:pt x="108" y="72"/>
                  </a:lnTo>
                  <a:lnTo>
                    <a:pt x="114" y="72"/>
                  </a:lnTo>
                  <a:lnTo>
                    <a:pt x="90" y="72"/>
                  </a:lnTo>
                  <a:lnTo>
                    <a:pt x="90" y="78"/>
                  </a:lnTo>
                  <a:lnTo>
                    <a:pt x="66" y="78"/>
                  </a:lnTo>
                  <a:lnTo>
                    <a:pt x="60" y="120"/>
                  </a:lnTo>
                  <a:lnTo>
                    <a:pt x="60" y="13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90" name="Freeform 2418"/>
            <p:cNvSpPr>
              <a:spLocks/>
            </p:cNvSpPr>
            <p:nvPr/>
          </p:nvSpPr>
          <p:spPr bwMode="auto">
            <a:xfrm>
              <a:off x="3804" y="2478"/>
              <a:ext cx="24" cy="24"/>
            </a:xfrm>
            <a:custGeom>
              <a:avLst/>
              <a:gdLst>
                <a:gd name="T0" fmla="*/ 0 w 24"/>
                <a:gd name="T1" fmla="*/ 24 h 24"/>
                <a:gd name="T2" fmla="*/ 0 w 24"/>
                <a:gd name="T3" fmla="*/ 18 h 24"/>
                <a:gd name="T4" fmla="*/ 6 w 24"/>
                <a:gd name="T5" fmla="*/ 18 h 24"/>
                <a:gd name="T6" fmla="*/ 0 w 24"/>
                <a:gd name="T7" fmla="*/ 0 h 24"/>
                <a:gd name="T8" fmla="*/ 6 w 24"/>
                <a:gd name="T9" fmla="*/ 0 h 24"/>
                <a:gd name="T10" fmla="*/ 12 w 24"/>
                <a:gd name="T11" fmla="*/ 0 h 24"/>
                <a:gd name="T12" fmla="*/ 18 w 24"/>
                <a:gd name="T13" fmla="*/ 0 h 24"/>
                <a:gd name="T14" fmla="*/ 24 w 24"/>
                <a:gd name="T15" fmla="*/ 24 h 24"/>
                <a:gd name="T16" fmla="*/ 18 w 24"/>
                <a:gd name="T17" fmla="*/ 24 h 24"/>
                <a:gd name="T18" fmla="*/ 18 w 24"/>
                <a:gd name="T19" fmla="*/ 18 h 24"/>
                <a:gd name="T20" fmla="*/ 0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0" y="24"/>
                  </a:moveTo>
                  <a:lnTo>
                    <a:pt x="0" y="18"/>
                  </a:lnTo>
                  <a:lnTo>
                    <a:pt x="6" y="18"/>
                  </a:lnTo>
                  <a:lnTo>
                    <a:pt x="0" y="0"/>
                  </a:lnTo>
                  <a:lnTo>
                    <a:pt x="6" y="0"/>
                  </a:lnTo>
                  <a:lnTo>
                    <a:pt x="12" y="0"/>
                  </a:lnTo>
                  <a:lnTo>
                    <a:pt x="18" y="0"/>
                  </a:lnTo>
                  <a:lnTo>
                    <a:pt x="24" y="24"/>
                  </a:lnTo>
                  <a:lnTo>
                    <a:pt x="18" y="24"/>
                  </a:lnTo>
                  <a:lnTo>
                    <a:pt x="18" y="18"/>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91" name="Freeform 2419"/>
            <p:cNvSpPr>
              <a:spLocks/>
            </p:cNvSpPr>
            <p:nvPr/>
          </p:nvSpPr>
          <p:spPr bwMode="auto">
            <a:xfrm>
              <a:off x="3822" y="2472"/>
              <a:ext cx="30" cy="42"/>
            </a:xfrm>
            <a:custGeom>
              <a:avLst/>
              <a:gdLst>
                <a:gd name="T0" fmla="*/ 0 w 30"/>
                <a:gd name="T1" fmla="*/ 42 h 42"/>
                <a:gd name="T2" fmla="*/ 0 w 30"/>
                <a:gd name="T3" fmla="*/ 30 h 42"/>
                <a:gd name="T4" fmla="*/ 6 w 30"/>
                <a:gd name="T5" fmla="*/ 30 h 42"/>
                <a:gd name="T6" fmla="*/ 0 w 30"/>
                <a:gd name="T7" fmla="*/ 6 h 42"/>
                <a:gd name="T8" fmla="*/ 18 w 30"/>
                <a:gd name="T9" fmla="*/ 0 h 42"/>
                <a:gd name="T10" fmla="*/ 18 w 30"/>
                <a:gd name="T11" fmla="*/ 6 h 42"/>
                <a:gd name="T12" fmla="*/ 24 w 30"/>
                <a:gd name="T13" fmla="*/ 6 h 42"/>
                <a:gd name="T14" fmla="*/ 30 w 30"/>
                <a:gd name="T15" fmla="*/ 12 h 42"/>
                <a:gd name="T16" fmla="*/ 30 w 30"/>
                <a:gd name="T17" fmla="*/ 24 h 42"/>
                <a:gd name="T18" fmla="*/ 18 w 30"/>
                <a:gd name="T19" fmla="*/ 36 h 42"/>
                <a:gd name="T20" fmla="*/ 12 w 30"/>
                <a:gd name="T21" fmla="*/ 36 h 42"/>
                <a:gd name="T22" fmla="*/ 12 w 30"/>
                <a:gd name="T23" fmla="*/ 42 h 42"/>
                <a:gd name="T24" fmla="*/ 0 w 3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2">
                  <a:moveTo>
                    <a:pt x="0" y="42"/>
                  </a:moveTo>
                  <a:lnTo>
                    <a:pt x="0" y="30"/>
                  </a:lnTo>
                  <a:lnTo>
                    <a:pt x="6" y="30"/>
                  </a:lnTo>
                  <a:lnTo>
                    <a:pt x="0" y="6"/>
                  </a:lnTo>
                  <a:lnTo>
                    <a:pt x="18" y="0"/>
                  </a:lnTo>
                  <a:lnTo>
                    <a:pt x="18" y="6"/>
                  </a:lnTo>
                  <a:lnTo>
                    <a:pt x="24" y="6"/>
                  </a:lnTo>
                  <a:lnTo>
                    <a:pt x="30" y="12"/>
                  </a:lnTo>
                  <a:lnTo>
                    <a:pt x="30" y="24"/>
                  </a:lnTo>
                  <a:lnTo>
                    <a:pt x="18" y="36"/>
                  </a:lnTo>
                  <a:lnTo>
                    <a:pt x="12" y="36"/>
                  </a:lnTo>
                  <a:lnTo>
                    <a:pt x="12"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92" name="Freeform 2420"/>
            <p:cNvSpPr>
              <a:spLocks/>
            </p:cNvSpPr>
            <p:nvPr/>
          </p:nvSpPr>
          <p:spPr bwMode="auto">
            <a:xfrm>
              <a:off x="3786" y="2478"/>
              <a:ext cx="24" cy="24"/>
            </a:xfrm>
            <a:custGeom>
              <a:avLst/>
              <a:gdLst>
                <a:gd name="T0" fmla="*/ 0 w 24"/>
                <a:gd name="T1" fmla="*/ 24 h 24"/>
                <a:gd name="T2" fmla="*/ 0 w 24"/>
                <a:gd name="T3" fmla="*/ 18 h 24"/>
                <a:gd name="T4" fmla="*/ 0 w 24"/>
                <a:gd name="T5" fmla="*/ 12 h 24"/>
                <a:gd name="T6" fmla="*/ 0 w 24"/>
                <a:gd name="T7" fmla="*/ 6 h 24"/>
                <a:gd name="T8" fmla="*/ 6 w 24"/>
                <a:gd name="T9" fmla="*/ 0 h 24"/>
                <a:gd name="T10" fmla="*/ 12 w 24"/>
                <a:gd name="T11" fmla="*/ 0 h 24"/>
                <a:gd name="T12" fmla="*/ 18 w 24"/>
                <a:gd name="T13" fmla="*/ 0 h 24"/>
                <a:gd name="T14" fmla="*/ 24 w 24"/>
                <a:gd name="T15" fmla="*/ 18 h 24"/>
                <a:gd name="T16" fmla="*/ 18 w 24"/>
                <a:gd name="T17" fmla="*/ 18 h 24"/>
                <a:gd name="T18" fmla="*/ 18 w 24"/>
                <a:gd name="T19" fmla="*/ 24 h 24"/>
                <a:gd name="T20" fmla="*/ 18 w 24"/>
                <a:gd name="T21" fmla="*/ 18 h 24"/>
                <a:gd name="T22" fmla="*/ 18 w 24"/>
                <a:gd name="T23" fmla="*/ 24 h 24"/>
                <a:gd name="T24" fmla="*/ 6 w 24"/>
                <a:gd name="T25" fmla="*/ 24 h 24"/>
                <a:gd name="T26" fmla="*/ 0 w 24"/>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0" y="24"/>
                  </a:moveTo>
                  <a:lnTo>
                    <a:pt x="0" y="18"/>
                  </a:lnTo>
                  <a:lnTo>
                    <a:pt x="0" y="12"/>
                  </a:lnTo>
                  <a:lnTo>
                    <a:pt x="0" y="6"/>
                  </a:lnTo>
                  <a:lnTo>
                    <a:pt x="6" y="0"/>
                  </a:lnTo>
                  <a:lnTo>
                    <a:pt x="12" y="0"/>
                  </a:lnTo>
                  <a:lnTo>
                    <a:pt x="18" y="0"/>
                  </a:lnTo>
                  <a:lnTo>
                    <a:pt x="24" y="18"/>
                  </a:lnTo>
                  <a:lnTo>
                    <a:pt x="18" y="18"/>
                  </a:lnTo>
                  <a:lnTo>
                    <a:pt x="18" y="24"/>
                  </a:lnTo>
                  <a:lnTo>
                    <a:pt x="18" y="18"/>
                  </a:lnTo>
                  <a:lnTo>
                    <a:pt x="18" y="24"/>
                  </a:lnTo>
                  <a:lnTo>
                    <a:pt x="6"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93" name="Freeform 2421"/>
            <p:cNvSpPr>
              <a:spLocks/>
            </p:cNvSpPr>
            <p:nvPr/>
          </p:nvSpPr>
          <p:spPr bwMode="auto">
            <a:xfrm>
              <a:off x="3876" y="2472"/>
              <a:ext cx="30" cy="24"/>
            </a:xfrm>
            <a:custGeom>
              <a:avLst/>
              <a:gdLst>
                <a:gd name="T0" fmla="*/ 30 w 30"/>
                <a:gd name="T1" fmla="*/ 18 h 24"/>
                <a:gd name="T2" fmla="*/ 24 w 30"/>
                <a:gd name="T3" fmla="*/ 18 h 24"/>
                <a:gd name="T4" fmla="*/ 24 w 30"/>
                <a:gd name="T5" fmla="*/ 12 h 24"/>
                <a:gd name="T6" fmla="*/ 24 w 30"/>
                <a:gd name="T7" fmla="*/ 18 h 24"/>
                <a:gd name="T8" fmla="*/ 18 w 30"/>
                <a:gd name="T9" fmla="*/ 18 h 24"/>
                <a:gd name="T10" fmla="*/ 6 w 30"/>
                <a:gd name="T11" fmla="*/ 24 h 24"/>
                <a:gd name="T12" fmla="*/ 0 w 30"/>
                <a:gd name="T13" fmla="*/ 0 h 24"/>
                <a:gd name="T14" fmla="*/ 6 w 30"/>
                <a:gd name="T15" fmla="*/ 0 h 24"/>
                <a:gd name="T16" fmla="*/ 12 w 30"/>
                <a:gd name="T17" fmla="*/ 0 h 24"/>
                <a:gd name="T18" fmla="*/ 24 w 30"/>
                <a:gd name="T19" fmla="*/ 0 h 24"/>
                <a:gd name="T20" fmla="*/ 24 w 30"/>
                <a:gd name="T21" fmla="*/ 6 h 24"/>
                <a:gd name="T22" fmla="*/ 30 w 30"/>
                <a:gd name="T23" fmla="*/ 6 h 24"/>
                <a:gd name="T24" fmla="*/ 30 w 30"/>
                <a:gd name="T25" fmla="*/ 12 h 24"/>
                <a:gd name="T26" fmla="*/ 30 w 30"/>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4">
                  <a:moveTo>
                    <a:pt x="30" y="18"/>
                  </a:moveTo>
                  <a:lnTo>
                    <a:pt x="24" y="18"/>
                  </a:lnTo>
                  <a:lnTo>
                    <a:pt x="24" y="12"/>
                  </a:lnTo>
                  <a:lnTo>
                    <a:pt x="24" y="18"/>
                  </a:lnTo>
                  <a:lnTo>
                    <a:pt x="18" y="18"/>
                  </a:lnTo>
                  <a:lnTo>
                    <a:pt x="6" y="24"/>
                  </a:lnTo>
                  <a:lnTo>
                    <a:pt x="0" y="0"/>
                  </a:lnTo>
                  <a:lnTo>
                    <a:pt x="6" y="0"/>
                  </a:lnTo>
                  <a:lnTo>
                    <a:pt x="12" y="0"/>
                  </a:lnTo>
                  <a:lnTo>
                    <a:pt x="24" y="0"/>
                  </a:lnTo>
                  <a:lnTo>
                    <a:pt x="24" y="6"/>
                  </a:lnTo>
                  <a:lnTo>
                    <a:pt x="30" y="6"/>
                  </a:lnTo>
                  <a:lnTo>
                    <a:pt x="30" y="12"/>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94" name="Freeform 2422"/>
            <p:cNvSpPr>
              <a:spLocks/>
            </p:cNvSpPr>
            <p:nvPr/>
          </p:nvSpPr>
          <p:spPr bwMode="auto">
            <a:xfrm>
              <a:off x="3846" y="2472"/>
              <a:ext cx="36" cy="36"/>
            </a:xfrm>
            <a:custGeom>
              <a:avLst/>
              <a:gdLst>
                <a:gd name="T0" fmla="*/ 36 w 36"/>
                <a:gd name="T1" fmla="*/ 30 h 36"/>
                <a:gd name="T2" fmla="*/ 24 w 36"/>
                <a:gd name="T3" fmla="*/ 36 h 36"/>
                <a:gd name="T4" fmla="*/ 18 w 36"/>
                <a:gd name="T5" fmla="*/ 30 h 36"/>
                <a:gd name="T6" fmla="*/ 12 w 36"/>
                <a:gd name="T7" fmla="*/ 30 h 36"/>
                <a:gd name="T8" fmla="*/ 6 w 36"/>
                <a:gd name="T9" fmla="*/ 24 h 36"/>
                <a:gd name="T10" fmla="*/ 6 w 36"/>
                <a:gd name="T11" fmla="*/ 12 h 36"/>
                <a:gd name="T12" fmla="*/ 0 w 36"/>
                <a:gd name="T13" fmla="*/ 6 h 36"/>
                <a:gd name="T14" fmla="*/ 18 w 36"/>
                <a:gd name="T15" fmla="*/ 0 h 36"/>
                <a:gd name="T16" fmla="*/ 30 w 36"/>
                <a:gd name="T17" fmla="*/ 0 h 36"/>
                <a:gd name="T18" fmla="*/ 36 w 36"/>
                <a:gd name="T19" fmla="*/ 24 h 36"/>
                <a:gd name="T20" fmla="*/ 36 w 36"/>
                <a:gd name="T2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30"/>
                  </a:moveTo>
                  <a:lnTo>
                    <a:pt x="24" y="36"/>
                  </a:lnTo>
                  <a:lnTo>
                    <a:pt x="18" y="30"/>
                  </a:lnTo>
                  <a:lnTo>
                    <a:pt x="12" y="30"/>
                  </a:lnTo>
                  <a:lnTo>
                    <a:pt x="6" y="24"/>
                  </a:lnTo>
                  <a:lnTo>
                    <a:pt x="6" y="12"/>
                  </a:lnTo>
                  <a:lnTo>
                    <a:pt x="0" y="6"/>
                  </a:lnTo>
                  <a:lnTo>
                    <a:pt x="18" y="0"/>
                  </a:lnTo>
                  <a:lnTo>
                    <a:pt x="30" y="0"/>
                  </a:lnTo>
                  <a:lnTo>
                    <a:pt x="36" y="24"/>
                  </a:lnTo>
                  <a:lnTo>
                    <a:pt x="3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95" name="Freeform 2423"/>
            <p:cNvSpPr>
              <a:spLocks/>
            </p:cNvSpPr>
            <p:nvPr/>
          </p:nvSpPr>
          <p:spPr bwMode="auto">
            <a:xfrm>
              <a:off x="4068" y="2442"/>
              <a:ext cx="66" cy="60"/>
            </a:xfrm>
            <a:custGeom>
              <a:avLst/>
              <a:gdLst>
                <a:gd name="T0" fmla="*/ 60 w 66"/>
                <a:gd name="T1" fmla="*/ 42 h 60"/>
                <a:gd name="T2" fmla="*/ 66 w 66"/>
                <a:gd name="T3" fmla="*/ 60 h 60"/>
                <a:gd name="T4" fmla="*/ 60 w 66"/>
                <a:gd name="T5" fmla="*/ 60 h 60"/>
                <a:gd name="T6" fmla="*/ 54 w 66"/>
                <a:gd name="T7" fmla="*/ 54 h 60"/>
                <a:gd name="T8" fmla="*/ 48 w 66"/>
                <a:gd name="T9" fmla="*/ 54 h 60"/>
                <a:gd name="T10" fmla="*/ 42 w 66"/>
                <a:gd name="T11" fmla="*/ 54 h 60"/>
                <a:gd name="T12" fmla="*/ 42 w 66"/>
                <a:gd name="T13" fmla="*/ 48 h 60"/>
                <a:gd name="T14" fmla="*/ 30 w 66"/>
                <a:gd name="T15" fmla="*/ 48 h 60"/>
                <a:gd name="T16" fmla="*/ 24 w 66"/>
                <a:gd name="T17" fmla="*/ 48 h 60"/>
                <a:gd name="T18" fmla="*/ 18 w 66"/>
                <a:gd name="T19" fmla="*/ 30 h 60"/>
                <a:gd name="T20" fmla="*/ 12 w 66"/>
                <a:gd name="T21" fmla="*/ 30 h 60"/>
                <a:gd name="T22" fmla="*/ 6 w 66"/>
                <a:gd name="T23" fmla="*/ 24 h 60"/>
                <a:gd name="T24" fmla="*/ 6 w 66"/>
                <a:gd name="T25" fmla="*/ 18 h 60"/>
                <a:gd name="T26" fmla="*/ 0 w 66"/>
                <a:gd name="T27" fmla="*/ 18 h 60"/>
                <a:gd name="T28" fmla="*/ 12 w 66"/>
                <a:gd name="T29" fmla="*/ 6 h 60"/>
                <a:gd name="T30" fmla="*/ 12 w 66"/>
                <a:gd name="T31" fmla="*/ 12 h 60"/>
                <a:gd name="T32" fmla="*/ 18 w 66"/>
                <a:gd name="T33" fmla="*/ 6 h 60"/>
                <a:gd name="T34" fmla="*/ 12 w 66"/>
                <a:gd name="T35" fmla="*/ 6 h 60"/>
                <a:gd name="T36" fmla="*/ 24 w 66"/>
                <a:gd name="T37" fmla="*/ 0 h 60"/>
                <a:gd name="T38" fmla="*/ 30 w 66"/>
                <a:gd name="T39" fmla="*/ 0 h 60"/>
                <a:gd name="T40" fmla="*/ 36 w 66"/>
                <a:gd name="T41" fmla="*/ 6 h 60"/>
                <a:gd name="T42" fmla="*/ 42 w 66"/>
                <a:gd name="T43" fmla="*/ 6 h 60"/>
                <a:gd name="T44" fmla="*/ 48 w 66"/>
                <a:gd name="T45" fmla="*/ 6 h 60"/>
                <a:gd name="T46" fmla="*/ 54 w 66"/>
                <a:gd name="T47" fmla="*/ 6 h 60"/>
                <a:gd name="T48" fmla="*/ 60 w 66"/>
                <a:gd name="T49" fmla="*/ 6 h 60"/>
                <a:gd name="T50" fmla="*/ 54 w 66"/>
                <a:gd name="T51" fmla="*/ 12 h 60"/>
                <a:gd name="T52" fmla="*/ 60 w 66"/>
                <a:gd name="T53" fmla="*/ 18 h 60"/>
                <a:gd name="T54" fmla="*/ 60 w 66"/>
                <a:gd name="T55" fmla="*/ 24 h 60"/>
                <a:gd name="T56" fmla="*/ 60 w 66"/>
                <a:gd name="T57" fmla="*/ 30 h 60"/>
                <a:gd name="T58" fmla="*/ 60 w 66"/>
                <a:gd name="T59" fmla="*/ 36 h 60"/>
                <a:gd name="T60" fmla="*/ 60 w 66"/>
                <a:gd name="T61"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0">
                  <a:moveTo>
                    <a:pt x="60" y="42"/>
                  </a:moveTo>
                  <a:lnTo>
                    <a:pt x="66" y="60"/>
                  </a:lnTo>
                  <a:lnTo>
                    <a:pt x="60" y="60"/>
                  </a:lnTo>
                  <a:lnTo>
                    <a:pt x="54" y="54"/>
                  </a:lnTo>
                  <a:lnTo>
                    <a:pt x="48" y="54"/>
                  </a:lnTo>
                  <a:lnTo>
                    <a:pt x="42" y="54"/>
                  </a:lnTo>
                  <a:lnTo>
                    <a:pt x="42" y="48"/>
                  </a:lnTo>
                  <a:lnTo>
                    <a:pt x="30" y="48"/>
                  </a:lnTo>
                  <a:lnTo>
                    <a:pt x="24" y="48"/>
                  </a:lnTo>
                  <a:lnTo>
                    <a:pt x="18" y="30"/>
                  </a:lnTo>
                  <a:lnTo>
                    <a:pt x="12" y="30"/>
                  </a:lnTo>
                  <a:lnTo>
                    <a:pt x="6" y="24"/>
                  </a:lnTo>
                  <a:lnTo>
                    <a:pt x="6" y="18"/>
                  </a:lnTo>
                  <a:lnTo>
                    <a:pt x="0" y="18"/>
                  </a:lnTo>
                  <a:lnTo>
                    <a:pt x="12" y="6"/>
                  </a:lnTo>
                  <a:lnTo>
                    <a:pt x="12" y="12"/>
                  </a:lnTo>
                  <a:lnTo>
                    <a:pt x="18" y="6"/>
                  </a:lnTo>
                  <a:lnTo>
                    <a:pt x="12" y="6"/>
                  </a:lnTo>
                  <a:lnTo>
                    <a:pt x="24" y="0"/>
                  </a:lnTo>
                  <a:lnTo>
                    <a:pt x="30" y="0"/>
                  </a:lnTo>
                  <a:lnTo>
                    <a:pt x="36" y="6"/>
                  </a:lnTo>
                  <a:lnTo>
                    <a:pt x="42" y="6"/>
                  </a:lnTo>
                  <a:lnTo>
                    <a:pt x="48" y="6"/>
                  </a:lnTo>
                  <a:lnTo>
                    <a:pt x="54" y="6"/>
                  </a:lnTo>
                  <a:lnTo>
                    <a:pt x="60" y="6"/>
                  </a:lnTo>
                  <a:lnTo>
                    <a:pt x="54" y="12"/>
                  </a:lnTo>
                  <a:lnTo>
                    <a:pt x="60" y="18"/>
                  </a:lnTo>
                  <a:lnTo>
                    <a:pt x="60" y="24"/>
                  </a:lnTo>
                  <a:lnTo>
                    <a:pt x="60" y="30"/>
                  </a:lnTo>
                  <a:lnTo>
                    <a:pt x="60" y="36"/>
                  </a:lnTo>
                  <a:lnTo>
                    <a:pt x="6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96" name="Freeform 2424"/>
            <p:cNvSpPr>
              <a:spLocks/>
            </p:cNvSpPr>
            <p:nvPr/>
          </p:nvSpPr>
          <p:spPr bwMode="auto">
            <a:xfrm>
              <a:off x="3480" y="2514"/>
              <a:ext cx="42" cy="60"/>
            </a:xfrm>
            <a:custGeom>
              <a:avLst/>
              <a:gdLst>
                <a:gd name="T0" fmla="*/ 42 w 42"/>
                <a:gd name="T1" fmla="*/ 12 h 60"/>
                <a:gd name="T2" fmla="*/ 42 w 42"/>
                <a:gd name="T3" fmla="*/ 18 h 60"/>
                <a:gd name="T4" fmla="*/ 42 w 42"/>
                <a:gd name="T5" fmla="*/ 24 h 60"/>
                <a:gd name="T6" fmla="*/ 36 w 42"/>
                <a:gd name="T7" fmla="*/ 24 h 60"/>
                <a:gd name="T8" fmla="*/ 36 w 42"/>
                <a:gd name="T9" fmla="*/ 30 h 60"/>
                <a:gd name="T10" fmla="*/ 36 w 42"/>
                <a:gd name="T11" fmla="*/ 36 h 60"/>
                <a:gd name="T12" fmla="*/ 30 w 42"/>
                <a:gd name="T13" fmla="*/ 36 h 60"/>
                <a:gd name="T14" fmla="*/ 30 w 42"/>
                <a:gd name="T15" fmla="*/ 42 h 60"/>
                <a:gd name="T16" fmla="*/ 36 w 42"/>
                <a:gd name="T17" fmla="*/ 36 h 60"/>
                <a:gd name="T18" fmla="*/ 36 w 42"/>
                <a:gd name="T19" fmla="*/ 42 h 60"/>
                <a:gd name="T20" fmla="*/ 42 w 42"/>
                <a:gd name="T21" fmla="*/ 48 h 60"/>
                <a:gd name="T22" fmla="*/ 36 w 42"/>
                <a:gd name="T23" fmla="*/ 48 h 60"/>
                <a:gd name="T24" fmla="*/ 36 w 42"/>
                <a:gd name="T25" fmla="*/ 54 h 60"/>
                <a:gd name="T26" fmla="*/ 42 w 42"/>
                <a:gd name="T27" fmla="*/ 54 h 60"/>
                <a:gd name="T28" fmla="*/ 42 w 42"/>
                <a:gd name="T29" fmla="*/ 60 h 60"/>
                <a:gd name="T30" fmla="*/ 42 w 42"/>
                <a:gd name="T31" fmla="*/ 54 h 60"/>
                <a:gd name="T32" fmla="*/ 42 w 42"/>
                <a:gd name="T33" fmla="*/ 60 h 60"/>
                <a:gd name="T34" fmla="*/ 36 w 42"/>
                <a:gd name="T35" fmla="*/ 60 h 60"/>
                <a:gd name="T36" fmla="*/ 30 w 42"/>
                <a:gd name="T37" fmla="*/ 60 h 60"/>
                <a:gd name="T38" fmla="*/ 30 w 42"/>
                <a:gd name="T39" fmla="*/ 54 h 60"/>
                <a:gd name="T40" fmla="*/ 36 w 42"/>
                <a:gd name="T41" fmla="*/ 54 h 60"/>
                <a:gd name="T42" fmla="*/ 30 w 42"/>
                <a:gd name="T43" fmla="*/ 54 h 60"/>
                <a:gd name="T44" fmla="*/ 24 w 42"/>
                <a:gd name="T45" fmla="*/ 54 h 60"/>
                <a:gd name="T46" fmla="*/ 18 w 42"/>
                <a:gd name="T47" fmla="*/ 54 h 60"/>
                <a:gd name="T48" fmla="*/ 18 w 42"/>
                <a:gd name="T49" fmla="*/ 60 h 60"/>
                <a:gd name="T50" fmla="*/ 12 w 42"/>
                <a:gd name="T51" fmla="*/ 54 h 60"/>
                <a:gd name="T52" fmla="*/ 18 w 42"/>
                <a:gd name="T53" fmla="*/ 54 h 60"/>
                <a:gd name="T54" fmla="*/ 18 w 42"/>
                <a:gd name="T55" fmla="*/ 48 h 60"/>
                <a:gd name="T56" fmla="*/ 12 w 42"/>
                <a:gd name="T57" fmla="*/ 48 h 60"/>
                <a:gd name="T58" fmla="*/ 12 w 42"/>
                <a:gd name="T59" fmla="*/ 42 h 60"/>
                <a:gd name="T60" fmla="*/ 12 w 42"/>
                <a:gd name="T61" fmla="*/ 36 h 60"/>
                <a:gd name="T62" fmla="*/ 12 w 42"/>
                <a:gd name="T63" fmla="*/ 42 h 60"/>
                <a:gd name="T64" fmla="*/ 12 w 42"/>
                <a:gd name="T65" fmla="*/ 36 h 60"/>
                <a:gd name="T66" fmla="*/ 6 w 42"/>
                <a:gd name="T67" fmla="*/ 36 h 60"/>
                <a:gd name="T68" fmla="*/ 6 w 42"/>
                <a:gd name="T69" fmla="*/ 30 h 60"/>
                <a:gd name="T70" fmla="*/ 6 w 42"/>
                <a:gd name="T71" fmla="*/ 24 h 60"/>
                <a:gd name="T72" fmla="*/ 0 w 42"/>
                <a:gd name="T73" fmla="*/ 24 h 60"/>
                <a:gd name="T74" fmla="*/ 6 w 42"/>
                <a:gd name="T75" fmla="*/ 24 h 60"/>
                <a:gd name="T76" fmla="*/ 6 w 42"/>
                <a:gd name="T77" fmla="*/ 18 h 60"/>
                <a:gd name="T78" fmla="*/ 6 w 42"/>
                <a:gd name="T79" fmla="*/ 12 h 60"/>
                <a:gd name="T80" fmla="*/ 12 w 42"/>
                <a:gd name="T81" fmla="*/ 12 h 60"/>
                <a:gd name="T82" fmla="*/ 18 w 42"/>
                <a:gd name="T83" fmla="*/ 12 h 60"/>
                <a:gd name="T84" fmla="*/ 18 w 42"/>
                <a:gd name="T85" fmla="*/ 6 h 60"/>
                <a:gd name="T86" fmla="*/ 24 w 42"/>
                <a:gd name="T87" fmla="*/ 6 h 60"/>
                <a:gd name="T88" fmla="*/ 30 w 42"/>
                <a:gd name="T89" fmla="*/ 0 h 60"/>
                <a:gd name="T90" fmla="*/ 30 w 42"/>
                <a:gd name="T91" fmla="*/ 12 h 60"/>
                <a:gd name="T92" fmla="*/ 42 w 42"/>
                <a:gd name="T93"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60">
                  <a:moveTo>
                    <a:pt x="42" y="12"/>
                  </a:moveTo>
                  <a:lnTo>
                    <a:pt x="42" y="18"/>
                  </a:lnTo>
                  <a:lnTo>
                    <a:pt x="42" y="24"/>
                  </a:lnTo>
                  <a:lnTo>
                    <a:pt x="36" y="24"/>
                  </a:lnTo>
                  <a:lnTo>
                    <a:pt x="36" y="30"/>
                  </a:lnTo>
                  <a:lnTo>
                    <a:pt x="36" y="36"/>
                  </a:lnTo>
                  <a:lnTo>
                    <a:pt x="30" y="36"/>
                  </a:lnTo>
                  <a:lnTo>
                    <a:pt x="30" y="42"/>
                  </a:lnTo>
                  <a:lnTo>
                    <a:pt x="36" y="36"/>
                  </a:lnTo>
                  <a:lnTo>
                    <a:pt x="36" y="42"/>
                  </a:lnTo>
                  <a:lnTo>
                    <a:pt x="42" y="48"/>
                  </a:lnTo>
                  <a:lnTo>
                    <a:pt x="36" y="48"/>
                  </a:lnTo>
                  <a:lnTo>
                    <a:pt x="36" y="54"/>
                  </a:lnTo>
                  <a:lnTo>
                    <a:pt x="42" y="54"/>
                  </a:lnTo>
                  <a:lnTo>
                    <a:pt x="42" y="60"/>
                  </a:lnTo>
                  <a:lnTo>
                    <a:pt x="42" y="54"/>
                  </a:lnTo>
                  <a:lnTo>
                    <a:pt x="42" y="60"/>
                  </a:lnTo>
                  <a:lnTo>
                    <a:pt x="36" y="60"/>
                  </a:lnTo>
                  <a:lnTo>
                    <a:pt x="30" y="60"/>
                  </a:lnTo>
                  <a:lnTo>
                    <a:pt x="30" y="54"/>
                  </a:lnTo>
                  <a:lnTo>
                    <a:pt x="36" y="54"/>
                  </a:lnTo>
                  <a:lnTo>
                    <a:pt x="30" y="54"/>
                  </a:lnTo>
                  <a:lnTo>
                    <a:pt x="24" y="54"/>
                  </a:lnTo>
                  <a:lnTo>
                    <a:pt x="18" y="54"/>
                  </a:lnTo>
                  <a:lnTo>
                    <a:pt x="18" y="60"/>
                  </a:lnTo>
                  <a:lnTo>
                    <a:pt x="12" y="54"/>
                  </a:lnTo>
                  <a:lnTo>
                    <a:pt x="18" y="54"/>
                  </a:lnTo>
                  <a:lnTo>
                    <a:pt x="18" y="48"/>
                  </a:lnTo>
                  <a:lnTo>
                    <a:pt x="12" y="48"/>
                  </a:lnTo>
                  <a:lnTo>
                    <a:pt x="12" y="42"/>
                  </a:lnTo>
                  <a:lnTo>
                    <a:pt x="12" y="36"/>
                  </a:lnTo>
                  <a:lnTo>
                    <a:pt x="12" y="42"/>
                  </a:lnTo>
                  <a:lnTo>
                    <a:pt x="12" y="36"/>
                  </a:lnTo>
                  <a:lnTo>
                    <a:pt x="6" y="36"/>
                  </a:lnTo>
                  <a:lnTo>
                    <a:pt x="6" y="30"/>
                  </a:lnTo>
                  <a:lnTo>
                    <a:pt x="6" y="24"/>
                  </a:lnTo>
                  <a:lnTo>
                    <a:pt x="0" y="24"/>
                  </a:lnTo>
                  <a:lnTo>
                    <a:pt x="6" y="24"/>
                  </a:lnTo>
                  <a:lnTo>
                    <a:pt x="6" y="18"/>
                  </a:lnTo>
                  <a:lnTo>
                    <a:pt x="6" y="12"/>
                  </a:lnTo>
                  <a:lnTo>
                    <a:pt x="12" y="12"/>
                  </a:lnTo>
                  <a:lnTo>
                    <a:pt x="18" y="12"/>
                  </a:lnTo>
                  <a:lnTo>
                    <a:pt x="18" y="6"/>
                  </a:lnTo>
                  <a:lnTo>
                    <a:pt x="24" y="6"/>
                  </a:lnTo>
                  <a:lnTo>
                    <a:pt x="30" y="0"/>
                  </a:lnTo>
                  <a:lnTo>
                    <a:pt x="30" y="12"/>
                  </a:lnTo>
                  <a:lnTo>
                    <a:pt x="42"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97" name="Freeform 2425"/>
            <p:cNvSpPr>
              <a:spLocks/>
            </p:cNvSpPr>
            <p:nvPr/>
          </p:nvSpPr>
          <p:spPr bwMode="auto">
            <a:xfrm>
              <a:off x="4026" y="2448"/>
              <a:ext cx="42" cy="42"/>
            </a:xfrm>
            <a:custGeom>
              <a:avLst/>
              <a:gdLst>
                <a:gd name="T0" fmla="*/ 18 w 42"/>
                <a:gd name="T1" fmla="*/ 42 h 42"/>
                <a:gd name="T2" fmla="*/ 18 w 42"/>
                <a:gd name="T3" fmla="*/ 36 h 42"/>
                <a:gd name="T4" fmla="*/ 12 w 42"/>
                <a:gd name="T5" fmla="*/ 36 h 42"/>
                <a:gd name="T6" fmla="*/ 12 w 42"/>
                <a:gd name="T7" fmla="*/ 30 h 42"/>
                <a:gd name="T8" fmla="*/ 6 w 42"/>
                <a:gd name="T9" fmla="*/ 24 h 42"/>
                <a:gd name="T10" fmla="*/ 12 w 42"/>
                <a:gd name="T11" fmla="*/ 24 h 42"/>
                <a:gd name="T12" fmla="*/ 6 w 42"/>
                <a:gd name="T13" fmla="*/ 18 h 42"/>
                <a:gd name="T14" fmla="*/ 6 w 42"/>
                <a:gd name="T15" fmla="*/ 12 h 42"/>
                <a:gd name="T16" fmla="*/ 6 w 42"/>
                <a:gd name="T17" fmla="*/ 18 h 42"/>
                <a:gd name="T18" fmla="*/ 0 w 42"/>
                <a:gd name="T19" fmla="*/ 12 h 42"/>
                <a:gd name="T20" fmla="*/ 6 w 42"/>
                <a:gd name="T21" fmla="*/ 6 h 42"/>
                <a:gd name="T22" fmla="*/ 18 w 42"/>
                <a:gd name="T23" fmla="*/ 6 h 42"/>
                <a:gd name="T24" fmla="*/ 24 w 42"/>
                <a:gd name="T25" fmla="*/ 6 h 42"/>
                <a:gd name="T26" fmla="*/ 30 w 42"/>
                <a:gd name="T27" fmla="*/ 0 h 42"/>
                <a:gd name="T28" fmla="*/ 42 w 42"/>
                <a:gd name="T29" fmla="*/ 12 h 42"/>
                <a:gd name="T30" fmla="*/ 30 w 42"/>
                <a:gd name="T31" fmla="*/ 18 h 42"/>
                <a:gd name="T32" fmla="*/ 30 w 42"/>
                <a:gd name="T33" fmla="*/ 24 h 42"/>
                <a:gd name="T34" fmla="*/ 30 w 42"/>
                <a:gd name="T35" fmla="*/ 30 h 42"/>
                <a:gd name="T36" fmla="*/ 24 w 42"/>
                <a:gd name="T37" fmla="*/ 36 h 42"/>
                <a:gd name="T38" fmla="*/ 24 w 42"/>
                <a:gd name="T39" fmla="*/ 42 h 42"/>
                <a:gd name="T40" fmla="*/ 18 w 42"/>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18" y="42"/>
                  </a:moveTo>
                  <a:lnTo>
                    <a:pt x="18" y="36"/>
                  </a:lnTo>
                  <a:lnTo>
                    <a:pt x="12" y="36"/>
                  </a:lnTo>
                  <a:lnTo>
                    <a:pt x="12" y="30"/>
                  </a:lnTo>
                  <a:lnTo>
                    <a:pt x="6" y="24"/>
                  </a:lnTo>
                  <a:lnTo>
                    <a:pt x="12" y="24"/>
                  </a:lnTo>
                  <a:lnTo>
                    <a:pt x="6" y="18"/>
                  </a:lnTo>
                  <a:lnTo>
                    <a:pt x="6" y="12"/>
                  </a:lnTo>
                  <a:lnTo>
                    <a:pt x="6" y="18"/>
                  </a:lnTo>
                  <a:lnTo>
                    <a:pt x="0" y="12"/>
                  </a:lnTo>
                  <a:lnTo>
                    <a:pt x="6" y="6"/>
                  </a:lnTo>
                  <a:lnTo>
                    <a:pt x="18" y="6"/>
                  </a:lnTo>
                  <a:lnTo>
                    <a:pt x="24" y="6"/>
                  </a:lnTo>
                  <a:lnTo>
                    <a:pt x="30" y="0"/>
                  </a:lnTo>
                  <a:lnTo>
                    <a:pt x="42" y="12"/>
                  </a:lnTo>
                  <a:lnTo>
                    <a:pt x="30" y="18"/>
                  </a:lnTo>
                  <a:lnTo>
                    <a:pt x="30" y="24"/>
                  </a:lnTo>
                  <a:lnTo>
                    <a:pt x="30" y="30"/>
                  </a:lnTo>
                  <a:lnTo>
                    <a:pt x="24" y="36"/>
                  </a:lnTo>
                  <a:lnTo>
                    <a:pt x="24" y="42"/>
                  </a:lnTo>
                  <a:lnTo>
                    <a:pt x="1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98" name="Freeform 2426"/>
            <p:cNvSpPr>
              <a:spLocks/>
            </p:cNvSpPr>
            <p:nvPr/>
          </p:nvSpPr>
          <p:spPr bwMode="auto">
            <a:xfrm>
              <a:off x="3696" y="2496"/>
              <a:ext cx="42" cy="42"/>
            </a:xfrm>
            <a:custGeom>
              <a:avLst/>
              <a:gdLst>
                <a:gd name="T0" fmla="*/ 6 w 42"/>
                <a:gd name="T1" fmla="*/ 42 h 42"/>
                <a:gd name="T2" fmla="*/ 0 w 42"/>
                <a:gd name="T3" fmla="*/ 6 h 42"/>
                <a:gd name="T4" fmla="*/ 30 w 42"/>
                <a:gd name="T5" fmla="*/ 0 h 42"/>
                <a:gd name="T6" fmla="*/ 36 w 42"/>
                <a:gd name="T7" fmla="*/ 24 h 42"/>
                <a:gd name="T8" fmla="*/ 42 w 42"/>
                <a:gd name="T9" fmla="*/ 30 h 42"/>
                <a:gd name="T10" fmla="*/ 42 w 42"/>
                <a:gd name="T11" fmla="*/ 36 h 42"/>
                <a:gd name="T12" fmla="*/ 30 w 42"/>
                <a:gd name="T13" fmla="*/ 36 h 42"/>
                <a:gd name="T14" fmla="*/ 18 w 42"/>
                <a:gd name="T15" fmla="*/ 42 h 42"/>
                <a:gd name="T16" fmla="*/ 18 w 42"/>
                <a:gd name="T17" fmla="*/ 36 h 42"/>
                <a:gd name="T18" fmla="*/ 18 w 42"/>
                <a:gd name="T19" fmla="*/ 42 h 42"/>
                <a:gd name="T20" fmla="*/ 12 w 42"/>
                <a:gd name="T21" fmla="*/ 42 h 42"/>
                <a:gd name="T22" fmla="*/ 6 w 42"/>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2">
                  <a:moveTo>
                    <a:pt x="6" y="42"/>
                  </a:moveTo>
                  <a:lnTo>
                    <a:pt x="0" y="6"/>
                  </a:lnTo>
                  <a:lnTo>
                    <a:pt x="30" y="0"/>
                  </a:lnTo>
                  <a:lnTo>
                    <a:pt x="36" y="24"/>
                  </a:lnTo>
                  <a:lnTo>
                    <a:pt x="42" y="30"/>
                  </a:lnTo>
                  <a:lnTo>
                    <a:pt x="42" y="36"/>
                  </a:lnTo>
                  <a:lnTo>
                    <a:pt x="30" y="36"/>
                  </a:lnTo>
                  <a:lnTo>
                    <a:pt x="18" y="42"/>
                  </a:lnTo>
                  <a:lnTo>
                    <a:pt x="18" y="36"/>
                  </a:lnTo>
                  <a:lnTo>
                    <a:pt x="18" y="42"/>
                  </a:lnTo>
                  <a:lnTo>
                    <a:pt x="12"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99" name="Freeform 2427"/>
            <p:cNvSpPr>
              <a:spLocks/>
            </p:cNvSpPr>
            <p:nvPr/>
          </p:nvSpPr>
          <p:spPr bwMode="auto">
            <a:xfrm>
              <a:off x="3660" y="2502"/>
              <a:ext cx="42" cy="60"/>
            </a:xfrm>
            <a:custGeom>
              <a:avLst/>
              <a:gdLst>
                <a:gd name="T0" fmla="*/ 42 w 42"/>
                <a:gd name="T1" fmla="*/ 36 h 60"/>
                <a:gd name="T2" fmla="*/ 36 w 42"/>
                <a:gd name="T3" fmla="*/ 36 h 60"/>
                <a:gd name="T4" fmla="*/ 30 w 42"/>
                <a:gd name="T5" fmla="*/ 36 h 60"/>
                <a:gd name="T6" fmla="*/ 36 w 42"/>
                <a:gd name="T7" fmla="*/ 42 h 60"/>
                <a:gd name="T8" fmla="*/ 30 w 42"/>
                <a:gd name="T9" fmla="*/ 42 h 60"/>
                <a:gd name="T10" fmla="*/ 36 w 42"/>
                <a:gd name="T11" fmla="*/ 48 h 60"/>
                <a:gd name="T12" fmla="*/ 30 w 42"/>
                <a:gd name="T13" fmla="*/ 48 h 60"/>
                <a:gd name="T14" fmla="*/ 24 w 42"/>
                <a:gd name="T15" fmla="*/ 54 h 60"/>
                <a:gd name="T16" fmla="*/ 24 w 42"/>
                <a:gd name="T17" fmla="*/ 60 h 60"/>
                <a:gd name="T18" fmla="*/ 18 w 42"/>
                <a:gd name="T19" fmla="*/ 60 h 60"/>
                <a:gd name="T20" fmla="*/ 18 w 42"/>
                <a:gd name="T21" fmla="*/ 54 h 60"/>
                <a:gd name="T22" fmla="*/ 18 w 42"/>
                <a:gd name="T23" fmla="*/ 48 h 60"/>
                <a:gd name="T24" fmla="*/ 12 w 42"/>
                <a:gd name="T25" fmla="*/ 42 h 60"/>
                <a:gd name="T26" fmla="*/ 18 w 42"/>
                <a:gd name="T27" fmla="*/ 36 h 60"/>
                <a:gd name="T28" fmla="*/ 12 w 42"/>
                <a:gd name="T29" fmla="*/ 36 h 60"/>
                <a:gd name="T30" fmla="*/ 6 w 42"/>
                <a:gd name="T31" fmla="*/ 36 h 60"/>
                <a:gd name="T32" fmla="*/ 0 w 42"/>
                <a:gd name="T33" fmla="*/ 6 h 60"/>
                <a:gd name="T34" fmla="*/ 6 w 42"/>
                <a:gd name="T35" fmla="*/ 6 h 60"/>
                <a:gd name="T36" fmla="*/ 6 w 42"/>
                <a:gd name="T37" fmla="*/ 0 h 60"/>
                <a:gd name="T38" fmla="*/ 30 w 42"/>
                <a:gd name="T39" fmla="*/ 0 h 60"/>
                <a:gd name="T40" fmla="*/ 36 w 42"/>
                <a:gd name="T41" fmla="*/ 0 h 60"/>
                <a:gd name="T42" fmla="*/ 42 w 42"/>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0">
                  <a:moveTo>
                    <a:pt x="42" y="36"/>
                  </a:moveTo>
                  <a:lnTo>
                    <a:pt x="36" y="36"/>
                  </a:lnTo>
                  <a:lnTo>
                    <a:pt x="30" y="36"/>
                  </a:lnTo>
                  <a:lnTo>
                    <a:pt x="36" y="42"/>
                  </a:lnTo>
                  <a:lnTo>
                    <a:pt x="30" y="42"/>
                  </a:lnTo>
                  <a:lnTo>
                    <a:pt x="36" y="48"/>
                  </a:lnTo>
                  <a:lnTo>
                    <a:pt x="30" y="48"/>
                  </a:lnTo>
                  <a:lnTo>
                    <a:pt x="24" y="54"/>
                  </a:lnTo>
                  <a:lnTo>
                    <a:pt x="24" y="60"/>
                  </a:lnTo>
                  <a:lnTo>
                    <a:pt x="18" y="60"/>
                  </a:lnTo>
                  <a:lnTo>
                    <a:pt x="18" y="54"/>
                  </a:lnTo>
                  <a:lnTo>
                    <a:pt x="18" y="48"/>
                  </a:lnTo>
                  <a:lnTo>
                    <a:pt x="12" y="42"/>
                  </a:lnTo>
                  <a:lnTo>
                    <a:pt x="18" y="36"/>
                  </a:lnTo>
                  <a:lnTo>
                    <a:pt x="12" y="36"/>
                  </a:lnTo>
                  <a:lnTo>
                    <a:pt x="6" y="36"/>
                  </a:lnTo>
                  <a:lnTo>
                    <a:pt x="0" y="6"/>
                  </a:lnTo>
                  <a:lnTo>
                    <a:pt x="6" y="6"/>
                  </a:lnTo>
                  <a:lnTo>
                    <a:pt x="6" y="0"/>
                  </a:lnTo>
                  <a:lnTo>
                    <a:pt x="30" y="0"/>
                  </a:lnTo>
                  <a:lnTo>
                    <a:pt x="36" y="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0" name="Freeform 2428"/>
            <p:cNvSpPr>
              <a:spLocks/>
            </p:cNvSpPr>
            <p:nvPr/>
          </p:nvSpPr>
          <p:spPr bwMode="auto">
            <a:xfrm>
              <a:off x="3618" y="2502"/>
              <a:ext cx="48" cy="42"/>
            </a:xfrm>
            <a:custGeom>
              <a:avLst/>
              <a:gdLst>
                <a:gd name="T0" fmla="*/ 0 w 48"/>
                <a:gd name="T1" fmla="*/ 12 h 42"/>
                <a:gd name="T2" fmla="*/ 0 w 48"/>
                <a:gd name="T3" fmla="*/ 6 h 42"/>
                <a:gd name="T4" fmla="*/ 6 w 48"/>
                <a:gd name="T5" fmla="*/ 6 h 42"/>
                <a:gd name="T6" fmla="*/ 30 w 48"/>
                <a:gd name="T7" fmla="*/ 6 h 42"/>
                <a:gd name="T8" fmla="*/ 42 w 48"/>
                <a:gd name="T9" fmla="*/ 0 h 42"/>
                <a:gd name="T10" fmla="*/ 42 w 48"/>
                <a:gd name="T11" fmla="*/ 6 h 42"/>
                <a:gd name="T12" fmla="*/ 48 w 48"/>
                <a:gd name="T13" fmla="*/ 36 h 42"/>
                <a:gd name="T14" fmla="*/ 24 w 48"/>
                <a:gd name="T15" fmla="*/ 42 h 42"/>
                <a:gd name="T16" fmla="*/ 24 w 48"/>
                <a:gd name="T17" fmla="*/ 36 h 42"/>
                <a:gd name="T18" fmla="*/ 18 w 48"/>
                <a:gd name="T19" fmla="*/ 36 h 42"/>
                <a:gd name="T20" fmla="*/ 18 w 48"/>
                <a:gd name="T21" fmla="*/ 42 h 42"/>
                <a:gd name="T22" fmla="*/ 12 w 48"/>
                <a:gd name="T23" fmla="*/ 36 h 42"/>
                <a:gd name="T24" fmla="*/ 12 w 48"/>
                <a:gd name="T25" fmla="*/ 30 h 42"/>
                <a:gd name="T26" fmla="*/ 6 w 48"/>
                <a:gd name="T27" fmla="*/ 30 h 42"/>
                <a:gd name="T28" fmla="*/ 6 w 48"/>
                <a:gd name="T29" fmla="*/ 24 h 42"/>
                <a:gd name="T30" fmla="*/ 6 w 48"/>
                <a:gd name="T31" fmla="*/ 18 h 42"/>
                <a:gd name="T32" fmla="*/ 0 w 48"/>
                <a:gd name="T33" fmla="*/ 18 h 42"/>
                <a:gd name="T34" fmla="*/ 0 w 48"/>
                <a:gd name="T35"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2">
                  <a:moveTo>
                    <a:pt x="0" y="12"/>
                  </a:moveTo>
                  <a:lnTo>
                    <a:pt x="0" y="6"/>
                  </a:lnTo>
                  <a:lnTo>
                    <a:pt x="6" y="6"/>
                  </a:lnTo>
                  <a:lnTo>
                    <a:pt x="30" y="6"/>
                  </a:lnTo>
                  <a:lnTo>
                    <a:pt x="42" y="0"/>
                  </a:lnTo>
                  <a:lnTo>
                    <a:pt x="42" y="6"/>
                  </a:lnTo>
                  <a:lnTo>
                    <a:pt x="48" y="36"/>
                  </a:lnTo>
                  <a:lnTo>
                    <a:pt x="24" y="42"/>
                  </a:lnTo>
                  <a:lnTo>
                    <a:pt x="24" y="36"/>
                  </a:lnTo>
                  <a:lnTo>
                    <a:pt x="18" y="36"/>
                  </a:lnTo>
                  <a:lnTo>
                    <a:pt x="18" y="42"/>
                  </a:lnTo>
                  <a:lnTo>
                    <a:pt x="12" y="36"/>
                  </a:lnTo>
                  <a:lnTo>
                    <a:pt x="12" y="30"/>
                  </a:lnTo>
                  <a:lnTo>
                    <a:pt x="6" y="30"/>
                  </a:lnTo>
                  <a:lnTo>
                    <a:pt x="6" y="24"/>
                  </a:lnTo>
                  <a:lnTo>
                    <a:pt x="6" y="18"/>
                  </a:lnTo>
                  <a:lnTo>
                    <a:pt x="0" y="18"/>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1" name="Freeform 2429"/>
            <p:cNvSpPr>
              <a:spLocks/>
            </p:cNvSpPr>
            <p:nvPr/>
          </p:nvSpPr>
          <p:spPr bwMode="auto">
            <a:xfrm>
              <a:off x="3252" y="2538"/>
              <a:ext cx="30" cy="42"/>
            </a:xfrm>
            <a:custGeom>
              <a:avLst/>
              <a:gdLst>
                <a:gd name="T0" fmla="*/ 24 w 30"/>
                <a:gd name="T1" fmla="*/ 42 h 42"/>
                <a:gd name="T2" fmla="*/ 12 w 30"/>
                <a:gd name="T3" fmla="*/ 42 h 42"/>
                <a:gd name="T4" fmla="*/ 6 w 30"/>
                <a:gd name="T5" fmla="*/ 42 h 42"/>
                <a:gd name="T6" fmla="*/ 0 w 30"/>
                <a:gd name="T7" fmla="*/ 42 h 42"/>
                <a:gd name="T8" fmla="*/ 0 w 30"/>
                <a:gd name="T9" fmla="*/ 24 h 42"/>
                <a:gd name="T10" fmla="*/ 6 w 30"/>
                <a:gd name="T11" fmla="*/ 24 h 42"/>
                <a:gd name="T12" fmla="*/ 6 w 30"/>
                <a:gd name="T13" fmla="*/ 18 h 42"/>
                <a:gd name="T14" fmla="*/ 6 w 30"/>
                <a:gd name="T15" fmla="*/ 12 h 42"/>
                <a:gd name="T16" fmla="*/ 6 w 30"/>
                <a:gd name="T17" fmla="*/ 6 h 42"/>
                <a:gd name="T18" fmla="*/ 6 w 30"/>
                <a:gd name="T19" fmla="*/ 0 h 42"/>
                <a:gd name="T20" fmla="*/ 12 w 30"/>
                <a:gd name="T21" fmla="*/ 0 h 42"/>
                <a:gd name="T22" fmla="*/ 24 w 30"/>
                <a:gd name="T23" fmla="*/ 0 h 42"/>
                <a:gd name="T24" fmla="*/ 30 w 30"/>
                <a:gd name="T25" fmla="*/ 18 h 42"/>
                <a:gd name="T26" fmla="*/ 18 w 30"/>
                <a:gd name="T27" fmla="*/ 24 h 42"/>
                <a:gd name="T28" fmla="*/ 24 w 30"/>
                <a:gd name="T29" fmla="*/ 24 h 42"/>
                <a:gd name="T30" fmla="*/ 24 w 30"/>
                <a:gd name="T31" fmla="*/ 30 h 42"/>
                <a:gd name="T32" fmla="*/ 24 w 30"/>
                <a:gd name="T33" fmla="*/ 36 h 42"/>
                <a:gd name="T34" fmla="*/ 24 w 30"/>
                <a:gd name="T35" fmla="*/ 30 h 42"/>
                <a:gd name="T36" fmla="*/ 24 w 30"/>
                <a:gd name="T37" fmla="*/ 36 h 42"/>
                <a:gd name="T38" fmla="*/ 30 w 30"/>
                <a:gd name="T39" fmla="*/ 36 h 42"/>
                <a:gd name="T40" fmla="*/ 30 w 30"/>
                <a:gd name="T41" fmla="*/ 42 h 42"/>
                <a:gd name="T42" fmla="*/ 24 w 30"/>
                <a:gd name="T43" fmla="*/ 42 h 42"/>
                <a:gd name="T44" fmla="*/ 24 w 30"/>
                <a:gd name="T45" fmla="*/ 36 h 42"/>
                <a:gd name="T46" fmla="*/ 24 w 30"/>
                <a:gd name="T4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42">
                  <a:moveTo>
                    <a:pt x="24" y="42"/>
                  </a:moveTo>
                  <a:lnTo>
                    <a:pt x="12" y="42"/>
                  </a:lnTo>
                  <a:lnTo>
                    <a:pt x="6" y="42"/>
                  </a:lnTo>
                  <a:lnTo>
                    <a:pt x="0" y="42"/>
                  </a:lnTo>
                  <a:lnTo>
                    <a:pt x="0" y="24"/>
                  </a:lnTo>
                  <a:lnTo>
                    <a:pt x="6" y="24"/>
                  </a:lnTo>
                  <a:lnTo>
                    <a:pt x="6" y="18"/>
                  </a:lnTo>
                  <a:lnTo>
                    <a:pt x="6" y="12"/>
                  </a:lnTo>
                  <a:lnTo>
                    <a:pt x="6" y="6"/>
                  </a:lnTo>
                  <a:lnTo>
                    <a:pt x="6" y="0"/>
                  </a:lnTo>
                  <a:lnTo>
                    <a:pt x="12" y="0"/>
                  </a:lnTo>
                  <a:lnTo>
                    <a:pt x="24" y="0"/>
                  </a:lnTo>
                  <a:lnTo>
                    <a:pt x="30" y="18"/>
                  </a:lnTo>
                  <a:lnTo>
                    <a:pt x="18" y="24"/>
                  </a:lnTo>
                  <a:lnTo>
                    <a:pt x="24" y="24"/>
                  </a:lnTo>
                  <a:lnTo>
                    <a:pt x="24" y="30"/>
                  </a:lnTo>
                  <a:lnTo>
                    <a:pt x="24" y="36"/>
                  </a:lnTo>
                  <a:lnTo>
                    <a:pt x="24" y="30"/>
                  </a:lnTo>
                  <a:lnTo>
                    <a:pt x="24" y="36"/>
                  </a:lnTo>
                  <a:lnTo>
                    <a:pt x="30" y="36"/>
                  </a:lnTo>
                  <a:lnTo>
                    <a:pt x="30" y="42"/>
                  </a:lnTo>
                  <a:lnTo>
                    <a:pt x="24" y="42"/>
                  </a:lnTo>
                  <a:lnTo>
                    <a:pt x="24" y="36"/>
                  </a:lnTo>
                  <a:lnTo>
                    <a:pt x="24"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2" name="Freeform 2430"/>
            <p:cNvSpPr>
              <a:spLocks/>
            </p:cNvSpPr>
            <p:nvPr/>
          </p:nvSpPr>
          <p:spPr bwMode="auto">
            <a:xfrm>
              <a:off x="2904" y="2550"/>
              <a:ext cx="36" cy="18"/>
            </a:xfrm>
            <a:custGeom>
              <a:avLst/>
              <a:gdLst>
                <a:gd name="T0" fmla="*/ 36 w 36"/>
                <a:gd name="T1" fmla="*/ 18 h 18"/>
                <a:gd name="T2" fmla="*/ 0 w 36"/>
                <a:gd name="T3" fmla="*/ 18 h 18"/>
                <a:gd name="T4" fmla="*/ 0 w 36"/>
                <a:gd name="T5" fmla="*/ 6 h 18"/>
                <a:gd name="T6" fmla="*/ 6 w 36"/>
                <a:gd name="T7" fmla="*/ 6 h 18"/>
                <a:gd name="T8" fmla="*/ 12 w 36"/>
                <a:gd name="T9" fmla="*/ 0 h 18"/>
                <a:gd name="T10" fmla="*/ 18 w 36"/>
                <a:gd name="T11" fmla="*/ 0 h 18"/>
                <a:gd name="T12" fmla="*/ 24 w 36"/>
                <a:gd name="T13" fmla="*/ 6 h 18"/>
                <a:gd name="T14" fmla="*/ 30 w 36"/>
                <a:gd name="T15" fmla="*/ 12 h 18"/>
                <a:gd name="T16" fmla="*/ 36 w 3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8">
                  <a:moveTo>
                    <a:pt x="36" y="18"/>
                  </a:moveTo>
                  <a:lnTo>
                    <a:pt x="0" y="18"/>
                  </a:lnTo>
                  <a:lnTo>
                    <a:pt x="0" y="6"/>
                  </a:lnTo>
                  <a:lnTo>
                    <a:pt x="6" y="6"/>
                  </a:lnTo>
                  <a:lnTo>
                    <a:pt x="12" y="0"/>
                  </a:lnTo>
                  <a:lnTo>
                    <a:pt x="18" y="0"/>
                  </a:lnTo>
                  <a:lnTo>
                    <a:pt x="24" y="6"/>
                  </a:lnTo>
                  <a:lnTo>
                    <a:pt x="30" y="12"/>
                  </a:lnTo>
                  <a:lnTo>
                    <a:pt x="36"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3" name="Freeform 2431"/>
            <p:cNvSpPr>
              <a:spLocks/>
            </p:cNvSpPr>
            <p:nvPr/>
          </p:nvSpPr>
          <p:spPr bwMode="auto">
            <a:xfrm>
              <a:off x="3582" y="2514"/>
              <a:ext cx="54" cy="42"/>
            </a:xfrm>
            <a:custGeom>
              <a:avLst/>
              <a:gdLst>
                <a:gd name="T0" fmla="*/ 0 w 54"/>
                <a:gd name="T1" fmla="*/ 36 h 42"/>
                <a:gd name="T2" fmla="*/ 0 w 54"/>
                <a:gd name="T3" fmla="*/ 24 h 42"/>
                <a:gd name="T4" fmla="*/ 12 w 54"/>
                <a:gd name="T5" fmla="*/ 24 h 42"/>
                <a:gd name="T6" fmla="*/ 6 w 54"/>
                <a:gd name="T7" fmla="*/ 0 h 42"/>
                <a:gd name="T8" fmla="*/ 30 w 54"/>
                <a:gd name="T9" fmla="*/ 0 h 42"/>
                <a:gd name="T10" fmla="*/ 36 w 54"/>
                <a:gd name="T11" fmla="*/ 0 h 42"/>
                <a:gd name="T12" fmla="*/ 36 w 54"/>
                <a:gd name="T13" fmla="*/ 6 h 42"/>
                <a:gd name="T14" fmla="*/ 42 w 54"/>
                <a:gd name="T15" fmla="*/ 6 h 42"/>
                <a:gd name="T16" fmla="*/ 42 w 54"/>
                <a:gd name="T17" fmla="*/ 12 h 42"/>
                <a:gd name="T18" fmla="*/ 42 w 54"/>
                <a:gd name="T19" fmla="*/ 18 h 42"/>
                <a:gd name="T20" fmla="*/ 48 w 54"/>
                <a:gd name="T21" fmla="*/ 18 h 42"/>
                <a:gd name="T22" fmla="*/ 48 w 54"/>
                <a:gd name="T23" fmla="*/ 24 h 42"/>
                <a:gd name="T24" fmla="*/ 54 w 54"/>
                <a:gd name="T25" fmla="*/ 30 h 42"/>
                <a:gd name="T26" fmla="*/ 48 w 54"/>
                <a:gd name="T27" fmla="*/ 30 h 42"/>
                <a:gd name="T28" fmla="*/ 48 w 54"/>
                <a:gd name="T29" fmla="*/ 36 h 42"/>
                <a:gd name="T30" fmla="*/ 24 w 54"/>
                <a:gd name="T31" fmla="*/ 36 h 42"/>
                <a:gd name="T32" fmla="*/ 24 w 54"/>
                <a:gd name="T33" fmla="*/ 42 h 42"/>
                <a:gd name="T34" fmla="*/ 12 w 54"/>
                <a:gd name="T35" fmla="*/ 42 h 42"/>
                <a:gd name="T36" fmla="*/ 0 w 54"/>
                <a:gd name="T37" fmla="*/ 42 h 42"/>
                <a:gd name="T38" fmla="*/ 0 w 54"/>
                <a:gd name="T3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2">
                  <a:moveTo>
                    <a:pt x="0" y="36"/>
                  </a:moveTo>
                  <a:lnTo>
                    <a:pt x="0" y="24"/>
                  </a:lnTo>
                  <a:lnTo>
                    <a:pt x="12" y="24"/>
                  </a:lnTo>
                  <a:lnTo>
                    <a:pt x="6" y="0"/>
                  </a:lnTo>
                  <a:lnTo>
                    <a:pt x="30" y="0"/>
                  </a:lnTo>
                  <a:lnTo>
                    <a:pt x="36" y="0"/>
                  </a:lnTo>
                  <a:lnTo>
                    <a:pt x="36" y="6"/>
                  </a:lnTo>
                  <a:lnTo>
                    <a:pt x="42" y="6"/>
                  </a:lnTo>
                  <a:lnTo>
                    <a:pt x="42" y="12"/>
                  </a:lnTo>
                  <a:lnTo>
                    <a:pt x="42" y="18"/>
                  </a:lnTo>
                  <a:lnTo>
                    <a:pt x="48" y="18"/>
                  </a:lnTo>
                  <a:lnTo>
                    <a:pt x="48" y="24"/>
                  </a:lnTo>
                  <a:lnTo>
                    <a:pt x="54" y="30"/>
                  </a:lnTo>
                  <a:lnTo>
                    <a:pt x="48" y="30"/>
                  </a:lnTo>
                  <a:lnTo>
                    <a:pt x="48" y="36"/>
                  </a:lnTo>
                  <a:lnTo>
                    <a:pt x="24" y="36"/>
                  </a:lnTo>
                  <a:lnTo>
                    <a:pt x="24" y="42"/>
                  </a:lnTo>
                  <a:lnTo>
                    <a:pt x="12" y="42"/>
                  </a:lnTo>
                  <a:lnTo>
                    <a:pt x="0" y="42"/>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4" name="Freeform 2432"/>
            <p:cNvSpPr>
              <a:spLocks/>
            </p:cNvSpPr>
            <p:nvPr/>
          </p:nvSpPr>
          <p:spPr bwMode="auto">
            <a:xfrm>
              <a:off x="1884" y="2508"/>
              <a:ext cx="96" cy="120"/>
            </a:xfrm>
            <a:custGeom>
              <a:avLst/>
              <a:gdLst>
                <a:gd name="T0" fmla="*/ 0 w 96"/>
                <a:gd name="T1" fmla="*/ 114 h 120"/>
                <a:gd name="T2" fmla="*/ 12 w 96"/>
                <a:gd name="T3" fmla="*/ 36 h 120"/>
                <a:gd name="T4" fmla="*/ 12 w 96"/>
                <a:gd name="T5" fmla="*/ 18 h 120"/>
                <a:gd name="T6" fmla="*/ 48 w 96"/>
                <a:gd name="T7" fmla="*/ 18 h 120"/>
                <a:gd name="T8" fmla="*/ 96 w 96"/>
                <a:gd name="T9" fmla="*/ 0 h 120"/>
                <a:gd name="T10" fmla="*/ 96 w 96"/>
                <a:gd name="T11" fmla="*/ 6 h 120"/>
                <a:gd name="T12" fmla="*/ 90 w 96"/>
                <a:gd name="T13" fmla="*/ 6 h 120"/>
                <a:gd name="T14" fmla="*/ 78 w 96"/>
                <a:gd name="T15" fmla="*/ 102 h 120"/>
                <a:gd name="T16" fmla="*/ 60 w 96"/>
                <a:gd name="T17" fmla="*/ 102 h 120"/>
                <a:gd name="T18" fmla="*/ 54 w 96"/>
                <a:gd name="T19" fmla="*/ 102 h 120"/>
                <a:gd name="T20" fmla="*/ 60 w 96"/>
                <a:gd name="T21" fmla="*/ 102 h 120"/>
                <a:gd name="T22" fmla="*/ 60 w 96"/>
                <a:gd name="T23" fmla="*/ 108 h 120"/>
                <a:gd name="T24" fmla="*/ 54 w 96"/>
                <a:gd name="T25" fmla="*/ 108 h 120"/>
                <a:gd name="T26" fmla="*/ 60 w 96"/>
                <a:gd name="T27" fmla="*/ 114 h 120"/>
                <a:gd name="T28" fmla="*/ 60 w 96"/>
                <a:gd name="T29" fmla="*/ 120 h 120"/>
                <a:gd name="T30" fmla="*/ 66 w 96"/>
                <a:gd name="T31" fmla="*/ 120 h 120"/>
                <a:gd name="T32" fmla="*/ 0 w 96"/>
                <a:gd name="T3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114"/>
                  </a:moveTo>
                  <a:lnTo>
                    <a:pt x="12" y="36"/>
                  </a:lnTo>
                  <a:lnTo>
                    <a:pt x="12" y="18"/>
                  </a:lnTo>
                  <a:lnTo>
                    <a:pt x="48" y="18"/>
                  </a:lnTo>
                  <a:lnTo>
                    <a:pt x="96" y="0"/>
                  </a:lnTo>
                  <a:lnTo>
                    <a:pt x="96" y="6"/>
                  </a:lnTo>
                  <a:lnTo>
                    <a:pt x="90" y="6"/>
                  </a:lnTo>
                  <a:lnTo>
                    <a:pt x="78" y="102"/>
                  </a:lnTo>
                  <a:lnTo>
                    <a:pt x="60" y="102"/>
                  </a:lnTo>
                  <a:lnTo>
                    <a:pt x="54" y="102"/>
                  </a:lnTo>
                  <a:lnTo>
                    <a:pt x="60" y="102"/>
                  </a:lnTo>
                  <a:lnTo>
                    <a:pt x="60" y="108"/>
                  </a:lnTo>
                  <a:lnTo>
                    <a:pt x="54" y="108"/>
                  </a:lnTo>
                  <a:lnTo>
                    <a:pt x="60" y="114"/>
                  </a:lnTo>
                  <a:lnTo>
                    <a:pt x="60" y="120"/>
                  </a:lnTo>
                  <a:lnTo>
                    <a:pt x="66" y="120"/>
                  </a:lnTo>
                  <a:lnTo>
                    <a:pt x="0" y="11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5" name="Freeform 2433"/>
            <p:cNvSpPr>
              <a:spLocks/>
            </p:cNvSpPr>
            <p:nvPr/>
          </p:nvSpPr>
          <p:spPr bwMode="auto">
            <a:xfrm>
              <a:off x="4008" y="2460"/>
              <a:ext cx="42" cy="60"/>
            </a:xfrm>
            <a:custGeom>
              <a:avLst/>
              <a:gdLst>
                <a:gd name="T0" fmla="*/ 42 w 42"/>
                <a:gd name="T1" fmla="*/ 48 h 60"/>
                <a:gd name="T2" fmla="*/ 30 w 42"/>
                <a:gd name="T3" fmla="*/ 54 h 60"/>
                <a:gd name="T4" fmla="*/ 30 w 42"/>
                <a:gd name="T5" fmla="*/ 60 h 60"/>
                <a:gd name="T6" fmla="*/ 30 w 42"/>
                <a:gd name="T7" fmla="*/ 54 h 60"/>
                <a:gd name="T8" fmla="*/ 24 w 42"/>
                <a:gd name="T9" fmla="*/ 54 h 60"/>
                <a:gd name="T10" fmla="*/ 18 w 42"/>
                <a:gd name="T11" fmla="*/ 54 h 60"/>
                <a:gd name="T12" fmla="*/ 12 w 42"/>
                <a:gd name="T13" fmla="*/ 48 h 60"/>
                <a:gd name="T14" fmla="*/ 6 w 42"/>
                <a:gd name="T15" fmla="*/ 48 h 60"/>
                <a:gd name="T16" fmla="*/ 0 w 42"/>
                <a:gd name="T17" fmla="*/ 42 h 60"/>
                <a:gd name="T18" fmla="*/ 6 w 42"/>
                <a:gd name="T19" fmla="*/ 18 h 60"/>
                <a:gd name="T20" fmla="*/ 24 w 42"/>
                <a:gd name="T21" fmla="*/ 6 h 60"/>
                <a:gd name="T22" fmla="*/ 24 w 42"/>
                <a:gd name="T23" fmla="*/ 0 h 60"/>
                <a:gd name="T24" fmla="*/ 24 w 42"/>
                <a:gd name="T25" fmla="*/ 6 h 60"/>
                <a:gd name="T26" fmla="*/ 30 w 42"/>
                <a:gd name="T27" fmla="*/ 12 h 60"/>
                <a:gd name="T28" fmla="*/ 24 w 42"/>
                <a:gd name="T29" fmla="*/ 12 h 60"/>
                <a:gd name="T30" fmla="*/ 30 w 42"/>
                <a:gd name="T31" fmla="*/ 18 h 60"/>
                <a:gd name="T32" fmla="*/ 30 w 42"/>
                <a:gd name="T33" fmla="*/ 24 h 60"/>
                <a:gd name="T34" fmla="*/ 36 w 42"/>
                <a:gd name="T35" fmla="*/ 24 h 60"/>
                <a:gd name="T36" fmla="*/ 36 w 42"/>
                <a:gd name="T37" fmla="*/ 30 h 60"/>
                <a:gd name="T38" fmla="*/ 36 w 42"/>
                <a:gd name="T39" fmla="*/ 36 h 60"/>
                <a:gd name="T40" fmla="*/ 42 w 42"/>
                <a:gd name="T41" fmla="*/ 42 h 60"/>
                <a:gd name="T42" fmla="*/ 42 w 42"/>
                <a:gd name="T4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0">
                  <a:moveTo>
                    <a:pt x="42" y="48"/>
                  </a:moveTo>
                  <a:lnTo>
                    <a:pt x="30" y="54"/>
                  </a:lnTo>
                  <a:lnTo>
                    <a:pt x="30" y="60"/>
                  </a:lnTo>
                  <a:lnTo>
                    <a:pt x="30" y="54"/>
                  </a:lnTo>
                  <a:lnTo>
                    <a:pt x="24" y="54"/>
                  </a:lnTo>
                  <a:lnTo>
                    <a:pt x="18" y="54"/>
                  </a:lnTo>
                  <a:lnTo>
                    <a:pt x="12" y="48"/>
                  </a:lnTo>
                  <a:lnTo>
                    <a:pt x="6" y="48"/>
                  </a:lnTo>
                  <a:lnTo>
                    <a:pt x="0" y="42"/>
                  </a:lnTo>
                  <a:lnTo>
                    <a:pt x="6" y="18"/>
                  </a:lnTo>
                  <a:lnTo>
                    <a:pt x="24" y="6"/>
                  </a:lnTo>
                  <a:lnTo>
                    <a:pt x="24" y="0"/>
                  </a:lnTo>
                  <a:lnTo>
                    <a:pt x="24" y="6"/>
                  </a:lnTo>
                  <a:lnTo>
                    <a:pt x="30" y="12"/>
                  </a:lnTo>
                  <a:lnTo>
                    <a:pt x="24" y="12"/>
                  </a:lnTo>
                  <a:lnTo>
                    <a:pt x="30" y="18"/>
                  </a:lnTo>
                  <a:lnTo>
                    <a:pt x="30" y="24"/>
                  </a:lnTo>
                  <a:lnTo>
                    <a:pt x="36" y="24"/>
                  </a:lnTo>
                  <a:lnTo>
                    <a:pt x="36" y="30"/>
                  </a:lnTo>
                  <a:lnTo>
                    <a:pt x="36" y="36"/>
                  </a:lnTo>
                  <a:lnTo>
                    <a:pt x="42" y="42"/>
                  </a:lnTo>
                  <a:lnTo>
                    <a:pt x="42"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6" name="Freeform 2434"/>
            <p:cNvSpPr>
              <a:spLocks/>
            </p:cNvSpPr>
            <p:nvPr/>
          </p:nvSpPr>
          <p:spPr bwMode="auto">
            <a:xfrm>
              <a:off x="3270" y="2544"/>
              <a:ext cx="66" cy="48"/>
            </a:xfrm>
            <a:custGeom>
              <a:avLst/>
              <a:gdLst>
                <a:gd name="T0" fmla="*/ 30 w 66"/>
                <a:gd name="T1" fmla="*/ 42 h 48"/>
                <a:gd name="T2" fmla="*/ 24 w 66"/>
                <a:gd name="T3" fmla="*/ 48 h 48"/>
                <a:gd name="T4" fmla="*/ 18 w 66"/>
                <a:gd name="T5" fmla="*/ 48 h 48"/>
                <a:gd name="T6" fmla="*/ 12 w 66"/>
                <a:gd name="T7" fmla="*/ 48 h 48"/>
                <a:gd name="T8" fmla="*/ 12 w 66"/>
                <a:gd name="T9" fmla="*/ 42 h 48"/>
                <a:gd name="T10" fmla="*/ 6 w 66"/>
                <a:gd name="T11" fmla="*/ 42 h 48"/>
                <a:gd name="T12" fmla="*/ 6 w 66"/>
                <a:gd name="T13" fmla="*/ 36 h 48"/>
                <a:gd name="T14" fmla="*/ 6 w 66"/>
                <a:gd name="T15" fmla="*/ 30 h 48"/>
                <a:gd name="T16" fmla="*/ 6 w 66"/>
                <a:gd name="T17" fmla="*/ 36 h 48"/>
                <a:gd name="T18" fmla="*/ 12 w 66"/>
                <a:gd name="T19" fmla="*/ 36 h 48"/>
                <a:gd name="T20" fmla="*/ 12 w 66"/>
                <a:gd name="T21" fmla="*/ 30 h 48"/>
                <a:gd name="T22" fmla="*/ 6 w 66"/>
                <a:gd name="T23" fmla="*/ 30 h 48"/>
                <a:gd name="T24" fmla="*/ 6 w 66"/>
                <a:gd name="T25" fmla="*/ 24 h 48"/>
                <a:gd name="T26" fmla="*/ 6 w 66"/>
                <a:gd name="T27" fmla="*/ 30 h 48"/>
                <a:gd name="T28" fmla="*/ 6 w 66"/>
                <a:gd name="T29" fmla="*/ 24 h 48"/>
                <a:gd name="T30" fmla="*/ 6 w 66"/>
                <a:gd name="T31" fmla="*/ 18 h 48"/>
                <a:gd name="T32" fmla="*/ 0 w 66"/>
                <a:gd name="T33" fmla="*/ 18 h 48"/>
                <a:gd name="T34" fmla="*/ 12 w 66"/>
                <a:gd name="T35" fmla="*/ 12 h 48"/>
                <a:gd name="T36" fmla="*/ 24 w 66"/>
                <a:gd name="T37" fmla="*/ 6 h 48"/>
                <a:gd name="T38" fmla="*/ 24 w 66"/>
                <a:gd name="T39" fmla="*/ 0 h 48"/>
                <a:gd name="T40" fmla="*/ 30 w 66"/>
                <a:gd name="T41" fmla="*/ 0 h 48"/>
                <a:gd name="T42" fmla="*/ 36 w 66"/>
                <a:gd name="T43" fmla="*/ 0 h 48"/>
                <a:gd name="T44" fmla="*/ 42 w 66"/>
                <a:gd name="T45" fmla="*/ 0 h 48"/>
                <a:gd name="T46" fmla="*/ 66 w 66"/>
                <a:gd name="T47" fmla="*/ 12 h 48"/>
                <a:gd name="T48" fmla="*/ 60 w 66"/>
                <a:gd name="T49" fmla="*/ 18 h 48"/>
                <a:gd name="T50" fmla="*/ 60 w 66"/>
                <a:gd name="T51" fmla="*/ 24 h 48"/>
                <a:gd name="T52" fmla="*/ 60 w 66"/>
                <a:gd name="T53" fmla="*/ 30 h 48"/>
                <a:gd name="T54" fmla="*/ 54 w 66"/>
                <a:gd name="T55" fmla="*/ 30 h 48"/>
                <a:gd name="T56" fmla="*/ 48 w 66"/>
                <a:gd name="T57" fmla="*/ 30 h 48"/>
                <a:gd name="T58" fmla="*/ 42 w 66"/>
                <a:gd name="T59" fmla="*/ 36 h 48"/>
                <a:gd name="T60" fmla="*/ 36 w 66"/>
                <a:gd name="T61" fmla="*/ 36 h 48"/>
                <a:gd name="T62" fmla="*/ 36 w 66"/>
                <a:gd name="T63" fmla="*/ 42 h 48"/>
                <a:gd name="T64" fmla="*/ 30 w 66"/>
                <a:gd name="T6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48">
                  <a:moveTo>
                    <a:pt x="30" y="42"/>
                  </a:moveTo>
                  <a:lnTo>
                    <a:pt x="24" y="48"/>
                  </a:lnTo>
                  <a:lnTo>
                    <a:pt x="18" y="48"/>
                  </a:lnTo>
                  <a:lnTo>
                    <a:pt x="12" y="48"/>
                  </a:lnTo>
                  <a:lnTo>
                    <a:pt x="12" y="42"/>
                  </a:lnTo>
                  <a:lnTo>
                    <a:pt x="6" y="42"/>
                  </a:lnTo>
                  <a:lnTo>
                    <a:pt x="6" y="36"/>
                  </a:lnTo>
                  <a:lnTo>
                    <a:pt x="6" y="30"/>
                  </a:lnTo>
                  <a:lnTo>
                    <a:pt x="6" y="36"/>
                  </a:lnTo>
                  <a:lnTo>
                    <a:pt x="12" y="36"/>
                  </a:lnTo>
                  <a:lnTo>
                    <a:pt x="12" y="30"/>
                  </a:lnTo>
                  <a:lnTo>
                    <a:pt x="6" y="30"/>
                  </a:lnTo>
                  <a:lnTo>
                    <a:pt x="6" y="24"/>
                  </a:lnTo>
                  <a:lnTo>
                    <a:pt x="6" y="30"/>
                  </a:lnTo>
                  <a:lnTo>
                    <a:pt x="6" y="24"/>
                  </a:lnTo>
                  <a:lnTo>
                    <a:pt x="6" y="18"/>
                  </a:lnTo>
                  <a:lnTo>
                    <a:pt x="0" y="18"/>
                  </a:lnTo>
                  <a:lnTo>
                    <a:pt x="12" y="12"/>
                  </a:lnTo>
                  <a:lnTo>
                    <a:pt x="24" y="6"/>
                  </a:lnTo>
                  <a:lnTo>
                    <a:pt x="24" y="0"/>
                  </a:lnTo>
                  <a:lnTo>
                    <a:pt x="30" y="0"/>
                  </a:lnTo>
                  <a:lnTo>
                    <a:pt x="36" y="0"/>
                  </a:lnTo>
                  <a:lnTo>
                    <a:pt x="42" y="0"/>
                  </a:lnTo>
                  <a:lnTo>
                    <a:pt x="66" y="12"/>
                  </a:lnTo>
                  <a:lnTo>
                    <a:pt x="60" y="18"/>
                  </a:lnTo>
                  <a:lnTo>
                    <a:pt x="60" y="24"/>
                  </a:lnTo>
                  <a:lnTo>
                    <a:pt x="60" y="30"/>
                  </a:lnTo>
                  <a:lnTo>
                    <a:pt x="54" y="30"/>
                  </a:lnTo>
                  <a:lnTo>
                    <a:pt x="48" y="30"/>
                  </a:lnTo>
                  <a:lnTo>
                    <a:pt x="42" y="36"/>
                  </a:lnTo>
                  <a:lnTo>
                    <a:pt x="36" y="36"/>
                  </a:lnTo>
                  <a:lnTo>
                    <a:pt x="36" y="42"/>
                  </a:lnTo>
                  <a:lnTo>
                    <a:pt x="3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7" name="Freeform 2435"/>
            <p:cNvSpPr>
              <a:spLocks/>
            </p:cNvSpPr>
            <p:nvPr/>
          </p:nvSpPr>
          <p:spPr bwMode="auto">
            <a:xfrm>
              <a:off x="4044" y="2460"/>
              <a:ext cx="48" cy="48"/>
            </a:xfrm>
            <a:custGeom>
              <a:avLst/>
              <a:gdLst>
                <a:gd name="T0" fmla="*/ 6 w 48"/>
                <a:gd name="T1" fmla="*/ 48 h 48"/>
                <a:gd name="T2" fmla="*/ 6 w 48"/>
                <a:gd name="T3" fmla="*/ 42 h 48"/>
                <a:gd name="T4" fmla="*/ 0 w 48"/>
                <a:gd name="T5" fmla="*/ 36 h 48"/>
                <a:gd name="T6" fmla="*/ 0 w 48"/>
                <a:gd name="T7" fmla="*/ 30 h 48"/>
                <a:gd name="T8" fmla="*/ 6 w 48"/>
                <a:gd name="T9" fmla="*/ 30 h 48"/>
                <a:gd name="T10" fmla="*/ 6 w 48"/>
                <a:gd name="T11" fmla="*/ 24 h 48"/>
                <a:gd name="T12" fmla="*/ 12 w 48"/>
                <a:gd name="T13" fmla="*/ 18 h 48"/>
                <a:gd name="T14" fmla="*/ 12 w 48"/>
                <a:gd name="T15" fmla="*/ 12 h 48"/>
                <a:gd name="T16" fmla="*/ 12 w 48"/>
                <a:gd name="T17" fmla="*/ 6 h 48"/>
                <a:gd name="T18" fmla="*/ 24 w 48"/>
                <a:gd name="T19" fmla="*/ 0 h 48"/>
                <a:gd name="T20" fmla="*/ 30 w 48"/>
                <a:gd name="T21" fmla="*/ 0 h 48"/>
                <a:gd name="T22" fmla="*/ 30 w 48"/>
                <a:gd name="T23" fmla="*/ 6 h 48"/>
                <a:gd name="T24" fmla="*/ 36 w 48"/>
                <a:gd name="T25" fmla="*/ 12 h 48"/>
                <a:gd name="T26" fmla="*/ 42 w 48"/>
                <a:gd name="T27" fmla="*/ 12 h 48"/>
                <a:gd name="T28" fmla="*/ 48 w 48"/>
                <a:gd name="T29" fmla="*/ 30 h 48"/>
                <a:gd name="T30" fmla="*/ 48 w 48"/>
                <a:gd name="T31" fmla="*/ 36 h 48"/>
                <a:gd name="T32" fmla="*/ 42 w 48"/>
                <a:gd name="T33" fmla="*/ 36 h 48"/>
                <a:gd name="T34" fmla="*/ 42 w 48"/>
                <a:gd name="T35" fmla="*/ 30 h 48"/>
                <a:gd name="T36" fmla="*/ 36 w 48"/>
                <a:gd name="T37" fmla="*/ 24 h 48"/>
                <a:gd name="T38" fmla="*/ 18 w 48"/>
                <a:gd name="T39" fmla="*/ 48 h 48"/>
                <a:gd name="T40" fmla="*/ 12 w 48"/>
                <a:gd name="T41" fmla="*/ 48 h 48"/>
                <a:gd name="T42" fmla="*/ 6 w 48"/>
                <a:gd name="T4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6" y="48"/>
                  </a:moveTo>
                  <a:lnTo>
                    <a:pt x="6" y="42"/>
                  </a:lnTo>
                  <a:lnTo>
                    <a:pt x="0" y="36"/>
                  </a:lnTo>
                  <a:lnTo>
                    <a:pt x="0" y="30"/>
                  </a:lnTo>
                  <a:lnTo>
                    <a:pt x="6" y="30"/>
                  </a:lnTo>
                  <a:lnTo>
                    <a:pt x="6" y="24"/>
                  </a:lnTo>
                  <a:lnTo>
                    <a:pt x="12" y="18"/>
                  </a:lnTo>
                  <a:lnTo>
                    <a:pt x="12" y="12"/>
                  </a:lnTo>
                  <a:lnTo>
                    <a:pt x="12" y="6"/>
                  </a:lnTo>
                  <a:lnTo>
                    <a:pt x="24" y="0"/>
                  </a:lnTo>
                  <a:lnTo>
                    <a:pt x="30" y="0"/>
                  </a:lnTo>
                  <a:lnTo>
                    <a:pt x="30" y="6"/>
                  </a:lnTo>
                  <a:lnTo>
                    <a:pt x="36" y="12"/>
                  </a:lnTo>
                  <a:lnTo>
                    <a:pt x="42" y="12"/>
                  </a:lnTo>
                  <a:lnTo>
                    <a:pt x="48" y="30"/>
                  </a:lnTo>
                  <a:lnTo>
                    <a:pt x="48" y="36"/>
                  </a:lnTo>
                  <a:lnTo>
                    <a:pt x="42" y="36"/>
                  </a:lnTo>
                  <a:lnTo>
                    <a:pt x="42" y="30"/>
                  </a:lnTo>
                  <a:lnTo>
                    <a:pt x="36" y="24"/>
                  </a:lnTo>
                  <a:lnTo>
                    <a:pt x="18" y="48"/>
                  </a:lnTo>
                  <a:lnTo>
                    <a:pt x="12"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8" name="Freeform 2436"/>
            <p:cNvSpPr>
              <a:spLocks/>
            </p:cNvSpPr>
            <p:nvPr/>
          </p:nvSpPr>
          <p:spPr bwMode="auto">
            <a:xfrm>
              <a:off x="3000" y="2556"/>
              <a:ext cx="48" cy="78"/>
            </a:xfrm>
            <a:custGeom>
              <a:avLst/>
              <a:gdLst>
                <a:gd name="T0" fmla="*/ 48 w 48"/>
                <a:gd name="T1" fmla="*/ 78 h 78"/>
                <a:gd name="T2" fmla="*/ 36 w 48"/>
                <a:gd name="T3" fmla="*/ 78 h 78"/>
                <a:gd name="T4" fmla="*/ 36 w 48"/>
                <a:gd name="T5" fmla="*/ 72 h 78"/>
                <a:gd name="T6" fmla="*/ 30 w 48"/>
                <a:gd name="T7" fmla="*/ 66 h 78"/>
                <a:gd name="T8" fmla="*/ 24 w 48"/>
                <a:gd name="T9" fmla="*/ 66 h 78"/>
                <a:gd name="T10" fmla="*/ 18 w 48"/>
                <a:gd name="T11" fmla="*/ 66 h 78"/>
                <a:gd name="T12" fmla="*/ 18 w 48"/>
                <a:gd name="T13" fmla="*/ 72 h 78"/>
                <a:gd name="T14" fmla="*/ 12 w 48"/>
                <a:gd name="T15" fmla="*/ 78 h 78"/>
                <a:gd name="T16" fmla="*/ 6 w 48"/>
                <a:gd name="T17" fmla="*/ 78 h 78"/>
                <a:gd name="T18" fmla="*/ 0 w 48"/>
                <a:gd name="T19" fmla="*/ 78 h 78"/>
                <a:gd name="T20" fmla="*/ 0 w 48"/>
                <a:gd name="T21" fmla="*/ 60 h 78"/>
                <a:gd name="T22" fmla="*/ 0 w 48"/>
                <a:gd name="T23" fmla="*/ 30 h 78"/>
                <a:gd name="T24" fmla="*/ 0 w 48"/>
                <a:gd name="T25" fmla="*/ 12 h 78"/>
                <a:gd name="T26" fmla="*/ 0 w 48"/>
                <a:gd name="T27" fmla="*/ 0 h 78"/>
                <a:gd name="T28" fmla="*/ 18 w 48"/>
                <a:gd name="T29" fmla="*/ 0 h 78"/>
                <a:gd name="T30" fmla="*/ 18 w 48"/>
                <a:gd name="T31" fmla="*/ 6 h 78"/>
                <a:gd name="T32" fmla="*/ 18 w 48"/>
                <a:gd name="T33" fmla="*/ 12 h 78"/>
                <a:gd name="T34" fmla="*/ 18 w 48"/>
                <a:gd name="T35" fmla="*/ 18 h 78"/>
                <a:gd name="T36" fmla="*/ 18 w 48"/>
                <a:gd name="T37" fmla="*/ 24 h 78"/>
                <a:gd name="T38" fmla="*/ 18 w 48"/>
                <a:gd name="T39" fmla="*/ 30 h 78"/>
                <a:gd name="T40" fmla="*/ 18 w 48"/>
                <a:gd name="T41" fmla="*/ 24 h 78"/>
                <a:gd name="T42" fmla="*/ 18 w 48"/>
                <a:gd name="T43" fmla="*/ 30 h 78"/>
                <a:gd name="T44" fmla="*/ 24 w 48"/>
                <a:gd name="T45" fmla="*/ 36 h 78"/>
                <a:gd name="T46" fmla="*/ 24 w 48"/>
                <a:gd name="T47" fmla="*/ 42 h 78"/>
                <a:gd name="T48" fmla="*/ 24 w 48"/>
                <a:gd name="T49" fmla="*/ 48 h 78"/>
                <a:gd name="T50" fmla="*/ 30 w 48"/>
                <a:gd name="T51" fmla="*/ 54 h 78"/>
                <a:gd name="T52" fmla="*/ 30 w 48"/>
                <a:gd name="T53" fmla="*/ 60 h 78"/>
                <a:gd name="T54" fmla="*/ 36 w 48"/>
                <a:gd name="T55" fmla="*/ 60 h 78"/>
                <a:gd name="T56" fmla="*/ 36 w 48"/>
                <a:gd name="T57" fmla="*/ 66 h 78"/>
                <a:gd name="T58" fmla="*/ 42 w 48"/>
                <a:gd name="T59" fmla="*/ 66 h 78"/>
                <a:gd name="T60" fmla="*/ 42 w 48"/>
                <a:gd name="T61" fmla="*/ 72 h 78"/>
                <a:gd name="T62" fmla="*/ 48 w 48"/>
                <a:gd name="T63" fmla="*/ 72 h 78"/>
                <a:gd name="T64" fmla="*/ 48 w 48"/>
                <a:gd name="T6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78">
                  <a:moveTo>
                    <a:pt x="48" y="78"/>
                  </a:moveTo>
                  <a:lnTo>
                    <a:pt x="36" y="78"/>
                  </a:lnTo>
                  <a:lnTo>
                    <a:pt x="36" y="72"/>
                  </a:lnTo>
                  <a:lnTo>
                    <a:pt x="30" y="66"/>
                  </a:lnTo>
                  <a:lnTo>
                    <a:pt x="24" y="66"/>
                  </a:lnTo>
                  <a:lnTo>
                    <a:pt x="18" y="66"/>
                  </a:lnTo>
                  <a:lnTo>
                    <a:pt x="18" y="72"/>
                  </a:lnTo>
                  <a:lnTo>
                    <a:pt x="12" y="78"/>
                  </a:lnTo>
                  <a:lnTo>
                    <a:pt x="6" y="78"/>
                  </a:lnTo>
                  <a:lnTo>
                    <a:pt x="0" y="78"/>
                  </a:lnTo>
                  <a:lnTo>
                    <a:pt x="0" y="60"/>
                  </a:lnTo>
                  <a:lnTo>
                    <a:pt x="0" y="30"/>
                  </a:lnTo>
                  <a:lnTo>
                    <a:pt x="0" y="12"/>
                  </a:lnTo>
                  <a:lnTo>
                    <a:pt x="0" y="0"/>
                  </a:lnTo>
                  <a:lnTo>
                    <a:pt x="18" y="0"/>
                  </a:lnTo>
                  <a:lnTo>
                    <a:pt x="18" y="6"/>
                  </a:lnTo>
                  <a:lnTo>
                    <a:pt x="18" y="12"/>
                  </a:lnTo>
                  <a:lnTo>
                    <a:pt x="18" y="18"/>
                  </a:lnTo>
                  <a:lnTo>
                    <a:pt x="18" y="24"/>
                  </a:lnTo>
                  <a:lnTo>
                    <a:pt x="18" y="30"/>
                  </a:lnTo>
                  <a:lnTo>
                    <a:pt x="18" y="24"/>
                  </a:lnTo>
                  <a:lnTo>
                    <a:pt x="18" y="30"/>
                  </a:lnTo>
                  <a:lnTo>
                    <a:pt x="24" y="36"/>
                  </a:lnTo>
                  <a:lnTo>
                    <a:pt x="24" y="42"/>
                  </a:lnTo>
                  <a:lnTo>
                    <a:pt x="24" y="48"/>
                  </a:lnTo>
                  <a:lnTo>
                    <a:pt x="30" y="54"/>
                  </a:lnTo>
                  <a:lnTo>
                    <a:pt x="30" y="60"/>
                  </a:lnTo>
                  <a:lnTo>
                    <a:pt x="36" y="60"/>
                  </a:lnTo>
                  <a:lnTo>
                    <a:pt x="36" y="66"/>
                  </a:lnTo>
                  <a:lnTo>
                    <a:pt x="42" y="66"/>
                  </a:lnTo>
                  <a:lnTo>
                    <a:pt x="42" y="72"/>
                  </a:lnTo>
                  <a:lnTo>
                    <a:pt x="48" y="72"/>
                  </a:lnTo>
                  <a:lnTo>
                    <a:pt x="48" y="7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9" name="Freeform 2437"/>
            <p:cNvSpPr>
              <a:spLocks noEditPoints="1"/>
            </p:cNvSpPr>
            <p:nvPr/>
          </p:nvSpPr>
          <p:spPr bwMode="auto">
            <a:xfrm>
              <a:off x="4128" y="2418"/>
              <a:ext cx="84" cy="84"/>
            </a:xfrm>
            <a:custGeom>
              <a:avLst/>
              <a:gdLst>
                <a:gd name="T0" fmla="*/ 48 w 84"/>
                <a:gd name="T1" fmla="*/ 36 h 84"/>
                <a:gd name="T2" fmla="*/ 48 w 84"/>
                <a:gd name="T3" fmla="*/ 30 h 84"/>
                <a:gd name="T4" fmla="*/ 60 w 84"/>
                <a:gd name="T5" fmla="*/ 12 h 84"/>
                <a:gd name="T6" fmla="*/ 60 w 84"/>
                <a:gd name="T7" fmla="*/ 6 h 84"/>
                <a:gd name="T8" fmla="*/ 66 w 84"/>
                <a:gd name="T9" fmla="*/ 6 h 84"/>
                <a:gd name="T10" fmla="*/ 66 w 84"/>
                <a:gd name="T11" fmla="*/ 0 h 84"/>
                <a:gd name="T12" fmla="*/ 72 w 84"/>
                <a:gd name="T13" fmla="*/ 0 h 84"/>
                <a:gd name="T14" fmla="*/ 78 w 84"/>
                <a:gd name="T15" fmla="*/ 0 h 84"/>
                <a:gd name="T16" fmla="*/ 78 w 84"/>
                <a:gd name="T17" fmla="*/ 6 h 84"/>
                <a:gd name="T18" fmla="*/ 84 w 84"/>
                <a:gd name="T19" fmla="*/ 6 h 84"/>
                <a:gd name="T20" fmla="*/ 78 w 84"/>
                <a:gd name="T21" fmla="*/ 18 h 84"/>
                <a:gd name="T22" fmla="*/ 66 w 84"/>
                <a:gd name="T23" fmla="*/ 24 h 84"/>
                <a:gd name="T24" fmla="*/ 60 w 84"/>
                <a:gd name="T25" fmla="*/ 24 h 84"/>
                <a:gd name="T26" fmla="*/ 66 w 84"/>
                <a:gd name="T27" fmla="*/ 30 h 84"/>
                <a:gd name="T28" fmla="*/ 66 w 84"/>
                <a:gd name="T29" fmla="*/ 36 h 84"/>
                <a:gd name="T30" fmla="*/ 54 w 84"/>
                <a:gd name="T31" fmla="*/ 48 h 84"/>
                <a:gd name="T32" fmla="*/ 42 w 84"/>
                <a:gd name="T33" fmla="*/ 48 h 84"/>
                <a:gd name="T34" fmla="*/ 48 w 84"/>
                <a:gd name="T35" fmla="*/ 36 h 84"/>
                <a:gd name="T36" fmla="*/ 0 w 84"/>
                <a:gd name="T37" fmla="*/ 66 h 84"/>
                <a:gd name="T38" fmla="*/ 0 w 84"/>
                <a:gd name="T39" fmla="*/ 60 h 84"/>
                <a:gd name="T40" fmla="*/ 0 w 84"/>
                <a:gd name="T41" fmla="*/ 54 h 84"/>
                <a:gd name="T42" fmla="*/ 0 w 84"/>
                <a:gd name="T43" fmla="*/ 48 h 84"/>
                <a:gd name="T44" fmla="*/ 6 w 84"/>
                <a:gd name="T45" fmla="*/ 48 h 84"/>
                <a:gd name="T46" fmla="*/ 18 w 84"/>
                <a:gd name="T47" fmla="*/ 48 h 84"/>
                <a:gd name="T48" fmla="*/ 18 w 84"/>
                <a:gd name="T49" fmla="*/ 42 h 84"/>
                <a:gd name="T50" fmla="*/ 24 w 84"/>
                <a:gd name="T51" fmla="*/ 42 h 84"/>
                <a:gd name="T52" fmla="*/ 24 w 84"/>
                <a:gd name="T53" fmla="*/ 36 h 84"/>
                <a:gd name="T54" fmla="*/ 18 w 84"/>
                <a:gd name="T55" fmla="*/ 30 h 84"/>
                <a:gd name="T56" fmla="*/ 24 w 84"/>
                <a:gd name="T57" fmla="*/ 30 h 84"/>
                <a:gd name="T58" fmla="*/ 30 w 84"/>
                <a:gd name="T59" fmla="*/ 36 h 84"/>
                <a:gd name="T60" fmla="*/ 30 w 84"/>
                <a:gd name="T61" fmla="*/ 42 h 84"/>
                <a:gd name="T62" fmla="*/ 36 w 84"/>
                <a:gd name="T63" fmla="*/ 36 h 84"/>
                <a:gd name="T64" fmla="*/ 36 w 84"/>
                <a:gd name="T65" fmla="*/ 48 h 84"/>
                <a:gd name="T66" fmla="*/ 42 w 84"/>
                <a:gd name="T67" fmla="*/ 54 h 84"/>
                <a:gd name="T68" fmla="*/ 42 w 84"/>
                <a:gd name="T69" fmla="*/ 60 h 84"/>
                <a:gd name="T70" fmla="*/ 36 w 84"/>
                <a:gd name="T71" fmla="*/ 66 h 84"/>
                <a:gd name="T72" fmla="*/ 18 w 84"/>
                <a:gd name="T73" fmla="*/ 72 h 84"/>
                <a:gd name="T74" fmla="*/ 12 w 84"/>
                <a:gd name="T75" fmla="*/ 84 h 84"/>
                <a:gd name="T76" fmla="*/ 6 w 84"/>
                <a:gd name="T77" fmla="*/ 84 h 84"/>
                <a:gd name="T78" fmla="*/ 0 w 84"/>
                <a:gd name="T79"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84">
                  <a:moveTo>
                    <a:pt x="48" y="36"/>
                  </a:moveTo>
                  <a:lnTo>
                    <a:pt x="48" y="30"/>
                  </a:lnTo>
                  <a:lnTo>
                    <a:pt x="60" y="12"/>
                  </a:lnTo>
                  <a:lnTo>
                    <a:pt x="60" y="6"/>
                  </a:lnTo>
                  <a:lnTo>
                    <a:pt x="66" y="6"/>
                  </a:lnTo>
                  <a:lnTo>
                    <a:pt x="66" y="0"/>
                  </a:lnTo>
                  <a:lnTo>
                    <a:pt x="72" y="0"/>
                  </a:lnTo>
                  <a:lnTo>
                    <a:pt x="78" y="0"/>
                  </a:lnTo>
                  <a:lnTo>
                    <a:pt x="78" y="6"/>
                  </a:lnTo>
                  <a:lnTo>
                    <a:pt x="84" y="6"/>
                  </a:lnTo>
                  <a:lnTo>
                    <a:pt x="78" y="18"/>
                  </a:lnTo>
                  <a:lnTo>
                    <a:pt x="66" y="24"/>
                  </a:lnTo>
                  <a:lnTo>
                    <a:pt x="60" y="24"/>
                  </a:lnTo>
                  <a:lnTo>
                    <a:pt x="66" y="30"/>
                  </a:lnTo>
                  <a:lnTo>
                    <a:pt x="66" y="36"/>
                  </a:lnTo>
                  <a:lnTo>
                    <a:pt x="54" y="48"/>
                  </a:lnTo>
                  <a:lnTo>
                    <a:pt x="42" y="48"/>
                  </a:lnTo>
                  <a:lnTo>
                    <a:pt x="48" y="36"/>
                  </a:lnTo>
                  <a:close/>
                  <a:moveTo>
                    <a:pt x="0" y="66"/>
                  </a:moveTo>
                  <a:lnTo>
                    <a:pt x="0" y="60"/>
                  </a:lnTo>
                  <a:lnTo>
                    <a:pt x="0" y="54"/>
                  </a:lnTo>
                  <a:lnTo>
                    <a:pt x="0" y="48"/>
                  </a:lnTo>
                  <a:lnTo>
                    <a:pt x="6" y="48"/>
                  </a:lnTo>
                  <a:lnTo>
                    <a:pt x="18" y="48"/>
                  </a:lnTo>
                  <a:lnTo>
                    <a:pt x="18" y="42"/>
                  </a:lnTo>
                  <a:lnTo>
                    <a:pt x="24" y="42"/>
                  </a:lnTo>
                  <a:lnTo>
                    <a:pt x="24" y="36"/>
                  </a:lnTo>
                  <a:lnTo>
                    <a:pt x="18" y="30"/>
                  </a:lnTo>
                  <a:lnTo>
                    <a:pt x="24" y="30"/>
                  </a:lnTo>
                  <a:lnTo>
                    <a:pt x="30" y="36"/>
                  </a:lnTo>
                  <a:lnTo>
                    <a:pt x="30" y="42"/>
                  </a:lnTo>
                  <a:lnTo>
                    <a:pt x="36" y="36"/>
                  </a:lnTo>
                  <a:lnTo>
                    <a:pt x="36" y="48"/>
                  </a:lnTo>
                  <a:lnTo>
                    <a:pt x="42" y="54"/>
                  </a:lnTo>
                  <a:lnTo>
                    <a:pt x="42" y="60"/>
                  </a:lnTo>
                  <a:lnTo>
                    <a:pt x="36" y="66"/>
                  </a:lnTo>
                  <a:lnTo>
                    <a:pt x="18" y="72"/>
                  </a:lnTo>
                  <a:lnTo>
                    <a:pt x="12" y="84"/>
                  </a:lnTo>
                  <a:lnTo>
                    <a:pt x="6" y="84"/>
                  </a:lnTo>
                  <a:lnTo>
                    <a:pt x="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10" name="Freeform 2438"/>
            <p:cNvSpPr>
              <a:spLocks/>
            </p:cNvSpPr>
            <p:nvPr/>
          </p:nvSpPr>
          <p:spPr bwMode="auto">
            <a:xfrm>
              <a:off x="3018" y="2556"/>
              <a:ext cx="36" cy="78"/>
            </a:xfrm>
            <a:custGeom>
              <a:avLst/>
              <a:gdLst>
                <a:gd name="T0" fmla="*/ 36 w 36"/>
                <a:gd name="T1" fmla="*/ 78 h 78"/>
                <a:gd name="T2" fmla="*/ 30 w 36"/>
                <a:gd name="T3" fmla="*/ 78 h 78"/>
                <a:gd name="T4" fmla="*/ 30 w 36"/>
                <a:gd name="T5" fmla="*/ 72 h 78"/>
                <a:gd name="T6" fmla="*/ 24 w 36"/>
                <a:gd name="T7" fmla="*/ 72 h 78"/>
                <a:gd name="T8" fmla="*/ 24 w 36"/>
                <a:gd name="T9" fmla="*/ 66 h 78"/>
                <a:gd name="T10" fmla="*/ 18 w 36"/>
                <a:gd name="T11" fmla="*/ 66 h 78"/>
                <a:gd name="T12" fmla="*/ 18 w 36"/>
                <a:gd name="T13" fmla="*/ 60 h 78"/>
                <a:gd name="T14" fmla="*/ 12 w 36"/>
                <a:gd name="T15" fmla="*/ 60 h 78"/>
                <a:gd name="T16" fmla="*/ 12 w 36"/>
                <a:gd name="T17" fmla="*/ 54 h 78"/>
                <a:gd name="T18" fmla="*/ 6 w 36"/>
                <a:gd name="T19" fmla="*/ 48 h 78"/>
                <a:gd name="T20" fmla="*/ 6 w 36"/>
                <a:gd name="T21" fmla="*/ 42 h 78"/>
                <a:gd name="T22" fmla="*/ 6 w 36"/>
                <a:gd name="T23" fmla="*/ 36 h 78"/>
                <a:gd name="T24" fmla="*/ 0 w 36"/>
                <a:gd name="T25" fmla="*/ 30 h 78"/>
                <a:gd name="T26" fmla="*/ 0 w 36"/>
                <a:gd name="T27" fmla="*/ 24 h 78"/>
                <a:gd name="T28" fmla="*/ 0 w 36"/>
                <a:gd name="T29" fmla="*/ 30 h 78"/>
                <a:gd name="T30" fmla="*/ 0 w 36"/>
                <a:gd name="T31" fmla="*/ 24 h 78"/>
                <a:gd name="T32" fmla="*/ 0 w 36"/>
                <a:gd name="T33" fmla="*/ 18 h 78"/>
                <a:gd name="T34" fmla="*/ 0 w 36"/>
                <a:gd name="T35" fmla="*/ 12 h 78"/>
                <a:gd name="T36" fmla="*/ 0 w 36"/>
                <a:gd name="T37" fmla="*/ 6 h 78"/>
                <a:gd name="T38" fmla="*/ 0 w 36"/>
                <a:gd name="T39" fmla="*/ 0 h 78"/>
                <a:gd name="T40" fmla="*/ 24 w 36"/>
                <a:gd name="T41" fmla="*/ 0 h 78"/>
                <a:gd name="T42" fmla="*/ 24 w 36"/>
                <a:gd name="T43" fmla="*/ 6 h 78"/>
                <a:gd name="T44" fmla="*/ 30 w 36"/>
                <a:gd name="T45" fmla="*/ 6 h 78"/>
                <a:gd name="T46" fmla="*/ 24 w 36"/>
                <a:gd name="T47" fmla="*/ 12 h 78"/>
                <a:gd name="T48" fmla="*/ 30 w 36"/>
                <a:gd name="T49" fmla="*/ 12 h 78"/>
                <a:gd name="T50" fmla="*/ 30 w 36"/>
                <a:gd name="T51" fmla="*/ 18 h 78"/>
                <a:gd name="T52" fmla="*/ 30 w 36"/>
                <a:gd name="T53" fmla="*/ 24 h 78"/>
                <a:gd name="T54" fmla="*/ 30 w 36"/>
                <a:gd name="T55" fmla="*/ 60 h 78"/>
                <a:gd name="T56" fmla="*/ 36 w 36"/>
                <a:gd name="T57" fmla="*/ 60 h 78"/>
                <a:gd name="T58" fmla="*/ 30 w 36"/>
                <a:gd name="T59" fmla="*/ 60 h 78"/>
                <a:gd name="T60" fmla="*/ 36 w 36"/>
                <a:gd name="T61" fmla="*/ 60 h 78"/>
                <a:gd name="T62" fmla="*/ 36 w 36"/>
                <a:gd name="T63" fmla="*/ 66 h 78"/>
                <a:gd name="T64" fmla="*/ 30 w 36"/>
                <a:gd name="T65" fmla="*/ 66 h 78"/>
                <a:gd name="T66" fmla="*/ 36 w 36"/>
                <a:gd name="T67" fmla="*/ 72 h 78"/>
                <a:gd name="T68" fmla="*/ 36 w 36"/>
                <a:gd name="T6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78">
                  <a:moveTo>
                    <a:pt x="36" y="78"/>
                  </a:moveTo>
                  <a:lnTo>
                    <a:pt x="30" y="78"/>
                  </a:lnTo>
                  <a:lnTo>
                    <a:pt x="30" y="72"/>
                  </a:lnTo>
                  <a:lnTo>
                    <a:pt x="24" y="72"/>
                  </a:lnTo>
                  <a:lnTo>
                    <a:pt x="24" y="66"/>
                  </a:lnTo>
                  <a:lnTo>
                    <a:pt x="18" y="66"/>
                  </a:lnTo>
                  <a:lnTo>
                    <a:pt x="18" y="60"/>
                  </a:lnTo>
                  <a:lnTo>
                    <a:pt x="12" y="60"/>
                  </a:lnTo>
                  <a:lnTo>
                    <a:pt x="12" y="54"/>
                  </a:lnTo>
                  <a:lnTo>
                    <a:pt x="6" y="48"/>
                  </a:lnTo>
                  <a:lnTo>
                    <a:pt x="6" y="42"/>
                  </a:lnTo>
                  <a:lnTo>
                    <a:pt x="6" y="36"/>
                  </a:lnTo>
                  <a:lnTo>
                    <a:pt x="0" y="30"/>
                  </a:lnTo>
                  <a:lnTo>
                    <a:pt x="0" y="24"/>
                  </a:lnTo>
                  <a:lnTo>
                    <a:pt x="0" y="30"/>
                  </a:lnTo>
                  <a:lnTo>
                    <a:pt x="0" y="24"/>
                  </a:lnTo>
                  <a:lnTo>
                    <a:pt x="0" y="18"/>
                  </a:lnTo>
                  <a:lnTo>
                    <a:pt x="0" y="12"/>
                  </a:lnTo>
                  <a:lnTo>
                    <a:pt x="0" y="6"/>
                  </a:lnTo>
                  <a:lnTo>
                    <a:pt x="0" y="0"/>
                  </a:lnTo>
                  <a:lnTo>
                    <a:pt x="24" y="0"/>
                  </a:lnTo>
                  <a:lnTo>
                    <a:pt x="24" y="6"/>
                  </a:lnTo>
                  <a:lnTo>
                    <a:pt x="30" y="6"/>
                  </a:lnTo>
                  <a:lnTo>
                    <a:pt x="24" y="12"/>
                  </a:lnTo>
                  <a:lnTo>
                    <a:pt x="30" y="12"/>
                  </a:lnTo>
                  <a:lnTo>
                    <a:pt x="30" y="18"/>
                  </a:lnTo>
                  <a:lnTo>
                    <a:pt x="30" y="24"/>
                  </a:lnTo>
                  <a:lnTo>
                    <a:pt x="30" y="60"/>
                  </a:lnTo>
                  <a:lnTo>
                    <a:pt x="36" y="60"/>
                  </a:lnTo>
                  <a:lnTo>
                    <a:pt x="30" y="60"/>
                  </a:lnTo>
                  <a:lnTo>
                    <a:pt x="36" y="60"/>
                  </a:lnTo>
                  <a:lnTo>
                    <a:pt x="36" y="66"/>
                  </a:lnTo>
                  <a:lnTo>
                    <a:pt x="30" y="66"/>
                  </a:lnTo>
                  <a:lnTo>
                    <a:pt x="36" y="72"/>
                  </a:lnTo>
                  <a:lnTo>
                    <a:pt x="36" y="7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11" name="Freeform 2439"/>
            <p:cNvSpPr>
              <a:spLocks/>
            </p:cNvSpPr>
            <p:nvPr/>
          </p:nvSpPr>
          <p:spPr bwMode="auto">
            <a:xfrm>
              <a:off x="3234" y="2544"/>
              <a:ext cx="42" cy="60"/>
            </a:xfrm>
            <a:custGeom>
              <a:avLst/>
              <a:gdLst>
                <a:gd name="T0" fmla="*/ 42 w 42"/>
                <a:gd name="T1" fmla="*/ 42 h 60"/>
                <a:gd name="T2" fmla="*/ 30 w 42"/>
                <a:gd name="T3" fmla="*/ 42 h 60"/>
                <a:gd name="T4" fmla="*/ 30 w 42"/>
                <a:gd name="T5" fmla="*/ 60 h 60"/>
                <a:gd name="T6" fmla="*/ 24 w 42"/>
                <a:gd name="T7" fmla="*/ 60 h 60"/>
                <a:gd name="T8" fmla="*/ 24 w 42"/>
                <a:gd name="T9" fmla="*/ 48 h 60"/>
                <a:gd name="T10" fmla="*/ 18 w 42"/>
                <a:gd name="T11" fmla="*/ 48 h 60"/>
                <a:gd name="T12" fmla="*/ 18 w 42"/>
                <a:gd name="T13" fmla="*/ 42 h 60"/>
                <a:gd name="T14" fmla="*/ 12 w 42"/>
                <a:gd name="T15" fmla="*/ 42 h 60"/>
                <a:gd name="T16" fmla="*/ 6 w 42"/>
                <a:gd name="T17" fmla="*/ 42 h 60"/>
                <a:gd name="T18" fmla="*/ 6 w 42"/>
                <a:gd name="T19" fmla="*/ 36 h 60"/>
                <a:gd name="T20" fmla="*/ 12 w 42"/>
                <a:gd name="T21" fmla="*/ 30 h 60"/>
                <a:gd name="T22" fmla="*/ 6 w 42"/>
                <a:gd name="T23" fmla="*/ 30 h 60"/>
                <a:gd name="T24" fmla="*/ 6 w 42"/>
                <a:gd name="T25" fmla="*/ 18 h 60"/>
                <a:gd name="T26" fmla="*/ 12 w 42"/>
                <a:gd name="T27" fmla="*/ 18 h 60"/>
                <a:gd name="T28" fmla="*/ 12 w 42"/>
                <a:gd name="T29" fmla="*/ 6 h 60"/>
                <a:gd name="T30" fmla="*/ 6 w 42"/>
                <a:gd name="T31" fmla="*/ 6 h 60"/>
                <a:gd name="T32" fmla="*/ 6 w 42"/>
                <a:gd name="T33" fmla="*/ 12 h 60"/>
                <a:gd name="T34" fmla="*/ 0 w 42"/>
                <a:gd name="T35" fmla="*/ 12 h 60"/>
                <a:gd name="T36" fmla="*/ 0 w 42"/>
                <a:gd name="T37" fmla="*/ 6 h 60"/>
                <a:gd name="T38" fmla="*/ 0 w 42"/>
                <a:gd name="T39" fmla="*/ 0 h 60"/>
                <a:gd name="T40" fmla="*/ 24 w 42"/>
                <a:gd name="T41" fmla="*/ 0 h 60"/>
                <a:gd name="T42" fmla="*/ 24 w 42"/>
                <a:gd name="T43" fmla="*/ 6 h 60"/>
                <a:gd name="T44" fmla="*/ 24 w 42"/>
                <a:gd name="T45" fmla="*/ 12 h 60"/>
                <a:gd name="T46" fmla="*/ 24 w 42"/>
                <a:gd name="T47" fmla="*/ 18 h 60"/>
                <a:gd name="T48" fmla="*/ 18 w 42"/>
                <a:gd name="T49" fmla="*/ 18 h 60"/>
                <a:gd name="T50" fmla="*/ 18 w 42"/>
                <a:gd name="T51" fmla="*/ 36 h 60"/>
                <a:gd name="T52" fmla="*/ 24 w 42"/>
                <a:gd name="T53" fmla="*/ 36 h 60"/>
                <a:gd name="T54" fmla="*/ 30 w 42"/>
                <a:gd name="T55" fmla="*/ 36 h 60"/>
                <a:gd name="T56" fmla="*/ 42 w 42"/>
                <a:gd name="T57" fmla="*/ 36 h 60"/>
                <a:gd name="T58" fmla="*/ 42 w 42"/>
                <a:gd name="T59"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60">
                  <a:moveTo>
                    <a:pt x="42" y="42"/>
                  </a:moveTo>
                  <a:lnTo>
                    <a:pt x="30" y="42"/>
                  </a:lnTo>
                  <a:lnTo>
                    <a:pt x="30" y="60"/>
                  </a:lnTo>
                  <a:lnTo>
                    <a:pt x="24" y="60"/>
                  </a:lnTo>
                  <a:lnTo>
                    <a:pt x="24" y="48"/>
                  </a:lnTo>
                  <a:lnTo>
                    <a:pt x="18" y="48"/>
                  </a:lnTo>
                  <a:lnTo>
                    <a:pt x="18" y="42"/>
                  </a:lnTo>
                  <a:lnTo>
                    <a:pt x="12" y="42"/>
                  </a:lnTo>
                  <a:lnTo>
                    <a:pt x="6" y="42"/>
                  </a:lnTo>
                  <a:lnTo>
                    <a:pt x="6" y="36"/>
                  </a:lnTo>
                  <a:lnTo>
                    <a:pt x="12" y="30"/>
                  </a:lnTo>
                  <a:lnTo>
                    <a:pt x="6" y="30"/>
                  </a:lnTo>
                  <a:lnTo>
                    <a:pt x="6" y="18"/>
                  </a:lnTo>
                  <a:lnTo>
                    <a:pt x="12" y="18"/>
                  </a:lnTo>
                  <a:lnTo>
                    <a:pt x="12" y="6"/>
                  </a:lnTo>
                  <a:lnTo>
                    <a:pt x="6" y="6"/>
                  </a:lnTo>
                  <a:lnTo>
                    <a:pt x="6" y="12"/>
                  </a:lnTo>
                  <a:lnTo>
                    <a:pt x="0" y="12"/>
                  </a:lnTo>
                  <a:lnTo>
                    <a:pt x="0" y="6"/>
                  </a:lnTo>
                  <a:lnTo>
                    <a:pt x="0" y="0"/>
                  </a:lnTo>
                  <a:lnTo>
                    <a:pt x="24" y="0"/>
                  </a:lnTo>
                  <a:lnTo>
                    <a:pt x="24" y="6"/>
                  </a:lnTo>
                  <a:lnTo>
                    <a:pt x="24" y="12"/>
                  </a:lnTo>
                  <a:lnTo>
                    <a:pt x="24" y="18"/>
                  </a:lnTo>
                  <a:lnTo>
                    <a:pt x="18" y="18"/>
                  </a:lnTo>
                  <a:lnTo>
                    <a:pt x="18" y="36"/>
                  </a:lnTo>
                  <a:lnTo>
                    <a:pt x="24" y="36"/>
                  </a:lnTo>
                  <a:lnTo>
                    <a:pt x="30" y="36"/>
                  </a:lnTo>
                  <a:lnTo>
                    <a:pt x="42" y="36"/>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12" name="Freeform 2440"/>
            <p:cNvSpPr>
              <a:spLocks/>
            </p:cNvSpPr>
            <p:nvPr/>
          </p:nvSpPr>
          <p:spPr bwMode="auto">
            <a:xfrm>
              <a:off x="3042" y="2556"/>
              <a:ext cx="30" cy="60"/>
            </a:xfrm>
            <a:custGeom>
              <a:avLst/>
              <a:gdLst>
                <a:gd name="T0" fmla="*/ 12 w 30"/>
                <a:gd name="T1" fmla="*/ 60 h 60"/>
                <a:gd name="T2" fmla="*/ 6 w 30"/>
                <a:gd name="T3" fmla="*/ 60 h 60"/>
                <a:gd name="T4" fmla="*/ 6 w 30"/>
                <a:gd name="T5" fmla="*/ 24 h 60"/>
                <a:gd name="T6" fmla="*/ 6 w 30"/>
                <a:gd name="T7" fmla="*/ 18 h 60"/>
                <a:gd name="T8" fmla="*/ 6 w 30"/>
                <a:gd name="T9" fmla="*/ 12 h 60"/>
                <a:gd name="T10" fmla="*/ 0 w 30"/>
                <a:gd name="T11" fmla="*/ 12 h 60"/>
                <a:gd name="T12" fmla="*/ 6 w 30"/>
                <a:gd name="T13" fmla="*/ 6 h 60"/>
                <a:gd name="T14" fmla="*/ 0 w 30"/>
                <a:gd name="T15" fmla="*/ 6 h 60"/>
                <a:gd name="T16" fmla="*/ 0 w 30"/>
                <a:gd name="T17" fmla="*/ 0 h 60"/>
                <a:gd name="T18" fmla="*/ 24 w 30"/>
                <a:gd name="T19" fmla="*/ 0 h 60"/>
                <a:gd name="T20" fmla="*/ 24 w 30"/>
                <a:gd name="T21" fmla="*/ 30 h 60"/>
                <a:gd name="T22" fmla="*/ 30 w 30"/>
                <a:gd name="T23" fmla="*/ 30 h 60"/>
                <a:gd name="T24" fmla="*/ 30 w 30"/>
                <a:gd name="T25" fmla="*/ 42 h 60"/>
                <a:gd name="T26" fmla="*/ 30 w 30"/>
                <a:gd name="T27" fmla="*/ 54 h 60"/>
                <a:gd name="T28" fmla="*/ 24 w 30"/>
                <a:gd name="T29" fmla="*/ 54 h 60"/>
                <a:gd name="T30" fmla="*/ 24 w 30"/>
                <a:gd name="T31" fmla="*/ 60 h 60"/>
                <a:gd name="T32" fmla="*/ 12 w 30"/>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0">
                  <a:moveTo>
                    <a:pt x="12" y="60"/>
                  </a:moveTo>
                  <a:lnTo>
                    <a:pt x="6" y="60"/>
                  </a:lnTo>
                  <a:lnTo>
                    <a:pt x="6" y="24"/>
                  </a:lnTo>
                  <a:lnTo>
                    <a:pt x="6" y="18"/>
                  </a:lnTo>
                  <a:lnTo>
                    <a:pt x="6" y="12"/>
                  </a:lnTo>
                  <a:lnTo>
                    <a:pt x="0" y="12"/>
                  </a:lnTo>
                  <a:lnTo>
                    <a:pt x="6" y="6"/>
                  </a:lnTo>
                  <a:lnTo>
                    <a:pt x="0" y="6"/>
                  </a:lnTo>
                  <a:lnTo>
                    <a:pt x="0" y="0"/>
                  </a:lnTo>
                  <a:lnTo>
                    <a:pt x="24" y="0"/>
                  </a:lnTo>
                  <a:lnTo>
                    <a:pt x="24" y="30"/>
                  </a:lnTo>
                  <a:lnTo>
                    <a:pt x="30" y="30"/>
                  </a:lnTo>
                  <a:lnTo>
                    <a:pt x="30" y="42"/>
                  </a:lnTo>
                  <a:lnTo>
                    <a:pt x="30" y="54"/>
                  </a:lnTo>
                  <a:lnTo>
                    <a:pt x="24" y="54"/>
                  </a:lnTo>
                  <a:lnTo>
                    <a:pt x="24" y="60"/>
                  </a:lnTo>
                  <a:lnTo>
                    <a:pt x="12"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13" name="Freeform 2441"/>
            <p:cNvSpPr>
              <a:spLocks/>
            </p:cNvSpPr>
            <p:nvPr/>
          </p:nvSpPr>
          <p:spPr bwMode="auto">
            <a:xfrm>
              <a:off x="3066" y="2550"/>
              <a:ext cx="42" cy="48"/>
            </a:xfrm>
            <a:custGeom>
              <a:avLst/>
              <a:gdLst>
                <a:gd name="T0" fmla="*/ 6 w 42"/>
                <a:gd name="T1" fmla="*/ 48 h 48"/>
                <a:gd name="T2" fmla="*/ 6 w 42"/>
                <a:gd name="T3" fmla="*/ 36 h 48"/>
                <a:gd name="T4" fmla="*/ 0 w 42"/>
                <a:gd name="T5" fmla="*/ 36 h 48"/>
                <a:gd name="T6" fmla="*/ 0 w 42"/>
                <a:gd name="T7" fmla="*/ 6 h 48"/>
                <a:gd name="T8" fmla="*/ 18 w 42"/>
                <a:gd name="T9" fmla="*/ 0 h 48"/>
                <a:gd name="T10" fmla="*/ 42 w 42"/>
                <a:gd name="T11" fmla="*/ 0 h 48"/>
                <a:gd name="T12" fmla="*/ 42 w 42"/>
                <a:gd name="T13" fmla="*/ 30 h 48"/>
                <a:gd name="T14" fmla="*/ 36 w 42"/>
                <a:gd name="T15" fmla="*/ 30 h 48"/>
                <a:gd name="T16" fmla="*/ 30 w 42"/>
                <a:gd name="T17" fmla="*/ 36 h 48"/>
                <a:gd name="T18" fmla="*/ 30 w 42"/>
                <a:gd name="T19" fmla="*/ 42 h 48"/>
                <a:gd name="T20" fmla="*/ 30 w 42"/>
                <a:gd name="T21" fmla="*/ 48 h 48"/>
                <a:gd name="T22" fmla="*/ 6 w 42"/>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8">
                  <a:moveTo>
                    <a:pt x="6" y="48"/>
                  </a:moveTo>
                  <a:lnTo>
                    <a:pt x="6" y="36"/>
                  </a:lnTo>
                  <a:lnTo>
                    <a:pt x="0" y="36"/>
                  </a:lnTo>
                  <a:lnTo>
                    <a:pt x="0" y="6"/>
                  </a:lnTo>
                  <a:lnTo>
                    <a:pt x="18" y="0"/>
                  </a:lnTo>
                  <a:lnTo>
                    <a:pt x="42" y="0"/>
                  </a:lnTo>
                  <a:lnTo>
                    <a:pt x="42" y="30"/>
                  </a:lnTo>
                  <a:lnTo>
                    <a:pt x="36" y="30"/>
                  </a:lnTo>
                  <a:lnTo>
                    <a:pt x="30" y="36"/>
                  </a:lnTo>
                  <a:lnTo>
                    <a:pt x="30" y="42"/>
                  </a:lnTo>
                  <a:lnTo>
                    <a:pt x="30"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14" name="Freeform 2442"/>
            <p:cNvSpPr>
              <a:spLocks/>
            </p:cNvSpPr>
            <p:nvPr/>
          </p:nvSpPr>
          <p:spPr bwMode="auto">
            <a:xfrm>
              <a:off x="3108" y="2550"/>
              <a:ext cx="54" cy="42"/>
            </a:xfrm>
            <a:custGeom>
              <a:avLst/>
              <a:gdLst>
                <a:gd name="T0" fmla="*/ 24 w 54"/>
                <a:gd name="T1" fmla="*/ 42 h 42"/>
                <a:gd name="T2" fmla="*/ 24 w 54"/>
                <a:gd name="T3" fmla="*/ 36 h 42"/>
                <a:gd name="T4" fmla="*/ 18 w 54"/>
                <a:gd name="T5" fmla="*/ 36 h 42"/>
                <a:gd name="T6" fmla="*/ 18 w 54"/>
                <a:gd name="T7" fmla="*/ 30 h 42"/>
                <a:gd name="T8" fmla="*/ 12 w 54"/>
                <a:gd name="T9" fmla="*/ 30 h 42"/>
                <a:gd name="T10" fmla="*/ 0 w 54"/>
                <a:gd name="T11" fmla="*/ 30 h 42"/>
                <a:gd name="T12" fmla="*/ 0 w 54"/>
                <a:gd name="T13" fmla="*/ 0 h 42"/>
                <a:gd name="T14" fmla="*/ 54 w 54"/>
                <a:gd name="T15" fmla="*/ 0 h 42"/>
                <a:gd name="T16" fmla="*/ 54 w 54"/>
                <a:gd name="T17" fmla="*/ 6 h 42"/>
                <a:gd name="T18" fmla="*/ 54 w 54"/>
                <a:gd name="T19" fmla="*/ 12 h 42"/>
                <a:gd name="T20" fmla="*/ 54 w 54"/>
                <a:gd name="T21" fmla="*/ 18 h 42"/>
                <a:gd name="T22" fmla="*/ 54 w 54"/>
                <a:gd name="T23" fmla="*/ 24 h 42"/>
                <a:gd name="T24" fmla="*/ 54 w 54"/>
                <a:gd name="T25" fmla="*/ 30 h 42"/>
                <a:gd name="T26" fmla="*/ 48 w 54"/>
                <a:gd name="T27" fmla="*/ 36 h 42"/>
                <a:gd name="T28" fmla="*/ 42 w 54"/>
                <a:gd name="T29" fmla="*/ 42 h 42"/>
                <a:gd name="T30" fmla="*/ 36 w 54"/>
                <a:gd name="T31" fmla="*/ 42 h 42"/>
                <a:gd name="T32" fmla="*/ 24 w 5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2">
                  <a:moveTo>
                    <a:pt x="24" y="42"/>
                  </a:moveTo>
                  <a:lnTo>
                    <a:pt x="24" y="36"/>
                  </a:lnTo>
                  <a:lnTo>
                    <a:pt x="18" y="36"/>
                  </a:lnTo>
                  <a:lnTo>
                    <a:pt x="18" y="30"/>
                  </a:lnTo>
                  <a:lnTo>
                    <a:pt x="12" y="30"/>
                  </a:lnTo>
                  <a:lnTo>
                    <a:pt x="0" y="30"/>
                  </a:lnTo>
                  <a:lnTo>
                    <a:pt x="0" y="0"/>
                  </a:lnTo>
                  <a:lnTo>
                    <a:pt x="54" y="0"/>
                  </a:lnTo>
                  <a:lnTo>
                    <a:pt x="54" y="6"/>
                  </a:lnTo>
                  <a:lnTo>
                    <a:pt x="54" y="12"/>
                  </a:lnTo>
                  <a:lnTo>
                    <a:pt x="54" y="18"/>
                  </a:lnTo>
                  <a:lnTo>
                    <a:pt x="54" y="24"/>
                  </a:lnTo>
                  <a:lnTo>
                    <a:pt x="54" y="30"/>
                  </a:lnTo>
                  <a:lnTo>
                    <a:pt x="48" y="36"/>
                  </a:lnTo>
                  <a:lnTo>
                    <a:pt x="42" y="42"/>
                  </a:lnTo>
                  <a:lnTo>
                    <a:pt x="36" y="42"/>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15" name="Freeform 2443"/>
            <p:cNvSpPr>
              <a:spLocks/>
            </p:cNvSpPr>
            <p:nvPr/>
          </p:nvSpPr>
          <p:spPr bwMode="auto">
            <a:xfrm>
              <a:off x="3510" y="2526"/>
              <a:ext cx="36" cy="54"/>
            </a:xfrm>
            <a:custGeom>
              <a:avLst/>
              <a:gdLst>
                <a:gd name="T0" fmla="*/ 36 w 36"/>
                <a:gd name="T1" fmla="*/ 12 h 54"/>
                <a:gd name="T2" fmla="*/ 36 w 36"/>
                <a:gd name="T3" fmla="*/ 18 h 54"/>
                <a:gd name="T4" fmla="*/ 36 w 36"/>
                <a:gd name="T5" fmla="*/ 36 h 54"/>
                <a:gd name="T6" fmla="*/ 30 w 36"/>
                <a:gd name="T7" fmla="*/ 36 h 54"/>
                <a:gd name="T8" fmla="*/ 30 w 36"/>
                <a:gd name="T9" fmla="*/ 54 h 54"/>
                <a:gd name="T10" fmla="*/ 18 w 36"/>
                <a:gd name="T11" fmla="*/ 54 h 54"/>
                <a:gd name="T12" fmla="*/ 18 w 36"/>
                <a:gd name="T13" fmla="*/ 48 h 54"/>
                <a:gd name="T14" fmla="*/ 6 w 36"/>
                <a:gd name="T15" fmla="*/ 48 h 54"/>
                <a:gd name="T16" fmla="*/ 12 w 36"/>
                <a:gd name="T17" fmla="*/ 48 h 54"/>
                <a:gd name="T18" fmla="*/ 12 w 36"/>
                <a:gd name="T19" fmla="*/ 42 h 54"/>
                <a:gd name="T20" fmla="*/ 12 w 36"/>
                <a:gd name="T21" fmla="*/ 48 h 54"/>
                <a:gd name="T22" fmla="*/ 12 w 36"/>
                <a:gd name="T23" fmla="*/ 42 h 54"/>
                <a:gd name="T24" fmla="*/ 6 w 36"/>
                <a:gd name="T25" fmla="*/ 42 h 54"/>
                <a:gd name="T26" fmla="*/ 6 w 36"/>
                <a:gd name="T27" fmla="*/ 36 h 54"/>
                <a:gd name="T28" fmla="*/ 12 w 36"/>
                <a:gd name="T29" fmla="*/ 36 h 54"/>
                <a:gd name="T30" fmla="*/ 6 w 36"/>
                <a:gd name="T31" fmla="*/ 30 h 54"/>
                <a:gd name="T32" fmla="*/ 6 w 36"/>
                <a:gd name="T33" fmla="*/ 24 h 54"/>
                <a:gd name="T34" fmla="*/ 0 w 36"/>
                <a:gd name="T35" fmla="*/ 30 h 54"/>
                <a:gd name="T36" fmla="*/ 0 w 36"/>
                <a:gd name="T37" fmla="*/ 24 h 54"/>
                <a:gd name="T38" fmla="*/ 6 w 36"/>
                <a:gd name="T39" fmla="*/ 24 h 54"/>
                <a:gd name="T40" fmla="*/ 6 w 36"/>
                <a:gd name="T41" fmla="*/ 18 h 54"/>
                <a:gd name="T42" fmla="*/ 6 w 36"/>
                <a:gd name="T43" fmla="*/ 12 h 54"/>
                <a:gd name="T44" fmla="*/ 12 w 36"/>
                <a:gd name="T45" fmla="*/ 12 h 54"/>
                <a:gd name="T46" fmla="*/ 12 w 36"/>
                <a:gd name="T47" fmla="*/ 6 h 54"/>
                <a:gd name="T48" fmla="*/ 12 w 36"/>
                <a:gd name="T49" fmla="*/ 0 h 54"/>
                <a:gd name="T50" fmla="*/ 36 w 36"/>
                <a:gd name="T51" fmla="*/ 0 h 54"/>
                <a:gd name="T52" fmla="*/ 36 w 36"/>
                <a:gd name="T53"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54">
                  <a:moveTo>
                    <a:pt x="36" y="12"/>
                  </a:moveTo>
                  <a:lnTo>
                    <a:pt x="36" y="18"/>
                  </a:lnTo>
                  <a:lnTo>
                    <a:pt x="36" y="36"/>
                  </a:lnTo>
                  <a:lnTo>
                    <a:pt x="30" y="36"/>
                  </a:lnTo>
                  <a:lnTo>
                    <a:pt x="30" y="54"/>
                  </a:lnTo>
                  <a:lnTo>
                    <a:pt x="18" y="54"/>
                  </a:lnTo>
                  <a:lnTo>
                    <a:pt x="18" y="48"/>
                  </a:lnTo>
                  <a:lnTo>
                    <a:pt x="6" y="48"/>
                  </a:lnTo>
                  <a:lnTo>
                    <a:pt x="12" y="48"/>
                  </a:lnTo>
                  <a:lnTo>
                    <a:pt x="12" y="42"/>
                  </a:lnTo>
                  <a:lnTo>
                    <a:pt x="12" y="48"/>
                  </a:lnTo>
                  <a:lnTo>
                    <a:pt x="12" y="42"/>
                  </a:lnTo>
                  <a:lnTo>
                    <a:pt x="6" y="42"/>
                  </a:lnTo>
                  <a:lnTo>
                    <a:pt x="6" y="36"/>
                  </a:lnTo>
                  <a:lnTo>
                    <a:pt x="12" y="36"/>
                  </a:lnTo>
                  <a:lnTo>
                    <a:pt x="6" y="30"/>
                  </a:lnTo>
                  <a:lnTo>
                    <a:pt x="6" y="24"/>
                  </a:lnTo>
                  <a:lnTo>
                    <a:pt x="0" y="30"/>
                  </a:lnTo>
                  <a:lnTo>
                    <a:pt x="0" y="24"/>
                  </a:lnTo>
                  <a:lnTo>
                    <a:pt x="6" y="24"/>
                  </a:lnTo>
                  <a:lnTo>
                    <a:pt x="6" y="18"/>
                  </a:lnTo>
                  <a:lnTo>
                    <a:pt x="6" y="12"/>
                  </a:lnTo>
                  <a:lnTo>
                    <a:pt x="12" y="12"/>
                  </a:lnTo>
                  <a:lnTo>
                    <a:pt x="12" y="6"/>
                  </a:lnTo>
                  <a:lnTo>
                    <a:pt x="12" y="0"/>
                  </a:lnTo>
                  <a:lnTo>
                    <a:pt x="36" y="0"/>
                  </a:lnTo>
                  <a:lnTo>
                    <a:pt x="36"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16" name="Freeform 2444"/>
            <p:cNvSpPr>
              <a:spLocks/>
            </p:cNvSpPr>
            <p:nvPr/>
          </p:nvSpPr>
          <p:spPr bwMode="auto">
            <a:xfrm>
              <a:off x="2862" y="2556"/>
              <a:ext cx="42" cy="48"/>
            </a:xfrm>
            <a:custGeom>
              <a:avLst/>
              <a:gdLst>
                <a:gd name="T0" fmla="*/ 6 w 42"/>
                <a:gd name="T1" fmla="*/ 36 h 48"/>
                <a:gd name="T2" fmla="*/ 6 w 42"/>
                <a:gd name="T3" fmla="*/ 30 h 48"/>
                <a:gd name="T4" fmla="*/ 0 w 42"/>
                <a:gd name="T5" fmla="*/ 6 h 48"/>
                <a:gd name="T6" fmla="*/ 30 w 42"/>
                <a:gd name="T7" fmla="*/ 6 h 48"/>
                <a:gd name="T8" fmla="*/ 42 w 42"/>
                <a:gd name="T9" fmla="*/ 6 h 48"/>
                <a:gd name="T10" fmla="*/ 42 w 42"/>
                <a:gd name="T11" fmla="*/ 0 h 48"/>
                <a:gd name="T12" fmla="*/ 42 w 42"/>
                <a:gd name="T13" fmla="*/ 12 h 48"/>
                <a:gd name="T14" fmla="*/ 42 w 42"/>
                <a:gd name="T15" fmla="*/ 48 h 48"/>
                <a:gd name="T16" fmla="*/ 36 w 42"/>
                <a:gd name="T17" fmla="*/ 48 h 48"/>
                <a:gd name="T18" fmla="*/ 30 w 42"/>
                <a:gd name="T19" fmla="*/ 42 h 48"/>
                <a:gd name="T20" fmla="*/ 24 w 42"/>
                <a:gd name="T21" fmla="*/ 42 h 48"/>
                <a:gd name="T22" fmla="*/ 12 w 42"/>
                <a:gd name="T23" fmla="*/ 42 h 48"/>
                <a:gd name="T24" fmla="*/ 12 w 42"/>
                <a:gd name="T25" fmla="*/ 36 h 48"/>
                <a:gd name="T26" fmla="*/ 6 w 42"/>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8">
                  <a:moveTo>
                    <a:pt x="6" y="36"/>
                  </a:moveTo>
                  <a:lnTo>
                    <a:pt x="6" y="30"/>
                  </a:lnTo>
                  <a:lnTo>
                    <a:pt x="0" y="6"/>
                  </a:lnTo>
                  <a:lnTo>
                    <a:pt x="30" y="6"/>
                  </a:lnTo>
                  <a:lnTo>
                    <a:pt x="42" y="6"/>
                  </a:lnTo>
                  <a:lnTo>
                    <a:pt x="42" y="0"/>
                  </a:lnTo>
                  <a:lnTo>
                    <a:pt x="42" y="12"/>
                  </a:lnTo>
                  <a:lnTo>
                    <a:pt x="42" y="48"/>
                  </a:lnTo>
                  <a:lnTo>
                    <a:pt x="36" y="48"/>
                  </a:lnTo>
                  <a:lnTo>
                    <a:pt x="30" y="42"/>
                  </a:lnTo>
                  <a:lnTo>
                    <a:pt x="24" y="42"/>
                  </a:lnTo>
                  <a:lnTo>
                    <a:pt x="12" y="42"/>
                  </a:lnTo>
                  <a:lnTo>
                    <a:pt x="12"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17" name="Freeform 2445"/>
            <p:cNvSpPr>
              <a:spLocks/>
            </p:cNvSpPr>
            <p:nvPr/>
          </p:nvSpPr>
          <p:spPr bwMode="auto">
            <a:xfrm>
              <a:off x="3162" y="2550"/>
              <a:ext cx="54" cy="48"/>
            </a:xfrm>
            <a:custGeom>
              <a:avLst/>
              <a:gdLst>
                <a:gd name="T0" fmla="*/ 36 w 54"/>
                <a:gd name="T1" fmla="*/ 30 h 48"/>
                <a:gd name="T2" fmla="*/ 36 w 54"/>
                <a:gd name="T3" fmla="*/ 36 h 48"/>
                <a:gd name="T4" fmla="*/ 30 w 54"/>
                <a:gd name="T5" fmla="*/ 36 h 48"/>
                <a:gd name="T6" fmla="*/ 30 w 54"/>
                <a:gd name="T7" fmla="*/ 42 h 48"/>
                <a:gd name="T8" fmla="*/ 24 w 54"/>
                <a:gd name="T9" fmla="*/ 42 h 48"/>
                <a:gd name="T10" fmla="*/ 18 w 54"/>
                <a:gd name="T11" fmla="*/ 48 h 48"/>
                <a:gd name="T12" fmla="*/ 12 w 54"/>
                <a:gd name="T13" fmla="*/ 48 h 48"/>
                <a:gd name="T14" fmla="*/ 12 w 54"/>
                <a:gd name="T15" fmla="*/ 42 h 48"/>
                <a:gd name="T16" fmla="*/ 12 w 54"/>
                <a:gd name="T17" fmla="*/ 36 h 48"/>
                <a:gd name="T18" fmla="*/ 12 w 54"/>
                <a:gd name="T19" fmla="*/ 30 h 48"/>
                <a:gd name="T20" fmla="*/ 6 w 54"/>
                <a:gd name="T21" fmla="*/ 30 h 48"/>
                <a:gd name="T22" fmla="*/ 0 w 54"/>
                <a:gd name="T23" fmla="*/ 30 h 48"/>
                <a:gd name="T24" fmla="*/ 0 w 54"/>
                <a:gd name="T25" fmla="*/ 24 h 48"/>
                <a:gd name="T26" fmla="*/ 0 w 54"/>
                <a:gd name="T27" fmla="*/ 18 h 48"/>
                <a:gd name="T28" fmla="*/ 0 w 54"/>
                <a:gd name="T29" fmla="*/ 12 h 48"/>
                <a:gd name="T30" fmla="*/ 0 w 54"/>
                <a:gd name="T31" fmla="*/ 6 h 48"/>
                <a:gd name="T32" fmla="*/ 0 w 54"/>
                <a:gd name="T33" fmla="*/ 0 h 48"/>
                <a:gd name="T34" fmla="*/ 48 w 54"/>
                <a:gd name="T35" fmla="*/ 0 h 48"/>
                <a:gd name="T36" fmla="*/ 54 w 54"/>
                <a:gd name="T37" fmla="*/ 0 h 48"/>
                <a:gd name="T38" fmla="*/ 48 w 54"/>
                <a:gd name="T39" fmla="*/ 0 h 48"/>
                <a:gd name="T40" fmla="*/ 48 w 54"/>
                <a:gd name="T41" fmla="*/ 12 h 48"/>
                <a:gd name="T42" fmla="*/ 42 w 54"/>
                <a:gd name="T43" fmla="*/ 12 h 48"/>
                <a:gd name="T44" fmla="*/ 42 w 54"/>
                <a:gd name="T45" fmla="*/ 18 h 48"/>
                <a:gd name="T46" fmla="*/ 42 w 54"/>
                <a:gd name="T47" fmla="*/ 24 h 48"/>
                <a:gd name="T48" fmla="*/ 36 w 54"/>
                <a:gd name="T49"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48">
                  <a:moveTo>
                    <a:pt x="36" y="30"/>
                  </a:moveTo>
                  <a:lnTo>
                    <a:pt x="36" y="36"/>
                  </a:lnTo>
                  <a:lnTo>
                    <a:pt x="30" y="36"/>
                  </a:lnTo>
                  <a:lnTo>
                    <a:pt x="30" y="42"/>
                  </a:lnTo>
                  <a:lnTo>
                    <a:pt x="24" y="42"/>
                  </a:lnTo>
                  <a:lnTo>
                    <a:pt x="18" y="48"/>
                  </a:lnTo>
                  <a:lnTo>
                    <a:pt x="12" y="48"/>
                  </a:lnTo>
                  <a:lnTo>
                    <a:pt x="12" y="42"/>
                  </a:lnTo>
                  <a:lnTo>
                    <a:pt x="12" y="36"/>
                  </a:lnTo>
                  <a:lnTo>
                    <a:pt x="12" y="30"/>
                  </a:lnTo>
                  <a:lnTo>
                    <a:pt x="6" y="30"/>
                  </a:lnTo>
                  <a:lnTo>
                    <a:pt x="0" y="30"/>
                  </a:lnTo>
                  <a:lnTo>
                    <a:pt x="0" y="24"/>
                  </a:lnTo>
                  <a:lnTo>
                    <a:pt x="0" y="18"/>
                  </a:lnTo>
                  <a:lnTo>
                    <a:pt x="0" y="12"/>
                  </a:lnTo>
                  <a:lnTo>
                    <a:pt x="0" y="6"/>
                  </a:lnTo>
                  <a:lnTo>
                    <a:pt x="0" y="0"/>
                  </a:lnTo>
                  <a:lnTo>
                    <a:pt x="48" y="0"/>
                  </a:lnTo>
                  <a:lnTo>
                    <a:pt x="54" y="0"/>
                  </a:lnTo>
                  <a:lnTo>
                    <a:pt x="48" y="0"/>
                  </a:lnTo>
                  <a:lnTo>
                    <a:pt x="48" y="12"/>
                  </a:lnTo>
                  <a:lnTo>
                    <a:pt x="42" y="12"/>
                  </a:lnTo>
                  <a:lnTo>
                    <a:pt x="42" y="18"/>
                  </a:lnTo>
                  <a:lnTo>
                    <a:pt x="42" y="24"/>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18" name="Freeform 2446"/>
            <p:cNvSpPr>
              <a:spLocks/>
            </p:cNvSpPr>
            <p:nvPr/>
          </p:nvSpPr>
          <p:spPr bwMode="auto">
            <a:xfrm>
              <a:off x="3198" y="2550"/>
              <a:ext cx="30" cy="42"/>
            </a:xfrm>
            <a:custGeom>
              <a:avLst/>
              <a:gdLst>
                <a:gd name="T0" fmla="*/ 18 w 30"/>
                <a:gd name="T1" fmla="*/ 42 h 42"/>
                <a:gd name="T2" fmla="*/ 6 w 30"/>
                <a:gd name="T3" fmla="*/ 42 h 42"/>
                <a:gd name="T4" fmla="*/ 6 w 30"/>
                <a:gd name="T5" fmla="*/ 30 h 42"/>
                <a:gd name="T6" fmla="*/ 0 w 30"/>
                <a:gd name="T7" fmla="*/ 30 h 42"/>
                <a:gd name="T8" fmla="*/ 6 w 30"/>
                <a:gd name="T9" fmla="*/ 24 h 42"/>
                <a:gd name="T10" fmla="*/ 6 w 30"/>
                <a:gd name="T11" fmla="*/ 18 h 42"/>
                <a:gd name="T12" fmla="*/ 6 w 30"/>
                <a:gd name="T13" fmla="*/ 12 h 42"/>
                <a:gd name="T14" fmla="*/ 12 w 30"/>
                <a:gd name="T15" fmla="*/ 12 h 42"/>
                <a:gd name="T16" fmla="*/ 12 w 30"/>
                <a:gd name="T17" fmla="*/ 0 h 42"/>
                <a:gd name="T18" fmla="*/ 18 w 30"/>
                <a:gd name="T19" fmla="*/ 0 h 42"/>
                <a:gd name="T20" fmla="*/ 30 w 30"/>
                <a:gd name="T21" fmla="*/ 0 h 42"/>
                <a:gd name="T22" fmla="*/ 30 w 30"/>
                <a:gd name="T23" fmla="*/ 6 h 42"/>
                <a:gd name="T24" fmla="*/ 30 w 30"/>
                <a:gd name="T25" fmla="*/ 12 h 42"/>
                <a:gd name="T26" fmla="*/ 24 w 30"/>
                <a:gd name="T27" fmla="*/ 12 h 42"/>
                <a:gd name="T28" fmla="*/ 24 w 30"/>
                <a:gd name="T29" fmla="*/ 18 h 42"/>
                <a:gd name="T30" fmla="*/ 24 w 30"/>
                <a:gd name="T31" fmla="*/ 24 h 42"/>
                <a:gd name="T32" fmla="*/ 24 w 30"/>
                <a:gd name="T33" fmla="*/ 30 h 42"/>
                <a:gd name="T34" fmla="*/ 18 w 30"/>
                <a:gd name="T35" fmla="*/ 36 h 42"/>
                <a:gd name="T36" fmla="*/ 24 w 30"/>
                <a:gd name="T37" fmla="*/ 36 h 42"/>
                <a:gd name="T38" fmla="*/ 18 w 30"/>
                <a:gd name="T39" fmla="*/ 36 h 42"/>
                <a:gd name="T40" fmla="*/ 18 w 30"/>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42">
                  <a:moveTo>
                    <a:pt x="18" y="42"/>
                  </a:moveTo>
                  <a:lnTo>
                    <a:pt x="6" y="42"/>
                  </a:lnTo>
                  <a:lnTo>
                    <a:pt x="6" y="30"/>
                  </a:lnTo>
                  <a:lnTo>
                    <a:pt x="0" y="30"/>
                  </a:lnTo>
                  <a:lnTo>
                    <a:pt x="6" y="24"/>
                  </a:lnTo>
                  <a:lnTo>
                    <a:pt x="6" y="18"/>
                  </a:lnTo>
                  <a:lnTo>
                    <a:pt x="6" y="12"/>
                  </a:lnTo>
                  <a:lnTo>
                    <a:pt x="12" y="12"/>
                  </a:lnTo>
                  <a:lnTo>
                    <a:pt x="12" y="0"/>
                  </a:lnTo>
                  <a:lnTo>
                    <a:pt x="18" y="0"/>
                  </a:lnTo>
                  <a:lnTo>
                    <a:pt x="30" y="0"/>
                  </a:lnTo>
                  <a:lnTo>
                    <a:pt x="30" y="6"/>
                  </a:lnTo>
                  <a:lnTo>
                    <a:pt x="30" y="12"/>
                  </a:lnTo>
                  <a:lnTo>
                    <a:pt x="24" y="12"/>
                  </a:lnTo>
                  <a:lnTo>
                    <a:pt x="24" y="18"/>
                  </a:lnTo>
                  <a:lnTo>
                    <a:pt x="24" y="24"/>
                  </a:lnTo>
                  <a:lnTo>
                    <a:pt x="24" y="30"/>
                  </a:lnTo>
                  <a:lnTo>
                    <a:pt x="18" y="36"/>
                  </a:lnTo>
                  <a:lnTo>
                    <a:pt x="24" y="36"/>
                  </a:lnTo>
                  <a:lnTo>
                    <a:pt x="18" y="36"/>
                  </a:lnTo>
                  <a:lnTo>
                    <a:pt x="1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19" name="Freeform 2447"/>
            <p:cNvSpPr>
              <a:spLocks/>
            </p:cNvSpPr>
            <p:nvPr/>
          </p:nvSpPr>
          <p:spPr bwMode="auto">
            <a:xfrm>
              <a:off x="3216" y="2544"/>
              <a:ext cx="36" cy="54"/>
            </a:xfrm>
            <a:custGeom>
              <a:avLst/>
              <a:gdLst>
                <a:gd name="T0" fmla="*/ 30 w 36"/>
                <a:gd name="T1" fmla="*/ 48 h 54"/>
                <a:gd name="T2" fmla="*/ 24 w 36"/>
                <a:gd name="T3" fmla="*/ 48 h 54"/>
                <a:gd name="T4" fmla="*/ 0 w 36"/>
                <a:gd name="T5" fmla="*/ 54 h 54"/>
                <a:gd name="T6" fmla="*/ 0 w 36"/>
                <a:gd name="T7" fmla="*/ 48 h 54"/>
                <a:gd name="T8" fmla="*/ 0 w 36"/>
                <a:gd name="T9" fmla="*/ 42 h 54"/>
                <a:gd name="T10" fmla="*/ 6 w 36"/>
                <a:gd name="T11" fmla="*/ 42 h 54"/>
                <a:gd name="T12" fmla="*/ 0 w 36"/>
                <a:gd name="T13" fmla="*/ 42 h 54"/>
                <a:gd name="T14" fmla="*/ 6 w 36"/>
                <a:gd name="T15" fmla="*/ 36 h 54"/>
                <a:gd name="T16" fmla="*/ 6 w 36"/>
                <a:gd name="T17" fmla="*/ 30 h 54"/>
                <a:gd name="T18" fmla="*/ 6 w 36"/>
                <a:gd name="T19" fmla="*/ 24 h 54"/>
                <a:gd name="T20" fmla="*/ 6 w 36"/>
                <a:gd name="T21" fmla="*/ 18 h 54"/>
                <a:gd name="T22" fmla="*/ 12 w 36"/>
                <a:gd name="T23" fmla="*/ 18 h 54"/>
                <a:gd name="T24" fmla="*/ 12 w 36"/>
                <a:gd name="T25" fmla="*/ 12 h 54"/>
                <a:gd name="T26" fmla="*/ 12 w 36"/>
                <a:gd name="T27" fmla="*/ 6 h 54"/>
                <a:gd name="T28" fmla="*/ 18 w 36"/>
                <a:gd name="T29" fmla="*/ 0 h 54"/>
                <a:gd name="T30" fmla="*/ 18 w 36"/>
                <a:gd name="T31" fmla="*/ 6 h 54"/>
                <a:gd name="T32" fmla="*/ 18 w 36"/>
                <a:gd name="T33" fmla="*/ 12 h 54"/>
                <a:gd name="T34" fmla="*/ 24 w 36"/>
                <a:gd name="T35" fmla="*/ 12 h 54"/>
                <a:gd name="T36" fmla="*/ 24 w 36"/>
                <a:gd name="T37" fmla="*/ 6 h 54"/>
                <a:gd name="T38" fmla="*/ 30 w 36"/>
                <a:gd name="T39" fmla="*/ 6 h 54"/>
                <a:gd name="T40" fmla="*/ 30 w 36"/>
                <a:gd name="T41" fmla="*/ 18 h 54"/>
                <a:gd name="T42" fmla="*/ 24 w 36"/>
                <a:gd name="T43" fmla="*/ 18 h 54"/>
                <a:gd name="T44" fmla="*/ 24 w 36"/>
                <a:gd name="T45" fmla="*/ 30 h 54"/>
                <a:gd name="T46" fmla="*/ 30 w 36"/>
                <a:gd name="T47" fmla="*/ 30 h 54"/>
                <a:gd name="T48" fmla="*/ 24 w 36"/>
                <a:gd name="T49" fmla="*/ 36 h 54"/>
                <a:gd name="T50" fmla="*/ 24 w 36"/>
                <a:gd name="T51" fmla="*/ 42 h 54"/>
                <a:gd name="T52" fmla="*/ 30 w 36"/>
                <a:gd name="T53" fmla="*/ 42 h 54"/>
                <a:gd name="T54" fmla="*/ 36 w 36"/>
                <a:gd name="T55" fmla="*/ 42 h 54"/>
                <a:gd name="T56" fmla="*/ 36 w 36"/>
                <a:gd name="T57" fmla="*/ 48 h 54"/>
                <a:gd name="T58" fmla="*/ 30 w 36"/>
                <a:gd name="T5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54">
                  <a:moveTo>
                    <a:pt x="30" y="48"/>
                  </a:moveTo>
                  <a:lnTo>
                    <a:pt x="24" y="48"/>
                  </a:lnTo>
                  <a:lnTo>
                    <a:pt x="0" y="54"/>
                  </a:lnTo>
                  <a:lnTo>
                    <a:pt x="0" y="48"/>
                  </a:lnTo>
                  <a:lnTo>
                    <a:pt x="0" y="42"/>
                  </a:lnTo>
                  <a:lnTo>
                    <a:pt x="6" y="42"/>
                  </a:lnTo>
                  <a:lnTo>
                    <a:pt x="0" y="42"/>
                  </a:lnTo>
                  <a:lnTo>
                    <a:pt x="6" y="36"/>
                  </a:lnTo>
                  <a:lnTo>
                    <a:pt x="6" y="30"/>
                  </a:lnTo>
                  <a:lnTo>
                    <a:pt x="6" y="24"/>
                  </a:lnTo>
                  <a:lnTo>
                    <a:pt x="6" y="18"/>
                  </a:lnTo>
                  <a:lnTo>
                    <a:pt x="12" y="18"/>
                  </a:lnTo>
                  <a:lnTo>
                    <a:pt x="12" y="12"/>
                  </a:lnTo>
                  <a:lnTo>
                    <a:pt x="12" y="6"/>
                  </a:lnTo>
                  <a:lnTo>
                    <a:pt x="18" y="0"/>
                  </a:lnTo>
                  <a:lnTo>
                    <a:pt x="18" y="6"/>
                  </a:lnTo>
                  <a:lnTo>
                    <a:pt x="18" y="12"/>
                  </a:lnTo>
                  <a:lnTo>
                    <a:pt x="24" y="12"/>
                  </a:lnTo>
                  <a:lnTo>
                    <a:pt x="24" y="6"/>
                  </a:lnTo>
                  <a:lnTo>
                    <a:pt x="30" y="6"/>
                  </a:lnTo>
                  <a:lnTo>
                    <a:pt x="30" y="18"/>
                  </a:lnTo>
                  <a:lnTo>
                    <a:pt x="24" y="18"/>
                  </a:lnTo>
                  <a:lnTo>
                    <a:pt x="24" y="30"/>
                  </a:lnTo>
                  <a:lnTo>
                    <a:pt x="30" y="30"/>
                  </a:lnTo>
                  <a:lnTo>
                    <a:pt x="24" y="36"/>
                  </a:lnTo>
                  <a:lnTo>
                    <a:pt x="24" y="42"/>
                  </a:lnTo>
                  <a:lnTo>
                    <a:pt x="30" y="42"/>
                  </a:lnTo>
                  <a:lnTo>
                    <a:pt x="36" y="42"/>
                  </a:lnTo>
                  <a:lnTo>
                    <a:pt x="36" y="48"/>
                  </a:lnTo>
                  <a:lnTo>
                    <a:pt x="3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0" name="Freeform 2448"/>
            <p:cNvSpPr>
              <a:spLocks/>
            </p:cNvSpPr>
            <p:nvPr/>
          </p:nvSpPr>
          <p:spPr bwMode="auto">
            <a:xfrm>
              <a:off x="3882" y="2484"/>
              <a:ext cx="36" cy="42"/>
            </a:xfrm>
            <a:custGeom>
              <a:avLst/>
              <a:gdLst>
                <a:gd name="T0" fmla="*/ 36 w 36"/>
                <a:gd name="T1" fmla="*/ 30 h 42"/>
                <a:gd name="T2" fmla="*/ 18 w 36"/>
                <a:gd name="T3" fmla="*/ 42 h 42"/>
                <a:gd name="T4" fmla="*/ 0 w 36"/>
                <a:gd name="T5" fmla="*/ 18 h 42"/>
                <a:gd name="T6" fmla="*/ 0 w 36"/>
                <a:gd name="T7" fmla="*/ 12 h 42"/>
                <a:gd name="T8" fmla="*/ 12 w 36"/>
                <a:gd name="T9" fmla="*/ 6 h 42"/>
                <a:gd name="T10" fmla="*/ 18 w 36"/>
                <a:gd name="T11" fmla="*/ 6 h 42"/>
                <a:gd name="T12" fmla="*/ 18 w 36"/>
                <a:gd name="T13" fmla="*/ 0 h 42"/>
                <a:gd name="T14" fmla="*/ 18 w 36"/>
                <a:gd name="T15" fmla="*/ 6 h 42"/>
                <a:gd name="T16" fmla="*/ 24 w 36"/>
                <a:gd name="T17" fmla="*/ 6 h 42"/>
                <a:gd name="T18" fmla="*/ 24 w 36"/>
                <a:gd name="T19" fmla="*/ 12 h 42"/>
                <a:gd name="T20" fmla="*/ 30 w 36"/>
                <a:gd name="T21" fmla="*/ 18 h 42"/>
                <a:gd name="T22" fmla="*/ 36 w 36"/>
                <a:gd name="T23" fmla="*/ 18 h 42"/>
                <a:gd name="T24" fmla="*/ 36 w 36"/>
                <a:gd name="T25" fmla="*/ 24 h 42"/>
                <a:gd name="T26" fmla="*/ 36 w 36"/>
                <a:gd name="T2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2">
                  <a:moveTo>
                    <a:pt x="36" y="30"/>
                  </a:moveTo>
                  <a:lnTo>
                    <a:pt x="18" y="42"/>
                  </a:lnTo>
                  <a:lnTo>
                    <a:pt x="0" y="18"/>
                  </a:lnTo>
                  <a:lnTo>
                    <a:pt x="0" y="12"/>
                  </a:lnTo>
                  <a:lnTo>
                    <a:pt x="12" y="6"/>
                  </a:lnTo>
                  <a:lnTo>
                    <a:pt x="18" y="6"/>
                  </a:lnTo>
                  <a:lnTo>
                    <a:pt x="18" y="0"/>
                  </a:lnTo>
                  <a:lnTo>
                    <a:pt x="18" y="6"/>
                  </a:lnTo>
                  <a:lnTo>
                    <a:pt x="24" y="6"/>
                  </a:lnTo>
                  <a:lnTo>
                    <a:pt x="24" y="12"/>
                  </a:lnTo>
                  <a:lnTo>
                    <a:pt x="30" y="18"/>
                  </a:lnTo>
                  <a:lnTo>
                    <a:pt x="36" y="18"/>
                  </a:lnTo>
                  <a:lnTo>
                    <a:pt x="36" y="24"/>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1" name="Freeform 2449"/>
            <p:cNvSpPr>
              <a:spLocks/>
            </p:cNvSpPr>
            <p:nvPr/>
          </p:nvSpPr>
          <p:spPr bwMode="auto">
            <a:xfrm>
              <a:off x="2622" y="2556"/>
              <a:ext cx="42" cy="48"/>
            </a:xfrm>
            <a:custGeom>
              <a:avLst/>
              <a:gdLst>
                <a:gd name="T0" fmla="*/ 0 w 42"/>
                <a:gd name="T1" fmla="*/ 48 h 48"/>
                <a:gd name="T2" fmla="*/ 0 w 42"/>
                <a:gd name="T3" fmla="*/ 6 h 48"/>
                <a:gd name="T4" fmla="*/ 12 w 42"/>
                <a:gd name="T5" fmla="*/ 6 h 48"/>
                <a:gd name="T6" fmla="*/ 12 w 42"/>
                <a:gd name="T7" fmla="*/ 0 h 48"/>
                <a:gd name="T8" fmla="*/ 42 w 42"/>
                <a:gd name="T9" fmla="*/ 0 h 48"/>
                <a:gd name="T10" fmla="*/ 42 w 42"/>
                <a:gd name="T11" fmla="*/ 42 h 48"/>
                <a:gd name="T12" fmla="*/ 42 w 42"/>
                <a:gd name="T13" fmla="*/ 48 h 48"/>
                <a:gd name="T14" fmla="*/ 6 w 42"/>
                <a:gd name="T15" fmla="*/ 48 h 48"/>
                <a:gd name="T16" fmla="*/ 0 w 4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8">
                  <a:moveTo>
                    <a:pt x="0" y="48"/>
                  </a:moveTo>
                  <a:lnTo>
                    <a:pt x="0" y="6"/>
                  </a:lnTo>
                  <a:lnTo>
                    <a:pt x="12" y="6"/>
                  </a:lnTo>
                  <a:lnTo>
                    <a:pt x="12" y="0"/>
                  </a:lnTo>
                  <a:lnTo>
                    <a:pt x="42" y="0"/>
                  </a:lnTo>
                  <a:lnTo>
                    <a:pt x="42" y="42"/>
                  </a:lnTo>
                  <a:lnTo>
                    <a:pt x="42" y="48"/>
                  </a:lnTo>
                  <a:lnTo>
                    <a:pt x="6"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2" name="Freeform 2450"/>
            <p:cNvSpPr>
              <a:spLocks/>
            </p:cNvSpPr>
            <p:nvPr/>
          </p:nvSpPr>
          <p:spPr bwMode="auto">
            <a:xfrm>
              <a:off x="3786" y="2496"/>
              <a:ext cx="36" cy="30"/>
            </a:xfrm>
            <a:custGeom>
              <a:avLst/>
              <a:gdLst>
                <a:gd name="T0" fmla="*/ 24 w 36"/>
                <a:gd name="T1" fmla="*/ 30 h 30"/>
                <a:gd name="T2" fmla="*/ 24 w 36"/>
                <a:gd name="T3" fmla="*/ 24 h 30"/>
                <a:gd name="T4" fmla="*/ 18 w 36"/>
                <a:gd name="T5" fmla="*/ 24 h 30"/>
                <a:gd name="T6" fmla="*/ 12 w 36"/>
                <a:gd name="T7" fmla="*/ 24 h 30"/>
                <a:gd name="T8" fmla="*/ 12 w 36"/>
                <a:gd name="T9" fmla="*/ 18 h 30"/>
                <a:gd name="T10" fmla="*/ 6 w 36"/>
                <a:gd name="T11" fmla="*/ 24 h 30"/>
                <a:gd name="T12" fmla="*/ 6 w 36"/>
                <a:gd name="T13" fmla="*/ 18 h 30"/>
                <a:gd name="T14" fmla="*/ 0 w 36"/>
                <a:gd name="T15" fmla="*/ 18 h 30"/>
                <a:gd name="T16" fmla="*/ 0 w 36"/>
                <a:gd name="T17" fmla="*/ 12 h 30"/>
                <a:gd name="T18" fmla="*/ 0 w 36"/>
                <a:gd name="T19" fmla="*/ 6 h 30"/>
                <a:gd name="T20" fmla="*/ 6 w 36"/>
                <a:gd name="T21" fmla="*/ 6 h 30"/>
                <a:gd name="T22" fmla="*/ 18 w 36"/>
                <a:gd name="T23" fmla="*/ 6 h 30"/>
                <a:gd name="T24" fmla="*/ 18 w 36"/>
                <a:gd name="T25" fmla="*/ 0 h 30"/>
                <a:gd name="T26" fmla="*/ 18 w 36"/>
                <a:gd name="T27" fmla="*/ 6 h 30"/>
                <a:gd name="T28" fmla="*/ 36 w 36"/>
                <a:gd name="T29" fmla="*/ 0 h 30"/>
                <a:gd name="T30" fmla="*/ 36 w 36"/>
                <a:gd name="T31" fmla="*/ 6 h 30"/>
                <a:gd name="T32" fmla="*/ 36 w 36"/>
                <a:gd name="T33" fmla="*/ 18 h 30"/>
                <a:gd name="T34" fmla="*/ 36 w 36"/>
                <a:gd name="T35" fmla="*/ 24 h 30"/>
                <a:gd name="T36" fmla="*/ 30 w 36"/>
                <a:gd name="T37" fmla="*/ 30 h 30"/>
                <a:gd name="T38" fmla="*/ 24 w 36"/>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0">
                  <a:moveTo>
                    <a:pt x="24" y="30"/>
                  </a:moveTo>
                  <a:lnTo>
                    <a:pt x="24" y="24"/>
                  </a:lnTo>
                  <a:lnTo>
                    <a:pt x="18" y="24"/>
                  </a:lnTo>
                  <a:lnTo>
                    <a:pt x="12" y="24"/>
                  </a:lnTo>
                  <a:lnTo>
                    <a:pt x="12" y="18"/>
                  </a:lnTo>
                  <a:lnTo>
                    <a:pt x="6" y="24"/>
                  </a:lnTo>
                  <a:lnTo>
                    <a:pt x="6" y="18"/>
                  </a:lnTo>
                  <a:lnTo>
                    <a:pt x="0" y="18"/>
                  </a:lnTo>
                  <a:lnTo>
                    <a:pt x="0" y="12"/>
                  </a:lnTo>
                  <a:lnTo>
                    <a:pt x="0" y="6"/>
                  </a:lnTo>
                  <a:lnTo>
                    <a:pt x="6" y="6"/>
                  </a:lnTo>
                  <a:lnTo>
                    <a:pt x="18" y="6"/>
                  </a:lnTo>
                  <a:lnTo>
                    <a:pt x="18" y="0"/>
                  </a:lnTo>
                  <a:lnTo>
                    <a:pt x="18" y="6"/>
                  </a:lnTo>
                  <a:lnTo>
                    <a:pt x="36" y="0"/>
                  </a:lnTo>
                  <a:lnTo>
                    <a:pt x="36" y="6"/>
                  </a:lnTo>
                  <a:lnTo>
                    <a:pt x="36" y="18"/>
                  </a:lnTo>
                  <a:lnTo>
                    <a:pt x="36" y="24"/>
                  </a:lnTo>
                  <a:lnTo>
                    <a:pt x="30" y="30"/>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3" name="Freeform 2451"/>
            <p:cNvSpPr>
              <a:spLocks/>
            </p:cNvSpPr>
            <p:nvPr/>
          </p:nvSpPr>
          <p:spPr bwMode="auto">
            <a:xfrm>
              <a:off x="2664" y="2556"/>
              <a:ext cx="42" cy="48"/>
            </a:xfrm>
            <a:custGeom>
              <a:avLst/>
              <a:gdLst>
                <a:gd name="T0" fmla="*/ 0 w 42"/>
                <a:gd name="T1" fmla="*/ 42 h 48"/>
                <a:gd name="T2" fmla="*/ 0 w 42"/>
                <a:gd name="T3" fmla="*/ 0 h 48"/>
                <a:gd name="T4" fmla="*/ 12 w 42"/>
                <a:gd name="T5" fmla="*/ 0 h 48"/>
                <a:gd name="T6" fmla="*/ 42 w 42"/>
                <a:gd name="T7" fmla="*/ 0 h 48"/>
                <a:gd name="T8" fmla="*/ 42 w 42"/>
                <a:gd name="T9" fmla="*/ 48 h 48"/>
                <a:gd name="T10" fmla="*/ 36 w 42"/>
                <a:gd name="T11" fmla="*/ 48 h 48"/>
                <a:gd name="T12" fmla="*/ 0 w 42"/>
                <a:gd name="T13" fmla="*/ 42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0" y="42"/>
                  </a:moveTo>
                  <a:lnTo>
                    <a:pt x="0" y="0"/>
                  </a:lnTo>
                  <a:lnTo>
                    <a:pt x="12" y="0"/>
                  </a:lnTo>
                  <a:lnTo>
                    <a:pt x="42" y="0"/>
                  </a:lnTo>
                  <a:lnTo>
                    <a:pt x="42" y="48"/>
                  </a:lnTo>
                  <a:lnTo>
                    <a:pt x="36" y="48"/>
                  </a:lnTo>
                  <a:lnTo>
                    <a:pt x="0" y="4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4" name="Freeform 2452"/>
            <p:cNvSpPr>
              <a:spLocks/>
            </p:cNvSpPr>
            <p:nvPr/>
          </p:nvSpPr>
          <p:spPr bwMode="auto">
            <a:xfrm>
              <a:off x="2706" y="2556"/>
              <a:ext cx="42" cy="48"/>
            </a:xfrm>
            <a:custGeom>
              <a:avLst/>
              <a:gdLst>
                <a:gd name="T0" fmla="*/ 42 w 42"/>
                <a:gd name="T1" fmla="*/ 48 h 48"/>
                <a:gd name="T2" fmla="*/ 36 w 42"/>
                <a:gd name="T3" fmla="*/ 48 h 48"/>
                <a:gd name="T4" fmla="*/ 0 w 42"/>
                <a:gd name="T5" fmla="*/ 48 h 48"/>
                <a:gd name="T6" fmla="*/ 0 w 42"/>
                <a:gd name="T7" fmla="*/ 0 h 48"/>
                <a:gd name="T8" fmla="*/ 12 w 42"/>
                <a:gd name="T9" fmla="*/ 0 h 48"/>
                <a:gd name="T10" fmla="*/ 42 w 42"/>
                <a:gd name="T11" fmla="*/ 6 h 48"/>
                <a:gd name="T12" fmla="*/ 42 w 4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42" y="48"/>
                  </a:moveTo>
                  <a:lnTo>
                    <a:pt x="36" y="48"/>
                  </a:lnTo>
                  <a:lnTo>
                    <a:pt x="0" y="48"/>
                  </a:lnTo>
                  <a:lnTo>
                    <a:pt x="0" y="0"/>
                  </a:lnTo>
                  <a:lnTo>
                    <a:pt x="12" y="0"/>
                  </a:lnTo>
                  <a:lnTo>
                    <a:pt x="42" y="6"/>
                  </a:lnTo>
                  <a:lnTo>
                    <a:pt x="42"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5" name="Freeform 2453"/>
            <p:cNvSpPr>
              <a:spLocks/>
            </p:cNvSpPr>
            <p:nvPr/>
          </p:nvSpPr>
          <p:spPr bwMode="auto">
            <a:xfrm>
              <a:off x="2748" y="2556"/>
              <a:ext cx="42" cy="48"/>
            </a:xfrm>
            <a:custGeom>
              <a:avLst/>
              <a:gdLst>
                <a:gd name="T0" fmla="*/ 0 w 42"/>
                <a:gd name="T1" fmla="*/ 48 h 48"/>
                <a:gd name="T2" fmla="*/ 0 w 42"/>
                <a:gd name="T3" fmla="*/ 6 h 48"/>
                <a:gd name="T4" fmla="*/ 0 w 42"/>
                <a:gd name="T5" fmla="*/ 0 h 48"/>
                <a:gd name="T6" fmla="*/ 18 w 42"/>
                <a:gd name="T7" fmla="*/ 0 h 48"/>
                <a:gd name="T8" fmla="*/ 42 w 42"/>
                <a:gd name="T9" fmla="*/ 6 h 48"/>
                <a:gd name="T10" fmla="*/ 42 w 42"/>
                <a:gd name="T11" fmla="*/ 18 h 48"/>
                <a:gd name="T12" fmla="*/ 42 w 42"/>
                <a:gd name="T13" fmla="*/ 48 h 48"/>
                <a:gd name="T14" fmla="*/ 0 w 42"/>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8">
                  <a:moveTo>
                    <a:pt x="0" y="48"/>
                  </a:moveTo>
                  <a:lnTo>
                    <a:pt x="0" y="6"/>
                  </a:lnTo>
                  <a:lnTo>
                    <a:pt x="0" y="0"/>
                  </a:lnTo>
                  <a:lnTo>
                    <a:pt x="18" y="0"/>
                  </a:lnTo>
                  <a:lnTo>
                    <a:pt x="42" y="6"/>
                  </a:lnTo>
                  <a:lnTo>
                    <a:pt x="42" y="18"/>
                  </a:lnTo>
                  <a:lnTo>
                    <a:pt x="42" y="48"/>
                  </a:lnTo>
                  <a:lnTo>
                    <a:pt x="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6" name="Rectangle 2454"/>
            <p:cNvSpPr>
              <a:spLocks noChangeArrowheads="1"/>
            </p:cNvSpPr>
            <p:nvPr/>
          </p:nvSpPr>
          <p:spPr bwMode="auto">
            <a:xfrm>
              <a:off x="2790" y="2562"/>
              <a:ext cx="18" cy="12"/>
            </a:xfrm>
            <a:prstGeom prst="rect">
              <a:avLst/>
            </a:prstGeom>
            <a:solidFill>
              <a:srgbClr val="86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727" name="Freeform 2455"/>
            <p:cNvSpPr>
              <a:spLocks/>
            </p:cNvSpPr>
            <p:nvPr/>
          </p:nvSpPr>
          <p:spPr bwMode="auto">
            <a:xfrm>
              <a:off x="3468" y="2532"/>
              <a:ext cx="48" cy="72"/>
            </a:xfrm>
            <a:custGeom>
              <a:avLst/>
              <a:gdLst>
                <a:gd name="T0" fmla="*/ 42 w 48"/>
                <a:gd name="T1" fmla="*/ 66 h 72"/>
                <a:gd name="T2" fmla="*/ 0 w 48"/>
                <a:gd name="T3" fmla="*/ 72 h 72"/>
                <a:gd name="T4" fmla="*/ 0 w 48"/>
                <a:gd name="T5" fmla="*/ 42 h 72"/>
                <a:gd name="T6" fmla="*/ 0 w 48"/>
                <a:gd name="T7" fmla="*/ 6 h 72"/>
                <a:gd name="T8" fmla="*/ 0 w 48"/>
                <a:gd name="T9" fmla="*/ 0 h 72"/>
                <a:gd name="T10" fmla="*/ 18 w 48"/>
                <a:gd name="T11" fmla="*/ 0 h 72"/>
                <a:gd name="T12" fmla="*/ 18 w 48"/>
                <a:gd name="T13" fmla="*/ 6 h 72"/>
                <a:gd name="T14" fmla="*/ 12 w 48"/>
                <a:gd name="T15" fmla="*/ 6 h 72"/>
                <a:gd name="T16" fmla="*/ 18 w 48"/>
                <a:gd name="T17" fmla="*/ 6 h 72"/>
                <a:gd name="T18" fmla="*/ 18 w 48"/>
                <a:gd name="T19" fmla="*/ 12 h 72"/>
                <a:gd name="T20" fmla="*/ 18 w 48"/>
                <a:gd name="T21" fmla="*/ 18 h 72"/>
                <a:gd name="T22" fmla="*/ 24 w 48"/>
                <a:gd name="T23" fmla="*/ 18 h 72"/>
                <a:gd name="T24" fmla="*/ 24 w 48"/>
                <a:gd name="T25" fmla="*/ 24 h 72"/>
                <a:gd name="T26" fmla="*/ 24 w 48"/>
                <a:gd name="T27" fmla="*/ 18 h 72"/>
                <a:gd name="T28" fmla="*/ 24 w 48"/>
                <a:gd name="T29" fmla="*/ 24 h 72"/>
                <a:gd name="T30" fmla="*/ 24 w 48"/>
                <a:gd name="T31" fmla="*/ 30 h 72"/>
                <a:gd name="T32" fmla="*/ 30 w 48"/>
                <a:gd name="T33" fmla="*/ 30 h 72"/>
                <a:gd name="T34" fmla="*/ 30 w 48"/>
                <a:gd name="T35" fmla="*/ 36 h 72"/>
                <a:gd name="T36" fmla="*/ 24 w 48"/>
                <a:gd name="T37" fmla="*/ 36 h 72"/>
                <a:gd name="T38" fmla="*/ 30 w 48"/>
                <a:gd name="T39" fmla="*/ 42 h 72"/>
                <a:gd name="T40" fmla="*/ 30 w 48"/>
                <a:gd name="T41" fmla="*/ 36 h 72"/>
                <a:gd name="T42" fmla="*/ 36 w 48"/>
                <a:gd name="T43" fmla="*/ 36 h 72"/>
                <a:gd name="T44" fmla="*/ 42 w 48"/>
                <a:gd name="T45" fmla="*/ 36 h 72"/>
                <a:gd name="T46" fmla="*/ 48 w 48"/>
                <a:gd name="T47" fmla="*/ 36 h 72"/>
                <a:gd name="T48" fmla="*/ 42 w 48"/>
                <a:gd name="T49" fmla="*/ 36 h 72"/>
                <a:gd name="T50" fmla="*/ 42 w 48"/>
                <a:gd name="T51" fmla="*/ 42 h 72"/>
                <a:gd name="T52" fmla="*/ 48 w 48"/>
                <a:gd name="T53" fmla="*/ 42 h 72"/>
                <a:gd name="T54" fmla="*/ 48 w 48"/>
                <a:gd name="T55" fmla="*/ 48 h 72"/>
                <a:gd name="T56" fmla="*/ 42 w 48"/>
                <a:gd name="T57" fmla="*/ 48 h 72"/>
                <a:gd name="T58" fmla="*/ 36 w 48"/>
                <a:gd name="T59" fmla="*/ 48 h 72"/>
                <a:gd name="T60" fmla="*/ 36 w 48"/>
                <a:gd name="T61" fmla="*/ 54 h 72"/>
                <a:gd name="T62" fmla="*/ 30 w 48"/>
                <a:gd name="T63" fmla="*/ 54 h 72"/>
                <a:gd name="T64" fmla="*/ 30 w 48"/>
                <a:gd name="T65" fmla="*/ 60 h 72"/>
                <a:gd name="T66" fmla="*/ 36 w 48"/>
                <a:gd name="T67" fmla="*/ 66 h 72"/>
                <a:gd name="T68" fmla="*/ 36 w 48"/>
                <a:gd name="T69" fmla="*/ 60 h 72"/>
                <a:gd name="T70" fmla="*/ 42 w 48"/>
                <a:gd name="T71"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72">
                  <a:moveTo>
                    <a:pt x="42" y="66"/>
                  </a:moveTo>
                  <a:lnTo>
                    <a:pt x="0" y="72"/>
                  </a:lnTo>
                  <a:lnTo>
                    <a:pt x="0" y="42"/>
                  </a:lnTo>
                  <a:lnTo>
                    <a:pt x="0" y="6"/>
                  </a:lnTo>
                  <a:lnTo>
                    <a:pt x="0" y="0"/>
                  </a:lnTo>
                  <a:lnTo>
                    <a:pt x="18" y="0"/>
                  </a:lnTo>
                  <a:lnTo>
                    <a:pt x="18" y="6"/>
                  </a:lnTo>
                  <a:lnTo>
                    <a:pt x="12" y="6"/>
                  </a:lnTo>
                  <a:lnTo>
                    <a:pt x="18" y="6"/>
                  </a:lnTo>
                  <a:lnTo>
                    <a:pt x="18" y="12"/>
                  </a:lnTo>
                  <a:lnTo>
                    <a:pt x="18" y="18"/>
                  </a:lnTo>
                  <a:lnTo>
                    <a:pt x="24" y="18"/>
                  </a:lnTo>
                  <a:lnTo>
                    <a:pt x="24" y="24"/>
                  </a:lnTo>
                  <a:lnTo>
                    <a:pt x="24" y="18"/>
                  </a:lnTo>
                  <a:lnTo>
                    <a:pt x="24" y="24"/>
                  </a:lnTo>
                  <a:lnTo>
                    <a:pt x="24" y="30"/>
                  </a:lnTo>
                  <a:lnTo>
                    <a:pt x="30" y="30"/>
                  </a:lnTo>
                  <a:lnTo>
                    <a:pt x="30" y="36"/>
                  </a:lnTo>
                  <a:lnTo>
                    <a:pt x="24" y="36"/>
                  </a:lnTo>
                  <a:lnTo>
                    <a:pt x="30" y="42"/>
                  </a:lnTo>
                  <a:lnTo>
                    <a:pt x="30" y="36"/>
                  </a:lnTo>
                  <a:lnTo>
                    <a:pt x="36" y="36"/>
                  </a:lnTo>
                  <a:lnTo>
                    <a:pt x="42" y="36"/>
                  </a:lnTo>
                  <a:lnTo>
                    <a:pt x="48" y="36"/>
                  </a:lnTo>
                  <a:lnTo>
                    <a:pt x="42" y="36"/>
                  </a:lnTo>
                  <a:lnTo>
                    <a:pt x="42" y="42"/>
                  </a:lnTo>
                  <a:lnTo>
                    <a:pt x="48" y="42"/>
                  </a:lnTo>
                  <a:lnTo>
                    <a:pt x="48" y="48"/>
                  </a:lnTo>
                  <a:lnTo>
                    <a:pt x="42" y="48"/>
                  </a:lnTo>
                  <a:lnTo>
                    <a:pt x="36" y="48"/>
                  </a:lnTo>
                  <a:lnTo>
                    <a:pt x="36" y="54"/>
                  </a:lnTo>
                  <a:lnTo>
                    <a:pt x="30" y="54"/>
                  </a:lnTo>
                  <a:lnTo>
                    <a:pt x="30" y="60"/>
                  </a:lnTo>
                  <a:lnTo>
                    <a:pt x="36" y="66"/>
                  </a:lnTo>
                  <a:lnTo>
                    <a:pt x="36" y="60"/>
                  </a:lnTo>
                  <a:lnTo>
                    <a:pt x="42"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8" name="Freeform 2456"/>
            <p:cNvSpPr>
              <a:spLocks/>
            </p:cNvSpPr>
            <p:nvPr/>
          </p:nvSpPr>
          <p:spPr bwMode="auto">
            <a:xfrm>
              <a:off x="2838" y="2562"/>
              <a:ext cx="30" cy="24"/>
            </a:xfrm>
            <a:custGeom>
              <a:avLst/>
              <a:gdLst>
                <a:gd name="T0" fmla="*/ 30 w 30"/>
                <a:gd name="T1" fmla="*/ 24 h 24"/>
                <a:gd name="T2" fmla="*/ 24 w 30"/>
                <a:gd name="T3" fmla="*/ 24 h 24"/>
                <a:gd name="T4" fmla="*/ 18 w 30"/>
                <a:gd name="T5" fmla="*/ 24 h 24"/>
                <a:gd name="T6" fmla="*/ 18 w 30"/>
                <a:gd name="T7" fmla="*/ 18 h 24"/>
                <a:gd name="T8" fmla="*/ 6 w 30"/>
                <a:gd name="T9" fmla="*/ 18 h 24"/>
                <a:gd name="T10" fmla="*/ 0 w 30"/>
                <a:gd name="T11" fmla="*/ 12 h 24"/>
                <a:gd name="T12" fmla="*/ 0 w 30"/>
                <a:gd name="T13" fmla="*/ 6 h 24"/>
                <a:gd name="T14" fmla="*/ 0 w 30"/>
                <a:gd name="T15" fmla="*/ 0 h 24"/>
                <a:gd name="T16" fmla="*/ 6 w 30"/>
                <a:gd name="T17" fmla="*/ 0 h 24"/>
                <a:gd name="T18" fmla="*/ 24 w 30"/>
                <a:gd name="T19" fmla="*/ 0 h 24"/>
                <a:gd name="T20" fmla="*/ 30 w 30"/>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4">
                  <a:moveTo>
                    <a:pt x="30" y="24"/>
                  </a:moveTo>
                  <a:lnTo>
                    <a:pt x="24" y="24"/>
                  </a:lnTo>
                  <a:lnTo>
                    <a:pt x="18" y="24"/>
                  </a:lnTo>
                  <a:lnTo>
                    <a:pt x="18" y="18"/>
                  </a:lnTo>
                  <a:lnTo>
                    <a:pt x="6" y="18"/>
                  </a:lnTo>
                  <a:lnTo>
                    <a:pt x="0" y="12"/>
                  </a:lnTo>
                  <a:lnTo>
                    <a:pt x="0" y="6"/>
                  </a:lnTo>
                  <a:lnTo>
                    <a:pt x="0" y="0"/>
                  </a:lnTo>
                  <a:lnTo>
                    <a:pt x="6" y="0"/>
                  </a:lnTo>
                  <a:lnTo>
                    <a:pt x="24" y="0"/>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9" name="Freeform 2457"/>
            <p:cNvSpPr>
              <a:spLocks/>
            </p:cNvSpPr>
            <p:nvPr/>
          </p:nvSpPr>
          <p:spPr bwMode="auto">
            <a:xfrm>
              <a:off x="2094" y="2526"/>
              <a:ext cx="96" cy="108"/>
            </a:xfrm>
            <a:custGeom>
              <a:avLst/>
              <a:gdLst>
                <a:gd name="T0" fmla="*/ 72 w 96"/>
                <a:gd name="T1" fmla="*/ 102 h 108"/>
                <a:gd name="T2" fmla="*/ 66 w 96"/>
                <a:gd name="T3" fmla="*/ 102 h 108"/>
                <a:gd name="T4" fmla="*/ 0 w 96"/>
                <a:gd name="T5" fmla="*/ 96 h 108"/>
                <a:gd name="T6" fmla="*/ 0 w 96"/>
                <a:gd name="T7" fmla="*/ 72 h 108"/>
                <a:gd name="T8" fmla="*/ 6 w 96"/>
                <a:gd name="T9" fmla="*/ 48 h 108"/>
                <a:gd name="T10" fmla="*/ 6 w 96"/>
                <a:gd name="T11" fmla="*/ 0 h 108"/>
                <a:gd name="T12" fmla="*/ 96 w 96"/>
                <a:gd name="T13" fmla="*/ 6 h 108"/>
                <a:gd name="T14" fmla="*/ 90 w 96"/>
                <a:gd name="T15" fmla="*/ 54 h 108"/>
                <a:gd name="T16" fmla="*/ 96 w 96"/>
                <a:gd name="T17" fmla="*/ 54 h 108"/>
                <a:gd name="T18" fmla="*/ 96 w 96"/>
                <a:gd name="T19" fmla="*/ 78 h 108"/>
                <a:gd name="T20" fmla="*/ 90 w 96"/>
                <a:gd name="T21" fmla="*/ 108 h 108"/>
                <a:gd name="T22" fmla="*/ 72 w 96"/>
                <a:gd name="T23"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08">
                  <a:moveTo>
                    <a:pt x="72" y="102"/>
                  </a:moveTo>
                  <a:lnTo>
                    <a:pt x="66" y="102"/>
                  </a:lnTo>
                  <a:lnTo>
                    <a:pt x="0" y="96"/>
                  </a:lnTo>
                  <a:lnTo>
                    <a:pt x="0" y="72"/>
                  </a:lnTo>
                  <a:lnTo>
                    <a:pt x="6" y="48"/>
                  </a:lnTo>
                  <a:lnTo>
                    <a:pt x="6" y="0"/>
                  </a:lnTo>
                  <a:lnTo>
                    <a:pt x="96" y="6"/>
                  </a:lnTo>
                  <a:lnTo>
                    <a:pt x="90" y="54"/>
                  </a:lnTo>
                  <a:lnTo>
                    <a:pt x="96" y="54"/>
                  </a:lnTo>
                  <a:lnTo>
                    <a:pt x="96" y="78"/>
                  </a:lnTo>
                  <a:lnTo>
                    <a:pt x="90" y="108"/>
                  </a:lnTo>
                  <a:lnTo>
                    <a:pt x="72" y="10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30" name="Freeform 2458"/>
            <p:cNvSpPr>
              <a:spLocks/>
            </p:cNvSpPr>
            <p:nvPr/>
          </p:nvSpPr>
          <p:spPr bwMode="auto">
            <a:xfrm>
              <a:off x="2532" y="2556"/>
              <a:ext cx="48" cy="48"/>
            </a:xfrm>
            <a:custGeom>
              <a:avLst/>
              <a:gdLst>
                <a:gd name="T0" fmla="*/ 42 w 48"/>
                <a:gd name="T1" fmla="*/ 48 h 48"/>
                <a:gd name="T2" fmla="*/ 0 w 48"/>
                <a:gd name="T3" fmla="*/ 42 h 48"/>
                <a:gd name="T4" fmla="*/ 6 w 48"/>
                <a:gd name="T5" fmla="*/ 0 h 48"/>
                <a:gd name="T6" fmla="*/ 12 w 48"/>
                <a:gd name="T7" fmla="*/ 0 h 48"/>
                <a:gd name="T8" fmla="*/ 48 w 48"/>
                <a:gd name="T9" fmla="*/ 0 h 48"/>
                <a:gd name="T10" fmla="*/ 42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2" y="48"/>
                  </a:moveTo>
                  <a:lnTo>
                    <a:pt x="0" y="42"/>
                  </a:lnTo>
                  <a:lnTo>
                    <a:pt x="6" y="0"/>
                  </a:lnTo>
                  <a:lnTo>
                    <a:pt x="12" y="0"/>
                  </a:lnTo>
                  <a:lnTo>
                    <a:pt x="48" y="0"/>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31" name="Freeform 2459"/>
            <p:cNvSpPr>
              <a:spLocks/>
            </p:cNvSpPr>
            <p:nvPr/>
          </p:nvSpPr>
          <p:spPr bwMode="auto">
            <a:xfrm>
              <a:off x="2490" y="2556"/>
              <a:ext cx="48" cy="42"/>
            </a:xfrm>
            <a:custGeom>
              <a:avLst/>
              <a:gdLst>
                <a:gd name="T0" fmla="*/ 42 w 48"/>
                <a:gd name="T1" fmla="*/ 42 h 42"/>
                <a:gd name="T2" fmla="*/ 0 w 48"/>
                <a:gd name="T3" fmla="*/ 42 h 42"/>
                <a:gd name="T4" fmla="*/ 0 w 48"/>
                <a:gd name="T5" fmla="*/ 0 h 42"/>
                <a:gd name="T6" fmla="*/ 12 w 48"/>
                <a:gd name="T7" fmla="*/ 0 h 42"/>
                <a:gd name="T8" fmla="*/ 48 w 48"/>
                <a:gd name="T9" fmla="*/ 0 h 42"/>
                <a:gd name="T10" fmla="*/ 42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42" y="42"/>
                  </a:moveTo>
                  <a:lnTo>
                    <a:pt x="0" y="42"/>
                  </a:lnTo>
                  <a:lnTo>
                    <a:pt x="0" y="0"/>
                  </a:lnTo>
                  <a:lnTo>
                    <a:pt x="12" y="0"/>
                  </a:lnTo>
                  <a:lnTo>
                    <a:pt x="48" y="0"/>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32" name="Freeform 2460"/>
            <p:cNvSpPr>
              <a:spLocks/>
            </p:cNvSpPr>
            <p:nvPr/>
          </p:nvSpPr>
          <p:spPr bwMode="auto">
            <a:xfrm>
              <a:off x="2448" y="2556"/>
              <a:ext cx="42" cy="42"/>
            </a:xfrm>
            <a:custGeom>
              <a:avLst/>
              <a:gdLst>
                <a:gd name="T0" fmla="*/ 42 w 42"/>
                <a:gd name="T1" fmla="*/ 42 h 42"/>
                <a:gd name="T2" fmla="*/ 0 w 42"/>
                <a:gd name="T3" fmla="*/ 42 h 42"/>
                <a:gd name="T4" fmla="*/ 0 w 42"/>
                <a:gd name="T5" fmla="*/ 0 h 42"/>
                <a:gd name="T6" fmla="*/ 12 w 42"/>
                <a:gd name="T7" fmla="*/ 0 h 42"/>
                <a:gd name="T8" fmla="*/ 42 w 42"/>
                <a:gd name="T9" fmla="*/ 0 h 42"/>
                <a:gd name="T10" fmla="*/ 42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42" y="42"/>
                  </a:moveTo>
                  <a:lnTo>
                    <a:pt x="0" y="42"/>
                  </a:lnTo>
                  <a:lnTo>
                    <a:pt x="0" y="0"/>
                  </a:lnTo>
                  <a:lnTo>
                    <a:pt x="12" y="0"/>
                  </a:lnTo>
                  <a:lnTo>
                    <a:pt x="42" y="0"/>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33" name="Freeform 2461"/>
            <p:cNvSpPr>
              <a:spLocks/>
            </p:cNvSpPr>
            <p:nvPr/>
          </p:nvSpPr>
          <p:spPr bwMode="auto">
            <a:xfrm>
              <a:off x="2400" y="2550"/>
              <a:ext cx="48" cy="48"/>
            </a:xfrm>
            <a:custGeom>
              <a:avLst/>
              <a:gdLst>
                <a:gd name="T0" fmla="*/ 48 w 48"/>
                <a:gd name="T1" fmla="*/ 48 h 48"/>
                <a:gd name="T2" fmla="*/ 0 w 48"/>
                <a:gd name="T3" fmla="*/ 42 h 48"/>
                <a:gd name="T4" fmla="*/ 6 w 48"/>
                <a:gd name="T5" fmla="*/ 0 h 48"/>
                <a:gd name="T6" fmla="*/ 18 w 48"/>
                <a:gd name="T7" fmla="*/ 0 h 48"/>
                <a:gd name="T8" fmla="*/ 48 w 48"/>
                <a:gd name="T9" fmla="*/ 6 h 48"/>
                <a:gd name="T10" fmla="*/ 48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8" y="48"/>
                  </a:moveTo>
                  <a:lnTo>
                    <a:pt x="0" y="42"/>
                  </a:lnTo>
                  <a:lnTo>
                    <a:pt x="6" y="0"/>
                  </a:lnTo>
                  <a:lnTo>
                    <a:pt x="18" y="0"/>
                  </a:lnTo>
                  <a:lnTo>
                    <a:pt x="48" y="6"/>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34" name="Freeform 2462"/>
            <p:cNvSpPr>
              <a:spLocks/>
            </p:cNvSpPr>
            <p:nvPr/>
          </p:nvSpPr>
          <p:spPr bwMode="auto">
            <a:xfrm>
              <a:off x="2358" y="2550"/>
              <a:ext cx="48" cy="42"/>
            </a:xfrm>
            <a:custGeom>
              <a:avLst/>
              <a:gdLst>
                <a:gd name="T0" fmla="*/ 42 w 48"/>
                <a:gd name="T1" fmla="*/ 42 h 42"/>
                <a:gd name="T2" fmla="*/ 0 w 48"/>
                <a:gd name="T3" fmla="*/ 42 h 42"/>
                <a:gd name="T4" fmla="*/ 6 w 48"/>
                <a:gd name="T5" fmla="*/ 0 h 42"/>
                <a:gd name="T6" fmla="*/ 18 w 48"/>
                <a:gd name="T7" fmla="*/ 0 h 42"/>
                <a:gd name="T8" fmla="*/ 48 w 48"/>
                <a:gd name="T9" fmla="*/ 0 h 42"/>
                <a:gd name="T10" fmla="*/ 42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42" y="42"/>
                  </a:moveTo>
                  <a:lnTo>
                    <a:pt x="0" y="42"/>
                  </a:lnTo>
                  <a:lnTo>
                    <a:pt x="6" y="0"/>
                  </a:lnTo>
                  <a:lnTo>
                    <a:pt x="18" y="0"/>
                  </a:lnTo>
                  <a:lnTo>
                    <a:pt x="48" y="0"/>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35" name="Freeform 2463"/>
            <p:cNvSpPr>
              <a:spLocks/>
            </p:cNvSpPr>
            <p:nvPr/>
          </p:nvSpPr>
          <p:spPr bwMode="auto">
            <a:xfrm>
              <a:off x="2316" y="2544"/>
              <a:ext cx="48" cy="48"/>
            </a:xfrm>
            <a:custGeom>
              <a:avLst/>
              <a:gdLst>
                <a:gd name="T0" fmla="*/ 42 w 48"/>
                <a:gd name="T1" fmla="*/ 48 h 48"/>
                <a:gd name="T2" fmla="*/ 0 w 48"/>
                <a:gd name="T3" fmla="*/ 48 h 48"/>
                <a:gd name="T4" fmla="*/ 6 w 48"/>
                <a:gd name="T5" fmla="*/ 0 h 48"/>
                <a:gd name="T6" fmla="*/ 12 w 48"/>
                <a:gd name="T7" fmla="*/ 0 h 48"/>
                <a:gd name="T8" fmla="*/ 48 w 48"/>
                <a:gd name="T9" fmla="*/ 6 h 48"/>
                <a:gd name="T10" fmla="*/ 42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2" y="48"/>
                  </a:moveTo>
                  <a:lnTo>
                    <a:pt x="0" y="48"/>
                  </a:lnTo>
                  <a:lnTo>
                    <a:pt x="6" y="0"/>
                  </a:lnTo>
                  <a:lnTo>
                    <a:pt x="12" y="0"/>
                  </a:lnTo>
                  <a:lnTo>
                    <a:pt x="48" y="6"/>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36" name="Freeform 2464"/>
            <p:cNvSpPr>
              <a:spLocks/>
            </p:cNvSpPr>
            <p:nvPr/>
          </p:nvSpPr>
          <p:spPr bwMode="auto">
            <a:xfrm>
              <a:off x="2574" y="2556"/>
              <a:ext cx="48" cy="48"/>
            </a:xfrm>
            <a:custGeom>
              <a:avLst/>
              <a:gdLst>
                <a:gd name="T0" fmla="*/ 48 w 48"/>
                <a:gd name="T1" fmla="*/ 48 h 48"/>
                <a:gd name="T2" fmla="*/ 0 w 48"/>
                <a:gd name="T3" fmla="*/ 48 h 48"/>
                <a:gd name="T4" fmla="*/ 6 w 48"/>
                <a:gd name="T5" fmla="*/ 0 h 48"/>
                <a:gd name="T6" fmla="*/ 18 w 48"/>
                <a:gd name="T7" fmla="*/ 6 h 48"/>
                <a:gd name="T8" fmla="*/ 48 w 48"/>
                <a:gd name="T9" fmla="*/ 6 h 48"/>
                <a:gd name="T10" fmla="*/ 48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8" y="48"/>
                  </a:moveTo>
                  <a:lnTo>
                    <a:pt x="0" y="48"/>
                  </a:lnTo>
                  <a:lnTo>
                    <a:pt x="6" y="0"/>
                  </a:lnTo>
                  <a:lnTo>
                    <a:pt x="18" y="6"/>
                  </a:lnTo>
                  <a:lnTo>
                    <a:pt x="48" y="6"/>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37" name="Freeform 2465"/>
            <p:cNvSpPr>
              <a:spLocks/>
            </p:cNvSpPr>
            <p:nvPr/>
          </p:nvSpPr>
          <p:spPr bwMode="auto">
            <a:xfrm>
              <a:off x="2244" y="2544"/>
              <a:ext cx="78" cy="48"/>
            </a:xfrm>
            <a:custGeom>
              <a:avLst/>
              <a:gdLst>
                <a:gd name="T0" fmla="*/ 0 w 78"/>
                <a:gd name="T1" fmla="*/ 42 h 48"/>
                <a:gd name="T2" fmla="*/ 6 w 78"/>
                <a:gd name="T3" fmla="*/ 0 h 48"/>
                <a:gd name="T4" fmla="*/ 42 w 78"/>
                <a:gd name="T5" fmla="*/ 0 h 48"/>
                <a:gd name="T6" fmla="*/ 78 w 78"/>
                <a:gd name="T7" fmla="*/ 0 h 48"/>
                <a:gd name="T8" fmla="*/ 72 w 78"/>
                <a:gd name="T9" fmla="*/ 48 h 48"/>
                <a:gd name="T10" fmla="*/ 0 w 78"/>
                <a:gd name="T11" fmla="*/ 42 h 48"/>
              </a:gdLst>
              <a:ahLst/>
              <a:cxnLst>
                <a:cxn ang="0">
                  <a:pos x="T0" y="T1"/>
                </a:cxn>
                <a:cxn ang="0">
                  <a:pos x="T2" y="T3"/>
                </a:cxn>
                <a:cxn ang="0">
                  <a:pos x="T4" y="T5"/>
                </a:cxn>
                <a:cxn ang="0">
                  <a:pos x="T6" y="T7"/>
                </a:cxn>
                <a:cxn ang="0">
                  <a:pos x="T8" y="T9"/>
                </a:cxn>
                <a:cxn ang="0">
                  <a:pos x="T10" y="T11"/>
                </a:cxn>
              </a:cxnLst>
              <a:rect l="0" t="0" r="r" b="b"/>
              <a:pathLst>
                <a:path w="78" h="48">
                  <a:moveTo>
                    <a:pt x="0" y="42"/>
                  </a:moveTo>
                  <a:lnTo>
                    <a:pt x="6" y="0"/>
                  </a:lnTo>
                  <a:lnTo>
                    <a:pt x="42" y="0"/>
                  </a:lnTo>
                  <a:lnTo>
                    <a:pt x="78" y="0"/>
                  </a:lnTo>
                  <a:lnTo>
                    <a:pt x="72" y="48"/>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38" name="Freeform 2466"/>
            <p:cNvSpPr>
              <a:spLocks/>
            </p:cNvSpPr>
            <p:nvPr/>
          </p:nvSpPr>
          <p:spPr bwMode="auto">
            <a:xfrm>
              <a:off x="3840" y="2496"/>
              <a:ext cx="36" cy="30"/>
            </a:xfrm>
            <a:custGeom>
              <a:avLst/>
              <a:gdLst>
                <a:gd name="T0" fmla="*/ 18 w 36"/>
                <a:gd name="T1" fmla="*/ 30 h 30"/>
                <a:gd name="T2" fmla="*/ 12 w 36"/>
                <a:gd name="T3" fmla="*/ 30 h 30"/>
                <a:gd name="T4" fmla="*/ 12 w 36"/>
                <a:gd name="T5" fmla="*/ 24 h 30"/>
                <a:gd name="T6" fmla="*/ 6 w 36"/>
                <a:gd name="T7" fmla="*/ 24 h 30"/>
                <a:gd name="T8" fmla="*/ 0 w 36"/>
                <a:gd name="T9" fmla="*/ 18 h 30"/>
                <a:gd name="T10" fmla="*/ 0 w 36"/>
                <a:gd name="T11" fmla="*/ 12 h 30"/>
                <a:gd name="T12" fmla="*/ 12 w 36"/>
                <a:gd name="T13" fmla="*/ 0 h 30"/>
                <a:gd name="T14" fmla="*/ 18 w 36"/>
                <a:gd name="T15" fmla="*/ 6 h 30"/>
                <a:gd name="T16" fmla="*/ 24 w 36"/>
                <a:gd name="T17" fmla="*/ 6 h 30"/>
                <a:gd name="T18" fmla="*/ 30 w 36"/>
                <a:gd name="T19" fmla="*/ 12 h 30"/>
                <a:gd name="T20" fmla="*/ 36 w 36"/>
                <a:gd name="T21" fmla="*/ 12 h 30"/>
                <a:gd name="T22" fmla="*/ 24 w 36"/>
                <a:gd name="T23" fmla="*/ 24 h 30"/>
                <a:gd name="T24" fmla="*/ 24 w 36"/>
                <a:gd name="T25" fmla="*/ 30 h 30"/>
                <a:gd name="T26" fmla="*/ 18 w 36"/>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0">
                  <a:moveTo>
                    <a:pt x="18" y="30"/>
                  </a:moveTo>
                  <a:lnTo>
                    <a:pt x="12" y="30"/>
                  </a:lnTo>
                  <a:lnTo>
                    <a:pt x="12" y="24"/>
                  </a:lnTo>
                  <a:lnTo>
                    <a:pt x="6" y="24"/>
                  </a:lnTo>
                  <a:lnTo>
                    <a:pt x="0" y="18"/>
                  </a:lnTo>
                  <a:lnTo>
                    <a:pt x="0" y="12"/>
                  </a:lnTo>
                  <a:lnTo>
                    <a:pt x="12" y="0"/>
                  </a:lnTo>
                  <a:lnTo>
                    <a:pt x="18" y="6"/>
                  </a:lnTo>
                  <a:lnTo>
                    <a:pt x="24" y="6"/>
                  </a:lnTo>
                  <a:lnTo>
                    <a:pt x="30" y="12"/>
                  </a:lnTo>
                  <a:lnTo>
                    <a:pt x="36" y="12"/>
                  </a:lnTo>
                  <a:lnTo>
                    <a:pt x="24" y="24"/>
                  </a:lnTo>
                  <a:lnTo>
                    <a:pt x="24" y="30"/>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39" name="Freeform 2467"/>
            <p:cNvSpPr>
              <a:spLocks/>
            </p:cNvSpPr>
            <p:nvPr/>
          </p:nvSpPr>
          <p:spPr bwMode="auto">
            <a:xfrm>
              <a:off x="3984" y="2478"/>
              <a:ext cx="30" cy="36"/>
            </a:xfrm>
            <a:custGeom>
              <a:avLst/>
              <a:gdLst>
                <a:gd name="T0" fmla="*/ 12 w 30"/>
                <a:gd name="T1" fmla="*/ 36 h 36"/>
                <a:gd name="T2" fmla="*/ 6 w 30"/>
                <a:gd name="T3" fmla="*/ 30 h 36"/>
                <a:gd name="T4" fmla="*/ 0 w 30"/>
                <a:gd name="T5" fmla="*/ 18 h 36"/>
                <a:gd name="T6" fmla="*/ 0 w 30"/>
                <a:gd name="T7" fmla="*/ 6 h 36"/>
                <a:gd name="T8" fmla="*/ 6 w 30"/>
                <a:gd name="T9" fmla="*/ 6 h 36"/>
                <a:gd name="T10" fmla="*/ 18 w 30"/>
                <a:gd name="T11" fmla="*/ 0 h 36"/>
                <a:gd name="T12" fmla="*/ 24 w 30"/>
                <a:gd name="T13" fmla="*/ 0 h 36"/>
                <a:gd name="T14" fmla="*/ 30 w 30"/>
                <a:gd name="T15" fmla="*/ 0 h 36"/>
                <a:gd name="T16" fmla="*/ 24 w 30"/>
                <a:gd name="T17" fmla="*/ 24 h 36"/>
                <a:gd name="T18" fmla="*/ 30 w 30"/>
                <a:gd name="T19" fmla="*/ 30 h 36"/>
                <a:gd name="T20" fmla="*/ 12 w 30"/>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6">
                  <a:moveTo>
                    <a:pt x="12" y="36"/>
                  </a:moveTo>
                  <a:lnTo>
                    <a:pt x="6" y="30"/>
                  </a:lnTo>
                  <a:lnTo>
                    <a:pt x="0" y="18"/>
                  </a:lnTo>
                  <a:lnTo>
                    <a:pt x="0" y="6"/>
                  </a:lnTo>
                  <a:lnTo>
                    <a:pt x="6" y="6"/>
                  </a:lnTo>
                  <a:lnTo>
                    <a:pt x="18" y="0"/>
                  </a:lnTo>
                  <a:lnTo>
                    <a:pt x="24" y="0"/>
                  </a:lnTo>
                  <a:lnTo>
                    <a:pt x="30" y="0"/>
                  </a:lnTo>
                  <a:lnTo>
                    <a:pt x="24" y="24"/>
                  </a:lnTo>
                  <a:lnTo>
                    <a:pt x="30" y="30"/>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0" name="Freeform 2468"/>
            <p:cNvSpPr>
              <a:spLocks/>
            </p:cNvSpPr>
            <p:nvPr/>
          </p:nvSpPr>
          <p:spPr bwMode="auto">
            <a:xfrm>
              <a:off x="3390" y="2544"/>
              <a:ext cx="36" cy="36"/>
            </a:xfrm>
            <a:custGeom>
              <a:avLst/>
              <a:gdLst>
                <a:gd name="T0" fmla="*/ 36 w 36"/>
                <a:gd name="T1" fmla="*/ 0 h 36"/>
                <a:gd name="T2" fmla="*/ 36 w 36"/>
                <a:gd name="T3" fmla="*/ 36 h 36"/>
                <a:gd name="T4" fmla="*/ 0 w 36"/>
                <a:gd name="T5" fmla="*/ 36 h 36"/>
                <a:gd name="T6" fmla="*/ 0 w 36"/>
                <a:gd name="T7" fmla="*/ 0 h 36"/>
                <a:gd name="T8" fmla="*/ 24 w 36"/>
                <a:gd name="T9" fmla="*/ 0 h 36"/>
                <a:gd name="T10" fmla="*/ 30 w 36"/>
                <a:gd name="T11" fmla="*/ 0 h 36"/>
                <a:gd name="T12" fmla="*/ 36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0"/>
                  </a:moveTo>
                  <a:lnTo>
                    <a:pt x="36" y="36"/>
                  </a:lnTo>
                  <a:lnTo>
                    <a:pt x="0" y="36"/>
                  </a:lnTo>
                  <a:lnTo>
                    <a:pt x="0" y="0"/>
                  </a:lnTo>
                  <a:lnTo>
                    <a:pt x="24" y="0"/>
                  </a:lnTo>
                  <a:lnTo>
                    <a:pt x="30" y="0"/>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1" name="Freeform 2469"/>
            <p:cNvSpPr>
              <a:spLocks/>
            </p:cNvSpPr>
            <p:nvPr/>
          </p:nvSpPr>
          <p:spPr bwMode="auto">
            <a:xfrm>
              <a:off x="3354" y="2544"/>
              <a:ext cx="36" cy="42"/>
            </a:xfrm>
            <a:custGeom>
              <a:avLst/>
              <a:gdLst>
                <a:gd name="T0" fmla="*/ 36 w 36"/>
                <a:gd name="T1" fmla="*/ 36 h 42"/>
                <a:gd name="T2" fmla="*/ 6 w 36"/>
                <a:gd name="T3" fmla="*/ 42 h 42"/>
                <a:gd name="T4" fmla="*/ 6 w 36"/>
                <a:gd name="T5" fmla="*/ 36 h 42"/>
                <a:gd name="T6" fmla="*/ 0 w 36"/>
                <a:gd name="T7" fmla="*/ 6 h 42"/>
                <a:gd name="T8" fmla="*/ 36 w 36"/>
                <a:gd name="T9" fmla="*/ 0 h 42"/>
                <a:gd name="T10" fmla="*/ 36 w 36"/>
                <a:gd name="T11" fmla="*/ 36 h 42"/>
              </a:gdLst>
              <a:ahLst/>
              <a:cxnLst>
                <a:cxn ang="0">
                  <a:pos x="T0" y="T1"/>
                </a:cxn>
                <a:cxn ang="0">
                  <a:pos x="T2" y="T3"/>
                </a:cxn>
                <a:cxn ang="0">
                  <a:pos x="T4" y="T5"/>
                </a:cxn>
                <a:cxn ang="0">
                  <a:pos x="T6" y="T7"/>
                </a:cxn>
                <a:cxn ang="0">
                  <a:pos x="T8" y="T9"/>
                </a:cxn>
                <a:cxn ang="0">
                  <a:pos x="T10" y="T11"/>
                </a:cxn>
              </a:cxnLst>
              <a:rect l="0" t="0" r="r" b="b"/>
              <a:pathLst>
                <a:path w="36" h="42">
                  <a:moveTo>
                    <a:pt x="36" y="36"/>
                  </a:moveTo>
                  <a:lnTo>
                    <a:pt x="6" y="42"/>
                  </a:lnTo>
                  <a:lnTo>
                    <a:pt x="6" y="36"/>
                  </a:lnTo>
                  <a:lnTo>
                    <a:pt x="0" y="6"/>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2" name="Freeform 2470"/>
            <p:cNvSpPr>
              <a:spLocks/>
            </p:cNvSpPr>
            <p:nvPr/>
          </p:nvSpPr>
          <p:spPr bwMode="auto">
            <a:xfrm>
              <a:off x="3426" y="2538"/>
              <a:ext cx="42" cy="42"/>
            </a:xfrm>
            <a:custGeom>
              <a:avLst/>
              <a:gdLst>
                <a:gd name="T0" fmla="*/ 0 w 42"/>
                <a:gd name="T1" fmla="*/ 42 h 42"/>
                <a:gd name="T2" fmla="*/ 0 w 42"/>
                <a:gd name="T3" fmla="*/ 6 h 42"/>
                <a:gd name="T4" fmla="*/ 6 w 42"/>
                <a:gd name="T5" fmla="*/ 6 h 42"/>
                <a:gd name="T6" fmla="*/ 42 w 42"/>
                <a:gd name="T7" fmla="*/ 0 h 42"/>
                <a:gd name="T8" fmla="*/ 42 w 42"/>
                <a:gd name="T9" fmla="*/ 36 h 42"/>
                <a:gd name="T10" fmla="*/ 0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0" y="42"/>
                  </a:moveTo>
                  <a:lnTo>
                    <a:pt x="0" y="6"/>
                  </a:lnTo>
                  <a:lnTo>
                    <a:pt x="6" y="6"/>
                  </a:lnTo>
                  <a:lnTo>
                    <a:pt x="42" y="0"/>
                  </a:lnTo>
                  <a:lnTo>
                    <a:pt x="42" y="36"/>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3" name="Freeform 2471"/>
            <p:cNvSpPr>
              <a:spLocks/>
            </p:cNvSpPr>
            <p:nvPr/>
          </p:nvSpPr>
          <p:spPr bwMode="auto">
            <a:xfrm>
              <a:off x="2904" y="2568"/>
              <a:ext cx="42" cy="36"/>
            </a:xfrm>
            <a:custGeom>
              <a:avLst/>
              <a:gdLst>
                <a:gd name="T0" fmla="*/ 0 w 42"/>
                <a:gd name="T1" fmla="*/ 36 h 36"/>
                <a:gd name="T2" fmla="*/ 0 w 42"/>
                <a:gd name="T3" fmla="*/ 0 h 36"/>
                <a:gd name="T4" fmla="*/ 36 w 42"/>
                <a:gd name="T5" fmla="*/ 0 h 36"/>
                <a:gd name="T6" fmla="*/ 42 w 42"/>
                <a:gd name="T7" fmla="*/ 6 h 36"/>
                <a:gd name="T8" fmla="*/ 36 w 42"/>
                <a:gd name="T9" fmla="*/ 6 h 36"/>
                <a:gd name="T10" fmla="*/ 36 w 42"/>
                <a:gd name="T11" fmla="*/ 12 h 36"/>
                <a:gd name="T12" fmla="*/ 42 w 42"/>
                <a:gd name="T13" fmla="*/ 24 h 36"/>
                <a:gd name="T14" fmla="*/ 36 w 42"/>
                <a:gd name="T15" fmla="*/ 24 h 36"/>
                <a:gd name="T16" fmla="*/ 30 w 42"/>
                <a:gd name="T17" fmla="*/ 30 h 36"/>
                <a:gd name="T18" fmla="*/ 18 w 42"/>
                <a:gd name="T19" fmla="*/ 36 h 36"/>
                <a:gd name="T20" fmla="*/ 12 w 42"/>
                <a:gd name="T21" fmla="*/ 36 h 36"/>
                <a:gd name="T22" fmla="*/ 6 w 42"/>
                <a:gd name="T23" fmla="*/ 36 h 36"/>
                <a:gd name="T24" fmla="*/ 0 w 4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6">
                  <a:moveTo>
                    <a:pt x="0" y="36"/>
                  </a:moveTo>
                  <a:lnTo>
                    <a:pt x="0" y="0"/>
                  </a:lnTo>
                  <a:lnTo>
                    <a:pt x="36" y="0"/>
                  </a:lnTo>
                  <a:lnTo>
                    <a:pt x="42" y="6"/>
                  </a:lnTo>
                  <a:lnTo>
                    <a:pt x="36" y="6"/>
                  </a:lnTo>
                  <a:lnTo>
                    <a:pt x="36" y="12"/>
                  </a:lnTo>
                  <a:lnTo>
                    <a:pt x="42" y="24"/>
                  </a:lnTo>
                  <a:lnTo>
                    <a:pt x="36" y="24"/>
                  </a:lnTo>
                  <a:lnTo>
                    <a:pt x="30" y="30"/>
                  </a:lnTo>
                  <a:lnTo>
                    <a:pt x="18" y="36"/>
                  </a:lnTo>
                  <a:lnTo>
                    <a:pt x="12" y="36"/>
                  </a:lnTo>
                  <a:lnTo>
                    <a:pt x="6"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4" name="Freeform 2472"/>
            <p:cNvSpPr>
              <a:spLocks/>
            </p:cNvSpPr>
            <p:nvPr/>
          </p:nvSpPr>
          <p:spPr bwMode="auto">
            <a:xfrm>
              <a:off x="3864" y="2502"/>
              <a:ext cx="36" cy="42"/>
            </a:xfrm>
            <a:custGeom>
              <a:avLst/>
              <a:gdLst>
                <a:gd name="T0" fmla="*/ 12 w 36"/>
                <a:gd name="T1" fmla="*/ 42 h 42"/>
                <a:gd name="T2" fmla="*/ 12 w 36"/>
                <a:gd name="T3" fmla="*/ 36 h 42"/>
                <a:gd name="T4" fmla="*/ 6 w 36"/>
                <a:gd name="T5" fmla="*/ 30 h 42"/>
                <a:gd name="T6" fmla="*/ 6 w 36"/>
                <a:gd name="T7" fmla="*/ 24 h 42"/>
                <a:gd name="T8" fmla="*/ 0 w 36"/>
                <a:gd name="T9" fmla="*/ 24 h 42"/>
                <a:gd name="T10" fmla="*/ 0 w 36"/>
                <a:gd name="T11" fmla="*/ 18 h 42"/>
                <a:gd name="T12" fmla="*/ 12 w 36"/>
                <a:gd name="T13" fmla="*/ 6 h 42"/>
                <a:gd name="T14" fmla="*/ 6 w 36"/>
                <a:gd name="T15" fmla="*/ 6 h 42"/>
                <a:gd name="T16" fmla="*/ 18 w 36"/>
                <a:gd name="T17" fmla="*/ 0 h 42"/>
                <a:gd name="T18" fmla="*/ 36 w 36"/>
                <a:gd name="T19" fmla="*/ 24 h 42"/>
                <a:gd name="T20" fmla="*/ 18 w 36"/>
                <a:gd name="T21" fmla="*/ 36 h 42"/>
                <a:gd name="T22" fmla="*/ 12 w 36"/>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12" y="42"/>
                  </a:moveTo>
                  <a:lnTo>
                    <a:pt x="12" y="36"/>
                  </a:lnTo>
                  <a:lnTo>
                    <a:pt x="6" y="30"/>
                  </a:lnTo>
                  <a:lnTo>
                    <a:pt x="6" y="24"/>
                  </a:lnTo>
                  <a:lnTo>
                    <a:pt x="0" y="24"/>
                  </a:lnTo>
                  <a:lnTo>
                    <a:pt x="0" y="18"/>
                  </a:lnTo>
                  <a:lnTo>
                    <a:pt x="12" y="6"/>
                  </a:lnTo>
                  <a:lnTo>
                    <a:pt x="6" y="6"/>
                  </a:lnTo>
                  <a:lnTo>
                    <a:pt x="18" y="0"/>
                  </a:lnTo>
                  <a:lnTo>
                    <a:pt x="36" y="24"/>
                  </a:lnTo>
                  <a:lnTo>
                    <a:pt x="18" y="36"/>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5" name="Freeform 2473"/>
            <p:cNvSpPr>
              <a:spLocks/>
            </p:cNvSpPr>
            <p:nvPr/>
          </p:nvSpPr>
          <p:spPr bwMode="auto">
            <a:xfrm>
              <a:off x="3300" y="2550"/>
              <a:ext cx="60" cy="54"/>
            </a:xfrm>
            <a:custGeom>
              <a:avLst/>
              <a:gdLst>
                <a:gd name="T0" fmla="*/ 0 w 60"/>
                <a:gd name="T1" fmla="*/ 36 h 54"/>
                <a:gd name="T2" fmla="*/ 6 w 60"/>
                <a:gd name="T3" fmla="*/ 36 h 54"/>
                <a:gd name="T4" fmla="*/ 6 w 60"/>
                <a:gd name="T5" fmla="*/ 30 h 54"/>
                <a:gd name="T6" fmla="*/ 12 w 60"/>
                <a:gd name="T7" fmla="*/ 30 h 54"/>
                <a:gd name="T8" fmla="*/ 18 w 60"/>
                <a:gd name="T9" fmla="*/ 24 h 54"/>
                <a:gd name="T10" fmla="*/ 24 w 60"/>
                <a:gd name="T11" fmla="*/ 24 h 54"/>
                <a:gd name="T12" fmla="*/ 30 w 60"/>
                <a:gd name="T13" fmla="*/ 24 h 54"/>
                <a:gd name="T14" fmla="*/ 30 w 60"/>
                <a:gd name="T15" fmla="*/ 18 h 54"/>
                <a:gd name="T16" fmla="*/ 30 w 60"/>
                <a:gd name="T17" fmla="*/ 12 h 54"/>
                <a:gd name="T18" fmla="*/ 36 w 60"/>
                <a:gd name="T19" fmla="*/ 6 h 54"/>
                <a:gd name="T20" fmla="*/ 54 w 60"/>
                <a:gd name="T21" fmla="*/ 0 h 54"/>
                <a:gd name="T22" fmla="*/ 60 w 60"/>
                <a:gd name="T23" fmla="*/ 30 h 54"/>
                <a:gd name="T24" fmla="*/ 54 w 60"/>
                <a:gd name="T25" fmla="*/ 30 h 54"/>
                <a:gd name="T26" fmla="*/ 48 w 60"/>
                <a:gd name="T27" fmla="*/ 30 h 54"/>
                <a:gd name="T28" fmla="*/ 48 w 60"/>
                <a:gd name="T29" fmla="*/ 36 h 54"/>
                <a:gd name="T30" fmla="*/ 42 w 60"/>
                <a:gd name="T31" fmla="*/ 42 h 54"/>
                <a:gd name="T32" fmla="*/ 36 w 60"/>
                <a:gd name="T33" fmla="*/ 42 h 54"/>
                <a:gd name="T34" fmla="*/ 36 w 60"/>
                <a:gd name="T35" fmla="*/ 48 h 54"/>
                <a:gd name="T36" fmla="*/ 30 w 60"/>
                <a:gd name="T37" fmla="*/ 48 h 54"/>
                <a:gd name="T38" fmla="*/ 30 w 60"/>
                <a:gd name="T39" fmla="*/ 54 h 54"/>
                <a:gd name="T40" fmla="*/ 18 w 60"/>
                <a:gd name="T41" fmla="*/ 54 h 54"/>
                <a:gd name="T42" fmla="*/ 18 w 60"/>
                <a:gd name="T43" fmla="*/ 42 h 54"/>
                <a:gd name="T44" fmla="*/ 0 w 60"/>
                <a:gd name="T45" fmla="*/ 48 h 54"/>
                <a:gd name="T46" fmla="*/ 0 w 60"/>
                <a:gd name="T4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54">
                  <a:moveTo>
                    <a:pt x="0" y="36"/>
                  </a:moveTo>
                  <a:lnTo>
                    <a:pt x="6" y="36"/>
                  </a:lnTo>
                  <a:lnTo>
                    <a:pt x="6" y="30"/>
                  </a:lnTo>
                  <a:lnTo>
                    <a:pt x="12" y="30"/>
                  </a:lnTo>
                  <a:lnTo>
                    <a:pt x="18" y="24"/>
                  </a:lnTo>
                  <a:lnTo>
                    <a:pt x="24" y="24"/>
                  </a:lnTo>
                  <a:lnTo>
                    <a:pt x="30" y="24"/>
                  </a:lnTo>
                  <a:lnTo>
                    <a:pt x="30" y="18"/>
                  </a:lnTo>
                  <a:lnTo>
                    <a:pt x="30" y="12"/>
                  </a:lnTo>
                  <a:lnTo>
                    <a:pt x="36" y="6"/>
                  </a:lnTo>
                  <a:lnTo>
                    <a:pt x="54" y="0"/>
                  </a:lnTo>
                  <a:lnTo>
                    <a:pt x="60" y="30"/>
                  </a:lnTo>
                  <a:lnTo>
                    <a:pt x="54" y="30"/>
                  </a:lnTo>
                  <a:lnTo>
                    <a:pt x="48" y="30"/>
                  </a:lnTo>
                  <a:lnTo>
                    <a:pt x="48" y="36"/>
                  </a:lnTo>
                  <a:lnTo>
                    <a:pt x="42" y="42"/>
                  </a:lnTo>
                  <a:lnTo>
                    <a:pt x="36" y="42"/>
                  </a:lnTo>
                  <a:lnTo>
                    <a:pt x="36" y="48"/>
                  </a:lnTo>
                  <a:lnTo>
                    <a:pt x="30" y="48"/>
                  </a:lnTo>
                  <a:lnTo>
                    <a:pt x="30" y="54"/>
                  </a:lnTo>
                  <a:lnTo>
                    <a:pt x="18" y="54"/>
                  </a:lnTo>
                  <a:lnTo>
                    <a:pt x="18" y="42"/>
                  </a:lnTo>
                  <a:lnTo>
                    <a:pt x="0" y="48"/>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6" name="Freeform 2474"/>
            <p:cNvSpPr>
              <a:spLocks/>
            </p:cNvSpPr>
            <p:nvPr/>
          </p:nvSpPr>
          <p:spPr bwMode="auto">
            <a:xfrm>
              <a:off x="2940" y="2568"/>
              <a:ext cx="60" cy="18"/>
            </a:xfrm>
            <a:custGeom>
              <a:avLst/>
              <a:gdLst>
                <a:gd name="T0" fmla="*/ 60 w 60"/>
                <a:gd name="T1" fmla="*/ 0 h 18"/>
                <a:gd name="T2" fmla="*/ 60 w 60"/>
                <a:gd name="T3" fmla="*/ 18 h 18"/>
                <a:gd name="T4" fmla="*/ 54 w 60"/>
                <a:gd name="T5" fmla="*/ 18 h 18"/>
                <a:gd name="T6" fmla="*/ 48 w 60"/>
                <a:gd name="T7" fmla="*/ 18 h 18"/>
                <a:gd name="T8" fmla="*/ 42 w 60"/>
                <a:gd name="T9" fmla="*/ 18 h 18"/>
                <a:gd name="T10" fmla="*/ 42 w 60"/>
                <a:gd name="T11" fmla="*/ 12 h 18"/>
                <a:gd name="T12" fmla="*/ 36 w 60"/>
                <a:gd name="T13" fmla="*/ 12 h 18"/>
                <a:gd name="T14" fmla="*/ 36 w 60"/>
                <a:gd name="T15" fmla="*/ 18 h 18"/>
                <a:gd name="T16" fmla="*/ 30 w 60"/>
                <a:gd name="T17" fmla="*/ 18 h 18"/>
                <a:gd name="T18" fmla="*/ 18 w 60"/>
                <a:gd name="T19" fmla="*/ 18 h 18"/>
                <a:gd name="T20" fmla="*/ 0 w 60"/>
                <a:gd name="T21" fmla="*/ 12 h 18"/>
                <a:gd name="T22" fmla="*/ 0 w 60"/>
                <a:gd name="T23" fmla="*/ 6 h 18"/>
                <a:gd name="T24" fmla="*/ 6 w 60"/>
                <a:gd name="T25" fmla="*/ 6 h 18"/>
                <a:gd name="T26" fmla="*/ 0 w 60"/>
                <a:gd name="T27" fmla="*/ 0 h 18"/>
                <a:gd name="T28" fmla="*/ 6 w 60"/>
                <a:gd name="T29" fmla="*/ 0 h 18"/>
                <a:gd name="T30" fmla="*/ 60 w 60"/>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8">
                  <a:moveTo>
                    <a:pt x="60" y="0"/>
                  </a:moveTo>
                  <a:lnTo>
                    <a:pt x="60" y="18"/>
                  </a:lnTo>
                  <a:lnTo>
                    <a:pt x="54" y="18"/>
                  </a:lnTo>
                  <a:lnTo>
                    <a:pt x="48" y="18"/>
                  </a:lnTo>
                  <a:lnTo>
                    <a:pt x="42" y="18"/>
                  </a:lnTo>
                  <a:lnTo>
                    <a:pt x="42" y="12"/>
                  </a:lnTo>
                  <a:lnTo>
                    <a:pt x="36" y="12"/>
                  </a:lnTo>
                  <a:lnTo>
                    <a:pt x="36" y="18"/>
                  </a:lnTo>
                  <a:lnTo>
                    <a:pt x="30" y="18"/>
                  </a:lnTo>
                  <a:lnTo>
                    <a:pt x="18" y="18"/>
                  </a:lnTo>
                  <a:lnTo>
                    <a:pt x="0" y="12"/>
                  </a:lnTo>
                  <a:lnTo>
                    <a:pt x="0" y="6"/>
                  </a:lnTo>
                  <a:lnTo>
                    <a:pt x="6" y="6"/>
                  </a:lnTo>
                  <a:lnTo>
                    <a:pt x="0" y="0"/>
                  </a:lnTo>
                  <a:lnTo>
                    <a:pt x="6" y="0"/>
                  </a:lnTo>
                  <a:lnTo>
                    <a:pt x="60"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7" name="Freeform 2475"/>
            <p:cNvSpPr>
              <a:spLocks/>
            </p:cNvSpPr>
            <p:nvPr/>
          </p:nvSpPr>
          <p:spPr bwMode="auto">
            <a:xfrm>
              <a:off x="3774" y="2514"/>
              <a:ext cx="36" cy="36"/>
            </a:xfrm>
            <a:custGeom>
              <a:avLst/>
              <a:gdLst>
                <a:gd name="T0" fmla="*/ 24 w 36"/>
                <a:gd name="T1" fmla="*/ 30 h 36"/>
                <a:gd name="T2" fmla="*/ 18 w 36"/>
                <a:gd name="T3" fmla="*/ 30 h 36"/>
                <a:gd name="T4" fmla="*/ 12 w 36"/>
                <a:gd name="T5" fmla="*/ 30 h 36"/>
                <a:gd name="T6" fmla="*/ 12 w 36"/>
                <a:gd name="T7" fmla="*/ 36 h 36"/>
                <a:gd name="T8" fmla="*/ 6 w 36"/>
                <a:gd name="T9" fmla="*/ 36 h 36"/>
                <a:gd name="T10" fmla="*/ 6 w 36"/>
                <a:gd name="T11" fmla="*/ 30 h 36"/>
                <a:gd name="T12" fmla="*/ 0 w 36"/>
                <a:gd name="T13" fmla="*/ 30 h 36"/>
                <a:gd name="T14" fmla="*/ 0 w 36"/>
                <a:gd name="T15" fmla="*/ 18 h 36"/>
                <a:gd name="T16" fmla="*/ 0 w 36"/>
                <a:gd name="T17" fmla="*/ 12 h 36"/>
                <a:gd name="T18" fmla="*/ 0 w 36"/>
                <a:gd name="T19" fmla="*/ 6 h 36"/>
                <a:gd name="T20" fmla="*/ 12 w 36"/>
                <a:gd name="T21" fmla="*/ 6 h 36"/>
                <a:gd name="T22" fmla="*/ 12 w 36"/>
                <a:gd name="T23" fmla="*/ 0 h 36"/>
                <a:gd name="T24" fmla="*/ 18 w 36"/>
                <a:gd name="T25" fmla="*/ 0 h 36"/>
                <a:gd name="T26" fmla="*/ 18 w 36"/>
                <a:gd name="T27" fmla="*/ 6 h 36"/>
                <a:gd name="T28" fmla="*/ 24 w 36"/>
                <a:gd name="T29" fmla="*/ 0 h 36"/>
                <a:gd name="T30" fmla="*/ 24 w 36"/>
                <a:gd name="T31" fmla="*/ 6 h 36"/>
                <a:gd name="T32" fmla="*/ 30 w 36"/>
                <a:gd name="T33" fmla="*/ 6 h 36"/>
                <a:gd name="T34" fmla="*/ 36 w 36"/>
                <a:gd name="T35" fmla="*/ 6 h 36"/>
                <a:gd name="T36" fmla="*/ 36 w 36"/>
                <a:gd name="T37" fmla="*/ 12 h 36"/>
                <a:gd name="T38" fmla="*/ 30 w 36"/>
                <a:gd name="T39" fmla="*/ 12 h 36"/>
                <a:gd name="T40" fmla="*/ 30 w 36"/>
                <a:gd name="T41" fmla="*/ 18 h 36"/>
                <a:gd name="T42" fmla="*/ 30 w 36"/>
                <a:gd name="T43" fmla="*/ 24 h 36"/>
                <a:gd name="T44" fmla="*/ 24 w 36"/>
                <a:gd name="T45" fmla="*/ 24 h 36"/>
                <a:gd name="T46" fmla="*/ 24 w 36"/>
                <a:gd name="T4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6">
                  <a:moveTo>
                    <a:pt x="24" y="30"/>
                  </a:moveTo>
                  <a:lnTo>
                    <a:pt x="18" y="30"/>
                  </a:lnTo>
                  <a:lnTo>
                    <a:pt x="12" y="30"/>
                  </a:lnTo>
                  <a:lnTo>
                    <a:pt x="12" y="36"/>
                  </a:lnTo>
                  <a:lnTo>
                    <a:pt x="6" y="36"/>
                  </a:lnTo>
                  <a:lnTo>
                    <a:pt x="6" y="30"/>
                  </a:lnTo>
                  <a:lnTo>
                    <a:pt x="0" y="30"/>
                  </a:lnTo>
                  <a:lnTo>
                    <a:pt x="0" y="18"/>
                  </a:lnTo>
                  <a:lnTo>
                    <a:pt x="0" y="12"/>
                  </a:lnTo>
                  <a:lnTo>
                    <a:pt x="0" y="6"/>
                  </a:lnTo>
                  <a:lnTo>
                    <a:pt x="12" y="6"/>
                  </a:lnTo>
                  <a:lnTo>
                    <a:pt x="12" y="0"/>
                  </a:lnTo>
                  <a:lnTo>
                    <a:pt x="18" y="0"/>
                  </a:lnTo>
                  <a:lnTo>
                    <a:pt x="18" y="6"/>
                  </a:lnTo>
                  <a:lnTo>
                    <a:pt x="24" y="0"/>
                  </a:lnTo>
                  <a:lnTo>
                    <a:pt x="24" y="6"/>
                  </a:lnTo>
                  <a:lnTo>
                    <a:pt x="30" y="6"/>
                  </a:lnTo>
                  <a:lnTo>
                    <a:pt x="36" y="6"/>
                  </a:lnTo>
                  <a:lnTo>
                    <a:pt x="36" y="12"/>
                  </a:lnTo>
                  <a:lnTo>
                    <a:pt x="30" y="12"/>
                  </a:lnTo>
                  <a:lnTo>
                    <a:pt x="30" y="18"/>
                  </a:lnTo>
                  <a:lnTo>
                    <a:pt x="30" y="24"/>
                  </a:lnTo>
                  <a:lnTo>
                    <a:pt x="24" y="24"/>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8" name="Freeform 2476"/>
            <p:cNvSpPr>
              <a:spLocks/>
            </p:cNvSpPr>
            <p:nvPr/>
          </p:nvSpPr>
          <p:spPr bwMode="auto">
            <a:xfrm>
              <a:off x="3540" y="2538"/>
              <a:ext cx="42" cy="60"/>
            </a:xfrm>
            <a:custGeom>
              <a:avLst/>
              <a:gdLst>
                <a:gd name="T0" fmla="*/ 6 w 42"/>
                <a:gd name="T1" fmla="*/ 60 h 60"/>
                <a:gd name="T2" fmla="*/ 0 w 42"/>
                <a:gd name="T3" fmla="*/ 42 h 60"/>
                <a:gd name="T4" fmla="*/ 0 w 42"/>
                <a:gd name="T5" fmla="*/ 24 h 60"/>
                <a:gd name="T6" fmla="*/ 6 w 42"/>
                <a:gd name="T7" fmla="*/ 24 h 60"/>
                <a:gd name="T8" fmla="*/ 6 w 42"/>
                <a:gd name="T9" fmla="*/ 6 h 60"/>
                <a:gd name="T10" fmla="*/ 6 w 42"/>
                <a:gd name="T11" fmla="*/ 0 h 60"/>
                <a:gd name="T12" fmla="*/ 18 w 42"/>
                <a:gd name="T13" fmla="*/ 0 h 60"/>
                <a:gd name="T14" fmla="*/ 18 w 42"/>
                <a:gd name="T15" fmla="*/ 6 h 60"/>
                <a:gd name="T16" fmla="*/ 42 w 42"/>
                <a:gd name="T17" fmla="*/ 0 h 60"/>
                <a:gd name="T18" fmla="*/ 42 w 42"/>
                <a:gd name="T19" fmla="*/ 12 h 60"/>
                <a:gd name="T20" fmla="*/ 42 w 42"/>
                <a:gd name="T21" fmla="*/ 18 h 60"/>
                <a:gd name="T22" fmla="*/ 42 w 42"/>
                <a:gd name="T23" fmla="*/ 24 h 60"/>
                <a:gd name="T24" fmla="*/ 36 w 42"/>
                <a:gd name="T25" fmla="*/ 30 h 60"/>
                <a:gd name="T26" fmla="*/ 42 w 42"/>
                <a:gd name="T27" fmla="*/ 30 h 60"/>
                <a:gd name="T28" fmla="*/ 36 w 42"/>
                <a:gd name="T29" fmla="*/ 36 h 60"/>
                <a:gd name="T30" fmla="*/ 12 w 42"/>
                <a:gd name="T31" fmla="*/ 42 h 60"/>
                <a:gd name="T32" fmla="*/ 12 w 42"/>
                <a:gd name="T33" fmla="*/ 54 h 60"/>
                <a:gd name="T34" fmla="*/ 6 w 42"/>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0">
                  <a:moveTo>
                    <a:pt x="6" y="60"/>
                  </a:moveTo>
                  <a:lnTo>
                    <a:pt x="0" y="42"/>
                  </a:lnTo>
                  <a:lnTo>
                    <a:pt x="0" y="24"/>
                  </a:lnTo>
                  <a:lnTo>
                    <a:pt x="6" y="24"/>
                  </a:lnTo>
                  <a:lnTo>
                    <a:pt x="6" y="6"/>
                  </a:lnTo>
                  <a:lnTo>
                    <a:pt x="6" y="0"/>
                  </a:lnTo>
                  <a:lnTo>
                    <a:pt x="18" y="0"/>
                  </a:lnTo>
                  <a:lnTo>
                    <a:pt x="18" y="6"/>
                  </a:lnTo>
                  <a:lnTo>
                    <a:pt x="42" y="0"/>
                  </a:lnTo>
                  <a:lnTo>
                    <a:pt x="42" y="12"/>
                  </a:lnTo>
                  <a:lnTo>
                    <a:pt x="42" y="18"/>
                  </a:lnTo>
                  <a:lnTo>
                    <a:pt x="42" y="24"/>
                  </a:lnTo>
                  <a:lnTo>
                    <a:pt x="36" y="30"/>
                  </a:lnTo>
                  <a:lnTo>
                    <a:pt x="42" y="30"/>
                  </a:lnTo>
                  <a:lnTo>
                    <a:pt x="36" y="36"/>
                  </a:lnTo>
                  <a:lnTo>
                    <a:pt x="12" y="42"/>
                  </a:lnTo>
                  <a:lnTo>
                    <a:pt x="12" y="54"/>
                  </a:lnTo>
                  <a:lnTo>
                    <a:pt x="6"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9" name="Freeform 2477"/>
            <p:cNvSpPr>
              <a:spLocks/>
            </p:cNvSpPr>
            <p:nvPr/>
          </p:nvSpPr>
          <p:spPr bwMode="auto">
            <a:xfrm>
              <a:off x="3732" y="2520"/>
              <a:ext cx="42" cy="24"/>
            </a:xfrm>
            <a:custGeom>
              <a:avLst/>
              <a:gdLst>
                <a:gd name="T0" fmla="*/ 6 w 42"/>
                <a:gd name="T1" fmla="*/ 12 h 24"/>
                <a:gd name="T2" fmla="*/ 6 w 42"/>
                <a:gd name="T3" fmla="*/ 6 h 24"/>
                <a:gd name="T4" fmla="*/ 0 w 42"/>
                <a:gd name="T5" fmla="*/ 0 h 24"/>
                <a:gd name="T6" fmla="*/ 30 w 42"/>
                <a:gd name="T7" fmla="*/ 0 h 24"/>
                <a:gd name="T8" fmla="*/ 36 w 42"/>
                <a:gd name="T9" fmla="*/ 0 h 24"/>
                <a:gd name="T10" fmla="*/ 42 w 42"/>
                <a:gd name="T11" fmla="*/ 0 h 24"/>
                <a:gd name="T12" fmla="*/ 42 w 42"/>
                <a:gd name="T13" fmla="*/ 6 h 24"/>
                <a:gd name="T14" fmla="*/ 42 w 42"/>
                <a:gd name="T15" fmla="*/ 12 h 24"/>
                <a:gd name="T16" fmla="*/ 42 w 42"/>
                <a:gd name="T17" fmla="*/ 24 h 24"/>
                <a:gd name="T18" fmla="*/ 30 w 42"/>
                <a:gd name="T19" fmla="*/ 24 h 24"/>
                <a:gd name="T20" fmla="*/ 12 w 42"/>
                <a:gd name="T21" fmla="*/ 24 h 24"/>
                <a:gd name="T22" fmla="*/ 12 w 42"/>
                <a:gd name="T23" fmla="*/ 18 h 24"/>
                <a:gd name="T24" fmla="*/ 6 w 42"/>
                <a:gd name="T25" fmla="*/ 18 h 24"/>
                <a:gd name="T26" fmla="*/ 6 w 42"/>
                <a:gd name="T2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4">
                  <a:moveTo>
                    <a:pt x="6" y="12"/>
                  </a:moveTo>
                  <a:lnTo>
                    <a:pt x="6" y="6"/>
                  </a:lnTo>
                  <a:lnTo>
                    <a:pt x="0" y="0"/>
                  </a:lnTo>
                  <a:lnTo>
                    <a:pt x="30" y="0"/>
                  </a:lnTo>
                  <a:lnTo>
                    <a:pt x="36" y="0"/>
                  </a:lnTo>
                  <a:lnTo>
                    <a:pt x="42" y="0"/>
                  </a:lnTo>
                  <a:lnTo>
                    <a:pt x="42" y="6"/>
                  </a:lnTo>
                  <a:lnTo>
                    <a:pt x="42" y="12"/>
                  </a:lnTo>
                  <a:lnTo>
                    <a:pt x="42" y="24"/>
                  </a:lnTo>
                  <a:lnTo>
                    <a:pt x="30" y="24"/>
                  </a:lnTo>
                  <a:lnTo>
                    <a:pt x="12" y="24"/>
                  </a:lnTo>
                  <a:lnTo>
                    <a:pt x="12" y="18"/>
                  </a:lnTo>
                  <a:lnTo>
                    <a:pt x="6" y="18"/>
                  </a:lnTo>
                  <a:lnTo>
                    <a:pt x="6"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50" name="Freeform 2478"/>
            <p:cNvSpPr>
              <a:spLocks/>
            </p:cNvSpPr>
            <p:nvPr/>
          </p:nvSpPr>
          <p:spPr bwMode="auto">
            <a:xfrm>
              <a:off x="3816" y="2508"/>
              <a:ext cx="36" cy="36"/>
            </a:xfrm>
            <a:custGeom>
              <a:avLst/>
              <a:gdLst>
                <a:gd name="T0" fmla="*/ 18 w 36"/>
                <a:gd name="T1" fmla="*/ 36 h 36"/>
                <a:gd name="T2" fmla="*/ 18 w 36"/>
                <a:gd name="T3" fmla="*/ 30 h 36"/>
                <a:gd name="T4" fmla="*/ 12 w 36"/>
                <a:gd name="T5" fmla="*/ 30 h 36"/>
                <a:gd name="T6" fmla="*/ 12 w 36"/>
                <a:gd name="T7" fmla="*/ 24 h 36"/>
                <a:gd name="T8" fmla="*/ 6 w 36"/>
                <a:gd name="T9" fmla="*/ 24 h 36"/>
                <a:gd name="T10" fmla="*/ 0 w 36"/>
                <a:gd name="T11" fmla="*/ 24 h 36"/>
                <a:gd name="T12" fmla="*/ 0 w 36"/>
                <a:gd name="T13" fmla="*/ 18 h 36"/>
                <a:gd name="T14" fmla="*/ 6 w 36"/>
                <a:gd name="T15" fmla="*/ 12 h 36"/>
                <a:gd name="T16" fmla="*/ 6 w 36"/>
                <a:gd name="T17" fmla="*/ 6 h 36"/>
                <a:gd name="T18" fmla="*/ 18 w 36"/>
                <a:gd name="T19" fmla="*/ 6 h 36"/>
                <a:gd name="T20" fmla="*/ 18 w 36"/>
                <a:gd name="T21" fmla="*/ 0 h 36"/>
                <a:gd name="T22" fmla="*/ 24 w 36"/>
                <a:gd name="T23" fmla="*/ 0 h 36"/>
                <a:gd name="T24" fmla="*/ 24 w 36"/>
                <a:gd name="T25" fmla="*/ 6 h 36"/>
                <a:gd name="T26" fmla="*/ 30 w 36"/>
                <a:gd name="T27" fmla="*/ 12 h 36"/>
                <a:gd name="T28" fmla="*/ 36 w 36"/>
                <a:gd name="T29" fmla="*/ 12 h 36"/>
                <a:gd name="T30" fmla="*/ 36 w 36"/>
                <a:gd name="T31" fmla="*/ 18 h 36"/>
                <a:gd name="T32" fmla="*/ 24 w 36"/>
                <a:gd name="T33" fmla="*/ 30 h 36"/>
                <a:gd name="T34" fmla="*/ 18 w 36"/>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6">
                  <a:moveTo>
                    <a:pt x="18" y="36"/>
                  </a:moveTo>
                  <a:lnTo>
                    <a:pt x="18" y="30"/>
                  </a:lnTo>
                  <a:lnTo>
                    <a:pt x="12" y="30"/>
                  </a:lnTo>
                  <a:lnTo>
                    <a:pt x="12" y="24"/>
                  </a:lnTo>
                  <a:lnTo>
                    <a:pt x="6" y="24"/>
                  </a:lnTo>
                  <a:lnTo>
                    <a:pt x="0" y="24"/>
                  </a:lnTo>
                  <a:lnTo>
                    <a:pt x="0" y="18"/>
                  </a:lnTo>
                  <a:lnTo>
                    <a:pt x="6" y="12"/>
                  </a:lnTo>
                  <a:lnTo>
                    <a:pt x="6" y="6"/>
                  </a:lnTo>
                  <a:lnTo>
                    <a:pt x="18" y="6"/>
                  </a:lnTo>
                  <a:lnTo>
                    <a:pt x="18" y="0"/>
                  </a:lnTo>
                  <a:lnTo>
                    <a:pt x="24" y="0"/>
                  </a:lnTo>
                  <a:lnTo>
                    <a:pt x="24" y="6"/>
                  </a:lnTo>
                  <a:lnTo>
                    <a:pt x="30" y="12"/>
                  </a:lnTo>
                  <a:lnTo>
                    <a:pt x="36" y="12"/>
                  </a:lnTo>
                  <a:lnTo>
                    <a:pt x="36" y="18"/>
                  </a:lnTo>
                  <a:lnTo>
                    <a:pt x="24" y="30"/>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51" name="Freeform 2479"/>
            <p:cNvSpPr>
              <a:spLocks/>
            </p:cNvSpPr>
            <p:nvPr/>
          </p:nvSpPr>
          <p:spPr bwMode="auto">
            <a:xfrm>
              <a:off x="2790" y="2574"/>
              <a:ext cx="36" cy="48"/>
            </a:xfrm>
            <a:custGeom>
              <a:avLst/>
              <a:gdLst>
                <a:gd name="T0" fmla="*/ 6 w 36"/>
                <a:gd name="T1" fmla="*/ 48 h 48"/>
                <a:gd name="T2" fmla="*/ 6 w 36"/>
                <a:gd name="T3" fmla="*/ 42 h 48"/>
                <a:gd name="T4" fmla="*/ 6 w 36"/>
                <a:gd name="T5" fmla="*/ 36 h 48"/>
                <a:gd name="T6" fmla="*/ 0 w 36"/>
                <a:gd name="T7" fmla="*/ 36 h 48"/>
                <a:gd name="T8" fmla="*/ 0 w 36"/>
                <a:gd name="T9" fmla="*/ 30 h 48"/>
                <a:gd name="T10" fmla="*/ 0 w 36"/>
                <a:gd name="T11" fmla="*/ 0 h 48"/>
                <a:gd name="T12" fmla="*/ 18 w 36"/>
                <a:gd name="T13" fmla="*/ 0 h 48"/>
                <a:gd name="T14" fmla="*/ 36 w 36"/>
                <a:gd name="T15" fmla="*/ 0 h 48"/>
                <a:gd name="T16" fmla="*/ 36 w 36"/>
                <a:gd name="T17" fmla="*/ 48 h 48"/>
                <a:gd name="T18" fmla="*/ 6 w 36"/>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6" y="48"/>
                  </a:moveTo>
                  <a:lnTo>
                    <a:pt x="6" y="42"/>
                  </a:lnTo>
                  <a:lnTo>
                    <a:pt x="6" y="36"/>
                  </a:lnTo>
                  <a:lnTo>
                    <a:pt x="0" y="36"/>
                  </a:lnTo>
                  <a:lnTo>
                    <a:pt x="0" y="30"/>
                  </a:lnTo>
                  <a:lnTo>
                    <a:pt x="0" y="0"/>
                  </a:lnTo>
                  <a:lnTo>
                    <a:pt x="18" y="0"/>
                  </a:lnTo>
                  <a:lnTo>
                    <a:pt x="36" y="0"/>
                  </a:lnTo>
                  <a:lnTo>
                    <a:pt x="36" y="48"/>
                  </a:lnTo>
                  <a:lnTo>
                    <a:pt x="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52" name="Freeform 2480"/>
            <p:cNvSpPr>
              <a:spLocks/>
            </p:cNvSpPr>
            <p:nvPr/>
          </p:nvSpPr>
          <p:spPr bwMode="auto">
            <a:xfrm>
              <a:off x="2826" y="2574"/>
              <a:ext cx="54" cy="48"/>
            </a:xfrm>
            <a:custGeom>
              <a:avLst/>
              <a:gdLst>
                <a:gd name="T0" fmla="*/ 0 w 54"/>
                <a:gd name="T1" fmla="*/ 48 h 48"/>
                <a:gd name="T2" fmla="*/ 0 w 54"/>
                <a:gd name="T3" fmla="*/ 0 h 48"/>
                <a:gd name="T4" fmla="*/ 12 w 54"/>
                <a:gd name="T5" fmla="*/ 0 h 48"/>
                <a:gd name="T6" fmla="*/ 18 w 54"/>
                <a:gd name="T7" fmla="*/ 6 h 48"/>
                <a:gd name="T8" fmla="*/ 30 w 54"/>
                <a:gd name="T9" fmla="*/ 6 h 48"/>
                <a:gd name="T10" fmla="*/ 30 w 54"/>
                <a:gd name="T11" fmla="*/ 12 h 48"/>
                <a:gd name="T12" fmla="*/ 36 w 54"/>
                <a:gd name="T13" fmla="*/ 12 h 48"/>
                <a:gd name="T14" fmla="*/ 42 w 54"/>
                <a:gd name="T15" fmla="*/ 12 h 48"/>
                <a:gd name="T16" fmla="*/ 42 w 54"/>
                <a:gd name="T17" fmla="*/ 18 h 48"/>
                <a:gd name="T18" fmla="*/ 42 w 54"/>
                <a:gd name="T19" fmla="*/ 36 h 48"/>
                <a:gd name="T20" fmla="*/ 48 w 54"/>
                <a:gd name="T21" fmla="*/ 42 h 48"/>
                <a:gd name="T22" fmla="*/ 54 w 54"/>
                <a:gd name="T23" fmla="*/ 48 h 48"/>
                <a:gd name="T24" fmla="*/ 0 w 54"/>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8">
                  <a:moveTo>
                    <a:pt x="0" y="48"/>
                  </a:moveTo>
                  <a:lnTo>
                    <a:pt x="0" y="0"/>
                  </a:lnTo>
                  <a:lnTo>
                    <a:pt x="12" y="0"/>
                  </a:lnTo>
                  <a:lnTo>
                    <a:pt x="18" y="6"/>
                  </a:lnTo>
                  <a:lnTo>
                    <a:pt x="30" y="6"/>
                  </a:lnTo>
                  <a:lnTo>
                    <a:pt x="30" y="12"/>
                  </a:lnTo>
                  <a:lnTo>
                    <a:pt x="36" y="12"/>
                  </a:lnTo>
                  <a:lnTo>
                    <a:pt x="42" y="12"/>
                  </a:lnTo>
                  <a:lnTo>
                    <a:pt x="42" y="18"/>
                  </a:lnTo>
                  <a:lnTo>
                    <a:pt x="42" y="36"/>
                  </a:lnTo>
                  <a:lnTo>
                    <a:pt x="48" y="42"/>
                  </a:lnTo>
                  <a:lnTo>
                    <a:pt x="54"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53" name="Freeform 2481"/>
            <p:cNvSpPr>
              <a:spLocks/>
            </p:cNvSpPr>
            <p:nvPr/>
          </p:nvSpPr>
          <p:spPr bwMode="auto">
            <a:xfrm>
              <a:off x="3948" y="2496"/>
              <a:ext cx="48" cy="54"/>
            </a:xfrm>
            <a:custGeom>
              <a:avLst/>
              <a:gdLst>
                <a:gd name="T0" fmla="*/ 18 w 48"/>
                <a:gd name="T1" fmla="*/ 48 h 54"/>
                <a:gd name="T2" fmla="*/ 24 w 48"/>
                <a:gd name="T3" fmla="*/ 42 h 54"/>
                <a:gd name="T4" fmla="*/ 24 w 48"/>
                <a:gd name="T5" fmla="*/ 36 h 54"/>
                <a:gd name="T6" fmla="*/ 12 w 48"/>
                <a:gd name="T7" fmla="*/ 36 h 54"/>
                <a:gd name="T8" fmla="*/ 6 w 48"/>
                <a:gd name="T9" fmla="*/ 30 h 54"/>
                <a:gd name="T10" fmla="*/ 0 w 48"/>
                <a:gd name="T11" fmla="*/ 36 h 54"/>
                <a:gd name="T12" fmla="*/ 0 w 48"/>
                <a:gd name="T13" fmla="*/ 30 h 54"/>
                <a:gd name="T14" fmla="*/ 6 w 48"/>
                <a:gd name="T15" fmla="*/ 30 h 54"/>
                <a:gd name="T16" fmla="*/ 0 w 48"/>
                <a:gd name="T17" fmla="*/ 24 h 54"/>
                <a:gd name="T18" fmla="*/ 6 w 48"/>
                <a:gd name="T19" fmla="*/ 24 h 54"/>
                <a:gd name="T20" fmla="*/ 12 w 48"/>
                <a:gd name="T21" fmla="*/ 18 h 54"/>
                <a:gd name="T22" fmla="*/ 6 w 48"/>
                <a:gd name="T23" fmla="*/ 12 h 54"/>
                <a:gd name="T24" fmla="*/ 12 w 48"/>
                <a:gd name="T25" fmla="*/ 12 h 54"/>
                <a:gd name="T26" fmla="*/ 12 w 48"/>
                <a:gd name="T27" fmla="*/ 6 h 54"/>
                <a:gd name="T28" fmla="*/ 18 w 48"/>
                <a:gd name="T29" fmla="*/ 6 h 54"/>
                <a:gd name="T30" fmla="*/ 12 w 48"/>
                <a:gd name="T31" fmla="*/ 0 h 54"/>
                <a:gd name="T32" fmla="*/ 18 w 48"/>
                <a:gd name="T33" fmla="*/ 0 h 54"/>
                <a:gd name="T34" fmla="*/ 24 w 48"/>
                <a:gd name="T35" fmla="*/ 0 h 54"/>
                <a:gd name="T36" fmla="*/ 30 w 48"/>
                <a:gd name="T37" fmla="*/ 0 h 54"/>
                <a:gd name="T38" fmla="*/ 36 w 48"/>
                <a:gd name="T39" fmla="*/ 0 h 54"/>
                <a:gd name="T40" fmla="*/ 42 w 48"/>
                <a:gd name="T41" fmla="*/ 12 h 54"/>
                <a:gd name="T42" fmla="*/ 48 w 48"/>
                <a:gd name="T43" fmla="*/ 18 h 54"/>
                <a:gd name="T44" fmla="*/ 48 w 48"/>
                <a:gd name="T45" fmla="*/ 24 h 54"/>
                <a:gd name="T46" fmla="*/ 42 w 48"/>
                <a:gd name="T47" fmla="*/ 24 h 54"/>
                <a:gd name="T48" fmla="*/ 36 w 48"/>
                <a:gd name="T49" fmla="*/ 30 h 54"/>
                <a:gd name="T50" fmla="*/ 36 w 48"/>
                <a:gd name="T51" fmla="*/ 36 h 54"/>
                <a:gd name="T52" fmla="*/ 36 w 48"/>
                <a:gd name="T53" fmla="*/ 48 h 54"/>
                <a:gd name="T54" fmla="*/ 30 w 48"/>
                <a:gd name="T55" fmla="*/ 48 h 54"/>
                <a:gd name="T56" fmla="*/ 24 w 48"/>
                <a:gd name="T57" fmla="*/ 54 h 54"/>
                <a:gd name="T58" fmla="*/ 24 w 48"/>
                <a:gd name="T59" fmla="*/ 48 h 54"/>
                <a:gd name="T60" fmla="*/ 18 w 48"/>
                <a:gd name="T61"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54">
                  <a:moveTo>
                    <a:pt x="18" y="48"/>
                  </a:moveTo>
                  <a:lnTo>
                    <a:pt x="24" y="42"/>
                  </a:lnTo>
                  <a:lnTo>
                    <a:pt x="24" y="36"/>
                  </a:lnTo>
                  <a:lnTo>
                    <a:pt x="12" y="36"/>
                  </a:lnTo>
                  <a:lnTo>
                    <a:pt x="6" y="30"/>
                  </a:lnTo>
                  <a:lnTo>
                    <a:pt x="0" y="36"/>
                  </a:lnTo>
                  <a:lnTo>
                    <a:pt x="0" y="30"/>
                  </a:lnTo>
                  <a:lnTo>
                    <a:pt x="6" y="30"/>
                  </a:lnTo>
                  <a:lnTo>
                    <a:pt x="0" y="24"/>
                  </a:lnTo>
                  <a:lnTo>
                    <a:pt x="6" y="24"/>
                  </a:lnTo>
                  <a:lnTo>
                    <a:pt x="12" y="18"/>
                  </a:lnTo>
                  <a:lnTo>
                    <a:pt x="6" y="12"/>
                  </a:lnTo>
                  <a:lnTo>
                    <a:pt x="12" y="12"/>
                  </a:lnTo>
                  <a:lnTo>
                    <a:pt x="12" y="6"/>
                  </a:lnTo>
                  <a:lnTo>
                    <a:pt x="18" y="6"/>
                  </a:lnTo>
                  <a:lnTo>
                    <a:pt x="12" y="0"/>
                  </a:lnTo>
                  <a:lnTo>
                    <a:pt x="18" y="0"/>
                  </a:lnTo>
                  <a:lnTo>
                    <a:pt x="24" y="0"/>
                  </a:lnTo>
                  <a:lnTo>
                    <a:pt x="30" y="0"/>
                  </a:lnTo>
                  <a:lnTo>
                    <a:pt x="36" y="0"/>
                  </a:lnTo>
                  <a:lnTo>
                    <a:pt x="42" y="12"/>
                  </a:lnTo>
                  <a:lnTo>
                    <a:pt x="48" y="18"/>
                  </a:lnTo>
                  <a:lnTo>
                    <a:pt x="48" y="24"/>
                  </a:lnTo>
                  <a:lnTo>
                    <a:pt x="42" y="24"/>
                  </a:lnTo>
                  <a:lnTo>
                    <a:pt x="36" y="30"/>
                  </a:lnTo>
                  <a:lnTo>
                    <a:pt x="36" y="36"/>
                  </a:lnTo>
                  <a:lnTo>
                    <a:pt x="36" y="48"/>
                  </a:lnTo>
                  <a:lnTo>
                    <a:pt x="30" y="48"/>
                  </a:lnTo>
                  <a:lnTo>
                    <a:pt x="24" y="54"/>
                  </a:lnTo>
                  <a:lnTo>
                    <a:pt x="24" y="48"/>
                  </a:lnTo>
                  <a:lnTo>
                    <a:pt x="1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54" name="Freeform 2482"/>
            <p:cNvSpPr>
              <a:spLocks/>
            </p:cNvSpPr>
            <p:nvPr/>
          </p:nvSpPr>
          <p:spPr bwMode="auto">
            <a:xfrm>
              <a:off x="3918" y="2496"/>
              <a:ext cx="42" cy="36"/>
            </a:xfrm>
            <a:custGeom>
              <a:avLst/>
              <a:gdLst>
                <a:gd name="T0" fmla="*/ 30 w 42"/>
                <a:gd name="T1" fmla="*/ 30 h 36"/>
                <a:gd name="T2" fmla="*/ 24 w 42"/>
                <a:gd name="T3" fmla="*/ 30 h 36"/>
                <a:gd name="T4" fmla="*/ 24 w 42"/>
                <a:gd name="T5" fmla="*/ 24 h 36"/>
                <a:gd name="T6" fmla="*/ 12 w 42"/>
                <a:gd name="T7" fmla="*/ 18 h 36"/>
                <a:gd name="T8" fmla="*/ 18 w 42"/>
                <a:gd name="T9" fmla="*/ 18 h 36"/>
                <a:gd name="T10" fmla="*/ 6 w 42"/>
                <a:gd name="T11" fmla="*/ 18 h 36"/>
                <a:gd name="T12" fmla="*/ 0 w 42"/>
                <a:gd name="T13" fmla="*/ 18 h 36"/>
                <a:gd name="T14" fmla="*/ 0 w 42"/>
                <a:gd name="T15" fmla="*/ 12 h 36"/>
                <a:gd name="T16" fmla="*/ 12 w 42"/>
                <a:gd name="T17" fmla="*/ 6 h 36"/>
                <a:gd name="T18" fmla="*/ 18 w 42"/>
                <a:gd name="T19" fmla="*/ 6 h 36"/>
                <a:gd name="T20" fmla="*/ 24 w 42"/>
                <a:gd name="T21" fmla="*/ 6 h 36"/>
                <a:gd name="T22" fmla="*/ 30 w 42"/>
                <a:gd name="T23" fmla="*/ 6 h 36"/>
                <a:gd name="T24" fmla="*/ 30 w 42"/>
                <a:gd name="T25" fmla="*/ 0 h 36"/>
                <a:gd name="T26" fmla="*/ 36 w 42"/>
                <a:gd name="T27" fmla="*/ 0 h 36"/>
                <a:gd name="T28" fmla="*/ 42 w 42"/>
                <a:gd name="T29" fmla="*/ 6 h 36"/>
                <a:gd name="T30" fmla="*/ 42 w 42"/>
                <a:gd name="T31" fmla="*/ 12 h 36"/>
                <a:gd name="T32" fmla="*/ 36 w 42"/>
                <a:gd name="T33" fmla="*/ 12 h 36"/>
                <a:gd name="T34" fmla="*/ 42 w 42"/>
                <a:gd name="T35" fmla="*/ 18 h 36"/>
                <a:gd name="T36" fmla="*/ 36 w 42"/>
                <a:gd name="T37" fmla="*/ 24 h 36"/>
                <a:gd name="T38" fmla="*/ 30 w 42"/>
                <a:gd name="T39" fmla="*/ 24 h 36"/>
                <a:gd name="T40" fmla="*/ 36 w 42"/>
                <a:gd name="T41" fmla="*/ 30 h 36"/>
                <a:gd name="T42" fmla="*/ 30 w 42"/>
                <a:gd name="T43" fmla="*/ 30 h 36"/>
                <a:gd name="T44" fmla="*/ 30 w 42"/>
                <a:gd name="T45" fmla="*/ 36 h 36"/>
                <a:gd name="T46" fmla="*/ 30 w 42"/>
                <a:gd name="T4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6">
                  <a:moveTo>
                    <a:pt x="30" y="30"/>
                  </a:moveTo>
                  <a:lnTo>
                    <a:pt x="24" y="30"/>
                  </a:lnTo>
                  <a:lnTo>
                    <a:pt x="24" y="24"/>
                  </a:lnTo>
                  <a:lnTo>
                    <a:pt x="12" y="18"/>
                  </a:lnTo>
                  <a:lnTo>
                    <a:pt x="18" y="18"/>
                  </a:lnTo>
                  <a:lnTo>
                    <a:pt x="6" y="18"/>
                  </a:lnTo>
                  <a:lnTo>
                    <a:pt x="0" y="18"/>
                  </a:lnTo>
                  <a:lnTo>
                    <a:pt x="0" y="12"/>
                  </a:lnTo>
                  <a:lnTo>
                    <a:pt x="12" y="6"/>
                  </a:lnTo>
                  <a:lnTo>
                    <a:pt x="18" y="6"/>
                  </a:lnTo>
                  <a:lnTo>
                    <a:pt x="24" y="6"/>
                  </a:lnTo>
                  <a:lnTo>
                    <a:pt x="30" y="6"/>
                  </a:lnTo>
                  <a:lnTo>
                    <a:pt x="30" y="0"/>
                  </a:lnTo>
                  <a:lnTo>
                    <a:pt x="36" y="0"/>
                  </a:lnTo>
                  <a:lnTo>
                    <a:pt x="42" y="6"/>
                  </a:lnTo>
                  <a:lnTo>
                    <a:pt x="42" y="12"/>
                  </a:lnTo>
                  <a:lnTo>
                    <a:pt x="36" y="12"/>
                  </a:lnTo>
                  <a:lnTo>
                    <a:pt x="42" y="18"/>
                  </a:lnTo>
                  <a:lnTo>
                    <a:pt x="36" y="24"/>
                  </a:lnTo>
                  <a:lnTo>
                    <a:pt x="30" y="24"/>
                  </a:lnTo>
                  <a:lnTo>
                    <a:pt x="36" y="30"/>
                  </a:lnTo>
                  <a:lnTo>
                    <a:pt x="30" y="30"/>
                  </a:lnTo>
                  <a:lnTo>
                    <a:pt x="30" y="36"/>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55" name="Freeform 2483"/>
            <p:cNvSpPr>
              <a:spLocks/>
            </p:cNvSpPr>
            <p:nvPr/>
          </p:nvSpPr>
          <p:spPr bwMode="auto">
            <a:xfrm>
              <a:off x="2940" y="2580"/>
              <a:ext cx="60" cy="42"/>
            </a:xfrm>
            <a:custGeom>
              <a:avLst/>
              <a:gdLst>
                <a:gd name="T0" fmla="*/ 60 w 60"/>
                <a:gd name="T1" fmla="*/ 6 h 42"/>
                <a:gd name="T2" fmla="*/ 60 w 60"/>
                <a:gd name="T3" fmla="*/ 36 h 42"/>
                <a:gd name="T4" fmla="*/ 36 w 60"/>
                <a:gd name="T5" fmla="*/ 42 h 42"/>
                <a:gd name="T6" fmla="*/ 30 w 60"/>
                <a:gd name="T7" fmla="*/ 42 h 42"/>
                <a:gd name="T8" fmla="*/ 24 w 60"/>
                <a:gd name="T9" fmla="*/ 42 h 42"/>
                <a:gd name="T10" fmla="*/ 24 w 60"/>
                <a:gd name="T11" fmla="*/ 36 h 42"/>
                <a:gd name="T12" fmla="*/ 18 w 60"/>
                <a:gd name="T13" fmla="*/ 36 h 42"/>
                <a:gd name="T14" fmla="*/ 12 w 60"/>
                <a:gd name="T15" fmla="*/ 36 h 42"/>
                <a:gd name="T16" fmla="*/ 6 w 60"/>
                <a:gd name="T17" fmla="*/ 36 h 42"/>
                <a:gd name="T18" fmla="*/ 6 w 60"/>
                <a:gd name="T19" fmla="*/ 12 h 42"/>
                <a:gd name="T20" fmla="*/ 0 w 60"/>
                <a:gd name="T21" fmla="*/ 0 h 42"/>
                <a:gd name="T22" fmla="*/ 18 w 60"/>
                <a:gd name="T23" fmla="*/ 6 h 42"/>
                <a:gd name="T24" fmla="*/ 30 w 60"/>
                <a:gd name="T25" fmla="*/ 6 h 42"/>
                <a:gd name="T26" fmla="*/ 36 w 60"/>
                <a:gd name="T27" fmla="*/ 6 h 42"/>
                <a:gd name="T28" fmla="*/ 36 w 60"/>
                <a:gd name="T29" fmla="*/ 0 h 42"/>
                <a:gd name="T30" fmla="*/ 42 w 60"/>
                <a:gd name="T31" fmla="*/ 0 h 42"/>
                <a:gd name="T32" fmla="*/ 42 w 60"/>
                <a:gd name="T33" fmla="*/ 6 h 42"/>
                <a:gd name="T34" fmla="*/ 48 w 60"/>
                <a:gd name="T35" fmla="*/ 6 h 42"/>
                <a:gd name="T36" fmla="*/ 54 w 60"/>
                <a:gd name="T37" fmla="*/ 6 h 42"/>
                <a:gd name="T38" fmla="*/ 60 w 60"/>
                <a:gd name="T3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42">
                  <a:moveTo>
                    <a:pt x="60" y="6"/>
                  </a:moveTo>
                  <a:lnTo>
                    <a:pt x="60" y="36"/>
                  </a:lnTo>
                  <a:lnTo>
                    <a:pt x="36" y="42"/>
                  </a:lnTo>
                  <a:lnTo>
                    <a:pt x="30" y="42"/>
                  </a:lnTo>
                  <a:lnTo>
                    <a:pt x="24" y="42"/>
                  </a:lnTo>
                  <a:lnTo>
                    <a:pt x="24" y="36"/>
                  </a:lnTo>
                  <a:lnTo>
                    <a:pt x="18" y="36"/>
                  </a:lnTo>
                  <a:lnTo>
                    <a:pt x="12" y="36"/>
                  </a:lnTo>
                  <a:lnTo>
                    <a:pt x="6" y="36"/>
                  </a:lnTo>
                  <a:lnTo>
                    <a:pt x="6" y="12"/>
                  </a:lnTo>
                  <a:lnTo>
                    <a:pt x="0" y="0"/>
                  </a:lnTo>
                  <a:lnTo>
                    <a:pt x="18" y="6"/>
                  </a:lnTo>
                  <a:lnTo>
                    <a:pt x="30" y="6"/>
                  </a:lnTo>
                  <a:lnTo>
                    <a:pt x="36" y="6"/>
                  </a:lnTo>
                  <a:lnTo>
                    <a:pt x="36" y="0"/>
                  </a:lnTo>
                  <a:lnTo>
                    <a:pt x="42" y="0"/>
                  </a:lnTo>
                  <a:lnTo>
                    <a:pt x="42" y="6"/>
                  </a:lnTo>
                  <a:lnTo>
                    <a:pt x="48" y="6"/>
                  </a:lnTo>
                  <a:lnTo>
                    <a:pt x="54" y="6"/>
                  </a:lnTo>
                  <a:lnTo>
                    <a:pt x="6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56" name="Freeform 2484"/>
            <p:cNvSpPr>
              <a:spLocks/>
            </p:cNvSpPr>
            <p:nvPr/>
          </p:nvSpPr>
          <p:spPr bwMode="auto">
            <a:xfrm>
              <a:off x="1734" y="2508"/>
              <a:ext cx="78" cy="150"/>
            </a:xfrm>
            <a:custGeom>
              <a:avLst/>
              <a:gdLst>
                <a:gd name="T0" fmla="*/ 0 w 78"/>
                <a:gd name="T1" fmla="*/ 138 h 150"/>
                <a:gd name="T2" fmla="*/ 12 w 78"/>
                <a:gd name="T3" fmla="*/ 30 h 150"/>
                <a:gd name="T4" fmla="*/ 18 w 78"/>
                <a:gd name="T5" fmla="*/ 0 h 150"/>
                <a:gd name="T6" fmla="*/ 36 w 78"/>
                <a:gd name="T7" fmla="*/ 0 h 150"/>
                <a:gd name="T8" fmla="*/ 30 w 78"/>
                <a:gd name="T9" fmla="*/ 18 h 150"/>
                <a:gd name="T10" fmla="*/ 48 w 78"/>
                <a:gd name="T11" fmla="*/ 18 h 150"/>
                <a:gd name="T12" fmla="*/ 48 w 78"/>
                <a:gd name="T13" fmla="*/ 30 h 150"/>
                <a:gd name="T14" fmla="*/ 54 w 78"/>
                <a:gd name="T15" fmla="*/ 30 h 150"/>
                <a:gd name="T16" fmla="*/ 48 w 78"/>
                <a:gd name="T17" fmla="*/ 96 h 150"/>
                <a:gd name="T18" fmla="*/ 78 w 78"/>
                <a:gd name="T19" fmla="*/ 96 h 150"/>
                <a:gd name="T20" fmla="*/ 72 w 78"/>
                <a:gd name="T21" fmla="*/ 108 h 150"/>
                <a:gd name="T22" fmla="*/ 66 w 78"/>
                <a:gd name="T23" fmla="*/ 150 h 150"/>
                <a:gd name="T24" fmla="*/ 0 w 78"/>
                <a:gd name="T25"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50">
                  <a:moveTo>
                    <a:pt x="0" y="138"/>
                  </a:moveTo>
                  <a:lnTo>
                    <a:pt x="12" y="30"/>
                  </a:lnTo>
                  <a:lnTo>
                    <a:pt x="18" y="0"/>
                  </a:lnTo>
                  <a:lnTo>
                    <a:pt x="36" y="0"/>
                  </a:lnTo>
                  <a:lnTo>
                    <a:pt x="30" y="18"/>
                  </a:lnTo>
                  <a:lnTo>
                    <a:pt x="48" y="18"/>
                  </a:lnTo>
                  <a:lnTo>
                    <a:pt x="48" y="30"/>
                  </a:lnTo>
                  <a:lnTo>
                    <a:pt x="54" y="30"/>
                  </a:lnTo>
                  <a:lnTo>
                    <a:pt x="48" y="96"/>
                  </a:lnTo>
                  <a:lnTo>
                    <a:pt x="78" y="96"/>
                  </a:lnTo>
                  <a:lnTo>
                    <a:pt x="72" y="108"/>
                  </a:lnTo>
                  <a:lnTo>
                    <a:pt x="66" y="150"/>
                  </a:lnTo>
                  <a:lnTo>
                    <a:pt x="0" y="13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57" name="Freeform 2485"/>
            <p:cNvSpPr>
              <a:spLocks/>
            </p:cNvSpPr>
            <p:nvPr/>
          </p:nvSpPr>
          <p:spPr bwMode="auto">
            <a:xfrm>
              <a:off x="3630" y="2538"/>
              <a:ext cx="48" cy="36"/>
            </a:xfrm>
            <a:custGeom>
              <a:avLst/>
              <a:gdLst>
                <a:gd name="T0" fmla="*/ 48 w 48"/>
                <a:gd name="T1" fmla="*/ 24 h 36"/>
                <a:gd name="T2" fmla="*/ 48 w 48"/>
                <a:gd name="T3" fmla="*/ 30 h 36"/>
                <a:gd name="T4" fmla="*/ 42 w 48"/>
                <a:gd name="T5" fmla="*/ 30 h 36"/>
                <a:gd name="T6" fmla="*/ 42 w 48"/>
                <a:gd name="T7" fmla="*/ 36 h 36"/>
                <a:gd name="T8" fmla="*/ 36 w 48"/>
                <a:gd name="T9" fmla="*/ 36 h 36"/>
                <a:gd name="T10" fmla="*/ 30 w 48"/>
                <a:gd name="T11" fmla="*/ 36 h 36"/>
                <a:gd name="T12" fmla="*/ 24 w 48"/>
                <a:gd name="T13" fmla="*/ 36 h 36"/>
                <a:gd name="T14" fmla="*/ 24 w 48"/>
                <a:gd name="T15" fmla="*/ 30 h 36"/>
                <a:gd name="T16" fmla="*/ 18 w 48"/>
                <a:gd name="T17" fmla="*/ 30 h 36"/>
                <a:gd name="T18" fmla="*/ 12 w 48"/>
                <a:gd name="T19" fmla="*/ 30 h 36"/>
                <a:gd name="T20" fmla="*/ 12 w 48"/>
                <a:gd name="T21" fmla="*/ 36 h 36"/>
                <a:gd name="T22" fmla="*/ 6 w 48"/>
                <a:gd name="T23" fmla="*/ 36 h 36"/>
                <a:gd name="T24" fmla="*/ 0 w 48"/>
                <a:gd name="T25" fmla="*/ 12 h 36"/>
                <a:gd name="T26" fmla="*/ 0 w 48"/>
                <a:gd name="T27" fmla="*/ 6 h 36"/>
                <a:gd name="T28" fmla="*/ 6 w 48"/>
                <a:gd name="T29" fmla="*/ 6 h 36"/>
                <a:gd name="T30" fmla="*/ 6 w 48"/>
                <a:gd name="T31" fmla="*/ 0 h 36"/>
                <a:gd name="T32" fmla="*/ 12 w 48"/>
                <a:gd name="T33" fmla="*/ 0 h 36"/>
                <a:gd name="T34" fmla="*/ 12 w 48"/>
                <a:gd name="T35" fmla="*/ 6 h 36"/>
                <a:gd name="T36" fmla="*/ 36 w 48"/>
                <a:gd name="T37" fmla="*/ 0 h 36"/>
                <a:gd name="T38" fmla="*/ 42 w 48"/>
                <a:gd name="T39" fmla="*/ 0 h 36"/>
                <a:gd name="T40" fmla="*/ 48 w 48"/>
                <a:gd name="T41" fmla="*/ 0 h 36"/>
                <a:gd name="T42" fmla="*/ 42 w 48"/>
                <a:gd name="T43" fmla="*/ 6 h 36"/>
                <a:gd name="T44" fmla="*/ 48 w 48"/>
                <a:gd name="T45" fmla="*/ 12 h 36"/>
                <a:gd name="T46" fmla="*/ 48 w 48"/>
                <a:gd name="T47" fmla="*/ 18 h 36"/>
                <a:gd name="T48" fmla="*/ 48 w 48"/>
                <a:gd name="T4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48" y="24"/>
                  </a:moveTo>
                  <a:lnTo>
                    <a:pt x="48" y="30"/>
                  </a:lnTo>
                  <a:lnTo>
                    <a:pt x="42" y="30"/>
                  </a:lnTo>
                  <a:lnTo>
                    <a:pt x="42" y="36"/>
                  </a:lnTo>
                  <a:lnTo>
                    <a:pt x="36" y="36"/>
                  </a:lnTo>
                  <a:lnTo>
                    <a:pt x="30" y="36"/>
                  </a:lnTo>
                  <a:lnTo>
                    <a:pt x="24" y="36"/>
                  </a:lnTo>
                  <a:lnTo>
                    <a:pt x="24" y="30"/>
                  </a:lnTo>
                  <a:lnTo>
                    <a:pt x="18" y="30"/>
                  </a:lnTo>
                  <a:lnTo>
                    <a:pt x="12" y="30"/>
                  </a:lnTo>
                  <a:lnTo>
                    <a:pt x="12" y="36"/>
                  </a:lnTo>
                  <a:lnTo>
                    <a:pt x="6" y="36"/>
                  </a:lnTo>
                  <a:lnTo>
                    <a:pt x="0" y="12"/>
                  </a:lnTo>
                  <a:lnTo>
                    <a:pt x="0" y="6"/>
                  </a:lnTo>
                  <a:lnTo>
                    <a:pt x="6" y="6"/>
                  </a:lnTo>
                  <a:lnTo>
                    <a:pt x="6" y="0"/>
                  </a:lnTo>
                  <a:lnTo>
                    <a:pt x="12" y="0"/>
                  </a:lnTo>
                  <a:lnTo>
                    <a:pt x="12" y="6"/>
                  </a:lnTo>
                  <a:lnTo>
                    <a:pt x="36" y="0"/>
                  </a:lnTo>
                  <a:lnTo>
                    <a:pt x="42" y="0"/>
                  </a:lnTo>
                  <a:lnTo>
                    <a:pt x="48" y="0"/>
                  </a:lnTo>
                  <a:lnTo>
                    <a:pt x="42" y="6"/>
                  </a:lnTo>
                  <a:lnTo>
                    <a:pt x="48" y="12"/>
                  </a:lnTo>
                  <a:lnTo>
                    <a:pt x="48" y="18"/>
                  </a:lnTo>
                  <a:lnTo>
                    <a:pt x="48"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58" name="Freeform 2486"/>
            <p:cNvSpPr>
              <a:spLocks/>
            </p:cNvSpPr>
            <p:nvPr/>
          </p:nvSpPr>
          <p:spPr bwMode="auto">
            <a:xfrm>
              <a:off x="3096" y="2580"/>
              <a:ext cx="36" cy="30"/>
            </a:xfrm>
            <a:custGeom>
              <a:avLst/>
              <a:gdLst>
                <a:gd name="T0" fmla="*/ 6 w 36"/>
                <a:gd name="T1" fmla="*/ 30 h 30"/>
                <a:gd name="T2" fmla="*/ 0 w 36"/>
                <a:gd name="T3" fmla="*/ 30 h 30"/>
                <a:gd name="T4" fmla="*/ 0 w 36"/>
                <a:gd name="T5" fmla="*/ 18 h 30"/>
                <a:gd name="T6" fmla="*/ 0 w 36"/>
                <a:gd name="T7" fmla="*/ 12 h 30"/>
                <a:gd name="T8" fmla="*/ 0 w 36"/>
                <a:gd name="T9" fmla="*/ 6 h 30"/>
                <a:gd name="T10" fmla="*/ 6 w 36"/>
                <a:gd name="T11" fmla="*/ 0 h 30"/>
                <a:gd name="T12" fmla="*/ 12 w 36"/>
                <a:gd name="T13" fmla="*/ 0 h 30"/>
                <a:gd name="T14" fmla="*/ 24 w 36"/>
                <a:gd name="T15" fmla="*/ 0 h 30"/>
                <a:gd name="T16" fmla="*/ 30 w 36"/>
                <a:gd name="T17" fmla="*/ 0 h 30"/>
                <a:gd name="T18" fmla="*/ 30 w 36"/>
                <a:gd name="T19" fmla="*/ 6 h 30"/>
                <a:gd name="T20" fmla="*/ 36 w 36"/>
                <a:gd name="T21" fmla="*/ 6 h 30"/>
                <a:gd name="T22" fmla="*/ 36 w 36"/>
                <a:gd name="T23" fmla="*/ 12 h 30"/>
                <a:gd name="T24" fmla="*/ 36 w 36"/>
                <a:gd name="T25" fmla="*/ 24 h 30"/>
                <a:gd name="T26" fmla="*/ 24 w 36"/>
                <a:gd name="T27" fmla="*/ 24 h 30"/>
                <a:gd name="T28" fmla="*/ 24 w 36"/>
                <a:gd name="T29" fmla="*/ 30 h 30"/>
                <a:gd name="T30" fmla="*/ 6 w 36"/>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30">
                  <a:moveTo>
                    <a:pt x="6" y="30"/>
                  </a:moveTo>
                  <a:lnTo>
                    <a:pt x="0" y="30"/>
                  </a:lnTo>
                  <a:lnTo>
                    <a:pt x="0" y="18"/>
                  </a:lnTo>
                  <a:lnTo>
                    <a:pt x="0" y="12"/>
                  </a:lnTo>
                  <a:lnTo>
                    <a:pt x="0" y="6"/>
                  </a:lnTo>
                  <a:lnTo>
                    <a:pt x="6" y="0"/>
                  </a:lnTo>
                  <a:lnTo>
                    <a:pt x="12" y="0"/>
                  </a:lnTo>
                  <a:lnTo>
                    <a:pt x="24" y="0"/>
                  </a:lnTo>
                  <a:lnTo>
                    <a:pt x="30" y="0"/>
                  </a:lnTo>
                  <a:lnTo>
                    <a:pt x="30" y="6"/>
                  </a:lnTo>
                  <a:lnTo>
                    <a:pt x="36" y="6"/>
                  </a:lnTo>
                  <a:lnTo>
                    <a:pt x="36" y="12"/>
                  </a:lnTo>
                  <a:lnTo>
                    <a:pt x="36" y="24"/>
                  </a:lnTo>
                  <a:lnTo>
                    <a:pt x="24" y="24"/>
                  </a:lnTo>
                  <a:lnTo>
                    <a:pt x="24"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59" name="Freeform 2487"/>
            <p:cNvSpPr>
              <a:spLocks/>
            </p:cNvSpPr>
            <p:nvPr/>
          </p:nvSpPr>
          <p:spPr bwMode="auto">
            <a:xfrm>
              <a:off x="4062" y="2484"/>
              <a:ext cx="36" cy="66"/>
            </a:xfrm>
            <a:custGeom>
              <a:avLst/>
              <a:gdLst>
                <a:gd name="T0" fmla="*/ 36 w 36"/>
                <a:gd name="T1" fmla="*/ 66 h 66"/>
                <a:gd name="T2" fmla="*/ 18 w 36"/>
                <a:gd name="T3" fmla="*/ 66 h 66"/>
                <a:gd name="T4" fmla="*/ 18 w 36"/>
                <a:gd name="T5" fmla="*/ 60 h 66"/>
                <a:gd name="T6" fmla="*/ 12 w 36"/>
                <a:gd name="T7" fmla="*/ 54 h 66"/>
                <a:gd name="T8" fmla="*/ 12 w 36"/>
                <a:gd name="T9" fmla="*/ 48 h 66"/>
                <a:gd name="T10" fmla="*/ 12 w 36"/>
                <a:gd name="T11" fmla="*/ 42 h 66"/>
                <a:gd name="T12" fmla="*/ 6 w 36"/>
                <a:gd name="T13" fmla="*/ 42 h 66"/>
                <a:gd name="T14" fmla="*/ 6 w 36"/>
                <a:gd name="T15" fmla="*/ 36 h 66"/>
                <a:gd name="T16" fmla="*/ 6 w 36"/>
                <a:gd name="T17" fmla="*/ 30 h 66"/>
                <a:gd name="T18" fmla="*/ 0 w 36"/>
                <a:gd name="T19" fmla="*/ 24 h 66"/>
                <a:gd name="T20" fmla="*/ 18 w 36"/>
                <a:gd name="T21" fmla="*/ 0 h 66"/>
                <a:gd name="T22" fmla="*/ 24 w 36"/>
                <a:gd name="T23" fmla="*/ 6 h 66"/>
                <a:gd name="T24" fmla="*/ 24 w 36"/>
                <a:gd name="T25" fmla="*/ 12 h 66"/>
                <a:gd name="T26" fmla="*/ 30 w 36"/>
                <a:gd name="T27" fmla="*/ 12 h 66"/>
                <a:gd name="T28" fmla="*/ 30 w 36"/>
                <a:gd name="T29" fmla="*/ 6 h 66"/>
                <a:gd name="T30" fmla="*/ 36 w 36"/>
                <a:gd name="T31" fmla="*/ 12 h 66"/>
                <a:gd name="T32" fmla="*/ 36 w 36"/>
                <a:gd name="T33" fmla="*/ 24 h 66"/>
                <a:gd name="T34" fmla="*/ 30 w 36"/>
                <a:gd name="T35" fmla="*/ 18 h 66"/>
                <a:gd name="T36" fmla="*/ 36 w 36"/>
                <a:gd name="T37" fmla="*/ 36 h 66"/>
                <a:gd name="T38" fmla="*/ 30 w 36"/>
                <a:gd name="T39" fmla="*/ 42 h 66"/>
                <a:gd name="T40" fmla="*/ 30 w 36"/>
                <a:gd name="T41" fmla="*/ 48 h 66"/>
                <a:gd name="T42" fmla="*/ 24 w 36"/>
                <a:gd name="T43" fmla="*/ 48 h 66"/>
                <a:gd name="T44" fmla="*/ 24 w 36"/>
                <a:gd name="T45" fmla="*/ 54 h 66"/>
                <a:gd name="T46" fmla="*/ 30 w 36"/>
                <a:gd name="T47" fmla="*/ 54 h 66"/>
                <a:gd name="T48" fmla="*/ 30 w 36"/>
                <a:gd name="T49" fmla="*/ 60 h 66"/>
                <a:gd name="T50" fmla="*/ 36 w 36"/>
                <a:gd name="T51" fmla="*/ 60 h 66"/>
                <a:gd name="T52" fmla="*/ 36 w 36"/>
                <a:gd name="T5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66">
                  <a:moveTo>
                    <a:pt x="36" y="66"/>
                  </a:moveTo>
                  <a:lnTo>
                    <a:pt x="18" y="66"/>
                  </a:lnTo>
                  <a:lnTo>
                    <a:pt x="18" y="60"/>
                  </a:lnTo>
                  <a:lnTo>
                    <a:pt x="12" y="54"/>
                  </a:lnTo>
                  <a:lnTo>
                    <a:pt x="12" y="48"/>
                  </a:lnTo>
                  <a:lnTo>
                    <a:pt x="12" y="42"/>
                  </a:lnTo>
                  <a:lnTo>
                    <a:pt x="6" y="42"/>
                  </a:lnTo>
                  <a:lnTo>
                    <a:pt x="6" y="36"/>
                  </a:lnTo>
                  <a:lnTo>
                    <a:pt x="6" y="30"/>
                  </a:lnTo>
                  <a:lnTo>
                    <a:pt x="0" y="24"/>
                  </a:lnTo>
                  <a:lnTo>
                    <a:pt x="18" y="0"/>
                  </a:lnTo>
                  <a:lnTo>
                    <a:pt x="24" y="6"/>
                  </a:lnTo>
                  <a:lnTo>
                    <a:pt x="24" y="12"/>
                  </a:lnTo>
                  <a:lnTo>
                    <a:pt x="30" y="12"/>
                  </a:lnTo>
                  <a:lnTo>
                    <a:pt x="30" y="6"/>
                  </a:lnTo>
                  <a:lnTo>
                    <a:pt x="36" y="12"/>
                  </a:lnTo>
                  <a:lnTo>
                    <a:pt x="36" y="24"/>
                  </a:lnTo>
                  <a:lnTo>
                    <a:pt x="30" y="18"/>
                  </a:lnTo>
                  <a:lnTo>
                    <a:pt x="36" y="36"/>
                  </a:lnTo>
                  <a:lnTo>
                    <a:pt x="30" y="42"/>
                  </a:lnTo>
                  <a:lnTo>
                    <a:pt x="30" y="48"/>
                  </a:lnTo>
                  <a:lnTo>
                    <a:pt x="24" y="48"/>
                  </a:lnTo>
                  <a:lnTo>
                    <a:pt x="24" y="54"/>
                  </a:lnTo>
                  <a:lnTo>
                    <a:pt x="30" y="54"/>
                  </a:lnTo>
                  <a:lnTo>
                    <a:pt x="30" y="60"/>
                  </a:lnTo>
                  <a:lnTo>
                    <a:pt x="36" y="60"/>
                  </a:lnTo>
                  <a:lnTo>
                    <a:pt x="36" y="6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0" name="Freeform 2488"/>
            <p:cNvSpPr>
              <a:spLocks/>
            </p:cNvSpPr>
            <p:nvPr/>
          </p:nvSpPr>
          <p:spPr bwMode="auto">
            <a:xfrm>
              <a:off x="3690" y="2532"/>
              <a:ext cx="60" cy="36"/>
            </a:xfrm>
            <a:custGeom>
              <a:avLst/>
              <a:gdLst>
                <a:gd name="T0" fmla="*/ 54 w 60"/>
                <a:gd name="T1" fmla="*/ 12 h 36"/>
                <a:gd name="T2" fmla="*/ 54 w 60"/>
                <a:gd name="T3" fmla="*/ 18 h 36"/>
                <a:gd name="T4" fmla="*/ 60 w 60"/>
                <a:gd name="T5" fmla="*/ 24 h 36"/>
                <a:gd name="T6" fmla="*/ 54 w 60"/>
                <a:gd name="T7" fmla="*/ 24 h 36"/>
                <a:gd name="T8" fmla="*/ 60 w 60"/>
                <a:gd name="T9" fmla="*/ 24 h 36"/>
                <a:gd name="T10" fmla="*/ 36 w 60"/>
                <a:gd name="T11" fmla="*/ 30 h 36"/>
                <a:gd name="T12" fmla="*/ 36 w 60"/>
                <a:gd name="T13" fmla="*/ 36 h 36"/>
                <a:gd name="T14" fmla="*/ 30 w 60"/>
                <a:gd name="T15" fmla="*/ 36 h 36"/>
                <a:gd name="T16" fmla="*/ 24 w 60"/>
                <a:gd name="T17" fmla="*/ 24 h 36"/>
                <a:gd name="T18" fmla="*/ 24 w 60"/>
                <a:gd name="T19" fmla="*/ 30 h 36"/>
                <a:gd name="T20" fmla="*/ 6 w 60"/>
                <a:gd name="T21" fmla="*/ 24 h 36"/>
                <a:gd name="T22" fmla="*/ 6 w 60"/>
                <a:gd name="T23" fmla="*/ 18 h 36"/>
                <a:gd name="T24" fmla="*/ 0 w 60"/>
                <a:gd name="T25" fmla="*/ 12 h 36"/>
                <a:gd name="T26" fmla="*/ 6 w 60"/>
                <a:gd name="T27" fmla="*/ 12 h 36"/>
                <a:gd name="T28" fmla="*/ 0 w 60"/>
                <a:gd name="T29" fmla="*/ 6 h 36"/>
                <a:gd name="T30" fmla="*/ 6 w 60"/>
                <a:gd name="T31" fmla="*/ 6 h 36"/>
                <a:gd name="T32" fmla="*/ 12 w 60"/>
                <a:gd name="T33" fmla="*/ 6 h 36"/>
                <a:gd name="T34" fmla="*/ 18 w 60"/>
                <a:gd name="T35" fmla="*/ 6 h 36"/>
                <a:gd name="T36" fmla="*/ 24 w 60"/>
                <a:gd name="T37" fmla="*/ 6 h 36"/>
                <a:gd name="T38" fmla="*/ 24 w 60"/>
                <a:gd name="T39" fmla="*/ 0 h 36"/>
                <a:gd name="T40" fmla="*/ 24 w 60"/>
                <a:gd name="T41" fmla="*/ 6 h 36"/>
                <a:gd name="T42" fmla="*/ 36 w 60"/>
                <a:gd name="T43" fmla="*/ 0 h 36"/>
                <a:gd name="T44" fmla="*/ 48 w 60"/>
                <a:gd name="T45" fmla="*/ 0 h 36"/>
                <a:gd name="T46" fmla="*/ 48 w 60"/>
                <a:gd name="T47" fmla="*/ 6 h 36"/>
                <a:gd name="T48" fmla="*/ 54 w 60"/>
                <a:gd name="T49" fmla="*/ 6 h 36"/>
                <a:gd name="T50" fmla="*/ 54 w 60"/>
                <a:gd name="T51"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6">
                  <a:moveTo>
                    <a:pt x="54" y="12"/>
                  </a:moveTo>
                  <a:lnTo>
                    <a:pt x="54" y="18"/>
                  </a:lnTo>
                  <a:lnTo>
                    <a:pt x="60" y="24"/>
                  </a:lnTo>
                  <a:lnTo>
                    <a:pt x="54" y="24"/>
                  </a:lnTo>
                  <a:lnTo>
                    <a:pt x="60" y="24"/>
                  </a:lnTo>
                  <a:lnTo>
                    <a:pt x="36" y="30"/>
                  </a:lnTo>
                  <a:lnTo>
                    <a:pt x="36" y="36"/>
                  </a:lnTo>
                  <a:lnTo>
                    <a:pt x="30" y="36"/>
                  </a:lnTo>
                  <a:lnTo>
                    <a:pt x="24" y="24"/>
                  </a:lnTo>
                  <a:lnTo>
                    <a:pt x="24" y="30"/>
                  </a:lnTo>
                  <a:lnTo>
                    <a:pt x="6" y="24"/>
                  </a:lnTo>
                  <a:lnTo>
                    <a:pt x="6" y="18"/>
                  </a:lnTo>
                  <a:lnTo>
                    <a:pt x="0" y="12"/>
                  </a:lnTo>
                  <a:lnTo>
                    <a:pt x="6" y="12"/>
                  </a:lnTo>
                  <a:lnTo>
                    <a:pt x="0" y="6"/>
                  </a:lnTo>
                  <a:lnTo>
                    <a:pt x="6" y="6"/>
                  </a:lnTo>
                  <a:lnTo>
                    <a:pt x="12" y="6"/>
                  </a:lnTo>
                  <a:lnTo>
                    <a:pt x="18" y="6"/>
                  </a:lnTo>
                  <a:lnTo>
                    <a:pt x="24" y="6"/>
                  </a:lnTo>
                  <a:lnTo>
                    <a:pt x="24" y="0"/>
                  </a:lnTo>
                  <a:lnTo>
                    <a:pt x="24" y="6"/>
                  </a:lnTo>
                  <a:lnTo>
                    <a:pt x="36" y="0"/>
                  </a:lnTo>
                  <a:lnTo>
                    <a:pt x="48" y="0"/>
                  </a:lnTo>
                  <a:lnTo>
                    <a:pt x="48" y="6"/>
                  </a:lnTo>
                  <a:lnTo>
                    <a:pt x="54" y="6"/>
                  </a:lnTo>
                  <a:lnTo>
                    <a:pt x="54"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1" name="Freeform 2489"/>
            <p:cNvSpPr>
              <a:spLocks/>
            </p:cNvSpPr>
            <p:nvPr/>
          </p:nvSpPr>
          <p:spPr bwMode="auto">
            <a:xfrm>
              <a:off x="3798" y="2526"/>
              <a:ext cx="36" cy="36"/>
            </a:xfrm>
            <a:custGeom>
              <a:avLst/>
              <a:gdLst>
                <a:gd name="T0" fmla="*/ 6 w 36"/>
                <a:gd name="T1" fmla="*/ 30 h 36"/>
                <a:gd name="T2" fmla="*/ 6 w 36"/>
                <a:gd name="T3" fmla="*/ 24 h 36"/>
                <a:gd name="T4" fmla="*/ 0 w 36"/>
                <a:gd name="T5" fmla="*/ 24 h 36"/>
                <a:gd name="T6" fmla="*/ 0 w 36"/>
                <a:gd name="T7" fmla="*/ 18 h 36"/>
                <a:gd name="T8" fmla="*/ 0 w 36"/>
                <a:gd name="T9" fmla="*/ 12 h 36"/>
                <a:gd name="T10" fmla="*/ 6 w 36"/>
                <a:gd name="T11" fmla="*/ 12 h 36"/>
                <a:gd name="T12" fmla="*/ 6 w 36"/>
                <a:gd name="T13" fmla="*/ 6 h 36"/>
                <a:gd name="T14" fmla="*/ 6 w 36"/>
                <a:gd name="T15" fmla="*/ 0 h 36"/>
                <a:gd name="T16" fmla="*/ 12 w 36"/>
                <a:gd name="T17" fmla="*/ 0 h 36"/>
                <a:gd name="T18" fmla="*/ 18 w 36"/>
                <a:gd name="T19" fmla="*/ 0 h 36"/>
                <a:gd name="T20" fmla="*/ 18 w 36"/>
                <a:gd name="T21" fmla="*/ 6 h 36"/>
                <a:gd name="T22" fmla="*/ 24 w 36"/>
                <a:gd name="T23" fmla="*/ 6 h 36"/>
                <a:gd name="T24" fmla="*/ 30 w 36"/>
                <a:gd name="T25" fmla="*/ 6 h 36"/>
                <a:gd name="T26" fmla="*/ 30 w 36"/>
                <a:gd name="T27" fmla="*/ 12 h 36"/>
                <a:gd name="T28" fmla="*/ 36 w 36"/>
                <a:gd name="T29" fmla="*/ 12 h 36"/>
                <a:gd name="T30" fmla="*/ 36 w 36"/>
                <a:gd name="T31" fmla="*/ 18 h 36"/>
                <a:gd name="T32" fmla="*/ 30 w 36"/>
                <a:gd name="T33" fmla="*/ 18 h 36"/>
                <a:gd name="T34" fmla="*/ 24 w 36"/>
                <a:gd name="T35" fmla="*/ 30 h 36"/>
                <a:gd name="T36" fmla="*/ 18 w 36"/>
                <a:gd name="T37" fmla="*/ 30 h 36"/>
                <a:gd name="T38" fmla="*/ 18 w 36"/>
                <a:gd name="T39" fmla="*/ 36 h 36"/>
                <a:gd name="T40" fmla="*/ 12 w 36"/>
                <a:gd name="T41" fmla="*/ 36 h 36"/>
                <a:gd name="T42" fmla="*/ 6 w 36"/>
                <a:gd name="T4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6" y="30"/>
                  </a:moveTo>
                  <a:lnTo>
                    <a:pt x="6" y="24"/>
                  </a:lnTo>
                  <a:lnTo>
                    <a:pt x="0" y="24"/>
                  </a:lnTo>
                  <a:lnTo>
                    <a:pt x="0" y="18"/>
                  </a:lnTo>
                  <a:lnTo>
                    <a:pt x="0" y="12"/>
                  </a:lnTo>
                  <a:lnTo>
                    <a:pt x="6" y="12"/>
                  </a:lnTo>
                  <a:lnTo>
                    <a:pt x="6" y="6"/>
                  </a:lnTo>
                  <a:lnTo>
                    <a:pt x="6" y="0"/>
                  </a:lnTo>
                  <a:lnTo>
                    <a:pt x="12" y="0"/>
                  </a:lnTo>
                  <a:lnTo>
                    <a:pt x="18" y="0"/>
                  </a:lnTo>
                  <a:lnTo>
                    <a:pt x="18" y="6"/>
                  </a:lnTo>
                  <a:lnTo>
                    <a:pt x="24" y="6"/>
                  </a:lnTo>
                  <a:lnTo>
                    <a:pt x="30" y="6"/>
                  </a:lnTo>
                  <a:lnTo>
                    <a:pt x="30" y="12"/>
                  </a:lnTo>
                  <a:lnTo>
                    <a:pt x="36" y="12"/>
                  </a:lnTo>
                  <a:lnTo>
                    <a:pt x="36" y="18"/>
                  </a:lnTo>
                  <a:lnTo>
                    <a:pt x="30" y="18"/>
                  </a:lnTo>
                  <a:lnTo>
                    <a:pt x="24" y="30"/>
                  </a:lnTo>
                  <a:lnTo>
                    <a:pt x="18" y="30"/>
                  </a:lnTo>
                  <a:lnTo>
                    <a:pt x="18" y="36"/>
                  </a:lnTo>
                  <a:lnTo>
                    <a:pt x="12" y="36"/>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2" name="Freeform 2490"/>
            <p:cNvSpPr>
              <a:spLocks/>
            </p:cNvSpPr>
            <p:nvPr/>
          </p:nvSpPr>
          <p:spPr bwMode="auto">
            <a:xfrm>
              <a:off x="3132" y="2580"/>
              <a:ext cx="42" cy="48"/>
            </a:xfrm>
            <a:custGeom>
              <a:avLst/>
              <a:gdLst>
                <a:gd name="T0" fmla="*/ 36 w 42"/>
                <a:gd name="T1" fmla="*/ 42 h 48"/>
                <a:gd name="T2" fmla="*/ 30 w 42"/>
                <a:gd name="T3" fmla="*/ 42 h 48"/>
                <a:gd name="T4" fmla="*/ 24 w 42"/>
                <a:gd name="T5" fmla="*/ 48 h 48"/>
                <a:gd name="T6" fmla="*/ 24 w 42"/>
                <a:gd name="T7" fmla="*/ 42 h 48"/>
                <a:gd name="T8" fmla="*/ 12 w 42"/>
                <a:gd name="T9" fmla="*/ 42 h 48"/>
                <a:gd name="T10" fmla="*/ 6 w 42"/>
                <a:gd name="T11" fmla="*/ 30 h 48"/>
                <a:gd name="T12" fmla="*/ 0 w 42"/>
                <a:gd name="T13" fmla="*/ 24 h 48"/>
                <a:gd name="T14" fmla="*/ 0 w 42"/>
                <a:gd name="T15" fmla="*/ 12 h 48"/>
                <a:gd name="T16" fmla="*/ 12 w 42"/>
                <a:gd name="T17" fmla="*/ 12 h 48"/>
                <a:gd name="T18" fmla="*/ 18 w 42"/>
                <a:gd name="T19" fmla="*/ 12 h 48"/>
                <a:gd name="T20" fmla="*/ 24 w 42"/>
                <a:gd name="T21" fmla="*/ 6 h 48"/>
                <a:gd name="T22" fmla="*/ 30 w 42"/>
                <a:gd name="T23" fmla="*/ 0 h 48"/>
                <a:gd name="T24" fmla="*/ 36 w 42"/>
                <a:gd name="T25" fmla="*/ 0 h 48"/>
                <a:gd name="T26" fmla="*/ 42 w 42"/>
                <a:gd name="T27" fmla="*/ 0 h 48"/>
                <a:gd name="T28" fmla="*/ 42 w 42"/>
                <a:gd name="T29" fmla="*/ 6 h 48"/>
                <a:gd name="T30" fmla="*/ 42 w 42"/>
                <a:gd name="T31" fmla="*/ 12 h 48"/>
                <a:gd name="T32" fmla="*/ 42 w 42"/>
                <a:gd name="T33" fmla="*/ 18 h 48"/>
                <a:gd name="T34" fmla="*/ 42 w 42"/>
                <a:gd name="T35" fmla="*/ 24 h 48"/>
                <a:gd name="T36" fmla="*/ 36 w 42"/>
                <a:gd name="T37" fmla="*/ 30 h 48"/>
                <a:gd name="T38" fmla="*/ 36 w 42"/>
                <a:gd name="T39" fmla="*/ 36 h 48"/>
                <a:gd name="T40" fmla="*/ 36 w 42"/>
                <a:gd name="T4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8">
                  <a:moveTo>
                    <a:pt x="36" y="42"/>
                  </a:moveTo>
                  <a:lnTo>
                    <a:pt x="30" y="42"/>
                  </a:lnTo>
                  <a:lnTo>
                    <a:pt x="24" y="48"/>
                  </a:lnTo>
                  <a:lnTo>
                    <a:pt x="24" y="42"/>
                  </a:lnTo>
                  <a:lnTo>
                    <a:pt x="12" y="42"/>
                  </a:lnTo>
                  <a:lnTo>
                    <a:pt x="6" y="30"/>
                  </a:lnTo>
                  <a:lnTo>
                    <a:pt x="0" y="24"/>
                  </a:lnTo>
                  <a:lnTo>
                    <a:pt x="0" y="12"/>
                  </a:lnTo>
                  <a:lnTo>
                    <a:pt x="12" y="12"/>
                  </a:lnTo>
                  <a:lnTo>
                    <a:pt x="18" y="12"/>
                  </a:lnTo>
                  <a:lnTo>
                    <a:pt x="24" y="6"/>
                  </a:lnTo>
                  <a:lnTo>
                    <a:pt x="30" y="0"/>
                  </a:lnTo>
                  <a:lnTo>
                    <a:pt x="36" y="0"/>
                  </a:lnTo>
                  <a:lnTo>
                    <a:pt x="42" y="0"/>
                  </a:lnTo>
                  <a:lnTo>
                    <a:pt x="42" y="6"/>
                  </a:lnTo>
                  <a:lnTo>
                    <a:pt x="42" y="12"/>
                  </a:lnTo>
                  <a:lnTo>
                    <a:pt x="42" y="18"/>
                  </a:lnTo>
                  <a:lnTo>
                    <a:pt x="42" y="24"/>
                  </a:lnTo>
                  <a:lnTo>
                    <a:pt x="36" y="30"/>
                  </a:lnTo>
                  <a:lnTo>
                    <a:pt x="36" y="36"/>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3" name="Freeform 2491"/>
            <p:cNvSpPr>
              <a:spLocks/>
            </p:cNvSpPr>
            <p:nvPr/>
          </p:nvSpPr>
          <p:spPr bwMode="auto">
            <a:xfrm>
              <a:off x="3900" y="2514"/>
              <a:ext cx="48" cy="54"/>
            </a:xfrm>
            <a:custGeom>
              <a:avLst/>
              <a:gdLst>
                <a:gd name="T0" fmla="*/ 42 w 48"/>
                <a:gd name="T1" fmla="*/ 36 h 54"/>
                <a:gd name="T2" fmla="*/ 42 w 48"/>
                <a:gd name="T3" fmla="*/ 42 h 54"/>
                <a:gd name="T4" fmla="*/ 36 w 48"/>
                <a:gd name="T5" fmla="*/ 48 h 54"/>
                <a:gd name="T6" fmla="*/ 30 w 48"/>
                <a:gd name="T7" fmla="*/ 48 h 54"/>
                <a:gd name="T8" fmla="*/ 24 w 48"/>
                <a:gd name="T9" fmla="*/ 54 h 54"/>
                <a:gd name="T10" fmla="*/ 18 w 48"/>
                <a:gd name="T11" fmla="*/ 48 h 54"/>
                <a:gd name="T12" fmla="*/ 18 w 48"/>
                <a:gd name="T13" fmla="*/ 42 h 54"/>
                <a:gd name="T14" fmla="*/ 6 w 48"/>
                <a:gd name="T15" fmla="*/ 30 h 54"/>
                <a:gd name="T16" fmla="*/ 0 w 48"/>
                <a:gd name="T17" fmla="*/ 12 h 54"/>
                <a:gd name="T18" fmla="*/ 18 w 48"/>
                <a:gd name="T19" fmla="*/ 0 h 54"/>
                <a:gd name="T20" fmla="*/ 24 w 48"/>
                <a:gd name="T21" fmla="*/ 0 h 54"/>
                <a:gd name="T22" fmla="*/ 36 w 48"/>
                <a:gd name="T23" fmla="*/ 0 h 54"/>
                <a:gd name="T24" fmla="*/ 30 w 48"/>
                <a:gd name="T25" fmla="*/ 0 h 54"/>
                <a:gd name="T26" fmla="*/ 42 w 48"/>
                <a:gd name="T27" fmla="*/ 6 h 54"/>
                <a:gd name="T28" fmla="*/ 42 w 48"/>
                <a:gd name="T29" fmla="*/ 12 h 54"/>
                <a:gd name="T30" fmla="*/ 48 w 48"/>
                <a:gd name="T31" fmla="*/ 12 h 54"/>
                <a:gd name="T32" fmla="*/ 48 w 48"/>
                <a:gd name="T33" fmla="*/ 18 h 54"/>
                <a:gd name="T34" fmla="*/ 42 w 48"/>
                <a:gd name="T35" fmla="*/ 24 h 54"/>
                <a:gd name="T36" fmla="*/ 42 w 48"/>
                <a:gd name="T37" fmla="*/ 30 h 54"/>
                <a:gd name="T38" fmla="*/ 42 w 48"/>
                <a:gd name="T39"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4">
                  <a:moveTo>
                    <a:pt x="42" y="36"/>
                  </a:moveTo>
                  <a:lnTo>
                    <a:pt x="42" y="42"/>
                  </a:lnTo>
                  <a:lnTo>
                    <a:pt x="36" y="48"/>
                  </a:lnTo>
                  <a:lnTo>
                    <a:pt x="30" y="48"/>
                  </a:lnTo>
                  <a:lnTo>
                    <a:pt x="24" y="54"/>
                  </a:lnTo>
                  <a:lnTo>
                    <a:pt x="18" y="48"/>
                  </a:lnTo>
                  <a:lnTo>
                    <a:pt x="18" y="42"/>
                  </a:lnTo>
                  <a:lnTo>
                    <a:pt x="6" y="30"/>
                  </a:lnTo>
                  <a:lnTo>
                    <a:pt x="0" y="12"/>
                  </a:lnTo>
                  <a:lnTo>
                    <a:pt x="18" y="0"/>
                  </a:lnTo>
                  <a:lnTo>
                    <a:pt x="24" y="0"/>
                  </a:lnTo>
                  <a:lnTo>
                    <a:pt x="36" y="0"/>
                  </a:lnTo>
                  <a:lnTo>
                    <a:pt x="30" y="0"/>
                  </a:lnTo>
                  <a:lnTo>
                    <a:pt x="42" y="6"/>
                  </a:lnTo>
                  <a:lnTo>
                    <a:pt x="42" y="12"/>
                  </a:lnTo>
                  <a:lnTo>
                    <a:pt x="48" y="12"/>
                  </a:lnTo>
                  <a:lnTo>
                    <a:pt x="48" y="18"/>
                  </a:lnTo>
                  <a:lnTo>
                    <a:pt x="42" y="24"/>
                  </a:lnTo>
                  <a:lnTo>
                    <a:pt x="42" y="3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4" name="Freeform 2492"/>
            <p:cNvSpPr>
              <a:spLocks/>
            </p:cNvSpPr>
            <p:nvPr/>
          </p:nvSpPr>
          <p:spPr bwMode="auto">
            <a:xfrm>
              <a:off x="3594" y="2550"/>
              <a:ext cx="42" cy="36"/>
            </a:xfrm>
            <a:custGeom>
              <a:avLst/>
              <a:gdLst>
                <a:gd name="T0" fmla="*/ 6 w 42"/>
                <a:gd name="T1" fmla="*/ 36 h 36"/>
                <a:gd name="T2" fmla="*/ 6 w 42"/>
                <a:gd name="T3" fmla="*/ 30 h 36"/>
                <a:gd name="T4" fmla="*/ 6 w 42"/>
                <a:gd name="T5" fmla="*/ 24 h 36"/>
                <a:gd name="T6" fmla="*/ 0 w 42"/>
                <a:gd name="T7" fmla="*/ 24 h 36"/>
                <a:gd name="T8" fmla="*/ 0 w 42"/>
                <a:gd name="T9" fmla="*/ 18 h 36"/>
                <a:gd name="T10" fmla="*/ 0 w 42"/>
                <a:gd name="T11" fmla="*/ 12 h 36"/>
                <a:gd name="T12" fmla="*/ 0 w 42"/>
                <a:gd name="T13" fmla="*/ 6 h 36"/>
                <a:gd name="T14" fmla="*/ 12 w 42"/>
                <a:gd name="T15" fmla="*/ 6 h 36"/>
                <a:gd name="T16" fmla="*/ 12 w 42"/>
                <a:gd name="T17" fmla="*/ 0 h 36"/>
                <a:gd name="T18" fmla="*/ 36 w 42"/>
                <a:gd name="T19" fmla="*/ 0 h 36"/>
                <a:gd name="T20" fmla="*/ 42 w 42"/>
                <a:gd name="T21" fmla="*/ 24 h 36"/>
                <a:gd name="T22" fmla="*/ 42 w 42"/>
                <a:gd name="T23" fmla="*/ 30 h 36"/>
                <a:gd name="T24" fmla="*/ 36 w 42"/>
                <a:gd name="T25" fmla="*/ 30 h 36"/>
                <a:gd name="T26" fmla="*/ 36 w 42"/>
                <a:gd name="T27" fmla="*/ 36 h 36"/>
                <a:gd name="T28" fmla="*/ 30 w 42"/>
                <a:gd name="T29" fmla="*/ 36 h 36"/>
                <a:gd name="T30" fmla="*/ 30 w 42"/>
                <a:gd name="T31" fmla="*/ 30 h 36"/>
                <a:gd name="T32" fmla="*/ 24 w 42"/>
                <a:gd name="T33" fmla="*/ 30 h 36"/>
                <a:gd name="T34" fmla="*/ 18 w 42"/>
                <a:gd name="T35" fmla="*/ 36 h 36"/>
                <a:gd name="T36" fmla="*/ 18 w 42"/>
                <a:gd name="T37" fmla="*/ 30 h 36"/>
                <a:gd name="T38" fmla="*/ 12 w 42"/>
                <a:gd name="T39" fmla="*/ 30 h 36"/>
                <a:gd name="T40" fmla="*/ 12 w 42"/>
                <a:gd name="T41" fmla="*/ 36 h 36"/>
                <a:gd name="T42" fmla="*/ 6 w 42"/>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6" y="36"/>
                  </a:moveTo>
                  <a:lnTo>
                    <a:pt x="6" y="30"/>
                  </a:lnTo>
                  <a:lnTo>
                    <a:pt x="6" y="24"/>
                  </a:lnTo>
                  <a:lnTo>
                    <a:pt x="0" y="24"/>
                  </a:lnTo>
                  <a:lnTo>
                    <a:pt x="0" y="18"/>
                  </a:lnTo>
                  <a:lnTo>
                    <a:pt x="0" y="12"/>
                  </a:lnTo>
                  <a:lnTo>
                    <a:pt x="0" y="6"/>
                  </a:lnTo>
                  <a:lnTo>
                    <a:pt x="12" y="6"/>
                  </a:lnTo>
                  <a:lnTo>
                    <a:pt x="12" y="0"/>
                  </a:lnTo>
                  <a:lnTo>
                    <a:pt x="36" y="0"/>
                  </a:lnTo>
                  <a:lnTo>
                    <a:pt x="42" y="24"/>
                  </a:lnTo>
                  <a:lnTo>
                    <a:pt x="42" y="30"/>
                  </a:lnTo>
                  <a:lnTo>
                    <a:pt x="36" y="30"/>
                  </a:lnTo>
                  <a:lnTo>
                    <a:pt x="36" y="36"/>
                  </a:lnTo>
                  <a:lnTo>
                    <a:pt x="30" y="36"/>
                  </a:lnTo>
                  <a:lnTo>
                    <a:pt x="30" y="30"/>
                  </a:lnTo>
                  <a:lnTo>
                    <a:pt x="24" y="30"/>
                  </a:lnTo>
                  <a:lnTo>
                    <a:pt x="18" y="36"/>
                  </a:lnTo>
                  <a:lnTo>
                    <a:pt x="18" y="30"/>
                  </a:lnTo>
                  <a:lnTo>
                    <a:pt x="12" y="30"/>
                  </a:lnTo>
                  <a:lnTo>
                    <a:pt x="12" y="36"/>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5" name="Freeform 2493"/>
            <p:cNvSpPr>
              <a:spLocks/>
            </p:cNvSpPr>
            <p:nvPr/>
          </p:nvSpPr>
          <p:spPr bwMode="auto">
            <a:xfrm>
              <a:off x="3546" y="2550"/>
              <a:ext cx="60" cy="66"/>
            </a:xfrm>
            <a:custGeom>
              <a:avLst/>
              <a:gdLst>
                <a:gd name="T0" fmla="*/ 0 w 60"/>
                <a:gd name="T1" fmla="*/ 48 h 66"/>
                <a:gd name="T2" fmla="*/ 6 w 60"/>
                <a:gd name="T3" fmla="*/ 42 h 66"/>
                <a:gd name="T4" fmla="*/ 6 w 60"/>
                <a:gd name="T5" fmla="*/ 30 h 66"/>
                <a:gd name="T6" fmla="*/ 30 w 60"/>
                <a:gd name="T7" fmla="*/ 24 h 66"/>
                <a:gd name="T8" fmla="*/ 36 w 60"/>
                <a:gd name="T9" fmla="*/ 18 h 66"/>
                <a:gd name="T10" fmla="*/ 30 w 60"/>
                <a:gd name="T11" fmla="*/ 18 h 66"/>
                <a:gd name="T12" fmla="*/ 36 w 60"/>
                <a:gd name="T13" fmla="*/ 12 h 66"/>
                <a:gd name="T14" fmla="*/ 36 w 60"/>
                <a:gd name="T15" fmla="*/ 6 h 66"/>
                <a:gd name="T16" fmla="*/ 36 w 60"/>
                <a:gd name="T17" fmla="*/ 0 h 66"/>
                <a:gd name="T18" fmla="*/ 36 w 60"/>
                <a:gd name="T19" fmla="*/ 6 h 66"/>
                <a:gd name="T20" fmla="*/ 48 w 60"/>
                <a:gd name="T21" fmla="*/ 6 h 66"/>
                <a:gd name="T22" fmla="*/ 48 w 60"/>
                <a:gd name="T23" fmla="*/ 12 h 66"/>
                <a:gd name="T24" fmla="*/ 48 w 60"/>
                <a:gd name="T25" fmla="*/ 18 h 66"/>
                <a:gd name="T26" fmla="*/ 48 w 60"/>
                <a:gd name="T27" fmla="*/ 24 h 66"/>
                <a:gd name="T28" fmla="*/ 54 w 60"/>
                <a:gd name="T29" fmla="*/ 24 h 66"/>
                <a:gd name="T30" fmla="*/ 54 w 60"/>
                <a:gd name="T31" fmla="*/ 30 h 66"/>
                <a:gd name="T32" fmla="*/ 54 w 60"/>
                <a:gd name="T33" fmla="*/ 36 h 66"/>
                <a:gd name="T34" fmla="*/ 54 w 60"/>
                <a:gd name="T35" fmla="*/ 42 h 66"/>
                <a:gd name="T36" fmla="*/ 54 w 60"/>
                <a:gd name="T37" fmla="*/ 48 h 66"/>
                <a:gd name="T38" fmla="*/ 60 w 60"/>
                <a:gd name="T39" fmla="*/ 48 h 66"/>
                <a:gd name="T40" fmla="*/ 48 w 60"/>
                <a:gd name="T41" fmla="*/ 48 h 66"/>
                <a:gd name="T42" fmla="*/ 54 w 60"/>
                <a:gd name="T43" fmla="*/ 66 h 66"/>
                <a:gd name="T44" fmla="*/ 30 w 60"/>
                <a:gd name="T45" fmla="*/ 66 h 66"/>
                <a:gd name="T46" fmla="*/ 24 w 60"/>
                <a:gd name="T47" fmla="*/ 66 h 66"/>
                <a:gd name="T48" fmla="*/ 24 w 60"/>
                <a:gd name="T49" fmla="*/ 60 h 66"/>
                <a:gd name="T50" fmla="*/ 18 w 60"/>
                <a:gd name="T51" fmla="*/ 60 h 66"/>
                <a:gd name="T52" fmla="*/ 18 w 60"/>
                <a:gd name="T53" fmla="*/ 54 h 66"/>
                <a:gd name="T54" fmla="*/ 12 w 60"/>
                <a:gd name="T55" fmla="*/ 54 h 66"/>
                <a:gd name="T56" fmla="*/ 6 w 60"/>
                <a:gd name="T57" fmla="*/ 48 h 66"/>
                <a:gd name="T58" fmla="*/ 0 w 60"/>
                <a:gd name="T59"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6">
                  <a:moveTo>
                    <a:pt x="0" y="48"/>
                  </a:moveTo>
                  <a:lnTo>
                    <a:pt x="6" y="42"/>
                  </a:lnTo>
                  <a:lnTo>
                    <a:pt x="6" y="30"/>
                  </a:lnTo>
                  <a:lnTo>
                    <a:pt x="30" y="24"/>
                  </a:lnTo>
                  <a:lnTo>
                    <a:pt x="36" y="18"/>
                  </a:lnTo>
                  <a:lnTo>
                    <a:pt x="30" y="18"/>
                  </a:lnTo>
                  <a:lnTo>
                    <a:pt x="36" y="12"/>
                  </a:lnTo>
                  <a:lnTo>
                    <a:pt x="36" y="6"/>
                  </a:lnTo>
                  <a:lnTo>
                    <a:pt x="36" y="0"/>
                  </a:lnTo>
                  <a:lnTo>
                    <a:pt x="36" y="6"/>
                  </a:lnTo>
                  <a:lnTo>
                    <a:pt x="48" y="6"/>
                  </a:lnTo>
                  <a:lnTo>
                    <a:pt x="48" y="12"/>
                  </a:lnTo>
                  <a:lnTo>
                    <a:pt x="48" y="18"/>
                  </a:lnTo>
                  <a:lnTo>
                    <a:pt x="48" y="24"/>
                  </a:lnTo>
                  <a:lnTo>
                    <a:pt x="54" y="24"/>
                  </a:lnTo>
                  <a:lnTo>
                    <a:pt x="54" y="30"/>
                  </a:lnTo>
                  <a:lnTo>
                    <a:pt x="54" y="36"/>
                  </a:lnTo>
                  <a:lnTo>
                    <a:pt x="54" y="42"/>
                  </a:lnTo>
                  <a:lnTo>
                    <a:pt x="54" y="48"/>
                  </a:lnTo>
                  <a:lnTo>
                    <a:pt x="60" y="48"/>
                  </a:lnTo>
                  <a:lnTo>
                    <a:pt x="48" y="48"/>
                  </a:lnTo>
                  <a:lnTo>
                    <a:pt x="54" y="66"/>
                  </a:lnTo>
                  <a:lnTo>
                    <a:pt x="30" y="66"/>
                  </a:lnTo>
                  <a:lnTo>
                    <a:pt x="24" y="66"/>
                  </a:lnTo>
                  <a:lnTo>
                    <a:pt x="24" y="60"/>
                  </a:lnTo>
                  <a:lnTo>
                    <a:pt x="18" y="60"/>
                  </a:lnTo>
                  <a:lnTo>
                    <a:pt x="18" y="54"/>
                  </a:lnTo>
                  <a:lnTo>
                    <a:pt x="12" y="54"/>
                  </a:lnTo>
                  <a:lnTo>
                    <a:pt x="6" y="48"/>
                  </a:lnTo>
                  <a:lnTo>
                    <a:pt x="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6" name="Freeform 2494"/>
            <p:cNvSpPr>
              <a:spLocks/>
            </p:cNvSpPr>
            <p:nvPr/>
          </p:nvSpPr>
          <p:spPr bwMode="auto">
            <a:xfrm>
              <a:off x="2868" y="2592"/>
              <a:ext cx="54" cy="54"/>
            </a:xfrm>
            <a:custGeom>
              <a:avLst/>
              <a:gdLst>
                <a:gd name="T0" fmla="*/ 54 w 54"/>
                <a:gd name="T1" fmla="*/ 54 h 54"/>
                <a:gd name="T2" fmla="*/ 12 w 54"/>
                <a:gd name="T3" fmla="*/ 54 h 54"/>
                <a:gd name="T4" fmla="*/ 12 w 54"/>
                <a:gd name="T5" fmla="*/ 48 h 54"/>
                <a:gd name="T6" fmla="*/ 12 w 54"/>
                <a:gd name="T7" fmla="*/ 42 h 54"/>
                <a:gd name="T8" fmla="*/ 12 w 54"/>
                <a:gd name="T9" fmla="*/ 36 h 54"/>
                <a:gd name="T10" fmla="*/ 12 w 54"/>
                <a:gd name="T11" fmla="*/ 30 h 54"/>
                <a:gd name="T12" fmla="*/ 6 w 54"/>
                <a:gd name="T13" fmla="*/ 24 h 54"/>
                <a:gd name="T14" fmla="*/ 0 w 54"/>
                <a:gd name="T15" fmla="*/ 18 h 54"/>
                <a:gd name="T16" fmla="*/ 0 w 54"/>
                <a:gd name="T17" fmla="*/ 0 h 54"/>
                <a:gd name="T18" fmla="*/ 6 w 54"/>
                <a:gd name="T19" fmla="*/ 0 h 54"/>
                <a:gd name="T20" fmla="*/ 6 w 54"/>
                <a:gd name="T21" fmla="*/ 6 h 54"/>
                <a:gd name="T22" fmla="*/ 18 w 54"/>
                <a:gd name="T23" fmla="*/ 6 h 54"/>
                <a:gd name="T24" fmla="*/ 24 w 54"/>
                <a:gd name="T25" fmla="*/ 6 h 54"/>
                <a:gd name="T26" fmla="*/ 30 w 54"/>
                <a:gd name="T27" fmla="*/ 12 h 54"/>
                <a:gd name="T28" fmla="*/ 36 w 54"/>
                <a:gd name="T29" fmla="*/ 12 h 54"/>
                <a:gd name="T30" fmla="*/ 42 w 54"/>
                <a:gd name="T31" fmla="*/ 12 h 54"/>
                <a:gd name="T32" fmla="*/ 48 w 54"/>
                <a:gd name="T33" fmla="*/ 12 h 54"/>
                <a:gd name="T34" fmla="*/ 54 w 54"/>
                <a:gd name="T35" fmla="*/ 12 h 54"/>
                <a:gd name="T36" fmla="*/ 54 w 54"/>
                <a:gd name="T37" fmla="*/ 30 h 54"/>
                <a:gd name="T38" fmla="*/ 54 w 54"/>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54">
                  <a:moveTo>
                    <a:pt x="54" y="54"/>
                  </a:moveTo>
                  <a:lnTo>
                    <a:pt x="12" y="54"/>
                  </a:lnTo>
                  <a:lnTo>
                    <a:pt x="12" y="48"/>
                  </a:lnTo>
                  <a:lnTo>
                    <a:pt x="12" y="42"/>
                  </a:lnTo>
                  <a:lnTo>
                    <a:pt x="12" y="36"/>
                  </a:lnTo>
                  <a:lnTo>
                    <a:pt x="12" y="30"/>
                  </a:lnTo>
                  <a:lnTo>
                    <a:pt x="6" y="24"/>
                  </a:lnTo>
                  <a:lnTo>
                    <a:pt x="0" y="18"/>
                  </a:lnTo>
                  <a:lnTo>
                    <a:pt x="0" y="0"/>
                  </a:lnTo>
                  <a:lnTo>
                    <a:pt x="6" y="0"/>
                  </a:lnTo>
                  <a:lnTo>
                    <a:pt x="6" y="6"/>
                  </a:lnTo>
                  <a:lnTo>
                    <a:pt x="18" y="6"/>
                  </a:lnTo>
                  <a:lnTo>
                    <a:pt x="24" y="6"/>
                  </a:lnTo>
                  <a:lnTo>
                    <a:pt x="30" y="12"/>
                  </a:lnTo>
                  <a:lnTo>
                    <a:pt x="36" y="12"/>
                  </a:lnTo>
                  <a:lnTo>
                    <a:pt x="42" y="12"/>
                  </a:lnTo>
                  <a:lnTo>
                    <a:pt x="48" y="12"/>
                  </a:lnTo>
                  <a:lnTo>
                    <a:pt x="54" y="12"/>
                  </a:lnTo>
                  <a:lnTo>
                    <a:pt x="54" y="30"/>
                  </a:lnTo>
                  <a:lnTo>
                    <a:pt x="54"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7" name="Freeform 2495"/>
            <p:cNvSpPr>
              <a:spLocks/>
            </p:cNvSpPr>
            <p:nvPr/>
          </p:nvSpPr>
          <p:spPr bwMode="auto">
            <a:xfrm>
              <a:off x="3834" y="2526"/>
              <a:ext cx="24" cy="24"/>
            </a:xfrm>
            <a:custGeom>
              <a:avLst/>
              <a:gdLst>
                <a:gd name="T0" fmla="*/ 0 w 24"/>
                <a:gd name="T1" fmla="*/ 18 h 24"/>
                <a:gd name="T2" fmla="*/ 6 w 24"/>
                <a:gd name="T3" fmla="*/ 12 h 24"/>
                <a:gd name="T4" fmla="*/ 18 w 24"/>
                <a:gd name="T5" fmla="*/ 0 h 24"/>
                <a:gd name="T6" fmla="*/ 24 w 24"/>
                <a:gd name="T7" fmla="*/ 0 h 24"/>
                <a:gd name="T8" fmla="*/ 24 w 24"/>
                <a:gd name="T9" fmla="*/ 6 h 24"/>
                <a:gd name="T10" fmla="*/ 24 w 24"/>
                <a:gd name="T11" fmla="*/ 12 h 24"/>
                <a:gd name="T12" fmla="*/ 24 w 24"/>
                <a:gd name="T13" fmla="*/ 18 h 24"/>
                <a:gd name="T14" fmla="*/ 18 w 24"/>
                <a:gd name="T15" fmla="*/ 18 h 24"/>
                <a:gd name="T16" fmla="*/ 18 w 24"/>
                <a:gd name="T17" fmla="*/ 24 h 24"/>
                <a:gd name="T18" fmla="*/ 12 w 24"/>
                <a:gd name="T19" fmla="*/ 24 h 24"/>
                <a:gd name="T20" fmla="*/ 12 w 24"/>
                <a:gd name="T21" fmla="*/ 18 h 24"/>
                <a:gd name="T22" fmla="*/ 6 w 24"/>
                <a:gd name="T23" fmla="*/ 18 h 24"/>
                <a:gd name="T24" fmla="*/ 0 w 24"/>
                <a:gd name="T2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0" y="18"/>
                  </a:moveTo>
                  <a:lnTo>
                    <a:pt x="6" y="12"/>
                  </a:lnTo>
                  <a:lnTo>
                    <a:pt x="18" y="0"/>
                  </a:lnTo>
                  <a:lnTo>
                    <a:pt x="24" y="0"/>
                  </a:lnTo>
                  <a:lnTo>
                    <a:pt x="24" y="6"/>
                  </a:lnTo>
                  <a:lnTo>
                    <a:pt x="24" y="12"/>
                  </a:lnTo>
                  <a:lnTo>
                    <a:pt x="24" y="18"/>
                  </a:lnTo>
                  <a:lnTo>
                    <a:pt x="18" y="18"/>
                  </a:lnTo>
                  <a:lnTo>
                    <a:pt x="18" y="24"/>
                  </a:lnTo>
                  <a:lnTo>
                    <a:pt x="12" y="24"/>
                  </a:lnTo>
                  <a:lnTo>
                    <a:pt x="12" y="18"/>
                  </a:lnTo>
                  <a:lnTo>
                    <a:pt x="6" y="1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8" name="Freeform 2496"/>
            <p:cNvSpPr>
              <a:spLocks/>
            </p:cNvSpPr>
            <p:nvPr/>
          </p:nvSpPr>
          <p:spPr bwMode="auto">
            <a:xfrm>
              <a:off x="3846" y="2526"/>
              <a:ext cx="30" cy="36"/>
            </a:xfrm>
            <a:custGeom>
              <a:avLst/>
              <a:gdLst>
                <a:gd name="T0" fmla="*/ 24 w 30"/>
                <a:gd name="T1" fmla="*/ 36 h 36"/>
                <a:gd name="T2" fmla="*/ 6 w 30"/>
                <a:gd name="T3" fmla="*/ 36 h 36"/>
                <a:gd name="T4" fmla="*/ 6 w 30"/>
                <a:gd name="T5" fmla="*/ 30 h 36"/>
                <a:gd name="T6" fmla="*/ 6 w 30"/>
                <a:gd name="T7" fmla="*/ 24 h 36"/>
                <a:gd name="T8" fmla="*/ 0 w 30"/>
                <a:gd name="T9" fmla="*/ 24 h 36"/>
                <a:gd name="T10" fmla="*/ 6 w 30"/>
                <a:gd name="T11" fmla="*/ 24 h 36"/>
                <a:gd name="T12" fmla="*/ 6 w 30"/>
                <a:gd name="T13" fmla="*/ 18 h 36"/>
                <a:gd name="T14" fmla="*/ 12 w 30"/>
                <a:gd name="T15" fmla="*/ 18 h 36"/>
                <a:gd name="T16" fmla="*/ 12 w 30"/>
                <a:gd name="T17" fmla="*/ 12 h 36"/>
                <a:gd name="T18" fmla="*/ 12 w 30"/>
                <a:gd name="T19" fmla="*/ 6 h 36"/>
                <a:gd name="T20" fmla="*/ 12 w 30"/>
                <a:gd name="T21" fmla="*/ 0 h 36"/>
                <a:gd name="T22" fmla="*/ 18 w 30"/>
                <a:gd name="T23" fmla="*/ 0 h 36"/>
                <a:gd name="T24" fmla="*/ 24 w 30"/>
                <a:gd name="T25" fmla="*/ 0 h 36"/>
                <a:gd name="T26" fmla="*/ 24 w 30"/>
                <a:gd name="T27" fmla="*/ 6 h 36"/>
                <a:gd name="T28" fmla="*/ 30 w 30"/>
                <a:gd name="T29" fmla="*/ 12 h 36"/>
                <a:gd name="T30" fmla="*/ 30 w 30"/>
                <a:gd name="T31" fmla="*/ 18 h 36"/>
                <a:gd name="T32" fmla="*/ 30 w 30"/>
                <a:gd name="T33" fmla="*/ 24 h 36"/>
                <a:gd name="T34" fmla="*/ 24 w 30"/>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24" y="36"/>
                  </a:moveTo>
                  <a:lnTo>
                    <a:pt x="6" y="36"/>
                  </a:lnTo>
                  <a:lnTo>
                    <a:pt x="6" y="30"/>
                  </a:lnTo>
                  <a:lnTo>
                    <a:pt x="6" y="24"/>
                  </a:lnTo>
                  <a:lnTo>
                    <a:pt x="0" y="24"/>
                  </a:lnTo>
                  <a:lnTo>
                    <a:pt x="6" y="24"/>
                  </a:lnTo>
                  <a:lnTo>
                    <a:pt x="6" y="18"/>
                  </a:lnTo>
                  <a:lnTo>
                    <a:pt x="12" y="18"/>
                  </a:lnTo>
                  <a:lnTo>
                    <a:pt x="12" y="12"/>
                  </a:lnTo>
                  <a:lnTo>
                    <a:pt x="12" y="6"/>
                  </a:lnTo>
                  <a:lnTo>
                    <a:pt x="12" y="0"/>
                  </a:lnTo>
                  <a:lnTo>
                    <a:pt x="18" y="0"/>
                  </a:lnTo>
                  <a:lnTo>
                    <a:pt x="24" y="0"/>
                  </a:lnTo>
                  <a:lnTo>
                    <a:pt x="24" y="6"/>
                  </a:lnTo>
                  <a:lnTo>
                    <a:pt x="30" y="12"/>
                  </a:lnTo>
                  <a:lnTo>
                    <a:pt x="30" y="18"/>
                  </a:lnTo>
                  <a:lnTo>
                    <a:pt x="30" y="24"/>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9" name="Freeform 2497"/>
            <p:cNvSpPr>
              <a:spLocks/>
            </p:cNvSpPr>
            <p:nvPr/>
          </p:nvSpPr>
          <p:spPr bwMode="auto">
            <a:xfrm>
              <a:off x="3168" y="2580"/>
              <a:ext cx="48" cy="54"/>
            </a:xfrm>
            <a:custGeom>
              <a:avLst/>
              <a:gdLst>
                <a:gd name="T0" fmla="*/ 0 w 48"/>
                <a:gd name="T1" fmla="*/ 42 h 54"/>
                <a:gd name="T2" fmla="*/ 0 w 48"/>
                <a:gd name="T3" fmla="*/ 36 h 54"/>
                <a:gd name="T4" fmla="*/ 0 w 48"/>
                <a:gd name="T5" fmla="*/ 30 h 54"/>
                <a:gd name="T6" fmla="*/ 6 w 48"/>
                <a:gd name="T7" fmla="*/ 24 h 54"/>
                <a:gd name="T8" fmla="*/ 6 w 48"/>
                <a:gd name="T9" fmla="*/ 18 h 54"/>
                <a:gd name="T10" fmla="*/ 12 w 48"/>
                <a:gd name="T11" fmla="*/ 18 h 54"/>
                <a:gd name="T12" fmla="*/ 18 w 48"/>
                <a:gd name="T13" fmla="*/ 12 h 54"/>
                <a:gd name="T14" fmla="*/ 24 w 48"/>
                <a:gd name="T15" fmla="*/ 12 h 54"/>
                <a:gd name="T16" fmla="*/ 24 w 48"/>
                <a:gd name="T17" fmla="*/ 6 h 54"/>
                <a:gd name="T18" fmla="*/ 30 w 48"/>
                <a:gd name="T19" fmla="*/ 6 h 54"/>
                <a:gd name="T20" fmla="*/ 30 w 48"/>
                <a:gd name="T21" fmla="*/ 0 h 54"/>
                <a:gd name="T22" fmla="*/ 36 w 48"/>
                <a:gd name="T23" fmla="*/ 0 h 54"/>
                <a:gd name="T24" fmla="*/ 36 w 48"/>
                <a:gd name="T25" fmla="*/ 12 h 54"/>
                <a:gd name="T26" fmla="*/ 48 w 48"/>
                <a:gd name="T27" fmla="*/ 12 h 54"/>
                <a:gd name="T28" fmla="*/ 48 w 48"/>
                <a:gd name="T29" fmla="*/ 18 h 54"/>
                <a:gd name="T30" fmla="*/ 42 w 48"/>
                <a:gd name="T31" fmla="*/ 18 h 54"/>
                <a:gd name="T32" fmla="*/ 48 w 48"/>
                <a:gd name="T33" fmla="*/ 24 h 54"/>
                <a:gd name="T34" fmla="*/ 42 w 48"/>
                <a:gd name="T35" fmla="*/ 24 h 54"/>
                <a:gd name="T36" fmla="*/ 42 w 48"/>
                <a:gd name="T37" fmla="*/ 30 h 54"/>
                <a:gd name="T38" fmla="*/ 30 w 48"/>
                <a:gd name="T39" fmla="*/ 30 h 54"/>
                <a:gd name="T40" fmla="*/ 24 w 48"/>
                <a:gd name="T41" fmla="*/ 36 h 54"/>
                <a:gd name="T42" fmla="*/ 24 w 48"/>
                <a:gd name="T43" fmla="*/ 42 h 54"/>
                <a:gd name="T44" fmla="*/ 18 w 48"/>
                <a:gd name="T45" fmla="*/ 48 h 54"/>
                <a:gd name="T46" fmla="*/ 18 w 48"/>
                <a:gd name="T47" fmla="*/ 54 h 54"/>
                <a:gd name="T48" fmla="*/ 12 w 48"/>
                <a:gd name="T49" fmla="*/ 54 h 54"/>
                <a:gd name="T50" fmla="*/ 6 w 48"/>
                <a:gd name="T51" fmla="*/ 54 h 54"/>
                <a:gd name="T52" fmla="*/ 6 w 48"/>
                <a:gd name="T53" fmla="*/ 48 h 54"/>
                <a:gd name="T54" fmla="*/ 0 w 48"/>
                <a:gd name="T55" fmla="*/ 54 h 54"/>
                <a:gd name="T56" fmla="*/ 0 w 48"/>
                <a:gd name="T57" fmla="*/ 48 h 54"/>
                <a:gd name="T58" fmla="*/ 6 w 48"/>
                <a:gd name="T59" fmla="*/ 48 h 54"/>
                <a:gd name="T60" fmla="*/ 0 w 48"/>
                <a:gd name="T61" fmla="*/ 48 h 54"/>
                <a:gd name="T62" fmla="*/ 6 w 48"/>
                <a:gd name="T63" fmla="*/ 48 h 54"/>
                <a:gd name="T64" fmla="*/ 0 w 48"/>
                <a:gd name="T6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54">
                  <a:moveTo>
                    <a:pt x="0" y="42"/>
                  </a:moveTo>
                  <a:lnTo>
                    <a:pt x="0" y="36"/>
                  </a:lnTo>
                  <a:lnTo>
                    <a:pt x="0" y="30"/>
                  </a:lnTo>
                  <a:lnTo>
                    <a:pt x="6" y="24"/>
                  </a:lnTo>
                  <a:lnTo>
                    <a:pt x="6" y="18"/>
                  </a:lnTo>
                  <a:lnTo>
                    <a:pt x="12" y="18"/>
                  </a:lnTo>
                  <a:lnTo>
                    <a:pt x="18" y="12"/>
                  </a:lnTo>
                  <a:lnTo>
                    <a:pt x="24" y="12"/>
                  </a:lnTo>
                  <a:lnTo>
                    <a:pt x="24" y="6"/>
                  </a:lnTo>
                  <a:lnTo>
                    <a:pt x="30" y="6"/>
                  </a:lnTo>
                  <a:lnTo>
                    <a:pt x="30" y="0"/>
                  </a:lnTo>
                  <a:lnTo>
                    <a:pt x="36" y="0"/>
                  </a:lnTo>
                  <a:lnTo>
                    <a:pt x="36" y="12"/>
                  </a:lnTo>
                  <a:lnTo>
                    <a:pt x="48" y="12"/>
                  </a:lnTo>
                  <a:lnTo>
                    <a:pt x="48" y="18"/>
                  </a:lnTo>
                  <a:lnTo>
                    <a:pt x="42" y="18"/>
                  </a:lnTo>
                  <a:lnTo>
                    <a:pt x="48" y="24"/>
                  </a:lnTo>
                  <a:lnTo>
                    <a:pt x="42" y="24"/>
                  </a:lnTo>
                  <a:lnTo>
                    <a:pt x="42" y="30"/>
                  </a:lnTo>
                  <a:lnTo>
                    <a:pt x="30" y="30"/>
                  </a:lnTo>
                  <a:lnTo>
                    <a:pt x="24" y="36"/>
                  </a:lnTo>
                  <a:lnTo>
                    <a:pt x="24" y="42"/>
                  </a:lnTo>
                  <a:lnTo>
                    <a:pt x="18" y="48"/>
                  </a:lnTo>
                  <a:lnTo>
                    <a:pt x="18" y="54"/>
                  </a:lnTo>
                  <a:lnTo>
                    <a:pt x="12" y="54"/>
                  </a:lnTo>
                  <a:lnTo>
                    <a:pt x="6" y="54"/>
                  </a:lnTo>
                  <a:lnTo>
                    <a:pt x="6" y="48"/>
                  </a:lnTo>
                  <a:lnTo>
                    <a:pt x="0" y="54"/>
                  </a:lnTo>
                  <a:lnTo>
                    <a:pt x="0" y="48"/>
                  </a:lnTo>
                  <a:lnTo>
                    <a:pt x="6" y="48"/>
                  </a:lnTo>
                  <a:lnTo>
                    <a:pt x="0" y="48"/>
                  </a:lnTo>
                  <a:lnTo>
                    <a:pt x="6" y="48"/>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70" name="Freeform 2498"/>
            <p:cNvSpPr>
              <a:spLocks/>
            </p:cNvSpPr>
            <p:nvPr/>
          </p:nvSpPr>
          <p:spPr bwMode="auto">
            <a:xfrm>
              <a:off x="2922" y="2592"/>
              <a:ext cx="30" cy="30"/>
            </a:xfrm>
            <a:custGeom>
              <a:avLst/>
              <a:gdLst>
                <a:gd name="T0" fmla="*/ 0 w 30"/>
                <a:gd name="T1" fmla="*/ 30 h 30"/>
                <a:gd name="T2" fmla="*/ 0 w 30"/>
                <a:gd name="T3" fmla="*/ 12 h 30"/>
                <a:gd name="T4" fmla="*/ 12 w 30"/>
                <a:gd name="T5" fmla="*/ 6 h 30"/>
                <a:gd name="T6" fmla="*/ 18 w 30"/>
                <a:gd name="T7" fmla="*/ 0 h 30"/>
                <a:gd name="T8" fmla="*/ 24 w 30"/>
                <a:gd name="T9" fmla="*/ 0 h 30"/>
                <a:gd name="T10" fmla="*/ 24 w 30"/>
                <a:gd name="T11" fmla="*/ 24 h 30"/>
                <a:gd name="T12" fmla="*/ 30 w 30"/>
                <a:gd name="T13" fmla="*/ 24 h 30"/>
                <a:gd name="T14" fmla="*/ 30 w 30"/>
                <a:gd name="T15" fmla="*/ 30 h 30"/>
                <a:gd name="T16" fmla="*/ 24 w 30"/>
                <a:gd name="T17" fmla="*/ 30 h 30"/>
                <a:gd name="T18" fmla="*/ 0 w 30"/>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0" y="30"/>
                  </a:moveTo>
                  <a:lnTo>
                    <a:pt x="0" y="12"/>
                  </a:lnTo>
                  <a:lnTo>
                    <a:pt x="12" y="6"/>
                  </a:lnTo>
                  <a:lnTo>
                    <a:pt x="18" y="0"/>
                  </a:lnTo>
                  <a:lnTo>
                    <a:pt x="24" y="0"/>
                  </a:lnTo>
                  <a:lnTo>
                    <a:pt x="24" y="24"/>
                  </a:lnTo>
                  <a:lnTo>
                    <a:pt x="30" y="24"/>
                  </a:lnTo>
                  <a:lnTo>
                    <a:pt x="30" y="30"/>
                  </a:lnTo>
                  <a:lnTo>
                    <a:pt x="24"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71" name="Freeform 2499"/>
            <p:cNvSpPr>
              <a:spLocks/>
            </p:cNvSpPr>
            <p:nvPr/>
          </p:nvSpPr>
          <p:spPr bwMode="auto">
            <a:xfrm>
              <a:off x="3996" y="2508"/>
              <a:ext cx="54" cy="48"/>
            </a:xfrm>
            <a:custGeom>
              <a:avLst/>
              <a:gdLst>
                <a:gd name="T0" fmla="*/ 54 w 54"/>
                <a:gd name="T1" fmla="*/ 36 h 48"/>
                <a:gd name="T2" fmla="*/ 30 w 54"/>
                <a:gd name="T3" fmla="*/ 48 h 48"/>
                <a:gd name="T4" fmla="*/ 24 w 54"/>
                <a:gd name="T5" fmla="*/ 42 h 48"/>
                <a:gd name="T6" fmla="*/ 24 w 54"/>
                <a:gd name="T7" fmla="*/ 36 h 48"/>
                <a:gd name="T8" fmla="*/ 18 w 54"/>
                <a:gd name="T9" fmla="*/ 36 h 48"/>
                <a:gd name="T10" fmla="*/ 12 w 54"/>
                <a:gd name="T11" fmla="*/ 36 h 48"/>
                <a:gd name="T12" fmla="*/ 12 w 54"/>
                <a:gd name="T13" fmla="*/ 24 h 48"/>
                <a:gd name="T14" fmla="*/ 6 w 54"/>
                <a:gd name="T15" fmla="*/ 18 h 48"/>
                <a:gd name="T16" fmla="*/ 6 w 54"/>
                <a:gd name="T17" fmla="*/ 12 h 48"/>
                <a:gd name="T18" fmla="*/ 0 w 54"/>
                <a:gd name="T19" fmla="*/ 12 h 48"/>
                <a:gd name="T20" fmla="*/ 0 w 54"/>
                <a:gd name="T21" fmla="*/ 6 h 48"/>
                <a:gd name="T22" fmla="*/ 18 w 54"/>
                <a:gd name="T23" fmla="*/ 0 h 48"/>
                <a:gd name="T24" fmla="*/ 24 w 54"/>
                <a:gd name="T25" fmla="*/ 0 h 48"/>
                <a:gd name="T26" fmla="*/ 30 w 54"/>
                <a:gd name="T27" fmla="*/ 6 h 48"/>
                <a:gd name="T28" fmla="*/ 36 w 54"/>
                <a:gd name="T29" fmla="*/ 6 h 48"/>
                <a:gd name="T30" fmla="*/ 42 w 54"/>
                <a:gd name="T31" fmla="*/ 6 h 48"/>
                <a:gd name="T32" fmla="*/ 42 w 54"/>
                <a:gd name="T33" fmla="*/ 12 h 48"/>
                <a:gd name="T34" fmla="*/ 42 w 54"/>
                <a:gd name="T35" fmla="*/ 18 h 48"/>
                <a:gd name="T36" fmla="*/ 48 w 54"/>
                <a:gd name="T37" fmla="*/ 24 h 48"/>
                <a:gd name="T38" fmla="*/ 54 w 54"/>
                <a:gd name="T39" fmla="*/ 24 h 48"/>
                <a:gd name="T40" fmla="*/ 54 w 54"/>
                <a:gd name="T4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48">
                  <a:moveTo>
                    <a:pt x="54" y="36"/>
                  </a:moveTo>
                  <a:lnTo>
                    <a:pt x="30" y="48"/>
                  </a:lnTo>
                  <a:lnTo>
                    <a:pt x="24" y="42"/>
                  </a:lnTo>
                  <a:lnTo>
                    <a:pt x="24" y="36"/>
                  </a:lnTo>
                  <a:lnTo>
                    <a:pt x="18" y="36"/>
                  </a:lnTo>
                  <a:lnTo>
                    <a:pt x="12" y="36"/>
                  </a:lnTo>
                  <a:lnTo>
                    <a:pt x="12" y="24"/>
                  </a:lnTo>
                  <a:lnTo>
                    <a:pt x="6" y="18"/>
                  </a:lnTo>
                  <a:lnTo>
                    <a:pt x="6" y="12"/>
                  </a:lnTo>
                  <a:lnTo>
                    <a:pt x="0" y="12"/>
                  </a:lnTo>
                  <a:lnTo>
                    <a:pt x="0" y="6"/>
                  </a:lnTo>
                  <a:lnTo>
                    <a:pt x="18" y="0"/>
                  </a:lnTo>
                  <a:lnTo>
                    <a:pt x="24" y="0"/>
                  </a:lnTo>
                  <a:lnTo>
                    <a:pt x="30" y="6"/>
                  </a:lnTo>
                  <a:lnTo>
                    <a:pt x="36" y="6"/>
                  </a:lnTo>
                  <a:lnTo>
                    <a:pt x="42" y="6"/>
                  </a:lnTo>
                  <a:lnTo>
                    <a:pt x="42" y="12"/>
                  </a:lnTo>
                  <a:lnTo>
                    <a:pt x="42" y="18"/>
                  </a:lnTo>
                  <a:lnTo>
                    <a:pt x="48" y="24"/>
                  </a:lnTo>
                  <a:lnTo>
                    <a:pt x="54" y="24"/>
                  </a:lnTo>
                  <a:lnTo>
                    <a:pt x="54"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72" name="Freeform 2500"/>
            <p:cNvSpPr>
              <a:spLocks/>
            </p:cNvSpPr>
            <p:nvPr/>
          </p:nvSpPr>
          <p:spPr bwMode="auto">
            <a:xfrm>
              <a:off x="3354" y="2580"/>
              <a:ext cx="42" cy="36"/>
            </a:xfrm>
            <a:custGeom>
              <a:avLst/>
              <a:gdLst>
                <a:gd name="T0" fmla="*/ 6 w 42"/>
                <a:gd name="T1" fmla="*/ 36 h 36"/>
                <a:gd name="T2" fmla="*/ 6 w 42"/>
                <a:gd name="T3" fmla="*/ 24 h 36"/>
                <a:gd name="T4" fmla="*/ 0 w 42"/>
                <a:gd name="T5" fmla="*/ 0 h 36"/>
                <a:gd name="T6" fmla="*/ 6 w 42"/>
                <a:gd name="T7" fmla="*/ 0 h 36"/>
                <a:gd name="T8" fmla="*/ 6 w 42"/>
                <a:gd name="T9" fmla="*/ 6 h 36"/>
                <a:gd name="T10" fmla="*/ 36 w 42"/>
                <a:gd name="T11" fmla="*/ 0 h 36"/>
                <a:gd name="T12" fmla="*/ 42 w 42"/>
                <a:gd name="T13" fmla="*/ 36 h 36"/>
                <a:gd name="T14" fmla="*/ 6 w 4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6">
                  <a:moveTo>
                    <a:pt x="6" y="36"/>
                  </a:moveTo>
                  <a:lnTo>
                    <a:pt x="6" y="24"/>
                  </a:lnTo>
                  <a:lnTo>
                    <a:pt x="0" y="0"/>
                  </a:lnTo>
                  <a:lnTo>
                    <a:pt x="6" y="0"/>
                  </a:lnTo>
                  <a:lnTo>
                    <a:pt x="6" y="6"/>
                  </a:lnTo>
                  <a:lnTo>
                    <a:pt x="36" y="0"/>
                  </a:lnTo>
                  <a:lnTo>
                    <a:pt x="42" y="36"/>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73" name="Freeform 2501"/>
            <p:cNvSpPr>
              <a:spLocks/>
            </p:cNvSpPr>
            <p:nvPr/>
          </p:nvSpPr>
          <p:spPr bwMode="auto">
            <a:xfrm>
              <a:off x="3240" y="2586"/>
              <a:ext cx="48" cy="54"/>
            </a:xfrm>
            <a:custGeom>
              <a:avLst/>
              <a:gdLst>
                <a:gd name="T0" fmla="*/ 6 w 48"/>
                <a:gd name="T1" fmla="*/ 42 h 54"/>
                <a:gd name="T2" fmla="*/ 6 w 48"/>
                <a:gd name="T3" fmla="*/ 36 h 54"/>
                <a:gd name="T4" fmla="*/ 12 w 48"/>
                <a:gd name="T5" fmla="*/ 36 h 54"/>
                <a:gd name="T6" fmla="*/ 18 w 48"/>
                <a:gd name="T7" fmla="*/ 36 h 54"/>
                <a:gd name="T8" fmla="*/ 12 w 48"/>
                <a:gd name="T9" fmla="*/ 30 h 54"/>
                <a:gd name="T10" fmla="*/ 18 w 48"/>
                <a:gd name="T11" fmla="*/ 30 h 54"/>
                <a:gd name="T12" fmla="*/ 24 w 48"/>
                <a:gd name="T13" fmla="*/ 24 h 54"/>
                <a:gd name="T14" fmla="*/ 18 w 48"/>
                <a:gd name="T15" fmla="*/ 24 h 54"/>
                <a:gd name="T16" fmla="*/ 12 w 48"/>
                <a:gd name="T17" fmla="*/ 24 h 54"/>
                <a:gd name="T18" fmla="*/ 18 w 48"/>
                <a:gd name="T19" fmla="*/ 18 h 54"/>
                <a:gd name="T20" fmla="*/ 12 w 48"/>
                <a:gd name="T21" fmla="*/ 18 h 54"/>
                <a:gd name="T22" fmla="*/ 6 w 48"/>
                <a:gd name="T23" fmla="*/ 18 h 54"/>
                <a:gd name="T24" fmla="*/ 0 w 48"/>
                <a:gd name="T25" fmla="*/ 12 h 54"/>
                <a:gd name="T26" fmla="*/ 6 w 48"/>
                <a:gd name="T27" fmla="*/ 6 h 54"/>
                <a:gd name="T28" fmla="*/ 12 w 48"/>
                <a:gd name="T29" fmla="*/ 12 h 54"/>
                <a:gd name="T30" fmla="*/ 6 w 48"/>
                <a:gd name="T31" fmla="*/ 6 h 54"/>
                <a:gd name="T32" fmla="*/ 12 w 48"/>
                <a:gd name="T33" fmla="*/ 6 h 54"/>
                <a:gd name="T34" fmla="*/ 18 w 48"/>
                <a:gd name="T35" fmla="*/ 6 h 54"/>
                <a:gd name="T36" fmla="*/ 18 w 48"/>
                <a:gd name="T37" fmla="*/ 18 h 54"/>
                <a:gd name="T38" fmla="*/ 24 w 48"/>
                <a:gd name="T39" fmla="*/ 18 h 54"/>
                <a:gd name="T40" fmla="*/ 24 w 48"/>
                <a:gd name="T41" fmla="*/ 0 h 54"/>
                <a:gd name="T42" fmla="*/ 36 w 48"/>
                <a:gd name="T43" fmla="*/ 0 h 54"/>
                <a:gd name="T44" fmla="*/ 42 w 48"/>
                <a:gd name="T45" fmla="*/ 0 h 54"/>
                <a:gd name="T46" fmla="*/ 42 w 48"/>
                <a:gd name="T47" fmla="*/ 6 h 54"/>
                <a:gd name="T48" fmla="*/ 48 w 48"/>
                <a:gd name="T49" fmla="*/ 6 h 54"/>
                <a:gd name="T50" fmla="*/ 48 w 48"/>
                <a:gd name="T51" fmla="*/ 12 h 54"/>
                <a:gd name="T52" fmla="*/ 42 w 48"/>
                <a:gd name="T53" fmla="*/ 24 h 54"/>
                <a:gd name="T54" fmla="*/ 36 w 48"/>
                <a:gd name="T55" fmla="*/ 24 h 54"/>
                <a:gd name="T56" fmla="*/ 42 w 48"/>
                <a:gd name="T57" fmla="*/ 30 h 54"/>
                <a:gd name="T58" fmla="*/ 36 w 48"/>
                <a:gd name="T59" fmla="*/ 30 h 54"/>
                <a:gd name="T60" fmla="*/ 36 w 48"/>
                <a:gd name="T61" fmla="*/ 36 h 54"/>
                <a:gd name="T62" fmla="*/ 36 w 48"/>
                <a:gd name="T63" fmla="*/ 42 h 54"/>
                <a:gd name="T64" fmla="*/ 30 w 48"/>
                <a:gd name="T65" fmla="*/ 42 h 54"/>
                <a:gd name="T66" fmla="*/ 36 w 48"/>
                <a:gd name="T67" fmla="*/ 42 h 54"/>
                <a:gd name="T68" fmla="*/ 30 w 48"/>
                <a:gd name="T69" fmla="*/ 48 h 54"/>
                <a:gd name="T70" fmla="*/ 30 w 48"/>
                <a:gd name="T71" fmla="*/ 42 h 54"/>
                <a:gd name="T72" fmla="*/ 24 w 48"/>
                <a:gd name="T73" fmla="*/ 48 h 54"/>
                <a:gd name="T74" fmla="*/ 30 w 48"/>
                <a:gd name="T75" fmla="*/ 48 h 54"/>
                <a:gd name="T76" fmla="*/ 24 w 48"/>
                <a:gd name="T77" fmla="*/ 48 h 54"/>
                <a:gd name="T78" fmla="*/ 24 w 48"/>
                <a:gd name="T79" fmla="*/ 54 h 54"/>
                <a:gd name="T80" fmla="*/ 18 w 48"/>
                <a:gd name="T81" fmla="*/ 54 h 54"/>
                <a:gd name="T82" fmla="*/ 18 w 48"/>
                <a:gd name="T83" fmla="*/ 48 h 54"/>
                <a:gd name="T84" fmla="*/ 12 w 48"/>
                <a:gd name="T85" fmla="*/ 54 h 54"/>
                <a:gd name="T86" fmla="*/ 6 w 48"/>
                <a:gd name="T87" fmla="*/ 54 h 54"/>
                <a:gd name="T88" fmla="*/ 12 w 48"/>
                <a:gd name="T89" fmla="*/ 48 h 54"/>
                <a:gd name="T90" fmla="*/ 12 w 48"/>
                <a:gd name="T91" fmla="*/ 42 h 54"/>
                <a:gd name="T92" fmla="*/ 12 w 48"/>
                <a:gd name="T93" fmla="*/ 48 h 54"/>
                <a:gd name="T94" fmla="*/ 6 w 48"/>
                <a:gd name="T95" fmla="*/ 48 h 54"/>
                <a:gd name="T96" fmla="*/ 0 w 48"/>
                <a:gd name="T97" fmla="*/ 48 h 54"/>
                <a:gd name="T98" fmla="*/ 0 w 48"/>
                <a:gd name="T99" fmla="*/ 42 h 54"/>
                <a:gd name="T100" fmla="*/ 6 w 48"/>
                <a:gd name="T10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54">
                  <a:moveTo>
                    <a:pt x="6" y="42"/>
                  </a:moveTo>
                  <a:lnTo>
                    <a:pt x="6" y="36"/>
                  </a:lnTo>
                  <a:lnTo>
                    <a:pt x="12" y="36"/>
                  </a:lnTo>
                  <a:lnTo>
                    <a:pt x="18" y="36"/>
                  </a:lnTo>
                  <a:lnTo>
                    <a:pt x="12" y="30"/>
                  </a:lnTo>
                  <a:lnTo>
                    <a:pt x="18" y="30"/>
                  </a:lnTo>
                  <a:lnTo>
                    <a:pt x="24" y="24"/>
                  </a:lnTo>
                  <a:lnTo>
                    <a:pt x="18" y="24"/>
                  </a:lnTo>
                  <a:lnTo>
                    <a:pt x="12" y="24"/>
                  </a:lnTo>
                  <a:lnTo>
                    <a:pt x="18" y="18"/>
                  </a:lnTo>
                  <a:lnTo>
                    <a:pt x="12" y="18"/>
                  </a:lnTo>
                  <a:lnTo>
                    <a:pt x="6" y="18"/>
                  </a:lnTo>
                  <a:lnTo>
                    <a:pt x="0" y="12"/>
                  </a:lnTo>
                  <a:lnTo>
                    <a:pt x="6" y="6"/>
                  </a:lnTo>
                  <a:lnTo>
                    <a:pt x="12" y="12"/>
                  </a:lnTo>
                  <a:lnTo>
                    <a:pt x="6" y="6"/>
                  </a:lnTo>
                  <a:lnTo>
                    <a:pt x="12" y="6"/>
                  </a:lnTo>
                  <a:lnTo>
                    <a:pt x="18" y="6"/>
                  </a:lnTo>
                  <a:lnTo>
                    <a:pt x="18" y="18"/>
                  </a:lnTo>
                  <a:lnTo>
                    <a:pt x="24" y="18"/>
                  </a:lnTo>
                  <a:lnTo>
                    <a:pt x="24" y="0"/>
                  </a:lnTo>
                  <a:lnTo>
                    <a:pt x="36" y="0"/>
                  </a:lnTo>
                  <a:lnTo>
                    <a:pt x="42" y="0"/>
                  </a:lnTo>
                  <a:lnTo>
                    <a:pt x="42" y="6"/>
                  </a:lnTo>
                  <a:lnTo>
                    <a:pt x="48" y="6"/>
                  </a:lnTo>
                  <a:lnTo>
                    <a:pt x="48" y="12"/>
                  </a:lnTo>
                  <a:lnTo>
                    <a:pt x="42" y="24"/>
                  </a:lnTo>
                  <a:lnTo>
                    <a:pt x="36" y="24"/>
                  </a:lnTo>
                  <a:lnTo>
                    <a:pt x="42" y="30"/>
                  </a:lnTo>
                  <a:lnTo>
                    <a:pt x="36" y="30"/>
                  </a:lnTo>
                  <a:lnTo>
                    <a:pt x="36" y="36"/>
                  </a:lnTo>
                  <a:lnTo>
                    <a:pt x="36" y="42"/>
                  </a:lnTo>
                  <a:lnTo>
                    <a:pt x="30" y="42"/>
                  </a:lnTo>
                  <a:lnTo>
                    <a:pt x="36" y="42"/>
                  </a:lnTo>
                  <a:lnTo>
                    <a:pt x="30" y="48"/>
                  </a:lnTo>
                  <a:lnTo>
                    <a:pt x="30" y="42"/>
                  </a:lnTo>
                  <a:lnTo>
                    <a:pt x="24" y="48"/>
                  </a:lnTo>
                  <a:lnTo>
                    <a:pt x="30" y="48"/>
                  </a:lnTo>
                  <a:lnTo>
                    <a:pt x="24" y="48"/>
                  </a:lnTo>
                  <a:lnTo>
                    <a:pt x="24" y="54"/>
                  </a:lnTo>
                  <a:lnTo>
                    <a:pt x="18" y="54"/>
                  </a:lnTo>
                  <a:lnTo>
                    <a:pt x="18" y="48"/>
                  </a:lnTo>
                  <a:lnTo>
                    <a:pt x="12" y="54"/>
                  </a:lnTo>
                  <a:lnTo>
                    <a:pt x="6" y="54"/>
                  </a:lnTo>
                  <a:lnTo>
                    <a:pt x="12" y="48"/>
                  </a:lnTo>
                  <a:lnTo>
                    <a:pt x="12" y="42"/>
                  </a:lnTo>
                  <a:lnTo>
                    <a:pt x="12" y="48"/>
                  </a:lnTo>
                  <a:lnTo>
                    <a:pt x="6" y="48"/>
                  </a:lnTo>
                  <a:lnTo>
                    <a:pt x="0" y="48"/>
                  </a:lnTo>
                  <a:lnTo>
                    <a:pt x="0"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74" name="Freeform 2502"/>
            <p:cNvSpPr>
              <a:spLocks/>
            </p:cNvSpPr>
            <p:nvPr/>
          </p:nvSpPr>
          <p:spPr bwMode="auto">
            <a:xfrm>
              <a:off x="1806" y="2538"/>
              <a:ext cx="90" cy="84"/>
            </a:xfrm>
            <a:custGeom>
              <a:avLst/>
              <a:gdLst>
                <a:gd name="T0" fmla="*/ 78 w 90"/>
                <a:gd name="T1" fmla="*/ 84 h 84"/>
                <a:gd name="T2" fmla="*/ 0 w 90"/>
                <a:gd name="T3" fmla="*/ 78 h 84"/>
                <a:gd name="T4" fmla="*/ 6 w 90"/>
                <a:gd name="T5" fmla="*/ 66 h 84"/>
                <a:gd name="T6" fmla="*/ 6 w 90"/>
                <a:gd name="T7" fmla="*/ 48 h 84"/>
                <a:gd name="T8" fmla="*/ 12 w 90"/>
                <a:gd name="T9" fmla="*/ 6 h 84"/>
                <a:gd name="T10" fmla="*/ 36 w 90"/>
                <a:gd name="T11" fmla="*/ 6 h 84"/>
                <a:gd name="T12" fmla="*/ 36 w 90"/>
                <a:gd name="T13" fmla="*/ 0 h 84"/>
                <a:gd name="T14" fmla="*/ 60 w 90"/>
                <a:gd name="T15" fmla="*/ 0 h 84"/>
                <a:gd name="T16" fmla="*/ 90 w 90"/>
                <a:gd name="T17" fmla="*/ 6 h 84"/>
                <a:gd name="T18" fmla="*/ 78 w 90"/>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4">
                  <a:moveTo>
                    <a:pt x="78" y="84"/>
                  </a:moveTo>
                  <a:lnTo>
                    <a:pt x="0" y="78"/>
                  </a:lnTo>
                  <a:lnTo>
                    <a:pt x="6" y="66"/>
                  </a:lnTo>
                  <a:lnTo>
                    <a:pt x="6" y="48"/>
                  </a:lnTo>
                  <a:lnTo>
                    <a:pt x="12" y="6"/>
                  </a:lnTo>
                  <a:lnTo>
                    <a:pt x="36" y="6"/>
                  </a:lnTo>
                  <a:lnTo>
                    <a:pt x="36" y="0"/>
                  </a:lnTo>
                  <a:lnTo>
                    <a:pt x="60" y="0"/>
                  </a:lnTo>
                  <a:lnTo>
                    <a:pt x="90" y="6"/>
                  </a:lnTo>
                  <a:lnTo>
                    <a:pt x="78" y="8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75" name="Freeform 2503"/>
            <p:cNvSpPr>
              <a:spLocks/>
            </p:cNvSpPr>
            <p:nvPr/>
          </p:nvSpPr>
          <p:spPr bwMode="auto">
            <a:xfrm>
              <a:off x="3744" y="2544"/>
              <a:ext cx="36" cy="24"/>
            </a:xfrm>
            <a:custGeom>
              <a:avLst/>
              <a:gdLst>
                <a:gd name="T0" fmla="*/ 6 w 36"/>
                <a:gd name="T1" fmla="*/ 12 h 24"/>
                <a:gd name="T2" fmla="*/ 0 w 36"/>
                <a:gd name="T3" fmla="*/ 6 h 24"/>
                <a:gd name="T4" fmla="*/ 0 w 36"/>
                <a:gd name="T5" fmla="*/ 0 h 24"/>
                <a:gd name="T6" fmla="*/ 18 w 36"/>
                <a:gd name="T7" fmla="*/ 0 h 24"/>
                <a:gd name="T8" fmla="*/ 30 w 36"/>
                <a:gd name="T9" fmla="*/ 0 h 24"/>
                <a:gd name="T10" fmla="*/ 36 w 36"/>
                <a:gd name="T11" fmla="*/ 0 h 24"/>
                <a:gd name="T12" fmla="*/ 36 w 36"/>
                <a:gd name="T13" fmla="*/ 6 h 24"/>
                <a:gd name="T14" fmla="*/ 30 w 36"/>
                <a:gd name="T15" fmla="*/ 6 h 24"/>
                <a:gd name="T16" fmla="*/ 30 w 36"/>
                <a:gd name="T17" fmla="*/ 12 h 24"/>
                <a:gd name="T18" fmla="*/ 30 w 36"/>
                <a:gd name="T19" fmla="*/ 18 h 24"/>
                <a:gd name="T20" fmla="*/ 18 w 36"/>
                <a:gd name="T21" fmla="*/ 18 h 24"/>
                <a:gd name="T22" fmla="*/ 12 w 36"/>
                <a:gd name="T23" fmla="*/ 24 h 24"/>
                <a:gd name="T24" fmla="*/ 12 w 36"/>
                <a:gd name="T25" fmla="*/ 18 h 24"/>
                <a:gd name="T26" fmla="*/ 6 w 36"/>
                <a:gd name="T2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4">
                  <a:moveTo>
                    <a:pt x="6" y="12"/>
                  </a:moveTo>
                  <a:lnTo>
                    <a:pt x="0" y="6"/>
                  </a:lnTo>
                  <a:lnTo>
                    <a:pt x="0" y="0"/>
                  </a:lnTo>
                  <a:lnTo>
                    <a:pt x="18" y="0"/>
                  </a:lnTo>
                  <a:lnTo>
                    <a:pt x="30" y="0"/>
                  </a:lnTo>
                  <a:lnTo>
                    <a:pt x="36" y="0"/>
                  </a:lnTo>
                  <a:lnTo>
                    <a:pt x="36" y="6"/>
                  </a:lnTo>
                  <a:lnTo>
                    <a:pt x="30" y="6"/>
                  </a:lnTo>
                  <a:lnTo>
                    <a:pt x="30" y="12"/>
                  </a:lnTo>
                  <a:lnTo>
                    <a:pt x="30" y="18"/>
                  </a:lnTo>
                  <a:lnTo>
                    <a:pt x="18" y="18"/>
                  </a:lnTo>
                  <a:lnTo>
                    <a:pt x="12" y="24"/>
                  </a:lnTo>
                  <a:lnTo>
                    <a:pt x="12" y="18"/>
                  </a:lnTo>
                  <a:lnTo>
                    <a:pt x="6"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76" name="Freeform 2504"/>
            <p:cNvSpPr>
              <a:spLocks/>
            </p:cNvSpPr>
            <p:nvPr/>
          </p:nvSpPr>
          <p:spPr bwMode="auto">
            <a:xfrm>
              <a:off x="3666" y="2550"/>
              <a:ext cx="54" cy="42"/>
            </a:xfrm>
            <a:custGeom>
              <a:avLst/>
              <a:gdLst>
                <a:gd name="T0" fmla="*/ 12 w 54"/>
                <a:gd name="T1" fmla="*/ 36 h 42"/>
                <a:gd name="T2" fmla="*/ 6 w 54"/>
                <a:gd name="T3" fmla="*/ 30 h 42"/>
                <a:gd name="T4" fmla="*/ 0 w 54"/>
                <a:gd name="T5" fmla="*/ 24 h 42"/>
                <a:gd name="T6" fmla="*/ 6 w 54"/>
                <a:gd name="T7" fmla="*/ 24 h 42"/>
                <a:gd name="T8" fmla="*/ 6 w 54"/>
                <a:gd name="T9" fmla="*/ 18 h 42"/>
                <a:gd name="T10" fmla="*/ 12 w 54"/>
                <a:gd name="T11" fmla="*/ 18 h 42"/>
                <a:gd name="T12" fmla="*/ 12 w 54"/>
                <a:gd name="T13" fmla="*/ 12 h 42"/>
                <a:gd name="T14" fmla="*/ 18 w 54"/>
                <a:gd name="T15" fmla="*/ 12 h 42"/>
                <a:gd name="T16" fmla="*/ 18 w 54"/>
                <a:gd name="T17" fmla="*/ 6 h 42"/>
                <a:gd name="T18" fmla="*/ 24 w 54"/>
                <a:gd name="T19" fmla="*/ 0 h 42"/>
                <a:gd name="T20" fmla="*/ 30 w 54"/>
                <a:gd name="T21" fmla="*/ 0 h 42"/>
                <a:gd name="T22" fmla="*/ 30 w 54"/>
                <a:gd name="T23" fmla="*/ 6 h 42"/>
                <a:gd name="T24" fmla="*/ 48 w 54"/>
                <a:gd name="T25" fmla="*/ 12 h 42"/>
                <a:gd name="T26" fmla="*/ 48 w 54"/>
                <a:gd name="T27" fmla="*/ 6 h 42"/>
                <a:gd name="T28" fmla="*/ 54 w 54"/>
                <a:gd name="T29" fmla="*/ 18 h 42"/>
                <a:gd name="T30" fmla="*/ 54 w 54"/>
                <a:gd name="T31" fmla="*/ 36 h 42"/>
                <a:gd name="T32" fmla="*/ 18 w 54"/>
                <a:gd name="T33" fmla="*/ 42 h 42"/>
                <a:gd name="T34" fmla="*/ 18 w 54"/>
                <a:gd name="T35" fmla="*/ 36 h 42"/>
                <a:gd name="T36" fmla="*/ 12 w 54"/>
                <a:gd name="T37" fmla="*/ 30 h 42"/>
                <a:gd name="T38" fmla="*/ 12 w 54"/>
                <a:gd name="T3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2">
                  <a:moveTo>
                    <a:pt x="12" y="36"/>
                  </a:moveTo>
                  <a:lnTo>
                    <a:pt x="6" y="30"/>
                  </a:lnTo>
                  <a:lnTo>
                    <a:pt x="0" y="24"/>
                  </a:lnTo>
                  <a:lnTo>
                    <a:pt x="6" y="24"/>
                  </a:lnTo>
                  <a:lnTo>
                    <a:pt x="6" y="18"/>
                  </a:lnTo>
                  <a:lnTo>
                    <a:pt x="12" y="18"/>
                  </a:lnTo>
                  <a:lnTo>
                    <a:pt x="12" y="12"/>
                  </a:lnTo>
                  <a:lnTo>
                    <a:pt x="18" y="12"/>
                  </a:lnTo>
                  <a:lnTo>
                    <a:pt x="18" y="6"/>
                  </a:lnTo>
                  <a:lnTo>
                    <a:pt x="24" y="0"/>
                  </a:lnTo>
                  <a:lnTo>
                    <a:pt x="30" y="0"/>
                  </a:lnTo>
                  <a:lnTo>
                    <a:pt x="30" y="6"/>
                  </a:lnTo>
                  <a:lnTo>
                    <a:pt x="48" y="12"/>
                  </a:lnTo>
                  <a:lnTo>
                    <a:pt x="48" y="6"/>
                  </a:lnTo>
                  <a:lnTo>
                    <a:pt x="54" y="18"/>
                  </a:lnTo>
                  <a:lnTo>
                    <a:pt x="54" y="36"/>
                  </a:lnTo>
                  <a:lnTo>
                    <a:pt x="18" y="42"/>
                  </a:lnTo>
                  <a:lnTo>
                    <a:pt x="18" y="36"/>
                  </a:lnTo>
                  <a:lnTo>
                    <a:pt x="12" y="30"/>
                  </a:lnTo>
                  <a:lnTo>
                    <a:pt x="12"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77" name="Freeform 2505"/>
            <p:cNvSpPr>
              <a:spLocks/>
            </p:cNvSpPr>
            <p:nvPr/>
          </p:nvSpPr>
          <p:spPr bwMode="auto">
            <a:xfrm>
              <a:off x="3318" y="2580"/>
              <a:ext cx="42" cy="60"/>
            </a:xfrm>
            <a:custGeom>
              <a:avLst/>
              <a:gdLst>
                <a:gd name="T0" fmla="*/ 0 w 42"/>
                <a:gd name="T1" fmla="*/ 60 h 60"/>
                <a:gd name="T2" fmla="*/ 0 w 42"/>
                <a:gd name="T3" fmla="*/ 54 h 60"/>
                <a:gd name="T4" fmla="*/ 0 w 42"/>
                <a:gd name="T5" fmla="*/ 48 h 60"/>
                <a:gd name="T6" fmla="*/ 0 w 42"/>
                <a:gd name="T7" fmla="*/ 42 h 60"/>
                <a:gd name="T8" fmla="*/ 6 w 42"/>
                <a:gd name="T9" fmla="*/ 42 h 60"/>
                <a:gd name="T10" fmla="*/ 0 w 42"/>
                <a:gd name="T11" fmla="*/ 36 h 60"/>
                <a:gd name="T12" fmla="*/ 6 w 42"/>
                <a:gd name="T13" fmla="*/ 36 h 60"/>
                <a:gd name="T14" fmla="*/ 6 w 42"/>
                <a:gd name="T15" fmla="*/ 30 h 60"/>
                <a:gd name="T16" fmla="*/ 12 w 42"/>
                <a:gd name="T17" fmla="*/ 30 h 60"/>
                <a:gd name="T18" fmla="*/ 12 w 42"/>
                <a:gd name="T19" fmla="*/ 24 h 60"/>
                <a:gd name="T20" fmla="*/ 12 w 42"/>
                <a:gd name="T21" fmla="*/ 18 h 60"/>
                <a:gd name="T22" fmla="*/ 18 w 42"/>
                <a:gd name="T23" fmla="*/ 18 h 60"/>
                <a:gd name="T24" fmla="*/ 18 w 42"/>
                <a:gd name="T25" fmla="*/ 12 h 60"/>
                <a:gd name="T26" fmla="*/ 24 w 42"/>
                <a:gd name="T27" fmla="*/ 12 h 60"/>
                <a:gd name="T28" fmla="*/ 30 w 42"/>
                <a:gd name="T29" fmla="*/ 6 h 60"/>
                <a:gd name="T30" fmla="*/ 30 w 42"/>
                <a:gd name="T31" fmla="*/ 0 h 60"/>
                <a:gd name="T32" fmla="*/ 36 w 42"/>
                <a:gd name="T33" fmla="*/ 0 h 60"/>
                <a:gd name="T34" fmla="*/ 42 w 42"/>
                <a:gd name="T35" fmla="*/ 24 h 60"/>
                <a:gd name="T36" fmla="*/ 42 w 42"/>
                <a:gd name="T37" fmla="*/ 36 h 60"/>
                <a:gd name="T38" fmla="*/ 42 w 42"/>
                <a:gd name="T39" fmla="*/ 54 h 60"/>
                <a:gd name="T40" fmla="*/ 0 w 42"/>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0">
                  <a:moveTo>
                    <a:pt x="0" y="60"/>
                  </a:moveTo>
                  <a:lnTo>
                    <a:pt x="0" y="54"/>
                  </a:lnTo>
                  <a:lnTo>
                    <a:pt x="0" y="48"/>
                  </a:lnTo>
                  <a:lnTo>
                    <a:pt x="0" y="42"/>
                  </a:lnTo>
                  <a:lnTo>
                    <a:pt x="6" y="42"/>
                  </a:lnTo>
                  <a:lnTo>
                    <a:pt x="0" y="36"/>
                  </a:lnTo>
                  <a:lnTo>
                    <a:pt x="6" y="36"/>
                  </a:lnTo>
                  <a:lnTo>
                    <a:pt x="6" y="30"/>
                  </a:lnTo>
                  <a:lnTo>
                    <a:pt x="12" y="30"/>
                  </a:lnTo>
                  <a:lnTo>
                    <a:pt x="12" y="24"/>
                  </a:lnTo>
                  <a:lnTo>
                    <a:pt x="12" y="18"/>
                  </a:lnTo>
                  <a:lnTo>
                    <a:pt x="18" y="18"/>
                  </a:lnTo>
                  <a:lnTo>
                    <a:pt x="18" y="12"/>
                  </a:lnTo>
                  <a:lnTo>
                    <a:pt x="24" y="12"/>
                  </a:lnTo>
                  <a:lnTo>
                    <a:pt x="30" y="6"/>
                  </a:lnTo>
                  <a:lnTo>
                    <a:pt x="30" y="0"/>
                  </a:lnTo>
                  <a:lnTo>
                    <a:pt x="36" y="0"/>
                  </a:lnTo>
                  <a:lnTo>
                    <a:pt x="42" y="24"/>
                  </a:lnTo>
                  <a:lnTo>
                    <a:pt x="42" y="36"/>
                  </a:lnTo>
                  <a:lnTo>
                    <a:pt x="42" y="54"/>
                  </a:lnTo>
                  <a:lnTo>
                    <a:pt x="0"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78" name="Freeform 2506"/>
            <p:cNvSpPr>
              <a:spLocks/>
            </p:cNvSpPr>
            <p:nvPr/>
          </p:nvSpPr>
          <p:spPr bwMode="auto">
            <a:xfrm>
              <a:off x="4038" y="2508"/>
              <a:ext cx="36" cy="48"/>
            </a:xfrm>
            <a:custGeom>
              <a:avLst/>
              <a:gdLst>
                <a:gd name="T0" fmla="*/ 36 w 36"/>
                <a:gd name="T1" fmla="*/ 30 h 48"/>
                <a:gd name="T2" fmla="*/ 18 w 36"/>
                <a:gd name="T3" fmla="*/ 48 h 48"/>
                <a:gd name="T4" fmla="*/ 18 w 36"/>
                <a:gd name="T5" fmla="*/ 42 h 48"/>
                <a:gd name="T6" fmla="*/ 18 w 36"/>
                <a:gd name="T7" fmla="*/ 36 h 48"/>
                <a:gd name="T8" fmla="*/ 12 w 36"/>
                <a:gd name="T9" fmla="*/ 36 h 48"/>
                <a:gd name="T10" fmla="*/ 12 w 36"/>
                <a:gd name="T11" fmla="*/ 24 h 48"/>
                <a:gd name="T12" fmla="*/ 6 w 36"/>
                <a:gd name="T13" fmla="*/ 24 h 48"/>
                <a:gd name="T14" fmla="*/ 0 w 36"/>
                <a:gd name="T15" fmla="*/ 18 h 48"/>
                <a:gd name="T16" fmla="*/ 0 w 36"/>
                <a:gd name="T17" fmla="*/ 12 h 48"/>
                <a:gd name="T18" fmla="*/ 0 w 36"/>
                <a:gd name="T19" fmla="*/ 6 h 48"/>
                <a:gd name="T20" fmla="*/ 12 w 36"/>
                <a:gd name="T21" fmla="*/ 0 h 48"/>
                <a:gd name="T22" fmla="*/ 18 w 36"/>
                <a:gd name="T23" fmla="*/ 0 h 48"/>
                <a:gd name="T24" fmla="*/ 24 w 36"/>
                <a:gd name="T25" fmla="*/ 0 h 48"/>
                <a:gd name="T26" fmla="*/ 30 w 36"/>
                <a:gd name="T27" fmla="*/ 6 h 48"/>
                <a:gd name="T28" fmla="*/ 30 w 36"/>
                <a:gd name="T29" fmla="*/ 12 h 48"/>
                <a:gd name="T30" fmla="*/ 30 w 36"/>
                <a:gd name="T31" fmla="*/ 18 h 48"/>
                <a:gd name="T32" fmla="*/ 36 w 36"/>
                <a:gd name="T33" fmla="*/ 18 h 48"/>
                <a:gd name="T34" fmla="*/ 36 w 36"/>
                <a:gd name="T35" fmla="*/ 24 h 48"/>
                <a:gd name="T36" fmla="*/ 36 w 36"/>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8">
                  <a:moveTo>
                    <a:pt x="36" y="30"/>
                  </a:moveTo>
                  <a:lnTo>
                    <a:pt x="18" y="48"/>
                  </a:lnTo>
                  <a:lnTo>
                    <a:pt x="18" y="42"/>
                  </a:lnTo>
                  <a:lnTo>
                    <a:pt x="18" y="36"/>
                  </a:lnTo>
                  <a:lnTo>
                    <a:pt x="12" y="36"/>
                  </a:lnTo>
                  <a:lnTo>
                    <a:pt x="12" y="24"/>
                  </a:lnTo>
                  <a:lnTo>
                    <a:pt x="6" y="24"/>
                  </a:lnTo>
                  <a:lnTo>
                    <a:pt x="0" y="18"/>
                  </a:lnTo>
                  <a:lnTo>
                    <a:pt x="0" y="12"/>
                  </a:lnTo>
                  <a:lnTo>
                    <a:pt x="0" y="6"/>
                  </a:lnTo>
                  <a:lnTo>
                    <a:pt x="12" y="0"/>
                  </a:lnTo>
                  <a:lnTo>
                    <a:pt x="18" y="0"/>
                  </a:lnTo>
                  <a:lnTo>
                    <a:pt x="24" y="0"/>
                  </a:lnTo>
                  <a:lnTo>
                    <a:pt x="30" y="6"/>
                  </a:lnTo>
                  <a:lnTo>
                    <a:pt x="30" y="12"/>
                  </a:lnTo>
                  <a:lnTo>
                    <a:pt x="30" y="18"/>
                  </a:lnTo>
                  <a:lnTo>
                    <a:pt x="36" y="18"/>
                  </a:lnTo>
                  <a:lnTo>
                    <a:pt x="36" y="24"/>
                  </a:lnTo>
                  <a:lnTo>
                    <a:pt x="3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79" name="Freeform 2507"/>
            <p:cNvSpPr>
              <a:spLocks/>
            </p:cNvSpPr>
            <p:nvPr/>
          </p:nvSpPr>
          <p:spPr bwMode="auto">
            <a:xfrm>
              <a:off x="3048" y="2598"/>
              <a:ext cx="60" cy="42"/>
            </a:xfrm>
            <a:custGeom>
              <a:avLst/>
              <a:gdLst>
                <a:gd name="T0" fmla="*/ 24 w 60"/>
                <a:gd name="T1" fmla="*/ 42 h 42"/>
                <a:gd name="T2" fmla="*/ 24 w 60"/>
                <a:gd name="T3" fmla="*/ 36 h 42"/>
                <a:gd name="T4" fmla="*/ 6 w 60"/>
                <a:gd name="T5" fmla="*/ 36 h 42"/>
                <a:gd name="T6" fmla="*/ 6 w 60"/>
                <a:gd name="T7" fmla="*/ 30 h 42"/>
                <a:gd name="T8" fmla="*/ 0 w 60"/>
                <a:gd name="T9" fmla="*/ 24 h 42"/>
                <a:gd name="T10" fmla="*/ 6 w 60"/>
                <a:gd name="T11" fmla="*/ 24 h 42"/>
                <a:gd name="T12" fmla="*/ 6 w 60"/>
                <a:gd name="T13" fmla="*/ 18 h 42"/>
                <a:gd name="T14" fmla="*/ 0 w 60"/>
                <a:gd name="T15" fmla="*/ 18 h 42"/>
                <a:gd name="T16" fmla="*/ 6 w 60"/>
                <a:gd name="T17" fmla="*/ 18 h 42"/>
                <a:gd name="T18" fmla="*/ 18 w 60"/>
                <a:gd name="T19" fmla="*/ 18 h 42"/>
                <a:gd name="T20" fmla="*/ 18 w 60"/>
                <a:gd name="T21" fmla="*/ 12 h 42"/>
                <a:gd name="T22" fmla="*/ 24 w 60"/>
                <a:gd name="T23" fmla="*/ 12 h 42"/>
                <a:gd name="T24" fmla="*/ 24 w 60"/>
                <a:gd name="T25" fmla="*/ 0 h 42"/>
                <a:gd name="T26" fmla="*/ 48 w 60"/>
                <a:gd name="T27" fmla="*/ 0 h 42"/>
                <a:gd name="T28" fmla="*/ 48 w 60"/>
                <a:gd name="T29" fmla="*/ 12 h 42"/>
                <a:gd name="T30" fmla="*/ 54 w 60"/>
                <a:gd name="T31" fmla="*/ 12 h 42"/>
                <a:gd name="T32" fmla="*/ 60 w 60"/>
                <a:gd name="T33" fmla="*/ 30 h 42"/>
                <a:gd name="T34" fmla="*/ 54 w 60"/>
                <a:gd name="T35" fmla="*/ 36 h 42"/>
                <a:gd name="T36" fmla="*/ 54 w 60"/>
                <a:gd name="T37" fmla="*/ 42 h 42"/>
                <a:gd name="T38" fmla="*/ 42 w 60"/>
                <a:gd name="T39" fmla="*/ 42 h 42"/>
                <a:gd name="T40" fmla="*/ 24 w 60"/>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42">
                  <a:moveTo>
                    <a:pt x="24" y="42"/>
                  </a:moveTo>
                  <a:lnTo>
                    <a:pt x="24" y="36"/>
                  </a:lnTo>
                  <a:lnTo>
                    <a:pt x="6" y="36"/>
                  </a:lnTo>
                  <a:lnTo>
                    <a:pt x="6" y="30"/>
                  </a:lnTo>
                  <a:lnTo>
                    <a:pt x="0" y="24"/>
                  </a:lnTo>
                  <a:lnTo>
                    <a:pt x="6" y="24"/>
                  </a:lnTo>
                  <a:lnTo>
                    <a:pt x="6" y="18"/>
                  </a:lnTo>
                  <a:lnTo>
                    <a:pt x="0" y="18"/>
                  </a:lnTo>
                  <a:lnTo>
                    <a:pt x="6" y="18"/>
                  </a:lnTo>
                  <a:lnTo>
                    <a:pt x="18" y="18"/>
                  </a:lnTo>
                  <a:lnTo>
                    <a:pt x="18" y="12"/>
                  </a:lnTo>
                  <a:lnTo>
                    <a:pt x="24" y="12"/>
                  </a:lnTo>
                  <a:lnTo>
                    <a:pt x="24" y="0"/>
                  </a:lnTo>
                  <a:lnTo>
                    <a:pt x="48" y="0"/>
                  </a:lnTo>
                  <a:lnTo>
                    <a:pt x="48" y="12"/>
                  </a:lnTo>
                  <a:lnTo>
                    <a:pt x="54" y="12"/>
                  </a:lnTo>
                  <a:lnTo>
                    <a:pt x="60" y="30"/>
                  </a:lnTo>
                  <a:lnTo>
                    <a:pt x="54" y="36"/>
                  </a:lnTo>
                  <a:lnTo>
                    <a:pt x="54" y="42"/>
                  </a:lnTo>
                  <a:lnTo>
                    <a:pt x="42" y="42"/>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0" name="Freeform 2508"/>
            <p:cNvSpPr>
              <a:spLocks/>
            </p:cNvSpPr>
            <p:nvPr/>
          </p:nvSpPr>
          <p:spPr bwMode="auto">
            <a:xfrm>
              <a:off x="3426" y="2574"/>
              <a:ext cx="42" cy="36"/>
            </a:xfrm>
            <a:custGeom>
              <a:avLst/>
              <a:gdLst>
                <a:gd name="T0" fmla="*/ 42 w 42"/>
                <a:gd name="T1" fmla="*/ 36 h 36"/>
                <a:gd name="T2" fmla="*/ 0 w 42"/>
                <a:gd name="T3" fmla="*/ 36 h 36"/>
                <a:gd name="T4" fmla="*/ 0 w 42"/>
                <a:gd name="T5" fmla="*/ 6 h 36"/>
                <a:gd name="T6" fmla="*/ 42 w 42"/>
                <a:gd name="T7" fmla="*/ 0 h 36"/>
                <a:gd name="T8" fmla="*/ 42 w 42"/>
                <a:gd name="T9" fmla="*/ 30 h 36"/>
                <a:gd name="T10" fmla="*/ 42 w 42"/>
                <a:gd name="T11" fmla="*/ 36 h 36"/>
              </a:gdLst>
              <a:ahLst/>
              <a:cxnLst>
                <a:cxn ang="0">
                  <a:pos x="T0" y="T1"/>
                </a:cxn>
                <a:cxn ang="0">
                  <a:pos x="T2" y="T3"/>
                </a:cxn>
                <a:cxn ang="0">
                  <a:pos x="T4" y="T5"/>
                </a:cxn>
                <a:cxn ang="0">
                  <a:pos x="T6" y="T7"/>
                </a:cxn>
                <a:cxn ang="0">
                  <a:pos x="T8" y="T9"/>
                </a:cxn>
                <a:cxn ang="0">
                  <a:pos x="T10" y="T11"/>
                </a:cxn>
              </a:cxnLst>
              <a:rect l="0" t="0" r="r" b="b"/>
              <a:pathLst>
                <a:path w="42" h="36">
                  <a:moveTo>
                    <a:pt x="42" y="36"/>
                  </a:moveTo>
                  <a:lnTo>
                    <a:pt x="0" y="36"/>
                  </a:lnTo>
                  <a:lnTo>
                    <a:pt x="0" y="6"/>
                  </a:lnTo>
                  <a:lnTo>
                    <a:pt x="42" y="0"/>
                  </a:lnTo>
                  <a:lnTo>
                    <a:pt x="42" y="3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1" name="Freeform 2509"/>
            <p:cNvSpPr>
              <a:spLocks/>
            </p:cNvSpPr>
            <p:nvPr/>
          </p:nvSpPr>
          <p:spPr bwMode="auto">
            <a:xfrm>
              <a:off x="3390" y="2580"/>
              <a:ext cx="36" cy="36"/>
            </a:xfrm>
            <a:custGeom>
              <a:avLst/>
              <a:gdLst>
                <a:gd name="T0" fmla="*/ 6 w 36"/>
                <a:gd name="T1" fmla="*/ 36 h 36"/>
                <a:gd name="T2" fmla="*/ 0 w 36"/>
                <a:gd name="T3" fmla="*/ 0 h 36"/>
                <a:gd name="T4" fmla="*/ 36 w 36"/>
                <a:gd name="T5" fmla="*/ 0 h 36"/>
                <a:gd name="T6" fmla="*/ 36 w 36"/>
                <a:gd name="T7" fmla="*/ 30 h 36"/>
                <a:gd name="T8" fmla="*/ 6 w 36"/>
                <a:gd name="T9" fmla="*/ 36 h 36"/>
              </a:gdLst>
              <a:ahLst/>
              <a:cxnLst>
                <a:cxn ang="0">
                  <a:pos x="T0" y="T1"/>
                </a:cxn>
                <a:cxn ang="0">
                  <a:pos x="T2" y="T3"/>
                </a:cxn>
                <a:cxn ang="0">
                  <a:pos x="T4" y="T5"/>
                </a:cxn>
                <a:cxn ang="0">
                  <a:pos x="T6" y="T7"/>
                </a:cxn>
                <a:cxn ang="0">
                  <a:pos x="T8" y="T9"/>
                </a:cxn>
              </a:cxnLst>
              <a:rect l="0" t="0" r="r" b="b"/>
              <a:pathLst>
                <a:path w="36" h="36">
                  <a:moveTo>
                    <a:pt x="6" y="36"/>
                  </a:moveTo>
                  <a:lnTo>
                    <a:pt x="0" y="0"/>
                  </a:lnTo>
                  <a:lnTo>
                    <a:pt x="36" y="0"/>
                  </a:lnTo>
                  <a:lnTo>
                    <a:pt x="36" y="3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2" name="Freeform 2510"/>
            <p:cNvSpPr>
              <a:spLocks/>
            </p:cNvSpPr>
            <p:nvPr/>
          </p:nvSpPr>
          <p:spPr bwMode="auto">
            <a:xfrm>
              <a:off x="3876" y="2526"/>
              <a:ext cx="30" cy="36"/>
            </a:xfrm>
            <a:custGeom>
              <a:avLst/>
              <a:gdLst>
                <a:gd name="T0" fmla="*/ 18 w 30"/>
                <a:gd name="T1" fmla="*/ 36 h 36"/>
                <a:gd name="T2" fmla="*/ 0 w 30"/>
                <a:gd name="T3" fmla="*/ 24 h 36"/>
                <a:gd name="T4" fmla="*/ 0 w 30"/>
                <a:gd name="T5" fmla="*/ 18 h 36"/>
                <a:gd name="T6" fmla="*/ 6 w 30"/>
                <a:gd name="T7" fmla="*/ 12 h 36"/>
                <a:gd name="T8" fmla="*/ 24 w 30"/>
                <a:gd name="T9" fmla="*/ 0 h 36"/>
                <a:gd name="T10" fmla="*/ 30 w 30"/>
                <a:gd name="T11" fmla="*/ 18 h 36"/>
                <a:gd name="T12" fmla="*/ 18 w 30"/>
                <a:gd name="T13" fmla="*/ 30 h 36"/>
                <a:gd name="T14" fmla="*/ 18 w 3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18" y="36"/>
                  </a:moveTo>
                  <a:lnTo>
                    <a:pt x="0" y="24"/>
                  </a:lnTo>
                  <a:lnTo>
                    <a:pt x="0" y="18"/>
                  </a:lnTo>
                  <a:lnTo>
                    <a:pt x="6" y="12"/>
                  </a:lnTo>
                  <a:lnTo>
                    <a:pt x="24" y="0"/>
                  </a:lnTo>
                  <a:lnTo>
                    <a:pt x="30" y="18"/>
                  </a:lnTo>
                  <a:lnTo>
                    <a:pt x="18" y="30"/>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3" name="Freeform 2511"/>
            <p:cNvSpPr>
              <a:spLocks/>
            </p:cNvSpPr>
            <p:nvPr/>
          </p:nvSpPr>
          <p:spPr bwMode="auto">
            <a:xfrm>
              <a:off x="3276" y="2586"/>
              <a:ext cx="54" cy="54"/>
            </a:xfrm>
            <a:custGeom>
              <a:avLst/>
              <a:gdLst>
                <a:gd name="T0" fmla="*/ 42 w 54"/>
                <a:gd name="T1" fmla="*/ 54 h 54"/>
                <a:gd name="T2" fmla="*/ 0 w 54"/>
                <a:gd name="T3" fmla="*/ 54 h 54"/>
                <a:gd name="T4" fmla="*/ 0 w 54"/>
                <a:gd name="T5" fmla="*/ 36 h 54"/>
                <a:gd name="T6" fmla="*/ 0 w 54"/>
                <a:gd name="T7" fmla="*/ 30 h 54"/>
                <a:gd name="T8" fmla="*/ 6 w 54"/>
                <a:gd name="T9" fmla="*/ 30 h 54"/>
                <a:gd name="T10" fmla="*/ 0 w 54"/>
                <a:gd name="T11" fmla="*/ 24 h 54"/>
                <a:gd name="T12" fmla="*/ 6 w 54"/>
                <a:gd name="T13" fmla="*/ 24 h 54"/>
                <a:gd name="T14" fmla="*/ 12 w 54"/>
                <a:gd name="T15" fmla="*/ 12 h 54"/>
                <a:gd name="T16" fmla="*/ 12 w 54"/>
                <a:gd name="T17" fmla="*/ 6 h 54"/>
                <a:gd name="T18" fmla="*/ 18 w 54"/>
                <a:gd name="T19" fmla="*/ 6 h 54"/>
                <a:gd name="T20" fmla="*/ 24 w 54"/>
                <a:gd name="T21" fmla="*/ 0 h 54"/>
                <a:gd name="T22" fmla="*/ 24 w 54"/>
                <a:gd name="T23" fmla="*/ 12 h 54"/>
                <a:gd name="T24" fmla="*/ 42 w 54"/>
                <a:gd name="T25" fmla="*/ 6 h 54"/>
                <a:gd name="T26" fmla="*/ 42 w 54"/>
                <a:gd name="T27" fmla="*/ 18 h 54"/>
                <a:gd name="T28" fmla="*/ 54 w 54"/>
                <a:gd name="T29" fmla="*/ 18 h 54"/>
                <a:gd name="T30" fmla="*/ 54 w 54"/>
                <a:gd name="T31" fmla="*/ 24 h 54"/>
                <a:gd name="T32" fmla="*/ 48 w 54"/>
                <a:gd name="T33" fmla="*/ 24 h 54"/>
                <a:gd name="T34" fmla="*/ 48 w 54"/>
                <a:gd name="T35" fmla="*/ 30 h 54"/>
                <a:gd name="T36" fmla="*/ 42 w 54"/>
                <a:gd name="T37" fmla="*/ 30 h 54"/>
                <a:gd name="T38" fmla="*/ 48 w 54"/>
                <a:gd name="T39" fmla="*/ 36 h 54"/>
                <a:gd name="T40" fmla="*/ 42 w 54"/>
                <a:gd name="T41" fmla="*/ 36 h 54"/>
                <a:gd name="T42" fmla="*/ 42 w 54"/>
                <a:gd name="T43" fmla="*/ 42 h 54"/>
                <a:gd name="T44" fmla="*/ 42 w 54"/>
                <a:gd name="T45" fmla="*/ 48 h 54"/>
                <a:gd name="T46" fmla="*/ 42 w 54"/>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42" y="54"/>
                  </a:moveTo>
                  <a:lnTo>
                    <a:pt x="0" y="54"/>
                  </a:lnTo>
                  <a:lnTo>
                    <a:pt x="0" y="36"/>
                  </a:lnTo>
                  <a:lnTo>
                    <a:pt x="0" y="30"/>
                  </a:lnTo>
                  <a:lnTo>
                    <a:pt x="6" y="30"/>
                  </a:lnTo>
                  <a:lnTo>
                    <a:pt x="0" y="24"/>
                  </a:lnTo>
                  <a:lnTo>
                    <a:pt x="6" y="24"/>
                  </a:lnTo>
                  <a:lnTo>
                    <a:pt x="12" y="12"/>
                  </a:lnTo>
                  <a:lnTo>
                    <a:pt x="12" y="6"/>
                  </a:lnTo>
                  <a:lnTo>
                    <a:pt x="18" y="6"/>
                  </a:lnTo>
                  <a:lnTo>
                    <a:pt x="24" y="0"/>
                  </a:lnTo>
                  <a:lnTo>
                    <a:pt x="24" y="12"/>
                  </a:lnTo>
                  <a:lnTo>
                    <a:pt x="42" y="6"/>
                  </a:lnTo>
                  <a:lnTo>
                    <a:pt x="42" y="18"/>
                  </a:lnTo>
                  <a:lnTo>
                    <a:pt x="54" y="18"/>
                  </a:lnTo>
                  <a:lnTo>
                    <a:pt x="54" y="24"/>
                  </a:lnTo>
                  <a:lnTo>
                    <a:pt x="48" y="24"/>
                  </a:lnTo>
                  <a:lnTo>
                    <a:pt x="48" y="30"/>
                  </a:lnTo>
                  <a:lnTo>
                    <a:pt x="42" y="30"/>
                  </a:lnTo>
                  <a:lnTo>
                    <a:pt x="48" y="36"/>
                  </a:lnTo>
                  <a:lnTo>
                    <a:pt x="42" y="36"/>
                  </a:lnTo>
                  <a:lnTo>
                    <a:pt x="42" y="42"/>
                  </a:lnTo>
                  <a:lnTo>
                    <a:pt x="42" y="48"/>
                  </a:lnTo>
                  <a:lnTo>
                    <a:pt x="4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4" name="Freeform 2512"/>
            <p:cNvSpPr>
              <a:spLocks/>
            </p:cNvSpPr>
            <p:nvPr/>
          </p:nvSpPr>
          <p:spPr bwMode="auto">
            <a:xfrm>
              <a:off x="3210" y="2592"/>
              <a:ext cx="54" cy="36"/>
            </a:xfrm>
            <a:custGeom>
              <a:avLst/>
              <a:gdLst>
                <a:gd name="T0" fmla="*/ 36 w 54"/>
                <a:gd name="T1" fmla="*/ 36 h 36"/>
                <a:gd name="T2" fmla="*/ 36 w 54"/>
                <a:gd name="T3" fmla="*/ 30 h 36"/>
                <a:gd name="T4" fmla="*/ 30 w 54"/>
                <a:gd name="T5" fmla="*/ 30 h 36"/>
                <a:gd name="T6" fmla="*/ 24 w 54"/>
                <a:gd name="T7" fmla="*/ 36 h 36"/>
                <a:gd name="T8" fmla="*/ 24 w 54"/>
                <a:gd name="T9" fmla="*/ 30 h 36"/>
                <a:gd name="T10" fmla="*/ 18 w 54"/>
                <a:gd name="T11" fmla="*/ 36 h 36"/>
                <a:gd name="T12" fmla="*/ 6 w 54"/>
                <a:gd name="T13" fmla="*/ 36 h 36"/>
                <a:gd name="T14" fmla="*/ 0 w 54"/>
                <a:gd name="T15" fmla="*/ 36 h 36"/>
                <a:gd name="T16" fmla="*/ 0 w 54"/>
                <a:gd name="T17" fmla="*/ 30 h 36"/>
                <a:gd name="T18" fmla="*/ 0 w 54"/>
                <a:gd name="T19" fmla="*/ 36 h 36"/>
                <a:gd name="T20" fmla="*/ 0 w 54"/>
                <a:gd name="T21" fmla="*/ 30 h 36"/>
                <a:gd name="T22" fmla="*/ 0 w 54"/>
                <a:gd name="T23" fmla="*/ 24 h 36"/>
                <a:gd name="T24" fmla="*/ 6 w 54"/>
                <a:gd name="T25" fmla="*/ 24 h 36"/>
                <a:gd name="T26" fmla="*/ 0 w 54"/>
                <a:gd name="T27" fmla="*/ 24 h 36"/>
                <a:gd name="T28" fmla="*/ 6 w 54"/>
                <a:gd name="T29" fmla="*/ 18 h 36"/>
                <a:gd name="T30" fmla="*/ 6 w 54"/>
                <a:gd name="T31" fmla="*/ 24 h 36"/>
                <a:gd name="T32" fmla="*/ 6 w 54"/>
                <a:gd name="T33" fmla="*/ 18 h 36"/>
                <a:gd name="T34" fmla="*/ 0 w 54"/>
                <a:gd name="T35" fmla="*/ 18 h 36"/>
                <a:gd name="T36" fmla="*/ 0 w 54"/>
                <a:gd name="T37" fmla="*/ 12 h 36"/>
                <a:gd name="T38" fmla="*/ 6 w 54"/>
                <a:gd name="T39" fmla="*/ 12 h 36"/>
                <a:gd name="T40" fmla="*/ 0 w 54"/>
                <a:gd name="T41" fmla="*/ 6 h 36"/>
                <a:gd name="T42" fmla="*/ 6 w 54"/>
                <a:gd name="T43" fmla="*/ 6 h 36"/>
                <a:gd name="T44" fmla="*/ 30 w 54"/>
                <a:gd name="T45" fmla="*/ 0 h 36"/>
                <a:gd name="T46" fmla="*/ 36 w 54"/>
                <a:gd name="T47" fmla="*/ 0 h 36"/>
                <a:gd name="T48" fmla="*/ 42 w 54"/>
                <a:gd name="T49" fmla="*/ 6 h 36"/>
                <a:gd name="T50" fmla="*/ 36 w 54"/>
                <a:gd name="T51" fmla="*/ 0 h 36"/>
                <a:gd name="T52" fmla="*/ 30 w 54"/>
                <a:gd name="T53" fmla="*/ 6 h 36"/>
                <a:gd name="T54" fmla="*/ 36 w 54"/>
                <a:gd name="T55" fmla="*/ 12 h 36"/>
                <a:gd name="T56" fmla="*/ 42 w 54"/>
                <a:gd name="T57" fmla="*/ 12 h 36"/>
                <a:gd name="T58" fmla="*/ 48 w 54"/>
                <a:gd name="T59" fmla="*/ 12 h 36"/>
                <a:gd name="T60" fmla="*/ 42 w 54"/>
                <a:gd name="T61" fmla="*/ 18 h 36"/>
                <a:gd name="T62" fmla="*/ 48 w 54"/>
                <a:gd name="T63" fmla="*/ 18 h 36"/>
                <a:gd name="T64" fmla="*/ 54 w 54"/>
                <a:gd name="T65" fmla="*/ 18 h 36"/>
                <a:gd name="T66" fmla="*/ 48 w 54"/>
                <a:gd name="T67" fmla="*/ 24 h 36"/>
                <a:gd name="T68" fmla="*/ 42 w 54"/>
                <a:gd name="T69" fmla="*/ 24 h 36"/>
                <a:gd name="T70" fmla="*/ 48 w 54"/>
                <a:gd name="T71" fmla="*/ 30 h 36"/>
                <a:gd name="T72" fmla="*/ 42 w 54"/>
                <a:gd name="T73" fmla="*/ 30 h 36"/>
                <a:gd name="T74" fmla="*/ 36 w 54"/>
                <a:gd name="T75" fmla="*/ 30 h 36"/>
                <a:gd name="T76" fmla="*/ 36 w 54"/>
                <a:gd name="T7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6">
                  <a:moveTo>
                    <a:pt x="36" y="36"/>
                  </a:moveTo>
                  <a:lnTo>
                    <a:pt x="36" y="30"/>
                  </a:lnTo>
                  <a:lnTo>
                    <a:pt x="30" y="30"/>
                  </a:lnTo>
                  <a:lnTo>
                    <a:pt x="24" y="36"/>
                  </a:lnTo>
                  <a:lnTo>
                    <a:pt x="24" y="30"/>
                  </a:lnTo>
                  <a:lnTo>
                    <a:pt x="18" y="36"/>
                  </a:lnTo>
                  <a:lnTo>
                    <a:pt x="6" y="36"/>
                  </a:lnTo>
                  <a:lnTo>
                    <a:pt x="0" y="36"/>
                  </a:lnTo>
                  <a:lnTo>
                    <a:pt x="0" y="30"/>
                  </a:lnTo>
                  <a:lnTo>
                    <a:pt x="0" y="36"/>
                  </a:lnTo>
                  <a:lnTo>
                    <a:pt x="0" y="30"/>
                  </a:lnTo>
                  <a:lnTo>
                    <a:pt x="0" y="24"/>
                  </a:lnTo>
                  <a:lnTo>
                    <a:pt x="6" y="24"/>
                  </a:lnTo>
                  <a:lnTo>
                    <a:pt x="0" y="24"/>
                  </a:lnTo>
                  <a:lnTo>
                    <a:pt x="6" y="18"/>
                  </a:lnTo>
                  <a:lnTo>
                    <a:pt x="6" y="24"/>
                  </a:lnTo>
                  <a:lnTo>
                    <a:pt x="6" y="18"/>
                  </a:lnTo>
                  <a:lnTo>
                    <a:pt x="0" y="18"/>
                  </a:lnTo>
                  <a:lnTo>
                    <a:pt x="0" y="12"/>
                  </a:lnTo>
                  <a:lnTo>
                    <a:pt x="6" y="12"/>
                  </a:lnTo>
                  <a:lnTo>
                    <a:pt x="0" y="6"/>
                  </a:lnTo>
                  <a:lnTo>
                    <a:pt x="6" y="6"/>
                  </a:lnTo>
                  <a:lnTo>
                    <a:pt x="30" y="0"/>
                  </a:lnTo>
                  <a:lnTo>
                    <a:pt x="36" y="0"/>
                  </a:lnTo>
                  <a:lnTo>
                    <a:pt x="42" y="6"/>
                  </a:lnTo>
                  <a:lnTo>
                    <a:pt x="36" y="0"/>
                  </a:lnTo>
                  <a:lnTo>
                    <a:pt x="30" y="6"/>
                  </a:lnTo>
                  <a:lnTo>
                    <a:pt x="36" y="12"/>
                  </a:lnTo>
                  <a:lnTo>
                    <a:pt x="42" y="12"/>
                  </a:lnTo>
                  <a:lnTo>
                    <a:pt x="48" y="12"/>
                  </a:lnTo>
                  <a:lnTo>
                    <a:pt x="42" y="18"/>
                  </a:lnTo>
                  <a:lnTo>
                    <a:pt x="48" y="18"/>
                  </a:lnTo>
                  <a:lnTo>
                    <a:pt x="54" y="18"/>
                  </a:lnTo>
                  <a:lnTo>
                    <a:pt x="48" y="24"/>
                  </a:lnTo>
                  <a:lnTo>
                    <a:pt x="42" y="24"/>
                  </a:lnTo>
                  <a:lnTo>
                    <a:pt x="48" y="30"/>
                  </a:lnTo>
                  <a:lnTo>
                    <a:pt x="42" y="30"/>
                  </a:lnTo>
                  <a:lnTo>
                    <a:pt x="36" y="30"/>
                  </a:lnTo>
                  <a:lnTo>
                    <a:pt x="3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5" name="Freeform 2513"/>
            <p:cNvSpPr>
              <a:spLocks/>
            </p:cNvSpPr>
            <p:nvPr/>
          </p:nvSpPr>
          <p:spPr bwMode="auto">
            <a:xfrm>
              <a:off x="2700" y="2604"/>
              <a:ext cx="42" cy="36"/>
            </a:xfrm>
            <a:custGeom>
              <a:avLst/>
              <a:gdLst>
                <a:gd name="T0" fmla="*/ 0 w 42"/>
                <a:gd name="T1" fmla="*/ 30 h 36"/>
                <a:gd name="T2" fmla="*/ 0 w 42"/>
                <a:gd name="T3" fmla="*/ 18 h 36"/>
                <a:gd name="T4" fmla="*/ 0 w 42"/>
                <a:gd name="T5" fmla="*/ 0 h 36"/>
                <a:gd name="T6" fmla="*/ 6 w 42"/>
                <a:gd name="T7" fmla="*/ 0 h 36"/>
                <a:gd name="T8" fmla="*/ 42 w 42"/>
                <a:gd name="T9" fmla="*/ 0 h 36"/>
                <a:gd name="T10" fmla="*/ 42 w 42"/>
                <a:gd name="T11" fmla="*/ 24 h 36"/>
                <a:gd name="T12" fmla="*/ 12 w 42"/>
                <a:gd name="T13" fmla="*/ 36 h 36"/>
                <a:gd name="T14" fmla="*/ 6 w 42"/>
                <a:gd name="T15" fmla="*/ 36 h 36"/>
                <a:gd name="T16" fmla="*/ 0 w 42"/>
                <a:gd name="T17" fmla="*/ 36 h 36"/>
                <a:gd name="T18" fmla="*/ 0 w 42"/>
                <a:gd name="T1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6">
                  <a:moveTo>
                    <a:pt x="0" y="30"/>
                  </a:moveTo>
                  <a:lnTo>
                    <a:pt x="0" y="18"/>
                  </a:lnTo>
                  <a:lnTo>
                    <a:pt x="0" y="0"/>
                  </a:lnTo>
                  <a:lnTo>
                    <a:pt x="6" y="0"/>
                  </a:lnTo>
                  <a:lnTo>
                    <a:pt x="42" y="0"/>
                  </a:lnTo>
                  <a:lnTo>
                    <a:pt x="42" y="24"/>
                  </a:lnTo>
                  <a:lnTo>
                    <a:pt x="12" y="36"/>
                  </a:lnTo>
                  <a:lnTo>
                    <a:pt x="6" y="36"/>
                  </a:lnTo>
                  <a:lnTo>
                    <a:pt x="0" y="36"/>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6" name="Freeform 2514"/>
            <p:cNvSpPr>
              <a:spLocks/>
            </p:cNvSpPr>
            <p:nvPr/>
          </p:nvSpPr>
          <p:spPr bwMode="auto">
            <a:xfrm>
              <a:off x="3780" y="2544"/>
              <a:ext cx="24" cy="42"/>
            </a:xfrm>
            <a:custGeom>
              <a:avLst/>
              <a:gdLst>
                <a:gd name="T0" fmla="*/ 24 w 24"/>
                <a:gd name="T1" fmla="*/ 36 h 42"/>
                <a:gd name="T2" fmla="*/ 24 w 24"/>
                <a:gd name="T3" fmla="*/ 42 h 42"/>
                <a:gd name="T4" fmla="*/ 18 w 24"/>
                <a:gd name="T5" fmla="*/ 42 h 42"/>
                <a:gd name="T6" fmla="*/ 12 w 24"/>
                <a:gd name="T7" fmla="*/ 42 h 42"/>
                <a:gd name="T8" fmla="*/ 12 w 24"/>
                <a:gd name="T9" fmla="*/ 36 h 42"/>
                <a:gd name="T10" fmla="*/ 6 w 24"/>
                <a:gd name="T11" fmla="*/ 36 h 42"/>
                <a:gd name="T12" fmla="*/ 0 w 24"/>
                <a:gd name="T13" fmla="*/ 12 h 42"/>
                <a:gd name="T14" fmla="*/ 0 w 24"/>
                <a:gd name="T15" fmla="*/ 6 h 42"/>
                <a:gd name="T16" fmla="*/ 6 w 24"/>
                <a:gd name="T17" fmla="*/ 6 h 42"/>
                <a:gd name="T18" fmla="*/ 6 w 24"/>
                <a:gd name="T19" fmla="*/ 0 h 42"/>
                <a:gd name="T20" fmla="*/ 12 w 24"/>
                <a:gd name="T21" fmla="*/ 0 h 42"/>
                <a:gd name="T22" fmla="*/ 18 w 24"/>
                <a:gd name="T23" fmla="*/ 0 h 42"/>
                <a:gd name="T24" fmla="*/ 18 w 24"/>
                <a:gd name="T25" fmla="*/ 6 h 42"/>
                <a:gd name="T26" fmla="*/ 24 w 24"/>
                <a:gd name="T27" fmla="*/ 6 h 42"/>
                <a:gd name="T28" fmla="*/ 24 w 24"/>
                <a:gd name="T29" fmla="*/ 12 h 42"/>
                <a:gd name="T30" fmla="*/ 24 w 24"/>
                <a:gd name="T31" fmla="*/ 24 h 42"/>
                <a:gd name="T32" fmla="*/ 24 w 24"/>
                <a:gd name="T33" fmla="*/ 30 h 42"/>
                <a:gd name="T34" fmla="*/ 24 w 24"/>
                <a:gd name="T3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2">
                  <a:moveTo>
                    <a:pt x="24" y="36"/>
                  </a:moveTo>
                  <a:lnTo>
                    <a:pt x="24" y="42"/>
                  </a:lnTo>
                  <a:lnTo>
                    <a:pt x="18" y="42"/>
                  </a:lnTo>
                  <a:lnTo>
                    <a:pt x="12" y="42"/>
                  </a:lnTo>
                  <a:lnTo>
                    <a:pt x="12" y="36"/>
                  </a:lnTo>
                  <a:lnTo>
                    <a:pt x="6" y="36"/>
                  </a:lnTo>
                  <a:lnTo>
                    <a:pt x="0" y="12"/>
                  </a:lnTo>
                  <a:lnTo>
                    <a:pt x="0" y="6"/>
                  </a:lnTo>
                  <a:lnTo>
                    <a:pt x="6" y="6"/>
                  </a:lnTo>
                  <a:lnTo>
                    <a:pt x="6" y="0"/>
                  </a:lnTo>
                  <a:lnTo>
                    <a:pt x="12" y="0"/>
                  </a:lnTo>
                  <a:lnTo>
                    <a:pt x="18" y="0"/>
                  </a:lnTo>
                  <a:lnTo>
                    <a:pt x="18" y="6"/>
                  </a:lnTo>
                  <a:lnTo>
                    <a:pt x="24" y="6"/>
                  </a:lnTo>
                  <a:lnTo>
                    <a:pt x="24" y="12"/>
                  </a:lnTo>
                  <a:lnTo>
                    <a:pt x="24" y="24"/>
                  </a:lnTo>
                  <a:lnTo>
                    <a:pt x="24" y="30"/>
                  </a:lnTo>
                  <a:lnTo>
                    <a:pt x="2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7" name="Freeform 2515"/>
            <p:cNvSpPr>
              <a:spLocks/>
            </p:cNvSpPr>
            <p:nvPr/>
          </p:nvSpPr>
          <p:spPr bwMode="auto">
            <a:xfrm>
              <a:off x="2664" y="2598"/>
              <a:ext cx="36" cy="36"/>
            </a:xfrm>
            <a:custGeom>
              <a:avLst/>
              <a:gdLst>
                <a:gd name="T0" fmla="*/ 6 w 36"/>
                <a:gd name="T1" fmla="*/ 36 h 36"/>
                <a:gd name="T2" fmla="*/ 0 w 36"/>
                <a:gd name="T3" fmla="*/ 6 h 36"/>
                <a:gd name="T4" fmla="*/ 0 w 36"/>
                <a:gd name="T5" fmla="*/ 0 h 36"/>
                <a:gd name="T6" fmla="*/ 36 w 36"/>
                <a:gd name="T7" fmla="*/ 6 h 36"/>
                <a:gd name="T8" fmla="*/ 36 w 36"/>
                <a:gd name="T9" fmla="*/ 24 h 36"/>
                <a:gd name="T10" fmla="*/ 24 w 36"/>
                <a:gd name="T11" fmla="*/ 24 h 36"/>
                <a:gd name="T12" fmla="*/ 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6" y="36"/>
                  </a:moveTo>
                  <a:lnTo>
                    <a:pt x="0" y="6"/>
                  </a:lnTo>
                  <a:lnTo>
                    <a:pt x="0" y="0"/>
                  </a:lnTo>
                  <a:lnTo>
                    <a:pt x="36" y="6"/>
                  </a:lnTo>
                  <a:lnTo>
                    <a:pt x="36" y="24"/>
                  </a:lnTo>
                  <a:lnTo>
                    <a:pt x="24" y="24"/>
                  </a:lnTo>
                  <a:lnTo>
                    <a:pt x="6"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8" name="Freeform 2516"/>
            <p:cNvSpPr>
              <a:spLocks/>
            </p:cNvSpPr>
            <p:nvPr/>
          </p:nvSpPr>
          <p:spPr bwMode="auto">
            <a:xfrm>
              <a:off x="2742" y="2604"/>
              <a:ext cx="60" cy="48"/>
            </a:xfrm>
            <a:custGeom>
              <a:avLst/>
              <a:gdLst>
                <a:gd name="T0" fmla="*/ 0 w 60"/>
                <a:gd name="T1" fmla="*/ 24 h 48"/>
                <a:gd name="T2" fmla="*/ 0 w 60"/>
                <a:gd name="T3" fmla="*/ 0 h 48"/>
                <a:gd name="T4" fmla="*/ 6 w 60"/>
                <a:gd name="T5" fmla="*/ 0 h 48"/>
                <a:gd name="T6" fmla="*/ 48 w 60"/>
                <a:gd name="T7" fmla="*/ 0 h 48"/>
                <a:gd name="T8" fmla="*/ 48 w 60"/>
                <a:gd name="T9" fmla="*/ 6 h 48"/>
                <a:gd name="T10" fmla="*/ 54 w 60"/>
                <a:gd name="T11" fmla="*/ 6 h 48"/>
                <a:gd name="T12" fmla="*/ 54 w 60"/>
                <a:gd name="T13" fmla="*/ 12 h 48"/>
                <a:gd name="T14" fmla="*/ 54 w 60"/>
                <a:gd name="T15" fmla="*/ 18 h 48"/>
                <a:gd name="T16" fmla="*/ 60 w 60"/>
                <a:gd name="T17" fmla="*/ 18 h 48"/>
                <a:gd name="T18" fmla="*/ 60 w 60"/>
                <a:gd name="T19" fmla="*/ 24 h 48"/>
                <a:gd name="T20" fmla="*/ 18 w 60"/>
                <a:gd name="T21" fmla="*/ 48 h 48"/>
                <a:gd name="T22" fmla="*/ 12 w 60"/>
                <a:gd name="T23" fmla="*/ 48 h 48"/>
                <a:gd name="T24" fmla="*/ 0 w 60"/>
                <a:gd name="T2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48">
                  <a:moveTo>
                    <a:pt x="0" y="24"/>
                  </a:moveTo>
                  <a:lnTo>
                    <a:pt x="0" y="0"/>
                  </a:lnTo>
                  <a:lnTo>
                    <a:pt x="6" y="0"/>
                  </a:lnTo>
                  <a:lnTo>
                    <a:pt x="48" y="0"/>
                  </a:lnTo>
                  <a:lnTo>
                    <a:pt x="48" y="6"/>
                  </a:lnTo>
                  <a:lnTo>
                    <a:pt x="54" y="6"/>
                  </a:lnTo>
                  <a:lnTo>
                    <a:pt x="54" y="12"/>
                  </a:lnTo>
                  <a:lnTo>
                    <a:pt x="54" y="18"/>
                  </a:lnTo>
                  <a:lnTo>
                    <a:pt x="60" y="18"/>
                  </a:lnTo>
                  <a:lnTo>
                    <a:pt x="60" y="24"/>
                  </a:lnTo>
                  <a:lnTo>
                    <a:pt x="18" y="48"/>
                  </a:lnTo>
                  <a:lnTo>
                    <a:pt x="12" y="48"/>
                  </a:lnTo>
                  <a:lnTo>
                    <a:pt x="0"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9" name="Freeform 2517"/>
            <p:cNvSpPr>
              <a:spLocks/>
            </p:cNvSpPr>
            <p:nvPr/>
          </p:nvSpPr>
          <p:spPr bwMode="auto">
            <a:xfrm>
              <a:off x="3984" y="2520"/>
              <a:ext cx="24" cy="24"/>
            </a:xfrm>
            <a:custGeom>
              <a:avLst/>
              <a:gdLst>
                <a:gd name="T0" fmla="*/ 24 w 24"/>
                <a:gd name="T1" fmla="*/ 24 h 24"/>
                <a:gd name="T2" fmla="*/ 18 w 24"/>
                <a:gd name="T3" fmla="*/ 24 h 24"/>
                <a:gd name="T4" fmla="*/ 0 w 24"/>
                <a:gd name="T5" fmla="*/ 24 h 24"/>
                <a:gd name="T6" fmla="*/ 0 w 24"/>
                <a:gd name="T7" fmla="*/ 12 h 24"/>
                <a:gd name="T8" fmla="*/ 0 w 24"/>
                <a:gd name="T9" fmla="*/ 6 h 24"/>
                <a:gd name="T10" fmla="*/ 6 w 24"/>
                <a:gd name="T11" fmla="*/ 0 h 24"/>
                <a:gd name="T12" fmla="*/ 12 w 24"/>
                <a:gd name="T13" fmla="*/ 0 h 24"/>
                <a:gd name="T14" fmla="*/ 18 w 24"/>
                <a:gd name="T15" fmla="*/ 0 h 24"/>
                <a:gd name="T16" fmla="*/ 18 w 24"/>
                <a:gd name="T17" fmla="*/ 6 h 24"/>
                <a:gd name="T18" fmla="*/ 24 w 24"/>
                <a:gd name="T19" fmla="*/ 12 h 24"/>
                <a:gd name="T20" fmla="*/ 24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4" y="24"/>
                  </a:moveTo>
                  <a:lnTo>
                    <a:pt x="18" y="24"/>
                  </a:lnTo>
                  <a:lnTo>
                    <a:pt x="0" y="24"/>
                  </a:lnTo>
                  <a:lnTo>
                    <a:pt x="0" y="12"/>
                  </a:lnTo>
                  <a:lnTo>
                    <a:pt x="0" y="6"/>
                  </a:lnTo>
                  <a:lnTo>
                    <a:pt x="6" y="0"/>
                  </a:lnTo>
                  <a:lnTo>
                    <a:pt x="12" y="0"/>
                  </a:lnTo>
                  <a:lnTo>
                    <a:pt x="18" y="0"/>
                  </a:lnTo>
                  <a:lnTo>
                    <a:pt x="18" y="6"/>
                  </a:lnTo>
                  <a:lnTo>
                    <a:pt x="24" y="12"/>
                  </a:lnTo>
                  <a:lnTo>
                    <a:pt x="24"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90" name="Freeform 2518"/>
            <p:cNvSpPr>
              <a:spLocks/>
            </p:cNvSpPr>
            <p:nvPr/>
          </p:nvSpPr>
          <p:spPr bwMode="auto">
            <a:xfrm>
              <a:off x="3498" y="2574"/>
              <a:ext cx="48" cy="54"/>
            </a:xfrm>
            <a:custGeom>
              <a:avLst/>
              <a:gdLst>
                <a:gd name="T0" fmla="*/ 36 w 48"/>
                <a:gd name="T1" fmla="*/ 54 h 54"/>
                <a:gd name="T2" fmla="*/ 0 w 48"/>
                <a:gd name="T3" fmla="*/ 54 h 54"/>
                <a:gd name="T4" fmla="*/ 0 w 48"/>
                <a:gd name="T5" fmla="*/ 48 h 54"/>
                <a:gd name="T6" fmla="*/ 6 w 48"/>
                <a:gd name="T7" fmla="*/ 48 h 54"/>
                <a:gd name="T8" fmla="*/ 6 w 48"/>
                <a:gd name="T9" fmla="*/ 42 h 54"/>
                <a:gd name="T10" fmla="*/ 6 w 48"/>
                <a:gd name="T11" fmla="*/ 30 h 54"/>
                <a:gd name="T12" fmla="*/ 6 w 48"/>
                <a:gd name="T13" fmla="*/ 24 h 54"/>
                <a:gd name="T14" fmla="*/ 12 w 48"/>
                <a:gd name="T15" fmla="*/ 24 h 54"/>
                <a:gd name="T16" fmla="*/ 6 w 48"/>
                <a:gd name="T17" fmla="*/ 18 h 54"/>
                <a:gd name="T18" fmla="*/ 6 w 48"/>
                <a:gd name="T19" fmla="*/ 24 h 54"/>
                <a:gd name="T20" fmla="*/ 0 w 48"/>
                <a:gd name="T21" fmla="*/ 18 h 54"/>
                <a:gd name="T22" fmla="*/ 0 w 48"/>
                <a:gd name="T23" fmla="*/ 12 h 54"/>
                <a:gd name="T24" fmla="*/ 6 w 48"/>
                <a:gd name="T25" fmla="*/ 12 h 54"/>
                <a:gd name="T26" fmla="*/ 6 w 48"/>
                <a:gd name="T27" fmla="*/ 6 h 54"/>
                <a:gd name="T28" fmla="*/ 12 w 48"/>
                <a:gd name="T29" fmla="*/ 6 h 54"/>
                <a:gd name="T30" fmla="*/ 18 w 48"/>
                <a:gd name="T31" fmla="*/ 6 h 54"/>
                <a:gd name="T32" fmla="*/ 18 w 48"/>
                <a:gd name="T33" fmla="*/ 0 h 54"/>
                <a:gd name="T34" fmla="*/ 30 w 48"/>
                <a:gd name="T35" fmla="*/ 0 h 54"/>
                <a:gd name="T36" fmla="*/ 30 w 48"/>
                <a:gd name="T37" fmla="*/ 6 h 54"/>
                <a:gd name="T38" fmla="*/ 42 w 48"/>
                <a:gd name="T39" fmla="*/ 6 h 54"/>
                <a:gd name="T40" fmla="*/ 48 w 48"/>
                <a:gd name="T41" fmla="*/ 24 h 54"/>
                <a:gd name="T42" fmla="*/ 48 w 48"/>
                <a:gd name="T43" fmla="*/ 36 h 54"/>
                <a:gd name="T44" fmla="*/ 42 w 48"/>
                <a:gd name="T45" fmla="*/ 42 h 54"/>
                <a:gd name="T46" fmla="*/ 42 w 48"/>
                <a:gd name="T47" fmla="*/ 54 h 54"/>
                <a:gd name="T48" fmla="*/ 36 w 48"/>
                <a:gd name="T4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4">
                  <a:moveTo>
                    <a:pt x="36" y="54"/>
                  </a:moveTo>
                  <a:lnTo>
                    <a:pt x="0" y="54"/>
                  </a:lnTo>
                  <a:lnTo>
                    <a:pt x="0" y="48"/>
                  </a:lnTo>
                  <a:lnTo>
                    <a:pt x="6" y="48"/>
                  </a:lnTo>
                  <a:lnTo>
                    <a:pt x="6" y="42"/>
                  </a:lnTo>
                  <a:lnTo>
                    <a:pt x="6" y="30"/>
                  </a:lnTo>
                  <a:lnTo>
                    <a:pt x="6" y="24"/>
                  </a:lnTo>
                  <a:lnTo>
                    <a:pt x="12" y="24"/>
                  </a:lnTo>
                  <a:lnTo>
                    <a:pt x="6" y="18"/>
                  </a:lnTo>
                  <a:lnTo>
                    <a:pt x="6" y="24"/>
                  </a:lnTo>
                  <a:lnTo>
                    <a:pt x="0" y="18"/>
                  </a:lnTo>
                  <a:lnTo>
                    <a:pt x="0" y="12"/>
                  </a:lnTo>
                  <a:lnTo>
                    <a:pt x="6" y="12"/>
                  </a:lnTo>
                  <a:lnTo>
                    <a:pt x="6" y="6"/>
                  </a:lnTo>
                  <a:lnTo>
                    <a:pt x="12" y="6"/>
                  </a:lnTo>
                  <a:lnTo>
                    <a:pt x="18" y="6"/>
                  </a:lnTo>
                  <a:lnTo>
                    <a:pt x="18" y="0"/>
                  </a:lnTo>
                  <a:lnTo>
                    <a:pt x="30" y="0"/>
                  </a:lnTo>
                  <a:lnTo>
                    <a:pt x="30" y="6"/>
                  </a:lnTo>
                  <a:lnTo>
                    <a:pt x="42" y="6"/>
                  </a:lnTo>
                  <a:lnTo>
                    <a:pt x="48" y="24"/>
                  </a:lnTo>
                  <a:lnTo>
                    <a:pt x="48" y="36"/>
                  </a:lnTo>
                  <a:lnTo>
                    <a:pt x="42" y="42"/>
                  </a:lnTo>
                  <a:lnTo>
                    <a:pt x="42" y="54"/>
                  </a:lnTo>
                  <a:lnTo>
                    <a:pt x="3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91" name="Freeform 2519"/>
            <p:cNvSpPr>
              <a:spLocks/>
            </p:cNvSpPr>
            <p:nvPr/>
          </p:nvSpPr>
          <p:spPr bwMode="auto">
            <a:xfrm>
              <a:off x="3756" y="2550"/>
              <a:ext cx="30" cy="30"/>
            </a:xfrm>
            <a:custGeom>
              <a:avLst/>
              <a:gdLst>
                <a:gd name="T0" fmla="*/ 30 w 30"/>
                <a:gd name="T1" fmla="*/ 30 h 30"/>
                <a:gd name="T2" fmla="*/ 6 w 30"/>
                <a:gd name="T3" fmla="*/ 30 h 30"/>
                <a:gd name="T4" fmla="*/ 6 w 30"/>
                <a:gd name="T5" fmla="*/ 24 h 30"/>
                <a:gd name="T6" fmla="*/ 0 w 30"/>
                <a:gd name="T7" fmla="*/ 24 h 30"/>
                <a:gd name="T8" fmla="*/ 0 w 30"/>
                <a:gd name="T9" fmla="*/ 18 h 30"/>
                <a:gd name="T10" fmla="*/ 6 w 30"/>
                <a:gd name="T11" fmla="*/ 12 h 30"/>
                <a:gd name="T12" fmla="*/ 18 w 30"/>
                <a:gd name="T13" fmla="*/ 12 h 30"/>
                <a:gd name="T14" fmla="*/ 18 w 30"/>
                <a:gd name="T15" fmla="*/ 6 h 30"/>
                <a:gd name="T16" fmla="*/ 18 w 30"/>
                <a:gd name="T17" fmla="*/ 0 h 30"/>
                <a:gd name="T18" fmla="*/ 24 w 30"/>
                <a:gd name="T19" fmla="*/ 0 h 30"/>
                <a:gd name="T20" fmla="*/ 24 w 30"/>
                <a:gd name="T21" fmla="*/ 6 h 30"/>
                <a:gd name="T22" fmla="*/ 30 w 30"/>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0">
                  <a:moveTo>
                    <a:pt x="30" y="30"/>
                  </a:moveTo>
                  <a:lnTo>
                    <a:pt x="6" y="30"/>
                  </a:lnTo>
                  <a:lnTo>
                    <a:pt x="6" y="24"/>
                  </a:lnTo>
                  <a:lnTo>
                    <a:pt x="0" y="24"/>
                  </a:lnTo>
                  <a:lnTo>
                    <a:pt x="0" y="18"/>
                  </a:lnTo>
                  <a:lnTo>
                    <a:pt x="6" y="12"/>
                  </a:lnTo>
                  <a:lnTo>
                    <a:pt x="18" y="12"/>
                  </a:lnTo>
                  <a:lnTo>
                    <a:pt x="18" y="6"/>
                  </a:lnTo>
                  <a:lnTo>
                    <a:pt x="18" y="0"/>
                  </a:lnTo>
                  <a:lnTo>
                    <a:pt x="24" y="0"/>
                  </a:lnTo>
                  <a:lnTo>
                    <a:pt x="24" y="6"/>
                  </a:lnTo>
                  <a:lnTo>
                    <a:pt x="3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92" name="Freeform 2520"/>
            <p:cNvSpPr>
              <a:spLocks/>
            </p:cNvSpPr>
            <p:nvPr/>
          </p:nvSpPr>
          <p:spPr bwMode="auto">
            <a:xfrm>
              <a:off x="1386" y="2472"/>
              <a:ext cx="246" cy="138"/>
            </a:xfrm>
            <a:custGeom>
              <a:avLst/>
              <a:gdLst>
                <a:gd name="T0" fmla="*/ 234 w 246"/>
                <a:gd name="T1" fmla="*/ 120 h 138"/>
                <a:gd name="T2" fmla="*/ 204 w 246"/>
                <a:gd name="T3" fmla="*/ 114 h 138"/>
                <a:gd name="T4" fmla="*/ 174 w 246"/>
                <a:gd name="T5" fmla="*/ 114 h 138"/>
                <a:gd name="T6" fmla="*/ 174 w 246"/>
                <a:gd name="T7" fmla="*/ 132 h 138"/>
                <a:gd name="T8" fmla="*/ 156 w 246"/>
                <a:gd name="T9" fmla="*/ 126 h 138"/>
                <a:gd name="T10" fmla="*/ 150 w 246"/>
                <a:gd name="T11" fmla="*/ 138 h 138"/>
                <a:gd name="T12" fmla="*/ 0 w 246"/>
                <a:gd name="T13" fmla="*/ 48 h 138"/>
                <a:gd name="T14" fmla="*/ 6 w 246"/>
                <a:gd name="T15" fmla="*/ 0 h 138"/>
                <a:gd name="T16" fmla="*/ 24 w 246"/>
                <a:gd name="T17" fmla="*/ 6 h 138"/>
                <a:gd name="T18" fmla="*/ 102 w 246"/>
                <a:gd name="T19" fmla="*/ 18 h 138"/>
                <a:gd name="T20" fmla="*/ 156 w 246"/>
                <a:gd name="T21" fmla="*/ 30 h 138"/>
                <a:gd name="T22" fmla="*/ 246 w 246"/>
                <a:gd name="T23" fmla="*/ 42 h 138"/>
                <a:gd name="T24" fmla="*/ 246 w 246"/>
                <a:gd name="T25" fmla="*/ 48 h 138"/>
                <a:gd name="T26" fmla="*/ 240 w 246"/>
                <a:gd name="T27" fmla="*/ 84 h 138"/>
                <a:gd name="T28" fmla="*/ 234 w 246"/>
                <a:gd name="T29"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38">
                  <a:moveTo>
                    <a:pt x="234" y="120"/>
                  </a:moveTo>
                  <a:lnTo>
                    <a:pt x="204" y="114"/>
                  </a:lnTo>
                  <a:lnTo>
                    <a:pt x="174" y="114"/>
                  </a:lnTo>
                  <a:lnTo>
                    <a:pt x="174" y="132"/>
                  </a:lnTo>
                  <a:lnTo>
                    <a:pt x="156" y="126"/>
                  </a:lnTo>
                  <a:lnTo>
                    <a:pt x="150" y="138"/>
                  </a:lnTo>
                  <a:lnTo>
                    <a:pt x="0" y="48"/>
                  </a:lnTo>
                  <a:lnTo>
                    <a:pt x="6" y="0"/>
                  </a:lnTo>
                  <a:lnTo>
                    <a:pt x="24" y="6"/>
                  </a:lnTo>
                  <a:lnTo>
                    <a:pt x="102" y="18"/>
                  </a:lnTo>
                  <a:lnTo>
                    <a:pt x="156" y="30"/>
                  </a:lnTo>
                  <a:lnTo>
                    <a:pt x="246" y="42"/>
                  </a:lnTo>
                  <a:lnTo>
                    <a:pt x="246" y="48"/>
                  </a:lnTo>
                  <a:lnTo>
                    <a:pt x="240" y="84"/>
                  </a:lnTo>
                  <a:lnTo>
                    <a:pt x="234" y="12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93" name="Freeform 2521"/>
            <p:cNvSpPr>
              <a:spLocks/>
            </p:cNvSpPr>
            <p:nvPr/>
          </p:nvSpPr>
          <p:spPr bwMode="auto">
            <a:xfrm>
              <a:off x="2484" y="2598"/>
              <a:ext cx="48" cy="48"/>
            </a:xfrm>
            <a:custGeom>
              <a:avLst/>
              <a:gdLst>
                <a:gd name="T0" fmla="*/ 48 w 48"/>
                <a:gd name="T1" fmla="*/ 48 h 48"/>
                <a:gd name="T2" fmla="*/ 42 w 48"/>
                <a:gd name="T3" fmla="*/ 48 h 48"/>
                <a:gd name="T4" fmla="*/ 0 w 48"/>
                <a:gd name="T5" fmla="*/ 42 h 48"/>
                <a:gd name="T6" fmla="*/ 6 w 48"/>
                <a:gd name="T7" fmla="*/ 0 h 48"/>
                <a:gd name="T8" fmla="*/ 48 w 48"/>
                <a:gd name="T9" fmla="*/ 0 h 48"/>
                <a:gd name="T10" fmla="*/ 48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8" y="48"/>
                  </a:moveTo>
                  <a:lnTo>
                    <a:pt x="42" y="48"/>
                  </a:lnTo>
                  <a:lnTo>
                    <a:pt x="0" y="42"/>
                  </a:lnTo>
                  <a:lnTo>
                    <a:pt x="6" y="0"/>
                  </a:lnTo>
                  <a:lnTo>
                    <a:pt x="48" y="0"/>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94" name="Freeform 2522"/>
            <p:cNvSpPr>
              <a:spLocks/>
            </p:cNvSpPr>
            <p:nvPr/>
          </p:nvSpPr>
          <p:spPr bwMode="auto">
            <a:xfrm>
              <a:off x="2358" y="2592"/>
              <a:ext cx="42" cy="48"/>
            </a:xfrm>
            <a:custGeom>
              <a:avLst/>
              <a:gdLst>
                <a:gd name="T0" fmla="*/ 36 w 42"/>
                <a:gd name="T1" fmla="*/ 42 h 48"/>
                <a:gd name="T2" fmla="*/ 0 w 42"/>
                <a:gd name="T3" fmla="*/ 42 h 48"/>
                <a:gd name="T4" fmla="*/ 0 w 42"/>
                <a:gd name="T5" fmla="*/ 0 h 48"/>
                <a:gd name="T6" fmla="*/ 42 w 42"/>
                <a:gd name="T7" fmla="*/ 0 h 48"/>
                <a:gd name="T8" fmla="*/ 42 w 42"/>
                <a:gd name="T9" fmla="*/ 48 h 48"/>
                <a:gd name="T10" fmla="*/ 36 w 42"/>
                <a:gd name="T11" fmla="*/ 42 h 48"/>
              </a:gdLst>
              <a:ahLst/>
              <a:cxnLst>
                <a:cxn ang="0">
                  <a:pos x="T0" y="T1"/>
                </a:cxn>
                <a:cxn ang="0">
                  <a:pos x="T2" y="T3"/>
                </a:cxn>
                <a:cxn ang="0">
                  <a:pos x="T4" y="T5"/>
                </a:cxn>
                <a:cxn ang="0">
                  <a:pos x="T6" y="T7"/>
                </a:cxn>
                <a:cxn ang="0">
                  <a:pos x="T8" y="T9"/>
                </a:cxn>
                <a:cxn ang="0">
                  <a:pos x="T10" y="T11"/>
                </a:cxn>
              </a:cxnLst>
              <a:rect l="0" t="0" r="r" b="b"/>
              <a:pathLst>
                <a:path w="42" h="48">
                  <a:moveTo>
                    <a:pt x="36" y="42"/>
                  </a:moveTo>
                  <a:lnTo>
                    <a:pt x="0" y="42"/>
                  </a:lnTo>
                  <a:lnTo>
                    <a:pt x="0" y="0"/>
                  </a:lnTo>
                  <a:lnTo>
                    <a:pt x="42" y="0"/>
                  </a:lnTo>
                  <a:lnTo>
                    <a:pt x="42" y="48"/>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95" name="Freeform 2523"/>
            <p:cNvSpPr>
              <a:spLocks/>
            </p:cNvSpPr>
            <p:nvPr/>
          </p:nvSpPr>
          <p:spPr bwMode="auto">
            <a:xfrm>
              <a:off x="2400" y="2592"/>
              <a:ext cx="48" cy="48"/>
            </a:xfrm>
            <a:custGeom>
              <a:avLst/>
              <a:gdLst>
                <a:gd name="T0" fmla="*/ 42 w 48"/>
                <a:gd name="T1" fmla="*/ 48 h 48"/>
                <a:gd name="T2" fmla="*/ 30 w 48"/>
                <a:gd name="T3" fmla="*/ 48 h 48"/>
                <a:gd name="T4" fmla="*/ 0 w 48"/>
                <a:gd name="T5" fmla="*/ 48 h 48"/>
                <a:gd name="T6" fmla="*/ 0 w 48"/>
                <a:gd name="T7" fmla="*/ 0 h 48"/>
                <a:gd name="T8" fmla="*/ 48 w 48"/>
                <a:gd name="T9" fmla="*/ 6 h 48"/>
                <a:gd name="T10" fmla="*/ 42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2" y="48"/>
                  </a:moveTo>
                  <a:lnTo>
                    <a:pt x="30" y="48"/>
                  </a:lnTo>
                  <a:lnTo>
                    <a:pt x="0" y="48"/>
                  </a:lnTo>
                  <a:lnTo>
                    <a:pt x="0" y="0"/>
                  </a:lnTo>
                  <a:lnTo>
                    <a:pt x="48" y="6"/>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96" name="Freeform 2524"/>
            <p:cNvSpPr>
              <a:spLocks/>
            </p:cNvSpPr>
            <p:nvPr/>
          </p:nvSpPr>
          <p:spPr bwMode="auto">
            <a:xfrm>
              <a:off x="2574" y="2604"/>
              <a:ext cx="54" cy="42"/>
            </a:xfrm>
            <a:custGeom>
              <a:avLst/>
              <a:gdLst>
                <a:gd name="T0" fmla="*/ 0 w 54"/>
                <a:gd name="T1" fmla="*/ 42 h 42"/>
                <a:gd name="T2" fmla="*/ 0 w 54"/>
                <a:gd name="T3" fmla="*/ 0 h 42"/>
                <a:gd name="T4" fmla="*/ 48 w 54"/>
                <a:gd name="T5" fmla="*/ 0 h 42"/>
                <a:gd name="T6" fmla="*/ 54 w 54"/>
                <a:gd name="T7" fmla="*/ 0 h 42"/>
                <a:gd name="T8" fmla="*/ 54 w 54"/>
                <a:gd name="T9" fmla="*/ 24 h 42"/>
                <a:gd name="T10" fmla="*/ 48 w 54"/>
                <a:gd name="T11" fmla="*/ 24 h 42"/>
                <a:gd name="T12" fmla="*/ 30 w 54"/>
                <a:gd name="T13" fmla="*/ 36 h 42"/>
                <a:gd name="T14" fmla="*/ 18 w 54"/>
                <a:gd name="T15" fmla="*/ 42 h 42"/>
                <a:gd name="T16" fmla="*/ 0 w 5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0" y="42"/>
                  </a:moveTo>
                  <a:lnTo>
                    <a:pt x="0" y="0"/>
                  </a:lnTo>
                  <a:lnTo>
                    <a:pt x="48" y="0"/>
                  </a:lnTo>
                  <a:lnTo>
                    <a:pt x="54" y="0"/>
                  </a:lnTo>
                  <a:lnTo>
                    <a:pt x="54" y="24"/>
                  </a:lnTo>
                  <a:lnTo>
                    <a:pt x="48" y="24"/>
                  </a:lnTo>
                  <a:lnTo>
                    <a:pt x="30" y="36"/>
                  </a:lnTo>
                  <a:lnTo>
                    <a:pt x="18" y="42"/>
                  </a:lnTo>
                  <a:lnTo>
                    <a:pt x="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97" name="Freeform 2525"/>
            <p:cNvSpPr>
              <a:spLocks/>
            </p:cNvSpPr>
            <p:nvPr/>
          </p:nvSpPr>
          <p:spPr bwMode="auto">
            <a:xfrm>
              <a:off x="2532" y="2598"/>
              <a:ext cx="42" cy="48"/>
            </a:xfrm>
            <a:custGeom>
              <a:avLst/>
              <a:gdLst>
                <a:gd name="T0" fmla="*/ 36 w 42"/>
                <a:gd name="T1" fmla="*/ 48 h 48"/>
                <a:gd name="T2" fmla="*/ 0 w 42"/>
                <a:gd name="T3" fmla="*/ 48 h 48"/>
                <a:gd name="T4" fmla="*/ 0 w 42"/>
                <a:gd name="T5" fmla="*/ 0 h 48"/>
                <a:gd name="T6" fmla="*/ 42 w 42"/>
                <a:gd name="T7" fmla="*/ 6 h 48"/>
                <a:gd name="T8" fmla="*/ 42 w 42"/>
                <a:gd name="T9" fmla="*/ 48 h 48"/>
                <a:gd name="T10" fmla="*/ 36 w 42"/>
                <a:gd name="T11" fmla="*/ 48 h 48"/>
              </a:gdLst>
              <a:ahLst/>
              <a:cxnLst>
                <a:cxn ang="0">
                  <a:pos x="T0" y="T1"/>
                </a:cxn>
                <a:cxn ang="0">
                  <a:pos x="T2" y="T3"/>
                </a:cxn>
                <a:cxn ang="0">
                  <a:pos x="T4" y="T5"/>
                </a:cxn>
                <a:cxn ang="0">
                  <a:pos x="T6" y="T7"/>
                </a:cxn>
                <a:cxn ang="0">
                  <a:pos x="T8" y="T9"/>
                </a:cxn>
                <a:cxn ang="0">
                  <a:pos x="T10" y="T11"/>
                </a:cxn>
              </a:cxnLst>
              <a:rect l="0" t="0" r="r" b="b"/>
              <a:pathLst>
                <a:path w="42" h="48">
                  <a:moveTo>
                    <a:pt x="36" y="48"/>
                  </a:moveTo>
                  <a:lnTo>
                    <a:pt x="0" y="48"/>
                  </a:lnTo>
                  <a:lnTo>
                    <a:pt x="0" y="0"/>
                  </a:lnTo>
                  <a:lnTo>
                    <a:pt x="42" y="6"/>
                  </a:lnTo>
                  <a:lnTo>
                    <a:pt x="42" y="48"/>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98" name="Freeform 2526"/>
            <p:cNvSpPr>
              <a:spLocks/>
            </p:cNvSpPr>
            <p:nvPr/>
          </p:nvSpPr>
          <p:spPr bwMode="auto">
            <a:xfrm>
              <a:off x="2316" y="2592"/>
              <a:ext cx="42" cy="42"/>
            </a:xfrm>
            <a:custGeom>
              <a:avLst/>
              <a:gdLst>
                <a:gd name="T0" fmla="*/ 36 w 42"/>
                <a:gd name="T1" fmla="*/ 42 h 42"/>
                <a:gd name="T2" fmla="*/ 0 w 42"/>
                <a:gd name="T3" fmla="*/ 42 h 42"/>
                <a:gd name="T4" fmla="*/ 0 w 42"/>
                <a:gd name="T5" fmla="*/ 0 h 42"/>
                <a:gd name="T6" fmla="*/ 42 w 42"/>
                <a:gd name="T7" fmla="*/ 0 h 42"/>
                <a:gd name="T8" fmla="*/ 42 w 42"/>
                <a:gd name="T9" fmla="*/ 42 h 42"/>
                <a:gd name="T10" fmla="*/ 36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36" y="42"/>
                  </a:moveTo>
                  <a:lnTo>
                    <a:pt x="0" y="42"/>
                  </a:lnTo>
                  <a:lnTo>
                    <a:pt x="0" y="0"/>
                  </a:lnTo>
                  <a:lnTo>
                    <a:pt x="42" y="0"/>
                  </a:lnTo>
                  <a:lnTo>
                    <a:pt x="42" y="42"/>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99" name="Freeform 2527"/>
            <p:cNvSpPr>
              <a:spLocks/>
            </p:cNvSpPr>
            <p:nvPr/>
          </p:nvSpPr>
          <p:spPr bwMode="auto">
            <a:xfrm>
              <a:off x="2244" y="2586"/>
              <a:ext cx="72" cy="48"/>
            </a:xfrm>
            <a:custGeom>
              <a:avLst/>
              <a:gdLst>
                <a:gd name="T0" fmla="*/ 0 w 72"/>
                <a:gd name="T1" fmla="*/ 0 h 48"/>
                <a:gd name="T2" fmla="*/ 72 w 72"/>
                <a:gd name="T3" fmla="*/ 6 h 48"/>
                <a:gd name="T4" fmla="*/ 72 w 72"/>
                <a:gd name="T5" fmla="*/ 48 h 48"/>
                <a:gd name="T6" fmla="*/ 60 w 72"/>
                <a:gd name="T7" fmla="*/ 48 h 48"/>
                <a:gd name="T8" fmla="*/ 18 w 72"/>
                <a:gd name="T9" fmla="*/ 42 h 48"/>
                <a:gd name="T10" fmla="*/ 0 w 72"/>
                <a:gd name="T11" fmla="*/ 42 h 48"/>
                <a:gd name="T12" fmla="*/ 0 w 72"/>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72" h="48">
                  <a:moveTo>
                    <a:pt x="0" y="0"/>
                  </a:moveTo>
                  <a:lnTo>
                    <a:pt x="72" y="6"/>
                  </a:lnTo>
                  <a:lnTo>
                    <a:pt x="72" y="48"/>
                  </a:lnTo>
                  <a:lnTo>
                    <a:pt x="60" y="48"/>
                  </a:lnTo>
                  <a:lnTo>
                    <a:pt x="18" y="42"/>
                  </a:lnTo>
                  <a:lnTo>
                    <a:pt x="0" y="42"/>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0" name="Freeform 2528"/>
            <p:cNvSpPr>
              <a:spLocks/>
            </p:cNvSpPr>
            <p:nvPr/>
          </p:nvSpPr>
          <p:spPr bwMode="auto">
            <a:xfrm>
              <a:off x="2442" y="2598"/>
              <a:ext cx="48" cy="42"/>
            </a:xfrm>
            <a:custGeom>
              <a:avLst/>
              <a:gdLst>
                <a:gd name="T0" fmla="*/ 42 w 48"/>
                <a:gd name="T1" fmla="*/ 42 h 42"/>
                <a:gd name="T2" fmla="*/ 36 w 48"/>
                <a:gd name="T3" fmla="*/ 42 h 42"/>
                <a:gd name="T4" fmla="*/ 0 w 48"/>
                <a:gd name="T5" fmla="*/ 42 h 42"/>
                <a:gd name="T6" fmla="*/ 6 w 48"/>
                <a:gd name="T7" fmla="*/ 0 h 42"/>
                <a:gd name="T8" fmla="*/ 48 w 48"/>
                <a:gd name="T9" fmla="*/ 0 h 42"/>
                <a:gd name="T10" fmla="*/ 42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42" y="42"/>
                  </a:moveTo>
                  <a:lnTo>
                    <a:pt x="36" y="42"/>
                  </a:lnTo>
                  <a:lnTo>
                    <a:pt x="0" y="42"/>
                  </a:lnTo>
                  <a:lnTo>
                    <a:pt x="6" y="0"/>
                  </a:lnTo>
                  <a:lnTo>
                    <a:pt x="48" y="0"/>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1" name="Freeform 2529"/>
            <p:cNvSpPr>
              <a:spLocks/>
            </p:cNvSpPr>
            <p:nvPr/>
          </p:nvSpPr>
          <p:spPr bwMode="auto">
            <a:xfrm>
              <a:off x="2622" y="2604"/>
              <a:ext cx="54" cy="60"/>
            </a:xfrm>
            <a:custGeom>
              <a:avLst/>
              <a:gdLst>
                <a:gd name="T0" fmla="*/ 42 w 54"/>
                <a:gd name="T1" fmla="*/ 48 h 60"/>
                <a:gd name="T2" fmla="*/ 30 w 54"/>
                <a:gd name="T3" fmla="*/ 60 h 60"/>
                <a:gd name="T4" fmla="*/ 24 w 54"/>
                <a:gd name="T5" fmla="*/ 54 h 60"/>
                <a:gd name="T6" fmla="*/ 18 w 54"/>
                <a:gd name="T7" fmla="*/ 60 h 60"/>
                <a:gd name="T8" fmla="*/ 0 w 54"/>
                <a:gd name="T9" fmla="*/ 24 h 60"/>
                <a:gd name="T10" fmla="*/ 6 w 54"/>
                <a:gd name="T11" fmla="*/ 24 h 60"/>
                <a:gd name="T12" fmla="*/ 6 w 54"/>
                <a:gd name="T13" fmla="*/ 0 h 60"/>
                <a:gd name="T14" fmla="*/ 42 w 54"/>
                <a:gd name="T15" fmla="*/ 0 h 60"/>
                <a:gd name="T16" fmla="*/ 48 w 54"/>
                <a:gd name="T17" fmla="*/ 30 h 60"/>
                <a:gd name="T18" fmla="*/ 54 w 54"/>
                <a:gd name="T19" fmla="*/ 42 h 60"/>
                <a:gd name="T20" fmla="*/ 42 w 54"/>
                <a:gd name="T2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0">
                  <a:moveTo>
                    <a:pt x="42" y="48"/>
                  </a:moveTo>
                  <a:lnTo>
                    <a:pt x="30" y="60"/>
                  </a:lnTo>
                  <a:lnTo>
                    <a:pt x="24" y="54"/>
                  </a:lnTo>
                  <a:lnTo>
                    <a:pt x="18" y="60"/>
                  </a:lnTo>
                  <a:lnTo>
                    <a:pt x="0" y="24"/>
                  </a:lnTo>
                  <a:lnTo>
                    <a:pt x="6" y="24"/>
                  </a:lnTo>
                  <a:lnTo>
                    <a:pt x="6" y="0"/>
                  </a:lnTo>
                  <a:lnTo>
                    <a:pt x="42" y="0"/>
                  </a:lnTo>
                  <a:lnTo>
                    <a:pt x="48" y="30"/>
                  </a:lnTo>
                  <a:lnTo>
                    <a:pt x="54" y="42"/>
                  </a:lnTo>
                  <a:lnTo>
                    <a:pt x="4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2" name="Freeform 2530"/>
            <p:cNvSpPr>
              <a:spLocks/>
            </p:cNvSpPr>
            <p:nvPr/>
          </p:nvSpPr>
          <p:spPr bwMode="auto">
            <a:xfrm>
              <a:off x="3720" y="2556"/>
              <a:ext cx="42" cy="42"/>
            </a:xfrm>
            <a:custGeom>
              <a:avLst/>
              <a:gdLst>
                <a:gd name="T0" fmla="*/ 0 w 42"/>
                <a:gd name="T1" fmla="*/ 30 h 42"/>
                <a:gd name="T2" fmla="*/ 0 w 42"/>
                <a:gd name="T3" fmla="*/ 12 h 42"/>
                <a:gd name="T4" fmla="*/ 6 w 42"/>
                <a:gd name="T5" fmla="*/ 12 h 42"/>
                <a:gd name="T6" fmla="*/ 6 w 42"/>
                <a:gd name="T7" fmla="*/ 6 h 42"/>
                <a:gd name="T8" fmla="*/ 30 w 42"/>
                <a:gd name="T9" fmla="*/ 0 h 42"/>
                <a:gd name="T10" fmla="*/ 24 w 42"/>
                <a:gd name="T11" fmla="*/ 0 h 42"/>
                <a:gd name="T12" fmla="*/ 30 w 42"/>
                <a:gd name="T13" fmla="*/ 0 h 42"/>
                <a:gd name="T14" fmla="*/ 36 w 42"/>
                <a:gd name="T15" fmla="*/ 6 h 42"/>
                <a:gd name="T16" fmla="*/ 36 w 42"/>
                <a:gd name="T17" fmla="*/ 12 h 42"/>
                <a:gd name="T18" fmla="*/ 36 w 42"/>
                <a:gd name="T19" fmla="*/ 18 h 42"/>
                <a:gd name="T20" fmla="*/ 42 w 42"/>
                <a:gd name="T21" fmla="*/ 18 h 42"/>
                <a:gd name="T22" fmla="*/ 42 w 42"/>
                <a:gd name="T23" fmla="*/ 24 h 42"/>
                <a:gd name="T24" fmla="*/ 36 w 42"/>
                <a:gd name="T25" fmla="*/ 30 h 42"/>
                <a:gd name="T26" fmla="*/ 30 w 42"/>
                <a:gd name="T27" fmla="*/ 36 h 42"/>
                <a:gd name="T28" fmla="*/ 30 w 42"/>
                <a:gd name="T29" fmla="*/ 42 h 42"/>
                <a:gd name="T30" fmla="*/ 24 w 42"/>
                <a:gd name="T31" fmla="*/ 42 h 42"/>
                <a:gd name="T32" fmla="*/ 18 w 42"/>
                <a:gd name="T33" fmla="*/ 42 h 42"/>
                <a:gd name="T34" fmla="*/ 18 w 42"/>
                <a:gd name="T35" fmla="*/ 36 h 42"/>
                <a:gd name="T36" fmla="*/ 12 w 42"/>
                <a:gd name="T37" fmla="*/ 36 h 42"/>
                <a:gd name="T38" fmla="*/ 0 w 42"/>
                <a:gd name="T39" fmla="*/ 36 h 42"/>
                <a:gd name="T40" fmla="*/ 0 w 42"/>
                <a:gd name="T4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0" y="30"/>
                  </a:moveTo>
                  <a:lnTo>
                    <a:pt x="0" y="12"/>
                  </a:lnTo>
                  <a:lnTo>
                    <a:pt x="6" y="12"/>
                  </a:lnTo>
                  <a:lnTo>
                    <a:pt x="6" y="6"/>
                  </a:lnTo>
                  <a:lnTo>
                    <a:pt x="30" y="0"/>
                  </a:lnTo>
                  <a:lnTo>
                    <a:pt x="24" y="0"/>
                  </a:lnTo>
                  <a:lnTo>
                    <a:pt x="30" y="0"/>
                  </a:lnTo>
                  <a:lnTo>
                    <a:pt x="36" y="6"/>
                  </a:lnTo>
                  <a:lnTo>
                    <a:pt x="36" y="12"/>
                  </a:lnTo>
                  <a:lnTo>
                    <a:pt x="36" y="18"/>
                  </a:lnTo>
                  <a:lnTo>
                    <a:pt x="42" y="18"/>
                  </a:lnTo>
                  <a:lnTo>
                    <a:pt x="42" y="24"/>
                  </a:lnTo>
                  <a:lnTo>
                    <a:pt x="36" y="30"/>
                  </a:lnTo>
                  <a:lnTo>
                    <a:pt x="30" y="36"/>
                  </a:lnTo>
                  <a:lnTo>
                    <a:pt x="30" y="42"/>
                  </a:lnTo>
                  <a:lnTo>
                    <a:pt x="24" y="42"/>
                  </a:lnTo>
                  <a:lnTo>
                    <a:pt x="18" y="42"/>
                  </a:lnTo>
                  <a:lnTo>
                    <a:pt x="18" y="36"/>
                  </a:lnTo>
                  <a:lnTo>
                    <a:pt x="12" y="36"/>
                  </a:lnTo>
                  <a:lnTo>
                    <a:pt x="0" y="36"/>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3" name="Freeform 2531"/>
            <p:cNvSpPr>
              <a:spLocks/>
            </p:cNvSpPr>
            <p:nvPr/>
          </p:nvSpPr>
          <p:spPr bwMode="auto">
            <a:xfrm>
              <a:off x="3816" y="2544"/>
              <a:ext cx="36" cy="36"/>
            </a:xfrm>
            <a:custGeom>
              <a:avLst/>
              <a:gdLst>
                <a:gd name="T0" fmla="*/ 6 w 36"/>
                <a:gd name="T1" fmla="*/ 30 h 36"/>
                <a:gd name="T2" fmla="*/ 6 w 36"/>
                <a:gd name="T3" fmla="*/ 24 h 36"/>
                <a:gd name="T4" fmla="*/ 0 w 36"/>
                <a:gd name="T5" fmla="*/ 24 h 36"/>
                <a:gd name="T6" fmla="*/ 0 w 36"/>
                <a:gd name="T7" fmla="*/ 18 h 36"/>
                <a:gd name="T8" fmla="*/ 0 w 36"/>
                <a:gd name="T9" fmla="*/ 12 h 36"/>
                <a:gd name="T10" fmla="*/ 6 w 36"/>
                <a:gd name="T11" fmla="*/ 12 h 36"/>
                <a:gd name="T12" fmla="*/ 12 w 36"/>
                <a:gd name="T13" fmla="*/ 0 h 36"/>
                <a:gd name="T14" fmla="*/ 18 w 36"/>
                <a:gd name="T15" fmla="*/ 0 h 36"/>
                <a:gd name="T16" fmla="*/ 24 w 36"/>
                <a:gd name="T17" fmla="*/ 0 h 36"/>
                <a:gd name="T18" fmla="*/ 30 w 36"/>
                <a:gd name="T19" fmla="*/ 0 h 36"/>
                <a:gd name="T20" fmla="*/ 30 w 36"/>
                <a:gd name="T21" fmla="*/ 6 h 36"/>
                <a:gd name="T22" fmla="*/ 36 w 36"/>
                <a:gd name="T23" fmla="*/ 6 h 36"/>
                <a:gd name="T24" fmla="*/ 36 w 36"/>
                <a:gd name="T25" fmla="*/ 12 h 36"/>
                <a:gd name="T26" fmla="*/ 36 w 36"/>
                <a:gd name="T27" fmla="*/ 18 h 36"/>
                <a:gd name="T28" fmla="*/ 30 w 36"/>
                <a:gd name="T29" fmla="*/ 18 h 36"/>
                <a:gd name="T30" fmla="*/ 30 w 36"/>
                <a:gd name="T31" fmla="*/ 24 h 36"/>
                <a:gd name="T32" fmla="*/ 24 w 36"/>
                <a:gd name="T33" fmla="*/ 24 h 36"/>
                <a:gd name="T34" fmla="*/ 24 w 36"/>
                <a:gd name="T35" fmla="*/ 30 h 36"/>
                <a:gd name="T36" fmla="*/ 18 w 36"/>
                <a:gd name="T37" fmla="*/ 36 h 36"/>
                <a:gd name="T38" fmla="*/ 12 w 36"/>
                <a:gd name="T39" fmla="*/ 36 h 36"/>
                <a:gd name="T40" fmla="*/ 12 w 36"/>
                <a:gd name="T41" fmla="*/ 30 h 36"/>
                <a:gd name="T42" fmla="*/ 6 w 36"/>
                <a:gd name="T4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6" y="30"/>
                  </a:moveTo>
                  <a:lnTo>
                    <a:pt x="6" y="24"/>
                  </a:lnTo>
                  <a:lnTo>
                    <a:pt x="0" y="24"/>
                  </a:lnTo>
                  <a:lnTo>
                    <a:pt x="0" y="18"/>
                  </a:lnTo>
                  <a:lnTo>
                    <a:pt x="0" y="12"/>
                  </a:lnTo>
                  <a:lnTo>
                    <a:pt x="6" y="12"/>
                  </a:lnTo>
                  <a:lnTo>
                    <a:pt x="12" y="0"/>
                  </a:lnTo>
                  <a:lnTo>
                    <a:pt x="18" y="0"/>
                  </a:lnTo>
                  <a:lnTo>
                    <a:pt x="24" y="0"/>
                  </a:lnTo>
                  <a:lnTo>
                    <a:pt x="30" y="0"/>
                  </a:lnTo>
                  <a:lnTo>
                    <a:pt x="30" y="6"/>
                  </a:lnTo>
                  <a:lnTo>
                    <a:pt x="36" y="6"/>
                  </a:lnTo>
                  <a:lnTo>
                    <a:pt x="36" y="12"/>
                  </a:lnTo>
                  <a:lnTo>
                    <a:pt x="36" y="18"/>
                  </a:lnTo>
                  <a:lnTo>
                    <a:pt x="30" y="18"/>
                  </a:lnTo>
                  <a:lnTo>
                    <a:pt x="30" y="24"/>
                  </a:lnTo>
                  <a:lnTo>
                    <a:pt x="24" y="24"/>
                  </a:lnTo>
                  <a:lnTo>
                    <a:pt x="24" y="30"/>
                  </a:lnTo>
                  <a:lnTo>
                    <a:pt x="18" y="36"/>
                  </a:lnTo>
                  <a:lnTo>
                    <a:pt x="12" y="36"/>
                  </a:lnTo>
                  <a:lnTo>
                    <a:pt x="12" y="30"/>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4" name="Freeform 2532"/>
            <p:cNvSpPr>
              <a:spLocks/>
            </p:cNvSpPr>
            <p:nvPr/>
          </p:nvSpPr>
          <p:spPr bwMode="auto">
            <a:xfrm>
              <a:off x="3942" y="2526"/>
              <a:ext cx="30" cy="24"/>
            </a:xfrm>
            <a:custGeom>
              <a:avLst/>
              <a:gdLst>
                <a:gd name="T0" fmla="*/ 6 w 30"/>
                <a:gd name="T1" fmla="*/ 24 h 24"/>
                <a:gd name="T2" fmla="*/ 0 w 30"/>
                <a:gd name="T3" fmla="*/ 24 h 24"/>
                <a:gd name="T4" fmla="*/ 0 w 30"/>
                <a:gd name="T5" fmla="*/ 18 h 24"/>
                <a:gd name="T6" fmla="*/ 0 w 30"/>
                <a:gd name="T7" fmla="*/ 12 h 24"/>
                <a:gd name="T8" fmla="*/ 6 w 30"/>
                <a:gd name="T9" fmla="*/ 6 h 24"/>
                <a:gd name="T10" fmla="*/ 6 w 30"/>
                <a:gd name="T11" fmla="*/ 0 h 24"/>
                <a:gd name="T12" fmla="*/ 6 w 30"/>
                <a:gd name="T13" fmla="*/ 6 h 24"/>
                <a:gd name="T14" fmla="*/ 12 w 30"/>
                <a:gd name="T15" fmla="*/ 0 h 24"/>
                <a:gd name="T16" fmla="*/ 18 w 30"/>
                <a:gd name="T17" fmla="*/ 6 h 24"/>
                <a:gd name="T18" fmla="*/ 30 w 30"/>
                <a:gd name="T19" fmla="*/ 6 h 24"/>
                <a:gd name="T20" fmla="*/ 30 w 30"/>
                <a:gd name="T21" fmla="*/ 12 h 24"/>
                <a:gd name="T22" fmla="*/ 24 w 30"/>
                <a:gd name="T23" fmla="*/ 18 h 24"/>
                <a:gd name="T24" fmla="*/ 6 w 30"/>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4">
                  <a:moveTo>
                    <a:pt x="6" y="24"/>
                  </a:moveTo>
                  <a:lnTo>
                    <a:pt x="0" y="24"/>
                  </a:lnTo>
                  <a:lnTo>
                    <a:pt x="0" y="18"/>
                  </a:lnTo>
                  <a:lnTo>
                    <a:pt x="0" y="12"/>
                  </a:lnTo>
                  <a:lnTo>
                    <a:pt x="6" y="6"/>
                  </a:lnTo>
                  <a:lnTo>
                    <a:pt x="6" y="0"/>
                  </a:lnTo>
                  <a:lnTo>
                    <a:pt x="6" y="6"/>
                  </a:lnTo>
                  <a:lnTo>
                    <a:pt x="12" y="0"/>
                  </a:lnTo>
                  <a:lnTo>
                    <a:pt x="18" y="6"/>
                  </a:lnTo>
                  <a:lnTo>
                    <a:pt x="30" y="6"/>
                  </a:lnTo>
                  <a:lnTo>
                    <a:pt x="30" y="12"/>
                  </a:lnTo>
                  <a:lnTo>
                    <a:pt x="24" y="18"/>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5" name="Freeform 2533"/>
            <p:cNvSpPr>
              <a:spLocks/>
            </p:cNvSpPr>
            <p:nvPr/>
          </p:nvSpPr>
          <p:spPr bwMode="auto">
            <a:xfrm>
              <a:off x="3630" y="2568"/>
              <a:ext cx="48" cy="54"/>
            </a:xfrm>
            <a:custGeom>
              <a:avLst/>
              <a:gdLst>
                <a:gd name="T0" fmla="*/ 42 w 48"/>
                <a:gd name="T1" fmla="*/ 42 h 54"/>
                <a:gd name="T2" fmla="*/ 42 w 48"/>
                <a:gd name="T3" fmla="*/ 48 h 54"/>
                <a:gd name="T4" fmla="*/ 30 w 48"/>
                <a:gd name="T5" fmla="*/ 48 h 54"/>
                <a:gd name="T6" fmla="*/ 18 w 48"/>
                <a:gd name="T7" fmla="*/ 54 h 54"/>
                <a:gd name="T8" fmla="*/ 18 w 48"/>
                <a:gd name="T9" fmla="*/ 42 h 54"/>
                <a:gd name="T10" fmla="*/ 12 w 48"/>
                <a:gd name="T11" fmla="*/ 42 h 54"/>
                <a:gd name="T12" fmla="*/ 6 w 48"/>
                <a:gd name="T13" fmla="*/ 24 h 54"/>
                <a:gd name="T14" fmla="*/ 0 w 48"/>
                <a:gd name="T15" fmla="*/ 24 h 54"/>
                <a:gd name="T16" fmla="*/ 0 w 48"/>
                <a:gd name="T17" fmla="*/ 18 h 54"/>
                <a:gd name="T18" fmla="*/ 0 w 48"/>
                <a:gd name="T19" fmla="*/ 12 h 54"/>
                <a:gd name="T20" fmla="*/ 6 w 48"/>
                <a:gd name="T21" fmla="*/ 12 h 54"/>
                <a:gd name="T22" fmla="*/ 6 w 48"/>
                <a:gd name="T23" fmla="*/ 6 h 54"/>
                <a:gd name="T24" fmla="*/ 12 w 48"/>
                <a:gd name="T25" fmla="*/ 6 h 54"/>
                <a:gd name="T26" fmla="*/ 12 w 48"/>
                <a:gd name="T27" fmla="*/ 0 h 54"/>
                <a:gd name="T28" fmla="*/ 18 w 48"/>
                <a:gd name="T29" fmla="*/ 0 h 54"/>
                <a:gd name="T30" fmla="*/ 24 w 48"/>
                <a:gd name="T31" fmla="*/ 0 h 54"/>
                <a:gd name="T32" fmla="*/ 24 w 48"/>
                <a:gd name="T33" fmla="*/ 6 h 54"/>
                <a:gd name="T34" fmla="*/ 30 w 48"/>
                <a:gd name="T35" fmla="*/ 6 h 54"/>
                <a:gd name="T36" fmla="*/ 36 w 48"/>
                <a:gd name="T37" fmla="*/ 6 h 54"/>
                <a:gd name="T38" fmla="*/ 42 w 48"/>
                <a:gd name="T39" fmla="*/ 12 h 54"/>
                <a:gd name="T40" fmla="*/ 48 w 48"/>
                <a:gd name="T41" fmla="*/ 18 h 54"/>
                <a:gd name="T42" fmla="*/ 42 w 48"/>
                <a:gd name="T43" fmla="*/ 18 h 54"/>
                <a:gd name="T44" fmla="*/ 42 w 48"/>
                <a:gd name="T4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4">
                  <a:moveTo>
                    <a:pt x="42" y="42"/>
                  </a:moveTo>
                  <a:lnTo>
                    <a:pt x="42" y="48"/>
                  </a:lnTo>
                  <a:lnTo>
                    <a:pt x="30" y="48"/>
                  </a:lnTo>
                  <a:lnTo>
                    <a:pt x="18" y="54"/>
                  </a:lnTo>
                  <a:lnTo>
                    <a:pt x="18" y="42"/>
                  </a:lnTo>
                  <a:lnTo>
                    <a:pt x="12" y="42"/>
                  </a:lnTo>
                  <a:lnTo>
                    <a:pt x="6" y="24"/>
                  </a:lnTo>
                  <a:lnTo>
                    <a:pt x="0" y="24"/>
                  </a:lnTo>
                  <a:lnTo>
                    <a:pt x="0" y="18"/>
                  </a:lnTo>
                  <a:lnTo>
                    <a:pt x="0" y="12"/>
                  </a:lnTo>
                  <a:lnTo>
                    <a:pt x="6" y="12"/>
                  </a:lnTo>
                  <a:lnTo>
                    <a:pt x="6" y="6"/>
                  </a:lnTo>
                  <a:lnTo>
                    <a:pt x="12" y="6"/>
                  </a:lnTo>
                  <a:lnTo>
                    <a:pt x="12" y="0"/>
                  </a:lnTo>
                  <a:lnTo>
                    <a:pt x="18" y="0"/>
                  </a:lnTo>
                  <a:lnTo>
                    <a:pt x="24" y="0"/>
                  </a:lnTo>
                  <a:lnTo>
                    <a:pt x="24" y="6"/>
                  </a:lnTo>
                  <a:lnTo>
                    <a:pt x="30" y="6"/>
                  </a:lnTo>
                  <a:lnTo>
                    <a:pt x="36" y="6"/>
                  </a:lnTo>
                  <a:lnTo>
                    <a:pt x="42" y="12"/>
                  </a:lnTo>
                  <a:lnTo>
                    <a:pt x="48" y="18"/>
                  </a:lnTo>
                  <a:lnTo>
                    <a:pt x="42" y="18"/>
                  </a:lnTo>
                  <a:lnTo>
                    <a:pt x="4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6" name="Freeform 2534"/>
            <p:cNvSpPr>
              <a:spLocks/>
            </p:cNvSpPr>
            <p:nvPr/>
          </p:nvSpPr>
          <p:spPr bwMode="auto">
            <a:xfrm>
              <a:off x="3102" y="2604"/>
              <a:ext cx="42" cy="36"/>
            </a:xfrm>
            <a:custGeom>
              <a:avLst/>
              <a:gdLst>
                <a:gd name="T0" fmla="*/ 42 w 42"/>
                <a:gd name="T1" fmla="*/ 30 h 36"/>
                <a:gd name="T2" fmla="*/ 0 w 42"/>
                <a:gd name="T3" fmla="*/ 36 h 36"/>
                <a:gd name="T4" fmla="*/ 0 w 42"/>
                <a:gd name="T5" fmla="*/ 30 h 36"/>
                <a:gd name="T6" fmla="*/ 6 w 42"/>
                <a:gd name="T7" fmla="*/ 24 h 36"/>
                <a:gd name="T8" fmla="*/ 0 w 42"/>
                <a:gd name="T9" fmla="*/ 6 h 36"/>
                <a:gd name="T10" fmla="*/ 18 w 42"/>
                <a:gd name="T11" fmla="*/ 6 h 36"/>
                <a:gd name="T12" fmla="*/ 18 w 42"/>
                <a:gd name="T13" fmla="*/ 0 h 36"/>
                <a:gd name="T14" fmla="*/ 30 w 42"/>
                <a:gd name="T15" fmla="*/ 0 h 36"/>
                <a:gd name="T16" fmla="*/ 36 w 42"/>
                <a:gd name="T17" fmla="*/ 6 h 36"/>
                <a:gd name="T18" fmla="*/ 42 w 42"/>
                <a:gd name="T19" fmla="*/ 18 h 36"/>
                <a:gd name="T20" fmla="*/ 42 w 42"/>
                <a:gd name="T2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42" y="30"/>
                  </a:moveTo>
                  <a:lnTo>
                    <a:pt x="0" y="36"/>
                  </a:lnTo>
                  <a:lnTo>
                    <a:pt x="0" y="30"/>
                  </a:lnTo>
                  <a:lnTo>
                    <a:pt x="6" y="24"/>
                  </a:lnTo>
                  <a:lnTo>
                    <a:pt x="0" y="6"/>
                  </a:lnTo>
                  <a:lnTo>
                    <a:pt x="18" y="6"/>
                  </a:lnTo>
                  <a:lnTo>
                    <a:pt x="18" y="0"/>
                  </a:lnTo>
                  <a:lnTo>
                    <a:pt x="30" y="0"/>
                  </a:lnTo>
                  <a:lnTo>
                    <a:pt x="36" y="6"/>
                  </a:lnTo>
                  <a:lnTo>
                    <a:pt x="42" y="18"/>
                  </a:lnTo>
                  <a:lnTo>
                    <a:pt x="4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7" name="Freeform 2535"/>
            <p:cNvSpPr>
              <a:spLocks/>
            </p:cNvSpPr>
            <p:nvPr/>
          </p:nvSpPr>
          <p:spPr bwMode="auto">
            <a:xfrm>
              <a:off x="1614" y="2520"/>
              <a:ext cx="132" cy="126"/>
            </a:xfrm>
            <a:custGeom>
              <a:avLst/>
              <a:gdLst>
                <a:gd name="T0" fmla="*/ 120 w 132"/>
                <a:gd name="T1" fmla="*/ 126 h 126"/>
                <a:gd name="T2" fmla="*/ 0 w 132"/>
                <a:gd name="T3" fmla="*/ 114 h 126"/>
                <a:gd name="T4" fmla="*/ 6 w 132"/>
                <a:gd name="T5" fmla="*/ 78 h 126"/>
                <a:gd name="T6" fmla="*/ 6 w 132"/>
                <a:gd name="T7" fmla="*/ 72 h 126"/>
                <a:gd name="T8" fmla="*/ 12 w 132"/>
                <a:gd name="T9" fmla="*/ 36 h 126"/>
                <a:gd name="T10" fmla="*/ 18 w 132"/>
                <a:gd name="T11" fmla="*/ 0 h 126"/>
                <a:gd name="T12" fmla="*/ 24 w 132"/>
                <a:gd name="T13" fmla="*/ 6 h 126"/>
                <a:gd name="T14" fmla="*/ 126 w 132"/>
                <a:gd name="T15" fmla="*/ 18 h 126"/>
                <a:gd name="T16" fmla="*/ 132 w 132"/>
                <a:gd name="T17" fmla="*/ 18 h 126"/>
                <a:gd name="T18" fmla="*/ 120 w 132"/>
                <a:gd name="T1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26">
                  <a:moveTo>
                    <a:pt x="120" y="126"/>
                  </a:moveTo>
                  <a:lnTo>
                    <a:pt x="0" y="114"/>
                  </a:lnTo>
                  <a:lnTo>
                    <a:pt x="6" y="78"/>
                  </a:lnTo>
                  <a:lnTo>
                    <a:pt x="6" y="72"/>
                  </a:lnTo>
                  <a:lnTo>
                    <a:pt x="12" y="36"/>
                  </a:lnTo>
                  <a:lnTo>
                    <a:pt x="18" y="0"/>
                  </a:lnTo>
                  <a:lnTo>
                    <a:pt x="24" y="6"/>
                  </a:lnTo>
                  <a:lnTo>
                    <a:pt x="126" y="18"/>
                  </a:lnTo>
                  <a:lnTo>
                    <a:pt x="132" y="18"/>
                  </a:lnTo>
                  <a:lnTo>
                    <a:pt x="120" y="12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8" name="Freeform 2536"/>
            <p:cNvSpPr>
              <a:spLocks/>
            </p:cNvSpPr>
            <p:nvPr/>
          </p:nvSpPr>
          <p:spPr bwMode="auto">
            <a:xfrm>
              <a:off x="3888" y="2544"/>
              <a:ext cx="48" cy="54"/>
            </a:xfrm>
            <a:custGeom>
              <a:avLst/>
              <a:gdLst>
                <a:gd name="T0" fmla="*/ 6 w 48"/>
                <a:gd name="T1" fmla="*/ 36 h 54"/>
                <a:gd name="T2" fmla="*/ 12 w 48"/>
                <a:gd name="T3" fmla="*/ 30 h 54"/>
                <a:gd name="T4" fmla="*/ 6 w 48"/>
                <a:gd name="T5" fmla="*/ 30 h 54"/>
                <a:gd name="T6" fmla="*/ 12 w 48"/>
                <a:gd name="T7" fmla="*/ 24 h 54"/>
                <a:gd name="T8" fmla="*/ 0 w 48"/>
                <a:gd name="T9" fmla="*/ 18 h 54"/>
                <a:gd name="T10" fmla="*/ 6 w 48"/>
                <a:gd name="T11" fmla="*/ 18 h 54"/>
                <a:gd name="T12" fmla="*/ 6 w 48"/>
                <a:gd name="T13" fmla="*/ 12 h 54"/>
                <a:gd name="T14" fmla="*/ 18 w 48"/>
                <a:gd name="T15" fmla="*/ 0 h 54"/>
                <a:gd name="T16" fmla="*/ 30 w 48"/>
                <a:gd name="T17" fmla="*/ 12 h 54"/>
                <a:gd name="T18" fmla="*/ 30 w 48"/>
                <a:gd name="T19" fmla="*/ 18 h 54"/>
                <a:gd name="T20" fmla="*/ 36 w 48"/>
                <a:gd name="T21" fmla="*/ 24 h 54"/>
                <a:gd name="T22" fmla="*/ 42 w 48"/>
                <a:gd name="T23" fmla="*/ 18 h 54"/>
                <a:gd name="T24" fmla="*/ 48 w 48"/>
                <a:gd name="T25" fmla="*/ 18 h 54"/>
                <a:gd name="T26" fmla="*/ 42 w 48"/>
                <a:gd name="T27" fmla="*/ 24 h 54"/>
                <a:gd name="T28" fmla="*/ 36 w 48"/>
                <a:gd name="T29" fmla="*/ 24 h 54"/>
                <a:gd name="T30" fmla="*/ 42 w 48"/>
                <a:gd name="T31" fmla="*/ 30 h 54"/>
                <a:gd name="T32" fmla="*/ 18 w 48"/>
                <a:gd name="T33" fmla="*/ 54 h 54"/>
                <a:gd name="T34" fmla="*/ 18 w 48"/>
                <a:gd name="T35" fmla="*/ 48 h 54"/>
                <a:gd name="T36" fmla="*/ 12 w 48"/>
                <a:gd name="T37" fmla="*/ 48 h 54"/>
                <a:gd name="T38" fmla="*/ 12 w 48"/>
                <a:gd name="T39" fmla="*/ 36 h 54"/>
                <a:gd name="T40" fmla="*/ 6 w 48"/>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54">
                  <a:moveTo>
                    <a:pt x="6" y="36"/>
                  </a:moveTo>
                  <a:lnTo>
                    <a:pt x="12" y="30"/>
                  </a:lnTo>
                  <a:lnTo>
                    <a:pt x="6" y="30"/>
                  </a:lnTo>
                  <a:lnTo>
                    <a:pt x="12" y="24"/>
                  </a:lnTo>
                  <a:lnTo>
                    <a:pt x="0" y="18"/>
                  </a:lnTo>
                  <a:lnTo>
                    <a:pt x="6" y="18"/>
                  </a:lnTo>
                  <a:lnTo>
                    <a:pt x="6" y="12"/>
                  </a:lnTo>
                  <a:lnTo>
                    <a:pt x="18" y="0"/>
                  </a:lnTo>
                  <a:lnTo>
                    <a:pt x="30" y="12"/>
                  </a:lnTo>
                  <a:lnTo>
                    <a:pt x="30" y="18"/>
                  </a:lnTo>
                  <a:lnTo>
                    <a:pt x="36" y="24"/>
                  </a:lnTo>
                  <a:lnTo>
                    <a:pt x="42" y="18"/>
                  </a:lnTo>
                  <a:lnTo>
                    <a:pt x="48" y="18"/>
                  </a:lnTo>
                  <a:lnTo>
                    <a:pt x="42" y="24"/>
                  </a:lnTo>
                  <a:lnTo>
                    <a:pt x="36" y="24"/>
                  </a:lnTo>
                  <a:lnTo>
                    <a:pt x="42" y="30"/>
                  </a:lnTo>
                  <a:lnTo>
                    <a:pt x="18" y="54"/>
                  </a:lnTo>
                  <a:lnTo>
                    <a:pt x="18" y="48"/>
                  </a:lnTo>
                  <a:lnTo>
                    <a:pt x="12" y="48"/>
                  </a:lnTo>
                  <a:lnTo>
                    <a:pt x="12"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9" name="Freeform 2537"/>
            <p:cNvSpPr>
              <a:spLocks/>
            </p:cNvSpPr>
            <p:nvPr/>
          </p:nvSpPr>
          <p:spPr bwMode="auto">
            <a:xfrm>
              <a:off x="3804" y="2556"/>
              <a:ext cx="18" cy="24"/>
            </a:xfrm>
            <a:custGeom>
              <a:avLst/>
              <a:gdLst>
                <a:gd name="T0" fmla="*/ 0 w 18"/>
                <a:gd name="T1" fmla="*/ 24 h 24"/>
                <a:gd name="T2" fmla="*/ 0 w 18"/>
                <a:gd name="T3" fmla="*/ 18 h 24"/>
                <a:gd name="T4" fmla="*/ 0 w 18"/>
                <a:gd name="T5" fmla="*/ 12 h 24"/>
                <a:gd name="T6" fmla="*/ 0 w 18"/>
                <a:gd name="T7" fmla="*/ 0 h 24"/>
                <a:gd name="T8" fmla="*/ 6 w 18"/>
                <a:gd name="T9" fmla="*/ 6 h 24"/>
                <a:gd name="T10" fmla="*/ 12 w 18"/>
                <a:gd name="T11" fmla="*/ 6 h 24"/>
                <a:gd name="T12" fmla="*/ 12 w 18"/>
                <a:gd name="T13" fmla="*/ 12 h 24"/>
                <a:gd name="T14" fmla="*/ 18 w 18"/>
                <a:gd name="T15" fmla="*/ 12 h 24"/>
                <a:gd name="T16" fmla="*/ 18 w 18"/>
                <a:gd name="T17" fmla="*/ 18 h 24"/>
                <a:gd name="T18" fmla="*/ 18 w 18"/>
                <a:gd name="T19" fmla="*/ 24 h 24"/>
                <a:gd name="T20" fmla="*/ 12 w 18"/>
                <a:gd name="T21" fmla="*/ 24 h 24"/>
                <a:gd name="T22" fmla="*/ 0 w 18"/>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4">
                  <a:moveTo>
                    <a:pt x="0" y="24"/>
                  </a:moveTo>
                  <a:lnTo>
                    <a:pt x="0" y="18"/>
                  </a:lnTo>
                  <a:lnTo>
                    <a:pt x="0" y="12"/>
                  </a:lnTo>
                  <a:lnTo>
                    <a:pt x="0" y="0"/>
                  </a:lnTo>
                  <a:lnTo>
                    <a:pt x="6" y="6"/>
                  </a:lnTo>
                  <a:lnTo>
                    <a:pt x="12" y="6"/>
                  </a:lnTo>
                  <a:lnTo>
                    <a:pt x="12" y="12"/>
                  </a:lnTo>
                  <a:lnTo>
                    <a:pt x="18" y="12"/>
                  </a:lnTo>
                  <a:lnTo>
                    <a:pt x="18" y="18"/>
                  </a:lnTo>
                  <a:lnTo>
                    <a:pt x="18" y="24"/>
                  </a:lnTo>
                  <a:lnTo>
                    <a:pt x="12"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10" name="Freeform 2538"/>
            <p:cNvSpPr>
              <a:spLocks/>
            </p:cNvSpPr>
            <p:nvPr/>
          </p:nvSpPr>
          <p:spPr bwMode="auto">
            <a:xfrm>
              <a:off x="3594" y="2580"/>
              <a:ext cx="48" cy="42"/>
            </a:xfrm>
            <a:custGeom>
              <a:avLst/>
              <a:gdLst>
                <a:gd name="T0" fmla="*/ 42 w 48"/>
                <a:gd name="T1" fmla="*/ 42 h 42"/>
                <a:gd name="T2" fmla="*/ 6 w 48"/>
                <a:gd name="T3" fmla="*/ 42 h 42"/>
                <a:gd name="T4" fmla="*/ 6 w 48"/>
                <a:gd name="T5" fmla="*/ 36 h 42"/>
                <a:gd name="T6" fmla="*/ 0 w 48"/>
                <a:gd name="T7" fmla="*/ 18 h 42"/>
                <a:gd name="T8" fmla="*/ 12 w 48"/>
                <a:gd name="T9" fmla="*/ 18 h 42"/>
                <a:gd name="T10" fmla="*/ 6 w 48"/>
                <a:gd name="T11" fmla="*/ 18 h 42"/>
                <a:gd name="T12" fmla="*/ 6 w 48"/>
                <a:gd name="T13" fmla="*/ 12 h 42"/>
                <a:gd name="T14" fmla="*/ 6 w 48"/>
                <a:gd name="T15" fmla="*/ 6 h 42"/>
                <a:gd name="T16" fmla="*/ 12 w 48"/>
                <a:gd name="T17" fmla="*/ 6 h 42"/>
                <a:gd name="T18" fmla="*/ 12 w 48"/>
                <a:gd name="T19" fmla="*/ 0 h 42"/>
                <a:gd name="T20" fmla="*/ 18 w 48"/>
                <a:gd name="T21" fmla="*/ 0 h 42"/>
                <a:gd name="T22" fmla="*/ 18 w 48"/>
                <a:gd name="T23" fmla="*/ 6 h 42"/>
                <a:gd name="T24" fmla="*/ 24 w 48"/>
                <a:gd name="T25" fmla="*/ 0 h 42"/>
                <a:gd name="T26" fmla="*/ 30 w 48"/>
                <a:gd name="T27" fmla="*/ 0 h 42"/>
                <a:gd name="T28" fmla="*/ 30 w 48"/>
                <a:gd name="T29" fmla="*/ 6 h 42"/>
                <a:gd name="T30" fmla="*/ 36 w 48"/>
                <a:gd name="T31" fmla="*/ 6 h 42"/>
                <a:gd name="T32" fmla="*/ 36 w 48"/>
                <a:gd name="T33" fmla="*/ 12 h 42"/>
                <a:gd name="T34" fmla="*/ 42 w 48"/>
                <a:gd name="T35" fmla="*/ 12 h 42"/>
                <a:gd name="T36" fmla="*/ 48 w 48"/>
                <a:gd name="T37" fmla="*/ 30 h 42"/>
                <a:gd name="T38" fmla="*/ 48 w 48"/>
                <a:gd name="T39" fmla="*/ 42 h 42"/>
                <a:gd name="T40" fmla="*/ 42 w 48"/>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2">
                  <a:moveTo>
                    <a:pt x="42" y="42"/>
                  </a:moveTo>
                  <a:lnTo>
                    <a:pt x="6" y="42"/>
                  </a:lnTo>
                  <a:lnTo>
                    <a:pt x="6" y="36"/>
                  </a:lnTo>
                  <a:lnTo>
                    <a:pt x="0" y="18"/>
                  </a:lnTo>
                  <a:lnTo>
                    <a:pt x="12" y="18"/>
                  </a:lnTo>
                  <a:lnTo>
                    <a:pt x="6" y="18"/>
                  </a:lnTo>
                  <a:lnTo>
                    <a:pt x="6" y="12"/>
                  </a:lnTo>
                  <a:lnTo>
                    <a:pt x="6" y="6"/>
                  </a:lnTo>
                  <a:lnTo>
                    <a:pt x="12" y="6"/>
                  </a:lnTo>
                  <a:lnTo>
                    <a:pt x="12" y="0"/>
                  </a:lnTo>
                  <a:lnTo>
                    <a:pt x="18" y="0"/>
                  </a:lnTo>
                  <a:lnTo>
                    <a:pt x="18" y="6"/>
                  </a:lnTo>
                  <a:lnTo>
                    <a:pt x="24" y="0"/>
                  </a:lnTo>
                  <a:lnTo>
                    <a:pt x="30" y="0"/>
                  </a:lnTo>
                  <a:lnTo>
                    <a:pt x="30" y="6"/>
                  </a:lnTo>
                  <a:lnTo>
                    <a:pt x="36" y="6"/>
                  </a:lnTo>
                  <a:lnTo>
                    <a:pt x="36" y="12"/>
                  </a:lnTo>
                  <a:lnTo>
                    <a:pt x="42" y="12"/>
                  </a:lnTo>
                  <a:lnTo>
                    <a:pt x="48" y="30"/>
                  </a:lnTo>
                  <a:lnTo>
                    <a:pt x="48" y="42"/>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11" name="Freeform 2539"/>
            <p:cNvSpPr>
              <a:spLocks/>
            </p:cNvSpPr>
            <p:nvPr/>
          </p:nvSpPr>
          <p:spPr bwMode="auto">
            <a:xfrm>
              <a:off x="3180" y="2610"/>
              <a:ext cx="36" cy="54"/>
            </a:xfrm>
            <a:custGeom>
              <a:avLst/>
              <a:gdLst>
                <a:gd name="T0" fmla="*/ 30 w 36"/>
                <a:gd name="T1" fmla="*/ 48 h 54"/>
                <a:gd name="T2" fmla="*/ 24 w 36"/>
                <a:gd name="T3" fmla="*/ 48 h 54"/>
                <a:gd name="T4" fmla="*/ 24 w 36"/>
                <a:gd name="T5" fmla="*/ 42 h 54"/>
                <a:gd name="T6" fmla="*/ 18 w 36"/>
                <a:gd name="T7" fmla="*/ 48 h 54"/>
                <a:gd name="T8" fmla="*/ 12 w 36"/>
                <a:gd name="T9" fmla="*/ 54 h 54"/>
                <a:gd name="T10" fmla="*/ 6 w 36"/>
                <a:gd name="T11" fmla="*/ 48 h 54"/>
                <a:gd name="T12" fmla="*/ 6 w 36"/>
                <a:gd name="T13" fmla="*/ 42 h 54"/>
                <a:gd name="T14" fmla="*/ 0 w 36"/>
                <a:gd name="T15" fmla="*/ 42 h 54"/>
                <a:gd name="T16" fmla="*/ 0 w 36"/>
                <a:gd name="T17" fmla="*/ 36 h 54"/>
                <a:gd name="T18" fmla="*/ 0 w 36"/>
                <a:gd name="T19" fmla="*/ 30 h 54"/>
                <a:gd name="T20" fmla="*/ 0 w 36"/>
                <a:gd name="T21" fmla="*/ 24 h 54"/>
                <a:gd name="T22" fmla="*/ 6 w 36"/>
                <a:gd name="T23" fmla="*/ 24 h 54"/>
                <a:gd name="T24" fmla="*/ 6 w 36"/>
                <a:gd name="T25" fmla="*/ 18 h 54"/>
                <a:gd name="T26" fmla="*/ 12 w 36"/>
                <a:gd name="T27" fmla="*/ 12 h 54"/>
                <a:gd name="T28" fmla="*/ 12 w 36"/>
                <a:gd name="T29" fmla="*/ 6 h 54"/>
                <a:gd name="T30" fmla="*/ 18 w 36"/>
                <a:gd name="T31" fmla="*/ 0 h 54"/>
                <a:gd name="T32" fmla="*/ 30 w 36"/>
                <a:gd name="T33" fmla="*/ 0 h 54"/>
                <a:gd name="T34" fmla="*/ 36 w 36"/>
                <a:gd name="T35" fmla="*/ 0 h 54"/>
                <a:gd name="T36" fmla="*/ 36 w 36"/>
                <a:gd name="T37" fmla="*/ 6 h 54"/>
                <a:gd name="T38" fmla="*/ 36 w 36"/>
                <a:gd name="T39" fmla="*/ 0 h 54"/>
                <a:gd name="T40" fmla="*/ 30 w 36"/>
                <a:gd name="T41" fmla="*/ 6 h 54"/>
                <a:gd name="T42" fmla="*/ 36 w 36"/>
                <a:gd name="T43" fmla="*/ 6 h 54"/>
                <a:gd name="T44" fmla="*/ 30 w 36"/>
                <a:gd name="T45" fmla="*/ 6 h 54"/>
                <a:gd name="T46" fmla="*/ 30 w 36"/>
                <a:gd name="T47" fmla="*/ 12 h 54"/>
                <a:gd name="T48" fmla="*/ 30 w 36"/>
                <a:gd name="T49" fmla="*/ 18 h 54"/>
                <a:gd name="T50" fmla="*/ 30 w 36"/>
                <a:gd name="T51" fmla="*/ 12 h 54"/>
                <a:gd name="T52" fmla="*/ 30 w 36"/>
                <a:gd name="T53" fmla="*/ 18 h 54"/>
                <a:gd name="T54" fmla="*/ 36 w 36"/>
                <a:gd name="T55" fmla="*/ 18 h 54"/>
                <a:gd name="T56" fmla="*/ 36 w 36"/>
                <a:gd name="T57" fmla="*/ 24 h 54"/>
                <a:gd name="T58" fmla="*/ 30 w 36"/>
                <a:gd name="T59" fmla="*/ 24 h 54"/>
                <a:gd name="T60" fmla="*/ 30 w 36"/>
                <a:gd name="T61" fmla="*/ 30 h 54"/>
                <a:gd name="T62" fmla="*/ 36 w 36"/>
                <a:gd name="T63" fmla="*/ 30 h 54"/>
                <a:gd name="T64" fmla="*/ 30 w 36"/>
                <a:gd name="T65" fmla="*/ 30 h 54"/>
                <a:gd name="T66" fmla="*/ 30 w 36"/>
                <a:gd name="T67" fmla="*/ 36 h 54"/>
                <a:gd name="T68" fmla="*/ 36 w 36"/>
                <a:gd name="T69" fmla="*/ 36 h 54"/>
                <a:gd name="T70" fmla="*/ 30 w 36"/>
                <a:gd name="T71" fmla="*/ 42 h 54"/>
                <a:gd name="T72" fmla="*/ 36 w 36"/>
                <a:gd name="T73" fmla="*/ 48 h 54"/>
                <a:gd name="T74" fmla="*/ 30 w 36"/>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54">
                  <a:moveTo>
                    <a:pt x="30" y="48"/>
                  </a:moveTo>
                  <a:lnTo>
                    <a:pt x="24" y="48"/>
                  </a:lnTo>
                  <a:lnTo>
                    <a:pt x="24" y="42"/>
                  </a:lnTo>
                  <a:lnTo>
                    <a:pt x="18" y="48"/>
                  </a:lnTo>
                  <a:lnTo>
                    <a:pt x="12" y="54"/>
                  </a:lnTo>
                  <a:lnTo>
                    <a:pt x="6" y="48"/>
                  </a:lnTo>
                  <a:lnTo>
                    <a:pt x="6" y="42"/>
                  </a:lnTo>
                  <a:lnTo>
                    <a:pt x="0" y="42"/>
                  </a:lnTo>
                  <a:lnTo>
                    <a:pt x="0" y="36"/>
                  </a:lnTo>
                  <a:lnTo>
                    <a:pt x="0" y="30"/>
                  </a:lnTo>
                  <a:lnTo>
                    <a:pt x="0" y="24"/>
                  </a:lnTo>
                  <a:lnTo>
                    <a:pt x="6" y="24"/>
                  </a:lnTo>
                  <a:lnTo>
                    <a:pt x="6" y="18"/>
                  </a:lnTo>
                  <a:lnTo>
                    <a:pt x="12" y="12"/>
                  </a:lnTo>
                  <a:lnTo>
                    <a:pt x="12" y="6"/>
                  </a:lnTo>
                  <a:lnTo>
                    <a:pt x="18" y="0"/>
                  </a:lnTo>
                  <a:lnTo>
                    <a:pt x="30" y="0"/>
                  </a:lnTo>
                  <a:lnTo>
                    <a:pt x="36" y="0"/>
                  </a:lnTo>
                  <a:lnTo>
                    <a:pt x="36" y="6"/>
                  </a:lnTo>
                  <a:lnTo>
                    <a:pt x="36" y="0"/>
                  </a:lnTo>
                  <a:lnTo>
                    <a:pt x="30" y="6"/>
                  </a:lnTo>
                  <a:lnTo>
                    <a:pt x="36" y="6"/>
                  </a:lnTo>
                  <a:lnTo>
                    <a:pt x="30" y="6"/>
                  </a:lnTo>
                  <a:lnTo>
                    <a:pt x="30" y="12"/>
                  </a:lnTo>
                  <a:lnTo>
                    <a:pt x="30" y="18"/>
                  </a:lnTo>
                  <a:lnTo>
                    <a:pt x="30" y="12"/>
                  </a:lnTo>
                  <a:lnTo>
                    <a:pt x="30" y="18"/>
                  </a:lnTo>
                  <a:lnTo>
                    <a:pt x="36" y="18"/>
                  </a:lnTo>
                  <a:lnTo>
                    <a:pt x="36" y="24"/>
                  </a:lnTo>
                  <a:lnTo>
                    <a:pt x="30" y="24"/>
                  </a:lnTo>
                  <a:lnTo>
                    <a:pt x="30" y="30"/>
                  </a:lnTo>
                  <a:lnTo>
                    <a:pt x="36" y="30"/>
                  </a:lnTo>
                  <a:lnTo>
                    <a:pt x="30" y="30"/>
                  </a:lnTo>
                  <a:lnTo>
                    <a:pt x="30" y="36"/>
                  </a:lnTo>
                  <a:lnTo>
                    <a:pt x="36" y="36"/>
                  </a:lnTo>
                  <a:lnTo>
                    <a:pt x="30" y="42"/>
                  </a:lnTo>
                  <a:lnTo>
                    <a:pt x="36" y="48"/>
                  </a:lnTo>
                  <a:lnTo>
                    <a:pt x="3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12" name="Freeform 2540"/>
            <p:cNvSpPr>
              <a:spLocks/>
            </p:cNvSpPr>
            <p:nvPr/>
          </p:nvSpPr>
          <p:spPr bwMode="auto">
            <a:xfrm>
              <a:off x="2922" y="2616"/>
              <a:ext cx="42" cy="54"/>
            </a:xfrm>
            <a:custGeom>
              <a:avLst/>
              <a:gdLst>
                <a:gd name="T0" fmla="*/ 0 w 42"/>
                <a:gd name="T1" fmla="*/ 54 h 54"/>
                <a:gd name="T2" fmla="*/ 0 w 42"/>
                <a:gd name="T3" fmla="*/ 48 h 54"/>
                <a:gd name="T4" fmla="*/ 0 w 42"/>
                <a:gd name="T5" fmla="*/ 42 h 54"/>
                <a:gd name="T6" fmla="*/ 0 w 42"/>
                <a:gd name="T7" fmla="*/ 30 h 54"/>
                <a:gd name="T8" fmla="*/ 0 w 42"/>
                <a:gd name="T9" fmla="*/ 6 h 54"/>
                <a:gd name="T10" fmla="*/ 24 w 42"/>
                <a:gd name="T11" fmla="*/ 6 h 54"/>
                <a:gd name="T12" fmla="*/ 30 w 42"/>
                <a:gd name="T13" fmla="*/ 6 h 54"/>
                <a:gd name="T14" fmla="*/ 30 w 42"/>
                <a:gd name="T15" fmla="*/ 0 h 54"/>
                <a:gd name="T16" fmla="*/ 36 w 42"/>
                <a:gd name="T17" fmla="*/ 0 h 54"/>
                <a:gd name="T18" fmla="*/ 42 w 42"/>
                <a:gd name="T19" fmla="*/ 0 h 54"/>
                <a:gd name="T20" fmla="*/ 36 w 42"/>
                <a:gd name="T21" fmla="*/ 12 h 54"/>
                <a:gd name="T22" fmla="*/ 30 w 42"/>
                <a:gd name="T23" fmla="*/ 18 h 54"/>
                <a:gd name="T24" fmla="*/ 30 w 42"/>
                <a:gd name="T25" fmla="*/ 30 h 54"/>
                <a:gd name="T26" fmla="*/ 30 w 42"/>
                <a:gd name="T27" fmla="*/ 36 h 54"/>
                <a:gd name="T28" fmla="*/ 30 w 42"/>
                <a:gd name="T29" fmla="*/ 42 h 54"/>
                <a:gd name="T30" fmla="*/ 36 w 42"/>
                <a:gd name="T31" fmla="*/ 42 h 54"/>
                <a:gd name="T32" fmla="*/ 36 w 42"/>
                <a:gd name="T33" fmla="*/ 48 h 54"/>
                <a:gd name="T34" fmla="*/ 42 w 42"/>
                <a:gd name="T35" fmla="*/ 54 h 54"/>
                <a:gd name="T36" fmla="*/ 0 w 42"/>
                <a:gd name="T3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4">
                  <a:moveTo>
                    <a:pt x="0" y="54"/>
                  </a:moveTo>
                  <a:lnTo>
                    <a:pt x="0" y="48"/>
                  </a:lnTo>
                  <a:lnTo>
                    <a:pt x="0" y="42"/>
                  </a:lnTo>
                  <a:lnTo>
                    <a:pt x="0" y="30"/>
                  </a:lnTo>
                  <a:lnTo>
                    <a:pt x="0" y="6"/>
                  </a:lnTo>
                  <a:lnTo>
                    <a:pt x="24" y="6"/>
                  </a:lnTo>
                  <a:lnTo>
                    <a:pt x="30" y="6"/>
                  </a:lnTo>
                  <a:lnTo>
                    <a:pt x="30" y="0"/>
                  </a:lnTo>
                  <a:lnTo>
                    <a:pt x="36" y="0"/>
                  </a:lnTo>
                  <a:lnTo>
                    <a:pt x="42" y="0"/>
                  </a:lnTo>
                  <a:lnTo>
                    <a:pt x="36" y="12"/>
                  </a:lnTo>
                  <a:lnTo>
                    <a:pt x="30" y="18"/>
                  </a:lnTo>
                  <a:lnTo>
                    <a:pt x="30" y="30"/>
                  </a:lnTo>
                  <a:lnTo>
                    <a:pt x="30" y="36"/>
                  </a:lnTo>
                  <a:lnTo>
                    <a:pt x="30" y="42"/>
                  </a:lnTo>
                  <a:lnTo>
                    <a:pt x="36" y="42"/>
                  </a:lnTo>
                  <a:lnTo>
                    <a:pt x="36" y="48"/>
                  </a:lnTo>
                  <a:lnTo>
                    <a:pt x="42" y="54"/>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13" name="Freeform 2541"/>
            <p:cNvSpPr>
              <a:spLocks/>
            </p:cNvSpPr>
            <p:nvPr/>
          </p:nvSpPr>
          <p:spPr bwMode="auto">
            <a:xfrm>
              <a:off x="3870" y="2550"/>
              <a:ext cx="30" cy="30"/>
            </a:xfrm>
            <a:custGeom>
              <a:avLst/>
              <a:gdLst>
                <a:gd name="T0" fmla="*/ 24 w 30"/>
                <a:gd name="T1" fmla="*/ 30 h 30"/>
                <a:gd name="T2" fmla="*/ 24 w 30"/>
                <a:gd name="T3" fmla="*/ 24 h 30"/>
                <a:gd name="T4" fmla="*/ 18 w 30"/>
                <a:gd name="T5" fmla="*/ 24 h 30"/>
                <a:gd name="T6" fmla="*/ 18 w 30"/>
                <a:gd name="T7" fmla="*/ 30 h 30"/>
                <a:gd name="T8" fmla="*/ 6 w 30"/>
                <a:gd name="T9" fmla="*/ 30 h 30"/>
                <a:gd name="T10" fmla="*/ 0 w 30"/>
                <a:gd name="T11" fmla="*/ 30 h 30"/>
                <a:gd name="T12" fmla="*/ 0 w 30"/>
                <a:gd name="T13" fmla="*/ 18 h 30"/>
                <a:gd name="T14" fmla="*/ 0 w 30"/>
                <a:gd name="T15" fmla="*/ 12 h 30"/>
                <a:gd name="T16" fmla="*/ 6 w 30"/>
                <a:gd name="T17" fmla="*/ 0 h 30"/>
                <a:gd name="T18" fmla="*/ 24 w 30"/>
                <a:gd name="T19" fmla="*/ 12 h 30"/>
                <a:gd name="T20" fmla="*/ 18 w 30"/>
                <a:gd name="T21" fmla="*/ 12 h 30"/>
                <a:gd name="T22" fmla="*/ 30 w 30"/>
                <a:gd name="T23" fmla="*/ 18 h 30"/>
                <a:gd name="T24" fmla="*/ 24 w 30"/>
                <a:gd name="T25" fmla="*/ 24 h 30"/>
                <a:gd name="T26" fmla="*/ 30 w 30"/>
                <a:gd name="T27" fmla="*/ 24 h 30"/>
                <a:gd name="T28" fmla="*/ 24 w 30"/>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24" y="30"/>
                  </a:moveTo>
                  <a:lnTo>
                    <a:pt x="24" y="24"/>
                  </a:lnTo>
                  <a:lnTo>
                    <a:pt x="18" y="24"/>
                  </a:lnTo>
                  <a:lnTo>
                    <a:pt x="18" y="30"/>
                  </a:lnTo>
                  <a:lnTo>
                    <a:pt x="6" y="30"/>
                  </a:lnTo>
                  <a:lnTo>
                    <a:pt x="0" y="30"/>
                  </a:lnTo>
                  <a:lnTo>
                    <a:pt x="0" y="18"/>
                  </a:lnTo>
                  <a:lnTo>
                    <a:pt x="0" y="12"/>
                  </a:lnTo>
                  <a:lnTo>
                    <a:pt x="6" y="0"/>
                  </a:lnTo>
                  <a:lnTo>
                    <a:pt x="24" y="12"/>
                  </a:lnTo>
                  <a:lnTo>
                    <a:pt x="18" y="12"/>
                  </a:lnTo>
                  <a:lnTo>
                    <a:pt x="30" y="18"/>
                  </a:lnTo>
                  <a:lnTo>
                    <a:pt x="24" y="24"/>
                  </a:lnTo>
                  <a:lnTo>
                    <a:pt x="30" y="24"/>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14" name="Freeform 2542"/>
            <p:cNvSpPr>
              <a:spLocks/>
            </p:cNvSpPr>
            <p:nvPr/>
          </p:nvSpPr>
          <p:spPr bwMode="auto">
            <a:xfrm>
              <a:off x="2952" y="2616"/>
              <a:ext cx="48" cy="42"/>
            </a:xfrm>
            <a:custGeom>
              <a:avLst/>
              <a:gdLst>
                <a:gd name="T0" fmla="*/ 6 w 48"/>
                <a:gd name="T1" fmla="*/ 42 h 42"/>
                <a:gd name="T2" fmla="*/ 0 w 48"/>
                <a:gd name="T3" fmla="*/ 42 h 42"/>
                <a:gd name="T4" fmla="*/ 0 w 48"/>
                <a:gd name="T5" fmla="*/ 36 h 42"/>
                <a:gd name="T6" fmla="*/ 0 w 48"/>
                <a:gd name="T7" fmla="*/ 30 h 42"/>
                <a:gd name="T8" fmla="*/ 0 w 48"/>
                <a:gd name="T9" fmla="*/ 18 h 42"/>
                <a:gd name="T10" fmla="*/ 6 w 48"/>
                <a:gd name="T11" fmla="*/ 12 h 42"/>
                <a:gd name="T12" fmla="*/ 12 w 48"/>
                <a:gd name="T13" fmla="*/ 0 h 42"/>
                <a:gd name="T14" fmla="*/ 12 w 48"/>
                <a:gd name="T15" fmla="*/ 6 h 42"/>
                <a:gd name="T16" fmla="*/ 18 w 48"/>
                <a:gd name="T17" fmla="*/ 6 h 42"/>
                <a:gd name="T18" fmla="*/ 24 w 48"/>
                <a:gd name="T19" fmla="*/ 6 h 42"/>
                <a:gd name="T20" fmla="*/ 48 w 48"/>
                <a:gd name="T21" fmla="*/ 0 h 42"/>
                <a:gd name="T22" fmla="*/ 48 w 48"/>
                <a:gd name="T23" fmla="*/ 18 h 42"/>
                <a:gd name="T24" fmla="*/ 48 w 48"/>
                <a:gd name="T25" fmla="*/ 42 h 42"/>
                <a:gd name="T26" fmla="*/ 6 w 48"/>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2">
                  <a:moveTo>
                    <a:pt x="6" y="42"/>
                  </a:moveTo>
                  <a:lnTo>
                    <a:pt x="0" y="42"/>
                  </a:lnTo>
                  <a:lnTo>
                    <a:pt x="0" y="36"/>
                  </a:lnTo>
                  <a:lnTo>
                    <a:pt x="0" y="30"/>
                  </a:lnTo>
                  <a:lnTo>
                    <a:pt x="0" y="18"/>
                  </a:lnTo>
                  <a:lnTo>
                    <a:pt x="6" y="12"/>
                  </a:lnTo>
                  <a:lnTo>
                    <a:pt x="12" y="0"/>
                  </a:lnTo>
                  <a:lnTo>
                    <a:pt x="12" y="6"/>
                  </a:lnTo>
                  <a:lnTo>
                    <a:pt x="18" y="6"/>
                  </a:lnTo>
                  <a:lnTo>
                    <a:pt x="24" y="6"/>
                  </a:lnTo>
                  <a:lnTo>
                    <a:pt x="48" y="0"/>
                  </a:lnTo>
                  <a:lnTo>
                    <a:pt x="48" y="18"/>
                  </a:lnTo>
                  <a:lnTo>
                    <a:pt x="48" y="42"/>
                  </a:lnTo>
                  <a:lnTo>
                    <a:pt x="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15" name="Freeform 2543"/>
            <p:cNvSpPr>
              <a:spLocks/>
            </p:cNvSpPr>
            <p:nvPr/>
          </p:nvSpPr>
          <p:spPr bwMode="auto">
            <a:xfrm>
              <a:off x="2796" y="2622"/>
              <a:ext cx="84" cy="36"/>
            </a:xfrm>
            <a:custGeom>
              <a:avLst/>
              <a:gdLst>
                <a:gd name="T0" fmla="*/ 84 w 84"/>
                <a:gd name="T1" fmla="*/ 30 h 36"/>
                <a:gd name="T2" fmla="*/ 36 w 84"/>
                <a:gd name="T3" fmla="*/ 36 h 36"/>
                <a:gd name="T4" fmla="*/ 36 w 84"/>
                <a:gd name="T5" fmla="*/ 30 h 36"/>
                <a:gd name="T6" fmla="*/ 30 w 84"/>
                <a:gd name="T7" fmla="*/ 30 h 36"/>
                <a:gd name="T8" fmla="*/ 30 w 84"/>
                <a:gd name="T9" fmla="*/ 24 h 36"/>
                <a:gd name="T10" fmla="*/ 30 w 84"/>
                <a:gd name="T11" fmla="*/ 18 h 36"/>
                <a:gd name="T12" fmla="*/ 24 w 84"/>
                <a:gd name="T13" fmla="*/ 18 h 36"/>
                <a:gd name="T14" fmla="*/ 24 w 84"/>
                <a:gd name="T15" fmla="*/ 12 h 36"/>
                <a:gd name="T16" fmla="*/ 24 w 84"/>
                <a:gd name="T17" fmla="*/ 18 h 36"/>
                <a:gd name="T18" fmla="*/ 24 w 84"/>
                <a:gd name="T19" fmla="*/ 12 h 36"/>
                <a:gd name="T20" fmla="*/ 18 w 84"/>
                <a:gd name="T21" fmla="*/ 12 h 36"/>
                <a:gd name="T22" fmla="*/ 12 w 84"/>
                <a:gd name="T23" fmla="*/ 12 h 36"/>
                <a:gd name="T24" fmla="*/ 12 w 84"/>
                <a:gd name="T25" fmla="*/ 6 h 36"/>
                <a:gd name="T26" fmla="*/ 6 w 84"/>
                <a:gd name="T27" fmla="*/ 6 h 36"/>
                <a:gd name="T28" fmla="*/ 6 w 84"/>
                <a:gd name="T29" fmla="*/ 0 h 36"/>
                <a:gd name="T30" fmla="*/ 0 w 84"/>
                <a:gd name="T31" fmla="*/ 0 h 36"/>
                <a:gd name="T32" fmla="*/ 30 w 84"/>
                <a:gd name="T33" fmla="*/ 0 h 36"/>
                <a:gd name="T34" fmla="*/ 84 w 84"/>
                <a:gd name="T35" fmla="*/ 0 h 36"/>
                <a:gd name="T36" fmla="*/ 84 w 84"/>
                <a:gd name="T37" fmla="*/ 6 h 36"/>
                <a:gd name="T38" fmla="*/ 84 w 84"/>
                <a:gd name="T39" fmla="*/ 12 h 36"/>
                <a:gd name="T40" fmla="*/ 84 w 84"/>
                <a:gd name="T41" fmla="*/ 18 h 36"/>
                <a:gd name="T42" fmla="*/ 84 w 84"/>
                <a:gd name="T43" fmla="*/ 24 h 36"/>
                <a:gd name="T44" fmla="*/ 84 w 84"/>
                <a:gd name="T4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36">
                  <a:moveTo>
                    <a:pt x="84" y="30"/>
                  </a:moveTo>
                  <a:lnTo>
                    <a:pt x="36" y="36"/>
                  </a:lnTo>
                  <a:lnTo>
                    <a:pt x="36" y="30"/>
                  </a:lnTo>
                  <a:lnTo>
                    <a:pt x="30" y="30"/>
                  </a:lnTo>
                  <a:lnTo>
                    <a:pt x="30" y="24"/>
                  </a:lnTo>
                  <a:lnTo>
                    <a:pt x="30" y="18"/>
                  </a:lnTo>
                  <a:lnTo>
                    <a:pt x="24" y="18"/>
                  </a:lnTo>
                  <a:lnTo>
                    <a:pt x="24" y="12"/>
                  </a:lnTo>
                  <a:lnTo>
                    <a:pt x="24" y="18"/>
                  </a:lnTo>
                  <a:lnTo>
                    <a:pt x="24" y="12"/>
                  </a:lnTo>
                  <a:lnTo>
                    <a:pt x="18" y="12"/>
                  </a:lnTo>
                  <a:lnTo>
                    <a:pt x="12" y="12"/>
                  </a:lnTo>
                  <a:lnTo>
                    <a:pt x="12" y="6"/>
                  </a:lnTo>
                  <a:lnTo>
                    <a:pt x="6" y="6"/>
                  </a:lnTo>
                  <a:lnTo>
                    <a:pt x="6" y="0"/>
                  </a:lnTo>
                  <a:lnTo>
                    <a:pt x="0" y="0"/>
                  </a:lnTo>
                  <a:lnTo>
                    <a:pt x="30" y="0"/>
                  </a:lnTo>
                  <a:lnTo>
                    <a:pt x="84" y="0"/>
                  </a:lnTo>
                  <a:lnTo>
                    <a:pt x="84" y="6"/>
                  </a:lnTo>
                  <a:lnTo>
                    <a:pt x="84" y="12"/>
                  </a:lnTo>
                  <a:lnTo>
                    <a:pt x="84" y="18"/>
                  </a:lnTo>
                  <a:lnTo>
                    <a:pt x="84" y="24"/>
                  </a:lnTo>
                  <a:lnTo>
                    <a:pt x="84"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16" name="Freeform 2544"/>
            <p:cNvSpPr>
              <a:spLocks/>
            </p:cNvSpPr>
            <p:nvPr/>
          </p:nvSpPr>
          <p:spPr bwMode="auto">
            <a:xfrm>
              <a:off x="3948" y="2544"/>
              <a:ext cx="18" cy="42"/>
            </a:xfrm>
            <a:custGeom>
              <a:avLst/>
              <a:gdLst>
                <a:gd name="T0" fmla="*/ 18 w 18"/>
                <a:gd name="T1" fmla="*/ 36 h 42"/>
                <a:gd name="T2" fmla="*/ 12 w 18"/>
                <a:gd name="T3" fmla="*/ 36 h 42"/>
                <a:gd name="T4" fmla="*/ 12 w 18"/>
                <a:gd name="T5" fmla="*/ 30 h 42"/>
                <a:gd name="T6" fmla="*/ 6 w 18"/>
                <a:gd name="T7" fmla="*/ 24 h 42"/>
                <a:gd name="T8" fmla="*/ 6 w 18"/>
                <a:gd name="T9" fmla="*/ 18 h 42"/>
                <a:gd name="T10" fmla="*/ 0 w 18"/>
                <a:gd name="T11" fmla="*/ 12 h 42"/>
                <a:gd name="T12" fmla="*/ 0 w 18"/>
                <a:gd name="T13" fmla="*/ 6 h 42"/>
                <a:gd name="T14" fmla="*/ 18 w 18"/>
                <a:gd name="T15" fmla="*/ 0 h 42"/>
                <a:gd name="T16" fmla="*/ 18 w 18"/>
                <a:gd name="T17" fmla="*/ 6 h 42"/>
                <a:gd name="T18" fmla="*/ 18 w 18"/>
                <a:gd name="T19" fmla="*/ 36 h 42"/>
                <a:gd name="T20" fmla="*/ 18 w 18"/>
                <a:gd name="T21" fmla="*/ 42 h 42"/>
                <a:gd name="T22" fmla="*/ 18 w 18"/>
                <a:gd name="T2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2">
                  <a:moveTo>
                    <a:pt x="18" y="36"/>
                  </a:moveTo>
                  <a:lnTo>
                    <a:pt x="12" y="36"/>
                  </a:lnTo>
                  <a:lnTo>
                    <a:pt x="12" y="30"/>
                  </a:lnTo>
                  <a:lnTo>
                    <a:pt x="6" y="24"/>
                  </a:lnTo>
                  <a:lnTo>
                    <a:pt x="6" y="18"/>
                  </a:lnTo>
                  <a:lnTo>
                    <a:pt x="0" y="12"/>
                  </a:lnTo>
                  <a:lnTo>
                    <a:pt x="0" y="6"/>
                  </a:lnTo>
                  <a:lnTo>
                    <a:pt x="18" y="0"/>
                  </a:lnTo>
                  <a:lnTo>
                    <a:pt x="18" y="6"/>
                  </a:lnTo>
                  <a:lnTo>
                    <a:pt x="18" y="36"/>
                  </a:lnTo>
                  <a:lnTo>
                    <a:pt x="18" y="42"/>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17" name="Freeform 2545"/>
            <p:cNvSpPr>
              <a:spLocks/>
            </p:cNvSpPr>
            <p:nvPr/>
          </p:nvSpPr>
          <p:spPr bwMode="auto">
            <a:xfrm>
              <a:off x="3966" y="2544"/>
              <a:ext cx="24" cy="42"/>
            </a:xfrm>
            <a:custGeom>
              <a:avLst/>
              <a:gdLst>
                <a:gd name="T0" fmla="*/ 24 w 24"/>
                <a:gd name="T1" fmla="*/ 42 h 42"/>
                <a:gd name="T2" fmla="*/ 24 w 24"/>
                <a:gd name="T3" fmla="*/ 36 h 42"/>
                <a:gd name="T4" fmla="*/ 18 w 24"/>
                <a:gd name="T5" fmla="*/ 36 h 42"/>
                <a:gd name="T6" fmla="*/ 12 w 24"/>
                <a:gd name="T7" fmla="*/ 36 h 42"/>
                <a:gd name="T8" fmla="*/ 6 w 24"/>
                <a:gd name="T9" fmla="*/ 36 h 42"/>
                <a:gd name="T10" fmla="*/ 0 w 24"/>
                <a:gd name="T11" fmla="*/ 36 h 42"/>
                <a:gd name="T12" fmla="*/ 0 w 24"/>
                <a:gd name="T13" fmla="*/ 6 h 42"/>
                <a:gd name="T14" fmla="*/ 0 w 24"/>
                <a:gd name="T15" fmla="*/ 0 h 42"/>
                <a:gd name="T16" fmla="*/ 6 w 24"/>
                <a:gd name="T17" fmla="*/ 0 h 42"/>
                <a:gd name="T18" fmla="*/ 6 w 24"/>
                <a:gd name="T19" fmla="*/ 6 h 42"/>
                <a:gd name="T20" fmla="*/ 12 w 24"/>
                <a:gd name="T21" fmla="*/ 0 h 42"/>
                <a:gd name="T22" fmla="*/ 18 w 24"/>
                <a:gd name="T23" fmla="*/ 0 h 42"/>
                <a:gd name="T24" fmla="*/ 24 w 24"/>
                <a:gd name="T25" fmla="*/ 12 h 42"/>
                <a:gd name="T26" fmla="*/ 24 w 24"/>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2">
                  <a:moveTo>
                    <a:pt x="24" y="42"/>
                  </a:moveTo>
                  <a:lnTo>
                    <a:pt x="24" y="36"/>
                  </a:lnTo>
                  <a:lnTo>
                    <a:pt x="18" y="36"/>
                  </a:lnTo>
                  <a:lnTo>
                    <a:pt x="12" y="36"/>
                  </a:lnTo>
                  <a:lnTo>
                    <a:pt x="6" y="36"/>
                  </a:lnTo>
                  <a:lnTo>
                    <a:pt x="0" y="36"/>
                  </a:lnTo>
                  <a:lnTo>
                    <a:pt x="0" y="6"/>
                  </a:lnTo>
                  <a:lnTo>
                    <a:pt x="0" y="0"/>
                  </a:lnTo>
                  <a:lnTo>
                    <a:pt x="6" y="0"/>
                  </a:lnTo>
                  <a:lnTo>
                    <a:pt x="6" y="6"/>
                  </a:lnTo>
                  <a:lnTo>
                    <a:pt x="12" y="0"/>
                  </a:lnTo>
                  <a:lnTo>
                    <a:pt x="18" y="0"/>
                  </a:lnTo>
                  <a:lnTo>
                    <a:pt x="24" y="12"/>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18" name="Freeform 2546"/>
            <p:cNvSpPr>
              <a:spLocks/>
            </p:cNvSpPr>
            <p:nvPr/>
          </p:nvSpPr>
          <p:spPr bwMode="auto">
            <a:xfrm>
              <a:off x="3000" y="2622"/>
              <a:ext cx="60" cy="48"/>
            </a:xfrm>
            <a:custGeom>
              <a:avLst/>
              <a:gdLst>
                <a:gd name="T0" fmla="*/ 0 w 60"/>
                <a:gd name="T1" fmla="*/ 36 h 48"/>
                <a:gd name="T2" fmla="*/ 0 w 60"/>
                <a:gd name="T3" fmla="*/ 12 h 48"/>
                <a:gd name="T4" fmla="*/ 6 w 60"/>
                <a:gd name="T5" fmla="*/ 12 h 48"/>
                <a:gd name="T6" fmla="*/ 12 w 60"/>
                <a:gd name="T7" fmla="*/ 12 h 48"/>
                <a:gd name="T8" fmla="*/ 18 w 60"/>
                <a:gd name="T9" fmla="*/ 6 h 48"/>
                <a:gd name="T10" fmla="*/ 18 w 60"/>
                <a:gd name="T11" fmla="*/ 0 h 48"/>
                <a:gd name="T12" fmla="*/ 24 w 60"/>
                <a:gd name="T13" fmla="*/ 0 h 48"/>
                <a:gd name="T14" fmla="*/ 30 w 60"/>
                <a:gd name="T15" fmla="*/ 0 h 48"/>
                <a:gd name="T16" fmla="*/ 36 w 60"/>
                <a:gd name="T17" fmla="*/ 6 h 48"/>
                <a:gd name="T18" fmla="*/ 36 w 60"/>
                <a:gd name="T19" fmla="*/ 12 h 48"/>
                <a:gd name="T20" fmla="*/ 42 w 60"/>
                <a:gd name="T21" fmla="*/ 18 h 48"/>
                <a:gd name="T22" fmla="*/ 48 w 60"/>
                <a:gd name="T23" fmla="*/ 18 h 48"/>
                <a:gd name="T24" fmla="*/ 42 w 60"/>
                <a:gd name="T25" fmla="*/ 24 h 48"/>
                <a:gd name="T26" fmla="*/ 48 w 60"/>
                <a:gd name="T27" fmla="*/ 24 h 48"/>
                <a:gd name="T28" fmla="*/ 48 w 60"/>
                <a:gd name="T29" fmla="*/ 30 h 48"/>
                <a:gd name="T30" fmla="*/ 48 w 60"/>
                <a:gd name="T31" fmla="*/ 36 h 48"/>
                <a:gd name="T32" fmla="*/ 54 w 60"/>
                <a:gd name="T33" fmla="*/ 36 h 48"/>
                <a:gd name="T34" fmla="*/ 60 w 60"/>
                <a:gd name="T35" fmla="*/ 42 h 48"/>
                <a:gd name="T36" fmla="*/ 54 w 60"/>
                <a:gd name="T37" fmla="*/ 42 h 48"/>
                <a:gd name="T38" fmla="*/ 48 w 60"/>
                <a:gd name="T39" fmla="*/ 42 h 48"/>
                <a:gd name="T40" fmla="*/ 48 w 60"/>
                <a:gd name="T41" fmla="*/ 48 h 48"/>
                <a:gd name="T42" fmla="*/ 12 w 60"/>
                <a:gd name="T43" fmla="*/ 48 h 48"/>
                <a:gd name="T44" fmla="*/ 12 w 60"/>
                <a:gd name="T45" fmla="*/ 42 h 48"/>
                <a:gd name="T46" fmla="*/ 12 w 60"/>
                <a:gd name="T47" fmla="*/ 48 h 48"/>
                <a:gd name="T48" fmla="*/ 12 w 60"/>
                <a:gd name="T49" fmla="*/ 42 h 48"/>
                <a:gd name="T50" fmla="*/ 6 w 60"/>
                <a:gd name="T51" fmla="*/ 42 h 48"/>
                <a:gd name="T52" fmla="*/ 0 w 60"/>
                <a:gd name="T5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0" y="36"/>
                  </a:moveTo>
                  <a:lnTo>
                    <a:pt x="0" y="12"/>
                  </a:lnTo>
                  <a:lnTo>
                    <a:pt x="6" y="12"/>
                  </a:lnTo>
                  <a:lnTo>
                    <a:pt x="12" y="12"/>
                  </a:lnTo>
                  <a:lnTo>
                    <a:pt x="18" y="6"/>
                  </a:lnTo>
                  <a:lnTo>
                    <a:pt x="18" y="0"/>
                  </a:lnTo>
                  <a:lnTo>
                    <a:pt x="24" y="0"/>
                  </a:lnTo>
                  <a:lnTo>
                    <a:pt x="30" y="0"/>
                  </a:lnTo>
                  <a:lnTo>
                    <a:pt x="36" y="6"/>
                  </a:lnTo>
                  <a:lnTo>
                    <a:pt x="36" y="12"/>
                  </a:lnTo>
                  <a:lnTo>
                    <a:pt x="42" y="18"/>
                  </a:lnTo>
                  <a:lnTo>
                    <a:pt x="48" y="18"/>
                  </a:lnTo>
                  <a:lnTo>
                    <a:pt x="42" y="24"/>
                  </a:lnTo>
                  <a:lnTo>
                    <a:pt x="48" y="24"/>
                  </a:lnTo>
                  <a:lnTo>
                    <a:pt x="48" y="30"/>
                  </a:lnTo>
                  <a:lnTo>
                    <a:pt x="48" y="36"/>
                  </a:lnTo>
                  <a:lnTo>
                    <a:pt x="54" y="36"/>
                  </a:lnTo>
                  <a:lnTo>
                    <a:pt x="60" y="42"/>
                  </a:lnTo>
                  <a:lnTo>
                    <a:pt x="54" y="42"/>
                  </a:lnTo>
                  <a:lnTo>
                    <a:pt x="48" y="42"/>
                  </a:lnTo>
                  <a:lnTo>
                    <a:pt x="48" y="48"/>
                  </a:lnTo>
                  <a:lnTo>
                    <a:pt x="12" y="48"/>
                  </a:lnTo>
                  <a:lnTo>
                    <a:pt x="12" y="42"/>
                  </a:lnTo>
                  <a:lnTo>
                    <a:pt x="12" y="48"/>
                  </a:lnTo>
                  <a:lnTo>
                    <a:pt x="12" y="42"/>
                  </a:lnTo>
                  <a:lnTo>
                    <a:pt x="6" y="42"/>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19" name="Freeform 2547"/>
            <p:cNvSpPr>
              <a:spLocks/>
            </p:cNvSpPr>
            <p:nvPr/>
          </p:nvSpPr>
          <p:spPr bwMode="auto">
            <a:xfrm>
              <a:off x="2760" y="2628"/>
              <a:ext cx="72" cy="48"/>
            </a:xfrm>
            <a:custGeom>
              <a:avLst/>
              <a:gdLst>
                <a:gd name="T0" fmla="*/ 30 w 72"/>
                <a:gd name="T1" fmla="*/ 48 h 48"/>
                <a:gd name="T2" fmla="*/ 12 w 72"/>
                <a:gd name="T3" fmla="*/ 48 h 48"/>
                <a:gd name="T4" fmla="*/ 0 w 72"/>
                <a:gd name="T5" fmla="*/ 24 h 48"/>
                <a:gd name="T6" fmla="*/ 42 w 72"/>
                <a:gd name="T7" fmla="*/ 0 h 48"/>
                <a:gd name="T8" fmla="*/ 48 w 72"/>
                <a:gd name="T9" fmla="*/ 0 h 48"/>
                <a:gd name="T10" fmla="*/ 48 w 72"/>
                <a:gd name="T11" fmla="*/ 6 h 48"/>
                <a:gd name="T12" fmla="*/ 54 w 72"/>
                <a:gd name="T13" fmla="*/ 6 h 48"/>
                <a:gd name="T14" fmla="*/ 60 w 72"/>
                <a:gd name="T15" fmla="*/ 6 h 48"/>
                <a:gd name="T16" fmla="*/ 60 w 72"/>
                <a:gd name="T17" fmla="*/ 12 h 48"/>
                <a:gd name="T18" fmla="*/ 60 w 72"/>
                <a:gd name="T19" fmla="*/ 6 h 48"/>
                <a:gd name="T20" fmla="*/ 60 w 72"/>
                <a:gd name="T21" fmla="*/ 12 h 48"/>
                <a:gd name="T22" fmla="*/ 66 w 72"/>
                <a:gd name="T23" fmla="*/ 12 h 48"/>
                <a:gd name="T24" fmla="*/ 66 w 72"/>
                <a:gd name="T25" fmla="*/ 18 h 48"/>
                <a:gd name="T26" fmla="*/ 66 w 72"/>
                <a:gd name="T27" fmla="*/ 24 h 48"/>
                <a:gd name="T28" fmla="*/ 72 w 72"/>
                <a:gd name="T29" fmla="*/ 24 h 48"/>
                <a:gd name="T30" fmla="*/ 72 w 72"/>
                <a:gd name="T31" fmla="*/ 30 h 48"/>
                <a:gd name="T32" fmla="*/ 30 w 72"/>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48">
                  <a:moveTo>
                    <a:pt x="30" y="48"/>
                  </a:moveTo>
                  <a:lnTo>
                    <a:pt x="12" y="48"/>
                  </a:lnTo>
                  <a:lnTo>
                    <a:pt x="0" y="24"/>
                  </a:lnTo>
                  <a:lnTo>
                    <a:pt x="42" y="0"/>
                  </a:lnTo>
                  <a:lnTo>
                    <a:pt x="48" y="0"/>
                  </a:lnTo>
                  <a:lnTo>
                    <a:pt x="48" y="6"/>
                  </a:lnTo>
                  <a:lnTo>
                    <a:pt x="54" y="6"/>
                  </a:lnTo>
                  <a:lnTo>
                    <a:pt x="60" y="6"/>
                  </a:lnTo>
                  <a:lnTo>
                    <a:pt x="60" y="12"/>
                  </a:lnTo>
                  <a:lnTo>
                    <a:pt x="60" y="6"/>
                  </a:lnTo>
                  <a:lnTo>
                    <a:pt x="60" y="12"/>
                  </a:lnTo>
                  <a:lnTo>
                    <a:pt x="66" y="12"/>
                  </a:lnTo>
                  <a:lnTo>
                    <a:pt x="66" y="18"/>
                  </a:lnTo>
                  <a:lnTo>
                    <a:pt x="66" y="24"/>
                  </a:lnTo>
                  <a:lnTo>
                    <a:pt x="72" y="24"/>
                  </a:lnTo>
                  <a:lnTo>
                    <a:pt x="72" y="30"/>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0" name="Freeform 2548"/>
            <p:cNvSpPr>
              <a:spLocks/>
            </p:cNvSpPr>
            <p:nvPr/>
          </p:nvSpPr>
          <p:spPr bwMode="auto">
            <a:xfrm>
              <a:off x="2670" y="2622"/>
              <a:ext cx="30" cy="24"/>
            </a:xfrm>
            <a:custGeom>
              <a:avLst/>
              <a:gdLst>
                <a:gd name="T0" fmla="*/ 6 w 30"/>
                <a:gd name="T1" fmla="*/ 24 h 24"/>
                <a:gd name="T2" fmla="*/ 0 w 30"/>
                <a:gd name="T3" fmla="*/ 12 h 24"/>
                <a:gd name="T4" fmla="*/ 18 w 30"/>
                <a:gd name="T5" fmla="*/ 0 h 24"/>
                <a:gd name="T6" fmla="*/ 30 w 30"/>
                <a:gd name="T7" fmla="*/ 0 h 24"/>
                <a:gd name="T8" fmla="*/ 30 w 30"/>
                <a:gd name="T9" fmla="*/ 12 h 24"/>
                <a:gd name="T10" fmla="*/ 6 w 30"/>
                <a:gd name="T11" fmla="*/ 24 h 24"/>
              </a:gdLst>
              <a:ahLst/>
              <a:cxnLst>
                <a:cxn ang="0">
                  <a:pos x="T0" y="T1"/>
                </a:cxn>
                <a:cxn ang="0">
                  <a:pos x="T2" y="T3"/>
                </a:cxn>
                <a:cxn ang="0">
                  <a:pos x="T4" y="T5"/>
                </a:cxn>
                <a:cxn ang="0">
                  <a:pos x="T6" y="T7"/>
                </a:cxn>
                <a:cxn ang="0">
                  <a:pos x="T8" y="T9"/>
                </a:cxn>
                <a:cxn ang="0">
                  <a:pos x="T10" y="T11"/>
                </a:cxn>
              </a:cxnLst>
              <a:rect l="0" t="0" r="r" b="b"/>
              <a:pathLst>
                <a:path w="30" h="24">
                  <a:moveTo>
                    <a:pt x="6" y="24"/>
                  </a:moveTo>
                  <a:lnTo>
                    <a:pt x="0" y="12"/>
                  </a:lnTo>
                  <a:lnTo>
                    <a:pt x="18" y="0"/>
                  </a:lnTo>
                  <a:lnTo>
                    <a:pt x="30" y="0"/>
                  </a:lnTo>
                  <a:lnTo>
                    <a:pt x="30" y="12"/>
                  </a:lnTo>
                  <a:lnTo>
                    <a:pt x="6" y="2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1" name="Freeform 2549"/>
            <p:cNvSpPr>
              <a:spLocks/>
            </p:cNvSpPr>
            <p:nvPr/>
          </p:nvSpPr>
          <p:spPr bwMode="auto">
            <a:xfrm>
              <a:off x="3468" y="2598"/>
              <a:ext cx="42" cy="66"/>
            </a:xfrm>
            <a:custGeom>
              <a:avLst/>
              <a:gdLst>
                <a:gd name="T0" fmla="*/ 0 w 42"/>
                <a:gd name="T1" fmla="*/ 66 h 66"/>
                <a:gd name="T2" fmla="*/ 0 w 42"/>
                <a:gd name="T3" fmla="*/ 48 h 66"/>
                <a:gd name="T4" fmla="*/ 0 w 42"/>
                <a:gd name="T5" fmla="*/ 12 h 66"/>
                <a:gd name="T6" fmla="*/ 0 w 42"/>
                <a:gd name="T7" fmla="*/ 6 h 66"/>
                <a:gd name="T8" fmla="*/ 42 w 42"/>
                <a:gd name="T9" fmla="*/ 0 h 66"/>
                <a:gd name="T10" fmla="*/ 36 w 42"/>
                <a:gd name="T11" fmla="*/ 0 h 66"/>
                <a:gd name="T12" fmla="*/ 36 w 42"/>
                <a:gd name="T13" fmla="*/ 6 h 66"/>
                <a:gd name="T14" fmla="*/ 36 w 42"/>
                <a:gd name="T15" fmla="*/ 18 h 66"/>
                <a:gd name="T16" fmla="*/ 36 w 42"/>
                <a:gd name="T17" fmla="*/ 24 h 66"/>
                <a:gd name="T18" fmla="*/ 30 w 42"/>
                <a:gd name="T19" fmla="*/ 24 h 66"/>
                <a:gd name="T20" fmla="*/ 30 w 42"/>
                <a:gd name="T21" fmla="*/ 30 h 66"/>
                <a:gd name="T22" fmla="*/ 36 w 42"/>
                <a:gd name="T23" fmla="*/ 36 h 66"/>
                <a:gd name="T24" fmla="*/ 30 w 42"/>
                <a:gd name="T25" fmla="*/ 36 h 66"/>
                <a:gd name="T26" fmla="*/ 30 w 42"/>
                <a:gd name="T27" fmla="*/ 42 h 66"/>
                <a:gd name="T28" fmla="*/ 36 w 42"/>
                <a:gd name="T29" fmla="*/ 36 h 66"/>
                <a:gd name="T30" fmla="*/ 36 w 42"/>
                <a:gd name="T31" fmla="*/ 42 h 66"/>
                <a:gd name="T32" fmla="*/ 30 w 42"/>
                <a:gd name="T33" fmla="*/ 42 h 66"/>
                <a:gd name="T34" fmla="*/ 30 w 42"/>
                <a:gd name="T35" fmla="*/ 48 h 66"/>
                <a:gd name="T36" fmla="*/ 24 w 42"/>
                <a:gd name="T37" fmla="*/ 48 h 66"/>
                <a:gd name="T38" fmla="*/ 30 w 42"/>
                <a:gd name="T39" fmla="*/ 54 h 66"/>
                <a:gd name="T40" fmla="*/ 36 w 42"/>
                <a:gd name="T41" fmla="*/ 60 h 66"/>
                <a:gd name="T42" fmla="*/ 0 w 42"/>
                <a:gd name="T4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6">
                  <a:moveTo>
                    <a:pt x="0" y="66"/>
                  </a:moveTo>
                  <a:lnTo>
                    <a:pt x="0" y="48"/>
                  </a:lnTo>
                  <a:lnTo>
                    <a:pt x="0" y="12"/>
                  </a:lnTo>
                  <a:lnTo>
                    <a:pt x="0" y="6"/>
                  </a:lnTo>
                  <a:lnTo>
                    <a:pt x="42" y="0"/>
                  </a:lnTo>
                  <a:lnTo>
                    <a:pt x="36" y="0"/>
                  </a:lnTo>
                  <a:lnTo>
                    <a:pt x="36" y="6"/>
                  </a:lnTo>
                  <a:lnTo>
                    <a:pt x="36" y="18"/>
                  </a:lnTo>
                  <a:lnTo>
                    <a:pt x="36" y="24"/>
                  </a:lnTo>
                  <a:lnTo>
                    <a:pt x="30" y="24"/>
                  </a:lnTo>
                  <a:lnTo>
                    <a:pt x="30" y="30"/>
                  </a:lnTo>
                  <a:lnTo>
                    <a:pt x="36" y="36"/>
                  </a:lnTo>
                  <a:lnTo>
                    <a:pt x="30" y="36"/>
                  </a:lnTo>
                  <a:lnTo>
                    <a:pt x="30" y="42"/>
                  </a:lnTo>
                  <a:lnTo>
                    <a:pt x="36" y="36"/>
                  </a:lnTo>
                  <a:lnTo>
                    <a:pt x="36" y="42"/>
                  </a:lnTo>
                  <a:lnTo>
                    <a:pt x="30" y="42"/>
                  </a:lnTo>
                  <a:lnTo>
                    <a:pt x="30" y="48"/>
                  </a:lnTo>
                  <a:lnTo>
                    <a:pt x="24" y="48"/>
                  </a:lnTo>
                  <a:lnTo>
                    <a:pt x="30" y="54"/>
                  </a:lnTo>
                  <a:lnTo>
                    <a:pt x="36" y="60"/>
                  </a:lnTo>
                  <a:lnTo>
                    <a:pt x="0"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2" name="Freeform 2550"/>
            <p:cNvSpPr>
              <a:spLocks/>
            </p:cNvSpPr>
            <p:nvPr/>
          </p:nvSpPr>
          <p:spPr bwMode="auto">
            <a:xfrm>
              <a:off x="3672" y="2580"/>
              <a:ext cx="48" cy="42"/>
            </a:xfrm>
            <a:custGeom>
              <a:avLst/>
              <a:gdLst>
                <a:gd name="T0" fmla="*/ 48 w 48"/>
                <a:gd name="T1" fmla="*/ 12 h 42"/>
                <a:gd name="T2" fmla="*/ 48 w 48"/>
                <a:gd name="T3" fmla="*/ 24 h 42"/>
                <a:gd name="T4" fmla="*/ 48 w 48"/>
                <a:gd name="T5" fmla="*/ 30 h 42"/>
                <a:gd name="T6" fmla="*/ 42 w 48"/>
                <a:gd name="T7" fmla="*/ 30 h 42"/>
                <a:gd name="T8" fmla="*/ 36 w 48"/>
                <a:gd name="T9" fmla="*/ 30 h 42"/>
                <a:gd name="T10" fmla="*/ 30 w 48"/>
                <a:gd name="T11" fmla="*/ 42 h 42"/>
                <a:gd name="T12" fmla="*/ 18 w 48"/>
                <a:gd name="T13" fmla="*/ 42 h 42"/>
                <a:gd name="T14" fmla="*/ 18 w 48"/>
                <a:gd name="T15" fmla="*/ 36 h 42"/>
                <a:gd name="T16" fmla="*/ 12 w 48"/>
                <a:gd name="T17" fmla="*/ 36 h 42"/>
                <a:gd name="T18" fmla="*/ 12 w 48"/>
                <a:gd name="T19" fmla="*/ 30 h 42"/>
                <a:gd name="T20" fmla="*/ 6 w 48"/>
                <a:gd name="T21" fmla="*/ 30 h 42"/>
                <a:gd name="T22" fmla="*/ 6 w 48"/>
                <a:gd name="T23" fmla="*/ 24 h 42"/>
                <a:gd name="T24" fmla="*/ 6 w 48"/>
                <a:gd name="T25" fmla="*/ 30 h 42"/>
                <a:gd name="T26" fmla="*/ 0 w 48"/>
                <a:gd name="T27" fmla="*/ 30 h 42"/>
                <a:gd name="T28" fmla="*/ 0 w 48"/>
                <a:gd name="T29" fmla="*/ 6 h 42"/>
                <a:gd name="T30" fmla="*/ 6 w 48"/>
                <a:gd name="T31" fmla="*/ 6 h 42"/>
                <a:gd name="T32" fmla="*/ 6 w 48"/>
                <a:gd name="T33" fmla="*/ 0 h 42"/>
                <a:gd name="T34" fmla="*/ 12 w 48"/>
                <a:gd name="T35" fmla="*/ 6 h 42"/>
                <a:gd name="T36" fmla="*/ 12 w 48"/>
                <a:gd name="T37" fmla="*/ 12 h 42"/>
                <a:gd name="T38" fmla="*/ 48 w 48"/>
                <a:gd name="T39" fmla="*/ 6 h 42"/>
                <a:gd name="T40" fmla="*/ 48 w 48"/>
                <a:gd name="T4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2">
                  <a:moveTo>
                    <a:pt x="48" y="12"/>
                  </a:moveTo>
                  <a:lnTo>
                    <a:pt x="48" y="24"/>
                  </a:lnTo>
                  <a:lnTo>
                    <a:pt x="48" y="30"/>
                  </a:lnTo>
                  <a:lnTo>
                    <a:pt x="42" y="30"/>
                  </a:lnTo>
                  <a:lnTo>
                    <a:pt x="36" y="30"/>
                  </a:lnTo>
                  <a:lnTo>
                    <a:pt x="30" y="42"/>
                  </a:lnTo>
                  <a:lnTo>
                    <a:pt x="18" y="42"/>
                  </a:lnTo>
                  <a:lnTo>
                    <a:pt x="18" y="36"/>
                  </a:lnTo>
                  <a:lnTo>
                    <a:pt x="12" y="36"/>
                  </a:lnTo>
                  <a:lnTo>
                    <a:pt x="12" y="30"/>
                  </a:lnTo>
                  <a:lnTo>
                    <a:pt x="6" y="30"/>
                  </a:lnTo>
                  <a:lnTo>
                    <a:pt x="6" y="24"/>
                  </a:lnTo>
                  <a:lnTo>
                    <a:pt x="6" y="30"/>
                  </a:lnTo>
                  <a:lnTo>
                    <a:pt x="0" y="30"/>
                  </a:lnTo>
                  <a:lnTo>
                    <a:pt x="0" y="6"/>
                  </a:lnTo>
                  <a:lnTo>
                    <a:pt x="6" y="6"/>
                  </a:lnTo>
                  <a:lnTo>
                    <a:pt x="6" y="0"/>
                  </a:lnTo>
                  <a:lnTo>
                    <a:pt x="12" y="6"/>
                  </a:lnTo>
                  <a:lnTo>
                    <a:pt x="12" y="12"/>
                  </a:lnTo>
                  <a:lnTo>
                    <a:pt x="48" y="6"/>
                  </a:lnTo>
                  <a:lnTo>
                    <a:pt x="48"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3" name="Freeform 2551"/>
            <p:cNvSpPr>
              <a:spLocks/>
            </p:cNvSpPr>
            <p:nvPr/>
          </p:nvSpPr>
          <p:spPr bwMode="auto">
            <a:xfrm>
              <a:off x="3984" y="2544"/>
              <a:ext cx="42" cy="48"/>
            </a:xfrm>
            <a:custGeom>
              <a:avLst/>
              <a:gdLst>
                <a:gd name="T0" fmla="*/ 6 w 42"/>
                <a:gd name="T1" fmla="*/ 42 h 48"/>
                <a:gd name="T2" fmla="*/ 6 w 42"/>
                <a:gd name="T3" fmla="*/ 12 h 48"/>
                <a:gd name="T4" fmla="*/ 0 w 42"/>
                <a:gd name="T5" fmla="*/ 0 h 48"/>
                <a:gd name="T6" fmla="*/ 18 w 42"/>
                <a:gd name="T7" fmla="*/ 0 h 48"/>
                <a:gd name="T8" fmla="*/ 24 w 42"/>
                <a:gd name="T9" fmla="*/ 18 h 48"/>
                <a:gd name="T10" fmla="*/ 30 w 42"/>
                <a:gd name="T11" fmla="*/ 24 h 48"/>
                <a:gd name="T12" fmla="*/ 42 w 42"/>
                <a:gd name="T13" fmla="*/ 18 h 48"/>
                <a:gd name="T14" fmla="*/ 36 w 42"/>
                <a:gd name="T15" fmla="*/ 24 h 48"/>
                <a:gd name="T16" fmla="*/ 36 w 42"/>
                <a:gd name="T17" fmla="*/ 30 h 48"/>
                <a:gd name="T18" fmla="*/ 36 w 42"/>
                <a:gd name="T19" fmla="*/ 36 h 48"/>
                <a:gd name="T20" fmla="*/ 30 w 42"/>
                <a:gd name="T21" fmla="*/ 36 h 48"/>
                <a:gd name="T22" fmla="*/ 30 w 42"/>
                <a:gd name="T23" fmla="*/ 42 h 48"/>
                <a:gd name="T24" fmla="*/ 30 w 42"/>
                <a:gd name="T25" fmla="*/ 48 h 48"/>
                <a:gd name="T26" fmla="*/ 24 w 42"/>
                <a:gd name="T27" fmla="*/ 48 h 48"/>
                <a:gd name="T28" fmla="*/ 18 w 42"/>
                <a:gd name="T29" fmla="*/ 42 h 48"/>
                <a:gd name="T30" fmla="*/ 12 w 42"/>
                <a:gd name="T31" fmla="*/ 42 h 48"/>
                <a:gd name="T32" fmla="*/ 6 w 42"/>
                <a:gd name="T3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8">
                  <a:moveTo>
                    <a:pt x="6" y="42"/>
                  </a:moveTo>
                  <a:lnTo>
                    <a:pt x="6" y="12"/>
                  </a:lnTo>
                  <a:lnTo>
                    <a:pt x="0" y="0"/>
                  </a:lnTo>
                  <a:lnTo>
                    <a:pt x="18" y="0"/>
                  </a:lnTo>
                  <a:lnTo>
                    <a:pt x="24" y="18"/>
                  </a:lnTo>
                  <a:lnTo>
                    <a:pt x="30" y="24"/>
                  </a:lnTo>
                  <a:lnTo>
                    <a:pt x="42" y="18"/>
                  </a:lnTo>
                  <a:lnTo>
                    <a:pt x="36" y="24"/>
                  </a:lnTo>
                  <a:lnTo>
                    <a:pt x="36" y="30"/>
                  </a:lnTo>
                  <a:lnTo>
                    <a:pt x="36" y="36"/>
                  </a:lnTo>
                  <a:lnTo>
                    <a:pt x="30" y="36"/>
                  </a:lnTo>
                  <a:lnTo>
                    <a:pt x="30" y="42"/>
                  </a:lnTo>
                  <a:lnTo>
                    <a:pt x="30" y="48"/>
                  </a:lnTo>
                  <a:lnTo>
                    <a:pt x="24" y="48"/>
                  </a:lnTo>
                  <a:lnTo>
                    <a:pt x="18" y="42"/>
                  </a:lnTo>
                  <a:lnTo>
                    <a:pt x="12"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4" name="Freeform 2552"/>
            <p:cNvSpPr>
              <a:spLocks/>
            </p:cNvSpPr>
            <p:nvPr/>
          </p:nvSpPr>
          <p:spPr bwMode="auto">
            <a:xfrm>
              <a:off x="3924" y="2550"/>
              <a:ext cx="42" cy="36"/>
            </a:xfrm>
            <a:custGeom>
              <a:avLst/>
              <a:gdLst>
                <a:gd name="T0" fmla="*/ 42 w 42"/>
                <a:gd name="T1" fmla="*/ 30 h 36"/>
                <a:gd name="T2" fmla="*/ 36 w 42"/>
                <a:gd name="T3" fmla="*/ 36 h 36"/>
                <a:gd name="T4" fmla="*/ 30 w 42"/>
                <a:gd name="T5" fmla="*/ 36 h 36"/>
                <a:gd name="T6" fmla="*/ 24 w 42"/>
                <a:gd name="T7" fmla="*/ 36 h 36"/>
                <a:gd name="T8" fmla="*/ 24 w 42"/>
                <a:gd name="T9" fmla="*/ 30 h 36"/>
                <a:gd name="T10" fmla="*/ 18 w 42"/>
                <a:gd name="T11" fmla="*/ 30 h 36"/>
                <a:gd name="T12" fmla="*/ 18 w 42"/>
                <a:gd name="T13" fmla="*/ 24 h 36"/>
                <a:gd name="T14" fmla="*/ 12 w 42"/>
                <a:gd name="T15" fmla="*/ 24 h 36"/>
                <a:gd name="T16" fmla="*/ 6 w 42"/>
                <a:gd name="T17" fmla="*/ 18 h 36"/>
                <a:gd name="T18" fmla="*/ 0 w 42"/>
                <a:gd name="T19" fmla="*/ 18 h 36"/>
                <a:gd name="T20" fmla="*/ 6 w 42"/>
                <a:gd name="T21" fmla="*/ 18 h 36"/>
                <a:gd name="T22" fmla="*/ 12 w 42"/>
                <a:gd name="T23" fmla="*/ 12 h 36"/>
                <a:gd name="T24" fmla="*/ 18 w 42"/>
                <a:gd name="T25" fmla="*/ 6 h 36"/>
                <a:gd name="T26" fmla="*/ 18 w 42"/>
                <a:gd name="T27" fmla="*/ 0 h 36"/>
                <a:gd name="T28" fmla="*/ 24 w 42"/>
                <a:gd name="T29" fmla="*/ 0 h 36"/>
                <a:gd name="T30" fmla="*/ 24 w 42"/>
                <a:gd name="T31" fmla="*/ 6 h 36"/>
                <a:gd name="T32" fmla="*/ 30 w 42"/>
                <a:gd name="T33" fmla="*/ 12 h 36"/>
                <a:gd name="T34" fmla="*/ 30 w 42"/>
                <a:gd name="T35" fmla="*/ 18 h 36"/>
                <a:gd name="T36" fmla="*/ 36 w 42"/>
                <a:gd name="T37" fmla="*/ 24 h 36"/>
                <a:gd name="T38" fmla="*/ 36 w 42"/>
                <a:gd name="T39" fmla="*/ 30 h 36"/>
                <a:gd name="T40" fmla="*/ 42 w 42"/>
                <a:gd name="T4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36">
                  <a:moveTo>
                    <a:pt x="42" y="30"/>
                  </a:moveTo>
                  <a:lnTo>
                    <a:pt x="36" y="36"/>
                  </a:lnTo>
                  <a:lnTo>
                    <a:pt x="30" y="36"/>
                  </a:lnTo>
                  <a:lnTo>
                    <a:pt x="24" y="36"/>
                  </a:lnTo>
                  <a:lnTo>
                    <a:pt x="24" y="30"/>
                  </a:lnTo>
                  <a:lnTo>
                    <a:pt x="18" y="30"/>
                  </a:lnTo>
                  <a:lnTo>
                    <a:pt x="18" y="24"/>
                  </a:lnTo>
                  <a:lnTo>
                    <a:pt x="12" y="24"/>
                  </a:lnTo>
                  <a:lnTo>
                    <a:pt x="6" y="18"/>
                  </a:lnTo>
                  <a:lnTo>
                    <a:pt x="0" y="18"/>
                  </a:lnTo>
                  <a:lnTo>
                    <a:pt x="6" y="18"/>
                  </a:lnTo>
                  <a:lnTo>
                    <a:pt x="12" y="12"/>
                  </a:lnTo>
                  <a:lnTo>
                    <a:pt x="18" y="6"/>
                  </a:lnTo>
                  <a:lnTo>
                    <a:pt x="18" y="0"/>
                  </a:lnTo>
                  <a:lnTo>
                    <a:pt x="24" y="0"/>
                  </a:lnTo>
                  <a:lnTo>
                    <a:pt x="24" y="6"/>
                  </a:lnTo>
                  <a:lnTo>
                    <a:pt x="30" y="12"/>
                  </a:lnTo>
                  <a:lnTo>
                    <a:pt x="30" y="18"/>
                  </a:lnTo>
                  <a:lnTo>
                    <a:pt x="36" y="24"/>
                  </a:lnTo>
                  <a:lnTo>
                    <a:pt x="36" y="30"/>
                  </a:lnTo>
                  <a:lnTo>
                    <a:pt x="42"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5" name="Freeform 2553"/>
            <p:cNvSpPr>
              <a:spLocks/>
            </p:cNvSpPr>
            <p:nvPr/>
          </p:nvSpPr>
          <p:spPr bwMode="auto">
            <a:xfrm>
              <a:off x="3834" y="2562"/>
              <a:ext cx="42" cy="30"/>
            </a:xfrm>
            <a:custGeom>
              <a:avLst/>
              <a:gdLst>
                <a:gd name="T0" fmla="*/ 12 w 42"/>
                <a:gd name="T1" fmla="*/ 30 h 30"/>
                <a:gd name="T2" fmla="*/ 6 w 42"/>
                <a:gd name="T3" fmla="*/ 24 h 30"/>
                <a:gd name="T4" fmla="*/ 6 w 42"/>
                <a:gd name="T5" fmla="*/ 18 h 30"/>
                <a:gd name="T6" fmla="*/ 0 w 42"/>
                <a:gd name="T7" fmla="*/ 18 h 30"/>
                <a:gd name="T8" fmla="*/ 6 w 42"/>
                <a:gd name="T9" fmla="*/ 12 h 30"/>
                <a:gd name="T10" fmla="*/ 6 w 42"/>
                <a:gd name="T11" fmla="*/ 6 h 30"/>
                <a:gd name="T12" fmla="*/ 12 w 42"/>
                <a:gd name="T13" fmla="*/ 6 h 30"/>
                <a:gd name="T14" fmla="*/ 12 w 42"/>
                <a:gd name="T15" fmla="*/ 0 h 30"/>
                <a:gd name="T16" fmla="*/ 18 w 42"/>
                <a:gd name="T17" fmla="*/ 0 h 30"/>
                <a:gd name="T18" fmla="*/ 36 w 42"/>
                <a:gd name="T19" fmla="*/ 0 h 30"/>
                <a:gd name="T20" fmla="*/ 36 w 42"/>
                <a:gd name="T21" fmla="*/ 6 h 30"/>
                <a:gd name="T22" fmla="*/ 36 w 42"/>
                <a:gd name="T23" fmla="*/ 18 h 30"/>
                <a:gd name="T24" fmla="*/ 42 w 42"/>
                <a:gd name="T25" fmla="*/ 24 h 30"/>
                <a:gd name="T26" fmla="*/ 12 w 42"/>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0">
                  <a:moveTo>
                    <a:pt x="12" y="30"/>
                  </a:moveTo>
                  <a:lnTo>
                    <a:pt x="6" y="24"/>
                  </a:lnTo>
                  <a:lnTo>
                    <a:pt x="6" y="18"/>
                  </a:lnTo>
                  <a:lnTo>
                    <a:pt x="0" y="18"/>
                  </a:lnTo>
                  <a:lnTo>
                    <a:pt x="6" y="12"/>
                  </a:lnTo>
                  <a:lnTo>
                    <a:pt x="6" y="6"/>
                  </a:lnTo>
                  <a:lnTo>
                    <a:pt x="12" y="6"/>
                  </a:lnTo>
                  <a:lnTo>
                    <a:pt x="12" y="0"/>
                  </a:lnTo>
                  <a:lnTo>
                    <a:pt x="18" y="0"/>
                  </a:lnTo>
                  <a:lnTo>
                    <a:pt x="36" y="0"/>
                  </a:lnTo>
                  <a:lnTo>
                    <a:pt x="36" y="6"/>
                  </a:lnTo>
                  <a:lnTo>
                    <a:pt x="36" y="18"/>
                  </a:lnTo>
                  <a:lnTo>
                    <a:pt x="42" y="24"/>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6" name="Freeform 2554"/>
            <p:cNvSpPr>
              <a:spLocks/>
            </p:cNvSpPr>
            <p:nvPr/>
          </p:nvSpPr>
          <p:spPr bwMode="auto">
            <a:xfrm>
              <a:off x="3144" y="2622"/>
              <a:ext cx="36" cy="36"/>
            </a:xfrm>
            <a:custGeom>
              <a:avLst/>
              <a:gdLst>
                <a:gd name="T0" fmla="*/ 36 w 36"/>
                <a:gd name="T1" fmla="*/ 30 h 36"/>
                <a:gd name="T2" fmla="*/ 36 w 36"/>
                <a:gd name="T3" fmla="*/ 36 h 36"/>
                <a:gd name="T4" fmla="*/ 24 w 36"/>
                <a:gd name="T5" fmla="*/ 36 h 36"/>
                <a:gd name="T6" fmla="*/ 0 w 36"/>
                <a:gd name="T7" fmla="*/ 36 h 36"/>
                <a:gd name="T8" fmla="*/ 0 w 36"/>
                <a:gd name="T9" fmla="*/ 12 h 36"/>
                <a:gd name="T10" fmla="*/ 0 w 36"/>
                <a:gd name="T11" fmla="*/ 0 h 36"/>
                <a:gd name="T12" fmla="*/ 12 w 36"/>
                <a:gd name="T13" fmla="*/ 0 h 36"/>
                <a:gd name="T14" fmla="*/ 12 w 36"/>
                <a:gd name="T15" fmla="*/ 6 h 36"/>
                <a:gd name="T16" fmla="*/ 18 w 36"/>
                <a:gd name="T17" fmla="*/ 0 h 36"/>
                <a:gd name="T18" fmla="*/ 24 w 36"/>
                <a:gd name="T19" fmla="*/ 0 h 36"/>
                <a:gd name="T20" fmla="*/ 30 w 36"/>
                <a:gd name="T21" fmla="*/ 6 h 36"/>
                <a:gd name="T22" fmla="*/ 24 w 36"/>
                <a:gd name="T23" fmla="*/ 6 h 36"/>
                <a:gd name="T24" fmla="*/ 30 w 36"/>
                <a:gd name="T25" fmla="*/ 6 h 36"/>
                <a:gd name="T26" fmla="*/ 24 w 36"/>
                <a:gd name="T27" fmla="*/ 6 h 36"/>
                <a:gd name="T28" fmla="*/ 24 w 36"/>
                <a:gd name="T29" fmla="*/ 12 h 36"/>
                <a:gd name="T30" fmla="*/ 30 w 36"/>
                <a:gd name="T31" fmla="*/ 6 h 36"/>
                <a:gd name="T32" fmla="*/ 30 w 36"/>
                <a:gd name="T33" fmla="*/ 12 h 36"/>
                <a:gd name="T34" fmla="*/ 36 w 36"/>
                <a:gd name="T35" fmla="*/ 12 h 36"/>
                <a:gd name="T36" fmla="*/ 36 w 36"/>
                <a:gd name="T37" fmla="*/ 18 h 36"/>
                <a:gd name="T38" fmla="*/ 36 w 36"/>
                <a:gd name="T39" fmla="*/ 24 h 36"/>
                <a:gd name="T40" fmla="*/ 36 w 36"/>
                <a:gd name="T4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6">
                  <a:moveTo>
                    <a:pt x="36" y="30"/>
                  </a:moveTo>
                  <a:lnTo>
                    <a:pt x="36" y="36"/>
                  </a:lnTo>
                  <a:lnTo>
                    <a:pt x="24" y="36"/>
                  </a:lnTo>
                  <a:lnTo>
                    <a:pt x="0" y="36"/>
                  </a:lnTo>
                  <a:lnTo>
                    <a:pt x="0" y="12"/>
                  </a:lnTo>
                  <a:lnTo>
                    <a:pt x="0" y="0"/>
                  </a:lnTo>
                  <a:lnTo>
                    <a:pt x="12" y="0"/>
                  </a:lnTo>
                  <a:lnTo>
                    <a:pt x="12" y="6"/>
                  </a:lnTo>
                  <a:lnTo>
                    <a:pt x="18" y="0"/>
                  </a:lnTo>
                  <a:lnTo>
                    <a:pt x="24" y="0"/>
                  </a:lnTo>
                  <a:lnTo>
                    <a:pt x="30" y="6"/>
                  </a:lnTo>
                  <a:lnTo>
                    <a:pt x="24" y="6"/>
                  </a:lnTo>
                  <a:lnTo>
                    <a:pt x="30" y="6"/>
                  </a:lnTo>
                  <a:lnTo>
                    <a:pt x="24" y="6"/>
                  </a:lnTo>
                  <a:lnTo>
                    <a:pt x="24" y="12"/>
                  </a:lnTo>
                  <a:lnTo>
                    <a:pt x="30" y="6"/>
                  </a:lnTo>
                  <a:lnTo>
                    <a:pt x="30" y="12"/>
                  </a:lnTo>
                  <a:lnTo>
                    <a:pt x="36" y="12"/>
                  </a:lnTo>
                  <a:lnTo>
                    <a:pt x="36" y="18"/>
                  </a:lnTo>
                  <a:lnTo>
                    <a:pt x="36" y="24"/>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7" name="Freeform 2555"/>
            <p:cNvSpPr>
              <a:spLocks/>
            </p:cNvSpPr>
            <p:nvPr/>
          </p:nvSpPr>
          <p:spPr bwMode="auto">
            <a:xfrm>
              <a:off x="2712" y="2628"/>
              <a:ext cx="60" cy="60"/>
            </a:xfrm>
            <a:custGeom>
              <a:avLst/>
              <a:gdLst>
                <a:gd name="T0" fmla="*/ 18 w 60"/>
                <a:gd name="T1" fmla="*/ 54 h 60"/>
                <a:gd name="T2" fmla="*/ 12 w 60"/>
                <a:gd name="T3" fmla="*/ 54 h 60"/>
                <a:gd name="T4" fmla="*/ 12 w 60"/>
                <a:gd name="T5" fmla="*/ 48 h 60"/>
                <a:gd name="T6" fmla="*/ 12 w 60"/>
                <a:gd name="T7" fmla="*/ 42 h 60"/>
                <a:gd name="T8" fmla="*/ 6 w 60"/>
                <a:gd name="T9" fmla="*/ 42 h 60"/>
                <a:gd name="T10" fmla="*/ 0 w 60"/>
                <a:gd name="T11" fmla="*/ 36 h 60"/>
                <a:gd name="T12" fmla="*/ 6 w 60"/>
                <a:gd name="T13" fmla="*/ 36 h 60"/>
                <a:gd name="T14" fmla="*/ 6 w 60"/>
                <a:gd name="T15" fmla="*/ 30 h 60"/>
                <a:gd name="T16" fmla="*/ 0 w 60"/>
                <a:gd name="T17" fmla="*/ 24 h 60"/>
                <a:gd name="T18" fmla="*/ 0 w 60"/>
                <a:gd name="T19" fmla="*/ 30 h 60"/>
                <a:gd name="T20" fmla="*/ 0 w 60"/>
                <a:gd name="T21" fmla="*/ 24 h 60"/>
                <a:gd name="T22" fmla="*/ 0 w 60"/>
                <a:gd name="T23" fmla="*/ 18 h 60"/>
                <a:gd name="T24" fmla="*/ 0 w 60"/>
                <a:gd name="T25" fmla="*/ 12 h 60"/>
                <a:gd name="T26" fmla="*/ 30 w 60"/>
                <a:gd name="T27" fmla="*/ 0 h 60"/>
                <a:gd name="T28" fmla="*/ 42 w 60"/>
                <a:gd name="T29" fmla="*/ 24 h 60"/>
                <a:gd name="T30" fmla="*/ 48 w 60"/>
                <a:gd name="T31" fmla="*/ 24 h 60"/>
                <a:gd name="T32" fmla="*/ 60 w 60"/>
                <a:gd name="T33" fmla="*/ 48 h 60"/>
                <a:gd name="T34" fmla="*/ 42 w 60"/>
                <a:gd name="T35" fmla="*/ 60 h 60"/>
                <a:gd name="T36" fmla="*/ 36 w 60"/>
                <a:gd name="T37" fmla="*/ 42 h 60"/>
                <a:gd name="T38" fmla="*/ 18 w 60"/>
                <a:gd name="T3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0">
                  <a:moveTo>
                    <a:pt x="18" y="54"/>
                  </a:moveTo>
                  <a:lnTo>
                    <a:pt x="12" y="54"/>
                  </a:lnTo>
                  <a:lnTo>
                    <a:pt x="12" y="48"/>
                  </a:lnTo>
                  <a:lnTo>
                    <a:pt x="12" y="42"/>
                  </a:lnTo>
                  <a:lnTo>
                    <a:pt x="6" y="42"/>
                  </a:lnTo>
                  <a:lnTo>
                    <a:pt x="0" y="36"/>
                  </a:lnTo>
                  <a:lnTo>
                    <a:pt x="6" y="36"/>
                  </a:lnTo>
                  <a:lnTo>
                    <a:pt x="6" y="30"/>
                  </a:lnTo>
                  <a:lnTo>
                    <a:pt x="0" y="24"/>
                  </a:lnTo>
                  <a:lnTo>
                    <a:pt x="0" y="30"/>
                  </a:lnTo>
                  <a:lnTo>
                    <a:pt x="0" y="24"/>
                  </a:lnTo>
                  <a:lnTo>
                    <a:pt x="0" y="18"/>
                  </a:lnTo>
                  <a:lnTo>
                    <a:pt x="0" y="12"/>
                  </a:lnTo>
                  <a:lnTo>
                    <a:pt x="30" y="0"/>
                  </a:lnTo>
                  <a:lnTo>
                    <a:pt x="42" y="24"/>
                  </a:lnTo>
                  <a:lnTo>
                    <a:pt x="48" y="24"/>
                  </a:lnTo>
                  <a:lnTo>
                    <a:pt x="60" y="48"/>
                  </a:lnTo>
                  <a:lnTo>
                    <a:pt x="42" y="60"/>
                  </a:lnTo>
                  <a:lnTo>
                    <a:pt x="36" y="42"/>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8" name="Freeform 2556"/>
            <p:cNvSpPr>
              <a:spLocks/>
            </p:cNvSpPr>
            <p:nvPr/>
          </p:nvSpPr>
          <p:spPr bwMode="auto">
            <a:xfrm>
              <a:off x="3534" y="2598"/>
              <a:ext cx="66" cy="48"/>
            </a:xfrm>
            <a:custGeom>
              <a:avLst/>
              <a:gdLst>
                <a:gd name="T0" fmla="*/ 66 w 66"/>
                <a:gd name="T1" fmla="*/ 42 h 48"/>
                <a:gd name="T2" fmla="*/ 42 w 66"/>
                <a:gd name="T3" fmla="*/ 42 h 48"/>
                <a:gd name="T4" fmla="*/ 18 w 66"/>
                <a:gd name="T5" fmla="*/ 42 h 48"/>
                <a:gd name="T6" fmla="*/ 6 w 66"/>
                <a:gd name="T7" fmla="*/ 48 h 48"/>
                <a:gd name="T8" fmla="*/ 6 w 66"/>
                <a:gd name="T9" fmla="*/ 42 h 48"/>
                <a:gd name="T10" fmla="*/ 0 w 66"/>
                <a:gd name="T11" fmla="*/ 42 h 48"/>
                <a:gd name="T12" fmla="*/ 0 w 66"/>
                <a:gd name="T13" fmla="*/ 30 h 48"/>
                <a:gd name="T14" fmla="*/ 6 w 66"/>
                <a:gd name="T15" fmla="*/ 30 h 48"/>
                <a:gd name="T16" fmla="*/ 6 w 66"/>
                <a:gd name="T17" fmla="*/ 18 h 48"/>
                <a:gd name="T18" fmla="*/ 12 w 66"/>
                <a:gd name="T19" fmla="*/ 12 h 48"/>
                <a:gd name="T20" fmla="*/ 12 w 66"/>
                <a:gd name="T21" fmla="*/ 0 h 48"/>
                <a:gd name="T22" fmla="*/ 18 w 66"/>
                <a:gd name="T23" fmla="*/ 0 h 48"/>
                <a:gd name="T24" fmla="*/ 24 w 66"/>
                <a:gd name="T25" fmla="*/ 6 h 48"/>
                <a:gd name="T26" fmla="*/ 30 w 66"/>
                <a:gd name="T27" fmla="*/ 6 h 48"/>
                <a:gd name="T28" fmla="*/ 30 w 66"/>
                <a:gd name="T29" fmla="*/ 12 h 48"/>
                <a:gd name="T30" fmla="*/ 36 w 66"/>
                <a:gd name="T31" fmla="*/ 12 h 48"/>
                <a:gd name="T32" fmla="*/ 36 w 66"/>
                <a:gd name="T33" fmla="*/ 18 h 48"/>
                <a:gd name="T34" fmla="*/ 42 w 66"/>
                <a:gd name="T35" fmla="*/ 18 h 48"/>
                <a:gd name="T36" fmla="*/ 66 w 66"/>
                <a:gd name="T37" fmla="*/ 18 h 48"/>
                <a:gd name="T38" fmla="*/ 66 w 66"/>
                <a:gd name="T39" fmla="*/ 24 h 48"/>
                <a:gd name="T40" fmla="*/ 66 w 66"/>
                <a:gd name="T41" fmla="*/ 30 h 48"/>
                <a:gd name="T42" fmla="*/ 66 w 66"/>
                <a:gd name="T4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48">
                  <a:moveTo>
                    <a:pt x="66" y="42"/>
                  </a:moveTo>
                  <a:lnTo>
                    <a:pt x="42" y="42"/>
                  </a:lnTo>
                  <a:lnTo>
                    <a:pt x="18" y="42"/>
                  </a:lnTo>
                  <a:lnTo>
                    <a:pt x="6" y="48"/>
                  </a:lnTo>
                  <a:lnTo>
                    <a:pt x="6" y="42"/>
                  </a:lnTo>
                  <a:lnTo>
                    <a:pt x="0" y="42"/>
                  </a:lnTo>
                  <a:lnTo>
                    <a:pt x="0" y="30"/>
                  </a:lnTo>
                  <a:lnTo>
                    <a:pt x="6" y="30"/>
                  </a:lnTo>
                  <a:lnTo>
                    <a:pt x="6" y="18"/>
                  </a:lnTo>
                  <a:lnTo>
                    <a:pt x="12" y="12"/>
                  </a:lnTo>
                  <a:lnTo>
                    <a:pt x="12" y="0"/>
                  </a:lnTo>
                  <a:lnTo>
                    <a:pt x="18" y="0"/>
                  </a:lnTo>
                  <a:lnTo>
                    <a:pt x="24" y="6"/>
                  </a:lnTo>
                  <a:lnTo>
                    <a:pt x="30" y="6"/>
                  </a:lnTo>
                  <a:lnTo>
                    <a:pt x="30" y="12"/>
                  </a:lnTo>
                  <a:lnTo>
                    <a:pt x="36" y="12"/>
                  </a:lnTo>
                  <a:lnTo>
                    <a:pt x="36" y="18"/>
                  </a:lnTo>
                  <a:lnTo>
                    <a:pt x="42" y="18"/>
                  </a:lnTo>
                  <a:lnTo>
                    <a:pt x="66" y="18"/>
                  </a:lnTo>
                  <a:lnTo>
                    <a:pt x="66" y="24"/>
                  </a:lnTo>
                  <a:lnTo>
                    <a:pt x="66" y="30"/>
                  </a:lnTo>
                  <a:lnTo>
                    <a:pt x="6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9" name="Freeform 2557"/>
            <p:cNvSpPr>
              <a:spLocks/>
            </p:cNvSpPr>
            <p:nvPr/>
          </p:nvSpPr>
          <p:spPr bwMode="auto">
            <a:xfrm>
              <a:off x="4002" y="2544"/>
              <a:ext cx="30" cy="24"/>
            </a:xfrm>
            <a:custGeom>
              <a:avLst/>
              <a:gdLst>
                <a:gd name="T0" fmla="*/ 24 w 30"/>
                <a:gd name="T1" fmla="*/ 18 h 24"/>
                <a:gd name="T2" fmla="*/ 12 w 30"/>
                <a:gd name="T3" fmla="*/ 24 h 24"/>
                <a:gd name="T4" fmla="*/ 6 w 30"/>
                <a:gd name="T5" fmla="*/ 18 h 24"/>
                <a:gd name="T6" fmla="*/ 0 w 30"/>
                <a:gd name="T7" fmla="*/ 0 h 24"/>
                <a:gd name="T8" fmla="*/ 6 w 30"/>
                <a:gd name="T9" fmla="*/ 0 h 24"/>
                <a:gd name="T10" fmla="*/ 12 w 30"/>
                <a:gd name="T11" fmla="*/ 0 h 24"/>
                <a:gd name="T12" fmla="*/ 18 w 30"/>
                <a:gd name="T13" fmla="*/ 0 h 24"/>
                <a:gd name="T14" fmla="*/ 18 w 30"/>
                <a:gd name="T15" fmla="*/ 6 h 24"/>
                <a:gd name="T16" fmla="*/ 24 w 30"/>
                <a:gd name="T17" fmla="*/ 12 h 24"/>
                <a:gd name="T18" fmla="*/ 30 w 30"/>
                <a:gd name="T19" fmla="*/ 12 h 24"/>
                <a:gd name="T20" fmla="*/ 24 w 30"/>
                <a:gd name="T2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4">
                  <a:moveTo>
                    <a:pt x="24" y="18"/>
                  </a:moveTo>
                  <a:lnTo>
                    <a:pt x="12" y="24"/>
                  </a:lnTo>
                  <a:lnTo>
                    <a:pt x="6" y="18"/>
                  </a:lnTo>
                  <a:lnTo>
                    <a:pt x="0" y="0"/>
                  </a:lnTo>
                  <a:lnTo>
                    <a:pt x="6" y="0"/>
                  </a:lnTo>
                  <a:lnTo>
                    <a:pt x="12" y="0"/>
                  </a:lnTo>
                  <a:lnTo>
                    <a:pt x="18" y="0"/>
                  </a:lnTo>
                  <a:lnTo>
                    <a:pt x="18" y="6"/>
                  </a:lnTo>
                  <a:lnTo>
                    <a:pt x="24" y="12"/>
                  </a:lnTo>
                  <a:lnTo>
                    <a:pt x="30" y="12"/>
                  </a:lnTo>
                  <a:lnTo>
                    <a:pt x="24"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30" name="Freeform 2558"/>
            <p:cNvSpPr>
              <a:spLocks noEditPoints="1"/>
            </p:cNvSpPr>
            <p:nvPr/>
          </p:nvSpPr>
          <p:spPr bwMode="auto">
            <a:xfrm>
              <a:off x="4086" y="2490"/>
              <a:ext cx="48" cy="60"/>
            </a:xfrm>
            <a:custGeom>
              <a:avLst/>
              <a:gdLst>
                <a:gd name="T0" fmla="*/ 12 w 48"/>
                <a:gd name="T1" fmla="*/ 18 h 60"/>
                <a:gd name="T2" fmla="*/ 12 w 48"/>
                <a:gd name="T3" fmla="*/ 6 h 60"/>
                <a:gd name="T4" fmla="*/ 6 w 48"/>
                <a:gd name="T5" fmla="*/ 0 h 60"/>
                <a:gd name="T6" fmla="*/ 12 w 48"/>
                <a:gd name="T7" fmla="*/ 0 h 60"/>
                <a:gd name="T8" fmla="*/ 24 w 48"/>
                <a:gd name="T9" fmla="*/ 0 h 60"/>
                <a:gd name="T10" fmla="*/ 24 w 48"/>
                <a:gd name="T11" fmla="*/ 6 h 60"/>
                <a:gd name="T12" fmla="*/ 30 w 48"/>
                <a:gd name="T13" fmla="*/ 6 h 60"/>
                <a:gd name="T14" fmla="*/ 36 w 48"/>
                <a:gd name="T15" fmla="*/ 6 h 60"/>
                <a:gd name="T16" fmla="*/ 36 w 48"/>
                <a:gd name="T17" fmla="*/ 12 h 60"/>
                <a:gd name="T18" fmla="*/ 24 w 48"/>
                <a:gd name="T19" fmla="*/ 12 h 60"/>
                <a:gd name="T20" fmla="*/ 24 w 48"/>
                <a:gd name="T21" fmla="*/ 18 h 60"/>
                <a:gd name="T22" fmla="*/ 42 w 48"/>
                <a:gd name="T23" fmla="*/ 18 h 60"/>
                <a:gd name="T24" fmla="*/ 48 w 48"/>
                <a:gd name="T25" fmla="*/ 24 h 60"/>
                <a:gd name="T26" fmla="*/ 42 w 48"/>
                <a:gd name="T27" fmla="*/ 30 h 60"/>
                <a:gd name="T28" fmla="*/ 30 w 48"/>
                <a:gd name="T29" fmla="*/ 36 h 60"/>
                <a:gd name="T30" fmla="*/ 18 w 48"/>
                <a:gd name="T31" fmla="*/ 30 h 60"/>
                <a:gd name="T32" fmla="*/ 12 w 48"/>
                <a:gd name="T33" fmla="*/ 18 h 60"/>
                <a:gd name="T34" fmla="*/ 12 w 48"/>
                <a:gd name="T35" fmla="*/ 60 h 60"/>
                <a:gd name="T36" fmla="*/ 12 w 48"/>
                <a:gd name="T37" fmla="*/ 54 h 60"/>
                <a:gd name="T38" fmla="*/ 6 w 48"/>
                <a:gd name="T39" fmla="*/ 54 h 60"/>
                <a:gd name="T40" fmla="*/ 6 w 48"/>
                <a:gd name="T41" fmla="*/ 48 h 60"/>
                <a:gd name="T42" fmla="*/ 0 w 48"/>
                <a:gd name="T43" fmla="*/ 48 h 60"/>
                <a:gd name="T44" fmla="*/ 0 w 48"/>
                <a:gd name="T45" fmla="*/ 42 h 60"/>
                <a:gd name="T46" fmla="*/ 6 w 48"/>
                <a:gd name="T47" fmla="*/ 42 h 60"/>
                <a:gd name="T48" fmla="*/ 6 w 48"/>
                <a:gd name="T49" fmla="*/ 36 h 60"/>
                <a:gd name="T50" fmla="*/ 12 w 48"/>
                <a:gd name="T51" fmla="*/ 30 h 60"/>
                <a:gd name="T52" fmla="*/ 18 w 48"/>
                <a:gd name="T53" fmla="*/ 42 h 60"/>
                <a:gd name="T54" fmla="*/ 12 w 48"/>
                <a:gd name="T55" fmla="*/ 60 h 60"/>
                <a:gd name="T56" fmla="*/ 18 w 48"/>
                <a:gd name="T57" fmla="*/ 42 h 60"/>
                <a:gd name="T58" fmla="*/ 24 w 48"/>
                <a:gd name="T59" fmla="*/ 36 h 60"/>
                <a:gd name="T60" fmla="*/ 30 w 48"/>
                <a:gd name="T61" fmla="*/ 42 h 60"/>
                <a:gd name="T62" fmla="*/ 18 w 48"/>
                <a:gd name="T63" fmla="*/ 54 h 60"/>
                <a:gd name="T64" fmla="*/ 18 w 48"/>
                <a:gd name="T6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60">
                  <a:moveTo>
                    <a:pt x="12" y="18"/>
                  </a:moveTo>
                  <a:lnTo>
                    <a:pt x="12" y="6"/>
                  </a:lnTo>
                  <a:lnTo>
                    <a:pt x="6" y="0"/>
                  </a:lnTo>
                  <a:lnTo>
                    <a:pt x="12" y="0"/>
                  </a:lnTo>
                  <a:lnTo>
                    <a:pt x="24" y="0"/>
                  </a:lnTo>
                  <a:lnTo>
                    <a:pt x="24" y="6"/>
                  </a:lnTo>
                  <a:lnTo>
                    <a:pt x="30" y="6"/>
                  </a:lnTo>
                  <a:lnTo>
                    <a:pt x="36" y="6"/>
                  </a:lnTo>
                  <a:lnTo>
                    <a:pt x="36" y="12"/>
                  </a:lnTo>
                  <a:lnTo>
                    <a:pt x="24" y="12"/>
                  </a:lnTo>
                  <a:lnTo>
                    <a:pt x="24" y="18"/>
                  </a:lnTo>
                  <a:lnTo>
                    <a:pt x="42" y="18"/>
                  </a:lnTo>
                  <a:lnTo>
                    <a:pt x="48" y="24"/>
                  </a:lnTo>
                  <a:lnTo>
                    <a:pt x="42" y="30"/>
                  </a:lnTo>
                  <a:lnTo>
                    <a:pt x="30" y="36"/>
                  </a:lnTo>
                  <a:lnTo>
                    <a:pt x="18" y="30"/>
                  </a:lnTo>
                  <a:lnTo>
                    <a:pt x="12" y="18"/>
                  </a:lnTo>
                  <a:close/>
                  <a:moveTo>
                    <a:pt x="12" y="60"/>
                  </a:moveTo>
                  <a:lnTo>
                    <a:pt x="12" y="54"/>
                  </a:lnTo>
                  <a:lnTo>
                    <a:pt x="6" y="54"/>
                  </a:lnTo>
                  <a:lnTo>
                    <a:pt x="6" y="48"/>
                  </a:lnTo>
                  <a:lnTo>
                    <a:pt x="0" y="48"/>
                  </a:lnTo>
                  <a:lnTo>
                    <a:pt x="0" y="42"/>
                  </a:lnTo>
                  <a:lnTo>
                    <a:pt x="6" y="42"/>
                  </a:lnTo>
                  <a:lnTo>
                    <a:pt x="6" y="36"/>
                  </a:lnTo>
                  <a:lnTo>
                    <a:pt x="12" y="30"/>
                  </a:lnTo>
                  <a:lnTo>
                    <a:pt x="18" y="42"/>
                  </a:lnTo>
                  <a:lnTo>
                    <a:pt x="12" y="60"/>
                  </a:lnTo>
                  <a:close/>
                  <a:moveTo>
                    <a:pt x="18" y="42"/>
                  </a:moveTo>
                  <a:lnTo>
                    <a:pt x="24" y="36"/>
                  </a:lnTo>
                  <a:lnTo>
                    <a:pt x="30" y="42"/>
                  </a:lnTo>
                  <a:lnTo>
                    <a:pt x="18" y="54"/>
                  </a:lnTo>
                  <a:lnTo>
                    <a:pt x="18"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31" name="Freeform 2559"/>
            <p:cNvSpPr>
              <a:spLocks/>
            </p:cNvSpPr>
            <p:nvPr/>
          </p:nvSpPr>
          <p:spPr bwMode="auto">
            <a:xfrm>
              <a:off x="2592" y="2628"/>
              <a:ext cx="60" cy="60"/>
            </a:xfrm>
            <a:custGeom>
              <a:avLst/>
              <a:gdLst>
                <a:gd name="T0" fmla="*/ 36 w 60"/>
                <a:gd name="T1" fmla="*/ 60 h 60"/>
                <a:gd name="T2" fmla="*/ 30 w 60"/>
                <a:gd name="T3" fmla="*/ 54 h 60"/>
                <a:gd name="T4" fmla="*/ 18 w 60"/>
                <a:gd name="T5" fmla="*/ 54 h 60"/>
                <a:gd name="T6" fmla="*/ 0 w 60"/>
                <a:gd name="T7" fmla="*/ 18 h 60"/>
                <a:gd name="T8" fmla="*/ 12 w 60"/>
                <a:gd name="T9" fmla="*/ 12 h 60"/>
                <a:gd name="T10" fmla="*/ 30 w 60"/>
                <a:gd name="T11" fmla="*/ 0 h 60"/>
                <a:gd name="T12" fmla="*/ 48 w 60"/>
                <a:gd name="T13" fmla="*/ 36 h 60"/>
                <a:gd name="T14" fmla="*/ 54 w 60"/>
                <a:gd name="T15" fmla="*/ 30 h 60"/>
                <a:gd name="T16" fmla="*/ 60 w 60"/>
                <a:gd name="T17" fmla="*/ 36 h 60"/>
                <a:gd name="T18" fmla="*/ 60 w 60"/>
                <a:gd name="T19" fmla="*/ 42 h 60"/>
                <a:gd name="T20" fmla="*/ 36 w 60"/>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36" y="60"/>
                  </a:moveTo>
                  <a:lnTo>
                    <a:pt x="30" y="54"/>
                  </a:lnTo>
                  <a:lnTo>
                    <a:pt x="18" y="54"/>
                  </a:lnTo>
                  <a:lnTo>
                    <a:pt x="0" y="18"/>
                  </a:lnTo>
                  <a:lnTo>
                    <a:pt x="12" y="12"/>
                  </a:lnTo>
                  <a:lnTo>
                    <a:pt x="30" y="0"/>
                  </a:lnTo>
                  <a:lnTo>
                    <a:pt x="48" y="36"/>
                  </a:lnTo>
                  <a:lnTo>
                    <a:pt x="54" y="30"/>
                  </a:lnTo>
                  <a:lnTo>
                    <a:pt x="60" y="36"/>
                  </a:lnTo>
                  <a:lnTo>
                    <a:pt x="60" y="42"/>
                  </a:lnTo>
                  <a:lnTo>
                    <a:pt x="3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32" name="Freeform 2560"/>
            <p:cNvSpPr>
              <a:spLocks/>
            </p:cNvSpPr>
            <p:nvPr/>
          </p:nvSpPr>
          <p:spPr bwMode="auto">
            <a:xfrm>
              <a:off x="3210" y="2622"/>
              <a:ext cx="42" cy="54"/>
            </a:xfrm>
            <a:custGeom>
              <a:avLst/>
              <a:gdLst>
                <a:gd name="T0" fmla="*/ 18 w 42"/>
                <a:gd name="T1" fmla="*/ 54 h 54"/>
                <a:gd name="T2" fmla="*/ 12 w 42"/>
                <a:gd name="T3" fmla="*/ 48 h 54"/>
                <a:gd name="T4" fmla="*/ 0 w 42"/>
                <a:gd name="T5" fmla="*/ 54 h 54"/>
                <a:gd name="T6" fmla="*/ 0 w 42"/>
                <a:gd name="T7" fmla="*/ 48 h 54"/>
                <a:gd name="T8" fmla="*/ 0 w 42"/>
                <a:gd name="T9" fmla="*/ 36 h 54"/>
                <a:gd name="T10" fmla="*/ 6 w 42"/>
                <a:gd name="T11" fmla="*/ 36 h 54"/>
                <a:gd name="T12" fmla="*/ 0 w 42"/>
                <a:gd name="T13" fmla="*/ 30 h 54"/>
                <a:gd name="T14" fmla="*/ 6 w 42"/>
                <a:gd name="T15" fmla="*/ 24 h 54"/>
                <a:gd name="T16" fmla="*/ 0 w 42"/>
                <a:gd name="T17" fmla="*/ 24 h 54"/>
                <a:gd name="T18" fmla="*/ 0 w 42"/>
                <a:gd name="T19" fmla="*/ 18 h 54"/>
                <a:gd name="T20" fmla="*/ 6 w 42"/>
                <a:gd name="T21" fmla="*/ 18 h 54"/>
                <a:gd name="T22" fmla="*/ 0 w 42"/>
                <a:gd name="T23" fmla="*/ 18 h 54"/>
                <a:gd name="T24" fmla="*/ 0 w 42"/>
                <a:gd name="T25" fmla="*/ 12 h 54"/>
                <a:gd name="T26" fmla="*/ 6 w 42"/>
                <a:gd name="T27" fmla="*/ 12 h 54"/>
                <a:gd name="T28" fmla="*/ 6 w 42"/>
                <a:gd name="T29" fmla="*/ 6 h 54"/>
                <a:gd name="T30" fmla="*/ 18 w 42"/>
                <a:gd name="T31" fmla="*/ 6 h 54"/>
                <a:gd name="T32" fmla="*/ 24 w 42"/>
                <a:gd name="T33" fmla="*/ 0 h 54"/>
                <a:gd name="T34" fmla="*/ 24 w 42"/>
                <a:gd name="T35" fmla="*/ 6 h 54"/>
                <a:gd name="T36" fmla="*/ 30 w 42"/>
                <a:gd name="T37" fmla="*/ 0 h 54"/>
                <a:gd name="T38" fmla="*/ 36 w 42"/>
                <a:gd name="T39" fmla="*/ 0 h 54"/>
                <a:gd name="T40" fmla="*/ 36 w 42"/>
                <a:gd name="T41" fmla="*/ 6 h 54"/>
                <a:gd name="T42" fmla="*/ 30 w 42"/>
                <a:gd name="T43" fmla="*/ 6 h 54"/>
                <a:gd name="T44" fmla="*/ 30 w 42"/>
                <a:gd name="T45" fmla="*/ 12 h 54"/>
                <a:gd name="T46" fmla="*/ 36 w 42"/>
                <a:gd name="T47" fmla="*/ 12 h 54"/>
                <a:gd name="T48" fmla="*/ 42 w 42"/>
                <a:gd name="T49" fmla="*/ 12 h 54"/>
                <a:gd name="T50" fmla="*/ 42 w 42"/>
                <a:gd name="T51" fmla="*/ 6 h 54"/>
                <a:gd name="T52" fmla="*/ 42 w 42"/>
                <a:gd name="T53" fmla="*/ 12 h 54"/>
                <a:gd name="T54" fmla="*/ 36 w 42"/>
                <a:gd name="T55" fmla="*/ 18 h 54"/>
                <a:gd name="T56" fmla="*/ 42 w 42"/>
                <a:gd name="T57" fmla="*/ 18 h 54"/>
                <a:gd name="T58" fmla="*/ 36 w 42"/>
                <a:gd name="T59" fmla="*/ 18 h 54"/>
                <a:gd name="T60" fmla="*/ 30 w 42"/>
                <a:gd name="T61" fmla="*/ 18 h 54"/>
                <a:gd name="T62" fmla="*/ 36 w 42"/>
                <a:gd name="T63" fmla="*/ 24 h 54"/>
                <a:gd name="T64" fmla="*/ 30 w 42"/>
                <a:gd name="T65" fmla="*/ 30 h 54"/>
                <a:gd name="T66" fmla="*/ 30 w 42"/>
                <a:gd name="T67" fmla="*/ 36 h 54"/>
                <a:gd name="T68" fmla="*/ 24 w 42"/>
                <a:gd name="T69" fmla="*/ 36 h 54"/>
                <a:gd name="T70" fmla="*/ 24 w 42"/>
                <a:gd name="T71" fmla="*/ 42 h 54"/>
                <a:gd name="T72" fmla="*/ 18 w 42"/>
                <a:gd name="T73" fmla="*/ 42 h 54"/>
                <a:gd name="T74" fmla="*/ 18 w 42"/>
                <a:gd name="T75" fmla="*/ 48 h 54"/>
                <a:gd name="T76" fmla="*/ 24 w 42"/>
                <a:gd name="T77" fmla="*/ 48 h 54"/>
                <a:gd name="T78" fmla="*/ 24 w 42"/>
                <a:gd name="T79" fmla="*/ 54 h 54"/>
                <a:gd name="T80" fmla="*/ 18 w 42"/>
                <a:gd name="T81" fmla="*/ 48 h 54"/>
                <a:gd name="T82" fmla="*/ 18 w 42"/>
                <a:gd name="T8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54">
                  <a:moveTo>
                    <a:pt x="18" y="54"/>
                  </a:moveTo>
                  <a:lnTo>
                    <a:pt x="12" y="48"/>
                  </a:lnTo>
                  <a:lnTo>
                    <a:pt x="0" y="54"/>
                  </a:lnTo>
                  <a:lnTo>
                    <a:pt x="0" y="48"/>
                  </a:lnTo>
                  <a:lnTo>
                    <a:pt x="0" y="36"/>
                  </a:lnTo>
                  <a:lnTo>
                    <a:pt x="6" y="36"/>
                  </a:lnTo>
                  <a:lnTo>
                    <a:pt x="0" y="30"/>
                  </a:lnTo>
                  <a:lnTo>
                    <a:pt x="6" y="24"/>
                  </a:lnTo>
                  <a:lnTo>
                    <a:pt x="0" y="24"/>
                  </a:lnTo>
                  <a:lnTo>
                    <a:pt x="0" y="18"/>
                  </a:lnTo>
                  <a:lnTo>
                    <a:pt x="6" y="18"/>
                  </a:lnTo>
                  <a:lnTo>
                    <a:pt x="0" y="18"/>
                  </a:lnTo>
                  <a:lnTo>
                    <a:pt x="0" y="12"/>
                  </a:lnTo>
                  <a:lnTo>
                    <a:pt x="6" y="12"/>
                  </a:lnTo>
                  <a:lnTo>
                    <a:pt x="6" y="6"/>
                  </a:lnTo>
                  <a:lnTo>
                    <a:pt x="18" y="6"/>
                  </a:lnTo>
                  <a:lnTo>
                    <a:pt x="24" y="0"/>
                  </a:lnTo>
                  <a:lnTo>
                    <a:pt x="24" y="6"/>
                  </a:lnTo>
                  <a:lnTo>
                    <a:pt x="30" y="0"/>
                  </a:lnTo>
                  <a:lnTo>
                    <a:pt x="36" y="0"/>
                  </a:lnTo>
                  <a:lnTo>
                    <a:pt x="36" y="6"/>
                  </a:lnTo>
                  <a:lnTo>
                    <a:pt x="30" y="6"/>
                  </a:lnTo>
                  <a:lnTo>
                    <a:pt x="30" y="12"/>
                  </a:lnTo>
                  <a:lnTo>
                    <a:pt x="36" y="12"/>
                  </a:lnTo>
                  <a:lnTo>
                    <a:pt x="42" y="12"/>
                  </a:lnTo>
                  <a:lnTo>
                    <a:pt x="42" y="6"/>
                  </a:lnTo>
                  <a:lnTo>
                    <a:pt x="42" y="12"/>
                  </a:lnTo>
                  <a:lnTo>
                    <a:pt x="36" y="18"/>
                  </a:lnTo>
                  <a:lnTo>
                    <a:pt x="42" y="18"/>
                  </a:lnTo>
                  <a:lnTo>
                    <a:pt x="36" y="18"/>
                  </a:lnTo>
                  <a:lnTo>
                    <a:pt x="30" y="18"/>
                  </a:lnTo>
                  <a:lnTo>
                    <a:pt x="36" y="24"/>
                  </a:lnTo>
                  <a:lnTo>
                    <a:pt x="30" y="30"/>
                  </a:lnTo>
                  <a:lnTo>
                    <a:pt x="30" y="36"/>
                  </a:lnTo>
                  <a:lnTo>
                    <a:pt x="24" y="36"/>
                  </a:lnTo>
                  <a:lnTo>
                    <a:pt x="24" y="42"/>
                  </a:lnTo>
                  <a:lnTo>
                    <a:pt x="18" y="42"/>
                  </a:lnTo>
                  <a:lnTo>
                    <a:pt x="18" y="48"/>
                  </a:lnTo>
                  <a:lnTo>
                    <a:pt x="24" y="48"/>
                  </a:lnTo>
                  <a:lnTo>
                    <a:pt x="24" y="54"/>
                  </a:lnTo>
                  <a:lnTo>
                    <a:pt x="18" y="48"/>
                  </a:lnTo>
                  <a:lnTo>
                    <a:pt x="18"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33" name="Freeform 2561"/>
            <p:cNvSpPr>
              <a:spLocks/>
            </p:cNvSpPr>
            <p:nvPr/>
          </p:nvSpPr>
          <p:spPr bwMode="auto">
            <a:xfrm>
              <a:off x="3036" y="2634"/>
              <a:ext cx="42" cy="30"/>
            </a:xfrm>
            <a:custGeom>
              <a:avLst/>
              <a:gdLst>
                <a:gd name="T0" fmla="*/ 24 w 42"/>
                <a:gd name="T1" fmla="*/ 30 h 30"/>
                <a:gd name="T2" fmla="*/ 18 w 42"/>
                <a:gd name="T3" fmla="*/ 24 h 30"/>
                <a:gd name="T4" fmla="*/ 12 w 42"/>
                <a:gd name="T5" fmla="*/ 24 h 30"/>
                <a:gd name="T6" fmla="*/ 12 w 42"/>
                <a:gd name="T7" fmla="*/ 18 h 30"/>
                <a:gd name="T8" fmla="*/ 12 w 42"/>
                <a:gd name="T9" fmla="*/ 12 h 30"/>
                <a:gd name="T10" fmla="*/ 6 w 42"/>
                <a:gd name="T11" fmla="*/ 12 h 30"/>
                <a:gd name="T12" fmla="*/ 12 w 42"/>
                <a:gd name="T13" fmla="*/ 6 h 30"/>
                <a:gd name="T14" fmla="*/ 6 w 42"/>
                <a:gd name="T15" fmla="*/ 6 h 30"/>
                <a:gd name="T16" fmla="*/ 0 w 42"/>
                <a:gd name="T17" fmla="*/ 0 h 30"/>
                <a:gd name="T18" fmla="*/ 12 w 42"/>
                <a:gd name="T19" fmla="*/ 0 h 30"/>
                <a:gd name="T20" fmla="*/ 18 w 42"/>
                <a:gd name="T21" fmla="*/ 0 h 30"/>
                <a:gd name="T22" fmla="*/ 36 w 42"/>
                <a:gd name="T23" fmla="*/ 0 h 30"/>
                <a:gd name="T24" fmla="*/ 36 w 42"/>
                <a:gd name="T25" fmla="*/ 6 h 30"/>
                <a:gd name="T26" fmla="*/ 36 w 42"/>
                <a:gd name="T27" fmla="*/ 12 h 30"/>
                <a:gd name="T28" fmla="*/ 42 w 42"/>
                <a:gd name="T29" fmla="*/ 18 h 30"/>
                <a:gd name="T30" fmla="*/ 36 w 42"/>
                <a:gd name="T31" fmla="*/ 18 h 30"/>
                <a:gd name="T32" fmla="*/ 42 w 42"/>
                <a:gd name="T33" fmla="*/ 24 h 30"/>
                <a:gd name="T34" fmla="*/ 30 w 42"/>
                <a:gd name="T35" fmla="*/ 24 h 30"/>
                <a:gd name="T36" fmla="*/ 30 w 42"/>
                <a:gd name="T37" fmla="*/ 30 h 30"/>
                <a:gd name="T38" fmla="*/ 24 w 42"/>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0">
                  <a:moveTo>
                    <a:pt x="24" y="30"/>
                  </a:moveTo>
                  <a:lnTo>
                    <a:pt x="18" y="24"/>
                  </a:lnTo>
                  <a:lnTo>
                    <a:pt x="12" y="24"/>
                  </a:lnTo>
                  <a:lnTo>
                    <a:pt x="12" y="18"/>
                  </a:lnTo>
                  <a:lnTo>
                    <a:pt x="12" y="12"/>
                  </a:lnTo>
                  <a:lnTo>
                    <a:pt x="6" y="12"/>
                  </a:lnTo>
                  <a:lnTo>
                    <a:pt x="12" y="6"/>
                  </a:lnTo>
                  <a:lnTo>
                    <a:pt x="6" y="6"/>
                  </a:lnTo>
                  <a:lnTo>
                    <a:pt x="0" y="0"/>
                  </a:lnTo>
                  <a:lnTo>
                    <a:pt x="12" y="0"/>
                  </a:lnTo>
                  <a:lnTo>
                    <a:pt x="18" y="0"/>
                  </a:lnTo>
                  <a:lnTo>
                    <a:pt x="36" y="0"/>
                  </a:lnTo>
                  <a:lnTo>
                    <a:pt x="36" y="6"/>
                  </a:lnTo>
                  <a:lnTo>
                    <a:pt x="36" y="12"/>
                  </a:lnTo>
                  <a:lnTo>
                    <a:pt x="42" y="18"/>
                  </a:lnTo>
                  <a:lnTo>
                    <a:pt x="36" y="18"/>
                  </a:lnTo>
                  <a:lnTo>
                    <a:pt x="42" y="24"/>
                  </a:lnTo>
                  <a:lnTo>
                    <a:pt x="30" y="24"/>
                  </a:lnTo>
                  <a:lnTo>
                    <a:pt x="30" y="30"/>
                  </a:lnTo>
                  <a:lnTo>
                    <a:pt x="24"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34" name="Freeform 2562"/>
            <p:cNvSpPr>
              <a:spLocks/>
            </p:cNvSpPr>
            <p:nvPr/>
          </p:nvSpPr>
          <p:spPr bwMode="auto">
            <a:xfrm>
              <a:off x="4026" y="2544"/>
              <a:ext cx="54" cy="42"/>
            </a:xfrm>
            <a:custGeom>
              <a:avLst/>
              <a:gdLst>
                <a:gd name="T0" fmla="*/ 42 w 54"/>
                <a:gd name="T1" fmla="*/ 36 h 42"/>
                <a:gd name="T2" fmla="*/ 36 w 54"/>
                <a:gd name="T3" fmla="*/ 36 h 42"/>
                <a:gd name="T4" fmla="*/ 30 w 54"/>
                <a:gd name="T5" fmla="*/ 24 h 42"/>
                <a:gd name="T6" fmla="*/ 24 w 54"/>
                <a:gd name="T7" fmla="*/ 24 h 42"/>
                <a:gd name="T8" fmla="*/ 18 w 54"/>
                <a:gd name="T9" fmla="*/ 24 h 42"/>
                <a:gd name="T10" fmla="*/ 12 w 54"/>
                <a:gd name="T11" fmla="*/ 18 h 42"/>
                <a:gd name="T12" fmla="*/ 6 w 54"/>
                <a:gd name="T13" fmla="*/ 12 h 42"/>
                <a:gd name="T14" fmla="*/ 0 w 54"/>
                <a:gd name="T15" fmla="*/ 12 h 42"/>
                <a:gd name="T16" fmla="*/ 24 w 54"/>
                <a:gd name="T17" fmla="*/ 0 h 42"/>
                <a:gd name="T18" fmla="*/ 30 w 54"/>
                <a:gd name="T19" fmla="*/ 0 h 42"/>
                <a:gd name="T20" fmla="*/ 30 w 54"/>
                <a:gd name="T21" fmla="*/ 6 h 42"/>
                <a:gd name="T22" fmla="*/ 30 w 54"/>
                <a:gd name="T23" fmla="*/ 12 h 42"/>
                <a:gd name="T24" fmla="*/ 36 w 54"/>
                <a:gd name="T25" fmla="*/ 12 h 42"/>
                <a:gd name="T26" fmla="*/ 36 w 54"/>
                <a:gd name="T27" fmla="*/ 18 h 42"/>
                <a:gd name="T28" fmla="*/ 42 w 54"/>
                <a:gd name="T29" fmla="*/ 18 h 42"/>
                <a:gd name="T30" fmla="*/ 42 w 54"/>
                <a:gd name="T31" fmla="*/ 24 h 42"/>
                <a:gd name="T32" fmla="*/ 48 w 54"/>
                <a:gd name="T33" fmla="*/ 30 h 42"/>
                <a:gd name="T34" fmla="*/ 48 w 54"/>
                <a:gd name="T35" fmla="*/ 24 h 42"/>
                <a:gd name="T36" fmla="*/ 48 w 54"/>
                <a:gd name="T37" fmla="*/ 30 h 42"/>
                <a:gd name="T38" fmla="*/ 54 w 54"/>
                <a:gd name="T39" fmla="*/ 30 h 42"/>
                <a:gd name="T40" fmla="*/ 54 w 54"/>
                <a:gd name="T41" fmla="*/ 36 h 42"/>
                <a:gd name="T42" fmla="*/ 54 w 54"/>
                <a:gd name="T43" fmla="*/ 42 h 42"/>
                <a:gd name="T44" fmla="*/ 42 w 54"/>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42">
                  <a:moveTo>
                    <a:pt x="42" y="36"/>
                  </a:moveTo>
                  <a:lnTo>
                    <a:pt x="36" y="36"/>
                  </a:lnTo>
                  <a:lnTo>
                    <a:pt x="30" y="24"/>
                  </a:lnTo>
                  <a:lnTo>
                    <a:pt x="24" y="24"/>
                  </a:lnTo>
                  <a:lnTo>
                    <a:pt x="18" y="24"/>
                  </a:lnTo>
                  <a:lnTo>
                    <a:pt x="12" y="18"/>
                  </a:lnTo>
                  <a:lnTo>
                    <a:pt x="6" y="12"/>
                  </a:lnTo>
                  <a:lnTo>
                    <a:pt x="0" y="12"/>
                  </a:lnTo>
                  <a:lnTo>
                    <a:pt x="24" y="0"/>
                  </a:lnTo>
                  <a:lnTo>
                    <a:pt x="30" y="0"/>
                  </a:lnTo>
                  <a:lnTo>
                    <a:pt x="30" y="6"/>
                  </a:lnTo>
                  <a:lnTo>
                    <a:pt x="30" y="12"/>
                  </a:lnTo>
                  <a:lnTo>
                    <a:pt x="36" y="12"/>
                  </a:lnTo>
                  <a:lnTo>
                    <a:pt x="36" y="18"/>
                  </a:lnTo>
                  <a:lnTo>
                    <a:pt x="42" y="18"/>
                  </a:lnTo>
                  <a:lnTo>
                    <a:pt x="42" y="24"/>
                  </a:lnTo>
                  <a:lnTo>
                    <a:pt x="48" y="30"/>
                  </a:lnTo>
                  <a:lnTo>
                    <a:pt x="48" y="24"/>
                  </a:lnTo>
                  <a:lnTo>
                    <a:pt x="48" y="30"/>
                  </a:lnTo>
                  <a:lnTo>
                    <a:pt x="54" y="30"/>
                  </a:lnTo>
                  <a:lnTo>
                    <a:pt x="54" y="36"/>
                  </a:lnTo>
                  <a:lnTo>
                    <a:pt x="54" y="42"/>
                  </a:lnTo>
                  <a:lnTo>
                    <a:pt x="4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35" name="Freeform 2563"/>
            <p:cNvSpPr>
              <a:spLocks/>
            </p:cNvSpPr>
            <p:nvPr/>
          </p:nvSpPr>
          <p:spPr bwMode="auto">
            <a:xfrm>
              <a:off x="3396" y="2610"/>
              <a:ext cx="36" cy="48"/>
            </a:xfrm>
            <a:custGeom>
              <a:avLst/>
              <a:gdLst>
                <a:gd name="T0" fmla="*/ 36 w 36"/>
                <a:gd name="T1" fmla="*/ 42 h 48"/>
                <a:gd name="T2" fmla="*/ 0 w 36"/>
                <a:gd name="T3" fmla="*/ 48 h 48"/>
                <a:gd name="T4" fmla="*/ 0 w 36"/>
                <a:gd name="T5" fmla="*/ 6 h 48"/>
                <a:gd name="T6" fmla="*/ 30 w 36"/>
                <a:gd name="T7" fmla="*/ 0 h 48"/>
                <a:gd name="T8" fmla="*/ 36 w 36"/>
                <a:gd name="T9" fmla="*/ 42 h 48"/>
              </a:gdLst>
              <a:ahLst/>
              <a:cxnLst>
                <a:cxn ang="0">
                  <a:pos x="T0" y="T1"/>
                </a:cxn>
                <a:cxn ang="0">
                  <a:pos x="T2" y="T3"/>
                </a:cxn>
                <a:cxn ang="0">
                  <a:pos x="T4" y="T5"/>
                </a:cxn>
                <a:cxn ang="0">
                  <a:pos x="T6" y="T7"/>
                </a:cxn>
                <a:cxn ang="0">
                  <a:pos x="T8" y="T9"/>
                </a:cxn>
              </a:cxnLst>
              <a:rect l="0" t="0" r="r" b="b"/>
              <a:pathLst>
                <a:path w="36" h="48">
                  <a:moveTo>
                    <a:pt x="36" y="42"/>
                  </a:moveTo>
                  <a:lnTo>
                    <a:pt x="0" y="48"/>
                  </a:lnTo>
                  <a:lnTo>
                    <a:pt x="0" y="6"/>
                  </a:lnTo>
                  <a:lnTo>
                    <a:pt x="30" y="0"/>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36" name="Freeform 2564"/>
            <p:cNvSpPr>
              <a:spLocks/>
            </p:cNvSpPr>
            <p:nvPr/>
          </p:nvSpPr>
          <p:spPr bwMode="auto">
            <a:xfrm>
              <a:off x="3426" y="2610"/>
              <a:ext cx="42" cy="42"/>
            </a:xfrm>
            <a:custGeom>
              <a:avLst/>
              <a:gdLst>
                <a:gd name="T0" fmla="*/ 42 w 42"/>
                <a:gd name="T1" fmla="*/ 36 h 42"/>
                <a:gd name="T2" fmla="*/ 30 w 42"/>
                <a:gd name="T3" fmla="*/ 36 h 42"/>
                <a:gd name="T4" fmla="*/ 18 w 42"/>
                <a:gd name="T5" fmla="*/ 42 h 42"/>
                <a:gd name="T6" fmla="*/ 6 w 42"/>
                <a:gd name="T7" fmla="*/ 42 h 42"/>
                <a:gd name="T8" fmla="*/ 0 w 42"/>
                <a:gd name="T9" fmla="*/ 0 h 42"/>
                <a:gd name="T10" fmla="*/ 42 w 42"/>
                <a:gd name="T11" fmla="*/ 0 h 42"/>
                <a:gd name="T12" fmla="*/ 42 w 42"/>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36"/>
                  </a:moveTo>
                  <a:lnTo>
                    <a:pt x="30" y="36"/>
                  </a:lnTo>
                  <a:lnTo>
                    <a:pt x="18" y="42"/>
                  </a:lnTo>
                  <a:lnTo>
                    <a:pt x="6" y="42"/>
                  </a:lnTo>
                  <a:lnTo>
                    <a:pt x="0" y="0"/>
                  </a:lnTo>
                  <a:lnTo>
                    <a:pt x="42" y="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37" name="Freeform 2565"/>
            <p:cNvSpPr>
              <a:spLocks/>
            </p:cNvSpPr>
            <p:nvPr/>
          </p:nvSpPr>
          <p:spPr bwMode="auto">
            <a:xfrm>
              <a:off x="3360" y="2616"/>
              <a:ext cx="36" cy="48"/>
            </a:xfrm>
            <a:custGeom>
              <a:avLst/>
              <a:gdLst>
                <a:gd name="T0" fmla="*/ 36 w 36"/>
                <a:gd name="T1" fmla="*/ 42 h 48"/>
                <a:gd name="T2" fmla="*/ 30 w 36"/>
                <a:gd name="T3" fmla="*/ 42 h 48"/>
                <a:gd name="T4" fmla="*/ 12 w 36"/>
                <a:gd name="T5" fmla="*/ 48 h 48"/>
                <a:gd name="T6" fmla="*/ 6 w 36"/>
                <a:gd name="T7" fmla="*/ 24 h 48"/>
                <a:gd name="T8" fmla="*/ 6 w 36"/>
                <a:gd name="T9" fmla="*/ 18 h 48"/>
                <a:gd name="T10" fmla="*/ 0 w 36"/>
                <a:gd name="T11" fmla="*/ 18 h 48"/>
                <a:gd name="T12" fmla="*/ 0 w 36"/>
                <a:gd name="T13" fmla="*/ 0 h 48"/>
                <a:gd name="T14" fmla="*/ 36 w 36"/>
                <a:gd name="T15" fmla="*/ 0 h 48"/>
                <a:gd name="T16" fmla="*/ 36 w 36"/>
                <a:gd name="T1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36" y="42"/>
                  </a:moveTo>
                  <a:lnTo>
                    <a:pt x="30" y="42"/>
                  </a:lnTo>
                  <a:lnTo>
                    <a:pt x="12" y="48"/>
                  </a:lnTo>
                  <a:lnTo>
                    <a:pt x="6" y="24"/>
                  </a:lnTo>
                  <a:lnTo>
                    <a:pt x="6" y="18"/>
                  </a:lnTo>
                  <a:lnTo>
                    <a:pt x="0" y="18"/>
                  </a:lnTo>
                  <a:lnTo>
                    <a:pt x="0" y="0"/>
                  </a:lnTo>
                  <a:lnTo>
                    <a:pt x="36" y="0"/>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38" name="Freeform 2566"/>
            <p:cNvSpPr>
              <a:spLocks/>
            </p:cNvSpPr>
            <p:nvPr/>
          </p:nvSpPr>
          <p:spPr bwMode="auto">
            <a:xfrm>
              <a:off x="3234" y="2622"/>
              <a:ext cx="48" cy="48"/>
            </a:xfrm>
            <a:custGeom>
              <a:avLst/>
              <a:gdLst>
                <a:gd name="T0" fmla="*/ 42 w 48"/>
                <a:gd name="T1" fmla="*/ 42 h 48"/>
                <a:gd name="T2" fmla="*/ 36 w 48"/>
                <a:gd name="T3" fmla="*/ 48 h 48"/>
                <a:gd name="T4" fmla="*/ 36 w 48"/>
                <a:gd name="T5" fmla="*/ 42 h 48"/>
                <a:gd name="T6" fmla="*/ 18 w 48"/>
                <a:gd name="T7" fmla="*/ 36 h 48"/>
                <a:gd name="T8" fmla="*/ 0 w 48"/>
                <a:gd name="T9" fmla="*/ 36 h 48"/>
                <a:gd name="T10" fmla="*/ 6 w 48"/>
                <a:gd name="T11" fmla="*/ 36 h 48"/>
                <a:gd name="T12" fmla="*/ 6 w 48"/>
                <a:gd name="T13" fmla="*/ 30 h 48"/>
                <a:gd name="T14" fmla="*/ 12 w 48"/>
                <a:gd name="T15" fmla="*/ 24 h 48"/>
                <a:gd name="T16" fmla="*/ 6 w 48"/>
                <a:gd name="T17" fmla="*/ 18 h 48"/>
                <a:gd name="T18" fmla="*/ 12 w 48"/>
                <a:gd name="T19" fmla="*/ 18 h 48"/>
                <a:gd name="T20" fmla="*/ 18 w 48"/>
                <a:gd name="T21" fmla="*/ 18 h 48"/>
                <a:gd name="T22" fmla="*/ 24 w 48"/>
                <a:gd name="T23" fmla="*/ 12 h 48"/>
                <a:gd name="T24" fmla="*/ 24 w 48"/>
                <a:gd name="T25" fmla="*/ 18 h 48"/>
                <a:gd name="T26" fmla="*/ 30 w 48"/>
                <a:gd name="T27" fmla="*/ 18 h 48"/>
                <a:gd name="T28" fmla="*/ 30 w 48"/>
                <a:gd name="T29" fmla="*/ 12 h 48"/>
                <a:gd name="T30" fmla="*/ 36 w 48"/>
                <a:gd name="T31" fmla="*/ 12 h 48"/>
                <a:gd name="T32" fmla="*/ 30 w 48"/>
                <a:gd name="T33" fmla="*/ 12 h 48"/>
                <a:gd name="T34" fmla="*/ 36 w 48"/>
                <a:gd name="T35" fmla="*/ 6 h 48"/>
                <a:gd name="T36" fmla="*/ 36 w 48"/>
                <a:gd name="T37" fmla="*/ 12 h 48"/>
                <a:gd name="T38" fmla="*/ 42 w 48"/>
                <a:gd name="T39" fmla="*/ 6 h 48"/>
                <a:gd name="T40" fmla="*/ 36 w 48"/>
                <a:gd name="T41" fmla="*/ 6 h 48"/>
                <a:gd name="T42" fmla="*/ 42 w 48"/>
                <a:gd name="T43" fmla="*/ 6 h 48"/>
                <a:gd name="T44" fmla="*/ 42 w 48"/>
                <a:gd name="T45" fmla="*/ 0 h 48"/>
                <a:gd name="T46" fmla="*/ 42 w 48"/>
                <a:gd name="T47" fmla="*/ 18 h 48"/>
                <a:gd name="T48" fmla="*/ 48 w 48"/>
                <a:gd name="T49" fmla="*/ 24 h 48"/>
                <a:gd name="T50" fmla="*/ 48 w 48"/>
                <a:gd name="T51" fmla="*/ 36 h 48"/>
                <a:gd name="T52" fmla="*/ 42 w 48"/>
                <a:gd name="T5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8">
                  <a:moveTo>
                    <a:pt x="42" y="42"/>
                  </a:moveTo>
                  <a:lnTo>
                    <a:pt x="36" y="48"/>
                  </a:lnTo>
                  <a:lnTo>
                    <a:pt x="36" y="42"/>
                  </a:lnTo>
                  <a:lnTo>
                    <a:pt x="18" y="36"/>
                  </a:lnTo>
                  <a:lnTo>
                    <a:pt x="0" y="36"/>
                  </a:lnTo>
                  <a:lnTo>
                    <a:pt x="6" y="36"/>
                  </a:lnTo>
                  <a:lnTo>
                    <a:pt x="6" y="30"/>
                  </a:lnTo>
                  <a:lnTo>
                    <a:pt x="12" y="24"/>
                  </a:lnTo>
                  <a:lnTo>
                    <a:pt x="6" y="18"/>
                  </a:lnTo>
                  <a:lnTo>
                    <a:pt x="12" y="18"/>
                  </a:lnTo>
                  <a:lnTo>
                    <a:pt x="18" y="18"/>
                  </a:lnTo>
                  <a:lnTo>
                    <a:pt x="24" y="12"/>
                  </a:lnTo>
                  <a:lnTo>
                    <a:pt x="24" y="18"/>
                  </a:lnTo>
                  <a:lnTo>
                    <a:pt x="30" y="18"/>
                  </a:lnTo>
                  <a:lnTo>
                    <a:pt x="30" y="12"/>
                  </a:lnTo>
                  <a:lnTo>
                    <a:pt x="36" y="12"/>
                  </a:lnTo>
                  <a:lnTo>
                    <a:pt x="30" y="12"/>
                  </a:lnTo>
                  <a:lnTo>
                    <a:pt x="36" y="6"/>
                  </a:lnTo>
                  <a:lnTo>
                    <a:pt x="36" y="12"/>
                  </a:lnTo>
                  <a:lnTo>
                    <a:pt x="42" y="6"/>
                  </a:lnTo>
                  <a:lnTo>
                    <a:pt x="36" y="6"/>
                  </a:lnTo>
                  <a:lnTo>
                    <a:pt x="42" y="6"/>
                  </a:lnTo>
                  <a:lnTo>
                    <a:pt x="42" y="0"/>
                  </a:lnTo>
                  <a:lnTo>
                    <a:pt x="42" y="18"/>
                  </a:lnTo>
                  <a:lnTo>
                    <a:pt x="48" y="24"/>
                  </a:lnTo>
                  <a:lnTo>
                    <a:pt x="48" y="36"/>
                  </a:lnTo>
                  <a:lnTo>
                    <a:pt x="4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39" name="Freeform 2567"/>
            <p:cNvSpPr>
              <a:spLocks/>
            </p:cNvSpPr>
            <p:nvPr/>
          </p:nvSpPr>
          <p:spPr bwMode="auto">
            <a:xfrm>
              <a:off x="3750" y="2580"/>
              <a:ext cx="36" cy="30"/>
            </a:xfrm>
            <a:custGeom>
              <a:avLst/>
              <a:gdLst>
                <a:gd name="T0" fmla="*/ 0 w 36"/>
                <a:gd name="T1" fmla="*/ 30 h 30"/>
                <a:gd name="T2" fmla="*/ 0 w 36"/>
                <a:gd name="T3" fmla="*/ 24 h 30"/>
                <a:gd name="T4" fmla="*/ 0 w 36"/>
                <a:gd name="T5" fmla="*/ 18 h 30"/>
                <a:gd name="T6" fmla="*/ 0 w 36"/>
                <a:gd name="T7" fmla="*/ 12 h 30"/>
                <a:gd name="T8" fmla="*/ 6 w 36"/>
                <a:gd name="T9" fmla="*/ 6 h 30"/>
                <a:gd name="T10" fmla="*/ 12 w 36"/>
                <a:gd name="T11" fmla="*/ 0 h 30"/>
                <a:gd name="T12" fmla="*/ 36 w 36"/>
                <a:gd name="T13" fmla="*/ 0 h 30"/>
                <a:gd name="T14" fmla="*/ 36 w 36"/>
                <a:gd name="T15" fmla="*/ 6 h 30"/>
                <a:gd name="T16" fmla="*/ 36 w 36"/>
                <a:gd name="T17" fmla="*/ 18 h 30"/>
                <a:gd name="T18" fmla="*/ 36 w 36"/>
                <a:gd name="T19" fmla="*/ 24 h 30"/>
                <a:gd name="T20" fmla="*/ 36 w 36"/>
                <a:gd name="T21" fmla="*/ 30 h 30"/>
                <a:gd name="T22" fmla="*/ 24 w 36"/>
                <a:gd name="T23" fmla="*/ 30 h 30"/>
                <a:gd name="T24" fmla="*/ 18 w 36"/>
                <a:gd name="T25" fmla="*/ 30 h 30"/>
                <a:gd name="T26" fmla="*/ 12 w 36"/>
                <a:gd name="T27" fmla="*/ 30 h 30"/>
                <a:gd name="T28" fmla="*/ 6 w 36"/>
                <a:gd name="T29" fmla="*/ 30 h 30"/>
                <a:gd name="T30" fmla="*/ 6 w 36"/>
                <a:gd name="T31" fmla="*/ 24 h 30"/>
                <a:gd name="T32" fmla="*/ 6 w 36"/>
                <a:gd name="T33" fmla="*/ 30 h 30"/>
                <a:gd name="T34" fmla="*/ 0 w 36"/>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0">
                  <a:moveTo>
                    <a:pt x="0" y="30"/>
                  </a:moveTo>
                  <a:lnTo>
                    <a:pt x="0" y="24"/>
                  </a:lnTo>
                  <a:lnTo>
                    <a:pt x="0" y="18"/>
                  </a:lnTo>
                  <a:lnTo>
                    <a:pt x="0" y="12"/>
                  </a:lnTo>
                  <a:lnTo>
                    <a:pt x="6" y="6"/>
                  </a:lnTo>
                  <a:lnTo>
                    <a:pt x="12" y="0"/>
                  </a:lnTo>
                  <a:lnTo>
                    <a:pt x="36" y="0"/>
                  </a:lnTo>
                  <a:lnTo>
                    <a:pt x="36" y="6"/>
                  </a:lnTo>
                  <a:lnTo>
                    <a:pt x="36" y="18"/>
                  </a:lnTo>
                  <a:lnTo>
                    <a:pt x="36" y="24"/>
                  </a:lnTo>
                  <a:lnTo>
                    <a:pt x="36" y="30"/>
                  </a:lnTo>
                  <a:lnTo>
                    <a:pt x="24" y="30"/>
                  </a:lnTo>
                  <a:lnTo>
                    <a:pt x="18" y="30"/>
                  </a:lnTo>
                  <a:lnTo>
                    <a:pt x="12" y="30"/>
                  </a:lnTo>
                  <a:lnTo>
                    <a:pt x="6" y="30"/>
                  </a:lnTo>
                  <a:lnTo>
                    <a:pt x="6" y="24"/>
                  </a:lnTo>
                  <a:lnTo>
                    <a:pt x="6"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0" name="Freeform 2568"/>
            <p:cNvSpPr>
              <a:spLocks/>
            </p:cNvSpPr>
            <p:nvPr/>
          </p:nvSpPr>
          <p:spPr bwMode="auto">
            <a:xfrm>
              <a:off x="3786" y="2580"/>
              <a:ext cx="18" cy="30"/>
            </a:xfrm>
            <a:custGeom>
              <a:avLst/>
              <a:gdLst>
                <a:gd name="T0" fmla="*/ 0 w 18"/>
                <a:gd name="T1" fmla="*/ 30 h 30"/>
                <a:gd name="T2" fmla="*/ 0 w 18"/>
                <a:gd name="T3" fmla="*/ 24 h 30"/>
                <a:gd name="T4" fmla="*/ 0 w 18"/>
                <a:gd name="T5" fmla="*/ 18 h 30"/>
                <a:gd name="T6" fmla="*/ 0 w 18"/>
                <a:gd name="T7" fmla="*/ 6 h 30"/>
                <a:gd name="T8" fmla="*/ 0 w 18"/>
                <a:gd name="T9" fmla="*/ 0 h 30"/>
                <a:gd name="T10" fmla="*/ 6 w 18"/>
                <a:gd name="T11" fmla="*/ 0 h 30"/>
                <a:gd name="T12" fmla="*/ 6 w 18"/>
                <a:gd name="T13" fmla="*/ 6 h 30"/>
                <a:gd name="T14" fmla="*/ 12 w 18"/>
                <a:gd name="T15" fmla="*/ 6 h 30"/>
                <a:gd name="T16" fmla="*/ 18 w 18"/>
                <a:gd name="T17" fmla="*/ 6 h 30"/>
                <a:gd name="T18" fmla="*/ 18 w 18"/>
                <a:gd name="T19" fmla="*/ 18 h 30"/>
                <a:gd name="T20" fmla="*/ 18 w 18"/>
                <a:gd name="T21" fmla="*/ 24 h 30"/>
                <a:gd name="T22" fmla="*/ 18 w 18"/>
                <a:gd name="T23" fmla="*/ 30 h 30"/>
                <a:gd name="T24" fmla="*/ 6 w 18"/>
                <a:gd name="T25" fmla="*/ 30 h 30"/>
                <a:gd name="T26" fmla="*/ 0 w 18"/>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0">
                  <a:moveTo>
                    <a:pt x="0" y="30"/>
                  </a:moveTo>
                  <a:lnTo>
                    <a:pt x="0" y="24"/>
                  </a:lnTo>
                  <a:lnTo>
                    <a:pt x="0" y="18"/>
                  </a:lnTo>
                  <a:lnTo>
                    <a:pt x="0" y="6"/>
                  </a:lnTo>
                  <a:lnTo>
                    <a:pt x="0" y="0"/>
                  </a:lnTo>
                  <a:lnTo>
                    <a:pt x="6" y="0"/>
                  </a:lnTo>
                  <a:lnTo>
                    <a:pt x="6" y="6"/>
                  </a:lnTo>
                  <a:lnTo>
                    <a:pt x="12" y="6"/>
                  </a:lnTo>
                  <a:lnTo>
                    <a:pt x="18" y="6"/>
                  </a:lnTo>
                  <a:lnTo>
                    <a:pt x="18" y="18"/>
                  </a:lnTo>
                  <a:lnTo>
                    <a:pt x="18" y="24"/>
                  </a:lnTo>
                  <a:lnTo>
                    <a:pt x="18" y="30"/>
                  </a:lnTo>
                  <a:lnTo>
                    <a:pt x="6" y="30"/>
                  </a:lnTo>
                  <a:lnTo>
                    <a:pt x="0"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1" name="Freeform 2569"/>
            <p:cNvSpPr>
              <a:spLocks/>
            </p:cNvSpPr>
            <p:nvPr/>
          </p:nvSpPr>
          <p:spPr bwMode="auto">
            <a:xfrm>
              <a:off x="3804" y="2574"/>
              <a:ext cx="42" cy="36"/>
            </a:xfrm>
            <a:custGeom>
              <a:avLst/>
              <a:gdLst>
                <a:gd name="T0" fmla="*/ 42 w 42"/>
                <a:gd name="T1" fmla="*/ 30 h 36"/>
                <a:gd name="T2" fmla="*/ 12 w 42"/>
                <a:gd name="T3" fmla="*/ 30 h 36"/>
                <a:gd name="T4" fmla="*/ 12 w 42"/>
                <a:gd name="T5" fmla="*/ 36 h 36"/>
                <a:gd name="T6" fmla="*/ 0 w 42"/>
                <a:gd name="T7" fmla="*/ 30 h 36"/>
                <a:gd name="T8" fmla="*/ 0 w 42"/>
                <a:gd name="T9" fmla="*/ 24 h 36"/>
                <a:gd name="T10" fmla="*/ 0 w 42"/>
                <a:gd name="T11" fmla="*/ 12 h 36"/>
                <a:gd name="T12" fmla="*/ 0 w 42"/>
                <a:gd name="T13" fmla="*/ 6 h 36"/>
                <a:gd name="T14" fmla="*/ 12 w 42"/>
                <a:gd name="T15" fmla="*/ 6 h 36"/>
                <a:gd name="T16" fmla="*/ 18 w 42"/>
                <a:gd name="T17" fmla="*/ 6 h 36"/>
                <a:gd name="T18" fmla="*/ 18 w 42"/>
                <a:gd name="T19" fmla="*/ 0 h 36"/>
                <a:gd name="T20" fmla="*/ 24 w 42"/>
                <a:gd name="T21" fmla="*/ 0 h 36"/>
                <a:gd name="T22" fmla="*/ 24 w 42"/>
                <a:gd name="T23" fmla="*/ 6 h 36"/>
                <a:gd name="T24" fmla="*/ 30 w 42"/>
                <a:gd name="T25" fmla="*/ 6 h 36"/>
                <a:gd name="T26" fmla="*/ 36 w 42"/>
                <a:gd name="T27" fmla="*/ 6 h 36"/>
                <a:gd name="T28" fmla="*/ 36 w 42"/>
                <a:gd name="T29" fmla="*/ 12 h 36"/>
                <a:gd name="T30" fmla="*/ 42 w 42"/>
                <a:gd name="T31" fmla="*/ 18 h 36"/>
                <a:gd name="T32" fmla="*/ 42 w 42"/>
                <a:gd name="T33" fmla="*/ 24 h 36"/>
                <a:gd name="T34" fmla="*/ 42 w 42"/>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6">
                  <a:moveTo>
                    <a:pt x="42" y="30"/>
                  </a:moveTo>
                  <a:lnTo>
                    <a:pt x="12" y="30"/>
                  </a:lnTo>
                  <a:lnTo>
                    <a:pt x="12" y="36"/>
                  </a:lnTo>
                  <a:lnTo>
                    <a:pt x="0" y="30"/>
                  </a:lnTo>
                  <a:lnTo>
                    <a:pt x="0" y="24"/>
                  </a:lnTo>
                  <a:lnTo>
                    <a:pt x="0" y="12"/>
                  </a:lnTo>
                  <a:lnTo>
                    <a:pt x="0" y="6"/>
                  </a:lnTo>
                  <a:lnTo>
                    <a:pt x="12" y="6"/>
                  </a:lnTo>
                  <a:lnTo>
                    <a:pt x="18" y="6"/>
                  </a:lnTo>
                  <a:lnTo>
                    <a:pt x="18" y="0"/>
                  </a:lnTo>
                  <a:lnTo>
                    <a:pt x="24" y="0"/>
                  </a:lnTo>
                  <a:lnTo>
                    <a:pt x="24" y="6"/>
                  </a:lnTo>
                  <a:lnTo>
                    <a:pt x="30" y="6"/>
                  </a:lnTo>
                  <a:lnTo>
                    <a:pt x="36" y="6"/>
                  </a:lnTo>
                  <a:lnTo>
                    <a:pt x="36" y="12"/>
                  </a:lnTo>
                  <a:lnTo>
                    <a:pt x="42" y="18"/>
                  </a:lnTo>
                  <a:lnTo>
                    <a:pt x="42" y="24"/>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2" name="Freeform 2570"/>
            <p:cNvSpPr>
              <a:spLocks/>
            </p:cNvSpPr>
            <p:nvPr/>
          </p:nvSpPr>
          <p:spPr bwMode="auto">
            <a:xfrm>
              <a:off x="2664" y="2634"/>
              <a:ext cx="66" cy="66"/>
            </a:xfrm>
            <a:custGeom>
              <a:avLst/>
              <a:gdLst>
                <a:gd name="T0" fmla="*/ 24 w 66"/>
                <a:gd name="T1" fmla="*/ 54 h 66"/>
                <a:gd name="T2" fmla="*/ 0 w 66"/>
                <a:gd name="T3" fmla="*/ 18 h 66"/>
                <a:gd name="T4" fmla="*/ 12 w 66"/>
                <a:gd name="T5" fmla="*/ 12 h 66"/>
                <a:gd name="T6" fmla="*/ 36 w 66"/>
                <a:gd name="T7" fmla="*/ 0 h 66"/>
                <a:gd name="T8" fmla="*/ 36 w 66"/>
                <a:gd name="T9" fmla="*/ 6 h 66"/>
                <a:gd name="T10" fmla="*/ 42 w 66"/>
                <a:gd name="T11" fmla="*/ 6 h 66"/>
                <a:gd name="T12" fmla="*/ 48 w 66"/>
                <a:gd name="T13" fmla="*/ 6 h 66"/>
                <a:gd name="T14" fmla="*/ 48 w 66"/>
                <a:gd name="T15" fmla="*/ 12 h 66"/>
                <a:gd name="T16" fmla="*/ 48 w 66"/>
                <a:gd name="T17" fmla="*/ 18 h 66"/>
                <a:gd name="T18" fmla="*/ 48 w 66"/>
                <a:gd name="T19" fmla="*/ 24 h 66"/>
                <a:gd name="T20" fmla="*/ 48 w 66"/>
                <a:gd name="T21" fmla="*/ 18 h 66"/>
                <a:gd name="T22" fmla="*/ 54 w 66"/>
                <a:gd name="T23" fmla="*/ 24 h 66"/>
                <a:gd name="T24" fmla="*/ 54 w 66"/>
                <a:gd name="T25" fmla="*/ 30 h 66"/>
                <a:gd name="T26" fmla="*/ 48 w 66"/>
                <a:gd name="T27" fmla="*/ 30 h 66"/>
                <a:gd name="T28" fmla="*/ 54 w 66"/>
                <a:gd name="T29" fmla="*/ 36 h 66"/>
                <a:gd name="T30" fmla="*/ 60 w 66"/>
                <a:gd name="T31" fmla="*/ 36 h 66"/>
                <a:gd name="T32" fmla="*/ 60 w 66"/>
                <a:gd name="T33" fmla="*/ 42 h 66"/>
                <a:gd name="T34" fmla="*/ 60 w 66"/>
                <a:gd name="T35" fmla="*/ 48 h 66"/>
                <a:gd name="T36" fmla="*/ 66 w 66"/>
                <a:gd name="T37" fmla="*/ 48 h 66"/>
                <a:gd name="T38" fmla="*/ 36 w 66"/>
                <a:gd name="T39" fmla="*/ 66 h 66"/>
                <a:gd name="T40" fmla="*/ 30 w 66"/>
                <a:gd name="T41" fmla="*/ 54 h 66"/>
                <a:gd name="T42" fmla="*/ 24 w 66"/>
                <a:gd name="T4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66">
                  <a:moveTo>
                    <a:pt x="24" y="54"/>
                  </a:moveTo>
                  <a:lnTo>
                    <a:pt x="0" y="18"/>
                  </a:lnTo>
                  <a:lnTo>
                    <a:pt x="12" y="12"/>
                  </a:lnTo>
                  <a:lnTo>
                    <a:pt x="36" y="0"/>
                  </a:lnTo>
                  <a:lnTo>
                    <a:pt x="36" y="6"/>
                  </a:lnTo>
                  <a:lnTo>
                    <a:pt x="42" y="6"/>
                  </a:lnTo>
                  <a:lnTo>
                    <a:pt x="48" y="6"/>
                  </a:lnTo>
                  <a:lnTo>
                    <a:pt x="48" y="12"/>
                  </a:lnTo>
                  <a:lnTo>
                    <a:pt x="48" y="18"/>
                  </a:lnTo>
                  <a:lnTo>
                    <a:pt x="48" y="24"/>
                  </a:lnTo>
                  <a:lnTo>
                    <a:pt x="48" y="18"/>
                  </a:lnTo>
                  <a:lnTo>
                    <a:pt x="54" y="24"/>
                  </a:lnTo>
                  <a:lnTo>
                    <a:pt x="54" y="30"/>
                  </a:lnTo>
                  <a:lnTo>
                    <a:pt x="48" y="30"/>
                  </a:lnTo>
                  <a:lnTo>
                    <a:pt x="54" y="36"/>
                  </a:lnTo>
                  <a:lnTo>
                    <a:pt x="60" y="36"/>
                  </a:lnTo>
                  <a:lnTo>
                    <a:pt x="60" y="42"/>
                  </a:lnTo>
                  <a:lnTo>
                    <a:pt x="60" y="48"/>
                  </a:lnTo>
                  <a:lnTo>
                    <a:pt x="66" y="48"/>
                  </a:lnTo>
                  <a:lnTo>
                    <a:pt x="36" y="66"/>
                  </a:lnTo>
                  <a:lnTo>
                    <a:pt x="30" y="54"/>
                  </a:lnTo>
                  <a:lnTo>
                    <a:pt x="24"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3" name="Freeform 2571"/>
            <p:cNvSpPr>
              <a:spLocks/>
            </p:cNvSpPr>
            <p:nvPr/>
          </p:nvSpPr>
          <p:spPr bwMode="auto">
            <a:xfrm>
              <a:off x="3702" y="2592"/>
              <a:ext cx="48" cy="54"/>
            </a:xfrm>
            <a:custGeom>
              <a:avLst/>
              <a:gdLst>
                <a:gd name="T0" fmla="*/ 0 w 48"/>
                <a:gd name="T1" fmla="*/ 54 h 54"/>
                <a:gd name="T2" fmla="*/ 0 w 48"/>
                <a:gd name="T3" fmla="*/ 42 h 54"/>
                <a:gd name="T4" fmla="*/ 0 w 48"/>
                <a:gd name="T5" fmla="*/ 36 h 54"/>
                <a:gd name="T6" fmla="*/ 0 w 48"/>
                <a:gd name="T7" fmla="*/ 30 h 54"/>
                <a:gd name="T8" fmla="*/ 6 w 48"/>
                <a:gd name="T9" fmla="*/ 18 h 54"/>
                <a:gd name="T10" fmla="*/ 12 w 48"/>
                <a:gd name="T11" fmla="*/ 18 h 54"/>
                <a:gd name="T12" fmla="*/ 18 w 48"/>
                <a:gd name="T13" fmla="*/ 18 h 54"/>
                <a:gd name="T14" fmla="*/ 18 w 48"/>
                <a:gd name="T15" fmla="*/ 12 h 54"/>
                <a:gd name="T16" fmla="*/ 18 w 48"/>
                <a:gd name="T17" fmla="*/ 0 h 54"/>
                <a:gd name="T18" fmla="*/ 30 w 48"/>
                <a:gd name="T19" fmla="*/ 0 h 54"/>
                <a:gd name="T20" fmla="*/ 36 w 48"/>
                <a:gd name="T21" fmla="*/ 0 h 54"/>
                <a:gd name="T22" fmla="*/ 36 w 48"/>
                <a:gd name="T23" fmla="*/ 6 h 54"/>
                <a:gd name="T24" fmla="*/ 42 w 48"/>
                <a:gd name="T25" fmla="*/ 6 h 54"/>
                <a:gd name="T26" fmla="*/ 48 w 48"/>
                <a:gd name="T27" fmla="*/ 6 h 54"/>
                <a:gd name="T28" fmla="*/ 48 w 48"/>
                <a:gd name="T29" fmla="*/ 12 h 54"/>
                <a:gd name="T30" fmla="*/ 48 w 48"/>
                <a:gd name="T31" fmla="*/ 18 h 54"/>
                <a:gd name="T32" fmla="*/ 48 w 48"/>
                <a:gd name="T33" fmla="*/ 24 h 54"/>
                <a:gd name="T34" fmla="*/ 48 w 48"/>
                <a:gd name="T35" fmla="*/ 30 h 54"/>
                <a:gd name="T36" fmla="*/ 48 w 48"/>
                <a:gd name="T37" fmla="*/ 36 h 54"/>
                <a:gd name="T38" fmla="*/ 42 w 48"/>
                <a:gd name="T39" fmla="*/ 36 h 54"/>
                <a:gd name="T40" fmla="*/ 42 w 48"/>
                <a:gd name="T41" fmla="*/ 42 h 54"/>
                <a:gd name="T42" fmla="*/ 24 w 48"/>
                <a:gd name="T43" fmla="*/ 42 h 54"/>
                <a:gd name="T44" fmla="*/ 24 w 48"/>
                <a:gd name="T45" fmla="*/ 54 h 54"/>
                <a:gd name="T46" fmla="*/ 0 w 48"/>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4">
                  <a:moveTo>
                    <a:pt x="0" y="54"/>
                  </a:moveTo>
                  <a:lnTo>
                    <a:pt x="0" y="42"/>
                  </a:lnTo>
                  <a:lnTo>
                    <a:pt x="0" y="36"/>
                  </a:lnTo>
                  <a:lnTo>
                    <a:pt x="0" y="30"/>
                  </a:lnTo>
                  <a:lnTo>
                    <a:pt x="6" y="18"/>
                  </a:lnTo>
                  <a:lnTo>
                    <a:pt x="12" y="18"/>
                  </a:lnTo>
                  <a:lnTo>
                    <a:pt x="18" y="18"/>
                  </a:lnTo>
                  <a:lnTo>
                    <a:pt x="18" y="12"/>
                  </a:lnTo>
                  <a:lnTo>
                    <a:pt x="18" y="0"/>
                  </a:lnTo>
                  <a:lnTo>
                    <a:pt x="30" y="0"/>
                  </a:lnTo>
                  <a:lnTo>
                    <a:pt x="36" y="0"/>
                  </a:lnTo>
                  <a:lnTo>
                    <a:pt x="36" y="6"/>
                  </a:lnTo>
                  <a:lnTo>
                    <a:pt x="42" y="6"/>
                  </a:lnTo>
                  <a:lnTo>
                    <a:pt x="48" y="6"/>
                  </a:lnTo>
                  <a:lnTo>
                    <a:pt x="48" y="12"/>
                  </a:lnTo>
                  <a:lnTo>
                    <a:pt x="48" y="18"/>
                  </a:lnTo>
                  <a:lnTo>
                    <a:pt x="48" y="24"/>
                  </a:lnTo>
                  <a:lnTo>
                    <a:pt x="48" y="30"/>
                  </a:lnTo>
                  <a:lnTo>
                    <a:pt x="48" y="36"/>
                  </a:lnTo>
                  <a:lnTo>
                    <a:pt x="42" y="36"/>
                  </a:lnTo>
                  <a:lnTo>
                    <a:pt x="42" y="42"/>
                  </a:lnTo>
                  <a:lnTo>
                    <a:pt x="24" y="42"/>
                  </a:lnTo>
                  <a:lnTo>
                    <a:pt x="24" y="54"/>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4" name="Freeform 2572"/>
            <p:cNvSpPr>
              <a:spLocks/>
            </p:cNvSpPr>
            <p:nvPr/>
          </p:nvSpPr>
          <p:spPr bwMode="auto">
            <a:xfrm>
              <a:off x="3090" y="2634"/>
              <a:ext cx="54" cy="48"/>
            </a:xfrm>
            <a:custGeom>
              <a:avLst/>
              <a:gdLst>
                <a:gd name="T0" fmla="*/ 54 w 54"/>
                <a:gd name="T1" fmla="*/ 36 h 48"/>
                <a:gd name="T2" fmla="*/ 30 w 54"/>
                <a:gd name="T3" fmla="*/ 36 h 48"/>
                <a:gd name="T4" fmla="*/ 30 w 54"/>
                <a:gd name="T5" fmla="*/ 48 h 48"/>
                <a:gd name="T6" fmla="*/ 0 w 54"/>
                <a:gd name="T7" fmla="*/ 48 h 48"/>
                <a:gd name="T8" fmla="*/ 0 w 54"/>
                <a:gd name="T9" fmla="*/ 42 h 48"/>
                <a:gd name="T10" fmla="*/ 0 w 54"/>
                <a:gd name="T11" fmla="*/ 36 h 48"/>
                <a:gd name="T12" fmla="*/ 6 w 54"/>
                <a:gd name="T13" fmla="*/ 36 h 48"/>
                <a:gd name="T14" fmla="*/ 0 w 54"/>
                <a:gd name="T15" fmla="*/ 36 h 48"/>
                <a:gd name="T16" fmla="*/ 6 w 54"/>
                <a:gd name="T17" fmla="*/ 36 h 48"/>
                <a:gd name="T18" fmla="*/ 6 w 54"/>
                <a:gd name="T19" fmla="*/ 24 h 48"/>
                <a:gd name="T20" fmla="*/ 6 w 54"/>
                <a:gd name="T21" fmla="*/ 18 h 48"/>
                <a:gd name="T22" fmla="*/ 6 w 54"/>
                <a:gd name="T23" fmla="*/ 12 h 48"/>
                <a:gd name="T24" fmla="*/ 0 w 54"/>
                <a:gd name="T25" fmla="*/ 6 h 48"/>
                <a:gd name="T26" fmla="*/ 12 w 54"/>
                <a:gd name="T27" fmla="*/ 6 h 48"/>
                <a:gd name="T28" fmla="*/ 54 w 54"/>
                <a:gd name="T29" fmla="*/ 0 h 48"/>
                <a:gd name="T30" fmla="*/ 54 w 54"/>
                <a:gd name="T31" fmla="*/ 24 h 48"/>
                <a:gd name="T32" fmla="*/ 54 w 54"/>
                <a:gd name="T33" fmla="*/ 30 h 48"/>
                <a:gd name="T34" fmla="*/ 54 w 54"/>
                <a:gd name="T3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8">
                  <a:moveTo>
                    <a:pt x="54" y="36"/>
                  </a:moveTo>
                  <a:lnTo>
                    <a:pt x="30" y="36"/>
                  </a:lnTo>
                  <a:lnTo>
                    <a:pt x="30" y="48"/>
                  </a:lnTo>
                  <a:lnTo>
                    <a:pt x="0" y="48"/>
                  </a:lnTo>
                  <a:lnTo>
                    <a:pt x="0" y="42"/>
                  </a:lnTo>
                  <a:lnTo>
                    <a:pt x="0" y="36"/>
                  </a:lnTo>
                  <a:lnTo>
                    <a:pt x="6" y="36"/>
                  </a:lnTo>
                  <a:lnTo>
                    <a:pt x="0" y="36"/>
                  </a:lnTo>
                  <a:lnTo>
                    <a:pt x="6" y="36"/>
                  </a:lnTo>
                  <a:lnTo>
                    <a:pt x="6" y="24"/>
                  </a:lnTo>
                  <a:lnTo>
                    <a:pt x="6" y="18"/>
                  </a:lnTo>
                  <a:lnTo>
                    <a:pt x="6" y="12"/>
                  </a:lnTo>
                  <a:lnTo>
                    <a:pt x="0" y="6"/>
                  </a:lnTo>
                  <a:lnTo>
                    <a:pt x="12" y="6"/>
                  </a:lnTo>
                  <a:lnTo>
                    <a:pt x="54" y="0"/>
                  </a:lnTo>
                  <a:lnTo>
                    <a:pt x="54" y="24"/>
                  </a:lnTo>
                  <a:lnTo>
                    <a:pt x="54" y="30"/>
                  </a:lnTo>
                  <a:lnTo>
                    <a:pt x="5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5" name="Freeform 2573"/>
            <p:cNvSpPr>
              <a:spLocks/>
            </p:cNvSpPr>
            <p:nvPr/>
          </p:nvSpPr>
          <p:spPr bwMode="auto">
            <a:xfrm>
              <a:off x="3048" y="2640"/>
              <a:ext cx="66" cy="78"/>
            </a:xfrm>
            <a:custGeom>
              <a:avLst/>
              <a:gdLst>
                <a:gd name="T0" fmla="*/ 24 w 66"/>
                <a:gd name="T1" fmla="*/ 78 h 78"/>
                <a:gd name="T2" fmla="*/ 24 w 66"/>
                <a:gd name="T3" fmla="*/ 60 h 78"/>
                <a:gd name="T4" fmla="*/ 12 w 66"/>
                <a:gd name="T5" fmla="*/ 60 h 78"/>
                <a:gd name="T6" fmla="*/ 12 w 66"/>
                <a:gd name="T7" fmla="*/ 42 h 78"/>
                <a:gd name="T8" fmla="*/ 0 w 66"/>
                <a:gd name="T9" fmla="*/ 42 h 78"/>
                <a:gd name="T10" fmla="*/ 0 w 66"/>
                <a:gd name="T11" fmla="*/ 30 h 78"/>
                <a:gd name="T12" fmla="*/ 0 w 66"/>
                <a:gd name="T13" fmla="*/ 24 h 78"/>
                <a:gd name="T14" fmla="*/ 6 w 66"/>
                <a:gd name="T15" fmla="*/ 24 h 78"/>
                <a:gd name="T16" fmla="*/ 12 w 66"/>
                <a:gd name="T17" fmla="*/ 24 h 78"/>
                <a:gd name="T18" fmla="*/ 18 w 66"/>
                <a:gd name="T19" fmla="*/ 24 h 78"/>
                <a:gd name="T20" fmla="*/ 18 w 66"/>
                <a:gd name="T21" fmla="*/ 18 h 78"/>
                <a:gd name="T22" fmla="*/ 30 w 66"/>
                <a:gd name="T23" fmla="*/ 18 h 78"/>
                <a:gd name="T24" fmla="*/ 24 w 66"/>
                <a:gd name="T25" fmla="*/ 12 h 78"/>
                <a:gd name="T26" fmla="*/ 30 w 66"/>
                <a:gd name="T27" fmla="*/ 12 h 78"/>
                <a:gd name="T28" fmla="*/ 24 w 66"/>
                <a:gd name="T29" fmla="*/ 6 h 78"/>
                <a:gd name="T30" fmla="*/ 24 w 66"/>
                <a:gd name="T31" fmla="*/ 0 h 78"/>
                <a:gd name="T32" fmla="*/ 42 w 66"/>
                <a:gd name="T33" fmla="*/ 0 h 78"/>
                <a:gd name="T34" fmla="*/ 48 w 66"/>
                <a:gd name="T35" fmla="*/ 6 h 78"/>
                <a:gd name="T36" fmla="*/ 48 w 66"/>
                <a:gd name="T37" fmla="*/ 12 h 78"/>
                <a:gd name="T38" fmla="*/ 48 w 66"/>
                <a:gd name="T39" fmla="*/ 18 h 78"/>
                <a:gd name="T40" fmla="*/ 48 w 66"/>
                <a:gd name="T41" fmla="*/ 30 h 78"/>
                <a:gd name="T42" fmla="*/ 42 w 66"/>
                <a:gd name="T43" fmla="*/ 30 h 78"/>
                <a:gd name="T44" fmla="*/ 48 w 66"/>
                <a:gd name="T45" fmla="*/ 30 h 78"/>
                <a:gd name="T46" fmla="*/ 42 w 66"/>
                <a:gd name="T47" fmla="*/ 30 h 78"/>
                <a:gd name="T48" fmla="*/ 42 w 66"/>
                <a:gd name="T49" fmla="*/ 36 h 78"/>
                <a:gd name="T50" fmla="*/ 42 w 66"/>
                <a:gd name="T51" fmla="*/ 42 h 78"/>
                <a:gd name="T52" fmla="*/ 42 w 66"/>
                <a:gd name="T53" fmla="*/ 48 h 78"/>
                <a:gd name="T54" fmla="*/ 48 w 66"/>
                <a:gd name="T55" fmla="*/ 48 h 78"/>
                <a:gd name="T56" fmla="*/ 60 w 66"/>
                <a:gd name="T57" fmla="*/ 54 h 78"/>
                <a:gd name="T58" fmla="*/ 66 w 66"/>
                <a:gd name="T59" fmla="*/ 60 h 78"/>
                <a:gd name="T60" fmla="*/ 60 w 66"/>
                <a:gd name="T61" fmla="*/ 66 h 78"/>
                <a:gd name="T62" fmla="*/ 54 w 66"/>
                <a:gd name="T63" fmla="*/ 66 h 78"/>
                <a:gd name="T64" fmla="*/ 54 w 66"/>
                <a:gd name="T65" fmla="*/ 72 h 78"/>
                <a:gd name="T66" fmla="*/ 48 w 66"/>
                <a:gd name="T67" fmla="*/ 72 h 78"/>
                <a:gd name="T68" fmla="*/ 48 w 66"/>
                <a:gd name="T69" fmla="*/ 78 h 78"/>
                <a:gd name="T70" fmla="*/ 42 w 66"/>
                <a:gd name="T71" fmla="*/ 78 h 78"/>
                <a:gd name="T72" fmla="*/ 24 w 6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78">
                  <a:moveTo>
                    <a:pt x="24" y="78"/>
                  </a:moveTo>
                  <a:lnTo>
                    <a:pt x="24" y="60"/>
                  </a:lnTo>
                  <a:lnTo>
                    <a:pt x="12" y="60"/>
                  </a:lnTo>
                  <a:lnTo>
                    <a:pt x="12" y="42"/>
                  </a:lnTo>
                  <a:lnTo>
                    <a:pt x="0" y="42"/>
                  </a:lnTo>
                  <a:lnTo>
                    <a:pt x="0" y="30"/>
                  </a:lnTo>
                  <a:lnTo>
                    <a:pt x="0" y="24"/>
                  </a:lnTo>
                  <a:lnTo>
                    <a:pt x="6" y="24"/>
                  </a:lnTo>
                  <a:lnTo>
                    <a:pt x="12" y="24"/>
                  </a:lnTo>
                  <a:lnTo>
                    <a:pt x="18" y="24"/>
                  </a:lnTo>
                  <a:lnTo>
                    <a:pt x="18" y="18"/>
                  </a:lnTo>
                  <a:lnTo>
                    <a:pt x="30" y="18"/>
                  </a:lnTo>
                  <a:lnTo>
                    <a:pt x="24" y="12"/>
                  </a:lnTo>
                  <a:lnTo>
                    <a:pt x="30" y="12"/>
                  </a:lnTo>
                  <a:lnTo>
                    <a:pt x="24" y="6"/>
                  </a:lnTo>
                  <a:lnTo>
                    <a:pt x="24" y="0"/>
                  </a:lnTo>
                  <a:lnTo>
                    <a:pt x="42" y="0"/>
                  </a:lnTo>
                  <a:lnTo>
                    <a:pt x="48" y="6"/>
                  </a:lnTo>
                  <a:lnTo>
                    <a:pt x="48" y="12"/>
                  </a:lnTo>
                  <a:lnTo>
                    <a:pt x="48" y="18"/>
                  </a:lnTo>
                  <a:lnTo>
                    <a:pt x="48" y="30"/>
                  </a:lnTo>
                  <a:lnTo>
                    <a:pt x="42" y="30"/>
                  </a:lnTo>
                  <a:lnTo>
                    <a:pt x="48" y="30"/>
                  </a:lnTo>
                  <a:lnTo>
                    <a:pt x="42" y="30"/>
                  </a:lnTo>
                  <a:lnTo>
                    <a:pt x="42" y="36"/>
                  </a:lnTo>
                  <a:lnTo>
                    <a:pt x="42" y="42"/>
                  </a:lnTo>
                  <a:lnTo>
                    <a:pt x="42" y="48"/>
                  </a:lnTo>
                  <a:lnTo>
                    <a:pt x="48" y="48"/>
                  </a:lnTo>
                  <a:lnTo>
                    <a:pt x="60" y="54"/>
                  </a:lnTo>
                  <a:lnTo>
                    <a:pt x="66" y="60"/>
                  </a:lnTo>
                  <a:lnTo>
                    <a:pt x="60" y="66"/>
                  </a:lnTo>
                  <a:lnTo>
                    <a:pt x="54" y="66"/>
                  </a:lnTo>
                  <a:lnTo>
                    <a:pt x="54" y="72"/>
                  </a:lnTo>
                  <a:lnTo>
                    <a:pt x="48" y="72"/>
                  </a:lnTo>
                  <a:lnTo>
                    <a:pt x="48" y="78"/>
                  </a:lnTo>
                  <a:lnTo>
                    <a:pt x="42" y="78"/>
                  </a:lnTo>
                  <a:lnTo>
                    <a:pt x="24"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6" name="Freeform 2574"/>
            <p:cNvSpPr>
              <a:spLocks/>
            </p:cNvSpPr>
            <p:nvPr/>
          </p:nvSpPr>
          <p:spPr bwMode="auto">
            <a:xfrm>
              <a:off x="2880" y="2646"/>
              <a:ext cx="48" cy="66"/>
            </a:xfrm>
            <a:custGeom>
              <a:avLst/>
              <a:gdLst>
                <a:gd name="T0" fmla="*/ 48 w 48"/>
                <a:gd name="T1" fmla="*/ 60 h 66"/>
                <a:gd name="T2" fmla="*/ 42 w 48"/>
                <a:gd name="T3" fmla="*/ 66 h 66"/>
                <a:gd name="T4" fmla="*/ 36 w 48"/>
                <a:gd name="T5" fmla="*/ 66 h 66"/>
                <a:gd name="T6" fmla="*/ 30 w 48"/>
                <a:gd name="T7" fmla="*/ 66 h 66"/>
                <a:gd name="T8" fmla="*/ 30 w 48"/>
                <a:gd name="T9" fmla="*/ 60 h 66"/>
                <a:gd name="T10" fmla="*/ 30 w 48"/>
                <a:gd name="T11" fmla="*/ 54 h 66"/>
                <a:gd name="T12" fmla="*/ 24 w 48"/>
                <a:gd name="T13" fmla="*/ 54 h 66"/>
                <a:gd name="T14" fmla="*/ 18 w 48"/>
                <a:gd name="T15" fmla="*/ 54 h 66"/>
                <a:gd name="T16" fmla="*/ 18 w 48"/>
                <a:gd name="T17" fmla="*/ 48 h 66"/>
                <a:gd name="T18" fmla="*/ 12 w 48"/>
                <a:gd name="T19" fmla="*/ 42 h 66"/>
                <a:gd name="T20" fmla="*/ 12 w 48"/>
                <a:gd name="T21" fmla="*/ 36 h 66"/>
                <a:gd name="T22" fmla="*/ 6 w 48"/>
                <a:gd name="T23" fmla="*/ 36 h 66"/>
                <a:gd name="T24" fmla="*/ 6 w 48"/>
                <a:gd name="T25" fmla="*/ 30 h 66"/>
                <a:gd name="T26" fmla="*/ 0 w 48"/>
                <a:gd name="T27" fmla="*/ 30 h 66"/>
                <a:gd name="T28" fmla="*/ 0 w 48"/>
                <a:gd name="T29" fmla="*/ 24 h 66"/>
                <a:gd name="T30" fmla="*/ 6 w 48"/>
                <a:gd name="T31" fmla="*/ 18 h 66"/>
                <a:gd name="T32" fmla="*/ 0 w 48"/>
                <a:gd name="T33" fmla="*/ 18 h 66"/>
                <a:gd name="T34" fmla="*/ 0 w 48"/>
                <a:gd name="T35" fmla="*/ 12 h 66"/>
                <a:gd name="T36" fmla="*/ 6 w 48"/>
                <a:gd name="T37" fmla="*/ 12 h 66"/>
                <a:gd name="T38" fmla="*/ 0 w 48"/>
                <a:gd name="T39" fmla="*/ 12 h 66"/>
                <a:gd name="T40" fmla="*/ 6 w 48"/>
                <a:gd name="T41" fmla="*/ 6 h 66"/>
                <a:gd name="T42" fmla="*/ 0 w 48"/>
                <a:gd name="T43" fmla="*/ 6 h 66"/>
                <a:gd name="T44" fmla="*/ 0 w 48"/>
                <a:gd name="T45" fmla="*/ 0 h 66"/>
                <a:gd name="T46" fmla="*/ 42 w 48"/>
                <a:gd name="T47" fmla="*/ 0 h 66"/>
                <a:gd name="T48" fmla="*/ 42 w 48"/>
                <a:gd name="T49" fmla="*/ 12 h 66"/>
                <a:gd name="T50" fmla="*/ 42 w 48"/>
                <a:gd name="T51" fmla="*/ 18 h 66"/>
                <a:gd name="T52" fmla="*/ 42 w 48"/>
                <a:gd name="T53" fmla="*/ 24 h 66"/>
                <a:gd name="T54" fmla="*/ 42 w 48"/>
                <a:gd name="T55" fmla="*/ 30 h 66"/>
                <a:gd name="T56" fmla="*/ 42 w 48"/>
                <a:gd name="T57" fmla="*/ 36 h 66"/>
                <a:gd name="T58" fmla="*/ 42 w 48"/>
                <a:gd name="T59" fmla="*/ 48 h 66"/>
                <a:gd name="T60" fmla="*/ 48 w 48"/>
                <a:gd name="T61" fmla="*/ 54 h 66"/>
                <a:gd name="T62" fmla="*/ 48 w 48"/>
                <a:gd name="T63"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66">
                  <a:moveTo>
                    <a:pt x="48" y="60"/>
                  </a:moveTo>
                  <a:lnTo>
                    <a:pt x="42" y="66"/>
                  </a:lnTo>
                  <a:lnTo>
                    <a:pt x="36" y="66"/>
                  </a:lnTo>
                  <a:lnTo>
                    <a:pt x="30" y="66"/>
                  </a:lnTo>
                  <a:lnTo>
                    <a:pt x="30" y="60"/>
                  </a:lnTo>
                  <a:lnTo>
                    <a:pt x="30" y="54"/>
                  </a:lnTo>
                  <a:lnTo>
                    <a:pt x="24" y="54"/>
                  </a:lnTo>
                  <a:lnTo>
                    <a:pt x="18" y="54"/>
                  </a:lnTo>
                  <a:lnTo>
                    <a:pt x="18" y="48"/>
                  </a:lnTo>
                  <a:lnTo>
                    <a:pt x="12" y="42"/>
                  </a:lnTo>
                  <a:lnTo>
                    <a:pt x="12" y="36"/>
                  </a:lnTo>
                  <a:lnTo>
                    <a:pt x="6" y="36"/>
                  </a:lnTo>
                  <a:lnTo>
                    <a:pt x="6" y="30"/>
                  </a:lnTo>
                  <a:lnTo>
                    <a:pt x="0" y="30"/>
                  </a:lnTo>
                  <a:lnTo>
                    <a:pt x="0" y="24"/>
                  </a:lnTo>
                  <a:lnTo>
                    <a:pt x="6" y="18"/>
                  </a:lnTo>
                  <a:lnTo>
                    <a:pt x="0" y="18"/>
                  </a:lnTo>
                  <a:lnTo>
                    <a:pt x="0" y="12"/>
                  </a:lnTo>
                  <a:lnTo>
                    <a:pt x="6" y="12"/>
                  </a:lnTo>
                  <a:lnTo>
                    <a:pt x="0" y="12"/>
                  </a:lnTo>
                  <a:lnTo>
                    <a:pt x="6" y="6"/>
                  </a:lnTo>
                  <a:lnTo>
                    <a:pt x="0" y="6"/>
                  </a:lnTo>
                  <a:lnTo>
                    <a:pt x="0" y="0"/>
                  </a:lnTo>
                  <a:lnTo>
                    <a:pt x="42" y="0"/>
                  </a:lnTo>
                  <a:lnTo>
                    <a:pt x="42" y="12"/>
                  </a:lnTo>
                  <a:lnTo>
                    <a:pt x="42" y="18"/>
                  </a:lnTo>
                  <a:lnTo>
                    <a:pt x="42" y="24"/>
                  </a:lnTo>
                  <a:lnTo>
                    <a:pt x="42" y="30"/>
                  </a:lnTo>
                  <a:lnTo>
                    <a:pt x="42" y="36"/>
                  </a:lnTo>
                  <a:lnTo>
                    <a:pt x="42" y="48"/>
                  </a:lnTo>
                  <a:lnTo>
                    <a:pt x="48" y="54"/>
                  </a:lnTo>
                  <a:lnTo>
                    <a:pt x="48"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7" name="Freeform 2575"/>
            <p:cNvSpPr>
              <a:spLocks/>
            </p:cNvSpPr>
            <p:nvPr/>
          </p:nvSpPr>
          <p:spPr bwMode="auto">
            <a:xfrm>
              <a:off x="3906" y="2568"/>
              <a:ext cx="48" cy="36"/>
            </a:xfrm>
            <a:custGeom>
              <a:avLst/>
              <a:gdLst>
                <a:gd name="T0" fmla="*/ 36 w 48"/>
                <a:gd name="T1" fmla="*/ 30 h 36"/>
                <a:gd name="T2" fmla="*/ 30 w 48"/>
                <a:gd name="T3" fmla="*/ 36 h 36"/>
                <a:gd name="T4" fmla="*/ 24 w 48"/>
                <a:gd name="T5" fmla="*/ 36 h 36"/>
                <a:gd name="T6" fmla="*/ 18 w 48"/>
                <a:gd name="T7" fmla="*/ 36 h 36"/>
                <a:gd name="T8" fmla="*/ 12 w 48"/>
                <a:gd name="T9" fmla="*/ 36 h 36"/>
                <a:gd name="T10" fmla="*/ 6 w 48"/>
                <a:gd name="T11" fmla="*/ 36 h 36"/>
                <a:gd name="T12" fmla="*/ 6 w 48"/>
                <a:gd name="T13" fmla="*/ 30 h 36"/>
                <a:gd name="T14" fmla="*/ 0 w 48"/>
                <a:gd name="T15" fmla="*/ 30 h 36"/>
                <a:gd name="T16" fmla="*/ 24 w 48"/>
                <a:gd name="T17" fmla="*/ 6 h 36"/>
                <a:gd name="T18" fmla="*/ 18 w 48"/>
                <a:gd name="T19" fmla="*/ 0 h 36"/>
                <a:gd name="T20" fmla="*/ 24 w 48"/>
                <a:gd name="T21" fmla="*/ 0 h 36"/>
                <a:gd name="T22" fmla="*/ 30 w 48"/>
                <a:gd name="T23" fmla="*/ 6 h 36"/>
                <a:gd name="T24" fmla="*/ 36 w 48"/>
                <a:gd name="T25" fmla="*/ 6 h 36"/>
                <a:gd name="T26" fmla="*/ 36 w 48"/>
                <a:gd name="T27" fmla="*/ 12 h 36"/>
                <a:gd name="T28" fmla="*/ 42 w 48"/>
                <a:gd name="T29" fmla="*/ 12 h 36"/>
                <a:gd name="T30" fmla="*/ 42 w 48"/>
                <a:gd name="T31" fmla="*/ 18 h 36"/>
                <a:gd name="T32" fmla="*/ 48 w 48"/>
                <a:gd name="T33" fmla="*/ 18 h 36"/>
                <a:gd name="T34" fmla="*/ 48 w 48"/>
                <a:gd name="T35" fmla="*/ 24 h 36"/>
                <a:gd name="T36" fmla="*/ 42 w 48"/>
                <a:gd name="T37" fmla="*/ 24 h 36"/>
                <a:gd name="T38" fmla="*/ 42 w 48"/>
                <a:gd name="T39" fmla="*/ 30 h 36"/>
                <a:gd name="T40" fmla="*/ 36 w 48"/>
                <a:gd name="T4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6">
                  <a:moveTo>
                    <a:pt x="36" y="30"/>
                  </a:moveTo>
                  <a:lnTo>
                    <a:pt x="30" y="36"/>
                  </a:lnTo>
                  <a:lnTo>
                    <a:pt x="24" y="36"/>
                  </a:lnTo>
                  <a:lnTo>
                    <a:pt x="18" y="36"/>
                  </a:lnTo>
                  <a:lnTo>
                    <a:pt x="12" y="36"/>
                  </a:lnTo>
                  <a:lnTo>
                    <a:pt x="6" y="36"/>
                  </a:lnTo>
                  <a:lnTo>
                    <a:pt x="6" y="30"/>
                  </a:lnTo>
                  <a:lnTo>
                    <a:pt x="0" y="30"/>
                  </a:lnTo>
                  <a:lnTo>
                    <a:pt x="24" y="6"/>
                  </a:lnTo>
                  <a:lnTo>
                    <a:pt x="18" y="0"/>
                  </a:lnTo>
                  <a:lnTo>
                    <a:pt x="24" y="0"/>
                  </a:lnTo>
                  <a:lnTo>
                    <a:pt x="30" y="6"/>
                  </a:lnTo>
                  <a:lnTo>
                    <a:pt x="36" y="6"/>
                  </a:lnTo>
                  <a:lnTo>
                    <a:pt x="36" y="12"/>
                  </a:lnTo>
                  <a:lnTo>
                    <a:pt x="42" y="12"/>
                  </a:lnTo>
                  <a:lnTo>
                    <a:pt x="42" y="18"/>
                  </a:lnTo>
                  <a:lnTo>
                    <a:pt x="48" y="18"/>
                  </a:lnTo>
                  <a:lnTo>
                    <a:pt x="48" y="24"/>
                  </a:lnTo>
                  <a:lnTo>
                    <a:pt x="42" y="24"/>
                  </a:lnTo>
                  <a:lnTo>
                    <a:pt x="42" y="30"/>
                  </a:lnTo>
                  <a:lnTo>
                    <a:pt x="3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8" name="Freeform 2576"/>
            <p:cNvSpPr>
              <a:spLocks/>
            </p:cNvSpPr>
            <p:nvPr/>
          </p:nvSpPr>
          <p:spPr bwMode="auto">
            <a:xfrm>
              <a:off x="3870" y="2574"/>
              <a:ext cx="42" cy="30"/>
            </a:xfrm>
            <a:custGeom>
              <a:avLst/>
              <a:gdLst>
                <a:gd name="T0" fmla="*/ 42 w 42"/>
                <a:gd name="T1" fmla="*/ 24 h 30"/>
                <a:gd name="T2" fmla="*/ 36 w 42"/>
                <a:gd name="T3" fmla="*/ 30 h 30"/>
                <a:gd name="T4" fmla="*/ 18 w 42"/>
                <a:gd name="T5" fmla="*/ 30 h 30"/>
                <a:gd name="T6" fmla="*/ 6 w 42"/>
                <a:gd name="T7" fmla="*/ 30 h 30"/>
                <a:gd name="T8" fmla="*/ 6 w 42"/>
                <a:gd name="T9" fmla="*/ 12 h 30"/>
                <a:gd name="T10" fmla="*/ 0 w 42"/>
                <a:gd name="T11" fmla="*/ 6 h 30"/>
                <a:gd name="T12" fmla="*/ 6 w 42"/>
                <a:gd name="T13" fmla="*/ 6 h 30"/>
                <a:gd name="T14" fmla="*/ 18 w 42"/>
                <a:gd name="T15" fmla="*/ 6 h 30"/>
                <a:gd name="T16" fmla="*/ 18 w 42"/>
                <a:gd name="T17" fmla="*/ 0 h 30"/>
                <a:gd name="T18" fmla="*/ 24 w 42"/>
                <a:gd name="T19" fmla="*/ 0 h 30"/>
                <a:gd name="T20" fmla="*/ 24 w 42"/>
                <a:gd name="T21" fmla="*/ 6 h 30"/>
                <a:gd name="T22" fmla="*/ 30 w 42"/>
                <a:gd name="T23" fmla="*/ 6 h 30"/>
                <a:gd name="T24" fmla="*/ 30 w 42"/>
                <a:gd name="T25" fmla="*/ 18 h 30"/>
                <a:gd name="T26" fmla="*/ 36 w 42"/>
                <a:gd name="T27" fmla="*/ 18 h 30"/>
                <a:gd name="T28" fmla="*/ 36 w 42"/>
                <a:gd name="T29" fmla="*/ 24 h 30"/>
                <a:gd name="T30" fmla="*/ 42 w 42"/>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0">
                  <a:moveTo>
                    <a:pt x="42" y="24"/>
                  </a:moveTo>
                  <a:lnTo>
                    <a:pt x="36" y="30"/>
                  </a:lnTo>
                  <a:lnTo>
                    <a:pt x="18" y="30"/>
                  </a:lnTo>
                  <a:lnTo>
                    <a:pt x="6" y="30"/>
                  </a:lnTo>
                  <a:lnTo>
                    <a:pt x="6" y="12"/>
                  </a:lnTo>
                  <a:lnTo>
                    <a:pt x="0" y="6"/>
                  </a:lnTo>
                  <a:lnTo>
                    <a:pt x="6" y="6"/>
                  </a:lnTo>
                  <a:lnTo>
                    <a:pt x="18" y="6"/>
                  </a:lnTo>
                  <a:lnTo>
                    <a:pt x="18" y="0"/>
                  </a:lnTo>
                  <a:lnTo>
                    <a:pt x="24" y="0"/>
                  </a:lnTo>
                  <a:lnTo>
                    <a:pt x="24" y="6"/>
                  </a:lnTo>
                  <a:lnTo>
                    <a:pt x="30" y="6"/>
                  </a:lnTo>
                  <a:lnTo>
                    <a:pt x="30" y="18"/>
                  </a:lnTo>
                  <a:lnTo>
                    <a:pt x="36" y="18"/>
                  </a:lnTo>
                  <a:lnTo>
                    <a:pt x="36" y="24"/>
                  </a:lnTo>
                  <a:lnTo>
                    <a:pt x="4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9" name="Freeform 2577"/>
            <p:cNvSpPr>
              <a:spLocks/>
            </p:cNvSpPr>
            <p:nvPr/>
          </p:nvSpPr>
          <p:spPr bwMode="auto">
            <a:xfrm>
              <a:off x="2388" y="2634"/>
              <a:ext cx="42" cy="54"/>
            </a:xfrm>
            <a:custGeom>
              <a:avLst/>
              <a:gdLst>
                <a:gd name="T0" fmla="*/ 0 w 42"/>
                <a:gd name="T1" fmla="*/ 48 h 54"/>
                <a:gd name="T2" fmla="*/ 6 w 42"/>
                <a:gd name="T3" fmla="*/ 0 h 54"/>
                <a:gd name="T4" fmla="*/ 12 w 42"/>
                <a:gd name="T5" fmla="*/ 6 h 54"/>
                <a:gd name="T6" fmla="*/ 42 w 42"/>
                <a:gd name="T7" fmla="*/ 6 h 54"/>
                <a:gd name="T8" fmla="*/ 42 w 42"/>
                <a:gd name="T9" fmla="*/ 42 h 54"/>
                <a:gd name="T10" fmla="*/ 36 w 42"/>
                <a:gd name="T11" fmla="*/ 42 h 54"/>
                <a:gd name="T12" fmla="*/ 36 w 42"/>
                <a:gd name="T13" fmla="*/ 54 h 54"/>
                <a:gd name="T14" fmla="*/ 0 w 42"/>
                <a:gd name="T15" fmla="*/ 54 h 54"/>
                <a:gd name="T16" fmla="*/ 0 w 42"/>
                <a:gd name="T1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4">
                  <a:moveTo>
                    <a:pt x="0" y="48"/>
                  </a:moveTo>
                  <a:lnTo>
                    <a:pt x="6" y="0"/>
                  </a:lnTo>
                  <a:lnTo>
                    <a:pt x="12" y="6"/>
                  </a:lnTo>
                  <a:lnTo>
                    <a:pt x="42" y="6"/>
                  </a:lnTo>
                  <a:lnTo>
                    <a:pt x="42" y="42"/>
                  </a:lnTo>
                  <a:lnTo>
                    <a:pt x="36" y="42"/>
                  </a:lnTo>
                  <a:lnTo>
                    <a:pt x="36" y="54"/>
                  </a:lnTo>
                  <a:lnTo>
                    <a:pt x="0" y="54"/>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50" name="Freeform 2578"/>
            <p:cNvSpPr>
              <a:spLocks/>
            </p:cNvSpPr>
            <p:nvPr/>
          </p:nvSpPr>
          <p:spPr bwMode="auto">
            <a:xfrm>
              <a:off x="4020" y="2556"/>
              <a:ext cx="66" cy="42"/>
            </a:xfrm>
            <a:custGeom>
              <a:avLst/>
              <a:gdLst>
                <a:gd name="T0" fmla="*/ 36 w 66"/>
                <a:gd name="T1" fmla="*/ 36 h 42"/>
                <a:gd name="T2" fmla="*/ 18 w 66"/>
                <a:gd name="T3" fmla="*/ 36 h 42"/>
                <a:gd name="T4" fmla="*/ 18 w 66"/>
                <a:gd name="T5" fmla="*/ 30 h 42"/>
                <a:gd name="T6" fmla="*/ 12 w 66"/>
                <a:gd name="T7" fmla="*/ 24 h 42"/>
                <a:gd name="T8" fmla="*/ 6 w 66"/>
                <a:gd name="T9" fmla="*/ 24 h 42"/>
                <a:gd name="T10" fmla="*/ 12 w 66"/>
                <a:gd name="T11" fmla="*/ 18 h 42"/>
                <a:gd name="T12" fmla="*/ 6 w 66"/>
                <a:gd name="T13" fmla="*/ 12 h 42"/>
                <a:gd name="T14" fmla="*/ 0 w 66"/>
                <a:gd name="T15" fmla="*/ 12 h 42"/>
                <a:gd name="T16" fmla="*/ 6 w 66"/>
                <a:gd name="T17" fmla="*/ 6 h 42"/>
                <a:gd name="T18" fmla="*/ 12 w 66"/>
                <a:gd name="T19" fmla="*/ 0 h 42"/>
                <a:gd name="T20" fmla="*/ 18 w 66"/>
                <a:gd name="T21" fmla="*/ 6 h 42"/>
                <a:gd name="T22" fmla="*/ 24 w 66"/>
                <a:gd name="T23" fmla="*/ 12 h 42"/>
                <a:gd name="T24" fmla="*/ 30 w 66"/>
                <a:gd name="T25" fmla="*/ 12 h 42"/>
                <a:gd name="T26" fmla="*/ 36 w 66"/>
                <a:gd name="T27" fmla="*/ 12 h 42"/>
                <a:gd name="T28" fmla="*/ 42 w 66"/>
                <a:gd name="T29" fmla="*/ 24 h 42"/>
                <a:gd name="T30" fmla="*/ 48 w 66"/>
                <a:gd name="T31" fmla="*/ 24 h 42"/>
                <a:gd name="T32" fmla="*/ 66 w 66"/>
                <a:gd name="T33" fmla="*/ 42 h 42"/>
                <a:gd name="T34" fmla="*/ 60 w 66"/>
                <a:gd name="T35" fmla="*/ 42 h 42"/>
                <a:gd name="T36" fmla="*/ 54 w 66"/>
                <a:gd name="T37" fmla="*/ 42 h 42"/>
                <a:gd name="T38" fmla="*/ 48 w 66"/>
                <a:gd name="T39" fmla="*/ 42 h 42"/>
                <a:gd name="T40" fmla="*/ 42 w 66"/>
                <a:gd name="T41" fmla="*/ 42 h 42"/>
                <a:gd name="T42" fmla="*/ 36 w 66"/>
                <a:gd name="T43" fmla="*/ 42 h 42"/>
                <a:gd name="T44" fmla="*/ 36 w 66"/>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2">
                  <a:moveTo>
                    <a:pt x="36" y="36"/>
                  </a:moveTo>
                  <a:lnTo>
                    <a:pt x="18" y="36"/>
                  </a:lnTo>
                  <a:lnTo>
                    <a:pt x="18" y="30"/>
                  </a:lnTo>
                  <a:lnTo>
                    <a:pt x="12" y="24"/>
                  </a:lnTo>
                  <a:lnTo>
                    <a:pt x="6" y="24"/>
                  </a:lnTo>
                  <a:lnTo>
                    <a:pt x="12" y="18"/>
                  </a:lnTo>
                  <a:lnTo>
                    <a:pt x="6" y="12"/>
                  </a:lnTo>
                  <a:lnTo>
                    <a:pt x="0" y="12"/>
                  </a:lnTo>
                  <a:lnTo>
                    <a:pt x="6" y="6"/>
                  </a:lnTo>
                  <a:lnTo>
                    <a:pt x="12" y="0"/>
                  </a:lnTo>
                  <a:lnTo>
                    <a:pt x="18" y="6"/>
                  </a:lnTo>
                  <a:lnTo>
                    <a:pt x="24" y="12"/>
                  </a:lnTo>
                  <a:lnTo>
                    <a:pt x="30" y="12"/>
                  </a:lnTo>
                  <a:lnTo>
                    <a:pt x="36" y="12"/>
                  </a:lnTo>
                  <a:lnTo>
                    <a:pt x="42" y="24"/>
                  </a:lnTo>
                  <a:lnTo>
                    <a:pt x="48" y="24"/>
                  </a:lnTo>
                  <a:lnTo>
                    <a:pt x="66" y="42"/>
                  </a:lnTo>
                  <a:lnTo>
                    <a:pt x="60" y="42"/>
                  </a:lnTo>
                  <a:lnTo>
                    <a:pt x="54" y="42"/>
                  </a:lnTo>
                  <a:lnTo>
                    <a:pt x="48" y="42"/>
                  </a:lnTo>
                  <a:lnTo>
                    <a:pt x="42" y="42"/>
                  </a:lnTo>
                  <a:lnTo>
                    <a:pt x="36" y="42"/>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51" name="Freeform 2579"/>
            <p:cNvSpPr>
              <a:spLocks/>
            </p:cNvSpPr>
            <p:nvPr/>
          </p:nvSpPr>
          <p:spPr bwMode="auto">
            <a:xfrm>
              <a:off x="2346" y="2634"/>
              <a:ext cx="48" cy="48"/>
            </a:xfrm>
            <a:custGeom>
              <a:avLst/>
              <a:gdLst>
                <a:gd name="T0" fmla="*/ 42 w 48"/>
                <a:gd name="T1" fmla="*/ 48 h 48"/>
                <a:gd name="T2" fmla="*/ 0 w 48"/>
                <a:gd name="T3" fmla="*/ 42 h 48"/>
                <a:gd name="T4" fmla="*/ 6 w 48"/>
                <a:gd name="T5" fmla="*/ 0 h 48"/>
                <a:gd name="T6" fmla="*/ 12 w 48"/>
                <a:gd name="T7" fmla="*/ 0 h 48"/>
                <a:gd name="T8" fmla="*/ 48 w 48"/>
                <a:gd name="T9" fmla="*/ 0 h 48"/>
                <a:gd name="T10" fmla="*/ 42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2" y="48"/>
                  </a:moveTo>
                  <a:lnTo>
                    <a:pt x="0" y="42"/>
                  </a:lnTo>
                  <a:lnTo>
                    <a:pt x="6" y="0"/>
                  </a:lnTo>
                  <a:lnTo>
                    <a:pt x="12" y="0"/>
                  </a:lnTo>
                  <a:lnTo>
                    <a:pt x="48" y="0"/>
                  </a:lnTo>
                  <a:lnTo>
                    <a:pt x="4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52" name="Freeform 2580"/>
            <p:cNvSpPr>
              <a:spLocks/>
            </p:cNvSpPr>
            <p:nvPr/>
          </p:nvSpPr>
          <p:spPr bwMode="auto">
            <a:xfrm>
              <a:off x="2304" y="2634"/>
              <a:ext cx="48" cy="42"/>
            </a:xfrm>
            <a:custGeom>
              <a:avLst/>
              <a:gdLst>
                <a:gd name="T0" fmla="*/ 42 w 48"/>
                <a:gd name="T1" fmla="*/ 42 h 42"/>
                <a:gd name="T2" fmla="*/ 0 w 48"/>
                <a:gd name="T3" fmla="*/ 42 h 42"/>
                <a:gd name="T4" fmla="*/ 0 w 48"/>
                <a:gd name="T5" fmla="*/ 0 h 42"/>
                <a:gd name="T6" fmla="*/ 12 w 48"/>
                <a:gd name="T7" fmla="*/ 0 h 42"/>
                <a:gd name="T8" fmla="*/ 48 w 48"/>
                <a:gd name="T9" fmla="*/ 0 h 42"/>
                <a:gd name="T10" fmla="*/ 42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42" y="42"/>
                  </a:moveTo>
                  <a:lnTo>
                    <a:pt x="0" y="42"/>
                  </a:lnTo>
                  <a:lnTo>
                    <a:pt x="0" y="0"/>
                  </a:lnTo>
                  <a:lnTo>
                    <a:pt x="12" y="0"/>
                  </a:lnTo>
                  <a:lnTo>
                    <a:pt x="48" y="0"/>
                  </a:lnTo>
                  <a:lnTo>
                    <a:pt x="4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53" name="Freeform 2581"/>
            <p:cNvSpPr>
              <a:spLocks/>
            </p:cNvSpPr>
            <p:nvPr/>
          </p:nvSpPr>
          <p:spPr bwMode="auto">
            <a:xfrm>
              <a:off x="2430" y="2640"/>
              <a:ext cx="48" cy="42"/>
            </a:xfrm>
            <a:custGeom>
              <a:avLst/>
              <a:gdLst>
                <a:gd name="T0" fmla="*/ 48 w 48"/>
                <a:gd name="T1" fmla="*/ 42 h 42"/>
                <a:gd name="T2" fmla="*/ 0 w 48"/>
                <a:gd name="T3" fmla="*/ 36 h 42"/>
                <a:gd name="T4" fmla="*/ 0 w 48"/>
                <a:gd name="T5" fmla="*/ 0 h 42"/>
                <a:gd name="T6" fmla="*/ 12 w 48"/>
                <a:gd name="T7" fmla="*/ 0 h 42"/>
                <a:gd name="T8" fmla="*/ 48 w 48"/>
                <a:gd name="T9" fmla="*/ 0 h 42"/>
                <a:gd name="T10" fmla="*/ 48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48" y="42"/>
                  </a:moveTo>
                  <a:lnTo>
                    <a:pt x="0" y="36"/>
                  </a:lnTo>
                  <a:lnTo>
                    <a:pt x="0" y="0"/>
                  </a:lnTo>
                  <a:lnTo>
                    <a:pt x="12" y="0"/>
                  </a:lnTo>
                  <a:lnTo>
                    <a:pt x="48" y="0"/>
                  </a:lnTo>
                  <a:lnTo>
                    <a:pt x="4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54" name="Freeform 2582"/>
            <p:cNvSpPr>
              <a:spLocks/>
            </p:cNvSpPr>
            <p:nvPr/>
          </p:nvSpPr>
          <p:spPr bwMode="auto">
            <a:xfrm>
              <a:off x="2214" y="2628"/>
              <a:ext cx="48" cy="42"/>
            </a:xfrm>
            <a:custGeom>
              <a:avLst/>
              <a:gdLst>
                <a:gd name="T0" fmla="*/ 48 w 48"/>
                <a:gd name="T1" fmla="*/ 42 h 42"/>
                <a:gd name="T2" fmla="*/ 0 w 48"/>
                <a:gd name="T3" fmla="*/ 42 h 42"/>
                <a:gd name="T4" fmla="*/ 6 w 48"/>
                <a:gd name="T5" fmla="*/ 6 h 42"/>
                <a:gd name="T6" fmla="*/ 30 w 48"/>
                <a:gd name="T7" fmla="*/ 6 h 42"/>
                <a:gd name="T8" fmla="*/ 30 w 48"/>
                <a:gd name="T9" fmla="*/ 0 h 42"/>
                <a:gd name="T10" fmla="*/ 48 w 48"/>
                <a:gd name="T11" fmla="*/ 0 h 42"/>
                <a:gd name="T12" fmla="*/ 48 w 4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8" h="42">
                  <a:moveTo>
                    <a:pt x="48" y="42"/>
                  </a:moveTo>
                  <a:lnTo>
                    <a:pt x="0" y="42"/>
                  </a:lnTo>
                  <a:lnTo>
                    <a:pt x="6" y="6"/>
                  </a:lnTo>
                  <a:lnTo>
                    <a:pt x="30" y="6"/>
                  </a:lnTo>
                  <a:lnTo>
                    <a:pt x="30" y="0"/>
                  </a:lnTo>
                  <a:lnTo>
                    <a:pt x="48" y="0"/>
                  </a:lnTo>
                  <a:lnTo>
                    <a:pt x="48"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55" name="Freeform 2583"/>
            <p:cNvSpPr>
              <a:spLocks/>
            </p:cNvSpPr>
            <p:nvPr/>
          </p:nvSpPr>
          <p:spPr bwMode="auto">
            <a:xfrm>
              <a:off x="2262" y="2628"/>
              <a:ext cx="42" cy="48"/>
            </a:xfrm>
            <a:custGeom>
              <a:avLst/>
              <a:gdLst>
                <a:gd name="T0" fmla="*/ 0 w 42"/>
                <a:gd name="T1" fmla="*/ 42 h 48"/>
                <a:gd name="T2" fmla="*/ 0 w 42"/>
                <a:gd name="T3" fmla="*/ 0 h 48"/>
                <a:gd name="T4" fmla="*/ 42 w 42"/>
                <a:gd name="T5" fmla="*/ 6 h 48"/>
                <a:gd name="T6" fmla="*/ 42 w 42"/>
                <a:gd name="T7" fmla="*/ 48 h 48"/>
                <a:gd name="T8" fmla="*/ 0 w 42"/>
                <a:gd name="T9" fmla="*/ 42 h 48"/>
              </a:gdLst>
              <a:ahLst/>
              <a:cxnLst>
                <a:cxn ang="0">
                  <a:pos x="T0" y="T1"/>
                </a:cxn>
                <a:cxn ang="0">
                  <a:pos x="T2" y="T3"/>
                </a:cxn>
                <a:cxn ang="0">
                  <a:pos x="T4" y="T5"/>
                </a:cxn>
                <a:cxn ang="0">
                  <a:pos x="T6" y="T7"/>
                </a:cxn>
                <a:cxn ang="0">
                  <a:pos x="T8" y="T9"/>
                </a:cxn>
              </a:cxnLst>
              <a:rect l="0" t="0" r="r" b="b"/>
              <a:pathLst>
                <a:path w="42" h="48">
                  <a:moveTo>
                    <a:pt x="0" y="42"/>
                  </a:moveTo>
                  <a:lnTo>
                    <a:pt x="0" y="0"/>
                  </a:lnTo>
                  <a:lnTo>
                    <a:pt x="42" y="6"/>
                  </a:lnTo>
                  <a:lnTo>
                    <a:pt x="42" y="48"/>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56" name="Freeform 2584"/>
            <p:cNvSpPr>
              <a:spLocks/>
            </p:cNvSpPr>
            <p:nvPr/>
          </p:nvSpPr>
          <p:spPr bwMode="auto">
            <a:xfrm>
              <a:off x="2478" y="2640"/>
              <a:ext cx="48" cy="54"/>
            </a:xfrm>
            <a:custGeom>
              <a:avLst/>
              <a:gdLst>
                <a:gd name="T0" fmla="*/ 12 w 48"/>
                <a:gd name="T1" fmla="*/ 54 h 54"/>
                <a:gd name="T2" fmla="*/ 0 w 48"/>
                <a:gd name="T3" fmla="*/ 54 h 54"/>
                <a:gd name="T4" fmla="*/ 0 w 48"/>
                <a:gd name="T5" fmla="*/ 42 h 54"/>
                <a:gd name="T6" fmla="*/ 0 w 48"/>
                <a:gd name="T7" fmla="*/ 0 h 54"/>
                <a:gd name="T8" fmla="*/ 6 w 48"/>
                <a:gd name="T9" fmla="*/ 0 h 54"/>
                <a:gd name="T10" fmla="*/ 48 w 48"/>
                <a:gd name="T11" fmla="*/ 6 h 54"/>
                <a:gd name="T12" fmla="*/ 42 w 48"/>
                <a:gd name="T13" fmla="*/ 54 h 54"/>
                <a:gd name="T14" fmla="*/ 12 w 48"/>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4">
                  <a:moveTo>
                    <a:pt x="12" y="54"/>
                  </a:moveTo>
                  <a:lnTo>
                    <a:pt x="0" y="54"/>
                  </a:lnTo>
                  <a:lnTo>
                    <a:pt x="0" y="42"/>
                  </a:lnTo>
                  <a:lnTo>
                    <a:pt x="0" y="0"/>
                  </a:lnTo>
                  <a:lnTo>
                    <a:pt x="6" y="0"/>
                  </a:lnTo>
                  <a:lnTo>
                    <a:pt x="48" y="6"/>
                  </a:lnTo>
                  <a:lnTo>
                    <a:pt x="42" y="54"/>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57" name="Freeform 2585"/>
            <p:cNvSpPr>
              <a:spLocks/>
            </p:cNvSpPr>
            <p:nvPr/>
          </p:nvSpPr>
          <p:spPr bwMode="auto">
            <a:xfrm>
              <a:off x="2520" y="2646"/>
              <a:ext cx="48" cy="66"/>
            </a:xfrm>
            <a:custGeom>
              <a:avLst/>
              <a:gdLst>
                <a:gd name="T0" fmla="*/ 42 w 48"/>
                <a:gd name="T1" fmla="*/ 60 h 66"/>
                <a:gd name="T2" fmla="*/ 36 w 48"/>
                <a:gd name="T3" fmla="*/ 60 h 66"/>
                <a:gd name="T4" fmla="*/ 36 w 48"/>
                <a:gd name="T5" fmla="*/ 66 h 66"/>
                <a:gd name="T6" fmla="*/ 30 w 48"/>
                <a:gd name="T7" fmla="*/ 66 h 66"/>
                <a:gd name="T8" fmla="*/ 30 w 48"/>
                <a:gd name="T9" fmla="*/ 60 h 66"/>
                <a:gd name="T10" fmla="*/ 30 w 48"/>
                <a:gd name="T11" fmla="*/ 66 h 66"/>
                <a:gd name="T12" fmla="*/ 30 w 48"/>
                <a:gd name="T13" fmla="*/ 60 h 66"/>
                <a:gd name="T14" fmla="*/ 24 w 48"/>
                <a:gd name="T15" fmla="*/ 60 h 66"/>
                <a:gd name="T16" fmla="*/ 18 w 48"/>
                <a:gd name="T17" fmla="*/ 66 h 66"/>
                <a:gd name="T18" fmla="*/ 18 w 48"/>
                <a:gd name="T19" fmla="*/ 60 h 66"/>
                <a:gd name="T20" fmla="*/ 18 w 48"/>
                <a:gd name="T21" fmla="*/ 66 h 66"/>
                <a:gd name="T22" fmla="*/ 18 w 48"/>
                <a:gd name="T23" fmla="*/ 60 h 66"/>
                <a:gd name="T24" fmla="*/ 12 w 48"/>
                <a:gd name="T25" fmla="*/ 60 h 66"/>
                <a:gd name="T26" fmla="*/ 6 w 48"/>
                <a:gd name="T27" fmla="*/ 54 h 66"/>
                <a:gd name="T28" fmla="*/ 12 w 48"/>
                <a:gd name="T29" fmla="*/ 60 h 66"/>
                <a:gd name="T30" fmla="*/ 6 w 48"/>
                <a:gd name="T31" fmla="*/ 60 h 66"/>
                <a:gd name="T32" fmla="*/ 6 w 48"/>
                <a:gd name="T33" fmla="*/ 54 h 66"/>
                <a:gd name="T34" fmla="*/ 0 w 48"/>
                <a:gd name="T35" fmla="*/ 54 h 66"/>
                <a:gd name="T36" fmla="*/ 6 w 48"/>
                <a:gd name="T37" fmla="*/ 54 h 66"/>
                <a:gd name="T38" fmla="*/ 6 w 48"/>
                <a:gd name="T39" fmla="*/ 48 h 66"/>
                <a:gd name="T40" fmla="*/ 0 w 48"/>
                <a:gd name="T41" fmla="*/ 48 h 66"/>
                <a:gd name="T42" fmla="*/ 6 w 48"/>
                <a:gd name="T43" fmla="*/ 0 h 66"/>
                <a:gd name="T44" fmla="*/ 12 w 48"/>
                <a:gd name="T45" fmla="*/ 0 h 66"/>
                <a:gd name="T46" fmla="*/ 48 w 48"/>
                <a:gd name="T47" fmla="*/ 0 h 66"/>
                <a:gd name="T48" fmla="*/ 42 w 48"/>
                <a:gd name="T49"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66">
                  <a:moveTo>
                    <a:pt x="42" y="60"/>
                  </a:moveTo>
                  <a:lnTo>
                    <a:pt x="36" y="60"/>
                  </a:lnTo>
                  <a:lnTo>
                    <a:pt x="36" y="66"/>
                  </a:lnTo>
                  <a:lnTo>
                    <a:pt x="30" y="66"/>
                  </a:lnTo>
                  <a:lnTo>
                    <a:pt x="30" y="60"/>
                  </a:lnTo>
                  <a:lnTo>
                    <a:pt x="30" y="66"/>
                  </a:lnTo>
                  <a:lnTo>
                    <a:pt x="30" y="60"/>
                  </a:lnTo>
                  <a:lnTo>
                    <a:pt x="24" y="60"/>
                  </a:lnTo>
                  <a:lnTo>
                    <a:pt x="18" y="66"/>
                  </a:lnTo>
                  <a:lnTo>
                    <a:pt x="18" y="60"/>
                  </a:lnTo>
                  <a:lnTo>
                    <a:pt x="18" y="66"/>
                  </a:lnTo>
                  <a:lnTo>
                    <a:pt x="18" y="60"/>
                  </a:lnTo>
                  <a:lnTo>
                    <a:pt x="12" y="60"/>
                  </a:lnTo>
                  <a:lnTo>
                    <a:pt x="6" y="54"/>
                  </a:lnTo>
                  <a:lnTo>
                    <a:pt x="12" y="60"/>
                  </a:lnTo>
                  <a:lnTo>
                    <a:pt x="6" y="60"/>
                  </a:lnTo>
                  <a:lnTo>
                    <a:pt x="6" y="54"/>
                  </a:lnTo>
                  <a:lnTo>
                    <a:pt x="0" y="54"/>
                  </a:lnTo>
                  <a:lnTo>
                    <a:pt x="6" y="54"/>
                  </a:lnTo>
                  <a:lnTo>
                    <a:pt x="6" y="48"/>
                  </a:lnTo>
                  <a:lnTo>
                    <a:pt x="0" y="48"/>
                  </a:lnTo>
                  <a:lnTo>
                    <a:pt x="6" y="0"/>
                  </a:lnTo>
                  <a:lnTo>
                    <a:pt x="12" y="0"/>
                  </a:lnTo>
                  <a:lnTo>
                    <a:pt x="48" y="0"/>
                  </a:lnTo>
                  <a:lnTo>
                    <a:pt x="42"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58" name="Freeform 2586"/>
            <p:cNvSpPr>
              <a:spLocks/>
            </p:cNvSpPr>
            <p:nvPr/>
          </p:nvSpPr>
          <p:spPr bwMode="auto">
            <a:xfrm>
              <a:off x="2562" y="2646"/>
              <a:ext cx="48" cy="60"/>
            </a:xfrm>
            <a:custGeom>
              <a:avLst/>
              <a:gdLst>
                <a:gd name="T0" fmla="*/ 0 w 48"/>
                <a:gd name="T1" fmla="*/ 60 h 60"/>
                <a:gd name="T2" fmla="*/ 6 w 48"/>
                <a:gd name="T3" fmla="*/ 0 h 60"/>
                <a:gd name="T4" fmla="*/ 12 w 48"/>
                <a:gd name="T5" fmla="*/ 0 h 60"/>
                <a:gd name="T6" fmla="*/ 30 w 48"/>
                <a:gd name="T7" fmla="*/ 0 h 60"/>
                <a:gd name="T8" fmla="*/ 48 w 48"/>
                <a:gd name="T9" fmla="*/ 36 h 60"/>
                <a:gd name="T10" fmla="*/ 42 w 48"/>
                <a:gd name="T11" fmla="*/ 42 h 60"/>
                <a:gd name="T12" fmla="*/ 36 w 48"/>
                <a:gd name="T13" fmla="*/ 48 h 60"/>
                <a:gd name="T14" fmla="*/ 18 w 48"/>
                <a:gd name="T15" fmla="*/ 60 h 60"/>
                <a:gd name="T16" fmla="*/ 12 w 48"/>
                <a:gd name="T17" fmla="*/ 60 h 60"/>
                <a:gd name="T18" fmla="*/ 6 w 48"/>
                <a:gd name="T19" fmla="*/ 60 h 60"/>
                <a:gd name="T20" fmla="*/ 0 w 48"/>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0">
                  <a:moveTo>
                    <a:pt x="0" y="60"/>
                  </a:moveTo>
                  <a:lnTo>
                    <a:pt x="6" y="0"/>
                  </a:lnTo>
                  <a:lnTo>
                    <a:pt x="12" y="0"/>
                  </a:lnTo>
                  <a:lnTo>
                    <a:pt x="30" y="0"/>
                  </a:lnTo>
                  <a:lnTo>
                    <a:pt x="48" y="36"/>
                  </a:lnTo>
                  <a:lnTo>
                    <a:pt x="42" y="42"/>
                  </a:lnTo>
                  <a:lnTo>
                    <a:pt x="36" y="48"/>
                  </a:lnTo>
                  <a:lnTo>
                    <a:pt x="18" y="60"/>
                  </a:lnTo>
                  <a:lnTo>
                    <a:pt x="12" y="60"/>
                  </a:lnTo>
                  <a:lnTo>
                    <a:pt x="6" y="60"/>
                  </a:lnTo>
                  <a:lnTo>
                    <a:pt x="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59" name="Freeform 2587"/>
            <p:cNvSpPr>
              <a:spLocks/>
            </p:cNvSpPr>
            <p:nvPr/>
          </p:nvSpPr>
          <p:spPr bwMode="auto">
            <a:xfrm>
              <a:off x="2832" y="2652"/>
              <a:ext cx="66" cy="54"/>
            </a:xfrm>
            <a:custGeom>
              <a:avLst/>
              <a:gdLst>
                <a:gd name="T0" fmla="*/ 24 w 66"/>
                <a:gd name="T1" fmla="*/ 54 h 54"/>
                <a:gd name="T2" fmla="*/ 24 w 66"/>
                <a:gd name="T3" fmla="*/ 48 h 54"/>
                <a:gd name="T4" fmla="*/ 30 w 66"/>
                <a:gd name="T5" fmla="*/ 48 h 54"/>
                <a:gd name="T6" fmla="*/ 30 w 66"/>
                <a:gd name="T7" fmla="*/ 42 h 54"/>
                <a:gd name="T8" fmla="*/ 24 w 66"/>
                <a:gd name="T9" fmla="*/ 42 h 54"/>
                <a:gd name="T10" fmla="*/ 24 w 66"/>
                <a:gd name="T11" fmla="*/ 48 h 54"/>
                <a:gd name="T12" fmla="*/ 18 w 66"/>
                <a:gd name="T13" fmla="*/ 42 h 54"/>
                <a:gd name="T14" fmla="*/ 24 w 66"/>
                <a:gd name="T15" fmla="*/ 36 h 54"/>
                <a:gd name="T16" fmla="*/ 18 w 66"/>
                <a:gd name="T17" fmla="*/ 36 h 54"/>
                <a:gd name="T18" fmla="*/ 12 w 66"/>
                <a:gd name="T19" fmla="*/ 36 h 54"/>
                <a:gd name="T20" fmla="*/ 12 w 66"/>
                <a:gd name="T21" fmla="*/ 30 h 54"/>
                <a:gd name="T22" fmla="*/ 6 w 66"/>
                <a:gd name="T23" fmla="*/ 24 h 54"/>
                <a:gd name="T24" fmla="*/ 6 w 66"/>
                <a:gd name="T25" fmla="*/ 18 h 54"/>
                <a:gd name="T26" fmla="*/ 0 w 66"/>
                <a:gd name="T27" fmla="*/ 18 h 54"/>
                <a:gd name="T28" fmla="*/ 0 w 66"/>
                <a:gd name="T29" fmla="*/ 12 h 54"/>
                <a:gd name="T30" fmla="*/ 0 w 66"/>
                <a:gd name="T31" fmla="*/ 6 h 54"/>
                <a:gd name="T32" fmla="*/ 48 w 66"/>
                <a:gd name="T33" fmla="*/ 0 h 54"/>
                <a:gd name="T34" fmla="*/ 54 w 66"/>
                <a:gd name="T35" fmla="*/ 0 h 54"/>
                <a:gd name="T36" fmla="*/ 48 w 66"/>
                <a:gd name="T37" fmla="*/ 6 h 54"/>
                <a:gd name="T38" fmla="*/ 54 w 66"/>
                <a:gd name="T39" fmla="*/ 6 h 54"/>
                <a:gd name="T40" fmla="*/ 48 w 66"/>
                <a:gd name="T41" fmla="*/ 6 h 54"/>
                <a:gd name="T42" fmla="*/ 48 w 66"/>
                <a:gd name="T43" fmla="*/ 12 h 54"/>
                <a:gd name="T44" fmla="*/ 54 w 66"/>
                <a:gd name="T45" fmla="*/ 12 h 54"/>
                <a:gd name="T46" fmla="*/ 48 w 66"/>
                <a:gd name="T47" fmla="*/ 18 h 54"/>
                <a:gd name="T48" fmla="*/ 48 w 66"/>
                <a:gd name="T49" fmla="*/ 24 h 54"/>
                <a:gd name="T50" fmla="*/ 54 w 66"/>
                <a:gd name="T51" fmla="*/ 24 h 54"/>
                <a:gd name="T52" fmla="*/ 54 w 66"/>
                <a:gd name="T53" fmla="*/ 30 h 54"/>
                <a:gd name="T54" fmla="*/ 60 w 66"/>
                <a:gd name="T55" fmla="*/ 30 h 54"/>
                <a:gd name="T56" fmla="*/ 60 w 66"/>
                <a:gd name="T57" fmla="*/ 36 h 54"/>
                <a:gd name="T58" fmla="*/ 66 w 66"/>
                <a:gd name="T59" fmla="*/ 42 h 54"/>
                <a:gd name="T60" fmla="*/ 66 w 66"/>
                <a:gd name="T61" fmla="*/ 48 h 54"/>
                <a:gd name="T62" fmla="*/ 30 w 66"/>
                <a:gd name="T63" fmla="*/ 54 h 54"/>
                <a:gd name="T64" fmla="*/ 24 w 66"/>
                <a:gd name="T6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54">
                  <a:moveTo>
                    <a:pt x="24" y="54"/>
                  </a:moveTo>
                  <a:lnTo>
                    <a:pt x="24" y="48"/>
                  </a:lnTo>
                  <a:lnTo>
                    <a:pt x="30" y="48"/>
                  </a:lnTo>
                  <a:lnTo>
                    <a:pt x="30" y="42"/>
                  </a:lnTo>
                  <a:lnTo>
                    <a:pt x="24" y="42"/>
                  </a:lnTo>
                  <a:lnTo>
                    <a:pt x="24" y="48"/>
                  </a:lnTo>
                  <a:lnTo>
                    <a:pt x="18" y="42"/>
                  </a:lnTo>
                  <a:lnTo>
                    <a:pt x="24" y="36"/>
                  </a:lnTo>
                  <a:lnTo>
                    <a:pt x="18" y="36"/>
                  </a:lnTo>
                  <a:lnTo>
                    <a:pt x="12" y="36"/>
                  </a:lnTo>
                  <a:lnTo>
                    <a:pt x="12" y="30"/>
                  </a:lnTo>
                  <a:lnTo>
                    <a:pt x="6" y="24"/>
                  </a:lnTo>
                  <a:lnTo>
                    <a:pt x="6" y="18"/>
                  </a:lnTo>
                  <a:lnTo>
                    <a:pt x="0" y="18"/>
                  </a:lnTo>
                  <a:lnTo>
                    <a:pt x="0" y="12"/>
                  </a:lnTo>
                  <a:lnTo>
                    <a:pt x="0" y="6"/>
                  </a:lnTo>
                  <a:lnTo>
                    <a:pt x="48" y="0"/>
                  </a:lnTo>
                  <a:lnTo>
                    <a:pt x="54" y="0"/>
                  </a:lnTo>
                  <a:lnTo>
                    <a:pt x="48" y="6"/>
                  </a:lnTo>
                  <a:lnTo>
                    <a:pt x="54" y="6"/>
                  </a:lnTo>
                  <a:lnTo>
                    <a:pt x="48" y="6"/>
                  </a:lnTo>
                  <a:lnTo>
                    <a:pt x="48" y="12"/>
                  </a:lnTo>
                  <a:lnTo>
                    <a:pt x="54" y="12"/>
                  </a:lnTo>
                  <a:lnTo>
                    <a:pt x="48" y="18"/>
                  </a:lnTo>
                  <a:lnTo>
                    <a:pt x="48" y="24"/>
                  </a:lnTo>
                  <a:lnTo>
                    <a:pt x="54" y="24"/>
                  </a:lnTo>
                  <a:lnTo>
                    <a:pt x="54" y="30"/>
                  </a:lnTo>
                  <a:lnTo>
                    <a:pt x="60" y="30"/>
                  </a:lnTo>
                  <a:lnTo>
                    <a:pt x="60" y="36"/>
                  </a:lnTo>
                  <a:lnTo>
                    <a:pt x="66" y="42"/>
                  </a:lnTo>
                  <a:lnTo>
                    <a:pt x="66" y="48"/>
                  </a:lnTo>
                  <a:lnTo>
                    <a:pt x="30" y="54"/>
                  </a:lnTo>
                  <a:lnTo>
                    <a:pt x="24"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0" name="Freeform 2588"/>
            <p:cNvSpPr>
              <a:spLocks/>
            </p:cNvSpPr>
            <p:nvPr/>
          </p:nvSpPr>
          <p:spPr bwMode="auto">
            <a:xfrm>
              <a:off x="3660" y="2604"/>
              <a:ext cx="42" cy="48"/>
            </a:xfrm>
            <a:custGeom>
              <a:avLst/>
              <a:gdLst>
                <a:gd name="T0" fmla="*/ 0 w 42"/>
                <a:gd name="T1" fmla="*/ 12 h 48"/>
                <a:gd name="T2" fmla="*/ 12 w 42"/>
                <a:gd name="T3" fmla="*/ 12 h 48"/>
                <a:gd name="T4" fmla="*/ 12 w 42"/>
                <a:gd name="T5" fmla="*/ 6 h 48"/>
                <a:gd name="T6" fmla="*/ 18 w 42"/>
                <a:gd name="T7" fmla="*/ 6 h 48"/>
                <a:gd name="T8" fmla="*/ 18 w 42"/>
                <a:gd name="T9" fmla="*/ 0 h 48"/>
                <a:gd name="T10" fmla="*/ 18 w 42"/>
                <a:gd name="T11" fmla="*/ 6 h 48"/>
                <a:gd name="T12" fmla="*/ 24 w 42"/>
                <a:gd name="T13" fmla="*/ 6 h 48"/>
                <a:gd name="T14" fmla="*/ 24 w 42"/>
                <a:gd name="T15" fmla="*/ 12 h 48"/>
                <a:gd name="T16" fmla="*/ 30 w 42"/>
                <a:gd name="T17" fmla="*/ 12 h 48"/>
                <a:gd name="T18" fmla="*/ 30 w 42"/>
                <a:gd name="T19" fmla="*/ 18 h 48"/>
                <a:gd name="T20" fmla="*/ 42 w 42"/>
                <a:gd name="T21" fmla="*/ 18 h 48"/>
                <a:gd name="T22" fmla="*/ 42 w 42"/>
                <a:gd name="T23" fmla="*/ 24 h 48"/>
                <a:gd name="T24" fmla="*/ 42 w 42"/>
                <a:gd name="T25" fmla="*/ 30 h 48"/>
                <a:gd name="T26" fmla="*/ 42 w 42"/>
                <a:gd name="T27" fmla="*/ 42 h 48"/>
                <a:gd name="T28" fmla="*/ 36 w 42"/>
                <a:gd name="T29" fmla="*/ 48 h 48"/>
                <a:gd name="T30" fmla="*/ 18 w 42"/>
                <a:gd name="T31" fmla="*/ 48 h 48"/>
                <a:gd name="T32" fmla="*/ 6 w 42"/>
                <a:gd name="T33" fmla="*/ 48 h 48"/>
                <a:gd name="T34" fmla="*/ 6 w 42"/>
                <a:gd name="T35" fmla="*/ 42 h 48"/>
                <a:gd name="T36" fmla="*/ 6 w 42"/>
                <a:gd name="T37" fmla="*/ 30 h 48"/>
                <a:gd name="T38" fmla="*/ 0 w 42"/>
                <a:gd name="T39" fmla="*/ 30 h 48"/>
                <a:gd name="T40" fmla="*/ 0 w 42"/>
                <a:gd name="T41" fmla="*/ 24 h 48"/>
                <a:gd name="T42" fmla="*/ 0 w 42"/>
                <a:gd name="T43" fmla="*/ 18 h 48"/>
                <a:gd name="T44" fmla="*/ 0 w 42"/>
                <a:gd name="T4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48">
                  <a:moveTo>
                    <a:pt x="0" y="12"/>
                  </a:moveTo>
                  <a:lnTo>
                    <a:pt x="12" y="12"/>
                  </a:lnTo>
                  <a:lnTo>
                    <a:pt x="12" y="6"/>
                  </a:lnTo>
                  <a:lnTo>
                    <a:pt x="18" y="6"/>
                  </a:lnTo>
                  <a:lnTo>
                    <a:pt x="18" y="0"/>
                  </a:lnTo>
                  <a:lnTo>
                    <a:pt x="18" y="6"/>
                  </a:lnTo>
                  <a:lnTo>
                    <a:pt x="24" y="6"/>
                  </a:lnTo>
                  <a:lnTo>
                    <a:pt x="24" y="12"/>
                  </a:lnTo>
                  <a:lnTo>
                    <a:pt x="30" y="12"/>
                  </a:lnTo>
                  <a:lnTo>
                    <a:pt x="30" y="18"/>
                  </a:lnTo>
                  <a:lnTo>
                    <a:pt x="42" y="18"/>
                  </a:lnTo>
                  <a:lnTo>
                    <a:pt x="42" y="24"/>
                  </a:lnTo>
                  <a:lnTo>
                    <a:pt x="42" y="30"/>
                  </a:lnTo>
                  <a:lnTo>
                    <a:pt x="42" y="42"/>
                  </a:lnTo>
                  <a:lnTo>
                    <a:pt x="36" y="48"/>
                  </a:lnTo>
                  <a:lnTo>
                    <a:pt x="18" y="48"/>
                  </a:lnTo>
                  <a:lnTo>
                    <a:pt x="6" y="48"/>
                  </a:lnTo>
                  <a:lnTo>
                    <a:pt x="6" y="42"/>
                  </a:lnTo>
                  <a:lnTo>
                    <a:pt x="6" y="30"/>
                  </a:lnTo>
                  <a:lnTo>
                    <a:pt x="0" y="30"/>
                  </a:lnTo>
                  <a:lnTo>
                    <a:pt x="0" y="24"/>
                  </a:lnTo>
                  <a:lnTo>
                    <a:pt x="0" y="18"/>
                  </a:lnTo>
                  <a:lnTo>
                    <a:pt x="0"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1" name="Freeform 2589"/>
            <p:cNvSpPr>
              <a:spLocks/>
            </p:cNvSpPr>
            <p:nvPr/>
          </p:nvSpPr>
          <p:spPr bwMode="auto">
            <a:xfrm>
              <a:off x="3318" y="2634"/>
              <a:ext cx="54" cy="36"/>
            </a:xfrm>
            <a:custGeom>
              <a:avLst/>
              <a:gdLst>
                <a:gd name="T0" fmla="*/ 42 w 54"/>
                <a:gd name="T1" fmla="*/ 30 h 36"/>
                <a:gd name="T2" fmla="*/ 24 w 54"/>
                <a:gd name="T3" fmla="*/ 30 h 36"/>
                <a:gd name="T4" fmla="*/ 12 w 54"/>
                <a:gd name="T5" fmla="*/ 36 h 36"/>
                <a:gd name="T6" fmla="*/ 12 w 54"/>
                <a:gd name="T7" fmla="*/ 30 h 36"/>
                <a:gd name="T8" fmla="*/ 12 w 54"/>
                <a:gd name="T9" fmla="*/ 24 h 36"/>
                <a:gd name="T10" fmla="*/ 12 w 54"/>
                <a:gd name="T11" fmla="*/ 18 h 36"/>
                <a:gd name="T12" fmla="*/ 6 w 54"/>
                <a:gd name="T13" fmla="*/ 18 h 36"/>
                <a:gd name="T14" fmla="*/ 6 w 54"/>
                <a:gd name="T15" fmla="*/ 12 h 36"/>
                <a:gd name="T16" fmla="*/ 0 w 54"/>
                <a:gd name="T17" fmla="*/ 12 h 36"/>
                <a:gd name="T18" fmla="*/ 0 w 54"/>
                <a:gd name="T19" fmla="*/ 6 h 36"/>
                <a:gd name="T20" fmla="*/ 42 w 54"/>
                <a:gd name="T21" fmla="*/ 0 h 36"/>
                <a:gd name="T22" fmla="*/ 48 w 54"/>
                <a:gd name="T23" fmla="*/ 0 h 36"/>
                <a:gd name="T24" fmla="*/ 48 w 54"/>
                <a:gd name="T25" fmla="*/ 6 h 36"/>
                <a:gd name="T26" fmla="*/ 54 w 54"/>
                <a:gd name="T27" fmla="*/ 30 h 36"/>
                <a:gd name="T28" fmla="*/ 42 w 54"/>
                <a:gd name="T2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36">
                  <a:moveTo>
                    <a:pt x="42" y="30"/>
                  </a:moveTo>
                  <a:lnTo>
                    <a:pt x="24" y="30"/>
                  </a:lnTo>
                  <a:lnTo>
                    <a:pt x="12" y="36"/>
                  </a:lnTo>
                  <a:lnTo>
                    <a:pt x="12" y="30"/>
                  </a:lnTo>
                  <a:lnTo>
                    <a:pt x="12" y="24"/>
                  </a:lnTo>
                  <a:lnTo>
                    <a:pt x="12" y="18"/>
                  </a:lnTo>
                  <a:lnTo>
                    <a:pt x="6" y="18"/>
                  </a:lnTo>
                  <a:lnTo>
                    <a:pt x="6" y="12"/>
                  </a:lnTo>
                  <a:lnTo>
                    <a:pt x="0" y="12"/>
                  </a:lnTo>
                  <a:lnTo>
                    <a:pt x="0" y="6"/>
                  </a:lnTo>
                  <a:lnTo>
                    <a:pt x="42" y="0"/>
                  </a:lnTo>
                  <a:lnTo>
                    <a:pt x="48" y="0"/>
                  </a:lnTo>
                  <a:lnTo>
                    <a:pt x="48" y="6"/>
                  </a:lnTo>
                  <a:lnTo>
                    <a:pt x="54" y="30"/>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2" name="Freeform 2590"/>
            <p:cNvSpPr>
              <a:spLocks/>
            </p:cNvSpPr>
            <p:nvPr/>
          </p:nvSpPr>
          <p:spPr bwMode="auto">
            <a:xfrm>
              <a:off x="3636" y="2610"/>
              <a:ext cx="30" cy="60"/>
            </a:xfrm>
            <a:custGeom>
              <a:avLst/>
              <a:gdLst>
                <a:gd name="T0" fmla="*/ 0 w 30"/>
                <a:gd name="T1" fmla="*/ 12 h 60"/>
                <a:gd name="T2" fmla="*/ 6 w 30"/>
                <a:gd name="T3" fmla="*/ 12 h 60"/>
                <a:gd name="T4" fmla="*/ 6 w 30"/>
                <a:gd name="T5" fmla="*/ 0 h 60"/>
                <a:gd name="T6" fmla="*/ 12 w 30"/>
                <a:gd name="T7" fmla="*/ 0 h 60"/>
                <a:gd name="T8" fmla="*/ 12 w 30"/>
                <a:gd name="T9" fmla="*/ 12 h 60"/>
                <a:gd name="T10" fmla="*/ 24 w 30"/>
                <a:gd name="T11" fmla="*/ 6 h 60"/>
                <a:gd name="T12" fmla="*/ 24 w 30"/>
                <a:gd name="T13" fmla="*/ 12 h 60"/>
                <a:gd name="T14" fmla="*/ 24 w 30"/>
                <a:gd name="T15" fmla="*/ 18 h 60"/>
                <a:gd name="T16" fmla="*/ 24 w 30"/>
                <a:gd name="T17" fmla="*/ 24 h 60"/>
                <a:gd name="T18" fmla="*/ 30 w 30"/>
                <a:gd name="T19" fmla="*/ 24 h 60"/>
                <a:gd name="T20" fmla="*/ 30 w 30"/>
                <a:gd name="T21" fmla="*/ 36 h 60"/>
                <a:gd name="T22" fmla="*/ 30 w 30"/>
                <a:gd name="T23" fmla="*/ 42 h 60"/>
                <a:gd name="T24" fmla="*/ 30 w 30"/>
                <a:gd name="T25" fmla="*/ 48 h 60"/>
                <a:gd name="T26" fmla="*/ 30 w 30"/>
                <a:gd name="T27" fmla="*/ 54 h 60"/>
                <a:gd name="T28" fmla="*/ 24 w 30"/>
                <a:gd name="T29" fmla="*/ 54 h 60"/>
                <a:gd name="T30" fmla="*/ 30 w 30"/>
                <a:gd name="T31" fmla="*/ 60 h 60"/>
                <a:gd name="T32" fmla="*/ 24 w 30"/>
                <a:gd name="T33" fmla="*/ 60 h 60"/>
                <a:gd name="T34" fmla="*/ 18 w 30"/>
                <a:gd name="T35" fmla="*/ 60 h 60"/>
                <a:gd name="T36" fmla="*/ 18 w 30"/>
                <a:gd name="T37" fmla="*/ 54 h 60"/>
                <a:gd name="T38" fmla="*/ 12 w 30"/>
                <a:gd name="T39" fmla="*/ 60 h 60"/>
                <a:gd name="T40" fmla="*/ 12 w 30"/>
                <a:gd name="T41" fmla="*/ 54 h 60"/>
                <a:gd name="T42" fmla="*/ 0 w 30"/>
                <a:gd name="T43" fmla="*/ 54 h 60"/>
                <a:gd name="T44" fmla="*/ 0 w 30"/>
                <a:gd name="T45" fmla="*/ 42 h 60"/>
                <a:gd name="T46" fmla="*/ 6 w 30"/>
                <a:gd name="T47" fmla="*/ 42 h 60"/>
                <a:gd name="T48" fmla="*/ 0 w 30"/>
                <a:gd name="T49" fmla="*/ 24 h 60"/>
                <a:gd name="T50" fmla="*/ 0 w 30"/>
                <a:gd name="T5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0">
                  <a:moveTo>
                    <a:pt x="0" y="12"/>
                  </a:moveTo>
                  <a:lnTo>
                    <a:pt x="6" y="12"/>
                  </a:lnTo>
                  <a:lnTo>
                    <a:pt x="6" y="0"/>
                  </a:lnTo>
                  <a:lnTo>
                    <a:pt x="12" y="0"/>
                  </a:lnTo>
                  <a:lnTo>
                    <a:pt x="12" y="12"/>
                  </a:lnTo>
                  <a:lnTo>
                    <a:pt x="24" y="6"/>
                  </a:lnTo>
                  <a:lnTo>
                    <a:pt x="24" y="12"/>
                  </a:lnTo>
                  <a:lnTo>
                    <a:pt x="24" y="18"/>
                  </a:lnTo>
                  <a:lnTo>
                    <a:pt x="24" y="24"/>
                  </a:lnTo>
                  <a:lnTo>
                    <a:pt x="30" y="24"/>
                  </a:lnTo>
                  <a:lnTo>
                    <a:pt x="30" y="36"/>
                  </a:lnTo>
                  <a:lnTo>
                    <a:pt x="30" y="42"/>
                  </a:lnTo>
                  <a:lnTo>
                    <a:pt x="30" y="48"/>
                  </a:lnTo>
                  <a:lnTo>
                    <a:pt x="30" y="54"/>
                  </a:lnTo>
                  <a:lnTo>
                    <a:pt x="24" y="54"/>
                  </a:lnTo>
                  <a:lnTo>
                    <a:pt x="30" y="60"/>
                  </a:lnTo>
                  <a:lnTo>
                    <a:pt x="24" y="60"/>
                  </a:lnTo>
                  <a:lnTo>
                    <a:pt x="18" y="60"/>
                  </a:lnTo>
                  <a:lnTo>
                    <a:pt x="18" y="54"/>
                  </a:lnTo>
                  <a:lnTo>
                    <a:pt x="12" y="60"/>
                  </a:lnTo>
                  <a:lnTo>
                    <a:pt x="12" y="54"/>
                  </a:lnTo>
                  <a:lnTo>
                    <a:pt x="0" y="54"/>
                  </a:lnTo>
                  <a:lnTo>
                    <a:pt x="0" y="42"/>
                  </a:lnTo>
                  <a:lnTo>
                    <a:pt x="6" y="42"/>
                  </a:lnTo>
                  <a:lnTo>
                    <a:pt x="0" y="24"/>
                  </a:lnTo>
                  <a:lnTo>
                    <a:pt x="0" y="1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3" name="Freeform 2591"/>
            <p:cNvSpPr>
              <a:spLocks/>
            </p:cNvSpPr>
            <p:nvPr/>
          </p:nvSpPr>
          <p:spPr bwMode="auto">
            <a:xfrm>
              <a:off x="3276" y="2640"/>
              <a:ext cx="54" cy="36"/>
            </a:xfrm>
            <a:custGeom>
              <a:avLst/>
              <a:gdLst>
                <a:gd name="T0" fmla="*/ 42 w 54"/>
                <a:gd name="T1" fmla="*/ 30 h 36"/>
                <a:gd name="T2" fmla="*/ 42 w 54"/>
                <a:gd name="T3" fmla="*/ 36 h 36"/>
                <a:gd name="T4" fmla="*/ 36 w 54"/>
                <a:gd name="T5" fmla="*/ 36 h 36"/>
                <a:gd name="T6" fmla="*/ 30 w 54"/>
                <a:gd name="T7" fmla="*/ 36 h 36"/>
                <a:gd name="T8" fmla="*/ 0 w 54"/>
                <a:gd name="T9" fmla="*/ 36 h 36"/>
                <a:gd name="T10" fmla="*/ 0 w 54"/>
                <a:gd name="T11" fmla="*/ 24 h 36"/>
                <a:gd name="T12" fmla="*/ 6 w 54"/>
                <a:gd name="T13" fmla="*/ 18 h 36"/>
                <a:gd name="T14" fmla="*/ 6 w 54"/>
                <a:gd name="T15" fmla="*/ 6 h 36"/>
                <a:gd name="T16" fmla="*/ 0 w 54"/>
                <a:gd name="T17" fmla="*/ 0 h 36"/>
                <a:gd name="T18" fmla="*/ 42 w 54"/>
                <a:gd name="T19" fmla="*/ 0 h 36"/>
                <a:gd name="T20" fmla="*/ 42 w 54"/>
                <a:gd name="T21" fmla="*/ 6 h 36"/>
                <a:gd name="T22" fmla="*/ 48 w 54"/>
                <a:gd name="T23" fmla="*/ 6 h 36"/>
                <a:gd name="T24" fmla="*/ 48 w 54"/>
                <a:gd name="T25" fmla="*/ 12 h 36"/>
                <a:gd name="T26" fmla="*/ 54 w 54"/>
                <a:gd name="T27" fmla="*/ 12 h 36"/>
                <a:gd name="T28" fmla="*/ 54 w 54"/>
                <a:gd name="T29" fmla="*/ 18 h 36"/>
                <a:gd name="T30" fmla="*/ 54 w 54"/>
                <a:gd name="T31" fmla="*/ 24 h 36"/>
                <a:gd name="T32" fmla="*/ 54 w 54"/>
                <a:gd name="T33" fmla="*/ 30 h 36"/>
                <a:gd name="T34" fmla="*/ 48 w 54"/>
                <a:gd name="T35" fmla="*/ 30 h 36"/>
                <a:gd name="T36" fmla="*/ 42 w 54"/>
                <a:gd name="T3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6">
                  <a:moveTo>
                    <a:pt x="42" y="30"/>
                  </a:moveTo>
                  <a:lnTo>
                    <a:pt x="42" y="36"/>
                  </a:lnTo>
                  <a:lnTo>
                    <a:pt x="36" y="36"/>
                  </a:lnTo>
                  <a:lnTo>
                    <a:pt x="30" y="36"/>
                  </a:lnTo>
                  <a:lnTo>
                    <a:pt x="0" y="36"/>
                  </a:lnTo>
                  <a:lnTo>
                    <a:pt x="0" y="24"/>
                  </a:lnTo>
                  <a:lnTo>
                    <a:pt x="6" y="18"/>
                  </a:lnTo>
                  <a:lnTo>
                    <a:pt x="6" y="6"/>
                  </a:lnTo>
                  <a:lnTo>
                    <a:pt x="0" y="0"/>
                  </a:lnTo>
                  <a:lnTo>
                    <a:pt x="42" y="0"/>
                  </a:lnTo>
                  <a:lnTo>
                    <a:pt x="42" y="6"/>
                  </a:lnTo>
                  <a:lnTo>
                    <a:pt x="48" y="6"/>
                  </a:lnTo>
                  <a:lnTo>
                    <a:pt x="48" y="12"/>
                  </a:lnTo>
                  <a:lnTo>
                    <a:pt x="54" y="12"/>
                  </a:lnTo>
                  <a:lnTo>
                    <a:pt x="54" y="18"/>
                  </a:lnTo>
                  <a:lnTo>
                    <a:pt x="54" y="24"/>
                  </a:lnTo>
                  <a:lnTo>
                    <a:pt x="54" y="30"/>
                  </a:lnTo>
                  <a:lnTo>
                    <a:pt x="48" y="30"/>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4" name="Freeform 2592"/>
            <p:cNvSpPr>
              <a:spLocks/>
            </p:cNvSpPr>
            <p:nvPr/>
          </p:nvSpPr>
          <p:spPr bwMode="auto">
            <a:xfrm>
              <a:off x="3846" y="2586"/>
              <a:ext cx="30" cy="24"/>
            </a:xfrm>
            <a:custGeom>
              <a:avLst/>
              <a:gdLst>
                <a:gd name="T0" fmla="*/ 30 w 30"/>
                <a:gd name="T1" fmla="*/ 18 h 24"/>
                <a:gd name="T2" fmla="*/ 30 w 30"/>
                <a:gd name="T3" fmla="*/ 24 h 24"/>
                <a:gd name="T4" fmla="*/ 12 w 30"/>
                <a:gd name="T5" fmla="*/ 24 h 24"/>
                <a:gd name="T6" fmla="*/ 0 w 30"/>
                <a:gd name="T7" fmla="*/ 24 h 24"/>
                <a:gd name="T8" fmla="*/ 0 w 30"/>
                <a:gd name="T9" fmla="*/ 18 h 24"/>
                <a:gd name="T10" fmla="*/ 0 w 30"/>
                <a:gd name="T11" fmla="*/ 12 h 24"/>
                <a:gd name="T12" fmla="*/ 0 w 30"/>
                <a:gd name="T13" fmla="*/ 6 h 24"/>
                <a:gd name="T14" fmla="*/ 30 w 30"/>
                <a:gd name="T15" fmla="*/ 0 h 24"/>
                <a:gd name="T16" fmla="*/ 30 w 30"/>
                <a:gd name="T1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30" y="18"/>
                  </a:moveTo>
                  <a:lnTo>
                    <a:pt x="30" y="24"/>
                  </a:lnTo>
                  <a:lnTo>
                    <a:pt x="12" y="24"/>
                  </a:lnTo>
                  <a:lnTo>
                    <a:pt x="0" y="24"/>
                  </a:lnTo>
                  <a:lnTo>
                    <a:pt x="0" y="18"/>
                  </a:lnTo>
                  <a:lnTo>
                    <a:pt x="0" y="12"/>
                  </a:lnTo>
                  <a:lnTo>
                    <a:pt x="0" y="6"/>
                  </a:lnTo>
                  <a:lnTo>
                    <a:pt x="30" y="0"/>
                  </a:lnTo>
                  <a:lnTo>
                    <a:pt x="30"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5" name="Freeform 2593"/>
            <p:cNvSpPr>
              <a:spLocks/>
            </p:cNvSpPr>
            <p:nvPr/>
          </p:nvSpPr>
          <p:spPr bwMode="auto">
            <a:xfrm>
              <a:off x="2628" y="2652"/>
              <a:ext cx="60" cy="60"/>
            </a:xfrm>
            <a:custGeom>
              <a:avLst/>
              <a:gdLst>
                <a:gd name="T0" fmla="*/ 24 w 60"/>
                <a:gd name="T1" fmla="*/ 60 h 60"/>
                <a:gd name="T2" fmla="*/ 18 w 60"/>
                <a:gd name="T3" fmla="*/ 60 h 60"/>
                <a:gd name="T4" fmla="*/ 0 w 60"/>
                <a:gd name="T5" fmla="*/ 36 h 60"/>
                <a:gd name="T6" fmla="*/ 24 w 60"/>
                <a:gd name="T7" fmla="*/ 18 h 60"/>
                <a:gd name="T8" fmla="*/ 24 w 60"/>
                <a:gd name="T9" fmla="*/ 12 h 60"/>
                <a:gd name="T10" fmla="*/ 36 w 60"/>
                <a:gd name="T11" fmla="*/ 0 h 60"/>
                <a:gd name="T12" fmla="*/ 60 w 60"/>
                <a:gd name="T13" fmla="*/ 36 h 60"/>
                <a:gd name="T14" fmla="*/ 2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24" y="60"/>
                  </a:moveTo>
                  <a:lnTo>
                    <a:pt x="18" y="60"/>
                  </a:lnTo>
                  <a:lnTo>
                    <a:pt x="0" y="36"/>
                  </a:lnTo>
                  <a:lnTo>
                    <a:pt x="24" y="18"/>
                  </a:lnTo>
                  <a:lnTo>
                    <a:pt x="24" y="12"/>
                  </a:lnTo>
                  <a:lnTo>
                    <a:pt x="36" y="0"/>
                  </a:lnTo>
                  <a:lnTo>
                    <a:pt x="60" y="36"/>
                  </a:lnTo>
                  <a:lnTo>
                    <a:pt x="24"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6" name="Freeform 2594"/>
            <p:cNvSpPr>
              <a:spLocks/>
            </p:cNvSpPr>
            <p:nvPr/>
          </p:nvSpPr>
          <p:spPr bwMode="auto">
            <a:xfrm>
              <a:off x="2790" y="2658"/>
              <a:ext cx="66" cy="60"/>
            </a:xfrm>
            <a:custGeom>
              <a:avLst/>
              <a:gdLst>
                <a:gd name="T0" fmla="*/ 24 w 66"/>
                <a:gd name="T1" fmla="*/ 60 h 60"/>
                <a:gd name="T2" fmla="*/ 0 w 66"/>
                <a:gd name="T3" fmla="*/ 18 h 60"/>
                <a:gd name="T4" fmla="*/ 42 w 66"/>
                <a:gd name="T5" fmla="*/ 0 h 60"/>
                <a:gd name="T6" fmla="*/ 42 w 66"/>
                <a:gd name="T7" fmla="*/ 6 h 60"/>
                <a:gd name="T8" fmla="*/ 42 w 66"/>
                <a:gd name="T9" fmla="*/ 12 h 60"/>
                <a:gd name="T10" fmla="*/ 48 w 66"/>
                <a:gd name="T11" fmla="*/ 12 h 60"/>
                <a:gd name="T12" fmla="*/ 48 w 66"/>
                <a:gd name="T13" fmla="*/ 18 h 60"/>
                <a:gd name="T14" fmla="*/ 54 w 66"/>
                <a:gd name="T15" fmla="*/ 24 h 60"/>
                <a:gd name="T16" fmla="*/ 54 w 66"/>
                <a:gd name="T17" fmla="*/ 30 h 60"/>
                <a:gd name="T18" fmla="*/ 60 w 66"/>
                <a:gd name="T19" fmla="*/ 30 h 60"/>
                <a:gd name="T20" fmla="*/ 66 w 66"/>
                <a:gd name="T21" fmla="*/ 30 h 60"/>
                <a:gd name="T22" fmla="*/ 60 w 66"/>
                <a:gd name="T23" fmla="*/ 36 h 60"/>
                <a:gd name="T24" fmla="*/ 24 w 66"/>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24" y="60"/>
                  </a:moveTo>
                  <a:lnTo>
                    <a:pt x="0" y="18"/>
                  </a:lnTo>
                  <a:lnTo>
                    <a:pt x="42" y="0"/>
                  </a:lnTo>
                  <a:lnTo>
                    <a:pt x="42" y="6"/>
                  </a:lnTo>
                  <a:lnTo>
                    <a:pt x="42" y="12"/>
                  </a:lnTo>
                  <a:lnTo>
                    <a:pt x="48" y="12"/>
                  </a:lnTo>
                  <a:lnTo>
                    <a:pt x="48" y="18"/>
                  </a:lnTo>
                  <a:lnTo>
                    <a:pt x="54" y="24"/>
                  </a:lnTo>
                  <a:lnTo>
                    <a:pt x="54" y="30"/>
                  </a:lnTo>
                  <a:lnTo>
                    <a:pt x="60" y="30"/>
                  </a:lnTo>
                  <a:lnTo>
                    <a:pt x="66" y="30"/>
                  </a:lnTo>
                  <a:lnTo>
                    <a:pt x="60" y="36"/>
                  </a:lnTo>
                  <a:lnTo>
                    <a:pt x="24"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7" name="Freeform 2595"/>
            <p:cNvSpPr>
              <a:spLocks/>
            </p:cNvSpPr>
            <p:nvPr/>
          </p:nvSpPr>
          <p:spPr bwMode="auto">
            <a:xfrm>
              <a:off x="4014" y="2568"/>
              <a:ext cx="42" cy="42"/>
            </a:xfrm>
            <a:custGeom>
              <a:avLst/>
              <a:gdLst>
                <a:gd name="T0" fmla="*/ 30 w 42"/>
                <a:gd name="T1" fmla="*/ 42 h 42"/>
                <a:gd name="T2" fmla="*/ 24 w 42"/>
                <a:gd name="T3" fmla="*/ 42 h 42"/>
                <a:gd name="T4" fmla="*/ 18 w 42"/>
                <a:gd name="T5" fmla="*/ 36 h 42"/>
                <a:gd name="T6" fmla="*/ 12 w 42"/>
                <a:gd name="T7" fmla="*/ 36 h 42"/>
                <a:gd name="T8" fmla="*/ 6 w 42"/>
                <a:gd name="T9" fmla="*/ 30 h 42"/>
                <a:gd name="T10" fmla="*/ 6 w 42"/>
                <a:gd name="T11" fmla="*/ 24 h 42"/>
                <a:gd name="T12" fmla="*/ 6 w 42"/>
                <a:gd name="T13" fmla="*/ 30 h 42"/>
                <a:gd name="T14" fmla="*/ 0 w 42"/>
                <a:gd name="T15" fmla="*/ 24 h 42"/>
                <a:gd name="T16" fmla="*/ 0 w 42"/>
                <a:gd name="T17" fmla="*/ 18 h 42"/>
                <a:gd name="T18" fmla="*/ 0 w 42"/>
                <a:gd name="T19" fmla="*/ 12 h 42"/>
                <a:gd name="T20" fmla="*/ 6 w 42"/>
                <a:gd name="T21" fmla="*/ 12 h 42"/>
                <a:gd name="T22" fmla="*/ 6 w 42"/>
                <a:gd name="T23" fmla="*/ 6 h 42"/>
                <a:gd name="T24" fmla="*/ 6 w 42"/>
                <a:gd name="T25" fmla="*/ 0 h 42"/>
                <a:gd name="T26" fmla="*/ 12 w 42"/>
                <a:gd name="T27" fmla="*/ 0 h 42"/>
                <a:gd name="T28" fmla="*/ 18 w 42"/>
                <a:gd name="T29" fmla="*/ 6 h 42"/>
                <a:gd name="T30" fmla="*/ 12 w 42"/>
                <a:gd name="T31" fmla="*/ 12 h 42"/>
                <a:gd name="T32" fmla="*/ 18 w 42"/>
                <a:gd name="T33" fmla="*/ 12 h 42"/>
                <a:gd name="T34" fmla="*/ 24 w 42"/>
                <a:gd name="T35" fmla="*/ 18 h 42"/>
                <a:gd name="T36" fmla="*/ 24 w 42"/>
                <a:gd name="T37" fmla="*/ 24 h 42"/>
                <a:gd name="T38" fmla="*/ 42 w 42"/>
                <a:gd name="T39" fmla="*/ 24 h 42"/>
                <a:gd name="T40" fmla="*/ 36 w 42"/>
                <a:gd name="T41" fmla="*/ 42 h 42"/>
                <a:gd name="T42" fmla="*/ 30 w 42"/>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30" y="42"/>
                  </a:moveTo>
                  <a:lnTo>
                    <a:pt x="24" y="42"/>
                  </a:lnTo>
                  <a:lnTo>
                    <a:pt x="18" y="36"/>
                  </a:lnTo>
                  <a:lnTo>
                    <a:pt x="12" y="36"/>
                  </a:lnTo>
                  <a:lnTo>
                    <a:pt x="6" y="30"/>
                  </a:lnTo>
                  <a:lnTo>
                    <a:pt x="6" y="24"/>
                  </a:lnTo>
                  <a:lnTo>
                    <a:pt x="6" y="30"/>
                  </a:lnTo>
                  <a:lnTo>
                    <a:pt x="0" y="24"/>
                  </a:lnTo>
                  <a:lnTo>
                    <a:pt x="0" y="18"/>
                  </a:lnTo>
                  <a:lnTo>
                    <a:pt x="0" y="12"/>
                  </a:lnTo>
                  <a:lnTo>
                    <a:pt x="6" y="12"/>
                  </a:lnTo>
                  <a:lnTo>
                    <a:pt x="6" y="6"/>
                  </a:lnTo>
                  <a:lnTo>
                    <a:pt x="6" y="0"/>
                  </a:lnTo>
                  <a:lnTo>
                    <a:pt x="12" y="0"/>
                  </a:lnTo>
                  <a:lnTo>
                    <a:pt x="18" y="6"/>
                  </a:lnTo>
                  <a:lnTo>
                    <a:pt x="12" y="12"/>
                  </a:lnTo>
                  <a:lnTo>
                    <a:pt x="18" y="12"/>
                  </a:lnTo>
                  <a:lnTo>
                    <a:pt x="24" y="18"/>
                  </a:lnTo>
                  <a:lnTo>
                    <a:pt x="24" y="24"/>
                  </a:lnTo>
                  <a:lnTo>
                    <a:pt x="42" y="24"/>
                  </a:lnTo>
                  <a:lnTo>
                    <a:pt x="36" y="42"/>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8" name="Freeform 2596"/>
            <p:cNvSpPr>
              <a:spLocks/>
            </p:cNvSpPr>
            <p:nvPr/>
          </p:nvSpPr>
          <p:spPr bwMode="auto">
            <a:xfrm>
              <a:off x="2076" y="2622"/>
              <a:ext cx="84" cy="132"/>
            </a:xfrm>
            <a:custGeom>
              <a:avLst/>
              <a:gdLst>
                <a:gd name="T0" fmla="*/ 0 w 84"/>
                <a:gd name="T1" fmla="*/ 132 h 132"/>
                <a:gd name="T2" fmla="*/ 0 w 84"/>
                <a:gd name="T3" fmla="*/ 120 h 132"/>
                <a:gd name="T4" fmla="*/ 0 w 84"/>
                <a:gd name="T5" fmla="*/ 102 h 132"/>
                <a:gd name="T6" fmla="*/ 12 w 84"/>
                <a:gd name="T7" fmla="*/ 0 h 132"/>
                <a:gd name="T8" fmla="*/ 18 w 84"/>
                <a:gd name="T9" fmla="*/ 0 h 132"/>
                <a:gd name="T10" fmla="*/ 84 w 84"/>
                <a:gd name="T11" fmla="*/ 6 h 132"/>
                <a:gd name="T12" fmla="*/ 72 w 84"/>
                <a:gd name="T13" fmla="*/ 96 h 132"/>
                <a:gd name="T14" fmla="*/ 0 w 84"/>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32">
                  <a:moveTo>
                    <a:pt x="0" y="132"/>
                  </a:moveTo>
                  <a:lnTo>
                    <a:pt x="0" y="120"/>
                  </a:lnTo>
                  <a:lnTo>
                    <a:pt x="0" y="102"/>
                  </a:lnTo>
                  <a:lnTo>
                    <a:pt x="12" y="0"/>
                  </a:lnTo>
                  <a:lnTo>
                    <a:pt x="18" y="0"/>
                  </a:lnTo>
                  <a:lnTo>
                    <a:pt x="84" y="6"/>
                  </a:lnTo>
                  <a:lnTo>
                    <a:pt x="72" y="96"/>
                  </a:lnTo>
                  <a:lnTo>
                    <a:pt x="0" y="13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9" name="Freeform 2597"/>
            <p:cNvSpPr>
              <a:spLocks/>
            </p:cNvSpPr>
            <p:nvPr/>
          </p:nvSpPr>
          <p:spPr bwMode="auto">
            <a:xfrm>
              <a:off x="2148" y="2628"/>
              <a:ext cx="90" cy="126"/>
            </a:xfrm>
            <a:custGeom>
              <a:avLst/>
              <a:gdLst>
                <a:gd name="T0" fmla="*/ 0 w 90"/>
                <a:gd name="T1" fmla="*/ 90 h 126"/>
                <a:gd name="T2" fmla="*/ 12 w 90"/>
                <a:gd name="T3" fmla="*/ 0 h 126"/>
                <a:gd name="T4" fmla="*/ 18 w 90"/>
                <a:gd name="T5" fmla="*/ 0 h 126"/>
                <a:gd name="T6" fmla="*/ 18 w 90"/>
                <a:gd name="T7" fmla="*/ 6 h 126"/>
                <a:gd name="T8" fmla="*/ 24 w 90"/>
                <a:gd name="T9" fmla="*/ 6 h 126"/>
                <a:gd name="T10" fmla="*/ 24 w 90"/>
                <a:gd name="T11" fmla="*/ 12 h 126"/>
                <a:gd name="T12" fmla="*/ 24 w 90"/>
                <a:gd name="T13" fmla="*/ 18 h 126"/>
                <a:gd name="T14" fmla="*/ 30 w 90"/>
                <a:gd name="T15" fmla="*/ 12 h 126"/>
                <a:gd name="T16" fmla="*/ 30 w 90"/>
                <a:gd name="T17" fmla="*/ 18 h 126"/>
                <a:gd name="T18" fmla="*/ 30 w 90"/>
                <a:gd name="T19" fmla="*/ 24 h 126"/>
                <a:gd name="T20" fmla="*/ 36 w 90"/>
                <a:gd name="T21" fmla="*/ 30 h 126"/>
                <a:gd name="T22" fmla="*/ 42 w 90"/>
                <a:gd name="T23" fmla="*/ 30 h 126"/>
                <a:gd name="T24" fmla="*/ 42 w 90"/>
                <a:gd name="T25" fmla="*/ 36 h 126"/>
                <a:gd name="T26" fmla="*/ 48 w 90"/>
                <a:gd name="T27" fmla="*/ 36 h 126"/>
                <a:gd name="T28" fmla="*/ 48 w 90"/>
                <a:gd name="T29" fmla="*/ 42 h 126"/>
                <a:gd name="T30" fmla="*/ 54 w 90"/>
                <a:gd name="T31" fmla="*/ 42 h 126"/>
                <a:gd name="T32" fmla="*/ 54 w 90"/>
                <a:gd name="T33" fmla="*/ 48 h 126"/>
                <a:gd name="T34" fmla="*/ 54 w 90"/>
                <a:gd name="T35" fmla="*/ 54 h 126"/>
                <a:gd name="T36" fmla="*/ 54 w 90"/>
                <a:gd name="T37" fmla="*/ 60 h 126"/>
                <a:gd name="T38" fmla="*/ 60 w 90"/>
                <a:gd name="T39" fmla="*/ 60 h 126"/>
                <a:gd name="T40" fmla="*/ 60 w 90"/>
                <a:gd name="T41" fmla="*/ 66 h 126"/>
                <a:gd name="T42" fmla="*/ 66 w 90"/>
                <a:gd name="T43" fmla="*/ 66 h 126"/>
                <a:gd name="T44" fmla="*/ 72 w 90"/>
                <a:gd name="T45" fmla="*/ 66 h 126"/>
                <a:gd name="T46" fmla="*/ 78 w 90"/>
                <a:gd name="T47" fmla="*/ 72 h 126"/>
                <a:gd name="T48" fmla="*/ 90 w 90"/>
                <a:gd name="T49" fmla="*/ 72 h 126"/>
                <a:gd name="T50" fmla="*/ 90 w 90"/>
                <a:gd name="T51" fmla="*/ 66 h 126"/>
                <a:gd name="T52" fmla="*/ 90 w 90"/>
                <a:gd name="T53" fmla="*/ 72 h 126"/>
                <a:gd name="T54" fmla="*/ 42 w 90"/>
                <a:gd name="T55" fmla="*/ 126 h 126"/>
                <a:gd name="T56" fmla="*/ 0 w 90"/>
                <a:gd name="T57" fmla="*/ 9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26">
                  <a:moveTo>
                    <a:pt x="0" y="90"/>
                  </a:moveTo>
                  <a:lnTo>
                    <a:pt x="12" y="0"/>
                  </a:lnTo>
                  <a:lnTo>
                    <a:pt x="18" y="0"/>
                  </a:lnTo>
                  <a:lnTo>
                    <a:pt x="18" y="6"/>
                  </a:lnTo>
                  <a:lnTo>
                    <a:pt x="24" y="6"/>
                  </a:lnTo>
                  <a:lnTo>
                    <a:pt x="24" y="12"/>
                  </a:lnTo>
                  <a:lnTo>
                    <a:pt x="24" y="18"/>
                  </a:lnTo>
                  <a:lnTo>
                    <a:pt x="30" y="12"/>
                  </a:lnTo>
                  <a:lnTo>
                    <a:pt x="30" y="18"/>
                  </a:lnTo>
                  <a:lnTo>
                    <a:pt x="30" y="24"/>
                  </a:lnTo>
                  <a:lnTo>
                    <a:pt x="36" y="30"/>
                  </a:lnTo>
                  <a:lnTo>
                    <a:pt x="42" y="30"/>
                  </a:lnTo>
                  <a:lnTo>
                    <a:pt x="42" y="36"/>
                  </a:lnTo>
                  <a:lnTo>
                    <a:pt x="48" y="36"/>
                  </a:lnTo>
                  <a:lnTo>
                    <a:pt x="48" y="42"/>
                  </a:lnTo>
                  <a:lnTo>
                    <a:pt x="54" y="42"/>
                  </a:lnTo>
                  <a:lnTo>
                    <a:pt x="54" y="48"/>
                  </a:lnTo>
                  <a:lnTo>
                    <a:pt x="54" y="54"/>
                  </a:lnTo>
                  <a:lnTo>
                    <a:pt x="54" y="60"/>
                  </a:lnTo>
                  <a:lnTo>
                    <a:pt x="60" y="60"/>
                  </a:lnTo>
                  <a:lnTo>
                    <a:pt x="60" y="66"/>
                  </a:lnTo>
                  <a:lnTo>
                    <a:pt x="66" y="66"/>
                  </a:lnTo>
                  <a:lnTo>
                    <a:pt x="72" y="66"/>
                  </a:lnTo>
                  <a:lnTo>
                    <a:pt x="78" y="72"/>
                  </a:lnTo>
                  <a:lnTo>
                    <a:pt x="90" y="72"/>
                  </a:lnTo>
                  <a:lnTo>
                    <a:pt x="90" y="66"/>
                  </a:lnTo>
                  <a:lnTo>
                    <a:pt x="90" y="72"/>
                  </a:lnTo>
                  <a:lnTo>
                    <a:pt x="42" y="126"/>
                  </a:lnTo>
                  <a:lnTo>
                    <a:pt x="0" y="9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70" name="Freeform 2598"/>
            <p:cNvSpPr>
              <a:spLocks/>
            </p:cNvSpPr>
            <p:nvPr/>
          </p:nvSpPr>
          <p:spPr bwMode="auto">
            <a:xfrm>
              <a:off x="2166" y="2628"/>
              <a:ext cx="54" cy="42"/>
            </a:xfrm>
            <a:custGeom>
              <a:avLst/>
              <a:gdLst>
                <a:gd name="T0" fmla="*/ 48 w 54"/>
                <a:gd name="T1" fmla="*/ 42 h 42"/>
                <a:gd name="T2" fmla="*/ 30 w 54"/>
                <a:gd name="T3" fmla="*/ 36 h 42"/>
                <a:gd name="T4" fmla="*/ 24 w 54"/>
                <a:gd name="T5" fmla="*/ 36 h 42"/>
                <a:gd name="T6" fmla="*/ 24 w 54"/>
                <a:gd name="T7" fmla="*/ 30 h 42"/>
                <a:gd name="T8" fmla="*/ 18 w 54"/>
                <a:gd name="T9" fmla="*/ 30 h 42"/>
                <a:gd name="T10" fmla="*/ 12 w 54"/>
                <a:gd name="T11" fmla="*/ 24 h 42"/>
                <a:gd name="T12" fmla="*/ 12 w 54"/>
                <a:gd name="T13" fmla="*/ 18 h 42"/>
                <a:gd name="T14" fmla="*/ 12 w 54"/>
                <a:gd name="T15" fmla="*/ 12 h 42"/>
                <a:gd name="T16" fmla="*/ 6 w 54"/>
                <a:gd name="T17" fmla="*/ 18 h 42"/>
                <a:gd name="T18" fmla="*/ 6 w 54"/>
                <a:gd name="T19" fmla="*/ 12 h 42"/>
                <a:gd name="T20" fmla="*/ 6 w 54"/>
                <a:gd name="T21" fmla="*/ 6 h 42"/>
                <a:gd name="T22" fmla="*/ 0 w 54"/>
                <a:gd name="T23" fmla="*/ 6 h 42"/>
                <a:gd name="T24" fmla="*/ 0 w 54"/>
                <a:gd name="T25" fmla="*/ 0 h 42"/>
                <a:gd name="T26" fmla="*/ 18 w 54"/>
                <a:gd name="T27" fmla="*/ 6 h 42"/>
                <a:gd name="T28" fmla="*/ 54 w 54"/>
                <a:gd name="T29" fmla="*/ 6 h 42"/>
                <a:gd name="T30" fmla="*/ 48 w 54"/>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42">
                  <a:moveTo>
                    <a:pt x="48" y="42"/>
                  </a:moveTo>
                  <a:lnTo>
                    <a:pt x="30" y="36"/>
                  </a:lnTo>
                  <a:lnTo>
                    <a:pt x="24" y="36"/>
                  </a:lnTo>
                  <a:lnTo>
                    <a:pt x="24" y="30"/>
                  </a:lnTo>
                  <a:lnTo>
                    <a:pt x="18" y="30"/>
                  </a:lnTo>
                  <a:lnTo>
                    <a:pt x="12" y="24"/>
                  </a:lnTo>
                  <a:lnTo>
                    <a:pt x="12" y="18"/>
                  </a:lnTo>
                  <a:lnTo>
                    <a:pt x="12" y="12"/>
                  </a:lnTo>
                  <a:lnTo>
                    <a:pt x="6" y="18"/>
                  </a:lnTo>
                  <a:lnTo>
                    <a:pt x="6" y="12"/>
                  </a:lnTo>
                  <a:lnTo>
                    <a:pt x="6" y="6"/>
                  </a:lnTo>
                  <a:lnTo>
                    <a:pt x="0" y="6"/>
                  </a:lnTo>
                  <a:lnTo>
                    <a:pt x="0" y="0"/>
                  </a:lnTo>
                  <a:lnTo>
                    <a:pt x="18" y="6"/>
                  </a:lnTo>
                  <a:lnTo>
                    <a:pt x="54" y="6"/>
                  </a:lnTo>
                  <a:lnTo>
                    <a:pt x="4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71" name="Freeform 2599"/>
            <p:cNvSpPr>
              <a:spLocks/>
            </p:cNvSpPr>
            <p:nvPr/>
          </p:nvSpPr>
          <p:spPr bwMode="auto">
            <a:xfrm>
              <a:off x="1992" y="2616"/>
              <a:ext cx="96" cy="144"/>
            </a:xfrm>
            <a:custGeom>
              <a:avLst/>
              <a:gdLst>
                <a:gd name="T0" fmla="*/ 78 w 96"/>
                <a:gd name="T1" fmla="*/ 144 h 144"/>
                <a:gd name="T2" fmla="*/ 72 w 96"/>
                <a:gd name="T3" fmla="*/ 138 h 144"/>
                <a:gd name="T4" fmla="*/ 60 w 96"/>
                <a:gd name="T5" fmla="*/ 120 h 144"/>
                <a:gd name="T6" fmla="*/ 54 w 96"/>
                <a:gd name="T7" fmla="*/ 126 h 144"/>
                <a:gd name="T8" fmla="*/ 54 w 96"/>
                <a:gd name="T9" fmla="*/ 120 h 144"/>
                <a:gd name="T10" fmla="*/ 48 w 96"/>
                <a:gd name="T11" fmla="*/ 120 h 144"/>
                <a:gd name="T12" fmla="*/ 42 w 96"/>
                <a:gd name="T13" fmla="*/ 114 h 144"/>
                <a:gd name="T14" fmla="*/ 30 w 96"/>
                <a:gd name="T15" fmla="*/ 102 h 144"/>
                <a:gd name="T16" fmla="*/ 30 w 96"/>
                <a:gd name="T17" fmla="*/ 90 h 144"/>
                <a:gd name="T18" fmla="*/ 12 w 96"/>
                <a:gd name="T19" fmla="*/ 84 h 144"/>
                <a:gd name="T20" fmla="*/ 0 w 96"/>
                <a:gd name="T21" fmla="*/ 60 h 144"/>
                <a:gd name="T22" fmla="*/ 0 w 96"/>
                <a:gd name="T23" fmla="*/ 54 h 144"/>
                <a:gd name="T24" fmla="*/ 0 w 96"/>
                <a:gd name="T25" fmla="*/ 48 h 144"/>
                <a:gd name="T26" fmla="*/ 6 w 96"/>
                <a:gd name="T27" fmla="*/ 0 h 144"/>
                <a:gd name="T28" fmla="*/ 96 w 96"/>
                <a:gd name="T29" fmla="*/ 6 h 144"/>
                <a:gd name="T30" fmla="*/ 84 w 96"/>
                <a:gd name="T31" fmla="*/ 108 h 144"/>
                <a:gd name="T32" fmla="*/ 84 w 96"/>
                <a:gd name="T33" fmla="*/ 126 h 144"/>
                <a:gd name="T34" fmla="*/ 84 w 96"/>
                <a:gd name="T35" fmla="*/ 138 h 144"/>
                <a:gd name="T36" fmla="*/ 78 w 9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4">
                  <a:moveTo>
                    <a:pt x="78" y="144"/>
                  </a:moveTo>
                  <a:lnTo>
                    <a:pt x="72" y="138"/>
                  </a:lnTo>
                  <a:lnTo>
                    <a:pt x="60" y="120"/>
                  </a:lnTo>
                  <a:lnTo>
                    <a:pt x="54" y="126"/>
                  </a:lnTo>
                  <a:lnTo>
                    <a:pt x="54" y="120"/>
                  </a:lnTo>
                  <a:lnTo>
                    <a:pt x="48" y="120"/>
                  </a:lnTo>
                  <a:lnTo>
                    <a:pt x="42" y="114"/>
                  </a:lnTo>
                  <a:lnTo>
                    <a:pt x="30" y="102"/>
                  </a:lnTo>
                  <a:lnTo>
                    <a:pt x="30" y="90"/>
                  </a:lnTo>
                  <a:lnTo>
                    <a:pt x="12" y="84"/>
                  </a:lnTo>
                  <a:lnTo>
                    <a:pt x="0" y="60"/>
                  </a:lnTo>
                  <a:lnTo>
                    <a:pt x="0" y="54"/>
                  </a:lnTo>
                  <a:lnTo>
                    <a:pt x="0" y="48"/>
                  </a:lnTo>
                  <a:lnTo>
                    <a:pt x="6" y="0"/>
                  </a:lnTo>
                  <a:lnTo>
                    <a:pt x="96" y="6"/>
                  </a:lnTo>
                  <a:lnTo>
                    <a:pt x="84" y="108"/>
                  </a:lnTo>
                  <a:lnTo>
                    <a:pt x="84" y="126"/>
                  </a:lnTo>
                  <a:lnTo>
                    <a:pt x="84" y="138"/>
                  </a:lnTo>
                  <a:lnTo>
                    <a:pt x="78" y="14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72" name="Freeform 2600"/>
            <p:cNvSpPr>
              <a:spLocks/>
            </p:cNvSpPr>
            <p:nvPr/>
          </p:nvSpPr>
          <p:spPr bwMode="auto">
            <a:xfrm>
              <a:off x="1938" y="2610"/>
              <a:ext cx="60" cy="66"/>
            </a:xfrm>
            <a:custGeom>
              <a:avLst/>
              <a:gdLst>
                <a:gd name="T0" fmla="*/ 54 w 60"/>
                <a:gd name="T1" fmla="*/ 66 h 66"/>
                <a:gd name="T2" fmla="*/ 36 w 60"/>
                <a:gd name="T3" fmla="*/ 54 h 66"/>
                <a:gd name="T4" fmla="*/ 24 w 60"/>
                <a:gd name="T5" fmla="*/ 24 h 66"/>
                <a:gd name="T6" fmla="*/ 12 w 60"/>
                <a:gd name="T7" fmla="*/ 18 h 66"/>
                <a:gd name="T8" fmla="*/ 6 w 60"/>
                <a:gd name="T9" fmla="*/ 18 h 66"/>
                <a:gd name="T10" fmla="*/ 6 w 60"/>
                <a:gd name="T11" fmla="*/ 12 h 66"/>
                <a:gd name="T12" fmla="*/ 0 w 60"/>
                <a:gd name="T13" fmla="*/ 6 h 66"/>
                <a:gd name="T14" fmla="*/ 6 w 60"/>
                <a:gd name="T15" fmla="*/ 6 h 66"/>
                <a:gd name="T16" fmla="*/ 6 w 60"/>
                <a:gd name="T17" fmla="*/ 0 h 66"/>
                <a:gd name="T18" fmla="*/ 0 w 60"/>
                <a:gd name="T19" fmla="*/ 0 h 66"/>
                <a:gd name="T20" fmla="*/ 6 w 60"/>
                <a:gd name="T21" fmla="*/ 0 h 66"/>
                <a:gd name="T22" fmla="*/ 24 w 60"/>
                <a:gd name="T23" fmla="*/ 0 h 66"/>
                <a:gd name="T24" fmla="*/ 60 w 60"/>
                <a:gd name="T25" fmla="*/ 6 h 66"/>
                <a:gd name="T26" fmla="*/ 54 w 60"/>
                <a:gd name="T27" fmla="*/ 54 h 66"/>
                <a:gd name="T28" fmla="*/ 54 w 60"/>
                <a:gd name="T29" fmla="*/ 60 h 66"/>
                <a:gd name="T30" fmla="*/ 54 w 60"/>
                <a:gd name="T3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66">
                  <a:moveTo>
                    <a:pt x="54" y="66"/>
                  </a:moveTo>
                  <a:lnTo>
                    <a:pt x="36" y="54"/>
                  </a:lnTo>
                  <a:lnTo>
                    <a:pt x="24" y="24"/>
                  </a:lnTo>
                  <a:lnTo>
                    <a:pt x="12" y="18"/>
                  </a:lnTo>
                  <a:lnTo>
                    <a:pt x="6" y="18"/>
                  </a:lnTo>
                  <a:lnTo>
                    <a:pt x="6" y="12"/>
                  </a:lnTo>
                  <a:lnTo>
                    <a:pt x="0" y="6"/>
                  </a:lnTo>
                  <a:lnTo>
                    <a:pt x="6" y="6"/>
                  </a:lnTo>
                  <a:lnTo>
                    <a:pt x="6" y="0"/>
                  </a:lnTo>
                  <a:lnTo>
                    <a:pt x="0" y="0"/>
                  </a:lnTo>
                  <a:lnTo>
                    <a:pt x="6" y="0"/>
                  </a:lnTo>
                  <a:lnTo>
                    <a:pt x="24" y="0"/>
                  </a:lnTo>
                  <a:lnTo>
                    <a:pt x="60" y="6"/>
                  </a:lnTo>
                  <a:lnTo>
                    <a:pt x="54" y="54"/>
                  </a:lnTo>
                  <a:lnTo>
                    <a:pt x="54" y="60"/>
                  </a:lnTo>
                  <a:lnTo>
                    <a:pt x="54" y="6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73" name="Freeform 2601"/>
            <p:cNvSpPr>
              <a:spLocks/>
            </p:cNvSpPr>
            <p:nvPr/>
          </p:nvSpPr>
          <p:spPr bwMode="auto">
            <a:xfrm>
              <a:off x="3492" y="2628"/>
              <a:ext cx="60" cy="84"/>
            </a:xfrm>
            <a:custGeom>
              <a:avLst/>
              <a:gdLst>
                <a:gd name="T0" fmla="*/ 42 w 60"/>
                <a:gd name="T1" fmla="*/ 66 h 84"/>
                <a:gd name="T2" fmla="*/ 42 w 60"/>
                <a:gd name="T3" fmla="*/ 72 h 84"/>
                <a:gd name="T4" fmla="*/ 36 w 60"/>
                <a:gd name="T5" fmla="*/ 66 h 84"/>
                <a:gd name="T6" fmla="*/ 36 w 60"/>
                <a:gd name="T7" fmla="*/ 72 h 84"/>
                <a:gd name="T8" fmla="*/ 42 w 60"/>
                <a:gd name="T9" fmla="*/ 72 h 84"/>
                <a:gd name="T10" fmla="*/ 36 w 60"/>
                <a:gd name="T11" fmla="*/ 72 h 84"/>
                <a:gd name="T12" fmla="*/ 36 w 60"/>
                <a:gd name="T13" fmla="*/ 78 h 84"/>
                <a:gd name="T14" fmla="*/ 30 w 60"/>
                <a:gd name="T15" fmla="*/ 78 h 84"/>
                <a:gd name="T16" fmla="*/ 36 w 60"/>
                <a:gd name="T17" fmla="*/ 78 h 84"/>
                <a:gd name="T18" fmla="*/ 30 w 60"/>
                <a:gd name="T19" fmla="*/ 78 h 84"/>
                <a:gd name="T20" fmla="*/ 30 w 60"/>
                <a:gd name="T21" fmla="*/ 84 h 84"/>
                <a:gd name="T22" fmla="*/ 24 w 60"/>
                <a:gd name="T23" fmla="*/ 84 h 84"/>
                <a:gd name="T24" fmla="*/ 30 w 60"/>
                <a:gd name="T25" fmla="*/ 78 h 84"/>
                <a:gd name="T26" fmla="*/ 24 w 60"/>
                <a:gd name="T27" fmla="*/ 78 h 84"/>
                <a:gd name="T28" fmla="*/ 24 w 60"/>
                <a:gd name="T29" fmla="*/ 72 h 84"/>
                <a:gd name="T30" fmla="*/ 30 w 60"/>
                <a:gd name="T31" fmla="*/ 66 h 84"/>
                <a:gd name="T32" fmla="*/ 30 w 60"/>
                <a:gd name="T33" fmla="*/ 60 h 84"/>
                <a:gd name="T34" fmla="*/ 24 w 60"/>
                <a:gd name="T35" fmla="*/ 60 h 84"/>
                <a:gd name="T36" fmla="*/ 30 w 60"/>
                <a:gd name="T37" fmla="*/ 60 h 84"/>
                <a:gd name="T38" fmla="*/ 24 w 60"/>
                <a:gd name="T39" fmla="*/ 54 h 84"/>
                <a:gd name="T40" fmla="*/ 30 w 60"/>
                <a:gd name="T41" fmla="*/ 54 h 84"/>
                <a:gd name="T42" fmla="*/ 24 w 60"/>
                <a:gd name="T43" fmla="*/ 48 h 84"/>
                <a:gd name="T44" fmla="*/ 18 w 60"/>
                <a:gd name="T45" fmla="*/ 48 h 84"/>
                <a:gd name="T46" fmla="*/ 18 w 60"/>
                <a:gd name="T47" fmla="*/ 42 h 84"/>
                <a:gd name="T48" fmla="*/ 12 w 60"/>
                <a:gd name="T49" fmla="*/ 42 h 84"/>
                <a:gd name="T50" fmla="*/ 12 w 60"/>
                <a:gd name="T51" fmla="*/ 36 h 84"/>
                <a:gd name="T52" fmla="*/ 12 w 60"/>
                <a:gd name="T53" fmla="*/ 30 h 84"/>
                <a:gd name="T54" fmla="*/ 6 w 60"/>
                <a:gd name="T55" fmla="*/ 24 h 84"/>
                <a:gd name="T56" fmla="*/ 0 w 60"/>
                <a:gd name="T57" fmla="*/ 18 h 84"/>
                <a:gd name="T58" fmla="*/ 6 w 60"/>
                <a:gd name="T59" fmla="*/ 18 h 84"/>
                <a:gd name="T60" fmla="*/ 6 w 60"/>
                <a:gd name="T61" fmla="*/ 12 h 84"/>
                <a:gd name="T62" fmla="*/ 12 w 60"/>
                <a:gd name="T63" fmla="*/ 12 h 84"/>
                <a:gd name="T64" fmla="*/ 12 w 60"/>
                <a:gd name="T65" fmla="*/ 6 h 84"/>
                <a:gd name="T66" fmla="*/ 6 w 60"/>
                <a:gd name="T67" fmla="*/ 12 h 84"/>
                <a:gd name="T68" fmla="*/ 6 w 60"/>
                <a:gd name="T69" fmla="*/ 6 h 84"/>
                <a:gd name="T70" fmla="*/ 12 w 60"/>
                <a:gd name="T71" fmla="*/ 6 h 84"/>
                <a:gd name="T72" fmla="*/ 6 w 60"/>
                <a:gd name="T73" fmla="*/ 0 h 84"/>
                <a:gd name="T74" fmla="*/ 42 w 60"/>
                <a:gd name="T75" fmla="*/ 0 h 84"/>
                <a:gd name="T76" fmla="*/ 42 w 60"/>
                <a:gd name="T77" fmla="*/ 12 h 84"/>
                <a:gd name="T78" fmla="*/ 48 w 60"/>
                <a:gd name="T79" fmla="*/ 12 h 84"/>
                <a:gd name="T80" fmla="*/ 48 w 60"/>
                <a:gd name="T81" fmla="*/ 18 h 84"/>
                <a:gd name="T82" fmla="*/ 60 w 60"/>
                <a:gd name="T83" fmla="*/ 12 h 84"/>
                <a:gd name="T84" fmla="*/ 60 w 60"/>
                <a:gd name="T85" fmla="*/ 18 h 84"/>
                <a:gd name="T86" fmla="*/ 54 w 60"/>
                <a:gd name="T87" fmla="*/ 18 h 84"/>
                <a:gd name="T88" fmla="*/ 60 w 60"/>
                <a:gd name="T89" fmla="*/ 30 h 84"/>
                <a:gd name="T90" fmla="*/ 54 w 60"/>
                <a:gd name="T91" fmla="*/ 30 h 84"/>
                <a:gd name="T92" fmla="*/ 54 w 60"/>
                <a:gd name="T93" fmla="*/ 42 h 84"/>
                <a:gd name="T94" fmla="*/ 54 w 60"/>
                <a:gd name="T95" fmla="*/ 48 h 84"/>
                <a:gd name="T96" fmla="*/ 54 w 60"/>
                <a:gd name="T97" fmla="*/ 54 h 84"/>
                <a:gd name="T98" fmla="*/ 54 w 60"/>
                <a:gd name="T99" fmla="*/ 60 h 84"/>
                <a:gd name="T100" fmla="*/ 48 w 60"/>
                <a:gd name="T101" fmla="*/ 54 h 84"/>
                <a:gd name="T102" fmla="*/ 48 w 60"/>
                <a:gd name="T103" fmla="*/ 60 h 84"/>
                <a:gd name="T104" fmla="*/ 42 w 60"/>
                <a:gd name="T105" fmla="*/ 60 h 84"/>
                <a:gd name="T106" fmla="*/ 42 w 60"/>
                <a:gd name="T107" fmla="*/ 66 h 84"/>
                <a:gd name="T108" fmla="*/ 42 w 60"/>
                <a:gd name="T109" fmla="*/ 60 h 84"/>
                <a:gd name="T110" fmla="*/ 42 w 60"/>
                <a:gd name="T111" fmla="*/ 66 h 84"/>
                <a:gd name="T112" fmla="*/ 36 w 60"/>
                <a:gd name="T113" fmla="*/ 66 h 84"/>
                <a:gd name="T114" fmla="*/ 42 w 60"/>
                <a:gd name="T115"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84">
                  <a:moveTo>
                    <a:pt x="42" y="66"/>
                  </a:moveTo>
                  <a:lnTo>
                    <a:pt x="42" y="72"/>
                  </a:lnTo>
                  <a:lnTo>
                    <a:pt x="36" y="66"/>
                  </a:lnTo>
                  <a:lnTo>
                    <a:pt x="36" y="72"/>
                  </a:lnTo>
                  <a:lnTo>
                    <a:pt x="42" y="72"/>
                  </a:lnTo>
                  <a:lnTo>
                    <a:pt x="36" y="72"/>
                  </a:lnTo>
                  <a:lnTo>
                    <a:pt x="36" y="78"/>
                  </a:lnTo>
                  <a:lnTo>
                    <a:pt x="30" y="78"/>
                  </a:lnTo>
                  <a:lnTo>
                    <a:pt x="36" y="78"/>
                  </a:lnTo>
                  <a:lnTo>
                    <a:pt x="30" y="78"/>
                  </a:lnTo>
                  <a:lnTo>
                    <a:pt x="30" y="84"/>
                  </a:lnTo>
                  <a:lnTo>
                    <a:pt x="24" y="84"/>
                  </a:lnTo>
                  <a:lnTo>
                    <a:pt x="30" y="78"/>
                  </a:lnTo>
                  <a:lnTo>
                    <a:pt x="24" y="78"/>
                  </a:lnTo>
                  <a:lnTo>
                    <a:pt x="24" y="72"/>
                  </a:lnTo>
                  <a:lnTo>
                    <a:pt x="30" y="66"/>
                  </a:lnTo>
                  <a:lnTo>
                    <a:pt x="30" y="60"/>
                  </a:lnTo>
                  <a:lnTo>
                    <a:pt x="24" y="60"/>
                  </a:lnTo>
                  <a:lnTo>
                    <a:pt x="30" y="60"/>
                  </a:lnTo>
                  <a:lnTo>
                    <a:pt x="24" y="54"/>
                  </a:lnTo>
                  <a:lnTo>
                    <a:pt x="30" y="54"/>
                  </a:lnTo>
                  <a:lnTo>
                    <a:pt x="24" y="48"/>
                  </a:lnTo>
                  <a:lnTo>
                    <a:pt x="18" y="48"/>
                  </a:lnTo>
                  <a:lnTo>
                    <a:pt x="18" y="42"/>
                  </a:lnTo>
                  <a:lnTo>
                    <a:pt x="12" y="42"/>
                  </a:lnTo>
                  <a:lnTo>
                    <a:pt x="12" y="36"/>
                  </a:lnTo>
                  <a:lnTo>
                    <a:pt x="12" y="30"/>
                  </a:lnTo>
                  <a:lnTo>
                    <a:pt x="6" y="24"/>
                  </a:lnTo>
                  <a:lnTo>
                    <a:pt x="0" y="18"/>
                  </a:lnTo>
                  <a:lnTo>
                    <a:pt x="6" y="18"/>
                  </a:lnTo>
                  <a:lnTo>
                    <a:pt x="6" y="12"/>
                  </a:lnTo>
                  <a:lnTo>
                    <a:pt x="12" y="12"/>
                  </a:lnTo>
                  <a:lnTo>
                    <a:pt x="12" y="6"/>
                  </a:lnTo>
                  <a:lnTo>
                    <a:pt x="6" y="12"/>
                  </a:lnTo>
                  <a:lnTo>
                    <a:pt x="6" y="6"/>
                  </a:lnTo>
                  <a:lnTo>
                    <a:pt x="12" y="6"/>
                  </a:lnTo>
                  <a:lnTo>
                    <a:pt x="6" y="0"/>
                  </a:lnTo>
                  <a:lnTo>
                    <a:pt x="42" y="0"/>
                  </a:lnTo>
                  <a:lnTo>
                    <a:pt x="42" y="12"/>
                  </a:lnTo>
                  <a:lnTo>
                    <a:pt x="48" y="12"/>
                  </a:lnTo>
                  <a:lnTo>
                    <a:pt x="48" y="18"/>
                  </a:lnTo>
                  <a:lnTo>
                    <a:pt x="60" y="12"/>
                  </a:lnTo>
                  <a:lnTo>
                    <a:pt x="60" y="18"/>
                  </a:lnTo>
                  <a:lnTo>
                    <a:pt x="54" y="18"/>
                  </a:lnTo>
                  <a:lnTo>
                    <a:pt x="60" y="30"/>
                  </a:lnTo>
                  <a:lnTo>
                    <a:pt x="54" y="30"/>
                  </a:lnTo>
                  <a:lnTo>
                    <a:pt x="54" y="42"/>
                  </a:lnTo>
                  <a:lnTo>
                    <a:pt x="54" y="48"/>
                  </a:lnTo>
                  <a:lnTo>
                    <a:pt x="54" y="54"/>
                  </a:lnTo>
                  <a:lnTo>
                    <a:pt x="54" y="60"/>
                  </a:lnTo>
                  <a:lnTo>
                    <a:pt x="48" y="54"/>
                  </a:lnTo>
                  <a:lnTo>
                    <a:pt x="48" y="60"/>
                  </a:lnTo>
                  <a:lnTo>
                    <a:pt x="42" y="60"/>
                  </a:lnTo>
                  <a:lnTo>
                    <a:pt x="42" y="66"/>
                  </a:lnTo>
                  <a:lnTo>
                    <a:pt x="42" y="60"/>
                  </a:lnTo>
                  <a:lnTo>
                    <a:pt x="42" y="66"/>
                  </a:lnTo>
                  <a:lnTo>
                    <a:pt x="36" y="66"/>
                  </a:lnTo>
                  <a:lnTo>
                    <a:pt x="42"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74" name="Freeform 2602"/>
            <p:cNvSpPr>
              <a:spLocks/>
            </p:cNvSpPr>
            <p:nvPr/>
          </p:nvSpPr>
          <p:spPr bwMode="auto">
            <a:xfrm>
              <a:off x="3750" y="2604"/>
              <a:ext cx="18" cy="24"/>
            </a:xfrm>
            <a:custGeom>
              <a:avLst/>
              <a:gdLst>
                <a:gd name="T0" fmla="*/ 12 w 18"/>
                <a:gd name="T1" fmla="*/ 24 h 24"/>
                <a:gd name="T2" fmla="*/ 6 w 18"/>
                <a:gd name="T3" fmla="*/ 24 h 24"/>
                <a:gd name="T4" fmla="*/ 0 w 18"/>
                <a:gd name="T5" fmla="*/ 24 h 24"/>
                <a:gd name="T6" fmla="*/ 0 w 18"/>
                <a:gd name="T7" fmla="*/ 18 h 24"/>
                <a:gd name="T8" fmla="*/ 0 w 18"/>
                <a:gd name="T9" fmla="*/ 12 h 24"/>
                <a:gd name="T10" fmla="*/ 0 w 18"/>
                <a:gd name="T11" fmla="*/ 6 h 24"/>
                <a:gd name="T12" fmla="*/ 6 w 18"/>
                <a:gd name="T13" fmla="*/ 6 h 24"/>
                <a:gd name="T14" fmla="*/ 6 w 18"/>
                <a:gd name="T15" fmla="*/ 0 h 24"/>
                <a:gd name="T16" fmla="*/ 6 w 18"/>
                <a:gd name="T17" fmla="*/ 6 h 24"/>
                <a:gd name="T18" fmla="*/ 12 w 18"/>
                <a:gd name="T19" fmla="*/ 6 h 24"/>
                <a:gd name="T20" fmla="*/ 18 w 18"/>
                <a:gd name="T21" fmla="*/ 6 h 24"/>
                <a:gd name="T22" fmla="*/ 18 w 18"/>
                <a:gd name="T23" fmla="*/ 24 h 24"/>
                <a:gd name="T24" fmla="*/ 12 w 18"/>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4">
                  <a:moveTo>
                    <a:pt x="12" y="24"/>
                  </a:moveTo>
                  <a:lnTo>
                    <a:pt x="6" y="24"/>
                  </a:lnTo>
                  <a:lnTo>
                    <a:pt x="0" y="24"/>
                  </a:lnTo>
                  <a:lnTo>
                    <a:pt x="0" y="18"/>
                  </a:lnTo>
                  <a:lnTo>
                    <a:pt x="0" y="12"/>
                  </a:lnTo>
                  <a:lnTo>
                    <a:pt x="0" y="6"/>
                  </a:lnTo>
                  <a:lnTo>
                    <a:pt x="6" y="6"/>
                  </a:lnTo>
                  <a:lnTo>
                    <a:pt x="6" y="0"/>
                  </a:lnTo>
                  <a:lnTo>
                    <a:pt x="6" y="6"/>
                  </a:lnTo>
                  <a:lnTo>
                    <a:pt x="12" y="6"/>
                  </a:lnTo>
                  <a:lnTo>
                    <a:pt x="18" y="6"/>
                  </a:lnTo>
                  <a:lnTo>
                    <a:pt x="18" y="24"/>
                  </a:lnTo>
                  <a:lnTo>
                    <a:pt x="12"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75" name="Freeform 2603"/>
            <p:cNvSpPr>
              <a:spLocks/>
            </p:cNvSpPr>
            <p:nvPr/>
          </p:nvSpPr>
          <p:spPr bwMode="auto">
            <a:xfrm>
              <a:off x="2958" y="2658"/>
              <a:ext cx="66" cy="42"/>
            </a:xfrm>
            <a:custGeom>
              <a:avLst/>
              <a:gdLst>
                <a:gd name="T0" fmla="*/ 60 w 66"/>
                <a:gd name="T1" fmla="*/ 36 h 42"/>
                <a:gd name="T2" fmla="*/ 54 w 66"/>
                <a:gd name="T3" fmla="*/ 36 h 42"/>
                <a:gd name="T4" fmla="*/ 48 w 66"/>
                <a:gd name="T5" fmla="*/ 42 h 42"/>
                <a:gd name="T6" fmla="*/ 36 w 66"/>
                <a:gd name="T7" fmla="*/ 36 h 42"/>
                <a:gd name="T8" fmla="*/ 12 w 66"/>
                <a:gd name="T9" fmla="*/ 36 h 42"/>
                <a:gd name="T10" fmla="*/ 12 w 66"/>
                <a:gd name="T11" fmla="*/ 30 h 42"/>
                <a:gd name="T12" fmla="*/ 12 w 66"/>
                <a:gd name="T13" fmla="*/ 24 h 42"/>
                <a:gd name="T14" fmla="*/ 6 w 66"/>
                <a:gd name="T15" fmla="*/ 18 h 42"/>
                <a:gd name="T16" fmla="*/ 6 w 66"/>
                <a:gd name="T17" fmla="*/ 12 h 42"/>
                <a:gd name="T18" fmla="*/ 0 w 66"/>
                <a:gd name="T19" fmla="*/ 6 h 42"/>
                <a:gd name="T20" fmla="*/ 0 w 66"/>
                <a:gd name="T21" fmla="*/ 0 h 42"/>
                <a:gd name="T22" fmla="*/ 42 w 66"/>
                <a:gd name="T23" fmla="*/ 0 h 42"/>
                <a:gd name="T24" fmla="*/ 48 w 66"/>
                <a:gd name="T25" fmla="*/ 6 h 42"/>
                <a:gd name="T26" fmla="*/ 54 w 66"/>
                <a:gd name="T27" fmla="*/ 6 h 42"/>
                <a:gd name="T28" fmla="*/ 54 w 66"/>
                <a:gd name="T29" fmla="*/ 12 h 42"/>
                <a:gd name="T30" fmla="*/ 54 w 66"/>
                <a:gd name="T31" fmla="*/ 6 h 42"/>
                <a:gd name="T32" fmla="*/ 54 w 66"/>
                <a:gd name="T33" fmla="*/ 12 h 42"/>
                <a:gd name="T34" fmla="*/ 54 w 66"/>
                <a:gd name="T35" fmla="*/ 18 h 42"/>
                <a:gd name="T36" fmla="*/ 60 w 66"/>
                <a:gd name="T37" fmla="*/ 18 h 42"/>
                <a:gd name="T38" fmla="*/ 60 w 66"/>
                <a:gd name="T39" fmla="*/ 24 h 42"/>
                <a:gd name="T40" fmla="*/ 60 w 66"/>
                <a:gd name="T41" fmla="*/ 30 h 42"/>
                <a:gd name="T42" fmla="*/ 66 w 66"/>
                <a:gd name="T43" fmla="*/ 24 h 42"/>
                <a:gd name="T44" fmla="*/ 60 w 66"/>
                <a:gd name="T45" fmla="*/ 30 h 42"/>
                <a:gd name="T46" fmla="*/ 60 w 66"/>
                <a:gd name="T4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42">
                  <a:moveTo>
                    <a:pt x="60" y="36"/>
                  </a:moveTo>
                  <a:lnTo>
                    <a:pt x="54" y="36"/>
                  </a:lnTo>
                  <a:lnTo>
                    <a:pt x="48" y="42"/>
                  </a:lnTo>
                  <a:lnTo>
                    <a:pt x="36" y="36"/>
                  </a:lnTo>
                  <a:lnTo>
                    <a:pt x="12" y="36"/>
                  </a:lnTo>
                  <a:lnTo>
                    <a:pt x="12" y="30"/>
                  </a:lnTo>
                  <a:lnTo>
                    <a:pt x="12" y="24"/>
                  </a:lnTo>
                  <a:lnTo>
                    <a:pt x="6" y="18"/>
                  </a:lnTo>
                  <a:lnTo>
                    <a:pt x="6" y="12"/>
                  </a:lnTo>
                  <a:lnTo>
                    <a:pt x="0" y="6"/>
                  </a:lnTo>
                  <a:lnTo>
                    <a:pt x="0" y="0"/>
                  </a:lnTo>
                  <a:lnTo>
                    <a:pt x="42" y="0"/>
                  </a:lnTo>
                  <a:lnTo>
                    <a:pt x="48" y="6"/>
                  </a:lnTo>
                  <a:lnTo>
                    <a:pt x="54" y="6"/>
                  </a:lnTo>
                  <a:lnTo>
                    <a:pt x="54" y="12"/>
                  </a:lnTo>
                  <a:lnTo>
                    <a:pt x="54" y="6"/>
                  </a:lnTo>
                  <a:lnTo>
                    <a:pt x="54" y="12"/>
                  </a:lnTo>
                  <a:lnTo>
                    <a:pt x="54" y="18"/>
                  </a:lnTo>
                  <a:lnTo>
                    <a:pt x="60" y="18"/>
                  </a:lnTo>
                  <a:lnTo>
                    <a:pt x="60" y="24"/>
                  </a:lnTo>
                  <a:lnTo>
                    <a:pt x="60" y="30"/>
                  </a:lnTo>
                  <a:lnTo>
                    <a:pt x="66" y="24"/>
                  </a:lnTo>
                  <a:lnTo>
                    <a:pt x="60" y="30"/>
                  </a:lnTo>
                  <a:lnTo>
                    <a:pt x="6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76" name="Freeform 2604"/>
            <p:cNvSpPr>
              <a:spLocks/>
            </p:cNvSpPr>
            <p:nvPr/>
          </p:nvSpPr>
          <p:spPr bwMode="auto">
            <a:xfrm>
              <a:off x="3168" y="2652"/>
              <a:ext cx="42" cy="78"/>
            </a:xfrm>
            <a:custGeom>
              <a:avLst/>
              <a:gdLst>
                <a:gd name="T0" fmla="*/ 6 w 42"/>
                <a:gd name="T1" fmla="*/ 66 h 78"/>
                <a:gd name="T2" fmla="*/ 0 w 42"/>
                <a:gd name="T3" fmla="*/ 6 h 78"/>
                <a:gd name="T4" fmla="*/ 12 w 42"/>
                <a:gd name="T5" fmla="*/ 6 h 78"/>
                <a:gd name="T6" fmla="*/ 12 w 42"/>
                <a:gd name="T7" fmla="*/ 0 h 78"/>
                <a:gd name="T8" fmla="*/ 18 w 42"/>
                <a:gd name="T9" fmla="*/ 0 h 78"/>
                <a:gd name="T10" fmla="*/ 18 w 42"/>
                <a:gd name="T11" fmla="*/ 6 h 78"/>
                <a:gd name="T12" fmla="*/ 24 w 42"/>
                <a:gd name="T13" fmla="*/ 12 h 78"/>
                <a:gd name="T14" fmla="*/ 30 w 42"/>
                <a:gd name="T15" fmla="*/ 6 h 78"/>
                <a:gd name="T16" fmla="*/ 36 w 42"/>
                <a:gd name="T17" fmla="*/ 0 h 78"/>
                <a:gd name="T18" fmla="*/ 36 w 42"/>
                <a:gd name="T19" fmla="*/ 6 h 78"/>
                <a:gd name="T20" fmla="*/ 42 w 42"/>
                <a:gd name="T21" fmla="*/ 6 h 78"/>
                <a:gd name="T22" fmla="*/ 42 w 42"/>
                <a:gd name="T23" fmla="*/ 18 h 78"/>
                <a:gd name="T24" fmla="*/ 42 w 42"/>
                <a:gd name="T25" fmla="*/ 24 h 78"/>
                <a:gd name="T26" fmla="*/ 36 w 42"/>
                <a:gd name="T27" fmla="*/ 18 h 78"/>
                <a:gd name="T28" fmla="*/ 36 w 42"/>
                <a:gd name="T29" fmla="*/ 24 h 78"/>
                <a:gd name="T30" fmla="*/ 30 w 42"/>
                <a:gd name="T31" fmla="*/ 24 h 78"/>
                <a:gd name="T32" fmla="*/ 30 w 42"/>
                <a:gd name="T33" fmla="*/ 30 h 78"/>
                <a:gd name="T34" fmla="*/ 30 w 42"/>
                <a:gd name="T35" fmla="*/ 36 h 78"/>
                <a:gd name="T36" fmla="*/ 24 w 42"/>
                <a:gd name="T37" fmla="*/ 36 h 78"/>
                <a:gd name="T38" fmla="*/ 24 w 42"/>
                <a:gd name="T39" fmla="*/ 30 h 78"/>
                <a:gd name="T40" fmla="*/ 18 w 42"/>
                <a:gd name="T41" fmla="*/ 36 h 78"/>
                <a:gd name="T42" fmla="*/ 18 w 42"/>
                <a:gd name="T43" fmla="*/ 42 h 78"/>
                <a:gd name="T44" fmla="*/ 24 w 42"/>
                <a:gd name="T45" fmla="*/ 42 h 78"/>
                <a:gd name="T46" fmla="*/ 24 w 42"/>
                <a:gd name="T47" fmla="*/ 48 h 78"/>
                <a:gd name="T48" fmla="*/ 30 w 42"/>
                <a:gd name="T49" fmla="*/ 48 h 78"/>
                <a:gd name="T50" fmla="*/ 30 w 42"/>
                <a:gd name="T51" fmla="*/ 54 h 78"/>
                <a:gd name="T52" fmla="*/ 24 w 42"/>
                <a:gd name="T53" fmla="*/ 54 h 78"/>
                <a:gd name="T54" fmla="*/ 18 w 42"/>
                <a:gd name="T55" fmla="*/ 48 h 78"/>
                <a:gd name="T56" fmla="*/ 18 w 42"/>
                <a:gd name="T57" fmla="*/ 54 h 78"/>
                <a:gd name="T58" fmla="*/ 18 w 42"/>
                <a:gd name="T59" fmla="*/ 60 h 78"/>
                <a:gd name="T60" fmla="*/ 24 w 42"/>
                <a:gd name="T61" fmla="*/ 60 h 78"/>
                <a:gd name="T62" fmla="*/ 18 w 42"/>
                <a:gd name="T63" fmla="*/ 60 h 78"/>
                <a:gd name="T64" fmla="*/ 18 w 42"/>
                <a:gd name="T65" fmla="*/ 66 h 78"/>
                <a:gd name="T66" fmla="*/ 24 w 42"/>
                <a:gd name="T67" fmla="*/ 66 h 78"/>
                <a:gd name="T68" fmla="*/ 18 w 42"/>
                <a:gd name="T69" fmla="*/ 72 h 78"/>
                <a:gd name="T70" fmla="*/ 18 w 42"/>
                <a:gd name="T71" fmla="*/ 66 h 78"/>
                <a:gd name="T72" fmla="*/ 12 w 42"/>
                <a:gd name="T73" fmla="*/ 66 h 78"/>
                <a:gd name="T74" fmla="*/ 12 w 42"/>
                <a:gd name="T75" fmla="*/ 72 h 78"/>
                <a:gd name="T76" fmla="*/ 12 w 42"/>
                <a:gd name="T77" fmla="*/ 78 h 78"/>
                <a:gd name="T78" fmla="*/ 12 w 42"/>
                <a:gd name="T79" fmla="*/ 72 h 78"/>
                <a:gd name="T80" fmla="*/ 6 w 42"/>
                <a:gd name="T81" fmla="*/ 78 h 78"/>
                <a:gd name="T82" fmla="*/ 6 w 42"/>
                <a:gd name="T83" fmla="*/ 72 h 78"/>
                <a:gd name="T84" fmla="*/ 6 w 42"/>
                <a:gd name="T8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78">
                  <a:moveTo>
                    <a:pt x="6" y="66"/>
                  </a:moveTo>
                  <a:lnTo>
                    <a:pt x="0" y="6"/>
                  </a:lnTo>
                  <a:lnTo>
                    <a:pt x="12" y="6"/>
                  </a:lnTo>
                  <a:lnTo>
                    <a:pt x="12" y="0"/>
                  </a:lnTo>
                  <a:lnTo>
                    <a:pt x="18" y="0"/>
                  </a:lnTo>
                  <a:lnTo>
                    <a:pt x="18" y="6"/>
                  </a:lnTo>
                  <a:lnTo>
                    <a:pt x="24" y="12"/>
                  </a:lnTo>
                  <a:lnTo>
                    <a:pt x="30" y="6"/>
                  </a:lnTo>
                  <a:lnTo>
                    <a:pt x="36" y="0"/>
                  </a:lnTo>
                  <a:lnTo>
                    <a:pt x="36" y="6"/>
                  </a:lnTo>
                  <a:lnTo>
                    <a:pt x="42" y="6"/>
                  </a:lnTo>
                  <a:lnTo>
                    <a:pt x="42" y="18"/>
                  </a:lnTo>
                  <a:lnTo>
                    <a:pt x="42" y="24"/>
                  </a:lnTo>
                  <a:lnTo>
                    <a:pt x="36" y="18"/>
                  </a:lnTo>
                  <a:lnTo>
                    <a:pt x="36" y="24"/>
                  </a:lnTo>
                  <a:lnTo>
                    <a:pt x="30" y="24"/>
                  </a:lnTo>
                  <a:lnTo>
                    <a:pt x="30" y="30"/>
                  </a:lnTo>
                  <a:lnTo>
                    <a:pt x="30" y="36"/>
                  </a:lnTo>
                  <a:lnTo>
                    <a:pt x="24" y="36"/>
                  </a:lnTo>
                  <a:lnTo>
                    <a:pt x="24" y="30"/>
                  </a:lnTo>
                  <a:lnTo>
                    <a:pt x="18" y="36"/>
                  </a:lnTo>
                  <a:lnTo>
                    <a:pt x="18" y="42"/>
                  </a:lnTo>
                  <a:lnTo>
                    <a:pt x="24" y="42"/>
                  </a:lnTo>
                  <a:lnTo>
                    <a:pt x="24" y="48"/>
                  </a:lnTo>
                  <a:lnTo>
                    <a:pt x="30" y="48"/>
                  </a:lnTo>
                  <a:lnTo>
                    <a:pt x="30" y="54"/>
                  </a:lnTo>
                  <a:lnTo>
                    <a:pt x="24" y="54"/>
                  </a:lnTo>
                  <a:lnTo>
                    <a:pt x="18" y="48"/>
                  </a:lnTo>
                  <a:lnTo>
                    <a:pt x="18" y="54"/>
                  </a:lnTo>
                  <a:lnTo>
                    <a:pt x="18" y="60"/>
                  </a:lnTo>
                  <a:lnTo>
                    <a:pt x="24" y="60"/>
                  </a:lnTo>
                  <a:lnTo>
                    <a:pt x="18" y="60"/>
                  </a:lnTo>
                  <a:lnTo>
                    <a:pt x="18" y="66"/>
                  </a:lnTo>
                  <a:lnTo>
                    <a:pt x="24" y="66"/>
                  </a:lnTo>
                  <a:lnTo>
                    <a:pt x="18" y="72"/>
                  </a:lnTo>
                  <a:lnTo>
                    <a:pt x="18" y="66"/>
                  </a:lnTo>
                  <a:lnTo>
                    <a:pt x="12" y="66"/>
                  </a:lnTo>
                  <a:lnTo>
                    <a:pt x="12" y="72"/>
                  </a:lnTo>
                  <a:lnTo>
                    <a:pt x="12" y="78"/>
                  </a:lnTo>
                  <a:lnTo>
                    <a:pt x="12" y="72"/>
                  </a:lnTo>
                  <a:lnTo>
                    <a:pt x="6" y="78"/>
                  </a:lnTo>
                  <a:lnTo>
                    <a:pt x="6" y="72"/>
                  </a:lnTo>
                  <a:lnTo>
                    <a:pt x="6"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77" name="Freeform 2605"/>
            <p:cNvSpPr>
              <a:spLocks/>
            </p:cNvSpPr>
            <p:nvPr/>
          </p:nvSpPr>
          <p:spPr bwMode="auto">
            <a:xfrm>
              <a:off x="3600" y="2622"/>
              <a:ext cx="42" cy="48"/>
            </a:xfrm>
            <a:custGeom>
              <a:avLst/>
              <a:gdLst>
                <a:gd name="T0" fmla="*/ 36 w 42"/>
                <a:gd name="T1" fmla="*/ 0 h 48"/>
                <a:gd name="T2" fmla="*/ 36 w 42"/>
                <a:gd name="T3" fmla="*/ 12 h 48"/>
                <a:gd name="T4" fmla="*/ 42 w 42"/>
                <a:gd name="T5" fmla="*/ 30 h 48"/>
                <a:gd name="T6" fmla="*/ 36 w 42"/>
                <a:gd name="T7" fmla="*/ 30 h 48"/>
                <a:gd name="T8" fmla="*/ 36 w 42"/>
                <a:gd name="T9" fmla="*/ 42 h 48"/>
                <a:gd name="T10" fmla="*/ 18 w 42"/>
                <a:gd name="T11" fmla="*/ 42 h 48"/>
                <a:gd name="T12" fmla="*/ 6 w 42"/>
                <a:gd name="T13" fmla="*/ 48 h 48"/>
                <a:gd name="T14" fmla="*/ 6 w 42"/>
                <a:gd name="T15" fmla="*/ 42 h 48"/>
                <a:gd name="T16" fmla="*/ 0 w 42"/>
                <a:gd name="T17" fmla="*/ 36 h 48"/>
                <a:gd name="T18" fmla="*/ 0 w 42"/>
                <a:gd name="T19" fmla="*/ 24 h 48"/>
                <a:gd name="T20" fmla="*/ 0 w 42"/>
                <a:gd name="T21" fmla="*/ 18 h 48"/>
                <a:gd name="T22" fmla="*/ 0 w 42"/>
                <a:gd name="T23" fmla="*/ 6 h 48"/>
                <a:gd name="T24" fmla="*/ 0 w 42"/>
                <a:gd name="T25" fmla="*/ 0 h 48"/>
                <a:gd name="T26" fmla="*/ 36 w 42"/>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8">
                  <a:moveTo>
                    <a:pt x="36" y="0"/>
                  </a:moveTo>
                  <a:lnTo>
                    <a:pt x="36" y="12"/>
                  </a:lnTo>
                  <a:lnTo>
                    <a:pt x="42" y="30"/>
                  </a:lnTo>
                  <a:lnTo>
                    <a:pt x="36" y="30"/>
                  </a:lnTo>
                  <a:lnTo>
                    <a:pt x="36" y="42"/>
                  </a:lnTo>
                  <a:lnTo>
                    <a:pt x="18" y="42"/>
                  </a:lnTo>
                  <a:lnTo>
                    <a:pt x="6" y="48"/>
                  </a:lnTo>
                  <a:lnTo>
                    <a:pt x="6" y="42"/>
                  </a:lnTo>
                  <a:lnTo>
                    <a:pt x="0" y="36"/>
                  </a:lnTo>
                  <a:lnTo>
                    <a:pt x="0" y="24"/>
                  </a:lnTo>
                  <a:lnTo>
                    <a:pt x="0" y="18"/>
                  </a:lnTo>
                  <a:lnTo>
                    <a:pt x="0" y="6"/>
                  </a:lnTo>
                  <a:lnTo>
                    <a:pt x="0" y="0"/>
                  </a:lnTo>
                  <a:lnTo>
                    <a:pt x="3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78" name="Freeform 2606"/>
            <p:cNvSpPr>
              <a:spLocks/>
            </p:cNvSpPr>
            <p:nvPr/>
          </p:nvSpPr>
          <p:spPr bwMode="auto">
            <a:xfrm>
              <a:off x="3942" y="2580"/>
              <a:ext cx="30" cy="36"/>
            </a:xfrm>
            <a:custGeom>
              <a:avLst/>
              <a:gdLst>
                <a:gd name="T0" fmla="*/ 30 w 30"/>
                <a:gd name="T1" fmla="*/ 30 h 36"/>
                <a:gd name="T2" fmla="*/ 18 w 30"/>
                <a:gd name="T3" fmla="*/ 30 h 36"/>
                <a:gd name="T4" fmla="*/ 0 w 30"/>
                <a:gd name="T5" fmla="*/ 36 h 36"/>
                <a:gd name="T6" fmla="*/ 0 w 30"/>
                <a:gd name="T7" fmla="*/ 18 h 36"/>
                <a:gd name="T8" fmla="*/ 6 w 30"/>
                <a:gd name="T9" fmla="*/ 18 h 36"/>
                <a:gd name="T10" fmla="*/ 6 w 30"/>
                <a:gd name="T11" fmla="*/ 12 h 36"/>
                <a:gd name="T12" fmla="*/ 12 w 30"/>
                <a:gd name="T13" fmla="*/ 12 h 36"/>
                <a:gd name="T14" fmla="*/ 12 w 30"/>
                <a:gd name="T15" fmla="*/ 6 h 36"/>
                <a:gd name="T16" fmla="*/ 18 w 30"/>
                <a:gd name="T17" fmla="*/ 6 h 36"/>
                <a:gd name="T18" fmla="*/ 24 w 30"/>
                <a:gd name="T19" fmla="*/ 0 h 36"/>
                <a:gd name="T20" fmla="*/ 24 w 30"/>
                <a:gd name="T21" fmla="*/ 6 h 36"/>
                <a:gd name="T22" fmla="*/ 24 w 30"/>
                <a:gd name="T23" fmla="*/ 0 h 36"/>
                <a:gd name="T24" fmla="*/ 30 w 30"/>
                <a:gd name="T25" fmla="*/ 0 h 36"/>
                <a:gd name="T26" fmla="*/ 30 w 30"/>
                <a:gd name="T27" fmla="*/ 12 h 36"/>
                <a:gd name="T28" fmla="*/ 24 w 30"/>
                <a:gd name="T29" fmla="*/ 12 h 36"/>
                <a:gd name="T30" fmla="*/ 24 w 30"/>
                <a:gd name="T31" fmla="*/ 24 h 36"/>
                <a:gd name="T32" fmla="*/ 30 w 30"/>
                <a:gd name="T33" fmla="*/ 24 h 36"/>
                <a:gd name="T34" fmla="*/ 30 w 30"/>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30" y="30"/>
                  </a:moveTo>
                  <a:lnTo>
                    <a:pt x="18" y="30"/>
                  </a:lnTo>
                  <a:lnTo>
                    <a:pt x="0" y="36"/>
                  </a:lnTo>
                  <a:lnTo>
                    <a:pt x="0" y="18"/>
                  </a:lnTo>
                  <a:lnTo>
                    <a:pt x="6" y="18"/>
                  </a:lnTo>
                  <a:lnTo>
                    <a:pt x="6" y="12"/>
                  </a:lnTo>
                  <a:lnTo>
                    <a:pt x="12" y="12"/>
                  </a:lnTo>
                  <a:lnTo>
                    <a:pt x="12" y="6"/>
                  </a:lnTo>
                  <a:lnTo>
                    <a:pt x="18" y="6"/>
                  </a:lnTo>
                  <a:lnTo>
                    <a:pt x="24" y="0"/>
                  </a:lnTo>
                  <a:lnTo>
                    <a:pt x="24" y="6"/>
                  </a:lnTo>
                  <a:lnTo>
                    <a:pt x="24" y="0"/>
                  </a:lnTo>
                  <a:lnTo>
                    <a:pt x="30" y="0"/>
                  </a:lnTo>
                  <a:lnTo>
                    <a:pt x="30" y="12"/>
                  </a:lnTo>
                  <a:lnTo>
                    <a:pt x="24" y="12"/>
                  </a:lnTo>
                  <a:lnTo>
                    <a:pt x="24" y="24"/>
                  </a:lnTo>
                  <a:lnTo>
                    <a:pt x="30" y="24"/>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79" name="Freeform 2607"/>
            <p:cNvSpPr>
              <a:spLocks/>
            </p:cNvSpPr>
            <p:nvPr/>
          </p:nvSpPr>
          <p:spPr bwMode="auto">
            <a:xfrm>
              <a:off x="3966" y="2580"/>
              <a:ext cx="42" cy="42"/>
            </a:xfrm>
            <a:custGeom>
              <a:avLst/>
              <a:gdLst>
                <a:gd name="T0" fmla="*/ 30 w 42"/>
                <a:gd name="T1" fmla="*/ 42 h 42"/>
                <a:gd name="T2" fmla="*/ 30 w 42"/>
                <a:gd name="T3" fmla="*/ 36 h 42"/>
                <a:gd name="T4" fmla="*/ 24 w 42"/>
                <a:gd name="T5" fmla="*/ 36 h 42"/>
                <a:gd name="T6" fmla="*/ 18 w 42"/>
                <a:gd name="T7" fmla="*/ 30 h 42"/>
                <a:gd name="T8" fmla="*/ 12 w 42"/>
                <a:gd name="T9" fmla="*/ 30 h 42"/>
                <a:gd name="T10" fmla="*/ 6 w 42"/>
                <a:gd name="T11" fmla="*/ 30 h 42"/>
                <a:gd name="T12" fmla="*/ 6 w 42"/>
                <a:gd name="T13" fmla="*/ 24 h 42"/>
                <a:gd name="T14" fmla="*/ 6 w 42"/>
                <a:gd name="T15" fmla="*/ 30 h 42"/>
                <a:gd name="T16" fmla="*/ 6 w 42"/>
                <a:gd name="T17" fmla="*/ 24 h 42"/>
                <a:gd name="T18" fmla="*/ 0 w 42"/>
                <a:gd name="T19" fmla="*/ 24 h 42"/>
                <a:gd name="T20" fmla="*/ 0 w 42"/>
                <a:gd name="T21" fmla="*/ 12 h 42"/>
                <a:gd name="T22" fmla="*/ 6 w 42"/>
                <a:gd name="T23" fmla="*/ 12 h 42"/>
                <a:gd name="T24" fmla="*/ 6 w 42"/>
                <a:gd name="T25" fmla="*/ 0 h 42"/>
                <a:gd name="T26" fmla="*/ 12 w 42"/>
                <a:gd name="T27" fmla="*/ 0 h 42"/>
                <a:gd name="T28" fmla="*/ 18 w 42"/>
                <a:gd name="T29" fmla="*/ 0 h 42"/>
                <a:gd name="T30" fmla="*/ 24 w 42"/>
                <a:gd name="T31" fmla="*/ 0 h 42"/>
                <a:gd name="T32" fmla="*/ 24 w 42"/>
                <a:gd name="T33" fmla="*/ 6 h 42"/>
                <a:gd name="T34" fmla="*/ 30 w 42"/>
                <a:gd name="T35" fmla="*/ 6 h 42"/>
                <a:gd name="T36" fmla="*/ 36 w 42"/>
                <a:gd name="T37" fmla="*/ 6 h 42"/>
                <a:gd name="T38" fmla="*/ 42 w 42"/>
                <a:gd name="T39" fmla="*/ 12 h 42"/>
                <a:gd name="T40" fmla="*/ 36 w 42"/>
                <a:gd name="T41" fmla="*/ 12 h 42"/>
                <a:gd name="T42" fmla="*/ 36 w 42"/>
                <a:gd name="T43" fmla="*/ 18 h 42"/>
                <a:gd name="T44" fmla="*/ 36 w 42"/>
                <a:gd name="T45" fmla="*/ 36 h 42"/>
                <a:gd name="T46" fmla="*/ 36 w 42"/>
                <a:gd name="T47" fmla="*/ 42 h 42"/>
                <a:gd name="T48" fmla="*/ 30 w 42"/>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2">
                  <a:moveTo>
                    <a:pt x="30" y="42"/>
                  </a:moveTo>
                  <a:lnTo>
                    <a:pt x="30" y="36"/>
                  </a:lnTo>
                  <a:lnTo>
                    <a:pt x="24" y="36"/>
                  </a:lnTo>
                  <a:lnTo>
                    <a:pt x="18" y="30"/>
                  </a:lnTo>
                  <a:lnTo>
                    <a:pt x="12" y="30"/>
                  </a:lnTo>
                  <a:lnTo>
                    <a:pt x="6" y="30"/>
                  </a:lnTo>
                  <a:lnTo>
                    <a:pt x="6" y="24"/>
                  </a:lnTo>
                  <a:lnTo>
                    <a:pt x="6" y="30"/>
                  </a:lnTo>
                  <a:lnTo>
                    <a:pt x="6" y="24"/>
                  </a:lnTo>
                  <a:lnTo>
                    <a:pt x="0" y="24"/>
                  </a:lnTo>
                  <a:lnTo>
                    <a:pt x="0" y="12"/>
                  </a:lnTo>
                  <a:lnTo>
                    <a:pt x="6" y="12"/>
                  </a:lnTo>
                  <a:lnTo>
                    <a:pt x="6" y="0"/>
                  </a:lnTo>
                  <a:lnTo>
                    <a:pt x="12" y="0"/>
                  </a:lnTo>
                  <a:lnTo>
                    <a:pt x="18" y="0"/>
                  </a:lnTo>
                  <a:lnTo>
                    <a:pt x="24" y="0"/>
                  </a:lnTo>
                  <a:lnTo>
                    <a:pt x="24" y="6"/>
                  </a:lnTo>
                  <a:lnTo>
                    <a:pt x="30" y="6"/>
                  </a:lnTo>
                  <a:lnTo>
                    <a:pt x="36" y="6"/>
                  </a:lnTo>
                  <a:lnTo>
                    <a:pt x="42" y="12"/>
                  </a:lnTo>
                  <a:lnTo>
                    <a:pt x="36" y="12"/>
                  </a:lnTo>
                  <a:lnTo>
                    <a:pt x="36" y="18"/>
                  </a:lnTo>
                  <a:lnTo>
                    <a:pt x="36" y="36"/>
                  </a:lnTo>
                  <a:lnTo>
                    <a:pt x="36" y="42"/>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80" name="Freeform 2608"/>
            <p:cNvSpPr>
              <a:spLocks/>
            </p:cNvSpPr>
            <p:nvPr/>
          </p:nvSpPr>
          <p:spPr bwMode="auto">
            <a:xfrm>
              <a:off x="3792" y="2604"/>
              <a:ext cx="30" cy="36"/>
            </a:xfrm>
            <a:custGeom>
              <a:avLst/>
              <a:gdLst>
                <a:gd name="T0" fmla="*/ 18 w 30"/>
                <a:gd name="T1" fmla="*/ 30 h 36"/>
                <a:gd name="T2" fmla="*/ 12 w 30"/>
                <a:gd name="T3" fmla="*/ 36 h 36"/>
                <a:gd name="T4" fmla="*/ 6 w 30"/>
                <a:gd name="T5" fmla="*/ 30 h 36"/>
                <a:gd name="T6" fmla="*/ 6 w 30"/>
                <a:gd name="T7" fmla="*/ 18 h 36"/>
                <a:gd name="T8" fmla="*/ 0 w 30"/>
                <a:gd name="T9" fmla="*/ 18 h 36"/>
                <a:gd name="T10" fmla="*/ 0 w 30"/>
                <a:gd name="T11" fmla="*/ 6 h 36"/>
                <a:gd name="T12" fmla="*/ 12 w 30"/>
                <a:gd name="T13" fmla="*/ 6 h 36"/>
                <a:gd name="T14" fmla="*/ 12 w 30"/>
                <a:gd name="T15" fmla="*/ 0 h 36"/>
                <a:gd name="T16" fmla="*/ 24 w 30"/>
                <a:gd name="T17" fmla="*/ 6 h 36"/>
                <a:gd name="T18" fmla="*/ 30 w 30"/>
                <a:gd name="T19" fmla="*/ 6 h 36"/>
                <a:gd name="T20" fmla="*/ 30 w 30"/>
                <a:gd name="T21" fmla="*/ 12 h 36"/>
                <a:gd name="T22" fmla="*/ 30 w 30"/>
                <a:gd name="T23" fmla="*/ 18 h 36"/>
                <a:gd name="T24" fmla="*/ 30 w 30"/>
                <a:gd name="T25" fmla="*/ 24 h 36"/>
                <a:gd name="T26" fmla="*/ 24 w 30"/>
                <a:gd name="T27" fmla="*/ 24 h 36"/>
                <a:gd name="T28" fmla="*/ 30 w 30"/>
                <a:gd name="T29" fmla="*/ 24 h 36"/>
                <a:gd name="T30" fmla="*/ 30 w 30"/>
                <a:gd name="T31" fmla="*/ 30 h 36"/>
                <a:gd name="T32" fmla="*/ 18 w 30"/>
                <a:gd name="T3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6">
                  <a:moveTo>
                    <a:pt x="18" y="30"/>
                  </a:moveTo>
                  <a:lnTo>
                    <a:pt x="12" y="36"/>
                  </a:lnTo>
                  <a:lnTo>
                    <a:pt x="6" y="30"/>
                  </a:lnTo>
                  <a:lnTo>
                    <a:pt x="6" y="18"/>
                  </a:lnTo>
                  <a:lnTo>
                    <a:pt x="0" y="18"/>
                  </a:lnTo>
                  <a:lnTo>
                    <a:pt x="0" y="6"/>
                  </a:lnTo>
                  <a:lnTo>
                    <a:pt x="12" y="6"/>
                  </a:lnTo>
                  <a:lnTo>
                    <a:pt x="12" y="0"/>
                  </a:lnTo>
                  <a:lnTo>
                    <a:pt x="24" y="6"/>
                  </a:lnTo>
                  <a:lnTo>
                    <a:pt x="30" y="6"/>
                  </a:lnTo>
                  <a:lnTo>
                    <a:pt x="30" y="12"/>
                  </a:lnTo>
                  <a:lnTo>
                    <a:pt x="30" y="18"/>
                  </a:lnTo>
                  <a:lnTo>
                    <a:pt x="30" y="24"/>
                  </a:lnTo>
                  <a:lnTo>
                    <a:pt x="24" y="24"/>
                  </a:lnTo>
                  <a:lnTo>
                    <a:pt x="30" y="24"/>
                  </a:lnTo>
                  <a:lnTo>
                    <a:pt x="30" y="30"/>
                  </a:lnTo>
                  <a:lnTo>
                    <a:pt x="18"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81" name="Freeform 2609"/>
            <p:cNvSpPr>
              <a:spLocks/>
            </p:cNvSpPr>
            <p:nvPr/>
          </p:nvSpPr>
          <p:spPr bwMode="auto">
            <a:xfrm>
              <a:off x="3138" y="2658"/>
              <a:ext cx="36" cy="60"/>
            </a:xfrm>
            <a:custGeom>
              <a:avLst/>
              <a:gdLst>
                <a:gd name="T0" fmla="*/ 30 w 36"/>
                <a:gd name="T1" fmla="*/ 60 h 60"/>
                <a:gd name="T2" fmla="*/ 30 w 36"/>
                <a:gd name="T3" fmla="*/ 54 h 60"/>
                <a:gd name="T4" fmla="*/ 24 w 36"/>
                <a:gd name="T5" fmla="*/ 54 h 60"/>
                <a:gd name="T6" fmla="*/ 24 w 36"/>
                <a:gd name="T7" fmla="*/ 48 h 60"/>
                <a:gd name="T8" fmla="*/ 18 w 36"/>
                <a:gd name="T9" fmla="*/ 48 h 60"/>
                <a:gd name="T10" fmla="*/ 18 w 36"/>
                <a:gd name="T11" fmla="*/ 42 h 60"/>
                <a:gd name="T12" fmla="*/ 12 w 36"/>
                <a:gd name="T13" fmla="*/ 42 h 60"/>
                <a:gd name="T14" fmla="*/ 12 w 36"/>
                <a:gd name="T15" fmla="*/ 36 h 60"/>
                <a:gd name="T16" fmla="*/ 6 w 36"/>
                <a:gd name="T17" fmla="*/ 36 h 60"/>
                <a:gd name="T18" fmla="*/ 6 w 36"/>
                <a:gd name="T19" fmla="*/ 30 h 60"/>
                <a:gd name="T20" fmla="*/ 6 w 36"/>
                <a:gd name="T21" fmla="*/ 24 h 60"/>
                <a:gd name="T22" fmla="*/ 0 w 36"/>
                <a:gd name="T23" fmla="*/ 24 h 60"/>
                <a:gd name="T24" fmla="*/ 6 w 36"/>
                <a:gd name="T25" fmla="*/ 24 h 60"/>
                <a:gd name="T26" fmla="*/ 6 w 36"/>
                <a:gd name="T27" fmla="*/ 18 h 60"/>
                <a:gd name="T28" fmla="*/ 6 w 36"/>
                <a:gd name="T29" fmla="*/ 12 h 60"/>
                <a:gd name="T30" fmla="*/ 6 w 36"/>
                <a:gd name="T31" fmla="*/ 6 h 60"/>
                <a:gd name="T32" fmla="*/ 6 w 36"/>
                <a:gd name="T33" fmla="*/ 0 h 60"/>
                <a:gd name="T34" fmla="*/ 30 w 36"/>
                <a:gd name="T35" fmla="*/ 0 h 60"/>
                <a:gd name="T36" fmla="*/ 36 w 36"/>
                <a:gd name="T37" fmla="*/ 60 h 60"/>
                <a:gd name="T38" fmla="*/ 30 w 36"/>
                <a:gd name="T3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60">
                  <a:moveTo>
                    <a:pt x="30" y="60"/>
                  </a:moveTo>
                  <a:lnTo>
                    <a:pt x="30" y="54"/>
                  </a:lnTo>
                  <a:lnTo>
                    <a:pt x="24" y="54"/>
                  </a:lnTo>
                  <a:lnTo>
                    <a:pt x="24" y="48"/>
                  </a:lnTo>
                  <a:lnTo>
                    <a:pt x="18" y="48"/>
                  </a:lnTo>
                  <a:lnTo>
                    <a:pt x="18" y="42"/>
                  </a:lnTo>
                  <a:lnTo>
                    <a:pt x="12" y="42"/>
                  </a:lnTo>
                  <a:lnTo>
                    <a:pt x="12" y="36"/>
                  </a:lnTo>
                  <a:lnTo>
                    <a:pt x="6" y="36"/>
                  </a:lnTo>
                  <a:lnTo>
                    <a:pt x="6" y="30"/>
                  </a:lnTo>
                  <a:lnTo>
                    <a:pt x="6" y="24"/>
                  </a:lnTo>
                  <a:lnTo>
                    <a:pt x="0" y="24"/>
                  </a:lnTo>
                  <a:lnTo>
                    <a:pt x="6" y="24"/>
                  </a:lnTo>
                  <a:lnTo>
                    <a:pt x="6" y="18"/>
                  </a:lnTo>
                  <a:lnTo>
                    <a:pt x="6" y="12"/>
                  </a:lnTo>
                  <a:lnTo>
                    <a:pt x="6" y="6"/>
                  </a:lnTo>
                  <a:lnTo>
                    <a:pt x="6" y="0"/>
                  </a:lnTo>
                  <a:lnTo>
                    <a:pt x="30" y="0"/>
                  </a:lnTo>
                  <a:lnTo>
                    <a:pt x="36" y="60"/>
                  </a:lnTo>
                  <a:lnTo>
                    <a:pt x="3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82" name="Freeform 2610"/>
            <p:cNvSpPr>
              <a:spLocks/>
            </p:cNvSpPr>
            <p:nvPr/>
          </p:nvSpPr>
          <p:spPr bwMode="auto">
            <a:xfrm>
              <a:off x="3762" y="2610"/>
              <a:ext cx="42" cy="30"/>
            </a:xfrm>
            <a:custGeom>
              <a:avLst/>
              <a:gdLst>
                <a:gd name="T0" fmla="*/ 18 w 42"/>
                <a:gd name="T1" fmla="*/ 30 h 30"/>
                <a:gd name="T2" fmla="*/ 6 w 42"/>
                <a:gd name="T3" fmla="*/ 30 h 30"/>
                <a:gd name="T4" fmla="*/ 6 w 42"/>
                <a:gd name="T5" fmla="*/ 24 h 30"/>
                <a:gd name="T6" fmla="*/ 0 w 42"/>
                <a:gd name="T7" fmla="*/ 24 h 30"/>
                <a:gd name="T8" fmla="*/ 0 w 42"/>
                <a:gd name="T9" fmla="*/ 18 h 30"/>
                <a:gd name="T10" fmla="*/ 6 w 42"/>
                <a:gd name="T11" fmla="*/ 18 h 30"/>
                <a:gd name="T12" fmla="*/ 6 w 42"/>
                <a:gd name="T13" fmla="*/ 0 h 30"/>
                <a:gd name="T14" fmla="*/ 12 w 42"/>
                <a:gd name="T15" fmla="*/ 0 h 30"/>
                <a:gd name="T16" fmla="*/ 24 w 42"/>
                <a:gd name="T17" fmla="*/ 0 h 30"/>
                <a:gd name="T18" fmla="*/ 30 w 42"/>
                <a:gd name="T19" fmla="*/ 0 h 30"/>
                <a:gd name="T20" fmla="*/ 30 w 42"/>
                <a:gd name="T21" fmla="*/ 12 h 30"/>
                <a:gd name="T22" fmla="*/ 36 w 42"/>
                <a:gd name="T23" fmla="*/ 12 h 30"/>
                <a:gd name="T24" fmla="*/ 36 w 42"/>
                <a:gd name="T25" fmla="*/ 24 h 30"/>
                <a:gd name="T26" fmla="*/ 42 w 42"/>
                <a:gd name="T27" fmla="*/ 30 h 30"/>
                <a:gd name="T28" fmla="*/ 36 w 42"/>
                <a:gd name="T29" fmla="*/ 30 h 30"/>
                <a:gd name="T30" fmla="*/ 36 w 42"/>
                <a:gd name="T31" fmla="*/ 24 h 30"/>
                <a:gd name="T32" fmla="*/ 36 w 42"/>
                <a:gd name="T33" fmla="*/ 30 h 30"/>
                <a:gd name="T34" fmla="*/ 36 w 42"/>
                <a:gd name="T35" fmla="*/ 24 h 30"/>
                <a:gd name="T36" fmla="*/ 30 w 42"/>
                <a:gd name="T37" fmla="*/ 30 h 30"/>
                <a:gd name="T38" fmla="*/ 30 w 42"/>
                <a:gd name="T39" fmla="*/ 24 h 30"/>
                <a:gd name="T40" fmla="*/ 30 w 42"/>
                <a:gd name="T41" fmla="*/ 30 h 30"/>
                <a:gd name="T42" fmla="*/ 18 w 42"/>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18" y="30"/>
                  </a:moveTo>
                  <a:lnTo>
                    <a:pt x="6" y="30"/>
                  </a:lnTo>
                  <a:lnTo>
                    <a:pt x="6" y="24"/>
                  </a:lnTo>
                  <a:lnTo>
                    <a:pt x="0" y="24"/>
                  </a:lnTo>
                  <a:lnTo>
                    <a:pt x="0" y="18"/>
                  </a:lnTo>
                  <a:lnTo>
                    <a:pt x="6" y="18"/>
                  </a:lnTo>
                  <a:lnTo>
                    <a:pt x="6" y="0"/>
                  </a:lnTo>
                  <a:lnTo>
                    <a:pt x="12" y="0"/>
                  </a:lnTo>
                  <a:lnTo>
                    <a:pt x="24" y="0"/>
                  </a:lnTo>
                  <a:lnTo>
                    <a:pt x="30" y="0"/>
                  </a:lnTo>
                  <a:lnTo>
                    <a:pt x="30" y="12"/>
                  </a:lnTo>
                  <a:lnTo>
                    <a:pt x="36" y="12"/>
                  </a:lnTo>
                  <a:lnTo>
                    <a:pt x="36" y="24"/>
                  </a:lnTo>
                  <a:lnTo>
                    <a:pt x="42" y="30"/>
                  </a:lnTo>
                  <a:lnTo>
                    <a:pt x="36" y="30"/>
                  </a:lnTo>
                  <a:lnTo>
                    <a:pt x="36" y="24"/>
                  </a:lnTo>
                  <a:lnTo>
                    <a:pt x="36" y="30"/>
                  </a:lnTo>
                  <a:lnTo>
                    <a:pt x="36" y="24"/>
                  </a:lnTo>
                  <a:lnTo>
                    <a:pt x="30" y="30"/>
                  </a:lnTo>
                  <a:lnTo>
                    <a:pt x="30" y="24"/>
                  </a:lnTo>
                  <a:lnTo>
                    <a:pt x="30" y="30"/>
                  </a:lnTo>
                  <a:lnTo>
                    <a:pt x="1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83" name="Freeform 2611"/>
            <p:cNvSpPr>
              <a:spLocks/>
            </p:cNvSpPr>
            <p:nvPr/>
          </p:nvSpPr>
          <p:spPr bwMode="auto">
            <a:xfrm>
              <a:off x="3816" y="2604"/>
              <a:ext cx="30" cy="30"/>
            </a:xfrm>
            <a:custGeom>
              <a:avLst/>
              <a:gdLst>
                <a:gd name="T0" fmla="*/ 6 w 30"/>
                <a:gd name="T1" fmla="*/ 30 h 30"/>
                <a:gd name="T2" fmla="*/ 6 w 30"/>
                <a:gd name="T3" fmla="*/ 24 h 30"/>
                <a:gd name="T4" fmla="*/ 0 w 30"/>
                <a:gd name="T5" fmla="*/ 24 h 30"/>
                <a:gd name="T6" fmla="*/ 6 w 30"/>
                <a:gd name="T7" fmla="*/ 24 h 30"/>
                <a:gd name="T8" fmla="*/ 6 w 30"/>
                <a:gd name="T9" fmla="*/ 18 h 30"/>
                <a:gd name="T10" fmla="*/ 6 w 30"/>
                <a:gd name="T11" fmla="*/ 12 h 30"/>
                <a:gd name="T12" fmla="*/ 6 w 30"/>
                <a:gd name="T13" fmla="*/ 6 h 30"/>
                <a:gd name="T14" fmla="*/ 0 w 30"/>
                <a:gd name="T15" fmla="*/ 6 h 30"/>
                <a:gd name="T16" fmla="*/ 0 w 30"/>
                <a:gd name="T17" fmla="*/ 0 h 30"/>
                <a:gd name="T18" fmla="*/ 30 w 30"/>
                <a:gd name="T19" fmla="*/ 0 h 30"/>
                <a:gd name="T20" fmla="*/ 30 w 30"/>
                <a:gd name="T21" fmla="*/ 6 h 30"/>
                <a:gd name="T22" fmla="*/ 30 w 30"/>
                <a:gd name="T23" fmla="*/ 12 h 30"/>
                <a:gd name="T24" fmla="*/ 30 w 30"/>
                <a:gd name="T25" fmla="*/ 18 h 30"/>
                <a:gd name="T26" fmla="*/ 24 w 30"/>
                <a:gd name="T27" fmla="*/ 18 h 30"/>
                <a:gd name="T28" fmla="*/ 30 w 30"/>
                <a:gd name="T29" fmla="*/ 18 h 30"/>
                <a:gd name="T30" fmla="*/ 30 w 30"/>
                <a:gd name="T31" fmla="*/ 24 h 30"/>
                <a:gd name="T32" fmla="*/ 24 w 30"/>
                <a:gd name="T33" fmla="*/ 30 h 30"/>
                <a:gd name="T34" fmla="*/ 6 w 30"/>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6" y="30"/>
                  </a:moveTo>
                  <a:lnTo>
                    <a:pt x="6" y="24"/>
                  </a:lnTo>
                  <a:lnTo>
                    <a:pt x="0" y="24"/>
                  </a:lnTo>
                  <a:lnTo>
                    <a:pt x="6" y="24"/>
                  </a:lnTo>
                  <a:lnTo>
                    <a:pt x="6" y="18"/>
                  </a:lnTo>
                  <a:lnTo>
                    <a:pt x="6" y="12"/>
                  </a:lnTo>
                  <a:lnTo>
                    <a:pt x="6" y="6"/>
                  </a:lnTo>
                  <a:lnTo>
                    <a:pt x="0" y="6"/>
                  </a:lnTo>
                  <a:lnTo>
                    <a:pt x="0" y="0"/>
                  </a:lnTo>
                  <a:lnTo>
                    <a:pt x="30" y="0"/>
                  </a:lnTo>
                  <a:lnTo>
                    <a:pt x="30" y="6"/>
                  </a:lnTo>
                  <a:lnTo>
                    <a:pt x="30" y="12"/>
                  </a:lnTo>
                  <a:lnTo>
                    <a:pt x="30" y="18"/>
                  </a:lnTo>
                  <a:lnTo>
                    <a:pt x="24" y="18"/>
                  </a:lnTo>
                  <a:lnTo>
                    <a:pt x="30" y="18"/>
                  </a:lnTo>
                  <a:lnTo>
                    <a:pt x="30" y="24"/>
                  </a:lnTo>
                  <a:lnTo>
                    <a:pt x="24" y="30"/>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84" name="Freeform 2612"/>
            <p:cNvSpPr>
              <a:spLocks/>
            </p:cNvSpPr>
            <p:nvPr/>
          </p:nvSpPr>
          <p:spPr bwMode="auto">
            <a:xfrm>
              <a:off x="3432" y="2646"/>
              <a:ext cx="42" cy="48"/>
            </a:xfrm>
            <a:custGeom>
              <a:avLst/>
              <a:gdLst>
                <a:gd name="T0" fmla="*/ 0 w 42"/>
                <a:gd name="T1" fmla="*/ 48 h 48"/>
                <a:gd name="T2" fmla="*/ 0 w 42"/>
                <a:gd name="T3" fmla="*/ 6 h 48"/>
                <a:gd name="T4" fmla="*/ 12 w 42"/>
                <a:gd name="T5" fmla="*/ 6 h 48"/>
                <a:gd name="T6" fmla="*/ 24 w 42"/>
                <a:gd name="T7" fmla="*/ 0 h 48"/>
                <a:gd name="T8" fmla="*/ 36 w 42"/>
                <a:gd name="T9" fmla="*/ 0 h 48"/>
                <a:gd name="T10" fmla="*/ 36 w 42"/>
                <a:gd name="T11" fmla="*/ 18 h 48"/>
                <a:gd name="T12" fmla="*/ 42 w 42"/>
                <a:gd name="T13" fmla="*/ 42 h 48"/>
                <a:gd name="T14" fmla="*/ 12 w 42"/>
                <a:gd name="T15" fmla="*/ 48 h 48"/>
                <a:gd name="T16" fmla="*/ 0 w 4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8">
                  <a:moveTo>
                    <a:pt x="0" y="48"/>
                  </a:moveTo>
                  <a:lnTo>
                    <a:pt x="0" y="6"/>
                  </a:lnTo>
                  <a:lnTo>
                    <a:pt x="12" y="6"/>
                  </a:lnTo>
                  <a:lnTo>
                    <a:pt x="24" y="0"/>
                  </a:lnTo>
                  <a:lnTo>
                    <a:pt x="36" y="0"/>
                  </a:lnTo>
                  <a:lnTo>
                    <a:pt x="36" y="18"/>
                  </a:lnTo>
                  <a:lnTo>
                    <a:pt x="42" y="42"/>
                  </a:lnTo>
                  <a:lnTo>
                    <a:pt x="12" y="48"/>
                  </a:lnTo>
                  <a:lnTo>
                    <a:pt x="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85" name="Freeform 2613"/>
            <p:cNvSpPr>
              <a:spLocks/>
            </p:cNvSpPr>
            <p:nvPr/>
          </p:nvSpPr>
          <p:spPr bwMode="auto">
            <a:xfrm>
              <a:off x="3228" y="2658"/>
              <a:ext cx="54" cy="30"/>
            </a:xfrm>
            <a:custGeom>
              <a:avLst/>
              <a:gdLst>
                <a:gd name="T0" fmla="*/ 54 w 54"/>
                <a:gd name="T1" fmla="*/ 24 h 30"/>
                <a:gd name="T2" fmla="*/ 18 w 54"/>
                <a:gd name="T3" fmla="*/ 30 h 30"/>
                <a:gd name="T4" fmla="*/ 18 w 54"/>
                <a:gd name="T5" fmla="*/ 24 h 30"/>
                <a:gd name="T6" fmla="*/ 12 w 54"/>
                <a:gd name="T7" fmla="*/ 24 h 30"/>
                <a:gd name="T8" fmla="*/ 6 w 54"/>
                <a:gd name="T9" fmla="*/ 24 h 30"/>
                <a:gd name="T10" fmla="*/ 0 w 54"/>
                <a:gd name="T11" fmla="*/ 18 h 30"/>
                <a:gd name="T12" fmla="*/ 0 w 54"/>
                <a:gd name="T13" fmla="*/ 12 h 30"/>
                <a:gd name="T14" fmla="*/ 6 w 54"/>
                <a:gd name="T15" fmla="*/ 18 h 30"/>
                <a:gd name="T16" fmla="*/ 6 w 54"/>
                <a:gd name="T17" fmla="*/ 12 h 30"/>
                <a:gd name="T18" fmla="*/ 0 w 54"/>
                <a:gd name="T19" fmla="*/ 12 h 30"/>
                <a:gd name="T20" fmla="*/ 0 w 54"/>
                <a:gd name="T21" fmla="*/ 6 h 30"/>
                <a:gd name="T22" fmla="*/ 6 w 54"/>
                <a:gd name="T23" fmla="*/ 6 h 30"/>
                <a:gd name="T24" fmla="*/ 6 w 54"/>
                <a:gd name="T25" fmla="*/ 0 h 30"/>
                <a:gd name="T26" fmla="*/ 24 w 54"/>
                <a:gd name="T27" fmla="*/ 0 h 30"/>
                <a:gd name="T28" fmla="*/ 42 w 54"/>
                <a:gd name="T29" fmla="*/ 6 h 30"/>
                <a:gd name="T30" fmla="*/ 42 w 54"/>
                <a:gd name="T31" fmla="*/ 12 h 30"/>
                <a:gd name="T32" fmla="*/ 48 w 54"/>
                <a:gd name="T33" fmla="*/ 6 h 30"/>
                <a:gd name="T34" fmla="*/ 48 w 54"/>
                <a:gd name="T35" fmla="*/ 18 h 30"/>
                <a:gd name="T36" fmla="*/ 54 w 54"/>
                <a:gd name="T3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0">
                  <a:moveTo>
                    <a:pt x="54" y="24"/>
                  </a:moveTo>
                  <a:lnTo>
                    <a:pt x="18" y="30"/>
                  </a:lnTo>
                  <a:lnTo>
                    <a:pt x="18" y="24"/>
                  </a:lnTo>
                  <a:lnTo>
                    <a:pt x="12" y="24"/>
                  </a:lnTo>
                  <a:lnTo>
                    <a:pt x="6" y="24"/>
                  </a:lnTo>
                  <a:lnTo>
                    <a:pt x="0" y="18"/>
                  </a:lnTo>
                  <a:lnTo>
                    <a:pt x="0" y="12"/>
                  </a:lnTo>
                  <a:lnTo>
                    <a:pt x="6" y="18"/>
                  </a:lnTo>
                  <a:lnTo>
                    <a:pt x="6" y="12"/>
                  </a:lnTo>
                  <a:lnTo>
                    <a:pt x="0" y="12"/>
                  </a:lnTo>
                  <a:lnTo>
                    <a:pt x="0" y="6"/>
                  </a:lnTo>
                  <a:lnTo>
                    <a:pt x="6" y="6"/>
                  </a:lnTo>
                  <a:lnTo>
                    <a:pt x="6" y="0"/>
                  </a:lnTo>
                  <a:lnTo>
                    <a:pt x="24" y="0"/>
                  </a:lnTo>
                  <a:lnTo>
                    <a:pt x="42" y="6"/>
                  </a:lnTo>
                  <a:lnTo>
                    <a:pt x="42" y="12"/>
                  </a:lnTo>
                  <a:lnTo>
                    <a:pt x="48" y="6"/>
                  </a:lnTo>
                  <a:lnTo>
                    <a:pt x="48" y="18"/>
                  </a:lnTo>
                  <a:lnTo>
                    <a:pt x="54"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86" name="Freeform 2614"/>
            <p:cNvSpPr>
              <a:spLocks/>
            </p:cNvSpPr>
            <p:nvPr/>
          </p:nvSpPr>
          <p:spPr bwMode="auto">
            <a:xfrm>
              <a:off x="2700" y="2670"/>
              <a:ext cx="66" cy="60"/>
            </a:xfrm>
            <a:custGeom>
              <a:avLst/>
              <a:gdLst>
                <a:gd name="T0" fmla="*/ 12 w 66"/>
                <a:gd name="T1" fmla="*/ 54 h 60"/>
                <a:gd name="T2" fmla="*/ 0 w 66"/>
                <a:gd name="T3" fmla="*/ 30 h 60"/>
                <a:gd name="T4" fmla="*/ 30 w 66"/>
                <a:gd name="T5" fmla="*/ 12 h 60"/>
                <a:gd name="T6" fmla="*/ 48 w 66"/>
                <a:gd name="T7" fmla="*/ 0 h 60"/>
                <a:gd name="T8" fmla="*/ 54 w 66"/>
                <a:gd name="T9" fmla="*/ 18 h 60"/>
                <a:gd name="T10" fmla="*/ 66 w 66"/>
                <a:gd name="T11" fmla="*/ 36 h 60"/>
                <a:gd name="T12" fmla="*/ 24 w 66"/>
                <a:gd name="T13" fmla="*/ 60 h 60"/>
                <a:gd name="T14" fmla="*/ 12 w 66"/>
                <a:gd name="T15" fmla="*/ 5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0">
                  <a:moveTo>
                    <a:pt x="12" y="54"/>
                  </a:moveTo>
                  <a:lnTo>
                    <a:pt x="0" y="30"/>
                  </a:lnTo>
                  <a:lnTo>
                    <a:pt x="30" y="12"/>
                  </a:lnTo>
                  <a:lnTo>
                    <a:pt x="48" y="0"/>
                  </a:lnTo>
                  <a:lnTo>
                    <a:pt x="54" y="18"/>
                  </a:lnTo>
                  <a:lnTo>
                    <a:pt x="66" y="36"/>
                  </a:lnTo>
                  <a:lnTo>
                    <a:pt x="24" y="60"/>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6887" name="Group 2615"/>
          <p:cNvGrpSpPr>
            <a:grpSpLocks/>
          </p:cNvGrpSpPr>
          <p:nvPr/>
        </p:nvGrpSpPr>
        <p:grpSpPr bwMode="auto">
          <a:xfrm>
            <a:off x="2438400" y="4029075"/>
            <a:ext cx="4086225" cy="628650"/>
            <a:chOff x="1536" y="2538"/>
            <a:chExt cx="2574" cy="396"/>
          </a:xfrm>
        </p:grpSpPr>
        <p:sp>
          <p:nvSpPr>
            <p:cNvPr id="56888" name="Freeform 2616"/>
            <p:cNvSpPr>
              <a:spLocks noEditPoints="1"/>
            </p:cNvSpPr>
            <p:nvPr/>
          </p:nvSpPr>
          <p:spPr bwMode="auto">
            <a:xfrm>
              <a:off x="4056" y="2538"/>
              <a:ext cx="42" cy="48"/>
            </a:xfrm>
            <a:custGeom>
              <a:avLst/>
              <a:gdLst>
                <a:gd name="T0" fmla="*/ 12 w 42"/>
                <a:gd name="T1" fmla="*/ 30 h 48"/>
                <a:gd name="T2" fmla="*/ 12 w 42"/>
                <a:gd name="T3" fmla="*/ 24 h 48"/>
                <a:gd name="T4" fmla="*/ 6 w 42"/>
                <a:gd name="T5" fmla="*/ 24 h 48"/>
                <a:gd name="T6" fmla="*/ 6 w 42"/>
                <a:gd name="T7" fmla="*/ 18 h 48"/>
                <a:gd name="T8" fmla="*/ 0 w 42"/>
                <a:gd name="T9" fmla="*/ 18 h 48"/>
                <a:gd name="T10" fmla="*/ 18 w 42"/>
                <a:gd name="T11" fmla="*/ 0 h 48"/>
                <a:gd name="T12" fmla="*/ 24 w 42"/>
                <a:gd name="T13" fmla="*/ 6 h 48"/>
                <a:gd name="T14" fmla="*/ 24 w 42"/>
                <a:gd name="T15" fmla="*/ 12 h 48"/>
                <a:gd name="T16" fmla="*/ 42 w 42"/>
                <a:gd name="T17" fmla="*/ 18 h 48"/>
                <a:gd name="T18" fmla="*/ 36 w 42"/>
                <a:gd name="T19" fmla="*/ 24 h 48"/>
                <a:gd name="T20" fmla="*/ 42 w 42"/>
                <a:gd name="T21" fmla="*/ 30 h 48"/>
                <a:gd name="T22" fmla="*/ 24 w 42"/>
                <a:gd name="T23" fmla="*/ 36 h 48"/>
                <a:gd name="T24" fmla="*/ 24 w 42"/>
                <a:gd name="T25" fmla="*/ 30 h 48"/>
                <a:gd name="T26" fmla="*/ 18 w 42"/>
                <a:gd name="T27" fmla="*/ 36 h 48"/>
                <a:gd name="T28" fmla="*/ 18 w 42"/>
                <a:gd name="T29" fmla="*/ 30 h 48"/>
                <a:gd name="T30" fmla="*/ 18 w 42"/>
                <a:gd name="T31" fmla="*/ 36 h 48"/>
                <a:gd name="T32" fmla="*/ 12 w 42"/>
                <a:gd name="T33" fmla="*/ 30 h 48"/>
                <a:gd name="T34" fmla="*/ 24 w 42"/>
                <a:gd name="T35" fmla="*/ 42 h 48"/>
                <a:gd name="T36" fmla="*/ 24 w 42"/>
                <a:gd name="T37" fmla="*/ 36 h 48"/>
                <a:gd name="T38" fmla="*/ 36 w 42"/>
                <a:gd name="T39" fmla="*/ 36 h 48"/>
                <a:gd name="T40" fmla="*/ 36 w 42"/>
                <a:gd name="T41" fmla="*/ 42 h 48"/>
                <a:gd name="T42" fmla="*/ 30 w 42"/>
                <a:gd name="T43" fmla="*/ 48 h 48"/>
                <a:gd name="T44" fmla="*/ 24 w 42"/>
                <a:gd name="T4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48">
                  <a:moveTo>
                    <a:pt x="12" y="30"/>
                  </a:moveTo>
                  <a:lnTo>
                    <a:pt x="12" y="24"/>
                  </a:lnTo>
                  <a:lnTo>
                    <a:pt x="6" y="24"/>
                  </a:lnTo>
                  <a:lnTo>
                    <a:pt x="6" y="18"/>
                  </a:lnTo>
                  <a:lnTo>
                    <a:pt x="0" y="18"/>
                  </a:lnTo>
                  <a:lnTo>
                    <a:pt x="18" y="0"/>
                  </a:lnTo>
                  <a:lnTo>
                    <a:pt x="24" y="6"/>
                  </a:lnTo>
                  <a:lnTo>
                    <a:pt x="24" y="12"/>
                  </a:lnTo>
                  <a:lnTo>
                    <a:pt x="42" y="18"/>
                  </a:lnTo>
                  <a:lnTo>
                    <a:pt x="36" y="24"/>
                  </a:lnTo>
                  <a:lnTo>
                    <a:pt x="42" y="30"/>
                  </a:lnTo>
                  <a:lnTo>
                    <a:pt x="24" y="36"/>
                  </a:lnTo>
                  <a:lnTo>
                    <a:pt x="24" y="30"/>
                  </a:lnTo>
                  <a:lnTo>
                    <a:pt x="18" y="36"/>
                  </a:lnTo>
                  <a:lnTo>
                    <a:pt x="18" y="30"/>
                  </a:lnTo>
                  <a:lnTo>
                    <a:pt x="18" y="36"/>
                  </a:lnTo>
                  <a:lnTo>
                    <a:pt x="12" y="30"/>
                  </a:lnTo>
                  <a:close/>
                  <a:moveTo>
                    <a:pt x="24" y="42"/>
                  </a:moveTo>
                  <a:lnTo>
                    <a:pt x="24" y="36"/>
                  </a:lnTo>
                  <a:lnTo>
                    <a:pt x="36" y="36"/>
                  </a:lnTo>
                  <a:lnTo>
                    <a:pt x="36" y="42"/>
                  </a:lnTo>
                  <a:lnTo>
                    <a:pt x="30" y="48"/>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89" name="Freeform 2617"/>
            <p:cNvSpPr>
              <a:spLocks/>
            </p:cNvSpPr>
            <p:nvPr/>
          </p:nvSpPr>
          <p:spPr bwMode="auto">
            <a:xfrm>
              <a:off x="3840" y="2610"/>
              <a:ext cx="36" cy="48"/>
            </a:xfrm>
            <a:custGeom>
              <a:avLst/>
              <a:gdLst>
                <a:gd name="T0" fmla="*/ 12 w 36"/>
                <a:gd name="T1" fmla="*/ 48 h 48"/>
                <a:gd name="T2" fmla="*/ 6 w 36"/>
                <a:gd name="T3" fmla="*/ 42 h 48"/>
                <a:gd name="T4" fmla="*/ 6 w 36"/>
                <a:gd name="T5" fmla="*/ 36 h 48"/>
                <a:gd name="T6" fmla="*/ 12 w 36"/>
                <a:gd name="T7" fmla="*/ 36 h 48"/>
                <a:gd name="T8" fmla="*/ 6 w 36"/>
                <a:gd name="T9" fmla="*/ 36 h 48"/>
                <a:gd name="T10" fmla="*/ 6 w 36"/>
                <a:gd name="T11" fmla="*/ 30 h 48"/>
                <a:gd name="T12" fmla="*/ 6 w 36"/>
                <a:gd name="T13" fmla="*/ 24 h 48"/>
                <a:gd name="T14" fmla="*/ 6 w 36"/>
                <a:gd name="T15" fmla="*/ 30 h 48"/>
                <a:gd name="T16" fmla="*/ 6 w 36"/>
                <a:gd name="T17" fmla="*/ 24 h 48"/>
                <a:gd name="T18" fmla="*/ 6 w 36"/>
                <a:gd name="T19" fmla="*/ 18 h 48"/>
                <a:gd name="T20" fmla="*/ 6 w 36"/>
                <a:gd name="T21" fmla="*/ 12 h 48"/>
                <a:gd name="T22" fmla="*/ 0 w 36"/>
                <a:gd name="T23" fmla="*/ 12 h 48"/>
                <a:gd name="T24" fmla="*/ 6 w 36"/>
                <a:gd name="T25" fmla="*/ 12 h 48"/>
                <a:gd name="T26" fmla="*/ 6 w 36"/>
                <a:gd name="T27" fmla="*/ 6 h 48"/>
                <a:gd name="T28" fmla="*/ 6 w 36"/>
                <a:gd name="T29" fmla="*/ 0 h 48"/>
                <a:gd name="T30" fmla="*/ 18 w 36"/>
                <a:gd name="T31" fmla="*/ 0 h 48"/>
                <a:gd name="T32" fmla="*/ 24 w 36"/>
                <a:gd name="T33" fmla="*/ 6 h 48"/>
                <a:gd name="T34" fmla="*/ 24 w 36"/>
                <a:gd name="T35" fmla="*/ 18 h 48"/>
                <a:gd name="T36" fmla="*/ 30 w 36"/>
                <a:gd name="T37" fmla="*/ 18 h 48"/>
                <a:gd name="T38" fmla="*/ 36 w 36"/>
                <a:gd name="T39" fmla="*/ 18 h 48"/>
                <a:gd name="T40" fmla="*/ 36 w 36"/>
                <a:gd name="T41" fmla="*/ 24 h 48"/>
                <a:gd name="T42" fmla="*/ 36 w 36"/>
                <a:gd name="T43" fmla="*/ 30 h 48"/>
                <a:gd name="T44" fmla="*/ 36 w 36"/>
                <a:gd name="T45" fmla="*/ 36 h 48"/>
                <a:gd name="T46" fmla="*/ 36 w 36"/>
                <a:gd name="T47" fmla="*/ 48 h 48"/>
                <a:gd name="T48" fmla="*/ 30 w 36"/>
                <a:gd name="T49" fmla="*/ 48 h 48"/>
                <a:gd name="T50" fmla="*/ 12 w 36"/>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48">
                  <a:moveTo>
                    <a:pt x="12" y="48"/>
                  </a:moveTo>
                  <a:lnTo>
                    <a:pt x="6" y="42"/>
                  </a:lnTo>
                  <a:lnTo>
                    <a:pt x="6" y="36"/>
                  </a:lnTo>
                  <a:lnTo>
                    <a:pt x="12" y="36"/>
                  </a:lnTo>
                  <a:lnTo>
                    <a:pt x="6" y="36"/>
                  </a:lnTo>
                  <a:lnTo>
                    <a:pt x="6" y="30"/>
                  </a:lnTo>
                  <a:lnTo>
                    <a:pt x="6" y="24"/>
                  </a:lnTo>
                  <a:lnTo>
                    <a:pt x="6" y="30"/>
                  </a:lnTo>
                  <a:lnTo>
                    <a:pt x="6" y="24"/>
                  </a:lnTo>
                  <a:lnTo>
                    <a:pt x="6" y="18"/>
                  </a:lnTo>
                  <a:lnTo>
                    <a:pt x="6" y="12"/>
                  </a:lnTo>
                  <a:lnTo>
                    <a:pt x="0" y="12"/>
                  </a:lnTo>
                  <a:lnTo>
                    <a:pt x="6" y="12"/>
                  </a:lnTo>
                  <a:lnTo>
                    <a:pt x="6" y="6"/>
                  </a:lnTo>
                  <a:lnTo>
                    <a:pt x="6" y="0"/>
                  </a:lnTo>
                  <a:lnTo>
                    <a:pt x="18" y="0"/>
                  </a:lnTo>
                  <a:lnTo>
                    <a:pt x="24" y="6"/>
                  </a:lnTo>
                  <a:lnTo>
                    <a:pt x="24" y="18"/>
                  </a:lnTo>
                  <a:lnTo>
                    <a:pt x="30" y="18"/>
                  </a:lnTo>
                  <a:lnTo>
                    <a:pt x="36" y="18"/>
                  </a:lnTo>
                  <a:lnTo>
                    <a:pt x="36" y="24"/>
                  </a:lnTo>
                  <a:lnTo>
                    <a:pt x="36" y="30"/>
                  </a:lnTo>
                  <a:lnTo>
                    <a:pt x="36" y="36"/>
                  </a:lnTo>
                  <a:lnTo>
                    <a:pt x="36" y="48"/>
                  </a:lnTo>
                  <a:lnTo>
                    <a:pt x="30" y="48"/>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90" name="Freeform 2618"/>
            <p:cNvSpPr>
              <a:spLocks/>
            </p:cNvSpPr>
            <p:nvPr/>
          </p:nvSpPr>
          <p:spPr bwMode="auto">
            <a:xfrm>
              <a:off x="2922" y="2670"/>
              <a:ext cx="54" cy="66"/>
            </a:xfrm>
            <a:custGeom>
              <a:avLst/>
              <a:gdLst>
                <a:gd name="T0" fmla="*/ 54 w 54"/>
                <a:gd name="T1" fmla="*/ 66 h 66"/>
                <a:gd name="T2" fmla="*/ 48 w 54"/>
                <a:gd name="T3" fmla="*/ 60 h 66"/>
                <a:gd name="T4" fmla="*/ 48 w 54"/>
                <a:gd name="T5" fmla="*/ 54 h 66"/>
                <a:gd name="T6" fmla="*/ 42 w 54"/>
                <a:gd name="T7" fmla="*/ 48 h 66"/>
                <a:gd name="T8" fmla="*/ 36 w 54"/>
                <a:gd name="T9" fmla="*/ 48 h 66"/>
                <a:gd name="T10" fmla="*/ 36 w 54"/>
                <a:gd name="T11" fmla="*/ 42 h 66"/>
                <a:gd name="T12" fmla="*/ 30 w 54"/>
                <a:gd name="T13" fmla="*/ 42 h 66"/>
                <a:gd name="T14" fmla="*/ 24 w 54"/>
                <a:gd name="T15" fmla="*/ 42 h 66"/>
                <a:gd name="T16" fmla="*/ 18 w 54"/>
                <a:gd name="T17" fmla="*/ 42 h 66"/>
                <a:gd name="T18" fmla="*/ 12 w 54"/>
                <a:gd name="T19" fmla="*/ 36 h 66"/>
                <a:gd name="T20" fmla="*/ 6 w 54"/>
                <a:gd name="T21" fmla="*/ 36 h 66"/>
                <a:gd name="T22" fmla="*/ 6 w 54"/>
                <a:gd name="T23" fmla="*/ 30 h 66"/>
                <a:gd name="T24" fmla="*/ 0 w 54"/>
                <a:gd name="T25" fmla="*/ 24 h 66"/>
                <a:gd name="T26" fmla="*/ 0 w 54"/>
                <a:gd name="T27" fmla="*/ 12 h 66"/>
                <a:gd name="T28" fmla="*/ 0 w 54"/>
                <a:gd name="T29" fmla="*/ 6 h 66"/>
                <a:gd name="T30" fmla="*/ 0 w 54"/>
                <a:gd name="T31" fmla="*/ 0 h 66"/>
                <a:gd name="T32" fmla="*/ 42 w 54"/>
                <a:gd name="T33" fmla="*/ 0 h 66"/>
                <a:gd name="T34" fmla="*/ 42 w 54"/>
                <a:gd name="T35" fmla="*/ 6 h 66"/>
                <a:gd name="T36" fmla="*/ 48 w 54"/>
                <a:gd name="T37" fmla="*/ 12 h 66"/>
                <a:gd name="T38" fmla="*/ 48 w 54"/>
                <a:gd name="T39" fmla="*/ 18 h 66"/>
                <a:gd name="T40" fmla="*/ 48 w 54"/>
                <a:gd name="T41" fmla="*/ 24 h 66"/>
                <a:gd name="T42" fmla="*/ 54 w 54"/>
                <a:gd name="T43" fmla="*/ 24 h 66"/>
                <a:gd name="T44" fmla="*/ 54 w 54"/>
                <a:gd name="T45" fmla="*/ 30 h 66"/>
                <a:gd name="T46" fmla="*/ 54 w 54"/>
                <a:gd name="T47" fmla="*/ 36 h 66"/>
                <a:gd name="T48" fmla="*/ 54 w 54"/>
                <a:gd name="T49" fmla="*/ 42 h 66"/>
                <a:gd name="T50" fmla="*/ 54 w 54"/>
                <a:gd name="T51" fmla="*/ 48 h 66"/>
                <a:gd name="T52" fmla="*/ 54 w 54"/>
                <a:gd name="T53" fmla="*/ 54 h 66"/>
                <a:gd name="T54" fmla="*/ 54 w 54"/>
                <a:gd name="T55" fmla="*/ 60 h 66"/>
                <a:gd name="T56" fmla="*/ 54 w 54"/>
                <a:gd name="T5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66">
                  <a:moveTo>
                    <a:pt x="54" y="66"/>
                  </a:moveTo>
                  <a:lnTo>
                    <a:pt x="48" y="60"/>
                  </a:lnTo>
                  <a:lnTo>
                    <a:pt x="48" y="54"/>
                  </a:lnTo>
                  <a:lnTo>
                    <a:pt x="42" y="48"/>
                  </a:lnTo>
                  <a:lnTo>
                    <a:pt x="36" y="48"/>
                  </a:lnTo>
                  <a:lnTo>
                    <a:pt x="36" y="42"/>
                  </a:lnTo>
                  <a:lnTo>
                    <a:pt x="30" y="42"/>
                  </a:lnTo>
                  <a:lnTo>
                    <a:pt x="24" y="42"/>
                  </a:lnTo>
                  <a:lnTo>
                    <a:pt x="18" y="42"/>
                  </a:lnTo>
                  <a:lnTo>
                    <a:pt x="12" y="36"/>
                  </a:lnTo>
                  <a:lnTo>
                    <a:pt x="6" y="36"/>
                  </a:lnTo>
                  <a:lnTo>
                    <a:pt x="6" y="30"/>
                  </a:lnTo>
                  <a:lnTo>
                    <a:pt x="0" y="24"/>
                  </a:lnTo>
                  <a:lnTo>
                    <a:pt x="0" y="12"/>
                  </a:lnTo>
                  <a:lnTo>
                    <a:pt x="0" y="6"/>
                  </a:lnTo>
                  <a:lnTo>
                    <a:pt x="0" y="0"/>
                  </a:lnTo>
                  <a:lnTo>
                    <a:pt x="42" y="0"/>
                  </a:lnTo>
                  <a:lnTo>
                    <a:pt x="42" y="6"/>
                  </a:lnTo>
                  <a:lnTo>
                    <a:pt x="48" y="12"/>
                  </a:lnTo>
                  <a:lnTo>
                    <a:pt x="48" y="18"/>
                  </a:lnTo>
                  <a:lnTo>
                    <a:pt x="48" y="24"/>
                  </a:lnTo>
                  <a:lnTo>
                    <a:pt x="54" y="24"/>
                  </a:lnTo>
                  <a:lnTo>
                    <a:pt x="54" y="30"/>
                  </a:lnTo>
                  <a:lnTo>
                    <a:pt x="54" y="36"/>
                  </a:lnTo>
                  <a:lnTo>
                    <a:pt x="54" y="42"/>
                  </a:lnTo>
                  <a:lnTo>
                    <a:pt x="54" y="48"/>
                  </a:lnTo>
                  <a:lnTo>
                    <a:pt x="54" y="54"/>
                  </a:lnTo>
                  <a:lnTo>
                    <a:pt x="54" y="60"/>
                  </a:lnTo>
                  <a:lnTo>
                    <a:pt x="54" y="6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91" name="Freeform 2619"/>
            <p:cNvSpPr>
              <a:spLocks/>
            </p:cNvSpPr>
            <p:nvPr/>
          </p:nvSpPr>
          <p:spPr bwMode="auto">
            <a:xfrm>
              <a:off x="3858" y="2604"/>
              <a:ext cx="30" cy="30"/>
            </a:xfrm>
            <a:custGeom>
              <a:avLst/>
              <a:gdLst>
                <a:gd name="T0" fmla="*/ 30 w 30"/>
                <a:gd name="T1" fmla="*/ 24 h 30"/>
                <a:gd name="T2" fmla="*/ 18 w 30"/>
                <a:gd name="T3" fmla="*/ 24 h 30"/>
                <a:gd name="T4" fmla="*/ 18 w 30"/>
                <a:gd name="T5" fmla="*/ 30 h 30"/>
                <a:gd name="T6" fmla="*/ 18 w 30"/>
                <a:gd name="T7" fmla="*/ 24 h 30"/>
                <a:gd name="T8" fmla="*/ 12 w 30"/>
                <a:gd name="T9" fmla="*/ 24 h 30"/>
                <a:gd name="T10" fmla="*/ 6 w 30"/>
                <a:gd name="T11" fmla="*/ 24 h 30"/>
                <a:gd name="T12" fmla="*/ 6 w 30"/>
                <a:gd name="T13" fmla="*/ 12 h 30"/>
                <a:gd name="T14" fmla="*/ 0 w 30"/>
                <a:gd name="T15" fmla="*/ 6 h 30"/>
                <a:gd name="T16" fmla="*/ 18 w 30"/>
                <a:gd name="T17" fmla="*/ 6 h 30"/>
                <a:gd name="T18" fmla="*/ 18 w 30"/>
                <a:gd name="T19" fmla="*/ 0 h 30"/>
                <a:gd name="T20" fmla="*/ 30 w 30"/>
                <a:gd name="T21" fmla="*/ 0 h 30"/>
                <a:gd name="T22" fmla="*/ 30 w 30"/>
                <a:gd name="T23" fmla="*/ 6 h 30"/>
                <a:gd name="T24" fmla="*/ 30 w 30"/>
                <a:gd name="T25" fmla="*/ 12 h 30"/>
                <a:gd name="T26" fmla="*/ 30 w 30"/>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30" y="24"/>
                  </a:moveTo>
                  <a:lnTo>
                    <a:pt x="18" y="24"/>
                  </a:lnTo>
                  <a:lnTo>
                    <a:pt x="18" y="30"/>
                  </a:lnTo>
                  <a:lnTo>
                    <a:pt x="18" y="24"/>
                  </a:lnTo>
                  <a:lnTo>
                    <a:pt x="12" y="24"/>
                  </a:lnTo>
                  <a:lnTo>
                    <a:pt x="6" y="24"/>
                  </a:lnTo>
                  <a:lnTo>
                    <a:pt x="6" y="12"/>
                  </a:lnTo>
                  <a:lnTo>
                    <a:pt x="0" y="6"/>
                  </a:lnTo>
                  <a:lnTo>
                    <a:pt x="18" y="6"/>
                  </a:lnTo>
                  <a:lnTo>
                    <a:pt x="18" y="0"/>
                  </a:lnTo>
                  <a:lnTo>
                    <a:pt x="30" y="0"/>
                  </a:lnTo>
                  <a:lnTo>
                    <a:pt x="30" y="6"/>
                  </a:lnTo>
                  <a:lnTo>
                    <a:pt x="30" y="12"/>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92" name="Freeform 2620"/>
            <p:cNvSpPr>
              <a:spLocks/>
            </p:cNvSpPr>
            <p:nvPr/>
          </p:nvSpPr>
          <p:spPr bwMode="auto">
            <a:xfrm>
              <a:off x="3012" y="2670"/>
              <a:ext cx="60" cy="66"/>
            </a:xfrm>
            <a:custGeom>
              <a:avLst/>
              <a:gdLst>
                <a:gd name="T0" fmla="*/ 60 w 60"/>
                <a:gd name="T1" fmla="*/ 48 h 66"/>
                <a:gd name="T2" fmla="*/ 42 w 60"/>
                <a:gd name="T3" fmla="*/ 48 h 66"/>
                <a:gd name="T4" fmla="*/ 42 w 60"/>
                <a:gd name="T5" fmla="*/ 54 h 66"/>
                <a:gd name="T6" fmla="*/ 30 w 60"/>
                <a:gd name="T7" fmla="*/ 60 h 66"/>
                <a:gd name="T8" fmla="*/ 30 w 60"/>
                <a:gd name="T9" fmla="*/ 66 h 66"/>
                <a:gd name="T10" fmla="*/ 24 w 60"/>
                <a:gd name="T11" fmla="*/ 66 h 66"/>
                <a:gd name="T12" fmla="*/ 30 w 60"/>
                <a:gd name="T13" fmla="*/ 60 h 66"/>
                <a:gd name="T14" fmla="*/ 24 w 60"/>
                <a:gd name="T15" fmla="*/ 60 h 66"/>
                <a:gd name="T16" fmla="*/ 24 w 60"/>
                <a:gd name="T17" fmla="*/ 54 h 66"/>
                <a:gd name="T18" fmla="*/ 18 w 60"/>
                <a:gd name="T19" fmla="*/ 54 h 66"/>
                <a:gd name="T20" fmla="*/ 24 w 60"/>
                <a:gd name="T21" fmla="*/ 48 h 66"/>
                <a:gd name="T22" fmla="*/ 18 w 60"/>
                <a:gd name="T23" fmla="*/ 48 h 66"/>
                <a:gd name="T24" fmla="*/ 18 w 60"/>
                <a:gd name="T25" fmla="*/ 42 h 66"/>
                <a:gd name="T26" fmla="*/ 12 w 60"/>
                <a:gd name="T27" fmla="*/ 36 h 66"/>
                <a:gd name="T28" fmla="*/ 18 w 60"/>
                <a:gd name="T29" fmla="*/ 36 h 66"/>
                <a:gd name="T30" fmla="*/ 12 w 60"/>
                <a:gd name="T31" fmla="*/ 36 h 66"/>
                <a:gd name="T32" fmla="*/ 12 w 60"/>
                <a:gd name="T33" fmla="*/ 30 h 66"/>
                <a:gd name="T34" fmla="*/ 6 w 60"/>
                <a:gd name="T35" fmla="*/ 30 h 66"/>
                <a:gd name="T36" fmla="*/ 6 w 60"/>
                <a:gd name="T37" fmla="*/ 24 h 66"/>
                <a:gd name="T38" fmla="*/ 6 w 60"/>
                <a:gd name="T39" fmla="*/ 18 h 66"/>
                <a:gd name="T40" fmla="*/ 12 w 60"/>
                <a:gd name="T41" fmla="*/ 12 h 66"/>
                <a:gd name="T42" fmla="*/ 6 w 60"/>
                <a:gd name="T43" fmla="*/ 18 h 66"/>
                <a:gd name="T44" fmla="*/ 6 w 60"/>
                <a:gd name="T45" fmla="*/ 12 h 66"/>
                <a:gd name="T46" fmla="*/ 6 w 60"/>
                <a:gd name="T47" fmla="*/ 6 h 66"/>
                <a:gd name="T48" fmla="*/ 0 w 60"/>
                <a:gd name="T49" fmla="*/ 6 h 66"/>
                <a:gd name="T50" fmla="*/ 0 w 60"/>
                <a:gd name="T51" fmla="*/ 0 h 66"/>
                <a:gd name="T52" fmla="*/ 36 w 60"/>
                <a:gd name="T53" fmla="*/ 0 h 66"/>
                <a:gd name="T54" fmla="*/ 36 w 60"/>
                <a:gd name="T55" fmla="*/ 12 h 66"/>
                <a:gd name="T56" fmla="*/ 48 w 60"/>
                <a:gd name="T57" fmla="*/ 12 h 66"/>
                <a:gd name="T58" fmla="*/ 48 w 60"/>
                <a:gd name="T59" fmla="*/ 30 h 66"/>
                <a:gd name="T60" fmla="*/ 60 w 60"/>
                <a:gd name="T61" fmla="*/ 30 h 66"/>
                <a:gd name="T62" fmla="*/ 60 w 60"/>
                <a:gd name="T63"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6">
                  <a:moveTo>
                    <a:pt x="60" y="48"/>
                  </a:moveTo>
                  <a:lnTo>
                    <a:pt x="42" y="48"/>
                  </a:lnTo>
                  <a:lnTo>
                    <a:pt x="42" y="54"/>
                  </a:lnTo>
                  <a:lnTo>
                    <a:pt x="30" y="60"/>
                  </a:lnTo>
                  <a:lnTo>
                    <a:pt x="30" y="66"/>
                  </a:lnTo>
                  <a:lnTo>
                    <a:pt x="24" y="66"/>
                  </a:lnTo>
                  <a:lnTo>
                    <a:pt x="30" y="60"/>
                  </a:lnTo>
                  <a:lnTo>
                    <a:pt x="24" y="60"/>
                  </a:lnTo>
                  <a:lnTo>
                    <a:pt x="24" y="54"/>
                  </a:lnTo>
                  <a:lnTo>
                    <a:pt x="18" y="54"/>
                  </a:lnTo>
                  <a:lnTo>
                    <a:pt x="24" y="48"/>
                  </a:lnTo>
                  <a:lnTo>
                    <a:pt x="18" y="48"/>
                  </a:lnTo>
                  <a:lnTo>
                    <a:pt x="18" y="42"/>
                  </a:lnTo>
                  <a:lnTo>
                    <a:pt x="12" y="36"/>
                  </a:lnTo>
                  <a:lnTo>
                    <a:pt x="18" y="36"/>
                  </a:lnTo>
                  <a:lnTo>
                    <a:pt x="12" y="36"/>
                  </a:lnTo>
                  <a:lnTo>
                    <a:pt x="12" y="30"/>
                  </a:lnTo>
                  <a:lnTo>
                    <a:pt x="6" y="30"/>
                  </a:lnTo>
                  <a:lnTo>
                    <a:pt x="6" y="24"/>
                  </a:lnTo>
                  <a:lnTo>
                    <a:pt x="6" y="18"/>
                  </a:lnTo>
                  <a:lnTo>
                    <a:pt x="12" y="12"/>
                  </a:lnTo>
                  <a:lnTo>
                    <a:pt x="6" y="18"/>
                  </a:lnTo>
                  <a:lnTo>
                    <a:pt x="6" y="12"/>
                  </a:lnTo>
                  <a:lnTo>
                    <a:pt x="6" y="6"/>
                  </a:lnTo>
                  <a:lnTo>
                    <a:pt x="0" y="6"/>
                  </a:lnTo>
                  <a:lnTo>
                    <a:pt x="0" y="0"/>
                  </a:lnTo>
                  <a:lnTo>
                    <a:pt x="36" y="0"/>
                  </a:lnTo>
                  <a:lnTo>
                    <a:pt x="36" y="12"/>
                  </a:lnTo>
                  <a:lnTo>
                    <a:pt x="48" y="12"/>
                  </a:lnTo>
                  <a:lnTo>
                    <a:pt x="48" y="30"/>
                  </a:lnTo>
                  <a:lnTo>
                    <a:pt x="60" y="30"/>
                  </a:lnTo>
                  <a:lnTo>
                    <a:pt x="6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93" name="Freeform 2621"/>
            <p:cNvSpPr>
              <a:spLocks/>
            </p:cNvSpPr>
            <p:nvPr/>
          </p:nvSpPr>
          <p:spPr bwMode="auto">
            <a:xfrm>
              <a:off x="3888" y="2598"/>
              <a:ext cx="42" cy="24"/>
            </a:xfrm>
            <a:custGeom>
              <a:avLst/>
              <a:gdLst>
                <a:gd name="T0" fmla="*/ 42 w 42"/>
                <a:gd name="T1" fmla="*/ 18 h 24"/>
                <a:gd name="T2" fmla="*/ 24 w 42"/>
                <a:gd name="T3" fmla="*/ 18 h 24"/>
                <a:gd name="T4" fmla="*/ 24 w 42"/>
                <a:gd name="T5" fmla="*/ 24 h 24"/>
                <a:gd name="T6" fmla="*/ 18 w 42"/>
                <a:gd name="T7" fmla="*/ 24 h 24"/>
                <a:gd name="T8" fmla="*/ 18 w 42"/>
                <a:gd name="T9" fmla="*/ 18 h 24"/>
                <a:gd name="T10" fmla="*/ 12 w 42"/>
                <a:gd name="T11" fmla="*/ 18 h 24"/>
                <a:gd name="T12" fmla="*/ 12 w 42"/>
                <a:gd name="T13" fmla="*/ 12 h 24"/>
                <a:gd name="T14" fmla="*/ 0 w 42"/>
                <a:gd name="T15" fmla="*/ 12 h 24"/>
                <a:gd name="T16" fmla="*/ 0 w 42"/>
                <a:gd name="T17" fmla="*/ 6 h 24"/>
                <a:gd name="T18" fmla="*/ 18 w 42"/>
                <a:gd name="T19" fmla="*/ 6 h 24"/>
                <a:gd name="T20" fmla="*/ 24 w 42"/>
                <a:gd name="T21" fmla="*/ 0 h 24"/>
                <a:gd name="T22" fmla="*/ 24 w 42"/>
                <a:gd name="T23" fmla="*/ 6 h 24"/>
                <a:gd name="T24" fmla="*/ 30 w 42"/>
                <a:gd name="T25" fmla="*/ 6 h 24"/>
                <a:gd name="T26" fmla="*/ 36 w 42"/>
                <a:gd name="T27" fmla="*/ 6 h 24"/>
                <a:gd name="T28" fmla="*/ 42 w 42"/>
                <a:gd name="T29" fmla="*/ 6 h 24"/>
                <a:gd name="T30" fmla="*/ 42 w 42"/>
                <a:gd name="T3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24">
                  <a:moveTo>
                    <a:pt x="42" y="18"/>
                  </a:moveTo>
                  <a:lnTo>
                    <a:pt x="24" y="18"/>
                  </a:lnTo>
                  <a:lnTo>
                    <a:pt x="24" y="24"/>
                  </a:lnTo>
                  <a:lnTo>
                    <a:pt x="18" y="24"/>
                  </a:lnTo>
                  <a:lnTo>
                    <a:pt x="18" y="18"/>
                  </a:lnTo>
                  <a:lnTo>
                    <a:pt x="12" y="18"/>
                  </a:lnTo>
                  <a:lnTo>
                    <a:pt x="12" y="12"/>
                  </a:lnTo>
                  <a:lnTo>
                    <a:pt x="0" y="12"/>
                  </a:lnTo>
                  <a:lnTo>
                    <a:pt x="0" y="6"/>
                  </a:lnTo>
                  <a:lnTo>
                    <a:pt x="18" y="6"/>
                  </a:lnTo>
                  <a:lnTo>
                    <a:pt x="24" y="0"/>
                  </a:lnTo>
                  <a:lnTo>
                    <a:pt x="24" y="6"/>
                  </a:lnTo>
                  <a:lnTo>
                    <a:pt x="30" y="6"/>
                  </a:lnTo>
                  <a:lnTo>
                    <a:pt x="36" y="6"/>
                  </a:lnTo>
                  <a:lnTo>
                    <a:pt x="42" y="6"/>
                  </a:lnTo>
                  <a:lnTo>
                    <a:pt x="42"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94" name="Freeform 2622"/>
            <p:cNvSpPr>
              <a:spLocks/>
            </p:cNvSpPr>
            <p:nvPr/>
          </p:nvSpPr>
          <p:spPr bwMode="auto">
            <a:xfrm>
              <a:off x="3528" y="2640"/>
              <a:ext cx="72" cy="60"/>
            </a:xfrm>
            <a:custGeom>
              <a:avLst/>
              <a:gdLst>
                <a:gd name="T0" fmla="*/ 36 w 72"/>
                <a:gd name="T1" fmla="*/ 60 h 60"/>
                <a:gd name="T2" fmla="*/ 30 w 72"/>
                <a:gd name="T3" fmla="*/ 60 h 60"/>
                <a:gd name="T4" fmla="*/ 24 w 72"/>
                <a:gd name="T5" fmla="*/ 60 h 60"/>
                <a:gd name="T6" fmla="*/ 18 w 72"/>
                <a:gd name="T7" fmla="*/ 60 h 60"/>
                <a:gd name="T8" fmla="*/ 12 w 72"/>
                <a:gd name="T9" fmla="*/ 60 h 60"/>
                <a:gd name="T10" fmla="*/ 6 w 72"/>
                <a:gd name="T11" fmla="*/ 54 h 60"/>
                <a:gd name="T12" fmla="*/ 0 w 72"/>
                <a:gd name="T13" fmla="*/ 54 h 60"/>
                <a:gd name="T14" fmla="*/ 6 w 72"/>
                <a:gd name="T15" fmla="*/ 54 h 60"/>
                <a:gd name="T16" fmla="*/ 6 w 72"/>
                <a:gd name="T17" fmla="*/ 48 h 60"/>
                <a:gd name="T18" fmla="*/ 6 w 72"/>
                <a:gd name="T19" fmla="*/ 54 h 60"/>
                <a:gd name="T20" fmla="*/ 6 w 72"/>
                <a:gd name="T21" fmla="*/ 48 h 60"/>
                <a:gd name="T22" fmla="*/ 12 w 72"/>
                <a:gd name="T23" fmla="*/ 48 h 60"/>
                <a:gd name="T24" fmla="*/ 12 w 72"/>
                <a:gd name="T25" fmla="*/ 42 h 60"/>
                <a:gd name="T26" fmla="*/ 18 w 72"/>
                <a:gd name="T27" fmla="*/ 48 h 60"/>
                <a:gd name="T28" fmla="*/ 18 w 72"/>
                <a:gd name="T29" fmla="*/ 42 h 60"/>
                <a:gd name="T30" fmla="*/ 18 w 72"/>
                <a:gd name="T31" fmla="*/ 36 h 60"/>
                <a:gd name="T32" fmla="*/ 18 w 72"/>
                <a:gd name="T33" fmla="*/ 30 h 60"/>
                <a:gd name="T34" fmla="*/ 18 w 72"/>
                <a:gd name="T35" fmla="*/ 18 h 60"/>
                <a:gd name="T36" fmla="*/ 24 w 72"/>
                <a:gd name="T37" fmla="*/ 18 h 60"/>
                <a:gd name="T38" fmla="*/ 18 w 72"/>
                <a:gd name="T39" fmla="*/ 6 h 60"/>
                <a:gd name="T40" fmla="*/ 24 w 72"/>
                <a:gd name="T41" fmla="*/ 6 h 60"/>
                <a:gd name="T42" fmla="*/ 24 w 72"/>
                <a:gd name="T43" fmla="*/ 0 h 60"/>
                <a:gd name="T44" fmla="*/ 48 w 72"/>
                <a:gd name="T45" fmla="*/ 0 h 60"/>
                <a:gd name="T46" fmla="*/ 72 w 72"/>
                <a:gd name="T47" fmla="*/ 0 h 60"/>
                <a:gd name="T48" fmla="*/ 72 w 72"/>
                <a:gd name="T49" fmla="*/ 6 h 60"/>
                <a:gd name="T50" fmla="*/ 66 w 72"/>
                <a:gd name="T51" fmla="*/ 12 h 60"/>
                <a:gd name="T52" fmla="*/ 60 w 72"/>
                <a:gd name="T53" fmla="*/ 12 h 60"/>
                <a:gd name="T54" fmla="*/ 60 w 72"/>
                <a:gd name="T55" fmla="*/ 18 h 60"/>
                <a:gd name="T56" fmla="*/ 54 w 72"/>
                <a:gd name="T57" fmla="*/ 18 h 60"/>
                <a:gd name="T58" fmla="*/ 54 w 72"/>
                <a:gd name="T59" fmla="*/ 24 h 60"/>
                <a:gd name="T60" fmla="*/ 54 w 72"/>
                <a:gd name="T61" fmla="*/ 30 h 60"/>
                <a:gd name="T62" fmla="*/ 54 w 72"/>
                <a:gd name="T63" fmla="*/ 36 h 60"/>
                <a:gd name="T64" fmla="*/ 48 w 72"/>
                <a:gd name="T65" fmla="*/ 36 h 60"/>
                <a:gd name="T66" fmla="*/ 48 w 72"/>
                <a:gd name="T67" fmla="*/ 42 h 60"/>
                <a:gd name="T68" fmla="*/ 42 w 72"/>
                <a:gd name="T69" fmla="*/ 42 h 60"/>
                <a:gd name="T70" fmla="*/ 42 w 72"/>
                <a:gd name="T71" fmla="*/ 48 h 60"/>
                <a:gd name="T72" fmla="*/ 36 w 72"/>
                <a:gd name="T73" fmla="*/ 54 h 60"/>
                <a:gd name="T74" fmla="*/ 36 w 72"/>
                <a:gd name="T7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60">
                  <a:moveTo>
                    <a:pt x="36" y="60"/>
                  </a:moveTo>
                  <a:lnTo>
                    <a:pt x="30" y="60"/>
                  </a:lnTo>
                  <a:lnTo>
                    <a:pt x="24" y="60"/>
                  </a:lnTo>
                  <a:lnTo>
                    <a:pt x="18" y="60"/>
                  </a:lnTo>
                  <a:lnTo>
                    <a:pt x="12" y="60"/>
                  </a:lnTo>
                  <a:lnTo>
                    <a:pt x="6" y="54"/>
                  </a:lnTo>
                  <a:lnTo>
                    <a:pt x="0" y="54"/>
                  </a:lnTo>
                  <a:lnTo>
                    <a:pt x="6" y="54"/>
                  </a:lnTo>
                  <a:lnTo>
                    <a:pt x="6" y="48"/>
                  </a:lnTo>
                  <a:lnTo>
                    <a:pt x="6" y="54"/>
                  </a:lnTo>
                  <a:lnTo>
                    <a:pt x="6" y="48"/>
                  </a:lnTo>
                  <a:lnTo>
                    <a:pt x="12" y="48"/>
                  </a:lnTo>
                  <a:lnTo>
                    <a:pt x="12" y="42"/>
                  </a:lnTo>
                  <a:lnTo>
                    <a:pt x="18" y="48"/>
                  </a:lnTo>
                  <a:lnTo>
                    <a:pt x="18" y="42"/>
                  </a:lnTo>
                  <a:lnTo>
                    <a:pt x="18" y="36"/>
                  </a:lnTo>
                  <a:lnTo>
                    <a:pt x="18" y="30"/>
                  </a:lnTo>
                  <a:lnTo>
                    <a:pt x="18" y="18"/>
                  </a:lnTo>
                  <a:lnTo>
                    <a:pt x="24" y="18"/>
                  </a:lnTo>
                  <a:lnTo>
                    <a:pt x="18" y="6"/>
                  </a:lnTo>
                  <a:lnTo>
                    <a:pt x="24" y="6"/>
                  </a:lnTo>
                  <a:lnTo>
                    <a:pt x="24" y="0"/>
                  </a:lnTo>
                  <a:lnTo>
                    <a:pt x="48" y="0"/>
                  </a:lnTo>
                  <a:lnTo>
                    <a:pt x="72" y="0"/>
                  </a:lnTo>
                  <a:lnTo>
                    <a:pt x="72" y="6"/>
                  </a:lnTo>
                  <a:lnTo>
                    <a:pt x="66" y="12"/>
                  </a:lnTo>
                  <a:lnTo>
                    <a:pt x="60" y="12"/>
                  </a:lnTo>
                  <a:lnTo>
                    <a:pt x="60" y="18"/>
                  </a:lnTo>
                  <a:lnTo>
                    <a:pt x="54" y="18"/>
                  </a:lnTo>
                  <a:lnTo>
                    <a:pt x="54" y="24"/>
                  </a:lnTo>
                  <a:lnTo>
                    <a:pt x="54" y="30"/>
                  </a:lnTo>
                  <a:lnTo>
                    <a:pt x="54" y="36"/>
                  </a:lnTo>
                  <a:lnTo>
                    <a:pt x="48" y="36"/>
                  </a:lnTo>
                  <a:lnTo>
                    <a:pt x="48" y="42"/>
                  </a:lnTo>
                  <a:lnTo>
                    <a:pt x="42" y="42"/>
                  </a:lnTo>
                  <a:lnTo>
                    <a:pt x="42" y="48"/>
                  </a:lnTo>
                  <a:lnTo>
                    <a:pt x="36" y="54"/>
                  </a:lnTo>
                  <a:lnTo>
                    <a:pt x="3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95" name="Freeform 2623"/>
            <p:cNvSpPr>
              <a:spLocks/>
            </p:cNvSpPr>
            <p:nvPr/>
          </p:nvSpPr>
          <p:spPr bwMode="auto">
            <a:xfrm>
              <a:off x="3390" y="2652"/>
              <a:ext cx="42" cy="42"/>
            </a:xfrm>
            <a:custGeom>
              <a:avLst/>
              <a:gdLst>
                <a:gd name="T0" fmla="*/ 24 w 42"/>
                <a:gd name="T1" fmla="*/ 42 h 42"/>
                <a:gd name="T2" fmla="*/ 6 w 42"/>
                <a:gd name="T3" fmla="*/ 42 h 42"/>
                <a:gd name="T4" fmla="*/ 0 w 42"/>
                <a:gd name="T5" fmla="*/ 6 h 42"/>
                <a:gd name="T6" fmla="*/ 6 w 42"/>
                <a:gd name="T7" fmla="*/ 6 h 42"/>
                <a:gd name="T8" fmla="*/ 42 w 42"/>
                <a:gd name="T9" fmla="*/ 0 h 42"/>
                <a:gd name="T10" fmla="*/ 42 w 42"/>
                <a:gd name="T11" fmla="*/ 42 h 42"/>
                <a:gd name="T12" fmla="*/ 24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24" y="42"/>
                  </a:moveTo>
                  <a:lnTo>
                    <a:pt x="6" y="42"/>
                  </a:lnTo>
                  <a:lnTo>
                    <a:pt x="0" y="6"/>
                  </a:lnTo>
                  <a:lnTo>
                    <a:pt x="6" y="6"/>
                  </a:lnTo>
                  <a:lnTo>
                    <a:pt x="42" y="0"/>
                  </a:lnTo>
                  <a:lnTo>
                    <a:pt x="42" y="42"/>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96" name="Freeform 2624"/>
            <p:cNvSpPr>
              <a:spLocks/>
            </p:cNvSpPr>
            <p:nvPr/>
          </p:nvSpPr>
          <p:spPr bwMode="auto">
            <a:xfrm>
              <a:off x="4002" y="2592"/>
              <a:ext cx="48" cy="42"/>
            </a:xfrm>
            <a:custGeom>
              <a:avLst/>
              <a:gdLst>
                <a:gd name="T0" fmla="*/ 12 w 48"/>
                <a:gd name="T1" fmla="*/ 42 h 42"/>
                <a:gd name="T2" fmla="*/ 12 w 48"/>
                <a:gd name="T3" fmla="*/ 36 h 42"/>
                <a:gd name="T4" fmla="*/ 6 w 48"/>
                <a:gd name="T5" fmla="*/ 36 h 42"/>
                <a:gd name="T6" fmla="*/ 6 w 48"/>
                <a:gd name="T7" fmla="*/ 30 h 42"/>
                <a:gd name="T8" fmla="*/ 0 w 48"/>
                <a:gd name="T9" fmla="*/ 30 h 42"/>
                <a:gd name="T10" fmla="*/ 0 w 48"/>
                <a:gd name="T11" fmla="*/ 24 h 42"/>
                <a:gd name="T12" fmla="*/ 0 w 48"/>
                <a:gd name="T13" fmla="*/ 6 h 42"/>
                <a:gd name="T14" fmla="*/ 0 w 48"/>
                <a:gd name="T15" fmla="*/ 0 h 42"/>
                <a:gd name="T16" fmla="*/ 6 w 48"/>
                <a:gd name="T17" fmla="*/ 0 h 42"/>
                <a:gd name="T18" fmla="*/ 12 w 48"/>
                <a:gd name="T19" fmla="*/ 0 h 42"/>
                <a:gd name="T20" fmla="*/ 18 w 48"/>
                <a:gd name="T21" fmla="*/ 6 h 42"/>
                <a:gd name="T22" fmla="*/ 18 w 48"/>
                <a:gd name="T23" fmla="*/ 0 h 42"/>
                <a:gd name="T24" fmla="*/ 18 w 48"/>
                <a:gd name="T25" fmla="*/ 6 h 42"/>
                <a:gd name="T26" fmla="*/ 24 w 48"/>
                <a:gd name="T27" fmla="*/ 12 h 42"/>
                <a:gd name="T28" fmla="*/ 30 w 48"/>
                <a:gd name="T29" fmla="*/ 12 h 42"/>
                <a:gd name="T30" fmla="*/ 36 w 48"/>
                <a:gd name="T31" fmla="*/ 18 h 42"/>
                <a:gd name="T32" fmla="*/ 42 w 48"/>
                <a:gd name="T33" fmla="*/ 18 h 42"/>
                <a:gd name="T34" fmla="*/ 42 w 48"/>
                <a:gd name="T35" fmla="*/ 24 h 42"/>
                <a:gd name="T36" fmla="*/ 48 w 48"/>
                <a:gd name="T37" fmla="*/ 24 h 42"/>
                <a:gd name="T38" fmla="*/ 48 w 48"/>
                <a:gd name="T39" fmla="*/ 30 h 42"/>
                <a:gd name="T40" fmla="*/ 42 w 48"/>
                <a:gd name="T41" fmla="*/ 36 h 42"/>
                <a:gd name="T42" fmla="*/ 42 w 48"/>
                <a:gd name="T43" fmla="*/ 42 h 42"/>
                <a:gd name="T44" fmla="*/ 36 w 48"/>
                <a:gd name="T45" fmla="*/ 42 h 42"/>
                <a:gd name="T46" fmla="*/ 30 w 48"/>
                <a:gd name="T47" fmla="*/ 42 h 42"/>
                <a:gd name="T48" fmla="*/ 24 w 48"/>
                <a:gd name="T49" fmla="*/ 42 h 42"/>
                <a:gd name="T50" fmla="*/ 12 w 48"/>
                <a:gd name="T5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42">
                  <a:moveTo>
                    <a:pt x="12" y="42"/>
                  </a:moveTo>
                  <a:lnTo>
                    <a:pt x="12" y="36"/>
                  </a:lnTo>
                  <a:lnTo>
                    <a:pt x="6" y="36"/>
                  </a:lnTo>
                  <a:lnTo>
                    <a:pt x="6" y="30"/>
                  </a:lnTo>
                  <a:lnTo>
                    <a:pt x="0" y="30"/>
                  </a:lnTo>
                  <a:lnTo>
                    <a:pt x="0" y="24"/>
                  </a:lnTo>
                  <a:lnTo>
                    <a:pt x="0" y="6"/>
                  </a:lnTo>
                  <a:lnTo>
                    <a:pt x="0" y="0"/>
                  </a:lnTo>
                  <a:lnTo>
                    <a:pt x="6" y="0"/>
                  </a:lnTo>
                  <a:lnTo>
                    <a:pt x="12" y="0"/>
                  </a:lnTo>
                  <a:lnTo>
                    <a:pt x="18" y="6"/>
                  </a:lnTo>
                  <a:lnTo>
                    <a:pt x="18" y="0"/>
                  </a:lnTo>
                  <a:lnTo>
                    <a:pt x="18" y="6"/>
                  </a:lnTo>
                  <a:lnTo>
                    <a:pt x="24" y="12"/>
                  </a:lnTo>
                  <a:lnTo>
                    <a:pt x="30" y="12"/>
                  </a:lnTo>
                  <a:lnTo>
                    <a:pt x="36" y="18"/>
                  </a:lnTo>
                  <a:lnTo>
                    <a:pt x="42" y="18"/>
                  </a:lnTo>
                  <a:lnTo>
                    <a:pt x="42" y="24"/>
                  </a:lnTo>
                  <a:lnTo>
                    <a:pt x="48" y="24"/>
                  </a:lnTo>
                  <a:lnTo>
                    <a:pt x="48" y="30"/>
                  </a:lnTo>
                  <a:lnTo>
                    <a:pt x="42" y="36"/>
                  </a:lnTo>
                  <a:lnTo>
                    <a:pt x="42" y="42"/>
                  </a:lnTo>
                  <a:lnTo>
                    <a:pt x="36" y="42"/>
                  </a:lnTo>
                  <a:lnTo>
                    <a:pt x="30" y="42"/>
                  </a:lnTo>
                  <a:lnTo>
                    <a:pt x="24" y="42"/>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97" name="Freeform 2625"/>
            <p:cNvSpPr>
              <a:spLocks/>
            </p:cNvSpPr>
            <p:nvPr/>
          </p:nvSpPr>
          <p:spPr bwMode="auto">
            <a:xfrm>
              <a:off x="2754" y="2676"/>
              <a:ext cx="60" cy="60"/>
            </a:xfrm>
            <a:custGeom>
              <a:avLst/>
              <a:gdLst>
                <a:gd name="T0" fmla="*/ 54 w 60"/>
                <a:gd name="T1" fmla="*/ 48 h 60"/>
                <a:gd name="T2" fmla="*/ 30 w 60"/>
                <a:gd name="T3" fmla="*/ 60 h 60"/>
                <a:gd name="T4" fmla="*/ 12 w 60"/>
                <a:gd name="T5" fmla="*/ 30 h 60"/>
                <a:gd name="T6" fmla="*/ 0 w 60"/>
                <a:gd name="T7" fmla="*/ 12 h 60"/>
                <a:gd name="T8" fmla="*/ 18 w 60"/>
                <a:gd name="T9" fmla="*/ 0 h 60"/>
                <a:gd name="T10" fmla="*/ 36 w 60"/>
                <a:gd name="T11" fmla="*/ 0 h 60"/>
                <a:gd name="T12" fmla="*/ 60 w 60"/>
                <a:gd name="T13" fmla="*/ 42 h 60"/>
                <a:gd name="T14" fmla="*/ 54 w 60"/>
                <a:gd name="T15" fmla="*/ 42 h 60"/>
                <a:gd name="T16" fmla="*/ 54 w 60"/>
                <a:gd name="T1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54" y="48"/>
                  </a:moveTo>
                  <a:lnTo>
                    <a:pt x="30" y="60"/>
                  </a:lnTo>
                  <a:lnTo>
                    <a:pt x="12" y="30"/>
                  </a:lnTo>
                  <a:lnTo>
                    <a:pt x="0" y="12"/>
                  </a:lnTo>
                  <a:lnTo>
                    <a:pt x="18" y="0"/>
                  </a:lnTo>
                  <a:lnTo>
                    <a:pt x="36" y="0"/>
                  </a:lnTo>
                  <a:lnTo>
                    <a:pt x="60" y="42"/>
                  </a:lnTo>
                  <a:lnTo>
                    <a:pt x="54" y="42"/>
                  </a:lnTo>
                  <a:lnTo>
                    <a:pt x="5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98" name="Freeform 2626"/>
            <p:cNvSpPr>
              <a:spLocks/>
            </p:cNvSpPr>
            <p:nvPr/>
          </p:nvSpPr>
          <p:spPr bwMode="auto">
            <a:xfrm>
              <a:off x="3918" y="2598"/>
              <a:ext cx="48" cy="48"/>
            </a:xfrm>
            <a:custGeom>
              <a:avLst/>
              <a:gdLst>
                <a:gd name="T0" fmla="*/ 0 w 48"/>
                <a:gd name="T1" fmla="*/ 42 h 48"/>
                <a:gd name="T2" fmla="*/ 6 w 48"/>
                <a:gd name="T3" fmla="*/ 42 h 48"/>
                <a:gd name="T4" fmla="*/ 6 w 48"/>
                <a:gd name="T5" fmla="*/ 36 h 48"/>
                <a:gd name="T6" fmla="*/ 6 w 48"/>
                <a:gd name="T7" fmla="*/ 30 h 48"/>
                <a:gd name="T8" fmla="*/ 6 w 48"/>
                <a:gd name="T9" fmla="*/ 24 h 48"/>
                <a:gd name="T10" fmla="*/ 12 w 48"/>
                <a:gd name="T11" fmla="*/ 24 h 48"/>
                <a:gd name="T12" fmla="*/ 6 w 48"/>
                <a:gd name="T13" fmla="*/ 24 h 48"/>
                <a:gd name="T14" fmla="*/ 12 w 48"/>
                <a:gd name="T15" fmla="*/ 24 h 48"/>
                <a:gd name="T16" fmla="*/ 12 w 48"/>
                <a:gd name="T17" fmla="*/ 18 h 48"/>
                <a:gd name="T18" fmla="*/ 12 w 48"/>
                <a:gd name="T19" fmla="*/ 6 h 48"/>
                <a:gd name="T20" fmla="*/ 18 w 48"/>
                <a:gd name="T21" fmla="*/ 6 h 48"/>
                <a:gd name="T22" fmla="*/ 24 w 48"/>
                <a:gd name="T23" fmla="*/ 0 h 48"/>
                <a:gd name="T24" fmla="*/ 24 w 48"/>
                <a:gd name="T25" fmla="*/ 18 h 48"/>
                <a:gd name="T26" fmla="*/ 42 w 48"/>
                <a:gd name="T27" fmla="*/ 12 h 48"/>
                <a:gd name="T28" fmla="*/ 42 w 48"/>
                <a:gd name="T29" fmla="*/ 24 h 48"/>
                <a:gd name="T30" fmla="*/ 48 w 48"/>
                <a:gd name="T31" fmla="*/ 24 h 48"/>
                <a:gd name="T32" fmla="*/ 48 w 48"/>
                <a:gd name="T33" fmla="*/ 36 h 48"/>
                <a:gd name="T34" fmla="*/ 48 w 48"/>
                <a:gd name="T35" fmla="*/ 42 h 48"/>
                <a:gd name="T36" fmla="*/ 30 w 48"/>
                <a:gd name="T37" fmla="*/ 48 h 48"/>
                <a:gd name="T38" fmla="*/ 30 w 48"/>
                <a:gd name="T39" fmla="*/ 42 h 48"/>
                <a:gd name="T40" fmla="*/ 18 w 48"/>
                <a:gd name="T41" fmla="*/ 42 h 48"/>
                <a:gd name="T42" fmla="*/ 0 w 48"/>
                <a:gd name="T4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0" y="42"/>
                  </a:moveTo>
                  <a:lnTo>
                    <a:pt x="6" y="42"/>
                  </a:lnTo>
                  <a:lnTo>
                    <a:pt x="6" y="36"/>
                  </a:lnTo>
                  <a:lnTo>
                    <a:pt x="6" y="30"/>
                  </a:lnTo>
                  <a:lnTo>
                    <a:pt x="6" y="24"/>
                  </a:lnTo>
                  <a:lnTo>
                    <a:pt x="12" y="24"/>
                  </a:lnTo>
                  <a:lnTo>
                    <a:pt x="6" y="24"/>
                  </a:lnTo>
                  <a:lnTo>
                    <a:pt x="12" y="24"/>
                  </a:lnTo>
                  <a:lnTo>
                    <a:pt x="12" y="18"/>
                  </a:lnTo>
                  <a:lnTo>
                    <a:pt x="12" y="6"/>
                  </a:lnTo>
                  <a:lnTo>
                    <a:pt x="18" y="6"/>
                  </a:lnTo>
                  <a:lnTo>
                    <a:pt x="24" y="0"/>
                  </a:lnTo>
                  <a:lnTo>
                    <a:pt x="24" y="18"/>
                  </a:lnTo>
                  <a:lnTo>
                    <a:pt x="42" y="12"/>
                  </a:lnTo>
                  <a:lnTo>
                    <a:pt x="42" y="24"/>
                  </a:lnTo>
                  <a:lnTo>
                    <a:pt x="48" y="24"/>
                  </a:lnTo>
                  <a:lnTo>
                    <a:pt x="48" y="36"/>
                  </a:lnTo>
                  <a:lnTo>
                    <a:pt x="48" y="42"/>
                  </a:lnTo>
                  <a:lnTo>
                    <a:pt x="30" y="48"/>
                  </a:lnTo>
                  <a:lnTo>
                    <a:pt x="30" y="42"/>
                  </a:lnTo>
                  <a:lnTo>
                    <a:pt x="18" y="42"/>
                  </a:lnTo>
                  <a:lnTo>
                    <a:pt x="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99" name="Freeform 2627"/>
            <p:cNvSpPr>
              <a:spLocks/>
            </p:cNvSpPr>
            <p:nvPr/>
          </p:nvSpPr>
          <p:spPr bwMode="auto">
            <a:xfrm>
              <a:off x="3090" y="2670"/>
              <a:ext cx="66" cy="42"/>
            </a:xfrm>
            <a:custGeom>
              <a:avLst/>
              <a:gdLst>
                <a:gd name="T0" fmla="*/ 66 w 66"/>
                <a:gd name="T1" fmla="*/ 36 h 42"/>
                <a:gd name="T2" fmla="*/ 30 w 66"/>
                <a:gd name="T3" fmla="*/ 42 h 42"/>
                <a:gd name="T4" fmla="*/ 24 w 66"/>
                <a:gd name="T5" fmla="*/ 42 h 42"/>
                <a:gd name="T6" fmla="*/ 24 w 66"/>
                <a:gd name="T7" fmla="*/ 36 h 42"/>
                <a:gd name="T8" fmla="*/ 24 w 66"/>
                <a:gd name="T9" fmla="*/ 30 h 42"/>
                <a:gd name="T10" fmla="*/ 18 w 66"/>
                <a:gd name="T11" fmla="*/ 24 h 42"/>
                <a:gd name="T12" fmla="*/ 6 w 66"/>
                <a:gd name="T13" fmla="*/ 18 h 42"/>
                <a:gd name="T14" fmla="*/ 0 w 66"/>
                <a:gd name="T15" fmla="*/ 18 h 42"/>
                <a:gd name="T16" fmla="*/ 0 w 66"/>
                <a:gd name="T17" fmla="*/ 12 h 42"/>
                <a:gd name="T18" fmla="*/ 30 w 66"/>
                <a:gd name="T19" fmla="*/ 12 h 42"/>
                <a:gd name="T20" fmla="*/ 30 w 66"/>
                <a:gd name="T21" fmla="*/ 0 h 42"/>
                <a:gd name="T22" fmla="*/ 54 w 66"/>
                <a:gd name="T23" fmla="*/ 0 h 42"/>
                <a:gd name="T24" fmla="*/ 54 w 66"/>
                <a:gd name="T25" fmla="*/ 6 h 42"/>
                <a:gd name="T26" fmla="*/ 54 w 66"/>
                <a:gd name="T27" fmla="*/ 12 h 42"/>
                <a:gd name="T28" fmla="*/ 48 w 66"/>
                <a:gd name="T29" fmla="*/ 12 h 42"/>
                <a:gd name="T30" fmla="*/ 54 w 66"/>
                <a:gd name="T31" fmla="*/ 12 h 42"/>
                <a:gd name="T32" fmla="*/ 54 w 66"/>
                <a:gd name="T33" fmla="*/ 18 h 42"/>
                <a:gd name="T34" fmla="*/ 54 w 66"/>
                <a:gd name="T35" fmla="*/ 24 h 42"/>
                <a:gd name="T36" fmla="*/ 60 w 66"/>
                <a:gd name="T37" fmla="*/ 24 h 42"/>
                <a:gd name="T38" fmla="*/ 60 w 66"/>
                <a:gd name="T39" fmla="*/ 30 h 42"/>
                <a:gd name="T40" fmla="*/ 66 w 66"/>
                <a:gd name="T41" fmla="*/ 30 h 42"/>
                <a:gd name="T42" fmla="*/ 66 w 66"/>
                <a:gd name="T4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42">
                  <a:moveTo>
                    <a:pt x="66" y="36"/>
                  </a:moveTo>
                  <a:lnTo>
                    <a:pt x="30" y="42"/>
                  </a:lnTo>
                  <a:lnTo>
                    <a:pt x="24" y="42"/>
                  </a:lnTo>
                  <a:lnTo>
                    <a:pt x="24" y="36"/>
                  </a:lnTo>
                  <a:lnTo>
                    <a:pt x="24" y="30"/>
                  </a:lnTo>
                  <a:lnTo>
                    <a:pt x="18" y="24"/>
                  </a:lnTo>
                  <a:lnTo>
                    <a:pt x="6" y="18"/>
                  </a:lnTo>
                  <a:lnTo>
                    <a:pt x="0" y="18"/>
                  </a:lnTo>
                  <a:lnTo>
                    <a:pt x="0" y="12"/>
                  </a:lnTo>
                  <a:lnTo>
                    <a:pt x="30" y="12"/>
                  </a:lnTo>
                  <a:lnTo>
                    <a:pt x="30" y="0"/>
                  </a:lnTo>
                  <a:lnTo>
                    <a:pt x="54" y="0"/>
                  </a:lnTo>
                  <a:lnTo>
                    <a:pt x="54" y="6"/>
                  </a:lnTo>
                  <a:lnTo>
                    <a:pt x="54" y="12"/>
                  </a:lnTo>
                  <a:lnTo>
                    <a:pt x="48" y="12"/>
                  </a:lnTo>
                  <a:lnTo>
                    <a:pt x="54" y="12"/>
                  </a:lnTo>
                  <a:lnTo>
                    <a:pt x="54" y="18"/>
                  </a:lnTo>
                  <a:lnTo>
                    <a:pt x="54" y="24"/>
                  </a:lnTo>
                  <a:lnTo>
                    <a:pt x="60" y="24"/>
                  </a:lnTo>
                  <a:lnTo>
                    <a:pt x="60" y="30"/>
                  </a:lnTo>
                  <a:lnTo>
                    <a:pt x="66" y="30"/>
                  </a:lnTo>
                  <a:lnTo>
                    <a:pt x="6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0" name="Freeform 2628"/>
            <p:cNvSpPr>
              <a:spLocks/>
            </p:cNvSpPr>
            <p:nvPr/>
          </p:nvSpPr>
          <p:spPr bwMode="auto">
            <a:xfrm>
              <a:off x="3360" y="2658"/>
              <a:ext cx="36" cy="36"/>
            </a:xfrm>
            <a:custGeom>
              <a:avLst/>
              <a:gdLst>
                <a:gd name="T0" fmla="*/ 30 w 36"/>
                <a:gd name="T1" fmla="*/ 36 h 36"/>
                <a:gd name="T2" fmla="*/ 18 w 36"/>
                <a:gd name="T3" fmla="*/ 36 h 36"/>
                <a:gd name="T4" fmla="*/ 18 w 36"/>
                <a:gd name="T5" fmla="*/ 30 h 36"/>
                <a:gd name="T6" fmla="*/ 12 w 36"/>
                <a:gd name="T7" fmla="*/ 24 h 36"/>
                <a:gd name="T8" fmla="*/ 6 w 36"/>
                <a:gd name="T9" fmla="*/ 24 h 36"/>
                <a:gd name="T10" fmla="*/ 0 w 36"/>
                <a:gd name="T11" fmla="*/ 24 h 36"/>
                <a:gd name="T12" fmla="*/ 0 w 36"/>
                <a:gd name="T13" fmla="*/ 6 h 36"/>
                <a:gd name="T14" fmla="*/ 12 w 36"/>
                <a:gd name="T15" fmla="*/ 6 h 36"/>
                <a:gd name="T16" fmla="*/ 30 w 36"/>
                <a:gd name="T17" fmla="*/ 0 h 36"/>
                <a:gd name="T18" fmla="*/ 36 w 36"/>
                <a:gd name="T19" fmla="*/ 36 h 36"/>
                <a:gd name="T20" fmla="*/ 30 w 3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0" y="36"/>
                  </a:moveTo>
                  <a:lnTo>
                    <a:pt x="18" y="36"/>
                  </a:lnTo>
                  <a:lnTo>
                    <a:pt x="18" y="30"/>
                  </a:lnTo>
                  <a:lnTo>
                    <a:pt x="12" y="24"/>
                  </a:lnTo>
                  <a:lnTo>
                    <a:pt x="6" y="24"/>
                  </a:lnTo>
                  <a:lnTo>
                    <a:pt x="0" y="24"/>
                  </a:lnTo>
                  <a:lnTo>
                    <a:pt x="0" y="6"/>
                  </a:lnTo>
                  <a:lnTo>
                    <a:pt x="12" y="6"/>
                  </a:lnTo>
                  <a:lnTo>
                    <a:pt x="30" y="0"/>
                  </a:lnTo>
                  <a:lnTo>
                    <a:pt x="36" y="36"/>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1" name="Freeform 2629"/>
            <p:cNvSpPr>
              <a:spLocks/>
            </p:cNvSpPr>
            <p:nvPr/>
          </p:nvSpPr>
          <p:spPr bwMode="auto">
            <a:xfrm>
              <a:off x="3726" y="2628"/>
              <a:ext cx="36" cy="48"/>
            </a:xfrm>
            <a:custGeom>
              <a:avLst/>
              <a:gdLst>
                <a:gd name="T0" fmla="*/ 6 w 36"/>
                <a:gd name="T1" fmla="*/ 48 h 48"/>
                <a:gd name="T2" fmla="*/ 0 w 36"/>
                <a:gd name="T3" fmla="*/ 18 h 48"/>
                <a:gd name="T4" fmla="*/ 0 w 36"/>
                <a:gd name="T5" fmla="*/ 6 h 48"/>
                <a:gd name="T6" fmla="*/ 18 w 36"/>
                <a:gd name="T7" fmla="*/ 6 h 48"/>
                <a:gd name="T8" fmla="*/ 18 w 36"/>
                <a:gd name="T9" fmla="*/ 0 h 48"/>
                <a:gd name="T10" fmla="*/ 24 w 36"/>
                <a:gd name="T11" fmla="*/ 0 h 48"/>
                <a:gd name="T12" fmla="*/ 24 w 36"/>
                <a:gd name="T13" fmla="*/ 6 h 48"/>
                <a:gd name="T14" fmla="*/ 24 w 36"/>
                <a:gd name="T15" fmla="*/ 12 h 48"/>
                <a:gd name="T16" fmla="*/ 30 w 36"/>
                <a:gd name="T17" fmla="*/ 12 h 48"/>
                <a:gd name="T18" fmla="*/ 36 w 36"/>
                <a:gd name="T19" fmla="*/ 24 h 48"/>
                <a:gd name="T20" fmla="*/ 30 w 36"/>
                <a:gd name="T21" fmla="*/ 30 h 48"/>
                <a:gd name="T22" fmla="*/ 36 w 36"/>
                <a:gd name="T23" fmla="*/ 30 h 48"/>
                <a:gd name="T24" fmla="*/ 30 w 36"/>
                <a:gd name="T25" fmla="*/ 42 h 48"/>
                <a:gd name="T26" fmla="*/ 6 w 36"/>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8">
                  <a:moveTo>
                    <a:pt x="6" y="48"/>
                  </a:moveTo>
                  <a:lnTo>
                    <a:pt x="0" y="18"/>
                  </a:lnTo>
                  <a:lnTo>
                    <a:pt x="0" y="6"/>
                  </a:lnTo>
                  <a:lnTo>
                    <a:pt x="18" y="6"/>
                  </a:lnTo>
                  <a:lnTo>
                    <a:pt x="18" y="0"/>
                  </a:lnTo>
                  <a:lnTo>
                    <a:pt x="24" y="0"/>
                  </a:lnTo>
                  <a:lnTo>
                    <a:pt x="24" y="6"/>
                  </a:lnTo>
                  <a:lnTo>
                    <a:pt x="24" y="12"/>
                  </a:lnTo>
                  <a:lnTo>
                    <a:pt x="30" y="12"/>
                  </a:lnTo>
                  <a:lnTo>
                    <a:pt x="36" y="24"/>
                  </a:lnTo>
                  <a:lnTo>
                    <a:pt x="30" y="30"/>
                  </a:lnTo>
                  <a:lnTo>
                    <a:pt x="36" y="30"/>
                  </a:lnTo>
                  <a:lnTo>
                    <a:pt x="30" y="42"/>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2" name="Freeform 2630"/>
            <p:cNvSpPr>
              <a:spLocks/>
            </p:cNvSpPr>
            <p:nvPr/>
          </p:nvSpPr>
          <p:spPr bwMode="auto">
            <a:xfrm>
              <a:off x="3750" y="2628"/>
              <a:ext cx="30" cy="30"/>
            </a:xfrm>
            <a:custGeom>
              <a:avLst/>
              <a:gdLst>
                <a:gd name="T0" fmla="*/ 30 w 30"/>
                <a:gd name="T1" fmla="*/ 24 h 30"/>
                <a:gd name="T2" fmla="*/ 18 w 30"/>
                <a:gd name="T3" fmla="*/ 24 h 30"/>
                <a:gd name="T4" fmla="*/ 12 w 30"/>
                <a:gd name="T5" fmla="*/ 30 h 30"/>
                <a:gd name="T6" fmla="*/ 12 w 30"/>
                <a:gd name="T7" fmla="*/ 24 h 30"/>
                <a:gd name="T8" fmla="*/ 6 w 30"/>
                <a:gd name="T9" fmla="*/ 12 h 30"/>
                <a:gd name="T10" fmla="*/ 0 w 30"/>
                <a:gd name="T11" fmla="*/ 12 h 30"/>
                <a:gd name="T12" fmla="*/ 0 w 30"/>
                <a:gd name="T13" fmla="*/ 6 h 30"/>
                <a:gd name="T14" fmla="*/ 0 w 30"/>
                <a:gd name="T15" fmla="*/ 0 h 30"/>
                <a:gd name="T16" fmla="*/ 6 w 30"/>
                <a:gd name="T17" fmla="*/ 0 h 30"/>
                <a:gd name="T18" fmla="*/ 12 w 30"/>
                <a:gd name="T19" fmla="*/ 0 h 30"/>
                <a:gd name="T20" fmla="*/ 12 w 30"/>
                <a:gd name="T21" fmla="*/ 6 h 30"/>
                <a:gd name="T22" fmla="*/ 18 w 30"/>
                <a:gd name="T23" fmla="*/ 6 h 30"/>
                <a:gd name="T24" fmla="*/ 18 w 30"/>
                <a:gd name="T25" fmla="*/ 12 h 30"/>
                <a:gd name="T26" fmla="*/ 30 w 30"/>
                <a:gd name="T27" fmla="*/ 12 h 30"/>
                <a:gd name="T28" fmla="*/ 30 w 30"/>
                <a:gd name="T29" fmla="*/ 18 h 30"/>
                <a:gd name="T30" fmla="*/ 30 w 30"/>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30" y="24"/>
                  </a:moveTo>
                  <a:lnTo>
                    <a:pt x="18" y="24"/>
                  </a:lnTo>
                  <a:lnTo>
                    <a:pt x="12" y="30"/>
                  </a:lnTo>
                  <a:lnTo>
                    <a:pt x="12" y="24"/>
                  </a:lnTo>
                  <a:lnTo>
                    <a:pt x="6" y="12"/>
                  </a:lnTo>
                  <a:lnTo>
                    <a:pt x="0" y="12"/>
                  </a:lnTo>
                  <a:lnTo>
                    <a:pt x="0" y="6"/>
                  </a:lnTo>
                  <a:lnTo>
                    <a:pt x="0" y="0"/>
                  </a:lnTo>
                  <a:lnTo>
                    <a:pt x="6" y="0"/>
                  </a:lnTo>
                  <a:lnTo>
                    <a:pt x="12" y="0"/>
                  </a:lnTo>
                  <a:lnTo>
                    <a:pt x="12" y="6"/>
                  </a:lnTo>
                  <a:lnTo>
                    <a:pt x="18" y="6"/>
                  </a:lnTo>
                  <a:lnTo>
                    <a:pt x="18" y="12"/>
                  </a:lnTo>
                  <a:lnTo>
                    <a:pt x="30" y="12"/>
                  </a:lnTo>
                  <a:lnTo>
                    <a:pt x="30" y="18"/>
                  </a:lnTo>
                  <a:lnTo>
                    <a:pt x="3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3" name="Freeform 2631"/>
            <p:cNvSpPr>
              <a:spLocks/>
            </p:cNvSpPr>
            <p:nvPr/>
          </p:nvSpPr>
          <p:spPr bwMode="auto">
            <a:xfrm>
              <a:off x="3342" y="2664"/>
              <a:ext cx="36" cy="36"/>
            </a:xfrm>
            <a:custGeom>
              <a:avLst/>
              <a:gdLst>
                <a:gd name="T0" fmla="*/ 0 w 36"/>
                <a:gd name="T1" fmla="*/ 0 h 36"/>
                <a:gd name="T2" fmla="*/ 18 w 36"/>
                <a:gd name="T3" fmla="*/ 0 h 36"/>
                <a:gd name="T4" fmla="*/ 18 w 36"/>
                <a:gd name="T5" fmla="*/ 18 h 36"/>
                <a:gd name="T6" fmla="*/ 24 w 36"/>
                <a:gd name="T7" fmla="*/ 18 h 36"/>
                <a:gd name="T8" fmla="*/ 30 w 36"/>
                <a:gd name="T9" fmla="*/ 18 h 36"/>
                <a:gd name="T10" fmla="*/ 36 w 36"/>
                <a:gd name="T11" fmla="*/ 24 h 36"/>
                <a:gd name="T12" fmla="*/ 36 w 36"/>
                <a:gd name="T13" fmla="*/ 30 h 36"/>
                <a:gd name="T14" fmla="*/ 30 w 36"/>
                <a:gd name="T15" fmla="*/ 30 h 36"/>
                <a:gd name="T16" fmla="*/ 18 w 36"/>
                <a:gd name="T17" fmla="*/ 36 h 36"/>
                <a:gd name="T18" fmla="*/ 6 w 36"/>
                <a:gd name="T19" fmla="*/ 36 h 36"/>
                <a:gd name="T20" fmla="*/ 6 w 36"/>
                <a:gd name="T21" fmla="*/ 24 h 36"/>
                <a:gd name="T22" fmla="*/ 0 w 36"/>
                <a:gd name="T23" fmla="*/ 24 h 36"/>
                <a:gd name="T24" fmla="*/ 0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0" y="0"/>
                  </a:moveTo>
                  <a:lnTo>
                    <a:pt x="18" y="0"/>
                  </a:lnTo>
                  <a:lnTo>
                    <a:pt x="18" y="18"/>
                  </a:lnTo>
                  <a:lnTo>
                    <a:pt x="24" y="18"/>
                  </a:lnTo>
                  <a:lnTo>
                    <a:pt x="30" y="18"/>
                  </a:lnTo>
                  <a:lnTo>
                    <a:pt x="36" y="24"/>
                  </a:lnTo>
                  <a:lnTo>
                    <a:pt x="36" y="30"/>
                  </a:lnTo>
                  <a:lnTo>
                    <a:pt x="30" y="30"/>
                  </a:lnTo>
                  <a:lnTo>
                    <a:pt x="18" y="36"/>
                  </a:lnTo>
                  <a:lnTo>
                    <a:pt x="6" y="36"/>
                  </a:lnTo>
                  <a:lnTo>
                    <a:pt x="6" y="24"/>
                  </a:lnTo>
                  <a:lnTo>
                    <a:pt x="0" y="24"/>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4" name="Freeform 2632"/>
            <p:cNvSpPr>
              <a:spLocks/>
            </p:cNvSpPr>
            <p:nvPr/>
          </p:nvSpPr>
          <p:spPr bwMode="auto">
            <a:xfrm>
              <a:off x="3888" y="2610"/>
              <a:ext cx="42" cy="30"/>
            </a:xfrm>
            <a:custGeom>
              <a:avLst/>
              <a:gdLst>
                <a:gd name="T0" fmla="*/ 30 w 42"/>
                <a:gd name="T1" fmla="*/ 30 h 30"/>
                <a:gd name="T2" fmla="*/ 18 w 42"/>
                <a:gd name="T3" fmla="*/ 30 h 30"/>
                <a:gd name="T4" fmla="*/ 12 w 42"/>
                <a:gd name="T5" fmla="*/ 30 h 30"/>
                <a:gd name="T6" fmla="*/ 6 w 42"/>
                <a:gd name="T7" fmla="*/ 24 h 30"/>
                <a:gd name="T8" fmla="*/ 0 w 42"/>
                <a:gd name="T9" fmla="*/ 24 h 30"/>
                <a:gd name="T10" fmla="*/ 0 w 42"/>
                <a:gd name="T11" fmla="*/ 18 h 30"/>
                <a:gd name="T12" fmla="*/ 0 w 42"/>
                <a:gd name="T13" fmla="*/ 6 h 30"/>
                <a:gd name="T14" fmla="*/ 0 w 42"/>
                <a:gd name="T15" fmla="*/ 0 h 30"/>
                <a:gd name="T16" fmla="*/ 12 w 42"/>
                <a:gd name="T17" fmla="*/ 0 h 30"/>
                <a:gd name="T18" fmla="*/ 12 w 42"/>
                <a:gd name="T19" fmla="*/ 6 h 30"/>
                <a:gd name="T20" fmla="*/ 18 w 42"/>
                <a:gd name="T21" fmla="*/ 6 h 30"/>
                <a:gd name="T22" fmla="*/ 18 w 42"/>
                <a:gd name="T23" fmla="*/ 12 h 30"/>
                <a:gd name="T24" fmla="*/ 24 w 42"/>
                <a:gd name="T25" fmla="*/ 12 h 30"/>
                <a:gd name="T26" fmla="*/ 24 w 42"/>
                <a:gd name="T27" fmla="*/ 6 h 30"/>
                <a:gd name="T28" fmla="*/ 42 w 42"/>
                <a:gd name="T29" fmla="*/ 6 h 30"/>
                <a:gd name="T30" fmla="*/ 42 w 42"/>
                <a:gd name="T31" fmla="*/ 12 h 30"/>
                <a:gd name="T32" fmla="*/ 36 w 42"/>
                <a:gd name="T33" fmla="*/ 12 h 30"/>
                <a:gd name="T34" fmla="*/ 42 w 42"/>
                <a:gd name="T35" fmla="*/ 12 h 30"/>
                <a:gd name="T36" fmla="*/ 36 w 42"/>
                <a:gd name="T37" fmla="*/ 12 h 30"/>
                <a:gd name="T38" fmla="*/ 36 w 42"/>
                <a:gd name="T39" fmla="*/ 18 h 30"/>
                <a:gd name="T40" fmla="*/ 36 w 42"/>
                <a:gd name="T41" fmla="*/ 24 h 30"/>
                <a:gd name="T42" fmla="*/ 36 w 42"/>
                <a:gd name="T43" fmla="*/ 30 h 30"/>
                <a:gd name="T44" fmla="*/ 30 w 42"/>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0">
                  <a:moveTo>
                    <a:pt x="30" y="30"/>
                  </a:moveTo>
                  <a:lnTo>
                    <a:pt x="18" y="30"/>
                  </a:lnTo>
                  <a:lnTo>
                    <a:pt x="12" y="30"/>
                  </a:lnTo>
                  <a:lnTo>
                    <a:pt x="6" y="24"/>
                  </a:lnTo>
                  <a:lnTo>
                    <a:pt x="0" y="24"/>
                  </a:lnTo>
                  <a:lnTo>
                    <a:pt x="0" y="18"/>
                  </a:lnTo>
                  <a:lnTo>
                    <a:pt x="0" y="6"/>
                  </a:lnTo>
                  <a:lnTo>
                    <a:pt x="0" y="0"/>
                  </a:lnTo>
                  <a:lnTo>
                    <a:pt x="12" y="0"/>
                  </a:lnTo>
                  <a:lnTo>
                    <a:pt x="12" y="6"/>
                  </a:lnTo>
                  <a:lnTo>
                    <a:pt x="18" y="6"/>
                  </a:lnTo>
                  <a:lnTo>
                    <a:pt x="18" y="12"/>
                  </a:lnTo>
                  <a:lnTo>
                    <a:pt x="24" y="12"/>
                  </a:lnTo>
                  <a:lnTo>
                    <a:pt x="24" y="6"/>
                  </a:lnTo>
                  <a:lnTo>
                    <a:pt x="42" y="6"/>
                  </a:lnTo>
                  <a:lnTo>
                    <a:pt x="42" y="12"/>
                  </a:lnTo>
                  <a:lnTo>
                    <a:pt x="36" y="12"/>
                  </a:lnTo>
                  <a:lnTo>
                    <a:pt x="42" y="12"/>
                  </a:lnTo>
                  <a:lnTo>
                    <a:pt x="36" y="12"/>
                  </a:lnTo>
                  <a:lnTo>
                    <a:pt x="36" y="18"/>
                  </a:lnTo>
                  <a:lnTo>
                    <a:pt x="36" y="24"/>
                  </a:lnTo>
                  <a:lnTo>
                    <a:pt x="36" y="30"/>
                  </a:lnTo>
                  <a:lnTo>
                    <a:pt x="3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5" name="Freeform 2633"/>
            <p:cNvSpPr>
              <a:spLocks/>
            </p:cNvSpPr>
            <p:nvPr/>
          </p:nvSpPr>
          <p:spPr bwMode="auto">
            <a:xfrm>
              <a:off x="3186" y="2670"/>
              <a:ext cx="42" cy="78"/>
            </a:xfrm>
            <a:custGeom>
              <a:avLst/>
              <a:gdLst>
                <a:gd name="T0" fmla="*/ 18 w 42"/>
                <a:gd name="T1" fmla="*/ 78 h 78"/>
                <a:gd name="T2" fmla="*/ 18 w 42"/>
                <a:gd name="T3" fmla="*/ 72 h 78"/>
                <a:gd name="T4" fmla="*/ 12 w 42"/>
                <a:gd name="T5" fmla="*/ 72 h 78"/>
                <a:gd name="T6" fmla="*/ 12 w 42"/>
                <a:gd name="T7" fmla="*/ 66 h 78"/>
                <a:gd name="T8" fmla="*/ 12 w 42"/>
                <a:gd name="T9" fmla="*/ 60 h 78"/>
                <a:gd name="T10" fmla="*/ 18 w 42"/>
                <a:gd name="T11" fmla="*/ 60 h 78"/>
                <a:gd name="T12" fmla="*/ 12 w 42"/>
                <a:gd name="T13" fmla="*/ 60 h 78"/>
                <a:gd name="T14" fmla="*/ 12 w 42"/>
                <a:gd name="T15" fmla="*/ 54 h 78"/>
                <a:gd name="T16" fmla="*/ 6 w 42"/>
                <a:gd name="T17" fmla="*/ 54 h 78"/>
                <a:gd name="T18" fmla="*/ 0 w 42"/>
                <a:gd name="T19" fmla="*/ 54 h 78"/>
                <a:gd name="T20" fmla="*/ 6 w 42"/>
                <a:gd name="T21" fmla="*/ 48 h 78"/>
                <a:gd name="T22" fmla="*/ 0 w 42"/>
                <a:gd name="T23" fmla="*/ 48 h 78"/>
                <a:gd name="T24" fmla="*/ 0 w 42"/>
                <a:gd name="T25" fmla="*/ 42 h 78"/>
                <a:gd name="T26" fmla="*/ 6 w 42"/>
                <a:gd name="T27" fmla="*/ 42 h 78"/>
                <a:gd name="T28" fmla="*/ 0 w 42"/>
                <a:gd name="T29" fmla="*/ 42 h 78"/>
                <a:gd name="T30" fmla="*/ 0 w 42"/>
                <a:gd name="T31" fmla="*/ 36 h 78"/>
                <a:gd name="T32" fmla="*/ 0 w 42"/>
                <a:gd name="T33" fmla="*/ 30 h 78"/>
                <a:gd name="T34" fmla="*/ 6 w 42"/>
                <a:gd name="T35" fmla="*/ 36 h 78"/>
                <a:gd name="T36" fmla="*/ 12 w 42"/>
                <a:gd name="T37" fmla="*/ 36 h 78"/>
                <a:gd name="T38" fmla="*/ 12 w 42"/>
                <a:gd name="T39" fmla="*/ 30 h 78"/>
                <a:gd name="T40" fmla="*/ 6 w 42"/>
                <a:gd name="T41" fmla="*/ 30 h 78"/>
                <a:gd name="T42" fmla="*/ 6 w 42"/>
                <a:gd name="T43" fmla="*/ 24 h 78"/>
                <a:gd name="T44" fmla="*/ 0 w 42"/>
                <a:gd name="T45" fmla="*/ 24 h 78"/>
                <a:gd name="T46" fmla="*/ 0 w 42"/>
                <a:gd name="T47" fmla="*/ 18 h 78"/>
                <a:gd name="T48" fmla="*/ 6 w 42"/>
                <a:gd name="T49" fmla="*/ 12 h 78"/>
                <a:gd name="T50" fmla="*/ 6 w 42"/>
                <a:gd name="T51" fmla="*/ 18 h 78"/>
                <a:gd name="T52" fmla="*/ 12 w 42"/>
                <a:gd name="T53" fmla="*/ 18 h 78"/>
                <a:gd name="T54" fmla="*/ 12 w 42"/>
                <a:gd name="T55" fmla="*/ 12 h 78"/>
                <a:gd name="T56" fmla="*/ 12 w 42"/>
                <a:gd name="T57" fmla="*/ 6 h 78"/>
                <a:gd name="T58" fmla="*/ 18 w 42"/>
                <a:gd name="T59" fmla="*/ 6 h 78"/>
                <a:gd name="T60" fmla="*/ 18 w 42"/>
                <a:gd name="T61" fmla="*/ 0 h 78"/>
                <a:gd name="T62" fmla="*/ 24 w 42"/>
                <a:gd name="T63" fmla="*/ 6 h 78"/>
                <a:gd name="T64" fmla="*/ 36 w 42"/>
                <a:gd name="T65" fmla="*/ 0 h 78"/>
                <a:gd name="T66" fmla="*/ 42 w 42"/>
                <a:gd name="T67" fmla="*/ 6 h 78"/>
                <a:gd name="T68" fmla="*/ 36 w 42"/>
                <a:gd name="T69" fmla="*/ 6 h 78"/>
                <a:gd name="T70" fmla="*/ 36 w 42"/>
                <a:gd name="T71" fmla="*/ 12 h 78"/>
                <a:gd name="T72" fmla="*/ 36 w 42"/>
                <a:gd name="T73" fmla="*/ 18 h 78"/>
                <a:gd name="T74" fmla="*/ 30 w 42"/>
                <a:gd name="T75" fmla="*/ 18 h 78"/>
                <a:gd name="T76" fmla="*/ 30 w 42"/>
                <a:gd name="T77" fmla="*/ 12 h 78"/>
                <a:gd name="T78" fmla="*/ 30 w 42"/>
                <a:gd name="T79" fmla="*/ 18 h 78"/>
                <a:gd name="T80" fmla="*/ 36 w 42"/>
                <a:gd name="T81" fmla="*/ 18 h 78"/>
                <a:gd name="T82" fmla="*/ 36 w 42"/>
                <a:gd name="T83" fmla="*/ 24 h 78"/>
                <a:gd name="T84" fmla="*/ 30 w 42"/>
                <a:gd name="T85" fmla="*/ 24 h 78"/>
                <a:gd name="T86" fmla="*/ 30 w 42"/>
                <a:gd name="T87" fmla="*/ 36 h 78"/>
                <a:gd name="T88" fmla="*/ 30 w 42"/>
                <a:gd name="T89" fmla="*/ 42 h 78"/>
                <a:gd name="T90" fmla="*/ 24 w 42"/>
                <a:gd name="T91" fmla="*/ 36 h 78"/>
                <a:gd name="T92" fmla="*/ 24 w 42"/>
                <a:gd name="T93" fmla="*/ 42 h 78"/>
                <a:gd name="T94" fmla="*/ 30 w 42"/>
                <a:gd name="T95" fmla="*/ 42 h 78"/>
                <a:gd name="T96" fmla="*/ 24 w 42"/>
                <a:gd name="T97" fmla="*/ 42 h 78"/>
                <a:gd name="T98" fmla="*/ 30 w 42"/>
                <a:gd name="T99" fmla="*/ 48 h 78"/>
                <a:gd name="T100" fmla="*/ 24 w 42"/>
                <a:gd name="T101" fmla="*/ 54 h 78"/>
                <a:gd name="T102" fmla="*/ 18 w 42"/>
                <a:gd name="T103" fmla="*/ 54 h 78"/>
                <a:gd name="T104" fmla="*/ 24 w 42"/>
                <a:gd name="T105" fmla="*/ 60 h 78"/>
                <a:gd name="T106" fmla="*/ 24 w 42"/>
                <a:gd name="T107" fmla="*/ 66 h 78"/>
                <a:gd name="T108" fmla="*/ 24 w 42"/>
                <a:gd name="T109" fmla="*/ 72 h 78"/>
                <a:gd name="T110" fmla="*/ 30 w 42"/>
                <a:gd name="T111" fmla="*/ 72 h 78"/>
                <a:gd name="T112" fmla="*/ 24 w 42"/>
                <a:gd name="T113" fmla="*/ 78 h 78"/>
                <a:gd name="T114" fmla="*/ 18 w 42"/>
                <a:gd name="T11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78">
                  <a:moveTo>
                    <a:pt x="18" y="78"/>
                  </a:moveTo>
                  <a:lnTo>
                    <a:pt x="18" y="72"/>
                  </a:lnTo>
                  <a:lnTo>
                    <a:pt x="12" y="72"/>
                  </a:lnTo>
                  <a:lnTo>
                    <a:pt x="12" y="66"/>
                  </a:lnTo>
                  <a:lnTo>
                    <a:pt x="12" y="60"/>
                  </a:lnTo>
                  <a:lnTo>
                    <a:pt x="18" y="60"/>
                  </a:lnTo>
                  <a:lnTo>
                    <a:pt x="12" y="60"/>
                  </a:lnTo>
                  <a:lnTo>
                    <a:pt x="12" y="54"/>
                  </a:lnTo>
                  <a:lnTo>
                    <a:pt x="6" y="54"/>
                  </a:lnTo>
                  <a:lnTo>
                    <a:pt x="0" y="54"/>
                  </a:lnTo>
                  <a:lnTo>
                    <a:pt x="6" y="48"/>
                  </a:lnTo>
                  <a:lnTo>
                    <a:pt x="0" y="48"/>
                  </a:lnTo>
                  <a:lnTo>
                    <a:pt x="0" y="42"/>
                  </a:lnTo>
                  <a:lnTo>
                    <a:pt x="6" y="42"/>
                  </a:lnTo>
                  <a:lnTo>
                    <a:pt x="0" y="42"/>
                  </a:lnTo>
                  <a:lnTo>
                    <a:pt x="0" y="36"/>
                  </a:lnTo>
                  <a:lnTo>
                    <a:pt x="0" y="30"/>
                  </a:lnTo>
                  <a:lnTo>
                    <a:pt x="6" y="36"/>
                  </a:lnTo>
                  <a:lnTo>
                    <a:pt x="12" y="36"/>
                  </a:lnTo>
                  <a:lnTo>
                    <a:pt x="12" y="30"/>
                  </a:lnTo>
                  <a:lnTo>
                    <a:pt x="6" y="30"/>
                  </a:lnTo>
                  <a:lnTo>
                    <a:pt x="6" y="24"/>
                  </a:lnTo>
                  <a:lnTo>
                    <a:pt x="0" y="24"/>
                  </a:lnTo>
                  <a:lnTo>
                    <a:pt x="0" y="18"/>
                  </a:lnTo>
                  <a:lnTo>
                    <a:pt x="6" y="12"/>
                  </a:lnTo>
                  <a:lnTo>
                    <a:pt x="6" y="18"/>
                  </a:lnTo>
                  <a:lnTo>
                    <a:pt x="12" y="18"/>
                  </a:lnTo>
                  <a:lnTo>
                    <a:pt x="12" y="12"/>
                  </a:lnTo>
                  <a:lnTo>
                    <a:pt x="12" y="6"/>
                  </a:lnTo>
                  <a:lnTo>
                    <a:pt x="18" y="6"/>
                  </a:lnTo>
                  <a:lnTo>
                    <a:pt x="18" y="0"/>
                  </a:lnTo>
                  <a:lnTo>
                    <a:pt x="24" y="6"/>
                  </a:lnTo>
                  <a:lnTo>
                    <a:pt x="36" y="0"/>
                  </a:lnTo>
                  <a:lnTo>
                    <a:pt x="42" y="6"/>
                  </a:lnTo>
                  <a:lnTo>
                    <a:pt x="36" y="6"/>
                  </a:lnTo>
                  <a:lnTo>
                    <a:pt x="36" y="12"/>
                  </a:lnTo>
                  <a:lnTo>
                    <a:pt x="36" y="18"/>
                  </a:lnTo>
                  <a:lnTo>
                    <a:pt x="30" y="18"/>
                  </a:lnTo>
                  <a:lnTo>
                    <a:pt x="30" y="12"/>
                  </a:lnTo>
                  <a:lnTo>
                    <a:pt x="30" y="18"/>
                  </a:lnTo>
                  <a:lnTo>
                    <a:pt x="36" y="18"/>
                  </a:lnTo>
                  <a:lnTo>
                    <a:pt x="36" y="24"/>
                  </a:lnTo>
                  <a:lnTo>
                    <a:pt x="30" y="24"/>
                  </a:lnTo>
                  <a:lnTo>
                    <a:pt x="30" y="36"/>
                  </a:lnTo>
                  <a:lnTo>
                    <a:pt x="30" y="42"/>
                  </a:lnTo>
                  <a:lnTo>
                    <a:pt x="24" y="36"/>
                  </a:lnTo>
                  <a:lnTo>
                    <a:pt x="24" y="42"/>
                  </a:lnTo>
                  <a:lnTo>
                    <a:pt x="30" y="42"/>
                  </a:lnTo>
                  <a:lnTo>
                    <a:pt x="24" y="42"/>
                  </a:lnTo>
                  <a:lnTo>
                    <a:pt x="30" y="48"/>
                  </a:lnTo>
                  <a:lnTo>
                    <a:pt x="24" y="54"/>
                  </a:lnTo>
                  <a:lnTo>
                    <a:pt x="18" y="54"/>
                  </a:lnTo>
                  <a:lnTo>
                    <a:pt x="24" y="60"/>
                  </a:lnTo>
                  <a:lnTo>
                    <a:pt x="24" y="66"/>
                  </a:lnTo>
                  <a:lnTo>
                    <a:pt x="24" y="72"/>
                  </a:lnTo>
                  <a:lnTo>
                    <a:pt x="30" y="72"/>
                  </a:lnTo>
                  <a:lnTo>
                    <a:pt x="24" y="78"/>
                  </a:lnTo>
                  <a:lnTo>
                    <a:pt x="18"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6" name="Freeform 2634"/>
            <p:cNvSpPr>
              <a:spLocks/>
            </p:cNvSpPr>
            <p:nvPr/>
          </p:nvSpPr>
          <p:spPr bwMode="auto">
            <a:xfrm>
              <a:off x="3318" y="2664"/>
              <a:ext cx="30" cy="42"/>
            </a:xfrm>
            <a:custGeom>
              <a:avLst/>
              <a:gdLst>
                <a:gd name="T0" fmla="*/ 0 w 30"/>
                <a:gd name="T1" fmla="*/ 6 h 42"/>
                <a:gd name="T2" fmla="*/ 6 w 30"/>
                <a:gd name="T3" fmla="*/ 6 h 42"/>
                <a:gd name="T4" fmla="*/ 12 w 30"/>
                <a:gd name="T5" fmla="*/ 6 h 42"/>
                <a:gd name="T6" fmla="*/ 24 w 30"/>
                <a:gd name="T7" fmla="*/ 0 h 42"/>
                <a:gd name="T8" fmla="*/ 24 w 30"/>
                <a:gd name="T9" fmla="*/ 24 h 42"/>
                <a:gd name="T10" fmla="*/ 30 w 30"/>
                <a:gd name="T11" fmla="*/ 24 h 42"/>
                <a:gd name="T12" fmla="*/ 30 w 30"/>
                <a:gd name="T13" fmla="*/ 36 h 42"/>
                <a:gd name="T14" fmla="*/ 24 w 30"/>
                <a:gd name="T15" fmla="*/ 36 h 42"/>
                <a:gd name="T16" fmla="*/ 24 w 30"/>
                <a:gd name="T17" fmla="*/ 42 h 42"/>
                <a:gd name="T18" fmla="*/ 18 w 30"/>
                <a:gd name="T19" fmla="*/ 42 h 42"/>
                <a:gd name="T20" fmla="*/ 6 w 30"/>
                <a:gd name="T21" fmla="*/ 42 h 42"/>
                <a:gd name="T22" fmla="*/ 0 w 30"/>
                <a:gd name="T23"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0" y="6"/>
                  </a:moveTo>
                  <a:lnTo>
                    <a:pt x="6" y="6"/>
                  </a:lnTo>
                  <a:lnTo>
                    <a:pt x="12" y="6"/>
                  </a:lnTo>
                  <a:lnTo>
                    <a:pt x="24" y="0"/>
                  </a:lnTo>
                  <a:lnTo>
                    <a:pt x="24" y="24"/>
                  </a:lnTo>
                  <a:lnTo>
                    <a:pt x="30" y="24"/>
                  </a:lnTo>
                  <a:lnTo>
                    <a:pt x="30" y="36"/>
                  </a:lnTo>
                  <a:lnTo>
                    <a:pt x="24" y="36"/>
                  </a:lnTo>
                  <a:lnTo>
                    <a:pt x="24" y="42"/>
                  </a:lnTo>
                  <a:lnTo>
                    <a:pt x="18" y="42"/>
                  </a:lnTo>
                  <a:lnTo>
                    <a:pt x="6" y="42"/>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7" name="Freeform 2635"/>
            <p:cNvSpPr>
              <a:spLocks/>
            </p:cNvSpPr>
            <p:nvPr/>
          </p:nvSpPr>
          <p:spPr bwMode="auto">
            <a:xfrm>
              <a:off x="3204" y="2670"/>
              <a:ext cx="42" cy="60"/>
            </a:xfrm>
            <a:custGeom>
              <a:avLst/>
              <a:gdLst>
                <a:gd name="T0" fmla="*/ 6 w 42"/>
                <a:gd name="T1" fmla="*/ 60 h 60"/>
                <a:gd name="T2" fmla="*/ 0 w 42"/>
                <a:gd name="T3" fmla="*/ 54 h 60"/>
                <a:gd name="T4" fmla="*/ 6 w 42"/>
                <a:gd name="T5" fmla="*/ 54 h 60"/>
                <a:gd name="T6" fmla="*/ 12 w 42"/>
                <a:gd name="T7" fmla="*/ 48 h 60"/>
                <a:gd name="T8" fmla="*/ 6 w 42"/>
                <a:gd name="T9" fmla="*/ 42 h 60"/>
                <a:gd name="T10" fmla="*/ 12 w 42"/>
                <a:gd name="T11" fmla="*/ 42 h 60"/>
                <a:gd name="T12" fmla="*/ 6 w 42"/>
                <a:gd name="T13" fmla="*/ 42 h 60"/>
                <a:gd name="T14" fmla="*/ 6 w 42"/>
                <a:gd name="T15" fmla="*/ 36 h 60"/>
                <a:gd name="T16" fmla="*/ 12 w 42"/>
                <a:gd name="T17" fmla="*/ 42 h 60"/>
                <a:gd name="T18" fmla="*/ 12 w 42"/>
                <a:gd name="T19" fmla="*/ 36 h 60"/>
                <a:gd name="T20" fmla="*/ 12 w 42"/>
                <a:gd name="T21" fmla="*/ 24 h 60"/>
                <a:gd name="T22" fmla="*/ 18 w 42"/>
                <a:gd name="T23" fmla="*/ 24 h 60"/>
                <a:gd name="T24" fmla="*/ 18 w 42"/>
                <a:gd name="T25" fmla="*/ 18 h 60"/>
                <a:gd name="T26" fmla="*/ 12 w 42"/>
                <a:gd name="T27" fmla="*/ 18 h 60"/>
                <a:gd name="T28" fmla="*/ 12 w 42"/>
                <a:gd name="T29" fmla="*/ 12 h 60"/>
                <a:gd name="T30" fmla="*/ 12 w 42"/>
                <a:gd name="T31" fmla="*/ 18 h 60"/>
                <a:gd name="T32" fmla="*/ 18 w 42"/>
                <a:gd name="T33" fmla="*/ 18 h 60"/>
                <a:gd name="T34" fmla="*/ 18 w 42"/>
                <a:gd name="T35" fmla="*/ 12 h 60"/>
                <a:gd name="T36" fmla="*/ 18 w 42"/>
                <a:gd name="T37" fmla="*/ 6 h 60"/>
                <a:gd name="T38" fmla="*/ 24 w 42"/>
                <a:gd name="T39" fmla="*/ 6 h 60"/>
                <a:gd name="T40" fmla="*/ 24 w 42"/>
                <a:gd name="T41" fmla="*/ 0 h 60"/>
                <a:gd name="T42" fmla="*/ 24 w 42"/>
                <a:gd name="T43" fmla="*/ 6 h 60"/>
                <a:gd name="T44" fmla="*/ 30 w 42"/>
                <a:gd name="T45" fmla="*/ 12 h 60"/>
                <a:gd name="T46" fmla="*/ 36 w 42"/>
                <a:gd name="T47" fmla="*/ 12 h 60"/>
                <a:gd name="T48" fmla="*/ 42 w 42"/>
                <a:gd name="T49" fmla="*/ 12 h 60"/>
                <a:gd name="T50" fmla="*/ 42 w 42"/>
                <a:gd name="T51" fmla="*/ 18 h 60"/>
                <a:gd name="T52" fmla="*/ 42 w 42"/>
                <a:gd name="T53" fmla="*/ 42 h 60"/>
                <a:gd name="T54" fmla="*/ 36 w 42"/>
                <a:gd name="T55" fmla="*/ 42 h 60"/>
                <a:gd name="T56" fmla="*/ 30 w 42"/>
                <a:gd name="T57" fmla="*/ 42 h 60"/>
                <a:gd name="T58" fmla="*/ 24 w 42"/>
                <a:gd name="T59" fmla="*/ 42 h 60"/>
                <a:gd name="T60" fmla="*/ 18 w 42"/>
                <a:gd name="T61" fmla="*/ 48 h 60"/>
                <a:gd name="T62" fmla="*/ 12 w 42"/>
                <a:gd name="T63" fmla="*/ 48 h 60"/>
                <a:gd name="T64" fmla="*/ 12 w 42"/>
                <a:gd name="T65" fmla="*/ 54 h 60"/>
                <a:gd name="T66" fmla="*/ 6 w 42"/>
                <a:gd name="T67" fmla="*/ 54 h 60"/>
                <a:gd name="T68" fmla="*/ 6 w 42"/>
                <a:gd name="T6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60">
                  <a:moveTo>
                    <a:pt x="6" y="60"/>
                  </a:moveTo>
                  <a:lnTo>
                    <a:pt x="0" y="54"/>
                  </a:lnTo>
                  <a:lnTo>
                    <a:pt x="6" y="54"/>
                  </a:lnTo>
                  <a:lnTo>
                    <a:pt x="12" y="48"/>
                  </a:lnTo>
                  <a:lnTo>
                    <a:pt x="6" y="42"/>
                  </a:lnTo>
                  <a:lnTo>
                    <a:pt x="12" y="42"/>
                  </a:lnTo>
                  <a:lnTo>
                    <a:pt x="6" y="42"/>
                  </a:lnTo>
                  <a:lnTo>
                    <a:pt x="6" y="36"/>
                  </a:lnTo>
                  <a:lnTo>
                    <a:pt x="12" y="42"/>
                  </a:lnTo>
                  <a:lnTo>
                    <a:pt x="12" y="36"/>
                  </a:lnTo>
                  <a:lnTo>
                    <a:pt x="12" y="24"/>
                  </a:lnTo>
                  <a:lnTo>
                    <a:pt x="18" y="24"/>
                  </a:lnTo>
                  <a:lnTo>
                    <a:pt x="18" y="18"/>
                  </a:lnTo>
                  <a:lnTo>
                    <a:pt x="12" y="18"/>
                  </a:lnTo>
                  <a:lnTo>
                    <a:pt x="12" y="12"/>
                  </a:lnTo>
                  <a:lnTo>
                    <a:pt x="12" y="18"/>
                  </a:lnTo>
                  <a:lnTo>
                    <a:pt x="18" y="18"/>
                  </a:lnTo>
                  <a:lnTo>
                    <a:pt x="18" y="12"/>
                  </a:lnTo>
                  <a:lnTo>
                    <a:pt x="18" y="6"/>
                  </a:lnTo>
                  <a:lnTo>
                    <a:pt x="24" y="6"/>
                  </a:lnTo>
                  <a:lnTo>
                    <a:pt x="24" y="0"/>
                  </a:lnTo>
                  <a:lnTo>
                    <a:pt x="24" y="6"/>
                  </a:lnTo>
                  <a:lnTo>
                    <a:pt x="30" y="12"/>
                  </a:lnTo>
                  <a:lnTo>
                    <a:pt x="36" y="12"/>
                  </a:lnTo>
                  <a:lnTo>
                    <a:pt x="42" y="12"/>
                  </a:lnTo>
                  <a:lnTo>
                    <a:pt x="42" y="18"/>
                  </a:lnTo>
                  <a:lnTo>
                    <a:pt x="42" y="42"/>
                  </a:lnTo>
                  <a:lnTo>
                    <a:pt x="36" y="42"/>
                  </a:lnTo>
                  <a:lnTo>
                    <a:pt x="30" y="42"/>
                  </a:lnTo>
                  <a:lnTo>
                    <a:pt x="24" y="42"/>
                  </a:lnTo>
                  <a:lnTo>
                    <a:pt x="18" y="48"/>
                  </a:lnTo>
                  <a:lnTo>
                    <a:pt x="12" y="48"/>
                  </a:lnTo>
                  <a:lnTo>
                    <a:pt x="12" y="54"/>
                  </a:lnTo>
                  <a:lnTo>
                    <a:pt x="6" y="54"/>
                  </a:lnTo>
                  <a:lnTo>
                    <a:pt x="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8" name="Freeform 2636"/>
            <p:cNvSpPr>
              <a:spLocks/>
            </p:cNvSpPr>
            <p:nvPr/>
          </p:nvSpPr>
          <p:spPr bwMode="auto">
            <a:xfrm>
              <a:off x="3564" y="2646"/>
              <a:ext cx="60" cy="54"/>
            </a:xfrm>
            <a:custGeom>
              <a:avLst/>
              <a:gdLst>
                <a:gd name="T0" fmla="*/ 60 w 60"/>
                <a:gd name="T1" fmla="*/ 54 h 54"/>
                <a:gd name="T2" fmla="*/ 54 w 60"/>
                <a:gd name="T3" fmla="*/ 54 h 54"/>
                <a:gd name="T4" fmla="*/ 54 w 60"/>
                <a:gd name="T5" fmla="*/ 48 h 54"/>
                <a:gd name="T6" fmla="*/ 0 w 60"/>
                <a:gd name="T7" fmla="*/ 54 h 54"/>
                <a:gd name="T8" fmla="*/ 0 w 60"/>
                <a:gd name="T9" fmla="*/ 48 h 54"/>
                <a:gd name="T10" fmla="*/ 6 w 60"/>
                <a:gd name="T11" fmla="*/ 42 h 54"/>
                <a:gd name="T12" fmla="*/ 6 w 60"/>
                <a:gd name="T13" fmla="*/ 36 h 54"/>
                <a:gd name="T14" fmla="*/ 12 w 60"/>
                <a:gd name="T15" fmla="*/ 36 h 54"/>
                <a:gd name="T16" fmla="*/ 12 w 60"/>
                <a:gd name="T17" fmla="*/ 30 h 54"/>
                <a:gd name="T18" fmla="*/ 18 w 60"/>
                <a:gd name="T19" fmla="*/ 30 h 54"/>
                <a:gd name="T20" fmla="*/ 18 w 60"/>
                <a:gd name="T21" fmla="*/ 24 h 54"/>
                <a:gd name="T22" fmla="*/ 18 w 60"/>
                <a:gd name="T23" fmla="*/ 18 h 54"/>
                <a:gd name="T24" fmla="*/ 18 w 60"/>
                <a:gd name="T25" fmla="*/ 12 h 54"/>
                <a:gd name="T26" fmla="*/ 24 w 60"/>
                <a:gd name="T27" fmla="*/ 12 h 54"/>
                <a:gd name="T28" fmla="*/ 24 w 60"/>
                <a:gd name="T29" fmla="*/ 6 h 54"/>
                <a:gd name="T30" fmla="*/ 30 w 60"/>
                <a:gd name="T31" fmla="*/ 6 h 54"/>
                <a:gd name="T32" fmla="*/ 36 w 60"/>
                <a:gd name="T33" fmla="*/ 0 h 54"/>
                <a:gd name="T34" fmla="*/ 36 w 60"/>
                <a:gd name="T35" fmla="*/ 12 h 54"/>
                <a:gd name="T36" fmla="*/ 42 w 60"/>
                <a:gd name="T37" fmla="*/ 18 h 54"/>
                <a:gd name="T38" fmla="*/ 42 w 60"/>
                <a:gd name="T39" fmla="*/ 24 h 54"/>
                <a:gd name="T40" fmla="*/ 54 w 60"/>
                <a:gd name="T41" fmla="*/ 18 h 54"/>
                <a:gd name="T42" fmla="*/ 54 w 60"/>
                <a:gd name="T43" fmla="*/ 30 h 54"/>
                <a:gd name="T44" fmla="*/ 60 w 60"/>
                <a:gd name="T45" fmla="*/ 30 h 54"/>
                <a:gd name="T46" fmla="*/ 60 w 60"/>
                <a:gd name="T47" fmla="*/ 36 h 54"/>
                <a:gd name="T48" fmla="*/ 60 w 60"/>
                <a:gd name="T4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4">
                  <a:moveTo>
                    <a:pt x="60" y="54"/>
                  </a:moveTo>
                  <a:lnTo>
                    <a:pt x="54" y="54"/>
                  </a:lnTo>
                  <a:lnTo>
                    <a:pt x="54" y="48"/>
                  </a:lnTo>
                  <a:lnTo>
                    <a:pt x="0" y="54"/>
                  </a:lnTo>
                  <a:lnTo>
                    <a:pt x="0" y="48"/>
                  </a:lnTo>
                  <a:lnTo>
                    <a:pt x="6" y="42"/>
                  </a:lnTo>
                  <a:lnTo>
                    <a:pt x="6" y="36"/>
                  </a:lnTo>
                  <a:lnTo>
                    <a:pt x="12" y="36"/>
                  </a:lnTo>
                  <a:lnTo>
                    <a:pt x="12" y="30"/>
                  </a:lnTo>
                  <a:lnTo>
                    <a:pt x="18" y="30"/>
                  </a:lnTo>
                  <a:lnTo>
                    <a:pt x="18" y="24"/>
                  </a:lnTo>
                  <a:lnTo>
                    <a:pt x="18" y="18"/>
                  </a:lnTo>
                  <a:lnTo>
                    <a:pt x="18" y="12"/>
                  </a:lnTo>
                  <a:lnTo>
                    <a:pt x="24" y="12"/>
                  </a:lnTo>
                  <a:lnTo>
                    <a:pt x="24" y="6"/>
                  </a:lnTo>
                  <a:lnTo>
                    <a:pt x="30" y="6"/>
                  </a:lnTo>
                  <a:lnTo>
                    <a:pt x="36" y="0"/>
                  </a:lnTo>
                  <a:lnTo>
                    <a:pt x="36" y="12"/>
                  </a:lnTo>
                  <a:lnTo>
                    <a:pt x="42" y="18"/>
                  </a:lnTo>
                  <a:lnTo>
                    <a:pt x="42" y="24"/>
                  </a:lnTo>
                  <a:lnTo>
                    <a:pt x="54" y="18"/>
                  </a:lnTo>
                  <a:lnTo>
                    <a:pt x="54" y="30"/>
                  </a:lnTo>
                  <a:lnTo>
                    <a:pt x="60" y="30"/>
                  </a:lnTo>
                  <a:lnTo>
                    <a:pt x="60" y="36"/>
                  </a:lnTo>
                  <a:lnTo>
                    <a:pt x="60"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9" name="Freeform 2637"/>
            <p:cNvSpPr>
              <a:spLocks/>
            </p:cNvSpPr>
            <p:nvPr/>
          </p:nvSpPr>
          <p:spPr bwMode="auto">
            <a:xfrm>
              <a:off x="1536" y="2586"/>
              <a:ext cx="84" cy="48"/>
            </a:xfrm>
            <a:custGeom>
              <a:avLst/>
              <a:gdLst>
                <a:gd name="T0" fmla="*/ 78 w 84"/>
                <a:gd name="T1" fmla="*/ 48 h 48"/>
                <a:gd name="T2" fmla="*/ 24 w 84"/>
                <a:gd name="T3" fmla="*/ 36 h 48"/>
                <a:gd name="T4" fmla="*/ 0 w 84"/>
                <a:gd name="T5" fmla="*/ 24 h 48"/>
                <a:gd name="T6" fmla="*/ 6 w 84"/>
                <a:gd name="T7" fmla="*/ 12 h 48"/>
                <a:gd name="T8" fmla="*/ 24 w 84"/>
                <a:gd name="T9" fmla="*/ 18 h 48"/>
                <a:gd name="T10" fmla="*/ 24 w 84"/>
                <a:gd name="T11" fmla="*/ 0 h 48"/>
                <a:gd name="T12" fmla="*/ 54 w 84"/>
                <a:gd name="T13" fmla="*/ 0 h 48"/>
                <a:gd name="T14" fmla="*/ 84 w 84"/>
                <a:gd name="T15" fmla="*/ 6 h 48"/>
                <a:gd name="T16" fmla="*/ 84 w 84"/>
                <a:gd name="T17" fmla="*/ 12 h 48"/>
                <a:gd name="T18" fmla="*/ 78 w 84"/>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48">
                  <a:moveTo>
                    <a:pt x="78" y="48"/>
                  </a:moveTo>
                  <a:lnTo>
                    <a:pt x="24" y="36"/>
                  </a:lnTo>
                  <a:lnTo>
                    <a:pt x="0" y="24"/>
                  </a:lnTo>
                  <a:lnTo>
                    <a:pt x="6" y="12"/>
                  </a:lnTo>
                  <a:lnTo>
                    <a:pt x="24" y="18"/>
                  </a:lnTo>
                  <a:lnTo>
                    <a:pt x="24" y="0"/>
                  </a:lnTo>
                  <a:lnTo>
                    <a:pt x="54" y="0"/>
                  </a:lnTo>
                  <a:lnTo>
                    <a:pt x="84" y="6"/>
                  </a:lnTo>
                  <a:lnTo>
                    <a:pt x="84" y="12"/>
                  </a:lnTo>
                  <a:lnTo>
                    <a:pt x="78"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10" name="Freeform 2638"/>
            <p:cNvSpPr>
              <a:spLocks/>
            </p:cNvSpPr>
            <p:nvPr/>
          </p:nvSpPr>
          <p:spPr bwMode="auto">
            <a:xfrm>
              <a:off x="2580" y="2682"/>
              <a:ext cx="66" cy="48"/>
            </a:xfrm>
            <a:custGeom>
              <a:avLst/>
              <a:gdLst>
                <a:gd name="T0" fmla="*/ 36 w 66"/>
                <a:gd name="T1" fmla="*/ 48 h 48"/>
                <a:gd name="T2" fmla="*/ 30 w 66"/>
                <a:gd name="T3" fmla="*/ 42 h 48"/>
                <a:gd name="T4" fmla="*/ 36 w 66"/>
                <a:gd name="T5" fmla="*/ 42 h 48"/>
                <a:gd name="T6" fmla="*/ 30 w 66"/>
                <a:gd name="T7" fmla="*/ 42 h 48"/>
                <a:gd name="T8" fmla="*/ 30 w 66"/>
                <a:gd name="T9" fmla="*/ 36 h 48"/>
                <a:gd name="T10" fmla="*/ 24 w 66"/>
                <a:gd name="T11" fmla="*/ 36 h 48"/>
                <a:gd name="T12" fmla="*/ 24 w 66"/>
                <a:gd name="T13" fmla="*/ 30 h 48"/>
                <a:gd name="T14" fmla="*/ 24 w 66"/>
                <a:gd name="T15" fmla="*/ 36 h 48"/>
                <a:gd name="T16" fmla="*/ 18 w 66"/>
                <a:gd name="T17" fmla="*/ 36 h 48"/>
                <a:gd name="T18" fmla="*/ 18 w 66"/>
                <a:gd name="T19" fmla="*/ 30 h 48"/>
                <a:gd name="T20" fmla="*/ 12 w 66"/>
                <a:gd name="T21" fmla="*/ 30 h 48"/>
                <a:gd name="T22" fmla="*/ 6 w 66"/>
                <a:gd name="T23" fmla="*/ 30 h 48"/>
                <a:gd name="T24" fmla="*/ 6 w 66"/>
                <a:gd name="T25" fmla="*/ 24 h 48"/>
                <a:gd name="T26" fmla="*/ 6 w 66"/>
                <a:gd name="T27" fmla="*/ 30 h 48"/>
                <a:gd name="T28" fmla="*/ 6 w 66"/>
                <a:gd name="T29" fmla="*/ 24 h 48"/>
                <a:gd name="T30" fmla="*/ 0 w 66"/>
                <a:gd name="T31" fmla="*/ 24 h 48"/>
                <a:gd name="T32" fmla="*/ 18 w 66"/>
                <a:gd name="T33" fmla="*/ 12 h 48"/>
                <a:gd name="T34" fmla="*/ 24 w 66"/>
                <a:gd name="T35" fmla="*/ 6 h 48"/>
                <a:gd name="T36" fmla="*/ 30 w 66"/>
                <a:gd name="T37" fmla="*/ 0 h 48"/>
                <a:gd name="T38" fmla="*/ 42 w 66"/>
                <a:gd name="T39" fmla="*/ 0 h 48"/>
                <a:gd name="T40" fmla="*/ 48 w 66"/>
                <a:gd name="T41" fmla="*/ 6 h 48"/>
                <a:gd name="T42" fmla="*/ 66 w 66"/>
                <a:gd name="T43" fmla="*/ 30 h 48"/>
                <a:gd name="T44" fmla="*/ 36 w 66"/>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8">
                  <a:moveTo>
                    <a:pt x="36" y="48"/>
                  </a:moveTo>
                  <a:lnTo>
                    <a:pt x="30" y="42"/>
                  </a:lnTo>
                  <a:lnTo>
                    <a:pt x="36" y="42"/>
                  </a:lnTo>
                  <a:lnTo>
                    <a:pt x="30" y="42"/>
                  </a:lnTo>
                  <a:lnTo>
                    <a:pt x="30" y="36"/>
                  </a:lnTo>
                  <a:lnTo>
                    <a:pt x="24" y="36"/>
                  </a:lnTo>
                  <a:lnTo>
                    <a:pt x="24" y="30"/>
                  </a:lnTo>
                  <a:lnTo>
                    <a:pt x="24" y="36"/>
                  </a:lnTo>
                  <a:lnTo>
                    <a:pt x="18" y="36"/>
                  </a:lnTo>
                  <a:lnTo>
                    <a:pt x="18" y="30"/>
                  </a:lnTo>
                  <a:lnTo>
                    <a:pt x="12" y="30"/>
                  </a:lnTo>
                  <a:lnTo>
                    <a:pt x="6" y="30"/>
                  </a:lnTo>
                  <a:lnTo>
                    <a:pt x="6" y="24"/>
                  </a:lnTo>
                  <a:lnTo>
                    <a:pt x="6" y="30"/>
                  </a:lnTo>
                  <a:lnTo>
                    <a:pt x="6" y="24"/>
                  </a:lnTo>
                  <a:lnTo>
                    <a:pt x="0" y="24"/>
                  </a:lnTo>
                  <a:lnTo>
                    <a:pt x="18" y="12"/>
                  </a:lnTo>
                  <a:lnTo>
                    <a:pt x="24" y="6"/>
                  </a:lnTo>
                  <a:lnTo>
                    <a:pt x="30" y="0"/>
                  </a:lnTo>
                  <a:lnTo>
                    <a:pt x="42" y="0"/>
                  </a:lnTo>
                  <a:lnTo>
                    <a:pt x="48" y="6"/>
                  </a:lnTo>
                  <a:lnTo>
                    <a:pt x="66" y="30"/>
                  </a:lnTo>
                  <a:lnTo>
                    <a:pt x="36"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11" name="Freeform 2639"/>
            <p:cNvSpPr>
              <a:spLocks/>
            </p:cNvSpPr>
            <p:nvPr/>
          </p:nvSpPr>
          <p:spPr bwMode="auto">
            <a:xfrm>
              <a:off x="3276" y="2670"/>
              <a:ext cx="48" cy="42"/>
            </a:xfrm>
            <a:custGeom>
              <a:avLst/>
              <a:gdLst>
                <a:gd name="T0" fmla="*/ 24 w 48"/>
                <a:gd name="T1" fmla="*/ 36 h 42"/>
                <a:gd name="T2" fmla="*/ 12 w 48"/>
                <a:gd name="T3" fmla="*/ 42 h 42"/>
                <a:gd name="T4" fmla="*/ 12 w 48"/>
                <a:gd name="T5" fmla="*/ 12 h 42"/>
                <a:gd name="T6" fmla="*/ 6 w 48"/>
                <a:gd name="T7" fmla="*/ 12 h 42"/>
                <a:gd name="T8" fmla="*/ 0 w 48"/>
                <a:gd name="T9" fmla="*/ 6 h 42"/>
                <a:gd name="T10" fmla="*/ 30 w 48"/>
                <a:gd name="T11" fmla="*/ 6 h 42"/>
                <a:gd name="T12" fmla="*/ 36 w 48"/>
                <a:gd name="T13" fmla="*/ 6 h 42"/>
                <a:gd name="T14" fmla="*/ 42 w 48"/>
                <a:gd name="T15" fmla="*/ 6 h 42"/>
                <a:gd name="T16" fmla="*/ 42 w 48"/>
                <a:gd name="T17" fmla="*/ 0 h 42"/>
                <a:gd name="T18" fmla="*/ 48 w 48"/>
                <a:gd name="T19" fmla="*/ 36 h 42"/>
                <a:gd name="T20" fmla="*/ 24 w 48"/>
                <a:gd name="T2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2">
                  <a:moveTo>
                    <a:pt x="24" y="36"/>
                  </a:moveTo>
                  <a:lnTo>
                    <a:pt x="12" y="42"/>
                  </a:lnTo>
                  <a:lnTo>
                    <a:pt x="12" y="12"/>
                  </a:lnTo>
                  <a:lnTo>
                    <a:pt x="6" y="12"/>
                  </a:lnTo>
                  <a:lnTo>
                    <a:pt x="0" y="6"/>
                  </a:lnTo>
                  <a:lnTo>
                    <a:pt x="30" y="6"/>
                  </a:lnTo>
                  <a:lnTo>
                    <a:pt x="36" y="6"/>
                  </a:lnTo>
                  <a:lnTo>
                    <a:pt x="42" y="6"/>
                  </a:lnTo>
                  <a:lnTo>
                    <a:pt x="42" y="0"/>
                  </a:lnTo>
                  <a:lnTo>
                    <a:pt x="48"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12" name="Freeform 2640"/>
            <p:cNvSpPr>
              <a:spLocks/>
            </p:cNvSpPr>
            <p:nvPr/>
          </p:nvSpPr>
          <p:spPr bwMode="auto">
            <a:xfrm>
              <a:off x="2652" y="2688"/>
              <a:ext cx="60" cy="60"/>
            </a:xfrm>
            <a:custGeom>
              <a:avLst/>
              <a:gdLst>
                <a:gd name="T0" fmla="*/ 18 w 60"/>
                <a:gd name="T1" fmla="*/ 60 h 60"/>
                <a:gd name="T2" fmla="*/ 0 w 60"/>
                <a:gd name="T3" fmla="*/ 24 h 60"/>
                <a:gd name="T4" fmla="*/ 36 w 60"/>
                <a:gd name="T5" fmla="*/ 0 h 60"/>
                <a:gd name="T6" fmla="*/ 42 w 60"/>
                <a:gd name="T7" fmla="*/ 0 h 60"/>
                <a:gd name="T8" fmla="*/ 48 w 60"/>
                <a:gd name="T9" fmla="*/ 12 h 60"/>
                <a:gd name="T10" fmla="*/ 60 w 60"/>
                <a:gd name="T11" fmla="*/ 36 h 60"/>
                <a:gd name="T12" fmla="*/ 18 w 6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18" y="60"/>
                  </a:moveTo>
                  <a:lnTo>
                    <a:pt x="0" y="24"/>
                  </a:lnTo>
                  <a:lnTo>
                    <a:pt x="36" y="0"/>
                  </a:lnTo>
                  <a:lnTo>
                    <a:pt x="42" y="0"/>
                  </a:lnTo>
                  <a:lnTo>
                    <a:pt x="48" y="12"/>
                  </a:lnTo>
                  <a:lnTo>
                    <a:pt x="60" y="36"/>
                  </a:lnTo>
                  <a:lnTo>
                    <a:pt x="18"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13" name="Freeform 2641"/>
            <p:cNvSpPr>
              <a:spLocks/>
            </p:cNvSpPr>
            <p:nvPr/>
          </p:nvSpPr>
          <p:spPr bwMode="auto">
            <a:xfrm>
              <a:off x="3960" y="2604"/>
              <a:ext cx="36" cy="30"/>
            </a:xfrm>
            <a:custGeom>
              <a:avLst/>
              <a:gdLst>
                <a:gd name="T0" fmla="*/ 24 w 36"/>
                <a:gd name="T1" fmla="*/ 30 h 30"/>
                <a:gd name="T2" fmla="*/ 18 w 36"/>
                <a:gd name="T3" fmla="*/ 30 h 30"/>
                <a:gd name="T4" fmla="*/ 12 w 36"/>
                <a:gd name="T5" fmla="*/ 24 h 30"/>
                <a:gd name="T6" fmla="*/ 6 w 36"/>
                <a:gd name="T7" fmla="*/ 30 h 30"/>
                <a:gd name="T8" fmla="*/ 6 w 36"/>
                <a:gd name="T9" fmla="*/ 18 h 30"/>
                <a:gd name="T10" fmla="*/ 0 w 36"/>
                <a:gd name="T11" fmla="*/ 18 h 30"/>
                <a:gd name="T12" fmla="*/ 0 w 36"/>
                <a:gd name="T13" fmla="*/ 6 h 30"/>
                <a:gd name="T14" fmla="*/ 12 w 36"/>
                <a:gd name="T15" fmla="*/ 6 h 30"/>
                <a:gd name="T16" fmla="*/ 12 w 36"/>
                <a:gd name="T17" fmla="*/ 0 h 30"/>
                <a:gd name="T18" fmla="*/ 12 w 36"/>
                <a:gd name="T19" fmla="*/ 6 h 30"/>
                <a:gd name="T20" fmla="*/ 18 w 36"/>
                <a:gd name="T21" fmla="*/ 6 h 30"/>
                <a:gd name="T22" fmla="*/ 24 w 36"/>
                <a:gd name="T23" fmla="*/ 6 h 30"/>
                <a:gd name="T24" fmla="*/ 30 w 36"/>
                <a:gd name="T25" fmla="*/ 12 h 30"/>
                <a:gd name="T26" fmla="*/ 36 w 36"/>
                <a:gd name="T27" fmla="*/ 12 h 30"/>
                <a:gd name="T28" fmla="*/ 36 w 36"/>
                <a:gd name="T29" fmla="*/ 18 h 30"/>
                <a:gd name="T30" fmla="*/ 30 w 36"/>
                <a:gd name="T31" fmla="*/ 18 h 30"/>
                <a:gd name="T32" fmla="*/ 30 w 36"/>
                <a:gd name="T33" fmla="*/ 24 h 30"/>
                <a:gd name="T34" fmla="*/ 30 w 36"/>
                <a:gd name="T35" fmla="*/ 30 h 30"/>
                <a:gd name="T36" fmla="*/ 24 w 36"/>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0">
                  <a:moveTo>
                    <a:pt x="24" y="30"/>
                  </a:moveTo>
                  <a:lnTo>
                    <a:pt x="18" y="30"/>
                  </a:lnTo>
                  <a:lnTo>
                    <a:pt x="12" y="24"/>
                  </a:lnTo>
                  <a:lnTo>
                    <a:pt x="6" y="30"/>
                  </a:lnTo>
                  <a:lnTo>
                    <a:pt x="6" y="18"/>
                  </a:lnTo>
                  <a:lnTo>
                    <a:pt x="0" y="18"/>
                  </a:lnTo>
                  <a:lnTo>
                    <a:pt x="0" y="6"/>
                  </a:lnTo>
                  <a:lnTo>
                    <a:pt x="12" y="6"/>
                  </a:lnTo>
                  <a:lnTo>
                    <a:pt x="12" y="0"/>
                  </a:lnTo>
                  <a:lnTo>
                    <a:pt x="12" y="6"/>
                  </a:lnTo>
                  <a:lnTo>
                    <a:pt x="18" y="6"/>
                  </a:lnTo>
                  <a:lnTo>
                    <a:pt x="24" y="6"/>
                  </a:lnTo>
                  <a:lnTo>
                    <a:pt x="30" y="12"/>
                  </a:lnTo>
                  <a:lnTo>
                    <a:pt x="36" y="12"/>
                  </a:lnTo>
                  <a:lnTo>
                    <a:pt x="36" y="18"/>
                  </a:lnTo>
                  <a:lnTo>
                    <a:pt x="30" y="18"/>
                  </a:lnTo>
                  <a:lnTo>
                    <a:pt x="30" y="24"/>
                  </a:lnTo>
                  <a:lnTo>
                    <a:pt x="30" y="30"/>
                  </a:lnTo>
                  <a:lnTo>
                    <a:pt x="2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14" name="Freeform 2642"/>
            <p:cNvSpPr>
              <a:spLocks/>
            </p:cNvSpPr>
            <p:nvPr/>
          </p:nvSpPr>
          <p:spPr bwMode="auto">
            <a:xfrm>
              <a:off x="2388" y="2676"/>
              <a:ext cx="102" cy="66"/>
            </a:xfrm>
            <a:custGeom>
              <a:avLst/>
              <a:gdLst>
                <a:gd name="T0" fmla="*/ 96 w 102"/>
                <a:gd name="T1" fmla="*/ 66 h 66"/>
                <a:gd name="T2" fmla="*/ 48 w 102"/>
                <a:gd name="T3" fmla="*/ 66 h 66"/>
                <a:gd name="T4" fmla="*/ 48 w 102"/>
                <a:gd name="T5" fmla="*/ 18 h 66"/>
                <a:gd name="T6" fmla="*/ 0 w 102"/>
                <a:gd name="T7" fmla="*/ 18 h 66"/>
                <a:gd name="T8" fmla="*/ 0 w 102"/>
                <a:gd name="T9" fmla="*/ 12 h 66"/>
                <a:gd name="T10" fmla="*/ 36 w 102"/>
                <a:gd name="T11" fmla="*/ 12 h 66"/>
                <a:gd name="T12" fmla="*/ 36 w 102"/>
                <a:gd name="T13" fmla="*/ 0 h 66"/>
                <a:gd name="T14" fmla="*/ 42 w 102"/>
                <a:gd name="T15" fmla="*/ 0 h 66"/>
                <a:gd name="T16" fmla="*/ 90 w 102"/>
                <a:gd name="T17" fmla="*/ 6 h 66"/>
                <a:gd name="T18" fmla="*/ 90 w 102"/>
                <a:gd name="T19" fmla="*/ 18 h 66"/>
                <a:gd name="T20" fmla="*/ 102 w 102"/>
                <a:gd name="T21" fmla="*/ 18 h 66"/>
                <a:gd name="T22" fmla="*/ 96 w 102"/>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66">
                  <a:moveTo>
                    <a:pt x="96" y="66"/>
                  </a:moveTo>
                  <a:lnTo>
                    <a:pt x="48" y="66"/>
                  </a:lnTo>
                  <a:lnTo>
                    <a:pt x="48" y="18"/>
                  </a:lnTo>
                  <a:lnTo>
                    <a:pt x="0" y="18"/>
                  </a:lnTo>
                  <a:lnTo>
                    <a:pt x="0" y="12"/>
                  </a:lnTo>
                  <a:lnTo>
                    <a:pt x="36" y="12"/>
                  </a:lnTo>
                  <a:lnTo>
                    <a:pt x="36" y="0"/>
                  </a:lnTo>
                  <a:lnTo>
                    <a:pt x="42" y="0"/>
                  </a:lnTo>
                  <a:lnTo>
                    <a:pt x="90" y="6"/>
                  </a:lnTo>
                  <a:lnTo>
                    <a:pt x="90" y="18"/>
                  </a:lnTo>
                  <a:lnTo>
                    <a:pt x="102" y="18"/>
                  </a:lnTo>
                  <a:lnTo>
                    <a:pt x="96"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15" name="Freeform 2643"/>
            <p:cNvSpPr>
              <a:spLocks/>
            </p:cNvSpPr>
            <p:nvPr/>
          </p:nvSpPr>
          <p:spPr bwMode="auto">
            <a:xfrm>
              <a:off x="3468" y="2658"/>
              <a:ext cx="54" cy="60"/>
            </a:xfrm>
            <a:custGeom>
              <a:avLst/>
              <a:gdLst>
                <a:gd name="T0" fmla="*/ 48 w 54"/>
                <a:gd name="T1" fmla="*/ 54 h 60"/>
                <a:gd name="T2" fmla="*/ 42 w 54"/>
                <a:gd name="T3" fmla="*/ 54 h 60"/>
                <a:gd name="T4" fmla="*/ 18 w 54"/>
                <a:gd name="T5" fmla="*/ 60 h 60"/>
                <a:gd name="T6" fmla="*/ 12 w 54"/>
                <a:gd name="T7" fmla="*/ 60 h 60"/>
                <a:gd name="T8" fmla="*/ 6 w 54"/>
                <a:gd name="T9" fmla="*/ 30 h 60"/>
                <a:gd name="T10" fmla="*/ 0 w 54"/>
                <a:gd name="T11" fmla="*/ 6 h 60"/>
                <a:gd name="T12" fmla="*/ 36 w 54"/>
                <a:gd name="T13" fmla="*/ 0 h 60"/>
                <a:gd name="T14" fmla="*/ 36 w 54"/>
                <a:gd name="T15" fmla="*/ 6 h 60"/>
                <a:gd name="T16" fmla="*/ 36 w 54"/>
                <a:gd name="T17" fmla="*/ 12 h 60"/>
                <a:gd name="T18" fmla="*/ 42 w 54"/>
                <a:gd name="T19" fmla="*/ 12 h 60"/>
                <a:gd name="T20" fmla="*/ 42 w 54"/>
                <a:gd name="T21" fmla="*/ 18 h 60"/>
                <a:gd name="T22" fmla="*/ 48 w 54"/>
                <a:gd name="T23" fmla="*/ 18 h 60"/>
                <a:gd name="T24" fmla="*/ 54 w 54"/>
                <a:gd name="T25" fmla="*/ 24 h 60"/>
                <a:gd name="T26" fmla="*/ 48 w 54"/>
                <a:gd name="T27" fmla="*/ 24 h 60"/>
                <a:gd name="T28" fmla="*/ 54 w 54"/>
                <a:gd name="T29" fmla="*/ 30 h 60"/>
                <a:gd name="T30" fmla="*/ 48 w 54"/>
                <a:gd name="T31" fmla="*/ 30 h 60"/>
                <a:gd name="T32" fmla="*/ 54 w 54"/>
                <a:gd name="T33" fmla="*/ 30 h 60"/>
                <a:gd name="T34" fmla="*/ 54 w 54"/>
                <a:gd name="T35" fmla="*/ 36 h 60"/>
                <a:gd name="T36" fmla="*/ 48 w 54"/>
                <a:gd name="T37" fmla="*/ 42 h 60"/>
                <a:gd name="T38" fmla="*/ 48 w 54"/>
                <a:gd name="T39" fmla="*/ 48 h 60"/>
                <a:gd name="T40" fmla="*/ 54 w 54"/>
                <a:gd name="T41" fmla="*/ 48 h 60"/>
                <a:gd name="T42" fmla="*/ 48 w 54"/>
                <a:gd name="T43" fmla="*/ 54 h 60"/>
                <a:gd name="T44" fmla="*/ 54 w 54"/>
                <a:gd name="T45" fmla="*/ 54 h 60"/>
                <a:gd name="T46" fmla="*/ 48 w 54"/>
                <a:gd name="T47"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60">
                  <a:moveTo>
                    <a:pt x="48" y="54"/>
                  </a:moveTo>
                  <a:lnTo>
                    <a:pt x="42" y="54"/>
                  </a:lnTo>
                  <a:lnTo>
                    <a:pt x="18" y="60"/>
                  </a:lnTo>
                  <a:lnTo>
                    <a:pt x="12" y="60"/>
                  </a:lnTo>
                  <a:lnTo>
                    <a:pt x="6" y="30"/>
                  </a:lnTo>
                  <a:lnTo>
                    <a:pt x="0" y="6"/>
                  </a:lnTo>
                  <a:lnTo>
                    <a:pt x="36" y="0"/>
                  </a:lnTo>
                  <a:lnTo>
                    <a:pt x="36" y="6"/>
                  </a:lnTo>
                  <a:lnTo>
                    <a:pt x="36" y="12"/>
                  </a:lnTo>
                  <a:lnTo>
                    <a:pt x="42" y="12"/>
                  </a:lnTo>
                  <a:lnTo>
                    <a:pt x="42" y="18"/>
                  </a:lnTo>
                  <a:lnTo>
                    <a:pt x="48" y="18"/>
                  </a:lnTo>
                  <a:lnTo>
                    <a:pt x="54" y="24"/>
                  </a:lnTo>
                  <a:lnTo>
                    <a:pt x="48" y="24"/>
                  </a:lnTo>
                  <a:lnTo>
                    <a:pt x="54" y="30"/>
                  </a:lnTo>
                  <a:lnTo>
                    <a:pt x="48" y="30"/>
                  </a:lnTo>
                  <a:lnTo>
                    <a:pt x="54" y="30"/>
                  </a:lnTo>
                  <a:lnTo>
                    <a:pt x="54" y="36"/>
                  </a:lnTo>
                  <a:lnTo>
                    <a:pt x="48" y="42"/>
                  </a:lnTo>
                  <a:lnTo>
                    <a:pt x="48" y="48"/>
                  </a:lnTo>
                  <a:lnTo>
                    <a:pt x="54" y="48"/>
                  </a:lnTo>
                  <a:lnTo>
                    <a:pt x="48" y="54"/>
                  </a:lnTo>
                  <a:lnTo>
                    <a:pt x="54" y="54"/>
                  </a:lnTo>
                  <a:lnTo>
                    <a:pt x="4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16" name="Freeform 2644"/>
            <p:cNvSpPr>
              <a:spLocks/>
            </p:cNvSpPr>
            <p:nvPr/>
          </p:nvSpPr>
          <p:spPr bwMode="auto">
            <a:xfrm>
              <a:off x="4044" y="2592"/>
              <a:ext cx="36" cy="42"/>
            </a:xfrm>
            <a:custGeom>
              <a:avLst/>
              <a:gdLst>
                <a:gd name="T0" fmla="*/ 6 w 36"/>
                <a:gd name="T1" fmla="*/ 30 h 42"/>
                <a:gd name="T2" fmla="*/ 6 w 36"/>
                <a:gd name="T3" fmla="*/ 24 h 42"/>
                <a:gd name="T4" fmla="*/ 0 w 36"/>
                <a:gd name="T5" fmla="*/ 24 h 42"/>
                <a:gd name="T6" fmla="*/ 0 w 36"/>
                <a:gd name="T7" fmla="*/ 18 h 42"/>
                <a:gd name="T8" fmla="*/ 6 w 36"/>
                <a:gd name="T9" fmla="*/ 18 h 42"/>
                <a:gd name="T10" fmla="*/ 12 w 36"/>
                <a:gd name="T11" fmla="*/ 0 h 42"/>
                <a:gd name="T12" fmla="*/ 12 w 36"/>
                <a:gd name="T13" fmla="*/ 6 h 42"/>
                <a:gd name="T14" fmla="*/ 18 w 36"/>
                <a:gd name="T15" fmla="*/ 6 h 42"/>
                <a:gd name="T16" fmla="*/ 24 w 36"/>
                <a:gd name="T17" fmla="*/ 6 h 42"/>
                <a:gd name="T18" fmla="*/ 30 w 36"/>
                <a:gd name="T19" fmla="*/ 6 h 42"/>
                <a:gd name="T20" fmla="*/ 36 w 36"/>
                <a:gd name="T21" fmla="*/ 12 h 42"/>
                <a:gd name="T22" fmla="*/ 36 w 36"/>
                <a:gd name="T23" fmla="*/ 18 h 42"/>
                <a:gd name="T24" fmla="*/ 36 w 36"/>
                <a:gd name="T25" fmla="*/ 24 h 42"/>
                <a:gd name="T26" fmla="*/ 30 w 36"/>
                <a:gd name="T27" fmla="*/ 36 h 42"/>
                <a:gd name="T28" fmla="*/ 24 w 36"/>
                <a:gd name="T29" fmla="*/ 36 h 42"/>
                <a:gd name="T30" fmla="*/ 24 w 36"/>
                <a:gd name="T31" fmla="*/ 42 h 42"/>
                <a:gd name="T32" fmla="*/ 18 w 36"/>
                <a:gd name="T33" fmla="*/ 36 h 42"/>
                <a:gd name="T34" fmla="*/ 12 w 36"/>
                <a:gd name="T35" fmla="*/ 36 h 42"/>
                <a:gd name="T36" fmla="*/ 6 w 36"/>
                <a:gd name="T37" fmla="*/ 36 h 42"/>
                <a:gd name="T38" fmla="*/ 6 w 36"/>
                <a:gd name="T3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2">
                  <a:moveTo>
                    <a:pt x="6" y="30"/>
                  </a:moveTo>
                  <a:lnTo>
                    <a:pt x="6" y="24"/>
                  </a:lnTo>
                  <a:lnTo>
                    <a:pt x="0" y="24"/>
                  </a:lnTo>
                  <a:lnTo>
                    <a:pt x="0" y="18"/>
                  </a:lnTo>
                  <a:lnTo>
                    <a:pt x="6" y="18"/>
                  </a:lnTo>
                  <a:lnTo>
                    <a:pt x="12" y="0"/>
                  </a:lnTo>
                  <a:lnTo>
                    <a:pt x="12" y="6"/>
                  </a:lnTo>
                  <a:lnTo>
                    <a:pt x="18" y="6"/>
                  </a:lnTo>
                  <a:lnTo>
                    <a:pt x="24" y="6"/>
                  </a:lnTo>
                  <a:lnTo>
                    <a:pt x="30" y="6"/>
                  </a:lnTo>
                  <a:lnTo>
                    <a:pt x="36" y="12"/>
                  </a:lnTo>
                  <a:lnTo>
                    <a:pt x="36" y="18"/>
                  </a:lnTo>
                  <a:lnTo>
                    <a:pt x="36" y="24"/>
                  </a:lnTo>
                  <a:lnTo>
                    <a:pt x="30" y="36"/>
                  </a:lnTo>
                  <a:lnTo>
                    <a:pt x="24" y="36"/>
                  </a:lnTo>
                  <a:lnTo>
                    <a:pt x="24" y="42"/>
                  </a:lnTo>
                  <a:lnTo>
                    <a:pt x="18" y="36"/>
                  </a:lnTo>
                  <a:lnTo>
                    <a:pt x="12" y="36"/>
                  </a:lnTo>
                  <a:lnTo>
                    <a:pt x="6" y="36"/>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17" name="Freeform 2645"/>
            <p:cNvSpPr>
              <a:spLocks/>
            </p:cNvSpPr>
            <p:nvPr/>
          </p:nvSpPr>
          <p:spPr bwMode="auto">
            <a:xfrm>
              <a:off x="3810" y="2628"/>
              <a:ext cx="42" cy="24"/>
            </a:xfrm>
            <a:custGeom>
              <a:avLst/>
              <a:gdLst>
                <a:gd name="T0" fmla="*/ 36 w 42"/>
                <a:gd name="T1" fmla="*/ 24 h 24"/>
                <a:gd name="T2" fmla="*/ 24 w 42"/>
                <a:gd name="T3" fmla="*/ 24 h 24"/>
                <a:gd name="T4" fmla="*/ 0 w 42"/>
                <a:gd name="T5" fmla="*/ 24 h 24"/>
                <a:gd name="T6" fmla="*/ 6 w 42"/>
                <a:gd name="T7" fmla="*/ 24 h 24"/>
                <a:gd name="T8" fmla="*/ 0 w 42"/>
                <a:gd name="T9" fmla="*/ 12 h 24"/>
                <a:gd name="T10" fmla="*/ 0 w 42"/>
                <a:gd name="T11" fmla="*/ 6 h 24"/>
                <a:gd name="T12" fmla="*/ 12 w 42"/>
                <a:gd name="T13" fmla="*/ 6 h 24"/>
                <a:gd name="T14" fmla="*/ 30 w 42"/>
                <a:gd name="T15" fmla="*/ 6 h 24"/>
                <a:gd name="T16" fmla="*/ 36 w 42"/>
                <a:gd name="T17" fmla="*/ 0 h 24"/>
                <a:gd name="T18" fmla="*/ 36 w 42"/>
                <a:gd name="T19" fmla="*/ 6 h 24"/>
                <a:gd name="T20" fmla="*/ 36 w 42"/>
                <a:gd name="T21" fmla="*/ 12 h 24"/>
                <a:gd name="T22" fmla="*/ 36 w 42"/>
                <a:gd name="T23" fmla="*/ 6 h 24"/>
                <a:gd name="T24" fmla="*/ 36 w 42"/>
                <a:gd name="T25" fmla="*/ 12 h 24"/>
                <a:gd name="T26" fmla="*/ 36 w 42"/>
                <a:gd name="T27" fmla="*/ 18 h 24"/>
                <a:gd name="T28" fmla="*/ 42 w 42"/>
                <a:gd name="T29" fmla="*/ 18 h 24"/>
                <a:gd name="T30" fmla="*/ 36 w 42"/>
                <a:gd name="T31" fmla="*/ 18 h 24"/>
                <a:gd name="T32" fmla="*/ 36 w 42"/>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4">
                  <a:moveTo>
                    <a:pt x="36" y="24"/>
                  </a:moveTo>
                  <a:lnTo>
                    <a:pt x="24" y="24"/>
                  </a:lnTo>
                  <a:lnTo>
                    <a:pt x="0" y="24"/>
                  </a:lnTo>
                  <a:lnTo>
                    <a:pt x="6" y="24"/>
                  </a:lnTo>
                  <a:lnTo>
                    <a:pt x="0" y="12"/>
                  </a:lnTo>
                  <a:lnTo>
                    <a:pt x="0" y="6"/>
                  </a:lnTo>
                  <a:lnTo>
                    <a:pt x="12" y="6"/>
                  </a:lnTo>
                  <a:lnTo>
                    <a:pt x="30" y="6"/>
                  </a:lnTo>
                  <a:lnTo>
                    <a:pt x="36" y="0"/>
                  </a:lnTo>
                  <a:lnTo>
                    <a:pt x="36" y="6"/>
                  </a:lnTo>
                  <a:lnTo>
                    <a:pt x="36" y="12"/>
                  </a:lnTo>
                  <a:lnTo>
                    <a:pt x="36" y="6"/>
                  </a:lnTo>
                  <a:lnTo>
                    <a:pt x="36" y="12"/>
                  </a:lnTo>
                  <a:lnTo>
                    <a:pt x="36" y="18"/>
                  </a:lnTo>
                  <a:lnTo>
                    <a:pt x="42" y="18"/>
                  </a:lnTo>
                  <a:lnTo>
                    <a:pt x="36" y="18"/>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18" name="Freeform 2646"/>
            <p:cNvSpPr>
              <a:spLocks/>
            </p:cNvSpPr>
            <p:nvPr/>
          </p:nvSpPr>
          <p:spPr bwMode="auto">
            <a:xfrm>
              <a:off x="2196" y="2664"/>
              <a:ext cx="66" cy="48"/>
            </a:xfrm>
            <a:custGeom>
              <a:avLst/>
              <a:gdLst>
                <a:gd name="T0" fmla="*/ 42 w 66"/>
                <a:gd name="T1" fmla="*/ 36 h 48"/>
                <a:gd name="T2" fmla="*/ 42 w 66"/>
                <a:gd name="T3" fmla="*/ 30 h 48"/>
                <a:gd name="T4" fmla="*/ 42 w 66"/>
                <a:gd name="T5" fmla="*/ 36 h 48"/>
                <a:gd name="T6" fmla="*/ 30 w 66"/>
                <a:gd name="T7" fmla="*/ 36 h 48"/>
                <a:gd name="T8" fmla="*/ 24 w 66"/>
                <a:gd name="T9" fmla="*/ 30 h 48"/>
                <a:gd name="T10" fmla="*/ 18 w 66"/>
                <a:gd name="T11" fmla="*/ 30 h 48"/>
                <a:gd name="T12" fmla="*/ 12 w 66"/>
                <a:gd name="T13" fmla="*/ 30 h 48"/>
                <a:gd name="T14" fmla="*/ 12 w 66"/>
                <a:gd name="T15" fmla="*/ 24 h 48"/>
                <a:gd name="T16" fmla="*/ 6 w 66"/>
                <a:gd name="T17" fmla="*/ 24 h 48"/>
                <a:gd name="T18" fmla="*/ 6 w 66"/>
                <a:gd name="T19" fmla="*/ 18 h 48"/>
                <a:gd name="T20" fmla="*/ 6 w 66"/>
                <a:gd name="T21" fmla="*/ 12 h 48"/>
                <a:gd name="T22" fmla="*/ 6 w 66"/>
                <a:gd name="T23" fmla="*/ 6 h 48"/>
                <a:gd name="T24" fmla="*/ 0 w 66"/>
                <a:gd name="T25" fmla="*/ 6 h 48"/>
                <a:gd name="T26" fmla="*/ 0 w 66"/>
                <a:gd name="T27" fmla="*/ 0 h 48"/>
                <a:gd name="T28" fmla="*/ 18 w 66"/>
                <a:gd name="T29" fmla="*/ 6 h 48"/>
                <a:gd name="T30" fmla="*/ 66 w 66"/>
                <a:gd name="T31" fmla="*/ 6 h 48"/>
                <a:gd name="T32" fmla="*/ 66 w 66"/>
                <a:gd name="T33" fmla="*/ 42 h 48"/>
                <a:gd name="T34" fmla="*/ 60 w 66"/>
                <a:gd name="T35" fmla="*/ 48 h 48"/>
                <a:gd name="T36" fmla="*/ 60 w 66"/>
                <a:gd name="T37" fmla="*/ 42 h 48"/>
                <a:gd name="T38" fmla="*/ 54 w 66"/>
                <a:gd name="T39" fmla="*/ 42 h 48"/>
                <a:gd name="T40" fmla="*/ 54 w 66"/>
                <a:gd name="T41" fmla="*/ 36 h 48"/>
                <a:gd name="T42" fmla="*/ 48 w 66"/>
                <a:gd name="T43" fmla="*/ 36 h 48"/>
                <a:gd name="T44" fmla="*/ 42 w 66"/>
                <a:gd name="T4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8">
                  <a:moveTo>
                    <a:pt x="42" y="36"/>
                  </a:moveTo>
                  <a:lnTo>
                    <a:pt x="42" y="30"/>
                  </a:lnTo>
                  <a:lnTo>
                    <a:pt x="42" y="36"/>
                  </a:lnTo>
                  <a:lnTo>
                    <a:pt x="30" y="36"/>
                  </a:lnTo>
                  <a:lnTo>
                    <a:pt x="24" y="30"/>
                  </a:lnTo>
                  <a:lnTo>
                    <a:pt x="18" y="30"/>
                  </a:lnTo>
                  <a:lnTo>
                    <a:pt x="12" y="30"/>
                  </a:lnTo>
                  <a:lnTo>
                    <a:pt x="12" y="24"/>
                  </a:lnTo>
                  <a:lnTo>
                    <a:pt x="6" y="24"/>
                  </a:lnTo>
                  <a:lnTo>
                    <a:pt x="6" y="18"/>
                  </a:lnTo>
                  <a:lnTo>
                    <a:pt x="6" y="12"/>
                  </a:lnTo>
                  <a:lnTo>
                    <a:pt x="6" y="6"/>
                  </a:lnTo>
                  <a:lnTo>
                    <a:pt x="0" y="6"/>
                  </a:lnTo>
                  <a:lnTo>
                    <a:pt x="0" y="0"/>
                  </a:lnTo>
                  <a:lnTo>
                    <a:pt x="18" y="6"/>
                  </a:lnTo>
                  <a:lnTo>
                    <a:pt x="66" y="6"/>
                  </a:lnTo>
                  <a:lnTo>
                    <a:pt x="66" y="42"/>
                  </a:lnTo>
                  <a:lnTo>
                    <a:pt x="60" y="48"/>
                  </a:lnTo>
                  <a:lnTo>
                    <a:pt x="60" y="42"/>
                  </a:lnTo>
                  <a:lnTo>
                    <a:pt x="54" y="42"/>
                  </a:lnTo>
                  <a:lnTo>
                    <a:pt x="54" y="36"/>
                  </a:lnTo>
                  <a:lnTo>
                    <a:pt x="48" y="36"/>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19" name="Freeform 2647"/>
            <p:cNvSpPr>
              <a:spLocks/>
            </p:cNvSpPr>
            <p:nvPr/>
          </p:nvSpPr>
          <p:spPr bwMode="auto">
            <a:xfrm>
              <a:off x="2970" y="2694"/>
              <a:ext cx="36" cy="54"/>
            </a:xfrm>
            <a:custGeom>
              <a:avLst/>
              <a:gdLst>
                <a:gd name="T0" fmla="*/ 30 w 36"/>
                <a:gd name="T1" fmla="*/ 48 h 54"/>
                <a:gd name="T2" fmla="*/ 24 w 36"/>
                <a:gd name="T3" fmla="*/ 54 h 54"/>
                <a:gd name="T4" fmla="*/ 18 w 36"/>
                <a:gd name="T5" fmla="*/ 48 h 54"/>
                <a:gd name="T6" fmla="*/ 12 w 36"/>
                <a:gd name="T7" fmla="*/ 42 h 54"/>
                <a:gd name="T8" fmla="*/ 6 w 36"/>
                <a:gd name="T9" fmla="*/ 42 h 54"/>
                <a:gd name="T10" fmla="*/ 6 w 36"/>
                <a:gd name="T11" fmla="*/ 36 h 54"/>
                <a:gd name="T12" fmla="*/ 6 w 36"/>
                <a:gd name="T13" fmla="*/ 30 h 54"/>
                <a:gd name="T14" fmla="*/ 6 w 36"/>
                <a:gd name="T15" fmla="*/ 24 h 54"/>
                <a:gd name="T16" fmla="*/ 6 w 36"/>
                <a:gd name="T17" fmla="*/ 18 h 54"/>
                <a:gd name="T18" fmla="*/ 6 w 36"/>
                <a:gd name="T19" fmla="*/ 12 h 54"/>
                <a:gd name="T20" fmla="*/ 6 w 36"/>
                <a:gd name="T21" fmla="*/ 6 h 54"/>
                <a:gd name="T22" fmla="*/ 6 w 36"/>
                <a:gd name="T23" fmla="*/ 0 h 54"/>
                <a:gd name="T24" fmla="*/ 0 w 36"/>
                <a:gd name="T25" fmla="*/ 0 h 54"/>
                <a:gd name="T26" fmla="*/ 24 w 36"/>
                <a:gd name="T27" fmla="*/ 0 h 54"/>
                <a:gd name="T28" fmla="*/ 36 w 36"/>
                <a:gd name="T29" fmla="*/ 6 h 54"/>
                <a:gd name="T30" fmla="*/ 36 w 36"/>
                <a:gd name="T31" fmla="*/ 18 h 54"/>
                <a:gd name="T32" fmla="*/ 30 w 36"/>
                <a:gd name="T33" fmla="*/ 24 h 54"/>
                <a:gd name="T34" fmla="*/ 30 w 36"/>
                <a:gd name="T35" fmla="*/ 30 h 54"/>
                <a:gd name="T36" fmla="*/ 30 w 36"/>
                <a:gd name="T37" fmla="*/ 36 h 54"/>
                <a:gd name="T38" fmla="*/ 30 w 36"/>
                <a:gd name="T39" fmla="*/ 42 h 54"/>
                <a:gd name="T40" fmla="*/ 30 w 36"/>
                <a:gd name="T41"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54">
                  <a:moveTo>
                    <a:pt x="30" y="48"/>
                  </a:moveTo>
                  <a:lnTo>
                    <a:pt x="24" y="54"/>
                  </a:lnTo>
                  <a:lnTo>
                    <a:pt x="18" y="48"/>
                  </a:lnTo>
                  <a:lnTo>
                    <a:pt x="12" y="42"/>
                  </a:lnTo>
                  <a:lnTo>
                    <a:pt x="6" y="42"/>
                  </a:lnTo>
                  <a:lnTo>
                    <a:pt x="6" y="36"/>
                  </a:lnTo>
                  <a:lnTo>
                    <a:pt x="6" y="30"/>
                  </a:lnTo>
                  <a:lnTo>
                    <a:pt x="6" y="24"/>
                  </a:lnTo>
                  <a:lnTo>
                    <a:pt x="6" y="18"/>
                  </a:lnTo>
                  <a:lnTo>
                    <a:pt x="6" y="12"/>
                  </a:lnTo>
                  <a:lnTo>
                    <a:pt x="6" y="6"/>
                  </a:lnTo>
                  <a:lnTo>
                    <a:pt x="6" y="0"/>
                  </a:lnTo>
                  <a:lnTo>
                    <a:pt x="0" y="0"/>
                  </a:lnTo>
                  <a:lnTo>
                    <a:pt x="24" y="0"/>
                  </a:lnTo>
                  <a:lnTo>
                    <a:pt x="36" y="6"/>
                  </a:lnTo>
                  <a:lnTo>
                    <a:pt x="36" y="18"/>
                  </a:lnTo>
                  <a:lnTo>
                    <a:pt x="30" y="24"/>
                  </a:lnTo>
                  <a:lnTo>
                    <a:pt x="30" y="30"/>
                  </a:lnTo>
                  <a:lnTo>
                    <a:pt x="30" y="36"/>
                  </a:lnTo>
                  <a:lnTo>
                    <a:pt x="30" y="42"/>
                  </a:lnTo>
                  <a:lnTo>
                    <a:pt x="30"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0" name="Freeform 2648"/>
            <p:cNvSpPr>
              <a:spLocks/>
            </p:cNvSpPr>
            <p:nvPr/>
          </p:nvSpPr>
          <p:spPr bwMode="auto">
            <a:xfrm>
              <a:off x="2262" y="2670"/>
              <a:ext cx="42" cy="60"/>
            </a:xfrm>
            <a:custGeom>
              <a:avLst/>
              <a:gdLst>
                <a:gd name="T0" fmla="*/ 36 w 42"/>
                <a:gd name="T1" fmla="*/ 60 h 60"/>
                <a:gd name="T2" fmla="*/ 30 w 42"/>
                <a:gd name="T3" fmla="*/ 60 h 60"/>
                <a:gd name="T4" fmla="*/ 24 w 42"/>
                <a:gd name="T5" fmla="*/ 60 h 60"/>
                <a:gd name="T6" fmla="*/ 30 w 42"/>
                <a:gd name="T7" fmla="*/ 54 h 60"/>
                <a:gd name="T8" fmla="*/ 24 w 42"/>
                <a:gd name="T9" fmla="*/ 48 h 60"/>
                <a:gd name="T10" fmla="*/ 24 w 42"/>
                <a:gd name="T11" fmla="*/ 42 h 60"/>
                <a:gd name="T12" fmla="*/ 18 w 42"/>
                <a:gd name="T13" fmla="*/ 42 h 60"/>
                <a:gd name="T14" fmla="*/ 12 w 42"/>
                <a:gd name="T15" fmla="*/ 42 h 60"/>
                <a:gd name="T16" fmla="*/ 12 w 42"/>
                <a:gd name="T17" fmla="*/ 36 h 60"/>
                <a:gd name="T18" fmla="*/ 6 w 42"/>
                <a:gd name="T19" fmla="*/ 36 h 60"/>
                <a:gd name="T20" fmla="*/ 0 w 42"/>
                <a:gd name="T21" fmla="*/ 42 h 60"/>
                <a:gd name="T22" fmla="*/ 0 w 42"/>
                <a:gd name="T23" fmla="*/ 36 h 60"/>
                <a:gd name="T24" fmla="*/ 0 w 42"/>
                <a:gd name="T25" fmla="*/ 0 h 60"/>
                <a:gd name="T26" fmla="*/ 42 w 42"/>
                <a:gd name="T27" fmla="*/ 6 h 60"/>
                <a:gd name="T28" fmla="*/ 36 w 42"/>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0">
                  <a:moveTo>
                    <a:pt x="36" y="60"/>
                  </a:moveTo>
                  <a:lnTo>
                    <a:pt x="30" y="60"/>
                  </a:lnTo>
                  <a:lnTo>
                    <a:pt x="24" y="60"/>
                  </a:lnTo>
                  <a:lnTo>
                    <a:pt x="30" y="54"/>
                  </a:lnTo>
                  <a:lnTo>
                    <a:pt x="24" y="48"/>
                  </a:lnTo>
                  <a:lnTo>
                    <a:pt x="24" y="42"/>
                  </a:lnTo>
                  <a:lnTo>
                    <a:pt x="18" y="42"/>
                  </a:lnTo>
                  <a:lnTo>
                    <a:pt x="12" y="42"/>
                  </a:lnTo>
                  <a:lnTo>
                    <a:pt x="12" y="36"/>
                  </a:lnTo>
                  <a:lnTo>
                    <a:pt x="6" y="36"/>
                  </a:lnTo>
                  <a:lnTo>
                    <a:pt x="0" y="42"/>
                  </a:lnTo>
                  <a:lnTo>
                    <a:pt x="0" y="36"/>
                  </a:lnTo>
                  <a:lnTo>
                    <a:pt x="0" y="0"/>
                  </a:lnTo>
                  <a:lnTo>
                    <a:pt x="42" y="6"/>
                  </a:lnTo>
                  <a:lnTo>
                    <a:pt x="3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1" name="Freeform 2649"/>
            <p:cNvSpPr>
              <a:spLocks/>
            </p:cNvSpPr>
            <p:nvPr/>
          </p:nvSpPr>
          <p:spPr bwMode="auto">
            <a:xfrm>
              <a:off x="2298" y="2676"/>
              <a:ext cx="48" cy="60"/>
            </a:xfrm>
            <a:custGeom>
              <a:avLst/>
              <a:gdLst>
                <a:gd name="T0" fmla="*/ 48 w 48"/>
                <a:gd name="T1" fmla="*/ 60 h 60"/>
                <a:gd name="T2" fmla="*/ 0 w 48"/>
                <a:gd name="T3" fmla="*/ 54 h 60"/>
                <a:gd name="T4" fmla="*/ 6 w 48"/>
                <a:gd name="T5" fmla="*/ 0 h 60"/>
                <a:gd name="T6" fmla="*/ 48 w 48"/>
                <a:gd name="T7" fmla="*/ 0 h 60"/>
                <a:gd name="T8" fmla="*/ 48 w 48"/>
                <a:gd name="T9" fmla="*/ 60 h 60"/>
              </a:gdLst>
              <a:ahLst/>
              <a:cxnLst>
                <a:cxn ang="0">
                  <a:pos x="T0" y="T1"/>
                </a:cxn>
                <a:cxn ang="0">
                  <a:pos x="T2" y="T3"/>
                </a:cxn>
                <a:cxn ang="0">
                  <a:pos x="T4" y="T5"/>
                </a:cxn>
                <a:cxn ang="0">
                  <a:pos x="T6" y="T7"/>
                </a:cxn>
                <a:cxn ang="0">
                  <a:pos x="T8" y="T9"/>
                </a:cxn>
              </a:cxnLst>
              <a:rect l="0" t="0" r="r" b="b"/>
              <a:pathLst>
                <a:path w="48" h="60">
                  <a:moveTo>
                    <a:pt x="48" y="60"/>
                  </a:moveTo>
                  <a:lnTo>
                    <a:pt x="0" y="54"/>
                  </a:lnTo>
                  <a:lnTo>
                    <a:pt x="6" y="0"/>
                  </a:lnTo>
                  <a:lnTo>
                    <a:pt x="48" y="0"/>
                  </a:lnTo>
                  <a:lnTo>
                    <a:pt x="48"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2" name="Freeform 2650"/>
            <p:cNvSpPr>
              <a:spLocks/>
            </p:cNvSpPr>
            <p:nvPr/>
          </p:nvSpPr>
          <p:spPr bwMode="auto">
            <a:xfrm>
              <a:off x="2346" y="2676"/>
              <a:ext cx="42" cy="60"/>
            </a:xfrm>
            <a:custGeom>
              <a:avLst/>
              <a:gdLst>
                <a:gd name="T0" fmla="*/ 0 w 42"/>
                <a:gd name="T1" fmla="*/ 60 h 60"/>
                <a:gd name="T2" fmla="*/ 0 w 42"/>
                <a:gd name="T3" fmla="*/ 0 h 60"/>
                <a:gd name="T4" fmla="*/ 42 w 42"/>
                <a:gd name="T5" fmla="*/ 6 h 60"/>
                <a:gd name="T6" fmla="*/ 42 w 42"/>
                <a:gd name="T7" fmla="*/ 12 h 60"/>
                <a:gd name="T8" fmla="*/ 42 w 42"/>
                <a:gd name="T9" fmla="*/ 18 h 60"/>
                <a:gd name="T10" fmla="*/ 42 w 42"/>
                <a:gd name="T11" fmla="*/ 60 h 60"/>
                <a:gd name="T12" fmla="*/ 0 w 4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42" h="60">
                  <a:moveTo>
                    <a:pt x="0" y="60"/>
                  </a:moveTo>
                  <a:lnTo>
                    <a:pt x="0" y="0"/>
                  </a:lnTo>
                  <a:lnTo>
                    <a:pt x="42" y="6"/>
                  </a:lnTo>
                  <a:lnTo>
                    <a:pt x="42" y="12"/>
                  </a:lnTo>
                  <a:lnTo>
                    <a:pt x="42" y="18"/>
                  </a:lnTo>
                  <a:lnTo>
                    <a:pt x="42" y="60"/>
                  </a:lnTo>
                  <a:lnTo>
                    <a:pt x="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3" name="Freeform 2651"/>
            <p:cNvSpPr>
              <a:spLocks/>
            </p:cNvSpPr>
            <p:nvPr/>
          </p:nvSpPr>
          <p:spPr bwMode="auto">
            <a:xfrm>
              <a:off x="2808" y="2694"/>
              <a:ext cx="54" cy="66"/>
            </a:xfrm>
            <a:custGeom>
              <a:avLst/>
              <a:gdLst>
                <a:gd name="T0" fmla="*/ 48 w 54"/>
                <a:gd name="T1" fmla="*/ 54 h 66"/>
                <a:gd name="T2" fmla="*/ 30 w 54"/>
                <a:gd name="T3" fmla="*/ 54 h 66"/>
                <a:gd name="T4" fmla="*/ 24 w 54"/>
                <a:gd name="T5" fmla="*/ 54 h 66"/>
                <a:gd name="T6" fmla="*/ 12 w 54"/>
                <a:gd name="T7" fmla="*/ 66 h 66"/>
                <a:gd name="T8" fmla="*/ 6 w 54"/>
                <a:gd name="T9" fmla="*/ 66 h 66"/>
                <a:gd name="T10" fmla="*/ 6 w 54"/>
                <a:gd name="T11" fmla="*/ 60 h 66"/>
                <a:gd name="T12" fmla="*/ 6 w 54"/>
                <a:gd name="T13" fmla="*/ 54 h 66"/>
                <a:gd name="T14" fmla="*/ 0 w 54"/>
                <a:gd name="T15" fmla="*/ 48 h 66"/>
                <a:gd name="T16" fmla="*/ 0 w 54"/>
                <a:gd name="T17" fmla="*/ 36 h 66"/>
                <a:gd name="T18" fmla="*/ 0 w 54"/>
                <a:gd name="T19" fmla="*/ 30 h 66"/>
                <a:gd name="T20" fmla="*/ 0 w 54"/>
                <a:gd name="T21" fmla="*/ 24 h 66"/>
                <a:gd name="T22" fmla="*/ 6 w 54"/>
                <a:gd name="T23" fmla="*/ 24 h 66"/>
                <a:gd name="T24" fmla="*/ 42 w 54"/>
                <a:gd name="T25" fmla="*/ 0 h 66"/>
                <a:gd name="T26" fmla="*/ 48 w 54"/>
                <a:gd name="T27" fmla="*/ 6 h 66"/>
                <a:gd name="T28" fmla="*/ 48 w 54"/>
                <a:gd name="T29" fmla="*/ 0 h 66"/>
                <a:gd name="T30" fmla="*/ 54 w 54"/>
                <a:gd name="T31" fmla="*/ 0 h 66"/>
                <a:gd name="T32" fmla="*/ 54 w 54"/>
                <a:gd name="T33" fmla="*/ 6 h 66"/>
                <a:gd name="T34" fmla="*/ 48 w 54"/>
                <a:gd name="T35" fmla="*/ 6 h 66"/>
                <a:gd name="T36" fmla="*/ 48 w 54"/>
                <a:gd name="T37" fmla="*/ 12 h 66"/>
                <a:gd name="T38" fmla="*/ 48 w 54"/>
                <a:gd name="T39" fmla="*/ 18 h 66"/>
                <a:gd name="T40" fmla="*/ 54 w 54"/>
                <a:gd name="T41" fmla="*/ 24 h 66"/>
                <a:gd name="T42" fmla="*/ 54 w 54"/>
                <a:gd name="T43" fmla="*/ 30 h 66"/>
                <a:gd name="T44" fmla="*/ 54 w 54"/>
                <a:gd name="T45" fmla="*/ 36 h 66"/>
                <a:gd name="T46" fmla="*/ 48 w 54"/>
                <a:gd name="T47" fmla="*/ 36 h 66"/>
                <a:gd name="T48" fmla="*/ 48 w 54"/>
                <a:gd name="T49" fmla="*/ 42 h 66"/>
                <a:gd name="T50" fmla="*/ 48 w 54"/>
                <a:gd name="T51" fmla="*/ 48 h 66"/>
                <a:gd name="T52" fmla="*/ 48 w 54"/>
                <a:gd name="T5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6">
                  <a:moveTo>
                    <a:pt x="48" y="54"/>
                  </a:moveTo>
                  <a:lnTo>
                    <a:pt x="30" y="54"/>
                  </a:lnTo>
                  <a:lnTo>
                    <a:pt x="24" y="54"/>
                  </a:lnTo>
                  <a:lnTo>
                    <a:pt x="12" y="66"/>
                  </a:lnTo>
                  <a:lnTo>
                    <a:pt x="6" y="66"/>
                  </a:lnTo>
                  <a:lnTo>
                    <a:pt x="6" y="60"/>
                  </a:lnTo>
                  <a:lnTo>
                    <a:pt x="6" y="54"/>
                  </a:lnTo>
                  <a:lnTo>
                    <a:pt x="0" y="48"/>
                  </a:lnTo>
                  <a:lnTo>
                    <a:pt x="0" y="36"/>
                  </a:lnTo>
                  <a:lnTo>
                    <a:pt x="0" y="30"/>
                  </a:lnTo>
                  <a:lnTo>
                    <a:pt x="0" y="24"/>
                  </a:lnTo>
                  <a:lnTo>
                    <a:pt x="6" y="24"/>
                  </a:lnTo>
                  <a:lnTo>
                    <a:pt x="42" y="0"/>
                  </a:lnTo>
                  <a:lnTo>
                    <a:pt x="48" y="6"/>
                  </a:lnTo>
                  <a:lnTo>
                    <a:pt x="48" y="0"/>
                  </a:lnTo>
                  <a:lnTo>
                    <a:pt x="54" y="0"/>
                  </a:lnTo>
                  <a:lnTo>
                    <a:pt x="54" y="6"/>
                  </a:lnTo>
                  <a:lnTo>
                    <a:pt x="48" y="6"/>
                  </a:lnTo>
                  <a:lnTo>
                    <a:pt x="48" y="12"/>
                  </a:lnTo>
                  <a:lnTo>
                    <a:pt x="48" y="18"/>
                  </a:lnTo>
                  <a:lnTo>
                    <a:pt x="54" y="24"/>
                  </a:lnTo>
                  <a:lnTo>
                    <a:pt x="54" y="30"/>
                  </a:lnTo>
                  <a:lnTo>
                    <a:pt x="54" y="36"/>
                  </a:lnTo>
                  <a:lnTo>
                    <a:pt x="48" y="36"/>
                  </a:lnTo>
                  <a:lnTo>
                    <a:pt x="48" y="42"/>
                  </a:lnTo>
                  <a:lnTo>
                    <a:pt x="48" y="48"/>
                  </a:lnTo>
                  <a:lnTo>
                    <a:pt x="48"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4" name="Freeform 2652"/>
            <p:cNvSpPr>
              <a:spLocks/>
            </p:cNvSpPr>
            <p:nvPr/>
          </p:nvSpPr>
          <p:spPr bwMode="auto">
            <a:xfrm>
              <a:off x="3780" y="2634"/>
              <a:ext cx="36" cy="24"/>
            </a:xfrm>
            <a:custGeom>
              <a:avLst/>
              <a:gdLst>
                <a:gd name="T0" fmla="*/ 30 w 36"/>
                <a:gd name="T1" fmla="*/ 18 h 24"/>
                <a:gd name="T2" fmla="*/ 30 w 36"/>
                <a:gd name="T3" fmla="*/ 24 h 24"/>
                <a:gd name="T4" fmla="*/ 24 w 36"/>
                <a:gd name="T5" fmla="*/ 24 h 24"/>
                <a:gd name="T6" fmla="*/ 18 w 36"/>
                <a:gd name="T7" fmla="*/ 24 h 24"/>
                <a:gd name="T8" fmla="*/ 0 w 36"/>
                <a:gd name="T9" fmla="*/ 24 h 24"/>
                <a:gd name="T10" fmla="*/ 0 w 36"/>
                <a:gd name="T11" fmla="*/ 18 h 24"/>
                <a:gd name="T12" fmla="*/ 0 w 36"/>
                <a:gd name="T13" fmla="*/ 12 h 24"/>
                <a:gd name="T14" fmla="*/ 0 w 36"/>
                <a:gd name="T15" fmla="*/ 6 h 24"/>
                <a:gd name="T16" fmla="*/ 12 w 36"/>
                <a:gd name="T17" fmla="*/ 6 h 24"/>
                <a:gd name="T18" fmla="*/ 12 w 36"/>
                <a:gd name="T19" fmla="*/ 0 h 24"/>
                <a:gd name="T20" fmla="*/ 12 w 36"/>
                <a:gd name="T21" fmla="*/ 6 h 24"/>
                <a:gd name="T22" fmla="*/ 18 w 36"/>
                <a:gd name="T23" fmla="*/ 0 h 24"/>
                <a:gd name="T24" fmla="*/ 18 w 36"/>
                <a:gd name="T25" fmla="*/ 6 h 24"/>
                <a:gd name="T26" fmla="*/ 18 w 36"/>
                <a:gd name="T27" fmla="*/ 0 h 24"/>
                <a:gd name="T28" fmla="*/ 18 w 36"/>
                <a:gd name="T29" fmla="*/ 6 h 24"/>
                <a:gd name="T30" fmla="*/ 24 w 36"/>
                <a:gd name="T31" fmla="*/ 6 h 24"/>
                <a:gd name="T32" fmla="*/ 30 w 36"/>
                <a:gd name="T33" fmla="*/ 0 h 24"/>
                <a:gd name="T34" fmla="*/ 30 w 36"/>
                <a:gd name="T35" fmla="*/ 6 h 24"/>
                <a:gd name="T36" fmla="*/ 36 w 36"/>
                <a:gd name="T37" fmla="*/ 18 h 24"/>
                <a:gd name="T38" fmla="*/ 30 w 36"/>
                <a:gd name="T3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24">
                  <a:moveTo>
                    <a:pt x="30" y="18"/>
                  </a:moveTo>
                  <a:lnTo>
                    <a:pt x="30" y="24"/>
                  </a:lnTo>
                  <a:lnTo>
                    <a:pt x="24" y="24"/>
                  </a:lnTo>
                  <a:lnTo>
                    <a:pt x="18" y="24"/>
                  </a:lnTo>
                  <a:lnTo>
                    <a:pt x="0" y="24"/>
                  </a:lnTo>
                  <a:lnTo>
                    <a:pt x="0" y="18"/>
                  </a:lnTo>
                  <a:lnTo>
                    <a:pt x="0" y="12"/>
                  </a:lnTo>
                  <a:lnTo>
                    <a:pt x="0" y="6"/>
                  </a:lnTo>
                  <a:lnTo>
                    <a:pt x="12" y="6"/>
                  </a:lnTo>
                  <a:lnTo>
                    <a:pt x="12" y="0"/>
                  </a:lnTo>
                  <a:lnTo>
                    <a:pt x="12" y="6"/>
                  </a:lnTo>
                  <a:lnTo>
                    <a:pt x="18" y="0"/>
                  </a:lnTo>
                  <a:lnTo>
                    <a:pt x="18" y="6"/>
                  </a:lnTo>
                  <a:lnTo>
                    <a:pt x="18" y="0"/>
                  </a:lnTo>
                  <a:lnTo>
                    <a:pt x="18" y="6"/>
                  </a:lnTo>
                  <a:lnTo>
                    <a:pt x="24" y="6"/>
                  </a:lnTo>
                  <a:lnTo>
                    <a:pt x="30" y="0"/>
                  </a:lnTo>
                  <a:lnTo>
                    <a:pt x="30" y="6"/>
                  </a:lnTo>
                  <a:lnTo>
                    <a:pt x="36" y="18"/>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5" name="Freeform 2653"/>
            <p:cNvSpPr>
              <a:spLocks/>
            </p:cNvSpPr>
            <p:nvPr/>
          </p:nvSpPr>
          <p:spPr bwMode="auto">
            <a:xfrm>
              <a:off x="3660" y="2652"/>
              <a:ext cx="42" cy="42"/>
            </a:xfrm>
            <a:custGeom>
              <a:avLst/>
              <a:gdLst>
                <a:gd name="T0" fmla="*/ 42 w 42"/>
                <a:gd name="T1" fmla="*/ 36 h 42"/>
                <a:gd name="T2" fmla="*/ 6 w 42"/>
                <a:gd name="T3" fmla="*/ 42 h 42"/>
                <a:gd name="T4" fmla="*/ 6 w 42"/>
                <a:gd name="T5" fmla="*/ 18 h 42"/>
                <a:gd name="T6" fmla="*/ 0 w 42"/>
                <a:gd name="T7" fmla="*/ 12 h 42"/>
                <a:gd name="T8" fmla="*/ 6 w 42"/>
                <a:gd name="T9" fmla="*/ 12 h 42"/>
                <a:gd name="T10" fmla="*/ 6 w 42"/>
                <a:gd name="T11" fmla="*/ 6 h 42"/>
                <a:gd name="T12" fmla="*/ 6 w 42"/>
                <a:gd name="T13" fmla="*/ 0 h 42"/>
                <a:gd name="T14" fmla="*/ 18 w 42"/>
                <a:gd name="T15" fmla="*/ 0 h 42"/>
                <a:gd name="T16" fmla="*/ 36 w 42"/>
                <a:gd name="T17" fmla="*/ 0 h 42"/>
                <a:gd name="T18" fmla="*/ 42 w 42"/>
                <a:gd name="T1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42" y="36"/>
                  </a:moveTo>
                  <a:lnTo>
                    <a:pt x="6" y="42"/>
                  </a:lnTo>
                  <a:lnTo>
                    <a:pt x="6" y="18"/>
                  </a:lnTo>
                  <a:lnTo>
                    <a:pt x="0" y="12"/>
                  </a:lnTo>
                  <a:lnTo>
                    <a:pt x="6" y="12"/>
                  </a:lnTo>
                  <a:lnTo>
                    <a:pt x="6" y="6"/>
                  </a:lnTo>
                  <a:lnTo>
                    <a:pt x="6" y="0"/>
                  </a:lnTo>
                  <a:lnTo>
                    <a:pt x="18" y="0"/>
                  </a:lnTo>
                  <a:lnTo>
                    <a:pt x="36" y="0"/>
                  </a:lnTo>
                  <a:lnTo>
                    <a:pt x="4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6" name="Freeform 2654"/>
            <p:cNvSpPr>
              <a:spLocks/>
            </p:cNvSpPr>
            <p:nvPr/>
          </p:nvSpPr>
          <p:spPr bwMode="auto">
            <a:xfrm>
              <a:off x="3696" y="2646"/>
              <a:ext cx="36" cy="42"/>
            </a:xfrm>
            <a:custGeom>
              <a:avLst/>
              <a:gdLst>
                <a:gd name="T0" fmla="*/ 6 w 36"/>
                <a:gd name="T1" fmla="*/ 42 h 42"/>
                <a:gd name="T2" fmla="*/ 0 w 36"/>
                <a:gd name="T3" fmla="*/ 6 h 42"/>
                <a:gd name="T4" fmla="*/ 6 w 36"/>
                <a:gd name="T5" fmla="*/ 0 h 42"/>
                <a:gd name="T6" fmla="*/ 30 w 36"/>
                <a:gd name="T7" fmla="*/ 0 h 42"/>
                <a:gd name="T8" fmla="*/ 36 w 36"/>
                <a:gd name="T9" fmla="*/ 30 h 42"/>
                <a:gd name="T10" fmla="*/ 30 w 36"/>
                <a:gd name="T11" fmla="*/ 36 h 42"/>
                <a:gd name="T12" fmla="*/ 24 w 36"/>
                <a:gd name="T13" fmla="*/ 36 h 42"/>
                <a:gd name="T14" fmla="*/ 18 w 36"/>
                <a:gd name="T15" fmla="*/ 36 h 42"/>
                <a:gd name="T16" fmla="*/ 12 w 36"/>
                <a:gd name="T17" fmla="*/ 36 h 42"/>
                <a:gd name="T18" fmla="*/ 12 w 36"/>
                <a:gd name="T19" fmla="*/ 42 h 42"/>
                <a:gd name="T20" fmla="*/ 6 w 36"/>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2">
                  <a:moveTo>
                    <a:pt x="6" y="42"/>
                  </a:moveTo>
                  <a:lnTo>
                    <a:pt x="0" y="6"/>
                  </a:lnTo>
                  <a:lnTo>
                    <a:pt x="6" y="0"/>
                  </a:lnTo>
                  <a:lnTo>
                    <a:pt x="30" y="0"/>
                  </a:lnTo>
                  <a:lnTo>
                    <a:pt x="36" y="30"/>
                  </a:lnTo>
                  <a:lnTo>
                    <a:pt x="30" y="36"/>
                  </a:lnTo>
                  <a:lnTo>
                    <a:pt x="24" y="36"/>
                  </a:lnTo>
                  <a:lnTo>
                    <a:pt x="18" y="36"/>
                  </a:lnTo>
                  <a:lnTo>
                    <a:pt x="12" y="36"/>
                  </a:lnTo>
                  <a:lnTo>
                    <a:pt x="12"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7" name="Freeform 2655"/>
            <p:cNvSpPr>
              <a:spLocks/>
            </p:cNvSpPr>
            <p:nvPr/>
          </p:nvSpPr>
          <p:spPr bwMode="auto">
            <a:xfrm>
              <a:off x="3246" y="2682"/>
              <a:ext cx="42" cy="30"/>
            </a:xfrm>
            <a:custGeom>
              <a:avLst/>
              <a:gdLst>
                <a:gd name="T0" fmla="*/ 42 w 42"/>
                <a:gd name="T1" fmla="*/ 30 h 30"/>
                <a:gd name="T2" fmla="*/ 12 w 42"/>
                <a:gd name="T3" fmla="*/ 30 h 30"/>
                <a:gd name="T4" fmla="*/ 6 w 42"/>
                <a:gd name="T5" fmla="*/ 30 h 30"/>
                <a:gd name="T6" fmla="*/ 0 w 42"/>
                <a:gd name="T7" fmla="*/ 30 h 30"/>
                <a:gd name="T8" fmla="*/ 0 w 42"/>
                <a:gd name="T9" fmla="*/ 6 h 30"/>
                <a:gd name="T10" fmla="*/ 36 w 42"/>
                <a:gd name="T11" fmla="*/ 0 h 30"/>
                <a:gd name="T12" fmla="*/ 42 w 42"/>
                <a:gd name="T13" fmla="*/ 0 h 30"/>
                <a:gd name="T14" fmla="*/ 42 w 4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0">
                  <a:moveTo>
                    <a:pt x="42" y="30"/>
                  </a:moveTo>
                  <a:lnTo>
                    <a:pt x="12" y="30"/>
                  </a:lnTo>
                  <a:lnTo>
                    <a:pt x="6" y="30"/>
                  </a:lnTo>
                  <a:lnTo>
                    <a:pt x="0" y="30"/>
                  </a:lnTo>
                  <a:lnTo>
                    <a:pt x="0" y="6"/>
                  </a:lnTo>
                  <a:lnTo>
                    <a:pt x="36" y="0"/>
                  </a:lnTo>
                  <a:lnTo>
                    <a:pt x="42" y="0"/>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8" name="Freeform 2656"/>
            <p:cNvSpPr>
              <a:spLocks/>
            </p:cNvSpPr>
            <p:nvPr/>
          </p:nvSpPr>
          <p:spPr bwMode="auto">
            <a:xfrm>
              <a:off x="3000" y="2694"/>
              <a:ext cx="42" cy="48"/>
            </a:xfrm>
            <a:custGeom>
              <a:avLst/>
              <a:gdLst>
                <a:gd name="T0" fmla="*/ 12 w 42"/>
                <a:gd name="T1" fmla="*/ 48 h 48"/>
                <a:gd name="T2" fmla="*/ 0 w 42"/>
                <a:gd name="T3" fmla="*/ 48 h 48"/>
                <a:gd name="T4" fmla="*/ 0 w 42"/>
                <a:gd name="T5" fmla="*/ 42 h 48"/>
                <a:gd name="T6" fmla="*/ 0 w 42"/>
                <a:gd name="T7" fmla="*/ 36 h 48"/>
                <a:gd name="T8" fmla="*/ 0 w 42"/>
                <a:gd name="T9" fmla="*/ 30 h 48"/>
                <a:gd name="T10" fmla="*/ 0 w 42"/>
                <a:gd name="T11" fmla="*/ 24 h 48"/>
                <a:gd name="T12" fmla="*/ 6 w 42"/>
                <a:gd name="T13" fmla="*/ 18 h 48"/>
                <a:gd name="T14" fmla="*/ 6 w 42"/>
                <a:gd name="T15" fmla="*/ 6 h 48"/>
                <a:gd name="T16" fmla="*/ 12 w 42"/>
                <a:gd name="T17" fmla="*/ 0 h 48"/>
                <a:gd name="T18" fmla="*/ 18 w 42"/>
                <a:gd name="T19" fmla="*/ 0 h 48"/>
                <a:gd name="T20" fmla="*/ 18 w 42"/>
                <a:gd name="T21" fmla="*/ 6 h 48"/>
                <a:gd name="T22" fmla="*/ 24 w 42"/>
                <a:gd name="T23" fmla="*/ 6 h 48"/>
                <a:gd name="T24" fmla="*/ 24 w 42"/>
                <a:gd name="T25" fmla="*/ 12 h 48"/>
                <a:gd name="T26" fmla="*/ 30 w 42"/>
                <a:gd name="T27" fmla="*/ 12 h 48"/>
                <a:gd name="T28" fmla="*/ 24 w 42"/>
                <a:gd name="T29" fmla="*/ 12 h 48"/>
                <a:gd name="T30" fmla="*/ 30 w 42"/>
                <a:gd name="T31" fmla="*/ 18 h 48"/>
                <a:gd name="T32" fmla="*/ 30 w 42"/>
                <a:gd name="T33" fmla="*/ 24 h 48"/>
                <a:gd name="T34" fmla="*/ 36 w 42"/>
                <a:gd name="T35" fmla="*/ 24 h 48"/>
                <a:gd name="T36" fmla="*/ 30 w 42"/>
                <a:gd name="T37" fmla="*/ 30 h 48"/>
                <a:gd name="T38" fmla="*/ 36 w 42"/>
                <a:gd name="T39" fmla="*/ 30 h 48"/>
                <a:gd name="T40" fmla="*/ 36 w 42"/>
                <a:gd name="T41" fmla="*/ 36 h 48"/>
                <a:gd name="T42" fmla="*/ 42 w 42"/>
                <a:gd name="T43" fmla="*/ 36 h 48"/>
                <a:gd name="T44" fmla="*/ 36 w 42"/>
                <a:gd name="T45" fmla="*/ 42 h 48"/>
                <a:gd name="T46" fmla="*/ 42 w 42"/>
                <a:gd name="T47" fmla="*/ 42 h 48"/>
                <a:gd name="T48" fmla="*/ 12 w 42"/>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8">
                  <a:moveTo>
                    <a:pt x="12" y="48"/>
                  </a:moveTo>
                  <a:lnTo>
                    <a:pt x="0" y="48"/>
                  </a:lnTo>
                  <a:lnTo>
                    <a:pt x="0" y="42"/>
                  </a:lnTo>
                  <a:lnTo>
                    <a:pt x="0" y="36"/>
                  </a:lnTo>
                  <a:lnTo>
                    <a:pt x="0" y="30"/>
                  </a:lnTo>
                  <a:lnTo>
                    <a:pt x="0" y="24"/>
                  </a:lnTo>
                  <a:lnTo>
                    <a:pt x="6" y="18"/>
                  </a:lnTo>
                  <a:lnTo>
                    <a:pt x="6" y="6"/>
                  </a:lnTo>
                  <a:lnTo>
                    <a:pt x="12" y="0"/>
                  </a:lnTo>
                  <a:lnTo>
                    <a:pt x="18" y="0"/>
                  </a:lnTo>
                  <a:lnTo>
                    <a:pt x="18" y="6"/>
                  </a:lnTo>
                  <a:lnTo>
                    <a:pt x="24" y="6"/>
                  </a:lnTo>
                  <a:lnTo>
                    <a:pt x="24" y="12"/>
                  </a:lnTo>
                  <a:lnTo>
                    <a:pt x="30" y="12"/>
                  </a:lnTo>
                  <a:lnTo>
                    <a:pt x="24" y="12"/>
                  </a:lnTo>
                  <a:lnTo>
                    <a:pt x="30" y="18"/>
                  </a:lnTo>
                  <a:lnTo>
                    <a:pt x="30" y="24"/>
                  </a:lnTo>
                  <a:lnTo>
                    <a:pt x="36" y="24"/>
                  </a:lnTo>
                  <a:lnTo>
                    <a:pt x="30" y="30"/>
                  </a:lnTo>
                  <a:lnTo>
                    <a:pt x="36" y="30"/>
                  </a:lnTo>
                  <a:lnTo>
                    <a:pt x="36" y="36"/>
                  </a:lnTo>
                  <a:lnTo>
                    <a:pt x="42" y="36"/>
                  </a:lnTo>
                  <a:lnTo>
                    <a:pt x="36" y="42"/>
                  </a:lnTo>
                  <a:lnTo>
                    <a:pt x="42" y="42"/>
                  </a:lnTo>
                  <a:lnTo>
                    <a:pt x="12"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9" name="Freeform 2657"/>
            <p:cNvSpPr>
              <a:spLocks/>
            </p:cNvSpPr>
            <p:nvPr/>
          </p:nvSpPr>
          <p:spPr bwMode="auto">
            <a:xfrm>
              <a:off x="2856" y="2700"/>
              <a:ext cx="66" cy="66"/>
            </a:xfrm>
            <a:custGeom>
              <a:avLst/>
              <a:gdLst>
                <a:gd name="T0" fmla="*/ 24 w 66"/>
                <a:gd name="T1" fmla="*/ 54 h 66"/>
                <a:gd name="T2" fmla="*/ 12 w 66"/>
                <a:gd name="T3" fmla="*/ 66 h 66"/>
                <a:gd name="T4" fmla="*/ 6 w 66"/>
                <a:gd name="T5" fmla="*/ 60 h 66"/>
                <a:gd name="T6" fmla="*/ 6 w 66"/>
                <a:gd name="T7" fmla="*/ 54 h 66"/>
                <a:gd name="T8" fmla="*/ 12 w 66"/>
                <a:gd name="T9" fmla="*/ 54 h 66"/>
                <a:gd name="T10" fmla="*/ 6 w 66"/>
                <a:gd name="T11" fmla="*/ 54 h 66"/>
                <a:gd name="T12" fmla="*/ 6 w 66"/>
                <a:gd name="T13" fmla="*/ 48 h 66"/>
                <a:gd name="T14" fmla="*/ 0 w 66"/>
                <a:gd name="T15" fmla="*/ 48 h 66"/>
                <a:gd name="T16" fmla="*/ 0 w 66"/>
                <a:gd name="T17" fmla="*/ 42 h 66"/>
                <a:gd name="T18" fmla="*/ 0 w 66"/>
                <a:gd name="T19" fmla="*/ 36 h 66"/>
                <a:gd name="T20" fmla="*/ 0 w 66"/>
                <a:gd name="T21" fmla="*/ 30 h 66"/>
                <a:gd name="T22" fmla="*/ 6 w 66"/>
                <a:gd name="T23" fmla="*/ 30 h 66"/>
                <a:gd name="T24" fmla="*/ 6 w 66"/>
                <a:gd name="T25" fmla="*/ 24 h 66"/>
                <a:gd name="T26" fmla="*/ 6 w 66"/>
                <a:gd name="T27" fmla="*/ 18 h 66"/>
                <a:gd name="T28" fmla="*/ 0 w 66"/>
                <a:gd name="T29" fmla="*/ 12 h 66"/>
                <a:gd name="T30" fmla="*/ 0 w 66"/>
                <a:gd name="T31" fmla="*/ 6 h 66"/>
                <a:gd name="T32" fmla="*/ 6 w 66"/>
                <a:gd name="T33" fmla="*/ 6 h 66"/>
                <a:gd name="T34" fmla="*/ 42 w 66"/>
                <a:gd name="T35" fmla="*/ 0 h 66"/>
                <a:gd name="T36" fmla="*/ 48 w 66"/>
                <a:gd name="T37" fmla="*/ 0 h 66"/>
                <a:gd name="T38" fmla="*/ 54 w 66"/>
                <a:gd name="T39" fmla="*/ 0 h 66"/>
                <a:gd name="T40" fmla="*/ 54 w 66"/>
                <a:gd name="T41" fmla="*/ 6 h 66"/>
                <a:gd name="T42" fmla="*/ 54 w 66"/>
                <a:gd name="T43" fmla="*/ 12 h 66"/>
                <a:gd name="T44" fmla="*/ 60 w 66"/>
                <a:gd name="T45" fmla="*/ 12 h 66"/>
                <a:gd name="T46" fmla="*/ 66 w 66"/>
                <a:gd name="T47" fmla="*/ 12 h 66"/>
                <a:gd name="T48" fmla="*/ 66 w 66"/>
                <a:gd name="T49" fmla="*/ 18 h 66"/>
                <a:gd name="T50" fmla="*/ 24 w 66"/>
                <a:gd name="T5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66">
                  <a:moveTo>
                    <a:pt x="24" y="54"/>
                  </a:moveTo>
                  <a:lnTo>
                    <a:pt x="12" y="66"/>
                  </a:lnTo>
                  <a:lnTo>
                    <a:pt x="6" y="60"/>
                  </a:lnTo>
                  <a:lnTo>
                    <a:pt x="6" y="54"/>
                  </a:lnTo>
                  <a:lnTo>
                    <a:pt x="12" y="54"/>
                  </a:lnTo>
                  <a:lnTo>
                    <a:pt x="6" y="54"/>
                  </a:lnTo>
                  <a:lnTo>
                    <a:pt x="6" y="48"/>
                  </a:lnTo>
                  <a:lnTo>
                    <a:pt x="0" y="48"/>
                  </a:lnTo>
                  <a:lnTo>
                    <a:pt x="0" y="42"/>
                  </a:lnTo>
                  <a:lnTo>
                    <a:pt x="0" y="36"/>
                  </a:lnTo>
                  <a:lnTo>
                    <a:pt x="0" y="30"/>
                  </a:lnTo>
                  <a:lnTo>
                    <a:pt x="6" y="30"/>
                  </a:lnTo>
                  <a:lnTo>
                    <a:pt x="6" y="24"/>
                  </a:lnTo>
                  <a:lnTo>
                    <a:pt x="6" y="18"/>
                  </a:lnTo>
                  <a:lnTo>
                    <a:pt x="0" y="12"/>
                  </a:lnTo>
                  <a:lnTo>
                    <a:pt x="0" y="6"/>
                  </a:lnTo>
                  <a:lnTo>
                    <a:pt x="6" y="6"/>
                  </a:lnTo>
                  <a:lnTo>
                    <a:pt x="42" y="0"/>
                  </a:lnTo>
                  <a:lnTo>
                    <a:pt x="48" y="0"/>
                  </a:lnTo>
                  <a:lnTo>
                    <a:pt x="54" y="0"/>
                  </a:lnTo>
                  <a:lnTo>
                    <a:pt x="54" y="6"/>
                  </a:lnTo>
                  <a:lnTo>
                    <a:pt x="54" y="12"/>
                  </a:lnTo>
                  <a:lnTo>
                    <a:pt x="60" y="12"/>
                  </a:lnTo>
                  <a:lnTo>
                    <a:pt x="66" y="12"/>
                  </a:lnTo>
                  <a:lnTo>
                    <a:pt x="66" y="18"/>
                  </a:lnTo>
                  <a:lnTo>
                    <a:pt x="24"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30" name="Freeform 2658"/>
            <p:cNvSpPr>
              <a:spLocks/>
            </p:cNvSpPr>
            <p:nvPr/>
          </p:nvSpPr>
          <p:spPr bwMode="auto">
            <a:xfrm>
              <a:off x="3876" y="2628"/>
              <a:ext cx="30" cy="30"/>
            </a:xfrm>
            <a:custGeom>
              <a:avLst/>
              <a:gdLst>
                <a:gd name="T0" fmla="*/ 0 w 30"/>
                <a:gd name="T1" fmla="*/ 30 h 30"/>
                <a:gd name="T2" fmla="*/ 0 w 30"/>
                <a:gd name="T3" fmla="*/ 18 h 30"/>
                <a:gd name="T4" fmla="*/ 0 w 30"/>
                <a:gd name="T5" fmla="*/ 12 h 30"/>
                <a:gd name="T6" fmla="*/ 0 w 30"/>
                <a:gd name="T7" fmla="*/ 6 h 30"/>
                <a:gd name="T8" fmla="*/ 0 w 30"/>
                <a:gd name="T9" fmla="*/ 0 h 30"/>
                <a:gd name="T10" fmla="*/ 12 w 30"/>
                <a:gd name="T11" fmla="*/ 0 h 30"/>
                <a:gd name="T12" fmla="*/ 12 w 30"/>
                <a:gd name="T13" fmla="*/ 6 h 30"/>
                <a:gd name="T14" fmla="*/ 18 w 30"/>
                <a:gd name="T15" fmla="*/ 6 h 30"/>
                <a:gd name="T16" fmla="*/ 24 w 30"/>
                <a:gd name="T17" fmla="*/ 12 h 30"/>
                <a:gd name="T18" fmla="*/ 30 w 30"/>
                <a:gd name="T19" fmla="*/ 12 h 30"/>
                <a:gd name="T20" fmla="*/ 24 w 30"/>
                <a:gd name="T21" fmla="*/ 12 h 30"/>
                <a:gd name="T22" fmla="*/ 24 w 30"/>
                <a:gd name="T23" fmla="*/ 18 h 30"/>
                <a:gd name="T24" fmla="*/ 24 w 30"/>
                <a:gd name="T25" fmla="*/ 24 h 30"/>
                <a:gd name="T26" fmla="*/ 18 w 30"/>
                <a:gd name="T27" fmla="*/ 24 h 30"/>
                <a:gd name="T28" fmla="*/ 18 w 30"/>
                <a:gd name="T29" fmla="*/ 30 h 30"/>
                <a:gd name="T30" fmla="*/ 12 w 30"/>
                <a:gd name="T31" fmla="*/ 30 h 30"/>
                <a:gd name="T32" fmla="*/ 0 w 3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0" y="30"/>
                  </a:moveTo>
                  <a:lnTo>
                    <a:pt x="0" y="18"/>
                  </a:lnTo>
                  <a:lnTo>
                    <a:pt x="0" y="12"/>
                  </a:lnTo>
                  <a:lnTo>
                    <a:pt x="0" y="6"/>
                  </a:lnTo>
                  <a:lnTo>
                    <a:pt x="0" y="0"/>
                  </a:lnTo>
                  <a:lnTo>
                    <a:pt x="12" y="0"/>
                  </a:lnTo>
                  <a:lnTo>
                    <a:pt x="12" y="6"/>
                  </a:lnTo>
                  <a:lnTo>
                    <a:pt x="18" y="6"/>
                  </a:lnTo>
                  <a:lnTo>
                    <a:pt x="24" y="12"/>
                  </a:lnTo>
                  <a:lnTo>
                    <a:pt x="30" y="12"/>
                  </a:lnTo>
                  <a:lnTo>
                    <a:pt x="24" y="12"/>
                  </a:lnTo>
                  <a:lnTo>
                    <a:pt x="24" y="18"/>
                  </a:lnTo>
                  <a:lnTo>
                    <a:pt x="24" y="24"/>
                  </a:lnTo>
                  <a:lnTo>
                    <a:pt x="18" y="24"/>
                  </a:lnTo>
                  <a:lnTo>
                    <a:pt x="18" y="30"/>
                  </a:lnTo>
                  <a:lnTo>
                    <a:pt x="12" y="3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31" name="Freeform 2659"/>
            <p:cNvSpPr>
              <a:spLocks/>
            </p:cNvSpPr>
            <p:nvPr/>
          </p:nvSpPr>
          <p:spPr bwMode="auto">
            <a:xfrm>
              <a:off x="2484" y="2694"/>
              <a:ext cx="48" cy="48"/>
            </a:xfrm>
            <a:custGeom>
              <a:avLst/>
              <a:gdLst>
                <a:gd name="T0" fmla="*/ 42 w 48"/>
                <a:gd name="T1" fmla="*/ 48 h 48"/>
                <a:gd name="T2" fmla="*/ 0 w 48"/>
                <a:gd name="T3" fmla="*/ 48 h 48"/>
                <a:gd name="T4" fmla="*/ 6 w 48"/>
                <a:gd name="T5" fmla="*/ 0 h 48"/>
                <a:gd name="T6" fmla="*/ 36 w 48"/>
                <a:gd name="T7" fmla="*/ 0 h 48"/>
                <a:gd name="T8" fmla="*/ 42 w 48"/>
                <a:gd name="T9" fmla="*/ 0 h 48"/>
                <a:gd name="T10" fmla="*/ 42 w 48"/>
                <a:gd name="T11" fmla="*/ 6 h 48"/>
                <a:gd name="T12" fmla="*/ 36 w 48"/>
                <a:gd name="T13" fmla="*/ 6 h 48"/>
                <a:gd name="T14" fmla="*/ 42 w 48"/>
                <a:gd name="T15" fmla="*/ 6 h 48"/>
                <a:gd name="T16" fmla="*/ 42 w 48"/>
                <a:gd name="T17" fmla="*/ 12 h 48"/>
                <a:gd name="T18" fmla="*/ 48 w 48"/>
                <a:gd name="T19" fmla="*/ 12 h 48"/>
                <a:gd name="T20" fmla="*/ 42 w 48"/>
                <a:gd name="T21" fmla="*/ 6 h 48"/>
                <a:gd name="T22" fmla="*/ 48 w 48"/>
                <a:gd name="T23" fmla="*/ 12 h 48"/>
                <a:gd name="T24" fmla="*/ 42 w 48"/>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42" y="48"/>
                  </a:moveTo>
                  <a:lnTo>
                    <a:pt x="0" y="48"/>
                  </a:lnTo>
                  <a:lnTo>
                    <a:pt x="6" y="0"/>
                  </a:lnTo>
                  <a:lnTo>
                    <a:pt x="36" y="0"/>
                  </a:lnTo>
                  <a:lnTo>
                    <a:pt x="42" y="0"/>
                  </a:lnTo>
                  <a:lnTo>
                    <a:pt x="42" y="6"/>
                  </a:lnTo>
                  <a:lnTo>
                    <a:pt x="36" y="6"/>
                  </a:lnTo>
                  <a:lnTo>
                    <a:pt x="42" y="6"/>
                  </a:lnTo>
                  <a:lnTo>
                    <a:pt x="42" y="12"/>
                  </a:lnTo>
                  <a:lnTo>
                    <a:pt x="48" y="12"/>
                  </a:lnTo>
                  <a:lnTo>
                    <a:pt x="42" y="6"/>
                  </a:lnTo>
                  <a:lnTo>
                    <a:pt x="48" y="12"/>
                  </a:lnTo>
                  <a:lnTo>
                    <a:pt x="42"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32" name="Freeform 2660"/>
            <p:cNvSpPr>
              <a:spLocks/>
            </p:cNvSpPr>
            <p:nvPr/>
          </p:nvSpPr>
          <p:spPr bwMode="auto">
            <a:xfrm>
              <a:off x="3618" y="2664"/>
              <a:ext cx="54" cy="54"/>
            </a:xfrm>
            <a:custGeom>
              <a:avLst/>
              <a:gdLst>
                <a:gd name="T0" fmla="*/ 48 w 54"/>
                <a:gd name="T1" fmla="*/ 30 h 54"/>
                <a:gd name="T2" fmla="*/ 54 w 54"/>
                <a:gd name="T3" fmla="*/ 54 h 54"/>
                <a:gd name="T4" fmla="*/ 36 w 54"/>
                <a:gd name="T5" fmla="*/ 54 h 54"/>
                <a:gd name="T6" fmla="*/ 6 w 54"/>
                <a:gd name="T7" fmla="*/ 54 h 54"/>
                <a:gd name="T8" fmla="*/ 6 w 54"/>
                <a:gd name="T9" fmla="*/ 36 h 54"/>
                <a:gd name="T10" fmla="*/ 6 w 54"/>
                <a:gd name="T11" fmla="*/ 18 h 54"/>
                <a:gd name="T12" fmla="*/ 6 w 54"/>
                <a:gd name="T13" fmla="*/ 12 h 54"/>
                <a:gd name="T14" fmla="*/ 0 w 54"/>
                <a:gd name="T15" fmla="*/ 12 h 54"/>
                <a:gd name="T16" fmla="*/ 0 w 54"/>
                <a:gd name="T17" fmla="*/ 0 h 54"/>
                <a:gd name="T18" fmla="*/ 18 w 54"/>
                <a:gd name="T19" fmla="*/ 0 h 54"/>
                <a:gd name="T20" fmla="*/ 30 w 54"/>
                <a:gd name="T21" fmla="*/ 0 h 54"/>
                <a:gd name="T22" fmla="*/ 30 w 54"/>
                <a:gd name="T23" fmla="*/ 6 h 54"/>
                <a:gd name="T24" fmla="*/ 36 w 54"/>
                <a:gd name="T25" fmla="*/ 0 h 54"/>
                <a:gd name="T26" fmla="*/ 36 w 54"/>
                <a:gd name="T27" fmla="*/ 6 h 54"/>
                <a:gd name="T28" fmla="*/ 42 w 54"/>
                <a:gd name="T29" fmla="*/ 6 h 54"/>
                <a:gd name="T30" fmla="*/ 48 w 54"/>
                <a:gd name="T31" fmla="*/ 6 h 54"/>
                <a:gd name="T32" fmla="*/ 48 w 54"/>
                <a:gd name="T33"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48" y="30"/>
                  </a:moveTo>
                  <a:lnTo>
                    <a:pt x="54" y="54"/>
                  </a:lnTo>
                  <a:lnTo>
                    <a:pt x="36" y="54"/>
                  </a:lnTo>
                  <a:lnTo>
                    <a:pt x="6" y="54"/>
                  </a:lnTo>
                  <a:lnTo>
                    <a:pt x="6" y="36"/>
                  </a:lnTo>
                  <a:lnTo>
                    <a:pt x="6" y="18"/>
                  </a:lnTo>
                  <a:lnTo>
                    <a:pt x="6" y="12"/>
                  </a:lnTo>
                  <a:lnTo>
                    <a:pt x="0" y="12"/>
                  </a:lnTo>
                  <a:lnTo>
                    <a:pt x="0" y="0"/>
                  </a:lnTo>
                  <a:lnTo>
                    <a:pt x="18" y="0"/>
                  </a:lnTo>
                  <a:lnTo>
                    <a:pt x="30" y="0"/>
                  </a:lnTo>
                  <a:lnTo>
                    <a:pt x="30" y="6"/>
                  </a:lnTo>
                  <a:lnTo>
                    <a:pt x="36" y="0"/>
                  </a:lnTo>
                  <a:lnTo>
                    <a:pt x="36" y="6"/>
                  </a:lnTo>
                  <a:lnTo>
                    <a:pt x="42" y="6"/>
                  </a:lnTo>
                  <a:lnTo>
                    <a:pt x="48" y="6"/>
                  </a:lnTo>
                  <a:lnTo>
                    <a:pt x="48"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33" name="Freeform 2661"/>
            <p:cNvSpPr>
              <a:spLocks/>
            </p:cNvSpPr>
            <p:nvPr/>
          </p:nvSpPr>
          <p:spPr bwMode="auto">
            <a:xfrm>
              <a:off x="2388" y="2694"/>
              <a:ext cx="48" cy="48"/>
            </a:xfrm>
            <a:custGeom>
              <a:avLst/>
              <a:gdLst>
                <a:gd name="T0" fmla="*/ 48 w 48"/>
                <a:gd name="T1" fmla="*/ 48 h 48"/>
                <a:gd name="T2" fmla="*/ 24 w 48"/>
                <a:gd name="T3" fmla="*/ 42 h 48"/>
                <a:gd name="T4" fmla="*/ 0 w 48"/>
                <a:gd name="T5" fmla="*/ 42 h 48"/>
                <a:gd name="T6" fmla="*/ 0 w 48"/>
                <a:gd name="T7" fmla="*/ 0 h 48"/>
                <a:gd name="T8" fmla="*/ 48 w 48"/>
                <a:gd name="T9" fmla="*/ 0 h 48"/>
                <a:gd name="T10" fmla="*/ 48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8" y="48"/>
                  </a:moveTo>
                  <a:lnTo>
                    <a:pt x="24" y="42"/>
                  </a:lnTo>
                  <a:lnTo>
                    <a:pt x="0" y="42"/>
                  </a:lnTo>
                  <a:lnTo>
                    <a:pt x="0" y="0"/>
                  </a:lnTo>
                  <a:lnTo>
                    <a:pt x="48" y="0"/>
                  </a:lnTo>
                  <a:lnTo>
                    <a:pt x="4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34" name="Freeform 2662"/>
            <p:cNvSpPr>
              <a:spLocks/>
            </p:cNvSpPr>
            <p:nvPr/>
          </p:nvSpPr>
          <p:spPr bwMode="auto">
            <a:xfrm>
              <a:off x="3984" y="2622"/>
              <a:ext cx="36" cy="30"/>
            </a:xfrm>
            <a:custGeom>
              <a:avLst/>
              <a:gdLst>
                <a:gd name="T0" fmla="*/ 12 w 36"/>
                <a:gd name="T1" fmla="*/ 30 h 30"/>
                <a:gd name="T2" fmla="*/ 0 w 36"/>
                <a:gd name="T3" fmla="*/ 24 h 30"/>
                <a:gd name="T4" fmla="*/ 0 w 36"/>
                <a:gd name="T5" fmla="*/ 18 h 30"/>
                <a:gd name="T6" fmla="*/ 0 w 36"/>
                <a:gd name="T7" fmla="*/ 12 h 30"/>
                <a:gd name="T8" fmla="*/ 6 w 36"/>
                <a:gd name="T9" fmla="*/ 12 h 30"/>
                <a:gd name="T10" fmla="*/ 6 w 36"/>
                <a:gd name="T11" fmla="*/ 6 h 30"/>
                <a:gd name="T12" fmla="*/ 6 w 36"/>
                <a:gd name="T13" fmla="*/ 0 h 30"/>
                <a:gd name="T14" fmla="*/ 12 w 36"/>
                <a:gd name="T15" fmla="*/ 0 h 30"/>
                <a:gd name="T16" fmla="*/ 18 w 36"/>
                <a:gd name="T17" fmla="*/ 0 h 30"/>
                <a:gd name="T18" fmla="*/ 24 w 36"/>
                <a:gd name="T19" fmla="*/ 0 h 30"/>
                <a:gd name="T20" fmla="*/ 24 w 36"/>
                <a:gd name="T21" fmla="*/ 6 h 30"/>
                <a:gd name="T22" fmla="*/ 30 w 36"/>
                <a:gd name="T23" fmla="*/ 6 h 30"/>
                <a:gd name="T24" fmla="*/ 30 w 36"/>
                <a:gd name="T25" fmla="*/ 12 h 30"/>
                <a:gd name="T26" fmla="*/ 36 w 36"/>
                <a:gd name="T27" fmla="*/ 18 h 30"/>
                <a:gd name="T28" fmla="*/ 24 w 36"/>
                <a:gd name="T29" fmla="*/ 24 h 30"/>
                <a:gd name="T30" fmla="*/ 24 w 36"/>
                <a:gd name="T31" fmla="*/ 30 h 30"/>
                <a:gd name="T32" fmla="*/ 18 w 36"/>
                <a:gd name="T33" fmla="*/ 30 h 30"/>
                <a:gd name="T34" fmla="*/ 12 w 36"/>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0">
                  <a:moveTo>
                    <a:pt x="12" y="30"/>
                  </a:moveTo>
                  <a:lnTo>
                    <a:pt x="0" y="24"/>
                  </a:lnTo>
                  <a:lnTo>
                    <a:pt x="0" y="18"/>
                  </a:lnTo>
                  <a:lnTo>
                    <a:pt x="0" y="12"/>
                  </a:lnTo>
                  <a:lnTo>
                    <a:pt x="6" y="12"/>
                  </a:lnTo>
                  <a:lnTo>
                    <a:pt x="6" y="6"/>
                  </a:lnTo>
                  <a:lnTo>
                    <a:pt x="6" y="0"/>
                  </a:lnTo>
                  <a:lnTo>
                    <a:pt x="12" y="0"/>
                  </a:lnTo>
                  <a:lnTo>
                    <a:pt x="18" y="0"/>
                  </a:lnTo>
                  <a:lnTo>
                    <a:pt x="24" y="0"/>
                  </a:lnTo>
                  <a:lnTo>
                    <a:pt x="24" y="6"/>
                  </a:lnTo>
                  <a:lnTo>
                    <a:pt x="30" y="6"/>
                  </a:lnTo>
                  <a:lnTo>
                    <a:pt x="30" y="12"/>
                  </a:lnTo>
                  <a:lnTo>
                    <a:pt x="36" y="18"/>
                  </a:lnTo>
                  <a:lnTo>
                    <a:pt x="24" y="24"/>
                  </a:lnTo>
                  <a:lnTo>
                    <a:pt x="24" y="30"/>
                  </a:lnTo>
                  <a:lnTo>
                    <a:pt x="18" y="30"/>
                  </a:lnTo>
                  <a:lnTo>
                    <a:pt x="1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35" name="Freeform 2663"/>
            <p:cNvSpPr>
              <a:spLocks/>
            </p:cNvSpPr>
            <p:nvPr/>
          </p:nvSpPr>
          <p:spPr bwMode="auto">
            <a:xfrm>
              <a:off x="2922" y="2706"/>
              <a:ext cx="72" cy="48"/>
            </a:xfrm>
            <a:custGeom>
              <a:avLst/>
              <a:gdLst>
                <a:gd name="T0" fmla="*/ 36 w 72"/>
                <a:gd name="T1" fmla="*/ 42 h 48"/>
                <a:gd name="T2" fmla="*/ 30 w 72"/>
                <a:gd name="T3" fmla="*/ 42 h 48"/>
                <a:gd name="T4" fmla="*/ 24 w 72"/>
                <a:gd name="T5" fmla="*/ 42 h 48"/>
                <a:gd name="T6" fmla="*/ 18 w 72"/>
                <a:gd name="T7" fmla="*/ 42 h 48"/>
                <a:gd name="T8" fmla="*/ 12 w 72"/>
                <a:gd name="T9" fmla="*/ 36 h 48"/>
                <a:gd name="T10" fmla="*/ 12 w 72"/>
                <a:gd name="T11" fmla="*/ 30 h 48"/>
                <a:gd name="T12" fmla="*/ 12 w 72"/>
                <a:gd name="T13" fmla="*/ 24 h 48"/>
                <a:gd name="T14" fmla="*/ 6 w 72"/>
                <a:gd name="T15" fmla="*/ 24 h 48"/>
                <a:gd name="T16" fmla="*/ 6 w 72"/>
                <a:gd name="T17" fmla="*/ 18 h 48"/>
                <a:gd name="T18" fmla="*/ 0 w 72"/>
                <a:gd name="T19" fmla="*/ 18 h 48"/>
                <a:gd name="T20" fmla="*/ 0 w 72"/>
                <a:gd name="T21" fmla="*/ 12 h 48"/>
                <a:gd name="T22" fmla="*/ 0 w 72"/>
                <a:gd name="T23" fmla="*/ 6 h 48"/>
                <a:gd name="T24" fmla="*/ 6 w 72"/>
                <a:gd name="T25" fmla="*/ 0 h 48"/>
                <a:gd name="T26" fmla="*/ 12 w 72"/>
                <a:gd name="T27" fmla="*/ 0 h 48"/>
                <a:gd name="T28" fmla="*/ 18 w 72"/>
                <a:gd name="T29" fmla="*/ 6 h 48"/>
                <a:gd name="T30" fmla="*/ 24 w 72"/>
                <a:gd name="T31" fmla="*/ 6 h 48"/>
                <a:gd name="T32" fmla="*/ 30 w 72"/>
                <a:gd name="T33" fmla="*/ 6 h 48"/>
                <a:gd name="T34" fmla="*/ 36 w 72"/>
                <a:gd name="T35" fmla="*/ 6 h 48"/>
                <a:gd name="T36" fmla="*/ 36 w 72"/>
                <a:gd name="T37" fmla="*/ 12 h 48"/>
                <a:gd name="T38" fmla="*/ 42 w 72"/>
                <a:gd name="T39" fmla="*/ 12 h 48"/>
                <a:gd name="T40" fmla="*/ 48 w 72"/>
                <a:gd name="T41" fmla="*/ 18 h 48"/>
                <a:gd name="T42" fmla="*/ 48 w 72"/>
                <a:gd name="T43" fmla="*/ 24 h 48"/>
                <a:gd name="T44" fmla="*/ 54 w 72"/>
                <a:gd name="T45" fmla="*/ 30 h 48"/>
                <a:gd name="T46" fmla="*/ 60 w 72"/>
                <a:gd name="T47" fmla="*/ 30 h 48"/>
                <a:gd name="T48" fmla="*/ 66 w 72"/>
                <a:gd name="T49" fmla="*/ 36 h 48"/>
                <a:gd name="T50" fmla="*/ 72 w 72"/>
                <a:gd name="T51" fmla="*/ 42 h 48"/>
                <a:gd name="T52" fmla="*/ 48 w 72"/>
                <a:gd name="T53" fmla="*/ 48 h 48"/>
                <a:gd name="T54" fmla="*/ 42 w 72"/>
                <a:gd name="T55" fmla="*/ 48 h 48"/>
                <a:gd name="T56" fmla="*/ 36 w 72"/>
                <a:gd name="T57" fmla="*/ 48 h 48"/>
                <a:gd name="T58" fmla="*/ 36 w 72"/>
                <a:gd name="T5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48">
                  <a:moveTo>
                    <a:pt x="36" y="42"/>
                  </a:moveTo>
                  <a:lnTo>
                    <a:pt x="30" y="42"/>
                  </a:lnTo>
                  <a:lnTo>
                    <a:pt x="24" y="42"/>
                  </a:lnTo>
                  <a:lnTo>
                    <a:pt x="18" y="42"/>
                  </a:lnTo>
                  <a:lnTo>
                    <a:pt x="12" y="36"/>
                  </a:lnTo>
                  <a:lnTo>
                    <a:pt x="12" y="30"/>
                  </a:lnTo>
                  <a:lnTo>
                    <a:pt x="12" y="24"/>
                  </a:lnTo>
                  <a:lnTo>
                    <a:pt x="6" y="24"/>
                  </a:lnTo>
                  <a:lnTo>
                    <a:pt x="6" y="18"/>
                  </a:lnTo>
                  <a:lnTo>
                    <a:pt x="0" y="18"/>
                  </a:lnTo>
                  <a:lnTo>
                    <a:pt x="0" y="12"/>
                  </a:lnTo>
                  <a:lnTo>
                    <a:pt x="0" y="6"/>
                  </a:lnTo>
                  <a:lnTo>
                    <a:pt x="6" y="0"/>
                  </a:lnTo>
                  <a:lnTo>
                    <a:pt x="12" y="0"/>
                  </a:lnTo>
                  <a:lnTo>
                    <a:pt x="18" y="6"/>
                  </a:lnTo>
                  <a:lnTo>
                    <a:pt x="24" y="6"/>
                  </a:lnTo>
                  <a:lnTo>
                    <a:pt x="30" y="6"/>
                  </a:lnTo>
                  <a:lnTo>
                    <a:pt x="36" y="6"/>
                  </a:lnTo>
                  <a:lnTo>
                    <a:pt x="36" y="12"/>
                  </a:lnTo>
                  <a:lnTo>
                    <a:pt x="42" y="12"/>
                  </a:lnTo>
                  <a:lnTo>
                    <a:pt x="48" y="18"/>
                  </a:lnTo>
                  <a:lnTo>
                    <a:pt x="48" y="24"/>
                  </a:lnTo>
                  <a:lnTo>
                    <a:pt x="54" y="30"/>
                  </a:lnTo>
                  <a:lnTo>
                    <a:pt x="60" y="30"/>
                  </a:lnTo>
                  <a:lnTo>
                    <a:pt x="66" y="36"/>
                  </a:lnTo>
                  <a:lnTo>
                    <a:pt x="72" y="42"/>
                  </a:lnTo>
                  <a:lnTo>
                    <a:pt x="48" y="48"/>
                  </a:lnTo>
                  <a:lnTo>
                    <a:pt x="42" y="48"/>
                  </a:lnTo>
                  <a:lnTo>
                    <a:pt x="36" y="48"/>
                  </a:lnTo>
                  <a:lnTo>
                    <a:pt x="36" y="4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36" name="Freeform 2664"/>
            <p:cNvSpPr>
              <a:spLocks/>
            </p:cNvSpPr>
            <p:nvPr/>
          </p:nvSpPr>
          <p:spPr bwMode="auto">
            <a:xfrm>
              <a:off x="2724" y="2706"/>
              <a:ext cx="60" cy="54"/>
            </a:xfrm>
            <a:custGeom>
              <a:avLst/>
              <a:gdLst>
                <a:gd name="T0" fmla="*/ 18 w 60"/>
                <a:gd name="T1" fmla="*/ 54 h 54"/>
                <a:gd name="T2" fmla="*/ 0 w 60"/>
                <a:gd name="T3" fmla="*/ 24 h 54"/>
                <a:gd name="T4" fmla="*/ 42 w 60"/>
                <a:gd name="T5" fmla="*/ 0 h 54"/>
                <a:gd name="T6" fmla="*/ 60 w 60"/>
                <a:gd name="T7" fmla="*/ 30 h 54"/>
                <a:gd name="T8" fmla="*/ 42 w 60"/>
                <a:gd name="T9" fmla="*/ 42 h 54"/>
                <a:gd name="T10" fmla="*/ 18 w 60"/>
                <a:gd name="T11" fmla="*/ 54 h 54"/>
              </a:gdLst>
              <a:ahLst/>
              <a:cxnLst>
                <a:cxn ang="0">
                  <a:pos x="T0" y="T1"/>
                </a:cxn>
                <a:cxn ang="0">
                  <a:pos x="T2" y="T3"/>
                </a:cxn>
                <a:cxn ang="0">
                  <a:pos x="T4" y="T5"/>
                </a:cxn>
                <a:cxn ang="0">
                  <a:pos x="T6" y="T7"/>
                </a:cxn>
                <a:cxn ang="0">
                  <a:pos x="T8" y="T9"/>
                </a:cxn>
                <a:cxn ang="0">
                  <a:pos x="T10" y="T11"/>
                </a:cxn>
              </a:cxnLst>
              <a:rect l="0" t="0" r="r" b="b"/>
              <a:pathLst>
                <a:path w="60" h="54">
                  <a:moveTo>
                    <a:pt x="18" y="54"/>
                  </a:moveTo>
                  <a:lnTo>
                    <a:pt x="0" y="24"/>
                  </a:lnTo>
                  <a:lnTo>
                    <a:pt x="42" y="0"/>
                  </a:lnTo>
                  <a:lnTo>
                    <a:pt x="60" y="30"/>
                  </a:lnTo>
                  <a:lnTo>
                    <a:pt x="42" y="42"/>
                  </a:lnTo>
                  <a:lnTo>
                    <a:pt x="18"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37" name="Freeform 2665"/>
            <p:cNvSpPr>
              <a:spLocks/>
            </p:cNvSpPr>
            <p:nvPr/>
          </p:nvSpPr>
          <p:spPr bwMode="auto">
            <a:xfrm>
              <a:off x="3756" y="2652"/>
              <a:ext cx="42" cy="42"/>
            </a:xfrm>
            <a:custGeom>
              <a:avLst/>
              <a:gdLst>
                <a:gd name="T0" fmla="*/ 0 w 42"/>
                <a:gd name="T1" fmla="*/ 18 h 42"/>
                <a:gd name="T2" fmla="*/ 6 w 42"/>
                <a:gd name="T3" fmla="*/ 6 h 42"/>
                <a:gd name="T4" fmla="*/ 0 w 42"/>
                <a:gd name="T5" fmla="*/ 6 h 42"/>
                <a:gd name="T6" fmla="*/ 6 w 42"/>
                <a:gd name="T7" fmla="*/ 0 h 42"/>
                <a:gd name="T8" fmla="*/ 6 w 42"/>
                <a:gd name="T9" fmla="*/ 6 h 42"/>
                <a:gd name="T10" fmla="*/ 12 w 42"/>
                <a:gd name="T11" fmla="*/ 0 h 42"/>
                <a:gd name="T12" fmla="*/ 24 w 42"/>
                <a:gd name="T13" fmla="*/ 0 h 42"/>
                <a:gd name="T14" fmla="*/ 24 w 42"/>
                <a:gd name="T15" fmla="*/ 6 h 42"/>
                <a:gd name="T16" fmla="*/ 42 w 42"/>
                <a:gd name="T17" fmla="*/ 6 h 42"/>
                <a:gd name="T18" fmla="*/ 42 w 42"/>
                <a:gd name="T19" fmla="*/ 24 h 42"/>
                <a:gd name="T20" fmla="*/ 36 w 42"/>
                <a:gd name="T21" fmla="*/ 24 h 42"/>
                <a:gd name="T22" fmla="*/ 30 w 42"/>
                <a:gd name="T23" fmla="*/ 24 h 42"/>
                <a:gd name="T24" fmla="*/ 18 w 42"/>
                <a:gd name="T25" fmla="*/ 24 h 42"/>
                <a:gd name="T26" fmla="*/ 18 w 42"/>
                <a:gd name="T27" fmla="*/ 42 h 42"/>
                <a:gd name="T28" fmla="*/ 12 w 42"/>
                <a:gd name="T29" fmla="*/ 42 h 42"/>
                <a:gd name="T30" fmla="*/ 6 w 42"/>
                <a:gd name="T31" fmla="*/ 42 h 42"/>
                <a:gd name="T32" fmla="*/ 6 w 42"/>
                <a:gd name="T33" fmla="*/ 36 h 42"/>
                <a:gd name="T34" fmla="*/ 0 w 42"/>
                <a:gd name="T35" fmla="*/ 36 h 42"/>
                <a:gd name="T36" fmla="*/ 0 w 42"/>
                <a:gd name="T37" fmla="*/ 30 h 42"/>
                <a:gd name="T38" fmla="*/ 0 w 42"/>
                <a:gd name="T39" fmla="*/ 24 h 42"/>
                <a:gd name="T40" fmla="*/ 0 w 42"/>
                <a:gd name="T4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0" y="18"/>
                  </a:moveTo>
                  <a:lnTo>
                    <a:pt x="6" y="6"/>
                  </a:lnTo>
                  <a:lnTo>
                    <a:pt x="0" y="6"/>
                  </a:lnTo>
                  <a:lnTo>
                    <a:pt x="6" y="0"/>
                  </a:lnTo>
                  <a:lnTo>
                    <a:pt x="6" y="6"/>
                  </a:lnTo>
                  <a:lnTo>
                    <a:pt x="12" y="0"/>
                  </a:lnTo>
                  <a:lnTo>
                    <a:pt x="24" y="0"/>
                  </a:lnTo>
                  <a:lnTo>
                    <a:pt x="24" y="6"/>
                  </a:lnTo>
                  <a:lnTo>
                    <a:pt x="42" y="6"/>
                  </a:lnTo>
                  <a:lnTo>
                    <a:pt x="42" y="24"/>
                  </a:lnTo>
                  <a:lnTo>
                    <a:pt x="36" y="24"/>
                  </a:lnTo>
                  <a:lnTo>
                    <a:pt x="30" y="24"/>
                  </a:lnTo>
                  <a:lnTo>
                    <a:pt x="18" y="24"/>
                  </a:lnTo>
                  <a:lnTo>
                    <a:pt x="18" y="42"/>
                  </a:lnTo>
                  <a:lnTo>
                    <a:pt x="12" y="42"/>
                  </a:lnTo>
                  <a:lnTo>
                    <a:pt x="6" y="42"/>
                  </a:lnTo>
                  <a:lnTo>
                    <a:pt x="6" y="36"/>
                  </a:lnTo>
                  <a:lnTo>
                    <a:pt x="0" y="36"/>
                  </a:lnTo>
                  <a:lnTo>
                    <a:pt x="0" y="30"/>
                  </a:lnTo>
                  <a:lnTo>
                    <a:pt x="0" y="24"/>
                  </a:lnTo>
                  <a:lnTo>
                    <a:pt x="0" y="1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38" name="Freeform 2666"/>
            <p:cNvSpPr>
              <a:spLocks/>
            </p:cNvSpPr>
            <p:nvPr/>
          </p:nvSpPr>
          <p:spPr bwMode="auto">
            <a:xfrm>
              <a:off x="3090" y="2700"/>
              <a:ext cx="78" cy="66"/>
            </a:xfrm>
            <a:custGeom>
              <a:avLst/>
              <a:gdLst>
                <a:gd name="T0" fmla="*/ 60 w 78"/>
                <a:gd name="T1" fmla="*/ 54 h 66"/>
                <a:gd name="T2" fmla="*/ 54 w 78"/>
                <a:gd name="T3" fmla="*/ 54 h 66"/>
                <a:gd name="T4" fmla="*/ 48 w 78"/>
                <a:gd name="T5" fmla="*/ 54 h 66"/>
                <a:gd name="T6" fmla="*/ 42 w 78"/>
                <a:gd name="T7" fmla="*/ 54 h 66"/>
                <a:gd name="T8" fmla="*/ 42 w 78"/>
                <a:gd name="T9" fmla="*/ 60 h 66"/>
                <a:gd name="T10" fmla="*/ 48 w 78"/>
                <a:gd name="T11" fmla="*/ 60 h 66"/>
                <a:gd name="T12" fmla="*/ 42 w 78"/>
                <a:gd name="T13" fmla="*/ 60 h 66"/>
                <a:gd name="T14" fmla="*/ 36 w 78"/>
                <a:gd name="T15" fmla="*/ 60 h 66"/>
                <a:gd name="T16" fmla="*/ 18 w 78"/>
                <a:gd name="T17" fmla="*/ 66 h 66"/>
                <a:gd name="T18" fmla="*/ 12 w 78"/>
                <a:gd name="T19" fmla="*/ 30 h 66"/>
                <a:gd name="T20" fmla="*/ 12 w 78"/>
                <a:gd name="T21" fmla="*/ 24 h 66"/>
                <a:gd name="T22" fmla="*/ 6 w 78"/>
                <a:gd name="T23" fmla="*/ 18 h 66"/>
                <a:gd name="T24" fmla="*/ 0 w 78"/>
                <a:gd name="T25" fmla="*/ 18 h 66"/>
                <a:gd name="T26" fmla="*/ 6 w 78"/>
                <a:gd name="T27" fmla="*/ 18 h 66"/>
                <a:gd name="T28" fmla="*/ 6 w 78"/>
                <a:gd name="T29" fmla="*/ 12 h 66"/>
                <a:gd name="T30" fmla="*/ 12 w 78"/>
                <a:gd name="T31" fmla="*/ 12 h 66"/>
                <a:gd name="T32" fmla="*/ 12 w 78"/>
                <a:gd name="T33" fmla="*/ 6 h 66"/>
                <a:gd name="T34" fmla="*/ 18 w 78"/>
                <a:gd name="T35" fmla="*/ 6 h 66"/>
                <a:gd name="T36" fmla="*/ 24 w 78"/>
                <a:gd name="T37" fmla="*/ 0 h 66"/>
                <a:gd name="T38" fmla="*/ 24 w 78"/>
                <a:gd name="T39" fmla="*/ 6 h 66"/>
                <a:gd name="T40" fmla="*/ 24 w 78"/>
                <a:gd name="T41" fmla="*/ 12 h 66"/>
                <a:gd name="T42" fmla="*/ 30 w 78"/>
                <a:gd name="T43" fmla="*/ 12 h 66"/>
                <a:gd name="T44" fmla="*/ 66 w 78"/>
                <a:gd name="T45" fmla="*/ 6 h 66"/>
                <a:gd name="T46" fmla="*/ 72 w 78"/>
                <a:gd name="T47" fmla="*/ 6 h 66"/>
                <a:gd name="T48" fmla="*/ 72 w 78"/>
                <a:gd name="T49" fmla="*/ 12 h 66"/>
                <a:gd name="T50" fmla="*/ 78 w 78"/>
                <a:gd name="T51" fmla="*/ 12 h 66"/>
                <a:gd name="T52" fmla="*/ 78 w 78"/>
                <a:gd name="T53" fmla="*/ 18 h 66"/>
                <a:gd name="T54" fmla="*/ 72 w 78"/>
                <a:gd name="T55" fmla="*/ 18 h 66"/>
                <a:gd name="T56" fmla="*/ 66 w 78"/>
                <a:gd name="T57" fmla="*/ 18 h 66"/>
                <a:gd name="T58" fmla="*/ 66 w 78"/>
                <a:gd name="T59" fmla="*/ 36 h 66"/>
                <a:gd name="T60" fmla="*/ 66 w 78"/>
                <a:gd name="T61" fmla="*/ 54 h 66"/>
                <a:gd name="T62" fmla="*/ 60 w 78"/>
                <a:gd name="T6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66">
                  <a:moveTo>
                    <a:pt x="60" y="54"/>
                  </a:moveTo>
                  <a:lnTo>
                    <a:pt x="54" y="54"/>
                  </a:lnTo>
                  <a:lnTo>
                    <a:pt x="48" y="54"/>
                  </a:lnTo>
                  <a:lnTo>
                    <a:pt x="42" y="54"/>
                  </a:lnTo>
                  <a:lnTo>
                    <a:pt x="42" y="60"/>
                  </a:lnTo>
                  <a:lnTo>
                    <a:pt x="48" y="60"/>
                  </a:lnTo>
                  <a:lnTo>
                    <a:pt x="42" y="60"/>
                  </a:lnTo>
                  <a:lnTo>
                    <a:pt x="36" y="60"/>
                  </a:lnTo>
                  <a:lnTo>
                    <a:pt x="18" y="66"/>
                  </a:lnTo>
                  <a:lnTo>
                    <a:pt x="12" y="30"/>
                  </a:lnTo>
                  <a:lnTo>
                    <a:pt x="12" y="24"/>
                  </a:lnTo>
                  <a:lnTo>
                    <a:pt x="6" y="18"/>
                  </a:lnTo>
                  <a:lnTo>
                    <a:pt x="0" y="18"/>
                  </a:lnTo>
                  <a:lnTo>
                    <a:pt x="6" y="18"/>
                  </a:lnTo>
                  <a:lnTo>
                    <a:pt x="6" y="12"/>
                  </a:lnTo>
                  <a:lnTo>
                    <a:pt x="12" y="12"/>
                  </a:lnTo>
                  <a:lnTo>
                    <a:pt x="12" y="6"/>
                  </a:lnTo>
                  <a:lnTo>
                    <a:pt x="18" y="6"/>
                  </a:lnTo>
                  <a:lnTo>
                    <a:pt x="24" y="0"/>
                  </a:lnTo>
                  <a:lnTo>
                    <a:pt x="24" y="6"/>
                  </a:lnTo>
                  <a:lnTo>
                    <a:pt x="24" y="12"/>
                  </a:lnTo>
                  <a:lnTo>
                    <a:pt x="30" y="12"/>
                  </a:lnTo>
                  <a:lnTo>
                    <a:pt x="66" y="6"/>
                  </a:lnTo>
                  <a:lnTo>
                    <a:pt x="72" y="6"/>
                  </a:lnTo>
                  <a:lnTo>
                    <a:pt x="72" y="12"/>
                  </a:lnTo>
                  <a:lnTo>
                    <a:pt x="78" y="12"/>
                  </a:lnTo>
                  <a:lnTo>
                    <a:pt x="78" y="18"/>
                  </a:lnTo>
                  <a:lnTo>
                    <a:pt x="72" y="18"/>
                  </a:lnTo>
                  <a:lnTo>
                    <a:pt x="66" y="18"/>
                  </a:lnTo>
                  <a:lnTo>
                    <a:pt x="66" y="36"/>
                  </a:lnTo>
                  <a:lnTo>
                    <a:pt x="66" y="54"/>
                  </a:lnTo>
                  <a:lnTo>
                    <a:pt x="6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39" name="Freeform 2667"/>
            <p:cNvSpPr>
              <a:spLocks/>
            </p:cNvSpPr>
            <p:nvPr/>
          </p:nvSpPr>
          <p:spPr bwMode="auto">
            <a:xfrm>
              <a:off x="2526" y="2706"/>
              <a:ext cx="48" cy="54"/>
            </a:xfrm>
            <a:custGeom>
              <a:avLst/>
              <a:gdLst>
                <a:gd name="T0" fmla="*/ 12 w 48"/>
                <a:gd name="T1" fmla="*/ 54 h 54"/>
                <a:gd name="T2" fmla="*/ 0 w 48"/>
                <a:gd name="T3" fmla="*/ 54 h 54"/>
                <a:gd name="T4" fmla="*/ 0 w 48"/>
                <a:gd name="T5" fmla="*/ 36 h 54"/>
                <a:gd name="T6" fmla="*/ 6 w 48"/>
                <a:gd name="T7" fmla="*/ 0 h 54"/>
                <a:gd name="T8" fmla="*/ 12 w 48"/>
                <a:gd name="T9" fmla="*/ 0 h 54"/>
                <a:gd name="T10" fmla="*/ 12 w 48"/>
                <a:gd name="T11" fmla="*/ 6 h 54"/>
                <a:gd name="T12" fmla="*/ 12 w 48"/>
                <a:gd name="T13" fmla="*/ 0 h 54"/>
                <a:gd name="T14" fmla="*/ 12 w 48"/>
                <a:gd name="T15" fmla="*/ 6 h 54"/>
                <a:gd name="T16" fmla="*/ 18 w 48"/>
                <a:gd name="T17" fmla="*/ 0 h 54"/>
                <a:gd name="T18" fmla="*/ 24 w 48"/>
                <a:gd name="T19" fmla="*/ 0 h 54"/>
                <a:gd name="T20" fmla="*/ 24 w 48"/>
                <a:gd name="T21" fmla="*/ 6 h 54"/>
                <a:gd name="T22" fmla="*/ 24 w 48"/>
                <a:gd name="T23" fmla="*/ 0 h 54"/>
                <a:gd name="T24" fmla="*/ 24 w 48"/>
                <a:gd name="T25" fmla="*/ 6 h 54"/>
                <a:gd name="T26" fmla="*/ 30 w 48"/>
                <a:gd name="T27" fmla="*/ 6 h 54"/>
                <a:gd name="T28" fmla="*/ 30 w 48"/>
                <a:gd name="T29" fmla="*/ 0 h 54"/>
                <a:gd name="T30" fmla="*/ 36 w 48"/>
                <a:gd name="T31" fmla="*/ 0 h 54"/>
                <a:gd name="T32" fmla="*/ 42 w 48"/>
                <a:gd name="T33" fmla="*/ 0 h 54"/>
                <a:gd name="T34" fmla="*/ 48 w 48"/>
                <a:gd name="T35" fmla="*/ 0 h 54"/>
                <a:gd name="T36" fmla="*/ 48 w 48"/>
                <a:gd name="T37" fmla="*/ 54 h 54"/>
                <a:gd name="T38" fmla="*/ 12 w 48"/>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4">
                  <a:moveTo>
                    <a:pt x="12" y="54"/>
                  </a:moveTo>
                  <a:lnTo>
                    <a:pt x="0" y="54"/>
                  </a:lnTo>
                  <a:lnTo>
                    <a:pt x="0" y="36"/>
                  </a:lnTo>
                  <a:lnTo>
                    <a:pt x="6" y="0"/>
                  </a:lnTo>
                  <a:lnTo>
                    <a:pt x="12" y="0"/>
                  </a:lnTo>
                  <a:lnTo>
                    <a:pt x="12" y="6"/>
                  </a:lnTo>
                  <a:lnTo>
                    <a:pt x="12" y="0"/>
                  </a:lnTo>
                  <a:lnTo>
                    <a:pt x="12" y="6"/>
                  </a:lnTo>
                  <a:lnTo>
                    <a:pt x="18" y="0"/>
                  </a:lnTo>
                  <a:lnTo>
                    <a:pt x="24" y="0"/>
                  </a:lnTo>
                  <a:lnTo>
                    <a:pt x="24" y="6"/>
                  </a:lnTo>
                  <a:lnTo>
                    <a:pt x="24" y="0"/>
                  </a:lnTo>
                  <a:lnTo>
                    <a:pt x="24" y="6"/>
                  </a:lnTo>
                  <a:lnTo>
                    <a:pt x="30" y="6"/>
                  </a:lnTo>
                  <a:lnTo>
                    <a:pt x="30" y="0"/>
                  </a:lnTo>
                  <a:lnTo>
                    <a:pt x="36" y="0"/>
                  </a:lnTo>
                  <a:lnTo>
                    <a:pt x="42" y="0"/>
                  </a:lnTo>
                  <a:lnTo>
                    <a:pt x="48" y="0"/>
                  </a:lnTo>
                  <a:lnTo>
                    <a:pt x="48" y="54"/>
                  </a:lnTo>
                  <a:lnTo>
                    <a:pt x="12"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0" name="Freeform 2668"/>
            <p:cNvSpPr>
              <a:spLocks/>
            </p:cNvSpPr>
            <p:nvPr/>
          </p:nvSpPr>
          <p:spPr bwMode="auto">
            <a:xfrm>
              <a:off x="2574" y="2706"/>
              <a:ext cx="54" cy="54"/>
            </a:xfrm>
            <a:custGeom>
              <a:avLst/>
              <a:gdLst>
                <a:gd name="T0" fmla="*/ 6 w 54"/>
                <a:gd name="T1" fmla="*/ 54 h 54"/>
                <a:gd name="T2" fmla="*/ 0 w 54"/>
                <a:gd name="T3" fmla="*/ 54 h 54"/>
                <a:gd name="T4" fmla="*/ 0 w 54"/>
                <a:gd name="T5" fmla="*/ 0 h 54"/>
                <a:gd name="T6" fmla="*/ 6 w 54"/>
                <a:gd name="T7" fmla="*/ 0 h 54"/>
                <a:gd name="T8" fmla="*/ 12 w 54"/>
                <a:gd name="T9" fmla="*/ 0 h 54"/>
                <a:gd name="T10" fmla="*/ 12 w 54"/>
                <a:gd name="T11" fmla="*/ 6 h 54"/>
                <a:gd name="T12" fmla="*/ 12 w 54"/>
                <a:gd name="T13" fmla="*/ 0 h 54"/>
                <a:gd name="T14" fmla="*/ 12 w 54"/>
                <a:gd name="T15" fmla="*/ 6 h 54"/>
                <a:gd name="T16" fmla="*/ 18 w 54"/>
                <a:gd name="T17" fmla="*/ 6 h 54"/>
                <a:gd name="T18" fmla="*/ 24 w 54"/>
                <a:gd name="T19" fmla="*/ 6 h 54"/>
                <a:gd name="T20" fmla="*/ 24 w 54"/>
                <a:gd name="T21" fmla="*/ 12 h 54"/>
                <a:gd name="T22" fmla="*/ 30 w 54"/>
                <a:gd name="T23" fmla="*/ 12 h 54"/>
                <a:gd name="T24" fmla="*/ 30 w 54"/>
                <a:gd name="T25" fmla="*/ 6 h 54"/>
                <a:gd name="T26" fmla="*/ 30 w 54"/>
                <a:gd name="T27" fmla="*/ 12 h 54"/>
                <a:gd name="T28" fmla="*/ 36 w 54"/>
                <a:gd name="T29" fmla="*/ 12 h 54"/>
                <a:gd name="T30" fmla="*/ 36 w 54"/>
                <a:gd name="T31" fmla="*/ 18 h 54"/>
                <a:gd name="T32" fmla="*/ 42 w 54"/>
                <a:gd name="T33" fmla="*/ 18 h 54"/>
                <a:gd name="T34" fmla="*/ 36 w 54"/>
                <a:gd name="T35" fmla="*/ 18 h 54"/>
                <a:gd name="T36" fmla="*/ 42 w 54"/>
                <a:gd name="T37" fmla="*/ 24 h 54"/>
                <a:gd name="T38" fmla="*/ 42 w 54"/>
                <a:gd name="T39" fmla="*/ 30 h 54"/>
                <a:gd name="T40" fmla="*/ 48 w 54"/>
                <a:gd name="T41" fmla="*/ 30 h 54"/>
                <a:gd name="T42" fmla="*/ 48 w 54"/>
                <a:gd name="T43" fmla="*/ 36 h 54"/>
                <a:gd name="T44" fmla="*/ 42 w 54"/>
                <a:gd name="T45" fmla="*/ 36 h 54"/>
                <a:gd name="T46" fmla="*/ 48 w 54"/>
                <a:gd name="T47" fmla="*/ 36 h 54"/>
                <a:gd name="T48" fmla="*/ 54 w 54"/>
                <a:gd name="T49" fmla="*/ 36 h 54"/>
                <a:gd name="T50" fmla="*/ 48 w 54"/>
                <a:gd name="T51" fmla="*/ 42 h 54"/>
                <a:gd name="T52" fmla="*/ 54 w 54"/>
                <a:gd name="T53" fmla="*/ 42 h 54"/>
                <a:gd name="T54" fmla="*/ 48 w 54"/>
                <a:gd name="T55" fmla="*/ 42 h 54"/>
                <a:gd name="T56" fmla="*/ 54 w 54"/>
                <a:gd name="T57" fmla="*/ 48 h 54"/>
                <a:gd name="T58" fmla="*/ 54 w 54"/>
                <a:gd name="T59" fmla="*/ 54 h 54"/>
                <a:gd name="T60" fmla="*/ 6 w 54"/>
                <a:gd name="T6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54">
                  <a:moveTo>
                    <a:pt x="6" y="54"/>
                  </a:moveTo>
                  <a:lnTo>
                    <a:pt x="0" y="54"/>
                  </a:lnTo>
                  <a:lnTo>
                    <a:pt x="0" y="0"/>
                  </a:lnTo>
                  <a:lnTo>
                    <a:pt x="6" y="0"/>
                  </a:lnTo>
                  <a:lnTo>
                    <a:pt x="12" y="0"/>
                  </a:lnTo>
                  <a:lnTo>
                    <a:pt x="12" y="6"/>
                  </a:lnTo>
                  <a:lnTo>
                    <a:pt x="12" y="0"/>
                  </a:lnTo>
                  <a:lnTo>
                    <a:pt x="12" y="6"/>
                  </a:lnTo>
                  <a:lnTo>
                    <a:pt x="18" y="6"/>
                  </a:lnTo>
                  <a:lnTo>
                    <a:pt x="24" y="6"/>
                  </a:lnTo>
                  <a:lnTo>
                    <a:pt x="24" y="12"/>
                  </a:lnTo>
                  <a:lnTo>
                    <a:pt x="30" y="12"/>
                  </a:lnTo>
                  <a:lnTo>
                    <a:pt x="30" y="6"/>
                  </a:lnTo>
                  <a:lnTo>
                    <a:pt x="30" y="12"/>
                  </a:lnTo>
                  <a:lnTo>
                    <a:pt x="36" y="12"/>
                  </a:lnTo>
                  <a:lnTo>
                    <a:pt x="36" y="18"/>
                  </a:lnTo>
                  <a:lnTo>
                    <a:pt x="42" y="18"/>
                  </a:lnTo>
                  <a:lnTo>
                    <a:pt x="36" y="18"/>
                  </a:lnTo>
                  <a:lnTo>
                    <a:pt x="42" y="24"/>
                  </a:lnTo>
                  <a:lnTo>
                    <a:pt x="42" y="30"/>
                  </a:lnTo>
                  <a:lnTo>
                    <a:pt x="48" y="30"/>
                  </a:lnTo>
                  <a:lnTo>
                    <a:pt x="48" y="36"/>
                  </a:lnTo>
                  <a:lnTo>
                    <a:pt x="42" y="36"/>
                  </a:lnTo>
                  <a:lnTo>
                    <a:pt x="48" y="36"/>
                  </a:lnTo>
                  <a:lnTo>
                    <a:pt x="54" y="36"/>
                  </a:lnTo>
                  <a:lnTo>
                    <a:pt x="48" y="42"/>
                  </a:lnTo>
                  <a:lnTo>
                    <a:pt x="54" y="42"/>
                  </a:lnTo>
                  <a:lnTo>
                    <a:pt x="48" y="42"/>
                  </a:lnTo>
                  <a:lnTo>
                    <a:pt x="54" y="48"/>
                  </a:lnTo>
                  <a:lnTo>
                    <a:pt x="54" y="54"/>
                  </a:lnTo>
                  <a:lnTo>
                    <a:pt x="6" y="5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1" name="Freeform 2669"/>
            <p:cNvSpPr>
              <a:spLocks/>
            </p:cNvSpPr>
            <p:nvPr/>
          </p:nvSpPr>
          <p:spPr bwMode="auto">
            <a:xfrm>
              <a:off x="3900" y="2640"/>
              <a:ext cx="36" cy="42"/>
            </a:xfrm>
            <a:custGeom>
              <a:avLst/>
              <a:gdLst>
                <a:gd name="T0" fmla="*/ 12 w 36"/>
                <a:gd name="T1" fmla="*/ 42 h 42"/>
                <a:gd name="T2" fmla="*/ 12 w 36"/>
                <a:gd name="T3" fmla="*/ 36 h 42"/>
                <a:gd name="T4" fmla="*/ 12 w 36"/>
                <a:gd name="T5" fmla="*/ 30 h 42"/>
                <a:gd name="T6" fmla="*/ 6 w 36"/>
                <a:gd name="T7" fmla="*/ 30 h 42"/>
                <a:gd name="T8" fmla="*/ 6 w 36"/>
                <a:gd name="T9" fmla="*/ 24 h 42"/>
                <a:gd name="T10" fmla="*/ 0 w 36"/>
                <a:gd name="T11" fmla="*/ 24 h 42"/>
                <a:gd name="T12" fmla="*/ 0 w 36"/>
                <a:gd name="T13" fmla="*/ 18 h 42"/>
                <a:gd name="T14" fmla="*/ 0 w 36"/>
                <a:gd name="T15" fmla="*/ 12 h 42"/>
                <a:gd name="T16" fmla="*/ 0 w 36"/>
                <a:gd name="T17" fmla="*/ 6 h 42"/>
                <a:gd name="T18" fmla="*/ 0 w 36"/>
                <a:gd name="T19" fmla="*/ 0 h 42"/>
                <a:gd name="T20" fmla="*/ 6 w 36"/>
                <a:gd name="T21" fmla="*/ 0 h 42"/>
                <a:gd name="T22" fmla="*/ 18 w 36"/>
                <a:gd name="T23" fmla="*/ 0 h 42"/>
                <a:gd name="T24" fmla="*/ 24 w 36"/>
                <a:gd name="T25" fmla="*/ 6 h 42"/>
                <a:gd name="T26" fmla="*/ 30 w 36"/>
                <a:gd name="T27" fmla="*/ 12 h 42"/>
                <a:gd name="T28" fmla="*/ 30 w 36"/>
                <a:gd name="T29" fmla="*/ 18 h 42"/>
                <a:gd name="T30" fmla="*/ 30 w 36"/>
                <a:gd name="T31" fmla="*/ 24 h 42"/>
                <a:gd name="T32" fmla="*/ 36 w 36"/>
                <a:gd name="T33" fmla="*/ 30 h 42"/>
                <a:gd name="T34" fmla="*/ 24 w 36"/>
                <a:gd name="T35" fmla="*/ 30 h 42"/>
                <a:gd name="T36" fmla="*/ 24 w 36"/>
                <a:gd name="T37" fmla="*/ 36 h 42"/>
                <a:gd name="T38" fmla="*/ 24 w 36"/>
                <a:gd name="T39" fmla="*/ 42 h 42"/>
                <a:gd name="T40" fmla="*/ 12 w 36"/>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2">
                  <a:moveTo>
                    <a:pt x="12" y="42"/>
                  </a:moveTo>
                  <a:lnTo>
                    <a:pt x="12" y="36"/>
                  </a:lnTo>
                  <a:lnTo>
                    <a:pt x="12" y="30"/>
                  </a:lnTo>
                  <a:lnTo>
                    <a:pt x="6" y="30"/>
                  </a:lnTo>
                  <a:lnTo>
                    <a:pt x="6" y="24"/>
                  </a:lnTo>
                  <a:lnTo>
                    <a:pt x="0" y="24"/>
                  </a:lnTo>
                  <a:lnTo>
                    <a:pt x="0" y="18"/>
                  </a:lnTo>
                  <a:lnTo>
                    <a:pt x="0" y="12"/>
                  </a:lnTo>
                  <a:lnTo>
                    <a:pt x="0" y="6"/>
                  </a:lnTo>
                  <a:lnTo>
                    <a:pt x="0" y="0"/>
                  </a:lnTo>
                  <a:lnTo>
                    <a:pt x="6" y="0"/>
                  </a:lnTo>
                  <a:lnTo>
                    <a:pt x="18" y="0"/>
                  </a:lnTo>
                  <a:lnTo>
                    <a:pt x="24" y="6"/>
                  </a:lnTo>
                  <a:lnTo>
                    <a:pt x="30" y="12"/>
                  </a:lnTo>
                  <a:lnTo>
                    <a:pt x="30" y="18"/>
                  </a:lnTo>
                  <a:lnTo>
                    <a:pt x="30" y="24"/>
                  </a:lnTo>
                  <a:lnTo>
                    <a:pt x="36" y="30"/>
                  </a:lnTo>
                  <a:lnTo>
                    <a:pt x="24" y="30"/>
                  </a:lnTo>
                  <a:lnTo>
                    <a:pt x="24" y="36"/>
                  </a:lnTo>
                  <a:lnTo>
                    <a:pt x="24" y="42"/>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2" name="Freeform 2670"/>
            <p:cNvSpPr>
              <a:spLocks/>
            </p:cNvSpPr>
            <p:nvPr/>
          </p:nvSpPr>
          <p:spPr bwMode="auto">
            <a:xfrm>
              <a:off x="3960" y="2628"/>
              <a:ext cx="54" cy="90"/>
            </a:xfrm>
            <a:custGeom>
              <a:avLst/>
              <a:gdLst>
                <a:gd name="T0" fmla="*/ 36 w 54"/>
                <a:gd name="T1" fmla="*/ 90 h 90"/>
                <a:gd name="T2" fmla="*/ 30 w 54"/>
                <a:gd name="T3" fmla="*/ 84 h 90"/>
                <a:gd name="T4" fmla="*/ 30 w 54"/>
                <a:gd name="T5" fmla="*/ 78 h 90"/>
                <a:gd name="T6" fmla="*/ 30 w 54"/>
                <a:gd name="T7" fmla="*/ 72 h 90"/>
                <a:gd name="T8" fmla="*/ 30 w 54"/>
                <a:gd name="T9" fmla="*/ 66 h 90"/>
                <a:gd name="T10" fmla="*/ 24 w 54"/>
                <a:gd name="T11" fmla="*/ 66 h 90"/>
                <a:gd name="T12" fmla="*/ 24 w 54"/>
                <a:gd name="T13" fmla="*/ 54 h 90"/>
                <a:gd name="T14" fmla="*/ 18 w 54"/>
                <a:gd name="T15" fmla="*/ 54 h 90"/>
                <a:gd name="T16" fmla="*/ 18 w 54"/>
                <a:gd name="T17" fmla="*/ 48 h 90"/>
                <a:gd name="T18" fmla="*/ 12 w 54"/>
                <a:gd name="T19" fmla="*/ 48 h 90"/>
                <a:gd name="T20" fmla="*/ 6 w 54"/>
                <a:gd name="T21" fmla="*/ 30 h 90"/>
                <a:gd name="T22" fmla="*/ 0 w 54"/>
                <a:gd name="T23" fmla="*/ 30 h 90"/>
                <a:gd name="T24" fmla="*/ 0 w 54"/>
                <a:gd name="T25" fmla="*/ 24 h 90"/>
                <a:gd name="T26" fmla="*/ 6 w 54"/>
                <a:gd name="T27" fmla="*/ 24 h 90"/>
                <a:gd name="T28" fmla="*/ 6 w 54"/>
                <a:gd name="T29" fmla="*/ 12 h 90"/>
                <a:gd name="T30" fmla="*/ 6 w 54"/>
                <a:gd name="T31" fmla="*/ 6 h 90"/>
                <a:gd name="T32" fmla="*/ 12 w 54"/>
                <a:gd name="T33" fmla="*/ 0 h 90"/>
                <a:gd name="T34" fmla="*/ 18 w 54"/>
                <a:gd name="T35" fmla="*/ 6 h 90"/>
                <a:gd name="T36" fmla="*/ 24 w 54"/>
                <a:gd name="T37" fmla="*/ 6 h 90"/>
                <a:gd name="T38" fmla="*/ 24 w 54"/>
                <a:gd name="T39" fmla="*/ 12 h 90"/>
                <a:gd name="T40" fmla="*/ 24 w 54"/>
                <a:gd name="T41" fmla="*/ 18 h 90"/>
                <a:gd name="T42" fmla="*/ 36 w 54"/>
                <a:gd name="T43" fmla="*/ 24 h 90"/>
                <a:gd name="T44" fmla="*/ 36 w 54"/>
                <a:gd name="T45" fmla="*/ 30 h 90"/>
                <a:gd name="T46" fmla="*/ 42 w 54"/>
                <a:gd name="T47" fmla="*/ 30 h 90"/>
                <a:gd name="T48" fmla="*/ 42 w 54"/>
                <a:gd name="T49" fmla="*/ 36 h 90"/>
                <a:gd name="T50" fmla="*/ 54 w 54"/>
                <a:gd name="T51" fmla="*/ 42 h 90"/>
                <a:gd name="T52" fmla="*/ 30 w 54"/>
                <a:gd name="T53" fmla="*/ 48 h 90"/>
                <a:gd name="T54" fmla="*/ 30 w 54"/>
                <a:gd name="T55" fmla="*/ 66 h 90"/>
                <a:gd name="T56" fmla="*/ 54 w 54"/>
                <a:gd name="T57" fmla="*/ 66 h 90"/>
                <a:gd name="T58" fmla="*/ 48 w 54"/>
                <a:gd name="T59" fmla="*/ 90 h 90"/>
                <a:gd name="T60" fmla="*/ 36 w 54"/>
                <a:gd name="T6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90">
                  <a:moveTo>
                    <a:pt x="36" y="90"/>
                  </a:moveTo>
                  <a:lnTo>
                    <a:pt x="30" y="84"/>
                  </a:lnTo>
                  <a:lnTo>
                    <a:pt x="30" y="78"/>
                  </a:lnTo>
                  <a:lnTo>
                    <a:pt x="30" y="72"/>
                  </a:lnTo>
                  <a:lnTo>
                    <a:pt x="30" y="66"/>
                  </a:lnTo>
                  <a:lnTo>
                    <a:pt x="24" y="66"/>
                  </a:lnTo>
                  <a:lnTo>
                    <a:pt x="24" y="54"/>
                  </a:lnTo>
                  <a:lnTo>
                    <a:pt x="18" y="54"/>
                  </a:lnTo>
                  <a:lnTo>
                    <a:pt x="18" y="48"/>
                  </a:lnTo>
                  <a:lnTo>
                    <a:pt x="12" y="48"/>
                  </a:lnTo>
                  <a:lnTo>
                    <a:pt x="6" y="30"/>
                  </a:lnTo>
                  <a:lnTo>
                    <a:pt x="0" y="30"/>
                  </a:lnTo>
                  <a:lnTo>
                    <a:pt x="0" y="24"/>
                  </a:lnTo>
                  <a:lnTo>
                    <a:pt x="6" y="24"/>
                  </a:lnTo>
                  <a:lnTo>
                    <a:pt x="6" y="12"/>
                  </a:lnTo>
                  <a:lnTo>
                    <a:pt x="6" y="6"/>
                  </a:lnTo>
                  <a:lnTo>
                    <a:pt x="12" y="0"/>
                  </a:lnTo>
                  <a:lnTo>
                    <a:pt x="18" y="6"/>
                  </a:lnTo>
                  <a:lnTo>
                    <a:pt x="24" y="6"/>
                  </a:lnTo>
                  <a:lnTo>
                    <a:pt x="24" y="12"/>
                  </a:lnTo>
                  <a:lnTo>
                    <a:pt x="24" y="18"/>
                  </a:lnTo>
                  <a:lnTo>
                    <a:pt x="36" y="24"/>
                  </a:lnTo>
                  <a:lnTo>
                    <a:pt x="36" y="30"/>
                  </a:lnTo>
                  <a:lnTo>
                    <a:pt x="42" y="30"/>
                  </a:lnTo>
                  <a:lnTo>
                    <a:pt x="42" y="36"/>
                  </a:lnTo>
                  <a:lnTo>
                    <a:pt x="54" y="42"/>
                  </a:lnTo>
                  <a:lnTo>
                    <a:pt x="30" y="48"/>
                  </a:lnTo>
                  <a:lnTo>
                    <a:pt x="30" y="66"/>
                  </a:lnTo>
                  <a:lnTo>
                    <a:pt x="54" y="66"/>
                  </a:lnTo>
                  <a:lnTo>
                    <a:pt x="48" y="90"/>
                  </a:lnTo>
                  <a:lnTo>
                    <a:pt x="36" y="9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3" name="Freeform 2671"/>
            <p:cNvSpPr>
              <a:spLocks/>
            </p:cNvSpPr>
            <p:nvPr/>
          </p:nvSpPr>
          <p:spPr bwMode="auto">
            <a:xfrm>
              <a:off x="2616" y="2712"/>
              <a:ext cx="54" cy="42"/>
            </a:xfrm>
            <a:custGeom>
              <a:avLst/>
              <a:gdLst>
                <a:gd name="T0" fmla="*/ 54 w 54"/>
                <a:gd name="T1" fmla="*/ 42 h 42"/>
                <a:gd name="T2" fmla="*/ 12 w 54"/>
                <a:gd name="T3" fmla="*/ 42 h 42"/>
                <a:gd name="T4" fmla="*/ 6 w 54"/>
                <a:gd name="T5" fmla="*/ 36 h 42"/>
                <a:gd name="T6" fmla="*/ 12 w 54"/>
                <a:gd name="T7" fmla="*/ 36 h 42"/>
                <a:gd name="T8" fmla="*/ 6 w 54"/>
                <a:gd name="T9" fmla="*/ 36 h 42"/>
                <a:gd name="T10" fmla="*/ 12 w 54"/>
                <a:gd name="T11" fmla="*/ 30 h 42"/>
                <a:gd name="T12" fmla="*/ 6 w 54"/>
                <a:gd name="T13" fmla="*/ 30 h 42"/>
                <a:gd name="T14" fmla="*/ 0 w 54"/>
                <a:gd name="T15" fmla="*/ 30 h 42"/>
                <a:gd name="T16" fmla="*/ 6 w 54"/>
                <a:gd name="T17" fmla="*/ 30 h 42"/>
                <a:gd name="T18" fmla="*/ 6 w 54"/>
                <a:gd name="T19" fmla="*/ 24 h 42"/>
                <a:gd name="T20" fmla="*/ 0 w 54"/>
                <a:gd name="T21" fmla="*/ 24 h 42"/>
                <a:gd name="T22" fmla="*/ 0 w 54"/>
                <a:gd name="T23" fmla="*/ 18 h 42"/>
                <a:gd name="T24" fmla="*/ 30 w 54"/>
                <a:gd name="T25" fmla="*/ 0 h 42"/>
                <a:gd name="T26" fmla="*/ 36 w 54"/>
                <a:gd name="T27" fmla="*/ 0 h 42"/>
                <a:gd name="T28" fmla="*/ 54 w 54"/>
                <a:gd name="T29" fmla="*/ 36 h 42"/>
                <a:gd name="T30" fmla="*/ 54 w 54"/>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42">
                  <a:moveTo>
                    <a:pt x="54" y="42"/>
                  </a:moveTo>
                  <a:lnTo>
                    <a:pt x="12" y="42"/>
                  </a:lnTo>
                  <a:lnTo>
                    <a:pt x="6" y="36"/>
                  </a:lnTo>
                  <a:lnTo>
                    <a:pt x="12" y="36"/>
                  </a:lnTo>
                  <a:lnTo>
                    <a:pt x="6" y="36"/>
                  </a:lnTo>
                  <a:lnTo>
                    <a:pt x="12" y="30"/>
                  </a:lnTo>
                  <a:lnTo>
                    <a:pt x="6" y="30"/>
                  </a:lnTo>
                  <a:lnTo>
                    <a:pt x="0" y="30"/>
                  </a:lnTo>
                  <a:lnTo>
                    <a:pt x="6" y="30"/>
                  </a:lnTo>
                  <a:lnTo>
                    <a:pt x="6" y="24"/>
                  </a:lnTo>
                  <a:lnTo>
                    <a:pt x="0" y="24"/>
                  </a:lnTo>
                  <a:lnTo>
                    <a:pt x="0" y="18"/>
                  </a:lnTo>
                  <a:lnTo>
                    <a:pt x="30" y="0"/>
                  </a:lnTo>
                  <a:lnTo>
                    <a:pt x="36" y="0"/>
                  </a:lnTo>
                  <a:lnTo>
                    <a:pt x="54" y="36"/>
                  </a:lnTo>
                  <a:lnTo>
                    <a:pt x="5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4" name="Freeform 2672"/>
            <p:cNvSpPr>
              <a:spLocks/>
            </p:cNvSpPr>
            <p:nvPr/>
          </p:nvSpPr>
          <p:spPr bwMode="auto">
            <a:xfrm>
              <a:off x="4038" y="2622"/>
              <a:ext cx="42" cy="36"/>
            </a:xfrm>
            <a:custGeom>
              <a:avLst/>
              <a:gdLst>
                <a:gd name="T0" fmla="*/ 24 w 42"/>
                <a:gd name="T1" fmla="*/ 36 h 36"/>
                <a:gd name="T2" fmla="*/ 18 w 42"/>
                <a:gd name="T3" fmla="*/ 36 h 36"/>
                <a:gd name="T4" fmla="*/ 18 w 42"/>
                <a:gd name="T5" fmla="*/ 30 h 36"/>
                <a:gd name="T6" fmla="*/ 12 w 42"/>
                <a:gd name="T7" fmla="*/ 30 h 36"/>
                <a:gd name="T8" fmla="*/ 0 w 42"/>
                <a:gd name="T9" fmla="*/ 30 h 36"/>
                <a:gd name="T10" fmla="*/ 0 w 42"/>
                <a:gd name="T11" fmla="*/ 18 h 36"/>
                <a:gd name="T12" fmla="*/ 6 w 42"/>
                <a:gd name="T13" fmla="*/ 18 h 36"/>
                <a:gd name="T14" fmla="*/ 6 w 42"/>
                <a:gd name="T15" fmla="*/ 12 h 36"/>
                <a:gd name="T16" fmla="*/ 6 w 42"/>
                <a:gd name="T17" fmla="*/ 6 h 36"/>
                <a:gd name="T18" fmla="*/ 12 w 42"/>
                <a:gd name="T19" fmla="*/ 0 h 36"/>
                <a:gd name="T20" fmla="*/ 12 w 42"/>
                <a:gd name="T21" fmla="*/ 6 h 36"/>
                <a:gd name="T22" fmla="*/ 18 w 42"/>
                <a:gd name="T23" fmla="*/ 6 h 36"/>
                <a:gd name="T24" fmla="*/ 24 w 42"/>
                <a:gd name="T25" fmla="*/ 6 h 36"/>
                <a:gd name="T26" fmla="*/ 30 w 42"/>
                <a:gd name="T27" fmla="*/ 12 h 36"/>
                <a:gd name="T28" fmla="*/ 42 w 42"/>
                <a:gd name="T29" fmla="*/ 12 h 36"/>
                <a:gd name="T30" fmla="*/ 36 w 42"/>
                <a:gd name="T31" fmla="*/ 18 h 36"/>
                <a:gd name="T32" fmla="*/ 36 w 42"/>
                <a:gd name="T33" fmla="*/ 24 h 36"/>
                <a:gd name="T34" fmla="*/ 24 w 42"/>
                <a:gd name="T35" fmla="*/ 30 h 36"/>
                <a:gd name="T36" fmla="*/ 24 w 42"/>
                <a:gd name="T37" fmla="*/ 36 h 36"/>
                <a:gd name="T38" fmla="*/ 30 w 42"/>
                <a:gd name="T39" fmla="*/ 36 h 36"/>
                <a:gd name="T40" fmla="*/ 24 w 42"/>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36">
                  <a:moveTo>
                    <a:pt x="24" y="36"/>
                  </a:moveTo>
                  <a:lnTo>
                    <a:pt x="18" y="36"/>
                  </a:lnTo>
                  <a:lnTo>
                    <a:pt x="18" y="30"/>
                  </a:lnTo>
                  <a:lnTo>
                    <a:pt x="12" y="30"/>
                  </a:lnTo>
                  <a:lnTo>
                    <a:pt x="0" y="30"/>
                  </a:lnTo>
                  <a:lnTo>
                    <a:pt x="0" y="18"/>
                  </a:lnTo>
                  <a:lnTo>
                    <a:pt x="6" y="18"/>
                  </a:lnTo>
                  <a:lnTo>
                    <a:pt x="6" y="12"/>
                  </a:lnTo>
                  <a:lnTo>
                    <a:pt x="6" y="6"/>
                  </a:lnTo>
                  <a:lnTo>
                    <a:pt x="12" y="0"/>
                  </a:lnTo>
                  <a:lnTo>
                    <a:pt x="12" y="6"/>
                  </a:lnTo>
                  <a:lnTo>
                    <a:pt x="18" y="6"/>
                  </a:lnTo>
                  <a:lnTo>
                    <a:pt x="24" y="6"/>
                  </a:lnTo>
                  <a:lnTo>
                    <a:pt x="30" y="12"/>
                  </a:lnTo>
                  <a:lnTo>
                    <a:pt x="42" y="12"/>
                  </a:lnTo>
                  <a:lnTo>
                    <a:pt x="36" y="18"/>
                  </a:lnTo>
                  <a:lnTo>
                    <a:pt x="36" y="24"/>
                  </a:lnTo>
                  <a:lnTo>
                    <a:pt x="24" y="30"/>
                  </a:lnTo>
                  <a:lnTo>
                    <a:pt x="24" y="36"/>
                  </a:lnTo>
                  <a:lnTo>
                    <a:pt x="30" y="36"/>
                  </a:lnTo>
                  <a:lnTo>
                    <a:pt x="2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5" name="Freeform 2673"/>
            <p:cNvSpPr>
              <a:spLocks/>
            </p:cNvSpPr>
            <p:nvPr/>
          </p:nvSpPr>
          <p:spPr bwMode="auto">
            <a:xfrm>
              <a:off x="3798" y="2652"/>
              <a:ext cx="36" cy="36"/>
            </a:xfrm>
            <a:custGeom>
              <a:avLst/>
              <a:gdLst>
                <a:gd name="T0" fmla="*/ 36 w 36"/>
                <a:gd name="T1" fmla="*/ 0 h 36"/>
                <a:gd name="T2" fmla="*/ 36 w 36"/>
                <a:gd name="T3" fmla="*/ 6 h 36"/>
                <a:gd name="T4" fmla="*/ 30 w 36"/>
                <a:gd name="T5" fmla="*/ 12 h 36"/>
                <a:gd name="T6" fmla="*/ 24 w 36"/>
                <a:gd name="T7" fmla="*/ 12 h 36"/>
                <a:gd name="T8" fmla="*/ 24 w 36"/>
                <a:gd name="T9" fmla="*/ 18 h 36"/>
                <a:gd name="T10" fmla="*/ 18 w 36"/>
                <a:gd name="T11" fmla="*/ 24 h 36"/>
                <a:gd name="T12" fmla="*/ 12 w 36"/>
                <a:gd name="T13" fmla="*/ 36 h 36"/>
                <a:gd name="T14" fmla="*/ 6 w 36"/>
                <a:gd name="T15" fmla="*/ 24 h 36"/>
                <a:gd name="T16" fmla="*/ 0 w 36"/>
                <a:gd name="T17" fmla="*/ 24 h 36"/>
                <a:gd name="T18" fmla="*/ 0 w 36"/>
                <a:gd name="T19" fmla="*/ 6 h 36"/>
                <a:gd name="T20" fmla="*/ 6 w 36"/>
                <a:gd name="T21" fmla="*/ 6 h 36"/>
                <a:gd name="T22" fmla="*/ 12 w 36"/>
                <a:gd name="T23" fmla="*/ 6 h 36"/>
                <a:gd name="T24" fmla="*/ 12 w 36"/>
                <a:gd name="T25" fmla="*/ 0 h 36"/>
                <a:gd name="T26" fmla="*/ 36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36" y="0"/>
                  </a:moveTo>
                  <a:lnTo>
                    <a:pt x="36" y="6"/>
                  </a:lnTo>
                  <a:lnTo>
                    <a:pt x="30" y="12"/>
                  </a:lnTo>
                  <a:lnTo>
                    <a:pt x="24" y="12"/>
                  </a:lnTo>
                  <a:lnTo>
                    <a:pt x="24" y="18"/>
                  </a:lnTo>
                  <a:lnTo>
                    <a:pt x="18" y="24"/>
                  </a:lnTo>
                  <a:lnTo>
                    <a:pt x="12" y="36"/>
                  </a:lnTo>
                  <a:lnTo>
                    <a:pt x="6" y="24"/>
                  </a:lnTo>
                  <a:lnTo>
                    <a:pt x="0" y="24"/>
                  </a:lnTo>
                  <a:lnTo>
                    <a:pt x="0" y="6"/>
                  </a:lnTo>
                  <a:lnTo>
                    <a:pt x="6" y="6"/>
                  </a:lnTo>
                  <a:lnTo>
                    <a:pt x="12" y="6"/>
                  </a:lnTo>
                  <a:lnTo>
                    <a:pt x="12" y="0"/>
                  </a:lnTo>
                  <a:lnTo>
                    <a:pt x="3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6" name="Freeform 2674"/>
            <p:cNvSpPr>
              <a:spLocks/>
            </p:cNvSpPr>
            <p:nvPr/>
          </p:nvSpPr>
          <p:spPr bwMode="auto">
            <a:xfrm>
              <a:off x="3810" y="2652"/>
              <a:ext cx="42" cy="36"/>
            </a:xfrm>
            <a:custGeom>
              <a:avLst/>
              <a:gdLst>
                <a:gd name="T0" fmla="*/ 36 w 42"/>
                <a:gd name="T1" fmla="*/ 36 h 36"/>
                <a:gd name="T2" fmla="*/ 12 w 42"/>
                <a:gd name="T3" fmla="*/ 36 h 36"/>
                <a:gd name="T4" fmla="*/ 0 w 42"/>
                <a:gd name="T5" fmla="*/ 36 h 36"/>
                <a:gd name="T6" fmla="*/ 6 w 42"/>
                <a:gd name="T7" fmla="*/ 24 h 36"/>
                <a:gd name="T8" fmla="*/ 12 w 42"/>
                <a:gd name="T9" fmla="*/ 18 h 36"/>
                <a:gd name="T10" fmla="*/ 12 w 42"/>
                <a:gd name="T11" fmla="*/ 12 h 36"/>
                <a:gd name="T12" fmla="*/ 18 w 42"/>
                <a:gd name="T13" fmla="*/ 12 h 36"/>
                <a:gd name="T14" fmla="*/ 24 w 42"/>
                <a:gd name="T15" fmla="*/ 6 h 36"/>
                <a:gd name="T16" fmla="*/ 24 w 42"/>
                <a:gd name="T17" fmla="*/ 0 h 36"/>
                <a:gd name="T18" fmla="*/ 36 w 42"/>
                <a:gd name="T19" fmla="*/ 0 h 36"/>
                <a:gd name="T20" fmla="*/ 42 w 42"/>
                <a:gd name="T21" fmla="*/ 6 h 36"/>
                <a:gd name="T22" fmla="*/ 42 w 42"/>
                <a:gd name="T23" fmla="*/ 36 h 36"/>
                <a:gd name="T24" fmla="*/ 36 w 4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6">
                  <a:moveTo>
                    <a:pt x="36" y="36"/>
                  </a:moveTo>
                  <a:lnTo>
                    <a:pt x="12" y="36"/>
                  </a:lnTo>
                  <a:lnTo>
                    <a:pt x="0" y="36"/>
                  </a:lnTo>
                  <a:lnTo>
                    <a:pt x="6" y="24"/>
                  </a:lnTo>
                  <a:lnTo>
                    <a:pt x="12" y="18"/>
                  </a:lnTo>
                  <a:lnTo>
                    <a:pt x="12" y="12"/>
                  </a:lnTo>
                  <a:lnTo>
                    <a:pt x="18" y="12"/>
                  </a:lnTo>
                  <a:lnTo>
                    <a:pt x="24" y="6"/>
                  </a:lnTo>
                  <a:lnTo>
                    <a:pt x="24" y="0"/>
                  </a:lnTo>
                  <a:lnTo>
                    <a:pt x="36" y="0"/>
                  </a:lnTo>
                  <a:lnTo>
                    <a:pt x="42" y="6"/>
                  </a:lnTo>
                  <a:lnTo>
                    <a:pt x="42" y="3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7" name="Freeform 2675"/>
            <p:cNvSpPr>
              <a:spLocks/>
            </p:cNvSpPr>
            <p:nvPr/>
          </p:nvSpPr>
          <p:spPr bwMode="auto">
            <a:xfrm>
              <a:off x="3342" y="2694"/>
              <a:ext cx="30" cy="48"/>
            </a:xfrm>
            <a:custGeom>
              <a:avLst/>
              <a:gdLst>
                <a:gd name="T0" fmla="*/ 30 w 30"/>
                <a:gd name="T1" fmla="*/ 42 h 48"/>
                <a:gd name="T2" fmla="*/ 24 w 30"/>
                <a:gd name="T3" fmla="*/ 48 h 48"/>
                <a:gd name="T4" fmla="*/ 18 w 30"/>
                <a:gd name="T5" fmla="*/ 48 h 48"/>
                <a:gd name="T6" fmla="*/ 18 w 30"/>
                <a:gd name="T7" fmla="*/ 36 h 48"/>
                <a:gd name="T8" fmla="*/ 12 w 30"/>
                <a:gd name="T9" fmla="*/ 42 h 48"/>
                <a:gd name="T10" fmla="*/ 12 w 30"/>
                <a:gd name="T11" fmla="*/ 36 h 48"/>
                <a:gd name="T12" fmla="*/ 6 w 30"/>
                <a:gd name="T13" fmla="*/ 36 h 48"/>
                <a:gd name="T14" fmla="*/ 0 w 30"/>
                <a:gd name="T15" fmla="*/ 36 h 48"/>
                <a:gd name="T16" fmla="*/ 0 w 30"/>
                <a:gd name="T17" fmla="*/ 30 h 48"/>
                <a:gd name="T18" fmla="*/ 0 w 30"/>
                <a:gd name="T19" fmla="*/ 12 h 48"/>
                <a:gd name="T20" fmla="*/ 0 w 30"/>
                <a:gd name="T21" fmla="*/ 6 h 48"/>
                <a:gd name="T22" fmla="*/ 6 w 30"/>
                <a:gd name="T23" fmla="*/ 6 h 48"/>
                <a:gd name="T24" fmla="*/ 18 w 30"/>
                <a:gd name="T25" fmla="*/ 6 h 48"/>
                <a:gd name="T26" fmla="*/ 30 w 30"/>
                <a:gd name="T27" fmla="*/ 0 h 48"/>
                <a:gd name="T28" fmla="*/ 30 w 30"/>
                <a:gd name="T2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8">
                  <a:moveTo>
                    <a:pt x="30" y="42"/>
                  </a:moveTo>
                  <a:lnTo>
                    <a:pt x="24" y="48"/>
                  </a:lnTo>
                  <a:lnTo>
                    <a:pt x="18" y="48"/>
                  </a:lnTo>
                  <a:lnTo>
                    <a:pt x="18" y="36"/>
                  </a:lnTo>
                  <a:lnTo>
                    <a:pt x="12" y="42"/>
                  </a:lnTo>
                  <a:lnTo>
                    <a:pt x="12" y="36"/>
                  </a:lnTo>
                  <a:lnTo>
                    <a:pt x="6" y="36"/>
                  </a:lnTo>
                  <a:lnTo>
                    <a:pt x="0" y="36"/>
                  </a:lnTo>
                  <a:lnTo>
                    <a:pt x="0" y="30"/>
                  </a:lnTo>
                  <a:lnTo>
                    <a:pt x="0" y="12"/>
                  </a:lnTo>
                  <a:lnTo>
                    <a:pt x="0" y="6"/>
                  </a:lnTo>
                  <a:lnTo>
                    <a:pt x="6" y="6"/>
                  </a:lnTo>
                  <a:lnTo>
                    <a:pt x="18" y="6"/>
                  </a:lnTo>
                  <a:lnTo>
                    <a:pt x="30" y="0"/>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8" name="Freeform 2676"/>
            <p:cNvSpPr>
              <a:spLocks/>
            </p:cNvSpPr>
            <p:nvPr/>
          </p:nvSpPr>
          <p:spPr bwMode="auto">
            <a:xfrm>
              <a:off x="3372" y="2694"/>
              <a:ext cx="30" cy="48"/>
            </a:xfrm>
            <a:custGeom>
              <a:avLst/>
              <a:gdLst>
                <a:gd name="T0" fmla="*/ 0 w 30"/>
                <a:gd name="T1" fmla="*/ 0 h 48"/>
                <a:gd name="T2" fmla="*/ 6 w 30"/>
                <a:gd name="T3" fmla="*/ 0 h 48"/>
                <a:gd name="T4" fmla="*/ 18 w 30"/>
                <a:gd name="T5" fmla="*/ 0 h 48"/>
                <a:gd name="T6" fmla="*/ 18 w 30"/>
                <a:gd name="T7" fmla="*/ 12 h 48"/>
                <a:gd name="T8" fmla="*/ 24 w 30"/>
                <a:gd name="T9" fmla="*/ 12 h 48"/>
                <a:gd name="T10" fmla="*/ 30 w 30"/>
                <a:gd name="T11" fmla="*/ 42 h 48"/>
                <a:gd name="T12" fmla="*/ 24 w 30"/>
                <a:gd name="T13" fmla="*/ 42 h 48"/>
                <a:gd name="T14" fmla="*/ 24 w 30"/>
                <a:gd name="T15" fmla="*/ 48 h 48"/>
                <a:gd name="T16" fmla="*/ 18 w 30"/>
                <a:gd name="T17" fmla="*/ 48 h 48"/>
                <a:gd name="T18" fmla="*/ 18 w 30"/>
                <a:gd name="T19" fmla="*/ 42 h 48"/>
                <a:gd name="T20" fmla="*/ 12 w 30"/>
                <a:gd name="T21" fmla="*/ 42 h 48"/>
                <a:gd name="T22" fmla="*/ 0 w 30"/>
                <a:gd name="T23" fmla="*/ 42 h 48"/>
                <a:gd name="T24" fmla="*/ 0 w 30"/>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0" y="0"/>
                  </a:moveTo>
                  <a:lnTo>
                    <a:pt x="6" y="0"/>
                  </a:lnTo>
                  <a:lnTo>
                    <a:pt x="18" y="0"/>
                  </a:lnTo>
                  <a:lnTo>
                    <a:pt x="18" y="12"/>
                  </a:lnTo>
                  <a:lnTo>
                    <a:pt x="24" y="12"/>
                  </a:lnTo>
                  <a:lnTo>
                    <a:pt x="30" y="42"/>
                  </a:lnTo>
                  <a:lnTo>
                    <a:pt x="24" y="42"/>
                  </a:lnTo>
                  <a:lnTo>
                    <a:pt x="24" y="48"/>
                  </a:lnTo>
                  <a:lnTo>
                    <a:pt x="18" y="48"/>
                  </a:lnTo>
                  <a:lnTo>
                    <a:pt x="18" y="42"/>
                  </a:lnTo>
                  <a:lnTo>
                    <a:pt x="12" y="42"/>
                  </a:lnTo>
                  <a:lnTo>
                    <a:pt x="0" y="42"/>
                  </a:lnTo>
                  <a:lnTo>
                    <a:pt x="0"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9" name="Freeform 2677"/>
            <p:cNvSpPr>
              <a:spLocks/>
            </p:cNvSpPr>
            <p:nvPr/>
          </p:nvSpPr>
          <p:spPr bwMode="auto">
            <a:xfrm>
              <a:off x="3390" y="2694"/>
              <a:ext cx="30" cy="54"/>
            </a:xfrm>
            <a:custGeom>
              <a:avLst/>
              <a:gdLst>
                <a:gd name="T0" fmla="*/ 30 w 30"/>
                <a:gd name="T1" fmla="*/ 48 h 54"/>
                <a:gd name="T2" fmla="*/ 12 w 30"/>
                <a:gd name="T3" fmla="*/ 54 h 54"/>
                <a:gd name="T4" fmla="*/ 12 w 30"/>
                <a:gd name="T5" fmla="*/ 42 h 54"/>
                <a:gd name="T6" fmla="*/ 6 w 30"/>
                <a:gd name="T7" fmla="*/ 12 h 54"/>
                <a:gd name="T8" fmla="*/ 0 w 30"/>
                <a:gd name="T9" fmla="*/ 12 h 54"/>
                <a:gd name="T10" fmla="*/ 0 w 30"/>
                <a:gd name="T11" fmla="*/ 0 h 54"/>
                <a:gd name="T12" fmla="*/ 6 w 30"/>
                <a:gd name="T13" fmla="*/ 0 h 54"/>
                <a:gd name="T14" fmla="*/ 24 w 30"/>
                <a:gd name="T15" fmla="*/ 0 h 54"/>
                <a:gd name="T16" fmla="*/ 30 w 30"/>
                <a:gd name="T17" fmla="*/ 42 h 54"/>
                <a:gd name="T18" fmla="*/ 30 w 30"/>
                <a:gd name="T1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4">
                  <a:moveTo>
                    <a:pt x="30" y="48"/>
                  </a:moveTo>
                  <a:lnTo>
                    <a:pt x="12" y="54"/>
                  </a:lnTo>
                  <a:lnTo>
                    <a:pt x="12" y="42"/>
                  </a:lnTo>
                  <a:lnTo>
                    <a:pt x="6" y="12"/>
                  </a:lnTo>
                  <a:lnTo>
                    <a:pt x="0" y="12"/>
                  </a:lnTo>
                  <a:lnTo>
                    <a:pt x="0" y="0"/>
                  </a:lnTo>
                  <a:lnTo>
                    <a:pt x="6" y="0"/>
                  </a:lnTo>
                  <a:lnTo>
                    <a:pt x="24" y="0"/>
                  </a:lnTo>
                  <a:lnTo>
                    <a:pt x="30" y="42"/>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50" name="Freeform 2678"/>
            <p:cNvSpPr>
              <a:spLocks/>
            </p:cNvSpPr>
            <p:nvPr/>
          </p:nvSpPr>
          <p:spPr bwMode="auto">
            <a:xfrm>
              <a:off x="3414" y="2694"/>
              <a:ext cx="30" cy="48"/>
            </a:xfrm>
            <a:custGeom>
              <a:avLst/>
              <a:gdLst>
                <a:gd name="T0" fmla="*/ 6 w 30"/>
                <a:gd name="T1" fmla="*/ 48 h 48"/>
                <a:gd name="T2" fmla="*/ 6 w 30"/>
                <a:gd name="T3" fmla="*/ 42 h 48"/>
                <a:gd name="T4" fmla="*/ 0 w 30"/>
                <a:gd name="T5" fmla="*/ 0 h 48"/>
                <a:gd name="T6" fmla="*/ 18 w 30"/>
                <a:gd name="T7" fmla="*/ 0 h 48"/>
                <a:gd name="T8" fmla="*/ 30 w 30"/>
                <a:gd name="T9" fmla="*/ 0 h 48"/>
                <a:gd name="T10" fmla="*/ 30 w 30"/>
                <a:gd name="T11" fmla="*/ 42 h 48"/>
                <a:gd name="T12" fmla="*/ 30 w 30"/>
                <a:gd name="T13" fmla="*/ 48 h 48"/>
                <a:gd name="T14" fmla="*/ 6 w 30"/>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8">
                  <a:moveTo>
                    <a:pt x="6" y="48"/>
                  </a:moveTo>
                  <a:lnTo>
                    <a:pt x="6" y="42"/>
                  </a:lnTo>
                  <a:lnTo>
                    <a:pt x="0" y="0"/>
                  </a:lnTo>
                  <a:lnTo>
                    <a:pt x="18" y="0"/>
                  </a:lnTo>
                  <a:lnTo>
                    <a:pt x="30" y="0"/>
                  </a:lnTo>
                  <a:lnTo>
                    <a:pt x="30" y="42"/>
                  </a:lnTo>
                  <a:lnTo>
                    <a:pt x="30"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51" name="Freeform 2679"/>
            <p:cNvSpPr>
              <a:spLocks/>
            </p:cNvSpPr>
            <p:nvPr/>
          </p:nvSpPr>
          <p:spPr bwMode="auto">
            <a:xfrm>
              <a:off x="3444" y="2688"/>
              <a:ext cx="36" cy="48"/>
            </a:xfrm>
            <a:custGeom>
              <a:avLst/>
              <a:gdLst>
                <a:gd name="T0" fmla="*/ 36 w 36"/>
                <a:gd name="T1" fmla="*/ 42 h 48"/>
                <a:gd name="T2" fmla="*/ 0 w 36"/>
                <a:gd name="T3" fmla="*/ 48 h 48"/>
                <a:gd name="T4" fmla="*/ 0 w 36"/>
                <a:gd name="T5" fmla="*/ 6 h 48"/>
                <a:gd name="T6" fmla="*/ 30 w 36"/>
                <a:gd name="T7" fmla="*/ 0 h 48"/>
                <a:gd name="T8" fmla="*/ 36 w 36"/>
                <a:gd name="T9" fmla="*/ 30 h 48"/>
                <a:gd name="T10" fmla="*/ 36 w 36"/>
                <a:gd name="T11" fmla="*/ 42 h 48"/>
              </a:gdLst>
              <a:ahLst/>
              <a:cxnLst>
                <a:cxn ang="0">
                  <a:pos x="T0" y="T1"/>
                </a:cxn>
                <a:cxn ang="0">
                  <a:pos x="T2" y="T3"/>
                </a:cxn>
                <a:cxn ang="0">
                  <a:pos x="T4" y="T5"/>
                </a:cxn>
                <a:cxn ang="0">
                  <a:pos x="T6" y="T7"/>
                </a:cxn>
                <a:cxn ang="0">
                  <a:pos x="T8" y="T9"/>
                </a:cxn>
                <a:cxn ang="0">
                  <a:pos x="T10" y="T11"/>
                </a:cxn>
              </a:cxnLst>
              <a:rect l="0" t="0" r="r" b="b"/>
              <a:pathLst>
                <a:path w="36" h="48">
                  <a:moveTo>
                    <a:pt x="36" y="42"/>
                  </a:moveTo>
                  <a:lnTo>
                    <a:pt x="0" y="48"/>
                  </a:lnTo>
                  <a:lnTo>
                    <a:pt x="0" y="6"/>
                  </a:lnTo>
                  <a:lnTo>
                    <a:pt x="30" y="0"/>
                  </a:lnTo>
                  <a:lnTo>
                    <a:pt x="36" y="30"/>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52" name="Freeform 2680"/>
            <p:cNvSpPr>
              <a:spLocks/>
            </p:cNvSpPr>
            <p:nvPr/>
          </p:nvSpPr>
          <p:spPr bwMode="auto">
            <a:xfrm>
              <a:off x="3918" y="2640"/>
              <a:ext cx="48" cy="24"/>
            </a:xfrm>
            <a:custGeom>
              <a:avLst/>
              <a:gdLst>
                <a:gd name="T0" fmla="*/ 48 w 48"/>
                <a:gd name="T1" fmla="*/ 18 h 24"/>
                <a:gd name="T2" fmla="*/ 18 w 48"/>
                <a:gd name="T3" fmla="*/ 24 h 24"/>
                <a:gd name="T4" fmla="*/ 12 w 48"/>
                <a:gd name="T5" fmla="*/ 24 h 24"/>
                <a:gd name="T6" fmla="*/ 12 w 48"/>
                <a:gd name="T7" fmla="*/ 18 h 24"/>
                <a:gd name="T8" fmla="*/ 12 w 48"/>
                <a:gd name="T9" fmla="*/ 12 h 24"/>
                <a:gd name="T10" fmla="*/ 6 w 48"/>
                <a:gd name="T11" fmla="*/ 6 h 24"/>
                <a:gd name="T12" fmla="*/ 0 w 48"/>
                <a:gd name="T13" fmla="*/ 0 h 24"/>
                <a:gd name="T14" fmla="*/ 18 w 48"/>
                <a:gd name="T15" fmla="*/ 0 h 24"/>
                <a:gd name="T16" fmla="*/ 30 w 48"/>
                <a:gd name="T17" fmla="*/ 0 h 24"/>
                <a:gd name="T18" fmla="*/ 30 w 48"/>
                <a:gd name="T19" fmla="*/ 6 h 24"/>
                <a:gd name="T20" fmla="*/ 48 w 48"/>
                <a:gd name="T21" fmla="*/ 0 h 24"/>
                <a:gd name="T22" fmla="*/ 48 w 48"/>
                <a:gd name="T23" fmla="*/ 12 h 24"/>
                <a:gd name="T24" fmla="*/ 42 w 48"/>
                <a:gd name="T25" fmla="*/ 12 h 24"/>
                <a:gd name="T26" fmla="*/ 42 w 48"/>
                <a:gd name="T27" fmla="*/ 18 h 24"/>
                <a:gd name="T28" fmla="*/ 48 w 48"/>
                <a:gd name="T2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4">
                  <a:moveTo>
                    <a:pt x="48" y="18"/>
                  </a:moveTo>
                  <a:lnTo>
                    <a:pt x="18" y="24"/>
                  </a:lnTo>
                  <a:lnTo>
                    <a:pt x="12" y="24"/>
                  </a:lnTo>
                  <a:lnTo>
                    <a:pt x="12" y="18"/>
                  </a:lnTo>
                  <a:lnTo>
                    <a:pt x="12" y="12"/>
                  </a:lnTo>
                  <a:lnTo>
                    <a:pt x="6" y="6"/>
                  </a:lnTo>
                  <a:lnTo>
                    <a:pt x="0" y="0"/>
                  </a:lnTo>
                  <a:lnTo>
                    <a:pt x="18" y="0"/>
                  </a:lnTo>
                  <a:lnTo>
                    <a:pt x="30" y="0"/>
                  </a:lnTo>
                  <a:lnTo>
                    <a:pt x="30" y="6"/>
                  </a:lnTo>
                  <a:lnTo>
                    <a:pt x="48" y="0"/>
                  </a:lnTo>
                  <a:lnTo>
                    <a:pt x="48" y="12"/>
                  </a:lnTo>
                  <a:lnTo>
                    <a:pt x="42" y="12"/>
                  </a:lnTo>
                  <a:lnTo>
                    <a:pt x="42" y="18"/>
                  </a:lnTo>
                  <a:lnTo>
                    <a:pt x="4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53" name="Freeform 2681"/>
            <p:cNvSpPr>
              <a:spLocks/>
            </p:cNvSpPr>
            <p:nvPr/>
          </p:nvSpPr>
          <p:spPr bwMode="auto">
            <a:xfrm>
              <a:off x="2880" y="2718"/>
              <a:ext cx="54" cy="54"/>
            </a:xfrm>
            <a:custGeom>
              <a:avLst/>
              <a:gdLst>
                <a:gd name="T0" fmla="*/ 24 w 54"/>
                <a:gd name="T1" fmla="*/ 54 h 54"/>
                <a:gd name="T2" fmla="*/ 18 w 54"/>
                <a:gd name="T3" fmla="*/ 54 h 54"/>
                <a:gd name="T4" fmla="*/ 18 w 54"/>
                <a:gd name="T5" fmla="*/ 48 h 54"/>
                <a:gd name="T6" fmla="*/ 12 w 54"/>
                <a:gd name="T7" fmla="*/ 48 h 54"/>
                <a:gd name="T8" fmla="*/ 12 w 54"/>
                <a:gd name="T9" fmla="*/ 54 h 54"/>
                <a:gd name="T10" fmla="*/ 6 w 54"/>
                <a:gd name="T11" fmla="*/ 54 h 54"/>
                <a:gd name="T12" fmla="*/ 6 w 54"/>
                <a:gd name="T13" fmla="*/ 48 h 54"/>
                <a:gd name="T14" fmla="*/ 0 w 54"/>
                <a:gd name="T15" fmla="*/ 48 h 54"/>
                <a:gd name="T16" fmla="*/ 0 w 54"/>
                <a:gd name="T17" fmla="*/ 36 h 54"/>
                <a:gd name="T18" fmla="*/ 42 w 54"/>
                <a:gd name="T19" fmla="*/ 0 h 54"/>
                <a:gd name="T20" fmla="*/ 42 w 54"/>
                <a:gd name="T21" fmla="*/ 6 h 54"/>
                <a:gd name="T22" fmla="*/ 48 w 54"/>
                <a:gd name="T23" fmla="*/ 6 h 54"/>
                <a:gd name="T24" fmla="*/ 48 w 54"/>
                <a:gd name="T25" fmla="*/ 12 h 54"/>
                <a:gd name="T26" fmla="*/ 54 w 54"/>
                <a:gd name="T27" fmla="*/ 12 h 54"/>
                <a:gd name="T28" fmla="*/ 54 w 54"/>
                <a:gd name="T29" fmla="*/ 18 h 54"/>
                <a:gd name="T30" fmla="*/ 54 w 54"/>
                <a:gd name="T31" fmla="*/ 24 h 54"/>
                <a:gd name="T32" fmla="*/ 24 w 54"/>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24" y="54"/>
                  </a:moveTo>
                  <a:lnTo>
                    <a:pt x="18" y="54"/>
                  </a:lnTo>
                  <a:lnTo>
                    <a:pt x="18" y="48"/>
                  </a:lnTo>
                  <a:lnTo>
                    <a:pt x="12" y="48"/>
                  </a:lnTo>
                  <a:lnTo>
                    <a:pt x="12" y="54"/>
                  </a:lnTo>
                  <a:lnTo>
                    <a:pt x="6" y="54"/>
                  </a:lnTo>
                  <a:lnTo>
                    <a:pt x="6" y="48"/>
                  </a:lnTo>
                  <a:lnTo>
                    <a:pt x="0" y="48"/>
                  </a:lnTo>
                  <a:lnTo>
                    <a:pt x="0" y="36"/>
                  </a:lnTo>
                  <a:lnTo>
                    <a:pt x="42" y="0"/>
                  </a:lnTo>
                  <a:lnTo>
                    <a:pt x="42" y="6"/>
                  </a:lnTo>
                  <a:lnTo>
                    <a:pt x="48" y="6"/>
                  </a:lnTo>
                  <a:lnTo>
                    <a:pt x="48" y="12"/>
                  </a:lnTo>
                  <a:lnTo>
                    <a:pt x="54" y="12"/>
                  </a:lnTo>
                  <a:lnTo>
                    <a:pt x="54" y="18"/>
                  </a:lnTo>
                  <a:lnTo>
                    <a:pt x="54" y="24"/>
                  </a:lnTo>
                  <a:lnTo>
                    <a:pt x="24"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54" name="Freeform 2682"/>
            <p:cNvSpPr>
              <a:spLocks/>
            </p:cNvSpPr>
            <p:nvPr/>
          </p:nvSpPr>
          <p:spPr bwMode="auto">
            <a:xfrm>
              <a:off x="2190" y="2700"/>
              <a:ext cx="150" cy="132"/>
            </a:xfrm>
            <a:custGeom>
              <a:avLst/>
              <a:gdLst>
                <a:gd name="T0" fmla="*/ 150 w 150"/>
                <a:gd name="T1" fmla="*/ 78 h 132"/>
                <a:gd name="T2" fmla="*/ 120 w 150"/>
                <a:gd name="T3" fmla="*/ 72 h 132"/>
                <a:gd name="T4" fmla="*/ 120 w 150"/>
                <a:gd name="T5" fmla="*/ 78 h 132"/>
                <a:gd name="T6" fmla="*/ 102 w 150"/>
                <a:gd name="T7" fmla="*/ 78 h 132"/>
                <a:gd name="T8" fmla="*/ 96 w 150"/>
                <a:gd name="T9" fmla="*/ 108 h 132"/>
                <a:gd name="T10" fmla="*/ 78 w 150"/>
                <a:gd name="T11" fmla="*/ 108 h 132"/>
                <a:gd name="T12" fmla="*/ 78 w 150"/>
                <a:gd name="T13" fmla="*/ 132 h 132"/>
                <a:gd name="T14" fmla="*/ 12 w 150"/>
                <a:gd name="T15" fmla="*/ 66 h 132"/>
                <a:gd name="T16" fmla="*/ 0 w 150"/>
                <a:gd name="T17" fmla="*/ 54 h 132"/>
                <a:gd name="T18" fmla="*/ 48 w 150"/>
                <a:gd name="T19" fmla="*/ 0 h 132"/>
                <a:gd name="T20" fmla="*/ 54 w 150"/>
                <a:gd name="T21" fmla="*/ 0 h 132"/>
                <a:gd name="T22" fmla="*/ 60 w 150"/>
                <a:gd name="T23" fmla="*/ 0 h 132"/>
                <a:gd name="T24" fmla="*/ 60 w 150"/>
                <a:gd name="T25" fmla="*/ 6 h 132"/>
                <a:gd name="T26" fmla="*/ 66 w 150"/>
                <a:gd name="T27" fmla="*/ 6 h 132"/>
                <a:gd name="T28" fmla="*/ 66 w 150"/>
                <a:gd name="T29" fmla="*/ 12 h 132"/>
                <a:gd name="T30" fmla="*/ 72 w 150"/>
                <a:gd name="T31" fmla="*/ 6 h 132"/>
                <a:gd name="T32" fmla="*/ 72 w 150"/>
                <a:gd name="T33" fmla="*/ 12 h 132"/>
                <a:gd name="T34" fmla="*/ 78 w 150"/>
                <a:gd name="T35" fmla="*/ 6 h 132"/>
                <a:gd name="T36" fmla="*/ 84 w 150"/>
                <a:gd name="T37" fmla="*/ 6 h 132"/>
                <a:gd name="T38" fmla="*/ 84 w 150"/>
                <a:gd name="T39" fmla="*/ 12 h 132"/>
                <a:gd name="T40" fmla="*/ 90 w 150"/>
                <a:gd name="T41" fmla="*/ 12 h 132"/>
                <a:gd name="T42" fmla="*/ 96 w 150"/>
                <a:gd name="T43" fmla="*/ 12 h 132"/>
                <a:gd name="T44" fmla="*/ 96 w 150"/>
                <a:gd name="T45" fmla="*/ 18 h 132"/>
                <a:gd name="T46" fmla="*/ 102 w 150"/>
                <a:gd name="T47" fmla="*/ 24 h 132"/>
                <a:gd name="T48" fmla="*/ 96 w 150"/>
                <a:gd name="T49" fmla="*/ 30 h 132"/>
                <a:gd name="T50" fmla="*/ 102 w 150"/>
                <a:gd name="T51" fmla="*/ 30 h 132"/>
                <a:gd name="T52" fmla="*/ 108 w 150"/>
                <a:gd name="T53" fmla="*/ 36 h 132"/>
                <a:gd name="T54" fmla="*/ 114 w 150"/>
                <a:gd name="T55" fmla="*/ 36 h 132"/>
                <a:gd name="T56" fmla="*/ 120 w 150"/>
                <a:gd name="T57" fmla="*/ 36 h 132"/>
                <a:gd name="T58" fmla="*/ 120 w 150"/>
                <a:gd name="T59" fmla="*/ 42 h 132"/>
                <a:gd name="T60" fmla="*/ 126 w 150"/>
                <a:gd name="T61" fmla="*/ 42 h 132"/>
                <a:gd name="T62" fmla="*/ 132 w 150"/>
                <a:gd name="T63" fmla="*/ 42 h 132"/>
                <a:gd name="T64" fmla="*/ 138 w 150"/>
                <a:gd name="T65" fmla="*/ 42 h 132"/>
                <a:gd name="T66" fmla="*/ 138 w 150"/>
                <a:gd name="T67" fmla="*/ 48 h 132"/>
                <a:gd name="T68" fmla="*/ 144 w 150"/>
                <a:gd name="T69" fmla="*/ 48 h 132"/>
                <a:gd name="T70" fmla="*/ 144 w 150"/>
                <a:gd name="T71" fmla="*/ 54 h 132"/>
                <a:gd name="T72" fmla="*/ 150 w 150"/>
                <a:gd name="T73" fmla="*/ 60 h 132"/>
                <a:gd name="T74" fmla="*/ 150 w 150"/>
                <a:gd name="T75" fmla="*/ 66 h 132"/>
                <a:gd name="T76" fmla="*/ 150 w 150"/>
                <a:gd name="T77" fmla="*/ 72 h 132"/>
                <a:gd name="T78" fmla="*/ 150 w 150"/>
                <a:gd name="T79"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132">
                  <a:moveTo>
                    <a:pt x="150" y="78"/>
                  </a:moveTo>
                  <a:lnTo>
                    <a:pt x="120" y="72"/>
                  </a:lnTo>
                  <a:lnTo>
                    <a:pt x="120" y="78"/>
                  </a:lnTo>
                  <a:lnTo>
                    <a:pt x="102" y="78"/>
                  </a:lnTo>
                  <a:lnTo>
                    <a:pt x="96" y="108"/>
                  </a:lnTo>
                  <a:lnTo>
                    <a:pt x="78" y="108"/>
                  </a:lnTo>
                  <a:lnTo>
                    <a:pt x="78" y="132"/>
                  </a:lnTo>
                  <a:lnTo>
                    <a:pt x="12" y="66"/>
                  </a:lnTo>
                  <a:lnTo>
                    <a:pt x="0" y="54"/>
                  </a:lnTo>
                  <a:lnTo>
                    <a:pt x="48" y="0"/>
                  </a:lnTo>
                  <a:lnTo>
                    <a:pt x="54" y="0"/>
                  </a:lnTo>
                  <a:lnTo>
                    <a:pt x="60" y="0"/>
                  </a:lnTo>
                  <a:lnTo>
                    <a:pt x="60" y="6"/>
                  </a:lnTo>
                  <a:lnTo>
                    <a:pt x="66" y="6"/>
                  </a:lnTo>
                  <a:lnTo>
                    <a:pt x="66" y="12"/>
                  </a:lnTo>
                  <a:lnTo>
                    <a:pt x="72" y="6"/>
                  </a:lnTo>
                  <a:lnTo>
                    <a:pt x="72" y="12"/>
                  </a:lnTo>
                  <a:lnTo>
                    <a:pt x="78" y="6"/>
                  </a:lnTo>
                  <a:lnTo>
                    <a:pt x="84" y="6"/>
                  </a:lnTo>
                  <a:lnTo>
                    <a:pt x="84" y="12"/>
                  </a:lnTo>
                  <a:lnTo>
                    <a:pt x="90" y="12"/>
                  </a:lnTo>
                  <a:lnTo>
                    <a:pt x="96" y="12"/>
                  </a:lnTo>
                  <a:lnTo>
                    <a:pt x="96" y="18"/>
                  </a:lnTo>
                  <a:lnTo>
                    <a:pt x="102" y="24"/>
                  </a:lnTo>
                  <a:lnTo>
                    <a:pt x="96" y="30"/>
                  </a:lnTo>
                  <a:lnTo>
                    <a:pt x="102" y="30"/>
                  </a:lnTo>
                  <a:lnTo>
                    <a:pt x="108" y="36"/>
                  </a:lnTo>
                  <a:lnTo>
                    <a:pt x="114" y="36"/>
                  </a:lnTo>
                  <a:lnTo>
                    <a:pt x="120" y="36"/>
                  </a:lnTo>
                  <a:lnTo>
                    <a:pt x="120" y="42"/>
                  </a:lnTo>
                  <a:lnTo>
                    <a:pt x="126" y="42"/>
                  </a:lnTo>
                  <a:lnTo>
                    <a:pt x="132" y="42"/>
                  </a:lnTo>
                  <a:lnTo>
                    <a:pt x="138" y="42"/>
                  </a:lnTo>
                  <a:lnTo>
                    <a:pt x="138" y="48"/>
                  </a:lnTo>
                  <a:lnTo>
                    <a:pt x="144" y="48"/>
                  </a:lnTo>
                  <a:lnTo>
                    <a:pt x="144" y="54"/>
                  </a:lnTo>
                  <a:lnTo>
                    <a:pt x="150" y="60"/>
                  </a:lnTo>
                  <a:lnTo>
                    <a:pt x="150" y="66"/>
                  </a:lnTo>
                  <a:lnTo>
                    <a:pt x="150" y="72"/>
                  </a:lnTo>
                  <a:lnTo>
                    <a:pt x="150"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55" name="Freeform 2683"/>
            <p:cNvSpPr>
              <a:spLocks/>
            </p:cNvSpPr>
            <p:nvPr/>
          </p:nvSpPr>
          <p:spPr bwMode="auto">
            <a:xfrm>
              <a:off x="3204" y="2712"/>
              <a:ext cx="54" cy="36"/>
            </a:xfrm>
            <a:custGeom>
              <a:avLst/>
              <a:gdLst>
                <a:gd name="T0" fmla="*/ 0 w 54"/>
                <a:gd name="T1" fmla="*/ 36 h 36"/>
                <a:gd name="T2" fmla="*/ 6 w 54"/>
                <a:gd name="T3" fmla="*/ 36 h 36"/>
                <a:gd name="T4" fmla="*/ 12 w 54"/>
                <a:gd name="T5" fmla="*/ 30 h 36"/>
                <a:gd name="T6" fmla="*/ 6 w 54"/>
                <a:gd name="T7" fmla="*/ 30 h 36"/>
                <a:gd name="T8" fmla="*/ 6 w 54"/>
                <a:gd name="T9" fmla="*/ 24 h 36"/>
                <a:gd name="T10" fmla="*/ 6 w 54"/>
                <a:gd name="T11" fmla="*/ 18 h 36"/>
                <a:gd name="T12" fmla="*/ 6 w 54"/>
                <a:gd name="T13" fmla="*/ 12 h 36"/>
                <a:gd name="T14" fmla="*/ 12 w 54"/>
                <a:gd name="T15" fmla="*/ 12 h 36"/>
                <a:gd name="T16" fmla="*/ 12 w 54"/>
                <a:gd name="T17" fmla="*/ 6 h 36"/>
                <a:gd name="T18" fmla="*/ 18 w 54"/>
                <a:gd name="T19" fmla="*/ 6 h 36"/>
                <a:gd name="T20" fmla="*/ 24 w 54"/>
                <a:gd name="T21" fmla="*/ 0 h 36"/>
                <a:gd name="T22" fmla="*/ 30 w 54"/>
                <a:gd name="T23" fmla="*/ 0 h 36"/>
                <a:gd name="T24" fmla="*/ 36 w 54"/>
                <a:gd name="T25" fmla="*/ 0 h 36"/>
                <a:gd name="T26" fmla="*/ 42 w 54"/>
                <a:gd name="T27" fmla="*/ 0 h 36"/>
                <a:gd name="T28" fmla="*/ 48 w 54"/>
                <a:gd name="T29" fmla="*/ 0 h 36"/>
                <a:gd name="T30" fmla="*/ 48 w 54"/>
                <a:gd name="T31" fmla="*/ 6 h 36"/>
                <a:gd name="T32" fmla="*/ 54 w 54"/>
                <a:gd name="T33" fmla="*/ 36 h 36"/>
                <a:gd name="T34" fmla="*/ 42 w 54"/>
                <a:gd name="T35" fmla="*/ 36 h 36"/>
                <a:gd name="T36" fmla="*/ 0 w 54"/>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6">
                  <a:moveTo>
                    <a:pt x="0" y="36"/>
                  </a:moveTo>
                  <a:lnTo>
                    <a:pt x="6" y="36"/>
                  </a:lnTo>
                  <a:lnTo>
                    <a:pt x="12" y="30"/>
                  </a:lnTo>
                  <a:lnTo>
                    <a:pt x="6" y="30"/>
                  </a:lnTo>
                  <a:lnTo>
                    <a:pt x="6" y="24"/>
                  </a:lnTo>
                  <a:lnTo>
                    <a:pt x="6" y="18"/>
                  </a:lnTo>
                  <a:lnTo>
                    <a:pt x="6" y="12"/>
                  </a:lnTo>
                  <a:lnTo>
                    <a:pt x="12" y="12"/>
                  </a:lnTo>
                  <a:lnTo>
                    <a:pt x="12" y="6"/>
                  </a:lnTo>
                  <a:lnTo>
                    <a:pt x="18" y="6"/>
                  </a:lnTo>
                  <a:lnTo>
                    <a:pt x="24" y="0"/>
                  </a:lnTo>
                  <a:lnTo>
                    <a:pt x="30" y="0"/>
                  </a:lnTo>
                  <a:lnTo>
                    <a:pt x="36" y="0"/>
                  </a:lnTo>
                  <a:lnTo>
                    <a:pt x="42" y="0"/>
                  </a:lnTo>
                  <a:lnTo>
                    <a:pt x="48" y="0"/>
                  </a:lnTo>
                  <a:lnTo>
                    <a:pt x="48" y="6"/>
                  </a:lnTo>
                  <a:lnTo>
                    <a:pt x="54" y="36"/>
                  </a:lnTo>
                  <a:lnTo>
                    <a:pt x="42"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56" name="Freeform 2684"/>
            <p:cNvSpPr>
              <a:spLocks/>
            </p:cNvSpPr>
            <p:nvPr/>
          </p:nvSpPr>
          <p:spPr bwMode="auto">
            <a:xfrm>
              <a:off x="3042" y="2718"/>
              <a:ext cx="66" cy="48"/>
            </a:xfrm>
            <a:custGeom>
              <a:avLst/>
              <a:gdLst>
                <a:gd name="T0" fmla="*/ 54 w 66"/>
                <a:gd name="T1" fmla="*/ 48 h 48"/>
                <a:gd name="T2" fmla="*/ 36 w 66"/>
                <a:gd name="T3" fmla="*/ 48 h 48"/>
                <a:gd name="T4" fmla="*/ 12 w 66"/>
                <a:gd name="T5" fmla="*/ 48 h 48"/>
                <a:gd name="T6" fmla="*/ 6 w 66"/>
                <a:gd name="T7" fmla="*/ 48 h 48"/>
                <a:gd name="T8" fmla="*/ 0 w 66"/>
                <a:gd name="T9" fmla="*/ 48 h 48"/>
                <a:gd name="T10" fmla="*/ 0 w 66"/>
                <a:gd name="T11" fmla="*/ 42 h 48"/>
                <a:gd name="T12" fmla="*/ 6 w 66"/>
                <a:gd name="T13" fmla="*/ 42 h 48"/>
                <a:gd name="T14" fmla="*/ 0 w 66"/>
                <a:gd name="T15" fmla="*/ 42 h 48"/>
                <a:gd name="T16" fmla="*/ 0 w 66"/>
                <a:gd name="T17" fmla="*/ 36 h 48"/>
                <a:gd name="T18" fmla="*/ 6 w 66"/>
                <a:gd name="T19" fmla="*/ 36 h 48"/>
                <a:gd name="T20" fmla="*/ 6 w 66"/>
                <a:gd name="T21" fmla="*/ 30 h 48"/>
                <a:gd name="T22" fmla="*/ 0 w 66"/>
                <a:gd name="T23" fmla="*/ 30 h 48"/>
                <a:gd name="T24" fmla="*/ 0 w 66"/>
                <a:gd name="T25" fmla="*/ 24 h 48"/>
                <a:gd name="T26" fmla="*/ 0 w 66"/>
                <a:gd name="T27" fmla="*/ 18 h 48"/>
                <a:gd name="T28" fmla="*/ 0 w 66"/>
                <a:gd name="T29" fmla="*/ 12 h 48"/>
                <a:gd name="T30" fmla="*/ 12 w 66"/>
                <a:gd name="T31" fmla="*/ 6 h 48"/>
                <a:gd name="T32" fmla="*/ 12 w 66"/>
                <a:gd name="T33" fmla="*/ 0 h 48"/>
                <a:gd name="T34" fmla="*/ 30 w 66"/>
                <a:gd name="T35" fmla="*/ 0 h 48"/>
                <a:gd name="T36" fmla="*/ 48 w 66"/>
                <a:gd name="T37" fmla="*/ 0 h 48"/>
                <a:gd name="T38" fmla="*/ 54 w 66"/>
                <a:gd name="T39" fmla="*/ 0 h 48"/>
                <a:gd name="T40" fmla="*/ 60 w 66"/>
                <a:gd name="T41" fmla="*/ 6 h 48"/>
                <a:gd name="T42" fmla="*/ 60 w 66"/>
                <a:gd name="T43" fmla="*/ 12 h 48"/>
                <a:gd name="T44" fmla="*/ 66 w 66"/>
                <a:gd name="T45" fmla="*/ 48 h 48"/>
                <a:gd name="T46" fmla="*/ 54 w 66"/>
                <a:gd name="T4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48">
                  <a:moveTo>
                    <a:pt x="54" y="48"/>
                  </a:moveTo>
                  <a:lnTo>
                    <a:pt x="36" y="48"/>
                  </a:lnTo>
                  <a:lnTo>
                    <a:pt x="12" y="48"/>
                  </a:lnTo>
                  <a:lnTo>
                    <a:pt x="6" y="48"/>
                  </a:lnTo>
                  <a:lnTo>
                    <a:pt x="0" y="48"/>
                  </a:lnTo>
                  <a:lnTo>
                    <a:pt x="0" y="42"/>
                  </a:lnTo>
                  <a:lnTo>
                    <a:pt x="6" y="42"/>
                  </a:lnTo>
                  <a:lnTo>
                    <a:pt x="0" y="42"/>
                  </a:lnTo>
                  <a:lnTo>
                    <a:pt x="0" y="36"/>
                  </a:lnTo>
                  <a:lnTo>
                    <a:pt x="6" y="36"/>
                  </a:lnTo>
                  <a:lnTo>
                    <a:pt x="6" y="30"/>
                  </a:lnTo>
                  <a:lnTo>
                    <a:pt x="0" y="30"/>
                  </a:lnTo>
                  <a:lnTo>
                    <a:pt x="0" y="24"/>
                  </a:lnTo>
                  <a:lnTo>
                    <a:pt x="0" y="18"/>
                  </a:lnTo>
                  <a:lnTo>
                    <a:pt x="0" y="12"/>
                  </a:lnTo>
                  <a:lnTo>
                    <a:pt x="12" y="6"/>
                  </a:lnTo>
                  <a:lnTo>
                    <a:pt x="12" y="0"/>
                  </a:lnTo>
                  <a:lnTo>
                    <a:pt x="30" y="0"/>
                  </a:lnTo>
                  <a:lnTo>
                    <a:pt x="48" y="0"/>
                  </a:lnTo>
                  <a:lnTo>
                    <a:pt x="54" y="0"/>
                  </a:lnTo>
                  <a:lnTo>
                    <a:pt x="60" y="6"/>
                  </a:lnTo>
                  <a:lnTo>
                    <a:pt x="60" y="12"/>
                  </a:lnTo>
                  <a:lnTo>
                    <a:pt x="66" y="48"/>
                  </a:lnTo>
                  <a:lnTo>
                    <a:pt x="5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57" name="Freeform 2685"/>
            <p:cNvSpPr>
              <a:spLocks/>
            </p:cNvSpPr>
            <p:nvPr/>
          </p:nvSpPr>
          <p:spPr bwMode="auto">
            <a:xfrm>
              <a:off x="3996" y="2634"/>
              <a:ext cx="48" cy="36"/>
            </a:xfrm>
            <a:custGeom>
              <a:avLst/>
              <a:gdLst>
                <a:gd name="T0" fmla="*/ 30 w 48"/>
                <a:gd name="T1" fmla="*/ 30 h 36"/>
                <a:gd name="T2" fmla="*/ 18 w 48"/>
                <a:gd name="T3" fmla="*/ 30 h 36"/>
                <a:gd name="T4" fmla="*/ 18 w 48"/>
                <a:gd name="T5" fmla="*/ 36 h 36"/>
                <a:gd name="T6" fmla="*/ 6 w 48"/>
                <a:gd name="T7" fmla="*/ 30 h 36"/>
                <a:gd name="T8" fmla="*/ 6 w 48"/>
                <a:gd name="T9" fmla="*/ 24 h 36"/>
                <a:gd name="T10" fmla="*/ 0 w 48"/>
                <a:gd name="T11" fmla="*/ 24 h 36"/>
                <a:gd name="T12" fmla="*/ 0 w 48"/>
                <a:gd name="T13" fmla="*/ 18 h 36"/>
                <a:gd name="T14" fmla="*/ 6 w 48"/>
                <a:gd name="T15" fmla="*/ 18 h 36"/>
                <a:gd name="T16" fmla="*/ 12 w 48"/>
                <a:gd name="T17" fmla="*/ 18 h 36"/>
                <a:gd name="T18" fmla="*/ 12 w 48"/>
                <a:gd name="T19" fmla="*/ 12 h 36"/>
                <a:gd name="T20" fmla="*/ 24 w 48"/>
                <a:gd name="T21" fmla="*/ 6 h 36"/>
                <a:gd name="T22" fmla="*/ 18 w 48"/>
                <a:gd name="T23" fmla="*/ 0 h 36"/>
                <a:gd name="T24" fmla="*/ 30 w 48"/>
                <a:gd name="T25" fmla="*/ 0 h 36"/>
                <a:gd name="T26" fmla="*/ 36 w 48"/>
                <a:gd name="T27" fmla="*/ 0 h 36"/>
                <a:gd name="T28" fmla="*/ 42 w 48"/>
                <a:gd name="T29" fmla="*/ 0 h 36"/>
                <a:gd name="T30" fmla="*/ 48 w 48"/>
                <a:gd name="T31" fmla="*/ 0 h 36"/>
                <a:gd name="T32" fmla="*/ 48 w 48"/>
                <a:gd name="T33" fmla="*/ 6 h 36"/>
                <a:gd name="T34" fmla="*/ 42 w 48"/>
                <a:gd name="T35" fmla="*/ 6 h 36"/>
                <a:gd name="T36" fmla="*/ 42 w 48"/>
                <a:gd name="T37" fmla="*/ 18 h 36"/>
                <a:gd name="T38" fmla="*/ 36 w 48"/>
                <a:gd name="T39" fmla="*/ 24 h 36"/>
                <a:gd name="T40" fmla="*/ 30 w 48"/>
                <a:gd name="T41" fmla="*/ 24 h 36"/>
                <a:gd name="T42" fmla="*/ 30 w 48"/>
                <a:gd name="T4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6">
                  <a:moveTo>
                    <a:pt x="30" y="30"/>
                  </a:moveTo>
                  <a:lnTo>
                    <a:pt x="18" y="30"/>
                  </a:lnTo>
                  <a:lnTo>
                    <a:pt x="18" y="36"/>
                  </a:lnTo>
                  <a:lnTo>
                    <a:pt x="6" y="30"/>
                  </a:lnTo>
                  <a:lnTo>
                    <a:pt x="6" y="24"/>
                  </a:lnTo>
                  <a:lnTo>
                    <a:pt x="0" y="24"/>
                  </a:lnTo>
                  <a:lnTo>
                    <a:pt x="0" y="18"/>
                  </a:lnTo>
                  <a:lnTo>
                    <a:pt x="6" y="18"/>
                  </a:lnTo>
                  <a:lnTo>
                    <a:pt x="12" y="18"/>
                  </a:lnTo>
                  <a:lnTo>
                    <a:pt x="12" y="12"/>
                  </a:lnTo>
                  <a:lnTo>
                    <a:pt x="24" y="6"/>
                  </a:lnTo>
                  <a:lnTo>
                    <a:pt x="18" y="0"/>
                  </a:lnTo>
                  <a:lnTo>
                    <a:pt x="30" y="0"/>
                  </a:lnTo>
                  <a:lnTo>
                    <a:pt x="36" y="0"/>
                  </a:lnTo>
                  <a:lnTo>
                    <a:pt x="42" y="0"/>
                  </a:lnTo>
                  <a:lnTo>
                    <a:pt x="48" y="0"/>
                  </a:lnTo>
                  <a:lnTo>
                    <a:pt x="48" y="6"/>
                  </a:lnTo>
                  <a:lnTo>
                    <a:pt x="42" y="6"/>
                  </a:lnTo>
                  <a:lnTo>
                    <a:pt x="42" y="18"/>
                  </a:lnTo>
                  <a:lnTo>
                    <a:pt x="36" y="24"/>
                  </a:lnTo>
                  <a:lnTo>
                    <a:pt x="30" y="24"/>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58" name="Freeform 2686"/>
            <p:cNvSpPr>
              <a:spLocks/>
            </p:cNvSpPr>
            <p:nvPr/>
          </p:nvSpPr>
          <p:spPr bwMode="auto">
            <a:xfrm>
              <a:off x="2766" y="2724"/>
              <a:ext cx="48" cy="60"/>
            </a:xfrm>
            <a:custGeom>
              <a:avLst/>
              <a:gdLst>
                <a:gd name="T0" fmla="*/ 18 w 48"/>
                <a:gd name="T1" fmla="*/ 60 h 60"/>
                <a:gd name="T2" fmla="*/ 18 w 48"/>
                <a:gd name="T3" fmla="*/ 54 h 60"/>
                <a:gd name="T4" fmla="*/ 12 w 48"/>
                <a:gd name="T5" fmla="*/ 54 h 60"/>
                <a:gd name="T6" fmla="*/ 12 w 48"/>
                <a:gd name="T7" fmla="*/ 48 h 60"/>
                <a:gd name="T8" fmla="*/ 12 w 48"/>
                <a:gd name="T9" fmla="*/ 42 h 60"/>
                <a:gd name="T10" fmla="*/ 6 w 48"/>
                <a:gd name="T11" fmla="*/ 42 h 60"/>
                <a:gd name="T12" fmla="*/ 6 w 48"/>
                <a:gd name="T13" fmla="*/ 36 h 60"/>
                <a:gd name="T14" fmla="*/ 6 w 48"/>
                <a:gd name="T15" fmla="*/ 30 h 60"/>
                <a:gd name="T16" fmla="*/ 0 w 48"/>
                <a:gd name="T17" fmla="*/ 30 h 60"/>
                <a:gd name="T18" fmla="*/ 0 w 48"/>
                <a:gd name="T19" fmla="*/ 24 h 60"/>
                <a:gd name="T20" fmla="*/ 18 w 48"/>
                <a:gd name="T21" fmla="*/ 12 h 60"/>
                <a:gd name="T22" fmla="*/ 42 w 48"/>
                <a:gd name="T23" fmla="*/ 0 h 60"/>
                <a:gd name="T24" fmla="*/ 42 w 48"/>
                <a:gd name="T25" fmla="*/ 6 h 60"/>
                <a:gd name="T26" fmla="*/ 42 w 48"/>
                <a:gd name="T27" fmla="*/ 18 h 60"/>
                <a:gd name="T28" fmla="*/ 48 w 48"/>
                <a:gd name="T29" fmla="*/ 24 h 60"/>
                <a:gd name="T30" fmla="*/ 48 w 48"/>
                <a:gd name="T31" fmla="*/ 30 h 60"/>
                <a:gd name="T32" fmla="*/ 48 w 48"/>
                <a:gd name="T33" fmla="*/ 36 h 60"/>
                <a:gd name="T34" fmla="*/ 36 w 48"/>
                <a:gd name="T35" fmla="*/ 42 h 60"/>
                <a:gd name="T36" fmla="*/ 36 w 48"/>
                <a:gd name="T37" fmla="*/ 48 h 60"/>
                <a:gd name="T38" fmla="*/ 30 w 48"/>
                <a:gd name="T39" fmla="*/ 60 h 60"/>
                <a:gd name="T40" fmla="*/ 18 w 48"/>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0">
                  <a:moveTo>
                    <a:pt x="18" y="60"/>
                  </a:moveTo>
                  <a:lnTo>
                    <a:pt x="18" y="54"/>
                  </a:lnTo>
                  <a:lnTo>
                    <a:pt x="12" y="54"/>
                  </a:lnTo>
                  <a:lnTo>
                    <a:pt x="12" y="48"/>
                  </a:lnTo>
                  <a:lnTo>
                    <a:pt x="12" y="42"/>
                  </a:lnTo>
                  <a:lnTo>
                    <a:pt x="6" y="42"/>
                  </a:lnTo>
                  <a:lnTo>
                    <a:pt x="6" y="36"/>
                  </a:lnTo>
                  <a:lnTo>
                    <a:pt x="6" y="30"/>
                  </a:lnTo>
                  <a:lnTo>
                    <a:pt x="0" y="30"/>
                  </a:lnTo>
                  <a:lnTo>
                    <a:pt x="0" y="24"/>
                  </a:lnTo>
                  <a:lnTo>
                    <a:pt x="18" y="12"/>
                  </a:lnTo>
                  <a:lnTo>
                    <a:pt x="42" y="0"/>
                  </a:lnTo>
                  <a:lnTo>
                    <a:pt x="42" y="6"/>
                  </a:lnTo>
                  <a:lnTo>
                    <a:pt x="42" y="18"/>
                  </a:lnTo>
                  <a:lnTo>
                    <a:pt x="48" y="24"/>
                  </a:lnTo>
                  <a:lnTo>
                    <a:pt x="48" y="30"/>
                  </a:lnTo>
                  <a:lnTo>
                    <a:pt x="48" y="36"/>
                  </a:lnTo>
                  <a:lnTo>
                    <a:pt x="36" y="42"/>
                  </a:lnTo>
                  <a:lnTo>
                    <a:pt x="36" y="48"/>
                  </a:lnTo>
                  <a:lnTo>
                    <a:pt x="30" y="60"/>
                  </a:lnTo>
                  <a:lnTo>
                    <a:pt x="18"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59" name="Freeform 2687"/>
            <p:cNvSpPr>
              <a:spLocks/>
            </p:cNvSpPr>
            <p:nvPr/>
          </p:nvSpPr>
          <p:spPr bwMode="auto">
            <a:xfrm>
              <a:off x="3252" y="2706"/>
              <a:ext cx="48" cy="42"/>
            </a:xfrm>
            <a:custGeom>
              <a:avLst/>
              <a:gdLst>
                <a:gd name="T0" fmla="*/ 24 w 48"/>
                <a:gd name="T1" fmla="*/ 42 h 42"/>
                <a:gd name="T2" fmla="*/ 6 w 48"/>
                <a:gd name="T3" fmla="*/ 42 h 42"/>
                <a:gd name="T4" fmla="*/ 0 w 48"/>
                <a:gd name="T5" fmla="*/ 12 h 42"/>
                <a:gd name="T6" fmla="*/ 0 w 48"/>
                <a:gd name="T7" fmla="*/ 6 h 42"/>
                <a:gd name="T8" fmla="*/ 6 w 48"/>
                <a:gd name="T9" fmla="*/ 6 h 42"/>
                <a:gd name="T10" fmla="*/ 36 w 48"/>
                <a:gd name="T11" fmla="*/ 6 h 42"/>
                <a:gd name="T12" fmla="*/ 48 w 48"/>
                <a:gd name="T13" fmla="*/ 0 h 42"/>
                <a:gd name="T14" fmla="*/ 48 w 48"/>
                <a:gd name="T15" fmla="*/ 36 h 42"/>
                <a:gd name="T16" fmla="*/ 24 w 48"/>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2">
                  <a:moveTo>
                    <a:pt x="24" y="42"/>
                  </a:moveTo>
                  <a:lnTo>
                    <a:pt x="6" y="42"/>
                  </a:lnTo>
                  <a:lnTo>
                    <a:pt x="0" y="12"/>
                  </a:lnTo>
                  <a:lnTo>
                    <a:pt x="0" y="6"/>
                  </a:lnTo>
                  <a:lnTo>
                    <a:pt x="6" y="6"/>
                  </a:lnTo>
                  <a:lnTo>
                    <a:pt x="36" y="6"/>
                  </a:lnTo>
                  <a:lnTo>
                    <a:pt x="48" y="0"/>
                  </a:lnTo>
                  <a:lnTo>
                    <a:pt x="48" y="36"/>
                  </a:lnTo>
                  <a:lnTo>
                    <a:pt x="24"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0" name="Freeform 2688"/>
            <p:cNvSpPr>
              <a:spLocks/>
            </p:cNvSpPr>
            <p:nvPr/>
          </p:nvSpPr>
          <p:spPr bwMode="auto">
            <a:xfrm>
              <a:off x="3300" y="2706"/>
              <a:ext cx="24" cy="36"/>
            </a:xfrm>
            <a:custGeom>
              <a:avLst/>
              <a:gdLst>
                <a:gd name="T0" fmla="*/ 0 w 24"/>
                <a:gd name="T1" fmla="*/ 36 h 36"/>
                <a:gd name="T2" fmla="*/ 0 w 24"/>
                <a:gd name="T3" fmla="*/ 0 h 36"/>
                <a:gd name="T4" fmla="*/ 24 w 24"/>
                <a:gd name="T5" fmla="*/ 0 h 36"/>
                <a:gd name="T6" fmla="*/ 24 w 24"/>
                <a:gd name="T7" fmla="*/ 36 h 36"/>
                <a:gd name="T8" fmla="*/ 18 w 24"/>
                <a:gd name="T9" fmla="*/ 36 h 36"/>
                <a:gd name="T10" fmla="*/ 0 w 24"/>
                <a:gd name="T11" fmla="*/ 36 h 36"/>
              </a:gdLst>
              <a:ahLst/>
              <a:cxnLst>
                <a:cxn ang="0">
                  <a:pos x="T0" y="T1"/>
                </a:cxn>
                <a:cxn ang="0">
                  <a:pos x="T2" y="T3"/>
                </a:cxn>
                <a:cxn ang="0">
                  <a:pos x="T4" y="T5"/>
                </a:cxn>
                <a:cxn ang="0">
                  <a:pos x="T6" y="T7"/>
                </a:cxn>
                <a:cxn ang="0">
                  <a:pos x="T8" y="T9"/>
                </a:cxn>
                <a:cxn ang="0">
                  <a:pos x="T10" y="T11"/>
                </a:cxn>
              </a:cxnLst>
              <a:rect l="0" t="0" r="r" b="b"/>
              <a:pathLst>
                <a:path w="24" h="36">
                  <a:moveTo>
                    <a:pt x="0" y="36"/>
                  </a:moveTo>
                  <a:lnTo>
                    <a:pt x="0" y="0"/>
                  </a:lnTo>
                  <a:lnTo>
                    <a:pt x="24" y="0"/>
                  </a:lnTo>
                  <a:lnTo>
                    <a:pt x="24" y="36"/>
                  </a:lnTo>
                  <a:lnTo>
                    <a:pt x="18"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1" name="Freeform 2689"/>
            <p:cNvSpPr>
              <a:spLocks/>
            </p:cNvSpPr>
            <p:nvPr/>
          </p:nvSpPr>
          <p:spPr bwMode="auto">
            <a:xfrm>
              <a:off x="3324" y="2706"/>
              <a:ext cx="36" cy="36"/>
            </a:xfrm>
            <a:custGeom>
              <a:avLst/>
              <a:gdLst>
                <a:gd name="T0" fmla="*/ 36 w 36"/>
                <a:gd name="T1" fmla="*/ 36 h 36"/>
                <a:gd name="T2" fmla="*/ 0 w 36"/>
                <a:gd name="T3" fmla="*/ 36 h 36"/>
                <a:gd name="T4" fmla="*/ 0 w 36"/>
                <a:gd name="T5" fmla="*/ 0 h 36"/>
                <a:gd name="T6" fmla="*/ 12 w 36"/>
                <a:gd name="T7" fmla="*/ 0 h 36"/>
                <a:gd name="T8" fmla="*/ 18 w 36"/>
                <a:gd name="T9" fmla="*/ 0 h 36"/>
                <a:gd name="T10" fmla="*/ 18 w 36"/>
                <a:gd name="T11" fmla="*/ 18 h 36"/>
                <a:gd name="T12" fmla="*/ 18 w 36"/>
                <a:gd name="T13" fmla="*/ 24 h 36"/>
                <a:gd name="T14" fmla="*/ 24 w 36"/>
                <a:gd name="T15" fmla="*/ 24 h 36"/>
                <a:gd name="T16" fmla="*/ 30 w 36"/>
                <a:gd name="T17" fmla="*/ 24 h 36"/>
                <a:gd name="T18" fmla="*/ 30 w 36"/>
                <a:gd name="T19" fmla="*/ 30 h 36"/>
                <a:gd name="T20" fmla="*/ 36 w 36"/>
                <a:gd name="T21" fmla="*/ 24 h 36"/>
                <a:gd name="T22" fmla="*/ 36 w 36"/>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36" y="36"/>
                  </a:moveTo>
                  <a:lnTo>
                    <a:pt x="0" y="36"/>
                  </a:lnTo>
                  <a:lnTo>
                    <a:pt x="0" y="0"/>
                  </a:lnTo>
                  <a:lnTo>
                    <a:pt x="12" y="0"/>
                  </a:lnTo>
                  <a:lnTo>
                    <a:pt x="18" y="0"/>
                  </a:lnTo>
                  <a:lnTo>
                    <a:pt x="18" y="18"/>
                  </a:lnTo>
                  <a:lnTo>
                    <a:pt x="18" y="24"/>
                  </a:lnTo>
                  <a:lnTo>
                    <a:pt x="24" y="24"/>
                  </a:lnTo>
                  <a:lnTo>
                    <a:pt x="30" y="24"/>
                  </a:lnTo>
                  <a:lnTo>
                    <a:pt x="30" y="30"/>
                  </a:lnTo>
                  <a:lnTo>
                    <a:pt x="36" y="24"/>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2" name="Freeform 2690"/>
            <p:cNvSpPr>
              <a:spLocks/>
            </p:cNvSpPr>
            <p:nvPr/>
          </p:nvSpPr>
          <p:spPr bwMode="auto">
            <a:xfrm>
              <a:off x="3888" y="2652"/>
              <a:ext cx="24" cy="36"/>
            </a:xfrm>
            <a:custGeom>
              <a:avLst/>
              <a:gdLst>
                <a:gd name="T0" fmla="*/ 12 w 24"/>
                <a:gd name="T1" fmla="*/ 36 h 36"/>
                <a:gd name="T2" fmla="*/ 6 w 24"/>
                <a:gd name="T3" fmla="*/ 30 h 36"/>
                <a:gd name="T4" fmla="*/ 0 w 24"/>
                <a:gd name="T5" fmla="*/ 30 h 36"/>
                <a:gd name="T6" fmla="*/ 0 w 24"/>
                <a:gd name="T7" fmla="*/ 24 h 36"/>
                <a:gd name="T8" fmla="*/ 0 w 24"/>
                <a:gd name="T9" fmla="*/ 18 h 36"/>
                <a:gd name="T10" fmla="*/ 6 w 24"/>
                <a:gd name="T11" fmla="*/ 18 h 36"/>
                <a:gd name="T12" fmla="*/ 6 w 24"/>
                <a:gd name="T13" fmla="*/ 12 h 36"/>
                <a:gd name="T14" fmla="*/ 0 w 24"/>
                <a:gd name="T15" fmla="*/ 6 h 36"/>
                <a:gd name="T16" fmla="*/ 6 w 24"/>
                <a:gd name="T17" fmla="*/ 6 h 36"/>
                <a:gd name="T18" fmla="*/ 6 w 24"/>
                <a:gd name="T19" fmla="*/ 0 h 36"/>
                <a:gd name="T20" fmla="*/ 12 w 24"/>
                <a:gd name="T21" fmla="*/ 0 h 36"/>
                <a:gd name="T22" fmla="*/ 12 w 24"/>
                <a:gd name="T23" fmla="*/ 6 h 36"/>
                <a:gd name="T24" fmla="*/ 12 w 24"/>
                <a:gd name="T25" fmla="*/ 12 h 36"/>
                <a:gd name="T26" fmla="*/ 18 w 24"/>
                <a:gd name="T27" fmla="*/ 12 h 36"/>
                <a:gd name="T28" fmla="*/ 18 w 24"/>
                <a:gd name="T29" fmla="*/ 18 h 36"/>
                <a:gd name="T30" fmla="*/ 24 w 24"/>
                <a:gd name="T31" fmla="*/ 18 h 36"/>
                <a:gd name="T32" fmla="*/ 24 w 24"/>
                <a:gd name="T33" fmla="*/ 24 h 36"/>
                <a:gd name="T34" fmla="*/ 24 w 24"/>
                <a:gd name="T35" fmla="*/ 30 h 36"/>
                <a:gd name="T36" fmla="*/ 12 w 24"/>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6">
                  <a:moveTo>
                    <a:pt x="12" y="36"/>
                  </a:moveTo>
                  <a:lnTo>
                    <a:pt x="6" y="30"/>
                  </a:lnTo>
                  <a:lnTo>
                    <a:pt x="0" y="30"/>
                  </a:lnTo>
                  <a:lnTo>
                    <a:pt x="0" y="24"/>
                  </a:lnTo>
                  <a:lnTo>
                    <a:pt x="0" y="18"/>
                  </a:lnTo>
                  <a:lnTo>
                    <a:pt x="6" y="18"/>
                  </a:lnTo>
                  <a:lnTo>
                    <a:pt x="6" y="12"/>
                  </a:lnTo>
                  <a:lnTo>
                    <a:pt x="0" y="6"/>
                  </a:lnTo>
                  <a:lnTo>
                    <a:pt x="6" y="6"/>
                  </a:lnTo>
                  <a:lnTo>
                    <a:pt x="6" y="0"/>
                  </a:lnTo>
                  <a:lnTo>
                    <a:pt x="12" y="0"/>
                  </a:lnTo>
                  <a:lnTo>
                    <a:pt x="12" y="6"/>
                  </a:lnTo>
                  <a:lnTo>
                    <a:pt x="12" y="12"/>
                  </a:lnTo>
                  <a:lnTo>
                    <a:pt x="18" y="12"/>
                  </a:lnTo>
                  <a:lnTo>
                    <a:pt x="18" y="18"/>
                  </a:lnTo>
                  <a:lnTo>
                    <a:pt x="24" y="18"/>
                  </a:lnTo>
                  <a:lnTo>
                    <a:pt x="24" y="24"/>
                  </a:lnTo>
                  <a:lnTo>
                    <a:pt x="24" y="30"/>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3" name="Freeform 2691"/>
            <p:cNvSpPr>
              <a:spLocks/>
            </p:cNvSpPr>
            <p:nvPr/>
          </p:nvSpPr>
          <p:spPr bwMode="auto">
            <a:xfrm>
              <a:off x="3150" y="2718"/>
              <a:ext cx="54" cy="48"/>
            </a:xfrm>
            <a:custGeom>
              <a:avLst/>
              <a:gdLst>
                <a:gd name="T0" fmla="*/ 0 w 54"/>
                <a:gd name="T1" fmla="*/ 36 h 48"/>
                <a:gd name="T2" fmla="*/ 6 w 54"/>
                <a:gd name="T3" fmla="*/ 36 h 48"/>
                <a:gd name="T4" fmla="*/ 6 w 54"/>
                <a:gd name="T5" fmla="*/ 18 h 48"/>
                <a:gd name="T6" fmla="*/ 6 w 54"/>
                <a:gd name="T7" fmla="*/ 0 h 48"/>
                <a:gd name="T8" fmla="*/ 12 w 54"/>
                <a:gd name="T9" fmla="*/ 0 h 48"/>
                <a:gd name="T10" fmla="*/ 18 w 54"/>
                <a:gd name="T11" fmla="*/ 0 h 48"/>
                <a:gd name="T12" fmla="*/ 24 w 54"/>
                <a:gd name="T13" fmla="*/ 0 h 48"/>
                <a:gd name="T14" fmla="*/ 24 w 54"/>
                <a:gd name="T15" fmla="*/ 6 h 48"/>
                <a:gd name="T16" fmla="*/ 24 w 54"/>
                <a:gd name="T17" fmla="*/ 12 h 48"/>
                <a:gd name="T18" fmla="*/ 30 w 54"/>
                <a:gd name="T19" fmla="*/ 6 h 48"/>
                <a:gd name="T20" fmla="*/ 30 w 54"/>
                <a:gd name="T21" fmla="*/ 12 h 48"/>
                <a:gd name="T22" fmla="*/ 30 w 54"/>
                <a:gd name="T23" fmla="*/ 6 h 48"/>
                <a:gd name="T24" fmla="*/ 30 w 54"/>
                <a:gd name="T25" fmla="*/ 0 h 48"/>
                <a:gd name="T26" fmla="*/ 36 w 54"/>
                <a:gd name="T27" fmla="*/ 0 h 48"/>
                <a:gd name="T28" fmla="*/ 36 w 54"/>
                <a:gd name="T29" fmla="*/ 6 h 48"/>
                <a:gd name="T30" fmla="*/ 42 w 54"/>
                <a:gd name="T31" fmla="*/ 6 h 48"/>
                <a:gd name="T32" fmla="*/ 48 w 54"/>
                <a:gd name="T33" fmla="*/ 6 h 48"/>
                <a:gd name="T34" fmla="*/ 48 w 54"/>
                <a:gd name="T35" fmla="*/ 12 h 48"/>
                <a:gd name="T36" fmla="*/ 54 w 54"/>
                <a:gd name="T37" fmla="*/ 12 h 48"/>
                <a:gd name="T38" fmla="*/ 48 w 54"/>
                <a:gd name="T39" fmla="*/ 12 h 48"/>
                <a:gd name="T40" fmla="*/ 48 w 54"/>
                <a:gd name="T41" fmla="*/ 18 h 48"/>
                <a:gd name="T42" fmla="*/ 48 w 54"/>
                <a:gd name="T43" fmla="*/ 24 h 48"/>
                <a:gd name="T44" fmla="*/ 48 w 54"/>
                <a:gd name="T45" fmla="*/ 30 h 48"/>
                <a:gd name="T46" fmla="*/ 42 w 54"/>
                <a:gd name="T47" fmla="*/ 30 h 48"/>
                <a:gd name="T48" fmla="*/ 42 w 54"/>
                <a:gd name="T49" fmla="*/ 36 h 48"/>
                <a:gd name="T50" fmla="*/ 42 w 54"/>
                <a:gd name="T51" fmla="*/ 42 h 48"/>
                <a:gd name="T52" fmla="*/ 42 w 54"/>
                <a:gd name="T53" fmla="*/ 48 h 48"/>
                <a:gd name="T54" fmla="*/ 6 w 54"/>
                <a:gd name="T55" fmla="*/ 48 h 48"/>
                <a:gd name="T56" fmla="*/ 6 w 54"/>
                <a:gd name="T57" fmla="*/ 42 h 48"/>
                <a:gd name="T58" fmla="*/ 0 w 54"/>
                <a:gd name="T59" fmla="*/ 42 h 48"/>
                <a:gd name="T60" fmla="*/ 0 w 54"/>
                <a:gd name="T6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48">
                  <a:moveTo>
                    <a:pt x="0" y="36"/>
                  </a:moveTo>
                  <a:lnTo>
                    <a:pt x="6" y="36"/>
                  </a:lnTo>
                  <a:lnTo>
                    <a:pt x="6" y="18"/>
                  </a:lnTo>
                  <a:lnTo>
                    <a:pt x="6" y="0"/>
                  </a:lnTo>
                  <a:lnTo>
                    <a:pt x="12" y="0"/>
                  </a:lnTo>
                  <a:lnTo>
                    <a:pt x="18" y="0"/>
                  </a:lnTo>
                  <a:lnTo>
                    <a:pt x="24" y="0"/>
                  </a:lnTo>
                  <a:lnTo>
                    <a:pt x="24" y="6"/>
                  </a:lnTo>
                  <a:lnTo>
                    <a:pt x="24" y="12"/>
                  </a:lnTo>
                  <a:lnTo>
                    <a:pt x="30" y="6"/>
                  </a:lnTo>
                  <a:lnTo>
                    <a:pt x="30" y="12"/>
                  </a:lnTo>
                  <a:lnTo>
                    <a:pt x="30" y="6"/>
                  </a:lnTo>
                  <a:lnTo>
                    <a:pt x="30" y="0"/>
                  </a:lnTo>
                  <a:lnTo>
                    <a:pt x="36" y="0"/>
                  </a:lnTo>
                  <a:lnTo>
                    <a:pt x="36" y="6"/>
                  </a:lnTo>
                  <a:lnTo>
                    <a:pt x="42" y="6"/>
                  </a:lnTo>
                  <a:lnTo>
                    <a:pt x="48" y="6"/>
                  </a:lnTo>
                  <a:lnTo>
                    <a:pt x="48" y="12"/>
                  </a:lnTo>
                  <a:lnTo>
                    <a:pt x="54" y="12"/>
                  </a:lnTo>
                  <a:lnTo>
                    <a:pt x="48" y="12"/>
                  </a:lnTo>
                  <a:lnTo>
                    <a:pt x="48" y="18"/>
                  </a:lnTo>
                  <a:lnTo>
                    <a:pt x="48" y="24"/>
                  </a:lnTo>
                  <a:lnTo>
                    <a:pt x="48" y="30"/>
                  </a:lnTo>
                  <a:lnTo>
                    <a:pt x="42" y="30"/>
                  </a:lnTo>
                  <a:lnTo>
                    <a:pt x="42" y="36"/>
                  </a:lnTo>
                  <a:lnTo>
                    <a:pt x="42" y="42"/>
                  </a:lnTo>
                  <a:lnTo>
                    <a:pt x="42" y="48"/>
                  </a:lnTo>
                  <a:lnTo>
                    <a:pt x="6" y="48"/>
                  </a:lnTo>
                  <a:lnTo>
                    <a:pt x="6" y="42"/>
                  </a:lnTo>
                  <a:lnTo>
                    <a:pt x="0" y="42"/>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4" name="Freeform 2692"/>
            <p:cNvSpPr>
              <a:spLocks/>
            </p:cNvSpPr>
            <p:nvPr/>
          </p:nvSpPr>
          <p:spPr bwMode="auto">
            <a:xfrm>
              <a:off x="3852" y="2658"/>
              <a:ext cx="42" cy="30"/>
            </a:xfrm>
            <a:custGeom>
              <a:avLst/>
              <a:gdLst>
                <a:gd name="T0" fmla="*/ 36 w 42"/>
                <a:gd name="T1" fmla="*/ 24 h 30"/>
                <a:gd name="T2" fmla="*/ 36 w 42"/>
                <a:gd name="T3" fmla="*/ 30 h 30"/>
                <a:gd name="T4" fmla="*/ 24 w 42"/>
                <a:gd name="T5" fmla="*/ 30 h 30"/>
                <a:gd name="T6" fmla="*/ 18 w 42"/>
                <a:gd name="T7" fmla="*/ 30 h 30"/>
                <a:gd name="T8" fmla="*/ 0 w 42"/>
                <a:gd name="T9" fmla="*/ 30 h 30"/>
                <a:gd name="T10" fmla="*/ 0 w 42"/>
                <a:gd name="T11" fmla="*/ 0 h 30"/>
                <a:gd name="T12" fmla="*/ 18 w 42"/>
                <a:gd name="T13" fmla="*/ 0 h 30"/>
                <a:gd name="T14" fmla="*/ 24 w 42"/>
                <a:gd name="T15" fmla="*/ 0 h 30"/>
                <a:gd name="T16" fmla="*/ 36 w 42"/>
                <a:gd name="T17" fmla="*/ 0 h 30"/>
                <a:gd name="T18" fmla="*/ 42 w 42"/>
                <a:gd name="T19" fmla="*/ 6 h 30"/>
                <a:gd name="T20" fmla="*/ 42 w 42"/>
                <a:gd name="T21" fmla="*/ 12 h 30"/>
                <a:gd name="T22" fmla="*/ 36 w 42"/>
                <a:gd name="T23" fmla="*/ 12 h 30"/>
                <a:gd name="T24" fmla="*/ 36 w 42"/>
                <a:gd name="T25" fmla="*/ 18 h 30"/>
                <a:gd name="T26" fmla="*/ 36 w 42"/>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0">
                  <a:moveTo>
                    <a:pt x="36" y="24"/>
                  </a:moveTo>
                  <a:lnTo>
                    <a:pt x="36" y="30"/>
                  </a:lnTo>
                  <a:lnTo>
                    <a:pt x="24" y="30"/>
                  </a:lnTo>
                  <a:lnTo>
                    <a:pt x="18" y="30"/>
                  </a:lnTo>
                  <a:lnTo>
                    <a:pt x="0" y="30"/>
                  </a:lnTo>
                  <a:lnTo>
                    <a:pt x="0" y="0"/>
                  </a:lnTo>
                  <a:lnTo>
                    <a:pt x="18" y="0"/>
                  </a:lnTo>
                  <a:lnTo>
                    <a:pt x="24" y="0"/>
                  </a:lnTo>
                  <a:lnTo>
                    <a:pt x="36" y="0"/>
                  </a:lnTo>
                  <a:lnTo>
                    <a:pt x="42" y="6"/>
                  </a:lnTo>
                  <a:lnTo>
                    <a:pt x="42" y="12"/>
                  </a:lnTo>
                  <a:lnTo>
                    <a:pt x="36" y="12"/>
                  </a:lnTo>
                  <a:lnTo>
                    <a:pt x="36" y="18"/>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5" name="Freeform 2693"/>
            <p:cNvSpPr>
              <a:spLocks/>
            </p:cNvSpPr>
            <p:nvPr/>
          </p:nvSpPr>
          <p:spPr bwMode="auto">
            <a:xfrm>
              <a:off x="3708" y="2670"/>
              <a:ext cx="60" cy="36"/>
            </a:xfrm>
            <a:custGeom>
              <a:avLst/>
              <a:gdLst>
                <a:gd name="T0" fmla="*/ 60 w 60"/>
                <a:gd name="T1" fmla="*/ 36 h 36"/>
                <a:gd name="T2" fmla="*/ 18 w 60"/>
                <a:gd name="T3" fmla="*/ 36 h 36"/>
                <a:gd name="T4" fmla="*/ 18 w 60"/>
                <a:gd name="T5" fmla="*/ 18 h 36"/>
                <a:gd name="T6" fmla="*/ 0 w 60"/>
                <a:gd name="T7" fmla="*/ 18 h 36"/>
                <a:gd name="T8" fmla="*/ 0 w 60"/>
                <a:gd name="T9" fmla="*/ 12 h 36"/>
                <a:gd name="T10" fmla="*/ 6 w 60"/>
                <a:gd name="T11" fmla="*/ 12 h 36"/>
                <a:gd name="T12" fmla="*/ 12 w 60"/>
                <a:gd name="T13" fmla="*/ 12 h 36"/>
                <a:gd name="T14" fmla="*/ 18 w 60"/>
                <a:gd name="T15" fmla="*/ 12 h 36"/>
                <a:gd name="T16" fmla="*/ 24 w 60"/>
                <a:gd name="T17" fmla="*/ 6 h 36"/>
                <a:gd name="T18" fmla="*/ 48 w 60"/>
                <a:gd name="T19" fmla="*/ 0 h 36"/>
                <a:gd name="T20" fmla="*/ 48 w 60"/>
                <a:gd name="T21" fmla="*/ 6 h 36"/>
                <a:gd name="T22" fmla="*/ 48 w 60"/>
                <a:gd name="T23" fmla="*/ 12 h 36"/>
                <a:gd name="T24" fmla="*/ 48 w 60"/>
                <a:gd name="T25" fmla="*/ 18 h 36"/>
                <a:gd name="T26" fmla="*/ 54 w 60"/>
                <a:gd name="T27" fmla="*/ 18 h 36"/>
                <a:gd name="T28" fmla="*/ 54 w 60"/>
                <a:gd name="T29" fmla="*/ 24 h 36"/>
                <a:gd name="T30" fmla="*/ 60 w 60"/>
                <a:gd name="T31" fmla="*/ 24 h 36"/>
                <a:gd name="T32" fmla="*/ 60 w 60"/>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6">
                  <a:moveTo>
                    <a:pt x="60" y="36"/>
                  </a:moveTo>
                  <a:lnTo>
                    <a:pt x="18" y="36"/>
                  </a:lnTo>
                  <a:lnTo>
                    <a:pt x="18" y="18"/>
                  </a:lnTo>
                  <a:lnTo>
                    <a:pt x="0" y="18"/>
                  </a:lnTo>
                  <a:lnTo>
                    <a:pt x="0" y="12"/>
                  </a:lnTo>
                  <a:lnTo>
                    <a:pt x="6" y="12"/>
                  </a:lnTo>
                  <a:lnTo>
                    <a:pt x="12" y="12"/>
                  </a:lnTo>
                  <a:lnTo>
                    <a:pt x="18" y="12"/>
                  </a:lnTo>
                  <a:lnTo>
                    <a:pt x="24" y="6"/>
                  </a:lnTo>
                  <a:lnTo>
                    <a:pt x="48" y="0"/>
                  </a:lnTo>
                  <a:lnTo>
                    <a:pt x="48" y="6"/>
                  </a:lnTo>
                  <a:lnTo>
                    <a:pt x="48" y="12"/>
                  </a:lnTo>
                  <a:lnTo>
                    <a:pt x="48" y="18"/>
                  </a:lnTo>
                  <a:lnTo>
                    <a:pt x="54" y="18"/>
                  </a:lnTo>
                  <a:lnTo>
                    <a:pt x="54" y="24"/>
                  </a:lnTo>
                  <a:lnTo>
                    <a:pt x="60" y="24"/>
                  </a:lnTo>
                  <a:lnTo>
                    <a:pt x="60"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6" name="Freeform 2694"/>
            <p:cNvSpPr>
              <a:spLocks/>
            </p:cNvSpPr>
            <p:nvPr/>
          </p:nvSpPr>
          <p:spPr bwMode="auto">
            <a:xfrm>
              <a:off x="2670" y="2724"/>
              <a:ext cx="72" cy="54"/>
            </a:xfrm>
            <a:custGeom>
              <a:avLst/>
              <a:gdLst>
                <a:gd name="T0" fmla="*/ 6 w 72"/>
                <a:gd name="T1" fmla="*/ 42 h 54"/>
                <a:gd name="T2" fmla="*/ 0 w 72"/>
                <a:gd name="T3" fmla="*/ 30 h 54"/>
                <a:gd name="T4" fmla="*/ 0 w 72"/>
                <a:gd name="T5" fmla="*/ 24 h 54"/>
                <a:gd name="T6" fmla="*/ 42 w 72"/>
                <a:gd name="T7" fmla="*/ 0 h 54"/>
                <a:gd name="T8" fmla="*/ 54 w 72"/>
                <a:gd name="T9" fmla="*/ 6 h 54"/>
                <a:gd name="T10" fmla="*/ 72 w 72"/>
                <a:gd name="T11" fmla="*/ 36 h 54"/>
                <a:gd name="T12" fmla="*/ 60 w 72"/>
                <a:gd name="T13" fmla="*/ 42 h 54"/>
                <a:gd name="T14" fmla="*/ 54 w 72"/>
                <a:gd name="T15" fmla="*/ 54 h 54"/>
                <a:gd name="T16" fmla="*/ 24 w 72"/>
                <a:gd name="T17" fmla="*/ 42 h 54"/>
                <a:gd name="T18" fmla="*/ 6 w 72"/>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4">
                  <a:moveTo>
                    <a:pt x="6" y="42"/>
                  </a:moveTo>
                  <a:lnTo>
                    <a:pt x="0" y="30"/>
                  </a:lnTo>
                  <a:lnTo>
                    <a:pt x="0" y="24"/>
                  </a:lnTo>
                  <a:lnTo>
                    <a:pt x="42" y="0"/>
                  </a:lnTo>
                  <a:lnTo>
                    <a:pt x="54" y="6"/>
                  </a:lnTo>
                  <a:lnTo>
                    <a:pt x="72" y="36"/>
                  </a:lnTo>
                  <a:lnTo>
                    <a:pt x="60" y="42"/>
                  </a:lnTo>
                  <a:lnTo>
                    <a:pt x="54" y="54"/>
                  </a:lnTo>
                  <a:lnTo>
                    <a:pt x="24"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7" name="Freeform 2695"/>
            <p:cNvSpPr>
              <a:spLocks/>
            </p:cNvSpPr>
            <p:nvPr/>
          </p:nvSpPr>
          <p:spPr bwMode="auto">
            <a:xfrm>
              <a:off x="3516" y="2694"/>
              <a:ext cx="54" cy="114"/>
            </a:xfrm>
            <a:custGeom>
              <a:avLst/>
              <a:gdLst>
                <a:gd name="T0" fmla="*/ 0 w 54"/>
                <a:gd name="T1" fmla="*/ 18 h 114"/>
                <a:gd name="T2" fmla="*/ 6 w 54"/>
                <a:gd name="T3" fmla="*/ 18 h 114"/>
                <a:gd name="T4" fmla="*/ 0 w 54"/>
                <a:gd name="T5" fmla="*/ 18 h 114"/>
                <a:gd name="T6" fmla="*/ 6 w 54"/>
                <a:gd name="T7" fmla="*/ 18 h 114"/>
                <a:gd name="T8" fmla="*/ 6 w 54"/>
                <a:gd name="T9" fmla="*/ 12 h 114"/>
                <a:gd name="T10" fmla="*/ 12 w 54"/>
                <a:gd name="T11" fmla="*/ 12 h 114"/>
                <a:gd name="T12" fmla="*/ 6 w 54"/>
                <a:gd name="T13" fmla="*/ 12 h 114"/>
                <a:gd name="T14" fmla="*/ 12 w 54"/>
                <a:gd name="T15" fmla="*/ 12 h 114"/>
                <a:gd name="T16" fmla="*/ 12 w 54"/>
                <a:gd name="T17" fmla="*/ 6 h 114"/>
                <a:gd name="T18" fmla="*/ 18 w 54"/>
                <a:gd name="T19" fmla="*/ 6 h 114"/>
                <a:gd name="T20" fmla="*/ 12 w 54"/>
                <a:gd name="T21" fmla="*/ 6 h 114"/>
                <a:gd name="T22" fmla="*/ 12 w 54"/>
                <a:gd name="T23" fmla="*/ 0 h 114"/>
                <a:gd name="T24" fmla="*/ 18 w 54"/>
                <a:gd name="T25" fmla="*/ 6 h 114"/>
                <a:gd name="T26" fmla="*/ 18 w 54"/>
                <a:gd name="T27" fmla="*/ 0 h 114"/>
                <a:gd name="T28" fmla="*/ 24 w 54"/>
                <a:gd name="T29" fmla="*/ 6 h 114"/>
                <a:gd name="T30" fmla="*/ 30 w 54"/>
                <a:gd name="T31" fmla="*/ 6 h 114"/>
                <a:gd name="T32" fmla="*/ 30 w 54"/>
                <a:gd name="T33" fmla="*/ 30 h 114"/>
                <a:gd name="T34" fmla="*/ 36 w 54"/>
                <a:gd name="T35" fmla="*/ 30 h 114"/>
                <a:gd name="T36" fmla="*/ 36 w 54"/>
                <a:gd name="T37" fmla="*/ 36 h 114"/>
                <a:gd name="T38" fmla="*/ 30 w 54"/>
                <a:gd name="T39" fmla="*/ 42 h 114"/>
                <a:gd name="T40" fmla="*/ 36 w 54"/>
                <a:gd name="T41" fmla="*/ 48 h 114"/>
                <a:gd name="T42" fmla="*/ 42 w 54"/>
                <a:gd name="T43" fmla="*/ 54 h 114"/>
                <a:gd name="T44" fmla="*/ 48 w 54"/>
                <a:gd name="T45" fmla="*/ 60 h 114"/>
                <a:gd name="T46" fmla="*/ 54 w 54"/>
                <a:gd name="T47" fmla="*/ 60 h 114"/>
                <a:gd name="T48" fmla="*/ 54 w 54"/>
                <a:gd name="T49" fmla="*/ 66 h 114"/>
                <a:gd name="T50" fmla="*/ 54 w 54"/>
                <a:gd name="T51" fmla="*/ 72 h 114"/>
                <a:gd name="T52" fmla="*/ 48 w 54"/>
                <a:gd name="T53" fmla="*/ 78 h 114"/>
                <a:gd name="T54" fmla="*/ 54 w 54"/>
                <a:gd name="T55" fmla="*/ 84 h 114"/>
                <a:gd name="T56" fmla="*/ 48 w 54"/>
                <a:gd name="T57" fmla="*/ 96 h 114"/>
                <a:gd name="T58" fmla="*/ 42 w 54"/>
                <a:gd name="T59" fmla="*/ 102 h 114"/>
                <a:gd name="T60" fmla="*/ 24 w 54"/>
                <a:gd name="T61" fmla="*/ 108 h 114"/>
                <a:gd name="T62" fmla="*/ 6 w 54"/>
                <a:gd name="T63" fmla="*/ 114 h 114"/>
                <a:gd name="T64" fmla="*/ 24 w 54"/>
                <a:gd name="T65" fmla="*/ 108 h 114"/>
                <a:gd name="T66" fmla="*/ 24 w 54"/>
                <a:gd name="T67" fmla="*/ 102 h 114"/>
                <a:gd name="T68" fmla="*/ 12 w 54"/>
                <a:gd name="T69" fmla="*/ 90 h 114"/>
                <a:gd name="T70" fmla="*/ 12 w 54"/>
                <a:gd name="T71" fmla="*/ 72 h 114"/>
                <a:gd name="T72" fmla="*/ 0 w 54"/>
                <a:gd name="T73" fmla="*/ 60 h 114"/>
                <a:gd name="T74" fmla="*/ 0 w 54"/>
                <a:gd name="T75" fmla="*/ 54 h 114"/>
                <a:gd name="T76" fmla="*/ 6 w 54"/>
                <a:gd name="T77" fmla="*/ 54 h 114"/>
                <a:gd name="T78" fmla="*/ 6 w 54"/>
                <a:gd name="T79" fmla="*/ 48 h 114"/>
                <a:gd name="T80" fmla="*/ 0 w 54"/>
                <a:gd name="T81" fmla="*/ 48 h 114"/>
                <a:gd name="T82" fmla="*/ 6 w 54"/>
                <a:gd name="T83" fmla="*/ 42 h 114"/>
                <a:gd name="T84" fmla="*/ 0 w 54"/>
                <a:gd name="T85" fmla="*/ 36 h 114"/>
                <a:gd name="T86" fmla="*/ 0 w 54"/>
                <a:gd name="T87" fmla="*/ 30 h 114"/>
                <a:gd name="T88" fmla="*/ 6 w 54"/>
                <a:gd name="T89" fmla="*/ 30 h 114"/>
                <a:gd name="T90" fmla="*/ 0 w 54"/>
                <a:gd name="T91" fmla="*/ 30 h 114"/>
                <a:gd name="T92" fmla="*/ 0 w 54"/>
                <a:gd name="T93" fmla="*/ 24 h 114"/>
                <a:gd name="T94" fmla="*/ 6 w 54"/>
                <a:gd name="T95" fmla="*/ 18 h 114"/>
                <a:gd name="T96" fmla="*/ 0 w 54"/>
                <a:gd name="T97"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14">
                  <a:moveTo>
                    <a:pt x="0" y="18"/>
                  </a:moveTo>
                  <a:lnTo>
                    <a:pt x="6" y="18"/>
                  </a:lnTo>
                  <a:lnTo>
                    <a:pt x="0" y="18"/>
                  </a:lnTo>
                  <a:lnTo>
                    <a:pt x="6" y="18"/>
                  </a:lnTo>
                  <a:lnTo>
                    <a:pt x="6" y="12"/>
                  </a:lnTo>
                  <a:lnTo>
                    <a:pt x="12" y="12"/>
                  </a:lnTo>
                  <a:lnTo>
                    <a:pt x="6" y="12"/>
                  </a:lnTo>
                  <a:lnTo>
                    <a:pt x="12" y="12"/>
                  </a:lnTo>
                  <a:lnTo>
                    <a:pt x="12" y="6"/>
                  </a:lnTo>
                  <a:lnTo>
                    <a:pt x="18" y="6"/>
                  </a:lnTo>
                  <a:lnTo>
                    <a:pt x="12" y="6"/>
                  </a:lnTo>
                  <a:lnTo>
                    <a:pt x="12" y="0"/>
                  </a:lnTo>
                  <a:lnTo>
                    <a:pt x="18" y="6"/>
                  </a:lnTo>
                  <a:lnTo>
                    <a:pt x="18" y="0"/>
                  </a:lnTo>
                  <a:lnTo>
                    <a:pt x="24" y="6"/>
                  </a:lnTo>
                  <a:lnTo>
                    <a:pt x="30" y="6"/>
                  </a:lnTo>
                  <a:lnTo>
                    <a:pt x="30" y="30"/>
                  </a:lnTo>
                  <a:lnTo>
                    <a:pt x="36" y="30"/>
                  </a:lnTo>
                  <a:lnTo>
                    <a:pt x="36" y="36"/>
                  </a:lnTo>
                  <a:lnTo>
                    <a:pt x="30" y="42"/>
                  </a:lnTo>
                  <a:lnTo>
                    <a:pt x="36" y="48"/>
                  </a:lnTo>
                  <a:lnTo>
                    <a:pt x="42" y="54"/>
                  </a:lnTo>
                  <a:lnTo>
                    <a:pt x="48" y="60"/>
                  </a:lnTo>
                  <a:lnTo>
                    <a:pt x="54" y="60"/>
                  </a:lnTo>
                  <a:lnTo>
                    <a:pt x="54" y="66"/>
                  </a:lnTo>
                  <a:lnTo>
                    <a:pt x="54" y="72"/>
                  </a:lnTo>
                  <a:lnTo>
                    <a:pt x="48" y="78"/>
                  </a:lnTo>
                  <a:lnTo>
                    <a:pt x="54" y="84"/>
                  </a:lnTo>
                  <a:lnTo>
                    <a:pt x="48" y="96"/>
                  </a:lnTo>
                  <a:lnTo>
                    <a:pt x="42" y="102"/>
                  </a:lnTo>
                  <a:lnTo>
                    <a:pt x="24" y="108"/>
                  </a:lnTo>
                  <a:lnTo>
                    <a:pt x="6" y="114"/>
                  </a:lnTo>
                  <a:lnTo>
                    <a:pt x="24" y="108"/>
                  </a:lnTo>
                  <a:lnTo>
                    <a:pt x="24" y="102"/>
                  </a:lnTo>
                  <a:lnTo>
                    <a:pt x="12" y="90"/>
                  </a:lnTo>
                  <a:lnTo>
                    <a:pt x="12" y="72"/>
                  </a:lnTo>
                  <a:lnTo>
                    <a:pt x="0" y="60"/>
                  </a:lnTo>
                  <a:lnTo>
                    <a:pt x="0" y="54"/>
                  </a:lnTo>
                  <a:lnTo>
                    <a:pt x="6" y="54"/>
                  </a:lnTo>
                  <a:lnTo>
                    <a:pt x="6" y="48"/>
                  </a:lnTo>
                  <a:lnTo>
                    <a:pt x="0" y="48"/>
                  </a:lnTo>
                  <a:lnTo>
                    <a:pt x="6" y="42"/>
                  </a:lnTo>
                  <a:lnTo>
                    <a:pt x="0" y="36"/>
                  </a:lnTo>
                  <a:lnTo>
                    <a:pt x="0" y="30"/>
                  </a:lnTo>
                  <a:lnTo>
                    <a:pt x="6" y="30"/>
                  </a:lnTo>
                  <a:lnTo>
                    <a:pt x="0" y="30"/>
                  </a:lnTo>
                  <a:lnTo>
                    <a:pt x="0" y="24"/>
                  </a:lnTo>
                  <a:lnTo>
                    <a:pt x="6" y="18"/>
                  </a:lnTo>
                  <a:lnTo>
                    <a:pt x="0"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8" name="Freeform 2696"/>
            <p:cNvSpPr>
              <a:spLocks/>
            </p:cNvSpPr>
            <p:nvPr/>
          </p:nvSpPr>
          <p:spPr bwMode="auto">
            <a:xfrm>
              <a:off x="3546" y="2694"/>
              <a:ext cx="78" cy="30"/>
            </a:xfrm>
            <a:custGeom>
              <a:avLst/>
              <a:gdLst>
                <a:gd name="T0" fmla="*/ 42 w 78"/>
                <a:gd name="T1" fmla="*/ 30 h 30"/>
                <a:gd name="T2" fmla="*/ 6 w 78"/>
                <a:gd name="T3" fmla="*/ 30 h 30"/>
                <a:gd name="T4" fmla="*/ 0 w 78"/>
                <a:gd name="T5" fmla="*/ 30 h 30"/>
                <a:gd name="T6" fmla="*/ 0 w 78"/>
                <a:gd name="T7" fmla="*/ 6 h 30"/>
                <a:gd name="T8" fmla="*/ 6 w 78"/>
                <a:gd name="T9" fmla="*/ 6 h 30"/>
                <a:gd name="T10" fmla="*/ 12 w 78"/>
                <a:gd name="T11" fmla="*/ 6 h 30"/>
                <a:gd name="T12" fmla="*/ 18 w 78"/>
                <a:gd name="T13" fmla="*/ 6 h 30"/>
                <a:gd name="T14" fmla="*/ 72 w 78"/>
                <a:gd name="T15" fmla="*/ 0 h 30"/>
                <a:gd name="T16" fmla="*/ 72 w 78"/>
                <a:gd name="T17" fmla="*/ 6 h 30"/>
                <a:gd name="T18" fmla="*/ 78 w 78"/>
                <a:gd name="T19" fmla="*/ 6 h 30"/>
                <a:gd name="T20" fmla="*/ 78 w 78"/>
                <a:gd name="T21" fmla="*/ 24 h 30"/>
                <a:gd name="T22" fmla="*/ 72 w 78"/>
                <a:gd name="T23" fmla="*/ 24 h 30"/>
                <a:gd name="T24" fmla="*/ 42 w 78"/>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0">
                  <a:moveTo>
                    <a:pt x="42" y="30"/>
                  </a:moveTo>
                  <a:lnTo>
                    <a:pt x="6" y="30"/>
                  </a:lnTo>
                  <a:lnTo>
                    <a:pt x="0" y="30"/>
                  </a:lnTo>
                  <a:lnTo>
                    <a:pt x="0" y="6"/>
                  </a:lnTo>
                  <a:lnTo>
                    <a:pt x="6" y="6"/>
                  </a:lnTo>
                  <a:lnTo>
                    <a:pt x="12" y="6"/>
                  </a:lnTo>
                  <a:lnTo>
                    <a:pt x="18" y="6"/>
                  </a:lnTo>
                  <a:lnTo>
                    <a:pt x="72" y="0"/>
                  </a:lnTo>
                  <a:lnTo>
                    <a:pt x="72" y="6"/>
                  </a:lnTo>
                  <a:lnTo>
                    <a:pt x="78" y="6"/>
                  </a:lnTo>
                  <a:lnTo>
                    <a:pt x="78" y="24"/>
                  </a:lnTo>
                  <a:lnTo>
                    <a:pt x="72" y="24"/>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9" name="Freeform 2697"/>
            <p:cNvSpPr>
              <a:spLocks/>
            </p:cNvSpPr>
            <p:nvPr/>
          </p:nvSpPr>
          <p:spPr bwMode="auto">
            <a:xfrm>
              <a:off x="3774" y="2676"/>
              <a:ext cx="36" cy="18"/>
            </a:xfrm>
            <a:custGeom>
              <a:avLst/>
              <a:gdLst>
                <a:gd name="T0" fmla="*/ 18 w 36"/>
                <a:gd name="T1" fmla="*/ 18 h 18"/>
                <a:gd name="T2" fmla="*/ 0 w 36"/>
                <a:gd name="T3" fmla="*/ 18 h 18"/>
                <a:gd name="T4" fmla="*/ 0 w 36"/>
                <a:gd name="T5" fmla="*/ 0 h 18"/>
                <a:gd name="T6" fmla="*/ 12 w 36"/>
                <a:gd name="T7" fmla="*/ 0 h 18"/>
                <a:gd name="T8" fmla="*/ 18 w 36"/>
                <a:gd name="T9" fmla="*/ 0 h 18"/>
                <a:gd name="T10" fmla="*/ 24 w 36"/>
                <a:gd name="T11" fmla="*/ 0 h 18"/>
                <a:gd name="T12" fmla="*/ 30 w 36"/>
                <a:gd name="T13" fmla="*/ 0 h 18"/>
                <a:gd name="T14" fmla="*/ 36 w 36"/>
                <a:gd name="T15" fmla="*/ 12 h 18"/>
                <a:gd name="T16" fmla="*/ 24 w 36"/>
                <a:gd name="T17" fmla="*/ 18 h 18"/>
                <a:gd name="T18" fmla="*/ 18 w 36"/>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8">
                  <a:moveTo>
                    <a:pt x="18" y="18"/>
                  </a:moveTo>
                  <a:lnTo>
                    <a:pt x="0" y="18"/>
                  </a:lnTo>
                  <a:lnTo>
                    <a:pt x="0" y="0"/>
                  </a:lnTo>
                  <a:lnTo>
                    <a:pt x="12" y="0"/>
                  </a:lnTo>
                  <a:lnTo>
                    <a:pt x="18" y="0"/>
                  </a:lnTo>
                  <a:lnTo>
                    <a:pt x="24" y="0"/>
                  </a:lnTo>
                  <a:lnTo>
                    <a:pt x="30" y="0"/>
                  </a:lnTo>
                  <a:lnTo>
                    <a:pt x="36" y="12"/>
                  </a:lnTo>
                  <a:lnTo>
                    <a:pt x="24" y="18"/>
                  </a:lnTo>
                  <a:lnTo>
                    <a:pt x="18"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70" name="Freeform 2698"/>
            <p:cNvSpPr>
              <a:spLocks/>
            </p:cNvSpPr>
            <p:nvPr/>
          </p:nvSpPr>
          <p:spPr bwMode="auto">
            <a:xfrm>
              <a:off x="3666" y="2688"/>
              <a:ext cx="60" cy="30"/>
            </a:xfrm>
            <a:custGeom>
              <a:avLst/>
              <a:gdLst>
                <a:gd name="T0" fmla="*/ 0 w 60"/>
                <a:gd name="T1" fmla="*/ 6 h 30"/>
                <a:gd name="T2" fmla="*/ 36 w 60"/>
                <a:gd name="T3" fmla="*/ 0 h 30"/>
                <a:gd name="T4" fmla="*/ 42 w 60"/>
                <a:gd name="T5" fmla="*/ 0 h 30"/>
                <a:gd name="T6" fmla="*/ 60 w 60"/>
                <a:gd name="T7" fmla="*/ 0 h 30"/>
                <a:gd name="T8" fmla="*/ 60 w 60"/>
                <a:gd name="T9" fmla="*/ 18 h 30"/>
                <a:gd name="T10" fmla="*/ 18 w 60"/>
                <a:gd name="T11" fmla="*/ 24 h 30"/>
                <a:gd name="T12" fmla="*/ 6 w 60"/>
                <a:gd name="T13" fmla="*/ 30 h 30"/>
                <a:gd name="T14" fmla="*/ 0 w 60"/>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0">
                  <a:moveTo>
                    <a:pt x="0" y="6"/>
                  </a:moveTo>
                  <a:lnTo>
                    <a:pt x="36" y="0"/>
                  </a:lnTo>
                  <a:lnTo>
                    <a:pt x="42" y="0"/>
                  </a:lnTo>
                  <a:lnTo>
                    <a:pt x="60" y="0"/>
                  </a:lnTo>
                  <a:lnTo>
                    <a:pt x="60" y="18"/>
                  </a:lnTo>
                  <a:lnTo>
                    <a:pt x="18" y="24"/>
                  </a:lnTo>
                  <a:lnTo>
                    <a:pt x="6" y="30"/>
                  </a:lnTo>
                  <a:lnTo>
                    <a:pt x="0"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71" name="Freeform 2699"/>
            <p:cNvSpPr>
              <a:spLocks/>
            </p:cNvSpPr>
            <p:nvPr/>
          </p:nvSpPr>
          <p:spPr bwMode="auto">
            <a:xfrm>
              <a:off x="3924" y="2664"/>
              <a:ext cx="18" cy="36"/>
            </a:xfrm>
            <a:custGeom>
              <a:avLst/>
              <a:gdLst>
                <a:gd name="T0" fmla="*/ 12 w 18"/>
                <a:gd name="T1" fmla="*/ 36 h 36"/>
                <a:gd name="T2" fmla="*/ 12 w 18"/>
                <a:gd name="T3" fmla="*/ 30 h 36"/>
                <a:gd name="T4" fmla="*/ 12 w 18"/>
                <a:gd name="T5" fmla="*/ 24 h 36"/>
                <a:gd name="T6" fmla="*/ 0 w 18"/>
                <a:gd name="T7" fmla="*/ 24 h 36"/>
                <a:gd name="T8" fmla="*/ 0 w 18"/>
                <a:gd name="T9" fmla="*/ 18 h 36"/>
                <a:gd name="T10" fmla="*/ 0 w 18"/>
                <a:gd name="T11" fmla="*/ 12 h 36"/>
                <a:gd name="T12" fmla="*/ 0 w 18"/>
                <a:gd name="T13" fmla="*/ 6 h 36"/>
                <a:gd name="T14" fmla="*/ 12 w 18"/>
                <a:gd name="T15" fmla="*/ 6 h 36"/>
                <a:gd name="T16" fmla="*/ 6 w 18"/>
                <a:gd name="T17" fmla="*/ 0 h 36"/>
                <a:gd name="T18" fmla="*/ 12 w 18"/>
                <a:gd name="T19" fmla="*/ 0 h 36"/>
                <a:gd name="T20" fmla="*/ 18 w 18"/>
                <a:gd name="T21" fmla="*/ 30 h 36"/>
                <a:gd name="T22" fmla="*/ 12 w 1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6">
                  <a:moveTo>
                    <a:pt x="12" y="36"/>
                  </a:moveTo>
                  <a:lnTo>
                    <a:pt x="12" y="30"/>
                  </a:lnTo>
                  <a:lnTo>
                    <a:pt x="12" y="24"/>
                  </a:lnTo>
                  <a:lnTo>
                    <a:pt x="0" y="24"/>
                  </a:lnTo>
                  <a:lnTo>
                    <a:pt x="0" y="18"/>
                  </a:lnTo>
                  <a:lnTo>
                    <a:pt x="0" y="12"/>
                  </a:lnTo>
                  <a:lnTo>
                    <a:pt x="0" y="6"/>
                  </a:lnTo>
                  <a:lnTo>
                    <a:pt x="12" y="6"/>
                  </a:lnTo>
                  <a:lnTo>
                    <a:pt x="6" y="0"/>
                  </a:lnTo>
                  <a:lnTo>
                    <a:pt x="12" y="0"/>
                  </a:lnTo>
                  <a:lnTo>
                    <a:pt x="18" y="30"/>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72" name="Freeform 2700"/>
            <p:cNvSpPr>
              <a:spLocks/>
            </p:cNvSpPr>
            <p:nvPr/>
          </p:nvSpPr>
          <p:spPr bwMode="auto">
            <a:xfrm>
              <a:off x="3012" y="2736"/>
              <a:ext cx="36" cy="96"/>
            </a:xfrm>
            <a:custGeom>
              <a:avLst/>
              <a:gdLst>
                <a:gd name="T0" fmla="*/ 6 w 36"/>
                <a:gd name="T1" fmla="*/ 96 h 96"/>
                <a:gd name="T2" fmla="*/ 6 w 36"/>
                <a:gd name="T3" fmla="*/ 24 h 96"/>
                <a:gd name="T4" fmla="*/ 0 w 36"/>
                <a:gd name="T5" fmla="*/ 6 h 96"/>
                <a:gd name="T6" fmla="*/ 30 w 36"/>
                <a:gd name="T7" fmla="*/ 0 h 96"/>
                <a:gd name="T8" fmla="*/ 30 w 36"/>
                <a:gd name="T9" fmla="*/ 6 h 96"/>
                <a:gd name="T10" fmla="*/ 30 w 36"/>
                <a:gd name="T11" fmla="*/ 12 h 96"/>
                <a:gd name="T12" fmla="*/ 36 w 36"/>
                <a:gd name="T13" fmla="*/ 12 h 96"/>
                <a:gd name="T14" fmla="*/ 36 w 36"/>
                <a:gd name="T15" fmla="*/ 18 h 96"/>
                <a:gd name="T16" fmla="*/ 30 w 36"/>
                <a:gd name="T17" fmla="*/ 18 h 96"/>
                <a:gd name="T18" fmla="*/ 30 w 36"/>
                <a:gd name="T19" fmla="*/ 24 h 96"/>
                <a:gd name="T20" fmla="*/ 36 w 36"/>
                <a:gd name="T21" fmla="*/ 24 h 96"/>
                <a:gd name="T22" fmla="*/ 30 w 36"/>
                <a:gd name="T23" fmla="*/ 24 h 96"/>
                <a:gd name="T24" fmla="*/ 30 w 36"/>
                <a:gd name="T25" fmla="*/ 30 h 96"/>
                <a:gd name="T26" fmla="*/ 30 w 36"/>
                <a:gd name="T27" fmla="*/ 36 h 96"/>
                <a:gd name="T28" fmla="*/ 30 w 36"/>
                <a:gd name="T29" fmla="*/ 42 h 96"/>
                <a:gd name="T30" fmla="*/ 24 w 36"/>
                <a:gd name="T31" fmla="*/ 42 h 96"/>
                <a:gd name="T32" fmla="*/ 30 w 36"/>
                <a:gd name="T33" fmla="*/ 48 h 96"/>
                <a:gd name="T34" fmla="*/ 24 w 36"/>
                <a:gd name="T35" fmla="*/ 48 h 96"/>
                <a:gd name="T36" fmla="*/ 24 w 36"/>
                <a:gd name="T37" fmla="*/ 54 h 96"/>
                <a:gd name="T38" fmla="*/ 18 w 36"/>
                <a:gd name="T39" fmla="*/ 54 h 96"/>
                <a:gd name="T40" fmla="*/ 18 w 36"/>
                <a:gd name="T41" fmla="*/ 60 h 96"/>
                <a:gd name="T42" fmla="*/ 24 w 36"/>
                <a:gd name="T43" fmla="*/ 60 h 96"/>
                <a:gd name="T44" fmla="*/ 18 w 36"/>
                <a:gd name="T45" fmla="*/ 60 h 96"/>
                <a:gd name="T46" fmla="*/ 18 w 36"/>
                <a:gd name="T47" fmla="*/ 66 h 96"/>
                <a:gd name="T48" fmla="*/ 18 w 36"/>
                <a:gd name="T49" fmla="*/ 72 h 96"/>
                <a:gd name="T50" fmla="*/ 18 w 36"/>
                <a:gd name="T51" fmla="*/ 78 h 96"/>
                <a:gd name="T52" fmla="*/ 18 w 36"/>
                <a:gd name="T53" fmla="*/ 84 h 96"/>
                <a:gd name="T54" fmla="*/ 18 w 36"/>
                <a:gd name="T55" fmla="*/ 90 h 96"/>
                <a:gd name="T56" fmla="*/ 18 w 36"/>
                <a:gd name="T57" fmla="*/ 96 h 96"/>
                <a:gd name="T58" fmla="*/ 6 w 36"/>
                <a:gd name="T5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96">
                  <a:moveTo>
                    <a:pt x="6" y="96"/>
                  </a:moveTo>
                  <a:lnTo>
                    <a:pt x="6" y="24"/>
                  </a:lnTo>
                  <a:lnTo>
                    <a:pt x="0" y="6"/>
                  </a:lnTo>
                  <a:lnTo>
                    <a:pt x="30" y="0"/>
                  </a:lnTo>
                  <a:lnTo>
                    <a:pt x="30" y="6"/>
                  </a:lnTo>
                  <a:lnTo>
                    <a:pt x="30" y="12"/>
                  </a:lnTo>
                  <a:lnTo>
                    <a:pt x="36" y="12"/>
                  </a:lnTo>
                  <a:lnTo>
                    <a:pt x="36" y="18"/>
                  </a:lnTo>
                  <a:lnTo>
                    <a:pt x="30" y="18"/>
                  </a:lnTo>
                  <a:lnTo>
                    <a:pt x="30" y="24"/>
                  </a:lnTo>
                  <a:lnTo>
                    <a:pt x="36" y="24"/>
                  </a:lnTo>
                  <a:lnTo>
                    <a:pt x="30" y="24"/>
                  </a:lnTo>
                  <a:lnTo>
                    <a:pt x="30" y="30"/>
                  </a:lnTo>
                  <a:lnTo>
                    <a:pt x="30" y="36"/>
                  </a:lnTo>
                  <a:lnTo>
                    <a:pt x="30" y="42"/>
                  </a:lnTo>
                  <a:lnTo>
                    <a:pt x="24" y="42"/>
                  </a:lnTo>
                  <a:lnTo>
                    <a:pt x="30" y="48"/>
                  </a:lnTo>
                  <a:lnTo>
                    <a:pt x="24" y="48"/>
                  </a:lnTo>
                  <a:lnTo>
                    <a:pt x="24" y="54"/>
                  </a:lnTo>
                  <a:lnTo>
                    <a:pt x="18" y="54"/>
                  </a:lnTo>
                  <a:lnTo>
                    <a:pt x="18" y="60"/>
                  </a:lnTo>
                  <a:lnTo>
                    <a:pt x="24" y="60"/>
                  </a:lnTo>
                  <a:lnTo>
                    <a:pt x="18" y="60"/>
                  </a:lnTo>
                  <a:lnTo>
                    <a:pt x="18" y="66"/>
                  </a:lnTo>
                  <a:lnTo>
                    <a:pt x="18" y="72"/>
                  </a:lnTo>
                  <a:lnTo>
                    <a:pt x="18" y="78"/>
                  </a:lnTo>
                  <a:lnTo>
                    <a:pt x="18" y="84"/>
                  </a:lnTo>
                  <a:lnTo>
                    <a:pt x="18" y="90"/>
                  </a:lnTo>
                  <a:lnTo>
                    <a:pt x="18" y="96"/>
                  </a:lnTo>
                  <a:lnTo>
                    <a:pt x="6" y="9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73" name="Freeform 2701"/>
            <p:cNvSpPr>
              <a:spLocks/>
            </p:cNvSpPr>
            <p:nvPr/>
          </p:nvSpPr>
          <p:spPr bwMode="auto">
            <a:xfrm>
              <a:off x="3936" y="2658"/>
              <a:ext cx="60" cy="60"/>
            </a:xfrm>
            <a:custGeom>
              <a:avLst/>
              <a:gdLst>
                <a:gd name="T0" fmla="*/ 54 w 60"/>
                <a:gd name="T1" fmla="*/ 60 h 60"/>
                <a:gd name="T2" fmla="*/ 42 w 60"/>
                <a:gd name="T3" fmla="*/ 60 h 60"/>
                <a:gd name="T4" fmla="*/ 42 w 60"/>
                <a:gd name="T5" fmla="*/ 54 h 60"/>
                <a:gd name="T6" fmla="*/ 42 w 60"/>
                <a:gd name="T7" fmla="*/ 48 h 60"/>
                <a:gd name="T8" fmla="*/ 30 w 60"/>
                <a:gd name="T9" fmla="*/ 48 h 60"/>
                <a:gd name="T10" fmla="*/ 24 w 60"/>
                <a:gd name="T11" fmla="*/ 48 h 60"/>
                <a:gd name="T12" fmla="*/ 18 w 60"/>
                <a:gd name="T13" fmla="*/ 42 h 60"/>
                <a:gd name="T14" fmla="*/ 18 w 60"/>
                <a:gd name="T15" fmla="*/ 36 h 60"/>
                <a:gd name="T16" fmla="*/ 6 w 60"/>
                <a:gd name="T17" fmla="*/ 36 h 60"/>
                <a:gd name="T18" fmla="*/ 0 w 60"/>
                <a:gd name="T19" fmla="*/ 6 h 60"/>
                <a:gd name="T20" fmla="*/ 30 w 60"/>
                <a:gd name="T21" fmla="*/ 0 h 60"/>
                <a:gd name="T22" fmla="*/ 36 w 60"/>
                <a:gd name="T23" fmla="*/ 18 h 60"/>
                <a:gd name="T24" fmla="*/ 42 w 60"/>
                <a:gd name="T25" fmla="*/ 18 h 60"/>
                <a:gd name="T26" fmla="*/ 42 w 60"/>
                <a:gd name="T27" fmla="*/ 24 h 60"/>
                <a:gd name="T28" fmla="*/ 48 w 60"/>
                <a:gd name="T29" fmla="*/ 24 h 60"/>
                <a:gd name="T30" fmla="*/ 48 w 60"/>
                <a:gd name="T31" fmla="*/ 36 h 60"/>
                <a:gd name="T32" fmla="*/ 54 w 60"/>
                <a:gd name="T33" fmla="*/ 36 h 60"/>
                <a:gd name="T34" fmla="*/ 54 w 60"/>
                <a:gd name="T35" fmla="*/ 42 h 60"/>
                <a:gd name="T36" fmla="*/ 54 w 60"/>
                <a:gd name="T37" fmla="*/ 48 h 60"/>
                <a:gd name="T38" fmla="*/ 54 w 60"/>
                <a:gd name="T39" fmla="*/ 54 h 60"/>
                <a:gd name="T40" fmla="*/ 60 w 60"/>
                <a:gd name="T41" fmla="*/ 60 h 60"/>
                <a:gd name="T42" fmla="*/ 54 w 60"/>
                <a:gd name="T4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60">
                  <a:moveTo>
                    <a:pt x="54" y="60"/>
                  </a:moveTo>
                  <a:lnTo>
                    <a:pt x="42" y="60"/>
                  </a:lnTo>
                  <a:lnTo>
                    <a:pt x="42" y="54"/>
                  </a:lnTo>
                  <a:lnTo>
                    <a:pt x="42" y="48"/>
                  </a:lnTo>
                  <a:lnTo>
                    <a:pt x="30" y="48"/>
                  </a:lnTo>
                  <a:lnTo>
                    <a:pt x="24" y="48"/>
                  </a:lnTo>
                  <a:lnTo>
                    <a:pt x="18" y="42"/>
                  </a:lnTo>
                  <a:lnTo>
                    <a:pt x="18" y="36"/>
                  </a:lnTo>
                  <a:lnTo>
                    <a:pt x="6" y="36"/>
                  </a:lnTo>
                  <a:lnTo>
                    <a:pt x="0" y="6"/>
                  </a:lnTo>
                  <a:lnTo>
                    <a:pt x="30" y="0"/>
                  </a:lnTo>
                  <a:lnTo>
                    <a:pt x="36" y="18"/>
                  </a:lnTo>
                  <a:lnTo>
                    <a:pt x="42" y="18"/>
                  </a:lnTo>
                  <a:lnTo>
                    <a:pt x="42" y="24"/>
                  </a:lnTo>
                  <a:lnTo>
                    <a:pt x="48" y="24"/>
                  </a:lnTo>
                  <a:lnTo>
                    <a:pt x="48" y="36"/>
                  </a:lnTo>
                  <a:lnTo>
                    <a:pt x="54" y="36"/>
                  </a:lnTo>
                  <a:lnTo>
                    <a:pt x="54" y="42"/>
                  </a:lnTo>
                  <a:lnTo>
                    <a:pt x="54" y="48"/>
                  </a:lnTo>
                  <a:lnTo>
                    <a:pt x="54" y="54"/>
                  </a:lnTo>
                  <a:lnTo>
                    <a:pt x="60" y="60"/>
                  </a:lnTo>
                  <a:lnTo>
                    <a:pt x="54"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74" name="Freeform 2702"/>
            <p:cNvSpPr>
              <a:spLocks/>
            </p:cNvSpPr>
            <p:nvPr/>
          </p:nvSpPr>
          <p:spPr bwMode="auto">
            <a:xfrm>
              <a:off x="3480" y="2712"/>
              <a:ext cx="42" cy="84"/>
            </a:xfrm>
            <a:custGeom>
              <a:avLst/>
              <a:gdLst>
                <a:gd name="T0" fmla="*/ 0 w 42"/>
                <a:gd name="T1" fmla="*/ 18 h 84"/>
                <a:gd name="T2" fmla="*/ 0 w 42"/>
                <a:gd name="T3" fmla="*/ 6 h 84"/>
                <a:gd name="T4" fmla="*/ 6 w 42"/>
                <a:gd name="T5" fmla="*/ 6 h 84"/>
                <a:gd name="T6" fmla="*/ 30 w 42"/>
                <a:gd name="T7" fmla="*/ 0 h 84"/>
                <a:gd name="T8" fmla="*/ 36 w 42"/>
                <a:gd name="T9" fmla="*/ 0 h 84"/>
                <a:gd name="T10" fmla="*/ 42 w 42"/>
                <a:gd name="T11" fmla="*/ 0 h 84"/>
                <a:gd name="T12" fmla="*/ 36 w 42"/>
                <a:gd name="T13" fmla="*/ 6 h 84"/>
                <a:gd name="T14" fmla="*/ 36 w 42"/>
                <a:gd name="T15" fmla="*/ 12 h 84"/>
                <a:gd name="T16" fmla="*/ 42 w 42"/>
                <a:gd name="T17" fmla="*/ 12 h 84"/>
                <a:gd name="T18" fmla="*/ 36 w 42"/>
                <a:gd name="T19" fmla="*/ 12 h 84"/>
                <a:gd name="T20" fmla="*/ 36 w 42"/>
                <a:gd name="T21" fmla="*/ 18 h 84"/>
                <a:gd name="T22" fmla="*/ 42 w 42"/>
                <a:gd name="T23" fmla="*/ 24 h 84"/>
                <a:gd name="T24" fmla="*/ 36 w 42"/>
                <a:gd name="T25" fmla="*/ 30 h 84"/>
                <a:gd name="T26" fmla="*/ 42 w 42"/>
                <a:gd name="T27" fmla="*/ 30 h 84"/>
                <a:gd name="T28" fmla="*/ 42 w 42"/>
                <a:gd name="T29" fmla="*/ 36 h 84"/>
                <a:gd name="T30" fmla="*/ 36 w 42"/>
                <a:gd name="T31" fmla="*/ 36 h 84"/>
                <a:gd name="T32" fmla="*/ 36 w 42"/>
                <a:gd name="T33" fmla="*/ 42 h 84"/>
                <a:gd name="T34" fmla="*/ 30 w 42"/>
                <a:gd name="T35" fmla="*/ 84 h 84"/>
                <a:gd name="T36" fmla="*/ 12 w 42"/>
                <a:gd name="T37" fmla="*/ 78 h 84"/>
                <a:gd name="T38" fmla="*/ 6 w 42"/>
                <a:gd name="T39" fmla="*/ 78 h 84"/>
                <a:gd name="T40" fmla="*/ 0 w 42"/>
                <a:gd name="T41" fmla="*/ 48 h 84"/>
                <a:gd name="T42" fmla="*/ 0 w 42"/>
                <a:gd name="T43"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84">
                  <a:moveTo>
                    <a:pt x="0" y="18"/>
                  </a:moveTo>
                  <a:lnTo>
                    <a:pt x="0" y="6"/>
                  </a:lnTo>
                  <a:lnTo>
                    <a:pt x="6" y="6"/>
                  </a:lnTo>
                  <a:lnTo>
                    <a:pt x="30" y="0"/>
                  </a:lnTo>
                  <a:lnTo>
                    <a:pt x="36" y="0"/>
                  </a:lnTo>
                  <a:lnTo>
                    <a:pt x="42" y="0"/>
                  </a:lnTo>
                  <a:lnTo>
                    <a:pt x="36" y="6"/>
                  </a:lnTo>
                  <a:lnTo>
                    <a:pt x="36" y="12"/>
                  </a:lnTo>
                  <a:lnTo>
                    <a:pt x="42" y="12"/>
                  </a:lnTo>
                  <a:lnTo>
                    <a:pt x="36" y="12"/>
                  </a:lnTo>
                  <a:lnTo>
                    <a:pt x="36" y="18"/>
                  </a:lnTo>
                  <a:lnTo>
                    <a:pt x="42" y="24"/>
                  </a:lnTo>
                  <a:lnTo>
                    <a:pt x="36" y="30"/>
                  </a:lnTo>
                  <a:lnTo>
                    <a:pt x="42" y="30"/>
                  </a:lnTo>
                  <a:lnTo>
                    <a:pt x="42" y="36"/>
                  </a:lnTo>
                  <a:lnTo>
                    <a:pt x="36" y="36"/>
                  </a:lnTo>
                  <a:lnTo>
                    <a:pt x="36" y="42"/>
                  </a:lnTo>
                  <a:lnTo>
                    <a:pt x="30" y="84"/>
                  </a:lnTo>
                  <a:lnTo>
                    <a:pt x="12" y="78"/>
                  </a:lnTo>
                  <a:lnTo>
                    <a:pt x="6" y="78"/>
                  </a:lnTo>
                  <a:lnTo>
                    <a:pt x="0" y="4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75" name="Freeform 2703"/>
            <p:cNvSpPr>
              <a:spLocks noEditPoints="1"/>
            </p:cNvSpPr>
            <p:nvPr/>
          </p:nvSpPr>
          <p:spPr bwMode="auto">
            <a:xfrm>
              <a:off x="4026" y="2652"/>
              <a:ext cx="48" cy="42"/>
            </a:xfrm>
            <a:custGeom>
              <a:avLst/>
              <a:gdLst>
                <a:gd name="T0" fmla="*/ 42 w 48"/>
                <a:gd name="T1" fmla="*/ 42 h 42"/>
                <a:gd name="T2" fmla="*/ 36 w 48"/>
                <a:gd name="T3" fmla="*/ 42 h 42"/>
                <a:gd name="T4" fmla="*/ 30 w 48"/>
                <a:gd name="T5" fmla="*/ 42 h 42"/>
                <a:gd name="T6" fmla="*/ 24 w 48"/>
                <a:gd name="T7" fmla="*/ 42 h 42"/>
                <a:gd name="T8" fmla="*/ 24 w 48"/>
                <a:gd name="T9" fmla="*/ 36 h 42"/>
                <a:gd name="T10" fmla="*/ 18 w 48"/>
                <a:gd name="T11" fmla="*/ 36 h 42"/>
                <a:gd name="T12" fmla="*/ 12 w 48"/>
                <a:gd name="T13" fmla="*/ 36 h 42"/>
                <a:gd name="T14" fmla="*/ 6 w 48"/>
                <a:gd name="T15" fmla="*/ 36 h 42"/>
                <a:gd name="T16" fmla="*/ 6 w 48"/>
                <a:gd name="T17" fmla="*/ 24 h 42"/>
                <a:gd name="T18" fmla="*/ 6 w 48"/>
                <a:gd name="T19" fmla="*/ 18 h 42"/>
                <a:gd name="T20" fmla="*/ 6 w 48"/>
                <a:gd name="T21" fmla="*/ 12 h 42"/>
                <a:gd name="T22" fmla="*/ 0 w 48"/>
                <a:gd name="T23" fmla="*/ 12 h 42"/>
                <a:gd name="T24" fmla="*/ 0 w 48"/>
                <a:gd name="T25" fmla="*/ 6 h 42"/>
                <a:gd name="T26" fmla="*/ 6 w 48"/>
                <a:gd name="T27" fmla="*/ 6 h 42"/>
                <a:gd name="T28" fmla="*/ 12 w 48"/>
                <a:gd name="T29" fmla="*/ 0 h 42"/>
                <a:gd name="T30" fmla="*/ 24 w 48"/>
                <a:gd name="T31" fmla="*/ 0 h 42"/>
                <a:gd name="T32" fmla="*/ 30 w 48"/>
                <a:gd name="T33" fmla="*/ 0 h 42"/>
                <a:gd name="T34" fmla="*/ 30 w 48"/>
                <a:gd name="T35" fmla="*/ 6 h 42"/>
                <a:gd name="T36" fmla="*/ 36 w 48"/>
                <a:gd name="T37" fmla="*/ 6 h 42"/>
                <a:gd name="T38" fmla="*/ 42 w 48"/>
                <a:gd name="T39" fmla="*/ 12 h 42"/>
                <a:gd name="T40" fmla="*/ 36 w 48"/>
                <a:gd name="T41" fmla="*/ 18 h 42"/>
                <a:gd name="T42" fmla="*/ 42 w 48"/>
                <a:gd name="T43" fmla="*/ 18 h 42"/>
                <a:gd name="T44" fmla="*/ 36 w 48"/>
                <a:gd name="T45" fmla="*/ 24 h 42"/>
                <a:gd name="T46" fmla="*/ 42 w 48"/>
                <a:gd name="T47" fmla="*/ 36 h 42"/>
                <a:gd name="T48" fmla="*/ 42 w 48"/>
                <a:gd name="T49" fmla="*/ 42 h 42"/>
                <a:gd name="T50" fmla="*/ 42 w 48"/>
                <a:gd name="T51" fmla="*/ 24 h 42"/>
                <a:gd name="T52" fmla="*/ 48 w 48"/>
                <a:gd name="T53" fmla="*/ 12 h 42"/>
                <a:gd name="T54" fmla="*/ 48 w 48"/>
                <a:gd name="T55" fmla="*/ 18 h 42"/>
                <a:gd name="T56" fmla="*/ 48 w 48"/>
                <a:gd name="T57" fmla="*/ 42 h 42"/>
                <a:gd name="T58" fmla="*/ 42 w 48"/>
                <a:gd name="T59" fmla="*/ 36 h 42"/>
                <a:gd name="T60" fmla="*/ 42 w 48"/>
                <a:gd name="T6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2">
                  <a:moveTo>
                    <a:pt x="42" y="42"/>
                  </a:moveTo>
                  <a:lnTo>
                    <a:pt x="36" y="42"/>
                  </a:lnTo>
                  <a:lnTo>
                    <a:pt x="30" y="42"/>
                  </a:lnTo>
                  <a:lnTo>
                    <a:pt x="24" y="42"/>
                  </a:lnTo>
                  <a:lnTo>
                    <a:pt x="24" y="36"/>
                  </a:lnTo>
                  <a:lnTo>
                    <a:pt x="18" y="36"/>
                  </a:lnTo>
                  <a:lnTo>
                    <a:pt x="12" y="36"/>
                  </a:lnTo>
                  <a:lnTo>
                    <a:pt x="6" y="36"/>
                  </a:lnTo>
                  <a:lnTo>
                    <a:pt x="6" y="24"/>
                  </a:lnTo>
                  <a:lnTo>
                    <a:pt x="6" y="18"/>
                  </a:lnTo>
                  <a:lnTo>
                    <a:pt x="6" y="12"/>
                  </a:lnTo>
                  <a:lnTo>
                    <a:pt x="0" y="12"/>
                  </a:lnTo>
                  <a:lnTo>
                    <a:pt x="0" y="6"/>
                  </a:lnTo>
                  <a:lnTo>
                    <a:pt x="6" y="6"/>
                  </a:lnTo>
                  <a:lnTo>
                    <a:pt x="12" y="0"/>
                  </a:lnTo>
                  <a:lnTo>
                    <a:pt x="24" y="0"/>
                  </a:lnTo>
                  <a:lnTo>
                    <a:pt x="30" y="0"/>
                  </a:lnTo>
                  <a:lnTo>
                    <a:pt x="30" y="6"/>
                  </a:lnTo>
                  <a:lnTo>
                    <a:pt x="36" y="6"/>
                  </a:lnTo>
                  <a:lnTo>
                    <a:pt x="42" y="12"/>
                  </a:lnTo>
                  <a:lnTo>
                    <a:pt x="36" y="18"/>
                  </a:lnTo>
                  <a:lnTo>
                    <a:pt x="42" y="18"/>
                  </a:lnTo>
                  <a:lnTo>
                    <a:pt x="36" y="24"/>
                  </a:lnTo>
                  <a:lnTo>
                    <a:pt x="42" y="36"/>
                  </a:lnTo>
                  <a:lnTo>
                    <a:pt x="42" y="42"/>
                  </a:lnTo>
                  <a:close/>
                  <a:moveTo>
                    <a:pt x="42" y="24"/>
                  </a:moveTo>
                  <a:lnTo>
                    <a:pt x="48" y="12"/>
                  </a:lnTo>
                  <a:lnTo>
                    <a:pt x="48" y="18"/>
                  </a:lnTo>
                  <a:lnTo>
                    <a:pt x="48" y="42"/>
                  </a:lnTo>
                  <a:lnTo>
                    <a:pt x="42" y="36"/>
                  </a:lnTo>
                  <a:lnTo>
                    <a:pt x="42"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76" name="Freeform 2704"/>
            <p:cNvSpPr>
              <a:spLocks/>
            </p:cNvSpPr>
            <p:nvPr/>
          </p:nvSpPr>
          <p:spPr bwMode="auto">
            <a:xfrm>
              <a:off x="2970" y="2742"/>
              <a:ext cx="48" cy="90"/>
            </a:xfrm>
            <a:custGeom>
              <a:avLst/>
              <a:gdLst>
                <a:gd name="T0" fmla="*/ 48 w 48"/>
                <a:gd name="T1" fmla="*/ 90 h 90"/>
                <a:gd name="T2" fmla="*/ 30 w 48"/>
                <a:gd name="T3" fmla="*/ 90 h 90"/>
                <a:gd name="T4" fmla="*/ 30 w 48"/>
                <a:gd name="T5" fmla="*/ 84 h 90"/>
                <a:gd name="T6" fmla="*/ 30 w 48"/>
                <a:gd name="T7" fmla="*/ 78 h 90"/>
                <a:gd name="T8" fmla="*/ 24 w 48"/>
                <a:gd name="T9" fmla="*/ 72 h 90"/>
                <a:gd name="T10" fmla="*/ 30 w 48"/>
                <a:gd name="T11" fmla="*/ 60 h 90"/>
                <a:gd name="T12" fmla="*/ 30 w 48"/>
                <a:gd name="T13" fmla="*/ 54 h 90"/>
                <a:gd name="T14" fmla="*/ 30 w 48"/>
                <a:gd name="T15" fmla="*/ 48 h 90"/>
                <a:gd name="T16" fmla="*/ 24 w 48"/>
                <a:gd name="T17" fmla="*/ 48 h 90"/>
                <a:gd name="T18" fmla="*/ 24 w 48"/>
                <a:gd name="T19" fmla="*/ 42 h 90"/>
                <a:gd name="T20" fmla="*/ 24 w 48"/>
                <a:gd name="T21" fmla="*/ 36 h 90"/>
                <a:gd name="T22" fmla="*/ 18 w 48"/>
                <a:gd name="T23" fmla="*/ 36 h 90"/>
                <a:gd name="T24" fmla="*/ 18 w 48"/>
                <a:gd name="T25" fmla="*/ 30 h 90"/>
                <a:gd name="T26" fmla="*/ 18 w 48"/>
                <a:gd name="T27" fmla="*/ 24 h 90"/>
                <a:gd name="T28" fmla="*/ 18 w 48"/>
                <a:gd name="T29" fmla="*/ 18 h 90"/>
                <a:gd name="T30" fmla="*/ 12 w 48"/>
                <a:gd name="T31" fmla="*/ 18 h 90"/>
                <a:gd name="T32" fmla="*/ 18 w 48"/>
                <a:gd name="T33" fmla="*/ 18 h 90"/>
                <a:gd name="T34" fmla="*/ 12 w 48"/>
                <a:gd name="T35" fmla="*/ 12 h 90"/>
                <a:gd name="T36" fmla="*/ 6 w 48"/>
                <a:gd name="T37" fmla="*/ 12 h 90"/>
                <a:gd name="T38" fmla="*/ 0 w 48"/>
                <a:gd name="T39" fmla="*/ 12 h 90"/>
                <a:gd name="T40" fmla="*/ 24 w 48"/>
                <a:gd name="T41" fmla="*/ 6 h 90"/>
                <a:gd name="T42" fmla="*/ 30 w 48"/>
                <a:gd name="T43" fmla="*/ 0 h 90"/>
                <a:gd name="T44" fmla="*/ 42 w 48"/>
                <a:gd name="T45" fmla="*/ 0 h 90"/>
                <a:gd name="T46" fmla="*/ 48 w 48"/>
                <a:gd name="T47" fmla="*/ 18 h 90"/>
                <a:gd name="T48" fmla="*/ 48 w 48"/>
                <a:gd name="T4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90">
                  <a:moveTo>
                    <a:pt x="48" y="90"/>
                  </a:moveTo>
                  <a:lnTo>
                    <a:pt x="30" y="90"/>
                  </a:lnTo>
                  <a:lnTo>
                    <a:pt x="30" y="84"/>
                  </a:lnTo>
                  <a:lnTo>
                    <a:pt x="30" y="78"/>
                  </a:lnTo>
                  <a:lnTo>
                    <a:pt x="24" y="72"/>
                  </a:lnTo>
                  <a:lnTo>
                    <a:pt x="30" y="60"/>
                  </a:lnTo>
                  <a:lnTo>
                    <a:pt x="30" y="54"/>
                  </a:lnTo>
                  <a:lnTo>
                    <a:pt x="30" y="48"/>
                  </a:lnTo>
                  <a:lnTo>
                    <a:pt x="24" y="48"/>
                  </a:lnTo>
                  <a:lnTo>
                    <a:pt x="24" y="42"/>
                  </a:lnTo>
                  <a:lnTo>
                    <a:pt x="24" y="36"/>
                  </a:lnTo>
                  <a:lnTo>
                    <a:pt x="18" y="36"/>
                  </a:lnTo>
                  <a:lnTo>
                    <a:pt x="18" y="30"/>
                  </a:lnTo>
                  <a:lnTo>
                    <a:pt x="18" y="24"/>
                  </a:lnTo>
                  <a:lnTo>
                    <a:pt x="18" y="18"/>
                  </a:lnTo>
                  <a:lnTo>
                    <a:pt x="12" y="18"/>
                  </a:lnTo>
                  <a:lnTo>
                    <a:pt x="18" y="18"/>
                  </a:lnTo>
                  <a:lnTo>
                    <a:pt x="12" y="12"/>
                  </a:lnTo>
                  <a:lnTo>
                    <a:pt x="6" y="12"/>
                  </a:lnTo>
                  <a:lnTo>
                    <a:pt x="0" y="12"/>
                  </a:lnTo>
                  <a:lnTo>
                    <a:pt x="24" y="6"/>
                  </a:lnTo>
                  <a:lnTo>
                    <a:pt x="30" y="0"/>
                  </a:lnTo>
                  <a:lnTo>
                    <a:pt x="42" y="0"/>
                  </a:lnTo>
                  <a:lnTo>
                    <a:pt x="48" y="18"/>
                  </a:lnTo>
                  <a:lnTo>
                    <a:pt x="48" y="9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77" name="Freeform 2705"/>
            <p:cNvSpPr>
              <a:spLocks/>
            </p:cNvSpPr>
            <p:nvPr/>
          </p:nvSpPr>
          <p:spPr bwMode="auto">
            <a:xfrm>
              <a:off x="2904" y="2742"/>
              <a:ext cx="54" cy="66"/>
            </a:xfrm>
            <a:custGeom>
              <a:avLst/>
              <a:gdLst>
                <a:gd name="T0" fmla="*/ 30 w 54"/>
                <a:gd name="T1" fmla="*/ 66 h 66"/>
                <a:gd name="T2" fmla="*/ 30 w 54"/>
                <a:gd name="T3" fmla="*/ 60 h 66"/>
                <a:gd name="T4" fmla="*/ 24 w 54"/>
                <a:gd name="T5" fmla="*/ 60 h 66"/>
                <a:gd name="T6" fmla="*/ 18 w 54"/>
                <a:gd name="T7" fmla="*/ 60 h 66"/>
                <a:gd name="T8" fmla="*/ 12 w 54"/>
                <a:gd name="T9" fmla="*/ 54 h 66"/>
                <a:gd name="T10" fmla="*/ 18 w 54"/>
                <a:gd name="T11" fmla="*/ 54 h 66"/>
                <a:gd name="T12" fmla="*/ 12 w 54"/>
                <a:gd name="T13" fmla="*/ 48 h 66"/>
                <a:gd name="T14" fmla="*/ 18 w 54"/>
                <a:gd name="T15" fmla="*/ 48 h 66"/>
                <a:gd name="T16" fmla="*/ 12 w 54"/>
                <a:gd name="T17" fmla="*/ 48 h 66"/>
                <a:gd name="T18" fmla="*/ 6 w 54"/>
                <a:gd name="T19" fmla="*/ 48 h 66"/>
                <a:gd name="T20" fmla="*/ 6 w 54"/>
                <a:gd name="T21" fmla="*/ 42 h 66"/>
                <a:gd name="T22" fmla="*/ 6 w 54"/>
                <a:gd name="T23" fmla="*/ 36 h 66"/>
                <a:gd name="T24" fmla="*/ 0 w 54"/>
                <a:gd name="T25" fmla="*/ 30 h 66"/>
                <a:gd name="T26" fmla="*/ 30 w 54"/>
                <a:gd name="T27" fmla="*/ 0 h 66"/>
                <a:gd name="T28" fmla="*/ 36 w 54"/>
                <a:gd name="T29" fmla="*/ 6 h 66"/>
                <a:gd name="T30" fmla="*/ 42 w 54"/>
                <a:gd name="T31" fmla="*/ 6 h 66"/>
                <a:gd name="T32" fmla="*/ 48 w 54"/>
                <a:gd name="T33" fmla="*/ 6 h 66"/>
                <a:gd name="T34" fmla="*/ 54 w 54"/>
                <a:gd name="T35" fmla="*/ 6 h 66"/>
                <a:gd name="T36" fmla="*/ 48 w 54"/>
                <a:gd name="T37" fmla="*/ 12 h 66"/>
                <a:gd name="T38" fmla="*/ 54 w 54"/>
                <a:gd name="T39" fmla="*/ 60 h 66"/>
                <a:gd name="T40" fmla="*/ 54 w 54"/>
                <a:gd name="T41" fmla="*/ 66 h 66"/>
                <a:gd name="T42" fmla="*/ 42 w 54"/>
                <a:gd name="T43" fmla="*/ 66 h 66"/>
                <a:gd name="T44" fmla="*/ 30 w 54"/>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66">
                  <a:moveTo>
                    <a:pt x="30" y="66"/>
                  </a:moveTo>
                  <a:lnTo>
                    <a:pt x="30" y="60"/>
                  </a:lnTo>
                  <a:lnTo>
                    <a:pt x="24" y="60"/>
                  </a:lnTo>
                  <a:lnTo>
                    <a:pt x="18" y="60"/>
                  </a:lnTo>
                  <a:lnTo>
                    <a:pt x="12" y="54"/>
                  </a:lnTo>
                  <a:lnTo>
                    <a:pt x="18" y="54"/>
                  </a:lnTo>
                  <a:lnTo>
                    <a:pt x="12" y="48"/>
                  </a:lnTo>
                  <a:lnTo>
                    <a:pt x="18" y="48"/>
                  </a:lnTo>
                  <a:lnTo>
                    <a:pt x="12" y="48"/>
                  </a:lnTo>
                  <a:lnTo>
                    <a:pt x="6" y="48"/>
                  </a:lnTo>
                  <a:lnTo>
                    <a:pt x="6" y="42"/>
                  </a:lnTo>
                  <a:lnTo>
                    <a:pt x="6" y="36"/>
                  </a:lnTo>
                  <a:lnTo>
                    <a:pt x="0" y="30"/>
                  </a:lnTo>
                  <a:lnTo>
                    <a:pt x="30" y="0"/>
                  </a:lnTo>
                  <a:lnTo>
                    <a:pt x="36" y="6"/>
                  </a:lnTo>
                  <a:lnTo>
                    <a:pt x="42" y="6"/>
                  </a:lnTo>
                  <a:lnTo>
                    <a:pt x="48" y="6"/>
                  </a:lnTo>
                  <a:lnTo>
                    <a:pt x="54" y="6"/>
                  </a:lnTo>
                  <a:lnTo>
                    <a:pt x="48" y="12"/>
                  </a:lnTo>
                  <a:lnTo>
                    <a:pt x="54" y="60"/>
                  </a:lnTo>
                  <a:lnTo>
                    <a:pt x="54" y="66"/>
                  </a:lnTo>
                  <a:lnTo>
                    <a:pt x="42" y="66"/>
                  </a:lnTo>
                  <a:lnTo>
                    <a:pt x="30" y="6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78" name="Freeform 2706"/>
            <p:cNvSpPr>
              <a:spLocks/>
            </p:cNvSpPr>
            <p:nvPr/>
          </p:nvSpPr>
          <p:spPr bwMode="auto">
            <a:xfrm>
              <a:off x="2724" y="2748"/>
              <a:ext cx="60" cy="60"/>
            </a:xfrm>
            <a:custGeom>
              <a:avLst/>
              <a:gdLst>
                <a:gd name="T0" fmla="*/ 30 w 60"/>
                <a:gd name="T1" fmla="*/ 54 h 60"/>
                <a:gd name="T2" fmla="*/ 12 w 60"/>
                <a:gd name="T3" fmla="*/ 60 h 60"/>
                <a:gd name="T4" fmla="*/ 0 w 60"/>
                <a:gd name="T5" fmla="*/ 36 h 60"/>
                <a:gd name="T6" fmla="*/ 0 w 60"/>
                <a:gd name="T7" fmla="*/ 30 h 60"/>
                <a:gd name="T8" fmla="*/ 6 w 60"/>
                <a:gd name="T9" fmla="*/ 18 h 60"/>
                <a:gd name="T10" fmla="*/ 18 w 60"/>
                <a:gd name="T11" fmla="*/ 12 h 60"/>
                <a:gd name="T12" fmla="*/ 42 w 60"/>
                <a:gd name="T13" fmla="*/ 0 h 60"/>
                <a:gd name="T14" fmla="*/ 42 w 60"/>
                <a:gd name="T15" fmla="*/ 6 h 60"/>
                <a:gd name="T16" fmla="*/ 48 w 60"/>
                <a:gd name="T17" fmla="*/ 6 h 60"/>
                <a:gd name="T18" fmla="*/ 48 w 60"/>
                <a:gd name="T19" fmla="*/ 12 h 60"/>
                <a:gd name="T20" fmla="*/ 48 w 60"/>
                <a:gd name="T21" fmla="*/ 18 h 60"/>
                <a:gd name="T22" fmla="*/ 54 w 60"/>
                <a:gd name="T23" fmla="*/ 18 h 60"/>
                <a:gd name="T24" fmla="*/ 54 w 60"/>
                <a:gd name="T25" fmla="*/ 24 h 60"/>
                <a:gd name="T26" fmla="*/ 54 w 60"/>
                <a:gd name="T27" fmla="*/ 30 h 60"/>
                <a:gd name="T28" fmla="*/ 60 w 60"/>
                <a:gd name="T29" fmla="*/ 30 h 60"/>
                <a:gd name="T30" fmla="*/ 60 w 60"/>
                <a:gd name="T31" fmla="*/ 36 h 60"/>
                <a:gd name="T32" fmla="*/ 30 w 60"/>
                <a:gd name="T3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0">
                  <a:moveTo>
                    <a:pt x="30" y="54"/>
                  </a:moveTo>
                  <a:lnTo>
                    <a:pt x="12" y="60"/>
                  </a:lnTo>
                  <a:lnTo>
                    <a:pt x="0" y="36"/>
                  </a:lnTo>
                  <a:lnTo>
                    <a:pt x="0" y="30"/>
                  </a:lnTo>
                  <a:lnTo>
                    <a:pt x="6" y="18"/>
                  </a:lnTo>
                  <a:lnTo>
                    <a:pt x="18" y="12"/>
                  </a:lnTo>
                  <a:lnTo>
                    <a:pt x="42" y="0"/>
                  </a:lnTo>
                  <a:lnTo>
                    <a:pt x="42" y="6"/>
                  </a:lnTo>
                  <a:lnTo>
                    <a:pt x="48" y="6"/>
                  </a:lnTo>
                  <a:lnTo>
                    <a:pt x="48" y="12"/>
                  </a:lnTo>
                  <a:lnTo>
                    <a:pt x="48" y="18"/>
                  </a:lnTo>
                  <a:lnTo>
                    <a:pt x="54" y="18"/>
                  </a:lnTo>
                  <a:lnTo>
                    <a:pt x="54" y="24"/>
                  </a:lnTo>
                  <a:lnTo>
                    <a:pt x="54" y="30"/>
                  </a:lnTo>
                  <a:lnTo>
                    <a:pt x="60" y="30"/>
                  </a:lnTo>
                  <a:lnTo>
                    <a:pt x="60" y="36"/>
                  </a:lnTo>
                  <a:lnTo>
                    <a:pt x="3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79" name="Freeform 2707"/>
            <p:cNvSpPr>
              <a:spLocks/>
            </p:cNvSpPr>
            <p:nvPr/>
          </p:nvSpPr>
          <p:spPr bwMode="auto">
            <a:xfrm>
              <a:off x="2070" y="2718"/>
              <a:ext cx="132" cy="72"/>
            </a:xfrm>
            <a:custGeom>
              <a:avLst/>
              <a:gdLst>
                <a:gd name="T0" fmla="*/ 0 w 132"/>
                <a:gd name="T1" fmla="*/ 42 h 72"/>
                <a:gd name="T2" fmla="*/ 6 w 132"/>
                <a:gd name="T3" fmla="*/ 36 h 72"/>
                <a:gd name="T4" fmla="*/ 78 w 132"/>
                <a:gd name="T5" fmla="*/ 0 h 72"/>
                <a:gd name="T6" fmla="*/ 120 w 132"/>
                <a:gd name="T7" fmla="*/ 36 h 72"/>
                <a:gd name="T8" fmla="*/ 132 w 132"/>
                <a:gd name="T9" fmla="*/ 48 h 72"/>
                <a:gd name="T10" fmla="*/ 96 w 132"/>
                <a:gd name="T11" fmla="*/ 72 h 72"/>
                <a:gd name="T12" fmla="*/ 90 w 132"/>
                <a:gd name="T13" fmla="*/ 72 h 72"/>
                <a:gd name="T14" fmla="*/ 0 w 132"/>
                <a:gd name="T15" fmla="*/ 4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72">
                  <a:moveTo>
                    <a:pt x="0" y="42"/>
                  </a:moveTo>
                  <a:lnTo>
                    <a:pt x="6" y="36"/>
                  </a:lnTo>
                  <a:lnTo>
                    <a:pt x="78" y="0"/>
                  </a:lnTo>
                  <a:lnTo>
                    <a:pt x="120" y="36"/>
                  </a:lnTo>
                  <a:lnTo>
                    <a:pt x="132" y="48"/>
                  </a:lnTo>
                  <a:lnTo>
                    <a:pt x="96" y="72"/>
                  </a:lnTo>
                  <a:lnTo>
                    <a:pt x="90" y="72"/>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0" name="Freeform 2708"/>
            <p:cNvSpPr>
              <a:spLocks/>
            </p:cNvSpPr>
            <p:nvPr/>
          </p:nvSpPr>
          <p:spPr bwMode="auto">
            <a:xfrm>
              <a:off x="2814" y="2748"/>
              <a:ext cx="54" cy="24"/>
            </a:xfrm>
            <a:custGeom>
              <a:avLst/>
              <a:gdLst>
                <a:gd name="T0" fmla="*/ 30 w 54"/>
                <a:gd name="T1" fmla="*/ 24 h 24"/>
                <a:gd name="T2" fmla="*/ 18 w 54"/>
                <a:gd name="T3" fmla="*/ 24 h 24"/>
                <a:gd name="T4" fmla="*/ 6 w 54"/>
                <a:gd name="T5" fmla="*/ 24 h 24"/>
                <a:gd name="T6" fmla="*/ 6 w 54"/>
                <a:gd name="T7" fmla="*/ 18 h 24"/>
                <a:gd name="T8" fmla="*/ 0 w 54"/>
                <a:gd name="T9" fmla="*/ 12 h 24"/>
                <a:gd name="T10" fmla="*/ 6 w 54"/>
                <a:gd name="T11" fmla="*/ 12 h 24"/>
                <a:gd name="T12" fmla="*/ 18 w 54"/>
                <a:gd name="T13" fmla="*/ 0 h 24"/>
                <a:gd name="T14" fmla="*/ 24 w 54"/>
                <a:gd name="T15" fmla="*/ 0 h 24"/>
                <a:gd name="T16" fmla="*/ 42 w 54"/>
                <a:gd name="T17" fmla="*/ 0 h 24"/>
                <a:gd name="T18" fmla="*/ 48 w 54"/>
                <a:gd name="T19" fmla="*/ 0 h 24"/>
                <a:gd name="T20" fmla="*/ 48 w 54"/>
                <a:gd name="T21" fmla="*/ 6 h 24"/>
                <a:gd name="T22" fmla="*/ 54 w 54"/>
                <a:gd name="T23" fmla="*/ 6 h 24"/>
                <a:gd name="T24" fmla="*/ 48 w 54"/>
                <a:gd name="T25" fmla="*/ 6 h 24"/>
                <a:gd name="T26" fmla="*/ 48 w 54"/>
                <a:gd name="T27" fmla="*/ 12 h 24"/>
                <a:gd name="T28" fmla="*/ 54 w 54"/>
                <a:gd name="T29" fmla="*/ 18 h 24"/>
                <a:gd name="T30" fmla="*/ 42 w 54"/>
                <a:gd name="T31" fmla="*/ 18 h 24"/>
                <a:gd name="T32" fmla="*/ 36 w 54"/>
                <a:gd name="T33" fmla="*/ 24 h 24"/>
                <a:gd name="T34" fmla="*/ 30 w 54"/>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4">
                  <a:moveTo>
                    <a:pt x="30" y="24"/>
                  </a:moveTo>
                  <a:lnTo>
                    <a:pt x="18" y="24"/>
                  </a:lnTo>
                  <a:lnTo>
                    <a:pt x="6" y="24"/>
                  </a:lnTo>
                  <a:lnTo>
                    <a:pt x="6" y="18"/>
                  </a:lnTo>
                  <a:lnTo>
                    <a:pt x="0" y="12"/>
                  </a:lnTo>
                  <a:lnTo>
                    <a:pt x="6" y="12"/>
                  </a:lnTo>
                  <a:lnTo>
                    <a:pt x="18" y="0"/>
                  </a:lnTo>
                  <a:lnTo>
                    <a:pt x="24" y="0"/>
                  </a:lnTo>
                  <a:lnTo>
                    <a:pt x="42" y="0"/>
                  </a:lnTo>
                  <a:lnTo>
                    <a:pt x="48" y="0"/>
                  </a:lnTo>
                  <a:lnTo>
                    <a:pt x="48" y="6"/>
                  </a:lnTo>
                  <a:lnTo>
                    <a:pt x="54" y="6"/>
                  </a:lnTo>
                  <a:lnTo>
                    <a:pt x="48" y="6"/>
                  </a:lnTo>
                  <a:lnTo>
                    <a:pt x="48" y="12"/>
                  </a:lnTo>
                  <a:lnTo>
                    <a:pt x="54" y="18"/>
                  </a:lnTo>
                  <a:lnTo>
                    <a:pt x="42" y="18"/>
                  </a:lnTo>
                  <a:lnTo>
                    <a:pt x="36" y="24"/>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1" name="Freeform 2709"/>
            <p:cNvSpPr>
              <a:spLocks/>
            </p:cNvSpPr>
            <p:nvPr/>
          </p:nvSpPr>
          <p:spPr bwMode="auto">
            <a:xfrm>
              <a:off x="2412" y="2736"/>
              <a:ext cx="72" cy="42"/>
            </a:xfrm>
            <a:custGeom>
              <a:avLst/>
              <a:gdLst>
                <a:gd name="T0" fmla="*/ 0 w 72"/>
                <a:gd name="T1" fmla="*/ 42 h 42"/>
                <a:gd name="T2" fmla="*/ 0 w 72"/>
                <a:gd name="T3" fmla="*/ 0 h 42"/>
                <a:gd name="T4" fmla="*/ 24 w 72"/>
                <a:gd name="T5" fmla="*/ 6 h 42"/>
                <a:gd name="T6" fmla="*/ 72 w 72"/>
                <a:gd name="T7" fmla="*/ 6 h 42"/>
                <a:gd name="T8" fmla="*/ 72 w 72"/>
                <a:gd name="T9" fmla="*/ 42 h 42"/>
                <a:gd name="T10" fmla="*/ 0 w 72"/>
                <a:gd name="T11" fmla="*/ 42 h 42"/>
              </a:gdLst>
              <a:ahLst/>
              <a:cxnLst>
                <a:cxn ang="0">
                  <a:pos x="T0" y="T1"/>
                </a:cxn>
                <a:cxn ang="0">
                  <a:pos x="T2" y="T3"/>
                </a:cxn>
                <a:cxn ang="0">
                  <a:pos x="T4" y="T5"/>
                </a:cxn>
                <a:cxn ang="0">
                  <a:pos x="T6" y="T7"/>
                </a:cxn>
                <a:cxn ang="0">
                  <a:pos x="T8" y="T9"/>
                </a:cxn>
                <a:cxn ang="0">
                  <a:pos x="T10" y="T11"/>
                </a:cxn>
              </a:cxnLst>
              <a:rect l="0" t="0" r="r" b="b"/>
              <a:pathLst>
                <a:path w="72" h="42">
                  <a:moveTo>
                    <a:pt x="0" y="42"/>
                  </a:moveTo>
                  <a:lnTo>
                    <a:pt x="0" y="0"/>
                  </a:lnTo>
                  <a:lnTo>
                    <a:pt x="24" y="6"/>
                  </a:lnTo>
                  <a:lnTo>
                    <a:pt x="72" y="6"/>
                  </a:lnTo>
                  <a:lnTo>
                    <a:pt x="72"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2" name="Freeform 2710"/>
            <p:cNvSpPr>
              <a:spLocks/>
            </p:cNvSpPr>
            <p:nvPr/>
          </p:nvSpPr>
          <p:spPr bwMode="auto">
            <a:xfrm>
              <a:off x="2484" y="2742"/>
              <a:ext cx="54" cy="36"/>
            </a:xfrm>
            <a:custGeom>
              <a:avLst/>
              <a:gdLst>
                <a:gd name="T0" fmla="*/ 54 w 54"/>
                <a:gd name="T1" fmla="*/ 36 h 36"/>
                <a:gd name="T2" fmla="*/ 0 w 54"/>
                <a:gd name="T3" fmla="*/ 36 h 36"/>
                <a:gd name="T4" fmla="*/ 0 w 54"/>
                <a:gd name="T5" fmla="*/ 0 h 36"/>
                <a:gd name="T6" fmla="*/ 42 w 54"/>
                <a:gd name="T7" fmla="*/ 0 h 36"/>
                <a:gd name="T8" fmla="*/ 42 w 54"/>
                <a:gd name="T9" fmla="*/ 18 h 36"/>
                <a:gd name="T10" fmla="*/ 54 w 54"/>
                <a:gd name="T11" fmla="*/ 18 h 36"/>
                <a:gd name="T12" fmla="*/ 54 w 5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54" y="36"/>
                  </a:moveTo>
                  <a:lnTo>
                    <a:pt x="0" y="36"/>
                  </a:lnTo>
                  <a:lnTo>
                    <a:pt x="0" y="0"/>
                  </a:lnTo>
                  <a:lnTo>
                    <a:pt x="42" y="0"/>
                  </a:lnTo>
                  <a:lnTo>
                    <a:pt x="42" y="18"/>
                  </a:lnTo>
                  <a:lnTo>
                    <a:pt x="54" y="18"/>
                  </a:lnTo>
                  <a:lnTo>
                    <a:pt x="54"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3" name="Freeform 2711"/>
            <p:cNvSpPr>
              <a:spLocks/>
            </p:cNvSpPr>
            <p:nvPr/>
          </p:nvSpPr>
          <p:spPr bwMode="auto">
            <a:xfrm>
              <a:off x="2292" y="2730"/>
              <a:ext cx="120" cy="90"/>
            </a:xfrm>
            <a:custGeom>
              <a:avLst/>
              <a:gdLst>
                <a:gd name="T0" fmla="*/ 120 w 120"/>
                <a:gd name="T1" fmla="*/ 90 h 90"/>
                <a:gd name="T2" fmla="*/ 48 w 120"/>
                <a:gd name="T3" fmla="*/ 84 h 90"/>
                <a:gd name="T4" fmla="*/ 48 w 120"/>
                <a:gd name="T5" fmla="*/ 78 h 90"/>
                <a:gd name="T6" fmla="*/ 54 w 120"/>
                <a:gd name="T7" fmla="*/ 78 h 90"/>
                <a:gd name="T8" fmla="*/ 60 w 120"/>
                <a:gd name="T9" fmla="*/ 78 h 90"/>
                <a:gd name="T10" fmla="*/ 54 w 120"/>
                <a:gd name="T11" fmla="*/ 72 h 90"/>
                <a:gd name="T12" fmla="*/ 54 w 120"/>
                <a:gd name="T13" fmla="*/ 66 h 90"/>
                <a:gd name="T14" fmla="*/ 60 w 120"/>
                <a:gd name="T15" fmla="*/ 60 h 90"/>
                <a:gd name="T16" fmla="*/ 60 w 120"/>
                <a:gd name="T17" fmla="*/ 54 h 90"/>
                <a:gd name="T18" fmla="*/ 60 w 120"/>
                <a:gd name="T19" fmla="*/ 48 h 90"/>
                <a:gd name="T20" fmla="*/ 54 w 120"/>
                <a:gd name="T21" fmla="*/ 48 h 90"/>
                <a:gd name="T22" fmla="*/ 48 w 120"/>
                <a:gd name="T23" fmla="*/ 48 h 90"/>
                <a:gd name="T24" fmla="*/ 48 w 120"/>
                <a:gd name="T25" fmla="*/ 42 h 90"/>
                <a:gd name="T26" fmla="*/ 48 w 120"/>
                <a:gd name="T27" fmla="*/ 36 h 90"/>
                <a:gd name="T28" fmla="*/ 48 w 120"/>
                <a:gd name="T29" fmla="*/ 30 h 90"/>
                <a:gd name="T30" fmla="*/ 42 w 120"/>
                <a:gd name="T31" fmla="*/ 24 h 90"/>
                <a:gd name="T32" fmla="*/ 42 w 120"/>
                <a:gd name="T33" fmla="*/ 18 h 90"/>
                <a:gd name="T34" fmla="*/ 36 w 120"/>
                <a:gd name="T35" fmla="*/ 18 h 90"/>
                <a:gd name="T36" fmla="*/ 36 w 120"/>
                <a:gd name="T37" fmla="*/ 12 h 90"/>
                <a:gd name="T38" fmla="*/ 30 w 120"/>
                <a:gd name="T39" fmla="*/ 12 h 90"/>
                <a:gd name="T40" fmla="*/ 24 w 120"/>
                <a:gd name="T41" fmla="*/ 12 h 90"/>
                <a:gd name="T42" fmla="*/ 18 w 120"/>
                <a:gd name="T43" fmla="*/ 12 h 90"/>
                <a:gd name="T44" fmla="*/ 18 w 120"/>
                <a:gd name="T45" fmla="*/ 6 h 90"/>
                <a:gd name="T46" fmla="*/ 12 w 120"/>
                <a:gd name="T47" fmla="*/ 6 h 90"/>
                <a:gd name="T48" fmla="*/ 6 w 120"/>
                <a:gd name="T49" fmla="*/ 6 h 90"/>
                <a:gd name="T50" fmla="*/ 0 w 120"/>
                <a:gd name="T51" fmla="*/ 0 h 90"/>
                <a:gd name="T52" fmla="*/ 6 w 120"/>
                <a:gd name="T53" fmla="*/ 0 h 90"/>
                <a:gd name="T54" fmla="*/ 54 w 120"/>
                <a:gd name="T55" fmla="*/ 6 h 90"/>
                <a:gd name="T56" fmla="*/ 96 w 120"/>
                <a:gd name="T57" fmla="*/ 6 h 90"/>
                <a:gd name="T58" fmla="*/ 120 w 120"/>
                <a:gd name="T59" fmla="*/ 6 h 90"/>
                <a:gd name="T60" fmla="*/ 120 w 120"/>
                <a:gd name="T61" fmla="*/ 48 h 90"/>
                <a:gd name="T62" fmla="*/ 120 w 120"/>
                <a:gd name="T6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90">
                  <a:moveTo>
                    <a:pt x="120" y="90"/>
                  </a:moveTo>
                  <a:lnTo>
                    <a:pt x="48" y="84"/>
                  </a:lnTo>
                  <a:lnTo>
                    <a:pt x="48" y="78"/>
                  </a:lnTo>
                  <a:lnTo>
                    <a:pt x="54" y="78"/>
                  </a:lnTo>
                  <a:lnTo>
                    <a:pt x="60" y="78"/>
                  </a:lnTo>
                  <a:lnTo>
                    <a:pt x="54" y="72"/>
                  </a:lnTo>
                  <a:lnTo>
                    <a:pt x="54" y="66"/>
                  </a:lnTo>
                  <a:lnTo>
                    <a:pt x="60" y="60"/>
                  </a:lnTo>
                  <a:lnTo>
                    <a:pt x="60" y="54"/>
                  </a:lnTo>
                  <a:lnTo>
                    <a:pt x="60" y="48"/>
                  </a:lnTo>
                  <a:lnTo>
                    <a:pt x="54" y="48"/>
                  </a:lnTo>
                  <a:lnTo>
                    <a:pt x="48" y="48"/>
                  </a:lnTo>
                  <a:lnTo>
                    <a:pt x="48" y="42"/>
                  </a:lnTo>
                  <a:lnTo>
                    <a:pt x="48" y="36"/>
                  </a:lnTo>
                  <a:lnTo>
                    <a:pt x="48" y="30"/>
                  </a:lnTo>
                  <a:lnTo>
                    <a:pt x="42" y="24"/>
                  </a:lnTo>
                  <a:lnTo>
                    <a:pt x="42" y="18"/>
                  </a:lnTo>
                  <a:lnTo>
                    <a:pt x="36" y="18"/>
                  </a:lnTo>
                  <a:lnTo>
                    <a:pt x="36" y="12"/>
                  </a:lnTo>
                  <a:lnTo>
                    <a:pt x="30" y="12"/>
                  </a:lnTo>
                  <a:lnTo>
                    <a:pt x="24" y="12"/>
                  </a:lnTo>
                  <a:lnTo>
                    <a:pt x="18" y="12"/>
                  </a:lnTo>
                  <a:lnTo>
                    <a:pt x="18" y="6"/>
                  </a:lnTo>
                  <a:lnTo>
                    <a:pt x="12" y="6"/>
                  </a:lnTo>
                  <a:lnTo>
                    <a:pt x="6" y="6"/>
                  </a:lnTo>
                  <a:lnTo>
                    <a:pt x="0" y="0"/>
                  </a:lnTo>
                  <a:lnTo>
                    <a:pt x="6" y="0"/>
                  </a:lnTo>
                  <a:lnTo>
                    <a:pt x="54" y="6"/>
                  </a:lnTo>
                  <a:lnTo>
                    <a:pt x="96" y="6"/>
                  </a:lnTo>
                  <a:lnTo>
                    <a:pt x="120" y="6"/>
                  </a:lnTo>
                  <a:lnTo>
                    <a:pt x="120" y="48"/>
                  </a:lnTo>
                  <a:lnTo>
                    <a:pt x="120" y="9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4" name="Freeform 2712"/>
            <p:cNvSpPr>
              <a:spLocks/>
            </p:cNvSpPr>
            <p:nvPr/>
          </p:nvSpPr>
          <p:spPr bwMode="auto">
            <a:xfrm>
              <a:off x="3786" y="2688"/>
              <a:ext cx="42" cy="42"/>
            </a:xfrm>
            <a:custGeom>
              <a:avLst/>
              <a:gdLst>
                <a:gd name="T0" fmla="*/ 0 w 42"/>
                <a:gd name="T1" fmla="*/ 42 h 42"/>
                <a:gd name="T2" fmla="*/ 0 w 42"/>
                <a:gd name="T3" fmla="*/ 36 h 42"/>
                <a:gd name="T4" fmla="*/ 6 w 42"/>
                <a:gd name="T5" fmla="*/ 30 h 42"/>
                <a:gd name="T6" fmla="*/ 6 w 42"/>
                <a:gd name="T7" fmla="*/ 24 h 42"/>
                <a:gd name="T8" fmla="*/ 6 w 42"/>
                <a:gd name="T9" fmla="*/ 12 h 42"/>
                <a:gd name="T10" fmla="*/ 6 w 42"/>
                <a:gd name="T11" fmla="*/ 6 h 42"/>
                <a:gd name="T12" fmla="*/ 12 w 42"/>
                <a:gd name="T13" fmla="*/ 6 h 42"/>
                <a:gd name="T14" fmla="*/ 24 w 42"/>
                <a:gd name="T15" fmla="*/ 0 h 42"/>
                <a:gd name="T16" fmla="*/ 36 w 42"/>
                <a:gd name="T17" fmla="*/ 0 h 42"/>
                <a:gd name="T18" fmla="*/ 42 w 42"/>
                <a:gd name="T19" fmla="*/ 42 h 42"/>
                <a:gd name="T20" fmla="*/ 0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42"/>
                  </a:moveTo>
                  <a:lnTo>
                    <a:pt x="0" y="36"/>
                  </a:lnTo>
                  <a:lnTo>
                    <a:pt x="6" y="30"/>
                  </a:lnTo>
                  <a:lnTo>
                    <a:pt x="6" y="24"/>
                  </a:lnTo>
                  <a:lnTo>
                    <a:pt x="6" y="12"/>
                  </a:lnTo>
                  <a:lnTo>
                    <a:pt x="6" y="6"/>
                  </a:lnTo>
                  <a:lnTo>
                    <a:pt x="12" y="6"/>
                  </a:lnTo>
                  <a:lnTo>
                    <a:pt x="24" y="0"/>
                  </a:lnTo>
                  <a:lnTo>
                    <a:pt x="36" y="0"/>
                  </a:lnTo>
                  <a:lnTo>
                    <a:pt x="42"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5" name="Freeform 2713"/>
            <p:cNvSpPr>
              <a:spLocks/>
            </p:cNvSpPr>
            <p:nvPr/>
          </p:nvSpPr>
          <p:spPr bwMode="auto">
            <a:xfrm>
              <a:off x="3768" y="2694"/>
              <a:ext cx="24" cy="36"/>
            </a:xfrm>
            <a:custGeom>
              <a:avLst/>
              <a:gdLst>
                <a:gd name="T0" fmla="*/ 18 w 24"/>
                <a:gd name="T1" fmla="*/ 36 h 36"/>
                <a:gd name="T2" fmla="*/ 12 w 24"/>
                <a:gd name="T3" fmla="*/ 36 h 36"/>
                <a:gd name="T4" fmla="*/ 12 w 24"/>
                <a:gd name="T5" fmla="*/ 30 h 36"/>
                <a:gd name="T6" fmla="*/ 12 w 24"/>
                <a:gd name="T7" fmla="*/ 24 h 36"/>
                <a:gd name="T8" fmla="*/ 6 w 24"/>
                <a:gd name="T9" fmla="*/ 18 h 36"/>
                <a:gd name="T10" fmla="*/ 6 w 24"/>
                <a:gd name="T11" fmla="*/ 12 h 36"/>
                <a:gd name="T12" fmla="*/ 0 w 24"/>
                <a:gd name="T13" fmla="*/ 12 h 36"/>
                <a:gd name="T14" fmla="*/ 0 w 24"/>
                <a:gd name="T15" fmla="*/ 0 h 36"/>
                <a:gd name="T16" fmla="*/ 6 w 24"/>
                <a:gd name="T17" fmla="*/ 0 h 36"/>
                <a:gd name="T18" fmla="*/ 24 w 24"/>
                <a:gd name="T19" fmla="*/ 0 h 36"/>
                <a:gd name="T20" fmla="*/ 24 w 24"/>
                <a:gd name="T21" fmla="*/ 6 h 36"/>
                <a:gd name="T22" fmla="*/ 24 w 24"/>
                <a:gd name="T23" fmla="*/ 18 h 36"/>
                <a:gd name="T24" fmla="*/ 24 w 24"/>
                <a:gd name="T25" fmla="*/ 24 h 36"/>
                <a:gd name="T26" fmla="*/ 18 w 24"/>
                <a:gd name="T27" fmla="*/ 30 h 36"/>
                <a:gd name="T28" fmla="*/ 18 w 24"/>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6">
                  <a:moveTo>
                    <a:pt x="18" y="36"/>
                  </a:moveTo>
                  <a:lnTo>
                    <a:pt x="12" y="36"/>
                  </a:lnTo>
                  <a:lnTo>
                    <a:pt x="12" y="30"/>
                  </a:lnTo>
                  <a:lnTo>
                    <a:pt x="12" y="24"/>
                  </a:lnTo>
                  <a:lnTo>
                    <a:pt x="6" y="18"/>
                  </a:lnTo>
                  <a:lnTo>
                    <a:pt x="6" y="12"/>
                  </a:lnTo>
                  <a:lnTo>
                    <a:pt x="0" y="12"/>
                  </a:lnTo>
                  <a:lnTo>
                    <a:pt x="0" y="0"/>
                  </a:lnTo>
                  <a:lnTo>
                    <a:pt x="6" y="0"/>
                  </a:lnTo>
                  <a:lnTo>
                    <a:pt x="24" y="0"/>
                  </a:lnTo>
                  <a:lnTo>
                    <a:pt x="24" y="6"/>
                  </a:lnTo>
                  <a:lnTo>
                    <a:pt x="24" y="18"/>
                  </a:lnTo>
                  <a:lnTo>
                    <a:pt x="24" y="24"/>
                  </a:lnTo>
                  <a:lnTo>
                    <a:pt x="18" y="30"/>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6" name="Freeform 2714"/>
            <p:cNvSpPr>
              <a:spLocks/>
            </p:cNvSpPr>
            <p:nvPr/>
          </p:nvSpPr>
          <p:spPr bwMode="auto">
            <a:xfrm>
              <a:off x="3822" y="2688"/>
              <a:ext cx="30" cy="42"/>
            </a:xfrm>
            <a:custGeom>
              <a:avLst/>
              <a:gdLst>
                <a:gd name="T0" fmla="*/ 30 w 30"/>
                <a:gd name="T1" fmla="*/ 36 h 42"/>
                <a:gd name="T2" fmla="*/ 12 w 30"/>
                <a:gd name="T3" fmla="*/ 36 h 42"/>
                <a:gd name="T4" fmla="*/ 6 w 30"/>
                <a:gd name="T5" fmla="*/ 42 h 42"/>
                <a:gd name="T6" fmla="*/ 0 w 30"/>
                <a:gd name="T7" fmla="*/ 0 h 42"/>
                <a:gd name="T8" fmla="*/ 24 w 30"/>
                <a:gd name="T9" fmla="*/ 0 h 42"/>
                <a:gd name="T10" fmla="*/ 24 w 30"/>
                <a:gd name="T11" fmla="*/ 12 h 42"/>
                <a:gd name="T12" fmla="*/ 30 w 30"/>
                <a:gd name="T13" fmla="*/ 18 h 42"/>
                <a:gd name="T14" fmla="*/ 24 w 30"/>
                <a:gd name="T15" fmla="*/ 18 h 42"/>
                <a:gd name="T16" fmla="*/ 30 w 30"/>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30" y="36"/>
                  </a:moveTo>
                  <a:lnTo>
                    <a:pt x="12" y="36"/>
                  </a:lnTo>
                  <a:lnTo>
                    <a:pt x="6" y="42"/>
                  </a:lnTo>
                  <a:lnTo>
                    <a:pt x="0" y="0"/>
                  </a:lnTo>
                  <a:lnTo>
                    <a:pt x="24" y="0"/>
                  </a:lnTo>
                  <a:lnTo>
                    <a:pt x="24" y="12"/>
                  </a:lnTo>
                  <a:lnTo>
                    <a:pt x="30" y="18"/>
                  </a:lnTo>
                  <a:lnTo>
                    <a:pt x="24" y="18"/>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7" name="Freeform 2715"/>
            <p:cNvSpPr>
              <a:spLocks/>
            </p:cNvSpPr>
            <p:nvPr/>
          </p:nvSpPr>
          <p:spPr bwMode="auto">
            <a:xfrm>
              <a:off x="3846" y="2688"/>
              <a:ext cx="36" cy="36"/>
            </a:xfrm>
            <a:custGeom>
              <a:avLst/>
              <a:gdLst>
                <a:gd name="T0" fmla="*/ 6 w 36"/>
                <a:gd name="T1" fmla="*/ 36 h 36"/>
                <a:gd name="T2" fmla="*/ 0 w 36"/>
                <a:gd name="T3" fmla="*/ 18 h 36"/>
                <a:gd name="T4" fmla="*/ 6 w 36"/>
                <a:gd name="T5" fmla="*/ 18 h 36"/>
                <a:gd name="T6" fmla="*/ 0 w 36"/>
                <a:gd name="T7" fmla="*/ 12 h 36"/>
                <a:gd name="T8" fmla="*/ 0 w 36"/>
                <a:gd name="T9" fmla="*/ 0 h 36"/>
                <a:gd name="T10" fmla="*/ 6 w 36"/>
                <a:gd name="T11" fmla="*/ 0 h 36"/>
                <a:gd name="T12" fmla="*/ 24 w 36"/>
                <a:gd name="T13" fmla="*/ 0 h 36"/>
                <a:gd name="T14" fmla="*/ 30 w 36"/>
                <a:gd name="T15" fmla="*/ 0 h 36"/>
                <a:gd name="T16" fmla="*/ 36 w 36"/>
                <a:gd name="T17" fmla="*/ 36 h 36"/>
                <a:gd name="T18" fmla="*/ 12 w 36"/>
                <a:gd name="T19" fmla="*/ 36 h 36"/>
                <a:gd name="T20" fmla="*/ 6 w 3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6" y="36"/>
                  </a:moveTo>
                  <a:lnTo>
                    <a:pt x="0" y="18"/>
                  </a:lnTo>
                  <a:lnTo>
                    <a:pt x="6" y="18"/>
                  </a:lnTo>
                  <a:lnTo>
                    <a:pt x="0" y="12"/>
                  </a:lnTo>
                  <a:lnTo>
                    <a:pt x="0" y="0"/>
                  </a:lnTo>
                  <a:lnTo>
                    <a:pt x="6" y="0"/>
                  </a:lnTo>
                  <a:lnTo>
                    <a:pt x="24" y="0"/>
                  </a:lnTo>
                  <a:lnTo>
                    <a:pt x="30" y="0"/>
                  </a:lnTo>
                  <a:lnTo>
                    <a:pt x="36" y="36"/>
                  </a:lnTo>
                  <a:lnTo>
                    <a:pt x="12"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8" name="Freeform 2716"/>
            <p:cNvSpPr>
              <a:spLocks/>
            </p:cNvSpPr>
            <p:nvPr/>
          </p:nvSpPr>
          <p:spPr bwMode="auto">
            <a:xfrm>
              <a:off x="3876" y="2682"/>
              <a:ext cx="42" cy="42"/>
            </a:xfrm>
            <a:custGeom>
              <a:avLst/>
              <a:gdLst>
                <a:gd name="T0" fmla="*/ 6 w 42"/>
                <a:gd name="T1" fmla="*/ 42 h 42"/>
                <a:gd name="T2" fmla="*/ 0 w 42"/>
                <a:gd name="T3" fmla="*/ 6 h 42"/>
                <a:gd name="T4" fmla="*/ 12 w 42"/>
                <a:gd name="T5" fmla="*/ 6 h 42"/>
                <a:gd name="T6" fmla="*/ 12 w 42"/>
                <a:gd name="T7" fmla="*/ 0 h 42"/>
                <a:gd name="T8" fmla="*/ 18 w 42"/>
                <a:gd name="T9" fmla="*/ 0 h 42"/>
                <a:gd name="T10" fmla="*/ 24 w 42"/>
                <a:gd name="T11" fmla="*/ 6 h 42"/>
                <a:gd name="T12" fmla="*/ 24 w 42"/>
                <a:gd name="T13" fmla="*/ 12 h 42"/>
                <a:gd name="T14" fmla="*/ 30 w 42"/>
                <a:gd name="T15" fmla="*/ 18 h 42"/>
                <a:gd name="T16" fmla="*/ 36 w 42"/>
                <a:gd name="T17" fmla="*/ 18 h 42"/>
                <a:gd name="T18" fmla="*/ 30 w 42"/>
                <a:gd name="T19" fmla="*/ 24 h 42"/>
                <a:gd name="T20" fmla="*/ 30 w 42"/>
                <a:gd name="T21" fmla="*/ 30 h 42"/>
                <a:gd name="T22" fmla="*/ 24 w 42"/>
                <a:gd name="T23" fmla="*/ 30 h 42"/>
                <a:gd name="T24" fmla="*/ 30 w 42"/>
                <a:gd name="T25" fmla="*/ 36 h 42"/>
                <a:gd name="T26" fmla="*/ 36 w 42"/>
                <a:gd name="T27" fmla="*/ 36 h 42"/>
                <a:gd name="T28" fmla="*/ 36 w 42"/>
                <a:gd name="T29" fmla="*/ 42 h 42"/>
                <a:gd name="T30" fmla="*/ 42 w 42"/>
                <a:gd name="T31" fmla="*/ 42 h 42"/>
                <a:gd name="T32" fmla="*/ 18 w 42"/>
                <a:gd name="T33" fmla="*/ 42 h 42"/>
                <a:gd name="T34" fmla="*/ 6 w 42"/>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6" y="42"/>
                  </a:moveTo>
                  <a:lnTo>
                    <a:pt x="0" y="6"/>
                  </a:lnTo>
                  <a:lnTo>
                    <a:pt x="12" y="6"/>
                  </a:lnTo>
                  <a:lnTo>
                    <a:pt x="12" y="0"/>
                  </a:lnTo>
                  <a:lnTo>
                    <a:pt x="18" y="0"/>
                  </a:lnTo>
                  <a:lnTo>
                    <a:pt x="24" y="6"/>
                  </a:lnTo>
                  <a:lnTo>
                    <a:pt x="24" y="12"/>
                  </a:lnTo>
                  <a:lnTo>
                    <a:pt x="30" y="18"/>
                  </a:lnTo>
                  <a:lnTo>
                    <a:pt x="36" y="18"/>
                  </a:lnTo>
                  <a:lnTo>
                    <a:pt x="30" y="24"/>
                  </a:lnTo>
                  <a:lnTo>
                    <a:pt x="30" y="30"/>
                  </a:lnTo>
                  <a:lnTo>
                    <a:pt x="24" y="30"/>
                  </a:lnTo>
                  <a:lnTo>
                    <a:pt x="30" y="36"/>
                  </a:lnTo>
                  <a:lnTo>
                    <a:pt x="36" y="36"/>
                  </a:lnTo>
                  <a:lnTo>
                    <a:pt x="36" y="42"/>
                  </a:lnTo>
                  <a:lnTo>
                    <a:pt x="42" y="42"/>
                  </a:lnTo>
                  <a:lnTo>
                    <a:pt x="18"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9" name="Freeform 2717"/>
            <p:cNvSpPr>
              <a:spLocks/>
            </p:cNvSpPr>
            <p:nvPr/>
          </p:nvSpPr>
          <p:spPr bwMode="auto">
            <a:xfrm>
              <a:off x="3990" y="2664"/>
              <a:ext cx="42" cy="72"/>
            </a:xfrm>
            <a:custGeom>
              <a:avLst/>
              <a:gdLst>
                <a:gd name="T0" fmla="*/ 42 w 42"/>
                <a:gd name="T1" fmla="*/ 24 h 72"/>
                <a:gd name="T2" fmla="*/ 36 w 42"/>
                <a:gd name="T3" fmla="*/ 24 h 72"/>
                <a:gd name="T4" fmla="*/ 36 w 42"/>
                <a:gd name="T5" fmla="*/ 30 h 72"/>
                <a:gd name="T6" fmla="*/ 36 w 42"/>
                <a:gd name="T7" fmla="*/ 24 h 72"/>
                <a:gd name="T8" fmla="*/ 36 w 42"/>
                <a:gd name="T9" fmla="*/ 30 h 72"/>
                <a:gd name="T10" fmla="*/ 36 w 42"/>
                <a:gd name="T11" fmla="*/ 42 h 72"/>
                <a:gd name="T12" fmla="*/ 36 w 42"/>
                <a:gd name="T13" fmla="*/ 48 h 72"/>
                <a:gd name="T14" fmla="*/ 36 w 42"/>
                <a:gd name="T15" fmla="*/ 60 h 72"/>
                <a:gd name="T16" fmla="*/ 36 w 42"/>
                <a:gd name="T17" fmla="*/ 66 h 72"/>
                <a:gd name="T18" fmla="*/ 36 w 42"/>
                <a:gd name="T19" fmla="*/ 72 h 72"/>
                <a:gd name="T20" fmla="*/ 30 w 42"/>
                <a:gd name="T21" fmla="*/ 72 h 72"/>
                <a:gd name="T22" fmla="*/ 24 w 42"/>
                <a:gd name="T23" fmla="*/ 72 h 72"/>
                <a:gd name="T24" fmla="*/ 24 w 42"/>
                <a:gd name="T25" fmla="*/ 66 h 72"/>
                <a:gd name="T26" fmla="*/ 24 w 42"/>
                <a:gd name="T27" fmla="*/ 60 h 72"/>
                <a:gd name="T28" fmla="*/ 18 w 42"/>
                <a:gd name="T29" fmla="*/ 54 h 72"/>
                <a:gd name="T30" fmla="*/ 24 w 42"/>
                <a:gd name="T31" fmla="*/ 30 h 72"/>
                <a:gd name="T32" fmla="*/ 0 w 42"/>
                <a:gd name="T33" fmla="*/ 30 h 72"/>
                <a:gd name="T34" fmla="*/ 0 w 42"/>
                <a:gd name="T35" fmla="*/ 12 h 72"/>
                <a:gd name="T36" fmla="*/ 24 w 42"/>
                <a:gd name="T37" fmla="*/ 6 h 72"/>
                <a:gd name="T38" fmla="*/ 24 w 42"/>
                <a:gd name="T39" fmla="*/ 0 h 72"/>
                <a:gd name="T40" fmla="*/ 36 w 42"/>
                <a:gd name="T41" fmla="*/ 0 h 72"/>
                <a:gd name="T42" fmla="*/ 42 w 42"/>
                <a:gd name="T43" fmla="*/ 0 h 72"/>
                <a:gd name="T44" fmla="*/ 42 w 42"/>
                <a:gd name="T45" fmla="*/ 6 h 72"/>
                <a:gd name="T46" fmla="*/ 42 w 42"/>
                <a:gd name="T47" fmla="*/ 12 h 72"/>
                <a:gd name="T48" fmla="*/ 42 w 42"/>
                <a:gd name="T49"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2">
                  <a:moveTo>
                    <a:pt x="42" y="24"/>
                  </a:moveTo>
                  <a:lnTo>
                    <a:pt x="36" y="24"/>
                  </a:lnTo>
                  <a:lnTo>
                    <a:pt x="36" y="30"/>
                  </a:lnTo>
                  <a:lnTo>
                    <a:pt x="36" y="24"/>
                  </a:lnTo>
                  <a:lnTo>
                    <a:pt x="36" y="30"/>
                  </a:lnTo>
                  <a:lnTo>
                    <a:pt x="36" y="42"/>
                  </a:lnTo>
                  <a:lnTo>
                    <a:pt x="36" y="48"/>
                  </a:lnTo>
                  <a:lnTo>
                    <a:pt x="36" y="60"/>
                  </a:lnTo>
                  <a:lnTo>
                    <a:pt x="36" y="66"/>
                  </a:lnTo>
                  <a:lnTo>
                    <a:pt x="36" y="72"/>
                  </a:lnTo>
                  <a:lnTo>
                    <a:pt x="30" y="72"/>
                  </a:lnTo>
                  <a:lnTo>
                    <a:pt x="24" y="72"/>
                  </a:lnTo>
                  <a:lnTo>
                    <a:pt x="24" y="66"/>
                  </a:lnTo>
                  <a:lnTo>
                    <a:pt x="24" y="60"/>
                  </a:lnTo>
                  <a:lnTo>
                    <a:pt x="18" y="54"/>
                  </a:lnTo>
                  <a:lnTo>
                    <a:pt x="24" y="30"/>
                  </a:lnTo>
                  <a:lnTo>
                    <a:pt x="0" y="30"/>
                  </a:lnTo>
                  <a:lnTo>
                    <a:pt x="0" y="12"/>
                  </a:lnTo>
                  <a:lnTo>
                    <a:pt x="24" y="6"/>
                  </a:lnTo>
                  <a:lnTo>
                    <a:pt x="24" y="0"/>
                  </a:lnTo>
                  <a:lnTo>
                    <a:pt x="36" y="0"/>
                  </a:lnTo>
                  <a:lnTo>
                    <a:pt x="42" y="0"/>
                  </a:lnTo>
                  <a:lnTo>
                    <a:pt x="42" y="6"/>
                  </a:lnTo>
                  <a:lnTo>
                    <a:pt x="42" y="12"/>
                  </a:lnTo>
                  <a:lnTo>
                    <a:pt x="42"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90" name="Freeform 2718"/>
            <p:cNvSpPr>
              <a:spLocks/>
            </p:cNvSpPr>
            <p:nvPr/>
          </p:nvSpPr>
          <p:spPr bwMode="auto">
            <a:xfrm>
              <a:off x="2952" y="2748"/>
              <a:ext cx="48" cy="54"/>
            </a:xfrm>
            <a:custGeom>
              <a:avLst/>
              <a:gdLst>
                <a:gd name="T0" fmla="*/ 48 w 48"/>
                <a:gd name="T1" fmla="*/ 54 h 54"/>
                <a:gd name="T2" fmla="*/ 6 w 48"/>
                <a:gd name="T3" fmla="*/ 54 h 54"/>
                <a:gd name="T4" fmla="*/ 0 w 48"/>
                <a:gd name="T5" fmla="*/ 6 h 54"/>
                <a:gd name="T6" fmla="*/ 6 w 48"/>
                <a:gd name="T7" fmla="*/ 0 h 54"/>
                <a:gd name="T8" fmla="*/ 6 w 48"/>
                <a:gd name="T9" fmla="*/ 6 h 54"/>
                <a:gd name="T10" fmla="*/ 12 w 48"/>
                <a:gd name="T11" fmla="*/ 6 h 54"/>
                <a:gd name="T12" fmla="*/ 18 w 48"/>
                <a:gd name="T13" fmla="*/ 6 h 54"/>
                <a:gd name="T14" fmla="*/ 24 w 48"/>
                <a:gd name="T15" fmla="*/ 6 h 54"/>
                <a:gd name="T16" fmla="*/ 30 w 48"/>
                <a:gd name="T17" fmla="*/ 6 h 54"/>
                <a:gd name="T18" fmla="*/ 36 w 48"/>
                <a:gd name="T19" fmla="*/ 12 h 54"/>
                <a:gd name="T20" fmla="*/ 30 w 48"/>
                <a:gd name="T21" fmla="*/ 12 h 54"/>
                <a:gd name="T22" fmla="*/ 36 w 48"/>
                <a:gd name="T23" fmla="*/ 12 h 54"/>
                <a:gd name="T24" fmla="*/ 36 w 48"/>
                <a:gd name="T25" fmla="*/ 18 h 54"/>
                <a:gd name="T26" fmla="*/ 36 w 48"/>
                <a:gd name="T27" fmla="*/ 24 h 54"/>
                <a:gd name="T28" fmla="*/ 36 w 48"/>
                <a:gd name="T29" fmla="*/ 30 h 54"/>
                <a:gd name="T30" fmla="*/ 42 w 48"/>
                <a:gd name="T31" fmla="*/ 30 h 54"/>
                <a:gd name="T32" fmla="*/ 42 w 48"/>
                <a:gd name="T33" fmla="*/ 36 h 54"/>
                <a:gd name="T34" fmla="*/ 42 w 48"/>
                <a:gd name="T35" fmla="*/ 42 h 54"/>
                <a:gd name="T36" fmla="*/ 48 w 48"/>
                <a:gd name="T37" fmla="*/ 42 h 54"/>
                <a:gd name="T38" fmla="*/ 48 w 48"/>
                <a:gd name="T39" fmla="*/ 48 h 54"/>
                <a:gd name="T40" fmla="*/ 48 w 48"/>
                <a:gd name="T4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54">
                  <a:moveTo>
                    <a:pt x="48" y="54"/>
                  </a:moveTo>
                  <a:lnTo>
                    <a:pt x="6" y="54"/>
                  </a:lnTo>
                  <a:lnTo>
                    <a:pt x="0" y="6"/>
                  </a:lnTo>
                  <a:lnTo>
                    <a:pt x="6" y="0"/>
                  </a:lnTo>
                  <a:lnTo>
                    <a:pt x="6" y="6"/>
                  </a:lnTo>
                  <a:lnTo>
                    <a:pt x="12" y="6"/>
                  </a:lnTo>
                  <a:lnTo>
                    <a:pt x="18" y="6"/>
                  </a:lnTo>
                  <a:lnTo>
                    <a:pt x="24" y="6"/>
                  </a:lnTo>
                  <a:lnTo>
                    <a:pt x="30" y="6"/>
                  </a:lnTo>
                  <a:lnTo>
                    <a:pt x="36" y="12"/>
                  </a:lnTo>
                  <a:lnTo>
                    <a:pt x="30" y="12"/>
                  </a:lnTo>
                  <a:lnTo>
                    <a:pt x="36" y="12"/>
                  </a:lnTo>
                  <a:lnTo>
                    <a:pt x="36" y="18"/>
                  </a:lnTo>
                  <a:lnTo>
                    <a:pt x="36" y="24"/>
                  </a:lnTo>
                  <a:lnTo>
                    <a:pt x="36" y="30"/>
                  </a:lnTo>
                  <a:lnTo>
                    <a:pt x="42" y="30"/>
                  </a:lnTo>
                  <a:lnTo>
                    <a:pt x="42" y="36"/>
                  </a:lnTo>
                  <a:lnTo>
                    <a:pt x="42" y="42"/>
                  </a:lnTo>
                  <a:lnTo>
                    <a:pt x="48" y="42"/>
                  </a:lnTo>
                  <a:lnTo>
                    <a:pt x="48" y="48"/>
                  </a:lnTo>
                  <a:lnTo>
                    <a:pt x="48"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91" name="Freeform 2719"/>
            <p:cNvSpPr>
              <a:spLocks/>
            </p:cNvSpPr>
            <p:nvPr/>
          </p:nvSpPr>
          <p:spPr bwMode="auto">
            <a:xfrm>
              <a:off x="2844" y="2754"/>
              <a:ext cx="48" cy="54"/>
            </a:xfrm>
            <a:custGeom>
              <a:avLst/>
              <a:gdLst>
                <a:gd name="T0" fmla="*/ 6 w 48"/>
                <a:gd name="T1" fmla="*/ 42 h 54"/>
                <a:gd name="T2" fmla="*/ 0 w 48"/>
                <a:gd name="T3" fmla="*/ 18 h 54"/>
                <a:gd name="T4" fmla="*/ 6 w 48"/>
                <a:gd name="T5" fmla="*/ 18 h 54"/>
                <a:gd name="T6" fmla="*/ 12 w 48"/>
                <a:gd name="T7" fmla="*/ 12 h 54"/>
                <a:gd name="T8" fmla="*/ 24 w 48"/>
                <a:gd name="T9" fmla="*/ 12 h 54"/>
                <a:gd name="T10" fmla="*/ 36 w 48"/>
                <a:gd name="T11" fmla="*/ 0 h 54"/>
                <a:gd name="T12" fmla="*/ 36 w 48"/>
                <a:gd name="T13" fmla="*/ 12 h 54"/>
                <a:gd name="T14" fmla="*/ 42 w 48"/>
                <a:gd name="T15" fmla="*/ 12 h 54"/>
                <a:gd name="T16" fmla="*/ 42 w 48"/>
                <a:gd name="T17" fmla="*/ 18 h 54"/>
                <a:gd name="T18" fmla="*/ 48 w 48"/>
                <a:gd name="T19" fmla="*/ 18 h 54"/>
                <a:gd name="T20" fmla="*/ 48 w 48"/>
                <a:gd name="T21" fmla="*/ 54 h 54"/>
                <a:gd name="T22" fmla="*/ 24 w 48"/>
                <a:gd name="T23" fmla="*/ 54 h 54"/>
                <a:gd name="T24" fmla="*/ 6 w 48"/>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4">
                  <a:moveTo>
                    <a:pt x="6" y="42"/>
                  </a:moveTo>
                  <a:lnTo>
                    <a:pt x="0" y="18"/>
                  </a:lnTo>
                  <a:lnTo>
                    <a:pt x="6" y="18"/>
                  </a:lnTo>
                  <a:lnTo>
                    <a:pt x="12" y="12"/>
                  </a:lnTo>
                  <a:lnTo>
                    <a:pt x="24" y="12"/>
                  </a:lnTo>
                  <a:lnTo>
                    <a:pt x="36" y="0"/>
                  </a:lnTo>
                  <a:lnTo>
                    <a:pt x="36" y="12"/>
                  </a:lnTo>
                  <a:lnTo>
                    <a:pt x="42" y="12"/>
                  </a:lnTo>
                  <a:lnTo>
                    <a:pt x="42" y="18"/>
                  </a:lnTo>
                  <a:lnTo>
                    <a:pt x="48" y="18"/>
                  </a:lnTo>
                  <a:lnTo>
                    <a:pt x="48" y="54"/>
                  </a:lnTo>
                  <a:lnTo>
                    <a:pt x="24" y="54"/>
                  </a:lnTo>
                  <a:lnTo>
                    <a:pt x="6"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92" name="Freeform 2720"/>
            <p:cNvSpPr>
              <a:spLocks/>
            </p:cNvSpPr>
            <p:nvPr/>
          </p:nvSpPr>
          <p:spPr bwMode="auto">
            <a:xfrm>
              <a:off x="2628" y="2754"/>
              <a:ext cx="48" cy="60"/>
            </a:xfrm>
            <a:custGeom>
              <a:avLst/>
              <a:gdLst>
                <a:gd name="T0" fmla="*/ 6 w 48"/>
                <a:gd name="T1" fmla="*/ 54 h 60"/>
                <a:gd name="T2" fmla="*/ 6 w 48"/>
                <a:gd name="T3" fmla="*/ 42 h 60"/>
                <a:gd name="T4" fmla="*/ 0 w 48"/>
                <a:gd name="T5" fmla="*/ 42 h 60"/>
                <a:gd name="T6" fmla="*/ 0 w 48"/>
                <a:gd name="T7" fmla="*/ 36 h 60"/>
                <a:gd name="T8" fmla="*/ 0 w 48"/>
                <a:gd name="T9" fmla="*/ 30 h 60"/>
                <a:gd name="T10" fmla="*/ 6 w 48"/>
                <a:gd name="T11" fmla="*/ 30 h 60"/>
                <a:gd name="T12" fmla="*/ 6 w 48"/>
                <a:gd name="T13" fmla="*/ 24 h 60"/>
                <a:gd name="T14" fmla="*/ 0 w 48"/>
                <a:gd name="T15" fmla="*/ 24 h 60"/>
                <a:gd name="T16" fmla="*/ 0 w 48"/>
                <a:gd name="T17" fmla="*/ 18 h 60"/>
                <a:gd name="T18" fmla="*/ 6 w 48"/>
                <a:gd name="T19" fmla="*/ 18 h 60"/>
                <a:gd name="T20" fmla="*/ 0 w 48"/>
                <a:gd name="T21" fmla="*/ 18 h 60"/>
                <a:gd name="T22" fmla="*/ 0 w 48"/>
                <a:gd name="T23" fmla="*/ 12 h 60"/>
                <a:gd name="T24" fmla="*/ 0 w 48"/>
                <a:gd name="T25" fmla="*/ 6 h 60"/>
                <a:gd name="T26" fmla="*/ 0 w 48"/>
                <a:gd name="T27" fmla="*/ 0 h 60"/>
                <a:gd name="T28" fmla="*/ 42 w 48"/>
                <a:gd name="T29" fmla="*/ 0 h 60"/>
                <a:gd name="T30" fmla="*/ 48 w 48"/>
                <a:gd name="T31" fmla="*/ 12 h 60"/>
                <a:gd name="T32" fmla="*/ 36 w 48"/>
                <a:gd name="T33" fmla="*/ 24 h 60"/>
                <a:gd name="T34" fmla="*/ 30 w 48"/>
                <a:gd name="T35" fmla="*/ 36 h 60"/>
                <a:gd name="T36" fmla="*/ 24 w 48"/>
                <a:gd name="T37" fmla="*/ 54 h 60"/>
                <a:gd name="T38" fmla="*/ 24 w 48"/>
                <a:gd name="T39" fmla="*/ 60 h 60"/>
                <a:gd name="T40" fmla="*/ 6 w 48"/>
                <a:gd name="T4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0">
                  <a:moveTo>
                    <a:pt x="6" y="54"/>
                  </a:moveTo>
                  <a:lnTo>
                    <a:pt x="6" y="42"/>
                  </a:lnTo>
                  <a:lnTo>
                    <a:pt x="0" y="42"/>
                  </a:lnTo>
                  <a:lnTo>
                    <a:pt x="0" y="36"/>
                  </a:lnTo>
                  <a:lnTo>
                    <a:pt x="0" y="30"/>
                  </a:lnTo>
                  <a:lnTo>
                    <a:pt x="6" y="30"/>
                  </a:lnTo>
                  <a:lnTo>
                    <a:pt x="6" y="24"/>
                  </a:lnTo>
                  <a:lnTo>
                    <a:pt x="0" y="24"/>
                  </a:lnTo>
                  <a:lnTo>
                    <a:pt x="0" y="18"/>
                  </a:lnTo>
                  <a:lnTo>
                    <a:pt x="6" y="18"/>
                  </a:lnTo>
                  <a:lnTo>
                    <a:pt x="0" y="18"/>
                  </a:lnTo>
                  <a:lnTo>
                    <a:pt x="0" y="12"/>
                  </a:lnTo>
                  <a:lnTo>
                    <a:pt x="0" y="6"/>
                  </a:lnTo>
                  <a:lnTo>
                    <a:pt x="0" y="0"/>
                  </a:lnTo>
                  <a:lnTo>
                    <a:pt x="42" y="0"/>
                  </a:lnTo>
                  <a:lnTo>
                    <a:pt x="48" y="12"/>
                  </a:lnTo>
                  <a:lnTo>
                    <a:pt x="36" y="24"/>
                  </a:lnTo>
                  <a:lnTo>
                    <a:pt x="30" y="36"/>
                  </a:lnTo>
                  <a:lnTo>
                    <a:pt x="24" y="54"/>
                  </a:lnTo>
                  <a:lnTo>
                    <a:pt x="24" y="60"/>
                  </a:lnTo>
                  <a:lnTo>
                    <a:pt x="6"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93" name="Freeform 2721"/>
            <p:cNvSpPr>
              <a:spLocks/>
            </p:cNvSpPr>
            <p:nvPr/>
          </p:nvSpPr>
          <p:spPr bwMode="auto">
            <a:xfrm>
              <a:off x="3900" y="2682"/>
              <a:ext cx="36" cy="42"/>
            </a:xfrm>
            <a:custGeom>
              <a:avLst/>
              <a:gdLst>
                <a:gd name="T0" fmla="*/ 18 w 36"/>
                <a:gd name="T1" fmla="*/ 42 h 42"/>
                <a:gd name="T2" fmla="*/ 12 w 36"/>
                <a:gd name="T3" fmla="*/ 42 h 42"/>
                <a:gd name="T4" fmla="*/ 12 w 36"/>
                <a:gd name="T5" fmla="*/ 36 h 42"/>
                <a:gd name="T6" fmla="*/ 6 w 36"/>
                <a:gd name="T7" fmla="*/ 36 h 42"/>
                <a:gd name="T8" fmla="*/ 0 w 36"/>
                <a:gd name="T9" fmla="*/ 30 h 42"/>
                <a:gd name="T10" fmla="*/ 6 w 36"/>
                <a:gd name="T11" fmla="*/ 30 h 42"/>
                <a:gd name="T12" fmla="*/ 6 w 36"/>
                <a:gd name="T13" fmla="*/ 24 h 42"/>
                <a:gd name="T14" fmla="*/ 12 w 36"/>
                <a:gd name="T15" fmla="*/ 18 h 42"/>
                <a:gd name="T16" fmla="*/ 6 w 36"/>
                <a:gd name="T17" fmla="*/ 18 h 42"/>
                <a:gd name="T18" fmla="*/ 0 w 36"/>
                <a:gd name="T19" fmla="*/ 12 h 42"/>
                <a:gd name="T20" fmla="*/ 0 w 36"/>
                <a:gd name="T21" fmla="*/ 6 h 42"/>
                <a:gd name="T22" fmla="*/ 12 w 36"/>
                <a:gd name="T23" fmla="*/ 0 h 42"/>
                <a:gd name="T24" fmla="*/ 24 w 36"/>
                <a:gd name="T25" fmla="*/ 0 h 42"/>
                <a:gd name="T26" fmla="*/ 24 w 36"/>
                <a:gd name="T27" fmla="*/ 6 h 42"/>
                <a:gd name="T28" fmla="*/ 36 w 36"/>
                <a:gd name="T29" fmla="*/ 6 h 42"/>
                <a:gd name="T30" fmla="*/ 36 w 36"/>
                <a:gd name="T31" fmla="*/ 12 h 42"/>
                <a:gd name="T32" fmla="*/ 36 w 36"/>
                <a:gd name="T33" fmla="*/ 18 h 42"/>
                <a:gd name="T34" fmla="*/ 30 w 36"/>
                <a:gd name="T35" fmla="*/ 18 h 42"/>
                <a:gd name="T36" fmla="*/ 36 w 36"/>
                <a:gd name="T37" fmla="*/ 18 h 42"/>
                <a:gd name="T38" fmla="*/ 30 w 36"/>
                <a:gd name="T39" fmla="*/ 18 h 42"/>
                <a:gd name="T40" fmla="*/ 30 w 36"/>
                <a:gd name="T41" fmla="*/ 24 h 42"/>
                <a:gd name="T42" fmla="*/ 30 w 36"/>
                <a:gd name="T43" fmla="*/ 30 h 42"/>
                <a:gd name="T44" fmla="*/ 30 w 36"/>
                <a:gd name="T45" fmla="*/ 42 h 42"/>
                <a:gd name="T46" fmla="*/ 18 w 36"/>
                <a:gd name="T4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42">
                  <a:moveTo>
                    <a:pt x="18" y="42"/>
                  </a:moveTo>
                  <a:lnTo>
                    <a:pt x="12" y="42"/>
                  </a:lnTo>
                  <a:lnTo>
                    <a:pt x="12" y="36"/>
                  </a:lnTo>
                  <a:lnTo>
                    <a:pt x="6" y="36"/>
                  </a:lnTo>
                  <a:lnTo>
                    <a:pt x="0" y="30"/>
                  </a:lnTo>
                  <a:lnTo>
                    <a:pt x="6" y="30"/>
                  </a:lnTo>
                  <a:lnTo>
                    <a:pt x="6" y="24"/>
                  </a:lnTo>
                  <a:lnTo>
                    <a:pt x="12" y="18"/>
                  </a:lnTo>
                  <a:lnTo>
                    <a:pt x="6" y="18"/>
                  </a:lnTo>
                  <a:lnTo>
                    <a:pt x="0" y="12"/>
                  </a:lnTo>
                  <a:lnTo>
                    <a:pt x="0" y="6"/>
                  </a:lnTo>
                  <a:lnTo>
                    <a:pt x="12" y="0"/>
                  </a:lnTo>
                  <a:lnTo>
                    <a:pt x="24" y="0"/>
                  </a:lnTo>
                  <a:lnTo>
                    <a:pt x="24" y="6"/>
                  </a:lnTo>
                  <a:lnTo>
                    <a:pt x="36" y="6"/>
                  </a:lnTo>
                  <a:lnTo>
                    <a:pt x="36" y="12"/>
                  </a:lnTo>
                  <a:lnTo>
                    <a:pt x="36" y="18"/>
                  </a:lnTo>
                  <a:lnTo>
                    <a:pt x="30" y="18"/>
                  </a:lnTo>
                  <a:lnTo>
                    <a:pt x="36" y="18"/>
                  </a:lnTo>
                  <a:lnTo>
                    <a:pt x="30" y="18"/>
                  </a:lnTo>
                  <a:lnTo>
                    <a:pt x="30" y="24"/>
                  </a:lnTo>
                  <a:lnTo>
                    <a:pt x="30" y="30"/>
                  </a:lnTo>
                  <a:lnTo>
                    <a:pt x="30" y="42"/>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94" name="Freeform 2722"/>
            <p:cNvSpPr>
              <a:spLocks/>
            </p:cNvSpPr>
            <p:nvPr/>
          </p:nvSpPr>
          <p:spPr bwMode="auto">
            <a:xfrm>
              <a:off x="3192" y="2748"/>
              <a:ext cx="42" cy="54"/>
            </a:xfrm>
            <a:custGeom>
              <a:avLst/>
              <a:gdLst>
                <a:gd name="T0" fmla="*/ 6 w 42"/>
                <a:gd name="T1" fmla="*/ 54 h 54"/>
                <a:gd name="T2" fmla="*/ 6 w 42"/>
                <a:gd name="T3" fmla="*/ 48 h 54"/>
                <a:gd name="T4" fmla="*/ 6 w 42"/>
                <a:gd name="T5" fmla="*/ 42 h 54"/>
                <a:gd name="T6" fmla="*/ 6 w 42"/>
                <a:gd name="T7" fmla="*/ 30 h 54"/>
                <a:gd name="T8" fmla="*/ 6 w 42"/>
                <a:gd name="T9" fmla="*/ 24 h 54"/>
                <a:gd name="T10" fmla="*/ 0 w 42"/>
                <a:gd name="T11" fmla="*/ 24 h 54"/>
                <a:gd name="T12" fmla="*/ 0 w 42"/>
                <a:gd name="T13" fmla="*/ 18 h 54"/>
                <a:gd name="T14" fmla="*/ 0 w 42"/>
                <a:gd name="T15" fmla="*/ 12 h 54"/>
                <a:gd name="T16" fmla="*/ 0 w 42"/>
                <a:gd name="T17" fmla="*/ 6 h 54"/>
                <a:gd name="T18" fmla="*/ 0 w 42"/>
                <a:gd name="T19" fmla="*/ 0 h 54"/>
                <a:gd name="T20" fmla="*/ 6 w 42"/>
                <a:gd name="T21" fmla="*/ 0 h 54"/>
                <a:gd name="T22" fmla="*/ 12 w 42"/>
                <a:gd name="T23" fmla="*/ 0 h 54"/>
                <a:gd name="T24" fmla="*/ 12 w 42"/>
                <a:gd name="T25" fmla="*/ 6 h 54"/>
                <a:gd name="T26" fmla="*/ 12 w 42"/>
                <a:gd name="T27" fmla="*/ 12 h 54"/>
                <a:gd name="T28" fmla="*/ 12 w 42"/>
                <a:gd name="T29" fmla="*/ 18 h 54"/>
                <a:gd name="T30" fmla="*/ 24 w 42"/>
                <a:gd name="T31" fmla="*/ 18 h 54"/>
                <a:gd name="T32" fmla="*/ 24 w 42"/>
                <a:gd name="T33" fmla="*/ 12 h 54"/>
                <a:gd name="T34" fmla="*/ 18 w 42"/>
                <a:gd name="T35" fmla="*/ 12 h 54"/>
                <a:gd name="T36" fmla="*/ 18 w 42"/>
                <a:gd name="T37" fmla="*/ 6 h 54"/>
                <a:gd name="T38" fmla="*/ 24 w 42"/>
                <a:gd name="T39" fmla="*/ 6 h 54"/>
                <a:gd name="T40" fmla="*/ 24 w 42"/>
                <a:gd name="T41" fmla="*/ 12 h 54"/>
                <a:gd name="T42" fmla="*/ 24 w 42"/>
                <a:gd name="T43" fmla="*/ 18 h 54"/>
                <a:gd name="T44" fmla="*/ 24 w 42"/>
                <a:gd name="T45" fmla="*/ 24 h 54"/>
                <a:gd name="T46" fmla="*/ 18 w 42"/>
                <a:gd name="T47" fmla="*/ 24 h 54"/>
                <a:gd name="T48" fmla="*/ 24 w 42"/>
                <a:gd name="T49" fmla="*/ 24 h 54"/>
                <a:gd name="T50" fmla="*/ 30 w 42"/>
                <a:gd name="T51" fmla="*/ 24 h 54"/>
                <a:gd name="T52" fmla="*/ 36 w 42"/>
                <a:gd name="T53" fmla="*/ 24 h 54"/>
                <a:gd name="T54" fmla="*/ 42 w 42"/>
                <a:gd name="T55" fmla="*/ 24 h 54"/>
                <a:gd name="T56" fmla="*/ 42 w 42"/>
                <a:gd name="T57" fmla="*/ 30 h 54"/>
                <a:gd name="T58" fmla="*/ 42 w 42"/>
                <a:gd name="T59" fmla="*/ 36 h 54"/>
                <a:gd name="T60" fmla="*/ 42 w 42"/>
                <a:gd name="T61" fmla="*/ 42 h 54"/>
                <a:gd name="T62" fmla="*/ 36 w 42"/>
                <a:gd name="T63" fmla="*/ 42 h 54"/>
                <a:gd name="T64" fmla="*/ 36 w 42"/>
                <a:gd name="T65" fmla="*/ 48 h 54"/>
                <a:gd name="T66" fmla="*/ 30 w 42"/>
                <a:gd name="T67" fmla="*/ 48 h 54"/>
                <a:gd name="T68" fmla="*/ 24 w 42"/>
                <a:gd name="T69" fmla="*/ 48 h 54"/>
                <a:gd name="T70" fmla="*/ 24 w 42"/>
                <a:gd name="T71" fmla="*/ 54 h 54"/>
                <a:gd name="T72" fmla="*/ 24 w 42"/>
                <a:gd name="T73" fmla="*/ 48 h 54"/>
                <a:gd name="T74" fmla="*/ 12 w 42"/>
                <a:gd name="T75" fmla="*/ 54 h 54"/>
                <a:gd name="T76" fmla="*/ 6 w 42"/>
                <a:gd name="T7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54">
                  <a:moveTo>
                    <a:pt x="6" y="54"/>
                  </a:moveTo>
                  <a:lnTo>
                    <a:pt x="6" y="48"/>
                  </a:lnTo>
                  <a:lnTo>
                    <a:pt x="6" y="42"/>
                  </a:lnTo>
                  <a:lnTo>
                    <a:pt x="6" y="30"/>
                  </a:lnTo>
                  <a:lnTo>
                    <a:pt x="6" y="24"/>
                  </a:lnTo>
                  <a:lnTo>
                    <a:pt x="0" y="24"/>
                  </a:lnTo>
                  <a:lnTo>
                    <a:pt x="0" y="18"/>
                  </a:lnTo>
                  <a:lnTo>
                    <a:pt x="0" y="12"/>
                  </a:lnTo>
                  <a:lnTo>
                    <a:pt x="0" y="6"/>
                  </a:lnTo>
                  <a:lnTo>
                    <a:pt x="0" y="0"/>
                  </a:lnTo>
                  <a:lnTo>
                    <a:pt x="6" y="0"/>
                  </a:lnTo>
                  <a:lnTo>
                    <a:pt x="12" y="0"/>
                  </a:lnTo>
                  <a:lnTo>
                    <a:pt x="12" y="6"/>
                  </a:lnTo>
                  <a:lnTo>
                    <a:pt x="12" y="12"/>
                  </a:lnTo>
                  <a:lnTo>
                    <a:pt x="12" y="18"/>
                  </a:lnTo>
                  <a:lnTo>
                    <a:pt x="24" y="18"/>
                  </a:lnTo>
                  <a:lnTo>
                    <a:pt x="24" y="12"/>
                  </a:lnTo>
                  <a:lnTo>
                    <a:pt x="18" y="12"/>
                  </a:lnTo>
                  <a:lnTo>
                    <a:pt x="18" y="6"/>
                  </a:lnTo>
                  <a:lnTo>
                    <a:pt x="24" y="6"/>
                  </a:lnTo>
                  <a:lnTo>
                    <a:pt x="24" y="12"/>
                  </a:lnTo>
                  <a:lnTo>
                    <a:pt x="24" y="18"/>
                  </a:lnTo>
                  <a:lnTo>
                    <a:pt x="24" y="24"/>
                  </a:lnTo>
                  <a:lnTo>
                    <a:pt x="18" y="24"/>
                  </a:lnTo>
                  <a:lnTo>
                    <a:pt x="24" y="24"/>
                  </a:lnTo>
                  <a:lnTo>
                    <a:pt x="30" y="24"/>
                  </a:lnTo>
                  <a:lnTo>
                    <a:pt x="36" y="24"/>
                  </a:lnTo>
                  <a:lnTo>
                    <a:pt x="42" y="24"/>
                  </a:lnTo>
                  <a:lnTo>
                    <a:pt x="42" y="30"/>
                  </a:lnTo>
                  <a:lnTo>
                    <a:pt x="42" y="36"/>
                  </a:lnTo>
                  <a:lnTo>
                    <a:pt x="42" y="42"/>
                  </a:lnTo>
                  <a:lnTo>
                    <a:pt x="36" y="42"/>
                  </a:lnTo>
                  <a:lnTo>
                    <a:pt x="36" y="48"/>
                  </a:lnTo>
                  <a:lnTo>
                    <a:pt x="30" y="48"/>
                  </a:lnTo>
                  <a:lnTo>
                    <a:pt x="24" y="48"/>
                  </a:lnTo>
                  <a:lnTo>
                    <a:pt x="24" y="54"/>
                  </a:lnTo>
                  <a:lnTo>
                    <a:pt x="24" y="48"/>
                  </a:lnTo>
                  <a:lnTo>
                    <a:pt x="12" y="54"/>
                  </a:lnTo>
                  <a:lnTo>
                    <a:pt x="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95" name="Freeform 2723"/>
            <p:cNvSpPr>
              <a:spLocks/>
            </p:cNvSpPr>
            <p:nvPr/>
          </p:nvSpPr>
          <p:spPr bwMode="auto">
            <a:xfrm>
              <a:off x="3360" y="2736"/>
              <a:ext cx="42" cy="60"/>
            </a:xfrm>
            <a:custGeom>
              <a:avLst/>
              <a:gdLst>
                <a:gd name="T0" fmla="*/ 42 w 42"/>
                <a:gd name="T1" fmla="*/ 36 h 60"/>
                <a:gd name="T2" fmla="*/ 30 w 42"/>
                <a:gd name="T3" fmla="*/ 36 h 60"/>
                <a:gd name="T4" fmla="*/ 30 w 42"/>
                <a:gd name="T5" fmla="*/ 48 h 60"/>
                <a:gd name="T6" fmla="*/ 24 w 42"/>
                <a:gd name="T7" fmla="*/ 48 h 60"/>
                <a:gd name="T8" fmla="*/ 24 w 42"/>
                <a:gd name="T9" fmla="*/ 54 h 60"/>
                <a:gd name="T10" fmla="*/ 18 w 42"/>
                <a:gd name="T11" fmla="*/ 54 h 60"/>
                <a:gd name="T12" fmla="*/ 18 w 42"/>
                <a:gd name="T13" fmla="*/ 60 h 60"/>
                <a:gd name="T14" fmla="*/ 12 w 42"/>
                <a:gd name="T15" fmla="*/ 54 h 60"/>
                <a:gd name="T16" fmla="*/ 6 w 42"/>
                <a:gd name="T17" fmla="*/ 48 h 60"/>
                <a:gd name="T18" fmla="*/ 6 w 42"/>
                <a:gd name="T19" fmla="*/ 42 h 60"/>
                <a:gd name="T20" fmla="*/ 0 w 42"/>
                <a:gd name="T21" fmla="*/ 42 h 60"/>
                <a:gd name="T22" fmla="*/ 0 w 42"/>
                <a:gd name="T23" fmla="*/ 36 h 60"/>
                <a:gd name="T24" fmla="*/ 0 w 42"/>
                <a:gd name="T25" fmla="*/ 30 h 60"/>
                <a:gd name="T26" fmla="*/ 0 w 42"/>
                <a:gd name="T27" fmla="*/ 24 h 60"/>
                <a:gd name="T28" fmla="*/ 6 w 42"/>
                <a:gd name="T29" fmla="*/ 24 h 60"/>
                <a:gd name="T30" fmla="*/ 6 w 42"/>
                <a:gd name="T31" fmla="*/ 18 h 60"/>
                <a:gd name="T32" fmla="*/ 6 w 42"/>
                <a:gd name="T33" fmla="*/ 12 h 60"/>
                <a:gd name="T34" fmla="*/ 6 w 42"/>
                <a:gd name="T35" fmla="*/ 6 h 60"/>
                <a:gd name="T36" fmla="*/ 12 w 42"/>
                <a:gd name="T37" fmla="*/ 6 h 60"/>
                <a:gd name="T38" fmla="*/ 6 w 42"/>
                <a:gd name="T39" fmla="*/ 6 h 60"/>
                <a:gd name="T40" fmla="*/ 12 w 42"/>
                <a:gd name="T41" fmla="*/ 0 h 60"/>
                <a:gd name="T42" fmla="*/ 24 w 42"/>
                <a:gd name="T43" fmla="*/ 0 h 60"/>
                <a:gd name="T44" fmla="*/ 30 w 42"/>
                <a:gd name="T45" fmla="*/ 0 h 60"/>
                <a:gd name="T46" fmla="*/ 30 w 42"/>
                <a:gd name="T47" fmla="*/ 6 h 60"/>
                <a:gd name="T48" fmla="*/ 36 w 42"/>
                <a:gd name="T49" fmla="*/ 6 h 60"/>
                <a:gd name="T50" fmla="*/ 36 w 42"/>
                <a:gd name="T51" fmla="*/ 0 h 60"/>
                <a:gd name="T52" fmla="*/ 42 w 42"/>
                <a:gd name="T53" fmla="*/ 0 h 60"/>
                <a:gd name="T54" fmla="*/ 42 w 42"/>
                <a:gd name="T55" fmla="*/ 12 h 60"/>
                <a:gd name="T56" fmla="*/ 42 w 42"/>
                <a:gd name="T57"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60">
                  <a:moveTo>
                    <a:pt x="42" y="36"/>
                  </a:moveTo>
                  <a:lnTo>
                    <a:pt x="30" y="36"/>
                  </a:lnTo>
                  <a:lnTo>
                    <a:pt x="30" y="48"/>
                  </a:lnTo>
                  <a:lnTo>
                    <a:pt x="24" y="48"/>
                  </a:lnTo>
                  <a:lnTo>
                    <a:pt x="24" y="54"/>
                  </a:lnTo>
                  <a:lnTo>
                    <a:pt x="18" y="54"/>
                  </a:lnTo>
                  <a:lnTo>
                    <a:pt x="18" y="60"/>
                  </a:lnTo>
                  <a:lnTo>
                    <a:pt x="12" y="54"/>
                  </a:lnTo>
                  <a:lnTo>
                    <a:pt x="6" y="48"/>
                  </a:lnTo>
                  <a:lnTo>
                    <a:pt x="6" y="42"/>
                  </a:lnTo>
                  <a:lnTo>
                    <a:pt x="0" y="42"/>
                  </a:lnTo>
                  <a:lnTo>
                    <a:pt x="0" y="36"/>
                  </a:lnTo>
                  <a:lnTo>
                    <a:pt x="0" y="30"/>
                  </a:lnTo>
                  <a:lnTo>
                    <a:pt x="0" y="24"/>
                  </a:lnTo>
                  <a:lnTo>
                    <a:pt x="6" y="24"/>
                  </a:lnTo>
                  <a:lnTo>
                    <a:pt x="6" y="18"/>
                  </a:lnTo>
                  <a:lnTo>
                    <a:pt x="6" y="12"/>
                  </a:lnTo>
                  <a:lnTo>
                    <a:pt x="6" y="6"/>
                  </a:lnTo>
                  <a:lnTo>
                    <a:pt x="12" y="6"/>
                  </a:lnTo>
                  <a:lnTo>
                    <a:pt x="6" y="6"/>
                  </a:lnTo>
                  <a:lnTo>
                    <a:pt x="12" y="0"/>
                  </a:lnTo>
                  <a:lnTo>
                    <a:pt x="24" y="0"/>
                  </a:lnTo>
                  <a:lnTo>
                    <a:pt x="30" y="0"/>
                  </a:lnTo>
                  <a:lnTo>
                    <a:pt x="30" y="6"/>
                  </a:lnTo>
                  <a:lnTo>
                    <a:pt x="36" y="6"/>
                  </a:lnTo>
                  <a:lnTo>
                    <a:pt x="36" y="0"/>
                  </a:lnTo>
                  <a:lnTo>
                    <a:pt x="42" y="0"/>
                  </a:lnTo>
                  <a:lnTo>
                    <a:pt x="42" y="12"/>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96" name="Freeform 2724"/>
            <p:cNvSpPr>
              <a:spLocks/>
            </p:cNvSpPr>
            <p:nvPr/>
          </p:nvSpPr>
          <p:spPr bwMode="auto">
            <a:xfrm>
              <a:off x="3318" y="2742"/>
              <a:ext cx="54" cy="30"/>
            </a:xfrm>
            <a:custGeom>
              <a:avLst/>
              <a:gdLst>
                <a:gd name="T0" fmla="*/ 6 w 54"/>
                <a:gd name="T1" fmla="*/ 30 h 30"/>
                <a:gd name="T2" fmla="*/ 6 w 54"/>
                <a:gd name="T3" fmla="*/ 24 h 30"/>
                <a:gd name="T4" fmla="*/ 6 w 54"/>
                <a:gd name="T5" fmla="*/ 18 h 30"/>
                <a:gd name="T6" fmla="*/ 0 w 54"/>
                <a:gd name="T7" fmla="*/ 12 h 30"/>
                <a:gd name="T8" fmla="*/ 0 w 54"/>
                <a:gd name="T9" fmla="*/ 0 h 30"/>
                <a:gd name="T10" fmla="*/ 6 w 54"/>
                <a:gd name="T11" fmla="*/ 0 h 30"/>
                <a:gd name="T12" fmla="*/ 42 w 54"/>
                <a:gd name="T13" fmla="*/ 0 h 30"/>
                <a:gd name="T14" fmla="*/ 48 w 54"/>
                <a:gd name="T15" fmla="*/ 0 h 30"/>
                <a:gd name="T16" fmla="*/ 54 w 54"/>
                <a:gd name="T17" fmla="*/ 0 h 30"/>
                <a:gd name="T18" fmla="*/ 48 w 54"/>
                <a:gd name="T19" fmla="*/ 0 h 30"/>
                <a:gd name="T20" fmla="*/ 48 w 54"/>
                <a:gd name="T21" fmla="*/ 6 h 30"/>
                <a:gd name="T22" fmla="*/ 48 w 54"/>
                <a:gd name="T23" fmla="*/ 12 h 30"/>
                <a:gd name="T24" fmla="*/ 48 w 54"/>
                <a:gd name="T25" fmla="*/ 18 h 30"/>
                <a:gd name="T26" fmla="*/ 42 w 54"/>
                <a:gd name="T27" fmla="*/ 18 h 30"/>
                <a:gd name="T28" fmla="*/ 42 w 54"/>
                <a:gd name="T29" fmla="*/ 24 h 30"/>
                <a:gd name="T30" fmla="*/ 42 w 54"/>
                <a:gd name="T31" fmla="*/ 30 h 30"/>
                <a:gd name="T32" fmla="*/ 30 w 54"/>
                <a:gd name="T33" fmla="*/ 30 h 30"/>
                <a:gd name="T34" fmla="*/ 6 w 54"/>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30">
                  <a:moveTo>
                    <a:pt x="6" y="30"/>
                  </a:moveTo>
                  <a:lnTo>
                    <a:pt x="6" y="24"/>
                  </a:lnTo>
                  <a:lnTo>
                    <a:pt x="6" y="18"/>
                  </a:lnTo>
                  <a:lnTo>
                    <a:pt x="0" y="12"/>
                  </a:lnTo>
                  <a:lnTo>
                    <a:pt x="0" y="0"/>
                  </a:lnTo>
                  <a:lnTo>
                    <a:pt x="6" y="0"/>
                  </a:lnTo>
                  <a:lnTo>
                    <a:pt x="42" y="0"/>
                  </a:lnTo>
                  <a:lnTo>
                    <a:pt x="48" y="0"/>
                  </a:lnTo>
                  <a:lnTo>
                    <a:pt x="54" y="0"/>
                  </a:lnTo>
                  <a:lnTo>
                    <a:pt x="48" y="0"/>
                  </a:lnTo>
                  <a:lnTo>
                    <a:pt x="48" y="6"/>
                  </a:lnTo>
                  <a:lnTo>
                    <a:pt x="48" y="12"/>
                  </a:lnTo>
                  <a:lnTo>
                    <a:pt x="48" y="18"/>
                  </a:lnTo>
                  <a:lnTo>
                    <a:pt x="42" y="18"/>
                  </a:lnTo>
                  <a:lnTo>
                    <a:pt x="42" y="24"/>
                  </a:lnTo>
                  <a:lnTo>
                    <a:pt x="42" y="30"/>
                  </a:lnTo>
                  <a:lnTo>
                    <a:pt x="30" y="30"/>
                  </a:lnTo>
                  <a:lnTo>
                    <a:pt x="6"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97" name="Freeform 2725"/>
            <p:cNvSpPr>
              <a:spLocks/>
            </p:cNvSpPr>
            <p:nvPr/>
          </p:nvSpPr>
          <p:spPr bwMode="auto">
            <a:xfrm>
              <a:off x="3300" y="2742"/>
              <a:ext cx="30" cy="72"/>
            </a:xfrm>
            <a:custGeom>
              <a:avLst/>
              <a:gdLst>
                <a:gd name="T0" fmla="*/ 24 w 30"/>
                <a:gd name="T1" fmla="*/ 72 h 72"/>
                <a:gd name="T2" fmla="*/ 18 w 30"/>
                <a:gd name="T3" fmla="*/ 72 h 72"/>
                <a:gd name="T4" fmla="*/ 12 w 30"/>
                <a:gd name="T5" fmla="*/ 72 h 72"/>
                <a:gd name="T6" fmla="*/ 12 w 30"/>
                <a:gd name="T7" fmla="*/ 66 h 72"/>
                <a:gd name="T8" fmla="*/ 6 w 30"/>
                <a:gd name="T9" fmla="*/ 66 h 72"/>
                <a:gd name="T10" fmla="*/ 6 w 30"/>
                <a:gd name="T11" fmla="*/ 60 h 72"/>
                <a:gd name="T12" fmla="*/ 0 w 30"/>
                <a:gd name="T13" fmla="*/ 60 h 72"/>
                <a:gd name="T14" fmla="*/ 0 w 30"/>
                <a:gd name="T15" fmla="*/ 54 h 72"/>
                <a:gd name="T16" fmla="*/ 0 w 30"/>
                <a:gd name="T17" fmla="*/ 36 h 72"/>
                <a:gd name="T18" fmla="*/ 0 w 30"/>
                <a:gd name="T19" fmla="*/ 0 h 72"/>
                <a:gd name="T20" fmla="*/ 18 w 30"/>
                <a:gd name="T21" fmla="*/ 0 h 72"/>
                <a:gd name="T22" fmla="*/ 18 w 30"/>
                <a:gd name="T23" fmla="*/ 12 h 72"/>
                <a:gd name="T24" fmla="*/ 24 w 30"/>
                <a:gd name="T25" fmla="*/ 18 h 72"/>
                <a:gd name="T26" fmla="*/ 24 w 30"/>
                <a:gd name="T27" fmla="*/ 24 h 72"/>
                <a:gd name="T28" fmla="*/ 24 w 30"/>
                <a:gd name="T29" fmla="*/ 30 h 72"/>
                <a:gd name="T30" fmla="*/ 30 w 30"/>
                <a:gd name="T31" fmla="*/ 60 h 72"/>
                <a:gd name="T32" fmla="*/ 24 w 30"/>
                <a:gd name="T3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2">
                  <a:moveTo>
                    <a:pt x="24" y="72"/>
                  </a:moveTo>
                  <a:lnTo>
                    <a:pt x="18" y="72"/>
                  </a:lnTo>
                  <a:lnTo>
                    <a:pt x="12" y="72"/>
                  </a:lnTo>
                  <a:lnTo>
                    <a:pt x="12" y="66"/>
                  </a:lnTo>
                  <a:lnTo>
                    <a:pt x="6" y="66"/>
                  </a:lnTo>
                  <a:lnTo>
                    <a:pt x="6" y="60"/>
                  </a:lnTo>
                  <a:lnTo>
                    <a:pt x="0" y="60"/>
                  </a:lnTo>
                  <a:lnTo>
                    <a:pt x="0" y="54"/>
                  </a:lnTo>
                  <a:lnTo>
                    <a:pt x="0" y="36"/>
                  </a:lnTo>
                  <a:lnTo>
                    <a:pt x="0" y="0"/>
                  </a:lnTo>
                  <a:lnTo>
                    <a:pt x="18" y="0"/>
                  </a:lnTo>
                  <a:lnTo>
                    <a:pt x="18" y="12"/>
                  </a:lnTo>
                  <a:lnTo>
                    <a:pt x="24" y="18"/>
                  </a:lnTo>
                  <a:lnTo>
                    <a:pt x="24" y="24"/>
                  </a:lnTo>
                  <a:lnTo>
                    <a:pt x="24" y="30"/>
                  </a:lnTo>
                  <a:lnTo>
                    <a:pt x="30" y="60"/>
                  </a:lnTo>
                  <a:lnTo>
                    <a:pt x="24"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98" name="Freeform 2726"/>
            <p:cNvSpPr>
              <a:spLocks/>
            </p:cNvSpPr>
            <p:nvPr/>
          </p:nvSpPr>
          <p:spPr bwMode="auto">
            <a:xfrm>
              <a:off x="3270" y="2742"/>
              <a:ext cx="30" cy="36"/>
            </a:xfrm>
            <a:custGeom>
              <a:avLst/>
              <a:gdLst>
                <a:gd name="T0" fmla="*/ 0 w 30"/>
                <a:gd name="T1" fmla="*/ 36 h 36"/>
                <a:gd name="T2" fmla="*/ 6 w 30"/>
                <a:gd name="T3" fmla="*/ 30 h 36"/>
                <a:gd name="T4" fmla="*/ 6 w 30"/>
                <a:gd name="T5" fmla="*/ 24 h 36"/>
                <a:gd name="T6" fmla="*/ 6 w 30"/>
                <a:gd name="T7" fmla="*/ 18 h 36"/>
                <a:gd name="T8" fmla="*/ 6 w 30"/>
                <a:gd name="T9" fmla="*/ 12 h 36"/>
                <a:gd name="T10" fmla="*/ 0 w 30"/>
                <a:gd name="T11" fmla="*/ 6 h 36"/>
                <a:gd name="T12" fmla="*/ 6 w 30"/>
                <a:gd name="T13" fmla="*/ 6 h 36"/>
                <a:gd name="T14" fmla="*/ 30 w 30"/>
                <a:gd name="T15" fmla="*/ 0 h 36"/>
                <a:gd name="T16" fmla="*/ 30 w 30"/>
                <a:gd name="T17" fmla="*/ 36 h 36"/>
                <a:gd name="T18" fmla="*/ 0 w 3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6">
                  <a:moveTo>
                    <a:pt x="0" y="36"/>
                  </a:moveTo>
                  <a:lnTo>
                    <a:pt x="6" y="30"/>
                  </a:lnTo>
                  <a:lnTo>
                    <a:pt x="6" y="24"/>
                  </a:lnTo>
                  <a:lnTo>
                    <a:pt x="6" y="18"/>
                  </a:lnTo>
                  <a:lnTo>
                    <a:pt x="6" y="12"/>
                  </a:lnTo>
                  <a:lnTo>
                    <a:pt x="0" y="6"/>
                  </a:lnTo>
                  <a:lnTo>
                    <a:pt x="6" y="6"/>
                  </a:lnTo>
                  <a:lnTo>
                    <a:pt x="30" y="0"/>
                  </a:lnTo>
                  <a:lnTo>
                    <a:pt x="30" y="36"/>
                  </a:lnTo>
                  <a:lnTo>
                    <a:pt x="0"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99" name="Freeform 2727"/>
            <p:cNvSpPr>
              <a:spLocks/>
            </p:cNvSpPr>
            <p:nvPr/>
          </p:nvSpPr>
          <p:spPr bwMode="auto">
            <a:xfrm>
              <a:off x="3234" y="2748"/>
              <a:ext cx="42" cy="36"/>
            </a:xfrm>
            <a:custGeom>
              <a:avLst/>
              <a:gdLst>
                <a:gd name="T0" fmla="*/ 0 w 42"/>
                <a:gd name="T1" fmla="*/ 36 h 36"/>
                <a:gd name="T2" fmla="*/ 0 w 42"/>
                <a:gd name="T3" fmla="*/ 30 h 36"/>
                <a:gd name="T4" fmla="*/ 6 w 42"/>
                <a:gd name="T5" fmla="*/ 24 h 36"/>
                <a:gd name="T6" fmla="*/ 6 w 42"/>
                <a:gd name="T7" fmla="*/ 18 h 36"/>
                <a:gd name="T8" fmla="*/ 6 w 42"/>
                <a:gd name="T9" fmla="*/ 12 h 36"/>
                <a:gd name="T10" fmla="*/ 12 w 42"/>
                <a:gd name="T11" fmla="*/ 6 h 36"/>
                <a:gd name="T12" fmla="*/ 12 w 42"/>
                <a:gd name="T13" fmla="*/ 0 h 36"/>
                <a:gd name="T14" fmla="*/ 24 w 42"/>
                <a:gd name="T15" fmla="*/ 0 h 36"/>
                <a:gd name="T16" fmla="*/ 42 w 42"/>
                <a:gd name="T17" fmla="*/ 0 h 36"/>
                <a:gd name="T18" fmla="*/ 36 w 42"/>
                <a:gd name="T19" fmla="*/ 0 h 36"/>
                <a:gd name="T20" fmla="*/ 42 w 42"/>
                <a:gd name="T21" fmla="*/ 6 h 36"/>
                <a:gd name="T22" fmla="*/ 42 w 42"/>
                <a:gd name="T23" fmla="*/ 12 h 36"/>
                <a:gd name="T24" fmla="*/ 42 w 42"/>
                <a:gd name="T25" fmla="*/ 18 h 36"/>
                <a:gd name="T26" fmla="*/ 42 w 42"/>
                <a:gd name="T27" fmla="*/ 24 h 36"/>
                <a:gd name="T28" fmla="*/ 6 w 42"/>
                <a:gd name="T29" fmla="*/ 30 h 36"/>
                <a:gd name="T30" fmla="*/ 0 w 42"/>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6">
                  <a:moveTo>
                    <a:pt x="0" y="36"/>
                  </a:moveTo>
                  <a:lnTo>
                    <a:pt x="0" y="30"/>
                  </a:lnTo>
                  <a:lnTo>
                    <a:pt x="6" y="24"/>
                  </a:lnTo>
                  <a:lnTo>
                    <a:pt x="6" y="18"/>
                  </a:lnTo>
                  <a:lnTo>
                    <a:pt x="6" y="12"/>
                  </a:lnTo>
                  <a:lnTo>
                    <a:pt x="12" y="6"/>
                  </a:lnTo>
                  <a:lnTo>
                    <a:pt x="12" y="0"/>
                  </a:lnTo>
                  <a:lnTo>
                    <a:pt x="24" y="0"/>
                  </a:lnTo>
                  <a:lnTo>
                    <a:pt x="42" y="0"/>
                  </a:lnTo>
                  <a:lnTo>
                    <a:pt x="36" y="0"/>
                  </a:lnTo>
                  <a:lnTo>
                    <a:pt x="42" y="6"/>
                  </a:lnTo>
                  <a:lnTo>
                    <a:pt x="42" y="12"/>
                  </a:lnTo>
                  <a:lnTo>
                    <a:pt x="42" y="18"/>
                  </a:lnTo>
                  <a:lnTo>
                    <a:pt x="42" y="24"/>
                  </a:lnTo>
                  <a:lnTo>
                    <a:pt x="6" y="30"/>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0" name="Freeform 2728"/>
            <p:cNvSpPr>
              <a:spLocks/>
            </p:cNvSpPr>
            <p:nvPr/>
          </p:nvSpPr>
          <p:spPr bwMode="auto">
            <a:xfrm>
              <a:off x="3444" y="2730"/>
              <a:ext cx="36" cy="30"/>
            </a:xfrm>
            <a:custGeom>
              <a:avLst/>
              <a:gdLst>
                <a:gd name="T0" fmla="*/ 36 w 36"/>
                <a:gd name="T1" fmla="*/ 0 h 30"/>
                <a:gd name="T2" fmla="*/ 36 w 36"/>
                <a:gd name="T3" fmla="*/ 30 h 30"/>
                <a:gd name="T4" fmla="*/ 0 w 36"/>
                <a:gd name="T5" fmla="*/ 30 h 30"/>
                <a:gd name="T6" fmla="*/ 0 w 36"/>
                <a:gd name="T7" fmla="*/ 12 h 30"/>
                <a:gd name="T8" fmla="*/ 0 w 36"/>
                <a:gd name="T9" fmla="*/ 6 h 30"/>
                <a:gd name="T10" fmla="*/ 36 w 36"/>
                <a:gd name="T11" fmla="*/ 0 h 30"/>
              </a:gdLst>
              <a:ahLst/>
              <a:cxnLst>
                <a:cxn ang="0">
                  <a:pos x="T0" y="T1"/>
                </a:cxn>
                <a:cxn ang="0">
                  <a:pos x="T2" y="T3"/>
                </a:cxn>
                <a:cxn ang="0">
                  <a:pos x="T4" y="T5"/>
                </a:cxn>
                <a:cxn ang="0">
                  <a:pos x="T6" y="T7"/>
                </a:cxn>
                <a:cxn ang="0">
                  <a:pos x="T8" y="T9"/>
                </a:cxn>
                <a:cxn ang="0">
                  <a:pos x="T10" y="T11"/>
                </a:cxn>
              </a:cxnLst>
              <a:rect l="0" t="0" r="r" b="b"/>
              <a:pathLst>
                <a:path w="36" h="30">
                  <a:moveTo>
                    <a:pt x="36" y="0"/>
                  </a:moveTo>
                  <a:lnTo>
                    <a:pt x="36" y="30"/>
                  </a:lnTo>
                  <a:lnTo>
                    <a:pt x="0" y="30"/>
                  </a:lnTo>
                  <a:lnTo>
                    <a:pt x="0" y="12"/>
                  </a:lnTo>
                  <a:lnTo>
                    <a:pt x="0" y="6"/>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1" name="Freeform 2729"/>
            <p:cNvSpPr>
              <a:spLocks noEditPoints="1"/>
            </p:cNvSpPr>
            <p:nvPr/>
          </p:nvSpPr>
          <p:spPr bwMode="auto">
            <a:xfrm>
              <a:off x="3198" y="2742"/>
              <a:ext cx="48" cy="42"/>
            </a:xfrm>
            <a:custGeom>
              <a:avLst/>
              <a:gdLst>
                <a:gd name="T0" fmla="*/ 6 w 48"/>
                <a:gd name="T1" fmla="*/ 6 h 42"/>
                <a:gd name="T2" fmla="*/ 0 w 48"/>
                <a:gd name="T3" fmla="*/ 6 h 42"/>
                <a:gd name="T4" fmla="*/ 0 w 48"/>
                <a:gd name="T5" fmla="*/ 0 h 42"/>
                <a:gd name="T6" fmla="*/ 6 w 48"/>
                <a:gd name="T7" fmla="*/ 0 h 42"/>
                <a:gd name="T8" fmla="*/ 6 w 48"/>
                <a:gd name="T9" fmla="*/ 6 h 42"/>
                <a:gd name="T10" fmla="*/ 36 w 48"/>
                <a:gd name="T11" fmla="*/ 42 h 42"/>
                <a:gd name="T12" fmla="*/ 36 w 48"/>
                <a:gd name="T13" fmla="*/ 36 h 42"/>
                <a:gd name="T14" fmla="*/ 36 w 48"/>
                <a:gd name="T15" fmla="*/ 30 h 42"/>
                <a:gd name="T16" fmla="*/ 30 w 48"/>
                <a:gd name="T17" fmla="*/ 30 h 42"/>
                <a:gd name="T18" fmla="*/ 24 w 48"/>
                <a:gd name="T19" fmla="*/ 30 h 42"/>
                <a:gd name="T20" fmla="*/ 18 w 48"/>
                <a:gd name="T21" fmla="*/ 30 h 42"/>
                <a:gd name="T22" fmla="*/ 12 w 48"/>
                <a:gd name="T23" fmla="*/ 30 h 42"/>
                <a:gd name="T24" fmla="*/ 18 w 48"/>
                <a:gd name="T25" fmla="*/ 30 h 42"/>
                <a:gd name="T26" fmla="*/ 18 w 48"/>
                <a:gd name="T27" fmla="*/ 24 h 42"/>
                <a:gd name="T28" fmla="*/ 18 w 48"/>
                <a:gd name="T29" fmla="*/ 18 h 42"/>
                <a:gd name="T30" fmla="*/ 18 w 48"/>
                <a:gd name="T31" fmla="*/ 12 h 42"/>
                <a:gd name="T32" fmla="*/ 12 w 48"/>
                <a:gd name="T33" fmla="*/ 12 h 42"/>
                <a:gd name="T34" fmla="*/ 12 w 48"/>
                <a:gd name="T35" fmla="*/ 18 h 42"/>
                <a:gd name="T36" fmla="*/ 18 w 48"/>
                <a:gd name="T37" fmla="*/ 18 h 42"/>
                <a:gd name="T38" fmla="*/ 18 w 48"/>
                <a:gd name="T39" fmla="*/ 24 h 42"/>
                <a:gd name="T40" fmla="*/ 6 w 48"/>
                <a:gd name="T41" fmla="*/ 24 h 42"/>
                <a:gd name="T42" fmla="*/ 6 w 48"/>
                <a:gd name="T43" fmla="*/ 18 h 42"/>
                <a:gd name="T44" fmla="*/ 6 w 48"/>
                <a:gd name="T45" fmla="*/ 12 h 42"/>
                <a:gd name="T46" fmla="*/ 6 w 48"/>
                <a:gd name="T47" fmla="*/ 6 h 42"/>
                <a:gd name="T48" fmla="*/ 48 w 48"/>
                <a:gd name="T49" fmla="*/ 6 h 42"/>
                <a:gd name="T50" fmla="*/ 48 w 48"/>
                <a:gd name="T51" fmla="*/ 12 h 42"/>
                <a:gd name="T52" fmla="*/ 42 w 48"/>
                <a:gd name="T53" fmla="*/ 18 h 42"/>
                <a:gd name="T54" fmla="*/ 42 w 48"/>
                <a:gd name="T55" fmla="*/ 24 h 42"/>
                <a:gd name="T56" fmla="*/ 42 w 48"/>
                <a:gd name="T57" fmla="*/ 30 h 42"/>
                <a:gd name="T58" fmla="*/ 36 w 48"/>
                <a:gd name="T59" fmla="*/ 36 h 42"/>
                <a:gd name="T60" fmla="*/ 36 w 48"/>
                <a:gd name="T6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2">
                  <a:moveTo>
                    <a:pt x="6" y="6"/>
                  </a:moveTo>
                  <a:lnTo>
                    <a:pt x="0" y="6"/>
                  </a:lnTo>
                  <a:lnTo>
                    <a:pt x="0" y="0"/>
                  </a:lnTo>
                  <a:lnTo>
                    <a:pt x="6" y="0"/>
                  </a:lnTo>
                  <a:lnTo>
                    <a:pt x="6" y="6"/>
                  </a:lnTo>
                  <a:close/>
                  <a:moveTo>
                    <a:pt x="36" y="42"/>
                  </a:moveTo>
                  <a:lnTo>
                    <a:pt x="36" y="36"/>
                  </a:lnTo>
                  <a:lnTo>
                    <a:pt x="36" y="30"/>
                  </a:lnTo>
                  <a:lnTo>
                    <a:pt x="30" y="30"/>
                  </a:lnTo>
                  <a:lnTo>
                    <a:pt x="24" y="30"/>
                  </a:lnTo>
                  <a:lnTo>
                    <a:pt x="18" y="30"/>
                  </a:lnTo>
                  <a:lnTo>
                    <a:pt x="12" y="30"/>
                  </a:lnTo>
                  <a:lnTo>
                    <a:pt x="18" y="30"/>
                  </a:lnTo>
                  <a:lnTo>
                    <a:pt x="18" y="24"/>
                  </a:lnTo>
                  <a:lnTo>
                    <a:pt x="18" y="18"/>
                  </a:lnTo>
                  <a:lnTo>
                    <a:pt x="18" y="12"/>
                  </a:lnTo>
                  <a:lnTo>
                    <a:pt x="12" y="12"/>
                  </a:lnTo>
                  <a:lnTo>
                    <a:pt x="12" y="18"/>
                  </a:lnTo>
                  <a:lnTo>
                    <a:pt x="18" y="18"/>
                  </a:lnTo>
                  <a:lnTo>
                    <a:pt x="18" y="24"/>
                  </a:lnTo>
                  <a:lnTo>
                    <a:pt x="6" y="24"/>
                  </a:lnTo>
                  <a:lnTo>
                    <a:pt x="6" y="18"/>
                  </a:lnTo>
                  <a:lnTo>
                    <a:pt x="6" y="12"/>
                  </a:lnTo>
                  <a:lnTo>
                    <a:pt x="6" y="6"/>
                  </a:lnTo>
                  <a:lnTo>
                    <a:pt x="48" y="6"/>
                  </a:lnTo>
                  <a:lnTo>
                    <a:pt x="48" y="12"/>
                  </a:lnTo>
                  <a:lnTo>
                    <a:pt x="42" y="18"/>
                  </a:lnTo>
                  <a:lnTo>
                    <a:pt x="42" y="24"/>
                  </a:lnTo>
                  <a:lnTo>
                    <a:pt x="42" y="30"/>
                  </a:lnTo>
                  <a:lnTo>
                    <a:pt x="36" y="36"/>
                  </a:lnTo>
                  <a:lnTo>
                    <a:pt x="3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2" name="Freeform 2730"/>
            <p:cNvSpPr>
              <a:spLocks/>
            </p:cNvSpPr>
            <p:nvPr/>
          </p:nvSpPr>
          <p:spPr bwMode="auto">
            <a:xfrm>
              <a:off x="3720" y="2706"/>
              <a:ext cx="66" cy="42"/>
            </a:xfrm>
            <a:custGeom>
              <a:avLst/>
              <a:gdLst>
                <a:gd name="T0" fmla="*/ 0 w 66"/>
                <a:gd name="T1" fmla="*/ 18 h 42"/>
                <a:gd name="T2" fmla="*/ 0 w 66"/>
                <a:gd name="T3" fmla="*/ 12 h 42"/>
                <a:gd name="T4" fmla="*/ 6 w 66"/>
                <a:gd name="T5" fmla="*/ 6 h 42"/>
                <a:gd name="T6" fmla="*/ 6 w 66"/>
                <a:gd name="T7" fmla="*/ 0 h 42"/>
                <a:gd name="T8" fmla="*/ 48 w 66"/>
                <a:gd name="T9" fmla="*/ 0 h 42"/>
                <a:gd name="T10" fmla="*/ 54 w 66"/>
                <a:gd name="T11" fmla="*/ 0 h 42"/>
                <a:gd name="T12" fmla="*/ 54 w 66"/>
                <a:gd name="T13" fmla="*/ 6 h 42"/>
                <a:gd name="T14" fmla="*/ 60 w 66"/>
                <a:gd name="T15" fmla="*/ 12 h 42"/>
                <a:gd name="T16" fmla="*/ 60 w 66"/>
                <a:gd name="T17" fmla="*/ 18 h 42"/>
                <a:gd name="T18" fmla="*/ 60 w 66"/>
                <a:gd name="T19" fmla="*/ 24 h 42"/>
                <a:gd name="T20" fmla="*/ 66 w 66"/>
                <a:gd name="T21" fmla="*/ 24 h 42"/>
                <a:gd name="T22" fmla="*/ 66 w 66"/>
                <a:gd name="T23" fmla="*/ 30 h 42"/>
                <a:gd name="T24" fmla="*/ 60 w 66"/>
                <a:gd name="T25" fmla="*/ 36 h 42"/>
                <a:gd name="T26" fmla="*/ 42 w 66"/>
                <a:gd name="T27" fmla="*/ 36 h 42"/>
                <a:gd name="T28" fmla="*/ 42 w 66"/>
                <a:gd name="T29" fmla="*/ 42 h 42"/>
                <a:gd name="T30" fmla="*/ 24 w 66"/>
                <a:gd name="T31" fmla="*/ 42 h 42"/>
                <a:gd name="T32" fmla="*/ 18 w 66"/>
                <a:gd name="T33" fmla="*/ 42 h 42"/>
                <a:gd name="T34" fmla="*/ 18 w 66"/>
                <a:gd name="T35" fmla="*/ 24 h 42"/>
                <a:gd name="T36" fmla="*/ 12 w 66"/>
                <a:gd name="T37" fmla="*/ 24 h 42"/>
                <a:gd name="T38" fmla="*/ 12 w 66"/>
                <a:gd name="T39" fmla="*/ 18 h 42"/>
                <a:gd name="T40" fmla="*/ 0 w 66"/>
                <a:gd name="T4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2">
                  <a:moveTo>
                    <a:pt x="0" y="18"/>
                  </a:moveTo>
                  <a:lnTo>
                    <a:pt x="0" y="12"/>
                  </a:lnTo>
                  <a:lnTo>
                    <a:pt x="6" y="6"/>
                  </a:lnTo>
                  <a:lnTo>
                    <a:pt x="6" y="0"/>
                  </a:lnTo>
                  <a:lnTo>
                    <a:pt x="48" y="0"/>
                  </a:lnTo>
                  <a:lnTo>
                    <a:pt x="54" y="0"/>
                  </a:lnTo>
                  <a:lnTo>
                    <a:pt x="54" y="6"/>
                  </a:lnTo>
                  <a:lnTo>
                    <a:pt x="60" y="12"/>
                  </a:lnTo>
                  <a:lnTo>
                    <a:pt x="60" y="18"/>
                  </a:lnTo>
                  <a:lnTo>
                    <a:pt x="60" y="24"/>
                  </a:lnTo>
                  <a:lnTo>
                    <a:pt x="66" y="24"/>
                  </a:lnTo>
                  <a:lnTo>
                    <a:pt x="66" y="30"/>
                  </a:lnTo>
                  <a:lnTo>
                    <a:pt x="60" y="36"/>
                  </a:lnTo>
                  <a:lnTo>
                    <a:pt x="42" y="36"/>
                  </a:lnTo>
                  <a:lnTo>
                    <a:pt x="42" y="42"/>
                  </a:lnTo>
                  <a:lnTo>
                    <a:pt x="24" y="42"/>
                  </a:lnTo>
                  <a:lnTo>
                    <a:pt x="18" y="42"/>
                  </a:lnTo>
                  <a:lnTo>
                    <a:pt x="18" y="24"/>
                  </a:lnTo>
                  <a:lnTo>
                    <a:pt x="12" y="24"/>
                  </a:lnTo>
                  <a:lnTo>
                    <a:pt x="12" y="18"/>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3" name="Freeform 2731"/>
            <p:cNvSpPr>
              <a:spLocks/>
            </p:cNvSpPr>
            <p:nvPr/>
          </p:nvSpPr>
          <p:spPr bwMode="auto">
            <a:xfrm>
              <a:off x="3684" y="2706"/>
              <a:ext cx="42" cy="36"/>
            </a:xfrm>
            <a:custGeom>
              <a:avLst/>
              <a:gdLst>
                <a:gd name="T0" fmla="*/ 36 w 42"/>
                <a:gd name="T1" fmla="*/ 18 h 36"/>
                <a:gd name="T2" fmla="*/ 36 w 42"/>
                <a:gd name="T3" fmla="*/ 24 h 36"/>
                <a:gd name="T4" fmla="*/ 36 w 42"/>
                <a:gd name="T5" fmla="*/ 30 h 36"/>
                <a:gd name="T6" fmla="*/ 24 w 42"/>
                <a:gd name="T7" fmla="*/ 30 h 36"/>
                <a:gd name="T8" fmla="*/ 24 w 42"/>
                <a:gd name="T9" fmla="*/ 24 h 36"/>
                <a:gd name="T10" fmla="*/ 18 w 42"/>
                <a:gd name="T11" fmla="*/ 24 h 36"/>
                <a:gd name="T12" fmla="*/ 18 w 42"/>
                <a:gd name="T13" fmla="*/ 30 h 36"/>
                <a:gd name="T14" fmla="*/ 18 w 42"/>
                <a:gd name="T15" fmla="*/ 36 h 36"/>
                <a:gd name="T16" fmla="*/ 0 w 42"/>
                <a:gd name="T17" fmla="*/ 36 h 36"/>
                <a:gd name="T18" fmla="*/ 0 w 42"/>
                <a:gd name="T19" fmla="*/ 6 h 36"/>
                <a:gd name="T20" fmla="*/ 42 w 42"/>
                <a:gd name="T21" fmla="*/ 0 h 36"/>
                <a:gd name="T22" fmla="*/ 42 w 42"/>
                <a:gd name="T23" fmla="*/ 6 h 36"/>
                <a:gd name="T24" fmla="*/ 36 w 42"/>
                <a:gd name="T25" fmla="*/ 12 h 36"/>
                <a:gd name="T26" fmla="*/ 36 w 42"/>
                <a:gd name="T2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6">
                  <a:moveTo>
                    <a:pt x="36" y="18"/>
                  </a:moveTo>
                  <a:lnTo>
                    <a:pt x="36" y="24"/>
                  </a:lnTo>
                  <a:lnTo>
                    <a:pt x="36" y="30"/>
                  </a:lnTo>
                  <a:lnTo>
                    <a:pt x="24" y="30"/>
                  </a:lnTo>
                  <a:lnTo>
                    <a:pt x="24" y="24"/>
                  </a:lnTo>
                  <a:lnTo>
                    <a:pt x="18" y="24"/>
                  </a:lnTo>
                  <a:lnTo>
                    <a:pt x="18" y="30"/>
                  </a:lnTo>
                  <a:lnTo>
                    <a:pt x="18" y="36"/>
                  </a:lnTo>
                  <a:lnTo>
                    <a:pt x="0" y="36"/>
                  </a:lnTo>
                  <a:lnTo>
                    <a:pt x="0" y="6"/>
                  </a:lnTo>
                  <a:lnTo>
                    <a:pt x="42" y="0"/>
                  </a:lnTo>
                  <a:lnTo>
                    <a:pt x="42" y="6"/>
                  </a:lnTo>
                  <a:lnTo>
                    <a:pt x="36" y="12"/>
                  </a:lnTo>
                  <a:lnTo>
                    <a:pt x="36"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4" name="Freeform 2732"/>
            <p:cNvSpPr>
              <a:spLocks/>
            </p:cNvSpPr>
            <p:nvPr/>
          </p:nvSpPr>
          <p:spPr bwMode="auto">
            <a:xfrm>
              <a:off x="3126" y="2754"/>
              <a:ext cx="36" cy="48"/>
            </a:xfrm>
            <a:custGeom>
              <a:avLst/>
              <a:gdLst>
                <a:gd name="T0" fmla="*/ 30 w 36"/>
                <a:gd name="T1" fmla="*/ 12 h 48"/>
                <a:gd name="T2" fmla="*/ 30 w 36"/>
                <a:gd name="T3" fmla="*/ 18 h 48"/>
                <a:gd name="T4" fmla="*/ 36 w 36"/>
                <a:gd name="T5" fmla="*/ 18 h 48"/>
                <a:gd name="T6" fmla="*/ 36 w 36"/>
                <a:gd name="T7" fmla="*/ 30 h 48"/>
                <a:gd name="T8" fmla="*/ 36 w 36"/>
                <a:gd name="T9" fmla="*/ 42 h 48"/>
                <a:gd name="T10" fmla="*/ 30 w 36"/>
                <a:gd name="T11" fmla="*/ 42 h 48"/>
                <a:gd name="T12" fmla="*/ 12 w 36"/>
                <a:gd name="T13" fmla="*/ 42 h 48"/>
                <a:gd name="T14" fmla="*/ 12 w 36"/>
                <a:gd name="T15" fmla="*/ 48 h 48"/>
                <a:gd name="T16" fmla="*/ 0 w 36"/>
                <a:gd name="T17" fmla="*/ 48 h 48"/>
                <a:gd name="T18" fmla="*/ 0 w 36"/>
                <a:gd name="T19" fmla="*/ 42 h 48"/>
                <a:gd name="T20" fmla="*/ 0 w 36"/>
                <a:gd name="T21" fmla="*/ 36 h 48"/>
                <a:gd name="T22" fmla="*/ 0 w 36"/>
                <a:gd name="T23" fmla="*/ 6 h 48"/>
                <a:gd name="T24" fmla="*/ 6 w 36"/>
                <a:gd name="T25" fmla="*/ 6 h 48"/>
                <a:gd name="T26" fmla="*/ 12 w 36"/>
                <a:gd name="T27" fmla="*/ 6 h 48"/>
                <a:gd name="T28" fmla="*/ 6 w 36"/>
                <a:gd name="T29" fmla="*/ 6 h 48"/>
                <a:gd name="T30" fmla="*/ 6 w 36"/>
                <a:gd name="T31" fmla="*/ 0 h 48"/>
                <a:gd name="T32" fmla="*/ 12 w 36"/>
                <a:gd name="T33" fmla="*/ 0 h 48"/>
                <a:gd name="T34" fmla="*/ 18 w 36"/>
                <a:gd name="T35" fmla="*/ 0 h 48"/>
                <a:gd name="T36" fmla="*/ 24 w 36"/>
                <a:gd name="T37" fmla="*/ 0 h 48"/>
                <a:gd name="T38" fmla="*/ 24 w 36"/>
                <a:gd name="T39" fmla="*/ 6 h 48"/>
                <a:gd name="T40" fmla="*/ 30 w 36"/>
                <a:gd name="T41" fmla="*/ 6 h 48"/>
                <a:gd name="T42" fmla="*/ 30 w 36"/>
                <a:gd name="T43"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8">
                  <a:moveTo>
                    <a:pt x="30" y="12"/>
                  </a:moveTo>
                  <a:lnTo>
                    <a:pt x="30" y="18"/>
                  </a:lnTo>
                  <a:lnTo>
                    <a:pt x="36" y="18"/>
                  </a:lnTo>
                  <a:lnTo>
                    <a:pt x="36" y="30"/>
                  </a:lnTo>
                  <a:lnTo>
                    <a:pt x="36" y="42"/>
                  </a:lnTo>
                  <a:lnTo>
                    <a:pt x="30" y="42"/>
                  </a:lnTo>
                  <a:lnTo>
                    <a:pt x="12" y="42"/>
                  </a:lnTo>
                  <a:lnTo>
                    <a:pt x="12" y="48"/>
                  </a:lnTo>
                  <a:lnTo>
                    <a:pt x="0" y="48"/>
                  </a:lnTo>
                  <a:lnTo>
                    <a:pt x="0" y="42"/>
                  </a:lnTo>
                  <a:lnTo>
                    <a:pt x="0" y="36"/>
                  </a:lnTo>
                  <a:lnTo>
                    <a:pt x="0" y="6"/>
                  </a:lnTo>
                  <a:lnTo>
                    <a:pt x="6" y="6"/>
                  </a:lnTo>
                  <a:lnTo>
                    <a:pt x="12" y="6"/>
                  </a:lnTo>
                  <a:lnTo>
                    <a:pt x="6" y="6"/>
                  </a:lnTo>
                  <a:lnTo>
                    <a:pt x="6" y="0"/>
                  </a:lnTo>
                  <a:lnTo>
                    <a:pt x="12" y="0"/>
                  </a:lnTo>
                  <a:lnTo>
                    <a:pt x="18" y="0"/>
                  </a:lnTo>
                  <a:lnTo>
                    <a:pt x="24" y="0"/>
                  </a:lnTo>
                  <a:lnTo>
                    <a:pt x="24" y="6"/>
                  </a:lnTo>
                  <a:lnTo>
                    <a:pt x="30" y="6"/>
                  </a:lnTo>
                  <a:lnTo>
                    <a:pt x="3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5" name="Freeform 2733"/>
            <p:cNvSpPr>
              <a:spLocks/>
            </p:cNvSpPr>
            <p:nvPr/>
          </p:nvSpPr>
          <p:spPr bwMode="auto">
            <a:xfrm>
              <a:off x="3654" y="2712"/>
              <a:ext cx="48" cy="72"/>
            </a:xfrm>
            <a:custGeom>
              <a:avLst/>
              <a:gdLst>
                <a:gd name="T0" fmla="*/ 36 w 48"/>
                <a:gd name="T1" fmla="*/ 60 h 72"/>
                <a:gd name="T2" fmla="*/ 42 w 48"/>
                <a:gd name="T3" fmla="*/ 72 h 72"/>
                <a:gd name="T4" fmla="*/ 6 w 48"/>
                <a:gd name="T5" fmla="*/ 66 h 72"/>
                <a:gd name="T6" fmla="*/ 18 w 48"/>
                <a:gd name="T7" fmla="*/ 60 h 72"/>
                <a:gd name="T8" fmla="*/ 30 w 48"/>
                <a:gd name="T9" fmla="*/ 60 h 72"/>
                <a:gd name="T10" fmla="*/ 24 w 48"/>
                <a:gd name="T11" fmla="*/ 60 h 72"/>
                <a:gd name="T12" fmla="*/ 18 w 48"/>
                <a:gd name="T13" fmla="*/ 54 h 72"/>
                <a:gd name="T14" fmla="*/ 6 w 48"/>
                <a:gd name="T15" fmla="*/ 60 h 72"/>
                <a:gd name="T16" fmla="*/ 0 w 48"/>
                <a:gd name="T17" fmla="*/ 6 h 72"/>
                <a:gd name="T18" fmla="*/ 18 w 48"/>
                <a:gd name="T19" fmla="*/ 6 h 72"/>
                <a:gd name="T20" fmla="*/ 30 w 48"/>
                <a:gd name="T21" fmla="*/ 0 h 72"/>
                <a:gd name="T22" fmla="*/ 30 w 48"/>
                <a:gd name="T23" fmla="*/ 30 h 72"/>
                <a:gd name="T24" fmla="*/ 48 w 48"/>
                <a:gd name="T25" fmla="*/ 30 h 72"/>
                <a:gd name="T26" fmla="*/ 42 w 48"/>
                <a:gd name="T27" fmla="*/ 30 h 72"/>
                <a:gd name="T28" fmla="*/ 48 w 48"/>
                <a:gd name="T29" fmla="*/ 30 h 72"/>
                <a:gd name="T30" fmla="*/ 42 w 48"/>
                <a:gd name="T31" fmla="*/ 36 h 72"/>
                <a:gd name="T32" fmla="*/ 42 w 48"/>
                <a:gd name="T33" fmla="*/ 42 h 72"/>
                <a:gd name="T34" fmla="*/ 48 w 48"/>
                <a:gd name="T35" fmla="*/ 48 h 72"/>
                <a:gd name="T36" fmla="*/ 48 w 48"/>
                <a:gd name="T37" fmla="*/ 54 h 72"/>
                <a:gd name="T38" fmla="*/ 42 w 48"/>
                <a:gd name="T39" fmla="*/ 54 h 72"/>
                <a:gd name="T40" fmla="*/ 36 w 48"/>
                <a:gd name="T41" fmla="*/ 54 h 72"/>
                <a:gd name="T42" fmla="*/ 36 w 48"/>
                <a:gd name="T43"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72">
                  <a:moveTo>
                    <a:pt x="36" y="60"/>
                  </a:moveTo>
                  <a:lnTo>
                    <a:pt x="42" y="72"/>
                  </a:lnTo>
                  <a:lnTo>
                    <a:pt x="6" y="66"/>
                  </a:lnTo>
                  <a:lnTo>
                    <a:pt x="18" y="60"/>
                  </a:lnTo>
                  <a:lnTo>
                    <a:pt x="30" y="60"/>
                  </a:lnTo>
                  <a:lnTo>
                    <a:pt x="24" y="60"/>
                  </a:lnTo>
                  <a:lnTo>
                    <a:pt x="18" y="54"/>
                  </a:lnTo>
                  <a:lnTo>
                    <a:pt x="6" y="60"/>
                  </a:lnTo>
                  <a:lnTo>
                    <a:pt x="0" y="6"/>
                  </a:lnTo>
                  <a:lnTo>
                    <a:pt x="18" y="6"/>
                  </a:lnTo>
                  <a:lnTo>
                    <a:pt x="30" y="0"/>
                  </a:lnTo>
                  <a:lnTo>
                    <a:pt x="30" y="30"/>
                  </a:lnTo>
                  <a:lnTo>
                    <a:pt x="48" y="30"/>
                  </a:lnTo>
                  <a:lnTo>
                    <a:pt x="42" y="30"/>
                  </a:lnTo>
                  <a:lnTo>
                    <a:pt x="48" y="30"/>
                  </a:lnTo>
                  <a:lnTo>
                    <a:pt x="42" y="36"/>
                  </a:lnTo>
                  <a:lnTo>
                    <a:pt x="42" y="42"/>
                  </a:lnTo>
                  <a:lnTo>
                    <a:pt x="48" y="48"/>
                  </a:lnTo>
                  <a:lnTo>
                    <a:pt x="48" y="54"/>
                  </a:lnTo>
                  <a:lnTo>
                    <a:pt x="42" y="54"/>
                  </a:lnTo>
                  <a:lnTo>
                    <a:pt x="36" y="54"/>
                  </a:lnTo>
                  <a:lnTo>
                    <a:pt x="36" y="6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6" name="Freeform 2734"/>
            <p:cNvSpPr>
              <a:spLocks/>
            </p:cNvSpPr>
            <p:nvPr/>
          </p:nvSpPr>
          <p:spPr bwMode="auto">
            <a:xfrm>
              <a:off x="2784" y="2760"/>
              <a:ext cx="42" cy="66"/>
            </a:xfrm>
            <a:custGeom>
              <a:avLst/>
              <a:gdLst>
                <a:gd name="T0" fmla="*/ 36 w 42"/>
                <a:gd name="T1" fmla="*/ 66 h 66"/>
                <a:gd name="T2" fmla="*/ 36 w 42"/>
                <a:gd name="T3" fmla="*/ 60 h 66"/>
                <a:gd name="T4" fmla="*/ 30 w 42"/>
                <a:gd name="T5" fmla="*/ 60 h 66"/>
                <a:gd name="T6" fmla="*/ 24 w 42"/>
                <a:gd name="T7" fmla="*/ 60 h 66"/>
                <a:gd name="T8" fmla="*/ 24 w 42"/>
                <a:gd name="T9" fmla="*/ 54 h 66"/>
                <a:gd name="T10" fmla="*/ 30 w 42"/>
                <a:gd name="T11" fmla="*/ 54 h 66"/>
                <a:gd name="T12" fmla="*/ 24 w 42"/>
                <a:gd name="T13" fmla="*/ 54 h 66"/>
                <a:gd name="T14" fmla="*/ 24 w 42"/>
                <a:gd name="T15" fmla="*/ 48 h 66"/>
                <a:gd name="T16" fmla="*/ 18 w 42"/>
                <a:gd name="T17" fmla="*/ 48 h 66"/>
                <a:gd name="T18" fmla="*/ 18 w 42"/>
                <a:gd name="T19" fmla="*/ 42 h 66"/>
                <a:gd name="T20" fmla="*/ 12 w 42"/>
                <a:gd name="T21" fmla="*/ 36 h 66"/>
                <a:gd name="T22" fmla="*/ 12 w 42"/>
                <a:gd name="T23" fmla="*/ 42 h 66"/>
                <a:gd name="T24" fmla="*/ 12 w 42"/>
                <a:gd name="T25" fmla="*/ 36 h 66"/>
                <a:gd name="T26" fmla="*/ 6 w 42"/>
                <a:gd name="T27" fmla="*/ 36 h 66"/>
                <a:gd name="T28" fmla="*/ 0 w 42"/>
                <a:gd name="T29" fmla="*/ 36 h 66"/>
                <a:gd name="T30" fmla="*/ 0 w 42"/>
                <a:gd name="T31" fmla="*/ 24 h 66"/>
                <a:gd name="T32" fmla="*/ 12 w 42"/>
                <a:gd name="T33" fmla="*/ 24 h 66"/>
                <a:gd name="T34" fmla="*/ 18 w 42"/>
                <a:gd name="T35" fmla="*/ 12 h 66"/>
                <a:gd name="T36" fmla="*/ 18 w 42"/>
                <a:gd name="T37" fmla="*/ 6 h 66"/>
                <a:gd name="T38" fmla="*/ 30 w 42"/>
                <a:gd name="T39" fmla="*/ 0 h 66"/>
                <a:gd name="T40" fmla="*/ 36 w 42"/>
                <a:gd name="T41" fmla="*/ 6 h 66"/>
                <a:gd name="T42" fmla="*/ 36 w 42"/>
                <a:gd name="T43" fmla="*/ 12 h 66"/>
                <a:gd name="T44" fmla="*/ 36 w 42"/>
                <a:gd name="T45" fmla="*/ 18 h 66"/>
                <a:gd name="T46" fmla="*/ 36 w 42"/>
                <a:gd name="T47" fmla="*/ 24 h 66"/>
                <a:gd name="T48" fmla="*/ 36 w 42"/>
                <a:gd name="T49" fmla="*/ 36 h 66"/>
                <a:gd name="T50" fmla="*/ 42 w 42"/>
                <a:gd name="T51" fmla="*/ 54 h 66"/>
                <a:gd name="T52" fmla="*/ 42 w 42"/>
                <a:gd name="T53" fmla="*/ 60 h 66"/>
                <a:gd name="T54" fmla="*/ 36 w 42"/>
                <a:gd name="T55" fmla="*/ 60 h 66"/>
                <a:gd name="T56" fmla="*/ 42 w 42"/>
                <a:gd name="T57" fmla="*/ 60 h 66"/>
                <a:gd name="T58" fmla="*/ 36 w 42"/>
                <a:gd name="T5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66">
                  <a:moveTo>
                    <a:pt x="36" y="66"/>
                  </a:moveTo>
                  <a:lnTo>
                    <a:pt x="36" y="60"/>
                  </a:lnTo>
                  <a:lnTo>
                    <a:pt x="30" y="60"/>
                  </a:lnTo>
                  <a:lnTo>
                    <a:pt x="24" y="60"/>
                  </a:lnTo>
                  <a:lnTo>
                    <a:pt x="24" y="54"/>
                  </a:lnTo>
                  <a:lnTo>
                    <a:pt x="30" y="54"/>
                  </a:lnTo>
                  <a:lnTo>
                    <a:pt x="24" y="54"/>
                  </a:lnTo>
                  <a:lnTo>
                    <a:pt x="24" y="48"/>
                  </a:lnTo>
                  <a:lnTo>
                    <a:pt x="18" y="48"/>
                  </a:lnTo>
                  <a:lnTo>
                    <a:pt x="18" y="42"/>
                  </a:lnTo>
                  <a:lnTo>
                    <a:pt x="12" y="36"/>
                  </a:lnTo>
                  <a:lnTo>
                    <a:pt x="12" y="42"/>
                  </a:lnTo>
                  <a:lnTo>
                    <a:pt x="12" y="36"/>
                  </a:lnTo>
                  <a:lnTo>
                    <a:pt x="6" y="36"/>
                  </a:lnTo>
                  <a:lnTo>
                    <a:pt x="0" y="36"/>
                  </a:lnTo>
                  <a:lnTo>
                    <a:pt x="0" y="24"/>
                  </a:lnTo>
                  <a:lnTo>
                    <a:pt x="12" y="24"/>
                  </a:lnTo>
                  <a:lnTo>
                    <a:pt x="18" y="12"/>
                  </a:lnTo>
                  <a:lnTo>
                    <a:pt x="18" y="6"/>
                  </a:lnTo>
                  <a:lnTo>
                    <a:pt x="30" y="0"/>
                  </a:lnTo>
                  <a:lnTo>
                    <a:pt x="36" y="6"/>
                  </a:lnTo>
                  <a:lnTo>
                    <a:pt x="36" y="12"/>
                  </a:lnTo>
                  <a:lnTo>
                    <a:pt x="36" y="18"/>
                  </a:lnTo>
                  <a:lnTo>
                    <a:pt x="36" y="24"/>
                  </a:lnTo>
                  <a:lnTo>
                    <a:pt x="36" y="36"/>
                  </a:lnTo>
                  <a:lnTo>
                    <a:pt x="42" y="54"/>
                  </a:lnTo>
                  <a:lnTo>
                    <a:pt x="42" y="60"/>
                  </a:lnTo>
                  <a:lnTo>
                    <a:pt x="36" y="60"/>
                  </a:lnTo>
                  <a:lnTo>
                    <a:pt x="42" y="60"/>
                  </a:lnTo>
                  <a:lnTo>
                    <a:pt x="36" y="6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7" name="Freeform 2735"/>
            <p:cNvSpPr>
              <a:spLocks/>
            </p:cNvSpPr>
            <p:nvPr/>
          </p:nvSpPr>
          <p:spPr bwMode="auto">
            <a:xfrm>
              <a:off x="2538" y="2760"/>
              <a:ext cx="42" cy="42"/>
            </a:xfrm>
            <a:custGeom>
              <a:avLst/>
              <a:gdLst>
                <a:gd name="T0" fmla="*/ 42 w 42"/>
                <a:gd name="T1" fmla="*/ 42 h 42"/>
                <a:gd name="T2" fmla="*/ 12 w 42"/>
                <a:gd name="T3" fmla="*/ 42 h 42"/>
                <a:gd name="T4" fmla="*/ 0 w 42"/>
                <a:gd name="T5" fmla="*/ 42 h 42"/>
                <a:gd name="T6" fmla="*/ 0 w 42"/>
                <a:gd name="T7" fmla="*/ 18 h 42"/>
                <a:gd name="T8" fmla="*/ 0 w 42"/>
                <a:gd name="T9" fmla="*/ 0 h 42"/>
                <a:gd name="T10" fmla="*/ 36 w 42"/>
                <a:gd name="T11" fmla="*/ 0 h 42"/>
                <a:gd name="T12" fmla="*/ 42 w 42"/>
                <a:gd name="T13" fmla="*/ 0 h 42"/>
                <a:gd name="T14" fmla="*/ 42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2" y="42"/>
                  </a:moveTo>
                  <a:lnTo>
                    <a:pt x="12" y="42"/>
                  </a:lnTo>
                  <a:lnTo>
                    <a:pt x="0" y="42"/>
                  </a:lnTo>
                  <a:lnTo>
                    <a:pt x="0" y="18"/>
                  </a:lnTo>
                  <a:lnTo>
                    <a:pt x="0" y="0"/>
                  </a:lnTo>
                  <a:lnTo>
                    <a:pt x="36" y="0"/>
                  </a:lnTo>
                  <a:lnTo>
                    <a:pt x="42" y="0"/>
                  </a:lnTo>
                  <a:lnTo>
                    <a:pt x="42"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8" name="Freeform 2736"/>
            <p:cNvSpPr>
              <a:spLocks/>
            </p:cNvSpPr>
            <p:nvPr/>
          </p:nvSpPr>
          <p:spPr bwMode="auto">
            <a:xfrm>
              <a:off x="2580" y="2760"/>
              <a:ext cx="54" cy="48"/>
            </a:xfrm>
            <a:custGeom>
              <a:avLst/>
              <a:gdLst>
                <a:gd name="T0" fmla="*/ 54 w 54"/>
                <a:gd name="T1" fmla="*/ 48 h 48"/>
                <a:gd name="T2" fmla="*/ 48 w 54"/>
                <a:gd name="T3" fmla="*/ 42 h 48"/>
                <a:gd name="T4" fmla="*/ 36 w 54"/>
                <a:gd name="T5" fmla="*/ 42 h 48"/>
                <a:gd name="T6" fmla="*/ 0 w 54"/>
                <a:gd name="T7" fmla="*/ 42 h 48"/>
                <a:gd name="T8" fmla="*/ 0 w 54"/>
                <a:gd name="T9" fmla="*/ 0 h 48"/>
                <a:gd name="T10" fmla="*/ 48 w 54"/>
                <a:gd name="T11" fmla="*/ 0 h 48"/>
                <a:gd name="T12" fmla="*/ 48 w 54"/>
                <a:gd name="T13" fmla="*/ 6 h 48"/>
                <a:gd name="T14" fmla="*/ 48 w 54"/>
                <a:gd name="T15" fmla="*/ 12 h 48"/>
                <a:gd name="T16" fmla="*/ 54 w 54"/>
                <a:gd name="T17" fmla="*/ 12 h 48"/>
                <a:gd name="T18" fmla="*/ 48 w 54"/>
                <a:gd name="T19" fmla="*/ 12 h 48"/>
                <a:gd name="T20" fmla="*/ 48 w 54"/>
                <a:gd name="T21" fmla="*/ 18 h 48"/>
                <a:gd name="T22" fmla="*/ 54 w 54"/>
                <a:gd name="T23" fmla="*/ 18 h 48"/>
                <a:gd name="T24" fmla="*/ 54 w 54"/>
                <a:gd name="T25" fmla="*/ 24 h 48"/>
                <a:gd name="T26" fmla="*/ 48 w 54"/>
                <a:gd name="T27" fmla="*/ 24 h 48"/>
                <a:gd name="T28" fmla="*/ 48 w 54"/>
                <a:gd name="T29" fmla="*/ 30 h 48"/>
                <a:gd name="T30" fmla="*/ 48 w 54"/>
                <a:gd name="T31" fmla="*/ 36 h 48"/>
                <a:gd name="T32" fmla="*/ 54 w 54"/>
                <a:gd name="T33" fmla="*/ 36 h 48"/>
                <a:gd name="T34" fmla="*/ 54 w 5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8">
                  <a:moveTo>
                    <a:pt x="54" y="48"/>
                  </a:moveTo>
                  <a:lnTo>
                    <a:pt x="48" y="42"/>
                  </a:lnTo>
                  <a:lnTo>
                    <a:pt x="36" y="42"/>
                  </a:lnTo>
                  <a:lnTo>
                    <a:pt x="0" y="42"/>
                  </a:lnTo>
                  <a:lnTo>
                    <a:pt x="0" y="0"/>
                  </a:lnTo>
                  <a:lnTo>
                    <a:pt x="48" y="0"/>
                  </a:lnTo>
                  <a:lnTo>
                    <a:pt x="48" y="6"/>
                  </a:lnTo>
                  <a:lnTo>
                    <a:pt x="48" y="12"/>
                  </a:lnTo>
                  <a:lnTo>
                    <a:pt x="54" y="12"/>
                  </a:lnTo>
                  <a:lnTo>
                    <a:pt x="48" y="12"/>
                  </a:lnTo>
                  <a:lnTo>
                    <a:pt x="48" y="18"/>
                  </a:lnTo>
                  <a:lnTo>
                    <a:pt x="54" y="18"/>
                  </a:lnTo>
                  <a:lnTo>
                    <a:pt x="54" y="24"/>
                  </a:lnTo>
                  <a:lnTo>
                    <a:pt x="48" y="24"/>
                  </a:lnTo>
                  <a:lnTo>
                    <a:pt x="48" y="30"/>
                  </a:lnTo>
                  <a:lnTo>
                    <a:pt x="48" y="36"/>
                  </a:lnTo>
                  <a:lnTo>
                    <a:pt x="54" y="36"/>
                  </a:lnTo>
                  <a:lnTo>
                    <a:pt x="54"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9" name="Freeform 2737"/>
            <p:cNvSpPr>
              <a:spLocks/>
            </p:cNvSpPr>
            <p:nvPr/>
          </p:nvSpPr>
          <p:spPr bwMode="auto">
            <a:xfrm>
              <a:off x="3402" y="2742"/>
              <a:ext cx="42" cy="30"/>
            </a:xfrm>
            <a:custGeom>
              <a:avLst/>
              <a:gdLst>
                <a:gd name="T0" fmla="*/ 42 w 42"/>
                <a:gd name="T1" fmla="*/ 18 h 30"/>
                <a:gd name="T2" fmla="*/ 42 w 42"/>
                <a:gd name="T3" fmla="*/ 24 h 30"/>
                <a:gd name="T4" fmla="*/ 12 w 42"/>
                <a:gd name="T5" fmla="*/ 24 h 30"/>
                <a:gd name="T6" fmla="*/ 12 w 42"/>
                <a:gd name="T7" fmla="*/ 30 h 30"/>
                <a:gd name="T8" fmla="*/ 0 w 42"/>
                <a:gd name="T9" fmla="*/ 30 h 30"/>
                <a:gd name="T10" fmla="*/ 0 w 42"/>
                <a:gd name="T11" fmla="*/ 6 h 30"/>
                <a:gd name="T12" fmla="*/ 18 w 42"/>
                <a:gd name="T13" fmla="*/ 0 h 30"/>
                <a:gd name="T14" fmla="*/ 42 w 42"/>
                <a:gd name="T15" fmla="*/ 0 h 30"/>
                <a:gd name="T16" fmla="*/ 42 w 42"/>
                <a:gd name="T1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42" y="18"/>
                  </a:moveTo>
                  <a:lnTo>
                    <a:pt x="42" y="24"/>
                  </a:lnTo>
                  <a:lnTo>
                    <a:pt x="12" y="24"/>
                  </a:lnTo>
                  <a:lnTo>
                    <a:pt x="12" y="30"/>
                  </a:lnTo>
                  <a:lnTo>
                    <a:pt x="0" y="30"/>
                  </a:lnTo>
                  <a:lnTo>
                    <a:pt x="0" y="6"/>
                  </a:lnTo>
                  <a:lnTo>
                    <a:pt x="18" y="0"/>
                  </a:lnTo>
                  <a:lnTo>
                    <a:pt x="42" y="0"/>
                  </a:lnTo>
                  <a:lnTo>
                    <a:pt x="42"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10" name="Freeform 2738"/>
            <p:cNvSpPr>
              <a:spLocks/>
            </p:cNvSpPr>
            <p:nvPr/>
          </p:nvSpPr>
          <p:spPr bwMode="auto">
            <a:xfrm>
              <a:off x="2658" y="2766"/>
              <a:ext cx="78" cy="48"/>
            </a:xfrm>
            <a:custGeom>
              <a:avLst/>
              <a:gdLst>
                <a:gd name="T0" fmla="*/ 60 w 78"/>
                <a:gd name="T1" fmla="*/ 48 h 48"/>
                <a:gd name="T2" fmla="*/ 54 w 78"/>
                <a:gd name="T3" fmla="*/ 48 h 48"/>
                <a:gd name="T4" fmla="*/ 48 w 78"/>
                <a:gd name="T5" fmla="*/ 42 h 48"/>
                <a:gd name="T6" fmla="*/ 42 w 78"/>
                <a:gd name="T7" fmla="*/ 42 h 48"/>
                <a:gd name="T8" fmla="*/ 30 w 78"/>
                <a:gd name="T9" fmla="*/ 42 h 48"/>
                <a:gd name="T10" fmla="*/ 24 w 78"/>
                <a:gd name="T11" fmla="*/ 42 h 48"/>
                <a:gd name="T12" fmla="*/ 24 w 78"/>
                <a:gd name="T13" fmla="*/ 48 h 48"/>
                <a:gd name="T14" fmla="*/ 18 w 78"/>
                <a:gd name="T15" fmla="*/ 42 h 48"/>
                <a:gd name="T16" fmla="*/ 18 w 78"/>
                <a:gd name="T17" fmla="*/ 36 h 48"/>
                <a:gd name="T18" fmla="*/ 12 w 78"/>
                <a:gd name="T19" fmla="*/ 30 h 48"/>
                <a:gd name="T20" fmla="*/ 6 w 78"/>
                <a:gd name="T21" fmla="*/ 24 h 48"/>
                <a:gd name="T22" fmla="*/ 6 w 78"/>
                <a:gd name="T23" fmla="*/ 30 h 48"/>
                <a:gd name="T24" fmla="*/ 6 w 78"/>
                <a:gd name="T25" fmla="*/ 24 h 48"/>
                <a:gd name="T26" fmla="*/ 6 w 78"/>
                <a:gd name="T27" fmla="*/ 30 h 48"/>
                <a:gd name="T28" fmla="*/ 0 w 78"/>
                <a:gd name="T29" fmla="*/ 24 h 48"/>
                <a:gd name="T30" fmla="*/ 6 w 78"/>
                <a:gd name="T31" fmla="*/ 12 h 48"/>
                <a:gd name="T32" fmla="*/ 18 w 78"/>
                <a:gd name="T33" fmla="*/ 0 h 48"/>
                <a:gd name="T34" fmla="*/ 36 w 78"/>
                <a:gd name="T35" fmla="*/ 0 h 48"/>
                <a:gd name="T36" fmla="*/ 66 w 78"/>
                <a:gd name="T37" fmla="*/ 12 h 48"/>
                <a:gd name="T38" fmla="*/ 66 w 78"/>
                <a:gd name="T39" fmla="*/ 18 h 48"/>
                <a:gd name="T40" fmla="*/ 78 w 78"/>
                <a:gd name="T41" fmla="*/ 42 h 48"/>
                <a:gd name="T42" fmla="*/ 60 w 78"/>
                <a:gd name="T4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48">
                  <a:moveTo>
                    <a:pt x="60" y="48"/>
                  </a:moveTo>
                  <a:lnTo>
                    <a:pt x="54" y="48"/>
                  </a:lnTo>
                  <a:lnTo>
                    <a:pt x="48" y="42"/>
                  </a:lnTo>
                  <a:lnTo>
                    <a:pt x="42" y="42"/>
                  </a:lnTo>
                  <a:lnTo>
                    <a:pt x="30" y="42"/>
                  </a:lnTo>
                  <a:lnTo>
                    <a:pt x="24" y="42"/>
                  </a:lnTo>
                  <a:lnTo>
                    <a:pt x="24" y="48"/>
                  </a:lnTo>
                  <a:lnTo>
                    <a:pt x="18" y="42"/>
                  </a:lnTo>
                  <a:lnTo>
                    <a:pt x="18" y="36"/>
                  </a:lnTo>
                  <a:lnTo>
                    <a:pt x="12" y="30"/>
                  </a:lnTo>
                  <a:lnTo>
                    <a:pt x="6" y="24"/>
                  </a:lnTo>
                  <a:lnTo>
                    <a:pt x="6" y="30"/>
                  </a:lnTo>
                  <a:lnTo>
                    <a:pt x="6" y="24"/>
                  </a:lnTo>
                  <a:lnTo>
                    <a:pt x="6" y="30"/>
                  </a:lnTo>
                  <a:lnTo>
                    <a:pt x="0" y="24"/>
                  </a:lnTo>
                  <a:lnTo>
                    <a:pt x="6" y="12"/>
                  </a:lnTo>
                  <a:lnTo>
                    <a:pt x="18" y="0"/>
                  </a:lnTo>
                  <a:lnTo>
                    <a:pt x="36" y="0"/>
                  </a:lnTo>
                  <a:lnTo>
                    <a:pt x="66" y="12"/>
                  </a:lnTo>
                  <a:lnTo>
                    <a:pt x="66" y="18"/>
                  </a:lnTo>
                  <a:lnTo>
                    <a:pt x="78" y="42"/>
                  </a:lnTo>
                  <a:lnTo>
                    <a:pt x="60"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11" name="Freeform 2739"/>
            <p:cNvSpPr>
              <a:spLocks/>
            </p:cNvSpPr>
            <p:nvPr/>
          </p:nvSpPr>
          <p:spPr bwMode="auto">
            <a:xfrm>
              <a:off x="2892" y="2766"/>
              <a:ext cx="42" cy="60"/>
            </a:xfrm>
            <a:custGeom>
              <a:avLst/>
              <a:gdLst>
                <a:gd name="T0" fmla="*/ 12 w 42"/>
                <a:gd name="T1" fmla="*/ 54 h 60"/>
                <a:gd name="T2" fmla="*/ 12 w 42"/>
                <a:gd name="T3" fmla="*/ 60 h 60"/>
                <a:gd name="T4" fmla="*/ 12 w 42"/>
                <a:gd name="T5" fmla="*/ 54 h 60"/>
                <a:gd name="T6" fmla="*/ 6 w 42"/>
                <a:gd name="T7" fmla="*/ 54 h 60"/>
                <a:gd name="T8" fmla="*/ 0 w 42"/>
                <a:gd name="T9" fmla="*/ 48 h 60"/>
                <a:gd name="T10" fmla="*/ 0 w 42"/>
                <a:gd name="T11" fmla="*/ 42 h 60"/>
                <a:gd name="T12" fmla="*/ 0 w 42"/>
                <a:gd name="T13" fmla="*/ 6 h 60"/>
                <a:gd name="T14" fmla="*/ 0 w 42"/>
                <a:gd name="T15" fmla="*/ 0 h 60"/>
                <a:gd name="T16" fmla="*/ 6 w 42"/>
                <a:gd name="T17" fmla="*/ 0 h 60"/>
                <a:gd name="T18" fmla="*/ 6 w 42"/>
                <a:gd name="T19" fmla="*/ 6 h 60"/>
                <a:gd name="T20" fmla="*/ 12 w 42"/>
                <a:gd name="T21" fmla="*/ 6 h 60"/>
                <a:gd name="T22" fmla="*/ 18 w 42"/>
                <a:gd name="T23" fmla="*/ 12 h 60"/>
                <a:gd name="T24" fmla="*/ 18 w 42"/>
                <a:gd name="T25" fmla="*/ 18 h 60"/>
                <a:gd name="T26" fmla="*/ 18 w 42"/>
                <a:gd name="T27" fmla="*/ 24 h 60"/>
                <a:gd name="T28" fmla="*/ 24 w 42"/>
                <a:gd name="T29" fmla="*/ 24 h 60"/>
                <a:gd name="T30" fmla="*/ 30 w 42"/>
                <a:gd name="T31" fmla="*/ 24 h 60"/>
                <a:gd name="T32" fmla="*/ 24 w 42"/>
                <a:gd name="T33" fmla="*/ 24 h 60"/>
                <a:gd name="T34" fmla="*/ 30 w 42"/>
                <a:gd name="T35" fmla="*/ 30 h 60"/>
                <a:gd name="T36" fmla="*/ 24 w 42"/>
                <a:gd name="T37" fmla="*/ 30 h 60"/>
                <a:gd name="T38" fmla="*/ 30 w 42"/>
                <a:gd name="T39" fmla="*/ 36 h 60"/>
                <a:gd name="T40" fmla="*/ 36 w 42"/>
                <a:gd name="T41" fmla="*/ 36 h 60"/>
                <a:gd name="T42" fmla="*/ 42 w 42"/>
                <a:gd name="T43" fmla="*/ 36 h 60"/>
                <a:gd name="T44" fmla="*/ 42 w 42"/>
                <a:gd name="T45" fmla="*/ 42 h 60"/>
                <a:gd name="T46" fmla="*/ 12 w 42"/>
                <a:gd name="T47"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60">
                  <a:moveTo>
                    <a:pt x="12" y="54"/>
                  </a:moveTo>
                  <a:lnTo>
                    <a:pt x="12" y="60"/>
                  </a:lnTo>
                  <a:lnTo>
                    <a:pt x="12" y="54"/>
                  </a:lnTo>
                  <a:lnTo>
                    <a:pt x="6" y="54"/>
                  </a:lnTo>
                  <a:lnTo>
                    <a:pt x="0" y="48"/>
                  </a:lnTo>
                  <a:lnTo>
                    <a:pt x="0" y="42"/>
                  </a:lnTo>
                  <a:lnTo>
                    <a:pt x="0" y="6"/>
                  </a:lnTo>
                  <a:lnTo>
                    <a:pt x="0" y="0"/>
                  </a:lnTo>
                  <a:lnTo>
                    <a:pt x="6" y="0"/>
                  </a:lnTo>
                  <a:lnTo>
                    <a:pt x="6" y="6"/>
                  </a:lnTo>
                  <a:lnTo>
                    <a:pt x="12" y="6"/>
                  </a:lnTo>
                  <a:lnTo>
                    <a:pt x="18" y="12"/>
                  </a:lnTo>
                  <a:lnTo>
                    <a:pt x="18" y="18"/>
                  </a:lnTo>
                  <a:lnTo>
                    <a:pt x="18" y="24"/>
                  </a:lnTo>
                  <a:lnTo>
                    <a:pt x="24" y="24"/>
                  </a:lnTo>
                  <a:lnTo>
                    <a:pt x="30" y="24"/>
                  </a:lnTo>
                  <a:lnTo>
                    <a:pt x="24" y="24"/>
                  </a:lnTo>
                  <a:lnTo>
                    <a:pt x="30" y="30"/>
                  </a:lnTo>
                  <a:lnTo>
                    <a:pt x="24" y="30"/>
                  </a:lnTo>
                  <a:lnTo>
                    <a:pt x="30" y="36"/>
                  </a:lnTo>
                  <a:lnTo>
                    <a:pt x="36" y="36"/>
                  </a:lnTo>
                  <a:lnTo>
                    <a:pt x="42" y="36"/>
                  </a:lnTo>
                  <a:lnTo>
                    <a:pt x="42" y="42"/>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12" name="Freeform 2740"/>
            <p:cNvSpPr>
              <a:spLocks/>
            </p:cNvSpPr>
            <p:nvPr/>
          </p:nvSpPr>
          <p:spPr bwMode="auto">
            <a:xfrm>
              <a:off x="3078" y="2760"/>
              <a:ext cx="48" cy="48"/>
            </a:xfrm>
            <a:custGeom>
              <a:avLst/>
              <a:gdLst>
                <a:gd name="T0" fmla="*/ 48 w 48"/>
                <a:gd name="T1" fmla="*/ 42 h 48"/>
                <a:gd name="T2" fmla="*/ 36 w 48"/>
                <a:gd name="T3" fmla="*/ 42 h 48"/>
                <a:gd name="T4" fmla="*/ 30 w 48"/>
                <a:gd name="T5" fmla="*/ 48 h 48"/>
                <a:gd name="T6" fmla="*/ 6 w 48"/>
                <a:gd name="T7" fmla="*/ 48 h 48"/>
                <a:gd name="T8" fmla="*/ 0 w 48"/>
                <a:gd name="T9" fmla="*/ 36 h 48"/>
                <a:gd name="T10" fmla="*/ 18 w 48"/>
                <a:gd name="T11" fmla="*/ 36 h 48"/>
                <a:gd name="T12" fmla="*/ 18 w 48"/>
                <a:gd name="T13" fmla="*/ 6 h 48"/>
                <a:gd name="T14" fmla="*/ 30 w 48"/>
                <a:gd name="T15" fmla="*/ 6 h 48"/>
                <a:gd name="T16" fmla="*/ 48 w 48"/>
                <a:gd name="T17" fmla="*/ 0 h 48"/>
                <a:gd name="T18" fmla="*/ 48 w 48"/>
                <a:gd name="T19" fmla="*/ 30 h 48"/>
                <a:gd name="T20" fmla="*/ 48 w 48"/>
                <a:gd name="T21" fmla="*/ 36 h 48"/>
                <a:gd name="T22" fmla="*/ 48 w 48"/>
                <a:gd name="T2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48" y="42"/>
                  </a:moveTo>
                  <a:lnTo>
                    <a:pt x="36" y="42"/>
                  </a:lnTo>
                  <a:lnTo>
                    <a:pt x="30" y="48"/>
                  </a:lnTo>
                  <a:lnTo>
                    <a:pt x="6" y="48"/>
                  </a:lnTo>
                  <a:lnTo>
                    <a:pt x="0" y="36"/>
                  </a:lnTo>
                  <a:lnTo>
                    <a:pt x="18" y="36"/>
                  </a:lnTo>
                  <a:lnTo>
                    <a:pt x="18" y="6"/>
                  </a:lnTo>
                  <a:lnTo>
                    <a:pt x="30" y="6"/>
                  </a:lnTo>
                  <a:lnTo>
                    <a:pt x="48" y="0"/>
                  </a:lnTo>
                  <a:lnTo>
                    <a:pt x="48" y="30"/>
                  </a:lnTo>
                  <a:lnTo>
                    <a:pt x="48" y="36"/>
                  </a:lnTo>
                  <a:lnTo>
                    <a:pt x="4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13" name="Freeform 2741"/>
            <p:cNvSpPr>
              <a:spLocks/>
            </p:cNvSpPr>
            <p:nvPr/>
          </p:nvSpPr>
          <p:spPr bwMode="auto">
            <a:xfrm>
              <a:off x="3030" y="2766"/>
              <a:ext cx="66" cy="48"/>
            </a:xfrm>
            <a:custGeom>
              <a:avLst/>
              <a:gdLst>
                <a:gd name="T0" fmla="*/ 54 w 66"/>
                <a:gd name="T1" fmla="*/ 42 h 48"/>
                <a:gd name="T2" fmla="*/ 54 w 66"/>
                <a:gd name="T3" fmla="*/ 48 h 48"/>
                <a:gd name="T4" fmla="*/ 30 w 66"/>
                <a:gd name="T5" fmla="*/ 48 h 48"/>
                <a:gd name="T6" fmla="*/ 30 w 66"/>
                <a:gd name="T7" fmla="*/ 42 h 48"/>
                <a:gd name="T8" fmla="*/ 18 w 66"/>
                <a:gd name="T9" fmla="*/ 42 h 48"/>
                <a:gd name="T10" fmla="*/ 18 w 66"/>
                <a:gd name="T11" fmla="*/ 48 h 48"/>
                <a:gd name="T12" fmla="*/ 0 w 66"/>
                <a:gd name="T13" fmla="*/ 48 h 48"/>
                <a:gd name="T14" fmla="*/ 0 w 66"/>
                <a:gd name="T15" fmla="*/ 42 h 48"/>
                <a:gd name="T16" fmla="*/ 0 w 66"/>
                <a:gd name="T17" fmla="*/ 36 h 48"/>
                <a:gd name="T18" fmla="*/ 0 w 66"/>
                <a:gd name="T19" fmla="*/ 30 h 48"/>
                <a:gd name="T20" fmla="*/ 6 w 66"/>
                <a:gd name="T21" fmla="*/ 30 h 48"/>
                <a:gd name="T22" fmla="*/ 0 w 66"/>
                <a:gd name="T23" fmla="*/ 30 h 48"/>
                <a:gd name="T24" fmla="*/ 0 w 66"/>
                <a:gd name="T25" fmla="*/ 24 h 48"/>
                <a:gd name="T26" fmla="*/ 6 w 66"/>
                <a:gd name="T27" fmla="*/ 24 h 48"/>
                <a:gd name="T28" fmla="*/ 6 w 66"/>
                <a:gd name="T29" fmla="*/ 18 h 48"/>
                <a:gd name="T30" fmla="*/ 12 w 66"/>
                <a:gd name="T31" fmla="*/ 18 h 48"/>
                <a:gd name="T32" fmla="*/ 6 w 66"/>
                <a:gd name="T33" fmla="*/ 12 h 48"/>
                <a:gd name="T34" fmla="*/ 12 w 66"/>
                <a:gd name="T35" fmla="*/ 12 h 48"/>
                <a:gd name="T36" fmla="*/ 12 w 66"/>
                <a:gd name="T37" fmla="*/ 6 h 48"/>
                <a:gd name="T38" fmla="*/ 12 w 66"/>
                <a:gd name="T39" fmla="*/ 0 h 48"/>
                <a:gd name="T40" fmla="*/ 18 w 66"/>
                <a:gd name="T41" fmla="*/ 0 h 48"/>
                <a:gd name="T42" fmla="*/ 24 w 66"/>
                <a:gd name="T43" fmla="*/ 0 h 48"/>
                <a:gd name="T44" fmla="*/ 48 w 66"/>
                <a:gd name="T45" fmla="*/ 0 h 48"/>
                <a:gd name="T46" fmla="*/ 66 w 66"/>
                <a:gd name="T47" fmla="*/ 0 h 48"/>
                <a:gd name="T48" fmla="*/ 66 w 66"/>
                <a:gd name="T49" fmla="*/ 30 h 48"/>
                <a:gd name="T50" fmla="*/ 48 w 66"/>
                <a:gd name="T51" fmla="*/ 30 h 48"/>
                <a:gd name="T52" fmla="*/ 54 w 66"/>
                <a:gd name="T5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48">
                  <a:moveTo>
                    <a:pt x="54" y="42"/>
                  </a:moveTo>
                  <a:lnTo>
                    <a:pt x="54" y="48"/>
                  </a:lnTo>
                  <a:lnTo>
                    <a:pt x="30" y="48"/>
                  </a:lnTo>
                  <a:lnTo>
                    <a:pt x="30" y="42"/>
                  </a:lnTo>
                  <a:lnTo>
                    <a:pt x="18" y="42"/>
                  </a:lnTo>
                  <a:lnTo>
                    <a:pt x="18" y="48"/>
                  </a:lnTo>
                  <a:lnTo>
                    <a:pt x="0" y="48"/>
                  </a:lnTo>
                  <a:lnTo>
                    <a:pt x="0" y="42"/>
                  </a:lnTo>
                  <a:lnTo>
                    <a:pt x="0" y="36"/>
                  </a:lnTo>
                  <a:lnTo>
                    <a:pt x="0" y="30"/>
                  </a:lnTo>
                  <a:lnTo>
                    <a:pt x="6" y="30"/>
                  </a:lnTo>
                  <a:lnTo>
                    <a:pt x="0" y="30"/>
                  </a:lnTo>
                  <a:lnTo>
                    <a:pt x="0" y="24"/>
                  </a:lnTo>
                  <a:lnTo>
                    <a:pt x="6" y="24"/>
                  </a:lnTo>
                  <a:lnTo>
                    <a:pt x="6" y="18"/>
                  </a:lnTo>
                  <a:lnTo>
                    <a:pt x="12" y="18"/>
                  </a:lnTo>
                  <a:lnTo>
                    <a:pt x="6" y="12"/>
                  </a:lnTo>
                  <a:lnTo>
                    <a:pt x="12" y="12"/>
                  </a:lnTo>
                  <a:lnTo>
                    <a:pt x="12" y="6"/>
                  </a:lnTo>
                  <a:lnTo>
                    <a:pt x="12" y="0"/>
                  </a:lnTo>
                  <a:lnTo>
                    <a:pt x="18" y="0"/>
                  </a:lnTo>
                  <a:lnTo>
                    <a:pt x="24" y="0"/>
                  </a:lnTo>
                  <a:lnTo>
                    <a:pt x="48" y="0"/>
                  </a:lnTo>
                  <a:lnTo>
                    <a:pt x="66" y="0"/>
                  </a:lnTo>
                  <a:lnTo>
                    <a:pt x="66" y="30"/>
                  </a:lnTo>
                  <a:lnTo>
                    <a:pt x="48" y="30"/>
                  </a:lnTo>
                  <a:lnTo>
                    <a:pt x="54"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14" name="Freeform 2742"/>
            <p:cNvSpPr>
              <a:spLocks/>
            </p:cNvSpPr>
            <p:nvPr/>
          </p:nvSpPr>
          <p:spPr bwMode="auto">
            <a:xfrm>
              <a:off x="2820" y="2772"/>
              <a:ext cx="30" cy="60"/>
            </a:xfrm>
            <a:custGeom>
              <a:avLst/>
              <a:gdLst>
                <a:gd name="T0" fmla="*/ 30 w 30"/>
                <a:gd name="T1" fmla="*/ 60 h 60"/>
                <a:gd name="T2" fmla="*/ 6 w 30"/>
                <a:gd name="T3" fmla="*/ 60 h 60"/>
                <a:gd name="T4" fmla="*/ 6 w 30"/>
                <a:gd name="T5" fmla="*/ 54 h 60"/>
                <a:gd name="T6" fmla="*/ 0 w 30"/>
                <a:gd name="T7" fmla="*/ 54 h 60"/>
                <a:gd name="T8" fmla="*/ 6 w 30"/>
                <a:gd name="T9" fmla="*/ 48 h 60"/>
                <a:gd name="T10" fmla="*/ 0 w 30"/>
                <a:gd name="T11" fmla="*/ 48 h 60"/>
                <a:gd name="T12" fmla="*/ 6 w 30"/>
                <a:gd name="T13" fmla="*/ 48 h 60"/>
                <a:gd name="T14" fmla="*/ 6 w 30"/>
                <a:gd name="T15" fmla="*/ 42 h 60"/>
                <a:gd name="T16" fmla="*/ 0 w 30"/>
                <a:gd name="T17" fmla="*/ 24 h 60"/>
                <a:gd name="T18" fmla="*/ 0 w 30"/>
                <a:gd name="T19" fmla="*/ 12 h 60"/>
                <a:gd name="T20" fmla="*/ 0 w 30"/>
                <a:gd name="T21" fmla="*/ 6 h 60"/>
                <a:gd name="T22" fmla="*/ 0 w 30"/>
                <a:gd name="T23" fmla="*/ 0 h 60"/>
                <a:gd name="T24" fmla="*/ 12 w 30"/>
                <a:gd name="T25" fmla="*/ 0 h 60"/>
                <a:gd name="T26" fmla="*/ 24 w 30"/>
                <a:gd name="T27" fmla="*/ 0 h 60"/>
                <a:gd name="T28" fmla="*/ 30 w 30"/>
                <a:gd name="T29" fmla="*/ 24 h 60"/>
                <a:gd name="T30" fmla="*/ 30 w 30"/>
                <a:gd name="T31" fmla="*/ 48 h 60"/>
                <a:gd name="T32" fmla="*/ 30 w 30"/>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0">
                  <a:moveTo>
                    <a:pt x="30" y="60"/>
                  </a:moveTo>
                  <a:lnTo>
                    <a:pt x="6" y="60"/>
                  </a:lnTo>
                  <a:lnTo>
                    <a:pt x="6" y="54"/>
                  </a:lnTo>
                  <a:lnTo>
                    <a:pt x="0" y="54"/>
                  </a:lnTo>
                  <a:lnTo>
                    <a:pt x="6" y="48"/>
                  </a:lnTo>
                  <a:lnTo>
                    <a:pt x="0" y="48"/>
                  </a:lnTo>
                  <a:lnTo>
                    <a:pt x="6" y="48"/>
                  </a:lnTo>
                  <a:lnTo>
                    <a:pt x="6" y="42"/>
                  </a:lnTo>
                  <a:lnTo>
                    <a:pt x="0" y="24"/>
                  </a:lnTo>
                  <a:lnTo>
                    <a:pt x="0" y="12"/>
                  </a:lnTo>
                  <a:lnTo>
                    <a:pt x="0" y="6"/>
                  </a:lnTo>
                  <a:lnTo>
                    <a:pt x="0" y="0"/>
                  </a:lnTo>
                  <a:lnTo>
                    <a:pt x="12" y="0"/>
                  </a:lnTo>
                  <a:lnTo>
                    <a:pt x="24" y="0"/>
                  </a:lnTo>
                  <a:lnTo>
                    <a:pt x="30" y="24"/>
                  </a:lnTo>
                  <a:lnTo>
                    <a:pt x="30" y="48"/>
                  </a:lnTo>
                  <a:lnTo>
                    <a:pt x="30"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15" name="Freeform 2743"/>
            <p:cNvSpPr>
              <a:spLocks/>
            </p:cNvSpPr>
            <p:nvPr/>
          </p:nvSpPr>
          <p:spPr bwMode="auto">
            <a:xfrm>
              <a:off x="3930" y="2694"/>
              <a:ext cx="48" cy="30"/>
            </a:xfrm>
            <a:custGeom>
              <a:avLst/>
              <a:gdLst>
                <a:gd name="T0" fmla="*/ 48 w 48"/>
                <a:gd name="T1" fmla="*/ 24 h 30"/>
                <a:gd name="T2" fmla="*/ 42 w 48"/>
                <a:gd name="T3" fmla="*/ 24 h 30"/>
                <a:gd name="T4" fmla="*/ 0 w 48"/>
                <a:gd name="T5" fmla="*/ 30 h 30"/>
                <a:gd name="T6" fmla="*/ 0 w 48"/>
                <a:gd name="T7" fmla="*/ 18 h 30"/>
                <a:gd name="T8" fmla="*/ 0 w 48"/>
                <a:gd name="T9" fmla="*/ 12 h 30"/>
                <a:gd name="T10" fmla="*/ 0 w 48"/>
                <a:gd name="T11" fmla="*/ 6 h 30"/>
                <a:gd name="T12" fmla="*/ 6 w 48"/>
                <a:gd name="T13" fmla="*/ 6 h 30"/>
                <a:gd name="T14" fmla="*/ 0 w 48"/>
                <a:gd name="T15" fmla="*/ 6 h 30"/>
                <a:gd name="T16" fmla="*/ 6 w 48"/>
                <a:gd name="T17" fmla="*/ 6 h 30"/>
                <a:gd name="T18" fmla="*/ 12 w 48"/>
                <a:gd name="T19" fmla="*/ 0 h 30"/>
                <a:gd name="T20" fmla="*/ 24 w 48"/>
                <a:gd name="T21" fmla="*/ 0 h 30"/>
                <a:gd name="T22" fmla="*/ 24 w 48"/>
                <a:gd name="T23" fmla="*/ 6 h 30"/>
                <a:gd name="T24" fmla="*/ 30 w 48"/>
                <a:gd name="T25" fmla="*/ 12 h 30"/>
                <a:gd name="T26" fmla="*/ 36 w 48"/>
                <a:gd name="T27" fmla="*/ 12 h 30"/>
                <a:gd name="T28" fmla="*/ 48 w 48"/>
                <a:gd name="T29" fmla="*/ 12 h 30"/>
                <a:gd name="T30" fmla="*/ 48 w 48"/>
                <a:gd name="T31" fmla="*/ 18 h 30"/>
                <a:gd name="T32" fmla="*/ 48 w 48"/>
                <a:gd name="T33"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30">
                  <a:moveTo>
                    <a:pt x="48" y="24"/>
                  </a:moveTo>
                  <a:lnTo>
                    <a:pt x="42" y="24"/>
                  </a:lnTo>
                  <a:lnTo>
                    <a:pt x="0" y="30"/>
                  </a:lnTo>
                  <a:lnTo>
                    <a:pt x="0" y="18"/>
                  </a:lnTo>
                  <a:lnTo>
                    <a:pt x="0" y="12"/>
                  </a:lnTo>
                  <a:lnTo>
                    <a:pt x="0" y="6"/>
                  </a:lnTo>
                  <a:lnTo>
                    <a:pt x="6" y="6"/>
                  </a:lnTo>
                  <a:lnTo>
                    <a:pt x="0" y="6"/>
                  </a:lnTo>
                  <a:lnTo>
                    <a:pt x="6" y="6"/>
                  </a:lnTo>
                  <a:lnTo>
                    <a:pt x="12" y="0"/>
                  </a:lnTo>
                  <a:lnTo>
                    <a:pt x="24" y="0"/>
                  </a:lnTo>
                  <a:lnTo>
                    <a:pt x="24" y="6"/>
                  </a:lnTo>
                  <a:lnTo>
                    <a:pt x="30" y="12"/>
                  </a:lnTo>
                  <a:lnTo>
                    <a:pt x="36" y="12"/>
                  </a:lnTo>
                  <a:lnTo>
                    <a:pt x="48" y="12"/>
                  </a:lnTo>
                  <a:lnTo>
                    <a:pt x="48" y="18"/>
                  </a:lnTo>
                  <a:lnTo>
                    <a:pt x="48"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16" name="Freeform 2744"/>
            <p:cNvSpPr>
              <a:spLocks/>
            </p:cNvSpPr>
            <p:nvPr/>
          </p:nvSpPr>
          <p:spPr bwMode="auto">
            <a:xfrm>
              <a:off x="3138" y="2766"/>
              <a:ext cx="66" cy="54"/>
            </a:xfrm>
            <a:custGeom>
              <a:avLst/>
              <a:gdLst>
                <a:gd name="T0" fmla="*/ 42 w 66"/>
                <a:gd name="T1" fmla="*/ 48 h 54"/>
                <a:gd name="T2" fmla="*/ 36 w 66"/>
                <a:gd name="T3" fmla="*/ 48 h 54"/>
                <a:gd name="T4" fmla="*/ 30 w 66"/>
                <a:gd name="T5" fmla="*/ 48 h 54"/>
                <a:gd name="T6" fmla="*/ 30 w 66"/>
                <a:gd name="T7" fmla="*/ 54 h 54"/>
                <a:gd name="T8" fmla="*/ 30 w 66"/>
                <a:gd name="T9" fmla="*/ 48 h 54"/>
                <a:gd name="T10" fmla="*/ 24 w 66"/>
                <a:gd name="T11" fmla="*/ 48 h 54"/>
                <a:gd name="T12" fmla="*/ 24 w 66"/>
                <a:gd name="T13" fmla="*/ 42 h 54"/>
                <a:gd name="T14" fmla="*/ 18 w 66"/>
                <a:gd name="T15" fmla="*/ 42 h 54"/>
                <a:gd name="T16" fmla="*/ 18 w 66"/>
                <a:gd name="T17" fmla="*/ 36 h 54"/>
                <a:gd name="T18" fmla="*/ 0 w 66"/>
                <a:gd name="T19" fmla="*/ 36 h 54"/>
                <a:gd name="T20" fmla="*/ 0 w 66"/>
                <a:gd name="T21" fmla="*/ 30 h 54"/>
                <a:gd name="T22" fmla="*/ 18 w 66"/>
                <a:gd name="T23" fmla="*/ 30 h 54"/>
                <a:gd name="T24" fmla="*/ 24 w 66"/>
                <a:gd name="T25" fmla="*/ 30 h 54"/>
                <a:gd name="T26" fmla="*/ 24 w 66"/>
                <a:gd name="T27" fmla="*/ 18 h 54"/>
                <a:gd name="T28" fmla="*/ 24 w 66"/>
                <a:gd name="T29" fmla="*/ 6 h 54"/>
                <a:gd name="T30" fmla="*/ 18 w 66"/>
                <a:gd name="T31" fmla="*/ 6 h 54"/>
                <a:gd name="T32" fmla="*/ 18 w 66"/>
                <a:gd name="T33" fmla="*/ 0 h 54"/>
                <a:gd name="T34" fmla="*/ 54 w 66"/>
                <a:gd name="T35" fmla="*/ 0 h 54"/>
                <a:gd name="T36" fmla="*/ 54 w 66"/>
                <a:gd name="T37" fmla="*/ 6 h 54"/>
                <a:gd name="T38" fmla="*/ 60 w 66"/>
                <a:gd name="T39" fmla="*/ 6 h 54"/>
                <a:gd name="T40" fmla="*/ 60 w 66"/>
                <a:gd name="T41" fmla="*/ 12 h 54"/>
                <a:gd name="T42" fmla="*/ 60 w 66"/>
                <a:gd name="T43" fmla="*/ 24 h 54"/>
                <a:gd name="T44" fmla="*/ 60 w 66"/>
                <a:gd name="T45" fmla="*/ 30 h 54"/>
                <a:gd name="T46" fmla="*/ 60 w 66"/>
                <a:gd name="T47" fmla="*/ 36 h 54"/>
                <a:gd name="T48" fmla="*/ 66 w 66"/>
                <a:gd name="T49" fmla="*/ 36 h 54"/>
                <a:gd name="T50" fmla="*/ 66 w 66"/>
                <a:gd name="T51" fmla="*/ 42 h 54"/>
                <a:gd name="T52" fmla="*/ 54 w 66"/>
                <a:gd name="T53" fmla="*/ 42 h 54"/>
                <a:gd name="T54" fmla="*/ 48 w 66"/>
                <a:gd name="T55" fmla="*/ 42 h 54"/>
                <a:gd name="T56" fmla="*/ 42 w 66"/>
                <a:gd name="T57" fmla="*/ 42 h 54"/>
                <a:gd name="T58" fmla="*/ 42 w 66"/>
                <a:gd name="T5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54">
                  <a:moveTo>
                    <a:pt x="42" y="48"/>
                  </a:moveTo>
                  <a:lnTo>
                    <a:pt x="36" y="48"/>
                  </a:lnTo>
                  <a:lnTo>
                    <a:pt x="30" y="48"/>
                  </a:lnTo>
                  <a:lnTo>
                    <a:pt x="30" y="54"/>
                  </a:lnTo>
                  <a:lnTo>
                    <a:pt x="30" y="48"/>
                  </a:lnTo>
                  <a:lnTo>
                    <a:pt x="24" y="48"/>
                  </a:lnTo>
                  <a:lnTo>
                    <a:pt x="24" y="42"/>
                  </a:lnTo>
                  <a:lnTo>
                    <a:pt x="18" y="42"/>
                  </a:lnTo>
                  <a:lnTo>
                    <a:pt x="18" y="36"/>
                  </a:lnTo>
                  <a:lnTo>
                    <a:pt x="0" y="36"/>
                  </a:lnTo>
                  <a:lnTo>
                    <a:pt x="0" y="30"/>
                  </a:lnTo>
                  <a:lnTo>
                    <a:pt x="18" y="30"/>
                  </a:lnTo>
                  <a:lnTo>
                    <a:pt x="24" y="30"/>
                  </a:lnTo>
                  <a:lnTo>
                    <a:pt x="24" y="18"/>
                  </a:lnTo>
                  <a:lnTo>
                    <a:pt x="24" y="6"/>
                  </a:lnTo>
                  <a:lnTo>
                    <a:pt x="18" y="6"/>
                  </a:lnTo>
                  <a:lnTo>
                    <a:pt x="18" y="0"/>
                  </a:lnTo>
                  <a:lnTo>
                    <a:pt x="54" y="0"/>
                  </a:lnTo>
                  <a:lnTo>
                    <a:pt x="54" y="6"/>
                  </a:lnTo>
                  <a:lnTo>
                    <a:pt x="60" y="6"/>
                  </a:lnTo>
                  <a:lnTo>
                    <a:pt x="60" y="12"/>
                  </a:lnTo>
                  <a:lnTo>
                    <a:pt x="60" y="24"/>
                  </a:lnTo>
                  <a:lnTo>
                    <a:pt x="60" y="30"/>
                  </a:lnTo>
                  <a:lnTo>
                    <a:pt x="60" y="36"/>
                  </a:lnTo>
                  <a:lnTo>
                    <a:pt x="66" y="36"/>
                  </a:lnTo>
                  <a:lnTo>
                    <a:pt x="66" y="42"/>
                  </a:lnTo>
                  <a:lnTo>
                    <a:pt x="54" y="42"/>
                  </a:lnTo>
                  <a:lnTo>
                    <a:pt x="48" y="42"/>
                  </a:lnTo>
                  <a:lnTo>
                    <a:pt x="42" y="42"/>
                  </a:lnTo>
                  <a:lnTo>
                    <a:pt x="4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17" name="Freeform 2745"/>
            <p:cNvSpPr>
              <a:spLocks/>
            </p:cNvSpPr>
            <p:nvPr/>
          </p:nvSpPr>
          <p:spPr bwMode="auto">
            <a:xfrm>
              <a:off x="3690" y="2724"/>
              <a:ext cx="48" cy="48"/>
            </a:xfrm>
            <a:custGeom>
              <a:avLst/>
              <a:gdLst>
                <a:gd name="T0" fmla="*/ 12 w 48"/>
                <a:gd name="T1" fmla="*/ 18 h 48"/>
                <a:gd name="T2" fmla="*/ 12 w 48"/>
                <a:gd name="T3" fmla="*/ 12 h 48"/>
                <a:gd name="T4" fmla="*/ 12 w 48"/>
                <a:gd name="T5" fmla="*/ 6 h 48"/>
                <a:gd name="T6" fmla="*/ 18 w 48"/>
                <a:gd name="T7" fmla="*/ 6 h 48"/>
                <a:gd name="T8" fmla="*/ 18 w 48"/>
                <a:gd name="T9" fmla="*/ 12 h 48"/>
                <a:gd name="T10" fmla="*/ 30 w 48"/>
                <a:gd name="T11" fmla="*/ 12 h 48"/>
                <a:gd name="T12" fmla="*/ 30 w 48"/>
                <a:gd name="T13" fmla="*/ 6 h 48"/>
                <a:gd name="T14" fmla="*/ 30 w 48"/>
                <a:gd name="T15" fmla="*/ 0 h 48"/>
                <a:gd name="T16" fmla="*/ 42 w 48"/>
                <a:gd name="T17" fmla="*/ 0 h 48"/>
                <a:gd name="T18" fmla="*/ 42 w 48"/>
                <a:gd name="T19" fmla="*/ 6 h 48"/>
                <a:gd name="T20" fmla="*/ 48 w 48"/>
                <a:gd name="T21" fmla="*/ 6 h 48"/>
                <a:gd name="T22" fmla="*/ 48 w 48"/>
                <a:gd name="T23" fmla="*/ 24 h 48"/>
                <a:gd name="T24" fmla="*/ 42 w 48"/>
                <a:gd name="T25" fmla="*/ 24 h 48"/>
                <a:gd name="T26" fmla="*/ 42 w 48"/>
                <a:gd name="T27" fmla="*/ 42 h 48"/>
                <a:gd name="T28" fmla="*/ 12 w 48"/>
                <a:gd name="T29" fmla="*/ 42 h 48"/>
                <a:gd name="T30" fmla="*/ 12 w 48"/>
                <a:gd name="T31" fmla="*/ 48 h 48"/>
                <a:gd name="T32" fmla="*/ 6 w 48"/>
                <a:gd name="T33" fmla="*/ 48 h 48"/>
                <a:gd name="T34" fmla="*/ 0 w 48"/>
                <a:gd name="T35" fmla="*/ 48 h 48"/>
                <a:gd name="T36" fmla="*/ 0 w 48"/>
                <a:gd name="T37" fmla="*/ 42 h 48"/>
                <a:gd name="T38" fmla="*/ 6 w 48"/>
                <a:gd name="T39" fmla="*/ 42 h 48"/>
                <a:gd name="T40" fmla="*/ 12 w 48"/>
                <a:gd name="T41" fmla="*/ 42 h 48"/>
                <a:gd name="T42" fmla="*/ 12 w 48"/>
                <a:gd name="T43" fmla="*/ 36 h 48"/>
                <a:gd name="T44" fmla="*/ 6 w 48"/>
                <a:gd name="T45" fmla="*/ 30 h 48"/>
                <a:gd name="T46" fmla="*/ 6 w 48"/>
                <a:gd name="T47" fmla="*/ 24 h 48"/>
                <a:gd name="T48" fmla="*/ 12 w 48"/>
                <a:gd name="T49" fmla="*/ 18 h 48"/>
                <a:gd name="T50" fmla="*/ 6 w 48"/>
                <a:gd name="T51" fmla="*/ 18 h 48"/>
                <a:gd name="T52" fmla="*/ 12 w 48"/>
                <a:gd name="T5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8">
                  <a:moveTo>
                    <a:pt x="12" y="18"/>
                  </a:moveTo>
                  <a:lnTo>
                    <a:pt x="12" y="12"/>
                  </a:lnTo>
                  <a:lnTo>
                    <a:pt x="12" y="6"/>
                  </a:lnTo>
                  <a:lnTo>
                    <a:pt x="18" y="6"/>
                  </a:lnTo>
                  <a:lnTo>
                    <a:pt x="18" y="12"/>
                  </a:lnTo>
                  <a:lnTo>
                    <a:pt x="30" y="12"/>
                  </a:lnTo>
                  <a:lnTo>
                    <a:pt x="30" y="6"/>
                  </a:lnTo>
                  <a:lnTo>
                    <a:pt x="30" y="0"/>
                  </a:lnTo>
                  <a:lnTo>
                    <a:pt x="42" y="0"/>
                  </a:lnTo>
                  <a:lnTo>
                    <a:pt x="42" y="6"/>
                  </a:lnTo>
                  <a:lnTo>
                    <a:pt x="48" y="6"/>
                  </a:lnTo>
                  <a:lnTo>
                    <a:pt x="48" y="24"/>
                  </a:lnTo>
                  <a:lnTo>
                    <a:pt x="42" y="24"/>
                  </a:lnTo>
                  <a:lnTo>
                    <a:pt x="42" y="42"/>
                  </a:lnTo>
                  <a:lnTo>
                    <a:pt x="12" y="42"/>
                  </a:lnTo>
                  <a:lnTo>
                    <a:pt x="12" y="48"/>
                  </a:lnTo>
                  <a:lnTo>
                    <a:pt x="6" y="48"/>
                  </a:lnTo>
                  <a:lnTo>
                    <a:pt x="0" y="48"/>
                  </a:lnTo>
                  <a:lnTo>
                    <a:pt x="0" y="42"/>
                  </a:lnTo>
                  <a:lnTo>
                    <a:pt x="6" y="42"/>
                  </a:lnTo>
                  <a:lnTo>
                    <a:pt x="12" y="42"/>
                  </a:lnTo>
                  <a:lnTo>
                    <a:pt x="12" y="36"/>
                  </a:lnTo>
                  <a:lnTo>
                    <a:pt x="6" y="30"/>
                  </a:lnTo>
                  <a:lnTo>
                    <a:pt x="6" y="24"/>
                  </a:lnTo>
                  <a:lnTo>
                    <a:pt x="12" y="18"/>
                  </a:lnTo>
                  <a:lnTo>
                    <a:pt x="6" y="18"/>
                  </a:lnTo>
                  <a:lnTo>
                    <a:pt x="12" y="1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18" name="Freeform 2746"/>
            <p:cNvSpPr>
              <a:spLocks/>
            </p:cNvSpPr>
            <p:nvPr/>
          </p:nvSpPr>
          <p:spPr bwMode="auto">
            <a:xfrm>
              <a:off x="4026" y="2688"/>
              <a:ext cx="42" cy="54"/>
            </a:xfrm>
            <a:custGeom>
              <a:avLst/>
              <a:gdLst>
                <a:gd name="T0" fmla="*/ 0 w 42"/>
                <a:gd name="T1" fmla="*/ 48 h 54"/>
                <a:gd name="T2" fmla="*/ 0 w 42"/>
                <a:gd name="T3" fmla="*/ 42 h 54"/>
                <a:gd name="T4" fmla="*/ 0 w 42"/>
                <a:gd name="T5" fmla="*/ 36 h 54"/>
                <a:gd name="T6" fmla="*/ 0 w 42"/>
                <a:gd name="T7" fmla="*/ 24 h 54"/>
                <a:gd name="T8" fmla="*/ 0 w 42"/>
                <a:gd name="T9" fmla="*/ 18 h 54"/>
                <a:gd name="T10" fmla="*/ 0 w 42"/>
                <a:gd name="T11" fmla="*/ 6 h 54"/>
                <a:gd name="T12" fmla="*/ 0 w 42"/>
                <a:gd name="T13" fmla="*/ 0 h 54"/>
                <a:gd name="T14" fmla="*/ 0 w 42"/>
                <a:gd name="T15" fmla="*/ 6 h 54"/>
                <a:gd name="T16" fmla="*/ 0 w 42"/>
                <a:gd name="T17" fmla="*/ 0 h 54"/>
                <a:gd name="T18" fmla="*/ 6 w 42"/>
                <a:gd name="T19" fmla="*/ 0 h 54"/>
                <a:gd name="T20" fmla="*/ 12 w 42"/>
                <a:gd name="T21" fmla="*/ 0 h 54"/>
                <a:gd name="T22" fmla="*/ 18 w 42"/>
                <a:gd name="T23" fmla="*/ 0 h 54"/>
                <a:gd name="T24" fmla="*/ 24 w 42"/>
                <a:gd name="T25" fmla="*/ 0 h 54"/>
                <a:gd name="T26" fmla="*/ 24 w 42"/>
                <a:gd name="T27" fmla="*/ 6 h 54"/>
                <a:gd name="T28" fmla="*/ 30 w 42"/>
                <a:gd name="T29" fmla="*/ 6 h 54"/>
                <a:gd name="T30" fmla="*/ 36 w 42"/>
                <a:gd name="T31" fmla="*/ 6 h 54"/>
                <a:gd name="T32" fmla="*/ 42 w 42"/>
                <a:gd name="T33" fmla="*/ 6 h 54"/>
                <a:gd name="T34" fmla="*/ 42 w 42"/>
                <a:gd name="T35" fmla="*/ 18 h 54"/>
                <a:gd name="T36" fmla="*/ 42 w 42"/>
                <a:gd name="T37" fmla="*/ 24 h 54"/>
                <a:gd name="T38" fmla="*/ 36 w 42"/>
                <a:gd name="T39" fmla="*/ 24 h 54"/>
                <a:gd name="T40" fmla="*/ 36 w 42"/>
                <a:gd name="T41" fmla="*/ 18 h 54"/>
                <a:gd name="T42" fmla="*/ 30 w 42"/>
                <a:gd name="T43" fmla="*/ 18 h 54"/>
                <a:gd name="T44" fmla="*/ 30 w 42"/>
                <a:gd name="T45" fmla="*/ 24 h 54"/>
                <a:gd name="T46" fmla="*/ 24 w 42"/>
                <a:gd name="T47" fmla="*/ 18 h 54"/>
                <a:gd name="T48" fmla="*/ 24 w 42"/>
                <a:gd name="T49" fmla="*/ 24 h 54"/>
                <a:gd name="T50" fmla="*/ 24 w 42"/>
                <a:gd name="T51" fmla="*/ 30 h 54"/>
                <a:gd name="T52" fmla="*/ 0 w 42"/>
                <a:gd name="T53" fmla="*/ 54 h 54"/>
                <a:gd name="T54" fmla="*/ 0 w 42"/>
                <a:gd name="T5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54">
                  <a:moveTo>
                    <a:pt x="0" y="48"/>
                  </a:moveTo>
                  <a:lnTo>
                    <a:pt x="0" y="42"/>
                  </a:lnTo>
                  <a:lnTo>
                    <a:pt x="0" y="36"/>
                  </a:lnTo>
                  <a:lnTo>
                    <a:pt x="0" y="24"/>
                  </a:lnTo>
                  <a:lnTo>
                    <a:pt x="0" y="18"/>
                  </a:lnTo>
                  <a:lnTo>
                    <a:pt x="0" y="6"/>
                  </a:lnTo>
                  <a:lnTo>
                    <a:pt x="0" y="0"/>
                  </a:lnTo>
                  <a:lnTo>
                    <a:pt x="0" y="6"/>
                  </a:lnTo>
                  <a:lnTo>
                    <a:pt x="0" y="0"/>
                  </a:lnTo>
                  <a:lnTo>
                    <a:pt x="6" y="0"/>
                  </a:lnTo>
                  <a:lnTo>
                    <a:pt x="12" y="0"/>
                  </a:lnTo>
                  <a:lnTo>
                    <a:pt x="18" y="0"/>
                  </a:lnTo>
                  <a:lnTo>
                    <a:pt x="24" y="0"/>
                  </a:lnTo>
                  <a:lnTo>
                    <a:pt x="24" y="6"/>
                  </a:lnTo>
                  <a:lnTo>
                    <a:pt x="30" y="6"/>
                  </a:lnTo>
                  <a:lnTo>
                    <a:pt x="36" y="6"/>
                  </a:lnTo>
                  <a:lnTo>
                    <a:pt x="42" y="6"/>
                  </a:lnTo>
                  <a:lnTo>
                    <a:pt x="42" y="18"/>
                  </a:lnTo>
                  <a:lnTo>
                    <a:pt x="42" y="24"/>
                  </a:lnTo>
                  <a:lnTo>
                    <a:pt x="36" y="24"/>
                  </a:lnTo>
                  <a:lnTo>
                    <a:pt x="36" y="18"/>
                  </a:lnTo>
                  <a:lnTo>
                    <a:pt x="30" y="18"/>
                  </a:lnTo>
                  <a:lnTo>
                    <a:pt x="30" y="24"/>
                  </a:lnTo>
                  <a:lnTo>
                    <a:pt x="24" y="18"/>
                  </a:lnTo>
                  <a:lnTo>
                    <a:pt x="24" y="24"/>
                  </a:lnTo>
                  <a:lnTo>
                    <a:pt x="24" y="30"/>
                  </a:lnTo>
                  <a:lnTo>
                    <a:pt x="0" y="54"/>
                  </a:lnTo>
                  <a:lnTo>
                    <a:pt x="0"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19" name="Freeform 2747"/>
            <p:cNvSpPr>
              <a:spLocks/>
            </p:cNvSpPr>
            <p:nvPr/>
          </p:nvSpPr>
          <p:spPr bwMode="auto">
            <a:xfrm>
              <a:off x="3444" y="2760"/>
              <a:ext cx="42" cy="42"/>
            </a:xfrm>
            <a:custGeom>
              <a:avLst/>
              <a:gdLst>
                <a:gd name="T0" fmla="*/ 42 w 42"/>
                <a:gd name="T1" fmla="*/ 30 h 42"/>
                <a:gd name="T2" fmla="*/ 42 w 42"/>
                <a:gd name="T3" fmla="*/ 36 h 42"/>
                <a:gd name="T4" fmla="*/ 36 w 42"/>
                <a:gd name="T5" fmla="*/ 42 h 42"/>
                <a:gd name="T6" fmla="*/ 24 w 42"/>
                <a:gd name="T7" fmla="*/ 36 h 42"/>
                <a:gd name="T8" fmla="*/ 18 w 42"/>
                <a:gd name="T9" fmla="*/ 36 h 42"/>
                <a:gd name="T10" fmla="*/ 0 w 42"/>
                <a:gd name="T11" fmla="*/ 30 h 42"/>
                <a:gd name="T12" fmla="*/ 0 w 42"/>
                <a:gd name="T13" fmla="*/ 6 h 42"/>
                <a:gd name="T14" fmla="*/ 0 w 42"/>
                <a:gd name="T15" fmla="*/ 0 h 42"/>
                <a:gd name="T16" fmla="*/ 36 w 42"/>
                <a:gd name="T17" fmla="*/ 0 h 42"/>
                <a:gd name="T18" fmla="*/ 42 w 42"/>
                <a:gd name="T1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42" y="30"/>
                  </a:moveTo>
                  <a:lnTo>
                    <a:pt x="42" y="36"/>
                  </a:lnTo>
                  <a:lnTo>
                    <a:pt x="36" y="42"/>
                  </a:lnTo>
                  <a:lnTo>
                    <a:pt x="24" y="36"/>
                  </a:lnTo>
                  <a:lnTo>
                    <a:pt x="18" y="36"/>
                  </a:lnTo>
                  <a:lnTo>
                    <a:pt x="0" y="30"/>
                  </a:lnTo>
                  <a:lnTo>
                    <a:pt x="0" y="6"/>
                  </a:lnTo>
                  <a:lnTo>
                    <a:pt x="0" y="0"/>
                  </a:lnTo>
                  <a:lnTo>
                    <a:pt x="36" y="0"/>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0" name="Freeform 2748"/>
            <p:cNvSpPr>
              <a:spLocks/>
            </p:cNvSpPr>
            <p:nvPr/>
          </p:nvSpPr>
          <p:spPr bwMode="auto">
            <a:xfrm>
              <a:off x="2754" y="2784"/>
              <a:ext cx="60" cy="42"/>
            </a:xfrm>
            <a:custGeom>
              <a:avLst/>
              <a:gdLst>
                <a:gd name="T0" fmla="*/ 54 w 60"/>
                <a:gd name="T1" fmla="*/ 36 h 42"/>
                <a:gd name="T2" fmla="*/ 48 w 60"/>
                <a:gd name="T3" fmla="*/ 36 h 42"/>
                <a:gd name="T4" fmla="*/ 42 w 60"/>
                <a:gd name="T5" fmla="*/ 36 h 42"/>
                <a:gd name="T6" fmla="*/ 24 w 60"/>
                <a:gd name="T7" fmla="*/ 42 h 42"/>
                <a:gd name="T8" fmla="*/ 18 w 60"/>
                <a:gd name="T9" fmla="*/ 42 h 42"/>
                <a:gd name="T10" fmla="*/ 12 w 60"/>
                <a:gd name="T11" fmla="*/ 36 h 42"/>
                <a:gd name="T12" fmla="*/ 12 w 60"/>
                <a:gd name="T13" fmla="*/ 30 h 42"/>
                <a:gd name="T14" fmla="*/ 6 w 60"/>
                <a:gd name="T15" fmla="*/ 30 h 42"/>
                <a:gd name="T16" fmla="*/ 6 w 60"/>
                <a:gd name="T17" fmla="*/ 24 h 42"/>
                <a:gd name="T18" fmla="*/ 0 w 60"/>
                <a:gd name="T19" fmla="*/ 18 h 42"/>
                <a:gd name="T20" fmla="*/ 30 w 60"/>
                <a:gd name="T21" fmla="*/ 0 h 42"/>
                <a:gd name="T22" fmla="*/ 30 w 60"/>
                <a:gd name="T23" fmla="*/ 12 h 42"/>
                <a:gd name="T24" fmla="*/ 36 w 60"/>
                <a:gd name="T25" fmla="*/ 12 h 42"/>
                <a:gd name="T26" fmla="*/ 42 w 60"/>
                <a:gd name="T27" fmla="*/ 12 h 42"/>
                <a:gd name="T28" fmla="*/ 42 w 60"/>
                <a:gd name="T29" fmla="*/ 18 h 42"/>
                <a:gd name="T30" fmla="*/ 42 w 60"/>
                <a:gd name="T31" fmla="*/ 12 h 42"/>
                <a:gd name="T32" fmla="*/ 48 w 60"/>
                <a:gd name="T33" fmla="*/ 18 h 42"/>
                <a:gd name="T34" fmla="*/ 48 w 60"/>
                <a:gd name="T35" fmla="*/ 24 h 42"/>
                <a:gd name="T36" fmla="*/ 54 w 60"/>
                <a:gd name="T37" fmla="*/ 24 h 42"/>
                <a:gd name="T38" fmla="*/ 54 w 60"/>
                <a:gd name="T39" fmla="*/ 30 h 42"/>
                <a:gd name="T40" fmla="*/ 60 w 60"/>
                <a:gd name="T41" fmla="*/ 30 h 42"/>
                <a:gd name="T42" fmla="*/ 54 w 60"/>
                <a:gd name="T43" fmla="*/ 30 h 42"/>
                <a:gd name="T44" fmla="*/ 54 w 60"/>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2">
                  <a:moveTo>
                    <a:pt x="54" y="36"/>
                  </a:moveTo>
                  <a:lnTo>
                    <a:pt x="48" y="36"/>
                  </a:lnTo>
                  <a:lnTo>
                    <a:pt x="42" y="36"/>
                  </a:lnTo>
                  <a:lnTo>
                    <a:pt x="24" y="42"/>
                  </a:lnTo>
                  <a:lnTo>
                    <a:pt x="18" y="42"/>
                  </a:lnTo>
                  <a:lnTo>
                    <a:pt x="12" y="36"/>
                  </a:lnTo>
                  <a:lnTo>
                    <a:pt x="12" y="30"/>
                  </a:lnTo>
                  <a:lnTo>
                    <a:pt x="6" y="30"/>
                  </a:lnTo>
                  <a:lnTo>
                    <a:pt x="6" y="24"/>
                  </a:lnTo>
                  <a:lnTo>
                    <a:pt x="0" y="18"/>
                  </a:lnTo>
                  <a:lnTo>
                    <a:pt x="30" y="0"/>
                  </a:lnTo>
                  <a:lnTo>
                    <a:pt x="30" y="12"/>
                  </a:lnTo>
                  <a:lnTo>
                    <a:pt x="36" y="12"/>
                  </a:lnTo>
                  <a:lnTo>
                    <a:pt x="42" y="12"/>
                  </a:lnTo>
                  <a:lnTo>
                    <a:pt x="42" y="18"/>
                  </a:lnTo>
                  <a:lnTo>
                    <a:pt x="42" y="12"/>
                  </a:lnTo>
                  <a:lnTo>
                    <a:pt x="48" y="18"/>
                  </a:lnTo>
                  <a:lnTo>
                    <a:pt x="48" y="24"/>
                  </a:lnTo>
                  <a:lnTo>
                    <a:pt x="54" y="24"/>
                  </a:lnTo>
                  <a:lnTo>
                    <a:pt x="54" y="30"/>
                  </a:lnTo>
                  <a:lnTo>
                    <a:pt x="60" y="30"/>
                  </a:lnTo>
                  <a:lnTo>
                    <a:pt x="54" y="30"/>
                  </a:lnTo>
                  <a:lnTo>
                    <a:pt x="5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1" name="Freeform 2749"/>
            <p:cNvSpPr>
              <a:spLocks/>
            </p:cNvSpPr>
            <p:nvPr/>
          </p:nvSpPr>
          <p:spPr bwMode="auto">
            <a:xfrm>
              <a:off x="3234" y="2772"/>
              <a:ext cx="42" cy="42"/>
            </a:xfrm>
            <a:custGeom>
              <a:avLst/>
              <a:gdLst>
                <a:gd name="T0" fmla="*/ 30 w 42"/>
                <a:gd name="T1" fmla="*/ 42 h 42"/>
                <a:gd name="T2" fmla="*/ 18 w 42"/>
                <a:gd name="T3" fmla="*/ 42 h 42"/>
                <a:gd name="T4" fmla="*/ 12 w 42"/>
                <a:gd name="T5" fmla="*/ 42 h 42"/>
                <a:gd name="T6" fmla="*/ 12 w 42"/>
                <a:gd name="T7" fmla="*/ 36 h 42"/>
                <a:gd name="T8" fmla="*/ 12 w 42"/>
                <a:gd name="T9" fmla="*/ 30 h 42"/>
                <a:gd name="T10" fmla="*/ 12 w 42"/>
                <a:gd name="T11" fmla="*/ 24 h 42"/>
                <a:gd name="T12" fmla="*/ 6 w 42"/>
                <a:gd name="T13" fmla="*/ 24 h 42"/>
                <a:gd name="T14" fmla="*/ 6 w 42"/>
                <a:gd name="T15" fmla="*/ 18 h 42"/>
                <a:gd name="T16" fmla="*/ 0 w 42"/>
                <a:gd name="T17" fmla="*/ 18 h 42"/>
                <a:gd name="T18" fmla="*/ 6 w 42"/>
                <a:gd name="T19" fmla="*/ 12 h 42"/>
                <a:gd name="T20" fmla="*/ 0 w 42"/>
                <a:gd name="T21" fmla="*/ 12 h 42"/>
                <a:gd name="T22" fmla="*/ 6 w 42"/>
                <a:gd name="T23" fmla="*/ 6 h 42"/>
                <a:gd name="T24" fmla="*/ 42 w 42"/>
                <a:gd name="T25" fmla="*/ 0 h 42"/>
                <a:gd name="T26" fmla="*/ 36 w 42"/>
                <a:gd name="T27" fmla="*/ 6 h 42"/>
                <a:gd name="T28" fmla="*/ 36 w 42"/>
                <a:gd name="T29" fmla="*/ 12 h 42"/>
                <a:gd name="T30" fmla="*/ 30 w 42"/>
                <a:gd name="T31" fmla="*/ 18 h 42"/>
                <a:gd name="T32" fmla="*/ 30 w 42"/>
                <a:gd name="T33" fmla="*/ 24 h 42"/>
                <a:gd name="T34" fmla="*/ 30 w 42"/>
                <a:gd name="T35" fmla="*/ 30 h 42"/>
                <a:gd name="T36" fmla="*/ 36 w 42"/>
                <a:gd name="T37" fmla="*/ 30 h 42"/>
                <a:gd name="T38" fmla="*/ 30 w 42"/>
                <a:gd name="T39" fmla="*/ 36 h 42"/>
                <a:gd name="T40" fmla="*/ 36 w 42"/>
                <a:gd name="T41" fmla="*/ 36 h 42"/>
                <a:gd name="T42" fmla="*/ 42 w 42"/>
                <a:gd name="T43" fmla="*/ 36 h 42"/>
                <a:gd name="T44" fmla="*/ 36 w 42"/>
                <a:gd name="T45" fmla="*/ 36 h 42"/>
                <a:gd name="T46" fmla="*/ 30 w 42"/>
                <a:gd name="T4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2">
                  <a:moveTo>
                    <a:pt x="30" y="42"/>
                  </a:moveTo>
                  <a:lnTo>
                    <a:pt x="18" y="42"/>
                  </a:lnTo>
                  <a:lnTo>
                    <a:pt x="12" y="42"/>
                  </a:lnTo>
                  <a:lnTo>
                    <a:pt x="12" y="36"/>
                  </a:lnTo>
                  <a:lnTo>
                    <a:pt x="12" y="30"/>
                  </a:lnTo>
                  <a:lnTo>
                    <a:pt x="12" y="24"/>
                  </a:lnTo>
                  <a:lnTo>
                    <a:pt x="6" y="24"/>
                  </a:lnTo>
                  <a:lnTo>
                    <a:pt x="6" y="18"/>
                  </a:lnTo>
                  <a:lnTo>
                    <a:pt x="0" y="18"/>
                  </a:lnTo>
                  <a:lnTo>
                    <a:pt x="6" y="12"/>
                  </a:lnTo>
                  <a:lnTo>
                    <a:pt x="0" y="12"/>
                  </a:lnTo>
                  <a:lnTo>
                    <a:pt x="6" y="6"/>
                  </a:lnTo>
                  <a:lnTo>
                    <a:pt x="42" y="0"/>
                  </a:lnTo>
                  <a:lnTo>
                    <a:pt x="36" y="6"/>
                  </a:lnTo>
                  <a:lnTo>
                    <a:pt x="36" y="12"/>
                  </a:lnTo>
                  <a:lnTo>
                    <a:pt x="30" y="18"/>
                  </a:lnTo>
                  <a:lnTo>
                    <a:pt x="30" y="24"/>
                  </a:lnTo>
                  <a:lnTo>
                    <a:pt x="30" y="30"/>
                  </a:lnTo>
                  <a:lnTo>
                    <a:pt x="36" y="30"/>
                  </a:lnTo>
                  <a:lnTo>
                    <a:pt x="30" y="36"/>
                  </a:lnTo>
                  <a:lnTo>
                    <a:pt x="36" y="36"/>
                  </a:lnTo>
                  <a:lnTo>
                    <a:pt x="42" y="36"/>
                  </a:lnTo>
                  <a:lnTo>
                    <a:pt x="36" y="36"/>
                  </a:lnTo>
                  <a:lnTo>
                    <a:pt x="3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2" name="Freeform 2750"/>
            <p:cNvSpPr>
              <a:spLocks/>
            </p:cNvSpPr>
            <p:nvPr/>
          </p:nvSpPr>
          <p:spPr bwMode="auto">
            <a:xfrm>
              <a:off x="2484" y="2778"/>
              <a:ext cx="66" cy="48"/>
            </a:xfrm>
            <a:custGeom>
              <a:avLst/>
              <a:gdLst>
                <a:gd name="T0" fmla="*/ 30 w 66"/>
                <a:gd name="T1" fmla="*/ 42 h 48"/>
                <a:gd name="T2" fmla="*/ 0 w 66"/>
                <a:gd name="T3" fmla="*/ 42 h 48"/>
                <a:gd name="T4" fmla="*/ 0 w 66"/>
                <a:gd name="T5" fmla="*/ 0 h 48"/>
                <a:gd name="T6" fmla="*/ 54 w 66"/>
                <a:gd name="T7" fmla="*/ 0 h 48"/>
                <a:gd name="T8" fmla="*/ 54 w 66"/>
                <a:gd name="T9" fmla="*/ 24 h 48"/>
                <a:gd name="T10" fmla="*/ 66 w 66"/>
                <a:gd name="T11" fmla="*/ 24 h 48"/>
                <a:gd name="T12" fmla="*/ 66 w 66"/>
                <a:gd name="T13" fmla="*/ 48 h 48"/>
                <a:gd name="T14" fmla="*/ 30 w 66"/>
                <a:gd name="T15" fmla="*/ 4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30" y="42"/>
                  </a:moveTo>
                  <a:lnTo>
                    <a:pt x="0" y="42"/>
                  </a:lnTo>
                  <a:lnTo>
                    <a:pt x="0" y="0"/>
                  </a:lnTo>
                  <a:lnTo>
                    <a:pt x="54" y="0"/>
                  </a:lnTo>
                  <a:lnTo>
                    <a:pt x="54" y="24"/>
                  </a:lnTo>
                  <a:lnTo>
                    <a:pt x="66" y="24"/>
                  </a:lnTo>
                  <a:lnTo>
                    <a:pt x="66" y="48"/>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3" name="Freeform 2751"/>
            <p:cNvSpPr>
              <a:spLocks/>
            </p:cNvSpPr>
            <p:nvPr/>
          </p:nvSpPr>
          <p:spPr bwMode="auto">
            <a:xfrm>
              <a:off x="3780" y="2724"/>
              <a:ext cx="54" cy="36"/>
            </a:xfrm>
            <a:custGeom>
              <a:avLst/>
              <a:gdLst>
                <a:gd name="T0" fmla="*/ 54 w 54"/>
                <a:gd name="T1" fmla="*/ 0 h 36"/>
                <a:gd name="T2" fmla="*/ 54 w 54"/>
                <a:gd name="T3" fmla="*/ 6 h 36"/>
                <a:gd name="T4" fmla="*/ 48 w 54"/>
                <a:gd name="T5" fmla="*/ 12 h 36"/>
                <a:gd name="T6" fmla="*/ 48 w 54"/>
                <a:gd name="T7" fmla="*/ 18 h 36"/>
                <a:gd name="T8" fmla="*/ 48 w 54"/>
                <a:gd name="T9" fmla="*/ 24 h 36"/>
                <a:gd name="T10" fmla="*/ 42 w 54"/>
                <a:gd name="T11" fmla="*/ 24 h 36"/>
                <a:gd name="T12" fmla="*/ 36 w 54"/>
                <a:gd name="T13" fmla="*/ 30 h 36"/>
                <a:gd name="T14" fmla="*/ 30 w 54"/>
                <a:gd name="T15" fmla="*/ 30 h 36"/>
                <a:gd name="T16" fmla="*/ 24 w 54"/>
                <a:gd name="T17" fmla="*/ 36 h 36"/>
                <a:gd name="T18" fmla="*/ 18 w 54"/>
                <a:gd name="T19" fmla="*/ 36 h 36"/>
                <a:gd name="T20" fmla="*/ 18 w 54"/>
                <a:gd name="T21" fmla="*/ 30 h 36"/>
                <a:gd name="T22" fmla="*/ 12 w 54"/>
                <a:gd name="T23" fmla="*/ 30 h 36"/>
                <a:gd name="T24" fmla="*/ 12 w 54"/>
                <a:gd name="T25" fmla="*/ 24 h 36"/>
                <a:gd name="T26" fmla="*/ 6 w 54"/>
                <a:gd name="T27" fmla="*/ 24 h 36"/>
                <a:gd name="T28" fmla="*/ 6 w 54"/>
                <a:gd name="T29" fmla="*/ 18 h 36"/>
                <a:gd name="T30" fmla="*/ 0 w 54"/>
                <a:gd name="T31" fmla="*/ 18 h 36"/>
                <a:gd name="T32" fmla="*/ 6 w 54"/>
                <a:gd name="T33" fmla="*/ 12 h 36"/>
                <a:gd name="T34" fmla="*/ 6 w 54"/>
                <a:gd name="T35" fmla="*/ 6 h 36"/>
                <a:gd name="T36" fmla="*/ 48 w 54"/>
                <a:gd name="T37" fmla="*/ 6 h 36"/>
                <a:gd name="T38" fmla="*/ 54 w 54"/>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36">
                  <a:moveTo>
                    <a:pt x="54" y="0"/>
                  </a:moveTo>
                  <a:lnTo>
                    <a:pt x="54" y="6"/>
                  </a:lnTo>
                  <a:lnTo>
                    <a:pt x="48" y="12"/>
                  </a:lnTo>
                  <a:lnTo>
                    <a:pt x="48" y="18"/>
                  </a:lnTo>
                  <a:lnTo>
                    <a:pt x="48" y="24"/>
                  </a:lnTo>
                  <a:lnTo>
                    <a:pt x="42" y="24"/>
                  </a:lnTo>
                  <a:lnTo>
                    <a:pt x="36" y="30"/>
                  </a:lnTo>
                  <a:lnTo>
                    <a:pt x="30" y="30"/>
                  </a:lnTo>
                  <a:lnTo>
                    <a:pt x="24" y="36"/>
                  </a:lnTo>
                  <a:lnTo>
                    <a:pt x="18" y="36"/>
                  </a:lnTo>
                  <a:lnTo>
                    <a:pt x="18" y="30"/>
                  </a:lnTo>
                  <a:lnTo>
                    <a:pt x="12" y="30"/>
                  </a:lnTo>
                  <a:lnTo>
                    <a:pt x="12" y="24"/>
                  </a:lnTo>
                  <a:lnTo>
                    <a:pt x="6" y="24"/>
                  </a:lnTo>
                  <a:lnTo>
                    <a:pt x="6" y="18"/>
                  </a:lnTo>
                  <a:lnTo>
                    <a:pt x="0" y="18"/>
                  </a:lnTo>
                  <a:lnTo>
                    <a:pt x="6" y="12"/>
                  </a:lnTo>
                  <a:lnTo>
                    <a:pt x="6" y="6"/>
                  </a:lnTo>
                  <a:lnTo>
                    <a:pt x="48" y="6"/>
                  </a:lnTo>
                  <a:lnTo>
                    <a:pt x="5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4" name="Freeform 2752"/>
            <p:cNvSpPr>
              <a:spLocks/>
            </p:cNvSpPr>
            <p:nvPr/>
          </p:nvSpPr>
          <p:spPr bwMode="auto">
            <a:xfrm>
              <a:off x="3324" y="2772"/>
              <a:ext cx="60" cy="48"/>
            </a:xfrm>
            <a:custGeom>
              <a:avLst/>
              <a:gdLst>
                <a:gd name="T0" fmla="*/ 60 w 60"/>
                <a:gd name="T1" fmla="*/ 48 h 48"/>
                <a:gd name="T2" fmla="*/ 48 w 60"/>
                <a:gd name="T3" fmla="*/ 48 h 48"/>
                <a:gd name="T4" fmla="*/ 48 w 60"/>
                <a:gd name="T5" fmla="*/ 42 h 48"/>
                <a:gd name="T6" fmla="*/ 30 w 60"/>
                <a:gd name="T7" fmla="*/ 42 h 48"/>
                <a:gd name="T8" fmla="*/ 18 w 60"/>
                <a:gd name="T9" fmla="*/ 30 h 48"/>
                <a:gd name="T10" fmla="*/ 6 w 60"/>
                <a:gd name="T11" fmla="*/ 30 h 48"/>
                <a:gd name="T12" fmla="*/ 0 w 60"/>
                <a:gd name="T13" fmla="*/ 0 h 48"/>
                <a:gd name="T14" fmla="*/ 24 w 60"/>
                <a:gd name="T15" fmla="*/ 0 h 48"/>
                <a:gd name="T16" fmla="*/ 36 w 60"/>
                <a:gd name="T17" fmla="*/ 0 h 48"/>
                <a:gd name="T18" fmla="*/ 36 w 60"/>
                <a:gd name="T19" fmla="*/ 6 h 48"/>
                <a:gd name="T20" fmla="*/ 42 w 60"/>
                <a:gd name="T21" fmla="*/ 6 h 48"/>
                <a:gd name="T22" fmla="*/ 42 w 60"/>
                <a:gd name="T23" fmla="*/ 12 h 48"/>
                <a:gd name="T24" fmla="*/ 48 w 60"/>
                <a:gd name="T25" fmla="*/ 18 h 48"/>
                <a:gd name="T26" fmla="*/ 54 w 60"/>
                <a:gd name="T27" fmla="*/ 24 h 48"/>
                <a:gd name="T28" fmla="*/ 54 w 60"/>
                <a:gd name="T29" fmla="*/ 30 h 48"/>
                <a:gd name="T30" fmla="*/ 60 w 60"/>
                <a:gd name="T31" fmla="*/ 30 h 48"/>
                <a:gd name="T32" fmla="*/ 60 w 60"/>
                <a:gd name="T33" fmla="*/ 36 h 48"/>
                <a:gd name="T34" fmla="*/ 54 w 60"/>
                <a:gd name="T35" fmla="*/ 36 h 48"/>
                <a:gd name="T36" fmla="*/ 60 w 60"/>
                <a:gd name="T37" fmla="*/ 36 h 48"/>
                <a:gd name="T38" fmla="*/ 60 w 60"/>
                <a:gd name="T39" fmla="*/ 42 h 48"/>
                <a:gd name="T40" fmla="*/ 60 w 60"/>
                <a:gd name="T4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48">
                  <a:moveTo>
                    <a:pt x="60" y="48"/>
                  </a:moveTo>
                  <a:lnTo>
                    <a:pt x="48" y="48"/>
                  </a:lnTo>
                  <a:lnTo>
                    <a:pt x="48" y="42"/>
                  </a:lnTo>
                  <a:lnTo>
                    <a:pt x="30" y="42"/>
                  </a:lnTo>
                  <a:lnTo>
                    <a:pt x="18" y="30"/>
                  </a:lnTo>
                  <a:lnTo>
                    <a:pt x="6" y="30"/>
                  </a:lnTo>
                  <a:lnTo>
                    <a:pt x="0" y="0"/>
                  </a:lnTo>
                  <a:lnTo>
                    <a:pt x="24" y="0"/>
                  </a:lnTo>
                  <a:lnTo>
                    <a:pt x="36" y="0"/>
                  </a:lnTo>
                  <a:lnTo>
                    <a:pt x="36" y="6"/>
                  </a:lnTo>
                  <a:lnTo>
                    <a:pt x="42" y="6"/>
                  </a:lnTo>
                  <a:lnTo>
                    <a:pt x="42" y="12"/>
                  </a:lnTo>
                  <a:lnTo>
                    <a:pt x="48" y="18"/>
                  </a:lnTo>
                  <a:lnTo>
                    <a:pt x="54" y="24"/>
                  </a:lnTo>
                  <a:lnTo>
                    <a:pt x="54" y="30"/>
                  </a:lnTo>
                  <a:lnTo>
                    <a:pt x="60" y="30"/>
                  </a:lnTo>
                  <a:lnTo>
                    <a:pt x="60" y="36"/>
                  </a:lnTo>
                  <a:lnTo>
                    <a:pt x="54" y="36"/>
                  </a:lnTo>
                  <a:lnTo>
                    <a:pt x="60" y="36"/>
                  </a:lnTo>
                  <a:lnTo>
                    <a:pt x="60" y="42"/>
                  </a:lnTo>
                  <a:lnTo>
                    <a:pt x="60"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5" name="Freeform 2753"/>
            <p:cNvSpPr>
              <a:spLocks/>
            </p:cNvSpPr>
            <p:nvPr/>
          </p:nvSpPr>
          <p:spPr bwMode="auto">
            <a:xfrm>
              <a:off x="2412" y="2778"/>
              <a:ext cx="72" cy="42"/>
            </a:xfrm>
            <a:custGeom>
              <a:avLst/>
              <a:gdLst>
                <a:gd name="T0" fmla="*/ 18 w 72"/>
                <a:gd name="T1" fmla="*/ 42 h 42"/>
                <a:gd name="T2" fmla="*/ 0 w 72"/>
                <a:gd name="T3" fmla="*/ 42 h 42"/>
                <a:gd name="T4" fmla="*/ 0 w 72"/>
                <a:gd name="T5" fmla="*/ 0 h 42"/>
                <a:gd name="T6" fmla="*/ 72 w 72"/>
                <a:gd name="T7" fmla="*/ 0 h 42"/>
                <a:gd name="T8" fmla="*/ 72 w 72"/>
                <a:gd name="T9" fmla="*/ 42 h 42"/>
                <a:gd name="T10" fmla="*/ 18 w 72"/>
                <a:gd name="T11" fmla="*/ 42 h 42"/>
              </a:gdLst>
              <a:ahLst/>
              <a:cxnLst>
                <a:cxn ang="0">
                  <a:pos x="T0" y="T1"/>
                </a:cxn>
                <a:cxn ang="0">
                  <a:pos x="T2" y="T3"/>
                </a:cxn>
                <a:cxn ang="0">
                  <a:pos x="T4" y="T5"/>
                </a:cxn>
                <a:cxn ang="0">
                  <a:pos x="T6" y="T7"/>
                </a:cxn>
                <a:cxn ang="0">
                  <a:pos x="T8" y="T9"/>
                </a:cxn>
                <a:cxn ang="0">
                  <a:pos x="T10" y="T11"/>
                </a:cxn>
              </a:cxnLst>
              <a:rect l="0" t="0" r="r" b="b"/>
              <a:pathLst>
                <a:path w="72" h="42">
                  <a:moveTo>
                    <a:pt x="18" y="42"/>
                  </a:moveTo>
                  <a:lnTo>
                    <a:pt x="0" y="42"/>
                  </a:lnTo>
                  <a:lnTo>
                    <a:pt x="0" y="0"/>
                  </a:lnTo>
                  <a:lnTo>
                    <a:pt x="72" y="0"/>
                  </a:lnTo>
                  <a:lnTo>
                    <a:pt x="72" y="42"/>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6" name="Freeform 2754"/>
            <p:cNvSpPr>
              <a:spLocks/>
            </p:cNvSpPr>
            <p:nvPr/>
          </p:nvSpPr>
          <p:spPr bwMode="auto">
            <a:xfrm>
              <a:off x="3804" y="2724"/>
              <a:ext cx="60" cy="48"/>
            </a:xfrm>
            <a:custGeom>
              <a:avLst/>
              <a:gdLst>
                <a:gd name="T0" fmla="*/ 0 w 60"/>
                <a:gd name="T1" fmla="*/ 36 h 48"/>
                <a:gd name="T2" fmla="*/ 6 w 60"/>
                <a:gd name="T3" fmla="*/ 30 h 48"/>
                <a:gd name="T4" fmla="*/ 12 w 60"/>
                <a:gd name="T5" fmla="*/ 30 h 48"/>
                <a:gd name="T6" fmla="*/ 18 w 60"/>
                <a:gd name="T7" fmla="*/ 24 h 48"/>
                <a:gd name="T8" fmla="*/ 24 w 60"/>
                <a:gd name="T9" fmla="*/ 24 h 48"/>
                <a:gd name="T10" fmla="*/ 24 w 60"/>
                <a:gd name="T11" fmla="*/ 18 h 48"/>
                <a:gd name="T12" fmla="*/ 24 w 60"/>
                <a:gd name="T13" fmla="*/ 12 h 48"/>
                <a:gd name="T14" fmla="*/ 30 w 60"/>
                <a:gd name="T15" fmla="*/ 6 h 48"/>
                <a:gd name="T16" fmla="*/ 30 w 60"/>
                <a:gd name="T17" fmla="*/ 0 h 48"/>
                <a:gd name="T18" fmla="*/ 48 w 60"/>
                <a:gd name="T19" fmla="*/ 0 h 48"/>
                <a:gd name="T20" fmla="*/ 54 w 60"/>
                <a:gd name="T21" fmla="*/ 0 h 48"/>
                <a:gd name="T22" fmla="*/ 54 w 60"/>
                <a:gd name="T23" fmla="*/ 6 h 48"/>
                <a:gd name="T24" fmla="*/ 54 w 60"/>
                <a:gd name="T25" fmla="*/ 12 h 48"/>
                <a:gd name="T26" fmla="*/ 60 w 60"/>
                <a:gd name="T27" fmla="*/ 12 h 48"/>
                <a:gd name="T28" fmla="*/ 60 w 60"/>
                <a:gd name="T29" fmla="*/ 18 h 48"/>
                <a:gd name="T30" fmla="*/ 54 w 60"/>
                <a:gd name="T31" fmla="*/ 18 h 48"/>
                <a:gd name="T32" fmla="*/ 54 w 60"/>
                <a:gd name="T33" fmla="*/ 24 h 48"/>
                <a:gd name="T34" fmla="*/ 48 w 60"/>
                <a:gd name="T35" fmla="*/ 24 h 48"/>
                <a:gd name="T36" fmla="*/ 54 w 60"/>
                <a:gd name="T37" fmla="*/ 42 h 48"/>
                <a:gd name="T38" fmla="*/ 36 w 60"/>
                <a:gd name="T39" fmla="*/ 42 h 48"/>
                <a:gd name="T40" fmla="*/ 0 w 60"/>
                <a:gd name="T41" fmla="*/ 48 h 48"/>
                <a:gd name="T42" fmla="*/ 0 w 60"/>
                <a:gd name="T43" fmla="*/ 42 h 48"/>
                <a:gd name="T44" fmla="*/ 0 w 60"/>
                <a:gd name="T4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0" y="36"/>
                  </a:moveTo>
                  <a:lnTo>
                    <a:pt x="6" y="30"/>
                  </a:lnTo>
                  <a:lnTo>
                    <a:pt x="12" y="30"/>
                  </a:lnTo>
                  <a:lnTo>
                    <a:pt x="18" y="24"/>
                  </a:lnTo>
                  <a:lnTo>
                    <a:pt x="24" y="24"/>
                  </a:lnTo>
                  <a:lnTo>
                    <a:pt x="24" y="18"/>
                  </a:lnTo>
                  <a:lnTo>
                    <a:pt x="24" y="12"/>
                  </a:lnTo>
                  <a:lnTo>
                    <a:pt x="30" y="6"/>
                  </a:lnTo>
                  <a:lnTo>
                    <a:pt x="30" y="0"/>
                  </a:lnTo>
                  <a:lnTo>
                    <a:pt x="48" y="0"/>
                  </a:lnTo>
                  <a:lnTo>
                    <a:pt x="54" y="0"/>
                  </a:lnTo>
                  <a:lnTo>
                    <a:pt x="54" y="6"/>
                  </a:lnTo>
                  <a:lnTo>
                    <a:pt x="54" y="12"/>
                  </a:lnTo>
                  <a:lnTo>
                    <a:pt x="60" y="12"/>
                  </a:lnTo>
                  <a:lnTo>
                    <a:pt x="60" y="18"/>
                  </a:lnTo>
                  <a:lnTo>
                    <a:pt x="54" y="18"/>
                  </a:lnTo>
                  <a:lnTo>
                    <a:pt x="54" y="24"/>
                  </a:lnTo>
                  <a:lnTo>
                    <a:pt x="48" y="24"/>
                  </a:lnTo>
                  <a:lnTo>
                    <a:pt x="54" y="42"/>
                  </a:lnTo>
                  <a:lnTo>
                    <a:pt x="36" y="42"/>
                  </a:lnTo>
                  <a:lnTo>
                    <a:pt x="0" y="48"/>
                  </a:lnTo>
                  <a:lnTo>
                    <a:pt x="0" y="42"/>
                  </a:lnTo>
                  <a:lnTo>
                    <a:pt x="0"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7" name="Freeform 2755"/>
            <p:cNvSpPr>
              <a:spLocks/>
            </p:cNvSpPr>
            <p:nvPr/>
          </p:nvSpPr>
          <p:spPr bwMode="auto">
            <a:xfrm>
              <a:off x="3402" y="2766"/>
              <a:ext cx="42" cy="42"/>
            </a:xfrm>
            <a:custGeom>
              <a:avLst/>
              <a:gdLst>
                <a:gd name="T0" fmla="*/ 0 w 42"/>
                <a:gd name="T1" fmla="*/ 6 h 42"/>
                <a:gd name="T2" fmla="*/ 12 w 42"/>
                <a:gd name="T3" fmla="*/ 6 h 42"/>
                <a:gd name="T4" fmla="*/ 12 w 42"/>
                <a:gd name="T5" fmla="*/ 0 h 42"/>
                <a:gd name="T6" fmla="*/ 42 w 42"/>
                <a:gd name="T7" fmla="*/ 0 h 42"/>
                <a:gd name="T8" fmla="*/ 42 w 42"/>
                <a:gd name="T9" fmla="*/ 24 h 42"/>
                <a:gd name="T10" fmla="*/ 36 w 42"/>
                <a:gd name="T11" fmla="*/ 30 h 42"/>
                <a:gd name="T12" fmla="*/ 42 w 42"/>
                <a:gd name="T13" fmla="*/ 30 h 42"/>
                <a:gd name="T14" fmla="*/ 12 w 42"/>
                <a:gd name="T15" fmla="*/ 42 h 42"/>
                <a:gd name="T16" fmla="*/ 12 w 42"/>
                <a:gd name="T17" fmla="*/ 36 h 42"/>
                <a:gd name="T18" fmla="*/ 6 w 42"/>
                <a:gd name="T19" fmla="*/ 36 h 42"/>
                <a:gd name="T20" fmla="*/ 0 w 42"/>
                <a:gd name="T2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6"/>
                  </a:moveTo>
                  <a:lnTo>
                    <a:pt x="12" y="6"/>
                  </a:lnTo>
                  <a:lnTo>
                    <a:pt x="12" y="0"/>
                  </a:lnTo>
                  <a:lnTo>
                    <a:pt x="42" y="0"/>
                  </a:lnTo>
                  <a:lnTo>
                    <a:pt x="42" y="24"/>
                  </a:lnTo>
                  <a:lnTo>
                    <a:pt x="36" y="30"/>
                  </a:lnTo>
                  <a:lnTo>
                    <a:pt x="42" y="30"/>
                  </a:lnTo>
                  <a:lnTo>
                    <a:pt x="12" y="42"/>
                  </a:lnTo>
                  <a:lnTo>
                    <a:pt x="12" y="36"/>
                  </a:lnTo>
                  <a:lnTo>
                    <a:pt x="6" y="36"/>
                  </a:lnTo>
                  <a:lnTo>
                    <a:pt x="0" y="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8" name="Freeform 2756"/>
            <p:cNvSpPr>
              <a:spLocks/>
            </p:cNvSpPr>
            <p:nvPr/>
          </p:nvSpPr>
          <p:spPr bwMode="auto">
            <a:xfrm>
              <a:off x="3852" y="2724"/>
              <a:ext cx="42" cy="60"/>
            </a:xfrm>
            <a:custGeom>
              <a:avLst/>
              <a:gdLst>
                <a:gd name="T0" fmla="*/ 6 w 42"/>
                <a:gd name="T1" fmla="*/ 42 h 60"/>
                <a:gd name="T2" fmla="*/ 0 w 42"/>
                <a:gd name="T3" fmla="*/ 24 h 60"/>
                <a:gd name="T4" fmla="*/ 6 w 42"/>
                <a:gd name="T5" fmla="*/ 24 h 60"/>
                <a:gd name="T6" fmla="*/ 6 w 42"/>
                <a:gd name="T7" fmla="*/ 18 h 60"/>
                <a:gd name="T8" fmla="*/ 12 w 42"/>
                <a:gd name="T9" fmla="*/ 18 h 60"/>
                <a:gd name="T10" fmla="*/ 12 w 42"/>
                <a:gd name="T11" fmla="*/ 12 h 60"/>
                <a:gd name="T12" fmla="*/ 6 w 42"/>
                <a:gd name="T13" fmla="*/ 12 h 60"/>
                <a:gd name="T14" fmla="*/ 6 w 42"/>
                <a:gd name="T15" fmla="*/ 6 h 60"/>
                <a:gd name="T16" fmla="*/ 6 w 42"/>
                <a:gd name="T17" fmla="*/ 0 h 60"/>
                <a:gd name="T18" fmla="*/ 30 w 42"/>
                <a:gd name="T19" fmla="*/ 0 h 60"/>
                <a:gd name="T20" fmla="*/ 42 w 42"/>
                <a:gd name="T21" fmla="*/ 0 h 60"/>
                <a:gd name="T22" fmla="*/ 42 w 42"/>
                <a:gd name="T23" fmla="*/ 6 h 60"/>
                <a:gd name="T24" fmla="*/ 36 w 42"/>
                <a:gd name="T25" fmla="*/ 6 h 60"/>
                <a:gd name="T26" fmla="*/ 36 w 42"/>
                <a:gd name="T27" fmla="*/ 12 h 60"/>
                <a:gd name="T28" fmla="*/ 30 w 42"/>
                <a:gd name="T29" fmla="*/ 12 h 60"/>
                <a:gd name="T30" fmla="*/ 30 w 42"/>
                <a:gd name="T31" fmla="*/ 24 h 60"/>
                <a:gd name="T32" fmla="*/ 30 w 42"/>
                <a:gd name="T33" fmla="*/ 30 h 60"/>
                <a:gd name="T34" fmla="*/ 30 w 42"/>
                <a:gd name="T35" fmla="*/ 24 h 60"/>
                <a:gd name="T36" fmla="*/ 30 w 42"/>
                <a:gd name="T37" fmla="*/ 30 h 60"/>
                <a:gd name="T38" fmla="*/ 24 w 42"/>
                <a:gd name="T39" fmla="*/ 30 h 60"/>
                <a:gd name="T40" fmla="*/ 30 w 42"/>
                <a:gd name="T41" fmla="*/ 30 h 60"/>
                <a:gd name="T42" fmla="*/ 30 w 42"/>
                <a:gd name="T43" fmla="*/ 36 h 60"/>
                <a:gd name="T44" fmla="*/ 24 w 42"/>
                <a:gd name="T45" fmla="*/ 36 h 60"/>
                <a:gd name="T46" fmla="*/ 18 w 42"/>
                <a:gd name="T47" fmla="*/ 42 h 60"/>
                <a:gd name="T48" fmla="*/ 18 w 42"/>
                <a:gd name="T49" fmla="*/ 48 h 60"/>
                <a:gd name="T50" fmla="*/ 18 w 42"/>
                <a:gd name="T51" fmla="*/ 54 h 60"/>
                <a:gd name="T52" fmla="*/ 18 w 42"/>
                <a:gd name="T53" fmla="*/ 60 h 60"/>
                <a:gd name="T54" fmla="*/ 6 w 42"/>
                <a:gd name="T55" fmla="*/ 60 h 60"/>
                <a:gd name="T56" fmla="*/ 6 w 42"/>
                <a:gd name="T57"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60">
                  <a:moveTo>
                    <a:pt x="6" y="42"/>
                  </a:moveTo>
                  <a:lnTo>
                    <a:pt x="0" y="24"/>
                  </a:lnTo>
                  <a:lnTo>
                    <a:pt x="6" y="24"/>
                  </a:lnTo>
                  <a:lnTo>
                    <a:pt x="6" y="18"/>
                  </a:lnTo>
                  <a:lnTo>
                    <a:pt x="12" y="18"/>
                  </a:lnTo>
                  <a:lnTo>
                    <a:pt x="12" y="12"/>
                  </a:lnTo>
                  <a:lnTo>
                    <a:pt x="6" y="12"/>
                  </a:lnTo>
                  <a:lnTo>
                    <a:pt x="6" y="6"/>
                  </a:lnTo>
                  <a:lnTo>
                    <a:pt x="6" y="0"/>
                  </a:lnTo>
                  <a:lnTo>
                    <a:pt x="30" y="0"/>
                  </a:lnTo>
                  <a:lnTo>
                    <a:pt x="42" y="0"/>
                  </a:lnTo>
                  <a:lnTo>
                    <a:pt x="42" y="6"/>
                  </a:lnTo>
                  <a:lnTo>
                    <a:pt x="36" y="6"/>
                  </a:lnTo>
                  <a:lnTo>
                    <a:pt x="36" y="12"/>
                  </a:lnTo>
                  <a:lnTo>
                    <a:pt x="30" y="12"/>
                  </a:lnTo>
                  <a:lnTo>
                    <a:pt x="30" y="24"/>
                  </a:lnTo>
                  <a:lnTo>
                    <a:pt x="30" y="30"/>
                  </a:lnTo>
                  <a:lnTo>
                    <a:pt x="30" y="24"/>
                  </a:lnTo>
                  <a:lnTo>
                    <a:pt x="30" y="30"/>
                  </a:lnTo>
                  <a:lnTo>
                    <a:pt x="24" y="30"/>
                  </a:lnTo>
                  <a:lnTo>
                    <a:pt x="30" y="30"/>
                  </a:lnTo>
                  <a:lnTo>
                    <a:pt x="30" y="36"/>
                  </a:lnTo>
                  <a:lnTo>
                    <a:pt x="24" y="36"/>
                  </a:lnTo>
                  <a:lnTo>
                    <a:pt x="18" y="42"/>
                  </a:lnTo>
                  <a:lnTo>
                    <a:pt x="18" y="48"/>
                  </a:lnTo>
                  <a:lnTo>
                    <a:pt x="18" y="54"/>
                  </a:lnTo>
                  <a:lnTo>
                    <a:pt x="18" y="60"/>
                  </a:lnTo>
                  <a:lnTo>
                    <a:pt x="6" y="60"/>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9" name="Freeform 2757"/>
            <p:cNvSpPr>
              <a:spLocks/>
            </p:cNvSpPr>
            <p:nvPr/>
          </p:nvSpPr>
          <p:spPr bwMode="auto">
            <a:xfrm>
              <a:off x="2160" y="2766"/>
              <a:ext cx="132" cy="168"/>
            </a:xfrm>
            <a:custGeom>
              <a:avLst/>
              <a:gdLst>
                <a:gd name="T0" fmla="*/ 0 w 132"/>
                <a:gd name="T1" fmla="*/ 138 h 168"/>
                <a:gd name="T2" fmla="*/ 6 w 132"/>
                <a:gd name="T3" fmla="*/ 24 h 168"/>
                <a:gd name="T4" fmla="*/ 42 w 132"/>
                <a:gd name="T5" fmla="*/ 0 h 168"/>
                <a:gd name="T6" fmla="*/ 108 w 132"/>
                <a:gd name="T7" fmla="*/ 66 h 168"/>
                <a:gd name="T8" fmla="*/ 126 w 132"/>
                <a:gd name="T9" fmla="*/ 78 h 168"/>
                <a:gd name="T10" fmla="*/ 132 w 132"/>
                <a:gd name="T11" fmla="*/ 84 h 168"/>
                <a:gd name="T12" fmla="*/ 126 w 132"/>
                <a:gd name="T13" fmla="*/ 90 h 168"/>
                <a:gd name="T14" fmla="*/ 126 w 132"/>
                <a:gd name="T15" fmla="*/ 96 h 168"/>
                <a:gd name="T16" fmla="*/ 114 w 132"/>
                <a:gd name="T17" fmla="*/ 96 h 168"/>
                <a:gd name="T18" fmla="*/ 108 w 132"/>
                <a:gd name="T19" fmla="*/ 96 h 168"/>
                <a:gd name="T20" fmla="*/ 102 w 132"/>
                <a:gd name="T21" fmla="*/ 96 h 168"/>
                <a:gd name="T22" fmla="*/ 96 w 132"/>
                <a:gd name="T23" fmla="*/ 96 h 168"/>
                <a:gd name="T24" fmla="*/ 84 w 132"/>
                <a:gd name="T25" fmla="*/ 114 h 168"/>
                <a:gd name="T26" fmla="*/ 84 w 132"/>
                <a:gd name="T27" fmla="*/ 126 h 168"/>
                <a:gd name="T28" fmla="*/ 78 w 132"/>
                <a:gd name="T29" fmla="*/ 132 h 168"/>
                <a:gd name="T30" fmla="*/ 72 w 132"/>
                <a:gd name="T31" fmla="*/ 144 h 168"/>
                <a:gd name="T32" fmla="*/ 78 w 132"/>
                <a:gd name="T33" fmla="*/ 144 h 168"/>
                <a:gd name="T34" fmla="*/ 66 w 132"/>
                <a:gd name="T35" fmla="*/ 150 h 168"/>
                <a:gd name="T36" fmla="*/ 54 w 132"/>
                <a:gd name="T37" fmla="*/ 168 h 168"/>
                <a:gd name="T38" fmla="*/ 42 w 132"/>
                <a:gd name="T39" fmla="*/ 168 h 168"/>
                <a:gd name="T40" fmla="*/ 36 w 132"/>
                <a:gd name="T41" fmla="*/ 162 h 168"/>
                <a:gd name="T42" fmla="*/ 30 w 132"/>
                <a:gd name="T43" fmla="*/ 162 h 168"/>
                <a:gd name="T44" fmla="*/ 24 w 132"/>
                <a:gd name="T45" fmla="*/ 156 h 168"/>
                <a:gd name="T46" fmla="*/ 18 w 132"/>
                <a:gd name="T47" fmla="*/ 150 h 168"/>
                <a:gd name="T48" fmla="*/ 6 w 132"/>
                <a:gd name="T49" fmla="*/ 144 h 168"/>
                <a:gd name="T50" fmla="*/ 0 w 132"/>
                <a:gd name="T51" fmla="*/ 138 h 168"/>
                <a:gd name="T52" fmla="*/ 0 w 132"/>
                <a:gd name="T53" fmla="*/ 132 h 168"/>
                <a:gd name="T54" fmla="*/ 0 w 132"/>
                <a:gd name="T55" fmla="*/ 13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68">
                  <a:moveTo>
                    <a:pt x="0" y="138"/>
                  </a:moveTo>
                  <a:lnTo>
                    <a:pt x="6" y="24"/>
                  </a:lnTo>
                  <a:lnTo>
                    <a:pt x="42" y="0"/>
                  </a:lnTo>
                  <a:lnTo>
                    <a:pt x="108" y="66"/>
                  </a:lnTo>
                  <a:lnTo>
                    <a:pt x="126" y="78"/>
                  </a:lnTo>
                  <a:lnTo>
                    <a:pt x="132" y="84"/>
                  </a:lnTo>
                  <a:lnTo>
                    <a:pt x="126" y="90"/>
                  </a:lnTo>
                  <a:lnTo>
                    <a:pt x="126" y="96"/>
                  </a:lnTo>
                  <a:lnTo>
                    <a:pt x="114" y="96"/>
                  </a:lnTo>
                  <a:lnTo>
                    <a:pt x="108" y="96"/>
                  </a:lnTo>
                  <a:lnTo>
                    <a:pt x="102" y="96"/>
                  </a:lnTo>
                  <a:lnTo>
                    <a:pt x="96" y="96"/>
                  </a:lnTo>
                  <a:lnTo>
                    <a:pt x="84" y="114"/>
                  </a:lnTo>
                  <a:lnTo>
                    <a:pt x="84" y="126"/>
                  </a:lnTo>
                  <a:lnTo>
                    <a:pt x="78" y="132"/>
                  </a:lnTo>
                  <a:lnTo>
                    <a:pt x="72" y="144"/>
                  </a:lnTo>
                  <a:lnTo>
                    <a:pt x="78" y="144"/>
                  </a:lnTo>
                  <a:lnTo>
                    <a:pt x="66" y="150"/>
                  </a:lnTo>
                  <a:lnTo>
                    <a:pt x="54" y="168"/>
                  </a:lnTo>
                  <a:lnTo>
                    <a:pt x="42" y="168"/>
                  </a:lnTo>
                  <a:lnTo>
                    <a:pt x="36" y="162"/>
                  </a:lnTo>
                  <a:lnTo>
                    <a:pt x="30" y="162"/>
                  </a:lnTo>
                  <a:lnTo>
                    <a:pt x="24" y="156"/>
                  </a:lnTo>
                  <a:lnTo>
                    <a:pt x="18" y="150"/>
                  </a:lnTo>
                  <a:lnTo>
                    <a:pt x="6" y="144"/>
                  </a:lnTo>
                  <a:lnTo>
                    <a:pt x="0" y="138"/>
                  </a:lnTo>
                  <a:lnTo>
                    <a:pt x="0" y="132"/>
                  </a:lnTo>
                  <a:lnTo>
                    <a:pt x="0" y="13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30" name="Freeform 2758"/>
            <p:cNvSpPr>
              <a:spLocks/>
            </p:cNvSpPr>
            <p:nvPr/>
          </p:nvSpPr>
          <p:spPr bwMode="auto">
            <a:xfrm>
              <a:off x="2268" y="2772"/>
              <a:ext cx="84" cy="90"/>
            </a:xfrm>
            <a:custGeom>
              <a:avLst/>
              <a:gdLst>
                <a:gd name="T0" fmla="*/ 72 w 84"/>
                <a:gd name="T1" fmla="*/ 90 h 90"/>
                <a:gd name="T2" fmla="*/ 66 w 84"/>
                <a:gd name="T3" fmla="*/ 90 h 90"/>
                <a:gd name="T4" fmla="*/ 54 w 84"/>
                <a:gd name="T5" fmla="*/ 90 h 90"/>
                <a:gd name="T6" fmla="*/ 54 w 84"/>
                <a:gd name="T7" fmla="*/ 84 h 90"/>
                <a:gd name="T8" fmla="*/ 42 w 84"/>
                <a:gd name="T9" fmla="*/ 90 h 90"/>
                <a:gd name="T10" fmla="*/ 24 w 84"/>
                <a:gd name="T11" fmla="*/ 78 h 90"/>
                <a:gd name="T12" fmla="*/ 18 w 84"/>
                <a:gd name="T13" fmla="*/ 72 h 90"/>
                <a:gd name="T14" fmla="*/ 0 w 84"/>
                <a:gd name="T15" fmla="*/ 60 h 90"/>
                <a:gd name="T16" fmla="*/ 0 w 84"/>
                <a:gd name="T17" fmla="*/ 36 h 90"/>
                <a:gd name="T18" fmla="*/ 18 w 84"/>
                <a:gd name="T19" fmla="*/ 36 h 90"/>
                <a:gd name="T20" fmla="*/ 24 w 84"/>
                <a:gd name="T21" fmla="*/ 6 h 90"/>
                <a:gd name="T22" fmla="*/ 42 w 84"/>
                <a:gd name="T23" fmla="*/ 6 h 90"/>
                <a:gd name="T24" fmla="*/ 42 w 84"/>
                <a:gd name="T25" fmla="*/ 0 h 90"/>
                <a:gd name="T26" fmla="*/ 72 w 84"/>
                <a:gd name="T27" fmla="*/ 6 h 90"/>
                <a:gd name="T28" fmla="*/ 78 w 84"/>
                <a:gd name="T29" fmla="*/ 6 h 90"/>
                <a:gd name="T30" fmla="*/ 84 w 84"/>
                <a:gd name="T31" fmla="*/ 6 h 90"/>
                <a:gd name="T32" fmla="*/ 84 w 84"/>
                <a:gd name="T33" fmla="*/ 12 h 90"/>
                <a:gd name="T34" fmla="*/ 84 w 84"/>
                <a:gd name="T35" fmla="*/ 18 h 90"/>
                <a:gd name="T36" fmla="*/ 78 w 84"/>
                <a:gd name="T37" fmla="*/ 24 h 90"/>
                <a:gd name="T38" fmla="*/ 78 w 84"/>
                <a:gd name="T39" fmla="*/ 30 h 90"/>
                <a:gd name="T40" fmla="*/ 84 w 84"/>
                <a:gd name="T41" fmla="*/ 36 h 90"/>
                <a:gd name="T42" fmla="*/ 78 w 84"/>
                <a:gd name="T43" fmla="*/ 36 h 90"/>
                <a:gd name="T44" fmla="*/ 72 w 84"/>
                <a:gd name="T45" fmla="*/ 36 h 90"/>
                <a:gd name="T46" fmla="*/ 72 w 84"/>
                <a:gd name="T47" fmla="*/ 42 h 90"/>
                <a:gd name="T48" fmla="*/ 72 w 84"/>
                <a:gd name="T4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90">
                  <a:moveTo>
                    <a:pt x="72" y="90"/>
                  </a:moveTo>
                  <a:lnTo>
                    <a:pt x="66" y="90"/>
                  </a:lnTo>
                  <a:lnTo>
                    <a:pt x="54" y="90"/>
                  </a:lnTo>
                  <a:lnTo>
                    <a:pt x="54" y="84"/>
                  </a:lnTo>
                  <a:lnTo>
                    <a:pt x="42" y="90"/>
                  </a:lnTo>
                  <a:lnTo>
                    <a:pt x="24" y="78"/>
                  </a:lnTo>
                  <a:lnTo>
                    <a:pt x="18" y="72"/>
                  </a:lnTo>
                  <a:lnTo>
                    <a:pt x="0" y="60"/>
                  </a:lnTo>
                  <a:lnTo>
                    <a:pt x="0" y="36"/>
                  </a:lnTo>
                  <a:lnTo>
                    <a:pt x="18" y="36"/>
                  </a:lnTo>
                  <a:lnTo>
                    <a:pt x="24" y="6"/>
                  </a:lnTo>
                  <a:lnTo>
                    <a:pt x="42" y="6"/>
                  </a:lnTo>
                  <a:lnTo>
                    <a:pt x="42" y="0"/>
                  </a:lnTo>
                  <a:lnTo>
                    <a:pt x="72" y="6"/>
                  </a:lnTo>
                  <a:lnTo>
                    <a:pt x="78" y="6"/>
                  </a:lnTo>
                  <a:lnTo>
                    <a:pt x="84" y="6"/>
                  </a:lnTo>
                  <a:lnTo>
                    <a:pt x="84" y="12"/>
                  </a:lnTo>
                  <a:lnTo>
                    <a:pt x="84" y="18"/>
                  </a:lnTo>
                  <a:lnTo>
                    <a:pt x="78" y="24"/>
                  </a:lnTo>
                  <a:lnTo>
                    <a:pt x="78" y="30"/>
                  </a:lnTo>
                  <a:lnTo>
                    <a:pt x="84" y="36"/>
                  </a:lnTo>
                  <a:lnTo>
                    <a:pt x="78" y="36"/>
                  </a:lnTo>
                  <a:lnTo>
                    <a:pt x="72" y="36"/>
                  </a:lnTo>
                  <a:lnTo>
                    <a:pt x="72" y="42"/>
                  </a:lnTo>
                  <a:lnTo>
                    <a:pt x="72" y="9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31" name="Freeform 2759"/>
            <p:cNvSpPr>
              <a:spLocks/>
            </p:cNvSpPr>
            <p:nvPr/>
          </p:nvSpPr>
          <p:spPr bwMode="auto">
            <a:xfrm>
              <a:off x="3222" y="2784"/>
              <a:ext cx="30" cy="30"/>
            </a:xfrm>
            <a:custGeom>
              <a:avLst/>
              <a:gdLst>
                <a:gd name="T0" fmla="*/ 30 w 30"/>
                <a:gd name="T1" fmla="*/ 30 h 30"/>
                <a:gd name="T2" fmla="*/ 18 w 30"/>
                <a:gd name="T3" fmla="*/ 30 h 30"/>
                <a:gd name="T4" fmla="*/ 12 w 30"/>
                <a:gd name="T5" fmla="*/ 30 h 30"/>
                <a:gd name="T6" fmla="*/ 12 w 30"/>
                <a:gd name="T7" fmla="*/ 24 h 30"/>
                <a:gd name="T8" fmla="*/ 6 w 30"/>
                <a:gd name="T9" fmla="*/ 24 h 30"/>
                <a:gd name="T10" fmla="*/ 0 w 30"/>
                <a:gd name="T11" fmla="*/ 18 h 30"/>
                <a:gd name="T12" fmla="*/ 0 w 30"/>
                <a:gd name="T13" fmla="*/ 12 h 30"/>
                <a:gd name="T14" fmla="*/ 6 w 30"/>
                <a:gd name="T15" fmla="*/ 12 h 30"/>
                <a:gd name="T16" fmla="*/ 6 w 30"/>
                <a:gd name="T17" fmla="*/ 6 h 30"/>
                <a:gd name="T18" fmla="*/ 12 w 30"/>
                <a:gd name="T19" fmla="*/ 6 h 30"/>
                <a:gd name="T20" fmla="*/ 12 w 30"/>
                <a:gd name="T21" fmla="*/ 0 h 30"/>
                <a:gd name="T22" fmla="*/ 18 w 30"/>
                <a:gd name="T23" fmla="*/ 0 h 30"/>
                <a:gd name="T24" fmla="*/ 12 w 30"/>
                <a:gd name="T25" fmla="*/ 6 h 30"/>
                <a:gd name="T26" fmla="*/ 18 w 30"/>
                <a:gd name="T27" fmla="*/ 6 h 30"/>
                <a:gd name="T28" fmla="*/ 18 w 30"/>
                <a:gd name="T29" fmla="*/ 12 h 30"/>
                <a:gd name="T30" fmla="*/ 24 w 30"/>
                <a:gd name="T31" fmla="*/ 12 h 30"/>
                <a:gd name="T32" fmla="*/ 24 w 30"/>
                <a:gd name="T33" fmla="*/ 18 h 30"/>
                <a:gd name="T34" fmla="*/ 24 w 30"/>
                <a:gd name="T35" fmla="*/ 24 h 30"/>
                <a:gd name="T36" fmla="*/ 24 w 30"/>
                <a:gd name="T37" fmla="*/ 30 h 30"/>
                <a:gd name="T38" fmla="*/ 30 w 30"/>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0">
                  <a:moveTo>
                    <a:pt x="30" y="30"/>
                  </a:moveTo>
                  <a:lnTo>
                    <a:pt x="18" y="30"/>
                  </a:lnTo>
                  <a:lnTo>
                    <a:pt x="12" y="30"/>
                  </a:lnTo>
                  <a:lnTo>
                    <a:pt x="12" y="24"/>
                  </a:lnTo>
                  <a:lnTo>
                    <a:pt x="6" y="24"/>
                  </a:lnTo>
                  <a:lnTo>
                    <a:pt x="0" y="18"/>
                  </a:lnTo>
                  <a:lnTo>
                    <a:pt x="0" y="12"/>
                  </a:lnTo>
                  <a:lnTo>
                    <a:pt x="6" y="12"/>
                  </a:lnTo>
                  <a:lnTo>
                    <a:pt x="6" y="6"/>
                  </a:lnTo>
                  <a:lnTo>
                    <a:pt x="12" y="6"/>
                  </a:lnTo>
                  <a:lnTo>
                    <a:pt x="12" y="0"/>
                  </a:lnTo>
                  <a:lnTo>
                    <a:pt x="18" y="0"/>
                  </a:lnTo>
                  <a:lnTo>
                    <a:pt x="12" y="6"/>
                  </a:lnTo>
                  <a:lnTo>
                    <a:pt x="18" y="6"/>
                  </a:lnTo>
                  <a:lnTo>
                    <a:pt x="18" y="12"/>
                  </a:lnTo>
                  <a:lnTo>
                    <a:pt x="24" y="12"/>
                  </a:lnTo>
                  <a:lnTo>
                    <a:pt x="24" y="18"/>
                  </a:lnTo>
                  <a:lnTo>
                    <a:pt x="24" y="24"/>
                  </a:lnTo>
                  <a:lnTo>
                    <a:pt x="24" y="30"/>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32" name="Freeform 2760"/>
            <p:cNvSpPr>
              <a:spLocks/>
            </p:cNvSpPr>
            <p:nvPr/>
          </p:nvSpPr>
          <p:spPr bwMode="auto">
            <a:xfrm>
              <a:off x="3264" y="2778"/>
              <a:ext cx="48" cy="48"/>
            </a:xfrm>
            <a:custGeom>
              <a:avLst/>
              <a:gdLst>
                <a:gd name="T0" fmla="*/ 48 w 48"/>
                <a:gd name="T1" fmla="*/ 36 h 48"/>
                <a:gd name="T2" fmla="*/ 36 w 48"/>
                <a:gd name="T3" fmla="*/ 42 h 48"/>
                <a:gd name="T4" fmla="*/ 30 w 48"/>
                <a:gd name="T5" fmla="*/ 42 h 48"/>
                <a:gd name="T6" fmla="*/ 30 w 48"/>
                <a:gd name="T7" fmla="*/ 48 h 48"/>
                <a:gd name="T8" fmla="*/ 24 w 48"/>
                <a:gd name="T9" fmla="*/ 48 h 48"/>
                <a:gd name="T10" fmla="*/ 24 w 48"/>
                <a:gd name="T11" fmla="*/ 42 h 48"/>
                <a:gd name="T12" fmla="*/ 18 w 48"/>
                <a:gd name="T13" fmla="*/ 42 h 48"/>
                <a:gd name="T14" fmla="*/ 18 w 48"/>
                <a:gd name="T15" fmla="*/ 36 h 48"/>
                <a:gd name="T16" fmla="*/ 12 w 48"/>
                <a:gd name="T17" fmla="*/ 36 h 48"/>
                <a:gd name="T18" fmla="*/ 12 w 48"/>
                <a:gd name="T19" fmla="*/ 30 h 48"/>
                <a:gd name="T20" fmla="*/ 6 w 48"/>
                <a:gd name="T21" fmla="*/ 30 h 48"/>
                <a:gd name="T22" fmla="*/ 0 w 48"/>
                <a:gd name="T23" fmla="*/ 30 h 48"/>
                <a:gd name="T24" fmla="*/ 6 w 48"/>
                <a:gd name="T25" fmla="*/ 24 h 48"/>
                <a:gd name="T26" fmla="*/ 0 w 48"/>
                <a:gd name="T27" fmla="*/ 24 h 48"/>
                <a:gd name="T28" fmla="*/ 0 w 48"/>
                <a:gd name="T29" fmla="*/ 18 h 48"/>
                <a:gd name="T30" fmla="*/ 0 w 48"/>
                <a:gd name="T31" fmla="*/ 12 h 48"/>
                <a:gd name="T32" fmla="*/ 6 w 48"/>
                <a:gd name="T33" fmla="*/ 6 h 48"/>
                <a:gd name="T34" fmla="*/ 6 w 48"/>
                <a:gd name="T35" fmla="*/ 0 h 48"/>
                <a:gd name="T36" fmla="*/ 36 w 48"/>
                <a:gd name="T37" fmla="*/ 0 h 48"/>
                <a:gd name="T38" fmla="*/ 36 w 48"/>
                <a:gd name="T39" fmla="*/ 18 h 48"/>
                <a:gd name="T40" fmla="*/ 36 w 48"/>
                <a:gd name="T41" fmla="*/ 24 h 48"/>
                <a:gd name="T42" fmla="*/ 42 w 48"/>
                <a:gd name="T43" fmla="*/ 24 h 48"/>
                <a:gd name="T44" fmla="*/ 42 w 48"/>
                <a:gd name="T45" fmla="*/ 30 h 48"/>
                <a:gd name="T46" fmla="*/ 48 w 48"/>
                <a:gd name="T47" fmla="*/ 30 h 48"/>
                <a:gd name="T48" fmla="*/ 48 w 48"/>
                <a:gd name="T4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48" y="36"/>
                  </a:moveTo>
                  <a:lnTo>
                    <a:pt x="36" y="42"/>
                  </a:lnTo>
                  <a:lnTo>
                    <a:pt x="30" y="42"/>
                  </a:lnTo>
                  <a:lnTo>
                    <a:pt x="30" y="48"/>
                  </a:lnTo>
                  <a:lnTo>
                    <a:pt x="24" y="48"/>
                  </a:lnTo>
                  <a:lnTo>
                    <a:pt x="24" y="42"/>
                  </a:lnTo>
                  <a:lnTo>
                    <a:pt x="18" y="42"/>
                  </a:lnTo>
                  <a:lnTo>
                    <a:pt x="18" y="36"/>
                  </a:lnTo>
                  <a:lnTo>
                    <a:pt x="12" y="36"/>
                  </a:lnTo>
                  <a:lnTo>
                    <a:pt x="12" y="30"/>
                  </a:lnTo>
                  <a:lnTo>
                    <a:pt x="6" y="30"/>
                  </a:lnTo>
                  <a:lnTo>
                    <a:pt x="0" y="30"/>
                  </a:lnTo>
                  <a:lnTo>
                    <a:pt x="6" y="24"/>
                  </a:lnTo>
                  <a:lnTo>
                    <a:pt x="0" y="24"/>
                  </a:lnTo>
                  <a:lnTo>
                    <a:pt x="0" y="18"/>
                  </a:lnTo>
                  <a:lnTo>
                    <a:pt x="0" y="12"/>
                  </a:lnTo>
                  <a:lnTo>
                    <a:pt x="6" y="6"/>
                  </a:lnTo>
                  <a:lnTo>
                    <a:pt x="6" y="0"/>
                  </a:lnTo>
                  <a:lnTo>
                    <a:pt x="36" y="0"/>
                  </a:lnTo>
                  <a:lnTo>
                    <a:pt x="36" y="18"/>
                  </a:lnTo>
                  <a:lnTo>
                    <a:pt x="36" y="24"/>
                  </a:lnTo>
                  <a:lnTo>
                    <a:pt x="42" y="24"/>
                  </a:lnTo>
                  <a:lnTo>
                    <a:pt x="42" y="30"/>
                  </a:lnTo>
                  <a:lnTo>
                    <a:pt x="48" y="30"/>
                  </a:lnTo>
                  <a:lnTo>
                    <a:pt x="48"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33" name="Freeform 2761"/>
            <p:cNvSpPr>
              <a:spLocks/>
            </p:cNvSpPr>
            <p:nvPr/>
          </p:nvSpPr>
          <p:spPr bwMode="auto">
            <a:xfrm>
              <a:off x="3378" y="2772"/>
              <a:ext cx="30" cy="48"/>
            </a:xfrm>
            <a:custGeom>
              <a:avLst/>
              <a:gdLst>
                <a:gd name="T0" fmla="*/ 6 w 30"/>
                <a:gd name="T1" fmla="*/ 48 h 48"/>
                <a:gd name="T2" fmla="*/ 6 w 30"/>
                <a:gd name="T3" fmla="*/ 42 h 48"/>
                <a:gd name="T4" fmla="*/ 6 w 30"/>
                <a:gd name="T5" fmla="*/ 36 h 48"/>
                <a:gd name="T6" fmla="*/ 0 w 30"/>
                <a:gd name="T7" fmla="*/ 36 h 48"/>
                <a:gd name="T8" fmla="*/ 6 w 30"/>
                <a:gd name="T9" fmla="*/ 36 h 48"/>
                <a:gd name="T10" fmla="*/ 6 w 30"/>
                <a:gd name="T11" fmla="*/ 30 h 48"/>
                <a:gd name="T12" fmla="*/ 0 w 30"/>
                <a:gd name="T13" fmla="*/ 30 h 48"/>
                <a:gd name="T14" fmla="*/ 0 w 30"/>
                <a:gd name="T15" fmla="*/ 24 h 48"/>
                <a:gd name="T16" fmla="*/ 0 w 30"/>
                <a:gd name="T17" fmla="*/ 18 h 48"/>
                <a:gd name="T18" fmla="*/ 6 w 30"/>
                <a:gd name="T19" fmla="*/ 18 h 48"/>
                <a:gd name="T20" fmla="*/ 6 w 30"/>
                <a:gd name="T21" fmla="*/ 12 h 48"/>
                <a:gd name="T22" fmla="*/ 12 w 30"/>
                <a:gd name="T23" fmla="*/ 12 h 48"/>
                <a:gd name="T24" fmla="*/ 12 w 30"/>
                <a:gd name="T25" fmla="*/ 0 h 48"/>
                <a:gd name="T26" fmla="*/ 24 w 30"/>
                <a:gd name="T27" fmla="*/ 0 h 48"/>
                <a:gd name="T28" fmla="*/ 30 w 30"/>
                <a:gd name="T29" fmla="*/ 30 h 48"/>
                <a:gd name="T30" fmla="*/ 24 w 30"/>
                <a:gd name="T31" fmla="*/ 30 h 48"/>
                <a:gd name="T32" fmla="*/ 30 w 30"/>
                <a:gd name="T33" fmla="*/ 36 h 48"/>
                <a:gd name="T34" fmla="*/ 24 w 30"/>
                <a:gd name="T35" fmla="*/ 42 h 48"/>
                <a:gd name="T36" fmla="*/ 18 w 30"/>
                <a:gd name="T37" fmla="*/ 48 h 48"/>
                <a:gd name="T38" fmla="*/ 6 w 30"/>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8">
                  <a:moveTo>
                    <a:pt x="6" y="48"/>
                  </a:moveTo>
                  <a:lnTo>
                    <a:pt x="6" y="42"/>
                  </a:lnTo>
                  <a:lnTo>
                    <a:pt x="6" y="36"/>
                  </a:lnTo>
                  <a:lnTo>
                    <a:pt x="0" y="36"/>
                  </a:lnTo>
                  <a:lnTo>
                    <a:pt x="6" y="36"/>
                  </a:lnTo>
                  <a:lnTo>
                    <a:pt x="6" y="30"/>
                  </a:lnTo>
                  <a:lnTo>
                    <a:pt x="0" y="30"/>
                  </a:lnTo>
                  <a:lnTo>
                    <a:pt x="0" y="24"/>
                  </a:lnTo>
                  <a:lnTo>
                    <a:pt x="0" y="18"/>
                  </a:lnTo>
                  <a:lnTo>
                    <a:pt x="6" y="18"/>
                  </a:lnTo>
                  <a:lnTo>
                    <a:pt x="6" y="12"/>
                  </a:lnTo>
                  <a:lnTo>
                    <a:pt x="12" y="12"/>
                  </a:lnTo>
                  <a:lnTo>
                    <a:pt x="12" y="0"/>
                  </a:lnTo>
                  <a:lnTo>
                    <a:pt x="24" y="0"/>
                  </a:lnTo>
                  <a:lnTo>
                    <a:pt x="30" y="30"/>
                  </a:lnTo>
                  <a:lnTo>
                    <a:pt x="24" y="30"/>
                  </a:lnTo>
                  <a:lnTo>
                    <a:pt x="30" y="36"/>
                  </a:lnTo>
                  <a:lnTo>
                    <a:pt x="24" y="42"/>
                  </a:lnTo>
                  <a:lnTo>
                    <a:pt x="18"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34" name="Freeform 2762"/>
            <p:cNvSpPr>
              <a:spLocks/>
            </p:cNvSpPr>
            <p:nvPr/>
          </p:nvSpPr>
          <p:spPr bwMode="auto">
            <a:xfrm>
              <a:off x="3876" y="2724"/>
              <a:ext cx="54" cy="36"/>
            </a:xfrm>
            <a:custGeom>
              <a:avLst/>
              <a:gdLst>
                <a:gd name="T0" fmla="*/ 42 w 54"/>
                <a:gd name="T1" fmla="*/ 36 h 36"/>
                <a:gd name="T2" fmla="*/ 30 w 54"/>
                <a:gd name="T3" fmla="*/ 36 h 36"/>
                <a:gd name="T4" fmla="*/ 30 w 54"/>
                <a:gd name="T5" fmla="*/ 30 h 36"/>
                <a:gd name="T6" fmla="*/ 0 w 54"/>
                <a:gd name="T7" fmla="*/ 36 h 36"/>
                <a:gd name="T8" fmla="*/ 6 w 54"/>
                <a:gd name="T9" fmla="*/ 36 h 36"/>
                <a:gd name="T10" fmla="*/ 6 w 54"/>
                <a:gd name="T11" fmla="*/ 30 h 36"/>
                <a:gd name="T12" fmla="*/ 0 w 54"/>
                <a:gd name="T13" fmla="*/ 30 h 36"/>
                <a:gd name="T14" fmla="*/ 6 w 54"/>
                <a:gd name="T15" fmla="*/ 30 h 36"/>
                <a:gd name="T16" fmla="*/ 6 w 54"/>
                <a:gd name="T17" fmla="*/ 24 h 36"/>
                <a:gd name="T18" fmla="*/ 6 w 54"/>
                <a:gd name="T19" fmla="*/ 30 h 36"/>
                <a:gd name="T20" fmla="*/ 6 w 54"/>
                <a:gd name="T21" fmla="*/ 24 h 36"/>
                <a:gd name="T22" fmla="*/ 6 w 54"/>
                <a:gd name="T23" fmla="*/ 12 h 36"/>
                <a:gd name="T24" fmla="*/ 12 w 54"/>
                <a:gd name="T25" fmla="*/ 12 h 36"/>
                <a:gd name="T26" fmla="*/ 12 w 54"/>
                <a:gd name="T27" fmla="*/ 6 h 36"/>
                <a:gd name="T28" fmla="*/ 18 w 54"/>
                <a:gd name="T29" fmla="*/ 6 h 36"/>
                <a:gd name="T30" fmla="*/ 18 w 54"/>
                <a:gd name="T31" fmla="*/ 0 h 36"/>
                <a:gd name="T32" fmla="*/ 42 w 54"/>
                <a:gd name="T33" fmla="*/ 0 h 36"/>
                <a:gd name="T34" fmla="*/ 48 w 54"/>
                <a:gd name="T35" fmla="*/ 0 h 36"/>
                <a:gd name="T36" fmla="*/ 48 w 54"/>
                <a:gd name="T37" fmla="*/ 6 h 36"/>
                <a:gd name="T38" fmla="*/ 48 w 54"/>
                <a:gd name="T39" fmla="*/ 12 h 36"/>
                <a:gd name="T40" fmla="*/ 54 w 54"/>
                <a:gd name="T41" fmla="*/ 18 h 36"/>
                <a:gd name="T42" fmla="*/ 54 w 54"/>
                <a:gd name="T43" fmla="*/ 24 h 36"/>
                <a:gd name="T44" fmla="*/ 54 w 54"/>
                <a:gd name="T45" fmla="*/ 30 h 36"/>
                <a:gd name="T46" fmla="*/ 54 w 54"/>
                <a:gd name="T47" fmla="*/ 36 h 36"/>
                <a:gd name="T48" fmla="*/ 42 w 54"/>
                <a:gd name="T4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6">
                  <a:moveTo>
                    <a:pt x="42" y="36"/>
                  </a:moveTo>
                  <a:lnTo>
                    <a:pt x="30" y="36"/>
                  </a:lnTo>
                  <a:lnTo>
                    <a:pt x="30" y="30"/>
                  </a:lnTo>
                  <a:lnTo>
                    <a:pt x="0" y="36"/>
                  </a:lnTo>
                  <a:lnTo>
                    <a:pt x="6" y="36"/>
                  </a:lnTo>
                  <a:lnTo>
                    <a:pt x="6" y="30"/>
                  </a:lnTo>
                  <a:lnTo>
                    <a:pt x="0" y="30"/>
                  </a:lnTo>
                  <a:lnTo>
                    <a:pt x="6" y="30"/>
                  </a:lnTo>
                  <a:lnTo>
                    <a:pt x="6" y="24"/>
                  </a:lnTo>
                  <a:lnTo>
                    <a:pt x="6" y="30"/>
                  </a:lnTo>
                  <a:lnTo>
                    <a:pt x="6" y="24"/>
                  </a:lnTo>
                  <a:lnTo>
                    <a:pt x="6" y="12"/>
                  </a:lnTo>
                  <a:lnTo>
                    <a:pt x="12" y="12"/>
                  </a:lnTo>
                  <a:lnTo>
                    <a:pt x="12" y="6"/>
                  </a:lnTo>
                  <a:lnTo>
                    <a:pt x="18" y="6"/>
                  </a:lnTo>
                  <a:lnTo>
                    <a:pt x="18" y="0"/>
                  </a:lnTo>
                  <a:lnTo>
                    <a:pt x="42" y="0"/>
                  </a:lnTo>
                  <a:lnTo>
                    <a:pt x="48" y="0"/>
                  </a:lnTo>
                  <a:lnTo>
                    <a:pt x="48" y="6"/>
                  </a:lnTo>
                  <a:lnTo>
                    <a:pt x="48" y="12"/>
                  </a:lnTo>
                  <a:lnTo>
                    <a:pt x="54" y="18"/>
                  </a:lnTo>
                  <a:lnTo>
                    <a:pt x="54" y="24"/>
                  </a:lnTo>
                  <a:lnTo>
                    <a:pt x="54" y="30"/>
                  </a:lnTo>
                  <a:lnTo>
                    <a:pt x="54" y="36"/>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35" name="Freeform 2763"/>
            <p:cNvSpPr>
              <a:spLocks/>
            </p:cNvSpPr>
            <p:nvPr/>
          </p:nvSpPr>
          <p:spPr bwMode="auto">
            <a:xfrm>
              <a:off x="2070" y="2760"/>
              <a:ext cx="96" cy="144"/>
            </a:xfrm>
            <a:custGeom>
              <a:avLst/>
              <a:gdLst>
                <a:gd name="T0" fmla="*/ 0 w 96"/>
                <a:gd name="T1" fmla="*/ 0 h 144"/>
                <a:gd name="T2" fmla="*/ 90 w 96"/>
                <a:gd name="T3" fmla="*/ 30 h 144"/>
                <a:gd name="T4" fmla="*/ 96 w 96"/>
                <a:gd name="T5" fmla="*/ 30 h 144"/>
                <a:gd name="T6" fmla="*/ 90 w 96"/>
                <a:gd name="T7" fmla="*/ 144 h 144"/>
                <a:gd name="T8" fmla="*/ 66 w 96"/>
                <a:gd name="T9" fmla="*/ 132 h 144"/>
                <a:gd name="T10" fmla="*/ 54 w 96"/>
                <a:gd name="T11" fmla="*/ 126 h 144"/>
                <a:gd name="T12" fmla="*/ 54 w 96"/>
                <a:gd name="T13" fmla="*/ 120 h 144"/>
                <a:gd name="T14" fmla="*/ 42 w 96"/>
                <a:gd name="T15" fmla="*/ 108 h 144"/>
                <a:gd name="T16" fmla="*/ 30 w 96"/>
                <a:gd name="T17" fmla="*/ 96 h 144"/>
                <a:gd name="T18" fmla="*/ 24 w 96"/>
                <a:gd name="T19" fmla="*/ 84 h 144"/>
                <a:gd name="T20" fmla="*/ 18 w 96"/>
                <a:gd name="T21" fmla="*/ 72 h 144"/>
                <a:gd name="T22" fmla="*/ 18 w 96"/>
                <a:gd name="T23" fmla="*/ 60 h 144"/>
                <a:gd name="T24" fmla="*/ 18 w 96"/>
                <a:gd name="T25" fmla="*/ 48 h 144"/>
                <a:gd name="T26" fmla="*/ 18 w 96"/>
                <a:gd name="T27" fmla="*/ 42 h 144"/>
                <a:gd name="T28" fmla="*/ 12 w 96"/>
                <a:gd name="T29" fmla="*/ 30 h 144"/>
                <a:gd name="T30" fmla="*/ 12 w 96"/>
                <a:gd name="T31" fmla="*/ 24 h 144"/>
                <a:gd name="T32" fmla="*/ 6 w 96"/>
                <a:gd name="T33" fmla="*/ 24 h 144"/>
                <a:gd name="T34" fmla="*/ 6 w 96"/>
                <a:gd name="T35" fmla="*/ 6 h 144"/>
                <a:gd name="T36" fmla="*/ 0 w 9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4">
                  <a:moveTo>
                    <a:pt x="0" y="0"/>
                  </a:moveTo>
                  <a:lnTo>
                    <a:pt x="90" y="30"/>
                  </a:lnTo>
                  <a:lnTo>
                    <a:pt x="96" y="30"/>
                  </a:lnTo>
                  <a:lnTo>
                    <a:pt x="90" y="144"/>
                  </a:lnTo>
                  <a:lnTo>
                    <a:pt x="66" y="132"/>
                  </a:lnTo>
                  <a:lnTo>
                    <a:pt x="54" y="126"/>
                  </a:lnTo>
                  <a:lnTo>
                    <a:pt x="54" y="120"/>
                  </a:lnTo>
                  <a:lnTo>
                    <a:pt x="42" y="108"/>
                  </a:lnTo>
                  <a:lnTo>
                    <a:pt x="30" y="96"/>
                  </a:lnTo>
                  <a:lnTo>
                    <a:pt x="24" y="84"/>
                  </a:lnTo>
                  <a:lnTo>
                    <a:pt x="18" y="72"/>
                  </a:lnTo>
                  <a:lnTo>
                    <a:pt x="18" y="60"/>
                  </a:lnTo>
                  <a:lnTo>
                    <a:pt x="18" y="48"/>
                  </a:lnTo>
                  <a:lnTo>
                    <a:pt x="18" y="42"/>
                  </a:lnTo>
                  <a:lnTo>
                    <a:pt x="12" y="30"/>
                  </a:lnTo>
                  <a:lnTo>
                    <a:pt x="12" y="24"/>
                  </a:lnTo>
                  <a:lnTo>
                    <a:pt x="6" y="24"/>
                  </a:lnTo>
                  <a:lnTo>
                    <a:pt x="6" y="6"/>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36" name="Freeform 2764"/>
            <p:cNvSpPr>
              <a:spLocks/>
            </p:cNvSpPr>
            <p:nvPr/>
          </p:nvSpPr>
          <p:spPr bwMode="auto">
            <a:xfrm>
              <a:off x="2646" y="2790"/>
              <a:ext cx="72" cy="66"/>
            </a:xfrm>
            <a:custGeom>
              <a:avLst/>
              <a:gdLst>
                <a:gd name="T0" fmla="*/ 48 w 72"/>
                <a:gd name="T1" fmla="*/ 60 h 66"/>
                <a:gd name="T2" fmla="*/ 42 w 72"/>
                <a:gd name="T3" fmla="*/ 66 h 66"/>
                <a:gd name="T4" fmla="*/ 0 w 72"/>
                <a:gd name="T5" fmla="*/ 30 h 66"/>
                <a:gd name="T6" fmla="*/ 6 w 72"/>
                <a:gd name="T7" fmla="*/ 24 h 66"/>
                <a:gd name="T8" fmla="*/ 6 w 72"/>
                <a:gd name="T9" fmla="*/ 18 h 66"/>
                <a:gd name="T10" fmla="*/ 12 w 72"/>
                <a:gd name="T11" fmla="*/ 0 h 66"/>
                <a:gd name="T12" fmla="*/ 18 w 72"/>
                <a:gd name="T13" fmla="*/ 6 h 66"/>
                <a:gd name="T14" fmla="*/ 18 w 72"/>
                <a:gd name="T15" fmla="*/ 0 h 66"/>
                <a:gd name="T16" fmla="*/ 18 w 72"/>
                <a:gd name="T17" fmla="*/ 6 h 66"/>
                <a:gd name="T18" fmla="*/ 18 w 72"/>
                <a:gd name="T19" fmla="*/ 0 h 66"/>
                <a:gd name="T20" fmla="*/ 24 w 72"/>
                <a:gd name="T21" fmla="*/ 6 h 66"/>
                <a:gd name="T22" fmla="*/ 30 w 72"/>
                <a:gd name="T23" fmla="*/ 12 h 66"/>
                <a:gd name="T24" fmla="*/ 30 w 72"/>
                <a:gd name="T25" fmla="*/ 18 h 66"/>
                <a:gd name="T26" fmla="*/ 36 w 72"/>
                <a:gd name="T27" fmla="*/ 24 h 66"/>
                <a:gd name="T28" fmla="*/ 36 w 72"/>
                <a:gd name="T29" fmla="*/ 18 h 66"/>
                <a:gd name="T30" fmla="*/ 42 w 72"/>
                <a:gd name="T31" fmla="*/ 18 h 66"/>
                <a:gd name="T32" fmla="*/ 54 w 72"/>
                <a:gd name="T33" fmla="*/ 18 h 66"/>
                <a:gd name="T34" fmla="*/ 60 w 72"/>
                <a:gd name="T35" fmla="*/ 18 h 66"/>
                <a:gd name="T36" fmla="*/ 66 w 72"/>
                <a:gd name="T37" fmla="*/ 24 h 66"/>
                <a:gd name="T38" fmla="*/ 72 w 72"/>
                <a:gd name="T39" fmla="*/ 24 h 66"/>
                <a:gd name="T40" fmla="*/ 60 w 72"/>
                <a:gd name="T41" fmla="*/ 48 h 66"/>
                <a:gd name="T42" fmla="*/ 48 w 72"/>
                <a:gd name="T43"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66">
                  <a:moveTo>
                    <a:pt x="48" y="60"/>
                  </a:moveTo>
                  <a:lnTo>
                    <a:pt x="42" y="66"/>
                  </a:lnTo>
                  <a:lnTo>
                    <a:pt x="0" y="30"/>
                  </a:lnTo>
                  <a:lnTo>
                    <a:pt x="6" y="24"/>
                  </a:lnTo>
                  <a:lnTo>
                    <a:pt x="6" y="18"/>
                  </a:lnTo>
                  <a:lnTo>
                    <a:pt x="12" y="0"/>
                  </a:lnTo>
                  <a:lnTo>
                    <a:pt x="18" y="6"/>
                  </a:lnTo>
                  <a:lnTo>
                    <a:pt x="18" y="0"/>
                  </a:lnTo>
                  <a:lnTo>
                    <a:pt x="18" y="6"/>
                  </a:lnTo>
                  <a:lnTo>
                    <a:pt x="18" y="0"/>
                  </a:lnTo>
                  <a:lnTo>
                    <a:pt x="24" y="6"/>
                  </a:lnTo>
                  <a:lnTo>
                    <a:pt x="30" y="12"/>
                  </a:lnTo>
                  <a:lnTo>
                    <a:pt x="30" y="18"/>
                  </a:lnTo>
                  <a:lnTo>
                    <a:pt x="36" y="24"/>
                  </a:lnTo>
                  <a:lnTo>
                    <a:pt x="36" y="18"/>
                  </a:lnTo>
                  <a:lnTo>
                    <a:pt x="42" y="18"/>
                  </a:lnTo>
                  <a:lnTo>
                    <a:pt x="54" y="18"/>
                  </a:lnTo>
                  <a:lnTo>
                    <a:pt x="60" y="18"/>
                  </a:lnTo>
                  <a:lnTo>
                    <a:pt x="66" y="24"/>
                  </a:lnTo>
                  <a:lnTo>
                    <a:pt x="72" y="24"/>
                  </a:lnTo>
                  <a:lnTo>
                    <a:pt x="60" y="48"/>
                  </a:lnTo>
                  <a:lnTo>
                    <a:pt x="48"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37" name="Freeform 2765"/>
            <p:cNvSpPr>
              <a:spLocks/>
            </p:cNvSpPr>
            <p:nvPr/>
          </p:nvSpPr>
          <p:spPr bwMode="auto">
            <a:xfrm>
              <a:off x="2850" y="2796"/>
              <a:ext cx="60" cy="60"/>
            </a:xfrm>
            <a:custGeom>
              <a:avLst/>
              <a:gdLst>
                <a:gd name="T0" fmla="*/ 60 w 60"/>
                <a:gd name="T1" fmla="*/ 42 h 60"/>
                <a:gd name="T2" fmla="*/ 48 w 60"/>
                <a:gd name="T3" fmla="*/ 54 h 60"/>
                <a:gd name="T4" fmla="*/ 48 w 60"/>
                <a:gd name="T5" fmla="*/ 60 h 60"/>
                <a:gd name="T6" fmla="*/ 42 w 60"/>
                <a:gd name="T7" fmla="*/ 60 h 60"/>
                <a:gd name="T8" fmla="*/ 42 w 60"/>
                <a:gd name="T9" fmla="*/ 54 h 60"/>
                <a:gd name="T10" fmla="*/ 36 w 60"/>
                <a:gd name="T11" fmla="*/ 54 h 60"/>
                <a:gd name="T12" fmla="*/ 36 w 60"/>
                <a:gd name="T13" fmla="*/ 48 h 60"/>
                <a:gd name="T14" fmla="*/ 30 w 60"/>
                <a:gd name="T15" fmla="*/ 48 h 60"/>
                <a:gd name="T16" fmla="*/ 24 w 60"/>
                <a:gd name="T17" fmla="*/ 48 h 60"/>
                <a:gd name="T18" fmla="*/ 24 w 60"/>
                <a:gd name="T19" fmla="*/ 42 h 60"/>
                <a:gd name="T20" fmla="*/ 24 w 60"/>
                <a:gd name="T21" fmla="*/ 48 h 60"/>
                <a:gd name="T22" fmla="*/ 18 w 60"/>
                <a:gd name="T23" fmla="*/ 48 h 60"/>
                <a:gd name="T24" fmla="*/ 12 w 60"/>
                <a:gd name="T25" fmla="*/ 48 h 60"/>
                <a:gd name="T26" fmla="*/ 6 w 60"/>
                <a:gd name="T27" fmla="*/ 54 h 60"/>
                <a:gd name="T28" fmla="*/ 0 w 60"/>
                <a:gd name="T29" fmla="*/ 54 h 60"/>
                <a:gd name="T30" fmla="*/ 0 w 60"/>
                <a:gd name="T31" fmla="*/ 36 h 60"/>
                <a:gd name="T32" fmla="*/ 0 w 60"/>
                <a:gd name="T33" fmla="*/ 24 h 60"/>
                <a:gd name="T34" fmla="*/ 0 w 60"/>
                <a:gd name="T35" fmla="*/ 0 h 60"/>
                <a:gd name="T36" fmla="*/ 18 w 60"/>
                <a:gd name="T37" fmla="*/ 12 h 60"/>
                <a:gd name="T38" fmla="*/ 42 w 60"/>
                <a:gd name="T39" fmla="*/ 12 h 60"/>
                <a:gd name="T40" fmla="*/ 42 w 60"/>
                <a:gd name="T41" fmla="*/ 18 h 60"/>
                <a:gd name="T42" fmla="*/ 48 w 60"/>
                <a:gd name="T43" fmla="*/ 24 h 60"/>
                <a:gd name="T44" fmla="*/ 54 w 60"/>
                <a:gd name="T45" fmla="*/ 24 h 60"/>
                <a:gd name="T46" fmla="*/ 54 w 60"/>
                <a:gd name="T47" fmla="*/ 30 h 60"/>
                <a:gd name="T48" fmla="*/ 54 w 60"/>
                <a:gd name="T49" fmla="*/ 24 h 60"/>
                <a:gd name="T50" fmla="*/ 60 w 60"/>
                <a:gd name="T51"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0">
                  <a:moveTo>
                    <a:pt x="60" y="42"/>
                  </a:moveTo>
                  <a:lnTo>
                    <a:pt x="48" y="54"/>
                  </a:lnTo>
                  <a:lnTo>
                    <a:pt x="48" y="60"/>
                  </a:lnTo>
                  <a:lnTo>
                    <a:pt x="42" y="60"/>
                  </a:lnTo>
                  <a:lnTo>
                    <a:pt x="42" y="54"/>
                  </a:lnTo>
                  <a:lnTo>
                    <a:pt x="36" y="54"/>
                  </a:lnTo>
                  <a:lnTo>
                    <a:pt x="36" y="48"/>
                  </a:lnTo>
                  <a:lnTo>
                    <a:pt x="30" y="48"/>
                  </a:lnTo>
                  <a:lnTo>
                    <a:pt x="24" y="48"/>
                  </a:lnTo>
                  <a:lnTo>
                    <a:pt x="24" y="42"/>
                  </a:lnTo>
                  <a:lnTo>
                    <a:pt x="24" y="48"/>
                  </a:lnTo>
                  <a:lnTo>
                    <a:pt x="18" y="48"/>
                  </a:lnTo>
                  <a:lnTo>
                    <a:pt x="12" y="48"/>
                  </a:lnTo>
                  <a:lnTo>
                    <a:pt x="6" y="54"/>
                  </a:lnTo>
                  <a:lnTo>
                    <a:pt x="0" y="54"/>
                  </a:lnTo>
                  <a:lnTo>
                    <a:pt x="0" y="36"/>
                  </a:lnTo>
                  <a:lnTo>
                    <a:pt x="0" y="24"/>
                  </a:lnTo>
                  <a:lnTo>
                    <a:pt x="0" y="0"/>
                  </a:lnTo>
                  <a:lnTo>
                    <a:pt x="18" y="12"/>
                  </a:lnTo>
                  <a:lnTo>
                    <a:pt x="42" y="12"/>
                  </a:lnTo>
                  <a:lnTo>
                    <a:pt x="42" y="18"/>
                  </a:lnTo>
                  <a:lnTo>
                    <a:pt x="48" y="24"/>
                  </a:lnTo>
                  <a:lnTo>
                    <a:pt x="54" y="24"/>
                  </a:lnTo>
                  <a:lnTo>
                    <a:pt x="54" y="30"/>
                  </a:lnTo>
                  <a:lnTo>
                    <a:pt x="54" y="24"/>
                  </a:lnTo>
                  <a:lnTo>
                    <a:pt x="60" y="4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38" name="Freeform 2766"/>
            <p:cNvSpPr>
              <a:spLocks/>
            </p:cNvSpPr>
            <p:nvPr/>
          </p:nvSpPr>
          <p:spPr bwMode="auto">
            <a:xfrm>
              <a:off x="3918" y="2718"/>
              <a:ext cx="60" cy="30"/>
            </a:xfrm>
            <a:custGeom>
              <a:avLst/>
              <a:gdLst>
                <a:gd name="T0" fmla="*/ 12 w 60"/>
                <a:gd name="T1" fmla="*/ 24 h 30"/>
                <a:gd name="T2" fmla="*/ 6 w 60"/>
                <a:gd name="T3" fmla="*/ 18 h 30"/>
                <a:gd name="T4" fmla="*/ 6 w 60"/>
                <a:gd name="T5" fmla="*/ 12 h 30"/>
                <a:gd name="T6" fmla="*/ 6 w 60"/>
                <a:gd name="T7" fmla="*/ 6 h 30"/>
                <a:gd name="T8" fmla="*/ 0 w 60"/>
                <a:gd name="T9" fmla="*/ 6 h 30"/>
                <a:gd name="T10" fmla="*/ 12 w 60"/>
                <a:gd name="T11" fmla="*/ 6 h 30"/>
                <a:gd name="T12" fmla="*/ 54 w 60"/>
                <a:gd name="T13" fmla="*/ 0 h 30"/>
                <a:gd name="T14" fmla="*/ 48 w 60"/>
                <a:gd name="T15" fmla="*/ 6 h 30"/>
                <a:gd name="T16" fmla="*/ 54 w 60"/>
                <a:gd name="T17" fmla="*/ 12 h 30"/>
                <a:gd name="T18" fmla="*/ 60 w 60"/>
                <a:gd name="T19" fmla="*/ 18 h 30"/>
                <a:gd name="T20" fmla="*/ 54 w 60"/>
                <a:gd name="T21" fmla="*/ 24 h 30"/>
                <a:gd name="T22" fmla="*/ 48 w 60"/>
                <a:gd name="T23" fmla="*/ 30 h 30"/>
                <a:gd name="T24" fmla="*/ 48 w 60"/>
                <a:gd name="T25" fmla="*/ 24 h 30"/>
                <a:gd name="T26" fmla="*/ 42 w 60"/>
                <a:gd name="T27" fmla="*/ 24 h 30"/>
                <a:gd name="T28" fmla="*/ 36 w 60"/>
                <a:gd name="T29" fmla="*/ 24 h 30"/>
                <a:gd name="T30" fmla="*/ 30 w 60"/>
                <a:gd name="T31" fmla="*/ 18 h 30"/>
                <a:gd name="T32" fmla="*/ 24 w 60"/>
                <a:gd name="T33" fmla="*/ 18 h 30"/>
                <a:gd name="T34" fmla="*/ 18 w 60"/>
                <a:gd name="T35" fmla="*/ 18 h 30"/>
                <a:gd name="T36" fmla="*/ 18 w 60"/>
                <a:gd name="T37" fmla="*/ 24 h 30"/>
                <a:gd name="T38" fmla="*/ 12 w 60"/>
                <a:gd name="T3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30">
                  <a:moveTo>
                    <a:pt x="12" y="24"/>
                  </a:moveTo>
                  <a:lnTo>
                    <a:pt x="6" y="18"/>
                  </a:lnTo>
                  <a:lnTo>
                    <a:pt x="6" y="12"/>
                  </a:lnTo>
                  <a:lnTo>
                    <a:pt x="6" y="6"/>
                  </a:lnTo>
                  <a:lnTo>
                    <a:pt x="0" y="6"/>
                  </a:lnTo>
                  <a:lnTo>
                    <a:pt x="12" y="6"/>
                  </a:lnTo>
                  <a:lnTo>
                    <a:pt x="54" y="0"/>
                  </a:lnTo>
                  <a:lnTo>
                    <a:pt x="48" y="6"/>
                  </a:lnTo>
                  <a:lnTo>
                    <a:pt x="54" y="12"/>
                  </a:lnTo>
                  <a:lnTo>
                    <a:pt x="60" y="18"/>
                  </a:lnTo>
                  <a:lnTo>
                    <a:pt x="54" y="24"/>
                  </a:lnTo>
                  <a:lnTo>
                    <a:pt x="48" y="30"/>
                  </a:lnTo>
                  <a:lnTo>
                    <a:pt x="48" y="24"/>
                  </a:lnTo>
                  <a:lnTo>
                    <a:pt x="42" y="24"/>
                  </a:lnTo>
                  <a:lnTo>
                    <a:pt x="36" y="24"/>
                  </a:lnTo>
                  <a:lnTo>
                    <a:pt x="30" y="18"/>
                  </a:lnTo>
                  <a:lnTo>
                    <a:pt x="24" y="18"/>
                  </a:lnTo>
                  <a:lnTo>
                    <a:pt x="18" y="18"/>
                  </a:lnTo>
                  <a:lnTo>
                    <a:pt x="18" y="24"/>
                  </a:lnTo>
                  <a:lnTo>
                    <a:pt x="12"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39" name="Freeform 2767"/>
            <p:cNvSpPr>
              <a:spLocks/>
            </p:cNvSpPr>
            <p:nvPr/>
          </p:nvSpPr>
          <p:spPr bwMode="auto">
            <a:xfrm>
              <a:off x="3744" y="2742"/>
              <a:ext cx="36" cy="42"/>
            </a:xfrm>
            <a:custGeom>
              <a:avLst/>
              <a:gdLst>
                <a:gd name="T0" fmla="*/ 36 w 36"/>
                <a:gd name="T1" fmla="*/ 0 h 42"/>
                <a:gd name="T2" fmla="*/ 30 w 36"/>
                <a:gd name="T3" fmla="*/ 6 h 42"/>
                <a:gd name="T4" fmla="*/ 30 w 36"/>
                <a:gd name="T5" fmla="*/ 12 h 42"/>
                <a:gd name="T6" fmla="*/ 30 w 36"/>
                <a:gd name="T7" fmla="*/ 18 h 42"/>
                <a:gd name="T8" fmla="*/ 30 w 36"/>
                <a:gd name="T9" fmla="*/ 24 h 42"/>
                <a:gd name="T10" fmla="*/ 30 w 36"/>
                <a:gd name="T11" fmla="*/ 30 h 42"/>
                <a:gd name="T12" fmla="*/ 30 w 36"/>
                <a:gd name="T13" fmla="*/ 36 h 42"/>
                <a:gd name="T14" fmla="*/ 24 w 36"/>
                <a:gd name="T15" fmla="*/ 36 h 42"/>
                <a:gd name="T16" fmla="*/ 24 w 36"/>
                <a:gd name="T17" fmla="*/ 42 h 42"/>
                <a:gd name="T18" fmla="*/ 0 w 36"/>
                <a:gd name="T19" fmla="*/ 42 h 42"/>
                <a:gd name="T20" fmla="*/ 0 w 36"/>
                <a:gd name="T21" fmla="*/ 6 h 42"/>
                <a:gd name="T22" fmla="*/ 18 w 36"/>
                <a:gd name="T23" fmla="*/ 6 h 42"/>
                <a:gd name="T24" fmla="*/ 18 w 36"/>
                <a:gd name="T25" fmla="*/ 0 h 42"/>
                <a:gd name="T26" fmla="*/ 36 w 36"/>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2">
                  <a:moveTo>
                    <a:pt x="36" y="0"/>
                  </a:moveTo>
                  <a:lnTo>
                    <a:pt x="30" y="6"/>
                  </a:lnTo>
                  <a:lnTo>
                    <a:pt x="30" y="12"/>
                  </a:lnTo>
                  <a:lnTo>
                    <a:pt x="30" y="18"/>
                  </a:lnTo>
                  <a:lnTo>
                    <a:pt x="30" y="24"/>
                  </a:lnTo>
                  <a:lnTo>
                    <a:pt x="30" y="30"/>
                  </a:lnTo>
                  <a:lnTo>
                    <a:pt x="30" y="36"/>
                  </a:lnTo>
                  <a:lnTo>
                    <a:pt x="24" y="36"/>
                  </a:lnTo>
                  <a:lnTo>
                    <a:pt x="24" y="42"/>
                  </a:lnTo>
                  <a:lnTo>
                    <a:pt x="0" y="42"/>
                  </a:lnTo>
                  <a:lnTo>
                    <a:pt x="0" y="6"/>
                  </a:lnTo>
                  <a:lnTo>
                    <a:pt x="18" y="6"/>
                  </a:lnTo>
                  <a:lnTo>
                    <a:pt x="18" y="0"/>
                  </a:lnTo>
                  <a:lnTo>
                    <a:pt x="36"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0" name="Freeform 2768"/>
            <p:cNvSpPr>
              <a:spLocks/>
            </p:cNvSpPr>
            <p:nvPr/>
          </p:nvSpPr>
          <p:spPr bwMode="auto">
            <a:xfrm>
              <a:off x="3768" y="2742"/>
              <a:ext cx="54" cy="60"/>
            </a:xfrm>
            <a:custGeom>
              <a:avLst/>
              <a:gdLst>
                <a:gd name="T0" fmla="*/ 36 w 54"/>
                <a:gd name="T1" fmla="*/ 30 h 60"/>
                <a:gd name="T2" fmla="*/ 30 w 54"/>
                <a:gd name="T3" fmla="*/ 30 h 60"/>
                <a:gd name="T4" fmla="*/ 36 w 54"/>
                <a:gd name="T5" fmla="*/ 36 h 60"/>
                <a:gd name="T6" fmla="*/ 42 w 54"/>
                <a:gd name="T7" fmla="*/ 42 h 60"/>
                <a:gd name="T8" fmla="*/ 42 w 54"/>
                <a:gd name="T9" fmla="*/ 48 h 60"/>
                <a:gd name="T10" fmla="*/ 48 w 54"/>
                <a:gd name="T11" fmla="*/ 48 h 60"/>
                <a:gd name="T12" fmla="*/ 48 w 54"/>
                <a:gd name="T13" fmla="*/ 54 h 60"/>
                <a:gd name="T14" fmla="*/ 54 w 54"/>
                <a:gd name="T15" fmla="*/ 54 h 60"/>
                <a:gd name="T16" fmla="*/ 12 w 54"/>
                <a:gd name="T17" fmla="*/ 60 h 60"/>
                <a:gd name="T18" fmla="*/ 6 w 54"/>
                <a:gd name="T19" fmla="*/ 60 h 60"/>
                <a:gd name="T20" fmla="*/ 0 w 54"/>
                <a:gd name="T21" fmla="*/ 60 h 60"/>
                <a:gd name="T22" fmla="*/ 0 w 54"/>
                <a:gd name="T23" fmla="*/ 54 h 60"/>
                <a:gd name="T24" fmla="*/ 0 w 54"/>
                <a:gd name="T25" fmla="*/ 48 h 60"/>
                <a:gd name="T26" fmla="*/ 0 w 54"/>
                <a:gd name="T27" fmla="*/ 42 h 60"/>
                <a:gd name="T28" fmla="*/ 0 w 54"/>
                <a:gd name="T29" fmla="*/ 36 h 60"/>
                <a:gd name="T30" fmla="*/ 6 w 54"/>
                <a:gd name="T31" fmla="*/ 36 h 60"/>
                <a:gd name="T32" fmla="*/ 6 w 54"/>
                <a:gd name="T33" fmla="*/ 30 h 60"/>
                <a:gd name="T34" fmla="*/ 6 w 54"/>
                <a:gd name="T35" fmla="*/ 24 h 60"/>
                <a:gd name="T36" fmla="*/ 6 w 54"/>
                <a:gd name="T37" fmla="*/ 18 h 60"/>
                <a:gd name="T38" fmla="*/ 6 w 54"/>
                <a:gd name="T39" fmla="*/ 12 h 60"/>
                <a:gd name="T40" fmla="*/ 6 w 54"/>
                <a:gd name="T41" fmla="*/ 6 h 60"/>
                <a:gd name="T42" fmla="*/ 12 w 54"/>
                <a:gd name="T43" fmla="*/ 0 h 60"/>
                <a:gd name="T44" fmla="*/ 18 w 54"/>
                <a:gd name="T45" fmla="*/ 0 h 60"/>
                <a:gd name="T46" fmla="*/ 18 w 54"/>
                <a:gd name="T47" fmla="*/ 6 h 60"/>
                <a:gd name="T48" fmla="*/ 24 w 54"/>
                <a:gd name="T49" fmla="*/ 6 h 60"/>
                <a:gd name="T50" fmla="*/ 24 w 54"/>
                <a:gd name="T51" fmla="*/ 12 h 60"/>
                <a:gd name="T52" fmla="*/ 30 w 54"/>
                <a:gd name="T53" fmla="*/ 12 h 60"/>
                <a:gd name="T54" fmla="*/ 30 w 54"/>
                <a:gd name="T55" fmla="*/ 18 h 60"/>
                <a:gd name="T56" fmla="*/ 36 w 54"/>
                <a:gd name="T57" fmla="*/ 18 h 60"/>
                <a:gd name="T58" fmla="*/ 36 w 54"/>
                <a:gd name="T59" fmla="*/ 24 h 60"/>
                <a:gd name="T60" fmla="*/ 36 w 54"/>
                <a:gd name="T6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60">
                  <a:moveTo>
                    <a:pt x="36" y="30"/>
                  </a:moveTo>
                  <a:lnTo>
                    <a:pt x="30" y="30"/>
                  </a:lnTo>
                  <a:lnTo>
                    <a:pt x="36" y="36"/>
                  </a:lnTo>
                  <a:lnTo>
                    <a:pt x="42" y="42"/>
                  </a:lnTo>
                  <a:lnTo>
                    <a:pt x="42" y="48"/>
                  </a:lnTo>
                  <a:lnTo>
                    <a:pt x="48" y="48"/>
                  </a:lnTo>
                  <a:lnTo>
                    <a:pt x="48" y="54"/>
                  </a:lnTo>
                  <a:lnTo>
                    <a:pt x="54" y="54"/>
                  </a:lnTo>
                  <a:lnTo>
                    <a:pt x="12" y="60"/>
                  </a:lnTo>
                  <a:lnTo>
                    <a:pt x="6" y="60"/>
                  </a:lnTo>
                  <a:lnTo>
                    <a:pt x="0" y="60"/>
                  </a:lnTo>
                  <a:lnTo>
                    <a:pt x="0" y="54"/>
                  </a:lnTo>
                  <a:lnTo>
                    <a:pt x="0" y="48"/>
                  </a:lnTo>
                  <a:lnTo>
                    <a:pt x="0" y="42"/>
                  </a:lnTo>
                  <a:lnTo>
                    <a:pt x="0" y="36"/>
                  </a:lnTo>
                  <a:lnTo>
                    <a:pt x="6" y="36"/>
                  </a:lnTo>
                  <a:lnTo>
                    <a:pt x="6" y="30"/>
                  </a:lnTo>
                  <a:lnTo>
                    <a:pt x="6" y="24"/>
                  </a:lnTo>
                  <a:lnTo>
                    <a:pt x="6" y="18"/>
                  </a:lnTo>
                  <a:lnTo>
                    <a:pt x="6" y="12"/>
                  </a:lnTo>
                  <a:lnTo>
                    <a:pt x="6" y="6"/>
                  </a:lnTo>
                  <a:lnTo>
                    <a:pt x="12" y="0"/>
                  </a:lnTo>
                  <a:lnTo>
                    <a:pt x="18" y="0"/>
                  </a:lnTo>
                  <a:lnTo>
                    <a:pt x="18" y="6"/>
                  </a:lnTo>
                  <a:lnTo>
                    <a:pt x="24" y="6"/>
                  </a:lnTo>
                  <a:lnTo>
                    <a:pt x="24" y="12"/>
                  </a:lnTo>
                  <a:lnTo>
                    <a:pt x="30" y="12"/>
                  </a:lnTo>
                  <a:lnTo>
                    <a:pt x="30" y="18"/>
                  </a:lnTo>
                  <a:lnTo>
                    <a:pt x="36" y="18"/>
                  </a:lnTo>
                  <a:lnTo>
                    <a:pt x="36" y="24"/>
                  </a:lnTo>
                  <a:lnTo>
                    <a:pt x="3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1" name="Freeform 2769"/>
            <p:cNvSpPr>
              <a:spLocks/>
            </p:cNvSpPr>
            <p:nvPr/>
          </p:nvSpPr>
          <p:spPr bwMode="auto">
            <a:xfrm>
              <a:off x="3966" y="2718"/>
              <a:ext cx="30" cy="72"/>
            </a:xfrm>
            <a:custGeom>
              <a:avLst/>
              <a:gdLst>
                <a:gd name="T0" fmla="*/ 0 w 30"/>
                <a:gd name="T1" fmla="*/ 30 h 72"/>
                <a:gd name="T2" fmla="*/ 6 w 30"/>
                <a:gd name="T3" fmla="*/ 24 h 72"/>
                <a:gd name="T4" fmla="*/ 12 w 30"/>
                <a:gd name="T5" fmla="*/ 18 h 72"/>
                <a:gd name="T6" fmla="*/ 6 w 30"/>
                <a:gd name="T7" fmla="*/ 12 h 72"/>
                <a:gd name="T8" fmla="*/ 0 w 30"/>
                <a:gd name="T9" fmla="*/ 6 h 72"/>
                <a:gd name="T10" fmla="*/ 6 w 30"/>
                <a:gd name="T11" fmla="*/ 0 h 72"/>
                <a:gd name="T12" fmla="*/ 12 w 30"/>
                <a:gd name="T13" fmla="*/ 0 h 72"/>
                <a:gd name="T14" fmla="*/ 24 w 30"/>
                <a:gd name="T15" fmla="*/ 0 h 72"/>
                <a:gd name="T16" fmla="*/ 30 w 30"/>
                <a:gd name="T17" fmla="*/ 42 h 72"/>
                <a:gd name="T18" fmla="*/ 30 w 30"/>
                <a:gd name="T19" fmla="*/ 48 h 72"/>
                <a:gd name="T20" fmla="*/ 24 w 30"/>
                <a:gd name="T21" fmla="*/ 48 h 72"/>
                <a:gd name="T22" fmla="*/ 24 w 30"/>
                <a:gd name="T23" fmla="*/ 54 h 72"/>
                <a:gd name="T24" fmla="*/ 24 w 30"/>
                <a:gd name="T25" fmla="*/ 60 h 72"/>
                <a:gd name="T26" fmla="*/ 30 w 30"/>
                <a:gd name="T27" fmla="*/ 66 h 72"/>
                <a:gd name="T28" fmla="*/ 24 w 30"/>
                <a:gd name="T29" fmla="*/ 66 h 72"/>
                <a:gd name="T30" fmla="*/ 24 w 30"/>
                <a:gd name="T31" fmla="*/ 72 h 72"/>
                <a:gd name="T32" fmla="*/ 18 w 30"/>
                <a:gd name="T33" fmla="*/ 72 h 72"/>
                <a:gd name="T34" fmla="*/ 12 w 30"/>
                <a:gd name="T35" fmla="*/ 72 h 72"/>
                <a:gd name="T36" fmla="*/ 6 w 30"/>
                <a:gd name="T37" fmla="*/ 66 h 72"/>
                <a:gd name="T38" fmla="*/ 6 w 30"/>
                <a:gd name="T39" fmla="*/ 60 h 72"/>
                <a:gd name="T40" fmla="*/ 0 w 30"/>
                <a:gd name="T4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72">
                  <a:moveTo>
                    <a:pt x="0" y="30"/>
                  </a:moveTo>
                  <a:lnTo>
                    <a:pt x="6" y="24"/>
                  </a:lnTo>
                  <a:lnTo>
                    <a:pt x="12" y="18"/>
                  </a:lnTo>
                  <a:lnTo>
                    <a:pt x="6" y="12"/>
                  </a:lnTo>
                  <a:lnTo>
                    <a:pt x="0" y="6"/>
                  </a:lnTo>
                  <a:lnTo>
                    <a:pt x="6" y="0"/>
                  </a:lnTo>
                  <a:lnTo>
                    <a:pt x="12" y="0"/>
                  </a:lnTo>
                  <a:lnTo>
                    <a:pt x="24" y="0"/>
                  </a:lnTo>
                  <a:lnTo>
                    <a:pt x="30" y="42"/>
                  </a:lnTo>
                  <a:lnTo>
                    <a:pt x="30" y="48"/>
                  </a:lnTo>
                  <a:lnTo>
                    <a:pt x="24" y="48"/>
                  </a:lnTo>
                  <a:lnTo>
                    <a:pt x="24" y="54"/>
                  </a:lnTo>
                  <a:lnTo>
                    <a:pt x="24" y="60"/>
                  </a:lnTo>
                  <a:lnTo>
                    <a:pt x="30" y="66"/>
                  </a:lnTo>
                  <a:lnTo>
                    <a:pt x="24" y="66"/>
                  </a:lnTo>
                  <a:lnTo>
                    <a:pt x="24" y="72"/>
                  </a:lnTo>
                  <a:lnTo>
                    <a:pt x="18" y="72"/>
                  </a:lnTo>
                  <a:lnTo>
                    <a:pt x="12" y="72"/>
                  </a:lnTo>
                  <a:lnTo>
                    <a:pt x="6" y="66"/>
                  </a:lnTo>
                  <a:lnTo>
                    <a:pt x="6" y="60"/>
                  </a:lnTo>
                  <a:lnTo>
                    <a:pt x="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2" name="Freeform 2770"/>
            <p:cNvSpPr>
              <a:spLocks/>
            </p:cNvSpPr>
            <p:nvPr/>
          </p:nvSpPr>
          <p:spPr bwMode="auto">
            <a:xfrm>
              <a:off x="3990" y="2718"/>
              <a:ext cx="42" cy="42"/>
            </a:xfrm>
            <a:custGeom>
              <a:avLst/>
              <a:gdLst>
                <a:gd name="T0" fmla="*/ 42 w 42"/>
                <a:gd name="T1" fmla="*/ 36 h 42"/>
                <a:gd name="T2" fmla="*/ 30 w 42"/>
                <a:gd name="T3" fmla="*/ 36 h 42"/>
                <a:gd name="T4" fmla="*/ 12 w 42"/>
                <a:gd name="T5" fmla="*/ 42 h 42"/>
                <a:gd name="T6" fmla="*/ 6 w 42"/>
                <a:gd name="T7" fmla="*/ 42 h 42"/>
                <a:gd name="T8" fmla="*/ 0 w 42"/>
                <a:gd name="T9" fmla="*/ 0 h 42"/>
                <a:gd name="T10" fmla="*/ 6 w 42"/>
                <a:gd name="T11" fmla="*/ 0 h 42"/>
                <a:gd name="T12" fmla="*/ 18 w 42"/>
                <a:gd name="T13" fmla="*/ 0 h 42"/>
                <a:gd name="T14" fmla="*/ 24 w 42"/>
                <a:gd name="T15" fmla="*/ 6 h 42"/>
                <a:gd name="T16" fmla="*/ 24 w 42"/>
                <a:gd name="T17" fmla="*/ 12 h 42"/>
                <a:gd name="T18" fmla="*/ 24 w 42"/>
                <a:gd name="T19" fmla="*/ 18 h 42"/>
                <a:gd name="T20" fmla="*/ 30 w 42"/>
                <a:gd name="T21" fmla="*/ 18 h 42"/>
                <a:gd name="T22" fmla="*/ 36 w 42"/>
                <a:gd name="T23" fmla="*/ 18 h 42"/>
                <a:gd name="T24" fmla="*/ 36 w 42"/>
                <a:gd name="T25" fmla="*/ 24 h 42"/>
                <a:gd name="T26" fmla="*/ 42 w 42"/>
                <a:gd name="T27" fmla="*/ 30 h 42"/>
                <a:gd name="T28" fmla="*/ 42 w 42"/>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2">
                  <a:moveTo>
                    <a:pt x="42" y="36"/>
                  </a:moveTo>
                  <a:lnTo>
                    <a:pt x="30" y="36"/>
                  </a:lnTo>
                  <a:lnTo>
                    <a:pt x="12" y="42"/>
                  </a:lnTo>
                  <a:lnTo>
                    <a:pt x="6" y="42"/>
                  </a:lnTo>
                  <a:lnTo>
                    <a:pt x="0" y="0"/>
                  </a:lnTo>
                  <a:lnTo>
                    <a:pt x="6" y="0"/>
                  </a:lnTo>
                  <a:lnTo>
                    <a:pt x="18" y="0"/>
                  </a:lnTo>
                  <a:lnTo>
                    <a:pt x="24" y="6"/>
                  </a:lnTo>
                  <a:lnTo>
                    <a:pt x="24" y="12"/>
                  </a:lnTo>
                  <a:lnTo>
                    <a:pt x="24" y="18"/>
                  </a:lnTo>
                  <a:lnTo>
                    <a:pt x="30" y="18"/>
                  </a:lnTo>
                  <a:lnTo>
                    <a:pt x="36" y="18"/>
                  </a:lnTo>
                  <a:lnTo>
                    <a:pt x="36" y="24"/>
                  </a:lnTo>
                  <a:lnTo>
                    <a:pt x="42" y="30"/>
                  </a:lnTo>
                  <a:lnTo>
                    <a:pt x="4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3" name="Freeform 2771"/>
            <p:cNvSpPr>
              <a:spLocks/>
            </p:cNvSpPr>
            <p:nvPr/>
          </p:nvSpPr>
          <p:spPr bwMode="auto">
            <a:xfrm>
              <a:off x="4026" y="2706"/>
              <a:ext cx="60" cy="48"/>
            </a:xfrm>
            <a:custGeom>
              <a:avLst/>
              <a:gdLst>
                <a:gd name="T0" fmla="*/ 36 w 60"/>
                <a:gd name="T1" fmla="*/ 48 h 48"/>
                <a:gd name="T2" fmla="*/ 36 w 60"/>
                <a:gd name="T3" fmla="*/ 42 h 48"/>
                <a:gd name="T4" fmla="*/ 6 w 60"/>
                <a:gd name="T5" fmla="*/ 42 h 48"/>
                <a:gd name="T6" fmla="*/ 0 w 60"/>
                <a:gd name="T7" fmla="*/ 36 h 48"/>
                <a:gd name="T8" fmla="*/ 24 w 60"/>
                <a:gd name="T9" fmla="*/ 12 h 48"/>
                <a:gd name="T10" fmla="*/ 24 w 60"/>
                <a:gd name="T11" fmla="*/ 6 h 48"/>
                <a:gd name="T12" fmla="*/ 24 w 60"/>
                <a:gd name="T13" fmla="*/ 0 h 48"/>
                <a:gd name="T14" fmla="*/ 30 w 60"/>
                <a:gd name="T15" fmla="*/ 6 h 48"/>
                <a:gd name="T16" fmla="*/ 30 w 60"/>
                <a:gd name="T17" fmla="*/ 0 h 48"/>
                <a:gd name="T18" fmla="*/ 36 w 60"/>
                <a:gd name="T19" fmla="*/ 0 h 48"/>
                <a:gd name="T20" fmla="*/ 36 w 60"/>
                <a:gd name="T21" fmla="*/ 6 h 48"/>
                <a:gd name="T22" fmla="*/ 42 w 60"/>
                <a:gd name="T23" fmla="*/ 6 h 48"/>
                <a:gd name="T24" fmla="*/ 42 w 60"/>
                <a:gd name="T25" fmla="*/ 0 h 48"/>
                <a:gd name="T26" fmla="*/ 48 w 60"/>
                <a:gd name="T27" fmla="*/ 12 h 48"/>
                <a:gd name="T28" fmla="*/ 48 w 60"/>
                <a:gd name="T29" fmla="*/ 18 h 48"/>
                <a:gd name="T30" fmla="*/ 54 w 60"/>
                <a:gd name="T31" fmla="*/ 18 h 48"/>
                <a:gd name="T32" fmla="*/ 54 w 60"/>
                <a:gd name="T33" fmla="*/ 30 h 48"/>
                <a:gd name="T34" fmla="*/ 60 w 60"/>
                <a:gd name="T35" fmla="*/ 42 h 48"/>
                <a:gd name="T36" fmla="*/ 48 w 60"/>
                <a:gd name="T37" fmla="*/ 48 h 48"/>
                <a:gd name="T38" fmla="*/ 48 w 60"/>
                <a:gd name="T39" fmla="*/ 42 h 48"/>
                <a:gd name="T40" fmla="*/ 42 w 60"/>
                <a:gd name="T41" fmla="*/ 42 h 48"/>
                <a:gd name="T42" fmla="*/ 36 w 60"/>
                <a:gd name="T4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48">
                  <a:moveTo>
                    <a:pt x="36" y="48"/>
                  </a:moveTo>
                  <a:lnTo>
                    <a:pt x="36" y="42"/>
                  </a:lnTo>
                  <a:lnTo>
                    <a:pt x="6" y="42"/>
                  </a:lnTo>
                  <a:lnTo>
                    <a:pt x="0" y="36"/>
                  </a:lnTo>
                  <a:lnTo>
                    <a:pt x="24" y="12"/>
                  </a:lnTo>
                  <a:lnTo>
                    <a:pt x="24" y="6"/>
                  </a:lnTo>
                  <a:lnTo>
                    <a:pt x="24" y="0"/>
                  </a:lnTo>
                  <a:lnTo>
                    <a:pt x="30" y="6"/>
                  </a:lnTo>
                  <a:lnTo>
                    <a:pt x="30" y="0"/>
                  </a:lnTo>
                  <a:lnTo>
                    <a:pt x="36" y="0"/>
                  </a:lnTo>
                  <a:lnTo>
                    <a:pt x="36" y="6"/>
                  </a:lnTo>
                  <a:lnTo>
                    <a:pt x="42" y="6"/>
                  </a:lnTo>
                  <a:lnTo>
                    <a:pt x="42" y="0"/>
                  </a:lnTo>
                  <a:lnTo>
                    <a:pt x="48" y="12"/>
                  </a:lnTo>
                  <a:lnTo>
                    <a:pt x="48" y="18"/>
                  </a:lnTo>
                  <a:lnTo>
                    <a:pt x="54" y="18"/>
                  </a:lnTo>
                  <a:lnTo>
                    <a:pt x="54" y="30"/>
                  </a:lnTo>
                  <a:lnTo>
                    <a:pt x="60" y="42"/>
                  </a:lnTo>
                  <a:lnTo>
                    <a:pt x="48" y="48"/>
                  </a:lnTo>
                  <a:lnTo>
                    <a:pt x="48" y="42"/>
                  </a:lnTo>
                  <a:lnTo>
                    <a:pt x="42" y="42"/>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4" name="Freeform 2772"/>
            <p:cNvSpPr>
              <a:spLocks noEditPoints="1"/>
            </p:cNvSpPr>
            <p:nvPr/>
          </p:nvSpPr>
          <p:spPr bwMode="auto">
            <a:xfrm>
              <a:off x="3690" y="2748"/>
              <a:ext cx="60" cy="66"/>
            </a:xfrm>
            <a:custGeom>
              <a:avLst/>
              <a:gdLst>
                <a:gd name="T0" fmla="*/ 54 w 60"/>
                <a:gd name="T1" fmla="*/ 0 h 66"/>
                <a:gd name="T2" fmla="*/ 54 w 60"/>
                <a:gd name="T3" fmla="*/ 36 h 66"/>
                <a:gd name="T4" fmla="*/ 60 w 60"/>
                <a:gd name="T5" fmla="*/ 54 h 66"/>
                <a:gd name="T6" fmla="*/ 54 w 60"/>
                <a:gd name="T7" fmla="*/ 54 h 66"/>
                <a:gd name="T8" fmla="*/ 48 w 60"/>
                <a:gd name="T9" fmla="*/ 54 h 66"/>
                <a:gd name="T10" fmla="*/ 42 w 60"/>
                <a:gd name="T11" fmla="*/ 48 h 66"/>
                <a:gd name="T12" fmla="*/ 30 w 60"/>
                <a:gd name="T13" fmla="*/ 42 h 66"/>
                <a:gd name="T14" fmla="*/ 30 w 60"/>
                <a:gd name="T15" fmla="*/ 36 h 66"/>
                <a:gd name="T16" fmla="*/ 36 w 60"/>
                <a:gd name="T17" fmla="*/ 36 h 66"/>
                <a:gd name="T18" fmla="*/ 36 w 60"/>
                <a:gd name="T19" fmla="*/ 30 h 66"/>
                <a:gd name="T20" fmla="*/ 24 w 60"/>
                <a:gd name="T21" fmla="*/ 36 h 66"/>
                <a:gd name="T22" fmla="*/ 24 w 60"/>
                <a:gd name="T23" fmla="*/ 30 h 66"/>
                <a:gd name="T24" fmla="*/ 12 w 60"/>
                <a:gd name="T25" fmla="*/ 36 h 66"/>
                <a:gd name="T26" fmla="*/ 18 w 60"/>
                <a:gd name="T27" fmla="*/ 42 h 66"/>
                <a:gd name="T28" fmla="*/ 24 w 60"/>
                <a:gd name="T29" fmla="*/ 42 h 66"/>
                <a:gd name="T30" fmla="*/ 30 w 60"/>
                <a:gd name="T31" fmla="*/ 48 h 66"/>
                <a:gd name="T32" fmla="*/ 6 w 60"/>
                <a:gd name="T33" fmla="*/ 36 h 66"/>
                <a:gd name="T34" fmla="*/ 0 w 60"/>
                <a:gd name="T35" fmla="*/ 24 h 66"/>
                <a:gd name="T36" fmla="*/ 6 w 60"/>
                <a:gd name="T37" fmla="*/ 24 h 66"/>
                <a:gd name="T38" fmla="*/ 12 w 60"/>
                <a:gd name="T39" fmla="*/ 24 h 66"/>
                <a:gd name="T40" fmla="*/ 12 w 60"/>
                <a:gd name="T41" fmla="*/ 18 h 66"/>
                <a:gd name="T42" fmla="*/ 42 w 60"/>
                <a:gd name="T43" fmla="*/ 18 h 66"/>
                <a:gd name="T44" fmla="*/ 42 w 60"/>
                <a:gd name="T45" fmla="*/ 0 h 66"/>
                <a:gd name="T46" fmla="*/ 48 w 60"/>
                <a:gd name="T47" fmla="*/ 0 h 66"/>
                <a:gd name="T48" fmla="*/ 54 w 60"/>
                <a:gd name="T49" fmla="*/ 0 h 66"/>
                <a:gd name="T50" fmla="*/ 60 w 60"/>
                <a:gd name="T51" fmla="*/ 54 h 66"/>
                <a:gd name="T52" fmla="*/ 60 w 60"/>
                <a:gd name="T53" fmla="*/ 66 h 66"/>
                <a:gd name="T54" fmla="*/ 36 w 60"/>
                <a:gd name="T55" fmla="*/ 54 h 66"/>
                <a:gd name="T56" fmla="*/ 42 w 60"/>
                <a:gd name="T57" fmla="*/ 48 h 66"/>
                <a:gd name="T58" fmla="*/ 48 w 60"/>
                <a:gd name="T59" fmla="*/ 54 h 66"/>
                <a:gd name="T60" fmla="*/ 54 w 60"/>
                <a:gd name="T61" fmla="*/ 54 h 66"/>
                <a:gd name="T62" fmla="*/ 60 w 60"/>
                <a:gd name="T6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6">
                  <a:moveTo>
                    <a:pt x="54" y="0"/>
                  </a:moveTo>
                  <a:lnTo>
                    <a:pt x="54" y="36"/>
                  </a:lnTo>
                  <a:lnTo>
                    <a:pt x="60" y="54"/>
                  </a:lnTo>
                  <a:lnTo>
                    <a:pt x="54" y="54"/>
                  </a:lnTo>
                  <a:lnTo>
                    <a:pt x="48" y="54"/>
                  </a:lnTo>
                  <a:lnTo>
                    <a:pt x="42" y="48"/>
                  </a:lnTo>
                  <a:lnTo>
                    <a:pt x="30" y="42"/>
                  </a:lnTo>
                  <a:lnTo>
                    <a:pt x="30" y="36"/>
                  </a:lnTo>
                  <a:lnTo>
                    <a:pt x="36" y="36"/>
                  </a:lnTo>
                  <a:lnTo>
                    <a:pt x="36" y="30"/>
                  </a:lnTo>
                  <a:lnTo>
                    <a:pt x="24" y="36"/>
                  </a:lnTo>
                  <a:lnTo>
                    <a:pt x="24" y="30"/>
                  </a:lnTo>
                  <a:lnTo>
                    <a:pt x="12" y="36"/>
                  </a:lnTo>
                  <a:lnTo>
                    <a:pt x="18" y="42"/>
                  </a:lnTo>
                  <a:lnTo>
                    <a:pt x="24" y="42"/>
                  </a:lnTo>
                  <a:lnTo>
                    <a:pt x="30" y="48"/>
                  </a:lnTo>
                  <a:lnTo>
                    <a:pt x="6" y="36"/>
                  </a:lnTo>
                  <a:lnTo>
                    <a:pt x="0" y="24"/>
                  </a:lnTo>
                  <a:lnTo>
                    <a:pt x="6" y="24"/>
                  </a:lnTo>
                  <a:lnTo>
                    <a:pt x="12" y="24"/>
                  </a:lnTo>
                  <a:lnTo>
                    <a:pt x="12" y="18"/>
                  </a:lnTo>
                  <a:lnTo>
                    <a:pt x="42" y="18"/>
                  </a:lnTo>
                  <a:lnTo>
                    <a:pt x="42" y="0"/>
                  </a:lnTo>
                  <a:lnTo>
                    <a:pt x="48" y="0"/>
                  </a:lnTo>
                  <a:lnTo>
                    <a:pt x="54" y="0"/>
                  </a:lnTo>
                  <a:close/>
                  <a:moveTo>
                    <a:pt x="60" y="54"/>
                  </a:moveTo>
                  <a:lnTo>
                    <a:pt x="60" y="66"/>
                  </a:lnTo>
                  <a:lnTo>
                    <a:pt x="36" y="54"/>
                  </a:lnTo>
                  <a:lnTo>
                    <a:pt x="42" y="48"/>
                  </a:lnTo>
                  <a:lnTo>
                    <a:pt x="48" y="54"/>
                  </a:lnTo>
                  <a:lnTo>
                    <a:pt x="54" y="54"/>
                  </a:lnTo>
                  <a:lnTo>
                    <a:pt x="60"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5" name="Freeform 2773"/>
            <p:cNvSpPr>
              <a:spLocks/>
            </p:cNvSpPr>
            <p:nvPr/>
          </p:nvSpPr>
          <p:spPr bwMode="auto">
            <a:xfrm>
              <a:off x="2718" y="2802"/>
              <a:ext cx="60" cy="48"/>
            </a:xfrm>
            <a:custGeom>
              <a:avLst/>
              <a:gdLst>
                <a:gd name="T0" fmla="*/ 48 w 60"/>
                <a:gd name="T1" fmla="*/ 36 h 48"/>
                <a:gd name="T2" fmla="*/ 42 w 60"/>
                <a:gd name="T3" fmla="*/ 42 h 48"/>
                <a:gd name="T4" fmla="*/ 30 w 60"/>
                <a:gd name="T5" fmla="*/ 48 h 48"/>
                <a:gd name="T6" fmla="*/ 24 w 60"/>
                <a:gd name="T7" fmla="*/ 30 h 48"/>
                <a:gd name="T8" fmla="*/ 12 w 60"/>
                <a:gd name="T9" fmla="*/ 24 h 48"/>
                <a:gd name="T10" fmla="*/ 0 w 60"/>
                <a:gd name="T11" fmla="*/ 12 h 48"/>
                <a:gd name="T12" fmla="*/ 18 w 60"/>
                <a:gd name="T13" fmla="*/ 6 h 48"/>
                <a:gd name="T14" fmla="*/ 36 w 60"/>
                <a:gd name="T15" fmla="*/ 0 h 48"/>
                <a:gd name="T16" fmla="*/ 42 w 60"/>
                <a:gd name="T17" fmla="*/ 6 h 48"/>
                <a:gd name="T18" fmla="*/ 42 w 60"/>
                <a:gd name="T19" fmla="*/ 12 h 48"/>
                <a:gd name="T20" fmla="*/ 48 w 60"/>
                <a:gd name="T21" fmla="*/ 12 h 48"/>
                <a:gd name="T22" fmla="*/ 48 w 60"/>
                <a:gd name="T23" fmla="*/ 18 h 48"/>
                <a:gd name="T24" fmla="*/ 54 w 60"/>
                <a:gd name="T25" fmla="*/ 24 h 48"/>
                <a:gd name="T26" fmla="*/ 60 w 60"/>
                <a:gd name="T27" fmla="*/ 24 h 48"/>
                <a:gd name="T28" fmla="*/ 60 w 60"/>
                <a:gd name="T29" fmla="*/ 30 h 48"/>
                <a:gd name="T30" fmla="*/ 54 w 60"/>
                <a:gd name="T31" fmla="*/ 30 h 48"/>
                <a:gd name="T32" fmla="*/ 54 w 60"/>
                <a:gd name="T33" fmla="*/ 36 h 48"/>
                <a:gd name="T34" fmla="*/ 48 w 60"/>
                <a:gd name="T35"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48">
                  <a:moveTo>
                    <a:pt x="48" y="36"/>
                  </a:moveTo>
                  <a:lnTo>
                    <a:pt x="42" y="42"/>
                  </a:lnTo>
                  <a:lnTo>
                    <a:pt x="30" y="48"/>
                  </a:lnTo>
                  <a:lnTo>
                    <a:pt x="24" y="30"/>
                  </a:lnTo>
                  <a:lnTo>
                    <a:pt x="12" y="24"/>
                  </a:lnTo>
                  <a:lnTo>
                    <a:pt x="0" y="12"/>
                  </a:lnTo>
                  <a:lnTo>
                    <a:pt x="18" y="6"/>
                  </a:lnTo>
                  <a:lnTo>
                    <a:pt x="36" y="0"/>
                  </a:lnTo>
                  <a:lnTo>
                    <a:pt x="42" y="6"/>
                  </a:lnTo>
                  <a:lnTo>
                    <a:pt x="42" y="12"/>
                  </a:lnTo>
                  <a:lnTo>
                    <a:pt x="48" y="12"/>
                  </a:lnTo>
                  <a:lnTo>
                    <a:pt x="48" y="18"/>
                  </a:lnTo>
                  <a:lnTo>
                    <a:pt x="54" y="24"/>
                  </a:lnTo>
                  <a:lnTo>
                    <a:pt x="60" y="24"/>
                  </a:lnTo>
                  <a:lnTo>
                    <a:pt x="60" y="30"/>
                  </a:lnTo>
                  <a:lnTo>
                    <a:pt x="54" y="30"/>
                  </a:lnTo>
                  <a:lnTo>
                    <a:pt x="54" y="36"/>
                  </a:lnTo>
                  <a:lnTo>
                    <a:pt x="4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6" name="Freeform 2774"/>
            <p:cNvSpPr>
              <a:spLocks/>
            </p:cNvSpPr>
            <p:nvPr/>
          </p:nvSpPr>
          <p:spPr bwMode="auto">
            <a:xfrm>
              <a:off x="2946" y="2802"/>
              <a:ext cx="54" cy="42"/>
            </a:xfrm>
            <a:custGeom>
              <a:avLst/>
              <a:gdLst>
                <a:gd name="T0" fmla="*/ 54 w 54"/>
                <a:gd name="T1" fmla="*/ 36 h 42"/>
                <a:gd name="T2" fmla="*/ 48 w 54"/>
                <a:gd name="T3" fmla="*/ 36 h 42"/>
                <a:gd name="T4" fmla="*/ 42 w 54"/>
                <a:gd name="T5" fmla="*/ 36 h 42"/>
                <a:gd name="T6" fmla="*/ 36 w 54"/>
                <a:gd name="T7" fmla="*/ 36 h 42"/>
                <a:gd name="T8" fmla="*/ 36 w 54"/>
                <a:gd name="T9" fmla="*/ 42 h 42"/>
                <a:gd name="T10" fmla="*/ 30 w 54"/>
                <a:gd name="T11" fmla="*/ 42 h 42"/>
                <a:gd name="T12" fmla="*/ 24 w 54"/>
                <a:gd name="T13" fmla="*/ 42 h 42"/>
                <a:gd name="T14" fmla="*/ 18 w 54"/>
                <a:gd name="T15" fmla="*/ 42 h 42"/>
                <a:gd name="T16" fmla="*/ 6 w 54"/>
                <a:gd name="T17" fmla="*/ 42 h 42"/>
                <a:gd name="T18" fmla="*/ 0 w 54"/>
                <a:gd name="T19" fmla="*/ 6 h 42"/>
                <a:gd name="T20" fmla="*/ 12 w 54"/>
                <a:gd name="T21" fmla="*/ 6 h 42"/>
                <a:gd name="T22" fmla="*/ 12 w 54"/>
                <a:gd name="T23" fmla="*/ 0 h 42"/>
                <a:gd name="T24" fmla="*/ 54 w 54"/>
                <a:gd name="T25" fmla="*/ 0 h 42"/>
                <a:gd name="T26" fmla="*/ 48 w 54"/>
                <a:gd name="T27" fmla="*/ 12 h 42"/>
                <a:gd name="T28" fmla="*/ 54 w 54"/>
                <a:gd name="T29" fmla="*/ 18 h 42"/>
                <a:gd name="T30" fmla="*/ 54 w 54"/>
                <a:gd name="T31" fmla="*/ 24 h 42"/>
                <a:gd name="T32" fmla="*/ 54 w 54"/>
                <a:gd name="T33" fmla="*/ 30 h 42"/>
                <a:gd name="T34" fmla="*/ 54 w 54"/>
                <a:gd name="T3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2">
                  <a:moveTo>
                    <a:pt x="54" y="36"/>
                  </a:moveTo>
                  <a:lnTo>
                    <a:pt x="48" y="36"/>
                  </a:lnTo>
                  <a:lnTo>
                    <a:pt x="42" y="36"/>
                  </a:lnTo>
                  <a:lnTo>
                    <a:pt x="36" y="36"/>
                  </a:lnTo>
                  <a:lnTo>
                    <a:pt x="36" y="42"/>
                  </a:lnTo>
                  <a:lnTo>
                    <a:pt x="30" y="42"/>
                  </a:lnTo>
                  <a:lnTo>
                    <a:pt x="24" y="42"/>
                  </a:lnTo>
                  <a:lnTo>
                    <a:pt x="18" y="42"/>
                  </a:lnTo>
                  <a:lnTo>
                    <a:pt x="6" y="42"/>
                  </a:lnTo>
                  <a:lnTo>
                    <a:pt x="0" y="6"/>
                  </a:lnTo>
                  <a:lnTo>
                    <a:pt x="12" y="6"/>
                  </a:lnTo>
                  <a:lnTo>
                    <a:pt x="12" y="0"/>
                  </a:lnTo>
                  <a:lnTo>
                    <a:pt x="54" y="0"/>
                  </a:lnTo>
                  <a:lnTo>
                    <a:pt x="48" y="12"/>
                  </a:lnTo>
                  <a:lnTo>
                    <a:pt x="54" y="18"/>
                  </a:lnTo>
                  <a:lnTo>
                    <a:pt x="54" y="24"/>
                  </a:lnTo>
                  <a:lnTo>
                    <a:pt x="54" y="30"/>
                  </a:lnTo>
                  <a:lnTo>
                    <a:pt x="54"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7" name="Freeform 2775"/>
            <p:cNvSpPr>
              <a:spLocks/>
            </p:cNvSpPr>
            <p:nvPr/>
          </p:nvSpPr>
          <p:spPr bwMode="auto">
            <a:xfrm>
              <a:off x="2550" y="2802"/>
              <a:ext cx="66" cy="36"/>
            </a:xfrm>
            <a:custGeom>
              <a:avLst/>
              <a:gdLst>
                <a:gd name="T0" fmla="*/ 60 w 66"/>
                <a:gd name="T1" fmla="*/ 36 h 36"/>
                <a:gd name="T2" fmla="*/ 36 w 66"/>
                <a:gd name="T3" fmla="*/ 36 h 36"/>
                <a:gd name="T4" fmla="*/ 0 w 66"/>
                <a:gd name="T5" fmla="*/ 36 h 36"/>
                <a:gd name="T6" fmla="*/ 0 w 66"/>
                <a:gd name="T7" fmla="*/ 24 h 36"/>
                <a:gd name="T8" fmla="*/ 0 w 66"/>
                <a:gd name="T9" fmla="*/ 0 h 36"/>
                <a:gd name="T10" fmla="*/ 30 w 66"/>
                <a:gd name="T11" fmla="*/ 0 h 36"/>
                <a:gd name="T12" fmla="*/ 66 w 66"/>
                <a:gd name="T13" fmla="*/ 0 h 36"/>
                <a:gd name="T14" fmla="*/ 60 w 6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6">
                  <a:moveTo>
                    <a:pt x="60" y="36"/>
                  </a:moveTo>
                  <a:lnTo>
                    <a:pt x="36" y="36"/>
                  </a:lnTo>
                  <a:lnTo>
                    <a:pt x="0" y="36"/>
                  </a:lnTo>
                  <a:lnTo>
                    <a:pt x="0" y="24"/>
                  </a:lnTo>
                  <a:lnTo>
                    <a:pt x="0" y="0"/>
                  </a:lnTo>
                  <a:lnTo>
                    <a:pt x="30" y="0"/>
                  </a:lnTo>
                  <a:lnTo>
                    <a:pt x="66" y="0"/>
                  </a:lnTo>
                  <a:lnTo>
                    <a:pt x="6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8" name="Freeform 2776"/>
            <p:cNvSpPr>
              <a:spLocks/>
            </p:cNvSpPr>
            <p:nvPr/>
          </p:nvSpPr>
          <p:spPr bwMode="auto">
            <a:xfrm>
              <a:off x="2610" y="2802"/>
              <a:ext cx="42" cy="60"/>
            </a:xfrm>
            <a:custGeom>
              <a:avLst/>
              <a:gdLst>
                <a:gd name="T0" fmla="*/ 24 w 42"/>
                <a:gd name="T1" fmla="*/ 48 h 60"/>
                <a:gd name="T2" fmla="*/ 18 w 42"/>
                <a:gd name="T3" fmla="*/ 60 h 60"/>
                <a:gd name="T4" fmla="*/ 0 w 42"/>
                <a:gd name="T5" fmla="*/ 36 h 60"/>
                <a:gd name="T6" fmla="*/ 6 w 42"/>
                <a:gd name="T7" fmla="*/ 0 h 60"/>
                <a:gd name="T8" fmla="*/ 18 w 42"/>
                <a:gd name="T9" fmla="*/ 0 h 60"/>
                <a:gd name="T10" fmla="*/ 24 w 42"/>
                <a:gd name="T11" fmla="*/ 6 h 60"/>
                <a:gd name="T12" fmla="*/ 42 w 42"/>
                <a:gd name="T13" fmla="*/ 12 h 60"/>
                <a:gd name="T14" fmla="*/ 36 w 42"/>
                <a:gd name="T15" fmla="*/ 18 h 60"/>
                <a:gd name="T16" fmla="*/ 36 w 42"/>
                <a:gd name="T17" fmla="*/ 24 h 60"/>
                <a:gd name="T18" fmla="*/ 24 w 42"/>
                <a:gd name="T19"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0">
                  <a:moveTo>
                    <a:pt x="24" y="48"/>
                  </a:moveTo>
                  <a:lnTo>
                    <a:pt x="18" y="60"/>
                  </a:lnTo>
                  <a:lnTo>
                    <a:pt x="0" y="36"/>
                  </a:lnTo>
                  <a:lnTo>
                    <a:pt x="6" y="0"/>
                  </a:lnTo>
                  <a:lnTo>
                    <a:pt x="18" y="0"/>
                  </a:lnTo>
                  <a:lnTo>
                    <a:pt x="24" y="6"/>
                  </a:lnTo>
                  <a:lnTo>
                    <a:pt x="42" y="12"/>
                  </a:lnTo>
                  <a:lnTo>
                    <a:pt x="36" y="18"/>
                  </a:lnTo>
                  <a:lnTo>
                    <a:pt x="36" y="24"/>
                  </a:lnTo>
                  <a:lnTo>
                    <a:pt x="24"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9" name="Freeform 2777"/>
            <p:cNvSpPr>
              <a:spLocks noEditPoints="1"/>
            </p:cNvSpPr>
            <p:nvPr/>
          </p:nvSpPr>
          <p:spPr bwMode="auto">
            <a:xfrm>
              <a:off x="3180" y="2802"/>
              <a:ext cx="78" cy="72"/>
            </a:xfrm>
            <a:custGeom>
              <a:avLst/>
              <a:gdLst>
                <a:gd name="T0" fmla="*/ 54 w 78"/>
                <a:gd name="T1" fmla="*/ 42 h 72"/>
                <a:gd name="T2" fmla="*/ 42 w 78"/>
                <a:gd name="T3" fmla="*/ 42 h 72"/>
                <a:gd name="T4" fmla="*/ 36 w 78"/>
                <a:gd name="T5" fmla="*/ 42 h 72"/>
                <a:gd name="T6" fmla="*/ 36 w 78"/>
                <a:gd name="T7" fmla="*/ 36 h 72"/>
                <a:gd name="T8" fmla="*/ 30 w 78"/>
                <a:gd name="T9" fmla="*/ 36 h 72"/>
                <a:gd name="T10" fmla="*/ 24 w 78"/>
                <a:gd name="T11" fmla="*/ 36 h 72"/>
                <a:gd name="T12" fmla="*/ 18 w 78"/>
                <a:gd name="T13" fmla="*/ 36 h 72"/>
                <a:gd name="T14" fmla="*/ 18 w 78"/>
                <a:gd name="T15" fmla="*/ 42 h 72"/>
                <a:gd name="T16" fmla="*/ 12 w 78"/>
                <a:gd name="T17" fmla="*/ 42 h 72"/>
                <a:gd name="T18" fmla="*/ 6 w 78"/>
                <a:gd name="T19" fmla="*/ 42 h 72"/>
                <a:gd name="T20" fmla="*/ 6 w 78"/>
                <a:gd name="T21" fmla="*/ 36 h 72"/>
                <a:gd name="T22" fmla="*/ 6 w 78"/>
                <a:gd name="T23" fmla="*/ 30 h 72"/>
                <a:gd name="T24" fmla="*/ 0 w 78"/>
                <a:gd name="T25" fmla="*/ 30 h 72"/>
                <a:gd name="T26" fmla="*/ 0 w 78"/>
                <a:gd name="T27" fmla="*/ 24 h 72"/>
                <a:gd name="T28" fmla="*/ 6 w 78"/>
                <a:gd name="T29" fmla="*/ 24 h 72"/>
                <a:gd name="T30" fmla="*/ 0 w 78"/>
                <a:gd name="T31" fmla="*/ 24 h 72"/>
                <a:gd name="T32" fmla="*/ 0 w 78"/>
                <a:gd name="T33" fmla="*/ 18 h 72"/>
                <a:gd name="T34" fmla="*/ 6 w 78"/>
                <a:gd name="T35" fmla="*/ 18 h 72"/>
                <a:gd name="T36" fmla="*/ 0 w 78"/>
                <a:gd name="T37" fmla="*/ 18 h 72"/>
                <a:gd name="T38" fmla="*/ 0 w 78"/>
                <a:gd name="T39" fmla="*/ 12 h 72"/>
                <a:gd name="T40" fmla="*/ 0 w 78"/>
                <a:gd name="T41" fmla="*/ 6 h 72"/>
                <a:gd name="T42" fmla="*/ 6 w 78"/>
                <a:gd name="T43" fmla="*/ 6 h 72"/>
                <a:gd name="T44" fmla="*/ 12 w 78"/>
                <a:gd name="T45" fmla="*/ 6 h 72"/>
                <a:gd name="T46" fmla="*/ 24 w 78"/>
                <a:gd name="T47" fmla="*/ 6 h 72"/>
                <a:gd name="T48" fmla="*/ 24 w 78"/>
                <a:gd name="T49" fmla="*/ 0 h 72"/>
                <a:gd name="T50" fmla="*/ 18 w 78"/>
                <a:gd name="T51" fmla="*/ 0 h 72"/>
                <a:gd name="T52" fmla="*/ 24 w 78"/>
                <a:gd name="T53" fmla="*/ 0 h 72"/>
                <a:gd name="T54" fmla="*/ 30 w 78"/>
                <a:gd name="T55" fmla="*/ 0 h 72"/>
                <a:gd name="T56" fmla="*/ 30 w 78"/>
                <a:gd name="T57" fmla="*/ 6 h 72"/>
                <a:gd name="T58" fmla="*/ 36 w 78"/>
                <a:gd name="T59" fmla="*/ 18 h 72"/>
                <a:gd name="T60" fmla="*/ 36 w 78"/>
                <a:gd name="T61" fmla="*/ 24 h 72"/>
                <a:gd name="T62" fmla="*/ 42 w 78"/>
                <a:gd name="T63" fmla="*/ 24 h 72"/>
                <a:gd name="T64" fmla="*/ 48 w 78"/>
                <a:gd name="T65" fmla="*/ 30 h 72"/>
                <a:gd name="T66" fmla="*/ 42 w 78"/>
                <a:gd name="T67" fmla="*/ 36 h 72"/>
                <a:gd name="T68" fmla="*/ 48 w 78"/>
                <a:gd name="T69" fmla="*/ 36 h 72"/>
                <a:gd name="T70" fmla="*/ 54 w 78"/>
                <a:gd name="T71" fmla="*/ 36 h 72"/>
                <a:gd name="T72" fmla="*/ 54 w 78"/>
                <a:gd name="T73" fmla="*/ 42 h 72"/>
                <a:gd name="T74" fmla="*/ 78 w 78"/>
                <a:gd name="T75" fmla="*/ 72 h 72"/>
                <a:gd name="T76" fmla="*/ 72 w 78"/>
                <a:gd name="T77" fmla="*/ 72 h 72"/>
                <a:gd name="T78" fmla="*/ 72 w 78"/>
                <a:gd name="T79" fmla="*/ 66 h 72"/>
                <a:gd name="T80" fmla="*/ 54 w 78"/>
                <a:gd name="T81" fmla="*/ 66 h 72"/>
                <a:gd name="T82" fmla="*/ 54 w 78"/>
                <a:gd name="T83" fmla="*/ 54 h 72"/>
                <a:gd name="T84" fmla="*/ 48 w 78"/>
                <a:gd name="T85" fmla="*/ 54 h 72"/>
                <a:gd name="T86" fmla="*/ 48 w 78"/>
                <a:gd name="T87" fmla="*/ 48 h 72"/>
                <a:gd name="T88" fmla="*/ 66 w 78"/>
                <a:gd name="T89" fmla="*/ 48 h 72"/>
                <a:gd name="T90" fmla="*/ 66 w 78"/>
                <a:gd name="T91" fmla="*/ 54 h 72"/>
                <a:gd name="T92" fmla="*/ 72 w 78"/>
                <a:gd name="T93" fmla="*/ 60 h 72"/>
                <a:gd name="T94" fmla="*/ 78 w 78"/>
                <a:gd name="T95" fmla="*/ 60 h 72"/>
                <a:gd name="T96" fmla="*/ 78 w 78"/>
                <a:gd name="T9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 h="72">
                  <a:moveTo>
                    <a:pt x="54" y="42"/>
                  </a:moveTo>
                  <a:lnTo>
                    <a:pt x="42" y="42"/>
                  </a:lnTo>
                  <a:lnTo>
                    <a:pt x="36" y="42"/>
                  </a:lnTo>
                  <a:lnTo>
                    <a:pt x="36" y="36"/>
                  </a:lnTo>
                  <a:lnTo>
                    <a:pt x="30" y="36"/>
                  </a:lnTo>
                  <a:lnTo>
                    <a:pt x="24" y="36"/>
                  </a:lnTo>
                  <a:lnTo>
                    <a:pt x="18" y="36"/>
                  </a:lnTo>
                  <a:lnTo>
                    <a:pt x="18" y="42"/>
                  </a:lnTo>
                  <a:lnTo>
                    <a:pt x="12" y="42"/>
                  </a:lnTo>
                  <a:lnTo>
                    <a:pt x="6" y="42"/>
                  </a:lnTo>
                  <a:lnTo>
                    <a:pt x="6" y="36"/>
                  </a:lnTo>
                  <a:lnTo>
                    <a:pt x="6" y="30"/>
                  </a:lnTo>
                  <a:lnTo>
                    <a:pt x="0" y="30"/>
                  </a:lnTo>
                  <a:lnTo>
                    <a:pt x="0" y="24"/>
                  </a:lnTo>
                  <a:lnTo>
                    <a:pt x="6" y="24"/>
                  </a:lnTo>
                  <a:lnTo>
                    <a:pt x="0" y="24"/>
                  </a:lnTo>
                  <a:lnTo>
                    <a:pt x="0" y="18"/>
                  </a:lnTo>
                  <a:lnTo>
                    <a:pt x="6" y="18"/>
                  </a:lnTo>
                  <a:lnTo>
                    <a:pt x="0" y="18"/>
                  </a:lnTo>
                  <a:lnTo>
                    <a:pt x="0" y="12"/>
                  </a:lnTo>
                  <a:lnTo>
                    <a:pt x="0" y="6"/>
                  </a:lnTo>
                  <a:lnTo>
                    <a:pt x="6" y="6"/>
                  </a:lnTo>
                  <a:lnTo>
                    <a:pt x="12" y="6"/>
                  </a:lnTo>
                  <a:lnTo>
                    <a:pt x="24" y="6"/>
                  </a:lnTo>
                  <a:lnTo>
                    <a:pt x="24" y="0"/>
                  </a:lnTo>
                  <a:lnTo>
                    <a:pt x="18" y="0"/>
                  </a:lnTo>
                  <a:lnTo>
                    <a:pt x="24" y="0"/>
                  </a:lnTo>
                  <a:lnTo>
                    <a:pt x="30" y="0"/>
                  </a:lnTo>
                  <a:lnTo>
                    <a:pt x="30" y="6"/>
                  </a:lnTo>
                  <a:lnTo>
                    <a:pt x="36" y="18"/>
                  </a:lnTo>
                  <a:lnTo>
                    <a:pt x="36" y="24"/>
                  </a:lnTo>
                  <a:lnTo>
                    <a:pt x="42" y="24"/>
                  </a:lnTo>
                  <a:lnTo>
                    <a:pt x="48" y="30"/>
                  </a:lnTo>
                  <a:lnTo>
                    <a:pt x="42" y="36"/>
                  </a:lnTo>
                  <a:lnTo>
                    <a:pt x="48" y="36"/>
                  </a:lnTo>
                  <a:lnTo>
                    <a:pt x="54" y="36"/>
                  </a:lnTo>
                  <a:lnTo>
                    <a:pt x="54" y="42"/>
                  </a:lnTo>
                  <a:close/>
                  <a:moveTo>
                    <a:pt x="78" y="72"/>
                  </a:moveTo>
                  <a:lnTo>
                    <a:pt x="72" y="72"/>
                  </a:lnTo>
                  <a:lnTo>
                    <a:pt x="72" y="66"/>
                  </a:lnTo>
                  <a:lnTo>
                    <a:pt x="54" y="66"/>
                  </a:lnTo>
                  <a:lnTo>
                    <a:pt x="54" y="54"/>
                  </a:lnTo>
                  <a:lnTo>
                    <a:pt x="48" y="54"/>
                  </a:lnTo>
                  <a:lnTo>
                    <a:pt x="48" y="48"/>
                  </a:lnTo>
                  <a:lnTo>
                    <a:pt x="66" y="48"/>
                  </a:lnTo>
                  <a:lnTo>
                    <a:pt x="66" y="54"/>
                  </a:lnTo>
                  <a:lnTo>
                    <a:pt x="72" y="60"/>
                  </a:lnTo>
                  <a:lnTo>
                    <a:pt x="78" y="60"/>
                  </a:lnTo>
                  <a:lnTo>
                    <a:pt x="78" y="7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50" name="Freeform 2778"/>
            <p:cNvSpPr>
              <a:spLocks/>
            </p:cNvSpPr>
            <p:nvPr/>
          </p:nvSpPr>
          <p:spPr bwMode="auto">
            <a:xfrm>
              <a:off x="3204" y="2796"/>
              <a:ext cx="60" cy="48"/>
            </a:xfrm>
            <a:custGeom>
              <a:avLst/>
              <a:gdLst>
                <a:gd name="T0" fmla="*/ 30 w 60"/>
                <a:gd name="T1" fmla="*/ 48 h 48"/>
                <a:gd name="T2" fmla="*/ 30 w 60"/>
                <a:gd name="T3" fmla="*/ 42 h 48"/>
                <a:gd name="T4" fmla="*/ 24 w 60"/>
                <a:gd name="T5" fmla="*/ 42 h 48"/>
                <a:gd name="T6" fmla="*/ 18 w 60"/>
                <a:gd name="T7" fmla="*/ 42 h 48"/>
                <a:gd name="T8" fmla="*/ 24 w 60"/>
                <a:gd name="T9" fmla="*/ 36 h 48"/>
                <a:gd name="T10" fmla="*/ 18 w 60"/>
                <a:gd name="T11" fmla="*/ 30 h 48"/>
                <a:gd name="T12" fmla="*/ 12 w 60"/>
                <a:gd name="T13" fmla="*/ 30 h 48"/>
                <a:gd name="T14" fmla="*/ 12 w 60"/>
                <a:gd name="T15" fmla="*/ 24 h 48"/>
                <a:gd name="T16" fmla="*/ 6 w 60"/>
                <a:gd name="T17" fmla="*/ 12 h 48"/>
                <a:gd name="T18" fmla="*/ 6 w 60"/>
                <a:gd name="T19" fmla="*/ 6 h 48"/>
                <a:gd name="T20" fmla="*/ 0 w 60"/>
                <a:gd name="T21" fmla="*/ 6 h 48"/>
                <a:gd name="T22" fmla="*/ 12 w 60"/>
                <a:gd name="T23" fmla="*/ 0 h 48"/>
                <a:gd name="T24" fmla="*/ 12 w 60"/>
                <a:gd name="T25" fmla="*/ 6 h 48"/>
                <a:gd name="T26" fmla="*/ 12 w 60"/>
                <a:gd name="T27" fmla="*/ 0 h 48"/>
                <a:gd name="T28" fmla="*/ 18 w 60"/>
                <a:gd name="T29" fmla="*/ 0 h 48"/>
                <a:gd name="T30" fmla="*/ 18 w 60"/>
                <a:gd name="T31" fmla="*/ 6 h 48"/>
                <a:gd name="T32" fmla="*/ 24 w 60"/>
                <a:gd name="T33" fmla="*/ 12 h 48"/>
                <a:gd name="T34" fmla="*/ 30 w 60"/>
                <a:gd name="T35" fmla="*/ 12 h 48"/>
                <a:gd name="T36" fmla="*/ 30 w 60"/>
                <a:gd name="T37" fmla="*/ 18 h 48"/>
                <a:gd name="T38" fmla="*/ 36 w 60"/>
                <a:gd name="T39" fmla="*/ 18 h 48"/>
                <a:gd name="T40" fmla="*/ 48 w 60"/>
                <a:gd name="T41" fmla="*/ 18 h 48"/>
                <a:gd name="T42" fmla="*/ 60 w 60"/>
                <a:gd name="T43" fmla="*/ 18 h 48"/>
                <a:gd name="T44" fmla="*/ 54 w 60"/>
                <a:gd name="T45" fmla="*/ 30 h 48"/>
                <a:gd name="T46" fmla="*/ 54 w 60"/>
                <a:gd name="T47" fmla="*/ 36 h 48"/>
                <a:gd name="T48" fmla="*/ 54 w 60"/>
                <a:gd name="T49" fmla="*/ 42 h 48"/>
                <a:gd name="T50" fmla="*/ 42 w 60"/>
                <a:gd name="T51" fmla="*/ 48 h 48"/>
                <a:gd name="T52" fmla="*/ 36 w 60"/>
                <a:gd name="T53" fmla="*/ 42 h 48"/>
                <a:gd name="T54" fmla="*/ 30 w 60"/>
                <a:gd name="T5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8">
                  <a:moveTo>
                    <a:pt x="30" y="48"/>
                  </a:moveTo>
                  <a:lnTo>
                    <a:pt x="30" y="42"/>
                  </a:lnTo>
                  <a:lnTo>
                    <a:pt x="24" y="42"/>
                  </a:lnTo>
                  <a:lnTo>
                    <a:pt x="18" y="42"/>
                  </a:lnTo>
                  <a:lnTo>
                    <a:pt x="24" y="36"/>
                  </a:lnTo>
                  <a:lnTo>
                    <a:pt x="18" y="30"/>
                  </a:lnTo>
                  <a:lnTo>
                    <a:pt x="12" y="30"/>
                  </a:lnTo>
                  <a:lnTo>
                    <a:pt x="12" y="24"/>
                  </a:lnTo>
                  <a:lnTo>
                    <a:pt x="6" y="12"/>
                  </a:lnTo>
                  <a:lnTo>
                    <a:pt x="6" y="6"/>
                  </a:lnTo>
                  <a:lnTo>
                    <a:pt x="0" y="6"/>
                  </a:lnTo>
                  <a:lnTo>
                    <a:pt x="12" y="0"/>
                  </a:lnTo>
                  <a:lnTo>
                    <a:pt x="12" y="6"/>
                  </a:lnTo>
                  <a:lnTo>
                    <a:pt x="12" y="0"/>
                  </a:lnTo>
                  <a:lnTo>
                    <a:pt x="18" y="0"/>
                  </a:lnTo>
                  <a:lnTo>
                    <a:pt x="18" y="6"/>
                  </a:lnTo>
                  <a:lnTo>
                    <a:pt x="24" y="12"/>
                  </a:lnTo>
                  <a:lnTo>
                    <a:pt x="30" y="12"/>
                  </a:lnTo>
                  <a:lnTo>
                    <a:pt x="30" y="18"/>
                  </a:lnTo>
                  <a:lnTo>
                    <a:pt x="36" y="18"/>
                  </a:lnTo>
                  <a:lnTo>
                    <a:pt x="48" y="18"/>
                  </a:lnTo>
                  <a:lnTo>
                    <a:pt x="60" y="18"/>
                  </a:lnTo>
                  <a:lnTo>
                    <a:pt x="54" y="30"/>
                  </a:lnTo>
                  <a:lnTo>
                    <a:pt x="54" y="36"/>
                  </a:lnTo>
                  <a:lnTo>
                    <a:pt x="54" y="42"/>
                  </a:lnTo>
                  <a:lnTo>
                    <a:pt x="42" y="48"/>
                  </a:lnTo>
                  <a:lnTo>
                    <a:pt x="36" y="42"/>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51" name="Freeform 2779"/>
            <p:cNvSpPr>
              <a:spLocks/>
            </p:cNvSpPr>
            <p:nvPr/>
          </p:nvSpPr>
          <p:spPr bwMode="auto">
            <a:xfrm>
              <a:off x="3030" y="2808"/>
              <a:ext cx="72" cy="42"/>
            </a:xfrm>
            <a:custGeom>
              <a:avLst/>
              <a:gdLst>
                <a:gd name="T0" fmla="*/ 66 w 72"/>
                <a:gd name="T1" fmla="*/ 42 h 42"/>
                <a:gd name="T2" fmla="*/ 54 w 72"/>
                <a:gd name="T3" fmla="*/ 42 h 42"/>
                <a:gd name="T4" fmla="*/ 0 w 72"/>
                <a:gd name="T5" fmla="*/ 42 h 42"/>
                <a:gd name="T6" fmla="*/ 0 w 72"/>
                <a:gd name="T7" fmla="*/ 36 h 42"/>
                <a:gd name="T8" fmla="*/ 6 w 72"/>
                <a:gd name="T9" fmla="*/ 36 h 42"/>
                <a:gd name="T10" fmla="*/ 0 w 72"/>
                <a:gd name="T11" fmla="*/ 30 h 42"/>
                <a:gd name="T12" fmla="*/ 6 w 72"/>
                <a:gd name="T13" fmla="*/ 30 h 42"/>
                <a:gd name="T14" fmla="*/ 0 w 72"/>
                <a:gd name="T15" fmla="*/ 30 h 42"/>
                <a:gd name="T16" fmla="*/ 0 w 72"/>
                <a:gd name="T17" fmla="*/ 24 h 42"/>
                <a:gd name="T18" fmla="*/ 0 w 72"/>
                <a:gd name="T19" fmla="*/ 18 h 42"/>
                <a:gd name="T20" fmla="*/ 0 w 72"/>
                <a:gd name="T21" fmla="*/ 12 h 42"/>
                <a:gd name="T22" fmla="*/ 0 w 72"/>
                <a:gd name="T23" fmla="*/ 6 h 42"/>
                <a:gd name="T24" fmla="*/ 18 w 72"/>
                <a:gd name="T25" fmla="*/ 6 h 42"/>
                <a:gd name="T26" fmla="*/ 18 w 72"/>
                <a:gd name="T27" fmla="*/ 0 h 42"/>
                <a:gd name="T28" fmla="*/ 30 w 72"/>
                <a:gd name="T29" fmla="*/ 0 h 42"/>
                <a:gd name="T30" fmla="*/ 30 w 72"/>
                <a:gd name="T31" fmla="*/ 6 h 42"/>
                <a:gd name="T32" fmla="*/ 54 w 72"/>
                <a:gd name="T33" fmla="*/ 6 h 42"/>
                <a:gd name="T34" fmla="*/ 60 w 72"/>
                <a:gd name="T35" fmla="*/ 6 h 42"/>
                <a:gd name="T36" fmla="*/ 60 w 72"/>
                <a:gd name="T37" fmla="*/ 18 h 42"/>
                <a:gd name="T38" fmla="*/ 66 w 72"/>
                <a:gd name="T39" fmla="*/ 18 h 42"/>
                <a:gd name="T40" fmla="*/ 66 w 72"/>
                <a:gd name="T41" fmla="*/ 30 h 42"/>
                <a:gd name="T42" fmla="*/ 72 w 72"/>
                <a:gd name="T43" fmla="*/ 30 h 42"/>
                <a:gd name="T44" fmla="*/ 72 w 72"/>
                <a:gd name="T45" fmla="*/ 36 h 42"/>
                <a:gd name="T46" fmla="*/ 66 w 72"/>
                <a:gd name="T47" fmla="*/ 36 h 42"/>
                <a:gd name="T48" fmla="*/ 66 w 72"/>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2">
                  <a:moveTo>
                    <a:pt x="66" y="42"/>
                  </a:moveTo>
                  <a:lnTo>
                    <a:pt x="54" y="42"/>
                  </a:lnTo>
                  <a:lnTo>
                    <a:pt x="0" y="42"/>
                  </a:lnTo>
                  <a:lnTo>
                    <a:pt x="0" y="36"/>
                  </a:lnTo>
                  <a:lnTo>
                    <a:pt x="6" y="36"/>
                  </a:lnTo>
                  <a:lnTo>
                    <a:pt x="0" y="30"/>
                  </a:lnTo>
                  <a:lnTo>
                    <a:pt x="6" y="30"/>
                  </a:lnTo>
                  <a:lnTo>
                    <a:pt x="0" y="30"/>
                  </a:lnTo>
                  <a:lnTo>
                    <a:pt x="0" y="24"/>
                  </a:lnTo>
                  <a:lnTo>
                    <a:pt x="0" y="18"/>
                  </a:lnTo>
                  <a:lnTo>
                    <a:pt x="0" y="12"/>
                  </a:lnTo>
                  <a:lnTo>
                    <a:pt x="0" y="6"/>
                  </a:lnTo>
                  <a:lnTo>
                    <a:pt x="18" y="6"/>
                  </a:lnTo>
                  <a:lnTo>
                    <a:pt x="18" y="0"/>
                  </a:lnTo>
                  <a:lnTo>
                    <a:pt x="30" y="0"/>
                  </a:lnTo>
                  <a:lnTo>
                    <a:pt x="30" y="6"/>
                  </a:lnTo>
                  <a:lnTo>
                    <a:pt x="54" y="6"/>
                  </a:lnTo>
                  <a:lnTo>
                    <a:pt x="60" y="6"/>
                  </a:lnTo>
                  <a:lnTo>
                    <a:pt x="60" y="18"/>
                  </a:lnTo>
                  <a:lnTo>
                    <a:pt x="66" y="18"/>
                  </a:lnTo>
                  <a:lnTo>
                    <a:pt x="66" y="30"/>
                  </a:lnTo>
                  <a:lnTo>
                    <a:pt x="72" y="30"/>
                  </a:lnTo>
                  <a:lnTo>
                    <a:pt x="72" y="36"/>
                  </a:lnTo>
                  <a:lnTo>
                    <a:pt x="66" y="36"/>
                  </a:lnTo>
                  <a:lnTo>
                    <a:pt x="6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52" name="Freeform 2780"/>
            <p:cNvSpPr>
              <a:spLocks/>
            </p:cNvSpPr>
            <p:nvPr/>
          </p:nvSpPr>
          <p:spPr bwMode="auto">
            <a:xfrm>
              <a:off x="3084" y="2802"/>
              <a:ext cx="42" cy="48"/>
            </a:xfrm>
            <a:custGeom>
              <a:avLst/>
              <a:gdLst>
                <a:gd name="T0" fmla="*/ 12 w 42"/>
                <a:gd name="T1" fmla="*/ 48 h 48"/>
                <a:gd name="T2" fmla="*/ 12 w 42"/>
                <a:gd name="T3" fmla="*/ 42 h 48"/>
                <a:gd name="T4" fmla="*/ 18 w 42"/>
                <a:gd name="T5" fmla="*/ 42 h 48"/>
                <a:gd name="T6" fmla="*/ 18 w 42"/>
                <a:gd name="T7" fmla="*/ 36 h 48"/>
                <a:gd name="T8" fmla="*/ 12 w 42"/>
                <a:gd name="T9" fmla="*/ 36 h 48"/>
                <a:gd name="T10" fmla="*/ 12 w 42"/>
                <a:gd name="T11" fmla="*/ 24 h 48"/>
                <a:gd name="T12" fmla="*/ 6 w 42"/>
                <a:gd name="T13" fmla="*/ 24 h 48"/>
                <a:gd name="T14" fmla="*/ 6 w 42"/>
                <a:gd name="T15" fmla="*/ 12 h 48"/>
                <a:gd name="T16" fmla="*/ 0 w 42"/>
                <a:gd name="T17" fmla="*/ 12 h 48"/>
                <a:gd name="T18" fmla="*/ 0 w 42"/>
                <a:gd name="T19" fmla="*/ 6 h 48"/>
                <a:gd name="T20" fmla="*/ 24 w 42"/>
                <a:gd name="T21" fmla="*/ 6 h 48"/>
                <a:gd name="T22" fmla="*/ 30 w 42"/>
                <a:gd name="T23" fmla="*/ 0 h 48"/>
                <a:gd name="T24" fmla="*/ 42 w 42"/>
                <a:gd name="T25" fmla="*/ 0 h 48"/>
                <a:gd name="T26" fmla="*/ 42 w 42"/>
                <a:gd name="T27" fmla="*/ 6 h 48"/>
                <a:gd name="T28" fmla="*/ 42 w 42"/>
                <a:gd name="T29" fmla="*/ 12 h 48"/>
                <a:gd name="T30" fmla="*/ 42 w 42"/>
                <a:gd name="T31" fmla="*/ 18 h 48"/>
                <a:gd name="T32" fmla="*/ 42 w 42"/>
                <a:gd name="T33" fmla="*/ 24 h 48"/>
                <a:gd name="T34" fmla="*/ 42 w 42"/>
                <a:gd name="T35" fmla="*/ 30 h 48"/>
                <a:gd name="T36" fmla="*/ 42 w 42"/>
                <a:gd name="T37" fmla="*/ 36 h 48"/>
                <a:gd name="T38" fmla="*/ 42 w 42"/>
                <a:gd name="T39" fmla="*/ 42 h 48"/>
                <a:gd name="T40" fmla="*/ 36 w 42"/>
                <a:gd name="T41" fmla="*/ 42 h 48"/>
                <a:gd name="T42" fmla="*/ 36 w 42"/>
                <a:gd name="T43" fmla="*/ 48 h 48"/>
                <a:gd name="T44" fmla="*/ 30 w 42"/>
                <a:gd name="T45" fmla="*/ 48 h 48"/>
                <a:gd name="T46" fmla="*/ 12 w 42"/>
                <a:gd name="T4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8">
                  <a:moveTo>
                    <a:pt x="12" y="48"/>
                  </a:moveTo>
                  <a:lnTo>
                    <a:pt x="12" y="42"/>
                  </a:lnTo>
                  <a:lnTo>
                    <a:pt x="18" y="42"/>
                  </a:lnTo>
                  <a:lnTo>
                    <a:pt x="18" y="36"/>
                  </a:lnTo>
                  <a:lnTo>
                    <a:pt x="12" y="36"/>
                  </a:lnTo>
                  <a:lnTo>
                    <a:pt x="12" y="24"/>
                  </a:lnTo>
                  <a:lnTo>
                    <a:pt x="6" y="24"/>
                  </a:lnTo>
                  <a:lnTo>
                    <a:pt x="6" y="12"/>
                  </a:lnTo>
                  <a:lnTo>
                    <a:pt x="0" y="12"/>
                  </a:lnTo>
                  <a:lnTo>
                    <a:pt x="0" y="6"/>
                  </a:lnTo>
                  <a:lnTo>
                    <a:pt x="24" y="6"/>
                  </a:lnTo>
                  <a:lnTo>
                    <a:pt x="30" y="0"/>
                  </a:lnTo>
                  <a:lnTo>
                    <a:pt x="42" y="0"/>
                  </a:lnTo>
                  <a:lnTo>
                    <a:pt x="42" y="6"/>
                  </a:lnTo>
                  <a:lnTo>
                    <a:pt x="42" y="12"/>
                  </a:lnTo>
                  <a:lnTo>
                    <a:pt x="42" y="18"/>
                  </a:lnTo>
                  <a:lnTo>
                    <a:pt x="42" y="24"/>
                  </a:lnTo>
                  <a:lnTo>
                    <a:pt x="42" y="30"/>
                  </a:lnTo>
                  <a:lnTo>
                    <a:pt x="42" y="36"/>
                  </a:lnTo>
                  <a:lnTo>
                    <a:pt x="42" y="42"/>
                  </a:lnTo>
                  <a:lnTo>
                    <a:pt x="36" y="42"/>
                  </a:lnTo>
                  <a:lnTo>
                    <a:pt x="36" y="48"/>
                  </a:lnTo>
                  <a:lnTo>
                    <a:pt x="30" y="48"/>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53" name="Freeform 2781"/>
            <p:cNvSpPr>
              <a:spLocks/>
            </p:cNvSpPr>
            <p:nvPr/>
          </p:nvSpPr>
          <p:spPr bwMode="auto">
            <a:xfrm>
              <a:off x="2904" y="2808"/>
              <a:ext cx="66" cy="60"/>
            </a:xfrm>
            <a:custGeom>
              <a:avLst/>
              <a:gdLst>
                <a:gd name="T0" fmla="*/ 66 w 66"/>
                <a:gd name="T1" fmla="*/ 60 h 60"/>
                <a:gd name="T2" fmla="*/ 18 w 66"/>
                <a:gd name="T3" fmla="*/ 60 h 60"/>
                <a:gd name="T4" fmla="*/ 18 w 66"/>
                <a:gd name="T5" fmla="*/ 54 h 60"/>
                <a:gd name="T6" fmla="*/ 18 w 66"/>
                <a:gd name="T7" fmla="*/ 48 h 60"/>
                <a:gd name="T8" fmla="*/ 12 w 66"/>
                <a:gd name="T9" fmla="*/ 48 h 60"/>
                <a:gd name="T10" fmla="*/ 12 w 66"/>
                <a:gd name="T11" fmla="*/ 42 h 60"/>
                <a:gd name="T12" fmla="*/ 6 w 66"/>
                <a:gd name="T13" fmla="*/ 30 h 60"/>
                <a:gd name="T14" fmla="*/ 0 w 66"/>
                <a:gd name="T15" fmla="*/ 12 h 60"/>
                <a:gd name="T16" fmla="*/ 30 w 66"/>
                <a:gd name="T17" fmla="*/ 0 h 60"/>
                <a:gd name="T18" fmla="*/ 42 w 66"/>
                <a:gd name="T19" fmla="*/ 0 h 60"/>
                <a:gd name="T20" fmla="*/ 48 w 66"/>
                <a:gd name="T21" fmla="*/ 36 h 60"/>
                <a:gd name="T22" fmla="*/ 60 w 66"/>
                <a:gd name="T23" fmla="*/ 36 h 60"/>
                <a:gd name="T24" fmla="*/ 66 w 66"/>
                <a:gd name="T25" fmla="*/ 36 h 60"/>
                <a:gd name="T26" fmla="*/ 66 w 66"/>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0">
                  <a:moveTo>
                    <a:pt x="66" y="60"/>
                  </a:moveTo>
                  <a:lnTo>
                    <a:pt x="18" y="60"/>
                  </a:lnTo>
                  <a:lnTo>
                    <a:pt x="18" y="54"/>
                  </a:lnTo>
                  <a:lnTo>
                    <a:pt x="18" y="48"/>
                  </a:lnTo>
                  <a:lnTo>
                    <a:pt x="12" y="48"/>
                  </a:lnTo>
                  <a:lnTo>
                    <a:pt x="12" y="42"/>
                  </a:lnTo>
                  <a:lnTo>
                    <a:pt x="6" y="30"/>
                  </a:lnTo>
                  <a:lnTo>
                    <a:pt x="0" y="12"/>
                  </a:lnTo>
                  <a:lnTo>
                    <a:pt x="30" y="0"/>
                  </a:lnTo>
                  <a:lnTo>
                    <a:pt x="42" y="0"/>
                  </a:lnTo>
                  <a:lnTo>
                    <a:pt x="48" y="36"/>
                  </a:lnTo>
                  <a:lnTo>
                    <a:pt x="60" y="36"/>
                  </a:lnTo>
                  <a:lnTo>
                    <a:pt x="66" y="36"/>
                  </a:lnTo>
                  <a:lnTo>
                    <a:pt x="66" y="6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54" name="Freeform 2782"/>
            <p:cNvSpPr>
              <a:spLocks/>
            </p:cNvSpPr>
            <p:nvPr/>
          </p:nvSpPr>
          <p:spPr bwMode="auto">
            <a:xfrm>
              <a:off x="3126" y="2802"/>
              <a:ext cx="42" cy="42"/>
            </a:xfrm>
            <a:custGeom>
              <a:avLst/>
              <a:gdLst>
                <a:gd name="T0" fmla="*/ 0 w 42"/>
                <a:gd name="T1" fmla="*/ 42 h 42"/>
                <a:gd name="T2" fmla="*/ 0 w 42"/>
                <a:gd name="T3" fmla="*/ 36 h 42"/>
                <a:gd name="T4" fmla="*/ 0 w 42"/>
                <a:gd name="T5" fmla="*/ 30 h 42"/>
                <a:gd name="T6" fmla="*/ 0 w 42"/>
                <a:gd name="T7" fmla="*/ 24 h 42"/>
                <a:gd name="T8" fmla="*/ 0 w 42"/>
                <a:gd name="T9" fmla="*/ 18 h 42"/>
                <a:gd name="T10" fmla="*/ 0 w 42"/>
                <a:gd name="T11" fmla="*/ 12 h 42"/>
                <a:gd name="T12" fmla="*/ 0 w 42"/>
                <a:gd name="T13" fmla="*/ 6 h 42"/>
                <a:gd name="T14" fmla="*/ 0 w 42"/>
                <a:gd name="T15" fmla="*/ 0 h 42"/>
                <a:gd name="T16" fmla="*/ 12 w 42"/>
                <a:gd name="T17" fmla="*/ 0 h 42"/>
                <a:gd name="T18" fmla="*/ 30 w 42"/>
                <a:gd name="T19" fmla="*/ 0 h 42"/>
                <a:gd name="T20" fmla="*/ 30 w 42"/>
                <a:gd name="T21" fmla="*/ 6 h 42"/>
                <a:gd name="T22" fmla="*/ 36 w 42"/>
                <a:gd name="T23" fmla="*/ 6 h 42"/>
                <a:gd name="T24" fmla="*/ 36 w 42"/>
                <a:gd name="T25" fmla="*/ 12 h 42"/>
                <a:gd name="T26" fmla="*/ 42 w 42"/>
                <a:gd name="T27" fmla="*/ 12 h 42"/>
                <a:gd name="T28" fmla="*/ 42 w 42"/>
                <a:gd name="T29" fmla="*/ 18 h 42"/>
                <a:gd name="T30" fmla="*/ 42 w 42"/>
                <a:gd name="T31" fmla="*/ 24 h 42"/>
                <a:gd name="T32" fmla="*/ 36 w 42"/>
                <a:gd name="T33" fmla="*/ 24 h 42"/>
                <a:gd name="T34" fmla="*/ 30 w 42"/>
                <a:gd name="T35" fmla="*/ 30 h 42"/>
                <a:gd name="T36" fmla="*/ 30 w 42"/>
                <a:gd name="T37" fmla="*/ 36 h 42"/>
                <a:gd name="T38" fmla="*/ 24 w 42"/>
                <a:gd name="T39" fmla="*/ 36 h 42"/>
                <a:gd name="T40" fmla="*/ 18 w 42"/>
                <a:gd name="T41" fmla="*/ 42 h 42"/>
                <a:gd name="T42" fmla="*/ 12 w 42"/>
                <a:gd name="T43" fmla="*/ 42 h 42"/>
                <a:gd name="T44" fmla="*/ 6 w 42"/>
                <a:gd name="T45" fmla="*/ 42 h 42"/>
                <a:gd name="T46" fmla="*/ 6 w 42"/>
                <a:gd name="T47" fmla="*/ 36 h 42"/>
                <a:gd name="T48" fmla="*/ 6 w 42"/>
                <a:gd name="T49" fmla="*/ 42 h 42"/>
                <a:gd name="T50" fmla="*/ 0 w 42"/>
                <a:gd name="T5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2">
                  <a:moveTo>
                    <a:pt x="0" y="42"/>
                  </a:moveTo>
                  <a:lnTo>
                    <a:pt x="0" y="36"/>
                  </a:lnTo>
                  <a:lnTo>
                    <a:pt x="0" y="30"/>
                  </a:lnTo>
                  <a:lnTo>
                    <a:pt x="0" y="24"/>
                  </a:lnTo>
                  <a:lnTo>
                    <a:pt x="0" y="18"/>
                  </a:lnTo>
                  <a:lnTo>
                    <a:pt x="0" y="12"/>
                  </a:lnTo>
                  <a:lnTo>
                    <a:pt x="0" y="6"/>
                  </a:lnTo>
                  <a:lnTo>
                    <a:pt x="0" y="0"/>
                  </a:lnTo>
                  <a:lnTo>
                    <a:pt x="12" y="0"/>
                  </a:lnTo>
                  <a:lnTo>
                    <a:pt x="30" y="0"/>
                  </a:lnTo>
                  <a:lnTo>
                    <a:pt x="30" y="6"/>
                  </a:lnTo>
                  <a:lnTo>
                    <a:pt x="36" y="6"/>
                  </a:lnTo>
                  <a:lnTo>
                    <a:pt x="36" y="12"/>
                  </a:lnTo>
                  <a:lnTo>
                    <a:pt x="42" y="12"/>
                  </a:lnTo>
                  <a:lnTo>
                    <a:pt x="42" y="18"/>
                  </a:lnTo>
                  <a:lnTo>
                    <a:pt x="42" y="24"/>
                  </a:lnTo>
                  <a:lnTo>
                    <a:pt x="36" y="24"/>
                  </a:lnTo>
                  <a:lnTo>
                    <a:pt x="30" y="30"/>
                  </a:lnTo>
                  <a:lnTo>
                    <a:pt x="30" y="36"/>
                  </a:lnTo>
                  <a:lnTo>
                    <a:pt x="24" y="36"/>
                  </a:lnTo>
                  <a:lnTo>
                    <a:pt x="18" y="42"/>
                  </a:lnTo>
                  <a:lnTo>
                    <a:pt x="12" y="42"/>
                  </a:lnTo>
                  <a:lnTo>
                    <a:pt x="6" y="42"/>
                  </a:lnTo>
                  <a:lnTo>
                    <a:pt x="6" y="36"/>
                  </a:lnTo>
                  <a:lnTo>
                    <a:pt x="6"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55" name="Freeform 2783"/>
            <p:cNvSpPr>
              <a:spLocks/>
            </p:cNvSpPr>
            <p:nvPr/>
          </p:nvSpPr>
          <p:spPr bwMode="auto">
            <a:xfrm>
              <a:off x="3930" y="2736"/>
              <a:ext cx="42" cy="54"/>
            </a:xfrm>
            <a:custGeom>
              <a:avLst/>
              <a:gdLst>
                <a:gd name="T0" fmla="*/ 36 w 42"/>
                <a:gd name="T1" fmla="*/ 54 h 54"/>
                <a:gd name="T2" fmla="*/ 30 w 42"/>
                <a:gd name="T3" fmla="*/ 54 h 54"/>
                <a:gd name="T4" fmla="*/ 30 w 42"/>
                <a:gd name="T5" fmla="*/ 48 h 54"/>
                <a:gd name="T6" fmla="*/ 24 w 42"/>
                <a:gd name="T7" fmla="*/ 48 h 54"/>
                <a:gd name="T8" fmla="*/ 24 w 42"/>
                <a:gd name="T9" fmla="*/ 42 h 54"/>
                <a:gd name="T10" fmla="*/ 18 w 42"/>
                <a:gd name="T11" fmla="*/ 42 h 54"/>
                <a:gd name="T12" fmla="*/ 18 w 42"/>
                <a:gd name="T13" fmla="*/ 36 h 54"/>
                <a:gd name="T14" fmla="*/ 12 w 42"/>
                <a:gd name="T15" fmla="*/ 36 h 54"/>
                <a:gd name="T16" fmla="*/ 6 w 42"/>
                <a:gd name="T17" fmla="*/ 36 h 54"/>
                <a:gd name="T18" fmla="*/ 0 w 42"/>
                <a:gd name="T19" fmla="*/ 36 h 54"/>
                <a:gd name="T20" fmla="*/ 0 w 42"/>
                <a:gd name="T21" fmla="*/ 30 h 54"/>
                <a:gd name="T22" fmla="*/ 0 w 42"/>
                <a:gd name="T23" fmla="*/ 24 h 54"/>
                <a:gd name="T24" fmla="*/ 0 w 42"/>
                <a:gd name="T25" fmla="*/ 18 h 54"/>
                <a:gd name="T26" fmla="*/ 0 w 42"/>
                <a:gd name="T27" fmla="*/ 12 h 54"/>
                <a:gd name="T28" fmla="*/ 0 w 42"/>
                <a:gd name="T29" fmla="*/ 6 h 54"/>
                <a:gd name="T30" fmla="*/ 6 w 42"/>
                <a:gd name="T31" fmla="*/ 6 h 54"/>
                <a:gd name="T32" fmla="*/ 6 w 42"/>
                <a:gd name="T33" fmla="*/ 0 h 54"/>
                <a:gd name="T34" fmla="*/ 12 w 42"/>
                <a:gd name="T35" fmla="*/ 0 h 54"/>
                <a:gd name="T36" fmla="*/ 18 w 42"/>
                <a:gd name="T37" fmla="*/ 0 h 54"/>
                <a:gd name="T38" fmla="*/ 24 w 42"/>
                <a:gd name="T39" fmla="*/ 6 h 54"/>
                <a:gd name="T40" fmla="*/ 30 w 42"/>
                <a:gd name="T41" fmla="*/ 6 h 54"/>
                <a:gd name="T42" fmla="*/ 36 w 42"/>
                <a:gd name="T43" fmla="*/ 6 h 54"/>
                <a:gd name="T44" fmla="*/ 36 w 42"/>
                <a:gd name="T45" fmla="*/ 12 h 54"/>
                <a:gd name="T46" fmla="*/ 42 w 42"/>
                <a:gd name="T47" fmla="*/ 42 h 54"/>
                <a:gd name="T48" fmla="*/ 42 w 42"/>
                <a:gd name="T49" fmla="*/ 48 h 54"/>
                <a:gd name="T50" fmla="*/ 36 w 42"/>
                <a:gd name="T51" fmla="*/ 48 h 54"/>
                <a:gd name="T52" fmla="*/ 36 w 42"/>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54">
                  <a:moveTo>
                    <a:pt x="36" y="54"/>
                  </a:moveTo>
                  <a:lnTo>
                    <a:pt x="30" y="54"/>
                  </a:lnTo>
                  <a:lnTo>
                    <a:pt x="30" y="48"/>
                  </a:lnTo>
                  <a:lnTo>
                    <a:pt x="24" y="48"/>
                  </a:lnTo>
                  <a:lnTo>
                    <a:pt x="24" y="42"/>
                  </a:lnTo>
                  <a:lnTo>
                    <a:pt x="18" y="42"/>
                  </a:lnTo>
                  <a:lnTo>
                    <a:pt x="18" y="36"/>
                  </a:lnTo>
                  <a:lnTo>
                    <a:pt x="12" y="36"/>
                  </a:lnTo>
                  <a:lnTo>
                    <a:pt x="6" y="36"/>
                  </a:lnTo>
                  <a:lnTo>
                    <a:pt x="0" y="36"/>
                  </a:lnTo>
                  <a:lnTo>
                    <a:pt x="0" y="30"/>
                  </a:lnTo>
                  <a:lnTo>
                    <a:pt x="0" y="24"/>
                  </a:lnTo>
                  <a:lnTo>
                    <a:pt x="0" y="18"/>
                  </a:lnTo>
                  <a:lnTo>
                    <a:pt x="0" y="12"/>
                  </a:lnTo>
                  <a:lnTo>
                    <a:pt x="0" y="6"/>
                  </a:lnTo>
                  <a:lnTo>
                    <a:pt x="6" y="6"/>
                  </a:lnTo>
                  <a:lnTo>
                    <a:pt x="6" y="0"/>
                  </a:lnTo>
                  <a:lnTo>
                    <a:pt x="12" y="0"/>
                  </a:lnTo>
                  <a:lnTo>
                    <a:pt x="18" y="0"/>
                  </a:lnTo>
                  <a:lnTo>
                    <a:pt x="24" y="6"/>
                  </a:lnTo>
                  <a:lnTo>
                    <a:pt x="30" y="6"/>
                  </a:lnTo>
                  <a:lnTo>
                    <a:pt x="36" y="6"/>
                  </a:lnTo>
                  <a:lnTo>
                    <a:pt x="36" y="12"/>
                  </a:lnTo>
                  <a:lnTo>
                    <a:pt x="42" y="42"/>
                  </a:lnTo>
                  <a:lnTo>
                    <a:pt x="42" y="48"/>
                  </a:lnTo>
                  <a:lnTo>
                    <a:pt x="36" y="48"/>
                  </a:lnTo>
                  <a:lnTo>
                    <a:pt x="3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56" name="Freeform 2784"/>
            <p:cNvSpPr>
              <a:spLocks/>
            </p:cNvSpPr>
            <p:nvPr/>
          </p:nvSpPr>
          <p:spPr bwMode="auto">
            <a:xfrm>
              <a:off x="2694" y="2814"/>
              <a:ext cx="54" cy="66"/>
            </a:xfrm>
            <a:custGeom>
              <a:avLst/>
              <a:gdLst>
                <a:gd name="T0" fmla="*/ 24 w 54"/>
                <a:gd name="T1" fmla="*/ 66 h 66"/>
                <a:gd name="T2" fmla="*/ 0 w 54"/>
                <a:gd name="T3" fmla="*/ 36 h 66"/>
                <a:gd name="T4" fmla="*/ 12 w 54"/>
                <a:gd name="T5" fmla="*/ 24 h 66"/>
                <a:gd name="T6" fmla="*/ 24 w 54"/>
                <a:gd name="T7" fmla="*/ 0 h 66"/>
                <a:gd name="T8" fmla="*/ 36 w 54"/>
                <a:gd name="T9" fmla="*/ 12 h 66"/>
                <a:gd name="T10" fmla="*/ 48 w 54"/>
                <a:gd name="T11" fmla="*/ 18 h 66"/>
                <a:gd name="T12" fmla="*/ 54 w 54"/>
                <a:gd name="T13" fmla="*/ 36 h 66"/>
                <a:gd name="T14" fmla="*/ 36 w 54"/>
                <a:gd name="T15" fmla="*/ 54 h 66"/>
                <a:gd name="T16" fmla="*/ 24 w 5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24" y="66"/>
                  </a:moveTo>
                  <a:lnTo>
                    <a:pt x="0" y="36"/>
                  </a:lnTo>
                  <a:lnTo>
                    <a:pt x="12" y="24"/>
                  </a:lnTo>
                  <a:lnTo>
                    <a:pt x="24" y="0"/>
                  </a:lnTo>
                  <a:lnTo>
                    <a:pt x="36" y="12"/>
                  </a:lnTo>
                  <a:lnTo>
                    <a:pt x="48" y="18"/>
                  </a:lnTo>
                  <a:lnTo>
                    <a:pt x="54" y="36"/>
                  </a:lnTo>
                  <a:lnTo>
                    <a:pt x="36" y="54"/>
                  </a:lnTo>
                  <a:lnTo>
                    <a:pt x="24"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57" name="Freeform 2785"/>
            <p:cNvSpPr>
              <a:spLocks noEditPoints="1"/>
            </p:cNvSpPr>
            <p:nvPr/>
          </p:nvSpPr>
          <p:spPr bwMode="auto">
            <a:xfrm>
              <a:off x="3618" y="2718"/>
              <a:ext cx="42" cy="60"/>
            </a:xfrm>
            <a:custGeom>
              <a:avLst/>
              <a:gdLst>
                <a:gd name="T0" fmla="*/ 0 w 42"/>
                <a:gd name="T1" fmla="*/ 0 h 60"/>
                <a:gd name="T2" fmla="*/ 6 w 42"/>
                <a:gd name="T3" fmla="*/ 0 h 60"/>
                <a:gd name="T4" fmla="*/ 36 w 42"/>
                <a:gd name="T5" fmla="*/ 0 h 60"/>
                <a:gd name="T6" fmla="*/ 42 w 42"/>
                <a:gd name="T7" fmla="*/ 54 h 60"/>
                <a:gd name="T8" fmla="*/ 36 w 42"/>
                <a:gd name="T9" fmla="*/ 48 h 60"/>
                <a:gd name="T10" fmla="*/ 18 w 42"/>
                <a:gd name="T11" fmla="*/ 60 h 60"/>
                <a:gd name="T12" fmla="*/ 6 w 42"/>
                <a:gd name="T13" fmla="*/ 60 h 60"/>
                <a:gd name="T14" fmla="*/ 0 w 42"/>
                <a:gd name="T15" fmla="*/ 0 h 60"/>
                <a:gd name="T16" fmla="*/ 6 w 42"/>
                <a:gd name="T17" fmla="*/ 60 h 60"/>
                <a:gd name="T18" fmla="*/ 18 w 42"/>
                <a:gd name="T19" fmla="*/ 60 h 60"/>
                <a:gd name="T20" fmla="*/ 30 w 42"/>
                <a:gd name="T21" fmla="*/ 60 h 60"/>
                <a:gd name="T22" fmla="*/ 12 w 42"/>
                <a:gd name="T23" fmla="*/ 60 h 60"/>
                <a:gd name="T24" fmla="*/ 6 w 42"/>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0">
                  <a:moveTo>
                    <a:pt x="0" y="0"/>
                  </a:moveTo>
                  <a:lnTo>
                    <a:pt x="6" y="0"/>
                  </a:lnTo>
                  <a:lnTo>
                    <a:pt x="36" y="0"/>
                  </a:lnTo>
                  <a:lnTo>
                    <a:pt x="42" y="54"/>
                  </a:lnTo>
                  <a:lnTo>
                    <a:pt x="36" y="48"/>
                  </a:lnTo>
                  <a:lnTo>
                    <a:pt x="18" y="60"/>
                  </a:lnTo>
                  <a:lnTo>
                    <a:pt x="6" y="60"/>
                  </a:lnTo>
                  <a:lnTo>
                    <a:pt x="0" y="0"/>
                  </a:lnTo>
                  <a:close/>
                  <a:moveTo>
                    <a:pt x="6" y="60"/>
                  </a:moveTo>
                  <a:lnTo>
                    <a:pt x="18" y="60"/>
                  </a:lnTo>
                  <a:lnTo>
                    <a:pt x="30" y="60"/>
                  </a:lnTo>
                  <a:lnTo>
                    <a:pt x="12" y="60"/>
                  </a:lnTo>
                  <a:lnTo>
                    <a:pt x="6"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58" name="Freeform 2786"/>
            <p:cNvSpPr>
              <a:spLocks/>
            </p:cNvSpPr>
            <p:nvPr/>
          </p:nvSpPr>
          <p:spPr bwMode="auto">
            <a:xfrm>
              <a:off x="3576" y="2718"/>
              <a:ext cx="48" cy="66"/>
            </a:xfrm>
            <a:custGeom>
              <a:avLst/>
              <a:gdLst>
                <a:gd name="T0" fmla="*/ 42 w 48"/>
                <a:gd name="T1" fmla="*/ 0 h 66"/>
                <a:gd name="T2" fmla="*/ 48 w 48"/>
                <a:gd name="T3" fmla="*/ 60 h 66"/>
                <a:gd name="T4" fmla="*/ 12 w 48"/>
                <a:gd name="T5" fmla="*/ 66 h 66"/>
                <a:gd name="T6" fmla="*/ 36 w 48"/>
                <a:gd name="T7" fmla="*/ 54 h 66"/>
                <a:gd name="T8" fmla="*/ 30 w 48"/>
                <a:gd name="T9" fmla="*/ 54 h 66"/>
                <a:gd name="T10" fmla="*/ 30 w 48"/>
                <a:gd name="T11" fmla="*/ 42 h 66"/>
                <a:gd name="T12" fmla="*/ 24 w 48"/>
                <a:gd name="T13" fmla="*/ 42 h 66"/>
                <a:gd name="T14" fmla="*/ 24 w 48"/>
                <a:gd name="T15" fmla="*/ 60 h 66"/>
                <a:gd name="T16" fmla="*/ 18 w 48"/>
                <a:gd name="T17" fmla="*/ 48 h 66"/>
                <a:gd name="T18" fmla="*/ 12 w 48"/>
                <a:gd name="T19" fmla="*/ 48 h 66"/>
                <a:gd name="T20" fmla="*/ 6 w 48"/>
                <a:gd name="T21" fmla="*/ 42 h 66"/>
                <a:gd name="T22" fmla="*/ 6 w 48"/>
                <a:gd name="T23" fmla="*/ 36 h 66"/>
                <a:gd name="T24" fmla="*/ 0 w 48"/>
                <a:gd name="T25" fmla="*/ 30 h 66"/>
                <a:gd name="T26" fmla="*/ 0 w 48"/>
                <a:gd name="T27" fmla="*/ 24 h 66"/>
                <a:gd name="T28" fmla="*/ 0 w 48"/>
                <a:gd name="T29" fmla="*/ 18 h 66"/>
                <a:gd name="T30" fmla="*/ 0 w 48"/>
                <a:gd name="T31" fmla="*/ 12 h 66"/>
                <a:gd name="T32" fmla="*/ 6 w 48"/>
                <a:gd name="T33" fmla="*/ 6 h 66"/>
                <a:gd name="T34" fmla="*/ 12 w 48"/>
                <a:gd name="T35" fmla="*/ 6 h 66"/>
                <a:gd name="T36" fmla="*/ 42 w 48"/>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66">
                  <a:moveTo>
                    <a:pt x="42" y="0"/>
                  </a:moveTo>
                  <a:lnTo>
                    <a:pt x="48" y="60"/>
                  </a:lnTo>
                  <a:lnTo>
                    <a:pt x="12" y="66"/>
                  </a:lnTo>
                  <a:lnTo>
                    <a:pt x="36" y="54"/>
                  </a:lnTo>
                  <a:lnTo>
                    <a:pt x="30" y="54"/>
                  </a:lnTo>
                  <a:lnTo>
                    <a:pt x="30" y="42"/>
                  </a:lnTo>
                  <a:lnTo>
                    <a:pt x="24" y="42"/>
                  </a:lnTo>
                  <a:lnTo>
                    <a:pt x="24" y="60"/>
                  </a:lnTo>
                  <a:lnTo>
                    <a:pt x="18" y="48"/>
                  </a:lnTo>
                  <a:lnTo>
                    <a:pt x="12" y="48"/>
                  </a:lnTo>
                  <a:lnTo>
                    <a:pt x="6" y="42"/>
                  </a:lnTo>
                  <a:lnTo>
                    <a:pt x="6" y="36"/>
                  </a:lnTo>
                  <a:lnTo>
                    <a:pt x="0" y="30"/>
                  </a:lnTo>
                  <a:lnTo>
                    <a:pt x="0" y="24"/>
                  </a:lnTo>
                  <a:lnTo>
                    <a:pt x="0" y="18"/>
                  </a:lnTo>
                  <a:lnTo>
                    <a:pt x="0" y="12"/>
                  </a:lnTo>
                  <a:lnTo>
                    <a:pt x="6" y="6"/>
                  </a:lnTo>
                  <a:lnTo>
                    <a:pt x="12" y="6"/>
                  </a:lnTo>
                  <a:lnTo>
                    <a:pt x="42" y="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59" name="Freeform 2787"/>
            <p:cNvSpPr>
              <a:spLocks/>
            </p:cNvSpPr>
            <p:nvPr/>
          </p:nvSpPr>
          <p:spPr bwMode="auto">
            <a:xfrm>
              <a:off x="2766" y="2820"/>
              <a:ext cx="60" cy="30"/>
            </a:xfrm>
            <a:custGeom>
              <a:avLst/>
              <a:gdLst>
                <a:gd name="T0" fmla="*/ 54 w 60"/>
                <a:gd name="T1" fmla="*/ 30 h 30"/>
                <a:gd name="T2" fmla="*/ 48 w 60"/>
                <a:gd name="T3" fmla="*/ 30 h 30"/>
                <a:gd name="T4" fmla="*/ 42 w 60"/>
                <a:gd name="T5" fmla="*/ 30 h 30"/>
                <a:gd name="T6" fmla="*/ 18 w 60"/>
                <a:gd name="T7" fmla="*/ 30 h 30"/>
                <a:gd name="T8" fmla="*/ 12 w 60"/>
                <a:gd name="T9" fmla="*/ 30 h 30"/>
                <a:gd name="T10" fmla="*/ 12 w 60"/>
                <a:gd name="T11" fmla="*/ 24 h 30"/>
                <a:gd name="T12" fmla="*/ 6 w 60"/>
                <a:gd name="T13" fmla="*/ 18 h 30"/>
                <a:gd name="T14" fmla="*/ 6 w 60"/>
                <a:gd name="T15" fmla="*/ 24 h 30"/>
                <a:gd name="T16" fmla="*/ 0 w 60"/>
                <a:gd name="T17" fmla="*/ 24 h 30"/>
                <a:gd name="T18" fmla="*/ 0 w 60"/>
                <a:gd name="T19" fmla="*/ 18 h 30"/>
                <a:gd name="T20" fmla="*/ 6 w 60"/>
                <a:gd name="T21" fmla="*/ 18 h 30"/>
                <a:gd name="T22" fmla="*/ 6 w 60"/>
                <a:gd name="T23" fmla="*/ 12 h 30"/>
                <a:gd name="T24" fmla="*/ 12 w 60"/>
                <a:gd name="T25" fmla="*/ 12 h 30"/>
                <a:gd name="T26" fmla="*/ 12 w 60"/>
                <a:gd name="T27" fmla="*/ 6 h 30"/>
                <a:gd name="T28" fmla="*/ 30 w 60"/>
                <a:gd name="T29" fmla="*/ 0 h 30"/>
                <a:gd name="T30" fmla="*/ 36 w 60"/>
                <a:gd name="T31" fmla="*/ 0 h 30"/>
                <a:gd name="T32" fmla="*/ 42 w 60"/>
                <a:gd name="T33" fmla="*/ 0 h 30"/>
                <a:gd name="T34" fmla="*/ 48 w 60"/>
                <a:gd name="T35" fmla="*/ 0 h 30"/>
                <a:gd name="T36" fmla="*/ 54 w 60"/>
                <a:gd name="T37" fmla="*/ 0 h 30"/>
                <a:gd name="T38" fmla="*/ 54 w 60"/>
                <a:gd name="T39" fmla="*/ 6 h 30"/>
                <a:gd name="T40" fmla="*/ 60 w 60"/>
                <a:gd name="T41" fmla="*/ 6 h 30"/>
                <a:gd name="T42" fmla="*/ 60 w 60"/>
                <a:gd name="T43" fmla="*/ 12 h 30"/>
                <a:gd name="T44" fmla="*/ 60 w 60"/>
                <a:gd name="T45" fmla="*/ 18 h 30"/>
                <a:gd name="T46" fmla="*/ 54 w 60"/>
                <a:gd name="T47" fmla="*/ 18 h 30"/>
                <a:gd name="T48" fmla="*/ 54 w 60"/>
                <a:gd name="T49" fmla="*/ 24 h 30"/>
                <a:gd name="T50" fmla="*/ 54 w 60"/>
                <a:gd name="T5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0">
                  <a:moveTo>
                    <a:pt x="54" y="30"/>
                  </a:moveTo>
                  <a:lnTo>
                    <a:pt x="48" y="30"/>
                  </a:lnTo>
                  <a:lnTo>
                    <a:pt x="42" y="30"/>
                  </a:lnTo>
                  <a:lnTo>
                    <a:pt x="18" y="30"/>
                  </a:lnTo>
                  <a:lnTo>
                    <a:pt x="12" y="30"/>
                  </a:lnTo>
                  <a:lnTo>
                    <a:pt x="12" y="24"/>
                  </a:lnTo>
                  <a:lnTo>
                    <a:pt x="6" y="18"/>
                  </a:lnTo>
                  <a:lnTo>
                    <a:pt x="6" y="24"/>
                  </a:lnTo>
                  <a:lnTo>
                    <a:pt x="0" y="24"/>
                  </a:lnTo>
                  <a:lnTo>
                    <a:pt x="0" y="18"/>
                  </a:lnTo>
                  <a:lnTo>
                    <a:pt x="6" y="18"/>
                  </a:lnTo>
                  <a:lnTo>
                    <a:pt x="6" y="12"/>
                  </a:lnTo>
                  <a:lnTo>
                    <a:pt x="12" y="12"/>
                  </a:lnTo>
                  <a:lnTo>
                    <a:pt x="12" y="6"/>
                  </a:lnTo>
                  <a:lnTo>
                    <a:pt x="30" y="0"/>
                  </a:lnTo>
                  <a:lnTo>
                    <a:pt x="36" y="0"/>
                  </a:lnTo>
                  <a:lnTo>
                    <a:pt x="42" y="0"/>
                  </a:lnTo>
                  <a:lnTo>
                    <a:pt x="48" y="0"/>
                  </a:lnTo>
                  <a:lnTo>
                    <a:pt x="54" y="0"/>
                  </a:lnTo>
                  <a:lnTo>
                    <a:pt x="54" y="6"/>
                  </a:lnTo>
                  <a:lnTo>
                    <a:pt x="60" y="6"/>
                  </a:lnTo>
                  <a:lnTo>
                    <a:pt x="60" y="12"/>
                  </a:lnTo>
                  <a:lnTo>
                    <a:pt x="60" y="18"/>
                  </a:lnTo>
                  <a:lnTo>
                    <a:pt x="54" y="18"/>
                  </a:lnTo>
                  <a:lnTo>
                    <a:pt x="54" y="24"/>
                  </a:lnTo>
                  <a:lnTo>
                    <a:pt x="5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0" name="Freeform 2788"/>
            <p:cNvSpPr>
              <a:spLocks noEditPoints="1"/>
            </p:cNvSpPr>
            <p:nvPr/>
          </p:nvSpPr>
          <p:spPr bwMode="auto">
            <a:xfrm>
              <a:off x="3546" y="2724"/>
              <a:ext cx="72" cy="66"/>
            </a:xfrm>
            <a:custGeom>
              <a:avLst/>
              <a:gdLst>
                <a:gd name="T0" fmla="*/ 6 w 72"/>
                <a:gd name="T1" fmla="*/ 0 h 66"/>
                <a:gd name="T2" fmla="*/ 42 w 72"/>
                <a:gd name="T3" fmla="*/ 0 h 66"/>
                <a:gd name="T4" fmla="*/ 36 w 72"/>
                <a:gd name="T5" fmla="*/ 0 h 66"/>
                <a:gd name="T6" fmla="*/ 30 w 72"/>
                <a:gd name="T7" fmla="*/ 6 h 66"/>
                <a:gd name="T8" fmla="*/ 30 w 72"/>
                <a:gd name="T9" fmla="*/ 12 h 66"/>
                <a:gd name="T10" fmla="*/ 30 w 72"/>
                <a:gd name="T11" fmla="*/ 18 h 66"/>
                <a:gd name="T12" fmla="*/ 30 w 72"/>
                <a:gd name="T13" fmla="*/ 24 h 66"/>
                <a:gd name="T14" fmla="*/ 36 w 72"/>
                <a:gd name="T15" fmla="*/ 30 h 66"/>
                <a:gd name="T16" fmla="*/ 36 w 72"/>
                <a:gd name="T17" fmla="*/ 36 h 66"/>
                <a:gd name="T18" fmla="*/ 42 w 72"/>
                <a:gd name="T19" fmla="*/ 42 h 66"/>
                <a:gd name="T20" fmla="*/ 48 w 72"/>
                <a:gd name="T21" fmla="*/ 54 h 66"/>
                <a:gd name="T22" fmla="*/ 36 w 72"/>
                <a:gd name="T23" fmla="*/ 66 h 66"/>
                <a:gd name="T24" fmla="*/ 24 w 72"/>
                <a:gd name="T25" fmla="*/ 66 h 66"/>
                <a:gd name="T26" fmla="*/ 24 w 72"/>
                <a:gd name="T27" fmla="*/ 60 h 66"/>
                <a:gd name="T28" fmla="*/ 30 w 72"/>
                <a:gd name="T29" fmla="*/ 54 h 66"/>
                <a:gd name="T30" fmla="*/ 24 w 72"/>
                <a:gd name="T31" fmla="*/ 54 h 66"/>
                <a:gd name="T32" fmla="*/ 18 w 72"/>
                <a:gd name="T33" fmla="*/ 48 h 66"/>
                <a:gd name="T34" fmla="*/ 24 w 72"/>
                <a:gd name="T35" fmla="*/ 42 h 66"/>
                <a:gd name="T36" fmla="*/ 24 w 72"/>
                <a:gd name="T37" fmla="*/ 36 h 66"/>
                <a:gd name="T38" fmla="*/ 24 w 72"/>
                <a:gd name="T39" fmla="*/ 30 h 66"/>
                <a:gd name="T40" fmla="*/ 18 w 72"/>
                <a:gd name="T41" fmla="*/ 30 h 66"/>
                <a:gd name="T42" fmla="*/ 12 w 72"/>
                <a:gd name="T43" fmla="*/ 24 h 66"/>
                <a:gd name="T44" fmla="*/ 6 w 72"/>
                <a:gd name="T45" fmla="*/ 18 h 66"/>
                <a:gd name="T46" fmla="*/ 0 w 72"/>
                <a:gd name="T47" fmla="*/ 12 h 66"/>
                <a:gd name="T48" fmla="*/ 6 w 72"/>
                <a:gd name="T49" fmla="*/ 6 h 66"/>
                <a:gd name="T50" fmla="*/ 6 w 72"/>
                <a:gd name="T51" fmla="*/ 0 h 66"/>
                <a:gd name="T52" fmla="*/ 72 w 72"/>
                <a:gd name="T53" fmla="*/ 54 h 66"/>
                <a:gd name="T54" fmla="*/ 42 w 72"/>
                <a:gd name="T55" fmla="*/ 66 h 66"/>
                <a:gd name="T56" fmla="*/ 36 w 72"/>
                <a:gd name="T57" fmla="*/ 66 h 66"/>
                <a:gd name="T58" fmla="*/ 42 w 72"/>
                <a:gd name="T59" fmla="*/ 66 h 66"/>
                <a:gd name="T60" fmla="*/ 48 w 72"/>
                <a:gd name="T61" fmla="*/ 60 h 66"/>
                <a:gd name="T62" fmla="*/ 54 w 72"/>
                <a:gd name="T63" fmla="*/ 60 h 66"/>
                <a:gd name="T64" fmla="*/ 66 w 72"/>
                <a:gd name="T65" fmla="*/ 60 h 66"/>
                <a:gd name="T66" fmla="*/ 72 w 72"/>
                <a:gd name="T67"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6" y="0"/>
                  </a:moveTo>
                  <a:lnTo>
                    <a:pt x="42" y="0"/>
                  </a:lnTo>
                  <a:lnTo>
                    <a:pt x="36" y="0"/>
                  </a:lnTo>
                  <a:lnTo>
                    <a:pt x="30" y="6"/>
                  </a:lnTo>
                  <a:lnTo>
                    <a:pt x="30" y="12"/>
                  </a:lnTo>
                  <a:lnTo>
                    <a:pt x="30" y="18"/>
                  </a:lnTo>
                  <a:lnTo>
                    <a:pt x="30" y="24"/>
                  </a:lnTo>
                  <a:lnTo>
                    <a:pt x="36" y="30"/>
                  </a:lnTo>
                  <a:lnTo>
                    <a:pt x="36" y="36"/>
                  </a:lnTo>
                  <a:lnTo>
                    <a:pt x="42" y="42"/>
                  </a:lnTo>
                  <a:lnTo>
                    <a:pt x="48" y="54"/>
                  </a:lnTo>
                  <a:lnTo>
                    <a:pt x="36" y="66"/>
                  </a:lnTo>
                  <a:lnTo>
                    <a:pt x="24" y="66"/>
                  </a:lnTo>
                  <a:lnTo>
                    <a:pt x="24" y="60"/>
                  </a:lnTo>
                  <a:lnTo>
                    <a:pt x="30" y="54"/>
                  </a:lnTo>
                  <a:lnTo>
                    <a:pt x="24" y="54"/>
                  </a:lnTo>
                  <a:lnTo>
                    <a:pt x="18" y="48"/>
                  </a:lnTo>
                  <a:lnTo>
                    <a:pt x="24" y="42"/>
                  </a:lnTo>
                  <a:lnTo>
                    <a:pt x="24" y="36"/>
                  </a:lnTo>
                  <a:lnTo>
                    <a:pt x="24" y="30"/>
                  </a:lnTo>
                  <a:lnTo>
                    <a:pt x="18" y="30"/>
                  </a:lnTo>
                  <a:lnTo>
                    <a:pt x="12" y="24"/>
                  </a:lnTo>
                  <a:lnTo>
                    <a:pt x="6" y="18"/>
                  </a:lnTo>
                  <a:lnTo>
                    <a:pt x="0" y="12"/>
                  </a:lnTo>
                  <a:lnTo>
                    <a:pt x="6" y="6"/>
                  </a:lnTo>
                  <a:lnTo>
                    <a:pt x="6" y="0"/>
                  </a:lnTo>
                  <a:close/>
                  <a:moveTo>
                    <a:pt x="72" y="54"/>
                  </a:moveTo>
                  <a:lnTo>
                    <a:pt x="42" y="66"/>
                  </a:lnTo>
                  <a:lnTo>
                    <a:pt x="36" y="66"/>
                  </a:lnTo>
                  <a:lnTo>
                    <a:pt x="42" y="66"/>
                  </a:lnTo>
                  <a:lnTo>
                    <a:pt x="48" y="60"/>
                  </a:lnTo>
                  <a:lnTo>
                    <a:pt x="54" y="60"/>
                  </a:lnTo>
                  <a:lnTo>
                    <a:pt x="66" y="60"/>
                  </a:lnTo>
                  <a:lnTo>
                    <a:pt x="72"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1" name="Freeform 2789"/>
            <p:cNvSpPr>
              <a:spLocks/>
            </p:cNvSpPr>
            <p:nvPr/>
          </p:nvSpPr>
          <p:spPr bwMode="auto">
            <a:xfrm>
              <a:off x="3156" y="2814"/>
              <a:ext cx="30" cy="30"/>
            </a:xfrm>
            <a:custGeom>
              <a:avLst/>
              <a:gdLst>
                <a:gd name="T0" fmla="*/ 30 w 30"/>
                <a:gd name="T1" fmla="*/ 30 h 30"/>
                <a:gd name="T2" fmla="*/ 24 w 30"/>
                <a:gd name="T3" fmla="*/ 30 h 30"/>
                <a:gd name="T4" fmla="*/ 18 w 30"/>
                <a:gd name="T5" fmla="*/ 30 h 30"/>
                <a:gd name="T6" fmla="*/ 18 w 30"/>
                <a:gd name="T7" fmla="*/ 24 h 30"/>
                <a:gd name="T8" fmla="*/ 12 w 30"/>
                <a:gd name="T9" fmla="*/ 24 h 30"/>
                <a:gd name="T10" fmla="*/ 6 w 30"/>
                <a:gd name="T11" fmla="*/ 24 h 30"/>
                <a:gd name="T12" fmla="*/ 0 w 30"/>
                <a:gd name="T13" fmla="*/ 24 h 30"/>
                <a:gd name="T14" fmla="*/ 0 w 30"/>
                <a:gd name="T15" fmla="*/ 18 h 30"/>
                <a:gd name="T16" fmla="*/ 6 w 30"/>
                <a:gd name="T17" fmla="*/ 12 h 30"/>
                <a:gd name="T18" fmla="*/ 12 w 30"/>
                <a:gd name="T19" fmla="*/ 12 h 30"/>
                <a:gd name="T20" fmla="*/ 12 w 30"/>
                <a:gd name="T21" fmla="*/ 6 h 30"/>
                <a:gd name="T22" fmla="*/ 12 w 30"/>
                <a:gd name="T23" fmla="*/ 0 h 30"/>
                <a:gd name="T24" fmla="*/ 18 w 30"/>
                <a:gd name="T25" fmla="*/ 0 h 30"/>
                <a:gd name="T26" fmla="*/ 24 w 30"/>
                <a:gd name="T27" fmla="*/ 0 h 30"/>
                <a:gd name="T28" fmla="*/ 24 w 30"/>
                <a:gd name="T29" fmla="*/ 6 h 30"/>
                <a:gd name="T30" fmla="*/ 30 w 30"/>
                <a:gd name="T31" fmla="*/ 6 h 30"/>
                <a:gd name="T32" fmla="*/ 24 w 30"/>
                <a:gd name="T33" fmla="*/ 6 h 30"/>
                <a:gd name="T34" fmla="*/ 24 w 30"/>
                <a:gd name="T35" fmla="*/ 12 h 30"/>
                <a:gd name="T36" fmla="*/ 30 w 30"/>
                <a:gd name="T37" fmla="*/ 12 h 30"/>
                <a:gd name="T38" fmla="*/ 24 w 30"/>
                <a:gd name="T39" fmla="*/ 12 h 30"/>
                <a:gd name="T40" fmla="*/ 24 w 30"/>
                <a:gd name="T41" fmla="*/ 18 h 30"/>
                <a:gd name="T42" fmla="*/ 30 w 30"/>
                <a:gd name="T43" fmla="*/ 18 h 30"/>
                <a:gd name="T44" fmla="*/ 30 w 30"/>
                <a:gd name="T45" fmla="*/ 24 h 30"/>
                <a:gd name="T46" fmla="*/ 30 w 30"/>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30"/>
                  </a:moveTo>
                  <a:lnTo>
                    <a:pt x="24" y="30"/>
                  </a:lnTo>
                  <a:lnTo>
                    <a:pt x="18" y="30"/>
                  </a:lnTo>
                  <a:lnTo>
                    <a:pt x="18" y="24"/>
                  </a:lnTo>
                  <a:lnTo>
                    <a:pt x="12" y="24"/>
                  </a:lnTo>
                  <a:lnTo>
                    <a:pt x="6" y="24"/>
                  </a:lnTo>
                  <a:lnTo>
                    <a:pt x="0" y="24"/>
                  </a:lnTo>
                  <a:lnTo>
                    <a:pt x="0" y="18"/>
                  </a:lnTo>
                  <a:lnTo>
                    <a:pt x="6" y="12"/>
                  </a:lnTo>
                  <a:lnTo>
                    <a:pt x="12" y="12"/>
                  </a:lnTo>
                  <a:lnTo>
                    <a:pt x="12" y="6"/>
                  </a:lnTo>
                  <a:lnTo>
                    <a:pt x="12" y="0"/>
                  </a:lnTo>
                  <a:lnTo>
                    <a:pt x="18" y="0"/>
                  </a:lnTo>
                  <a:lnTo>
                    <a:pt x="24" y="0"/>
                  </a:lnTo>
                  <a:lnTo>
                    <a:pt x="24" y="6"/>
                  </a:lnTo>
                  <a:lnTo>
                    <a:pt x="30" y="6"/>
                  </a:lnTo>
                  <a:lnTo>
                    <a:pt x="24" y="6"/>
                  </a:lnTo>
                  <a:lnTo>
                    <a:pt x="24" y="12"/>
                  </a:lnTo>
                  <a:lnTo>
                    <a:pt x="30" y="12"/>
                  </a:lnTo>
                  <a:lnTo>
                    <a:pt x="24" y="12"/>
                  </a:lnTo>
                  <a:lnTo>
                    <a:pt x="24" y="18"/>
                  </a:lnTo>
                  <a:lnTo>
                    <a:pt x="30" y="18"/>
                  </a:lnTo>
                  <a:lnTo>
                    <a:pt x="30" y="24"/>
                  </a:lnTo>
                  <a:lnTo>
                    <a:pt x="30"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2" name="Freeform 2790"/>
            <p:cNvSpPr>
              <a:spLocks/>
            </p:cNvSpPr>
            <p:nvPr/>
          </p:nvSpPr>
          <p:spPr bwMode="auto">
            <a:xfrm>
              <a:off x="3258" y="2808"/>
              <a:ext cx="36" cy="30"/>
            </a:xfrm>
            <a:custGeom>
              <a:avLst/>
              <a:gdLst>
                <a:gd name="T0" fmla="*/ 36 w 36"/>
                <a:gd name="T1" fmla="*/ 18 h 30"/>
                <a:gd name="T2" fmla="*/ 12 w 36"/>
                <a:gd name="T3" fmla="*/ 24 h 30"/>
                <a:gd name="T4" fmla="*/ 12 w 36"/>
                <a:gd name="T5" fmla="*/ 30 h 30"/>
                <a:gd name="T6" fmla="*/ 6 w 36"/>
                <a:gd name="T7" fmla="*/ 30 h 30"/>
                <a:gd name="T8" fmla="*/ 0 w 36"/>
                <a:gd name="T9" fmla="*/ 30 h 30"/>
                <a:gd name="T10" fmla="*/ 0 w 36"/>
                <a:gd name="T11" fmla="*/ 24 h 30"/>
                <a:gd name="T12" fmla="*/ 0 w 36"/>
                <a:gd name="T13" fmla="*/ 18 h 30"/>
                <a:gd name="T14" fmla="*/ 6 w 36"/>
                <a:gd name="T15" fmla="*/ 6 h 30"/>
                <a:gd name="T16" fmla="*/ 12 w 36"/>
                <a:gd name="T17" fmla="*/ 0 h 30"/>
                <a:gd name="T18" fmla="*/ 18 w 36"/>
                <a:gd name="T19" fmla="*/ 0 h 30"/>
                <a:gd name="T20" fmla="*/ 18 w 36"/>
                <a:gd name="T21" fmla="*/ 6 h 30"/>
                <a:gd name="T22" fmla="*/ 24 w 36"/>
                <a:gd name="T23" fmla="*/ 6 h 30"/>
                <a:gd name="T24" fmla="*/ 24 w 36"/>
                <a:gd name="T25" fmla="*/ 12 h 30"/>
                <a:gd name="T26" fmla="*/ 30 w 36"/>
                <a:gd name="T27" fmla="*/ 12 h 30"/>
                <a:gd name="T28" fmla="*/ 30 w 36"/>
                <a:gd name="T29" fmla="*/ 18 h 30"/>
                <a:gd name="T30" fmla="*/ 36 w 36"/>
                <a:gd name="T31" fmla="*/ 18 h 30"/>
                <a:gd name="T32" fmla="*/ 36 w 36"/>
                <a:gd name="T33" fmla="*/ 12 h 30"/>
                <a:gd name="T34" fmla="*/ 36 w 36"/>
                <a:gd name="T35"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0">
                  <a:moveTo>
                    <a:pt x="36" y="18"/>
                  </a:moveTo>
                  <a:lnTo>
                    <a:pt x="12" y="24"/>
                  </a:lnTo>
                  <a:lnTo>
                    <a:pt x="12" y="30"/>
                  </a:lnTo>
                  <a:lnTo>
                    <a:pt x="6" y="30"/>
                  </a:lnTo>
                  <a:lnTo>
                    <a:pt x="0" y="30"/>
                  </a:lnTo>
                  <a:lnTo>
                    <a:pt x="0" y="24"/>
                  </a:lnTo>
                  <a:lnTo>
                    <a:pt x="0" y="18"/>
                  </a:lnTo>
                  <a:lnTo>
                    <a:pt x="6" y="6"/>
                  </a:lnTo>
                  <a:lnTo>
                    <a:pt x="12" y="0"/>
                  </a:lnTo>
                  <a:lnTo>
                    <a:pt x="18" y="0"/>
                  </a:lnTo>
                  <a:lnTo>
                    <a:pt x="18" y="6"/>
                  </a:lnTo>
                  <a:lnTo>
                    <a:pt x="24" y="6"/>
                  </a:lnTo>
                  <a:lnTo>
                    <a:pt x="24" y="12"/>
                  </a:lnTo>
                  <a:lnTo>
                    <a:pt x="30" y="12"/>
                  </a:lnTo>
                  <a:lnTo>
                    <a:pt x="30" y="18"/>
                  </a:lnTo>
                  <a:lnTo>
                    <a:pt x="36" y="18"/>
                  </a:lnTo>
                  <a:lnTo>
                    <a:pt x="36" y="12"/>
                  </a:lnTo>
                  <a:lnTo>
                    <a:pt x="36" y="1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3" name="Freeform 2791"/>
            <p:cNvSpPr>
              <a:spLocks/>
            </p:cNvSpPr>
            <p:nvPr/>
          </p:nvSpPr>
          <p:spPr bwMode="auto">
            <a:xfrm>
              <a:off x="2634" y="2820"/>
              <a:ext cx="54" cy="60"/>
            </a:xfrm>
            <a:custGeom>
              <a:avLst/>
              <a:gdLst>
                <a:gd name="T0" fmla="*/ 30 w 54"/>
                <a:gd name="T1" fmla="*/ 60 h 60"/>
                <a:gd name="T2" fmla="*/ 24 w 54"/>
                <a:gd name="T3" fmla="*/ 48 h 60"/>
                <a:gd name="T4" fmla="*/ 0 w 54"/>
                <a:gd name="T5" fmla="*/ 30 h 60"/>
                <a:gd name="T6" fmla="*/ 12 w 54"/>
                <a:gd name="T7" fmla="*/ 6 h 60"/>
                <a:gd name="T8" fmla="*/ 12 w 54"/>
                <a:gd name="T9" fmla="*/ 0 h 60"/>
                <a:gd name="T10" fmla="*/ 54 w 54"/>
                <a:gd name="T11" fmla="*/ 36 h 60"/>
                <a:gd name="T12" fmla="*/ 48 w 54"/>
                <a:gd name="T13" fmla="*/ 42 h 60"/>
                <a:gd name="T14" fmla="*/ 42 w 54"/>
                <a:gd name="T15" fmla="*/ 42 h 60"/>
                <a:gd name="T16" fmla="*/ 36 w 54"/>
                <a:gd name="T17" fmla="*/ 48 h 60"/>
                <a:gd name="T18" fmla="*/ 30 w 54"/>
                <a:gd name="T19" fmla="*/ 54 h 60"/>
                <a:gd name="T20" fmla="*/ 30 w 54"/>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0">
                  <a:moveTo>
                    <a:pt x="30" y="60"/>
                  </a:moveTo>
                  <a:lnTo>
                    <a:pt x="24" y="48"/>
                  </a:lnTo>
                  <a:lnTo>
                    <a:pt x="0" y="30"/>
                  </a:lnTo>
                  <a:lnTo>
                    <a:pt x="12" y="6"/>
                  </a:lnTo>
                  <a:lnTo>
                    <a:pt x="12" y="0"/>
                  </a:lnTo>
                  <a:lnTo>
                    <a:pt x="54" y="36"/>
                  </a:lnTo>
                  <a:lnTo>
                    <a:pt x="48" y="42"/>
                  </a:lnTo>
                  <a:lnTo>
                    <a:pt x="42" y="42"/>
                  </a:lnTo>
                  <a:lnTo>
                    <a:pt x="36" y="48"/>
                  </a:lnTo>
                  <a:lnTo>
                    <a:pt x="30" y="54"/>
                  </a:lnTo>
                  <a:lnTo>
                    <a:pt x="30"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4" name="Freeform 2792"/>
            <p:cNvSpPr>
              <a:spLocks/>
            </p:cNvSpPr>
            <p:nvPr/>
          </p:nvSpPr>
          <p:spPr bwMode="auto">
            <a:xfrm>
              <a:off x="3870" y="2754"/>
              <a:ext cx="60" cy="66"/>
            </a:xfrm>
            <a:custGeom>
              <a:avLst/>
              <a:gdLst>
                <a:gd name="T0" fmla="*/ 60 w 60"/>
                <a:gd name="T1" fmla="*/ 48 h 66"/>
                <a:gd name="T2" fmla="*/ 60 w 60"/>
                <a:gd name="T3" fmla="*/ 54 h 66"/>
                <a:gd name="T4" fmla="*/ 54 w 60"/>
                <a:gd name="T5" fmla="*/ 54 h 66"/>
                <a:gd name="T6" fmla="*/ 54 w 60"/>
                <a:gd name="T7" fmla="*/ 60 h 66"/>
                <a:gd name="T8" fmla="*/ 54 w 60"/>
                <a:gd name="T9" fmla="*/ 66 h 66"/>
                <a:gd name="T10" fmla="*/ 54 w 60"/>
                <a:gd name="T11" fmla="*/ 60 h 66"/>
                <a:gd name="T12" fmla="*/ 54 w 60"/>
                <a:gd name="T13" fmla="*/ 66 h 66"/>
                <a:gd name="T14" fmla="*/ 36 w 60"/>
                <a:gd name="T15" fmla="*/ 60 h 66"/>
                <a:gd name="T16" fmla="*/ 30 w 60"/>
                <a:gd name="T17" fmla="*/ 42 h 66"/>
                <a:gd name="T18" fmla="*/ 0 w 60"/>
                <a:gd name="T19" fmla="*/ 30 h 66"/>
                <a:gd name="T20" fmla="*/ 0 w 60"/>
                <a:gd name="T21" fmla="*/ 24 h 66"/>
                <a:gd name="T22" fmla="*/ 0 w 60"/>
                <a:gd name="T23" fmla="*/ 18 h 66"/>
                <a:gd name="T24" fmla="*/ 0 w 60"/>
                <a:gd name="T25" fmla="*/ 12 h 66"/>
                <a:gd name="T26" fmla="*/ 6 w 60"/>
                <a:gd name="T27" fmla="*/ 6 h 66"/>
                <a:gd name="T28" fmla="*/ 36 w 60"/>
                <a:gd name="T29" fmla="*/ 0 h 66"/>
                <a:gd name="T30" fmla="*/ 36 w 60"/>
                <a:gd name="T31" fmla="*/ 6 h 66"/>
                <a:gd name="T32" fmla="*/ 48 w 60"/>
                <a:gd name="T33" fmla="*/ 6 h 66"/>
                <a:gd name="T34" fmla="*/ 54 w 60"/>
                <a:gd name="T35" fmla="*/ 42 h 66"/>
                <a:gd name="T36" fmla="*/ 54 w 60"/>
                <a:gd name="T37" fmla="*/ 48 h 66"/>
                <a:gd name="T38" fmla="*/ 60 w 60"/>
                <a:gd name="T39"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6">
                  <a:moveTo>
                    <a:pt x="60" y="48"/>
                  </a:moveTo>
                  <a:lnTo>
                    <a:pt x="60" y="54"/>
                  </a:lnTo>
                  <a:lnTo>
                    <a:pt x="54" y="54"/>
                  </a:lnTo>
                  <a:lnTo>
                    <a:pt x="54" y="60"/>
                  </a:lnTo>
                  <a:lnTo>
                    <a:pt x="54" y="66"/>
                  </a:lnTo>
                  <a:lnTo>
                    <a:pt x="54" y="60"/>
                  </a:lnTo>
                  <a:lnTo>
                    <a:pt x="54" y="66"/>
                  </a:lnTo>
                  <a:lnTo>
                    <a:pt x="36" y="60"/>
                  </a:lnTo>
                  <a:lnTo>
                    <a:pt x="30" y="42"/>
                  </a:lnTo>
                  <a:lnTo>
                    <a:pt x="0" y="30"/>
                  </a:lnTo>
                  <a:lnTo>
                    <a:pt x="0" y="24"/>
                  </a:lnTo>
                  <a:lnTo>
                    <a:pt x="0" y="18"/>
                  </a:lnTo>
                  <a:lnTo>
                    <a:pt x="0" y="12"/>
                  </a:lnTo>
                  <a:lnTo>
                    <a:pt x="6" y="6"/>
                  </a:lnTo>
                  <a:lnTo>
                    <a:pt x="36" y="0"/>
                  </a:lnTo>
                  <a:lnTo>
                    <a:pt x="36" y="6"/>
                  </a:lnTo>
                  <a:lnTo>
                    <a:pt x="48" y="6"/>
                  </a:lnTo>
                  <a:lnTo>
                    <a:pt x="54" y="42"/>
                  </a:lnTo>
                  <a:lnTo>
                    <a:pt x="54" y="48"/>
                  </a:lnTo>
                  <a:lnTo>
                    <a:pt x="6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5" name="Freeform 2793"/>
            <p:cNvSpPr>
              <a:spLocks/>
            </p:cNvSpPr>
            <p:nvPr/>
          </p:nvSpPr>
          <p:spPr bwMode="auto">
            <a:xfrm>
              <a:off x="3294" y="2814"/>
              <a:ext cx="30" cy="42"/>
            </a:xfrm>
            <a:custGeom>
              <a:avLst/>
              <a:gdLst>
                <a:gd name="T0" fmla="*/ 0 w 30"/>
                <a:gd name="T1" fmla="*/ 42 h 42"/>
                <a:gd name="T2" fmla="*/ 0 w 30"/>
                <a:gd name="T3" fmla="*/ 36 h 42"/>
                <a:gd name="T4" fmla="*/ 0 w 30"/>
                <a:gd name="T5" fmla="*/ 30 h 42"/>
                <a:gd name="T6" fmla="*/ 0 w 30"/>
                <a:gd name="T7" fmla="*/ 24 h 42"/>
                <a:gd name="T8" fmla="*/ 0 w 30"/>
                <a:gd name="T9" fmla="*/ 18 h 42"/>
                <a:gd name="T10" fmla="*/ 0 w 30"/>
                <a:gd name="T11" fmla="*/ 12 h 42"/>
                <a:gd name="T12" fmla="*/ 0 w 30"/>
                <a:gd name="T13" fmla="*/ 6 h 42"/>
                <a:gd name="T14" fmla="*/ 6 w 30"/>
                <a:gd name="T15" fmla="*/ 6 h 42"/>
                <a:gd name="T16" fmla="*/ 18 w 30"/>
                <a:gd name="T17" fmla="*/ 0 h 42"/>
                <a:gd name="T18" fmla="*/ 24 w 30"/>
                <a:gd name="T19" fmla="*/ 0 h 42"/>
                <a:gd name="T20" fmla="*/ 30 w 30"/>
                <a:gd name="T21" fmla="*/ 0 h 42"/>
                <a:gd name="T22" fmla="*/ 18 w 30"/>
                <a:gd name="T23" fmla="*/ 12 h 42"/>
                <a:gd name="T24" fmla="*/ 24 w 30"/>
                <a:gd name="T25" fmla="*/ 18 h 42"/>
                <a:gd name="T26" fmla="*/ 18 w 30"/>
                <a:gd name="T27" fmla="*/ 24 h 42"/>
                <a:gd name="T28" fmla="*/ 12 w 30"/>
                <a:gd name="T29" fmla="*/ 30 h 42"/>
                <a:gd name="T30" fmla="*/ 12 w 30"/>
                <a:gd name="T31" fmla="*/ 42 h 42"/>
                <a:gd name="T32" fmla="*/ 6 w 30"/>
                <a:gd name="T33" fmla="*/ 42 h 42"/>
                <a:gd name="T34" fmla="*/ 0 w 30"/>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2">
                  <a:moveTo>
                    <a:pt x="0" y="42"/>
                  </a:moveTo>
                  <a:lnTo>
                    <a:pt x="0" y="36"/>
                  </a:lnTo>
                  <a:lnTo>
                    <a:pt x="0" y="30"/>
                  </a:lnTo>
                  <a:lnTo>
                    <a:pt x="0" y="24"/>
                  </a:lnTo>
                  <a:lnTo>
                    <a:pt x="0" y="18"/>
                  </a:lnTo>
                  <a:lnTo>
                    <a:pt x="0" y="12"/>
                  </a:lnTo>
                  <a:lnTo>
                    <a:pt x="0" y="6"/>
                  </a:lnTo>
                  <a:lnTo>
                    <a:pt x="6" y="6"/>
                  </a:lnTo>
                  <a:lnTo>
                    <a:pt x="18" y="0"/>
                  </a:lnTo>
                  <a:lnTo>
                    <a:pt x="24" y="0"/>
                  </a:lnTo>
                  <a:lnTo>
                    <a:pt x="30" y="0"/>
                  </a:lnTo>
                  <a:lnTo>
                    <a:pt x="18" y="12"/>
                  </a:lnTo>
                  <a:lnTo>
                    <a:pt x="24" y="18"/>
                  </a:lnTo>
                  <a:lnTo>
                    <a:pt x="18" y="24"/>
                  </a:lnTo>
                  <a:lnTo>
                    <a:pt x="12" y="30"/>
                  </a:lnTo>
                  <a:lnTo>
                    <a:pt x="12" y="42"/>
                  </a:lnTo>
                  <a:lnTo>
                    <a:pt x="6" y="42"/>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6" name="Freeform 2794"/>
            <p:cNvSpPr>
              <a:spLocks/>
            </p:cNvSpPr>
            <p:nvPr/>
          </p:nvSpPr>
          <p:spPr bwMode="auto">
            <a:xfrm>
              <a:off x="3798" y="2766"/>
              <a:ext cx="60" cy="36"/>
            </a:xfrm>
            <a:custGeom>
              <a:avLst/>
              <a:gdLst>
                <a:gd name="T0" fmla="*/ 24 w 60"/>
                <a:gd name="T1" fmla="*/ 30 h 36"/>
                <a:gd name="T2" fmla="*/ 18 w 60"/>
                <a:gd name="T3" fmla="*/ 30 h 36"/>
                <a:gd name="T4" fmla="*/ 18 w 60"/>
                <a:gd name="T5" fmla="*/ 24 h 36"/>
                <a:gd name="T6" fmla="*/ 12 w 60"/>
                <a:gd name="T7" fmla="*/ 24 h 36"/>
                <a:gd name="T8" fmla="*/ 12 w 60"/>
                <a:gd name="T9" fmla="*/ 18 h 36"/>
                <a:gd name="T10" fmla="*/ 6 w 60"/>
                <a:gd name="T11" fmla="*/ 12 h 36"/>
                <a:gd name="T12" fmla="*/ 0 w 60"/>
                <a:gd name="T13" fmla="*/ 6 h 36"/>
                <a:gd name="T14" fmla="*/ 6 w 60"/>
                <a:gd name="T15" fmla="*/ 6 h 36"/>
                <a:gd name="T16" fmla="*/ 42 w 60"/>
                <a:gd name="T17" fmla="*/ 0 h 36"/>
                <a:gd name="T18" fmla="*/ 60 w 60"/>
                <a:gd name="T19" fmla="*/ 0 h 36"/>
                <a:gd name="T20" fmla="*/ 60 w 60"/>
                <a:gd name="T21" fmla="*/ 18 h 36"/>
                <a:gd name="T22" fmla="*/ 54 w 60"/>
                <a:gd name="T23" fmla="*/ 18 h 36"/>
                <a:gd name="T24" fmla="*/ 48 w 60"/>
                <a:gd name="T25" fmla="*/ 18 h 36"/>
                <a:gd name="T26" fmla="*/ 36 w 60"/>
                <a:gd name="T27" fmla="*/ 24 h 36"/>
                <a:gd name="T28" fmla="*/ 36 w 60"/>
                <a:gd name="T29" fmla="*/ 30 h 36"/>
                <a:gd name="T30" fmla="*/ 30 w 60"/>
                <a:gd name="T31" fmla="*/ 30 h 36"/>
                <a:gd name="T32" fmla="*/ 24 w 60"/>
                <a:gd name="T33" fmla="*/ 36 h 36"/>
                <a:gd name="T34" fmla="*/ 24 w 60"/>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6">
                  <a:moveTo>
                    <a:pt x="24" y="30"/>
                  </a:moveTo>
                  <a:lnTo>
                    <a:pt x="18" y="30"/>
                  </a:lnTo>
                  <a:lnTo>
                    <a:pt x="18" y="24"/>
                  </a:lnTo>
                  <a:lnTo>
                    <a:pt x="12" y="24"/>
                  </a:lnTo>
                  <a:lnTo>
                    <a:pt x="12" y="18"/>
                  </a:lnTo>
                  <a:lnTo>
                    <a:pt x="6" y="12"/>
                  </a:lnTo>
                  <a:lnTo>
                    <a:pt x="0" y="6"/>
                  </a:lnTo>
                  <a:lnTo>
                    <a:pt x="6" y="6"/>
                  </a:lnTo>
                  <a:lnTo>
                    <a:pt x="42" y="0"/>
                  </a:lnTo>
                  <a:lnTo>
                    <a:pt x="60" y="0"/>
                  </a:lnTo>
                  <a:lnTo>
                    <a:pt x="60" y="18"/>
                  </a:lnTo>
                  <a:lnTo>
                    <a:pt x="54" y="18"/>
                  </a:lnTo>
                  <a:lnTo>
                    <a:pt x="48" y="18"/>
                  </a:lnTo>
                  <a:lnTo>
                    <a:pt x="36" y="24"/>
                  </a:lnTo>
                  <a:lnTo>
                    <a:pt x="36" y="30"/>
                  </a:lnTo>
                  <a:lnTo>
                    <a:pt x="30" y="30"/>
                  </a:lnTo>
                  <a:lnTo>
                    <a:pt x="24" y="36"/>
                  </a:lnTo>
                  <a:lnTo>
                    <a:pt x="2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7" name="Freeform 2795"/>
            <p:cNvSpPr>
              <a:spLocks/>
            </p:cNvSpPr>
            <p:nvPr/>
          </p:nvSpPr>
          <p:spPr bwMode="auto">
            <a:xfrm>
              <a:off x="2430" y="2820"/>
              <a:ext cx="84" cy="66"/>
            </a:xfrm>
            <a:custGeom>
              <a:avLst/>
              <a:gdLst>
                <a:gd name="T0" fmla="*/ 60 w 84"/>
                <a:gd name="T1" fmla="*/ 66 h 66"/>
                <a:gd name="T2" fmla="*/ 48 w 84"/>
                <a:gd name="T3" fmla="*/ 66 h 66"/>
                <a:gd name="T4" fmla="*/ 0 w 84"/>
                <a:gd name="T5" fmla="*/ 66 h 66"/>
                <a:gd name="T6" fmla="*/ 0 w 84"/>
                <a:gd name="T7" fmla="*/ 0 h 66"/>
                <a:gd name="T8" fmla="*/ 54 w 84"/>
                <a:gd name="T9" fmla="*/ 0 h 66"/>
                <a:gd name="T10" fmla="*/ 84 w 84"/>
                <a:gd name="T11" fmla="*/ 0 h 66"/>
                <a:gd name="T12" fmla="*/ 84 w 84"/>
                <a:gd name="T13" fmla="*/ 24 h 66"/>
                <a:gd name="T14" fmla="*/ 66 w 84"/>
                <a:gd name="T15" fmla="*/ 24 h 66"/>
                <a:gd name="T16" fmla="*/ 60 w 84"/>
                <a:gd name="T17" fmla="*/ 24 h 66"/>
                <a:gd name="T18" fmla="*/ 60 w 84"/>
                <a:gd name="T19" fmla="*/ 30 h 66"/>
                <a:gd name="T20" fmla="*/ 60 w 84"/>
                <a:gd name="T21" fmla="*/ 42 h 66"/>
                <a:gd name="T22" fmla="*/ 54 w 84"/>
                <a:gd name="T23" fmla="*/ 42 h 66"/>
                <a:gd name="T24" fmla="*/ 60 w 84"/>
                <a:gd name="T25" fmla="*/ 48 h 66"/>
                <a:gd name="T26" fmla="*/ 54 w 84"/>
                <a:gd name="T27" fmla="*/ 54 h 66"/>
                <a:gd name="T28" fmla="*/ 54 w 84"/>
                <a:gd name="T29" fmla="*/ 60 h 66"/>
                <a:gd name="T30" fmla="*/ 54 w 84"/>
                <a:gd name="T31" fmla="*/ 66 h 66"/>
                <a:gd name="T32" fmla="*/ 60 w 84"/>
                <a:gd name="T3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66">
                  <a:moveTo>
                    <a:pt x="60" y="66"/>
                  </a:moveTo>
                  <a:lnTo>
                    <a:pt x="48" y="66"/>
                  </a:lnTo>
                  <a:lnTo>
                    <a:pt x="0" y="66"/>
                  </a:lnTo>
                  <a:lnTo>
                    <a:pt x="0" y="0"/>
                  </a:lnTo>
                  <a:lnTo>
                    <a:pt x="54" y="0"/>
                  </a:lnTo>
                  <a:lnTo>
                    <a:pt x="84" y="0"/>
                  </a:lnTo>
                  <a:lnTo>
                    <a:pt x="84" y="24"/>
                  </a:lnTo>
                  <a:lnTo>
                    <a:pt x="66" y="24"/>
                  </a:lnTo>
                  <a:lnTo>
                    <a:pt x="60" y="24"/>
                  </a:lnTo>
                  <a:lnTo>
                    <a:pt x="60" y="30"/>
                  </a:lnTo>
                  <a:lnTo>
                    <a:pt x="60" y="42"/>
                  </a:lnTo>
                  <a:lnTo>
                    <a:pt x="54" y="42"/>
                  </a:lnTo>
                  <a:lnTo>
                    <a:pt x="60" y="48"/>
                  </a:lnTo>
                  <a:lnTo>
                    <a:pt x="54" y="54"/>
                  </a:lnTo>
                  <a:lnTo>
                    <a:pt x="54" y="60"/>
                  </a:lnTo>
                  <a:lnTo>
                    <a:pt x="54" y="66"/>
                  </a:lnTo>
                  <a:lnTo>
                    <a:pt x="60"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8" name="Freeform 2796"/>
            <p:cNvSpPr>
              <a:spLocks/>
            </p:cNvSpPr>
            <p:nvPr/>
          </p:nvSpPr>
          <p:spPr bwMode="auto">
            <a:xfrm>
              <a:off x="2340" y="2814"/>
              <a:ext cx="90" cy="108"/>
            </a:xfrm>
            <a:custGeom>
              <a:avLst/>
              <a:gdLst>
                <a:gd name="T0" fmla="*/ 90 w 90"/>
                <a:gd name="T1" fmla="*/ 72 h 108"/>
                <a:gd name="T2" fmla="*/ 90 w 90"/>
                <a:gd name="T3" fmla="*/ 90 h 108"/>
                <a:gd name="T4" fmla="*/ 84 w 90"/>
                <a:gd name="T5" fmla="*/ 96 h 108"/>
                <a:gd name="T6" fmla="*/ 84 w 90"/>
                <a:gd name="T7" fmla="*/ 102 h 108"/>
                <a:gd name="T8" fmla="*/ 84 w 90"/>
                <a:gd name="T9" fmla="*/ 108 h 108"/>
                <a:gd name="T10" fmla="*/ 78 w 90"/>
                <a:gd name="T11" fmla="*/ 108 h 108"/>
                <a:gd name="T12" fmla="*/ 60 w 90"/>
                <a:gd name="T13" fmla="*/ 96 h 108"/>
                <a:gd name="T14" fmla="*/ 54 w 90"/>
                <a:gd name="T15" fmla="*/ 84 h 108"/>
                <a:gd name="T16" fmla="*/ 36 w 90"/>
                <a:gd name="T17" fmla="*/ 78 h 108"/>
                <a:gd name="T18" fmla="*/ 42 w 90"/>
                <a:gd name="T19" fmla="*/ 66 h 108"/>
                <a:gd name="T20" fmla="*/ 36 w 90"/>
                <a:gd name="T21" fmla="*/ 72 h 108"/>
                <a:gd name="T22" fmla="*/ 36 w 90"/>
                <a:gd name="T23" fmla="*/ 66 h 108"/>
                <a:gd name="T24" fmla="*/ 30 w 90"/>
                <a:gd name="T25" fmla="*/ 66 h 108"/>
                <a:gd name="T26" fmla="*/ 24 w 90"/>
                <a:gd name="T27" fmla="*/ 54 h 108"/>
                <a:gd name="T28" fmla="*/ 30 w 90"/>
                <a:gd name="T29" fmla="*/ 54 h 108"/>
                <a:gd name="T30" fmla="*/ 24 w 90"/>
                <a:gd name="T31" fmla="*/ 54 h 108"/>
                <a:gd name="T32" fmla="*/ 24 w 90"/>
                <a:gd name="T33" fmla="*/ 48 h 108"/>
                <a:gd name="T34" fmla="*/ 18 w 90"/>
                <a:gd name="T35" fmla="*/ 54 h 108"/>
                <a:gd name="T36" fmla="*/ 18 w 90"/>
                <a:gd name="T37" fmla="*/ 48 h 108"/>
                <a:gd name="T38" fmla="*/ 12 w 90"/>
                <a:gd name="T39" fmla="*/ 54 h 108"/>
                <a:gd name="T40" fmla="*/ 6 w 90"/>
                <a:gd name="T41" fmla="*/ 54 h 108"/>
                <a:gd name="T42" fmla="*/ 0 w 90"/>
                <a:gd name="T43" fmla="*/ 48 h 108"/>
                <a:gd name="T44" fmla="*/ 0 w 90"/>
                <a:gd name="T45" fmla="*/ 0 h 108"/>
                <a:gd name="T46" fmla="*/ 72 w 90"/>
                <a:gd name="T47" fmla="*/ 6 h 108"/>
                <a:gd name="T48" fmla="*/ 90 w 90"/>
                <a:gd name="T49" fmla="*/ 6 h 108"/>
                <a:gd name="T50" fmla="*/ 90 w 90"/>
                <a:gd name="T51"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08">
                  <a:moveTo>
                    <a:pt x="90" y="72"/>
                  </a:moveTo>
                  <a:lnTo>
                    <a:pt x="90" y="90"/>
                  </a:lnTo>
                  <a:lnTo>
                    <a:pt x="84" y="96"/>
                  </a:lnTo>
                  <a:lnTo>
                    <a:pt x="84" y="102"/>
                  </a:lnTo>
                  <a:lnTo>
                    <a:pt x="84" y="108"/>
                  </a:lnTo>
                  <a:lnTo>
                    <a:pt x="78" y="108"/>
                  </a:lnTo>
                  <a:lnTo>
                    <a:pt x="60" y="96"/>
                  </a:lnTo>
                  <a:lnTo>
                    <a:pt x="54" y="84"/>
                  </a:lnTo>
                  <a:lnTo>
                    <a:pt x="36" y="78"/>
                  </a:lnTo>
                  <a:lnTo>
                    <a:pt x="42" y="66"/>
                  </a:lnTo>
                  <a:lnTo>
                    <a:pt x="36" y="72"/>
                  </a:lnTo>
                  <a:lnTo>
                    <a:pt x="36" y="66"/>
                  </a:lnTo>
                  <a:lnTo>
                    <a:pt x="30" y="66"/>
                  </a:lnTo>
                  <a:lnTo>
                    <a:pt x="24" y="54"/>
                  </a:lnTo>
                  <a:lnTo>
                    <a:pt x="30" y="54"/>
                  </a:lnTo>
                  <a:lnTo>
                    <a:pt x="24" y="54"/>
                  </a:lnTo>
                  <a:lnTo>
                    <a:pt x="24" y="48"/>
                  </a:lnTo>
                  <a:lnTo>
                    <a:pt x="18" y="54"/>
                  </a:lnTo>
                  <a:lnTo>
                    <a:pt x="18" y="48"/>
                  </a:lnTo>
                  <a:lnTo>
                    <a:pt x="12" y="54"/>
                  </a:lnTo>
                  <a:lnTo>
                    <a:pt x="6" y="54"/>
                  </a:lnTo>
                  <a:lnTo>
                    <a:pt x="0" y="48"/>
                  </a:lnTo>
                  <a:lnTo>
                    <a:pt x="0" y="0"/>
                  </a:lnTo>
                  <a:lnTo>
                    <a:pt x="72" y="6"/>
                  </a:lnTo>
                  <a:lnTo>
                    <a:pt x="90" y="6"/>
                  </a:lnTo>
                  <a:lnTo>
                    <a:pt x="90" y="7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9" name="Freeform 2797"/>
            <p:cNvSpPr>
              <a:spLocks/>
            </p:cNvSpPr>
            <p:nvPr/>
          </p:nvSpPr>
          <p:spPr bwMode="auto">
            <a:xfrm>
              <a:off x="2514" y="2820"/>
              <a:ext cx="72" cy="54"/>
            </a:xfrm>
            <a:custGeom>
              <a:avLst/>
              <a:gdLst>
                <a:gd name="T0" fmla="*/ 6 w 72"/>
                <a:gd name="T1" fmla="*/ 42 h 54"/>
                <a:gd name="T2" fmla="*/ 0 w 72"/>
                <a:gd name="T3" fmla="*/ 36 h 54"/>
                <a:gd name="T4" fmla="*/ 0 w 72"/>
                <a:gd name="T5" fmla="*/ 24 h 54"/>
                <a:gd name="T6" fmla="*/ 0 w 72"/>
                <a:gd name="T7" fmla="*/ 0 h 54"/>
                <a:gd name="T8" fmla="*/ 36 w 72"/>
                <a:gd name="T9" fmla="*/ 6 h 54"/>
                <a:gd name="T10" fmla="*/ 36 w 72"/>
                <a:gd name="T11" fmla="*/ 18 h 54"/>
                <a:gd name="T12" fmla="*/ 72 w 72"/>
                <a:gd name="T13" fmla="*/ 18 h 54"/>
                <a:gd name="T14" fmla="*/ 66 w 72"/>
                <a:gd name="T15" fmla="*/ 54 h 54"/>
                <a:gd name="T16" fmla="*/ 48 w 72"/>
                <a:gd name="T17" fmla="*/ 42 h 54"/>
                <a:gd name="T18" fmla="*/ 36 w 72"/>
                <a:gd name="T19" fmla="*/ 42 h 54"/>
                <a:gd name="T20" fmla="*/ 6 w 72"/>
                <a:gd name="T2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4">
                  <a:moveTo>
                    <a:pt x="6" y="42"/>
                  </a:moveTo>
                  <a:lnTo>
                    <a:pt x="0" y="36"/>
                  </a:lnTo>
                  <a:lnTo>
                    <a:pt x="0" y="24"/>
                  </a:lnTo>
                  <a:lnTo>
                    <a:pt x="0" y="0"/>
                  </a:lnTo>
                  <a:lnTo>
                    <a:pt x="36" y="6"/>
                  </a:lnTo>
                  <a:lnTo>
                    <a:pt x="36" y="18"/>
                  </a:lnTo>
                  <a:lnTo>
                    <a:pt x="72" y="18"/>
                  </a:lnTo>
                  <a:lnTo>
                    <a:pt x="66" y="54"/>
                  </a:lnTo>
                  <a:lnTo>
                    <a:pt x="48" y="42"/>
                  </a:lnTo>
                  <a:lnTo>
                    <a:pt x="36" y="42"/>
                  </a:lnTo>
                  <a:lnTo>
                    <a:pt x="6"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70" name="Freeform 2798"/>
            <p:cNvSpPr>
              <a:spLocks/>
            </p:cNvSpPr>
            <p:nvPr/>
          </p:nvSpPr>
          <p:spPr bwMode="auto">
            <a:xfrm>
              <a:off x="3918" y="2760"/>
              <a:ext cx="48" cy="42"/>
            </a:xfrm>
            <a:custGeom>
              <a:avLst/>
              <a:gdLst>
                <a:gd name="T0" fmla="*/ 48 w 48"/>
                <a:gd name="T1" fmla="*/ 30 h 42"/>
                <a:gd name="T2" fmla="*/ 48 w 48"/>
                <a:gd name="T3" fmla="*/ 36 h 42"/>
                <a:gd name="T4" fmla="*/ 42 w 48"/>
                <a:gd name="T5" fmla="*/ 36 h 42"/>
                <a:gd name="T6" fmla="*/ 12 w 48"/>
                <a:gd name="T7" fmla="*/ 42 h 42"/>
                <a:gd name="T8" fmla="*/ 6 w 48"/>
                <a:gd name="T9" fmla="*/ 42 h 42"/>
                <a:gd name="T10" fmla="*/ 6 w 48"/>
                <a:gd name="T11" fmla="*/ 36 h 42"/>
                <a:gd name="T12" fmla="*/ 0 w 48"/>
                <a:gd name="T13" fmla="*/ 0 h 42"/>
                <a:gd name="T14" fmla="*/ 12 w 48"/>
                <a:gd name="T15" fmla="*/ 0 h 42"/>
                <a:gd name="T16" fmla="*/ 12 w 48"/>
                <a:gd name="T17" fmla="*/ 6 h 42"/>
                <a:gd name="T18" fmla="*/ 12 w 48"/>
                <a:gd name="T19" fmla="*/ 12 h 42"/>
                <a:gd name="T20" fmla="*/ 18 w 48"/>
                <a:gd name="T21" fmla="*/ 12 h 42"/>
                <a:gd name="T22" fmla="*/ 24 w 48"/>
                <a:gd name="T23" fmla="*/ 12 h 42"/>
                <a:gd name="T24" fmla="*/ 30 w 48"/>
                <a:gd name="T25" fmla="*/ 12 h 42"/>
                <a:gd name="T26" fmla="*/ 30 w 48"/>
                <a:gd name="T27" fmla="*/ 18 h 42"/>
                <a:gd name="T28" fmla="*/ 36 w 48"/>
                <a:gd name="T29" fmla="*/ 18 h 42"/>
                <a:gd name="T30" fmla="*/ 36 w 48"/>
                <a:gd name="T31" fmla="*/ 24 h 42"/>
                <a:gd name="T32" fmla="*/ 42 w 48"/>
                <a:gd name="T33" fmla="*/ 24 h 42"/>
                <a:gd name="T34" fmla="*/ 42 w 48"/>
                <a:gd name="T35" fmla="*/ 30 h 42"/>
                <a:gd name="T36" fmla="*/ 48 w 48"/>
                <a:gd name="T3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42">
                  <a:moveTo>
                    <a:pt x="48" y="30"/>
                  </a:moveTo>
                  <a:lnTo>
                    <a:pt x="48" y="36"/>
                  </a:lnTo>
                  <a:lnTo>
                    <a:pt x="42" y="36"/>
                  </a:lnTo>
                  <a:lnTo>
                    <a:pt x="12" y="42"/>
                  </a:lnTo>
                  <a:lnTo>
                    <a:pt x="6" y="42"/>
                  </a:lnTo>
                  <a:lnTo>
                    <a:pt x="6" y="36"/>
                  </a:lnTo>
                  <a:lnTo>
                    <a:pt x="0" y="0"/>
                  </a:lnTo>
                  <a:lnTo>
                    <a:pt x="12" y="0"/>
                  </a:lnTo>
                  <a:lnTo>
                    <a:pt x="12" y="6"/>
                  </a:lnTo>
                  <a:lnTo>
                    <a:pt x="12" y="12"/>
                  </a:lnTo>
                  <a:lnTo>
                    <a:pt x="18" y="12"/>
                  </a:lnTo>
                  <a:lnTo>
                    <a:pt x="24" y="12"/>
                  </a:lnTo>
                  <a:lnTo>
                    <a:pt x="30" y="12"/>
                  </a:lnTo>
                  <a:lnTo>
                    <a:pt x="30" y="18"/>
                  </a:lnTo>
                  <a:lnTo>
                    <a:pt x="36" y="18"/>
                  </a:lnTo>
                  <a:lnTo>
                    <a:pt x="36" y="24"/>
                  </a:lnTo>
                  <a:lnTo>
                    <a:pt x="42" y="24"/>
                  </a:lnTo>
                  <a:lnTo>
                    <a:pt x="42" y="30"/>
                  </a:lnTo>
                  <a:lnTo>
                    <a:pt x="4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71" name="Freeform 2799"/>
            <p:cNvSpPr>
              <a:spLocks/>
            </p:cNvSpPr>
            <p:nvPr/>
          </p:nvSpPr>
          <p:spPr bwMode="auto">
            <a:xfrm>
              <a:off x="2820" y="2832"/>
              <a:ext cx="30" cy="54"/>
            </a:xfrm>
            <a:custGeom>
              <a:avLst/>
              <a:gdLst>
                <a:gd name="T0" fmla="*/ 30 w 30"/>
                <a:gd name="T1" fmla="*/ 48 h 54"/>
                <a:gd name="T2" fmla="*/ 18 w 30"/>
                <a:gd name="T3" fmla="*/ 48 h 54"/>
                <a:gd name="T4" fmla="*/ 18 w 30"/>
                <a:gd name="T5" fmla="*/ 54 h 54"/>
                <a:gd name="T6" fmla="*/ 12 w 30"/>
                <a:gd name="T7" fmla="*/ 54 h 54"/>
                <a:gd name="T8" fmla="*/ 12 w 30"/>
                <a:gd name="T9" fmla="*/ 48 h 54"/>
                <a:gd name="T10" fmla="*/ 12 w 30"/>
                <a:gd name="T11" fmla="*/ 42 h 54"/>
                <a:gd name="T12" fmla="*/ 6 w 30"/>
                <a:gd name="T13" fmla="*/ 48 h 54"/>
                <a:gd name="T14" fmla="*/ 6 w 30"/>
                <a:gd name="T15" fmla="*/ 42 h 54"/>
                <a:gd name="T16" fmla="*/ 6 w 30"/>
                <a:gd name="T17" fmla="*/ 36 h 54"/>
                <a:gd name="T18" fmla="*/ 6 w 30"/>
                <a:gd name="T19" fmla="*/ 30 h 54"/>
                <a:gd name="T20" fmla="*/ 6 w 30"/>
                <a:gd name="T21" fmla="*/ 24 h 54"/>
                <a:gd name="T22" fmla="*/ 6 w 30"/>
                <a:gd name="T23" fmla="*/ 18 h 54"/>
                <a:gd name="T24" fmla="*/ 0 w 30"/>
                <a:gd name="T25" fmla="*/ 18 h 54"/>
                <a:gd name="T26" fmla="*/ 0 w 30"/>
                <a:gd name="T27" fmla="*/ 12 h 54"/>
                <a:gd name="T28" fmla="*/ 0 w 30"/>
                <a:gd name="T29" fmla="*/ 6 h 54"/>
                <a:gd name="T30" fmla="*/ 6 w 30"/>
                <a:gd name="T31" fmla="*/ 6 h 54"/>
                <a:gd name="T32" fmla="*/ 6 w 30"/>
                <a:gd name="T33" fmla="*/ 0 h 54"/>
                <a:gd name="T34" fmla="*/ 30 w 30"/>
                <a:gd name="T35" fmla="*/ 0 h 54"/>
                <a:gd name="T36" fmla="*/ 30 w 30"/>
                <a:gd name="T37" fmla="*/ 18 h 54"/>
                <a:gd name="T38" fmla="*/ 24 w 30"/>
                <a:gd name="T39" fmla="*/ 12 h 54"/>
                <a:gd name="T40" fmla="*/ 18 w 30"/>
                <a:gd name="T41" fmla="*/ 12 h 54"/>
                <a:gd name="T42" fmla="*/ 30 w 30"/>
                <a:gd name="T4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48"/>
                  </a:moveTo>
                  <a:lnTo>
                    <a:pt x="18" y="48"/>
                  </a:lnTo>
                  <a:lnTo>
                    <a:pt x="18" y="54"/>
                  </a:lnTo>
                  <a:lnTo>
                    <a:pt x="12" y="54"/>
                  </a:lnTo>
                  <a:lnTo>
                    <a:pt x="12" y="48"/>
                  </a:lnTo>
                  <a:lnTo>
                    <a:pt x="12" y="42"/>
                  </a:lnTo>
                  <a:lnTo>
                    <a:pt x="6" y="48"/>
                  </a:lnTo>
                  <a:lnTo>
                    <a:pt x="6" y="42"/>
                  </a:lnTo>
                  <a:lnTo>
                    <a:pt x="6" y="36"/>
                  </a:lnTo>
                  <a:lnTo>
                    <a:pt x="6" y="30"/>
                  </a:lnTo>
                  <a:lnTo>
                    <a:pt x="6" y="24"/>
                  </a:lnTo>
                  <a:lnTo>
                    <a:pt x="6" y="18"/>
                  </a:lnTo>
                  <a:lnTo>
                    <a:pt x="0" y="18"/>
                  </a:lnTo>
                  <a:lnTo>
                    <a:pt x="0" y="12"/>
                  </a:lnTo>
                  <a:lnTo>
                    <a:pt x="0" y="6"/>
                  </a:lnTo>
                  <a:lnTo>
                    <a:pt x="6" y="6"/>
                  </a:lnTo>
                  <a:lnTo>
                    <a:pt x="6" y="0"/>
                  </a:lnTo>
                  <a:lnTo>
                    <a:pt x="30" y="0"/>
                  </a:lnTo>
                  <a:lnTo>
                    <a:pt x="30" y="18"/>
                  </a:lnTo>
                  <a:lnTo>
                    <a:pt x="24" y="12"/>
                  </a:lnTo>
                  <a:lnTo>
                    <a:pt x="18" y="12"/>
                  </a:lnTo>
                  <a:lnTo>
                    <a:pt x="30"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72" name="Freeform 2800"/>
            <p:cNvSpPr>
              <a:spLocks/>
            </p:cNvSpPr>
            <p:nvPr/>
          </p:nvSpPr>
          <p:spPr bwMode="auto">
            <a:xfrm>
              <a:off x="4062" y="2736"/>
              <a:ext cx="48" cy="60"/>
            </a:xfrm>
            <a:custGeom>
              <a:avLst/>
              <a:gdLst>
                <a:gd name="T0" fmla="*/ 24 w 48"/>
                <a:gd name="T1" fmla="*/ 60 h 60"/>
                <a:gd name="T2" fmla="*/ 18 w 48"/>
                <a:gd name="T3" fmla="*/ 48 h 60"/>
                <a:gd name="T4" fmla="*/ 12 w 48"/>
                <a:gd name="T5" fmla="*/ 42 h 60"/>
                <a:gd name="T6" fmla="*/ 12 w 48"/>
                <a:gd name="T7" fmla="*/ 36 h 60"/>
                <a:gd name="T8" fmla="*/ 12 w 48"/>
                <a:gd name="T9" fmla="*/ 30 h 60"/>
                <a:gd name="T10" fmla="*/ 0 w 48"/>
                <a:gd name="T11" fmla="*/ 24 h 60"/>
                <a:gd name="T12" fmla="*/ 0 w 48"/>
                <a:gd name="T13" fmla="*/ 18 h 60"/>
                <a:gd name="T14" fmla="*/ 6 w 48"/>
                <a:gd name="T15" fmla="*/ 12 h 60"/>
                <a:gd name="T16" fmla="*/ 12 w 48"/>
                <a:gd name="T17" fmla="*/ 12 h 60"/>
                <a:gd name="T18" fmla="*/ 12 w 48"/>
                <a:gd name="T19" fmla="*/ 18 h 60"/>
                <a:gd name="T20" fmla="*/ 24 w 48"/>
                <a:gd name="T21" fmla="*/ 12 h 60"/>
                <a:gd name="T22" fmla="*/ 18 w 48"/>
                <a:gd name="T23" fmla="*/ 0 h 60"/>
                <a:gd name="T24" fmla="*/ 36 w 48"/>
                <a:gd name="T25" fmla="*/ 30 h 60"/>
                <a:gd name="T26" fmla="*/ 36 w 48"/>
                <a:gd name="T27" fmla="*/ 42 h 60"/>
                <a:gd name="T28" fmla="*/ 42 w 48"/>
                <a:gd name="T29" fmla="*/ 48 h 60"/>
                <a:gd name="T30" fmla="*/ 48 w 48"/>
                <a:gd name="T31" fmla="*/ 54 h 60"/>
                <a:gd name="T32" fmla="*/ 42 w 48"/>
                <a:gd name="T33" fmla="*/ 54 h 60"/>
                <a:gd name="T34" fmla="*/ 42 w 48"/>
                <a:gd name="T35" fmla="*/ 60 h 60"/>
                <a:gd name="T36" fmla="*/ 36 w 48"/>
                <a:gd name="T37" fmla="*/ 60 h 60"/>
                <a:gd name="T38" fmla="*/ 24 w 48"/>
                <a:gd name="T3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60">
                  <a:moveTo>
                    <a:pt x="24" y="60"/>
                  </a:moveTo>
                  <a:lnTo>
                    <a:pt x="18" y="48"/>
                  </a:lnTo>
                  <a:lnTo>
                    <a:pt x="12" y="42"/>
                  </a:lnTo>
                  <a:lnTo>
                    <a:pt x="12" y="36"/>
                  </a:lnTo>
                  <a:lnTo>
                    <a:pt x="12" y="30"/>
                  </a:lnTo>
                  <a:lnTo>
                    <a:pt x="0" y="24"/>
                  </a:lnTo>
                  <a:lnTo>
                    <a:pt x="0" y="18"/>
                  </a:lnTo>
                  <a:lnTo>
                    <a:pt x="6" y="12"/>
                  </a:lnTo>
                  <a:lnTo>
                    <a:pt x="12" y="12"/>
                  </a:lnTo>
                  <a:lnTo>
                    <a:pt x="12" y="18"/>
                  </a:lnTo>
                  <a:lnTo>
                    <a:pt x="24" y="12"/>
                  </a:lnTo>
                  <a:lnTo>
                    <a:pt x="18" y="0"/>
                  </a:lnTo>
                  <a:lnTo>
                    <a:pt x="36" y="30"/>
                  </a:lnTo>
                  <a:lnTo>
                    <a:pt x="36" y="42"/>
                  </a:lnTo>
                  <a:lnTo>
                    <a:pt x="42" y="48"/>
                  </a:lnTo>
                  <a:lnTo>
                    <a:pt x="48" y="54"/>
                  </a:lnTo>
                  <a:lnTo>
                    <a:pt x="42" y="54"/>
                  </a:lnTo>
                  <a:lnTo>
                    <a:pt x="42" y="60"/>
                  </a:lnTo>
                  <a:lnTo>
                    <a:pt x="36" y="60"/>
                  </a:lnTo>
                  <a:lnTo>
                    <a:pt x="24" y="6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73" name="Freeform 2801"/>
            <p:cNvSpPr>
              <a:spLocks/>
            </p:cNvSpPr>
            <p:nvPr/>
          </p:nvSpPr>
          <p:spPr bwMode="auto">
            <a:xfrm>
              <a:off x="3000" y="2832"/>
              <a:ext cx="36" cy="24"/>
            </a:xfrm>
            <a:custGeom>
              <a:avLst/>
              <a:gdLst>
                <a:gd name="T0" fmla="*/ 30 w 36"/>
                <a:gd name="T1" fmla="*/ 24 h 24"/>
                <a:gd name="T2" fmla="*/ 18 w 36"/>
                <a:gd name="T3" fmla="*/ 24 h 24"/>
                <a:gd name="T4" fmla="*/ 12 w 36"/>
                <a:gd name="T5" fmla="*/ 24 h 24"/>
                <a:gd name="T6" fmla="*/ 6 w 36"/>
                <a:gd name="T7" fmla="*/ 24 h 24"/>
                <a:gd name="T8" fmla="*/ 6 w 36"/>
                <a:gd name="T9" fmla="*/ 18 h 24"/>
                <a:gd name="T10" fmla="*/ 0 w 36"/>
                <a:gd name="T11" fmla="*/ 18 h 24"/>
                <a:gd name="T12" fmla="*/ 0 w 36"/>
                <a:gd name="T13" fmla="*/ 12 h 24"/>
                <a:gd name="T14" fmla="*/ 0 w 36"/>
                <a:gd name="T15" fmla="*/ 6 h 24"/>
                <a:gd name="T16" fmla="*/ 0 w 36"/>
                <a:gd name="T17" fmla="*/ 0 h 24"/>
                <a:gd name="T18" fmla="*/ 18 w 36"/>
                <a:gd name="T19" fmla="*/ 0 h 24"/>
                <a:gd name="T20" fmla="*/ 30 w 36"/>
                <a:gd name="T21" fmla="*/ 0 h 24"/>
                <a:gd name="T22" fmla="*/ 30 w 36"/>
                <a:gd name="T23" fmla="*/ 6 h 24"/>
                <a:gd name="T24" fmla="*/ 36 w 36"/>
                <a:gd name="T25" fmla="*/ 6 h 24"/>
                <a:gd name="T26" fmla="*/ 30 w 36"/>
                <a:gd name="T27" fmla="*/ 6 h 24"/>
                <a:gd name="T28" fmla="*/ 36 w 36"/>
                <a:gd name="T29" fmla="*/ 12 h 24"/>
                <a:gd name="T30" fmla="*/ 30 w 36"/>
                <a:gd name="T31" fmla="*/ 12 h 24"/>
                <a:gd name="T32" fmla="*/ 30 w 36"/>
                <a:gd name="T33" fmla="*/ 18 h 24"/>
                <a:gd name="T34" fmla="*/ 30 w 36"/>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4">
                  <a:moveTo>
                    <a:pt x="30" y="24"/>
                  </a:moveTo>
                  <a:lnTo>
                    <a:pt x="18" y="24"/>
                  </a:lnTo>
                  <a:lnTo>
                    <a:pt x="12" y="24"/>
                  </a:lnTo>
                  <a:lnTo>
                    <a:pt x="6" y="24"/>
                  </a:lnTo>
                  <a:lnTo>
                    <a:pt x="6" y="18"/>
                  </a:lnTo>
                  <a:lnTo>
                    <a:pt x="0" y="18"/>
                  </a:lnTo>
                  <a:lnTo>
                    <a:pt x="0" y="12"/>
                  </a:lnTo>
                  <a:lnTo>
                    <a:pt x="0" y="6"/>
                  </a:lnTo>
                  <a:lnTo>
                    <a:pt x="0" y="0"/>
                  </a:lnTo>
                  <a:lnTo>
                    <a:pt x="18" y="0"/>
                  </a:lnTo>
                  <a:lnTo>
                    <a:pt x="30" y="0"/>
                  </a:lnTo>
                  <a:lnTo>
                    <a:pt x="30" y="6"/>
                  </a:lnTo>
                  <a:lnTo>
                    <a:pt x="36" y="6"/>
                  </a:lnTo>
                  <a:lnTo>
                    <a:pt x="30" y="6"/>
                  </a:lnTo>
                  <a:lnTo>
                    <a:pt x="36" y="12"/>
                  </a:lnTo>
                  <a:lnTo>
                    <a:pt x="30" y="12"/>
                  </a:lnTo>
                  <a:lnTo>
                    <a:pt x="30" y="18"/>
                  </a:lnTo>
                  <a:lnTo>
                    <a:pt x="3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74" name="Freeform 2802"/>
            <p:cNvSpPr>
              <a:spLocks/>
            </p:cNvSpPr>
            <p:nvPr/>
          </p:nvSpPr>
          <p:spPr bwMode="auto">
            <a:xfrm>
              <a:off x="3744" y="2784"/>
              <a:ext cx="36" cy="54"/>
            </a:xfrm>
            <a:custGeom>
              <a:avLst/>
              <a:gdLst>
                <a:gd name="T0" fmla="*/ 36 w 36"/>
                <a:gd name="T1" fmla="*/ 18 h 54"/>
                <a:gd name="T2" fmla="*/ 36 w 36"/>
                <a:gd name="T3" fmla="*/ 24 h 54"/>
                <a:gd name="T4" fmla="*/ 36 w 36"/>
                <a:gd name="T5" fmla="*/ 30 h 54"/>
                <a:gd name="T6" fmla="*/ 36 w 36"/>
                <a:gd name="T7" fmla="*/ 36 h 54"/>
                <a:gd name="T8" fmla="*/ 36 w 36"/>
                <a:gd name="T9" fmla="*/ 42 h 54"/>
                <a:gd name="T10" fmla="*/ 30 w 36"/>
                <a:gd name="T11" fmla="*/ 42 h 54"/>
                <a:gd name="T12" fmla="*/ 24 w 36"/>
                <a:gd name="T13" fmla="*/ 48 h 54"/>
                <a:gd name="T14" fmla="*/ 12 w 36"/>
                <a:gd name="T15" fmla="*/ 54 h 54"/>
                <a:gd name="T16" fmla="*/ 6 w 36"/>
                <a:gd name="T17" fmla="*/ 42 h 54"/>
                <a:gd name="T18" fmla="*/ 0 w 36"/>
                <a:gd name="T19" fmla="*/ 36 h 54"/>
                <a:gd name="T20" fmla="*/ 6 w 36"/>
                <a:gd name="T21" fmla="*/ 36 h 54"/>
                <a:gd name="T22" fmla="*/ 6 w 36"/>
                <a:gd name="T23" fmla="*/ 42 h 54"/>
                <a:gd name="T24" fmla="*/ 12 w 36"/>
                <a:gd name="T25" fmla="*/ 54 h 54"/>
                <a:gd name="T26" fmla="*/ 12 w 36"/>
                <a:gd name="T27" fmla="*/ 48 h 54"/>
                <a:gd name="T28" fmla="*/ 12 w 36"/>
                <a:gd name="T29" fmla="*/ 42 h 54"/>
                <a:gd name="T30" fmla="*/ 6 w 36"/>
                <a:gd name="T31" fmla="*/ 30 h 54"/>
                <a:gd name="T32" fmla="*/ 6 w 36"/>
                <a:gd name="T33" fmla="*/ 18 h 54"/>
                <a:gd name="T34" fmla="*/ 0 w 36"/>
                <a:gd name="T35" fmla="*/ 0 h 54"/>
                <a:gd name="T36" fmla="*/ 24 w 36"/>
                <a:gd name="T37" fmla="*/ 0 h 54"/>
                <a:gd name="T38" fmla="*/ 24 w 36"/>
                <a:gd name="T39" fmla="*/ 6 h 54"/>
                <a:gd name="T40" fmla="*/ 24 w 36"/>
                <a:gd name="T41" fmla="*/ 12 h 54"/>
                <a:gd name="T42" fmla="*/ 24 w 36"/>
                <a:gd name="T43" fmla="*/ 18 h 54"/>
                <a:gd name="T44" fmla="*/ 30 w 36"/>
                <a:gd name="T45" fmla="*/ 18 h 54"/>
                <a:gd name="T46" fmla="*/ 36 w 36"/>
                <a:gd name="T4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54">
                  <a:moveTo>
                    <a:pt x="36" y="18"/>
                  </a:moveTo>
                  <a:lnTo>
                    <a:pt x="36" y="24"/>
                  </a:lnTo>
                  <a:lnTo>
                    <a:pt x="36" y="30"/>
                  </a:lnTo>
                  <a:lnTo>
                    <a:pt x="36" y="36"/>
                  </a:lnTo>
                  <a:lnTo>
                    <a:pt x="36" y="42"/>
                  </a:lnTo>
                  <a:lnTo>
                    <a:pt x="30" y="42"/>
                  </a:lnTo>
                  <a:lnTo>
                    <a:pt x="24" y="48"/>
                  </a:lnTo>
                  <a:lnTo>
                    <a:pt x="12" y="54"/>
                  </a:lnTo>
                  <a:lnTo>
                    <a:pt x="6" y="42"/>
                  </a:lnTo>
                  <a:lnTo>
                    <a:pt x="0" y="36"/>
                  </a:lnTo>
                  <a:lnTo>
                    <a:pt x="6" y="36"/>
                  </a:lnTo>
                  <a:lnTo>
                    <a:pt x="6" y="42"/>
                  </a:lnTo>
                  <a:lnTo>
                    <a:pt x="12" y="54"/>
                  </a:lnTo>
                  <a:lnTo>
                    <a:pt x="12" y="48"/>
                  </a:lnTo>
                  <a:lnTo>
                    <a:pt x="12" y="42"/>
                  </a:lnTo>
                  <a:lnTo>
                    <a:pt x="6" y="30"/>
                  </a:lnTo>
                  <a:lnTo>
                    <a:pt x="6" y="18"/>
                  </a:lnTo>
                  <a:lnTo>
                    <a:pt x="0" y="0"/>
                  </a:lnTo>
                  <a:lnTo>
                    <a:pt x="24" y="0"/>
                  </a:lnTo>
                  <a:lnTo>
                    <a:pt x="24" y="6"/>
                  </a:lnTo>
                  <a:lnTo>
                    <a:pt x="24" y="12"/>
                  </a:lnTo>
                  <a:lnTo>
                    <a:pt x="24" y="18"/>
                  </a:lnTo>
                  <a:lnTo>
                    <a:pt x="30" y="18"/>
                  </a:lnTo>
                  <a:lnTo>
                    <a:pt x="36" y="1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75" name="Freeform 2803"/>
            <p:cNvSpPr>
              <a:spLocks/>
            </p:cNvSpPr>
            <p:nvPr/>
          </p:nvSpPr>
          <p:spPr bwMode="auto">
            <a:xfrm>
              <a:off x="4032" y="2748"/>
              <a:ext cx="42" cy="48"/>
            </a:xfrm>
            <a:custGeom>
              <a:avLst/>
              <a:gdLst>
                <a:gd name="T0" fmla="*/ 0 w 42"/>
                <a:gd name="T1" fmla="*/ 6 h 48"/>
                <a:gd name="T2" fmla="*/ 0 w 42"/>
                <a:gd name="T3" fmla="*/ 0 h 48"/>
                <a:gd name="T4" fmla="*/ 30 w 42"/>
                <a:gd name="T5" fmla="*/ 0 h 48"/>
                <a:gd name="T6" fmla="*/ 30 w 42"/>
                <a:gd name="T7" fmla="*/ 6 h 48"/>
                <a:gd name="T8" fmla="*/ 30 w 42"/>
                <a:gd name="T9" fmla="*/ 12 h 48"/>
                <a:gd name="T10" fmla="*/ 42 w 42"/>
                <a:gd name="T11" fmla="*/ 18 h 48"/>
                <a:gd name="T12" fmla="*/ 42 w 42"/>
                <a:gd name="T13" fmla="*/ 24 h 48"/>
                <a:gd name="T14" fmla="*/ 42 w 42"/>
                <a:gd name="T15" fmla="*/ 30 h 48"/>
                <a:gd name="T16" fmla="*/ 24 w 42"/>
                <a:gd name="T17" fmla="*/ 36 h 48"/>
                <a:gd name="T18" fmla="*/ 18 w 42"/>
                <a:gd name="T19" fmla="*/ 36 h 48"/>
                <a:gd name="T20" fmla="*/ 18 w 42"/>
                <a:gd name="T21" fmla="*/ 42 h 48"/>
                <a:gd name="T22" fmla="*/ 12 w 42"/>
                <a:gd name="T23" fmla="*/ 42 h 48"/>
                <a:gd name="T24" fmla="*/ 12 w 42"/>
                <a:gd name="T25" fmla="*/ 48 h 48"/>
                <a:gd name="T26" fmla="*/ 6 w 42"/>
                <a:gd name="T27" fmla="*/ 48 h 48"/>
                <a:gd name="T28" fmla="*/ 0 w 42"/>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8">
                  <a:moveTo>
                    <a:pt x="0" y="6"/>
                  </a:moveTo>
                  <a:lnTo>
                    <a:pt x="0" y="0"/>
                  </a:lnTo>
                  <a:lnTo>
                    <a:pt x="30" y="0"/>
                  </a:lnTo>
                  <a:lnTo>
                    <a:pt x="30" y="6"/>
                  </a:lnTo>
                  <a:lnTo>
                    <a:pt x="30" y="12"/>
                  </a:lnTo>
                  <a:lnTo>
                    <a:pt x="42" y="18"/>
                  </a:lnTo>
                  <a:lnTo>
                    <a:pt x="42" y="24"/>
                  </a:lnTo>
                  <a:lnTo>
                    <a:pt x="42" y="30"/>
                  </a:lnTo>
                  <a:lnTo>
                    <a:pt x="24" y="36"/>
                  </a:lnTo>
                  <a:lnTo>
                    <a:pt x="18" y="36"/>
                  </a:lnTo>
                  <a:lnTo>
                    <a:pt x="18" y="42"/>
                  </a:lnTo>
                  <a:lnTo>
                    <a:pt x="12" y="42"/>
                  </a:lnTo>
                  <a:lnTo>
                    <a:pt x="12" y="48"/>
                  </a:lnTo>
                  <a:lnTo>
                    <a:pt x="6" y="48"/>
                  </a:lnTo>
                  <a:lnTo>
                    <a:pt x="0" y="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76" name="Freeform 2804"/>
            <p:cNvSpPr>
              <a:spLocks/>
            </p:cNvSpPr>
            <p:nvPr/>
          </p:nvSpPr>
          <p:spPr bwMode="auto">
            <a:xfrm>
              <a:off x="2970" y="2838"/>
              <a:ext cx="54" cy="60"/>
            </a:xfrm>
            <a:custGeom>
              <a:avLst/>
              <a:gdLst>
                <a:gd name="T0" fmla="*/ 6 w 54"/>
                <a:gd name="T1" fmla="*/ 60 h 60"/>
                <a:gd name="T2" fmla="*/ 6 w 54"/>
                <a:gd name="T3" fmla="*/ 30 h 60"/>
                <a:gd name="T4" fmla="*/ 0 w 54"/>
                <a:gd name="T5" fmla="*/ 30 h 60"/>
                <a:gd name="T6" fmla="*/ 0 w 54"/>
                <a:gd name="T7" fmla="*/ 6 h 60"/>
                <a:gd name="T8" fmla="*/ 6 w 54"/>
                <a:gd name="T9" fmla="*/ 6 h 60"/>
                <a:gd name="T10" fmla="*/ 12 w 54"/>
                <a:gd name="T11" fmla="*/ 6 h 60"/>
                <a:gd name="T12" fmla="*/ 12 w 54"/>
                <a:gd name="T13" fmla="*/ 0 h 60"/>
                <a:gd name="T14" fmla="*/ 18 w 54"/>
                <a:gd name="T15" fmla="*/ 0 h 60"/>
                <a:gd name="T16" fmla="*/ 24 w 54"/>
                <a:gd name="T17" fmla="*/ 0 h 60"/>
                <a:gd name="T18" fmla="*/ 30 w 54"/>
                <a:gd name="T19" fmla="*/ 0 h 60"/>
                <a:gd name="T20" fmla="*/ 30 w 54"/>
                <a:gd name="T21" fmla="*/ 6 h 60"/>
                <a:gd name="T22" fmla="*/ 30 w 54"/>
                <a:gd name="T23" fmla="*/ 12 h 60"/>
                <a:gd name="T24" fmla="*/ 36 w 54"/>
                <a:gd name="T25" fmla="*/ 12 h 60"/>
                <a:gd name="T26" fmla="*/ 36 w 54"/>
                <a:gd name="T27" fmla="*/ 18 h 60"/>
                <a:gd name="T28" fmla="*/ 42 w 54"/>
                <a:gd name="T29" fmla="*/ 18 h 60"/>
                <a:gd name="T30" fmla="*/ 48 w 54"/>
                <a:gd name="T31" fmla="*/ 18 h 60"/>
                <a:gd name="T32" fmla="*/ 42 w 54"/>
                <a:gd name="T33" fmla="*/ 36 h 60"/>
                <a:gd name="T34" fmla="*/ 54 w 54"/>
                <a:gd name="T35" fmla="*/ 48 h 60"/>
                <a:gd name="T36" fmla="*/ 30 w 54"/>
                <a:gd name="T37" fmla="*/ 48 h 60"/>
                <a:gd name="T38" fmla="*/ 6 w 54"/>
                <a:gd name="T3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0">
                  <a:moveTo>
                    <a:pt x="6" y="60"/>
                  </a:moveTo>
                  <a:lnTo>
                    <a:pt x="6" y="30"/>
                  </a:lnTo>
                  <a:lnTo>
                    <a:pt x="0" y="30"/>
                  </a:lnTo>
                  <a:lnTo>
                    <a:pt x="0" y="6"/>
                  </a:lnTo>
                  <a:lnTo>
                    <a:pt x="6" y="6"/>
                  </a:lnTo>
                  <a:lnTo>
                    <a:pt x="12" y="6"/>
                  </a:lnTo>
                  <a:lnTo>
                    <a:pt x="12" y="0"/>
                  </a:lnTo>
                  <a:lnTo>
                    <a:pt x="18" y="0"/>
                  </a:lnTo>
                  <a:lnTo>
                    <a:pt x="24" y="0"/>
                  </a:lnTo>
                  <a:lnTo>
                    <a:pt x="30" y="0"/>
                  </a:lnTo>
                  <a:lnTo>
                    <a:pt x="30" y="6"/>
                  </a:lnTo>
                  <a:lnTo>
                    <a:pt x="30" y="12"/>
                  </a:lnTo>
                  <a:lnTo>
                    <a:pt x="36" y="12"/>
                  </a:lnTo>
                  <a:lnTo>
                    <a:pt x="36" y="18"/>
                  </a:lnTo>
                  <a:lnTo>
                    <a:pt x="42" y="18"/>
                  </a:lnTo>
                  <a:lnTo>
                    <a:pt x="48" y="18"/>
                  </a:lnTo>
                  <a:lnTo>
                    <a:pt x="42" y="36"/>
                  </a:lnTo>
                  <a:lnTo>
                    <a:pt x="54" y="48"/>
                  </a:lnTo>
                  <a:lnTo>
                    <a:pt x="30" y="48"/>
                  </a:lnTo>
                  <a:lnTo>
                    <a:pt x="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77" name="Freeform 2805"/>
            <p:cNvSpPr>
              <a:spLocks/>
            </p:cNvSpPr>
            <p:nvPr/>
          </p:nvSpPr>
          <p:spPr bwMode="auto">
            <a:xfrm>
              <a:off x="2718" y="2838"/>
              <a:ext cx="66" cy="54"/>
            </a:xfrm>
            <a:custGeom>
              <a:avLst/>
              <a:gdLst>
                <a:gd name="T0" fmla="*/ 42 w 66"/>
                <a:gd name="T1" fmla="*/ 54 h 54"/>
                <a:gd name="T2" fmla="*/ 18 w 66"/>
                <a:gd name="T3" fmla="*/ 54 h 54"/>
                <a:gd name="T4" fmla="*/ 0 w 66"/>
                <a:gd name="T5" fmla="*/ 42 h 54"/>
                <a:gd name="T6" fmla="*/ 12 w 66"/>
                <a:gd name="T7" fmla="*/ 30 h 54"/>
                <a:gd name="T8" fmla="*/ 30 w 66"/>
                <a:gd name="T9" fmla="*/ 12 h 54"/>
                <a:gd name="T10" fmla="*/ 42 w 66"/>
                <a:gd name="T11" fmla="*/ 6 h 54"/>
                <a:gd name="T12" fmla="*/ 48 w 66"/>
                <a:gd name="T13" fmla="*/ 0 h 54"/>
                <a:gd name="T14" fmla="*/ 48 w 66"/>
                <a:gd name="T15" fmla="*/ 6 h 54"/>
                <a:gd name="T16" fmla="*/ 54 w 66"/>
                <a:gd name="T17" fmla="*/ 6 h 54"/>
                <a:gd name="T18" fmla="*/ 54 w 66"/>
                <a:gd name="T19" fmla="*/ 0 h 54"/>
                <a:gd name="T20" fmla="*/ 60 w 66"/>
                <a:gd name="T21" fmla="*/ 6 h 54"/>
                <a:gd name="T22" fmla="*/ 60 w 66"/>
                <a:gd name="T23" fmla="*/ 12 h 54"/>
                <a:gd name="T24" fmla="*/ 66 w 66"/>
                <a:gd name="T25" fmla="*/ 24 h 54"/>
                <a:gd name="T26" fmla="*/ 42 w 66"/>
                <a:gd name="T2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4">
                  <a:moveTo>
                    <a:pt x="42" y="54"/>
                  </a:moveTo>
                  <a:lnTo>
                    <a:pt x="18" y="54"/>
                  </a:lnTo>
                  <a:lnTo>
                    <a:pt x="0" y="42"/>
                  </a:lnTo>
                  <a:lnTo>
                    <a:pt x="12" y="30"/>
                  </a:lnTo>
                  <a:lnTo>
                    <a:pt x="30" y="12"/>
                  </a:lnTo>
                  <a:lnTo>
                    <a:pt x="42" y="6"/>
                  </a:lnTo>
                  <a:lnTo>
                    <a:pt x="48" y="0"/>
                  </a:lnTo>
                  <a:lnTo>
                    <a:pt x="48" y="6"/>
                  </a:lnTo>
                  <a:lnTo>
                    <a:pt x="54" y="6"/>
                  </a:lnTo>
                  <a:lnTo>
                    <a:pt x="54" y="0"/>
                  </a:lnTo>
                  <a:lnTo>
                    <a:pt x="60" y="6"/>
                  </a:lnTo>
                  <a:lnTo>
                    <a:pt x="60" y="12"/>
                  </a:lnTo>
                  <a:lnTo>
                    <a:pt x="66" y="24"/>
                  </a:lnTo>
                  <a:lnTo>
                    <a:pt x="4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78" name="Freeform 2806"/>
            <p:cNvSpPr>
              <a:spLocks/>
            </p:cNvSpPr>
            <p:nvPr/>
          </p:nvSpPr>
          <p:spPr bwMode="auto">
            <a:xfrm>
              <a:off x="2838" y="2838"/>
              <a:ext cx="90" cy="66"/>
            </a:xfrm>
            <a:custGeom>
              <a:avLst/>
              <a:gdLst>
                <a:gd name="T0" fmla="*/ 66 w 90"/>
                <a:gd name="T1" fmla="*/ 60 h 66"/>
                <a:gd name="T2" fmla="*/ 60 w 90"/>
                <a:gd name="T3" fmla="*/ 60 h 66"/>
                <a:gd name="T4" fmla="*/ 54 w 90"/>
                <a:gd name="T5" fmla="*/ 60 h 66"/>
                <a:gd name="T6" fmla="*/ 48 w 90"/>
                <a:gd name="T7" fmla="*/ 60 h 66"/>
                <a:gd name="T8" fmla="*/ 42 w 90"/>
                <a:gd name="T9" fmla="*/ 60 h 66"/>
                <a:gd name="T10" fmla="*/ 42 w 90"/>
                <a:gd name="T11" fmla="*/ 54 h 66"/>
                <a:gd name="T12" fmla="*/ 30 w 90"/>
                <a:gd name="T13" fmla="*/ 54 h 66"/>
                <a:gd name="T14" fmla="*/ 12 w 90"/>
                <a:gd name="T15" fmla="*/ 42 h 66"/>
                <a:gd name="T16" fmla="*/ 0 w 90"/>
                <a:gd name="T17" fmla="*/ 6 h 66"/>
                <a:gd name="T18" fmla="*/ 6 w 90"/>
                <a:gd name="T19" fmla="*/ 6 h 66"/>
                <a:gd name="T20" fmla="*/ 12 w 90"/>
                <a:gd name="T21" fmla="*/ 12 h 66"/>
                <a:gd name="T22" fmla="*/ 18 w 90"/>
                <a:gd name="T23" fmla="*/ 12 h 66"/>
                <a:gd name="T24" fmla="*/ 24 w 90"/>
                <a:gd name="T25" fmla="*/ 6 h 66"/>
                <a:gd name="T26" fmla="*/ 30 w 90"/>
                <a:gd name="T27" fmla="*/ 6 h 66"/>
                <a:gd name="T28" fmla="*/ 36 w 90"/>
                <a:gd name="T29" fmla="*/ 6 h 66"/>
                <a:gd name="T30" fmla="*/ 36 w 90"/>
                <a:gd name="T31" fmla="*/ 0 h 66"/>
                <a:gd name="T32" fmla="*/ 36 w 90"/>
                <a:gd name="T33" fmla="*/ 6 h 66"/>
                <a:gd name="T34" fmla="*/ 42 w 90"/>
                <a:gd name="T35" fmla="*/ 6 h 66"/>
                <a:gd name="T36" fmla="*/ 48 w 90"/>
                <a:gd name="T37" fmla="*/ 6 h 66"/>
                <a:gd name="T38" fmla="*/ 48 w 90"/>
                <a:gd name="T39" fmla="*/ 12 h 66"/>
                <a:gd name="T40" fmla="*/ 54 w 90"/>
                <a:gd name="T41" fmla="*/ 12 h 66"/>
                <a:gd name="T42" fmla="*/ 54 w 90"/>
                <a:gd name="T43" fmla="*/ 18 h 66"/>
                <a:gd name="T44" fmla="*/ 60 w 90"/>
                <a:gd name="T45" fmla="*/ 18 h 66"/>
                <a:gd name="T46" fmla="*/ 60 w 90"/>
                <a:gd name="T47" fmla="*/ 12 h 66"/>
                <a:gd name="T48" fmla="*/ 72 w 90"/>
                <a:gd name="T49" fmla="*/ 0 h 66"/>
                <a:gd name="T50" fmla="*/ 78 w 90"/>
                <a:gd name="T51" fmla="*/ 12 h 66"/>
                <a:gd name="T52" fmla="*/ 78 w 90"/>
                <a:gd name="T53" fmla="*/ 18 h 66"/>
                <a:gd name="T54" fmla="*/ 84 w 90"/>
                <a:gd name="T55" fmla="*/ 18 h 66"/>
                <a:gd name="T56" fmla="*/ 84 w 90"/>
                <a:gd name="T57" fmla="*/ 24 h 66"/>
                <a:gd name="T58" fmla="*/ 84 w 90"/>
                <a:gd name="T59" fmla="*/ 30 h 66"/>
                <a:gd name="T60" fmla="*/ 90 w 90"/>
                <a:gd name="T61" fmla="*/ 30 h 66"/>
                <a:gd name="T62" fmla="*/ 90 w 90"/>
                <a:gd name="T63" fmla="*/ 36 h 66"/>
                <a:gd name="T64" fmla="*/ 90 w 90"/>
                <a:gd name="T65" fmla="*/ 42 h 66"/>
                <a:gd name="T66" fmla="*/ 90 w 90"/>
                <a:gd name="T67" fmla="*/ 48 h 66"/>
                <a:gd name="T68" fmla="*/ 78 w 90"/>
                <a:gd name="T69" fmla="*/ 36 h 66"/>
                <a:gd name="T70" fmla="*/ 78 w 90"/>
                <a:gd name="T71" fmla="*/ 48 h 66"/>
                <a:gd name="T72" fmla="*/ 84 w 90"/>
                <a:gd name="T73" fmla="*/ 48 h 66"/>
                <a:gd name="T74" fmla="*/ 84 w 90"/>
                <a:gd name="T75" fmla="*/ 60 h 66"/>
                <a:gd name="T76" fmla="*/ 78 w 90"/>
                <a:gd name="T77" fmla="*/ 60 h 66"/>
                <a:gd name="T78" fmla="*/ 78 w 90"/>
                <a:gd name="T79" fmla="*/ 66 h 66"/>
                <a:gd name="T80" fmla="*/ 72 w 90"/>
                <a:gd name="T81" fmla="*/ 66 h 66"/>
                <a:gd name="T82" fmla="*/ 66 w 90"/>
                <a:gd name="T83" fmla="*/ 66 h 66"/>
                <a:gd name="T84" fmla="*/ 66 w 90"/>
                <a:gd name="T85"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66">
                  <a:moveTo>
                    <a:pt x="66" y="60"/>
                  </a:moveTo>
                  <a:lnTo>
                    <a:pt x="60" y="60"/>
                  </a:lnTo>
                  <a:lnTo>
                    <a:pt x="54" y="60"/>
                  </a:lnTo>
                  <a:lnTo>
                    <a:pt x="48" y="60"/>
                  </a:lnTo>
                  <a:lnTo>
                    <a:pt x="42" y="60"/>
                  </a:lnTo>
                  <a:lnTo>
                    <a:pt x="42" y="54"/>
                  </a:lnTo>
                  <a:lnTo>
                    <a:pt x="30" y="54"/>
                  </a:lnTo>
                  <a:lnTo>
                    <a:pt x="12" y="42"/>
                  </a:lnTo>
                  <a:lnTo>
                    <a:pt x="0" y="6"/>
                  </a:lnTo>
                  <a:lnTo>
                    <a:pt x="6" y="6"/>
                  </a:lnTo>
                  <a:lnTo>
                    <a:pt x="12" y="12"/>
                  </a:lnTo>
                  <a:lnTo>
                    <a:pt x="18" y="12"/>
                  </a:lnTo>
                  <a:lnTo>
                    <a:pt x="24" y="6"/>
                  </a:lnTo>
                  <a:lnTo>
                    <a:pt x="30" y="6"/>
                  </a:lnTo>
                  <a:lnTo>
                    <a:pt x="36" y="6"/>
                  </a:lnTo>
                  <a:lnTo>
                    <a:pt x="36" y="0"/>
                  </a:lnTo>
                  <a:lnTo>
                    <a:pt x="36" y="6"/>
                  </a:lnTo>
                  <a:lnTo>
                    <a:pt x="42" y="6"/>
                  </a:lnTo>
                  <a:lnTo>
                    <a:pt x="48" y="6"/>
                  </a:lnTo>
                  <a:lnTo>
                    <a:pt x="48" y="12"/>
                  </a:lnTo>
                  <a:lnTo>
                    <a:pt x="54" y="12"/>
                  </a:lnTo>
                  <a:lnTo>
                    <a:pt x="54" y="18"/>
                  </a:lnTo>
                  <a:lnTo>
                    <a:pt x="60" y="18"/>
                  </a:lnTo>
                  <a:lnTo>
                    <a:pt x="60" y="12"/>
                  </a:lnTo>
                  <a:lnTo>
                    <a:pt x="72" y="0"/>
                  </a:lnTo>
                  <a:lnTo>
                    <a:pt x="78" y="12"/>
                  </a:lnTo>
                  <a:lnTo>
                    <a:pt x="78" y="18"/>
                  </a:lnTo>
                  <a:lnTo>
                    <a:pt x="84" y="18"/>
                  </a:lnTo>
                  <a:lnTo>
                    <a:pt x="84" y="24"/>
                  </a:lnTo>
                  <a:lnTo>
                    <a:pt x="84" y="30"/>
                  </a:lnTo>
                  <a:lnTo>
                    <a:pt x="90" y="30"/>
                  </a:lnTo>
                  <a:lnTo>
                    <a:pt x="90" y="36"/>
                  </a:lnTo>
                  <a:lnTo>
                    <a:pt x="90" y="42"/>
                  </a:lnTo>
                  <a:lnTo>
                    <a:pt x="90" y="48"/>
                  </a:lnTo>
                  <a:lnTo>
                    <a:pt x="78" y="36"/>
                  </a:lnTo>
                  <a:lnTo>
                    <a:pt x="78" y="48"/>
                  </a:lnTo>
                  <a:lnTo>
                    <a:pt x="84" y="48"/>
                  </a:lnTo>
                  <a:lnTo>
                    <a:pt x="84" y="60"/>
                  </a:lnTo>
                  <a:lnTo>
                    <a:pt x="78" y="60"/>
                  </a:lnTo>
                  <a:lnTo>
                    <a:pt x="78" y="66"/>
                  </a:lnTo>
                  <a:lnTo>
                    <a:pt x="72" y="66"/>
                  </a:lnTo>
                  <a:lnTo>
                    <a:pt x="66" y="66"/>
                  </a:lnTo>
                  <a:lnTo>
                    <a:pt x="66" y="6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79" name="Freeform 2807"/>
            <p:cNvSpPr>
              <a:spLocks/>
            </p:cNvSpPr>
            <p:nvPr/>
          </p:nvSpPr>
          <p:spPr bwMode="auto">
            <a:xfrm>
              <a:off x="3270" y="2826"/>
              <a:ext cx="24" cy="30"/>
            </a:xfrm>
            <a:custGeom>
              <a:avLst/>
              <a:gdLst>
                <a:gd name="T0" fmla="*/ 24 w 24"/>
                <a:gd name="T1" fmla="*/ 30 h 30"/>
                <a:gd name="T2" fmla="*/ 18 w 24"/>
                <a:gd name="T3" fmla="*/ 30 h 30"/>
                <a:gd name="T4" fmla="*/ 18 w 24"/>
                <a:gd name="T5" fmla="*/ 24 h 30"/>
                <a:gd name="T6" fmla="*/ 12 w 24"/>
                <a:gd name="T7" fmla="*/ 30 h 30"/>
                <a:gd name="T8" fmla="*/ 6 w 24"/>
                <a:gd name="T9" fmla="*/ 30 h 30"/>
                <a:gd name="T10" fmla="*/ 6 w 24"/>
                <a:gd name="T11" fmla="*/ 24 h 30"/>
                <a:gd name="T12" fmla="*/ 6 w 24"/>
                <a:gd name="T13" fmla="*/ 18 h 30"/>
                <a:gd name="T14" fmla="*/ 0 w 24"/>
                <a:gd name="T15" fmla="*/ 18 h 30"/>
                <a:gd name="T16" fmla="*/ 0 w 24"/>
                <a:gd name="T17" fmla="*/ 12 h 30"/>
                <a:gd name="T18" fmla="*/ 0 w 24"/>
                <a:gd name="T19" fmla="*/ 6 h 30"/>
                <a:gd name="T20" fmla="*/ 24 w 24"/>
                <a:gd name="T21" fmla="*/ 0 h 30"/>
                <a:gd name="T22" fmla="*/ 24 w 24"/>
                <a:gd name="T23" fmla="*/ 6 h 30"/>
                <a:gd name="T24" fmla="*/ 24 w 24"/>
                <a:gd name="T25" fmla="*/ 12 h 30"/>
                <a:gd name="T26" fmla="*/ 24 w 24"/>
                <a:gd name="T27" fmla="*/ 18 h 30"/>
                <a:gd name="T28" fmla="*/ 24 w 24"/>
                <a:gd name="T29" fmla="*/ 24 h 30"/>
                <a:gd name="T30" fmla="*/ 24 w 24"/>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0">
                  <a:moveTo>
                    <a:pt x="24" y="30"/>
                  </a:moveTo>
                  <a:lnTo>
                    <a:pt x="18" y="30"/>
                  </a:lnTo>
                  <a:lnTo>
                    <a:pt x="18" y="24"/>
                  </a:lnTo>
                  <a:lnTo>
                    <a:pt x="12" y="30"/>
                  </a:lnTo>
                  <a:lnTo>
                    <a:pt x="6" y="30"/>
                  </a:lnTo>
                  <a:lnTo>
                    <a:pt x="6" y="24"/>
                  </a:lnTo>
                  <a:lnTo>
                    <a:pt x="6" y="18"/>
                  </a:lnTo>
                  <a:lnTo>
                    <a:pt x="0" y="18"/>
                  </a:lnTo>
                  <a:lnTo>
                    <a:pt x="0" y="12"/>
                  </a:lnTo>
                  <a:lnTo>
                    <a:pt x="0" y="6"/>
                  </a:lnTo>
                  <a:lnTo>
                    <a:pt x="24" y="0"/>
                  </a:lnTo>
                  <a:lnTo>
                    <a:pt x="24" y="6"/>
                  </a:lnTo>
                  <a:lnTo>
                    <a:pt x="24" y="12"/>
                  </a:lnTo>
                  <a:lnTo>
                    <a:pt x="24" y="18"/>
                  </a:lnTo>
                  <a:lnTo>
                    <a:pt x="24" y="24"/>
                  </a:lnTo>
                  <a:lnTo>
                    <a:pt x="24"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80" name="Freeform 2808"/>
            <p:cNvSpPr>
              <a:spLocks/>
            </p:cNvSpPr>
            <p:nvPr/>
          </p:nvSpPr>
          <p:spPr bwMode="auto">
            <a:xfrm>
              <a:off x="3342" y="2820"/>
              <a:ext cx="36" cy="30"/>
            </a:xfrm>
            <a:custGeom>
              <a:avLst/>
              <a:gdLst>
                <a:gd name="T0" fmla="*/ 18 w 36"/>
                <a:gd name="T1" fmla="*/ 30 h 30"/>
                <a:gd name="T2" fmla="*/ 12 w 36"/>
                <a:gd name="T3" fmla="*/ 30 h 30"/>
                <a:gd name="T4" fmla="*/ 6 w 36"/>
                <a:gd name="T5" fmla="*/ 24 h 30"/>
                <a:gd name="T6" fmla="*/ 6 w 36"/>
                <a:gd name="T7" fmla="*/ 30 h 30"/>
                <a:gd name="T8" fmla="*/ 0 w 36"/>
                <a:gd name="T9" fmla="*/ 30 h 30"/>
                <a:gd name="T10" fmla="*/ 0 w 36"/>
                <a:gd name="T11" fmla="*/ 24 h 30"/>
                <a:gd name="T12" fmla="*/ 0 w 36"/>
                <a:gd name="T13" fmla="*/ 18 h 30"/>
                <a:gd name="T14" fmla="*/ 12 w 36"/>
                <a:gd name="T15" fmla="*/ 18 h 30"/>
                <a:gd name="T16" fmla="*/ 18 w 36"/>
                <a:gd name="T17" fmla="*/ 6 h 30"/>
                <a:gd name="T18" fmla="*/ 24 w 36"/>
                <a:gd name="T19" fmla="*/ 12 h 30"/>
                <a:gd name="T20" fmla="*/ 30 w 36"/>
                <a:gd name="T21" fmla="*/ 6 h 30"/>
                <a:gd name="T22" fmla="*/ 36 w 36"/>
                <a:gd name="T23" fmla="*/ 0 h 30"/>
                <a:gd name="T24" fmla="*/ 36 w 36"/>
                <a:gd name="T25" fmla="*/ 6 h 30"/>
                <a:gd name="T26" fmla="*/ 36 w 36"/>
                <a:gd name="T27" fmla="*/ 12 h 30"/>
                <a:gd name="T28" fmla="*/ 24 w 36"/>
                <a:gd name="T29" fmla="*/ 18 h 30"/>
                <a:gd name="T30" fmla="*/ 18 w 36"/>
                <a:gd name="T31" fmla="*/ 18 h 30"/>
                <a:gd name="T32" fmla="*/ 18 w 36"/>
                <a:gd name="T33" fmla="*/ 24 h 30"/>
                <a:gd name="T34" fmla="*/ 12 w 36"/>
                <a:gd name="T35" fmla="*/ 18 h 30"/>
                <a:gd name="T36" fmla="*/ 12 w 36"/>
                <a:gd name="T37" fmla="*/ 24 h 30"/>
                <a:gd name="T38" fmla="*/ 6 w 36"/>
                <a:gd name="T39" fmla="*/ 24 h 30"/>
                <a:gd name="T40" fmla="*/ 12 w 36"/>
                <a:gd name="T41" fmla="*/ 24 h 30"/>
                <a:gd name="T42" fmla="*/ 18 w 36"/>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0">
                  <a:moveTo>
                    <a:pt x="18" y="30"/>
                  </a:moveTo>
                  <a:lnTo>
                    <a:pt x="12" y="30"/>
                  </a:lnTo>
                  <a:lnTo>
                    <a:pt x="6" y="24"/>
                  </a:lnTo>
                  <a:lnTo>
                    <a:pt x="6" y="30"/>
                  </a:lnTo>
                  <a:lnTo>
                    <a:pt x="0" y="30"/>
                  </a:lnTo>
                  <a:lnTo>
                    <a:pt x="0" y="24"/>
                  </a:lnTo>
                  <a:lnTo>
                    <a:pt x="0" y="18"/>
                  </a:lnTo>
                  <a:lnTo>
                    <a:pt x="12" y="18"/>
                  </a:lnTo>
                  <a:lnTo>
                    <a:pt x="18" y="6"/>
                  </a:lnTo>
                  <a:lnTo>
                    <a:pt x="24" y="12"/>
                  </a:lnTo>
                  <a:lnTo>
                    <a:pt x="30" y="6"/>
                  </a:lnTo>
                  <a:lnTo>
                    <a:pt x="36" y="0"/>
                  </a:lnTo>
                  <a:lnTo>
                    <a:pt x="36" y="6"/>
                  </a:lnTo>
                  <a:lnTo>
                    <a:pt x="36" y="12"/>
                  </a:lnTo>
                  <a:lnTo>
                    <a:pt x="24" y="18"/>
                  </a:lnTo>
                  <a:lnTo>
                    <a:pt x="18" y="18"/>
                  </a:lnTo>
                  <a:lnTo>
                    <a:pt x="18" y="24"/>
                  </a:lnTo>
                  <a:lnTo>
                    <a:pt x="12" y="18"/>
                  </a:lnTo>
                  <a:lnTo>
                    <a:pt x="12" y="24"/>
                  </a:lnTo>
                  <a:lnTo>
                    <a:pt x="6" y="24"/>
                  </a:lnTo>
                  <a:lnTo>
                    <a:pt x="12" y="24"/>
                  </a:lnTo>
                  <a:lnTo>
                    <a:pt x="18"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81" name="Freeform 2809"/>
            <p:cNvSpPr>
              <a:spLocks/>
            </p:cNvSpPr>
            <p:nvPr/>
          </p:nvSpPr>
          <p:spPr bwMode="auto">
            <a:xfrm>
              <a:off x="3120" y="2838"/>
              <a:ext cx="60" cy="60"/>
            </a:xfrm>
            <a:custGeom>
              <a:avLst/>
              <a:gdLst>
                <a:gd name="T0" fmla="*/ 60 w 60"/>
                <a:gd name="T1" fmla="*/ 6 h 60"/>
                <a:gd name="T2" fmla="*/ 60 w 60"/>
                <a:gd name="T3" fmla="*/ 12 h 60"/>
                <a:gd name="T4" fmla="*/ 60 w 60"/>
                <a:gd name="T5" fmla="*/ 30 h 60"/>
                <a:gd name="T6" fmla="*/ 48 w 60"/>
                <a:gd name="T7" fmla="*/ 42 h 60"/>
                <a:gd name="T8" fmla="*/ 48 w 60"/>
                <a:gd name="T9" fmla="*/ 36 h 60"/>
                <a:gd name="T10" fmla="*/ 42 w 60"/>
                <a:gd name="T11" fmla="*/ 36 h 60"/>
                <a:gd name="T12" fmla="*/ 54 w 60"/>
                <a:gd name="T13" fmla="*/ 54 h 60"/>
                <a:gd name="T14" fmla="*/ 36 w 60"/>
                <a:gd name="T15" fmla="*/ 60 h 60"/>
                <a:gd name="T16" fmla="*/ 6 w 60"/>
                <a:gd name="T17" fmla="*/ 54 h 60"/>
                <a:gd name="T18" fmla="*/ 6 w 60"/>
                <a:gd name="T19" fmla="*/ 12 h 60"/>
                <a:gd name="T20" fmla="*/ 0 w 60"/>
                <a:gd name="T21" fmla="*/ 12 h 60"/>
                <a:gd name="T22" fmla="*/ 0 w 60"/>
                <a:gd name="T23" fmla="*/ 6 h 60"/>
                <a:gd name="T24" fmla="*/ 6 w 60"/>
                <a:gd name="T25" fmla="*/ 6 h 60"/>
                <a:gd name="T26" fmla="*/ 12 w 60"/>
                <a:gd name="T27" fmla="*/ 6 h 60"/>
                <a:gd name="T28" fmla="*/ 12 w 60"/>
                <a:gd name="T29" fmla="*/ 0 h 60"/>
                <a:gd name="T30" fmla="*/ 12 w 60"/>
                <a:gd name="T31" fmla="*/ 6 h 60"/>
                <a:gd name="T32" fmla="*/ 18 w 60"/>
                <a:gd name="T33" fmla="*/ 6 h 60"/>
                <a:gd name="T34" fmla="*/ 24 w 60"/>
                <a:gd name="T35" fmla="*/ 6 h 60"/>
                <a:gd name="T36" fmla="*/ 30 w 60"/>
                <a:gd name="T37" fmla="*/ 0 h 60"/>
                <a:gd name="T38" fmla="*/ 36 w 60"/>
                <a:gd name="T39" fmla="*/ 0 h 60"/>
                <a:gd name="T40" fmla="*/ 42 w 60"/>
                <a:gd name="T41" fmla="*/ 0 h 60"/>
                <a:gd name="T42" fmla="*/ 48 w 60"/>
                <a:gd name="T43" fmla="*/ 0 h 60"/>
                <a:gd name="T44" fmla="*/ 54 w 60"/>
                <a:gd name="T45" fmla="*/ 0 h 60"/>
                <a:gd name="T46" fmla="*/ 54 w 60"/>
                <a:gd name="T47" fmla="*/ 6 h 60"/>
                <a:gd name="T48" fmla="*/ 60 w 60"/>
                <a:gd name="T4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0">
                  <a:moveTo>
                    <a:pt x="60" y="6"/>
                  </a:moveTo>
                  <a:lnTo>
                    <a:pt x="60" y="12"/>
                  </a:lnTo>
                  <a:lnTo>
                    <a:pt x="60" y="30"/>
                  </a:lnTo>
                  <a:lnTo>
                    <a:pt x="48" y="42"/>
                  </a:lnTo>
                  <a:lnTo>
                    <a:pt x="48" y="36"/>
                  </a:lnTo>
                  <a:lnTo>
                    <a:pt x="42" y="36"/>
                  </a:lnTo>
                  <a:lnTo>
                    <a:pt x="54" y="54"/>
                  </a:lnTo>
                  <a:lnTo>
                    <a:pt x="36" y="60"/>
                  </a:lnTo>
                  <a:lnTo>
                    <a:pt x="6" y="54"/>
                  </a:lnTo>
                  <a:lnTo>
                    <a:pt x="6" y="12"/>
                  </a:lnTo>
                  <a:lnTo>
                    <a:pt x="0" y="12"/>
                  </a:lnTo>
                  <a:lnTo>
                    <a:pt x="0" y="6"/>
                  </a:lnTo>
                  <a:lnTo>
                    <a:pt x="6" y="6"/>
                  </a:lnTo>
                  <a:lnTo>
                    <a:pt x="12" y="6"/>
                  </a:lnTo>
                  <a:lnTo>
                    <a:pt x="12" y="0"/>
                  </a:lnTo>
                  <a:lnTo>
                    <a:pt x="12" y="6"/>
                  </a:lnTo>
                  <a:lnTo>
                    <a:pt x="18" y="6"/>
                  </a:lnTo>
                  <a:lnTo>
                    <a:pt x="24" y="6"/>
                  </a:lnTo>
                  <a:lnTo>
                    <a:pt x="30" y="0"/>
                  </a:lnTo>
                  <a:lnTo>
                    <a:pt x="36" y="0"/>
                  </a:lnTo>
                  <a:lnTo>
                    <a:pt x="42" y="0"/>
                  </a:lnTo>
                  <a:lnTo>
                    <a:pt x="48" y="0"/>
                  </a:lnTo>
                  <a:lnTo>
                    <a:pt x="54" y="0"/>
                  </a:lnTo>
                  <a:lnTo>
                    <a:pt x="54" y="6"/>
                  </a:lnTo>
                  <a:lnTo>
                    <a:pt x="6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82" name="Freeform 2810"/>
            <p:cNvSpPr>
              <a:spLocks/>
            </p:cNvSpPr>
            <p:nvPr/>
          </p:nvSpPr>
          <p:spPr bwMode="auto">
            <a:xfrm>
              <a:off x="3990" y="2754"/>
              <a:ext cx="36" cy="30"/>
            </a:xfrm>
            <a:custGeom>
              <a:avLst/>
              <a:gdLst>
                <a:gd name="T0" fmla="*/ 12 w 36"/>
                <a:gd name="T1" fmla="*/ 24 h 30"/>
                <a:gd name="T2" fmla="*/ 12 w 36"/>
                <a:gd name="T3" fmla="*/ 30 h 30"/>
                <a:gd name="T4" fmla="*/ 6 w 36"/>
                <a:gd name="T5" fmla="*/ 24 h 30"/>
                <a:gd name="T6" fmla="*/ 6 w 36"/>
                <a:gd name="T7" fmla="*/ 30 h 30"/>
                <a:gd name="T8" fmla="*/ 0 w 36"/>
                <a:gd name="T9" fmla="*/ 24 h 30"/>
                <a:gd name="T10" fmla="*/ 0 w 36"/>
                <a:gd name="T11" fmla="*/ 18 h 30"/>
                <a:gd name="T12" fmla="*/ 0 w 36"/>
                <a:gd name="T13" fmla="*/ 12 h 30"/>
                <a:gd name="T14" fmla="*/ 6 w 36"/>
                <a:gd name="T15" fmla="*/ 12 h 30"/>
                <a:gd name="T16" fmla="*/ 6 w 36"/>
                <a:gd name="T17" fmla="*/ 6 h 30"/>
                <a:gd name="T18" fmla="*/ 12 w 36"/>
                <a:gd name="T19" fmla="*/ 6 h 30"/>
                <a:gd name="T20" fmla="*/ 30 w 36"/>
                <a:gd name="T21" fmla="*/ 0 h 30"/>
                <a:gd name="T22" fmla="*/ 36 w 36"/>
                <a:gd name="T23" fmla="*/ 6 h 30"/>
                <a:gd name="T24" fmla="*/ 30 w 36"/>
                <a:gd name="T25" fmla="*/ 6 h 30"/>
                <a:gd name="T26" fmla="*/ 30 w 36"/>
                <a:gd name="T27" fmla="*/ 12 h 30"/>
                <a:gd name="T28" fmla="*/ 24 w 36"/>
                <a:gd name="T29" fmla="*/ 12 h 30"/>
                <a:gd name="T30" fmla="*/ 24 w 36"/>
                <a:gd name="T31" fmla="*/ 24 h 30"/>
                <a:gd name="T32" fmla="*/ 18 w 36"/>
                <a:gd name="T33" fmla="*/ 24 h 30"/>
                <a:gd name="T34" fmla="*/ 12 w 36"/>
                <a:gd name="T3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0">
                  <a:moveTo>
                    <a:pt x="12" y="24"/>
                  </a:moveTo>
                  <a:lnTo>
                    <a:pt x="12" y="30"/>
                  </a:lnTo>
                  <a:lnTo>
                    <a:pt x="6" y="24"/>
                  </a:lnTo>
                  <a:lnTo>
                    <a:pt x="6" y="30"/>
                  </a:lnTo>
                  <a:lnTo>
                    <a:pt x="0" y="24"/>
                  </a:lnTo>
                  <a:lnTo>
                    <a:pt x="0" y="18"/>
                  </a:lnTo>
                  <a:lnTo>
                    <a:pt x="0" y="12"/>
                  </a:lnTo>
                  <a:lnTo>
                    <a:pt x="6" y="12"/>
                  </a:lnTo>
                  <a:lnTo>
                    <a:pt x="6" y="6"/>
                  </a:lnTo>
                  <a:lnTo>
                    <a:pt x="12" y="6"/>
                  </a:lnTo>
                  <a:lnTo>
                    <a:pt x="30" y="0"/>
                  </a:lnTo>
                  <a:lnTo>
                    <a:pt x="36" y="6"/>
                  </a:lnTo>
                  <a:lnTo>
                    <a:pt x="30" y="6"/>
                  </a:lnTo>
                  <a:lnTo>
                    <a:pt x="30" y="12"/>
                  </a:lnTo>
                  <a:lnTo>
                    <a:pt x="24" y="12"/>
                  </a:lnTo>
                  <a:lnTo>
                    <a:pt x="24" y="24"/>
                  </a:lnTo>
                  <a:lnTo>
                    <a:pt x="18" y="24"/>
                  </a:lnTo>
                  <a:lnTo>
                    <a:pt x="12"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83" name="Freeform 2811"/>
            <p:cNvSpPr>
              <a:spLocks/>
            </p:cNvSpPr>
            <p:nvPr/>
          </p:nvSpPr>
          <p:spPr bwMode="auto">
            <a:xfrm>
              <a:off x="4002" y="2754"/>
              <a:ext cx="36" cy="42"/>
            </a:xfrm>
            <a:custGeom>
              <a:avLst/>
              <a:gdLst>
                <a:gd name="T0" fmla="*/ 30 w 36"/>
                <a:gd name="T1" fmla="*/ 0 h 42"/>
                <a:gd name="T2" fmla="*/ 36 w 36"/>
                <a:gd name="T3" fmla="*/ 42 h 42"/>
                <a:gd name="T4" fmla="*/ 30 w 36"/>
                <a:gd name="T5" fmla="*/ 36 h 42"/>
                <a:gd name="T6" fmla="*/ 30 w 36"/>
                <a:gd name="T7" fmla="*/ 30 h 42"/>
                <a:gd name="T8" fmla="*/ 18 w 36"/>
                <a:gd name="T9" fmla="*/ 30 h 42"/>
                <a:gd name="T10" fmla="*/ 12 w 36"/>
                <a:gd name="T11" fmla="*/ 30 h 42"/>
                <a:gd name="T12" fmla="*/ 6 w 36"/>
                <a:gd name="T13" fmla="*/ 30 h 42"/>
                <a:gd name="T14" fmla="*/ 0 w 36"/>
                <a:gd name="T15" fmla="*/ 24 h 42"/>
                <a:gd name="T16" fmla="*/ 6 w 36"/>
                <a:gd name="T17" fmla="*/ 24 h 42"/>
                <a:gd name="T18" fmla="*/ 12 w 36"/>
                <a:gd name="T19" fmla="*/ 24 h 42"/>
                <a:gd name="T20" fmla="*/ 12 w 36"/>
                <a:gd name="T21" fmla="*/ 12 h 42"/>
                <a:gd name="T22" fmla="*/ 18 w 36"/>
                <a:gd name="T23" fmla="*/ 12 h 42"/>
                <a:gd name="T24" fmla="*/ 18 w 36"/>
                <a:gd name="T25" fmla="*/ 6 h 42"/>
                <a:gd name="T26" fmla="*/ 24 w 36"/>
                <a:gd name="T27" fmla="*/ 6 h 42"/>
                <a:gd name="T28" fmla="*/ 18 w 36"/>
                <a:gd name="T29" fmla="*/ 0 h 42"/>
                <a:gd name="T30" fmla="*/ 30 w 36"/>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2">
                  <a:moveTo>
                    <a:pt x="30" y="0"/>
                  </a:moveTo>
                  <a:lnTo>
                    <a:pt x="36" y="42"/>
                  </a:lnTo>
                  <a:lnTo>
                    <a:pt x="30" y="36"/>
                  </a:lnTo>
                  <a:lnTo>
                    <a:pt x="30" y="30"/>
                  </a:lnTo>
                  <a:lnTo>
                    <a:pt x="18" y="30"/>
                  </a:lnTo>
                  <a:lnTo>
                    <a:pt x="12" y="30"/>
                  </a:lnTo>
                  <a:lnTo>
                    <a:pt x="6" y="30"/>
                  </a:lnTo>
                  <a:lnTo>
                    <a:pt x="0" y="24"/>
                  </a:lnTo>
                  <a:lnTo>
                    <a:pt x="6" y="24"/>
                  </a:lnTo>
                  <a:lnTo>
                    <a:pt x="12" y="24"/>
                  </a:lnTo>
                  <a:lnTo>
                    <a:pt x="12" y="12"/>
                  </a:lnTo>
                  <a:lnTo>
                    <a:pt x="18" y="12"/>
                  </a:lnTo>
                  <a:lnTo>
                    <a:pt x="18" y="6"/>
                  </a:lnTo>
                  <a:lnTo>
                    <a:pt x="24" y="6"/>
                  </a:lnTo>
                  <a:lnTo>
                    <a:pt x="18" y="0"/>
                  </a:lnTo>
                  <a:lnTo>
                    <a:pt x="30"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84" name="Freeform 2812"/>
            <p:cNvSpPr>
              <a:spLocks/>
            </p:cNvSpPr>
            <p:nvPr/>
          </p:nvSpPr>
          <p:spPr bwMode="auto">
            <a:xfrm>
              <a:off x="2580" y="2838"/>
              <a:ext cx="48" cy="42"/>
            </a:xfrm>
            <a:custGeom>
              <a:avLst/>
              <a:gdLst>
                <a:gd name="T0" fmla="*/ 24 w 48"/>
                <a:gd name="T1" fmla="*/ 42 h 42"/>
                <a:gd name="T2" fmla="*/ 18 w 48"/>
                <a:gd name="T3" fmla="*/ 42 h 42"/>
                <a:gd name="T4" fmla="*/ 12 w 48"/>
                <a:gd name="T5" fmla="*/ 42 h 42"/>
                <a:gd name="T6" fmla="*/ 0 w 48"/>
                <a:gd name="T7" fmla="*/ 36 h 42"/>
                <a:gd name="T8" fmla="*/ 6 w 48"/>
                <a:gd name="T9" fmla="*/ 0 h 42"/>
                <a:gd name="T10" fmla="*/ 30 w 48"/>
                <a:gd name="T11" fmla="*/ 0 h 42"/>
                <a:gd name="T12" fmla="*/ 48 w 48"/>
                <a:gd name="T13" fmla="*/ 24 h 42"/>
                <a:gd name="T14" fmla="*/ 24 w 4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2">
                  <a:moveTo>
                    <a:pt x="24" y="42"/>
                  </a:moveTo>
                  <a:lnTo>
                    <a:pt x="18" y="42"/>
                  </a:lnTo>
                  <a:lnTo>
                    <a:pt x="12" y="42"/>
                  </a:lnTo>
                  <a:lnTo>
                    <a:pt x="0" y="36"/>
                  </a:lnTo>
                  <a:lnTo>
                    <a:pt x="6" y="0"/>
                  </a:lnTo>
                  <a:lnTo>
                    <a:pt x="30" y="0"/>
                  </a:lnTo>
                  <a:lnTo>
                    <a:pt x="48" y="24"/>
                  </a:lnTo>
                  <a:lnTo>
                    <a:pt x="24"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85" name="Freeform 2813"/>
            <p:cNvSpPr>
              <a:spLocks/>
            </p:cNvSpPr>
            <p:nvPr/>
          </p:nvSpPr>
          <p:spPr bwMode="auto">
            <a:xfrm>
              <a:off x="2778" y="2850"/>
              <a:ext cx="54" cy="48"/>
            </a:xfrm>
            <a:custGeom>
              <a:avLst/>
              <a:gdLst>
                <a:gd name="T0" fmla="*/ 42 w 54"/>
                <a:gd name="T1" fmla="*/ 42 h 48"/>
                <a:gd name="T2" fmla="*/ 36 w 54"/>
                <a:gd name="T3" fmla="*/ 42 h 48"/>
                <a:gd name="T4" fmla="*/ 30 w 54"/>
                <a:gd name="T5" fmla="*/ 36 h 48"/>
                <a:gd name="T6" fmla="*/ 24 w 54"/>
                <a:gd name="T7" fmla="*/ 24 h 48"/>
                <a:gd name="T8" fmla="*/ 18 w 54"/>
                <a:gd name="T9" fmla="*/ 24 h 48"/>
                <a:gd name="T10" fmla="*/ 18 w 54"/>
                <a:gd name="T11" fmla="*/ 18 h 48"/>
                <a:gd name="T12" fmla="*/ 12 w 54"/>
                <a:gd name="T13" fmla="*/ 18 h 48"/>
                <a:gd name="T14" fmla="*/ 6 w 54"/>
                <a:gd name="T15" fmla="*/ 12 h 48"/>
                <a:gd name="T16" fmla="*/ 0 w 54"/>
                <a:gd name="T17" fmla="*/ 0 h 48"/>
                <a:gd name="T18" fmla="*/ 6 w 54"/>
                <a:gd name="T19" fmla="*/ 0 h 48"/>
                <a:gd name="T20" fmla="*/ 30 w 54"/>
                <a:gd name="T21" fmla="*/ 0 h 48"/>
                <a:gd name="T22" fmla="*/ 36 w 54"/>
                <a:gd name="T23" fmla="*/ 0 h 48"/>
                <a:gd name="T24" fmla="*/ 42 w 54"/>
                <a:gd name="T25" fmla="*/ 0 h 48"/>
                <a:gd name="T26" fmla="*/ 48 w 54"/>
                <a:gd name="T27" fmla="*/ 0 h 48"/>
                <a:gd name="T28" fmla="*/ 48 w 54"/>
                <a:gd name="T29" fmla="*/ 6 h 48"/>
                <a:gd name="T30" fmla="*/ 48 w 54"/>
                <a:gd name="T31" fmla="*/ 12 h 48"/>
                <a:gd name="T32" fmla="*/ 48 w 54"/>
                <a:gd name="T33" fmla="*/ 18 h 48"/>
                <a:gd name="T34" fmla="*/ 48 w 54"/>
                <a:gd name="T35" fmla="*/ 24 h 48"/>
                <a:gd name="T36" fmla="*/ 48 w 54"/>
                <a:gd name="T37" fmla="*/ 30 h 48"/>
                <a:gd name="T38" fmla="*/ 54 w 54"/>
                <a:gd name="T39" fmla="*/ 24 h 48"/>
                <a:gd name="T40" fmla="*/ 54 w 54"/>
                <a:gd name="T41" fmla="*/ 30 h 48"/>
                <a:gd name="T42" fmla="*/ 54 w 54"/>
                <a:gd name="T43" fmla="*/ 36 h 48"/>
                <a:gd name="T44" fmla="*/ 54 w 54"/>
                <a:gd name="T45" fmla="*/ 42 h 48"/>
                <a:gd name="T46" fmla="*/ 54 w 54"/>
                <a:gd name="T47" fmla="*/ 48 h 48"/>
                <a:gd name="T48" fmla="*/ 48 w 54"/>
                <a:gd name="T49" fmla="*/ 48 h 48"/>
                <a:gd name="T50" fmla="*/ 42 w 54"/>
                <a:gd name="T5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48">
                  <a:moveTo>
                    <a:pt x="42" y="42"/>
                  </a:moveTo>
                  <a:lnTo>
                    <a:pt x="36" y="42"/>
                  </a:lnTo>
                  <a:lnTo>
                    <a:pt x="30" y="36"/>
                  </a:lnTo>
                  <a:lnTo>
                    <a:pt x="24" y="24"/>
                  </a:lnTo>
                  <a:lnTo>
                    <a:pt x="18" y="24"/>
                  </a:lnTo>
                  <a:lnTo>
                    <a:pt x="18" y="18"/>
                  </a:lnTo>
                  <a:lnTo>
                    <a:pt x="12" y="18"/>
                  </a:lnTo>
                  <a:lnTo>
                    <a:pt x="6" y="12"/>
                  </a:lnTo>
                  <a:lnTo>
                    <a:pt x="0" y="0"/>
                  </a:lnTo>
                  <a:lnTo>
                    <a:pt x="6" y="0"/>
                  </a:lnTo>
                  <a:lnTo>
                    <a:pt x="30" y="0"/>
                  </a:lnTo>
                  <a:lnTo>
                    <a:pt x="36" y="0"/>
                  </a:lnTo>
                  <a:lnTo>
                    <a:pt x="42" y="0"/>
                  </a:lnTo>
                  <a:lnTo>
                    <a:pt x="48" y="0"/>
                  </a:lnTo>
                  <a:lnTo>
                    <a:pt x="48" y="6"/>
                  </a:lnTo>
                  <a:lnTo>
                    <a:pt x="48" y="12"/>
                  </a:lnTo>
                  <a:lnTo>
                    <a:pt x="48" y="18"/>
                  </a:lnTo>
                  <a:lnTo>
                    <a:pt x="48" y="24"/>
                  </a:lnTo>
                  <a:lnTo>
                    <a:pt x="48" y="30"/>
                  </a:lnTo>
                  <a:lnTo>
                    <a:pt x="54" y="24"/>
                  </a:lnTo>
                  <a:lnTo>
                    <a:pt x="54" y="30"/>
                  </a:lnTo>
                  <a:lnTo>
                    <a:pt x="54" y="36"/>
                  </a:lnTo>
                  <a:lnTo>
                    <a:pt x="54" y="42"/>
                  </a:lnTo>
                  <a:lnTo>
                    <a:pt x="54" y="48"/>
                  </a:lnTo>
                  <a:lnTo>
                    <a:pt x="48" y="48"/>
                  </a:lnTo>
                  <a:lnTo>
                    <a:pt x="4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86" name="Freeform 2814"/>
            <p:cNvSpPr>
              <a:spLocks/>
            </p:cNvSpPr>
            <p:nvPr/>
          </p:nvSpPr>
          <p:spPr bwMode="auto">
            <a:xfrm>
              <a:off x="3306" y="2832"/>
              <a:ext cx="36" cy="42"/>
            </a:xfrm>
            <a:custGeom>
              <a:avLst/>
              <a:gdLst>
                <a:gd name="T0" fmla="*/ 30 w 36"/>
                <a:gd name="T1" fmla="*/ 42 h 42"/>
                <a:gd name="T2" fmla="*/ 18 w 36"/>
                <a:gd name="T3" fmla="*/ 42 h 42"/>
                <a:gd name="T4" fmla="*/ 18 w 36"/>
                <a:gd name="T5" fmla="*/ 36 h 42"/>
                <a:gd name="T6" fmla="*/ 6 w 36"/>
                <a:gd name="T7" fmla="*/ 30 h 42"/>
                <a:gd name="T8" fmla="*/ 6 w 36"/>
                <a:gd name="T9" fmla="*/ 24 h 42"/>
                <a:gd name="T10" fmla="*/ 0 w 36"/>
                <a:gd name="T11" fmla="*/ 24 h 42"/>
                <a:gd name="T12" fmla="*/ 0 w 36"/>
                <a:gd name="T13" fmla="*/ 12 h 42"/>
                <a:gd name="T14" fmla="*/ 6 w 36"/>
                <a:gd name="T15" fmla="*/ 6 h 42"/>
                <a:gd name="T16" fmla="*/ 12 w 36"/>
                <a:gd name="T17" fmla="*/ 0 h 42"/>
                <a:gd name="T18" fmla="*/ 24 w 36"/>
                <a:gd name="T19" fmla="*/ 6 h 42"/>
                <a:gd name="T20" fmla="*/ 24 w 36"/>
                <a:gd name="T21" fmla="*/ 18 h 42"/>
                <a:gd name="T22" fmla="*/ 24 w 36"/>
                <a:gd name="T23" fmla="*/ 24 h 42"/>
                <a:gd name="T24" fmla="*/ 30 w 36"/>
                <a:gd name="T25" fmla="*/ 24 h 42"/>
                <a:gd name="T26" fmla="*/ 36 w 36"/>
                <a:gd name="T27" fmla="*/ 30 h 42"/>
                <a:gd name="T28" fmla="*/ 36 w 36"/>
                <a:gd name="T29" fmla="*/ 36 h 42"/>
                <a:gd name="T30" fmla="*/ 30 w 36"/>
                <a:gd name="T31" fmla="*/ 36 h 42"/>
                <a:gd name="T32" fmla="*/ 30 w 36"/>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2">
                  <a:moveTo>
                    <a:pt x="30" y="42"/>
                  </a:moveTo>
                  <a:lnTo>
                    <a:pt x="18" y="42"/>
                  </a:lnTo>
                  <a:lnTo>
                    <a:pt x="18" y="36"/>
                  </a:lnTo>
                  <a:lnTo>
                    <a:pt x="6" y="30"/>
                  </a:lnTo>
                  <a:lnTo>
                    <a:pt x="6" y="24"/>
                  </a:lnTo>
                  <a:lnTo>
                    <a:pt x="0" y="24"/>
                  </a:lnTo>
                  <a:lnTo>
                    <a:pt x="0" y="12"/>
                  </a:lnTo>
                  <a:lnTo>
                    <a:pt x="6" y="6"/>
                  </a:lnTo>
                  <a:lnTo>
                    <a:pt x="12" y="0"/>
                  </a:lnTo>
                  <a:lnTo>
                    <a:pt x="24" y="6"/>
                  </a:lnTo>
                  <a:lnTo>
                    <a:pt x="24" y="18"/>
                  </a:lnTo>
                  <a:lnTo>
                    <a:pt x="24" y="24"/>
                  </a:lnTo>
                  <a:lnTo>
                    <a:pt x="30" y="24"/>
                  </a:lnTo>
                  <a:lnTo>
                    <a:pt x="36" y="30"/>
                  </a:lnTo>
                  <a:lnTo>
                    <a:pt x="36" y="36"/>
                  </a:lnTo>
                  <a:lnTo>
                    <a:pt x="30" y="36"/>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87" name="Freeform 2815"/>
            <p:cNvSpPr>
              <a:spLocks/>
            </p:cNvSpPr>
            <p:nvPr/>
          </p:nvSpPr>
          <p:spPr bwMode="auto">
            <a:xfrm>
              <a:off x="2484" y="2844"/>
              <a:ext cx="36" cy="42"/>
            </a:xfrm>
            <a:custGeom>
              <a:avLst/>
              <a:gdLst>
                <a:gd name="T0" fmla="*/ 36 w 36"/>
                <a:gd name="T1" fmla="*/ 42 h 42"/>
                <a:gd name="T2" fmla="*/ 6 w 36"/>
                <a:gd name="T3" fmla="*/ 42 h 42"/>
                <a:gd name="T4" fmla="*/ 0 w 36"/>
                <a:gd name="T5" fmla="*/ 42 h 42"/>
                <a:gd name="T6" fmla="*/ 0 w 36"/>
                <a:gd name="T7" fmla="*/ 36 h 42"/>
                <a:gd name="T8" fmla="*/ 0 w 36"/>
                <a:gd name="T9" fmla="*/ 30 h 42"/>
                <a:gd name="T10" fmla="*/ 6 w 36"/>
                <a:gd name="T11" fmla="*/ 24 h 42"/>
                <a:gd name="T12" fmla="*/ 0 w 36"/>
                <a:gd name="T13" fmla="*/ 18 h 42"/>
                <a:gd name="T14" fmla="*/ 6 w 36"/>
                <a:gd name="T15" fmla="*/ 18 h 42"/>
                <a:gd name="T16" fmla="*/ 6 w 36"/>
                <a:gd name="T17" fmla="*/ 6 h 42"/>
                <a:gd name="T18" fmla="*/ 6 w 36"/>
                <a:gd name="T19" fmla="*/ 0 h 42"/>
                <a:gd name="T20" fmla="*/ 12 w 36"/>
                <a:gd name="T21" fmla="*/ 0 h 42"/>
                <a:gd name="T22" fmla="*/ 30 w 36"/>
                <a:gd name="T23" fmla="*/ 0 h 42"/>
                <a:gd name="T24" fmla="*/ 30 w 36"/>
                <a:gd name="T25" fmla="*/ 12 h 42"/>
                <a:gd name="T26" fmla="*/ 36 w 36"/>
                <a:gd name="T27" fmla="*/ 18 h 42"/>
                <a:gd name="T28" fmla="*/ 36 w 36"/>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2">
                  <a:moveTo>
                    <a:pt x="36" y="42"/>
                  </a:moveTo>
                  <a:lnTo>
                    <a:pt x="6" y="42"/>
                  </a:lnTo>
                  <a:lnTo>
                    <a:pt x="0" y="42"/>
                  </a:lnTo>
                  <a:lnTo>
                    <a:pt x="0" y="36"/>
                  </a:lnTo>
                  <a:lnTo>
                    <a:pt x="0" y="30"/>
                  </a:lnTo>
                  <a:lnTo>
                    <a:pt x="6" y="24"/>
                  </a:lnTo>
                  <a:lnTo>
                    <a:pt x="0" y="18"/>
                  </a:lnTo>
                  <a:lnTo>
                    <a:pt x="6" y="18"/>
                  </a:lnTo>
                  <a:lnTo>
                    <a:pt x="6" y="6"/>
                  </a:lnTo>
                  <a:lnTo>
                    <a:pt x="6" y="0"/>
                  </a:lnTo>
                  <a:lnTo>
                    <a:pt x="12" y="0"/>
                  </a:lnTo>
                  <a:lnTo>
                    <a:pt x="30" y="0"/>
                  </a:lnTo>
                  <a:lnTo>
                    <a:pt x="30" y="12"/>
                  </a:lnTo>
                  <a:lnTo>
                    <a:pt x="36" y="18"/>
                  </a:lnTo>
                  <a:lnTo>
                    <a:pt x="36"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7088" name="Group 2816"/>
          <p:cNvGrpSpPr>
            <a:grpSpLocks/>
          </p:cNvGrpSpPr>
          <p:nvPr/>
        </p:nvGrpSpPr>
        <p:grpSpPr bwMode="auto">
          <a:xfrm>
            <a:off x="3838575" y="1628775"/>
            <a:ext cx="3076575" cy="3552825"/>
            <a:chOff x="2418" y="1026"/>
            <a:chExt cx="1938" cy="2238"/>
          </a:xfrm>
        </p:grpSpPr>
        <p:sp>
          <p:nvSpPr>
            <p:cNvPr id="57089" name="Freeform 2817"/>
            <p:cNvSpPr>
              <a:spLocks/>
            </p:cNvSpPr>
            <p:nvPr/>
          </p:nvSpPr>
          <p:spPr bwMode="auto">
            <a:xfrm>
              <a:off x="3246" y="2838"/>
              <a:ext cx="30" cy="42"/>
            </a:xfrm>
            <a:custGeom>
              <a:avLst/>
              <a:gdLst>
                <a:gd name="T0" fmla="*/ 12 w 30"/>
                <a:gd name="T1" fmla="*/ 36 h 42"/>
                <a:gd name="T2" fmla="*/ 12 w 30"/>
                <a:gd name="T3" fmla="*/ 24 h 42"/>
                <a:gd name="T4" fmla="*/ 6 w 30"/>
                <a:gd name="T5" fmla="*/ 24 h 42"/>
                <a:gd name="T6" fmla="*/ 0 w 30"/>
                <a:gd name="T7" fmla="*/ 18 h 42"/>
                <a:gd name="T8" fmla="*/ 0 w 30"/>
                <a:gd name="T9" fmla="*/ 12 h 42"/>
                <a:gd name="T10" fmla="*/ 0 w 30"/>
                <a:gd name="T11" fmla="*/ 6 h 42"/>
                <a:gd name="T12" fmla="*/ 12 w 30"/>
                <a:gd name="T13" fmla="*/ 0 h 42"/>
                <a:gd name="T14" fmla="*/ 18 w 30"/>
                <a:gd name="T15" fmla="*/ 0 h 42"/>
                <a:gd name="T16" fmla="*/ 24 w 30"/>
                <a:gd name="T17" fmla="*/ 0 h 42"/>
                <a:gd name="T18" fmla="*/ 24 w 30"/>
                <a:gd name="T19" fmla="*/ 6 h 42"/>
                <a:gd name="T20" fmla="*/ 30 w 30"/>
                <a:gd name="T21" fmla="*/ 6 h 42"/>
                <a:gd name="T22" fmla="*/ 30 w 30"/>
                <a:gd name="T23" fmla="*/ 12 h 42"/>
                <a:gd name="T24" fmla="*/ 30 w 30"/>
                <a:gd name="T25" fmla="*/ 18 h 42"/>
                <a:gd name="T26" fmla="*/ 30 w 30"/>
                <a:gd name="T27" fmla="*/ 24 h 42"/>
                <a:gd name="T28" fmla="*/ 24 w 30"/>
                <a:gd name="T29" fmla="*/ 36 h 42"/>
                <a:gd name="T30" fmla="*/ 12 w 30"/>
                <a:gd name="T31" fmla="*/ 42 h 42"/>
                <a:gd name="T32" fmla="*/ 12 w 30"/>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2">
                  <a:moveTo>
                    <a:pt x="12" y="36"/>
                  </a:moveTo>
                  <a:lnTo>
                    <a:pt x="12" y="24"/>
                  </a:lnTo>
                  <a:lnTo>
                    <a:pt x="6" y="24"/>
                  </a:lnTo>
                  <a:lnTo>
                    <a:pt x="0" y="18"/>
                  </a:lnTo>
                  <a:lnTo>
                    <a:pt x="0" y="12"/>
                  </a:lnTo>
                  <a:lnTo>
                    <a:pt x="0" y="6"/>
                  </a:lnTo>
                  <a:lnTo>
                    <a:pt x="12" y="0"/>
                  </a:lnTo>
                  <a:lnTo>
                    <a:pt x="18" y="0"/>
                  </a:lnTo>
                  <a:lnTo>
                    <a:pt x="24" y="0"/>
                  </a:lnTo>
                  <a:lnTo>
                    <a:pt x="24" y="6"/>
                  </a:lnTo>
                  <a:lnTo>
                    <a:pt x="30" y="6"/>
                  </a:lnTo>
                  <a:lnTo>
                    <a:pt x="30" y="12"/>
                  </a:lnTo>
                  <a:lnTo>
                    <a:pt x="30" y="18"/>
                  </a:lnTo>
                  <a:lnTo>
                    <a:pt x="30" y="24"/>
                  </a:lnTo>
                  <a:lnTo>
                    <a:pt x="24" y="36"/>
                  </a:lnTo>
                  <a:lnTo>
                    <a:pt x="12" y="42"/>
                  </a:lnTo>
                  <a:lnTo>
                    <a:pt x="1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90" name="Freeform 2818"/>
            <p:cNvSpPr>
              <a:spLocks/>
            </p:cNvSpPr>
            <p:nvPr/>
          </p:nvSpPr>
          <p:spPr bwMode="auto">
            <a:xfrm>
              <a:off x="2670" y="2850"/>
              <a:ext cx="48" cy="42"/>
            </a:xfrm>
            <a:custGeom>
              <a:avLst/>
              <a:gdLst>
                <a:gd name="T0" fmla="*/ 24 w 48"/>
                <a:gd name="T1" fmla="*/ 42 h 42"/>
                <a:gd name="T2" fmla="*/ 12 w 48"/>
                <a:gd name="T3" fmla="*/ 36 h 42"/>
                <a:gd name="T4" fmla="*/ 12 w 48"/>
                <a:gd name="T5" fmla="*/ 30 h 42"/>
                <a:gd name="T6" fmla="*/ 6 w 48"/>
                <a:gd name="T7" fmla="*/ 30 h 42"/>
                <a:gd name="T8" fmla="*/ 6 w 48"/>
                <a:gd name="T9" fmla="*/ 24 h 42"/>
                <a:gd name="T10" fmla="*/ 6 w 48"/>
                <a:gd name="T11" fmla="*/ 30 h 42"/>
                <a:gd name="T12" fmla="*/ 6 w 48"/>
                <a:gd name="T13" fmla="*/ 24 h 42"/>
                <a:gd name="T14" fmla="*/ 0 w 48"/>
                <a:gd name="T15" fmla="*/ 18 h 42"/>
                <a:gd name="T16" fmla="*/ 6 w 48"/>
                <a:gd name="T17" fmla="*/ 12 h 42"/>
                <a:gd name="T18" fmla="*/ 12 w 48"/>
                <a:gd name="T19" fmla="*/ 12 h 42"/>
                <a:gd name="T20" fmla="*/ 18 w 48"/>
                <a:gd name="T21" fmla="*/ 6 h 42"/>
                <a:gd name="T22" fmla="*/ 24 w 48"/>
                <a:gd name="T23" fmla="*/ 0 h 42"/>
                <a:gd name="T24" fmla="*/ 48 w 48"/>
                <a:gd name="T25" fmla="*/ 30 h 42"/>
                <a:gd name="T26" fmla="*/ 24 w 48"/>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2">
                  <a:moveTo>
                    <a:pt x="24" y="42"/>
                  </a:moveTo>
                  <a:lnTo>
                    <a:pt x="12" y="36"/>
                  </a:lnTo>
                  <a:lnTo>
                    <a:pt x="12" y="30"/>
                  </a:lnTo>
                  <a:lnTo>
                    <a:pt x="6" y="30"/>
                  </a:lnTo>
                  <a:lnTo>
                    <a:pt x="6" y="24"/>
                  </a:lnTo>
                  <a:lnTo>
                    <a:pt x="6" y="30"/>
                  </a:lnTo>
                  <a:lnTo>
                    <a:pt x="6" y="24"/>
                  </a:lnTo>
                  <a:lnTo>
                    <a:pt x="0" y="18"/>
                  </a:lnTo>
                  <a:lnTo>
                    <a:pt x="6" y="12"/>
                  </a:lnTo>
                  <a:lnTo>
                    <a:pt x="12" y="12"/>
                  </a:lnTo>
                  <a:lnTo>
                    <a:pt x="18" y="6"/>
                  </a:lnTo>
                  <a:lnTo>
                    <a:pt x="24" y="0"/>
                  </a:lnTo>
                  <a:lnTo>
                    <a:pt x="48" y="30"/>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91" name="Freeform 2819"/>
            <p:cNvSpPr>
              <a:spLocks/>
            </p:cNvSpPr>
            <p:nvPr/>
          </p:nvSpPr>
          <p:spPr bwMode="auto">
            <a:xfrm>
              <a:off x="3018" y="2850"/>
              <a:ext cx="108" cy="42"/>
            </a:xfrm>
            <a:custGeom>
              <a:avLst/>
              <a:gdLst>
                <a:gd name="T0" fmla="*/ 102 w 108"/>
                <a:gd name="T1" fmla="*/ 0 h 42"/>
                <a:gd name="T2" fmla="*/ 108 w 108"/>
                <a:gd name="T3" fmla="*/ 0 h 42"/>
                <a:gd name="T4" fmla="*/ 108 w 108"/>
                <a:gd name="T5" fmla="*/ 42 h 42"/>
                <a:gd name="T6" fmla="*/ 54 w 108"/>
                <a:gd name="T7" fmla="*/ 24 h 42"/>
                <a:gd name="T8" fmla="*/ 12 w 108"/>
                <a:gd name="T9" fmla="*/ 30 h 42"/>
                <a:gd name="T10" fmla="*/ 6 w 108"/>
                <a:gd name="T11" fmla="*/ 30 h 42"/>
                <a:gd name="T12" fmla="*/ 0 w 108"/>
                <a:gd name="T13" fmla="*/ 24 h 42"/>
                <a:gd name="T14" fmla="*/ 6 w 108"/>
                <a:gd name="T15" fmla="*/ 18 h 42"/>
                <a:gd name="T16" fmla="*/ 12 w 108"/>
                <a:gd name="T17" fmla="*/ 6 h 42"/>
                <a:gd name="T18" fmla="*/ 12 w 108"/>
                <a:gd name="T19" fmla="*/ 0 h 42"/>
                <a:gd name="T20" fmla="*/ 66 w 108"/>
                <a:gd name="T21" fmla="*/ 0 h 42"/>
                <a:gd name="T22" fmla="*/ 78 w 108"/>
                <a:gd name="T23" fmla="*/ 0 h 42"/>
                <a:gd name="T24" fmla="*/ 96 w 108"/>
                <a:gd name="T25" fmla="*/ 0 h 42"/>
                <a:gd name="T26" fmla="*/ 102 w 108"/>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42">
                  <a:moveTo>
                    <a:pt x="102" y="0"/>
                  </a:moveTo>
                  <a:lnTo>
                    <a:pt x="108" y="0"/>
                  </a:lnTo>
                  <a:lnTo>
                    <a:pt x="108" y="42"/>
                  </a:lnTo>
                  <a:lnTo>
                    <a:pt x="54" y="24"/>
                  </a:lnTo>
                  <a:lnTo>
                    <a:pt x="12" y="30"/>
                  </a:lnTo>
                  <a:lnTo>
                    <a:pt x="6" y="30"/>
                  </a:lnTo>
                  <a:lnTo>
                    <a:pt x="0" y="24"/>
                  </a:lnTo>
                  <a:lnTo>
                    <a:pt x="6" y="18"/>
                  </a:lnTo>
                  <a:lnTo>
                    <a:pt x="12" y="6"/>
                  </a:lnTo>
                  <a:lnTo>
                    <a:pt x="12" y="0"/>
                  </a:lnTo>
                  <a:lnTo>
                    <a:pt x="66" y="0"/>
                  </a:lnTo>
                  <a:lnTo>
                    <a:pt x="78" y="0"/>
                  </a:lnTo>
                  <a:lnTo>
                    <a:pt x="96" y="0"/>
                  </a:lnTo>
                  <a:lnTo>
                    <a:pt x="102"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92" name="Freeform 2820"/>
            <p:cNvSpPr>
              <a:spLocks/>
            </p:cNvSpPr>
            <p:nvPr/>
          </p:nvSpPr>
          <p:spPr bwMode="auto">
            <a:xfrm>
              <a:off x="3348" y="2832"/>
              <a:ext cx="60" cy="42"/>
            </a:xfrm>
            <a:custGeom>
              <a:avLst/>
              <a:gdLst>
                <a:gd name="T0" fmla="*/ 48 w 60"/>
                <a:gd name="T1" fmla="*/ 42 h 42"/>
                <a:gd name="T2" fmla="*/ 42 w 60"/>
                <a:gd name="T3" fmla="*/ 36 h 42"/>
                <a:gd name="T4" fmla="*/ 36 w 60"/>
                <a:gd name="T5" fmla="*/ 36 h 42"/>
                <a:gd name="T6" fmla="*/ 30 w 60"/>
                <a:gd name="T7" fmla="*/ 30 h 42"/>
                <a:gd name="T8" fmla="*/ 24 w 60"/>
                <a:gd name="T9" fmla="*/ 30 h 42"/>
                <a:gd name="T10" fmla="*/ 24 w 60"/>
                <a:gd name="T11" fmla="*/ 24 h 42"/>
                <a:gd name="T12" fmla="*/ 18 w 60"/>
                <a:gd name="T13" fmla="*/ 30 h 42"/>
                <a:gd name="T14" fmla="*/ 12 w 60"/>
                <a:gd name="T15" fmla="*/ 18 h 42"/>
                <a:gd name="T16" fmla="*/ 6 w 60"/>
                <a:gd name="T17" fmla="*/ 12 h 42"/>
                <a:gd name="T18" fmla="*/ 0 w 60"/>
                <a:gd name="T19" fmla="*/ 12 h 42"/>
                <a:gd name="T20" fmla="*/ 6 w 60"/>
                <a:gd name="T21" fmla="*/ 12 h 42"/>
                <a:gd name="T22" fmla="*/ 6 w 60"/>
                <a:gd name="T23" fmla="*/ 6 h 42"/>
                <a:gd name="T24" fmla="*/ 12 w 60"/>
                <a:gd name="T25" fmla="*/ 12 h 42"/>
                <a:gd name="T26" fmla="*/ 12 w 60"/>
                <a:gd name="T27" fmla="*/ 6 h 42"/>
                <a:gd name="T28" fmla="*/ 18 w 60"/>
                <a:gd name="T29" fmla="*/ 6 h 42"/>
                <a:gd name="T30" fmla="*/ 18 w 60"/>
                <a:gd name="T31" fmla="*/ 12 h 42"/>
                <a:gd name="T32" fmla="*/ 30 w 60"/>
                <a:gd name="T33" fmla="*/ 12 h 42"/>
                <a:gd name="T34" fmla="*/ 30 w 60"/>
                <a:gd name="T35" fmla="*/ 18 h 42"/>
                <a:gd name="T36" fmla="*/ 36 w 60"/>
                <a:gd name="T37" fmla="*/ 18 h 42"/>
                <a:gd name="T38" fmla="*/ 42 w 60"/>
                <a:gd name="T39" fmla="*/ 18 h 42"/>
                <a:gd name="T40" fmla="*/ 42 w 60"/>
                <a:gd name="T41" fmla="*/ 6 h 42"/>
                <a:gd name="T42" fmla="*/ 54 w 60"/>
                <a:gd name="T43" fmla="*/ 0 h 42"/>
                <a:gd name="T44" fmla="*/ 48 w 60"/>
                <a:gd name="T45" fmla="*/ 6 h 42"/>
                <a:gd name="T46" fmla="*/ 60 w 60"/>
                <a:gd name="T47" fmla="*/ 12 h 42"/>
                <a:gd name="T48" fmla="*/ 54 w 60"/>
                <a:gd name="T49" fmla="*/ 12 h 42"/>
                <a:gd name="T50" fmla="*/ 54 w 60"/>
                <a:gd name="T51" fmla="*/ 18 h 42"/>
                <a:gd name="T52" fmla="*/ 54 w 60"/>
                <a:gd name="T53" fmla="*/ 24 h 42"/>
                <a:gd name="T54" fmla="*/ 60 w 60"/>
                <a:gd name="T55" fmla="*/ 24 h 42"/>
                <a:gd name="T56" fmla="*/ 54 w 60"/>
                <a:gd name="T57" fmla="*/ 24 h 42"/>
                <a:gd name="T58" fmla="*/ 48 w 60"/>
                <a:gd name="T59" fmla="*/ 24 h 42"/>
                <a:gd name="T60" fmla="*/ 42 w 60"/>
                <a:gd name="T61" fmla="*/ 30 h 42"/>
                <a:gd name="T62" fmla="*/ 36 w 60"/>
                <a:gd name="T63" fmla="*/ 30 h 42"/>
                <a:gd name="T64" fmla="*/ 42 w 60"/>
                <a:gd name="T65" fmla="*/ 36 h 42"/>
                <a:gd name="T66" fmla="*/ 36 w 60"/>
                <a:gd name="T67" fmla="*/ 36 h 42"/>
                <a:gd name="T68" fmla="*/ 48 w 60"/>
                <a:gd name="T6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42">
                  <a:moveTo>
                    <a:pt x="48" y="42"/>
                  </a:moveTo>
                  <a:lnTo>
                    <a:pt x="42" y="36"/>
                  </a:lnTo>
                  <a:lnTo>
                    <a:pt x="36" y="36"/>
                  </a:lnTo>
                  <a:lnTo>
                    <a:pt x="30" y="30"/>
                  </a:lnTo>
                  <a:lnTo>
                    <a:pt x="24" y="30"/>
                  </a:lnTo>
                  <a:lnTo>
                    <a:pt x="24" y="24"/>
                  </a:lnTo>
                  <a:lnTo>
                    <a:pt x="18" y="30"/>
                  </a:lnTo>
                  <a:lnTo>
                    <a:pt x="12" y="18"/>
                  </a:lnTo>
                  <a:lnTo>
                    <a:pt x="6" y="12"/>
                  </a:lnTo>
                  <a:lnTo>
                    <a:pt x="0" y="12"/>
                  </a:lnTo>
                  <a:lnTo>
                    <a:pt x="6" y="12"/>
                  </a:lnTo>
                  <a:lnTo>
                    <a:pt x="6" y="6"/>
                  </a:lnTo>
                  <a:lnTo>
                    <a:pt x="12" y="12"/>
                  </a:lnTo>
                  <a:lnTo>
                    <a:pt x="12" y="6"/>
                  </a:lnTo>
                  <a:lnTo>
                    <a:pt x="18" y="6"/>
                  </a:lnTo>
                  <a:lnTo>
                    <a:pt x="18" y="12"/>
                  </a:lnTo>
                  <a:lnTo>
                    <a:pt x="30" y="12"/>
                  </a:lnTo>
                  <a:lnTo>
                    <a:pt x="30" y="18"/>
                  </a:lnTo>
                  <a:lnTo>
                    <a:pt x="36" y="18"/>
                  </a:lnTo>
                  <a:lnTo>
                    <a:pt x="42" y="18"/>
                  </a:lnTo>
                  <a:lnTo>
                    <a:pt x="42" y="6"/>
                  </a:lnTo>
                  <a:lnTo>
                    <a:pt x="54" y="0"/>
                  </a:lnTo>
                  <a:lnTo>
                    <a:pt x="48" y="6"/>
                  </a:lnTo>
                  <a:lnTo>
                    <a:pt x="60" y="12"/>
                  </a:lnTo>
                  <a:lnTo>
                    <a:pt x="54" y="12"/>
                  </a:lnTo>
                  <a:lnTo>
                    <a:pt x="54" y="18"/>
                  </a:lnTo>
                  <a:lnTo>
                    <a:pt x="54" y="24"/>
                  </a:lnTo>
                  <a:lnTo>
                    <a:pt x="60" y="24"/>
                  </a:lnTo>
                  <a:lnTo>
                    <a:pt x="54" y="24"/>
                  </a:lnTo>
                  <a:lnTo>
                    <a:pt x="48" y="24"/>
                  </a:lnTo>
                  <a:lnTo>
                    <a:pt x="42" y="30"/>
                  </a:lnTo>
                  <a:lnTo>
                    <a:pt x="36" y="30"/>
                  </a:lnTo>
                  <a:lnTo>
                    <a:pt x="42" y="36"/>
                  </a:lnTo>
                  <a:lnTo>
                    <a:pt x="36" y="36"/>
                  </a:lnTo>
                  <a:lnTo>
                    <a:pt x="4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93" name="Freeform 2821"/>
            <p:cNvSpPr>
              <a:spLocks/>
            </p:cNvSpPr>
            <p:nvPr/>
          </p:nvSpPr>
          <p:spPr bwMode="auto">
            <a:xfrm>
              <a:off x="2604" y="2850"/>
              <a:ext cx="60" cy="42"/>
            </a:xfrm>
            <a:custGeom>
              <a:avLst/>
              <a:gdLst>
                <a:gd name="T0" fmla="*/ 30 w 60"/>
                <a:gd name="T1" fmla="*/ 42 h 42"/>
                <a:gd name="T2" fmla="*/ 30 w 60"/>
                <a:gd name="T3" fmla="*/ 36 h 42"/>
                <a:gd name="T4" fmla="*/ 24 w 60"/>
                <a:gd name="T5" fmla="*/ 36 h 42"/>
                <a:gd name="T6" fmla="*/ 30 w 60"/>
                <a:gd name="T7" fmla="*/ 30 h 42"/>
                <a:gd name="T8" fmla="*/ 24 w 60"/>
                <a:gd name="T9" fmla="*/ 30 h 42"/>
                <a:gd name="T10" fmla="*/ 18 w 60"/>
                <a:gd name="T11" fmla="*/ 30 h 42"/>
                <a:gd name="T12" fmla="*/ 12 w 60"/>
                <a:gd name="T13" fmla="*/ 30 h 42"/>
                <a:gd name="T14" fmla="*/ 6 w 60"/>
                <a:gd name="T15" fmla="*/ 30 h 42"/>
                <a:gd name="T16" fmla="*/ 0 w 60"/>
                <a:gd name="T17" fmla="*/ 30 h 42"/>
                <a:gd name="T18" fmla="*/ 24 w 60"/>
                <a:gd name="T19" fmla="*/ 12 h 42"/>
                <a:gd name="T20" fmla="*/ 30 w 60"/>
                <a:gd name="T21" fmla="*/ 0 h 42"/>
                <a:gd name="T22" fmla="*/ 54 w 60"/>
                <a:gd name="T23" fmla="*/ 18 h 42"/>
                <a:gd name="T24" fmla="*/ 60 w 60"/>
                <a:gd name="T25" fmla="*/ 30 h 42"/>
                <a:gd name="T26" fmla="*/ 48 w 60"/>
                <a:gd name="T27" fmla="*/ 36 h 42"/>
                <a:gd name="T28" fmla="*/ 30 w 60"/>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2">
                  <a:moveTo>
                    <a:pt x="30" y="42"/>
                  </a:moveTo>
                  <a:lnTo>
                    <a:pt x="30" y="36"/>
                  </a:lnTo>
                  <a:lnTo>
                    <a:pt x="24" y="36"/>
                  </a:lnTo>
                  <a:lnTo>
                    <a:pt x="30" y="30"/>
                  </a:lnTo>
                  <a:lnTo>
                    <a:pt x="24" y="30"/>
                  </a:lnTo>
                  <a:lnTo>
                    <a:pt x="18" y="30"/>
                  </a:lnTo>
                  <a:lnTo>
                    <a:pt x="12" y="30"/>
                  </a:lnTo>
                  <a:lnTo>
                    <a:pt x="6" y="30"/>
                  </a:lnTo>
                  <a:lnTo>
                    <a:pt x="0" y="30"/>
                  </a:lnTo>
                  <a:lnTo>
                    <a:pt x="24" y="12"/>
                  </a:lnTo>
                  <a:lnTo>
                    <a:pt x="30" y="0"/>
                  </a:lnTo>
                  <a:lnTo>
                    <a:pt x="54" y="18"/>
                  </a:lnTo>
                  <a:lnTo>
                    <a:pt x="60" y="30"/>
                  </a:lnTo>
                  <a:lnTo>
                    <a:pt x="48" y="36"/>
                  </a:lnTo>
                  <a:lnTo>
                    <a:pt x="30" y="4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94" name="Freeform 2822"/>
            <p:cNvSpPr>
              <a:spLocks/>
            </p:cNvSpPr>
            <p:nvPr/>
          </p:nvSpPr>
          <p:spPr bwMode="auto">
            <a:xfrm>
              <a:off x="3768" y="2796"/>
              <a:ext cx="72" cy="36"/>
            </a:xfrm>
            <a:custGeom>
              <a:avLst/>
              <a:gdLst>
                <a:gd name="T0" fmla="*/ 12 w 72"/>
                <a:gd name="T1" fmla="*/ 6 h 36"/>
                <a:gd name="T2" fmla="*/ 54 w 72"/>
                <a:gd name="T3" fmla="*/ 0 h 36"/>
                <a:gd name="T4" fmla="*/ 54 w 72"/>
                <a:gd name="T5" fmla="*/ 6 h 36"/>
                <a:gd name="T6" fmla="*/ 60 w 72"/>
                <a:gd name="T7" fmla="*/ 0 h 36"/>
                <a:gd name="T8" fmla="*/ 60 w 72"/>
                <a:gd name="T9" fmla="*/ 6 h 36"/>
                <a:gd name="T10" fmla="*/ 72 w 72"/>
                <a:gd name="T11" fmla="*/ 6 h 36"/>
                <a:gd name="T12" fmla="*/ 60 w 72"/>
                <a:gd name="T13" fmla="*/ 6 h 36"/>
                <a:gd name="T14" fmla="*/ 30 w 72"/>
                <a:gd name="T15" fmla="*/ 30 h 36"/>
                <a:gd name="T16" fmla="*/ 24 w 72"/>
                <a:gd name="T17" fmla="*/ 30 h 36"/>
                <a:gd name="T18" fmla="*/ 18 w 72"/>
                <a:gd name="T19" fmla="*/ 36 h 36"/>
                <a:gd name="T20" fmla="*/ 0 w 72"/>
                <a:gd name="T21" fmla="*/ 36 h 36"/>
                <a:gd name="T22" fmla="*/ 6 w 72"/>
                <a:gd name="T23" fmla="*/ 30 h 36"/>
                <a:gd name="T24" fmla="*/ 12 w 72"/>
                <a:gd name="T25" fmla="*/ 30 h 36"/>
                <a:gd name="T26" fmla="*/ 12 w 72"/>
                <a:gd name="T27" fmla="*/ 24 h 36"/>
                <a:gd name="T28" fmla="*/ 12 w 72"/>
                <a:gd name="T29" fmla="*/ 18 h 36"/>
                <a:gd name="T30" fmla="*/ 12 w 72"/>
                <a:gd name="T31" fmla="*/ 12 h 36"/>
                <a:gd name="T32" fmla="*/ 12 w 72"/>
                <a:gd name="T3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36">
                  <a:moveTo>
                    <a:pt x="12" y="6"/>
                  </a:moveTo>
                  <a:lnTo>
                    <a:pt x="54" y="0"/>
                  </a:lnTo>
                  <a:lnTo>
                    <a:pt x="54" y="6"/>
                  </a:lnTo>
                  <a:lnTo>
                    <a:pt x="60" y="0"/>
                  </a:lnTo>
                  <a:lnTo>
                    <a:pt x="60" y="6"/>
                  </a:lnTo>
                  <a:lnTo>
                    <a:pt x="72" y="6"/>
                  </a:lnTo>
                  <a:lnTo>
                    <a:pt x="60" y="6"/>
                  </a:lnTo>
                  <a:lnTo>
                    <a:pt x="30" y="30"/>
                  </a:lnTo>
                  <a:lnTo>
                    <a:pt x="24" y="30"/>
                  </a:lnTo>
                  <a:lnTo>
                    <a:pt x="18" y="36"/>
                  </a:lnTo>
                  <a:lnTo>
                    <a:pt x="0" y="36"/>
                  </a:lnTo>
                  <a:lnTo>
                    <a:pt x="6" y="30"/>
                  </a:lnTo>
                  <a:lnTo>
                    <a:pt x="12" y="30"/>
                  </a:lnTo>
                  <a:lnTo>
                    <a:pt x="12" y="24"/>
                  </a:lnTo>
                  <a:lnTo>
                    <a:pt x="12" y="18"/>
                  </a:lnTo>
                  <a:lnTo>
                    <a:pt x="12" y="12"/>
                  </a:lnTo>
                  <a:lnTo>
                    <a:pt x="12" y="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95" name="Freeform 2823"/>
            <p:cNvSpPr>
              <a:spLocks/>
            </p:cNvSpPr>
            <p:nvPr/>
          </p:nvSpPr>
          <p:spPr bwMode="auto">
            <a:xfrm>
              <a:off x="2760" y="2862"/>
              <a:ext cx="60" cy="72"/>
            </a:xfrm>
            <a:custGeom>
              <a:avLst/>
              <a:gdLst>
                <a:gd name="T0" fmla="*/ 18 w 60"/>
                <a:gd name="T1" fmla="*/ 72 h 72"/>
                <a:gd name="T2" fmla="*/ 18 w 60"/>
                <a:gd name="T3" fmla="*/ 66 h 72"/>
                <a:gd name="T4" fmla="*/ 24 w 60"/>
                <a:gd name="T5" fmla="*/ 60 h 72"/>
                <a:gd name="T6" fmla="*/ 6 w 60"/>
                <a:gd name="T7" fmla="*/ 36 h 72"/>
                <a:gd name="T8" fmla="*/ 0 w 60"/>
                <a:gd name="T9" fmla="*/ 36 h 72"/>
                <a:gd name="T10" fmla="*/ 0 w 60"/>
                <a:gd name="T11" fmla="*/ 30 h 72"/>
                <a:gd name="T12" fmla="*/ 24 w 60"/>
                <a:gd name="T13" fmla="*/ 0 h 72"/>
                <a:gd name="T14" fmla="*/ 30 w 60"/>
                <a:gd name="T15" fmla="*/ 6 h 72"/>
                <a:gd name="T16" fmla="*/ 36 w 60"/>
                <a:gd name="T17" fmla="*/ 6 h 72"/>
                <a:gd name="T18" fmla="*/ 36 w 60"/>
                <a:gd name="T19" fmla="*/ 12 h 72"/>
                <a:gd name="T20" fmla="*/ 42 w 60"/>
                <a:gd name="T21" fmla="*/ 12 h 72"/>
                <a:gd name="T22" fmla="*/ 48 w 60"/>
                <a:gd name="T23" fmla="*/ 24 h 72"/>
                <a:gd name="T24" fmla="*/ 54 w 60"/>
                <a:gd name="T25" fmla="*/ 30 h 72"/>
                <a:gd name="T26" fmla="*/ 60 w 60"/>
                <a:gd name="T27" fmla="*/ 30 h 72"/>
                <a:gd name="T28" fmla="*/ 48 w 60"/>
                <a:gd name="T29" fmla="*/ 42 h 72"/>
                <a:gd name="T30" fmla="*/ 42 w 60"/>
                <a:gd name="T31" fmla="*/ 54 h 72"/>
                <a:gd name="T32" fmla="*/ 18 w 60"/>
                <a:gd name="T3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72">
                  <a:moveTo>
                    <a:pt x="18" y="72"/>
                  </a:moveTo>
                  <a:lnTo>
                    <a:pt x="18" y="66"/>
                  </a:lnTo>
                  <a:lnTo>
                    <a:pt x="24" y="60"/>
                  </a:lnTo>
                  <a:lnTo>
                    <a:pt x="6" y="36"/>
                  </a:lnTo>
                  <a:lnTo>
                    <a:pt x="0" y="36"/>
                  </a:lnTo>
                  <a:lnTo>
                    <a:pt x="0" y="30"/>
                  </a:lnTo>
                  <a:lnTo>
                    <a:pt x="24" y="0"/>
                  </a:lnTo>
                  <a:lnTo>
                    <a:pt x="30" y="6"/>
                  </a:lnTo>
                  <a:lnTo>
                    <a:pt x="36" y="6"/>
                  </a:lnTo>
                  <a:lnTo>
                    <a:pt x="36" y="12"/>
                  </a:lnTo>
                  <a:lnTo>
                    <a:pt x="42" y="12"/>
                  </a:lnTo>
                  <a:lnTo>
                    <a:pt x="48" y="24"/>
                  </a:lnTo>
                  <a:lnTo>
                    <a:pt x="54" y="30"/>
                  </a:lnTo>
                  <a:lnTo>
                    <a:pt x="60" y="30"/>
                  </a:lnTo>
                  <a:lnTo>
                    <a:pt x="48" y="42"/>
                  </a:lnTo>
                  <a:lnTo>
                    <a:pt x="42" y="54"/>
                  </a:lnTo>
                  <a:lnTo>
                    <a:pt x="18"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96" name="Freeform 2824"/>
            <p:cNvSpPr>
              <a:spLocks/>
            </p:cNvSpPr>
            <p:nvPr/>
          </p:nvSpPr>
          <p:spPr bwMode="auto">
            <a:xfrm>
              <a:off x="3192" y="2850"/>
              <a:ext cx="66" cy="48"/>
            </a:xfrm>
            <a:custGeom>
              <a:avLst/>
              <a:gdLst>
                <a:gd name="T0" fmla="*/ 54 w 66"/>
                <a:gd name="T1" fmla="*/ 48 h 48"/>
                <a:gd name="T2" fmla="*/ 36 w 66"/>
                <a:gd name="T3" fmla="*/ 42 h 48"/>
                <a:gd name="T4" fmla="*/ 30 w 66"/>
                <a:gd name="T5" fmla="*/ 42 h 48"/>
                <a:gd name="T6" fmla="*/ 30 w 66"/>
                <a:gd name="T7" fmla="*/ 36 h 48"/>
                <a:gd name="T8" fmla="*/ 18 w 66"/>
                <a:gd name="T9" fmla="*/ 36 h 48"/>
                <a:gd name="T10" fmla="*/ 24 w 66"/>
                <a:gd name="T11" fmla="*/ 24 h 48"/>
                <a:gd name="T12" fmla="*/ 0 w 66"/>
                <a:gd name="T13" fmla="*/ 24 h 48"/>
                <a:gd name="T14" fmla="*/ 12 w 66"/>
                <a:gd name="T15" fmla="*/ 18 h 48"/>
                <a:gd name="T16" fmla="*/ 18 w 66"/>
                <a:gd name="T17" fmla="*/ 6 h 48"/>
                <a:gd name="T18" fmla="*/ 36 w 66"/>
                <a:gd name="T19" fmla="*/ 0 h 48"/>
                <a:gd name="T20" fmla="*/ 36 w 66"/>
                <a:gd name="T21" fmla="*/ 6 h 48"/>
                <a:gd name="T22" fmla="*/ 42 w 66"/>
                <a:gd name="T23" fmla="*/ 6 h 48"/>
                <a:gd name="T24" fmla="*/ 42 w 66"/>
                <a:gd name="T25" fmla="*/ 18 h 48"/>
                <a:gd name="T26" fmla="*/ 60 w 66"/>
                <a:gd name="T27" fmla="*/ 18 h 48"/>
                <a:gd name="T28" fmla="*/ 60 w 66"/>
                <a:gd name="T29" fmla="*/ 24 h 48"/>
                <a:gd name="T30" fmla="*/ 66 w 66"/>
                <a:gd name="T31" fmla="*/ 24 h 48"/>
                <a:gd name="T32" fmla="*/ 66 w 66"/>
                <a:gd name="T33" fmla="*/ 30 h 48"/>
                <a:gd name="T34" fmla="*/ 66 w 66"/>
                <a:gd name="T35" fmla="*/ 36 h 48"/>
                <a:gd name="T36" fmla="*/ 60 w 66"/>
                <a:gd name="T37" fmla="*/ 36 h 48"/>
                <a:gd name="T38" fmla="*/ 60 w 66"/>
                <a:gd name="T39" fmla="*/ 42 h 48"/>
                <a:gd name="T40" fmla="*/ 54 w 66"/>
                <a:gd name="T41" fmla="*/ 42 h 48"/>
                <a:gd name="T42" fmla="*/ 54 w 66"/>
                <a:gd name="T4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48">
                  <a:moveTo>
                    <a:pt x="54" y="48"/>
                  </a:moveTo>
                  <a:lnTo>
                    <a:pt x="36" y="42"/>
                  </a:lnTo>
                  <a:lnTo>
                    <a:pt x="30" y="42"/>
                  </a:lnTo>
                  <a:lnTo>
                    <a:pt x="30" y="36"/>
                  </a:lnTo>
                  <a:lnTo>
                    <a:pt x="18" y="36"/>
                  </a:lnTo>
                  <a:lnTo>
                    <a:pt x="24" y="24"/>
                  </a:lnTo>
                  <a:lnTo>
                    <a:pt x="0" y="24"/>
                  </a:lnTo>
                  <a:lnTo>
                    <a:pt x="12" y="18"/>
                  </a:lnTo>
                  <a:lnTo>
                    <a:pt x="18" y="6"/>
                  </a:lnTo>
                  <a:lnTo>
                    <a:pt x="36" y="0"/>
                  </a:lnTo>
                  <a:lnTo>
                    <a:pt x="36" y="6"/>
                  </a:lnTo>
                  <a:lnTo>
                    <a:pt x="42" y="6"/>
                  </a:lnTo>
                  <a:lnTo>
                    <a:pt x="42" y="18"/>
                  </a:lnTo>
                  <a:lnTo>
                    <a:pt x="60" y="18"/>
                  </a:lnTo>
                  <a:lnTo>
                    <a:pt x="60" y="24"/>
                  </a:lnTo>
                  <a:lnTo>
                    <a:pt x="66" y="24"/>
                  </a:lnTo>
                  <a:lnTo>
                    <a:pt x="66" y="30"/>
                  </a:lnTo>
                  <a:lnTo>
                    <a:pt x="66" y="36"/>
                  </a:lnTo>
                  <a:lnTo>
                    <a:pt x="60" y="36"/>
                  </a:lnTo>
                  <a:lnTo>
                    <a:pt x="60" y="42"/>
                  </a:lnTo>
                  <a:lnTo>
                    <a:pt x="54" y="42"/>
                  </a:lnTo>
                  <a:lnTo>
                    <a:pt x="5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97" name="Freeform 2825"/>
            <p:cNvSpPr>
              <a:spLocks/>
            </p:cNvSpPr>
            <p:nvPr/>
          </p:nvSpPr>
          <p:spPr bwMode="auto">
            <a:xfrm>
              <a:off x="3984" y="2778"/>
              <a:ext cx="54" cy="48"/>
            </a:xfrm>
            <a:custGeom>
              <a:avLst/>
              <a:gdLst>
                <a:gd name="T0" fmla="*/ 24 w 54"/>
                <a:gd name="T1" fmla="*/ 48 h 48"/>
                <a:gd name="T2" fmla="*/ 12 w 54"/>
                <a:gd name="T3" fmla="*/ 48 h 48"/>
                <a:gd name="T4" fmla="*/ 12 w 54"/>
                <a:gd name="T5" fmla="*/ 42 h 48"/>
                <a:gd name="T6" fmla="*/ 6 w 54"/>
                <a:gd name="T7" fmla="*/ 42 h 48"/>
                <a:gd name="T8" fmla="*/ 0 w 54"/>
                <a:gd name="T9" fmla="*/ 12 h 48"/>
                <a:gd name="T10" fmla="*/ 6 w 54"/>
                <a:gd name="T11" fmla="*/ 12 h 48"/>
                <a:gd name="T12" fmla="*/ 6 w 54"/>
                <a:gd name="T13" fmla="*/ 6 h 48"/>
                <a:gd name="T14" fmla="*/ 12 w 54"/>
                <a:gd name="T15" fmla="*/ 6 h 48"/>
                <a:gd name="T16" fmla="*/ 12 w 54"/>
                <a:gd name="T17" fmla="*/ 0 h 48"/>
                <a:gd name="T18" fmla="*/ 18 w 54"/>
                <a:gd name="T19" fmla="*/ 6 h 48"/>
                <a:gd name="T20" fmla="*/ 18 w 54"/>
                <a:gd name="T21" fmla="*/ 0 h 48"/>
                <a:gd name="T22" fmla="*/ 24 w 54"/>
                <a:gd name="T23" fmla="*/ 6 h 48"/>
                <a:gd name="T24" fmla="*/ 30 w 54"/>
                <a:gd name="T25" fmla="*/ 6 h 48"/>
                <a:gd name="T26" fmla="*/ 36 w 54"/>
                <a:gd name="T27" fmla="*/ 6 h 48"/>
                <a:gd name="T28" fmla="*/ 48 w 54"/>
                <a:gd name="T29" fmla="*/ 6 h 48"/>
                <a:gd name="T30" fmla="*/ 48 w 54"/>
                <a:gd name="T31" fmla="*/ 12 h 48"/>
                <a:gd name="T32" fmla="*/ 54 w 54"/>
                <a:gd name="T33" fmla="*/ 18 h 48"/>
                <a:gd name="T34" fmla="*/ 54 w 54"/>
                <a:gd name="T35" fmla="*/ 42 h 48"/>
                <a:gd name="T36" fmla="*/ 54 w 54"/>
                <a:gd name="T37" fmla="*/ 48 h 48"/>
                <a:gd name="T38" fmla="*/ 48 w 54"/>
                <a:gd name="T39" fmla="*/ 48 h 48"/>
                <a:gd name="T40" fmla="*/ 42 w 54"/>
                <a:gd name="T41" fmla="*/ 48 h 48"/>
                <a:gd name="T42" fmla="*/ 42 w 54"/>
                <a:gd name="T43" fmla="*/ 42 h 48"/>
                <a:gd name="T44" fmla="*/ 24 w 54"/>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48">
                  <a:moveTo>
                    <a:pt x="24" y="48"/>
                  </a:moveTo>
                  <a:lnTo>
                    <a:pt x="12" y="48"/>
                  </a:lnTo>
                  <a:lnTo>
                    <a:pt x="12" y="42"/>
                  </a:lnTo>
                  <a:lnTo>
                    <a:pt x="6" y="42"/>
                  </a:lnTo>
                  <a:lnTo>
                    <a:pt x="0" y="12"/>
                  </a:lnTo>
                  <a:lnTo>
                    <a:pt x="6" y="12"/>
                  </a:lnTo>
                  <a:lnTo>
                    <a:pt x="6" y="6"/>
                  </a:lnTo>
                  <a:lnTo>
                    <a:pt x="12" y="6"/>
                  </a:lnTo>
                  <a:lnTo>
                    <a:pt x="12" y="0"/>
                  </a:lnTo>
                  <a:lnTo>
                    <a:pt x="18" y="6"/>
                  </a:lnTo>
                  <a:lnTo>
                    <a:pt x="18" y="0"/>
                  </a:lnTo>
                  <a:lnTo>
                    <a:pt x="24" y="6"/>
                  </a:lnTo>
                  <a:lnTo>
                    <a:pt x="30" y="6"/>
                  </a:lnTo>
                  <a:lnTo>
                    <a:pt x="36" y="6"/>
                  </a:lnTo>
                  <a:lnTo>
                    <a:pt x="48" y="6"/>
                  </a:lnTo>
                  <a:lnTo>
                    <a:pt x="48" y="12"/>
                  </a:lnTo>
                  <a:lnTo>
                    <a:pt x="54" y="18"/>
                  </a:lnTo>
                  <a:lnTo>
                    <a:pt x="54" y="42"/>
                  </a:lnTo>
                  <a:lnTo>
                    <a:pt x="54" y="48"/>
                  </a:lnTo>
                  <a:lnTo>
                    <a:pt x="48" y="48"/>
                  </a:lnTo>
                  <a:lnTo>
                    <a:pt x="42" y="48"/>
                  </a:lnTo>
                  <a:lnTo>
                    <a:pt x="42" y="42"/>
                  </a:lnTo>
                  <a:lnTo>
                    <a:pt x="24"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98" name="Freeform 2826"/>
            <p:cNvSpPr>
              <a:spLocks/>
            </p:cNvSpPr>
            <p:nvPr/>
          </p:nvSpPr>
          <p:spPr bwMode="auto">
            <a:xfrm>
              <a:off x="3960" y="2784"/>
              <a:ext cx="30" cy="36"/>
            </a:xfrm>
            <a:custGeom>
              <a:avLst/>
              <a:gdLst>
                <a:gd name="T0" fmla="*/ 0 w 30"/>
                <a:gd name="T1" fmla="*/ 12 h 36"/>
                <a:gd name="T2" fmla="*/ 6 w 30"/>
                <a:gd name="T3" fmla="*/ 12 h 36"/>
                <a:gd name="T4" fmla="*/ 6 w 30"/>
                <a:gd name="T5" fmla="*/ 6 h 36"/>
                <a:gd name="T6" fmla="*/ 6 w 30"/>
                <a:gd name="T7" fmla="*/ 0 h 36"/>
                <a:gd name="T8" fmla="*/ 12 w 30"/>
                <a:gd name="T9" fmla="*/ 0 h 36"/>
                <a:gd name="T10" fmla="*/ 18 w 30"/>
                <a:gd name="T11" fmla="*/ 6 h 36"/>
                <a:gd name="T12" fmla="*/ 24 w 30"/>
                <a:gd name="T13" fmla="*/ 6 h 36"/>
                <a:gd name="T14" fmla="*/ 30 w 30"/>
                <a:gd name="T15" fmla="*/ 36 h 36"/>
                <a:gd name="T16" fmla="*/ 18 w 30"/>
                <a:gd name="T17" fmla="*/ 36 h 36"/>
                <a:gd name="T18" fmla="*/ 12 w 30"/>
                <a:gd name="T19" fmla="*/ 36 h 36"/>
                <a:gd name="T20" fmla="*/ 0 w 30"/>
                <a:gd name="T21" fmla="*/ 36 h 36"/>
                <a:gd name="T22" fmla="*/ 0 w 30"/>
                <a:gd name="T23" fmla="*/ 30 h 36"/>
                <a:gd name="T24" fmla="*/ 0 w 30"/>
                <a:gd name="T25" fmla="*/ 24 h 36"/>
                <a:gd name="T26" fmla="*/ 0 w 30"/>
                <a:gd name="T27" fmla="*/ 18 h 36"/>
                <a:gd name="T28" fmla="*/ 0 w 30"/>
                <a:gd name="T2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0" y="12"/>
                  </a:moveTo>
                  <a:lnTo>
                    <a:pt x="6" y="12"/>
                  </a:lnTo>
                  <a:lnTo>
                    <a:pt x="6" y="6"/>
                  </a:lnTo>
                  <a:lnTo>
                    <a:pt x="6" y="0"/>
                  </a:lnTo>
                  <a:lnTo>
                    <a:pt x="12" y="0"/>
                  </a:lnTo>
                  <a:lnTo>
                    <a:pt x="18" y="6"/>
                  </a:lnTo>
                  <a:lnTo>
                    <a:pt x="24" y="6"/>
                  </a:lnTo>
                  <a:lnTo>
                    <a:pt x="30" y="36"/>
                  </a:lnTo>
                  <a:lnTo>
                    <a:pt x="18" y="36"/>
                  </a:lnTo>
                  <a:lnTo>
                    <a:pt x="12" y="36"/>
                  </a:lnTo>
                  <a:lnTo>
                    <a:pt x="0" y="36"/>
                  </a:lnTo>
                  <a:lnTo>
                    <a:pt x="0" y="30"/>
                  </a:lnTo>
                  <a:lnTo>
                    <a:pt x="0" y="24"/>
                  </a:lnTo>
                  <a:lnTo>
                    <a:pt x="0" y="18"/>
                  </a:lnTo>
                  <a:lnTo>
                    <a:pt x="0"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99" name="Freeform 2827"/>
            <p:cNvSpPr>
              <a:spLocks/>
            </p:cNvSpPr>
            <p:nvPr/>
          </p:nvSpPr>
          <p:spPr bwMode="auto">
            <a:xfrm>
              <a:off x="3270" y="2850"/>
              <a:ext cx="84" cy="84"/>
            </a:xfrm>
            <a:custGeom>
              <a:avLst/>
              <a:gdLst>
                <a:gd name="T0" fmla="*/ 78 w 84"/>
                <a:gd name="T1" fmla="*/ 72 h 84"/>
                <a:gd name="T2" fmla="*/ 66 w 84"/>
                <a:gd name="T3" fmla="*/ 84 h 84"/>
                <a:gd name="T4" fmla="*/ 66 w 84"/>
                <a:gd name="T5" fmla="*/ 72 h 84"/>
                <a:gd name="T6" fmla="*/ 66 w 84"/>
                <a:gd name="T7" fmla="*/ 66 h 84"/>
                <a:gd name="T8" fmla="*/ 60 w 84"/>
                <a:gd name="T9" fmla="*/ 66 h 84"/>
                <a:gd name="T10" fmla="*/ 54 w 84"/>
                <a:gd name="T11" fmla="*/ 60 h 84"/>
                <a:gd name="T12" fmla="*/ 54 w 84"/>
                <a:gd name="T13" fmla="*/ 66 h 84"/>
                <a:gd name="T14" fmla="*/ 54 w 84"/>
                <a:gd name="T15" fmla="*/ 60 h 84"/>
                <a:gd name="T16" fmla="*/ 54 w 84"/>
                <a:gd name="T17" fmla="*/ 54 h 84"/>
                <a:gd name="T18" fmla="*/ 48 w 84"/>
                <a:gd name="T19" fmla="*/ 54 h 84"/>
                <a:gd name="T20" fmla="*/ 42 w 84"/>
                <a:gd name="T21" fmla="*/ 48 h 84"/>
                <a:gd name="T22" fmla="*/ 42 w 84"/>
                <a:gd name="T23" fmla="*/ 42 h 84"/>
                <a:gd name="T24" fmla="*/ 36 w 84"/>
                <a:gd name="T25" fmla="*/ 42 h 84"/>
                <a:gd name="T26" fmla="*/ 36 w 84"/>
                <a:gd name="T27" fmla="*/ 36 h 84"/>
                <a:gd name="T28" fmla="*/ 30 w 84"/>
                <a:gd name="T29" fmla="*/ 36 h 84"/>
                <a:gd name="T30" fmla="*/ 30 w 84"/>
                <a:gd name="T31" fmla="*/ 30 h 84"/>
                <a:gd name="T32" fmla="*/ 24 w 84"/>
                <a:gd name="T33" fmla="*/ 30 h 84"/>
                <a:gd name="T34" fmla="*/ 18 w 84"/>
                <a:gd name="T35" fmla="*/ 24 h 84"/>
                <a:gd name="T36" fmla="*/ 12 w 84"/>
                <a:gd name="T37" fmla="*/ 18 h 84"/>
                <a:gd name="T38" fmla="*/ 6 w 84"/>
                <a:gd name="T39" fmla="*/ 18 h 84"/>
                <a:gd name="T40" fmla="*/ 6 w 84"/>
                <a:gd name="T41" fmla="*/ 24 h 84"/>
                <a:gd name="T42" fmla="*/ 0 w 84"/>
                <a:gd name="T43" fmla="*/ 24 h 84"/>
                <a:gd name="T44" fmla="*/ 6 w 84"/>
                <a:gd name="T45" fmla="*/ 12 h 84"/>
                <a:gd name="T46" fmla="*/ 6 w 84"/>
                <a:gd name="T47" fmla="*/ 6 h 84"/>
                <a:gd name="T48" fmla="*/ 12 w 84"/>
                <a:gd name="T49" fmla="*/ 6 h 84"/>
                <a:gd name="T50" fmla="*/ 18 w 84"/>
                <a:gd name="T51" fmla="*/ 0 h 84"/>
                <a:gd name="T52" fmla="*/ 18 w 84"/>
                <a:gd name="T53" fmla="*/ 6 h 84"/>
                <a:gd name="T54" fmla="*/ 24 w 84"/>
                <a:gd name="T55" fmla="*/ 6 h 84"/>
                <a:gd name="T56" fmla="*/ 30 w 84"/>
                <a:gd name="T57" fmla="*/ 6 h 84"/>
                <a:gd name="T58" fmla="*/ 36 w 84"/>
                <a:gd name="T59" fmla="*/ 6 h 84"/>
                <a:gd name="T60" fmla="*/ 42 w 84"/>
                <a:gd name="T61" fmla="*/ 6 h 84"/>
                <a:gd name="T62" fmla="*/ 42 w 84"/>
                <a:gd name="T63" fmla="*/ 12 h 84"/>
                <a:gd name="T64" fmla="*/ 54 w 84"/>
                <a:gd name="T65" fmla="*/ 18 h 84"/>
                <a:gd name="T66" fmla="*/ 54 w 84"/>
                <a:gd name="T67" fmla="*/ 24 h 84"/>
                <a:gd name="T68" fmla="*/ 66 w 84"/>
                <a:gd name="T69" fmla="*/ 24 h 84"/>
                <a:gd name="T70" fmla="*/ 72 w 84"/>
                <a:gd name="T71" fmla="*/ 24 h 84"/>
                <a:gd name="T72" fmla="*/ 72 w 84"/>
                <a:gd name="T73" fmla="*/ 30 h 84"/>
                <a:gd name="T74" fmla="*/ 66 w 84"/>
                <a:gd name="T75" fmla="*/ 36 h 84"/>
                <a:gd name="T76" fmla="*/ 72 w 84"/>
                <a:gd name="T77" fmla="*/ 42 h 84"/>
                <a:gd name="T78" fmla="*/ 84 w 84"/>
                <a:gd name="T79" fmla="*/ 48 h 84"/>
                <a:gd name="T80" fmla="*/ 78 w 84"/>
                <a:gd name="T81" fmla="*/ 48 h 84"/>
                <a:gd name="T82" fmla="*/ 84 w 84"/>
                <a:gd name="T83" fmla="*/ 54 h 84"/>
                <a:gd name="T84" fmla="*/ 78 w 84"/>
                <a:gd name="T85" fmla="*/ 54 h 84"/>
                <a:gd name="T86" fmla="*/ 84 w 84"/>
                <a:gd name="T87" fmla="*/ 60 h 84"/>
                <a:gd name="T88" fmla="*/ 78 w 84"/>
                <a:gd name="T89" fmla="*/ 60 h 84"/>
                <a:gd name="T90" fmla="*/ 78 w 84"/>
                <a:gd name="T91" fmla="*/ 66 h 84"/>
                <a:gd name="T92" fmla="*/ 78 w 84"/>
                <a:gd name="T93"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 h="84">
                  <a:moveTo>
                    <a:pt x="78" y="72"/>
                  </a:moveTo>
                  <a:lnTo>
                    <a:pt x="66" y="84"/>
                  </a:lnTo>
                  <a:lnTo>
                    <a:pt x="66" y="72"/>
                  </a:lnTo>
                  <a:lnTo>
                    <a:pt x="66" y="66"/>
                  </a:lnTo>
                  <a:lnTo>
                    <a:pt x="60" y="66"/>
                  </a:lnTo>
                  <a:lnTo>
                    <a:pt x="54" y="60"/>
                  </a:lnTo>
                  <a:lnTo>
                    <a:pt x="54" y="66"/>
                  </a:lnTo>
                  <a:lnTo>
                    <a:pt x="54" y="60"/>
                  </a:lnTo>
                  <a:lnTo>
                    <a:pt x="54" y="54"/>
                  </a:lnTo>
                  <a:lnTo>
                    <a:pt x="48" y="54"/>
                  </a:lnTo>
                  <a:lnTo>
                    <a:pt x="42" y="48"/>
                  </a:lnTo>
                  <a:lnTo>
                    <a:pt x="42" y="42"/>
                  </a:lnTo>
                  <a:lnTo>
                    <a:pt x="36" y="42"/>
                  </a:lnTo>
                  <a:lnTo>
                    <a:pt x="36" y="36"/>
                  </a:lnTo>
                  <a:lnTo>
                    <a:pt x="30" y="36"/>
                  </a:lnTo>
                  <a:lnTo>
                    <a:pt x="30" y="30"/>
                  </a:lnTo>
                  <a:lnTo>
                    <a:pt x="24" y="30"/>
                  </a:lnTo>
                  <a:lnTo>
                    <a:pt x="18" y="24"/>
                  </a:lnTo>
                  <a:lnTo>
                    <a:pt x="12" y="18"/>
                  </a:lnTo>
                  <a:lnTo>
                    <a:pt x="6" y="18"/>
                  </a:lnTo>
                  <a:lnTo>
                    <a:pt x="6" y="24"/>
                  </a:lnTo>
                  <a:lnTo>
                    <a:pt x="0" y="24"/>
                  </a:lnTo>
                  <a:lnTo>
                    <a:pt x="6" y="12"/>
                  </a:lnTo>
                  <a:lnTo>
                    <a:pt x="6" y="6"/>
                  </a:lnTo>
                  <a:lnTo>
                    <a:pt x="12" y="6"/>
                  </a:lnTo>
                  <a:lnTo>
                    <a:pt x="18" y="0"/>
                  </a:lnTo>
                  <a:lnTo>
                    <a:pt x="18" y="6"/>
                  </a:lnTo>
                  <a:lnTo>
                    <a:pt x="24" y="6"/>
                  </a:lnTo>
                  <a:lnTo>
                    <a:pt x="30" y="6"/>
                  </a:lnTo>
                  <a:lnTo>
                    <a:pt x="36" y="6"/>
                  </a:lnTo>
                  <a:lnTo>
                    <a:pt x="42" y="6"/>
                  </a:lnTo>
                  <a:lnTo>
                    <a:pt x="42" y="12"/>
                  </a:lnTo>
                  <a:lnTo>
                    <a:pt x="54" y="18"/>
                  </a:lnTo>
                  <a:lnTo>
                    <a:pt x="54" y="24"/>
                  </a:lnTo>
                  <a:lnTo>
                    <a:pt x="66" y="24"/>
                  </a:lnTo>
                  <a:lnTo>
                    <a:pt x="72" y="24"/>
                  </a:lnTo>
                  <a:lnTo>
                    <a:pt x="72" y="30"/>
                  </a:lnTo>
                  <a:lnTo>
                    <a:pt x="66" y="36"/>
                  </a:lnTo>
                  <a:lnTo>
                    <a:pt x="72" y="42"/>
                  </a:lnTo>
                  <a:lnTo>
                    <a:pt x="84" y="48"/>
                  </a:lnTo>
                  <a:lnTo>
                    <a:pt x="78" y="48"/>
                  </a:lnTo>
                  <a:lnTo>
                    <a:pt x="84" y="54"/>
                  </a:lnTo>
                  <a:lnTo>
                    <a:pt x="78" y="54"/>
                  </a:lnTo>
                  <a:lnTo>
                    <a:pt x="84" y="60"/>
                  </a:lnTo>
                  <a:lnTo>
                    <a:pt x="78" y="60"/>
                  </a:lnTo>
                  <a:lnTo>
                    <a:pt x="78" y="66"/>
                  </a:lnTo>
                  <a:lnTo>
                    <a:pt x="78"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0" name="Freeform 2828"/>
            <p:cNvSpPr>
              <a:spLocks/>
            </p:cNvSpPr>
            <p:nvPr/>
          </p:nvSpPr>
          <p:spPr bwMode="auto">
            <a:xfrm>
              <a:off x="2520" y="2862"/>
              <a:ext cx="72" cy="36"/>
            </a:xfrm>
            <a:custGeom>
              <a:avLst/>
              <a:gdLst>
                <a:gd name="T0" fmla="*/ 0 w 72"/>
                <a:gd name="T1" fmla="*/ 24 h 36"/>
                <a:gd name="T2" fmla="*/ 0 w 72"/>
                <a:gd name="T3" fmla="*/ 0 h 36"/>
                <a:gd name="T4" fmla="*/ 30 w 72"/>
                <a:gd name="T5" fmla="*/ 0 h 36"/>
                <a:gd name="T6" fmla="*/ 42 w 72"/>
                <a:gd name="T7" fmla="*/ 0 h 36"/>
                <a:gd name="T8" fmla="*/ 60 w 72"/>
                <a:gd name="T9" fmla="*/ 12 h 36"/>
                <a:gd name="T10" fmla="*/ 72 w 72"/>
                <a:gd name="T11" fmla="*/ 18 h 36"/>
                <a:gd name="T12" fmla="*/ 72 w 72"/>
                <a:gd name="T13" fmla="*/ 24 h 36"/>
                <a:gd name="T14" fmla="*/ 60 w 72"/>
                <a:gd name="T15" fmla="*/ 36 h 36"/>
                <a:gd name="T16" fmla="*/ 54 w 72"/>
                <a:gd name="T17" fmla="*/ 36 h 36"/>
                <a:gd name="T18" fmla="*/ 54 w 72"/>
                <a:gd name="T19" fmla="*/ 30 h 36"/>
                <a:gd name="T20" fmla="*/ 18 w 72"/>
                <a:gd name="T21" fmla="*/ 24 h 36"/>
                <a:gd name="T22" fmla="*/ 0 w 72"/>
                <a:gd name="T2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36">
                  <a:moveTo>
                    <a:pt x="0" y="24"/>
                  </a:moveTo>
                  <a:lnTo>
                    <a:pt x="0" y="0"/>
                  </a:lnTo>
                  <a:lnTo>
                    <a:pt x="30" y="0"/>
                  </a:lnTo>
                  <a:lnTo>
                    <a:pt x="42" y="0"/>
                  </a:lnTo>
                  <a:lnTo>
                    <a:pt x="60" y="12"/>
                  </a:lnTo>
                  <a:lnTo>
                    <a:pt x="72" y="18"/>
                  </a:lnTo>
                  <a:lnTo>
                    <a:pt x="72" y="24"/>
                  </a:lnTo>
                  <a:lnTo>
                    <a:pt x="60" y="36"/>
                  </a:lnTo>
                  <a:lnTo>
                    <a:pt x="54" y="36"/>
                  </a:lnTo>
                  <a:lnTo>
                    <a:pt x="54" y="30"/>
                  </a:lnTo>
                  <a:lnTo>
                    <a:pt x="18" y="24"/>
                  </a:lnTo>
                  <a:lnTo>
                    <a:pt x="0" y="24"/>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1" name="Freeform 2829"/>
            <p:cNvSpPr>
              <a:spLocks/>
            </p:cNvSpPr>
            <p:nvPr/>
          </p:nvSpPr>
          <p:spPr bwMode="auto">
            <a:xfrm>
              <a:off x="3348" y="2850"/>
              <a:ext cx="96" cy="90"/>
            </a:xfrm>
            <a:custGeom>
              <a:avLst/>
              <a:gdLst>
                <a:gd name="T0" fmla="*/ 6 w 96"/>
                <a:gd name="T1" fmla="*/ 0 h 90"/>
                <a:gd name="T2" fmla="*/ 12 w 96"/>
                <a:gd name="T3" fmla="*/ 0 h 90"/>
                <a:gd name="T4" fmla="*/ 18 w 96"/>
                <a:gd name="T5" fmla="*/ 12 h 90"/>
                <a:gd name="T6" fmla="*/ 24 w 96"/>
                <a:gd name="T7" fmla="*/ 6 h 90"/>
                <a:gd name="T8" fmla="*/ 24 w 96"/>
                <a:gd name="T9" fmla="*/ 12 h 90"/>
                <a:gd name="T10" fmla="*/ 30 w 96"/>
                <a:gd name="T11" fmla="*/ 12 h 90"/>
                <a:gd name="T12" fmla="*/ 36 w 96"/>
                <a:gd name="T13" fmla="*/ 18 h 90"/>
                <a:gd name="T14" fmla="*/ 42 w 96"/>
                <a:gd name="T15" fmla="*/ 18 h 90"/>
                <a:gd name="T16" fmla="*/ 48 w 96"/>
                <a:gd name="T17" fmla="*/ 24 h 90"/>
                <a:gd name="T18" fmla="*/ 42 w 96"/>
                <a:gd name="T19" fmla="*/ 24 h 90"/>
                <a:gd name="T20" fmla="*/ 36 w 96"/>
                <a:gd name="T21" fmla="*/ 18 h 90"/>
                <a:gd name="T22" fmla="*/ 30 w 96"/>
                <a:gd name="T23" fmla="*/ 18 h 90"/>
                <a:gd name="T24" fmla="*/ 36 w 96"/>
                <a:gd name="T25" fmla="*/ 24 h 90"/>
                <a:gd name="T26" fmla="*/ 30 w 96"/>
                <a:gd name="T27" fmla="*/ 24 h 90"/>
                <a:gd name="T28" fmla="*/ 30 w 96"/>
                <a:gd name="T29" fmla="*/ 30 h 90"/>
                <a:gd name="T30" fmla="*/ 24 w 96"/>
                <a:gd name="T31" fmla="*/ 30 h 90"/>
                <a:gd name="T32" fmla="*/ 48 w 96"/>
                <a:gd name="T33" fmla="*/ 42 h 90"/>
                <a:gd name="T34" fmla="*/ 48 w 96"/>
                <a:gd name="T35" fmla="*/ 48 h 90"/>
                <a:gd name="T36" fmla="*/ 60 w 96"/>
                <a:gd name="T37" fmla="*/ 48 h 90"/>
                <a:gd name="T38" fmla="*/ 66 w 96"/>
                <a:gd name="T39" fmla="*/ 54 h 90"/>
                <a:gd name="T40" fmla="*/ 72 w 96"/>
                <a:gd name="T41" fmla="*/ 48 h 90"/>
                <a:gd name="T42" fmla="*/ 72 w 96"/>
                <a:gd name="T43" fmla="*/ 54 h 90"/>
                <a:gd name="T44" fmla="*/ 78 w 96"/>
                <a:gd name="T45" fmla="*/ 48 h 90"/>
                <a:gd name="T46" fmla="*/ 84 w 96"/>
                <a:gd name="T47" fmla="*/ 54 h 90"/>
                <a:gd name="T48" fmla="*/ 84 w 96"/>
                <a:gd name="T49" fmla="*/ 66 h 90"/>
                <a:gd name="T50" fmla="*/ 90 w 96"/>
                <a:gd name="T51" fmla="*/ 60 h 90"/>
                <a:gd name="T52" fmla="*/ 90 w 96"/>
                <a:gd name="T53" fmla="*/ 66 h 90"/>
                <a:gd name="T54" fmla="*/ 96 w 96"/>
                <a:gd name="T55" fmla="*/ 72 h 90"/>
                <a:gd name="T56" fmla="*/ 90 w 96"/>
                <a:gd name="T57" fmla="*/ 78 h 90"/>
                <a:gd name="T58" fmla="*/ 84 w 96"/>
                <a:gd name="T59" fmla="*/ 72 h 90"/>
                <a:gd name="T60" fmla="*/ 84 w 96"/>
                <a:gd name="T61" fmla="*/ 78 h 90"/>
                <a:gd name="T62" fmla="*/ 84 w 96"/>
                <a:gd name="T63" fmla="*/ 84 h 90"/>
                <a:gd name="T64" fmla="*/ 78 w 96"/>
                <a:gd name="T65" fmla="*/ 72 h 90"/>
                <a:gd name="T66" fmla="*/ 72 w 96"/>
                <a:gd name="T67" fmla="*/ 78 h 90"/>
                <a:gd name="T68" fmla="*/ 60 w 96"/>
                <a:gd name="T69" fmla="*/ 90 h 90"/>
                <a:gd name="T70" fmla="*/ 72 w 96"/>
                <a:gd name="T71" fmla="*/ 72 h 90"/>
                <a:gd name="T72" fmla="*/ 66 w 96"/>
                <a:gd name="T73" fmla="*/ 66 h 90"/>
                <a:gd name="T74" fmla="*/ 66 w 96"/>
                <a:gd name="T75" fmla="*/ 78 h 90"/>
                <a:gd name="T76" fmla="*/ 60 w 96"/>
                <a:gd name="T77" fmla="*/ 78 h 90"/>
                <a:gd name="T78" fmla="*/ 60 w 96"/>
                <a:gd name="T79" fmla="*/ 72 h 90"/>
                <a:gd name="T80" fmla="*/ 54 w 96"/>
                <a:gd name="T81" fmla="*/ 66 h 90"/>
                <a:gd name="T82" fmla="*/ 54 w 96"/>
                <a:gd name="T83" fmla="*/ 60 h 90"/>
                <a:gd name="T84" fmla="*/ 54 w 96"/>
                <a:gd name="T85" fmla="*/ 66 h 90"/>
                <a:gd name="T86" fmla="*/ 42 w 96"/>
                <a:gd name="T87" fmla="*/ 60 h 90"/>
                <a:gd name="T88" fmla="*/ 42 w 96"/>
                <a:gd name="T89" fmla="*/ 54 h 90"/>
                <a:gd name="T90" fmla="*/ 24 w 96"/>
                <a:gd name="T91" fmla="*/ 54 h 90"/>
                <a:gd name="T92" fmla="*/ 30 w 96"/>
                <a:gd name="T93" fmla="*/ 54 h 90"/>
                <a:gd name="T94" fmla="*/ 24 w 96"/>
                <a:gd name="T95" fmla="*/ 48 h 90"/>
                <a:gd name="T96" fmla="*/ 24 w 96"/>
                <a:gd name="T97" fmla="*/ 42 h 90"/>
                <a:gd name="T98" fmla="*/ 12 w 96"/>
                <a:gd name="T99" fmla="*/ 42 h 90"/>
                <a:gd name="T100" fmla="*/ 6 w 96"/>
                <a:gd name="T101" fmla="*/ 36 h 90"/>
                <a:gd name="T102" fmla="*/ 6 w 96"/>
                <a:gd name="T103" fmla="*/ 30 h 90"/>
                <a:gd name="T104" fmla="*/ 6 w 96"/>
                <a:gd name="T105" fmla="*/ 24 h 90"/>
                <a:gd name="T106" fmla="*/ 0 w 96"/>
                <a:gd name="T107" fmla="*/ 18 h 90"/>
                <a:gd name="T108" fmla="*/ 0 w 96"/>
                <a:gd name="T109" fmla="*/ 12 h 90"/>
                <a:gd name="T110" fmla="*/ 0 w 96"/>
                <a:gd name="T111" fmla="*/ 6 h 90"/>
                <a:gd name="T112" fmla="*/ 6 w 96"/>
                <a:gd name="T11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90">
                  <a:moveTo>
                    <a:pt x="6" y="0"/>
                  </a:moveTo>
                  <a:lnTo>
                    <a:pt x="12" y="0"/>
                  </a:lnTo>
                  <a:lnTo>
                    <a:pt x="18" y="12"/>
                  </a:lnTo>
                  <a:lnTo>
                    <a:pt x="24" y="6"/>
                  </a:lnTo>
                  <a:lnTo>
                    <a:pt x="24" y="12"/>
                  </a:lnTo>
                  <a:lnTo>
                    <a:pt x="30" y="12"/>
                  </a:lnTo>
                  <a:lnTo>
                    <a:pt x="36" y="18"/>
                  </a:lnTo>
                  <a:lnTo>
                    <a:pt x="42" y="18"/>
                  </a:lnTo>
                  <a:lnTo>
                    <a:pt x="48" y="24"/>
                  </a:lnTo>
                  <a:lnTo>
                    <a:pt x="42" y="24"/>
                  </a:lnTo>
                  <a:lnTo>
                    <a:pt x="36" y="18"/>
                  </a:lnTo>
                  <a:lnTo>
                    <a:pt x="30" y="18"/>
                  </a:lnTo>
                  <a:lnTo>
                    <a:pt x="36" y="24"/>
                  </a:lnTo>
                  <a:lnTo>
                    <a:pt x="30" y="24"/>
                  </a:lnTo>
                  <a:lnTo>
                    <a:pt x="30" y="30"/>
                  </a:lnTo>
                  <a:lnTo>
                    <a:pt x="24" y="30"/>
                  </a:lnTo>
                  <a:lnTo>
                    <a:pt x="48" y="42"/>
                  </a:lnTo>
                  <a:lnTo>
                    <a:pt x="48" y="48"/>
                  </a:lnTo>
                  <a:lnTo>
                    <a:pt x="60" y="48"/>
                  </a:lnTo>
                  <a:lnTo>
                    <a:pt x="66" y="54"/>
                  </a:lnTo>
                  <a:lnTo>
                    <a:pt x="72" y="48"/>
                  </a:lnTo>
                  <a:lnTo>
                    <a:pt x="72" y="54"/>
                  </a:lnTo>
                  <a:lnTo>
                    <a:pt x="78" y="48"/>
                  </a:lnTo>
                  <a:lnTo>
                    <a:pt x="84" y="54"/>
                  </a:lnTo>
                  <a:lnTo>
                    <a:pt x="84" y="66"/>
                  </a:lnTo>
                  <a:lnTo>
                    <a:pt x="90" y="60"/>
                  </a:lnTo>
                  <a:lnTo>
                    <a:pt x="90" y="66"/>
                  </a:lnTo>
                  <a:lnTo>
                    <a:pt x="96" y="72"/>
                  </a:lnTo>
                  <a:lnTo>
                    <a:pt x="90" y="78"/>
                  </a:lnTo>
                  <a:lnTo>
                    <a:pt x="84" y="72"/>
                  </a:lnTo>
                  <a:lnTo>
                    <a:pt x="84" y="78"/>
                  </a:lnTo>
                  <a:lnTo>
                    <a:pt x="84" y="84"/>
                  </a:lnTo>
                  <a:lnTo>
                    <a:pt x="78" y="72"/>
                  </a:lnTo>
                  <a:lnTo>
                    <a:pt x="72" y="78"/>
                  </a:lnTo>
                  <a:lnTo>
                    <a:pt x="60" y="90"/>
                  </a:lnTo>
                  <a:lnTo>
                    <a:pt x="72" y="72"/>
                  </a:lnTo>
                  <a:lnTo>
                    <a:pt x="66" y="66"/>
                  </a:lnTo>
                  <a:lnTo>
                    <a:pt x="66" y="78"/>
                  </a:lnTo>
                  <a:lnTo>
                    <a:pt x="60" y="78"/>
                  </a:lnTo>
                  <a:lnTo>
                    <a:pt x="60" y="72"/>
                  </a:lnTo>
                  <a:lnTo>
                    <a:pt x="54" y="66"/>
                  </a:lnTo>
                  <a:lnTo>
                    <a:pt x="54" y="60"/>
                  </a:lnTo>
                  <a:lnTo>
                    <a:pt x="54" y="66"/>
                  </a:lnTo>
                  <a:lnTo>
                    <a:pt x="42" y="60"/>
                  </a:lnTo>
                  <a:lnTo>
                    <a:pt x="42" y="54"/>
                  </a:lnTo>
                  <a:lnTo>
                    <a:pt x="24" y="54"/>
                  </a:lnTo>
                  <a:lnTo>
                    <a:pt x="30" y="54"/>
                  </a:lnTo>
                  <a:lnTo>
                    <a:pt x="24" y="48"/>
                  </a:lnTo>
                  <a:lnTo>
                    <a:pt x="24" y="42"/>
                  </a:lnTo>
                  <a:lnTo>
                    <a:pt x="12" y="42"/>
                  </a:lnTo>
                  <a:lnTo>
                    <a:pt x="6" y="36"/>
                  </a:lnTo>
                  <a:lnTo>
                    <a:pt x="6" y="30"/>
                  </a:lnTo>
                  <a:lnTo>
                    <a:pt x="6" y="24"/>
                  </a:lnTo>
                  <a:lnTo>
                    <a:pt x="0" y="18"/>
                  </a:lnTo>
                  <a:lnTo>
                    <a:pt x="0" y="12"/>
                  </a:lnTo>
                  <a:lnTo>
                    <a:pt x="0" y="6"/>
                  </a:lnTo>
                  <a:lnTo>
                    <a:pt x="6" y="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2" name="Freeform 2830"/>
            <p:cNvSpPr>
              <a:spLocks/>
            </p:cNvSpPr>
            <p:nvPr/>
          </p:nvSpPr>
          <p:spPr bwMode="auto">
            <a:xfrm>
              <a:off x="2922" y="2868"/>
              <a:ext cx="54" cy="36"/>
            </a:xfrm>
            <a:custGeom>
              <a:avLst/>
              <a:gdLst>
                <a:gd name="T0" fmla="*/ 54 w 54"/>
                <a:gd name="T1" fmla="*/ 30 h 36"/>
                <a:gd name="T2" fmla="*/ 48 w 54"/>
                <a:gd name="T3" fmla="*/ 30 h 36"/>
                <a:gd name="T4" fmla="*/ 42 w 54"/>
                <a:gd name="T5" fmla="*/ 30 h 36"/>
                <a:gd name="T6" fmla="*/ 36 w 54"/>
                <a:gd name="T7" fmla="*/ 30 h 36"/>
                <a:gd name="T8" fmla="*/ 18 w 54"/>
                <a:gd name="T9" fmla="*/ 36 h 36"/>
                <a:gd name="T10" fmla="*/ 24 w 54"/>
                <a:gd name="T11" fmla="*/ 24 h 36"/>
                <a:gd name="T12" fmla="*/ 24 w 54"/>
                <a:gd name="T13" fmla="*/ 12 h 36"/>
                <a:gd name="T14" fmla="*/ 24 w 54"/>
                <a:gd name="T15" fmla="*/ 6 h 36"/>
                <a:gd name="T16" fmla="*/ 12 w 54"/>
                <a:gd name="T17" fmla="*/ 12 h 36"/>
                <a:gd name="T18" fmla="*/ 12 w 54"/>
                <a:gd name="T19" fmla="*/ 24 h 36"/>
                <a:gd name="T20" fmla="*/ 6 w 54"/>
                <a:gd name="T21" fmla="*/ 18 h 36"/>
                <a:gd name="T22" fmla="*/ 6 w 54"/>
                <a:gd name="T23" fmla="*/ 12 h 36"/>
                <a:gd name="T24" fmla="*/ 6 w 54"/>
                <a:gd name="T25" fmla="*/ 6 h 36"/>
                <a:gd name="T26" fmla="*/ 6 w 54"/>
                <a:gd name="T27" fmla="*/ 0 h 36"/>
                <a:gd name="T28" fmla="*/ 0 w 54"/>
                <a:gd name="T29" fmla="*/ 0 h 36"/>
                <a:gd name="T30" fmla="*/ 48 w 54"/>
                <a:gd name="T31" fmla="*/ 0 h 36"/>
                <a:gd name="T32" fmla="*/ 54 w 54"/>
                <a:gd name="T33" fmla="*/ 0 h 36"/>
                <a:gd name="T34" fmla="*/ 54 w 54"/>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36">
                  <a:moveTo>
                    <a:pt x="54" y="30"/>
                  </a:moveTo>
                  <a:lnTo>
                    <a:pt x="48" y="30"/>
                  </a:lnTo>
                  <a:lnTo>
                    <a:pt x="42" y="30"/>
                  </a:lnTo>
                  <a:lnTo>
                    <a:pt x="36" y="30"/>
                  </a:lnTo>
                  <a:lnTo>
                    <a:pt x="18" y="36"/>
                  </a:lnTo>
                  <a:lnTo>
                    <a:pt x="24" y="24"/>
                  </a:lnTo>
                  <a:lnTo>
                    <a:pt x="24" y="12"/>
                  </a:lnTo>
                  <a:lnTo>
                    <a:pt x="24" y="6"/>
                  </a:lnTo>
                  <a:lnTo>
                    <a:pt x="12" y="12"/>
                  </a:lnTo>
                  <a:lnTo>
                    <a:pt x="12" y="24"/>
                  </a:lnTo>
                  <a:lnTo>
                    <a:pt x="6" y="18"/>
                  </a:lnTo>
                  <a:lnTo>
                    <a:pt x="6" y="12"/>
                  </a:lnTo>
                  <a:lnTo>
                    <a:pt x="6" y="6"/>
                  </a:lnTo>
                  <a:lnTo>
                    <a:pt x="6" y="0"/>
                  </a:lnTo>
                  <a:lnTo>
                    <a:pt x="0" y="0"/>
                  </a:lnTo>
                  <a:lnTo>
                    <a:pt x="48" y="0"/>
                  </a:lnTo>
                  <a:lnTo>
                    <a:pt x="54" y="0"/>
                  </a:lnTo>
                  <a:lnTo>
                    <a:pt x="5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3" name="Freeform 2831"/>
            <p:cNvSpPr>
              <a:spLocks/>
            </p:cNvSpPr>
            <p:nvPr/>
          </p:nvSpPr>
          <p:spPr bwMode="auto">
            <a:xfrm>
              <a:off x="2634" y="2868"/>
              <a:ext cx="60" cy="48"/>
            </a:xfrm>
            <a:custGeom>
              <a:avLst/>
              <a:gdLst>
                <a:gd name="T0" fmla="*/ 12 w 60"/>
                <a:gd name="T1" fmla="*/ 42 h 48"/>
                <a:gd name="T2" fmla="*/ 18 w 60"/>
                <a:gd name="T3" fmla="*/ 42 h 48"/>
                <a:gd name="T4" fmla="*/ 18 w 60"/>
                <a:gd name="T5" fmla="*/ 36 h 48"/>
                <a:gd name="T6" fmla="*/ 12 w 60"/>
                <a:gd name="T7" fmla="*/ 36 h 48"/>
                <a:gd name="T8" fmla="*/ 6 w 60"/>
                <a:gd name="T9" fmla="*/ 36 h 48"/>
                <a:gd name="T10" fmla="*/ 6 w 60"/>
                <a:gd name="T11" fmla="*/ 30 h 48"/>
                <a:gd name="T12" fmla="*/ 0 w 60"/>
                <a:gd name="T13" fmla="*/ 30 h 48"/>
                <a:gd name="T14" fmla="*/ 0 w 60"/>
                <a:gd name="T15" fmla="*/ 24 h 48"/>
                <a:gd name="T16" fmla="*/ 18 w 60"/>
                <a:gd name="T17" fmla="*/ 18 h 48"/>
                <a:gd name="T18" fmla="*/ 30 w 60"/>
                <a:gd name="T19" fmla="*/ 12 h 48"/>
                <a:gd name="T20" fmla="*/ 30 w 60"/>
                <a:gd name="T21" fmla="*/ 6 h 48"/>
                <a:gd name="T22" fmla="*/ 36 w 60"/>
                <a:gd name="T23" fmla="*/ 0 h 48"/>
                <a:gd name="T24" fmla="*/ 42 w 60"/>
                <a:gd name="T25" fmla="*/ 6 h 48"/>
                <a:gd name="T26" fmla="*/ 42 w 60"/>
                <a:gd name="T27" fmla="*/ 12 h 48"/>
                <a:gd name="T28" fmla="*/ 42 w 60"/>
                <a:gd name="T29" fmla="*/ 6 h 48"/>
                <a:gd name="T30" fmla="*/ 42 w 60"/>
                <a:gd name="T31" fmla="*/ 12 h 48"/>
                <a:gd name="T32" fmla="*/ 48 w 60"/>
                <a:gd name="T33" fmla="*/ 12 h 48"/>
                <a:gd name="T34" fmla="*/ 48 w 60"/>
                <a:gd name="T35" fmla="*/ 18 h 48"/>
                <a:gd name="T36" fmla="*/ 60 w 60"/>
                <a:gd name="T37" fmla="*/ 24 h 48"/>
                <a:gd name="T38" fmla="*/ 42 w 60"/>
                <a:gd name="T39" fmla="*/ 48 h 48"/>
                <a:gd name="T40" fmla="*/ 18 w 60"/>
                <a:gd name="T41" fmla="*/ 48 h 48"/>
                <a:gd name="T42" fmla="*/ 18 w 60"/>
                <a:gd name="T43" fmla="*/ 42 h 48"/>
                <a:gd name="T44" fmla="*/ 12 w 60"/>
                <a:gd name="T4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12" y="42"/>
                  </a:moveTo>
                  <a:lnTo>
                    <a:pt x="18" y="42"/>
                  </a:lnTo>
                  <a:lnTo>
                    <a:pt x="18" y="36"/>
                  </a:lnTo>
                  <a:lnTo>
                    <a:pt x="12" y="36"/>
                  </a:lnTo>
                  <a:lnTo>
                    <a:pt x="6" y="36"/>
                  </a:lnTo>
                  <a:lnTo>
                    <a:pt x="6" y="30"/>
                  </a:lnTo>
                  <a:lnTo>
                    <a:pt x="0" y="30"/>
                  </a:lnTo>
                  <a:lnTo>
                    <a:pt x="0" y="24"/>
                  </a:lnTo>
                  <a:lnTo>
                    <a:pt x="18" y="18"/>
                  </a:lnTo>
                  <a:lnTo>
                    <a:pt x="30" y="12"/>
                  </a:lnTo>
                  <a:lnTo>
                    <a:pt x="30" y="6"/>
                  </a:lnTo>
                  <a:lnTo>
                    <a:pt x="36" y="0"/>
                  </a:lnTo>
                  <a:lnTo>
                    <a:pt x="42" y="6"/>
                  </a:lnTo>
                  <a:lnTo>
                    <a:pt x="42" y="12"/>
                  </a:lnTo>
                  <a:lnTo>
                    <a:pt x="42" y="6"/>
                  </a:lnTo>
                  <a:lnTo>
                    <a:pt x="42" y="12"/>
                  </a:lnTo>
                  <a:lnTo>
                    <a:pt x="48" y="12"/>
                  </a:lnTo>
                  <a:lnTo>
                    <a:pt x="48" y="18"/>
                  </a:lnTo>
                  <a:lnTo>
                    <a:pt x="60" y="24"/>
                  </a:lnTo>
                  <a:lnTo>
                    <a:pt x="42" y="48"/>
                  </a:lnTo>
                  <a:lnTo>
                    <a:pt x="18" y="48"/>
                  </a:lnTo>
                  <a:lnTo>
                    <a:pt x="18" y="42"/>
                  </a:lnTo>
                  <a:lnTo>
                    <a:pt x="12"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4" name="Freeform 2832"/>
            <p:cNvSpPr>
              <a:spLocks/>
            </p:cNvSpPr>
            <p:nvPr/>
          </p:nvSpPr>
          <p:spPr bwMode="auto">
            <a:xfrm>
              <a:off x="4038" y="2778"/>
              <a:ext cx="54" cy="54"/>
            </a:xfrm>
            <a:custGeom>
              <a:avLst/>
              <a:gdLst>
                <a:gd name="T0" fmla="*/ 54 w 54"/>
                <a:gd name="T1" fmla="*/ 42 h 54"/>
                <a:gd name="T2" fmla="*/ 36 w 54"/>
                <a:gd name="T3" fmla="*/ 54 h 54"/>
                <a:gd name="T4" fmla="*/ 36 w 54"/>
                <a:gd name="T5" fmla="*/ 48 h 54"/>
                <a:gd name="T6" fmla="*/ 30 w 54"/>
                <a:gd name="T7" fmla="*/ 48 h 54"/>
                <a:gd name="T8" fmla="*/ 30 w 54"/>
                <a:gd name="T9" fmla="*/ 42 h 54"/>
                <a:gd name="T10" fmla="*/ 24 w 54"/>
                <a:gd name="T11" fmla="*/ 42 h 54"/>
                <a:gd name="T12" fmla="*/ 24 w 54"/>
                <a:gd name="T13" fmla="*/ 36 h 54"/>
                <a:gd name="T14" fmla="*/ 18 w 54"/>
                <a:gd name="T15" fmla="*/ 36 h 54"/>
                <a:gd name="T16" fmla="*/ 12 w 54"/>
                <a:gd name="T17" fmla="*/ 36 h 54"/>
                <a:gd name="T18" fmla="*/ 6 w 54"/>
                <a:gd name="T19" fmla="*/ 36 h 54"/>
                <a:gd name="T20" fmla="*/ 0 w 54"/>
                <a:gd name="T21" fmla="*/ 42 h 54"/>
                <a:gd name="T22" fmla="*/ 0 w 54"/>
                <a:gd name="T23" fmla="*/ 18 h 54"/>
                <a:gd name="T24" fmla="*/ 6 w 54"/>
                <a:gd name="T25" fmla="*/ 18 h 54"/>
                <a:gd name="T26" fmla="*/ 6 w 54"/>
                <a:gd name="T27" fmla="*/ 12 h 54"/>
                <a:gd name="T28" fmla="*/ 12 w 54"/>
                <a:gd name="T29" fmla="*/ 12 h 54"/>
                <a:gd name="T30" fmla="*/ 12 w 54"/>
                <a:gd name="T31" fmla="*/ 6 h 54"/>
                <a:gd name="T32" fmla="*/ 18 w 54"/>
                <a:gd name="T33" fmla="*/ 6 h 54"/>
                <a:gd name="T34" fmla="*/ 36 w 54"/>
                <a:gd name="T35" fmla="*/ 0 h 54"/>
                <a:gd name="T36" fmla="*/ 42 w 54"/>
                <a:gd name="T37" fmla="*/ 6 h 54"/>
                <a:gd name="T38" fmla="*/ 48 w 54"/>
                <a:gd name="T39" fmla="*/ 18 h 54"/>
                <a:gd name="T40" fmla="*/ 48 w 54"/>
                <a:gd name="T41" fmla="*/ 36 h 54"/>
                <a:gd name="T42" fmla="*/ 54 w 54"/>
                <a:gd name="T43"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4">
                  <a:moveTo>
                    <a:pt x="54" y="42"/>
                  </a:moveTo>
                  <a:lnTo>
                    <a:pt x="36" y="54"/>
                  </a:lnTo>
                  <a:lnTo>
                    <a:pt x="36" y="48"/>
                  </a:lnTo>
                  <a:lnTo>
                    <a:pt x="30" y="48"/>
                  </a:lnTo>
                  <a:lnTo>
                    <a:pt x="30" y="42"/>
                  </a:lnTo>
                  <a:lnTo>
                    <a:pt x="24" y="42"/>
                  </a:lnTo>
                  <a:lnTo>
                    <a:pt x="24" y="36"/>
                  </a:lnTo>
                  <a:lnTo>
                    <a:pt x="18" y="36"/>
                  </a:lnTo>
                  <a:lnTo>
                    <a:pt x="12" y="36"/>
                  </a:lnTo>
                  <a:lnTo>
                    <a:pt x="6" y="36"/>
                  </a:lnTo>
                  <a:lnTo>
                    <a:pt x="0" y="42"/>
                  </a:lnTo>
                  <a:lnTo>
                    <a:pt x="0" y="18"/>
                  </a:lnTo>
                  <a:lnTo>
                    <a:pt x="6" y="18"/>
                  </a:lnTo>
                  <a:lnTo>
                    <a:pt x="6" y="12"/>
                  </a:lnTo>
                  <a:lnTo>
                    <a:pt x="12" y="12"/>
                  </a:lnTo>
                  <a:lnTo>
                    <a:pt x="12" y="6"/>
                  </a:lnTo>
                  <a:lnTo>
                    <a:pt x="18" y="6"/>
                  </a:lnTo>
                  <a:lnTo>
                    <a:pt x="36" y="0"/>
                  </a:lnTo>
                  <a:lnTo>
                    <a:pt x="42" y="6"/>
                  </a:lnTo>
                  <a:lnTo>
                    <a:pt x="48" y="18"/>
                  </a:lnTo>
                  <a:lnTo>
                    <a:pt x="48" y="36"/>
                  </a:lnTo>
                  <a:lnTo>
                    <a:pt x="5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5" name="Freeform 2833"/>
            <p:cNvSpPr>
              <a:spLocks/>
            </p:cNvSpPr>
            <p:nvPr/>
          </p:nvSpPr>
          <p:spPr bwMode="auto">
            <a:xfrm>
              <a:off x="3924" y="2796"/>
              <a:ext cx="36" cy="54"/>
            </a:xfrm>
            <a:custGeom>
              <a:avLst/>
              <a:gdLst>
                <a:gd name="T0" fmla="*/ 36 w 36"/>
                <a:gd name="T1" fmla="*/ 24 h 54"/>
                <a:gd name="T2" fmla="*/ 36 w 36"/>
                <a:gd name="T3" fmla="*/ 30 h 54"/>
                <a:gd name="T4" fmla="*/ 36 w 36"/>
                <a:gd name="T5" fmla="*/ 36 h 54"/>
                <a:gd name="T6" fmla="*/ 36 w 36"/>
                <a:gd name="T7" fmla="*/ 42 h 54"/>
                <a:gd name="T8" fmla="*/ 30 w 36"/>
                <a:gd name="T9" fmla="*/ 48 h 54"/>
                <a:gd name="T10" fmla="*/ 30 w 36"/>
                <a:gd name="T11" fmla="*/ 54 h 54"/>
                <a:gd name="T12" fmla="*/ 24 w 36"/>
                <a:gd name="T13" fmla="*/ 54 h 54"/>
                <a:gd name="T14" fmla="*/ 18 w 36"/>
                <a:gd name="T15" fmla="*/ 42 h 54"/>
                <a:gd name="T16" fmla="*/ 0 w 36"/>
                <a:gd name="T17" fmla="*/ 36 h 54"/>
                <a:gd name="T18" fmla="*/ 0 w 36"/>
                <a:gd name="T19" fmla="*/ 24 h 54"/>
                <a:gd name="T20" fmla="*/ 0 w 36"/>
                <a:gd name="T21" fmla="*/ 18 h 54"/>
                <a:gd name="T22" fmla="*/ 0 w 36"/>
                <a:gd name="T23" fmla="*/ 24 h 54"/>
                <a:gd name="T24" fmla="*/ 0 w 36"/>
                <a:gd name="T25" fmla="*/ 18 h 54"/>
                <a:gd name="T26" fmla="*/ 0 w 36"/>
                <a:gd name="T27" fmla="*/ 12 h 54"/>
                <a:gd name="T28" fmla="*/ 6 w 36"/>
                <a:gd name="T29" fmla="*/ 12 h 54"/>
                <a:gd name="T30" fmla="*/ 6 w 36"/>
                <a:gd name="T31" fmla="*/ 6 h 54"/>
                <a:gd name="T32" fmla="*/ 36 w 36"/>
                <a:gd name="T33" fmla="*/ 0 h 54"/>
                <a:gd name="T34" fmla="*/ 36 w 36"/>
                <a:gd name="T35" fmla="*/ 6 h 54"/>
                <a:gd name="T36" fmla="*/ 36 w 36"/>
                <a:gd name="T37" fmla="*/ 12 h 54"/>
                <a:gd name="T38" fmla="*/ 36 w 36"/>
                <a:gd name="T39" fmla="*/ 18 h 54"/>
                <a:gd name="T40" fmla="*/ 36 w 36"/>
                <a:gd name="T4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54">
                  <a:moveTo>
                    <a:pt x="36" y="24"/>
                  </a:moveTo>
                  <a:lnTo>
                    <a:pt x="36" y="30"/>
                  </a:lnTo>
                  <a:lnTo>
                    <a:pt x="36" y="36"/>
                  </a:lnTo>
                  <a:lnTo>
                    <a:pt x="36" y="42"/>
                  </a:lnTo>
                  <a:lnTo>
                    <a:pt x="30" y="48"/>
                  </a:lnTo>
                  <a:lnTo>
                    <a:pt x="30" y="54"/>
                  </a:lnTo>
                  <a:lnTo>
                    <a:pt x="24" y="54"/>
                  </a:lnTo>
                  <a:lnTo>
                    <a:pt x="18" y="42"/>
                  </a:lnTo>
                  <a:lnTo>
                    <a:pt x="0" y="36"/>
                  </a:lnTo>
                  <a:lnTo>
                    <a:pt x="0" y="24"/>
                  </a:lnTo>
                  <a:lnTo>
                    <a:pt x="0" y="18"/>
                  </a:lnTo>
                  <a:lnTo>
                    <a:pt x="0" y="24"/>
                  </a:lnTo>
                  <a:lnTo>
                    <a:pt x="0" y="18"/>
                  </a:lnTo>
                  <a:lnTo>
                    <a:pt x="0" y="12"/>
                  </a:lnTo>
                  <a:lnTo>
                    <a:pt x="6" y="12"/>
                  </a:lnTo>
                  <a:lnTo>
                    <a:pt x="6" y="6"/>
                  </a:lnTo>
                  <a:lnTo>
                    <a:pt x="36" y="0"/>
                  </a:lnTo>
                  <a:lnTo>
                    <a:pt x="36" y="6"/>
                  </a:lnTo>
                  <a:lnTo>
                    <a:pt x="36" y="12"/>
                  </a:lnTo>
                  <a:lnTo>
                    <a:pt x="36" y="18"/>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6" name="Freeform 2834"/>
            <p:cNvSpPr>
              <a:spLocks/>
            </p:cNvSpPr>
            <p:nvPr/>
          </p:nvSpPr>
          <p:spPr bwMode="auto">
            <a:xfrm>
              <a:off x="2826" y="2880"/>
              <a:ext cx="60" cy="48"/>
            </a:xfrm>
            <a:custGeom>
              <a:avLst/>
              <a:gdLst>
                <a:gd name="T0" fmla="*/ 24 w 60"/>
                <a:gd name="T1" fmla="*/ 48 h 48"/>
                <a:gd name="T2" fmla="*/ 18 w 60"/>
                <a:gd name="T3" fmla="*/ 48 h 48"/>
                <a:gd name="T4" fmla="*/ 18 w 60"/>
                <a:gd name="T5" fmla="*/ 42 h 48"/>
                <a:gd name="T6" fmla="*/ 12 w 60"/>
                <a:gd name="T7" fmla="*/ 42 h 48"/>
                <a:gd name="T8" fmla="*/ 12 w 60"/>
                <a:gd name="T9" fmla="*/ 36 h 48"/>
                <a:gd name="T10" fmla="*/ 6 w 60"/>
                <a:gd name="T11" fmla="*/ 30 h 48"/>
                <a:gd name="T12" fmla="*/ 6 w 60"/>
                <a:gd name="T13" fmla="*/ 24 h 48"/>
                <a:gd name="T14" fmla="*/ 6 w 60"/>
                <a:gd name="T15" fmla="*/ 18 h 48"/>
                <a:gd name="T16" fmla="*/ 0 w 60"/>
                <a:gd name="T17" fmla="*/ 18 h 48"/>
                <a:gd name="T18" fmla="*/ 6 w 60"/>
                <a:gd name="T19" fmla="*/ 18 h 48"/>
                <a:gd name="T20" fmla="*/ 6 w 60"/>
                <a:gd name="T21" fmla="*/ 12 h 48"/>
                <a:gd name="T22" fmla="*/ 6 w 60"/>
                <a:gd name="T23" fmla="*/ 6 h 48"/>
                <a:gd name="T24" fmla="*/ 12 w 60"/>
                <a:gd name="T25" fmla="*/ 6 h 48"/>
                <a:gd name="T26" fmla="*/ 12 w 60"/>
                <a:gd name="T27" fmla="*/ 0 h 48"/>
                <a:gd name="T28" fmla="*/ 24 w 60"/>
                <a:gd name="T29" fmla="*/ 0 h 48"/>
                <a:gd name="T30" fmla="*/ 42 w 60"/>
                <a:gd name="T31" fmla="*/ 12 h 48"/>
                <a:gd name="T32" fmla="*/ 54 w 60"/>
                <a:gd name="T33" fmla="*/ 12 h 48"/>
                <a:gd name="T34" fmla="*/ 54 w 60"/>
                <a:gd name="T35" fmla="*/ 18 h 48"/>
                <a:gd name="T36" fmla="*/ 60 w 60"/>
                <a:gd name="T37" fmla="*/ 18 h 48"/>
                <a:gd name="T38" fmla="*/ 54 w 60"/>
                <a:gd name="T39" fmla="*/ 30 h 48"/>
                <a:gd name="T40" fmla="*/ 48 w 60"/>
                <a:gd name="T41" fmla="*/ 36 h 48"/>
                <a:gd name="T42" fmla="*/ 42 w 60"/>
                <a:gd name="T43" fmla="*/ 42 h 48"/>
                <a:gd name="T44" fmla="*/ 42 w 60"/>
                <a:gd name="T45" fmla="*/ 48 h 48"/>
                <a:gd name="T46" fmla="*/ 36 w 60"/>
                <a:gd name="T47" fmla="*/ 48 h 48"/>
                <a:gd name="T48" fmla="*/ 30 w 60"/>
                <a:gd name="T49" fmla="*/ 42 h 48"/>
                <a:gd name="T50" fmla="*/ 24 w 60"/>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48">
                  <a:moveTo>
                    <a:pt x="24" y="48"/>
                  </a:moveTo>
                  <a:lnTo>
                    <a:pt x="18" y="48"/>
                  </a:lnTo>
                  <a:lnTo>
                    <a:pt x="18" y="42"/>
                  </a:lnTo>
                  <a:lnTo>
                    <a:pt x="12" y="42"/>
                  </a:lnTo>
                  <a:lnTo>
                    <a:pt x="12" y="36"/>
                  </a:lnTo>
                  <a:lnTo>
                    <a:pt x="6" y="30"/>
                  </a:lnTo>
                  <a:lnTo>
                    <a:pt x="6" y="24"/>
                  </a:lnTo>
                  <a:lnTo>
                    <a:pt x="6" y="18"/>
                  </a:lnTo>
                  <a:lnTo>
                    <a:pt x="0" y="18"/>
                  </a:lnTo>
                  <a:lnTo>
                    <a:pt x="6" y="18"/>
                  </a:lnTo>
                  <a:lnTo>
                    <a:pt x="6" y="12"/>
                  </a:lnTo>
                  <a:lnTo>
                    <a:pt x="6" y="6"/>
                  </a:lnTo>
                  <a:lnTo>
                    <a:pt x="12" y="6"/>
                  </a:lnTo>
                  <a:lnTo>
                    <a:pt x="12" y="0"/>
                  </a:lnTo>
                  <a:lnTo>
                    <a:pt x="24" y="0"/>
                  </a:lnTo>
                  <a:lnTo>
                    <a:pt x="42" y="12"/>
                  </a:lnTo>
                  <a:lnTo>
                    <a:pt x="54" y="12"/>
                  </a:lnTo>
                  <a:lnTo>
                    <a:pt x="54" y="18"/>
                  </a:lnTo>
                  <a:lnTo>
                    <a:pt x="60" y="18"/>
                  </a:lnTo>
                  <a:lnTo>
                    <a:pt x="54" y="30"/>
                  </a:lnTo>
                  <a:lnTo>
                    <a:pt x="48" y="36"/>
                  </a:lnTo>
                  <a:lnTo>
                    <a:pt x="42" y="42"/>
                  </a:lnTo>
                  <a:lnTo>
                    <a:pt x="42" y="48"/>
                  </a:lnTo>
                  <a:lnTo>
                    <a:pt x="36" y="48"/>
                  </a:lnTo>
                  <a:lnTo>
                    <a:pt x="30" y="42"/>
                  </a:lnTo>
                  <a:lnTo>
                    <a:pt x="24" y="4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7" name="Freeform 2835"/>
            <p:cNvSpPr>
              <a:spLocks/>
            </p:cNvSpPr>
            <p:nvPr/>
          </p:nvSpPr>
          <p:spPr bwMode="auto">
            <a:xfrm>
              <a:off x="2676" y="2880"/>
              <a:ext cx="60" cy="66"/>
            </a:xfrm>
            <a:custGeom>
              <a:avLst/>
              <a:gdLst>
                <a:gd name="T0" fmla="*/ 6 w 60"/>
                <a:gd name="T1" fmla="*/ 54 h 66"/>
                <a:gd name="T2" fmla="*/ 0 w 60"/>
                <a:gd name="T3" fmla="*/ 36 h 66"/>
                <a:gd name="T4" fmla="*/ 18 w 60"/>
                <a:gd name="T5" fmla="*/ 12 h 66"/>
                <a:gd name="T6" fmla="*/ 42 w 60"/>
                <a:gd name="T7" fmla="*/ 0 h 66"/>
                <a:gd name="T8" fmla="*/ 60 w 60"/>
                <a:gd name="T9" fmla="*/ 12 h 66"/>
                <a:gd name="T10" fmla="*/ 54 w 60"/>
                <a:gd name="T11" fmla="*/ 18 h 66"/>
                <a:gd name="T12" fmla="*/ 54 w 60"/>
                <a:gd name="T13" fmla="*/ 24 h 66"/>
                <a:gd name="T14" fmla="*/ 54 w 60"/>
                <a:gd name="T15" fmla="*/ 36 h 66"/>
                <a:gd name="T16" fmla="*/ 30 w 60"/>
                <a:gd name="T17" fmla="*/ 54 h 66"/>
                <a:gd name="T18" fmla="*/ 18 w 60"/>
                <a:gd name="T19" fmla="*/ 66 h 66"/>
                <a:gd name="T20" fmla="*/ 6 w 60"/>
                <a:gd name="T2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6">
                  <a:moveTo>
                    <a:pt x="6" y="54"/>
                  </a:moveTo>
                  <a:lnTo>
                    <a:pt x="0" y="36"/>
                  </a:lnTo>
                  <a:lnTo>
                    <a:pt x="18" y="12"/>
                  </a:lnTo>
                  <a:lnTo>
                    <a:pt x="42" y="0"/>
                  </a:lnTo>
                  <a:lnTo>
                    <a:pt x="60" y="12"/>
                  </a:lnTo>
                  <a:lnTo>
                    <a:pt x="54" y="18"/>
                  </a:lnTo>
                  <a:lnTo>
                    <a:pt x="54" y="24"/>
                  </a:lnTo>
                  <a:lnTo>
                    <a:pt x="54" y="36"/>
                  </a:lnTo>
                  <a:lnTo>
                    <a:pt x="30" y="54"/>
                  </a:lnTo>
                  <a:lnTo>
                    <a:pt x="18" y="66"/>
                  </a:lnTo>
                  <a:lnTo>
                    <a:pt x="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8" name="Freeform 2836"/>
            <p:cNvSpPr>
              <a:spLocks/>
            </p:cNvSpPr>
            <p:nvPr/>
          </p:nvSpPr>
          <p:spPr bwMode="auto">
            <a:xfrm>
              <a:off x="2592" y="2880"/>
              <a:ext cx="60" cy="60"/>
            </a:xfrm>
            <a:custGeom>
              <a:avLst/>
              <a:gdLst>
                <a:gd name="T0" fmla="*/ 0 w 60"/>
                <a:gd name="T1" fmla="*/ 48 h 60"/>
                <a:gd name="T2" fmla="*/ 0 w 60"/>
                <a:gd name="T3" fmla="*/ 6 h 60"/>
                <a:gd name="T4" fmla="*/ 0 w 60"/>
                <a:gd name="T5" fmla="*/ 0 h 60"/>
                <a:gd name="T6" fmla="*/ 6 w 60"/>
                <a:gd name="T7" fmla="*/ 0 h 60"/>
                <a:gd name="T8" fmla="*/ 12 w 60"/>
                <a:gd name="T9" fmla="*/ 0 h 60"/>
                <a:gd name="T10" fmla="*/ 18 w 60"/>
                <a:gd name="T11" fmla="*/ 0 h 60"/>
                <a:gd name="T12" fmla="*/ 24 w 60"/>
                <a:gd name="T13" fmla="*/ 0 h 60"/>
                <a:gd name="T14" fmla="*/ 30 w 60"/>
                <a:gd name="T15" fmla="*/ 0 h 60"/>
                <a:gd name="T16" fmla="*/ 36 w 60"/>
                <a:gd name="T17" fmla="*/ 0 h 60"/>
                <a:gd name="T18" fmla="*/ 42 w 60"/>
                <a:gd name="T19" fmla="*/ 0 h 60"/>
                <a:gd name="T20" fmla="*/ 36 w 60"/>
                <a:gd name="T21" fmla="*/ 6 h 60"/>
                <a:gd name="T22" fmla="*/ 42 w 60"/>
                <a:gd name="T23" fmla="*/ 6 h 60"/>
                <a:gd name="T24" fmla="*/ 42 w 60"/>
                <a:gd name="T25" fmla="*/ 12 h 60"/>
                <a:gd name="T26" fmla="*/ 42 w 60"/>
                <a:gd name="T27" fmla="*/ 18 h 60"/>
                <a:gd name="T28" fmla="*/ 48 w 60"/>
                <a:gd name="T29" fmla="*/ 18 h 60"/>
                <a:gd name="T30" fmla="*/ 48 w 60"/>
                <a:gd name="T31" fmla="*/ 24 h 60"/>
                <a:gd name="T32" fmla="*/ 54 w 60"/>
                <a:gd name="T33" fmla="*/ 24 h 60"/>
                <a:gd name="T34" fmla="*/ 60 w 60"/>
                <a:gd name="T35" fmla="*/ 24 h 60"/>
                <a:gd name="T36" fmla="*/ 60 w 60"/>
                <a:gd name="T37" fmla="*/ 30 h 60"/>
                <a:gd name="T38" fmla="*/ 54 w 60"/>
                <a:gd name="T39" fmla="*/ 30 h 60"/>
                <a:gd name="T40" fmla="*/ 30 w 60"/>
                <a:gd name="T41" fmla="*/ 60 h 60"/>
                <a:gd name="T42" fmla="*/ 0 w 60"/>
                <a:gd name="T4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60">
                  <a:moveTo>
                    <a:pt x="0" y="48"/>
                  </a:moveTo>
                  <a:lnTo>
                    <a:pt x="0" y="6"/>
                  </a:lnTo>
                  <a:lnTo>
                    <a:pt x="0" y="0"/>
                  </a:lnTo>
                  <a:lnTo>
                    <a:pt x="6" y="0"/>
                  </a:lnTo>
                  <a:lnTo>
                    <a:pt x="12" y="0"/>
                  </a:lnTo>
                  <a:lnTo>
                    <a:pt x="18" y="0"/>
                  </a:lnTo>
                  <a:lnTo>
                    <a:pt x="24" y="0"/>
                  </a:lnTo>
                  <a:lnTo>
                    <a:pt x="30" y="0"/>
                  </a:lnTo>
                  <a:lnTo>
                    <a:pt x="36" y="0"/>
                  </a:lnTo>
                  <a:lnTo>
                    <a:pt x="42" y="0"/>
                  </a:lnTo>
                  <a:lnTo>
                    <a:pt x="36" y="6"/>
                  </a:lnTo>
                  <a:lnTo>
                    <a:pt x="42" y="6"/>
                  </a:lnTo>
                  <a:lnTo>
                    <a:pt x="42" y="12"/>
                  </a:lnTo>
                  <a:lnTo>
                    <a:pt x="42" y="18"/>
                  </a:lnTo>
                  <a:lnTo>
                    <a:pt x="48" y="18"/>
                  </a:lnTo>
                  <a:lnTo>
                    <a:pt x="48" y="24"/>
                  </a:lnTo>
                  <a:lnTo>
                    <a:pt x="54" y="24"/>
                  </a:lnTo>
                  <a:lnTo>
                    <a:pt x="60" y="24"/>
                  </a:lnTo>
                  <a:lnTo>
                    <a:pt x="60" y="30"/>
                  </a:lnTo>
                  <a:lnTo>
                    <a:pt x="54" y="30"/>
                  </a:lnTo>
                  <a:lnTo>
                    <a:pt x="30" y="60"/>
                  </a:lnTo>
                  <a:lnTo>
                    <a:pt x="0"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9" name="Freeform 2837"/>
            <p:cNvSpPr>
              <a:spLocks/>
            </p:cNvSpPr>
            <p:nvPr/>
          </p:nvSpPr>
          <p:spPr bwMode="auto">
            <a:xfrm>
              <a:off x="2538" y="2886"/>
              <a:ext cx="54" cy="60"/>
            </a:xfrm>
            <a:custGeom>
              <a:avLst/>
              <a:gdLst>
                <a:gd name="T0" fmla="*/ 54 w 54"/>
                <a:gd name="T1" fmla="*/ 60 h 60"/>
                <a:gd name="T2" fmla="*/ 0 w 54"/>
                <a:gd name="T3" fmla="*/ 54 h 60"/>
                <a:gd name="T4" fmla="*/ 0 w 54"/>
                <a:gd name="T5" fmla="*/ 0 h 60"/>
                <a:gd name="T6" fmla="*/ 36 w 54"/>
                <a:gd name="T7" fmla="*/ 6 h 60"/>
                <a:gd name="T8" fmla="*/ 36 w 54"/>
                <a:gd name="T9" fmla="*/ 12 h 60"/>
                <a:gd name="T10" fmla="*/ 42 w 54"/>
                <a:gd name="T11" fmla="*/ 12 h 60"/>
                <a:gd name="T12" fmla="*/ 54 w 54"/>
                <a:gd name="T13" fmla="*/ 0 h 60"/>
                <a:gd name="T14" fmla="*/ 54 w 54"/>
                <a:gd name="T15" fmla="*/ 42 h 60"/>
                <a:gd name="T16" fmla="*/ 54 w 54"/>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0">
                  <a:moveTo>
                    <a:pt x="54" y="60"/>
                  </a:moveTo>
                  <a:lnTo>
                    <a:pt x="0" y="54"/>
                  </a:lnTo>
                  <a:lnTo>
                    <a:pt x="0" y="0"/>
                  </a:lnTo>
                  <a:lnTo>
                    <a:pt x="36" y="6"/>
                  </a:lnTo>
                  <a:lnTo>
                    <a:pt x="36" y="12"/>
                  </a:lnTo>
                  <a:lnTo>
                    <a:pt x="42" y="12"/>
                  </a:lnTo>
                  <a:lnTo>
                    <a:pt x="54" y="0"/>
                  </a:lnTo>
                  <a:lnTo>
                    <a:pt x="54" y="42"/>
                  </a:lnTo>
                  <a:lnTo>
                    <a:pt x="54"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10" name="Freeform 2838"/>
            <p:cNvSpPr>
              <a:spLocks/>
            </p:cNvSpPr>
            <p:nvPr/>
          </p:nvSpPr>
          <p:spPr bwMode="auto">
            <a:xfrm>
              <a:off x="4086" y="2790"/>
              <a:ext cx="36" cy="42"/>
            </a:xfrm>
            <a:custGeom>
              <a:avLst/>
              <a:gdLst>
                <a:gd name="T0" fmla="*/ 36 w 36"/>
                <a:gd name="T1" fmla="*/ 24 h 42"/>
                <a:gd name="T2" fmla="*/ 30 w 36"/>
                <a:gd name="T3" fmla="*/ 24 h 42"/>
                <a:gd name="T4" fmla="*/ 36 w 36"/>
                <a:gd name="T5" fmla="*/ 42 h 42"/>
                <a:gd name="T6" fmla="*/ 12 w 36"/>
                <a:gd name="T7" fmla="*/ 42 h 42"/>
                <a:gd name="T8" fmla="*/ 12 w 36"/>
                <a:gd name="T9" fmla="*/ 30 h 42"/>
                <a:gd name="T10" fmla="*/ 6 w 36"/>
                <a:gd name="T11" fmla="*/ 30 h 42"/>
                <a:gd name="T12" fmla="*/ 0 w 36"/>
                <a:gd name="T13" fmla="*/ 24 h 42"/>
                <a:gd name="T14" fmla="*/ 0 w 36"/>
                <a:gd name="T15" fmla="*/ 6 h 42"/>
                <a:gd name="T16" fmla="*/ 12 w 36"/>
                <a:gd name="T17" fmla="*/ 6 h 42"/>
                <a:gd name="T18" fmla="*/ 18 w 36"/>
                <a:gd name="T19" fmla="*/ 6 h 42"/>
                <a:gd name="T20" fmla="*/ 18 w 36"/>
                <a:gd name="T21" fmla="*/ 0 h 42"/>
                <a:gd name="T22" fmla="*/ 24 w 36"/>
                <a:gd name="T23" fmla="*/ 0 h 42"/>
                <a:gd name="T24" fmla="*/ 36 w 36"/>
                <a:gd name="T25"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2">
                  <a:moveTo>
                    <a:pt x="36" y="24"/>
                  </a:moveTo>
                  <a:lnTo>
                    <a:pt x="30" y="24"/>
                  </a:lnTo>
                  <a:lnTo>
                    <a:pt x="36" y="42"/>
                  </a:lnTo>
                  <a:lnTo>
                    <a:pt x="12" y="42"/>
                  </a:lnTo>
                  <a:lnTo>
                    <a:pt x="12" y="30"/>
                  </a:lnTo>
                  <a:lnTo>
                    <a:pt x="6" y="30"/>
                  </a:lnTo>
                  <a:lnTo>
                    <a:pt x="0" y="24"/>
                  </a:lnTo>
                  <a:lnTo>
                    <a:pt x="0" y="6"/>
                  </a:lnTo>
                  <a:lnTo>
                    <a:pt x="12" y="6"/>
                  </a:lnTo>
                  <a:lnTo>
                    <a:pt x="18" y="6"/>
                  </a:lnTo>
                  <a:lnTo>
                    <a:pt x="18" y="0"/>
                  </a:lnTo>
                  <a:lnTo>
                    <a:pt x="24" y="0"/>
                  </a:lnTo>
                  <a:lnTo>
                    <a:pt x="36"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11" name="Freeform 2839"/>
            <p:cNvSpPr>
              <a:spLocks noEditPoints="1"/>
            </p:cNvSpPr>
            <p:nvPr/>
          </p:nvSpPr>
          <p:spPr bwMode="auto">
            <a:xfrm>
              <a:off x="3180" y="2838"/>
              <a:ext cx="66" cy="60"/>
            </a:xfrm>
            <a:custGeom>
              <a:avLst/>
              <a:gdLst>
                <a:gd name="T0" fmla="*/ 0 w 66"/>
                <a:gd name="T1" fmla="*/ 6 h 60"/>
                <a:gd name="T2" fmla="*/ 6 w 66"/>
                <a:gd name="T3" fmla="*/ 6 h 60"/>
                <a:gd name="T4" fmla="*/ 12 w 66"/>
                <a:gd name="T5" fmla="*/ 6 h 60"/>
                <a:gd name="T6" fmla="*/ 18 w 66"/>
                <a:gd name="T7" fmla="*/ 6 h 60"/>
                <a:gd name="T8" fmla="*/ 18 w 66"/>
                <a:gd name="T9" fmla="*/ 0 h 60"/>
                <a:gd name="T10" fmla="*/ 24 w 66"/>
                <a:gd name="T11" fmla="*/ 0 h 60"/>
                <a:gd name="T12" fmla="*/ 30 w 66"/>
                <a:gd name="T13" fmla="*/ 0 h 60"/>
                <a:gd name="T14" fmla="*/ 36 w 66"/>
                <a:gd name="T15" fmla="*/ 0 h 60"/>
                <a:gd name="T16" fmla="*/ 36 w 66"/>
                <a:gd name="T17" fmla="*/ 6 h 60"/>
                <a:gd name="T18" fmla="*/ 42 w 66"/>
                <a:gd name="T19" fmla="*/ 6 h 60"/>
                <a:gd name="T20" fmla="*/ 54 w 66"/>
                <a:gd name="T21" fmla="*/ 6 h 60"/>
                <a:gd name="T22" fmla="*/ 60 w 66"/>
                <a:gd name="T23" fmla="*/ 0 h 60"/>
                <a:gd name="T24" fmla="*/ 66 w 66"/>
                <a:gd name="T25" fmla="*/ 6 h 60"/>
                <a:gd name="T26" fmla="*/ 66 w 66"/>
                <a:gd name="T27" fmla="*/ 12 h 60"/>
                <a:gd name="T28" fmla="*/ 48 w 66"/>
                <a:gd name="T29" fmla="*/ 12 h 60"/>
                <a:gd name="T30" fmla="*/ 30 w 66"/>
                <a:gd name="T31" fmla="*/ 18 h 60"/>
                <a:gd name="T32" fmla="*/ 24 w 66"/>
                <a:gd name="T33" fmla="*/ 30 h 60"/>
                <a:gd name="T34" fmla="*/ 12 w 66"/>
                <a:gd name="T35" fmla="*/ 36 h 60"/>
                <a:gd name="T36" fmla="*/ 12 w 66"/>
                <a:gd name="T37" fmla="*/ 30 h 60"/>
                <a:gd name="T38" fmla="*/ 18 w 66"/>
                <a:gd name="T39" fmla="*/ 30 h 60"/>
                <a:gd name="T40" fmla="*/ 0 w 66"/>
                <a:gd name="T41" fmla="*/ 30 h 60"/>
                <a:gd name="T42" fmla="*/ 0 w 66"/>
                <a:gd name="T43" fmla="*/ 12 h 60"/>
                <a:gd name="T44" fmla="*/ 0 w 66"/>
                <a:gd name="T45" fmla="*/ 6 h 60"/>
                <a:gd name="T46" fmla="*/ 0 w 66"/>
                <a:gd name="T47" fmla="*/ 54 h 60"/>
                <a:gd name="T48" fmla="*/ 12 w 66"/>
                <a:gd name="T49" fmla="*/ 48 h 60"/>
                <a:gd name="T50" fmla="*/ 24 w 66"/>
                <a:gd name="T51" fmla="*/ 54 h 60"/>
                <a:gd name="T52" fmla="*/ 30 w 66"/>
                <a:gd name="T53" fmla="*/ 54 h 60"/>
                <a:gd name="T54" fmla="*/ 24 w 66"/>
                <a:gd name="T55" fmla="*/ 60 h 60"/>
                <a:gd name="T56" fmla="*/ 12 w 66"/>
                <a:gd name="T57" fmla="*/ 60 h 60"/>
                <a:gd name="T58" fmla="*/ 0 w 66"/>
                <a:gd name="T5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60">
                  <a:moveTo>
                    <a:pt x="0" y="6"/>
                  </a:moveTo>
                  <a:lnTo>
                    <a:pt x="6" y="6"/>
                  </a:lnTo>
                  <a:lnTo>
                    <a:pt x="12" y="6"/>
                  </a:lnTo>
                  <a:lnTo>
                    <a:pt x="18" y="6"/>
                  </a:lnTo>
                  <a:lnTo>
                    <a:pt x="18" y="0"/>
                  </a:lnTo>
                  <a:lnTo>
                    <a:pt x="24" y="0"/>
                  </a:lnTo>
                  <a:lnTo>
                    <a:pt x="30" y="0"/>
                  </a:lnTo>
                  <a:lnTo>
                    <a:pt x="36" y="0"/>
                  </a:lnTo>
                  <a:lnTo>
                    <a:pt x="36" y="6"/>
                  </a:lnTo>
                  <a:lnTo>
                    <a:pt x="42" y="6"/>
                  </a:lnTo>
                  <a:lnTo>
                    <a:pt x="54" y="6"/>
                  </a:lnTo>
                  <a:lnTo>
                    <a:pt x="60" y="0"/>
                  </a:lnTo>
                  <a:lnTo>
                    <a:pt x="66" y="6"/>
                  </a:lnTo>
                  <a:lnTo>
                    <a:pt x="66" y="12"/>
                  </a:lnTo>
                  <a:lnTo>
                    <a:pt x="48" y="12"/>
                  </a:lnTo>
                  <a:lnTo>
                    <a:pt x="30" y="18"/>
                  </a:lnTo>
                  <a:lnTo>
                    <a:pt x="24" y="30"/>
                  </a:lnTo>
                  <a:lnTo>
                    <a:pt x="12" y="36"/>
                  </a:lnTo>
                  <a:lnTo>
                    <a:pt x="12" y="30"/>
                  </a:lnTo>
                  <a:lnTo>
                    <a:pt x="18" y="30"/>
                  </a:lnTo>
                  <a:lnTo>
                    <a:pt x="0" y="30"/>
                  </a:lnTo>
                  <a:lnTo>
                    <a:pt x="0" y="12"/>
                  </a:lnTo>
                  <a:lnTo>
                    <a:pt x="0" y="6"/>
                  </a:lnTo>
                  <a:close/>
                  <a:moveTo>
                    <a:pt x="0" y="54"/>
                  </a:moveTo>
                  <a:lnTo>
                    <a:pt x="12" y="48"/>
                  </a:lnTo>
                  <a:lnTo>
                    <a:pt x="24" y="54"/>
                  </a:lnTo>
                  <a:lnTo>
                    <a:pt x="30" y="54"/>
                  </a:lnTo>
                  <a:lnTo>
                    <a:pt x="24" y="60"/>
                  </a:lnTo>
                  <a:lnTo>
                    <a:pt x="12" y="60"/>
                  </a:lnTo>
                  <a:lnTo>
                    <a:pt x="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12" name="Freeform 2840"/>
            <p:cNvSpPr>
              <a:spLocks/>
            </p:cNvSpPr>
            <p:nvPr/>
          </p:nvSpPr>
          <p:spPr bwMode="auto">
            <a:xfrm>
              <a:off x="2730" y="2892"/>
              <a:ext cx="54" cy="60"/>
            </a:xfrm>
            <a:custGeom>
              <a:avLst/>
              <a:gdLst>
                <a:gd name="T0" fmla="*/ 18 w 54"/>
                <a:gd name="T1" fmla="*/ 54 h 60"/>
                <a:gd name="T2" fmla="*/ 0 w 54"/>
                <a:gd name="T3" fmla="*/ 24 h 60"/>
                <a:gd name="T4" fmla="*/ 0 w 54"/>
                <a:gd name="T5" fmla="*/ 12 h 60"/>
                <a:gd name="T6" fmla="*/ 0 w 54"/>
                <a:gd name="T7" fmla="*/ 6 h 60"/>
                <a:gd name="T8" fmla="*/ 6 w 54"/>
                <a:gd name="T9" fmla="*/ 0 h 60"/>
                <a:gd name="T10" fmla="*/ 30 w 54"/>
                <a:gd name="T11" fmla="*/ 0 h 60"/>
                <a:gd name="T12" fmla="*/ 30 w 54"/>
                <a:gd name="T13" fmla="*/ 6 h 60"/>
                <a:gd name="T14" fmla="*/ 36 w 54"/>
                <a:gd name="T15" fmla="*/ 6 h 60"/>
                <a:gd name="T16" fmla="*/ 54 w 54"/>
                <a:gd name="T17" fmla="*/ 30 h 60"/>
                <a:gd name="T18" fmla="*/ 48 w 54"/>
                <a:gd name="T19" fmla="*/ 36 h 60"/>
                <a:gd name="T20" fmla="*/ 24 w 54"/>
                <a:gd name="T21" fmla="*/ 60 h 60"/>
                <a:gd name="T22" fmla="*/ 18 w 54"/>
                <a:gd name="T2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0">
                  <a:moveTo>
                    <a:pt x="18" y="54"/>
                  </a:moveTo>
                  <a:lnTo>
                    <a:pt x="0" y="24"/>
                  </a:lnTo>
                  <a:lnTo>
                    <a:pt x="0" y="12"/>
                  </a:lnTo>
                  <a:lnTo>
                    <a:pt x="0" y="6"/>
                  </a:lnTo>
                  <a:lnTo>
                    <a:pt x="6" y="0"/>
                  </a:lnTo>
                  <a:lnTo>
                    <a:pt x="30" y="0"/>
                  </a:lnTo>
                  <a:lnTo>
                    <a:pt x="30" y="6"/>
                  </a:lnTo>
                  <a:lnTo>
                    <a:pt x="36" y="6"/>
                  </a:lnTo>
                  <a:lnTo>
                    <a:pt x="54" y="30"/>
                  </a:lnTo>
                  <a:lnTo>
                    <a:pt x="48" y="36"/>
                  </a:lnTo>
                  <a:lnTo>
                    <a:pt x="24" y="60"/>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13" name="Freeform 2841"/>
            <p:cNvSpPr>
              <a:spLocks/>
            </p:cNvSpPr>
            <p:nvPr/>
          </p:nvSpPr>
          <p:spPr bwMode="auto">
            <a:xfrm>
              <a:off x="2778" y="2892"/>
              <a:ext cx="72" cy="66"/>
            </a:xfrm>
            <a:custGeom>
              <a:avLst/>
              <a:gdLst>
                <a:gd name="T0" fmla="*/ 66 w 72"/>
                <a:gd name="T1" fmla="*/ 42 h 66"/>
                <a:gd name="T2" fmla="*/ 60 w 72"/>
                <a:gd name="T3" fmla="*/ 48 h 66"/>
                <a:gd name="T4" fmla="*/ 30 w 72"/>
                <a:gd name="T5" fmla="*/ 66 h 66"/>
                <a:gd name="T6" fmla="*/ 0 w 72"/>
                <a:gd name="T7" fmla="*/ 42 h 66"/>
                <a:gd name="T8" fmla="*/ 24 w 72"/>
                <a:gd name="T9" fmla="*/ 24 h 66"/>
                <a:gd name="T10" fmla="*/ 30 w 72"/>
                <a:gd name="T11" fmla="*/ 12 h 66"/>
                <a:gd name="T12" fmla="*/ 42 w 72"/>
                <a:gd name="T13" fmla="*/ 0 h 66"/>
                <a:gd name="T14" fmla="*/ 48 w 72"/>
                <a:gd name="T15" fmla="*/ 6 h 66"/>
                <a:gd name="T16" fmla="*/ 54 w 72"/>
                <a:gd name="T17" fmla="*/ 6 h 66"/>
                <a:gd name="T18" fmla="*/ 54 w 72"/>
                <a:gd name="T19" fmla="*/ 12 h 66"/>
                <a:gd name="T20" fmla="*/ 54 w 72"/>
                <a:gd name="T21" fmla="*/ 18 h 66"/>
                <a:gd name="T22" fmla="*/ 60 w 72"/>
                <a:gd name="T23" fmla="*/ 24 h 66"/>
                <a:gd name="T24" fmla="*/ 60 w 72"/>
                <a:gd name="T25" fmla="*/ 30 h 66"/>
                <a:gd name="T26" fmla="*/ 66 w 72"/>
                <a:gd name="T27" fmla="*/ 30 h 66"/>
                <a:gd name="T28" fmla="*/ 66 w 72"/>
                <a:gd name="T29" fmla="*/ 36 h 66"/>
                <a:gd name="T30" fmla="*/ 72 w 72"/>
                <a:gd name="T31" fmla="*/ 36 h 66"/>
                <a:gd name="T32" fmla="*/ 66 w 72"/>
                <a:gd name="T33"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66">
                  <a:moveTo>
                    <a:pt x="66" y="42"/>
                  </a:moveTo>
                  <a:lnTo>
                    <a:pt x="60" y="48"/>
                  </a:lnTo>
                  <a:lnTo>
                    <a:pt x="30" y="66"/>
                  </a:lnTo>
                  <a:lnTo>
                    <a:pt x="0" y="42"/>
                  </a:lnTo>
                  <a:lnTo>
                    <a:pt x="24" y="24"/>
                  </a:lnTo>
                  <a:lnTo>
                    <a:pt x="30" y="12"/>
                  </a:lnTo>
                  <a:lnTo>
                    <a:pt x="42" y="0"/>
                  </a:lnTo>
                  <a:lnTo>
                    <a:pt x="48" y="6"/>
                  </a:lnTo>
                  <a:lnTo>
                    <a:pt x="54" y="6"/>
                  </a:lnTo>
                  <a:lnTo>
                    <a:pt x="54" y="12"/>
                  </a:lnTo>
                  <a:lnTo>
                    <a:pt x="54" y="18"/>
                  </a:lnTo>
                  <a:lnTo>
                    <a:pt x="60" y="24"/>
                  </a:lnTo>
                  <a:lnTo>
                    <a:pt x="60" y="30"/>
                  </a:lnTo>
                  <a:lnTo>
                    <a:pt x="66" y="30"/>
                  </a:lnTo>
                  <a:lnTo>
                    <a:pt x="66" y="36"/>
                  </a:lnTo>
                  <a:lnTo>
                    <a:pt x="72" y="36"/>
                  </a:lnTo>
                  <a:lnTo>
                    <a:pt x="6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14" name="Freeform 2842"/>
            <p:cNvSpPr>
              <a:spLocks/>
            </p:cNvSpPr>
            <p:nvPr/>
          </p:nvSpPr>
          <p:spPr bwMode="auto">
            <a:xfrm>
              <a:off x="2478" y="2886"/>
              <a:ext cx="60" cy="54"/>
            </a:xfrm>
            <a:custGeom>
              <a:avLst/>
              <a:gdLst>
                <a:gd name="T0" fmla="*/ 60 w 60"/>
                <a:gd name="T1" fmla="*/ 54 h 54"/>
                <a:gd name="T2" fmla="*/ 0 w 60"/>
                <a:gd name="T3" fmla="*/ 54 h 54"/>
                <a:gd name="T4" fmla="*/ 0 w 60"/>
                <a:gd name="T5" fmla="*/ 0 h 54"/>
                <a:gd name="T6" fmla="*/ 12 w 60"/>
                <a:gd name="T7" fmla="*/ 0 h 54"/>
                <a:gd name="T8" fmla="*/ 42 w 60"/>
                <a:gd name="T9" fmla="*/ 0 h 54"/>
                <a:gd name="T10" fmla="*/ 60 w 60"/>
                <a:gd name="T11" fmla="*/ 0 h 54"/>
                <a:gd name="T12" fmla="*/ 60 w 60"/>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60" h="54">
                  <a:moveTo>
                    <a:pt x="60" y="54"/>
                  </a:moveTo>
                  <a:lnTo>
                    <a:pt x="0" y="54"/>
                  </a:lnTo>
                  <a:lnTo>
                    <a:pt x="0" y="0"/>
                  </a:lnTo>
                  <a:lnTo>
                    <a:pt x="12" y="0"/>
                  </a:lnTo>
                  <a:lnTo>
                    <a:pt x="42" y="0"/>
                  </a:lnTo>
                  <a:lnTo>
                    <a:pt x="60" y="0"/>
                  </a:lnTo>
                  <a:lnTo>
                    <a:pt x="60"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15" name="Freeform 2843"/>
            <p:cNvSpPr>
              <a:spLocks/>
            </p:cNvSpPr>
            <p:nvPr/>
          </p:nvSpPr>
          <p:spPr bwMode="auto">
            <a:xfrm>
              <a:off x="2418" y="2886"/>
              <a:ext cx="60" cy="54"/>
            </a:xfrm>
            <a:custGeom>
              <a:avLst/>
              <a:gdLst>
                <a:gd name="T0" fmla="*/ 60 w 60"/>
                <a:gd name="T1" fmla="*/ 54 h 54"/>
                <a:gd name="T2" fmla="*/ 12 w 60"/>
                <a:gd name="T3" fmla="*/ 54 h 54"/>
                <a:gd name="T4" fmla="*/ 0 w 60"/>
                <a:gd name="T5" fmla="*/ 42 h 54"/>
                <a:gd name="T6" fmla="*/ 0 w 60"/>
                <a:gd name="T7" fmla="*/ 36 h 54"/>
                <a:gd name="T8" fmla="*/ 6 w 60"/>
                <a:gd name="T9" fmla="*/ 36 h 54"/>
                <a:gd name="T10" fmla="*/ 6 w 60"/>
                <a:gd name="T11" fmla="*/ 30 h 54"/>
                <a:gd name="T12" fmla="*/ 6 w 60"/>
                <a:gd name="T13" fmla="*/ 24 h 54"/>
                <a:gd name="T14" fmla="*/ 12 w 60"/>
                <a:gd name="T15" fmla="*/ 18 h 54"/>
                <a:gd name="T16" fmla="*/ 12 w 60"/>
                <a:gd name="T17" fmla="*/ 0 h 54"/>
                <a:gd name="T18" fmla="*/ 60 w 60"/>
                <a:gd name="T19" fmla="*/ 0 h 54"/>
                <a:gd name="T20" fmla="*/ 60 w 60"/>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54">
                  <a:moveTo>
                    <a:pt x="60" y="54"/>
                  </a:moveTo>
                  <a:lnTo>
                    <a:pt x="12" y="54"/>
                  </a:lnTo>
                  <a:lnTo>
                    <a:pt x="0" y="42"/>
                  </a:lnTo>
                  <a:lnTo>
                    <a:pt x="0" y="36"/>
                  </a:lnTo>
                  <a:lnTo>
                    <a:pt x="6" y="36"/>
                  </a:lnTo>
                  <a:lnTo>
                    <a:pt x="6" y="30"/>
                  </a:lnTo>
                  <a:lnTo>
                    <a:pt x="6" y="24"/>
                  </a:lnTo>
                  <a:lnTo>
                    <a:pt x="12" y="18"/>
                  </a:lnTo>
                  <a:lnTo>
                    <a:pt x="12" y="0"/>
                  </a:lnTo>
                  <a:lnTo>
                    <a:pt x="60" y="0"/>
                  </a:lnTo>
                  <a:lnTo>
                    <a:pt x="60"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16" name="Freeform 2844"/>
            <p:cNvSpPr>
              <a:spLocks/>
            </p:cNvSpPr>
            <p:nvPr/>
          </p:nvSpPr>
          <p:spPr bwMode="auto">
            <a:xfrm>
              <a:off x="2844" y="2898"/>
              <a:ext cx="72" cy="78"/>
            </a:xfrm>
            <a:custGeom>
              <a:avLst/>
              <a:gdLst>
                <a:gd name="T0" fmla="*/ 72 w 72"/>
                <a:gd name="T1" fmla="*/ 36 h 78"/>
                <a:gd name="T2" fmla="*/ 66 w 72"/>
                <a:gd name="T3" fmla="*/ 36 h 78"/>
                <a:gd name="T4" fmla="*/ 66 w 72"/>
                <a:gd name="T5" fmla="*/ 48 h 78"/>
                <a:gd name="T6" fmla="*/ 60 w 72"/>
                <a:gd name="T7" fmla="*/ 48 h 78"/>
                <a:gd name="T8" fmla="*/ 54 w 72"/>
                <a:gd name="T9" fmla="*/ 60 h 78"/>
                <a:gd name="T10" fmla="*/ 30 w 72"/>
                <a:gd name="T11" fmla="*/ 78 h 78"/>
                <a:gd name="T12" fmla="*/ 30 w 72"/>
                <a:gd name="T13" fmla="*/ 72 h 78"/>
                <a:gd name="T14" fmla="*/ 24 w 72"/>
                <a:gd name="T15" fmla="*/ 72 h 78"/>
                <a:gd name="T16" fmla="*/ 24 w 72"/>
                <a:gd name="T17" fmla="*/ 66 h 78"/>
                <a:gd name="T18" fmla="*/ 18 w 72"/>
                <a:gd name="T19" fmla="*/ 66 h 78"/>
                <a:gd name="T20" fmla="*/ 18 w 72"/>
                <a:gd name="T21" fmla="*/ 60 h 78"/>
                <a:gd name="T22" fmla="*/ 12 w 72"/>
                <a:gd name="T23" fmla="*/ 60 h 78"/>
                <a:gd name="T24" fmla="*/ 6 w 72"/>
                <a:gd name="T25" fmla="*/ 54 h 78"/>
                <a:gd name="T26" fmla="*/ 12 w 72"/>
                <a:gd name="T27" fmla="*/ 54 h 78"/>
                <a:gd name="T28" fmla="*/ 6 w 72"/>
                <a:gd name="T29" fmla="*/ 48 h 78"/>
                <a:gd name="T30" fmla="*/ 6 w 72"/>
                <a:gd name="T31" fmla="*/ 42 h 78"/>
                <a:gd name="T32" fmla="*/ 6 w 72"/>
                <a:gd name="T33" fmla="*/ 36 h 78"/>
                <a:gd name="T34" fmla="*/ 0 w 72"/>
                <a:gd name="T35" fmla="*/ 36 h 78"/>
                <a:gd name="T36" fmla="*/ 6 w 72"/>
                <a:gd name="T37" fmla="*/ 30 h 78"/>
                <a:gd name="T38" fmla="*/ 12 w 72"/>
                <a:gd name="T39" fmla="*/ 24 h 78"/>
                <a:gd name="T40" fmla="*/ 18 w 72"/>
                <a:gd name="T41" fmla="*/ 30 h 78"/>
                <a:gd name="T42" fmla="*/ 24 w 72"/>
                <a:gd name="T43" fmla="*/ 30 h 78"/>
                <a:gd name="T44" fmla="*/ 24 w 72"/>
                <a:gd name="T45" fmla="*/ 24 h 78"/>
                <a:gd name="T46" fmla="*/ 30 w 72"/>
                <a:gd name="T47" fmla="*/ 18 h 78"/>
                <a:gd name="T48" fmla="*/ 36 w 72"/>
                <a:gd name="T49" fmla="*/ 12 h 78"/>
                <a:gd name="T50" fmla="*/ 42 w 72"/>
                <a:gd name="T51" fmla="*/ 0 h 78"/>
                <a:gd name="T52" fmla="*/ 48 w 72"/>
                <a:gd name="T53" fmla="*/ 0 h 78"/>
                <a:gd name="T54" fmla="*/ 54 w 72"/>
                <a:gd name="T55" fmla="*/ 0 h 78"/>
                <a:gd name="T56" fmla="*/ 60 w 72"/>
                <a:gd name="T57" fmla="*/ 0 h 78"/>
                <a:gd name="T58" fmla="*/ 60 w 72"/>
                <a:gd name="T59" fmla="*/ 12 h 78"/>
                <a:gd name="T60" fmla="*/ 72 w 72"/>
                <a:gd name="T61"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8">
                  <a:moveTo>
                    <a:pt x="72" y="36"/>
                  </a:moveTo>
                  <a:lnTo>
                    <a:pt x="66" y="36"/>
                  </a:lnTo>
                  <a:lnTo>
                    <a:pt x="66" y="48"/>
                  </a:lnTo>
                  <a:lnTo>
                    <a:pt x="60" y="48"/>
                  </a:lnTo>
                  <a:lnTo>
                    <a:pt x="54" y="60"/>
                  </a:lnTo>
                  <a:lnTo>
                    <a:pt x="30" y="78"/>
                  </a:lnTo>
                  <a:lnTo>
                    <a:pt x="30" y="72"/>
                  </a:lnTo>
                  <a:lnTo>
                    <a:pt x="24" y="72"/>
                  </a:lnTo>
                  <a:lnTo>
                    <a:pt x="24" y="66"/>
                  </a:lnTo>
                  <a:lnTo>
                    <a:pt x="18" y="66"/>
                  </a:lnTo>
                  <a:lnTo>
                    <a:pt x="18" y="60"/>
                  </a:lnTo>
                  <a:lnTo>
                    <a:pt x="12" y="60"/>
                  </a:lnTo>
                  <a:lnTo>
                    <a:pt x="6" y="54"/>
                  </a:lnTo>
                  <a:lnTo>
                    <a:pt x="12" y="54"/>
                  </a:lnTo>
                  <a:lnTo>
                    <a:pt x="6" y="48"/>
                  </a:lnTo>
                  <a:lnTo>
                    <a:pt x="6" y="42"/>
                  </a:lnTo>
                  <a:lnTo>
                    <a:pt x="6" y="36"/>
                  </a:lnTo>
                  <a:lnTo>
                    <a:pt x="0" y="36"/>
                  </a:lnTo>
                  <a:lnTo>
                    <a:pt x="6" y="30"/>
                  </a:lnTo>
                  <a:lnTo>
                    <a:pt x="12" y="24"/>
                  </a:lnTo>
                  <a:lnTo>
                    <a:pt x="18" y="30"/>
                  </a:lnTo>
                  <a:lnTo>
                    <a:pt x="24" y="30"/>
                  </a:lnTo>
                  <a:lnTo>
                    <a:pt x="24" y="24"/>
                  </a:lnTo>
                  <a:lnTo>
                    <a:pt x="30" y="18"/>
                  </a:lnTo>
                  <a:lnTo>
                    <a:pt x="36" y="12"/>
                  </a:lnTo>
                  <a:lnTo>
                    <a:pt x="42" y="0"/>
                  </a:lnTo>
                  <a:lnTo>
                    <a:pt x="48" y="0"/>
                  </a:lnTo>
                  <a:lnTo>
                    <a:pt x="54" y="0"/>
                  </a:lnTo>
                  <a:lnTo>
                    <a:pt x="60" y="0"/>
                  </a:lnTo>
                  <a:lnTo>
                    <a:pt x="60" y="12"/>
                  </a:lnTo>
                  <a:lnTo>
                    <a:pt x="7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17" name="Freeform 2845"/>
            <p:cNvSpPr>
              <a:spLocks/>
            </p:cNvSpPr>
            <p:nvPr/>
          </p:nvSpPr>
          <p:spPr bwMode="auto">
            <a:xfrm>
              <a:off x="3948" y="2820"/>
              <a:ext cx="66" cy="54"/>
            </a:xfrm>
            <a:custGeom>
              <a:avLst/>
              <a:gdLst>
                <a:gd name="T0" fmla="*/ 60 w 66"/>
                <a:gd name="T1" fmla="*/ 6 h 54"/>
                <a:gd name="T2" fmla="*/ 66 w 66"/>
                <a:gd name="T3" fmla="*/ 30 h 54"/>
                <a:gd name="T4" fmla="*/ 54 w 66"/>
                <a:gd name="T5" fmla="*/ 30 h 54"/>
                <a:gd name="T6" fmla="*/ 54 w 66"/>
                <a:gd name="T7" fmla="*/ 48 h 54"/>
                <a:gd name="T8" fmla="*/ 54 w 66"/>
                <a:gd name="T9" fmla="*/ 54 h 54"/>
                <a:gd name="T10" fmla="*/ 42 w 66"/>
                <a:gd name="T11" fmla="*/ 54 h 54"/>
                <a:gd name="T12" fmla="*/ 36 w 66"/>
                <a:gd name="T13" fmla="*/ 54 h 54"/>
                <a:gd name="T14" fmla="*/ 30 w 66"/>
                <a:gd name="T15" fmla="*/ 42 h 54"/>
                <a:gd name="T16" fmla="*/ 12 w 66"/>
                <a:gd name="T17" fmla="*/ 42 h 54"/>
                <a:gd name="T18" fmla="*/ 6 w 66"/>
                <a:gd name="T19" fmla="*/ 36 h 54"/>
                <a:gd name="T20" fmla="*/ 0 w 66"/>
                <a:gd name="T21" fmla="*/ 30 h 54"/>
                <a:gd name="T22" fmla="*/ 6 w 66"/>
                <a:gd name="T23" fmla="*/ 30 h 54"/>
                <a:gd name="T24" fmla="*/ 6 w 66"/>
                <a:gd name="T25" fmla="*/ 24 h 54"/>
                <a:gd name="T26" fmla="*/ 12 w 66"/>
                <a:gd name="T27" fmla="*/ 18 h 54"/>
                <a:gd name="T28" fmla="*/ 12 w 66"/>
                <a:gd name="T29" fmla="*/ 12 h 54"/>
                <a:gd name="T30" fmla="*/ 12 w 66"/>
                <a:gd name="T31" fmla="*/ 6 h 54"/>
                <a:gd name="T32" fmla="*/ 12 w 66"/>
                <a:gd name="T33" fmla="*/ 0 h 54"/>
                <a:gd name="T34" fmla="*/ 24 w 66"/>
                <a:gd name="T35" fmla="*/ 0 h 54"/>
                <a:gd name="T36" fmla="*/ 30 w 66"/>
                <a:gd name="T37" fmla="*/ 0 h 54"/>
                <a:gd name="T38" fmla="*/ 42 w 66"/>
                <a:gd name="T39" fmla="*/ 0 h 54"/>
                <a:gd name="T40" fmla="*/ 48 w 66"/>
                <a:gd name="T41" fmla="*/ 0 h 54"/>
                <a:gd name="T42" fmla="*/ 48 w 66"/>
                <a:gd name="T43" fmla="*/ 6 h 54"/>
                <a:gd name="T44" fmla="*/ 60 w 66"/>
                <a:gd name="T45"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54">
                  <a:moveTo>
                    <a:pt x="60" y="6"/>
                  </a:moveTo>
                  <a:lnTo>
                    <a:pt x="66" y="30"/>
                  </a:lnTo>
                  <a:lnTo>
                    <a:pt x="54" y="30"/>
                  </a:lnTo>
                  <a:lnTo>
                    <a:pt x="54" y="48"/>
                  </a:lnTo>
                  <a:lnTo>
                    <a:pt x="54" y="54"/>
                  </a:lnTo>
                  <a:lnTo>
                    <a:pt x="42" y="54"/>
                  </a:lnTo>
                  <a:lnTo>
                    <a:pt x="36" y="54"/>
                  </a:lnTo>
                  <a:lnTo>
                    <a:pt x="30" y="42"/>
                  </a:lnTo>
                  <a:lnTo>
                    <a:pt x="12" y="42"/>
                  </a:lnTo>
                  <a:lnTo>
                    <a:pt x="6" y="36"/>
                  </a:lnTo>
                  <a:lnTo>
                    <a:pt x="0" y="30"/>
                  </a:lnTo>
                  <a:lnTo>
                    <a:pt x="6" y="30"/>
                  </a:lnTo>
                  <a:lnTo>
                    <a:pt x="6" y="24"/>
                  </a:lnTo>
                  <a:lnTo>
                    <a:pt x="12" y="18"/>
                  </a:lnTo>
                  <a:lnTo>
                    <a:pt x="12" y="12"/>
                  </a:lnTo>
                  <a:lnTo>
                    <a:pt x="12" y="6"/>
                  </a:lnTo>
                  <a:lnTo>
                    <a:pt x="12" y="0"/>
                  </a:lnTo>
                  <a:lnTo>
                    <a:pt x="24" y="0"/>
                  </a:lnTo>
                  <a:lnTo>
                    <a:pt x="30" y="0"/>
                  </a:lnTo>
                  <a:lnTo>
                    <a:pt x="42" y="0"/>
                  </a:lnTo>
                  <a:lnTo>
                    <a:pt x="48" y="0"/>
                  </a:lnTo>
                  <a:lnTo>
                    <a:pt x="48" y="6"/>
                  </a:lnTo>
                  <a:lnTo>
                    <a:pt x="60" y="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18" name="Freeform 2846"/>
            <p:cNvSpPr>
              <a:spLocks noEditPoints="1"/>
            </p:cNvSpPr>
            <p:nvPr/>
          </p:nvSpPr>
          <p:spPr bwMode="auto">
            <a:xfrm>
              <a:off x="2904" y="2898"/>
              <a:ext cx="72" cy="48"/>
            </a:xfrm>
            <a:custGeom>
              <a:avLst/>
              <a:gdLst>
                <a:gd name="T0" fmla="*/ 60 w 72"/>
                <a:gd name="T1" fmla="*/ 0 h 48"/>
                <a:gd name="T2" fmla="*/ 66 w 72"/>
                <a:gd name="T3" fmla="*/ 0 h 48"/>
                <a:gd name="T4" fmla="*/ 72 w 72"/>
                <a:gd name="T5" fmla="*/ 0 h 48"/>
                <a:gd name="T6" fmla="*/ 48 w 72"/>
                <a:gd name="T7" fmla="*/ 12 h 48"/>
                <a:gd name="T8" fmla="*/ 36 w 72"/>
                <a:gd name="T9" fmla="*/ 24 h 48"/>
                <a:gd name="T10" fmla="*/ 36 w 72"/>
                <a:gd name="T11" fmla="*/ 18 h 48"/>
                <a:gd name="T12" fmla="*/ 48 w 72"/>
                <a:gd name="T13" fmla="*/ 12 h 48"/>
                <a:gd name="T14" fmla="*/ 54 w 72"/>
                <a:gd name="T15" fmla="*/ 6 h 48"/>
                <a:gd name="T16" fmla="*/ 60 w 72"/>
                <a:gd name="T17" fmla="*/ 6 h 48"/>
                <a:gd name="T18" fmla="*/ 66 w 72"/>
                <a:gd name="T19" fmla="*/ 0 h 48"/>
                <a:gd name="T20" fmla="*/ 60 w 72"/>
                <a:gd name="T21" fmla="*/ 6 h 48"/>
                <a:gd name="T22" fmla="*/ 60 w 72"/>
                <a:gd name="T23" fmla="*/ 0 h 48"/>
                <a:gd name="T24" fmla="*/ 12 w 72"/>
                <a:gd name="T25" fmla="*/ 36 h 48"/>
                <a:gd name="T26" fmla="*/ 0 w 72"/>
                <a:gd name="T27" fmla="*/ 12 h 48"/>
                <a:gd name="T28" fmla="*/ 0 w 72"/>
                <a:gd name="T29" fmla="*/ 0 h 48"/>
                <a:gd name="T30" fmla="*/ 0 w 72"/>
                <a:gd name="T31" fmla="*/ 6 h 48"/>
                <a:gd name="T32" fmla="*/ 6 w 72"/>
                <a:gd name="T33" fmla="*/ 6 h 48"/>
                <a:gd name="T34" fmla="*/ 12 w 72"/>
                <a:gd name="T35" fmla="*/ 6 h 48"/>
                <a:gd name="T36" fmla="*/ 12 w 72"/>
                <a:gd name="T37" fmla="*/ 0 h 48"/>
                <a:gd name="T38" fmla="*/ 18 w 72"/>
                <a:gd name="T39" fmla="*/ 0 h 48"/>
                <a:gd name="T40" fmla="*/ 24 w 72"/>
                <a:gd name="T41" fmla="*/ 6 h 48"/>
                <a:gd name="T42" fmla="*/ 18 w 72"/>
                <a:gd name="T43" fmla="*/ 12 h 48"/>
                <a:gd name="T44" fmla="*/ 24 w 72"/>
                <a:gd name="T45" fmla="*/ 12 h 48"/>
                <a:gd name="T46" fmla="*/ 24 w 72"/>
                <a:gd name="T47" fmla="*/ 18 h 48"/>
                <a:gd name="T48" fmla="*/ 24 w 72"/>
                <a:gd name="T49" fmla="*/ 12 h 48"/>
                <a:gd name="T50" fmla="*/ 30 w 72"/>
                <a:gd name="T51" fmla="*/ 18 h 48"/>
                <a:gd name="T52" fmla="*/ 36 w 72"/>
                <a:gd name="T53" fmla="*/ 18 h 48"/>
                <a:gd name="T54" fmla="*/ 30 w 72"/>
                <a:gd name="T55" fmla="*/ 18 h 48"/>
                <a:gd name="T56" fmla="*/ 24 w 72"/>
                <a:gd name="T57" fmla="*/ 30 h 48"/>
                <a:gd name="T58" fmla="*/ 24 w 72"/>
                <a:gd name="T59" fmla="*/ 24 h 48"/>
                <a:gd name="T60" fmla="*/ 12 w 72"/>
                <a:gd name="T61" fmla="*/ 36 h 48"/>
                <a:gd name="T62" fmla="*/ 24 w 72"/>
                <a:gd name="T63" fmla="*/ 30 h 48"/>
                <a:gd name="T64" fmla="*/ 36 w 72"/>
                <a:gd name="T65" fmla="*/ 24 h 48"/>
                <a:gd name="T66" fmla="*/ 42 w 72"/>
                <a:gd name="T67" fmla="*/ 24 h 48"/>
                <a:gd name="T68" fmla="*/ 6 w 72"/>
                <a:gd name="T69" fmla="*/ 48 h 48"/>
                <a:gd name="T70" fmla="*/ 24 w 72"/>
                <a:gd name="T7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48">
                  <a:moveTo>
                    <a:pt x="60" y="0"/>
                  </a:moveTo>
                  <a:lnTo>
                    <a:pt x="66" y="0"/>
                  </a:lnTo>
                  <a:lnTo>
                    <a:pt x="72" y="0"/>
                  </a:lnTo>
                  <a:lnTo>
                    <a:pt x="48" y="12"/>
                  </a:lnTo>
                  <a:lnTo>
                    <a:pt x="36" y="24"/>
                  </a:lnTo>
                  <a:lnTo>
                    <a:pt x="36" y="18"/>
                  </a:lnTo>
                  <a:lnTo>
                    <a:pt x="48" y="12"/>
                  </a:lnTo>
                  <a:lnTo>
                    <a:pt x="54" y="6"/>
                  </a:lnTo>
                  <a:lnTo>
                    <a:pt x="60" y="6"/>
                  </a:lnTo>
                  <a:lnTo>
                    <a:pt x="66" y="0"/>
                  </a:lnTo>
                  <a:lnTo>
                    <a:pt x="60" y="6"/>
                  </a:lnTo>
                  <a:lnTo>
                    <a:pt x="60" y="0"/>
                  </a:lnTo>
                  <a:close/>
                  <a:moveTo>
                    <a:pt x="12" y="36"/>
                  </a:moveTo>
                  <a:lnTo>
                    <a:pt x="0" y="12"/>
                  </a:lnTo>
                  <a:lnTo>
                    <a:pt x="0" y="0"/>
                  </a:lnTo>
                  <a:lnTo>
                    <a:pt x="0" y="6"/>
                  </a:lnTo>
                  <a:lnTo>
                    <a:pt x="6" y="6"/>
                  </a:lnTo>
                  <a:lnTo>
                    <a:pt x="12" y="6"/>
                  </a:lnTo>
                  <a:lnTo>
                    <a:pt x="12" y="0"/>
                  </a:lnTo>
                  <a:lnTo>
                    <a:pt x="18" y="0"/>
                  </a:lnTo>
                  <a:lnTo>
                    <a:pt x="24" y="6"/>
                  </a:lnTo>
                  <a:lnTo>
                    <a:pt x="18" y="12"/>
                  </a:lnTo>
                  <a:lnTo>
                    <a:pt x="24" y="12"/>
                  </a:lnTo>
                  <a:lnTo>
                    <a:pt x="24" y="18"/>
                  </a:lnTo>
                  <a:lnTo>
                    <a:pt x="24" y="12"/>
                  </a:lnTo>
                  <a:lnTo>
                    <a:pt x="30" y="18"/>
                  </a:lnTo>
                  <a:lnTo>
                    <a:pt x="36" y="18"/>
                  </a:lnTo>
                  <a:lnTo>
                    <a:pt x="30" y="18"/>
                  </a:lnTo>
                  <a:lnTo>
                    <a:pt x="24" y="30"/>
                  </a:lnTo>
                  <a:lnTo>
                    <a:pt x="24" y="24"/>
                  </a:lnTo>
                  <a:lnTo>
                    <a:pt x="12" y="36"/>
                  </a:lnTo>
                  <a:close/>
                  <a:moveTo>
                    <a:pt x="24" y="30"/>
                  </a:moveTo>
                  <a:lnTo>
                    <a:pt x="36" y="24"/>
                  </a:lnTo>
                  <a:lnTo>
                    <a:pt x="42" y="24"/>
                  </a:lnTo>
                  <a:lnTo>
                    <a:pt x="6" y="48"/>
                  </a:lnTo>
                  <a:lnTo>
                    <a:pt x="24"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19" name="Freeform 2847"/>
            <p:cNvSpPr>
              <a:spLocks/>
            </p:cNvSpPr>
            <p:nvPr/>
          </p:nvSpPr>
          <p:spPr bwMode="auto">
            <a:xfrm>
              <a:off x="4002" y="2814"/>
              <a:ext cx="78" cy="60"/>
            </a:xfrm>
            <a:custGeom>
              <a:avLst/>
              <a:gdLst>
                <a:gd name="T0" fmla="*/ 0 w 78"/>
                <a:gd name="T1" fmla="*/ 54 h 60"/>
                <a:gd name="T2" fmla="*/ 0 w 78"/>
                <a:gd name="T3" fmla="*/ 36 h 60"/>
                <a:gd name="T4" fmla="*/ 12 w 78"/>
                <a:gd name="T5" fmla="*/ 36 h 60"/>
                <a:gd name="T6" fmla="*/ 6 w 78"/>
                <a:gd name="T7" fmla="*/ 12 h 60"/>
                <a:gd name="T8" fmla="*/ 24 w 78"/>
                <a:gd name="T9" fmla="*/ 6 h 60"/>
                <a:gd name="T10" fmla="*/ 24 w 78"/>
                <a:gd name="T11" fmla="*/ 12 h 60"/>
                <a:gd name="T12" fmla="*/ 30 w 78"/>
                <a:gd name="T13" fmla="*/ 12 h 60"/>
                <a:gd name="T14" fmla="*/ 36 w 78"/>
                <a:gd name="T15" fmla="*/ 12 h 60"/>
                <a:gd name="T16" fmla="*/ 36 w 78"/>
                <a:gd name="T17" fmla="*/ 6 h 60"/>
                <a:gd name="T18" fmla="*/ 42 w 78"/>
                <a:gd name="T19" fmla="*/ 0 h 60"/>
                <a:gd name="T20" fmla="*/ 48 w 78"/>
                <a:gd name="T21" fmla="*/ 0 h 60"/>
                <a:gd name="T22" fmla="*/ 54 w 78"/>
                <a:gd name="T23" fmla="*/ 0 h 60"/>
                <a:gd name="T24" fmla="*/ 60 w 78"/>
                <a:gd name="T25" fmla="*/ 0 h 60"/>
                <a:gd name="T26" fmla="*/ 60 w 78"/>
                <a:gd name="T27" fmla="*/ 6 h 60"/>
                <a:gd name="T28" fmla="*/ 66 w 78"/>
                <a:gd name="T29" fmla="*/ 6 h 60"/>
                <a:gd name="T30" fmla="*/ 66 w 78"/>
                <a:gd name="T31" fmla="*/ 12 h 60"/>
                <a:gd name="T32" fmla="*/ 72 w 78"/>
                <a:gd name="T33" fmla="*/ 12 h 60"/>
                <a:gd name="T34" fmla="*/ 72 w 78"/>
                <a:gd name="T35" fmla="*/ 18 h 60"/>
                <a:gd name="T36" fmla="*/ 78 w 78"/>
                <a:gd name="T37" fmla="*/ 18 h 60"/>
                <a:gd name="T38" fmla="*/ 78 w 78"/>
                <a:gd name="T39" fmla="*/ 42 h 60"/>
                <a:gd name="T40" fmla="*/ 78 w 78"/>
                <a:gd name="T41" fmla="*/ 54 h 60"/>
                <a:gd name="T42" fmla="*/ 54 w 78"/>
                <a:gd name="T43" fmla="*/ 54 h 60"/>
                <a:gd name="T44" fmla="*/ 24 w 78"/>
                <a:gd name="T45" fmla="*/ 60 h 60"/>
                <a:gd name="T46" fmla="*/ 18 w 78"/>
                <a:gd name="T47" fmla="*/ 60 h 60"/>
                <a:gd name="T48" fmla="*/ 18 w 78"/>
                <a:gd name="T49" fmla="*/ 54 h 60"/>
                <a:gd name="T50" fmla="*/ 12 w 78"/>
                <a:gd name="T51" fmla="*/ 54 h 60"/>
                <a:gd name="T52" fmla="*/ 6 w 78"/>
                <a:gd name="T53" fmla="*/ 54 h 60"/>
                <a:gd name="T54" fmla="*/ 0 w 78"/>
                <a:gd name="T5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60">
                  <a:moveTo>
                    <a:pt x="0" y="54"/>
                  </a:moveTo>
                  <a:lnTo>
                    <a:pt x="0" y="36"/>
                  </a:lnTo>
                  <a:lnTo>
                    <a:pt x="12" y="36"/>
                  </a:lnTo>
                  <a:lnTo>
                    <a:pt x="6" y="12"/>
                  </a:lnTo>
                  <a:lnTo>
                    <a:pt x="24" y="6"/>
                  </a:lnTo>
                  <a:lnTo>
                    <a:pt x="24" y="12"/>
                  </a:lnTo>
                  <a:lnTo>
                    <a:pt x="30" y="12"/>
                  </a:lnTo>
                  <a:lnTo>
                    <a:pt x="36" y="12"/>
                  </a:lnTo>
                  <a:lnTo>
                    <a:pt x="36" y="6"/>
                  </a:lnTo>
                  <a:lnTo>
                    <a:pt x="42" y="0"/>
                  </a:lnTo>
                  <a:lnTo>
                    <a:pt x="48" y="0"/>
                  </a:lnTo>
                  <a:lnTo>
                    <a:pt x="54" y="0"/>
                  </a:lnTo>
                  <a:lnTo>
                    <a:pt x="60" y="0"/>
                  </a:lnTo>
                  <a:lnTo>
                    <a:pt x="60" y="6"/>
                  </a:lnTo>
                  <a:lnTo>
                    <a:pt x="66" y="6"/>
                  </a:lnTo>
                  <a:lnTo>
                    <a:pt x="66" y="12"/>
                  </a:lnTo>
                  <a:lnTo>
                    <a:pt x="72" y="12"/>
                  </a:lnTo>
                  <a:lnTo>
                    <a:pt x="72" y="18"/>
                  </a:lnTo>
                  <a:lnTo>
                    <a:pt x="78" y="18"/>
                  </a:lnTo>
                  <a:lnTo>
                    <a:pt x="78" y="42"/>
                  </a:lnTo>
                  <a:lnTo>
                    <a:pt x="78" y="54"/>
                  </a:lnTo>
                  <a:lnTo>
                    <a:pt x="54" y="54"/>
                  </a:lnTo>
                  <a:lnTo>
                    <a:pt x="24" y="60"/>
                  </a:lnTo>
                  <a:lnTo>
                    <a:pt x="18" y="60"/>
                  </a:lnTo>
                  <a:lnTo>
                    <a:pt x="18" y="54"/>
                  </a:lnTo>
                  <a:lnTo>
                    <a:pt x="12" y="54"/>
                  </a:lnTo>
                  <a:lnTo>
                    <a:pt x="6" y="54"/>
                  </a:lnTo>
                  <a:lnTo>
                    <a:pt x="0"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0" name="Freeform 2848"/>
            <p:cNvSpPr>
              <a:spLocks/>
            </p:cNvSpPr>
            <p:nvPr/>
          </p:nvSpPr>
          <p:spPr bwMode="auto">
            <a:xfrm>
              <a:off x="2622" y="2910"/>
              <a:ext cx="60" cy="54"/>
            </a:xfrm>
            <a:custGeom>
              <a:avLst/>
              <a:gdLst>
                <a:gd name="T0" fmla="*/ 24 w 60"/>
                <a:gd name="T1" fmla="*/ 54 h 54"/>
                <a:gd name="T2" fmla="*/ 12 w 60"/>
                <a:gd name="T3" fmla="*/ 42 h 54"/>
                <a:gd name="T4" fmla="*/ 0 w 60"/>
                <a:gd name="T5" fmla="*/ 30 h 54"/>
                <a:gd name="T6" fmla="*/ 24 w 60"/>
                <a:gd name="T7" fmla="*/ 0 h 54"/>
                <a:gd name="T8" fmla="*/ 30 w 60"/>
                <a:gd name="T9" fmla="*/ 0 h 54"/>
                <a:gd name="T10" fmla="*/ 30 w 60"/>
                <a:gd name="T11" fmla="*/ 6 h 54"/>
                <a:gd name="T12" fmla="*/ 54 w 60"/>
                <a:gd name="T13" fmla="*/ 6 h 54"/>
                <a:gd name="T14" fmla="*/ 60 w 60"/>
                <a:gd name="T15" fmla="*/ 24 h 54"/>
                <a:gd name="T16" fmla="*/ 24 w 60"/>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24" y="54"/>
                  </a:moveTo>
                  <a:lnTo>
                    <a:pt x="12" y="42"/>
                  </a:lnTo>
                  <a:lnTo>
                    <a:pt x="0" y="30"/>
                  </a:lnTo>
                  <a:lnTo>
                    <a:pt x="24" y="0"/>
                  </a:lnTo>
                  <a:lnTo>
                    <a:pt x="30" y="0"/>
                  </a:lnTo>
                  <a:lnTo>
                    <a:pt x="30" y="6"/>
                  </a:lnTo>
                  <a:lnTo>
                    <a:pt x="54" y="6"/>
                  </a:lnTo>
                  <a:lnTo>
                    <a:pt x="60" y="24"/>
                  </a:lnTo>
                  <a:lnTo>
                    <a:pt x="24"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1" name="Freeform 2849"/>
            <p:cNvSpPr>
              <a:spLocks noEditPoints="1"/>
            </p:cNvSpPr>
            <p:nvPr/>
          </p:nvSpPr>
          <p:spPr bwMode="auto">
            <a:xfrm>
              <a:off x="4074" y="2814"/>
              <a:ext cx="90" cy="78"/>
            </a:xfrm>
            <a:custGeom>
              <a:avLst/>
              <a:gdLst>
                <a:gd name="T0" fmla="*/ 72 w 90"/>
                <a:gd name="T1" fmla="*/ 78 h 78"/>
                <a:gd name="T2" fmla="*/ 66 w 90"/>
                <a:gd name="T3" fmla="*/ 72 h 78"/>
                <a:gd name="T4" fmla="*/ 66 w 90"/>
                <a:gd name="T5" fmla="*/ 66 h 78"/>
                <a:gd name="T6" fmla="*/ 60 w 90"/>
                <a:gd name="T7" fmla="*/ 66 h 78"/>
                <a:gd name="T8" fmla="*/ 60 w 90"/>
                <a:gd name="T9" fmla="*/ 60 h 78"/>
                <a:gd name="T10" fmla="*/ 54 w 90"/>
                <a:gd name="T11" fmla="*/ 60 h 78"/>
                <a:gd name="T12" fmla="*/ 48 w 90"/>
                <a:gd name="T13" fmla="*/ 60 h 78"/>
                <a:gd name="T14" fmla="*/ 36 w 90"/>
                <a:gd name="T15" fmla="*/ 60 h 78"/>
                <a:gd name="T16" fmla="*/ 36 w 90"/>
                <a:gd name="T17" fmla="*/ 54 h 78"/>
                <a:gd name="T18" fmla="*/ 36 w 90"/>
                <a:gd name="T19" fmla="*/ 48 h 78"/>
                <a:gd name="T20" fmla="*/ 30 w 90"/>
                <a:gd name="T21" fmla="*/ 48 h 78"/>
                <a:gd name="T22" fmla="*/ 30 w 90"/>
                <a:gd name="T23" fmla="*/ 42 h 78"/>
                <a:gd name="T24" fmla="*/ 24 w 90"/>
                <a:gd name="T25" fmla="*/ 42 h 78"/>
                <a:gd name="T26" fmla="*/ 24 w 90"/>
                <a:gd name="T27" fmla="*/ 36 h 78"/>
                <a:gd name="T28" fmla="*/ 18 w 90"/>
                <a:gd name="T29" fmla="*/ 36 h 78"/>
                <a:gd name="T30" fmla="*/ 18 w 90"/>
                <a:gd name="T31" fmla="*/ 30 h 78"/>
                <a:gd name="T32" fmla="*/ 12 w 90"/>
                <a:gd name="T33" fmla="*/ 30 h 78"/>
                <a:gd name="T34" fmla="*/ 6 w 90"/>
                <a:gd name="T35" fmla="*/ 30 h 78"/>
                <a:gd name="T36" fmla="*/ 6 w 90"/>
                <a:gd name="T37" fmla="*/ 24 h 78"/>
                <a:gd name="T38" fmla="*/ 6 w 90"/>
                <a:gd name="T39" fmla="*/ 18 h 78"/>
                <a:gd name="T40" fmla="*/ 0 w 90"/>
                <a:gd name="T41" fmla="*/ 18 h 78"/>
                <a:gd name="T42" fmla="*/ 18 w 90"/>
                <a:gd name="T43" fmla="*/ 6 h 78"/>
                <a:gd name="T44" fmla="*/ 24 w 90"/>
                <a:gd name="T45" fmla="*/ 6 h 78"/>
                <a:gd name="T46" fmla="*/ 24 w 90"/>
                <a:gd name="T47" fmla="*/ 18 h 78"/>
                <a:gd name="T48" fmla="*/ 48 w 90"/>
                <a:gd name="T49" fmla="*/ 18 h 78"/>
                <a:gd name="T50" fmla="*/ 42 w 90"/>
                <a:gd name="T51" fmla="*/ 0 h 78"/>
                <a:gd name="T52" fmla="*/ 48 w 90"/>
                <a:gd name="T53" fmla="*/ 0 h 78"/>
                <a:gd name="T54" fmla="*/ 48 w 90"/>
                <a:gd name="T55" fmla="*/ 6 h 78"/>
                <a:gd name="T56" fmla="*/ 84 w 90"/>
                <a:gd name="T57" fmla="*/ 60 h 78"/>
                <a:gd name="T58" fmla="*/ 78 w 90"/>
                <a:gd name="T59" fmla="*/ 60 h 78"/>
                <a:gd name="T60" fmla="*/ 72 w 90"/>
                <a:gd name="T61" fmla="*/ 60 h 78"/>
                <a:gd name="T62" fmla="*/ 72 w 90"/>
                <a:gd name="T63" fmla="*/ 78 h 78"/>
                <a:gd name="T64" fmla="*/ 90 w 90"/>
                <a:gd name="T65" fmla="*/ 54 h 78"/>
                <a:gd name="T66" fmla="*/ 84 w 90"/>
                <a:gd name="T67" fmla="*/ 48 h 78"/>
                <a:gd name="T68" fmla="*/ 72 w 90"/>
                <a:gd name="T69" fmla="*/ 36 h 78"/>
                <a:gd name="T70" fmla="*/ 72 w 90"/>
                <a:gd name="T71" fmla="*/ 30 h 78"/>
                <a:gd name="T72" fmla="*/ 78 w 90"/>
                <a:gd name="T73" fmla="*/ 36 h 78"/>
                <a:gd name="T74" fmla="*/ 90 w 90"/>
                <a:gd name="T75"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78">
                  <a:moveTo>
                    <a:pt x="72" y="78"/>
                  </a:moveTo>
                  <a:lnTo>
                    <a:pt x="66" y="72"/>
                  </a:lnTo>
                  <a:lnTo>
                    <a:pt x="66" y="66"/>
                  </a:lnTo>
                  <a:lnTo>
                    <a:pt x="60" y="66"/>
                  </a:lnTo>
                  <a:lnTo>
                    <a:pt x="60" y="60"/>
                  </a:lnTo>
                  <a:lnTo>
                    <a:pt x="54" y="60"/>
                  </a:lnTo>
                  <a:lnTo>
                    <a:pt x="48" y="60"/>
                  </a:lnTo>
                  <a:lnTo>
                    <a:pt x="36" y="60"/>
                  </a:lnTo>
                  <a:lnTo>
                    <a:pt x="36" y="54"/>
                  </a:lnTo>
                  <a:lnTo>
                    <a:pt x="36" y="48"/>
                  </a:lnTo>
                  <a:lnTo>
                    <a:pt x="30" y="48"/>
                  </a:lnTo>
                  <a:lnTo>
                    <a:pt x="30" y="42"/>
                  </a:lnTo>
                  <a:lnTo>
                    <a:pt x="24" y="42"/>
                  </a:lnTo>
                  <a:lnTo>
                    <a:pt x="24" y="36"/>
                  </a:lnTo>
                  <a:lnTo>
                    <a:pt x="18" y="36"/>
                  </a:lnTo>
                  <a:lnTo>
                    <a:pt x="18" y="30"/>
                  </a:lnTo>
                  <a:lnTo>
                    <a:pt x="12" y="30"/>
                  </a:lnTo>
                  <a:lnTo>
                    <a:pt x="6" y="30"/>
                  </a:lnTo>
                  <a:lnTo>
                    <a:pt x="6" y="24"/>
                  </a:lnTo>
                  <a:lnTo>
                    <a:pt x="6" y="18"/>
                  </a:lnTo>
                  <a:lnTo>
                    <a:pt x="0" y="18"/>
                  </a:lnTo>
                  <a:lnTo>
                    <a:pt x="18" y="6"/>
                  </a:lnTo>
                  <a:lnTo>
                    <a:pt x="24" y="6"/>
                  </a:lnTo>
                  <a:lnTo>
                    <a:pt x="24" y="18"/>
                  </a:lnTo>
                  <a:lnTo>
                    <a:pt x="48" y="18"/>
                  </a:lnTo>
                  <a:lnTo>
                    <a:pt x="42" y="0"/>
                  </a:lnTo>
                  <a:lnTo>
                    <a:pt x="48" y="0"/>
                  </a:lnTo>
                  <a:lnTo>
                    <a:pt x="48" y="6"/>
                  </a:lnTo>
                  <a:lnTo>
                    <a:pt x="84" y="60"/>
                  </a:lnTo>
                  <a:lnTo>
                    <a:pt x="78" y="60"/>
                  </a:lnTo>
                  <a:lnTo>
                    <a:pt x="72" y="60"/>
                  </a:lnTo>
                  <a:lnTo>
                    <a:pt x="72" y="78"/>
                  </a:lnTo>
                  <a:close/>
                  <a:moveTo>
                    <a:pt x="90" y="54"/>
                  </a:moveTo>
                  <a:lnTo>
                    <a:pt x="84" y="48"/>
                  </a:lnTo>
                  <a:lnTo>
                    <a:pt x="72" y="36"/>
                  </a:lnTo>
                  <a:lnTo>
                    <a:pt x="72" y="30"/>
                  </a:lnTo>
                  <a:lnTo>
                    <a:pt x="78" y="36"/>
                  </a:lnTo>
                  <a:lnTo>
                    <a:pt x="90"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2" name="Freeform 2850"/>
            <p:cNvSpPr>
              <a:spLocks/>
            </p:cNvSpPr>
            <p:nvPr/>
          </p:nvSpPr>
          <p:spPr bwMode="auto">
            <a:xfrm>
              <a:off x="2682" y="2916"/>
              <a:ext cx="66" cy="60"/>
            </a:xfrm>
            <a:custGeom>
              <a:avLst/>
              <a:gdLst>
                <a:gd name="T0" fmla="*/ 36 w 66"/>
                <a:gd name="T1" fmla="*/ 54 h 60"/>
                <a:gd name="T2" fmla="*/ 36 w 66"/>
                <a:gd name="T3" fmla="*/ 48 h 60"/>
                <a:gd name="T4" fmla="*/ 30 w 66"/>
                <a:gd name="T5" fmla="*/ 48 h 60"/>
                <a:gd name="T6" fmla="*/ 18 w 66"/>
                <a:gd name="T7" fmla="*/ 60 h 60"/>
                <a:gd name="T8" fmla="*/ 0 w 66"/>
                <a:gd name="T9" fmla="*/ 36 h 60"/>
                <a:gd name="T10" fmla="*/ 12 w 66"/>
                <a:gd name="T11" fmla="*/ 30 h 60"/>
                <a:gd name="T12" fmla="*/ 24 w 66"/>
                <a:gd name="T13" fmla="*/ 18 h 60"/>
                <a:gd name="T14" fmla="*/ 48 w 66"/>
                <a:gd name="T15" fmla="*/ 0 h 60"/>
                <a:gd name="T16" fmla="*/ 66 w 66"/>
                <a:gd name="T17" fmla="*/ 30 h 60"/>
                <a:gd name="T18" fmla="*/ 36 w 66"/>
                <a:gd name="T1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0">
                  <a:moveTo>
                    <a:pt x="36" y="54"/>
                  </a:moveTo>
                  <a:lnTo>
                    <a:pt x="36" y="48"/>
                  </a:lnTo>
                  <a:lnTo>
                    <a:pt x="30" y="48"/>
                  </a:lnTo>
                  <a:lnTo>
                    <a:pt x="18" y="60"/>
                  </a:lnTo>
                  <a:lnTo>
                    <a:pt x="0" y="36"/>
                  </a:lnTo>
                  <a:lnTo>
                    <a:pt x="12" y="30"/>
                  </a:lnTo>
                  <a:lnTo>
                    <a:pt x="24" y="18"/>
                  </a:lnTo>
                  <a:lnTo>
                    <a:pt x="48" y="0"/>
                  </a:lnTo>
                  <a:lnTo>
                    <a:pt x="66" y="30"/>
                  </a:lnTo>
                  <a:lnTo>
                    <a:pt x="3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3" name="Freeform 2851"/>
            <p:cNvSpPr>
              <a:spLocks noEditPoints="1"/>
            </p:cNvSpPr>
            <p:nvPr/>
          </p:nvSpPr>
          <p:spPr bwMode="auto">
            <a:xfrm>
              <a:off x="3240" y="2868"/>
              <a:ext cx="84" cy="66"/>
            </a:xfrm>
            <a:custGeom>
              <a:avLst/>
              <a:gdLst>
                <a:gd name="T0" fmla="*/ 36 w 84"/>
                <a:gd name="T1" fmla="*/ 6 h 66"/>
                <a:gd name="T2" fmla="*/ 42 w 84"/>
                <a:gd name="T3" fmla="*/ 0 h 66"/>
                <a:gd name="T4" fmla="*/ 54 w 84"/>
                <a:gd name="T5" fmla="*/ 12 h 66"/>
                <a:gd name="T6" fmla="*/ 60 w 84"/>
                <a:gd name="T7" fmla="*/ 18 h 66"/>
                <a:gd name="T8" fmla="*/ 66 w 84"/>
                <a:gd name="T9" fmla="*/ 24 h 66"/>
                <a:gd name="T10" fmla="*/ 72 w 84"/>
                <a:gd name="T11" fmla="*/ 30 h 66"/>
                <a:gd name="T12" fmla="*/ 84 w 84"/>
                <a:gd name="T13" fmla="*/ 36 h 66"/>
                <a:gd name="T14" fmla="*/ 84 w 84"/>
                <a:gd name="T15" fmla="*/ 48 h 66"/>
                <a:gd name="T16" fmla="*/ 72 w 84"/>
                <a:gd name="T17" fmla="*/ 42 h 66"/>
                <a:gd name="T18" fmla="*/ 66 w 84"/>
                <a:gd name="T19" fmla="*/ 48 h 66"/>
                <a:gd name="T20" fmla="*/ 60 w 84"/>
                <a:gd name="T21" fmla="*/ 48 h 66"/>
                <a:gd name="T22" fmla="*/ 48 w 84"/>
                <a:gd name="T23" fmla="*/ 66 h 66"/>
                <a:gd name="T24" fmla="*/ 42 w 84"/>
                <a:gd name="T25" fmla="*/ 60 h 66"/>
                <a:gd name="T26" fmla="*/ 48 w 84"/>
                <a:gd name="T27" fmla="*/ 54 h 66"/>
                <a:gd name="T28" fmla="*/ 36 w 84"/>
                <a:gd name="T29" fmla="*/ 48 h 66"/>
                <a:gd name="T30" fmla="*/ 24 w 84"/>
                <a:gd name="T31" fmla="*/ 42 h 66"/>
                <a:gd name="T32" fmla="*/ 12 w 84"/>
                <a:gd name="T33" fmla="*/ 36 h 66"/>
                <a:gd name="T34" fmla="*/ 6 w 84"/>
                <a:gd name="T35" fmla="*/ 24 h 66"/>
                <a:gd name="T36" fmla="*/ 12 w 84"/>
                <a:gd name="T37" fmla="*/ 18 h 66"/>
                <a:gd name="T38" fmla="*/ 18 w 84"/>
                <a:gd name="T39" fmla="*/ 12 h 66"/>
                <a:gd name="T40" fmla="*/ 0 w 84"/>
                <a:gd name="T41" fmla="*/ 42 h 66"/>
                <a:gd name="T42" fmla="*/ 12 w 84"/>
                <a:gd name="T43" fmla="*/ 42 h 66"/>
                <a:gd name="T44" fmla="*/ 18 w 84"/>
                <a:gd name="T45" fmla="*/ 48 h 66"/>
                <a:gd name="T46" fmla="*/ 18 w 84"/>
                <a:gd name="T47" fmla="*/ 54 h 66"/>
                <a:gd name="T48" fmla="*/ 0 w 84"/>
                <a:gd name="T49" fmla="*/ 42 h 66"/>
                <a:gd name="T50" fmla="*/ 30 w 84"/>
                <a:gd name="T51" fmla="*/ 54 h 66"/>
                <a:gd name="T52" fmla="*/ 30 w 84"/>
                <a:gd name="T53" fmla="*/ 48 h 66"/>
                <a:gd name="T54" fmla="*/ 36 w 84"/>
                <a:gd name="T55" fmla="*/ 54 h 66"/>
                <a:gd name="T56" fmla="*/ 30 w 84"/>
                <a:gd name="T57" fmla="*/ 60 h 66"/>
                <a:gd name="T58" fmla="*/ 24 w 84"/>
                <a:gd name="T59" fmla="*/ 54 h 66"/>
                <a:gd name="T60" fmla="*/ 24 w 84"/>
                <a:gd name="T61" fmla="*/ 54 h 66"/>
                <a:gd name="T62" fmla="*/ 18 w 84"/>
                <a:gd name="T63" fmla="*/ 54 h 66"/>
                <a:gd name="T64" fmla="*/ 30 w 84"/>
                <a:gd name="T65" fmla="*/ 48 h 66"/>
                <a:gd name="T66" fmla="*/ 36 w 84"/>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66">
                  <a:moveTo>
                    <a:pt x="30" y="6"/>
                  </a:moveTo>
                  <a:lnTo>
                    <a:pt x="36" y="6"/>
                  </a:lnTo>
                  <a:lnTo>
                    <a:pt x="36" y="0"/>
                  </a:lnTo>
                  <a:lnTo>
                    <a:pt x="42" y="0"/>
                  </a:lnTo>
                  <a:lnTo>
                    <a:pt x="48" y="6"/>
                  </a:lnTo>
                  <a:lnTo>
                    <a:pt x="54" y="12"/>
                  </a:lnTo>
                  <a:lnTo>
                    <a:pt x="60" y="12"/>
                  </a:lnTo>
                  <a:lnTo>
                    <a:pt x="60" y="18"/>
                  </a:lnTo>
                  <a:lnTo>
                    <a:pt x="66" y="18"/>
                  </a:lnTo>
                  <a:lnTo>
                    <a:pt x="66" y="24"/>
                  </a:lnTo>
                  <a:lnTo>
                    <a:pt x="72" y="24"/>
                  </a:lnTo>
                  <a:lnTo>
                    <a:pt x="72" y="30"/>
                  </a:lnTo>
                  <a:lnTo>
                    <a:pt x="78" y="36"/>
                  </a:lnTo>
                  <a:lnTo>
                    <a:pt x="84" y="36"/>
                  </a:lnTo>
                  <a:lnTo>
                    <a:pt x="84" y="42"/>
                  </a:lnTo>
                  <a:lnTo>
                    <a:pt x="84" y="48"/>
                  </a:lnTo>
                  <a:lnTo>
                    <a:pt x="78" y="42"/>
                  </a:lnTo>
                  <a:lnTo>
                    <a:pt x="72" y="42"/>
                  </a:lnTo>
                  <a:lnTo>
                    <a:pt x="60" y="42"/>
                  </a:lnTo>
                  <a:lnTo>
                    <a:pt x="66" y="48"/>
                  </a:lnTo>
                  <a:lnTo>
                    <a:pt x="60" y="54"/>
                  </a:lnTo>
                  <a:lnTo>
                    <a:pt x="60" y="48"/>
                  </a:lnTo>
                  <a:lnTo>
                    <a:pt x="60" y="60"/>
                  </a:lnTo>
                  <a:lnTo>
                    <a:pt x="48" y="66"/>
                  </a:lnTo>
                  <a:lnTo>
                    <a:pt x="48" y="60"/>
                  </a:lnTo>
                  <a:lnTo>
                    <a:pt x="42" y="60"/>
                  </a:lnTo>
                  <a:lnTo>
                    <a:pt x="36" y="60"/>
                  </a:lnTo>
                  <a:lnTo>
                    <a:pt x="48" y="54"/>
                  </a:lnTo>
                  <a:lnTo>
                    <a:pt x="48" y="48"/>
                  </a:lnTo>
                  <a:lnTo>
                    <a:pt x="36" y="48"/>
                  </a:lnTo>
                  <a:lnTo>
                    <a:pt x="36" y="42"/>
                  </a:lnTo>
                  <a:lnTo>
                    <a:pt x="24" y="42"/>
                  </a:lnTo>
                  <a:lnTo>
                    <a:pt x="18" y="48"/>
                  </a:lnTo>
                  <a:lnTo>
                    <a:pt x="12" y="36"/>
                  </a:lnTo>
                  <a:lnTo>
                    <a:pt x="6" y="30"/>
                  </a:lnTo>
                  <a:lnTo>
                    <a:pt x="6" y="24"/>
                  </a:lnTo>
                  <a:lnTo>
                    <a:pt x="12" y="24"/>
                  </a:lnTo>
                  <a:lnTo>
                    <a:pt x="12" y="18"/>
                  </a:lnTo>
                  <a:lnTo>
                    <a:pt x="18" y="18"/>
                  </a:lnTo>
                  <a:lnTo>
                    <a:pt x="18" y="12"/>
                  </a:lnTo>
                  <a:lnTo>
                    <a:pt x="30" y="6"/>
                  </a:lnTo>
                  <a:close/>
                  <a:moveTo>
                    <a:pt x="0" y="42"/>
                  </a:moveTo>
                  <a:lnTo>
                    <a:pt x="6" y="48"/>
                  </a:lnTo>
                  <a:lnTo>
                    <a:pt x="12" y="42"/>
                  </a:lnTo>
                  <a:lnTo>
                    <a:pt x="12" y="48"/>
                  </a:lnTo>
                  <a:lnTo>
                    <a:pt x="18" y="48"/>
                  </a:lnTo>
                  <a:lnTo>
                    <a:pt x="12" y="48"/>
                  </a:lnTo>
                  <a:lnTo>
                    <a:pt x="18" y="54"/>
                  </a:lnTo>
                  <a:lnTo>
                    <a:pt x="6" y="54"/>
                  </a:lnTo>
                  <a:lnTo>
                    <a:pt x="0" y="42"/>
                  </a:lnTo>
                  <a:close/>
                  <a:moveTo>
                    <a:pt x="36" y="48"/>
                  </a:moveTo>
                  <a:lnTo>
                    <a:pt x="30" y="54"/>
                  </a:lnTo>
                  <a:lnTo>
                    <a:pt x="36" y="48"/>
                  </a:lnTo>
                  <a:lnTo>
                    <a:pt x="30" y="48"/>
                  </a:lnTo>
                  <a:lnTo>
                    <a:pt x="30" y="54"/>
                  </a:lnTo>
                  <a:lnTo>
                    <a:pt x="36" y="54"/>
                  </a:lnTo>
                  <a:lnTo>
                    <a:pt x="36" y="60"/>
                  </a:lnTo>
                  <a:lnTo>
                    <a:pt x="30" y="60"/>
                  </a:lnTo>
                  <a:lnTo>
                    <a:pt x="30" y="54"/>
                  </a:lnTo>
                  <a:lnTo>
                    <a:pt x="24" y="54"/>
                  </a:lnTo>
                  <a:lnTo>
                    <a:pt x="24" y="48"/>
                  </a:lnTo>
                  <a:lnTo>
                    <a:pt x="24" y="54"/>
                  </a:lnTo>
                  <a:lnTo>
                    <a:pt x="24" y="60"/>
                  </a:lnTo>
                  <a:lnTo>
                    <a:pt x="18" y="54"/>
                  </a:lnTo>
                  <a:lnTo>
                    <a:pt x="18" y="48"/>
                  </a:lnTo>
                  <a:lnTo>
                    <a:pt x="30" y="48"/>
                  </a:lnTo>
                  <a:lnTo>
                    <a:pt x="30" y="42"/>
                  </a:lnTo>
                  <a:lnTo>
                    <a:pt x="3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4" name="Freeform 2852"/>
            <p:cNvSpPr>
              <a:spLocks/>
            </p:cNvSpPr>
            <p:nvPr/>
          </p:nvSpPr>
          <p:spPr bwMode="auto">
            <a:xfrm>
              <a:off x="4056" y="2832"/>
              <a:ext cx="54" cy="96"/>
            </a:xfrm>
            <a:custGeom>
              <a:avLst/>
              <a:gdLst>
                <a:gd name="T0" fmla="*/ 48 w 54"/>
                <a:gd name="T1" fmla="*/ 48 h 96"/>
                <a:gd name="T2" fmla="*/ 30 w 54"/>
                <a:gd name="T3" fmla="*/ 54 h 96"/>
                <a:gd name="T4" fmla="*/ 30 w 54"/>
                <a:gd name="T5" fmla="*/ 72 h 96"/>
                <a:gd name="T6" fmla="*/ 36 w 54"/>
                <a:gd name="T7" fmla="*/ 96 h 96"/>
                <a:gd name="T8" fmla="*/ 24 w 54"/>
                <a:gd name="T9" fmla="*/ 96 h 96"/>
                <a:gd name="T10" fmla="*/ 18 w 54"/>
                <a:gd name="T11" fmla="*/ 96 h 96"/>
                <a:gd name="T12" fmla="*/ 12 w 54"/>
                <a:gd name="T13" fmla="*/ 96 h 96"/>
                <a:gd name="T14" fmla="*/ 0 w 54"/>
                <a:gd name="T15" fmla="*/ 36 h 96"/>
                <a:gd name="T16" fmla="*/ 24 w 54"/>
                <a:gd name="T17" fmla="*/ 36 h 96"/>
                <a:gd name="T18" fmla="*/ 24 w 54"/>
                <a:gd name="T19" fmla="*/ 24 h 96"/>
                <a:gd name="T20" fmla="*/ 24 w 54"/>
                <a:gd name="T21" fmla="*/ 0 h 96"/>
                <a:gd name="T22" fmla="*/ 24 w 54"/>
                <a:gd name="T23" fmla="*/ 6 h 96"/>
                <a:gd name="T24" fmla="*/ 24 w 54"/>
                <a:gd name="T25" fmla="*/ 12 h 96"/>
                <a:gd name="T26" fmla="*/ 30 w 54"/>
                <a:gd name="T27" fmla="*/ 12 h 96"/>
                <a:gd name="T28" fmla="*/ 36 w 54"/>
                <a:gd name="T29" fmla="*/ 12 h 96"/>
                <a:gd name="T30" fmla="*/ 36 w 54"/>
                <a:gd name="T31" fmla="*/ 18 h 96"/>
                <a:gd name="T32" fmla="*/ 42 w 54"/>
                <a:gd name="T33" fmla="*/ 18 h 96"/>
                <a:gd name="T34" fmla="*/ 42 w 54"/>
                <a:gd name="T35" fmla="*/ 24 h 96"/>
                <a:gd name="T36" fmla="*/ 48 w 54"/>
                <a:gd name="T37" fmla="*/ 24 h 96"/>
                <a:gd name="T38" fmla="*/ 48 w 54"/>
                <a:gd name="T39" fmla="*/ 30 h 96"/>
                <a:gd name="T40" fmla="*/ 54 w 54"/>
                <a:gd name="T41" fmla="*/ 30 h 96"/>
                <a:gd name="T42" fmla="*/ 54 w 54"/>
                <a:gd name="T43" fmla="*/ 36 h 96"/>
                <a:gd name="T44" fmla="*/ 48 w 54"/>
                <a:gd name="T45" fmla="*/ 42 h 96"/>
                <a:gd name="T46" fmla="*/ 48 w 54"/>
                <a:gd name="T47"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6">
                  <a:moveTo>
                    <a:pt x="48" y="48"/>
                  </a:moveTo>
                  <a:lnTo>
                    <a:pt x="30" y="54"/>
                  </a:lnTo>
                  <a:lnTo>
                    <a:pt x="30" y="72"/>
                  </a:lnTo>
                  <a:lnTo>
                    <a:pt x="36" y="96"/>
                  </a:lnTo>
                  <a:lnTo>
                    <a:pt x="24" y="96"/>
                  </a:lnTo>
                  <a:lnTo>
                    <a:pt x="18" y="96"/>
                  </a:lnTo>
                  <a:lnTo>
                    <a:pt x="12" y="96"/>
                  </a:lnTo>
                  <a:lnTo>
                    <a:pt x="0" y="36"/>
                  </a:lnTo>
                  <a:lnTo>
                    <a:pt x="24" y="36"/>
                  </a:lnTo>
                  <a:lnTo>
                    <a:pt x="24" y="24"/>
                  </a:lnTo>
                  <a:lnTo>
                    <a:pt x="24" y="0"/>
                  </a:lnTo>
                  <a:lnTo>
                    <a:pt x="24" y="6"/>
                  </a:lnTo>
                  <a:lnTo>
                    <a:pt x="24" y="12"/>
                  </a:lnTo>
                  <a:lnTo>
                    <a:pt x="30" y="12"/>
                  </a:lnTo>
                  <a:lnTo>
                    <a:pt x="36" y="12"/>
                  </a:lnTo>
                  <a:lnTo>
                    <a:pt x="36" y="18"/>
                  </a:lnTo>
                  <a:lnTo>
                    <a:pt x="42" y="18"/>
                  </a:lnTo>
                  <a:lnTo>
                    <a:pt x="42" y="24"/>
                  </a:lnTo>
                  <a:lnTo>
                    <a:pt x="48" y="24"/>
                  </a:lnTo>
                  <a:lnTo>
                    <a:pt x="48" y="30"/>
                  </a:lnTo>
                  <a:lnTo>
                    <a:pt x="54" y="30"/>
                  </a:lnTo>
                  <a:lnTo>
                    <a:pt x="54" y="36"/>
                  </a:lnTo>
                  <a:lnTo>
                    <a:pt x="48" y="42"/>
                  </a:lnTo>
                  <a:lnTo>
                    <a:pt x="48"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5" name="Freeform 2853"/>
            <p:cNvSpPr>
              <a:spLocks/>
            </p:cNvSpPr>
            <p:nvPr/>
          </p:nvSpPr>
          <p:spPr bwMode="auto">
            <a:xfrm>
              <a:off x="2754" y="2928"/>
              <a:ext cx="54" cy="60"/>
            </a:xfrm>
            <a:custGeom>
              <a:avLst/>
              <a:gdLst>
                <a:gd name="T0" fmla="*/ 54 w 54"/>
                <a:gd name="T1" fmla="*/ 60 h 60"/>
                <a:gd name="T2" fmla="*/ 48 w 54"/>
                <a:gd name="T3" fmla="*/ 60 h 60"/>
                <a:gd name="T4" fmla="*/ 48 w 54"/>
                <a:gd name="T5" fmla="*/ 54 h 60"/>
                <a:gd name="T6" fmla="*/ 42 w 54"/>
                <a:gd name="T7" fmla="*/ 54 h 60"/>
                <a:gd name="T8" fmla="*/ 42 w 54"/>
                <a:gd name="T9" fmla="*/ 60 h 60"/>
                <a:gd name="T10" fmla="*/ 30 w 54"/>
                <a:gd name="T11" fmla="*/ 60 h 60"/>
                <a:gd name="T12" fmla="*/ 30 w 54"/>
                <a:gd name="T13" fmla="*/ 48 h 60"/>
                <a:gd name="T14" fmla="*/ 30 w 54"/>
                <a:gd name="T15" fmla="*/ 60 h 60"/>
                <a:gd name="T16" fmla="*/ 30 w 54"/>
                <a:gd name="T17" fmla="*/ 54 h 60"/>
                <a:gd name="T18" fmla="*/ 24 w 54"/>
                <a:gd name="T19" fmla="*/ 54 h 60"/>
                <a:gd name="T20" fmla="*/ 18 w 54"/>
                <a:gd name="T21" fmla="*/ 48 h 60"/>
                <a:gd name="T22" fmla="*/ 18 w 54"/>
                <a:gd name="T23" fmla="*/ 42 h 60"/>
                <a:gd name="T24" fmla="*/ 18 w 54"/>
                <a:gd name="T25" fmla="*/ 36 h 60"/>
                <a:gd name="T26" fmla="*/ 12 w 54"/>
                <a:gd name="T27" fmla="*/ 36 h 60"/>
                <a:gd name="T28" fmla="*/ 12 w 54"/>
                <a:gd name="T29" fmla="*/ 30 h 60"/>
                <a:gd name="T30" fmla="*/ 6 w 54"/>
                <a:gd name="T31" fmla="*/ 24 h 60"/>
                <a:gd name="T32" fmla="*/ 0 w 54"/>
                <a:gd name="T33" fmla="*/ 24 h 60"/>
                <a:gd name="T34" fmla="*/ 24 w 54"/>
                <a:gd name="T35" fmla="*/ 0 h 60"/>
                <a:gd name="T36" fmla="*/ 24 w 54"/>
                <a:gd name="T37" fmla="*/ 6 h 60"/>
                <a:gd name="T38" fmla="*/ 54 w 54"/>
                <a:gd name="T39" fmla="*/ 30 h 60"/>
                <a:gd name="T40" fmla="*/ 54 w 54"/>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0">
                  <a:moveTo>
                    <a:pt x="54" y="60"/>
                  </a:moveTo>
                  <a:lnTo>
                    <a:pt x="48" y="60"/>
                  </a:lnTo>
                  <a:lnTo>
                    <a:pt x="48" y="54"/>
                  </a:lnTo>
                  <a:lnTo>
                    <a:pt x="42" y="54"/>
                  </a:lnTo>
                  <a:lnTo>
                    <a:pt x="42" y="60"/>
                  </a:lnTo>
                  <a:lnTo>
                    <a:pt x="30" y="60"/>
                  </a:lnTo>
                  <a:lnTo>
                    <a:pt x="30" y="48"/>
                  </a:lnTo>
                  <a:lnTo>
                    <a:pt x="30" y="60"/>
                  </a:lnTo>
                  <a:lnTo>
                    <a:pt x="30" y="54"/>
                  </a:lnTo>
                  <a:lnTo>
                    <a:pt x="24" y="54"/>
                  </a:lnTo>
                  <a:lnTo>
                    <a:pt x="18" y="48"/>
                  </a:lnTo>
                  <a:lnTo>
                    <a:pt x="18" y="42"/>
                  </a:lnTo>
                  <a:lnTo>
                    <a:pt x="18" y="36"/>
                  </a:lnTo>
                  <a:lnTo>
                    <a:pt x="12" y="36"/>
                  </a:lnTo>
                  <a:lnTo>
                    <a:pt x="12" y="30"/>
                  </a:lnTo>
                  <a:lnTo>
                    <a:pt x="6" y="24"/>
                  </a:lnTo>
                  <a:lnTo>
                    <a:pt x="0" y="24"/>
                  </a:lnTo>
                  <a:lnTo>
                    <a:pt x="24" y="0"/>
                  </a:lnTo>
                  <a:lnTo>
                    <a:pt x="24" y="6"/>
                  </a:lnTo>
                  <a:lnTo>
                    <a:pt x="54" y="30"/>
                  </a:lnTo>
                  <a:lnTo>
                    <a:pt x="54"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6" name="Freeform 2854"/>
            <p:cNvSpPr>
              <a:spLocks/>
            </p:cNvSpPr>
            <p:nvPr/>
          </p:nvSpPr>
          <p:spPr bwMode="auto">
            <a:xfrm>
              <a:off x="2586" y="2928"/>
              <a:ext cx="66" cy="66"/>
            </a:xfrm>
            <a:custGeom>
              <a:avLst/>
              <a:gdLst>
                <a:gd name="T0" fmla="*/ 0 w 66"/>
                <a:gd name="T1" fmla="*/ 60 h 66"/>
                <a:gd name="T2" fmla="*/ 6 w 66"/>
                <a:gd name="T3" fmla="*/ 18 h 66"/>
                <a:gd name="T4" fmla="*/ 6 w 66"/>
                <a:gd name="T5" fmla="*/ 0 h 66"/>
                <a:gd name="T6" fmla="*/ 36 w 66"/>
                <a:gd name="T7" fmla="*/ 12 h 66"/>
                <a:gd name="T8" fmla="*/ 48 w 66"/>
                <a:gd name="T9" fmla="*/ 24 h 66"/>
                <a:gd name="T10" fmla="*/ 60 w 66"/>
                <a:gd name="T11" fmla="*/ 36 h 66"/>
                <a:gd name="T12" fmla="*/ 66 w 66"/>
                <a:gd name="T13" fmla="*/ 48 h 66"/>
                <a:gd name="T14" fmla="*/ 42 w 66"/>
                <a:gd name="T15" fmla="*/ 66 h 66"/>
                <a:gd name="T16" fmla="*/ 42 w 66"/>
                <a:gd name="T17" fmla="*/ 60 h 66"/>
                <a:gd name="T18" fmla="*/ 0 w 66"/>
                <a:gd name="T19"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0" y="60"/>
                  </a:moveTo>
                  <a:lnTo>
                    <a:pt x="6" y="18"/>
                  </a:lnTo>
                  <a:lnTo>
                    <a:pt x="6" y="0"/>
                  </a:lnTo>
                  <a:lnTo>
                    <a:pt x="36" y="12"/>
                  </a:lnTo>
                  <a:lnTo>
                    <a:pt x="48" y="24"/>
                  </a:lnTo>
                  <a:lnTo>
                    <a:pt x="60" y="36"/>
                  </a:lnTo>
                  <a:lnTo>
                    <a:pt x="66" y="48"/>
                  </a:lnTo>
                  <a:lnTo>
                    <a:pt x="42" y="66"/>
                  </a:lnTo>
                  <a:lnTo>
                    <a:pt x="42" y="60"/>
                  </a:lnTo>
                  <a:lnTo>
                    <a:pt x="0"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7" name="Freeform 2855"/>
            <p:cNvSpPr>
              <a:spLocks/>
            </p:cNvSpPr>
            <p:nvPr/>
          </p:nvSpPr>
          <p:spPr bwMode="auto">
            <a:xfrm>
              <a:off x="2808" y="2934"/>
              <a:ext cx="66" cy="72"/>
            </a:xfrm>
            <a:custGeom>
              <a:avLst/>
              <a:gdLst>
                <a:gd name="T0" fmla="*/ 0 w 66"/>
                <a:gd name="T1" fmla="*/ 60 h 72"/>
                <a:gd name="T2" fmla="*/ 0 w 66"/>
                <a:gd name="T3" fmla="*/ 54 h 72"/>
                <a:gd name="T4" fmla="*/ 0 w 66"/>
                <a:gd name="T5" fmla="*/ 24 h 72"/>
                <a:gd name="T6" fmla="*/ 30 w 66"/>
                <a:gd name="T7" fmla="*/ 6 h 72"/>
                <a:gd name="T8" fmla="*/ 36 w 66"/>
                <a:gd name="T9" fmla="*/ 0 h 72"/>
                <a:gd name="T10" fmla="*/ 42 w 66"/>
                <a:gd name="T11" fmla="*/ 0 h 72"/>
                <a:gd name="T12" fmla="*/ 42 w 66"/>
                <a:gd name="T13" fmla="*/ 6 h 72"/>
                <a:gd name="T14" fmla="*/ 42 w 66"/>
                <a:gd name="T15" fmla="*/ 12 h 72"/>
                <a:gd name="T16" fmla="*/ 48 w 66"/>
                <a:gd name="T17" fmla="*/ 18 h 72"/>
                <a:gd name="T18" fmla="*/ 42 w 66"/>
                <a:gd name="T19" fmla="*/ 18 h 72"/>
                <a:gd name="T20" fmla="*/ 48 w 66"/>
                <a:gd name="T21" fmla="*/ 24 h 72"/>
                <a:gd name="T22" fmla="*/ 54 w 66"/>
                <a:gd name="T23" fmla="*/ 24 h 72"/>
                <a:gd name="T24" fmla="*/ 54 w 66"/>
                <a:gd name="T25" fmla="*/ 30 h 72"/>
                <a:gd name="T26" fmla="*/ 60 w 66"/>
                <a:gd name="T27" fmla="*/ 30 h 72"/>
                <a:gd name="T28" fmla="*/ 60 w 66"/>
                <a:gd name="T29" fmla="*/ 36 h 72"/>
                <a:gd name="T30" fmla="*/ 66 w 66"/>
                <a:gd name="T31" fmla="*/ 36 h 72"/>
                <a:gd name="T32" fmla="*/ 66 w 66"/>
                <a:gd name="T33" fmla="*/ 42 h 72"/>
                <a:gd name="T34" fmla="*/ 54 w 66"/>
                <a:gd name="T35" fmla="*/ 48 h 72"/>
                <a:gd name="T36" fmla="*/ 48 w 66"/>
                <a:gd name="T37" fmla="*/ 48 h 72"/>
                <a:gd name="T38" fmla="*/ 30 w 66"/>
                <a:gd name="T39" fmla="*/ 54 h 72"/>
                <a:gd name="T40" fmla="*/ 30 w 66"/>
                <a:gd name="T41" fmla="*/ 60 h 72"/>
                <a:gd name="T42" fmla="*/ 54 w 66"/>
                <a:gd name="T43" fmla="*/ 48 h 72"/>
                <a:gd name="T44" fmla="*/ 6 w 66"/>
                <a:gd name="T45" fmla="*/ 72 h 72"/>
                <a:gd name="T46" fmla="*/ 30 w 66"/>
                <a:gd name="T47" fmla="*/ 60 h 72"/>
                <a:gd name="T48" fmla="*/ 30 w 66"/>
                <a:gd name="T49" fmla="*/ 54 h 72"/>
                <a:gd name="T50" fmla="*/ 6 w 66"/>
                <a:gd name="T51" fmla="*/ 66 h 72"/>
                <a:gd name="T52" fmla="*/ 6 w 66"/>
                <a:gd name="T53" fmla="*/ 60 h 72"/>
                <a:gd name="T54" fmla="*/ 12 w 66"/>
                <a:gd name="T55" fmla="*/ 60 h 72"/>
                <a:gd name="T56" fmla="*/ 6 w 66"/>
                <a:gd name="T57" fmla="*/ 60 h 72"/>
                <a:gd name="T58" fmla="*/ 12 w 66"/>
                <a:gd name="T59" fmla="*/ 48 h 72"/>
                <a:gd name="T60" fmla="*/ 6 w 66"/>
                <a:gd name="T61" fmla="*/ 54 h 72"/>
                <a:gd name="T62" fmla="*/ 0 w 66"/>
                <a:gd name="T63" fmla="*/ 54 h 72"/>
                <a:gd name="T64" fmla="*/ 6 w 66"/>
                <a:gd name="T65" fmla="*/ 48 h 72"/>
                <a:gd name="T66" fmla="*/ 0 w 66"/>
                <a:gd name="T6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72">
                  <a:moveTo>
                    <a:pt x="0" y="60"/>
                  </a:moveTo>
                  <a:lnTo>
                    <a:pt x="0" y="54"/>
                  </a:lnTo>
                  <a:lnTo>
                    <a:pt x="0" y="24"/>
                  </a:lnTo>
                  <a:lnTo>
                    <a:pt x="30" y="6"/>
                  </a:lnTo>
                  <a:lnTo>
                    <a:pt x="36" y="0"/>
                  </a:lnTo>
                  <a:lnTo>
                    <a:pt x="42" y="0"/>
                  </a:lnTo>
                  <a:lnTo>
                    <a:pt x="42" y="6"/>
                  </a:lnTo>
                  <a:lnTo>
                    <a:pt x="42" y="12"/>
                  </a:lnTo>
                  <a:lnTo>
                    <a:pt x="48" y="18"/>
                  </a:lnTo>
                  <a:lnTo>
                    <a:pt x="42" y="18"/>
                  </a:lnTo>
                  <a:lnTo>
                    <a:pt x="48" y="24"/>
                  </a:lnTo>
                  <a:lnTo>
                    <a:pt x="54" y="24"/>
                  </a:lnTo>
                  <a:lnTo>
                    <a:pt x="54" y="30"/>
                  </a:lnTo>
                  <a:lnTo>
                    <a:pt x="60" y="30"/>
                  </a:lnTo>
                  <a:lnTo>
                    <a:pt x="60" y="36"/>
                  </a:lnTo>
                  <a:lnTo>
                    <a:pt x="66" y="36"/>
                  </a:lnTo>
                  <a:lnTo>
                    <a:pt x="66" y="42"/>
                  </a:lnTo>
                  <a:lnTo>
                    <a:pt x="54" y="48"/>
                  </a:lnTo>
                  <a:lnTo>
                    <a:pt x="48" y="48"/>
                  </a:lnTo>
                  <a:lnTo>
                    <a:pt x="30" y="54"/>
                  </a:lnTo>
                  <a:lnTo>
                    <a:pt x="30" y="60"/>
                  </a:lnTo>
                  <a:lnTo>
                    <a:pt x="54" y="48"/>
                  </a:lnTo>
                  <a:lnTo>
                    <a:pt x="6" y="72"/>
                  </a:lnTo>
                  <a:lnTo>
                    <a:pt x="30" y="60"/>
                  </a:lnTo>
                  <a:lnTo>
                    <a:pt x="30" y="54"/>
                  </a:lnTo>
                  <a:lnTo>
                    <a:pt x="6" y="66"/>
                  </a:lnTo>
                  <a:lnTo>
                    <a:pt x="6" y="60"/>
                  </a:lnTo>
                  <a:lnTo>
                    <a:pt x="12" y="60"/>
                  </a:lnTo>
                  <a:lnTo>
                    <a:pt x="6" y="60"/>
                  </a:lnTo>
                  <a:lnTo>
                    <a:pt x="12" y="48"/>
                  </a:lnTo>
                  <a:lnTo>
                    <a:pt x="6" y="54"/>
                  </a:lnTo>
                  <a:lnTo>
                    <a:pt x="0" y="54"/>
                  </a:lnTo>
                  <a:lnTo>
                    <a:pt x="6" y="48"/>
                  </a:lnTo>
                  <a:lnTo>
                    <a:pt x="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8" name="Freeform 2856"/>
            <p:cNvSpPr>
              <a:spLocks/>
            </p:cNvSpPr>
            <p:nvPr/>
          </p:nvSpPr>
          <p:spPr bwMode="auto">
            <a:xfrm>
              <a:off x="2646" y="2934"/>
              <a:ext cx="54" cy="54"/>
            </a:xfrm>
            <a:custGeom>
              <a:avLst/>
              <a:gdLst>
                <a:gd name="T0" fmla="*/ 12 w 54"/>
                <a:gd name="T1" fmla="*/ 54 h 54"/>
                <a:gd name="T2" fmla="*/ 6 w 54"/>
                <a:gd name="T3" fmla="*/ 42 h 54"/>
                <a:gd name="T4" fmla="*/ 0 w 54"/>
                <a:gd name="T5" fmla="*/ 30 h 54"/>
                <a:gd name="T6" fmla="*/ 36 w 54"/>
                <a:gd name="T7" fmla="*/ 0 h 54"/>
                <a:gd name="T8" fmla="*/ 48 w 54"/>
                <a:gd name="T9" fmla="*/ 12 h 54"/>
                <a:gd name="T10" fmla="*/ 36 w 54"/>
                <a:gd name="T11" fmla="*/ 18 h 54"/>
                <a:gd name="T12" fmla="*/ 54 w 54"/>
                <a:gd name="T13" fmla="*/ 42 h 54"/>
                <a:gd name="T14" fmla="*/ 30 w 54"/>
                <a:gd name="T15" fmla="*/ 54 h 54"/>
                <a:gd name="T16" fmla="*/ 24 w 54"/>
                <a:gd name="T17" fmla="*/ 54 h 54"/>
                <a:gd name="T18" fmla="*/ 18 w 54"/>
                <a:gd name="T19" fmla="*/ 48 h 54"/>
                <a:gd name="T20" fmla="*/ 12 w 54"/>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4">
                  <a:moveTo>
                    <a:pt x="12" y="54"/>
                  </a:moveTo>
                  <a:lnTo>
                    <a:pt x="6" y="42"/>
                  </a:lnTo>
                  <a:lnTo>
                    <a:pt x="0" y="30"/>
                  </a:lnTo>
                  <a:lnTo>
                    <a:pt x="36" y="0"/>
                  </a:lnTo>
                  <a:lnTo>
                    <a:pt x="48" y="12"/>
                  </a:lnTo>
                  <a:lnTo>
                    <a:pt x="36" y="18"/>
                  </a:lnTo>
                  <a:lnTo>
                    <a:pt x="54" y="42"/>
                  </a:lnTo>
                  <a:lnTo>
                    <a:pt x="30" y="54"/>
                  </a:lnTo>
                  <a:lnTo>
                    <a:pt x="24" y="54"/>
                  </a:lnTo>
                  <a:lnTo>
                    <a:pt x="18" y="48"/>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9" name="Freeform 2857"/>
            <p:cNvSpPr>
              <a:spLocks noEditPoints="1"/>
            </p:cNvSpPr>
            <p:nvPr/>
          </p:nvSpPr>
          <p:spPr bwMode="auto">
            <a:xfrm>
              <a:off x="3330" y="2838"/>
              <a:ext cx="30" cy="84"/>
            </a:xfrm>
            <a:custGeom>
              <a:avLst/>
              <a:gdLst>
                <a:gd name="T0" fmla="*/ 24 w 30"/>
                <a:gd name="T1" fmla="*/ 12 h 84"/>
                <a:gd name="T2" fmla="*/ 18 w 30"/>
                <a:gd name="T3" fmla="*/ 18 h 84"/>
                <a:gd name="T4" fmla="*/ 18 w 30"/>
                <a:gd name="T5" fmla="*/ 24 h 84"/>
                <a:gd name="T6" fmla="*/ 18 w 30"/>
                <a:gd name="T7" fmla="*/ 30 h 84"/>
                <a:gd name="T8" fmla="*/ 24 w 30"/>
                <a:gd name="T9" fmla="*/ 36 h 84"/>
                <a:gd name="T10" fmla="*/ 24 w 30"/>
                <a:gd name="T11" fmla="*/ 42 h 84"/>
                <a:gd name="T12" fmla="*/ 24 w 30"/>
                <a:gd name="T13" fmla="*/ 48 h 84"/>
                <a:gd name="T14" fmla="*/ 30 w 30"/>
                <a:gd name="T15" fmla="*/ 54 h 84"/>
                <a:gd name="T16" fmla="*/ 24 w 30"/>
                <a:gd name="T17" fmla="*/ 54 h 84"/>
                <a:gd name="T18" fmla="*/ 12 w 30"/>
                <a:gd name="T19" fmla="*/ 48 h 84"/>
                <a:gd name="T20" fmla="*/ 12 w 30"/>
                <a:gd name="T21" fmla="*/ 42 h 84"/>
                <a:gd name="T22" fmla="*/ 12 w 30"/>
                <a:gd name="T23" fmla="*/ 36 h 84"/>
                <a:gd name="T24" fmla="*/ 6 w 30"/>
                <a:gd name="T25" fmla="*/ 36 h 84"/>
                <a:gd name="T26" fmla="*/ 6 w 30"/>
                <a:gd name="T27" fmla="*/ 30 h 84"/>
                <a:gd name="T28" fmla="*/ 12 w 30"/>
                <a:gd name="T29" fmla="*/ 30 h 84"/>
                <a:gd name="T30" fmla="*/ 12 w 30"/>
                <a:gd name="T31" fmla="*/ 24 h 84"/>
                <a:gd name="T32" fmla="*/ 6 w 30"/>
                <a:gd name="T33" fmla="*/ 18 h 84"/>
                <a:gd name="T34" fmla="*/ 0 w 30"/>
                <a:gd name="T35" fmla="*/ 18 h 84"/>
                <a:gd name="T36" fmla="*/ 0 w 30"/>
                <a:gd name="T37" fmla="*/ 12 h 84"/>
                <a:gd name="T38" fmla="*/ 0 w 30"/>
                <a:gd name="T39" fmla="*/ 0 h 84"/>
                <a:gd name="T40" fmla="*/ 12 w 30"/>
                <a:gd name="T41" fmla="*/ 0 h 84"/>
                <a:gd name="T42" fmla="*/ 12 w 30"/>
                <a:gd name="T43" fmla="*/ 6 h 84"/>
                <a:gd name="T44" fmla="*/ 12 w 30"/>
                <a:gd name="T45" fmla="*/ 12 h 84"/>
                <a:gd name="T46" fmla="*/ 18 w 30"/>
                <a:gd name="T47" fmla="*/ 12 h 84"/>
                <a:gd name="T48" fmla="*/ 18 w 30"/>
                <a:gd name="T49" fmla="*/ 6 h 84"/>
                <a:gd name="T50" fmla="*/ 24 w 30"/>
                <a:gd name="T51" fmla="*/ 12 h 84"/>
                <a:gd name="T52" fmla="*/ 18 w 30"/>
                <a:gd name="T53" fmla="*/ 84 h 84"/>
                <a:gd name="T54" fmla="*/ 18 w 30"/>
                <a:gd name="T55" fmla="*/ 78 h 84"/>
                <a:gd name="T56" fmla="*/ 24 w 30"/>
                <a:gd name="T57" fmla="*/ 78 h 84"/>
                <a:gd name="T58" fmla="*/ 18 w 30"/>
                <a:gd name="T5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84">
                  <a:moveTo>
                    <a:pt x="24" y="12"/>
                  </a:moveTo>
                  <a:lnTo>
                    <a:pt x="18" y="18"/>
                  </a:lnTo>
                  <a:lnTo>
                    <a:pt x="18" y="24"/>
                  </a:lnTo>
                  <a:lnTo>
                    <a:pt x="18" y="30"/>
                  </a:lnTo>
                  <a:lnTo>
                    <a:pt x="24" y="36"/>
                  </a:lnTo>
                  <a:lnTo>
                    <a:pt x="24" y="42"/>
                  </a:lnTo>
                  <a:lnTo>
                    <a:pt x="24" y="48"/>
                  </a:lnTo>
                  <a:lnTo>
                    <a:pt x="30" y="54"/>
                  </a:lnTo>
                  <a:lnTo>
                    <a:pt x="24" y="54"/>
                  </a:lnTo>
                  <a:lnTo>
                    <a:pt x="12" y="48"/>
                  </a:lnTo>
                  <a:lnTo>
                    <a:pt x="12" y="42"/>
                  </a:lnTo>
                  <a:lnTo>
                    <a:pt x="12" y="36"/>
                  </a:lnTo>
                  <a:lnTo>
                    <a:pt x="6" y="36"/>
                  </a:lnTo>
                  <a:lnTo>
                    <a:pt x="6" y="30"/>
                  </a:lnTo>
                  <a:lnTo>
                    <a:pt x="12" y="30"/>
                  </a:lnTo>
                  <a:lnTo>
                    <a:pt x="12" y="24"/>
                  </a:lnTo>
                  <a:lnTo>
                    <a:pt x="6" y="18"/>
                  </a:lnTo>
                  <a:lnTo>
                    <a:pt x="0" y="18"/>
                  </a:lnTo>
                  <a:lnTo>
                    <a:pt x="0" y="12"/>
                  </a:lnTo>
                  <a:lnTo>
                    <a:pt x="0" y="0"/>
                  </a:lnTo>
                  <a:lnTo>
                    <a:pt x="12" y="0"/>
                  </a:lnTo>
                  <a:lnTo>
                    <a:pt x="12" y="6"/>
                  </a:lnTo>
                  <a:lnTo>
                    <a:pt x="12" y="12"/>
                  </a:lnTo>
                  <a:lnTo>
                    <a:pt x="18" y="12"/>
                  </a:lnTo>
                  <a:lnTo>
                    <a:pt x="18" y="6"/>
                  </a:lnTo>
                  <a:lnTo>
                    <a:pt x="24" y="12"/>
                  </a:lnTo>
                  <a:close/>
                  <a:moveTo>
                    <a:pt x="18" y="84"/>
                  </a:moveTo>
                  <a:lnTo>
                    <a:pt x="18" y="78"/>
                  </a:lnTo>
                  <a:lnTo>
                    <a:pt x="24" y="78"/>
                  </a:lnTo>
                  <a:lnTo>
                    <a:pt x="18" y="8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30" name="Freeform 2858"/>
            <p:cNvSpPr>
              <a:spLocks/>
            </p:cNvSpPr>
            <p:nvPr/>
          </p:nvSpPr>
          <p:spPr bwMode="auto">
            <a:xfrm>
              <a:off x="2718" y="2946"/>
              <a:ext cx="60" cy="60"/>
            </a:xfrm>
            <a:custGeom>
              <a:avLst/>
              <a:gdLst>
                <a:gd name="T0" fmla="*/ 18 w 60"/>
                <a:gd name="T1" fmla="*/ 54 h 60"/>
                <a:gd name="T2" fmla="*/ 12 w 60"/>
                <a:gd name="T3" fmla="*/ 48 h 60"/>
                <a:gd name="T4" fmla="*/ 12 w 60"/>
                <a:gd name="T5" fmla="*/ 36 h 60"/>
                <a:gd name="T6" fmla="*/ 12 w 60"/>
                <a:gd name="T7" fmla="*/ 30 h 60"/>
                <a:gd name="T8" fmla="*/ 12 w 60"/>
                <a:gd name="T9" fmla="*/ 24 h 60"/>
                <a:gd name="T10" fmla="*/ 6 w 60"/>
                <a:gd name="T11" fmla="*/ 24 h 60"/>
                <a:gd name="T12" fmla="*/ 12 w 60"/>
                <a:gd name="T13" fmla="*/ 24 h 60"/>
                <a:gd name="T14" fmla="*/ 6 w 60"/>
                <a:gd name="T15" fmla="*/ 24 h 60"/>
                <a:gd name="T16" fmla="*/ 0 w 60"/>
                <a:gd name="T17" fmla="*/ 24 h 60"/>
                <a:gd name="T18" fmla="*/ 30 w 60"/>
                <a:gd name="T19" fmla="*/ 0 h 60"/>
                <a:gd name="T20" fmla="*/ 36 w 60"/>
                <a:gd name="T21" fmla="*/ 6 h 60"/>
                <a:gd name="T22" fmla="*/ 42 w 60"/>
                <a:gd name="T23" fmla="*/ 6 h 60"/>
                <a:gd name="T24" fmla="*/ 48 w 60"/>
                <a:gd name="T25" fmla="*/ 12 h 60"/>
                <a:gd name="T26" fmla="*/ 48 w 60"/>
                <a:gd name="T27" fmla="*/ 18 h 60"/>
                <a:gd name="T28" fmla="*/ 54 w 60"/>
                <a:gd name="T29" fmla="*/ 18 h 60"/>
                <a:gd name="T30" fmla="*/ 54 w 60"/>
                <a:gd name="T31" fmla="*/ 24 h 60"/>
                <a:gd name="T32" fmla="*/ 54 w 60"/>
                <a:gd name="T33" fmla="*/ 30 h 60"/>
                <a:gd name="T34" fmla="*/ 60 w 60"/>
                <a:gd name="T35" fmla="*/ 36 h 60"/>
                <a:gd name="T36" fmla="*/ 60 w 60"/>
                <a:gd name="T37" fmla="*/ 42 h 60"/>
                <a:gd name="T38" fmla="*/ 54 w 60"/>
                <a:gd name="T39" fmla="*/ 42 h 60"/>
                <a:gd name="T40" fmla="*/ 42 w 60"/>
                <a:gd name="T41" fmla="*/ 48 h 60"/>
                <a:gd name="T42" fmla="*/ 36 w 60"/>
                <a:gd name="T43" fmla="*/ 54 h 60"/>
                <a:gd name="T44" fmla="*/ 36 w 60"/>
                <a:gd name="T45" fmla="*/ 60 h 60"/>
                <a:gd name="T46" fmla="*/ 30 w 60"/>
                <a:gd name="T47" fmla="*/ 60 h 60"/>
                <a:gd name="T48" fmla="*/ 24 w 60"/>
                <a:gd name="T49" fmla="*/ 54 h 60"/>
                <a:gd name="T50" fmla="*/ 18 w 60"/>
                <a:gd name="T5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0">
                  <a:moveTo>
                    <a:pt x="18" y="54"/>
                  </a:moveTo>
                  <a:lnTo>
                    <a:pt x="12" y="48"/>
                  </a:lnTo>
                  <a:lnTo>
                    <a:pt x="12" y="36"/>
                  </a:lnTo>
                  <a:lnTo>
                    <a:pt x="12" y="30"/>
                  </a:lnTo>
                  <a:lnTo>
                    <a:pt x="12" y="24"/>
                  </a:lnTo>
                  <a:lnTo>
                    <a:pt x="6" y="24"/>
                  </a:lnTo>
                  <a:lnTo>
                    <a:pt x="12" y="24"/>
                  </a:lnTo>
                  <a:lnTo>
                    <a:pt x="6" y="24"/>
                  </a:lnTo>
                  <a:lnTo>
                    <a:pt x="0" y="24"/>
                  </a:lnTo>
                  <a:lnTo>
                    <a:pt x="30" y="0"/>
                  </a:lnTo>
                  <a:lnTo>
                    <a:pt x="36" y="6"/>
                  </a:lnTo>
                  <a:lnTo>
                    <a:pt x="42" y="6"/>
                  </a:lnTo>
                  <a:lnTo>
                    <a:pt x="48" y="12"/>
                  </a:lnTo>
                  <a:lnTo>
                    <a:pt x="48" y="18"/>
                  </a:lnTo>
                  <a:lnTo>
                    <a:pt x="54" y="18"/>
                  </a:lnTo>
                  <a:lnTo>
                    <a:pt x="54" y="24"/>
                  </a:lnTo>
                  <a:lnTo>
                    <a:pt x="54" y="30"/>
                  </a:lnTo>
                  <a:lnTo>
                    <a:pt x="60" y="36"/>
                  </a:lnTo>
                  <a:lnTo>
                    <a:pt x="60" y="42"/>
                  </a:lnTo>
                  <a:lnTo>
                    <a:pt x="54" y="42"/>
                  </a:lnTo>
                  <a:lnTo>
                    <a:pt x="42" y="48"/>
                  </a:lnTo>
                  <a:lnTo>
                    <a:pt x="36" y="54"/>
                  </a:lnTo>
                  <a:lnTo>
                    <a:pt x="36" y="60"/>
                  </a:lnTo>
                  <a:lnTo>
                    <a:pt x="30" y="60"/>
                  </a:lnTo>
                  <a:lnTo>
                    <a:pt x="24" y="54"/>
                  </a:lnTo>
                  <a:lnTo>
                    <a:pt x="18"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31" name="Freeform 2859"/>
            <p:cNvSpPr>
              <a:spLocks/>
            </p:cNvSpPr>
            <p:nvPr/>
          </p:nvSpPr>
          <p:spPr bwMode="auto">
            <a:xfrm>
              <a:off x="2472" y="2940"/>
              <a:ext cx="66" cy="48"/>
            </a:xfrm>
            <a:custGeom>
              <a:avLst/>
              <a:gdLst>
                <a:gd name="T0" fmla="*/ 66 w 66"/>
                <a:gd name="T1" fmla="*/ 48 h 48"/>
                <a:gd name="T2" fmla="*/ 0 w 66"/>
                <a:gd name="T3" fmla="*/ 42 h 48"/>
                <a:gd name="T4" fmla="*/ 6 w 66"/>
                <a:gd name="T5" fmla="*/ 0 h 48"/>
                <a:gd name="T6" fmla="*/ 66 w 66"/>
                <a:gd name="T7" fmla="*/ 0 h 48"/>
                <a:gd name="T8" fmla="*/ 66 w 66"/>
                <a:gd name="T9" fmla="*/ 48 h 48"/>
              </a:gdLst>
              <a:ahLst/>
              <a:cxnLst>
                <a:cxn ang="0">
                  <a:pos x="T0" y="T1"/>
                </a:cxn>
                <a:cxn ang="0">
                  <a:pos x="T2" y="T3"/>
                </a:cxn>
                <a:cxn ang="0">
                  <a:pos x="T4" y="T5"/>
                </a:cxn>
                <a:cxn ang="0">
                  <a:pos x="T6" y="T7"/>
                </a:cxn>
                <a:cxn ang="0">
                  <a:pos x="T8" y="T9"/>
                </a:cxn>
              </a:cxnLst>
              <a:rect l="0" t="0" r="r" b="b"/>
              <a:pathLst>
                <a:path w="66" h="48">
                  <a:moveTo>
                    <a:pt x="66" y="48"/>
                  </a:moveTo>
                  <a:lnTo>
                    <a:pt x="0" y="42"/>
                  </a:lnTo>
                  <a:lnTo>
                    <a:pt x="6" y="0"/>
                  </a:lnTo>
                  <a:lnTo>
                    <a:pt x="66" y="0"/>
                  </a:lnTo>
                  <a:lnTo>
                    <a:pt x="6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32" name="Freeform 2860"/>
            <p:cNvSpPr>
              <a:spLocks/>
            </p:cNvSpPr>
            <p:nvPr/>
          </p:nvSpPr>
          <p:spPr bwMode="auto">
            <a:xfrm>
              <a:off x="2538" y="2940"/>
              <a:ext cx="54" cy="48"/>
            </a:xfrm>
            <a:custGeom>
              <a:avLst/>
              <a:gdLst>
                <a:gd name="T0" fmla="*/ 48 w 54"/>
                <a:gd name="T1" fmla="*/ 48 h 48"/>
                <a:gd name="T2" fmla="*/ 0 w 54"/>
                <a:gd name="T3" fmla="*/ 48 h 48"/>
                <a:gd name="T4" fmla="*/ 0 w 54"/>
                <a:gd name="T5" fmla="*/ 0 h 48"/>
                <a:gd name="T6" fmla="*/ 54 w 54"/>
                <a:gd name="T7" fmla="*/ 6 h 48"/>
                <a:gd name="T8" fmla="*/ 48 w 54"/>
                <a:gd name="T9" fmla="*/ 48 h 48"/>
              </a:gdLst>
              <a:ahLst/>
              <a:cxnLst>
                <a:cxn ang="0">
                  <a:pos x="T0" y="T1"/>
                </a:cxn>
                <a:cxn ang="0">
                  <a:pos x="T2" y="T3"/>
                </a:cxn>
                <a:cxn ang="0">
                  <a:pos x="T4" y="T5"/>
                </a:cxn>
                <a:cxn ang="0">
                  <a:pos x="T6" y="T7"/>
                </a:cxn>
                <a:cxn ang="0">
                  <a:pos x="T8" y="T9"/>
                </a:cxn>
              </a:cxnLst>
              <a:rect l="0" t="0" r="r" b="b"/>
              <a:pathLst>
                <a:path w="54" h="48">
                  <a:moveTo>
                    <a:pt x="48" y="48"/>
                  </a:moveTo>
                  <a:lnTo>
                    <a:pt x="0" y="48"/>
                  </a:lnTo>
                  <a:lnTo>
                    <a:pt x="0" y="0"/>
                  </a:lnTo>
                  <a:lnTo>
                    <a:pt x="54" y="6"/>
                  </a:lnTo>
                  <a:lnTo>
                    <a:pt x="48"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33" name="Freeform 2861"/>
            <p:cNvSpPr>
              <a:spLocks/>
            </p:cNvSpPr>
            <p:nvPr/>
          </p:nvSpPr>
          <p:spPr bwMode="auto">
            <a:xfrm>
              <a:off x="2430" y="2940"/>
              <a:ext cx="48" cy="90"/>
            </a:xfrm>
            <a:custGeom>
              <a:avLst/>
              <a:gdLst>
                <a:gd name="T0" fmla="*/ 42 w 48"/>
                <a:gd name="T1" fmla="*/ 90 h 90"/>
                <a:gd name="T2" fmla="*/ 36 w 48"/>
                <a:gd name="T3" fmla="*/ 84 h 90"/>
                <a:gd name="T4" fmla="*/ 24 w 48"/>
                <a:gd name="T5" fmla="*/ 78 h 90"/>
                <a:gd name="T6" fmla="*/ 30 w 48"/>
                <a:gd name="T7" fmla="*/ 72 h 90"/>
                <a:gd name="T8" fmla="*/ 24 w 48"/>
                <a:gd name="T9" fmla="*/ 66 h 90"/>
                <a:gd name="T10" fmla="*/ 18 w 48"/>
                <a:gd name="T11" fmla="*/ 60 h 90"/>
                <a:gd name="T12" fmla="*/ 24 w 48"/>
                <a:gd name="T13" fmla="*/ 54 h 90"/>
                <a:gd name="T14" fmla="*/ 18 w 48"/>
                <a:gd name="T15" fmla="*/ 54 h 90"/>
                <a:gd name="T16" fmla="*/ 18 w 48"/>
                <a:gd name="T17" fmla="*/ 48 h 90"/>
                <a:gd name="T18" fmla="*/ 12 w 48"/>
                <a:gd name="T19" fmla="*/ 42 h 90"/>
                <a:gd name="T20" fmla="*/ 6 w 48"/>
                <a:gd name="T21" fmla="*/ 18 h 90"/>
                <a:gd name="T22" fmla="*/ 0 w 48"/>
                <a:gd name="T23" fmla="*/ 12 h 90"/>
                <a:gd name="T24" fmla="*/ 0 w 48"/>
                <a:gd name="T25" fmla="*/ 0 h 90"/>
                <a:gd name="T26" fmla="*/ 48 w 48"/>
                <a:gd name="T27" fmla="*/ 0 h 90"/>
                <a:gd name="T28" fmla="*/ 42 w 48"/>
                <a:gd name="T29" fmla="*/ 42 h 90"/>
                <a:gd name="T30" fmla="*/ 42 w 48"/>
                <a:gd name="T3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90">
                  <a:moveTo>
                    <a:pt x="42" y="90"/>
                  </a:moveTo>
                  <a:lnTo>
                    <a:pt x="36" y="84"/>
                  </a:lnTo>
                  <a:lnTo>
                    <a:pt x="24" y="78"/>
                  </a:lnTo>
                  <a:lnTo>
                    <a:pt x="30" y="72"/>
                  </a:lnTo>
                  <a:lnTo>
                    <a:pt x="24" y="66"/>
                  </a:lnTo>
                  <a:lnTo>
                    <a:pt x="18" y="60"/>
                  </a:lnTo>
                  <a:lnTo>
                    <a:pt x="24" y="54"/>
                  </a:lnTo>
                  <a:lnTo>
                    <a:pt x="18" y="54"/>
                  </a:lnTo>
                  <a:lnTo>
                    <a:pt x="18" y="48"/>
                  </a:lnTo>
                  <a:lnTo>
                    <a:pt x="12" y="42"/>
                  </a:lnTo>
                  <a:lnTo>
                    <a:pt x="6" y="18"/>
                  </a:lnTo>
                  <a:lnTo>
                    <a:pt x="0" y="12"/>
                  </a:lnTo>
                  <a:lnTo>
                    <a:pt x="0" y="0"/>
                  </a:lnTo>
                  <a:lnTo>
                    <a:pt x="48" y="0"/>
                  </a:lnTo>
                  <a:lnTo>
                    <a:pt x="42" y="42"/>
                  </a:lnTo>
                  <a:lnTo>
                    <a:pt x="42" y="9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34" name="Freeform 2862"/>
            <p:cNvSpPr>
              <a:spLocks/>
            </p:cNvSpPr>
            <p:nvPr/>
          </p:nvSpPr>
          <p:spPr bwMode="auto">
            <a:xfrm>
              <a:off x="3984" y="2868"/>
              <a:ext cx="54" cy="36"/>
            </a:xfrm>
            <a:custGeom>
              <a:avLst/>
              <a:gdLst>
                <a:gd name="T0" fmla="*/ 48 w 54"/>
                <a:gd name="T1" fmla="*/ 36 h 36"/>
                <a:gd name="T2" fmla="*/ 36 w 54"/>
                <a:gd name="T3" fmla="*/ 36 h 36"/>
                <a:gd name="T4" fmla="*/ 18 w 54"/>
                <a:gd name="T5" fmla="*/ 36 h 36"/>
                <a:gd name="T6" fmla="*/ 12 w 54"/>
                <a:gd name="T7" fmla="*/ 24 h 36"/>
                <a:gd name="T8" fmla="*/ 18 w 54"/>
                <a:gd name="T9" fmla="*/ 24 h 36"/>
                <a:gd name="T10" fmla="*/ 12 w 54"/>
                <a:gd name="T11" fmla="*/ 18 h 36"/>
                <a:gd name="T12" fmla="*/ 0 w 54"/>
                <a:gd name="T13" fmla="*/ 6 h 36"/>
                <a:gd name="T14" fmla="*/ 6 w 54"/>
                <a:gd name="T15" fmla="*/ 6 h 36"/>
                <a:gd name="T16" fmla="*/ 18 w 54"/>
                <a:gd name="T17" fmla="*/ 6 h 36"/>
                <a:gd name="T18" fmla="*/ 18 w 54"/>
                <a:gd name="T19" fmla="*/ 0 h 36"/>
                <a:gd name="T20" fmla="*/ 24 w 54"/>
                <a:gd name="T21" fmla="*/ 0 h 36"/>
                <a:gd name="T22" fmla="*/ 30 w 54"/>
                <a:gd name="T23" fmla="*/ 0 h 36"/>
                <a:gd name="T24" fmla="*/ 36 w 54"/>
                <a:gd name="T25" fmla="*/ 0 h 36"/>
                <a:gd name="T26" fmla="*/ 36 w 54"/>
                <a:gd name="T27" fmla="*/ 6 h 36"/>
                <a:gd name="T28" fmla="*/ 42 w 54"/>
                <a:gd name="T29" fmla="*/ 6 h 36"/>
                <a:gd name="T30" fmla="*/ 48 w 54"/>
                <a:gd name="T31" fmla="*/ 12 h 36"/>
                <a:gd name="T32" fmla="*/ 48 w 54"/>
                <a:gd name="T33" fmla="*/ 18 h 36"/>
                <a:gd name="T34" fmla="*/ 54 w 54"/>
                <a:gd name="T35" fmla="*/ 18 h 36"/>
                <a:gd name="T36" fmla="*/ 54 w 54"/>
                <a:gd name="T37" fmla="*/ 24 h 36"/>
                <a:gd name="T38" fmla="*/ 48 w 54"/>
                <a:gd name="T39" fmla="*/ 30 h 36"/>
                <a:gd name="T40" fmla="*/ 48 w 5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6">
                  <a:moveTo>
                    <a:pt x="48" y="36"/>
                  </a:moveTo>
                  <a:lnTo>
                    <a:pt x="36" y="36"/>
                  </a:lnTo>
                  <a:lnTo>
                    <a:pt x="18" y="36"/>
                  </a:lnTo>
                  <a:lnTo>
                    <a:pt x="12" y="24"/>
                  </a:lnTo>
                  <a:lnTo>
                    <a:pt x="18" y="24"/>
                  </a:lnTo>
                  <a:lnTo>
                    <a:pt x="12" y="18"/>
                  </a:lnTo>
                  <a:lnTo>
                    <a:pt x="0" y="6"/>
                  </a:lnTo>
                  <a:lnTo>
                    <a:pt x="6" y="6"/>
                  </a:lnTo>
                  <a:lnTo>
                    <a:pt x="18" y="6"/>
                  </a:lnTo>
                  <a:lnTo>
                    <a:pt x="18" y="0"/>
                  </a:lnTo>
                  <a:lnTo>
                    <a:pt x="24" y="0"/>
                  </a:lnTo>
                  <a:lnTo>
                    <a:pt x="30" y="0"/>
                  </a:lnTo>
                  <a:lnTo>
                    <a:pt x="36" y="0"/>
                  </a:lnTo>
                  <a:lnTo>
                    <a:pt x="36" y="6"/>
                  </a:lnTo>
                  <a:lnTo>
                    <a:pt x="42" y="6"/>
                  </a:lnTo>
                  <a:lnTo>
                    <a:pt x="48" y="12"/>
                  </a:lnTo>
                  <a:lnTo>
                    <a:pt x="48" y="18"/>
                  </a:lnTo>
                  <a:lnTo>
                    <a:pt x="54" y="18"/>
                  </a:lnTo>
                  <a:lnTo>
                    <a:pt x="54" y="24"/>
                  </a:lnTo>
                  <a:lnTo>
                    <a:pt x="48" y="30"/>
                  </a:lnTo>
                  <a:lnTo>
                    <a:pt x="48"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35" name="Freeform 2863"/>
            <p:cNvSpPr>
              <a:spLocks/>
            </p:cNvSpPr>
            <p:nvPr/>
          </p:nvSpPr>
          <p:spPr bwMode="auto">
            <a:xfrm>
              <a:off x="4026" y="2868"/>
              <a:ext cx="42" cy="66"/>
            </a:xfrm>
            <a:custGeom>
              <a:avLst/>
              <a:gdLst>
                <a:gd name="T0" fmla="*/ 30 w 42"/>
                <a:gd name="T1" fmla="*/ 0 h 66"/>
                <a:gd name="T2" fmla="*/ 42 w 42"/>
                <a:gd name="T3" fmla="*/ 60 h 66"/>
                <a:gd name="T4" fmla="*/ 42 w 42"/>
                <a:gd name="T5" fmla="*/ 66 h 66"/>
                <a:gd name="T6" fmla="*/ 36 w 42"/>
                <a:gd name="T7" fmla="*/ 66 h 66"/>
                <a:gd name="T8" fmla="*/ 30 w 42"/>
                <a:gd name="T9" fmla="*/ 66 h 66"/>
                <a:gd name="T10" fmla="*/ 30 w 42"/>
                <a:gd name="T11" fmla="*/ 48 h 66"/>
                <a:gd name="T12" fmla="*/ 30 w 42"/>
                <a:gd name="T13" fmla="*/ 42 h 66"/>
                <a:gd name="T14" fmla="*/ 24 w 42"/>
                <a:gd name="T15" fmla="*/ 48 h 66"/>
                <a:gd name="T16" fmla="*/ 24 w 42"/>
                <a:gd name="T17" fmla="*/ 42 h 66"/>
                <a:gd name="T18" fmla="*/ 18 w 42"/>
                <a:gd name="T19" fmla="*/ 42 h 66"/>
                <a:gd name="T20" fmla="*/ 12 w 42"/>
                <a:gd name="T21" fmla="*/ 42 h 66"/>
                <a:gd name="T22" fmla="*/ 6 w 42"/>
                <a:gd name="T23" fmla="*/ 36 h 66"/>
                <a:gd name="T24" fmla="*/ 6 w 42"/>
                <a:gd name="T25" fmla="*/ 30 h 66"/>
                <a:gd name="T26" fmla="*/ 12 w 42"/>
                <a:gd name="T27" fmla="*/ 24 h 66"/>
                <a:gd name="T28" fmla="*/ 12 w 42"/>
                <a:gd name="T29" fmla="*/ 18 h 66"/>
                <a:gd name="T30" fmla="*/ 6 w 42"/>
                <a:gd name="T31" fmla="*/ 18 h 66"/>
                <a:gd name="T32" fmla="*/ 6 w 42"/>
                <a:gd name="T33" fmla="*/ 12 h 66"/>
                <a:gd name="T34" fmla="*/ 0 w 42"/>
                <a:gd name="T35" fmla="*/ 6 h 66"/>
                <a:gd name="T36" fmla="*/ 30 w 42"/>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66">
                  <a:moveTo>
                    <a:pt x="30" y="0"/>
                  </a:moveTo>
                  <a:lnTo>
                    <a:pt x="42" y="60"/>
                  </a:lnTo>
                  <a:lnTo>
                    <a:pt x="42" y="66"/>
                  </a:lnTo>
                  <a:lnTo>
                    <a:pt x="36" y="66"/>
                  </a:lnTo>
                  <a:lnTo>
                    <a:pt x="30" y="66"/>
                  </a:lnTo>
                  <a:lnTo>
                    <a:pt x="30" y="48"/>
                  </a:lnTo>
                  <a:lnTo>
                    <a:pt x="30" y="42"/>
                  </a:lnTo>
                  <a:lnTo>
                    <a:pt x="24" y="48"/>
                  </a:lnTo>
                  <a:lnTo>
                    <a:pt x="24" y="42"/>
                  </a:lnTo>
                  <a:lnTo>
                    <a:pt x="18" y="42"/>
                  </a:lnTo>
                  <a:lnTo>
                    <a:pt x="12" y="42"/>
                  </a:lnTo>
                  <a:lnTo>
                    <a:pt x="6" y="36"/>
                  </a:lnTo>
                  <a:lnTo>
                    <a:pt x="6" y="30"/>
                  </a:lnTo>
                  <a:lnTo>
                    <a:pt x="12" y="24"/>
                  </a:lnTo>
                  <a:lnTo>
                    <a:pt x="12" y="18"/>
                  </a:lnTo>
                  <a:lnTo>
                    <a:pt x="6" y="18"/>
                  </a:lnTo>
                  <a:lnTo>
                    <a:pt x="6" y="12"/>
                  </a:lnTo>
                  <a:lnTo>
                    <a:pt x="0" y="6"/>
                  </a:lnTo>
                  <a:lnTo>
                    <a:pt x="3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36" name="Freeform 2864"/>
            <p:cNvSpPr>
              <a:spLocks/>
            </p:cNvSpPr>
            <p:nvPr/>
          </p:nvSpPr>
          <p:spPr bwMode="auto">
            <a:xfrm>
              <a:off x="2676" y="2964"/>
              <a:ext cx="60" cy="54"/>
            </a:xfrm>
            <a:custGeom>
              <a:avLst/>
              <a:gdLst>
                <a:gd name="T0" fmla="*/ 36 w 60"/>
                <a:gd name="T1" fmla="*/ 54 h 54"/>
                <a:gd name="T2" fmla="*/ 36 w 60"/>
                <a:gd name="T3" fmla="*/ 48 h 54"/>
                <a:gd name="T4" fmla="*/ 30 w 60"/>
                <a:gd name="T5" fmla="*/ 48 h 54"/>
                <a:gd name="T6" fmla="*/ 24 w 60"/>
                <a:gd name="T7" fmla="*/ 48 h 54"/>
                <a:gd name="T8" fmla="*/ 24 w 60"/>
                <a:gd name="T9" fmla="*/ 42 h 54"/>
                <a:gd name="T10" fmla="*/ 18 w 60"/>
                <a:gd name="T11" fmla="*/ 36 h 54"/>
                <a:gd name="T12" fmla="*/ 12 w 60"/>
                <a:gd name="T13" fmla="*/ 36 h 54"/>
                <a:gd name="T14" fmla="*/ 6 w 60"/>
                <a:gd name="T15" fmla="*/ 30 h 54"/>
                <a:gd name="T16" fmla="*/ 0 w 60"/>
                <a:gd name="T17" fmla="*/ 24 h 54"/>
                <a:gd name="T18" fmla="*/ 24 w 60"/>
                <a:gd name="T19" fmla="*/ 12 h 54"/>
                <a:gd name="T20" fmla="*/ 36 w 60"/>
                <a:gd name="T21" fmla="*/ 0 h 54"/>
                <a:gd name="T22" fmla="*/ 42 w 60"/>
                <a:gd name="T23" fmla="*/ 0 h 54"/>
                <a:gd name="T24" fmla="*/ 42 w 60"/>
                <a:gd name="T25" fmla="*/ 6 h 54"/>
                <a:gd name="T26" fmla="*/ 48 w 60"/>
                <a:gd name="T27" fmla="*/ 6 h 54"/>
                <a:gd name="T28" fmla="*/ 54 w 60"/>
                <a:gd name="T29" fmla="*/ 6 h 54"/>
                <a:gd name="T30" fmla="*/ 48 w 60"/>
                <a:gd name="T31" fmla="*/ 6 h 54"/>
                <a:gd name="T32" fmla="*/ 54 w 60"/>
                <a:gd name="T33" fmla="*/ 6 h 54"/>
                <a:gd name="T34" fmla="*/ 54 w 60"/>
                <a:gd name="T35" fmla="*/ 12 h 54"/>
                <a:gd name="T36" fmla="*/ 54 w 60"/>
                <a:gd name="T37" fmla="*/ 18 h 54"/>
                <a:gd name="T38" fmla="*/ 54 w 60"/>
                <a:gd name="T39" fmla="*/ 30 h 54"/>
                <a:gd name="T40" fmla="*/ 60 w 60"/>
                <a:gd name="T41" fmla="*/ 36 h 54"/>
                <a:gd name="T42" fmla="*/ 36 w 60"/>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4">
                  <a:moveTo>
                    <a:pt x="36" y="54"/>
                  </a:moveTo>
                  <a:lnTo>
                    <a:pt x="36" y="48"/>
                  </a:lnTo>
                  <a:lnTo>
                    <a:pt x="30" y="48"/>
                  </a:lnTo>
                  <a:lnTo>
                    <a:pt x="24" y="48"/>
                  </a:lnTo>
                  <a:lnTo>
                    <a:pt x="24" y="42"/>
                  </a:lnTo>
                  <a:lnTo>
                    <a:pt x="18" y="36"/>
                  </a:lnTo>
                  <a:lnTo>
                    <a:pt x="12" y="36"/>
                  </a:lnTo>
                  <a:lnTo>
                    <a:pt x="6" y="30"/>
                  </a:lnTo>
                  <a:lnTo>
                    <a:pt x="0" y="24"/>
                  </a:lnTo>
                  <a:lnTo>
                    <a:pt x="24" y="12"/>
                  </a:lnTo>
                  <a:lnTo>
                    <a:pt x="36" y="0"/>
                  </a:lnTo>
                  <a:lnTo>
                    <a:pt x="42" y="0"/>
                  </a:lnTo>
                  <a:lnTo>
                    <a:pt x="42" y="6"/>
                  </a:lnTo>
                  <a:lnTo>
                    <a:pt x="48" y="6"/>
                  </a:lnTo>
                  <a:lnTo>
                    <a:pt x="54" y="6"/>
                  </a:lnTo>
                  <a:lnTo>
                    <a:pt x="48" y="6"/>
                  </a:lnTo>
                  <a:lnTo>
                    <a:pt x="54" y="6"/>
                  </a:lnTo>
                  <a:lnTo>
                    <a:pt x="54" y="12"/>
                  </a:lnTo>
                  <a:lnTo>
                    <a:pt x="54" y="18"/>
                  </a:lnTo>
                  <a:lnTo>
                    <a:pt x="54" y="30"/>
                  </a:lnTo>
                  <a:lnTo>
                    <a:pt x="60" y="36"/>
                  </a:lnTo>
                  <a:lnTo>
                    <a:pt x="3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37" name="Freeform 2865"/>
            <p:cNvSpPr>
              <a:spLocks/>
            </p:cNvSpPr>
            <p:nvPr/>
          </p:nvSpPr>
          <p:spPr bwMode="auto">
            <a:xfrm>
              <a:off x="4104" y="2868"/>
              <a:ext cx="42" cy="30"/>
            </a:xfrm>
            <a:custGeom>
              <a:avLst/>
              <a:gdLst>
                <a:gd name="T0" fmla="*/ 0 w 42"/>
                <a:gd name="T1" fmla="*/ 12 h 30"/>
                <a:gd name="T2" fmla="*/ 0 w 42"/>
                <a:gd name="T3" fmla="*/ 6 h 30"/>
                <a:gd name="T4" fmla="*/ 6 w 42"/>
                <a:gd name="T5" fmla="*/ 0 h 30"/>
                <a:gd name="T6" fmla="*/ 6 w 42"/>
                <a:gd name="T7" fmla="*/ 6 h 30"/>
                <a:gd name="T8" fmla="*/ 18 w 42"/>
                <a:gd name="T9" fmla="*/ 6 h 30"/>
                <a:gd name="T10" fmla="*/ 24 w 42"/>
                <a:gd name="T11" fmla="*/ 6 h 30"/>
                <a:gd name="T12" fmla="*/ 30 w 42"/>
                <a:gd name="T13" fmla="*/ 6 h 30"/>
                <a:gd name="T14" fmla="*/ 30 w 42"/>
                <a:gd name="T15" fmla="*/ 12 h 30"/>
                <a:gd name="T16" fmla="*/ 36 w 42"/>
                <a:gd name="T17" fmla="*/ 12 h 30"/>
                <a:gd name="T18" fmla="*/ 36 w 42"/>
                <a:gd name="T19" fmla="*/ 18 h 30"/>
                <a:gd name="T20" fmla="*/ 42 w 42"/>
                <a:gd name="T21" fmla="*/ 24 h 30"/>
                <a:gd name="T22" fmla="*/ 12 w 42"/>
                <a:gd name="T23" fmla="*/ 30 h 30"/>
                <a:gd name="T24" fmla="*/ 12 w 42"/>
                <a:gd name="T25" fmla="*/ 24 h 30"/>
                <a:gd name="T26" fmla="*/ 0 w 42"/>
                <a:gd name="T27" fmla="*/ 24 h 30"/>
                <a:gd name="T28" fmla="*/ 0 w 42"/>
                <a:gd name="T29" fmla="*/ 18 h 30"/>
                <a:gd name="T30" fmla="*/ 0 w 42"/>
                <a:gd name="T3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0">
                  <a:moveTo>
                    <a:pt x="0" y="12"/>
                  </a:moveTo>
                  <a:lnTo>
                    <a:pt x="0" y="6"/>
                  </a:lnTo>
                  <a:lnTo>
                    <a:pt x="6" y="0"/>
                  </a:lnTo>
                  <a:lnTo>
                    <a:pt x="6" y="6"/>
                  </a:lnTo>
                  <a:lnTo>
                    <a:pt x="18" y="6"/>
                  </a:lnTo>
                  <a:lnTo>
                    <a:pt x="24" y="6"/>
                  </a:lnTo>
                  <a:lnTo>
                    <a:pt x="30" y="6"/>
                  </a:lnTo>
                  <a:lnTo>
                    <a:pt x="30" y="12"/>
                  </a:lnTo>
                  <a:lnTo>
                    <a:pt x="36" y="12"/>
                  </a:lnTo>
                  <a:lnTo>
                    <a:pt x="36" y="18"/>
                  </a:lnTo>
                  <a:lnTo>
                    <a:pt x="42" y="24"/>
                  </a:lnTo>
                  <a:lnTo>
                    <a:pt x="12" y="30"/>
                  </a:lnTo>
                  <a:lnTo>
                    <a:pt x="12" y="24"/>
                  </a:lnTo>
                  <a:lnTo>
                    <a:pt x="0" y="24"/>
                  </a:lnTo>
                  <a:lnTo>
                    <a:pt x="0" y="18"/>
                  </a:lnTo>
                  <a:lnTo>
                    <a:pt x="0" y="1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38" name="Freeform 2866"/>
            <p:cNvSpPr>
              <a:spLocks/>
            </p:cNvSpPr>
            <p:nvPr/>
          </p:nvSpPr>
          <p:spPr bwMode="auto">
            <a:xfrm>
              <a:off x="2628" y="2976"/>
              <a:ext cx="48" cy="72"/>
            </a:xfrm>
            <a:custGeom>
              <a:avLst/>
              <a:gdLst>
                <a:gd name="T0" fmla="*/ 12 w 48"/>
                <a:gd name="T1" fmla="*/ 72 h 72"/>
                <a:gd name="T2" fmla="*/ 0 w 48"/>
                <a:gd name="T3" fmla="*/ 72 h 72"/>
                <a:gd name="T4" fmla="*/ 0 w 48"/>
                <a:gd name="T5" fmla="*/ 18 h 72"/>
                <a:gd name="T6" fmla="*/ 24 w 48"/>
                <a:gd name="T7" fmla="*/ 0 h 72"/>
                <a:gd name="T8" fmla="*/ 30 w 48"/>
                <a:gd name="T9" fmla="*/ 12 h 72"/>
                <a:gd name="T10" fmla="*/ 24 w 48"/>
                <a:gd name="T11" fmla="*/ 12 h 72"/>
                <a:gd name="T12" fmla="*/ 48 w 48"/>
                <a:gd name="T13" fmla="*/ 60 h 72"/>
                <a:gd name="T14" fmla="*/ 42 w 48"/>
                <a:gd name="T15" fmla="*/ 66 h 72"/>
                <a:gd name="T16" fmla="*/ 42 w 48"/>
                <a:gd name="T17" fmla="*/ 72 h 72"/>
                <a:gd name="T18" fmla="*/ 12 w 48"/>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2">
                  <a:moveTo>
                    <a:pt x="12" y="72"/>
                  </a:moveTo>
                  <a:lnTo>
                    <a:pt x="0" y="72"/>
                  </a:lnTo>
                  <a:lnTo>
                    <a:pt x="0" y="18"/>
                  </a:lnTo>
                  <a:lnTo>
                    <a:pt x="24" y="0"/>
                  </a:lnTo>
                  <a:lnTo>
                    <a:pt x="30" y="12"/>
                  </a:lnTo>
                  <a:lnTo>
                    <a:pt x="24" y="12"/>
                  </a:lnTo>
                  <a:lnTo>
                    <a:pt x="48" y="60"/>
                  </a:lnTo>
                  <a:lnTo>
                    <a:pt x="42" y="66"/>
                  </a:lnTo>
                  <a:lnTo>
                    <a:pt x="42" y="72"/>
                  </a:lnTo>
                  <a:lnTo>
                    <a:pt x="12" y="7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39" name="Freeform 2867"/>
            <p:cNvSpPr>
              <a:spLocks/>
            </p:cNvSpPr>
            <p:nvPr/>
          </p:nvSpPr>
          <p:spPr bwMode="auto">
            <a:xfrm>
              <a:off x="4086" y="2880"/>
              <a:ext cx="72" cy="48"/>
            </a:xfrm>
            <a:custGeom>
              <a:avLst/>
              <a:gdLst>
                <a:gd name="T0" fmla="*/ 60 w 72"/>
                <a:gd name="T1" fmla="*/ 12 h 48"/>
                <a:gd name="T2" fmla="*/ 66 w 72"/>
                <a:gd name="T3" fmla="*/ 12 h 48"/>
                <a:gd name="T4" fmla="*/ 66 w 72"/>
                <a:gd name="T5" fmla="*/ 18 h 48"/>
                <a:gd name="T6" fmla="*/ 72 w 72"/>
                <a:gd name="T7" fmla="*/ 18 h 48"/>
                <a:gd name="T8" fmla="*/ 72 w 72"/>
                <a:gd name="T9" fmla="*/ 24 h 48"/>
                <a:gd name="T10" fmla="*/ 72 w 72"/>
                <a:gd name="T11" fmla="*/ 30 h 48"/>
                <a:gd name="T12" fmla="*/ 72 w 72"/>
                <a:gd name="T13" fmla="*/ 36 h 48"/>
                <a:gd name="T14" fmla="*/ 6 w 72"/>
                <a:gd name="T15" fmla="*/ 48 h 48"/>
                <a:gd name="T16" fmla="*/ 0 w 72"/>
                <a:gd name="T17" fmla="*/ 24 h 48"/>
                <a:gd name="T18" fmla="*/ 0 w 72"/>
                <a:gd name="T19" fmla="*/ 6 h 48"/>
                <a:gd name="T20" fmla="*/ 18 w 72"/>
                <a:gd name="T21" fmla="*/ 0 h 48"/>
                <a:gd name="T22" fmla="*/ 18 w 72"/>
                <a:gd name="T23" fmla="*/ 6 h 48"/>
                <a:gd name="T24" fmla="*/ 18 w 72"/>
                <a:gd name="T25" fmla="*/ 12 h 48"/>
                <a:gd name="T26" fmla="*/ 30 w 72"/>
                <a:gd name="T27" fmla="*/ 12 h 48"/>
                <a:gd name="T28" fmla="*/ 30 w 72"/>
                <a:gd name="T29" fmla="*/ 18 h 48"/>
                <a:gd name="T30" fmla="*/ 60 w 72"/>
                <a:gd name="T3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48">
                  <a:moveTo>
                    <a:pt x="60" y="12"/>
                  </a:moveTo>
                  <a:lnTo>
                    <a:pt x="66" y="12"/>
                  </a:lnTo>
                  <a:lnTo>
                    <a:pt x="66" y="18"/>
                  </a:lnTo>
                  <a:lnTo>
                    <a:pt x="72" y="18"/>
                  </a:lnTo>
                  <a:lnTo>
                    <a:pt x="72" y="24"/>
                  </a:lnTo>
                  <a:lnTo>
                    <a:pt x="72" y="30"/>
                  </a:lnTo>
                  <a:lnTo>
                    <a:pt x="72" y="36"/>
                  </a:lnTo>
                  <a:lnTo>
                    <a:pt x="6" y="48"/>
                  </a:lnTo>
                  <a:lnTo>
                    <a:pt x="0" y="24"/>
                  </a:lnTo>
                  <a:lnTo>
                    <a:pt x="0" y="6"/>
                  </a:lnTo>
                  <a:lnTo>
                    <a:pt x="18" y="0"/>
                  </a:lnTo>
                  <a:lnTo>
                    <a:pt x="18" y="6"/>
                  </a:lnTo>
                  <a:lnTo>
                    <a:pt x="18" y="12"/>
                  </a:lnTo>
                  <a:lnTo>
                    <a:pt x="30" y="12"/>
                  </a:lnTo>
                  <a:lnTo>
                    <a:pt x="30" y="18"/>
                  </a:lnTo>
                  <a:lnTo>
                    <a:pt x="60" y="1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0" name="Freeform 2868"/>
            <p:cNvSpPr>
              <a:spLocks/>
            </p:cNvSpPr>
            <p:nvPr/>
          </p:nvSpPr>
          <p:spPr bwMode="auto">
            <a:xfrm>
              <a:off x="2652" y="2982"/>
              <a:ext cx="60" cy="60"/>
            </a:xfrm>
            <a:custGeom>
              <a:avLst/>
              <a:gdLst>
                <a:gd name="T0" fmla="*/ 48 w 60"/>
                <a:gd name="T1" fmla="*/ 54 h 60"/>
                <a:gd name="T2" fmla="*/ 48 w 60"/>
                <a:gd name="T3" fmla="*/ 60 h 60"/>
                <a:gd name="T4" fmla="*/ 24 w 60"/>
                <a:gd name="T5" fmla="*/ 54 h 60"/>
                <a:gd name="T6" fmla="*/ 0 w 60"/>
                <a:gd name="T7" fmla="*/ 6 h 60"/>
                <a:gd name="T8" fmla="*/ 6 w 60"/>
                <a:gd name="T9" fmla="*/ 6 h 60"/>
                <a:gd name="T10" fmla="*/ 12 w 60"/>
                <a:gd name="T11" fmla="*/ 0 h 60"/>
                <a:gd name="T12" fmla="*/ 18 w 60"/>
                <a:gd name="T13" fmla="*/ 6 h 60"/>
                <a:gd name="T14" fmla="*/ 24 w 60"/>
                <a:gd name="T15" fmla="*/ 6 h 60"/>
                <a:gd name="T16" fmla="*/ 30 w 60"/>
                <a:gd name="T17" fmla="*/ 12 h 60"/>
                <a:gd name="T18" fmla="*/ 36 w 60"/>
                <a:gd name="T19" fmla="*/ 18 h 60"/>
                <a:gd name="T20" fmla="*/ 42 w 60"/>
                <a:gd name="T21" fmla="*/ 18 h 60"/>
                <a:gd name="T22" fmla="*/ 48 w 60"/>
                <a:gd name="T23" fmla="*/ 24 h 60"/>
                <a:gd name="T24" fmla="*/ 48 w 60"/>
                <a:gd name="T25" fmla="*/ 30 h 60"/>
                <a:gd name="T26" fmla="*/ 54 w 60"/>
                <a:gd name="T27" fmla="*/ 30 h 60"/>
                <a:gd name="T28" fmla="*/ 60 w 60"/>
                <a:gd name="T29" fmla="*/ 30 h 60"/>
                <a:gd name="T30" fmla="*/ 60 w 60"/>
                <a:gd name="T31" fmla="*/ 36 h 60"/>
                <a:gd name="T32" fmla="*/ 48 w 60"/>
                <a:gd name="T3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0">
                  <a:moveTo>
                    <a:pt x="48" y="54"/>
                  </a:moveTo>
                  <a:lnTo>
                    <a:pt x="48" y="60"/>
                  </a:lnTo>
                  <a:lnTo>
                    <a:pt x="24" y="54"/>
                  </a:lnTo>
                  <a:lnTo>
                    <a:pt x="0" y="6"/>
                  </a:lnTo>
                  <a:lnTo>
                    <a:pt x="6" y="6"/>
                  </a:lnTo>
                  <a:lnTo>
                    <a:pt x="12" y="0"/>
                  </a:lnTo>
                  <a:lnTo>
                    <a:pt x="18" y="6"/>
                  </a:lnTo>
                  <a:lnTo>
                    <a:pt x="24" y="6"/>
                  </a:lnTo>
                  <a:lnTo>
                    <a:pt x="30" y="12"/>
                  </a:lnTo>
                  <a:lnTo>
                    <a:pt x="36" y="18"/>
                  </a:lnTo>
                  <a:lnTo>
                    <a:pt x="42" y="18"/>
                  </a:lnTo>
                  <a:lnTo>
                    <a:pt x="48" y="24"/>
                  </a:lnTo>
                  <a:lnTo>
                    <a:pt x="48" y="30"/>
                  </a:lnTo>
                  <a:lnTo>
                    <a:pt x="54" y="30"/>
                  </a:lnTo>
                  <a:lnTo>
                    <a:pt x="60" y="30"/>
                  </a:lnTo>
                  <a:lnTo>
                    <a:pt x="60" y="36"/>
                  </a:lnTo>
                  <a:lnTo>
                    <a:pt x="48"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1" name="Freeform 2869"/>
            <p:cNvSpPr>
              <a:spLocks/>
            </p:cNvSpPr>
            <p:nvPr/>
          </p:nvSpPr>
          <p:spPr bwMode="auto">
            <a:xfrm>
              <a:off x="4002" y="2904"/>
              <a:ext cx="54" cy="24"/>
            </a:xfrm>
            <a:custGeom>
              <a:avLst/>
              <a:gdLst>
                <a:gd name="T0" fmla="*/ 54 w 54"/>
                <a:gd name="T1" fmla="*/ 12 h 24"/>
                <a:gd name="T2" fmla="*/ 36 w 54"/>
                <a:gd name="T3" fmla="*/ 18 h 24"/>
                <a:gd name="T4" fmla="*/ 0 w 54"/>
                <a:gd name="T5" fmla="*/ 24 h 24"/>
                <a:gd name="T6" fmla="*/ 0 w 54"/>
                <a:gd name="T7" fmla="*/ 0 h 24"/>
                <a:gd name="T8" fmla="*/ 18 w 54"/>
                <a:gd name="T9" fmla="*/ 0 h 24"/>
                <a:gd name="T10" fmla="*/ 30 w 54"/>
                <a:gd name="T11" fmla="*/ 0 h 24"/>
                <a:gd name="T12" fmla="*/ 36 w 54"/>
                <a:gd name="T13" fmla="*/ 6 h 24"/>
                <a:gd name="T14" fmla="*/ 42 w 54"/>
                <a:gd name="T15" fmla="*/ 6 h 24"/>
                <a:gd name="T16" fmla="*/ 48 w 54"/>
                <a:gd name="T17" fmla="*/ 6 h 24"/>
                <a:gd name="T18" fmla="*/ 48 w 54"/>
                <a:gd name="T19" fmla="*/ 12 h 24"/>
                <a:gd name="T20" fmla="*/ 54 w 54"/>
                <a:gd name="T21" fmla="*/ 6 h 24"/>
                <a:gd name="T22" fmla="*/ 54 w 54"/>
                <a:gd name="T2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4">
                  <a:moveTo>
                    <a:pt x="54" y="12"/>
                  </a:moveTo>
                  <a:lnTo>
                    <a:pt x="36" y="18"/>
                  </a:lnTo>
                  <a:lnTo>
                    <a:pt x="0" y="24"/>
                  </a:lnTo>
                  <a:lnTo>
                    <a:pt x="0" y="0"/>
                  </a:lnTo>
                  <a:lnTo>
                    <a:pt x="18" y="0"/>
                  </a:lnTo>
                  <a:lnTo>
                    <a:pt x="30" y="0"/>
                  </a:lnTo>
                  <a:lnTo>
                    <a:pt x="36" y="6"/>
                  </a:lnTo>
                  <a:lnTo>
                    <a:pt x="42" y="6"/>
                  </a:lnTo>
                  <a:lnTo>
                    <a:pt x="48" y="6"/>
                  </a:lnTo>
                  <a:lnTo>
                    <a:pt x="48" y="12"/>
                  </a:lnTo>
                  <a:lnTo>
                    <a:pt x="54" y="6"/>
                  </a:lnTo>
                  <a:lnTo>
                    <a:pt x="54" y="1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2" name="Freeform 2870"/>
            <p:cNvSpPr>
              <a:spLocks/>
            </p:cNvSpPr>
            <p:nvPr/>
          </p:nvSpPr>
          <p:spPr bwMode="auto">
            <a:xfrm>
              <a:off x="2538" y="2988"/>
              <a:ext cx="48" cy="60"/>
            </a:xfrm>
            <a:custGeom>
              <a:avLst/>
              <a:gdLst>
                <a:gd name="T0" fmla="*/ 48 w 48"/>
                <a:gd name="T1" fmla="*/ 60 h 60"/>
                <a:gd name="T2" fmla="*/ 0 w 48"/>
                <a:gd name="T3" fmla="*/ 60 h 60"/>
                <a:gd name="T4" fmla="*/ 0 w 48"/>
                <a:gd name="T5" fmla="*/ 42 h 60"/>
                <a:gd name="T6" fmla="*/ 0 w 48"/>
                <a:gd name="T7" fmla="*/ 0 h 60"/>
                <a:gd name="T8" fmla="*/ 48 w 48"/>
                <a:gd name="T9" fmla="*/ 0 h 60"/>
                <a:gd name="T10" fmla="*/ 48 w 48"/>
                <a:gd name="T11" fmla="*/ 60 h 60"/>
              </a:gdLst>
              <a:ahLst/>
              <a:cxnLst>
                <a:cxn ang="0">
                  <a:pos x="T0" y="T1"/>
                </a:cxn>
                <a:cxn ang="0">
                  <a:pos x="T2" y="T3"/>
                </a:cxn>
                <a:cxn ang="0">
                  <a:pos x="T4" y="T5"/>
                </a:cxn>
                <a:cxn ang="0">
                  <a:pos x="T6" y="T7"/>
                </a:cxn>
                <a:cxn ang="0">
                  <a:pos x="T8" y="T9"/>
                </a:cxn>
                <a:cxn ang="0">
                  <a:pos x="T10" y="T11"/>
                </a:cxn>
              </a:cxnLst>
              <a:rect l="0" t="0" r="r" b="b"/>
              <a:pathLst>
                <a:path w="48" h="60">
                  <a:moveTo>
                    <a:pt x="48" y="60"/>
                  </a:moveTo>
                  <a:lnTo>
                    <a:pt x="0" y="60"/>
                  </a:lnTo>
                  <a:lnTo>
                    <a:pt x="0" y="42"/>
                  </a:lnTo>
                  <a:lnTo>
                    <a:pt x="0" y="0"/>
                  </a:lnTo>
                  <a:lnTo>
                    <a:pt x="48" y="0"/>
                  </a:lnTo>
                  <a:lnTo>
                    <a:pt x="48"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3" name="Freeform 2871"/>
            <p:cNvSpPr>
              <a:spLocks/>
            </p:cNvSpPr>
            <p:nvPr/>
          </p:nvSpPr>
          <p:spPr bwMode="auto">
            <a:xfrm>
              <a:off x="2586" y="2988"/>
              <a:ext cx="42" cy="60"/>
            </a:xfrm>
            <a:custGeom>
              <a:avLst/>
              <a:gdLst>
                <a:gd name="T0" fmla="*/ 42 w 42"/>
                <a:gd name="T1" fmla="*/ 60 h 60"/>
                <a:gd name="T2" fmla="*/ 0 w 42"/>
                <a:gd name="T3" fmla="*/ 60 h 60"/>
                <a:gd name="T4" fmla="*/ 0 w 42"/>
                <a:gd name="T5" fmla="*/ 0 h 60"/>
                <a:gd name="T6" fmla="*/ 42 w 42"/>
                <a:gd name="T7" fmla="*/ 0 h 60"/>
                <a:gd name="T8" fmla="*/ 42 w 42"/>
                <a:gd name="T9" fmla="*/ 6 h 60"/>
                <a:gd name="T10" fmla="*/ 42 w 42"/>
                <a:gd name="T11" fmla="*/ 60 h 60"/>
              </a:gdLst>
              <a:ahLst/>
              <a:cxnLst>
                <a:cxn ang="0">
                  <a:pos x="T0" y="T1"/>
                </a:cxn>
                <a:cxn ang="0">
                  <a:pos x="T2" y="T3"/>
                </a:cxn>
                <a:cxn ang="0">
                  <a:pos x="T4" y="T5"/>
                </a:cxn>
                <a:cxn ang="0">
                  <a:pos x="T6" y="T7"/>
                </a:cxn>
                <a:cxn ang="0">
                  <a:pos x="T8" y="T9"/>
                </a:cxn>
                <a:cxn ang="0">
                  <a:pos x="T10" y="T11"/>
                </a:cxn>
              </a:cxnLst>
              <a:rect l="0" t="0" r="r" b="b"/>
              <a:pathLst>
                <a:path w="42" h="60">
                  <a:moveTo>
                    <a:pt x="42" y="60"/>
                  </a:moveTo>
                  <a:lnTo>
                    <a:pt x="0" y="60"/>
                  </a:lnTo>
                  <a:lnTo>
                    <a:pt x="0" y="0"/>
                  </a:lnTo>
                  <a:lnTo>
                    <a:pt x="42" y="0"/>
                  </a:lnTo>
                  <a:lnTo>
                    <a:pt x="42" y="6"/>
                  </a:lnTo>
                  <a:lnTo>
                    <a:pt x="42"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4" name="Freeform 2872"/>
            <p:cNvSpPr>
              <a:spLocks/>
            </p:cNvSpPr>
            <p:nvPr/>
          </p:nvSpPr>
          <p:spPr bwMode="auto">
            <a:xfrm>
              <a:off x="2472" y="2982"/>
              <a:ext cx="66" cy="48"/>
            </a:xfrm>
            <a:custGeom>
              <a:avLst/>
              <a:gdLst>
                <a:gd name="T0" fmla="*/ 66 w 66"/>
                <a:gd name="T1" fmla="*/ 48 h 48"/>
                <a:gd name="T2" fmla="*/ 0 w 66"/>
                <a:gd name="T3" fmla="*/ 48 h 48"/>
                <a:gd name="T4" fmla="*/ 0 w 66"/>
                <a:gd name="T5" fmla="*/ 0 h 48"/>
                <a:gd name="T6" fmla="*/ 66 w 66"/>
                <a:gd name="T7" fmla="*/ 6 h 48"/>
                <a:gd name="T8" fmla="*/ 66 w 66"/>
                <a:gd name="T9" fmla="*/ 48 h 48"/>
              </a:gdLst>
              <a:ahLst/>
              <a:cxnLst>
                <a:cxn ang="0">
                  <a:pos x="T0" y="T1"/>
                </a:cxn>
                <a:cxn ang="0">
                  <a:pos x="T2" y="T3"/>
                </a:cxn>
                <a:cxn ang="0">
                  <a:pos x="T4" y="T5"/>
                </a:cxn>
                <a:cxn ang="0">
                  <a:pos x="T6" y="T7"/>
                </a:cxn>
                <a:cxn ang="0">
                  <a:pos x="T8" y="T9"/>
                </a:cxn>
              </a:cxnLst>
              <a:rect l="0" t="0" r="r" b="b"/>
              <a:pathLst>
                <a:path w="66" h="48">
                  <a:moveTo>
                    <a:pt x="66" y="48"/>
                  </a:moveTo>
                  <a:lnTo>
                    <a:pt x="0" y="48"/>
                  </a:lnTo>
                  <a:lnTo>
                    <a:pt x="0" y="0"/>
                  </a:lnTo>
                  <a:lnTo>
                    <a:pt x="66" y="6"/>
                  </a:lnTo>
                  <a:lnTo>
                    <a:pt x="6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5" name="Freeform 2873"/>
            <p:cNvSpPr>
              <a:spLocks noEditPoints="1"/>
            </p:cNvSpPr>
            <p:nvPr/>
          </p:nvSpPr>
          <p:spPr bwMode="auto">
            <a:xfrm>
              <a:off x="4146" y="2868"/>
              <a:ext cx="54" cy="96"/>
            </a:xfrm>
            <a:custGeom>
              <a:avLst/>
              <a:gdLst>
                <a:gd name="T0" fmla="*/ 24 w 54"/>
                <a:gd name="T1" fmla="*/ 96 h 96"/>
                <a:gd name="T2" fmla="*/ 18 w 54"/>
                <a:gd name="T3" fmla="*/ 72 h 96"/>
                <a:gd name="T4" fmla="*/ 12 w 54"/>
                <a:gd name="T5" fmla="*/ 48 h 96"/>
                <a:gd name="T6" fmla="*/ 12 w 54"/>
                <a:gd name="T7" fmla="*/ 42 h 96"/>
                <a:gd name="T8" fmla="*/ 12 w 54"/>
                <a:gd name="T9" fmla="*/ 36 h 96"/>
                <a:gd name="T10" fmla="*/ 12 w 54"/>
                <a:gd name="T11" fmla="*/ 30 h 96"/>
                <a:gd name="T12" fmla="*/ 6 w 54"/>
                <a:gd name="T13" fmla="*/ 30 h 96"/>
                <a:gd name="T14" fmla="*/ 6 w 54"/>
                <a:gd name="T15" fmla="*/ 24 h 96"/>
                <a:gd name="T16" fmla="*/ 0 w 54"/>
                <a:gd name="T17" fmla="*/ 24 h 96"/>
                <a:gd name="T18" fmla="*/ 0 w 54"/>
                <a:gd name="T19" fmla="*/ 6 h 96"/>
                <a:gd name="T20" fmla="*/ 6 w 54"/>
                <a:gd name="T21" fmla="*/ 6 h 96"/>
                <a:gd name="T22" fmla="*/ 24 w 54"/>
                <a:gd name="T23" fmla="*/ 42 h 96"/>
                <a:gd name="T24" fmla="*/ 54 w 54"/>
                <a:gd name="T25" fmla="*/ 90 h 96"/>
                <a:gd name="T26" fmla="*/ 24 w 54"/>
                <a:gd name="T27" fmla="*/ 96 h 96"/>
                <a:gd name="T28" fmla="*/ 18 w 54"/>
                <a:gd name="T29" fmla="*/ 0 h 96"/>
                <a:gd name="T30" fmla="*/ 36 w 54"/>
                <a:gd name="T31" fmla="*/ 18 h 96"/>
                <a:gd name="T32" fmla="*/ 42 w 54"/>
                <a:gd name="T33" fmla="*/ 30 h 96"/>
                <a:gd name="T34" fmla="*/ 36 w 54"/>
                <a:gd name="T35" fmla="*/ 36 h 96"/>
                <a:gd name="T36" fmla="*/ 36 w 54"/>
                <a:gd name="T37" fmla="*/ 24 h 96"/>
                <a:gd name="T38" fmla="*/ 30 w 54"/>
                <a:gd name="T39" fmla="*/ 18 h 96"/>
                <a:gd name="T40" fmla="*/ 24 w 54"/>
                <a:gd name="T41" fmla="*/ 24 h 96"/>
                <a:gd name="T42" fmla="*/ 18 w 54"/>
                <a:gd name="T43" fmla="*/ 18 h 96"/>
                <a:gd name="T44" fmla="*/ 18 w 54"/>
                <a:gd name="T45" fmla="*/ 12 h 96"/>
                <a:gd name="T46" fmla="*/ 18 w 54"/>
                <a:gd name="T47" fmla="*/ 6 h 96"/>
                <a:gd name="T48" fmla="*/ 30 w 54"/>
                <a:gd name="T49" fmla="*/ 12 h 96"/>
                <a:gd name="T50" fmla="*/ 18 w 54"/>
                <a:gd name="T51" fmla="*/ 0 h 96"/>
                <a:gd name="T52" fmla="*/ 24 w 54"/>
                <a:gd name="T53" fmla="*/ 24 h 96"/>
                <a:gd name="T54" fmla="*/ 30 w 54"/>
                <a:gd name="T55" fmla="*/ 18 h 96"/>
                <a:gd name="T56" fmla="*/ 30 w 54"/>
                <a:gd name="T57" fmla="*/ 24 h 96"/>
                <a:gd name="T58" fmla="*/ 30 w 54"/>
                <a:gd name="T59" fmla="*/ 36 h 96"/>
                <a:gd name="T60" fmla="*/ 30 w 54"/>
                <a:gd name="T61" fmla="*/ 48 h 96"/>
                <a:gd name="T62" fmla="*/ 42 w 54"/>
                <a:gd name="T63" fmla="*/ 66 h 96"/>
                <a:gd name="T64" fmla="*/ 24 w 54"/>
                <a:gd name="T65" fmla="*/ 42 h 96"/>
                <a:gd name="T66" fmla="*/ 24 w 54"/>
                <a:gd name="T6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96">
                  <a:moveTo>
                    <a:pt x="24" y="96"/>
                  </a:moveTo>
                  <a:lnTo>
                    <a:pt x="18" y="72"/>
                  </a:lnTo>
                  <a:lnTo>
                    <a:pt x="12" y="48"/>
                  </a:lnTo>
                  <a:lnTo>
                    <a:pt x="12" y="42"/>
                  </a:lnTo>
                  <a:lnTo>
                    <a:pt x="12" y="36"/>
                  </a:lnTo>
                  <a:lnTo>
                    <a:pt x="12" y="30"/>
                  </a:lnTo>
                  <a:lnTo>
                    <a:pt x="6" y="30"/>
                  </a:lnTo>
                  <a:lnTo>
                    <a:pt x="6" y="24"/>
                  </a:lnTo>
                  <a:lnTo>
                    <a:pt x="0" y="24"/>
                  </a:lnTo>
                  <a:lnTo>
                    <a:pt x="0" y="6"/>
                  </a:lnTo>
                  <a:lnTo>
                    <a:pt x="6" y="6"/>
                  </a:lnTo>
                  <a:lnTo>
                    <a:pt x="24" y="42"/>
                  </a:lnTo>
                  <a:lnTo>
                    <a:pt x="54" y="90"/>
                  </a:lnTo>
                  <a:lnTo>
                    <a:pt x="24" y="96"/>
                  </a:lnTo>
                  <a:close/>
                  <a:moveTo>
                    <a:pt x="18" y="0"/>
                  </a:moveTo>
                  <a:lnTo>
                    <a:pt x="36" y="18"/>
                  </a:lnTo>
                  <a:lnTo>
                    <a:pt x="42" y="30"/>
                  </a:lnTo>
                  <a:lnTo>
                    <a:pt x="36" y="36"/>
                  </a:lnTo>
                  <a:lnTo>
                    <a:pt x="36" y="24"/>
                  </a:lnTo>
                  <a:lnTo>
                    <a:pt x="30" y="18"/>
                  </a:lnTo>
                  <a:lnTo>
                    <a:pt x="24" y="24"/>
                  </a:lnTo>
                  <a:lnTo>
                    <a:pt x="18" y="18"/>
                  </a:lnTo>
                  <a:lnTo>
                    <a:pt x="18" y="12"/>
                  </a:lnTo>
                  <a:lnTo>
                    <a:pt x="18" y="6"/>
                  </a:lnTo>
                  <a:lnTo>
                    <a:pt x="30" y="12"/>
                  </a:lnTo>
                  <a:lnTo>
                    <a:pt x="18" y="0"/>
                  </a:lnTo>
                  <a:close/>
                  <a:moveTo>
                    <a:pt x="24" y="24"/>
                  </a:moveTo>
                  <a:lnTo>
                    <a:pt x="30" y="18"/>
                  </a:lnTo>
                  <a:lnTo>
                    <a:pt x="30" y="24"/>
                  </a:lnTo>
                  <a:lnTo>
                    <a:pt x="30" y="36"/>
                  </a:lnTo>
                  <a:lnTo>
                    <a:pt x="30" y="48"/>
                  </a:lnTo>
                  <a:lnTo>
                    <a:pt x="42" y="66"/>
                  </a:lnTo>
                  <a:lnTo>
                    <a:pt x="24" y="42"/>
                  </a:lnTo>
                  <a:lnTo>
                    <a:pt x="24"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6" name="Freeform 2874"/>
            <p:cNvSpPr>
              <a:spLocks/>
            </p:cNvSpPr>
            <p:nvPr/>
          </p:nvSpPr>
          <p:spPr bwMode="auto">
            <a:xfrm>
              <a:off x="2700" y="3000"/>
              <a:ext cx="66" cy="48"/>
            </a:xfrm>
            <a:custGeom>
              <a:avLst/>
              <a:gdLst>
                <a:gd name="T0" fmla="*/ 24 w 66"/>
                <a:gd name="T1" fmla="*/ 48 h 48"/>
                <a:gd name="T2" fmla="*/ 24 w 66"/>
                <a:gd name="T3" fmla="*/ 42 h 48"/>
                <a:gd name="T4" fmla="*/ 18 w 66"/>
                <a:gd name="T5" fmla="*/ 42 h 48"/>
                <a:gd name="T6" fmla="*/ 12 w 66"/>
                <a:gd name="T7" fmla="*/ 42 h 48"/>
                <a:gd name="T8" fmla="*/ 6 w 66"/>
                <a:gd name="T9" fmla="*/ 42 h 48"/>
                <a:gd name="T10" fmla="*/ 6 w 66"/>
                <a:gd name="T11" fmla="*/ 36 h 48"/>
                <a:gd name="T12" fmla="*/ 0 w 66"/>
                <a:gd name="T13" fmla="*/ 42 h 48"/>
                <a:gd name="T14" fmla="*/ 0 w 66"/>
                <a:gd name="T15" fmla="*/ 36 h 48"/>
                <a:gd name="T16" fmla="*/ 12 w 66"/>
                <a:gd name="T17" fmla="*/ 18 h 48"/>
                <a:gd name="T18" fmla="*/ 36 w 66"/>
                <a:gd name="T19" fmla="*/ 0 h 48"/>
                <a:gd name="T20" fmla="*/ 42 w 66"/>
                <a:gd name="T21" fmla="*/ 0 h 48"/>
                <a:gd name="T22" fmla="*/ 48 w 66"/>
                <a:gd name="T23" fmla="*/ 6 h 48"/>
                <a:gd name="T24" fmla="*/ 54 w 66"/>
                <a:gd name="T25" fmla="*/ 6 h 48"/>
                <a:gd name="T26" fmla="*/ 60 w 66"/>
                <a:gd name="T27" fmla="*/ 6 h 48"/>
                <a:gd name="T28" fmla="*/ 60 w 66"/>
                <a:gd name="T29" fmla="*/ 12 h 48"/>
                <a:gd name="T30" fmla="*/ 66 w 66"/>
                <a:gd name="T31" fmla="*/ 12 h 48"/>
                <a:gd name="T32" fmla="*/ 66 w 66"/>
                <a:gd name="T33" fmla="*/ 18 h 48"/>
                <a:gd name="T34" fmla="*/ 60 w 66"/>
                <a:gd name="T35" fmla="*/ 12 h 48"/>
                <a:gd name="T36" fmla="*/ 66 w 66"/>
                <a:gd name="T37" fmla="*/ 18 h 48"/>
                <a:gd name="T38" fmla="*/ 66 w 66"/>
                <a:gd name="T39" fmla="*/ 24 h 48"/>
                <a:gd name="T40" fmla="*/ 36 w 66"/>
                <a:gd name="T41" fmla="*/ 30 h 48"/>
                <a:gd name="T42" fmla="*/ 42 w 66"/>
                <a:gd name="T43" fmla="*/ 36 h 48"/>
                <a:gd name="T44" fmla="*/ 36 w 66"/>
                <a:gd name="T45" fmla="*/ 42 h 48"/>
                <a:gd name="T46" fmla="*/ 36 w 66"/>
                <a:gd name="T47" fmla="*/ 36 h 48"/>
                <a:gd name="T48" fmla="*/ 30 w 66"/>
                <a:gd name="T49" fmla="*/ 36 h 48"/>
                <a:gd name="T50" fmla="*/ 30 w 66"/>
                <a:gd name="T51" fmla="*/ 42 h 48"/>
                <a:gd name="T52" fmla="*/ 24 w 66"/>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48">
                  <a:moveTo>
                    <a:pt x="24" y="48"/>
                  </a:moveTo>
                  <a:lnTo>
                    <a:pt x="24" y="42"/>
                  </a:lnTo>
                  <a:lnTo>
                    <a:pt x="18" y="42"/>
                  </a:lnTo>
                  <a:lnTo>
                    <a:pt x="12" y="42"/>
                  </a:lnTo>
                  <a:lnTo>
                    <a:pt x="6" y="42"/>
                  </a:lnTo>
                  <a:lnTo>
                    <a:pt x="6" y="36"/>
                  </a:lnTo>
                  <a:lnTo>
                    <a:pt x="0" y="42"/>
                  </a:lnTo>
                  <a:lnTo>
                    <a:pt x="0" y="36"/>
                  </a:lnTo>
                  <a:lnTo>
                    <a:pt x="12" y="18"/>
                  </a:lnTo>
                  <a:lnTo>
                    <a:pt x="36" y="0"/>
                  </a:lnTo>
                  <a:lnTo>
                    <a:pt x="42" y="0"/>
                  </a:lnTo>
                  <a:lnTo>
                    <a:pt x="48" y="6"/>
                  </a:lnTo>
                  <a:lnTo>
                    <a:pt x="54" y="6"/>
                  </a:lnTo>
                  <a:lnTo>
                    <a:pt x="60" y="6"/>
                  </a:lnTo>
                  <a:lnTo>
                    <a:pt x="60" y="12"/>
                  </a:lnTo>
                  <a:lnTo>
                    <a:pt x="66" y="12"/>
                  </a:lnTo>
                  <a:lnTo>
                    <a:pt x="66" y="18"/>
                  </a:lnTo>
                  <a:lnTo>
                    <a:pt x="60" y="12"/>
                  </a:lnTo>
                  <a:lnTo>
                    <a:pt x="66" y="18"/>
                  </a:lnTo>
                  <a:lnTo>
                    <a:pt x="66" y="24"/>
                  </a:lnTo>
                  <a:lnTo>
                    <a:pt x="36" y="30"/>
                  </a:lnTo>
                  <a:lnTo>
                    <a:pt x="42" y="36"/>
                  </a:lnTo>
                  <a:lnTo>
                    <a:pt x="36" y="42"/>
                  </a:lnTo>
                  <a:lnTo>
                    <a:pt x="36" y="36"/>
                  </a:lnTo>
                  <a:lnTo>
                    <a:pt x="30" y="36"/>
                  </a:lnTo>
                  <a:lnTo>
                    <a:pt x="30" y="42"/>
                  </a:lnTo>
                  <a:lnTo>
                    <a:pt x="24"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7" name="Freeform 2875"/>
            <p:cNvSpPr>
              <a:spLocks/>
            </p:cNvSpPr>
            <p:nvPr/>
          </p:nvSpPr>
          <p:spPr bwMode="auto">
            <a:xfrm>
              <a:off x="3996" y="2916"/>
              <a:ext cx="60" cy="42"/>
            </a:xfrm>
            <a:custGeom>
              <a:avLst/>
              <a:gdLst>
                <a:gd name="T0" fmla="*/ 60 w 60"/>
                <a:gd name="T1" fmla="*/ 30 h 42"/>
                <a:gd name="T2" fmla="*/ 12 w 60"/>
                <a:gd name="T3" fmla="*/ 42 h 42"/>
                <a:gd name="T4" fmla="*/ 0 w 60"/>
                <a:gd name="T5" fmla="*/ 42 h 42"/>
                <a:gd name="T6" fmla="*/ 6 w 60"/>
                <a:gd name="T7" fmla="*/ 12 h 42"/>
                <a:gd name="T8" fmla="*/ 42 w 60"/>
                <a:gd name="T9" fmla="*/ 6 h 42"/>
                <a:gd name="T10" fmla="*/ 60 w 60"/>
                <a:gd name="T11" fmla="*/ 0 h 42"/>
                <a:gd name="T12" fmla="*/ 60 w 60"/>
                <a:gd name="T13" fmla="*/ 18 h 42"/>
                <a:gd name="T14" fmla="*/ 60 w 60"/>
                <a:gd name="T15" fmla="*/ 24 h 42"/>
                <a:gd name="T16" fmla="*/ 60 w 60"/>
                <a:gd name="T1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2">
                  <a:moveTo>
                    <a:pt x="60" y="30"/>
                  </a:moveTo>
                  <a:lnTo>
                    <a:pt x="12" y="42"/>
                  </a:lnTo>
                  <a:lnTo>
                    <a:pt x="0" y="42"/>
                  </a:lnTo>
                  <a:lnTo>
                    <a:pt x="6" y="12"/>
                  </a:lnTo>
                  <a:lnTo>
                    <a:pt x="42" y="6"/>
                  </a:lnTo>
                  <a:lnTo>
                    <a:pt x="60" y="0"/>
                  </a:lnTo>
                  <a:lnTo>
                    <a:pt x="60" y="18"/>
                  </a:lnTo>
                  <a:lnTo>
                    <a:pt x="60" y="24"/>
                  </a:lnTo>
                  <a:lnTo>
                    <a:pt x="60"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8" name="Freeform 2876"/>
            <p:cNvSpPr>
              <a:spLocks/>
            </p:cNvSpPr>
            <p:nvPr/>
          </p:nvSpPr>
          <p:spPr bwMode="auto">
            <a:xfrm>
              <a:off x="4056" y="2928"/>
              <a:ext cx="90" cy="72"/>
            </a:xfrm>
            <a:custGeom>
              <a:avLst/>
              <a:gdLst>
                <a:gd name="T0" fmla="*/ 54 w 90"/>
                <a:gd name="T1" fmla="*/ 66 h 72"/>
                <a:gd name="T2" fmla="*/ 12 w 90"/>
                <a:gd name="T3" fmla="*/ 72 h 72"/>
                <a:gd name="T4" fmla="*/ 0 w 90"/>
                <a:gd name="T5" fmla="*/ 18 h 72"/>
                <a:gd name="T6" fmla="*/ 0 w 90"/>
                <a:gd name="T7" fmla="*/ 12 h 72"/>
                <a:gd name="T8" fmla="*/ 0 w 90"/>
                <a:gd name="T9" fmla="*/ 6 h 72"/>
                <a:gd name="T10" fmla="*/ 6 w 90"/>
                <a:gd name="T11" fmla="*/ 6 h 72"/>
                <a:gd name="T12" fmla="*/ 12 w 90"/>
                <a:gd name="T13" fmla="*/ 6 h 72"/>
                <a:gd name="T14" fmla="*/ 12 w 90"/>
                <a:gd name="T15" fmla="*/ 0 h 72"/>
                <a:gd name="T16" fmla="*/ 18 w 90"/>
                <a:gd name="T17" fmla="*/ 0 h 72"/>
                <a:gd name="T18" fmla="*/ 24 w 90"/>
                <a:gd name="T19" fmla="*/ 0 h 72"/>
                <a:gd name="T20" fmla="*/ 36 w 90"/>
                <a:gd name="T21" fmla="*/ 0 h 72"/>
                <a:gd name="T22" fmla="*/ 36 w 90"/>
                <a:gd name="T23" fmla="*/ 6 h 72"/>
                <a:gd name="T24" fmla="*/ 42 w 90"/>
                <a:gd name="T25" fmla="*/ 6 h 72"/>
                <a:gd name="T26" fmla="*/ 48 w 90"/>
                <a:gd name="T27" fmla="*/ 12 h 72"/>
                <a:gd name="T28" fmla="*/ 48 w 90"/>
                <a:gd name="T29" fmla="*/ 18 h 72"/>
                <a:gd name="T30" fmla="*/ 54 w 90"/>
                <a:gd name="T31" fmla="*/ 18 h 72"/>
                <a:gd name="T32" fmla="*/ 54 w 90"/>
                <a:gd name="T33" fmla="*/ 24 h 72"/>
                <a:gd name="T34" fmla="*/ 66 w 90"/>
                <a:gd name="T35" fmla="*/ 18 h 72"/>
                <a:gd name="T36" fmla="*/ 66 w 90"/>
                <a:gd name="T37" fmla="*/ 24 h 72"/>
                <a:gd name="T38" fmla="*/ 60 w 90"/>
                <a:gd name="T39" fmla="*/ 24 h 72"/>
                <a:gd name="T40" fmla="*/ 54 w 90"/>
                <a:gd name="T41" fmla="*/ 24 h 72"/>
                <a:gd name="T42" fmla="*/ 60 w 90"/>
                <a:gd name="T43" fmla="*/ 24 h 72"/>
                <a:gd name="T44" fmla="*/ 60 w 90"/>
                <a:gd name="T45" fmla="*/ 30 h 72"/>
                <a:gd name="T46" fmla="*/ 66 w 90"/>
                <a:gd name="T47" fmla="*/ 30 h 72"/>
                <a:gd name="T48" fmla="*/ 72 w 90"/>
                <a:gd name="T49" fmla="*/ 36 h 72"/>
                <a:gd name="T50" fmla="*/ 72 w 90"/>
                <a:gd name="T51" fmla="*/ 42 h 72"/>
                <a:gd name="T52" fmla="*/ 78 w 90"/>
                <a:gd name="T53" fmla="*/ 42 h 72"/>
                <a:gd name="T54" fmla="*/ 84 w 90"/>
                <a:gd name="T55" fmla="*/ 42 h 72"/>
                <a:gd name="T56" fmla="*/ 84 w 90"/>
                <a:gd name="T57" fmla="*/ 48 h 72"/>
                <a:gd name="T58" fmla="*/ 84 w 90"/>
                <a:gd name="T59" fmla="*/ 54 h 72"/>
                <a:gd name="T60" fmla="*/ 90 w 90"/>
                <a:gd name="T61" fmla="*/ 54 h 72"/>
                <a:gd name="T62" fmla="*/ 90 w 90"/>
                <a:gd name="T63" fmla="*/ 60 h 72"/>
                <a:gd name="T64" fmla="*/ 54 w 90"/>
                <a:gd name="T65"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72">
                  <a:moveTo>
                    <a:pt x="54" y="66"/>
                  </a:moveTo>
                  <a:lnTo>
                    <a:pt x="12" y="72"/>
                  </a:lnTo>
                  <a:lnTo>
                    <a:pt x="0" y="18"/>
                  </a:lnTo>
                  <a:lnTo>
                    <a:pt x="0" y="12"/>
                  </a:lnTo>
                  <a:lnTo>
                    <a:pt x="0" y="6"/>
                  </a:lnTo>
                  <a:lnTo>
                    <a:pt x="6" y="6"/>
                  </a:lnTo>
                  <a:lnTo>
                    <a:pt x="12" y="6"/>
                  </a:lnTo>
                  <a:lnTo>
                    <a:pt x="12" y="0"/>
                  </a:lnTo>
                  <a:lnTo>
                    <a:pt x="18" y="0"/>
                  </a:lnTo>
                  <a:lnTo>
                    <a:pt x="24" y="0"/>
                  </a:lnTo>
                  <a:lnTo>
                    <a:pt x="36" y="0"/>
                  </a:lnTo>
                  <a:lnTo>
                    <a:pt x="36" y="6"/>
                  </a:lnTo>
                  <a:lnTo>
                    <a:pt x="42" y="6"/>
                  </a:lnTo>
                  <a:lnTo>
                    <a:pt x="48" y="12"/>
                  </a:lnTo>
                  <a:lnTo>
                    <a:pt x="48" y="18"/>
                  </a:lnTo>
                  <a:lnTo>
                    <a:pt x="54" y="18"/>
                  </a:lnTo>
                  <a:lnTo>
                    <a:pt x="54" y="24"/>
                  </a:lnTo>
                  <a:lnTo>
                    <a:pt x="66" y="18"/>
                  </a:lnTo>
                  <a:lnTo>
                    <a:pt x="66" y="24"/>
                  </a:lnTo>
                  <a:lnTo>
                    <a:pt x="60" y="24"/>
                  </a:lnTo>
                  <a:lnTo>
                    <a:pt x="54" y="24"/>
                  </a:lnTo>
                  <a:lnTo>
                    <a:pt x="60" y="24"/>
                  </a:lnTo>
                  <a:lnTo>
                    <a:pt x="60" y="30"/>
                  </a:lnTo>
                  <a:lnTo>
                    <a:pt x="66" y="30"/>
                  </a:lnTo>
                  <a:lnTo>
                    <a:pt x="72" y="36"/>
                  </a:lnTo>
                  <a:lnTo>
                    <a:pt x="72" y="42"/>
                  </a:lnTo>
                  <a:lnTo>
                    <a:pt x="78" y="42"/>
                  </a:lnTo>
                  <a:lnTo>
                    <a:pt x="84" y="42"/>
                  </a:lnTo>
                  <a:lnTo>
                    <a:pt x="84" y="48"/>
                  </a:lnTo>
                  <a:lnTo>
                    <a:pt x="84" y="54"/>
                  </a:lnTo>
                  <a:lnTo>
                    <a:pt x="90" y="54"/>
                  </a:lnTo>
                  <a:lnTo>
                    <a:pt x="90" y="60"/>
                  </a:lnTo>
                  <a:lnTo>
                    <a:pt x="54"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9" name="Freeform 2877"/>
            <p:cNvSpPr>
              <a:spLocks/>
            </p:cNvSpPr>
            <p:nvPr/>
          </p:nvSpPr>
          <p:spPr bwMode="auto">
            <a:xfrm>
              <a:off x="4092" y="2916"/>
              <a:ext cx="78" cy="72"/>
            </a:xfrm>
            <a:custGeom>
              <a:avLst/>
              <a:gdLst>
                <a:gd name="T0" fmla="*/ 54 w 78"/>
                <a:gd name="T1" fmla="*/ 72 h 72"/>
                <a:gd name="T2" fmla="*/ 54 w 78"/>
                <a:gd name="T3" fmla="*/ 66 h 72"/>
                <a:gd name="T4" fmla="*/ 48 w 78"/>
                <a:gd name="T5" fmla="*/ 66 h 72"/>
                <a:gd name="T6" fmla="*/ 48 w 78"/>
                <a:gd name="T7" fmla="*/ 60 h 72"/>
                <a:gd name="T8" fmla="*/ 48 w 78"/>
                <a:gd name="T9" fmla="*/ 54 h 72"/>
                <a:gd name="T10" fmla="*/ 42 w 78"/>
                <a:gd name="T11" fmla="*/ 54 h 72"/>
                <a:gd name="T12" fmla="*/ 36 w 78"/>
                <a:gd name="T13" fmla="*/ 54 h 72"/>
                <a:gd name="T14" fmla="*/ 36 w 78"/>
                <a:gd name="T15" fmla="*/ 48 h 72"/>
                <a:gd name="T16" fmla="*/ 30 w 78"/>
                <a:gd name="T17" fmla="*/ 42 h 72"/>
                <a:gd name="T18" fmla="*/ 24 w 78"/>
                <a:gd name="T19" fmla="*/ 42 h 72"/>
                <a:gd name="T20" fmla="*/ 24 w 78"/>
                <a:gd name="T21" fmla="*/ 36 h 72"/>
                <a:gd name="T22" fmla="*/ 18 w 78"/>
                <a:gd name="T23" fmla="*/ 36 h 72"/>
                <a:gd name="T24" fmla="*/ 24 w 78"/>
                <a:gd name="T25" fmla="*/ 36 h 72"/>
                <a:gd name="T26" fmla="*/ 30 w 78"/>
                <a:gd name="T27" fmla="*/ 36 h 72"/>
                <a:gd name="T28" fmla="*/ 30 w 78"/>
                <a:gd name="T29" fmla="*/ 30 h 72"/>
                <a:gd name="T30" fmla="*/ 18 w 78"/>
                <a:gd name="T31" fmla="*/ 36 h 72"/>
                <a:gd name="T32" fmla="*/ 18 w 78"/>
                <a:gd name="T33" fmla="*/ 30 h 72"/>
                <a:gd name="T34" fmla="*/ 12 w 78"/>
                <a:gd name="T35" fmla="*/ 30 h 72"/>
                <a:gd name="T36" fmla="*/ 12 w 78"/>
                <a:gd name="T37" fmla="*/ 24 h 72"/>
                <a:gd name="T38" fmla="*/ 6 w 78"/>
                <a:gd name="T39" fmla="*/ 18 h 72"/>
                <a:gd name="T40" fmla="*/ 0 w 78"/>
                <a:gd name="T41" fmla="*/ 18 h 72"/>
                <a:gd name="T42" fmla="*/ 0 w 78"/>
                <a:gd name="T43" fmla="*/ 12 h 72"/>
                <a:gd name="T44" fmla="*/ 66 w 78"/>
                <a:gd name="T45" fmla="*/ 0 h 72"/>
                <a:gd name="T46" fmla="*/ 72 w 78"/>
                <a:gd name="T47" fmla="*/ 24 h 72"/>
                <a:gd name="T48" fmla="*/ 78 w 78"/>
                <a:gd name="T49" fmla="*/ 48 h 72"/>
                <a:gd name="T50" fmla="*/ 78 w 78"/>
                <a:gd name="T51" fmla="*/ 60 h 72"/>
                <a:gd name="T52" fmla="*/ 78 w 78"/>
                <a:gd name="T53" fmla="*/ 66 h 72"/>
                <a:gd name="T54" fmla="*/ 54 w 78"/>
                <a:gd name="T5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72">
                  <a:moveTo>
                    <a:pt x="54" y="72"/>
                  </a:moveTo>
                  <a:lnTo>
                    <a:pt x="54" y="66"/>
                  </a:lnTo>
                  <a:lnTo>
                    <a:pt x="48" y="66"/>
                  </a:lnTo>
                  <a:lnTo>
                    <a:pt x="48" y="60"/>
                  </a:lnTo>
                  <a:lnTo>
                    <a:pt x="48" y="54"/>
                  </a:lnTo>
                  <a:lnTo>
                    <a:pt x="42" y="54"/>
                  </a:lnTo>
                  <a:lnTo>
                    <a:pt x="36" y="54"/>
                  </a:lnTo>
                  <a:lnTo>
                    <a:pt x="36" y="48"/>
                  </a:lnTo>
                  <a:lnTo>
                    <a:pt x="30" y="42"/>
                  </a:lnTo>
                  <a:lnTo>
                    <a:pt x="24" y="42"/>
                  </a:lnTo>
                  <a:lnTo>
                    <a:pt x="24" y="36"/>
                  </a:lnTo>
                  <a:lnTo>
                    <a:pt x="18" y="36"/>
                  </a:lnTo>
                  <a:lnTo>
                    <a:pt x="24" y="36"/>
                  </a:lnTo>
                  <a:lnTo>
                    <a:pt x="30" y="36"/>
                  </a:lnTo>
                  <a:lnTo>
                    <a:pt x="30" y="30"/>
                  </a:lnTo>
                  <a:lnTo>
                    <a:pt x="18" y="36"/>
                  </a:lnTo>
                  <a:lnTo>
                    <a:pt x="18" y="30"/>
                  </a:lnTo>
                  <a:lnTo>
                    <a:pt x="12" y="30"/>
                  </a:lnTo>
                  <a:lnTo>
                    <a:pt x="12" y="24"/>
                  </a:lnTo>
                  <a:lnTo>
                    <a:pt x="6" y="18"/>
                  </a:lnTo>
                  <a:lnTo>
                    <a:pt x="0" y="18"/>
                  </a:lnTo>
                  <a:lnTo>
                    <a:pt x="0" y="12"/>
                  </a:lnTo>
                  <a:lnTo>
                    <a:pt x="66" y="0"/>
                  </a:lnTo>
                  <a:lnTo>
                    <a:pt x="72" y="24"/>
                  </a:lnTo>
                  <a:lnTo>
                    <a:pt x="78" y="48"/>
                  </a:lnTo>
                  <a:lnTo>
                    <a:pt x="78" y="60"/>
                  </a:lnTo>
                  <a:lnTo>
                    <a:pt x="78" y="66"/>
                  </a:lnTo>
                  <a:lnTo>
                    <a:pt x="54" y="7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50" name="Freeform 2878"/>
            <p:cNvSpPr>
              <a:spLocks noEditPoints="1"/>
            </p:cNvSpPr>
            <p:nvPr/>
          </p:nvSpPr>
          <p:spPr bwMode="auto">
            <a:xfrm>
              <a:off x="2754" y="2982"/>
              <a:ext cx="54" cy="66"/>
            </a:xfrm>
            <a:custGeom>
              <a:avLst/>
              <a:gdLst>
                <a:gd name="T0" fmla="*/ 0 w 54"/>
                <a:gd name="T1" fmla="*/ 24 h 66"/>
                <a:gd name="T2" fmla="*/ 0 w 54"/>
                <a:gd name="T3" fmla="*/ 18 h 66"/>
                <a:gd name="T4" fmla="*/ 6 w 54"/>
                <a:gd name="T5" fmla="*/ 12 h 66"/>
                <a:gd name="T6" fmla="*/ 18 w 54"/>
                <a:gd name="T7" fmla="*/ 6 h 66"/>
                <a:gd name="T8" fmla="*/ 24 w 54"/>
                <a:gd name="T9" fmla="*/ 6 h 66"/>
                <a:gd name="T10" fmla="*/ 24 w 54"/>
                <a:gd name="T11" fmla="*/ 0 h 66"/>
                <a:gd name="T12" fmla="*/ 24 w 54"/>
                <a:gd name="T13" fmla="*/ 6 h 66"/>
                <a:gd name="T14" fmla="*/ 30 w 54"/>
                <a:gd name="T15" fmla="*/ 12 h 66"/>
                <a:gd name="T16" fmla="*/ 30 w 54"/>
                <a:gd name="T17" fmla="*/ 18 h 66"/>
                <a:gd name="T18" fmla="*/ 36 w 54"/>
                <a:gd name="T19" fmla="*/ 24 h 66"/>
                <a:gd name="T20" fmla="*/ 30 w 54"/>
                <a:gd name="T21" fmla="*/ 24 h 66"/>
                <a:gd name="T22" fmla="*/ 36 w 54"/>
                <a:gd name="T23" fmla="*/ 30 h 66"/>
                <a:gd name="T24" fmla="*/ 36 w 54"/>
                <a:gd name="T25" fmla="*/ 24 h 66"/>
                <a:gd name="T26" fmla="*/ 48 w 54"/>
                <a:gd name="T27" fmla="*/ 30 h 66"/>
                <a:gd name="T28" fmla="*/ 24 w 54"/>
                <a:gd name="T29" fmla="*/ 42 h 66"/>
                <a:gd name="T30" fmla="*/ 18 w 54"/>
                <a:gd name="T31" fmla="*/ 42 h 66"/>
                <a:gd name="T32" fmla="*/ 18 w 54"/>
                <a:gd name="T33" fmla="*/ 36 h 66"/>
                <a:gd name="T34" fmla="*/ 18 w 54"/>
                <a:gd name="T35" fmla="*/ 30 h 66"/>
                <a:gd name="T36" fmla="*/ 12 w 54"/>
                <a:gd name="T37" fmla="*/ 24 h 66"/>
                <a:gd name="T38" fmla="*/ 6 w 54"/>
                <a:gd name="T39" fmla="*/ 30 h 66"/>
                <a:gd name="T40" fmla="*/ 12 w 54"/>
                <a:gd name="T41" fmla="*/ 30 h 66"/>
                <a:gd name="T42" fmla="*/ 6 w 54"/>
                <a:gd name="T43" fmla="*/ 30 h 66"/>
                <a:gd name="T44" fmla="*/ 6 w 54"/>
                <a:gd name="T45" fmla="*/ 24 h 66"/>
                <a:gd name="T46" fmla="*/ 0 w 54"/>
                <a:gd name="T47" fmla="*/ 24 h 66"/>
                <a:gd name="T48" fmla="*/ 42 w 54"/>
                <a:gd name="T49" fmla="*/ 6 h 66"/>
                <a:gd name="T50" fmla="*/ 48 w 54"/>
                <a:gd name="T51" fmla="*/ 0 h 66"/>
                <a:gd name="T52" fmla="*/ 42 w 54"/>
                <a:gd name="T53" fmla="*/ 12 h 66"/>
                <a:gd name="T54" fmla="*/ 48 w 54"/>
                <a:gd name="T55" fmla="*/ 12 h 66"/>
                <a:gd name="T56" fmla="*/ 36 w 54"/>
                <a:gd name="T57" fmla="*/ 18 h 66"/>
                <a:gd name="T58" fmla="*/ 42 w 54"/>
                <a:gd name="T59" fmla="*/ 12 h 66"/>
                <a:gd name="T60" fmla="*/ 42 w 54"/>
                <a:gd name="T61" fmla="*/ 6 h 66"/>
                <a:gd name="T62" fmla="*/ 36 w 54"/>
                <a:gd name="T63" fmla="*/ 12 h 66"/>
                <a:gd name="T64" fmla="*/ 36 w 54"/>
                <a:gd name="T65" fmla="*/ 6 h 66"/>
                <a:gd name="T66" fmla="*/ 30 w 54"/>
                <a:gd name="T67" fmla="*/ 12 h 66"/>
                <a:gd name="T68" fmla="*/ 30 w 54"/>
                <a:gd name="T69" fmla="*/ 6 h 66"/>
                <a:gd name="T70" fmla="*/ 42 w 54"/>
                <a:gd name="T71" fmla="*/ 6 h 66"/>
                <a:gd name="T72" fmla="*/ 48 w 54"/>
                <a:gd name="T73" fmla="*/ 6 h 66"/>
                <a:gd name="T74" fmla="*/ 54 w 54"/>
                <a:gd name="T75" fmla="*/ 6 h 66"/>
                <a:gd name="T76" fmla="*/ 54 w 54"/>
                <a:gd name="T77" fmla="*/ 12 h 66"/>
                <a:gd name="T78" fmla="*/ 48 w 54"/>
                <a:gd name="T79" fmla="*/ 12 h 66"/>
                <a:gd name="T80" fmla="*/ 48 w 54"/>
                <a:gd name="T81" fmla="*/ 6 h 66"/>
                <a:gd name="T82" fmla="*/ 48 w 54"/>
                <a:gd name="T83" fmla="*/ 36 h 66"/>
                <a:gd name="T84" fmla="*/ 6 w 54"/>
                <a:gd name="T85" fmla="*/ 66 h 66"/>
                <a:gd name="T86" fmla="*/ 12 w 54"/>
                <a:gd name="T87" fmla="*/ 54 h 66"/>
                <a:gd name="T88" fmla="*/ 18 w 54"/>
                <a:gd name="T89" fmla="*/ 54 h 66"/>
                <a:gd name="T90" fmla="*/ 36 w 54"/>
                <a:gd name="T91" fmla="*/ 42 h 66"/>
                <a:gd name="T92" fmla="*/ 42 w 54"/>
                <a:gd name="T93" fmla="*/ 42 h 66"/>
                <a:gd name="T94" fmla="*/ 42 w 54"/>
                <a:gd name="T95" fmla="*/ 36 h 66"/>
                <a:gd name="T96" fmla="*/ 48 w 54"/>
                <a:gd name="T97" fmla="*/ 3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66">
                  <a:moveTo>
                    <a:pt x="0" y="24"/>
                  </a:moveTo>
                  <a:lnTo>
                    <a:pt x="0" y="18"/>
                  </a:lnTo>
                  <a:lnTo>
                    <a:pt x="6" y="12"/>
                  </a:lnTo>
                  <a:lnTo>
                    <a:pt x="18" y="6"/>
                  </a:lnTo>
                  <a:lnTo>
                    <a:pt x="24" y="6"/>
                  </a:lnTo>
                  <a:lnTo>
                    <a:pt x="24" y="0"/>
                  </a:lnTo>
                  <a:lnTo>
                    <a:pt x="24" y="6"/>
                  </a:lnTo>
                  <a:lnTo>
                    <a:pt x="30" y="12"/>
                  </a:lnTo>
                  <a:lnTo>
                    <a:pt x="30" y="18"/>
                  </a:lnTo>
                  <a:lnTo>
                    <a:pt x="36" y="24"/>
                  </a:lnTo>
                  <a:lnTo>
                    <a:pt x="30" y="24"/>
                  </a:lnTo>
                  <a:lnTo>
                    <a:pt x="36" y="30"/>
                  </a:lnTo>
                  <a:lnTo>
                    <a:pt x="36" y="24"/>
                  </a:lnTo>
                  <a:lnTo>
                    <a:pt x="48" y="30"/>
                  </a:lnTo>
                  <a:lnTo>
                    <a:pt x="24" y="42"/>
                  </a:lnTo>
                  <a:lnTo>
                    <a:pt x="18" y="42"/>
                  </a:lnTo>
                  <a:lnTo>
                    <a:pt x="18" y="36"/>
                  </a:lnTo>
                  <a:lnTo>
                    <a:pt x="18" y="30"/>
                  </a:lnTo>
                  <a:lnTo>
                    <a:pt x="12" y="24"/>
                  </a:lnTo>
                  <a:lnTo>
                    <a:pt x="6" y="30"/>
                  </a:lnTo>
                  <a:lnTo>
                    <a:pt x="12" y="30"/>
                  </a:lnTo>
                  <a:lnTo>
                    <a:pt x="6" y="30"/>
                  </a:lnTo>
                  <a:lnTo>
                    <a:pt x="6" y="24"/>
                  </a:lnTo>
                  <a:lnTo>
                    <a:pt x="0" y="24"/>
                  </a:lnTo>
                  <a:close/>
                  <a:moveTo>
                    <a:pt x="42" y="6"/>
                  </a:moveTo>
                  <a:lnTo>
                    <a:pt x="48" y="0"/>
                  </a:lnTo>
                  <a:lnTo>
                    <a:pt x="42" y="12"/>
                  </a:lnTo>
                  <a:lnTo>
                    <a:pt x="48" y="12"/>
                  </a:lnTo>
                  <a:lnTo>
                    <a:pt x="36" y="18"/>
                  </a:lnTo>
                  <a:lnTo>
                    <a:pt x="42" y="12"/>
                  </a:lnTo>
                  <a:lnTo>
                    <a:pt x="42" y="6"/>
                  </a:lnTo>
                  <a:lnTo>
                    <a:pt x="36" y="12"/>
                  </a:lnTo>
                  <a:lnTo>
                    <a:pt x="36" y="6"/>
                  </a:lnTo>
                  <a:lnTo>
                    <a:pt x="30" y="12"/>
                  </a:lnTo>
                  <a:lnTo>
                    <a:pt x="30" y="6"/>
                  </a:lnTo>
                  <a:lnTo>
                    <a:pt x="42" y="6"/>
                  </a:lnTo>
                  <a:close/>
                  <a:moveTo>
                    <a:pt x="48" y="6"/>
                  </a:moveTo>
                  <a:lnTo>
                    <a:pt x="54" y="6"/>
                  </a:lnTo>
                  <a:lnTo>
                    <a:pt x="54" y="12"/>
                  </a:lnTo>
                  <a:lnTo>
                    <a:pt x="48" y="12"/>
                  </a:lnTo>
                  <a:lnTo>
                    <a:pt x="48" y="6"/>
                  </a:lnTo>
                  <a:close/>
                  <a:moveTo>
                    <a:pt x="48" y="36"/>
                  </a:moveTo>
                  <a:lnTo>
                    <a:pt x="6" y="66"/>
                  </a:lnTo>
                  <a:lnTo>
                    <a:pt x="12" y="54"/>
                  </a:lnTo>
                  <a:lnTo>
                    <a:pt x="18" y="54"/>
                  </a:lnTo>
                  <a:lnTo>
                    <a:pt x="36" y="42"/>
                  </a:lnTo>
                  <a:lnTo>
                    <a:pt x="42" y="42"/>
                  </a:lnTo>
                  <a:lnTo>
                    <a:pt x="42" y="36"/>
                  </a:lnTo>
                  <a:lnTo>
                    <a:pt x="4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51" name="Freeform 2879"/>
            <p:cNvSpPr>
              <a:spLocks/>
            </p:cNvSpPr>
            <p:nvPr/>
          </p:nvSpPr>
          <p:spPr bwMode="auto">
            <a:xfrm>
              <a:off x="2466" y="3024"/>
              <a:ext cx="120" cy="102"/>
            </a:xfrm>
            <a:custGeom>
              <a:avLst/>
              <a:gdLst>
                <a:gd name="T0" fmla="*/ 108 w 120"/>
                <a:gd name="T1" fmla="*/ 96 h 102"/>
                <a:gd name="T2" fmla="*/ 72 w 120"/>
                <a:gd name="T3" fmla="*/ 96 h 102"/>
                <a:gd name="T4" fmla="*/ 66 w 120"/>
                <a:gd name="T5" fmla="*/ 96 h 102"/>
                <a:gd name="T6" fmla="*/ 60 w 120"/>
                <a:gd name="T7" fmla="*/ 96 h 102"/>
                <a:gd name="T8" fmla="*/ 54 w 120"/>
                <a:gd name="T9" fmla="*/ 90 h 102"/>
                <a:gd name="T10" fmla="*/ 60 w 120"/>
                <a:gd name="T11" fmla="*/ 78 h 102"/>
                <a:gd name="T12" fmla="*/ 54 w 120"/>
                <a:gd name="T13" fmla="*/ 72 h 102"/>
                <a:gd name="T14" fmla="*/ 54 w 120"/>
                <a:gd name="T15" fmla="*/ 66 h 102"/>
                <a:gd name="T16" fmla="*/ 42 w 120"/>
                <a:gd name="T17" fmla="*/ 60 h 102"/>
                <a:gd name="T18" fmla="*/ 30 w 120"/>
                <a:gd name="T19" fmla="*/ 48 h 102"/>
                <a:gd name="T20" fmla="*/ 24 w 120"/>
                <a:gd name="T21" fmla="*/ 42 h 102"/>
                <a:gd name="T22" fmla="*/ 18 w 120"/>
                <a:gd name="T23" fmla="*/ 24 h 102"/>
                <a:gd name="T24" fmla="*/ 6 w 120"/>
                <a:gd name="T25" fmla="*/ 6 h 102"/>
                <a:gd name="T26" fmla="*/ 0 w 120"/>
                <a:gd name="T27" fmla="*/ 0 h 102"/>
                <a:gd name="T28" fmla="*/ 6 w 120"/>
                <a:gd name="T29" fmla="*/ 6 h 102"/>
                <a:gd name="T30" fmla="*/ 72 w 120"/>
                <a:gd name="T31" fmla="*/ 6 h 102"/>
                <a:gd name="T32" fmla="*/ 72 w 120"/>
                <a:gd name="T33" fmla="*/ 24 h 102"/>
                <a:gd name="T34" fmla="*/ 120 w 120"/>
                <a:gd name="T35" fmla="*/ 24 h 102"/>
                <a:gd name="T36" fmla="*/ 120 w 120"/>
                <a:gd name="T37" fmla="*/ 90 h 102"/>
                <a:gd name="T38" fmla="*/ 120 w 120"/>
                <a:gd name="T39" fmla="*/ 102 h 102"/>
                <a:gd name="T40" fmla="*/ 108 w 120"/>
                <a:gd name="T41"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02">
                  <a:moveTo>
                    <a:pt x="108" y="96"/>
                  </a:moveTo>
                  <a:lnTo>
                    <a:pt x="72" y="96"/>
                  </a:lnTo>
                  <a:lnTo>
                    <a:pt x="66" y="96"/>
                  </a:lnTo>
                  <a:lnTo>
                    <a:pt x="60" y="96"/>
                  </a:lnTo>
                  <a:lnTo>
                    <a:pt x="54" y="90"/>
                  </a:lnTo>
                  <a:lnTo>
                    <a:pt x="60" y="78"/>
                  </a:lnTo>
                  <a:lnTo>
                    <a:pt x="54" y="72"/>
                  </a:lnTo>
                  <a:lnTo>
                    <a:pt x="54" y="66"/>
                  </a:lnTo>
                  <a:lnTo>
                    <a:pt x="42" y="60"/>
                  </a:lnTo>
                  <a:lnTo>
                    <a:pt x="30" y="48"/>
                  </a:lnTo>
                  <a:lnTo>
                    <a:pt x="24" y="42"/>
                  </a:lnTo>
                  <a:lnTo>
                    <a:pt x="18" y="24"/>
                  </a:lnTo>
                  <a:lnTo>
                    <a:pt x="6" y="6"/>
                  </a:lnTo>
                  <a:lnTo>
                    <a:pt x="0" y="0"/>
                  </a:lnTo>
                  <a:lnTo>
                    <a:pt x="6" y="6"/>
                  </a:lnTo>
                  <a:lnTo>
                    <a:pt x="72" y="6"/>
                  </a:lnTo>
                  <a:lnTo>
                    <a:pt x="72" y="24"/>
                  </a:lnTo>
                  <a:lnTo>
                    <a:pt x="120" y="24"/>
                  </a:lnTo>
                  <a:lnTo>
                    <a:pt x="120" y="90"/>
                  </a:lnTo>
                  <a:lnTo>
                    <a:pt x="120" y="102"/>
                  </a:lnTo>
                  <a:lnTo>
                    <a:pt x="108" y="9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52" name="Freeform 2880"/>
            <p:cNvSpPr>
              <a:spLocks/>
            </p:cNvSpPr>
            <p:nvPr/>
          </p:nvSpPr>
          <p:spPr bwMode="auto">
            <a:xfrm>
              <a:off x="3996" y="2958"/>
              <a:ext cx="24" cy="48"/>
            </a:xfrm>
            <a:custGeom>
              <a:avLst/>
              <a:gdLst>
                <a:gd name="T0" fmla="*/ 0 w 24"/>
                <a:gd name="T1" fmla="*/ 0 h 48"/>
                <a:gd name="T2" fmla="*/ 12 w 24"/>
                <a:gd name="T3" fmla="*/ 0 h 48"/>
                <a:gd name="T4" fmla="*/ 12 w 24"/>
                <a:gd name="T5" fmla="*/ 12 h 48"/>
                <a:gd name="T6" fmla="*/ 6 w 24"/>
                <a:gd name="T7" fmla="*/ 12 h 48"/>
                <a:gd name="T8" fmla="*/ 12 w 24"/>
                <a:gd name="T9" fmla="*/ 12 h 48"/>
                <a:gd name="T10" fmla="*/ 12 w 24"/>
                <a:gd name="T11" fmla="*/ 18 h 48"/>
                <a:gd name="T12" fmla="*/ 6 w 24"/>
                <a:gd name="T13" fmla="*/ 24 h 48"/>
                <a:gd name="T14" fmla="*/ 24 w 24"/>
                <a:gd name="T15" fmla="*/ 24 h 48"/>
                <a:gd name="T16" fmla="*/ 18 w 24"/>
                <a:gd name="T17" fmla="*/ 30 h 48"/>
                <a:gd name="T18" fmla="*/ 18 w 24"/>
                <a:gd name="T19" fmla="*/ 42 h 48"/>
                <a:gd name="T20" fmla="*/ 12 w 24"/>
                <a:gd name="T21" fmla="*/ 42 h 48"/>
                <a:gd name="T22" fmla="*/ 6 w 24"/>
                <a:gd name="T23" fmla="*/ 30 h 48"/>
                <a:gd name="T24" fmla="*/ 12 w 24"/>
                <a:gd name="T25" fmla="*/ 42 h 48"/>
                <a:gd name="T26" fmla="*/ 12 w 24"/>
                <a:gd name="T27" fmla="*/ 48 h 48"/>
                <a:gd name="T28" fmla="*/ 0 w 24"/>
                <a:gd name="T29" fmla="*/ 30 h 48"/>
                <a:gd name="T30" fmla="*/ 0 w 24"/>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8">
                  <a:moveTo>
                    <a:pt x="0" y="0"/>
                  </a:moveTo>
                  <a:lnTo>
                    <a:pt x="12" y="0"/>
                  </a:lnTo>
                  <a:lnTo>
                    <a:pt x="12" y="12"/>
                  </a:lnTo>
                  <a:lnTo>
                    <a:pt x="6" y="12"/>
                  </a:lnTo>
                  <a:lnTo>
                    <a:pt x="12" y="12"/>
                  </a:lnTo>
                  <a:lnTo>
                    <a:pt x="12" y="18"/>
                  </a:lnTo>
                  <a:lnTo>
                    <a:pt x="6" y="24"/>
                  </a:lnTo>
                  <a:lnTo>
                    <a:pt x="24" y="24"/>
                  </a:lnTo>
                  <a:lnTo>
                    <a:pt x="18" y="30"/>
                  </a:lnTo>
                  <a:lnTo>
                    <a:pt x="18" y="42"/>
                  </a:lnTo>
                  <a:lnTo>
                    <a:pt x="12" y="42"/>
                  </a:lnTo>
                  <a:lnTo>
                    <a:pt x="6" y="30"/>
                  </a:lnTo>
                  <a:lnTo>
                    <a:pt x="12" y="42"/>
                  </a:lnTo>
                  <a:lnTo>
                    <a:pt x="12" y="48"/>
                  </a:lnTo>
                  <a:lnTo>
                    <a:pt x="0" y="30"/>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53" name="Freeform 2881"/>
            <p:cNvSpPr>
              <a:spLocks/>
            </p:cNvSpPr>
            <p:nvPr/>
          </p:nvSpPr>
          <p:spPr bwMode="auto">
            <a:xfrm>
              <a:off x="4008" y="2946"/>
              <a:ext cx="60" cy="60"/>
            </a:xfrm>
            <a:custGeom>
              <a:avLst/>
              <a:gdLst>
                <a:gd name="T0" fmla="*/ 60 w 60"/>
                <a:gd name="T1" fmla="*/ 54 h 60"/>
                <a:gd name="T2" fmla="*/ 12 w 60"/>
                <a:gd name="T3" fmla="*/ 60 h 60"/>
                <a:gd name="T4" fmla="*/ 24 w 60"/>
                <a:gd name="T5" fmla="*/ 42 h 60"/>
                <a:gd name="T6" fmla="*/ 24 w 60"/>
                <a:gd name="T7" fmla="*/ 30 h 60"/>
                <a:gd name="T8" fmla="*/ 18 w 60"/>
                <a:gd name="T9" fmla="*/ 30 h 60"/>
                <a:gd name="T10" fmla="*/ 18 w 60"/>
                <a:gd name="T11" fmla="*/ 42 h 60"/>
                <a:gd name="T12" fmla="*/ 12 w 60"/>
                <a:gd name="T13" fmla="*/ 30 h 60"/>
                <a:gd name="T14" fmla="*/ 0 w 60"/>
                <a:gd name="T15" fmla="*/ 24 h 60"/>
                <a:gd name="T16" fmla="*/ 0 w 60"/>
                <a:gd name="T17" fmla="*/ 12 h 60"/>
                <a:gd name="T18" fmla="*/ 48 w 60"/>
                <a:gd name="T19" fmla="*/ 0 h 60"/>
                <a:gd name="T20" fmla="*/ 60 w 60"/>
                <a:gd name="T2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60" y="54"/>
                  </a:moveTo>
                  <a:lnTo>
                    <a:pt x="12" y="60"/>
                  </a:lnTo>
                  <a:lnTo>
                    <a:pt x="24" y="42"/>
                  </a:lnTo>
                  <a:lnTo>
                    <a:pt x="24" y="30"/>
                  </a:lnTo>
                  <a:lnTo>
                    <a:pt x="18" y="30"/>
                  </a:lnTo>
                  <a:lnTo>
                    <a:pt x="18" y="42"/>
                  </a:lnTo>
                  <a:lnTo>
                    <a:pt x="12" y="30"/>
                  </a:lnTo>
                  <a:lnTo>
                    <a:pt x="0" y="24"/>
                  </a:lnTo>
                  <a:lnTo>
                    <a:pt x="0" y="12"/>
                  </a:lnTo>
                  <a:lnTo>
                    <a:pt x="48" y="0"/>
                  </a:lnTo>
                  <a:lnTo>
                    <a:pt x="60"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54" name="Freeform 2882"/>
            <p:cNvSpPr>
              <a:spLocks/>
            </p:cNvSpPr>
            <p:nvPr/>
          </p:nvSpPr>
          <p:spPr bwMode="auto">
            <a:xfrm>
              <a:off x="2670" y="3036"/>
              <a:ext cx="66" cy="36"/>
            </a:xfrm>
            <a:custGeom>
              <a:avLst/>
              <a:gdLst>
                <a:gd name="T0" fmla="*/ 30 w 66"/>
                <a:gd name="T1" fmla="*/ 36 h 36"/>
                <a:gd name="T2" fmla="*/ 30 w 66"/>
                <a:gd name="T3" fmla="*/ 30 h 36"/>
                <a:gd name="T4" fmla="*/ 24 w 66"/>
                <a:gd name="T5" fmla="*/ 30 h 36"/>
                <a:gd name="T6" fmla="*/ 18 w 66"/>
                <a:gd name="T7" fmla="*/ 30 h 36"/>
                <a:gd name="T8" fmla="*/ 18 w 66"/>
                <a:gd name="T9" fmla="*/ 24 h 36"/>
                <a:gd name="T10" fmla="*/ 12 w 66"/>
                <a:gd name="T11" fmla="*/ 24 h 36"/>
                <a:gd name="T12" fmla="*/ 6 w 66"/>
                <a:gd name="T13" fmla="*/ 24 h 36"/>
                <a:gd name="T14" fmla="*/ 6 w 66"/>
                <a:gd name="T15" fmla="*/ 18 h 36"/>
                <a:gd name="T16" fmla="*/ 6 w 66"/>
                <a:gd name="T17" fmla="*/ 12 h 36"/>
                <a:gd name="T18" fmla="*/ 0 w 66"/>
                <a:gd name="T19" fmla="*/ 12 h 36"/>
                <a:gd name="T20" fmla="*/ 0 w 66"/>
                <a:gd name="T21" fmla="*/ 6 h 36"/>
                <a:gd name="T22" fmla="*/ 6 w 66"/>
                <a:gd name="T23" fmla="*/ 0 h 36"/>
                <a:gd name="T24" fmla="*/ 30 w 66"/>
                <a:gd name="T25" fmla="*/ 6 h 36"/>
                <a:gd name="T26" fmla="*/ 30 w 66"/>
                <a:gd name="T27" fmla="*/ 0 h 36"/>
                <a:gd name="T28" fmla="*/ 30 w 66"/>
                <a:gd name="T29" fmla="*/ 6 h 36"/>
                <a:gd name="T30" fmla="*/ 36 w 66"/>
                <a:gd name="T31" fmla="*/ 0 h 36"/>
                <a:gd name="T32" fmla="*/ 36 w 66"/>
                <a:gd name="T33" fmla="*/ 6 h 36"/>
                <a:gd name="T34" fmla="*/ 42 w 66"/>
                <a:gd name="T35" fmla="*/ 6 h 36"/>
                <a:gd name="T36" fmla="*/ 48 w 66"/>
                <a:gd name="T37" fmla="*/ 6 h 36"/>
                <a:gd name="T38" fmla="*/ 54 w 66"/>
                <a:gd name="T39" fmla="*/ 6 h 36"/>
                <a:gd name="T40" fmla="*/ 54 w 66"/>
                <a:gd name="T41" fmla="*/ 12 h 36"/>
                <a:gd name="T42" fmla="*/ 54 w 66"/>
                <a:gd name="T43" fmla="*/ 18 h 36"/>
                <a:gd name="T44" fmla="*/ 54 w 66"/>
                <a:gd name="T45" fmla="*/ 12 h 36"/>
                <a:gd name="T46" fmla="*/ 66 w 66"/>
                <a:gd name="T47" fmla="*/ 30 h 36"/>
                <a:gd name="T48" fmla="*/ 66 w 66"/>
                <a:gd name="T49" fmla="*/ 24 h 36"/>
                <a:gd name="T50" fmla="*/ 60 w 66"/>
                <a:gd name="T51" fmla="*/ 36 h 36"/>
                <a:gd name="T52" fmla="*/ 54 w 66"/>
                <a:gd name="T53" fmla="*/ 36 h 36"/>
                <a:gd name="T54" fmla="*/ 60 w 66"/>
                <a:gd name="T55" fmla="*/ 36 h 36"/>
                <a:gd name="T56" fmla="*/ 54 w 66"/>
                <a:gd name="T57" fmla="*/ 30 h 36"/>
                <a:gd name="T58" fmla="*/ 42 w 66"/>
                <a:gd name="T59" fmla="*/ 36 h 36"/>
                <a:gd name="T60" fmla="*/ 48 w 66"/>
                <a:gd name="T61" fmla="*/ 30 h 36"/>
                <a:gd name="T62" fmla="*/ 36 w 66"/>
                <a:gd name="T63" fmla="*/ 30 h 36"/>
                <a:gd name="T64" fmla="*/ 30 w 66"/>
                <a:gd name="T65" fmla="*/ 30 h 36"/>
                <a:gd name="T66" fmla="*/ 30 w 66"/>
                <a:gd name="T6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36">
                  <a:moveTo>
                    <a:pt x="30" y="36"/>
                  </a:moveTo>
                  <a:lnTo>
                    <a:pt x="30" y="30"/>
                  </a:lnTo>
                  <a:lnTo>
                    <a:pt x="24" y="30"/>
                  </a:lnTo>
                  <a:lnTo>
                    <a:pt x="18" y="30"/>
                  </a:lnTo>
                  <a:lnTo>
                    <a:pt x="18" y="24"/>
                  </a:lnTo>
                  <a:lnTo>
                    <a:pt x="12" y="24"/>
                  </a:lnTo>
                  <a:lnTo>
                    <a:pt x="6" y="24"/>
                  </a:lnTo>
                  <a:lnTo>
                    <a:pt x="6" y="18"/>
                  </a:lnTo>
                  <a:lnTo>
                    <a:pt x="6" y="12"/>
                  </a:lnTo>
                  <a:lnTo>
                    <a:pt x="0" y="12"/>
                  </a:lnTo>
                  <a:lnTo>
                    <a:pt x="0" y="6"/>
                  </a:lnTo>
                  <a:lnTo>
                    <a:pt x="6" y="0"/>
                  </a:lnTo>
                  <a:lnTo>
                    <a:pt x="30" y="6"/>
                  </a:lnTo>
                  <a:lnTo>
                    <a:pt x="30" y="0"/>
                  </a:lnTo>
                  <a:lnTo>
                    <a:pt x="30" y="6"/>
                  </a:lnTo>
                  <a:lnTo>
                    <a:pt x="36" y="0"/>
                  </a:lnTo>
                  <a:lnTo>
                    <a:pt x="36" y="6"/>
                  </a:lnTo>
                  <a:lnTo>
                    <a:pt x="42" y="6"/>
                  </a:lnTo>
                  <a:lnTo>
                    <a:pt x="48" y="6"/>
                  </a:lnTo>
                  <a:lnTo>
                    <a:pt x="54" y="6"/>
                  </a:lnTo>
                  <a:lnTo>
                    <a:pt x="54" y="12"/>
                  </a:lnTo>
                  <a:lnTo>
                    <a:pt x="54" y="18"/>
                  </a:lnTo>
                  <a:lnTo>
                    <a:pt x="54" y="12"/>
                  </a:lnTo>
                  <a:lnTo>
                    <a:pt x="66" y="30"/>
                  </a:lnTo>
                  <a:lnTo>
                    <a:pt x="66" y="24"/>
                  </a:lnTo>
                  <a:lnTo>
                    <a:pt x="60" y="36"/>
                  </a:lnTo>
                  <a:lnTo>
                    <a:pt x="54" y="36"/>
                  </a:lnTo>
                  <a:lnTo>
                    <a:pt x="60" y="36"/>
                  </a:lnTo>
                  <a:lnTo>
                    <a:pt x="54" y="30"/>
                  </a:lnTo>
                  <a:lnTo>
                    <a:pt x="42" y="36"/>
                  </a:lnTo>
                  <a:lnTo>
                    <a:pt x="48" y="30"/>
                  </a:lnTo>
                  <a:lnTo>
                    <a:pt x="36" y="30"/>
                  </a:lnTo>
                  <a:lnTo>
                    <a:pt x="30" y="30"/>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55" name="Freeform 2883"/>
            <p:cNvSpPr>
              <a:spLocks noEditPoints="1"/>
            </p:cNvSpPr>
            <p:nvPr/>
          </p:nvSpPr>
          <p:spPr bwMode="auto">
            <a:xfrm>
              <a:off x="2724" y="3024"/>
              <a:ext cx="42" cy="48"/>
            </a:xfrm>
            <a:custGeom>
              <a:avLst/>
              <a:gdLst>
                <a:gd name="T0" fmla="*/ 42 w 42"/>
                <a:gd name="T1" fmla="*/ 6 h 48"/>
                <a:gd name="T2" fmla="*/ 42 w 42"/>
                <a:gd name="T3" fmla="*/ 12 h 48"/>
                <a:gd name="T4" fmla="*/ 24 w 42"/>
                <a:gd name="T5" fmla="*/ 18 h 48"/>
                <a:gd name="T6" fmla="*/ 30 w 42"/>
                <a:gd name="T7" fmla="*/ 6 h 48"/>
                <a:gd name="T8" fmla="*/ 24 w 42"/>
                <a:gd name="T9" fmla="*/ 12 h 48"/>
                <a:gd name="T10" fmla="*/ 30 w 42"/>
                <a:gd name="T11" fmla="*/ 12 h 48"/>
                <a:gd name="T12" fmla="*/ 24 w 42"/>
                <a:gd name="T13" fmla="*/ 18 h 48"/>
                <a:gd name="T14" fmla="*/ 18 w 42"/>
                <a:gd name="T15" fmla="*/ 18 h 48"/>
                <a:gd name="T16" fmla="*/ 18 w 42"/>
                <a:gd name="T17" fmla="*/ 12 h 48"/>
                <a:gd name="T18" fmla="*/ 12 w 42"/>
                <a:gd name="T19" fmla="*/ 6 h 48"/>
                <a:gd name="T20" fmla="*/ 42 w 42"/>
                <a:gd name="T21" fmla="*/ 0 h 48"/>
                <a:gd name="T22" fmla="*/ 42 w 42"/>
                <a:gd name="T23" fmla="*/ 6 h 48"/>
                <a:gd name="T24" fmla="*/ 30 w 42"/>
                <a:gd name="T25" fmla="*/ 24 h 48"/>
                <a:gd name="T26" fmla="*/ 36 w 42"/>
                <a:gd name="T27" fmla="*/ 18 h 48"/>
                <a:gd name="T28" fmla="*/ 36 w 42"/>
                <a:gd name="T29" fmla="*/ 24 h 48"/>
                <a:gd name="T30" fmla="*/ 18 w 42"/>
                <a:gd name="T31" fmla="*/ 48 h 48"/>
                <a:gd name="T32" fmla="*/ 18 w 42"/>
                <a:gd name="T33" fmla="*/ 42 h 48"/>
                <a:gd name="T34" fmla="*/ 24 w 42"/>
                <a:gd name="T35" fmla="*/ 30 h 48"/>
                <a:gd name="T36" fmla="*/ 30 w 42"/>
                <a:gd name="T37" fmla="*/ 24 h 48"/>
                <a:gd name="T38" fmla="*/ 12 w 42"/>
                <a:gd name="T39" fmla="*/ 36 h 48"/>
                <a:gd name="T40" fmla="*/ 12 w 42"/>
                <a:gd name="T41" fmla="*/ 42 h 48"/>
                <a:gd name="T42" fmla="*/ 0 w 42"/>
                <a:gd name="T43" fmla="*/ 24 h 48"/>
                <a:gd name="T44" fmla="*/ 12 w 42"/>
                <a:gd name="T45" fmla="*/ 24 h 48"/>
                <a:gd name="T46" fmla="*/ 18 w 42"/>
                <a:gd name="T47" fmla="*/ 18 h 48"/>
                <a:gd name="T48" fmla="*/ 18 w 42"/>
                <a:gd name="T49" fmla="*/ 30 h 48"/>
                <a:gd name="T50" fmla="*/ 12 w 42"/>
                <a:gd name="T5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8">
                  <a:moveTo>
                    <a:pt x="42" y="6"/>
                  </a:moveTo>
                  <a:lnTo>
                    <a:pt x="42" y="12"/>
                  </a:lnTo>
                  <a:lnTo>
                    <a:pt x="24" y="18"/>
                  </a:lnTo>
                  <a:lnTo>
                    <a:pt x="30" y="6"/>
                  </a:lnTo>
                  <a:lnTo>
                    <a:pt x="24" y="12"/>
                  </a:lnTo>
                  <a:lnTo>
                    <a:pt x="30" y="12"/>
                  </a:lnTo>
                  <a:lnTo>
                    <a:pt x="24" y="18"/>
                  </a:lnTo>
                  <a:lnTo>
                    <a:pt x="18" y="18"/>
                  </a:lnTo>
                  <a:lnTo>
                    <a:pt x="18" y="12"/>
                  </a:lnTo>
                  <a:lnTo>
                    <a:pt x="12" y="6"/>
                  </a:lnTo>
                  <a:lnTo>
                    <a:pt x="42" y="0"/>
                  </a:lnTo>
                  <a:lnTo>
                    <a:pt x="42" y="6"/>
                  </a:lnTo>
                  <a:close/>
                  <a:moveTo>
                    <a:pt x="30" y="24"/>
                  </a:moveTo>
                  <a:lnTo>
                    <a:pt x="36" y="18"/>
                  </a:lnTo>
                  <a:lnTo>
                    <a:pt x="36" y="24"/>
                  </a:lnTo>
                  <a:lnTo>
                    <a:pt x="18" y="48"/>
                  </a:lnTo>
                  <a:lnTo>
                    <a:pt x="18" y="42"/>
                  </a:lnTo>
                  <a:lnTo>
                    <a:pt x="24" y="30"/>
                  </a:lnTo>
                  <a:lnTo>
                    <a:pt x="30" y="24"/>
                  </a:lnTo>
                  <a:close/>
                  <a:moveTo>
                    <a:pt x="12" y="36"/>
                  </a:moveTo>
                  <a:lnTo>
                    <a:pt x="12" y="42"/>
                  </a:lnTo>
                  <a:lnTo>
                    <a:pt x="0" y="24"/>
                  </a:lnTo>
                  <a:lnTo>
                    <a:pt x="12" y="24"/>
                  </a:lnTo>
                  <a:lnTo>
                    <a:pt x="18" y="18"/>
                  </a:lnTo>
                  <a:lnTo>
                    <a:pt x="18" y="30"/>
                  </a:lnTo>
                  <a:lnTo>
                    <a:pt x="1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56" name="Freeform 2884"/>
            <p:cNvSpPr>
              <a:spLocks/>
            </p:cNvSpPr>
            <p:nvPr/>
          </p:nvSpPr>
          <p:spPr bwMode="auto">
            <a:xfrm>
              <a:off x="2586" y="3048"/>
              <a:ext cx="54" cy="78"/>
            </a:xfrm>
            <a:custGeom>
              <a:avLst/>
              <a:gdLst>
                <a:gd name="T0" fmla="*/ 24 w 54"/>
                <a:gd name="T1" fmla="*/ 78 h 78"/>
                <a:gd name="T2" fmla="*/ 24 w 54"/>
                <a:gd name="T3" fmla="*/ 66 h 78"/>
                <a:gd name="T4" fmla="*/ 18 w 54"/>
                <a:gd name="T5" fmla="*/ 66 h 78"/>
                <a:gd name="T6" fmla="*/ 12 w 54"/>
                <a:gd name="T7" fmla="*/ 66 h 78"/>
                <a:gd name="T8" fmla="*/ 0 w 54"/>
                <a:gd name="T9" fmla="*/ 66 h 78"/>
                <a:gd name="T10" fmla="*/ 0 w 54"/>
                <a:gd name="T11" fmla="*/ 0 h 78"/>
                <a:gd name="T12" fmla="*/ 42 w 54"/>
                <a:gd name="T13" fmla="*/ 0 h 78"/>
                <a:gd name="T14" fmla="*/ 54 w 54"/>
                <a:gd name="T15" fmla="*/ 0 h 78"/>
                <a:gd name="T16" fmla="*/ 48 w 54"/>
                <a:gd name="T17" fmla="*/ 78 h 78"/>
                <a:gd name="T18" fmla="*/ 24 w 54"/>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8">
                  <a:moveTo>
                    <a:pt x="24" y="78"/>
                  </a:moveTo>
                  <a:lnTo>
                    <a:pt x="24" y="66"/>
                  </a:lnTo>
                  <a:lnTo>
                    <a:pt x="18" y="66"/>
                  </a:lnTo>
                  <a:lnTo>
                    <a:pt x="12" y="66"/>
                  </a:lnTo>
                  <a:lnTo>
                    <a:pt x="0" y="66"/>
                  </a:lnTo>
                  <a:lnTo>
                    <a:pt x="0" y="0"/>
                  </a:lnTo>
                  <a:lnTo>
                    <a:pt x="42" y="0"/>
                  </a:lnTo>
                  <a:lnTo>
                    <a:pt x="54" y="0"/>
                  </a:lnTo>
                  <a:lnTo>
                    <a:pt x="48" y="78"/>
                  </a:lnTo>
                  <a:lnTo>
                    <a:pt x="24"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57" name="Freeform 2885"/>
            <p:cNvSpPr>
              <a:spLocks/>
            </p:cNvSpPr>
            <p:nvPr/>
          </p:nvSpPr>
          <p:spPr bwMode="auto">
            <a:xfrm>
              <a:off x="2634" y="3048"/>
              <a:ext cx="42" cy="78"/>
            </a:xfrm>
            <a:custGeom>
              <a:avLst/>
              <a:gdLst>
                <a:gd name="T0" fmla="*/ 0 w 42"/>
                <a:gd name="T1" fmla="*/ 78 h 78"/>
                <a:gd name="T2" fmla="*/ 6 w 42"/>
                <a:gd name="T3" fmla="*/ 0 h 78"/>
                <a:gd name="T4" fmla="*/ 36 w 42"/>
                <a:gd name="T5" fmla="*/ 0 h 78"/>
                <a:gd name="T6" fmla="*/ 42 w 42"/>
                <a:gd name="T7" fmla="*/ 0 h 78"/>
                <a:gd name="T8" fmla="*/ 42 w 42"/>
                <a:gd name="T9" fmla="*/ 6 h 78"/>
                <a:gd name="T10" fmla="*/ 30 w 42"/>
                <a:gd name="T11" fmla="*/ 18 h 78"/>
                <a:gd name="T12" fmla="*/ 30 w 42"/>
                <a:gd name="T13" fmla="*/ 42 h 78"/>
                <a:gd name="T14" fmla="*/ 18 w 42"/>
                <a:gd name="T15" fmla="*/ 42 h 78"/>
                <a:gd name="T16" fmla="*/ 18 w 42"/>
                <a:gd name="T17" fmla="*/ 78 h 78"/>
                <a:gd name="T18" fmla="*/ 0 w 4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78">
                  <a:moveTo>
                    <a:pt x="0" y="78"/>
                  </a:moveTo>
                  <a:lnTo>
                    <a:pt x="6" y="0"/>
                  </a:lnTo>
                  <a:lnTo>
                    <a:pt x="36" y="0"/>
                  </a:lnTo>
                  <a:lnTo>
                    <a:pt x="42" y="0"/>
                  </a:lnTo>
                  <a:lnTo>
                    <a:pt x="42" y="6"/>
                  </a:lnTo>
                  <a:lnTo>
                    <a:pt x="30" y="18"/>
                  </a:lnTo>
                  <a:lnTo>
                    <a:pt x="30" y="42"/>
                  </a:lnTo>
                  <a:lnTo>
                    <a:pt x="18" y="42"/>
                  </a:lnTo>
                  <a:lnTo>
                    <a:pt x="18" y="78"/>
                  </a:lnTo>
                  <a:lnTo>
                    <a:pt x="0"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58" name="Freeform 2886"/>
            <p:cNvSpPr>
              <a:spLocks/>
            </p:cNvSpPr>
            <p:nvPr/>
          </p:nvSpPr>
          <p:spPr bwMode="auto">
            <a:xfrm>
              <a:off x="4170" y="2958"/>
              <a:ext cx="48" cy="30"/>
            </a:xfrm>
            <a:custGeom>
              <a:avLst/>
              <a:gdLst>
                <a:gd name="T0" fmla="*/ 18 w 48"/>
                <a:gd name="T1" fmla="*/ 30 h 30"/>
                <a:gd name="T2" fmla="*/ 12 w 48"/>
                <a:gd name="T3" fmla="*/ 30 h 30"/>
                <a:gd name="T4" fmla="*/ 6 w 48"/>
                <a:gd name="T5" fmla="*/ 24 h 30"/>
                <a:gd name="T6" fmla="*/ 0 w 48"/>
                <a:gd name="T7" fmla="*/ 24 h 30"/>
                <a:gd name="T8" fmla="*/ 0 w 48"/>
                <a:gd name="T9" fmla="*/ 18 h 30"/>
                <a:gd name="T10" fmla="*/ 0 w 48"/>
                <a:gd name="T11" fmla="*/ 6 h 30"/>
                <a:gd name="T12" fmla="*/ 30 w 48"/>
                <a:gd name="T13" fmla="*/ 0 h 30"/>
                <a:gd name="T14" fmla="*/ 42 w 48"/>
                <a:gd name="T15" fmla="*/ 12 h 30"/>
                <a:gd name="T16" fmla="*/ 48 w 48"/>
                <a:gd name="T17" fmla="*/ 24 h 30"/>
                <a:gd name="T18" fmla="*/ 18 w 48"/>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0">
                  <a:moveTo>
                    <a:pt x="18" y="30"/>
                  </a:moveTo>
                  <a:lnTo>
                    <a:pt x="12" y="30"/>
                  </a:lnTo>
                  <a:lnTo>
                    <a:pt x="6" y="24"/>
                  </a:lnTo>
                  <a:lnTo>
                    <a:pt x="0" y="24"/>
                  </a:lnTo>
                  <a:lnTo>
                    <a:pt x="0" y="18"/>
                  </a:lnTo>
                  <a:lnTo>
                    <a:pt x="0" y="6"/>
                  </a:lnTo>
                  <a:lnTo>
                    <a:pt x="30" y="0"/>
                  </a:lnTo>
                  <a:lnTo>
                    <a:pt x="42" y="12"/>
                  </a:lnTo>
                  <a:lnTo>
                    <a:pt x="48" y="24"/>
                  </a:lnTo>
                  <a:lnTo>
                    <a:pt x="18"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59" name="Freeform 2887"/>
            <p:cNvSpPr>
              <a:spLocks noEditPoints="1"/>
            </p:cNvSpPr>
            <p:nvPr/>
          </p:nvSpPr>
          <p:spPr bwMode="auto">
            <a:xfrm>
              <a:off x="2664" y="3054"/>
              <a:ext cx="78" cy="42"/>
            </a:xfrm>
            <a:custGeom>
              <a:avLst/>
              <a:gdLst>
                <a:gd name="T0" fmla="*/ 54 w 78"/>
                <a:gd name="T1" fmla="*/ 42 h 42"/>
                <a:gd name="T2" fmla="*/ 6 w 78"/>
                <a:gd name="T3" fmla="*/ 42 h 42"/>
                <a:gd name="T4" fmla="*/ 6 w 78"/>
                <a:gd name="T5" fmla="*/ 36 h 42"/>
                <a:gd name="T6" fmla="*/ 0 w 78"/>
                <a:gd name="T7" fmla="*/ 36 h 42"/>
                <a:gd name="T8" fmla="*/ 0 w 78"/>
                <a:gd name="T9" fmla="*/ 12 h 42"/>
                <a:gd name="T10" fmla="*/ 12 w 78"/>
                <a:gd name="T11" fmla="*/ 0 h 42"/>
                <a:gd name="T12" fmla="*/ 12 w 78"/>
                <a:gd name="T13" fmla="*/ 6 h 42"/>
                <a:gd name="T14" fmla="*/ 18 w 78"/>
                <a:gd name="T15" fmla="*/ 6 h 42"/>
                <a:gd name="T16" fmla="*/ 24 w 78"/>
                <a:gd name="T17" fmla="*/ 6 h 42"/>
                <a:gd name="T18" fmla="*/ 24 w 78"/>
                <a:gd name="T19" fmla="*/ 12 h 42"/>
                <a:gd name="T20" fmla="*/ 30 w 78"/>
                <a:gd name="T21" fmla="*/ 12 h 42"/>
                <a:gd name="T22" fmla="*/ 36 w 78"/>
                <a:gd name="T23" fmla="*/ 12 h 42"/>
                <a:gd name="T24" fmla="*/ 36 w 78"/>
                <a:gd name="T25" fmla="*/ 18 h 42"/>
                <a:gd name="T26" fmla="*/ 42 w 78"/>
                <a:gd name="T27" fmla="*/ 18 h 42"/>
                <a:gd name="T28" fmla="*/ 48 w 78"/>
                <a:gd name="T29" fmla="*/ 18 h 42"/>
                <a:gd name="T30" fmla="*/ 48 w 78"/>
                <a:gd name="T31" fmla="*/ 24 h 42"/>
                <a:gd name="T32" fmla="*/ 54 w 78"/>
                <a:gd name="T33" fmla="*/ 30 h 42"/>
                <a:gd name="T34" fmla="*/ 48 w 78"/>
                <a:gd name="T35" fmla="*/ 36 h 42"/>
                <a:gd name="T36" fmla="*/ 54 w 78"/>
                <a:gd name="T37" fmla="*/ 36 h 42"/>
                <a:gd name="T38" fmla="*/ 54 w 78"/>
                <a:gd name="T39" fmla="*/ 30 h 42"/>
                <a:gd name="T40" fmla="*/ 60 w 78"/>
                <a:gd name="T41" fmla="*/ 30 h 42"/>
                <a:gd name="T42" fmla="*/ 54 w 78"/>
                <a:gd name="T43" fmla="*/ 42 h 42"/>
                <a:gd name="T44" fmla="*/ 60 w 78"/>
                <a:gd name="T45" fmla="*/ 42 h 42"/>
                <a:gd name="T46" fmla="*/ 60 w 78"/>
                <a:gd name="T47" fmla="*/ 36 h 42"/>
                <a:gd name="T48" fmla="*/ 66 w 78"/>
                <a:gd name="T49" fmla="*/ 36 h 42"/>
                <a:gd name="T50" fmla="*/ 66 w 78"/>
                <a:gd name="T51" fmla="*/ 30 h 42"/>
                <a:gd name="T52" fmla="*/ 78 w 78"/>
                <a:gd name="T53" fmla="*/ 18 h 42"/>
                <a:gd name="T54" fmla="*/ 72 w 78"/>
                <a:gd name="T55" fmla="*/ 18 h 42"/>
                <a:gd name="T56" fmla="*/ 78 w 78"/>
                <a:gd name="T57" fmla="*/ 18 h 42"/>
                <a:gd name="T58" fmla="*/ 60 w 78"/>
                <a:gd name="T5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2">
                  <a:moveTo>
                    <a:pt x="54" y="42"/>
                  </a:moveTo>
                  <a:lnTo>
                    <a:pt x="6" y="42"/>
                  </a:lnTo>
                  <a:lnTo>
                    <a:pt x="6" y="36"/>
                  </a:lnTo>
                  <a:lnTo>
                    <a:pt x="0" y="36"/>
                  </a:lnTo>
                  <a:lnTo>
                    <a:pt x="0" y="12"/>
                  </a:lnTo>
                  <a:lnTo>
                    <a:pt x="12" y="0"/>
                  </a:lnTo>
                  <a:lnTo>
                    <a:pt x="12" y="6"/>
                  </a:lnTo>
                  <a:lnTo>
                    <a:pt x="18" y="6"/>
                  </a:lnTo>
                  <a:lnTo>
                    <a:pt x="24" y="6"/>
                  </a:lnTo>
                  <a:lnTo>
                    <a:pt x="24" y="12"/>
                  </a:lnTo>
                  <a:lnTo>
                    <a:pt x="30" y="12"/>
                  </a:lnTo>
                  <a:lnTo>
                    <a:pt x="36" y="12"/>
                  </a:lnTo>
                  <a:lnTo>
                    <a:pt x="36" y="18"/>
                  </a:lnTo>
                  <a:lnTo>
                    <a:pt x="42" y="18"/>
                  </a:lnTo>
                  <a:lnTo>
                    <a:pt x="48" y="18"/>
                  </a:lnTo>
                  <a:lnTo>
                    <a:pt x="48" y="24"/>
                  </a:lnTo>
                  <a:lnTo>
                    <a:pt x="54" y="30"/>
                  </a:lnTo>
                  <a:lnTo>
                    <a:pt x="48" y="36"/>
                  </a:lnTo>
                  <a:lnTo>
                    <a:pt x="54" y="36"/>
                  </a:lnTo>
                  <a:lnTo>
                    <a:pt x="54" y="30"/>
                  </a:lnTo>
                  <a:lnTo>
                    <a:pt x="60" y="30"/>
                  </a:lnTo>
                  <a:lnTo>
                    <a:pt x="54" y="42"/>
                  </a:lnTo>
                  <a:close/>
                  <a:moveTo>
                    <a:pt x="60" y="42"/>
                  </a:moveTo>
                  <a:lnTo>
                    <a:pt x="60" y="36"/>
                  </a:lnTo>
                  <a:lnTo>
                    <a:pt x="66" y="36"/>
                  </a:lnTo>
                  <a:lnTo>
                    <a:pt x="66" y="30"/>
                  </a:lnTo>
                  <a:lnTo>
                    <a:pt x="78" y="18"/>
                  </a:lnTo>
                  <a:lnTo>
                    <a:pt x="72" y="18"/>
                  </a:lnTo>
                  <a:lnTo>
                    <a:pt x="78" y="18"/>
                  </a:lnTo>
                  <a:lnTo>
                    <a:pt x="6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0" name="Freeform 2888"/>
            <p:cNvSpPr>
              <a:spLocks/>
            </p:cNvSpPr>
            <p:nvPr/>
          </p:nvSpPr>
          <p:spPr bwMode="auto">
            <a:xfrm>
              <a:off x="4068" y="2994"/>
              <a:ext cx="48" cy="36"/>
            </a:xfrm>
            <a:custGeom>
              <a:avLst/>
              <a:gdLst>
                <a:gd name="T0" fmla="*/ 0 w 48"/>
                <a:gd name="T1" fmla="*/ 36 h 36"/>
                <a:gd name="T2" fmla="*/ 0 w 48"/>
                <a:gd name="T3" fmla="*/ 6 h 36"/>
                <a:gd name="T4" fmla="*/ 42 w 48"/>
                <a:gd name="T5" fmla="*/ 0 h 36"/>
                <a:gd name="T6" fmla="*/ 48 w 48"/>
                <a:gd name="T7" fmla="*/ 30 h 36"/>
                <a:gd name="T8" fmla="*/ 24 w 48"/>
                <a:gd name="T9" fmla="*/ 30 h 36"/>
                <a:gd name="T10" fmla="*/ 18 w 48"/>
                <a:gd name="T11" fmla="*/ 36 h 36"/>
                <a:gd name="T12" fmla="*/ 0 w 4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36"/>
                  </a:moveTo>
                  <a:lnTo>
                    <a:pt x="0" y="6"/>
                  </a:lnTo>
                  <a:lnTo>
                    <a:pt x="42" y="0"/>
                  </a:lnTo>
                  <a:lnTo>
                    <a:pt x="48" y="30"/>
                  </a:lnTo>
                  <a:lnTo>
                    <a:pt x="24" y="30"/>
                  </a:lnTo>
                  <a:lnTo>
                    <a:pt x="18"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1" name="Freeform 2889"/>
            <p:cNvSpPr>
              <a:spLocks/>
            </p:cNvSpPr>
            <p:nvPr/>
          </p:nvSpPr>
          <p:spPr bwMode="auto">
            <a:xfrm>
              <a:off x="4110" y="2988"/>
              <a:ext cx="60" cy="66"/>
            </a:xfrm>
            <a:custGeom>
              <a:avLst/>
              <a:gdLst>
                <a:gd name="T0" fmla="*/ 60 w 60"/>
                <a:gd name="T1" fmla="*/ 42 h 66"/>
                <a:gd name="T2" fmla="*/ 42 w 60"/>
                <a:gd name="T3" fmla="*/ 42 h 66"/>
                <a:gd name="T4" fmla="*/ 42 w 60"/>
                <a:gd name="T5" fmla="*/ 48 h 66"/>
                <a:gd name="T6" fmla="*/ 36 w 60"/>
                <a:gd name="T7" fmla="*/ 54 h 66"/>
                <a:gd name="T8" fmla="*/ 36 w 60"/>
                <a:gd name="T9" fmla="*/ 60 h 66"/>
                <a:gd name="T10" fmla="*/ 30 w 60"/>
                <a:gd name="T11" fmla="*/ 60 h 66"/>
                <a:gd name="T12" fmla="*/ 6 w 60"/>
                <a:gd name="T13" fmla="*/ 66 h 66"/>
                <a:gd name="T14" fmla="*/ 6 w 60"/>
                <a:gd name="T15" fmla="*/ 36 h 66"/>
                <a:gd name="T16" fmla="*/ 0 w 60"/>
                <a:gd name="T17" fmla="*/ 6 h 66"/>
                <a:gd name="T18" fmla="*/ 36 w 60"/>
                <a:gd name="T19" fmla="*/ 0 h 66"/>
                <a:gd name="T20" fmla="*/ 36 w 60"/>
                <a:gd name="T21" fmla="*/ 6 h 66"/>
                <a:gd name="T22" fmla="*/ 30 w 60"/>
                <a:gd name="T23" fmla="*/ 12 h 66"/>
                <a:gd name="T24" fmla="*/ 36 w 60"/>
                <a:gd name="T25" fmla="*/ 18 h 66"/>
                <a:gd name="T26" fmla="*/ 42 w 60"/>
                <a:gd name="T27" fmla="*/ 18 h 66"/>
                <a:gd name="T28" fmla="*/ 42 w 60"/>
                <a:gd name="T29" fmla="*/ 24 h 66"/>
                <a:gd name="T30" fmla="*/ 48 w 60"/>
                <a:gd name="T31" fmla="*/ 24 h 66"/>
                <a:gd name="T32" fmla="*/ 48 w 60"/>
                <a:gd name="T33" fmla="*/ 30 h 66"/>
                <a:gd name="T34" fmla="*/ 54 w 60"/>
                <a:gd name="T35" fmla="*/ 30 h 66"/>
                <a:gd name="T36" fmla="*/ 54 w 60"/>
                <a:gd name="T37" fmla="*/ 36 h 66"/>
                <a:gd name="T38" fmla="*/ 60 w 60"/>
                <a:gd name="T39"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6">
                  <a:moveTo>
                    <a:pt x="60" y="42"/>
                  </a:moveTo>
                  <a:lnTo>
                    <a:pt x="42" y="42"/>
                  </a:lnTo>
                  <a:lnTo>
                    <a:pt x="42" y="48"/>
                  </a:lnTo>
                  <a:lnTo>
                    <a:pt x="36" y="54"/>
                  </a:lnTo>
                  <a:lnTo>
                    <a:pt x="36" y="60"/>
                  </a:lnTo>
                  <a:lnTo>
                    <a:pt x="30" y="60"/>
                  </a:lnTo>
                  <a:lnTo>
                    <a:pt x="6" y="66"/>
                  </a:lnTo>
                  <a:lnTo>
                    <a:pt x="6" y="36"/>
                  </a:lnTo>
                  <a:lnTo>
                    <a:pt x="0" y="6"/>
                  </a:lnTo>
                  <a:lnTo>
                    <a:pt x="36" y="0"/>
                  </a:lnTo>
                  <a:lnTo>
                    <a:pt x="36" y="6"/>
                  </a:lnTo>
                  <a:lnTo>
                    <a:pt x="30" y="12"/>
                  </a:lnTo>
                  <a:lnTo>
                    <a:pt x="36" y="18"/>
                  </a:lnTo>
                  <a:lnTo>
                    <a:pt x="42" y="18"/>
                  </a:lnTo>
                  <a:lnTo>
                    <a:pt x="42" y="24"/>
                  </a:lnTo>
                  <a:lnTo>
                    <a:pt x="48" y="24"/>
                  </a:lnTo>
                  <a:lnTo>
                    <a:pt x="48" y="30"/>
                  </a:lnTo>
                  <a:lnTo>
                    <a:pt x="54" y="30"/>
                  </a:lnTo>
                  <a:lnTo>
                    <a:pt x="54" y="36"/>
                  </a:lnTo>
                  <a:lnTo>
                    <a:pt x="6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2" name="Freeform 2890"/>
            <p:cNvSpPr>
              <a:spLocks/>
            </p:cNvSpPr>
            <p:nvPr/>
          </p:nvSpPr>
          <p:spPr bwMode="auto">
            <a:xfrm>
              <a:off x="4014" y="3000"/>
              <a:ext cx="60" cy="42"/>
            </a:xfrm>
            <a:custGeom>
              <a:avLst/>
              <a:gdLst>
                <a:gd name="T0" fmla="*/ 60 w 60"/>
                <a:gd name="T1" fmla="*/ 42 h 42"/>
                <a:gd name="T2" fmla="*/ 42 w 60"/>
                <a:gd name="T3" fmla="*/ 42 h 42"/>
                <a:gd name="T4" fmla="*/ 36 w 60"/>
                <a:gd name="T5" fmla="*/ 30 h 42"/>
                <a:gd name="T6" fmla="*/ 12 w 60"/>
                <a:gd name="T7" fmla="*/ 30 h 42"/>
                <a:gd name="T8" fmla="*/ 0 w 60"/>
                <a:gd name="T9" fmla="*/ 24 h 42"/>
                <a:gd name="T10" fmla="*/ 6 w 60"/>
                <a:gd name="T11" fmla="*/ 18 h 42"/>
                <a:gd name="T12" fmla="*/ 0 w 60"/>
                <a:gd name="T13" fmla="*/ 24 h 42"/>
                <a:gd name="T14" fmla="*/ 0 w 60"/>
                <a:gd name="T15" fmla="*/ 18 h 42"/>
                <a:gd name="T16" fmla="*/ 18 w 60"/>
                <a:gd name="T17" fmla="*/ 24 h 42"/>
                <a:gd name="T18" fmla="*/ 12 w 60"/>
                <a:gd name="T19" fmla="*/ 18 h 42"/>
                <a:gd name="T20" fmla="*/ 24 w 60"/>
                <a:gd name="T21" fmla="*/ 18 h 42"/>
                <a:gd name="T22" fmla="*/ 6 w 60"/>
                <a:gd name="T23" fmla="*/ 18 h 42"/>
                <a:gd name="T24" fmla="*/ 0 w 60"/>
                <a:gd name="T25" fmla="*/ 18 h 42"/>
                <a:gd name="T26" fmla="*/ 6 w 60"/>
                <a:gd name="T27" fmla="*/ 18 h 42"/>
                <a:gd name="T28" fmla="*/ 12 w 60"/>
                <a:gd name="T29" fmla="*/ 12 h 42"/>
                <a:gd name="T30" fmla="*/ 6 w 60"/>
                <a:gd name="T31" fmla="*/ 18 h 42"/>
                <a:gd name="T32" fmla="*/ 12 w 60"/>
                <a:gd name="T33" fmla="*/ 12 h 42"/>
                <a:gd name="T34" fmla="*/ 6 w 60"/>
                <a:gd name="T35" fmla="*/ 6 h 42"/>
                <a:gd name="T36" fmla="*/ 54 w 60"/>
                <a:gd name="T37" fmla="*/ 0 h 42"/>
                <a:gd name="T38" fmla="*/ 54 w 60"/>
                <a:gd name="T39" fmla="*/ 30 h 42"/>
                <a:gd name="T40" fmla="*/ 60 w 60"/>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42">
                  <a:moveTo>
                    <a:pt x="60" y="42"/>
                  </a:moveTo>
                  <a:lnTo>
                    <a:pt x="42" y="42"/>
                  </a:lnTo>
                  <a:lnTo>
                    <a:pt x="36" y="30"/>
                  </a:lnTo>
                  <a:lnTo>
                    <a:pt x="12" y="30"/>
                  </a:lnTo>
                  <a:lnTo>
                    <a:pt x="0" y="24"/>
                  </a:lnTo>
                  <a:lnTo>
                    <a:pt x="6" y="18"/>
                  </a:lnTo>
                  <a:lnTo>
                    <a:pt x="0" y="24"/>
                  </a:lnTo>
                  <a:lnTo>
                    <a:pt x="0" y="18"/>
                  </a:lnTo>
                  <a:lnTo>
                    <a:pt x="18" y="24"/>
                  </a:lnTo>
                  <a:lnTo>
                    <a:pt x="12" y="18"/>
                  </a:lnTo>
                  <a:lnTo>
                    <a:pt x="24" y="18"/>
                  </a:lnTo>
                  <a:lnTo>
                    <a:pt x="6" y="18"/>
                  </a:lnTo>
                  <a:lnTo>
                    <a:pt x="0" y="18"/>
                  </a:lnTo>
                  <a:lnTo>
                    <a:pt x="6" y="18"/>
                  </a:lnTo>
                  <a:lnTo>
                    <a:pt x="12" y="12"/>
                  </a:lnTo>
                  <a:lnTo>
                    <a:pt x="6" y="18"/>
                  </a:lnTo>
                  <a:lnTo>
                    <a:pt x="12" y="12"/>
                  </a:lnTo>
                  <a:lnTo>
                    <a:pt x="6" y="6"/>
                  </a:lnTo>
                  <a:lnTo>
                    <a:pt x="54" y="0"/>
                  </a:lnTo>
                  <a:lnTo>
                    <a:pt x="54" y="30"/>
                  </a:lnTo>
                  <a:lnTo>
                    <a:pt x="60" y="4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3" name="Freeform 2891"/>
            <p:cNvSpPr>
              <a:spLocks/>
            </p:cNvSpPr>
            <p:nvPr/>
          </p:nvSpPr>
          <p:spPr bwMode="auto">
            <a:xfrm>
              <a:off x="4140" y="2982"/>
              <a:ext cx="54" cy="66"/>
            </a:xfrm>
            <a:custGeom>
              <a:avLst/>
              <a:gdLst>
                <a:gd name="T0" fmla="*/ 54 w 54"/>
                <a:gd name="T1" fmla="*/ 42 h 66"/>
                <a:gd name="T2" fmla="*/ 54 w 54"/>
                <a:gd name="T3" fmla="*/ 48 h 66"/>
                <a:gd name="T4" fmla="*/ 42 w 54"/>
                <a:gd name="T5" fmla="*/ 66 h 66"/>
                <a:gd name="T6" fmla="*/ 36 w 54"/>
                <a:gd name="T7" fmla="*/ 48 h 66"/>
                <a:gd name="T8" fmla="*/ 30 w 54"/>
                <a:gd name="T9" fmla="*/ 48 h 66"/>
                <a:gd name="T10" fmla="*/ 24 w 54"/>
                <a:gd name="T11" fmla="*/ 42 h 66"/>
                <a:gd name="T12" fmla="*/ 24 w 54"/>
                <a:gd name="T13" fmla="*/ 36 h 66"/>
                <a:gd name="T14" fmla="*/ 18 w 54"/>
                <a:gd name="T15" fmla="*/ 36 h 66"/>
                <a:gd name="T16" fmla="*/ 18 w 54"/>
                <a:gd name="T17" fmla="*/ 30 h 66"/>
                <a:gd name="T18" fmla="*/ 12 w 54"/>
                <a:gd name="T19" fmla="*/ 30 h 66"/>
                <a:gd name="T20" fmla="*/ 12 w 54"/>
                <a:gd name="T21" fmla="*/ 24 h 66"/>
                <a:gd name="T22" fmla="*/ 6 w 54"/>
                <a:gd name="T23" fmla="*/ 24 h 66"/>
                <a:gd name="T24" fmla="*/ 0 w 54"/>
                <a:gd name="T25" fmla="*/ 18 h 66"/>
                <a:gd name="T26" fmla="*/ 6 w 54"/>
                <a:gd name="T27" fmla="*/ 12 h 66"/>
                <a:gd name="T28" fmla="*/ 6 w 54"/>
                <a:gd name="T29" fmla="*/ 6 h 66"/>
                <a:gd name="T30" fmla="*/ 30 w 54"/>
                <a:gd name="T31" fmla="*/ 0 h 66"/>
                <a:gd name="T32" fmla="*/ 36 w 54"/>
                <a:gd name="T33" fmla="*/ 0 h 66"/>
                <a:gd name="T34" fmla="*/ 42 w 54"/>
                <a:gd name="T35" fmla="*/ 6 h 66"/>
                <a:gd name="T36" fmla="*/ 48 w 54"/>
                <a:gd name="T37" fmla="*/ 6 h 66"/>
                <a:gd name="T38" fmla="*/ 54 w 54"/>
                <a:gd name="T39" fmla="*/ 30 h 66"/>
                <a:gd name="T40" fmla="*/ 54 w 54"/>
                <a:gd name="T41"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6">
                  <a:moveTo>
                    <a:pt x="54" y="42"/>
                  </a:moveTo>
                  <a:lnTo>
                    <a:pt x="54" y="48"/>
                  </a:lnTo>
                  <a:lnTo>
                    <a:pt x="42" y="66"/>
                  </a:lnTo>
                  <a:lnTo>
                    <a:pt x="36" y="48"/>
                  </a:lnTo>
                  <a:lnTo>
                    <a:pt x="30" y="48"/>
                  </a:lnTo>
                  <a:lnTo>
                    <a:pt x="24" y="42"/>
                  </a:lnTo>
                  <a:lnTo>
                    <a:pt x="24" y="36"/>
                  </a:lnTo>
                  <a:lnTo>
                    <a:pt x="18" y="36"/>
                  </a:lnTo>
                  <a:lnTo>
                    <a:pt x="18" y="30"/>
                  </a:lnTo>
                  <a:lnTo>
                    <a:pt x="12" y="30"/>
                  </a:lnTo>
                  <a:lnTo>
                    <a:pt x="12" y="24"/>
                  </a:lnTo>
                  <a:lnTo>
                    <a:pt x="6" y="24"/>
                  </a:lnTo>
                  <a:lnTo>
                    <a:pt x="0" y="18"/>
                  </a:lnTo>
                  <a:lnTo>
                    <a:pt x="6" y="12"/>
                  </a:lnTo>
                  <a:lnTo>
                    <a:pt x="6" y="6"/>
                  </a:lnTo>
                  <a:lnTo>
                    <a:pt x="30" y="0"/>
                  </a:lnTo>
                  <a:lnTo>
                    <a:pt x="36" y="0"/>
                  </a:lnTo>
                  <a:lnTo>
                    <a:pt x="42" y="6"/>
                  </a:lnTo>
                  <a:lnTo>
                    <a:pt x="48" y="6"/>
                  </a:lnTo>
                  <a:lnTo>
                    <a:pt x="54" y="30"/>
                  </a:lnTo>
                  <a:lnTo>
                    <a:pt x="54"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4" name="Freeform 2892"/>
            <p:cNvSpPr>
              <a:spLocks noEditPoints="1"/>
            </p:cNvSpPr>
            <p:nvPr/>
          </p:nvSpPr>
          <p:spPr bwMode="auto">
            <a:xfrm>
              <a:off x="2652" y="3090"/>
              <a:ext cx="72" cy="42"/>
            </a:xfrm>
            <a:custGeom>
              <a:avLst/>
              <a:gdLst>
                <a:gd name="T0" fmla="*/ 24 w 72"/>
                <a:gd name="T1" fmla="*/ 36 h 42"/>
                <a:gd name="T2" fmla="*/ 18 w 72"/>
                <a:gd name="T3" fmla="*/ 36 h 42"/>
                <a:gd name="T4" fmla="*/ 12 w 72"/>
                <a:gd name="T5" fmla="*/ 36 h 42"/>
                <a:gd name="T6" fmla="*/ 6 w 72"/>
                <a:gd name="T7" fmla="*/ 36 h 42"/>
                <a:gd name="T8" fmla="*/ 6 w 72"/>
                <a:gd name="T9" fmla="*/ 42 h 42"/>
                <a:gd name="T10" fmla="*/ 6 w 72"/>
                <a:gd name="T11" fmla="*/ 36 h 42"/>
                <a:gd name="T12" fmla="*/ 0 w 72"/>
                <a:gd name="T13" fmla="*/ 36 h 42"/>
                <a:gd name="T14" fmla="*/ 0 w 72"/>
                <a:gd name="T15" fmla="*/ 0 h 42"/>
                <a:gd name="T16" fmla="*/ 12 w 72"/>
                <a:gd name="T17" fmla="*/ 0 h 42"/>
                <a:gd name="T18" fmla="*/ 18 w 72"/>
                <a:gd name="T19" fmla="*/ 0 h 42"/>
                <a:gd name="T20" fmla="*/ 18 w 72"/>
                <a:gd name="T21" fmla="*/ 6 h 42"/>
                <a:gd name="T22" fmla="*/ 66 w 72"/>
                <a:gd name="T23" fmla="*/ 6 h 42"/>
                <a:gd name="T24" fmla="*/ 60 w 72"/>
                <a:gd name="T25" fmla="*/ 30 h 42"/>
                <a:gd name="T26" fmla="*/ 48 w 72"/>
                <a:gd name="T27" fmla="*/ 30 h 42"/>
                <a:gd name="T28" fmla="*/ 48 w 72"/>
                <a:gd name="T29" fmla="*/ 18 h 42"/>
                <a:gd name="T30" fmla="*/ 48 w 72"/>
                <a:gd name="T31" fmla="*/ 30 h 42"/>
                <a:gd name="T32" fmla="*/ 42 w 72"/>
                <a:gd name="T33" fmla="*/ 30 h 42"/>
                <a:gd name="T34" fmla="*/ 30 w 72"/>
                <a:gd name="T35" fmla="*/ 18 h 42"/>
                <a:gd name="T36" fmla="*/ 36 w 72"/>
                <a:gd name="T37" fmla="*/ 36 h 42"/>
                <a:gd name="T38" fmla="*/ 24 w 72"/>
                <a:gd name="T39" fmla="*/ 36 h 42"/>
                <a:gd name="T40" fmla="*/ 72 w 72"/>
                <a:gd name="T41" fmla="*/ 6 h 42"/>
                <a:gd name="T42" fmla="*/ 60 w 72"/>
                <a:gd name="T43" fmla="*/ 36 h 42"/>
                <a:gd name="T44" fmla="*/ 66 w 72"/>
                <a:gd name="T45" fmla="*/ 18 h 42"/>
                <a:gd name="T46" fmla="*/ 72 w 72"/>
                <a:gd name="T4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42">
                  <a:moveTo>
                    <a:pt x="24" y="36"/>
                  </a:moveTo>
                  <a:lnTo>
                    <a:pt x="18" y="36"/>
                  </a:lnTo>
                  <a:lnTo>
                    <a:pt x="12" y="36"/>
                  </a:lnTo>
                  <a:lnTo>
                    <a:pt x="6" y="36"/>
                  </a:lnTo>
                  <a:lnTo>
                    <a:pt x="6" y="42"/>
                  </a:lnTo>
                  <a:lnTo>
                    <a:pt x="6" y="36"/>
                  </a:lnTo>
                  <a:lnTo>
                    <a:pt x="0" y="36"/>
                  </a:lnTo>
                  <a:lnTo>
                    <a:pt x="0" y="0"/>
                  </a:lnTo>
                  <a:lnTo>
                    <a:pt x="12" y="0"/>
                  </a:lnTo>
                  <a:lnTo>
                    <a:pt x="18" y="0"/>
                  </a:lnTo>
                  <a:lnTo>
                    <a:pt x="18" y="6"/>
                  </a:lnTo>
                  <a:lnTo>
                    <a:pt x="66" y="6"/>
                  </a:lnTo>
                  <a:lnTo>
                    <a:pt x="60" y="30"/>
                  </a:lnTo>
                  <a:lnTo>
                    <a:pt x="48" y="30"/>
                  </a:lnTo>
                  <a:lnTo>
                    <a:pt x="48" y="18"/>
                  </a:lnTo>
                  <a:lnTo>
                    <a:pt x="48" y="30"/>
                  </a:lnTo>
                  <a:lnTo>
                    <a:pt x="42" y="30"/>
                  </a:lnTo>
                  <a:lnTo>
                    <a:pt x="30" y="18"/>
                  </a:lnTo>
                  <a:lnTo>
                    <a:pt x="36" y="36"/>
                  </a:lnTo>
                  <a:lnTo>
                    <a:pt x="24" y="36"/>
                  </a:lnTo>
                  <a:close/>
                  <a:moveTo>
                    <a:pt x="72" y="6"/>
                  </a:moveTo>
                  <a:lnTo>
                    <a:pt x="60" y="36"/>
                  </a:lnTo>
                  <a:lnTo>
                    <a:pt x="66" y="18"/>
                  </a:lnTo>
                  <a:lnTo>
                    <a:pt x="72"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5" name="Freeform 2893"/>
            <p:cNvSpPr>
              <a:spLocks/>
            </p:cNvSpPr>
            <p:nvPr/>
          </p:nvSpPr>
          <p:spPr bwMode="auto">
            <a:xfrm>
              <a:off x="4188" y="2982"/>
              <a:ext cx="42" cy="42"/>
            </a:xfrm>
            <a:custGeom>
              <a:avLst/>
              <a:gdLst>
                <a:gd name="T0" fmla="*/ 6 w 42"/>
                <a:gd name="T1" fmla="*/ 42 h 42"/>
                <a:gd name="T2" fmla="*/ 6 w 42"/>
                <a:gd name="T3" fmla="*/ 30 h 42"/>
                <a:gd name="T4" fmla="*/ 0 w 42"/>
                <a:gd name="T5" fmla="*/ 6 h 42"/>
                <a:gd name="T6" fmla="*/ 30 w 42"/>
                <a:gd name="T7" fmla="*/ 0 h 42"/>
                <a:gd name="T8" fmla="*/ 42 w 42"/>
                <a:gd name="T9" fmla="*/ 30 h 42"/>
                <a:gd name="T10" fmla="*/ 36 w 42"/>
                <a:gd name="T11" fmla="*/ 30 h 42"/>
                <a:gd name="T12" fmla="*/ 42 w 42"/>
                <a:gd name="T13" fmla="*/ 36 h 42"/>
                <a:gd name="T14" fmla="*/ 6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6" y="42"/>
                  </a:moveTo>
                  <a:lnTo>
                    <a:pt x="6" y="30"/>
                  </a:lnTo>
                  <a:lnTo>
                    <a:pt x="0" y="6"/>
                  </a:lnTo>
                  <a:lnTo>
                    <a:pt x="30" y="0"/>
                  </a:lnTo>
                  <a:lnTo>
                    <a:pt x="42" y="30"/>
                  </a:lnTo>
                  <a:lnTo>
                    <a:pt x="36" y="30"/>
                  </a:lnTo>
                  <a:lnTo>
                    <a:pt x="42" y="36"/>
                  </a:lnTo>
                  <a:lnTo>
                    <a:pt x="6"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6" name="Freeform 2894"/>
            <p:cNvSpPr>
              <a:spLocks/>
            </p:cNvSpPr>
            <p:nvPr/>
          </p:nvSpPr>
          <p:spPr bwMode="auto">
            <a:xfrm>
              <a:off x="4026" y="3030"/>
              <a:ext cx="48" cy="42"/>
            </a:xfrm>
            <a:custGeom>
              <a:avLst/>
              <a:gdLst>
                <a:gd name="T0" fmla="*/ 30 w 48"/>
                <a:gd name="T1" fmla="*/ 36 h 42"/>
                <a:gd name="T2" fmla="*/ 30 w 48"/>
                <a:gd name="T3" fmla="*/ 42 h 42"/>
                <a:gd name="T4" fmla="*/ 24 w 48"/>
                <a:gd name="T5" fmla="*/ 42 h 42"/>
                <a:gd name="T6" fmla="*/ 18 w 48"/>
                <a:gd name="T7" fmla="*/ 36 h 42"/>
                <a:gd name="T8" fmla="*/ 24 w 48"/>
                <a:gd name="T9" fmla="*/ 42 h 42"/>
                <a:gd name="T10" fmla="*/ 6 w 48"/>
                <a:gd name="T11" fmla="*/ 18 h 42"/>
                <a:gd name="T12" fmla="*/ 6 w 48"/>
                <a:gd name="T13" fmla="*/ 12 h 42"/>
                <a:gd name="T14" fmla="*/ 6 w 48"/>
                <a:gd name="T15" fmla="*/ 18 h 42"/>
                <a:gd name="T16" fmla="*/ 0 w 48"/>
                <a:gd name="T17" fmla="*/ 12 h 42"/>
                <a:gd name="T18" fmla="*/ 0 w 48"/>
                <a:gd name="T19" fmla="*/ 6 h 42"/>
                <a:gd name="T20" fmla="*/ 0 w 48"/>
                <a:gd name="T21" fmla="*/ 0 h 42"/>
                <a:gd name="T22" fmla="*/ 24 w 48"/>
                <a:gd name="T23" fmla="*/ 0 h 42"/>
                <a:gd name="T24" fmla="*/ 30 w 48"/>
                <a:gd name="T25" fmla="*/ 12 h 42"/>
                <a:gd name="T26" fmla="*/ 48 w 48"/>
                <a:gd name="T27" fmla="*/ 12 h 42"/>
                <a:gd name="T28" fmla="*/ 48 w 48"/>
                <a:gd name="T29" fmla="*/ 30 h 42"/>
                <a:gd name="T30" fmla="*/ 30 w 48"/>
                <a:gd name="T31" fmla="*/ 30 h 42"/>
                <a:gd name="T32" fmla="*/ 30 w 48"/>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2">
                  <a:moveTo>
                    <a:pt x="30" y="36"/>
                  </a:moveTo>
                  <a:lnTo>
                    <a:pt x="30" y="42"/>
                  </a:lnTo>
                  <a:lnTo>
                    <a:pt x="24" y="42"/>
                  </a:lnTo>
                  <a:lnTo>
                    <a:pt x="18" y="36"/>
                  </a:lnTo>
                  <a:lnTo>
                    <a:pt x="24" y="42"/>
                  </a:lnTo>
                  <a:lnTo>
                    <a:pt x="6" y="18"/>
                  </a:lnTo>
                  <a:lnTo>
                    <a:pt x="6" y="12"/>
                  </a:lnTo>
                  <a:lnTo>
                    <a:pt x="6" y="18"/>
                  </a:lnTo>
                  <a:lnTo>
                    <a:pt x="0" y="12"/>
                  </a:lnTo>
                  <a:lnTo>
                    <a:pt x="0" y="6"/>
                  </a:lnTo>
                  <a:lnTo>
                    <a:pt x="0" y="0"/>
                  </a:lnTo>
                  <a:lnTo>
                    <a:pt x="24" y="0"/>
                  </a:lnTo>
                  <a:lnTo>
                    <a:pt x="30" y="12"/>
                  </a:lnTo>
                  <a:lnTo>
                    <a:pt x="48" y="12"/>
                  </a:lnTo>
                  <a:lnTo>
                    <a:pt x="48" y="30"/>
                  </a:lnTo>
                  <a:lnTo>
                    <a:pt x="30" y="30"/>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7" name="Freeform 2895"/>
            <p:cNvSpPr>
              <a:spLocks/>
            </p:cNvSpPr>
            <p:nvPr/>
          </p:nvSpPr>
          <p:spPr bwMode="auto">
            <a:xfrm>
              <a:off x="2568" y="3114"/>
              <a:ext cx="48" cy="60"/>
            </a:xfrm>
            <a:custGeom>
              <a:avLst/>
              <a:gdLst>
                <a:gd name="T0" fmla="*/ 48 w 48"/>
                <a:gd name="T1" fmla="*/ 60 h 60"/>
                <a:gd name="T2" fmla="*/ 0 w 48"/>
                <a:gd name="T3" fmla="*/ 54 h 60"/>
                <a:gd name="T4" fmla="*/ 6 w 48"/>
                <a:gd name="T5" fmla="*/ 6 h 60"/>
                <a:gd name="T6" fmla="*/ 18 w 48"/>
                <a:gd name="T7" fmla="*/ 12 h 60"/>
                <a:gd name="T8" fmla="*/ 18 w 48"/>
                <a:gd name="T9" fmla="*/ 0 h 60"/>
                <a:gd name="T10" fmla="*/ 30 w 48"/>
                <a:gd name="T11" fmla="*/ 0 h 60"/>
                <a:gd name="T12" fmla="*/ 36 w 48"/>
                <a:gd name="T13" fmla="*/ 0 h 60"/>
                <a:gd name="T14" fmla="*/ 42 w 48"/>
                <a:gd name="T15" fmla="*/ 0 h 60"/>
                <a:gd name="T16" fmla="*/ 42 w 48"/>
                <a:gd name="T17" fmla="*/ 12 h 60"/>
                <a:gd name="T18" fmla="*/ 42 w 48"/>
                <a:gd name="T19" fmla="*/ 24 h 60"/>
                <a:gd name="T20" fmla="*/ 48 w 48"/>
                <a:gd name="T21" fmla="*/ 24 h 60"/>
                <a:gd name="T22" fmla="*/ 48 w 48"/>
                <a:gd name="T23" fmla="*/ 30 h 60"/>
                <a:gd name="T24" fmla="*/ 48 w 48"/>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0">
                  <a:moveTo>
                    <a:pt x="48" y="60"/>
                  </a:moveTo>
                  <a:lnTo>
                    <a:pt x="0" y="54"/>
                  </a:lnTo>
                  <a:lnTo>
                    <a:pt x="6" y="6"/>
                  </a:lnTo>
                  <a:lnTo>
                    <a:pt x="18" y="12"/>
                  </a:lnTo>
                  <a:lnTo>
                    <a:pt x="18" y="0"/>
                  </a:lnTo>
                  <a:lnTo>
                    <a:pt x="30" y="0"/>
                  </a:lnTo>
                  <a:lnTo>
                    <a:pt x="36" y="0"/>
                  </a:lnTo>
                  <a:lnTo>
                    <a:pt x="42" y="0"/>
                  </a:lnTo>
                  <a:lnTo>
                    <a:pt x="42" y="12"/>
                  </a:lnTo>
                  <a:lnTo>
                    <a:pt x="42" y="24"/>
                  </a:lnTo>
                  <a:lnTo>
                    <a:pt x="48" y="24"/>
                  </a:lnTo>
                  <a:lnTo>
                    <a:pt x="48" y="30"/>
                  </a:lnTo>
                  <a:lnTo>
                    <a:pt x="48"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8" name="Freeform 2896"/>
            <p:cNvSpPr>
              <a:spLocks/>
            </p:cNvSpPr>
            <p:nvPr/>
          </p:nvSpPr>
          <p:spPr bwMode="auto">
            <a:xfrm>
              <a:off x="4068" y="3024"/>
              <a:ext cx="48" cy="36"/>
            </a:xfrm>
            <a:custGeom>
              <a:avLst/>
              <a:gdLst>
                <a:gd name="T0" fmla="*/ 48 w 48"/>
                <a:gd name="T1" fmla="*/ 30 h 36"/>
                <a:gd name="T2" fmla="*/ 12 w 48"/>
                <a:gd name="T3" fmla="*/ 36 h 36"/>
                <a:gd name="T4" fmla="*/ 6 w 48"/>
                <a:gd name="T5" fmla="*/ 36 h 36"/>
                <a:gd name="T6" fmla="*/ 6 w 48"/>
                <a:gd name="T7" fmla="*/ 18 h 36"/>
                <a:gd name="T8" fmla="*/ 0 w 48"/>
                <a:gd name="T9" fmla="*/ 6 h 36"/>
                <a:gd name="T10" fmla="*/ 18 w 48"/>
                <a:gd name="T11" fmla="*/ 6 h 36"/>
                <a:gd name="T12" fmla="*/ 24 w 48"/>
                <a:gd name="T13" fmla="*/ 0 h 36"/>
                <a:gd name="T14" fmla="*/ 48 w 48"/>
                <a:gd name="T15" fmla="*/ 0 h 36"/>
                <a:gd name="T16" fmla="*/ 48 w 48"/>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30"/>
                  </a:moveTo>
                  <a:lnTo>
                    <a:pt x="12" y="36"/>
                  </a:lnTo>
                  <a:lnTo>
                    <a:pt x="6" y="36"/>
                  </a:lnTo>
                  <a:lnTo>
                    <a:pt x="6" y="18"/>
                  </a:lnTo>
                  <a:lnTo>
                    <a:pt x="0" y="6"/>
                  </a:lnTo>
                  <a:lnTo>
                    <a:pt x="18" y="6"/>
                  </a:lnTo>
                  <a:lnTo>
                    <a:pt x="24" y="0"/>
                  </a:lnTo>
                  <a:lnTo>
                    <a:pt x="48" y="0"/>
                  </a:lnTo>
                  <a:lnTo>
                    <a:pt x="48"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9" name="Freeform 2897"/>
            <p:cNvSpPr>
              <a:spLocks/>
            </p:cNvSpPr>
            <p:nvPr/>
          </p:nvSpPr>
          <p:spPr bwMode="auto">
            <a:xfrm>
              <a:off x="2526" y="3120"/>
              <a:ext cx="48" cy="72"/>
            </a:xfrm>
            <a:custGeom>
              <a:avLst/>
              <a:gdLst>
                <a:gd name="T0" fmla="*/ 24 w 48"/>
                <a:gd name="T1" fmla="*/ 72 h 72"/>
                <a:gd name="T2" fmla="*/ 12 w 48"/>
                <a:gd name="T3" fmla="*/ 42 h 72"/>
                <a:gd name="T4" fmla="*/ 6 w 48"/>
                <a:gd name="T5" fmla="*/ 36 h 72"/>
                <a:gd name="T6" fmla="*/ 6 w 48"/>
                <a:gd name="T7" fmla="*/ 30 h 72"/>
                <a:gd name="T8" fmla="*/ 0 w 48"/>
                <a:gd name="T9" fmla="*/ 24 h 72"/>
                <a:gd name="T10" fmla="*/ 0 w 48"/>
                <a:gd name="T11" fmla="*/ 6 h 72"/>
                <a:gd name="T12" fmla="*/ 0 w 48"/>
                <a:gd name="T13" fmla="*/ 0 h 72"/>
                <a:gd name="T14" fmla="*/ 6 w 48"/>
                <a:gd name="T15" fmla="*/ 0 h 72"/>
                <a:gd name="T16" fmla="*/ 12 w 48"/>
                <a:gd name="T17" fmla="*/ 0 h 72"/>
                <a:gd name="T18" fmla="*/ 48 w 48"/>
                <a:gd name="T19" fmla="*/ 0 h 72"/>
                <a:gd name="T20" fmla="*/ 42 w 48"/>
                <a:gd name="T21" fmla="*/ 48 h 72"/>
                <a:gd name="T22" fmla="*/ 36 w 48"/>
                <a:gd name="T23" fmla="*/ 60 h 72"/>
                <a:gd name="T24" fmla="*/ 24 w 48"/>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24" y="72"/>
                  </a:moveTo>
                  <a:lnTo>
                    <a:pt x="12" y="42"/>
                  </a:lnTo>
                  <a:lnTo>
                    <a:pt x="6" y="36"/>
                  </a:lnTo>
                  <a:lnTo>
                    <a:pt x="6" y="30"/>
                  </a:lnTo>
                  <a:lnTo>
                    <a:pt x="0" y="24"/>
                  </a:lnTo>
                  <a:lnTo>
                    <a:pt x="0" y="6"/>
                  </a:lnTo>
                  <a:lnTo>
                    <a:pt x="0" y="0"/>
                  </a:lnTo>
                  <a:lnTo>
                    <a:pt x="6" y="0"/>
                  </a:lnTo>
                  <a:lnTo>
                    <a:pt x="12" y="0"/>
                  </a:lnTo>
                  <a:lnTo>
                    <a:pt x="48" y="0"/>
                  </a:lnTo>
                  <a:lnTo>
                    <a:pt x="42" y="48"/>
                  </a:lnTo>
                  <a:lnTo>
                    <a:pt x="36" y="60"/>
                  </a:lnTo>
                  <a:lnTo>
                    <a:pt x="24" y="7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70" name="Freeform 2898"/>
            <p:cNvSpPr>
              <a:spLocks/>
            </p:cNvSpPr>
            <p:nvPr/>
          </p:nvSpPr>
          <p:spPr bwMode="auto">
            <a:xfrm>
              <a:off x="2610" y="3126"/>
              <a:ext cx="48" cy="48"/>
            </a:xfrm>
            <a:custGeom>
              <a:avLst/>
              <a:gdLst>
                <a:gd name="T0" fmla="*/ 18 w 48"/>
                <a:gd name="T1" fmla="*/ 48 h 48"/>
                <a:gd name="T2" fmla="*/ 6 w 48"/>
                <a:gd name="T3" fmla="*/ 48 h 48"/>
                <a:gd name="T4" fmla="*/ 6 w 48"/>
                <a:gd name="T5" fmla="*/ 18 h 48"/>
                <a:gd name="T6" fmla="*/ 6 w 48"/>
                <a:gd name="T7" fmla="*/ 12 h 48"/>
                <a:gd name="T8" fmla="*/ 0 w 48"/>
                <a:gd name="T9" fmla="*/ 12 h 48"/>
                <a:gd name="T10" fmla="*/ 0 w 48"/>
                <a:gd name="T11" fmla="*/ 0 h 48"/>
                <a:gd name="T12" fmla="*/ 24 w 48"/>
                <a:gd name="T13" fmla="*/ 0 h 48"/>
                <a:gd name="T14" fmla="*/ 42 w 48"/>
                <a:gd name="T15" fmla="*/ 0 h 48"/>
                <a:gd name="T16" fmla="*/ 48 w 48"/>
                <a:gd name="T17" fmla="*/ 0 h 48"/>
                <a:gd name="T18" fmla="*/ 48 w 48"/>
                <a:gd name="T19" fmla="*/ 6 h 48"/>
                <a:gd name="T20" fmla="*/ 48 w 48"/>
                <a:gd name="T21" fmla="*/ 48 h 48"/>
                <a:gd name="T22" fmla="*/ 18 w 4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18" y="48"/>
                  </a:moveTo>
                  <a:lnTo>
                    <a:pt x="6" y="48"/>
                  </a:lnTo>
                  <a:lnTo>
                    <a:pt x="6" y="18"/>
                  </a:lnTo>
                  <a:lnTo>
                    <a:pt x="6" y="12"/>
                  </a:lnTo>
                  <a:lnTo>
                    <a:pt x="0" y="12"/>
                  </a:lnTo>
                  <a:lnTo>
                    <a:pt x="0" y="0"/>
                  </a:lnTo>
                  <a:lnTo>
                    <a:pt x="24" y="0"/>
                  </a:lnTo>
                  <a:lnTo>
                    <a:pt x="42" y="0"/>
                  </a:lnTo>
                  <a:lnTo>
                    <a:pt x="48" y="0"/>
                  </a:lnTo>
                  <a:lnTo>
                    <a:pt x="48" y="6"/>
                  </a:lnTo>
                  <a:lnTo>
                    <a:pt x="48" y="48"/>
                  </a:lnTo>
                  <a:lnTo>
                    <a:pt x="18" y="48"/>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71" name="Freeform 2899"/>
            <p:cNvSpPr>
              <a:spLocks/>
            </p:cNvSpPr>
            <p:nvPr/>
          </p:nvSpPr>
          <p:spPr bwMode="auto">
            <a:xfrm>
              <a:off x="4182" y="3018"/>
              <a:ext cx="66" cy="30"/>
            </a:xfrm>
            <a:custGeom>
              <a:avLst/>
              <a:gdLst>
                <a:gd name="T0" fmla="*/ 48 w 66"/>
                <a:gd name="T1" fmla="*/ 0 h 30"/>
                <a:gd name="T2" fmla="*/ 54 w 66"/>
                <a:gd name="T3" fmla="*/ 0 h 30"/>
                <a:gd name="T4" fmla="*/ 60 w 66"/>
                <a:gd name="T5" fmla="*/ 6 h 30"/>
                <a:gd name="T6" fmla="*/ 66 w 66"/>
                <a:gd name="T7" fmla="*/ 18 h 30"/>
                <a:gd name="T8" fmla="*/ 66 w 66"/>
                <a:gd name="T9" fmla="*/ 24 h 30"/>
                <a:gd name="T10" fmla="*/ 0 w 66"/>
                <a:gd name="T11" fmla="*/ 30 h 30"/>
                <a:gd name="T12" fmla="*/ 12 w 66"/>
                <a:gd name="T13" fmla="*/ 12 h 30"/>
                <a:gd name="T14" fmla="*/ 12 w 66"/>
                <a:gd name="T15" fmla="*/ 6 h 30"/>
                <a:gd name="T16" fmla="*/ 48 w 6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48" y="0"/>
                  </a:moveTo>
                  <a:lnTo>
                    <a:pt x="54" y="0"/>
                  </a:lnTo>
                  <a:lnTo>
                    <a:pt x="60" y="6"/>
                  </a:lnTo>
                  <a:lnTo>
                    <a:pt x="66" y="18"/>
                  </a:lnTo>
                  <a:lnTo>
                    <a:pt x="66" y="24"/>
                  </a:lnTo>
                  <a:lnTo>
                    <a:pt x="0" y="30"/>
                  </a:lnTo>
                  <a:lnTo>
                    <a:pt x="12" y="12"/>
                  </a:lnTo>
                  <a:lnTo>
                    <a:pt x="12" y="6"/>
                  </a:lnTo>
                  <a:lnTo>
                    <a:pt x="48" y="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72" name="Freeform 2900"/>
            <p:cNvSpPr>
              <a:spLocks/>
            </p:cNvSpPr>
            <p:nvPr/>
          </p:nvSpPr>
          <p:spPr bwMode="auto">
            <a:xfrm>
              <a:off x="4116" y="3030"/>
              <a:ext cx="66" cy="48"/>
            </a:xfrm>
            <a:custGeom>
              <a:avLst/>
              <a:gdLst>
                <a:gd name="T0" fmla="*/ 66 w 66"/>
                <a:gd name="T1" fmla="*/ 18 h 48"/>
                <a:gd name="T2" fmla="*/ 60 w 66"/>
                <a:gd name="T3" fmla="*/ 42 h 48"/>
                <a:gd name="T4" fmla="*/ 18 w 66"/>
                <a:gd name="T5" fmla="*/ 48 h 48"/>
                <a:gd name="T6" fmla="*/ 6 w 66"/>
                <a:gd name="T7" fmla="*/ 48 h 48"/>
                <a:gd name="T8" fmla="*/ 0 w 66"/>
                <a:gd name="T9" fmla="*/ 24 h 48"/>
                <a:gd name="T10" fmla="*/ 24 w 66"/>
                <a:gd name="T11" fmla="*/ 18 h 48"/>
                <a:gd name="T12" fmla="*/ 30 w 66"/>
                <a:gd name="T13" fmla="*/ 18 h 48"/>
                <a:gd name="T14" fmla="*/ 30 w 66"/>
                <a:gd name="T15" fmla="*/ 12 h 48"/>
                <a:gd name="T16" fmla="*/ 36 w 66"/>
                <a:gd name="T17" fmla="*/ 6 h 48"/>
                <a:gd name="T18" fmla="*/ 36 w 66"/>
                <a:gd name="T19" fmla="*/ 0 h 48"/>
                <a:gd name="T20" fmla="*/ 54 w 66"/>
                <a:gd name="T21" fmla="*/ 0 h 48"/>
                <a:gd name="T22" fmla="*/ 60 w 66"/>
                <a:gd name="T23" fmla="*/ 0 h 48"/>
                <a:gd name="T24" fmla="*/ 66 w 66"/>
                <a:gd name="T2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8">
                  <a:moveTo>
                    <a:pt x="66" y="18"/>
                  </a:moveTo>
                  <a:lnTo>
                    <a:pt x="60" y="42"/>
                  </a:lnTo>
                  <a:lnTo>
                    <a:pt x="18" y="48"/>
                  </a:lnTo>
                  <a:lnTo>
                    <a:pt x="6" y="48"/>
                  </a:lnTo>
                  <a:lnTo>
                    <a:pt x="0" y="24"/>
                  </a:lnTo>
                  <a:lnTo>
                    <a:pt x="24" y="18"/>
                  </a:lnTo>
                  <a:lnTo>
                    <a:pt x="30" y="18"/>
                  </a:lnTo>
                  <a:lnTo>
                    <a:pt x="30" y="12"/>
                  </a:lnTo>
                  <a:lnTo>
                    <a:pt x="36" y="6"/>
                  </a:lnTo>
                  <a:lnTo>
                    <a:pt x="36" y="0"/>
                  </a:lnTo>
                  <a:lnTo>
                    <a:pt x="54" y="0"/>
                  </a:lnTo>
                  <a:lnTo>
                    <a:pt x="60" y="0"/>
                  </a:lnTo>
                  <a:lnTo>
                    <a:pt x="66"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73" name="Freeform 2901"/>
            <p:cNvSpPr>
              <a:spLocks noEditPoints="1"/>
            </p:cNvSpPr>
            <p:nvPr/>
          </p:nvSpPr>
          <p:spPr bwMode="auto">
            <a:xfrm>
              <a:off x="2658" y="3126"/>
              <a:ext cx="60" cy="66"/>
            </a:xfrm>
            <a:custGeom>
              <a:avLst/>
              <a:gdLst>
                <a:gd name="T0" fmla="*/ 0 w 60"/>
                <a:gd name="T1" fmla="*/ 66 h 66"/>
                <a:gd name="T2" fmla="*/ 0 w 60"/>
                <a:gd name="T3" fmla="*/ 48 h 66"/>
                <a:gd name="T4" fmla="*/ 0 w 60"/>
                <a:gd name="T5" fmla="*/ 6 h 66"/>
                <a:gd name="T6" fmla="*/ 0 w 60"/>
                <a:gd name="T7" fmla="*/ 0 h 66"/>
                <a:gd name="T8" fmla="*/ 6 w 60"/>
                <a:gd name="T9" fmla="*/ 0 h 66"/>
                <a:gd name="T10" fmla="*/ 12 w 60"/>
                <a:gd name="T11" fmla="*/ 0 h 66"/>
                <a:gd name="T12" fmla="*/ 18 w 60"/>
                <a:gd name="T13" fmla="*/ 0 h 66"/>
                <a:gd name="T14" fmla="*/ 36 w 60"/>
                <a:gd name="T15" fmla="*/ 6 h 66"/>
                <a:gd name="T16" fmla="*/ 48 w 60"/>
                <a:gd name="T17" fmla="*/ 0 h 66"/>
                <a:gd name="T18" fmla="*/ 42 w 60"/>
                <a:gd name="T19" fmla="*/ 18 h 66"/>
                <a:gd name="T20" fmla="*/ 42 w 60"/>
                <a:gd name="T21" fmla="*/ 24 h 66"/>
                <a:gd name="T22" fmla="*/ 36 w 60"/>
                <a:gd name="T23" fmla="*/ 30 h 66"/>
                <a:gd name="T24" fmla="*/ 36 w 60"/>
                <a:gd name="T25" fmla="*/ 42 h 66"/>
                <a:gd name="T26" fmla="*/ 42 w 60"/>
                <a:gd name="T27" fmla="*/ 48 h 66"/>
                <a:gd name="T28" fmla="*/ 48 w 60"/>
                <a:gd name="T29" fmla="*/ 66 h 66"/>
                <a:gd name="T30" fmla="*/ 12 w 60"/>
                <a:gd name="T31" fmla="*/ 66 h 66"/>
                <a:gd name="T32" fmla="*/ 0 w 60"/>
                <a:gd name="T33" fmla="*/ 66 h 66"/>
                <a:gd name="T34" fmla="*/ 60 w 60"/>
                <a:gd name="T35" fmla="*/ 66 h 66"/>
                <a:gd name="T36" fmla="*/ 54 w 60"/>
                <a:gd name="T37" fmla="*/ 54 h 66"/>
                <a:gd name="T38" fmla="*/ 54 w 60"/>
                <a:gd name="T39" fmla="*/ 42 h 66"/>
                <a:gd name="T40" fmla="*/ 54 w 60"/>
                <a:gd name="T41" fmla="*/ 36 h 66"/>
                <a:gd name="T42" fmla="*/ 54 w 60"/>
                <a:gd name="T43" fmla="*/ 18 h 66"/>
                <a:gd name="T44" fmla="*/ 54 w 60"/>
                <a:gd name="T45" fmla="*/ 6 h 66"/>
                <a:gd name="T46" fmla="*/ 54 w 60"/>
                <a:gd name="T47" fmla="*/ 18 h 66"/>
                <a:gd name="T48" fmla="*/ 54 w 60"/>
                <a:gd name="T49" fmla="*/ 30 h 66"/>
                <a:gd name="T50" fmla="*/ 54 w 60"/>
                <a:gd name="T51" fmla="*/ 48 h 66"/>
                <a:gd name="T52" fmla="*/ 60 w 60"/>
                <a:gd name="T5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6">
                  <a:moveTo>
                    <a:pt x="0" y="66"/>
                  </a:moveTo>
                  <a:lnTo>
                    <a:pt x="0" y="48"/>
                  </a:lnTo>
                  <a:lnTo>
                    <a:pt x="0" y="6"/>
                  </a:lnTo>
                  <a:lnTo>
                    <a:pt x="0" y="0"/>
                  </a:lnTo>
                  <a:lnTo>
                    <a:pt x="6" y="0"/>
                  </a:lnTo>
                  <a:lnTo>
                    <a:pt x="12" y="0"/>
                  </a:lnTo>
                  <a:lnTo>
                    <a:pt x="18" y="0"/>
                  </a:lnTo>
                  <a:lnTo>
                    <a:pt x="36" y="6"/>
                  </a:lnTo>
                  <a:lnTo>
                    <a:pt x="48" y="0"/>
                  </a:lnTo>
                  <a:lnTo>
                    <a:pt x="42" y="18"/>
                  </a:lnTo>
                  <a:lnTo>
                    <a:pt x="42" y="24"/>
                  </a:lnTo>
                  <a:lnTo>
                    <a:pt x="36" y="30"/>
                  </a:lnTo>
                  <a:lnTo>
                    <a:pt x="36" y="42"/>
                  </a:lnTo>
                  <a:lnTo>
                    <a:pt x="42" y="48"/>
                  </a:lnTo>
                  <a:lnTo>
                    <a:pt x="48" y="66"/>
                  </a:lnTo>
                  <a:lnTo>
                    <a:pt x="12" y="66"/>
                  </a:lnTo>
                  <a:lnTo>
                    <a:pt x="0" y="66"/>
                  </a:lnTo>
                  <a:close/>
                  <a:moveTo>
                    <a:pt x="60" y="66"/>
                  </a:moveTo>
                  <a:lnTo>
                    <a:pt x="54" y="54"/>
                  </a:lnTo>
                  <a:lnTo>
                    <a:pt x="54" y="42"/>
                  </a:lnTo>
                  <a:lnTo>
                    <a:pt x="54" y="36"/>
                  </a:lnTo>
                  <a:lnTo>
                    <a:pt x="54" y="18"/>
                  </a:lnTo>
                  <a:lnTo>
                    <a:pt x="54" y="6"/>
                  </a:lnTo>
                  <a:lnTo>
                    <a:pt x="54" y="18"/>
                  </a:lnTo>
                  <a:lnTo>
                    <a:pt x="54" y="30"/>
                  </a:lnTo>
                  <a:lnTo>
                    <a:pt x="54" y="48"/>
                  </a:lnTo>
                  <a:lnTo>
                    <a:pt x="60"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74" name="Freeform 2902"/>
            <p:cNvSpPr>
              <a:spLocks noEditPoints="1"/>
            </p:cNvSpPr>
            <p:nvPr/>
          </p:nvSpPr>
          <p:spPr bwMode="auto">
            <a:xfrm>
              <a:off x="4050" y="3054"/>
              <a:ext cx="72" cy="30"/>
            </a:xfrm>
            <a:custGeom>
              <a:avLst/>
              <a:gdLst>
                <a:gd name="T0" fmla="*/ 24 w 72"/>
                <a:gd name="T1" fmla="*/ 6 h 30"/>
                <a:gd name="T2" fmla="*/ 30 w 72"/>
                <a:gd name="T3" fmla="*/ 6 h 30"/>
                <a:gd name="T4" fmla="*/ 30 w 72"/>
                <a:gd name="T5" fmla="*/ 12 h 30"/>
                <a:gd name="T6" fmla="*/ 18 w 72"/>
                <a:gd name="T7" fmla="*/ 18 h 30"/>
                <a:gd name="T8" fmla="*/ 6 w 72"/>
                <a:gd name="T9" fmla="*/ 12 h 30"/>
                <a:gd name="T10" fmla="*/ 6 w 72"/>
                <a:gd name="T11" fmla="*/ 6 h 30"/>
                <a:gd name="T12" fmla="*/ 24 w 72"/>
                <a:gd name="T13" fmla="*/ 6 h 30"/>
                <a:gd name="T14" fmla="*/ 72 w 72"/>
                <a:gd name="T15" fmla="*/ 24 h 30"/>
                <a:gd name="T16" fmla="*/ 30 w 72"/>
                <a:gd name="T17" fmla="*/ 30 h 30"/>
                <a:gd name="T18" fmla="*/ 30 w 72"/>
                <a:gd name="T19" fmla="*/ 24 h 30"/>
                <a:gd name="T20" fmla="*/ 24 w 72"/>
                <a:gd name="T21" fmla="*/ 18 h 30"/>
                <a:gd name="T22" fmla="*/ 30 w 72"/>
                <a:gd name="T23" fmla="*/ 12 h 30"/>
                <a:gd name="T24" fmla="*/ 30 w 72"/>
                <a:gd name="T25" fmla="*/ 6 h 30"/>
                <a:gd name="T26" fmla="*/ 66 w 72"/>
                <a:gd name="T27" fmla="*/ 0 h 30"/>
                <a:gd name="T28" fmla="*/ 72 w 72"/>
                <a:gd name="T29" fmla="*/ 24 h 30"/>
                <a:gd name="T30" fmla="*/ 0 w 72"/>
                <a:gd name="T31" fmla="*/ 18 h 30"/>
                <a:gd name="T32" fmla="*/ 6 w 72"/>
                <a:gd name="T33" fmla="*/ 18 h 30"/>
                <a:gd name="T34" fmla="*/ 6 w 72"/>
                <a:gd name="T35" fmla="*/ 12 h 30"/>
                <a:gd name="T36" fmla="*/ 18 w 72"/>
                <a:gd name="T37" fmla="*/ 18 h 30"/>
                <a:gd name="T38" fmla="*/ 18 w 72"/>
                <a:gd name="T39" fmla="*/ 30 h 30"/>
                <a:gd name="T40" fmla="*/ 6 w 72"/>
                <a:gd name="T41" fmla="*/ 24 h 30"/>
                <a:gd name="T42" fmla="*/ 0 w 72"/>
                <a:gd name="T4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30">
                  <a:moveTo>
                    <a:pt x="24" y="6"/>
                  </a:moveTo>
                  <a:lnTo>
                    <a:pt x="30" y="6"/>
                  </a:lnTo>
                  <a:lnTo>
                    <a:pt x="30" y="12"/>
                  </a:lnTo>
                  <a:lnTo>
                    <a:pt x="18" y="18"/>
                  </a:lnTo>
                  <a:lnTo>
                    <a:pt x="6" y="12"/>
                  </a:lnTo>
                  <a:lnTo>
                    <a:pt x="6" y="6"/>
                  </a:lnTo>
                  <a:lnTo>
                    <a:pt x="24" y="6"/>
                  </a:lnTo>
                  <a:close/>
                  <a:moveTo>
                    <a:pt x="72" y="24"/>
                  </a:moveTo>
                  <a:lnTo>
                    <a:pt x="30" y="30"/>
                  </a:lnTo>
                  <a:lnTo>
                    <a:pt x="30" y="24"/>
                  </a:lnTo>
                  <a:lnTo>
                    <a:pt x="24" y="18"/>
                  </a:lnTo>
                  <a:lnTo>
                    <a:pt x="30" y="12"/>
                  </a:lnTo>
                  <a:lnTo>
                    <a:pt x="30" y="6"/>
                  </a:lnTo>
                  <a:lnTo>
                    <a:pt x="66" y="0"/>
                  </a:lnTo>
                  <a:lnTo>
                    <a:pt x="72" y="24"/>
                  </a:lnTo>
                  <a:close/>
                  <a:moveTo>
                    <a:pt x="0" y="18"/>
                  </a:moveTo>
                  <a:lnTo>
                    <a:pt x="6" y="18"/>
                  </a:lnTo>
                  <a:lnTo>
                    <a:pt x="6" y="12"/>
                  </a:lnTo>
                  <a:lnTo>
                    <a:pt x="18" y="18"/>
                  </a:lnTo>
                  <a:lnTo>
                    <a:pt x="18" y="30"/>
                  </a:lnTo>
                  <a:lnTo>
                    <a:pt x="6" y="24"/>
                  </a:lnTo>
                  <a:lnTo>
                    <a:pt x="0" y="1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75" name="Freeform 2903"/>
            <p:cNvSpPr>
              <a:spLocks/>
            </p:cNvSpPr>
            <p:nvPr/>
          </p:nvSpPr>
          <p:spPr bwMode="auto">
            <a:xfrm>
              <a:off x="4182" y="3036"/>
              <a:ext cx="78" cy="78"/>
            </a:xfrm>
            <a:custGeom>
              <a:avLst/>
              <a:gdLst>
                <a:gd name="T0" fmla="*/ 6 w 78"/>
                <a:gd name="T1" fmla="*/ 78 h 78"/>
                <a:gd name="T2" fmla="*/ 0 w 78"/>
                <a:gd name="T3" fmla="*/ 12 h 78"/>
                <a:gd name="T4" fmla="*/ 66 w 78"/>
                <a:gd name="T5" fmla="*/ 6 h 78"/>
                <a:gd name="T6" fmla="*/ 66 w 78"/>
                <a:gd name="T7" fmla="*/ 0 h 78"/>
                <a:gd name="T8" fmla="*/ 72 w 78"/>
                <a:gd name="T9" fmla="*/ 18 h 78"/>
                <a:gd name="T10" fmla="*/ 78 w 78"/>
                <a:gd name="T11" fmla="*/ 66 h 78"/>
                <a:gd name="T12" fmla="*/ 66 w 78"/>
                <a:gd name="T13" fmla="*/ 66 h 78"/>
                <a:gd name="T14" fmla="*/ 6 w 78"/>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8">
                  <a:moveTo>
                    <a:pt x="6" y="78"/>
                  </a:moveTo>
                  <a:lnTo>
                    <a:pt x="0" y="12"/>
                  </a:lnTo>
                  <a:lnTo>
                    <a:pt x="66" y="6"/>
                  </a:lnTo>
                  <a:lnTo>
                    <a:pt x="66" y="0"/>
                  </a:lnTo>
                  <a:lnTo>
                    <a:pt x="72" y="18"/>
                  </a:lnTo>
                  <a:lnTo>
                    <a:pt x="78" y="66"/>
                  </a:lnTo>
                  <a:lnTo>
                    <a:pt x="66" y="66"/>
                  </a:lnTo>
                  <a:lnTo>
                    <a:pt x="6" y="78"/>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76" name="Freeform 2904"/>
            <p:cNvSpPr>
              <a:spLocks/>
            </p:cNvSpPr>
            <p:nvPr/>
          </p:nvSpPr>
          <p:spPr bwMode="auto">
            <a:xfrm>
              <a:off x="4122" y="3048"/>
              <a:ext cx="66" cy="78"/>
            </a:xfrm>
            <a:custGeom>
              <a:avLst/>
              <a:gdLst>
                <a:gd name="T0" fmla="*/ 66 w 66"/>
                <a:gd name="T1" fmla="*/ 66 h 78"/>
                <a:gd name="T2" fmla="*/ 66 w 66"/>
                <a:gd name="T3" fmla="*/ 72 h 78"/>
                <a:gd name="T4" fmla="*/ 36 w 66"/>
                <a:gd name="T5" fmla="*/ 78 h 78"/>
                <a:gd name="T6" fmla="*/ 30 w 66"/>
                <a:gd name="T7" fmla="*/ 54 h 78"/>
                <a:gd name="T8" fmla="*/ 6 w 66"/>
                <a:gd name="T9" fmla="*/ 54 h 78"/>
                <a:gd name="T10" fmla="*/ 0 w 66"/>
                <a:gd name="T11" fmla="*/ 30 h 78"/>
                <a:gd name="T12" fmla="*/ 12 w 66"/>
                <a:gd name="T13" fmla="*/ 30 h 78"/>
                <a:gd name="T14" fmla="*/ 54 w 66"/>
                <a:gd name="T15" fmla="*/ 24 h 78"/>
                <a:gd name="T16" fmla="*/ 60 w 66"/>
                <a:gd name="T17" fmla="*/ 0 h 78"/>
                <a:gd name="T18" fmla="*/ 66 w 66"/>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78">
                  <a:moveTo>
                    <a:pt x="66" y="66"/>
                  </a:moveTo>
                  <a:lnTo>
                    <a:pt x="66" y="72"/>
                  </a:lnTo>
                  <a:lnTo>
                    <a:pt x="36" y="78"/>
                  </a:lnTo>
                  <a:lnTo>
                    <a:pt x="30" y="54"/>
                  </a:lnTo>
                  <a:lnTo>
                    <a:pt x="6" y="54"/>
                  </a:lnTo>
                  <a:lnTo>
                    <a:pt x="0" y="30"/>
                  </a:lnTo>
                  <a:lnTo>
                    <a:pt x="12" y="30"/>
                  </a:lnTo>
                  <a:lnTo>
                    <a:pt x="54" y="24"/>
                  </a:lnTo>
                  <a:lnTo>
                    <a:pt x="60" y="0"/>
                  </a:lnTo>
                  <a:lnTo>
                    <a:pt x="66" y="6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77" name="Freeform 2905"/>
            <p:cNvSpPr>
              <a:spLocks/>
            </p:cNvSpPr>
            <p:nvPr/>
          </p:nvSpPr>
          <p:spPr bwMode="auto">
            <a:xfrm>
              <a:off x="2550" y="3168"/>
              <a:ext cx="78" cy="54"/>
            </a:xfrm>
            <a:custGeom>
              <a:avLst/>
              <a:gdLst>
                <a:gd name="T0" fmla="*/ 48 w 78"/>
                <a:gd name="T1" fmla="*/ 54 h 54"/>
                <a:gd name="T2" fmla="*/ 42 w 78"/>
                <a:gd name="T3" fmla="*/ 54 h 54"/>
                <a:gd name="T4" fmla="*/ 30 w 78"/>
                <a:gd name="T5" fmla="*/ 42 h 54"/>
                <a:gd name="T6" fmla="*/ 24 w 78"/>
                <a:gd name="T7" fmla="*/ 42 h 54"/>
                <a:gd name="T8" fmla="*/ 18 w 78"/>
                <a:gd name="T9" fmla="*/ 42 h 54"/>
                <a:gd name="T10" fmla="*/ 6 w 78"/>
                <a:gd name="T11" fmla="*/ 36 h 54"/>
                <a:gd name="T12" fmla="*/ 6 w 78"/>
                <a:gd name="T13" fmla="*/ 30 h 54"/>
                <a:gd name="T14" fmla="*/ 0 w 78"/>
                <a:gd name="T15" fmla="*/ 24 h 54"/>
                <a:gd name="T16" fmla="*/ 12 w 78"/>
                <a:gd name="T17" fmla="*/ 12 h 54"/>
                <a:gd name="T18" fmla="*/ 18 w 78"/>
                <a:gd name="T19" fmla="*/ 0 h 54"/>
                <a:gd name="T20" fmla="*/ 66 w 78"/>
                <a:gd name="T21" fmla="*/ 6 h 54"/>
                <a:gd name="T22" fmla="*/ 78 w 78"/>
                <a:gd name="T23" fmla="*/ 6 h 54"/>
                <a:gd name="T24" fmla="*/ 48 w 7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54">
                  <a:moveTo>
                    <a:pt x="48" y="54"/>
                  </a:moveTo>
                  <a:lnTo>
                    <a:pt x="42" y="54"/>
                  </a:lnTo>
                  <a:lnTo>
                    <a:pt x="30" y="42"/>
                  </a:lnTo>
                  <a:lnTo>
                    <a:pt x="24" y="42"/>
                  </a:lnTo>
                  <a:lnTo>
                    <a:pt x="18" y="42"/>
                  </a:lnTo>
                  <a:lnTo>
                    <a:pt x="6" y="36"/>
                  </a:lnTo>
                  <a:lnTo>
                    <a:pt x="6" y="30"/>
                  </a:lnTo>
                  <a:lnTo>
                    <a:pt x="0" y="24"/>
                  </a:lnTo>
                  <a:lnTo>
                    <a:pt x="12" y="12"/>
                  </a:lnTo>
                  <a:lnTo>
                    <a:pt x="18" y="0"/>
                  </a:lnTo>
                  <a:lnTo>
                    <a:pt x="66" y="6"/>
                  </a:lnTo>
                  <a:lnTo>
                    <a:pt x="78" y="6"/>
                  </a:lnTo>
                  <a:lnTo>
                    <a:pt x="48"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78" name="Freeform 2906"/>
            <p:cNvSpPr>
              <a:spLocks/>
            </p:cNvSpPr>
            <p:nvPr/>
          </p:nvSpPr>
          <p:spPr bwMode="auto">
            <a:xfrm>
              <a:off x="2598" y="3174"/>
              <a:ext cx="66" cy="72"/>
            </a:xfrm>
            <a:custGeom>
              <a:avLst/>
              <a:gdLst>
                <a:gd name="T0" fmla="*/ 0 w 66"/>
                <a:gd name="T1" fmla="*/ 48 h 72"/>
                <a:gd name="T2" fmla="*/ 30 w 66"/>
                <a:gd name="T3" fmla="*/ 0 h 72"/>
                <a:gd name="T4" fmla="*/ 60 w 66"/>
                <a:gd name="T5" fmla="*/ 0 h 72"/>
                <a:gd name="T6" fmla="*/ 60 w 66"/>
                <a:gd name="T7" fmla="*/ 18 h 72"/>
                <a:gd name="T8" fmla="*/ 60 w 66"/>
                <a:gd name="T9" fmla="*/ 24 h 72"/>
                <a:gd name="T10" fmla="*/ 54 w 66"/>
                <a:gd name="T11" fmla="*/ 30 h 72"/>
                <a:gd name="T12" fmla="*/ 66 w 66"/>
                <a:gd name="T13" fmla="*/ 30 h 72"/>
                <a:gd name="T14" fmla="*/ 66 w 66"/>
                <a:gd name="T15" fmla="*/ 42 h 72"/>
                <a:gd name="T16" fmla="*/ 66 w 66"/>
                <a:gd name="T17" fmla="*/ 72 h 72"/>
                <a:gd name="T18" fmla="*/ 54 w 66"/>
                <a:gd name="T19" fmla="*/ 72 h 72"/>
                <a:gd name="T20" fmla="*/ 48 w 66"/>
                <a:gd name="T21" fmla="*/ 72 h 72"/>
                <a:gd name="T22" fmla="*/ 36 w 66"/>
                <a:gd name="T23" fmla="*/ 72 h 72"/>
                <a:gd name="T24" fmla="*/ 30 w 66"/>
                <a:gd name="T25" fmla="*/ 66 h 72"/>
                <a:gd name="T26" fmla="*/ 30 w 66"/>
                <a:gd name="T27" fmla="*/ 60 h 72"/>
                <a:gd name="T28" fmla="*/ 24 w 66"/>
                <a:gd name="T29" fmla="*/ 66 h 72"/>
                <a:gd name="T30" fmla="*/ 24 w 66"/>
                <a:gd name="T31" fmla="*/ 60 h 72"/>
                <a:gd name="T32" fmla="*/ 18 w 66"/>
                <a:gd name="T33" fmla="*/ 54 h 72"/>
                <a:gd name="T34" fmla="*/ 12 w 66"/>
                <a:gd name="T35" fmla="*/ 54 h 72"/>
                <a:gd name="T36" fmla="*/ 0 w 66"/>
                <a:gd name="T3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2">
                  <a:moveTo>
                    <a:pt x="0" y="48"/>
                  </a:moveTo>
                  <a:lnTo>
                    <a:pt x="30" y="0"/>
                  </a:lnTo>
                  <a:lnTo>
                    <a:pt x="60" y="0"/>
                  </a:lnTo>
                  <a:lnTo>
                    <a:pt x="60" y="18"/>
                  </a:lnTo>
                  <a:lnTo>
                    <a:pt x="60" y="24"/>
                  </a:lnTo>
                  <a:lnTo>
                    <a:pt x="54" y="30"/>
                  </a:lnTo>
                  <a:lnTo>
                    <a:pt x="66" y="30"/>
                  </a:lnTo>
                  <a:lnTo>
                    <a:pt x="66" y="42"/>
                  </a:lnTo>
                  <a:lnTo>
                    <a:pt x="66" y="72"/>
                  </a:lnTo>
                  <a:lnTo>
                    <a:pt x="54" y="72"/>
                  </a:lnTo>
                  <a:lnTo>
                    <a:pt x="48" y="72"/>
                  </a:lnTo>
                  <a:lnTo>
                    <a:pt x="36" y="72"/>
                  </a:lnTo>
                  <a:lnTo>
                    <a:pt x="30" y="66"/>
                  </a:lnTo>
                  <a:lnTo>
                    <a:pt x="30" y="60"/>
                  </a:lnTo>
                  <a:lnTo>
                    <a:pt x="24" y="66"/>
                  </a:lnTo>
                  <a:lnTo>
                    <a:pt x="24" y="60"/>
                  </a:lnTo>
                  <a:lnTo>
                    <a:pt x="18" y="54"/>
                  </a:lnTo>
                  <a:lnTo>
                    <a:pt x="12" y="54"/>
                  </a:lnTo>
                  <a:lnTo>
                    <a:pt x="0"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79" name="Freeform 2907"/>
            <p:cNvSpPr>
              <a:spLocks noEditPoints="1"/>
            </p:cNvSpPr>
            <p:nvPr/>
          </p:nvSpPr>
          <p:spPr bwMode="auto">
            <a:xfrm>
              <a:off x="4068" y="3078"/>
              <a:ext cx="60" cy="48"/>
            </a:xfrm>
            <a:custGeom>
              <a:avLst/>
              <a:gdLst>
                <a:gd name="T0" fmla="*/ 60 w 60"/>
                <a:gd name="T1" fmla="*/ 24 h 48"/>
                <a:gd name="T2" fmla="*/ 60 w 60"/>
                <a:gd name="T3" fmla="*/ 36 h 48"/>
                <a:gd name="T4" fmla="*/ 54 w 60"/>
                <a:gd name="T5" fmla="*/ 36 h 48"/>
                <a:gd name="T6" fmla="*/ 54 w 60"/>
                <a:gd name="T7" fmla="*/ 48 h 48"/>
                <a:gd name="T8" fmla="*/ 36 w 60"/>
                <a:gd name="T9" fmla="*/ 48 h 48"/>
                <a:gd name="T10" fmla="*/ 30 w 60"/>
                <a:gd name="T11" fmla="*/ 36 h 48"/>
                <a:gd name="T12" fmla="*/ 24 w 60"/>
                <a:gd name="T13" fmla="*/ 36 h 48"/>
                <a:gd name="T14" fmla="*/ 24 w 60"/>
                <a:gd name="T15" fmla="*/ 30 h 48"/>
                <a:gd name="T16" fmla="*/ 30 w 60"/>
                <a:gd name="T17" fmla="*/ 18 h 48"/>
                <a:gd name="T18" fmla="*/ 36 w 60"/>
                <a:gd name="T19" fmla="*/ 6 h 48"/>
                <a:gd name="T20" fmla="*/ 24 w 60"/>
                <a:gd name="T21" fmla="*/ 18 h 48"/>
                <a:gd name="T22" fmla="*/ 24 w 60"/>
                <a:gd name="T23" fmla="*/ 24 h 48"/>
                <a:gd name="T24" fmla="*/ 18 w 60"/>
                <a:gd name="T25" fmla="*/ 30 h 48"/>
                <a:gd name="T26" fmla="*/ 12 w 60"/>
                <a:gd name="T27" fmla="*/ 12 h 48"/>
                <a:gd name="T28" fmla="*/ 12 w 60"/>
                <a:gd name="T29" fmla="*/ 6 h 48"/>
                <a:gd name="T30" fmla="*/ 54 w 60"/>
                <a:gd name="T31" fmla="*/ 0 h 48"/>
                <a:gd name="T32" fmla="*/ 60 w 60"/>
                <a:gd name="T33" fmla="*/ 24 h 48"/>
                <a:gd name="T34" fmla="*/ 12 w 60"/>
                <a:gd name="T35" fmla="*/ 24 h 48"/>
                <a:gd name="T36" fmla="*/ 12 w 60"/>
                <a:gd name="T37" fmla="*/ 36 h 48"/>
                <a:gd name="T38" fmla="*/ 6 w 60"/>
                <a:gd name="T39" fmla="*/ 18 h 48"/>
                <a:gd name="T40" fmla="*/ 0 w 60"/>
                <a:gd name="T41" fmla="*/ 18 h 48"/>
                <a:gd name="T42" fmla="*/ 6 w 60"/>
                <a:gd name="T43" fmla="*/ 18 h 48"/>
                <a:gd name="T44" fmla="*/ 12 w 60"/>
                <a:gd name="T4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60" y="24"/>
                  </a:moveTo>
                  <a:lnTo>
                    <a:pt x="60" y="36"/>
                  </a:lnTo>
                  <a:lnTo>
                    <a:pt x="54" y="36"/>
                  </a:lnTo>
                  <a:lnTo>
                    <a:pt x="54" y="48"/>
                  </a:lnTo>
                  <a:lnTo>
                    <a:pt x="36" y="48"/>
                  </a:lnTo>
                  <a:lnTo>
                    <a:pt x="30" y="36"/>
                  </a:lnTo>
                  <a:lnTo>
                    <a:pt x="24" y="36"/>
                  </a:lnTo>
                  <a:lnTo>
                    <a:pt x="24" y="30"/>
                  </a:lnTo>
                  <a:lnTo>
                    <a:pt x="30" y="18"/>
                  </a:lnTo>
                  <a:lnTo>
                    <a:pt x="36" y="6"/>
                  </a:lnTo>
                  <a:lnTo>
                    <a:pt x="24" y="18"/>
                  </a:lnTo>
                  <a:lnTo>
                    <a:pt x="24" y="24"/>
                  </a:lnTo>
                  <a:lnTo>
                    <a:pt x="18" y="30"/>
                  </a:lnTo>
                  <a:lnTo>
                    <a:pt x="12" y="12"/>
                  </a:lnTo>
                  <a:lnTo>
                    <a:pt x="12" y="6"/>
                  </a:lnTo>
                  <a:lnTo>
                    <a:pt x="54" y="0"/>
                  </a:lnTo>
                  <a:lnTo>
                    <a:pt x="60" y="24"/>
                  </a:lnTo>
                  <a:close/>
                  <a:moveTo>
                    <a:pt x="12" y="24"/>
                  </a:moveTo>
                  <a:lnTo>
                    <a:pt x="12" y="36"/>
                  </a:lnTo>
                  <a:lnTo>
                    <a:pt x="6" y="18"/>
                  </a:lnTo>
                  <a:lnTo>
                    <a:pt x="0" y="18"/>
                  </a:lnTo>
                  <a:lnTo>
                    <a:pt x="6" y="18"/>
                  </a:lnTo>
                  <a:lnTo>
                    <a:pt x="12"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0" name="Freeform 2908"/>
            <p:cNvSpPr>
              <a:spLocks noEditPoints="1"/>
            </p:cNvSpPr>
            <p:nvPr/>
          </p:nvSpPr>
          <p:spPr bwMode="auto">
            <a:xfrm>
              <a:off x="2652" y="3192"/>
              <a:ext cx="72" cy="30"/>
            </a:xfrm>
            <a:custGeom>
              <a:avLst/>
              <a:gdLst>
                <a:gd name="T0" fmla="*/ 12 w 72"/>
                <a:gd name="T1" fmla="*/ 24 h 30"/>
                <a:gd name="T2" fmla="*/ 12 w 72"/>
                <a:gd name="T3" fmla="*/ 12 h 30"/>
                <a:gd name="T4" fmla="*/ 0 w 72"/>
                <a:gd name="T5" fmla="*/ 12 h 30"/>
                <a:gd name="T6" fmla="*/ 6 w 72"/>
                <a:gd name="T7" fmla="*/ 6 h 30"/>
                <a:gd name="T8" fmla="*/ 6 w 72"/>
                <a:gd name="T9" fmla="*/ 0 h 30"/>
                <a:gd name="T10" fmla="*/ 18 w 72"/>
                <a:gd name="T11" fmla="*/ 0 h 30"/>
                <a:gd name="T12" fmla="*/ 54 w 72"/>
                <a:gd name="T13" fmla="*/ 0 h 30"/>
                <a:gd name="T14" fmla="*/ 54 w 72"/>
                <a:gd name="T15" fmla="*/ 6 h 30"/>
                <a:gd name="T16" fmla="*/ 48 w 72"/>
                <a:gd name="T17" fmla="*/ 12 h 30"/>
                <a:gd name="T18" fmla="*/ 54 w 72"/>
                <a:gd name="T19" fmla="*/ 24 h 30"/>
                <a:gd name="T20" fmla="*/ 48 w 72"/>
                <a:gd name="T21" fmla="*/ 24 h 30"/>
                <a:gd name="T22" fmla="*/ 42 w 72"/>
                <a:gd name="T23" fmla="*/ 24 h 30"/>
                <a:gd name="T24" fmla="*/ 42 w 72"/>
                <a:gd name="T25" fmla="*/ 30 h 30"/>
                <a:gd name="T26" fmla="*/ 12 w 72"/>
                <a:gd name="T27" fmla="*/ 24 h 30"/>
                <a:gd name="T28" fmla="*/ 72 w 72"/>
                <a:gd name="T29" fmla="*/ 18 h 30"/>
                <a:gd name="T30" fmla="*/ 66 w 72"/>
                <a:gd name="T31" fmla="*/ 12 h 30"/>
                <a:gd name="T32" fmla="*/ 66 w 72"/>
                <a:gd name="T33" fmla="*/ 6 h 30"/>
                <a:gd name="T34" fmla="*/ 66 w 72"/>
                <a:gd name="T35" fmla="*/ 0 h 30"/>
                <a:gd name="T36" fmla="*/ 72 w 72"/>
                <a:gd name="T3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30">
                  <a:moveTo>
                    <a:pt x="12" y="24"/>
                  </a:moveTo>
                  <a:lnTo>
                    <a:pt x="12" y="12"/>
                  </a:lnTo>
                  <a:lnTo>
                    <a:pt x="0" y="12"/>
                  </a:lnTo>
                  <a:lnTo>
                    <a:pt x="6" y="6"/>
                  </a:lnTo>
                  <a:lnTo>
                    <a:pt x="6" y="0"/>
                  </a:lnTo>
                  <a:lnTo>
                    <a:pt x="18" y="0"/>
                  </a:lnTo>
                  <a:lnTo>
                    <a:pt x="54" y="0"/>
                  </a:lnTo>
                  <a:lnTo>
                    <a:pt x="54" y="6"/>
                  </a:lnTo>
                  <a:lnTo>
                    <a:pt x="48" y="12"/>
                  </a:lnTo>
                  <a:lnTo>
                    <a:pt x="54" y="24"/>
                  </a:lnTo>
                  <a:lnTo>
                    <a:pt x="48" y="24"/>
                  </a:lnTo>
                  <a:lnTo>
                    <a:pt x="42" y="24"/>
                  </a:lnTo>
                  <a:lnTo>
                    <a:pt x="42" y="30"/>
                  </a:lnTo>
                  <a:lnTo>
                    <a:pt x="12" y="24"/>
                  </a:lnTo>
                  <a:close/>
                  <a:moveTo>
                    <a:pt x="72" y="18"/>
                  </a:moveTo>
                  <a:lnTo>
                    <a:pt x="66" y="12"/>
                  </a:lnTo>
                  <a:lnTo>
                    <a:pt x="66" y="6"/>
                  </a:lnTo>
                  <a:lnTo>
                    <a:pt x="66" y="0"/>
                  </a:lnTo>
                  <a:lnTo>
                    <a:pt x="72"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1" name="Freeform 2909"/>
            <p:cNvSpPr>
              <a:spLocks/>
            </p:cNvSpPr>
            <p:nvPr/>
          </p:nvSpPr>
          <p:spPr bwMode="auto">
            <a:xfrm>
              <a:off x="4104" y="3102"/>
              <a:ext cx="96" cy="66"/>
            </a:xfrm>
            <a:custGeom>
              <a:avLst/>
              <a:gdLst>
                <a:gd name="T0" fmla="*/ 90 w 96"/>
                <a:gd name="T1" fmla="*/ 42 h 66"/>
                <a:gd name="T2" fmla="*/ 96 w 96"/>
                <a:gd name="T3" fmla="*/ 60 h 66"/>
                <a:gd name="T4" fmla="*/ 60 w 96"/>
                <a:gd name="T5" fmla="*/ 66 h 66"/>
                <a:gd name="T6" fmla="*/ 36 w 96"/>
                <a:gd name="T7" fmla="*/ 60 h 66"/>
                <a:gd name="T8" fmla="*/ 18 w 96"/>
                <a:gd name="T9" fmla="*/ 60 h 66"/>
                <a:gd name="T10" fmla="*/ 18 w 96"/>
                <a:gd name="T11" fmla="*/ 54 h 66"/>
                <a:gd name="T12" fmla="*/ 6 w 96"/>
                <a:gd name="T13" fmla="*/ 42 h 66"/>
                <a:gd name="T14" fmla="*/ 6 w 96"/>
                <a:gd name="T15" fmla="*/ 24 h 66"/>
                <a:gd name="T16" fmla="*/ 0 w 96"/>
                <a:gd name="T17" fmla="*/ 24 h 66"/>
                <a:gd name="T18" fmla="*/ 18 w 96"/>
                <a:gd name="T19" fmla="*/ 24 h 66"/>
                <a:gd name="T20" fmla="*/ 18 w 96"/>
                <a:gd name="T21" fmla="*/ 12 h 66"/>
                <a:gd name="T22" fmla="*/ 24 w 96"/>
                <a:gd name="T23" fmla="*/ 12 h 66"/>
                <a:gd name="T24" fmla="*/ 24 w 96"/>
                <a:gd name="T25" fmla="*/ 0 h 66"/>
                <a:gd name="T26" fmla="*/ 48 w 96"/>
                <a:gd name="T27" fmla="*/ 0 h 66"/>
                <a:gd name="T28" fmla="*/ 54 w 96"/>
                <a:gd name="T29" fmla="*/ 24 h 66"/>
                <a:gd name="T30" fmla="*/ 84 w 96"/>
                <a:gd name="T31" fmla="*/ 18 h 66"/>
                <a:gd name="T32" fmla="*/ 90 w 96"/>
                <a:gd name="T33"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66">
                  <a:moveTo>
                    <a:pt x="90" y="42"/>
                  </a:moveTo>
                  <a:lnTo>
                    <a:pt x="96" y="60"/>
                  </a:lnTo>
                  <a:lnTo>
                    <a:pt x="60" y="66"/>
                  </a:lnTo>
                  <a:lnTo>
                    <a:pt x="36" y="60"/>
                  </a:lnTo>
                  <a:lnTo>
                    <a:pt x="18" y="60"/>
                  </a:lnTo>
                  <a:lnTo>
                    <a:pt x="18" y="54"/>
                  </a:lnTo>
                  <a:lnTo>
                    <a:pt x="6" y="42"/>
                  </a:lnTo>
                  <a:lnTo>
                    <a:pt x="6" y="24"/>
                  </a:lnTo>
                  <a:lnTo>
                    <a:pt x="0" y="24"/>
                  </a:lnTo>
                  <a:lnTo>
                    <a:pt x="18" y="24"/>
                  </a:lnTo>
                  <a:lnTo>
                    <a:pt x="18" y="12"/>
                  </a:lnTo>
                  <a:lnTo>
                    <a:pt x="24" y="12"/>
                  </a:lnTo>
                  <a:lnTo>
                    <a:pt x="24" y="0"/>
                  </a:lnTo>
                  <a:lnTo>
                    <a:pt x="48" y="0"/>
                  </a:lnTo>
                  <a:lnTo>
                    <a:pt x="54" y="24"/>
                  </a:lnTo>
                  <a:lnTo>
                    <a:pt x="84" y="18"/>
                  </a:lnTo>
                  <a:lnTo>
                    <a:pt x="90" y="42"/>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2" name="Freeform 2910"/>
            <p:cNvSpPr>
              <a:spLocks noEditPoints="1"/>
            </p:cNvSpPr>
            <p:nvPr/>
          </p:nvSpPr>
          <p:spPr bwMode="auto">
            <a:xfrm>
              <a:off x="2664" y="3210"/>
              <a:ext cx="66" cy="54"/>
            </a:xfrm>
            <a:custGeom>
              <a:avLst/>
              <a:gdLst>
                <a:gd name="T0" fmla="*/ 60 w 66"/>
                <a:gd name="T1" fmla="*/ 0 h 54"/>
                <a:gd name="T2" fmla="*/ 66 w 66"/>
                <a:gd name="T3" fmla="*/ 18 h 54"/>
                <a:gd name="T4" fmla="*/ 66 w 66"/>
                <a:gd name="T5" fmla="*/ 36 h 54"/>
                <a:gd name="T6" fmla="*/ 60 w 66"/>
                <a:gd name="T7" fmla="*/ 18 h 54"/>
                <a:gd name="T8" fmla="*/ 60 w 66"/>
                <a:gd name="T9" fmla="*/ 6 h 54"/>
                <a:gd name="T10" fmla="*/ 60 w 66"/>
                <a:gd name="T11" fmla="*/ 0 h 54"/>
                <a:gd name="T12" fmla="*/ 66 w 66"/>
                <a:gd name="T13" fmla="*/ 48 h 54"/>
                <a:gd name="T14" fmla="*/ 54 w 66"/>
                <a:gd name="T15" fmla="*/ 42 h 54"/>
                <a:gd name="T16" fmla="*/ 54 w 66"/>
                <a:gd name="T17" fmla="*/ 48 h 54"/>
                <a:gd name="T18" fmla="*/ 48 w 66"/>
                <a:gd name="T19" fmla="*/ 48 h 54"/>
                <a:gd name="T20" fmla="*/ 48 w 66"/>
                <a:gd name="T21" fmla="*/ 54 h 54"/>
                <a:gd name="T22" fmla="*/ 42 w 66"/>
                <a:gd name="T23" fmla="*/ 54 h 54"/>
                <a:gd name="T24" fmla="*/ 30 w 66"/>
                <a:gd name="T25" fmla="*/ 48 h 54"/>
                <a:gd name="T26" fmla="*/ 24 w 66"/>
                <a:gd name="T27" fmla="*/ 42 h 54"/>
                <a:gd name="T28" fmla="*/ 24 w 66"/>
                <a:gd name="T29" fmla="*/ 36 h 54"/>
                <a:gd name="T30" fmla="*/ 0 w 66"/>
                <a:gd name="T31" fmla="*/ 36 h 54"/>
                <a:gd name="T32" fmla="*/ 0 w 66"/>
                <a:gd name="T33" fmla="*/ 6 h 54"/>
                <a:gd name="T34" fmla="*/ 30 w 66"/>
                <a:gd name="T35" fmla="*/ 12 h 54"/>
                <a:gd name="T36" fmla="*/ 30 w 66"/>
                <a:gd name="T37" fmla="*/ 6 h 54"/>
                <a:gd name="T38" fmla="*/ 36 w 66"/>
                <a:gd name="T39" fmla="*/ 6 h 54"/>
                <a:gd name="T40" fmla="*/ 42 w 66"/>
                <a:gd name="T41" fmla="*/ 6 h 54"/>
                <a:gd name="T42" fmla="*/ 48 w 66"/>
                <a:gd name="T43" fmla="*/ 6 h 54"/>
                <a:gd name="T44" fmla="*/ 48 w 66"/>
                <a:gd name="T45" fmla="*/ 24 h 54"/>
                <a:gd name="T46" fmla="*/ 60 w 66"/>
                <a:gd name="T47" fmla="*/ 36 h 54"/>
                <a:gd name="T48" fmla="*/ 54 w 66"/>
                <a:gd name="T49" fmla="*/ 42 h 54"/>
                <a:gd name="T50" fmla="*/ 60 w 66"/>
                <a:gd name="T51" fmla="*/ 42 h 54"/>
                <a:gd name="T52" fmla="*/ 66 w 66"/>
                <a:gd name="T5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54">
                  <a:moveTo>
                    <a:pt x="60" y="0"/>
                  </a:moveTo>
                  <a:lnTo>
                    <a:pt x="66" y="18"/>
                  </a:lnTo>
                  <a:lnTo>
                    <a:pt x="66" y="36"/>
                  </a:lnTo>
                  <a:lnTo>
                    <a:pt x="60" y="18"/>
                  </a:lnTo>
                  <a:lnTo>
                    <a:pt x="60" y="6"/>
                  </a:lnTo>
                  <a:lnTo>
                    <a:pt x="60" y="0"/>
                  </a:lnTo>
                  <a:close/>
                  <a:moveTo>
                    <a:pt x="66" y="48"/>
                  </a:moveTo>
                  <a:lnTo>
                    <a:pt x="54" y="42"/>
                  </a:lnTo>
                  <a:lnTo>
                    <a:pt x="54" y="48"/>
                  </a:lnTo>
                  <a:lnTo>
                    <a:pt x="48" y="48"/>
                  </a:lnTo>
                  <a:lnTo>
                    <a:pt x="48" y="54"/>
                  </a:lnTo>
                  <a:lnTo>
                    <a:pt x="42" y="54"/>
                  </a:lnTo>
                  <a:lnTo>
                    <a:pt x="30" y="48"/>
                  </a:lnTo>
                  <a:lnTo>
                    <a:pt x="24" y="42"/>
                  </a:lnTo>
                  <a:lnTo>
                    <a:pt x="24" y="36"/>
                  </a:lnTo>
                  <a:lnTo>
                    <a:pt x="0" y="36"/>
                  </a:lnTo>
                  <a:lnTo>
                    <a:pt x="0" y="6"/>
                  </a:lnTo>
                  <a:lnTo>
                    <a:pt x="30" y="12"/>
                  </a:lnTo>
                  <a:lnTo>
                    <a:pt x="30" y="6"/>
                  </a:lnTo>
                  <a:lnTo>
                    <a:pt x="36" y="6"/>
                  </a:lnTo>
                  <a:lnTo>
                    <a:pt x="42" y="6"/>
                  </a:lnTo>
                  <a:lnTo>
                    <a:pt x="48" y="6"/>
                  </a:lnTo>
                  <a:lnTo>
                    <a:pt x="48" y="24"/>
                  </a:lnTo>
                  <a:lnTo>
                    <a:pt x="60" y="36"/>
                  </a:lnTo>
                  <a:lnTo>
                    <a:pt x="54" y="42"/>
                  </a:lnTo>
                  <a:lnTo>
                    <a:pt x="60" y="42"/>
                  </a:lnTo>
                  <a:lnTo>
                    <a:pt x="66"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3" name="Freeform 2911"/>
            <p:cNvSpPr>
              <a:spLocks/>
            </p:cNvSpPr>
            <p:nvPr/>
          </p:nvSpPr>
          <p:spPr bwMode="auto">
            <a:xfrm>
              <a:off x="4188" y="3102"/>
              <a:ext cx="72" cy="42"/>
            </a:xfrm>
            <a:custGeom>
              <a:avLst/>
              <a:gdLst>
                <a:gd name="T0" fmla="*/ 6 w 72"/>
                <a:gd name="T1" fmla="*/ 42 h 42"/>
                <a:gd name="T2" fmla="*/ 0 w 72"/>
                <a:gd name="T3" fmla="*/ 18 h 42"/>
                <a:gd name="T4" fmla="*/ 0 w 72"/>
                <a:gd name="T5" fmla="*/ 12 h 42"/>
                <a:gd name="T6" fmla="*/ 60 w 72"/>
                <a:gd name="T7" fmla="*/ 0 h 42"/>
                <a:gd name="T8" fmla="*/ 72 w 72"/>
                <a:gd name="T9" fmla="*/ 0 h 42"/>
                <a:gd name="T10" fmla="*/ 72 w 72"/>
                <a:gd name="T11" fmla="*/ 30 h 42"/>
                <a:gd name="T12" fmla="*/ 60 w 72"/>
                <a:gd name="T13" fmla="*/ 36 h 42"/>
                <a:gd name="T14" fmla="*/ 24 w 72"/>
                <a:gd name="T15" fmla="*/ 42 h 42"/>
                <a:gd name="T16" fmla="*/ 6 w 7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2">
                  <a:moveTo>
                    <a:pt x="6" y="42"/>
                  </a:moveTo>
                  <a:lnTo>
                    <a:pt x="0" y="18"/>
                  </a:lnTo>
                  <a:lnTo>
                    <a:pt x="0" y="12"/>
                  </a:lnTo>
                  <a:lnTo>
                    <a:pt x="60" y="0"/>
                  </a:lnTo>
                  <a:lnTo>
                    <a:pt x="72" y="0"/>
                  </a:lnTo>
                  <a:lnTo>
                    <a:pt x="72" y="30"/>
                  </a:lnTo>
                  <a:lnTo>
                    <a:pt x="60" y="36"/>
                  </a:lnTo>
                  <a:lnTo>
                    <a:pt x="24" y="42"/>
                  </a:lnTo>
                  <a:lnTo>
                    <a:pt x="6"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4" name="Freeform 2912"/>
            <p:cNvSpPr>
              <a:spLocks/>
            </p:cNvSpPr>
            <p:nvPr/>
          </p:nvSpPr>
          <p:spPr bwMode="auto">
            <a:xfrm>
              <a:off x="4194" y="3132"/>
              <a:ext cx="66" cy="90"/>
            </a:xfrm>
            <a:custGeom>
              <a:avLst/>
              <a:gdLst>
                <a:gd name="T0" fmla="*/ 6 w 66"/>
                <a:gd name="T1" fmla="*/ 30 h 90"/>
                <a:gd name="T2" fmla="*/ 0 w 66"/>
                <a:gd name="T3" fmla="*/ 12 h 90"/>
                <a:gd name="T4" fmla="*/ 18 w 66"/>
                <a:gd name="T5" fmla="*/ 12 h 90"/>
                <a:gd name="T6" fmla="*/ 54 w 66"/>
                <a:gd name="T7" fmla="*/ 6 h 90"/>
                <a:gd name="T8" fmla="*/ 66 w 66"/>
                <a:gd name="T9" fmla="*/ 0 h 90"/>
                <a:gd name="T10" fmla="*/ 66 w 66"/>
                <a:gd name="T11" fmla="*/ 24 h 90"/>
                <a:gd name="T12" fmla="*/ 60 w 66"/>
                <a:gd name="T13" fmla="*/ 42 h 90"/>
                <a:gd name="T14" fmla="*/ 60 w 66"/>
                <a:gd name="T15" fmla="*/ 54 h 90"/>
                <a:gd name="T16" fmla="*/ 60 w 66"/>
                <a:gd name="T17" fmla="*/ 60 h 90"/>
                <a:gd name="T18" fmla="*/ 54 w 66"/>
                <a:gd name="T19" fmla="*/ 78 h 90"/>
                <a:gd name="T20" fmla="*/ 54 w 66"/>
                <a:gd name="T21" fmla="*/ 84 h 90"/>
                <a:gd name="T22" fmla="*/ 42 w 66"/>
                <a:gd name="T23" fmla="*/ 84 h 90"/>
                <a:gd name="T24" fmla="*/ 30 w 66"/>
                <a:gd name="T25" fmla="*/ 90 h 90"/>
                <a:gd name="T26" fmla="*/ 18 w 66"/>
                <a:gd name="T27" fmla="*/ 90 h 90"/>
                <a:gd name="T28" fmla="*/ 12 w 66"/>
                <a:gd name="T29" fmla="*/ 72 h 90"/>
                <a:gd name="T30" fmla="*/ 6 w 66"/>
                <a:gd name="T31"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90">
                  <a:moveTo>
                    <a:pt x="6" y="30"/>
                  </a:moveTo>
                  <a:lnTo>
                    <a:pt x="0" y="12"/>
                  </a:lnTo>
                  <a:lnTo>
                    <a:pt x="18" y="12"/>
                  </a:lnTo>
                  <a:lnTo>
                    <a:pt x="54" y="6"/>
                  </a:lnTo>
                  <a:lnTo>
                    <a:pt x="66" y="0"/>
                  </a:lnTo>
                  <a:lnTo>
                    <a:pt x="66" y="24"/>
                  </a:lnTo>
                  <a:lnTo>
                    <a:pt x="60" y="42"/>
                  </a:lnTo>
                  <a:lnTo>
                    <a:pt x="60" y="54"/>
                  </a:lnTo>
                  <a:lnTo>
                    <a:pt x="60" y="60"/>
                  </a:lnTo>
                  <a:lnTo>
                    <a:pt x="54" y="78"/>
                  </a:lnTo>
                  <a:lnTo>
                    <a:pt x="54" y="84"/>
                  </a:lnTo>
                  <a:lnTo>
                    <a:pt x="42" y="84"/>
                  </a:lnTo>
                  <a:lnTo>
                    <a:pt x="30" y="90"/>
                  </a:lnTo>
                  <a:lnTo>
                    <a:pt x="18" y="90"/>
                  </a:lnTo>
                  <a:lnTo>
                    <a:pt x="12" y="72"/>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5" name="Freeform 2913"/>
            <p:cNvSpPr>
              <a:spLocks noEditPoints="1"/>
            </p:cNvSpPr>
            <p:nvPr/>
          </p:nvSpPr>
          <p:spPr bwMode="auto">
            <a:xfrm>
              <a:off x="4164" y="3162"/>
              <a:ext cx="96" cy="78"/>
            </a:xfrm>
            <a:custGeom>
              <a:avLst/>
              <a:gdLst>
                <a:gd name="T0" fmla="*/ 0 w 96"/>
                <a:gd name="T1" fmla="*/ 6 h 78"/>
                <a:gd name="T2" fmla="*/ 36 w 96"/>
                <a:gd name="T3" fmla="*/ 0 h 78"/>
                <a:gd name="T4" fmla="*/ 42 w 96"/>
                <a:gd name="T5" fmla="*/ 42 h 78"/>
                <a:gd name="T6" fmla="*/ 48 w 96"/>
                <a:gd name="T7" fmla="*/ 60 h 78"/>
                <a:gd name="T8" fmla="*/ 36 w 96"/>
                <a:gd name="T9" fmla="*/ 66 h 78"/>
                <a:gd name="T10" fmla="*/ 24 w 96"/>
                <a:gd name="T11" fmla="*/ 66 h 78"/>
                <a:gd name="T12" fmla="*/ 18 w 96"/>
                <a:gd name="T13" fmla="*/ 66 h 78"/>
                <a:gd name="T14" fmla="*/ 18 w 96"/>
                <a:gd name="T15" fmla="*/ 54 h 78"/>
                <a:gd name="T16" fmla="*/ 30 w 96"/>
                <a:gd name="T17" fmla="*/ 60 h 78"/>
                <a:gd name="T18" fmla="*/ 36 w 96"/>
                <a:gd name="T19" fmla="*/ 60 h 78"/>
                <a:gd name="T20" fmla="*/ 42 w 96"/>
                <a:gd name="T21" fmla="*/ 54 h 78"/>
                <a:gd name="T22" fmla="*/ 36 w 96"/>
                <a:gd name="T23" fmla="*/ 48 h 78"/>
                <a:gd name="T24" fmla="*/ 18 w 96"/>
                <a:gd name="T25" fmla="*/ 42 h 78"/>
                <a:gd name="T26" fmla="*/ 0 w 96"/>
                <a:gd name="T27" fmla="*/ 18 h 78"/>
                <a:gd name="T28" fmla="*/ 6 w 96"/>
                <a:gd name="T29" fmla="*/ 12 h 78"/>
                <a:gd name="T30" fmla="*/ 0 w 96"/>
                <a:gd name="T31" fmla="*/ 6 h 78"/>
                <a:gd name="T32" fmla="*/ 96 w 96"/>
                <a:gd name="T33" fmla="*/ 36 h 78"/>
                <a:gd name="T34" fmla="*/ 90 w 96"/>
                <a:gd name="T35" fmla="*/ 54 h 78"/>
                <a:gd name="T36" fmla="*/ 72 w 96"/>
                <a:gd name="T37" fmla="*/ 78 h 78"/>
                <a:gd name="T38" fmla="*/ 90 w 96"/>
                <a:gd name="T39" fmla="*/ 48 h 78"/>
                <a:gd name="T40" fmla="*/ 90 w 96"/>
                <a:gd name="T41" fmla="*/ 42 h 78"/>
                <a:gd name="T42" fmla="*/ 96 w 96"/>
                <a:gd name="T43"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8">
                  <a:moveTo>
                    <a:pt x="0" y="6"/>
                  </a:moveTo>
                  <a:lnTo>
                    <a:pt x="36" y="0"/>
                  </a:lnTo>
                  <a:lnTo>
                    <a:pt x="42" y="42"/>
                  </a:lnTo>
                  <a:lnTo>
                    <a:pt x="48" y="60"/>
                  </a:lnTo>
                  <a:lnTo>
                    <a:pt x="36" y="66"/>
                  </a:lnTo>
                  <a:lnTo>
                    <a:pt x="24" y="66"/>
                  </a:lnTo>
                  <a:lnTo>
                    <a:pt x="18" y="66"/>
                  </a:lnTo>
                  <a:lnTo>
                    <a:pt x="18" y="54"/>
                  </a:lnTo>
                  <a:lnTo>
                    <a:pt x="30" y="60"/>
                  </a:lnTo>
                  <a:lnTo>
                    <a:pt x="36" y="60"/>
                  </a:lnTo>
                  <a:lnTo>
                    <a:pt x="42" y="54"/>
                  </a:lnTo>
                  <a:lnTo>
                    <a:pt x="36" y="48"/>
                  </a:lnTo>
                  <a:lnTo>
                    <a:pt x="18" y="42"/>
                  </a:lnTo>
                  <a:lnTo>
                    <a:pt x="0" y="18"/>
                  </a:lnTo>
                  <a:lnTo>
                    <a:pt x="6" y="12"/>
                  </a:lnTo>
                  <a:lnTo>
                    <a:pt x="0" y="6"/>
                  </a:lnTo>
                  <a:close/>
                  <a:moveTo>
                    <a:pt x="96" y="36"/>
                  </a:moveTo>
                  <a:lnTo>
                    <a:pt x="90" y="54"/>
                  </a:lnTo>
                  <a:lnTo>
                    <a:pt x="72" y="78"/>
                  </a:lnTo>
                  <a:lnTo>
                    <a:pt x="90" y="48"/>
                  </a:lnTo>
                  <a:lnTo>
                    <a:pt x="90" y="42"/>
                  </a:lnTo>
                  <a:lnTo>
                    <a:pt x="9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6" name="Freeform 2914"/>
            <p:cNvSpPr>
              <a:spLocks/>
            </p:cNvSpPr>
            <p:nvPr/>
          </p:nvSpPr>
          <p:spPr bwMode="auto">
            <a:xfrm>
              <a:off x="3168" y="1026"/>
              <a:ext cx="102" cy="78"/>
            </a:xfrm>
            <a:custGeom>
              <a:avLst/>
              <a:gdLst>
                <a:gd name="T0" fmla="*/ 0 w 102"/>
                <a:gd name="T1" fmla="*/ 6 h 78"/>
                <a:gd name="T2" fmla="*/ 12 w 102"/>
                <a:gd name="T3" fmla="*/ 0 h 78"/>
                <a:gd name="T4" fmla="*/ 18 w 102"/>
                <a:gd name="T5" fmla="*/ 18 h 78"/>
                <a:gd name="T6" fmla="*/ 30 w 102"/>
                <a:gd name="T7" fmla="*/ 12 h 78"/>
                <a:gd name="T8" fmla="*/ 30 w 102"/>
                <a:gd name="T9" fmla="*/ 18 h 78"/>
                <a:gd name="T10" fmla="*/ 60 w 102"/>
                <a:gd name="T11" fmla="*/ 12 h 78"/>
                <a:gd name="T12" fmla="*/ 66 w 102"/>
                <a:gd name="T13" fmla="*/ 12 h 78"/>
                <a:gd name="T14" fmla="*/ 72 w 102"/>
                <a:gd name="T15" fmla="*/ 18 h 78"/>
                <a:gd name="T16" fmla="*/ 78 w 102"/>
                <a:gd name="T17" fmla="*/ 24 h 78"/>
                <a:gd name="T18" fmla="*/ 84 w 102"/>
                <a:gd name="T19" fmla="*/ 18 h 78"/>
                <a:gd name="T20" fmla="*/ 102 w 102"/>
                <a:gd name="T21" fmla="*/ 18 h 78"/>
                <a:gd name="T22" fmla="*/ 96 w 102"/>
                <a:gd name="T23" fmla="*/ 24 h 78"/>
                <a:gd name="T24" fmla="*/ 72 w 102"/>
                <a:gd name="T25" fmla="*/ 42 h 78"/>
                <a:gd name="T26" fmla="*/ 36 w 102"/>
                <a:gd name="T27" fmla="*/ 54 h 78"/>
                <a:gd name="T28" fmla="*/ 6 w 102"/>
                <a:gd name="T29" fmla="*/ 78 h 78"/>
                <a:gd name="T30" fmla="*/ 0 w 102"/>
                <a:gd name="T31"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78">
                  <a:moveTo>
                    <a:pt x="0" y="6"/>
                  </a:moveTo>
                  <a:lnTo>
                    <a:pt x="12" y="0"/>
                  </a:lnTo>
                  <a:lnTo>
                    <a:pt x="18" y="18"/>
                  </a:lnTo>
                  <a:lnTo>
                    <a:pt x="30" y="12"/>
                  </a:lnTo>
                  <a:lnTo>
                    <a:pt x="30" y="18"/>
                  </a:lnTo>
                  <a:lnTo>
                    <a:pt x="60" y="12"/>
                  </a:lnTo>
                  <a:lnTo>
                    <a:pt x="66" y="12"/>
                  </a:lnTo>
                  <a:lnTo>
                    <a:pt x="72" y="18"/>
                  </a:lnTo>
                  <a:lnTo>
                    <a:pt x="78" y="24"/>
                  </a:lnTo>
                  <a:lnTo>
                    <a:pt x="84" y="18"/>
                  </a:lnTo>
                  <a:lnTo>
                    <a:pt x="102" y="18"/>
                  </a:lnTo>
                  <a:lnTo>
                    <a:pt x="96" y="24"/>
                  </a:lnTo>
                  <a:lnTo>
                    <a:pt x="72" y="42"/>
                  </a:lnTo>
                  <a:lnTo>
                    <a:pt x="36" y="54"/>
                  </a:lnTo>
                  <a:lnTo>
                    <a:pt x="6" y="78"/>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7" name="Freeform 2915"/>
            <p:cNvSpPr>
              <a:spLocks noEditPoints="1"/>
            </p:cNvSpPr>
            <p:nvPr/>
          </p:nvSpPr>
          <p:spPr bwMode="auto">
            <a:xfrm>
              <a:off x="3294" y="1026"/>
              <a:ext cx="102" cy="90"/>
            </a:xfrm>
            <a:custGeom>
              <a:avLst/>
              <a:gdLst>
                <a:gd name="T0" fmla="*/ 42 w 102"/>
                <a:gd name="T1" fmla="*/ 0 h 90"/>
                <a:gd name="T2" fmla="*/ 36 w 102"/>
                <a:gd name="T3" fmla="*/ 12 h 90"/>
                <a:gd name="T4" fmla="*/ 18 w 102"/>
                <a:gd name="T5" fmla="*/ 18 h 90"/>
                <a:gd name="T6" fmla="*/ 12 w 102"/>
                <a:gd name="T7" fmla="*/ 30 h 90"/>
                <a:gd name="T8" fmla="*/ 6 w 102"/>
                <a:gd name="T9" fmla="*/ 36 h 90"/>
                <a:gd name="T10" fmla="*/ 0 w 102"/>
                <a:gd name="T11" fmla="*/ 36 h 90"/>
                <a:gd name="T12" fmla="*/ 0 w 102"/>
                <a:gd name="T13" fmla="*/ 30 h 90"/>
                <a:gd name="T14" fmla="*/ 0 w 102"/>
                <a:gd name="T15" fmla="*/ 24 h 90"/>
                <a:gd name="T16" fmla="*/ 42 w 102"/>
                <a:gd name="T17" fmla="*/ 0 h 90"/>
                <a:gd name="T18" fmla="*/ 72 w 102"/>
                <a:gd name="T19" fmla="*/ 90 h 90"/>
                <a:gd name="T20" fmla="*/ 66 w 102"/>
                <a:gd name="T21" fmla="*/ 90 h 90"/>
                <a:gd name="T22" fmla="*/ 66 w 102"/>
                <a:gd name="T23" fmla="*/ 84 h 90"/>
                <a:gd name="T24" fmla="*/ 48 w 102"/>
                <a:gd name="T25" fmla="*/ 84 h 90"/>
                <a:gd name="T26" fmla="*/ 54 w 102"/>
                <a:gd name="T27" fmla="*/ 78 h 90"/>
                <a:gd name="T28" fmla="*/ 66 w 102"/>
                <a:gd name="T29" fmla="*/ 66 h 90"/>
                <a:gd name="T30" fmla="*/ 96 w 102"/>
                <a:gd name="T31" fmla="*/ 66 h 90"/>
                <a:gd name="T32" fmla="*/ 102 w 102"/>
                <a:gd name="T33" fmla="*/ 66 h 90"/>
                <a:gd name="T34" fmla="*/ 102 w 102"/>
                <a:gd name="T35" fmla="*/ 72 h 90"/>
                <a:gd name="T36" fmla="*/ 90 w 102"/>
                <a:gd name="T37" fmla="*/ 72 h 90"/>
                <a:gd name="T38" fmla="*/ 72 w 102"/>
                <a:gd name="T3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90">
                  <a:moveTo>
                    <a:pt x="42" y="0"/>
                  </a:moveTo>
                  <a:lnTo>
                    <a:pt x="36" y="12"/>
                  </a:lnTo>
                  <a:lnTo>
                    <a:pt x="18" y="18"/>
                  </a:lnTo>
                  <a:lnTo>
                    <a:pt x="12" y="30"/>
                  </a:lnTo>
                  <a:lnTo>
                    <a:pt x="6" y="36"/>
                  </a:lnTo>
                  <a:lnTo>
                    <a:pt x="0" y="36"/>
                  </a:lnTo>
                  <a:lnTo>
                    <a:pt x="0" y="30"/>
                  </a:lnTo>
                  <a:lnTo>
                    <a:pt x="0" y="24"/>
                  </a:lnTo>
                  <a:lnTo>
                    <a:pt x="42" y="0"/>
                  </a:lnTo>
                  <a:close/>
                  <a:moveTo>
                    <a:pt x="72" y="90"/>
                  </a:moveTo>
                  <a:lnTo>
                    <a:pt x="66" y="90"/>
                  </a:lnTo>
                  <a:lnTo>
                    <a:pt x="66" y="84"/>
                  </a:lnTo>
                  <a:lnTo>
                    <a:pt x="48" y="84"/>
                  </a:lnTo>
                  <a:lnTo>
                    <a:pt x="54" y="78"/>
                  </a:lnTo>
                  <a:lnTo>
                    <a:pt x="66" y="66"/>
                  </a:lnTo>
                  <a:lnTo>
                    <a:pt x="96" y="66"/>
                  </a:lnTo>
                  <a:lnTo>
                    <a:pt x="102" y="66"/>
                  </a:lnTo>
                  <a:lnTo>
                    <a:pt x="102" y="72"/>
                  </a:lnTo>
                  <a:lnTo>
                    <a:pt x="90" y="72"/>
                  </a:lnTo>
                  <a:lnTo>
                    <a:pt x="72" y="9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8" name="Freeform 2916"/>
            <p:cNvSpPr>
              <a:spLocks noEditPoints="1"/>
            </p:cNvSpPr>
            <p:nvPr/>
          </p:nvSpPr>
          <p:spPr bwMode="auto">
            <a:xfrm>
              <a:off x="3318" y="1110"/>
              <a:ext cx="48" cy="90"/>
            </a:xfrm>
            <a:custGeom>
              <a:avLst/>
              <a:gdLst>
                <a:gd name="T0" fmla="*/ 24 w 48"/>
                <a:gd name="T1" fmla="*/ 0 h 90"/>
                <a:gd name="T2" fmla="*/ 42 w 48"/>
                <a:gd name="T3" fmla="*/ 0 h 90"/>
                <a:gd name="T4" fmla="*/ 42 w 48"/>
                <a:gd name="T5" fmla="*/ 6 h 90"/>
                <a:gd name="T6" fmla="*/ 48 w 48"/>
                <a:gd name="T7" fmla="*/ 6 h 90"/>
                <a:gd name="T8" fmla="*/ 36 w 48"/>
                <a:gd name="T9" fmla="*/ 30 h 90"/>
                <a:gd name="T10" fmla="*/ 30 w 48"/>
                <a:gd name="T11" fmla="*/ 18 h 90"/>
                <a:gd name="T12" fmla="*/ 24 w 48"/>
                <a:gd name="T13" fmla="*/ 18 h 90"/>
                <a:gd name="T14" fmla="*/ 18 w 48"/>
                <a:gd name="T15" fmla="*/ 6 h 90"/>
                <a:gd name="T16" fmla="*/ 24 w 48"/>
                <a:gd name="T17" fmla="*/ 0 h 90"/>
                <a:gd name="T18" fmla="*/ 0 w 48"/>
                <a:gd name="T19" fmla="*/ 90 h 90"/>
                <a:gd name="T20" fmla="*/ 0 w 48"/>
                <a:gd name="T21" fmla="*/ 66 h 90"/>
                <a:gd name="T22" fmla="*/ 6 w 48"/>
                <a:gd name="T23" fmla="*/ 60 h 90"/>
                <a:gd name="T24" fmla="*/ 6 w 48"/>
                <a:gd name="T25" fmla="*/ 54 h 90"/>
                <a:gd name="T26" fmla="*/ 0 w 48"/>
                <a:gd name="T27" fmla="*/ 54 h 90"/>
                <a:gd name="T28" fmla="*/ 0 w 48"/>
                <a:gd name="T29" fmla="*/ 30 h 90"/>
                <a:gd name="T30" fmla="*/ 0 w 48"/>
                <a:gd name="T31" fmla="*/ 24 h 90"/>
                <a:gd name="T32" fmla="*/ 18 w 48"/>
                <a:gd name="T33" fmla="*/ 6 h 90"/>
                <a:gd name="T34" fmla="*/ 18 w 48"/>
                <a:gd name="T35" fmla="*/ 18 h 90"/>
                <a:gd name="T36" fmla="*/ 30 w 48"/>
                <a:gd name="T37" fmla="*/ 18 h 90"/>
                <a:gd name="T38" fmla="*/ 30 w 48"/>
                <a:gd name="T39" fmla="*/ 24 h 90"/>
                <a:gd name="T40" fmla="*/ 30 w 48"/>
                <a:gd name="T41" fmla="*/ 30 h 90"/>
                <a:gd name="T42" fmla="*/ 30 w 48"/>
                <a:gd name="T43" fmla="*/ 36 h 90"/>
                <a:gd name="T44" fmla="*/ 24 w 48"/>
                <a:gd name="T45" fmla="*/ 36 h 90"/>
                <a:gd name="T46" fmla="*/ 24 w 48"/>
                <a:gd name="T47" fmla="*/ 42 h 90"/>
                <a:gd name="T48" fmla="*/ 18 w 48"/>
                <a:gd name="T49" fmla="*/ 42 h 90"/>
                <a:gd name="T50" fmla="*/ 24 w 48"/>
                <a:gd name="T51" fmla="*/ 90 h 90"/>
                <a:gd name="T52" fmla="*/ 0 w 48"/>
                <a:gd name="T5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90">
                  <a:moveTo>
                    <a:pt x="24" y="0"/>
                  </a:moveTo>
                  <a:lnTo>
                    <a:pt x="42" y="0"/>
                  </a:lnTo>
                  <a:lnTo>
                    <a:pt x="42" y="6"/>
                  </a:lnTo>
                  <a:lnTo>
                    <a:pt x="48" y="6"/>
                  </a:lnTo>
                  <a:lnTo>
                    <a:pt x="36" y="30"/>
                  </a:lnTo>
                  <a:lnTo>
                    <a:pt x="30" y="18"/>
                  </a:lnTo>
                  <a:lnTo>
                    <a:pt x="24" y="18"/>
                  </a:lnTo>
                  <a:lnTo>
                    <a:pt x="18" y="6"/>
                  </a:lnTo>
                  <a:lnTo>
                    <a:pt x="24" y="0"/>
                  </a:lnTo>
                  <a:close/>
                  <a:moveTo>
                    <a:pt x="0" y="90"/>
                  </a:moveTo>
                  <a:lnTo>
                    <a:pt x="0" y="66"/>
                  </a:lnTo>
                  <a:lnTo>
                    <a:pt x="6" y="60"/>
                  </a:lnTo>
                  <a:lnTo>
                    <a:pt x="6" y="54"/>
                  </a:lnTo>
                  <a:lnTo>
                    <a:pt x="0" y="54"/>
                  </a:lnTo>
                  <a:lnTo>
                    <a:pt x="0" y="30"/>
                  </a:lnTo>
                  <a:lnTo>
                    <a:pt x="0" y="24"/>
                  </a:lnTo>
                  <a:lnTo>
                    <a:pt x="18" y="6"/>
                  </a:lnTo>
                  <a:lnTo>
                    <a:pt x="18" y="18"/>
                  </a:lnTo>
                  <a:lnTo>
                    <a:pt x="30" y="18"/>
                  </a:lnTo>
                  <a:lnTo>
                    <a:pt x="30" y="24"/>
                  </a:lnTo>
                  <a:lnTo>
                    <a:pt x="30" y="30"/>
                  </a:lnTo>
                  <a:lnTo>
                    <a:pt x="30" y="36"/>
                  </a:lnTo>
                  <a:lnTo>
                    <a:pt x="24" y="36"/>
                  </a:lnTo>
                  <a:lnTo>
                    <a:pt x="24" y="42"/>
                  </a:lnTo>
                  <a:lnTo>
                    <a:pt x="18" y="42"/>
                  </a:lnTo>
                  <a:lnTo>
                    <a:pt x="24" y="90"/>
                  </a:lnTo>
                  <a:lnTo>
                    <a:pt x="0" y="9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9" name="Freeform 2917"/>
            <p:cNvSpPr>
              <a:spLocks/>
            </p:cNvSpPr>
            <p:nvPr/>
          </p:nvSpPr>
          <p:spPr bwMode="auto">
            <a:xfrm>
              <a:off x="3252" y="1140"/>
              <a:ext cx="72" cy="72"/>
            </a:xfrm>
            <a:custGeom>
              <a:avLst/>
              <a:gdLst>
                <a:gd name="T0" fmla="*/ 66 w 72"/>
                <a:gd name="T1" fmla="*/ 66 h 72"/>
                <a:gd name="T2" fmla="*/ 42 w 72"/>
                <a:gd name="T3" fmla="*/ 72 h 72"/>
                <a:gd name="T4" fmla="*/ 42 w 72"/>
                <a:gd name="T5" fmla="*/ 54 h 72"/>
                <a:gd name="T6" fmla="*/ 12 w 72"/>
                <a:gd name="T7" fmla="*/ 54 h 72"/>
                <a:gd name="T8" fmla="*/ 12 w 72"/>
                <a:gd name="T9" fmla="*/ 48 h 72"/>
                <a:gd name="T10" fmla="*/ 6 w 72"/>
                <a:gd name="T11" fmla="*/ 48 h 72"/>
                <a:gd name="T12" fmla="*/ 6 w 72"/>
                <a:gd name="T13" fmla="*/ 30 h 72"/>
                <a:gd name="T14" fmla="*/ 0 w 72"/>
                <a:gd name="T15" fmla="*/ 30 h 72"/>
                <a:gd name="T16" fmla="*/ 6 w 72"/>
                <a:gd name="T17" fmla="*/ 24 h 72"/>
                <a:gd name="T18" fmla="*/ 36 w 72"/>
                <a:gd name="T19" fmla="*/ 18 h 72"/>
                <a:gd name="T20" fmla="*/ 48 w 72"/>
                <a:gd name="T21" fmla="*/ 12 h 72"/>
                <a:gd name="T22" fmla="*/ 54 w 72"/>
                <a:gd name="T23" fmla="*/ 0 h 72"/>
                <a:gd name="T24" fmla="*/ 60 w 72"/>
                <a:gd name="T25" fmla="*/ 0 h 72"/>
                <a:gd name="T26" fmla="*/ 66 w 72"/>
                <a:gd name="T27" fmla="*/ 0 h 72"/>
                <a:gd name="T28" fmla="*/ 66 w 72"/>
                <a:gd name="T29" fmla="*/ 24 h 72"/>
                <a:gd name="T30" fmla="*/ 72 w 72"/>
                <a:gd name="T31" fmla="*/ 24 h 72"/>
                <a:gd name="T32" fmla="*/ 72 w 72"/>
                <a:gd name="T33" fmla="*/ 30 h 72"/>
                <a:gd name="T34" fmla="*/ 66 w 72"/>
                <a:gd name="T35" fmla="*/ 36 h 72"/>
                <a:gd name="T36" fmla="*/ 66 w 72"/>
                <a:gd name="T37" fmla="*/ 60 h 72"/>
                <a:gd name="T38" fmla="*/ 66 w 72"/>
                <a:gd name="T3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66" y="66"/>
                  </a:moveTo>
                  <a:lnTo>
                    <a:pt x="42" y="72"/>
                  </a:lnTo>
                  <a:lnTo>
                    <a:pt x="42" y="54"/>
                  </a:lnTo>
                  <a:lnTo>
                    <a:pt x="12" y="54"/>
                  </a:lnTo>
                  <a:lnTo>
                    <a:pt x="12" y="48"/>
                  </a:lnTo>
                  <a:lnTo>
                    <a:pt x="6" y="48"/>
                  </a:lnTo>
                  <a:lnTo>
                    <a:pt x="6" y="30"/>
                  </a:lnTo>
                  <a:lnTo>
                    <a:pt x="0" y="30"/>
                  </a:lnTo>
                  <a:lnTo>
                    <a:pt x="6" y="24"/>
                  </a:lnTo>
                  <a:lnTo>
                    <a:pt x="36" y="18"/>
                  </a:lnTo>
                  <a:lnTo>
                    <a:pt x="48" y="12"/>
                  </a:lnTo>
                  <a:lnTo>
                    <a:pt x="54" y="0"/>
                  </a:lnTo>
                  <a:lnTo>
                    <a:pt x="60" y="0"/>
                  </a:lnTo>
                  <a:lnTo>
                    <a:pt x="66" y="0"/>
                  </a:lnTo>
                  <a:lnTo>
                    <a:pt x="66" y="24"/>
                  </a:lnTo>
                  <a:lnTo>
                    <a:pt x="72" y="24"/>
                  </a:lnTo>
                  <a:lnTo>
                    <a:pt x="72" y="30"/>
                  </a:lnTo>
                  <a:lnTo>
                    <a:pt x="66" y="36"/>
                  </a:lnTo>
                  <a:lnTo>
                    <a:pt x="66" y="60"/>
                  </a:lnTo>
                  <a:lnTo>
                    <a:pt x="66" y="6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90" name="Freeform 2918"/>
            <p:cNvSpPr>
              <a:spLocks/>
            </p:cNvSpPr>
            <p:nvPr/>
          </p:nvSpPr>
          <p:spPr bwMode="auto">
            <a:xfrm>
              <a:off x="3336" y="1140"/>
              <a:ext cx="48" cy="60"/>
            </a:xfrm>
            <a:custGeom>
              <a:avLst/>
              <a:gdLst>
                <a:gd name="T0" fmla="*/ 6 w 48"/>
                <a:gd name="T1" fmla="*/ 60 h 60"/>
                <a:gd name="T2" fmla="*/ 0 w 48"/>
                <a:gd name="T3" fmla="*/ 12 h 60"/>
                <a:gd name="T4" fmla="*/ 6 w 48"/>
                <a:gd name="T5" fmla="*/ 12 h 60"/>
                <a:gd name="T6" fmla="*/ 6 w 48"/>
                <a:gd name="T7" fmla="*/ 6 h 60"/>
                <a:gd name="T8" fmla="*/ 12 w 48"/>
                <a:gd name="T9" fmla="*/ 6 h 60"/>
                <a:gd name="T10" fmla="*/ 12 w 48"/>
                <a:gd name="T11" fmla="*/ 12 h 60"/>
                <a:gd name="T12" fmla="*/ 18 w 48"/>
                <a:gd name="T13" fmla="*/ 18 h 60"/>
                <a:gd name="T14" fmla="*/ 36 w 48"/>
                <a:gd name="T15" fmla="*/ 0 h 60"/>
                <a:gd name="T16" fmla="*/ 30 w 48"/>
                <a:gd name="T17" fmla="*/ 6 h 60"/>
                <a:gd name="T18" fmla="*/ 42 w 48"/>
                <a:gd name="T19" fmla="*/ 6 h 60"/>
                <a:gd name="T20" fmla="*/ 42 w 48"/>
                <a:gd name="T21" fmla="*/ 18 h 60"/>
                <a:gd name="T22" fmla="*/ 48 w 48"/>
                <a:gd name="T23" fmla="*/ 18 h 60"/>
                <a:gd name="T24" fmla="*/ 48 w 48"/>
                <a:gd name="T25" fmla="*/ 30 h 60"/>
                <a:gd name="T26" fmla="*/ 42 w 48"/>
                <a:gd name="T27" fmla="*/ 30 h 60"/>
                <a:gd name="T28" fmla="*/ 42 w 48"/>
                <a:gd name="T29" fmla="*/ 54 h 60"/>
                <a:gd name="T30" fmla="*/ 6 w 48"/>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0">
                  <a:moveTo>
                    <a:pt x="6" y="60"/>
                  </a:moveTo>
                  <a:lnTo>
                    <a:pt x="0" y="12"/>
                  </a:lnTo>
                  <a:lnTo>
                    <a:pt x="6" y="12"/>
                  </a:lnTo>
                  <a:lnTo>
                    <a:pt x="6" y="6"/>
                  </a:lnTo>
                  <a:lnTo>
                    <a:pt x="12" y="6"/>
                  </a:lnTo>
                  <a:lnTo>
                    <a:pt x="12" y="12"/>
                  </a:lnTo>
                  <a:lnTo>
                    <a:pt x="18" y="18"/>
                  </a:lnTo>
                  <a:lnTo>
                    <a:pt x="36" y="0"/>
                  </a:lnTo>
                  <a:lnTo>
                    <a:pt x="30" y="6"/>
                  </a:lnTo>
                  <a:lnTo>
                    <a:pt x="42" y="6"/>
                  </a:lnTo>
                  <a:lnTo>
                    <a:pt x="42" y="18"/>
                  </a:lnTo>
                  <a:lnTo>
                    <a:pt x="48" y="18"/>
                  </a:lnTo>
                  <a:lnTo>
                    <a:pt x="48" y="30"/>
                  </a:lnTo>
                  <a:lnTo>
                    <a:pt x="42" y="30"/>
                  </a:lnTo>
                  <a:lnTo>
                    <a:pt x="42" y="54"/>
                  </a:lnTo>
                  <a:lnTo>
                    <a:pt x="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91" name="Freeform 2919"/>
            <p:cNvSpPr>
              <a:spLocks/>
            </p:cNvSpPr>
            <p:nvPr/>
          </p:nvSpPr>
          <p:spPr bwMode="auto">
            <a:xfrm>
              <a:off x="3378" y="1146"/>
              <a:ext cx="72" cy="90"/>
            </a:xfrm>
            <a:custGeom>
              <a:avLst/>
              <a:gdLst>
                <a:gd name="T0" fmla="*/ 36 w 72"/>
                <a:gd name="T1" fmla="*/ 90 h 90"/>
                <a:gd name="T2" fmla="*/ 36 w 72"/>
                <a:gd name="T3" fmla="*/ 60 h 90"/>
                <a:gd name="T4" fmla="*/ 0 w 72"/>
                <a:gd name="T5" fmla="*/ 66 h 90"/>
                <a:gd name="T6" fmla="*/ 0 w 72"/>
                <a:gd name="T7" fmla="*/ 48 h 90"/>
                <a:gd name="T8" fmla="*/ 0 w 72"/>
                <a:gd name="T9" fmla="*/ 24 h 90"/>
                <a:gd name="T10" fmla="*/ 6 w 72"/>
                <a:gd name="T11" fmla="*/ 24 h 90"/>
                <a:gd name="T12" fmla="*/ 6 w 72"/>
                <a:gd name="T13" fmla="*/ 12 h 90"/>
                <a:gd name="T14" fmla="*/ 0 w 72"/>
                <a:gd name="T15" fmla="*/ 12 h 90"/>
                <a:gd name="T16" fmla="*/ 0 w 72"/>
                <a:gd name="T17" fmla="*/ 0 h 90"/>
                <a:gd name="T18" fmla="*/ 12 w 72"/>
                <a:gd name="T19" fmla="*/ 0 h 90"/>
                <a:gd name="T20" fmla="*/ 30 w 72"/>
                <a:gd name="T21" fmla="*/ 6 h 90"/>
                <a:gd name="T22" fmla="*/ 48 w 72"/>
                <a:gd name="T23" fmla="*/ 36 h 90"/>
                <a:gd name="T24" fmla="*/ 66 w 72"/>
                <a:gd name="T25" fmla="*/ 36 h 90"/>
                <a:gd name="T26" fmla="*/ 72 w 72"/>
                <a:gd name="T27" fmla="*/ 66 h 90"/>
                <a:gd name="T28" fmla="*/ 60 w 72"/>
                <a:gd name="T29" fmla="*/ 72 h 90"/>
                <a:gd name="T30" fmla="*/ 66 w 72"/>
                <a:gd name="T31" fmla="*/ 84 h 90"/>
                <a:gd name="T32" fmla="*/ 54 w 72"/>
                <a:gd name="T33" fmla="*/ 84 h 90"/>
                <a:gd name="T34" fmla="*/ 36 w 72"/>
                <a:gd name="T3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0">
                  <a:moveTo>
                    <a:pt x="36" y="90"/>
                  </a:moveTo>
                  <a:lnTo>
                    <a:pt x="36" y="60"/>
                  </a:lnTo>
                  <a:lnTo>
                    <a:pt x="0" y="66"/>
                  </a:lnTo>
                  <a:lnTo>
                    <a:pt x="0" y="48"/>
                  </a:lnTo>
                  <a:lnTo>
                    <a:pt x="0" y="24"/>
                  </a:lnTo>
                  <a:lnTo>
                    <a:pt x="6" y="24"/>
                  </a:lnTo>
                  <a:lnTo>
                    <a:pt x="6" y="12"/>
                  </a:lnTo>
                  <a:lnTo>
                    <a:pt x="0" y="12"/>
                  </a:lnTo>
                  <a:lnTo>
                    <a:pt x="0" y="0"/>
                  </a:lnTo>
                  <a:lnTo>
                    <a:pt x="12" y="0"/>
                  </a:lnTo>
                  <a:lnTo>
                    <a:pt x="30" y="6"/>
                  </a:lnTo>
                  <a:lnTo>
                    <a:pt x="48" y="36"/>
                  </a:lnTo>
                  <a:lnTo>
                    <a:pt x="66" y="36"/>
                  </a:lnTo>
                  <a:lnTo>
                    <a:pt x="72" y="66"/>
                  </a:lnTo>
                  <a:lnTo>
                    <a:pt x="60" y="72"/>
                  </a:lnTo>
                  <a:lnTo>
                    <a:pt x="66" y="84"/>
                  </a:lnTo>
                  <a:lnTo>
                    <a:pt x="54" y="84"/>
                  </a:lnTo>
                  <a:lnTo>
                    <a:pt x="36" y="9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92" name="Freeform 2920"/>
            <p:cNvSpPr>
              <a:spLocks/>
            </p:cNvSpPr>
            <p:nvPr/>
          </p:nvSpPr>
          <p:spPr bwMode="auto">
            <a:xfrm>
              <a:off x="3222" y="1170"/>
              <a:ext cx="96" cy="60"/>
            </a:xfrm>
            <a:custGeom>
              <a:avLst/>
              <a:gdLst>
                <a:gd name="T0" fmla="*/ 96 w 96"/>
                <a:gd name="T1" fmla="*/ 60 h 60"/>
                <a:gd name="T2" fmla="*/ 90 w 96"/>
                <a:gd name="T3" fmla="*/ 54 h 60"/>
                <a:gd name="T4" fmla="*/ 30 w 96"/>
                <a:gd name="T5" fmla="*/ 48 h 60"/>
                <a:gd name="T6" fmla="*/ 18 w 96"/>
                <a:gd name="T7" fmla="*/ 42 h 60"/>
                <a:gd name="T8" fmla="*/ 18 w 96"/>
                <a:gd name="T9" fmla="*/ 36 h 60"/>
                <a:gd name="T10" fmla="*/ 12 w 96"/>
                <a:gd name="T11" fmla="*/ 30 h 60"/>
                <a:gd name="T12" fmla="*/ 12 w 96"/>
                <a:gd name="T13" fmla="*/ 24 h 60"/>
                <a:gd name="T14" fmla="*/ 6 w 96"/>
                <a:gd name="T15" fmla="*/ 24 h 60"/>
                <a:gd name="T16" fmla="*/ 0 w 96"/>
                <a:gd name="T17" fmla="*/ 24 h 60"/>
                <a:gd name="T18" fmla="*/ 24 w 96"/>
                <a:gd name="T19" fmla="*/ 6 h 60"/>
                <a:gd name="T20" fmla="*/ 30 w 96"/>
                <a:gd name="T21" fmla="*/ 0 h 60"/>
                <a:gd name="T22" fmla="*/ 36 w 96"/>
                <a:gd name="T23" fmla="*/ 0 h 60"/>
                <a:gd name="T24" fmla="*/ 36 w 96"/>
                <a:gd name="T25" fmla="*/ 18 h 60"/>
                <a:gd name="T26" fmla="*/ 42 w 96"/>
                <a:gd name="T27" fmla="*/ 18 h 60"/>
                <a:gd name="T28" fmla="*/ 42 w 96"/>
                <a:gd name="T29" fmla="*/ 24 h 60"/>
                <a:gd name="T30" fmla="*/ 72 w 96"/>
                <a:gd name="T31" fmla="*/ 24 h 60"/>
                <a:gd name="T32" fmla="*/ 72 w 96"/>
                <a:gd name="T33" fmla="*/ 42 h 60"/>
                <a:gd name="T34" fmla="*/ 96 w 96"/>
                <a:gd name="T35" fmla="*/ 36 h 60"/>
                <a:gd name="T36" fmla="*/ 96 w 96"/>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60">
                  <a:moveTo>
                    <a:pt x="96" y="60"/>
                  </a:moveTo>
                  <a:lnTo>
                    <a:pt x="90" y="54"/>
                  </a:lnTo>
                  <a:lnTo>
                    <a:pt x="30" y="48"/>
                  </a:lnTo>
                  <a:lnTo>
                    <a:pt x="18" y="42"/>
                  </a:lnTo>
                  <a:lnTo>
                    <a:pt x="18" y="36"/>
                  </a:lnTo>
                  <a:lnTo>
                    <a:pt x="12" y="30"/>
                  </a:lnTo>
                  <a:lnTo>
                    <a:pt x="12" y="24"/>
                  </a:lnTo>
                  <a:lnTo>
                    <a:pt x="6" y="24"/>
                  </a:lnTo>
                  <a:lnTo>
                    <a:pt x="0" y="24"/>
                  </a:lnTo>
                  <a:lnTo>
                    <a:pt x="24" y="6"/>
                  </a:lnTo>
                  <a:lnTo>
                    <a:pt x="30" y="0"/>
                  </a:lnTo>
                  <a:lnTo>
                    <a:pt x="36" y="0"/>
                  </a:lnTo>
                  <a:lnTo>
                    <a:pt x="36" y="18"/>
                  </a:lnTo>
                  <a:lnTo>
                    <a:pt x="42" y="18"/>
                  </a:lnTo>
                  <a:lnTo>
                    <a:pt x="42" y="24"/>
                  </a:lnTo>
                  <a:lnTo>
                    <a:pt x="72" y="24"/>
                  </a:lnTo>
                  <a:lnTo>
                    <a:pt x="72" y="42"/>
                  </a:lnTo>
                  <a:lnTo>
                    <a:pt x="96" y="36"/>
                  </a:lnTo>
                  <a:lnTo>
                    <a:pt x="96" y="6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93" name="Freeform 2921"/>
            <p:cNvSpPr>
              <a:spLocks/>
            </p:cNvSpPr>
            <p:nvPr/>
          </p:nvSpPr>
          <p:spPr bwMode="auto">
            <a:xfrm>
              <a:off x="3528" y="1140"/>
              <a:ext cx="48" cy="54"/>
            </a:xfrm>
            <a:custGeom>
              <a:avLst/>
              <a:gdLst>
                <a:gd name="T0" fmla="*/ 6 w 48"/>
                <a:gd name="T1" fmla="*/ 54 h 54"/>
                <a:gd name="T2" fmla="*/ 6 w 48"/>
                <a:gd name="T3" fmla="*/ 30 h 54"/>
                <a:gd name="T4" fmla="*/ 0 w 48"/>
                <a:gd name="T5" fmla="*/ 12 h 54"/>
                <a:gd name="T6" fmla="*/ 24 w 48"/>
                <a:gd name="T7" fmla="*/ 12 h 54"/>
                <a:gd name="T8" fmla="*/ 42 w 48"/>
                <a:gd name="T9" fmla="*/ 0 h 54"/>
                <a:gd name="T10" fmla="*/ 48 w 48"/>
                <a:gd name="T11" fmla="*/ 54 h 54"/>
                <a:gd name="T12" fmla="*/ 6 w 4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48" h="54">
                  <a:moveTo>
                    <a:pt x="6" y="54"/>
                  </a:moveTo>
                  <a:lnTo>
                    <a:pt x="6" y="30"/>
                  </a:lnTo>
                  <a:lnTo>
                    <a:pt x="0" y="12"/>
                  </a:lnTo>
                  <a:lnTo>
                    <a:pt x="24" y="12"/>
                  </a:lnTo>
                  <a:lnTo>
                    <a:pt x="42" y="0"/>
                  </a:lnTo>
                  <a:lnTo>
                    <a:pt x="48" y="54"/>
                  </a:lnTo>
                  <a:lnTo>
                    <a:pt x="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94" name="Freeform 2922"/>
            <p:cNvSpPr>
              <a:spLocks/>
            </p:cNvSpPr>
            <p:nvPr/>
          </p:nvSpPr>
          <p:spPr bwMode="auto">
            <a:xfrm>
              <a:off x="3444" y="1152"/>
              <a:ext cx="90" cy="60"/>
            </a:xfrm>
            <a:custGeom>
              <a:avLst/>
              <a:gdLst>
                <a:gd name="T0" fmla="*/ 6 w 90"/>
                <a:gd name="T1" fmla="*/ 60 h 60"/>
                <a:gd name="T2" fmla="*/ 0 w 90"/>
                <a:gd name="T3" fmla="*/ 30 h 60"/>
                <a:gd name="T4" fmla="*/ 6 w 90"/>
                <a:gd name="T5" fmla="*/ 24 h 60"/>
                <a:gd name="T6" fmla="*/ 18 w 90"/>
                <a:gd name="T7" fmla="*/ 30 h 60"/>
                <a:gd name="T8" fmla="*/ 24 w 90"/>
                <a:gd name="T9" fmla="*/ 30 h 60"/>
                <a:gd name="T10" fmla="*/ 36 w 90"/>
                <a:gd name="T11" fmla="*/ 36 h 60"/>
                <a:gd name="T12" fmla="*/ 48 w 90"/>
                <a:gd name="T13" fmla="*/ 18 h 60"/>
                <a:gd name="T14" fmla="*/ 66 w 90"/>
                <a:gd name="T15" fmla="*/ 6 h 60"/>
                <a:gd name="T16" fmla="*/ 72 w 90"/>
                <a:gd name="T17" fmla="*/ 6 h 60"/>
                <a:gd name="T18" fmla="*/ 84 w 90"/>
                <a:gd name="T19" fmla="*/ 0 h 60"/>
                <a:gd name="T20" fmla="*/ 90 w 90"/>
                <a:gd name="T21" fmla="*/ 18 h 60"/>
                <a:gd name="T22" fmla="*/ 54 w 90"/>
                <a:gd name="T23" fmla="*/ 24 h 60"/>
                <a:gd name="T24" fmla="*/ 54 w 90"/>
                <a:gd name="T25" fmla="*/ 42 h 60"/>
                <a:gd name="T26" fmla="*/ 36 w 90"/>
                <a:gd name="T27" fmla="*/ 42 h 60"/>
                <a:gd name="T28" fmla="*/ 42 w 90"/>
                <a:gd name="T29" fmla="*/ 60 h 60"/>
                <a:gd name="T30" fmla="*/ 6 w 90"/>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60">
                  <a:moveTo>
                    <a:pt x="6" y="60"/>
                  </a:moveTo>
                  <a:lnTo>
                    <a:pt x="0" y="30"/>
                  </a:lnTo>
                  <a:lnTo>
                    <a:pt x="6" y="24"/>
                  </a:lnTo>
                  <a:lnTo>
                    <a:pt x="18" y="30"/>
                  </a:lnTo>
                  <a:lnTo>
                    <a:pt x="24" y="30"/>
                  </a:lnTo>
                  <a:lnTo>
                    <a:pt x="36" y="36"/>
                  </a:lnTo>
                  <a:lnTo>
                    <a:pt x="48" y="18"/>
                  </a:lnTo>
                  <a:lnTo>
                    <a:pt x="66" y="6"/>
                  </a:lnTo>
                  <a:lnTo>
                    <a:pt x="72" y="6"/>
                  </a:lnTo>
                  <a:lnTo>
                    <a:pt x="84" y="0"/>
                  </a:lnTo>
                  <a:lnTo>
                    <a:pt x="90" y="18"/>
                  </a:lnTo>
                  <a:lnTo>
                    <a:pt x="54" y="24"/>
                  </a:lnTo>
                  <a:lnTo>
                    <a:pt x="54" y="42"/>
                  </a:lnTo>
                  <a:lnTo>
                    <a:pt x="36" y="42"/>
                  </a:lnTo>
                  <a:lnTo>
                    <a:pt x="42" y="60"/>
                  </a:lnTo>
                  <a:lnTo>
                    <a:pt x="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95" name="Freeform 2923"/>
            <p:cNvSpPr>
              <a:spLocks/>
            </p:cNvSpPr>
            <p:nvPr/>
          </p:nvSpPr>
          <p:spPr bwMode="auto">
            <a:xfrm>
              <a:off x="3480" y="1170"/>
              <a:ext cx="60" cy="78"/>
            </a:xfrm>
            <a:custGeom>
              <a:avLst/>
              <a:gdLst>
                <a:gd name="T0" fmla="*/ 18 w 60"/>
                <a:gd name="T1" fmla="*/ 78 h 78"/>
                <a:gd name="T2" fmla="*/ 18 w 60"/>
                <a:gd name="T3" fmla="*/ 66 h 78"/>
                <a:gd name="T4" fmla="*/ 12 w 60"/>
                <a:gd name="T5" fmla="*/ 66 h 78"/>
                <a:gd name="T6" fmla="*/ 12 w 60"/>
                <a:gd name="T7" fmla="*/ 42 h 78"/>
                <a:gd name="T8" fmla="*/ 6 w 60"/>
                <a:gd name="T9" fmla="*/ 42 h 78"/>
                <a:gd name="T10" fmla="*/ 0 w 60"/>
                <a:gd name="T11" fmla="*/ 24 h 78"/>
                <a:gd name="T12" fmla="*/ 18 w 60"/>
                <a:gd name="T13" fmla="*/ 24 h 78"/>
                <a:gd name="T14" fmla="*/ 18 w 60"/>
                <a:gd name="T15" fmla="*/ 6 h 78"/>
                <a:gd name="T16" fmla="*/ 54 w 60"/>
                <a:gd name="T17" fmla="*/ 0 h 78"/>
                <a:gd name="T18" fmla="*/ 54 w 60"/>
                <a:gd name="T19" fmla="*/ 24 h 78"/>
                <a:gd name="T20" fmla="*/ 60 w 60"/>
                <a:gd name="T21" fmla="*/ 54 h 78"/>
                <a:gd name="T22" fmla="*/ 54 w 60"/>
                <a:gd name="T23" fmla="*/ 54 h 78"/>
                <a:gd name="T24" fmla="*/ 54 w 60"/>
                <a:gd name="T25" fmla="*/ 60 h 78"/>
                <a:gd name="T26" fmla="*/ 42 w 60"/>
                <a:gd name="T27" fmla="*/ 54 h 78"/>
                <a:gd name="T28" fmla="*/ 30 w 60"/>
                <a:gd name="T29" fmla="*/ 60 h 78"/>
                <a:gd name="T30" fmla="*/ 24 w 60"/>
                <a:gd name="T31" fmla="*/ 66 h 78"/>
                <a:gd name="T32" fmla="*/ 24 w 60"/>
                <a:gd name="T33" fmla="*/ 72 h 78"/>
                <a:gd name="T34" fmla="*/ 18 w 60"/>
                <a:gd name="T3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78">
                  <a:moveTo>
                    <a:pt x="18" y="78"/>
                  </a:moveTo>
                  <a:lnTo>
                    <a:pt x="18" y="66"/>
                  </a:lnTo>
                  <a:lnTo>
                    <a:pt x="12" y="66"/>
                  </a:lnTo>
                  <a:lnTo>
                    <a:pt x="12" y="42"/>
                  </a:lnTo>
                  <a:lnTo>
                    <a:pt x="6" y="42"/>
                  </a:lnTo>
                  <a:lnTo>
                    <a:pt x="0" y="24"/>
                  </a:lnTo>
                  <a:lnTo>
                    <a:pt x="18" y="24"/>
                  </a:lnTo>
                  <a:lnTo>
                    <a:pt x="18" y="6"/>
                  </a:lnTo>
                  <a:lnTo>
                    <a:pt x="54" y="0"/>
                  </a:lnTo>
                  <a:lnTo>
                    <a:pt x="54" y="24"/>
                  </a:lnTo>
                  <a:lnTo>
                    <a:pt x="60" y="54"/>
                  </a:lnTo>
                  <a:lnTo>
                    <a:pt x="54" y="54"/>
                  </a:lnTo>
                  <a:lnTo>
                    <a:pt x="54" y="60"/>
                  </a:lnTo>
                  <a:lnTo>
                    <a:pt x="42" y="54"/>
                  </a:lnTo>
                  <a:lnTo>
                    <a:pt x="30" y="60"/>
                  </a:lnTo>
                  <a:lnTo>
                    <a:pt x="24" y="66"/>
                  </a:lnTo>
                  <a:lnTo>
                    <a:pt x="24" y="72"/>
                  </a:lnTo>
                  <a:lnTo>
                    <a:pt x="18"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96" name="Freeform 2924"/>
            <p:cNvSpPr>
              <a:spLocks/>
            </p:cNvSpPr>
            <p:nvPr/>
          </p:nvSpPr>
          <p:spPr bwMode="auto">
            <a:xfrm>
              <a:off x="3318" y="1194"/>
              <a:ext cx="66" cy="48"/>
            </a:xfrm>
            <a:custGeom>
              <a:avLst/>
              <a:gdLst>
                <a:gd name="T0" fmla="*/ 6 w 66"/>
                <a:gd name="T1" fmla="*/ 42 h 48"/>
                <a:gd name="T2" fmla="*/ 0 w 66"/>
                <a:gd name="T3" fmla="*/ 36 h 48"/>
                <a:gd name="T4" fmla="*/ 0 w 66"/>
                <a:gd name="T5" fmla="*/ 12 h 48"/>
                <a:gd name="T6" fmla="*/ 0 w 66"/>
                <a:gd name="T7" fmla="*/ 6 h 48"/>
                <a:gd name="T8" fmla="*/ 24 w 66"/>
                <a:gd name="T9" fmla="*/ 6 h 48"/>
                <a:gd name="T10" fmla="*/ 60 w 66"/>
                <a:gd name="T11" fmla="*/ 0 h 48"/>
                <a:gd name="T12" fmla="*/ 60 w 66"/>
                <a:gd name="T13" fmla="*/ 18 h 48"/>
                <a:gd name="T14" fmla="*/ 66 w 66"/>
                <a:gd name="T15" fmla="*/ 48 h 48"/>
                <a:gd name="T16" fmla="*/ 60 w 66"/>
                <a:gd name="T17" fmla="*/ 48 h 48"/>
                <a:gd name="T18" fmla="*/ 54 w 66"/>
                <a:gd name="T19" fmla="*/ 48 h 48"/>
                <a:gd name="T20" fmla="*/ 48 w 66"/>
                <a:gd name="T21" fmla="*/ 48 h 48"/>
                <a:gd name="T22" fmla="*/ 48 w 66"/>
                <a:gd name="T23" fmla="*/ 42 h 48"/>
                <a:gd name="T24" fmla="*/ 42 w 66"/>
                <a:gd name="T25" fmla="*/ 48 h 48"/>
                <a:gd name="T26" fmla="*/ 42 w 66"/>
                <a:gd name="T27" fmla="*/ 42 h 48"/>
                <a:gd name="T28" fmla="*/ 36 w 66"/>
                <a:gd name="T29" fmla="*/ 42 h 48"/>
                <a:gd name="T30" fmla="*/ 30 w 66"/>
                <a:gd name="T31" fmla="*/ 42 h 48"/>
                <a:gd name="T32" fmla="*/ 30 w 66"/>
                <a:gd name="T33" fmla="*/ 48 h 48"/>
                <a:gd name="T34" fmla="*/ 24 w 66"/>
                <a:gd name="T35" fmla="*/ 48 h 48"/>
                <a:gd name="T36" fmla="*/ 24 w 66"/>
                <a:gd name="T37" fmla="*/ 42 h 48"/>
                <a:gd name="T38" fmla="*/ 18 w 66"/>
                <a:gd name="T39" fmla="*/ 42 h 48"/>
                <a:gd name="T40" fmla="*/ 6 w 66"/>
                <a:gd name="T4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8">
                  <a:moveTo>
                    <a:pt x="6" y="42"/>
                  </a:moveTo>
                  <a:lnTo>
                    <a:pt x="0" y="36"/>
                  </a:lnTo>
                  <a:lnTo>
                    <a:pt x="0" y="12"/>
                  </a:lnTo>
                  <a:lnTo>
                    <a:pt x="0" y="6"/>
                  </a:lnTo>
                  <a:lnTo>
                    <a:pt x="24" y="6"/>
                  </a:lnTo>
                  <a:lnTo>
                    <a:pt x="60" y="0"/>
                  </a:lnTo>
                  <a:lnTo>
                    <a:pt x="60" y="18"/>
                  </a:lnTo>
                  <a:lnTo>
                    <a:pt x="66" y="48"/>
                  </a:lnTo>
                  <a:lnTo>
                    <a:pt x="60" y="48"/>
                  </a:lnTo>
                  <a:lnTo>
                    <a:pt x="54" y="48"/>
                  </a:lnTo>
                  <a:lnTo>
                    <a:pt x="48" y="48"/>
                  </a:lnTo>
                  <a:lnTo>
                    <a:pt x="48" y="42"/>
                  </a:lnTo>
                  <a:lnTo>
                    <a:pt x="42" y="48"/>
                  </a:lnTo>
                  <a:lnTo>
                    <a:pt x="42" y="42"/>
                  </a:lnTo>
                  <a:lnTo>
                    <a:pt x="36" y="42"/>
                  </a:lnTo>
                  <a:lnTo>
                    <a:pt x="30" y="42"/>
                  </a:lnTo>
                  <a:lnTo>
                    <a:pt x="30" y="48"/>
                  </a:lnTo>
                  <a:lnTo>
                    <a:pt x="24" y="48"/>
                  </a:lnTo>
                  <a:lnTo>
                    <a:pt x="24" y="42"/>
                  </a:lnTo>
                  <a:lnTo>
                    <a:pt x="18"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97" name="Freeform 2925"/>
            <p:cNvSpPr>
              <a:spLocks/>
            </p:cNvSpPr>
            <p:nvPr/>
          </p:nvSpPr>
          <p:spPr bwMode="auto">
            <a:xfrm>
              <a:off x="3246" y="1218"/>
              <a:ext cx="78" cy="36"/>
            </a:xfrm>
            <a:custGeom>
              <a:avLst/>
              <a:gdLst>
                <a:gd name="T0" fmla="*/ 0 w 78"/>
                <a:gd name="T1" fmla="*/ 36 h 36"/>
                <a:gd name="T2" fmla="*/ 0 w 78"/>
                <a:gd name="T3" fmla="*/ 30 h 36"/>
                <a:gd name="T4" fmla="*/ 12 w 78"/>
                <a:gd name="T5" fmla="*/ 30 h 36"/>
                <a:gd name="T6" fmla="*/ 6 w 78"/>
                <a:gd name="T7" fmla="*/ 0 h 36"/>
                <a:gd name="T8" fmla="*/ 66 w 78"/>
                <a:gd name="T9" fmla="*/ 6 h 36"/>
                <a:gd name="T10" fmla="*/ 72 w 78"/>
                <a:gd name="T11" fmla="*/ 12 h 36"/>
                <a:gd name="T12" fmla="*/ 78 w 78"/>
                <a:gd name="T13" fmla="*/ 18 h 36"/>
                <a:gd name="T14" fmla="*/ 78 w 78"/>
                <a:gd name="T15" fmla="*/ 24 h 36"/>
                <a:gd name="T16" fmla="*/ 72 w 78"/>
                <a:gd name="T17" fmla="*/ 24 h 36"/>
                <a:gd name="T18" fmla="*/ 72 w 78"/>
                <a:gd name="T19" fmla="*/ 36 h 36"/>
                <a:gd name="T20" fmla="*/ 66 w 78"/>
                <a:gd name="T21" fmla="*/ 36 h 36"/>
                <a:gd name="T22" fmla="*/ 54 w 78"/>
                <a:gd name="T23" fmla="*/ 36 h 36"/>
                <a:gd name="T24" fmla="*/ 0 w 78"/>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6">
                  <a:moveTo>
                    <a:pt x="0" y="36"/>
                  </a:moveTo>
                  <a:lnTo>
                    <a:pt x="0" y="30"/>
                  </a:lnTo>
                  <a:lnTo>
                    <a:pt x="12" y="30"/>
                  </a:lnTo>
                  <a:lnTo>
                    <a:pt x="6" y="0"/>
                  </a:lnTo>
                  <a:lnTo>
                    <a:pt x="66" y="6"/>
                  </a:lnTo>
                  <a:lnTo>
                    <a:pt x="72" y="12"/>
                  </a:lnTo>
                  <a:lnTo>
                    <a:pt x="78" y="18"/>
                  </a:lnTo>
                  <a:lnTo>
                    <a:pt x="78" y="24"/>
                  </a:lnTo>
                  <a:lnTo>
                    <a:pt x="72" y="24"/>
                  </a:lnTo>
                  <a:lnTo>
                    <a:pt x="72" y="36"/>
                  </a:lnTo>
                  <a:lnTo>
                    <a:pt x="66" y="36"/>
                  </a:lnTo>
                  <a:lnTo>
                    <a:pt x="54"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98" name="Freeform 2926"/>
            <p:cNvSpPr>
              <a:spLocks/>
            </p:cNvSpPr>
            <p:nvPr/>
          </p:nvSpPr>
          <p:spPr bwMode="auto">
            <a:xfrm>
              <a:off x="3378" y="1206"/>
              <a:ext cx="36" cy="54"/>
            </a:xfrm>
            <a:custGeom>
              <a:avLst/>
              <a:gdLst>
                <a:gd name="T0" fmla="*/ 24 w 36"/>
                <a:gd name="T1" fmla="*/ 54 h 54"/>
                <a:gd name="T2" fmla="*/ 18 w 36"/>
                <a:gd name="T3" fmla="*/ 54 h 54"/>
                <a:gd name="T4" fmla="*/ 12 w 36"/>
                <a:gd name="T5" fmla="*/ 48 h 54"/>
                <a:gd name="T6" fmla="*/ 6 w 36"/>
                <a:gd name="T7" fmla="*/ 48 h 54"/>
                <a:gd name="T8" fmla="*/ 6 w 36"/>
                <a:gd name="T9" fmla="*/ 42 h 54"/>
                <a:gd name="T10" fmla="*/ 6 w 36"/>
                <a:gd name="T11" fmla="*/ 36 h 54"/>
                <a:gd name="T12" fmla="*/ 0 w 36"/>
                <a:gd name="T13" fmla="*/ 6 h 54"/>
                <a:gd name="T14" fmla="*/ 36 w 36"/>
                <a:gd name="T15" fmla="*/ 0 h 54"/>
                <a:gd name="T16" fmla="*/ 36 w 36"/>
                <a:gd name="T17" fmla="*/ 30 h 54"/>
                <a:gd name="T18" fmla="*/ 36 w 36"/>
                <a:gd name="T19" fmla="*/ 36 h 54"/>
                <a:gd name="T20" fmla="*/ 36 w 36"/>
                <a:gd name="T21" fmla="*/ 54 h 54"/>
                <a:gd name="T22" fmla="*/ 24 w 36"/>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4">
                  <a:moveTo>
                    <a:pt x="24" y="54"/>
                  </a:moveTo>
                  <a:lnTo>
                    <a:pt x="18" y="54"/>
                  </a:lnTo>
                  <a:lnTo>
                    <a:pt x="12" y="48"/>
                  </a:lnTo>
                  <a:lnTo>
                    <a:pt x="6" y="48"/>
                  </a:lnTo>
                  <a:lnTo>
                    <a:pt x="6" y="42"/>
                  </a:lnTo>
                  <a:lnTo>
                    <a:pt x="6" y="36"/>
                  </a:lnTo>
                  <a:lnTo>
                    <a:pt x="0" y="6"/>
                  </a:lnTo>
                  <a:lnTo>
                    <a:pt x="36" y="0"/>
                  </a:lnTo>
                  <a:lnTo>
                    <a:pt x="36" y="30"/>
                  </a:lnTo>
                  <a:lnTo>
                    <a:pt x="36" y="36"/>
                  </a:lnTo>
                  <a:lnTo>
                    <a:pt x="36" y="54"/>
                  </a:lnTo>
                  <a:lnTo>
                    <a:pt x="24"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99" name="Freeform 2927"/>
            <p:cNvSpPr>
              <a:spLocks/>
            </p:cNvSpPr>
            <p:nvPr/>
          </p:nvSpPr>
          <p:spPr bwMode="auto">
            <a:xfrm>
              <a:off x="3534" y="1194"/>
              <a:ext cx="126" cy="30"/>
            </a:xfrm>
            <a:custGeom>
              <a:avLst/>
              <a:gdLst>
                <a:gd name="T0" fmla="*/ 6 w 126"/>
                <a:gd name="T1" fmla="*/ 30 h 30"/>
                <a:gd name="T2" fmla="*/ 0 w 126"/>
                <a:gd name="T3" fmla="*/ 0 h 30"/>
                <a:gd name="T4" fmla="*/ 42 w 126"/>
                <a:gd name="T5" fmla="*/ 0 h 30"/>
                <a:gd name="T6" fmla="*/ 54 w 126"/>
                <a:gd name="T7" fmla="*/ 0 h 30"/>
                <a:gd name="T8" fmla="*/ 54 w 126"/>
                <a:gd name="T9" fmla="*/ 6 h 30"/>
                <a:gd name="T10" fmla="*/ 102 w 126"/>
                <a:gd name="T11" fmla="*/ 0 h 30"/>
                <a:gd name="T12" fmla="*/ 108 w 126"/>
                <a:gd name="T13" fmla="*/ 6 h 30"/>
                <a:gd name="T14" fmla="*/ 114 w 126"/>
                <a:gd name="T15" fmla="*/ 6 h 30"/>
                <a:gd name="T16" fmla="*/ 114 w 126"/>
                <a:gd name="T17" fmla="*/ 12 h 30"/>
                <a:gd name="T18" fmla="*/ 126 w 126"/>
                <a:gd name="T19" fmla="*/ 12 h 30"/>
                <a:gd name="T20" fmla="*/ 126 w 126"/>
                <a:gd name="T21" fmla="*/ 18 h 30"/>
                <a:gd name="T22" fmla="*/ 108 w 126"/>
                <a:gd name="T23" fmla="*/ 18 h 30"/>
                <a:gd name="T24" fmla="*/ 96 w 126"/>
                <a:gd name="T25" fmla="*/ 18 h 30"/>
                <a:gd name="T26" fmla="*/ 90 w 126"/>
                <a:gd name="T27" fmla="*/ 12 h 30"/>
                <a:gd name="T28" fmla="*/ 84 w 126"/>
                <a:gd name="T29" fmla="*/ 12 h 30"/>
                <a:gd name="T30" fmla="*/ 84 w 126"/>
                <a:gd name="T31" fmla="*/ 30 h 30"/>
                <a:gd name="T32" fmla="*/ 72 w 126"/>
                <a:gd name="T33" fmla="*/ 30 h 30"/>
                <a:gd name="T34" fmla="*/ 60 w 126"/>
                <a:gd name="T35" fmla="*/ 18 h 30"/>
                <a:gd name="T36" fmla="*/ 36 w 126"/>
                <a:gd name="T37" fmla="*/ 12 h 30"/>
                <a:gd name="T38" fmla="*/ 24 w 126"/>
                <a:gd name="T39" fmla="*/ 12 h 30"/>
                <a:gd name="T40" fmla="*/ 18 w 126"/>
                <a:gd name="T41" fmla="*/ 30 h 30"/>
                <a:gd name="T42" fmla="*/ 6 w 126"/>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30">
                  <a:moveTo>
                    <a:pt x="6" y="30"/>
                  </a:moveTo>
                  <a:lnTo>
                    <a:pt x="0" y="0"/>
                  </a:lnTo>
                  <a:lnTo>
                    <a:pt x="42" y="0"/>
                  </a:lnTo>
                  <a:lnTo>
                    <a:pt x="54" y="0"/>
                  </a:lnTo>
                  <a:lnTo>
                    <a:pt x="54" y="6"/>
                  </a:lnTo>
                  <a:lnTo>
                    <a:pt x="102" y="0"/>
                  </a:lnTo>
                  <a:lnTo>
                    <a:pt x="108" y="6"/>
                  </a:lnTo>
                  <a:lnTo>
                    <a:pt x="114" y="6"/>
                  </a:lnTo>
                  <a:lnTo>
                    <a:pt x="114" y="12"/>
                  </a:lnTo>
                  <a:lnTo>
                    <a:pt x="126" y="12"/>
                  </a:lnTo>
                  <a:lnTo>
                    <a:pt x="126" y="18"/>
                  </a:lnTo>
                  <a:lnTo>
                    <a:pt x="108" y="18"/>
                  </a:lnTo>
                  <a:lnTo>
                    <a:pt x="96" y="18"/>
                  </a:lnTo>
                  <a:lnTo>
                    <a:pt x="90" y="12"/>
                  </a:lnTo>
                  <a:lnTo>
                    <a:pt x="84" y="12"/>
                  </a:lnTo>
                  <a:lnTo>
                    <a:pt x="84" y="30"/>
                  </a:lnTo>
                  <a:lnTo>
                    <a:pt x="72" y="30"/>
                  </a:lnTo>
                  <a:lnTo>
                    <a:pt x="60" y="18"/>
                  </a:lnTo>
                  <a:lnTo>
                    <a:pt x="36" y="12"/>
                  </a:lnTo>
                  <a:lnTo>
                    <a:pt x="24" y="12"/>
                  </a:lnTo>
                  <a:lnTo>
                    <a:pt x="18" y="30"/>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0" name="Freeform 2928"/>
            <p:cNvSpPr>
              <a:spLocks/>
            </p:cNvSpPr>
            <p:nvPr/>
          </p:nvSpPr>
          <p:spPr bwMode="auto">
            <a:xfrm>
              <a:off x="3432" y="1212"/>
              <a:ext cx="66" cy="66"/>
            </a:xfrm>
            <a:custGeom>
              <a:avLst/>
              <a:gdLst>
                <a:gd name="T0" fmla="*/ 66 w 66"/>
                <a:gd name="T1" fmla="*/ 36 h 66"/>
                <a:gd name="T2" fmla="*/ 60 w 66"/>
                <a:gd name="T3" fmla="*/ 36 h 66"/>
                <a:gd name="T4" fmla="*/ 60 w 66"/>
                <a:gd name="T5" fmla="*/ 42 h 66"/>
                <a:gd name="T6" fmla="*/ 54 w 66"/>
                <a:gd name="T7" fmla="*/ 54 h 66"/>
                <a:gd name="T8" fmla="*/ 54 w 66"/>
                <a:gd name="T9" fmla="*/ 48 h 66"/>
                <a:gd name="T10" fmla="*/ 48 w 66"/>
                <a:gd name="T11" fmla="*/ 48 h 66"/>
                <a:gd name="T12" fmla="*/ 54 w 66"/>
                <a:gd name="T13" fmla="*/ 30 h 66"/>
                <a:gd name="T14" fmla="*/ 42 w 66"/>
                <a:gd name="T15" fmla="*/ 30 h 66"/>
                <a:gd name="T16" fmla="*/ 36 w 66"/>
                <a:gd name="T17" fmla="*/ 42 h 66"/>
                <a:gd name="T18" fmla="*/ 18 w 66"/>
                <a:gd name="T19" fmla="*/ 48 h 66"/>
                <a:gd name="T20" fmla="*/ 12 w 66"/>
                <a:gd name="T21" fmla="*/ 60 h 66"/>
                <a:gd name="T22" fmla="*/ 6 w 66"/>
                <a:gd name="T23" fmla="*/ 66 h 66"/>
                <a:gd name="T24" fmla="*/ 6 w 66"/>
                <a:gd name="T25" fmla="*/ 30 h 66"/>
                <a:gd name="T26" fmla="*/ 0 w 66"/>
                <a:gd name="T27" fmla="*/ 30 h 66"/>
                <a:gd name="T28" fmla="*/ 0 w 66"/>
                <a:gd name="T29" fmla="*/ 18 h 66"/>
                <a:gd name="T30" fmla="*/ 12 w 66"/>
                <a:gd name="T31" fmla="*/ 18 h 66"/>
                <a:gd name="T32" fmla="*/ 6 w 66"/>
                <a:gd name="T33" fmla="*/ 6 h 66"/>
                <a:gd name="T34" fmla="*/ 18 w 66"/>
                <a:gd name="T35" fmla="*/ 0 h 66"/>
                <a:gd name="T36" fmla="*/ 54 w 66"/>
                <a:gd name="T37" fmla="*/ 0 h 66"/>
                <a:gd name="T38" fmla="*/ 60 w 66"/>
                <a:gd name="T39" fmla="*/ 0 h 66"/>
                <a:gd name="T40" fmla="*/ 60 w 66"/>
                <a:gd name="T41" fmla="*/ 24 h 66"/>
                <a:gd name="T42" fmla="*/ 66 w 66"/>
                <a:gd name="T43" fmla="*/ 24 h 66"/>
                <a:gd name="T44" fmla="*/ 66 w 66"/>
                <a:gd name="T45" fmla="*/ 3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6">
                  <a:moveTo>
                    <a:pt x="66" y="36"/>
                  </a:moveTo>
                  <a:lnTo>
                    <a:pt x="60" y="36"/>
                  </a:lnTo>
                  <a:lnTo>
                    <a:pt x="60" y="42"/>
                  </a:lnTo>
                  <a:lnTo>
                    <a:pt x="54" y="54"/>
                  </a:lnTo>
                  <a:lnTo>
                    <a:pt x="54" y="48"/>
                  </a:lnTo>
                  <a:lnTo>
                    <a:pt x="48" y="48"/>
                  </a:lnTo>
                  <a:lnTo>
                    <a:pt x="54" y="30"/>
                  </a:lnTo>
                  <a:lnTo>
                    <a:pt x="42" y="30"/>
                  </a:lnTo>
                  <a:lnTo>
                    <a:pt x="36" y="42"/>
                  </a:lnTo>
                  <a:lnTo>
                    <a:pt x="18" y="48"/>
                  </a:lnTo>
                  <a:lnTo>
                    <a:pt x="12" y="60"/>
                  </a:lnTo>
                  <a:lnTo>
                    <a:pt x="6" y="66"/>
                  </a:lnTo>
                  <a:lnTo>
                    <a:pt x="6" y="30"/>
                  </a:lnTo>
                  <a:lnTo>
                    <a:pt x="0" y="30"/>
                  </a:lnTo>
                  <a:lnTo>
                    <a:pt x="0" y="18"/>
                  </a:lnTo>
                  <a:lnTo>
                    <a:pt x="12" y="18"/>
                  </a:lnTo>
                  <a:lnTo>
                    <a:pt x="6" y="6"/>
                  </a:lnTo>
                  <a:lnTo>
                    <a:pt x="18" y="0"/>
                  </a:lnTo>
                  <a:lnTo>
                    <a:pt x="54" y="0"/>
                  </a:lnTo>
                  <a:lnTo>
                    <a:pt x="60" y="0"/>
                  </a:lnTo>
                  <a:lnTo>
                    <a:pt x="60" y="24"/>
                  </a:lnTo>
                  <a:lnTo>
                    <a:pt x="66" y="24"/>
                  </a:lnTo>
                  <a:lnTo>
                    <a:pt x="6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1" name="Freeform 2929"/>
            <p:cNvSpPr>
              <a:spLocks noEditPoints="1"/>
            </p:cNvSpPr>
            <p:nvPr/>
          </p:nvSpPr>
          <p:spPr bwMode="auto">
            <a:xfrm>
              <a:off x="3570" y="1140"/>
              <a:ext cx="132" cy="72"/>
            </a:xfrm>
            <a:custGeom>
              <a:avLst/>
              <a:gdLst>
                <a:gd name="T0" fmla="*/ 0 w 132"/>
                <a:gd name="T1" fmla="*/ 0 h 72"/>
                <a:gd name="T2" fmla="*/ 18 w 132"/>
                <a:gd name="T3" fmla="*/ 0 h 72"/>
                <a:gd name="T4" fmla="*/ 18 w 132"/>
                <a:gd name="T5" fmla="*/ 6 h 72"/>
                <a:gd name="T6" fmla="*/ 18 w 132"/>
                <a:gd name="T7" fmla="*/ 18 h 72"/>
                <a:gd name="T8" fmla="*/ 18 w 132"/>
                <a:gd name="T9" fmla="*/ 24 h 72"/>
                <a:gd name="T10" fmla="*/ 18 w 132"/>
                <a:gd name="T11" fmla="*/ 30 h 72"/>
                <a:gd name="T12" fmla="*/ 24 w 132"/>
                <a:gd name="T13" fmla="*/ 24 h 72"/>
                <a:gd name="T14" fmla="*/ 36 w 132"/>
                <a:gd name="T15" fmla="*/ 30 h 72"/>
                <a:gd name="T16" fmla="*/ 48 w 132"/>
                <a:gd name="T17" fmla="*/ 24 h 72"/>
                <a:gd name="T18" fmla="*/ 48 w 132"/>
                <a:gd name="T19" fmla="*/ 30 h 72"/>
                <a:gd name="T20" fmla="*/ 60 w 132"/>
                <a:gd name="T21" fmla="*/ 24 h 72"/>
                <a:gd name="T22" fmla="*/ 66 w 132"/>
                <a:gd name="T23" fmla="*/ 18 h 72"/>
                <a:gd name="T24" fmla="*/ 78 w 132"/>
                <a:gd name="T25" fmla="*/ 42 h 72"/>
                <a:gd name="T26" fmla="*/ 72 w 132"/>
                <a:gd name="T27" fmla="*/ 48 h 72"/>
                <a:gd name="T28" fmla="*/ 78 w 132"/>
                <a:gd name="T29" fmla="*/ 54 h 72"/>
                <a:gd name="T30" fmla="*/ 84 w 132"/>
                <a:gd name="T31" fmla="*/ 48 h 72"/>
                <a:gd name="T32" fmla="*/ 90 w 132"/>
                <a:gd name="T33" fmla="*/ 54 h 72"/>
                <a:gd name="T34" fmla="*/ 90 w 132"/>
                <a:gd name="T35" fmla="*/ 60 h 72"/>
                <a:gd name="T36" fmla="*/ 96 w 132"/>
                <a:gd name="T37" fmla="*/ 66 h 72"/>
                <a:gd name="T38" fmla="*/ 102 w 132"/>
                <a:gd name="T39" fmla="*/ 66 h 72"/>
                <a:gd name="T40" fmla="*/ 102 w 132"/>
                <a:gd name="T41" fmla="*/ 72 h 72"/>
                <a:gd name="T42" fmla="*/ 90 w 132"/>
                <a:gd name="T43" fmla="*/ 72 h 72"/>
                <a:gd name="T44" fmla="*/ 90 w 132"/>
                <a:gd name="T45" fmla="*/ 66 h 72"/>
                <a:gd name="T46" fmla="*/ 78 w 132"/>
                <a:gd name="T47" fmla="*/ 66 h 72"/>
                <a:gd name="T48" fmla="*/ 78 w 132"/>
                <a:gd name="T49" fmla="*/ 60 h 72"/>
                <a:gd name="T50" fmla="*/ 72 w 132"/>
                <a:gd name="T51" fmla="*/ 60 h 72"/>
                <a:gd name="T52" fmla="*/ 66 w 132"/>
                <a:gd name="T53" fmla="*/ 54 h 72"/>
                <a:gd name="T54" fmla="*/ 18 w 132"/>
                <a:gd name="T55" fmla="*/ 60 h 72"/>
                <a:gd name="T56" fmla="*/ 18 w 132"/>
                <a:gd name="T57" fmla="*/ 54 h 72"/>
                <a:gd name="T58" fmla="*/ 6 w 132"/>
                <a:gd name="T59" fmla="*/ 54 h 72"/>
                <a:gd name="T60" fmla="*/ 0 w 132"/>
                <a:gd name="T61" fmla="*/ 0 h 72"/>
                <a:gd name="T62" fmla="*/ 102 w 132"/>
                <a:gd name="T63" fmla="*/ 66 h 72"/>
                <a:gd name="T64" fmla="*/ 108 w 132"/>
                <a:gd name="T65" fmla="*/ 66 h 72"/>
                <a:gd name="T66" fmla="*/ 114 w 132"/>
                <a:gd name="T67" fmla="*/ 60 h 72"/>
                <a:gd name="T68" fmla="*/ 120 w 132"/>
                <a:gd name="T69" fmla="*/ 60 h 72"/>
                <a:gd name="T70" fmla="*/ 114 w 132"/>
                <a:gd name="T71" fmla="*/ 54 h 72"/>
                <a:gd name="T72" fmla="*/ 120 w 132"/>
                <a:gd name="T73" fmla="*/ 54 h 72"/>
                <a:gd name="T74" fmla="*/ 126 w 132"/>
                <a:gd name="T75" fmla="*/ 60 h 72"/>
                <a:gd name="T76" fmla="*/ 132 w 132"/>
                <a:gd name="T77" fmla="*/ 60 h 72"/>
                <a:gd name="T78" fmla="*/ 132 w 132"/>
                <a:gd name="T79" fmla="*/ 72 h 72"/>
                <a:gd name="T80" fmla="*/ 126 w 132"/>
                <a:gd name="T81" fmla="*/ 72 h 72"/>
                <a:gd name="T82" fmla="*/ 120 w 132"/>
                <a:gd name="T83" fmla="*/ 66 h 72"/>
                <a:gd name="T84" fmla="*/ 108 w 132"/>
                <a:gd name="T85" fmla="*/ 72 h 72"/>
                <a:gd name="T86" fmla="*/ 108 w 132"/>
                <a:gd name="T87" fmla="*/ 66 h 72"/>
                <a:gd name="T88" fmla="*/ 102 w 132"/>
                <a:gd name="T8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72">
                  <a:moveTo>
                    <a:pt x="0" y="0"/>
                  </a:moveTo>
                  <a:lnTo>
                    <a:pt x="18" y="0"/>
                  </a:lnTo>
                  <a:lnTo>
                    <a:pt x="18" y="6"/>
                  </a:lnTo>
                  <a:lnTo>
                    <a:pt x="18" y="18"/>
                  </a:lnTo>
                  <a:lnTo>
                    <a:pt x="18" y="24"/>
                  </a:lnTo>
                  <a:lnTo>
                    <a:pt x="18" y="30"/>
                  </a:lnTo>
                  <a:lnTo>
                    <a:pt x="24" y="24"/>
                  </a:lnTo>
                  <a:lnTo>
                    <a:pt x="36" y="30"/>
                  </a:lnTo>
                  <a:lnTo>
                    <a:pt x="48" y="24"/>
                  </a:lnTo>
                  <a:lnTo>
                    <a:pt x="48" y="30"/>
                  </a:lnTo>
                  <a:lnTo>
                    <a:pt x="60" y="24"/>
                  </a:lnTo>
                  <a:lnTo>
                    <a:pt x="66" y="18"/>
                  </a:lnTo>
                  <a:lnTo>
                    <a:pt x="78" y="42"/>
                  </a:lnTo>
                  <a:lnTo>
                    <a:pt x="72" y="48"/>
                  </a:lnTo>
                  <a:lnTo>
                    <a:pt x="78" y="54"/>
                  </a:lnTo>
                  <a:lnTo>
                    <a:pt x="84" y="48"/>
                  </a:lnTo>
                  <a:lnTo>
                    <a:pt x="90" y="54"/>
                  </a:lnTo>
                  <a:lnTo>
                    <a:pt x="90" y="60"/>
                  </a:lnTo>
                  <a:lnTo>
                    <a:pt x="96" y="66"/>
                  </a:lnTo>
                  <a:lnTo>
                    <a:pt x="102" y="66"/>
                  </a:lnTo>
                  <a:lnTo>
                    <a:pt x="102" y="72"/>
                  </a:lnTo>
                  <a:lnTo>
                    <a:pt x="90" y="72"/>
                  </a:lnTo>
                  <a:lnTo>
                    <a:pt x="90" y="66"/>
                  </a:lnTo>
                  <a:lnTo>
                    <a:pt x="78" y="66"/>
                  </a:lnTo>
                  <a:lnTo>
                    <a:pt x="78" y="60"/>
                  </a:lnTo>
                  <a:lnTo>
                    <a:pt x="72" y="60"/>
                  </a:lnTo>
                  <a:lnTo>
                    <a:pt x="66" y="54"/>
                  </a:lnTo>
                  <a:lnTo>
                    <a:pt x="18" y="60"/>
                  </a:lnTo>
                  <a:lnTo>
                    <a:pt x="18" y="54"/>
                  </a:lnTo>
                  <a:lnTo>
                    <a:pt x="6" y="54"/>
                  </a:lnTo>
                  <a:lnTo>
                    <a:pt x="0" y="0"/>
                  </a:lnTo>
                  <a:close/>
                  <a:moveTo>
                    <a:pt x="102" y="66"/>
                  </a:moveTo>
                  <a:lnTo>
                    <a:pt x="108" y="66"/>
                  </a:lnTo>
                  <a:lnTo>
                    <a:pt x="114" y="60"/>
                  </a:lnTo>
                  <a:lnTo>
                    <a:pt x="120" y="60"/>
                  </a:lnTo>
                  <a:lnTo>
                    <a:pt x="114" y="54"/>
                  </a:lnTo>
                  <a:lnTo>
                    <a:pt x="120" y="54"/>
                  </a:lnTo>
                  <a:lnTo>
                    <a:pt x="126" y="60"/>
                  </a:lnTo>
                  <a:lnTo>
                    <a:pt x="132" y="60"/>
                  </a:lnTo>
                  <a:lnTo>
                    <a:pt x="132" y="72"/>
                  </a:lnTo>
                  <a:lnTo>
                    <a:pt x="126" y="72"/>
                  </a:lnTo>
                  <a:lnTo>
                    <a:pt x="120" y="66"/>
                  </a:lnTo>
                  <a:lnTo>
                    <a:pt x="108" y="72"/>
                  </a:lnTo>
                  <a:lnTo>
                    <a:pt x="108" y="66"/>
                  </a:lnTo>
                  <a:lnTo>
                    <a:pt x="102"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2" name="Freeform 2930"/>
            <p:cNvSpPr>
              <a:spLocks/>
            </p:cNvSpPr>
            <p:nvPr/>
          </p:nvSpPr>
          <p:spPr bwMode="auto">
            <a:xfrm>
              <a:off x="3318" y="1236"/>
              <a:ext cx="48" cy="66"/>
            </a:xfrm>
            <a:custGeom>
              <a:avLst/>
              <a:gdLst>
                <a:gd name="T0" fmla="*/ 0 w 48"/>
                <a:gd name="T1" fmla="*/ 60 h 66"/>
                <a:gd name="T2" fmla="*/ 0 w 48"/>
                <a:gd name="T3" fmla="*/ 18 h 66"/>
                <a:gd name="T4" fmla="*/ 0 w 48"/>
                <a:gd name="T5" fmla="*/ 6 h 66"/>
                <a:gd name="T6" fmla="*/ 6 w 48"/>
                <a:gd name="T7" fmla="*/ 6 h 66"/>
                <a:gd name="T8" fmla="*/ 6 w 48"/>
                <a:gd name="T9" fmla="*/ 0 h 66"/>
                <a:gd name="T10" fmla="*/ 18 w 48"/>
                <a:gd name="T11" fmla="*/ 0 h 66"/>
                <a:gd name="T12" fmla="*/ 24 w 48"/>
                <a:gd name="T13" fmla="*/ 0 h 66"/>
                <a:gd name="T14" fmla="*/ 24 w 48"/>
                <a:gd name="T15" fmla="*/ 6 h 66"/>
                <a:gd name="T16" fmla="*/ 30 w 48"/>
                <a:gd name="T17" fmla="*/ 30 h 66"/>
                <a:gd name="T18" fmla="*/ 42 w 48"/>
                <a:gd name="T19" fmla="*/ 30 h 66"/>
                <a:gd name="T20" fmla="*/ 48 w 48"/>
                <a:gd name="T21" fmla="*/ 66 h 66"/>
                <a:gd name="T22" fmla="*/ 30 w 48"/>
                <a:gd name="T23" fmla="*/ 66 h 66"/>
                <a:gd name="T24" fmla="*/ 12 w 48"/>
                <a:gd name="T25" fmla="*/ 66 h 66"/>
                <a:gd name="T26" fmla="*/ 12 w 48"/>
                <a:gd name="T27" fmla="*/ 60 h 66"/>
                <a:gd name="T28" fmla="*/ 0 w 48"/>
                <a:gd name="T29"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6">
                  <a:moveTo>
                    <a:pt x="0" y="60"/>
                  </a:moveTo>
                  <a:lnTo>
                    <a:pt x="0" y="18"/>
                  </a:lnTo>
                  <a:lnTo>
                    <a:pt x="0" y="6"/>
                  </a:lnTo>
                  <a:lnTo>
                    <a:pt x="6" y="6"/>
                  </a:lnTo>
                  <a:lnTo>
                    <a:pt x="6" y="0"/>
                  </a:lnTo>
                  <a:lnTo>
                    <a:pt x="18" y="0"/>
                  </a:lnTo>
                  <a:lnTo>
                    <a:pt x="24" y="0"/>
                  </a:lnTo>
                  <a:lnTo>
                    <a:pt x="24" y="6"/>
                  </a:lnTo>
                  <a:lnTo>
                    <a:pt x="30" y="30"/>
                  </a:lnTo>
                  <a:lnTo>
                    <a:pt x="42" y="30"/>
                  </a:lnTo>
                  <a:lnTo>
                    <a:pt x="48" y="66"/>
                  </a:lnTo>
                  <a:lnTo>
                    <a:pt x="30" y="66"/>
                  </a:lnTo>
                  <a:lnTo>
                    <a:pt x="12" y="66"/>
                  </a:lnTo>
                  <a:lnTo>
                    <a:pt x="12" y="60"/>
                  </a:lnTo>
                  <a:lnTo>
                    <a:pt x="0"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3" name="Freeform 2931"/>
            <p:cNvSpPr>
              <a:spLocks/>
            </p:cNvSpPr>
            <p:nvPr/>
          </p:nvSpPr>
          <p:spPr bwMode="auto">
            <a:xfrm>
              <a:off x="3342" y="1236"/>
              <a:ext cx="48" cy="30"/>
            </a:xfrm>
            <a:custGeom>
              <a:avLst/>
              <a:gdLst>
                <a:gd name="T0" fmla="*/ 0 w 48"/>
                <a:gd name="T1" fmla="*/ 0 h 30"/>
                <a:gd name="T2" fmla="*/ 0 w 48"/>
                <a:gd name="T3" fmla="*/ 6 h 30"/>
                <a:gd name="T4" fmla="*/ 6 w 48"/>
                <a:gd name="T5" fmla="*/ 6 h 30"/>
                <a:gd name="T6" fmla="*/ 6 w 48"/>
                <a:gd name="T7" fmla="*/ 0 h 30"/>
                <a:gd name="T8" fmla="*/ 12 w 48"/>
                <a:gd name="T9" fmla="*/ 0 h 30"/>
                <a:gd name="T10" fmla="*/ 18 w 48"/>
                <a:gd name="T11" fmla="*/ 0 h 30"/>
                <a:gd name="T12" fmla="*/ 18 w 48"/>
                <a:gd name="T13" fmla="*/ 6 h 30"/>
                <a:gd name="T14" fmla="*/ 24 w 48"/>
                <a:gd name="T15" fmla="*/ 0 h 30"/>
                <a:gd name="T16" fmla="*/ 24 w 48"/>
                <a:gd name="T17" fmla="*/ 6 h 30"/>
                <a:gd name="T18" fmla="*/ 30 w 48"/>
                <a:gd name="T19" fmla="*/ 6 h 30"/>
                <a:gd name="T20" fmla="*/ 36 w 48"/>
                <a:gd name="T21" fmla="*/ 6 h 30"/>
                <a:gd name="T22" fmla="*/ 42 w 48"/>
                <a:gd name="T23" fmla="*/ 6 h 30"/>
                <a:gd name="T24" fmla="*/ 42 w 48"/>
                <a:gd name="T25" fmla="*/ 12 h 30"/>
                <a:gd name="T26" fmla="*/ 42 w 48"/>
                <a:gd name="T27" fmla="*/ 18 h 30"/>
                <a:gd name="T28" fmla="*/ 48 w 48"/>
                <a:gd name="T29" fmla="*/ 18 h 30"/>
                <a:gd name="T30" fmla="*/ 48 w 48"/>
                <a:gd name="T31" fmla="*/ 30 h 30"/>
                <a:gd name="T32" fmla="*/ 18 w 48"/>
                <a:gd name="T33" fmla="*/ 30 h 30"/>
                <a:gd name="T34" fmla="*/ 6 w 48"/>
                <a:gd name="T35" fmla="*/ 30 h 30"/>
                <a:gd name="T36" fmla="*/ 0 w 48"/>
                <a:gd name="T37" fmla="*/ 6 h 30"/>
                <a:gd name="T38" fmla="*/ 0 w 48"/>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0">
                  <a:moveTo>
                    <a:pt x="0" y="0"/>
                  </a:moveTo>
                  <a:lnTo>
                    <a:pt x="0" y="6"/>
                  </a:lnTo>
                  <a:lnTo>
                    <a:pt x="6" y="6"/>
                  </a:lnTo>
                  <a:lnTo>
                    <a:pt x="6" y="0"/>
                  </a:lnTo>
                  <a:lnTo>
                    <a:pt x="12" y="0"/>
                  </a:lnTo>
                  <a:lnTo>
                    <a:pt x="18" y="0"/>
                  </a:lnTo>
                  <a:lnTo>
                    <a:pt x="18" y="6"/>
                  </a:lnTo>
                  <a:lnTo>
                    <a:pt x="24" y="0"/>
                  </a:lnTo>
                  <a:lnTo>
                    <a:pt x="24" y="6"/>
                  </a:lnTo>
                  <a:lnTo>
                    <a:pt x="30" y="6"/>
                  </a:lnTo>
                  <a:lnTo>
                    <a:pt x="36" y="6"/>
                  </a:lnTo>
                  <a:lnTo>
                    <a:pt x="42" y="6"/>
                  </a:lnTo>
                  <a:lnTo>
                    <a:pt x="42" y="12"/>
                  </a:lnTo>
                  <a:lnTo>
                    <a:pt x="42" y="18"/>
                  </a:lnTo>
                  <a:lnTo>
                    <a:pt x="48" y="18"/>
                  </a:lnTo>
                  <a:lnTo>
                    <a:pt x="48" y="30"/>
                  </a:lnTo>
                  <a:lnTo>
                    <a:pt x="18" y="30"/>
                  </a:lnTo>
                  <a:lnTo>
                    <a:pt x="6" y="30"/>
                  </a:lnTo>
                  <a:lnTo>
                    <a:pt x="0" y="6"/>
                  </a:lnTo>
                  <a:lnTo>
                    <a:pt x="0"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4" name="Freeform 2932"/>
            <p:cNvSpPr>
              <a:spLocks/>
            </p:cNvSpPr>
            <p:nvPr/>
          </p:nvSpPr>
          <p:spPr bwMode="auto">
            <a:xfrm>
              <a:off x="3402" y="1230"/>
              <a:ext cx="42" cy="90"/>
            </a:xfrm>
            <a:custGeom>
              <a:avLst/>
              <a:gdLst>
                <a:gd name="T0" fmla="*/ 0 w 42"/>
                <a:gd name="T1" fmla="*/ 30 h 90"/>
                <a:gd name="T2" fmla="*/ 12 w 42"/>
                <a:gd name="T3" fmla="*/ 30 h 90"/>
                <a:gd name="T4" fmla="*/ 12 w 42"/>
                <a:gd name="T5" fmla="*/ 12 h 90"/>
                <a:gd name="T6" fmla="*/ 12 w 42"/>
                <a:gd name="T7" fmla="*/ 6 h 90"/>
                <a:gd name="T8" fmla="*/ 30 w 42"/>
                <a:gd name="T9" fmla="*/ 0 h 90"/>
                <a:gd name="T10" fmla="*/ 30 w 42"/>
                <a:gd name="T11" fmla="*/ 12 h 90"/>
                <a:gd name="T12" fmla="*/ 36 w 42"/>
                <a:gd name="T13" fmla="*/ 12 h 90"/>
                <a:gd name="T14" fmla="*/ 36 w 42"/>
                <a:gd name="T15" fmla="*/ 48 h 90"/>
                <a:gd name="T16" fmla="*/ 42 w 42"/>
                <a:gd name="T17" fmla="*/ 42 h 90"/>
                <a:gd name="T18" fmla="*/ 36 w 42"/>
                <a:gd name="T19" fmla="*/ 60 h 90"/>
                <a:gd name="T20" fmla="*/ 24 w 42"/>
                <a:gd name="T21" fmla="*/ 84 h 90"/>
                <a:gd name="T22" fmla="*/ 24 w 42"/>
                <a:gd name="T23" fmla="*/ 90 h 90"/>
                <a:gd name="T24" fmla="*/ 18 w 42"/>
                <a:gd name="T25" fmla="*/ 90 h 90"/>
                <a:gd name="T26" fmla="*/ 12 w 42"/>
                <a:gd name="T27" fmla="*/ 84 h 90"/>
                <a:gd name="T28" fmla="*/ 12 w 42"/>
                <a:gd name="T29" fmla="*/ 78 h 90"/>
                <a:gd name="T30" fmla="*/ 18 w 42"/>
                <a:gd name="T31" fmla="*/ 66 h 90"/>
                <a:gd name="T32" fmla="*/ 12 w 42"/>
                <a:gd name="T33" fmla="*/ 66 h 90"/>
                <a:gd name="T34" fmla="*/ 6 w 42"/>
                <a:gd name="T35" fmla="*/ 66 h 90"/>
                <a:gd name="T36" fmla="*/ 6 w 42"/>
                <a:gd name="T37" fmla="*/ 72 h 90"/>
                <a:gd name="T38" fmla="*/ 0 w 42"/>
                <a:gd name="T39" fmla="*/ 66 h 90"/>
                <a:gd name="T40" fmla="*/ 0 w 42"/>
                <a:gd name="T41" fmla="*/ 60 h 90"/>
                <a:gd name="T42" fmla="*/ 6 w 42"/>
                <a:gd name="T43" fmla="*/ 60 h 90"/>
                <a:gd name="T44" fmla="*/ 6 w 42"/>
                <a:gd name="T45" fmla="*/ 54 h 90"/>
                <a:gd name="T46" fmla="*/ 6 w 42"/>
                <a:gd name="T47" fmla="*/ 48 h 90"/>
                <a:gd name="T48" fmla="*/ 0 w 42"/>
                <a:gd name="T49" fmla="*/ 48 h 90"/>
                <a:gd name="T50" fmla="*/ 6 w 42"/>
                <a:gd name="T51" fmla="*/ 48 h 90"/>
                <a:gd name="T52" fmla="*/ 6 w 42"/>
                <a:gd name="T53" fmla="*/ 42 h 90"/>
                <a:gd name="T54" fmla="*/ 0 w 42"/>
                <a:gd name="T55" fmla="*/ 36 h 90"/>
                <a:gd name="T56" fmla="*/ 6 w 42"/>
                <a:gd name="T57" fmla="*/ 36 h 90"/>
                <a:gd name="T58" fmla="*/ 6 w 42"/>
                <a:gd name="T59" fmla="*/ 30 h 90"/>
                <a:gd name="T60" fmla="*/ 0 w 42"/>
                <a:gd name="T61"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90">
                  <a:moveTo>
                    <a:pt x="0" y="30"/>
                  </a:moveTo>
                  <a:lnTo>
                    <a:pt x="12" y="30"/>
                  </a:lnTo>
                  <a:lnTo>
                    <a:pt x="12" y="12"/>
                  </a:lnTo>
                  <a:lnTo>
                    <a:pt x="12" y="6"/>
                  </a:lnTo>
                  <a:lnTo>
                    <a:pt x="30" y="0"/>
                  </a:lnTo>
                  <a:lnTo>
                    <a:pt x="30" y="12"/>
                  </a:lnTo>
                  <a:lnTo>
                    <a:pt x="36" y="12"/>
                  </a:lnTo>
                  <a:lnTo>
                    <a:pt x="36" y="48"/>
                  </a:lnTo>
                  <a:lnTo>
                    <a:pt x="42" y="42"/>
                  </a:lnTo>
                  <a:lnTo>
                    <a:pt x="36" y="60"/>
                  </a:lnTo>
                  <a:lnTo>
                    <a:pt x="24" y="84"/>
                  </a:lnTo>
                  <a:lnTo>
                    <a:pt x="24" y="90"/>
                  </a:lnTo>
                  <a:lnTo>
                    <a:pt x="18" y="90"/>
                  </a:lnTo>
                  <a:lnTo>
                    <a:pt x="12" y="84"/>
                  </a:lnTo>
                  <a:lnTo>
                    <a:pt x="12" y="78"/>
                  </a:lnTo>
                  <a:lnTo>
                    <a:pt x="18" y="66"/>
                  </a:lnTo>
                  <a:lnTo>
                    <a:pt x="12" y="66"/>
                  </a:lnTo>
                  <a:lnTo>
                    <a:pt x="6" y="66"/>
                  </a:lnTo>
                  <a:lnTo>
                    <a:pt x="6" y="72"/>
                  </a:lnTo>
                  <a:lnTo>
                    <a:pt x="0" y="66"/>
                  </a:lnTo>
                  <a:lnTo>
                    <a:pt x="0" y="60"/>
                  </a:lnTo>
                  <a:lnTo>
                    <a:pt x="6" y="60"/>
                  </a:lnTo>
                  <a:lnTo>
                    <a:pt x="6" y="54"/>
                  </a:lnTo>
                  <a:lnTo>
                    <a:pt x="6" y="48"/>
                  </a:lnTo>
                  <a:lnTo>
                    <a:pt x="0" y="48"/>
                  </a:lnTo>
                  <a:lnTo>
                    <a:pt x="6" y="48"/>
                  </a:lnTo>
                  <a:lnTo>
                    <a:pt x="6" y="42"/>
                  </a:lnTo>
                  <a:lnTo>
                    <a:pt x="0" y="36"/>
                  </a:lnTo>
                  <a:lnTo>
                    <a:pt x="6" y="36"/>
                  </a:lnTo>
                  <a:lnTo>
                    <a:pt x="6"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5" name="Freeform 2933"/>
            <p:cNvSpPr>
              <a:spLocks/>
            </p:cNvSpPr>
            <p:nvPr/>
          </p:nvSpPr>
          <p:spPr bwMode="auto">
            <a:xfrm>
              <a:off x="3246" y="1254"/>
              <a:ext cx="72" cy="42"/>
            </a:xfrm>
            <a:custGeom>
              <a:avLst/>
              <a:gdLst>
                <a:gd name="T0" fmla="*/ 72 w 72"/>
                <a:gd name="T1" fmla="*/ 0 h 42"/>
                <a:gd name="T2" fmla="*/ 72 w 72"/>
                <a:gd name="T3" fmla="*/ 42 h 42"/>
                <a:gd name="T4" fmla="*/ 48 w 72"/>
                <a:gd name="T5" fmla="*/ 42 h 42"/>
                <a:gd name="T6" fmla="*/ 48 w 72"/>
                <a:gd name="T7" fmla="*/ 30 h 42"/>
                <a:gd name="T8" fmla="*/ 6 w 72"/>
                <a:gd name="T9" fmla="*/ 36 h 42"/>
                <a:gd name="T10" fmla="*/ 0 w 72"/>
                <a:gd name="T11" fmla="*/ 0 h 42"/>
                <a:gd name="T12" fmla="*/ 54 w 72"/>
                <a:gd name="T13" fmla="*/ 0 h 42"/>
                <a:gd name="T14" fmla="*/ 66 w 72"/>
                <a:gd name="T15" fmla="*/ 0 h 42"/>
                <a:gd name="T16" fmla="*/ 72 w 7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2">
                  <a:moveTo>
                    <a:pt x="72" y="0"/>
                  </a:moveTo>
                  <a:lnTo>
                    <a:pt x="72" y="42"/>
                  </a:lnTo>
                  <a:lnTo>
                    <a:pt x="48" y="42"/>
                  </a:lnTo>
                  <a:lnTo>
                    <a:pt x="48" y="30"/>
                  </a:lnTo>
                  <a:lnTo>
                    <a:pt x="6" y="36"/>
                  </a:lnTo>
                  <a:lnTo>
                    <a:pt x="0" y="0"/>
                  </a:lnTo>
                  <a:lnTo>
                    <a:pt x="54" y="0"/>
                  </a:lnTo>
                  <a:lnTo>
                    <a:pt x="66" y="0"/>
                  </a:lnTo>
                  <a:lnTo>
                    <a:pt x="72"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6" name="Freeform 2934"/>
            <p:cNvSpPr>
              <a:spLocks/>
            </p:cNvSpPr>
            <p:nvPr/>
          </p:nvSpPr>
          <p:spPr bwMode="auto">
            <a:xfrm>
              <a:off x="3360" y="1254"/>
              <a:ext cx="66" cy="84"/>
            </a:xfrm>
            <a:custGeom>
              <a:avLst/>
              <a:gdLst>
                <a:gd name="T0" fmla="*/ 42 w 66"/>
                <a:gd name="T1" fmla="*/ 6 h 84"/>
                <a:gd name="T2" fmla="*/ 48 w 66"/>
                <a:gd name="T3" fmla="*/ 6 h 84"/>
                <a:gd name="T4" fmla="*/ 48 w 66"/>
                <a:gd name="T5" fmla="*/ 12 h 84"/>
                <a:gd name="T6" fmla="*/ 42 w 66"/>
                <a:gd name="T7" fmla="*/ 12 h 84"/>
                <a:gd name="T8" fmla="*/ 48 w 66"/>
                <a:gd name="T9" fmla="*/ 18 h 84"/>
                <a:gd name="T10" fmla="*/ 48 w 66"/>
                <a:gd name="T11" fmla="*/ 24 h 84"/>
                <a:gd name="T12" fmla="*/ 42 w 66"/>
                <a:gd name="T13" fmla="*/ 24 h 84"/>
                <a:gd name="T14" fmla="*/ 48 w 66"/>
                <a:gd name="T15" fmla="*/ 24 h 84"/>
                <a:gd name="T16" fmla="*/ 48 w 66"/>
                <a:gd name="T17" fmla="*/ 30 h 84"/>
                <a:gd name="T18" fmla="*/ 48 w 66"/>
                <a:gd name="T19" fmla="*/ 36 h 84"/>
                <a:gd name="T20" fmla="*/ 42 w 66"/>
                <a:gd name="T21" fmla="*/ 36 h 84"/>
                <a:gd name="T22" fmla="*/ 42 w 66"/>
                <a:gd name="T23" fmla="*/ 42 h 84"/>
                <a:gd name="T24" fmla="*/ 48 w 66"/>
                <a:gd name="T25" fmla="*/ 48 h 84"/>
                <a:gd name="T26" fmla="*/ 48 w 66"/>
                <a:gd name="T27" fmla="*/ 42 h 84"/>
                <a:gd name="T28" fmla="*/ 54 w 66"/>
                <a:gd name="T29" fmla="*/ 42 h 84"/>
                <a:gd name="T30" fmla="*/ 60 w 66"/>
                <a:gd name="T31" fmla="*/ 42 h 84"/>
                <a:gd name="T32" fmla="*/ 54 w 66"/>
                <a:gd name="T33" fmla="*/ 54 h 84"/>
                <a:gd name="T34" fmla="*/ 54 w 66"/>
                <a:gd name="T35" fmla="*/ 60 h 84"/>
                <a:gd name="T36" fmla="*/ 60 w 66"/>
                <a:gd name="T37" fmla="*/ 66 h 84"/>
                <a:gd name="T38" fmla="*/ 66 w 66"/>
                <a:gd name="T39" fmla="*/ 66 h 84"/>
                <a:gd name="T40" fmla="*/ 66 w 66"/>
                <a:gd name="T41" fmla="*/ 72 h 84"/>
                <a:gd name="T42" fmla="*/ 66 w 66"/>
                <a:gd name="T43" fmla="*/ 78 h 84"/>
                <a:gd name="T44" fmla="*/ 54 w 66"/>
                <a:gd name="T45" fmla="*/ 84 h 84"/>
                <a:gd name="T46" fmla="*/ 54 w 66"/>
                <a:gd name="T47" fmla="*/ 78 h 84"/>
                <a:gd name="T48" fmla="*/ 42 w 66"/>
                <a:gd name="T49" fmla="*/ 78 h 84"/>
                <a:gd name="T50" fmla="*/ 30 w 66"/>
                <a:gd name="T51" fmla="*/ 78 h 84"/>
                <a:gd name="T52" fmla="*/ 30 w 66"/>
                <a:gd name="T53" fmla="*/ 72 h 84"/>
                <a:gd name="T54" fmla="*/ 24 w 66"/>
                <a:gd name="T55" fmla="*/ 72 h 84"/>
                <a:gd name="T56" fmla="*/ 24 w 66"/>
                <a:gd name="T57" fmla="*/ 60 h 84"/>
                <a:gd name="T58" fmla="*/ 12 w 66"/>
                <a:gd name="T59" fmla="*/ 60 h 84"/>
                <a:gd name="T60" fmla="*/ 12 w 66"/>
                <a:gd name="T61" fmla="*/ 48 h 84"/>
                <a:gd name="T62" fmla="*/ 6 w 66"/>
                <a:gd name="T63" fmla="*/ 48 h 84"/>
                <a:gd name="T64" fmla="*/ 0 w 66"/>
                <a:gd name="T65" fmla="*/ 12 h 84"/>
                <a:gd name="T66" fmla="*/ 30 w 66"/>
                <a:gd name="T67" fmla="*/ 12 h 84"/>
                <a:gd name="T68" fmla="*/ 30 w 66"/>
                <a:gd name="T69" fmla="*/ 0 h 84"/>
                <a:gd name="T70" fmla="*/ 36 w 66"/>
                <a:gd name="T71" fmla="*/ 6 h 84"/>
                <a:gd name="T72" fmla="*/ 42 w 66"/>
                <a:gd name="T7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84">
                  <a:moveTo>
                    <a:pt x="42" y="6"/>
                  </a:moveTo>
                  <a:lnTo>
                    <a:pt x="48" y="6"/>
                  </a:lnTo>
                  <a:lnTo>
                    <a:pt x="48" y="12"/>
                  </a:lnTo>
                  <a:lnTo>
                    <a:pt x="42" y="12"/>
                  </a:lnTo>
                  <a:lnTo>
                    <a:pt x="48" y="18"/>
                  </a:lnTo>
                  <a:lnTo>
                    <a:pt x="48" y="24"/>
                  </a:lnTo>
                  <a:lnTo>
                    <a:pt x="42" y="24"/>
                  </a:lnTo>
                  <a:lnTo>
                    <a:pt x="48" y="24"/>
                  </a:lnTo>
                  <a:lnTo>
                    <a:pt x="48" y="30"/>
                  </a:lnTo>
                  <a:lnTo>
                    <a:pt x="48" y="36"/>
                  </a:lnTo>
                  <a:lnTo>
                    <a:pt x="42" y="36"/>
                  </a:lnTo>
                  <a:lnTo>
                    <a:pt x="42" y="42"/>
                  </a:lnTo>
                  <a:lnTo>
                    <a:pt x="48" y="48"/>
                  </a:lnTo>
                  <a:lnTo>
                    <a:pt x="48" y="42"/>
                  </a:lnTo>
                  <a:lnTo>
                    <a:pt x="54" y="42"/>
                  </a:lnTo>
                  <a:lnTo>
                    <a:pt x="60" y="42"/>
                  </a:lnTo>
                  <a:lnTo>
                    <a:pt x="54" y="54"/>
                  </a:lnTo>
                  <a:lnTo>
                    <a:pt x="54" y="60"/>
                  </a:lnTo>
                  <a:lnTo>
                    <a:pt x="60" y="66"/>
                  </a:lnTo>
                  <a:lnTo>
                    <a:pt x="66" y="66"/>
                  </a:lnTo>
                  <a:lnTo>
                    <a:pt x="66" y="72"/>
                  </a:lnTo>
                  <a:lnTo>
                    <a:pt x="66" y="78"/>
                  </a:lnTo>
                  <a:lnTo>
                    <a:pt x="54" y="84"/>
                  </a:lnTo>
                  <a:lnTo>
                    <a:pt x="54" y="78"/>
                  </a:lnTo>
                  <a:lnTo>
                    <a:pt x="42" y="78"/>
                  </a:lnTo>
                  <a:lnTo>
                    <a:pt x="30" y="78"/>
                  </a:lnTo>
                  <a:lnTo>
                    <a:pt x="30" y="72"/>
                  </a:lnTo>
                  <a:lnTo>
                    <a:pt x="24" y="72"/>
                  </a:lnTo>
                  <a:lnTo>
                    <a:pt x="24" y="60"/>
                  </a:lnTo>
                  <a:lnTo>
                    <a:pt x="12" y="60"/>
                  </a:lnTo>
                  <a:lnTo>
                    <a:pt x="12" y="48"/>
                  </a:lnTo>
                  <a:lnTo>
                    <a:pt x="6" y="48"/>
                  </a:lnTo>
                  <a:lnTo>
                    <a:pt x="0" y="12"/>
                  </a:lnTo>
                  <a:lnTo>
                    <a:pt x="30" y="12"/>
                  </a:lnTo>
                  <a:lnTo>
                    <a:pt x="30" y="0"/>
                  </a:lnTo>
                  <a:lnTo>
                    <a:pt x="36" y="6"/>
                  </a:lnTo>
                  <a:lnTo>
                    <a:pt x="42"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7" name="Freeform 2935"/>
            <p:cNvSpPr>
              <a:spLocks/>
            </p:cNvSpPr>
            <p:nvPr/>
          </p:nvSpPr>
          <p:spPr bwMode="auto">
            <a:xfrm>
              <a:off x="3594" y="1236"/>
              <a:ext cx="30" cy="48"/>
            </a:xfrm>
            <a:custGeom>
              <a:avLst/>
              <a:gdLst>
                <a:gd name="T0" fmla="*/ 0 w 30"/>
                <a:gd name="T1" fmla="*/ 42 h 48"/>
                <a:gd name="T2" fmla="*/ 12 w 30"/>
                <a:gd name="T3" fmla="*/ 42 h 48"/>
                <a:gd name="T4" fmla="*/ 12 w 30"/>
                <a:gd name="T5" fmla="*/ 36 h 48"/>
                <a:gd name="T6" fmla="*/ 0 w 30"/>
                <a:gd name="T7" fmla="*/ 30 h 48"/>
                <a:gd name="T8" fmla="*/ 0 w 30"/>
                <a:gd name="T9" fmla="*/ 24 h 48"/>
                <a:gd name="T10" fmla="*/ 0 w 30"/>
                <a:gd name="T11" fmla="*/ 18 h 48"/>
                <a:gd name="T12" fmla="*/ 6 w 30"/>
                <a:gd name="T13" fmla="*/ 12 h 48"/>
                <a:gd name="T14" fmla="*/ 6 w 30"/>
                <a:gd name="T15" fmla="*/ 6 h 48"/>
                <a:gd name="T16" fmla="*/ 24 w 30"/>
                <a:gd name="T17" fmla="*/ 0 h 48"/>
                <a:gd name="T18" fmla="*/ 30 w 30"/>
                <a:gd name="T19" fmla="*/ 48 h 48"/>
                <a:gd name="T20" fmla="*/ 12 w 30"/>
                <a:gd name="T21" fmla="*/ 48 h 48"/>
                <a:gd name="T22" fmla="*/ 6 w 30"/>
                <a:gd name="T23" fmla="*/ 42 h 48"/>
                <a:gd name="T24" fmla="*/ 0 w 30"/>
                <a:gd name="T2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0" y="42"/>
                  </a:moveTo>
                  <a:lnTo>
                    <a:pt x="12" y="42"/>
                  </a:lnTo>
                  <a:lnTo>
                    <a:pt x="12" y="36"/>
                  </a:lnTo>
                  <a:lnTo>
                    <a:pt x="0" y="30"/>
                  </a:lnTo>
                  <a:lnTo>
                    <a:pt x="0" y="24"/>
                  </a:lnTo>
                  <a:lnTo>
                    <a:pt x="0" y="18"/>
                  </a:lnTo>
                  <a:lnTo>
                    <a:pt x="6" y="12"/>
                  </a:lnTo>
                  <a:lnTo>
                    <a:pt x="6" y="6"/>
                  </a:lnTo>
                  <a:lnTo>
                    <a:pt x="24" y="0"/>
                  </a:lnTo>
                  <a:lnTo>
                    <a:pt x="30" y="48"/>
                  </a:lnTo>
                  <a:lnTo>
                    <a:pt x="12" y="48"/>
                  </a:lnTo>
                  <a:lnTo>
                    <a:pt x="6" y="42"/>
                  </a:lnTo>
                  <a:lnTo>
                    <a:pt x="0"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8" name="Freeform 2936"/>
            <p:cNvSpPr>
              <a:spLocks/>
            </p:cNvSpPr>
            <p:nvPr/>
          </p:nvSpPr>
          <p:spPr bwMode="auto">
            <a:xfrm>
              <a:off x="3618" y="1236"/>
              <a:ext cx="42" cy="54"/>
            </a:xfrm>
            <a:custGeom>
              <a:avLst/>
              <a:gdLst>
                <a:gd name="T0" fmla="*/ 42 w 42"/>
                <a:gd name="T1" fmla="*/ 54 h 54"/>
                <a:gd name="T2" fmla="*/ 30 w 42"/>
                <a:gd name="T3" fmla="*/ 54 h 54"/>
                <a:gd name="T4" fmla="*/ 6 w 42"/>
                <a:gd name="T5" fmla="*/ 54 h 54"/>
                <a:gd name="T6" fmla="*/ 6 w 42"/>
                <a:gd name="T7" fmla="*/ 48 h 54"/>
                <a:gd name="T8" fmla="*/ 0 w 42"/>
                <a:gd name="T9" fmla="*/ 0 h 54"/>
                <a:gd name="T10" fmla="*/ 18 w 42"/>
                <a:gd name="T11" fmla="*/ 6 h 54"/>
                <a:gd name="T12" fmla="*/ 30 w 42"/>
                <a:gd name="T13" fmla="*/ 6 h 54"/>
                <a:gd name="T14" fmla="*/ 36 w 42"/>
                <a:gd name="T15" fmla="*/ 6 h 54"/>
                <a:gd name="T16" fmla="*/ 36 w 42"/>
                <a:gd name="T17" fmla="*/ 42 h 54"/>
                <a:gd name="T18" fmla="*/ 42 w 42"/>
                <a:gd name="T19" fmla="*/ 42 h 54"/>
                <a:gd name="T20" fmla="*/ 42 w 42"/>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4">
                  <a:moveTo>
                    <a:pt x="42" y="54"/>
                  </a:moveTo>
                  <a:lnTo>
                    <a:pt x="30" y="54"/>
                  </a:lnTo>
                  <a:lnTo>
                    <a:pt x="6" y="54"/>
                  </a:lnTo>
                  <a:lnTo>
                    <a:pt x="6" y="48"/>
                  </a:lnTo>
                  <a:lnTo>
                    <a:pt x="0" y="0"/>
                  </a:lnTo>
                  <a:lnTo>
                    <a:pt x="18" y="6"/>
                  </a:lnTo>
                  <a:lnTo>
                    <a:pt x="30" y="6"/>
                  </a:lnTo>
                  <a:lnTo>
                    <a:pt x="36" y="6"/>
                  </a:lnTo>
                  <a:lnTo>
                    <a:pt x="36" y="42"/>
                  </a:lnTo>
                  <a:lnTo>
                    <a:pt x="42" y="42"/>
                  </a:lnTo>
                  <a:lnTo>
                    <a:pt x="42" y="5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9" name="Freeform 2937"/>
            <p:cNvSpPr>
              <a:spLocks/>
            </p:cNvSpPr>
            <p:nvPr/>
          </p:nvSpPr>
          <p:spPr bwMode="auto">
            <a:xfrm>
              <a:off x="3654" y="1242"/>
              <a:ext cx="60" cy="48"/>
            </a:xfrm>
            <a:custGeom>
              <a:avLst/>
              <a:gdLst>
                <a:gd name="T0" fmla="*/ 6 w 60"/>
                <a:gd name="T1" fmla="*/ 48 h 48"/>
                <a:gd name="T2" fmla="*/ 6 w 60"/>
                <a:gd name="T3" fmla="*/ 36 h 48"/>
                <a:gd name="T4" fmla="*/ 0 w 60"/>
                <a:gd name="T5" fmla="*/ 36 h 48"/>
                <a:gd name="T6" fmla="*/ 0 w 60"/>
                <a:gd name="T7" fmla="*/ 0 h 48"/>
                <a:gd name="T8" fmla="*/ 6 w 60"/>
                <a:gd name="T9" fmla="*/ 6 h 48"/>
                <a:gd name="T10" fmla="*/ 12 w 60"/>
                <a:gd name="T11" fmla="*/ 12 h 48"/>
                <a:gd name="T12" fmla="*/ 24 w 60"/>
                <a:gd name="T13" fmla="*/ 12 h 48"/>
                <a:gd name="T14" fmla="*/ 36 w 60"/>
                <a:gd name="T15" fmla="*/ 18 h 48"/>
                <a:gd name="T16" fmla="*/ 48 w 60"/>
                <a:gd name="T17" fmla="*/ 24 h 48"/>
                <a:gd name="T18" fmla="*/ 54 w 60"/>
                <a:gd name="T19" fmla="*/ 24 h 48"/>
                <a:gd name="T20" fmla="*/ 60 w 60"/>
                <a:gd name="T21" fmla="*/ 30 h 48"/>
                <a:gd name="T22" fmla="*/ 60 w 60"/>
                <a:gd name="T23" fmla="*/ 36 h 48"/>
                <a:gd name="T24" fmla="*/ 30 w 60"/>
                <a:gd name="T25" fmla="*/ 42 h 48"/>
                <a:gd name="T26" fmla="*/ 6 w 60"/>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8">
                  <a:moveTo>
                    <a:pt x="6" y="48"/>
                  </a:moveTo>
                  <a:lnTo>
                    <a:pt x="6" y="36"/>
                  </a:lnTo>
                  <a:lnTo>
                    <a:pt x="0" y="36"/>
                  </a:lnTo>
                  <a:lnTo>
                    <a:pt x="0" y="0"/>
                  </a:lnTo>
                  <a:lnTo>
                    <a:pt x="6" y="6"/>
                  </a:lnTo>
                  <a:lnTo>
                    <a:pt x="12" y="12"/>
                  </a:lnTo>
                  <a:lnTo>
                    <a:pt x="24" y="12"/>
                  </a:lnTo>
                  <a:lnTo>
                    <a:pt x="36" y="18"/>
                  </a:lnTo>
                  <a:lnTo>
                    <a:pt x="48" y="24"/>
                  </a:lnTo>
                  <a:lnTo>
                    <a:pt x="54" y="24"/>
                  </a:lnTo>
                  <a:lnTo>
                    <a:pt x="60" y="30"/>
                  </a:lnTo>
                  <a:lnTo>
                    <a:pt x="60" y="36"/>
                  </a:lnTo>
                  <a:lnTo>
                    <a:pt x="30" y="42"/>
                  </a:lnTo>
                  <a:lnTo>
                    <a:pt x="6"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10" name="Freeform 2938"/>
            <p:cNvSpPr>
              <a:spLocks/>
            </p:cNvSpPr>
            <p:nvPr/>
          </p:nvSpPr>
          <p:spPr bwMode="auto">
            <a:xfrm>
              <a:off x="3252" y="1284"/>
              <a:ext cx="42" cy="48"/>
            </a:xfrm>
            <a:custGeom>
              <a:avLst/>
              <a:gdLst>
                <a:gd name="T0" fmla="*/ 42 w 42"/>
                <a:gd name="T1" fmla="*/ 12 h 48"/>
                <a:gd name="T2" fmla="*/ 42 w 42"/>
                <a:gd name="T3" fmla="*/ 48 h 48"/>
                <a:gd name="T4" fmla="*/ 0 w 42"/>
                <a:gd name="T5" fmla="*/ 48 h 48"/>
                <a:gd name="T6" fmla="*/ 0 w 42"/>
                <a:gd name="T7" fmla="*/ 24 h 48"/>
                <a:gd name="T8" fmla="*/ 0 w 42"/>
                <a:gd name="T9" fmla="*/ 6 h 48"/>
                <a:gd name="T10" fmla="*/ 42 w 42"/>
                <a:gd name="T11" fmla="*/ 0 h 48"/>
                <a:gd name="T12" fmla="*/ 42 w 42"/>
                <a:gd name="T13" fmla="*/ 12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42" y="12"/>
                  </a:moveTo>
                  <a:lnTo>
                    <a:pt x="42" y="48"/>
                  </a:lnTo>
                  <a:lnTo>
                    <a:pt x="0" y="48"/>
                  </a:lnTo>
                  <a:lnTo>
                    <a:pt x="0" y="24"/>
                  </a:lnTo>
                  <a:lnTo>
                    <a:pt x="0" y="6"/>
                  </a:lnTo>
                  <a:lnTo>
                    <a:pt x="42" y="0"/>
                  </a:lnTo>
                  <a:lnTo>
                    <a:pt x="42"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11" name="Freeform 2939"/>
            <p:cNvSpPr>
              <a:spLocks/>
            </p:cNvSpPr>
            <p:nvPr/>
          </p:nvSpPr>
          <p:spPr bwMode="auto">
            <a:xfrm>
              <a:off x="3294" y="1296"/>
              <a:ext cx="60" cy="42"/>
            </a:xfrm>
            <a:custGeom>
              <a:avLst/>
              <a:gdLst>
                <a:gd name="T0" fmla="*/ 18 w 60"/>
                <a:gd name="T1" fmla="*/ 42 h 42"/>
                <a:gd name="T2" fmla="*/ 18 w 60"/>
                <a:gd name="T3" fmla="*/ 36 h 42"/>
                <a:gd name="T4" fmla="*/ 0 w 60"/>
                <a:gd name="T5" fmla="*/ 36 h 42"/>
                <a:gd name="T6" fmla="*/ 0 w 60"/>
                <a:gd name="T7" fmla="*/ 0 h 42"/>
                <a:gd name="T8" fmla="*/ 24 w 60"/>
                <a:gd name="T9" fmla="*/ 0 h 42"/>
                <a:gd name="T10" fmla="*/ 36 w 60"/>
                <a:gd name="T11" fmla="*/ 0 h 42"/>
                <a:gd name="T12" fmla="*/ 36 w 60"/>
                <a:gd name="T13" fmla="*/ 6 h 42"/>
                <a:gd name="T14" fmla="*/ 54 w 60"/>
                <a:gd name="T15" fmla="*/ 6 h 42"/>
                <a:gd name="T16" fmla="*/ 54 w 60"/>
                <a:gd name="T17" fmla="*/ 24 h 42"/>
                <a:gd name="T18" fmla="*/ 60 w 60"/>
                <a:gd name="T19" fmla="*/ 24 h 42"/>
                <a:gd name="T20" fmla="*/ 60 w 60"/>
                <a:gd name="T21" fmla="*/ 30 h 42"/>
                <a:gd name="T22" fmla="*/ 36 w 60"/>
                <a:gd name="T23" fmla="*/ 30 h 42"/>
                <a:gd name="T24" fmla="*/ 36 w 60"/>
                <a:gd name="T25" fmla="*/ 42 h 42"/>
                <a:gd name="T26" fmla="*/ 18 w 60"/>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2">
                  <a:moveTo>
                    <a:pt x="18" y="42"/>
                  </a:moveTo>
                  <a:lnTo>
                    <a:pt x="18" y="36"/>
                  </a:lnTo>
                  <a:lnTo>
                    <a:pt x="0" y="36"/>
                  </a:lnTo>
                  <a:lnTo>
                    <a:pt x="0" y="0"/>
                  </a:lnTo>
                  <a:lnTo>
                    <a:pt x="24" y="0"/>
                  </a:lnTo>
                  <a:lnTo>
                    <a:pt x="36" y="0"/>
                  </a:lnTo>
                  <a:lnTo>
                    <a:pt x="36" y="6"/>
                  </a:lnTo>
                  <a:lnTo>
                    <a:pt x="54" y="6"/>
                  </a:lnTo>
                  <a:lnTo>
                    <a:pt x="54" y="24"/>
                  </a:lnTo>
                  <a:lnTo>
                    <a:pt x="60" y="24"/>
                  </a:lnTo>
                  <a:lnTo>
                    <a:pt x="60" y="30"/>
                  </a:lnTo>
                  <a:lnTo>
                    <a:pt x="36" y="30"/>
                  </a:lnTo>
                  <a:lnTo>
                    <a:pt x="36" y="42"/>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12" name="Freeform 2940"/>
            <p:cNvSpPr>
              <a:spLocks/>
            </p:cNvSpPr>
            <p:nvPr/>
          </p:nvSpPr>
          <p:spPr bwMode="auto">
            <a:xfrm>
              <a:off x="3348" y="1302"/>
              <a:ext cx="66" cy="66"/>
            </a:xfrm>
            <a:custGeom>
              <a:avLst/>
              <a:gdLst>
                <a:gd name="T0" fmla="*/ 66 w 66"/>
                <a:gd name="T1" fmla="*/ 36 h 66"/>
                <a:gd name="T2" fmla="*/ 60 w 66"/>
                <a:gd name="T3" fmla="*/ 36 h 66"/>
                <a:gd name="T4" fmla="*/ 60 w 66"/>
                <a:gd name="T5" fmla="*/ 42 h 66"/>
                <a:gd name="T6" fmla="*/ 54 w 66"/>
                <a:gd name="T7" fmla="*/ 60 h 66"/>
                <a:gd name="T8" fmla="*/ 54 w 66"/>
                <a:gd name="T9" fmla="*/ 66 h 66"/>
                <a:gd name="T10" fmla="*/ 36 w 66"/>
                <a:gd name="T11" fmla="*/ 66 h 66"/>
                <a:gd name="T12" fmla="*/ 36 w 66"/>
                <a:gd name="T13" fmla="*/ 48 h 66"/>
                <a:gd name="T14" fmla="*/ 18 w 66"/>
                <a:gd name="T15" fmla="*/ 48 h 66"/>
                <a:gd name="T16" fmla="*/ 12 w 66"/>
                <a:gd name="T17" fmla="*/ 24 h 66"/>
                <a:gd name="T18" fmla="*/ 6 w 66"/>
                <a:gd name="T19" fmla="*/ 24 h 66"/>
                <a:gd name="T20" fmla="*/ 6 w 66"/>
                <a:gd name="T21" fmla="*/ 18 h 66"/>
                <a:gd name="T22" fmla="*/ 0 w 66"/>
                <a:gd name="T23" fmla="*/ 18 h 66"/>
                <a:gd name="T24" fmla="*/ 0 w 66"/>
                <a:gd name="T25" fmla="*/ 0 h 66"/>
                <a:gd name="T26" fmla="*/ 18 w 66"/>
                <a:gd name="T27" fmla="*/ 0 h 66"/>
                <a:gd name="T28" fmla="*/ 24 w 66"/>
                <a:gd name="T29" fmla="*/ 0 h 66"/>
                <a:gd name="T30" fmla="*/ 24 w 66"/>
                <a:gd name="T31" fmla="*/ 12 h 66"/>
                <a:gd name="T32" fmla="*/ 36 w 66"/>
                <a:gd name="T33" fmla="*/ 12 h 66"/>
                <a:gd name="T34" fmla="*/ 36 w 66"/>
                <a:gd name="T35" fmla="*/ 24 h 66"/>
                <a:gd name="T36" fmla="*/ 42 w 66"/>
                <a:gd name="T37" fmla="*/ 24 h 66"/>
                <a:gd name="T38" fmla="*/ 42 w 66"/>
                <a:gd name="T39" fmla="*/ 30 h 66"/>
                <a:gd name="T40" fmla="*/ 54 w 66"/>
                <a:gd name="T41" fmla="*/ 30 h 66"/>
                <a:gd name="T42" fmla="*/ 66 w 66"/>
                <a:gd name="T43" fmla="*/ 30 h 66"/>
                <a:gd name="T44" fmla="*/ 66 w 66"/>
                <a:gd name="T45" fmla="*/ 3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6">
                  <a:moveTo>
                    <a:pt x="66" y="36"/>
                  </a:moveTo>
                  <a:lnTo>
                    <a:pt x="60" y="36"/>
                  </a:lnTo>
                  <a:lnTo>
                    <a:pt x="60" y="42"/>
                  </a:lnTo>
                  <a:lnTo>
                    <a:pt x="54" y="60"/>
                  </a:lnTo>
                  <a:lnTo>
                    <a:pt x="54" y="66"/>
                  </a:lnTo>
                  <a:lnTo>
                    <a:pt x="36" y="66"/>
                  </a:lnTo>
                  <a:lnTo>
                    <a:pt x="36" y="48"/>
                  </a:lnTo>
                  <a:lnTo>
                    <a:pt x="18" y="48"/>
                  </a:lnTo>
                  <a:lnTo>
                    <a:pt x="12" y="24"/>
                  </a:lnTo>
                  <a:lnTo>
                    <a:pt x="6" y="24"/>
                  </a:lnTo>
                  <a:lnTo>
                    <a:pt x="6" y="18"/>
                  </a:lnTo>
                  <a:lnTo>
                    <a:pt x="0" y="18"/>
                  </a:lnTo>
                  <a:lnTo>
                    <a:pt x="0" y="0"/>
                  </a:lnTo>
                  <a:lnTo>
                    <a:pt x="18" y="0"/>
                  </a:lnTo>
                  <a:lnTo>
                    <a:pt x="24" y="0"/>
                  </a:lnTo>
                  <a:lnTo>
                    <a:pt x="24" y="12"/>
                  </a:lnTo>
                  <a:lnTo>
                    <a:pt x="36" y="12"/>
                  </a:lnTo>
                  <a:lnTo>
                    <a:pt x="36" y="24"/>
                  </a:lnTo>
                  <a:lnTo>
                    <a:pt x="42" y="24"/>
                  </a:lnTo>
                  <a:lnTo>
                    <a:pt x="42" y="30"/>
                  </a:lnTo>
                  <a:lnTo>
                    <a:pt x="54" y="30"/>
                  </a:lnTo>
                  <a:lnTo>
                    <a:pt x="66" y="30"/>
                  </a:lnTo>
                  <a:lnTo>
                    <a:pt x="6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13" name="Freeform 2941"/>
            <p:cNvSpPr>
              <a:spLocks/>
            </p:cNvSpPr>
            <p:nvPr/>
          </p:nvSpPr>
          <p:spPr bwMode="auto">
            <a:xfrm>
              <a:off x="3576" y="1278"/>
              <a:ext cx="48" cy="24"/>
            </a:xfrm>
            <a:custGeom>
              <a:avLst/>
              <a:gdLst>
                <a:gd name="T0" fmla="*/ 42 w 48"/>
                <a:gd name="T1" fmla="*/ 24 h 24"/>
                <a:gd name="T2" fmla="*/ 12 w 48"/>
                <a:gd name="T3" fmla="*/ 24 h 24"/>
                <a:gd name="T4" fmla="*/ 12 w 48"/>
                <a:gd name="T5" fmla="*/ 18 h 24"/>
                <a:gd name="T6" fmla="*/ 0 w 48"/>
                <a:gd name="T7" fmla="*/ 18 h 24"/>
                <a:gd name="T8" fmla="*/ 0 w 48"/>
                <a:gd name="T9" fmla="*/ 12 h 24"/>
                <a:gd name="T10" fmla="*/ 6 w 48"/>
                <a:gd name="T11" fmla="*/ 6 h 24"/>
                <a:gd name="T12" fmla="*/ 18 w 48"/>
                <a:gd name="T13" fmla="*/ 0 h 24"/>
                <a:gd name="T14" fmla="*/ 24 w 48"/>
                <a:gd name="T15" fmla="*/ 0 h 24"/>
                <a:gd name="T16" fmla="*/ 30 w 48"/>
                <a:gd name="T17" fmla="*/ 6 h 24"/>
                <a:gd name="T18" fmla="*/ 48 w 48"/>
                <a:gd name="T19" fmla="*/ 6 h 24"/>
                <a:gd name="T20" fmla="*/ 48 w 48"/>
                <a:gd name="T21" fmla="*/ 12 h 24"/>
                <a:gd name="T22" fmla="*/ 48 w 48"/>
                <a:gd name="T23" fmla="*/ 24 h 24"/>
                <a:gd name="T24" fmla="*/ 42 w 48"/>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4">
                  <a:moveTo>
                    <a:pt x="42" y="24"/>
                  </a:moveTo>
                  <a:lnTo>
                    <a:pt x="12" y="24"/>
                  </a:lnTo>
                  <a:lnTo>
                    <a:pt x="12" y="18"/>
                  </a:lnTo>
                  <a:lnTo>
                    <a:pt x="0" y="18"/>
                  </a:lnTo>
                  <a:lnTo>
                    <a:pt x="0" y="12"/>
                  </a:lnTo>
                  <a:lnTo>
                    <a:pt x="6" y="6"/>
                  </a:lnTo>
                  <a:lnTo>
                    <a:pt x="18" y="0"/>
                  </a:lnTo>
                  <a:lnTo>
                    <a:pt x="24" y="0"/>
                  </a:lnTo>
                  <a:lnTo>
                    <a:pt x="30" y="6"/>
                  </a:lnTo>
                  <a:lnTo>
                    <a:pt x="48" y="6"/>
                  </a:lnTo>
                  <a:lnTo>
                    <a:pt x="48" y="12"/>
                  </a:lnTo>
                  <a:lnTo>
                    <a:pt x="48" y="24"/>
                  </a:lnTo>
                  <a:lnTo>
                    <a:pt x="42"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14" name="Freeform 2942"/>
            <p:cNvSpPr>
              <a:spLocks noEditPoints="1"/>
            </p:cNvSpPr>
            <p:nvPr/>
          </p:nvSpPr>
          <p:spPr bwMode="auto">
            <a:xfrm>
              <a:off x="3420" y="1296"/>
              <a:ext cx="48" cy="66"/>
            </a:xfrm>
            <a:custGeom>
              <a:avLst/>
              <a:gdLst>
                <a:gd name="T0" fmla="*/ 42 w 48"/>
                <a:gd name="T1" fmla="*/ 6 h 66"/>
                <a:gd name="T2" fmla="*/ 48 w 48"/>
                <a:gd name="T3" fmla="*/ 0 h 66"/>
                <a:gd name="T4" fmla="*/ 48 w 48"/>
                <a:gd name="T5" fmla="*/ 6 h 66"/>
                <a:gd name="T6" fmla="*/ 48 w 48"/>
                <a:gd name="T7" fmla="*/ 12 h 66"/>
                <a:gd name="T8" fmla="*/ 42 w 48"/>
                <a:gd name="T9" fmla="*/ 6 h 66"/>
                <a:gd name="T10" fmla="*/ 42 w 48"/>
                <a:gd name="T11" fmla="*/ 18 h 66"/>
                <a:gd name="T12" fmla="*/ 42 w 48"/>
                <a:gd name="T13" fmla="*/ 24 h 66"/>
                <a:gd name="T14" fmla="*/ 42 w 48"/>
                <a:gd name="T15" fmla="*/ 30 h 66"/>
                <a:gd name="T16" fmla="*/ 42 w 48"/>
                <a:gd name="T17" fmla="*/ 24 h 66"/>
                <a:gd name="T18" fmla="*/ 36 w 48"/>
                <a:gd name="T19" fmla="*/ 36 h 66"/>
                <a:gd name="T20" fmla="*/ 36 w 48"/>
                <a:gd name="T21" fmla="*/ 42 h 66"/>
                <a:gd name="T22" fmla="*/ 36 w 48"/>
                <a:gd name="T23" fmla="*/ 48 h 66"/>
                <a:gd name="T24" fmla="*/ 30 w 48"/>
                <a:gd name="T25" fmla="*/ 54 h 66"/>
                <a:gd name="T26" fmla="*/ 24 w 48"/>
                <a:gd name="T27" fmla="*/ 48 h 66"/>
                <a:gd name="T28" fmla="*/ 18 w 48"/>
                <a:gd name="T29" fmla="*/ 42 h 66"/>
                <a:gd name="T30" fmla="*/ 24 w 48"/>
                <a:gd name="T31" fmla="*/ 30 h 66"/>
                <a:gd name="T32" fmla="*/ 30 w 48"/>
                <a:gd name="T33" fmla="*/ 30 h 66"/>
                <a:gd name="T34" fmla="*/ 30 w 48"/>
                <a:gd name="T35" fmla="*/ 18 h 66"/>
                <a:gd name="T36" fmla="*/ 36 w 48"/>
                <a:gd name="T37" fmla="*/ 18 h 66"/>
                <a:gd name="T38" fmla="*/ 42 w 48"/>
                <a:gd name="T39" fmla="*/ 6 h 66"/>
                <a:gd name="T40" fmla="*/ 0 w 48"/>
                <a:gd name="T41" fmla="*/ 66 h 66"/>
                <a:gd name="T42" fmla="*/ 6 w 48"/>
                <a:gd name="T43" fmla="*/ 54 h 66"/>
                <a:gd name="T44" fmla="*/ 12 w 48"/>
                <a:gd name="T45" fmla="*/ 48 h 66"/>
                <a:gd name="T46" fmla="*/ 12 w 48"/>
                <a:gd name="T47" fmla="*/ 54 h 66"/>
                <a:gd name="T48" fmla="*/ 18 w 48"/>
                <a:gd name="T49" fmla="*/ 48 h 66"/>
                <a:gd name="T50" fmla="*/ 24 w 48"/>
                <a:gd name="T51" fmla="*/ 54 h 66"/>
                <a:gd name="T52" fmla="*/ 30 w 48"/>
                <a:gd name="T53" fmla="*/ 54 h 66"/>
                <a:gd name="T54" fmla="*/ 24 w 48"/>
                <a:gd name="T55" fmla="*/ 66 h 66"/>
                <a:gd name="T56" fmla="*/ 0 w 48"/>
                <a:gd name="T5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66">
                  <a:moveTo>
                    <a:pt x="42" y="6"/>
                  </a:moveTo>
                  <a:lnTo>
                    <a:pt x="48" y="0"/>
                  </a:lnTo>
                  <a:lnTo>
                    <a:pt x="48" y="6"/>
                  </a:lnTo>
                  <a:lnTo>
                    <a:pt x="48" y="12"/>
                  </a:lnTo>
                  <a:lnTo>
                    <a:pt x="42" y="6"/>
                  </a:lnTo>
                  <a:lnTo>
                    <a:pt x="42" y="18"/>
                  </a:lnTo>
                  <a:lnTo>
                    <a:pt x="42" y="24"/>
                  </a:lnTo>
                  <a:lnTo>
                    <a:pt x="42" y="30"/>
                  </a:lnTo>
                  <a:lnTo>
                    <a:pt x="42" y="24"/>
                  </a:lnTo>
                  <a:lnTo>
                    <a:pt x="36" y="36"/>
                  </a:lnTo>
                  <a:lnTo>
                    <a:pt x="36" y="42"/>
                  </a:lnTo>
                  <a:lnTo>
                    <a:pt x="36" y="48"/>
                  </a:lnTo>
                  <a:lnTo>
                    <a:pt x="30" y="54"/>
                  </a:lnTo>
                  <a:lnTo>
                    <a:pt x="24" y="48"/>
                  </a:lnTo>
                  <a:lnTo>
                    <a:pt x="18" y="42"/>
                  </a:lnTo>
                  <a:lnTo>
                    <a:pt x="24" y="30"/>
                  </a:lnTo>
                  <a:lnTo>
                    <a:pt x="30" y="30"/>
                  </a:lnTo>
                  <a:lnTo>
                    <a:pt x="30" y="18"/>
                  </a:lnTo>
                  <a:lnTo>
                    <a:pt x="36" y="18"/>
                  </a:lnTo>
                  <a:lnTo>
                    <a:pt x="42" y="6"/>
                  </a:lnTo>
                  <a:close/>
                  <a:moveTo>
                    <a:pt x="0" y="66"/>
                  </a:moveTo>
                  <a:lnTo>
                    <a:pt x="6" y="54"/>
                  </a:lnTo>
                  <a:lnTo>
                    <a:pt x="12" y="48"/>
                  </a:lnTo>
                  <a:lnTo>
                    <a:pt x="12" y="54"/>
                  </a:lnTo>
                  <a:lnTo>
                    <a:pt x="18" y="48"/>
                  </a:lnTo>
                  <a:lnTo>
                    <a:pt x="24" y="54"/>
                  </a:lnTo>
                  <a:lnTo>
                    <a:pt x="30" y="54"/>
                  </a:lnTo>
                  <a:lnTo>
                    <a:pt x="24" y="66"/>
                  </a:lnTo>
                  <a:lnTo>
                    <a:pt x="0" y="6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15" name="Freeform 2943"/>
            <p:cNvSpPr>
              <a:spLocks/>
            </p:cNvSpPr>
            <p:nvPr/>
          </p:nvSpPr>
          <p:spPr bwMode="auto">
            <a:xfrm>
              <a:off x="3684" y="1278"/>
              <a:ext cx="42" cy="42"/>
            </a:xfrm>
            <a:custGeom>
              <a:avLst/>
              <a:gdLst>
                <a:gd name="T0" fmla="*/ 6 w 42"/>
                <a:gd name="T1" fmla="*/ 42 h 42"/>
                <a:gd name="T2" fmla="*/ 0 w 42"/>
                <a:gd name="T3" fmla="*/ 6 h 42"/>
                <a:gd name="T4" fmla="*/ 30 w 42"/>
                <a:gd name="T5" fmla="*/ 0 h 42"/>
                <a:gd name="T6" fmla="*/ 42 w 42"/>
                <a:gd name="T7" fmla="*/ 12 h 42"/>
                <a:gd name="T8" fmla="*/ 30 w 42"/>
                <a:gd name="T9" fmla="*/ 18 h 42"/>
                <a:gd name="T10" fmla="*/ 30 w 42"/>
                <a:gd name="T11" fmla="*/ 24 h 42"/>
                <a:gd name="T12" fmla="*/ 36 w 42"/>
                <a:gd name="T13" fmla="*/ 30 h 42"/>
                <a:gd name="T14" fmla="*/ 42 w 42"/>
                <a:gd name="T15" fmla="*/ 36 h 42"/>
                <a:gd name="T16" fmla="*/ 6 w 4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6" y="42"/>
                  </a:moveTo>
                  <a:lnTo>
                    <a:pt x="0" y="6"/>
                  </a:lnTo>
                  <a:lnTo>
                    <a:pt x="30" y="0"/>
                  </a:lnTo>
                  <a:lnTo>
                    <a:pt x="42" y="12"/>
                  </a:lnTo>
                  <a:lnTo>
                    <a:pt x="30" y="18"/>
                  </a:lnTo>
                  <a:lnTo>
                    <a:pt x="30" y="24"/>
                  </a:lnTo>
                  <a:lnTo>
                    <a:pt x="36" y="30"/>
                  </a:lnTo>
                  <a:lnTo>
                    <a:pt x="42" y="36"/>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16" name="Freeform 2944"/>
            <p:cNvSpPr>
              <a:spLocks/>
            </p:cNvSpPr>
            <p:nvPr/>
          </p:nvSpPr>
          <p:spPr bwMode="auto">
            <a:xfrm>
              <a:off x="3576" y="1296"/>
              <a:ext cx="42" cy="36"/>
            </a:xfrm>
            <a:custGeom>
              <a:avLst/>
              <a:gdLst>
                <a:gd name="T0" fmla="*/ 12 w 42"/>
                <a:gd name="T1" fmla="*/ 36 h 36"/>
                <a:gd name="T2" fmla="*/ 6 w 42"/>
                <a:gd name="T3" fmla="*/ 36 h 36"/>
                <a:gd name="T4" fmla="*/ 0 w 42"/>
                <a:gd name="T5" fmla="*/ 36 h 36"/>
                <a:gd name="T6" fmla="*/ 6 w 42"/>
                <a:gd name="T7" fmla="*/ 18 h 36"/>
                <a:gd name="T8" fmla="*/ 0 w 42"/>
                <a:gd name="T9" fmla="*/ 0 h 36"/>
                <a:gd name="T10" fmla="*/ 12 w 42"/>
                <a:gd name="T11" fmla="*/ 0 h 36"/>
                <a:gd name="T12" fmla="*/ 12 w 42"/>
                <a:gd name="T13" fmla="*/ 6 h 36"/>
                <a:gd name="T14" fmla="*/ 42 w 42"/>
                <a:gd name="T15" fmla="*/ 6 h 36"/>
                <a:gd name="T16" fmla="*/ 42 w 42"/>
                <a:gd name="T17" fmla="*/ 12 h 36"/>
                <a:gd name="T18" fmla="*/ 42 w 42"/>
                <a:gd name="T19" fmla="*/ 30 h 36"/>
                <a:gd name="T20" fmla="*/ 12 w 42"/>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12" y="36"/>
                  </a:moveTo>
                  <a:lnTo>
                    <a:pt x="6" y="36"/>
                  </a:lnTo>
                  <a:lnTo>
                    <a:pt x="0" y="36"/>
                  </a:lnTo>
                  <a:lnTo>
                    <a:pt x="6" y="18"/>
                  </a:lnTo>
                  <a:lnTo>
                    <a:pt x="0" y="0"/>
                  </a:lnTo>
                  <a:lnTo>
                    <a:pt x="12" y="0"/>
                  </a:lnTo>
                  <a:lnTo>
                    <a:pt x="12" y="6"/>
                  </a:lnTo>
                  <a:lnTo>
                    <a:pt x="42" y="6"/>
                  </a:lnTo>
                  <a:lnTo>
                    <a:pt x="42" y="12"/>
                  </a:lnTo>
                  <a:lnTo>
                    <a:pt x="42" y="30"/>
                  </a:lnTo>
                  <a:lnTo>
                    <a:pt x="1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17" name="Freeform 2945"/>
            <p:cNvSpPr>
              <a:spLocks/>
            </p:cNvSpPr>
            <p:nvPr/>
          </p:nvSpPr>
          <p:spPr bwMode="auto">
            <a:xfrm>
              <a:off x="3618" y="1290"/>
              <a:ext cx="36" cy="36"/>
            </a:xfrm>
            <a:custGeom>
              <a:avLst/>
              <a:gdLst>
                <a:gd name="T0" fmla="*/ 36 w 36"/>
                <a:gd name="T1" fmla="*/ 30 h 36"/>
                <a:gd name="T2" fmla="*/ 0 w 36"/>
                <a:gd name="T3" fmla="*/ 36 h 36"/>
                <a:gd name="T4" fmla="*/ 0 w 36"/>
                <a:gd name="T5" fmla="*/ 18 h 36"/>
                <a:gd name="T6" fmla="*/ 0 w 36"/>
                <a:gd name="T7" fmla="*/ 12 h 36"/>
                <a:gd name="T8" fmla="*/ 6 w 36"/>
                <a:gd name="T9" fmla="*/ 12 h 36"/>
                <a:gd name="T10" fmla="*/ 6 w 36"/>
                <a:gd name="T11" fmla="*/ 0 h 36"/>
                <a:gd name="T12" fmla="*/ 30 w 36"/>
                <a:gd name="T13" fmla="*/ 0 h 36"/>
                <a:gd name="T14" fmla="*/ 36 w 36"/>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30"/>
                  </a:moveTo>
                  <a:lnTo>
                    <a:pt x="0" y="36"/>
                  </a:lnTo>
                  <a:lnTo>
                    <a:pt x="0" y="18"/>
                  </a:lnTo>
                  <a:lnTo>
                    <a:pt x="0" y="12"/>
                  </a:lnTo>
                  <a:lnTo>
                    <a:pt x="6" y="12"/>
                  </a:lnTo>
                  <a:lnTo>
                    <a:pt x="6" y="0"/>
                  </a:lnTo>
                  <a:lnTo>
                    <a:pt x="30" y="0"/>
                  </a:lnTo>
                  <a:lnTo>
                    <a:pt x="36"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18" name="Freeform 2946"/>
            <p:cNvSpPr>
              <a:spLocks/>
            </p:cNvSpPr>
            <p:nvPr/>
          </p:nvSpPr>
          <p:spPr bwMode="auto">
            <a:xfrm>
              <a:off x="3648" y="1284"/>
              <a:ext cx="42" cy="36"/>
            </a:xfrm>
            <a:custGeom>
              <a:avLst/>
              <a:gdLst>
                <a:gd name="T0" fmla="*/ 42 w 42"/>
                <a:gd name="T1" fmla="*/ 36 h 36"/>
                <a:gd name="T2" fmla="*/ 6 w 42"/>
                <a:gd name="T3" fmla="*/ 36 h 36"/>
                <a:gd name="T4" fmla="*/ 0 w 42"/>
                <a:gd name="T5" fmla="*/ 6 h 36"/>
                <a:gd name="T6" fmla="*/ 12 w 42"/>
                <a:gd name="T7" fmla="*/ 6 h 36"/>
                <a:gd name="T8" fmla="*/ 36 w 42"/>
                <a:gd name="T9" fmla="*/ 0 h 36"/>
                <a:gd name="T10" fmla="*/ 42 w 42"/>
                <a:gd name="T11" fmla="*/ 36 h 36"/>
              </a:gdLst>
              <a:ahLst/>
              <a:cxnLst>
                <a:cxn ang="0">
                  <a:pos x="T0" y="T1"/>
                </a:cxn>
                <a:cxn ang="0">
                  <a:pos x="T2" y="T3"/>
                </a:cxn>
                <a:cxn ang="0">
                  <a:pos x="T4" y="T5"/>
                </a:cxn>
                <a:cxn ang="0">
                  <a:pos x="T6" y="T7"/>
                </a:cxn>
                <a:cxn ang="0">
                  <a:pos x="T8" y="T9"/>
                </a:cxn>
                <a:cxn ang="0">
                  <a:pos x="T10" y="T11"/>
                </a:cxn>
              </a:cxnLst>
              <a:rect l="0" t="0" r="r" b="b"/>
              <a:pathLst>
                <a:path w="42" h="36">
                  <a:moveTo>
                    <a:pt x="42" y="36"/>
                  </a:moveTo>
                  <a:lnTo>
                    <a:pt x="6" y="36"/>
                  </a:lnTo>
                  <a:lnTo>
                    <a:pt x="0" y="6"/>
                  </a:lnTo>
                  <a:lnTo>
                    <a:pt x="12" y="6"/>
                  </a:lnTo>
                  <a:lnTo>
                    <a:pt x="36" y="0"/>
                  </a:lnTo>
                  <a:lnTo>
                    <a:pt x="4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19" name="Freeform 2947"/>
            <p:cNvSpPr>
              <a:spLocks/>
            </p:cNvSpPr>
            <p:nvPr/>
          </p:nvSpPr>
          <p:spPr bwMode="auto">
            <a:xfrm>
              <a:off x="3534" y="1296"/>
              <a:ext cx="30" cy="48"/>
            </a:xfrm>
            <a:custGeom>
              <a:avLst/>
              <a:gdLst>
                <a:gd name="T0" fmla="*/ 0 w 30"/>
                <a:gd name="T1" fmla="*/ 48 h 48"/>
                <a:gd name="T2" fmla="*/ 0 w 30"/>
                <a:gd name="T3" fmla="*/ 42 h 48"/>
                <a:gd name="T4" fmla="*/ 0 w 30"/>
                <a:gd name="T5" fmla="*/ 36 h 48"/>
                <a:gd name="T6" fmla="*/ 18 w 30"/>
                <a:gd name="T7" fmla="*/ 24 h 48"/>
                <a:gd name="T8" fmla="*/ 30 w 30"/>
                <a:gd name="T9" fmla="*/ 0 h 48"/>
                <a:gd name="T10" fmla="*/ 30 w 30"/>
                <a:gd name="T11" fmla="*/ 6 h 48"/>
                <a:gd name="T12" fmla="*/ 30 w 30"/>
                <a:gd name="T13" fmla="*/ 24 h 48"/>
                <a:gd name="T14" fmla="*/ 30 w 30"/>
                <a:gd name="T15" fmla="*/ 42 h 48"/>
                <a:gd name="T16" fmla="*/ 18 w 30"/>
                <a:gd name="T17" fmla="*/ 48 h 48"/>
                <a:gd name="T18" fmla="*/ 0 w 30"/>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8">
                  <a:moveTo>
                    <a:pt x="0" y="48"/>
                  </a:moveTo>
                  <a:lnTo>
                    <a:pt x="0" y="42"/>
                  </a:lnTo>
                  <a:lnTo>
                    <a:pt x="0" y="36"/>
                  </a:lnTo>
                  <a:lnTo>
                    <a:pt x="18" y="24"/>
                  </a:lnTo>
                  <a:lnTo>
                    <a:pt x="30" y="0"/>
                  </a:lnTo>
                  <a:lnTo>
                    <a:pt x="30" y="6"/>
                  </a:lnTo>
                  <a:lnTo>
                    <a:pt x="30" y="24"/>
                  </a:lnTo>
                  <a:lnTo>
                    <a:pt x="30" y="42"/>
                  </a:lnTo>
                  <a:lnTo>
                    <a:pt x="18" y="48"/>
                  </a:lnTo>
                  <a:lnTo>
                    <a:pt x="0"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0" name="Freeform 2948"/>
            <p:cNvSpPr>
              <a:spLocks/>
            </p:cNvSpPr>
            <p:nvPr/>
          </p:nvSpPr>
          <p:spPr bwMode="auto">
            <a:xfrm>
              <a:off x="3234" y="1332"/>
              <a:ext cx="78" cy="48"/>
            </a:xfrm>
            <a:custGeom>
              <a:avLst/>
              <a:gdLst>
                <a:gd name="T0" fmla="*/ 6 w 78"/>
                <a:gd name="T1" fmla="*/ 48 h 48"/>
                <a:gd name="T2" fmla="*/ 0 w 78"/>
                <a:gd name="T3" fmla="*/ 12 h 48"/>
                <a:gd name="T4" fmla="*/ 12 w 78"/>
                <a:gd name="T5" fmla="*/ 12 h 48"/>
                <a:gd name="T6" fmla="*/ 6 w 78"/>
                <a:gd name="T7" fmla="*/ 0 h 48"/>
                <a:gd name="T8" fmla="*/ 18 w 78"/>
                <a:gd name="T9" fmla="*/ 0 h 48"/>
                <a:gd name="T10" fmla="*/ 60 w 78"/>
                <a:gd name="T11" fmla="*/ 0 h 48"/>
                <a:gd name="T12" fmla="*/ 78 w 78"/>
                <a:gd name="T13" fmla="*/ 0 h 48"/>
                <a:gd name="T14" fmla="*/ 78 w 78"/>
                <a:gd name="T15" fmla="*/ 6 h 48"/>
                <a:gd name="T16" fmla="*/ 78 w 78"/>
                <a:gd name="T17" fmla="*/ 42 h 48"/>
                <a:gd name="T18" fmla="*/ 36 w 78"/>
                <a:gd name="T19" fmla="*/ 42 h 48"/>
                <a:gd name="T20" fmla="*/ 6 w 7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48">
                  <a:moveTo>
                    <a:pt x="6" y="48"/>
                  </a:moveTo>
                  <a:lnTo>
                    <a:pt x="0" y="12"/>
                  </a:lnTo>
                  <a:lnTo>
                    <a:pt x="12" y="12"/>
                  </a:lnTo>
                  <a:lnTo>
                    <a:pt x="6" y="0"/>
                  </a:lnTo>
                  <a:lnTo>
                    <a:pt x="18" y="0"/>
                  </a:lnTo>
                  <a:lnTo>
                    <a:pt x="60" y="0"/>
                  </a:lnTo>
                  <a:lnTo>
                    <a:pt x="78" y="0"/>
                  </a:lnTo>
                  <a:lnTo>
                    <a:pt x="78" y="6"/>
                  </a:lnTo>
                  <a:lnTo>
                    <a:pt x="78" y="42"/>
                  </a:lnTo>
                  <a:lnTo>
                    <a:pt x="36" y="42"/>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1" name="Freeform 2949"/>
            <p:cNvSpPr>
              <a:spLocks/>
            </p:cNvSpPr>
            <p:nvPr/>
          </p:nvSpPr>
          <p:spPr bwMode="auto">
            <a:xfrm>
              <a:off x="3330" y="1326"/>
              <a:ext cx="36" cy="24"/>
            </a:xfrm>
            <a:custGeom>
              <a:avLst/>
              <a:gdLst>
                <a:gd name="T0" fmla="*/ 36 w 36"/>
                <a:gd name="T1" fmla="*/ 24 h 24"/>
                <a:gd name="T2" fmla="*/ 18 w 36"/>
                <a:gd name="T3" fmla="*/ 24 h 24"/>
                <a:gd name="T4" fmla="*/ 18 w 36"/>
                <a:gd name="T5" fmla="*/ 18 h 24"/>
                <a:gd name="T6" fmla="*/ 0 w 36"/>
                <a:gd name="T7" fmla="*/ 18 h 24"/>
                <a:gd name="T8" fmla="*/ 0 w 36"/>
                <a:gd name="T9" fmla="*/ 12 h 24"/>
                <a:gd name="T10" fmla="*/ 0 w 36"/>
                <a:gd name="T11" fmla="*/ 0 h 24"/>
                <a:gd name="T12" fmla="*/ 24 w 36"/>
                <a:gd name="T13" fmla="*/ 0 h 24"/>
                <a:gd name="T14" fmla="*/ 30 w 36"/>
                <a:gd name="T15" fmla="*/ 0 h 24"/>
                <a:gd name="T16" fmla="*/ 36 w 3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4">
                  <a:moveTo>
                    <a:pt x="36" y="24"/>
                  </a:moveTo>
                  <a:lnTo>
                    <a:pt x="18" y="24"/>
                  </a:lnTo>
                  <a:lnTo>
                    <a:pt x="18" y="18"/>
                  </a:lnTo>
                  <a:lnTo>
                    <a:pt x="0" y="18"/>
                  </a:lnTo>
                  <a:lnTo>
                    <a:pt x="0" y="12"/>
                  </a:lnTo>
                  <a:lnTo>
                    <a:pt x="0" y="0"/>
                  </a:lnTo>
                  <a:lnTo>
                    <a:pt x="24" y="0"/>
                  </a:lnTo>
                  <a:lnTo>
                    <a:pt x="30" y="0"/>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2" name="Freeform 2950"/>
            <p:cNvSpPr>
              <a:spLocks/>
            </p:cNvSpPr>
            <p:nvPr/>
          </p:nvSpPr>
          <p:spPr bwMode="auto">
            <a:xfrm>
              <a:off x="3312" y="1338"/>
              <a:ext cx="72" cy="42"/>
            </a:xfrm>
            <a:custGeom>
              <a:avLst/>
              <a:gdLst>
                <a:gd name="T0" fmla="*/ 0 w 72"/>
                <a:gd name="T1" fmla="*/ 36 h 42"/>
                <a:gd name="T2" fmla="*/ 0 w 72"/>
                <a:gd name="T3" fmla="*/ 0 h 42"/>
                <a:gd name="T4" fmla="*/ 18 w 72"/>
                <a:gd name="T5" fmla="*/ 0 h 42"/>
                <a:gd name="T6" fmla="*/ 18 w 72"/>
                <a:gd name="T7" fmla="*/ 6 h 42"/>
                <a:gd name="T8" fmla="*/ 36 w 72"/>
                <a:gd name="T9" fmla="*/ 6 h 42"/>
                <a:gd name="T10" fmla="*/ 36 w 72"/>
                <a:gd name="T11" fmla="*/ 12 h 42"/>
                <a:gd name="T12" fmla="*/ 54 w 72"/>
                <a:gd name="T13" fmla="*/ 12 h 42"/>
                <a:gd name="T14" fmla="*/ 72 w 72"/>
                <a:gd name="T15" fmla="*/ 12 h 42"/>
                <a:gd name="T16" fmla="*/ 72 w 72"/>
                <a:gd name="T17" fmla="*/ 30 h 42"/>
                <a:gd name="T18" fmla="*/ 72 w 72"/>
                <a:gd name="T19" fmla="*/ 36 h 42"/>
                <a:gd name="T20" fmla="*/ 48 w 72"/>
                <a:gd name="T21" fmla="*/ 42 h 42"/>
                <a:gd name="T22" fmla="*/ 48 w 72"/>
                <a:gd name="T23" fmla="*/ 30 h 42"/>
                <a:gd name="T24" fmla="*/ 0 w 72"/>
                <a:gd name="T2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42">
                  <a:moveTo>
                    <a:pt x="0" y="36"/>
                  </a:moveTo>
                  <a:lnTo>
                    <a:pt x="0" y="0"/>
                  </a:lnTo>
                  <a:lnTo>
                    <a:pt x="18" y="0"/>
                  </a:lnTo>
                  <a:lnTo>
                    <a:pt x="18" y="6"/>
                  </a:lnTo>
                  <a:lnTo>
                    <a:pt x="36" y="6"/>
                  </a:lnTo>
                  <a:lnTo>
                    <a:pt x="36" y="12"/>
                  </a:lnTo>
                  <a:lnTo>
                    <a:pt x="54" y="12"/>
                  </a:lnTo>
                  <a:lnTo>
                    <a:pt x="72" y="12"/>
                  </a:lnTo>
                  <a:lnTo>
                    <a:pt x="72" y="30"/>
                  </a:lnTo>
                  <a:lnTo>
                    <a:pt x="72" y="36"/>
                  </a:lnTo>
                  <a:lnTo>
                    <a:pt x="48" y="42"/>
                  </a:lnTo>
                  <a:lnTo>
                    <a:pt x="48" y="30"/>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3" name="Freeform 2951"/>
            <p:cNvSpPr>
              <a:spLocks/>
            </p:cNvSpPr>
            <p:nvPr/>
          </p:nvSpPr>
          <p:spPr bwMode="auto">
            <a:xfrm>
              <a:off x="4254" y="1194"/>
              <a:ext cx="102" cy="96"/>
            </a:xfrm>
            <a:custGeom>
              <a:avLst/>
              <a:gdLst>
                <a:gd name="T0" fmla="*/ 54 w 102"/>
                <a:gd name="T1" fmla="*/ 90 h 96"/>
                <a:gd name="T2" fmla="*/ 36 w 102"/>
                <a:gd name="T3" fmla="*/ 84 h 96"/>
                <a:gd name="T4" fmla="*/ 0 w 102"/>
                <a:gd name="T5" fmla="*/ 72 h 96"/>
                <a:gd name="T6" fmla="*/ 6 w 102"/>
                <a:gd name="T7" fmla="*/ 60 h 96"/>
                <a:gd name="T8" fmla="*/ 30 w 102"/>
                <a:gd name="T9" fmla="*/ 24 h 96"/>
                <a:gd name="T10" fmla="*/ 48 w 102"/>
                <a:gd name="T11" fmla="*/ 6 h 96"/>
                <a:gd name="T12" fmla="*/ 66 w 102"/>
                <a:gd name="T13" fmla="*/ 0 h 96"/>
                <a:gd name="T14" fmla="*/ 72 w 102"/>
                <a:gd name="T15" fmla="*/ 0 h 96"/>
                <a:gd name="T16" fmla="*/ 96 w 102"/>
                <a:gd name="T17" fmla="*/ 72 h 96"/>
                <a:gd name="T18" fmla="*/ 96 w 102"/>
                <a:gd name="T19" fmla="*/ 78 h 96"/>
                <a:gd name="T20" fmla="*/ 102 w 102"/>
                <a:gd name="T21" fmla="*/ 84 h 96"/>
                <a:gd name="T22" fmla="*/ 78 w 102"/>
                <a:gd name="T23" fmla="*/ 90 h 96"/>
                <a:gd name="T24" fmla="*/ 66 w 102"/>
                <a:gd name="T25" fmla="*/ 96 h 96"/>
                <a:gd name="T26" fmla="*/ 54 w 102"/>
                <a:gd name="T27"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96">
                  <a:moveTo>
                    <a:pt x="54" y="90"/>
                  </a:moveTo>
                  <a:lnTo>
                    <a:pt x="36" y="84"/>
                  </a:lnTo>
                  <a:lnTo>
                    <a:pt x="0" y="72"/>
                  </a:lnTo>
                  <a:lnTo>
                    <a:pt x="6" y="60"/>
                  </a:lnTo>
                  <a:lnTo>
                    <a:pt x="30" y="24"/>
                  </a:lnTo>
                  <a:lnTo>
                    <a:pt x="48" y="6"/>
                  </a:lnTo>
                  <a:lnTo>
                    <a:pt x="66" y="0"/>
                  </a:lnTo>
                  <a:lnTo>
                    <a:pt x="72" y="0"/>
                  </a:lnTo>
                  <a:lnTo>
                    <a:pt x="96" y="72"/>
                  </a:lnTo>
                  <a:lnTo>
                    <a:pt x="96" y="78"/>
                  </a:lnTo>
                  <a:lnTo>
                    <a:pt x="102" y="84"/>
                  </a:lnTo>
                  <a:lnTo>
                    <a:pt x="78" y="90"/>
                  </a:lnTo>
                  <a:lnTo>
                    <a:pt x="66" y="96"/>
                  </a:lnTo>
                  <a:lnTo>
                    <a:pt x="54" y="9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4" name="Freeform 2952"/>
            <p:cNvSpPr>
              <a:spLocks/>
            </p:cNvSpPr>
            <p:nvPr/>
          </p:nvSpPr>
          <p:spPr bwMode="auto">
            <a:xfrm>
              <a:off x="3588" y="1326"/>
              <a:ext cx="36" cy="36"/>
            </a:xfrm>
            <a:custGeom>
              <a:avLst/>
              <a:gdLst>
                <a:gd name="T0" fmla="*/ 0 w 36"/>
                <a:gd name="T1" fmla="*/ 36 h 36"/>
                <a:gd name="T2" fmla="*/ 0 w 36"/>
                <a:gd name="T3" fmla="*/ 6 h 36"/>
                <a:gd name="T4" fmla="*/ 30 w 36"/>
                <a:gd name="T5" fmla="*/ 0 h 36"/>
                <a:gd name="T6" fmla="*/ 36 w 36"/>
                <a:gd name="T7" fmla="*/ 36 h 36"/>
                <a:gd name="T8" fmla="*/ 0 w 36"/>
                <a:gd name="T9" fmla="*/ 36 h 36"/>
              </a:gdLst>
              <a:ahLst/>
              <a:cxnLst>
                <a:cxn ang="0">
                  <a:pos x="T0" y="T1"/>
                </a:cxn>
                <a:cxn ang="0">
                  <a:pos x="T2" y="T3"/>
                </a:cxn>
                <a:cxn ang="0">
                  <a:pos x="T4" y="T5"/>
                </a:cxn>
                <a:cxn ang="0">
                  <a:pos x="T6" y="T7"/>
                </a:cxn>
                <a:cxn ang="0">
                  <a:pos x="T8" y="T9"/>
                </a:cxn>
              </a:cxnLst>
              <a:rect l="0" t="0" r="r" b="b"/>
              <a:pathLst>
                <a:path w="36" h="36">
                  <a:moveTo>
                    <a:pt x="0" y="36"/>
                  </a:moveTo>
                  <a:lnTo>
                    <a:pt x="0" y="6"/>
                  </a:lnTo>
                  <a:lnTo>
                    <a:pt x="30" y="0"/>
                  </a:lnTo>
                  <a:lnTo>
                    <a:pt x="36" y="36"/>
                  </a:lnTo>
                  <a:lnTo>
                    <a:pt x="0"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5" name="Freeform 2953"/>
            <p:cNvSpPr>
              <a:spLocks/>
            </p:cNvSpPr>
            <p:nvPr/>
          </p:nvSpPr>
          <p:spPr bwMode="auto">
            <a:xfrm>
              <a:off x="3618" y="1320"/>
              <a:ext cx="42" cy="42"/>
            </a:xfrm>
            <a:custGeom>
              <a:avLst/>
              <a:gdLst>
                <a:gd name="T0" fmla="*/ 42 w 42"/>
                <a:gd name="T1" fmla="*/ 36 h 42"/>
                <a:gd name="T2" fmla="*/ 6 w 42"/>
                <a:gd name="T3" fmla="*/ 42 h 42"/>
                <a:gd name="T4" fmla="*/ 0 w 42"/>
                <a:gd name="T5" fmla="*/ 6 h 42"/>
                <a:gd name="T6" fmla="*/ 36 w 42"/>
                <a:gd name="T7" fmla="*/ 0 h 42"/>
                <a:gd name="T8" fmla="*/ 42 w 42"/>
                <a:gd name="T9" fmla="*/ 36 h 42"/>
              </a:gdLst>
              <a:ahLst/>
              <a:cxnLst>
                <a:cxn ang="0">
                  <a:pos x="T0" y="T1"/>
                </a:cxn>
                <a:cxn ang="0">
                  <a:pos x="T2" y="T3"/>
                </a:cxn>
                <a:cxn ang="0">
                  <a:pos x="T4" y="T5"/>
                </a:cxn>
                <a:cxn ang="0">
                  <a:pos x="T6" y="T7"/>
                </a:cxn>
                <a:cxn ang="0">
                  <a:pos x="T8" y="T9"/>
                </a:cxn>
              </a:cxnLst>
              <a:rect l="0" t="0" r="r" b="b"/>
              <a:pathLst>
                <a:path w="42" h="42">
                  <a:moveTo>
                    <a:pt x="42" y="36"/>
                  </a:moveTo>
                  <a:lnTo>
                    <a:pt x="6" y="42"/>
                  </a:lnTo>
                  <a:lnTo>
                    <a:pt x="0" y="6"/>
                  </a:lnTo>
                  <a:lnTo>
                    <a:pt x="36" y="0"/>
                  </a:lnTo>
                  <a:lnTo>
                    <a:pt x="42" y="36"/>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6" name="Freeform 2954"/>
            <p:cNvSpPr>
              <a:spLocks/>
            </p:cNvSpPr>
            <p:nvPr/>
          </p:nvSpPr>
          <p:spPr bwMode="auto">
            <a:xfrm>
              <a:off x="3690" y="1314"/>
              <a:ext cx="42" cy="36"/>
            </a:xfrm>
            <a:custGeom>
              <a:avLst/>
              <a:gdLst>
                <a:gd name="T0" fmla="*/ 0 w 42"/>
                <a:gd name="T1" fmla="*/ 36 h 36"/>
                <a:gd name="T2" fmla="*/ 0 w 42"/>
                <a:gd name="T3" fmla="*/ 6 h 36"/>
                <a:gd name="T4" fmla="*/ 36 w 42"/>
                <a:gd name="T5" fmla="*/ 0 h 36"/>
                <a:gd name="T6" fmla="*/ 42 w 42"/>
                <a:gd name="T7" fmla="*/ 12 h 36"/>
                <a:gd name="T8" fmla="*/ 42 w 42"/>
                <a:gd name="T9" fmla="*/ 30 h 36"/>
                <a:gd name="T10" fmla="*/ 0 w 42"/>
                <a:gd name="T11" fmla="*/ 36 h 36"/>
              </a:gdLst>
              <a:ahLst/>
              <a:cxnLst>
                <a:cxn ang="0">
                  <a:pos x="T0" y="T1"/>
                </a:cxn>
                <a:cxn ang="0">
                  <a:pos x="T2" y="T3"/>
                </a:cxn>
                <a:cxn ang="0">
                  <a:pos x="T4" y="T5"/>
                </a:cxn>
                <a:cxn ang="0">
                  <a:pos x="T6" y="T7"/>
                </a:cxn>
                <a:cxn ang="0">
                  <a:pos x="T8" y="T9"/>
                </a:cxn>
                <a:cxn ang="0">
                  <a:pos x="T10" y="T11"/>
                </a:cxn>
              </a:cxnLst>
              <a:rect l="0" t="0" r="r" b="b"/>
              <a:pathLst>
                <a:path w="42" h="36">
                  <a:moveTo>
                    <a:pt x="0" y="36"/>
                  </a:moveTo>
                  <a:lnTo>
                    <a:pt x="0" y="6"/>
                  </a:lnTo>
                  <a:lnTo>
                    <a:pt x="36" y="0"/>
                  </a:lnTo>
                  <a:lnTo>
                    <a:pt x="42" y="12"/>
                  </a:lnTo>
                  <a:lnTo>
                    <a:pt x="42" y="30"/>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7" name="Freeform 2955"/>
            <p:cNvSpPr>
              <a:spLocks/>
            </p:cNvSpPr>
            <p:nvPr/>
          </p:nvSpPr>
          <p:spPr bwMode="auto">
            <a:xfrm>
              <a:off x="3552" y="1332"/>
              <a:ext cx="36" cy="36"/>
            </a:xfrm>
            <a:custGeom>
              <a:avLst/>
              <a:gdLst>
                <a:gd name="T0" fmla="*/ 6 w 36"/>
                <a:gd name="T1" fmla="*/ 36 h 36"/>
                <a:gd name="T2" fmla="*/ 0 w 36"/>
                <a:gd name="T3" fmla="*/ 12 h 36"/>
                <a:gd name="T4" fmla="*/ 12 w 36"/>
                <a:gd name="T5" fmla="*/ 6 h 36"/>
                <a:gd name="T6" fmla="*/ 24 w 36"/>
                <a:gd name="T7" fmla="*/ 6 h 36"/>
                <a:gd name="T8" fmla="*/ 24 w 36"/>
                <a:gd name="T9" fmla="*/ 0 h 36"/>
                <a:gd name="T10" fmla="*/ 30 w 36"/>
                <a:gd name="T11" fmla="*/ 0 h 36"/>
                <a:gd name="T12" fmla="*/ 36 w 36"/>
                <a:gd name="T13" fmla="*/ 0 h 36"/>
                <a:gd name="T14" fmla="*/ 36 w 36"/>
                <a:gd name="T15" fmla="*/ 30 h 36"/>
                <a:gd name="T16" fmla="*/ 6 w 36"/>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6" y="36"/>
                  </a:moveTo>
                  <a:lnTo>
                    <a:pt x="0" y="12"/>
                  </a:lnTo>
                  <a:lnTo>
                    <a:pt x="12" y="6"/>
                  </a:lnTo>
                  <a:lnTo>
                    <a:pt x="24" y="6"/>
                  </a:lnTo>
                  <a:lnTo>
                    <a:pt x="24" y="0"/>
                  </a:lnTo>
                  <a:lnTo>
                    <a:pt x="30" y="0"/>
                  </a:lnTo>
                  <a:lnTo>
                    <a:pt x="36" y="0"/>
                  </a:lnTo>
                  <a:lnTo>
                    <a:pt x="36" y="30"/>
                  </a:lnTo>
                  <a:lnTo>
                    <a:pt x="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8" name="Freeform 2956"/>
            <p:cNvSpPr>
              <a:spLocks/>
            </p:cNvSpPr>
            <p:nvPr/>
          </p:nvSpPr>
          <p:spPr bwMode="auto">
            <a:xfrm>
              <a:off x="3654" y="1320"/>
              <a:ext cx="36" cy="36"/>
            </a:xfrm>
            <a:custGeom>
              <a:avLst/>
              <a:gdLst>
                <a:gd name="T0" fmla="*/ 36 w 36"/>
                <a:gd name="T1" fmla="*/ 30 h 36"/>
                <a:gd name="T2" fmla="*/ 6 w 36"/>
                <a:gd name="T3" fmla="*/ 36 h 36"/>
                <a:gd name="T4" fmla="*/ 0 w 36"/>
                <a:gd name="T5" fmla="*/ 0 h 36"/>
                <a:gd name="T6" fmla="*/ 36 w 36"/>
                <a:gd name="T7" fmla="*/ 0 h 36"/>
                <a:gd name="T8" fmla="*/ 36 w 36"/>
                <a:gd name="T9" fmla="*/ 30 h 36"/>
              </a:gdLst>
              <a:ahLst/>
              <a:cxnLst>
                <a:cxn ang="0">
                  <a:pos x="T0" y="T1"/>
                </a:cxn>
                <a:cxn ang="0">
                  <a:pos x="T2" y="T3"/>
                </a:cxn>
                <a:cxn ang="0">
                  <a:pos x="T4" y="T5"/>
                </a:cxn>
                <a:cxn ang="0">
                  <a:pos x="T6" y="T7"/>
                </a:cxn>
                <a:cxn ang="0">
                  <a:pos x="T8" y="T9"/>
                </a:cxn>
              </a:cxnLst>
              <a:rect l="0" t="0" r="r" b="b"/>
              <a:pathLst>
                <a:path w="36" h="36">
                  <a:moveTo>
                    <a:pt x="36" y="30"/>
                  </a:moveTo>
                  <a:lnTo>
                    <a:pt x="6" y="36"/>
                  </a:lnTo>
                  <a:lnTo>
                    <a:pt x="0" y="0"/>
                  </a:lnTo>
                  <a:lnTo>
                    <a:pt x="36" y="0"/>
                  </a:lnTo>
                  <a:lnTo>
                    <a:pt x="36" y="30"/>
                  </a:lnTo>
                  <a:close/>
                </a:path>
              </a:pathLst>
            </a:custGeom>
            <a:solidFill>
              <a:srgbClr val="863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9" name="Freeform 2957"/>
            <p:cNvSpPr>
              <a:spLocks/>
            </p:cNvSpPr>
            <p:nvPr/>
          </p:nvSpPr>
          <p:spPr bwMode="auto">
            <a:xfrm>
              <a:off x="3522" y="1344"/>
              <a:ext cx="36" cy="24"/>
            </a:xfrm>
            <a:custGeom>
              <a:avLst/>
              <a:gdLst>
                <a:gd name="T0" fmla="*/ 36 w 36"/>
                <a:gd name="T1" fmla="*/ 24 h 24"/>
                <a:gd name="T2" fmla="*/ 6 w 36"/>
                <a:gd name="T3" fmla="*/ 24 h 24"/>
                <a:gd name="T4" fmla="*/ 0 w 36"/>
                <a:gd name="T5" fmla="*/ 6 h 24"/>
                <a:gd name="T6" fmla="*/ 12 w 36"/>
                <a:gd name="T7" fmla="*/ 6 h 24"/>
                <a:gd name="T8" fmla="*/ 12 w 36"/>
                <a:gd name="T9" fmla="*/ 0 h 24"/>
                <a:gd name="T10" fmla="*/ 30 w 36"/>
                <a:gd name="T11" fmla="*/ 0 h 24"/>
                <a:gd name="T12" fmla="*/ 36 w 3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36" y="24"/>
                  </a:moveTo>
                  <a:lnTo>
                    <a:pt x="6" y="24"/>
                  </a:lnTo>
                  <a:lnTo>
                    <a:pt x="0" y="6"/>
                  </a:lnTo>
                  <a:lnTo>
                    <a:pt x="12" y="6"/>
                  </a:lnTo>
                  <a:lnTo>
                    <a:pt x="12" y="0"/>
                  </a:lnTo>
                  <a:lnTo>
                    <a:pt x="30" y="0"/>
                  </a:lnTo>
                  <a:lnTo>
                    <a:pt x="36" y="24"/>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30" name="Freeform 2958"/>
            <p:cNvSpPr>
              <a:spLocks/>
            </p:cNvSpPr>
            <p:nvPr/>
          </p:nvSpPr>
          <p:spPr bwMode="auto">
            <a:xfrm>
              <a:off x="3420" y="1362"/>
              <a:ext cx="24" cy="36"/>
            </a:xfrm>
            <a:custGeom>
              <a:avLst/>
              <a:gdLst>
                <a:gd name="T0" fmla="*/ 0 w 24"/>
                <a:gd name="T1" fmla="*/ 36 h 36"/>
                <a:gd name="T2" fmla="*/ 0 w 24"/>
                <a:gd name="T3" fmla="*/ 6 h 36"/>
                <a:gd name="T4" fmla="*/ 0 w 24"/>
                <a:gd name="T5" fmla="*/ 0 h 36"/>
                <a:gd name="T6" fmla="*/ 24 w 24"/>
                <a:gd name="T7" fmla="*/ 0 h 36"/>
                <a:gd name="T8" fmla="*/ 18 w 24"/>
                <a:gd name="T9" fmla="*/ 18 h 36"/>
                <a:gd name="T10" fmla="*/ 18 w 24"/>
                <a:gd name="T11" fmla="*/ 36 h 36"/>
                <a:gd name="T12" fmla="*/ 0 w 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4" h="36">
                  <a:moveTo>
                    <a:pt x="0" y="36"/>
                  </a:moveTo>
                  <a:lnTo>
                    <a:pt x="0" y="6"/>
                  </a:lnTo>
                  <a:lnTo>
                    <a:pt x="0" y="0"/>
                  </a:lnTo>
                  <a:lnTo>
                    <a:pt x="24" y="0"/>
                  </a:lnTo>
                  <a:lnTo>
                    <a:pt x="18" y="18"/>
                  </a:lnTo>
                  <a:lnTo>
                    <a:pt x="18" y="36"/>
                  </a:lnTo>
                  <a:lnTo>
                    <a:pt x="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31" name="Freeform 2959"/>
            <p:cNvSpPr>
              <a:spLocks/>
            </p:cNvSpPr>
            <p:nvPr/>
          </p:nvSpPr>
          <p:spPr bwMode="auto">
            <a:xfrm>
              <a:off x="3270" y="1374"/>
              <a:ext cx="48" cy="42"/>
            </a:xfrm>
            <a:custGeom>
              <a:avLst/>
              <a:gdLst>
                <a:gd name="T0" fmla="*/ 18 w 48"/>
                <a:gd name="T1" fmla="*/ 42 h 42"/>
                <a:gd name="T2" fmla="*/ 12 w 48"/>
                <a:gd name="T3" fmla="*/ 42 h 42"/>
                <a:gd name="T4" fmla="*/ 12 w 48"/>
                <a:gd name="T5" fmla="*/ 18 h 42"/>
                <a:gd name="T6" fmla="*/ 0 w 48"/>
                <a:gd name="T7" fmla="*/ 18 h 42"/>
                <a:gd name="T8" fmla="*/ 0 w 48"/>
                <a:gd name="T9" fmla="*/ 0 h 42"/>
                <a:gd name="T10" fmla="*/ 42 w 48"/>
                <a:gd name="T11" fmla="*/ 0 h 42"/>
                <a:gd name="T12" fmla="*/ 48 w 48"/>
                <a:gd name="T13" fmla="*/ 42 h 42"/>
                <a:gd name="T14" fmla="*/ 18 w 4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2">
                  <a:moveTo>
                    <a:pt x="18" y="42"/>
                  </a:moveTo>
                  <a:lnTo>
                    <a:pt x="12" y="42"/>
                  </a:lnTo>
                  <a:lnTo>
                    <a:pt x="12" y="18"/>
                  </a:lnTo>
                  <a:lnTo>
                    <a:pt x="0" y="18"/>
                  </a:lnTo>
                  <a:lnTo>
                    <a:pt x="0" y="0"/>
                  </a:lnTo>
                  <a:lnTo>
                    <a:pt x="42" y="0"/>
                  </a:lnTo>
                  <a:lnTo>
                    <a:pt x="48" y="42"/>
                  </a:lnTo>
                  <a:lnTo>
                    <a:pt x="1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32" name="Freeform 2960"/>
            <p:cNvSpPr>
              <a:spLocks/>
            </p:cNvSpPr>
            <p:nvPr/>
          </p:nvSpPr>
          <p:spPr bwMode="auto">
            <a:xfrm>
              <a:off x="3312" y="1368"/>
              <a:ext cx="48" cy="48"/>
            </a:xfrm>
            <a:custGeom>
              <a:avLst/>
              <a:gdLst>
                <a:gd name="T0" fmla="*/ 30 w 48"/>
                <a:gd name="T1" fmla="*/ 48 h 48"/>
                <a:gd name="T2" fmla="*/ 6 w 48"/>
                <a:gd name="T3" fmla="*/ 48 h 48"/>
                <a:gd name="T4" fmla="*/ 0 w 48"/>
                <a:gd name="T5" fmla="*/ 6 h 48"/>
                <a:gd name="T6" fmla="*/ 48 w 48"/>
                <a:gd name="T7" fmla="*/ 0 h 48"/>
                <a:gd name="T8" fmla="*/ 48 w 48"/>
                <a:gd name="T9" fmla="*/ 12 h 48"/>
                <a:gd name="T10" fmla="*/ 36 w 48"/>
                <a:gd name="T11" fmla="*/ 12 h 48"/>
                <a:gd name="T12" fmla="*/ 42 w 48"/>
                <a:gd name="T13" fmla="*/ 48 h 48"/>
                <a:gd name="T14" fmla="*/ 30 w 48"/>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30" y="48"/>
                  </a:moveTo>
                  <a:lnTo>
                    <a:pt x="6" y="48"/>
                  </a:lnTo>
                  <a:lnTo>
                    <a:pt x="0" y="6"/>
                  </a:lnTo>
                  <a:lnTo>
                    <a:pt x="48" y="0"/>
                  </a:lnTo>
                  <a:lnTo>
                    <a:pt x="48" y="12"/>
                  </a:lnTo>
                  <a:lnTo>
                    <a:pt x="36" y="12"/>
                  </a:lnTo>
                  <a:lnTo>
                    <a:pt x="42" y="48"/>
                  </a:lnTo>
                  <a:lnTo>
                    <a:pt x="30"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33" name="Freeform 2961"/>
            <p:cNvSpPr>
              <a:spLocks/>
            </p:cNvSpPr>
            <p:nvPr/>
          </p:nvSpPr>
          <p:spPr bwMode="auto">
            <a:xfrm>
              <a:off x="3384" y="1368"/>
              <a:ext cx="36" cy="42"/>
            </a:xfrm>
            <a:custGeom>
              <a:avLst/>
              <a:gdLst>
                <a:gd name="T0" fmla="*/ 0 w 36"/>
                <a:gd name="T1" fmla="*/ 6 h 42"/>
                <a:gd name="T2" fmla="*/ 0 w 36"/>
                <a:gd name="T3" fmla="*/ 0 h 42"/>
                <a:gd name="T4" fmla="*/ 18 w 36"/>
                <a:gd name="T5" fmla="*/ 0 h 42"/>
                <a:gd name="T6" fmla="*/ 18 w 36"/>
                <a:gd name="T7" fmla="*/ 6 h 42"/>
                <a:gd name="T8" fmla="*/ 12 w 36"/>
                <a:gd name="T9" fmla="*/ 12 h 42"/>
                <a:gd name="T10" fmla="*/ 18 w 36"/>
                <a:gd name="T11" fmla="*/ 12 h 42"/>
                <a:gd name="T12" fmla="*/ 24 w 36"/>
                <a:gd name="T13" fmla="*/ 12 h 42"/>
                <a:gd name="T14" fmla="*/ 24 w 36"/>
                <a:gd name="T15" fmla="*/ 6 h 42"/>
                <a:gd name="T16" fmla="*/ 36 w 36"/>
                <a:gd name="T17" fmla="*/ 0 h 42"/>
                <a:gd name="T18" fmla="*/ 36 w 36"/>
                <a:gd name="T19" fmla="*/ 30 h 42"/>
                <a:gd name="T20" fmla="*/ 30 w 36"/>
                <a:gd name="T21" fmla="*/ 30 h 42"/>
                <a:gd name="T22" fmla="*/ 30 w 36"/>
                <a:gd name="T23" fmla="*/ 42 h 42"/>
                <a:gd name="T24" fmla="*/ 18 w 36"/>
                <a:gd name="T25" fmla="*/ 42 h 42"/>
                <a:gd name="T26" fmla="*/ 6 w 36"/>
                <a:gd name="T27" fmla="*/ 42 h 42"/>
                <a:gd name="T28" fmla="*/ 6 w 36"/>
                <a:gd name="T29" fmla="*/ 6 h 42"/>
                <a:gd name="T30" fmla="*/ 0 w 36"/>
                <a:gd name="T3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2">
                  <a:moveTo>
                    <a:pt x="0" y="6"/>
                  </a:moveTo>
                  <a:lnTo>
                    <a:pt x="0" y="0"/>
                  </a:lnTo>
                  <a:lnTo>
                    <a:pt x="18" y="0"/>
                  </a:lnTo>
                  <a:lnTo>
                    <a:pt x="18" y="6"/>
                  </a:lnTo>
                  <a:lnTo>
                    <a:pt x="12" y="12"/>
                  </a:lnTo>
                  <a:lnTo>
                    <a:pt x="18" y="12"/>
                  </a:lnTo>
                  <a:lnTo>
                    <a:pt x="24" y="12"/>
                  </a:lnTo>
                  <a:lnTo>
                    <a:pt x="24" y="6"/>
                  </a:lnTo>
                  <a:lnTo>
                    <a:pt x="36" y="0"/>
                  </a:lnTo>
                  <a:lnTo>
                    <a:pt x="36" y="30"/>
                  </a:lnTo>
                  <a:lnTo>
                    <a:pt x="30" y="30"/>
                  </a:lnTo>
                  <a:lnTo>
                    <a:pt x="30" y="42"/>
                  </a:lnTo>
                  <a:lnTo>
                    <a:pt x="18" y="42"/>
                  </a:lnTo>
                  <a:lnTo>
                    <a:pt x="6" y="42"/>
                  </a:lnTo>
                  <a:lnTo>
                    <a:pt x="6" y="6"/>
                  </a:lnTo>
                  <a:lnTo>
                    <a:pt x="0" y="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34" name="Freeform 2962"/>
            <p:cNvSpPr>
              <a:spLocks/>
            </p:cNvSpPr>
            <p:nvPr/>
          </p:nvSpPr>
          <p:spPr bwMode="auto">
            <a:xfrm>
              <a:off x="3348" y="1374"/>
              <a:ext cx="42" cy="42"/>
            </a:xfrm>
            <a:custGeom>
              <a:avLst/>
              <a:gdLst>
                <a:gd name="T0" fmla="*/ 30 w 42"/>
                <a:gd name="T1" fmla="*/ 36 h 42"/>
                <a:gd name="T2" fmla="*/ 6 w 42"/>
                <a:gd name="T3" fmla="*/ 42 h 42"/>
                <a:gd name="T4" fmla="*/ 0 w 42"/>
                <a:gd name="T5" fmla="*/ 6 h 42"/>
                <a:gd name="T6" fmla="*/ 12 w 42"/>
                <a:gd name="T7" fmla="*/ 6 h 42"/>
                <a:gd name="T8" fmla="*/ 36 w 42"/>
                <a:gd name="T9" fmla="*/ 0 h 42"/>
                <a:gd name="T10" fmla="*/ 42 w 42"/>
                <a:gd name="T11" fmla="*/ 0 h 42"/>
                <a:gd name="T12" fmla="*/ 42 w 42"/>
                <a:gd name="T13" fmla="*/ 36 h 42"/>
                <a:gd name="T14" fmla="*/ 30 w 42"/>
                <a:gd name="T15" fmla="*/ 3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30" y="36"/>
                  </a:moveTo>
                  <a:lnTo>
                    <a:pt x="6" y="42"/>
                  </a:lnTo>
                  <a:lnTo>
                    <a:pt x="0" y="6"/>
                  </a:lnTo>
                  <a:lnTo>
                    <a:pt x="12" y="6"/>
                  </a:lnTo>
                  <a:lnTo>
                    <a:pt x="36" y="0"/>
                  </a:lnTo>
                  <a:lnTo>
                    <a:pt x="42" y="0"/>
                  </a:lnTo>
                  <a:lnTo>
                    <a:pt x="42" y="36"/>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35" name="Freeform 2963"/>
            <p:cNvSpPr>
              <a:spLocks/>
            </p:cNvSpPr>
            <p:nvPr/>
          </p:nvSpPr>
          <p:spPr bwMode="auto">
            <a:xfrm>
              <a:off x="3516" y="1368"/>
              <a:ext cx="42" cy="36"/>
            </a:xfrm>
            <a:custGeom>
              <a:avLst/>
              <a:gdLst>
                <a:gd name="T0" fmla="*/ 42 w 42"/>
                <a:gd name="T1" fmla="*/ 36 h 36"/>
                <a:gd name="T2" fmla="*/ 30 w 42"/>
                <a:gd name="T3" fmla="*/ 36 h 36"/>
                <a:gd name="T4" fmla="*/ 0 w 42"/>
                <a:gd name="T5" fmla="*/ 36 h 36"/>
                <a:gd name="T6" fmla="*/ 12 w 42"/>
                <a:gd name="T7" fmla="*/ 18 h 36"/>
                <a:gd name="T8" fmla="*/ 12 w 42"/>
                <a:gd name="T9" fmla="*/ 0 h 36"/>
                <a:gd name="T10" fmla="*/ 42 w 42"/>
                <a:gd name="T11" fmla="*/ 0 h 36"/>
                <a:gd name="T12" fmla="*/ 42 w 4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36"/>
                  </a:moveTo>
                  <a:lnTo>
                    <a:pt x="30" y="36"/>
                  </a:lnTo>
                  <a:lnTo>
                    <a:pt x="0" y="36"/>
                  </a:lnTo>
                  <a:lnTo>
                    <a:pt x="12" y="18"/>
                  </a:lnTo>
                  <a:lnTo>
                    <a:pt x="12" y="0"/>
                  </a:lnTo>
                  <a:lnTo>
                    <a:pt x="42" y="0"/>
                  </a:lnTo>
                  <a:lnTo>
                    <a:pt x="4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36" name="Freeform 2964"/>
            <p:cNvSpPr>
              <a:spLocks/>
            </p:cNvSpPr>
            <p:nvPr/>
          </p:nvSpPr>
          <p:spPr bwMode="auto">
            <a:xfrm>
              <a:off x="3690" y="1344"/>
              <a:ext cx="42" cy="42"/>
            </a:xfrm>
            <a:custGeom>
              <a:avLst/>
              <a:gdLst>
                <a:gd name="T0" fmla="*/ 42 w 42"/>
                <a:gd name="T1" fmla="*/ 0 h 42"/>
                <a:gd name="T2" fmla="*/ 42 w 42"/>
                <a:gd name="T3" fmla="*/ 18 h 42"/>
                <a:gd name="T4" fmla="*/ 30 w 42"/>
                <a:gd name="T5" fmla="*/ 30 h 42"/>
                <a:gd name="T6" fmla="*/ 30 w 42"/>
                <a:gd name="T7" fmla="*/ 36 h 42"/>
                <a:gd name="T8" fmla="*/ 6 w 42"/>
                <a:gd name="T9" fmla="*/ 42 h 42"/>
                <a:gd name="T10" fmla="*/ 0 w 42"/>
                <a:gd name="T11" fmla="*/ 6 h 42"/>
                <a:gd name="T12" fmla="*/ 42 w 4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0"/>
                  </a:moveTo>
                  <a:lnTo>
                    <a:pt x="42" y="18"/>
                  </a:lnTo>
                  <a:lnTo>
                    <a:pt x="30" y="30"/>
                  </a:lnTo>
                  <a:lnTo>
                    <a:pt x="30" y="36"/>
                  </a:lnTo>
                  <a:lnTo>
                    <a:pt x="6" y="42"/>
                  </a:lnTo>
                  <a:lnTo>
                    <a:pt x="0" y="6"/>
                  </a:lnTo>
                  <a:lnTo>
                    <a:pt x="42"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37" name="Freeform 2965"/>
            <p:cNvSpPr>
              <a:spLocks/>
            </p:cNvSpPr>
            <p:nvPr/>
          </p:nvSpPr>
          <p:spPr bwMode="auto">
            <a:xfrm>
              <a:off x="3558" y="1362"/>
              <a:ext cx="36" cy="42"/>
            </a:xfrm>
            <a:custGeom>
              <a:avLst/>
              <a:gdLst>
                <a:gd name="T0" fmla="*/ 18 w 36"/>
                <a:gd name="T1" fmla="*/ 36 h 42"/>
                <a:gd name="T2" fmla="*/ 0 w 36"/>
                <a:gd name="T3" fmla="*/ 42 h 42"/>
                <a:gd name="T4" fmla="*/ 0 w 36"/>
                <a:gd name="T5" fmla="*/ 6 h 42"/>
                <a:gd name="T6" fmla="*/ 30 w 36"/>
                <a:gd name="T7" fmla="*/ 0 h 42"/>
                <a:gd name="T8" fmla="*/ 36 w 36"/>
                <a:gd name="T9" fmla="*/ 36 h 42"/>
                <a:gd name="T10" fmla="*/ 18 w 36"/>
                <a:gd name="T11" fmla="*/ 36 h 42"/>
              </a:gdLst>
              <a:ahLst/>
              <a:cxnLst>
                <a:cxn ang="0">
                  <a:pos x="T0" y="T1"/>
                </a:cxn>
                <a:cxn ang="0">
                  <a:pos x="T2" y="T3"/>
                </a:cxn>
                <a:cxn ang="0">
                  <a:pos x="T4" y="T5"/>
                </a:cxn>
                <a:cxn ang="0">
                  <a:pos x="T6" y="T7"/>
                </a:cxn>
                <a:cxn ang="0">
                  <a:pos x="T8" y="T9"/>
                </a:cxn>
                <a:cxn ang="0">
                  <a:pos x="T10" y="T11"/>
                </a:cxn>
              </a:cxnLst>
              <a:rect l="0" t="0" r="r" b="b"/>
              <a:pathLst>
                <a:path w="36" h="42">
                  <a:moveTo>
                    <a:pt x="18" y="36"/>
                  </a:moveTo>
                  <a:lnTo>
                    <a:pt x="0" y="42"/>
                  </a:lnTo>
                  <a:lnTo>
                    <a:pt x="0" y="6"/>
                  </a:lnTo>
                  <a:lnTo>
                    <a:pt x="30" y="0"/>
                  </a:lnTo>
                  <a:lnTo>
                    <a:pt x="36" y="36"/>
                  </a:lnTo>
                  <a:lnTo>
                    <a:pt x="18"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38" name="Freeform 2966"/>
            <p:cNvSpPr>
              <a:spLocks/>
            </p:cNvSpPr>
            <p:nvPr/>
          </p:nvSpPr>
          <p:spPr bwMode="auto">
            <a:xfrm>
              <a:off x="3588" y="1362"/>
              <a:ext cx="42" cy="36"/>
            </a:xfrm>
            <a:custGeom>
              <a:avLst/>
              <a:gdLst>
                <a:gd name="T0" fmla="*/ 42 w 42"/>
                <a:gd name="T1" fmla="*/ 30 h 36"/>
                <a:gd name="T2" fmla="*/ 24 w 42"/>
                <a:gd name="T3" fmla="*/ 36 h 36"/>
                <a:gd name="T4" fmla="*/ 6 w 42"/>
                <a:gd name="T5" fmla="*/ 36 h 36"/>
                <a:gd name="T6" fmla="*/ 0 w 42"/>
                <a:gd name="T7" fmla="*/ 0 h 36"/>
                <a:gd name="T8" fmla="*/ 36 w 42"/>
                <a:gd name="T9" fmla="*/ 0 h 36"/>
                <a:gd name="T10" fmla="*/ 42 w 42"/>
                <a:gd name="T11" fmla="*/ 30 h 36"/>
              </a:gdLst>
              <a:ahLst/>
              <a:cxnLst>
                <a:cxn ang="0">
                  <a:pos x="T0" y="T1"/>
                </a:cxn>
                <a:cxn ang="0">
                  <a:pos x="T2" y="T3"/>
                </a:cxn>
                <a:cxn ang="0">
                  <a:pos x="T4" y="T5"/>
                </a:cxn>
                <a:cxn ang="0">
                  <a:pos x="T6" y="T7"/>
                </a:cxn>
                <a:cxn ang="0">
                  <a:pos x="T8" y="T9"/>
                </a:cxn>
                <a:cxn ang="0">
                  <a:pos x="T10" y="T11"/>
                </a:cxn>
              </a:cxnLst>
              <a:rect l="0" t="0" r="r" b="b"/>
              <a:pathLst>
                <a:path w="42" h="36">
                  <a:moveTo>
                    <a:pt x="42" y="30"/>
                  </a:moveTo>
                  <a:lnTo>
                    <a:pt x="24" y="36"/>
                  </a:lnTo>
                  <a:lnTo>
                    <a:pt x="6" y="36"/>
                  </a:lnTo>
                  <a:lnTo>
                    <a:pt x="0" y="0"/>
                  </a:lnTo>
                  <a:lnTo>
                    <a:pt x="36" y="0"/>
                  </a:lnTo>
                  <a:lnTo>
                    <a:pt x="42"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39" name="Freeform 2967"/>
            <p:cNvSpPr>
              <a:spLocks/>
            </p:cNvSpPr>
            <p:nvPr/>
          </p:nvSpPr>
          <p:spPr bwMode="auto">
            <a:xfrm>
              <a:off x="3624" y="1356"/>
              <a:ext cx="36" cy="36"/>
            </a:xfrm>
            <a:custGeom>
              <a:avLst/>
              <a:gdLst>
                <a:gd name="T0" fmla="*/ 18 w 36"/>
                <a:gd name="T1" fmla="*/ 36 h 36"/>
                <a:gd name="T2" fmla="*/ 6 w 36"/>
                <a:gd name="T3" fmla="*/ 36 h 36"/>
                <a:gd name="T4" fmla="*/ 0 w 36"/>
                <a:gd name="T5" fmla="*/ 6 h 36"/>
                <a:gd name="T6" fmla="*/ 36 w 36"/>
                <a:gd name="T7" fmla="*/ 0 h 36"/>
                <a:gd name="T8" fmla="*/ 36 w 36"/>
                <a:gd name="T9" fmla="*/ 36 h 36"/>
                <a:gd name="T10" fmla="*/ 18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8" y="36"/>
                  </a:moveTo>
                  <a:lnTo>
                    <a:pt x="6" y="36"/>
                  </a:lnTo>
                  <a:lnTo>
                    <a:pt x="0" y="6"/>
                  </a:lnTo>
                  <a:lnTo>
                    <a:pt x="36" y="0"/>
                  </a:lnTo>
                  <a:lnTo>
                    <a:pt x="36" y="36"/>
                  </a:lnTo>
                  <a:lnTo>
                    <a:pt x="18"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0" name="Freeform 2968"/>
            <p:cNvSpPr>
              <a:spLocks/>
            </p:cNvSpPr>
            <p:nvPr/>
          </p:nvSpPr>
          <p:spPr bwMode="auto">
            <a:xfrm>
              <a:off x="3660" y="1350"/>
              <a:ext cx="36" cy="42"/>
            </a:xfrm>
            <a:custGeom>
              <a:avLst/>
              <a:gdLst>
                <a:gd name="T0" fmla="*/ 18 w 36"/>
                <a:gd name="T1" fmla="*/ 36 h 42"/>
                <a:gd name="T2" fmla="*/ 0 w 36"/>
                <a:gd name="T3" fmla="*/ 42 h 42"/>
                <a:gd name="T4" fmla="*/ 0 w 36"/>
                <a:gd name="T5" fmla="*/ 6 h 42"/>
                <a:gd name="T6" fmla="*/ 30 w 36"/>
                <a:gd name="T7" fmla="*/ 0 h 42"/>
                <a:gd name="T8" fmla="*/ 36 w 36"/>
                <a:gd name="T9" fmla="*/ 36 h 42"/>
                <a:gd name="T10" fmla="*/ 18 w 36"/>
                <a:gd name="T11" fmla="*/ 36 h 42"/>
              </a:gdLst>
              <a:ahLst/>
              <a:cxnLst>
                <a:cxn ang="0">
                  <a:pos x="T0" y="T1"/>
                </a:cxn>
                <a:cxn ang="0">
                  <a:pos x="T2" y="T3"/>
                </a:cxn>
                <a:cxn ang="0">
                  <a:pos x="T4" y="T5"/>
                </a:cxn>
                <a:cxn ang="0">
                  <a:pos x="T6" y="T7"/>
                </a:cxn>
                <a:cxn ang="0">
                  <a:pos x="T8" y="T9"/>
                </a:cxn>
                <a:cxn ang="0">
                  <a:pos x="T10" y="T11"/>
                </a:cxn>
              </a:cxnLst>
              <a:rect l="0" t="0" r="r" b="b"/>
              <a:pathLst>
                <a:path w="36" h="42">
                  <a:moveTo>
                    <a:pt x="18" y="36"/>
                  </a:moveTo>
                  <a:lnTo>
                    <a:pt x="0" y="42"/>
                  </a:lnTo>
                  <a:lnTo>
                    <a:pt x="0" y="6"/>
                  </a:lnTo>
                  <a:lnTo>
                    <a:pt x="30" y="0"/>
                  </a:lnTo>
                  <a:lnTo>
                    <a:pt x="36"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1" name="Freeform 2969"/>
            <p:cNvSpPr>
              <a:spLocks/>
            </p:cNvSpPr>
            <p:nvPr/>
          </p:nvSpPr>
          <p:spPr bwMode="auto">
            <a:xfrm>
              <a:off x="4224" y="1266"/>
              <a:ext cx="66" cy="78"/>
            </a:xfrm>
            <a:custGeom>
              <a:avLst/>
              <a:gdLst>
                <a:gd name="T0" fmla="*/ 24 w 66"/>
                <a:gd name="T1" fmla="*/ 78 h 78"/>
                <a:gd name="T2" fmla="*/ 18 w 66"/>
                <a:gd name="T3" fmla="*/ 60 h 78"/>
                <a:gd name="T4" fmla="*/ 18 w 66"/>
                <a:gd name="T5" fmla="*/ 54 h 78"/>
                <a:gd name="T6" fmla="*/ 24 w 66"/>
                <a:gd name="T7" fmla="*/ 48 h 78"/>
                <a:gd name="T8" fmla="*/ 18 w 66"/>
                <a:gd name="T9" fmla="*/ 42 h 78"/>
                <a:gd name="T10" fmla="*/ 12 w 66"/>
                <a:gd name="T11" fmla="*/ 36 h 78"/>
                <a:gd name="T12" fmla="*/ 6 w 66"/>
                <a:gd name="T13" fmla="*/ 42 h 78"/>
                <a:gd name="T14" fmla="*/ 0 w 66"/>
                <a:gd name="T15" fmla="*/ 36 h 78"/>
                <a:gd name="T16" fmla="*/ 30 w 66"/>
                <a:gd name="T17" fmla="*/ 0 h 78"/>
                <a:gd name="T18" fmla="*/ 66 w 66"/>
                <a:gd name="T19" fmla="*/ 12 h 78"/>
                <a:gd name="T20" fmla="*/ 60 w 66"/>
                <a:gd name="T21" fmla="*/ 24 h 78"/>
                <a:gd name="T22" fmla="*/ 66 w 66"/>
                <a:gd name="T23" fmla="*/ 30 h 78"/>
                <a:gd name="T24" fmla="*/ 66 w 66"/>
                <a:gd name="T25" fmla="*/ 36 h 78"/>
                <a:gd name="T26" fmla="*/ 60 w 66"/>
                <a:gd name="T27" fmla="*/ 36 h 78"/>
                <a:gd name="T28" fmla="*/ 60 w 66"/>
                <a:gd name="T29" fmla="*/ 42 h 78"/>
                <a:gd name="T30" fmla="*/ 48 w 66"/>
                <a:gd name="T31" fmla="*/ 48 h 78"/>
                <a:gd name="T32" fmla="*/ 42 w 66"/>
                <a:gd name="T33" fmla="*/ 48 h 78"/>
                <a:gd name="T34" fmla="*/ 42 w 66"/>
                <a:gd name="T35" fmla="*/ 60 h 78"/>
                <a:gd name="T36" fmla="*/ 48 w 66"/>
                <a:gd name="T37" fmla="*/ 60 h 78"/>
                <a:gd name="T38" fmla="*/ 54 w 66"/>
                <a:gd name="T39" fmla="*/ 66 h 78"/>
                <a:gd name="T40" fmla="*/ 36 w 66"/>
                <a:gd name="T41" fmla="*/ 72 h 78"/>
                <a:gd name="T42" fmla="*/ 24 w 66"/>
                <a:gd name="T4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78">
                  <a:moveTo>
                    <a:pt x="24" y="78"/>
                  </a:moveTo>
                  <a:lnTo>
                    <a:pt x="18" y="60"/>
                  </a:lnTo>
                  <a:lnTo>
                    <a:pt x="18" y="54"/>
                  </a:lnTo>
                  <a:lnTo>
                    <a:pt x="24" y="48"/>
                  </a:lnTo>
                  <a:lnTo>
                    <a:pt x="18" y="42"/>
                  </a:lnTo>
                  <a:lnTo>
                    <a:pt x="12" y="36"/>
                  </a:lnTo>
                  <a:lnTo>
                    <a:pt x="6" y="42"/>
                  </a:lnTo>
                  <a:lnTo>
                    <a:pt x="0" y="36"/>
                  </a:lnTo>
                  <a:lnTo>
                    <a:pt x="30" y="0"/>
                  </a:lnTo>
                  <a:lnTo>
                    <a:pt x="66" y="12"/>
                  </a:lnTo>
                  <a:lnTo>
                    <a:pt x="60" y="24"/>
                  </a:lnTo>
                  <a:lnTo>
                    <a:pt x="66" y="30"/>
                  </a:lnTo>
                  <a:lnTo>
                    <a:pt x="66" y="36"/>
                  </a:lnTo>
                  <a:lnTo>
                    <a:pt x="60" y="36"/>
                  </a:lnTo>
                  <a:lnTo>
                    <a:pt x="60" y="42"/>
                  </a:lnTo>
                  <a:lnTo>
                    <a:pt x="48" y="48"/>
                  </a:lnTo>
                  <a:lnTo>
                    <a:pt x="42" y="48"/>
                  </a:lnTo>
                  <a:lnTo>
                    <a:pt x="42" y="60"/>
                  </a:lnTo>
                  <a:lnTo>
                    <a:pt x="48" y="60"/>
                  </a:lnTo>
                  <a:lnTo>
                    <a:pt x="54" y="66"/>
                  </a:lnTo>
                  <a:lnTo>
                    <a:pt x="36" y="72"/>
                  </a:lnTo>
                  <a:lnTo>
                    <a:pt x="24" y="7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2" name="Freeform 2970"/>
            <p:cNvSpPr>
              <a:spLocks/>
            </p:cNvSpPr>
            <p:nvPr/>
          </p:nvSpPr>
          <p:spPr bwMode="auto">
            <a:xfrm>
              <a:off x="3402" y="1398"/>
              <a:ext cx="36" cy="48"/>
            </a:xfrm>
            <a:custGeom>
              <a:avLst/>
              <a:gdLst>
                <a:gd name="T0" fmla="*/ 36 w 36"/>
                <a:gd name="T1" fmla="*/ 0 h 48"/>
                <a:gd name="T2" fmla="*/ 36 w 36"/>
                <a:gd name="T3" fmla="*/ 18 h 48"/>
                <a:gd name="T4" fmla="*/ 30 w 36"/>
                <a:gd name="T5" fmla="*/ 24 h 48"/>
                <a:gd name="T6" fmla="*/ 24 w 36"/>
                <a:gd name="T7" fmla="*/ 42 h 48"/>
                <a:gd name="T8" fmla="*/ 0 w 36"/>
                <a:gd name="T9" fmla="*/ 48 h 48"/>
                <a:gd name="T10" fmla="*/ 0 w 36"/>
                <a:gd name="T11" fmla="*/ 12 h 48"/>
                <a:gd name="T12" fmla="*/ 12 w 36"/>
                <a:gd name="T13" fmla="*/ 12 h 48"/>
                <a:gd name="T14" fmla="*/ 12 w 36"/>
                <a:gd name="T15" fmla="*/ 0 h 48"/>
                <a:gd name="T16" fmla="*/ 18 w 36"/>
                <a:gd name="T17" fmla="*/ 0 h 48"/>
                <a:gd name="T18" fmla="*/ 36 w 36"/>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36" y="0"/>
                  </a:moveTo>
                  <a:lnTo>
                    <a:pt x="36" y="18"/>
                  </a:lnTo>
                  <a:lnTo>
                    <a:pt x="30" y="24"/>
                  </a:lnTo>
                  <a:lnTo>
                    <a:pt x="24" y="42"/>
                  </a:lnTo>
                  <a:lnTo>
                    <a:pt x="0" y="48"/>
                  </a:lnTo>
                  <a:lnTo>
                    <a:pt x="0" y="12"/>
                  </a:lnTo>
                  <a:lnTo>
                    <a:pt x="12" y="12"/>
                  </a:lnTo>
                  <a:lnTo>
                    <a:pt x="12" y="0"/>
                  </a:lnTo>
                  <a:lnTo>
                    <a:pt x="18" y="0"/>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3" name="Freeform 2971"/>
            <p:cNvSpPr>
              <a:spLocks/>
            </p:cNvSpPr>
            <p:nvPr/>
          </p:nvSpPr>
          <p:spPr bwMode="auto">
            <a:xfrm>
              <a:off x="3264" y="1416"/>
              <a:ext cx="30" cy="60"/>
            </a:xfrm>
            <a:custGeom>
              <a:avLst/>
              <a:gdLst>
                <a:gd name="T0" fmla="*/ 30 w 30"/>
                <a:gd name="T1" fmla="*/ 60 h 60"/>
                <a:gd name="T2" fmla="*/ 18 w 30"/>
                <a:gd name="T3" fmla="*/ 60 h 60"/>
                <a:gd name="T4" fmla="*/ 12 w 30"/>
                <a:gd name="T5" fmla="*/ 60 h 60"/>
                <a:gd name="T6" fmla="*/ 12 w 30"/>
                <a:gd name="T7" fmla="*/ 48 h 60"/>
                <a:gd name="T8" fmla="*/ 6 w 30"/>
                <a:gd name="T9" fmla="*/ 42 h 60"/>
                <a:gd name="T10" fmla="*/ 0 w 30"/>
                <a:gd name="T11" fmla="*/ 36 h 60"/>
                <a:gd name="T12" fmla="*/ 6 w 30"/>
                <a:gd name="T13" fmla="*/ 36 h 60"/>
                <a:gd name="T14" fmla="*/ 0 w 30"/>
                <a:gd name="T15" fmla="*/ 30 h 60"/>
                <a:gd name="T16" fmla="*/ 0 w 30"/>
                <a:gd name="T17" fmla="*/ 24 h 60"/>
                <a:gd name="T18" fmla="*/ 0 w 30"/>
                <a:gd name="T19" fmla="*/ 18 h 60"/>
                <a:gd name="T20" fmla="*/ 0 w 30"/>
                <a:gd name="T21" fmla="*/ 12 h 60"/>
                <a:gd name="T22" fmla="*/ 6 w 30"/>
                <a:gd name="T23" fmla="*/ 12 h 60"/>
                <a:gd name="T24" fmla="*/ 6 w 30"/>
                <a:gd name="T25" fmla="*/ 6 h 60"/>
                <a:gd name="T26" fmla="*/ 6 w 30"/>
                <a:gd name="T27" fmla="*/ 0 h 60"/>
                <a:gd name="T28" fmla="*/ 18 w 30"/>
                <a:gd name="T29" fmla="*/ 0 h 60"/>
                <a:gd name="T30" fmla="*/ 24 w 30"/>
                <a:gd name="T31" fmla="*/ 0 h 60"/>
                <a:gd name="T32" fmla="*/ 30 w 30"/>
                <a:gd name="T33" fmla="*/ 30 h 60"/>
                <a:gd name="T34" fmla="*/ 30 w 30"/>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60">
                  <a:moveTo>
                    <a:pt x="30" y="60"/>
                  </a:moveTo>
                  <a:lnTo>
                    <a:pt x="18" y="60"/>
                  </a:lnTo>
                  <a:lnTo>
                    <a:pt x="12" y="60"/>
                  </a:lnTo>
                  <a:lnTo>
                    <a:pt x="12" y="48"/>
                  </a:lnTo>
                  <a:lnTo>
                    <a:pt x="6" y="42"/>
                  </a:lnTo>
                  <a:lnTo>
                    <a:pt x="0" y="36"/>
                  </a:lnTo>
                  <a:lnTo>
                    <a:pt x="6" y="36"/>
                  </a:lnTo>
                  <a:lnTo>
                    <a:pt x="0" y="30"/>
                  </a:lnTo>
                  <a:lnTo>
                    <a:pt x="0" y="24"/>
                  </a:lnTo>
                  <a:lnTo>
                    <a:pt x="0" y="18"/>
                  </a:lnTo>
                  <a:lnTo>
                    <a:pt x="0" y="12"/>
                  </a:lnTo>
                  <a:lnTo>
                    <a:pt x="6" y="12"/>
                  </a:lnTo>
                  <a:lnTo>
                    <a:pt x="6" y="6"/>
                  </a:lnTo>
                  <a:lnTo>
                    <a:pt x="6" y="0"/>
                  </a:lnTo>
                  <a:lnTo>
                    <a:pt x="18" y="0"/>
                  </a:lnTo>
                  <a:lnTo>
                    <a:pt x="24" y="0"/>
                  </a:lnTo>
                  <a:lnTo>
                    <a:pt x="30" y="30"/>
                  </a:lnTo>
                  <a:lnTo>
                    <a:pt x="30"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4" name="Freeform 2972"/>
            <p:cNvSpPr>
              <a:spLocks/>
            </p:cNvSpPr>
            <p:nvPr/>
          </p:nvSpPr>
          <p:spPr bwMode="auto">
            <a:xfrm>
              <a:off x="3288" y="1416"/>
              <a:ext cx="54" cy="30"/>
            </a:xfrm>
            <a:custGeom>
              <a:avLst/>
              <a:gdLst>
                <a:gd name="T0" fmla="*/ 36 w 54"/>
                <a:gd name="T1" fmla="*/ 24 h 30"/>
                <a:gd name="T2" fmla="*/ 6 w 54"/>
                <a:gd name="T3" fmla="*/ 30 h 30"/>
                <a:gd name="T4" fmla="*/ 0 w 54"/>
                <a:gd name="T5" fmla="*/ 0 h 30"/>
                <a:gd name="T6" fmla="*/ 30 w 54"/>
                <a:gd name="T7" fmla="*/ 0 h 30"/>
                <a:gd name="T8" fmla="*/ 54 w 54"/>
                <a:gd name="T9" fmla="*/ 0 h 30"/>
                <a:gd name="T10" fmla="*/ 54 w 54"/>
                <a:gd name="T11" fmla="*/ 24 h 30"/>
                <a:gd name="T12" fmla="*/ 36 w 54"/>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54" h="30">
                  <a:moveTo>
                    <a:pt x="36" y="24"/>
                  </a:moveTo>
                  <a:lnTo>
                    <a:pt x="6" y="30"/>
                  </a:lnTo>
                  <a:lnTo>
                    <a:pt x="0" y="0"/>
                  </a:lnTo>
                  <a:lnTo>
                    <a:pt x="30" y="0"/>
                  </a:lnTo>
                  <a:lnTo>
                    <a:pt x="54" y="0"/>
                  </a:lnTo>
                  <a:lnTo>
                    <a:pt x="54" y="24"/>
                  </a:lnTo>
                  <a:lnTo>
                    <a:pt x="3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5" name="Freeform 2973"/>
            <p:cNvSpPr>
              <a:spLocks/>
            </p:cNvSpPr>
            <p:nvPr/>
          </p:nvSpPr>
          <p:spPr bwMode="auto">
            <a:xfrm>
              <a:off x="3342" y="1410"/>
              <a:ext cx="36" cy="42"/>
            </a:xfrm>
            <a:custGeom>
              <a:avLst/>
              <a:gdLst>
                <a:gd name="T0" fmla="*/ 36 w 36"/>
                <a:gd name="T1" fmla="*/ 30 h 42"/>
                <a:gd name="T2" fmla="*/ 36 w 36"/>
                <a:gd name="T3" fmla="*/ 36 h 42"/>
                <a:gd name="T4" fmla="*/ 0 w 36"/>
                <a:gd name="T5" fmla="*/ 42 h 42"/>
                <a:gd name="T6" fmla="*/ 0 w 36"/>
                <a:gd name="T7" fmla="*/ 30 h 42"/>
                <a:gd name="T8" fmla="*/ 0 w 36"/>
                <a:gd name="T9" fmla="*/ 6 h 42"/>
                <a:gd name="T10" fmla="*/ 12 w 36"/>
                <a:gd name="T11" fmla="*/ 6 h 42"/>
                <a:gd name="T12" fmla="*/ 36 w 36"/>
                <a:gd name="T13" fmla="*/ 0 h 42"/>
                <a:gd name="T14" fmla="*/ 36 w 36"/>
                <a:gd name="T15" fmla="*/ 3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36" y="30"/>
                  </a:moveTo>
                  <a:lnTo>
                    <a:pt x="36" y="36"/>
                  </a:lnTo>
                  <a:lnTo>
                    <a:pt x="0" y="42"/>
                  </a:lnTo>
                  <a:lnTo>
                    <a:pt x="0" y="30"/>
                  </a:lnTo>
                  <a:lnTo>
                    <a:pt x="0" y="6"/>
                  </a:lnTo>
                  <a:lnTo>
                    <a:pt x="12" y="6"/>
                  </a:lnTo>
                  <a:lnTo>
                    <a:pt x="36" y="0"/>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6" name="Freeform 2974"/>
            <p:cNvSpPr>
              <a:spLocks/>
            </p:cNvSpPr>
            <p:nvPr/>
          </p:nvSpPr>
          <p:spPr bwMode="auto">
            <a:xfrm>
              <a:off x="3378" y="1410"/>
              <a:ext cx="24" cy="36"/>
            </a:xfrm>
            <a:custGeom>
              <a:avLst/>
              <a:gdLst>
                <a:gd name="T0" fmla="*/ 24 w 24"/>
                <a:gd name="T1" fmla="*/ 0 h 36"/>
                <a:gd name="T2" fmla="*/ 24 w 24"/>
                <a:gd name="T3" fmla="*/ 36 h 36"/>
                <a:gd name="T4" fmla="*/ 18 w 24"/>
                <a:gd name="T5" fmla="*/ 36 h 36"/>
                <a:gd name="T6" fmla="*/ 18 w 24"/>
                <a:gd name="T7" fmla="*/ 30 h 36"/>
                <a:gd name="T8" fmla="*/ 0 w 24"/>
                <a:gd name="T9" fmla="*/ 30 h 36"/>
                <a:gd name="T10" fmla="*/ 0 w 24"/>
                <a:gd name="T11" fmla="*/ 0 h 36"/>
                <a:gd name="T12" fmla="*/ 12 w 24"/>
                <a:gd name="T13" fmla="*/ 0 h 36"/>
                <a:gd name="T14" fmla="*/ 24 w 24"/>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6">
                  <a:moveTo>
                    <a:pt x="24" y="0"/>
                  </a:moveTo>
                  <a:lnTo>
                    <a:pt x="24" y="36"/>
                  </a:lnTo>
                  <a:lnTo>
                    <a:pt x="18" y="36"/>
                  </a:lnTo>
                  <a:lnTo>
                    <a:pt x="18" y="30"/>
                  </a:lnTo>
                  <a:lnTo>
                    <a:pt x="0" y="30"/>
                  </a:lnTo>
                  <a:lnTo>
                    <a:pt x="0" y="0"/>
                  </a:lnTo>
                  <a:lnTo>
                    <a:pt x="12" y="0"/>
                  </a:lnTo>
                  <a:lnTo>
                    <a:pt x="24"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7" name="Freeform 2975"/>
            <p:cNvSpPr>
              <a:spLocks/>
            </p:cNvSpPr>
            <p:nvPr/>
          </p:nvSpPr>
          <p:spPr bwMode="auto">
            <a:xfrm>
              <a:off x="4266" y="1278"/>
              <a:ext cx="60" cy="78"/>
            </a:xfrm>
            <a:custGeom>
              <a:avLst/>
              <a:gdLst>
                <a:gd name="T0" fmla="*/ 12 w 60"/>
                <a:gd name="T1" fmla="*/ 54 h 78"/>
                <a:gd name="T2" fmla="*/ 6 w 60"/>
                <a:gd name="T3" fmla="*/ 48 h 78"/>
                <a:gd name="T4" fmla="*/ 0 w 60"/>
                <a:gd name="T5" fmla="*/ 48 h 78"/>
                <a:gd name="T6" fmla="*/ 0 w 60"/>
                <a:gd name="T7" fmla="*/ 36 h 78"/>
                <a:gd name="T8" fmla="*/ 6 w 60"/>
                <a:gd name="T9" fmla="*/ 36 h 78"/>
                <a:gd name="T10" fmla="*/ 18 w 60"/>
                <a:gd name="T11" fmla="*/ 30 h 78"/>
                <a:gd name="T12" fmla="*/ 18 w 60"/>
                <a:gd name="T13" fmla="*/ 24 h 78"/>
                <a:gd name="T14" fmla="*/ 24 w 60"/>
                <a:gd name="T15" fmla="*/ 24 h 78"/>
                <a:gd name="T16" fmla="*/ 24 w 60"/>
                <a:gd name="T17" fmla="*/ 18 h 78"/>
                <a:gd name="T18" fmla="*/ 18 w 60"/>
                <a:gd name="T19" fmla="*/ 12 h 78"/>
                <a:gd name="T20" fmla="*/ 24 w 60"/>
                <a:gd name="T21" fmla="*/ 0 h 78"/>
                <a:gd name="T22" fmla="*/ 42 w 60"/>
                <a:gd name="T23" fmla="*/ 6 h 78"/>
                <a:gd name="T24" fmla="*/ 60 w 60"/>
                <a:gd name="T25" fmla="*/ 54 h 78"/>
                <a:gd name="T26" fmla="*/ 30 w 60"/>
                <a:gd name="T27" fmla="*/ 78 h 78"/>
                <a:gd name="T28" fmla="*/ 18 w 60"/>
                <a:gd name="T29" fmla="*/ 78 h 78"/>
                <a:gd name="T30" fmla="*/ 12 w 60"/>
                <a:gd name="T31"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8">
                  <a:moveTo>
                    <a:pt x="12" y="54"/>
                  </a:moveTo>
                  <a:lnTo>
                    <a:pt x="6" y="48"/>
                  </a:lnTo>
                  <a:lnTo>
                    <a:pt x="0" y="48"/>
                  </a:lnTo>
                  <a:lnTo>
                    <a:pt x="0" y="36"/>
                  </a:lnTo>
                  <a:lnTo>
                    <a:pt x="6" y="36"/>
                  </a:lnTo>
                  <a:lnTo>
                    <a:pt x="18" y="30"/>
                  </a:lnTo>
                  <a:lnTo>
                    <a:pt x="18" y="24"/>
                  </a:lnTo>
                  <a:lnTo>
                    <a:pt x="24" y="24"/>
                  </a:lnTo>
                  <a:lnTo>
                    <a:pt x="24" y="18"/>
                  </a:lnTo>
                  <a:lnTo>
                    <a:pt x="18" y="12"/>
                  </a:lnTo>
                  <a:lnTo>
                    <a:pt x="24" y="0"/>
                  </a:lnTo>
                  <a:lnTo>
                    <a:pt x="42" y="6"/>
                  </a:lnTo>
                  <a:lnTo>
                    <a:pt x="60" y="54"/>
                  </a:lnTo>
                  <a:lnTo>
                    <a:pt x="30" y="78"/>
                  </a:lnTo>
                  <a:lnTo>
                    <a:pt x="18" y="78"/>
                  </a:lnTo>
                  <a:lnTo>
                    <a:pt x="1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8" name="Freeform 2976"/>
            <p:cNvSpPr>
              <a:spLocks/>
            </p:cNvSpPr>
            <p:nvPr/>
          </p:nvSpPr>
          <p:spPr bwMode="auto">
            <a:xfrm>
              <a:off x="3510" y="1404"/>
              <a:ext cx="36" cy="36"/>
            </a:xfrm>
            <a:custGeom>
              <a:avLst/>
              <a:gdLst>
                <a:gd name="T0" fmla="*/ 36 w 36"/>
                <a:gd name="T1" fmla="*/ 36 h 36"/>
                <a:gd name="T2" fmla="*/ 12 w 36"/>
                <a:gd name="T3" fmla="*/ 36 h 36"/>
                <a:gd name="T4" fmla="*/ 6 w 36"/>
                <a:gd name="T5" fmla="*/ 24 h 36"/>
                <a:gd name="T6" fmla="*/ 0 w 36"/>
                <a:gd name="T7" fmla="*/ 12 h 36"/>
                <a:gd name="T8" fmla="*/ 6 w 36"/>
                <a:gd name="T9" fmla="*/ 0 h 36"/>
                <a:gd name="T10" fmla="*/ 36 w 36"/>
                <a:gd name="T11" fmla="*/ 0 h 36"/>
                <a:gd name="T12" fmla="*/ 3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36"/>
                  </a:moveTo>
                  <a:lnTo>
                    <a:pt x="12" y="36"/>
                  </a:lnTo>
                  <a:lnTo>
                    <a:pt x="6" y="24"/>
                  </a:lnTo>
                  <a:lnTo>
                    <a:pt x="0" y="12"/>
                  </a:lnTo>
                  <a:lnTo>
                    <a:pt x="6" y="0"/>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9" name="Freeform 2977"/>
            <p:cNvSpPr>
              <a:spLocks/>
            </p:cNvSpPr>
            <p:nvPr/>
          </p:nvSpPr>
          <p:spPr bwMode="auto">
            <a:xfrm>
              <a:off x="3546" y="1398"/>
              <a:ext cx="36" cy="42"/>
            </a:xfrm>
            <a:custGeom>
              <a:avLst/>
              <a:gdLst>
                <a:gd name="T0" fmla="*/ 36 w 36"/>
                <a:gd name="T1" fmla="*/ 36 h 42"/>
                <a:gd name="T2" fmla="*/ 0 w 36"/>
                <a:gd name="T3" fmla="*/ 42 h 42"/>
                <a:gd name="T4" fmla="*/ 0 w 36"/>
                <a:gd name="T5" fmla="*/ 6 h 42"/>
                <a:gd name="T6" fmla="*/ 12 w 36"/>
                <a:gd name="T7" fmla="*/ 6 h 42"/>
                <a:gd name="T8" fmla="*/ 30 w 36"/>
                <a:gd name="T9" fmla="*/ 0 h 42"/>
                <a:gd name="T10" fmla="*/ 36 w 36"/>
                <a:gd name="T11" fmla="*/ 36 h 42"/>
              </a:gdLst>
              <a:ahLst/>
              <a:cxnLst>
                <a:cxn ang="0">
                  <a:pos x="T0" y="T1"/>
                </a:cxn>
                <a:cxn ang="0">
                  <a:pos x="T2" y="T3"/>
                </a:cxn>
                <a:cxn ang="0">
                  <a:pos x="T4" y="T5"/>
                </a:cxn>
                <a:cxn ang="0">
                  <a:pos x="T6" y="T7"/>
                </a:cxn>
                <a:cxn ang="0">
                  <a:pos x="T8" y="T9"/>
                </a:cxn>
                <a:cxn ang="0">
                  <a:pos x="T10" y="T11"/>
                </a:cxn>
              </a:cxnLst>
              <a:rect l="0" t="0" r="r" b="b"/>
              <a:pathLst>
                <a:path w="36" h="42">
                  <a:moveTo>
                    <a:pt x="36" y="36"/>
                  </a:moveTo>
                  <a:lnTo>
                    <a:pt x="0" y="42"/>
                  </a:lnTo>
                  <a:lnTo>
                    <a:pt x="0" y="6"/>
                  </a:lnTo>
                  <a:lnTo>
                    <a:pt x="12" y="6"/>
                  </a:lnTo>
                  <a:lnTo>
                    <a:pt x="30"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50" name="Freeform 2978"/>
            <p:cNvSpPr>
              <a:spLocks/>
            </p:cNvSpPr>
            <p:nvPr/>
          </p:nvSpPr>
          <p:spPr bwMode="auto">
            <a:xfrm>
              <a:off x="3576" y="1398"/>
              <a:ext cx="36" cy="36"/>
            </a:xfrm>
            <a:custGeom>
              <a:avLst/>
              <a:gdLst>
                <a:gd name="T0" fmla="*/ 36 w 36"/>
                <a:gd name="T1" fmla="*/ 36 h 36"/>
                <a:gd name="T2" fmla="*/ 6 w 36"/>
                <a:gd name="T3" fmla="*/ 36 h 36"/>
                <a:gd name="T4" fmla="*/ 0 w 36"/>
                <a:gd name="T5" fmla="*/ 0 h 36"/>
                <a:gd name="T6" fmla="*/ 18 w 36"/>
                <a:gd name="T7" fmla="*/ 0 h 36"/>
                <a:gd name="T8" fmla="*/ 36 w 36"/>
                <a:gd name="T9" fmla="*/ 0 h 36"/>
                <a:gd name="T10" fmla="*/ 3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36" y="36"/>
                  </a:moveTo>
                  <a:lnTo>
                    <a:pt x="6" y="36"/>
                  </a:lnTo>
                  <a:lnTo>
                    <a:pt x="0" y="0"/>
                  </a:lnTo>
                  <a:lnTo>
                    <a:pt x="18" y="0"/>
                  </a:lnTo>
                  <a:lnTo>
                    <a:pt x="36" y="0"/>
                  </a:lnTo>
                  <a:lnTo>
                    <a:pt x="3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51" name="Freeform 2979"/>
            <p:cNvSpPr>
              <a:spLocks/>
            </p:cNvSpPr>
            <p:nvPr/>
          </p:nvSpPr>
          <p:spPr bwMode="auto">
            <a:xfrm>
              <a:off x="3678" y="1380"/>
              <a:ext cx="42" cy="30"/>
            </a:xfrm>
            <a:custGeom>
              <a:avLst/>
              <a:gdLst>
                <a:gd name="T0" fmla="*/ 42 w 42"/>
                <a:gd name="T1" fmla="*/ 0 h 30"/>
                <a:gd name="T2" fmla="*/ 42 w 42"/>
                <a:gd name="T3" fmla="*/ 12 h 30"/>
                <a:gd name="T4" fmla="*/ 36 w 42"/>
                <a:gd name="T5" fmla="*/ 24 h 30"/>
                <a:gd name="T6" fmla="*/ 24 w 42"/>
                <a:gd name="T7" fmla="*/ 24 h 30"/>
                <a:gd name="T8" fmla="*/ 18 w 42"/>
                <a:gd name="T9" fmla="*/ 30 h 30"/>
                <a:gd name="T10" fmla="*/ 12 w 42"/>
                <a:gd name="T11" fmla="*/ 30 h 30"/>
                <a:gd name="T12" fmla="*/ 6 w 42"/>
                <a:gd name="T13" fmla="*/ 24 h 30"/>
                <a:gd name="T14" fmla="*/ 0 w 42"/>
                <a:gd name="T15" fmla="*/ 24 h 30"/>
                <a:gd name="T16" fmla="*/ 0 w 42"/>
                <a:gd name="T17" fmla="*/ 6 h 30"/>
                <a:gd name="T18" fmla="*/ 18 w 42"/>
                <a:gd name="T19" fmla="*/ 6 h 30"/>
                <a:gd name="T20" fmla="*/ 42 w 42"/>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0">
                  <a:moveTo>
                    <a:pt x="42" y="0"/>
                  </a:moveTo>
                  <a:lnTo>
                    <a:pt x="42" y="12"/>
                  </a:lnTo>
                  <a:lnTo>
                    <a:pt x="36" y="24"/>
                  </a:lnTo>
                  <a:lnTo>
                    <a:pt x="24" y="24"/>
                  </a:lnTo>
                  <a:lnTo>
                    <a:pt x="18" y="30"/>
                  </a:lnTo>
                  <a:lnTo>
                    <a:pt x="12" y="30"/>
                  </a:lnTo>
                  <a:lnTo>
                    <a:pt x="6" y="24"/>
                  </a:lnTo>
                  <a:lnTo>
                    <a:pt x="0" y="24"/>
                  </a:lnTo>
                  <a:lnTo>
                    <a:pt x="0" y="6"/>
                  </a:lnTo>
                  <a:lnTo>
                    <a:pt x="18" y="6"/>
                  </a:lnTo>
                  <a:lnTo>
                    <a:pt x="42"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52" name="Freeform 2980"/>
            <p:cNvSpPr>
              <a:spLocks/>
            </p:cNvSpPr>
            <p:nvPr/>
          </p:nvSpPr>
          <p:spPr bwMode="auto">
            <a:xfrm>
              <a:off x="3612" y="1392"/>
              <a:ext cx="36" cy="42"/>
            </a:xfrm>
            <a:custGeom>
              <a:avLst/>
              <a:gdLst>
                <a:gd name="T0" fmla="*/ 0 w 36"/>
                <a:gd name="T1" fmla="*/ 42 h 42"/>
                <a:gd name="T2" fmla="*/ 0 w 36"/>
                <a:gd name="T3" fmla="*/ 6 h 42"/>
                <a:gd name="T4" fmla="*/ 18 w 36"/>
                <a:gd name="T5" fmla="*/ 0 h 42"/>
                <a:gd name="T6" fmla="*/ 30 w 36"/>
                <a:gd name="T7" fmla="*/ 0 h 42"/>
                <a:gd name="T8" fmla="*/ 36 w 36"/>
                <a:gd name="T9" fmla="*/ 36 h 42"/>
                <a:gd name="T10" fmla="*/ 0 w 36"/>
                <a:gd name="T11" fmla="*/ 42 h 42"/>
              </a:gdLst>
              <a:ahLst/>
              <a:cxnLst>
                <a:cxn ang="0">
                  <a:pos x="T0" y="T1"/>
                </a:cxn>
                <a:cxn ang="0">
                  <a:pos x="T2" y="T3"/>
                </a:cxn>
                <a:cxn ang="0">
                  <a:pos x="T4" y="T5"/>
                </a:cxn>
                <a:cxn ang="0">
                  <a:pos x="T6" y="T7"/>
                </a:cxn>
                <a:cxn ang="0">
                  <a:pos x="T8" y="T9"/>
                </a:cxn>
                <a:cxn ang="0">
                  <a:pos x="T10" y="T11"/>
                </a:cxn>
              </a:cxnLst>
              <a:rect l="0" t="0" r="r" b="b"/>
              <a:pathLst>
                <a:path w="36" h="42">
                  <a:moveTo>
                    <a:pt x="0" y="42"/>
                  </a:moveTo>
                  <a:lnTo>
                    <a:pt x="0" y="6"/>
                  </a:lnTo>
                  <a:lnTo>
                    <a:pt x="18" y="0"/>
                  </a:lnTo>
                  <a:lnTo>
                    <a:pt x="30" y="0"/>
                  </a:lnTo>
                  <a:lnTo>
                    <a:pt x="36" y="36"/>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53" name="Freeform 2981"/>
            <p:cNvSpPr>
              <a:spLocks/>
            </p:cNvSpPr>
            <p:nvPr/>
          </p:nvSpPr>
          <p:spPr bwMode="auto">
            <a:xfrm>
              <a:off x="3642" y="1386"/>
              <a:ext cx="36" cy="42"/>
            </a:xfrm>
            <a:custGeom>
              <a:avLst/>
              <a:gdLst>
                <a:gd name="T0" fmla="*/ 36 w 36"/>
                <a:gd name="T1" fmla="*/ 36 h 42"/>
                <a:gd name="T2" fmla="*/ 24 w 36"/>
                <a:gd name="T3" fmla="*/ 36 h 42"/>
                <a:gd name="T4" fmla="*/ 6 w 36"/>
                <a:gd name="T5" fmla="*/ 42 h 42"/>
                <a:gd name="T6" fmla="*/ 0 w 36"/>
                <a:gd name="T7" fmla="*/ 6 h 42"/>
                <a:gd name="T8" fmla="*/ 18 w 36"/>
                <a:gd name="T9" fmla="*/ 6 h 42"/>
                <a:gd name="T10" fmla="*/ 36 w 36"/>
                <a:gd name="T11" fmla="*/ 0 h 42"/>
                <a:gd name="T12" fmla="*/ 36 w 36"/>
                <a:gd name="T13" fmla="*/ 18 h 42"/>
                <a:gd name="T14" fmla="*/ 36 w 36"/>
                <a:gd name="T15" fmla="*/ 3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36" y="36"/>
                  </a:moveTo>
                  <a:lnTo>
                    <a:pt x="24" y="36"/>
                  </a:lnTo>
                  <a:lnTo>
                    <a:pt x="6" y="42"/>
                  </a:lnTo>
                  <a:lnTo>
                    <a:pt x="0" y="6"/>
                  </a:lnTo>
                  <a:lnTo>
                    <a:pt x="18" y="6"/>
                  </a:lnTo>
                  <a:lnTo>
                    <a:pt x="36" y="0"/>
                  </a:lnTo>
                  <a:lnTo>
                    <a:pt x="36" y="18"/>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54" name="Freeform 2982"/>
            <p:cNvSpPr>
              <a:spLocks/>
            </p:cNvSpPr>
            <p:nvPr/>
          </p:nvSpPr>
          <p:spPr bwMode="auto">
            <a:xfrm>
              <a:off x="3732" y="1386"/>
              <a:ext cx="60" cy="48"/>
            </a:xfrm>
            <a:custGeom>
              <a:avLst/>
              <a:gdLst>
                <a:gd name="T0" fmla="*/ 24 w 60"/>
                <a:gd name="T1" fmla="*/ 42 h 48"/>
                <a:gd name="T2" fmla="*/ 0 w 60"/>
                <a:gd name="T3" fmla="*/ 48 h 48"/>
                <a:gd name="T4" fmla="*/ 0 w 60"/>
                <a:gd name="T5" fmla="*/ 36 h 48"/>
                <a:gd name="T6" fmla="*/ 6 w 60"/>
                <a:gd name="T7" fmla="*/ 30 h 48"/>
                <a:gd name="T8" fmla="*/ 6 w 60"/>
                <a:gd name="T9" fmla="*/ 18 h 48"/>
                <a:gd name="T10" fmla="*/ 30 w 60"/>
                <a:gd name="T11" fmla="*/ 0 h 48"/>
                <a:gd name="T12" fmla="*/ 42 w 60"/>
                <a:gd name="T13" fmla="*/ 6 h 48"/>
                <a:gd name="T14" fmla="*/ 48 w 60"/>
                <a:gd name="T15" fmla="*/ 6 h 48"/>
                <a:gd name="T16" fmla="*/ 60 w 60"/>
                <a:gd name="T17" fmla="*/ 24 h 48"/>
                <a:gd name="T18" fmla="*/ 60 w 60"/>
                <a:gd name="T19" fmla="*/ 36 h 48"/>
                <a:gd name="T20" fmla="*/ 24 w 60"/>
                <a:gd name="T2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8">
                  <a:moveTo>
                    <a:pt x="24" y="42"/>
                  </a:moveTo>
                  <a:lnTo>
                    <a:pt x="0" y="48"/>
                  </a:lnTo>
                  <a:lnTo>
                    <a:pt x="0" y="36"/>
                  </a:lnTo>
                  <a:lnTo>
                    <a:pt x="6" y="30"/>
                  </a:lnTo>
                  <a:lnTo>
                    <a:pt x="6" y="18"/>
                  </a:lnTo>
                  <a:lnTo>
                    <a:pt x="30" y="0"/>
                  </a:lnTo>
                  <a:lnTo>
                    <a:pt x="42" y="6"/>
                  </a:lnTo>
                  <a:lnTo>
                    <a:pt x="48" y="6"/>
                  </a:lnTo>
                  <a:lnTo>
                    <a:pt x="60" y="24"/>
                  </a:lnTo>
                  <a:lnTo>
                    <a:pt x="60" y="36"/>
                  </a:lnTo>
                  <a:lnTo>
                    <a:pt x="24"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55" name="Freeform 2983"/>
            <p:cNvSpPr>
              <a:spLocks/>
            </p:cNvSpPr>
            <p:nvPr/>
          </p:nvSpPr>
          <p:spPr bwMode="auto">
            <a:xfrm>
              <a:off x="3678" y="1404"/>
              <a:ext cx="42" cy="48"/>
            </a:xfrm>
            <a:custGeom>
              <a:avLst/>
              <a:gdLst>
                <a:gd name="T0" fmla="*/ 6 w 42"/>
                <a:gd name="T1" fmla="*/ 42 h 48"/>
                <a:gd name="T2" fmla="*/ 0 w 42"/>
                <a:gd name="T3" fmla="*/ 18 h 48"/>
                <a:gd name="T4" fmla="*/ 0 w 42"/>
                <a:gd name="T5" fmla="*/ 0 h 48"/>
                <a:gd name="T6" fmla="*/ 6 w 42"/>
                <a:gd name="T7" fmla="*/ 0 h 48"/>
                <a:gd name="T8" fmla="*/ 12 w 42"/>
                <a:gd name="T9" fmla="*/ 6 h 48"/>
                <a:gd name="T10" fmla="*/ 18 w 42"/>
                <a:gd name="T11" fmla="*/ 6 h 48"/>
                <a:gd name="T12" fmla="*/ 18 w 42"/>
                <a:gd name="T13" fmla="*/ 30 h 48"/>
                <a:gd name="T14" fmla="*/ 36 w 42"/>
                <a:gd name="T15" fmla="*/ 36 h 48"/>
                <a:gd name="T16" fmla="*/ 42 w 42"/>
                <a:gd name="T17" fmla="*/ 48 h 48"/>
                <a:gd name="T18" fmla="*/ 30 w 42"/>
                <a:gd name="T19" fmla="*/ 48 h 48"/>
                <a:gd name="T20" fmla="*/ 12 w 42"/>
                <a:gd name="T21" fmla="*/ 48 h 48"/>
                <a:gd name="T22" fmla="*/ 12 w 42"/>
                <a:gd name="T23" fmla="*/ 42 h 48"/>
                <a:gd name="T24" fmla="*/ 6 w 42"/>
                <a:gd name="T2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8">
                  <a:moveTo>
                    <a:pt x="6" y="42"/>
                  </a:moveTo>
                  <a:lnTo>
                    <a:pt x="0" y="18"/>
                  </a:lnTo>
                  <a:lnTo>
                    <a:pt x="0" y="0"/>
                  </a:lnTo>
                  <a:lnTo>
                    <a:pt x="6" y="0"/>
                  </a:lnTo>
                  <a:lnTo>
                    <a:pt x="12" y="6"/>
                  </a:lnTo>
                  <a:lnTo>
                    <a:pt x="18" y="6"/>
                  </a:lnTo>
                  <a:lnTo>
                    <a:pt x="18" y="30"/>
                  </a:lnTo>
                  <a:lnTo>
                    <a:pt x="36" y="36"/>
                  </a:lnTo>
                  <a:lnTo>
                    <a:pt x="42" y="48"/>
                  </a:lnTo>
                  <a:lnTo>
                    <a:pt x="30" y="48"/>
                  </a:lnTo>
                  <a:lnTo>
                    <a:pt x="12" y="48"/>
                  </a:lnTo>
                  <a:lnTo>
                    <a:pt x="12"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56" name="Freeform 2984"/>
            <p:cNvSpPr>
              <a:spLocks/>
            </p:cNvSpPr>
            <p:nvPr/>
          </p:nvSpPr>
          <p:spPr bwMode="auto">
            <a:xfrm>
              <a:off x="3294" y="1440"/>
              <a:ext cx="30" cy="36"/>
            </a:xfrm>
            <a:custGeom>
              <a:avLst/>
              <a:gdLst>
                <a:gd name="T0" fmla="*/ 0 w 30"/>
                <a:gd name="T1" fmla="*/ 36 h 36"/>
                <a:gd name="T2" fmla="*/ 0 w 30"/>
                <a:gd name="T3" fmla="*/ 6 h 36"/>
                <a:gd name="T4" fmla="*/ 30 w 30"/>
                <a:gd name="T5" fmla="*/ 0 h 36"/>
                <a:gd name="T6" fmla="*/ 30 w 30"/>
                <a:gd name="T7" fmla="*/ 12 h 36"/>
                <a:gd name="T8" fmla="*/ 30 w 30"/>
                <a:gd name="T9" fmla="*/ 18 h 36"/>
                <a:gd name="T10" fmla="*/ 30 w 30"/>
                <a:gd name="T11" fmla="*/ 24 h 36"/>
                <a:gd name="T12" fmla="*/ 24 w 30"/>
                <a:gd name="T13" fmla="*/ 24 h 36"/>
                <a:gd name="T14" fmla="*/ 24 w 30"/>
                <a:gd name="T15" fmla="*/ 36 h 36"/>
                <a:gd name="T16" fmla="*/ 0 w 3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6">
                  <a:moveTo>
                    <a:pt x="0" y="36"/>
                  </a:moveTo>
                  <a:lnTo>
                    <a:pt x="0" y="6"/>
                  </a:lnTo>
                  <a:lnTo>
                    <a:pt x="30" y="0"/>
                  </a:lnTo>
                  <a:lnTo>
                    <a:pt x="30" y="12"/>
                  </a:lnTo>
                  <a:lnTo>
                    <a:pt x="30" y="18"/>
                  </a:lnTo>
                  <a:lnTo>
                    <a:pt x="30" y="24"/>
                  </a:lnTo>
                  <a:lnTo>
                    <a:pt x="24" y="24"/>
                  </a:lnTo>
                  <a:lnTo>
                    <a:pt x="24"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57" name="Freeform 2985"/>
            <p:cNvSpPr>
              <a:spLocks/>
            </p:cNvSpPr>
            <p:nvPr/>
          </p:nvSpPr>
          <p:spPr bwMode="auto">
            <a:xfrm>
              <a:off x="3318" y="1440"/>
              <a:ext cx="30" cy="36"/>
            </a:xfrm>
            <a:custGeom>
              <a:avLst/>
              <a:gdLst>
                <a:gd name="T0" fmla="*/ 30 w 30"/>
                <a:gd name="T1" fmla="*/ 36 h 36"/>
                <a:gd name="T2" fmla="*/ 18 w 30"/>
                <a:gd name="T3" fmla="*/ 36 h 36"/>
                <a:gd name="T4" fmla="*/ 12 w 30"/>
                <a:gd name="T5" fmla="*/ 36 h 36"/>
                <a:gd name="T6" fmla="*/ 0 w 30"/>
                <a:gd name="T7" fmla="*/ 36 h 36"/>
                <a:gd name="T8" fmla="*/ 0 w 30"/>
                <a:gd name="T9" fmla="*/ 24 h 36"/>
                <a:gd name="T10" fmla="*/ 6 w 30"/>
                <a:gd name="T11" fmla="*/ 24 h 36"/>
                <a:gd name="T12" fmla="*/ 6 w 30"/>
                <a:gd name="T13" fmla="*/ 18 h 36"/>
                <a:gd name="T14" fmla="*/ 6 w 30"/>
                <a:gd name="T15" fmla="*/ 12 h 36"/>
                <a:gd name="T16" fmla="*/ 6 w 30"/>
                <a:gd name="T17" fmla="*/ 0 h 36"/>
                <a:gd name="T18" fmla="*/ 24 w 30"/>
                <a:gd name="T19" fmla="*/ 0 h 36"/>
                <a:gd name="T20" fmla="*/ 24 w 30"/>
                <a:gd name="T21" fmla="*/ 12 h 36"/>
                <a:gd name="T22" fmla="*/ 30 w 30"/>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30" y="36"/>
                  </a:moveTo>
                  <a:lnTo>
                    <a:pt x="18" y="36"/>
                  </a:lnTo>
                  <a:lnTo>
                    <a:pt x="12" y="36"/>
                  </a:lnTo>
                  <a:lnTo>
                    <a:pt x="0" y="36"/>
                  </a:lnTo>
                  <a:lnTo>
                    <a:pt x="0" y="24"/>
                  </a:lnTo>
                  <a:lnTo>
                    <a:pt x="6" y="24"/>
                  </a:lnTo>
                  <a:lnTo>
                    <a:pt x="6" y="18"/>
                  </a:lnTo>
                  <a:lnTo>
                    <a:pt x="6" y="12"/>
                  </a:lnTo>
                  <a:lnTo>
                    <a:pt x="6" y="0"/>
                  </a:lnTo>
                  <a:lnTo>
                    <a:pt x="24" y="0"/>
                  </a:lnTo>
                  <a:lnTo>
                    <a:pt x="24" y="12"/>
                  </a:lnTo>
                  <a:lnTo>
                    <a:pt x="3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58" name="Freeform 2986"/>
            <p:cNvSpPr>
              <a:spLocks/>
            </p:cNvSpPr>
            <p:nvPr/>
          </p:nvSpPr>
          <p:spPr bwMode="auto">
            <a:xfrm>
              <a:off x="3342" y="1440"/>
              <a:ext cx="54" cy="42"/>
            </a:xfrm>
            <a:custGeom>
              <a:avLst/>
              <a:gdLst>
                <a:gd name="T0" fmla="*/ 6 w 54"/>
                <a:gd name="T1" fmla="*/ 36 h 42"/>
                <a:gd name="T2" fmla="*/ 0 w 54"/>
                <a:gd name="T3" fmla="*/ 12 h 42"/>
                <a:gd name="T4" fmla="*/ 36 w 54"/>
                <a:gd name="T5" fmla="*/ 6 h 42"/>
                <a:gd name="T6" fmla="*/ 36 w 54"/>
                <a:gd name="T7" fmla="*/ 0 h 42"/>
                <a:gd name="T8" fmla="*/ 54 w 54"/>
                <a:gd name="T9" fmla="*/ 0 h 42"/>
                <a:gd name="T10" fmla="*/ 54 w 54"/>
                <a:gd name="T11" fmla="*/ 6 h 42"/>
                <a:gd name="T12" fmla="*/ 54 w 54"/>
                <a:gd name="T13" fmla="*/ 42 h 42"/>
                <a:gd name="T14" fmla="*/ 42 w 54"/>
                <a:gd name="T15" fmla="*/ 42 h 42"/>
                <a:gd name="T16" fmla="*/ 36 w 54"/>
                <a:gd name="T17" fmla="*/ 30 h 42"/>
                <a:gd name="T18" fmla="*/ 6 w 54"/>
                <a:gd name="T1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2">
                  <a:moveTo>
                    <a:pt x="6" y="36"/>
                  </a:moveTo>
                  <a:lnTo>
                    <a:pt x="0" y="12"/>
                  </a:lnTo>
                  <a:lnTo>
                    <a:pt x="36" y="6"/>
                  </a:lnTo>
                  <a:lnTo>
                    <a:pt x="36" y="0"/>
                  </a:lnTo>
                  <a:lnTo>
                    <a:pt x="54" y="0"/>
                  </a:lnTo>
                  <a:lnTo>
                    <a:pt x="54" y="6"/>
                  </a:lnTo>
                  <a:lnTo>
                    <a:pt x="54" y="42"/>
                  </a:lnTo>
                  <a:lnTo>
                    <a:pt x="42" y="42"/>
                  </a:lnTo>
                  <a:lnTo>
                    <a:pt x="36" y="3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59" name="Freeform 2987"/>
            <p:cNvSpPr>
              <a:spLocks/>
            </p:cNvSpPr>
            <p:nvPr/>
          </p:nvSpPr>
          <p:spPr bwMode="auto">
            <a:xfrm>
              <a:off x="3396" y="1440"/>
              <a:ext cx="36" cy="42"/>
            </a:xfrm>
            <a:custGeom>
              <a:avLst/>
              <a:gdLst>
                <a:gd name="T0" fmla="*/ 0 w 36"/>
                <a:gd name="T1" fmla="*/ 6 h 42"/>
                <a:gd name="T2" fmla="*/ 6 w 36"/>
                <a:gd name="T3" fmla="*/ 6 h 42"/>
                <a:gd name="T4" fmla="*/ 30 w 36"/>
                <a:gd name="T5" fmla="*/ 0 h 42"/>
                <a:gd name="T6" fmla="*/ 36 w 36"/>
                <a:gd name="T7" fmla="*/ 24 h 42"/>
                <a:gd name="T8" fmla="*/ 30 w 36"/>
                <a:gd name="T9" fmla="*/ 36 h 42"/>
                <a:gd name="T10" fmla="*/ 12 w 36"/>
                <a:gd name="T11" fmla="*/ 42 h 42"/>
                <a:gd name="T12" fmla="*/ 0 w 36"/>
                <a:gd name="T13" fmla="*/ 42 h 42"/>
                <a:gd name="T14" fmla="*/ 0 w 36"/>
                <a:gd name="T15" fmla="*/ 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0" y="6"/>
                  </a:moveTo>
                  <a:lnTo>
                    <a:pt x="6" y="6"/>
                  </a:lnTo>
                  <a:lnTo>
                    <a:pt x="30" y="0"/>
                  </a:lnTo>
                  <a:lnTo>
                    <a:pt x="36" y="24"/>
                  </a:lnTo>
                  <a:lnTo>
                    <a:pt x="30" y="36"/>
                  </a:lnTo>
                  <a:lnTo>
                    <a:pt x="12" y="42"/>
                  </a:lnTo>
                  <a:lnTo>
                    <a:pt x="0" y="42"/>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0" name="Freeform 2988"/>
            <p:cNvSpPr>
              <a:spLocks/>
            </p:cNvSpPr>
            <p:nvPr/>
          </p:nvSpPr>
          <p:spPr bwMode="auto">
            <a:xfrm>
              <a:off x="3648" y="1422"/>
              <a:ext cx="36" cy="42"/>
            </a:xfrm>
            <a:custGeom>
              <a:avLst/>
              <a:gdLst>
                <a:gd name="T0" fmla="*/ 24 w 36"/>
                <a:gd name="T1" fmla="*/ 36 h 42"/>
                <a:gd name="T2" fmla="*/ 6 w 36"/>
                <a:gd name="T3" fmla="*/ 42 h 42"/>
                <a:gd name="T4" fmla="*/ 0 w 36"/>
                <a:gd name="T5" fmla="*/ 6 h 42"/>
                <a:gd name="T6" fmla="*/ 18 w 36"/>
                <a:gd name="T7" fmla="*/ 0 h 42"/>
                <a:gd name="T8" fmla="*/ 30 w 36"/>
                <a:gd name="T9" fmla="*/ 0 h 42"/>
                <a:gd name="T10" fmla="*/ 36 w 36"/>
                <a:gd name="T11" fmla="*/ 24 h 42"/>
                <a:gd name="T12" fmla="*/ 36 w 36"/>
                <a:gd name="T13" fmla="*/ 36 h 42"/>
                <a:gd name="T14" fmla="*/ 24 w 36"/>
                <a:gd name="T15" fmla="*/ 3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24" y="36"/>
                  </a:moveTo>
                  <a:lnTo>
                    <a:pt x="6" y="42"/>
                  </a:lnTo>
                  <a:lnTo>
                    <a:pt x="0" y="6"/>
                  </a:lnTo>
                  <a:lnTo>
                    <a:pt x="18" y="0"/>
                  </a:lnTo>
                  <a:lnTo>
                    <a:pt x="30" y="0"/>
                  </a:lnTo>
                  <a:lnTo>
                    <a:pt x="36" y="24"/>
                  </a:lnTo>
                  <a:lnTo>
                    <a:pt x="36"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1" name="Freeform 2989"/>
            <p:cNvSpPr>
              <a:spLocks/>
            </p:cNvSpPr>
            <p:nvPr/>
          </p:nvSpPr>
          <p:spPr bwMode="auto">
            <a:xfrm>
              <a:off x="3510" y="1440"/>
              <a:ext cx="42" cy="36"/>
            </a:xfrm>
            <a:custGeom>
              <a:avLst/>
              <a:gdLst>
                <a:gd name="T0" fmla="*/ 42 w 42"/>
                <a:gd name="T1" fmla="*/ 36 h 36"/>
                <a:gd name="T2" fmla="*/ 12 w 42"/>
                <a:gd name="T3" fmla="*/ 36 h 36"/>
                <a:gd name="T4" fmla="*/ 0 w 42"/>
                <a:gd name="T5" fmla="*/ 18 h 36"/>
                <a:gd name="T6" fmla="*/ 6 w 42"/>
                <a:gd name="T7" fmla="*/ 6 h 36"/>
                <a:gd name="T8" fmla="*/ 12 w 42"/>
                <a:gd name="T9" fmla="*/ 6 h 36"/>
                <a:gd name="T10" fmla="*/ 12 w 42"/>
                <a:gd name="T11" fmla="*/ 0 h 36"/>
                <a:gd name="T12" fmla="*/ 36 w 42"/>
                <a:gd name="T13" fmla="*/ 0 h 36"/>
                <a:gd name="T14" fmla="*/ 42 w 4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6">
                  <a:moveTo>
                    <a:pt x="42" y="36"/>
                  </a:moveTo>
                  <a:lnTo>
                    <a:pt x="12" y="36"/>
                  </a:lnTo>
                  <a:lnTo>
                    <a:pt x="0" y="18"/>
                  </a:lnTo>
                  <a:lnTo>
                    <a:pt x="6" y="6"/>
                  </a:lnTo>
                  <a:lnTo>
                    <a:pt x="12" y="6"/>
                  </a:lnTo>
                  <a:lnTo>
                    <a:pt x="12" y="0"/>
                  </a:lnTo>
                  <a:lnTo>
                    <a:pt x="36" y="0"/>
                  </a:lnTo>
                  <a:lnTo>
                    <a:pt x="4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2" name="Freeform 2990"/>
            <p:cNvSpPr>
              <a:spLocks/>
            </p:cNvSpPr>
            <p:nvPr/>
          </p:nvSpPr>
          <p:spPr bwMode="auto">
            <a:xfrm>
              <a:off x="3612" y="1428"/>
              <a:ext cx="42" cy="36"/>
            </a:xfrm>
            <a:custGeom>
              <a:avLst/>
              <a:gdLst>
                <a:gd name="T0" fmla="*/ 24 w 42"/>
                <a:gd name="T1" fmla="*/ 36 h 36"/>
                <a:gd name="T2" fmla="*/ 6 w 42"/>
                <a:gd name="T3" fmla="*/ 36 h 36"/>
                <a:gd name="T4" fmla="*/ 0 w 42"/>
                <a:gd name="T5" fmla="*/ 6 h 36"/>
                <a:gd name="T6" fmla="*/ 36 w 42"/>
                <a:gd name="T7" fmla="*/ 0 h 36"/>
                <a:gd name="T8" fmla="*/ 42 w 42"/>
                <a:gd name="T9" fmla="*/ 36 h 36"/>
                <a:gd name="T10" fmla="*/ 24 w 42"/>
                <a:gd name="T11" fmla="*/ 36 h 36"/>
              </a:gdLst>
              <a:ahLst/>
              <a:cxnLst>
                <a:cxn ang="0">
                  <a:pos x="T0" y="T1"/>
                </a:cxn>
                <a:cxn ang="0">
                  <a:pos x="T2" y="T3"/>
                </a:cxn>
                <a:cxn ang="0">
                  <a:pos x="T4" y="T5"/>
                </a:cxn>
                <a:cxn ang="0">
                  <a:pos x="T6" y="T7"/>
                </a:cxn>
                <a:cxn ang="0">
                  <a:pos x="T8" y="T9"/>
                </a:cxn>
                <a:cxn ang="0">
                  <a:pos x="T10" y="T11"/>
                </a:cxn>
              </a:cxnLst>
              <a:rect l="0" t="0" r="r" b="b"/>
              <a:pathLst>
                <a:path w="42" h="36">
                  <a:moveTo>
                    <a:pt x="24" y="36"/>
                  </a:moveTo>
                  <a:lnTo>
                    <a:pt x="6" y="36"/>
                  </a:lnTo>
                  <a:lnTo>
                    <a:pt x="0" y="6"/>
                  </a:lnTo>
                  <a:lnTo>
                    <a:pt x="36" y="0"/>
                  </a:lnTo>
                  <a:lnTo>
                    <a:pt x="42"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3" name="Freeform 2991"/>
            <p:cNvSpPr>
              <a:spLocks/>
            </p:cNvSpPr>
            <p:nvPr/>
          </p:nvSpPr>
          <p:spPr bwMode="auto">
            <a:xfrm>
              <a:off x="3546" y="1434"/>
              <a:ext cx="42" cy="54"/>
            </a:xfrm>
            <a:custGeom>
              <a:avLst/>
              <a:gdLst>
                <a:gd name="T0" fmla="*/ 42 w 42"/>
                <a:gd name="T1" fmla="*/ 54 h 54"/>
                <a:gd name="T2" fmla="*/ 24 w 42"/>
                <a:gd name="T3" fmla="*/ 54 h 54"/>
                <a:gd name="T4" fmla="*/ 6 w 42"/>
                <a:gd name="T5" fmla="*/ 54 h 54"/>
                <a:gd name="T6" fmla="*/ 6 w 42"/>
                <a:gd name="T7" fmla="*/ 42 h 54"/>
                <a:gd name="T8" fmla="*/ 0 w 42"/>
                <a:gd name="T9" fmla="*/ 6 h 54"/>
                <a:gd name="T10" fmla="*/ 36 w 42"/>
                <a:gd name="T11" fmla="*/ 0 h 54"/>
                <a:gd name="T12" fmla="*/ 36 w 42"/>
                <a:gd name="T13" fmla="*/ 36 h 54"/>
                <a:gd name="T14" fmla="*/ 42 w 42"/>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4">
                  <a:moveTo>
                    <a:pt x="42" y="54"/>
                  </a:moveTo>
                  <a:lnTo>
                    <a:pt x="24" y="54"/>
                  </a:lnTo>
                  <a:lnTo>
                    <a:pt x="6" y="54"/>
                  </a:lnTo>
                  <a:lnTo>
                    <a:pt x="6" y="42"/>
                  </a:lnTo>
                  <a:lnTo>
                    <a:pt x="0" y="6"/>
                  </a:lnTo>
                  <a:lnTo>
                    <a:pt x="36" y="0"/>
                  </a:lnTo>
                  <a:lnTo>
                    <a:pt x="36" y="36"/>
                  </a:lnTo>
                  <a:lnTo>
                    <a:pt x="42"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4" name="Freeform 2992"/>
            <p:cNvSpPr>
              <a:spLocks/>
            </p:cNvSpPr>
            <p:nvPr/>
          </p:nvSpPr>
          <p:spPr bwMode="auto">
            <a:xfrm>
              <a:off x="3582" y="1434"/>
              <a:ext cx="36" cy="36"/>
            </a:xfrm>
            <a:custGeom>
              <a:avLst/>
              <a:gdLst>
                <a:gd name="T0" fmla="*/ 0 w 36"/>
                <a:gd name="T1" fmla="*/ 36 h 36"/>
                <a:gd name="T2" fmla="*/ 0 w 36"/>
                <a:gd name="T3" fmla="*/ 0 h 36"/>
                <a:gd name="T4" fmla="*/ 30 w 36"/>
                <a:gd name="T5" fmla="*/ 0 h 36"/>
                <a:gd name="T6" fmla="*/ 36 w 36"/>
                <a:gd name="T7" fmla="*/ 30 h 36"/>
                <a:gd name="T8" fmla="*/ 0 w 36"/>
                <a:gd name="T9" fmla="*/ 36 h 36"/>
              </a:gdLst>
              <a:ahLst/>
              <a:cxnLst>
                <a:cxn ang="0">
                  <a:pos x="T0" y="T1"/>
                </a:cxn>
                <a:cxn ang="0">
                  <a:pos x="T2" y="T3"/>
                </a:cxn>
                <a:cxn ang="0">
                  <a:pos x="T4" y="T5"/>
                </a:cxn>
                <a:cxn ang="0">
                  <a:pos x="T6" y="T7"/>
                </a:cxn>
                <a:cxn ang="0">
                  <a:pos x="T8" y="T9"/>
                </a:cxn>
              </a:cxnLst>
              <a:rect l="0" t="0" r="r" b="b"/>
              <a:pathLst>
                <a:path w="36" h="36">
                  <a:moveTo>
                    <a:pt x="0" y="36"/>
                  </a:moveTo>
                  <a:lnTo>
                    <a:pt x="0" y="0"/>
                  </a:lnTo>
                  <a:lnTo>
                    <a:pt x="30" y="0"/>
                  </a:lnTo>
                  <a:lnTo>
                    <a:pt x="36" y="30"/>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5" name="Freeform 2993"/>
            <p:cNvSpPr>
              <a:spLocks/>
            </p:cNvSpPr>
            <p:nvPr/>
          </p:nvSpPr>
          <p:spPr bwMode="auto">
            <a:xfrm>
              <a:off x="3714" y="1422"/>
              <a:ext cx="48" cy="54"/>
            </a:xfrm>
            <a:custGeom>
              <a:avLst/>
              <a:gdLst>
                <a:gd name="T0" fmla="*/ 24 w 48"/>
                <a:gd name="T1" fmla="*/ 54 h 54"/>
                <a:gd name="T2" fmla="*/ 6 w 48"/>
                <a:gd name="T3" fmla="*/ 54 h 54"/>
                <a:gd name="T4" fmla="*/ 6 w 48"/>
                <a:gd name="T5" fmla="*/ 30 h 54"/>
                <a:gd name="T6" fmla="*/ 0 w 48"/>
                <a:gd name="T7" fmla="*/ 18 h 54"/>
                <a:gd name="T8" fmla="*/ 6 w 48"/>
                <a:gd name="T9" fmla="*/ 18 h 54"/>
                <a:gd name="T10" fmla="*/ 12 w 48"/>
                <a:gd name="T11" fmla="*/ 6 h 54"/>
                <a:gd name="T12" fmla="*/ 18 w 48"/>
                <a:gd name="T13" fmla="*/ 6 h 54"/>
                <a:gd name="T14" fmla="*/ 18 w 48"/>
                <a:gd name="T15" fmla="*/ 0 h 54"/>
                <a:gd name="T16" fmla="*/ 18 w 48"/>
                <a:gd name="T17" fmla="*/ 12 h 54"/>
                <a:gd name="T18" fmla="*/ 42 w 48"/>
                <a:gd name="T19" fmla="*/ 6 h 54"/>
                <a:gd name="T20" fmla="*/ 48 w 48"/>
                <a:gd name="T21" fmla="*/ 42 h 54"/>
                <a:gd name="T22" fmla="*/ 30 w 48"/>
                <a:gd name="T23" fmla="*/ 42 h 54"/>
                <a:gd name="T24" fmla="*/ 30 w 48"/>
                <a:gd name="T25" fmla="*/ 54 h 54"/>
                <a:gd name="T26" fmla="*/ 24 w 48"/>
                <a:gd name="T2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54">
                  <a:moveTo>
                    <a:pt x="24" y="54"/>
                  </a:moveTo>
                  <a:lnTo>
                    <a:pt x="6" y="54"/>
                  </a:lnTo>
                  <a:lnTo>
                    <a:pt x="6" y="30"/>
                  </a:lnTo>
                  <a:lnTo>
                    <a:pt x="0" y="18"/>
                  </a:lnTo>
                  <a:lnTo>
                    <a:pt x="6" y="18"/>
                  </a:lnTo>
                  <a:lnTo>
                    <a:pt x="12" y="6"/>
                  </a:lnTo>
                  <a:lnTo>
                    <a:pt x="18" y="6"/>
                  </a:lnTo>
                  <a:lnTo>
                    <a:pt x="18" y="0"/>
                  </a:lnTo>
                  <a:lnTo>
                    <a:pt x="18" y="12"/>
                  </a:lnTo>
                  <a:lnTo>
                    <a:pt x="42" y="6"/>
                  </a:lnTo>
                  <a:lnTo>
                    <a:pt x="48" y="42"/>
                  </a:lnTo>
                  <a:lnTo>
                    <a:pt x="30" y="42"/>
                  </a:lnTo>
                  <a:lnTo>
                    <a:pt x="30" y="54"/>
                  </a:lnTo>
                  <a:lnTo>
                    <a:pt x="24"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6" name="Freeform 2994"/>
            <p:cNvSpPr>
              <a:spLocks/>
            </p:cNvSpPr>
            <p:nvPr/>
          </p:nvSpPr>
          <p:spPr bwMode="auto">
            <a:xfrm>
              <a:off x="4224" y="1332"/>
              <a:ext cx="60" cy="60"/>
            </a:xfrm>
            <a:custGeom>
              <a:avLst/>
              <a:gdLst>
                <a:gd name="T0" fmla="*/ 48 w 60"/>
                <a:gd name="T1" fmla="*/ 54 h 60"/>
                <a:gd name="T2" fmla="*/ 42 w 60"/>
                <a:gd name="T3" fmla="*/ 54 h 60"/>
                <a:gd name="T4" fmla="*/ 30 w 60"/>
                <a:gd name="T5" fmla="*/ 48 h 60"/>
                <a:gd name="T6" fmla="*/ 30 w 60"/>
                <a:gd name="T7" fmla="*/ 54 h 60"/>
                <a:gd name="T8" fmla="*/ 24 w 60"/>
                <a:gd name="T9" fmla="*/ 54 h 60"/>
                <a:gd name="T10" fmla="*/ 24 w 60"/>
                <a:gd name="T11" fmla="*/ 60 h 60"/>
                <a:gd name="T12" fmla="*/ 24 w 60"/>
                <a:gd name="T13" fmla="*/ 54 h 60"/>
                <a:gd name="T14" fmla="*/ 12 w 60"/>
                <a:gd name="T15" fmla="*/ 60 h 60"/>
                <a:gd name="T16" fmla="*/ 12 w 60"/>
                <a:gd name="T17" fmla="*/ 54 h 60"/>
                <a:gd name="T18" fmla="*/ 0 w 60"/>
                <a:gd name="T19" fmla="*/ 60 h 60"/>
                <a:gd name="T20" fmla="*/ 0 w 60"/>
                <a:gd name="T21" fmla="*/ 42 h 60"/>
                <a:gd name="T22" fmla="*/ 6 w 60"/>
                <a:gd name="T23" fmla="*/ 30 h 60"/>
                <a:gd name="T24" fmla="*/ 24 w 60"/>
                <a:gd name="T25" fmla="*/ 24 h 60"/>
                <a:gd name="T26" fmla="*/ 24 w 60"/>
                <a:gd name="T27" fmla="*/ 12 h 60"/>
                <a:gd name="T28" fmla="*/ 36 w 60"/>
                <a:gd name="T29" fmla="*/ 6 h 60"/>
                <a:gd name="T30" fmla="*/ 54 w 60"/>
                <a:gd name="T31" fmla="*/ 0 h 60"/>
                <a:gd name="T32" fmla="*/ 60 w 60"/>
                <a:gd name="T33" fmla="*/ 24 h 60"/>
                <a:gd name="T34" fmla="*/ 54 w 60"/>
                <a:gd name="T35" fmla="*/ 24 h 60"/>
                <a:gd name="T36" fmla="*/ 54 w 60"/>
                <a:gd name="T37" fmla="*/ 36 h 60"/>
                <a:gd name="T38" fmla="*/ 54 w 60"/>
                <a:gd name="T39" fmla="*/ 42 h 60"/>
                <a:gd name="T40" fmla="*/ 54 w 60"/>
                <a:gd name="T41" fmla="*/ 54 h 60"/>
                <a:gd name="T42" fmla="*/ 48 w 60"/>
                <a:gd name="T4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60">
                  <a:moveTo>
                    <a:pt x="48" y="54"/>
                  </a:moveTo>
                  <a:lnTo>
                    <a:pt x="42" y="54"/>
                  </a:lnTo>
                  <a:lnTo>
                    <a:pt x="30" y="48"/>
                  </a:lnTo>
                  <a:lnTo>
                    <a:pt x="30" y="54"/>
                  </a:lnTo>
                  <a:lnTo>
                    <a:pt x="24" y="54"/>
                  </a:lnTo>
                  <a:lnTo>
                    <a:pt x="24" y="60"/>
                  </a:lnTo>
                  <a:lnTo>
                    <a:pt x="24" y="54"/>
                  </a:lnTo>
                  <a:lnTo>
                    <a:pt x="12" y="60"/>
                  </a:lnTo>
                  <a:lnTo>
                    <a:pt x="12" y="54"/>
                  </a:lnTo>
                  <a:lnTo>
                    <a:pt x="0" y="60"/>
                  </a:lnTo>
                  <a:lnTo>
                    <a:pt x="0" y="42"/>
                  </a:lnTo>
                  <a:lnTo>
                    <a:pt x="6" y="30"/>
                  </a:lnTo>
                  <a:lnTo>
                    <a:pt x="24" y="24"/>
                  </a:lnTo>
                  <a:lnTo>
                    <a:pt x="24" y="12"/>
                  </a:lnTo>
                  <a:lnTo>
                    <a:pt x="36" y="6"/>
                  </a:lnTo>
                  <a:lnTo>
                    <a:pt x="54" y="0"/>
                  </a:lnTo>
                  <a:lnTo>
                    <a:pt x="60" y="24"/>
                  </a:lnTo>
                  <a:lnTo>
                    <a:pt x="54" y="24"/>
                  </a:lnTo>
                  <a:lnTo>
                    <a:pt x="54" y="36"/>
                  </a:lnTo>
                  <a:lnTo>
                    <a:pt x="54" y="42"/>
                  </a:lnTo>
                  <a:lnTo>
                    <a:pt x="54" y="54"/>
                  </a:lnTo>
                  <a:lnTo>
                    <a:pt x="48" y="5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7" name="Freeform 2995"/>
            <p:cNvSpPr>
              <a:spLocks/>
            </p:cNvSpPr>
            <p:nvPr/>
          </p:nvSpPr>
          <p:spPr bwMode="auto">
            <a:xfrm>
              <a:off x="3756" y="1422"/>
              <a:ext cx="54" cy="54"/>
            </a:xfrm>
            <a:custGeom>
              <a:avLst/>
              <a:gdLst>
                <a:gd name="T0" fmla="*/ 18 w 54"/>
                <a:gd name="T1" fmla="*/ 54 h 54"/>
                <a:gd name="T2" fmla="*/ 12 w 54"/>
                <a:gd name="T3" fmla="*/ 42 h 54"/>
                <a:gd name="T4" fmla="*/ 6 w 54"/>
                <a:gd name="T5" fmla="*/ 42 h 54"/>
                <a:gd name="T6" fmla="*/ 0 w 54"/>
                <a:gd name="T7" fmla="*/ 6 h 54"/>
                <a:gd name="T8" fmla="*/ 36 w 54"/>
                <a:gd name="T9" fmla="*/ 0 h 54"/>
                <a:gd name="T10" fmla="*/ 54 w 54"/>
                <a:gd name="T11" fmla="*/ 48 h 54"/>
                <a:gd name="T12" fmla="*/ 18 w 5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18" y="54"/>
                  </a:moveTo>
                  <a:lnTo>
                    <a:pt x="12" y="42"/>
                  </a:lnTo>
                  <a:lnTo>
                    <a:pt x="6" y="42"/>
                  </a:lnTo>
                  <a:lnTo>
                    <a:pt x="0" y="6"/>
                  </a:lnTo>
                  <a:lnTo>
                    <a:pt x="36" y="0"/>
                  </a:lnTo>
                  <a:lnTo>
                    <a:pt x="54" y="48"/>
                  </a:lnTo>
                  <a:lnTo>
                    <a:pt x="18"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8" name="Freeform 2996"/>
            <p:cNvSpPr>
              <a:spLocks/>
            </p:cNvSpPr>
            <p:nvPr/>
          </p:nvSpPr>
          <p:spPr bwMode="auto">
            <a:xfrm>
              <a:off x="3282" y="1476"/>
              <a:ext cx="60" cy="36"/>
            </a:xfrm>
            <a:custGeom>
              <a:avLst/>
              <a:gdLst>
                <a:gd name="T0" fmla="*/ 6 w 60"/>
                <a:gd name="T1" fmla="*/ 36 h 36"/>
                <a:gd name="T2" fmla="*/ 6 w 60"/>
                <a:gd name="T3" fmla="*/ 30 h 36"/>
                <a:gd name="T4" fmla="*/ 12 w 60"/>
                <a:gd name="T5" fmla="*/ 30 h 36"/>
                <a:gd name="T6" fmla="*/ 12 w 60"/>
                <a:gd name="T7" fmla="*/ 12 h 36"/>
                <a:gd name="T8" fmla="*/ 6 w 60"/>
                <a:gd name="T9" fmla="*/ 12 h 36"/>
                <a:gd name="T10" fmla="*/ 6 w 60"/>
                <a:gd name="T11" fmla="*/ 6 h 36"/>
                <a:gd name="T12" fmla="*/ 0 w 60"/>
                <a:gd name="T13" fmla="*/ 6 h 36"/>
                <a:gd name="T14" fmla="*/ 0 w 60"/>
                <a:gd name="T15" fmla="*/ 0 h 36"/>
                <a:gd name="T16" fmla="*/ 12 w 60"/>
                <a:gd name="T17" fmla="*/ 0 h 36"/>
                <a:gd name="T18" fmla="*/ 36 w 60"/>
                <a:gd name="T19" fmla="*/ 0 h 36"/>
                <a:gd name="T20" fmla="*/ 48 w 60"/>
                <a:gd name="T21" fmla="*/ 0 h 36"/>
                <a:gd name="T22" fmla="*/ 54 w 60"/>
                <a:gd name="T23" fmla="*/ 0 h 36"/>
                <a:gd name="T24" fmla="*/ 60 w 60"/>
                <a:gd name="T25" fmla="*/ 36 h 36"/>
                <a:gd name="T26" fmla="*/ 30 w 60"/>
                <a:gd name="T27" fmla="*/ 36 h 36"/>
                <a:gd name="T28" fmla="*/ 6 w 60"/>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6">
                  <a:moveTo>
                    <a:pt x="6" y="36"/>
                  </a:moveTo>
                  <a:lnTo>
                    <a:pt x="6" y="30"/>
                  </a:lnTo>
                  <a:lnTo>
                    <a:pt x="12" y="30"/>
                  </a:lnTo>
                  <a:lnTo>
                    <a:pt x="12" y="12"/>
                  </a:lnTo>
                  <a:lnTo>
                    <a:pt x="6" y="12"/>
                  </a:lnTo>
                  <a:lnTo>
                    <a:pt x="6" y="6"/>
                  </a:lnTo>
                  <a:lnTo>
                    <a:pt x="0" y="6"/>
                  </a:lnTo>
                  <a:lnTo>
                    <a:pt x="0" y="0"/>
                  </a:lnTo>
                  <a:lnTo>
                    <a:pt x="12" y="0"/>
                  </a:lnTo>
                  <a:lnTo>
                    <a:pt x="36" y="0"/>
                  </a:lnTo>
                  <a:lnTo>
                    <a:pt x="48" y="0"/>
                  </a:lnTo>
                  <a:lnTo>
                    <a:pt x="54" y="0"/>
                  </a:lnTo>
                  <a:lnTo>
                    <a:pt x="60" y="36"/>
                  </a:lnTo>
                  <a:lnTo>
                    <a:pt x="30" y="36"/>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9" name="Freeform 2997"/>
            <p:cNvSpPr>
              <a:spLocks/>
            </p:cNvSpPr>
            <p:nvPr/>
          </p:nvSpPr>
          <p:spPr bwMode="auto">
            <a:xfrm>
              <a:off x="3246" y="1476"/>
              <a:ext cx="48" cy="54"/>
            </a:xfrm>
            <a:custGeom>
              <a:avLst/>
              <a:gdLst>
                <a:gd name="T0" fmla="*/ 36 w 48"/>
                <a:gd name="T1" fmla="*/ 48 h 54"/>
                <a:gd name="T2" fmla="*/ 30 w 48"/>
                <a:gd name="T3" fmla="*/ 48 h 54"/>
                <a:gd name="T4" fmla="*/ 24 w 48"/>
                <a:gd name="T5" fmla="*/ 48 h 54"/>
                <a:gd name="T6" fmla="*/ 18 w 48"/>
                <a:gd name="T7" fmla="*/ 54 h 54"/>
                <a:gd name="T8" fmla="*/ 6 w 48"/>
                <a:gd name="T9" fmla="*/ 54 h 54"/>
                <a:gd name="T10" fmla="*/ 6 w 48"/>
                <a:gd name="T11" fmla="*/ 12 h 54"/>
                <a:gd name="T12" fmla="*/ 0 w 48"/>
                <a:gd name="T13" fmla="*/ 12 h 54"/>
                <a:gd name="T14" fmla="*/ 0 w 48"/>
                <a:gd name="T15" fmla="*/ 6 h 54"/>
                <a:gd name="T16" fmla="*/ 36 w 48"/>
                <a:gd name="T17" fmla="*/ 0 h 54"/>
                <a:gd name="T18" fmla="*/ 36 w 48"/>
                <a:gd name="T19" fmla="*/ 6 h 54"/>
                <a:gd name="T20" fmla="*/ 42 w 48"/>
                <a:gd name="T21" fmla="*/ 6 h 54"/>
                <a:gd name="T22" fmla="*/ 42 w 48"/>
                <a:gd name="T23" fmla="*/ 12 h 54"/>
                <a:gd name="T24" fmla="*/ 48 w 48"/>
                <a:gd name="T25" fmla="*/ 12 h 54"/>
                <a:gd name="T26" fmla="*/ 48 w 48"/>
                <a:gd name="T27" fmla="*/ 30 h 54"/>
                <a:gd name="T28" fmla="*/ 42 w 48"/>
                <a:gd name="T29" fmla="*/ 30 h 54"/>
                <a:gd name="T30" fmla="*/ 42 w 48"/>
                <a:gd name="T31" fmla="*/ 36 h 54"/>
                <a:gd name="T32" fmla="*/ 42 w 48"/>
                <a:gd name="T33" fmla="*/ 42 h 54"/>
                <a:gd name="T34" fmla="*/ 36 w 48"/>
                <a:gd name="T35" fmla="*/ 42 h 54"/>
                <a:gd name="T36" fmla="*/ 36 w 48"/>
                <a:gd name="T3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54">
                  <a:moveTo>
                    <a:pt x="36" y="48"/>
                  </a:moveTo>
                  <a:lnTo>
                    <a:pt x="30" y="48"/>
                  </a:lnTo>
                  <a:lnTo>
                    <a:pt x="24" y="48"/>
                  </a:lnTo>
                  <a:lnTo>
                    <a:pt x="18" y="54"/>
                  </a:lnTo>
                  <a:lnTo>
                    <a:pt x="6" y="54"/>
                  </a:lnTo>
                  <a:lnTo>
                    <a:pt x="6" y="12"/>
                  </a:lnTo>
                  <a:lnTo>
                    <a:pt x="0" y="12"/>
                  </a:lnTo>
                  <a:lnTo>
                    <a:pt x="0" y="6"/>
                  </a:lnTo>
                  <a:lnTo>
                    <a:pt x="36" y="0"/>
                  </a:lnTo>
                  <a:lnTo>
                    <a:pt x="36" y="6"/>
                  </a:lnTo>
                  <a:lnTo>
                    <a:pt x="42" y="6"/>
                  </a:lnTo>
                  <a:lnTo>
                    <a:pt x="42" y="12"/>
                  </a:lnTo>
                  <a:lnTo>
                    <a:pt x="48" y="12"/>
                  </a:lnTo>
                  <a:lnTo>
                    <a:pt x="48" y="30"/>
                  </a:lnTo>
                  <a:lnTo>
                    <a:pt x="42" y="30"/>
                  </a:lnTo>
                  <a:lnTo>
                    <a:pt x="42" y="36"/>
                  </a:lnTo>
                  <a:lnTo>
                    <a:pt x="42" y="42"/>
                  </a:lnTo>
                  <a:lnTo>
                    <a:pt x="36" y="42"/>
                  </a:lnTo>
                  <a:lnTo>
                    <a:pt x="36" y="48"/>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70" name="Freeform 2998"/>
            <p:cNvSpPr>
              <a:spLocks/>
            </p:cNvSpPr>
            <p:nvPr/>
          </p:nvSpPr>
          <p:spPr bwMode="auto">
            <a:xfrm>
              <a:off x="3336" y="1470"/>
              <a:ext cx="48" cy="48"/>
            </a:xfrm>
            <a:custGeom>
              <a:avLst/>
              <a:gdLst>
                <a:gd name="T0" fmla="*/ 6 w 48"/>
                <a:gd name="T1" fmla="*/ 48 h 48"/>
                <a:gd name="T2" fmla="*/ 6 w 48"/>
                <a:gd name="T3" fmla="*/ 42 h 48"/>
                <a:gd name="T4" fmla="*/ 0 w 48"/>
                <a:gd name="T5" fmla="*/ 6 h 48"/>
                <a:gd name="T6" fmla="*/ 12 w 48"/>
                <a:gd name="T7" fmla="*/ 6 h 48"/>
                <a:gd name="T8" fmla="*/ 42 w 48"/>
                <a:gd name="T9" fmla="*/ 0 h 48"/>
                <a:gd name="T10" fmla="*/ 48 w 48"/>
                <a:gd name="T11" fmla="*/ 12 h 48"/>
                <a:gd name="T12" fmla="*/ 48 w 48"/>
                <a:gd name="T13" fmla="*/ 30 h 48"/>
                <a:gd name="T14" fmla="*/ 48 w 48"/>
                <a:gd name="T15" fmla="*/ 48 h 48"/>
                <a:gd name="T16" fmla="*/ 36 w 48"/>
                <a:gd name="T17" fmla="*/ 48 h 48"/>
                <a:gd name="T18" fmla="*/ 6 w 48"/>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6" y="48"/>
                  </a:moveTo>
                  <a:lnTo>
                    <a:pt x="6" y="42"/>
                  </a:lnTo>
                  <a:lnTo>
                    <a:pt x="0" y="6"/>
                  </a:lnTo>
                  <a:lnTo>
                    <a:pt x="12" y="6"/>
                  </a:lnTo>
                  <a:lnTo>
                    <a:pt x="42" y="0"/>
                  </a:lnTo>
                  <a:lnTo>
                    <a:pt x="48" y="12"/>
                  </a:lnTo>
                  <a:lnTo>
                    <a:pt x="48" y="30"/>
                  </a:lnTo>
                  <a:lnTo>
                    <a:pt x="48" y="48"/>
                  </a:lnTo>
                  <a:lnTo>
                    <a:pt x="36"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71" name="Freeform 2999"/>
            <p:cNvSpPr>
              <a:spLocks/>
            </p:cNvSpPr>
            <p:nvPr/>
          </p:nvSpPr>
          <p:spPr bwMode="auto">
            <a:xfrm>
              <a:off x="4278" y="1332"/>
              <a:ext cx="60" cy="78"/>
            </a:xfrm>
            <a:custGeom>
              <a:avLst/>
              <a:gdLst>
                <a:gd name="T0" fmla="*/ 54 w 60"/>
                <a:gd name="T1" fmla="*/ 72 h 78"/>
                <a:gd name="T2" fmla="*/ 42 w 60"/>
                <a:gd name="T3" fmla="*/ 78 h 78"/>
                <a:gd name="T4" fmla="*/ 36 w 60"/>
                <a:gd name="T5" fmla="*/ 72 h 78"/>
                <a:gd name="T6" fmla="*/ 30 w 60"/>
                <a:gd name="T7" fmla="*/ 72 h 78"/>
                <a:gd name="T8" fmla="*/ 30 w 60"/>
                <a:gd name="T9" fmla="*/ 60 h 78"/>
                <a:gd name="T10" fmla="*/ 24 w 60"/>
                <a:gd name="T11" fmla="*/ 66 h 78"/>
                <a:gd name="T12" fmla="*/ 24 w 60"/>
                <a:gd name="T13" fmla="*/ 60 h 78"/>
                <a:gd name="T14" fmla="*/ 18 w 60"/>
                <a:gd name="T15" fmla="*/ 60 h 78"/>
                <a:gd name="T16" fmla="*/ 18 w 60"/>
                <a:gd name="T17" fmla="*/ 54 h 78"/>
                <a:gd name="T18" fmla="*/ 12 w 60"/>
                <a:gd name="T19" fmla="*/ 54 h 78"/>
                <a:gd name="T20" fmla="*/ 6 w 60"/>
                <a:gd name="T21" fmla="*/ 54 h 78"/>
                <a:gd name="T22" fmla="*/ 0 w 60"/>
                <a:gd name="T23" fmla="*/ 54 h 78"/>
                <a:gd name="T24" fmla="*/ 0 w 60"/>
                <a:gd name="T25" fmla="*/ 42 h 78"/>
                <a:gd name="T26" fmla="*/ 0 w 60"/>
                <a:gd name="T27" fmla="*/ 36 h 78"/>
                <a:gd name="T28" fmla="*/ 0 w 60"/>
                <a:gd name="T29" fmla="*/ 24 h 78"/>
                <a:gd name="T30" fmla="*/ 6 w 60"/>
                <a:gd name="T31" fmla="*/ 24 h 78"/>
                <a:gd name="T32" fmla="*/ 18 w 60"/>
                <a:gd name="T33" fmla="*/ 24 h 78"/>
                <a:gd name="T34" fmla="*/ 48 w 60"/>
                <a:gd name="T35" fmla="*/ 0 h 78"/>
                <a:gd name="T36" fmla="*/ 54 w 60"/>
                <a:gd name="T37" fmla="*/ 30 h 78"/>
                <a:gd name="T38" fmla="*/ 48 w 60"/>
                <a:gd name="T39" fmla="*/ 30 h 78"/>
                <a:gd name="T40" fmla="*/ 48 w 60"/>
                <a:gd name="T41" fmla="*/ 36 h 78"/>
                <a:gd name="T42" fmla="*/ 54 w 60"/>
                <a:gd name="T43" fmla="*/ 36 h 78"/>
                <a:gd name="T44" fmla="*/ 60 w 60"/>
                <a:gd name="T45" fmla="*/ 36 h 78"/>
                <a:gd name="T46" fmla="*/ 48 w 60"/>
                <a:gd name="T47" fmla="*/ 54 h 78"/>
                <a:gd name="T48" fmla="*/ 54 w 60"/>
                <a:gd name="T49"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8">
                  <a:moveTo>
                    <a:pt x="54" y="72"/>
                  </a:moveTo>
                  <a:lnTo>
                    <a:pt x="42" y="78"/>
                  </a:lnTo>
                  <a:lnTo>
                    <a:pt x="36" y="72"/>
                  </a:lnTo>
                  <a:lnTo>
                    <a:pt x="30" y="72"/>
                  </a:lnTo>
                  <a:lnTo>
                    <a:pt x="30" y="60"/>
                  </a:lnTo>
                  <a:lnTo>
                    <a:pt x="24" y="66"/>
                  </a:lnTo>
                  <a:lnTo>
                    <a:pt x="24" y="60"/>
                  </a:lnTo>
                  <a:lnTo>
                    <a:pt x="18" y="60"/>
                  </a:lnTo>
                  <a:lnTo>
                    <a:pt x="18" y="54"/>
                  </a:lnTo>
                  <a:lnTo>
                    <a:pt x="12" y="54"/>
                  </a:lnTo>
                  <a:lnTo>
                    <a:pt x="6" y="54"/>
                  </a:lnTo>
                  <a:lnTo>
                    <a:pt x="0" y="54"/>
                  </a:lnTo>
                  <a:lnTo>
                    <a:pt x="0" y="42"/>
                  </a:lnTo>
                  <a:lnTo>
                    <a:pt x="0" y="36"/>
                  </a:lnTo>
                  <a:lnTo>
                    <a:pt x="0" y="24"/>
                  </a:lnTo>
                  <a:lnTo>
                    <a:pt x="6" y="24"/>
                  </a:lnTo>
                  <a:lnTo>
                    <a:pt x="18" y="24"/>
                  </a:lnTo>
                  <a:lnTo>
                    <a:pt x="48" y="0"/>
                  </a:lnTo>
                  <a:lnTo>
                    <a:pt x="54" y="30"/>
                  </a:lnTo>
                  <a:lnTo>
                    <a:pt x="48" y="30"/>
                  </a:lnTo>
                  <a:lnTo>
                    <a:pt x="48" y="36"/>
                  </a:lnTo>
                  <a:lnTo>
                    <a:pt x="54" y="36"/>
                  </a:lnTo>
                  <a:lnTo>
                    <a:pt x="60" y="36"/>
                  </a:lnTo>
                  <a:lnTo>
                    <a:pt x="48" y="54"/>
                  </a:lnTo>
                  <a:lnTo>
                    <a:pt x="54" y="7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72" name="Freeform 3000"/>
            <p:cNvSpPr>
              <a:spLocks/>
            </p:cNvSpPr>
            <p:nvPr/>
          </p:nvSpPr>
          <p:spPr bwMode="auto">
            <a:xfrm>
              <a:off x="3672" y="1446"/>
              <a:ext cx="48" cy="48"/>
            </a:xfrm>
            <a:custGeom>
              <a:avLst/>
              <a:gdLst>
                <a:gd name="T0" fmla="*/ 36 w 48"/>
                <a:gd name="T1" fmla="*/ 42 h 48"/>
                <a:gd name="T2" fmla="*/ 0 w 48"/>
                <a:gd name="T3" fmla="*/ 48 h 48"/>
                <a:gd name="T4" fmla="*/ 0 w 48"/>
                <a:gd name="T5" fmla="*/ 12 h 48"/>
                <a:gd name="T6" fmla="*/ 12 w 48"/>
                <a:gd name="T7" fmla="*/ 12 h 48"/>
                <a:gd name="T8" fmla="*/ 12 w 48"/>
                <a:gd name="T9" fmla="*/ 0 h 48"/>
                <a:gd name="T10" fmla="*/ 18 w 48"/>
                <a:gd name="T11" fmla="*/ 0 h 48"/>
                <a:gd name="T12" fmla="*/ 18 w 48"/>
                <a:gd name="T13" fmla="*/ 6 h 48"/>
                <a:gd name="T14" fmla="*/ 36 w 48"/>
                <a:gd name="T15" fmla="*/ 6 h 48"/>
                <a:gd name="T16" fmla="*/ 48 w 48"/>
                <a:gd name="T17" fmla="*/ 6 h 48"/>
                <a:gd name="T18" fmla="*/ 48 w 48"/>
                <a:gd name="T19" fmla="*/ 30 h 48"/>
                <a:gd name="T20" fmla="*/ 30 w 48"/>
                <a:gd name="T21" fmla="*/ 36 h 48"/>
                <a:gd name="T22" fmla="*/ 36 w 48"/>
                <a:gd name="T2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36" y="42"/>
                  </a:moveTo>
                  <a:lnTo>
                    <a:pt x="0" y="48"/>
                  </a:lnTo>
                  <a:lnTo>
                    <a:pt x="0" y="12"/>
                  </a:lnTo>
                  <a:lnTo>
                    <a:pt x="12" y="12"/>
                  </a:lnTo>
                  <a:lnTo>
                    <a:pt x="12" y="0"/>
                  </a:lnTo>
                  <a:lnTo>
                    <a:pt x="18" y="0"/>
                  </a:lnTo>
                  <a:lnTo>
                    <a:pt x="18" y="6"/>
                  </a:lnTo>
                  <a:lnTo>
                    <a:pt x="36" y="6"/>
                  </a:lnTo>
                  <a:lnTo>
                    <a:pt x="48" y="6"/>
                  </a:lnTo>
                  <a:lnTo>
                    <a:pt x="48" y="30"/>
                  </a:lnTo>
                  <a:lnTo>
                    <a:pt x="30" y="36"/>
                  </a:lnTo>
                  <a:lnTo>
                    <a:pt x="36"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73" name="Freeform 3001"/>
            <p:cNvSpPr>
              <a:spLocks/>
            </p:cNvSpPr>
            <p:nvPr/>
          </p:nvSpPr>
          <p:spPr bwMode="auto">
            <a:xfrm>
              <a:off x="3384" y="1482"/>
              <a:ext cx="24" cy="36"/>
            </a:xfrm>
            <a:custGeom>
              <a:avLst/>
              <a:gdLst>
                <a:gd name="T0" fmla="*/ 24 w 24"/>
                <a:gd name="T1" fmla="*/ 30 h 36"/>
                <a:gd name="T2" fmla="*/ 0 w 24"/>
                <a:gd name="T3" fmla="*/ 36 h 36"/>
                <a:gd name="T4" fmla="*/ 0 w 24"/>
                <a:gd name="T5" fmla="*/ 18 h 36"/>
                <a:gd name="T6" fmla="*/ 0 w 24"/>
                <a:gd name="T7" fmla="*/ 0 h 36"/>
                <a:gd name="T8" fmla="*/ 12 w 24"/>
                <a:gd name="T9" fmla="*/ 0 h 36"/>
                <a:gd name="T10" fmla="*/ 24 w 24"/>
                <a:gd name="T11" fmla="*/ 0 h 36"/>
                <a:gd name="T12" fmla="*/ 24 w 24"/>
                <a:gd name="T13" fmla="*/ 12 h 36"/>
                <a:gd name="T14" fmla="*/ 24 w 24"/>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6">
                  <a:moveTo>
                    <a:pt x="24" y="30"/>
                  </a:moveTo>
                  <a:lnTo>
                    <a:pt x="0" y="36"/>
                  </a:lnTo>
                  <a:lnTo>
                    <a:pt x="0" y="18"/>
                  </a:lnTo>
                  <a:lnTo>
                    <a:pt x="0" y="0"/>
                  </a:lnTo>
                  <a:lnTo>
                    <a:pt x="12" y="0"/>
                  </a:lnTo>
                  <a:lnTo>
                    <a:pt x="24" y="0"/>
                  </a:lnTo>
                  <a:lnTo>
                    <a:pt x="24" y="12"/>
                  </a:lnTo>
                  <a:lnTo>
                    <a:pt x="24" y="30"/>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74" name="Freeform 3002"/>
            <p:cNvSpPr>
              <a:spLocks/>
            </p:cNvSpPr>
            <p:nvPr/>
          </p:nvSpPr>
          <p:spPr bwMode="auto">
            <a:xfrm>
              <a:off x="3408" y="1476"/>
              <a:ext cx="18" cy="36"/>
            </a:xfrm>
            <a:custGeom>
              <a:avLst/>
              <a:gdLst>
                <a:gd name="T0" fmla="*/ 0 w 18"/>
                <a:gd name="T1" fmla="*/ 36 h 36"/>
                <a:gd name="T2" fmla="*/ 0 w 18"/>
                <a:gd name="T3" fmla="*/ 18 h 36"/>
                <a:gd name="T4" fmla="*/ 0 w 18"/>
                <a:gd name="T5" fmla="*/ 6 h 36"/>
                <a:gd name="T6" fmla="*/ 18 w 18"/>
                <a:gd name="T7" fmla="*/ 0 h 36"/>
                <a:gd name="T8" fmla="*/ 18 w 18"/>
                <a:gd name="T9" fmla="*/ 12 h 36"/>
                <a:gd name="T10" fmla="*/ 12 w 18"/>
                <a:gd name="T11" fmla="*/ 18 h 36"/>
                <a:gd name="T12" fmla="*/ 12 w 18"/>
                <a:gd name="T13" fmla="*/ 36 h 36"/>
                <a:gd name="T14" fmla="*/ 0 w 18"/>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6">
                  <a:moveTo>
                    <a:pt x="0" y="36"/>
                  </a:moveTo>
                  <a:lnTo>
                    <a:pt x="0" y="18"/>
                  </a:lnTo>
                  <a:lnTo>
                    <a:pt x="0" y="6"/>
                  </a:lnTo>
                  <a:lnTo>
                    <a:pt x="18" y="0"/>
                  </a:lnTo>
                  <a:lnTo>
                    <a:pt x="18" y="12"/>
                  </a:lnTo>
                  <a:lnTo>
                    <a:pt x="12" y="18"/>
                  </a:lnTo>
                  <a:lnTo>
                    <a:pt x="12" y="36"/>
                  </a:lnTo>
                  <a:lnTo>
                    <a:pt x="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75" name="Freeform 3003"/>
            <p:cNvSpPr>
              <a:spLocks/>
            </p:cNvSpPr>
            <p:nvPr/>
          </p:nvSpPr>
          <p:spPr bwMode="auto">
            <a:xfrm>
              <a:off x="3522" y="1476"/>
              <a:ext cx="48" cy="36"/>
            </a:xfrm>
            <a:custGeom>
              <a:avLst/>
              <a:gdLst>
                <a:gd name="T0" fmla="*/ 18 w 48"/>
                <a:gd name="T1" fmla="*/ 36 h 36"/>
                <a:gd name="T2" fmla="*/ 0 w 48"/>
                <a:gd name="T3" fmla="*/ 0 h 36"/>
                <a:gd name="T4" fmla="*/ 30 w 48"/>
                <a:gd name="T5" fmla="*/ 0 h 36"/>
                <a:gd name="T6" fmla="*/ 30 w 48"/>
                <a:gd name="T7" fmla="*/ 12 h 36"/>
                <a:gd name="T8" fmla="*/ 48 w 48"/>
                <a:gd name="T9" fmla="*/ 12 h 36"/>
                <a:gd name="T10" fmla="*/ 48 w 48"/>
                <a:gd name="T11" fmla="*/ 24 h 36"/>
                <a:gd name="T12" fmla="*/ 42 w 48"/>
                <a:gd name="T13" fmla="*/ 24 h 36"/>
                <a:gd name="T14" fmla="*/ 42 w 48"/>
                <a:gd name="T15" fmla="*/ 30 h 36"/>
                <a:gd name="T16" fmla="*/ 18 w 4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18" y="36"/>
                  </a:moveTo>
                  <a:lnTo>
                    <a:pt x="0" y="0"/>
                  </a:lnTo>
                  <a:lnTo>
                    <a:pt x="30" y="0"/>
                  </a:lnTo>
                  <a:lnTo>
                    <a:pt x="30" y="12"/>
                  </a:lnTo>
                  <a:lnTo>
                    <a:pt x="48" y="12"/>
                  </a:lnTo>
                  <a:lnTo>
                    <a:pt x="48" y="24"/>
                  </a:lnTo>
                  <a:lnTo>
                    <a:pt x="42" y="24"/>
                  </a:lnTo>
                  <a:lnTo>
                    <a:pt x="42" y="30"/>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76" name="Freeform 3004"/>
            <p:cNvSpPr>
              <a:spLocks/>
            </p:cNvSpPr>
            <p:nvPr/>
          </p:nvSpPr>
          <p:spPr bwMode="auto">
            <a:xfrm>
              <a:off x="3582" y="1464"/>
              <a:ext cx="60" cy="36"/>
            </a:xfrm>
            <a:custGeom>
              <a:avLst/>
              <a:gdLst>
                <a:gd name="T0" fmla="*/ 60 w 60"/>
                <a:gd name="T1" fmla="*/ 36 h 36"/>
                <a:gd name="T2" fmla="*/ 24 w 60"/>
                <a:gd name="T3" fmla="*/ 36 h 36"/>
                <a:gd name="T4" fmla="*/ 24 w 60"/>
                <a:gd name="T5" fmla="*/ 18 h 36"/>
                <a:gd name="T6" fmla="*/ 6 w 60"/>
                <a:gd name="T7" fmla="*/ 24 h 36"/>
                <a:gd name="T8" fmla="*/ 0 w 60"/>
                <a:gd name="T9" fmla="*/ 6 h 36"/>
                <a:gd name="T10" fmla="*/ 36 w 60"/>
                <a:gd name="T11" fmla="*/ 0 h 36"/>
                <a:gd name="T12" fmla="*/ 54 w 60"/>
                <a:gd name="T13" fmla="*/ 0 h 36"/>
                <a:gd name="T14" fmla="*/ 54 w 60"/>
                <a:gd name="T15" fmla="*/ 18 h 36"/>
                <a:gd name="T16" fmla="*/ 60 w 60"/>
                <a:gd name="T17" fmla="*/ 18 h 36"/>
                <a:gd name="T18" fmla="*/ 60 w 6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60" y="36"/>
                  </a:moveTo>
                  <a:lnTo>
                    <a:pt x="24" y="36"/>
                  </a:lnTo>
                  <a:lnTo>
                    <a:pt x="24" y="18"/>
                  </a:lnTo>
                  <a:lnTo>
                    <a:pt x="6" y="24"/>
                  </a:lnTo>
                  <a:lnTo>
                    <a:pt x="0" y="6"/>
                  </a:lnTo>
                  <a:lnTo>
                    <a:pt x="36" y="0"/>
                  </a:lnTo>
                  <a:lnTo>
                    <a:pt x="54" y="0"/>
                  </a:lnTo>
                  <a:lnTo>
                    <a:pt x="54" y="18"/>
                  </a:lnTo>
                  <a:lnTo>
                    <a:pt x="60" y="18"/>
                  </a:lnTo>
                  <a:lnTo>
                    <a:pt x="6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77" name="Freeform 3005"/>
            <p:cNvSpPr>
              <a:spLocks/>
            </p:cNvSpPr>
            <p:nvPr/>
          </p:nvSpPr>
          <p:spPr bwMode="auto">
            <a:xfrm>
              <a:off x="3636" y="1458"/>
              <a:ext cx="36" cy="42"/>
            </a:xfrm>
            <a:custGeom>
              <a:avLst/>
              <a:gdLst>
                <a:gd name="T0" fmla="*/ 6 w 36"/>
                <a:gd name="T1" fmla="*/ 42 h 42"/>
                <a:gd name="T2" fmla="*/ 6 w 36"/>
                <a:gd name="T3" fmla="*/ 24 h 42"/>
                <a:gd name="T4" fmla="*/ 0 w 36"/>
                <a:gd name="T5" fmla="*/ 24 h 42"/>
                <a:gd name="T6" fmla="*/ 0 w 36"/>
                <a:gd name="T7" fmla="*/ 6 h 42"/>
                <a:gd name="T8" fmla="*/ 18 w 36"/>
                <a:gd name="T9" fmla="*/ 6 h 42"/>
                <a:gd name="T10" fmla="*/ 36 w 36"/>
                <a:gd name="T11" fmla="*/ 0 h 42"/>
                <a:gd name="T12" fmla="*/ 36 w 36"/>
                <a:gd name="T13" fmla="*/ 36 h 42"/>
                <a:gd name="T14" fmla="*/ 6 w 3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6" y="42"/>
                  </a:moveTo>
                  <a:lnTo>
                    <a:pt x="6" y="24"/>
                  </a:lnTo>
                  <a:lnTo>
                    <a:pt x="0" y="24"/>
                  </a:lnTo>
                  <a:lnTo>
                    <a:pt x="0" y="6"/>
                  </a:lnTo>
                  <a:lnTo>
                    <a:pt x="18" y="6"/>
                  </a:lnTo>
                  <a:lnTo>
                    <a:pt x="36" y="0"/>
                  </a:lnTo>
                  <a:lnTo>
                    <a:pt x="36" y="36"/>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78" name="Freeform 3006"/>
            <p:cNvSpPr>
              <a:spLocks/>
            </p:cNvSpPr>
            <p:nvPr/>
          </p:nvSpPr>
          <p:spPr bwMode="auto">
            <a:xfrm>
              <a:off x="4218" y="1374"/>
              <a:ext cx="48" cy="78"/>
            </a:xfrm>
            <a:custGeom>
              <a:avLst/>
              <a:gdLst>
                <a:gd name="T0" fmla="*/ 6 w 48"/>
                <a:gd name="T1" fmla="*/ 42 h 78"/>
                <a:gd name="T2" fmla="*/ 6 w 48"/>
                <a:gd name="T3" fmla="*/ 36 h 78"/>
                <a:gd name="T4" fmla="*/ 0 w 48"/>
                <a:gd name="T5" fmla="*/ 12 h 78"/>
                <a:gd name="T6" fmla="*/ 6 w 48"/>
                <a:gd name="T7" fmla="*/ 0 h 78"/>
                <a:gd name="T8" fmla="*/ 6 w 48"/>
                <a:gd name="T9" fmla="*/ 18 h 78"/>
                <a:gd name="T10" fmla="*/ 18 w 48"/>
                <a:gd name="T11" fmla="*/ 12 h 78"/>
                <a:gd name="T12" fmla="*/ 18 w 48"/>
                <a:gd name="T13" fmla="*/ 18 h 78"/>
                <a:gd name="T14" fmla="*/ 18 w 48"/>
                <a:gd name="T15" fmla="*/ 24 h 78"/>
                <a:gd name="T16" fmla="*/ 18 w 48"/>
                <a:gd name="T17" fmla="*/ 30 h 78"/>
                <a:gd name="T18" fmla="*/ 24 w 48"/>
                <a:gd name="T19" fmla="*/ 36 h 78"/>
                <a:gd name="T20" fmla="*/ 30 w 48"/>
                <a:gd name="T21" fmla="*/ 54 h 78"/>
                <a:gd name="T22" fmla="*/ 36 w 48"/>
                <a:gd name="T23" fmla="*/ 54 h 78"/>
                <a:gd name="T24" fmla="*/ 42 w 48"/>
                <a:gd name="T25" fmla="*/ 54 h 78"/>
                <a:gd name="T26" fmla="*/ 42 w 48"/>
                <a:gd name="T27" fmla="*/ 60 h 78"/>
                <a:gd name="T28" fmla="*/ 48 w 48"/>
                <a:gd name="T29" fmla="*/ 72 h 78"/>
                <a:gd name="T30" fmla="*/ 30 w 48"/>
                <a:gd name="T31" fmla="*/ 78 h 78"/>
                <a:gd name="T32" fmla="*/ 30 w 48"/>
                <a:gd name="T33" fmla="*/ 72 h 78"/>
                <a:gd name="T34" fmla="*/ 18 w 48"/>
                <a:gd name="T35" fmla="*/ 78 h 78"/>
                <a:gd name="T36" fmla="*/ 12 w 48"/>
                <a:gd name="T37" fmla="*/ 72 h 78"/>
                <a:gd name="T38" fmla="*/ 6 w 48"/>
                <a:gd name="T39" fmla="*/ 66 h 78"/>
                <a:gd name="T40" fmla="*/ 6 w 48"/>
                <a:gd name="T41" fmla="*/ 60 h 78"/>
                <a:gd name="T42" fmla="*/ 6 w 48"/>
                <a:gd name="T43" fmla="*/ 54 h 78"/>
                <a:gd name="T44" fmla="*/ 6 w 48"/>
                <a:gd name="T45"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78">
                  <a:moveTo>
                    <a:pt x="6" y="42"/>
                  </a:moveTo>
                  <a:lnTo>
                    <a:pt x="6" y="36"/>
                  </a:lnTo>
                  <a:lnTo>
                    <a:pt x="0" y="12"/>
                  </a:lnTo>
                  <a:lnTo>
                    <a:pt x="6" y="0"/>
                  </a:lnTo>
                  <a:lnTo>
                    <a:pt x="6" y="18"/>
                  </a:lnTo>
                  <a:lnTo>
                    <a:pt x="18" y="12"/>
                  </a:lnTo>
                  <a:lnTo>
                    <a:pt x="18" y="18"/>
                  </a:lnTo>
                  <a:lnTo>
                    <a:pt x="18" y="24"/>
                  </a:lnTo>
                  <a:lnTo>
                    <a:pt x="18" y="30"/>
                  </a:lnTo>
                  <a:lnTo>
                    <a:pt x="24" y="36"/>
                  </a:lnTo>
                  <a:lnTo>
                    <a:pt x="30" y="54"/>
                  </a:lnTo>
                  <a:lnTo>
                    <a:pt x="36" y="54"/>
                  </a:lnTo>
                  <a:lnTo>
                    <a:pt x="42" y="54"/>
                  </a:lnTo>
                  <a:lnTo>
                    <a:pt x="42" y="60"/>
                  </a:lnTo>
                  <a:lnTo>
                    <a:pt x="48" y="72"/>
                  </a:lnTo>
                  <a:lnTo>
                    <a:pt x="30" y="78"/>
                  </a:lnTo>
                  <a:lnTo>
                    <a:pt x="30" y="72"/>
                  </a:lnTo>
                  <a:lnTo>
                    <a:pt x="18" y="78"/>
                  </a:lnTo>
                  <a:lnTo>
                    <a:pt x="12" y="72"/>
                  </a:lnTo>
                  <a:lnTo>
                    <a:pt x="6" y="66"/>
                  </a:lnTo>
                  <a:lnTo>
                    <a:pt x="6" y="60"/>
                  </a:lnTo>
                  <a:lnTo>
                    <a:pt x="6" y="54"/>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79" name="Freeform 3007"/>
            <p:cNvSpPr>
              <a:spLocks/>
            </p:cNvSpPr>
            <p:nvPr/>
          </p:nvSpPr>
          <p:spPr bwMode="auto">
            <a:xfrm>
              <a:off x="4050" y="1404"/>
              <a:ext cx="48" cy="42"/>
            </a:xfrm>
            <a:custGeom>
              <a:avLst/>
              <a:gdLst>
                <a:gd name="T0" fmla="*/ 18 w 48"/>
                <a:gd name="T1" fmla="*/ 42 h 42"/>
                <a:gd name="T2" fmla="*/ 18 w 48"/>
                <a:gd name="T3" fmla="*/ 36 h 42"/>
                <a:gd name="T4" fmla="*/ 6 w 48"/>
                <a:gd name="T5" fmla="*/ 36 h 42"/>
                <a:gd name="T6" fmla="*/ 6 w 48"/>
                <a:gd name="T7" fmla="*/ 30 h 42"/>
                <a:gd name="T8" fmla="*/ 0 w 48"/>
                <a:gd name="T9" fmla="*/ 18 h 42"/>
                <a:gd name="T10" fmla="*/ 42 w 48"/>
                <a:gd name="T11" fmla="*/ 0 h 42"/>
                <a:gd name="T12" fmla="*/ 48 w 48"/>
                <a:gd name="T13" fmla="*/ 24 h 42"/>
                <a:gd name="T14" fmla="*/ 48 w 48"/>
                <a:gd name="T15" fmla="*/ 30 h 42"/>
                <a:gd name="T16" fmla="*/ 42 w 48"/>
                <a:gd name="T17" fmla="*/ 30 h 42"/>
                <a:gd name="T18" fmla="*/ 36 w 48"/>
                <a:gd name="T19" fmla="*/ 30 h 42"/>
                <a:gd name="T20" fmla="*/ 30 w 48"/>
                <a:gd name="T21" fmla="*/ 30 h 42"/>
                <a:gd name="T22" fmla="*/ 24 w 48"/>
                <a:gd name="T23" fmla="*/ 36 h 42"/>
                <a:gd name="T24" fmla="*/ 24 w 48"/>
                <a:gd name="T25" fmla="*/ 42 h 42"/>
                <a:gd name="T26" fmla="*/ 18 w 48"/>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2">
                  <a:moveTo>
                    <a:pt x="18" y="42"/>
                  </a:moveTo>
                  <a:lnTo>
                    <a:pt x="18" y="36"/>
                  </a:lnTo>
                  <a:lnTo>
                    <a:pt x="6" y="36"/>
                  </a:lnTo>
                  <a:lnTo>
                    <a:pt x="6" y="30"/>
                  </a:lnTo>
                  <a:lnTo>
                    <a:pt x="0" y="18"/>
                  </a:lnTo>
                  <a:lnTo>
                    <a:pt x="42" y="0"/>
                  </a:lnTo>
                  <a:lnTo>
                    <a:pt x="48" y="24"/>
                  </a:lnTo>
                  <a:lnTo>
                    <a:pt x="48" y="30"/>
                  </a:lnTo>
                  <a:lnTo>
                    <a:pt x="42" y="30"/>
                  </a:lnTo>
                  <a:lnTo>
                    <a:pt x="36" y="30"/>
                  </a:lnTo>
                  <a:lnTo>
                    <a:pt x="30" y="30"/>
                  </a:lnTo>
                  <a:lnTo>
                    <a:pt x="24" y="36"/>
                  </a:lnTo>
                  <a:lnTo>
                    <a:pt x="24" y="42"/>
                  </a:lnTo>
                  <a:lnTo>
                    <a:pt x="18"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0" name="Freeform 3008"/>
            <p:cNvSpPr>
              <a:spLocks/>
            </p:cNvSpPr>
            <p:nvPr/>
          </p:nvSpPr>
          <p:spPr bwMode="auto">
            <a:xfrm>
              <a:off x="4092" y="1398"/>
              <a:ext cx="36" cy="30"/>
            </a:xfrm>
            <a:custGeom>
              <a:avLst/>
              <a:gdLst>
                <a:gd name="T0" fmla="*/ 6 w 36"/>
                <a:gd name="T1" fmla="*/ 30 h 30"/>
                <a:gd name="T2" fmla="*/ 0 w 36"/>
                <a:gd name="T3" fmla="*/ 6 h 30"/>
                <a:gd name="T4" fmla="*/ 36 w 36"/>
                <a:gd name="T5" fmla="*/ 0 h 30"/>
                <a:gd name="T6" fmla="*/ 36 w 36"/>
                <a:gd name="T7" fmla="*/ 24 h 30"/>
                <a:gd name="T8" fmla="*/ 30 w 36"/>
                <a:gd name="T9" fmla="*/ 24 h 30"/>
                <a:gd name="T10" fmla="*/ 6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6" y="30"/>
                  </a:moveTo>
                  <a:lnTo>
                    <a:pt x="0" y="6"/>
                  </a:lnTo>
                  <a:lnTo>
                    <a:pt x="36" y="0"/>
                  </a:lnTo>
                  <a:lnTo>
                    <a:pt x="36" y="24"/>
                  </a:lnTo>
                  <a:lnTo>
                    <a:pt x="30" y="24"/>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1" name="Freeform 3009"/>
            <p:cNvSpPr>
              <a:spLocks/>
            </p:cNvSpPr>
            <p:nvPr/>
          </p:nvSpPr>
          <p:spPr bwMode="auto">
            <a:xfrm>
              <a:off x="4128" y="1398"/>
              <a:ext cx="48" cy="36"/>
            </a:xfrm>
            <a:custGeom>
              <a:avLst/>
              <a:gdLst>
                <a:gd name="T0" fmla="*/ 0 w 48"/>
                <a:gd name="T1" fmla="*/ 24 h 36"/>
                <a:gd name="T2" fmla="*/ 0 w 48"/>
                <a:gd name="T3" fmla="*/ 0 h 36"/>
                <a:gd name="T4" fmla="*/ 18 w 48"/>
                <a:gd name="T5" fmla="*/ 0 h 36"/>
                <a:gd name="T6" fmla="*/ 30 w 48"/>
                <a:gd name="T7" fmla="*/ 6 h 36"/>
                <a:gd name="T8" fmla="*/ 42 w 48"/>
                <a:gd name="T9" fmla="*/ 0 h 36"/>
                <a:gd name="T10" fmla="*/ 48 w 48"/>
                <a:gd name="T11" fmla="*/ 24 h 36"/>
                <a:gd name="T12" fmla="*/ 42 w 48"/>
                <a:gd name="T13" fmla="*/ 24 h 36"/>
                <a:gd name="T14" fmla="*/ 42 w 48"/>
                <a:gd name="T15" fmla="*/ 36 h 36"/>
                <a:gd name="T16" fmla="*/ 36 w 48"/>
                <a:gd name="T17" fmla="*/ 36 h 36"/>
                <a:gd name="T18" fmla="*/ 24 w 48"/>
                <a:gd name="T19" fmla="*/ 36 h 36"/>
                <a:gd name="T20" fmla="*/ 12 w 48"/>
                <a:gd name="T21" fmla="*/ 36 h 36"/>
                <a:gd name="T22" fmla="*/ 12 w 48"/>
                <a:gd name="T23" fmla="*/ 30 h 36"/>
                <a:gd name="T24" fmla="*/ 6 w 48"/>
                <a:gd name="T25" fmla="*/ 30 h 36"/>
                <a:gd name="T26" fmla="*/ 6 w 48"/>
                <a:gd name="T27" fmla="*/ 24 h 36"/>
                <a:gd name="T28" fmla="*/ 0 w 48"/>
                <a:gd name="T2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6">
                  <a:moveTo>
                    <a:pt x="0" y="24"/>
                  </a:moveTo>
                  <a:lnTo>
                    <a:pt x="0" y="0"/>
                  </a:lnTo>
                  <a:lnTo>
                    <a:pt x="18" y="0"/>
                  </a:lnTo>
                  <a:lnTo>
                    <a:pt x="30" y="6"/>
                  </a:lnTo>
                  <a:lnTo>
                    <a:pt x="42" y="0"/>
                  </a:lnTo>
                  <a:lnTo>
                    <a:pt x="48" y="24"/>
                  </a:lnTo>
                  <a:lnTo>
                    <a:pt x="42" y="24"/>
                  </a:lnTo>
                  <a:lnTo>
                    <a:pt x="42" y="36"/>
                  </a:lnTo>
                  <a:lnTo>
                    <a:pt x="36" y="36"/>
                  </a:lnTo>
                  <a:lnTo>
                    <a:pt x="24" y="36"/>
                  </a:lnTo>
                  <a:lnTo>
                    <a:pt x="12" y="36"/>
                  </a:lnTo>
                  <a:lnTo>
                    <a:pt x="12" y="30"/>
                  </a:lnTo>
                  <a:lnTo>
                    <a:pt x="6" y="30"/>
                  </a:lnTo>
                  <a:lnTo>
                    <a:pt x="6"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2" name="Freeform 3010"/>
            <p:cNvSpPr>
              <a:spLocks/>
            </p:cNvSpPr>
            <p:nvPr/>
          </p:nvSpPr>
          <p:spPr bwMode="auto">
            <a:xfrm>
              <a:off x="4170" y="1380"/>
              <a:ext cx="54" cy="42"/>
            </a:xfrm>
            <a:custGeom>
              <a:avLst/>
              <a:gdLst>
                <a:gd name="T0" fmla="*/ 36 w 54"/>
                <a:gd name="T1" fmla="*/ 36 h 42"/>
                <a:gd name="T2" fmla="*/ 24 w 54"/>
                <a:gd name="T3" fmla="*/ 42 h 42"/>
                <a:gd name="T4" fmla="*/ 24 w 54"/>
                <a:gd name="T5" fmla="*/ 36 h 42"/>
                <a:gd name="T6" fmla="*/ 6 w 54"/>
                <a:gd name="T7" fmla="*/ 42 h 42"/>
                <a:gd name="T8" fmla="*/ 0 w 54"/>
                <a:gd name="T9" fmla="*/ 18 h 42"/>
                <a:gd name="T10" fmla="*/ 36 w 54"/>
                <a:gd name="T11" fmla="*/ 12 h 42"/>
                <a:gd name="T12" fmla="*/ 48 w 54"/>
                <a:gd name="T13" fmla="*/ 0 h 42"/>
                <a:gd name="T14" fmla="*/ 48 w 54"/>
                <a:gd name="T15" fmla="*/ 6 h 42"/>
                <a:gd name="T16" fmla="*/ 54 w 54"/>
                <a:gd name="T17" fmla="*/ 30 h 42"/>
                <a:gd name="T18" fmla="*/ 54 w 54"/>
                <a:gd name="T19" fmla="*/ 36 h 42"/>
                <a:gd name="T20" fmla="*/ 36 w 54"/>
                <a:gd name="T21"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42">
                  <a:moveTo>
                    <a:pt x="36" y="36"/>
                  </a:moveTo>
                  <a:lnTo>
                    <a:pt x="24" y="42"/>
                  </a:lnTo>
                  <a:lnTo>
                    <a:pt x="24" y="36"/>
                  </a:lnTo>
                  <a:lnTo>
                    <a:pt x="6" y="42"/>
                  </a:lnTo>
                  <a:lnTo>
                    <a:pt x="0" y="18"/>
                  </a:lnTo>
                  <a:lnTo>
                    <a:pt x="36" y="12"/>
                  </a:lnTo>
                  <a:lnTo>
                    <a:pt x="48" y="0"/>
                  </a:lnTo>
                  <a:lnTo>
                    <a:pt x="48" y="6"/>
                  </a:lnTo>
                  <a:lnTo>
                    <a:pt x="54" y="30"/>
                  </a:lnTo>
                  <a:lnTo>
                    <a:pt x="54" y="3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3" name="Freeform 3011"/>
            <p:cNvSpPr>
              <a:spLocks/>
            </p:cNvSpPr>
            <p:nvPr/>
          </p:nvSpPr>
          <p:spPr bwMode="auto">
            <a:xfrm>
              <a:off x="3738" y="1464"/>
              <a:ext cx="42" cy="42"/>
            </a:xfrm>
            <a:custGeom>
              <a:avLst/>
              <a:gdLst>
                <a:gd name="T0" fmla="*/ 30 w 42"/>
                <a:gd name="T1" fmla="*/ 42 h 42"/>
                <a:gd name="T2" fmla="*/ 6 w 42"/>
                <a:gd name="T3" fmla="*/ 42 h 42"/>
                <a:gd name="T4" fmla="*/ 0 w 42"/>
                <a:gd name="T5" fmla="*/ 12 h 42"/>
                <a:gd name="T6" fmla="*/ 6 w 42"/>
                <a:gd name="T7" fmla="*/ 12 h 42"/>
                <a:gd name="T8" fmla="*/ 6 w 42"/>
                <a:gd name="T9" fmla="*/ 0 h 42"/>
                <a:gd name="T10" fmla="*/ 24 w 42"/>
                <a:gd name="T11" fmla="*/ 0 h 42"/>
                <a:gd name="T12" fmla="*/ 30 w 42"/>
                <a:gd name="T13" fmla="*/ 0 h 42"/>
                <a:gd name="T14" fmla="*/ 36 w 42"/>
                <a:gd name="T15" fmla="*/ 12 h 42"/>
                <a:gd name="T16" fmla="*/ 42 w 42"/>
                <a:gd name="T17" fmla="*/ 42 h 42"/>
                <a:gd name="T18" fmla="*/ 30 w 42"/>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30" y="42"/>
                  </a:moveTo>
                  <a:lnTo>
                    <a:pt x="6" y="42"/>
                  </a:lnTo>
                  <a:lnTo>
                    <a:pt x="0" y="12"/>
                  </a:lnTo>
                  <a:lnTo>
                    <a:pt x="6" y="12"/>
                  </a:lnTo>
                  <a:lnTo>
                    <a:pt x="6" y="0"/>
                  </a:lnTo>
                  <a:lnTo>
                    <a:pt x="24" y="0"/>
                  </a:lnTo>
                  <a:lnTo>
                    <a:pt x="30" y="0"/>
                  </a:lnTo>
                  <a:lnTo>
                    <a:pt x="36" y="12"/>
                  </a:lnTo>
                  <a:lnTo>
                    <a:pt x="42" y="42"/>
                  </a:lnTo>
                  <a:lnTo>
                    <a:pt x="3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4" name="Freeform 3012"/>
            <p:cNvSpPr>
              <a:spLocks/>
            </p:cNvSpPr>
            <p:nvPr/>
          </p:nvSpPr>
          <p:spPr bwMode="auto">
            <a:xfrm>
              <a:off x="3570" y="1482"/>
              <a:ext cx="42" cy="60"/>
            </a:xfrm>
            <a:custGeom>
              <a:avLst/>
              <a:gdLst>
                <a:gd name="T0" fmla="*/ 6 w 42"/>
                <a:gd name="T1" fmla="*/ 60 h 60"/>
                <a:gd name="T2" fmla="*/ 0 w 42"/>
                <a:gd name="T3" fmla="*/ 18 h 60"/>
                <a:gd name="T4" fmla="*/ 0 w 42"/>
                <a:gd name="T5" fmla="*/ 6 h 60"/>
                <a:gd name="T6" fmla="*/ 18 w 42"/>
                <a:gd name="T7" fmla="*/ 6 h 60"/>
                <a:gd name="T8" fmla="*/ 36 w 42"/>
                <a:gd name="T9" fmla="*/ 0 h 60"/>
                <a:gd name="T10" fmla="*/ 36 w 42"/>
                <a:gd name="T11" fmla="*/ 18 h 60"/>
                <a:gd name="T12" fmla="*/ 42 w 42"/>
                <a:gd name="T13" fmla="*/ 54 h 60"/>
                <a:gd name="T14" fmla="*/ 24 w 42"/>
                <a:gd name="T15" fmla="*/ 54 h 60"/>
                <a:gd name="T16" fmla="*/ 6 w 42"/>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0">
                  <a:moveTo>
                    <a:pt x="6" y="60"/>
                  </a:moveTo>
                  <a:lnTo>
                    <a:pt x="0" y="18"/>
                  </a:lnTo>
                  <a:lnTo>
                    <a:pt x="0" y="6"/>
                  </a:lnTo>
                  <a:lnTo>
                    <a:pt x="18" y="6"/>
                  </a:lnTo>
                  <a:lnTo>
                    <a:pt x="36" y="0"/>
                  </a:lnTo>
                  <a:lnTo>
                    <a:pt x="36" y="18"/>
                  </a:lnTo>
                  <a:lnTo>
                    <a:pt x="42" y="54"/>
                  </a:lnTo>
                  <a:lnTo>
                    <a:pt x="24" y="54"/>
                  </a:lnTo>
                  <a:lnTo>
                    <a:pt x="6" y="6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5" name="Freeform 3013"/>
            <p:cNvSpPr>
              <a:spLocks/>
            </p:cNvSpPr>
            <p:nvPr/>
          </p:nvSpPr>
          <p:spPr bwMode="auto">
            <a:xfrm>
              <a:off x="3282" y="1512"/>
              <a:ext cx="60" cy="48"/>
            </a:xfrm>
            <a:custGeom>
              <a:avLst/>
              <a:gdLst>
                <a:gd name="T0" fmla="*/ 60 w 60"/>
                <a:gd name="T1" fmla="*/ 42 h 48"/>
                <a:gd name="T2" fmla="*/ 36 w 60"/>
                <a:gd name="T3" fmla="*/ 42 h 48"/>
                <a:gd name="T4" fmla="*/ 0 w 60"/>
                <a:gd name="T5" fmla="*/ 48 h 48"/>
                <a:gd name="T6" fmla="*/ 0 w 60"/>
                <a:gd name="T7" fmla="*/ 12 h 48"/>
                <a:gd name="T8" fmla="*/ 0 w 60"/>
                <a:gd name="T9" fmla="*/ 6 h 48"/>
                <a:gd name="T10" fmla="*/ 6 w 60"/>
                <a:gd name="T11" fmla="*/ 6 h 48"/>
                <a:gd name="T12" fmla="*/ 6 w 60"/>
                <a:gd name="T13" fmla="*/ 0 h 48"/>
                <a:gd name="T14" fmla="*/ 30 w 60"/>
                <a:gd name="T15" fmla="*/ 0 h 48"/>
                <a:gd name="T16" fmla="*/ 60 w 60"/>
                <a:gd name="T17" fmla="*/ 0 h 48"/>
                <a:gd name="T18" fmla="*/ 60 w 60"/>
                <a:gd name="T19" fmla="*/ 6 h 48"/>
                <a:gd name="T20" fmla="*/ 60 w 60"/>
                <a:gd name="T2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8">
                  <a:moveTo>
                    <a:pt x="60" y="42"/>
                  </a:moveTo>
                  <a:lnTo>
                    <a:pt x="36" y="42"/>
                  </a:lnTo>
                  <a:lnTo>
                    <a:pt x="0" y="48"/>
                  </a:lnTo>
                  <a:lnTo>
                    <a:pt x="0" y="12"/>
                  </a:lnTo>
                  <a:lnTo>
                    <a:pt x="0" y="6"/>
                  </a:lnTo>
                  <a:lnTo>
                    <a:pt x="6" y="6"/>
                  </a:lnTo>
                  <a:lnTo>
                    <a:pt x="6" y="0"/>
                  </a:lnTo>
                  <a:lnTo>
                    <a:pt x="30" y="0"/>
                  </a:lnTo>
                  <a:lnTo>
                    <a:pt x="60" y="0"/>
                  </a:lnTo>
                  <a:lnTo>
                    <a:pt x="60" y="6"/>
                  </a:lnTo>
                  <a:lnTo>
                    <a:pt x="6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6" name="Freeform 3014"/>
            <p:cNvSpPr>
              <a:spLocks/>
            </p:cNvSpPr>
            <p:nvPr/>
          </p:nvSpPr>
          <p:spPr bwMode="auto">
            <a:xfrm>
              <a:off x="4236" y="1380"/>
              <a:ext cx="48" cy="54"/>
            </a:xfrm>
            <a:custGeom>
              <a:avLst/>
              <a:gdLst>
                <a:gd name="T0" fmla="*/ 24 w 48"/>
                <a:gd name="T1" fmla="*/ 54 h 54"/>
                <a:gd name="T2" fmla="*/ 24 w 48"/>
                <a:gd name="T3" fmla="*/ 48 h 54"/>
                <a:gd name="T4" fmla="*/ 18 w 48"/>
                <a:gd name="T5" fmla="*/ 48 h 54"/>
                <a:gd name="T6" fmla="*/ 12 w 48"/>
                <a:gd name="T7" fmla="*/ 48 h 54"/>
                <a:gd name="T8" fmla="*/ 6 w 48"/>
                <a:gd name="T9" fmla="*/ 30 h 54"/>
                <a:gd name="T10" fmla="*/ 0 w 48"/>
                <a:gd name="T11" fmla="*/ 24 h 54"/>
                <a:gd name="T12" fmla="*/ 0 w 48"/>
                <a:gd name="T13" fmla="*/ 18 h 54"/>
                <a:gd name="T14" fmla="*/ 0 w 48"/>
                <a:gd name="T15" fmla="*/ 12 h 54"/>
                <a:gd name="T16" fmla="*/ 12 w 48"/>
                <a:gd name="T17" fmla="*/ 6 h 54"/>
                <a:gd name="T18" fmla="*/ 12 w 48"/>
                <a:gd name="T19" fmla="*/ 12 h 54"/>
                <a:gd name="T20" fmla="*/ 12 w 48"/>
                <a:gd name="T21" fmla="*/ 6 h 54"/>
                <a:gd name="T22" fmla="*/ 18 w 48"/>
                <a:gd name="T23" fmla="*/ 6 h 54"/>
                <a:gd name="T24" fmla="*/ 18 w 48"/>
                <a:gd name="T25" fmla="*/ 0 h 54"/>
                <a:gd name="T26" fmla="*/ 30 w 48"/>
                <a:gd name="T27" fmla="*/ 6 h 54"/>
                <a:gd name="T28" fmla="*/ 36 w 48"/>
                <a:gd name="T29" fmla="*/ 6 h 54"/>
                <a:gd name="T30" fmla="*/ 36 w 48"/>
                <a:gd name="T31" fmla="*/ 12 h 54"/>
                <a:gd name="T32" fmla="*/ 36 w 48"/>
                <a:gd name="T33" fmla="*/ 18 h 54"/>
                <a:gd name="T34" fmla="*/ 42 w 48"/>
                <a:gd name="T35" fmla="*/ 18 h 54"/>
                <a:gd name="T36" fmla="*/ 48 w 48"/>
                <a:gd name="T37" fmla="*/ 42 h 54"/>
                <a:gd name="T38" fmla="*/ 24 w 48"/>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4">
                  <a:moveTo>
                    <a:pt x="24" y="54"/>
                  </a:moveTo>
                  <a:lnTo>
                    <a:pt x="24" y="48"/>
                  </a:lnTo>
                  <a:lnTo>
                    <a:pt x="18" y="48"/>
                  </a:lnTo>
                  <a:lnTo>
                    <a:pt x="12" y="48"/>
                  </a:lnTo>
                  <a:lnTo>
                    <a:pt x="6" y="30"/>
                  </a:lnTo>
                  <a:lnTo>
                    <a:pt x="0" y="24"/>
                  </a:lnTo>
                  <a:lnTo>
                    <a:pt x="0" y="18"/>
                  </a:lnTo>
                  <a:lnTo>
                    <a:pt x="0" y="12"/>
                  </a:lnTo>
                  <a:lnTo>
                    <a:pt x="12" y="6"/>
                  </a:lnTo>
                  <a:lnTo>
                    <a:pt x="12" y="12"/>
                  </a:lnTo>
                  <a:lnTo>
                    <a:pt x="12" y="6"/>
                  </a:lnTo>
                  <a:lnTo>
                    <a:pt x="18" y="6"/>
                  </a:lnTo>
                  <a:lnTo>
                    <a:pt x="18" y="0"/>
                  </a:lnTo>
                  <a:lnTo>
                    <a:pt x="30" y="6"/>
                  </a:lnTo>
                  <a:lnTo>
                    <a:pt x="36" y="6"/>
                  </a:lnTo>
                  <a:lnTo>
                    <a:pt x="36" y="12"/>
                  </a:lnTo>
                  <a:lnTo>
                    <a:pt x="36" y="18"/>
                  </a:lnTo>
                  <a:lnTo>
                    <a:pt x="42" y="18"/>
                  </a:lnTo>
                  <a:lnTo>
                    <a:pt x="48" y="42"/>
                  </a:lnTo>
                  <a:lnTo>
                    <a:pt x="24"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7" name="Freeform 3015"/>
            <p:cNvSpPr>
              <a:spLocks/>
            </p:cNvSpPr>
            <p:nvPr/>
          </p:nvSpPr>
          <p:spPr bwMode="auto">
            <a:xfrm>
              <a:off x="3702" y="1476"/>
              <a:ext cx="42" cy="48"/>
            </a:xfrm>
            <a:custGeom>
              <a:avLst/>
              <a:gdLst>
                <a:gd name="T0" fmla="*/ 24 w 42"/>
                <a:gd name="T1" fmla="*/ 48 h 48"/>
                <a:gd name="T2" fmla="*/ 6 w 42"/>
                <a:gd name="T3" fmla="*/ 48 h 48"/>
                <a:gd name="T4" fmla="*/ 6 w 42"/>
                <a:gd name="T5" fmla="*/ 12 h 48"/>
                <a:gd name="T6" fmla="*/ 0 w 42"/>
                <a:gd name="T7" fmla="*/ 6 h 48"/>
                <a:gd name="T8" fmla="*/ 18 w 42"/>
                <a:gd name="T9" fmla="*/ 0 h 48"/>
                <a:gd name="T10" fmla="*/ 36 w 42"/>
                <a:gd name="T11" fmla="*/ 0 h 48"/>
                <a:gd name="T12" fmla="*/ 42 w 42"/>
                <a:gd name="T13" fmla="*/ 30 h 48"/>
                <a:gd name="T14" fmla="*/ 24 w 42"/>
                <a:gd name="T15" fmla="*/ 36 h 48"/>
                <a:gd name="T16" fmla="*/ 24 w 4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8">
                  <a:moveTo>
                    <a:pt x="24" y="48"/>
                  </a:moveTo>
                  <a:lnTo>
                    <a:pt x="6" y="48"/>
                  </a:lnTo>
                  <a:lnTo>
                    <a:pt x="6" y="12"/>
                  </a:lnTo>
                  <a:lnTo>
                    <a:pt x="0" y="6"/>
                  </a:lnTo>
                  <a:lnTo>
                    <a:pt x="18" y="0"/>
                  </a:lnTo>
                  <a:lnTo>
                    <a:pt x="36" y="0"/>
                  </a:lnTo>
                  <a:lnTo>
                    <a:pt x="42" y="30"/>
                  </a:lnTo>
                  <a:lnTo>
                    <a:pt x="24" y="36"/>
                  </a:lnTo>
                  <a:lnTo>
                    <a:pt x="2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8" name="Freeform 3016"/>
            <p:cNvSpPr>
              <a:spLocks/>
            </p:cNvSpPr>
            <p:nvPr/>
          </p:nvSpPr>
          <p:spPr bwMode="auto">
            <a:xfrm>
              <a:off x="3540" y="1500"/>
              <a:ext cx="36" cy="42"/>
            </a:xfrm>
            <a:custGeom>
              <a:avLst/>
              <a:gdLst>
                <a:gd name="T0" fmla="*/ 36 w 36"/>
                <a:gd name="T1" fmla="*/ 42 h 42"/>
                <a:gd name="T2" fmla="*/ 6 w 36"/>
                <a:gd name="T3" fmla="*/ 42 h 42"/>
                <a:gd name="T4" fmla="*/ 0 w 36"/>
                <a:gd name="T5" fmla="*/ 12 h 42"/>
                <a:gd name="T6" fmla="*/ 24 w 36"/>
                <a:gd name="T7" fmla="*/ 6 h 42"/>
                <a:gd name="T8" fmla="*/ 24 w 36"/>
                <a:gd name="T9" fmla="*/ 0 h 42"/>
                <a:gd name="T10" fmla="*/ 30 w 36"/>
                <a:gd name="T11" fmla="*/ 0 h 42"/>
                <a:gd name="T12" fmla="*/ 36 w 3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36" y="42"/>
                  </a:moveTo>
                  <a:lnTo>
                    <a:pt x="6" y="42"/>
                  </a:lnTo>
                  <a:lnTo>
                    <a:pt x="0" y="12"/>
                  </a:lnTo>
                  <a:lnTo>
                    <a:pt x="24" y="6"/>
                  </a:lnTo>
                  <a:lnTo>
                    <a:pt x="24" y="0"/>
                  </a:lnTo>
                  <a:lnTo>
                    <a:pt x="30" y="0"/>
                  </a:lnTo>
                  <a:lnTo>
                    <a:pt x="36" y="42"/>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7289" name="Group 3017"/>
          <p:cNvGrpSpPr>
            <a:grpSpLocks/>
          </p:cNvGrpSpPr>
          <p:nvPr/>
        </p:nvGrpSpPr>
        <p:grpSpPr bwMode="auto">
          <a:xfrm>
            <a:off x="1143000" y="1143000"/>
            <a:ext cx="6543675" cy="5400675"/>
            <a:chOff x="732" y="714"/>
            <a:chExt cx="4122" cy="3402"/>
          </a:xfrm>
        </p:grpSpPr>
        <p:sp>
          <p:nvSpPr>
            <p:cNvPr id="57290" name="Freeform 3018"/>
            <p:cNvSpPr>
              <a:spLocks/>
            </p:cNvSpPr>
            <p:nvPr/>
          </p:nvSpPr>
          <p:spPr bwMode="auto">
            <a:xfrm>
              <a:off x="3342" y="1518"/>
              <a:ext cx="36" cy="36"/>
            </a:xfrm>
            <a:custGeom>
              <a:avLst/>
              <a:gdLst>
                <a:gd name="T0" fmla="*/ 18 w 36"/>
                <a:gd name="T1" fmla="*/ 36 h 36"/>
                <a:gd name="T2" fmla="*/ 0 w 36"/>
                <a:gd name="T3" fmla="*/ 36 h 36"/>
                <a:gd name="T4" fmla="*/ 0 w 36"/>
                <a:gd name="T5" fmla="*/ 0 h 36"/>
                <a:gd name="T6" fmla="*/ 30 w 36"/>
                <a:gd name="T7" fmla="*/ 0 h 36"/>
                <a:gd name="T8" fmla="*/ 36 w 36"/>
                <a:gd name="T9" fmla="*/ 36 h 36"/>
                <a:gd name="T10" fmla="*/ 18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8" y="36"/>
                  </a:moveTo>
                  <a:lnTo>
                    <a:pt x="0" y="36"/>
                  </a:lnTo>
                  <a:lnTo>
                    <a:pt x="0" y="0"/>
                  </a:lnTo>
                  <a:lnTo>
                    <a:pt x="30" y="0"/>
                  </a:lnTo>
                  <a:lnTo>
                    <a:pt x="36"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91" name="Freeform 3019"/>
            <p:cNvSpPr>
              <a:spLocks/>
            </p:cNvSpPr>
            <p:nvPr/>
          </p:nvSpPr>
          <p:spPr bwMode="auto">
            <a:xfrm>
              <a:off x="3372" y="1512"/>
              <a:ext cx="42" cy="42"/>
            </a:xfrm>
            <a:custGeom>
              <a:avLst/>
              <a:gdLst>
                <a:gd name="T0" fmla="*/ 42 w 42"/>
                <a:gd name="T1" fmla="*/ 36 h 42"/>
                <a:gd name="T2" fmla="*/ 24 w 42"/>
                <a:gd name="T3" fmla="*/ 36 h 42"/>
                <a:gd name="T4" fmla="*/ 6 w 42"/>
                <a:gd name="T5" fmla="*/ 42 h 42"/>
                <a:gd name="T6" fmla="*/ 0 w 42"/>
                <a:gd name="T7" fmla="*/ 6 h 42"/>
                <a:gd name="T8" fmla="*/ 12 w 42"/>
                <a:gd name="T9" fmla="*/ 6 h 42"/>
                <a:gd name="T10" fmla="*/ 36 w 42"/>
                <a:gd name="T11" fmla="*/ 0 h 42"/>
                <a:gd name="T12" fmla="*/ 42 w 42"/>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36"/>
                  </a:moveTo>
                  <a:lnTo>
                    <a:pt x="24" y="36"/>
                  </a:lnTo>
                  <a:lnTo>
                    <a:pt x="6" y="42"/>
                  </a:lnTo>
                  <a:lnTo>
                    <a:pt x="0" y="6"/>
                  </a:lnTo>
                  <a:lnTo>
                    <a:pt x="12" y="6"/>
                  </a:lnTo>
                  <a:lnTo>
                    <a:pt x="36" y="0"/>
                  </a:lnTo>
                  <a:lnTo>
                    <a:pt x="42"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92" name="Freeform 3020"/>
            <p:cNvSpPr>
              <a:spLocks/>
            </p:cNvSpPr>
            <p:nvPr/>
          </p:nvSpPr>
          <p:spPr bwMode="auto">
            <a:xfrm>
              <a:off x="3408" y="1512"/>
              <a:ext cx="18" cy="36"/>
            </a:xfrm>
            <a:custGeom>
              <a:avLst/>
              <a:gdLst>
                <a:gd name="T0" fmla="*/ 6 w 18"/>
                <a:gd name="T1" fmla="*/ 36 h 36"/>
                <a:gd name="T2" fmla="*/ 0 w 18"/>
                <a:gd name="T3" fmla="*/ 0 h 36"/>
                <a:gd name="T4" fmla="*/ 12 w 18"/>
                <a:gd name="T5" fmla="*/ 0 h 36"/>
                <a:gd name="T6" fmla="*/ 18 w 18"/>
                <a:gd name="T7" fmla="*/ 12 h 36"/>
                <a:gd name="T8" fmla="*/ 12 w 18"/>
                <a:gd name="T9" fmla="*/ 18 h 36"/>
                <a:gd name="T10" fmla="*/ 18 w 18"/>
                <a:gd name="T11" fmla="*/ 24 h 36"/>
                <a:gd name="T12" fmla="*/ 18 w 18"/>
                <a:gd name="T13" fmla="*/ 36 h 36"/>
                <a:gd name="T14" fmla="*/ 6 w 18"/>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6">
                  <a:moveTo>
                    <a:pt x="6" y="36"/>
                  </a:moveTo>
                  <a:lnTo>
                    <a:pt x="0" y="0"/>
                  </a:lnTo>
                  <a:lnTo>
                    <a:pt x="12" y="0"/>
                  </a:lnTo>
                  <a:lnTo>
                    <a:pt x="18" y="12"/>
                  </a:lnTo>
                  <a:lnTo>
                    <a:pt x="12" y="18"/>
                  </a:lnTo>
                  <a:lnTo>
                    <a:pt x="18" y="24"/>
                  </a:lnTo>
                  <a:lnTo>
                    <a:pt x="18" y="36"/>
                  </a:lnTo>
                  <a:lnTo>
                    <a:pt x="6" y="36"/>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93" name="Freeform 3021"/>
            <p:cNvSpPr>
              <a:spLocks/>
            </p:cNvSpPr>
            <p:nvPr/>
          </p:nvSpPr>
          <p:spPr bwMode="auto">
            <a:xfrm>
              <a:off x="4272" y="1386"/>
              <a:ext cx="60" cy="42"/>
            </a:xfrm>
            <a:custGeom>
              <a:avLst/>
              <a:gdLst>
                <a:gd name="T0" fmla="*/ 60 w 60"/>
                <a:gd name="T1" fmla="*/ 36 h 42"/>
                <a:gd name="T2" fmla="*/ 48 w 60"/>
                <a:gd name="T3" fmla="*/ 36 h 42"/>
                <a:gd name="T4" fmla="*/ 18 w 60"/>
                <a:gd name="T5" fmla="*/ 42 h 42"/>
                <a:gd name="T6" fmla="*/ 12 w 60"/>
                <a:gd name="T7" fmla="*/ 36 h 42"/>
                <a:gd name="T8" fmla="*/ 6 w 60"/>
                <a:gd name="T9" fmla="*/ 12 h 42"/>
                <a:gd name="T10" fmla="*/ 0 w 60"/>
                <a:gd name="T11" fmla="*/ 12 h 42"/>
                <a:gd name="T12" fmla="*/ 0 w 60"/>
                <a:gd name="T13" fmla="*/ 6 h 42"/>
                <a:gd name="T14" fmla="*/ 0 w 60"/>
                <a:gd name="T15" fmla="*/ 0 h 42"/>
                <a:gd name="T16" fmla="*/ 6 w 60"/>
                <a:gd name="T17" fmla="*/ 0 h 42"/>
                <a:gd name="T18" fmla="*/ 12 w 60"/>
                <a:gd name="T19" fmla="*/ 0 h 42"/>
                <a:gd name="T20" fmla="*/ 18 w 60"/>
                <a:gd name="T21" fmla="*/ 0 h 42"/>
                <a:gd name="T22" fmla="*/ 24 w 60"/>
                <a:gd name="T23" fmla="*/ 0 h 42"/>
                <a:gd name="T24" fmla="*/ 24 w 60"/>
                <a:gd name="T25" fmla="*/ 6 h 42"/>
                <a:gd name="T26" fmla="*/ 30 w 60"/>
                <a:gd name="T27" fmla="*/ 6 h 42"/>
                <a:gd name="T28" fmla="*/ 30 w 60"/>
                <a:gd name="T29" fmla="*/ 12 h 42"/>
                <a:gd name="T30" fmla="*/ 36 w 60"/>
                <a:gd name="T31" fmla="*/ 6 h 42"/>
                <a:gd name="T32" fmla="*/ 36 w 60"/>
                <a:gd name="T33" fmla="*/ 18 h 42"/>
                <a:gd name="T34" fmla="*/ 42 w 60"/>
                <a:gd name="T35" fmla="*/ 18 h 42"/>
                <a:gd name="T36" fmla="*/ 48 w 60"/>
                <a:gd name="T37" fmla="*/ 24 h 42"/>
                <a:gd name="T38" fmla="*/ 60 w 60"/>
                <a:gd name="T39" fmla="*/ 18 h 42"/>
                <a:gd name="T40" fmla="*/ 60 w 60"/>
                <a:gd name="T41" fmla="*/ 24 h 42"/>
                <a:gd name="T42" fmla="*/ 60 w 60"/>
                <a:gd name="T43" fmla="*/ 30 h 42"/>
                <a:gd name="T44" fmla="*/ 60 w 60"/>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2">
                  <a:moveTo>
                    <a:pt x="60" y="36"/>
                  </a:moveTo>
                  <a:lnTo>
                    <a:pt x="48" y="36"/>
                  </a:lnTo>
                  <a:lnTo>
                    <a:pt x="18" y="42"/>
                  </a:lnTo>
                  <a:lnTo>
                    <a:pt x="12" y="36"/>
                  </a:lnTo>
                  <a:lnTo>
                    <a:pt x="6" y="12"/>
                  </a:lnTo>
                  <a:lnTo>
                    <a:pt x="0" y="12"/>
                  </a:lnTo>
                  <a:lnTo>
                    <a:pt x="0" y="6"/>
                  </a:lnTo>
                  <a:lnTo>
                    <a:pt x="0" y="0"/>
                  </a:lnTo>
                  <a:lnTo>
                    <a:pt x="6" y="0"/>
                  </a:lnTo>
                  <a:lnTo>
                    <a:pt x="12" y="0"/>
                  </a:lnTo>
                  <a:lnTo>
                    <a:pt x="18" y="0"/>
                  </a:lnTo>
                  <a:lnTo>
                    <a:pt x="24" y="0"/>
                  </a:lnTo>
                  <a:lnTo>
                    <a:pt x="24" y="6"/>
                  </a:lnTo>
                  <a:lnTo>
                    <a:pt x="30" y="6"/>
                  </a:lnTo>
                  <a:lnTo>
                    <a:pt x="30" y="12"/>
                  </a:lnTo>
                  <a:lnTo>
                    <a:pt x="36" y="6"/>
                  </a:lnTo>
                  <a:lnTo>
                    <a:pt x="36" y="18"/>
                  </a:lnTo>
                  <a:lnTo>
                    <a:pt x="42" y="18"/>
                  </a:lnTo>
                  <a:lnTo>
                    <a:pt x="48" y="24"/>
                  </a:lnTo>
                  <a:lnTo>
                    <a:pt x="60" y="18"/>
                  </a:lnTo>
                  <a:lnTo>
                    <a:pt x="60" y="24"/>
                  </a:lnTo>
                  <a:lnTo>
                    <a:pt x="60" y="30"/>
                  </a:lnTo>
                  <a:lnTo>
                    <a:pt x="6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94" name="Freeform 3022"/>
            <p:cNvSpPr>
              <a:spLocks/>
            </p:cNvSpPr>
            <p:nvPr/>
          </p:nvSpPr>
          <p:spPr bwMode="auto">
            <a:xfrm>
              <a:off x="3774" y="1470"/>
              <a:ext cx="42" cy="54"/>
            </a:xfrm>
            <a:custGeom>
              <a:avLst/>
              <a:gdLst>
                <a:gd name="T0" fmla="*/ 24 w 42"/>
                <a:gd name="T1" fmla="*/ 54 h 54"/>
                <a:gd name="T2" fmla="*/ 18 w 42"/>
                <a:gd name="T3" fmla="*/ 30 h 54"/>
                <a:gd name="T4" fmla="*/ 6 w 42"/>
                <a:gd name="T5" fmla="*/ 36 h 54"/>
                <a:gd name="T6" fmla="*/ 0 w 42"/>
                <a:gd name="T7" fmla="*/ 6 h 54"/>
                <a:gd name="T8" fmla="*/ 36 w 42"/>
                <a:gd name="T9" fmla="*/ 0 h 54"/>
                <a:gd name="T10" fmla="*/ 42 w 42"/>
                <a:gd name="T11" fmla="*/ 18 h 54"/>
                <a:gd name="T12" fmla="*/ 42 w 42"/>
                <a:gd name="T13" fmla="*/ 30 h 54"/>
                <a:gd name="T14" fmla="*/ 42 w 42"/>
                <a:gd name="T15" fmla="*/ 42 h 54"/>
                <a:gd name="T16" fmla="*/ 42 w 42"/>
                <a:gd name="T17" fmla="*/ 54 h 54"/>
                <a:gd name="T18" fmla="*/ 30 w 42"/>
                <a:gd name="T19" fmla="*/ 54 h 54"/>
                <a:gd name="T20" fmla="*/ 24 w 42"/>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4">
                  <a:moveTo>
                    <a:pt x="24" y="54"/>
                  </a:moveTo>
                  <a:lnTo>
                    <a:pt x="18" y="30"/>
                  </a:lnTo>
                  <a:lnTo>
                    <a:pt x="6" y="36"/>
                  </a:lnTo>
                  <a:lnTo>
                    <a:pt x="0" y="6"/>
                  </a:lnTo>
                  <a:lnTo>
                    <a:pt x="36" y="0"/>
                  </a:lnTo>
                  <a:lnTo>
                    <a:pt x="42" y="18"/>
                  </a:lnTo>
                  <a:lnTo>
                    <a:pt x="42" y="30"/>
                  </a:lnTo>
                  <a:lnTo>
                    <a:pt x="42" y="42"/>
                  </a:lnTo>
                  <a:lnTo>
                    <a:pt x="42" y="54"/>
                  </a:lnTo>
                  <a:lnTo>
                    <a:pt x="30" y="54"/>
                  </a:lnTo>
                  <a:lnTo>
                    <a:pt x="24"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95" name="Freeform 3023"/>
            <p:cNvSpPr>
              <a:spLocks/>
            </p:cNvSpPr>
            <p:nvPr/>
          </p:nvSpPr>
          <p:spPr bwMode="auto">
            <a:xfrm>
              <a:off x="3672" y="1488"/>
              <a:ext cx="36" cy="42"/>
            </a:xfrm>
            <a:custGeom>
              <a:avLst/>
              <a:gdLst>
                <a:gd name="T0" fmla="*/ 24 w 36"/>
                <a:gd name="T1" fmla="*/ 36 h 42"/>
                <a:gd name="T2" fmla="*/ 6 w 36"/>
                <a:gd name="T3" fmla="*/ 42 h 42"/>
                <a:gd name="T4" fmla="*/ 0 w 36"/>
                <a:gd name="T5" fmla="*/ 6 h 42"/>
                <a:gd name="T6" fmla="*/ 36 w 36"/>
                <a:gd name="T7" fmla="*/ 0 h 42"/>
                <a:gd name="T8" fmla="*/ 36 w 36"/>
                <a:gd name="T9" fmla="*/ 36 h 42"/>
                <a:gd name="T10" fmla="*/ 24 w 36"/>
                <a:gd name="T11" fmla="*/ 36 h 42"/>
              </a:gdLst>
              <a:ahLst/>
              <a:cxnLst>
                <a:cxn ang="0">
                  <a:pos x="T0" y="T1"/>
                </a:cxn>
                <a:cxn ang="0">
                  <a:pos x="T2" y="T3"/>
                </a:cxn>
                <a:cxn ang="0">
                  <a:pos x="T4" y="T5"/>
                </a:cxn>
                <a:cxn ang="0">
                  <a:pos x="T6" y="T7"/>
                </a:cxn>
                <a:cxn ang="0">
                  <a:pos x="T8" y="T9"/>
                </a:cxn>
                <a:cxn ang="0">
                  <a:pos x="T10" y="T11"/>
                </a:cxn>
              </a:cxnLst>
              <a:rect l="0" t="0" r="r" b="b"/>
              <a:pathLst>
                <a:path w="36" h="42">
                  <a:moveTo>
                    <a:pt x="24" y="36"/>
                  </a:moveTo>
                  <a:lnTo>
                    <a:pt x="6" y="42"/>
                  </a:lnTo>
                  <a:lnTo>
                    <a:pt x="0" y="6"/>
                  </a:lnTo>
                  <a:lnTo>
                    <a:pt x="36" y="0"/>
                  </a:lnTo>
                  <a:lnTo>
                    <a:pt x="36"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96" name="Freeform 3024"/>
            <p:cNvSpPr>
              <a:spLocks/>
            </p:cNvSpPr>
            <p:nvPr/>
          </p:nvSpPr>
          <p:spPr bwMode="auto">
            <a:xfrm>
              <a:off x="4098" y="1422"/>
              <a:ext cx="42" cy="30"/>
            </a:xfrm>
            <a:custGeom>
              <a:avLst/>
              <a:gdLst>
                <a:gd name="T0" fmla="*/ 6 w 42"/>
                <a:gd name="T1" fmla="*/ 30 h 30"/>
                <a:gd name="T2" fmla="*/ 0 w 42"/>
                <a:gd name="T3" fmla="*/ 12 h 30"/>
                <a:gd name="T4" fmla="*/ 0 w 42"/>
                <a:gd name="T5" fmla="*/ 6 h 30"/>
                <a:gd name="T6" fmla="*/ 24 w 42"/>
                <a:gd name="T7" fmla="*/ 0 h 30"/>
                <a:gd name="T8" fmla="*/ 30 w 42"/>
                <a:gd name="T9" fmla="*/ 0 h 30"/>
                <a:gd name="T10" fmla="*/ 36 w 42"/>
                <a:gd name="T11" fmla="*/ 0 h 30"/>
                <a:gd name="T12" fmla="*/ 36 w 42"/>
                <a:gd name="T13" fmla="*/ 6 h 30"/>
                <a:gd name="T14" fmla="*/ 42 w 42"/>
                <a:gd name="T15" fmla="*/ 6 h 30"/>
                <a:gd name="T16" fmla="*/ 42 w 42"/>
                <a:gd name="T17" fmla="*/ 12 h 30"/>
                <a:gd name="T18" fmla="*/ 42 w 42"/>
                <a:gd name="T19" fmla="*/ 18 h 30"/>
                <a:gd name="T20" fmla="*/ 42 w 42"/>
                <a:gd name="T21" fmla="*/ 24 h 30"/>
                <a:gd name="T22" fmla="*/ 30 w 42"/>
                <a:gd name="T23" fmla="*/ 24 h 30"/>
                <a:gd name="T24" fmla="*/ 6 w 42"/>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0">
                  <a:moveTo>
                    <a:pt x="6" y="30"/>
                  </a:moveTo>
                  <a:lnTo>
                    <a:pt x="0" y="12"/>
                  </a:lnTo>
                  <a:lnTo>
                    <a:pt x="0" y="6"/>
                  </a:lnTo>
                  <a:lnTo>
                    <a:pt x="24" y="0"/>
                  </a:lnTo>
                  <a:lnTo>
                    <a:pt x="30" y="0"/>
                  </a:lnTo>
                  <a:lnTo>
                    <a:pt x="36" y="0"/>
                  </a:lnTo>
                  <a:lnTo>
                    <a:pt x="36" y="6"/>
                  </a:lnTo>
                  <a:lnTo>
                    <a:pt x="42" y="6"/>
                  </a:lnTo>
                  <a:lnTo>
                    <a:pt x="42" y="12"/>
                  </a:lnTo>
                  <a:lnTo>
                    <a:pt x="42" y="18"/>
                  </a:lnTo>
                  <a:lnTo>
                    <a:pt x="42" y="24"/>
                  </a:lnTo>
                  <a:lnTo>
                    <a:pt x="30" y="24"/>
                  </a:lnTo>
                  <a:lnTo>
                    <a:pt x="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97" name="Freeform 3025"/>
            <p:cNvSpPr>
              <a:spLocks/>
            </p:cNvSpPr>
            <p:nvPr/>
          </p:nvSpPr>
          <p:spPr bwMode="auto">
            <a:xfrm>
              <a:off x="3606" y="1500"/>
              <a:ext cx="36" cy="36"/>
            </a:xfrm>
            <a:custGeom>
              <a:avLst/>
              <a:gdLst>
                <a:gd name="T0" fmla="*/ 6 w 36"/>
                <a:gd name="T1" fmla="*/ 36 h 36"/>
                <a:gd name="T2" fmla="*/ 0 w 36"/>
                <a:gd name="T3" fmla="*/ 0 h 36"/>
                <a:gd name="T4" fmla="*/ 36 w 36"/>
                <a:gd name="T5" fmla="*/ 0 h 36"/>
                <a:gd name="T6" fmla="*/ 36 w 36"/>
                <a:gd name="T7" fmla="*/ 30 h 36"/>
                <a:gd name="T8" fmla="*/ 24 w 36"/>
                <a:gd name="T9" fmla="*/ 36 h 36"/>
                <a:gd name="T10" fmla="*/ 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6" y="36"/>
                  </a:moveTo>
                  <a:lnTo>
                    <a:pt x="0" y="0"/>
                  </a:lnTo>
                  <a:lnTo>
                    <a:pt x="36" y="0"/>
                  </a:lnTo>
                  <a:lnTo>
                    <a:pt x="36" y="30"/>
                  </a:lnTo>
                  <a:lnTo>
                    <a:pt x="24"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98" name="Freeform 3026"/>
            <p:cNvSpPr>
              <a:spLocks/>
            </p:cNvSpPr>
            <p:nvPr/>
          </p:nvSpPr>
          <p:spPr bwMode="auto">
            <a:xfrm>
              <a:off x="3642" y="1494"/>
              <a:ext cx="36" cy="36"/>
            </a:xfrm>
            <a:custGeom>
              <a:avLst/>
              <a:gdLst>
                <a:gd name="T0" fmla="*/ 18 w 36"/>
                <a:gd name="T1" fmla="*/ 36 h 36"/>
                <a:gd name="T2" fmla="*/ 0 w 36"/>
                <a:gd name="T3" fmla="*/ 36 h 36"/>
                <a:gd name="T4" fmla="*/ 0 w 36"/>
                <a:gd name="T5" fmla="*/ 6 h 36"/>
                <a:gd name="T6" fmla="*/ 30 w 36"/>
                <a:gd name="T7" fmla="*/ 0 h 36"/>
                <a:gd name="T8" fmla="*/ 36 w 36"/>
                <a:gd name="T9" fmla="*/ 36 h 36"/>
                <a:gd name="T10" fmla="*/ 18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8" y="36"/>
                  </a:moveTo>
                  <a:lnTo>
                    <a:pt x="0" y="36"/>
                  </a:lnTo>
                  <a:lnTo>
                    <a:pt x="0" y="6"/>
                  </a:lnTo>
                  <a:lnTo>
                    <a:pt x="30" y="0"/>
                  </a:lnTo>
                  <a:lnTo>
                    <a:pt x="36" y="36"/>
                  </a:lnTo>
                  <a:lnTo>
                    <a:pt x="18"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99" name="Freeform 3027"/>
            <p:cNvSpPr>
              <a:spLocks/>
            </p:cNvSpPr>
            <p:nvPr/>
          </p:nvSpPr>
          <p:spPr bwMode="auto">
            <a:xfrm>
              <a:off x="4056" y="1434"/>
              <a:ext cx="54" cy="66"/>
            </a:xfrm>
            <a:custGeom>
              <a:avLst/>
              <a:gdLst>
                <a:gd name="T0" fmla="*/ 0 w 54"/>
                <a:gd name="T1" fmla="*/ 60 h 66"/>
                <a:gd name="T2" fmla="*/ 6 w 54"/>
                <a:gd name="T3" fmla="*/ 42 h 66"/>
                <a:gd name="T4" fmla="*/ 18 w 54"/>
                <a:gd name="T5" fmla="*/ 30 h 66"/>
                <a:gd name="T6" fmla="*/ 12 w 54"/>
                <a:gd name="T7" fmla="*/ 18 h 66"/>
                <a:gd name="T8" fmla="*/ 12 w 54"/>
                <a:gd name="T9" fmla="*/ 12 h 66"/>
                <a:gd name="T10" fmla="*/ 18 w 54"/>
                <a:gd name="T11" fmla="*/ 12 h 66"/>
                <a:gd name="T12" fmla="*/ 18 w 54"/>
                <a:gd name="T13" fmla="*/ 6 h 66"/>
                <a:gd name="T14" fmla="*/ 24 w 54"/>
                <a:gd name="T15" fmla="*/ 0 h 66"/>
                <a:gd name="T16" fmla="*/ 30 w 54"/>
                <a:gd name="T17" fmla="*/ 0 h 66"/>
                <a:gd name="T18" fmla="*/ 36 w 54"/>
                <a:gd name="T19" fmla="*/ 0 h 66"/>
                <a:gd name="T20" fmla="*/ 42 w 54"/>
                <a:gd name="T21" fmla="*/ 0 h 66"/>
                <a:gd name="T22" fmla="*/ 48 w 54"/>
                <a:gd name="T23" fmla="*/ 18 h 66"/>
                <a:gd name="T24" fmla="*/ 42 w 54"/>
                <a:gd name="T25" fmla="*/ 18 h 66"/>
                <a:gd name="T26" fmla="*/ 48 w 54"/>
                <a:gd name="T27" fmla="*/ 30 h 66"/>
                <a:gd name="T28" fmla="*/ 54 w 54"/>
                <a:gd name="T29" fmla="*/ 54 h 66"/>
                <a:gd name="T30" fmla="*/ 48 w 54"/>
                <a:gd name="T31" fmla="*/ 54 h 66"/>
                <a:gd name="T32" fmla="*/ 42 w 54"/>
                <a:gd name="T33" fmla="*/ 54 h 66"/>
                <a:gd name="T34" fmla="*/ 36 w 54"/>
                <a:gd name="T35" fmla="*/ 60 h 66"/>
                <a:gd name="T36" fmla="*/ 30 w 54"/>
                <a:gd name="T37" fmla="*/ 66 h 66"/>
                <a:gd name="T38" fmla="*/ 24 w 54"/>
                <a:gd name="T39" fmla="*/ 66 h 66"/>
                <a:gd name="T40" fmla="*/ 18 w 54"/>
                <a:gd name="T41" fmla="*/ 66 h 66"/>
                <a:gd name="T42" fmla="*/ 18 w 54"/>
                <a:gd name="T43" fmla="*/ 60 h 66"/>
                <a:gd name="T44" fmla="*/ 12 w 54"/>
                <a:gd name="T45" fmla="*/ 60 h 66"/>
                <a:gd name="T46" fmla="*/ 6 w 54"/>
                <a:gd name="T47" fmla="*/ 60 h 66"/>
                <a:gd name="T48" fmla="*/ 0 w 54"/>
                <a:gd name="T49"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66">
                  <a:moveTo>
                    <a:pt x="0" y="60"/>
                  </a:moveTo>
                  <a:lnTo>
                    <a:pt x="6" y="42"/>
                  </a:lnTo>
                  <a:lnTo>
                    <a:pt x="18" y="30"/>
                  </a:lnTo>
                  <a:lnTo>
                    <a:pt x="12" y="18"/>
                  </a:lnTo>
                  <a:lnTo>
                    <a:pt x="12" y="12"/>
                  </a:lnTo>
                  <a:lnTo>
                    <a:pt x="18" y="12"/>
                  </a:lnTo>
                  <a:lnTo>
                    <a:pt x="18" y="6"/>
                  </a:lnTo>
                  <a:lnTo>
                    <a:pt x="24" y="0"/>
                  </a:lnTo>
                  <a:lnTo>
                    <a:pt x="30" y="0"/>
                  </a:lnTo>
                  <a:lnTo>
                    <a:pt x="36" y="0"/>
                  </a:lnTo>
                  <a:lnTo>
                    <a:pt x="42" y="0"/>
                  </a:lnTo>
                  <a:lnTo>
                    <a:pt x="48" y="18"/>
                  </a:lnTo>
                  <a:lnTo>
                    <a:pt x="42" y="18"/>
                  </a:lnTo>
                  <a:lnTo>
                    <a:pt x="48" y="30"/>
                  </a:lnTo>
                  <a:lnTo>
                    <a:pt x="54" y="54"/>
                  </a:lnTo>
                  <a:lnTo>
                    <a:pt x="48" y="54"/>
                  </a:lnTo>
                  <a:lnTo>
                    <a:pt x="42" y="54"/>
                  </a:lnTo>
                  <a:lnTo>
                    <a:pt x="36" y="60"/>
                  </a:lnTo>
                  <a:lnTo>
                    <a:pt x="30" y="66"/>
                  </a:lnTo>
                  <a:lnTo>
                    <a:pt x="24" y="66"/>
                  </a:lnTo>
                  <a:lnTo>
                    <a:pt x="18" y="66"/>
                  </a:lnTo>
                  <a:lnTo>
                    <a:pt x="18" y="60"/>
                  </a:lnTo>
                  <a:lnTo>
                    <a:pt x="12" y="60"/>
                  </a:lnTo>
                  <a:lnTo>
                    <a:pt x="6" y="60"/>
                  </a:lnTo>
                  <a:lnTo>
                    <a:pt x="0"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0" name="Freeform 3028"/>
            <p:cNvSpPr>
              <a:spLocks/>
            </p:cNvSpPr>
            <p:nvPr/>
          </p:nvSpPr>
          <p:spPr bwMode="auto">
            <a:xfrm>
              <a:off x="4164" y="1416"/>
              <a:ext cx="48" cy="54"/>
            </a:xfrm>
            <a:custGeom>
              <a:avLst/>
              <a:gdLst>
                <a:gd name="T0" fmla="*/ 0 w 48"/>
                <a:gd name="T1" fmla="*/ 18 h 54"/>
                <a:gd name="T2" fmla="*/ 6 w 48"/>
                <a:gd name="T3" fmla="*/ 18 h 54"/>
                <a:gd name="T4" fmla="*/ 6 w 48"/>
                <a:gd name="T5" fmla="*/ 6 h 54"/>
                <a:gd name="T6" fmla="*/ 12 w 48"/>
                <a:gd name="T7" fmla="*/ 6 h 54"/>
                <a:gd name="T8" fmla="*/ 30 w 48"/>
                <a:gd name="T9" fmla="*/ 0 h 54"/>
                <a:gd name="T10" fmla="*/ 30 w 48"/>
                <a:gd name="T11" fmla="*/ 6 h 54"/>
                <a:gd name="T12" fmla="*/ 42 w 48"/>
                <a:gd name="T13" fmla="*/ 0 h 54"/>
                <a:gd name="T14" fmla="*/ 42 w 48"/>
                <a:gd name="T15" fmla="*/ 18 h 54"/>
                <a:gd name="T16" fmla="*/ 48 w 48"/>
                <a:gd name="T17" fmla="*/ 24 h 54"/>
                <a:gd name="T18" fmla="*/ 24 w 48"/>
                <a:gd name="T19" fmla="*/ 30 h 54"/>
                <a:gd name="T20" fmla="*/ 18 w 48"/>
                <a:gd name="T21" fmla="*/ 42 h 54"/>
                <a:gd name="T22" fmla="*/ 24 w 48"/>
                <a:gd name="T23" fmla="*/ 48 h 54"/>
                <a:gd name="T24" fmla="*/ 12 w 48"/>
                <a:gd name="T25" fmla="*/ 54 h 54"/>
                <a:gd name="T26" fmla="*/ 12 w 48"/>
                <a:gd name="T27" fmla="*/ 42 h 54"/>
                <a:gd name="T28" fmla="*/ 6 w 48"/>
                <a:gd name="T29" fmla="*/ 42 h 54"/>
                <a:gd name="T30" fmla="*/ 0 w 48"/>
                <a:gd name="T31" fmla="*/ 36 h 54"/>
                <a:gd name="T32" fmla="*/ 0 w 48"/>
                <a:gd name="T33" fmla="*/ 24 h 54"/>
                <a:gd name="T34" fmla="*/ 0 w 48"/>
                <a:gd name="T35"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54">
                  <a:moveTo>
                    <a:pt x="0" y="18"/>
                  </a:moveTo>
                  <a:lnTo>
                    <a:pt x="6" y="18"/>
                  </a:lnTo>
                  <a:lnTo>
                    <a:pt x="6" y="6"/>
                  </a:lnTo>
                  <a:lnTo>
                    <a:pt x="12" y="6"/>
                  </a:lnTo>
                  <a:lnTo>
                    <a:pt x="30" y="0"/>
                  </a:lnTo>
                  <a:lnTo>
                    <a:pt x="30" y="6"/>
                  </a:lnTo>
                  <a:lnTo>
                    <a:pt x="42" y="0"/>
                  </a:lnTo>
                  <a:lnTo>
                    <a:pt x="42" y="18"/>
                  </a:lnTo>
                  <a:lnTo>
                    <a:pt x="48" y="24"/>
                  </a:lnTo>
                  <a:lnTo>
                    <a:pt x="24" y="30"/>
                  </a:lnTo>
                  <a:lnTo>
                    <a:pt x="18" y="42"/>
                  </a:lnTo>
                  <a:lnTo>
                    <a:pt x="24" y="48"/>
                  </a:lnTo>
                  <a:lnTo>
                    <a:pt x="12" y="54"/>
                  </a:lnTo>
                  <a:lnTo>
                    <a:pt x="12" y="42"/>
                  </a:lnTo>
                  <a:lnTo>
                    <a:pt x="6" y="42"/>
                  </a:lnTo>
                  <a:lnTo>
                    <a:pt x="0" y="36"/>
                  </a:lnTo>
                  <a:lnTo>
                    <a:pt x="0" y="24"/>
                  </a:lnTo>
                  <a:lnTo>
                    <a:pt x="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1" name="Freeform 3029"/>
            <p:cNvSpPr>
              <a:spLocks/>
            </p:cNvSpPr>
            <p:nvPr/>
          </p:nvSpPr>
          <p:spPr bwMode="auto">
            <a:xfrm>
              <a:off x="4206" y="1416"/>
              <a:ext cx="36" cy="48"/>
            </a:xfrm>
            <a:custGeom>
              <a:avLst/>
              <a:gdLst>
                <a:gd name="T0" fmla="*/ 30 w 36"/>
                <a:gd name="T1" fmla="*/ 42 h 48"/>
                <a:gd name="T2" fmla="*/ 12 w 36"/>
                <a:gd name="T3" fmla="*/ 48 h 48"/>
                <a:gd name="T4" fmla="*/ 12 w 36"/>
                <a:gd name="T5" fmla="*/ 36 h 48"/>
                <a:gd name="T6" fmla="*/ 6 w 36"/>
                <a:gd name="T7" fmla="*/ 30 h 48"/>
                <a:gd name="T8" fmla="*/ 6 w 36"/>
                <a:gd name="T9" fmla="*/ 24 h 48"/>
                <a:gd name="T10" fmla="*/ 0 w 36"/>
                <a:gd name="T11" fmla="*/ 18 h 48"/>
                <a:gd name="T12" fmla="*/ 0 w 36"/>
                <a:gd name="T13" fmla="*/ 0 h 48"/>
                <a:gd name="T14" fmla="*/ 18 w 36"/>
                <a:gd name="T15" fmla="*/ 0 h 48"/>
                <a:gd name="T16" fmla="*/ 18 w 36"/>
                <a:gd name="T17" fmla="*/ 12 h 48"/>
                <a:gd name="T18" fmla="*/ 18 w 36"/>
                <a:gd name="T19" fmla="*/ 18 h 48"/>
                <a:gd name="T20" fmla="*/ 18 w 36"/>
                <a:gd name="T21" fmla="*/ 24 h 48"/>
                <a:gd name="T22" fmla="*/ 24 w 36"/>
                <a:gd name="T23" fmla="*/ 30 h 48"/>
                <a:gd name="T24" fmla="*/ 30 w 36"/>
                <a:gd name="T25" fmla="*/ 36 h 48"/>
                <a:gd name="T26" fmla="*/ 30 w 36"/>
                <a:gd name="T27" fmla="*/ 42 h 48"/>
                <a:gd name="T28" fmla="*/ 36 w 36"/>
                <a:gd name="T29" fmla="*/ 42 h 48"/>
                <a:gd name="T30" fmla="*/ 30 w 36"/>
                <a:gd name="T3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8">
                  <a:moveTo>
                    <a:pt x="30" y="42"/>
                  </a:moveTo>
                  <a:lnTo>
                    <a:pt x="12" y="48"/>
                  </a:lnTo>
                  <a:lnTo>
                    <a:pt x="12" y="36"/>
                  </a:lnTo>
                  <a:lnTo>
                    <a:pt x="6" y="30"/>
                  </a:lnTo>
                  <a:lnTo>
                    <a:pt x="6" y="24"/>
                  </a:lnTo>
                  <a:lnTo>
                    <a:pt x="0" y="18"/>
                  </a:lnTo>
                  <a:lnTo>
                    <a:pt x="0" y="0"/>
                  </a:lnTo>
                  <a:lnTo>
                    <a:pt x="18" y="0"/>
                  </a:lnTo>
                  <a:lnTo>
                    <a:pt x="18" y="12"/>
                  </a:lnTo>
                  <a:lnTo>
                    <a:pt x="18" y="18"/>
                  </a:lnTo>
                  <a:lnTo>
                    <a:pt x="18" y="24"/>
                  </a:lnTo>
                  <a:lnTo>
                    <a:pt x="24" y="30"/>
                  </a:lnTo>
                  <a:lnTo>
                    <a:pt x="30" y="36"/>
                  </a:lnTo>
                  <a:lnTo>
                    <a:pt x="30" y="42"/>
                  </a:lnTo>
                  <a:lnTo>
                    <a:pt x="36" y="42"/>
                  </a:lnTo>
                  <a:lnTo>
                    <a:pt x="3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2" name="Freeform 3030"/>
            <p:cNvSpPr>
              <a:spLocks/>
            </p:cNvSpPr>
            <p:nvPr/>
          </p:nvSpPr>
          <p:spPr bwMode="auto">
            <a:xfrm>
              <a:off x="4140" y="1434"/>
              <a:ext cx="36" cy="48"/>
            </a:xfrm>
            <a:custGeom>
              <a:avLst/>
              <a:gdLst>
                <a:gd name="T0" fmla="*/ 0 w 36"/>
                <a:gd name="T1" fmla="*/ 12 h 48"/>
                <a:gd name="T2" fmla="*/ 0 w 36"/>
                <a:gd name="T3" fmla="*/ 6 h 48"/>
                <a:gd name="T4" fmla="*/ 0 w 36"/>
                <a:gd name="T5" fmla="*/ 0 h 48"/>
                <a:gd name="T6" fmla="*/ 12 w 36"/>
                <a:gd name="T7" fmla="*/ 0 h 48"/>
                <a:gd name="T8" fmla="*/ 24 w 36"/>
                <a:gd name="T9" fmla="*/ 0 h 48"/>
                <a:gd name="T10" fmla="*/ 24 w 36"/>
                <a:gd name="T11" fmla="*/ 6 h 48"/>
                <a:gd name="T12" fmla="*/ 24 w 36"/>
                <a:gd name="T13" fmla="*/ 18 h 48"/>
                <a:gd name="T14" fmla="*/ 30 w 36"/>
                <a:gd name="T15" fmla="*/ 24 h 48"/>
                <a:gd name="T16" fmla="*/ 36 w 36"/>
                <a:gd name="T17" fmla="*/ 24 h 48"/>
                <a:gd name="T18" fmla="*/ 36 w 36"/>
                <a:gd name="T19" fmla="*/ 36 h 48"/>
                <a:gd name="T20" fmla="*/ 24 w 36"/>
                <a:gd name="T21" fmla="*/ 36 h 48"/>
                <a:gd name="T22" fmla="*/ 24 w 36"/>
                <a:gd name="T23" fmla="*/ 42 h 48"/>
                <a:gd name="T24" fmla="*/ 24 w 36"/>
                <a:gd name="T25" fmla="*/ 48 h 48"/>
                <a:gd name="T26" fmla="*/ 12 w 36"/>
                <a:gd name="T27" fmla="*/ 48 h 48"/>
                <a:gd name="T28" fmla="*/ 12 w 36"/>
                <a:gd name="T29" fmla="*/ 42 h 48"/>
                <a:gd name="T30" fmla="*/ 0 w 36"/>
                <a:gd name="T31" fmla="*/ 48 h 48"/>
                <a:gd name="T32" fmla="*/ 0 w 36"/>
                <a:gd name="T33" fmla="*/ 42 h 48"/>
                <a:gd name="T34" fmla="*/ 0 w 36"/>
                <a:gd name="T35" fmla="*/ 36 h 48"/>
                <a:gd name="T36" fmla="*/ 0 w 36"/>
                <a:gd name="T37" fmla="*/ 30 h 48"/>
                <a:gd name="T38" fmla="*/ 0 w 36"/>
                <a:gd name="T3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8">
                  <a:moveTo>
                    <a:pt x="0" y="12"/>
                  </a:moveTo>
                  <a:lnTo>
                    <a:pt x="0" y="6"/>
                  </a:lnTo>
                  <a:lnTo>
                    <a:pt x="0" y="0"/>
                  </a:lnTo>
                  <a:lnTo>
                    <a:pt x="12" y="0"/>
                  </a:lnTo>
                  <a:lnTo>
                    <a:pt x="24" y="0"/>
                  </a:lnTo>
                  <a:lnTo>
                    <a:pt x="24" y="6"/>
                  </a:lnTo>
                  <a:lnTo>
                    <a:pt x="24" y="18"/>
                  </a:lnTo>
                  <a:lnTo>
                    <a:pt x="30" y="24"/>
                  </a:lnTo>
                  <a:lnTo>
                    <a:pt x="36" y="24"/>
                  </a:lnTo>
                  <a:lnTo>
                    <a:pt x="36" y="36"/>
                  </a:lnTo>
                  <a:lnTo>
                    <a:pt x="24" y="36"/>
                  </a:lnTo>
                  <a:lnTo>
                    <a:pt x="24" y="42"/>
                  </a:lnTo>
                  <a:lnTo>
                    <a:pt x="24" y="48"/>
                  </a:lnTo>
                  <a:lnTo>
                    <a:pt x="12" y="48"/>
                  </a:lnTo>
                  <a:lnTo>
                    <a:pt x="12" y="42"/>
                  </a:lnTo>
                  <a:lnTo>
                    <a:pt x="0" y="48"/>
                  </a:lnTo>
                  <a:lnTo>
                    <a:pt x="0" y="42"/>
                  </a:lnTo>
                  <a:lnTo>
                    <a:pt x="0" y="36"/>
                  </a:lnTo>
                  <a:lnTo>
                    <a:pt x="0" y="30"/>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3" name="Freeform 3031"/>
            <p:cNvSpPr>
              <a:spLocks/>
            </p:cNvSpPr>
            <p:nvPr/>
          </p:nvSpPr>
          <p:spPr bwMode="auto">
            <a:xfrm>
              <a:off x="3768" y="1500"/>
              <a:ext cx="30" cy="48"/>
            </a:xfrm>
            <a:custGeom>
              <a:avLst/>
              <a:gdLst>
                <a:gd name="T0" fmla="*/ 6 w 30"/>
                <a:gd name="T1" fmla="*/ 48 h 48"/>
                <a:gd name="T2" fmla="*/ 0 w 30"/>
                <a:gd name="T3" fmla="*/ 6 h 48"/>
                <a:gd name="T4" fmla="*/ 12 w 30"/>
                <a:gd name="T5" fmla="*/ 6 h 48"/>
                <a:gd name="T6" fmla="*/ 24 w 30"/>
                <a:gd name="T7" fmla="*/ 0 h 48"/>
                <a:gd name="T8" fmla="*/ 30 w 30"/>
                <a:gd name="T9" fmla="*/ 24 h 48"/>
                <a:gd name="T10" fmla="*/ 24 w 30"/>
                <a:gd name="T11" fmla="*/ 30 h 48"/>
                <a:gd name="T12" fmla="*/ 24 w 30"/>
                <a:gd name="T13" fmla="*/ 42 h 48"/>
                <a:gd name="T14" fmla="*/ 24 w 30"/>
                <a:gd name="T15" fmla="*/ 48 h 48"/>
                <a:gd name="T16" fmla="*/ 6 w 30"/>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8">
                  <a:moveTo>
                    <a:pt x="6" y="48"/>
                  </a:moveTo>
                  <a:lnTo>
                    <a:pt x="0" y="6"/>
                  </a:lnTo>
                  <a:lnTo>
                    <a:pt x="12" y="6"/>
                  </a:lnTo>
                  <a:lnTo>
                    <a:pt x="24" y="0"/>
                  </a:lnTo>
                  <a:lnTo>
                    <a:pt x="30" y="24"/>
                  </a:lnTo>
                  <a:lnTo>
                    <a:pt x="24" y="30"/>
                  </a:lnTo>
                  <a:lnTo>
                    <a:pt x="24" y="42"/>
                  </a:lnTo>
                  <a:lnTo>
                    <a:pt x="24"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4" name="Freeform 3032"/>
            <p:cNvSpPr>
              <a:spLocks/>
            </p:cNvSpPr>
            <p:nvPr/>
          </p:nvSpPr>
          <p:spPr bwMode="auto">
            <a:xfrm>
              <a:off x="3726" y="1506"/>
              <a:ext cx="48" cy="48"/>
            </a:xfrm>
            <a:custGeom>
              <a:avLst/>
              <a:gdLst>
                <a:gd name="T0" fmla="*/ 18 w 48"/>
                <a:gd name="T1" fmla="*/ 48 h 48"/>
                <a:gd name="T2" fmla="*/ 6 w 48"/>
                <a:gd name="T3" fmla="*/ 48 h 48"/>
                <a:gd name="T4" fmla="*/ 0 w 48"/>
                <a:gd name="T5" fmla="*/ 18 h 48"/>
                <a:gd name="T6" fmla="*/ 0 w 48"/>
                <a:gd name="T7" fmla="*/ 6 h 48"/>
                <a:gd name="T8" fmla="*/ 18 w 48"/>
                <a:gd name="T9" fmla="*/ 0 h 48"/>
                <a:gd name="T10" fmla="*/ 42 w 48"/>
                <a:gd name="T11" fmla="*/ 0 h 48"/>
                <a:gd name="T12" fmla="*/ 48 w 48"/>
                <a:gd name="T13" fmla="*/ 42 h 48"/>
                <a:gd name="T14" fmla="*/ 18 w 48"/>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18" y="48"/>
                  </a:moveTo>
                  <a:lnTo>
                    <a:pt x="6" y="48"/>
                  </a:lnTo>
                  <a:lnTo>
                    <a:pt x="0" y="18"/>
                  </a:lnTo>
                  <a:lnTo>
                    <a:pt x="0" y="6"/>
                  </a:lnTo>
                  <a:lnTo>
                    <a:pt x="18" y="0"/>
                  </a:lnTo>
                  <a:lnTo>
                    <a:pt x="42" y="0"/>
                  </a:lnTo>
                  <a:lnTo>
                    <a:pt x="48" y="42"/>
                  </a:lnTo>
                  <a:lnTo>
                    <a:pt x="18" y="48"/>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5" name="Freeform 3033"/>
            <p:cNvSpPr>
              <a:spLocks/>
            </p:cNvSpPr>
            <p:nvPr/>
          </p:nvSpPr>
          <p:spPr bwMode="auto">
            <a:xfrm>
              <a:off x="4098" y="1446"/>
              <a:ext cx="42" cy="42"/>
            </a:xfrm>
            <a:custGeom>
              <a:avLst/>
              <a:gdLst>
                <a:gd name="T0" fmla="*/ 24 w 42"/>
                <a:gd name="T1" fmla="*/ 36 h 42"/>
                <a:gd name="T2" fmla="*/ 12 w 42"/>
                <a:gd name="T3" fmla="*/ 42 h 42"/>
                <a:gd name="T4" fmla="*/ 6 w 42"/>
                <a:gd name="T5" fmla="*/ 18 h 42"/>
                <a:gd name="T6" fmla="*/ 0 w 42"/>
                <a:gd name="T7" fmla="*/ 6 h 42"/>
                <a:gd name="T8" fmla="*/ 6 w 42"/>
                <a:gd name="T9" fmla="*/ 6 h 42"/>
                <a:gd name="T10" fmla="*/ 30 w 42"/>
                <a:gd name="T11" fmla="*/ 0 h 42"/>
                <a:gd name="T12" fmla="*/ 42 w 42"/>
                <a:gd name="T13" fmla="*/ 0 h 42"/>
                <a:gd name="T14" fmla="*/ 42 w 42"/>
                <a:gd name="T15" fmla="*/ 18 h 42"/>
                <a:gd name="T16" fmla="*/ 42 w 42"/>
                <a:gd name="T17" fmla="*/ 24 h 42"/>
                <a:gd name="T18" fmla="*/ 42 w 42"/>
                <a:gd name="T19" fmla="*/ 30 h 42"/>
                <a:gd name="T20" fmla="*/ 42 w 42"/>
                <a:gd name="T21" fmla="*/ 36 h 42"/>
                <a:gd name="T22" fmla="*/ 24 w 42"/>
                <a:gd name="T2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2">
                  <a:moveTo>
                    <a:pt x="24" y="36"/>
                  </a:moveTo>
                  <a:lnTo>
                    <a:pt x="12" y="42"/>
                  </a:lnTo>
                  <a:lnTo>
                    <a:pt x="6" y="18"/>
                  </a:lnTo>
                  <a:lnTo>
                    <a:pt x="0" y="6"/>
                  </a:lnTo>
                  <a:lnTo>
                    <a:pt x="6" y="6"/>
                  </a:lnTo>
                  <a:lnTo>
                    <a:pt x="30" y="0"/>
                  </a:lnTo>
                  <a:lnTo>
                    <a:pt x="42" y="0"/>
                  </a:lnTo>
                  <a:lnTo>
                    <a:pt x="42" y="18"/>
                  </a:lnTo>
                  <a:lnTo>
                    <a:pt x="42" y="24"/>
                  </a:lnTo>
                  <a:lnTo>
                    <a:pt x="42" y="30"/>
                  </a:lnTo>
                  <a:lnTo>
                    <a:pt x="42" y="36"/>
                  </a:lnTo>
                  <a:lnTo>
                    <a:pt x="2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6" name="Freeform 3034"/>
            <p:cNvSpPr>
              <a:spLocks/>
            </p:cNvSpPr>
            <p:nvPr/>
          </p:nvSpPr>
          <p:spPr bwMode="auto">
            <a:xfrm>
              <a:off x="3282" y="1554"/>
              <a:ext cx="36" cy="36"/>
            </a:xfrm>
            <a:custGeom>
              <a:avLst/>
              <a:gdLst>
                <a:gd name="T0" fmla="*/ 36 w 36"/>
                <a:gd name="T1" fmla="*/ 0 h 36"/>
                <a:gd name="T2" fmla="*/ 36 w 36"/>
                <a:gd name="T3" fmla="*/ 36 h 36"/>
                <a:gd name="T4" fmla="*/ 0 w 36"/>
                <a:gd name="T5" fmla="*/ 36 h 36"/>
                <a:gd name="T6" fmla="*/ 0 w 36"/>
                <a:gd name="T7" fmla="*/ 6 h 36"/>
                <a:gd name="T8" fmla="*/ 36 w 36"/>
                <a:gd name="T9" fmla="*/ 0 h 36"/>
              </a:gdLst>
              <a:ahLst/>
              <a:cxnLst>
                <a:cxn ang="0">
                  <a:pos x="T0" y="T1"/>
                </a:cxn>
                <a:cxn ang="0">
                  <a:pos x="T2" y="T3"/>
                </a:cxn>
                <a:cxn ang="0">
                  <a:pos x="T4" y="T5"/>
                </a:cxn>
                <a:cxn ang="0">
                  <a:pos x="T6" y="T7"/>
                </a:cxn>
                <a:cxn ang="0">
                  <a:pos x="T8" y="T9"/>
                </a:cxn>
              </a:cxnLst>
              <a:rect l="0" t="0" r="r" b="b"/>
              <a:pathLst>
                <a:path w="36" h="36">
                  <a:moveTo>
                    <a:pt x="36" y="0"/>
                  </a:moveTo>
                  <a:lnTo>
                    <a:pt x="36" y="36"/>
                  </a:lnTo>
                  <a:lnTo>
                    <a:pt x="0" y="36"/>
                  </a:lnTo>
                  <a:lnTo>
                    <a:pt x="0" y="6"/>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7" name="Freeform 3035"/>
            <p:cNvSpPr>
              <a:spLocks/>
            </p:cNvSpPr>
            <p:nvPr/>
          </p:nvSpPr>
          <p:spPr bwMode="auto">
            <a:xfrm>
              <a:off x="3318" y="1554"/>
              <a:ext cx="42" cy="36"/>
            </a:xfrm>
            <a:custGeom>
              <a:avLst/>
              <a:gdLst>
                <a:gd name="T0" fmla="*/ 42 w 42"/>
                <a:gd name="T1" fmla="*/ 36 h 36"/>
                <a:gd name="T2" fmla="*/ 30 w 42"/>
                <a:gd name="T3" fmla="*/ 36 h 36"/>
                <a:gd name="T4" fmla="*/ 0 w 42"/>
                <a:gd name="T5" fmla="*/ 36 h 36"/>
                <a:gd name="T6" fmla="*/ 0 w 42"/>
                <a:gd name="T7" fmla="*/ 0 h 36"/>
                <a:gd name="T8" fmla="*/ 24 w 42"/>
                <a:gd name="T9" fmla="*/ 0 h 36"/>
                <a:gd name="T10" fmla="*/ 42 w 42"/>
                <a:gd name="T11" fmla="*/ 0 h 36"/>
                <a:gd name="T12" fmla="*/ 42 w 4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36"/>
                  </a:moveTo>
                  <a:lnTo>
                    <a:pt x="30" y="36"/>
                  </a:lnTo>
                  <a:lnTo>
                    <a:pt x="0" y="36"/>
                  </a:lnTo>
                  <a:lnTo>
                    <a:pt x="0" y="0"/>
                  </a:lnTo>
                  <a:lnTo>
                    <a:pt x="24" y="0"/>
                  </a:lnTo>
                  <a:lnTo>
                    <a:pt x="42" y="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8" name="Freeform 3036"/>
            <p:cNvSpPr>
              <a:spLocks/>
            </p:cNvSpPr>
            <p:nvPr/>
          </p:nvSpPr>
          <p:spPr bwMode="auto">
            <a:xfrm>
              <a:off x="3360" y="1548"/>
              <a:ext cx="36" cy="42"/>
            </a:xfrm>
            <a:custGeom>
              <a:avLst/>
              <a:gdLst>
                <a:gd name="T0" fmla="*/ 0 w 36"/>
                <a:gd name="T1" fmla="*/ 42 h 42"/>
                <a:gd name="T2" fmla="*/ 0 w 36"/>
                <a:gd name="T3" fmla="*/ 6 h 42"/>
                <a:gd name="T4" fmla="*/ 18 w 36"/>
                <a:gd name="T5" fmla="*/ 6 h 42"/>
                <a:gd name="T6" fmla="*/ 36 w 36"/>
                <a:gd name="T7" fmla="*/ 0 h 42"/>
                <a:gd name="T8" fmla="*/ 36 w 36"/>
                <a:gd name="T9" fmla="*/ 24 h 42"/>
                <a:gd name="T10" fmla="*/ 36 w 36"/>
                <a:gd name="T11" fmla="*/ 36 h 42"/>
                <a:gd name="T12" fmla="*/ 6 w 36"/>
                <a:gd name="T13" fmla="*/ 42 h 42"/>
                <a:gd name="T14" fmla="*/ 0 w 3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2">
                  <a:moveTo>
                    <a:pt x="0" y="42"/>
                  </a:moveTo>
                  <a:lnTo>
                    <a:pt x="0" y="6"/>
                  </a:lnTo>
                  <a:lnTo>
                    <a:pt x="18" y="6"/>
                  </a:lnTo>
                  <a:lnTo>
                    <a:pt x="36" y="0"/>
                  </a:lnTo>
                  <a:lnTo>
                    <a:pt x="36" y="24"/>
                  </a:lnTo>
                  <a:lnTo>
                    <a:pt x="36" y="36"/>
                  </a:lnTo>
                  <a:lnTo>
                    <a:pt x="6"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9" name="Freeform 3037"/>
            <p:cNvSpPr>
              <a:spLocks/>
            </p:cNvSpPr>
            <p:nvPr/>
          </p:nvSpPr>
          <p:spPr bwMode="auto">
            <a:xfrm>
              <a:off x="3396" y="1548"/>
              <a:ext cx="36" cy="24"/>
            </a:xfrm>
            <a:custGeom>
              <a:avLst/>
              <a:gdLst>
                <a:gd name="T0" fmla="*/ 0 w 36"/>
                <a:gd name="T1" fmla="*/ 24 h 24"/>
                <a:gd name="T2" fmla="*/ 0 w 36"/>
                <a:gd name="T3" fmla="*/ 0 h 24"/>
                <a:gd name="T4" fmla="*/ 18 w 36"/>
                <a:gd name="T5" fmla="*/ 0 h 24"/>
                <a:gd name="T6" fmla="*/ 30 w 36"/>
                <a:gd name="T7" fmla="*/ 0 h 24"/>
                <a:gd name="T8" fmla="*/ 36 w 36"/>
                <a:gd name="T9" fmla="*/ 6 h 24"/>
                <a:gd name="T10" fmla="*/ 36 w 36"/>
                <a:gd name="T11" fmla="*/ 18 h 24"/>
                <a:gd name="T12" fmla="*/ 6 w 36"/>
                <a:gd name="T13" fmla="*/ 18 h 24"/>
                <a:gd name="T14" fmla="*/ 6 w 36"/>
                <a:gd name="T15" fmla="*/ 24 h 24"/>
                <a:gd name="T16" fmla="*/ 0 w 3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4">
                  <a:moveTo>
                    <a:pt x="0" y="24"/>
                  </a:moveTo>
                  <a:lnTo>
                    <a:pt x="0" y="0"/>
                  </a:lnTo>
                  <a:lnTo>
                    <a:pt x="18" y="0"/>
                  </a:lnTo>
                  <a:lnTo>
                    <a:pt x="30" y="0"/>
                  </a:lnTo>
                  <a:lnTo>
                    <a:pt x="36" y="6"/>
                  </a:lnTo>
                  <a:lnTo>
                    <a:pt x="36" y="18"/>
                  </a:lnTo>
                  <a:lnTo>
                    <a:pt x="6" y="18"/>
                  </a:lnTo>
                  <a:lnTo>
                    <a:pt x="6" y="24"/>
                  </a:lnTo>
                  <a:lnTo>
                    <a:pt x="0"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10" name="Freeform 3038"/>
            <p:cNvSpPr>
              <a:spLocks/>
            </p:cNvSpPr>
            <p:nvPr/>
          </p:nvSpPr>
          <p:spPr bwMode="auto">
            <a:xfrm>
              <a:off x="4260" y="1422"/>
              <a:ext cx="36" cy="48"/>
            </a:xfrm>
            <a:custGeom>
              <a:avLst/>
              <a:gdLst>
                <a:gd name="T0" fmla="*/ 18 w 36"/>
                <a:gd name="T1" fmla="*/ 42 h 48"/>
                <a:gd name="T2" fmla="*/ 6 w 36"/>
                <a:gd name="T3" fmla="*/ 48 h 48"/>
                <a:gd name="T4" fmla="*/ 6 w 36"/>
                <a:gd name="T5" fmla="*/ 24 h 48"/>
                <a:gd name="T6" fmla="*/ 0 w 36"/>
                <a:gd name="T7" fmla="*/ 12 h 48"/>
                <a:gd name="T8" fmla="*/ 24 w 36"/>
                <a:gd name="T9" fmla="*/ 0 h 48"/>
                <a:gd name="T10" fmla="*/ 30 w 36"/>
                <a:gd name="T11" fmla="*/ 6 h 48"/>
                <a:gd name="T12" fmla="*/ 36 w 36"/>
                <a:gd name="T13" fmla="*/ 36 h 48"/>
                <a:gd name="T14" fmla="*/ 18 w 36"/>
                <a:gd name="T15" fmla="*/ 4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8">
                  <a:moveTo>
                    <a:pt x="18" y="42"/>
                  </a:moveTo>
                  <a:lnTo>
                    <a:pt x="6" y="48"/>
                  </a:lnTo>
                  <a:lnTo>
                    <a:pt x="6" y="24"/>
                  </a:lnTo>
                  <a:lnTo>
                    <a:pt x="0" y="12"/>
                  </a:lnTo>
                  <a:lnTo>
                    <a:pt x="24" y="0"/>
                  </a:lnTo>
                  <a:lnTo>
                    <a:pt x="30" y="6"/>
                  </a:lnTo>
                  <a:lnTo>
                    <a:pt x="36" y="36"/>
                  </a:lnTo>
                  <a:lnTo>
                    <a:pt x="18"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11" name="Freeform 3039"/>
            <p:cNvSpPr>
              <a:spLocks/>
            </p:cNvSpPr>
            <p:nvPr/>
          </p:nvSpPr>
          <p:spPr bwMode="auto">
            <a:xfrm>
              <a:off x="3696" y="1524"/>
              <a:ext cx="36" cy="36"/>
            </a:xfrm>
            <a:custGeom>
              <a:avLst/>
              <a:gdLst>
                <a:gd name="T0" fmla="*/ 6 w 36"/>
                <a:gd name="T1" fmla="*/ 36 h 36"/>
                <a:gd name="T2" fmla="*/ 0 w 36"/>
                <a:gd name="T3" fmla="*/ 0 h 36"/>
                <a:gd name="T4" fmla="*/ 12 w 36"/>
                <a:gd name="T5" fmla="*/ 0 h 36"/>
                <a:gd name="T6" fmla="*/ 30 w 36"/>
                <a:gd name="T7" fmla="*/ 0 h 36"/>
                <a:gd name="T8" fmla="*/ 36 w 36"/>
                <a:gd name="T9" fmla="*/ 30 h 36"/>
                <a:gd name="T10" fmla="*/ 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6" y="36"/>
                  </a:moveTo>
                  <a:lnTo>
                    <a:pt x="0" y="0"/>
                  </a:lnTo>
                  <a:lnTo>
                    <a:pt x="12" y="0"/>
                  </a:lnTo>
                  <a:lnTo>
                    <a:pt x="30" y="0"/>
                  </a:lnTo>
                  <a:lnTo>
                    <a:pt x="36" y="30"/>
                  </a:lnTo>
                  <a:lnTo>
                    <a:pt x="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12" name="Freeform 3040"/>
            <p:cNvSpPr>
              <a:spLocks/>
            </p:cNvSpPr>
            <p:nvPr/>
          </p:nvSpPr>
          <p:spPr bwMode="auto">
            <a:xfrm>
              <a:off x="3660" y="1524"/>
              <a:ext cx="42" cy="42"/>
            </a:xfrm>
            <a:custGeom>
              <a:avLst/>
              <a:gdLst>
                <a:gd name="T0" fmla="*/ 6 w 42"/>
                <a:gd name="T1" fmla="*/ 42 h 42"/>
                <a:gd name="T2" fmla="*/ 0 w 42"/>
                <a:gd name="T3" fmla="*/ 6 h 42"/>
                <a:gd name="T4" fmla="*/ 18 w 42"/>
                <a:gd name="T5" fmla="*/ 6 h 42"/>
                <a:gd name="T6" fmla="*/ 36 w 42"/>
                <a:gd name="T7" fmla="*/ 0 h 42"/>
                <a:gd name="T8" fmla="*/ 42 w 42"/>
                <a:gd name="T9" fmla="*/ 36 h 42"/>
                <a:gd name="T10" fmla="*/ 6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6" y="42"/>
                  </a:moveTo>
                  <a:lnTo>
                    <a:pt x="0" y="6"/>
                  </a:lnTo>
                  <a:lnTo>
                    <a:pt x="18" y="6"/>
                  </a:lnTo>
                  <a:lnTo>
                    <a:pt x="36" y="0"/>
                  </a:lnTo>
                  <a:lnTo>
                    <a:pt x="42" y="36"/>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13" name="Freeform 3041"/>
            <p:cNvSpPr>
              <a:spLocks/>
            </p:cNvSpPr>
            <p:nvPr/>
          </p:nvSpPr>
          <p:spPr bwMode="auto">
            <a:xfrm>
              <a:off x="3546" y="1536"/>
              <a:ext cx="54" cy="42"/>
            </a:xfrm>
            <a:custGeom>
              <a:avLst/>
              <a:gdLst>
                <a:gd name="T0" fmla="*/ 36 w 54"/>
                <a:gd name="T1" fmla="*/ 36 h 42"/>
                <a:gd name="T2" fmla="*/ 0 w 54"/>
                <a:gd name="T3" fmla="*/ 42 h 42"/>
                <a:gd name="T4" fmla="*/ 0 w 54"/>
                <a:gd name="T5" fmla="*/ 6 h 42"/>
                <a:gd name="T6" fmla="*/ 30 w 54"/>
                <a:gd name="T7" fmla="*/ 6 h 42"/>
                <a:gd name="T8" fmla="*/ 48 w 54"/>
                <a:gd name="T9" fmla="*/ 0 h 42"/>
                <a:gd name="T10" fmla="*/ 54 w 54"/>
                <a:gd name="T11" fmla="*/ 36 h 42"/>
                <a:gd name="T12" fmla="*/ 36 w 54"/>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54" h="42">
                  <a:moveTo>
                    <a:pt x="36" y="36"/>
                  </a:moveTo>
                  <a:lnTo>
                    <a:pt x="0" y="42"/>
                  </a:lnTo>
                  <a:lnTo>
                    <a:pt x="0" y="6"/>
                  </a:lnTo>
                  <a:lnTo>
                    <a:pt x="30" y="6"/>
                  </a:lnTo>
                  <a:lnTo>
                    <a:pt x="48" y="0"/>
                  </a:lnTo>
                  <a:lnTo>
                    <a:pt x="54" y="36"/>
                  </a:lnTo>
                  <a:lnTo>
                    <a:pt x="36"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14" name="Freeform 3042"/>
            <p:cNvSpPr>
              <a:spLocks/>
            </p:cNvSpPr>
            <p:nvPr/>
          </p:nvSpPr>
          <p:spPr bwMode="auto">
            <a:xfrm>
              <a:off x="3630" y="1530"/>
              <a:ext cx="36" cy="42"/>
            </a:xfrm>
            <a:custGeom>
              <a:avLst/>
              <a:gdLst>
                <a:gd name="T0" fmla="*/ 0 w 36"/>
                <a:gd name="T1" fmla="*/ 42 h 42"/>
                <a:gd name="T2" fmla="*/ 0 w 36"/>
                <a:gd name="T3" fmla="*/ 6 h 42"/>
                <a:gd name="T4" fmla="*/ 12 w 36"/>
                <a:gd name="T5" fmla="*/ 0 h 42"/>
                <a:gd name="T6" fmla="*/ 30 w 36"/>
                <a:gd name="T7" fmla="*/ 0 h 42"/>
                <a:gd name="T8" fmla="*/ 36 w 36"/>
                <a:gd name="T9" fmla="*/ 36 h 42"/>
                <a:gd name="T10" fmla="*/ 30 w 36"/>
                <a:gd name="T11" fmla="*/ 36 h 42"/>
                <a:gd name="T12" fmla="*/ 0 w 3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0" y="42"/>
                  </a:moveTo>
                  <a:lnTo>
                    <a:pt x="0" y="6"/>
                  </a:lnTo>
                  <a:lnTo>
                    <a:pt x="12" y="0"/>
                  </a:lnTo>
                  <a:lnTo>
                    <a:pt x="30" y="0"/>
                  </a:lnTo>
                  <a:lnTo>
                    <a:pt x="36" y="36"/>
                  </a:lnTo>
                  <a:lnTo>
                    <a:pt x="30" y="36"/>
                  </a:lnTo>
                  <a:lnTo>
                    <a:pt x="0" y="4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15" name="Freeform 3043"/>
            <p:cNvSpPr>
              <a:spLocks/>
            </p:cNvSpPr>
            <p:nvPr/>
          </p:nvSpPr>
          <p:spPr bwMode="auto">
            <a:xfrm>
              <a:off x="3594" y="1536"/>
              <a:ext cx="36" cy="36"/>
            </a:xfrm>
            <a:custGeom>
              <a:avLst/>
              <a:gdLst>
                <a:gd name="T0" fmla="*/ 6 w 36"/>
                <a:gd name="T1" fmla="*/ 36 h 36"/>
                <a:gd name="T2" fmla="*/ 0 w 36"/>
                <a:gd name="T3" fmla="*/ 0 h 36"/>
                <a:gd name="T4" fmla="*/ 18 w 36"/>
                <a:gd name="T5" fmla="*/ 0 h 36"/>
                <a:gd name="T6" fmla="*/ 36 w 36"/>
                <a:gd name="T7" fmla="*/ 0 h 36"/>
                <a:gd name="T8" fmla="*/ 36 w 36"/>
                <a:gd name="T9" fmla="*/ 36 h 36"/>
                <a:gd name="T10" fmla="*/ 24 w 36"/>
                <a:gd name="T11" fmla="*/ 36 h 36"/>
                <a:gd name="T12" fmla="*/ 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6" y="36"/>
                  </a:moveTo>
                  <a:lnTo>
                    <a:pt x="0" y="0"/>
                  </a:lnTo>
                  <a:lnTo>
                    <a:pt x="18" y="0"/>
                  </a:lnTo>
                  <a:lnTo>
                    <a:pt x="36" y="0"/>
                  </a:lnTo>
                  <a:lnTo>
                    <a:pt x="36" y="36"/>
                  </a:lnTo>
                  <a:lnTo>
                    <a:pt x="24" y="36"/>
                  </a:lnTo>
                  <a:lnTo>
                    <a:pt x="6"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16" name="Freeform 3044"/>
            <p:cNvSpPr>
              <a:spLocks/>
            </p:cNvSpPr>
            <p:nvPr/>
          </p:nvSpPr>
          <p:spPr bwMode="auto">
            <a:xfrm>
              <a:off x="4182" y="1440"/>
              <a:ext cx="42" cy="30"/>
            </a:xfrm>
            <a:custGeom>
              <a:avLst/>
              <a:gdLst>
                <a:gd name="T0" fmla="*/ 6 w 42"/>
                <a:gd name="T1" fmla="*/ 24 h 30"/>
                <a:gd name="T2" fmla="*/ 0 w 42"/>
                <a:gd name="T3" fmla="*/ 18 h 30"/>
                <a:gd name="T4" fmla="*/ 6 w 42"/>
                <a:gd name="T5" fmla="*/ 6 h 30"/>
                <a:gd name="T6" fmla="*/ 30 w 42"/>
                <a:gd name="T7" fmla="*/ 0 h 30"/>
                <a:gd name="T8" fmla="*/ 30 w 42"/>
                <a:gd name="T9" fmla="*/ 6 h 30"/>
                <a:gd name="T10" fmla="*/ 36 w 42"/>
                <a:gd name="T11" fmla="*/ 12 h 30"/>
                <a:gd name="T12" fmla="*/ 36 w 42"/>
                <a:gd name="T13" fmla="*/ 24 h 30"/>
                <a:gd name="T14" fmla="*/ 42 w 42"/>
                <a:gd name="T15" fmla="*/ 30 h 30"/>
                <a:gd name="T16" fmla="*/ 36 w 42"/>
                <a:gd name="T17" fmla="*/ 30 h 30"/>
                <a:gd name="T18" fmla="*/ 30 w 42"/>
                <a:gd name="T19" fmla="*/ 30 h 30"/>
                <a:gd name="T20" fmla="*/ 24 w 42"/>
                <a:gd name="T21" fmla="*/ 30 h 30"/>
                <a:gd name="T22" fmla="*/ 18 w 42"/>
                <a:gd name="T23" fmla="*/ 24 h 30"/>
                <a:gd name="T24" fmla="*/ 6 w 42"/>
                <a:gd name="T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0">
                  <a:moveTo>
                    <a:pt x="6" y="24"/>
                  </a:moveTo>
                  <a:lnTo>
                    <a:pt x="0" y="18"/>
                  </a:lnTo>
                  <a:lnTo>
                    <a:pt x="6" y="6"/>
                  </a:lnTo>
                  <a:lnTo>
                    <a:pt x="30" y="0"/>
                  </a:lnTo>
                  <a:lnTo>
                    <a:pt x="30" y="6"/>
                  </a:lnTo>
                  <a:lnTo>
                    <a:pt x="36" y="12"/>
                  </a:lnTo>
                  <a:lnTo>
                    <a:pt x="36" y="24"/>
                  </a:lnTo>
                  <a:lnTo>
                    <a:pt x="42" y="30"/>
                  </a:lnTo>
                  <a:lnTo>
                    <a:pt x="36" y="30"/>
                  </a:lnTo>
                  <a:lnTo>
                    <a:pt x="30" y="30"/>
                  </a:lnTo>
                  <a:lnTo>
                    <a:pt x="24" y="30"/>
                  </a:lnTo>
                  <a:lnTo>
                    <a:pt x="18" y="24"/>
                  </a:lnTo>
                  <a:lnTo>
                    <a:pt x="6" y="2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17" name="Freeform 3045"/>
            <p:cNvSpPr>
              <a:spLocks/>
            </p:cNvSpPr>
            <p:nvPr/>
          </p:nvSpPr>
          <p:spPr bwMode="auto">
            <a:xfrm>
              <a:off x="4290" y="1422"/>
              <a:ext cx="42" cy="54"/>
            </a:xfrm>
            <a:custGeom>
              <a:avLst/>
              <a:gdLst>
                <a:gd name="T0" fmla="*/ 42 w 42"/>
                <a:gd name="T1" fmla="*/ 54 h 54"/>
                <a:gd name="T2" fmla="*/ 30 w 42"/>
                <a:gd name="T3" fmla="*/ 54 h 54"/>
                <a:gd name="T4" fmla="*/ 24 w 42"/>
                <a:gd name="T5" fmla="*/ 54 h 54"/>
                <a:gd name="T6" fmla="*/ 12 w 42"/>
                <a:gd name="T7" fmla="*/ 54 h 54"/>
                <a:gd name="T8" fmla="*/ 6 w 42"/>
                <a:gd name="T9" fmla="*/ 36 h 54"/>
                <a:gd name="T10" fmla="*/ 0 w 42"/>
                <a:gd name="T11" fmla="*/ 6 h 54"/>
                <a:gd name="T12" fmla="*/ 30 w 42"/>
                <a:gd name="T13" fmla="*/ 0 h 54"/>
                <a:gd name="T14" fmla="*/ 42 w 42"/>
                <a:gd name="T15" fmla="*/ 0 h 54"/>
                <a:gd name="T16" fmla="*/ 42 w 42"/>
                <a:gd name="T17" fmla="*/ 6 h 54"/>
                <a:gd name="T18" fmla="*/ 42 w 42"/>
                <a:gd name="T19" fmla="*/ 12 h 54"/>
                <a:gd name="T20" fmla="*/ 42 w 42"/>
                <a:gd name="T21" fmla="*/ 18 h 54"/>
                <a:gd name="T22" fmla="*/ 36 w 42"/>
                <a:gd name="T23" fmla="*/ 18 h 54"/>
                <a:gd name="T24" fmla="*/ 36 w 42"/>
                <a:gd name="T25" fmla="*/ 24 h 54"/>
                <a:gd name="T26" fmla="*/ 42 w 42"/>
                <a:gd name="T27" fmla="*/ 30 h 54"/>
                <a:gd name="T28" fmla="*/ 42 w 42"/>
                <a:gd name="T29" fmla="*/ 36 h 54"/>
                <a:gd name="T30" fmla="*/ 42 w 42"/>
                <a:gd name="T31" fmla="*/ 42 h 54"/>
                <a:gd name="T32" fmla="*/ 42 w 4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4">
                  <a:moveTo>
                    <a:pt x="42" y="54"/>
                  </a:moveTo>
                  <a:lnTo>
                    <a:pt x="30" y="54"/>
                  </a:lnTo>
                  <a:lnTo>
                    <a:pt x="24" y="54"/>
                  </a:lnTo>
                  <a:lnTo>
                    <a:pt x="12" y="54"/>
                  </a:lnTo>
                  <a:lnTo>
                    <a:pt x="6" y="36"/>
                  </a:lnTo>
                  <a:lnTo>
                    <a:pt x="0" y="6"/>
                  </a:lnTo>
                  <a:lnTo>
                    <a:pt x="30" y="0"/>
                  </a:lnTo>
                  <a:lnTo>
                    <a:pt x="42" y="0"/>
                  </a:lnTo>
                  <a:lnTo>
                    <a:pt x="42" y="6"/>
                  </a:lnTo>
                  <a:lnTo>
                    <a:pt x="42" y="12"/>
                  </a:lnTo>
                  <a:lnTo>
                    <a:pt x="42" y="18"/>
                  </a:lnTo>
                  <a:lnTo>
                    <a:pt x="36" y="18"/>
                  </a:lnTo>
                  <a:lnTo>
                    <a:pt x="36" y="24"/>
                  </a:lnTo>
                  <a:lnTo>
                    <a:pt x="42" y="30"/>
                  </a:lnTo>
                  <a:lnTo>
                    <a:pt x="42" y="36"/>
                  </a:lnTo>
                  <a:lnTo>
                    <a:pt x="42" y="42"/>
                  </a:lnTo>
                  <a:lnTo>
                    <a:pt x="42"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18" name="Freeform 3046"/>
            <p:cNvSpPr>
              <a:spLocks/>
            </p:cNvSpPr>
            <p:nvPr/>
          </p:nvSpPr>
          <p:spPr bwMode="auto">
            <a:xfrm>
              <a:off x="3396" y="1566"/>
              <a:ext cx="36" cy="18"/>
            </a:xfrm>
            <a:custGeom>
              <a:avLst/>
              <a:gdLst>
                <a:gd name="T0" fmla="*/ 36 w 36"/>
                <a:gd name="T1" fmla="*/ 0 h 18"/>
                <a:gd name="T2" fmla="*/ 36 w 36"/>
                <a:gd name="T3" fmla="*/ 18 h 18"/>
                <a:gd name="T4" fmla="*/ 6 w 36"/>
                <a:gd name="T5" fmla="*/ 18 h 18"/>
                <a:gd name="T6" fmla="*/ 0 w 36"/>
                <a:gd name="T7" fmla="*/ 18 h 18"/>
                <a:gd name="T8" fmla="*/ 0 w 36"/>
                <a:gd name="T9" fmla="*/ 6 h 18"/>
                <a:gd name="T10" fmla="*/ 6 w 36"/>
                <a:gd name="T11" fmla="*/ 6 h 18"/>
                <a:gd name="T12" fmla="*/ 6 w 36"/>
                <a:gd name="T13" fmla="*/ 0 h 18"/>
                <a:gd name="T14" fmla="*/ 36 w 3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8">
                  <a:moveTo>
                    <a:pt x="36" y="0"/>
                  </a:moveTo>
                  <a:lnTo>
                    <a:pt x="36" y="18"/>
                  </a:lnTo>
                  <a:lnTo>
                    <a:pt x="6" y="18"/>
                  </a:lnTo>
                  <a:lnTo>
                    <a:pt x="0" y="18"/>
                  </a:lnTo>
                  <a:lnTo>
                    <a:pt x="0" y="6"/>
                  </a:lnTo>
                  <a:lnTo>
                    <a:pt x="6" y="6"/>
                  </a:lnTo>
                  <a:lnTo>
                    <a:pt x="6" y="0"/>
                  </a:lnTo>
                  <a:lnTo>
                    <a:pt x="36" y="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19" name="Freeform 3047"/>
            <p:cNvSpPr>
              <a:spLocks/>
            </p:cNvSpPr>
            <p:nvPr/>
          </p:nvSpPr>
          <p:spPr bwMode="auto">
            <a:xfrm>
              <a:off x="4236" y="1446"/>
              <a:ext cx="36" cy="42"/>
            </a:xfrm>
            <a:custGeom>
              <a:avLst/>
              <a:gdLst>
                <a:gd name="T0" fmla="*/ 0 w 36"/>
                <a:gd name="T1" fmla="*/ 12 h 42"/>
                <a:gd name="T2" fmla="*/ 6 w 36"/>
                <a:gd name="T3" fmla="*/ 12 h 42"/>
                <a:gd name="T4" fmla="*/ 0 w 36"/>
                <a:gd name="T5" fmla="*/ 12 h 42"/>
                <a:gd name="T6" fmla="*/ 0 w 36"/>
                <a:gd name="T7" fmla="*/ 6 h 42"/>
                <a:gd name="T8" fmla="*/ 12 w 36"/>
                <a:gd name="T9" fmla="*/ 0 h 42"/>
                <a:gd name="T10" fmla="*/ 12 w 36"/>
                <a:gd name="T11" fmla="*/ 6 h 42"/>
                <a:gd name="T12" fmla="*/ 30 w 36"/>
                <a:gd name="T13" fmla="*/ 0 h 42"/>
                <a:gd name="T14" fmla="*/ 30 w 36"/>
                <a:gd name="T15" fmla="*/ 24 h 42"/>
                <a:gd name="T16" fmla="*/ 36 w 36"/>
                <a:gd name="T17" fmla="*/ 24 h 42"/>
                <a:gd name="T18" fmla="*/ 36 w 36"/>
                <a:gd name="T19" fmla="*/ 30 h 42"/>
                <a:gd name="T20" fmla="*/ 30 w 36"/>
                <a:gd name="T21" fmla="*/ 30 h 42"/>
                <a:gd name="T22" fmla="*/ 24 w 36"/>
                <a:gd name="T23" fmla="*/ 30 h 42"/>
                <a:gd name="T24" fmla="*/ 24 w 36"/>
                <a:gd name="T25" fmla="*/ 36 h 42"/>
                <a:gd name="T26" fmla="*/ 18 w 36"/>
                <a:gd name="T27" fmla="*/ 36 h 42"/>
                <a:gd name="T28" fmla="*/ 12 w 36"/>
                <a:gd name="T29" fmla="*/ 36 h 42"/>
                <a:gd name="T30" fmla="*/ 6 w 36"/>
                <a:gd name="T31" fmla="*/ 42 h 42"/>
                <a:gd name="T32" fmla="*/ 0 w 36"/>
                <a:gd name="T3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2">
                  <a:moveTo>
                    <a:pt x="0" y="12"/>
                  </a:moveTo>
                  <a:lnTo>
                    <a:pt x="6" y="12"/>
                  </a:lnTo>
                  <a:lnTo>
                    <a:pt x="0" y="12"/>
                  </a:lnTo>
                  <a:lnTo>
                    <a:pt x="0" y="6"/>
                  </a:lnTo>
                  <a:lnTo>
                    <a:pt x="12" y="0"/>
                  </a:lnTo>
                  <a:lnTo>
                    <a:pt x="12" y="6"/>
                  </a:lnTo>
                  <a:lnTo>
                    <a:pt x="30" y="0"/>
                  </a:lnTo>
                  <a:lnTo>
                    <a:pt x="30" y="24"/>
                  </a:lnTo>
                  <a:lnTo>
                    <a:pt x="36" y="24"/>
                  </a:lnTo>
                  <a:lnTo>
                    <a:pt x="36" y="30"/>
                  </a:lnTo>
                  <a:lnTo>
                    <a:pt x="30" y="30"/>
                  </a:lnTo>
                  <a:lnTo>
                    <a:pt x="24" y="30"/>
                  </a:lnTo>
                  <a:lnTo>
                    <a:pt x="24" y="36"/>
                  </a:lnTo>
                  <a:lnTo>
                    <a:pt x="18" y="36"/>
                  </a:lnTo>
                  <a:lnTo>
                    <a:pt x="12" y="36"/>
                  </a:lnTo>
                  <a:lnTo>
                    <a:pt x="6" y="42"/>
                  </a:lnTo>
                  <a:lnTo>
                    <a:pt x="0" y="12"/>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0" name="Freeform 3048"/>
            <p:cNvSpPr>
              <a:spLocks/>
            </p:cNvSpPr>
            <p:nvPr/>
          </p:nvSpPr>
          <p:spPr bwMode="auto">
            <a:xfrm>
              <a:off x="4164" y="1464"/>
              <a:ext cx="60" cy="66"/>
            </a:xfrm>
            <a:custGeom>
              <a:avLst/>
              <a:gdLst>
                <a:gd name="T0" fmla="*/ 18 w 60"/>
                <a:gd name="T1" fmla="*/ 66 h 66"/>
                <a:gd name="T2" fmla="*/ 6 w 60"/>
                <a:gd name="T3" fmla="*/ 66 h 66"/>
                <a:gd name="T4" fmla="*/ 0 w 60"/>
                <a:gd name="T5" fmla="*/ 18 h 66"/>
                <a:gd name="T6" fmla="*/ 0 w 60"/>
                <a:gd name="T7" fmla="*/ 12 h 66"/>
                <a:gd name="T8" fmla="*/ 0 w 60"/>
                <a:gd name="T9" fmla="*/ 6 h 66"/>
                <a:gd name="T10" fmla="*/ 12 w 60"/>
                <a:gd name="T11" fmla="*/ 6 h 66"/>
                <a:gd name="T12" fmla="*/ 24 w 60"/>
                <a:gd name="T13" fmla="*/ 0 h 66"/>
                <a:gd name="T14" fmla="*/ 36 w 60"/>
                <a:gd name="T15" fmla="*/ 0 h 66"/>
                <a:gd name="T16" fmla="*/ 42 w 60"/>
                <a:gd name="T17" fmla="*/ 6 h 66"/>
                <a:gd name="T18" fmla="*/ 48 w 60"/>
                <a:gd name="T19" fmla="*/ 30 h 66"/>
                <a:gd name="T20" fmla="*/ 54 w 60"/>
                <a:gd name="T21" fmla="*/ 24 h 66"/>
                <a:gd name="T22" fmla="*/ 60 w 60"/>
                <a:gd name="T23" fmla="*/ 54 h 66"/>
                <a:gd name="T24" fmla="*/ 18 w 6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6">
                  <a:moveTo>
                    <a:pt x="18" y="66"/>
                  </a:moveTo>
                  <a:lnTo>
                    <a:pt x="6" y="66"/>
                  </a:lnTo>
                  <a:lnTo>
                    <a:pt x="0" y="18"/>
                  </a:lnTo>
                  <a:lnTo>
                    <a:pt x="0" y="12"/>
                  </a:lnTo>
                  <a:lnTo>
                    <a:pt x="0" y="6"/>
                  </a:lnTo>
                  <a:lnTo>
                    <a:pt x="12" y="6"/>
                  </a:lnTo>
                  <a:lnTo>
                    <a:pt x="24" y="0"/>
                  </a:lnTo>
                  <a:lnTo>
                    <a:pt x="36" y="0"/>
                  </a:lnTo>
                  <a:lnTo>
                    <a:pt x="42" y="6"/>
                  </a:lnTo>
                  <a:lnTo>
                    <a:pt x="48" y="30"/>
                  </a:lnTo>
                  <a:lnTo>
                    <a:pt x="54" y="24"/>
                  </a:lnTo>
                  <a:lnTo>
                    <a:pt x="60" y="54"/>
                  </a:lnTo>
                  <a:lnTo>
                    <a:pt x="18"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1" name="Freeform 3049"/>
            <p:cNvSpPr>
              <a:spLocks/>
            </p:cNvSpPr>
            <p:nvPr/>
          </p:nvSpPr>
          <p:spPr bwMode="auto">
            <a:xfrm>
              <a:off x="4020" y="1494"/>
              <a:ext cx="54" cy="60"/>
            </a:xfrm>
            <a:custGeom>
              <a:avLst/>
              <a:gdLst>
                <a:gd name="T0" fmla="*/ 12 w 54"/>
                <a:gd name="T1" fmla="*/ 60 h 60"/>
                <a:gd name="T2" fmla="*/ 6 w 54"/>
                <a:gd name="T3" fmla="*/ 60 h 60"/>
                <a:gd name="T4" fmla="*/ 0 w 54"/>
                <a:gd name="T5" fmla="*/ 36 h 60"/>
                <a:gd name="T6" fmla="*/ 18 w 54"/>
                <a:gd name="T7" fmla="*/ 18 h 60"/>
                <a:gd name="T8" fmla="*/ 24 w 54"/>
                <a:gd name="T9" fmla="*/ 6 h 60"/>
                <a:gd name="T10" fmla="*/ 36 w 54"/>
                <a:gd name="T11" fmla="*/ 0 h 60"/>
                <a:gd name="T12" fmla="*/ 42 w 54"/>
                <a:gd name="T13" fmla="*/ 0 h 60"/>
                <a:gd name="T14" fmla="*/ 54 w 54"/>
                <a:gd name="T15" fmla="*/ 54 h 60"/>
                <a:gd name="T16" fmla="*/ 12 w 54"/>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0">
                  <a:moveTo>
                    <a:pt x="12" y="60"/>
                  </a:moveTo>
                  <a:lnTo>
                    <a:pt x="6" y="60"/>
                  </a:lnTo>
                  <a:lnTo>
                    <a:pt x="0" y="36"/>
                  </a:lnTo>
                  <a:lnTo>
                    <a:pt x="18" y="18"/>
                  </a:lnTo>
                  <a:lnTo>
                    <a:pt x="24" y="6"/>
                  </a:lnTo>
                  <a:lnTo>
                    <a:pt x="36" y="0"/>
                  </a:lnTo>
                  <a:lnTo>
                    <a:pt x="42" y="0"/>
                  </a:lnTo>
                  <a:lnTo>
                    <a:pt x="54" y="54"/>
                  </a:lnTo>
                  <a:lnTo>
                    <a:pt x="12"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2" name="Freeform 3050"/>
            <p:cNvSpPr>
              <a:spLocks/>
            </p:cNvSpPr>
            <p:nvPr/>
          </p:nvSpPr>
          <p:spPr bwMode="auto">
            <a:xfrm>
              <a:off x="4206" y="1458"/>
              <a:ext cx="42" cy="36"/>
            </a:xfrm>
            <a:custGeom>
              <a:avLst/>
              <a:gdLst>
                <a:gd name="T0" fmla="*/ 0 w 42"/>
                <a:gd name="T1" fmla="*/ 12 h 36"/>
                <a:gd name="T2" fmla="*/ 6 w 42"/>
                <a:gd name="T3" fmla="*/ 12 h 36"/>
                <a:gd name="T4" fmla="*/ 12 w 42"/>
                <a:gd name="T5" fmla="*/ 12 h 36"/>
                <a:gd name="T6" fmla="*/ 18 w 42"/>
                <a:gd name="T7" fmla="*/ 12 h 36"/>
                <a:gd name="T8" fmla="*/ 12 w 42"/>
                <a:gd name="T9" fmla="*/ 6 h 36"/>
                <a:gd name="T10" fmla="*/ 30 w 42"/>
                <a:gd name="T11" fmla="*/ 0 h 36"/>
                <a:gd name="T12" fmla="*/ 36 w 42"/>
                <a:gd name="T13" fmla="*/ 30 h 36"/>
                <a:gd name="T14" fmla="*/ 42 w 42"/>
                <a:gd name="T15" fmla="*/ 30 h 36"/>
                <a:gd name="T16" fmla="*/ 36 w 42"/>
                <a:gd name="T17" fmla="*/ 30 h 36"/>
                <a:gd name="T18" fmla="*/ 30 w 42"/>
                <a:gd name="T19" fmla="*/ 30 h 36"/>
                <a:gd name="T20" fmla="*/ 12 w 42"/>
                <a:gd name="T21" fmla="*/ 30 h 36"/>
                <a:gd name="T22" fmla="*/ 6 w 42"/>
                <a:gd name="T23" fmla="*/ 36 h 36"/>
                <a:gd name="T24" fmla="*/ 0 w 42"/>
                <a:gd name="T25"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6">
                  <a:moveTo>
                    <a:pt x="0" y="12"/>
                  </a:moveTo>
                  <a:lnTo>
                    <a:pt x="6" y="12"/>
                  </a:lnTo>
                  <a:lnTo>
                    <a:pt x="12" y="12"/>
                  </a:lnTo>
                  <a:lnTo>
                    <a:pt x="18" y="12"/>
                  </a:lnTo>
                  <a:lnTo>
                    <a:pt x="12" y="6"/>
                  </a:lnTo>
                  <a:lnTo>
                    <a:pt x="30" y="0"/>
                  </a:lnTo>
                  <a:lnTo>
                    <a:pt x="36" y="30"/>
                  </a:lnTo>
                  <a:lnTo>
                    <a:pt x="42" y="30"/>
                  </a:lnTo>
                  <a:lnTo>
                    <a:pt x="36" y="30"/>
                  </a:lnTo>
                  <a:lnTo>
                    <a:pt x="30" y="30"/>
                  </a:lnTo>
                  <a:lnTo>
                    <a:pt x="12" y="30"/>
                  </a:lnTo>
                  <a:lnTo>
                    <a:pt x="6" y="36"/>
                  </a:lnTo>
                  <a:lnTo>
                    <a:pt x="0" y="1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3" name="Freeform 3051"/>
            <p:cNvSpPr>
              <a:spLocks/>
            </p:cNvSpPr>
            <p:nvPr/>
          </p:nvSpPr>
          <p:spPr bwMode="auto">
            <a:xfrm>
              <a:off x="4062" y="1482"/>
              <a:ext cx="66" cy="66"/>
            </a:xfrm>
            <a:custGeom>
              <a:avLst/>
              <a:gdLst>
                <a:gd name="T0" fmla="*/ 12 w 66"/>
                <a:gd name="T1" fmla="*/ 66 h 66"/>
                <a:gd name="T2" fmla="*/ 0 w 66"/>
                <a:gd name="T3" fmla="*/ 12 h 66"/>
                <a:gd name="T4" fmla="*/ 6 w 66"/>
                <a:gd name="T5" fmla="*/ 12 h 66"/>
                <a:gd name="T6" fmla="*/ 12 w 66"/>
                <a:gd name="T7" fmla="*/ 12 h 66"/>
                <a:gd name="T8" fmla="*/ 12 w 66"/>
                <a:gd name="T9" fmla="*/ 18 h 66"/>
                <a:gd name="T10" fmla="*/ 18 w 66"/>
                <a:gd name="T11" fmla="*/ 18 h 66"/>
                <a:gd name="T12" fmla="*/ 24 w 66"/>
                <a:gd name="T13" fmla="*/ 18 h 66"/>
                <a:gd name="T14" fmla="*/ 30 w 66"/>
                <a:gd name="T15" fmla="*/ 12 h 66"/>
                <a:gd name="T16" fmla="*/ 36 w 66"/>
                <a:gd name="T17" fmla="*/ 6 h 66"/>
                <a:gd name="T18" fmla="*/ 42 w 66"/>
                <a:gd name="T19" fmla="*/ 6 h 66"/>
                <a:gd name="T20" fmla="*/ 48 w 66"/>
                <a:gd name="T21" fmla="*/ 6 h 66"/>
                <a:gd name="T22" fmla="*/ 60 w 66"/>
                <a:gd name="T23" fmla="*/ 0 h 66"/>
                <a:gd name="T24" fmla="*/ 66 w 66"/>
                <a:gd name="T25" fmla="*/ 54 h 66"/>
                <a:gd name="T26" fmla="*/ 24 w 66"/>
                <a:gd name="T27" fmla="*/ 60 h 66"/>
                <a:gd name="T28" fmla="*/ 12 w 66"/>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12" y="66"/>
                  </a:moveTo>
                  <a:lnTo>
                    <a:pt x="0" y="12"/>
                  </a:lnTo>
                  <a:lnTo>
                    <a:pt x="6" y="12"/>
                  </a:lnTo>
                  <a:lnTo>
                    <a:pt x="12" y="12"/>
                  </a:lnTo>
                  <a:lnTo>
                    <a:pt x="12" y="18"/>
                  </a:lnTo>
                  <a:lnTo>
                    <a:pt x="18" y="18"/>
                  </a:lnTo>
                  <a:lnTo>
                    <a:pt x="24" y="18"/>
                  </a:lnTo>
                  <a:lnTo>
                    <a:pt x="30" y="12"/>
                  </a:lnTo>
                  <a:lnTo>
                    <a:pt x="36" y="6"/>
                  </a:lnTo>
                  <a:lnTo>
                    <a:pt x="42" y="6"/>
                  </a:lnTo>
                  <a:lnTo>
                    <a:pt x="48" y="6"/>
                  </a:lnTo>
                  <a:lnTo>
                    <a:pt x="60" y="0"/>
                  </a:lnTo>
                  <a:lnTo>
                    <a:pt x="66" y="54"/>
                  </a:lnTo>
                  <a:lnTo>
                    <a:pt x="24" y="60"/>
                  </a:lnTo>
                  <a:lnTo>
                    <a:pt x="12" y="6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4" name="Freeform 3052"/>
            <p:cNvSpPr>
              <a:spLocks/>
            </p:cNvSpPr>
            <p:nvPr/>
          </p:nvSpPr>
          <p:spPr bwMode="auto">
            <a:xfrm>
              <a:off x="4122" y="1476"/>
              <a:ext cx="48" cy="60"/>
            </a:xfrm>
            <a:custGeom>
              <a:avLst/>
              <a:gdLst>
                <a:gd name="T0" fmla="*/ 6 w 48"/>
                <a:gd name="T1" fmla="*/ 60 h 60"/>
                <a:gd name="T2" fmla="*/ 0 w 48"/>
                <a:gd name="T3" fmla="*/ 6 h 60"/>
                <a:gd name="T4" fmla="*/ 18 w 48"/>
                <a:gd name="T5" fmla="*/ 6 h 60"/>
                <a:gd name="T6" fmla="*/ 30 w 48"/>
                <a:gd name="T7" fmla="*/ 0 h 60"/>
                <a:gd name="T8" fmla="*/ 30 w 48"/>
                <a:gd name="T9" fmla="*/ 6 h 60"/>
                <a:gd name="T10" fmla="*/ 42 w 48"/>
                <a:gd name="T11" fmla="*/ 6 h 60"/>
                <a:gd name="T12" fmla="*/ 48 w 48"/>
                <a:gd name="T13" fmla="*/ 54 h 60"/>
                <a:gd name="T14" fmla="*/ 12 w 48"/>
                <a:gd name="T15" fmla="*/ 60 h 60"/>
                <a:gd name="T16" fmla="*/ 6 w 48"/>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0">
                  <a:moveTo>
                    <a:pt x="6" y="60"/>
                  </a:moveTo>
                  <a:lnTo>
                    <a:pt x="0" y="6"/>
                  </a:lnTo>
                  <a:lnTo>
                    <a:pt x="18" y="6"/>
                  </a:lnTo>
                  <a:lnTo>
                    <a:pt x="30" y="0"/>
                  </a:lnTo>
                  <a:lnTo>
                    <a:pt x="30" y="6"/>
                  </a:lnTo>
                  <a:lnTo>
                    <a:pt x="42" y="6"/>
                  </a:lnTo>
                  <a:lnTo>
                    <a:pt x="48" y="54"/>
                  </a:lnTo>
                  <a:lnTo>
                    <a:pt x="12" y="60"/>
                  </a:lnTo>
                  <a:lnTo>
                    <a:pt x="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5" name="Freeform 3053"/>
            <p:cNvSpPr>
              <a:spLocks/>
            </p:cNvSpPr>
            <p:nvPr/>
          </p:nvSpPr>
          <p:spPr bwMode="auto">
            <a:xfrm>
              <a:off x="3276" y="1590"/>
              <a:ext cx="42" cy="36"/>
            </a:xfrm>
            <a:custGeom>
              <a:avLst/>
              <a:gdLst>
                <a:gd name="T0" fmla="*/ 6 w 42"/>
                <a:gd name="T1" fmla="*/ 36 h 36"/>
                <a:gd name="T2" fmla="*/ 0 w 42"/>
                <a:gd name="T3" fmla="*/ 0 h 36"/>
                <a:gd name="T4" fmla="*/ 6 w 42"/>
                <a:gd name="T5" fmla="*/ 0 h 36"/>
                <a:gd name="T6" fmla="*/ 42 w 42"/>
                <a:gd name="T7" fmla="*/ 0 h 36"/>
                <a:gd name="T8" fmla="*/ 42 w 42"/>
                <a:gd name="T9" fmla="*/ 30 h 36"/>
                <a:gd name="T10" fmla="*/ 24 w 42"/>
                <a:gd name="T11" fmla="*/ 30 h 36"/>
                <a:gd name="T12" fmla="*/ 6 w 4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6" y="36"/>
                  </a:moveTo>
                  <a:lnTo>
                    <a:pt x="0" y="0"/>
                  </a:lnTo>
                  <a:lnTo>
                    <a:pt x="6" y="0"/>
                  </a:lnTo>
                  <a:lnTo>
                    <a:pt x="42" y="0"/>
                  </a:lnTo>
                  <a:lnTo>
                    <a:pt x="42" y="30"/>
                  </a:lnTo>
                  <a:lnTo>
                    <a:pt x="24" y="3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6" name="Freeform 3054"/>
            <p:cNvSpPr>
              <a:spLocks/>
            </p:cNvSpPr>
            <p:nvPr/>
          </p:nvSpPr>
          <p:spPr bwMode="auto">
            <a:xfrm>
              <a:off x="3318" y="1590"/>
              <a:ext cx="36" cy="36"/>
            </a:xfrm>
            <a:custGeom>
              <a:avLst/>
              <a:gdLst>
                <a:gd name="T0" fmla="*/ 36 w 36"/>
                <a:gd name="T1" fmla="*/ 36 h 36"/>
                <a:gd name="T2" fmla="*/ 18 w 36"/>
                <a:gd name="T3" fmla="*/ 36 h 36"/>
                <a:gd name="T4" fmla="*/ 18 w 36"/>
                <a:gd name="T5" fmla="*/ 30 h 36"/>
                <a:gd name="T6" fmla="*/ 0 w 36"/>
                <a:gd name="T7" fmla="*/ 30 h 36"/>
                <a:gd name="T8" fmla="*/ 0 w 36"/>
                <a:gd name="T9" fmla="*/ 0 h 36"/>
                <a:gd name="T10" fmla="*/ 30 w 36"/>
                <a:gd name="T11" fmla="*/ 0 h 36"/>
                <a:gd name="T12" fmla="*/ 36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6" y="36"/>
                  </a:moveTo>
                  <a:lnTo>
                    <a:pt x="18" y="36"/>
                  </a:lnTo>
                  <a:lnTo>
                    <a:pt x="18" y="30"/>
                  </a:lnTo>
                  <a:lnTo>
                    <a:pt x="0" y="30"/>
                  </a:lnTo>
                  <a:lnTo>
                    <a:pt x="0" y="0"/>
                  </a:lnTo>
                  <a:lnTo>
                    <a:pt x="30"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7" name="Freeform 3055"/>
            <p:cNvSpPr>
              <a:spLocks/>
            </p:cNvSpPr>
            <p:nvPr/>
          </p:nvSpPr>
          <p:spPr bwMode="auto">
            <a:xfrm>
              <a:off x="3366" y="1584"/>
              <a:ext cx="42" cy="36"/>
            </a:xfrm>
            <a:custGeom>
              <a:avLst/>
              <a:gdLst>
                <a:gd name="T0" fmla="*/ 12 w 42"/>
                <a:gd name="T1" fmla="*/ 36 h 36"/>
                <a:gd name="T2" fmla="*/ 6 w 42"/>
                <a:gd name="T3" fmla="*/ 36 h 36"/>
                <a:gd name="T4" fmla="*/ 0 w 42"/>
                <a:gd name="T5" fmla="*/ 6 h 36"/>
                <a:gd name="T6" fmla="*/ 30 w 42"/>
                <a:gd name="T7" fmla="*/ 0 h 36"/>
                <a:gd name="T8" fmla="*/ 36 w 42"/>
                <a:gd name="T9" fmla="*/ 0 h 36"/>
                <a:gd name="T10" fmla="*/ 42 w 42"/>
                <a:gd name="T11" fmla="*/ 36 h 36"/>
                <a:gd name="T12" fmla="*/ 36 w 42"/>
                <a:gd name="T13" fmla="*/ 36 h 36"/>
                <a:gd name="T14" fmla="*/ 12 w 4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6">
                  <a:moveTo>
                    <a:pt x="12" y="36"/>
                  </a:moveTo>
                  <a:lnTo>
                    <a:pt x="6" y="36"/>
                  </a:lnTo>
                  <a:lnTo>
                    <a:pt x="0" y="6"/>
                  </a:lnTo>
                  <a:lnTo>
                    <a:pt x="30" y="0"/>
                  </a:lnTo>
                  <a:lnTo>
                    <a:pt x="36" y="0"/>
                  </a:lnTo>
                  <a:lnTo>
                    <a:pt x="42" y="36"/>
                  </a:lnTo>
                  <a:lnTo>
                    <a:pt x="36" y="36"/>
                  </a:lnTo>
                  <a:lnTo>
                    <a:pt x="12" y="36"/>
                  </a:lnTo>
                  <a:close/>
                </a:path>
              </a:pathLst>
            </a:custGeom>
            <a:solidFill>
              <a:srgbClr val="D15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8" name="Freeform 3056"/>
            <p:cNvSpPr>
              <a:spLocks/>
            </p:cNvSpPr>
            <p:nvPr/>
          </p:nvSpPr>
          <p:spPr bwMode="auto">
            <a:xfrm>
              <a:off x="3348" y="1590"/>
              <a:ext cx="24" cy="36"/>
            </a:xfrm>
            <a:custGeom>
              <a:avLst/>
              <a:gdLst>
                <a:gd name="T0" fmla="*/ 6 w 24"/>
                <a:gd name="T1" fmla="*/ 36 h 36"/>
                <a:gd name="T2" fmla="*/ 0 w 24"/>
                <a:gd name="T3" fmla="*/ 0 h 36"/>
                <a:gd name="T4" fmla="*/ 12 w 24"/>
                <a:gd name="T5" fmla="*/ 0 h 36"/>
                <a:gd name="T6" fmla="*/ 18 w 24"/>
                <a:gd name="T7" fmla="*/ 0 h 36"/>
                <a:gd name="T8" fmla="*/ 24 w 24"/>
                <a:gd name="T9" fmla="*/ 30 h 36"/>
                <a:gd name="T10" fmla="*/ 6 w 24"/>
                <a:gd name="T11" fmla="*/ 36 h 36"/>
              </a:gdLst>
              <a:ahLst/>
              <a:cxnLst>
                <a:cxn ang="0">
                  <a:pos x="T0" y="T1"/>
                </a:cxn>
                <a:cxn ang="0">
                  <a:pos x="T2" y="T3"/>
                </a:cxn>
                <a:cxn ang="0">
                  <a:pos x="T4" y="T5"/>
                </a:cxn>
                <a:cxn ang="0">
                  <a:pos x="T6" y="T7"/>
                </a:cxn>
                <a:cxn ang="0">
                  <a:pos x="T8" y="T9"/>
                </a:cxn>
                <a:cxn ang="0">
                  <a:pos x="T10" y="T11"/>
                </a:cxn>
              </a:cxnLst>
              <a:rect l="0" t="0" r="r" b="b"/>
              <a:pathLst>
                <a:path w="24" h="36">
                  <a:moveTo>
                    <a:pt x="6" y="36"/>
                  </a:moveTo>
                  <a:lnTo>
                    <a:pt x="0" y="0"/>
                  </a:lnTo>
                  <a:lnTo>
                    <a:pt x="12" y="0"/>
                  </a:lnTo>
                  <a:lnTo>
                    <a:pt x="18" y="0"/>
                  </a:lnTo>
                  <a:lnTo>
                    <a:pt x="24" y="3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9" name="Freeform 3057"/>
            <p:cNvSpPr>
              <a:spLocks/>
            </p:cNvSpPr>
            <p:nvPr/>
          </p:nvSpPr>
          <p:spPr bwMode="auto">
            <a:xfrm>
              <a:off x="3402" y="1584"/>
              <a:ext cx="36" cy="36"/>
            </a:xfrm>
            <a:custGeom>
              <a:avLst/>
              <a:gdLst>
                <a:gd name="T0" fmla="*/ 30 w 36"/>
                <a:gd name="T1" fmla="*/ 0 h 36"/>
                <a:gd name="T2" fmla="*/ 30 w 36"/>
                <a:gd name="T3" fmla="*/ 18 h 36"/>
                <a:gd name="T4" fmla="*/ 36 w 36"/>
                <a:gd name="T5" fmla="*/ 30 h 36"/>
                <a:gd name="T6" fmla="*/ 6 w 36"/>
                <a:gd name="T7" fmla="*/ 36 h 36"/>
                <a:gd name="T8" fmla="*/ 0 w 36"/>
                <a:gd name="T9" fmla="*/ 0 h 36"/>
                <a:gd name="T10" fmla="*/ 30 w 36"/>
                <a:gd name="T11" fmla="*/ 0 h 36"/>
              </a:gdLst>
              <a:ahLst/>
              <a:cxnLst>
                <a:cxn ang="0">
                  <a:pos x="T0" y="T1"/>
                </a:cxn>
                <a:cxn ang="0">
                  <a:pos x="T2" y="T3"/>
                </a:cxn>
                <a:cxn ang="0">
                  <a:pos x="T4" y="T5"/>
                </a:cxn>
                <a:cxn ang="0">
                  <a:pos x="T6" y="T7"/>
                </a:cxn>
                <a:cxn ang="0">
                  <a:pos x="T8" y="T9"/>
                </a:cxn>
                <a:cxn ang="0">
                  <a:pos x="T10" y="T11"/>
                </a:cxn>
              </a:cxnLst>
              <a:rect l="0" t="0" r="r" b="b"/>
              <a:pathLst>
                <a:path w="36" h="36">
                  <a:moveTo>
                    <a:pt x="30" y="0"/>
                  </a:moveTo>
                  <a:lnTo>
                    <a:pt x="30" y="18"/>
                  </a:lnTo>
                  <a:lnTo>
                    <a:pt x="36" y="30"/>
                  </a:lnTo>
                  <a:lnTo>
                    <a:pt x="6" y="36"/>
                  </a:lnTo>
                  <a:lnTo>
                    <a:pt x="0" y="0"/>
                  </a:lnTo>
                  <a:lnTo>
                    <a:pt x="30" y="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30" name="Freeform 3058"/>
            <p:cNvSpPr>
              <a:spLocks/>
            </p:cNvSpPr>
            <p:nvPr/>
          </p:nvSpPr>
          <p:spPr bwMode="auto">
            <a:xfrm>
              <a:off x="3744" y="1548"/>
              <a:ext cx="48" cy="42"/>
            </a:xfrm>
            <a:custGeom>
              <a:avLst/>
              <a:gdLst>
                <a:gd name="T0" fmla="*/ 30 w 48"/>
                <a:gd name="T1" fmla="*/ 42 h 42"/>
                <a:gd name="T2" fmla="*/ 24 w 48"/>
                <a:gd name="T3" fmla="*/ 36 h 42"/>
                <a:gd name="T4" fmla="*/ 6 w 48"/>
                <a:gd name="T5" fmla="*/ 42 h 42"/>
                <a:gd name="T6" fmla="*/ 0 w 48"/>
                <a:gd name="T7" fmla="*/ 6 h 42"/>
                <a:gd name="T8" fmla="*/ 30 w 48"/>
                <a:gd name="T9" fmla="*/ 0 h 42"/>
                <a:gd name="T10" fmla="*/ 48 w 48"/>
                <a:gd name="T11" fmla="*/ 0 h 42"/>
                <a:gd name="T12" fmla="*/ 42 w 48"/>
                <a:gd name="T13" fmla="*/ 6 h 42"/>
                <a:gd name="T14" fmla="*/ 30 w 48"/>
                <a:gd name="T15" fmla="*/ 18 h 42"/>
                <a:gd name="T16" fmla="*/ 30 w 48"/>
                <a:gd name="T17" fmla="*/ 36 h 42"/>
                <a:gd name="T18" fmla="*/ 30 w 48"/>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2">
                  <a:moveTo>
                    <a:pt x="30" y="42"/>
                  </a:moveTo>
                  <a:lnTo>
                    <a:pt x="24" y="36"/>
                  </a:lnTo>
                  <a:lnTo>
                    <a:pt x="6" y="42"/>
                  </a:lnTo>
                  <a:lnTo>
                    <a:pt x="0" y="6"/>
                  </a:lnTo>
                  <a:lnTo>
                    <a:pt x="30" y="0"/>
                  </a:lnTo>
                  <a:lnTo>
                    <a:pt x="48" y="0"/>
                  </a:lnTo>
                  <a:lnTo>
                    <a:pt x="42" y="6"/>
                  </a:lnTo>
                  <a:lnTo>
                    <a:pt x="30" y="18"/>
                  </a:lnTo>
                  <a:lnTo>
                    <a:pt x="30" y="36"/>
                  </a:lnTo>
                  <a:lnTo>
                    <a:pt x="30" y="42"/>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31" name="Freeform 3059"/>
            <p:cNvSpPr>
              <a:spLocks/>
            </p:cNvSpPr>
            <p:nvPr/>
          </p:nvSpPr>
          <p:spPr bwMode="auto">
            <a:xfrm>
              <a:off x="3702" y="1554"/>
              <a:ext cx="48" cy="42"/>
            </a:xfrm>
            <a:custGeom>
              <a:avLst/>
              <a:gdLst>
                <a:gd name="T0" fmla="*/ 30 w 48"/>
                <a:gd name="T1" fmla="*/ 36 h 42"/>
                <a:gd name="T2" fmla="*/ 0 w 48"/>
                <a:gd name="T3" fmla="*/ 42 h 42"/>
                <a:gd name="T4" fmla="*/ 0 w 48"/>
                <a:gd name="T5" fmla="*/ 6 h 42"/>
                <a:gd name="T6" fmla="*/ 30 w 48"/>
                <a:gd name="T7" fmla="*/ 0 h 42"/>
                <a:gd name="T8" fmla="*/ 42 w 48"/>
                <a:gd name="T9" fmla="*/ 0 h 42"/>
                <a:gd name="T10" fmla="*/ 48 w 48"/>
                <a:gd name="T11" fmla="*/ 36 h 42"/>
                <a:gd name="T12" fmla="*/ 30 w 48"/>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48" h="42">
                  <a:moveTo>
                    <a:pt x="30" y="36"/>
                  </a:moveTo>
                  <a:lnTo>
                    <a:pt x="0" y="42"/>
                  </a:lnTo>
                  <a:lnTo>
                    <a:pt x="0" y="6"/>
                  </a:lnTo>
                  <a:lnTo>
                    <a:pt x="30" y="0"/>
                  </a:lnTo>
                  <a:lnTo>
                    <a:pt x="42" y="0"/>
                  </a:lnTo>
                  <a:lnTo>
                    <a:pt x="48" y="36"/>
                  </a:lnTo>
                  <a:lnTo>
                    <a:pt x="30" y="36"/>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32" name="Freeform 3060"/>
            <p:cNvSpPr>
              <a:spLocks/>
            </p:cNvSpPr>
            <p:nvPr/>
          </p:nvSpPr>
          <p:spPr bwMode="auto">
            <a:xfrm>
              <a:off x="3660" y="1560"/>
              <a:ext cx="42" cy="42"/>
            </a:xfrm>
            <a:custGeom>
              <a:avLst/>
              <a:gdLst>
                <a:gd name="T0" fmla="*/ 42 w 42"/>
                <a:gd name="T1" fmla="*/ 36 h 42"/>
                <a:gd name="T2" fmla="*/ 30 w 42"/>
                <a:gd name="T3" fmla="*/ 36 h 42"/>
                <a:gd name="T4" fmla="*/ 0 w 42"/>
                <a:gd name="T5" fmla="*/ 42 h 42"/>
                <a:gd name="T6" fmla="*/ 0 w 42"/>
                <a:gd name="T7" fmla="*/ 6 h 42"/>
                <a:gd name="T8" fmla="*/ 6 w 42"/>
                <a:gd name="T9" fmla="*/ 6 h 42"/>
                <a:gd name="T10" fmla="*/ 42 w 42"/>
                <a:gd name="T11" fmla="*/ 0 h 42"/>
                <a:gd name="T12" fmla="*/ 42 w 42"/>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36"/>
                  </a:moveTo>
                  <a:lnTo>
                    <a:pt x="30" y="36"/>
                  </a:lnTo>
                  <a:lnTo>
                    <a:pt x="0" y="42"/>
                  </a:lnTo>
                  <a:lnTo>
                    <a:pt x="0" y="6"/>
                  </a:lnTo>
                  <a:lnTo>
                    <a:pt x="6" y="6"/>
                  </a:lnTo>
                  <a:lnTo>
                    <a:pt x="42" y="0"/>
                  </a:lnTo>
                  <a:lnTo>
                    <a:pt x="42"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33" name="Freeform 3061"/>
            <p:cNvSpPr>
              <a:spLocks/>
            </p:cNvSpPr>
            <p:nvPr/>
          </p:nvSpPr>
          <p:spPr bwMode="auto">
            <a:xfrm>
              <a:off x="3582" y="1572"/>
              <a:ext cx="36" cy="36"/>
            </a:xfrm>
            <a:custGeom>
              <a:avLst/>
              <a:gdLst>
                <a:gd name="T0" fmla="*/ 6 w 36"/>
                <a:gd name="T1" fmla="*/ 36 h 36"/>
                <a:gd name="T2" fmla="*/ 0 w 36"/>
                <a:gd name="T3" fmla="*/ 0 h 36"/>
                <a:gd name="T4" fmla="*/ 18 w 36"/>
                <a:gd name="T5" fmla="*/ 0 h 36"/>
                <a:gd name="T6" fmla="*/ 36 w 36"/>
                <a:gd name="T7" fmla="*/ 0 h 36"/>
                <a:gd name="T8" fmla="*/ 36 w 36"/>
                <a:gd name="T9" fmla="*/ 36 h 36"/>
                <a:gd name="T10" fmla="*/ 6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6" y="36"/>
                  </a:moveTo>
                  <a:lnTo>
                    <a:pt x="0" y="0"/>
                  </a:lnTo>
                  <a:lnTo>
                    <a:pt x="18" y="0"/>
                  </a:lnTo>
                  <a:lnTo>
                    <a:pt x="36" y="0"/>
                  </a:lnTo>
                  <a:lnTo>
                    <a:pt x="36"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34" name="Freeform 3062"/>
            <p:cNvSpPr>
              <a:spLocks/>
            </p:cNvSpPr>
            <p:nvPr/>
          </p:nvSpPr>
          <p:spPr bwMode="auto">
            <a:xfrm>
              <a:off x="3618" y="1566"/>
              <a:ext cx="42" cy="42"/>
            </a:xfrm>
            <a:custGeom>
              <a:avLst/>
              <a:gdLst>
                <a:gd name="T0" fmla="*/ 36 w 42"/>
                <a:gd name="T1" fmla="*/ 36 h 42"/>
                <a:gd name="T2" fmla="*/ 0 w 42"/>
                <a:gd name="T3" fmla="*/ 42 h 42"/>
                <a:gd name="T4" fmla="*/ 0 w 42"/>
                <a:gd name="T5" fmla="*/ 6 h 42"/>
                <a:gd name="T6" fmla="*/ 12 w 42"/>
                <a:gd name="T7" fmla="*/ 6 h 42"/>
                <a:gd name="T8" fmla="*/ 42 w 42"/>
                <a:gd name="T9" fmla="*/ 0 h 42"/>
                <a:gd name="T10" fmla="*/ 42 w 42"/>
                <a:gd name="T11" fmla="*/ 36 h 42"/>
                <a:gd name="T12" fmla="*/ 36 w 42"/>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36" y="36"/>
                  </a:moveTo>
                  <a:lnTo>
                    <a:pt x="0" y="42"/>
                  </a:lnTo>
                  <a:lnTo>
                    <a:pt x="0" y="6"/>
                  </a:lnTo>
                  <a:lnTo>
                    <a:pt x="12" y="6"/>
                  </a:lnTo>
                  <a:lnTo>
                    <a:pt x="42" y="0"/>
                  </a:lnTo>
                  <a:lnTo>
                    <a:pt x="42" y="3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35" name="Freeform 3063"/>
            <p:cNvSpPr>
              <a:spLocks/>
            </p:cNvSpPr>
            <p:nvPr/>
          </p:nvSpPr>
          <p:spPr bwMode="auto">
            <a:xfrm>
              <a:off x="3540" y="1572"/>
              <a:ext cx="48" cy="42"/>
            </a:xfrm>
            <a:custGeom>
              <a:avLst/>
              <a:gdLst>
                <a:gd name="T0" fmla="*/ 12 w 48"/>
                <a:gd name="T1" fmla="*/ 42 h 42"/>
                <a:gd name="T2" fmla="*/ 12 w 48"/>
                <a:gd name="T3" fmla="*/ 24 h 42"/>
                <a:gd name="T4" fmla="*/ 0 w 48"/>
                <a:gd name="T5" fmla="*/ 24 h 42"/>
                <a:gd name="T6" fmla="*/ 6 w 48"/>
                <a:gd name="T7" fmla="*/ 6 h 42"/>
                <a:gd name="T8" fmla="*/ 42 w 48"/>
                <a:gd name="T9" fmla="*/ 0 h 42"/>
                <a:gd name="T10" fmla="*/ 48 w 48"/>
                <a:gd name="T11" fmla="*/ 36 h 42"/>
                <a:gd name="T12" fmla="*/ 12 w 4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8" h="42">
                  <a:moveTo>
                    <a:pt x="12" y="42"/>
                  </a:moveTo>
                  <a:lnTo>
                    <a:pt x="12" y="24"/>
                  </a:lnTo>
                  <a:lnTo>
                    <a:pt x="0" y="24"/>
                  </a:lnTo>
                  <a:lnTo>
                    <a:pt x="6" y="6"/>
                  </a:lnTo>
                  <a:lnTo>
                    <a:pt x="42" y="0"/>
                  </a:lnTo>
                  <a:lnTo>
                    <a:pt x="48" y="36"/>
                  </a:lnTo>
                  <a:lnTo>
                    <a:pt x="12"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36" name="Freeform 3064"/>
            <p:cNvSpPr>
              <a:spLocks/>
            </p:cNvSpPr>
            <p:nvPr/>
          </p:nvSpPr>
          <p:spPr bwMode="auto">
            <a:xfrm>
              <a:off x="4278" y="1458"/>
              <a:ext cx="60" cy="48"/>
            </a:xfrm>
            <a:custGeom>
              <a:avLst/>
              <a:gdLst>
                <a:gd name="T0" fmla="*/ 60 w 60"/>
                <a:gd name="T1" fmla="*/ 36 h 48"/>
                <a:gd name="T2" fmla="*/ 54 w 60"/>
                <a:gd name="T3" fmla="*/ 36 h 48"/>
                <a:gd name="T4" fmla="*/ 12 w 60"/>
                <a:gd name="T5" fmla="*/ 48 h 48"/>
                <a:gd name="T6" fmla="*/ 6 w 60"/>
                <a:gd name="T7" fmla="*/ 30 h 48"/>
                <a:gd name="T8" fmla="*/ 6 w 60"/>
                <a:gd name="T9" fmla="*/ 24 h 48"/>
                <a:gd name="T10" fmla="*/ 6 w 60"/>
                <a:gd name="T11" fmla="*/ 18 h 48"/>
                <a:gd name="T12" fmla="*/ 0 w 60"/>
                <a:gd name="T13" fmla="*/ 18 h 48"/>
                <a:gd name="T14" fmla="*/ 0 w 60"/>
                <a:gd name="T15" fmla="*/ 6 h 48"/>
                <a:gd name="T16" fmla="*/ 18 w 60"/>
                <a:gd name="T17" fmla="*/ 0 h 48"/>
                <a:gd name="T18" fmla="*/ 24 w 60"/>
                <a:gd name="T19" fmla="*/ 18 h 48"/>
                <a:gd name="T20" fmla="*/ 36 w 60"/>
                <a:gd name="T21" fmla="*/ 18 h 48"/>
                <a:gd name="T22" fmla="*/ 42 w 60"/>
                <a:gd name="T23" fmla="*/ 18 h 48"/>
                <a:gd name="T24" fmla="*/ 54 w 60"/>
                <a:gd name="T25" fmla="*/ 18 h 48"/>
                <a:gd name="T26" fmla="*/ 60 w 60"/>
                <a:gd name="T27" fmla="*/ 30 h 48"/>
                <a:gd name="T28" fmla="*/ 60 w 60"/>
                <a:gd name="T2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8">
                  <a:moveTo>
                    <a:pt x="60" y="36"/>
                  </a:moveTo>
                  <a:lnTo>
                    <a:pt x="54" y="36"/>
                  </a:lnTo>
                  <a:lnTo>
                    <a:pt x="12" y="48"/>
                  </a:lnTo>
                  <a:lnTo>
                    <a:pt x="6" y="30"/>
                  </a:lnTo>
                  <a:lnTo>
                    <a:pt x="6" y="24"/>
                  </a:lnTo>
                  <a:lnTo>
                    <a:pt x="6" y="18"/>
                  </a:lnTo>
                  <a:lnTo>
                    <a:pt x="0" y="18"/>
                  </a:lnTo>
                  <a:lnTo>
                    <a:pt x="0" y="6"/>
                  </a:lnTo>
                  <a:lnTo>
                    <a:pt x="18" y="0"/>
                  </a:lnTo>
                  <a:lnTo>
                    <a:pt x="24" y="18"/>
                  </a:lnTo>
                  <a:lnTo>
                    <a:pt x="36" y="18"/>
                  </a:lnTo>
                  <a:lnTo>
                    <a:pt x="42" y="18"/>
                  </a:lnTo>
                  <a:lnTo>
                    <a:pt x="54" y="18"/>
                  </a:lnTo>
                  <a:lnTo>
                    <a:pt x="60" y="30"/>
                  </a:lnTo>
                  <a:lnTo>
                    <a:pt x="60"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37" name="Freeform 3065"/>
            <p:cNvSpPr>
              <a:spLocks/>
            </p:cNvSpPr>
            <p:nvPr/>
          </p:nvSpPr>
          <p:spPr bwMode="auto">
            <a:xfrm>
              <a:off x="4248" y="1464"/>
              <a:ext cx="42" cy="48"/>
            </a:xfrm>
            <a:custGeom>
              <a:avLst/>
              <a:gdLst>
                <a:gd name="T0" fmla="*/ 6 w 42"/>
                <a:gd name="T1" fmla="*/ 48 h 48"/>
                <a:gd name="T2" fmla="*/ 6 w 42"/>
                <a:gd name="T3" fmla="*/ 42 h 48"/>
                <a:gd name="T4" fmla="*/ 6 w 42"/>
                <a:gd name="T5" fmla="*/ 30 h 48"/>
                <a:gd name="T6" fmla="*/ 0 w 42"/>
                <a:gd name="T7" fmla="*/ 18 h 48"/>
                <a:gd name="T8" fmla="*/ 6 w 42"/>
                <a:gd name="T9" fmla="*/ 18 h 48"/>
                <a:gd name="T10" fmla="*/ 12 w 42"/>
                <a:gd name="T11" fmla="*/ 18 h 48"/>
                <a:gd name="T12" fmla="*/ 12 w 42"/>
                <a:gd name="T13" fmla="*/ 12 h 48"/>
                <a:gd name="T14" fmla="*/ 18 w 42"/>
                <a:gd name="T15" fmla="*/ 12 h 48"/>
                <a:gd name="T16" fmla="*/ 24 w 42"/>
                <a:gd name="T17" fmla="*/ 12 h 48"/>
                <a:gd name="T18" fmla="*/ 24 w 42"/>
                <a:gd name="T19" fmla="*/ 6 h 48"/>
                <a:gd name="T20" fmla="*/ 18 w 42"/>
                <a:gd name="T21" fmla="*/ 6 h 48"/>
                <a:gd name="T22" fmla="*/ 30 w 42"/>
                <a:gd name="T23" fmla="*/ 0 h 48"/>
                <a:gd name="T24" fmla="*/ 30 w 42"/>
                <a:gd name="T25" fmla="*/ 12 h 48"/>
                <a:gd name="T26" fmla="*/ 36 w 42"/>
                <a:gd name="T27" fmla="*/ 12 h 48"/>
                <a:gd name="T28" fmla="*/ 36 w 42"/>
                <a:gd name="T29" fmla="*/ 18 h 48"/>
                <a:gd name="T30" fmla="*/ 36 w 42"/>
                <a:gd name="T31" fmla="*/ 24 h 48"/>
                <a:gd name="T32" fmla="*/ 42 w 42"/>
                <a:gd name="T33" fmla="*/ 42 h 48"/>
                <a:gd name="T34" fmla="*/ 36 w 42"/>
                <a:gd name="T35" fmla="*/ 42 h 48"/>
                <a:gd name="T36" fmla="*/ 6 w 42"/>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8">
                  <a:moveTo>
                    <a:pt x="6" y="48"/>
                  </a:moveTo>
                  <a:lnTo>
                    <a:pt x="6" y="42"/>
                  </a:lnTo>
                  <a:lnTo>
                    <a:pt x="6" y="30"/>
                  </a:lnTo>
                  <a:lnTo>
                    <a:pt x="0" y="18"/>
                  </a:lnTo>
                  <a:lnTo>
                    <a:pt x="6" y="18"/>
                  </a:lnTo>
                  <a:lnTo>
                    <a:pt x="12" y="18"/>
                  </a:lnTo>
                  <a:lnTo>
                    <a:pt x="12" y="12"/>
                  </a:lnTo>
                  <a:lnTo>
                    <a:pt x="18" y="12"/>
                  </a:lnTo>
                  <a:lnTo>
                    <a:pt x="24" y="12"/>
                  </a:lnTo>
                  <a:lnTo>
                    <a:pt x="24" y="6"/>
                  </a:lnTo>
                  <a:lnTo>
                    <a:pt x="18" y="6"/>
                  </a:lnTo>
                  <a:lnTo>
                    <a:pt x="30" y="0"/>
                  </a:lnTo>
                  <a:lnTo>
                    <a:pt x="30" y="12"/>
                  </a:lnTo>
                  <a:lnTo>
                    <a:pt x="36" y="12"/>
                  </a:lnTo>
                  <a:lnTo>
                    <a:pt x="36" y="18"/>
                  </a:lnTo>
                  <a:lnTo>
                    <a:pt x="36" y="24"/>
                  </a:lnTo>
                  <a:lnTo>
                    <a:pt x="42" y="42"/>
                  </a:lnTo>
                  <a:lnTo>
                    <a:pt x="36" y="42"/>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38" name="Freeform 3066"/>
            <p:cNvSpPr>
              <a:spLocks/>
            </p:cNvSpPr>
            <p:nvPr/>
          </p:nvSpPr>
          <p:spPr bwMode="auto">
            <a:xfrm>
              <a:off x="4218" y="1482"/>
              <a:ext cx="36" cy="36"/>
            </a:xfrm>
            <a:custGeom>
              <a:avLst/>
              <a:gdLst>
                <a:gd name="T0" fmla="*/ 0 w 36"/>
                <a:gd name="T1" fmla="*/ 6 h 36"/>
                <a:gd name="T2" fmla="*/ 18 w 36"/>
                <a:gd name="T3" fmla="*/ 6 h 36"/>
                <a:gd name="T4" fmla="*/ 24 w 36"/>
                <a:gd name="T5" fmla="*/ 6 h 36"/>
                <a:gd name="T6" fmla="*/ 30 w 36"/>
                <a:gd name="T7" fmla="*/ 6 h 36"/>
                <a:gd name="T8" fmla="*/ 24 w 36"/>
                <a:gd name="T9" fmla="*/ 6 h 36"/>
                <a:gd name="T10" fmla="*/ 30 w 36"/>
                <a:gd name="T11" fmla="*/ 0 h 36"/>
                <a:gd name="T12" fmla="*/ 36 w 36"/>
                <a:gd name="T13" fmla="*/ 12 h 36"/>
                <a:gd name="T14" fmla="*/ 36 w 36"/>
                <a:gd name="T15" fmla="*/ 24 h 36"/>
                <a:gd name="T16" fmla="*/ 36 w 36"/>
                <a:gd name="T17" fmla="*/ 30 h 36"/>
                <a:gd name="T18" fmla="*/ 12 w 36"/>
                <a:gd name="T19" fmla="*/ 36 h 36"/>
                <a:gd name="T20" fmla="*/ 6 w 36"/>
                <a:gd name="T21" fmla="*/ 36 h 36"/>
                <a:gd name="T22" fmla="*/ 0 w 36"/>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0" y="6"/>
                  </a:moveTo>
                  <a:lnTo>
                    <a:pt x="18" y="6"/>
                  </a:lnTo>
                  <a:lnTo>
                    <a:pt x="24" y="6"/>
                  </a:lnTo>
                  <a:lnTo>
                    <a:pt x="30" y="6"/>
                  </a:lnTo>
                  <a:lnTo>
                    <a:pt x="24" y="6"/>
                  </a:lnTo>
                  <a:lnTo>
                    <a:pt x="30" y="0"/>
                  </a:lnTo>
                  <a:lnTo>
                    <a:pt x="36" y="12"/>
                  </a:lnTo>
                  <a:lnTo>
                    <a:pt x="36" y="24"/>
                  </a:lnTo>
                  <a:lnTo>
                    <a:pt x="36" y="30"/>
                  </a:lnTo>
                  <a:lnTo>
                    <a:pt x="12" y="36"/>
                  </a:lnTo>
                  <a:lnTo>
                    <a:pt x="6" y="36"/>
                  </a:lnTo>
                  <a:lnTo>
                    <a:pt x="0" y="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39" name="Freeform 3067"/>
            <p:cNvSpPr>
              <a:spLocks/>
            </p:cNvSpPr>
            <p:nvPr/>
          </p:nvSpPr>
          <p:spPr bwMode="auto">
            <a:xfrm>
              <a:off x="3966" y="1530"/>
              <a:ext cx="72" cy="48"/>
            </a:xfrm>
            <a:custGeom>
              <a:avLst/>
              <a:gdLst>
                <a:gd name="T0" fmla="*/ 6 w 72"/>
                <a:gd name="T1" fmla="*/ 48 h 48"/>
                <a:gd name="T2" fmla="*/ 0 w 72"/>
                <a:gd name="T3" fmla="*/ 36 h 48"/>
                <a:gd name="T4" fmla="*/ 54 w 72"/>
                <a:gd name="T5" fmla="*/ 0 h 48"/>
                <a:gd name="T6" fmla="*/ 60 w 72"/>
                <a:gd name="T7" fmla="*/ 24 h 48"/>
                <a:gd name="T8" fmla="*/ 66 w 72"/>
                <a:gd name="T9" fmla="*/ 24 h 48"/>
                <a:gd name="T10" fmla="*/ 72 w 72"/>
                <a:gd name="T11" fmla="*/ 36 h 48"/>
                <a:gd name="T12" fmla="*/ 6 w 7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2" h="48">
                  <a:moveTo>
                    <a:pt x="6" y="48"/>
                  </a:moveTo>
                  <a:lnTo>
                    <a:pt x="0" y="36"/>
                  </a:lnTo>
                  <a:lnTo>
                    <a:pt x="54" y="0"/>
                  </a:lnTo>
                  <a:lnTo>
                    <a:pt x="60" y="24"/>
                  </a:lnTo>
                  <a:lnTo>
                    <a:pt x="66" y="24"/>
                  </a:lnTo>
                  <a:lnTo>
                    <a:pt x="72" y="36"/>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0" name="Freeform 3068"/>
            <p:cNvSpPr>
              <a:spLocks/>
            </p:cNvSpPr>
            <p:nvPr/>
          </p:nvSpPr>
          <p:spPr bwMode="auto">
            <a:xfrm>
              <a:off x="3510" y="1596"/>
              <a:ext cx="42" cy="54"/>
            </a:xfrm>
            <a:custGeom>
              <a:avLst/>
              <a:gdLst>
                <a:gd name="T0" fmla="*/ 42 w 42"/>
                <a:gd name="T1" fmla="*/ 18 h 54"/>
                <a:gd name="T2" fmla="*/ 42 w 42"/>
                <a:gd name="T3" fmla="*/ 48 h 54"/>
                <a:gd name="T4" fmla="*/ 24 w 42"/>
                <a:gd name="T5" fmla="*/ 48 h 54"/>
                <a:gd name="T6" fmla="*/ 0 w 42"/>
                <a:gd name="T7" fmla="*/ 54 h 54"/>
                <a:gd name="T8" fmla="*/ 12 w 42"/>
                <a:gd name="T9" fmla="*/ 36 h 54"/>
                <a:gd name="T10" fmla="*/ 24 w 42"/>
                <a:gd name="T11" fmla="*/ 12 h 54"/>
                <a:gd name="T12" fmla="*/ 30 w 42"/>
                <a:gd name="T13" fmla="*/ 0 h 54"/>
                <a:gd name="T14" fmla="*/ 42 w 42"/>
                <a:gd name="T15" fmla="*/ 0 h 54"/>
                <a:gd name="T16" fmla="*/ 42 w 42"/>
                <a:gd name="T1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4">
                  <a:moveTo>
                    <a:pt x="42" y="18"/>
                  </a:moveTo>
                  <a:lnTo>
                    <a:pt x="42" y="48"/>
                  </a:lnTo>
                  <a:lnTo>
                    <a:pt x="24" y="48"/>
                  </a:lnTo>
                  <a:lnTo>
                    <a:pt x="0" y="54"/>
                  </a:lnTo>
                  <a:lnTo>
                    <a:pt x="12" y="36"/>
                  </a:lnTo>
                  <a:lnTo>
                    <a:pt x="24" y="12"/>
                  </a:lnTo>
                  <a:lnTo>
                    <a:pt x="30" y="0"/>
                  </a:lnTo>
                  <a:lnTo>
                    <a:pt x="42" y="0"/>
                  </a:lnTo>
                  <a:lnTo>
                    <a:pt x="42"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1" name="Freeform 3069"/>
            <p:cNvSpPr>
              <a:spLocks/>
            </p:cNvSpPr>
            <p:nvPr/>
          </p:nvSpPr>
          <p:spPr bwMode="auto">
            <a:xfrm>
              <a:off x="3300" y="1620"/>
              <a:ext cx="54" cy="30"/>
            </a:xfrm>
            <a:custGeom>
              <a:avLst/>
              <a:gdLst>
                <a:gd name="T0" fmla="*/ 0 w 54"/>
                <a:gd name="T1" fmla="*/ 30 h 30"/>
                <a:gd name="T2" fmla="*/ 0 w 54"/>
                <a:gd name="T3" fmla="*/ 0 h 30"/>
                <a:gd name="T4" fmla="*/ 18 w 54"/>
                <a:gd name="T5" fmla="*/ 0 h 30"/>
                <a:gd name="T6" fmla="*/ 36 w 54"/>
                <a:gd name="T7" fmla="*/ 0 h 30"/>
                <a:gd name="T8" fmla="*/ 36 w 54"/>
                <a:gd name="T9" fmla="*/ 6 h 30"/>
                <a:gd name="T10" fmla="*/ 54 w 54"/>
                <a:gd name="T11" fmla="*/ 6 h 30"/>
                <a:gd name="T12" fmla="*/ 54 w 54"/>
                <a:gd name="T13" fmla="*/ 30 h 30"/>
                <a:gd name="T14" fmla="*/ 24 w 54"/>
                <a:gd name="T15" fmla="*/ 30 h 30"/>
                <a:gd name="T16" fmla="*/ 18 w 54"/>
                <a:gd name="T17" fmla="*/ 30 h 30"/>
                <a:gd name="T18" fmla="*/ 12 w 54"/>
                <a:gd name="T19" fmla="*/ 30 h 30"/>
                <a:gd name="T20" fmla="*/ 6 w 54"/>
                <a:gd name="T21" fmla="*/ 30 h 30"/>
                <a:gd name="T22" fmla="*/ 0 w 5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0">
                  <a:moveTo>
                    <a:pt x="0" y="30"/>
                  </a:moveTo>
                  <a:lnTo>
                    <a:pt x="0" y="0"/>
                  </a:lnTo>
                  <a:lnTo>
                    <a:pt x="18" y="0"/>
                  </a:lnTo>
                  <a:lnTo>
                    <a:pt x="36" y="0"/>
                  </a:lnTo>
                  <a:lnTo>
                    <a:pt x="36" y="6"/>
                  </a:lnTo>
                  <a:lnTo>
                    <a:pt x="54" y="6"/>
                  </a:lnTo>
                  <a:lnTo>
                    <a:pt x="54" y="30"/>
                  </a:lnTo>
                  <a:lnTo>
                    <a:pt x="24" y="30"/>
                  </a:lnTo>
                  <a:lnTo>
                    <a:pt x="18" y="30"/>
                  </a:lnTo>
                  <a:lnTo>
                    <a:pt x="12" y="30"/>
                  </a:lnTo>
                  <a:lnTo>
                    <a:pt x="6"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2" name="Freeform 3070"/>
            <p:cNvSpPr>
              <a:spLocks/>
            </p:cNvSpPr>
            <p:nvPr/>
          </p:nvSpPr>
          <p:spPr bwMode="auto">
            <a:xfrm>
              <a:off x="3252" y="1620"/>
              <a:ext cx="48" cy="30"/>
            </a:xfrm>
            <a:custGeom>
              <a:avLst/>
              <a:gdLst>
                <a:gd name="T0" fmla="*/ 48 w 48"/>
                <a:gd name="T1" fmla="*/ 30 h 30"/>
                <a:gd name="T2" fmla="*/ 12 w 48"/>
                <a:gd name="T3" fmla="*/ 30 h 30"/>
                <a:gd name="T4" fmla="*/ 12 w 48"/>
                <a:gd name="T5" fmla="*/ 24 h 30"/>
                <a:gd name="T6" fmla="*/ 12 w 48"/>
                <a:gd name="T7" fmla="*/ 18 h 30"/>
                <a:gd name="T8" fmla="*/ 12 w 48"/>
                <a:gd name="T9" fmla="*/ 12 h 30"/>
                <a:gd name="T10" fmla="*/ 6 w 48"/>
                <a:gd name="T11" fmla="*/ 6 h 30"/>
                <a:gd name="T12" fmla="*/ 0 w 48"/>
                <a:gd name="T13" fmla="*/ 6 h 30"/>
                <a:gd name="T14" fmla="*/ 30 w 48"/>
                <a:gd name="T15" fmla="*/ 6 h 30"/>
                <a:gd name="T16" fmla="*/ 48 w 48"/>
                <a:gd name="T17" fmla="*/ 0 h 30"/>
                <a:gd name="T18" fmla="*/ 48 w 48"/>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0">
                  <a:moveTo>
                    <a:pt x="48" y="30"/>
                  </a:moveTo>
                  <a:lnTo>
                    <a:pt x="12" y="30"/>
                  </a:lnTo>
                  <a:lnTo>
                    <a:pt x="12" y="24"/>
                  </a:lnTo>
                  <a:lnTo>
                    <a:pt x="12" y="18"/>
                  </a:lnTo>
                  <a:lnTo>
                    <a:pt x="12" y="12"/>
                  </a:lnTo>
                  <a:lnTo>
                    <a:pt x="6" y="6"/>
                  </a:lnTo>
                  <a:lnTo>
                    <a:pt x="0" y="6"/>
                  </a:lnTo>
                  <a:lnTo>
                    <a:pt x="30" y="6"/>
                  </a:lnTo>
                  <a:lnTo>
                    <a:pt x="48" y="0"/>
                  </a:lnTo>
                  <a:lnTo>
                    <a:pt x="48" y="30"/>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3" name="Freeform 3071"/>
            <p:cNvSpPr>
              <a:spLocks/>
            </p:cNvSpPr>
            <p:nvPr/>
          </p:nvSpPr>
          <p:spPr bwMode="auto">
            <a:xfrm>
              <a:off x="3402" y="1614"/>
              <a:ext cx="60" cy="72"/>
            </a:xfrm>
            <a:custGeom>
              <a:avLst/>
              <a:gdLst>
                <a:gd name="T0" fmla="*/ 0 w 60"/>
                <a:gd name="T1" fmla="*/ 24 h 72"/>
                <a:gd name="T2" fmla="*/ 0 w 60"/>
                <a:gd name="T3" fmla="*/ 12 h 72"/>
                <a:gd name="T4" fmla="*/ 0 w 60"/>
                <a:gd name="T5" fmla="*/ 6 h 72"/>
                <a:gd name="T6" fmla="*/ 6 w 60"/>
                <a:gd name="T7" fmla="*/ 6 h 72"/>
                <a:gd name="T8" fmla="*/ 36 w 60"/>
                <a:gd name="T9" fmla="*/ 0 h 72"/>
                <a:gd name="T10" fmla="*/ 42 w 60"/>
                <a:gd name="T11" fmla="*/ 12 h 72"/>
                <a:gd name="T12" fmla="*/ 48 w 60"/>
                <a:gd name="T13" fmla="*/ 30 h 72"/>
                <a:gd name="T14" fmla="*/ 60 w 60"/>
                <a:gd name="T15" fmla="*/ 42 h 72"/>
                <a:gd name="T16" fmla="*/ 60 w 60"/>
                <a:gd name="T17" fmla="*/ 66 h 72"/>
                <a:gd name="T18" fmla="*/ 42 w 60"/>
                <a:gd name="T19" fmla="*/ 72 h 72"/>
                <a:gd name="T20" fmla="*/ 42 w 60"/>
                <a:gd name="T21" fmla="*/ 60 h 72"/>
                <a:gd name="T22" fmla="*/ 30 w 60"/>
                <a:gd name="T23" fmla="*/ 60 h 72"/>
                <a:gd name="T24" fmla="*/ 30 w 60"/>
                <a:gd name="T25" fmla="*/ 54 h 72"/>
                <a:gd name="T26" fmla="*/ 24 w 60"/>
                <a:gd name="T27" fmla="*/ 54 h 72"/>
                <a:gd name="T28" fmla="*/ 18 w 60"/>
                <a:gd name="T29" fmla="*/ 48 h 72"/>
                <a:gd name="T30" fmla="*/ 24 w 60"/>
                <a:gd name="T31" fmla="*/ 48 h 72"/>
                <a:gd name="T32" fmla="*/ 30 w 60"/>
                <a:gd name="T33" fmla="*/ 48 h 72"/>
                <a:gd name="T34" fmla="*/ 24 w 60"/>
                <a:gd name="T35" fmla="*/ 18 h 72"/>
                <a:gd name="T36" fmla="*/ 0 w 60"/>
                <a:gd name="T37"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72">
                  <a:moveTo>
                    <a:pt x="0" y="24"/>
                  </a:moveTo>
                  <a:lnTo>
                    <a:pt x="0" y="12"/>
                  </a:lnTo>
                  <a:lnTo>
                    <a:pt x="0" y="6"/>
                  </a:lnTo>
                  <a:lnTo>
                    <a:pt x="6" y="6"/>
                  </a:lnTo>
                  <a:lnTo>
                    <a:pt x="36" y="0"/>
                  </a:lnTo>
                  <a:lnTo>
                    <a:pt x="42" y="12"/>
                  </a:lnTo>
                  <a:lnTo>
                    <a:pt x="48" y="30"/>
                  </a:lnTo>
                  <a:lnTo>
                    <a:pt x="60" y="42"/>
                  </a:lnTo>
                  <a:lnTo>
                    <a:pt x="60" y="66"/>
                  </a:lnTo>
                  <a:lnTo>
                    <a:pt x="42" y="72"/>
                  </a:lnTo>
                  <a:lnTo>
                    <a:pt x="42" y="60"/>
                  </a:lnTo>
                  <a:lnTo>
                    <a:pt x="30" y="60"/>
                  </a:lnTo>
                  <a:lnTo>
                    <a:pt x="30" y="54"/>
                  </a:lnTo>
                  <a:lnTo>
                    <a:pt x="24" y="54"/>
                  </a:lnTo>
                  <a:lnTo>
                    <a:pt x="18" y="48"/>
                  </a:lnTo>
                  <a:lnTo>
                    <a:pt x="24" y="48"/>
                  </a:lnTo>
                  <a:lnTo>
                    <a:pt x="30" y="48"/>
                  </a:lnTo>
                  <a:lnTo>
                    <a:pt x="24" y="18"/>
                  </a:lnTo>
                  <a:lnTo>
                    <a:pt x="0" y="24"/>
                  </a:lnTo>
                  <a:close/>
                </a:path>
              </a:pathLst>
            </a:custGeom>
            <a:solidFill>
              <a:srgbClr val="FEEE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4" name="Freeform 3072"/>
            <p:cNvSpPr>
              <a:spLocks/>
            </p:cNvSpPr>
            <p:nvPr/>
          </p:nvSpPr>
          <p:spPr bwMode="auto">
            <a:xfrm>
              <a:off x="3378" y="1620"/>
              <a:ext cx="30" cy="42"/>
            </a:xfrm>
            <a:custGeom>
              <a:avLst/>
              <a:gdLst>
                <a:gd name="T0" fmla="*/ 0 w 30"/>
                <a:gd name="T1" fmla="*/ 42 h 42"/>
                <a:gd name="T2" fmla="*/ 0 w 30"/>
                <a:gd name="T3" fmla="*/ 12 h 42"/>
                <a:gd name="T4" fmla="*/ 0 w 30"/>
                <a:gd name="T5" fmla="*/ 0 h 42"/>
                <a:gd name="T6" fmla="*/ 24 w 30"/>
                <a:gd name="T7" fmla="*/ 0 h 42"/>
                <a:gd name="T8" fmla="*/ 24 w 30"/>
                <a:gd name="T9" fmla="*/ 6 h 42"/>
                <a:gd name="T10" fmla="*/ 24 w 30"/>
                <a:gd name="T11" fmla="*/ 18 h 42"/>
                <a:gd name="T12" fmla="*/ 30 w 30"/>
                <a:gd name="T13" fmla="*/ 42 h 42"/>
                <a:gd name="T14" fmla="*/ 0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0" y="42"/>
                  </a:moveTo>
                  <a:lnTo>
                    <a:pt x="0" y="12"/>
                  </a:lnTo>
                  <a:lnTo>
                    <a:pt x="0" y="0"/>
                  </a:lnTo>
                  <a:lnTo>
                    <a:pt x="24" y="0"/>
                  </a:lnTo>
                  <a:lnTo>
                    <a:pt x="24" y="6"/>
                  </a:lnTo>
                  <a:lnTo>
                    <a:pt x="24" y="18"/>
                  </a:lnTo>
                  <a:lnTo>
                    <a:pt x="30" y="42"/>
                  </a:lnTo>
                  <a:lnTo>
                    <a:pt x="0"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5" name="Freeform 3073"/>
            <p:cNvSpPr>
              <a:spLocks/>
            </p:cNvSpPr>
            <p:nvPr/>
          </p:nvSpPr>
          <p:spPr bwMode="auto">
            <a:xfrm>
              <a:off x="3354" y="1620"/>
              <a:ext cx="24" cy="54"/>
            </a:xfrm>
            <a:custGeom>
              <a:avLst/>
              <a:gdLst>
                <a:gd name="T0" fmla="*/ 24 w 24"/>
                <a:gd name="T1" fmla="*/ 54 h 54"/>
                <a:gd name="T2" fmla="*/ 0 w 24"/>
                <a:gd name="T3" fmla="*/ 54 h 54"/>
                <a:gd name="T4" fmla="*/ 0 w 24"/>
                <a:gd name="T5" fmla="*/ 30 h 54"/>
                <a:gd name="T6" fmla="*/ 0 w 24"/>
                <a:gd name="T7" fmla="*/ 6 h 54"/>
                <a:gd name="T8" fmla="*/ 18 w 24"/>
                <a:gd name="T9" fmla="*/ 0 h 54"/>
                <a:gd name="T10" fmla="*/ 24 w 24"/>
                <a:gd name="T11" fmla="*/ 0 h 54"/>
                <a:gd name="T12" fmla="*/ 24 w 24"/>
                <a:gd name="T13" fmla="*/ 12 h 54"/>
                <a:gd name="T14" fmla="*/ 24 w 24"/>
                <a:gd name="T15" fmla="*/ 42 h 54"/>
                <a:gd name="T16" fmla="*/ 24 w 2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4">
                  <a:moveTo>
                    <a:pt x="24" y="54"/>
                  </a:moveTo>
                  <a:lnTo>
                    <a:pt x="0" y="54"/>
                  </a:lnTo>
                  <a:lnTo>
                    <a:pt x="0" y="30"/>
                  </a:lnTo>
                  <a:lnTo>
                    <a:pt x="0" y="6"/>
                  </a:lnTo>
                  <a:lnTo>
                    <a:pt x="18" y="0"/>
                  </a:lnTo>
                  <a:lnTo>
                    <a:pt x="24" y="0"/>
                  </a:lnTo>
                  <a:lnTo>
                    <a:pt x="24" y="12"/>
                  </a:lnTo>
                  <a:lnTo>
                    <a:pt x="24" y="42"/>
                  </a:lnTo>
                  <a:lnTo>
                    <a:pt x="24"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6" name="Freeform 3074"/>
            <p:cNvSpPr>
              <a:spLocks/>
            </p:cNvSpPr>
            <p:nvPr/>
          </p:nvSpPr>
          <p:spPr bwMode="auto">
            <a:xfrm>
              <a:off x="3732" y="1584"/>
              <a:ext cx="42" cy="42"/>
            </a:xfrm>
            <a:custGeom>
              <a:avLst/>
              <a:gdLst>
                <a:gd name="T0" fmla="*/ 6 w 42"/>
                <a:gd name="T1" fmla="*/ 42 h 42"/>
                <a:gd name="T2" fmla="*/ 0 w 42"/>
                <a:gd name="T3" fmla="*/ 6 h 42"/>
                <a:gd name="T4" fmla="*/ 18 w 42"/>
                <a:gd name="T5" fmla="*/ 6 h 42"/>
                <a:gd name="T6" fmla="*/ 36 w 42"/>
                <a:gd name="T7" fmla="*/ 0 h 42"/>
                <a:gd name="T8" fmla="*/ 42 w 42"/>
                <a:gd name="T9" fmla="*/ 6 h 42"/>
                <a:gd name="T10" fmla="*/ 24 w 42"/>
                <a:gd name="T11" fmla="*/ 42 h 42"/>
                <a:gd name="T12" fmla="*/ 6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6" y="42"/>
                  </a:moveTo>
                  <a:lnTo>
                    <a:pt x="0" y="6"/>
                  </a:lnTo>
                  <a:lnTo>
                    <a:pt x="18" y="6"/>
                  </a:lnTo>
                  <a:lnTo>
                    <a:pt x="36" y="0"/>
                  </a:lnTo>
                  <a:lnTo>
                    <a:pt x="42" y="6"/>
                  </a:lnTo>
                  <a:lnTo>
                    <a:pt x="24" y="42"/>
                  </a:lnTo>
                  <a:lnTo>
                    <a:pt x="6" y="42"/>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7" name="Freeform 3075"/>
            <p:cNvSpPr>
              <a:spLocks/>
            </p:cNvSpPr>
            <p:nvPr/>
          </p:nvSpPr>
          <p:spPr bwMode="auto">
            <a:xfrm>
              <a:off x="3690" y="1590"/>
              <a:ext cx="48" cy="42"/>
            </a:xfrm>
            <a:custGeom>
              <a:avLst/>
              <a:gdLst>
                <a:gd name="T0" fmla="*/ 36 w 48"/>
                <a:gd name="T1" fmla="*/ 36 h 42"/>
                <a:gd name="T2" fmla="*/ 0 w 48"/>
                <a:gd name="T3" fmla="*/ 42 h 42"/>
                <a:gd name="T4" fmla="*/ 0 w 48"/>
                <a:gd name="T5" fmla="*/ 6 h 42"/>
                <a:gd name="T6" fmla="*/ 12 w 48"/>
                <a:gd name="T7" fmla="*/ 6 h 42"/>
                <a:gd name="T8" fmla="*/ 42 w 48"/>
                <a:gd name="T9" fmla="*/ 0 h 42"/>
                <a:gd name="T10" fmla="*/ 48 w 48"/>
                <a:gd name="T11" fmla="*/ 36 h 42"/>
                <a:gd name="T12" fmla="*/ 36 w 48"/>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48" h="42">
                  <a:moveTo>
                    <a:pt x="36" y="36"/>
                  </a:moveTo>
                  <a:lnTo>
                    <a:pt x="0" y="42"/>
                  </a:lnTo>
                  <a:lnTo>
                    <a:pt x="0" y="6"/>
                  </a:lnTo>
                  <a:lnTo>
                    <a:pt x="12" y="6"/>
                  </a:lnTo>
                  <a:lnTo>
                    <a:pt x="42" y="0"/>
                  </a:lnTo>
                  <a:lnTo>
                    <a:pt x="48" y="36"/>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8" name="Freeform 3076"/>
            <p:cNvSpPr>
              <a:spLocks/>
            </p:cNvSpPr>
            <p:nvPr/>
          </p:nvSpPr>
          <p:spPr bwMode="auto">
            <a:xfrm>
              <a:off x="3654" y="1596"/>
              <a:ext cx="36" cy="42"/>
            </a:xfrm>
            <a:custGeom>
              <a:avLst/>
              <a:gdLst>
                <a:gd name="T0" fmla="*/ 36 w 36"/>
                <a:gd name="T1" fmla="*/ 36 h 42"/>
                <a:gd name="T2" fmla="*/ 6 w 36"/>
                <a:gd name="T3" fmla="*/ 42 h 42"/>
                <a:gd name="T4" fmla="*/ 6 w 36"/>
                <a:gd name="T5" fmla="*/ 36 h 42"/>
                <a:gd name="T6" fmla="*/ 0 w 36"/>
                <a:gd name="T7" fmla="*/ 6 h 42"/>
                <a:gd name="T8" fmla="*/ 6 w 36"/>
                <a:gd name="T9" fmla="*/ 6 h 42"/>
                <a:gd name="T10" fmla="*/ 36 w 36"/>
                <a:gd name="T11" fmla="*/ 0 h 42"/>
                <a:gd name="T12" fmla="*/ 36 w 36"/>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36" y="36"/>
                  </a:moveTo>
                  <a:lnTo>
                    <a:pt x="6" y="42"/>
                  </a:lnTo>
                  <a:lnTo>
                    <a:pt x="6" y="36"/>
                  </a:lnTo>
                  <a:lnTo>
                    <a:pt x="0" y="6"/>
                  </a:lnTo>
                  <a:lnTo>
                    <a:pt x="6" y="6"/>
                  </a:lnTo>
                  <a:lnTo>
                    <a:pt x="36" y="0"/>
                  </a:lnTo>
                  <a:lnTo>
                    <a:pt x="3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9" name="Freeform 3077"/>
            <p:cNvSpPr>
              <a:spLocks/>
            </p:cNvSpPr>
            <p:nvPr/>
          </p:nvSpPr>
          <p:spPr bwMode="auto">
            <a:xfrm>
              <a:off x="3618" y="1602"/>
              <a:ext cx="42" cy="36"/>
            </a:xfrm>
            <a:custGeom>
              <a:avLst/>
              <a:gdLst>
                <a:gd name="T0" fmla="*/ 42 w 42"/>
                <a:gd name="T1" fmla="*/ 30 h 36"/>
                <a:gd name="T2" fmla="*/ 12 w 42"/>
                <a:gd name="T3" fmla="*/ 36 h 36"/>
                <a:gd name="T4" fmla="*/ 6 w 42"/>
                <a:gd name="T5" fmla="*/ 36 h 36"/>
                <a:gd name="T6" fmla="*/ 0 w 42"/>
                <a:gd name="T7" fmla="*/ 6 h 36"/>
                <a:gd name="T8" fmla="*/ 36 w 42"/>
                <a:gd name="T9" fmla="*/ 0 h 36"/>
                <a:gd name="T10" fmla="*/ 42 w 42"/>
                <a:gd name="T11" fmla="*/ 30 h 36"/>
              </a:gdLst>
              <a:ahLst/>
              <a:cxnLst>
                <a:cxn ang="0">
                  <a:pos x="T0" y="T1"/>
                </a:cxn>
                <a:cxn ang="0">
                  <a:pos x="T2" y="T3"/>
                </a:cxn>
                <a:cxn ang="0">
                  <a:pos x="T4" y="T5"/>
                </a:cxn>
                <a:cxn ang="0">
                  <a:pos x="T6" y="T7"/>
                </a:cxn>
                <a:cxn ang="0">
                  <a:pos x="T8" y="T9"/>
                </a:cxn>
                <a:cxn ang="0">
                  <a:pos x="T10" y="T11"/>
                </a:cxn>
              </a:cxnLst>
              <a:rect l="0" t="0" r="r" b="b"/>
              <a:pathLst>
                <a:path w="42" h="36">
                  <a:moveTo>
                    <a:pt x="42" y="30"/>
                  </a:moveTo>
                  <a:lnTo>
                    <a:pt x="12" y="36"/>
                  </a:lnTo>
                  <a:lnTo>
                    <a:pt x="6" y="36"/>
                  </a:lnTo>
                  <a:lnTo>
                    <a:pt x="0" y="6"/>
                  </a:lnTo>
                  <a:lnTo>
                    <a:pt x="36" y="0"/>
                  </a:lnTo>
                  <a:lnTo>
                    <a:pt x="42"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0" name="Freeform 3078"/>
            <p:cNvSpPr>
              <a:spLocks/>
            </p:cNvSpPr>
            <p:nvPr/>
          </p:nvSpPr>
          <p:spPr bwMode="auto">
            <a:xfrm>
              <a:off x="3588" y="1608"/>
              <a:ext cx="36" cy="30"/>
            </a:xfrm>
            <a:custGeom>
              <a:avLst/>
              <a:gdLst>
                <a:gd name="T0" fmla="*/ 6 w 36"/>
                <a:gd name="T1" fmla="*/ 30 h 30"/>
                <a:gd name="T2" fmla="*/ 0 w 36"/>
                <a:gd name="T3" fmla="*/ 30 h 30"/>
                <a:gd name="T4" fmla="*/ 0 w 36"/>
                <a:gd name="T5" fmla="*/ 0 h 30"/>
                <a:gd name="T6" fmla="*/ 30 w 36"/>
                <a:gd name="T7" fmla="*/ 0 h 30"/>
                <a:gd name="T8" fmla="*/ 36 w 36"/>
                <a:gd name="T9" fmla="*/ 30 h 30"/>
                <a:gd name="T10" fmla="*/ 6 w 36"/>
                <a:gd name="T11" fmla="*/ 30 h 30"/>
              </a:gdLst>
              <a:ahLst/>
              <a:cxnLst>
                <a:cxn ang="0">
                  <a:pos x="T0" y="T1"/>
                </a:cxn>
                <a:cxn ang="0">
                  <a:pos x="T2" y="T3"/>
                </a:cxn>
                <a:cxn ang="0">
                  <a:pos x="T4" y="T5"/>
                </a:cxn>
                <a:cxn ang="0">
                  <a:pos x="T6" y="T7"/>
                </a:cxn>
                <a:cxn ang="0">
                  <a:pos x="T8" y="T9"/>
                </a:cxn>
                <a:cxn ang="0">
                  <a:pos x="T10" y="T11"/>
                </a:cxn>
              </a:cxnLst>
              <a:rect l="0" t="0" r="r" b="b"/>
              <a:pathLst>
                <a:path w="36" h="30">
                  <a:moveTo>
                    <a:pt x="6" y="30"/>
                  </a:moveTo>
                  <a:lnTo>
                    <a:pt x="0" y="30"/>
                  </a:lnTo>
                  <a:lnTo>
                    <a:pt x="0" y="0"/>
                  </a:lnTo>
                  <a:lnTo>
                    <a:pt x="30" y="0"/>
                  </a:lnTo>
                  <a:lnTo>
                    <a:pt x="36" y="30"/>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1" name="Freeform 3079"/>
            <p:cNvSpPr>
              <a:spLocks/>
            </p:cNvSpPr>
            <p:nvPr/>
          </p:nvSpPr>
          <p:spPr bwMode="auto">
            <a:xfrm>
              <a:off x="3552" y="1608"/>
              <a:ext cx="36" cy="36"/>
            </a:xfrm>
            <a:custGeom>
              <a:avLst/>
              <a:gdLst>
                <a:gd name="T0" fmla="*/ 36 w 36"/>
                <a:gd name="T1" fmla="*/ 30 h 36"/>
                <a:gd name="T2" fmla="*/ 12 w 36"/>
                <a:gd name="T3" fmla="*/ 36 h 36"/>
                <a:gd name="T4" fmla="*/ 0 w 36"/>
                <a:gd name="T5" fmla="*/ 36 h 36"/>
                <a:gd name="T6" fmla="*/ 0 w 36"/>
                <a:gd name="T7" fmla="*/ 6 h 36"/>
                <a:gd name="T8" fmla="*/ 36 w 36"/>
                <a:gd name="T9" fmla="*/ 0 h 36"/>
                <a:gd name="T10" fmla="*/ 36 w 36"/>
                <a:gd name="T11" fmla="*/ 30 h 36"/>
              </a:gdLst>
              <a:ahLst/>
              <a:cxnLst>
                <a:cxn ang="0">
                  <a:pos x="T0" y="T1"/>
                </a:cxn>
                <a:cxn ang="0">
                  <a:pos x="T2" y="T3"/>
                </a:cxn>
                <a:cxn ang="0">
                  <a:pos x="T4" y="T5"/>
                </a:cxn>
                <a:cxn ang="0">
                  <a:pos x="T6" y="T7"/>
                </a:cxn>
                <a:cxn ang="0">
                  <a:pos x="T8" y="T9"/>
                </a:cxn>
                <a:cxn ang="0">
                  <a:pos x="T10" y="T11"/>
                </a:cxn>
              </a:cxnLst>
              <a:rect l="0" t="0" r="r" b="b"/>
              <a:pathLst>
                <a:path w="36" h="36">
                  <a:moveTo>
                    <a:pt x="36" y="30"/>
                  </a:moveTo>
                  <a:lnTo>
                    <a:pt x="12" y="36"/>
                  </a:lnTo>
                  <a:lnTo>
                    <a:pt x="0" y="36"/>
                  </a:lnTo>
                  <a:lnTo>
                    <a:pt x="0" y="6"/>
                  </a:lnTo>
                  <a:lnTo>
                    <a:pt x="36" y="0"/>
                  </a:lnTo>
                  <a:lnTo>
                    <a:pt x="36"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2" name="Freeform 3080"/>
            <p:cNvSpPr>
              <a:spLocks/>
            </p:cNvSpPr>
            <p:nvPr/>
          </p:nvSpPr>
          <p:spPr bwMode="auto">
            <a:xfrm>
              <a:off x="4230" y="1506"/>
              <a:ext cx="66" cy="48"/>
            </a:xfrm>
            <a:custGeom>
              <a:avLst/>
              <a:gdLst>
                <a:gd name="T0" fmla="*/ 12 w 66"/>
                <a:gd name="T1" fmla="*/ 48 h 48"/>
                <a:gd name="T2" fmla="*/ 0 w 66"/>
                <a:gd name="T3" fmla="*/ 12 h 48"/>
                <a:gd name="T4" fmla="*/ 24 w 66"/>
                <a:gd name="T5" fmla="*/ 6 h 48"/>
                <a:gd name="T6" fmla="*/ 54 w 66"/>
                <a:gd name="T7" fmla="*/ 0 h 48"/>
                <a:gd name="T8" fmla="*/ 66 w 66"/>
                <a:gd name="T9" fmla="*/ 36 h 48"/>
                <a:gd name="T10" fmla="*/ 60 w 66"/>
                <a:gd name="T11" fmla="*/ 36 h 48"/>
                <a:gd name="T12" fmla="*/ 60 w 66"/>
                <a:gd name="T13" fmla="*/ 48 h 48"/>
                <a:gd name="T14" fmla="*/ 12 w 66"/>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12" y="48"/>
                  </a:moveTo>
                  <a:lnTo>
                    <a:pt x="0" y="12"/>
                  </a:lnTo>
                  <a:lnTo>
                    <a:pt x="24" y="6"/>
                  </a:lnTo>
                  <a:lnTo>
                    <a:pt x="54" y="0"/>
                  </a:lnTo>
                  <a:lnTo>
                    <a:pt x="66" y="36"/>
                  </a:lnTo>
                  <a:lnTo>
                    <a:pt x="60" y="36"/>
                  </a:lnTo>
                  <a:lnTo>
                    <a:pt x="60" y="48"/>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3" name="Freeform 3081"/>
            <p:cNvSpPr>
              <a:spLocks/>
            </p:cNvSpPr>
            <p:nvPr/>
          </p:nvSpPr>
          <p:spPr bwMode="auto">
            <a:xfrm>
              <a:off x="4182" y="1518"/>
              <a:ext cx="60" cy="54"/>
            </a:xfrm>
            <a:custGeom>
              <a:avLst/>
              <a:gdLst>
                <a:gd name="T0" fmla="*/ 6 w 60"/>
                <a:gd name="T1" fmla="*/ 54 h 54"/>
                <a:gd name="T2" fmla="*/ 0 w 60"/>
                <a:gd name="T3" fmla="*/ 12 h 54"/>
                <a:gd name="T4" fmla="*/ 42 w 60"/>
                <a:gd name="T5" fmla="*/ 0 h 54"/>
                <a:gd name="T6" fmla="*/ 48 w 60"/>
                <a:gd name="T7" fmla="*/ 0 h 54"/>
                <a:gd name="T8" fmla="*/ 60 w 60"/>
                <a:gd name="T9" fmla="*/ 36 h 54"/>
                <a:gd name="T10" fmla="*/ 54 w 60"/>
                <a:gd name="T11" fmla="*/ 42 h 54"/>
                <a:gd name="T12" fmla="*/ 6 w 60"/>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60" h="54">
                  <a:moveTo>
                    <a:pt x="6" y="54"/>
                  </a:moveTo>
                  <a:lnTo>
                    <a:pt x="0" y="12"/>
                  </a:lnTo>
                  <a:lnTo>
                    <a:pt x="42" y="0"/>
                  </a:lnTo>
                  <a:lnTo>
                    <a:pt x="48" y="0"/>
                  </a:lnTo>
                  <a:lnTo>
                    <a:pt x="60" y="36"/>
                  </a:lnTo>
                  <a:lnTo>
                    <a:pt x="54" y="42"/>
                  </a:lnTo>
                  <a:lnTo>
                    <a:pt x="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4" name="Freeform 3082"/>
            <p:cNvSpPr>
              <a:spLocks/>
            </p:cNvSpPr>
            <p:nvPr/>
          </p:nvSpPr>
          <p:spPr bwMode="auto">
            <a:xfrm>
              <a:off x="4032" y="1542"/>
              <a:ext cx="54" cy="48"/>
            </a:xfrm>
            <a:custGeom>
              <a:avLst/>
              <a:gdLst>
                <a:gd name="T0" fmla="*/ 18 w 54"/>
                <a:gd name="T1" fmla="*/ 48 h 48"/>
                <a:gd name="T2" fmla="*/ 6 w 54"/>
                <a:gd name="T3" fmla="*/ 48 h 48"/>
                <a:gd name="T4" fmla="*/ 6 w 54"/>
                <a:gd name="T5" fmla="*/ 24 h 48"/>
                <a:gd name="T6" fmla="*/ 0 w 54"/>
                <a:gd name="T7" fmla="*/ 12 h 48"/>
                <a:gd name="T8" fmla="*/ 42 w 54"/>
                <a:gd name="T9" fmla="*/ 6 h 48"/>
                <a:gd name="T10" fmla="*/ 54 w 54"/>
                <a:gd name="T11" fmla="*/ 0 h 48"/>
                <a:gd name="T12" fmla="*/ 54 w 54"/>
                <a:gd name="T13" fmla="*/ 18 h 48"/>
                <a:gd name="T14" fmla="*/ 54 w 54"/>
                <a:gd name="T15" fmla="*/ 42 h 48"/>
                <a:gd name="T16" fmla="*/ 18 w 5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8">
                  <a:moveTo>
                    <a:pt x="18" y="48"/>
                  </a:moveTo>
                  <a:lnTo>
                    <a:pt x="6" y="48"/>
                  </a:lnTo>
                  <a:lnTo>
                    <a:pt x="6" y="24"/>
                  </a:lnTo>
                  <a:lnTo>
                    <a:pt x="0" y="12"/>
                  </a:lnTo>
                  <a:lnTo>
                    <a:pt x="42" y="6"/>
                  </a:lnTo>
                  <a:lnTo>
                    <a:pt x="54" y="0"/>
                  </a:lnTo>
                  <a:lnTo>
                    <a:pt x="54" y="18"/>
                  </a:lnTo>
                  <a:lnTo>
                    <a:pt x="54" y="42"/>
                  </a:lnTo>
                  <a:lnTo>
                    <a:pt x="18"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5" name="Freeform 3083"/>
            <p:cNvSpPr>
              <a:spLocks/>
            </p:cNvSpPr>
            <p:nvPr/>
          </p:nvSpPr>
          <p:spPr bwMode="auto">
            <a:xfrm>
              <a:off x="4284" y="1494"/>
              <a:ext cx="60" cy="48"/>
            </a:xfrm>
            <a:custGeom>
              <a:avLst/>
              <a:gdLst>
                <a:gd name="T0" fmla="*/ 12 w 60"/>
                <a:gd name="T1" fmla="*/ 48 h 48"/>
                <a:gd name="T2" fmla="*/ 0 w 60"/>
                <a:gd name="T3" fmla="*/ 12 h 48"/>
                <a:gd name="T4" fmla="*/ 6 w 60"/>
                <a:gd name="T5" fmla="*/ 12 h 48"/>
                <a:gd name="T6" fmla="*/ 48 w 60"/>
                <a:gd name="T7" fmla="*/ 0 h 48"/>
                <a:gd name="T8" fmla="*/ 60 w 60"/>
                <a:gd name="T9" fmla="*/ 36 h 48"/>
                <a:gd name="T10" fmla="*/ 36 w 60"/>
                <a:gd name="T11" fmla="*/ 42 h 48"/>
                <a:gd name="T12" fmla="*/ 12 w 6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60" h="48">
                  <a:moveTo>
                    <a:pt x="12" y="48"/>
                  </a:moveTo>
                  <a:lnTo>
                    <a:pt x="0" y="12"/>
                  </a:lnTo>
                  <a:lnTo>
                    <a:pt x="6" y="12"/>
                  </a:lnTo>
                  <a:lnTo>
                    <a:pt x="48" y="0"/>
                  </a:lnTo>
                  <a:lnTo>
                    <a:pt x="60" y="36"/>
                  </a:lnTo>
                  <a:lnTo>
                    <a:pt x="36" y="42"/>
                  </a:lnTo>
                  <a:lnTo>
                    <a:pt x="12"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6" name="Freeform 3084"/>
            <p:cNvSpPr>
              <a:spLocks/>
            </p:cNvSpPr>
            <p:nvPr/>
          </p:nvSpPr>
          <p:spPr bwMode="auto">
            <a:xfrm>
              <a:off x="4086" y="1536"/>
              <a:ext cx="54" cy="48"/>
            </a:xfrm>
            <a:custGeom>
              <a:avLst/>
              <a:gdLst>
                <a:gd name="T0" fmla="*/ 54 w 54"/>
                <a:gd name="T1" fmla="*/ 36 h 48"/>
                <a:gd name="T2" fmla="*/ 42 w 54"/>
                <a:gd name="T3" fmla="*/ 42 h 48"/>
                <a:gd name="T4" fmla="*/ 36 w 54"/>
                <a:gd name="T5" fmla="*/ 42 h 48"/>
                <a:gd name="T6" fmla="*/ 0 w 54"/>
                <a:gd name="T7" fmla="*/ 48 h 48"/>
                <a:gd name="T8" fmla="*/ 0 w 54"/>
                <a:gd name="T9" fmla="*/ 24 h 48"/>
                <a:gd name="T10" fmla="*/ 0 w 54"/>
                <a:gd name="T11" fmla="*/ 6 h 48"/>
                <a:gd name="T12" fmla="*/ 42 w 54"/>
                <a:gd name="T13" fmla="*/ 0 h 48"/>
                <a:gd name="T14" fmla="*/ 48 w 54"/>
                <a:gd name="T15" fmla="*/ 0 h 48"/>
                <a:gd name="T16" fmla="*/ 54 w 54"/>
                <a:gd name="T1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8">
                  <a:moveTo>
                    <a:pt x="54" y="36"/>
                  </a:moveTo>
                  <a:lnTo>
                    <a:pt x="42" y="42"/>
                  </a:lnTo>
                  <a:lnTo>
                    <a:pt x="36" y="42"/>
                  </a:lnTo>
                  <a:lnTo>
                    <a:pt x="0" y="48"/>
                  </a:lnTo>
                  <a:lnTo>
                    <a:pt x="0" y="24"/>
                  </a:lnTo>
                  <a:lnTo>
                    <a:pt x="0" y="6"/>
                  </a:lnTo>
                  <a:lnTo>
                    <a:pt x="42" y="0"/>
                  </a:lnTo>
                  <a:lnTo>
                    <a:pt x="48" y="0"/>
                  </a:lnTo>
                  <a:lnTo>
                    <a:pt x="54"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7" name="Freeform 3085"/>
            <p:cNvSpPr>
              <a:spLocks/>
            </p:cNvSpPr>
            <p:nvPr/>
          </p:nvSpPr>
          <p:spPr bwMode="auto">
            <a:xfrm>
              <a:off x="4134" y="1530"/>
              <a:ext cx="54" cy="54"/>
            </a:xfrm>
            <a:custGeom>
              <a:avLst/>
              <a:gdLst>
                <a:gd name="T0" fmla="*/ 54 w 54"/>
                <a:gd name="T1" fmla="*/ 48 h 54"/>
                <a:gd name="T2" fmla="*/ 30 w 54"/>
                <a:gd name="T3" fmla="*/ 54 h 54"/>
                <a:gd name="T4" fmla="*/ 24 w 54"/>
                <a:gd name="T5" fmla="*/ 54 h 54"/>
                <a:gd name="T6" fmla="*/ 6 w 54"/>
                <a:gd name="T7" fmla="*/ 42 h 54"/>
                <a:gd name="T8" fmla="*/ 0 w 54"/>
                <a:gd name="T9" fmla="*/ 6 h 54"/>
                <a:gd name="T10" fmla="*/ 36 w 54"/>
                <a:gd name="T11" fmla="*/ 0 h 54"/>
                <a:gd name="T12" fmla="*/ 48 w 54"/>
                <a:gd name="T13" fmla="*/ 0 h 54"/>
                <a:gd name="T14" fmla="*/ 54 w 54"/>
                <a:gd name="T15" fmla="*/ 42 h 54"/>
                <a:gd name="T16" fmla="*/ 54 w 54"/>
                <a:gd name="T1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54" y="48"/>
                  </a:moveTo>
                  <a:lnTo>
                    <a:pt x="30" y="54"/>
                  </a:lnTo>
                  <a:lnTo>
                    <a:pt x="24" y="54"/>
                  </a:lnTo>
                  <a:lnTo>
                    <a:pt x="6" y="42"/>
                  </a:lnTo>
                  <a:lnTo>
                    <a:pt x="0" y="6"/>
                  </a:lnTo>
                  <a:lnTo>
                    <a:pt x="36" y="0"/>
                  </a:lnTo>
                  <a:lnTo>
                    <a:pt x="48" y="0"/>
                  </a:lnTo>
                  <a:lnTo>
                    <a:pt x="54" y="42"/>
                  </a:lnTo>
                  <a:lnTo>
                    <a:pt x="54"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8" name="Freeform 3086"/>
            <p:cNvSpPr>
              <a:spLocks/>
            </p:cNvSpPr>
            <p:nvPr/>
          </p:nvSpPr>
          <p:spPr bwMode="auto">
            <a:xfrm>
              <a:off x="3402" y="1632"/>
              <a:ext cx="30" cy="30"/>
            </a:xfrm>
            <a:custGeom>
              <a:avLst/>
              <a:gdLst>
                <a:gd name="T0" fmla="*/ 6 w 30"/>
                <a:gd name="T1" fmla="*/ 30 h 30"/>
                <a:gd name="T2" fmla="*/ 0 w 30"/>
                <a:gd name="T3" fmla="*/ 6 h 30"/>
                <a:gd name="T4" fmla="*/ 24 w 30"/>
                <a:gd name="T5" fmla="*/ 0 h 30"/>
                <a:gd name="T6" fmla="*/ 30 w 30"/>
                <a:gd name="T7" fmla="*/ 30 h 30"/>
                <a:gd name="T8" fmla="*/ 24 w 30"/>
                <a:gd name="T9" fmla="*/ 30 h 30"/>
                <a:gd name="T10" fmla="*/ 18 w 30"/>
                <a:gd name="T11" fmla="*/ 30 h 30"/>
                <a:gd name="T12" fmla="*/ 6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6" y="30"/>
                  </a:moveTo>
                  <a:lnTo>
                    <a:pt x="0" y="6"/>
                  </a:lnTo>
                  <a:lnTo>
                    <a:pt x="24" y="0"/>
                  </a:lnTo>
                  <a:lnTo>
                    <a:pt x="30" y="30"/>
                  </a:lnTo>
                  <a:lnTo>
                    <a:pt x="24" y="30"/>
                  </a:lnTo>
                  <a:lnTo>
                    <a:pt x="18" y="30"/>
                  </a:lnTo>
                  <a:lnTo>
                    <a:pt x="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9" name="Freeform 3087"/>
            <p:cNvSpPr>
              <a:spLocks/>
            </p:cNvSpPr>
            <p:nvPr/>
          </p:nvSpPr>
          <p:spPr bwMode="auto">
            <a:xfrm>
              <a:off x="3936" y="1566"/>
              <a:ext cx="42" cy="54"/>
            </a:xfrm>
            <a:custGeom>
              <a:avLst/>
              <a:gdLst>
                <a:gd name="T0" fmla="*/ 6 w 42"/>
                <a:gd name="T1" fmla="*/ 54 h 54"/>
                <a:gd name="T2" fmla="*/ 0 w 42"/>
                <a:gd name="T3" fmla="*/ 36 h 54"/>
                <a:gd name="T4" fmla="*/ 0 w 42"/>
                <a:gd name="T5" fmla="*/ 18 h 54"/>
                <a:gd name="T6" fmla="*/ 30 w 42"/>
                <a:gd name="T7" fmla="*/ 0 h 54"/>
                <a:gd name="T8" fmla="*/ 36 w 42"/>
                <a:gd name="T9" fmla="*/ 12 h 54"/>
                <a:gd name="T10" fmla="*/ 42 w 42"/>
                <a:gd name="T11" fmla="*/ 48 h 54"/>
                <a:gd name="T12" fmla="*/ 6 w 42"/>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42" h="54">
                  <a:moveTo>
                    <a:pt x="6" y="54"/>
                  </a:moveTo>
                  <a:lnTo>
                    <a:pt x="0" y="36"/>
                  </a:lnTo>
                  <a:lnTo>
                    <a:pt x="0" y="18"/>
                  </a:lnTo>
                  <a:lnTo>
                    <a:pt x="30" y="0"/>
                  </a:lnTo>
                  <a:lnTo>
                    <a:pt x="36" y="12"/>
                  </a:lnTo>
                  <a:lnTo>
                    <a:pt x="42" y="48"/>
                  </a:lnTo>
                  <a:lnTo>
                    <a:pt x="6" y="54"/>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0" name="Freeform 3088"/>
            <p:cNvSpPr>
              <a:spLocks/>
            </p:cNvSpPr>
            <p:nvPr/>
          </p:nvSpPr>
          <p:spPr bwMode="auto">
            <a:xfrm>
              <a:off x="3258" y="1650"/>
              <a:ext cx="48" cy="36"/>
            </a:xfrm>
            <a:custGeom>
              <a:avLst/>
              <a:gdLst>
                <a:gd name="T0" fmla="*/ 6 w 48"/>
                <a:gd name="T1" fmla="*/ 36 h 36"/>
                <a:gd name="T2" fmla="*/ 12 w 48"/>
                <a:gd name="T3" fmla="*/ 36 h 36"/>
                <a:gd name="T4" fmla="*/ 6 w 48"/>
                <a:gd name="T5" fmla="*/ 30 h 36"/>
                <a:gd name="T6" fmla="*/ 6 w 48"/>
                <a:gd name="T7" fmla="*/ 24 h 36"/>
                <a:gd name="T8" fmla="*/ 0 w 48"/>
                <a:gd name="T9" fmla="*/ 24 h 36"/>
                <a:gd name="T10" fmla="*/ 0 w 48"/>
                <a:gd name="T11" fmla="*/ 18 h 36"/>
                <a:gd name="T12" fmla="*/ 6 w 48"/>
                <a:gd name="T13" fmla="*/ 12 h 36"/>
                <a:gd name="T14" fmla="*/ 6 w 48"/>
                <a:gd name="T15" fmla="*/ 0 h 36"/>
                <a:gd name="T16" fmla="*/ 42 w 48"/>
                <a:gd name="T17" fmla="*/ 0 h 36"/>
                <a:gd name="T18" fmla="*/ 48 w 48"/>
                <a:gd name="T19" fmla="*/ 0 h 36"/>
                <a:gd name="T20" fmla="*/ 48 w 48"/>
                <a:gd name="T21" fmla="*/ 30 h 36"/>
                <a:gd name="T22" fmla="*/ 30 w 48"/>
                <a:gd name="T23" fmla="*/ 36 h 36"/>
                <a:gd name="T24" fmla="*/ 6 w 48"/>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6">
                  <a:moveTo>
                    <a:pt x="6" y="36"/>
                  </a:moveTo>
                  <a:lnTo>
                    <a:pt x="12" y="36"/>
                  </a:lnTo>
                  <a:lnTo>
                    <a:pt x="6" y="30"/>
                  </a:lnTo>
                  <a:lnTo>
                    <a:pt x="6" y="24"/>
                  </a:lnTo>
                  <a:lnTo>
                    <a:pt x="0" y="24"/>
                  </a:lnTo>
                  <a:lnTo>
                    <a:pt x="0" y="18"/>
                  </a:lnTo>
                  <a:lnTo>
                    <a:pt x="6" y="12"/>
                  </a:lnTo>
                  <a:lnTo>
                    <a:pt x="6" y="0"/>
                  </a:lnTo>
                  <a:lnTo>
                    <a:pt x="42" y="0"/>
                  </a:lnTo>
                  <a:lnTo>
                    <a:pt x="48" y="0"/>
                  </a:lnTo>
                  <a:lnTo>
                    <a:pt x="48" y="30"/>
                  </a:lnTo>
                  <a:lnTo>
                    <a:pt x="30" y="36"/>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1" name="Freeform 3089"/>
            <p:cNvSpPr>
              <a:spLocks/>
            </p:cNvSpPr>
            <p:nvPr/>
          </p:nvSpPr>
          <p:spPr bwMode="auto">
            <a:xfrm>
              <a:off x="3306" y="1650"/>
              <a:ext cx="48" cy="30"/>
            </a:xfrm>
            <a:custGeom>
              <a:avLst/>
              <a:gdLst>
                <a:gd name="T0" fmla="*/ 0 w 48"/>
                <a:gd name="T1" fmla="*/ 30 h 30"/>
                <a:gd name="T2" fmla="*/ 0 w 48"/>
                <a:gd name="T3" fmla="*/ 0 h 30"/>
                <a:gd name="T4" fmla="*/ 6 w 48"/>
                <a:gd name="T5" fmla="*/ 0 h 30"/>
                <a:gd name="T6" fmla="*/ 12 w 48"/>
                <a:gd name="T7" fmla="*/ 0 h 30"/>
                <a:gd name="T8" fmla="*/ 18 w 48"/>
                <a:gd name="T9" fmla="*/ 0 h 30"/>
                <a:gd name="T10" fmla="*/ 48 w 48"/>
                <a:gd name="T11" fmla="*/ 0 h 30"/>
                <a:gd name="T12" fmla="*/ 48 w 48"/>
                <a:gd name="T13" fmla="*/ 24 h 30"/>
                <a:gd name="T14" fmla="*/ 36 w 48"/>
                <a:gd name="T15" fmla="*/ 24 h 30"/>
                <a:gd name="T16" fmla="*/ 36 w 48"/>
                <a:gd name="T17" fmla="*/ 30 h 30"/>
                <a:gd name="T18" fmla="*/ 0 w 48"/>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0">
                  <a:moveTo>
                    <a:pt x="0" y="30"/>
                  </a:moveTo>
                  <a:lnTo>
                    <a:pt x="0" y="0"/>
                  </a:lnTo>
                  <a:lnTo>
                    <a:pt x="6" y="0"/>
                  </a:lnTo>
                  <a:lnTo>
                    <a:pt x="12" y="0"/>
                  </a:lnTo>
                  <a:lnTo>
                    <a:pt x="18" y="0"/>
                  </a:lnTo>
                  <a:lnTo>
                    <a:pt x="48" y="0"/>
                  </a:lnTo>
                  <a:lnTo>
                    <a:pt x="48" y="24"/>
                  </a:lnTo>
                  <a:lnTo>
                    <a:pt x="36" y="24"/>
                  </a:lnTo>
                  <a:lnTo>
                    <a:pt x="36" y="30"/>
                  </a:lnTo>
                  <a:lnTo>
                    <a:pt x="0" y="3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2" name="Freeform 3090"/>
            <p:cNvSpPr>
              <a:spLocks/>
            </p:cNvSpPr>
            <p:nvPr/>
          </p:nvSpPr>
          <p:spPr bwMode="auto">
            <a:xfrm>
              <a:off x="3972" y="1566"/>
              <a:ext cx="66" cy="48"/>
            </a:xfrm>
            <a:custGeom>
              <a:avLst/>
              <a:gdLst>
                <a:gd name="T0" fmla="*/ 6 w 66"/>
                <a:gd name="T1" fmla="*/ 48 h 48"/>
                <a:gd name="T2" fmla="*/ 0 w 66"/>
                <a:gd name="T3" fmla="*/ 12 h 48"/>
                <a:gd name="T4" fmla="*/ 66 w 66"/>
                <a:gd name="T5" fmla="*/ 0 h 48"/>
                <a:gd name="T6" fmla="*/ 66 w 66"/>
                <a:gd name="T7" fmla="*/ 24 h 48"/>
                <a:gd name="T8" fmla="*/ 60 w 66"/>
                <a:gd name="T9" fmla="*/ 30 h 48"/>
                <a:gd name="T10" fmla="*/ 54 w 66"/>
                <a:gd name="T11" fmla="*/ 24 h 48"/>
                <a:gd name="T12" fmla="*/ 54 w 66"/>
                <a:gd name="T13" fmla="*/ 30 h 48"/>
                <a:gd name="T14" fmla="*/ 48 w 66"/>
                <a:gd name="T15" fmla="*/ 30 h 48"/>
                <a:gd name="T16" fmla="*/ 48 w 66"/>
                <a:gd name="T17" fmla="*/ 36 h 48"/>
                <a:gd name="T18" fmla="*/ 42 w 66"/>
                <a:gd name="T19" fmla="*/ 36 h 48"/>
                <a:gd name="T20" fmla="*/ 42 w 66"/>
                <a:gd name="T21" fmla="*/ 42 h 48"/>
                <a:gd name="T22" fmla="*/ 36 w 66"/>
                <a:gd name="T23" fmla="*/ 42 h 48"/>
                <a:gd name="T24" fmla="*/ 36 w 66"/>
                <a:gd name="T25" fmla="*/ 48 h 48"/>
                <a:gd name="T26" fmla="*/ 12 w 66"/>
                <a:gd name="T27" fmla="*/ 48 h 48"/>
                <a:gd name="T28" fmla="*/ 6 w 66"/>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8">
                  <a:moveTo>
                    <a:pt x="6" y="48"/>
                  </a:moveTo>
                  <a:lnTo>
                    <a:pt x="0" y="12"/>
                  </a:lnTo>
                  <a:lnTo>
                    <a:pt x="66" y="0"/>
                  </a:lnTo>
                  <a:lnTo>
                    <a:pt x="66" y="24"/>
                  </a:lnTo>
                  <a:lnTo>
                    <a:pt x="60" y="30"/>
                  </a:lnTo>
                  <a:lnTo>
                    <a:pt x="54" y="24"/>
                  </a:lnTo>
                  <a:lnTo>
                    <a:pt x="54" y="30"/>
                  </a:lnTo>
                  <a:lnTo>
                    <a:pt x="48" y="30"/>
                  </a:lnTo>
                  <a:lnTo>
                    <a:pt x="48" y="36"/>
                  </a:lnTo>
                  <a:lnTo>
                    <a:pt x="42" y="36"/>
                  </a:lnTo>
                  <a:lnTo>
                    <a:pt x="42" y="42"/>
                  </a:lnTo>
                  <a:lnTo>
                    <a:pt x="36" y="42"/>
                  </a:lnTo>
                  <a:lnTo>
                    <a:pt x="36" y="48"/>
                  </a:lnTo>
                  <a:lnTo>
                    <a:pt x="12" y="48"/>
                  </a:lnTo>
                  <a:lnTo>
                    <a:pt x="6" y="4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3" name="Freeform 3091"/>
            <p:cNvSpPr>
              <a:spLocks/>
            </p:cNvSpPr>
            <p:nvPr/>
          </p:nvSpPr>
          <p:spPr bwMode="auto">
            <a:xfrm>
              <a:off x="3906" y="1584"/>
              <a:ext cx="30" cy="36"/>
            </a:xfrm>
            <a:custGeom>
              <a:avLst/>
              <a:gdLst>
                <a:gd name="T0" fmla="*/ 30 w 30"/>
                <a:gd name="T1" fmla="*/ 18 h 36"/>
                <a:gd name="T2" fmla="*/ 24 w 30"/>
                <a:gd name="T3" fmla="*/ 18 h 36"/>
                <a:gd name="T4" fmla="*/ 24 w 30"/>
                <a:gd name="T5" fmla="*/ 24 h 36"/>
                <a:gd name="T6" fmla="*/ 12 w 30"/>
                <a:gd name="T7" fmla="*/ 24 h 36"/>
                <a:gd name="T8" fmla="*/ 12 w 30"/>
                <a:gd name="T9" fmla="*/ 30 h 36"/>
                <a:gd name="T10" fmla="*/ 6 w 30"/>
                <a:gd name="T11" fmla="*/ 36 h 36"/>
                <a:gd name="T12" fmla="*/ 0 w 30"/>
                <a:gd name="T13" fmla="*/ 36 h 36"/>
                <a:gd name="T14" fmla="*/ 0 w 30"/>
                <a:gd name="T15" fmla="*/ 30 h 36"/>
                <a:gd name="T16" fmla="*/ 6 w 30"/>
                <a:gd name="T17" fmla="*/ 18 h 36"/>
                <a:gd name="T18" fmla="*/ 30 w 30"/>
                <a:gd name="T19" fmla="*/ 0 h 36"/>
                <a:gd name="T20" fmla="*/ 30 w 30"/>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6">
                  <a:moveTo>
                    <a:pt x="30" y="18"/>
                  </a:moveTo>
                  <a:lnTo>
                    <a:pt x="24" y="18"/>
                  </a:lnTo>
                  <a:lnTo>
                    <a:pt x="24" y="24"/>
                  </a:lnTo>
                  <a:lnTo>
                    <a:pt x="12" y="24"/>
                  </a:lnTo>
                  <a:lnTo>
                    <a:pt x="12" y="30"/>
                  </a:lnTo>
                  <a:lnTo>
                    <a:pt x="6" y="36"/>
                  </a:lnTo>
                  <a:lnTo>
                    <a:pt x="0" y="36"/>
                  </a:lnTo>
                  <a:lnTo>
                    <a:pt x="0" y="30"/>
                  </a:lnTo>
                  <a:lnTo>
                    <a:pt x="6" y="18"/>
                  </a:lnTo>
                  <a:lnTo>
                    <a:pt x="30" y="0"/>
                  </a:lnTo>
                  <a:lnTo>
                    <a:pt x="30" y="18"/>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4" name="Freeform 3092"/>
            <p:cNvSpPr>
              <a:spLocks/>
            </p:cNvSpPr>
            <p:nvPr/>
          </p:nvSpPr>
          <p:spPr bwMode="auto">
            <a:xfrm>
              <a:off x="3504" y="1644"/>
              <a:ext cx="36" cy="60"/>
            </a:xfrm>
            <a:custGeom>
              <a:avLst/>
              <a:gdLst>
                <a:gd name="T0" fmla="*/ 6 w 36"/>
                <a:gd name="T1" fmla="*/ 60 h 60"/>
                <a:gd name="T2" fmla="*/ 0 w 36"/>
                <a:gd name="T3" fmla="*/ 12 h 60"/>
                <a:gd name="T4" fmla="*/ 6 w 36"/>
                <a:gd name="T5" fmla="*/ 6 h 60"/>
                <a:gd name="T6" fmla="*/ 30 w 36"/>
                <a:gd name="T7" fmla="*/ 0 h 60"/>
                <a:gd name="T8" fmla="*/ 30 w 36"/>
                <a:gd name="T9" fmla="*/ 12 h 60"/>
                <a:gd name="T10" fmla="*/ 36 w 36"/>
                <a:gd name="T11" fmla="*/ 18 h 60"/>
                <a:gd name="T12" fmla="*/ 30 w 36"/>
                <a:gd name="T13" fmla="*/ 24 h 60"/>
                <a:gd name="T14" fmla="*/ 30 w 36"/>
                <a:gd name="T15" fmla="*/ 36 h 60"/>
                <a:gd name="T16" fmla="*/ 24 w 36"/>
                <a:gd name="T17" fmla="*/ 36 h 60"/>
                <a:gd name="T18" fmla="*/ 18 w 36"/>
                <a:gd name="T19" fmla="*/ 42 h 60"/>
                <a:gd name="T20" fmla="*/ 18 w 36"/>
                <a:gd name="T21" fmla="*/ 48 h 60"/>
                <a:gd name="T22" fmla="*/ 12 w 36"/>
                <a:gd name="T23" fmla="*/ 54 h 60"/>
                <a:gd name="T24" fmla="*/ 6 w 36"/>
                <a:gd name="T25" fmla="*/ 54 h 60"/>
                <a:gd name="T26" fmla="*/ 6 w 36"/>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60">
                  <a:moveTo>
                    <a:pt x="6" y="60"/>
                  </a:moveTo>
                  <a:lnTo>
                    <a:pt x="0" y="12"/>
                  </a:lnTo>
                  <a:lnTo>
                    <a:pt x="6" y="6"/>
                  </a:lnTo>
                  <a:lnTo>
                    <a:pt x="30" y="0"/>
                  </a:lnTo>
                  <a:lnTo>
                    <a:pt x="30" y="12"/>
                  </a:lnTo>
                  <a:lnTo>
                    <a:pt x="36" y="18"/>
                  </a:lnTo>
                  <a:lnTo>
                    <a:pt x="30" y="24"/>
                  </a:lnTo>
                  <a:lnTo>
                    <a:pt x="30" y="36"/>
                  </a:lnTo>
                  <a:lnTo>
                    <a:pt x="24" y="36"/>
                  </a:lnTo>
                  <a:lnTo>
                    <a:pt x="18" y="42"/>
                  </a:lnTo>
                  <a:lnTo>
                    <a:pt x="18" y="48"/>
                  </a:lnTo>
                  <a:lnTo>
                    <a:pt x="12" y="54"/>
                  </a:lnTo>
                  <a:lnTo>
                    <a:pt x="6" y="54"/>
                  </a:lnTo>
                  <a:lnTo>
                    <a:pt x="6" y="60"/>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5" name="Freeform 3093"/>
            <p:cNvSpPr>
              <a:spLocks/>
            </p:cNvSpPr>
            <p:nvPr/>
          </p:nvSpPr>
          <p:spPr bwMode="auto">
            <a:xfrm>
              <a:off x="3534" y="1644"/>
              <a:ext cx="36" cy="36"/>
            </a:xfrm>
            <a:custGeom>
              <a:avLst/>
              <a:gdLst>
                <a:gd name="T0" fmla="*/ 6 w 36"/>
                <a:gd name="T1" fmla="*/ 36 h 36"/>
                <a:gd name="T2" fmla="*/ 0 w 36"/>
                <a:gd name="T3" fmla="*/ 36 h 36"/>
                <a:gd name="T4" fmla="*/ 0 w 36"/>
                <a:gd name="T5" fmla="*/ 24 h 36"/>
                <a:gd name="T6" fmla="*/ 6 w 36"/>
                <a:gd name="T7" fmla="*/ 18 h 36"/>
                <a:gd name="T8" fmla="*/ 0 w 36"/>
                <a:gd name="T9" fmla="*/ 12 h 36"/>
                <a:gd name="T10" fmla="*/ 0 w 36"/>
                <a:gd name="T11" fmla="*/ 0 h 36"/>
                <a:gd name="T12" fmla="*/ 18 w 36"/>
                <a:gd name="T13" fmla="*/ 0 h 36"/>
                <a:gd name="T14" fmla="*/ 30 w 36"/>
                <a:gd name="T15" fmla="*/ 0 h 36"/>
                <a:gd name="T16" fmla="*/ 36 w 36"/>
                <a:gd name="T17" fmla="*/ 24 h 36"/>
                <a:gd name="T18" fmla="*/ 6 w 36"/>
                <a:gd name="T19" fmla="*/ 30 h 36"/>
                <a:gd name="T20" fmla="*/ 6 w 3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6" y="36"/>
                  </a:moveTo>
                  <a:lnTo>
                    <a:pt x="0" y="36"/>
                  </a:lnTo>
                  <a:lnTo>
                    <a:pt x="0" y="24"/>
                  </a:lnTo>
                  <a:lnTo>
                    <a:pt x="6" y="18"/>
                  </a:lnTo>
                  <a:lnTo>
                    <a:pt x="0" y="12"/>
                  </a:lnTo>
                  <a:lnTo>
                    <a:pt x="0" y="0"/>
                  </a:lnTo>
                  <a:lnTo>
                    <a:pt x="18" y="0"/>
                  </a:lnTo>
                  <a:lnTo>
                    <a:pt x="30" y="0"/>
                  </a:lnTo>
                  <a:lnTo>
                    <a:pt x="36" y="24"/>
                  </a:lnTo>
                  <a:lnTo>
                    <a:pt x="6" y="30"/>
                  </a:lnTo>
                  <a:lnTo>
                    <a:pt x="6" y="36"/>
                  </a:lnTo>
                  <a:close/>
                </a:path>
              </a:pathLst>
            </a:custGeom>
            <a:solidFill>
              <a:srgbClr val="FEB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6" name="Freeform 3094"/>
            <p:cNvSpPr>
              <a:spLocks/>
            </p:cNvSpPr>
            <p:nvPr/>
          </p:nvSpPr>
          <p:spPr bwMode="auto">
            <a:xfrm>
              <a:off x="3564" y="1638"/>
              <a:ext cx="36" cy="36"/>
            </a:xfrm>
            <a:custGeom>
              <a:avLst/>
              <a:gdLst>
                <a:gd name="T0" fmla="*/ 36 w 36"/>
                <a:gd name="T1" fmla="*/ 30 h 36"/>
                <a:gd name="T2" fmla="*/ 18 w 36"/>
                <a:gd name="T3" fmla="*/ 36 h 36"/>
                <a:gd name="T4" fmla="*/ 6 w 36"/>
                <a:gd name="T5" fmla="*/ 36 h 36"/>
                <a:gd name="T6" fmla="*/ 6 w 36"/>
                <a:gd name="T7" fmla="*/ 30 h 36"/>
                <a:gd name="T8" fmla="*/ 0 w 36"/>
                <a:gd name="T9" fmla="*/ 6 h 36"/>
                <a:gd name="T10" fmla="*/ 24 w 36"/>
                <a:gd name="T11" fmla="*/ 0 h 36"/>
                <a:gd name="T12" fmla="*/ 30 w 36"/>
                <a:gd name="T13" fmla="*/ 0 h 36"/>
                <a:gd name="T14" fmla="*/ 36 w 36"/>
                <a:gd name="T15" fmla="*/ 24 h 36"/>
                <a:gd name="T16" fmla="*/ 36 w 36"/>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6" y="30"/>
                  </a:moveTo>
                  <a:lnTo>
                    <a:pt x="18" y="36"/>
                  </a:lnTo>
                  <a:lnTo>
                    <a:pt x="6" y="36"/>
                  </a:lnTo>
                  <a:lnTo>
                    <a:pt x="6" y="30"/>
                  </a:lnTo>
                  <a:lnTo>
                    <a:pt x="0" y="6"/>
                  </a:lnTo>
                  <a:lnTo>
                    <a:pt x="24" y="0"/>
                  </a:lnTo>
                  <a:lnTo>
                    <a:pt x="30" y="0"/>
                  </a:lnTo>
                  <a:lnTo>
                    <a:pt x="36" y="24"/>
                  </a:lnTo>
                  <a:lnTo>
                    <a:pt x="36" y="30"/>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7" name="Freeform 3095"/>
            <p:cNvSpPr>
              <a:spLocks/>
            </p:cNvSpPr>
            <p:nvPr/>
          </p:nvSpPr>
          <p:spPr bwMode="auto">
            <a:xfrm>
              <a:off x="3594" y="1638"/>
              <a:ext cx="42" cy="24"/>
            </a:xfrm>
            <a:custGeom>
              <a:avLst/>
              <a:gdLst>
                <a:gd name="T0" fmla="*/ 6 w 42"/>
                <a:gd name="T1" fmla="*/ 24 h 24"/>
                <a:gd name="T2" fmla="*/ 0 w 42"/>
                <a:gd name="T3" fmla="*/ 0 h 24"/>
                <a:gd name="T4" fmla="*/ 30 w 42"/>
                <a:gd name="T5" fmla="*/ 0 h 24"/>
                <a:gd name="T6" fmla="*/ 36 w 42"/>
                <a:gd name="T7" fmla="*/ 0 h 24"/>
                <a:gd name="T8" fmla="*/ 42 w 42"/>
                <a:gd name="T9" fmla="*/ 18 h 24"/>
                <a:gd name="T10" fmla="*/ 6 w 42"/>
                <a:gd name="T11" fmla="*/ 24 h 24"/>
              </a:gdLst>
              <a:ahLst/>
              <a:cxnLst>
                <a:cxn ang="0">
                  <a:pos x="T0" y="T1"/>
                </a:cxn>
                <a:cxn ang="0">
                  <a:pos x="T2" y="T3"/>
                </a:cxn>
                <a:cxn ang="0">
                  <a:pos x="T4" y="T5"/>
                </a:cxn>
                <a:cxn ang="0">
                  <a:pos x="T6" y="T7"/>
                </a:cxn>
                <a:cxn ang="0">
                  <a:pos x="T8" y="T9"/>
                </a:cxn>
                <a:cxn ang="0">
                  <a:pos x="T10" y="T11"/>
                </a:cxn>
              </a:cxnLst>
              <a:rect l="0" t="0" r="r" b="b"/>
              <a:pathLst>
                <a:path w="42" h="24">
                  <a:moveTo>
                    <a:pt x="6" y="24"/>
                  </a:moveTo>
                  <a:lnTo>
                    <a:pt x="0" y="0"/>
                  </a:lnTo>
                  <a:lnTo>
                    <a:pt x="30" y="0"/>
                  </a:lnTo>
                  <a:lnTo>
                    <a:pt x="36" y="0"/>
                  </a:lnTo>
                  <a:lnTo>
                    <a:pt x="42" y="18"/>
                  </a:lnTo>
                  <a:lnTo>
                    <a:pt x="6"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8" name="Freeform 3096"/>
            <p:cNvSpPr>
              <a:spLocks/>
            </p:cNvSpPr>
            <p:nvPr/>
          </p:nvSpPr>
          <p:spPr bwMode="auto">
            <a:xfrm>
              <a:off x="3630" y="1632"/>
              <a:ext cx="30" cy="24"/>
            </a:xfrm>
            <a:custGeom>
              <a:avLst/>
              <a:gdLst>
                <a:gd name="T0" fmla="*/ 30 w 30"/>
                <a:gd name="T1" fmla="*/ 24 h 24"/>
                <a:gd name="T2" fmla="*/ 6 w 30"/>
                <a:gd name="T3" fmla="*/ 24 h 24"/>
                <a:gd name="T4" fmla="*/ 0 w 30"/>
                <a:gd name="T5" fmla="*/ 6 h 24"/>
                <a:gd name="T6" fmla="*/ 30 w 30"/>
                <a:gd name="T7" fmla="*/ 0 h 24"/>
                <a:gd name="T8" fmla="*/ 30 w 30"/>
                <a:gd name="T9" fmla="*/ 6 h 24"/>
                <a:gd name="T10" fmla="*/ 30 w 30"/>
                <a:gd name="T11" fmla="*/ 24 h 24"/>
              </a:gdLst>
              <a:ahLst/>
              <a:cxnLst>
                <a:cxn ang="0">
                  <a:pos x="T0" y="T1"/>
                </a:cxn>
                <a:cxn ang="0">
                  <a:pos x="T2" y="T3"/>
                </a:cxn>
                <a:cxn ang="0">
                  <a:pos x="T4" y="T5"/>
                </a:cxn>
                <a:cxn ang="0">
                  <a:pos x="T6" y="T7"/>
                </a:cxn>
                <a:cxn ang="0">
                  <a:pos x="T8" y="T9"/>
                </a:cxn>
                <a:cxn ang="0">
                  <a:pos x="T10" y="T11"/>
                </a:cxn>
              </a:cxnLst>
              <a:rect l="0" t="0" r="r" b="b"/>
              <a:pathLst>
                <a:path w="30" h="24">
                  <a:moveTo>
                    <a:pt x="30" y="24"/>
                  </a:moveTo>
                  <a:lnTo>
                    <a:pt x="6" y="24"/>
                  </a:lnTo>
                  <a:lnTo>
                    <a:pt x="0" y="6"/>
                  </a:lnTo>
                  <a:lnTo>
                    <a:pt x="30" y="0"/>
                  </a:lnTo>
                  <a:lnTo>
                    <a:pt x="30" y="6"/>
                  </a:lnTo>
                  <a:lnTo>
                    <a:pt x="30" y="24"/>
                  </a:lnTo>
                  <a:close/>
                </a:path>
              </a:pathLst>
            </a:custGeom>
            <a:solidFill>
              <a:srgbClr val="FE8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9" name="Freeform 3097"/>
            <p:cNvSpPr>
              <a:spLocks noEditPoints="1"/>
            </p:cNvSpPr>
            <p:nvPr/>
          </p:nvSpPr>
          <p:spPr bwMode="auto">
            <a:xfrm>
              <a:off x="924" y="714"/>
              <a:ext cx="528" cy="384"/>
            </a:xfrm>
            <a:custGeom>
              <a:avLst/>
              <a:gdLst>
                <a:gd name="T0" fmla="*/ 156 w 528"/>
                <a:gd name="T1" fmla="*/ 84 h 384"/>
                <a:gd name="T2" fmla="*/ 156 w 528"/>
                <a:gd name="T3" fmla="*/ 60 h 384"/>
                <a:gd name="T4" fmla="*/ 162 w 528"/>
                <a:gd name="T5" fmla="*/ 54 h 384"/>
                <a:gd name="T6" fmla="*/ 168 w 528"/>
                <a:gd name="T7" fmla="*/ 42 h 384"/>
                <a:gd name="T8" fmla="*/ 156 w 528"/>
                <a:gd name="T9" fmla="*/ 6 h 384"/>
                <a:gd name="T10" fmla="*/ 414 w 528"/>
                <a:gd name="T11" fmla="*/ 66 h 384"/>
                <a:gd name="T12" fmla="*/ 528 w 528"/>
                <a:gd name="T13" fmla="*/ 108 h 384"/>
                <a:gd name="T14" fmla="*/ 492 w 528"/>
                <a:gd name="T15" fmla="*/ 264 h 384"/>
                <a:gd name="T16" fmla="*/ 474 w 528"/>
                <a:gd name="T17" fmla="*/ 348 h 384"/>
                <a:gd name="T18" fmla="*/ 474 w 528"/>
                <a:gd name="T19" fmla="*/ 366 h 384"/>
                <a:gd name="T20" fmla="*/ 432 w 528"/>
                <a:gd name="T21" fmla="*/ 378 h 384"/>
                <a:gd name="T22" fmla="*/ 330 w 528"/>
                <a:gd name="T23" fmla="*/ 354 h 384"/>
                <a:gd name="T24" fmla="*/ 294 w 528"/>
                <a:gd name="T25" fmla="*/ 354 h 384"/>
                <a:gd name="T26" fmla="*/ 258 w 528"/>
                <a:gd name="T27" fmla="*/ 354 h 384"/>
                <a:gd name="T28" fmla="*/ 228 w 528"/>
                <a:gd name="T29" fmla="*/ 360 h 384"/>
                <a:gd name="T30" fmla="*/ 210 w 528"/>
                <a:gd name="T31" fmla="*/ 354 h 384"/>
                <a:gd name="T32" fmla="*/ 180 w 528"/>
                <a:gd name="T33" fmla="*/ 348 h 384"/>
                <a:gd name="T34" fmla="*/ 168 w 528"/>
                <a:gd name="T35" fmla="*/ 342 h 384"/>
                <a:gd name="T36" fmla="*/ 144 w 528"/>
                <a:gd name="T37" fmla="*/ 336 h 384"/>
                <a:gd name="T38" fmla="*/ 126 w 528"/>
                <a:gd name="T39" fmla="*/ 336 h 384"/>
                <a:gd name="T40" fmla="*/ 96 w 528"/>
                <a:gd name="T41" fmla="*/ 336 h 384"/>
                <a:gd name="T42" fmla="*/ 72 w 528"/>
                <a:gd name="T43" fmla="*/ 324 h 384"/>
                <a:gd name="T44" fmla="*/ 72 w 528"/>
                <a:gd name="T45" fmla="*/ 300 h 384"/>
                <a:gd name="T46" fmla="*/ 72 w 528"/>
                <a:gd name="T47" fmla="*/ 276 h 384"/>
                <a:gd name="T48" fmla="*/ 54 w 528"/>
                <a:gd name="T49" fmla="*/ 258 h 384"/>
                <a:gd name="T50" fmla="*/ 30 w 528"/>
                <a:gd name="T51" fmla="*/ 246 h 384"/>
                <a:gd name="T52" fmla="*/ 0 w 528"/>
                <a:gd name="T53" fmla="*/ 234 h 384"/>
                <a:gd name="T54" fmla="*/ 18 w 528"/>
                <a:gd name="T55" fmla="*/ 228 h 384"/>
                <a:gd name="T56" fmla="*/ 18 w 528"/>
                <a:gd name="T57" fmla="*/ 198 h 384"/>
                <a:gd name="T58" fmla="*/ 12 w 528"/>
                <a:gd name="T59" fmla="*/ 186 h 384"/>
                <a:gd name="T60" fmla="*/ 18 w 528"/>
                <a:gd name="T61" fmla="*/ 180 h 384"/>
                <a:gd name="T62" fmla="*/ 24 w 528"/>
                <a:gd name="T63" fmla="*/ 162 h 384"/>
                <a:gd name="T64" fmla="*/ 18 w 528"/>
                <a:gd name="T65" fmla="*/ 138 h 384"/>
                <a:gd name="T66" fmla="*/ 18 w 528"/>
                <a:gd name="T67" fmla="*/ 78 h 384"/>
                <a:gd name="T68" fmla="*/ 18 w 528"/>
                <a:gd name="T69" fmla="*/ 24 h 384"/>
                <a:gd name="T70" fmla="*/ 114 w 528"/>
                <a:gd name="T71" fmla="*/ 72 h 384"/>
                <a:gd name="T72" fmla="*/ 132 w 528"/>
                <a:gd name="T73" fmla="*/ 84 h 384"/>
                <a:gd name="T74" fmla="*/ 126 w 528"/>
                <a:gd name="T75" fmla="*/ 114 h 384"/>
                <a:gd name="T76" fmla="*/ 108 w 528"/>
                <a:gd name="T77" fmla="*/ 126 h 384"/>
                <a:gd name="T78" fmla="*/ 114 w 528"/>
                <a:gd name="T79" fmla="*/ 144 h 384"/>
                <a:gd name="T80" fmla="*/ 126 w 528"/>
                <a:gd name="T81" fmla="*/ 126 h 384"/>
                <a:gd name="T82" fmla="*/ 144 w 528"/>
                <a:gd name="T83" fmla="*/ 108 h 384"/>
                <a:gd name="T84" fmla="*/ 138 w 528"/>
                <a:gd name="T85" fmla="*/ 138 h 384"/>
                <a:gd name="T86" fmla="*/ 126 w 528"/>
                <a:gd name="T87" fmla="*/ 168 h 384"/>
                <a:gd name="T88" fmla="*/ 126 w 528"/>
                <a:gd name="T89" fmla="*/ 156 h 384"/>
                <a:gd name="T90" fmla="*/ 108 w 528"/>
                <a:gd name="T91" fmla="*/ 174 h 384"/>
                <a:gd name="T92" fmla="*/ 90 w 528"/>
                <a:gd name="T93" fmla="*/ 162 h 384"/>
                <a:gd name="T94" fmla="*/ 114 w 528"/>
                <a:gd name="T95" fmla="*/ 180 h 384"/>
                <a:gd name="T96" fmla="*/ 138 w 528"/>
                <a:gd name="T97" fmla="*/ 174 h 384"/>
                <a:gd name="T98" fmla="*/ 144 w 528"/>
                <a:gd name="T99" fmla="*/ 150 h 384"/>
                <a:gd name="T100" fmla="*/ 162 w 528"/>
                <a:gd name="T101" fmla="*/ 108 h 384"/>
                <a:gd name="T102" fmla="*/ 162 w 528"/>
                <a:gd name="T103" fmla="*/ 78 h 384"/>
                <a:gd name="T104" fmla="*/ 126 w 528"/>
                <a:gd name="T105" fmla="*/ 36 h 384"/>
                <a:gd name="T106" fmla="*/ 138 w 528"/>
                <a:gd name="T107" fmla="*/ 42 h 384"/>
                <a:gd name="T108" fmla="*/ 150 w 528"/>
                <a:gd name="T109" fmla="*/ 60 h 384"/>
                <a:gd name="T110" fmla="*/ 150 w 528"/>
                <a:gd name="T111" fmla="*/ 72 h 384"/>
                <a:gd name="T112" fmla="*/ 156 w 528"/>
                <a:gd name="T113" fmla="*/ 90 h 384"/>
                <a:gd name="T114" fmla="*/ 150 w 528"/>
                <a:gd name="T115" fmla="*/ 108 h 384"/>
                <a:gd name="T116" fmla="*/ 138 w 528"/>
                <a:gd name="T117" fmla="*/ 7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8" h="384">
                  <a:moveTo>
                    <a:pt x="162" y="78"/>
                  </a:moveTo>
                  <a:lnTo>
                    <a:pt x="156" y="90"/>
                  </a:lnTo>
                  <a:lnTo>
                    <a:pt x="162" y="96"/>
                  </a:lnTo>
                  <a:lnTo>
                    <a:pt x="156" y="84"/>
                  </a:lnTo>
                  <a:lnTo>
                    <a:pt x="156" y="78"/>
                  </a:lnTo>
                  <a:lnTo>
                    <a:pt x="162" y="78"/>
                  </a:lnTo>
                  <a:lnTo>
                    <a:pt x="168" y="72"/>
                  </a:lnTo>
                  <a:lnTo>
                    <a:pt x="156" y="60"/>
                  </a:lnTo>
                  <a:lnTo>
                    <a:pt x="150" y="60"/>
                  </a:lnTo>
                  <a:lnTo>
                    <a:pt x="150" y="48"/>
                  </a:lnTo>
                  <a:lnTo>
                    <a:pt x="156" y="48"/>
                  </a:lnTo>
                  <a:lnTo>
                    <a:pt x="162" y="54"/>
                  </a:lnTo>
                  <a:lnTo>
                    <a:pt x="168" y="54"/>
                  </a:lnTo>
                  <a:lnTo>
                    <a:pt x="168" y="48"/>
                  </a:lnTo>
                  <a:lnTo>
                    <a:pt x="174" y="42"/>
                  </a:lnTo>
                  <a:lnTo>
                    <a:pt x="168" y="42"/>
                  </a:lnTo>
                  <a:lnTo>
                    <a:pt x="168" y="30"/>
                  </a:lnTo>
                  <a:lnTo>
                    <a:pt x="162" y="18"/>
                  </a:lnTo>
                  <a:lnTo>
                    <a:pt x="162" y="12"/>
                  </a:lnTo>
                  <a:lnTo>
                    <a:pt x="156" y="6"/>
                  </a:lnTo>
                  <a:lnTo>
                    <a:pt x="162" y="6"/>
                  </a:lnTo>
                  <a:lnTo>
                    <a:pt x="162" y="0"/>
                  </a:lnTo>
                  <a:lnTo>
                    <a:pt x="282" y="36"/>
                  </a:lnTo>
                  <a:lnTo>
                    <a:pt x="414" y="66"/>
                  </a:lnTo>
                  <a:lnTo>
                    <a:pt x="456" y="78"/>
                  </a:lnTo>
                  <a:lnTo>
                    <a:pt x="504" y="90"/>
                  </a:lnTo>
                  <a:lnTo>
                    <a:pt x="528" y="96"/>
                  </a:lnTo>
                  <a:lnTo>
                    <a:pt x="528" y="108"/>
                  </a:lnTo>
                  <a:lnTo>
                    <a:pt x="510" y="186"/>
                  </a:lnTo>
                  <a:lnTo>
                    <a:pt x="504" y="192"/>
                  </a:lnTo>
                  <a:lnTo>
                    <a:pt x="492" y="252"/>
                  </a:lnTo>
                  <a:lnTo>
                    <a:pt x="492" y="264"/>
                  </a:lnTo>
                  <a:lnTo>
                    <a:pt x="486" y="276"/>
                  </a:lnTo>
                  <a:lnTo>
                    <a:pt x="474" y="330"/>
                  </a:lnTo>
                  <a:lnTo>
                    <a:pt x="474" y="342"/>
                  </a:lnTo>
                  <a:lnTo>
                    <a:pt x="474" y="348"/>
                  </a:lnTo>
                  <a:lnTo>
                    <a:pt x="468" y="348"/>
                  </a:lnTo>
                  <a:lnTo>
                    <a:pt x="474" y="354"/>
                  </a:lnTo>
                  <a:lnTo>
                    <a:pt x="474" y="360"/>
                  </a:lnTo>
                  <a:lnTo>
                    <a:pt x="474" y="366"/>
                  </a:lnTo>
                  <a:lnTo>
                    <a:pt x="474" y="372"/>
                  </a:lnTo>
                  <a:lnTo>
                    <a:pt x="468" y="378"/>
                  </a:lnTo>
                  <a:lnTo>
                    <a:pt x="474" y="384"/>
                  </a:lnTo>
                  <a:lnTo>
                    <a:pt x="432" y="378"/>
                  </a:lnTo>
                  <a:lnTo>
                    <a:pt x="426" y="378"/>
                  </a:lnTo>
                  <a:lnTo>
                    <a:pt x="402" y="372"/>
                  </a:lnTo>
                  <a:lnTo>
                    <a:pt x="396" y="366"/>
                  </a:lnTo>
                  <a:lnTo>
                    <a:pt x="330" y="354"/>
                  </a:lnTo>
                  <a:lnTo>
                    <a:pt x="318" y="360"/>
                  </a:lnTo>
                  <a:lnTo>
                    <a:pt x="306" y="354"/>
                  </a:lnTo>
                  <a:lnTo>
                    <a:pt x="300" y="354"/>
                  </a:lnTo>
                  <a:lnTo>
                    <a:pt x="294" y="354"/>
                  </a:lnTo>
                  <a:lnTo>
                    <a:pt x="288" y="354"/>
                  </a:lnTo>
                  <a:lnTo>
                    <a:pt x="282" y="354"/>
                  </a:lnTo>
                  <a:lnTo>
                    <a:pt x="270" y="354"/>
                  </a:lnTo>
                  <a:lnTo>
                    <a:pt x="258" y="354"/>
                  </a:lnTo>
                  <a:lnTo>
                    <a:pt x="252" y="354"/>
                  </a:lnTo>
                  <a:lnTo>
                    <a:pt x="246" y="354"/>
                  </a:lnTo>
                  <a:lnTo>
                    <a:pt x="240" y="360"/>
                  </a:lnTo>
                  <a:lnTo>
                    <a:pt x="228" y="360"/>
                  </a:lnTo>
                  <a:lnTo>
                    <a:pt x="222" y="354"/>
                  </a:lnTo>
                  <a:lnTo>
                    <a:pt x="216" y="348"/>
                  </a:lnTo>
                  <a:lnTo>
                    <a:pt x="210" y="348"/>
                  </a:lnTo>
                  <a:lnTo>
                    <a:pt x="210" y="354"/>
                  </a:lnTo>
                  <a:lnTo>
                    <a:pt x="198" y="354"/>
                  </a:lnTo>
                  <a:lnTo>
                    <a:pt x="192" y="354"/>
                  </a:lnTo>
                  <a:lnTo>
                    <a:pt x="186" y="348"/>
                  </a:lnTo>
                  <a:lnTo>
                    <a:pt x="180" y="348"/>
                  </a:lnTo>
                  <a:lnTo>
                    <a:pt x="180" y="354"/>
                  </a:lnTo>
                  <a:lnTo>
                    <a:pt x="174" y="354"/>
                  </a:lnTo>
                  <a:lnTo>
                    <a:pt x="174" y="348"/>
                  </a:lnTo>
                  <a:lnTo>
                    <a:pt x="168" y="342"/>
                  </a:lnTo>
                  <a:lnTo>
                    <a:pt x="162" y="342"/>
                  </a:lnTo>
                  <a:lnTo>
                    <a:pt x="156" y="342"/>
                  </a:lnTo>
                  <a:lnTo>
                    <a:pt x="156" y="336"/>
                  </a:lnTo>
                  <a:lnTo>
                    <a:pt x="144" y="336"/>
                  </a:lnTo>
                  <a:lnTo>
                    <a:pt x="138" y="336"/>
                  </a:lnTo>
                  <a:lnTo>
                    <a:pt x="132" y="330"/>
                  </a:lnTo>
                  <a:lnTo>
                    <a:pt x="126" y="330"/>
                  </a:lnTo>
                  <a:lnTo>
                    <a:pt x="126" y="336"/>
                  </a:lnTo>
                  <a:lnTo>
                    <a:pt x="120" y="336"/>
                  </a:lnTo>
                  <a:lnTo>
                    <a:pt x="114" y="336"/>
                  </a:lnTo>
                  <a:lnTo>
                    <a:pt x="102" y="336"/>
                  </a:lnTo>
                  <a:lnTo>
                    <a:pt x="96" y="336"/>
                  </a:lnTo>
                  <a:lnTo>
                    <a:pt x="90" y="330"/>
                  </a:lnTo>
                  <a:lnTo>
                    <a:pt x="78" y="330"/>
                  </a:lnTo>
                  <a:lnTo>
                    <a:pt x="78" y="324"/>
                  </a:lnTo>
                  <a:lnTo>
                    <a:pt x="72" y="324"/>
                  </a:lnTo>
                  <a:lnTo>
                    <a:pt x="72" y="318"/>
                  </a:lnTo>
                  <a:lnTo>
                    <a:pt x="72" y="312"/>
                  </a:lnTo>
                  <a:lnTo>
                    <a:pt x="72" y="306"/>
                  </a:lnTo>
                  <a:lnTo>
                    <a:pt x="72" y="300"/>
                  </a:lnTo>
                  <a:lnTo>
                    <a:pt x="72" y="294"/>
                  </a:lnTo>
                  <a:lnTo>
                    <a:pt x="72" y="288"/>
                  </a:lnTo>
                  <a:lnTo>
                    <a:pt x="72" y="282"/>
                  </a:lnTo>
                  <a:lnTo>
                    <a:pt x="72" y="276"/>
                  </a:lnTo>
                  <a:lnTo>
                    <a:pt x="66" y="270"/>
                  </a:lnTo>
                  <a:lnTo>
                    <a:pt x="66" y="264"/>
                  </a:lnTo>
                  <a:lnTo>
                    <a:pt x="60" y="264"/>
                  </a:lnTo>
                  <a:lnTo>
                    <a:pt x="54" y="258"/>
                  </a:lnTo>
                  <a:lnTo>
                    <a:pt x="48" y="264"/>
                  </a:lnTo>
                  <a:lnTo>
                    <a:pt x="48" y="258"/>
                  </a:lnTo>
                  <a:lnTo>
                    <a:pt x="42" y="246"/>
                  </a:lnTo>
                  <a:lnTo>
                    <a:pt x="30" y="246"/>
                  </a:lnTo>
                  <a:lnTo>
                    <a:pt x="24" y="240"/>
                  </a:lnTo>
                  <a:lnTo>
                    <a:pt x="12" y="240"/>
                  </a:lnTo>
                  <a:lnTo>
                    <a:pt x="6" y="234"/>
                  </a:lnTo>
                  <a:lnTo>
                    <a:pt x="0" y="234"/>
                  </a:lnTo>
                  <a:lnTo>
                    <a:pt x="12" y="198"/>
                  </a:lnTo>
                  <a:lnTo>
                    <a:pt x="12" y="204"/>
                  </a:lnTo>
                  <a:lnTo>
                    <a:pt x="6" y="222"/>
                  </a:lnTo>
                  <a:lnTo>
                    <a:pt x="18" y="228"/>
                  </a:lnTo>
                  <a:lnTo>
                    <a:pt x="12" y="216"/>
                  </a:lnTo>
                  <a:lnTo>
                    <a:pt x="18" y="216"/>
                  </a:lnTo>
                  <a:lnTo>
                    <a:pt x="18" y="204"/>
                  </a:lnTo>
                  <a:lnTo>
                    <a:pt x="18" y="198"/>
                  </a:lnTo>
                  <a:lnTo>
                    <a:pt x="30" y="198"/>
                  </a:lnTo>
                  <a:lnTo>
                    <a:pt x="24" y="192"/>
                  </a:lnTo>
                  <a:lnTo>
                    <a:pt x="12" y="192"/>
                  </a:lnTo>
                  <a:lnTo>
                    <a:pt x="12" y="186"/>
                  </a:lnTo>
                  <a:lnTo>
                    <a:pt x="12" y="174"/>
                  </a:lnTo>
                  <a:lnTo>
                    <a:pt x="18" y="174"/>
                  </a:lnTo>
                  <a:lnTo>
                    <a:pt x="12" y="174"/>
                  </a:lnTo>
                  <a:lnTo>
                    <a:pt x="18" y="180"/>
                  </a:lnTo>
                  <a:lnTo>
                    <a:pt x="18" y="174"/>
                  </a:lnTo>
                  <a:lnTo>
                    <a:pt x="36" y="174"/>
                  </a:lnTo>
                  <a:lnTo>
                    <a:pt x="24" y="168"/>
                  </a:lnTo>
                  <a:lnTo>
                    <a:pt x="24" y="162"/>
                  </a:lnTo>
                  <a:lnTo>
                    <a:pt x="18" y="162"/>
                  </a:lnTo>
                  <a:lnTo>
                    <a:pt x="12" y="168"/>
                  </a:lnTo>
                  <a:lnTo>
                    <a:pt x="18" y="144"/>
                  </a:lnTo>
                  <a:lnTo>
                    <a:pt x="18" y="138"/>
                  </a:lnTo>
                  <a:lnTo>
                    <a:pt x="12" y="126"/>
                  </a:lnTo>
                  <a:lnTo>
                    <a:pt x="18" y="108"/>
                  </a:lnTo>
                  <a:lnTo>
                    <a:pt x="18" y="96"/>
                  </a:lnTo>
                  <a:lnTo>
                    <a:pt x="18" y="78"/>
                  </a:lnTo>
                  <a:lnTo>
                    <a:pt x="12" y="72"/>
                  </a:lnTo>
                  <a:lnTo>
                    <a:pt x="12" y="42"/>
                  </a:lnTo>
                  <a:lnTo>
                    <a:pt x="18" y="36"/>
                  </a:lnTo>
                  <a:lnTo>
                    <a:pt x="18" y="24"/>
                  </a:lnTo>
                  <a:lnTo>
                    <a:pt x="30" y="24"/>
                  </a:lnTo>
                  <a:lnTo>
                    <a:pt x="60" y="54"/>
                  </a:lnTo>
                  <a:lnTo>
                    <a:pt x="96" y="72"/>
                  </a:lnTo>
                  <a:lnTo>
                    <a:pt x="114" y="72"/>
                  </a:lnTo>
                  <a:lnTo>
                    <a:pt x="126" y="84"/>
                  </a:lnTo>
                  <a:lnTo>
                    <a:pt x="132" y="78"/>
                  </a:lnTo>
                  <a:lnTo>
                    <a:pt x="138" y="84"/>
                  </a:lnTo>
                  <a:lnTo>
                    <a:pt x="132" y="84"/>
                  </a:lnTo>
                  <a:lnTo>
                    <a:pt x="138" y="102"/>
                  </a:lnTo>
                  <a:lnTo>
                    <a:pt x="138" y="108"/>
                  </a:lnTo>
                  <a:lnTo>
                    <a:pt x="132" y="114"/>
                  </a:lnTo>
                  <a:lnTo>
                    <a:pt x="126" y="114"/>
                  </a:lnTo>
                  <a:lnTo>
                    <a:pt x="126" y="108"/>
                  </a:lnTo>
                  <a:lnTo>
                    <a:pt x="120" y="108"/>
                  </a:lnTo>
                  <a:lnTo>
                    <a:pt x="114" y="126"/>
                  </a:lnTo>
                  <a:lnTo>
                    <a:pt x="108" y="126"/>
                  </a:lnTo>
                  <a:lnTo>
                    <a:pt x="96" y="138"/>
                  </a:lnTo>
                  <a:lnTo>
                    <a:pt x="90" y="150"/>
                  </a:lnTo>
                  <a:lnTo>
                    <a:pt x="102" y="150"/>
                  </a:lnTo>
                  <a:lnTo>
                    <a:pt x="114" y="144"/>
                  </a:lnTo>
                  <a:lnTo>
                    <a:pt x="96" y="150"/>
                  </a:lnTo>
                  <a:lnTo>
                    <a:pt x="102" y="138"/>
                  </a:lnTo>
                  <a:lnTo>
                    <a:pt x="114" y="126"/>
                  </a:lnTo>
                  <a:lnTo>
                    <a:pt x="126" y="126"/>
                  </a:lnTo>
                  <a:lnTo>
                    <a:pt x="132" y="120"/>
                  </a:lnTo>
                  <a:lnTo>
                    <a:pt x="138" y="114"/>
                  </a:lnTo>
                  <a:lnTo>
                    <a:pt x="144" y="102"/>
                  </a:lnTo>
                  <a:lnTo>
                    <a:pt x="144" y="108"/>
                  </a:lnTo>
                  <a:lnTo>
                    <a:pt x="144" y="126"/>
                  </a:lnTo>
                  <a:lnTo>
                    <a:pt x="132" y="126"/>
                  </a:lnTo>
                  <a:lnTo>
                    <a:pt x="132" y="138"/>
                  </a:lnTo>
                  <a:lnTo>
                    <a:pt x="138" y="138"/>
                  </a:lnTo>
                  <a:lnTo>
                    <a:pt x="138" y="144"/>
                  </a:lnTo>
                  <a:lnTo>
                    <a:pt x="132" y="156"/>
                  </a:lnTo>
                  <a:lnTo>
                    <a:pt x="126" y="162"/>
                  </a:lnTo>
                  <a:lnTo>
                    <a:pt x="126" y="168"/>
                  </a:lnTo>
                  <a:lnTo>
                    <a:pt x="126" y="162"/>
                  </a:lnTo>
                  <a:lnTo>
                    <a:pt x="126" y="168"/>
                  </a:lnTo>
                  <a:lnTo>
                    <a:pt x="120" y="162"/>
                  </a:lnTo>
                  <a:lnTo>
                    <a:pt x="126" y="156"/>
                  </a:lnTo>
                  <a:lnTo>
                    <a:pt x="120" y="156"/>
                  </a:lnTo>
                  <a:lnTo>
                    <a:pt x="114" y="162"/>
                  </a:lnTo>
                  <a:lnTo>
                    <a:pt x="114" y="168"/>
                  </a:lnTo>
                  <a:lnTo>
                    <a:pt x="108" y="174"/>
                  </a:lnTo>
                  <a:lnTo>
                    <a:pt x="108" y="168"/>
                  </a:lnTo>
                  <a:lnTo>
                    <a:pt x="114" y="156"/>
                  </a:lnTo>
                  <a:lnTo>
                    <a:pt x="108" y="162"/>
                  </a:lnTo>
                  <a:lnTo>
                    <a:pt x="90" y="162"/>
                  </a:lnTo>
                  <a:lnTo>
                    <a:pt x="90" y="174"/>
                  </a:lnTo>
                  <a:lnTo>
                    <a:pt x="96" y="180"/>
                  </a:lnTo>
                  <a:lnTo>
                    <a:pt x="108" y="180"/>
                  </a:lnTo>
                  <a:lnTo>
                    <a:pt x="114" y="180"/>
                  </a:lnTo>
                  <a:lnTo>
                    <a:pt x="120" y="174"/>
                  </a:lnTo>
                  <a:lnTo>
                    <a:pt x="132" y="168"/>
                  </a:lnTo>
                  <a:lnTo>
                    <a:pt x="132" y="162"/>
                  </a:lnTo>
                  <a:lnTo>
                    <a:pt x="138" y="174"/>
                  </a:lnTo>
                  <a:lnTo>
                    <a:pt x="138" y="168"/>
                  </a:lnTo>
                  <a:lnTo>
                    <a:pt x="144" y="168"/>
                  </a:lnTo>
                  <a:lnTo>
                    <a:pt x="144" y="162"/>
                  </a:lnTo>
                  <a:lnTo>
                    <a:pt x="144" y="150"/>
                  </a:lnTo>
                  <a:lnTo>
                    <a:pt x="150" y="138"/>
                  </a:lnTo>
                  <a:lnTo>
                    <a:pt x="150" y="132"/>
                  </a:lnTo>
                  <a:lnTo>
                    <a:pt x="150" y="126"/>
                  </a:lnTo>
                  <a:lnTo>
                    <a:pt x="162" y="108"/>
                  </a:lnTo>
                  <a:lnTo>
                    <a:pt x="168" y="108"/>
                  </a:lnTo>
                  <a:lnTo>
                    <a:pt x="168" y="102"/>
                  </a:lnTo>
                  <a:lnTo>
                    <a:pt x="162" y="90"/>
                  </a:lnTo>
                  <a:lnTo>
                    <a:pt x="162" y="78"/>
                  </a:lnTo>
                  <a:close/>
                  <a:moveTo>
                    <a:pt x="132" y="48"/>
                  </a:moveTo>
                  <a:lnTo>
                    <a:pt x="126" y="42"/>
                  </a:lnTo>
                  <a:lnTo>
                    <a:pt x="120" y="36"/>
                  </a:lnTo>
                  <a:lnTo>
                    <a:pt x="126" y="36"/>
                  </a:lnTo>
                  <a:lnTo>
                    <a:pt x="126" y="30"/>
                  </a:lnTo>
                  <a:lnTo>
                    <a:pt x="132" y="36"/>
                  </a:lnTo>
                  <a:lnTo>
                    <a:pt x="132" y="42"/>
                  </a:lnTo>
                  <a:lnTo>
                    <a:pt x="138" y="42"/>
                  </a:lnTo>
                  <a:lnTo>
                    <a:pt x="132" y="42"/>
                  </a:lnTo>
                  <a:lnTo>
                    <a:pt x="132" y="48"/>
                  </a:lnTo>
                  <a:close/>
                  <a:moveTo>
                    <a:pt x="144" y="72"/>
                  </a:moveTo>
                  <a:lnTo>
                    <a:pt x="150" y="60"/>
                  </a:lnTo>
                  <a:lnTo>
                    <a:pt x="156" y="60"/>
                  </a:lnTo>
                  <a:lnTo>
                    <a:pt x="156" y="66"/>
                  </a:lnTo>
                  <a:lnTo>
                    <a:pt x="156" y="72"/>
                  </a:lnTo>
                  <a:lnTo>
                    <a:pt x="150" y="72"/>
                  </a:lnTo>
                  <a:lnTo>
                    <a:pt x="144" y="72"/>
                  </a:lnTo>
                  <a:lnTo>
                    <a:pt x="150" y="78"/>
                  </a:lnTo>
                  <a:lnTo>
                    <a:pt x="150" y="90"/>
                  </a:lnTo>
                  <a:lnTo>
                    <a:pt x="156" y="90"/>
                  </a:lnTo>
                  <a:lnTo>
                    <a:pt x="162" y="102"/>
                  </a:lnTo>
                  <a:lnTo>
                    <a:pt x="162" y="108"/>
                  </a:lnTo>
                  <a:lnTo>
                    <a:pt x="156" y="114"/>
                  </a:lnTo>
                  <a:lnTo>
                    <a:pt x="150" y="108"/>
                  </a:lnTo>
                  <a:lnTo>
                    <a:pt x="150" y="102"/>
                  </a:lnTo>
                  <a:lnTo>
                    <a:pt x="144" y="96"/>
                  </a:lnTo>
                  <a:lnTo>
                    <a:pt x="144" y="78"/>
                  </a:lnTo>
                  <a:lnTo>
                    <a:pt x="138" y="72"/>
                  </a:lnTo>
                  <a:lnTo>
                    <a:pt x="144" y="7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0" name="Freeform 3098"/>
            <p:cNvSpPr>
              <a:spLocks/>
            </p:cNvSpPr>
            <p:nvPr/>
          </p:nvSpPr>
          <p:spPr bwMode="auto">
            <a:xfrm>
              <a:off x="1494" y="822"/>
              <a:ext cx="810" cy="510"/>
            </a:xfrm>
            <a:custGeom>
              <a:avLst/>
              <a:gdLst>
                <a:gd name="T0" fmla="*/ 246 w 810"/>
                <a:gd name="T1" fmla="*/ 480 h 510"/>
                <a:gd name="T2" fmla="*/ 252 w 810"/>
                <a:gd name="T3" fmla="*/ 492 h 510"/>
                <a:gd name="T4" fmla="*/ 234 w 810"/>
                <a:gd name="T5" fmla="*/ 492 h 510"/>
                <a:gd name="T6" fmla="*/ 222 w 810"/>
                <a:gd name="T7" fmla="*/ 486 h 510"/>
                <a:gd name="T8" fmla="*/ 204 w 810"/>
                <a:gd name="T9" fmla="*/ 486 h 510"/>
                <a:gd name="T10" fmla="*/ 192 w 810"/>
                <a:gd name="T11" fmla="*/ 480 h 510"/>
                <a:gd name="T12" fmla="*/ 186 w 810"/>
                <a:gd name="T13" fmla="*/ 492 h 510"/>
                <a:gd name="T14" fmla="*/ 174 w 810"/>
                <a:gd name="T15" fmla="*/ 486 h 510"/>
                <a:gd name="T16" fmla="*/ 162 w 810"/>
                <a:gd name="T17" fmla="*/ 486 h 510"/>
                <a:gd name="T18" fmla="*/ 150 w 810"/>
                <a:gd name="T19" fmla="*/ 492 h 510"/>
                <a:gd name="T20" fmla="*/ 138 w 810"/>
                <a:gd name="T21" fmla="*/ 480 h 510"/>
                <a:gd name="T22" fmla="*/ 138 w 810"/>
                <a:gd name="T23" fmla="*/ 462 h 510"/>
                <a:gd name="T24" fmla="*/ 132 w 810"/>
                <a:gd name="T25" fmla="*/ 444 h 510"/>
                <a:gd name="T26" fmla="*/ 120 w 810"/>
                <a:gd name="T27" fmla="*/ 438 h 510"/>
                <a:gd name="T28" fmla="*/ 120 w 810"/>
                <a:gd name="T29" fmla="*/ 432 h 510"/>
                <a:gd name="T30" fmla="*/ 120 w 810"/>
                <a:gd name="T31" fmla="*/ 414 h 510"/>
                <a:gd name="T32" fmla="*/ 114 w 810"/>
                <a:gd name="T33" fmla="*/ 402 h 510"/>
                <a:gd name="T34" fmla="*/ 102 w 810"/>
                <a:gd name="T35" fmla="*/ 390 h 510"/>
                <a:gd name="T36" fmla="*/ 108 w 810"/>
                <a:gd name="T37" fmla="*/ 372 h 510"/>
                <a:gd name="T38" fmla="*/ 108 w 810"/>
                <a:gd name="T39" fmla="*/ 360 h 510"/>
                <a:gd name="T40" fmla="*/ 96 w 810"/>
                <a:gd name="T41" fmla="*/ 354 h 510"/>
                <a:gd name="T42" fmla="*/ 90 w 810"/>
                <a:gd name="T43" fmla="*/ 354 h 510"/>
                <a:gd name="T44" fmla="*/ 72 w 810"/>
                <a:gd name="T45" fmla="*/ 360 h 510"/>
                <a:gd name="T46" fmla="*/ 60 w 810"/>
                <a:gd name="T47" fmla="*/ 360 h 510"/>
                <a:gd name="T48" fmla="*/ 54 w 810"/>
                <a:gd name="T49" fmla="*/ 348 h 510"/>
                <a:gd name="T50" fmla="*/ 60 w 810"/>
                <a:gd name="T51" fmla="*/ 336 h 510"/>
                <a:gd name="T52" fmla="*/ 66 w 810"/>
                <a:gd name="T53" fmla="*/ 330 h 510"/>
                <a:gd name="T54" fmla="*/ 72 w 810"/>
                <a:gd name="T55" fmla="*/ 318 h 510"/>
                <a:gd name="T56" fmla="*/ 72 w 810"/>
                <a:gd name="T57" fmla="*/ 306 h 510"/>
                <a:gd name="T58" fmla="*/ 66 w 810"/>
                <a:gd name="T59" fmla="*/ 294 h 510"/>
                <a:gd name="T60" fmla="*/ 72 w 810"/>
                <a:gd name="T61" fmla="*/ 288 h 510"/>
                <a:gd name="T62" fmla="*/ 84 w 810"/>
                <a:gd name="T63" fmla="*/ 270 h 510"/>
                <a:gd name="T64" fmla="*/ 90 w 810"/>
                <a:gd name="T65" fmla="*/ 252 h 510"/>
                <a:gd name="T66" fmla="*/ 72 w 810"/>
                <a:gd name="T67" fmla="*/ 252 h 510"/>
                <a:gd name="T68" fmla="*/ 66 w 810"/>
                <a:gd name="T69" fmla="*/ 240 h 510"/>
                <a:gd name="T70" fmla="*/ 54 w 810"/>
                <a:gd name="T71" fmla="*/ 228 h 510"/>
                <a:gd name="T72" fmla="*/ 48 w 810"/>
                <a:gd name="T73" fmla="*/ 210 h 510"/>
                <a:gd name="T74" fmla="*/ 42 w 810"/>
                <a:gd name="T75" fmla="*/ 192 h 510"/>
                <a:gd name="T76" fmla="*/ 30 w 810"/>
                <a:gd name="T77" fmla="*/ 180 h 510"/>
                <a:gd name="T78" fmla="*/ 18 w 810"/>
                <a:gd name="T79" fmla="*/ 168 h 510"/>
                <a:gd name="T80" fmla="*/ 12 w 810"/>
                <a:gd name="T81" fmla="*/ 156 h 510"/>
                <a:gd name="T82" fmla="*/ 12 w 810"/>
                <a:gd name="T83" fmla="*/ 144 h 510"/>
                <a:gd name="T84" fmla="*/ 18 w 810"/>
                <a:gd name="T85" fmla="*/ 132 h 510"/>
                <a:gd name="T86" fmla="*/ 12 w 810"/>
                <a:gd name="T87" fmla="*/ 114 h 510"/>
                <a:gd name="T88" fmla="*/ 0 w 810"/>
                <a:gd name="T89" fmla="*/ 102 h 510"/>
                <a:gd name="T90" fmla="*/ 24 w 810"/>
                <a:gd name="T91" fmla="*/ 0 h 510"/>
                <a:gd name="T92" fmla="*/ 276 w 810"/>
                <a:gd name="T93" fmla="*/ 48 h 510"/>
                <a:gd name="T94" fmla="*/ 450 w 810"/>
                <a:gd name="T95" fmla="*/ 78 h 510"/>
                <a:gd name="T96" fmla="*/ 672 w 810"/>
                <a:gd name="T97" fmla="*/ 102 h 510"/>
                <a:gd name="T98" fmla="*/ 804 w 810"/>
                <a:gd name="T99" fmla="*/ 150 h 510"/>
                <a:gd name="T100" fmla="*/ 792 w 810"/>
                <a:gd name="T101" fmla="*/ 276 h 510"/>
                <a:gd name="T102" fmla="*/ 786 w 810"/>
                <a:gd name="T103" fmla="*/ 360 h 510"/>
                <a:gd name="T104" fmla="*/ 780 w 810"/>
                <a:gd name="T105" fmla="*/ 426 h 510"/>
                <a:gd name="T106" fmla="*/ 708 w 810"/>
                <a:gd name="T107" fmla="*/ 504 h 510"/>
                <a:gd name="T108" fmla="*/ 618 w 810"/>
                <a:gd name="T109" fmla="*/ 498 h 510"/>
                <a:gd name="T110" fmla="*/ 456 w 810"/>
                <a:gd name="T111" fmla="*/ 480 h 510"/>
                <a:gd name="T112" fmla="*/ 330 w 810"/>
                <a:gd name="T113" fmla="*/ 462 h 510"/>
                <a:gd name="T114" fmla="*/ 276 w 810"/>
                <a:gd name="T115" fmla="*/ 504 h 510"/>
                <a:gd name="T116" fmla="*/ 264 w 810"/>
                <a:gd name="T117" fmla="*/ 492 h 510"/>
                <a:gd name="T118" fmla="*/ 264 w 810"/>
                <a:gd name="T119" fmla="*/ 480 h 510"/>
                <a:gd name="T120" fmla="*/ 258 w 810"/>
                <a:gd name="T121" fmla="*/ 48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0" h="510">
                  <a:moveTo>
                    <a:pt x="252" y="474"/>
                  </a:moveTo>
                  <a:lnTo>
                    <a:pt x="252" y="480"/>
                  </a:lnTo>
                  <a:lnTo>
                    <a:pt x="246" y="480"/>
                  </a:lnTo>
                  <a:lnTo>
                    <a:pt x="246" y="486"/>
                  </a:lnTo>
                  <a:lnTo>
                    <a:pt x="246" y="492"/>
                  </a:lnTo>
                  <a:lnTo>
                    <a:pt x="252" y="492"/>
                  </a:lnTo>
                  <a:lnTo>
                    <a:pt x="246" y="492"/>
                  </a:lnTo>
                  <a:lnTo>
                    <a:pt x="240" y="492"/>
                  </a:lnTo>
                  <a:lnTo>
                    <a:pt x="234" y="492"/>
                  </a:lnTo>
                  <a:lnTo>
                    <a:pt x="228" y="492"/>
                  </a:lnTo>
                  <a:lnTo>
                    <a:pt x="222" y="492"/>
                  </a:lnTo>
                  <a:lnTo>
                    <a:pt x="222" y="486"/>
                  </a:lnTo>
                  <a:lnTo>
                    <a:pt x="216" y="486"/>
                  </a:lnTo>
                  <a:lnTo>
                    <a:pt x="210" y="486"/>
                  </a:lnTo>
                  <a:lnTo>
                    <a:pt x="204" y="486"/>
                  </a:lnTo>
                  <a:lnTo>
                    <a:pt x="198" y="486"/>
                  </a:lnTo>
                  <a:lnTo>
                    <a:pt x="198" y="480"/>
                  </a:lnTo>
                  <a:lnTo>
                    <a:pt x="192" y="480"/>
                  </a:lnTo>
                  <a:lnTo>
                    <a:pt x="192" y="486"/>
                  </a:lnTo>
                  <a:lnTo>
                    <a:pt x="186" y="486"/>
                  </a:lnTo>
                  <a:lnTo>
                    <a:pt x="186" y="492"/>
                  </a:lnTo>
                  <a:lnTo>
                    <a:pt x="180" y="492"/>
                  </a:lnTo>
                  <a:lnTo>
                    <a:pt x="180" y="486"/>
                  </a:lnTo>
                  <a:lnTo>
                    <a:pt x="174" y="486"/>
                  </a:lnTo>
                  <a:lnTo>
                    <a:pt x="168" y="486"/>
                  </a:lnTo>
                  <a:lnTo>
                    <a:pt x="162" y="480"/>
                  </a:lnTo>
                  <a:lnTo>
                    <a:pt x="162" y="486"/>
                  </a:lnTo>
                  <a:lnTo>
                    <a:pt x="156" y="486"/>
                  </a:lnTo>
                  <a:lnTo>
                    <a:pt x="150" y="486"/>
                  </a:lnTo>
                  <a:lnTo>
                    <a:pt x="150" y="492"/>
                  </a:lnTo>
                  <a:lnTo>
                    <a:pt x="144" y="486"/>
                  </a:lnTo>
                  <a:lnTo>
                    <a:pt x="138" y="486"/>
                  </a:lnTo>
                  <a:lnTo>
                    <a:pt x="138" y="480"/>
                  </a:lnTo>
                  <a:lnTo>
                    <a:pt x="138" y="474"/>
                  </a:lnTo>
                  <a:lnTo>
                    <a:pt x="138" y="468"/>
                  </a:lnTo>
                  <a:lnTo>
                    <a:pt x="138" y="462"/>
                  </a:lnTo>
                  <a:lnTo>
                    <a:pt x="138" y="456"/>
                  </a:lnTo>
                  <a:lnTo>
                    <a:pt x="138" y="450"/>
                  </a:lnTo>
                  <a:lnTo>
                    <a:pt x="132" y="444"/>
                  </a:lnTo>
                  <a:lnTo>
                    <a:pt x="126" y="444"/>
                  </a:lnTo>
                  <a:lnTo>
                    <a:pt x="120" y="444"/>
                  </a:lnTo>
                  <a:lnTo>
                    <a:pt x="120" y="438"/>
                  </a:lnTo>
                  <a:lnTo>
                    <a:pt x="114" y="438"/>
                  </a:lnTo>
                  <a:lnTo>
                    <a:pt x="114" y="432"/>
                  </a:lnTo>
                  <a:lnTo>
                    <a:pt x="120" y="432"/>
                  </a:lnTo>
                  <a:lnTo>
                    <a:pt x="120" y="426"/>
                  </a:lnTo>
                  <a:lnTo>
                    <a:pt x="120" y="420"/>
                  </a:lnTo>
                  <a:lnTo>
                    <a:pt x="120" y="414"/>
                  </a:lnTo>
                  <a:lnTo>
                    <a:pt x="114" y="414"/>
                  </a:lnTo>
                  <a:lnTo>
                    <a:pt x="114" y="408"/>
                  </a:lnTo>
                  <a:lnTo>
                    <a:pt x="114" y="402"/>
                  </a:lnTo>
                  <a:lnTo>
                    <a:pt x="108" y="402"/>
                  </a:lnTo>
                  <a:lnTo>
                    <a:pt x="108" y="396"/>
                  </a:lnTo>
                  <a:lnTo>
                    <a:pt x="102" y="390"/>
                  </a:lnTo>
                  <a:lnTo>
                    <a:pt x="108" y="384"/>
                  </a:lnTo>
                  <a:lnTo>
                    <a:pt x="102" y="378"/>
                  </a:lnTo>
                  <a:lnTo>
                    <a:pt x="108" y="372"/>
                  </a:lnTo>
                  <a:lnTo>
                    <a:pt x="108" y="366"/>
                  </a:lnTo>
                  <a:lnTo>
                    <a:pt x="102" y="366"/>
                  </a:lnTo>
                  <a:lnTo>
                    <a:pt x="108" y="360"/>
                  </a:lnTo>
                  <a:lnTo>
                    <a:pt x="102" y="360"/>
                  </a:lnTo>
                  <a:lnTo>
                    <a:pt x="102" y="354"/>
                  </a:lnTo>
                  <a:lnTo>
                    <a:pt x="96" y="354"/>
                  </a:lnTo>
                  <a:lnTo>
                    <a:pt x="96" y="348"/>
                  </a:lnTo>
                  <a:lnTo>
                    <a:pt x="90" y="348"/>
                  </a:lnTo>
                  <a:lnTo>
                    <a:pt x="90" y="354"/>
                  </a:lnTo>
                  <a:lnTo>
                    <a:pt x="84" y="360"/>
                  </a:lnTo>
                  <a:lnTo>
                    <a:pt x="78" y="360"/>
                  </a:lnTo>
                  <a:lnTo>
                    <a:pt x="72" y="360"/>
                  </a:lnTo>
                  <a:lnTo>
                    <a:pt x="72" y="366"/>
                  </a:lnTo>
                  <a:lnTo>
                    <a:pt x="66" y="366"/>
                  </a:lnTo>
                  <a:lnTo>
                    <a:pt x="60" y="360"/>
                  </a:lnTo>
                  <a:lnTo>
                    <a:pt x="60" y="354"/>
                  </a:lnTo>
                  <a:lnTo>
                    <a:pt x="54" y="354"/>
                  </a:lnTo>
                  <a:lnTo>
                    <a:pt x="54" y="348"/>
                  </a:lnTo>
                  <a:lnTo>
                    <a:pt x="60" y="348"/>
                  </a:lnTo>
                  <a:lnTo>
                    <a:pt x="60" y="342"/>
                  </a:lnTo>
                  <a:lnTo>
                    <a:pt x="60" y="336"/>
                  </a:lnTo>
                  <a:lnTo>
                    <a:pt x="54" y="336"/>
                  </a:lnTo>
                  <a:lnTo>
                    <a:pt x="60" y="330"/>
                  </a:lnTo>
                  <a:lnTo>
                    <a:pt x="66" y="330"/>
                  </a:lnTo>
                  <a:lnTo>
                    <a:pt x="72" y="324"/>
                  </a:lnTo>
                  <a:lnTo>
                    <a:pt x="66" y="318"/>
                  </a:lnTo>
                  <a:lnTo>
                    <a:pt x="72" y="318"/>
                  </a:lnTo>
                  <a:lnTo>
                    <a:pt x="66" y="312"/>
                  </a:lnTo>
                  <a:lnTo>
                    <a:pt x="66" y="306"/>
                  </a:lnTo>
                  <a:lnTo>
                    <a:pt x="72" y="306"/>
                  </a:lnTo>
                  <a:lnTo>
                    <a:pt x="72" y="300"/>
                  </a:lnTo>
                  <a:lnTo>
                    <a:pt x="66" y="300"/>
                  </a:lnTo>
                  <a:lnTo>
                    <a:pt x="66" y="294"/>
                  </a:lnTo>
                  <a:lnTo>
                    <a:pt x="72" y="300"/>
                  </a:lnTo>
                  <a:lnTo>
                    <a:pt x="72" y="294"/>
                  </a:lnTo>
                  <a:lnTo>
                    <a:pt x="72" y="288"/>
                  </a:lnTo>
                  <a:lnTo>
                    <a:pt x="78" y="288"/>
                  </a:lnTo>
                  <a:lnTo>
                    <a:pt x="78" y="276"/>
                  </a:lnTo>
                  <a:lnTo>
                    <a:pt x="84" y="270"/>
                  </a:lnTo>
                  <a:lnTo>
                    <a:pt x="84" y="264"/>
                  </a:lnTo>
                  <a:lnTo>
                    <a:pt x="90" y="258"/>
                  </a:lnTo>
                  <a:lnTo>
                    <a:pt x="90" y="252"/>
                  </a:lnTo>
                  <a:lnTo>
                    <a:pt x="84" y="252"/>
                  </a:lnTo>
                  <a:lnTo>
                    <a:pt x="78" y="252"/>
                  </a:lnTo>
                  <a:lnTo>
                    <a:pt x="72" y="252"/>
                  </a:lnTo>
                  <a:lnTo>
                    <a:pt x="66" y="246"/>
                  </a:lnTo>
                  <a:lnTo>
                    <a:pt x="72" y="246"/>
                  </a:lnTo>
                  <a:lnTo>
                    <a:pt x="66" y="240"/>
                  </a:lnTo>
                  <a:lnTo>
                    <a:pt x="60" y="240"/>
                  </a:lnTo>
                  <a:lnTo>
                    <a:pt x="60" y="234"/>
                  </a:lnTo>
                  <a:lnTo>
                    <a:pt x="54" y="228"/>
                  </a:lnTo>
                  <a:lnTo>
                    <a:pt x="54" y="222"/>
                  </a:lnTo>
                  <a:lnTo>
                    <a:pt x="54" y="216"/>
                  </a:lnTo>
                  <a:lnTo>
                    <a:pt x="48" y="210"/>
                  </a:lnTo>
                  <a:lnTo>
                    <a:pt x="48" y="204"/>
                  </a:lnTo>
                  <a:lnTo>
                    <a:pt x="42" y="198"/>
                  </a:lnTo>
                  <a:lnTo>
                    <a:pt x="42" y="192"/>
                  </a:lnTo>
                  <a:lnTo>
                    <a:pt x="36" y="186"/>
                  </a:lnTo>
                  <a:lnTo>
                    <a:pt x="36" y="180"/>
                  </a:lnTo>
                  <a:lnTo>
                    <a:pt x="30" y="180"/>
                  </a:lnTo>
                  <a:lnTo>
                    <a:pt x="30" y="174"/>
                  </a:lnTo>
                  <a:lnTo>
                    <a:pt x="24" y="174"/>
                  </a:lnTo>
                  <a:lnTo>
                    <a:pt x="18" y="168"/>
                  </a:lnTo>
                  <a:lnTo>
                    <a:pt x="18" y="162"/>
                  </a:lnTo>
                  <a:lnTo>
                    <a:pt x="12" y="162"/>
                  </a:lnTo>
                  <a:lnTo>
                    <a:pt x="12" y="156"/>
                  </a:lnTo>
                  <a:lnTo>
                    <a:pt x="18" y="156"/>
                  </a:lnTo>
                  <a:lnTo>
                    <a:pt x="12" y="150"/>
                  </a:lnTo>
                  <a:lnTo>
                    <a:pt x="12" y="144"/>
                  </a:lnTo>
                  <a:lnTo>
                    <a:pt x="18" y="144"/>
                  </a:lnTo>
                  <a:lnTo>
                    <a:pt x="18" y="138"/>
                  </a:lnTo>
                  <a:lnTo>
                    <a:pt x="18" y="132"/>
                  </a:lnTo>
                  <a:lnTo>
                    <a:pt x="12" y="126"/>
                  </a:lnTo>
                  <a:lnTo>
                    <a:pt x="12" y="120"/>
                  </a:lnTo>
                  <a:lnTo>
                    <a:pt x="12" y="114"/>
                  </a:lnTo>
                  <a:lnTo>
                    <a:pt x="6" y="114"/>
                  </a:lnTo>
                  <a:lnTo>
                    <a:pt x="6" y="108"/>
                  </a:lnTo>
                  <a:lnTo>
                    <a:pt x="0" y="102"/>
                  </a:lnTo>
                  <a:lnTo>
                    <a:pt x="6" y="78"/>
                  </a:lnTo>
                  <a:lnTo>
                    <a:pt x="12" y="48"/>
                  </a:lnTo>
                  <a:lnTo>
                    <a:pt x="24" y="0"/>
                  </a:lnTo>
                  <a:lnTo>
                    <a:pt x="108" y="18"/>
                  </a:lnTo>
                  <a:lnTo>
                    <a:pt x="150" y="30"/>
                  </a:lnTo>
                  <a:lnTo>
                    <a:pt x="276" y="48"/>
                  </a:lnTo>
                  <a:lnTo>
                    <a:pt x="330" y="60"/>
                  </a:lnTo>
                  <a:lnTo>
                    <a:pt x="366" y="66"/>
                  </a:lnTo>
                  <a:lnTo>
                    <a:pt x="450" y="78"/>
                  </a:lnTo>
                  <a:lnTo>
                    <a:pt x="534" y="90"/>
                  </a:lnTo>
                  <a:lnTo>
                    <a:pt x="600" y="96"/>
                  </a:lnTo>
                  <a:lnTo>
                    <a:pt x="672" y="102"/>
                  </a:lnTo>
                  <a:lnTo>
                    <a:pt x="744" y="114"/>
                  </a:lnTo>
                  <a:lnTo>
                    <a:pt x="810" y="120"/>
                  </a:lnTo>
                  <a:lnTo>
                    <a:pt x="804" y="150"/>
                  </a:lnTo>
                  <a:lnTo>
                    <a:pt x="804" y="180"/>
                  </a:lnTo>
                  <a:lnTo>
                    <a:pt x="798" y="216"/>
                  </a:lnTo>
                  <a:lnTo>
                    <a:pt x="792" y="276"/>
                  </a:lnTo>
                  <a:lnTo>
                    <a:pt x="792" y="282"/>
                  </a:lnTo>
                  <a:lnTo>
                    <a:pt x="786" y="348"/>
                  </a:lnTo>
                  <a:lnTo>
                    <a:pt x="786" y="360"/>
                  </a:lnTo>
                  <a:lnTo>
                    <a:pt x="786" y="384"/>
                  </a:lnTo>
                  <a:lnTo>
                    <a:pt x="780" y="420"/>
                  </a:lnTo>
                  <a:lnTo>
                    <a:pt x="780" y="426"/>
                  </a:lnTo>
                  <a:lnTo>
                    <a:pt x="774" y="492"/>
                  </a:lnTo>
                  <a:lnTo>
                    <a:pt x="774" y="510"/>
                  </a:lnTo>
                  <a:lnTo>
                    <a:pt x="708" y="504"/>
                  </a:lnTo>
                  <a:lnTo>
                    <a:pt x="702" y="504"/>
                  </a:lnTo>
                  <a:lnTo>
                    <a:pt x="636" y="498"/>
                  </a:lnTo>
                  <a:lnTo>
                    <a:pt x="618" y="498"/>
                  </a:lnTo>
                  <a:lnTo>
                    <a:pt x="504" y="486"/>
                  </a:lnTo>
                  <a:lnTo>
                    <a:pt x="480" y="480"/>
                  </a:lnTo>
                  <a:lnTo>
                    <a:pt x="456" y="480"/>
                  </a:lnTo>
                  <a:lnTo>
                    <a:pt x="372" y="468"/>
                  </a:lnTo>
                  <a:lnTo>
                    <a:pt x="360" y="462"/>
                  </a:lnTo>
                  <a:lnTo>
                    <a:pt x="330" y="462"/>
                  </a:lnTo>
                  <a:lnTo>
                    <a:pt x="288" y="450"/>
                  </a:lnTo>
                  <a:lnTo>
                    <a:pt x="282" y="486"/>
                  </a:lnTo>
                  <a:lnTo>
                    <a:pt x="276" y="504"/>
                  </a:lnTo>
                  <a:lnTo>
                    <a:pt x="270" y="498"/>
                  </a:lnTo>
                  <a:lnTo>
                    <a:pt x="270" y="492"/>
                  </a:lnTo>
                  <a:lnTo>
                    <a:pt x="264" y="492"/>
                  </a:lnTo>
                  <a:lnTo>
                    <a:pt x="270" y="486"/>
                  </a:lnTo>
                  <a:lnTo>
                    <a:pt x="264" y="486"/>
                  </a:lnTo>
                  <a:lnTo>
                    <a:pt x="264" y="480"/>
                  </a:lnTo>
                  <a:lnTo>
                    <a:pt x="264" y="474"/>
                  </a:lnTo>
                  <a:lnTo>
                    <a:pt x="258" y="474"/>
                  </a:lnTo>
                  <a:lnTo>
                    <a:pt x="258" y="480"/>
                  </a:lnTo>
                  <a:lnTo>
                    <a:pt x="252" y="47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1" name="Freeform 3099"/>
            <p:cNvSpPr>
              <a:spLocks noEditPoints="1"/>
            </p:cNvSpPr>
            <p:nvPr/>
          </p:nvSpPr>
          <p:spPr bwMode="auto">
            <a:xfrm>
              <a:off x="4560" y="852"/>
              <a:ext cx="294" cy="456"/>
            </a:xfrm>
            <a:custGeom>
              <a:avLst/>
              <a:gdLst>
                <a:gd name="T0" fmla="*/ 132 w 294"/>
                <a:gd name="T1" fmla="*/ 372 h 456"/>
                <a:gd name="T2" fmla="*/ 126 w 294"/>
                <a:gd name="T3" fmla="*/ 366 h 456"/>
                <a:gd name="T4" fmla="*/ 114 w 294"/>
                <a:gd name="T5" fmla="*/ 372 h 456"/>
                <a:gd name="T6" fmla="*/ 102 w 294"/>
                <a:gd name="T7" fmla="*/ 390 h 456"/>
                <a:gd name="T8" fmla="*/ 102 w 294"/>
                <a:gd name="T9" fmla="*/ 414 h 456"/>
                <a:gd name="T10" fmla="*/ 90 w 294"/>
                <a:gd name="T11" fmla="*/ 456 h 456"/>
                <a:gd name="T12" fmla="*/ 72 w 294"/>
                <a:gd name="T13" fmla="*/ 444 h 456"/>
                <a:gd name="T14" fmla="*/ 60 w 294"/>
                <a:gd name="T15" fmla="*/ 426 h 456"/>
                <a:gd name="T16" fmla="*/ 48 w 294"/>
                <a:gd name="T17" fmla="*/ 390 h 456"/>
                <a:gd name="T18" fmla="*/ 0 w 294"/>
                <a:gd name="T19" fmla="*/ 246 h 456"/>
                <a:gd name="T20" fmla="*/ 18 w 294"/>
                <a:gd name="T21" fmla="*/ 246 h 456"/>
                <a:gd name="T22" fmla="*/ 30 w 294"/>
                <a:gd name="T23" fmla="*/ 234 h 456"/>
                <a:gd name="T24" fmla="*/ 36 w 294"/>
                <a:gd name="T25" fmla="*/ 198 h 456"/>
                <a:gd name="T26" fmla="*/ 36 w 294"/>
                <a:gd name="T27" fmla="*/ 168 h 456"/>
                <a:gd name="T28" fmla="*/ 30 w 294"/>
                <a:gd name="T29" fmla="*/ 150 h 456"/>
                <a:gd name="T30" fmla="*/ 42 w 294"/>
                <a:gd name="T31" fmla="*/ 108 h 456"/>
                <a:gd name="T32" fmla="*/ 78 w 294"/>
                <a:gd name="T33" fmla="*/ 6 h 456"/>
                <a:gd name="T34" fmla="*/ 120 w 294"/>
                <a:gd name="T35" fmla="*/ 12 h 456"/>
                <a:gd name="T36" fmla="*/ 138 w 294"/>
                <a:gd name="T37" fmla="*/ 0 h 456"/>
                <a:gd name="T38" fmla="*/ 210 w 294"/>
                <a:gd name="T39" fmla="*/ 126 h 456"/>
                <a:gd name="T40" fmla="*/ 210 w 294"/>
                <a:gd name="T41" fmla="*/ 138 h 456"/>
                <a:gd name="T42" fmla="*/ 228 w 294"/>
                <a:gd name="T43" fmla="*/ 150 h 456"/>
                <a:gd name="T44" fmla="*/ 240 w 294"/>
                <a:gd name="T45" fmla="*/ 162 h 456"/>
                <a:gd name="T46" fmla="*/ 252 w 294"/>
                <a:gd name="T47" fmla="*/ 186 h 456"/>
                <a:gd name="T48" fmla="*/ 270 w 294"/>
                <a:gd name="T49" fmla="*/ 186 h 456"/>
                <a:gd name="T50" fmla="*/ 294 w 294"/>
                <a:gd name="T51" fmla="*/ 210 h 456"/>
                <a:gd name="T52" fmla="*/ 276 w 294"/>
                <a:gd name="T53" fmla="*/ 234 h 456"/>
                <a:gd name="T54" fmla="*/ 258 w 294"/>
                <a:gd name="T55" fmla="*/ 252 h 456"/>
                <a:gd name="T56" fmla="*/ 240 w 294"/>
                <a:gd name="T57" fmla="*/ 270 h 456"/>
                <a:gd name="T58" fmla="*/ 234 w 294"/>
                <a:gd name="T59" fmla="*/ 276 h 456"/>
                <a:gd name="T60" fmla="*/ 216 w 294"/>
                <a:gd name="T61" fmla="*/ 270 h 456"/>
                <a:gd name="T62" fmla="*/ 198 w 294"/>
                <a:gd name="T63" fmla="*/ 288 h 456"/>
                <a:gd name="T64" fmla="*/ 186 w 294"/>
                <a:gd name="T65" fmla="*/ 294 h 456"/>
                <a:gd name="T66" fmla="*/ 180 w 294"/>
                <a:gd name="T67" fmla="*/ 282 h 456"/>
                <a:gd name="T68" fmla="*/ 174 w 294"/>
                <a:gd name="T69" fmla="*/ 264 h 456"/>
                <a:gd name="T70" fmla="*/ 180 w 294"/>
                <a:gd name="T71" fmla="*/ 282 h 456"/>
                <a:gd name="T72" fmla="*/ 168 w 294"/>
                <a:gd name="T73" fmla="*/ 312 h 456"/>
                <a:gd name="T74" fmla="*/ 156 w 294"/>
                <a:gd name="T75" fmla="*/ 336 h 456"/>
                <a:gd name="T76" fmla="*/ 144 w 294"/>
                <a:gd name="T77" fmla="*/ 360 h 456"/>
                <a:gd name="T78" fmla="*/ 138 w 294"/>
                <a:gd name="T79" fmla="*/ 342 h 456"/>
                <a:gd name="T80" fmla="*/ 132 w 294"/>
                <a:gd name="T81" fmla="*/ 366 h 456"/>
                <a:gd name="T82" fmla="*/ 120 w 294"/>
                <a:gd name="T83" fmla="*/ 348 h 456"/>
                <a:gd name="T84" fmla="*/ 210 w 294"/>
                <a:gd name="T85" fmla="*/ 282 h 456"/>
                <a:gd name="T86" fmla="*/ 216 w 294"/>
                <a:gd name="T87" fmla="*/ 294 h 456"/>
                <a:gd name="T88" fmla="*/ 210 w 294"/>
                <a:gd name="T89" fmla="*/ 28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4" h="456">
                  <a:moveTo>
                    <a:pt x="126" y="342"/>
                  </a:moveTo>
                  <a:lnTo>
                    <a:pt x="120" y="348"/>
                  </a:lnTo>
                  <a:lnTo>
                    <a:pt x="132" y="372"/>
                  </a:lnTo>
                  <a:lnTo>
                    <a:pt x="126" y="378"/>
                  </a:lnTo>
                  <a:lnTo>
                    <a:pt x="126" y="372"/>
                  </a:lnTo>
                  <a:lnTo>
                    <a:pt x="126" y="366"/>
                  </a:lnTo>
                  <a:lnTo>
                    <a:pt x="120" y="360"/>
                  </a:lnTo>
                  <a:lnTo>
                    <a:pt x="120" y="372"/>
                  </a:lnTo>
                  <a:lnTo>
                    <a:pt x="114" y="372"/>
                  </a:lnTo>
                  <a:lnTo>
                    <a:pt x="114" y="366"/>
                  </a:lnTo>
                  <a:lnTo>
                    <a:pt x="102" y="378"/>
                  </a:lnTo>
                  <a:lnTo>
                    <a:pt x="102" y="390"/>
                  </a:lnTo>
                  <a:lnTo>
                    <a:pt x="108" y="396"/>
                  </a:lnTo>
                  <a:lnTo>
                    <a:pt x="96" y="402"/>
                  </a:lnTo>
                  <a:lnTo>
                    <a:pt x="102" y="414"/>
                  </a:lnTo>
                  <a:lnTo>
                    <a:pt x="96" y="426"/>
                  </a:lnTo>
                  <a:lnTo>
                    <a:pt x="90" y="426"/>
                  </a:lnTo>
                  <a:lnTo>
                    <a:pt x="90" y="456"/>
                  </a:lnTo>
                  <a:lnTo>
                    <a:pt x="78" y="456"/>
                  </a:lnTo>
                  <a:lnTo>
                    <a:pt x="72" y="450"/>
                  </a:lnTo>
                  <a:lnTo>
                    <a:pt x="72" y="444"/>
                  </a:lnTo>
                  <a:lnTo>
                    <a:pt x="66" y="438"/>
                  </a:lnTo>
                  <a:lnTo>
                    <a:pt x="60" y="432"/>
                  </a:lnTo>
                  <a:lnTo>
                    <a:pt x="60" y="426"/>
                  </a:lnTo>
                  <a:lnTo>
                    <a:pt x="54" y="420"/>
                  </a:lnTo>
                  <a:lnTo>
                    <a:pt x="54" y="414"/>
                  </a:lnTo>
                  <a:lnTo>
                    <a:pt x="48" y="390"/>
                  </a:lnTo>
                  <a:lnTo>
                    <a:pt x="30" y="348"/>
                  </a:lnTo>
                  <a:lnTo>
                    <a:pt x="24" y="306"/>
                  </a:lnTo>
                  <a:lnTo>
                    <a:pt x="0" y="246"/>
                  </a:lnTo>
                  <a:lnTo>
                    <a:pt x="6" y="240"/>
                  </a:lnTo>
                  <a:lnTo>
                    <a:pt x="18" y="252"/>
                  </a:lnTo>
                  <a:lnTo>
                    <a:pt x="18" y="246"/>
                  </a:lnTo>
                  <a:lnTo>
                    <a:pt x="18" y="240"/>
                  </a:lnTo>
                  <a:lnTo>
                    <a:pt x="18" y="234"/>
                  </a:lnTo>
                  <a:lnTo>
                    <a:pt x="30" y="234"/>
                  </a:lnTo>
                  <a:lnTo>
                    <a:pt x="18" y="222"/>
                  </a:lnTo>
                  <a:lnTo>
                    <a:pt x="30" y="204"/>
                  </a:lnTo>
                  <a:lnTo>
                    <a:pt x="36" y="198"/>
                  </a:lnTo>
                  <a:lnTo>
                    <a:pt x="36" y="192"/>
                  </a:lnTo>
                  <a:lnTo>
                    <a:pt x="42" y="174"/>
                  </a:lnTo>
                  <a:lnTo>
                    <a:pt x="36" y="168"/>
                  </a:lnTo>
                  <a:lnTo>
                    <a:pt x="36" y="162"/>
                  </a:lnTo>
                  <a:lnTo>
                    <a:pt x="36" y="150"/>
                  </a:lnTo>
                  <a:lnTo>
                    <a:pt x="30" y="150"/>
                  </a:lnTo>
                  <a:lnTo>
                    <a:pt x="36" y="132"/>
                  </a:lnTo>
                  <a:lnTo>
                    <a:pt x="42" y="120"/>
                  </a:lnTo>
                  <a:lnTo>
                    <a:pt x="42" y="108"/>
                  </a:lnTo>
                  <a:lnTo>
                    <a:pt x="36" y="96"/>
                  </a:lnTo>
                  <a:lnTo>
                    <a:pt x="66" y="6"/>
                  </a:lnTo>
                  <a:lnTo>
                    <a:pt x="78" y="6"/>
                  </a:lnTo>
                  <a:lnTo>
                    <a:pt x="84" y="24"/>
                  </a:lnTo>
                  <a:lnTo>
                    <a:pt x="96" y="30"/>
                  </a:lnTo>
                  <a:lnTo>
                    <a:pt x="120" y="12"/>
                  </a:lnTo>
                  <a:lnTo>
                    <a:pt x="126" y="6"/>
                  </a:lnTo>
                  <a:lnTo>
                    <a:pt x="126" y="0"/>
                  </a:lnTo>
                  <a:lnTo>
                    <a:pt x="138" y="0"/>
                  </a:lnTo>
                  <a:lnTo>
                    <a:pt x="174" y="18"/>
                  </a:lnTo>
                  <a:lnTo>
                    <a:pt x="204" y="126"/>
                  </a:lnTo>
                  <a:lnTo>
                    <a:pt x="210" y="126"/>
                  </a:lnTo>
                  <a:lnTo>
                    <a:pt x="204" y="132"/>
                  </a:lnTo>
                  <a:lnTo>
                    <a:pt x="210" y="132"/>
                  </a:lnTo>
                  <a:lnTo>
                    <a:pt x="210" y="138"/>
                  </a:lnTo>
                  <a:lnTo>
                    <a:pt x="210" y="150"/>
                  </a:lnTo>
                  <a:lnTo>
                    <a:pt x="216" y="150"/>
                  </a:lnTo>
                  <a:lnTo>
                    <a:pt x="228" y="150"/>
                  </a:lnTo>
                  <a:lnTo>
                    <a:pt x="240" y="150"/>
                  </a:lnTo>
                  <a:lnTo>
                    <a:pt x="240" y="156"/>
                  </a:lnTo>
                  <a:lnTo>
                    <a:pt x="240" y="162"/>
                  </a:lnTo>
                  <a:lnTo>
                    <a:pt x="246" y="168"/>
                  </a:lnTo>
                  <a:lnTo>
                    <a:pt x="246" y="180"/>
                  </a:lnTo>
                  <a:lnTo>
                    <a:pt x="252" y="186"/>
                  </a:lnTo>
                  <a:lnTo>
                    <a:pt x="258" y="192"/>
                  </a:lnTo>
                  <a:lnTo>
                    <a:pt x="264" y="186"/>
                  </a:lnTo>
                  <a:lnTo>
                    <a:pt x="270" y="186"/>
                  </a:lnTo>
                  <a:lnTo>
                    <a:pt x="282" y="204"/>
                  </a:lnTo>
                  <a:lnTo>
                    <a:pt x="276" y="210"/>
                  </a:lnTo>
                  <a:lnTo>
                    <a:pt x="294" y="210"/>
                  </a:lnTo>
                  <a:lnTo>
                    <a:pt x="294" y="216"/>
                  </a:lnTo>
                  <a:lnTo>
                    <a:pt x="282" y="234"/>
                  </a:lnTo>
                  <a:lnTo>
                    <a:pt x="276" y="234"/>
                  </a:lnTo>
                  <a:lnTo>
                    <a:pt x="270" y="234"/>
                  </a:lnTo>
                  <a:lnTo>
                    <a:pt x="258" y="246"/>
                  </a:lnTo>
                  <a:lnTo>
                    <a:pt x="258" y="252"/>
                  </a:lnTo>
                  <a:lnTo>
                    <a:pt x="246" y="258"/>
                  </a:lnTo>
                  <a:lnTo>
                    <a:pt x="240" y="258"/>
                  </a:lnTo>
                  <a:lnTo>
                    <a:pt x="240" y="270"/>
                  </a:lnTo>
                  <a:lnTo>
                    <a:pt x="234" y="270"/>
                  </a:lnTo>
                  <a:lnTo>
                    <a:pt x="234" y="264"/>
                  </a:lnTo>
                  <a:lnTo>
                    <a:pt x="234" y="276"/>
                  </a:lnTo>
                  <a:lnTo>
                    <a:pt x="228" y="276"/>
                  </a:lnTo>
                  <a:lnTo>
                    <a:pt x="222" y="270"/>
                  </a:lnTo>
                  <a:lnTo>
                    <a:pt x="216" y="270"/>
                  </a:lnTo>
                  <a:lnTo>
                    <a:pt x="210" y="282"/>
                  </a:lnTo>
                  <a:lnTo>
                    <a:pt x="204" y="276"/>
                  </a:lnTo>
                  <a:lnTo>
                    <a:pt x="198" y="288"/>
                  </a:lnTo>
                  <a:lnTo>
                    <a:pt x="204" y="294"/>
                  </a:lnTo>
                  <a:lnTo>
                    <a:pt x="204" y="300"/>
                  </a:lnTo>
                  <a:lnTo>
                    <a:pt x="186" y="294"/>
                  </a:lnTo>
                  <a:lnTo>
                    <a:pt x="180" y="300"/>
                  </a:lnTo>
                  <a:lnTo>
                    <a:pt x="180" y="288"/>
                  </a:lnTo>
                  <a:lnTo>
                    <a:pt x="180" y="282"/>
                  </a:lnTo>
                  <a:lnTo>
                    <a:pt x="180" y="276"/>
                  </a:lnTo>
                  <a:lnTo>
                    <a:pt x="174" y="270"/>
                  </a:lnTo>
                  <a:lnTo>
                    <a:pt x="174" y="264"/>
                  </a:lnTo>
                  <a:lnTo>
                    <a:pt x="168" y="270"/>
                  </a:lnTo>
                  <a:lnTo>
                    <a:pt x="174" y="276"/>
                  </a:lnTo>
                  <a:lnTo>
                    <a:pt x="180" y="282"/>
                  </a:lnTo>
                  <a:lnTo>
                    <a:pt x="168" y="294"/>
                  </a:lnTo>
                  <a:lnTo>
                    <a:pt x="174" y="306"/>
                  </a:lnTo>
                  <a:lnTo>
                    <a:pt x="168" y="312"/>
                  </a:lnTo>
                  <a:lnTo>
                    <a:pt x="174" y="330"/>
                  </a:lnTo>
                  <a:lnTo>
                    <a:pt x="162" y="342"/>
                  </a:lnTo>
                  <a:lnTo>
                    <a:pt x="156" y="336"/>
                  </a:lnTo>
                  <a:lnTo>
                    <a:pt x="150" y="336"/>
                  </a:lnTo>
                  <a:lnTo>
                    <a:pt x="150" y="354"/>
                  </a:lnTo>
                  <a:lnTo>
                    <a:pt x="144" y="360"/>
                  </a:lnTo>
                  <a:lnTo>
                    <a:pt x="138" y="360"/>
                  </a:lnTo>
                  <a:lnTo>
                    <a:pt x="132" y="348"/>
                  </a:lnTo>
                  <a:lnTo>
                    <a:pt x="138" y="342"/>
                  </a:lnTo>
                  <a:lnTo>
                    <a:pt x="132" y="354"/>
                  </a:lnTo>
                  <a:lnTo>
                    <a:pt x="132" y="360"/>
                  </a:lnTo>
                  <a:lnTo>
                    <a:pt x="132" y="366"/>
                  </a:lnTo>
                  <a:lnTo>
                    <a:pt x="132" y="372"/>
                  </a:lnTo>
                  <a:lnTo>
                    <a:pt x="132" y="366"/>
                  </a:lnTo>
                  <a:lnTo>
                    <a:pt x="120" y="348"/>
                  </a:lnTo>
                  <a:lnTo>
                    <a:pt x="126" y="342"/>
                  </a:lnTo>
                  <a:close/>
                  <a:moveTo>
                    <a:pt x="210" y="288"/>
                  </a:moveTo>
                  <a:lnTo>
                    <a:pt x="210" y="282"/>
                  </a:lnTo>
                  <a:lnTo>
                    <a:pt x="216" y="276"/>
                  </a:lnTo>
                  <a:lnTo>
                    <a:pt x="228" y="282"/>
                  </a:lnTo>
                  <a:lnTo>
                    <a:pt x="216" y="294"/>
                  </a:lnTo>
                  <a:lnTo>
                    <a:pt x="216" y="300"/>
                  </a:lnTo>
                  <a:lnTo>
                    <a:pt x="210" y="294"/>
                  </a:lnTo>
                  <a:lnTo>
                    <a:pt x="210" y="28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2" name="Freeform 3100"/>
            <p:cNvSpPr>
              <a:spLocks/>
            </p:cNvSpPr>
            <p:nvPr/>
          </p:nvSpPr>
          <p:spPr bwMode="auto">
            <a:xfrm>
              <a:off x="2274" y="942"/>
              <a:ext cx="522" cy="324"/>
            </a:xfrm>
            <a:custGeom>
              <a:avLst/>
              <a:gdLst>
                <a:gd name="T0" fmla="*/ 354 w 522"/>
                <a:gd name="T1" fmla="*/ 318 h 324"/>
                <a:gd name="T2" fmla="*/ 294 w 522"/>
                <a:gd name="T3" fmla="*/ 318 h 324"/>
                <a:gd name="T4" fmla="*/ 144 w 522"/>
                <a:gd name="T5" fmla="*/ 312 h 324"/>
                <a:gd name="T6" fmla="*/ 0 w 522"/>
                <a:gd name="T7" fmla="*/ 300 h 324"/>
                <a:gd name="T8" fmla="*/ 6 w 522"/>
                <a:gd name="T9" fmla="*/ 240 h 324"/>
                <a:gd name="T10" fmla="*/ 12 w 522"/>
                <a:gd name="T11" fmla="*/ 162 h 324"/>
                <a:gd name="T12" fmla="*/ 18 w 522"/>
                <a:gd name="T13" fmla="*/ 96 h 324"/>
                <a:gd name="T14" fmla="*/ 24 w 522"/>
                <a:gd name="T15" fmla="*/ 30 h 324"/>
                <a:gd name="T16" fmla="*/ 102 w 522"/>
                <a:gd name="T17" fmla="*/ 6 h 324"/>
                <a:gd name="T18" fmla="*/ 198 w 522"/>
                <a:gd name="T19" fmla="*/ 12 h 324"/>
                <a:gd name="T20" fmla="*/ 324 w 522"/>
                <a:gd name="T21" fmla="*/ 18 h 324"/>
                <a:gd name="T22" fmla="*/ 432 w 522"/>
                <a:gd name="T23" fmla="*/ 18 h 324"/>
                <a:gd name="T24" fmla="*/ 480 w 522"/>
                <a:gd name="T25" fmla="*/ 24 h 324"/>
                <a:gd name="T26" fmla="*/ 486 w 522"/>
                <a:gd name="T27" fmla="*/ 36 h 324"/>
                <a:gd name="T28" fmla="*/ 486 w 522"/>
                <a:gd name="T29" fmla="*/ 36 h 324"/>
                <a:gd name="T30" fmla="*/ 486 w 522"/>
                <a:gd name="T31" fmla="*/ 42 h 324"/>
                <a:gd name="T32" fmla="*/ 486 w 522"/>
                <a:gd name="T33" fmla="*/ 54 h 324"/>
                <a:gd name="T34" fmla="*/ 480 w 522"/>
                <a:gd name="T35" fmla="*/ 60 h 324"/>
                <a:gd name="T36" fmla="*/ 486 w 522"/>
                <a:gd name="T37" fmla="*/ 78 h 324"/>
                <a:gd name="T38" fmla="*/ 486 w 522"/>
                <a:gd name="T39" fmla="*/ 90 h 324"/>
                <a:gd name="T40" fmla="*/ 486 w 522"/>
                <a:gd name="T41" fmla="*/ 102 h 324"/>
                <a:gd name="T42" fmla="*/ 486 w 522"/>
                <a:gd name="T43" fmla="*/ 114 h 324"/>
                <a:gd name="T44" fmla="*/ 492 w 522"/>
                <a:gd name="T45" fmla="*/ 120 h 324"/>
                <a:gd name="T46" fmla="*/ 492 w 522"/>
                <a:gd name="T47" fmla="*/ 132 h 324"/>
                <a:gd name="T48" fmla="*/ 498 w 522"/>
                <a:gd name="T49" fmla="*/ 138 h 324"/>
                <a:gd name="T50" fmla="*/ 498 w 522"/>
                <a:gd name="T51" fmla="*/ 150 h 324"/>
                <a:gd name="T52" fmla="*/ 504 w 522"/>
                <a:gd name="T53" fmla="*/ 162 h 324"/>
                <a:gd name="T54" fmla="*/ 504 w 522"/>
                <a:gd name="T55" fmla="*/ 174 h 324"/>
                <a:gd name="T56" fmla="*/ 504 w 522"/>
                <a:gd name="T57" fmla="*/ 186 h 324"/>
                <a:gd name="T58" fmla="*/ 504 w 522"/>
                <a:gd name="T59" fmla="*/ 198 h 324"/>
                <a:gd name="T60" fmla="*/ 504 w 522"/>
                <a:gd name="T61" fmla="*/ 210 h 324"/>
                <a:gd name="T62" fmla="*/ 504 w 522"/>
                <a:gd name="T63" fmla="*/ 222 h 324"/>
                <a:gd name="T64" fmla="*/ 510 w 522"/>
                <a:gd name="T65" fmla="*/ 228 h 324"/>
                <a:gd name="T66" fmla="*/ 504 w 522"/>
                <a:gd name="T67" fmla="*/ 234 h 324"/>
                <a:gd name="T68" fmla="*/ 510 w 522"/>
                <a:gd name="T69" fmla="*/ 246 h 324"/>
                <a:gd name="T70" fmla="*/ 510 w 522"/>
                <a:gd name="T71" fmla="*/ 258 h 324"/>
                <a:gd name="T72" fmla="*/ 510 w 522"/>
                <a:gd name="T73" fmla="*/ 276 h 324"/>
                <a:gd name="T74" fmla="*/ 516 w 522"/>
                <a:gd name="T75" fmla="*/ 282 h 324"/>
                <a:gd name="T76" fmla="*/ 522 w 522"/>
                <a:gd name="T77" fmla="*/ 294 h 324"/>
                <a:gd name="T78" fmla="*/ 522 w 522"/>
                <a:gd name="T79" fmla="*/ 306 h 324"/>
                <a:gd name="T80" fmla="*/ 522 w 522"/>
                <a:gd name="T81" fmla="*/ 324 h 324"/>
                <a:gd name="T82" fmla="*/ 426 w 522"/>
                <a:gd name="T83" fmla="*/ 324 h 324"/>
                <a:gd name="T84" fmla="*/ 372 w 522"/>
                <a:gd name="T85" fmla="*/ 31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2" h="324">
                  <a:moveTo>
                    <a:pt x="372" y="318"/>
                  </a:moveTo>
                  <a:lnTo>
                    <a:pt x="354" y="318"/>
                  </a:lnTo>
                  <a:lnTo>
                    <a:pt x="300" y="318"/>
                  </a:lnTo>
                  <a:lnTo>
                    <a:pt x="294" y="318"/>
                  </a:lnTo>
                  <a:lnTo>
                    <a:pt x="246" y="318"/>
                  </a:lnTo>
                  <a:lnTo>
                    <a:pt x="144" y="312"/>
                  </a:lnTo>
                  <a:lnTo>
                    <a:pt x="78" y="306"/>
                  </a:lnTo>
                  <a:lnTo>
                    <a:pt x="0" y="300"/>
                  </a:lnTo>
                  <a:lnTo>
                    <a:pt x="6" y="264"/>
                  </a:lnTo>
                  <a:lnTo>
                    <a:pt x="6" y="240"/>
                  </a:lnTo>
                  <a:lnTo>
                    <a:pt x="6" y="228"/>
                  </a:lnTo>
                  <a:lnTo>
                    <a:pt x="12" y="162"/>
                  </a:lnTo>
                  <a:lnTo>
                    <a:pt x="12" y="156"/>
                  </a:lnTo>
                  <a:lnTo>
                    <a:pt x="18" y="96"/>
                  </a:lnTo>
                  <a:lnTo>
                    <a:pt x="24" y="60"/>
                  </a:lnTo>
                  <a:lnTo>
                    <a:pt x="24" y="30"/>
                  </a:lnTo>
                  <a:lnTo>
                    <a:pt x="30" y="0"/>
                  </a:lnTo>
                  <a:lnTo>
                    <a:pt x="102" y="6"/>
                  </a:lnTo>
                  <a:lnTo>
                    <a:pt x="162" y="6"/>
                  </a:lnTo>
                  <a:lnTo>
                    <a:pt x="198" y="12"/>
                  </a:lnTo>
                  <a:lnTo>
                    <a:pt x="282" y="12"/>
                  </a:lnTo>
                  <a:lnTo>
                    <a:pt x="324" y="18"/>
                  </a:lnTo>
                  <a:lnTo>
                    <a:pt x="360" y="18"/>
                  </a:lnTo>
                  <a:lnTo>
                    <a:pt x="432" y="18"/>
                  </a:lnTo>
                  <a:lnTo>
                    <a:pt x="480" y="18"/>
                  </a:lnTo>
                  <a:lnTo>
                    <a:pt x="480" y="24"/>
                  </a:lnTo>
                  <a:lnTo>
                    <a:pt x="480" y="30"/>
                  </a:lnTo>
                  <a:lnTo>
                    <a:pt x="486" y="36"/>
                  </a:lnTo>
                  <a:lnTo>
                    <a:pt x="480" y="36"/>
                  </a:lnTo>
                  <a:lnTo>
                    <a:pt x="486" y="36"/>
                  </a:lnTo>
                  <a:lnTo>
                    <a:pt x="480" y="42"/>
                  </a:lnTo>
                  <a:lnTo>
                    <a:pt x="486" y="42"/>
                  </a:lnTo>
                  <a:lnTo>
                    <a:pt x="486" y="48"/>
                  </a:lnTo>
                  <a:lnTo>
                    <a:pt x="486" y="54"/>
                  </a:lnTo>
                  <a:lnTo>
                    <a:pt x="486" y="60"/>
                  </a:lnTo>
                  <a:lnTo>
                    <a:pt x="480" y="60"/>
                  </a:lnTo>
                  <a:lnTo>
                    <a:pt x="486" y="66"/>
                  </a:lnTo>
                  <a:lnTo>
                    <a:pt x="486" y="78"/>
                  </a:lnTo>
                  <a:lnTo>
                    <a:pt x="486" y="84"/>
                  </a:lnTo>
                  <a:lnTo>
                    <a:pt x="486" y="90"/>
                  </a:lnTo>
                  <a:lnTo>
                    <a:pt x="486" y="96"/>
                  </a:lnTo>
                  <a:lnTo>
                    <a:pt x="486" y="102"/>
                  </a:lnTo>
                  <a:lnTo>
                    <a:pt x="486" y="108"/>
                  </a:lnTo>
                  <a:lnTo>
                    <a:pt x="486" y="114"/>
                  </a:lnTo>
                  <a:lnTo>
                    <a:pt x="492" y="114"/>
                  </a:lnTo>
                  <a:lnTo>
                    <a:pt x="492" y="120"/>
                  </a:lnTo>
                  <a:lnTo>
                    <a:pt x="492" y="126"/>
                  </a:lnTo>
                  <a:lnTo>
                    <a:pt x="492" y="132"/>
                  </a:lnTo>
                  <a:lnTo>
                    <a:pt x="492" y="138"/>
                  </a:lnTo>
                  <a:lnTo>
                    <a:pt x="498" y="138"/>
                  </a:lnTo>
                  <a:lnTo>
                    <a:pt x="498" y="144"/>
                  </a:lnTo>
                  <a:lnTo>
                    <a:pt x="498" y="150"/>
                  </a:lnTo>
                  <a:lnTo>
                    <a:pt x="504" y="156"/>
                  </a:lnTo>
                  <a:lnTo>
                    <a:pt x="504" y="162"/>
                  </a:lnTo>
                  <a:lnTo>
                    <a:pt x="504" y="168"/>
                  </a:lnTo>
                  <a:lnTo>
                    <a:pt x="504" y="174"/>
                  </a:lnTo>
                  <a:lnTo>
                    <a:pt x="504" y="180"/>
                  </a:lnTo>
                  <a:lnTo>
                    <a:pt x="504" y="186"/>
                  </a:lnTo>
                  <a:lnTo>
                    <a:pt x="504" y="192"/>
                  </a:lnTo>
                  <a:lnTo>
                    <a:pt x="504" y="198"/>
                  </a:lnTo>
                  <a:lnTo>
                    <a:pt x="504" y="204"/>
                  </a:lnTo>
                  <a:lnTo>
                    <a:pt x="504" y="210"/>
                  </a:lnTo>
                  <a:lnTo>
                    <a:pt x="504" y="216"/>
                  </a:lnTo>
                  <a:lnTo>
                    <a:pt x="504" y="222"/>
                  </a:lnTo>
                  <a:lnTo>
                    <a:pt x="510" y="222"/>
                  </a:lnTo>
                  <a:lnTo>
                    <a:pt x="510" y="228"/>
                  </a:lnTo>
                  <a:lnTo>
                    <a:pt x="510" y="234"/>
                  </a:lnTo>
                  <a:lnTo>
                    <a:pt x="504" y="234"/>
                  </a:lnTo>
                  <a:lnTo>
                    <a:pt x="510" y="240"/>
                  </a:lnTo>
                  <a:lnTo>
                    <a:pt x="510" y="246"/>
                  </a:lnTo>
                  <a:lnTo>
                    <a:pt x="504" y="252"/>
                  </a:lnTo>
                  <a:lnTo>
                    <a:pt x="510" y="258"/>
                  </a:lnTo>
                  <a:lnTo>
                    <a:pt x="510" y="270"/>
                  </a:lnTo>
                  <a:lnTo>
                    <a:pt x="510" y="276"/>
                  </a:lnTo>
                  <a:lnTo>
                    <a:pt x="516" y="276"/>
                  </a:lnTo>
                  <a:lnTo>
                    <a:pt x="516" y="282"/>
                  </a:lnTo>
                  <a:lnTo>
                    <a:pt x="522" y="282"/>
                  </a:lnTo>
                  <a:lnTo>
                    <a:pt x="522" y="294"/>
                  </a:lnTo>
                  <a:lnTo>
                    <a:pt x="522" y="300"/>
                  </a:lnTo>
                  <a:lnTo>
                    <a:pt x="522" y="306"/>
                  </a:lnTo>
                  <a:lnTo>
                    <a:pt x="522" y="312"/>
                  </a:lnTo>
                  <a:lnTo>
                    <a:pt x="522" y="324"/>
                  </a:lnTo>
                  <a:lnTo>
                    <a:pt x="474" y="324"/>
                  </a:lnTo>
                  <a:lnTo>
                    <a:pt x="426" y="324"/>
                  </a:lnTo>
                  <a:lnTo>
                    <a:pt x="420" y="324"/>
                  </a:lnTo>
                  <a:lnTo>
                    <a:pt x="372" y="3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3" name="Freeform 3101"/>
            <p:cNvSpPr>
              <a:spLocks/>
            </p:cNvSpPr>
            <p:nvPr/>
          </p:nvSpPr>
          <p:spPr bwMode="auto">
            <a:xfrm>
              <a:off x="2250" y="1242"/>
              <a:ext cx="552" cy="366"/>
            </a:xfrm>
            <a:custGeom>
              <a:avLst/>
              <a:gdLst>
                <a:gd name="T0" fmla="*/ 78 w 552"/>
                <a:gd name="T1" fmla="*/ 294 h 366"/>
                <a:gd name="T2" fmla="*/ 0 w 552"/>
                <a:gd name="T3" fmla="*/ 288 h 366"/>
                <a:gd name="T4" fmla="*/ 6 w 552"/>
                <a:gd name="T5" fmla="*/ 240 h 366"/>
                <a:gd name="T6" fmla="*/ 12 w 552"/>
                <a:gd name="T7" fmla="*/ 174 h 366"/>
                <a:gd name="T8" fmla="*/ 18 w 552"/>
                <a:gd name="T9" fmla="*/ 90 h 366"/>
                <a:gd name="T10" fmla="*/ 24 w 552"/>
                <a:gd name="T11" fmla="*/ 6 h 366"/>
                <a:gd name="T12" fmla="*/ 102 w 552"/>
                <a:gd name="T13" fmla="*/ 6 h 366"/>
                <a:gd name="T14" fmla="*/ 270 w 552"/>
                <a:gd name="T15" fmla="*/ 18 h 366"/>
                <a:gd name="T16" fmla="*/ 324 w 552"/>
                <a:gd name="T17" fmla="*/ 18 h 366"/>
                <a:gd name="T18" fmla="*/ 396 w 552"/>
                <a:gd name="T19" fmla="*/ 18 h 366"/>
                <a:gd name="T20" fmla="*/ 450 w 552"/>
                <a:gd name="T21" fmla="*/ 24 h 366"/>
                <a:gd name="T22" fmla="*/ 546 w 552"/>
                <a:gd name="T23" fmla="*/ 24 h 366"/>
                <a:gd name="T24" fmla="*/ 540 w 552"/>
                <a:gd name="T25" fmla="*/ 36 h 366"/>
                <a:gd name="T26" fmla="*/ 528 w 552"/>
                <a:gd name="T27" fmla="*/ 54 h 366"/>
                <a:gd name="T28" fmla="*/ 534 w 552"/>
                <a:gd name="T29" fmla="*/ 66 h 366"/>
                <a:gd name="T30" fmla="*/ 534 w 552"/>
                <a:gd name="T31" fmla="*/ 78 h 366"/>
                <a:gd name="T32" fmla="*/ 546 w 552"/>
                <a:gd name="T33" fmla="*/ 78 h 366"/>
                <a:gd name="T34" fmla="*/ 552 w 552"/>
                <a:gd name="T35" fmla="*/ 90 h 366"/>
                <a:gd name="T36" fmla="*/ 552 w 552"/>
                <a:gd name="T37" fmla="*/ 138 h 366"/>
                <a:gd name="T38" fmla="*/ 552 w 552"/>
                <a:gd name="T39" fmla="*/ 162 h 366"/>
                <a:gd name="T40" fmla="*/ 552 w 552"/>
                <a:gd name="T41" fmla="*/ 228 h 366"/>
                <a:gd name="T42" fmla="*/ 540 w 552"/>
                <a:gd name="T43" fmla="*/ 264 h 366"/>
                <a:gd name="T44" fmla="*/ 546 w 552"/>
                <a:gd name="T45" fmla="*/ 276 h 366"/>
                <a:gd name="T46" fmla="*/ 546 w 552"/>
                <a:gd name="T47" fmla="*/ 288 h 366"/>
                <a:gd name="T48" fmla="*/ 552 w 552"/>
                <a:gd name="T49" fmla="*/ 294 h 366"/>
                <a:gd name="T50" fmla="*/ 552 w 552"/>
                <a:gd name="T51" fmla="*/ 306 h 366"/>
                <a:gd name="T52" fmla="*/ 546 w 552"/>
                <a:gd name="T53" fmla="*/ 312 h 366"/>
                <a:gd name="T54" fmla="*/ 546 w 552"/>
                <a:gd name="T55" fmla="*/ 324 h 366"/>
                <a:gd name="T56" fmla="*/ 540 w 552"/>
                <a:gd name="T57" fmla="*/ 330 h 366"/>
                <a:gd name="T58" fmla="*/ 540 w 552"/>
                <a:gd name="T59" fmla="*/ 342 h 366"/>
                <a:gd name="T60" fmla="*/ 546 w 552"/>
                <a:gd name="T61" fmla="*/ 354 h 366"/>
                <a:gd name="T62" fmla="*/ 546 w 552"/>
                <a:gd name="T63" fmla="*/ 360 h 366"/>
                <a:gd name="T64" fmla="*/ 552 w 552"/>
                <a:gd name="T65" fmla="*/ 366 h 366"/>
                <a:gd name="T66" fmla="*/ 540 w 552"/>
                <a:gd name="T67" fmla="*/ 366 h 366"/>
                <a:gd name="T68" fmla="*/ 534 w 552"/>
                <a:gd name="T69" fmla="*/ 354 h 366"/>
                <a:gd name="T70" fmla="*/ 528 w 552"/>
                <a:gd name="T71" fmla="*/ 348 h 366"/>
                <a:gd name="T72" fmla="*/ 516 w 552"/>
                <a:gd name="T73" fmla="*/ 342 h 366"/>
                <a:gd name="T74" fmla="*/ 504 w 552"/>
                <a:gd name="T75" fmla="*/ 336 h 366"/>
                <a:gd name="T76" fmla="*/ 498 w 552"/>
                <a:gd name="T77" fmla="*/ 330 h 366"/>
                <a:gd name="T78" fmla="*/ 486 w 552"/>
                <a:gd name="T79" fmla="*/ 330 h 366"/>
                <a:gd name="T80" fmla="*/ 474 w 552"/>
                <a:gd name="T81" fmla="*/ 330 h 366"/>
                <a:gd name="T82" fmla="*/ 462 w 552"/>
                <a:gd name="T83" fmla="*/ 330 h 366"/>
                <a:gd name="T84" fmla="*/ 450 w 552"/>
                <a:gd name="T85" fmla="*/ 330 h 366"/>
                <a:gd name="T86" fmla="*/ 438 w 552"/>
                <a:gd name="T87" fmla="*/ 336 h 366"/>
                <a:gd name="T88" fmla="*/ 426 w 552"/>
                <a:gd name="T89" fmla="*/ 330 h 366"/>
                <a:gd name="T90" fmla="*/ 414 w 552"/>
                <a:gd name="T91" fmla="*/ 324 h 366"/>
                <a:gd name="T92" fmla="*/ 402 w 552"/>
                <a:gd name="T93" fmla="*/ 312 h 366"/>
                <a:gd name="T94" fmla="*/ 330 w 552"/>
                <a:gd name="T95" fmla="*/ 312 h 366"/>
                <a:gd name="T96" fmla="*/ 204 w 552"/>
                <a:gd name="T97" fmla="*/ 306 h 366"/>
                <a:gd name="T98" fmla="*/ 90 w 552"/>
                <a:gd name="T99" fmla="*/ 30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2" h="366">
                  <a:moveTo>
                    <a:pt x="90" y="300"/>
                  </a:moveTo>
                  <a:lnTo>
                    <a:pt x="78" y="294"/>
                  </a:lnTo>
                  <a:lnTo>
                    <a:pt x="42" y="294"/>
                  </a:lnTo>
                  <a:lnTo>
                    <a:pt x="0" y="288"/>
                  </a:lnTo>
                  <a:lnTo>
                    <a:pt x="6" y="246"/>
                  </a:lnTo>
                  <a:lnTo>
                    <a:pt x="6" y="240"/>
                  </a:lnTo>
                  <a:lnTo>
                    <a:pt x="6" y="204"/>
                  </a:lnTo>
                  <a:lnTo>
                    <a:pt x="12" y="174"/>
                  </a:lnTo>
                  <a:lnTo>
                    <a:pt x="12" y="132"/>
                  </a:lnTo>
                  <a:lnTo>
                    <a:pt x="18" y="90"/>
                  </a:lnTo>
                  <a:lnTo>
                    <a:pt x="18" y="72"/>
                  </a:lnTo>
                  <a:lnTo>
                    <a:pt x="24" y="6"/>
                  </a:lnTo>
                  <a:lnTo>
                    <a:pt x="24" y="0"/>
                  </a:lnTo>
                  <a:lnTo>
                    <a:pt x="102" y="6"/>
                  </a:lnTo>
                  <a:lnTo>
                    <a:pt x="168" y="12"/>
                  </a:lnTo>
                  <a:lnTo>
                    <a:pt x="270" y="18"/>
                  </a:lnTo>
                  <a:lnTo>
                    <a:pt x="318" y="18"/>
                  </a:lnTo>
                  <a:lnTo>
                    <a:pt x="324" y="18"/>
                  </a:lnTo>
                  <a:lnTo>
                    <a:pt x="378" y="18"/>
                  </a:lnTo>
                  <a:lnTo>
                    <a:pt x="396" y="18"/>
                  </a:lnTo>
                  <a:lnTo>
                    <a:pt x="444" y="24"/>
                  </a:lnTo>
                  <a:lnTo>
                    <a:pt x="450" y="24"/>
                  </a:lnTo>
                  <a:lnTo>
                    <a:pt x="498" y="24"/>
                  </a:lnTo>
                  <a:lnTo>
                    <a:pt x="546" y="24"/>
                  </a:lnTo>
                  <a:lnTo>
                    <a:pt x="546" y="36"/>
                  </a:lnTo>
                  <a:lnTo>
                    <a:pt x="540" y="36"/>
                  </a:lnTo>
                  <a:lnTo>
                    <a:pt x="540" y="42"/>
                  </a:lnTo>
                  <a:lnTo>
                    <a:pt x="528" y="54"/>
                  </a:lnTo>
                  <a:lnTo>
                    <a:pt x="528" y="60"/>
                  </a:lnTo>
                  <a:lnTo>
                    <a:pt x="534" y="66"/>
                  </a:lnTo>
                  <a:lnTo>
                    <a:pt x="534" y="72"/>
                  </a:lnTo>
                  <a:lnTo>
                    <a:pt x="534" y="78"/>
                  </a:lnTo>
                  <a:lnTo>
                    <a:pt x="540" y="78"/>
                  </a:lnTo>
                  <a:lnTo>
                    <a:pt x="546" y="78"/>
                  </a:lnTo>
                  <a:lnTo>
                    <a:pt x="552" y="84"/>
                  </a:lnTo>
                  <a:lnTo>
                    <a:pt x="552" y="90"/>
                  </a:lnTo>
                  <a:lnTo>
                    <a:pt x="552" y="120"/>
                  </a:lnTo>
                  <a:lnTo>
                    <a:pt x="552" y="138"/>
                  </a:lnTo>
                  <a:lnTo>
                    <a:pt x="552" y="150"/>
                  </a:lnTo>
                  <a:lnTo>
                    <a:pt x="552" y="162"/>
                  </a:lnTo>
                  <a:lnTo>
                    <a:pt x="552" y="198"/>
                  </a:lnTo>
                  <a:lnTo>
                    <a:pt x="552" y="228"/>
                  </a:lnTo>
                  <a:lnTo>
                    <a:pt x="552" y="264"/>
                  </a:lnTo>
                  <a:lnTo>
                    <a:pt x="540" y="264"/>
                  </a:lnTo>
                  <a:lnTo>
                    <a:pt x="540" y="270"/>
                  </a:lnTo>
                  <a:lnTo>
                    <a:pt x="546" y="276"/>
                  </a:lnTo>
                  <a:lnTo>
                    <a:pt x="546" y="282"/>
                  </a:lnTo>
                  <a:lnTo>
                    <a:pt x="546" y="288"/>
                  </a:lnTo>
                  <a:lnTo>
                    <a:pt x="546" y="294"/>
                  </a:lnTo>
                  <a:lnTo>
                    <a:pt x="552" y="294"/>
                  </a:lnTo>
                  <a:lnTo>
                    <a:pt x="552" y="300"/>
                  </a:lnTo>
                  <a:lnTo>
                    <a:pt x="552" y="306"/>
                  </a:lnTo>
                  <a:lnTo>
                    <a:pt x="552" y="312"/>
                  </a:lnTo>
                  <a:lnTo>
                    <a:pt x="546" y="312"/>
                  </a:lnTo>
                  <a:lnTo>
                    <a:pt x="546" y="318"/>
                  </a:lnTo>
                  <a:lnTo>
                    <a:pt x="546" y="324"/>
                  </a:lnTo>
                  <a:lnTo>
                    <a:pt x="546" y="330"/>
                  </a:lnTo>
                  <a:lnTo>
                    <a:pt x="540" y="330"/>
                  </a:lnTo>
                  <a:lnTo>
                    <a:pt x="540" y="336"/>
                  </a:lnTo>
                  <a:lnTo>
                    <a:pt x="540" y="342"/>
                  </a:lnTo>
                  <a:lnTo>
                    <a:pt x="546" y="348"/>
                  </a:lnTo>
                  <a:lnTo>
                    <a:pt x="546" y="354"/>
                  </a:lnTo>
                  <a:lnTo>
                    <a:pt x="552" y="360"/>
                  </a:lnTo>
                  <a:lnTo>
                    <a:pt x="546" y="360"/>
                  </a:lnTo>
                  <a:lnTo>
                    <a:pt x="552" y="360"/>
                  </a:lnTo>
                  <a:lnTo>
                    <a:pt x="552" y="366"/>
                  </a:lnTo>
                  <a:lnTo>
                    <a:pt x="546" y="366"/>
                  </a:lnTo>
                  <a:lnTo>
                    <a:pt x="540" y="366"/>
                  </a:lnTo>
                  <a:lnTo>
                    <a:pt x="540" y="360"/>
                  </a:lnTo>
                  <a:lnTo>
                    <a:pt x="534" y="354"/>
                  </a:lnTo>
                  <a:lnTo>
                    <a:pt x="534" y="348"/>
                  </a:lnTo>
                  <a:lnTo>
                    <a:pt x="528" y="348"/>
                  </a:lnTo>
                  <a:lnTo>
                    <a:pt x="528" y="342"/>
                  </a:lnTo>
                  <a:lnTo>
                    <a:pt x="516" y="342"/>
                  </a:lnTo>
                  <a:lnTo>
                    <a:pt x="510" y="342"/>
                  </a:lnTo>
                  <a:lnTo>
                    <a:pt x="504" y="336"/>
                  </a:lnTo>
                  <a:lnTo>
                    <a:pt x="498" y="336"/>
                  </a:lnTo>
                  <a:lnTo>
                    <a:pt x="498" y="330"/>
                  </a:lnTo>
                  <a:lnTo>
                    <a:pt x="492" y="330"/>
                  </a:lnTo>
                  <a:lnTo>
                    <a:pt x="486" y="330"/>
                  </a:lnTo>
                  <a:lnTo>
                    <a:pt x="480" y="330"/>
                  </a:lnTo>
                  <a:lnTo>
                    <a:pt x="474" y="330"/>
                  </a:lnTo>
                  <a:lnTo>
                    <a:pt x="468" y="330"/>
                  </a:lnTo>
                  <a:lnTo>
                    <a:pt x="462" y="330"/>
                  </a:lnTo>
                  <a:lnTo>
                    <a:pt x="456" y="330"/>
                  </a:lnTo>
                  <a:lnTo>
                    <a:pt x="450" y="330"/>
                  </a:lnTo>
                  <a:lnTo>
                    <a:pt x="444" y="336"/>
                  </a:lnTo>
                  <a:lnTo>
                    <a:pt x="438" y="336"/>
                  </a:lnTo>
                  <a:lnTo>
                    <a:pt x="432" y="330"/>
                  </a:lnTo>
                  <a:lnTo>
                    <a:pt x="426" y="330"/>
                  </a:lnTo>
                  <a:lnTo>
                    <a:pt x="420" y="324"/>
                  </a:lnTo>
                  <a:lnTo>
                    <a:pt x="414" y="324"/>
                  </a:lnTo>
                  <a:lnTo>
                    <a:pt x="408" y="318"/>
                  </a:lnTo>
                  <a:lnTo>
                    <a:pt x="402" y="312"/>
                  </a:lnTo>
                  <a:lnTo>
                    <a:pt x="348" y="312"/>
                  </a:lnTo>
                  <a:lnTo>
                    <a:pt x="330" y="312"/>
                  </a:lnTo>
                  <a:lnTo>
                    <a:pt x="282" y="312"/>
                  </a:lnTo>
                  <a:lnTo>
                    <a:pt x="204" y="306"/>
                  </a:lnTo>
                  <a:lnTo>
                    <a:pt x="144" y="300"/>
                  </a:lnTo>
                  <a:lnTo>
                    <a:pt x="90" y="30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4" name="Freeform 3102"/>
            <p:cNvSpPr>
              <a:spLocks/>
            </p:cNvSpPr>
            <p:nvPr/>
          </p:nvSpPr>
          <p:spPr bwMode="auto">
            <a:xfrm>
              <a:off x="1716" y="1272"/>
              <a:ext cx="552" cy="462"/>
            </a:xfrm>
            <a:custGeom>
              <a:avLst/>
              <a:gdLst>
                <a:gd name="T0" fmla="*/ 522 w 552"/>
                <a:gd name="T1" fmla="*/ 390 h 462"/>
                <a:gd name="T2" fmla="*/ 522 w 552"/>
                <a:gd name="T3" fmla="*/ 402 h 462"/>
                <a:gd name="T4" fmla="*/ 522 w 552"/>
                <a:gd name="T5" fmla="*/ 420 h 462"/>
                <a:gd name="T6" fmla="*/ 516 w 552"/>
                <a:gd name="T7" fmla="*/ 462 h 462"/>
                <a:gd name="T8" fmla="*/ 456 w 552"/>
                <a:gd name="T9" fmla="*/ 456 h 462"/>
                <a:gd name="T10" fmla="*/ 426 w 552"/>
                <a:gd name="T11" fmla="*/ 450 h 462"/>
                <a:gd name="T12" fmla="*/ 360 w 552"/>
                <a:gd name="T13" fmla="*/ 444 h 462"/>
                <a:gd name="T14" fmla="*/ 348 w 552"/>
                <a:gd name="T15" fmla="*/ 444 h 462"/>
                <a:gd name="T16" fmla="*/ 312 w 552"/>
                <a:gd name="T17" fmla="*/ 438 h 462"/>
                <a:gd name="T18" fmla="*/ 276 w 552"/>
                <a:gd name="T19" fmla="*/ 438 h 462"/>
                <a:gd name="T20" fmla="*/ 234 w 552"/>
                <a:gd name="T21" fmla="*/ 432 h 462"/>
                <a:gd name="T22" fmla="*/ 150 w 552"/>
                <a:gd name="T23" fmla="*/ 420 h 462"/>
                <a:gd name="T24" fmla="*/ 78 w 552"/>
                <a:gd name="T25" fmla="*/ 408 h 462"/>
                <a:gd name="T26" fmla="*/ 72 w 552"/>
                <a:gd name="T27" fmla="*/ 408 h 462"/>
                <a:gd name="T28" fmla="*/ 0 w 552"/>
                <a:gd name="T29" fmla="*/ 396 h 462"/>
                <a:gd name="T30" fmla="*/ 6 w 552"/>
                <a:gd name="T31" fmla="*/ 372 h 462"/>
                <a:gd name="T32" fmla="*/ 12 w 552"/>
                <a:gd name="T33" fmla="*/ 342 h 462"/>
                <a:gd name="T34" fmla="*/ 18 w 552"/>
                <a:gd name="T35" fmla="*/ 300 h 462"/>
                <a:gd name="T36" fmla="*/ 24 w 552"/>
                <a:gd name="T37" fmla="*/ 246 h 462"/>
                <a:gd name="T38" fmla="*/ 30 w 552"/>
                <a:gd name="T39" fmla="*/ 198 h 462"/>
                <a:gd name="T40" fmla="*/ 36 w 552"/>
                <a:gd name="T41" fmla="*/ 174 h 462"/>
                <a:gd name="T42" fmla="*/ 42 w 552"/>
                <a:gd name="T43" fmla="*/ 150 h 462"/>
                <a:gd name="T44" fmla="*/ 48 w 552"/>
                <a:gd name="T45" fmla="*/ 102 h 462"/>
                <a:gd name="T46" fmla="*/ 54 w 552"/>
                <a:gd name="T47" fmla="*/ 54 h 462"/>
                <a:gd name="T48" fmla="*/ 60 w 552"/>
                <a:gd name="T49" fmla="*/ 36 h 462"/>
                <a:gd name="T50" fmla="*/ 66 w 552"/>
                <a:gd name="T51" fmla="*/ 0 h 462"/>
                <a:gd name="T52" fmla="*/ 108 w 552"/>
                <a:gd name="T53" fmla="*/ 12 h 462"/>
                <a:gd name="T54" fmla="*/ 138 w 552"/>
                <a:gd name="T55" fmla="*/ 12 h 462"/>
                <a:gd name="T56" fmla="*/ 150 w 552"/>
                <a:gd name="T57" fmla="*/ 18 h 462"/>
                <a:gd name="T58" fmla="*/ 234 w 552"/>
                <a:gd name="T59" fmla="*/ 30 h 462"/>
                <a:gd name="T60" fmla="*/ 258 w 552"/>
                <a:gd name="T61" fmla="*/ 30 h 462"/>
                <a:gd name="T62" fmla="*/ 282 w 552"/>
                <a:gd name="T63" fmla="*/ 36 h 462"/>
                <a:gd name="T64" fmla="*/ 396 w 552"/>
                <a:gd name="T65" fmla="*/ 48 h 462"/>
                <a:gd name="T66" fmla="*/ 414 w 552"/>
                <a:gd name="T67" fmla="*/ 48 h 462"/>
                <a:gd name="T68" fmla="*/ 480 w 552"/>
                <a:gd name="T69" fmla="*/ 54 h 462"/>
                <a:gd name="T70" fmla="*/ 486 w 552"/>
                <a:gd name="T71" fmla="*/ 54 h 462"/>
                <a:gd name="T72" fmla="*/ 552 w 552"/>
                <a:gd name="T73" fmla="*/ 60 h 462"/>
                <a:gd name="T74" fmla="*/ 546 w 552"/>
                <a:gd name="T75" fmla="*/ 102 h 462"/>
                <a:gd name="T76" fmla="*/ 546 w 552"/>
                <a:gd name="T77" fmla="*/ 144 h 462"/>
                <a:gd name="T78" fmla="*/ 540 w 552"/>
                <a:gd name="T79" fmla="*/ 174 h 462"/>
                <a:gd name="T80" fmla="*/ 540 w 552"/>
                <a:gd name="T81" fmla="*/ 210 h 462"/>
                <a:gd name="T82" fmla="*/ 540 w 552"/>
                <a:gd name="T83" fmla="*/ 216 h 462"/>
                <a:gd name="T84" fmla="*/ 534 w 552"/>
                <a:gd name="T85" fmla="*/ 258 h 462"/>
                <a:gd name="T86" fmla="*/ 534 w 552"/>
                <a:gd name="T87" fmla="*/ 300 h 462"/>
                <a:gd name="T88" fmla="*/ 528 w 552"/>
                <a:gd name="T89" fmla="*/ 360 h 462"/>
                <a:gd name="T90" fmla="*/ 522 w 552"/>
                <a:gd name="T91" fmla="*/ 39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2" h="462">
                  <a:moveTo>
                    <a:pt x="522" y="390"/>
                  </a:moveTo>
                  <a:lnTo>
                    <a:pt x="522" y="402"/>
                  </a:lnTo>
                  <a:lnTo>
                    <a:pt x="522" y="420"/>
                  </a:lnTo>
                  <a:lnTo>
                    <a:pt x="516" y="462"/>
                  </a:lnTo>
                  <a:lnTo>
                    <a:pt x="456" y="456"/>
                  </a:lnTo>
                  <a:lnTo>
                    <a:pt x="426" y="450"/>
                  </a:lnTo>
                  <a:lnTo>
                    <a:pt x="360" y="444"/>
                  </a:lnTo>
                  <a:lnTo>
                    <a:pt x="348" y="444"/>
                  </a:lnTo>
                  <a:lnTo>
                    <a:pt x="312" y="438"/>
                  </a:lnTo>
                  <a:lnTo>
                    <a:pt x="276" y="438"/>
                  </a:lnTo>
                  <a:lnTo>
                    <a:pt x="234" y="432"/>
                  </a:lnTo>
                  <a:lnTo>
                    <a:pt x="150" y="420"/>
                  </a:lnTo>
                  <a:lnTo>
                    <a:pt x="78" y="408"/>
                  </a:lnTo>
                  <a:lnTo>
                    <a:pt x="72" y="408"/>
                  </a:lnTo>
                  <a:lnTo>
                    <a:pt x="0" y="396"/>
                  </a:lnTo>
                  <a:lnTo>
                    <a:pt x="6" y="372"/>
                  </a:lnTo>
                  <a:lnTo>
                    <a:pt x="12" y="342"/>
                  </a:lnTo>
                  <a:lnTo>
                    <a:pt x="18" y="300"/>
                  </a:lnTo>
                  <a:lnTo>
                    <a:pt x="24" y="246"/>
                  </a:lnTo>
                  <a:lnTo>
                    <a:pt x="30" y="198"/>
                  </a:lnTo>
                  <a:lnTo>
                    <a:pt x="36" y="174"/>
                  </a:lnTo>
                  <a:lnTo>
                    <a:pt x="42" y="150"/>
                  </a:lnTo>
                  <a:lnTo>
                    <a:pt x="48" y="102"/>
                  </a:lnTo>
                  <a:lnTo>
                    <a:pt x="54" y="54"/>
                  </a:lnTo>
                  <a:lnTo>
                    <a:pt x="60" y="36"/>
                  </a:lnTo>
                  <a:lnTo>
                    <a:pt x="66" y="0"/>
                  </a:lnTo>
                  <a:lnTo>
                    <a:pt x="108" y="12"/>
                  </a:lnTo>
                  <a:lnTo>
                    <a:pt x="138" y="12"/>
                  </a:lnTo>
                  <a:lnTo>
                    <a:pt x="150" y="18"/>
                  </a:lnTo>
                  <a:lnTo>
                    <a:pt x="234" y="30"/>
                  </a:lnTo>
                  <a:lnTo>
                    <a:pt x="258" y="30"/>
                  </a:lnTo>
                  <a:lnTo>
                    <a:pt x="282" y="36"/>
                  </a:lnTo>
                  <a:lnTo>
                    <a:pt x="396" y="48"/>
                  </a:lnTo>
                  <a:lnTo>
                    <a:pt x="414" y="48"/>
                  </a:lnTo>
                  <a:lnTo>
                    <a:pt x="480" y="54"/>
                  </a:lnTo>
                  <a:lnTo>
                    <a:pt x="486" y="54"/>
                  </a:lnTo>
                  <a:lnTo>
                    <a:pt x="552" y="60"/>
                  </a:lnTo>
                  <a:lnTo>
                    <a:pt x="546" y="102"/>
                  </a:lnTo>
                  <a:lnTo>
                    <a:pt x="546" y="144"/>
                  </a:lnTo>
                  <a:lnTo>
                    <a:pt x="540" y="174"/>
                  </a:lnTo>
                  <a:lnTo>
                    <a:pt x="540" y="210"/>
                  </a:lnTo>
                  <a:lnTo>
                    <a:pt x="540" y="216"/>
                  </a:lnTo>
                  <a:lnTo>
                    <a:pt x="534" y="258"/>
                  </a:lnTo>
                  <a:lnTo>
                    <a:pt x="534" y="300"/>
                  </a:lnTo>
                  <a:lnTo>
                    <a:pt x="528" y="360"/>
                  </a:lnTo>
                  <a:lnTo>
                    <a:pt x="522" y="39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5" name="Freeform 3103"/>
            <p:cNvSpPr>
              <a:spLocks noEditPoints="1"/>
            </p:cNvSpPr>
            <p:nvPr/>
          </p:nvSpPr>
          <p:spPr bwMode="auto">
            <a:xfrm>
              <a:off x="3054" y="1152"/>
              <a:ext cx="414" cy="444"/>
            </a:xfrm>
            <a:custGeom>
              <a:avLst/>
              <a:gdLst>
                <a:gd name="T0" fmla="*/ 348 w 414"/>
                <a:gd name="T1" fmla="*/ 210 h 444"/>
                <a:gd name="T2" fmla="*/ 348 w 414"/>
                <a:gd name="T3" fmla="*/ 228 h 444"/>
                <a:gd name="T4" fmla="*/ 366 w 414"/>
                <a:gd name="T5" fmla="*/ 210 h 444"/>
                <a:gd name="T6" fmla="*/ 384 w 414"/>
                <a:gd name="T7" fmla="*/ 192 h 444"/>
                <a:gd name="T8" fmla="*/ 384 w 414"/>
                <a:gd name="T9" fmla="*/ 228 h 444"/>
                <a:gd name="T10" fmla="*/ 372 w 414"/>
                <a:gd name="T11" fmla="*/ 288 h 444"/>
                <a:gd name="T12" fmla="*/ 366 w 414"/>
                <a:gd name="T13" fmla="*/ 342 h 444"/>
                <a:gd name="T14" fmla="*/ 372 w 414"/>
                <a:gd name="T15" fmla="*/ 384 h 444"/>
                <a:gd name="T16" fmla="*/ 378 w 414"/>
                <a:gd name="T17" fmla="*/ 432 h 444"/>
                <a:gd name="T18" fmla="*/ 306 w 414"/>
                <a:gd name="T19" fmla="*/ 438 h 444"/>
                <a:gd name="T20" fmla="*/ 222 w 414"/>
                <a:gd name="T21" fmla="*/ 438 h 444"/>
                <a:gd name="T22" fmla="*/ 168 w 414"/>
                <a:gd name="T23" fmla="*/ 438 h 444"/>
                <a:gd name="T24" fmla="*/ 144 w 414"/>
                <a:gd name="T25" fmla="*/ 426 h 444"/>
                <a:gd name="T26" fmla="*/ 132 w 414"/>
                <a:gd name="T27" fmla="*/ 396 h 444"/>
                <a:gd name="T28" fmla="*/ 138 w 414"/>
                <a:gd name="T29" fmla="*/ 366 h 444"/>
                <a:gd name="T30" fmla="*/ 126 w 414"/>
                <a:gd name="T31" fmla="*/ 342 h 444"/>
                <a:gd name="T32" fmla="*/ 120 w 414"/>
                <a:gd name="T33" fmla="*/ 318 h 444"/>
                <a:gd name="T34" fmla="*/ 102 w 414"/>
                <a:gd name="T35" fmla="*/ 294 h 444"/>
                <a:gd name="T36" fmla="*/ 78 w 414"/>
                <a:gd name="T37" fmla="*/ 282 h 444"/>
                <a:gd name="T38" fmla="*/ 66 w 414"/>
                <a:gd name="T39" fmla="*/ 264 h 444"/>
                <a:gd name="T40" fmla="*/ 42 w 414"/>
                <a:gd name="T41" fmla="*/ 246 h 444"/>
                <a:gd name="T42" fmla="*/ 6 w 414"/>
                <a:gd name="T43" fmla="*/ 228 h 444"/>
                <a:gd name="T44" fmla="*/ 6 w 414"/>
                <a:gd name="T45" fmla="*/ 204 h 444"/>
                <a:gd name="T46" fmla="*/ 6 w 414"/>
                <a:gd name="T47" fmla="*/ 186 h 444"/>
                <a:gd name="T48" fmla="*/ 18 w 414"/>
                <a:gd name="T49" fmla="*/ 162 h 444"/>
                <a:gd name="T50" fmla="*/ 6 w 414"/>
                <a:gd name="T51" fmla="*/ 144 h 444"/>
                <a:gd name="T52" fmla="*/ 6 w 414"/>
                <a:gd name="T53" fmla="*/ 126 h 444"/>
                <a:gd name="T54" fmla="*/ 24 w 414"/>
                <a:gd name="T55" fmla="*/ 102 h 444"/>
                <a:gd name="T56" fmla="*/ 36 w 414"/>
                <a:gd name="T57" fmla="*/ 84 h 444"/>
                <a:gd name="T58" fmla="*/ 48 w 414"/>
                <a:gd name="T59" fmla="*/ 30 h 444"/>
                <a:gd name="T60" fmla="*/ 132 w 414"/>
                <a:gd name="T61" fmla="*/ 0 h 444"/>
                <a:gd name="T62" fmla="*/ 144 w 414"/>
                <a:gd name="T63" fmla="*/ 30 h 444"/>
                <a:gd name="T64" fmla="*/ 180 w 414"/>
                <a:gd name="T65" fmla="*/ 42 h 444"/>
                <a:gd name="T66" fmla="*/ 198 w 414"/>
                <a:gd name="T67" fmla="*/ 66 h 444"/>
                <a:gd name="T68" fmla="*/ 282 w 414"/>
                <a:gd name="T69" fmla="*/ 84 h 444"/>
                <a:gd name="T70" fmla="*/ 294 w 414"/>
                <a:gd name="T71" fmla="*/ 84 h 444"/>
                <a:gd name="T72" fmla="*/ 312 w 414"/>
                <a:gd name="T73" fmla="*/ 84 h 444"/>
                <a:gd name="T74" fmla="*/ 330 w 414"/>
                <a:gd name="T75" fmla="*/ 90 h 444"/>
                <a:gd name="T76" fmla="*/ 342 w 414"/>
                <a:gd name="T77" fmla="*/ 108 h 444"/>
                <a:gd name="T78" fmla="*/ 348 w 414"/>
                <a:gd name="T79" fmla="*/ 114 h 444"/>
                <a:gd name="T80" fmla="*/ 354 w 414"/>
                <a:gd name="T81" fmla="*/ 126 h 444"/>
                <a:gd name="T82" fmla="*/ 348 w 414"/>
                <a:gd name="T83" fmla="*/ 144 h 444"/>
                <a:gd name="T84" fmla="*/ 366 w 414"/>
                <a:gd name="T85" fmla="*/ 144 h 444"/>
                <a:gd name="T86" fmla="*/ 372 w 414"/>
                <a:gd name="T87" fmla="*/ 168 h 444"/>
                <a:gd name="T88" fmla="*/ 408 w 414"/>
                <a:gd name="T89" fmla="*/ 150 h 444"/>
                <a:gd name="T90" fmla="*/ 408 w 414"/>
                <a:gd name="T91" fmla="*/ 150 h 444"/>
                <a:gd name="T92" fmla="*/ 408 w 414"/>
                <a:gd name="T93" fmla="*/ 168 h 444"/>
                <a:gd name="T94" fmla="*/ 396 w 414"/>
                <a:gd name="T95" fmla="*/ 198 h 444"/>
                <a:gd name="T96" fmla="*/ 396 w 414"/>
                <a:gd name="T97" fmla="*/ 17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4" h="444">
                  <a:moveTo>
                    <a:pt x="360" y="186"/>
                  </a:moveTo>
                  <a:lnTo>
                    <a:pt x="354" y="186"/>
                  </a:lnTo>
                  <a:lnTo>
                    <a:pt x="354" y="192"/>
                  </a:lnTo>
                  <a:lnTo>
                    <a:pt x="348" y="210"/>
                  </a:lnTo>
                  <a:lnTo>
                    <a:pt x="348" y="216"/>
                  </a:lnTo>
                  <a:lnTo>
                    <a:pt x="348" y="222"/>
                  </a:lnTo>
                  <a:lnTo>
                    <a:pt x="342" y="228"/>
                  </a:lnTo>
                  <a:lnTo>
                    <a:pt x="348" y="228"/>
                  </a:lnTo>
                  <a:lnTo>
                    <a:pt x="354" y="228"/>
                  </a:lnTo>
                  <a:lnTo>
                    <a:pt x="354" y="222"/>
                  </a:lnTo>
                  <a:lnTo>
                    <a:pt x="366" y="216"/>
                  </a:lnTo>
                  <a:lnTo>
                    <a:pt x="366" y="210"/>
                  </a:lnTo>
                  <a:lnTo>
                    <a:pt x="372" y="198"/>
                  </a:lnTo>
                  <a:lnTo>
                    <a:pt x="378" y="192"/>
                  </a:lnTo>
                  <a:lnTo>
                    <a:pt x="378" y="198"/>
                  </a:lnTo>
                  <a:lnTo>
                    <a:pt x="384" y="192"/>
                  </a:lnTo>
                  <a:lnTo>
                    <a:pt x="390" y="198"/>
                  </a:lnTo>
                  <a:lnTo>
                    <a:pt x="396" y="198"/>
                  </a:lnTo>
                  <a:lnTo>
                    <a:pt x="390" y="210"/>
                  </a:lnTo>
                  <a:lnTo>
                    <a:pt x="384" y="228"/>
                  </a:lnTo>
                  <a:lnTo>
                    <a:pt x="384" y="246"/>
                  </a:lnTo>
                  <a:lnTo>
                    <a:pt x="384" y="264"/>
                  </a:lnTo>
                  <a:lnTo>
                    <a:pt x="378" y="270"/>
                  </a:lnTo>
                  <a:lnTo>
                    <a:pt x="372" y="288"/>
                  </a:lnTo>
                  <a:lnTo>
                    <a:pt x="378" y="312"/>
                  </a:lnTo>
                  <a:lnTo>
                    <a:pt x="372" y="324"/>
                  </a:lnTo>
                  <a:lnTo>
                    <a:pt x="372" y="336"/>
                  </a:lnTo>
                  <a:lnTo>
                    <a:pt x="366" y="342"/>
                  </a:lnTo>
                  <a:lnTo>
                    <a:pt x="366" y="360"/>
                  </a:lnTo>
                  <a:lnTo>
                    <a:pt x="372" y="372"/>
                  </a:lnTo>
                  <a:lnTo>
                    <a:pt x="366" y="378"/>
                  </a:lnTo>
                  <a:lnTo>
                    <a:pt x="372" y="384"/>
                  </a:lnTo>
                  <a:lnTo>
                    <a:pt x="372" y="396"/>
                  </a:lnTo>
                  <a:lnTo>
                    <a:pt x="378" y="402"/>
                  </a:lnTo>
                  <a:lnTo>
                    <a:pt x="378" y="414"/>
                  </a:lnTo>
                  <a:lnTo>
                    <a:pt x="378" y="432"/>
                  </a:lnTo>
                  <a:lnTo>
                    <a:pt x="348" y="432"/>
                  </a:lnTo>
                  <a:lnTo>
                    <a:pt x="342" y="432"/>
                  </a:lnTo>
                  <a:lnTo>
                    <a:pt x="312" y="438"/>
                  </a:lnTo>
                  <a:lnTo>
                    <a:pt x="306" y="438"/>
                  </a:lnTo>
                  <a:lnTo>
                    <a:pt x="294" y="438"/>
                  </a:lnTo>
                  <a:lnTo>
                    <a:pt x="264" y="438"/>
                  </a:lnTo>
                  <a:lnTo>
                    <a:pt x="228" y="438"/>
                  </a:lnTo>
                  <a:lnTo>
                    <a:pt x="222" y="438"/>
                  </a:lnTo>
                  <a:lnTo>
                    <a:pt x="186" y="444"/>
                  </a:lnTo>
                  <a:lnTo>
                    <a:pt x="174" y="444"/>
                  </a:lnTo>
                  <a:lnTo>
                    <a:pt x="174" y="438"/>
                  </a:lnTo>
                  <a:lnTo>
                    <a:pt x="168" y="438"/>
                  </a:lnTo>
                  <a:lnTo>
                    <a:pt x="168" y="432"/>
                  </a:lnTo>
                  <a:lnTo>
                    <a:pt x="162" y="432"/>
                  </a:lnTo>
                  <a:lnTo>
                    <a:pt x="150" y="426"/>
                  </a:lnTo>
                  <a:lnTo>
                    <a:pt x="144" y="426"/>
                  </a:lnTo>
                  <a:lnTo>
                    <a:pt x="138" y="420"/>
                  </a:lnTo>
                  <a:lnTo>
                    <a:pt x="138" y="408"/>
                  </a:lnTo>
                  <a:lnTo>
                    <a:pt x="132" y="402"/>
                  </a:lnTo>
                  <a:lnTo>
                    <a:pt x="132" y="396"/>
                  </a:lnTo>
                  <a:lnTo>
                    <a:pt x="132" y="390"/>
                  </a:lnTo>
                  <a:lnTo>
                    <a:pt x="132" y="384"/>
                  </a:lnTo>
                  <a:lnTo>
                    <a:pt x="138" y="372"/>
                  </a:lnTo>
                  <a:lnTo>
                    <a:pt x="138" y="366"/>
                  </a:lnTo>
                  <a:lnTo>
                    <a:pt x="126" y="360"/>
                  </a:lnTo>
                  <a:lnTo>
                    <a:pt x="126" y="354"/>
                  </a:lnTo>
                  <a:lnTo>
                    <a:pt x="126" y="348"/>
                  </a:lnTo>
                  <a:lnTo>
                    <a:pt x="126" y="342"/>
                  </a:lnTo>
                  <a:lnTo>
                    <a:pt x="126" y="336"/>
                  </a:lnTo>
                  <a:lnTo>
                    <a:pt x="120" y="330"/>
                  </a:lnTo>
                  <a:lnTo>
                    <a:pt x="120" y="324"/>
                  </a:lnTo>
                  <a:lnTo>
                    <a:pt x="120" y="318"/>
                  </a:lnTo>
                  <a:lnTo>
                    <a:pt x="120" y="312"/>
                  </a:lnTo>
                  <a:lnTo>
                    <a:pt x="114" y="300"/>
                  </a:lnTo>
                  <a:lnTo>
                    <a:pt x="108" y="300"/>
                  </a:lnTo>
                  <a:lnTo>
                    <a:pt x="102" y="294"/>
                  </a:lnTo>
                  <a:lnTo>
                    <a:pt x="96" y="294"/>
                  </a:lnTo>
                  <a:lnTo>
                    <a:pt x="90" y="294"/>
                  </a:lnTo>
                  <a:lnTo>
                    <a:pt x="84" y="288"/>
                  </a:lnTo>
                  <a:lnTo>
                    <a:pt x="78" y="282"/>
                  </a:lnTo>
                  <a:lnTo>
                    <a:pt x="72" y="276"/>
                  </a:lnTo>
                  <a:lnTo>
                    <a:pt x="72" y="270"/>
                  </a:lnTo>
                  <a:lnTo>
                    <a:pt x="72" y="264"/>
                  </a:lnTo>
                  <a:lnTo>
                    <a:pt x="66" y="264"/>
                  </a:lnTo>
                  <a:lnTo>
                    <a:pt x="60" y="258"/>
                  </a:lnTo>
                  <a:lnTo>
                    <a:pt x="48" y="258"/>
                  </a:lnTo>
                  <a:lnTo>
                    <a:pt x="42" y="252"/>
                  </a:lnTo>
                  <a:lnTo>
                    <a:pt x="42" y="246"/>
                  </a:lnTo>
                  <a:lnTo>
                    <a:pt x="30" y="246"/>
                  </a:lnTo>
                  <a:lnTo>
                    <a:pt x="18" y="240"/>
                  </a:lnTo>
                  <a:lnTo>
                    <a:pt x="12" y="228"/>
                  </a:lnTo>
                  <a:lnTo>
                    <a:pt x="6" y="228"/>
                  </a:lnTo>
                  <a:lnTo>
                    <a:pt x="12" y="216"/>
                  </a:lnTo>
                  <a:lnTo>
                    <a:pt x="6" y="210"/>
                  </a:lnTo>
                  <a:lnTo>
                    <a:pt x="12" y="210"/>
                  </a:lnTo>
                  <a:lnTo>
                    <a:pt x="6" y="204"/>
                  </a:lnTo>
                  <a:lnTo>
                    <a:pt x="6" y="198"/>
                  </a:lnTo>
                  <a:lnTo>
                    <a:pt x="12" y="192"/>
                  </a:lnTo>
                  <a:lnTo>
                    <a:pt x="12" y="186"/>
                  </a:lnTo>
                  <a:lnTo>
                    <a:pt x="6" y="186"/>
                  </a:lnTo>
                  <a:lnTo>
                    <a:pt x="6" y="180"/>
                  </a:lnTo>
                  <a:lnTo>
                    <a:pt x="6" y="174"/>
                  </a:lnTo>
                  <a:lnTo>
                    <a:pt x="12" y="168"/>
                  </a:lnTo>
                  <a:lnTo>
                    <a:pt x="18" y="162"/>
                  </a:lnTo>
                  <a:lnTo>
                    <a:pt x="18" y="156"/>
                  </a:lnTo>
                  <a:lnTo>
                    <a:pt x="12" y="156"/>
                  </a:lnTo>
                  <a:lnTo>
                    <a:pt x="12" y="150"/>
                  </a:lnTo>
                  <a:lnTo>
                    <a:pt x="6" y="144"/>
                  </a:lnTo>
                  <a:lnTo>
                    <a:pt x="0" y="144"/>
                  </a:lnTo>
                  <a:lnTo>
                    <a:pt x="0" y="138"/>
                  </a:lnTo>
                  <a:lnTo>
                    <a:pt x="0" y="132"/>
                  </a:lnTo>
                  <a:lnTo>
                    <a:pt x="6" y="126"/>
                  </a:lnTo>
                  <a:lnTo>
                    <a:pt x="6" y="120"/>
                  </a:lnTo>
                  <a:lnTo>
                    <a:pt x="12" y="114"/>
                  </a:lnTo>
                  <a:lnTo>
                    <a:pt x="18" y="108"/>
                  </a:lnTo>
                  <a:lnTo>
                    <a:pt x="24" y="102"/>
                  </a:lnTo>
                  <a:lnTo>
                    <a:pt x="30" y="102"/>
                  </a:lnTo>
                  <a:lnTo>
                    <a:pt x="36" y="102"/>
                  </a:lnTo>
                  <a:lnTo>
                    <a:pt x="36" y="96"/>
                  </a:lnTo>
                  <a:lnTo>
                    <a:pt x="36" y="84"/>
                  </a:lnTo>
                  <a:lnTo>
                    <a:pt x="36" y="60"/>
                  </a:lnTo>
                  <a:lnTo>
                    <a:pt x="36" y="36"/>
                  </a:lnTo>
                  <a:lnTo>
                    <a:pt x="42" y="36"/>
                  </a:lnTo>
                  <a:lnTo>
                    <a:pt x="48" y="30"/>
                  </a:lnTo>
                  <a:lnTo>
                    <a:pt x="54" y="36"/>
                  </a:lnTo>
                  <a:lnTo>
                    <a:pt x="60" y="36"/>
                  </a:lnTo>
                  <a:lnTo>
                    <a:pt x="84" y="24"/>
                  </a:lnTo>
                  <a:lnTo>
                    <a:pt x="132" y="0"/>
                  </a:lnTo>
                  <a:lnTo>
                    <a:pt x="138" y="6"/>
                  </a:lnTo>
                  <a:lnTo>
                    <a:pt x="138" y="12"/>
                  </a:lnTo>
                  <a:lnTo>
                    <a:pt x="132" y="42"/>
                  </a:lnTo>
                  <a:lnTo>
                    <a:pt x="144" y="30"/>
                  </a:lnTo>
                  <a:lnTo>
                    <a:pt x="156" y="36"/>
                  </a:lnTo>
                  <a:lnTo>
                    <a:pt x="168" y="42"/>
                  </a:lnTo>
                  <a:lnTo>
                    <a:pt x="174" y="42"/>
                  </a:lnTo>
                  <a:lnTo>
                    <a:pt x="180" y="42"/>
                  </a:lnTo>
                  <a:lnTo>
                    <a:pt x="180" y="48"/>
                  </a:lnTo>
                  <a:lnTo>
                    <a:pt x="186" y="54"/>
                  </a:lnTo>
                  <a:lnTo>
                    <a:pt x="186" y="60"/>
                  </a:lnTo>
                  <a:lnTo>
                    <a:pt x="198" y="66"/>
                  </a:lnTo>
                  <a:lnTo>
                    <a:pt x="258" y="72"/>
                  </a:lnTo>
                  <a:lnTo>
                    <a:pt x="264" y="78"/>
                  </a:lnTo>
                  <a:lnTo>
                    <a:pt x="270" y="84"/>
                  </a:lnTo>
                  <a:lnTo>
                    <a:pt x="282" y="84"/>
                  </a:lnTo>
                  <a:lnTo>
                    <a:pt x="288" y="84"/>
                  </a:lnTo>
                  <a:lnTo>
                    <a:pt x="288" y="90"/>
                  </a:lnTo>
                  <a:lnTo>
                    <a:pt x="294" y="90"/>
                  </a:lnTo>
                  <a:lnTo>
                    <a:pt x="294" y="84"/>
                  </a:lnTo>
                  <a:lnTo>
                    <a:pt x="300" y="84"/>
                  </a:lnTo>
                  <a:lnTo>
                    <a:pt x="306" y="84"/>
                  </a:lnTo>
                  <a:lnTo>
                    <a:pt x="306" y="90"/>
                  </a:lnTo>
                  <a:lnTo>
                    <a:pt x="312" y="84"/>
                  </a:lnTo>
                  <a:lnTo>
                    <a:pt x="312" y="90"/>
                  </a:lnTo>
                  <a:lnTo>
                    <a:pt x="318" y="90"/>
                  </a:lnTo>
                  <a:lnTo>
                    <a:pt x="324" y="90"/>
                  </a:lnTo>
                  <a:lnTo>
                    <a:pt x="330" y="90"/>
                  </a:lnTo>
                  <a:lnTo>
                    <a:pt x="330" y="96"/>
                  </a:lnTo>
                  <a:lnTo>
                    <a:pt x="330" y="102"/>
                  </a:lnTo>
                  <a:lnTo>
                    <a:pt x="336" y="102"/>
                  </a:lnTo>
                  <a:lnTo>
                    <a:pt x="342" y="108"/>
                  </a:lnTo>
                  <a:lnTo>
                    <a:pt x="348" y="108"/>
                  </a:lnTo>
                  <a:lnTo>
                    <a:pt x="354" y="108"/>
                  </a:lnTo>
                  <a:lnTo>
                    <a:pt x="354" y="114"/>
                  </a:lnTo>
                  <a:lnTo>
                    <a:pt x="348" y="114"/>
                  </a:lnTo>
                  <a:lnTo>
                    <a:pt x="354" y="120"/>
                  </a:lnTo>
                  <a:lnTo>
                    <a:pt x="354" y="126"/>
                  </a:lnTo>
                  <a:lnTo>
                    <a:pt x="348" y="126"/>
                  </a:lnTo>
                  <a:lnTo>
                    <a:pt x="354" y="126"/>
                  </a:lnTo>
                  <a:lnTo>
                    <a:pt x="354" y="132"/>
                  </a:lnTo>
                  <a:lnTo>
                    <a:pt x="354" y="138"/>
                  </a:lnTo>
                  <a:lnTo>
                    <a:pt x="348" y="138"/>
                  </a:lnTo>
                  <a:lnTo>
                    <a:pt x="348" y="144"/>
                  </a:lnTo>
                  <a:lnTo>
                    <a:pt x="354" y="150"/>
                  </a:lnTo>
                  <a:lnTo>
                    <a:pt x="354" y="144"/>
                  </a:lnTo>
                  <a:lnTo>
                    <a:pt x="360" y="144"/>
                  </a:lnTo>
                  <a:lnTo>
                    <a:pt x="366" y="144"/>
                  </a:lnTo>
                  <a:lnTo>
                    <a:pt x="360" y="156"/>
                  </a:lnTo>
                  <a:lnTo>
                    <a:pt x="360" y="162"/>
                  </a:lnTo>
                  <a:lnTo>
                    <a:pt x="366" y="168"/>
                  </a:lnTo>
                  <a:lnTo>
                    <a:pt x="372" y="168"/>
                  </a:lnTo>
                  <a:lnTo>
                    <a:pt x="372" y="174"/>
                  </a:lnTo>
                  <a:lnTo>
                    <a:pt x="372" y="180"/>
                  </a:lnTo>
                  <a:lnTo>
                    <a:pt x="360" y="186"/>
                  </a:lnTo>
                  <a:close/>
                  <a:moveTo>
                    <a:pt x="408" y="150"/>
                  </a:moveTo>
                  <a:lnTo>
                    <a:pt x="414" y="144"/>
                  </a:lnTo>
                  <a:lnTo>
                    <a:pt x="414" y="150"/>
                  </a:lnTo>
                  <a:lnTo>
                    <a:pt x="414" y="156"/>
                  </a:lnTo>
                  <a:lnTo>
                    <a:pt x="408" y="150"/>
                  </a:lnTo>
                  <a:lnTo>
                    <a:pt x="408" y="162"/>
                  </a:lnTo>
                  <a:lnTo>
                    <a:pt x="408" y="168"/>
                  </a:lnTo>
                  <a:lnTo>
                    <a:pt x="408" y="174"/>
                  </a:lnTo>
                  <a:lnTo>
                    <a:pt x="408" y="168"/>
                  </a:lnTo>
                  <a:lnTo>
                    <a:pt x="402" y="180"/>
                  </a:lnTo>
                  <a:lnTo>
                    <a:pt x="402" y="186"/>
                  </a:lnTo>
                  <a:lnTo>
                    <a:pt x="402" y="192"/>
                  </a:lnTo>
                  <a:lnTo>
                    <a:pt x="396" y="198"/>
                  </a:lnTo>
                  <a:lnTo>
                    <a:pt x="390" y="192"/>
                  </a:lnTo>
                  <a:lnTo>
                    <a:pt x="384" y="186"/>
                  </a:lnTo>
                  <a:lnTo>
                    <a:pt x="390" y="174"/>
                  </a:lnTo>
                  <a:lnTo>
                    <a:pt x="396" y="174"/>
                  </a:lnTo>
                  <a:lnTo>
                    <a:pt x="396" y="162"/>
                  </a:lnTo>
                  <a:lnTo>
                    <a:pt x="402" y="162"/>
                  </a:lnTo>
                  <a:lnTo>
                    <a:pt x="408" y="15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6" name="Freeform 3104"/>
            <p:cNvSpPr>
              <a:spLocks/>
            </p:cNvSpPr>
            <p:nvPr/>
          </p:nvSpPr>
          <p:spPr bwMode="auto">
            <a:xfrm>
              <a:off x="1302" y="810"/>
              <a:ext cx="468" cy="762"/>
            </a:xfrm>
            <a:custGeom>
              <a:avLst/>
              <a:gdLst>
                <a:gd name="T0" fmla="*/ 42 w 468"/>
                <a:gd name="T1" fmla="*/ 498 h 762"/>
                <a:gd name="T2" fmla="*/ 48 w 468"/>
                <a:gd name="T3" fmla="*/ 480 h 762"/>
                <a:gd name="T4" fmla="*/ 48 w 468"/>
                <a:gd name="T5" fmla="*/ 456 h 762"/>
                <a:gd name="T6" fmla="*/ 36 w 468"/>
                <a:gd name="T7" fmla="*/ 450 h 762"/>
                <a:gd name="T8" fmla="*/ 48 w 468"/>
                <a:gd name="T9" fmla="*/ 426 h 762"/>
                <a:gd name="T10" fmla="*/ 66 w 468"/>
                <a:gd name="T11" fmla="*/ 402 h 762"/>
                <a:gd name="T12" fmla="*/ 78 w 468"/>
                <a:gd name="T13" fmla="*/ 384 h 762"/>
                <a:gd name="T14" fmla="*/ 96 w 468"/>
                <a:gd name="T15" fmla="*/ 366 h 762"/>
                <a:gd name="T16" fmla="*/ 114 w 468"/>
                <a:gd name="T17" fmla="*/ 336 h 762"/>
                <a:gd name="T18" fmla="*/ 108 w 468"/>
                <a:gd name="T19" fmla="*/ 312 h 762"/>
                <a:gd name="T20" fmla="*/ 96 w 468"/>
                <a:gd name="T21" fmla="*/ 294 h 762"/>
                <a:gd name="T22" fmla="*/ 96 w 468"/>
                <a:gd name="T23" fmla="*/ 270 h 762"/>
                <a:gd name="T24" fmla="*/ 96 w 468"/>
                <a:gd name="T25" fmla="*/ 252 h 762"/>
                <a:gd name="T26" fmla="*/ 114 w 468"/>
                <a:gd name="T27" fmla="*/ 168 h 762"/>
                <a:gd name="T28" fmla="*/ 150 w 468"/>
                <a:gd name="T29" fmla="*/ 12 h 762"/>
                <a:gd name="T30" fmla="*/ 198 w 468"/>
                <a:gd name="T31" fmla="*/ 90 h 762"/>
                <a:gd name="T32" fmla="*/ 204 w 468"/>
                <a:gd name="T33" fmla="*/ 126 h 762"/>
                <a:gd name="T34" fmla="*/ 210 w 468"/>
                <a:gd name="T35" fmla="*/ 150 h 762"/>
                <a:gd name="T36" fmla="*/ 210 w 468"/>
                <a:gd name="T37" fmla="*/ 168 h 762"/>
                <a:gd name="T38" fmla="*/ 210 w 468"/>
                <a:gd name="T39" fmla="*/ 180 h 762"/>
                <a:gd name="T40" fmla="*/ 228 w 468"/>
                <a:gd name="T41" fmla="*/ 192 h 762"/>
                <a:gd name="T42" fmla="*/ 240 w 468"/>
                <a:gd name="T43" fmla="*/ 216 h 762"/>
                <a:gd name="T44" fmla="*/ 246 w 468"/>
                <a:gd name="T45" fmla="*/ 240 h 762"/>
                <a:gd name="T46" fmla="*/ 264 w 468"/>
                <a:gd name="T47" fmla="*/ 258 h 762"/>
                <a:gd name="T48" fmla="*/ 276 w 468"/>
                <a:gd name="T49" fmla="*/ 264 h 762"/>
                <a:gd name="T50" fmla="*/ 276 w 468"/>
                <a:gd name="T51" fmla="*/ 282 h 762"/>
                <a:gd name="T52" fmla="*/ 264 w 468"/>
                <a:gd name="T53" fmla="*/ 306 h 762"/>
                <a:gd name="T54" fmla="*/ 264 w 468"/>
                <a:gd name="T55" fmla="*/ 312 h 762"/>
                <a:gd name="T56" fmla="*/ 264 w 468"/>
                <a:gd name="T57" fmla="*/ 330 h 762"/>
                <a:gd name="T58" fmla="*/ 252 w 468"/>
                <a:gd name="T59" fmla="*/ 342 h 762"/>
                <a:gd name="T60" fmla="*/ 252 w 468"/>
                <a:gd name="T61" fmla="*/ 360 h 762"/>
                <a:gd name="T62" fmla="*/ 252 w 468"/>
                <a:gd name="T63" fmla="*/ 372 h 762"/>
                <a:gd name="T64" fmla="*/ 270 w 468"/>
                <a:gd name="T65" fmla="*/ 372 h 762"/>
                <a:gd name="T66" fmla="*/ 288 w 468"/>
                <a:gd name="T67" fmla="*/ 360 h 762"/>
                <a:gd name="T68" fmla="*/ 300 w 468"/>
                <a:gd name="T69" fmla="*/ 372 h 762"/>
                <a:gd name="T70" fmla="*/ 294 w 468"/>
                <a:gd name="T71" fmla="*/ 390 h 762"/>
                <a:gd name="T72" fmla="*/ 300 w 468"/>
                <a:gd name="T73" fmla="*/ 414 h 762"/>
                <a:gd name="T74" fmla="*/ 312 w 468"/>
                <a:gd name="T75" fmla="*/ 426 h 762"/>
                <a:gd name="T76" fmla="*/ 306 w 468"/>
                <a:gd name="T77" fmla="*/ 444 h 762"/>
                <a:gd name="T78" fmla="*/ 318 w 468"/>
                <a:gd name="T79" fmla="*/ 456 h 762"/>
                <a:gd name="T80" fmla="*/ 330 w 468"/>
                <a:gd name="T81" fmla="*/ 474 h 762"/>
                <a:gd name="T82" fmla="*/ 330 w 468"/>
                <a:gd name="T83" fmla="*/ 498 h 762"/>
                <a:gd name="T84" fmla="*/ 348 w 468"/>
                <a:gd name="T85" fmla="*/ 498 h 762"/>
                <a:gd name="T86" fmla="*/ 366 w 468"/>
                <a:gd name="T87" fmla="*/ 498 h 762"/>
                <a:gd name="T88" fmla="*/ 378 w 468"/>
                <a:gd name="T89" fmla="*/ 498 h 762"/>
                <a:gd name="T90" fmla="*/ 390 w 468"/>
                <a:gd name="T91" fmla="*/ 498 h 762"/>
                <a:gd name="T92" fmla="*/ 414 w 468"/>
                <a:gd name="T93" fmla="*/ 498 h 762"/>
                <a:gd name="T94" fmla="*/ 432 w 468"/>
                <a:gd name="T95" fmla="*/ 504 h 762"/>
                <a:gd name="T96" fmla="*/ 438 w 468"/>
                <a:gd name="T97" fmla="*/ 498 h 762"/>
                <a:gd name="T98" fmla="*/ 450 w 468"/>
                <a:gd name="T99" fmla="*/ 492 h 762"/>
                <a:gd name="T100" fmla="*/ 456 w 468"/>
                <a:gd name="T101" fmla="*/ 498 h 762"/>
                <a:gd name="T102" fmla="*/ 462 w 468"/>
                <a:gd name="T103" fmla="*/ 510 h 762"/>
                <a:gd name="T104" fmla="*/ 450 w 468"/>
                <a:gd name="T105" fmla="*/ 636 h 762"/>
                <a:gd name="T106" fmla="*/ 396 w 468"/>
                <a:gd name="T107" fmla="*/ 756 h 762"/>
                <a:gd name="T108" fmla="*/ 216 w 468"/>
                <a:gd name="T109" fmla="*/ 720 h 762"/>
                <a:gd name="T110" fmla="*/ 0 w 468"/>
                <a:gd name="T111"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8" h="762">
                  <a:moveTo>
                    <a:pt x="36" y="516"/>
                  </a:moveTo>
                  <a:lnTo>
                    <a:pt x="36" y="504"/>
                  </a:lnTo>
                  <a:lnTo>
                    <a:pt x="36" y="498"/>
                  </a:lnTo>
                  <a:lnTo>
                    <a:pt x="42" y="498"/>
                  </a:lnTo>
                  <a:lnTo>
                    <a:pt x="42" y="492"/>
                  </a:lnTo>
                  <a:lnTo>
                    <a:pt x="48" y="492"/>
                  </a:lnTo>
                  <a:lnTo>
                    <a:pt x="48" y="486"/>
                  </a:lnTo>
                  <a:lnTo>
                    <a:pt x="48" y="480"/>
                  </a:lnTo>
                  <a:lnTo>
                    <a:pt x="48" y="474"/>
                  </a:lnTo>
                  <a:lnTo>
                    <a:pt x="54" y="468"/>
                  </a:lnTo>
                  <a:lnTo>
                    <a:pt x="48" y="462"/>
                  </a:lnTo>
                  <a:lnTo>
                    <a:pt x="48" y="456"/>
                  </a:lnTo>
                  <a:lnTo>
                    <a:pt x="48" y="462"/>
                  </a:lnTo>
                  <a:lnTo>
                    <a:pt x="42" y="456"/>
                  </a:lnTo>
                  <a:lnTo>
                    <a:pt x="36" y="456"/>
                  </a:lnTo>
                  <a:lnTo>
                    <a:pt x="36" y="450"/>
                  </a:lnTo>
                  <a:lnTo>
                    <a:pt x="36" y="444"/>
                  </a:lnTo>
                  <a:lnTo>
                    <a:pt x="36" y="438"/>
                  </a:lnTo>
                  <a:lnTo>
                    <a:pt x="42" y="432"/>
                  </a:lnTo>
                  <a:lnTo>
                    <a:pt x="48" y="426"/>
                  </a:lnTo>
                  <a:lnTo>
                    <a:pt x="54" y="414"/>
                  </a:lnTo>
                  <a:lnTo>
                    <a:pt x="60" y="408"/>
                  </a:lnTo>
                  <a:lnTo>
                    <a:pt x="66" y="408"/>
                  </a:lnTo>
                  <a:lnTo>
                    <a:pt x="66" y="402"/>
                  </a:lnTo>
                  <a:lnTo>
                    <a:pt x="72" y="402"/>
                  </a:lnTo>
                  <a:lnTo>
                    <a:pt x="78" y="396"/>
                  </a:lnTo>
                  <a:lnTo>
                    <a:pt x="78" y="390"/>
                  </a:lnTo>
                  <a:lnTo>
                    <a:pt x="78" y="384"/>
                  </a:lnTo>
                  <a:lnTo>
                    <a:pt x="84" y="384"/>
                  </a:lnTo>
                  <a:lnTo>
                    <a:pt x="84" y="378"/>
                  </a:lnTo>
                  <a:lnTo>
                    <a:pt x="90" y="378"/>
                  </a:lnTo>
                  <a:lnTo>
                    <a:pt x="96" y="366"/>
                  </a:lnTo>
                  <a:lnTo>
                    <a:pt x="96" y="360"/>
                  </a:lnTo>
                  <a:lnTo>
                    <a:pt x="108" y="348"/>
                  </a:lnTo>
                  <a:lnTo>
                    <a:pt x="108" y="342"/>
                  </a:lnTo>
                  <a:lnTo>
                    <a:pt x="114" y="336"/>
                  </a:lnTo>
                  <a:lnTo>
                    <a:pt x="114" y="330"/>
                  </a:lnTo>
                  <a:lnTo>
                    <a:pt x="114" y="324"/>
                  </a:lnTo>
                  <a:lnTo>
                    <a:pt x="114" y="318"/>
                  </a:lnTo>
                  <a:lnTo>
                    <a:pt x="108" y="312"/>
                  </a:lnTo>
                  <a:lnTo>
                    <a:pt x="102" y="312"/>
                  </a:lnTo>
                  <a:lnTo>
                    <a:pt x="96" y="306"/>
                  </a:lnTo>
                  <a:lnTo>
                    <a:pt x="96" y="300"/>
                  </a:lnTo>
                  <a:lnTo>
                    <a:pt x="96" y="294"/>
                  </a:lnTo>
                  <a:lnTo>
                    <a:pt x="96" y="288"/>
                  </a:lnTo>
                  <a:lnTo>
                    <a:pt x="90" y="282"/>
                  </a:lnTo>
                  <a:lnTo>
                    <a:pt x="96" y="276"/>
                  </a:lnTo>
                  <a:lnTo>
                    <a:pt x="96" y="270"/>
                  </a:lnTo>
                  <a:lnTo>
                    <a:pt x="96" y="264"/>
                  </a:lnTo>
                  <a:lnTo>
                    <a:pt x="96" y="258"/>
                  </a:lnTo>
                  <a:lnTo>
                    <a:pt x="90" y="252"/>
                  </a:lnTo>
                  <a:lnTo>
                    <a:pt x="96" y="252"/>
                  </a:lnTo>
                  <a:lnTo>
                    <a:pt x="96" y="246"/>
                  </a:lnTo>
                  <a:lnTo>
                    <a:pt x="96" y="234"/>
                  </a:lnTo>
                  <a:lnTo>
                    <a:pt x="108" y="180"/>
                  </a:lnTo>
                  <a:lnTo>
                    <a:pt x="114" y="168"/>
                  </a:lnTo>
                  <a:lnTo>
                    <a:pt x="114" y="156"/>
                  </a:lnTo>
                  <a:lnTo>
                    <a:pt x="126" y="96"/>
                  </a:lnTo>
                  <a:lnTo>
                    <a:pt x="132" y="90"/>
                  </a:lnTo>
                  <a:lnTo>
                    <a:pt x="150" y="12"/>
                  </a:lnTo>
                  <a:lnTo>
                    <a:pt x="150" y="0"/>
                  </a:lnTo>
                  <a:lnTo>
                    <a:pt x="216" y="12"/>
                  </a:lnTo>
                  <a:lnTo>
                    <a:pt x="204" y="60"/>
                  </a:lnTo>
                  <a:lnTo>
                    <a:pt x="198" y="90"/>
                  </a:lnTo>
                  <a:lnTo>
                    <a:pt x="192" y="114"/>
                  </a:lnTo>
                  <a:lnTo>
                    <a:pt x="198" y="120"/>
                  </a:lnTo>
                  <a:lnTo>
                    <a:pt x="198" y="126"/>
                  </a:lnTo>
                  <a:lnTo>
                    <a:pt x="204" y="126"/>
                  </a:lnTo>
                  <a:lnTo>
                    <a:pt x="204" y="132"/>
                  </a:lnTo>
                  <a:lnTo>
                    <a:pt x="204" y="138"/>
                  </a:lnTo>
                  <a:lnTo>
                    <a:pt x="210" y="144"/>
                  </a:lnTo>
                  <a:lnTo>
                    <a:pt x="210" y="150"/>
                  </a:lnTo>
                  <a:lnTo>
                    <a:pt x="210" y="156"/>
                  </a:lnTo>
                  <a:lnTo>
                    <a:pt x="204" y="156"/>
                  </a:lnTo>
                  <a:lnTo>
                    <a:pt x="204" y="162"/>
                  </a:lnTo>
                  <a:lnTo>
                    <a:pt x="210" y="168"/>
                  </a:lnTo>
                  <a:lnTo>
                    <a:pt x="204" y="168"/>
                  </a:lnTo>
                  <a:lnTo>
                    <a:pt x="204" y="174"/>
                  </a:lnTo>
                  <a:lnTo>
                    <a:pt x="210" y="174"/>
                  </a:lnTo>
                  <a:lnTo>
                    <a:pt x="210" y="180"/>
                  </a:lnTo>
                  <a:lnTo>
                    <a:pt x="216" y="186"/>
                  </a:lnTo>
                  <a:lnTo>
                    <a:pt x="222" y="186"/>
                  </a:lnTo>
                  <a:lnTo>
                    <a:pt x="222" y="192"/>
                  </a:lnTo>
                  <a:lnTo>
                    <a:pt x="228" y="192"/>
                  </a:lnTo>
                  <a:lnTo>
                    <a:pt x="228" y="198"/>
                  </a:lnTo>
                  <a:lnTo>
                    <a:pt x="234" y="204"/>
                  </a:lnTo>
                  <a:lnTo>
                    <a:pt x="234" y="210"/>
                  </a:lnTo>
                  <a:lnTo>
                    <a:pt x="240" y="216"/>
                  </a:lnTo>
                  <a:lnTo>
                    <a:pt x="240" y="222"/>
                  </a:lnTo>
                  <a:lnTo>
                    <a:pt x="246" y="228"/>
                  </a:lnTo>
                  <a:lnTo>
                    <a:pt x="246" y="234"/>
                  </a:lnTo>
                  <a:lnTo>
                    <a:pt x="246" y="240"/>
                  </a:lnTo>
                  <a:lnTo>
                    <a:pt x="252" y="246"/>
                  </a:lnTo>
                  <a:lnTo>
                    <a:pt x="252" y="252"/>
                  </a:lnTo>
                  <a:lnTo>
                    <a:pt x="258" y="252"/>
                  </a:lnTo>
                  <a:lnTo>
                    <a:pt x="264" y="258"/>
                  </a:lnTo>
                  <a:lnTo>
                    <a:pt x="258" y="258"/>
                  </a:lnTo>
                  <a:lnTo>
                    <a:pt x="264" y="264"/>
                  </a:lnTo>
                  <a:lnTo>
                    <a:pt x="270" y="264"/>
                  </a:lnTo>
                  <a:lnTo>
                    <a:pt x="276" y="264"/>
                  </a:lnTo>
                  <a:lnTo>
                    <a:pt x="282" y="264"/>
                  </a:lnTo>
                  <a:lnTo>
                    <a:pt x="282" y="270"/>
                  </a:lnTo>
                  <a:lnTo>
                    <a:pt x="276" y="276"/>
                  </a:lnTo>
                  <a:lnTo>
                    <a:pt x="276" y="282"/>
                  </a:lnTo>
                  <a:lnTo>
                    <a:pt x="270" y="288"/>
                  </a:lnTo>
                  <a:lnTo>
                    <a:pt x="270" y="300"/>
                  </a:lnTo>
                  <a:lnTo>
                    <a:pt x="264" y="300"/>
                  </a:lnTo>
                  <a:lnTo>
                    <a:pt x="264" y="306"/>
                  </a:lnTo>
                  <a:lnTo>
                    <a:pt x="264" y="312"/>
                  </a:lnTo>
                  <a:lnTo>
                    <a:pt x="258" y="306"/>
                  </a:lnTo>
                  <a:lnTo>
                    <a:pt x="258" y="312"/>
                  </a:lnTo>
                  <a:lnTo>
                    <a:pt x="264" y="312"/>
                  </a:lnTo>
                  <a:lnTo>
                    <a:pt x="264" y="318"/>
                  </a:lnTo>
                  <a:lnTo>
                    <a:pt x="258" y="318"/>
                  </a:lnTo>
                  <a:lnTo>
                    <a:pt x="258" y="324"/>
                  </a:lnTo>
                  <a:lnTo>
                    <a:pt x="264" y="330"/>
                  </a:lnTo>
                  <a:lnTo>
                    <a:pt x="258" y="330"/>
                  </a:lnTo>
                  <a:lnTo>
                    <a:pt x="264" y="336"/>
                  </a:lnTo>
                  <a:lnTo>
                    <a:pt x="258" y="342"/>
                  </a:lnTo>
                  <a:lnTo>
                    <a:pt x="252" y="342"/>
                  </a:lnTo>
                  <a:lnTo>
                    <a:pt x="246" y="348"/>
                  </a:lnTo>
                  <a:lnTo>
                    <a:pt x="252" y="348"/>
                  </a:lnTo>
                  <a:lnTo>
                    <a:pt x="252" y="354"/>
                  </a:lnTo>
                  <a:lnTo>
                    <a:pt x="252" y="360"/>
                  </a:lnTo>
                  <a:lnTo>
                    <a:pt x="246" y="360"/>
                  </a:lnTo>
                  <a:lnTo>
                    <a:pt x="246" y="366"/>
                  </a:lnTo>
                  <a:lnTo>
                    <a:pt x="252" y="366"/>
                  </a:lnTo>
                  <a:lnTo>
                    <a:pt x="252" y="372"/>
                  </a:lnTo>
                  <a:lnTo>
                    <a:pt x="258" y="378"/>
                  </a:lnTo>
                  <a:lnTo>
                    <a:pt x="264" y="378"/>
                  </a:lnTo>
                  <a:lnTo>
                    <a:pt x="264" y="372"/>
                  </a:lnTo>
                  <a:lnTo>
                    <a:pt x="270" y="372"/>
                  </a:lnTo>
                  <a:lnTo>
                    <a:pt x="276" y="372"/>
                  </a:lnTo>
                  <a:lnTo>
                    <a:pt x="282" y="366"/>
                  </a:lnTo>
                  <a:lnTo>
                    <a:pt x="282" y="360"/>
                  </a:lnTo>
                  <a:lnTo>
                    <a:pt x="288" y="360"/>
                  </a:lnTo>
                  <a:lnTo>
                    <a:pt x="288" y="366"/>
                  </a:lnTo>
                  <a:lnTo>
                    <a:pt x="294" y="366"/>
                  </a:lnTo>
                  <a:lnTo>
                    <a:pt x="294" y="372"/>
                  </a:lnTo>
                  <a:lnTo>
                    <a:pt x="300" y="372"/>
                  </a:lnTo>
                  <a:lnTo>
                    <a:pt x="294" y="378"/>
                  </a:lnTo>
                  <a:lnTo>
                    <a:pt x="300" y="378"/>
                  </a:lnTo>
                  <a:lnTo>
                    <a:pt x="300" y="384"/>
                  </a:lnTo>
                  <a:lnTo>
                    <a:pt x="294" y="390"/>
                  </a:lnTo>
                  <a:lnTo>
                    <a:pt x="300" y="396"/>
                  </a:lnTo>
                  <a:lnTo>
                    <a:pt x="294" y="402"/>
                  </a:lnTo>
                  <a:lnTo>
                    <a:pt x="300" y="408"/>
                  </a:lnTo>
                  <a:lnTo>
                    <a:pt x="300" y="414"/>
                  </a:lnTo>
                  <a:lnTo>
                    <a:pt x="306" y="414"/>
                  </a:lnTo>
                  <a:lnTo>
                    <a:pt x="306" y="420"/>
                  </a:lnTo>
                  <a:lnTo>
                    <a:pt x="306" y="426"/>
                  </a:lnTo>
                  <a:lnTo>
                    <a:pt x="312" y="426"/>
                  </a:lnTo>
                  <a:lnTo>
                    <a:pt x="312" y="432"/>
                  </a:lnTo>
                  <a:lnTo>
                    <a:pt x="312" y="438"/>
                  </a:lnTo>
                  <a:lnTo>
                    <a:pt x="312" y="444"/>
                  </a:lnTo>
                  <a:lnTo>
                    <a:pt x="306" y="444"/>
                  </a:lnTo>
                  <a:lnTo>
                    <a:pt x="306" y="450"/>
                  </a:lnTo>
                  <a:lnTo>
                    <a:pt x="312" y="450"/>
                  </a:lnTo>
                  <a:lnTo>
                    <a:pt x="312" y="456"/>
                  </a:lnTo>
                  <a:lnTo>
                    <a:pt x="318" y="456"/>
                  </a:lnTo>
                  <a:lnTo>
                    <a:pt x="324" y="456"/>
                  </a:lnTo>
                  <a:lnTo>
                    <a:pt x="330" y="462"/>
                  </a:lnTo>
                  <a:lnTo>
                    <a:pt x="330" y="468"/>
                  </a:lnTo>
                  <a:lnTo>
                    <a:pt x="330" y="474"/>
                  </a:lnTo>
                  <a:lnTo>
                    <a:pt x="330" y="480"/>
                  </a:lnTo>
                  <a:lnTo>
                    <a:pt x="330" y="486"/>
                  </a:lnTo>
                  <a:lnTo>
                    <a:pt x="330" y="492"/>
                  </a:lnTo>
                  <a:lnTo>
                    <a:pt x="330" y="498"/>
                  </a:lnTo>
                  <a:lnTo>
                    <a:pt x="336" y="498"/>
                  </a:lnTo>
                  <a:lnTo>
                    <a:pt x="342" y="504"/>
                  </a:lnTo>
                  <a:lnTo>
                    <a:pt x="342" y="498"/>
                  </a:lnTo>
                  <a:lnTo>
                    <a:pt x="348" y="498"/>
                  </a:lnTo>
                  <a:lnTo>
                    <a:pt x="354" y="498"/>
                  </a:lnTo>
                  <a:lnTo>
                    <a:pt x="354" y="492"/>
                  </a:lnTo>
                  <a:lnTo>
                    <a:pt x="360" y="498"/>
                  </a:lnTo>
                  <a:lnTo>
                    <a:pt x="366" y="498"/>
                  </a:lnTo>
                  <a:lnTo>
                    <a:pt x="372" y="498"/>
                  </a:lnTo>
                  <a:lnTo>
                    <a:pt x="372" y="504"/>
                  </a:lnTo>
                  <a:lnTo>
                    <a:pt x="378" y="504"/>
                  </a:lnTo>
                  <a:lnTo>
                    <a:pt x="378" y="498"/>
                  </a:lnTo>
                  <a:lnTo>
                    <a:pt x="384" y="498"/>
                  </a:lnTo>
                  <a:lnTo>
                    <a:pt x="384" y="492"/>
                  </a:lnTo>
                  <a:lnTo>
                    <a:pt x="390" y="492"/>
                  </a:lnTo>
                  <a:lnTo>
                    <a:pt x="390" y="498"/>
                  </a:lnTo>
                  <a:lnTo>
                    <a:pt x="396" y="498"/>
                  </a:lnTo>
                  <a:lnTo>
                    <a:pt x="402" y="498"/>
                  </a:lnTo>
                  <a:lnTo>
                    <a:pt x="408" y="498"/>
                  </a:lnTo>
                  <a:lnTo>
                    <a:pt x="414" y="498"/>
                  </a:lnTo>
                  <a:lnTo>
                    <a:pt x="414" y="504"/>
                  </a:lnTo>
                  <a:lnTo>
                    <a:pt x="420" y="504"/>
                  </a:lnTo>
                  <a:lnTo>
                    <a:pt x="426" y="504"/>
                  </a:lnTo>
                  <a:lnTo>
                    <a:pt x="432" y="504"/>
                  </a:lnTo>
                  <a:lnTo>
                    <a:pt x="438" y="504"/>
                  </a:lnTo>
                  <a:lnTo>
                    <a:pt x="444" y="504"/>
                  </a:lnTo>
                  <a:lnTo>
                    <a:pt x="438" y="504"/>
                  </a:lnTo>
                  <a:lnTo>
                    <a:pt x="438" y="498"/>
                  </a:lnTo>
                  <a:lnTo>
                    <a:pt x="438" y="492"/>
                  </a:lnTo>
                  <a:lnTo>
                    <a:pt x="444" y="492"/>
                  </a:lnTo>
                  <a:lnTo>
                    <a:pt x="444" y="486"/>
                  </a:lnTo>
                  <a:lnTo>
                    <a:pt x="450" y="492"/>
                  </a:lnTo>
                  <a:lnTo>
                    <a:pt x="450" y="486"/>
                  </a:lnTo>
                  <a:lnTo>
                    <a:pt x="456" y="486"/>
                  </a:lnTo>
                  <a:lnTo>
                    <a:pt x="456" y="492"/>
                  </a:lnTo>
                  <a:lnTo>
                    <a:pt x="456" y="498"/>
                  </a:lnTo>
                  <a:lnTo>
                    <a:pt x="462" y="498"/>
                  </a:lnTo>
                  <a:lnTo>
                    <a:pt x="456" y="504"/>
                  </a:lnTo>
                  <a:lnTo>
                    <a:pt x="462" y="504"/>
                  </a:lnTo>
                  <a:lnTo>
                    <a:pt x="462" y="510"/>
                  </a:lnTo>
                  <a:lnTo>
                    <a:pt x="468" y="516"/>
                  </a:lnTo>
                  <a:lnTo>
                    <a:pt x="462" y="564"/>
                  </a:lnTo>
                  <a:lnTo>
                    <a:pt x="456" y="612"/>
                  </a:lnTo>
                  <a:lnTo>
                    <a:pt x="450" y="636"/>
                  </a:lnTo>
                  <a:lnTo>
                    <a:pt x="444" y="660"/>
                  </a:lnTo>
                  <a:lnTo>
                    <a:pt x="438" y="708"/>
                  </a:lnTo>
                  <a:lnTo>
                    <a:pt x="432" y="762"/>
                  </a:lnTo>
                  <a:lnTo>
                    <a:pt x="396" y="756"/>
                  </a:lnTo>
                  <a:lnTo>
                    <a:pt x="354" y="750"/>
                  </a:lnTo>
                  <a:lnTo>
                    <a:pt x="348" y="744"/>
                  </a:lnTo>
                  <a:lnTo>
                    <a:pt x="288" y="738"/>
                  </a:lnTo>
                  <a:lnTo>
                    <a:pt x="216" y="720"/>
                  </a:lnTo>
                  <a:lnTo>
                    <a:pt x="198" y="720"/>
                  </a:lnTo>
                  <a:lnTo>
                    <a:pt x="144" y="708"/>
                  </a:lnTo>
                  <a:lnTo>
                    <a:pt x="78" y="696"/>
                  </a:lnTo>
                  <a:lnTo>
                    <a:pt x="0" y="678"/>
                  </a:lnTo>
                  <a:lnTo>
                    <a:pt x="36" y="51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7" name="Freeform 3105"/>
            <p:cNvSpPr>
              <a:spLocks/>
            </p:cNvSpPr>
            <p:nvPr/>
          </p:nvSpPr>
          <p:spPr bwMode="auto">
            <a:xfrm>
              <a:off x="4416" y="1134"/>
              <a:ext cx="132" cy="252"/>
            </a:xfrm>
            <a:custGeom>
              <a:avLst/>
              <a:gdLst>
                <a:gd name="T0" fmla="*/ 54 w 132"/>
                <a:gd name="T1" fmla="*/ 246 h 252"/>
                <a:gd name="T2" fmla="*/ 48 w 132"/>
                <a:gd name="T3" fmla="*/ 198 h 252"/>
                <a:gd name="T4" fmla="*/ 36 w 132"/>
                <a:gd name="T5" fmla="*/ 174 h 252"/>
                <a:gd name="T6" fmla="*/ 30 w 132"/>
                <a:gd name="T7" fmla="*/ 168 h 252"/>
                <a:gd name="T8" fmla="*/ 24 w 132"/>
                <a:gd name="T9" fmla="*/ 168 h 252"/>
                <a:gd name="T10" fmla="*/ 30 w 132"/>
                <a:gd name="T11" fmla="*/ 156 h 252"/>
                <a:gd name="T12" fmla="*/ 24 w 132"/>
                <a:gd name="T13" fmla="*/ 150 h 252"/>
                <a:gd name="T14" fmla="*/ 18 w 132"/>
                <a:gd name="T15" fmla="*/ 138 h 252"/>
                <a:gd name="T16" fmla="*/ 18 w 132"/>
                <a:gd name="T17" fmla="*/ 126 h 252"/>
                <a:gd name="T18" fmla="*/ 18 w 132"/>
                <a:gd name="T19" fmla="*/ 120 h 252"/>
                <a:gd name="T20" fmla="*/ 18 w 132"/>
                <a:gd name="T21" fmla="*/ 114 h 252"/>
                <a:gd name="T22" fmla="*/ 12 w 132"/>
                <a:gd name="T23" fmla="*/ 96 h 252"/>
                <a:gd name="T24" fmla="*/ 12 w 132"/>
                <a:gd name="T25" fmla="*/ 78 h 252"/>
                <a:gd name="T26" fmla="*/ 6 w 132"/>
                <a:gd name="T27" fmla="*/ 72 h 252"/>
                <a:gd name="T28" fmla="*/ 6 w 132"/>
                <a:gd name="T29" fmla="*/ 60 h 252"/>
                <a:gd name="T30" fmla="*/ 0 w 132"/>
                <a:gd name="T31" fmla="*/ 54 h 252"/>
                <a:gd name="T32" fmla="*/ 0 w 132"/>
                <a:gd name="T33" fmla="*/ 42 h 252"/>
                <a:gd name="T34" fmla="*/ 12 w 132"/>
                <a:gd name="T35" fmla="*/ 30 h 252"/>
                <a:gd name="T36" fmla="*/ 96 w 132"/>
                <a:gd name="T37" fmla="*/ 12 h 252"/>
                <a:gd name="T38" fmla="*/ 120 w 132"/>
                <a:gd name="T39" fmla="*/ 6 h 252"/>
                <a:gd name="T40" fmla="*/ 126 w 132"/>
                <a:gd name="T41" fmla="*/ 12 h 252"/>
                <a:gd name="T42" fmla="*/ 120 w 132"/>
                <a:gd name="T43" fmla="*/ 30 h 252"/>
                <a:gd name="T44" fmla="*/ 132 w 132"/>
                <a:gd name="T45" fmla="*/ 42 h 252"/>
                <a:gd name="T46" fmla="*/ 132 w 132"/>
                <a:gd name="T47" fmla="*/ 54 h 252"/>
                <a:gd name="T48" fmla="*/ 126 w 132"/>
                <a:gd name="T49" fmla="*/ 60 h 252"/>
                <a:gd name="T50" fmla="*/ 120 w 132"/>
                <a:gd name="T51" fmla="*/ 72 h 252"/>
                <a:gd name="T52" fmla="*/ 114 w 132"/>
                <a:gd name="T53" fmla="*/ 78 h 252"/>
                <a:gd name="T54" fmla="*/ 108 w 132"/>
                <a:gd name="T55" fmla="*/ 84 h 252"/>
                <a:gd name="T56" fmla="*/ 108 w 132"/>
                <a:gd name="T57" fmla="*/ 96 h 252"/>
                <a:gd name="T58" fmla="*/ 114 w 132"/>
                <a:gd name="T59" fmla="*/ 102 h 252"/>
                <a:gd name="T60" fmla="*/ 108 w 132"/>
                <a:gd name="T61" fmla="*/ 114 h 252"/>
                <a:gd name="T62" fmla="*/ 108 w 132"/>
                <a:gd name="T63" fmla="*/ 126 h 252"/>
                <a:gd name="T64" fmla="*/ 108 w 132"/>
                <a:gd name="T65" fmla="*/ 138 h 252"/>
                <a:gd name="T66" fmla="*/ 102 w 132"/>
                <a:gd name="T67" fmla="*/ 144 h 252"/>
                <a:gd name="T68" fmla="*/ 102 w 132"/>
                <a:gd name="T69" fmla="*/ 162 h 252"/>
                <a:gd name="T70" fmla="*/ 102 w 132"/>
                <a:gd name="T71" fmla="*/ 180 h 252"/>
                <a:gd name="T72" fmla="*/ 108 w 132"/>
                <a:gd name="T73" fmla="*/ 198 h 252"/>
                <a:gd name="T74" fmla="*/ 108 w 132"/>
                <a:gd name="T75" fmla="*/ 210 h 252"/>
                <a:gd name="T76" fmla="*/ 108 w 132"/>
                <a:gd name="T77" fmla="*/ 222 h 252"/>
                <a:gd name="T78" fmla="*/ 108 w 132"/>
                <a:gd name="T79" fmla="*/ 234 h 252"/>
                <a:gd name="T80" fmla="*/ 114 w 132"/>
                <a:gd name="T81" fmla="*/ 240 h 252"/>
                <a:gd name="T82" fmla="*/ 78 w 132"/>
                <a:gd name="T83" fmla="*/ 24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252">
                  <a:moveTo>
                    <a:pt x="60" y="252"/>
                  </a:moveTo>
                  <a:lnTo>
                    <a:pt x="54" y="246"/>
                  </a:lnTo>
                  <a:lnTo>
                    <a:pt x="54" y="234"/>
                  </a:lnTo>
                  <a:lnTo>
                    <a:pt x="48" y="198"/>
                  </a:lnTo>
                  <a:lnTo>
                    <a:pt x="42" y="180"/>
                  </a:lnTo>
                  <a:lnTo>
                    <a:pt x="36" y="174"/>
                  </a:lnTo>
                  <a:lnTo>
                    <a:pt x="36" y="168"/>
                  </a:lnTo>
                  <a:lnTo>
                    <a:pt x="30" y="168"/>
                  </a:lnTo>
                  <a:lnTo>
                    <a:pt x="30" y="174"/>
                  </a:lnTo>
                  <a:lnTo>
                    <a:pt x="24" y="168"/>
                  </a:lnTo>
                  <a:lnTo>
                    <a:pt x="30" y="162"/>
                  </a:lnTo>
                  <a:lnTo>
                    <a:pt x="30" y="156"/>
                  </a:lnTo>
                  <a:lnTo>
                    <a:pt x="24" y="156"/>
                  </a:lnTo>
                  <a:lnTo>
                    <a:pt x="24" y="150"/>
                  </a:lnTo>
                  <a:lnTo>
                    <a:pt x="24" y="144"/>
                  </a:lnTo>
                  <a:lnTo>
                    <a:pt x="18" y="138"/>
                  </a:lnTo>
                  <a:lnTo>
                    <a:pt x="18" y="132"/>
                  </a:lnTo>
                  <a:lnTo>
                    <a:pt x="18" y="126"/>
                  </a:lnTo>
                  <a:lnTo>
                    <a:pt x="12" y="126"/>
                  </a:lnTo>
                  <a:lnTo>
                    <a:pt x="18" y="120"/>
                  </a:lnTo>
                  <a:lnTo>
                    <a:pt x="12" y="120"/>
                  </a:lnTo>
                  <a:lnTo>
                    <a:pt x="18" y="114"/>
                  </a:lnTo>
                  <a:lnTo>
                    <a:pt x="18" y="108"/>
                  </a:lnTo>
                  <a:lnTo>
                    <a:pt x="12" y="96"/>
                  </a:lnTo>
                  <a:lnTo>
                    <a:pt x="18" y="90"/>
                  </a:lnTo>
                  <a:lnTo>
                    <a:pt x="12" y="78"/>
                  </a:lnTo>
                  <a:lnTo>
                    <a:pt x="6" y="78"/>
                  </a:lnTo>
                  <a:lnTo>
                    <a:pt x="6" y="72"/>
                  </a:lnTo>
                  <a:lnTo>
                    <a:pt x="6" y="66"/>
                  </a:lnTo>
                  <a:lnTo>
                    <a:pt x="6" y="60"/>
                  </a:lnTo>
                  <a:lnTo>
                    <a:pt x="6" y="54"/>
                  </a:lnTo>
                  <a:lnTo>
                    <a:pt x="0" y="54"/>
                  </a:lnTo>
                  <a:lnTo>
                    <a:pt x="0" y="48"/>
                  </a:lnTo>
                  <a:lnTo>
                    <a:pt x="0" y="42"/>
                  </a:lnTo>
                  <a:lnTo>
                    <a:pt x="0" y="36"/>
                  </a:lnTo>
                  <a:lnTo>
                    <a:pt x="12" y="30"/>
                  </a:lnTo>
                  <a:lnTo>
                    <a:pt x="54" y="18"/>
                  </a:lnTo>
                  <a:lnTo>
                    <a:pt x="96" y="12"/>
                  </a:lnTo>
                  <a:lnTo>
                    <a:pt x="126" y="0"/>
                  </a:lnTo>
                  <a:lnTo>
                    <a:pt x="120" y="6"/>
                  </a:lnTo>
                  <a:lnTo>
                    <a:pt x="126" y="6"/>
                  </a:lnTo>
                  <a:lnTo>
                    <a:pt x="126" y="12"/>
                  </a:lnTo>
                  <a:lnTo>
                    <a:pt x="126" y="24"/>
                  </a:lnTo>
                  <a:lnTo>
                    <a:pt x="120" y="30"/>
                  </a:lnTo>
                  <a:lnTo>
                    <a:pt x="126" y="36"/>
                  </a:lnTo>
                  <a:lnTo>
                    <a:pt x="132" y="42"/>
                  </a:lnTo>
                  <a:lnTo>
                    <a:pt x="132" y="48"/>
                  </a:lnTo>
                  <a:lnTo>
                    <a:pt x="132" y="54"/>
                  </a:lnTo>
                  <a:lnTo>
                    <a:pt x="126" y="54"/>
                  </a:lnTo>
                  <a:lnTo>
                    <a:pt x="126" y="60"/>
                  </a:lnTo>
                  <a:lnTo>
                    <a:pt x="120" y="66"/>
                  </a:lnTo>
                  <a:lnTo>
                    <a:pt x="120" y="72"/>
                  </a:lnTo>
                  <a:lnTo>
                    <a:pt x="114" y="72"/>
                  </a:lnTo>
                  <a:lnTo>
                    <a:pt x="114" y="78"/>
                  </a:lnTo>
                  <a:lnTo>
                    <a:pt x="108" y="78"/>
                  </a:lnTo>
                  <a:lnTo>
                    <a:pt x="108" y="84"/>
                  </a:lnTo>
                  <a:lnTo>
                    <a:pt x="108" y="90"/>
                  </a:lnTo>
                  <a:lnTo>
                    <a:pt x="108" y="96"/>
                  </a:lnTo>
                  <a:lnTo>
                    <a:pt x="108" y="102"/>
                  </a:lnTo>
                  <a:lnTo>
                    <a:pt x="114" y="102"/>
                  </a:lnTo>
                  <a:lnTo>
                    <a:pt x="108" y="108"/>
                  </a:lnTo>
                  <a:lnTo>
                    <a:pt x="108" y="114"/>
                  </a:lnTo>
                  <a:lnTo>
                    <a:pt x="108" y="120"/>
                  </a:lnTo>
                  <a:lnTo>
                    <a:pt x="108" y="126"/>
                  </a:lnTo>
                  <a:lnTo>
                    <a:pt x="108" y="132"/>
                  </a:lnTo>
                  <a:lnTo>
                    <a:pt x="108" y="138"/>
                  </a:lnTo>
                  <a:lnTo>
                    <a:pt x="102" y="138"/>
                  </a:lnTo>
                  <a:lnTo>
                    <a:pt x="102" y="144"/>
                  </a:lnTo>
                  <a:lnTo>
                    <a:pt x="102" y="156"/>
                  </a:lnTo>
                  <a:lnTo>
                    <a:pt x="102" y="162"/>
                  </a:lnTo>
                  <a:lnTo>
                    <a:pt x="102" y="174"/>
                  </a:lnTo>
                  <a:lnTo>
                    <a:pt x="102" y="180"/>
                  </a:lnTo>
                  <a:lnTo>
                    <a:pt x="102" y="192"/>
                  </a:lnTo>
                  <a:lnTo>
                    <a:pt x="108" y="198"/>
                  </a:lnTo>
                  <a:lnTo>
                    <a:pt x="108" y="204"/>
                  </a:lnTo>
                  <a:lnTo>
                    <a:pt x="108" y="210"/>
                  </a:lnTo>
                  <a:lnTo>
                    <a:pt x="108" y="216"/>
                  </a:lnTo>
                  <a:lnTo>
                    <a:pt x="108" y="222"/>
                  </a:lnTo>
                  <a:lnTo>
                    <a:pt x="108" y="228"/>
                  </a:lnTo>
                  <a:lnTo>
                    <a:pt x="108" y="234"/>
                  </a:lnTo>
                  <a:lnTo>
                    <a:pt x="114" y="234"/>
                  </a:lnTo>
                  <a:lnTo>
                    <a:pt x="114" y="240"/>
                  </a:lnTo>
                  <a:lnTo>
                    <a:pt x="84" y="246"/>
                  </a:lnTo>
                  <a:lnTo>
                    <a:pt x="78" y="246"/>
                  </a:lnTo>
                  <a:lnTo>
                    <a:pt x="60" y="25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8" name="Freeform 3106"/>
            <p:cNvSpPr>
              <a:spLocks/>
            </p:cNvSpPr>
            <p:nvPr/>
          </p:nvSpPr>
          <p:spPr bwMode="auto">
            <a:xfrm>
              <a:off x="2754" y="924"/>
              <a:ext cx="516" cy="582"/>
            </a:xfrm>
            <a:custGeom>
              <a:avLst/>
              <a:gdLst>
                <a:gd name="T0" fmla="*/ 330 w 516"/>
                <a:gd name="T1" fmla="*/ 582 h 582"/>
                <a:gd name="T2" fmla="*/ 228 w 516"/>
                <a:gd name="T3" fmla="*/ 582 h 582"/>
                <a:gd name="T4" fmla="*/ 156 w 516"/>
                <a:gd name="T5" fmla="*/ 582 h 582"/>
                <a:gd name="T6" fmla="*/ 78 w 516"/>
                <a:gd name="T7" fmla="*/ 582 h 582"/>
                <a:gd name="T8" fmla="*/ 48 w 516"/>
                <a:gd name="T9" fmla="*/ 480 h 582"/>
                <a:gd name="T10" fmla="*/ 48 w 516"/>
                <a:gd name="T11" fmla="*/ 408 h 582"/>
                <a:gd name="T12" fmla="*/ 30 w 516"/>
                <a:gd name="T13" fmla="*/ 396 h 582"/>
                <a:gd name="T14" fmla="*/ 24 w 516"/>
                <a:gd name="T15" fmla="*/ 372 h 582"/>
                <a:gd name="T16" fmla="*/ 42 w 516"/>
                <a:gd name="T17" fmla="*/ 342 h 582"/>
                <a:gd name="T18" fmla="*/ 42 w 516"/>
                <a:gd name="T19" fmla="*/ 312 h 582"/>
                <a:gd name="T20" fmla="*/ 30 w 516"/>
                <a:gd name="T21" fmla="*/ 294 h 582"/>
                <a:gd name="T22" fmla="*/ 30 w 516"/>
                <a:gd name="T23" fmla="*/ 264 h 582"/>
                <a:gd name="T24" fmla="*/ 30 w 516"/>
                <a:gd name="T25" fmla="*/ 246 h 582"/>
                <a:gd name="T26" fmla="*/ 24 w 516"/>
                <a:gd name="T27" fmla="*/ 228 h 582"/>
                <a:gd name="T28" fmla="*/ 24 w 516"/>
                <a:gd name="T29" fmla="*/ 204 h 582"/>
                <a:gd name="T30" fmla="*/ 24 w 516"/>
                <a:gd name="T31" fmla="*/ 180 h 582"/>
                <a:gd name="T32" fmla="*/ 18 w 516"/>
                <a:gd name="T33" fmla="*/ 156 h 582"/>
                <a:gd name="T34" fmla="*/ 12 w 516"/>
                <a:gd name="T35" fmla="*/ 138 h 582"/>
                <a:gd name="T36" fmla="*/ 6 w 516"/>
                <a:gd name="T37" fmla="*/ 120 h 582"/>
                <a:gd name="T38" fmla="*/ 6 w 516"/>
                <a:gd name="T39" fmla="*/ 96 h 582"/>
                <a:gd name="T40" fmla="*/ 6 w 516"/>
                <a:gd name="T41" fmla="*/ 72 h 582"/>
                <a:gd name="T42" fmla="*/ 6 w 516"/>
                <a:gd name="T43" fmla="*/ 54 h 582"/>
                <a:gd name="T44" fmla="*/ 0 w 516"/>
                <a:gd name="T45" fmla="*/ 42 h 582"/>
                <a:gd name="T46" fmla="*/ 138 w 516"/>
                <a:gd name="T47" fmla="*/ 36 h 582"/>
                <a:gd name="T48" fmla="*/ 168 w 516"/>
                <a:gd name="T49" fmla="*/ 60 h 582"/>
                <a:gd name="T50" fmla="*/ 198 w 516"/>
                <a:gd name="T51" fmla="*/ 72 h 582"/>
                <a:gd name="T52" fmla="*/ 252 w 516"/>
                <a:gd name="T53" fmla="*/ 78 h 582"/>
                <a:gd name="T54" fmla="*/ 300 w 516"/>
                <a:gd name="T55" fmla="*/ 78 h 582"/>
                <a:gd name="T56" fmla="*/ 300 w 516"/>
                <a:gd name="T57" fmla="*/ 90 h 582"/>
                <a:gd name="T58" fmla="*/ 324 w 516"/>
                <a:gd name="T59" fmla="*/ 108 h 582"/>
                <a:gd name="T60" fmla="*/ 342 w 516"/>
                <a:gd name="T61" fmla="*/ 96 h 582"/>
                <a:gd name="T62" fmla="*/ 372 w 516"/>
                <a:gd name="T63" fmla="*/ 120 h 582"/>
                <a:gd name="T64" fmla="*/ 414 w 516"/>
                <a:gd name="T65" fmla="*/ 108 h 582"/>
                <a:gd name="T66" fmla="*/ 444 w 516"/>
                <a:gd name="T67" fmla="*/ 120 h 582"/>
                <a:gd name="T68" fmla="*/ 492 w 516"/>
                <a:gd name="T69" fmla="*/ 126 h 582"/>
                <a:gd name="T70" fmla="*/ 486 w 516"/>
                <a:gd name="T71" fmla="*/ 144 h 582"/>
                <a:gd name="T72" fmla="*/ 366 w 516"/>
                <a:gd name="T73" fmla="*/ 234 h 582"/>
                <a:gd name="T74" fmla="*/ 336 w 516"/>
                <a:gd name="T75" fmla="*/ 288 h 582"/>
                <a:gd name="T76" fmla="*/ 330 w 516"/>
                <a:gd name="T77" fmla="*/ 330 h 582"/>
                <a:gd name="T78" fmla="*/ 306 w 516"/>
                <a:gd name="T79" fmla="*/ 348 h 582"/>
                <a:gd name="T80" fmla="*/ 300 w 516"/>
                <a:gd name="T81" fmla="*/ 372 h 582"/>
                <a:gd name="T82" fmla="*/ 318 w 516"/>
                <a:gd name="T83" fmla="*/ 384 h 582"/>
                <a:gd name="T84" fmla="*/ 306 w 516"/>
                <a:gd name="T85" fmla="*/ 408 h 582"/>
                <a:gd name="T86" fmla="*/ 306 w 516"/>
                <a:gd name="T87" fmla="*/ 426 h 582"/>
                <a:gd name="T88" fmla="*/ 312 w 516"/>
                <a:gd name="T89" fmla="*/ 444 h 582"/>
                <a:gd name="T90" fmla="*/ 330 w 516"/>
                <a:gd name="T91" fmla="*/ 474 h 582"/>
                <a:gd name="T92" fmla="*/ 360 w 516"/>
                <a:gd name="T93" fmla="*/ 486 h 582"/>
                <a:gd name="T94" fmla="*/ 372 w 516"/>
                <a:gd name="T95" fmla="*/ 504 h 582"/>
                <a:gd name="T96" fmla="*/ 396 w 516"/>
                <a:gd name="T97" fmla="*/ 522 h 582"/>
                <a:gd name="T98" fmla="*/ 420 w 516"/>
                <a:gd name="T99" fmla="*/ 540 h 582"/>
                <a:gd name="T100" fmla="*/ 426 w 516"/>
                <a:gd name="T101" fmla="*/ 564 h 582"/>
                <a:gd name="T102" fmla="*/ 390 w 516"/>
                <a:gd name="T103" fmla="*/ 57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6" h="582">
                  <a:moveTo>
                    <a:pt x="390" y="576"/>
                  </a:moveTo>
                  <a:lnTo>
                    <a:pt x="366" y="576"/>
                  </a:lnTo>
                  <a:lnTo>
                    <a:pt x="336" y="576"/>
                  </a:lnTo>
                  <a:lnTo>
                    <a:pt x="330" y="582"/>
                  </a:lnTo>
                  <a:lnTo>
                    <a:pt x="294" y="582"/>
                  </a:lnTo>
                  <a:lnTo>
                    <a:pt x="258" y="582"/>
                  </a:lnTo>
                  <a:lnTo>
                    <a:pt x="252" y="582"/>
                  </a:lnTo>
                  <a:lnTo>
                    <a:pt x="228" y="582"/>
                  </a:lnTo>
                  <a:lnTo>
                    <a:pt x="210" y="582"/>
                  </a:lnTo>
                  <a:lnTo>
                    <a:pt x="192" y="582"/>
                  </a:lnTo>
                  <a:lnTo>
                    <a:pt x="162" y="582"/>
                  </a:lnTo>
                  <a:lnTo>
                    <a:pt x="156" y="582"/>
                  </a:lnTo>
                  <a:lnTo>
                    <a:pt x="126" y="582"/>
                  </a:lnTo>
                  <a:lnTo>
                    <a:pt x="120" y="582"/>
                  </a:lnTo>
                  <a:lnTo>
                    <a:pt x="90" y="582"/>
                  </a:lnTo>
                  <a:lnTo>
                    <a:pt x="78" y="582"/>
                  </a:lnTo>
                  <a:lnTo>
                    <a:pt x="48" y="582"/>
                  </a:lnTo>
                  <a:lnTo>
                    <a:pt x="48" y="546"/>
                  </a:lnTo>
                  <a:lnTo>
                    <a:pt x="48" y="516"/>
                  </a:lnTo>
                  <a:lnTo>
                    <a:pt x="48" y="480"/>
                  </a:lnTo>
                  <a:lnTo>
                    <a:pt x="48" y="468"/>
                  </a:lnTo>
                  <a:lnTo>
                    <a:pt x="48" y="456"/>
                  </a:lnTo>
                  <a:lnTo>
                    <a:pt x="48" y="438"/>
                  </a:lnTo>
                  <a:lnTo>
                    <a:pt x="48" y="408"/>
                  </a:lnTo>
                  <a:lnTo>
                    <a:pt x="48" y="402"/>
                  </a:lnTo>
                  <a:lnTo>
                    <a:pt x="42" y="396"/>
                  </a:lnTo>
                  <a:lnTo>
                    <a:pt x="36" y="396"/>
                  </a:lnTo>
                  <a:lnTo>
                    <a:pt x="30" y="396"/>
                  </a:lnTo>
                  <a:lnTo>
                    <a:pt x="30" y="390"/>
                  </a:lnTo>
                  <a:lnTo>
                    <a:pt x="30" y="384"/>
                  </a:lnTo>
                  <a:lnTo>
                    <a:pt x="24" y="378"/>
                  </a:lnTo>
                  <a:lnTo>
                    <a:pt x="24" y="372"/>
                  </a:lnTo>
                  <a:lnTo>
                    <a:pt x="36" y="360"/>
                  </a:lnTo>
                  <a:lnTo>
                    <a:pt x="36" y="354"/>
                  </a:lnTo>
                  <a:lnTo>
                    <a:pt x="42" y="354"/>
                  </a:lnTo>
                  <a:lnTo>
                    <a:pt x="42" y="342"/>
                  </a:lnTo>
                  <a:lnTo>
                    <a:pt x="42" y="330"/>
                  </a:lnTo>
                  <a:lnTo>
                    <a:pt x="42" y="324"/>
                  </a:lnTo>
                  <a:lnTo>
                    <a:pt x="42" y="318"/>
                  </a:lnTo>
                  <a:lnTo>
                    <a:pt x="42" y="312"/>
                  </a:lnTo>
                  <a:lnTo>
                    <a:pt x="42" y="300"/>
                  </a:lnTo>
                  <a:lnTo>
                    <a:pt x="36" y="300"/>
                  </a:lnTo>
                  <a:lnTo>
                    <a:pt x="36" y="294"/>
                  </a:lnTo>
                  <a:lnTo>
                    <a:pt x="30" y="294"/>
                  </a:lnTo>
                  <a:lnTo>
                    <a:pt x="30" y="288"/>
                  </a:lnTo>
                  <a:lnTo>
                    <a:pt x="30" y="276"/>
                  </a:lnTo>
                  <a:lnTo>
                    <a:pt x="24" y="270"/>
                  </a:lnTo>
                  <a:lnTo>
                    <a:pt x="30" y="264"/>
                  </a:lnTo>
                  <a:lnTo>
                    <a:pt x="30" y="258"/>
                  </a:lnTo>
                  <a:lnTo>
                    <a:pt x="24" y="252"/>
                  </a:lnTo>
                  <a:lnTo>
                    <a:pt x="30" y="252"/>
                  </a:lnTo>
                  <a:lnTo>
                    <a:pt x="30" y="246"/>
                  </a:lnTo>
                  <a:lnTo>
                    <a:pt x="30" y="240"/>
                  </a:lnTo>
                  <a:lnTo>
                    <a:pt x="24" y="240"/>
                  </a:lnTo>
                  <a:lnTo>
                    <a:pt x="24" y="234"/>
                  </a:lnTo>
                  <a:lnTo>
                    <a:pt x="24" y="228"/>
                  </a:lnTo>
                  <a:lnTo>
                    <a:pt x="24" y="222"/>
                  </a:lnTo>
                  <a:lnTo>
                    <a:pt x="24" y="216"/>
                  </a:lnTo>
                  <a:lnTo>
                    <a:pt x="24" y="210"/>
                  </a:lnTo>
                  <a:lnTo>
                    <a:pt x="24" y="204"/>
                  </a:lnTo>
                  <a:lnTo>
                    <a:pt x="24" y="198"/>
                  </a:lnTo>
                  <a:lnTo>
                    <a:pt x="24" y="192"/>
                  </a:lnTo>
                  <a:lnTo>
                    <a:pt x="24" y="186"/>
                  </a:lnTo>
                  <a:lnTo>
                    <a:pt x="24" y="180"/>
                  </a:lnTo>
                  <a:lnTo>
                    <a:pt x="24" y="174"/>
                  </a:lnTo>
                  <a:lnTo>
                    <a:pt x="18" y="168"/>
                  </a:lnTo>
                  <a:lnTo>
                    <a:pt x="18" y="162"/>
                  </a:lnTo>
                  <a:lnTo>
                    <a:pt x="18" y="156"/>
                  </a:lnTo>
                  <a:lnTo>
                    <a:pt x="12" y="156"/>
                  </a:lnTo>
                  <a:lnTo>
                    <a:pt x="12" y="150"/>
                  </a:lnTo>
                  <a:lnTo>
                    <a:pt x="12" y="144"/>
                  </a:lnTo>
                  <a:lnTo>
                    <a:pt x="12" y="138"/>
                  </a:lnTo>
                  <a:lnTo>
                    <a:pt x="12" y="132"/>
                  </a:lnTo>
                  <a:lnTo>
                    <a:pt x="6" y="132"/>
                  </a:lnTo>
                  <a:lnTo>
                    <a:pt x="6" y="126"/>
                  </a:lnTo>
                  <a:lnTo>
                    <a:pt x="6" y="120"/>
                  </a:lnTo>
                  <a:lnTo>
                    <a:pt x="6" y="114"/>
                  </a:lnTo>
                  <a:lnTo>
                    <a:pt x="6" y="108"/>
                  </a:lnTo>
                  <a:lnTo>
                    <a:pt x="6" y="102"/>
                  </a:lnTo>
                  <a:lnTo>
                    <a:pt x="6" y="96"/>
                  </a:lnTo>
                  <a:lnTo>
                    <a:pt x="6" y="84"/>
                  </a:lnTo>
                  <a:lnTo>
                    <a:pt x="0" y="78"/>
                  </a:lnTo>
                  <a:lnTo>
                    <a:pt x="6" y="78"/>
                  </a:lnTo>
                  <a:lnTo>
                    <a:pt x="6" y="72"/>
                  </a:lnTo>
                  <a:lnTo>
                    <a:pt x="6" y="66"/>
                  </a:lnTo>
                  <a:lnTo>
                    <a:pt x="6" y="60"/>
                  </a:lnTo>
                  <a:lnTo>
                    <a:pt x="0" y="60"/>
                  </a:lnTo>
                  <a:lnTo>
                    <a:pt x="6" y="54"/>
                  </a:lnTo>
                  <a:lnTo>
                    <a:pt x="0" y="54"/>
                  </a:lnTo>
                  <a:lnTo>
                    <a:pt x="6" y="54"/>
                  </a:lnTo>
                  <a:lnTo>
                    <a:pt x="0" y="48"/>
                  </a:lnTo>
                  <a:lnTo>
                    <a:pt x="0" y="42"/>
                  </a:lnTo>
                  <a:lnTo>
                    <a:pt x="0" y="36"/>
                  </a:lnTo>
                  <a:lnTo>
                    <a:pt x="54" y="36"/>
                  </a:lnTo>
                  <a:lnTo>
                    <a:pt x="126" y="36"/>
                  </a:lnTo>
                  <a:lnTo>
                    <a:pt x="138" y="36"/>
                  </a:lnTo>
                  <a:lnTo>
                    <a:pt x="138" y="0"/>
                  </a:lnTo>
                  <a:lnTo>
                    <a:pt x="156" y="6"/>
                  </a:lnTo>
                  <a:lnTo>
                    <a:pt x="168" y="48"/>
                  </a:lnTo>
                  <a:lnTo>
                    <a:pt x="168" y="60"/>
                  </a:lnTo>
                  <a:lnTo>
                    <a:pt x="174" y="66"/>
                  </a:lnTo>
                  <a:lnTo>
                    <a:pt x="186" y="66"/>
                  </a:lnTo>
                  <a:lnTo>
                    <a:pt x="192" y="66"/>
                  </a:lnTo>
                  <a:lnTo>
                    <a:pt x="198" y="72"/>
                  </a:lnTo>
                  <a:lnTo>
                    <a:pt x="222" y="72"/>
                  </a:lnTo>
                  <a:lnTo>
                    <a:pt x="228" y="84"/>
                  </a:lnTo>
                  <a:lnTo>
                    <a:pt x="246" y="84"/>
                  </a:lnTo>
                  <a:lnTo>
                    <a:pt x="252" y="78"/>
                  </a:lnTo>
                  <a:lnTo>
                    <a:pt x="258" y="72"/>
                  </a:lnTo>
                  <a:lnTo>
                    <a:pt x="276" y="72"/>
                  </a:lnTo>
                  <a:lnTo>
                    <a:pt x="282" y="72"/>
                  </a:lnTo>
                  <a:lnTo>
                    <a:pt x="300" y="78"/>
                  </a:lnTo>
                  <a:lnTo>
                    <a:pt x="306" y="78"/>
                  </a:lnTo>
                  <a:lnTo>
                    <a:pt x="306" y="84"/>
                  </a:lnTo>
                  <a:lnTo>
                    <a:pt x="300" y="84"/>
                  </a:lnTo>
                  <a:lnTo>
                    <a:pt x="300" y="90"/>
                  </a:lnTo>
                  <a:lnTo>
                    <a:pt x="312" y="90"/>
                  </a:lnTo>
                  <a:lnTo>
                    <a:pt x="318" y="90"/>
                  </a:lnTo>
                  <a:lnTo>
                    <a:pt x="318" y="96"/>
                  </a:lnTo>
                  <a:lnTo>
                    <a:pt x="324" y="108"/>
                  </a:lnTo>
                  <a:lnTo>
                    <a:pt x="330" y="108"/>
                  </a:lnTo>
                  <a:lnTo>
                    <a:pt x="330" y="102"/>
                  </a:lnTo>
                  <a:lnTo>
                    <a:pt x="330" y="96"/>
                  </a:lnTo>
                  <a:lnTo>
                    <a:pt x="342" y="96"/>
                  </a:lnTo>
                  <a:lnTo>
                    <a:pt x="348" y="96"/>
                  </a:lnTo>
                  <a:lnTo>
                    <a:pt x="348" y="108"/>
                  </a:lnTo>
                  <a:lnTo>
                    <a:pt x="366" y="108"/>
                  </a:lnTo>
                  <a:lnTo>
                    <a:pt x="372" y="120"/>
                  </a:lnTo>
                  <a:lnTo>
                    <a:pt x="378" y="120"/>
                  </a:lnTo>
                  <a:lnTo>
                    <a:pt x="378" y="126"/>
                  </a:lnTo>
                  <a:lnTo>
                    <a:pt x="402" y="120"/>
                  </a:lnTo>
                  <a:lnTo>
                    <a:pt x="414" y="108"/>
                  </a:lnTo>
                  <a:lnTo>
                    <a:pt x="426" y="102"/>
                  </a:lnTo>
                  <a:lnTo>
                    <a:pt x="432" y="120"/>
                  </a:lnTo>
                  <a:lnTo>
                    <a:pt x="444" y="114"/>
                  </a:lnTo>
                  <a:lnTo>
                    <a:pt x="444" y="120"/>
                  </a:lnTo>
                  <a:lnTo>
                    <a:pt x="474" y="114"/>
                  </a:lnTo>
                  <a:lnTo>
                    <a:pt x="480" y="114"/>
                  </a:lnTo>
                  <a:lnTo>
                    <a:pt x="486" y="120"/>
                  </a:lnTo>
                  <a:lnTo>
                    <a:pt x="492" y="126"/>
                  </a:lnTo>
                  <a:lnTo>
                    <a:pt x="498" y="120"/>
                  </a:lnTo>
                  <a:lnTo>
                    <a:pt x="516" y="120"/>
                  </a:lnTo>
                  <a:lnTo>
                    <a:pt x="510" y="126"/>
                  </a:lnTo>
                  <a:lnTo>
                    <a:pt x="486" y="144"/>
                  </a:lnTo>
                  <a:lnTo>
                    <a:pt x="450" y="156"/>
                  </a:lnTo>
                  <a:lnTo>
                    <a:pt x="420" y="180"/>
                  </a:lnTo>
                  <a:lnTo>
                    <a:pt x="390" y="216"/>
                  </a:lnTo>
                  <a:lnTo>
                    <a:pt x="366" y="234"/>
                  </a:lnTo>
                  <a:lnTo>
                    <a:pt x="348" y="252"/>
                  </a:lnTo>
                  <a:lnTo>
                    <a:pt x="342" y="264"/>
                  </a:lnTo>
                  <a:lnTo>
                    <a:pt x="336" y="264"/>
                  </a:lnTo>
                  <a:lnTo>
                    <a:pt x="336" y="288"/>
                  </a:lnTo>
                  <a:lnTo>
                    <a:pt x="336" y="312"/>
                  </a:lnTo>
                  <a:lnTo>
                    <a:pt x="336" y="324"/>
                  </a:lnTo>
                  <a:lnTo>
                    <a:pt x="336" y="330"/>
                  </a:lnTo>
                  <a:lnTo>
                    <a:pt x="330" y="330"/>
                  </a:lnTo>
                  <a:lnTo>
                    <a:pt x="324" y="330"/>
                  </a:lnTo>
                  <a:lnTo>
                    <a:pt x="318" y="336"/>
                  </a:lnTo>
                  <a:lnTo>
                    <a:pt x="312" y="342"/>
                  </a:lnTo>
                  <a:lnTo>
                    <a:pt x="306" y="348"/>
                  </a:lnTo>
                  <a:lnTo>
                    <a:pt x="306" y="354"/>
                  </a:lnTo>
                  <a:lnTo>
                    <a:pt x="300" y="360"/>
                  </a:lnTo>
                  <a:lnTo>
                    <a:pt x="300" y="366"/>
                  </a:lnTo>
                  <a:lnTo>
                    <a:pt x="300" y="372"/>
                  </a:lnTo>
                  <a:lnTo>
                    <a:pt x="306" y="372"/>
                  </a:lnTo>
                  <a:lnTo>
                    <a:pt x="312" y="378"/>
                  </a:lnTo>
                  <a:lnTo>
                    <a:pt x="312" y="384"/>
                  </a:lnTo>
                  <a:lnTo>
                    <a:pt x="318" y="384"/>
                  </a:lnTo>
                  <a:lnTo>
                    <a:pt x="318" y="390"/>
                  </a:lnTo>
                  <a:lnTo>
                    <a:pt x="312" y="396"/>
                  </a:lnTo>
                  <a:lnTo>
                    <a:pt x="306" y="402"/>
                  </a:lnTo>
                  <a:lnTo>
                    <a:pt x="306" y="408"/>
                  </a:lnTo>
                  <a:lnTo>
                    <a:pt x="306" y="414"/>
                  </a:lnTo>
                  <a:lnTo>
                    <a:pt x="312" y="414"/>
                  </a:lnTo>
                  <a:lnTo>
                    <a:pt x="312" y="420"/>
                  </a:lnTo>
                  <a:lnTo>
                    <a:pt x="306" y="426"/>
                  </a:lnTo>
                  <a:lnTo>
                    <a:pt x="306" y="432"/>
                  </a:lnTo>
                  <a:lnTo>
                    <a:pt x="312" y="438"/>
                  </a:lnTo>
                  <a:lnTo>
                    <a:pt x="306" y="438"/>
                  </a:lnTo>
                  <a:lnTo>
                    <a:pt x="312" y="444"/>
                  </a:lnTo>
                  <a:lnTo>
                    <a:pt x="306" y="456"/>
                  </a:lnTo>
                  <a:lnTo>
                    <a:pt x="312" y="456"/>
                  </a:lnTo>
                  <a:lnTo>
                    <a:pt x="318" y="468"/>
                  </a:lnTo>
                  <a:lnTo>
                    <a:pt x="330" y="474"/>
                  </a:lnTo>
                  <a:lnTo>
                    <a:pt x="342" y="474"/>
                  </a:lnTo>
                  <a:lnTo>
                    <a:pt x="342" y="480"/>
                  </a:lnTo>
                  <a:lnTo>
                    <a:pt x="348" y="486"/>
                  </a:lnTo>
                  <a:lnTo>
                    <a:pt x="360" y="486"/>
                  </a:lnTo>
                  <a:lnTo>
                    <a:pt x="366" y="492"/>
                  </a:lnTo>
                  <a:lnTo>
                    <a:pt x="372" y="492"/>
                  </a:lnTo>
                  <a:lnTo>
                    <a:pt x="372" y="498"/>
                  </a:lnTo>
                  <a:lnTo>
                    <a:pt x="372" y="504"/>
                  </a:lnTo>
                  <a:lnTo>
                    <a:pt x="378" y="510"/>
                  </a:lnTo>
                  <a:lnTo>
                    <a:pt x="384" y="516"/>
                  </a:lnTo>
                  <a:lnTo>
                    <a:pt x="390" y="522"/>
                  </a:lnTo>
                  <a:lnTo>
                    <a:pt x="396" y="522"/>
                  </a:lnTo>
                  <a:lnTo>
                    <a:pt x="402" y="522"/>
                  </a:lnTo>
                  <a:lnTo>
                    <a:pt x="408" y="528"/>
                  </a:lnTo>
                  <a:lnTo>
                    <a:pt x="414" y="528"/>
                  </a:lnTo>
                  <a:lnTo>
                    <a:pt x="420" y="540"/>
                  </a:lnTo>
                  <a:lnTo>
                    <a:pt x="420" y="546"/>
                  </a:lnTo>
                  <a:lnTo>
                    <a:pt x="420" y="552"/>
                  </a:lnTo>
                  <a:lnTo>
                    <a:pt x="420" y="558"/>
                  </a:lnTo>
                  <a:lnTo>
                    <a:pt x="426" y="564"/>
                  </a:lnTo>
                  <a:lnTo>
                    <a:pt x="426" y="570"/>
                  </a:lnTo>
                  <a:lnTo>
                    <a:pt x="426" y="576"/>
                  </a:lnTo>
                  <a:lnTo>
                    <a:pt x="396" y="576"/>
                  </a:lnTo>
                  <a:lnTo>
                    <a:pt x="390" y="57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9" name="Freeform 3107"/>
            <p:cNvSpPr>
              <a:spLocks/>
            </p:cNvSpPr>
            <p:nvPr/>
          </p:nvSpPr>
          <p:spPr bwMode="auto">
            <a:xfrm>
              <a:off x="780" y="954"/>
              <a:ext cx="636" cy="534"/>
            </a:xfrm>
            <a:custGeom>
              <a:avLst/>
              <a:gdLst>
                <a:gd name="T0" fmla="*/ 78 w 636"/>
                <a:gd name="T1" fmla="*/ 420 h 534"/>
                <a:gd name="T2" fmla="*/ 12 w 636"/>
                <a:gd name="T3" fmla="*/ 396 h 534"/>
                <a:gd name="T4" fmla="*/ 6 w 636"/>
                <a:gd name="T5" fmla="*/ 354 h 534"/>
                <a:gd name="T6" fmla="*/ 12 w 636"/>
                <a:gd name="T7" fmla="*/ 312 h 534"/>
                <a:gd name="T8" fmla="*/ 36 w 636"/>
                <a:gd name="T9" fmla="*/ 270 h 534"/>
                <a:gd name="T10" fmla="*/ 66 w 636"/>
                <a:gd name="T11" fmla="*/ 222 h 534"/>
                <a:gd name="T12" fmla="*/ 102 w 636"/>
                <a:gd name="T13" fmla="*/ 132 h 534"/>
                <a:gd name="T14" fmla="*/ 126 w 636"/>
                <a:gd name="T15" fmla="*/ 72 h 534"/>
                <a:gd name="T16" fmla="*/ 138 w 636"/>
                <a:gd name="T17" fmla="*/ 72 h 534"/>
                <a:gd name="T18" fmla="*/ 138 w 636"/>
                <a:gd name="T19" fmla="*/ 42 h 534"/>
                <a:gd name="T20" fmla="*/ 144 w 636"/>
                <a:gd name="T21" fmla="*/ 24 h 534"/>
                <a:gd name="T22" fmla="*/ 162 w 636"/>
                <a:gd name="T23" fmla="*/ 12 h 534"/>
                <a:gd name="T24" fmla="*/ 162 w 636"/>
                <a:gd name="T25" fmla="*/ 12 h 534"/>
                <a:gd name="T26" fmla="*/ 186 w 636"/>
                <a:gd name="T27" fmla="*/ 18 h 534"/>
                <a:gd name="T28" fmla="*/ 198 w 636"/>
                <a:gd name="T29" fmla="*/ 18 h 534"/>
                <a:gd name="T30" fmla="*/ 210 w 636"/>
                <a:gd name="T31" fmla="*/ 30 h 534"/>
                <a:gd name="T32" fmla="*/ 216 w 636"/>
                <a:gd name="T33" fmla="*/ 48 h 534"/>
                <a:gd name="T34" fmla="*/ 216 w 636"/>
                <a:gd name="T35" fmla="*/ 66 h 534"/>
                <a:gd name="T36" fmla="*/ 216 w 636"/>
                <a:gd name="T37" fmla="*/ 84 h 534"/>
                <a:gd name="T38" fmla="*/ 234 w 636"/>
                <a:gd name="T39" fmla="*/ 90 h 534"/>
                <a:gd name="T40" fmla="*/ 258 w 636"/>
                <a:gd name="T41" fmla="*/ 96 h 534"/>
                <a:gd name="T42" fmla="*/ 270 w 636"/>
                <a:gd name="T43" fmla="*/ 90 h 534"/>
                <a:gd name="T44" fmla="*/ 288 w 636"/>
                <a:gd name="T45" fmla="*/ 96 h 534"/>
                <a:gd name="T46" fmla="*/ 306 w 636"/>
                <a:gd name="T47" fmla="*/ 102 h 534"/>
                <a:gd name="T48" fmla="*/ 318 w 636"/>
                <a:gd name="T49" fmla="*/ 114 h 534"/>
                <a:gd name="T50" fmla="*/ 330 w 636"/>
                <a:gd name="T51" fmla="*/ 108 h 534"/>
                <a:gd name="T52" fmla="*/ 354 w 636"/>
                <a:gd name="T53" fmla="*/ 114 h 534"/>
                <a:gd name="T54" fmla="*/ 366 w 636"/>
                <a:gd name="T55" fmla="*/ 114 h 534"/>
                <a:gd name="T56" fmla="*/ 390 w 636"/>
                <a:gd name="T57" fmla="*/ 114 h 534"/>
                <a:gd name="T58" fmla="*/ 414 w 636"/>
                <a:gd name="T59" fmla="*/ 114 h 534"/>
                <a:gd name="T60" fmla="*/ 438 w 636"/>
                <a:gd name="T61" fmla="*/ 114 h 534"/>
                <a:gd name="T62" fmla="*/ 462 w 636"/>
                <a:gd name="T63" fmla="*/ 120 h 534"/>
                <a:gd name="T64" fmla="*/ 546 w 636"/>
                <a:gd name="T65" fmla="*/ 132 h 534"/>
                <a:gd name="T66" fmla="*/ 618 w 636"/>
                <a:gd name="T67" fmla="*/ 144 h 534"/>
                <a:gd name="T68" fmla="*/ 618 w 636"/>
                <a:gd name="T69" fmla="*/ 162 h 534"/>
                <a:gd name="T70" fmla="*/ 636 w 636"/>
                <a:gd name="T71" fmla="*/ 174 h 534"/>
                <a:gd name="T72" fmla="*/ 636 w 636"/>
                <a:gd name="T73" fmla="*/ 192 h 534"/>
                <a:gd name="T74" fmla="*/ 618 w 636"/>
                <a:gd name="T75" fmla="*/ 216 h 534"/>
                <a:gd name="T76" fmla="*/ 606 w 636"/>
                <a:gd name="T77" fmla="*/ 234 h 534"/>
                <a:gd name="T78" fmla="*/ 600 w 636"/>
                <a:gd name="T79" fmla="*/ 246 h 534"/>
                <a:gd name="T80" fmla="*/ 588 w 636"/>
                <a:gd name="T81" fmla="*/ 258 h 534"/>
                <a:gd name="T82" fmla="*/ 576 w 636"/>
                <a:gd name="T83" fmla="*/ 270 h 534"/>
                <a:gd name="T84" fmla="*/ 558 w 636"/>
                <a:gd name="T85" fmla="*/ 294 h 534"/>
                <a:gd name="T86" fmla="*/ 558 w 636"/>
                <a:gd name="T87" fmla="*/ 312 h 534"/>
                <a:gd name="T88" fmla="*/ 570 w 636"/>
                <a:gd name="T89" fmla="*/ 312 h 534"/>
                <a:gd name="T90" fmla="*/ 570 w 636"/>
                <a:gd name="T91" fmla="*/ 330 h 534"/>
                <a:gd name="T92" fmla="*/ 570 w 636"/>
                <a:gd name="T93" fmla="*/ 348 h 534"/>
                <a:gd name="T94" fmla="*/ 558 w 636"/>
                <a:gd name="T95" fmla="*/ 354 h 534"/>
                <a:gd name="T96" fmla="*/ 522 w 636"/>
                <a:gd name="T97" fmla="*/ 534 h 534"/>
                <a:gd name="T98" fmla="*/ 354 w 636"/>
                <a:gd name="T99" fmla="*/ 492 h 534"/>
                <a:gd name="T100" fmla="*/ 204 w 636"/>
                <a:gd name="T101" fmla="*/ 45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6" h="534">
                  <a:moveTo>
                    <a:pt x="204" y="456"/>
                  </a:moveTo>
                  <a:lnTo>
                    <a:pt x="144" y="438"/>
                  </a:lnTo>
                  <a:lnTo>
                    <a:pt x="78" y="420"/>
                  </a:lnTo>
                  <a:lnTo>
                    <a:pt x="60" y="414"/>
                  </a:lnTo>
                  <a:lnTo>
                    <a:pt x="36" y="408"/>
                  </a:lnTo>
                  <a:lnTo>
                    <a:pt x="12" y="396"/>
                  </a:lnTo>
                  <a:lnTo>
                    <a:pt x="0" y="384"/>
                  </a:lnTo>
                  <a:lnTo>
                    <a:pt x="0" y="372"/>
                  </a:lnTo>
                  <a:lnTo>
                    <a:pt x="6" y="354"/>
                  </a:lnTo>
                  <a:lnTo>
                    <a:pt x="12" y="342"/>
                  </a:lnTo>
                  <a:lnTo>
                    <a:pt x="12" y="336"/>
                  </a:lnTo>
                  <a:lnTo>
                    <a:pt x="12" y="312"/>
                  </a:lnTo>
                  <a:lnTo>
                    <a:pt x="18" y="300"/>
                  </a:lnTo>
                  <a:lnTo>
                    <a:pt x="36" y="276"/>
                  </a:lnTo>
                  <a:lnTo>
                    <a:pt x="36" y="270"/>
                  </a:lnTo>
                  <a:lnTo>
                    <a:pt x="48" y="258"/>
                  </a:lnTo>
                  <a:lnTo>
                    <a:pt x="54" y="246"/>
                  </a:lnTo>
                  <a:lnTo>
                    <a:pt x="66" y="222"/>
                  </a:lnTo>
                  <a:lnTo>
                    <a:pt x="84" y="180"/>
                  </a:lnTo>
                  <a:lnTo>
                    <a:pt x="96" y="144"/>
                  </a:lnTo>
                  <a:lnTo>
                    <a:pt x="102" y="132"/>
                  </a:lnTo>
                  <a:lnTo>
                    <a:pt x="114" y="114"/>
                  </a:lnTo>
                  <a:lnTo>
                    <a:pt x="126" y="90"/>
                  </a:lnTo>
                  <a:lnTo>
                    <a:pt x="126" y="72"/>
                  </a:lnTo>
                  <a:lnTo>
                    <a:pt x="132" y="66"/>
                  </a:lnTo>
                  <a:lnTo>
                    <a:pt x="132" y="72"/>
                  </a:lnTo>
                  <a:lnTo>
                    <a:pt x="138" y="72"/>
                  </a:lnTo>
                  <a:lnTo>
                    <a:pt x="132" y="60"/>
                  </a:lnTo>
                  <a:lnTo>
                    <a:pt x="138" y="48"/>
                  </a:lnTo>
                  <a:lnTo>
                    <a:pt x="138" y="42"/>
                  </a:lnTo>
                  <a:lnTo>
                    <a:pt x="138" y="36"/>
                  </a:lnTo>
                  <a:lnTo>
                    <a:pt x="138" y="24"/>
                  </a:lnTo>
                  <a:lnTo>
                    <a:pt x="144" y="24"/>
                  </a:lnTo>
                  <a:lnTo>
                    <a:pt x="150" y="0"/>
                  </a:lnTo>
                  <a:lnTo>
                    <a:pt x="156" y="12"/>
                  </a:lnTo>
                  <a:lnTo>
                    <a:pt x="162" y="12"/>
                  </a:lnTo>
                  <a:lnTo>
                    <a:pt x="156" y="6"/>
                  </a:lnTo>
                  <a:lnTo>
                    <a:pt x="162" y="6"/>
                  </a:lnTo>
                  <a:lnTo>
                    <a:pt x="162" y="12"/>
                  </a:lnTo>
                  <a:lnTo>
                    <a:pt x="168" y="12"/>
                  </a:lnTo>
                  <a:lnTo>
                    <a:pt x="180" y="6"/>
                  </a:lnTo>
                  <a:lnTo>
                    <a:pt x="186" y="18"/>
                  </a:lnTo>
                  <a:lnTo>
                    <a:pt x="192" y="18"/>
                  </a:lnTo>
                  <a:lnTo>
                    <a:pt x="192" y="24"/>
                  </a:lnTo>
                  <a:lnTo>
                    <a:pt x="198" y="18"/>
                  </a:lnTo>
                  <a:lnTo>
                    <a:pt x="204" y="24"/>
                  </a:lnTo>
                  <a:lnTo>
                    <a:pt x="210" y="24"/>
                  </a:lnTo>
                  <a:lnTo>
                    <a:pt x="210" y="30"/>
                  </a:lnTo>
                  <a:lnTo>
                    <a:pt x="216" y="36"/>
                  </a:lnTo>
                  <a:lnTo>
                    <a:pt x="216" y="42"/>
                  </a:lnTo>
                  <a:lnTo>
                    <a:pt x="216" y="48"/>
                  </a:lnTo>
                  <a:lnTo>
                    <a:pt x="216" y="54"/>
                  </a:lnTo>
                  <a:lnTo>
                    <a:pt x="216" y="60"/>
                  </a:lnTo>
                  <a:lnTo>
                    <a:pt x="216" y="66"/>
                  </a:lnTo>
                  <a:lnTo>
                    <a:pt x="216" y="72"/>
                  </a:lnTo>
                  <a:lnTo>
                    <a:pt x="216" y="78"/>
                  </a:lnTo>
                  <a:lnTo>
                    <a:pt x="216" y="84"/>
                  </a:lnTo>
                  <a:lnTo>
                    <a:pt x="222" y="84"/>
                  </a:lnTo>
                  <a:lnTo>
                    <a:pt x="222" y="90"/>
                  </a:lnTo>
                  <a:lnTo>
                    <a:pt x="234" y="90"/>
                  </a:lnTo>
                  <a:lnTo>
                    <a:pt x="240" y="96"/>
                  </a:lnTo>
                  <a:lnTo>
                    <a:pt x="246" y="96"/>
                  </a:lnTo>
                  <a:lnTo>
                    <a:pt x="258" y="96"/>
                  </a:lnTo>
                  <a:lnTo>
                    <a:pt x="264" y="96"/>
                  </a:lnTo>
                  <a:lnTo>
                    <a:pt x="270" y="96"/>
                  </a:lnTo>
                  <a:lnTo>
                    <a:pt x="270" y="90"/>
                  </a:lnTo>
                  <a:lnTo>
                    <a:pt x="276" y="90"/>
                  </a:lnTo>
                  <a:lnTo>
                    <a:pt x="282" y="96"/>
                  </a:lnTo>
                  <a:lnTo>
                    <a:pt x="288" y="96"/>
                  </a:lnTo>
                  <a:lnTo>
                    <a:pt x="300" y="96"/>
                  </a:lnTo>
                  <a:lnTo>
                    <a:pt x="300" y="102"/>
                  </a:lnTo>
                  <a:lnTo>
                    <a:pt x="306" y="102"/>
                  </a:lnTo>
                  <a:lnTo>
                    <a:pt x="312" y="102"/>
                  </a:lnTo>
                  <a:lnTo>
                    <a:pt x="318" y="108"/>
                  </a:lnTo>
                  <a:lnTo>
                    <a:pt x="318" y="114"/>
                  </a:lnTo>
                  <a:lnTo>
                    <a:pt x="324" y="114"/>
                  </a:lnTo>
                  <a:lnTo>
                    <a:pt x="324" y="108"/>
                  </a:lnTo>
                  <a:lnTo>
                    <a:pt x="330" y="108"/>
                  </a:lnTo>
                  <a:lnTo>
                    <a:pt x="336" y="114"/>
                  </a:lnTo>
                  <a:lnTo>
                    <a:pt x="342" y="114"/>
                  </a:lnTo>
                  <a:lnTo>
                    <a:pt x="354" y="114"/>
                  </a:lnTo>
                  <a:lnTo>
                    <a:pt x="354" y="108"/>
                  </a:lnTo>
                  <a:lnTo>
                    <a:pt x="360" y="108"/>
                  </a:lnTo>
                  <a:lnTo>
                    <a:pt x="366" y="114"/>
                  </a:lnTo>
                  <a:lnTo>
                    <a:pt x="372" y="120"/>
                  </a:lnTo>
                  <a:lnTo>
                    <a:pt x="384" y="120"/>
                  </a:lnTo>
                  <a:lnTo>
                    <a:pt x="390" y="114"/>
                  </a:lnTo>
                  <a:lnTo>
                    <a:pt x="396" y="114"/>
                  </a:lnTo>
                  <a:lnTo>
                    <a:pt x="402" y="114"/>
                  </a:lnTo>
                  <a:lnTo>
                    <a:pt x="414" y="114"/>
                  </a:lnTo>
                  <a:lnTo>
                    <a:pt x="426" y="114"/>
                  </a:lnTo>
                  <a:lnTo>
                    <a:pt x="432" y="114"/>
                  </a:lnTo>
                  <a:lnTo>
                    <a:pt x="438" y="114"/>
                  </a:lnTo>
                  <a:lnTo>
                    <a:pt x="444" y="114"/>
                  </a:lnTo>
                  <a:lnTo>
                    <a:pt x="450" y="114"/>
                  </a:lnTo>
                  <a:lnTo>
                    <a:pt x="462" y="120"/>
                  </a:lnTo>
                  <a:lnTo>
                    <a:pt x="474" y="114"/>
                  </a:lnTo>
                  <a:lnTo>
                    <a:pt x="540" y="126"/>
                  </a:lnTo>
                  <a:lnTo>
                    <a:pt x="546" y="132"/>
                  </a:lnTo>
                  <a:lnTo>
                    <a:pt x="570" y="138"/>
                  </a:lnTo>
                  <a:lnTo>
                    <a:pt x="576" y="138"/>
                  </a:lnTo>
                  <a:lnTo>
                    <a:pt x="618" y="144"/>
                  </a:lnTo>
                  <a:lnTo>
                    <a:pt x="618" y="150"/>
                  </a:lnTo>
                  <a:lnTo>
                    <a:pt x="618" y="156"/>
                  </a:lnTo>
                  <a:lnTo>
                    <a:pt x="618" y="162"/>
                  </a:lnTo>
                  <a:lnTo>
                    <a:pt x="624" y="168"/>
                  </a:lnTo>
                  <a:lnTo>
                    <a:pt x="630" y="168"/>
                  </a:lnTo>
                  <a:lnTo>
                    <a:pt x="636" y="174"/>
                  </a:lnTo>
                  <a:lnTo>
                    <a:pt x="636" y="180"/>
                  </a:lnTo>
                  <a:lnTo>
                    <a:pt x="636" y="186"/>
                  </a:lnTo>
                  <a:lnTo>
                    <a:pt x="636" y="192"/>
                  </a:lnTo>
                  <a:lnTo>
                    <a:pt x="630" y="198"/>
                  </a:lnTo>
                  <a:lnTo>
                    <a:pt x="630" y="204"/>
                  </a:lnTo>
                  <a:lnTo>
                    <a:pt x="618" y="216"/>
                  </a:lnTo>
                  <a:lnTo>
                    <a:pt x="618" y="222"/>
                  </a:lnTo>
                  <a:lnTo>
                    <a:pt x="612" y="234"/>
                  </a:lnTo>
                  <a:lnTo>
                    <a:pt x="606" y="234"/>
                  </a:lnTo>
                  <a:lnTo>
                    <a:pt x="606" y="240"/>
                  </a:lnTo>
                  <a:lnTo>
                    <a:pt x="600" y="240"/>
                  </a:lnTo>
                  <a:lnTo>
                    <a:pt x="600" y="246"/>
                  </a:lnTo>
                  <a:lnTo>
                    <a:pt x="600" y="252"/>
                  </a:lnTo>
                  <a:lnTo>
                    <a:pt x="594" y="258"/>
                  </a:lnTo>
                  <a:lnTo>
                    <a:pt x="588" y="258"/>
                  </a:lnTo>
                  <a:lnTo>
                    <a:pt x="588" y="264"/>
                  </a:lnTo>
                  <a:lnTo>
                    <a:pt x="582" y="264"/>
                  </a:lnTo>
                  <a:lnTo>
                    <a:pt x="576" y="270"/>
                  </a:lnTo>
                  <a:lnTo>
                    <a:pt x="570" y="282"/>
                  </a:lnTo>
                  <a:lnTo>
                    <a:pt x="564" y="288"/>
                  </a:lnTo>
                  <a:lnTo>
                    <a:pt x="558" y="294"/>
                  </a:lnTo>
                  <a:lnTo>
                    <a:pt x="558" y="300"/>
                  </a:lnTo>
                  <a:lnTo>
                    <a:pt x="558" y="306"/>
                  </a:lnTo>
                  <a:lnTo>
                    <a:pt x="558" y="312"/>
                  </a:lnTo>
                  <a:lnTo>
                    <a:pt x="564" y="312"/>
                  </a:lnTo>
                  <a:lnTo>
                    <a:pt x="570" y="318"/>
                  </a:lnTo>
                  <a:lnTo>
                    <a:pt x="570" y="312"/>
                  </a:lnTo>
                  <a:lnTo>
                    <a:pt x="570" y="318"/>
                  </a:lnTo>
                  <a:lnTo>
                    <a:pt x="576" y="324"/>
                  </a:lnTo>
                  <a:lnTo>
                    <a:pt x="570" y="330"/>
                  </a:lnTo>
                  <a:lnTo>
                    <a:pt x="570" y="336"/>
                  </a:lnTo>
                  <a:lnTo>
                    <a:pt x="570" y="342"/>
                  </a:lnTo>
                  <a:lnTo>
                    <a:pt x="570" y="348"/>
                  </a:lnTo>
                  <a:lnTo>
                    <a:pt x="564" y="348"/>
                  </a:lnTo>
                  <a:lnTo>
                    <a:pt x="564" y="354"/>
                  </a:lnTo>
                  <a:lnTo>
                    <a:pt x="558" y="354"/>
                  </a:lnTo>
                  <a:lnTo>
                    <a:pt x="558" y="360"/>
                  </a:lnTo>
                  <a:lnTo>
                    <a:pt x="558" y="372"/>
                  </a:lnTo>
                  <a:lnTo>
                    <a:pt x="522" y="534"/>
                  </a:lnTo>
                  <a:lnTo>
                    <a:pt x="438" y="516"/>
                  </a:lnTo>
                  <a:lnTo>
                    <a:pt x="354" y="498"/>
                  </a:lnTo>
                  <a:lnTo>
                    <a:pt x="354" y="492"/>
                  </a:lnTo>
                  <a:lnTo>
                    <a:pt x="306" y="480"/>
                  </a:lnTo>
                  <a:lnTo>
                    <a:pt x="246" y="468"/>
                  </a:lnTo>
                  <a:lnTo>
                    <a:pt x="204" y="45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0" name="Freeform 3108"/>
            <p:cNvSpPr>
              <a:spLocks/>
            </p:cNvSpPr>
            <p:nvPr/>
          </p:nvSpPr>
          <p:spPr bwMode="auto">
            <a:xfrm>
              <a:off x="4518" y="1098"/>
              <a:ext cx="126" cy="276"/>
            </a:xfrm>
            <a:custGeom>
              <a:avLst/>
              <a:gdLst>
                <a:gd name="T0" fmla="*/ 12 w 126"/>
                <a:gd name="T1" fmla="*/ 276 h 276"/>
                <a:gd name="T2" fmla="*/ 6 w 126"/>
                <a:gd name="T3" fmla="*/ 270 h 276"/>
                <a:gd name="T4" fmla="*/ 6 w 126"/>
                <a:gd name="T5" fmla="*/ 258 h 276"/>
                <a:gd name="T6" fmla="*/ 6 w 126"/>
                <a:gd name="T7" fmla="*/ 246 h 276"/>
                <a:gd name="T8" fmla="*/ 6 w 126"/>
                <a:gd name="T9" fmla="*/ 234 h 276"/>
                <a:gd name="T10" fmla="*/ 0 w 126"/>
                <a:gd name="T11" fmla="*/ 216 h 276"/>
                <a:gd name="T12" fmla="*/ 0 w 126"/>
                <a:gd name="T13" fmla="*/ 198 h 276"/>
                <a:gd name="T14" fmla="*/ 0 w 126"/>
                <a:gd name="T15" fmla="*/ 180 h 276"/>
                <a:gd name="T16" fmla="*/ 6 w 126"/>
                <a:gd name="T17" fmla="*/ 174 h 276"/>
                <a:gd name="T18" fmla="*/ 6 w 126"/>
                <a:gd name="T19" fmla="*/ 162 h 276"/>
                <a:gd name="T20" fmla="*/ 6 w 126"/>
                <a:gd name="T21" fmla="*/ 150 h 276"/>
                <a:gd name="T22" fmla="*/ 12 w 126"/>
                <a:gd name="T23" fmla="*/ 138 h 276"/>
                <a:gd name="T24" fmla="*/ 6 w 126"/>
                <a:gd name="T25" fmla="*/ 132 h 276"/>
                <a:gd name="T26" fmla="*/ 6 w 126"/>
                <a:gd name="T27" fmla="*/ 120 h 276"/>
                <a:gd name="T28" fmla="*/ 12 w 126"/>
                <a:gd name="T29" fmla="*/ 114 h 276"/>
                <a:gd name="T30" fmla="*/ 18 w 126"/>
                <a:gd name="T31" fmla="*/ 108 h 276"/>
                <a:gd name="T32" fmla="*/ 24 w 126"/>
                <a:gd name="T33" fmla="*/ 96 h 276"/>
                <a:gd name="T34" fmla="*/ 30 w 126"/>
                <a:gd name="T35" fmla="*/ 90 h 276"/>
                <a:gd name="T36" fmla="*/ 30 w 126"/>
                <a:gd name="T37" fmla="*/ 78 h 276"/>
                <a:gd name="T38" fmla="*/ 18 w 126"/>
                <a:gd name="T39" fmla="*/ 66 h 276"/>
                <a:gd name="T40" fmla="*/ 24 w 126"/>
                <a:gd name="T41" fmla="*/ 48 h 276"/>
                <a:gd name="T42" fmla="*/ 18 w 126"/>
                <a:gd name="T43" fmla="*/ 42 h 276"/>
                <a:gd name="T44" fmla="*/ 24 w 126"/>
                <a:gd name="T45" fmla="*/ 24 h 276"/>
                <a:gd name="T46" fmla="*/ 18 w 126"/>
                <a:gd name="T47" fmla="*/ 18 h 276"/>
                <a:gd name="T48" fmla="*/ 30 w 126"/>
                <a:gd name="T49" fmla="*/ 6 h 276"/>
                <a:gd name="T50" fmla="*/ 42 w 126"/>
                <a:gd name="T51" fmla="*/ 0 h 276"/>
                <a:gd name="T52" fmla="*/ 72 w 126"/>
                <a:gd name="T53" fmla="*/ 102 h 276"/>
                <a:gd name="T54" fmla="*/ 96 w 126"/>
                <a:gd name="T55" fmla="*/ 168 h 276"/>
                <a:gd name="T56" fmla="*/ 102 w 126"/>
                <a:gd name="T57" fmla="*/ 180 h 276"/>
                <a:gd name="T58" fmla="*/ 108 w 126"/>
                <a:gd name="T59" fmla="*/ 192 h 276"/>
                <a:gd name="T60" fmla="*/ 114 w 126"/>
                <a:gd name="T61" fmla="*/ 204 h 276"/>
                <a:gd name="T62" fmla="*/ 114 w 126"/>
                <a:gd name="T63" fmla="*/ 210 h 276"/>
                <a:gd name="T64" fmla="*/ 120 w 126"/>
                <a:gd name="T65" fmla="*/ 210 h 276"/>
                <a:gd name="T66" fmla="*/ 126 w 126"/>
                <a:gd name="T67" fmla="*/ 234 h 276"/>
                <a:gd name="T68" fmla="*/ 108 w 126"/>
                <a:gd name="T69" fmla="*/ 240 h 276"/>
                <a:gd name="T70" fmla="*/ 102 w 126"/>
                <a:gd name="T71" fmla="*/ 252 h 276"/>
                <a:gd name="T72" fmla="*/ 96 w 126"/>
                <a:gd name="T73" fmla="*/ 258 h 276"/>
                <a:gd name="T74" fmla="*/ 48 w 126"/>
                <a:gd name="T75" fmla="*/ 27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276">
                  <a:moveTo>
                    <a:pt x="24" y="276"/>
                  </a:moveTo>
                  <a:lnTo>
                    <a:pt x="12" y="276"/>
                  </a:lnTo>
                  <a:lnTo>
                    <a:pt x="12" y="270"/>
                  </a:lnTo>
                  <a:lnTo>
                    <a:pt x="6" y="270"/>
                  </a:lnTo>
                  <a:lnTo>
                    <a:pt x="6" y="264"/>
                  </a:lnTo>
                  <a:lnTo>
                    <a:pt x="6" y="258"/>
                  </a:lnTo>
                  <a:lnTo>
                    <a:pt x="6" y="252"/>
                  </a:lnTo>
                  <a:lnTo>
                    <a:pt x="6" y="246"/>
                  </a:lnTo>
                  <a:lnTo>
                    <a:pt x="6" y="240"/>
                  </a:lnTo>
                  <a:lnTo>
                    <a:pt x="6" y="234"/>
                  </a:lnTo>
                  <a:lnTo>
                    <a:pt x="0" y="228"/>
                  </a:lnTo>
                  <a:lnTo>
                    <a:pt x="0" y="216"/>
                  </a:lnTo>
                  <a:lnTo>
                    <a:pt x="0" y="210"/>
                  </a:lnTo>
                  <a:lnTo>
                    <a:pt x="0" y="198"/>
                  </a:lnTo>
                  <a:lnTo>
                    <a:pt x="0" y="192"/>
                  </a:lnTo>
                  <a:lnTo>
                    <a:pt x="0" y="180"/>
                  </a:lnTo>
                  <a:lnTo>
                    <a:pt x="0" y="174"/>
                  </a:lnTo>
                  <a:lnTo>
                    <a:pt x="6" y="174"/>
                  </a:lnTo>
                  <a:lnTo>
                    <a:pt x="6" y="168"/>
                  </a:lnTo>
                  <a:lnTo>
                    <a:pt x="6" y="162"/>
                  </a:lnTo>
                  <a:lnTo>
                    <a:pt x="6" y="156"/>
                  </a:lnTo>
                  <a:lnTo>
                    <a:pt x="6" y="150"/>
                  </a:lnTo>
                  <a:lnTo>
                    <a:pt x="6" y="144"/>
                  </a:lnTo>
                  <a:lnTo>
                    <a:pt x="12" y="138"/>
                  </a:lnTo>
                  <a:lnTo>
                    <a:pt x="6" y="138"/>
                  </a:lnTo>
                  <a:lnTo>
                    <a:pt x="6" y="132"/>
                  </a:lnTo>
                  <a:lnTo>
                    <a:pt x="6" y="126"/>
                  </a:lnTo>
                  <a:lnTo>
                    <a:pt x="6" y="120"/>
                  </a:lnTo>
                  <a:lnTo>
                    <a:pt x="6" y="114"/>
                  </a:lnTo>
                  <a:lnTo>
                    <a:pt x="12" y="114"/>
                  </a:lnTo>
                  <a:lnTo>
                    <a:pt x="12" y="108"/>
                  </a:lnTo>
                  <a:lnTo>
                    <a:pt x="18" y="108"/>
                  </a:lnTo>
                  <a:lnTo>
                    <a:pt x="18" y="102"/>
                  </a:lnTo>
                  <a:lnTo>
                    <a:pt x="24" y="96"/>
                  </a:lnTo>
                  <a:lnTo>
                    <a:pt x="24" y="90"/>
                  </a:lnTo>
                  <a:lnTo>
                    <a:pt x="30" y="90"/>
                  </a:lnTo>
                  <a:lnTo>
                    <a:pt x="30" y="84"/>
                  </a:lnTo>
                  <a:lnTo>
                    <a:pt x="30" y="78"/>
                  </a:lnTo>
                  <a:lnTo>
                    <a:pt x="24" y="72"/>
                  </a:lnTo>
                  <a:lnTo>
                    <a:pt x="18" y="66"/>
                  </a:lnTo>
                  <a:lnTo>
                    <a:pt x="24" y="60"/>
                  </a:lnTo>
                  <a:lnTo>
                    <a:pt x="24" y="48"/>
                  </a:lnTo>
                  <a:lnTo>
                    <a:pt x="24" y="42"/>
                  </a:lnTo>
                  <a:lnTo>
                    <a:pt x="18" y="42"/>
                  </a:lnTo>
                  <a:lnTo>
                    <a:pt x="24" y="36"/>
                  </a:lnTo>
                  <a:lnTo>
                    <a:pt x="24" y="24"/>
                  </a:lnTo>
                  <a:lnTo>
                    <a:pt x="24" y="18"/>
                  </a:lnTo>
                  <a:lnTo>
                    <a:pt x="18" y="18"/>
                  </a:lnTo>
                  <a:lnTo>
                    <a:pt x="24" y="12"/>
                  </a:lnTo>
                  <a:lnTo>
                    <a:pt x="30" y="6"/>
                  </a:lnTo>
                  <a:lnTo>
                    <a:pt x="42" y="12"/>
                  </a:lnTo>
                  <a:lnTo>
                    <a:pt x="42" y="0"/>
                  </a:lnTo>
                  <a:lnTo>
                    <a:pt x="66" y="60"/>
                  </a:lnTo>
                  <a:lnTo>
                    <a:pt x="72" y="102"/>
                  </a:lnTo>
                  <a:lnTo>
                    <a:pt x="90" y="144"/>
                  </a:lnTo>
                  <a:lnTo>
                    <a:pt x="96" y="168"/>
                  </a:lnTo>
                  <a:lnTo>
                    <a:pt x="96" y="174"/>
                  </a:lnTo>
                  <a:lnTo>
                    <a:pt x="102" y="180"/>
                  </a:lnTo>
                  <a:lnTo>
                    <a:pt x="102" y="186"/>
                  </a:lnTo>
                  <a:lnTo>
                    <a:pt x="108" y="192"/>
                  </a:lnTo>
                  <a:lnTo>
                    <a:pt x="114" y="198"/>
                  </a:lnTo>
                  <a:lnTo>
                    <a:pt x="114" y="204"/>
                  </a:lnTo>
                  <a:lnTo>
                    <a:pt x="120" y="210"/>
                  </a:lnTo>
                  <a:lnTo>
                    <a:pt x="114" y="210"/>
                  </a:lnTo>
                  <a:lnTo>
                    <a:pt x="114" y="216"/>
                  </a:lnTo>
                  <a:lnTo>
                    <a:pt x="120" y="210"/>
                  </a:lnTo>
                  <a:lnTo>
                    <a:pt x="126" y="210"/>
                  </a:lnTo>
                  <a:lnTo>
                    <a:pt x="126" y="234"/>
                  </a:lnTo>
                  <a:lnTo>
                    <a:pt x="120" y="234"/>
                  </a:lnTo>
                  <a:lnTo>
                    <a:pt x="108" y="240"/>
                  </a:lnTo>
                  <a:lnTo>
                    <a:pt x="102" y="246"/>
                  </a:lnTo>
                  <a:lnTo>
                    <a:pt x="102" y="252"/>
                  </a:lnTo>
                  <a:lnTo>
                    <a:pt x="96" y="252"/>
                  </a:lnTo>
                  <a:lnTo>
                    <a:pt x="96" y="258"/>
                  </a:lnTo>
                  <a:lnTo>
                    <a:pt x="54" y="270"/>
                  </a:lnTo>
                  <a:lnTo>
                    <a:pt x="48" y="270"/>
                  </a:lnTo>
                  <a:lnTo>
                    <a:pt x="24" y="27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1" name="Freeform 3109"/>
            <p:cNvSpPr>
              <a:spLocks/>
            </p:cNvSpPr>
            <p:nvPr/>
          </p:nvSpPr>
          <p:spPr bwMode="auto">
            <a:xfrm>
              <a:off x="2790" y="1500"/>
              <a:ext cx="474" cy="312"/>
            </a:xfrm>
            <a:custGeom>
              <a:avLst/>
              <a:gdLst>
                <a:gd name="T0" fmla="*/ 402 w 474"/>
                <a:gd name="T1" fmla="*/ 282 h 312"/>
                <a:gd name="T2" fmla="*/ 390 w 474"/>
                <a:gd name="T3" fmla="*/ 300 h 312"/>
                <a:gd name="T4" fmla="*/ 384 w 474"/>
                <a:gd name="T5" fmla="*/ 312 h 312"/>
                <a:gd name="T6" fmla="*/ 378 w 474"/>
                <a:gd name="T7" fmla="*/ 300 h 312"/>
                <a:gd name="T8" fmla="*/ 366 w 474"/>
                <a:gd name="T9" fmla="*/ 294 h 312"/>
                <a:gd name="T10" fmla="*/ 330 w 474"/>
                <a:gd name="T11" fmla="*/ 294 h 312"/>
                <a:gd name="T12" fmla="*/ 264 w 474"/>
                <a:gd name="T13" fmla="*/ 294 h 312"/>
                <a:gd name="T14" fmla="*/ 210 w 474"/>
                <a:gd name="T15" fmla="*/ 300 h 312"/>
                <a:gd name="T16" fmla="*/ 156 w 474"/>
                <a:gd name="T17" fmla="*/ 300 h 312"/>
                <a:gd name="T18" fmla="*/ 102 w 474"/>
                <a:gd name="T19" fmla="*/ 300 h 312"/>
                <a:gd name="T20" fmla="*/ 66 w 474"/>
                <a:gd name="T21" fmla="*/ 294 h 312"/>
                <a:gd name="T22" fmla="*/ 54 w 474"/>
                <a:gd name="T23" fmla="*/ 276 h 312"/>
                <a:gd name="T24" fmla="*/ 54 w 474"/>
                <a:gd name="T25" fmla="*/ 258 h 312"/>
                <a:gd name="T26" fmla="*/ 54 w 474"/>
                <a:gd name="T27" fmla="*/ 240 h 312"/>
                <a:gd name="T28" fmla="*/ 48 w 474"/>
                <a:gd name="T29" fmla="*/ 228 h 312"/>
                <a:gd name="T30" fmla="*/ 48 w 474"/>
                <a:gd name="T31" fmla="*/ 216 h 312"/>
                <a:gd name="T32" fmla="*/ 48 w 474"/>
                <a:gd name="T33" fmla="*/ 204 h 312"/>
                <a:gd name="T34" fmla="*/ 36 w 474"/>
                <a:gd name="T35" fmla="*/ 198 h 312"/>
                <a:gd name="T36" fmla="*/ 36 w 474"/>
                <a:gd name="T37" fmla="*/ 180 h 312"/>
                <a:gd name="T38" fmla="*/ 36 w 474"/>
                <a:gd name="T39" fmla="*/ 168 h 312"/>
                <a:gd name="T40" fmla="*/ 30 w 474"/>
                <a:gd name="T41" fmla="*/ 156 h 312"/>
                <a:gd name="T42" fmla="*/ 18 w 474"/>
                <a:gd name="T43" fmla="*/ 138 h 312"/>
                <a:gd name="T44" fmla="*/ 12 w 474"/>
                <a:gd name="T45" fmla="*/ 120 h 312"/>
                <a:gd name="T46" fmla="*/ 18 w 474"/>
                <a:gd name="T47" fmla="*/ 108 h 312"/>
                <a:gd name="T48" fmla="*/ 6 w 474"/>
                <a:gd name="T49" fmla="*/ 102 h 312"/>
                <a:gd name="T50" fmla="*/ 6 w 474"/>
                <a:gd name="T51" fmla="*/ 90 h 312"/>
                <a:gd name="T52" fmla="*/ 0 w 474"/>
                <a:gd name="T53" fmla="*/ 72 h 312"/>
                <a:gd name="T54" fmla="*/ 6 w 474"/>
                <a:gd name="T55" fmla="*/ 60 h 312"/>
                <a:gd name="T56" fmla="*/ 12 w 474"/>
                <a:gd name="T57" fmla="*/ 48 h 312"/>
                <a:gd name="T58" fmla="*/ 6 w 474"/>
                <a:gd name="T59" fmla="*/ 36 h 312"/>
                <a:gd name="T60" fmla="*/ 6 w 474"/>
                <a:gd name="T61" fmla="*/ 18 h 312"/>
                <a:gd name="T62" fmla="*/ 12 w 474"/>
                <a:gd name="T63" fmla="*/ 6 h 312"/>
                <a:gd name="T64" fmla="*/ 84 w 474"/>
                <a:gd name="T65" fmla="*/ 6 h 312"/>
                <a:gd name="T66" fmla="*/ 126 w 474"/>
                <a:gd name="T67" fmla="*/ 6 h 312"/>
                <a:gd name="T68" fmla="*/ 192 w 474"/>
                <a:gd name="T69" fmla="*/ 6 h 312"/>
                <a:gd name="T70" fmla="*/ 258 w 474"/>
                <a:gd name="T71" fmla="*/ 6 h 312"/>
                <a:gd name="T72" fmla="*/ 330 w 474"/>
                <a:gd name="T73" fmla="*/ 0 h 312"/>
                <a:gd name="T74" fmla="*/ 390 w 474"/>
                <a:gd name="T75" fmla="*/ 0 h 312"/>
                <a:gd name="T76" fmla="*/ 402 w 474"/>
                <a:gd name="T77" fmla="*/ 18 h 312"/>
                <a:gd name="T78" fmla="*/ 396 w 474"/>
                <a:gd name="T79" fmla="*/ 42 h 312"/>
                <a:gd name="T80" fmla="*/ 402 w 474"/>
                <a:gd name="T81" fmla="*/ 60 h 312"/>
                <a:gd name="T82" fmla="*/ 414 w 474"/>
                <a:gd name="T83" fmla="*/ 78 h 312"/>
                <a:gd name="T84" fmla="*/ 432 w 474"/>
                <a:gd name="T85" fmla="*/ 90 h 312"/>
                <a:gd name="T86" fmla="*/ 438 w 474"/>
                <a:gd name="T87" fmla="*/ 102 h 312"/>
                <a:gd name="T88" fmla="*/ 450 w 474"/>
                <a:gd name="T89" fmla="*/ 114 h 312"/>
                <a:gd name="T90" fmla="*/ 462 w 474"/>
                <a:gd name="T91" fmla="*/ 126 h 312"/>
                <a:gd name="T92" fmla="*/ 474 w 474"/>
                <a:gd name="T93" fmla="*/ 138 h 312"/>
                <a:gd name="T94" fmla="*/ 474 w 474"/>
                <a:gd name="T95" fmla="*/ 162 h 312"/>
                <a:gd name="T96" fmla="*/ 462 w 474"/>
                <a:gd name="T97" fmla="*/ 174 h 312"/>
                <a:gd name="T98" fmla="*/ 456 w 474"/>
                <a:gd name="T99" fmla="*/ 186 h 312"/>
                <a:gd name="T100" fmla="*/ 444 w 474"/>
                <a:gd name="T101" fmla="*/ 198 h 312"/>
                <a:gd name="T102" fmla="*/ 432 w 474"/>
                <a:gd name="T103" fmla="*/ 204 h 312"/>
                <a:gd name="T104" fmla="*/ 414 w 474"/>
                <a:gd name="T105" fmla="*/ 204 h 312"/>
                <a:gd name="T106" fmla="*/ 408 w 474"/>
                <a:gd name="T107" fmla="*/ 222 h 312"/>
                <a:gd name="T108" fmla="*/ 414 w 474"/>
                <a:gd name="T109" fmla="*/ 234 h 312"/>
                <a:gd name="T110" fmla="*/ 420 w 474"/>
                <a:gd name="T111" fmla="*/ 252 h 312"/>
                <a:gd name="T112" fmla="*/ 414 w 474"/>
                <a:gd name="T113"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312">
                  <a:moveTo>
                    <a:pt x="408" y="276"/>
                  </a:moveTo>
                  <a:lnTo>
                    <a:pt x="408" y="282"/>
                  </a:lnTo>
                  <a:lnTo>
                    <a:pt x="402" y="282"/>
                  </a:lnTo>
                  <a:lnTo>
                    <a:pt x="390" y="288"/>
                  </a:lnTo>
                  <a:lnTo>
                    <a:pt x="390" y="294"/>
                  </a:lnTo>
                  <a:lnTo>
                    <a:pt x="390" y="300"/>
                  </a:lnTo>
                  <a:lnTo>
                    <a:pt x="390" y="306"/>
                  </a:lnTo>
                  <a:lnTo>
                    <a:pt x="390" y="312"/>
                  </a:lnTo>
                  <a:lnTo>
                    <a:pt x="384" y="312"/>
                  </a:lnTo>
                  <a:lnTo>
                    <a:pt x="384" y="306"/>
                  </a:lnTo>
                  <a:lnTo>
                    <a:pt x="378" y="306"/>
                  </a:lnTo>
                  <a:lnTo>
                    <a:pt x="378" y="300"/>
                  </a:lnTo>
                  <a:lnTo>
                    <a:pt x="372" y="300"/>
                  </a:lnTo>
                  <a:lnTo>
                    <a:pt x="372" y="294"/>
                  </a:lnTo>
                  <a:lnTo>
                    <a:pt x="366" y="294"/>
                  </a:lnTo>
                  <a:lnTo>
                    <a:pt x="366" y="288"/>
                  </a:lnTo>
                  <a:lnTo>
                    <a:pt x="348" y="288"/>
                  </a:lnTo>
                  <a:lnTo>
                    <a:pt x="330" y="294"/>
                  </a:lnTo>
                  <a:lnTo>
                    <a:pt x="318" y="294"/>
                  </a:lnTo>
                  <a:lnTo>
                    <a:pt x="294" y="294"/>
                  </a:lnTo>
                  <a:lnTo>
                    <a:pt x="264" y="294"/>
                  </a:lnTo>
                  <a:lnTo>
                    <a:pt x="240" y="294"/>
                  </a:lnTo>
                  <a:lnTo>
                    <a:pt x="228" y="300"/>
                  </a:lnTo>
                  <a:lnTo>
                    <a:pt x="210" y="300"/>
                  </a:lnTo>
                  <a:lnTo>
                    <a:pt x="192" y="300"/>
                  </a:lnTo>
                  <a:lnTo>
                    <a:pt x="180" y="300"/>
                  </a:lnTo>
                  <a:lnTo>
                    <a:pt x="156" y="300"/>
                  </a:lnTo>
                  <a:lnTo>
                    <a:pt x="144" y="300"/>
                  </a:lnTo>
                  <a:lnTo>
                    <a:pt x="126" y="300"/>
                  </a:lnTo>
                  <a:lnTo>
                    <a:pt x="102" y="300"/>
                  </a:lnTo>
                  <a:lnTo>
                    <a:pt x="90" y="300"/>
                  </a:lnTo>
                  <a:lnTo>
                    <a:pt x="60" y="300"/>
                  </a:lnTo>
                  <a:lnTo>
                    <a:pt x="66" y="294"/>
                  </a:lnTo>
                  <a:lnTo>
                    <a:pt x="60" y="294"/>
                  </a:lnTo>
                  <a:lnTo>
                    <a:pt x="54" y="282"/>
                  </a:lnTo>
                  <a:lnTo>
                    <a:pt x="54" y="276"/>
                  </a:lnTo>
                  <a:lnTo>
                    <a:pt x="54" y="270"/>
                  </a:lnTo>
                  <a:lnTo>
                    <a:pt x="60" y="270"/>
                  </a:lnTo>
                  <a:lnTo>
                    <a:pt x="54" y="258"/>
                  </a:lnTo>
                  <a:lnTo>
                    <a:pt x="54" y="252"/>
                  </a:lnTo>
                  <a:lnTo>
                    <a:pt x="54" y="246"/>
                  </a:lnTo>
                  <a:lnTo>
                    <a:pt x="54" y="240"/>
                  </a:lnTo>
                  <a:lnTo>
                    <a:pt x="48" y="234"/>
                  </a:lnTo>
                  <a:lnTo>
                    <a:pt x="54" y="234"/>
                  </a:lnTo>
                  <a:lnTo>
                    <a:pt x="48" y="228"/>
                  </a:lnTo>
                  <a:lnTo>
                    <a:pt x="54" y="228"/>
                  </a:lnTo>
                  <a:lnTo>
                    <a:pt x="48" y="222"/>
                  </a:lnTo>
                  <a:lnTo>
                    <a:pt x="48" y="216"/>
                  </a:lnTo>
                  <a:lnTo>
                    <a:pt x="48" y="210"/>
                  </a:lnTo>
                  <a:lnTo>
                    <a:pt x="42" y="210"/>
                  </a:lnTo>
                  <a:lnTo>
                    <a:pt x="48" y="204"/>
                  </a:lnTo>
                  <a:lnTo>
                    <a:pt x="42" y="204"/>
                  </a:lnTo>
                  <a:lnTo>
                    <a:pt x="36" y="204"/>
                  </a:lnTo>
                  <a:lnTo>
                    <a:pt x="36" y="198"/>
                  </a:lnTo>
                  <a:lnTo>
                    <a:pt x="36" y="192"/>
                  </a:lnTo>
                  <a:lnTo>
                    <a:pt x="36" y="186"/>
                  </a:lnTo>
                  <a:lnTo>
                    <a:pt x="36" y="180"/>
                  </a:lnTo>
                  <a:lnTo>
                    <a:pt x="42" y="180"/>
                  </a:lnTo>
                  <a:lnTo>
                    <a:pt x="36" y="174"/>
                  </a:lnTo>
                  <a:lnTo>
                    <a:pt x="36" y="168"/>
                  </a:lnTo>
                  <a:lnTo>
                    <a:pt x="36" y="162"/>
                  </a:lnTo>
                  <a:lnTo>
                    <a:pt x="30" y="162"/>
                  </a:lnTo>
                  <a:lnTo>
                    <a:pt x="30" y="156"/>
                  </a:lnTo>
                  <a:lnTo>
                    <a:pt x="24" y="150"/>
                  </a:lnTo>
                  <a:lnTo>
                    <a:pt x="24" y="144"/>
                  </a:lnTo>
                  <a:lnTo>
                    <a:pt x="18" y="138"/>
                  </a:lnTo>
                  <a:lnTo>
                    <a:pt x="18" y="132"/>
                  </a:lnTo>
                  <a:lnTo>
                    <a:pt x="18" y="126"/>
                  </a:lnTo>
                  <a:lnTo>
                    <a:pt x="12" y="120"/>
                  </a:lnTo>
                  <a:lnTo>
                    <a:pt x="12" y="114"/>
                  </a:lnTo>
                  <a:lnTo>
                    <a:pt x="18" y="114"/>
                  </a:lnTo>
                  <a:lnTo>
                    <a:pt x="18" y="108"/>
                  </a:lnTo>
                  <a:lnTo>
                    <a:pt x="12" y="108"/>
                  </a:lnTo>
                  <a:lnTo>
                    <a:pt x="12" y="102"/>
                  </a:lnTo>
                  <a:lnTo>
                    <a:pt x="6" y="102"/>
                  </a:lnTo>
                  <a:lnTo>
                    <a:pt x="12" y="102"/>
                  </a:lnTo>
                  <a:lnTo>
                    <a:pt x="6" y="96"/>
                  </a:lnTo>
                  <a:lnTo>
                    <a:pt x="6" y="90"/>
                  </a:lnTo>
                  <a:lnTo>
                    <a:pt x="0" y="84"/>
                  </a:lnTo>
                  <a:lnTo>
                    <a:pt x="0" y="78"/>
                  </a:lnTo>
                  <a:lnTo>
                    <a:pt x="0" y="72"/>
                  </a:lnTo>
                  <a:lnTo>
                    <a:pt x="6" y="72"/>
                  </a:lnTo>
                  <a:lnTo>
                    <a:pt x="6" y="66"/>
                  </a:lnTo>
                  <a:lnTo>
                    <a:pt x="6" y="60"/>
                  </a:lnTo>
                  <a:lnTo>
                    <a:pt x="6" y="54"/>
                  </a:lnTo>
                  <a:lnTo>
                    <a:pt x="12" y="54"/>
                  </a:lnTo>
                  <a:lnTo>
                    <a:pt x="12" y="48"/>
                  </a:lnTo>
                  <a:lnTo>
                    <a:pt x="12" y="42"/>
                  </a:lnTo>
                  <a:lnTo>
                    <a:pt x="12" y="36"/>
                  </a:lnTo>
                  <a:lnTo>
                    <a:pt x="6" y="36"/>
                  </a:lnTo>
                  <a:lnTo>
                    <a:pt x="6" y="30"/>
                  </a:lnTo>
                  <a:lnTo>
                    <a:pt x="6" y="24"/>
                  </a:lnTo>
                  <a:lnTo>
                    <a:pt x="6" y="18"/>
                  </a:lnTo>
                  <a:lnTo>
                    <a:pt x="0" y="12"/>
                  </a:lnTo>
                  <a:lnTo>
                    <a:pt x="0" y="6"/>
                  </a:lnTo>
                  <a:lnTo>
                    <a:pt x="12" y="6"/>
                  </a:lnTo>
                  <a:lnTo>
                    <a:pt x="42" y="6"/>
                  </a:lnTo>
                  <a:lnTo>
                    <a:pt x="54" y="6"/>
                  </a:lnTo>
                  <a:lnTo>
                    <a:pt x="84" y="6"/>
                  </a:lnTo>
                  <a:lnTo>
                    <a:pt x="90" y="6"/>
                  </a:lnTo>
                  <a:lnTo>
                    <a:pt x="120" y="6"/>
                  </a:lnTo>
                  <a:lnTo>
                    <a:pt x="126" y="6"/>
                  </a:lnTo>
                  <a:lnTo>
                    <a:pt x="156" y="6"/>
                  </a:lnTo>
                  <a:lnTo>
                    <a:pt x="174" y="6"/>
                  </a:lnTo>
                  <a:lnTo>
                    <a:pt x="192" y="6"/>
                  </a:lnTo>
                  <a:lnTo>
                    <a:pt x="216" y="6"/>
                  </a:lnTo>
                  <a:lnTo>
                    <a:pt x="222" y="6"/>
                  </a:lnTo>
                  <a:lnTo>
                    <a:pt x="258" y="6"/>
                  </a:lnTo>
                  <a:lnTo>
                    <a:pt x="294" y="6"/>
                  </a:lnTo>
                  <a:lnTo>
                    <a:pt x="300" y="0"/>
                  </a:lnTo>
                  <a:lnTo>
                    <a:pt x="330" y="0"/>
                  </a:lnTo>
                  <a:lnTo>
                    <a:pt x="354" y="0"/>
                  </a:lnTo>
                  <a:lnTo>
                    <a:pt x="360" y="0"/>
                  </a:lnTo>
                  <a:lnTo>
                    <a:pt x="390" y="0"/>
                  </a:lnTo>
                  <a:lnTo>
                    <a:pt x="390" y="6"/>
                  </a:lnTo>
                  <a:lnTo>
                    <a:pt x="390" y="12"/>
                  </a:lnTo>
                  <a:lnTo>
                    <a:pt x="402" y="18"/>
                  </a:lnTo>
                  <a:lnTo>
                    <a:pt x="402" y="24"/>
                  </a:lnTo>
                  <a:lnTo>
                    <a:pt x="396" y="36"/>
                  </a:lnTo>
                  <a:lnTo>
                    <a:pt x="396" y="42"/>
                  </a:lnTo>
                  <a:lnTo>
                    <a:pt x="396" y="48"/>
                  </a:lnTo>
                  <a:lnTo>
                    <a:pt x="396" y="54"/>
                  </a:lnTo>
                  <a:lnTo>
                    <a:pt x="402" y="60"/>
                  </a:lnTo>
                  <a:lnTo>
                    <a:pt x="402" y="72"/>
                  </a:lnTo>
                  <a:lnTo>
                    <a:pt x="408" y="78"/>
                  </a:lnTo>
                  <a:lnTo>
                    <a:pt x="414" y="78"/>
                  </a:lnTo>
                  <a:lnTo>
                    <a:pt x="426" y="84"/>
                  </a:lnTo>
                  <a:lnTo>
                    <a:pt x="432" y="84"/>
                  </a:lnTo>
                  <a:lnTo>
                    <a:pt x="432" y="90"/>
                  </a:lnTo>
                  <a:lnTo>
                    <a:pt x="438" y="90"/>
                  </a:lnTo>
                  <a:lnTo>
                    <a:pt x="438" y="96"/>
                  </a:lnTo>
                  <a:lnTo>
                    <a:pt x="438" y="102"/>
                  </a:lnTo>
                  <a:lnTo>
                    <a:pt x="444" y="102"/>
                  </a:lnTo>
                  <a:lnTo>
                    <a:pt x="450" y="108"/>
                  </a:lnTo>
                  <a:lnTo>
                    <a:pt x="450" y="114"/>
                  </a:lnTo>
                  <a:lnTo>
                    <a:pt x="456" y="120"/>
                  </a:lnTo>
                  <a:lnTo>
                    <a:pt x="456" y="126"/>
                  </a:lnTo>
                  <a:lnTo>
                    <a:pt x="462" y="126"/>
                  </a:lnTo>
                  <a:lnTo>
                    <a:pt x="468" y="126"/>
                  </a:lnTo>
                  <a:lnTo>
                    <a:pt x="474" y="132"/>
                  </a:lnTo>
                  <a:lnTo>
                    <a:pt x="474" y="138"/>
                  </a:lnTo>
                  <a:lnTo>
                    <a:pt x="474" y="144"/>
                  </a:lnTo>
                  <a:lnTo>
                    <a:pt x="474" y="150"/>
                  </a:lnTo>
                  <a:lnTo>
                    <a:pt x="474" y="162"/>
                  </a:lnTo>
                  <a:lnTo>
                    <a:pt x="468" y="168"/>
                  </a:lnTo>
                  <a:lnTo>
                    <a:pt x="462" y="168"/>
                  </a:lnTo>
                  <a:lnTo>
                    <a:pt x="462" y="174"/>
                  </a:lnTo>
                  <a:lnTo>
                    <a:pt x="462" y="180"/>
                  </a:lnTo>
                  <a:lnTo>
                    <a:pt x="462" y="186"/>
                  </a:lnTo>
                  <a:lnTo>
                    <a:pt x="456" y="186"/>
                  </a:lnTo>
                  <a:lnTo>
                    <a:pt x="456" y="192"/>
                  </a:lnTo>
                  <a:lnTo>
                    <a:pt x="450" y="192"/>
                  </a:lnTo>
                  <a:lnTo>
                    <a:pt x="444" y="198"/>
                  </a:lnTo>
                  <a:lnTo>
                    <a:pt x="438" y="198"/>
                  </a:lnTo>
                  <a:lnTo>
                    <a:pt x="438" y="204"/>
                  </a:lnTo>
                  <a:lnTo>
                    <a:pt x="432" y="204"/>
                  </a:lnTo>
                  <a:lnTo>
                    <a:pt x="426" y="204"/>
                  </a:lnTo>
                  <a:lnTo>
                    <a:pt x="420" y="204"/>
                  </a:lnTo>
                  <a:lnTo>
                    <a:pt x="414" y="204"/>
                  </a:lnTo>
                  <a:lnTo>
                    <a:pt x="414" y="210"/>
                  </a:lnTo>
                  <a:lnTo>
                    <a:pt x="408" y="216"/>
                  </a:lnTo>
                  <a:lnTo>
                    <a:pt x="408" y="222"/>
                  </a:lnTo>
                  <a:lnTo>
                    <a:pt x="408" y="228"/>
                  </a:lnTo>
                  <a:lnTo>
                    <a:pt x="414" y="228"/>
                  </a:lnTo>
                  <a:lnTo>
                    <a:pt x="414" y="234"/>
                  </a:lnTo>
                  <a:lnTo>
                    <a:pt x="420" y="234"/>
                  </a:lnTo>
                  <a:lnTo>
                    <a:pt x="420" y="240"/>
                  </a:lnTo>
                  <a:lnTo>
                    <a:pt x="420" y="252"/>
                  </a:lnTo>
                  <a:lnTo>
                    <a:pt x="420" y="258"/>
                  </a:lnTo>
                  <a:lnTo>
                    <a:pt x="414" y="258"/>
                  </a:lnTo>
                  <a:lnTo>
                    <a:pt x="414" y="264"/>
                  </a:lnTo>
                  <a:lnTo>
                    <a:pt x="414" y="270"/>
                  </a:lnTo>
                  <a:lnTo>
                    <a:pt x="408" y="27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2" name="Freeform 3110"/>
            <p:cNvSpPr>
              <a:spLocks noEditPoints="1"/>
            </p:cNvSpPr>
            <p:nvPr/>
          </p:nvSpPr>
          <p:spPr bwMode="auto">
            <a:xfrm>
              <a:off x="4470" y="1332"/>
              <a:ext cx="276" cy="150"/>
            </a:xfrm>
            <a:custGeom>
              <a:avLst/>
              <a:gdLst>
                <a:gd name="T0" fmla="*/ 162 w 276"/>
                <a:gd name="T1" fmla="*/ 114 h 150"/>
                <a:gd name="T2" fmla="*/ 162 w 276"/>
                <a:gd name="T3" fmla="*/ 102 h 150"/>
                <a:gd name="T4" fmla="*/ 156 w 276"/>
                <a:gd name="T5" fmla="*/ 96 h 150"/>
                <a:gd name="T6" fmla="*/ 150 w 276"/>
                <a:gd name="T7" fmla="*/ 96 h 150"/>
                <a:gd name="T8" fmla="*/ 126 w 276"/>
                <a:gd name="T9" fmla="*/ 96 h 150"/>
                <a:gd name="T10" fmla="*/ 72 w 276"/>
                <a:gd name="T11" fmla="*/ 108 h 150"/>
                <a:gd name="T12" fmla="*/ 66 w 276"/>
                <a:gd name="T13" fmla="*/ 114 h 150"/>
                <a:gd name="T14" fmla="*/ 54 w 276"/>
                <a:gd name="T15" fmla="*/ 120 h 150"/>
                <a:gd name="T16" fmla="*/ 42 w 276"/>
                <a:gd name="T17" fmla="*/ 120 h 150"/>
                <a:gd name="T18" fmla="*/ 6 w 276"/>
                <a:gd name="T19" fmla="*/ 126 h 150"/>
                <a:gd name="T20" fmla="*/ 6 w 276"/>
                <a:gd name="T21" fmla="*/ 78 h 150"/>
                <a:gd name="T22" fmla="*/ 24 w 276"/>
                <a:gd name="T23" fmla="*/ 48 h 150"/>
                <a:gd name="T24" fmla="*/ 60 w 276"/>
                <a:gd name="T25" fmla="*/ 42 h 150"/>
                <a:gd name="T26" fmla="*/ 96 w 276"/>
                <a:gd name="T27" fmla="*/ 36 h 150"/>
                <a:gd name="T28" fmla="*/ 144 w 276"/>
                <a:gd name="T29" fmla="*/ 24 h 150"/>
                <a:gd name="T30" fmla="*/ 150 w 276"/>
                <a:gd name="T31" fmla="*/ 18 h 150"/>
                <a:gd name="T32" fmla="*/ 156 w 276"/>
                <a:gd name="T33" fmla="*/ 6 h 150"/>
                <a:gd name="T34" fmla="*/ 174 w 276"/>
                <a:gd name="T35" fmla="*/ 0 h 150"/>
                <a:gd name="T36" fmla="*/ 192 w 276"/>
                <a:gd name="T37" fmla="*/ 12 h 150"/>
                <a:gd name="T38" fmla="*/ 180 w 276"/>
                <a:gd name="T39" fmla="*/ 30 h 150"/>
                <a:gd name="T40" fmla="*/ 174 w 276"/>
                <a:gd name="T41" fmla="*/ 42 h 150"/>
                <a:gd name="T42" fmla="*/ 180 w 276"/>
                <a:gd name="T43" fmla="*/ 60 h 150"/>
                <a:gd name="T44" fmla="*/ 186 w 276"/>
                <a:gd name="T45" fmla="*/ 54 h 150"/>
                <a:gd name="T46" fmla="*/ 204 w 276"/>
                <a:gd name="T47" fmla="*/ 66 h 150"/>
                <a:gd name="T48" fmla="*/ 216 w 276"/>
                <a:gd name="T49" fmla="*/ 84 h 150"/>
                <a:gd name="T50" fmla="*/ 228 w 276"/>
                <a:gd name="T51" fmla="*/ 96 h 150"/>
                <a:gd name="T52" fmla="*/ 240 w 276"/>
                <a:gd name="T53" fmla="*/ 102 h 150"/>
                <a:gd name="T54" fmla="*/ 258 w 276"/>
                <a:gd name="T55" fmla="*/ 84 h 150"/>
                <a:gd name="T56" fmla="*/ 246 w 276"/>
                <a:gd name="T57" fmla="*/ 66 h 150"/>
                <a:gd name="T58" fmla="*/ 240 w 276"/>
                <a:gd name="T59" fmla="*/ 60 h 150"/>
                <a:gd name="T60" fmla="*/ 258 w 276"/>
                <a:gd name="T61" fmla="*/ 72 h 150"/>
                <a:gd name="T62" fmla="*/ 264 w 276"/>
                <a:gd name="T63" fmla="*/ 96 h 150"/>
                <a:gd name="T64" fmla="*/ 234 w 276"/>
                <a:gd name="T65" fmla="*/ 114 h 150"/>
                <a:gd name="T66" fmla="*/ 216 w 276"/>
                <a:gd name="T67" fmla="*/ 120 h 150"/>
                <a:gd name="T68" fmla="*/ 204 w 276"/>
                <a:gd name="T69" fmla="*/ 120 h 150"/>
                <a:gd name="T70" fmla="*/ 198 w 276"/>
                <a:gd name="T71" fmla="*/ 132 h 150"/>
                <a:gd name="T72" fmla="*/ 180 w 276"/>
                <a:gd name="T73" fmla="*/ 120 h 150"/>
                <a:gd name="T74" fmla="*/ 168 w 276"/>
                <a:gd name="T75" fmla="*/ 114 h 150"/>
                <a:gd name="T76" fmla="*/ 228 w 276"/>
                <a:gd name="T77" fmla="*/ 126 h 150"/>
                <a:gd name="T78" fmla="*/ 234 w 276"/>
                <a:gd name="T79" fmla="*/ 132 h 150"/>
                <a:gd name="T80" fmla="*/ 216 w 276"/>
                <a:gd name="T81" fmla="*/ 144 h 150"/>
                <a:gd name="T82" fmla="*/ 210 w 276"/>
                <a:gd name="T83" fmla="*/ 144 h 150"/>
                <a:gd name="T84" fmla="*/ 216 w 276"/>
                <a:gd name="T85" fmla="*/ 138 h 150"/>
                <a:gd name="T86" fmla="*/ 222 w 276"/>
                <a:gd name="T87" fmla="*/ 126 h 150"/>
                <a:gd name="T88" fmla="*/ 270 w 276"/>
                <a:gd name="T89" fmla="*/ 132 h 150"/>
                <a:gd name="T90" fmla="*/ 270 w 276"/>
                <a:gd name="T91" fmla="*/ 126 h 150"/>
                <a:gd name="T92" fmla="*/ 276 w 276"/>
                <a:gd name="T93" fmla="*/ 132 h 150"/>
                <a:gd name="T94" fmla="*/ 264 w 276"/>
                <a:gd name="T95" fmla="*/ 138 h 150"/>
                <a:gd name="T96" fmla="*/ 264 w 276"/>
                <a:gd name="T97"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6" h="150">
                  <a:moveTo>
                    <a:pt x="168" y="114"/>
                  </a:moveTo>
                  <a:lnTo>
                    <a:pt x="162" y="114"/>
                  </a:lnTo>
                  <a:lnTo>
                    <a:pt x="162" y="108"/>
                  </a:lnTo>
                  <a:lnTo>
                    <a:pt x="162" y="102"/>
                  </a:lnTo>
                  <a:lnTo>
                    <a:pt x="156" y="102"/>
                  </a:lnTo>
                  <a:lnTo>
                    <a:pt x="156" y="96"/>
                  </a:lnTo>
                  <a:lnTo>
                    <a:pt x="156" y="90"/>
                  </a:lnTo>
                  <a:lnTo>
                    <a:pt x="150" y="96"/>
                  </a:lnTo>
                  <a:lnTo>
                    <a:pt x="126" y="102"/>
                  </a:lnTo>
                  <a:lnTo>
                    <a:pt x="126" y="96"/>
                  </a:lnTo>
                  <a:lnTo>
                    <a:pt x="102" y="102"/>
                  </a:lnTo>
                  <a:lnTo>
                    <a:pt x="72" y="108"/>
                  </a:lnTo>
                  <a:lnTo>
                    <a:pt x="72" y="114"/>
                  </a:lnTo>
                  <a:lnTo>
                    <a:pt x="66" y="114"/>
                  </a:lnTo>
                  <a:lnTo>
                    <a:pt x="54" y="114"/>
                  </a:lnTo>
                  <a:lnTo>
                    <a:pt x="54" y="120"/>
                  </a:lnTo>
                  <a:lnTo>
                    <a:pt x="54" y="114"/>
                  </a:lnTo>
                  <a:lnTo>
                    <a:pt x="42" y="120"/>
                  </a:lnTo>
                  <a:lnTo>
                    <a:pt x="36" y="120"/>
                  </a:lnTo>
                  <a:lnTo>
                    <a:pt x="6" y="126"/>
                  </a:lnTo>
                  <a:lnTo>
                    <a:pt x="0" y="120"/>
                  </a:lnTo>
                  <a:lnTo>
                    <a:pt x="6" y="78"/>
                  </a:lnTo>
                  <a:lnTo>
                    <a:pt x="6" y="54"/>
                  </a:lnTo>
                  <a:lnTo>
                    <a:pt x="24" y="48"/>
                  </a:lnTo>
                  <a:lnTo>
                    <a:pt x="30" y="48"/>
                  </a:lnTo>
                  <a:lnTo>
                    <a:pt x="60" y="42"/>
                  </a:lnTo>
                  <a:lnTo>
                    <a:pt x="72" y="42"/>
                  </a:lnTo>
                  <a:lnTo>
                    <a:pt x="96" y="36"/>
                  </a:lnTo>
                  <a:lnTo>
                    <a:pt x="102" y="36"/>
                  </a:lnTo>
                  <a:lnTo>
                    <a:pt x="144" y="24"/>
                  </a:lnTo>
                  <a:lnTo>
                    <a:pt x="144" y="18"/>
                  </a:lnTo>
                  <a:lnTo>
                    <a:pt x="150" y="18"/>
                  </a:lnTo>
                  <a:lnTo>
                    <a:pt x="150" y="12"/>
                  </a:lnTo>
                  <a:lnTo>
                    <a:pt x="156" y="6"/>
                  </a:lnTo>
                  <a:lnTo>
                    <a:pt x="168" y="0"/>
                  </a:lnTo>
                  <a:lnTo>
                    <a:pt x="174" y="0"/>
                  </a:lnTo>
                  <a:lnTo>
                    <a:pt x="186" y="18"/>
                  </a:lnTo>
                  <a:lnTo>
                    <a:pt x="192" y="12"/>
                  </a:lnTo>
                  <a:lnTo>
                    <a:pt x="192" y="24"/>
                  </a:lnTo>
                  <a:lnTo>
                    <a:pt x="180" y="30"/>
                  </a:lnTo>
                  <a:lnTo>
                    <a:pt x="180" y="42"/>
                  </a:lnTo>
                  <a:lnTo>
                    <a:pt x="174" y="42"/>
                  </a:lnTo>
                  <a:lnTo>
                    <a:pt x="174" y="60"/>
                  </a:lnTo>
                  <a:lnTo>
                    <a:pt x="180" y="60"/>
                  </a:lnTo>
                  <a:lnTo>
                    <a:pt x="186" y="60"/>
                  </a:lnTo>
                  <a:lnTo>
                    <a:pt x="186" y="54"/>
                  </a:lnTo>
                  <a:lnTo>
                    <a:pt x="192" y="54"/>
                  </a:lnTo>
                  <a:lnTo>
                    <a:pt x="204" y="66"/>
                  </a:lnTo>
                  <a:lnTo>
                    <a:pt x="210" y="78"/>
                  </a:lnTo>
                  <a:lnTo>
                    <a:pt x="216" y="84"/>
                  </a:lnTo>
                  <a:lnTo>
                    <a:pt x="222" y="96"/>
                  </a:lnTo>
                  <a:lnTo>
                    <a:pt x="228" y="96"/>
                  </a:lnTo>
                  <a:lnTo>
                    <a:pt x="240" y="96"/>
                  </a:lnTo>
                  <a:lnTo>
                    <a:pt x="240" y="102"/>
                  </a:lnTo>
                  <a:lnTo>
                    <a:pt x="246" y="96"/>
                  </a:lnTo>
                  <a:lnTo>
                    <a:pt x="258" y="84"/>
                  </a:lnTo>
                  <a:lnTo>
                    <a:pt x="258" y="78"/>
                  </a:lnTo>
                  <a:lnTo>
                    <a:pt x="246" y="66"/>
                  </a:lnTo>
                  <a:lnTo>
                    <a:pt x="234" y="66"/>
                  </a:lnTo>
                  <a:lnTo>
                    <a:pt x="240" y="60"/>
                  </a:lnTo>
                  <a:lnTo>
                    <a:pt x="252" y="66"/>
                  </a:lnTo>
                  <a:lnTo>
                    <a:pt x="258" y="72"/>
                  </a:lnTo>
                  <a:lnTo>
                    <a:pt x="264" y="84"/>
                  </a:lnTo>
                  <a:lnTo>
                    <a:pt x="264" y="96"/>
                  </a:lnTo>
                  <a:lnTo>
                    <a:pt x="234" y="108"/>
                  </a:lnTo>
                  <a:lnTo>
                    <a:pt x="234" y="114"/>
                  </a:lnTo>
                  <a:lnTo>
                    <a:pt x="222" y="120"/>
                  </a:lnTo>
                  <a:lnTo>
                    <a:pt x="216" y="120"/>
                  </a:lnTo>
                  <a:lnTo>
                    <a:pt x="216" y="102"/>
                  </a:lnTo>
                  <a:lnTo>
                    <a:pt x="204" y="120"/>
                  </a:lnTo>
                  <a:lnTo>
                    <a:pt x="198" y="120"/>
                  </a:lnTo>
                  <a:lnTo>
                    <a:pt x="198" y="132"/>
                  </a:lnTo>
                  <a:lnTo>
                    <a:pt x="186" y="138"/>
                  </a:lnTo>
                  <a:lnTo>
                    <a:pt x="180" y="120"/>
                  </a:lnTo>
                  <a:lnTo>
                    <a:pt x="174" y="120"/>
                  </a:lnTo>
                  <a:lnTo>
                    <a:pt x="168" y="114"/>
                  </a:lnTo>
                  <a:close/>
                  <a:moveTo>
                    <a:pt x="228" y="132"/>
                  </a:moveTo>
                  <a:lnTo>
                    <a:pt x="228" y="126"/>
                  </a:lnTo>
                  <a:lnTo>
                    <a:pt x="228" y="132"/>
                  </a:lnTo>
                  <a:lnTo>
                    <a:pt x="234" y="132"/>
                  </a:lnTo>
                  <a:lnTo>
                    <a:pt x="234" y="138"/>
                  </a:lnTo>
                  <a:lnTo>
                    <a:pt x="216" y="144"/>
                  </a:lnTo>
                  <a:lnTo>
                    <a:pt x="216" y="150"/>
                  </a:lnTo>
                  <a:lnTo>
                    <a:pt x="210" y="144"/>
                  </a:lnTo>
                  <a:lnTo>
                    <a:pt x="216" y="144"/>
                  </a:lnTo>
                  <a:lnTo>
                    <a:pt x="216" y="138"/>
                  </a:lnTo>
                  <a:lnTo>
                    <a:pt x="222" y="132"/>
                  </a:lnTo>
                  <a:lnTo>
                    <a:pt x="222" y="126"/>
                  </a:lnTo>
                  <a:lnTo>
                    <a:pt x="228" y="132"/>
                  </a:lnTo>
                  <a:close/>
                  <a:moveTo>
                    <a:pt x="270" y="132"/>
                  </a:moveTo>
                  <a:lnTo>
                    <a:pt x="264" y="138"/>
                  </a:lnTo>
                  <a:lnTo>
                    <a:pt x="270" y="126"/>
                  </a:lnTo>
                  <a:lnTo>
                    <a:pt x="264" y="126"/>
                  </a:lnTo>
                  <a:lnTo>
                    <a:pt x="276" y="132"/>
                  </a:lnTo>
                  <a:lnTo>
                    <a:pt x="276" y="138"/>
                  </a:lnTo>
                  <a:lnTo>
                    <a:pt x="264" y="138"/>
                  </a:lnTo>
                  <a:lnTo>
                    <a:pt x="258" y="138"/>
                  </a:lnTo>
                  <a:lnTo>
                    <a:pt x="264" y="138"/>
                  </a:lnTo>
                  <a:lnTo>
                    <a:pt x="270" y="13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3" name="Freeform 3111"/>
            <p:cNvSpPr>
              <a:spLocks/>
            </p:cNvSpPr>
            <p:nvPr/>
          </p:nvSpPr>
          <p:spPr bwMode="auto">
            <a:xfrm>
              <a:off x="2232" y="1530"/>
              <a:ext cx="654" cy="330"/>
            </a:xfrm>
            <a:custGeom>
              <a:avLst/>
              <a:gdLst>
                <a:gd name="T0" fmla="*/ 150 w 654"/>
                <a:gd name="T1" fmla="*/ 276 h 330"/>
                <a:gd name="T2" fmla="*/ 150 w 654"/>
                <a:gd name="T3" fmla="*/ 240 h 330"/>
                <a:gd name="T4" fmla="*/ 54 w 654"/>
                <a:gd name="T5" fmla="*/ 204 h 330"/>
                <a:gd name="T6" fmla="*/ 6 w 654"/>
                <a:gd name="T7" fmla="*/ 162 h 330"/>
                <a:gd name="T8" fmla="*/ 12 w 654"/>
                <a:gd name="T9" fmla="*/ 102 h 330"/>
                <a:gd name="T10" fmla="*/ 60 w 654"/>
                <a:gd name="T11" fmla="*/ 6 h 330"/>
                <a:gd name="T12" fmla="*/ 162 w 654"/>
                <a:gd name="T13" fmla="*/ 12 h 330"/>
                <a:gd name="T14" fmla="*/ 348 w 654"/>
                <a:gd name="T15" fmla="*/ 24 h 330"/>
                <a:gd name="T16" fmla="*/ 426 w 654"/>
                <a:gd name="T17" fmla="*/ 30 h 330"/>
                <a:gd name="T18" fmla="*/ 444 w 654"/>
                <a:gd name="T19" fmla="*/ 42 h 330"/>
                <a:gd name="T20" fmla="*/ 462 w 654"/>
                <a:gd name="T21" fmla="*/ 48 h 330"/>
                <a:gd name="T22" fmla="*/ 480 w 654"/>
                <a:gd name="T23" fmla="*/ 42 h 330"/>
                <a:gd name="T24" fmla="*/ 498 w 654"/>
                <a:gd name="T25" fmla="*/ 42 h 330"/>
                <a:gd name="T26" fmla="*/ 516 w 654"/>
                <a:gd name="T27" fmla="*/ 42 h 330"/>
                <a:gd name="T28" fmla="*/ 528 w 654"/>
                <a:gd name="T29" fmla="*/ 54 h 330"/>
                <a:gd name="T30" fmla="*/ 546 w 654"/>
                <a:gd name="T31" fmla="*/ 60 h 330"/>
                <a:gd name="T32" fmla="*/ 558 w 654"/>
                <a:gd name="T33" fmla="*/ 72 h 330"/>
                <a:gd name="T34" fmla="*/ 570 w 654"/>
                <a:gd name="T35" fmla="*/ 78 h 330"/>
                <a:gd name="T36" fmla="*/ 570 w 654"/>
                <a:gd name="T37" fmla="*/ 84 h 330"/>
                <a:gd name="T38" fmla="*/ 576 w 654"/>
                <a:gd name="T39" fmla="*/ 102 h 330"/>
                <a:gd name="T40" fmla="*/ 582 w 654"/>
                <a:gd name="T41" fmla="*/ 120 h 330"/>
                <a:gd name="T42" fmla="*/ 594 w 654"/>
                <a:gd name="T43" fmla="*/ 132 h 330"/>
                <a:gd name="T44" fmla="*/ 600 w 654"/>
                <a:gd name="T45" fmla="*/ 150 h 330"/>
                <a:gd name="T46" fmla="*/ 594 w 654"/>
                <a:gd name="T47" fmla="*/ 162 h 330"/>
                <a:gd name="T48" fmla="*/ 600 w 654"/>
                <a:gd name="T49" fmla="*/ 174 h 330"/>
                <a:gd name="T50" fmla="*/ 606 w 654"/>
                <a:gd name="T51" fmla="*/ 180 h 330"/>
                <a:gd name="T52" fmla="*/ 612 w 654"/>
                <a:gd name="T53" fmla="*/ 198 h 330"/>
                <a:gd name="T54" fmla="*/ 606 w 654"/>
                <a:gd name="T55" fmla="*/ 204 h 330"/>
                <a:gd name="T56" fmla="*/ 612 w 654"/>
                <a:gd name="T57" fmla="*/ 222 h 330"/>
                <a:gd name="T58" fmla="*/ 612 w 654"/>
                <a:gd name="T59" fmla="*/ 240 h 330"/>
                <a:gd name="T60" fmla="*/ 618 w 654"/>
                <a:gd name="T61" fmla="*/ 264 h 330"/>
                <a:gd name="T62" fmla="*/ 624 w 654"/>
                <a:gd name="T63" fmla="*/ 276 h 330"/>
                <a:gd name="T64" fmla="*/ 630 w 654"/>
                <a:gd name="T65" fmla="*/ 276 h 330"/>
                <a:gd name="T66" fmla="*/ 630 w 654"/>
                <a:gd name="T67" fmla="*/ 288 h 330"/>
                <a:gd name="T68" fmla="*/ 636 w 654"/>
                <a:gd name="T69" fmla="*/ 300 h 330"/>
                <a:gd name="T70" fmla="*/ 648 w 654"/>
                <a:gd name="T71" fmla="*/ 312 h 330"/>
                <a:gd name="T72" fmla="*/ 654 w 654"/>
                <a:gd name="T73" fmla="*/ 324 h 330"/>
                <a:gd name="T74" fmla="*/ 600 w 654"/>
                <a:gd name="T75" fmla="*/ 330 h 330"/>
                <a:gd name="T76" fmla="*/ 540 w 654"/>
                <a:gd name="T77" fmla="*/ 330 h 330"/>
                <a:gd name="T78" fmla="*/ 468 w 654"/>
                <a:gd name="T79" fmla="*/ 324 h 330"/>
                <a:gd name="T80" fmla="*/ 414 w 654"/>
                <a:gd name="T81" fmla="*/ 324 h 330"/>
                <a:gd name="T82" fmla="*/ 360 w 654"/>
                <a:gd name="T83" fmla="*/ 324 h 330"/>
                <a:gd name="T84" fmla="*/ 246 w 654"/>
                <a:gd name="T85" fmla="*/ 31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4" h="330">
                  <a:moveTo>
                    <a:pt x="192" y="318"/>
                  </a:moveTo>
                  <a:lnTo>
                    <a:pt x="144" y="312"/>
                  </a:lnTo>
                  <a:lnTo>
                    <a:pt x="150" y="276"/>
                  </a:lnTo>
                  <a:lnTo>
                    <a:pt x="150" y="270"/>
                  </a:lnTo>
                  <a:lnTo>
                    <a:pt x="150" y="246"/>
                  </a:lnTo>
                  <a:lnTo>
                    <a:pt x="150" y="240"/>
                  </a:lnTo>
                  <a:lnTo>
                    <a:pt x="150" y="216"/>
                  </a:lnTo>
                  <a:lnTo>
                    <a:pt x="108" y="210"/>
                  </a:lnTo>
                  <a:lnTo>
                    <a:pt x="54" y="204"/>
                  </a:lnTo>
                  <a:lnTo>
                    <a:pt x="36" y="204"/>
                  </a:lnTo>
                  <a:lnTo>
                    <a:pt x="0" y="204"/>
                  </a:lnTo>
                  <a:lnTo>
                    <a:pt x="6" y="162"/>
                  </a:lnTo>
                  <a:lnTo>
                    <a:pt x="6" y="144"/>
                  </a:lnTo>
                  <a:lnTo>
                    <a:pt x="6" y="132"/>
                  </a:lnTo>
                  <a:lnTo>
                    <a:pt x="12" y="102"/>
                  </a:lnTo>
                  <a:lnTo>
                    <a:pt x="18" y="42"/>
                  </a:lnTo>
                  <a:lnTo>
                    <a:pt x="18" y="0"/>
                  </a:lnTo>
                  <a:lnTo>
                    <a:pt x="60" y="6"/>
                  </a:lnTo>
                  <a:lnTo>
                    <a:pt x="96" y="6"/>
                  </a:lnTo>
                  <a:lnTo>
                    <a:pt x="108" y="12"/>
                  </a:lnTo>
                  <a:lnTo>
                    <a:pt x="162" y="12"/>
                  </a:lnTo>
                  <a:lnTo>
                    <a:pt x="222" y="18"/>
                  </a:lnTo>
                  <a:lnTo>
                    <a:pt x="300" y="24"/>
                  </a:lnTo>
                  <a:lnTo>
                    <a:pt x="348" y="24"/>
                  </a:lnTo>
                  <a:lnTo>
                    <a:pt x="366" y="24"/>
                  </a:lnTo>
                  <a:lnTo>
                    <a:pt x="420" y="24"/>
                  </a:lnTo>
                  <a:lnTo>
                    <a:pt x="426" y="30"/>
                  </a:lnTo>
                  <a:lnTo>
                    <a:pt x="432" y="36"/>
                  </a:lnTo>
                  <a:lnTo>
                    <a:pt x="438" y="36"/>
                  </a:lnTo>
                  <a:lnTo>
                    <a:pt x="444" y="42"/>
                  </a:lnTo>
                  <a:lnTo>
                    <a:pt x="450" y="42"/>
                  </a:lnTo>
                  <a:lnTo>
                    <a:pt x="456" y="48"/>
                  </a:lnTo>
                  <a:lnTo>
                    <a:pt x="462" y="48"/>
                  </a:lnTo>
                  <a:lnTo>
                    <a:pt x="468" y="42"/>
                  </a:lnTo>
                  <a:lnTo>
                    <a:pt x="474" y="42"/>
                  </a:lnTo>
                  <a:lnTo>
                    <a:pt x="480" y="42"/>
                  </a:lnTo>
                  <a:lnTo>
                    <a:pt x="486" y="42"/>
                  </a:lnTo>
                  <a:lnTo>
                    <a:pt x="492" y="42"/>
                  </a:lnTo>
                  <a:lnTo>
                    <a:pt x="498" y="42"/>
                  </a:lnTo>
                  <a:lnTo>
                    <a:pt x="504" y="42"/>
                  </a:lnTo>
                  <a:lnTo>
                    <a:pt x="510" y="42"/>
                  </a:lnTo>
                  <a:lnTo>
                    <a:pt x="516" y="42"/>
                  </a:lnTo>
                  <a:lnTo>
                    <a:pt x="516" y="48"/>
                  </a:lnTo>
                  <a:lnTo>
                    <a:pt x="522" y="48"/>
                  </a:lnTo>
                  <a:lnTo>
                    <a:pt x="528" y="54"/>
                  </a:lnTo>
                  <a:lnTo>
                    <a:pt x="534" y="54"/>
                  </a:lnTo>
                  <a:lnTo>
                    <a:pt x="546" y="54"/>
                  </a:lnTo>
                  <a:lnTo>
                    <a:pt x="546" y="60"/>
                  </a:lnTo>
                  <a:lnTo>
                    <a:pt x="552" y="60"/>
                  </a:lnTo>
                  <a:lnTo>
                    <a:pt x="552" y="66"/>
                  </a:lnTo>
                  <a:lnTo>
                    <a:pt x="558" y="72"/>
                  </a:lnTo>
                  <a:lnTo>
                    <a:pt x="558" y="78"/>
                  </a:lnTo>
                  <a:lnTo>
                    <a:pt x="564" y="78"/>
                  </a:lnTo>
                  <a:lnTo>
                    <a:pt x="570" y="78"/>
                  </a:lnTo>
                  <a:lnTo>
                    <a:pt x="576" y="78"/>
                  </a:lnTo>
                  <a:lnTo>
                    <a:pt x="576" y="84"/>
                  </a:lnTo>
                  <a:lnTo>
                    <a:pt x="570" y="84"/>
                  </a:lnTo>
                  <a:lnTo>
                    <a:pt x="570" y="90"/>
                  </a:lnTo>
                  <a:lnTo>
                    <a:pt x="576" y="96"/>
                  </a:lnTo>
                  <a:lnTo>
                    <a:pt x="576" y="102"/>
                  </a:lnTo>
                  <a:lnTo>
                    <a:pt x="576" y="108"/>
                  </a:lnTo>
                  <a:lnTo>
                    <a:pt x="582" y="114"/>
                  </a:lnTo>
                  <a:lnTo>
                    <a:pt x="582" y="120"/>
                  </a:lnTo>
                  <a:lnTo>
                    <a:pt x="588" y="126"/>
                  </a:lnTo>
                  <a:lnTo>
                    <a:pt x="588" y="132"/>
                  </a:lnTo>
                  <a:lnTo>
                    <a:pt x="594" y="132"/>
                  </a:lnTo>
                  <a:lnTo>
                    <a:pt x="594" y="138"/>
                  </a:lnTo>
                  <a:lnTo>
                    <a:pt x="594" y="144"/>
                  </a:lnTo>
                  <a:lnTo>
                    <a:pt x="600" y="150"/>
                  </a:lnTo>
                  <a:lnTo>
                    <a:pt x="594" y="150"/>
                  </a:lnTo>
                  <a:lnTo>
                    <a:pt x="594" y="156"/>
                  </a:lnTo>
                  <a:lnTo>
                    <a:pt x="594" y="162"/>
                  </a:lnTo>
                  <a:lnTo>
                    <a:pt x="594" y="168"/>
                  </a:lnTo>
                  <a:lnTo>
                    <a:pt x="594" y="174"/>
                  </a:lnTo>
                  <a:lnTo>
                    <a:pt x="600" y="174"/>
                  </a:lnTo>
                  <a:lnTo>
                    <a:pt x="606" y="174"/>
                  </a:lnTo>
                  <a:lnTo>
                    <a:pt x="600" y="180"/>
                  </a:lnTo>
                  <a:lnTo>
                    <a:pt x="606" y="180"/>
                  </a:lnTo>
                  <a:lnTo>
                    <a:pt x="606" y="186"/>
                  </a:lnTo>
                  <a:lnTo>
                    <a:pt x="606" y="192"/>
                  </a:lnTo>
                  <a:lnTo>
                    <a:pt x="612" y="198"/>
                  </a:lnTo>
                  <a:lnTo>
                    <a:pt x="606" y="198"/>
                  </a:lnTo>
                  <a:lnTo>
                    <a:pt x="612" y="204"/>
                  </a:lnTo>
                  <a:lnTo>
                    <a:pt x="606" y="204"/>
                  </a:lnTo>
                  <a:lnTo>
                    <a:pt x="612" y="210"/>
                  </a:lnTo>
                  <a:lnTo>
                    <a:pt x="612" y="216"/>
                  </a:lnTo>
                  <a:lnTo>
                    <a:pt x="612" y="222"/>
                  </a:lnTo>
                  <a:lnTo>
                    <a:pt x="612" y="228"/>
                  </a:lnTo>
                  <a:lnTo>
                    <a:pt x="618" y="240"/>
                  </a:lnTo>
                  <a:lnTo>
                    <a:pt x="612" y="240"/>
                  </a:lnTo>
                  <a:lnTo>
                    <a:pt x="612" y="246"/>
                  </a:lnTo>
                  <a:lnTo>
                    <a:pt x="612" y="252"/>
                  </a:lnTo>
                  <a:lnTo>
                    <a:pt x="618" y="264"/>
                  </a:lnTo>
                  <a:lnTo>
                    <a:pt x="624" y="264"/>
                  </a:lnTo>
                  <a:lnTo>
                    <a:pt x="618" y="270"/>
                  </a:lnTo>
                  <a:lnTo>
                    <a:pt x="624" y="276"/>
                  </a:lnTo>
                  <a:lnTo>
                    <a:pt x="624" y="270"/>
                  </a:lnTo>
                  <a:lnTo>
                    <a:pt x="630" y="270"/>
                  </a:lnTo>
                  <a:lnTo>
                    <a:pt x="630" y="276"/>
                  </a:lnTo>
                  <a:lnTo>
                    <a:pt x="624" y="276"/>
                  </a:lnTo>
                  <a:lnTo>
                    <a:pt x="624" y="282"/>
                  </a:lnTo>
                  <a:lnTo>
                    <a:pt x="630" y="288"/>
                  </a:lnTo>
                  <a:lnTo>
                    <a:pt x="630" y="294"/>
                  </a:lnTo>
                  <a:lnTo>
                    <a:pt x="636" y="294"/>
                  </a:lnTo>
                  <a:lnTo>
                    <a:pt x="636" y="300"/>
                  </a:lnTo>
                  <a:lnTo>
                    <a:pt x="642" y="306"/>
                  </a:lnTo>
                  <a:lnTo>
                    <a:pt x="642" y="312"/>
                  </a:lnTo>
                  <a:lnTo>
                    <a:pt x="648" y="312"/>
                  </a:lnTo>
                  <a:lnTo>
                    <a:pt x="648" y="318"/>
                  </a:lnTo>
                  <a:lnTo>
                    <a:pt x="648" y="324"/>
                  </a:lnTo>
                  <a:lnTo>
                    <a:pt x="654" y="324"/>
                  </a:lnTo>
                  <a:lnTo>
                    <a:pt x="654" y="330"/>
                  </a:lnTo>
                  <a:lnTo>
                    <a:pt x="618" y="330"/>
                  </a:lnTo>
                  <a:lnTo>
                    <a:pt x="600" y="330"/>
                  </a:lnTo>
                  <a:lnTo>
                    <a:pt x="582" y="330"/>
                  </a:lnTo>
                  <a:lnTo>
                    <a:pt x="570" y="330"/>
                  </a:lnTo>
                  <a:lnTo>
                    <a:pt x="540" y="330"/>
                  </a:lnTo>
                  <a:lnTo>
                    <a:pt x="534" y="330"/>
                  </a:lnTo>
                  <a:lnTo>
                    <a:pt x="498" y="330"/>
                  </a:lnTo>
                  <a:lnTo>
                    <a:pt x="468" y="324"/>
                  </a:lnTo>
                  <a:lnTo>
                    <a:pt x="456" y="324"/>
                  </a:lnTo>
                  <a:lnTo>
                    <a:pt x="432" y="324"/>
                  </a:lnTo>
                  <a:lnTo>
                    <a:pt x="414" y="324"/>
                  </a:lnTo>
                  <a:lnTo>
                    <a:pt x="396" y="324"/>
                  </a:lnTo>
                  <a:lnTo>
                    <a:pt x="372" y="324"/>
                  </a:lnTo>
                  <a:lnTo>
                    <a:pt x="360" y="324"/>
                  </a:lnTo>
                  <a:lnTo>
                    <a:pt x="330" y="324"/>
                  </a:lnTo>
                  <a:lnTo>
                    <a:pt x="288" y="318"/>
                  </a:lnTo>
                  <a:lnTo>
                    <a:pt x="246" y="318"/>
                  </a:lnTo>
                  <a:lnTo>
                    <a:pt x="198" y="318"/>
                  </a:lnTo>
                  <a:lnTo>
                    <a:pt x="192" y="3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4" name="Freeform 3112"/>
            <p:cNvSpPr>
              <a:spLocks noEditPoints="1"/>
            </p:cNvSpPr>
            <p:nvPr/>
          </p:nvSpPr>
          <p:spPr bwMode="auto">
            <a:xfrm>
              <a:off x="4020" y="1170"/>
              <a:ext cx="594" cy="450"/>
            </a:xfrm>
            <a:custGeom>
              <a:avLst/>
              <a:gdLst>
                <a:gd name="T0" fmla="*/ 24 w 594"/>
                <a:gd name="T1" fmla="*/ 330 h 450"/>
                <a:gd name="T2" fmla="*/ 54 w 594"/>
                <a:gd name="T3" fmla="*/ 294 h 450"/>
                <a:gd name="T4" fmla="*/ 48 w 594"/>
                <a:gd name="T5" fmla="*/ 270 h 450"/>
                <a:gd name="T6" fmla="*/ 30 w 594"/>
                <a:gd name="T7" fmla="*/ 252 h 450"/>
                <a:gd name="T8" fmla="*/ 126 w 594"/>
                <a:gd name="T9" fmla="*/ 228 h 450"/>
                <a:gd name="T10" fmla="*/ 186 w 594"/>
                <a:gd name="T11" fmla="*/ 222 h 450"/>
                <a:gd name="T12" fmla="*/ 204 w 594"/>
                <a:gd name="T13" fmla="*/ 204 h 450"/>
                <a:gd name="T14" fmla="*/ 228 w 594"/>
                <a:gd name="T15" fmla="*/ 174 h 450"/>
                <a:gd name="T16" fmla="*/ 228 w 594"/>
                <a:gd name="T17" fmla="*/ 144 h 450"/>
                <a:gd name="T18" fmla="*/ 210 w 594"/>
                <a:gd name="T19" fmla="*/ 138 h 450"/>
                <a:gd name="T20" fmla="*/ 240 w 594"/>
                <a:gd name="T21" fmla="*/ 84 h 450"/>
                <a:gd name="T22" fmla="*/ 300 w 594"/>
                <a:gd name="T23" fmla="*/ 24 h 450"/>
                <a:gd name="T24" fmla="*/ 396 w 594"/>
                <a:gd name="T25" fmla="*/ 6 h 450"/>
                <a:gd name="T26" fmla="*/ 402 w 594"/>
                <a:gd name="T27" fmla="*/ 18 h 450"/>
                <a:gd name="T28" fmla="*/ 402 w 594"/>
                <a:gd name="T29" fmla="*/ 36 h 450"/>
                <a:gd name="T30" fmla="*/ 414 w 594"/>
                <a:gd name="T31" fmla="*/ 54 h 450"/>
                <a:gd name="T32" fmla="*/ 414 w 594"/>
                <a:gd name="T33" fmla="*/ 78 h 450"/>
                <a:gd name="T34" fmla="*/ 408 w 594"/>
                <a:gd name="T35" fmla="*/ 90 h 450"/>
                <a:gd name="T36" fmla="*/ 414 w 594"/>
                <a:gd name="T37" fmla="*/ 102 h 450"/>
                <a:gd name="T38" fmla="*/ 420 w 594"/>
                <a:gd name="T39" fmla="*/ 120 h 450"/>
                <a:gd name="T40" fmla="*/ 420 w 594"/>
                <a:gd name="T41" fmla="*/ 132 h 450"/>
                <a:gd name="T42" fmla="*/ 432 w 594"/>
                <a:gd name="T43" fmla="*/ 132 h 450"/>
                <a:gd name="T44" fmla="*/ 444 w 594"/>
                <a:gd name="T45" fmla="*/ 162 h 450"/>
                <a:gd name="T46" fmla="*/ 456 w 594"/>
                <a:gd name="T47" fmla="*/ 216 h 450"/>
                <a:gd name="T48" fmla="*/ 456 w 594"/>
                <a:gd name="T49" fmla="*/ 288 h 450"/>
                <a:gd name="T50" fmla="*/ 468 w 594"/>
                <a:gd name="T51" fmla="*/ 354 h 450"/>
                <a:gd name="T52" fmla="*/ 462 w 594"/>
                <a:gd name="T53" fmla="*/ 384 h 450"/>
                <a:gd name="T54" fmla="*/ 462 w 594"/>
                <a:gd name="T55" fmla="*/ 414 h 450"/>
                <a:gd name="T56" fmla="*/ 450 w 594"/>
                <a:gd name="T57" fmla="*/ 420 h 450"/>
                <a:gd name="T58" fmla="*/ 450 w 594"/>
                <a:gd name="T59" fmla="*/ 396 h 450"/>
                <a:gd name="T60" fmla="*/ 408 w 594"/>
                <a:gd name="T61" fmla="*/ 384 h 450"/>
                <a:gd name="T62" fmla="*/ 378 w 594"/>
                <a:gd name="T63" fmla="*/ 372 h 450"/>
                <a:gd name="T64" fmla="*/ 366 w 594"/>
                <a:gd name="T65" fmla="*/ 366 h 450"/>
                <a:gd name="T66" fmla="*/ 348 w 594"/>
                <a:gd name="T67" fmla="*/ 360 h 450"/>
                <a:gd name="T68" fmla="*/ 348 w 594"/>
                <a:gd name="T69" fmla="*/ 348 h 450"/>
                <a:gd name="T70" fmla="*/ 342 w 594"/>
                <a:gd name="T71" fmla="*/ 336 h 450"/>
                <a:gd name="T72" fmla="*/ 336 w 594"/>
                <a:gd name="T73" fmla="*/ 336 h 450"/>
                <a:gd name="T74" fmla="*/ 324 w 594"/>
                <a:gd name="T75" fmla="*/ 324 h 450"/>
                <a:gd name="T76" fmla="*/ 270 w 594"/>
                <a:gd name="T77" fmla="*/ 336 h 450"/>
                <a:gd name="T78" fmla="*/ 210 w 594"/>
                <a:gd name="T79" fmla="*/ 348 h 450"/>
                <a:gd name="T80" fmla="*/ 150 w 594"/>
                <a:gd name="T81" fmla="*/ 360 h 450"/>
                <a:gd name="T82" fmla="*/ 66 w 594"/>
                <a:gd name="T83" fmla="*/ 372 h 450"/>
                <a:gd name="T84" fmla="*/ 6 w 594"/>
                <a:gd name="T85" fmla="*/ 384 h 450"/>
                <a:gd name="T86" fmla="*/ 456 w 594"/>
                <a:gd name="T87" fmla="*/ 438 h 450"/>
                <a:gd name="T88" fmla="*/ 456 w 594"/>
                <a:gd name="T89" fmla="*/ 432 h 450"/>
                <a:gd name="T90" fmla="*/ 450 w 594"/>
                <a:gd name="T91" fmla="*/ 432 h 450"/>
                <a:gd name="T92" fmla="*/ 462 w 594"/>
                <a:gd name="T93" fmla="*/ 414 h 450"/>
                <a:gd name="T94" fmla="*/ 480 w 594"/>
                <a:gd name="T95" fmla="*/ 402 h 450"/>
                <a:gd name="T96" fmla="*/ 504 w 594"/>
                <a:gd name="T97" fmla="*/ 390 h 450"/>
                <a:gd name="T98" fmla="*/ 558 w 594"/>
                <a:gd name="T99" fmla="*/ 354 h 450"/>
                <a:gd name="T100" fmla="*/ 558 w 594"/>
                <a:gd name="T101" fmla="*/ 366 h 450"/>
                <a:gd name="T102" fmla="*/ 552 w 594"/>
                <a:gd name="T103" fmla="*/ 378 h 450"/>
                <a:gd name="T104" fmla="*/ 582 w 594"/>
                <a:gd name="T105" fmla="*/ 366 h 450"/>
                <a:gd name="T106" fmla="*/ 594 w 594"/>
                <a:gd name="T107" fmla="*/ 360 h 450"/>
                <a:gd name="T108" fmla="*/ 468 w 594"/>
                <a:gd name="T109" fmla="*/ 432 h 450"/>
                <a:gd name="T110" fmla="*/ 528 w 594"/>
                <a:gd name="T111" fmla="*/ 402 h 450"/>
                <a:gd name="T112" fmla="*/ 522 w 594"/>
                <a:gd name="T113" fmla="*/ 408 h 450"/>
                <a:gd name="T114" fmla="*/ 438 w 594"/>
                <a:gd name="T115" fmla="*/ 450 h 450"/>
                <a:gd name="T116" fmla="*/ 444 w 594"/>
                <a:gd name="T117" fmla="*/ 43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4" h="450">
                  <a:moveTo>
                    <a:pt x="0" y="360"/>
                  </a:moveTo>
                  <a:lnTo>
                    <a:pt x="18" y="342"/>
                  </a:lnTo>
                  <a:lnTo>
                    <a:pt x="24" y="330"/>
                  </a:lnTo>
                  <a:lnTo>
                    <a:pt x="36" y="324"/>
                  </a:lnTo>
                  <a:lnTo>
                    <a:pt x="42" y="306"/>
                  </a:lnTo>
                  <a:lnTo>
                    <a:pt x="54" y="294"/>
                  </a:lnTo>
                  <a:lnTo>
                    <a:pt x="48" y="282"/>
                  </a:lnTo>
                  <a:lnTo>
                    <a:pt x="48" y="276"/>
                  </a:lnTo>
                  <a:lnTo>
                    <a:pt x="48" y="270"/>
                  </a:lnTo>
                  <a:lnTo>
                    <a:pt x="36" y="270"/>
                  </a:lnTo>
                  <a:lnTo>
                    <a:pt x="36" y="264"/>
                  </a:lnTo>
                  <a:lnTo>
                    <a:pt x="30" y="252"/>
                  </a:lnTo>
                  <a:lnTo>
                    <a:pt x="72" y="234"/>
                  </a:lnTo>
                  <a:lnTo>
                    <a:pt x="108" y="228"/>
                  </a:lnTo>
                  <a:lnTo>
                    <a:pt x="126" y="228"/>
                  </a:lnTo>
                  <a:lnTo>
                    <a:pt x="138" y="234"/>
                  </a:lnTo>
                  <a:lnTo>
                    <a:pt x="150" y="228"/>
                  </a:lnTo>
                  <a:lnTo>
                    <a:pt x="186" y="222"/>
                  </a:lnTo>
                  <a:lnTo>
                    <a:pt x="198" y="210"/>
                  </a:lnTo>
                  <a:lnTo>
                    <a:pt x="198" y="216"/>
                  </a:lnTo>
                  <a:lnTo>
                    <a:pt x="204" y="204"/>
                  </a:lnTo>
                  <a:lnTo>
                    <a:pt x="210" y="192"/>
                  </a:lnTo>
                  <a:lnTo>
                    <a:pt x="228" y="186"/>
                  </a:lnTo>
                  <a:lnTo>
                    <a:pt x="228" y="174"/>
                  </a:lnTo>
                  <a:lnTo>
                    <a:pt x="222" y="156"/>
                  </a:lnTo>
                  <a:lnTo>
                    <a:pt x="222" y="150"/>
                  </a:lnTo>
                  <a:lnTo>
                    <a:pt x="228" y="144"/>
                  </a:lnTo>
                  <a:lnTo>
                    <a:pt x="222" y="138"/>
                  </a:lnTo>
                  <a:lnTo>
                    <a:pt x="216" y="132"/>
                  </a:lnTo>
                  <a:lnTo>
                    <a:pt x="210" y="138"/>
                  </a:lnTo>
                  <a:lnTo>
                    <a:pt x="204" y="132"/>
                  </a:lnTo>
                  <a:lnTo>
                    <a:pt x="234" y="96"/>
                  </a:lnTo>
                  <a:lnTo>
                    <a:pt x="240" y="84"/>
                  </a:lnTo>
                  <a:lnTo>
                    <a:pt x="264" y="48"/>
                  </a:lnTo>
                  <a:lnTo>
                    <a:pt x="282" y="30"/>
                  </a:lnTo>
                  <a:lnTo>
                    <a:pt x="300" y="24"/>
                  </a:lnTo>
                  <a:lnTo>
                    <a:pt x="348" y="12"/>
                  </a:lnTo>
                  <a:lnTo>
                    <a:pt x="396" y="0"/>
                  </a:lnTo>
                  <a:lnTo>
                    <a:pt x="396" y="6"/>
                  </a:lnTo>
                  <a:lnTo>
                    <a:pt x="396" y="12"/>
                  </a:lnTo>
                  <a:lnTo>
                    <a:pt x="396" y="18"/>
                  </a:lnTo>
                  <a:lnTo>
                    <a:pt x="402" y="18"/>
                  </a:lnTo>
                  <a:lnTo>
                    <a:pt x="402" y="24"/>
                  </a:lnTo>
                  <a:lnTo>
                    <a:pt x="402" y="30"/>
                  </a:lnTo>
                  <a:lnTo>
                    <a:pt x="402" y="36"/>
                  </a:lnTo>
                  <a:lnTo>
                    <a:pt x="402" y="42"/>
                  </a:lnTo>
                  <a:lnTo>
                    <a:pt x="408" y="42"/>
                  </a:lnTo>
                  <a:lnTo>
                    <a:pt x="414" y="54"/>
                  </a:lnTo>
                  <a:lnTo>
                    <a:pt x="408" y="60"/>
                  </a:lnTo>
                  <a:lnTo>
                    <a:pt x="414" y="72"/>
                  </a:lnTo>
                  <a:lnTo>
                    <a:pt x="414" y="78"/>
                  </a:lnTo>
                  <a:lnTo>
                    <a:pt x="408" y="84"/>
                  </a:lnTo>
                  <a:lnTo>
                    <a:pt x="414" y="84"/>
                  </a:lnTo>
                  <a:lnTo>
                    <a:pt x="408" y="90"/>
                  </a:lnTo>
                  <a:lnTo>
                    <a:pt x="414" y="90"/>
                  </a:lnTo>
                  <a:lnTo>
                    <a:pt x="414" y="96"/>
                  </a:lnTo>
                  <a:lnTo>
                    <a:pt x="414" y="102"/>
                  </a:lnTo>
                  <a:lnTo>
                    <a:pt x="420" y="108"/>
                  </a:lnTo>
                  <a:lnTo>
                    <a:pt x="420" y="114"/>
                  </a:lnTo>
                  <a:lnTo>
                    <a:pt x="420" y="120"/>
                  </a:lnTo>
                  <a:lnTo>
                    <a:pt x="426" y="120"/>
                  </a:lnTo>
                  <a:lnTo>
                    <a:pt x="426" y="126"/>
                  </a:lnTo>
                  <a:lnTo>
                    <a:pt x="420" y="132"/>
                  </a:lnTo>
                  <a:lnTo>
                    <a:pt x="426" y="138"/>
                  </a:lnTo>
                  <a:lnTo>
                    <a:pt x="426" y="132"/>
                  </a:lnTo>
                  <a:lnTo>
                    <a:pt x="432" y="132"/>
                  </a:lnTo>
                  <a:lnTo>
                    <a:pt x="432" y="138"/>
                  </a:lnTo>
                  <a:lnTo>
                    <a:pt x="438" y="144"/>
                  </a:lnTo>
                  <a:lnTo>
                    <a:pt x="444" y="162"/>
                  </a:lnTo>
                  <a:lnTo>
                    <a:pt x="450" y="198"/>
                  </a:lnTo>
                  <a:lnTo>
                    <a:pt x="450" y="210"/>
                  </a:lnTo>
                  <a:lnTo>
                    <a:pt x="456" y="216"/>
                  </a:lnTo>
                  <a:lnTo>
                    <a:pt x="456" y="240"/>
                  </a:lnTo>
                  <a:lnTo>
                    <a:pt x="450" y="282"/>
                  </a:lnTo>
                  <a:lnTo>
                    <a:pt x="456" y="288"/>
                  </a:lnTo>
                  <a:lnTo>
                    <a:pt x="462" y="324"/>
                  </a:lnTo>
                  <a:lnTo>
                    <a:pt x="462" y="342"/>
                  </a:lnTo>
                  <a:lnTo>
                    <a:pt x="468" y="354"/>
                  </a:lnTo>
                  <a:lnTo>
                    <a:pt x="468" y="360"/>
                  </a:lnTo>
                  <a:lnTo>
                    <a:pt x="474" y="366"/>
                  </a:lnTo>
                  <a:lnTo>
                    <a:pt x="462" y="384"/>
                  </a:lnTo>
                  <a:lnTo>
                    <a:pt x="468" y="390"/>
                  </a:lnTo>
                  <a:lnTo>
                    <a:pt x="462" y="408"/>
                  </a:lnTo>
                  <a:lnTo>
                    <a:pt x="462" y="414"/>
                  </a:lnTo>
                  <a:lnTo>
                    <a:pt x="450" y="414"/>
                  </a:lnTo>
                  <a:lnTo>
                    <a:pt x="450" y="426"/>
                  </a:lnTo>
                  <a:lnTo>
                    <a:pt x="450" y="420"/>
                  </a:lnTo>
                  <a:lnTo>
                    <a:pt x="450" y="408"/>
                  </a:lnTo>
                  <a:lnTo>
                    <a:pt x="450" y="402"/>
                  </a:lnTo>
                  <a:lnTo>
                    <a:pt x="450" y="396"/>
                  </a:lnTo>
                  <a:lnTo>
                    <a:pt x="426" y="390"/>
                  </a:lnTo>
                  <a:lnTo>
                    <a:pt x="420" y="390"/>
                  </a:lnTo>
                  <a:lnTo>
                    <a:pt x="408" y="384"/>
                  </a:lnTo>
                  <a:lnTo>
                    <a:pt x="384" y="378"/>
                  </a:lnTo>
                  <a:lnTo>
                    <a:pt x="384" y="372"/>
                  </a:lnTo>
                  <a:lnTo>
                    <a:pt x="378" y="372"/>
                  </a:lnTo>
                  <a:lnTo>
                    <a:pt x="372" y="372"/>
                  </a:lnTo>
                  <a:lnTo>
                    <a:pt x="366" y="372"/>
                  </a:lnTo>
                  <a:lnTo>
                    <a:pt x="366" y="366"/>
                  </a:lnTo>
                  <a:lnTo>
                    <a:pt x="360" y="366"/>
                  </a:lnTo>
                  <a:lnTo>
                    <a:pt x="354" y="360"/>
                  </a:lnTo>
                  <a:lnTo>
                    <a:pt x="348" y="360"/>
                  </a:lnTo>
                  <a:lnTo>
                    <a:pt x="348" y="354"/>
                  </a:lnTo>
                  <a:lnTo>
                    <a:pt x="354" y="354"/>
                  </a:lnTo>
                  <a:lnTo>
                    <a:pt x="348" y="348"/>
                  </a:lnTo>
                  <a:lnTo>
                    <a:pt x="348" y="342"/>
                  </a:lnTo>
                  <a:lnTo>
                    <a:pt x="342" y="342"/>
                  </a:lnTo>
                  <a:lnTo>
                    <a:pt x="342" y="336"/>
                  </a:lnTo>
                  <a:lnTo>
                    <a:pt x="348" y="336"/>
                  </a:lnTo>
                  <a:lnTo>
                    <a:pt x="342" y="336"/>
                  </a:lnTo>
                  <a:lnTo>
                    <a:pt x="336" y="336"/>
                  </a:lnTo>
                  <a:lnTo>
                    <a:pt x="330" y="336"/>
                  </a:lnTo>
                  <a:lnTo>
                    <a:pt x="330" y="330"/>
                  </a:lnTo>
                  <a:lnTo>
                    <a:pt x="324" y="324"/>
                  </a:lnTo>
                  <a:lnTo>
                    <a:pt x="318" y="324"/>
                  </a:lnTo>
                  <a:lnTo>
                    <a:pt x="312" y="324"/>
                  </a:lnTo>
                  <a:lnTo>
                    <a:pt x="270" y="336"/>
                  </a:lnTo>
                  <a:lnTo>
                    <a:pt x="264" y="336"/>
                  </a:lnTo>
                  <a:lnTo>
                    <a:pt x="234" y="342"/>
                  </a:lnTo>
                  <a:lnTo>
                    <a:pt x="210" y="348"/>
                  </a:lnTo>
                  <a:lnTo>
                    <a:pt x="204" y="348"/>
                  </a:lnTo>
                  <a:lnTo>
                    <a:pt x="162" y="360"/>
                  </a:lnTo>
                  <a:lnTo>
                    <a:pt x="150" y="360"/>
                  </a:lnTo>
                  <a:lnTo>
                    <a:pt x="114" y="366"/>
                  </a:lnTo>
                  <a:lnTo>
                    <a:pt x="108" y="366"/>
                  </a:lnTo>
                  <a:lnTo>
                    <a:pt x="66" y="372"/>
                  </a:lnTo>
                  <a:lnTo>
                    <a:pt x="54" y="378"/>
                  </a:lnTo>
                  <a:lnTo>
                    <a:pt x="12" y="384"/>
                  </a:lnTo>
                  <a:lnTo>
                    <a:pt x="6" y="384"/>
                  </a:lnTo>
                  <a:lnTo>
                    <a:pt x="0" y="360"/>
                  </a:lnTo>
                  <a:close/>
                  <a:moveTo>
                    <a:pt x="468" y="432"/>
                  </a:moveTo>
                  <a:lnTo>
                    <a:pt x="456" y="438"/>
                  </a:lnTo>
                  <a:lnTo>
                    <a:pt x="468" y="432"/>
                  </a:lnTo>
                  <a:lnTo>
                    <a:pt x="462" y="432"/>
                  </a:lnTo>
                  <a:lnTo>
                    <a:pt x="456" y="432"/>
                  </a:lnTo>
                  <a:lnTo>
                    <a:pt x="462" y="438"/>
                  </a:lnTo>
                  <a:lnTo>
                    <a:pt x="450" y="438"/>
                  </a:lnTo>
                  <a:lnTo>
                    <a:pt x="450" y="432"/>
                  </a:lnTo>
                  <a:lnTo>
                    <a:pt x="450" y="426"/>
                  </a:lnTo>
                  <a:lnTo>
                    <a:pt x="456" y="414"/>
                  </a:lnTo>
                  <a:lnTo>
                    <a:pt x="462" y="414"/>
                  </a:lnTo>
                  <a:lnTo>
                    <a:pt x="462" y="408"/>
                  </a:lnTo>
                  <a:lnTo>
                    <a:pt x="474" y="402"/>
                  </a:lnTo>
                  <a:lnTo>
                    <a:pt x="480" y="402"/>
                  </a:lnTo>
                  <a:lnTo>
                    <a:pt x="486" y="396"/>
                  </a:lnTo>
                  <a:lnTo>
                    <a:pt x="504" y="396"/>
                  </a:lnTo>
                  <a:lnTo>
                    <a:pt x="504" y="390"/>
                  </a:lnTo>
                  <a:lnTo>
                    <a:pt x="516" y="384"/>
                  </a:lnTo>
                  <a:lnTo>
                    <a:pt x="540" y="378"/>
                  </a:lnTo>
                  <a:lnTo>
                    <a:pt x="558" y="354"/>
                  </a:lnTo>
                  <a:lnTo>
                    <a:pt x="564" y="354"/>
                  </a:lnTo>
                  <a:lnTo>
                    <a:pt x="558" y="360"/>
                  </a:lnTo>
                  <a:lnTo>
                    <a:pt x="558" y="366"/>
                  </a:lnTo>
                  <a:lnTo>
                    <a:pt x="546" y="378"/>
                  </a:lnTo>
                  <a:lnTo>
                    <a:pt x="546" y="384"/>
                  </a:lnTo>
                  <a:lnTo>
                    <a:pt x="552" y="378"/>
                  </a:lnTo>
                  <a:lnTo>
                    <a:pt x="564" y="366"/>
                  </a:lnTo>
                  <a:lnTo>
                    <a:pt x="570" y="366"/>
                  </a:lnTo>
                  <a:lnTo>
                    <a:pt x="582" y="366"/>
                  </a:lnTo>
                  <a:lnTo>
                    <a:pt x="588" y="354"/>
                  </a:lnTo>
                  <a:lnTo>
                    <a:pt x="594" y="354"/>
                  </a:lnTo>
                  <a:lnTo>
                    <a:pt x="594" y="360"/>
                  </a:lnTo>
                  <a:lnTo>
                    <a:pt x="552" y="390"/>
                  </a:lnTo>
                  <a:lnTo>
                    <a:pt x="492" y="420"/>
                  </a:lnTo>
                  <a:lnTo>
                    <a:pt x="468" y="432"/>
                  </a:lnTo>
                  <a:close/>
                  <a:moveTo>
                    <a:pt x="504" y="420"/>
                  </a:moveTo>
                  <a:lnTo>
                    <a:pt x="516" y="414"/>
                  </a:lnTo>
                  <a:lnTo>
                    <a:pt x="528" y="402"/>
                  </a:lnTo>
                  <a:lnTo>
                    <a:pt x="534" y="402"/>
                  </a:lnTo>
                  <a:lnTo>
                    <a:pt x="540" y="402"/>
                  </a:lnTo>
                  <a:lnTo>
                    <a:pt x="522" y="408"/>
                  </a:lnTo>
                  <a:lnTo>
                    <a:pt x="522" y="414"/>
                  </a:lnTo>
                  <a:lnTo>
                    <a:pt x="504" y="420"/>
                  </a:lnTo>
                  <a:close/>
                  <a:moveTo>
                    <a:pt x="438" y="450"/>
                  </a:moveTo>
                  <a:lnTo>
                    <a:pt x="438" y="438"/>
                  </a:lnTo>
                  <a:lnTo>
                    <a:pt x="444" y="432"/>
                  </a:lnTo>
                  <a:lnTo>
                    <a:pt x="444" y="438"/>
                  </a:lnTo>
                  <a:lnTo>
                    <a:pt x="444" y="444"/>
                  </a:lnTo>
                  <a:lnTo>
                    <a:pt x="438" y="45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5" name="Freeform 3113"/>
            <p:cNvSpPr>
              <a:spLocks/>
            </p:cNvSpPr>
            <p:nvPr/>
          </p:nvSpPr>
          <p:spPr bwMode="auto">
            <a:xfrm>
              <a:off x="3966" y="1494"/>
              <a:ext cx="462" cy="294"/>
            </a:xfrm>
            <a:custGeom>
              <a:avLst/>
              <a:gdLst>
                <a:gd name="T0" fmla="*/ 222 w 462"/>
                <a:gd name="T1" fmla="*/ 264 h 294"/>
                <a:gd name="T2" fmla="*/ 198 w 462"/>
                <a:gd name="T3" fmla="*/ 270 h 294"/>
                <a:gd name="T4" fmla="*/ 156 w 462"/>
                <a:gd name="T5" fmla="*/ 276 h 294"/>
                <a:gd name="T6" fmla="*/ 120 w 462"/>
                <a:gd name="T7" fmla="*/ 282 h 294"/>
                <a:gd name="T8" fmla="*/ 84 w 462"/>
                <a:gd name="T9" fmla="*/ 288 h 294"/>
                <a:gd name="T10" fmla="*/ 42 w 462"/>
                <a:gd name="T11" fmla="*/ 294 h 294"/>
                <a:gd name="T12" fmla="*/ 36 w 462"/>
                <a:gd name="T13" fmla="*/ 264 h 294"/>
                <a:gd name="T14" fmla="*/ 30 w 462"/>
                <a:gd name="T15" fmla="*/ 228 h 294"/>
                <a:gd name="T16" fmla="*/ 24 w 462"/>
                <a:gd name="T17" fmla="*/ 204 h 294"/>
                <a:gd name="T18" fmla="*/ 18 w 462"/>
                <a:gd name="T19" fmla="*/ 180 h 294"/>
                <a:gd name="T20" fmla="*/ 12 w 462"/>
                <a:gd name="T21" fmla="*/ 120 h 294"/>
                <a:gd name="T22" fmla="*/ 0 w 462"/>
                <a:gd name="T23" fmla="*/ 72 h 294"/>
                <a:gd name="T24" fmla="*/ 60 w 462"/>
                <a:gd name="T25" fmla="*/ 60 h 294"/>
                <a:gd name="T26" fmla="*/ 108 w 462"/>
                <a:gd name="T27" fmla="*/ 54 h 294"/>
                <a:gd name="T28" fmla="*/ 162 w 462"/>
                <a:gd name="T29" fmla="*/ 42 h 294"/>
                <a:gd name="T30" fmla="*/ 204 w 462"/>
                <a:gd name="T31" fmla="*/ 36 h 294"/>
                <a:gd name="T32" fmla="*/ 258 w 462"/>
                <a:gd name="T33" fmla="*/ 24 h 294"/>
                <a:gd name="T34" fmla="*/ 288 w 462"/>
                <a:gd name="T35" fmla="*/ 18 h 294"/>
                <a:gd name="T36" fmla="*/ 324 w 462"/>
                <a:gd name="T37" fmla="*/ 12 h 294"/>
                <a:gd name="T38" fmla="*/ 372 w 462"/>
                <a:gd name="T39" fmla="*/ 0 h 294"/>
                <a:gd name="T40" fmla="*/ 384 w 462"/>
                <a:gd name="T41" fmla="*/ 6 h 294"/>
                <a:gd name="T42" fmla="*/ 390 w 462"/>
                <a:gd name="T43" fmla="*/ 12 h 294"/>
                <a:gd name="T44" fmla="*/ 402 w 462"/>
                <a:gd name="T45" fmla="*/ 12 h 294"/>
                <a:gd name="T46" fmla="*/ 396 w 462"/>
                <a:gd name="T47" fmla="*/ 18 h 294"/>
                <a:gd name="T48" fmla="*/ 402 w 462"/>
                <a:gd name="T49" fmla="*/ 24 h 294"/>
                <a:gd name="T50" fmla="*/ 402 w 462"/>
                <a:gd name="T51" fmla="*/ 30 h 294"/>
                <a:gd name="T52" fmla="*/ 408 w 462"/>
                <a:gd name="T53" fmla="*/ 36 h 294"/>
                <a:gd name="T54" fmla="*/ 420 w 462"/>
                <a:gd name="T55" fmla="*/ 42 h 294"/>
                <a:gd name="T56" fmla="*/ 426 w 462"/>
                <a:gd name="T57" fmla="*/ 48 h 294"/>
                <a:gd name="T58" fmla="*/ 438 w 462"/>
                <a:gd name="T59" fmla="*/ 48 h 294"/>
                <a:gd name="T60" fmla="*/ 432 w 462"/>
                <a:gd name="T61" fmla="*/ 60 h 294"/>
                <a:gd name="T62" fmla="*/ 426 w 462"/>
                <a:gd name="T63" fmla="*/ 78 h 294"/>
                <a:gd name="T64" fmla="*/ 426 w 462"/>
                <a:gd name="T65" fmla="*/ 84 h 294"/>
                <a:gd name="T66" fmla="*/ 420 w 462"/>
                <a:gd name="T67" fmla="*/ 90 h 294"/>
                <a:gd name="T68" fmla="*/ 420 w 462"/>
                <a:gd name="T69" fmla="*/ 102 h 294"/>
                <a:gd name="T70" fmla="*/ 420 w 462"/>
                <a:gd name="T71" fmla="*/ 114 h 294"/>
                <a:gd name="T72" fmla="*/ 414 w 462"/>
                <a:gd name="T73" fmla="*/ 120 h 294"/>
                <a:gd name="T74" fmla="*/ 414 w 462"/>
                <a:gd name="T75" fmla="*/ 132 h 294"/>
                <a:gd name="T76" fmla="*/ 426 w 462"/>
                <a:gd name="T77" fmla="*/ 138 h 294"/>
                <a:gd name="T78" fmla="*/ 432 w 462"/>
                <a:gd name="T79" fmla="*/ 150 h 294"/>
                <a:gd name="T80" fmla="*/ 444 w 462"/>
                <a:gd name="T81" fmla="*/ 156 h 294"/>
                <a:gd name="T82" fmla="*/ 450 w 462"/>
                <a:gd name="T83" fmla="*/ 162 h 294"/>
                <a:gd name="T84" fmla="*/ 462 w 462"/>
                <a:gd name="T85" fmla="*/ 174 h 294"/>
                <a:gd name="T86" fmla="*/ 450 w 462"/>
                <a:gd name="T87" fmla="*/ 180 h 294"/>
                <a:gd name="T88" fmla="*/ 444 w 462"/>
                <a:gd name="T89" fmla="*/ 186 h 294"/>
                <a:gd name="T90" fmla="*/ 438 w 462"/>
                <a:gd name="T91" fmla="*/ 198 h 294"/>
                <a:gd name="T92" fmla="*/ 432 w 462"/>
                <a:gd name="T93" fmla="*/ 204 h 294"/>
                <a:gd name="T94" fmla="*/ 420 w 462"/>
                <a:gd name="T95" fmla="*/ 210 h 294"/>
                <a:gd name="T96" fmla="*/ 414 w 462"/>
                <a:gd name="T97" fmla="*/ 216 h 294"/>
                <a:gd name="T98" fmla="*/ 402 w 462"/>
                <a:gd name="T99" fmla="*/ 216 h 294"/>
                <a:gd name="T100" fmla="*/ 396 w 462"/>
                <a:gd name="T101" fmla="*/ 222 h 294"/>
                <a:gd name="T102" fmla="*/ 390 w 462"/>
                <a:gd name="T103" fmla="*/ 228 h 294"/>
                <a:gd name="T104" fmla="*/ 360 w 462"/>
                <a:gd name="T105" fmla="*/ 234 h 294"/>
                <a:gd name="T106" fmla="*/ 318 w 462"/>
                <a:gd name="T107" fmla="*/ 246 h 294"/>
                <a:gd name="T108" fmla="*/ 288 w 462"/>
                <a:gd name="T109" fmla="*/ 252 h 294"/>
                <a:gd name="T110" fmla="*/ 270 w 462"/>
                <a:gd name="T111" fmla="*/ 25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294">
                  <a:moveTo>
                    <a:pt x="270" y="258"/>
                  </a:moveTo>
                  <a:lnTo>
                    <a:pt x="222" y="264"/>
                  </a:lnTo>
                  <a:lnTo>
                    <a:pt x="204" y="270"/>
                  </a:lnTo>
                  <a:lnTo>
                    <a:pt x="198" y="270"/>
                  </a:lnTo>
                  <a:lnTo>
                    <a:pt x="168" y="276"/>
                  </a:lnTo>
                  <a:lnTo>
                    <a:pt x="156" y="276"/>
                  </a:lnTo>
                  <a:lnTo>
                    <a:pt x="126" y="282"/>
                  </a:lnTo>
                  <a:lnTo>
                    <a:pt x="120" y="282"/>
                  </a:lnTo>
                  <a:lnTo>
                    <a:pt x="96" y="288"/>
                  </a:lnTo>
                  <a:lnTo>
                    <a:pt x="84" y="288"/>
                  </a:lnTo>
                  <a:lnTo>
                    <a:pt x="48" y="294"/>
                  </a:lnTo>
                  <a:lnTo>
                    <a:pt x="42" y="294"/>
                  </a:lnTo>
                  <a:lnTo>
                    <a:pt x="36" y="270"/>
                  </a:lnTo>
                  <a:lnTo>
                    <a:pt x="36" y="264"/>
                  </a:lnTo>
                  <a:lnTo>
                    <a:pt x="30" y="252"/>
                  </a:lnTo>
                  <a:lnTo>
                    <a:pt x="30" y="228"/>
                  </a:lnTo>
                  <a:lnTo>
                    <a:pt x="24" y="222"/>
                  </a:lnTo>
                  <a:lnTo>
                    <a:pt x="24" y="204"/>
                  </a:lnTo>
                  <a:lnTo>
                    <a:pt x="24" y="186"/>
                  </a:lnTo>
                  <a:lnTo>
                    <a:pt x="18" y="180"/>
                  </a:lnTo>
                  <a:lnTo>
                    <a:pt x="18" y="156"/>
                  </a:lnTo>
                  <a:lnTo>
                    <a:pt x="12" y="120"/>
                  </a:lnTo>
                  <a:lnTo>
                    <a:pt x="6" y="84"/>
                  </a:lnTo>
                  <a:lnTo>
                    <a:pt x="0" y="72"/>
                  </a:lnTo>
                  <a:lnTo>
                    <a:pt x="54" y="36"/>
                  </a:lnTo>
                  <a:lnTo>
                    <a:pt x="60" y="60"/>
                  </a:lnTo>
                  <a:lnTo>
                    <a:pt x="66" y="60"/>
                  </a:lnTo>
                  <a:lnTo>
                    <a:pt x="108" y="54"/>
                  </a:lnTo>
                  <a:lnTo>
                    <a:pt x="120" y="48"/>
                  </a:lnTo>
                  <a:lnTo>
                    <a:pt x="162" y="42"/>
                  </a:lnTo>
                  <a:lnTo>
                    <a:pt x="168" y="42"/>
                  </a:lnTo>
                  <a:lnTo>
                    <a:pt x="204" y="36"/>
                  </a:lnTo>
                  <a:lnTo>
                    <a:pt x="216" y="36"/>
                  </a:lnTo>
                  <a:lnTo>
                    <a:pt x="258" y="24"/>
                  </a:lnTo>
                  <a:lnTo>
                    <a:pt x="264" y="24"/>
                  </a:lnTo>
                  <a:lnTo>
                    <a:pt x="288" y="18"/>
                  </a:lnTo>
                  <a:lnTo>
                    <a:pt x="318" y="12"/>
                  </a:lnTo>
                  <a:lnTo>
                    <a:pt x="324" y="12"/>
                  </a:lnTo>
                  <a:lnTo>
                    <a:pt x="366" y="0"/>
                  </a:lnTo>
                  <a:lnTo>
                    <a:pt x="372" y="0"/>
                  </a:lnTo>
                  <a:lnTo>
                    <a:pt x="378" y="0"/>
                  </a:lnTo>
                  <a:lnTo>
                    <a:pt x="384" y="6"/>
                  </a:lnTo>
                  <a:lnTo>
                    <a:pt x="384" y="12"/>
                  </a:lnTo>
                  <a:lnTo>
                    <a:pt x="390" y="12"/>
                  </a:lnTo>
                  <a:lnTo>
                    <a:pt x="396" y="12"/>
                  </a:lnTo>
                  <a:lnTo>
                    <a:pt x="402" y="12"/>
                  </a:lnTo>
                  <a:lnTo>
                    <a:pt x="396" y="12"/>
                  </a:lnTo>
                  <a:lnTo>
                    <a:pt x="396" y="18"/>
                  </a:lnTo>
                  <a:lnTo>
                    <a:pt x="402" y="18"/>
                  </a:lnTo>
                  <a:lnTo>
                    <a:pt x="402" y="24"/>
                  </a:lnTo>
                  <a:lnTo>
                    <a:pt x="408" y="30"/>
                  </a:lnTo>
                  <a:lnTo>
                    <a:pt x="402" y="30"/>
                  </a:lnTo>
                  <a:lnTo>
                    <a:pt x="402" y="36"/>
                  </a:lnTo>
                  <a:lnTo>
                    <a:pt x="408" y="36"/>
                  </a:lnTo>
                  <a:lnTo>
                    <a:pt x="414" y="42"/>
                  </a:lnTo>
                  <a:lnTo>
                    <a:pt x="420" y="42"/>
                  </a:lnTo>
                  <a:lnTo>
                    <a:pt x="420" y="48"/>
                  </a:lnTo>
                  <a:lnTo>
                    <a:pt x="426" y="48"/>
                  </a:lnTo>
                  <a:lnTo>
                    <a:pt x="432" y="48"/>
                  </a:lnTo>
                  <a:lnTo>
                    <a:pt x="438" y="48"/>
                  </a:lnTo>
                  <a:lnTo>
                    <a:pt x="438" y="54"/>
                  </a:lnTo>
                  <a:lnTo>
                    <a:pt x="432" y="60"/>
                  </a:lnTo>
                  <a:lnTo>
                    <a:pt x="426" y="66"/>
                  </a:lnTo>
                  <a:lnTo>
                    <a:pt x="426" y="78"/>
                  </a:lnTo>
                  <a:lnTo>
                    <a:pt x="420" y="84"/>
                  </a:lnTo>
                  <a:lnTo>
                    <a:pt x="426" y="84"/>
                  </a:lnTo>
                  <a:lnTo>
                    <a:pt x="420" y="84"/>
                  </a:lnTo>
                  <a:lnTo>
                    <a:pt x="420" y="90"/>
                  </a:lnTo>
                  <a:lnTo>
                    <a:pt x="414" y="96"/>
                  </a:lnTo>
                  <a:lnTo>
                    <a:pt x="420" y="102"/>
                  </a:lnTo>
                  <a:lnTo>
                    <a:pt x="420" y="108"/>
                  </a:lnTo>
                  <a:lnTo>
                    <a:pt x="420" y="114"/>
                  </a:lnTo>
                  <a:lnTo>
                    <a:pt x="414" y="114"/>
                  </a:lnTo>
                  <a:lnTo>
                    <a:pt x="414" y="120"/>
                  </a:lnTo>
                  <a:lnTo>
                    <a:pt x="414" y="126"/>
                  </a:lnTo>
                  <a:lnTo>
                    <a:pt x="414" y="132"/>
                  </a:lnTo>
                  <a:lnTo>
                    <a:pt x="420" y="138"/>
                  </a:lnTo>
                  <a:lnTo>
                    <a:pt x="426" y="138"/>
                  </a:lnTo>
                  <a:lnTo>
                    <a:pt x="432" y="144"/>
                  </a:lnTo>
                  <a:lnTo>
                    <a:pt x="432" y="150"/>
                  </a:lnTo>
                  <a:lnTo>
                    <a:pt x="438" y="150"/>
                  </a:lnTo>
                  <a:lnTo>
                    <a:pt x="444" y="156"/>
                  </a:lnTo>
                  <a:lnTo>
                    <a:pt x="450" y="156"/>
                  </a:lnTo>
                  <a:lnTo>
                    <a:pt x="450" y="162"/>
                  </a:lnTo>
                  <a:lnTo>
                    <a:pt x="462" y="168"/>
                  </a:lnTo>
                  <a:lnTo>
                    <a:pt x="462" y="174"/>
                  </a:lnTo>
                  <a:lnTo>
                    <a:pt x="456" y="174"/>
                  </a:lnTo>
                  <a:lnTo>
                    <a:pt x="450" y="180"/>
                  </a:lnTo>
                  <a:lnTo>
                    <a:pt x="444" y="180"/>
                  </a:lnTo>
                  <a:lnTo>
                    <a:pt x="444" y="186"/>
                  </a:lnTo>
                  <a:lnTo>
                    <a:pt x="438" y="192"/>
                  </a:lnTo>
                  <a:lnTo>
                    <a:pt x="438" y="198"/>
                  </a:lnTo>
                  <a:lnTo>
                    <a:pt x="438" y="204"/>
                  </a:lnTo>
                  <a:lnTo>
                    <a:pt x="432" y="204"/>
                  </a:lnTo>
                  <a:lnTo>
                    <a:pt x="432" y="210"/>
                  </a:lnTo>
                  <a:lnTo>
                    <a:pt x="420" y="210"/>
                  </a:lnTo>
                  <a:lnTo>
                    <a:pt x="420" y="216"/>
                  </a:lnTo>
                  <a:lnTo>
                    <a:pt x="414" y="216"/>
                  </a:lnTo>
                  <a:lnTo>
                    <a:pt x="408" y="216"/>
                  </a:lnTo>
                  <a:lnTo>
                    <a:pt x="402" y="216"/>
                  </a:lnTo>
                  <a:lnTo>
                    <a:pt x="396" y="216"/>
                  </a:lnTo>
                  <a:lnTo>
                    <a:pt x="396" y="222"/>
                  </a:lnTo>
                  <a:lnTo>
                    <a:pt x="396" y="228"/>
                  </a:lnTo>
                  <a:lnTo>
                    <a:pt x="390" y="228"/>
                  </a:lnTo>
                  <a:lnTo>
                    <a:pt x="366" y="234"/>
                  </a:lnTo>
                  <a:lnTo>
                    <a:pt x="360" y="234"/>
                  </a:lnTo>
                  <a:lnTo>
                    <a:pt x="336" y="240"/>
                  </a:lnTo>
                  <a:lnTo>
                    <a:pt x="318" y="246"/>
                  </a:lnTo>
                  <a:lnTo>
                    <a:pt x="300" y="246"/>
                  </a:lnTo>
                  <a:lnTo>
                    <a:pt x="288" y="252"/>
                  </a:lnTo>
                  <a:lnTo>
                    <a:pt x="270" y="252"/>
                  </a:lnTo>
                  <a:lnTo>
                    <a:pt x="270" y="25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6" name="Freeform 3114"/>
            <p:cNvSpPr>
              <a:spLocks/>
            </p:cNvSpPr>
            <p:nvPr/>
          </p:nvSpPr>
          <p:spPr bwMode="auto">
            <a:xfrm>
              <a:off x="4476" y="1428"/>
              <a:ext cx="132" cy="132"/>
            </a:xfrm>
            <a:custGeom>
              <a:avLst/>
              <a:gdLst>
                <a:gd name="T0" fmla="*/ 6 w 132"/>
                <a:gd name="T1" fmla="*/ 84 h 132"/>
                <a:gd name="T2" fmla="*/ 6 w 132"/>
                <a:gd name="T3" fmla="*/ 66 h 132"/>
                <a:gd name="T4" fmla="*/ 0 w 132"/>
                <a:gd name="T5" fmla="*/ 30 h 132"/>
                <a:gd name="T6" fmla="*/ 30 w 132"/>
                <a:gd name="T7" fmla="*/ 24 h 132"/>
                <a:gd name="T8" fmla="*/ 36 w 132"/>
                <a:gd name="T9" fmla="*/ 24 h 132"/>
                <a:gd name="T10" fmla="*/ 48 w 132"/>
                <a:gd name="T11" fmla="*/ 18 h 132"/>
                <a:gd name="T12" fmla="*/ 48 w 132"/>
                <a:gd name="T13" fmla="*/ 24 h 132"/>
                <a:gd name="T14" fmla="*/ 48 w 132"/>
                <a:gd name="T15" fmla="*/ 18 h 132"/>
                <a:gd name="T16" fmla="*/ 60 w 132"/>
                <a:gd name="T17" fmla="*/ 18 h 132"/>
                <a:gd name="T18" fmla="*/ 66 w 132"/>
                <a:gd name="T19" fmla="*/ 18 h 132"/>
                <a:gd name="T20" fmla="*/ 66 w 132"/>
                <a:gd name="T21" fmla="*/ 12 h 132"/>
                <a:gd name="T22" fmla="*/ 96 w 132"/>
                <a:gd name="T23" fmla="*/ 6 h 132"/>
                <a:gd name="T24" fmla="*/ 120 w 132"/>
                <a:gd name="T25" fmla="*/ 0 h 132"/>
                <a:gd name="T26" fmla="*/ 120 w 132"/>
                <a:gd name="T27" fmla="*/ 6 h 132"/>
                <a:gd name="T28" fmla="*/ 126 w 132"/>
                <a:gd name="T29" fmla="*/ 30 h 132"/>
                <a:gd name="T30" fmla="*/ 132 w 132"/>
                <a:gd name="T31" fmla="*/ 36 h 132"/>
                <a:gd name="T32" fmla="*/ 132 w 132"/>
                <a:gd name="T33" fmla="*/ 42 h 132"/>
                <a:gd name="T34" fmla="*/ 132 w 132"/>
                <a:gd name="T35" fmla="*/ 60 h 132"/>
                <a:gd name="T36" fmla="*/ 132 w 132"/>
                <a:gd name="T37" fmla="*/ 66 h 132"/>
                <a:gd name="T38" fmla="*/ 132 w 132"/>
                <a:gd name="T39" fmla="*/ 72 h 132"/>
                <a:gd name="T40" fmla="*/ 102 w 132"/>
                <a:gd name="T41" fmla="*/ 84 h 132"/>
                <a:gd name="T42" fmla="*/ 96 w 132"/>
                <a:gd name="T43" fmla="*/ 78 h 132"/>
                <a:gd name="T44" fmla="*/ 96 w 132"/>
                <a:gd name="T45" fmla="*/ 84 h 132"/>
                <a:gd name="T46" fmla="*/ 84 w 132"/>
                <a:gd name="T47" fmla="*/ 90 h 132"/>
                <a:gd name="T48" fmla="*/ 60 w 132"/>
                <a:gd name="T49" fmla="*/ 96 h 132"/>
                <a:gd name="T50" fmla="*/ 48 w 132"/>
                <a:gd name="T51" fmla="*/ 108 h 132"/>
                <a:gd name="T52" fmla="*/ 12 w 132"/>
                <a:gd name="T53" fmla="*/ 132 h 132"/>
                <a:gd name="T54" fmla="*/ 6 w 132"/>
                <a:gd name="T55" fmla="*/ 126 h 132"/>
                <a:gd name="T56" fmla="*/ 18 w 132"/>
                <a:gd name="T57" fmla="*/ 108 h 132"/>
                <a:gd name="T58" fmla="*/ 12 w 132"/>
                <a:gd name="T59" fmla="*/ 102 h 132"/>
                <a:gd name="T60" fmla="*/ 12 w 132"/>
                <a:gd name="T61" fmla="*/ 96 h 132"/>
                <a:gd name="T62" fmla="*/ 6 w 132"/>
                <a:gd name="T63" fmla="*/ 8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6" y="84"/>
                  </a:moveTo>
                  <a:lnTo>
                    <a:pt x="6" y="66"/>
                  </a:lnTo>
                  <a:lnTo>
                    <a:pt x="0" y="30"/>
                  </a:lnTo>
                  <a:lnTo>
                    <a:pt x="30" y="24"/>
                  </a:lnTo>
                  <a:lnTo>
                    <a:pt x="36" y="24"/>
                  </a:lnTo>
                  <a:lnTo>
                    <a:pt x="48" y="18"/>
                  </a:lnTo>
                  <a:lnTo>
                    <a:pt x="48" y="24"/>
                  </a:lnTo>
                  <a:lnTo>
                    <a:pt x="48" y="18"/>
                  </a:lnTo>
                  <a:lnTo>
                    <a:pt x="60" y="18"/>
                  </a:lnTo>
                  <a:lnTo>
                    <a:pt x="66" y="18"/>
                  </a:lnTo>
                  <a:lnTo>
                    <a:pt x="66" y="12"/>
                  </a:lnTo>
                  <a:lnTo>
                    <a:pt x="96" y="6"/>
                  </a:lnTo>
                  <a:lnTo>
                    <a:pt x="120" y="0"/>
                  </a:lnTo>
                  <a:lnTo>
                    <a:pt x="120" y="6"/>
                  </a:lnTo>
                  <a:lnTo>
                    <a:pt x="126" y="30"/>
                  </a:lnTo>
                  <a:lnTo>
                    <a:pt x="132" y="36"/>
                  </a:lnTo>
                  <a:lnTo>
                    <a:pt x="132" y="42"/>
                  </a:lnTo>
                  <a:lnTo>
                    <a:pt x="132" y="60"/>
                  </a:lnTo>
                  <a:lnTo>
                    <a:pt x="132" y="66"/>
                  </a:lnTo>
                  <a:lnTo>
                    <a:pt x="132" y="72"/>
                  </a:lnTo>
                  <a:lnTo>
                    <a:pt x="102" y="84"/>
                  </a:lnTo>
                  <a:lnTo>
                    <a:pt x="96" y="78"/>
                  </a:lnTo>
                  <a:lnTo>
                    <a:pt x="96" y="84"/>
                  </a:lnTo>
                  <a:lnTo>
                    <a:pt x="84" y="90"/>
                  </a:lnTo>
                  <a:lnTo>
                    <a:pt x="60" y="96"/>
                  </a:lnTo>
                  <a:lnTo>
                    <a:pt x="48" y="108"/>
                  </a:lnTo>
                  <a:lnTo>
                    <a:pt x="12" y="132"/>
                  </a:lnTo>
                  <a:lnTo>
                    <a:pt x="6" y="126"/>
                  </a:lnTo>
                  <a:lnTo>
                    <a:pt x="18" y="108"/>
                  </a:lnTo>
                  <a:lnTo>
                    <a:pt x="12" y="102"/>
                  </a:lnTo>
                  <a:lnTo>
                    <a:pt x="12" y="96"/>
                  </a:lnTo>
                  <a:lnTo>
                    <a:pt x="6" y="8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7" name="Freeform 3115"/>
            <p:cNvSpPr>
              <a:spLocks noEditPoints="1"/>
            </p:cNvSpPr>
            <p:nvPr/>
          </p:nvSpPr>
          <p:spPr bwMode="auto">
            <a:xfrm>
              <a:off x="4596" y="1422"/>
              <a:ext cx="60" cy="78"/>
            </a:xfrm>
            <a:custGeom>
              <a:avLst/>
              <a:gdLst>
                <a:gd name="T0" fmla="*/ 12 w 60"/>
                <a:gd name="T1" fmla="*/ 48 h 78"/>
                <a:gd name="T2" fmla="*/ 12 w 60"/>
                <a:gd name="T3" fmla="*/ 42 h 78"/>
                <a:gd name="T4" fmla="*/ 6 w 60"/>
                <a:gd name="T5" fmla="*/ 36 h 78"/>
                <a:gd name="T6" fmla="*/ 0 w 60"/>
                <a:gd name="T7" fmla="*/ 12 h 78"/>
                <a:gd name="T8" fmla="*/ 24 w 60"/>
                <a:gd name="T9" fmla="*/ 6 h 78"/>
                <a:gd name="T10" fmla="*/ 30 w 60"/>
                <a:gd name="T11" fmla="*/ 0 h 78"/>
                <a:gd name="T12" fmla="*/ 30 w 60"/>
                <a:gd name="T13" fmla="*/ 6 h 78"/>
                <a:gd name="T14" fmla="*/ 30 w 60"/>
                <a:gd name="T15" fmla="*/ 12 h 78"/>
                <a:gd name="T16" fmla="*/ 36 w 60"/>
                <a:gd name="T17" fmla="*/ 12 h 78"/>
                <a:gd name="T18" fmla="*/ 36 w 60"/>
                <a:gd name="T19" fmla="*/ 18 h 78"/>
                <a:gd name="T20" fmla="*/ 36 w 60"/>
                <a:gd name="T21" fmla="*/ 24 h 78"/>
                <a:gd name="T22" fmla="*/ 42 w 60"/>
                <a:gd name="T23" fmla="*/ 24 h 78"/>
                <a:gd name="T24" fmla="*/ 48 w 60"/>
                <a:gd name="T25" fmla="*/ 30 h 78"/>
                <a:gd name="T26" fmla="*/ 42 w 60"/>
                <a:gd name="T27" fmla="*/ 30 h 78"/>
                <a:gd name="T28" fmla="*/ 36 w 60"/>
                <a:gd name="T29" fmla="*/ 30 h 78"/>
                <a:gd name="T30" fmla="*/ 36 w 60"/>
                <a:gd name="T31" fmla="*/ 24 h 78"/>
                <a:gd name="T32" fmla="*/ 36 w 60"/>
                <a:gd name="T33" fmla="*/ 30 h 78"/>
                <a:gd name="T34" fmla="*/ 36 w 60"/>
                <a:gd name="T35" fmla="*/ 36 h 78"/>
                <a:gd name="T36" fmla="*/ 42 w 60"/>
                <a:gd name="T37" fmla="*/ 54 h 78"/>
                <a:gd name="T38" fmla="*/ 36 w 60"/>
                <a:gd name="T39" fmla="*/ 66 h 78"/>
                <a:gd name="T40" fmla="*/ 24 w 60"/>
                <a:gd name="T41" fmla="*/ 72 h 78"/>
                <a:gd name="T42" fmla="*/ 12 w 60"/>
                <a:gd name="T43" fmla="*/ 78 h 78"/>
                <a:gd name="T44" fmla="*/ 12 w 60"/>
                <a:gd name="T45" fmla="*/ 72 h 78"/>
                <a:gd name="T46" fmla="*/ 12 w 60"/>
                <a:gd name="T47" fmla="*/ 66 h 78"/>
                <a:gd name="T48" fmla="*/ 12 w 60"/>
                <a:gd name="T49" fmla="*/ 48 h 78"/>
                <a:gd name="T50" fmla="*/ 48 w 60"/>
                <a:gd name="T51" fmla="*/ 30 h 78"/>
                <a:gd name="T52" fmla="*/ 54 w 60"/>
                <a:gd name="T53" fmla="*/ 30 h 78"/>
                <a:gd name="T54" fmla="*/ 60 w 60"/>
                <a:gd name="T55" fmla="*/ 48 h 78"/>
                <a:gd name="T56" fmla="*/ 54 w 60"/>
                <a:gd name="T57" fmla="*/ 48 h 78"/>
                <a:gd name="T58" fmla="*/ 48 w 60"/>
                <a:gd name="T59" fmla="*/ 30 h 78"/>
                <a:gd name="T60" fmla="*/ 48 w 60"/>
                <a:gd name="T61" fmla="*/ 36 h 78"/>
                <a:gd name="T62" fmla="*/ 54 w 60"/>
                <a:gd name="T63" fmla="*/ 48 h 78"/>
                <a:gd name="T64" fmla="*/ 48 w 60"/>
                <a:gd name="T65" fmla="*/ 48 h 78"/>
                <a:gd name="T66" fmla="*/ 48 w 60"/>
                <a:gd name="T67" fmla="*/ 54 h 78"/>
                <a:gd name="T68" fmla="*/ 48 w 60"/>
                <a:gd name="T69"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78">
                  <a:moveTo>
                    <a:pt x="12" y="48"/>
                  </a:moveTo>
                  <a:lnTo>
                    <a:pt x="12" y="42"/>
                  </a:lnTo>
                  <a:lnTo>
                    <a:pt x="6" y="36"/>
                  </a:lnTo>
                  <a:lnTo>
                    <a:pt x="0" y="12"/>
                  </a:lnTo>
                  <a:lnTo>
                    <a:pt x="24" y="6"/>
                  </a:lnTo>
                  <a:lnTo>
                    <a:pt x="30" y="0"/>
                  </a:lnTo>
                  <a:lnTo>
                    <a:pt x="30" y="6"/>
                  </a:lnTo>
                  <a:lnTo>
                    <a:pt x="30" y="12"/>
                  </a:lnTo>
                  <a:lnTo>
                    <a:pt x="36" y="12"/>
                  </a:lnTo>
                  <a:lnTo>
                    <a:pt x="36" y="18"/>
                  </a:lnTo>
                  <a:lnTo>
                    <a:pt x="36" y="24"/>
                  </a:lnTo>
                  <a:lnTo>
                    <a:pt x="42" y="24"/>
                  </a:lnTo>
                  <a:lnTo>
                    <a:pt x="48" y="30"/>
                  </a:lnTo>
                  <a:lnTo>
                    <a:pt x="42" y="30"/>
                  </a:lnTo>
                  <a:lnTo>
                    <a:pt x="36" y="30"/>
                  </a:lnTo>
                  <a:lnTo>
                    <a:pt x="36" y="24"/>
                  </a:lnTo>
                  <a:lnTo>
                    <a:pt x="36" y="30"/>
                  </a:lnTo>
                  <a:lnTo>
                    <a:pt x="36" y="36"/>
                  </a:lnTo>
                  <a:lnTo>
                    <a:pt x="42" y="54"/>
                  </a:lnTo>
                  <a:lnTo>
                    <a:pt x="36" y="66"/>
                  </a:lnTo>
                  <a:lnTo>
                    <a:pt x="24" y="72"/>
                  </a:lnTo>
                  <a:lnTo>
                    <a:pt x="12" y="78"/>
                  </a:lnTo>
                  <a:lnTo>
                    <a:pt x="12" y="72"/>
                  </a:lnTo>
                  <a:lnTo>
                    <a:pt x="12" y="66"/>
                  </a:lnTo>
                  <a:lnTo>
                    <a:pt x="12" y="48"/>
                  </a:lnTo>
                  <a:close/>
                  <a:moveTo>
                    <a:pt x="48" y="30"/>
                  </a:moveTo>
                  <a:lnTo>
                    <a:pt x="54" y="30"/>
                  </a:lnTo>
                  <a:lnTo>
                    <a:pt x="60" y="48"/>
                  </a:lnTo>
                  <a:lnTo>
                    <a:pt x="54" y="48"/>
                  </a:lnTo>
                  <a:lnTo>
                    <a:pt x="48" y="30"/>
                  </a:lnTo>
                  <a:close/>
                  <a:moveTo>
                    <a:pt x="48" y="36"/>
                  </a:moveTo>
                  <a:lnTo>
                    <a:pt x="54" y="48"/>
                  </a:lnTo>
                  <a:lnTo>
                    <a:pt x="48" y="48"/>
                  </a:lnTo>
                  <a:lnTo>
                    <a:pt x="48" y="54"/>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8" name="Freeform 3116"/>
            <p:cNvSpPr>
              <a:spLocks/>
            </p:cNvSpPr>
            <p:nvPr/>
          </p:nvSpPr>
          <p:spPr bwMode="auto">
            <a:xfrm>
              <a:off x="4380" y="1548"/>
              <a:ext cx="102" cy="234"/>
            </a:xfrm>
            <a:custGeom>
              <a:avLst/>
              <a:gdLst>
                <a:gd name="T0" fmla="*/ 6 w 102"/>
                <a:gd name="T1" fmla="*/ 162 h 234"/>
                <a:gd name="T2" fmla="*/ 18 w 102"/>
                <a:gd name="T3" fmla="*/ 156 h 234"/>
                <a:gd name="T4" fmla="*/ 24 w 102"/>
                <a:gd name="T5" fmla="*/ 150 h 234"/>
                <a:gd name="T6" fmla="*/ 24 w 102"/>
                <a:gd name="T7" fmla="*/ 138 h 234"/>
                <a:gd name="T8" fmla="*/ 30 w 102"/>
                <a:gd name="T9" fmla="*/ 126 h 234"/>
                <a:gd name="T10" fmla="*/ 42 w 102"/>
                <a:gd name="T11" fmla="*/ 120 h 234"/>
                <a:gd name="T12" fmla="*/ 48 w 102"/>
                <a:gd name="T13" fmla="*/ 114 h 234"/>
                <a:gd name="T14" fmla="*/ 36 w 102"/>
                <a:gd name="T15" fmla="*/ 102 h 234"/>
                <a:gd name="T16" fmla="*/ 24 w 102"/>
                <a:gd name="T17" fmla="*/ 96 h 234"/>
                <a:gd name="T18" fmla="*/ 18 w 102"/>
                <a:gd name="T19" fmla="*/ 90 h 234"/>
                <a:gd name="T20" fmla="*/ 6 w 102"/>
                <a:gd name="T21" fmla="*/ 84 h 234"/>
                <a:gd name="T22" fmla="*/ 0 w 102"/>
                <a:gd name="T23" fmla="*/ 72 h 234"/>
                <a:gd name="T24" fmla="*/ 0 w 102"/>
                <a:gd name="T25" fmla="*/ 60 h 234"/>
                <a:gd name="T26" fmla="*/ 6 w 102"/>
                <a:gd name="T27" fmla="*/ 54 h 234"/>
                <a:gd name="T28" fmla="*/ 0 w 102"/>
                <a:gd name="T29" fmla="*/ 42 h 234"/>
                <a:gd name="T30" fmla="*/ 6 w 102"/>
                <a:gd name="T31" fmla="*/ 30 h 234"/>
                <a:gd name="T32" fmla="*/ 6 w 102"/>
                <a:gd name="T33" fmla="*/ 30 h 234"/>
                <a:gd name="T34" fmla="*/ 12 w 102"/>
                <a:gd name="T35" fmla="*/ 12 h 234"/>
                <a:gd name="T36" fmla="*/ 24 w 102"/>
                <a:gd name="T37" fmla="*/ 0 h 234"/>
                <a:gd name="T38" fmla="*/ 60 w 102"/>
                <a:gd name="T39" fmla="*/ 12 h 234"/>
                <a:gd name="T40" fmla="*/ 90 w 102"/>
                <a:gd name="T41" fmla="*/ 18 h 234"/>
                <a:gd name="T42" fmla="*/ 90 w 102"/>
                <a:gd name="T43" fmla="*/ 30 h 234"/>
                <a:gd name="T44" fmla="*/ 90 w 102"/>
                <a:gd name="T45" fmla="*/ 48 h 234"/>
                <a:gd name="T46" fmla="*/ 78 w 102"/>
                <a:gd name="T47" fmla="*/ 54 h 234"/>
                <a:gd name="T48" fmla="*/ 72 w 102"/>
                <a:gd name="T49" fmla="*/ 72 h 234"/>
                <a:gd name="T50" fmla="*/ 78 w 102"/>
                <a:gd name="T51" fmla="*/ 78 h 234"/>
                <a:gd name="T52" fmla="*/ 96 w 102"/>
                <a:gd name="T53" fmla="*/ 84 h 234"/>
                <a:gd name="T54" fmla="*/ 96 w 102"/>
                <a:gd name="T55" fmla="*/ 108 h 234"/>
                <a:gd name="T56" fmla="*/ 102 w 102"/>
                <a:gd name="T57" fmla="*/ 114 h 234"/>
                <a:gd name="T58" fmla="*/ 96 w 102"/>
                <a:gd name="T59" fmla="*/ 132 h 234"/>
                <a:gd name="T60" fmla="*/ 96 w 102"/>
                <a:gd name="T61" fmla="*/ 156 h 234"/>
                <a:gd name="T62" fmla="*/ 84 w 102"/>
                <a:gd name="T63" fmla="*/ 168 h 234"/>
                <a:gd name="T64" fmla="*/ 84 w 102"/>
                <a:gd name="T65" fmla="*/ 180 h 234"/>
                <a:gd name="T66" fmla="*/ 72 w 102"/>
                <a:gd name="T67" fmla="*/ 198 h 234"/>
                <a:gd name="T68" fmla="*/ 66 w 102"/>
                <a:gd name="T69" fmla="*/ 228 h 234"/>
                <a:gd name="T70" fmla="*/ 66 w 102"/>
                <a:gd name="T71" fmla="*/ 234 h 234"/>
                <a:gd name="T72" fmla="*/ 60 w 102"/>
                <a:gd name="T73" fmla="*/ 222 h 234"/>
                <a:gd name="T74" fmla="*/ 48 w 102"/>
                <a:gd name="T75" fmla="*/ 216 h 234"/>
                <a:gd name="T76" fmla="*/ 12 w 102"/>
                <a:gd name="T77" fmla="*/ 204 h 234"/>
                <a:gd name="T78" fmla="*/ 0 w 102"/>
                <a:gd name="T79" fmla="*/ 186 h 234"/>
                <a:gd name="T80" fmla="*/ 0 w 102"/>
                <a:gd name="T81"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234">
                  <a:moveTo>
                    <a:pt x="0" y="168"/>
                  </a:moveTo>
                  <a:lnTo>
                    <a:pt x="6" y="162"/>
                  </a:lnTo>
                  <a:lnTo>
                    <a:pt x="6" y="156"/>
                  </a:lnTo>
                  <a:lnTo>
                    <a:pt x="18" y="156"/>
                  </a:lnTo>
                  <a:lnTo>
                    <a:pt x="18" y="150"/>
                  </a:lnTo>
                  <a:lnTo>
                    <a:pt x="24" y="150"/>
                  </a:lnTo>
                  <a:lnTo>
                    <a:pt x="24" y="144"/>
                  </a:lnTo>
                  <a:lnTo>
                    <a:pt x="24" y="138"/>
                  </a:lnTo>
                  <a:lnTo>
                    <a:pt x="30" y="132"/>
                  </a:lnTo>
                  <a:lnTo>
                    <a:pt x="30" y="126"/>
                  </a:lnTo>
                  <a:lnTo>
                    <a:pt x="36" y="126"/>
                  </a:lnTo>
                  <a:lnTo>
                    <a:pt x="42" y="120"/>
                  </a:lnTo>
                  <a:lnTo>
                    <a:pt x="48" y="120"/>
                  </a:lnTo>
                  <a:lnTo>
                    <a:pt x="48" y="114"/>
                  </a:lnTo>
                  <a:lnTo>
                    <a:pt x="36" y="108"/>
                  </a:lnTo>
                  <a:lnTo>
                    <a:pt x="36" y="102"/>
                  </a:lnTo>
                  <a:lnTo>
                    <a:pt x="30" y="102"/>
                  </a:lnTo>
                  <a:lnTo>
                    <a:pt x="24" y="96"/>
                  </a:lnTo>
                  <a:lnTo>
                    <a:pt x="18" y="96"/>
                  </a:lnTo>
                  <a:lnTo>
                    <a:pt x="18" y="90"/>
                  </a:lnTo>
                  <a:lnTo>
                    <a:pt x="12" y="84"/>
                  </a:lnTo>
                  <a:lnTo>
                    <a:pt x="6" y="84"/>
                  </a:lnTo>
                  <a:lnTo>
                    <a:pt x="0" y="78"/>
                  </a:lnTo>
                  <a:lnTo>
                    <a:pt x="0" y="72"/>
                  </a:lnTo>
                  <a:lnTo>
                    <a:pt x="0" y="66"/>
                  </a:lnTo>
                  <a:lnTo>
                    <a:pt x="0" y="60"/>
                  </a:lnTo>
                  <a:lnTo>
                    <a:pt x="6" y="60"/>
                  </a:lnTo>
                  <a:lnTo>
                    <a:pt x="6" y="54"/>
                  </a:lnTo>
                  <a:lnTo>
                    <a:pt x="6" y="48"/>
                  </a:lnTo>
                  <a:lnTo>
                    <a:pt x="0" y="42"/>
                  </a:lnTo>
                  <a:lnTo>
                    <a:pt x="6" y="36"/>
                  </a:lnTo>
                  <a:lnTo>
                    <a:pt x="6" y="30"/>
                  </a:lnTo>
                  <a:lnTo>
                    <a:pt x="12" y="30"/>
                  </a:lnTo>
                  <a:lnTo>
                    <a:pt x="6" y="30"/>
                  </a:lnTo>
                  <a:lnTo>
                    <a:pt x="12" y="24"/>
                  </a:lnTo>
                  <a:lnTo>
                    <a:pt x="12" y="12"/>
                  </a:lnTo>
                  <a:lnTo>
                    <a:pt x="18" y="6"/>
                  </a:lnTo>
                  <a:lnTo>
                    <a:pt x="24" y="0"/>
                  </a:lnTo>
                  <a:lnTo>
                    <a:pt x="48" y="6"/>
                  </a:lnTo>
                  <a:lnTo>
                    <a:pt x="60" y="12"/>
                  </a:lnTo>
                  <a:lnTo>
                    <a:pt x="66" y="12"/>
                  </a:lnTo>
                  <a:lnTo>
                    <a:pt x="90" y="18"/>
                  </a:lnTo>
                  <a:lnTo>
                    <a:pt x="90" y="24"/>
                  </a:lnTo>
                  <a:lnTo>
                    <a:pt x="90" y="30"/>
                  </a:lnTo>
                  <a:lnTo>
                    <a:pt x="90" y="42"/>
                  </a:lnTo>
                  <a:lnTo>
                    <a:pt x="90" y="48"/>
                  </a:lnTo>
                  <a:lnTo>
                    <a:pt x="78" y="60"/>
                  </a:lnTo>
                  <a:lnTo>
                    <a:pt x="78" y="54"/>
                  </a:lnTo>
                  <a:lnTo>
                    <a:pt x="78" y="66"/>
                  </a:lnTo>
                  <a:lnTo>
                    <a:pt x="72" y="72"/>
                  </a:lnTo>
                  <a:lnTo>
                    <a:pt x="72" y="78"/>
                  </a:lnTo>
                  <a:lnTo>
                    <a:pt x="78" y="78"/>
                  </a:lnTo>
                  <a:lnTo>
                    <a:pt x="84" y="78"/>
                  </a:lnTo>
                  <a:lnTo>
                    <a:pt x="96" y="84"/>
                  </a:lnTo>
                  <a:lnTo>
                    <a:pt x="102" y="108"/>
                  </a:lnTo>
                  <a:lnTo>
                    <a:pt x="96" y="108"/>
                  </a:lnTo>
                  <a:lnTo>
                    <a:pt x="102" y="108"/>
                  </a:lnTo>
                  <a:lnTo>
                    <a:pt x="102" y="114"/>
                  </a:lnTo>
                  <a:lnTo>
                    <a:pt x="96" y="114"/>
                  </a:lnTo>
                  <a:lnTo>
                    <a:pt x="96" y="132"/>
                  </a:lnTo>
                  <a:lnTo>
                    <a:pt x="96" y="150"/>
                  </a:lnTo>
                  <a:lnTo>
                    <a:pt x="96" y="156"/>
                  </a:lnTo>
                  <a:lnTo>
                    <a:pt x="90" y="168"/>
                  </a:lnTo>
                  <a:lnTo>
                    <a:pt x="84" y="168"/>
                  </a:lnTo>
                  <a:lnTo>
                    <a:pt x="84" y="174"/>
                  </a:lnTo>
                  <a:lnTo>
                    <a:pt x="84" y="180"/>
                  </a:lnTo>
                  <a:lnTo>
                    <a:pt x="84" y="186"/>
                  </a:lnTo>
                  <a:lnTo>
                    <a:pt x="72" y="198"/>
                  </a:lnTo>
                  <a:lnTo>
                    <a:pt x="78" y="204"/>
                  </a:lnTo>
                  <a:lnTo>
                    <a:pt x="66" y="228"/>
                  </a:lnTo>
                  <a:lnTo>
                    <a:pt x="60" y="234"/>
                  </a:lnTo>
                  <a:lnTo>
                    <a:pt x="66" y="234"/>
                  </a:lnTo>
                  <a:lnTo>
                    <a:pt x="54" y="234"/>
                  </a:lnTo>
                  <a:lnTo>
                    <a:pt x="60" y="222"/>
                  </a:lnTo>
                  <a:lnTo>
                    <a:pt x="54" y="216"/>
                  </a:lnTo>
                  <a:lnTo>
                    <a:pt x="48" y="216"/>
                  </a:lnTo>
                  <a:lnTo>
                    <a:pt x="42" y="216"/>
                  </a:lnTo>
                  <a:lnTo>
                    <a:pt x="12" y="204"/>
                  </a:lnTo>
                  <a:lnTo>
                    <a:pt x="0" y="192"/>
                  </a:lnTo>
                  <a:lnTo>
                    <a:pt x="0" y="186"/>
                  </a:lnTo>
                  <a:lnTo>
                    <a:pt x="0" y="180"/>
                  </a:lnTo>
                  <a:lnTo>
                    <a:pt x="0" y="16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9" name="Freeform 3117"/>
            <p:cNvSpPr>
              <a:spLocks/>
            </p:cNvSpPr>
            <p:nvPr/>
          </p:nvSpPr>
          <p:spPr bwMode="auto">
            <a:xfrm>
              <a:off x="3450" y="1632"/>
              <a:ext cx="246" cy="420"/>
            </a:xfrm>
            <a:custGeom>
              <a:avLst/>
              <a:gdLst>
                <a:gd name="T0" fmla="*/ 132 w 246"/>
                <a:gd name="T1" fmla="*/ 372 h 420"/>
                <a:gd name="T2" fmla="*/ 126 w 246"/>
                <a:gd name="T3" fmla="*/ 384 h 420"/>
                <a:gd name="T4" fmla="*/ 120 w 246"/>
                <a:gd name="T5" fmla="*/ 396 h 420"/>
                <a:gd name="T6" fmla="*/ 114 w 246"/>
                <a:gd name="T7" fmla="*/ 408 h 420"/>
                <a:gd name="T8" fmla="*/ 108 w 246"/>
                <a:gd name="T9" fmla="*/ 402 h 420"/>
                <a:gd name="T10" fmla="*/ 96 w 246"/>
                <a:gd name="T11" fmla="*/ 390 h 420"/>
                <a:gd name="T12" fmla="*/ 84 w 246"/>
                <a:gd name="T13" fmla="*/ 402 h 420"/>
                <a:gd name="T14" fmla="*/ 72 w 246"/>
                <a:gd name="T15" fmla="*/ 408 h 420"/>
                <a:gd name="T16" fmla="*/ 54 w 246"/>
                <a:gd name="T17" fmla="*/ 402 h 420"/>
                <a:gd name="T18" fmla="*/ 36 w 246"/>
                <a:gd name="T19" fmla="*/ 402 h 420"/>
                <a:gd name="T20" fmla="*/ 36 w 246"/>
                <a:gd name="T21" fmla="*/ 414 h 420"/>
                <a:gd name="T22" fmla="*/ 24 w 246"/>
                <a:gd name="T23" fmla="*/ 408 h 420"/>
                <a:gd name="T24" fmla="*/ 12 w 246"/>
                <a:gd name="T25" fmla="*/ 408 h 420"/>
                <a:gd name="T26" fmla="*/ 6 w 246"/>
                <a:gd name="T27" fmla="*/ 420 h 420"/>
                <a:gd name="T28" fmla="*/ 6 w 246"/>
                <a:gd name="T29" fmla="*/ 414 h 420"/>
                <a:gd name="T30" fmla="*/ 6 w 246"/>
                <a:gd name="T31" fmla="*/ 408 h 420"/>
                <a:gd name="T32" fmla="*/ 6 w 246"/>
                <a:gd name="T33" fmla="*/ 402 h 420"/>
                <a:gd name="T34" fmla="*/ 6 w 246"/>
                <a:gd name="T35" fmla="*/ 396 h 420"/>
                <a:gd name="T36" fmla="*/ 12 w 246"/>
                <a:gd name="T37" fmla="*/ 384 h 420"/>
                <a:gd name="T38" fmla="*/ 12 w 246"/>
                <a:gd name="T39" fmla="*/ 366 h 420"/>
                <a:gd name="T40" fmla="*/ 18 w 246"/>
                <a:gd name="T41" fmla="*/ 366 h 420"/>
                <a:gd name="T42" fmla="*/ 24 w 246"/>
                <a:gd name="T43" fmla="*/ 348 h 420"/>
                <a:gd name="T44" fmla="*/ 30 w 246"/>
                <a:gd name="T45" fmla="*/ 342 h 420"/>
                <a:gd name="T46" fmla="*/ 36 w 246"/>
                <a:gd name="T47" fmla="*/ 330 h 420"/>
                <a:gd name="T48" fmla="*/ 36 w 246"/>
                <a:gd name="T49" fmla="*/ 312 h 420"/>
                <a:gd name="T50" fmla="*/ 36 w 246"/>
                <a:gd name="T51" fmla="*/ 300 h 420"/>
                <a:gd name="T52" fmla="*/ 24 w 246"/>
                <a:gd name="T53" fmla="*/ 288 h 420"/>
                <a:gd name="T54" fmla="*/ 30 w 246"/>
                <a:gd name="T55" fmla="*/ 276 h 420"/>
                <a:gd name="T56" fmla="*/ 24 w 246"/>
                <a:gd name="T57" fmla="*/ 264 h 420"/>
                <a:gd name="T58" fmla="*/ 30 w 246"/>
                <a:gd name="T59" fmla="*/ 234 h 420"/>
                <a:gd name="T60" fmla="*/ 18 w 246"/>
                <a:gd name="T61" fmla="*/ 150 h 420"/>
                <a:gd name="T62" fmla="*/ 12 w 246"/>
                <a:gd name="T63" fmla="*/ 78 h 420"/>
                <a:gd name="T64" fmla="*/ 12 w 246"/>
                <a:gd name="T65" fmla="*/ 24 h 420"/>
                <a:gd name="T66" fmla="*/ 18 w 246"/>
                <a:gd name="T67" fmla="*/ 36 h 420"/>
                <a:gd name="T68" fmla="*/ 60 w 246"/>
                <a:gd name="T69" fmla="*/ 18 h 420"/>
                <a:gd name="T70" fmla="*/ 114 w 246"/>
                <a:gd name="T71" fmla="*/ 12 h 420"/>
                <a:gd name="T72" fmla="*/ 174 w 246"/>
                <a:gd name="T73" fmla="*/ 6 h 420"/>
                <a:gd name="T74" fmla="*/ 210 w 246"/>
                <a:gd name="T75" fmla="*/ 6 h 420"/>
                <a:gd name="T76" fmla="*/ 216 w 246"/>
                <a:gd name="T77" fmla="*/ 48 h 420"/>
                <a:gd name="T78" fmla="*/ 222 w 246"/>
                <a:gd name="T79" fmla="*/ 84 h 420"/>
                <a:gd name="T80" fmla="*/ 228 w 246"/>
                <a:gd name="T81" fmla="*/ 138 h 420"/>
                <a:gd name="T82" fmla="*/ 228 w 246"/>
                <a:gd name="T83" fmla="*/ 186 h 420"/>
                <a:gd name="T84" fmla="*/ 240 w 246"/>
                <a:gd name="T85" fmla="*/ 246 h 420"/>
                <a:gd name="T86" fmla="*/ 240 w 246"/>
                <a:gd name="T87" fmla="*/ 276 h 420"/>
                <a:gd name="T88" fmla="*/ 246 w 246"/>
                <a:gd name="T89" fmla="*/ 288 h 420"/>
                <a:gd name="T90" fmla="*/ 234 w 246"/>
                <a:gd name="T91" fmla="*/ 300 h 420"/>
                <a:gd name="T92" fmla="*/ 222 w 246"/>
                <a:gd name="T93" fmla="*/ 306 h 420"/>
                <a:gd name="T94" fmla="*/ 210 w 246"/>
                <a:gd name="T95" fmla="*/ 306 h 420"/>
                <a:gd name="T96" fmla="*/ 198 w 246"/>
                <a:gd name="T97" fmla="*/ 312 h 420"/>
                <a:gd name="T98" fmla="*/ 192 w 246"/>
                <a:gd name="T99" fmla="*/ 336 h 420"/>
                <a:gd name="T100" fmla="*/ 186 w 246"/>
                <a:gd name="T101" fmla="*/ 348 h 420"/>
                <a:gd name="T102" fmla="*/ 168 w 246"/>
                <a:gd name="T103" fmla="*/ 354 h 420"/>
                <a:gd name="T104" fmla="*/ 168 w 246"/>
                <a:gd name="T105" fmla="*/ 378 h 420"/>
                <a:gd name="T106" fmla="*/ 156 w 246"/>
                <a:gd name="T107" fmla="*/ 384 h 420"/>
                <a:gd name="T108" fmla="*/ 144 w 246"/>
                <a:gd name="T109" fmla="*/ 384 h 420"/>
                <a:gd name="T110" fmla="*/ 138 w 246"/>
                <a:gd name="T111" fmla="*/ 37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6" h="420">
                  <a:moveTo>
                    <a:pt x="132" y="372"/>
                  </a:moveTo>
                  <a:lnTo>
                    <a:pt x="132" y="366"/>
                  </a:lnTo>
                  <a:lnTo>
                    <a:pt x="132" y="372"/>
                  </a:lnTo>
                  <a:lnTo>
                    <a:pt x="132" y="378"/>
                  </a:lnTo>
                  <a:lnTo>
                    <a:pt x="126" y="378"/>
                  </a:lnTo>
                  <a:lnTo>
                    <a:pt x="126" y="384"/>
                  </a:lnTo>
                  <a:lnTo>
                    <a:pt x="120" y="384"/>
                  </a:lnTo>
                  <a:lnTo>
                    <a:pt x="120" y="390"/>
                  </a:lnTo>
                  <a:lnTo>
                    <a:pt x="120" y="396"/>
                  </a:lnTo>
                  <a:lnTo>
                    <a:pt x="114" y="396"/>
                  </a:lnTo>
                  <a:lnTo>
                    <a:pt x="114" y="402"/>
                  </a:lnTo>
                  <a:lnTo>
                    <a:pt x="114" y="408"/>
                  </a:lnTo>
                  <a:lnTo>
                    <a:pt x="108" y="402"/>
                  </a:lnTo>
                  <a:lnTo>
                    <a:pt x="114" y="402"/>
                  </a:lnTo>
                  <a:lnTo>
                    <a:pt x="108" y="402"/>
                  </a:lnTo>
                  <a:lnTo>
                    <a:pt x="102" y="402"/>
                  </a:lnTo>
                  <a:lnTo>
                    <a:pt x="102" y="396"/>
                  </a:lnTo>
                  <a:lnTo>
                    <a:pt x="96" y="390"/>
                  </a:lnTo>
                  <a:lnTo>
                    <a:pt x="96" y="396"/>
                  </a:lnTo>
                  <a:lnTo>
                    <a:pt x="90" y="396"/>
                  </a:lnTo>
                  <a:lnTo>
                    <a:pt x="84" y="402"/>
                  </a:lnTo>
                  <a:lnTo>
                    <a:pt x="78" y="414"/>
                  </a:lnTo>
                  <a:lnTo>
                    <a:pt x="72" y="414"/>
                  </a:lnTo>
                  <a:lnTo>
                    <a:pt x="72" y="408"/>
                  </a:lnTo>
                  <a:lnTo>
                    <a:pt x="66" y="408"/>
                  </a:lnTo>
                  <a:lnTo>
                    <a:pt x="60" y="408"/>
                  </a:lnTo>
                  <a:lnTo>
                    <a:pt x="54" y="402"/>
                  </a:lnTo>
                  <a:lnTo>
                    <a:pt x="48" y="402"/>
                  </a:lnTo>
                  <a:lnTo>
                    <a:pt x="48" y="408"/>
                  </a:lnTo>
                  <a:lnTo>
                    <a:pt x="36" y="402"/>
                  </a:lnTo>
                  <a:lnTo>
                    <a:pt x="36" y="408"/>
                  </a:lnTo>
                  <a:lnTo>
                    <a:pt x="42" y="408"/>
                  </a:lnTo>
                  <a:lnTo>
                    <a:pt x="36" y="414"/>
                  </a:lnTo>
                  <a:lnTo>
                    <a:pt x="30" y="414"/>
                  </a:lnTo>
                  <a:lnTo>
                    <a:pt x="30" y="408"/>
                  </a:lnTo>
                  <a:lnTo>
                    <a:pt x="24" y="408"/>
                  </a:lnTo>
                  <a:lnTo>
                    <a:pt x="24" y="414"/>
                  </a:lnTo>
                  <a:lnTo>
                    <a:pt x="18" y="408"/>
                  </a:lnTo>
                  <a:lnTo>
                    <a:pt x="12" y="408"/>
                  </a:lnTo>
                  <a:lnTo>
                    <a:pt x="12" y="414"/>
                  </a:lnTo>
                  <a:lnTo>
                    <a:pt x="12" y="420"/>
                  </a:lnTo>
                  <a:lnTo>
                    <a:pt x="6" y="420"/>
                  </a:lnTo>
                  <a:lnTo>
                    <a:pt x="0" y="420"/>
                  </a:lnTo>
                  <a:lnTo>
                    <a:pt x="6" y="420"/>
                  </a:lnTo>
                  <a:lnTo>
                    <a:pt x="6" y="414"/>
                  </a:lnTo>
                  <a:lnTo>
                    <a:pt x="0" y="414"/>
                  </a:lnTo>
                  <a:lnTo>
                    <a:pt x="0" y="408"/>
                  </a:lnTo>
                  <a:lnTo>
                    <a:pt x="6" y="408"/>
                  </a:lnTo>
                  <a:lnTo>
                    <a:pt x="0" y="408"/>
                  </a:lnTo>
                  <a:lnTo>
                    <a:pt x="6" y="408"/>
                  </a:lnTo>
                  <a:lnTo>
                    <a:pt x="6" y="402"/>
                  </a:lnTo>
                  <a:lnTo>
                    <a:pt x="6" y="396"/>
                  </a:lnTo>
                  <a:lnTo>
                    <a:pt x="0" y="396"/>
                  </a:lnTo>
                  <a:lnTo>
                    <a:pt x="6" y="396"/>
                  </a:lnTo>
                  <a:lnTo>
                    <a:pt x="6" y="390"/>
                  </a:lnTo>
                  <a:lnTo>
                    <a:pt x="6" y="384"/>
                  </a:lnTo>
                  <a:lnTo>
                    <a:pt x="12" y="384"/>
                  </a:lnTo>
                  <a:lnTo>
                    <a:pt x="6" y="378"/>
                  </a:lnTo>
                  <a:lnTo>
                    <a:pt x="12" y="372"/>
                  </a:lnTo>
                  <a:lnTo>
                    <a:pt x="12" y="366"/>
                  </a:lnTo>
                  <a:lnTo>
                    <a:pt x="12" y="372"/>
                  </a:lnTo>
                  <a:lnTo>
                    <a:pt x="18" y="372"/>
                  </a:lnTo>
                  <a:lnTo>
                    <a:pt x="18" y="366"/>
                  </a:lnTo>
                  <a:lnTo>
                    <a:pt x="18" y="360"/>
                  </a:lnTo>
                  <a:lnTo>
                    <a:pt x="24" y="354"/>
                  </a:lnTo>
                  <a:lnTo>
                    <a:pt x="24" y="348"/>
                  </a:lnTo>
                  <a:lnTo>
                    <a:pt x="30" y="348"/>
                  </a:lnTo>
                  <a:lnTo>
                    <a:pt x="24" y="342"/>
                  </a:lnTo>
                  <a:lnTo>
                    <a:pt x="30" y="342"/>
                  </a:lnTo>
                  <a:lnTo>
                    <a:pt x="30" y="336"/>
                  </a:lnTo>
                  <a:lnTo>
                    <a:pt x="30" y="330"/>
                  </a:lnTo>
                  <a:lnTo>
                    <a:pt x="36" y="330"/>
                  </a:lnTo>
                  <a:lnTo>
                    <a:pt x="36" y="324"/>
                  </a:lnTo>
                  <a:lnTo>
                    <a:pt x="36" y="318"/>
                  </a:lnTo>
                  <a:lnTo>
                    <a:pt x="36" y="312"/>
                  </a:lnTo>
                  <a:lnTo>
                    <a:pt x="30" y="312"/>
                  </a:lnTo>
                  <a:lnTo>
                    <a:pt x="36" y="306"/>
                  </a:lnTo>
                  <a:lnTo>
                    <a:pt x="36" y="300"/>
                  </a:lnTo>
                  <a:lnTo>
                    <a:pt x="30" y="300"/>
                  </a:lnTo>
                  <a:lnTo>
                    <a:pt x="30" y="294"/>
                  </a:lnTo>
                  <a:lnTo>
                    <a:pt x="24" y="288"/>
                  </a:lnTo>
                  <a:lnTo>
                    <a:pt x="24" y="282"/>
                  </a:lnTo>
                  <a:lnTo>
                    <a:pt x="24" y="276"/>
                  </a:lnTo>
                  <a:lnTo>
                    <a:pt x="30" y="276"/>
                  </a:lnTo>
                  <a:lnTo>
                    <a:pt x="30" y="270"/>
                  </a:lnTo>
                  <a:lnTo>
                    <a:pt x="24" y="270"/>
                  </a:lnTo>
                  <a:lnTo>
                    <a:pt x="24" y="264"/>
                  </a:lnTo>
                  <a:lnTo>
                    <a:pt x="30" y="264"/>
                  </a:lnTo>
                  <a:lnTo>
                    <a:pt x="30" y="252"/>
                  </a:lnTo>
                  <a:lnTo>
                    <a:pt x="30" y="234"/>
                  </a:lnTo>
                  <a:lnTo>
                    <a:pt x="24" y="210"/>
                  </a:lnTo>
                  <a:lnTo>
                    <a:pt x="24" y="180"/>
                  </a:lnTo>
                  <a:lnTo>
                    <a:pt x="18" y="150"/>
                  </a:lnTo>
                  <a:lnTo>
                    <a:pt x="18" y="120"/>
                  </a:lnTo>
                  <a:lnTo>
                    <a:pt x="18" y="96"/>
                  </a:lnTo>
                  <a:lnTo>
                    <a:pt x="12" y="78"/>
                  </a:lnTo>
                  <a:lnTo>
                    <a:pt x="12" y="66"/>
                  </a:lnTo>
                  <a:lnTo>
                    <a:pt x="12" y="48"/>
                  </a:lnTo>
                  <a:lnTo>
                    <a:pt x="12" y="24"/>
                  </a:lnTo>
                  <a:lnTo>
                    <a:pt x="12" y="30"/>
                  </a:lnTo>
                  <a:lnTo>
                    <a:pt x="18" y="30"/>
                  </a:lnTo>
                  <a:lnTo>
                    <a:pt x="18" y="36"/>
                  </a:lnTo>
                  <a:lnTo>
                    <a:pt x="30" y="36"/>
                  </a:lnTo>
                  <a:lnTo>
                    <a:pt x="54" y="24"/>
                  </a:lnTo>
                  <a:lnTo>
                    <a:pt x="60" y="18"/>
                  </a:lnTo>
                  <a:lnTo>
                    <a:pt x="84" y="12"/>
                  </a:lnTo>
                  <a:lnTo>
                    <a:pt x="102" y="12"/>
                  </a:lnTo>
                  <a:lnTo>
                    <a:pt x="114" y="12"/>
                  </a:lnTo>
                  <a:lnTo>
                    <a:pt x="138" y="6"/>
                  </a:lnTo>
                  <a:lnTo>
                    <a:pt x="144" y="6"/>
                  </a:lnTo>
                  <a:lnTo>
                    <a:pt x="174" y="6"/>
                  </a:lnTo>
                  <a:lnTo>
                    <a:pt x="180" y="6"/>
                  </a:lnTo>
                  <a:lnTo>
                    <a:pt x="210" y="0"/>
                  </a:lnTo>
                  <a:lnTo>
                    <a:pt x="210" y="6"/>
                  </a:lnTo>
                  <a:lnTo>
                    <a:pt x="210" y="24"/>
                  </a:lnTo>
                  <a:lnTo>
                    <a:pt x="216" y="36"/>
                  </a:lnTo>
                  <a:lnTo>
                    <a:pt x="216" y="48"/>
                  </a:lnTo>
                  <a:lnTo>
                    <a:pt x="216" y="54"/>
                  </a:lnTo>
                  <a:lnTo>
                    <a:pt x="222" y="78"/>
                  </a:lnTo>
                  <a:lnTo>
                    <a:pt x="222" y="84"/>
                  </a:lnTo>
                  <a:lnTo>
                    <a:pt x="222" y="102"/>
                  </a:lnTo>
                  <a:lnTo>
                    <a:pt x="222" y="120"/>
                  </a:lnTo>
                  <a:lnTo>
                    <a:pt x="228" y="138"/>
                  </a:lnTo>
                  <a:lnTo>
                    <a:pt x="228" y="144"/>
                  </a:lnTo>
                  <a:lnTo>
                    <a:pt x="228" y="174"/>
                  </a:lnTo>
                  <a:lnTo>
                    <a:pt x="228" y="186"/>
                  </a:lnTo>
                  <a:lnTo>
                    <a:pt x="234" y="204"/>
                  </a:lnTo>
                  <a:lnTo>
                    <a:pt x="234" y="222"/>
                  </a:lnTo>
                  <a:lnTo>
                    <a:pt x="240" y="246"/>
                  </a:lnTo>
                  <a:lnTo>
                    <a:pt x="240" y="264"/>
                  </a:lnTo>
                  <a:lnTo>
                    <a:pt x="234" y="270"/>
                  </a:lnTo>
                  <a:lnTo>
                    <a:pt x="240" y="276"/>
                  </a:lnTo>
                  <a:lnTo>
                    <a:pt x="240" y="282"/>
                  </a:lnTo>
                  <a:lnTo>
                    <a:pt x="240" y="288"/>
                  </a:lnTo>
                  <a:lnTo>
                    <a:pt x="246" y="288"/>
                  </a:lnTo>
                  <a:lnTo>
                    <a:pt x="240" y="294"/>
                  </a:lnTo>
                  <a:lnTo>
                    <a:pt x="246" y="294"/>
                  </a:lnTo>
                  <a:lnTo>
                    <a:pt x="234" y="300"/>
                  </a:lnTo>
                  <a:lnTo>
                    <a:pt x="228" y="300"/>
                  </a:lnTo>
                  <a:lnTo>
                    <a:pt x="222" y="300"/>
                  </a:lnTo>
                  <a:lnTo>
                    <a:pt x="222" y="306"/>
                  </a:lnTo>
                  <a:lnTo>
                    <a:pt x="216" y="306"/>
                  </a:lnTo>
                  <a:lnTo>
                    <a:pt x="216" y="312"/>
                  </a:lnTo>
                  <a:lnTo>
                    <a:pt x="210" y="306"/>
                  </a:lnTo>
                  <a:lnTo>
                    <a:pt x="204" y="306"/>
                  </a:lnTo>
                  <a:lnTo>
                    <a:pt x="198" y="306"/>
                  </a:lnTo>
                  <a:lnTo>
                    <a:pt x="198" y="312"/>
                  </a:lnTo>
                  <a:lnTo>
                    <a:pt x="198" y="324"/>
                  </a:lnTo>
                  <a:lnTo>
                    <a:pt x="198" y="330"/>
                  </a:lnTo>
                  <a:lnTo>
                    <a:pt x="192" y="336"/>
                  </a:lnTo>
                  <a:lnTo>
                    <a:pt x="186" y="336"/>
                  </a:lnTo>
                  <a:lnTo>
                    <a:pt x="186" y="342"/>
                  </a:lnTo>
                  <a:lnTo>
                    <a:pt x="186" y="348"/>
                  </a:lnTo>
                  <a:lnTo>
                    <a:pt x="180" y="354"/>
                  </a:lnTo>
                  <a:lnTo>
                    <a:pt x="174" y="354"/>
                  </a:lnTo>
                  <a:lnTo>
                    <a:pt x="168" y="354"/>
                  </a:lnTo>
                  <a:lnTo>
                    <a:pt x="168" y="360"/>
                  </a:lnTo>
                  <a:lnTo>
                    <a:pt x="168" y="366"/>
                  </a:lnTo>
                  <a:lnTo>
                    <a:pt x="168" y="378"/>
                  </a:lnTo>
                  <a:lnTo>
                    <a:pt x="168" y="384"/>
                  </a:lnTo>
                  <a:lnTo>
                    <a:pt x="162" y="384"/>
                  </a:lnTo>
                  <a:lnTo>
                    <a:pt x="156" y="384"/>
                  </a:lnTo>
                  <a:lnTo>
                    <a:pt x="156" y="390"/>
                  </a:lnTo>
                  <a:lnTo>
                    <a:pt x="150" y="384"/>
                  </a:lnTo>
                  <a:lnTo>
                    <a:pt x="144" y="384"/>
                  </a:lnTo>
                  <a:lnTo>
                    <a:pt x="138" y="384"/>
                  </a:lnTo>
                  <a:lnTo>
                    <a:pt x="138" y="378"/>
                  </a:lnTo>
                  <a:lnTo>
                    <a:pt x="138" y="372"/>
                  </a:lnTo>
                  <a:lnTo>
                    <a:pt x="132" y="37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0" name="Freeform 3118"/>
            <p:cNvSpPr>
              <a:spLocks/>
            </p:cNvSpPr>
            <p:nvPr/>
          </p:nvSpPr>
          <p:spPr bwMode="auto">
            <a:xfrm>
              <a:off x="1014" y="1434"/>
              <a:ext cx="504" cy="780"/>
            </a:xfrm>
            <a:custGeom>
              <a:avLst/>
              <a:gdLst>
                <a:gd name="T0" fmla="*/ 36 w 504"/>
                <a:gd name="T1" fmla="*/ 354 h 780"/>
                <a:gd name="T2" fmla="*/ 6 w 504"/>
                <a:gd name="T3" fmla="*/ 300 h 780"/>
                <a:gd name="T4" fmla="*/ 0 w 504"/>
                <a:gd name="T5" fmla="*/ 288 h 780"/>
                <a:gd name="T6" fmla="*/ 6 w 504"/>
                <a:gd name="T7" fmla="*/ 276 h 780"/>
                <a:gd name="T8" fmla="*/ 12 w 504"/>
                <a:gd name="T9" fmla="*/ 252 h 780"/>
                <a:gd name="T10" fmla="*/ 54 w 504"/>
                <a:gd name="T11" fmla="*/ 84 h 780"/>
                <a:gd name="T12" fmla="*/ 120 w 504"/>
                <a:gd name="T13" fmla="*/ 12 h 780"/>
                <a:gd name="T14" fmla="*/ 204 w 504"/>
                <a:gd name="T15" fmla="*/ 36 h 780"/>
                <a:gd name="T16" fmla="*/ 366 w 504"/>
                <a:gd name="T17" fmla="*/ 72 h 780"/>
                <a:gd name="T18" fmla="*/ 486 w 504"/>
                <a:gd name="T19" fmla="*/ 96 h 780"/>
                <a:gd name="T20" fmla="*/ 480 w 504"/>
                <a:gd name="T21" fmla="*/ 198 h 780"/>
                <a:gd name="T22" fmla="*/ 462 w 504"/>
                <a:gd name="T23" fmla="*/ 306 h 780"/>
                <a:gd name="T24" fmla="*/ 438 w 504"/>
                <a:gd name="T25" fmla="*/ 426 h 780"/>
                <a:gd name="T26" fmla="*/ 426 w 504"/>
                <a:gd name="T27" fmla="*/ 480 h 780"/>
                <a:gd name="T28" fmla="*/ 408 w 504"/>
                <a:gd name="T29" fmla="*/ 588 h 780"/>
                <a:gd name="T30" fmla="*/ 390 w 504"/>
                <a:gd name="T31" fmla="*/ 666 h 780"/>
                <a:gd name="T32" fmla="*/ 384 w 504"/>
                <a:gd name="T33" fmla="*/ 678 h 780"/>
                <a:gd name="T34" fmla="*/ 378 w 504"/>
                <a:gd name="T35" fmla="*/ 684 h 780"/>
                <a:gd name="T36" fmla="*/ 366 w 504"/>
                <a:gd name="T37" fmla="*/ 678 h 780"/>
                <a:gd name="T38" fmla="*/ 366 w 504"/>
                <a:gd name="T39" fmla="*/ 672 h 780"/>
                <a:gd name="T40" fmla="*/ 360 w 504"/>
                <a:gd name="T41" fmla="*/ 672 h 780"/>
                <a:gd name="T42" fmla="*/ 348 w 504"/>
                <a:gd name="T43" fmla="*/ 666 h 780"/>
                <a:gd name="T44" fmla="*/ 336 w 504"/>
                <a:gd name="T45" fmla="*/ 672 h 780"/>
                <a:gd name="T46" fmla="*/ 336 w 504"/>
                <a:gd name="T47" fmla="*/ 684 h 780"/>
                <a:gd name="T48" fmla="*/ 336 w 504"/>
                <a:gd name="T49" fmla="*/ 696 h 780"/>
                <a:gd name="T50" fmla="*/ 330 w 504"/>
                <a:gd name="T51" fmla="*/ 702 h 780"/>
                <a:gd name="T52" fmla="*/ 330 w 504"/>
                <a:gd name="T53" fmla="*/ 714 h 780"/>
                <a:gd name="T54" fmla="*/ 336 w 504"/>
                <a:gd name="T55" fmla="*/ 720 h 780"/>
                <a:gd name="T56" fmla="*/ 330 w 504"/>
                <a:gd name="T57" fmla="*/ 726 h 780"/>
                <a:gd name="T58" fmla="*/ 330 w 504"/>
                <a:gd name="T59" fmla="*/ 744 h 780"/>
                <a:gd name="T60" fmla="*/ 330 w 504"/>
                <a:gd name="T61" fmla="*/ 756 h 780"/>
                <a:gd name="T62" fmla="*/ 330 w 504"/>
                <a:gd name="T63" fmla="*/ 768 h 780"/>
                <a:gd name="T64" fmla="*/ 324 w 504"/>
                <a:gd name="T65" fmla="*/ 768 h 780"/>
                <a:gd name="T66" fmla="*/ 324 w 504"/>
                <a:gd name="T67" fmla="*/ 780 h 780"/>
                <a:gd name="T68" fmla="*/ 246 w 504"/>
                <a:gd name="T69" fmla="*/ 660 h 780"/>
                <a:gd name="T70" fmla="*/ 126 w 504"/>
                <a:gd name="T71" fmla="*/ 480 h 780"/>
                <a:gd name="T72" fmla="*/ 48 w 504"/>
                <a:gd name="T73" fmla="*/ 36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4" h="780">
                  <a:moveTo>
                    <a:pt x="48" y="366"/>
                  </a:moveTo>
                  <a:lnTo>
                    <a:pt x="36" y="354"/>
                  </a:lnTo>
                  <a:lnTo>
                    <a:pt x="24" y="330"/>
                  </a:lnTo>
                  <a:lnTo>
                    <a:pt x="6" y="300"/>
                  </a:lnTo>
                  <a:lnTo>
                    <a:pt x="0" y="294"/>
                  </a:lnTo>
                  <a:lnTo>
                    <a:pt x="0" y="288"/>
                  </a:lnTo>
                  <a:lnTo>
                    <a:pt x="0" y="282"/>
                  </a:lnTo>
                  <a:lnTo>
                    <a:pt x="6" y="276"/>
                  </a:lnTo>
                  <a:lnTo>
                    <a:pt x="6" y="264"/>
                  </a:lnTo>
                  <a:lnTo>
                    <a:pt x="12" y="252"/>
                  </a:lnTo>
                  <a:lnTo>
                    <a:pt x="18" y="222"/>
                  </a:lnTo>
                  <a:lnTo>
                    <a:pt x="54" y="84"/>
                  </a:lnTo>
                  <a:lnTo>
                    <a:pt x="72" y="0"/>
                  </a:lnTo>
                  <a:lnTo>
                    <a:pt x="120" y="12"/>
                  </a:lnTo>
                  <a:lnTo>
                    <a:pt x="120" y="18"/>
                  </a:lnTo>
                  <a:lnTo>
                    <a:pt x="204" y="36"/>
                  </a:lnTo>
                  <a:lnTo>
                    <a:pt x="288" y="54"/>
                  </a:lnTo>
                  <a:lnTo>
                    <a:pt x="366" y="72"/>
                  </a:lnTo>
                  <a:lnTo>
                    <a:pt x="432" y="84"/>
                  </a:lnTo>
                  <a:lnTo>
                    <a:pt x="486" y="96"/>
                  </a:lnTo>
                  <a:lnTo>
                    <a:pt x="504" y="96"/>
                  </a:lnTo>
                  <a:lnTo>
                    <a:pt x="480" y="198"/>
                  </a:lnTo>
                  <a:lnTo>
                    <a:pt x="468" y="282"/>
                  </a:lnTo>
                  <a:lnTo>
                    <a:pt x="462" y="306"/>
                  </a:lnTo>
                  <a:lnTo>
                    <a:pt x="456" y="342"/>
                  </a:lnTo>
                  <a:lnTo>
                    <a:pt x="438" y="426"/>
                  </a:lnTo>
                  <a:lnTo>
                    <a:pt x="438" y="438"/>
                  </a:lnTo>
                  <a:lnTo>
                    <a:pt x="426" y="480"/>
                  </a:lnTo>
                  <a:lnTo>
                    <a:pt x="420" y="528"/>
                  </a:lnTo>
                  <a:lnTo>
                    <a:pt x="408" y="588"/>
                  </a:lnTo>
                  <a:lnTo>
                    <a:pt x="402" y="606"/>
                  </a:lnTo>
                  <a:lnTo>
                    <a:pt x="390" y="666"/>
                  </a:lnTo>
                  <a:lnTo>
                    <a:pt x="390" y="672"/>
                  </a:lnTo>
                  <a:lnTo>
                    <a:pt x="384" y="678"/>
                  </a:lnTo>
                  <a:lnTo>
                    <a:pt x="384" y="684"/>
                  </a:lnTo>
                  <a:lnTo>
                    <a:pt x="378" y="684"/>
                  </a:lnTo>
                  <a:lnTo>
                    <a:pt x="372" y="684"/>
                  </a:lnTo>
                  <a:lnTo>
                    <a:pt x="366" y="678"/>
                  </a:lnTo>
                  <a:lnTo>
                    <a:pt x="372" y="678"/>
                  </a:lnTo>
                  <a:lnTo>
                    <a:pt x="366" y="672"/>
                  </a:lnTo>
                  <a:lnTo>
                    <a:pt x="366" y="666"/>
                  </a:lnTo>
                  <a:lnTo>
                    <a:pt x="360" y="672"/>
                  </a:lnTo>
                  <a:lnTo>
                    <a:pt x="354" y="666"/>
                  </a:lnTo>
                  <a:lnTo>
                    <a:pt x="348" y="666"/>
                  </a:lnTo>
                  <a:lnTo>
                    <a:pt x="336" y="666"/>
                  </a:lnTo>
                  <a:lnTo>
                    <a:pt x="336" y="672"/>
                  </a:lnTo>
                  <a:lnTo>
                    <a:pt x="336" y="678"/>
                  </a:lnTo>
                  <a:lnTo>
                    <a:pt x="336" y="684"/>
                  </a:lnTo>
                  <a:lnTo>
                    <a:pt x="336" y="690"/>
                  </a:lnTo>
                  <a:lnTo>
                    <a:pt x="336" y="696"/>
                  </a:lnTo>
                  <a:lnTo>
                    <a:pt x="336" y="702"/>
                  </a:lnTo>
                  <a:lnTo>
                    <a:pt x="330" y="702"/>
                  </a:lnTo>
                  <a:lnTo>
                    <a:pt x="336" y="708"/>
                  </a:lnTo>
                  <a:lnTo>
                    <a:pt x="330" y="714"/>
                  </a:lnTo>
                  <a:lnTo>
                    <a:pt x="336" y="714"/>
                  </a:lnTo>
                  <a:lnTo>
                    <a:pt x="336" y="720"/>
                  </a:lnTo>
                  <a:lnTo>
                    <a:pt x="330" y="720"/>
                  </a:lnTo>
                  <a:lnTo>
                    <a:pt x="330" y="726"/>
                  </a:lnTo>
                  <a:lnTo>
                    <a:pt x="330" y="732"/>
                  </a:lnTo>
                  <a:lnTo>
                    <a:pt x="330" y="744"/>
                  </a:lnTo>
                  <a:lnTo>
                    <a:pt x="330" y="750"/>
                  </a:lnTo>
                  <a:lnTo>
                    <a:pt x="330" y="756"/>
                  </a:lnTo>
                  <a:lnTo>
                    <a:pt x="330" y="762"/>
                  </a:lnTo>
                  <a:lnTo>
                    <a:pt x="330" y="768"/>
                  </a:lnTo>
                  <a:lnTo>
                    <a:pt x="324" y="762"/>
                  </a:lnTo>
                  <a:lnTo>
                    <a:pt x="324" y="768"/>
                  </a:lnTo>
                  <a:lnTo>
                    <a:pt x="324" y="774"/>
                  </a:lnTo>
                  <a:lnTo>
                    <a:pt x="324" y="780"/>
                  </a:lnTo>
                  <a:lnTo>
                    <a:pt x="258" y="684"/>
                  </a:lnTo>
                  <a:lnTo>
                    <a:pt x="246" y="660"/>
                  </a:lnTo>
                  <a:lnTo>
                    <a:pt x="168" y="546"/>
                  </a:lnTo>
                  <a:lnTo>
                    <a:pt x="126" y="480"/>
                  </a:lnTo>
                  <a:lnTo>
                    <a:pt x="90" y="432"/>
                  </a:lnTo>
                  <a:lnTo>
                    <a:pt x="48" y="36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1" name="Freeform 3119"/>
            <p:cNvSpPr>
              <a:spLocks/>
            </p:cNvSpPr>
            <p:nvPr/>
          </p:nvSpPr>
          <p:spPr bwMode="auto">
            <a:xfrm>
              <a:off x="1422" y="1530"/>
              <a:ext cx="444" cy="558"/>
            </a:xfrm>
            <a:custGeom>
              <a:avLst/>
              <a:gdLst>
                <a:gd name="T0" fmla="*/ 18 w 444"/>
                <a:gd name="T1" fmla="*/ 384 h 558"/>
                <a:gd name="T2" fmla="*/ 30 w 444"/>
                <a:gd name="T3" fmla="*/ 342 h 558"/>
                <a:gd name="T4" fmla="*/ 30 w 444"/>
                <a:gd name="T5" fmla="*/ 330 h 558"/>
                <a:gd name="T6" fmla="*/ 48 w 444"/>
                <a:gd name="T7" fmla="*/ 246 h 558"/>
                <a:gd name="T8" fmla="*/ 54 w 444"/>
                <a:gd name="T9" fmla="*/ 210 h 558"/>
                <a:gd name="T10" fmla="*/ 60 w 444"/>
                <a:gd name="T11" fmla="*/ 186 h 558"/>
                <a:gd name="T12" fmla="*/ 72 w 444"/>
                <a:gd name="T13" fmla="*/ 102 h 558"/>
                <a:gd name="T14" fmla="*/ 96 w 444"/>
                <a:gd name="T15" fmla="*/ 0 h 558"/>
                <a:gd name="T16" fmla="*/ 168 w 444"/>
                <a:gd name="T17" fmla="*/ 18 h 558"/>
                <a:gd name="T18" fmla="*/ 228 w 444"/>
                <a:gd name="T19" fmla="*/ 24 h 558"/>
                <a:gd name="T20" fmla="*/ 234 w 444"/>
                <a:gd name="T21" fmla="*/ 30 h 558"/>
                <a:gd name="T22" fmla="*/ 276 w 444"/>
                <a:gd name="T23" fmla="*/ 36 h 558"/>
                <a:gd name="T24" fmla="*/ 312 w 444"/>
                <a:gd name="T25" fmla="*/ 42 h 558"/>
                <a:gd name="T26" fmla="*/ 306 w 444"/>
                <a:gd name="T27" fmla="*/ 84 h 558"/>
                <a:gd name="T28" fmla="*/ 300 w 444"/>
                <a:gd name="T29" fmla="*/ 114 h 558"/>
                <a:gd name="T30" fmla="*/ 294 w 444"/>
                <a:gd name="T31" fmla="*/ 138 h 558"/>
                <a:gd name="T32" fmla="*/ 366 w 444"/>
                <a:gd name="T33" fmla="*/ 150 h 558"/>
                <a:gd name="T34" fmla="*/ 372 w 444"/>
                <a:gd name="T35" fmla="*/ 150 h 558"/>
                <a:gd name="T36" fmla="*/ 444 w 444"/>
                <a:gd name="T37" fmla="*/ 162 h 558"/>
                <a:gd name="T38" fmla="*/ 438 w 444"/>
                <a:gd name="T39" fmla="*/ 192 h 558"/>
                <a:gd name="T40" fmla="*/ 432 w 444"/>
                <a:gd name="T41" fmla="*/ 240 h 558"/>
                <a:gd name="T42" fmla="*/ 426 w 444"/>
                <a:gd name="T43" fmla="*/ 294 h 558"/>
                <a:gd name="T44" fmla="*/ 420 w 444"/>
                <a:gd name="T45" fmla="*/ 306 h 558"/>
                <a:gd name="T46" fmla="*/ 420 w 444"/>
                <a:gd name="T47" fmla="*/ 324 h 558"/>
                <a:gd name="T48" fmla="*/ 408 w 444"/>
                <a:gd name="T49" fmla="*/ 408 h 558"/>
                <a:gd name="T50" fmla="*/ 402 w 444"/>
                <a:gd name="T51" fmla="*/ 432 h 558"/>
                <a:gd name="T52" fmla="*/ 402 w 444"/>
                <a:gd name="T53" fmla="*/ 444 h 558"/>
                <a:gd name="T54" fmla="*/ 402 w 444"/>
                <a:gd name="T55" fmla="*/ 468 h 558"/>
                <a:gd name="T56" fmla="*/ 396 w 444"/>
                <a:gd name="T57" fmla="*/ 498 h 558"/>
                <a:gd name="T58" fmla="*/ 390 w 444"/>
                <a:gd name="T59" fmla="*/ 558 h 558"/>
                <a:gd name="T60" fmla="*/ 312 w 444"/>
                <a:gd name="T61" fmla="*/ 546 h 558"/>
                <a:gd name="T62" fmla="*/ 276 w 444"/>
                <a:gd name="T63" fmla="*/ 540 h 558"/>
                <a:gd name="T64" fmla="*/ 258 w 444"/>
                <a:gd name="T65" fmla="*/ 540 h 558"/>
                <a:gd name="T66" fmla="*/ 210 w 444"/>
                <a:gd name="T67" fmla="*/ 528 h 558"/>
                <a:gd name="T68" fmla="*/ 138 w 444"/>
                <a:gd name="T69" fmla="*/ 522 h 558"/>
                <a:gd name="T70" fmla="*/ 114 w 444"/>
                <a:gd name="T71" fmla="*/ 516 h 558"/>
                <a:gd name="T72" fmla="*/ 90 w 444"/>
                <a:gd name="T73" fmla="*/ 510 h 558"/>
                <a:gd name="T74" fmla="*/ 0 w 444"/>
                <a:gd name="T75" fmla="*/ 492 h 558"/>
                <a:gd name="T76" fmla="*/ 12 w 444"/>
                <a:gd name="T77" fmla="*/ 432 h 558"/>
                <a:gd name="T78" fmla="*/ 18 w 444"/>
                <a:gd name="T79" fmla="*/ 38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4" h="558">
                  <a:moveTo>
                    <a:pt x="18" y="384"/>
                  </a:moveTo>
                  <a:lnTo>
                    <a:pt x="30" y="342"/>
                  </a:lnTo>
                  <a:lnTo>
                    <a:pt x="30" y="330"/>
                  </a:lnTo>
                  <a:lnTo>
                    <a:pt x="48" y="246"/>
                  </a:lnTo>
                  <a:lnTo>
                    <a:pt x="54" y="210"/>
                  </a:lnTo>
                  <a:lnTo>
                    <a:pt x="60" y="186"/>
                  </a:lnTo>
                  <a:lnTo>
                    <a:pt x="72" y="102"/>
                  </a:lnTo>
                  <a:lnTo>
                    <a:pt x="96" y="0"/>
                  </a:lnTo>
                  <a:lnTo>
                    <a:pt x="168" y="18"/>
                  </a:lnTo>
                  <a:lnTo>
                    <a:pt x="228" y="24"/>
                  </a:lnTo>
                  <a:lnTo>
                    <a:pt x="234" y="30"/>
                  </a:lnTo>
                  <a:lnTo>
                    <a:pt x="276" y="36"/>
                  </a:lnTo>
                  <a:lnTo>
                    <a:pt x="312" y="42"/>
                  </a:lnTo>
                  <a:lnTo>
                    <a:pt x="306" y="84"/>
                  </a:lnTo>
                  <a:lnTo>
                    <a:pt x="300" y="114"/>
                  </a:lnTo>
                  <a:lnTo>
                    <a:pt x="294" y="138"/>
                  </a:lnTo>
                  <a:lnTo>
                    <a:pt x="366" y="150"/>
                  </a:lnTo>
                  <a:lnTo>
                    <a:pt x="372" y="150"/>
                  </a:lnTo>
                  <a:lnTo>
                    <a:pt x="444" y="162"/>
                  </a:lnTo>
                  <a:lnTo>
                    <a:pt x="438" y="192"/>
                  </a:lnTo>
                  <a:lnTo>
                    <a:pt x="432" y="240"/>
                  </a:lnTo>
                  <a:lnTo>
                    <a:pt x="426" y="294"/>
                  </a:lnTo>
                  <a:lnTo>
                    <a:pt x="420" y="306"/>
                  </a:lnTo>
                  <a:lnTo>
                    <a:pt x="420" y="324"/>
                  </a:lnTo>
                  <a:lnTo>
                    <a:pt x="408" y="408"/>
                  </a:lnTo>
                  <a:lnTo>
                    <a:pt x="402" y="432"/>
                  </a:lnTo>
                  <a:lnTo>
                    <a:pt x="402" y="444"/>
                  </a:lnTo>
                  <a:lnTo>
                    <a:pt x="402" y="468"/>
                  </a:lnTo>
                  <a:lnTo>
                    <a:pt x="396" y="498"/>
                  </a:lnTo>
                  <a:lnTo>
                    <a:pt x="390" y="558"/>
                  </a:lnTo>
                  <a:lnTo>
                    <a:pt x="312" y="546"/>
                  </a:lnTo>
                  <a:lnTo>
                    <a:pt x="276" y="540"/>
                  </a:lnTo>
                  <a:lnTo>
                    <a:pt x="258" y="540"/>
                  </a:lnTo>
                  <a:lnTo>
                    <a:pt x="210" y="528"/>
                  </a:lnTo>
                  <a:lnTo>
                    <a:pt x="138" y="522"/>
                  </a:lnTo>
                  <a:lnTo>
                    <a:pt x="114" y="516"/>
                  </a:lnTo>
                  <a:lnTo>
                    <a:pt x="90" y="510"/>
                  </a:lnTo>
                  <a:lnTo>
                    <a:pt x="0" y="492"/>
                  </a:lnTo>
                  <a:lnTo>
                    <a:pt x="12" y="432"/>
                  </a:lnTo>
                  <a:lnTo>
                    <a:pt x="18" y="38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2" name="Freeform 3120"/>
            <p:cNvSpPr>
              <a:spLocks noEditPoints="1"/>
            </p:cNvSpPr>
            <p:nvPr/>
          </p:nvSpPr>
          <p:spPr bwMode="auto">
            <a:xfrm>
              <a:off x="732" y="1350"/>
              <a:ext cx="630" cy="1086"/>
            </a:xfrm>
            <a:custGeom>
              <a:avLst/>
              <a:gdLst>
                <a:gd name="T0" fmla="*/ 108 w 630"/>
                <a:gd name="T1" fmla="*/ 420 h 1086"/>
                <a:gd name="T2" fmla="*/ 84 w 630"/>
                <a:gd name="T3" fmla="*/ 408 h 1086"/>
                <a:gd name="T4" fmla="*/ 78 w 630"/>
                <a:gd name="T5" fmla="*/ 414 h 1086"/>
                <a:gd name="T6" fmla="*/ 66 w 630"/>
                <a:gd name="T7" fmla="*/ 420 h 1086"/>
                <a:gd name="T8" fmla="*/ 60 w 630"/>
                <a:gd name="T9" fmla="*/ 438 h 1086"/>
                <a:gd name="T10" fmla="*/ 36 w 630"/>
                <a:gd name="T11" fmla="*/ 414 h 1086"/>
                <a:gd name="T12" fmla="*/ 36 w 630"/>
                <a:gd name="T13" fmla="*/ 384 h 1086"/>
                <a:gd name="T14" fmla="*/ 6 w 630"/>
                <a:gd name="T15" fmla="*/ 306 h 1086"/>
                <a:gd name="T16" fmla="*/ 24 w 630"/>
                <a:gd name="T17" fmla="*/ 234 h 1086"/>
                <a:gd name="T18" fmla="*/ 0 w 630"/>
                <a:gd name="T19" fmla="*/ 168 h 1086"/>
                <a:gd name="T20" fmla="*/ 36 w 630"/>
                <a:gd name="T21" fmla="*/ 84 h 1086"/>
                <a:gd name="T22" fmla="*/ 48 w 630"/>
                <a:gd name="T23" fmla="*/ 24 h 1086"/>
                <a:gd name="T24" fmla="*/ 108 w 630"/>
                <a:gd name="T25" fmla="*/ 18 h 1086"/>
                <a:gd name="T26" fmla="*/ 294 w 630"/>
                <a:gd name="T27" fmla="*/ 72 h 1086"/>
                <a:gd name="T28" fmla="*/ 294 w 630"/>
                <a:gd name="T29" fmla="*/ 336 h 1086"/>
                <a:gd name="T30" fmla="*/ 282 w 630"/>
                <a:gd name="T31" fmla="*/ 372 h 1086"/>
                <a:gd name="T32" fmla="*/ 318 w 630"/>
                <a:gd name="T33" fmla="*/ 438 h 1086"/>
                <a:gd name="T34" fmla="*/ 450 w 630"/>
                <a:gd name="T35" fmla="*/ 630 h 1086"/>
                <a:gd name="T36" fmla="*/ 606 w 630"/>
                <a:gd name="T37" fmla="*/ 870 h 1086"/>
                <a:gd name="T38" fmla="*/ 606 w 630"/>
                <a:gd name="T39" fmla="*/ 888 h 1086"/>
                <a:gd name="T40" fmla="*/ 612 w 630"/>
                <a:gd name="T41" fmla="*/ 906 h 1086"/>
                <a:gd name="T42" fmla="*/ 618 w 630"/>
                <a:gd name="T43" fmla="*/ 924 h 1086"/>
                <a:gd name="T44" fmla="*/ 630 w 630"/>
                <a:gd name="T45" fmla="*/ 942 h 1086"/>
                <a:gd name="T46" fmla="*/ 600 w 630"/>
                <a:gd name="T47" fmla="*/ 960 h 1086"/>
                <a:gd name="T48" fmla="*/ 588 w 630"/>
                <a:gd name="T49" fmla="*/ 978 h 1086"/>
                <a:gd name="T50" fmla="*/ 582 w 630"/>
                <a:gd name="T51" fmla="*/ 1002 h 1086"/>
                <a:gd name="T52" fmla="*/ 564 w 630"/>
                <a:gd name="T53" fmla="*/ 1014 h 1086"/>
                <a:gd name="T54" fmla="*/ 564 w 630"/>
                <a:gd name="T55" fmla="*/ 1038 h 1086"/>
                <a:gd name="T56" fmla="*/ 564 w 630"/>
                <a:gd name="T57" fmla="*/ 1050 h 1086"/>
                <a:gd name="T58" fmla="*/ 576 w 630"/>
                <a:gd name="T59" fmla="*/ 1062 h 1086"/>
                <a:gd name="T60" fmla="*/ 564 w 630"/>
                <a:gd name="T61" fmla="*/ 1080 h 1086"/>
                <a:gd name="T62" fmla="*/ 558 w 630"/>
                <a:gd name="T63" fmla="*/ 1080 h 1086"/>
                <a:gd name="T64" fmla="*/ 354 w 630"/>
                <a:gd name="T65" fmla="*/ 1062 h 1086"/>
                <a:gd name="T66" fmla="*/ 354 w 630"/>
                <a:gd name="T67" fmla="*/ 1038 h 1086"/>
                <a:gd name="T68" fmla="*/ 348 w 630"/>
                <a:gd name="T69" fmla="*/ 1002 h 1086"/>
                <a:gd name="T70" fmla="*/ 288 w 630"/>
                <a:gd name="T71" fmla="*/ 918 h 1086"/>
                <a:gd name="T72" fmla="*/ 282 w 630"/>
                <a:gd name="T73" fmla="*/ 912 h 1086"/>
                <a:gd name="T74" fmla="*/ 240 w 630"/>
                <a:gd name="T75" fmla="*/ 876 h 1086"/>
                <a:gd name="T76" fmla="*/ 198 w 630"/>
                <a:gd name="T77" fmla="*/ 828 h 1086"/>
                <a:gd name="T78" fmla="*/ 132 w 630"/>
                <a:gd name="T79" fmla="*/ 810 h 1086"/>
                <a:gd name="T80" fmla="*/ 126 w 630"/>
                <a:gd name="T81" fmla="*/ 774 h 1086"/>
                <a:gd name="T82" fmla="*/ 132 w 630"/>
                <a:gd name="T83" fmla="*/ 744 h 1086"/>
                <a:gd name="T84" fmla="*/ 126 w 630"/>
                <a:gd name="T85" fmla="*/ 714 h 1086"/>
                <a:gd name="T86" fmla="*/ 96 w 630"/>
                <a:gd name="T87" fmla="*/ 672 h 1086"/>
                <a:gd name="T88" fmla="*/ 66 w 630"/>
                <a:gd name="T89" fmla="*/ 600 h 1086"/>
                <a:gd name="T90" fmla="*/ 84 w 630"/>
                <a:gd name="T91" fmla="*/ 570 h 1086"/>
                <a:gd name="T92" fmla="*/ 72 w 630"/>
                <a:gd name="T93" fmla="*/ 534 h 1086"/>
                <a:gd name="T94" fmla="*/ 60 w 630"/>
                <a:gd name="T95" fmla="*/ 486 h 1086"/>
                <a:gd name="T96" fmla="*/ 60 w 630"/>
                <a:gd name="T97" fmla="*/ 444 h 1086"/>
                <a:gd name="T98" fmla="*/ 66 w 630"/>
                <a:gd name="T99" fmla="*/ 462 h 1086"/>
                <a:gd name="T100" fmla="*/ 84 w 630"/>
                <a:gd name="T101" fmla="*/ 456 h 1086"/>
                <a:gd name="T102" fmla="*/ 78 w 630"/>
                <a:gd name="T103" fmla="*/ 426 h 1086"/>
                <a:gd name="T104" fmla="*/ 132 w 630"/>
                <a:gd name="T105" fmla="*/ 432 h 1086"/>
                <a:gd name="T106" fmla="*/ 138 w 630"/>
                <a:gd name="T107" fmla="*/ 432 h 1086"/>
                <a:gd name="T108" fmla="*/ 168 w 630"/>
                <a:gd name="T109" fmla="*/ 858 h 1086"/>
                <a:gd name="T110" fmla="*/ 180 w 630"/>
                <a:gd name="T111" fmla="*/ 870 h 1086"/>
                <a:gd name="T112" fmla="*/ 162 w 630"/>
                <a:gd name="T113" fmla="*/ 858 h 1086"/>
                <a:gd name="T114" fmla="*/ 156 w 630"/>
                <a:gd name="T115" fmla="*/ 858 h 1086"/>
                <a:gd name="T116" fmla="*/ 258 w 630"/>
                <a:gd name="T117" fmla="*/ 942 h 1086"/>
                <a:gd name="T118" fmla="*/ 264 w 630"/>
                <a:gd name="T119" fmla="*/ 948 h 1086"/>
                <a:gd name="T120" fmla="*/ 252 w 630"/>
                <a:gd name="T121" fmla="*/ 1008 h 1086"/>
                <a:gd name="T122" fmla="*/ 258 w 630"/>
                <a:gd name="T123" fmla="*/ 1008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1086">
                  <a:moveTo>
                    <a:pt x="138" y="426"/>
                  </a:moveTo>
                  <a:lnTo>
                    <a:pt x="126" y="432"/>
                  </a:lnTo>
                  <a:lnTo>
                    <a:pt x="114" y="426"/>
                  </a:lnTo>
                  <a:lnTo>
                    <a:pt x="108" y="420"/>
                  </a:lnTo>
                  <a:lnTo>
                    <a:pt x="90" y="420"/>
                  </a:lnTo>
                  <a:lnTo>
                    <a:pt x="90" y="414"/>
                  </a:lnTo>
                  <a:lnTo>
                    <a:pt x="90" y="408"/>
                  </a:lnTo>
                  <a:lnTo>
                    <a:pt x="84" y="408"/>
                  </a:lnTo>
                  <a:lnTo>
                    <a:pt x="90" y="414"/>
                  </a:lnTo>
                  <a:lnTo>
                    <a:pt x="90" y="420"/>
                  </a:lnTo>
                  <a:lnTo>
                    <a:pt x="78" y="408"/>
                  </a:lnTo>
                  <a:lnTo>
                    <a:pt x="78" y="414"/>
                  </a:lnTo>
                  <a:lnTo>
                    <a:pt x="72" y="414"/>
                  </a:lnTo>
                  <a:lnTo>
                    <a:pt x="72" y="408"/>
                  </a:lnTo>
                  <a:lnTo>
                    <a:pt x="72" y="414"/>
                  </a:lnTo>
                  <a:lnTo>
                    <a:pt x="66" y="420"/>
                  </a:lnTo>
                  <a:lnTo>
                    <a:pt x="72" y="426"/>
                  </a:lnTo>
                  <a:lnTo>
                    <a:pt x="66" y="432"/>
                  </a:lnTo>
                  <a:lnTo>
                    <a:pt x="66" y="438"/>
                  </a:lnTo>
                  <a:lnTo>
                    <a:pt x="60" y="438"/>
                  </a:lnTo>
                  <a:lnTo>
                    <a:pt x="54" y="426"/>
                  </a:lnTo>
                  <a:lnTo>
                    <a:pt x="42" y="414"/>
                  </a:lnTo>
                  <a:lnTo>
                    <a:pt x="36" y="408"/>
                  </a:lnTo>
                  <a:lnTo>
                    <a:pt x="36" y="414"/>
                  </a:lnTo>
                  <a:lnTo>
                    <a:pt x="30" y="414"/>
                  </a:lnTo>
                  <a:lnTo>
                    <a:pt x="42" y="396"/>
                  </a:lnTo>
                  <a:lnTo>
                    <a:pt x="42" y="384"/>
                  </a:lnTo>
                  <a:lnTo>
                    <a:pt x="36" y="384"/>
                  </a:lnTo>
                  <a:lnTo>
                    <a:pt x="36" y="366"/>
                  </a:lnTo>
                  <a:lnTo>
                    <a:pt x="24" y="354"/>
                  </a:lnTo>
                  <a:lnTo>
                    <a:pt x="12" y="330"/>
                  </a:lnTo>
                  <a:lnTo>
                    <a:pt x="6" y="306"/>
                  </a:lnTo>
                  <a:lnTo>
                    <a:pt x="12" y="294"/>
                  </a:lnTo>
                  <a:lnTo>
                    <a:pt x="12" y="264"/>
                  </a:lnTo>
                  <a:lnTo>
                    <a:pt x="18" y="246"/>
                  </a:lnTo>
                  <a:lnTo>
                    <a:pt x="24" y="234"/>
                  </a:lnTo>
                  <a:lnTo>
                    <a:pt x="24" y="216"/>
                  </a:lnTo>
                  <a:lnTo>
                    <a:pt x="12" y="198"/>
                  </a:lnTo>
                  <a:lnTo>
                    <a:pt x="12" y="186"/>
                  </a:lnTo>
                  <a:lnTo>
                    <a:pt x="0" y="168"/>
                  </a:lnTo>
                  <a:lnTo>
                    <a:pt x="0" y="162"/>
                  </a:lnTo>
                  <a:lnTo>
                    <a:pt x="0" y="150"/>
                  </a:lnTo>
                  <a:lnTo>
                    <a:pt x="36" y="102"/>
                  </a:lnTo>
                  <a:lnTo>
                    <a:pt x="36" y="84"/>
                  </a:lnTo>
                  <a:lnTo>
                    <a:pt x="48" y="72"/>
                  </a:lnTo>
                  <a:lnTo>
                    <a:pt x="54" y="54"/>
                  </a:lnTo>
                  <a:lnTo>
                    <a:pt x="54" y="30"/>
                  </a:lnTo>
                  <a:lnTo>
                    <a:pt x="48" y="24"/>
                  </a:lnTo>
                  <a:lnTo>
                    <a:pt x="54" y="18"/>
                  </a:lnTo>
                  <a:lnTo>
                    <a:pt x="60" y="0"/>
                  </a:lnTo>
                  <a:lnTo>
                    <a:pt x="84" y="12"/>
                  </a:lnTo>
                  <a:lnTo>
                    <a:pt x="108" y="18"/>
                  </a:lnTo>
                  <a:lnTo>
                    <a:pt x="126" y="24"/>
                  </a:lnTo>
                  <a:lnTo>
                    <a:pt x="192" y="42"/>
                  </a:lnTo>
                  <a:lnTo>
                    <a:pt x="252" y="60"/>
                  </a:lnTo>
                  <a:lnTo>
                    <a:pt x="294" y="72"/>
                  </a:lnTo>
                  <a:lnTo>
                    <a:pt x="354" y="84"/>
                  </a:lnTo>
                  <a:lnTo>
                    <a:pt x="336" y="168"/>
                  </a:lnTo>
                  <a:lnTo>
                    <a:pt x="300" y="306"/>
                  </a:lnTo>
                  <a:lnTo>
                    <a:pt x="294" y="336"/>
                  </a:lnTo>
                  <a:lnTo>
                    <a:pt x="288" y="348"/>
                  </a:lnTo>
                  <a:lnTo>
                    <a:pt x="288" y="360"/>
                  </a:lnTo>
                  <a:lnTo>
                    <a:pt x="282" y="366"/>
                  </a:lnTo>
                  <a:lnTo>
                    <a:pt x="282" y="372"/>
                  </a:lnTo>
                  <a:lnTo>
                    <a:pt x="282" y="378"/>
                  </a:lnTo>
                  <a:lnTo>
                    <a:pt x="288" y="384"/>
                  </a:lnTo>
                  <a:lnTo>
                    <a:pt x="306" y="414"/>
                  </a:lnTo>
                  <a:lnTo>
                    <a:pt x="318" y="438"/>
                  </a:lnTo>
                  <a:lnTo>
                    <a:pt x="330" y="450"/>
                  </a:lnTo>
                  <a:lnTo>
                    <a:pt x="372" y="516"/>
                  </a:lnTo>
                  <a:lnTo>
                    <a:pt x="408" y="564"/>
                  </a:lnTo>
                  <a:lnTo>
                    <a:pt x="450" y="630"/>
                  </a:lnTo>
                  <a:lnTo>
                    <a:pt x="528" y="744"/>
                  </a:lnTo>
                  <a:lnTo>
                    <a:pt x="540" y="768"/>
                  </a:lnTo>
                  <a:lnTo>
                    <a:pt x="606" y="864"/>
                  </a:lnTo>
                  <a:lnTo>
                    <a:pt x="606" y="870"/>
                  </a:lnTo>
                  <a:lnTo>
                    <a:pt x="600" y="870"/>
                  </a:lnTo>
                  <a:lnTo>
                    <a:pt x="600" y="876"/>
                  </a:lnTo>
                  <a:lnTo>
                    <a:pt x="606" y="876"/>
                  </a:lnTo>
                  <a:lnTo>
                    <a:pt x="606" y="888"/>
                  </a:lnTo>
                  <a:lnTo>
                    <a:pt x="612" y="888"/>
                  </a:lnTo>
                  <a:lnTo>
                    <a:pt x="612" y="894"/>
                  </a:lnTo>
                  <a:lnTo>
                    <a:pt x="612" y="900"/>
                  </a:lnTo>
                  <a:lnTo>
                    <a:pt x="612" y="906"/>
                  </a:lnTo>
                  <a:lnTo>
                    <a:pt x="618" y="912"/>
                  </a:lnTo>
                  <a:lnTo>
                    <a:pt x="612" y="918"/>
                  </a:lnTo>
                  <a:lnTo>
                    <a:pt x="618" y="918"/>
                  </a:lnTo>
                  <a:lnTo>
                    <a:pt x="618" y="924"/>
                  </a:lnTo>
                  <a:lnTo>
                    <a:pt x="624" y="924"/>
                  </a:lnTo>
                  <a:lnTo>
                    <a:pt x="630" y="930"/>
                  </a:lnTo>
                  <a:lnTo>
                    <a:pt x="630" y="936"/>
                  </a:lnTo>
                  <a:lnTo>
                    <a:pt x="630" y="942"/>
                  </a:lnTo>
                  <a:lnTo>
                    <a:pt x="618" y="948"/>
                  </a:lnTo>
                  <a:lnTo>
                    <a:pt x="612" y="948"/>
                  </a:lnTo>
                  <a:lnTo>
                    <a:pt x="606" y="954"/>
                  </a:lnTo>
                  <a:lnTo>
                    <a:pt x="600" y="960"/>
                  </a:lnTo>
                  <a:lnTo>
                    <a:pt x="594" y="966"/>
                  </a:lnTo>
                  <a:lnTo>
                    <a:pt x="594" y="972"/>
                  </a:lnTo>
                  <a:lnTo>
                    <a:pt x="594" y="978"/>
                  </a:lnTo>
                  <a:lnTo>
                    <a:pt x="588" y="978"/>
                  </a:lnTo>
                  <a:lnTo>
                    <a:pt x="588" y="984"/>
                  </a:lnTo>
                  <a:lnTo>
                    <a:pt x="588" y="990"/>
                  </a:lnTo>
                  <a:lnTo>
                    <a:pt x="588" y="996"/>
                  </a:lnTo>
                  <a:lnTo>
                    <a:pt x="582" y="1002"/>
                  </a:lnTo>
                  <a:lnTo>
                    <a:pt x="576" y="1008"/>
                  </a:lnTo>
                  <a:lnTo>
                    <a:pt x="576" y="1014"/>
                  </a:lnTo>
                  <a:lnTo>
                    <a:pt x="570" y="1014"/>
                  </a:lnTo>
                  <a:lnTo>
                    <a:pt x="564" y="1014"/>
                  </a:lnTo>
                  <a:lnTo>
                    <a:pt x="564" y="1020"/>
                  </a:lnTo>
                  <a:lnTo>
                    <a:pt x="564" y="1026"/>
                  </a:lnTo>
                  <a:lnTo>
                    <a:pt x="564" y="1032"/>
                  </a:lnTo>
                  <a:lnTo>
                    <a:pt x="564" y="1038"/>
                  </a:lnTo>
                  <a:lnTo>
                    <a:pt x="564" y="1044"/>
                  </a:lnTo>
                  <a:lnTo>
                    <a:pt x="558" y="1044"/>
                  </a:lnTo>
                  <a:lnTo>
                    <a:pt x="564" y="1056"/>
                  </a:lnTo>
                  <a:lnTo>
                    <a:pt x="564" y="1050"/>
                  </a:lnTo>
                  <a:lnTo>
                    <a:pt x="564" y="1056"/>
                  </a:lnTo>
                  <a:lnTo>
                    <a:pt x="570" y="1056"/>
                  </a:lnTo>
                  <a:lnTo>
                    <a:pt x="576" y="1056"/>
                  </a:lnTo>
                  <a:lnTo>
                    <a:pt x="576" y="1062"/>
                  </a:lnTo>
                  <a:lnTo>
                    <a:pt x="576" y="1068"/>
                  </a:lnTo>
                  <a:lnTo>
                    <a:pt x="576" y="1074"/>
                  </a:lnTo>
                  <a:lnTo>
                    <a:pt x="570" y="1080"/>
                  </a:lnTo>
                  <a:lnTo>
                    <a:pt x="564" y="1080"/>
                  </a:lnTo>
                  <a:lnTo>
                    <a:pt x="564" y="1086"/>
                  </a:lnTo>
                  <a:lnTo>
                    <a:pt x="564" y="1080"/>
                  </a:lnTo>
                  <a:lnTo>
                    <a:pt x="564" y="1086"/>
                  </a:lnTo>
                  <a:lnTo>
                    <a:pt x="558" y="1080"/>
                  </a:lnTo>
                  <a:lnTo>
                    <a:pt x="552" y="1080"/>
                  </a:lnTo>
                  <a:lnTo>
                    <a:pt x="552" y="1086"/>
                  </a:lnTo>
                  <a:lnTo>
                    <a:pt x="438" y="1068"/>
                  </a:lnTo>
                  <a:lnTo>
                    <a:pt x="354" y="1062"/>
                  </a:lnTo>
                  <a:lnTo>
                    <a:pt x="348" y="1038"/>
                  </a:lnTo>
                  <a:lnTo>
                    <a:pt x="354" y="1056"/>
                  </a:lnTo>
                  <a:lnTo>
                    <a:pt x="354" y="1044"/>
                  </a:lnTo>
                  <a:lnTo>
                    <a:pt x="354" y="1038"/>
                  </a:lnTo>
                  <a:lnTo>
                    <a:pt x="348" y="1044"/>
                  </a:lnTo>
                  <a:lnTo>
                    <a:pt x="348" y="1026"/>
                  </a:lnTo>
                  <a:lnTo>
                    <a:pt x="348" y="1020"/>
                  </a:lnTo>
                  <a:lnTo>
                    <a:pt x="348" y="1002"/>
                  </a:lnTo>
                  <a:lnTo>
                    <a:pt x="348" y="984"/>
                  </a:lnTo>
                  <a:lnTo>
                    <a:pt x="336" y="966"/>
                  </a:lnTo>
                  <a:lnTo>
                    <a:pt x="300" y="924"/>
                  </a:lnTo>
                  <a:lnTo>
                    <a:pt x="288" y="918"/>
                  </a:lnTo>
                  <a:lnTo>
                    <a:pt x="288" y="924"/>
                  </a:lnTo>
                  <a:lnTo>
                    <a:pt x="276" y="918"/>
                  </a:lnTo>
                  <a:lnTo>
                    <a:pt x="276" y="912"/>
                  </a:lnTo>
                  <a:lnTo>
                    <a:pt x="282" y="912"/>
                  </a:lnTo>
                  <a:lnTo>
                    <a:pt x="282" y="906"/>
                  </a:lnTo>
                  <a:lnTo>
                    <a:pt x="270" y="888"/>
                  </a:lnTo>
                  <a:lnTo>
                    <a:pt x="252" y="882"/>
                  </a:lnTo>
                  <a:lnTo>
                    <a:pt x="240" y="876"/>
                  </a:lnTo>
                  <a:lnTo>
                    <a:pt x="222" y="864"/>
                  </a:lnTo>
                  <a:lnTo>
                    <a:pt x="222" y="852"/>
                  </a:lnTo>
                  <a:lnTo>
                    <a:pt x="204" y="834"/>
                  </a:lnTo>
                  <a:lnTo>
                    <a:pt x="198" y="828"/>
                  </a:lnTo>
                  <a:lnTo>
                    <a:pt x="174" y="822"/>
                  </a:lnTo>
                  <a:lnTo>
                    <a:pt x="168" y="816"/>
                  </a:lnTo>
                  <a:lnTo>
                    <a:pt x="156" y="810"/>
                  </a:lnTo>
                  <a:lnTo>
                    <a:pt x="132" y="810"/>
                  </a:lnTo>
                  <a:lnTo>
                    <a:pt x="126" y="798"/>
                  </a:lnTo>
                  <a:lnTo>
                    <a:pt x="120" y="792"/>
                  </a:lnTo>
                  <a:lnTo>
                    <a:pt x="126" y="780"/>
                  </a:lnTo>
                  <a:lnTo>
                    <a:pt x="126" y="774"/>
                  </a:lnTo>
                  <a:lnTo>
                    <a:pt x="132" y="768"/>
                  </a:lnTo>
                  <a:lnTo>
                    <a:pt x="126" y="762"/>
                  </a:lnTo>
                  <a:lnTo>
                    <a:pt x="132" y="756"/>
                  </a:lnTo>
                  <a:lnTo>
                    <a:pt x="132" y="744"/>
                  </a:lnTo>
                  <a:lnTo>
                    <a:pt x="132" y="738"/>
                  </a:lnTo>
                  <a:lnTo>
                    <a:pt x="120" y="726"/>
                  </a:lnTo>
                  <a:lnTo>
                    <a:pt x="120" y="720"/>
                  </a:lnTo>
                  <a:lnTo>
                    <a:pt x="126" y="714"/>
                  </a:lnTo>
                  <a:lnTo>
                    <a:pt x="126" y="708"/>
                  </a:lnTo>
                  <a:lnTo>
                    <a:pt x="114" y="702"/>
                  </a:lnTo>
                  <a:lnTo>
                    <a:pt x="108" y="678"/>
                  </a:lnTo>
                  <a:lnTo>
                    <a:pt x="96" y="672"/>
                  </a:lnTo>
                  <a:lnTo>
                    <a:pt x="96" y="660"/>
                  </a:lnTo>
                  <a:lnTo>
                    <a:pt x="90" y="648"/>
                  </a:lnTo>
                  <a:lnTo>
                    <a:pt x="78" y="618"/>
                  </a:lnTo>
                  <a:lnTo>
                    <a:pt x="66" y="600"/>
                  </a:lnTo>
                  <a:lnTo>
                    <a:pt x="72" y="570"/>
                  </a:lnTo>
                  <a:lnTo>
                    <a:pt x="78" y="564"/>
                  </a:lnTo>
                  <a:lnTo>
                    <a:pt x="78" y="570"/>
                  </a:lnTo>
                  <a:lnTo>
                    <a:pt x="84" y="570"/>
                  </a:lnTo>
                  <a:lnTo>
                    <a:pt x="90" y="552"/>
                  </a:lnTo>
                  <a:lnTo>
                    <a:pt x="90" y="546"/>
                  </a:lnTo>
                  <a:lnTo>
                    <a:pt x="84" y="534"/>
                  </a:lnTo>
                  <a:lnTo>
                    <a:pt x="72" y="534"/>
                  </a:lnTo>
                  <a:lnTo>
                    <a:pt x="66" y="528"/>
                  </a:lnTo>
                  <a:lnTo>
                    <a:pt x="60" y="516"/>
                  </a:lnTo>
                  <a:lnTo>
                    <a:pt x="54" y="498"/>
                  </a:lnTo>
                  <a:lnTo>
                    <a:pt x="60" y="486"/>
                  </a:lnTo>
                  <a:lnTo>
                    <a:pt x="60" y="474"/>
                  </a:lnTo>
                  <a:lnTo>
                    <a:pt x="54" y="468"/>
                  </a:lnTo>
                  <a:lnTo>
                    <a:pt x="60" y="450"/>
                  </a:lnTo>
                  <a:lnTo>
                    <a:pt x="60" y="444"/>
                  </a:lnTo>
                  <a:lnTo>
                    <a:pt x="72" y="444"/>
                  </a:lnTo>
                  <a:lnTo>
                    <a:pt x="72" y="450"/>
                  </a:lnTo>
                  <a:lnTo>
                    <a:pt x="72" y="456"/>
                  </a:lnTo>
                  <a:lnTo>
                    <a:pt x="66" y="462"/>
                  </a:lnTo>
                  <a:lnTo>
                    <a:pt x="84" y="486"/>
                  </a:lnTo>
                  <a:lnTo>
                    <a:pt x="90" y="486"/>
                  </a:lnTo>
                  <a:lnTo>
                    <a:pt x="84" y="480"/>
                  </a:lnTo>
                  <a:lnTo>
                    <a:pt x="84" y="456"/>
                  </a:lnTo>
                  <a:lnTo>
                    <a:pt x="78" y="450"/>
                  </a:lnTo>
                  <a:lnTo>
                    <a:pt x="78" y="438"/>
                  </a:lnTo>
                  <a:lnTo>
                    <a:pt x="78" y="432"/>
                  </a:lnTo>
                  <a:lnTo>
                    <a:pt x="78" y="426"/>
                  </a:lnTo>
                  <a:lnTo>
                    <a:pt x="84" y="426"/>
                  </a:lnTo>
                  <a:lnTo>
                    <a:pt x="108" y="426"/>
                  </a:lnTo>
                  <a:lnTo>
                    <a:pt x="126" y="438"/>
                  </a:lnTo>
                  <a:lnTo>
                    <a:pt x="132" y="432"/>
                  </a:lnTo>
                  <a:lnTo>
                    <a:pt x="138" y="432"/>
                  </a:lnTo>
                  <a:lnTo>
                    <a:pt x="138" y="438"/>
                  </a:lnTo>
                  <a:lnTo>
                    <a:pt x="144" y="438"/>
                  </a:lnTo>
                  <a:lnTo>
                    <a:pt x="138" y="432"/>
                  </a:lnTo>
                  <a:lnTo>
                    <a:pt x="144" y="432"/>
                  </a:lnTo>
                  <a:lnTo>
                    <a:pt x="132" y="432"/>
                  </a:lnTo>
                  <a:lnTo>
                    <a:pt x="138" y="426"/>
                  </a:lnTo>
                  <a:close/>
                  <a:moveTo>
                    <a:pt x="168" y="858"/>
                  </a:moveTo>
                  <a:lnTo>
                    <a:pt x="180" y="864"/>
                  </a:lnTo>
                  <a:lnTo>
                    <a:pt x="192" y="864"/>
                  </a:lnTo>
                  <a:lnTo>
                    <a:pt x="192" y="870"/>
                  </a:lnTo>
                  <a:lnTo>
                    <a:pt x="180" y="870"/>
                  </a:lnTo>
                  <a:lnTo>
                    <a:pt x="168" y="870"/>
                  </a:lnTo>
                  <a:lnTo>
                    <a:pt x="162" y="864"/>
                  </a:lnTo>
                  <a:lnTo>
                    <a:pt x="168" y="858"/>
                  </a:lnTo>
                  <a:lnTo>
                    <a:pt x="162" y="858"/>
                  </a:lnTo>
                  <a:lnTo>
                    <a:pt x="168" y="858"/>
                  </a:lnTo>
                  <a:close/>
                  <a:moveTo>
                    <a:pt x="138" y="864"/>
                  </a:moveTo>
                  <a:lnTo>
                    <a:pt x="138" y="858"/>
                  </a:lnTo>
                  <a:lnTo>
                    <a:pt x="156" y="858"/>
                  </a:lnTo>
                  <a:lnTo>
                    <a:pt x="156" y="870"/>
                  </a:lnTo>
                  <a:lnTo>
                    <a:pt x="144" y="870"/>
                  </a:lnTo>
                  <a:lnTo>
                    <a:pt x="138" y="864"/>
                  </a:lnTo>
                  <a:close/>
                  <a:moveTo>
                    <a:pt x="258" y="942"/>
                  </a:moveTo>
                  <a:lnTo>
                    <a:pt x="270" y="954"/>
                  </a:lnTo>
                  <a:lnTo>
                    <a:pt x="276" y="960"/>
                  </a:lnTo>
                  <a:lnTo>
                    <a:pt x="264" y="960"/>
                  </a:lnTo>
                  <a:lnTo>
                    <a:pt x="264" y="948"/>
                  </a:lnTo>
                  <a:lnTo>
                    <a:pt x="258" y="948"/>
                  </a:lnTo>
                  <a:lnTo>
                    <a:pt x="258" y="942"/>
                  </a:lnTo>
                  <a:close/>
                  <a:moveTo>
                    <a:pt x="258" y="1008"/>
                  </a:moveTo>
                  <a:lnTo>
                    <a:pt x="252" y="1008"/>
                  </a:lnTo>
                  <a:lnTo>
                    <a:pt x="246" y="996"/>
                  </a:lnTo>
                  <a:lnTo>
                    <a:pt x="246" y="984"/>
                  </a:lnTo>
                  <a:lnTo>
                    <a:pt x="246" y="990"/>
                  </a:lnTo>
                  <a:lnTo>
                    <a:pt x="258" y="100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3" name="Freeform 3121"/>
            <p:cNvSpPr>
              <a:spLocks/>
            </p:cNvSpPr>
            <p:nvPr/>
          </p:nvSpPr>
          <p:spPr bwMode="auto">
            <a:xfrm>
              <a:off x="3660" y="1566"/>
              <a:ext cx="330" cy="378"/>
            </a:xfrm>
            <a:custGeom>
              <a:avLst/>
              <a:gdLst>
                <a:gd name="T0" fmla="*/ 144 w 330"/>
                <a:gd name="T1" fmla="*/ 360 h 378"/>
                <a:gd name="T2" fmla="*/ 126 w 330"/>
                <a:gd name="T3" fmla="*/ 360 h 378"/>
                <a:gd name="T4" fmla="*/ 114 w 330"/>
                <a:gd name="T5" fmla="*/ 366 h 378"/>
                <a:gd name="T6" fmla="*/ 102 w 330"/>
                <a:gd name="T7" fmla="*/ 360 h 378"/>
                <a:gd name="T8" fmla="*/ 84 w 330"/>
                <a:gd name="T9" fmla="*/ 354 h 378"/>
                <a:gd name="T10" fmla="*/ 72 w 330"/>
                <a:gd name="T11" fmla="*/ 342 h 378"/>
                <a:gd name="T12" fmla="*/ 60 w 330"/>
                <a:gd name="T13" fmla="*/ 336 h 378"/>
                <a:gd name="T14" fmla="*/ 48 w 330"/>
                <a:gd name="T15" fmla="*/ 330 h 378"/>
                <a:gd name="T16" fmla="*/ 30 w 330"/>
                <a:gd name="T17" fmla="*/ 330 h 378"/>
                <a:gd name="T18" fmla="*/ 24 w 330"/>
                <a:gd name="T19" fmla="*/ 270 h 378"/>
                <a:gd name="T20" fmla="*/ 18 w 330"/>
                <a:gd name="T21" fmla="*/ 210 h 378"/>
                <a:gd name="T22" fmla="*/ 12 w 330"/>
                <a:gd name="T23" fmla="*/ 168 h 378"/>
                <a:gd name="T24" fmla="*/ 6 w 330"/>
                <a:gd name="T25" fmla="*/ 120 h 378"/>
                <a:gd name="T26" fmla="*/ 0 w 330"/>
                <a:gd name="T27" fmla="*/ 90 h 378"/>
                <a:gd name="T28" fmla="*/ 66 w 330"/>
                <a:gd name="T29" fmla="*/ 60 h 378"/>
                <a:gd name="T30" fmla="*/ 120 w 330"/>
                <a:gd name="T31" fmla="*/ 66 h 378"/>
                <a:gd name="T32" fmla="*/ 132 w 330"/>
                <a:gd name="T33" fmla="*/ 78 h 378"/>
                <a:gd name="T34" fmla="*/ 168 w 330"/>
                <a:gd name="T35" fmla="*/ 84 h 378"/>
                <a:gd name="T36" fmla="*/ 210 w 330"/>
                <a:gd name="T37" fmla="*/ 66 h 378"/>
                <a:gd name="T38" fmla="*/ 252 w 330"/>
                <a:gd name="T39" fmla="*/ 36 h 378"/>
                <a:gd name="T40" fmla="*/ 312 w 330"/>
                <a:gd name="T41" fmla="*/ 12 h 378"/>
                <a:gd name="T42" fmla="*/ 324 w 330"/>
                <a:gd name="T43" fmla="*/ 108 h 378"/>
                <a:gd name="T44" fmla="*/ 324 w 330"/>
                <a:gd name="T45" fmla="*/ 138 h 378"/>
                <a:gd name="T46" fmla="*/ 324 w 330"/>
                <a:gd name="T47" fmla="*/ 144 h 378"/>
                <a:gd name="T48" fmla="*/ 324 w 330"/>
                <a:gd name="T49" fmla="*/ 156 h 378"/>
                <a:gd name="T50" fmla="*/ 330 w 330"/>
                <a:gd name="T51" fmla="*/ 168 h 378"/>
                <a:gd name="T52" fmla="*/ 324 w 330"/>
                <a:gd name="T53" fmla="*/ 186 h 378"/>
                <a:gd name="T54" fmla="*/ 324 w 330"/>
                <a:gd name="T55" fmla="*/ 210 h 378"/>
                <a:gd name="T56" fmla="*/ 324 w 330"/>
                <a:gd name="T57" fmla="*/ 216 h 378"/>
                <a:gd name="T58" fmla="*/ 318 w 330"/>
                <a:gd name="T59" fmla="*/ 222 h 378"/>
                <a:gd name="T60" fmla="*/ 318 w 330"/>
                <a:gd name="T61" fmla="*/ 234 h 378"/>
                <a:gd name="T62" fmla="*/ 312 w 330"/>
                <a:gd name="T63" fmla="*/ 252 h 378"/>
                <a:gd name="T64" fmla="*/ 300 w 330"/>
                <a:gd name="T65" fmla="*/ 258 h 378"/>
                <a:gd name="T66" fmla="*/ 288 w 330"/>
                <a:gd name="T67" fmla="*/ 270 h 378"/>
                <a:gd name="T68" fmla="*/ 276 w 330"/>
                <a:gd name="T69" fmla="*/ 276 h 378"/>
                <a:gd name="T70" fmla="*/ 264 w 330"/>
                <a:gd name="T71" fmla="*/ 288 h 378"/>
                <a:gd name="T72" fmla="*/ 258 w 330"/>
                <a:gd name="T73" fmla="*/ 300 h 378"/>
                <a:gd name="T74" fmla="*/ 264 w 330"/>
                <a:gd name="T75" fmla="*/ 312 h 378"/>
                <a:gd name="T76" fmla="*/ 258 w 330"/>
                <a:gd name="T77" fmla="*/ 324 h 378"/>
                <a:gd name="T78" fmla="*/ 252 w 330"/>
                <a:gd name="T79" fmla="*/ 312 h 378"/>
                <a:gd name="T80" fmla="*/ 240 w 330"/>
                <a:gd name="T81" fmla="*/ 318 h 378"/>
                <a:gd name="T82" fmla="*/ 234 w 330"/>
                <a:gd name="T83" fmla="*/ 336 h 378"/>
                <a:gd name="T84" fmla="*/ 240 w 330"/>
                <a:gd name="T85" fmla="*/ 354 h 378"/>
                <a:gd name="T86" fmla="*/ 228 w 330"/>
                <a:gd name="T87" fmla="*/ 360 h 378"/>
                <a:gd name="T88" fmla="*/ 216 w 330"/>
                <a:gd name="T89" fmla="*/ 378 h 378"/>
                <a:gd name="T90" fmla="*/ 198 w 330"/>
                <a:gd name="T91" fmla="*/ 366 h 378"/>
                <a:gd name="T92" fmla="*/ 186 w 330"/>
                <a:gd name="T93" fmla="*/ 360 h 378"/>
                <a:gd name="T94" fmla="*/ 180 w 330"/>
                <a:gd name="T95" fmla="*/ 348 h 378"/>
                <a:gd name="T96" fmla="*/ 168 w 330"/>
                <a:gd name="T97" fmla="*/ 36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0" h="378">
                  <a:moveTo>
                    <a:pt x="156" y="366"/>
                  </a:moveTo>
                  <a:lnTo>
                    <a:pt x="150" y="366"/>
                  </a:lnTo>
                  <a:lnTo>
                    <a:pt x="144" y="360"/>
                  </a:lnTo>
                  <a:lnTo>
                    <a:pt x="138" y="360"/>
                  </a:lnTo>
                  <a:lnTo>
                    <a:pt x="132" y="360"/>
                  </a:lnTo>
                  <a:lnTo>
                    <a:pt x="126" y="360"/>
                  </a:lnTo>
                  <a:lnTo>
                    <a:pt x="126" y="366"/>
                  </a:lnTo>
                  <a:lnTo>
                    <a:pt x="120" y="366"/>
                  </a:lnTo>
                  <a:lnTo>
                    <a:pt x="114" y="366"/>
                  </a:lnTo>
                  <a:lnTo>
                    <a:pt x="114" y="360"/>
                  </a:lnTo>
                  <a:lnTo>
                    <a:pt x="108" y="360"/>
                  </a:lnTo>
                  <a:lnTo>
                    <a:pt x="102" y="360"/>
                  </a:lnTo>
                  <a:lnTo>
                    <a:pt x="96" y="354"/>
                  </a:lnTo>
                  <a:lnTo>
                    <a:pt x="90" y="360"/>
                  </a:lnTo>
                  <a:lnTo>
                    <a:pt x="84" y="354"/>
                  </a:lnTo>
                  <a:lnTo>
                    <a:pt x="78" y="354"/>
                  </a:lnTo>
                  <a:lnTo>
                    <a:pt x="78" y="348"/>
                  </a:lnTo>
                  <a:lnTo>
                    <a:pt x="72" y="342"/>
                  </a:lnTo>
                  <a:lnTo>
                    <a:pt x="72" y="336"/>
                  </a:lnTo>
                  <a:lnTo>
                    <a:pt x="66" y="336"/>
                  </a:lnTo>
                  <a:lnTo>
                    <a:pt x="60" y="336"/>
                  </a:lnTo>
                  <a:lnTo>
                    <a:pt x="60" y="330"/>
                  </a:lnTo>
                  <a:lnTo>
                    <a:pt x="54" y="330"/>
                  </a:lnTo>
                  <a:lnTo>
                    <a:pt x="48" y="330"/>
                  </a:lnTo>
                  <a:lnTo>
                    <a:pt x="42" y="330"/>
                  </a:lnTo>
                  <a:lnTo>
                    <a:pt x="36" y="324"/>
                  </a:lnTo>
                  <a:lnTo>
                    <a:pt x="30" y="330"/>
                  </a:lnTo>
                  <a:lnTo>
                    <a:pt x="30" y="312"/>
                  </a:lnTo>
                  <a:lnTo>
                    <a:pt x="24" y="288"/>
                  </a:lnTo>
                  <a:lnTo>
                    <a:pt x="24" y="270"/>
                  </a:lnTo>
                  <a:lnTo>
                    <a:pt x="18" y="252"/>
                  </a:lnTo>
                  <a:lnTo>
                    <a:pt x="18" y="240"/>
                  </a:lnTo>
                  <a:lnTo>
                    <a:pt x="18" y="210"/>
                  </a:lnTo>
                  <a:lnTo>
                    <a:pt x="18" y="204"/>
                  </a:lnTo>
                  <a:lnTo>
                    <a:pt x="12" y="186"/>
                  </a:lnTo>
                  <a:lnTo>
                    <a:pt x="12" y="168"/>
                  </a:lnTo>
                  <a:lnTo>
                    <a:pt x="12" y="150"/>
                  </a:lnTo>
                  <a:lnTo>
                    <a:pt x="12" y="144"/>
                  </a:lnTo>
                  <a:lnTo>
                    <a:pt x="6" y="120"/>
                  </a:lnTo>
                  <a:lnTo>
                    <a:pt x="6" y="114"/>
                  </a:lnTo>
                  <a:lnTo>
                    <a:pt x="6" y="102"/>
                  </a:lnTo>
                  <a:lnTo>
                    <a:pt x="0" y="90"/>
                  </a:lnTo>
                  <a:lnTo>
                    <a:pt x="0" y="72"/>
                  </a:lnTo>
                  <a:lnTo>
                    <a:pt x="30" y="66"/>
                  </a:lnTo>
                  <a:lnTo>
                    <a:pt x="66" y="60"/>
                  </a:lnTo>
                  <a:lnTo>
                    <a:pt x="78" y="60"/>
                  </a:lnTo>
                  <a:lnTo>
                    <a:pt x="96" y="60"/>
                  </a:lnTo>
                  <a:lnTo>
                    <a:pt x="120" y="66"/>
                  </a:lnTo>
                  <a:lnTo>
                    <a:pt x="132" y="72"/>
                  </a:lnTo>
                  <a:lnTo>
                    <a:pt x="150" y="72"/>
                  </a:lnTo>
                  <a:lnTo>
                    <a:pt x="132" y="78"/>
                  </a:lnTo>
                  <a:lnTo>
                    <a:pt x="144" y="84"/>
                  </a:lnTo>
                  <a:lnTo>
                    <a:pt x="156" y="78"/>
                  </a:lnTo>
                  <a:lnTo>
                    <a:pt x="168" y="84"/>
                  </a:lnTo>
                  <a:lnTo>
                    <a:pt x="186" y="78"/>
                  </a:lnTo>
                  <a:lnTo>
                    <a:pt x="204" y="66"/>
                  </a:lnTo>
                  <a:lnTo>
                    <a:pt x="210" y="66"/>
                  </a:lnTo>
                  <a:lnTo>
                    <a:pt x="228" y="66"/>
                  </a:lnTo>
                  <a:lnTo>
                    <a:pt x="246" y="48"/>
                  </a:lnTo>
                  <a:lnTo>
                    <a:pt x="252" y="36"/>
                  </a:lnTo>
                  <a:lnTo>
                    <a:pt x="276" y="18"/>
                  </a:lnTo>
                  <a:lnTo>
                    <a:pt x="306" y="0"/>
                  </a:lnTo>
                  <a:lnTo>
                    <a:pt x="312" y="12"/>
                  </a:lnTo>
                  <a:lnTo>
                    <a:pt x="318" y="48"/>
                  </a:lnTo>
                  <a:lnTo>
                    <a:pt x="324" y="84"/>
                  </a:lnTo>
                  <a:lnTo>
                    <a:pt x="324" y="108"/>
                  </a:lnTo>
                  <a:lnTo>
                    <a:pt x="330" y="114"/>
                  </a:lnTo>
                  <a:lnTo>
                    <a:pt x="330" y="132"/>
                  </a:lnTo>
                  <a:lnTo>
                    <a:pt x="324" y="138"/>
                  </a:lnTo>
                  <a:lnTo>
                    <a:pt x="318" y="138"/>
                  </a:lnTo>
                  <a:lnTo>
                    <a:pt x="318" y="144"/>
                  </a:lnTo>
                  <a:lnTo>
                    <a:pt x="324" y="144"/>
                  </a:lnTo>
                  <a:lnTo>
                    <a:pt x="324" y="150"/>
                  </a:lnTo>
                  <a:lnTo>
                    <a:pt x="330" y="150"/>
                  </a:lnTo>
                  <a:lnTo>
                    <a:pt x="324" y="156"/>
                  </a:lnTo>
                  <a:lnTo>
                    <a:pt x="324" y="162"/>
                  </a:lnTo>
                  <a:lnTo>
                    <a:pt x="330" y="162"/>
                  </a:lnTo>
                  <a:lnTo>
                    <a:pt x="330" y="168"/>
                  </a:lnTo>
                  <a:lnTo>
                    <a:pt x="330" y="174"/>
                  </a:lnTo>
                  <a:lnTo>
                    <a:pt x="324" y="180"/>
                  </a:lnTo>
                  <a:lnTo>
                    <a:pt x="324" y="186"/>
                  </a:lnTo>
                  <a:lnTo>
                    <a:pt x="324" y="198"/>
                  </a:lnTo>
                  <a:lnTo>
                    <a:pt x="324" y="204"/>
                  </a:lnTo>
                  <a:lnTo>
                    <a:pt x="324" y="210"/>
                  </a:lnTo>
                  <a:lnTo>
                    <a:pt x="318" y="210"/>
                  </a:lnTo>
                  <a:lnTo>
                    <a:pt x="324" y="210"/>
                  </a:lnTo>
                  <a:lnTo>
                    <a:pt x="324" y="216"/>
                  </a:lnTo>
                  <a:lnTo>
                    <a:pt x="318" y="216"/>
                  </a:lnTo>
                  <a:lnTo>
                    <a:pt x="324" y="222"/>
                  </a:lnTo>
                  <a:lnTo>
                    <a:pt x="318" y="222"/>
                  </a:lnTo>
                  <a:lnTo>
                    <a:pt x="318" y="228"/>
                  </a:lnTo>
                  <a:lnTo>
                    <a:pt x="324" y="228"/>
                  </a:lnTo>
                  <a:lnTo>
                    <a:pt x="318" y="234"/>
                  </a:lnTo>
                  <a:lnTo>
                    <a:pt x="318" y="240"/>
                  </a:lnTo>
                  <a:lnTo>
                    <a:pt x="312" y="246"/>
                  </a:lnTo>
                  <a:lnTo>
                    <a:pt x="312" y="252"/>
                  </a:lnTo>
                  <a:lnTo>
                    <a:pt x="306" y="252"/>
                  </a:lnTo>
                  <a:lnTo>
                    <a:pt x="306" y="258"/>
                  </a:lnTo>
                  <a:lnTo>
                    <a:pt x="300" y="258"/>
                  </a:lnTo>
                  <a:lnTo>
                    <a:pt x="300" y="264"/>
                  </a:lnTo>
                  <a:lnTo>
                    <a:pt x="294" y="264"/>
                  </a:lnTo>
                  <a:lnTo>
                    <a:pt x="288" y="270"/>
                  </a:lnTo>
                  <a:lnTo>
                    <a:pt x="282" y="264"/>
                  </a:lnTo>
                  <a:lnTo>
                    <a:pt x="276" y="270"/>
                  </a:lnTo>
                  <a:lnTo>
                    <a:pt x="276" y="276"/>
                  </a:lnTo>
                  <a:lnTo>
                    <a:pt x="276" y="282"/>
                  </a:lnTo>
                  <a:lnTo>
                    <a:pt x="264" y="282"/>
                  </a:lnTo>
                  <a:lnTo>
                    <a:pt x="264" y="288"/>
                  </a:lnTo>
                  <a:lnTo>
                    <a:pt x="258" y="294"/>
                  </a:lnTo>
                  <a:lnTo>
                    <a:pt x="264" y="300"/>
                  </a:lnTo>
                  <a:lnTo>
                    <a:pt x="258" y="300"/>
                  </a:lnTo>
                  <a:lnTo>
                    <a:pt x="258" y="306"/>
                  </a:lnTo>
                  <a:lnTo>
                    <a:pt x="264" y="306"/>
                  </a:lnTo>
                  <a:lnTo>
                    <a:pt x="264" y="312"/>
                  </a:lnTo>
                  <a:lnTo>
                    <a:pt x="264" y="318"/>
                  </a:lnTo>
                  <a:lnTo>
                    <a:pt x="258" y="318"/>
                  </a:lnTo>
                  <a:lnTo>
                    <a:pt x="258" y="324"/>
                  </a:lnTo>
                  <a:lnTo>
                    <a:pt x="252" y="324"/>
                  </a:lnTo>
                  <a:lnTo>
                    <a:pt x="252" y="318"/>
                  </a:lnTo>
                  <a:lnTo>
                    <a:pt x="252" y="312"/>
                  </a:lnTo>
                  <a:lnTo>
                    <a:pt x="246" y="312"/>
                  </a:lnTo>
                  <a:lnTo>
                    <a:pt x="240" y="312"/>
                  </a:lnTo>
                  <a:lnTo>
                    <a:pt x="240" y="318"/>
                  </a:lnTo>
                  <a:lnTo>
                    <a:pt x="234" y="324"/>
                  </a:lnTo>
                  <a:lnTo>
                    <a:pt x="234" y="330"/>
                  </a:lnTo>
                  <a:lnTo>
                    <a:pt x="234" y="336"/>
                  </a:lnTo>
                  <a:lnTo>
                    <a:pt x="234" y="342"/>
                  </a:lnTo>
                  <a:lnTo>
                    <a:pt x="234" y="348"/>
                  </a:lnTo>
                  <a:lnTo>
                    <a:pt x="240" y="354"/>
                  </a:lnTo>
                  <a:lnTo>
                    <a:pt x="234" y="354"/>
                  </a:lnTo>
                  <a:lnTo>
                    <a:pt x="228" y="354"/>
                  </a:lnTo>
                  <a:lnTo>
                    <a:pt x="228" y="360"/>
                  </a:lnTo>
                  <a:lnTo>
                    <a:pt x="228" y="372"/>
                  </a:lnTo>
                  <a:lnTo>
                    <a:pt x="222" y="372"/>
                  </a:lnTo>
                  <a:lnTo>
                    <a:pt x="216" y="378"/>
                  </a:lnTo>
                  <a:lnTo>
                    <a:pt x="210" y="378"/>
                  </a:lnTo>
                  <a:lnTo>
                    <a:pt x="204" y="372"/>
                  </a:lnTo>
                  <a:lnTo>
                    <a:pt x="198" y="366"/>
                  </a:lnTo>
                  <a:lnTo>
                    <a:pt x="192" y="366"/>
                  </a:lnTo>
                  <a:lnTo>
                    <a:pt x="186" y="366"/>
                  </a:lnTo>
                  <a:lnTo>
                    <a:pt x="186" y="360"/>
                  </a:lnTo>
                  <a:lnTo>
                    <a:pt x="186" y="354"/>
                  </a:lnTo>
                  <a:lnTo>
                    <a:pt x="180" y="354"/>
                  </a:lnTo>
                  <a:lnTo>
                    <a:pt x="180" y="348"/>
                  </a:lnTo>
                  <a:lnTo>
                    <a:pt x="174" y="354"/>
                  </a:lnTo>
                  <a:lnTo>
                    <a:pt x="168" y="354"/>
                  </a:lnTo>
                  <a:lnTo>
                    <a:pt x="168" y="360"/>
                  </a:lnTo>
                  <a:lnTo>
                    <a:pt x="162" y="366"/>
                  </a:lnTo>
                  <a:lnTo>
                    <a:pt x="156" y="36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4" name="Freeform 3122"/>
            <p:cNvSpPr>
              <a:spLocks/>
            </p:cNvSpPr>
            <p:nvPr/>
          </p:nvSpPr>
          <p:spPr bwMode="auto">
            <a:xfrm>
              <a:off x="3174" y="1584"/>
              <a:ext cx="312" cy="558"/>
            </a:xfrm>
            <a:custGeom>
              <a:avLst/>
              <a:gdLst>
                <a:gd name="T0" fmla="*/ 252 w 312"/>
                <a:gd name="T1" fmla="*/ 510 h 558"/>
                <a:gd name="T2" fmla="*/ 252 w 312"/>
                <a:gd name="T3" fmla="*/ 540 h 558"/>
                <a:gd name="T4" fmla="*/ 234 w 312"/>
                <a:gd name="T5" fmla="*/ 540 h 558"/>
                <a:gd name="T6" fmla="*/ 210 w 312"/>
                <a:gd name="T7" fmla="*/ 534 h 558"/>
                <a:gd name="T8" fmla="*/ 198 w 312"/>
                <a:gd name="T9" fmla="*/ 552 h 558"/>
                <a:gd name="T10" fmla="*/ 198 w 312"/>
                <a:gd name="T11" fmla="*/ 552 h 558"/>
                <a:gd name="T12" fmla="*/ 186 w 312"/>
                <a:gd name="T13" fmla="*/ 552 h 558"/>
                <a:gd name="T14" fmla="*/ 180 w 312"/>
                <a:gd name="T15" fmla="*/ 552 h 558"/>
                <a:gd name="T16" fmla="*/ 174 w 312"/>
                <a:gd name="T17" fmla="*/ 534 h 558"/>
                <a:gd name="T18" fmla="*/ 174 w 312"/>
                <a:gd name="T19" fmla="*/ 516 h 558"/>
                <a:gd name="T20" fmla="*/ 168 w 312"/>
                <a:gd name="T21" fmla="*/ 492 h 558"/>
                <a:gd name="T22" fmla="*/ 156 w 312"/>
                <a:gd name="T23" fmla="*/ 480 h 558"/>
                <a:gd name="T24" fmla="*/ 138 w 312"/>
                <a:gd name="T25" fmla="*/ 474 h 558"/>
                <a:gd name="T26" fmla="*/ 126 w 312"/>
                <a:gd name="T27" fmla="*/ 462 h 558"/>
                <a:gd name="T28" fmla="*/ 102 w 312"/>
                <a:gd name="T29" fmla="*/ 444 h 558"/>
                <a:gd name="T30" fmla="*/ 102 w 312"/>
                <a:gd name="T31" fmla="*/ 420 h 558"/>
                <a:gd name="T32" fmla="*/ 108 w 312"/>
                <a:gd name="T33" fmla="*/ 390 h 558"/>
                <a:gd name="T34" fmla="*/ 114 w 312"/>
                <a:gd name="T35" fmla="*/ 372 h 558"/>
                <a:gd name="T36" fmla="*/ 90 w 312"/>
                <a:gd name="T37" fmla="*/ 366 h 558"/>
                <a:gd name="T38" fmla="*/ 72 w 312"/>
                <a:gd name="T39" fmla="*/ 366 h 558"/>
                <a:gd name="T40" fmla="*/ 66 w 312"/>
                <a:gd name="T41" fmla="*/ 342 h 558"/>
                <a:gd name="T42" fmla="*/ 42 w 312"/>
                <a:gd name="T43" fmla="*/ 318 h 558"/>
                <a:gd name="T44" fmla="*/ 24 w 312"/>
                <a:gd name="T45" fmla="*/ 306 h 558"/>
                <a:gd name="T46" fmla="*/ 12 w 312"/>
                <a:gd name="T47" fmla="*/ 282 h 558"/>
                <a:gd name="T48" fmla="*/ 0 w 312"/>
                <a:gd name="T49" fmla="*/ 264 h 558"/>
                <a:gd name="T50" fmla="*/ 0 w 312"/>
                <a:gd name="T51" fmla="*/ 240 h 558"/>
                <a:gd name="T52" fmla="*/ 6 w 312"/>
                <a:gd name="T53" fmla="*/ 216 h 558"/>
                <a:gd name="T54" fmla="*/ 24 w 312"/>
                <a:gd name="T55" fmla="*/ 198 h 558"/>
                <a:gd name="T56" fmla="*/ 30 w 312"/>
                <a:gd name="T57" fmla="*/ 174 h 558"/>
                <a:gd name="T58" fmla="*/ 36 w 312"/>
                <a:gd name="T59" fmla="*/ 150 h 558"/>
                <a:gd name="T60" fmla="*/ 24 w 312"/>
                <a:gd name="T61" fmla="*/ 138 h 558"/>
                <a:gd name="T62" fmla="*/ 36 w 312"/>
                <a:gd name="T63" fmla="*/ 120 h 558"/>
                <a:gd name="T64" fmla="*/ 54 w 312"/>
                <a:gd name="T65" fmla="*/ 114 h 558"/>
                <a:gd name="T66" fmla="*/ 72 w 312"/>
                <a:gd name="T67" fmla="*/ 102 h 558"/>
                <a:gd name="T68" fmla="*/ 78 w 312"/>
                <a:gd name="T69" fmla="*/ 84 h 558"/>
                <a:gd name="T70" fmla="*/ 90 w 312"/>
                <a:gd name="T71" fmla="*/ 60 h 558"/>
                <a:gd name="T72" fmla="*/ 78 w 312"/>
                <a:gd name="T73" fmla="*/ 42 h 558"/>
                <a:gd name="T74" fmla="*/ 66 w 312"/>
                <a:gd name="T75" fmla="*/ 24 h 558"/>
                <a:gd name="T76" fmla="*/ 66 w 312"/>
                <a:gd name="T77" fmla="*/ 12 h 558"/>
                <a:gd name="T78" fmla="*/ 174 w 312"/>
                <a:gd name="T79" fmla="*/ 6 h 558"/>
                <a:gd name="T80" fmla="*/ 228 w 312"/>
                <a:gd name="T81" fmla="*/ 0 h 558"/>
                <a:gd name="T82" fmla="*/ 270 w 312"/>
                <a:gd name="T83" fmla="*/ 42 h 558"/>
                <a:gd name="T84" fmla="*/ 288 w 312"/>
                <a:gd name="T85" fmla="*/ 114 h 558"/>
                <a:gd name="T86" fmla="*/ 294 w 312"/>
                <a:gd name="T87" fmla="*/ 198 h 558"/>
                <a:gd name="T88" fmla="*/ 306 w 312"/>
                <a:gd name="T89" fmla="*/ 300 h 558"/>
                <a:gd name="T90" fmla="*/ 306 w 312"/>
                <a:gd name="T91" fmla="*/ 318 h 558"/>
                <a:gd name="T92" fmla="*/ 300 w 312"/>
                <a:gd name="T93" fmla="*/ 336 h 558"/>
                <a:gd name="T94" fmla="*/ 312 w 312"/>
                <a:gd name="T95" fmla="*/ 354 h 558"/>
                <a:gd name="T96" fmla="*/ 312 w 312"/>
                <a:gd name="T97" fmla="*/ 372 h 558"/>
                <a:gd name="T98" fmla="*/ 306 w 312"/>
                <a:gd name="T99" fmla="*/ 390 h 558"/>
                <a:gd name="T100" fmla="*/ 300 w 312"/>
                <a:gd name="T101" fmla="*/ 402 h 558"/>
                <a:gd name="T102" fmla="*/ 288 w 312"/>
                <a:gd name="T103" fmla="*/ 420 h 558"/>
                <a:gd name="T104" fmla="*/ 288 w 312"/>
                <a:gd name="T105" fmla="*/ 432 h 558"/>
                <a:gd name="T106" fmla="*/ 276 w 312"/>
                <a:gd name="T107" fmla="*/ 444 h 558"/>
                <a:gd name="T108" fmla="*/ 276 w 312"/>
                <a:gd name="T109" fmla="*/ 456 h 558"/>
                <a:gd name="T110" fmla="*/ 282 w 312"/>
                <a:gd name="T111" fmla="*/ 462 h 558"/>
                <a:gd name="T112" fmla="*/ 276 w 312"/>
                <a:gd name="T113" fmla="*/ 474 h 558"/>
                <a:gd name="T114" fmla="*/ 276 w 312"/>
                <a:gd name="T115" fmla="*/ 49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2" h="558">
                  <a:moveTo>
                    <a:pt x="282" y="498"/>
                  </a:moveTo>
                  <a:lnTo>
                    <a:pt x="264" y="504"/>
                  </a:lnTo>
                  <a:lnTo>
                    <a:pt x="258" y="510"/>
                  </a:lnTo>
                  <a:lnTo>
                    <a:pt x="252" y="510"/>
                  </a:lnTo>
                  <a:lnTo>
                    <a:pt x="246" y="522"/>
                  </a:lnTo>
                  <a:lnTo>
                    <a:pt x="252" y="528"/>
                  </a:lnTo>
                  <a:lnTo>
                    <a:pt x="258" y="534"/>
                  </a:lnTo>
                  <a:lnTo>
                    <a:pt x="252" y="540"/>
                  </a:lnTo>
                  <a:lnTo>
                    <a:pt x="252" y="546"/>
                  </a:lnTo>
                  <a:lnTo>
                    <a:pt x="246" y="546"/>
                  </a:lnTo>
                  <a:lnTo>
                    <a:pt x="240" y="540"/>
                  </a:lnTo>
                  <a:lnTo>
                    <a:pt x="234" y="540"/>
                  </a:lnTo>
                  <a:lnTo>
                    <a:pt x="228" y="540"/>
                  </a:lnTo>
                  <a:lnTo>
                    <a:pt x="222" y="534"/>
                  </a:lnTo>
                  <a:lnTo>
                    <a:pt x="216" y="534"/>
                  </a:lnTo>
                  <a:lnTo>
                    <a:pt x="210" y="534"/>
                  </a:lnTo>
                  <a:lnTo>
                    <a:pt x="204" y="534"/>
                  </a:lnTo>
                  <a:lnTo>
                    <a:pt x="204" y="546"/>
                  </a:lnTo>
                  <a:lnTo>
                    <a:pt x="198" y="546"/>
                  </a:lnTo>
                  <a:lnTo>
                    <a:pt x="198" y="552"/>
                  </a:lnTo>
                  <a:lnTo>
                    <a:pt x="198" y="558"/>
                  </a:lnTo>
                  <a:lnTo>
                    <a:pt x="204" y="558"/>
                  </a:lnTo>
                  <a:lnTo>
                    <a:pt x="198" y="558"/>
                  </a:lnTo>
                  <a:lnTo>
                    <a:pt x="198" y="552"/>
                  </a:lnTo>
                  <a:lnTo>
                    <a:pt x="192" y="552"/>
                  </a:lnTo>
                  <a:lnTo>
                    <a:pt x="192" y="546"/>
                  </a:lnTo>
                  <a:lnTo>
                    <a:pt x="186" y="546"/>
                  </a:lnTo>
                  <a:lnTo>
                    <a:pt x="186" y="552"/>
                  </a:lnTo>
                  <a:lnTo>
                    <a:pt x="192" y="552"/>
                  </a:lnTo>
                  <a:lnTo>
                    <a:pt x="192" y="558"/>
                  </a:lnTo>
                  <a:lnTo>
                    <a:pt x="186" y="552"/>
                  </a:lnTo>
                  <a:lnTo>
                    <a:pt x="180" y="552"/>
                  </a:lnTo>
                  <a:lnTo>
                    <a:pt x="180" y="546"/>
                  </a:lnTo>
                  <a:lnTo>
                    <a:pt x="180" y="540"/>
                  </a:lnTo>
                  <a:lnTo>
                    <a:pt x="174" y="540"/>
                  </a:lnTo>
                  <a:lnTo>
                    <a:pt x="174" y="534"/>
                  </a:lnTo>
                  <a:lnTo>
                    <a:pt x="168" y="528"/>
                  </a:lnTo>
                  <a:lnTo>
                    <a:pt x="168" y="522"/>
                  </a:lnTo>
                  <a:lnTo>
                    <a:pt x="174" y="522"/>
                  </a:lnTo>
                  <a:lnTo>
                    <a:pt x="174" y="516"/>
                  </a:lnTo>
                  <a:lnTo>
                    <a:pt x="174" y="510"/>
                  </a:lnTo>
                  <a:lnTo>
                    <a:pt x="168" y="510"/>
                  </a:lnTo>
                  <a:lnTo>
                    <a:pt x="168" y="498"/>
                  </a:lnTo>
                  <a:lnTo>
                    <a:pt x="168" y="492"/>
                  </a:lnTo>
                  <a:lnTo>
                    <a:pt x="168" y="486"/>
                  </a:lnTo>
                  <a:lnTo>
                    <a:pt x="162" y="486"/>
                  </a:lnTo>
                  <a:lnTo>
                    <a:pt x="156" y="486"/>
                  </a:lnTo>
                  <a:lnTo>
                    <a:pt x="156" y="480"/>
                  </a:lnTo>
                  <a:lnTo>
                    <a:pt x="150" y="480"/>
                  </a:lnTo>
                  <a:lnTo>
                    <a:pt x="150" y="474"/>
                  </a:lnTo>
                  <a:lnTo>
                    <a:pt x="138" y="468"/>
                  </a:lnTo>
                  <a:lnTo>
                    <a:pt x="138" y="474"/>
                  </a:lnTo>
                  <a:lnTo>
                    <a:pt x="132" y="474"/>
                  </a:lnTo>
                  <a:lnTo>
                    <a:pt x="132" y="468"/>
                  </a:lnTo>
                  <a:lnTo>
                    <a:pt x="132" y="462"/>
                  </a:lnTo>
                  <a:lnTo>
                    <a:pt x="126" y="462"/>
                  </a:lnTo>
                  <a:lnTo>
                    <a:pt x="120" y="456"/>
                  </a:lnTo>
                  <a:lnTo>
                    <a:pt x="114" y="456"/>
                  </a:lnTo>
                  <a:lnTo>
                    <a:pt x="108" y="450"/>
                  </a:lnTo>
                  <a:lnTo>
                    <a:pt x="102" y="444"/>
                  </a:lnTo>
                  <a:lnTo>
                    <a:pt x="96" y="438"/>
                  </a:lnTo>
                  <a:lnTo>
                    <a:pt x="96" y="426"/>
                  </a:lnTo>
                  <a:lnTo>
                    <a:pt x="96" y="420"/>
                  </a:lnTo>
                  <a:lnTo>
                    <a:pt x="102" y="420"/>
                  </a:lnTo>
                  <a:lnTo>
                    <a:pt x="102" y="408"/>
                  </a:lnTo>
                  <a:lnTo>
                    <a:pt x="108" y="402"/>
                  </a:lnTo>
                  <a:lnTo>
                    <a:pt x="108" y="396"/>
                  </a:lnTo>
                  <a:lnTo>
                    <a:pt x="108" y="390"/>
                  </a:lnTo>
                  <a:lnTo>
                    <a:pt x="108" y="384"/>
                  </a:lnTo>
                  <a:lnTo>
                    <a:pt x="114" y="384"/>
                  </a:lnTo>
                  <a:lnTo>
                    <a:pt x="114" y="378"/>
                  </a:lnTo>
                  <a:lnTo>
                    <a:pt x="114" y="372"/>
                  </a:lnTo>
                  <a:lnTo>
                    <a:pt x="102" y="372"/>
                  </a:lnTo>
                  <a:lnTo>
                    <a:pt x="102" y="366"/>
                  </a:lnTo>
                  <a:lnTo>
                    <a:pt x="96" y="366"/>
                  </a:lnTo>
                  <a:lnTo>
                    <a:pt x="90" y="366"/>
                  </a:lnTo>
                  <a:lnTo>
                    <a:pt x="84" y="366"/>
                  </a:lnTo>
                  <a:lnTo>
                    <a:pt x="78" y="372"/>
                  </a:lnTo>
                  <a:lnTo>
                    <a:pt x="72" y="372"/>
                  </a:lnTo>
                  <a:lnTo>
                    <a:pt x="72" y="366"/>
                  </a:lnTo>
                  <a:lnTo>
                    <a:pt x="66" y="360"/>
                  </a:lnTo>
                  <a:lnTo>
                    <a:pt x="66" y="354"/>
                  </a:lnTo>
                  <a:lnTo>
                    <a:pt x="66" y="348"/>
                  </a:lnTo>
                  <a:lnTo>
                    <a:pt x="66" y="342"/>
                  </a:lnTo>
                  <a:lnTo>
                    <a:pt x="60" y="336"/>
                  </a:lnTo>
                  <a:lnTo>
                    <a:pt x="54" y="330"/>
                  </a:lnTo>
                  <a:lnTo>
                    <a:pt x="48" y="324"/>
                  </a:lnTo>
                  <a:lnTo>
                    <a:pt x="42" y="318"/>
                  </a:lnTo>
                  <a:lnTo>
                    <a:pt x="36" y="318"/>
                  </a:lnTo>
                  <a:lnTo>
                    <a:pt x="36" y="312"/>
                  </a:lnTo>
                  <a:lnTo>
                    <a:pt x="30" y="312"/>
                  </a:lnTo>
                  <a:lnTo>
                    <a:pt x="24" y="306"/>
                  </a:lnTo>
                  <a:lnTo>
                    <a:pt x="18" y="294"/>
                  </a:lnTo>
                  <a:lnTo>
                    <a:pt x="12" y="294"/>
                  </a:lnTo>
                  <a:lnTo>
                    <a:pt x="12" y="288"/>
                  </a:lnTo>
                  <a:lnTo>
                    <a:pt x="12" y="282"/>
                  </a:lnTo>
                  <a:lnTo>
                    <a:pt x="6" y="282"/>
                  </a:lnTo>
                  <a:lnTo>
                    <a:pt x="6" y="276"/>
                  </a:lnTo>
                  <a:lnTo>
                    <a:pt x="6" y="270"/>
                  </a:lnTo>
                  <a:lnTo>
                    <a:pt x="0" y="264"/>
                  </a:lnTo>
                  <a:lnTo>
                    <a:pt x="0" y="258"/>
                  </a:lnTo>
                  <a:lnTo>
                    <a:pt x="0" y="252"/>
                  </a:lnTo>
                  <a:lnTo>
                    <a:pt x="0" y="246"/>
                  </a:lnTo>
                  <a:lnTo>
                    <a:pt x="0" y="240"/>
                  </a:lnTo>
                  <a:lnTo>
                    <a:pt x="0" y="234"/>
                  </a:lnTo>
                  <a:lnTo>
                    <a:pt x="6" y="228"/>
                  </a:lnTo>
                  <a:lnTo>
                    <a:pt x="6" y="222"/>
                  </a:lnTo>
                  <a:lnTo>
                    <a:pt x="6" y="216"/>
                  </a:lnTo>
                  <a:lnTo>
                    <a:pt x="6" y="210"/>
                  </a:lnTo>
                  <a:lnTo>
                    <a:pt x="6" y="204"/>
                  </a:lnTo>
                  <a:lnTo>
                    <a:pt x="18" y="198"/>
                  </a:lnTo>
                  <a:lnTo>
                    <a:pt x="24" y="198"/>
                  </a:lnTo>
                  <a:lnTo>
                    <a:pt x="24" y="192"/>
                  </a:lnTo>
                  <a:lnTo>
                    <a:pt x="30" y="186"/>
                  </a:lnTo>
                  <a:lnTo>
                    <a:pt x="30" y="180"/>
                  </a:lnTo>
                  <a:lnTo>
                    <a:pt x="30" y="174"/>
                  </a:lnTo>
                  <a:lnTo>
                    <a:pt x="36" y="174"/>
                  </a:lnTo>
                  <a:lnTo>
                    <a:pt x="36" y="168"/>
                  </a:lnTo>
                  <a:lnTo>
                    <a:pt x="36" y="156"/>
                  </a:lnTo>
                  <a:lnTo>
                    <a:pt x="36" y="150"/>
                  </a:lnTo>
                  <a:lnTo>
                    <a:pt x="30" y="150"/>
                  </a:lnTo>
                  <a:lnTo>
                    <a:pt x="30" y="144"/>
                  </a:lnTo>
                  <a:lnTo>
                    <a:pt x="24" y="144"/>
                  </a:lnTo>
                  <a:lnTo>
                    <a:pt x="24" y="138"/>
                  </a:lnTo>
                  <a:lnTo>
                    <a:pt x="24" y="132"/>
                  </a:lnTo>
                  <a:lnTo>
                    <a:pt x="30" y="126"/>
                  </a:lnTo>
                  <a:lnTo>
                    <a:pt x="30" y="120"/>
                  </a:lnTo>
                  <a:lnTo>
                    <a:pt x="36" y="120"/>
                  </a:lnTo>
                  <a:lnTo>
                    <a:pt x="42" y="120"/>
                  </a:lnTo>
                  <a:lnTo>
                    <a:pt x="48" y="120"/>
                  </a:lnTo>
                  <a:lnTo>
                    <a:pt x="54" y="120"/>
                  </a:lnTo>
                  <a:lnTo>
                    <a:pt x="54" y="114"/>
                  </a:lnTo>
                  <a:lnTo>
                    <a:pt x="60" y="114"/>
                  </a:lnTo>
                  <a:lnTo>
                    <a:pt x="66" y="108"/>
                  </a:lnTo>
                  <a:lnTo>
                    <a:pt x="72" y="108"/>
                  </a:lnTo>
                  <a:lnTo>
                    <a:pt x="72" y="102"/>
                  </a:lnTo>
                  <a:lnTo>
                    <a:pt x="78" y="102"/>
                  </a:lnTo>
                  <a:lnTo>
                    <a:pt x="78" y="96"/>
                  </a:lnTo>
                  <a:lnTo>
                    <a:pt x="78" y="90"/>
                  </a:lnTo>
                  <a:lnTo>
                    <a:pt x="78" y="84"/>
                  </a:lnTo>
                  <a:lnTo>
                    <a:pt x="84" y="84"/>
                  </a:lnTo>
                  <a:lnTo>
                    <a:pt x="90" y="78"/>
                  </a:lnTo>
                  <a:lnTo>
                    <a:pt x="90" y="66"/>
                  </a:lnTo>
                  <a:lnTo>
                    <a:pt x="90" y="60"/>
                  </a:lnTo>
                  <a:lnTo>
                    <a:pt x="90" y="54"/>
                  </a:lnTo>
                  <a:lnTo>
                    <a:pt x="90" y="48"/>
                  </a:lnTo>
                  <a:lnTo>
                    <a:pt x="84" y="42"/>
                  </a:lnTo>
                  <a:lnTo>
                    <a:pt x="78" y="42"/>
                  </a:lnTo>
                  <a:lnTo>
                    <a:pt x="72" y="42"/>
                  </a:lnTo>
                  <a:lnTo>
                    <a:pt x="72" y="36"/>
                  </a:lnTo>
                  <a:lnTo>
                    <a:pt x="66" y="30"/>
                  </a:lnTo>
                  <a:lnTo>
                    <a:pt x="66" y="24"/>
                  </a:lnTo>
                  <a:lnTo>
                    <a:pt x="60" y="18"/>
                  </a:lnTo>
                  <a:lnTo>
                    <a:pt x="54" y="18"/>
                  </a:lnTo>
                  <a:lnTo>
                    <a:pt x="54" y="12"/>
                  </a:lnTo>
                  <a:lnTo>
                    <a:pt x="66" y="12"/>
                  </a:lnTo>
                  <a:lnTo>
                    <a:pt x="102" y="6"/>
                  </a:lnTo>
                  <a:lnTo>
                    <a:pt x="108" y="6"/>
                  </a:lnTo>
                  <a:lnTo>
                    <a:pt x="144" y="6"/>
                  </a:lnTo>
                  <a:lnTo>
                    <a:pt x="174" y="6"/>
                  </a:lnTo>
                  <a:lnTo>
                    <a:pt x="186" y="6"/>
                  </a:lnTo>
                  <a:lnTo>
                    <a:pt x="192" y="6"/>
                  </a:lnTo>
                  <a:lnTo>
                    <a:pt x="222" y="0"/>
                  </a:lnTo>
                  <a:lnTo>
                    <a:pt x="228" y="0"/>
                  </a:lnTo>
                  <a:lnTo>
                    <a:pt x="258" y="0"/>
                  </a:lnTo>
                  <a:lnTo>
                    <a:pt x="258" y="18"/>
                  </a:lnTo>
                  <a:lnTo>
                    <a:pt x="264" y="30"/>
                  </a:lnTo>
                  <a:lnTo>
                    <a:pt x="270" y="42"/>
                  </a:lnTo>
                  <a:lnTo>
                    <a:pt x="276" y="60"/>
                  </a:lnTo>
                  <a:lnTo>
                    <a:pt x="288" y="72"/>
                  </a:lnTo>
                  <a:lnTo>
                    <a:pt x="288" y="96"/>
                  </a:lnTo>
                  <a:lnTo>
                    <a:pt x="288" y="114"/>
                  </a:lnTo>
                  <a:lnTo>
                    <a:pt x="288" y="126"/>
                  </a:lnTo>
                  <a:lnTo>
                    <a:pt x="294" y="144"/>
                  </a:lnTo>
                  <a:lnTo>
                    <a:pt x="294" y="168"/>
                  </a:lnTo>
                  <a:lnTo>
                    <a:pt x="294" y="198"/>
                  </a:lnTo>
                  <a:lnTo>
                    <a:pt x="300" y="228"/>
                  </a:lnTo>
                  <a:lnTo>
                    <a:pt x="300" y="258"/>
                  </a:lnTo>
                  <a:lnTo>
                    <a:pt x="306" y="282"/>
                  </a:lnTo>
                  <a:lnTo>
                    <a:pt x="306" y="300"/>
                  </a:lnTo>
                  <a:lnTo>
                    <a:pt x="306" y="312"/>
                  </a:lnTo>
                  <a:lnTo>
                    <a:pt x="300" y="312"/>
                  </a:lnTo>
                  <a:lnTo>
                    <a:pt x="300" y="318"/>
                  </a:lnTo>
                  <a:lnTo>
                    <a:pt x="306" y="318"/>
                  </a:lnTo>
                  <a:lnTo>
                    <a:pt x="306" y="324"/>
                  </a:lnTo>
                  <a:lnTo>
                    <a:pt x="300" y="324"/>
                  </a:lnTo>
                  <a:lnTo>
                    <a:pt x="300" y="330"/>
                  </a:lnTo>
                  <a:lnTo>
                    <a:pt x="300" y="336"/>
                  </a:lnTo>
                  <a:lnTo>
                    <a:pt x="306" y="342"/>
                  </a:lnTo>
                  <a:lnTo>
                    <a:pt x="306" y="348"/>
                  </a:lnTo>
                  <a:lnTo>
                    <a:pt x="312" y="348"/>
                  </a:lnTo>
                  <a:lnTo>
                    <a:pt x="312" y="354"/>
                  </a:lnTo>
                  <a:lnTo>
                    <a:pt x="306" y="360"/>
                  </a:lnTo>
                  <a:lnTo>
                    <a:pt x="312" y="360"/>
                  </a:lnTo>
                  <a:lnTo>
                    <a:pt x="312" y="366"/>
                  </a:lnTo>
                  <a:lnTo>
                    <a:pt x="312" y="372"/>
                  </a:lnTo>
                  <a:lnTo>
                    <a:pt x="312" y="378"/>
                  </a:lnTo>
                  <a:lnTo>
                    <a:pt x="306" y="378"/>
                  </a:lnTo>
                  <a:lnTo>
                    <a:pt x="306" y="384"/>
                  </a:lnTo>
                  <a:lnTo>
                    <a:pt x="306" y="390"/>
                  </a:lnTo>
                  <a:lnTo>
                    <a:pt x="300" y="390"/>
                  </a:lnTo>
                  <a:lnTo>
                    <a:pt x="306" y="396"/>
                  </a:lnTo>
                  <a:lnTo>
                    <a:pt x="300" y="396"/>
                  </a:lnTo>
                  <a:lnTo>
                    <a:pt x="300" y="402"/>
                  </a:lnTo>
                  <a:lnTo>
                    <a:pt x="294" y="408"/>
                  </a:lnTo>
                  <a:lnTo>
                    <a:pt x="294" y="414"/>
                  </a:lnTo>
                  <a:lnTo>
                    <a:pt x="294" y="420"/>
                  </a:lnTo>
                  <a:lnTo>
                    <a:pt x="288" y="420"/>
                  </a:lnTo>
                  <a:lnTo>
                    <a:pt x="288" y="414"/>
                  </a:lnTo>
                  <a:lnTo>
                    <a:pt x="288" y="420"/>
                  </a:lnTo>
                  <a:lnTo>
                    <a:pt x="282" y="426"/>
                  </a:lnTo>
                  <a:lnTo>
                    <a:pt x="288" y="432"/>
                  </a:lnTo>
                  <a:lnTo>
                    <a:pt x="282" y="432"/>
                  </a:lnTo>
                  <a:lnTo>
                    <a:pt x="282" y="438"/>
                  </a:lnTo>
                  <a:lnTo>
                    <a:pt x="282" y="444"/>
                  </a:lnTo>
                  <a:lnTo>
                    <a:pt x="276" y="444"/>
                  </a:lnTo>
                  <a:lnTo>
                    <a:pt x="282" y="444"/>
                  </a:lnTo>
                  <a:lnTo>
                    <a:pt x="282" y="450"/>
                  </a:lnTo>
                  <a:lnTo>
                    <a:pt x="282" y="456"/>
                  </a:lnTo>
                  <a:lnTo>
                    <a:pt x="276" y="456"/>
                  </a:lnTo>
                  <a:lnTo>
                    <a:pt x="282" y="456"/>
                  </a:lnTo>
                  <a:lnTo>
                    <a:pt x="276" y="456"/>
                  </a:lnTo>
                  <a:lnTo>
                    <a:pt x="276" y="462"/>
                  </a:lnTo>
                  <a:lnTo>
                    <a:pt x="282" y="462"/>
                  </a:lnTo>
                  <a:lnTo>
                    <a:pt x="282" y="468"/>
                  </a:lnTo>
                  <a:lnTo>
                    <a:pt x="276" y="468"/>
                  </a:lnTo>
                  <a:lnTo>
                    <a:pt x="282" y="468"/>
                  </a:lnTo>
                  <a:lnTo>
                    <a:pt x="276" y="474"/>
                  </a:lnTo>
                  <a:lnTo>
                    <a:pt x="276" y="480"/>
                  </a:lnTo>
                  <a:lnTo>
                    <a:pt x="270" y="480"/>
                  </a:lnTo>
                  <a:lnTo>
                    <a:pt x="276" y="486"/>
                  </a:lnTo>
                  <a:lnTo>
                    <a:pt x="276" y="492"/>
                  </a:lnTo>
                  <a:lnTo>
                    <a:pt x="282" y="49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5" name="Freeform 3123"/>
            <p:cNvSpPr>
              <a:spLocks/>
            </p:cNvSpPr>
            <p:nvPr/>
          </p:nvSpPr>
          <p:spPr bwMode="auto">
            <a:xfrm>
              <a:off x="4278" y="1812"/>
              <a:ext cx="12" cy="24"/>
            </a:xfrm>
            <a:custGeom>
              <a:avLst/>
              <a:gdLst>
                <a:gd name="T0" fmla="*/ 6 w 12"/>
                <a:gd name="T1" fmla="*/ 6 h 24"/>
                <a:gd name="T2" fmla="*/ 12 w 12"/>
                <a:gd name="T3" fmla="*/ 12 h 24"/>
                <a:gd name="T4" fmla="*/ 6 w 12"/>
                <a:gd name="T5" fmla="*/ 24 h 24"/>
                <a:gd name="T6" fmla="*/ 6 w 12"/>
                <a:gd name="T7" fmla="*/ 18 h 24"/>
                <a:gd name="T8" fmla="*/ 6 w 12"/>
                <a:gd name="T9" fmla="*/ 12 h 24"/>
                <a:gd name="T10" fmla="*/ 0 w 12"/>
                <a:gd name="T11" fmla="*/ 12 h 24"/>
                <a:gd name="T12" fmla="*/ 0 w 12"/>
                <a:gd name="T13" fmla="*/ 0 h 24"/>
                <a:gd name="T14" fmla="*/ 6 w 12"/>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6" y="6"/>
                  </a:moveTo>
                  <a:lnTo>
                    <a:pt x="12" y="12"/>
                  </a:lnTo>
                  <a:lnTo>
                    <a:pt x="6" y="24"/>
                  </a:lnTo>
                  <a:lnTo>
                    <a:pt x="6" y="18"/>
                  </a:lnTo>
                  <a:lnTo>
                    <a:pt x="6" y="12"/>
                  </a:lnTo>
                  <a:lnTo>
                    <a:pt x="0" y="12"/>
                  </a:lnTo>
                  <a:lnTo>
                    <a:pt x="0" y="0"/>
                  </a:lnTo>
                  <a:lnTo>
                    <a:pt x="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6" name="Freeform 3124"/>
            <p:cNvSpPr>
              <a:spLocks/>
            </p:cNvSpPr>
            <p:nvPr/>
          </p:nvSpPr>
          <p:spPr bwMode="auto">
            <a:xfrm>
              <a:off x="4356" y="1710"/>
              <a:ext cx="84" cy="132"/>
            </a:xfrm>
            <a:custGeom>
              <a:avLst/>
              <a:gdLst>
                <a:gd name="T0" fmla="*/ 36 w 84"/>
                <a:gd name="T1" fmla="*/ 126 h 132"/>
                <a:gd name="T2" fmla="*/ 30 w 84"/>
                <a:gd name="T3" fmla="*/ 114 h 132"/>
                <a:gd name="T4" fmla="*/ 24 w 84"/>
                <a:gd name="T5" fmla="*/ 102 h 132"/>
                <a:gd name="T6" fmla="*/ 18 w 84"/>
                <a:gd name="T7" fmla="*/ 72 h 132"/>
                <a:gd name="T8" fmla="*/ 12 w 84"/>
                <a:gd name="T9" fmla="*/ 60 h 132"/>
                <a:gd name="T10" fmla="*/ 12 w 84"/>
                <a:gd name="T11" fmla="*/ 54 h 132"/>
                <a:gd name="T12" fmla="*/ 12 w 84"/>
                <a:gd name="T13" fmla="*/ 48 h 132"/>
                <a:gd name="T14" fmla="*/ 0 w 84"/>
                <a:gd name="T15" fmla="*/ 12 h 132"/>
                <a:gd name="T16" fmla="*/ 6 w 84"/>
                <a:gd name="T17" fmla="*/ 12 h 132"/>
                <a:gd name="T18" fmla="*/ 6 w 84"/>
                <a:gd name="T19" fmla="*/ 6 h 132"/>
                <a:gd name="T20" fmla="*/ 6 w 84"/>
                <a:gd name="T21" fmla="*/ 0 h 132"/>
                <a:gd name="T22" fmla="*/ 12 w 84"/>
                <a:gd name="T23" fmla="*/ 0 h 132"/>
                <a:gd name="T24" fmla="*/ 18 w 84"/>
                <a:gd name="T25" fmla="*/ 0 h 132"/>
                <a:gd name="T26" fmla="*/ 24 w 84"/>
                <a:gd name="T27" fmla="*/ 0 h 132"/>
                <a:gd name="T28" fmla="*/ 30 w 84"/>
                <a:gd name="T29" fmla="*/ 0 h 132"/>
                <a:gd name="T30" fmla="*/ 24 w 84"/>
                <a:gd name="T31" fmla="*/ 6 h 132"/>
                <a:gd name="T32" fmla="*/ 18 w 84"/>
                <a:gd name="T33" fmla="*/ 18 h 132"/>
                <a:gd name="T34" fmla="*/ 24 w 84"/>
                <a:gd name="T35" fmla="*/ 24 h 132"/>
                <a:gd name="T36" fmla="*/ 24 w 84"/>
                <a:gd name="T37" fmla="*/ 36 h 132"/>
                <a:gd name="T38" fmla="*/ 30 w 84"/>
                <a:gd name="T39" fmla="*/ 42 h 132"/>
                <a:gd name="T40" fmla="*/ 42 w 84"/>
                <a:gd name="T41" fmla="*/ 54 h 132"/>
                <a:gd name="T42" fmla="*/ 48 w 84"/>
                <a:gd name="T43" fmla="*/ 72 h 132"/>
                <a:gd name="T44" fmla="*/ 54 w 84"/>
                <a:gd name="T45" fmla="*/ 72 h 132"/>
                <a:gd name="T46" fmla="*/ 54 w 84"/>
                <a:gd name="T47" fmla="*/ 84 h 132"/>
                <a:gd name="T48" fmla="*/ 66 w 84"/>
                <a:gd name="T49" fmla="*/ 90 h 132"/>
                <a:gd name="T50" fmla="*/ 78 w 84"/>
                <a:gd name="T51" fmla="*/ 90 h 132"/>
                <a:gd name="T52" fmla="*/ 84 w 84"/>
                <a:gd name="T53" fmla="*/ 126 h 132"/>
                <a:gd name="T54" fmla="*/ 60 w 84"/>
                <a:gd name="T55" fmla="*/ 132 h 132"/>
                <a:gd name="T56" fmla="*/ 36 w 84"/>
                <a:gd name="T57" fmla="*/ 132 h 132"/>
                <a:gd name="T58" fmla="*/ 36 w 84"/>
                <a:gd name="T59"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132">
                  <a:moveTo>
                    <a:pt x="36" y="126"/>
                  </a:moveTo>
                  <a:lnTo>
                    <a:pt x="30" y="114"/>
                  </a:lnTo>
                  <a:lnTo>
                    <a:pt x="24" y="102"/>
                  </a:lnTo>
                  <a:lnTo>
                    <a:pt x="18" y="72"/>
                  </a:lnTo>
                  <a:lnTo>
                    <a:pt x="12" y="60"/>
                  </a:lnTo>
                  <a:lnTo>
                    <a:pt x="12" y="54"/>
                  </a:lnTo>
                  <a:lnTo>
                    <a:pt x="12" y="48"/>
                  </a:lnTo>
                  <a:lnTo>
                    <a:pt x="0" y="12"/>
                  </a:lnTo>
                  <a:lnTo>
                    <a:pt x="6" y="12"/>
                  </a:lnTo>
                  <a:lnTo>
                    <a:pt x="6" y="6"/>
                  </a:lnTo>
                  <a:lnTo>
                    <a:pt x="6" y="0"/>
                  </a:lnTo>
                  <a:lnTo>
                    <a:pt x="12" y="0"/>
                  </a:lnTo>
                  <a:lnTo>
                    <a:pt x="18" y="0"/>
                  </a:lnTo>
                  <a:lnTo>
                    <a:pt x="24" y="0"/>
                  </a:lnTo>
                  <a:lnTo>
                    <a:pt x="30" y="0"/>
                  </a:lnTo>
                  <a:lnTo>
                    <a:pt x="24" y="6"/>
                  </a:lnTo>
                  <a:lnTo>
                    <a:pt x="18" y="18"/>
                  </a:lnTo>
                  <a:lnTo>
                    <a:pt x="24" y="24"/>
                  </a:lnTo>
                  <a:lnTo>
                    <a:pt x="24" y="36"/>
                  </a:lnTo>
                  <a:lnTo>
                    <a:pt x="30" y="42"/>
                  </a:lnTo>
                  <a:lnTo>
                    <a:pt x="42" y="54"/>
                  </a:lnTo>
                  <a:lnTo>
                    <a:pt x="48" y="72"/>
                  </a:lnTo>
                  <a:lnTo>
                    <a:pt x="54" y="72"/>
                  </a:lnTo>
                  <a:lnTo>
                    <a:pt x="54" y="84"/>
                  </a:lnTo>
                  <a:lnTo>
                    <a:pt x="66" y="90"/>
                  </a:lnTo>
                  <a:lnTo>
                    <a:pt x="78" y="90"/>
                  </a:lnTo>
                  <a:lnTo>
                    <a:pt x="84" y="126"/>
                  </a:lnTo>
                  <a:lnTo>
                    <a:pt x="60" y="132"/>
                  </a:lnTo>
                  <a:lnTo>
                    <a:pt x="36" y="132"/>
                  </a:lnTo>
                  <a:lnTo>
                    <a:pt x="36" y="12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7" name="Freeform 3125"/>
            <p:cNvSpPr>
              <a:spLocks/>
            </p:cNvSpPr>
            <p:nvPr/>
          </p:nvSpPr>
          <p:spPr bwMode="auto">
            <a:xfrm>
              <a:off x="3870" y="1698"/>
              <a:ext cx="354" cy="354"/>
            </a:xfrm>
            <a:custGeom>
              <a:avLst/>
              <a:gdLst>
                <a:gd name="T0" fmla="*/ 234 w 354"/>
                <a:gd name="T1" fmla="*/ 204 h 354"/>
                <a:gd name="T2" fmla="*/ 216 w 354"/>
                <a:gd name="T3" fmla="*/ 204 h 354"/>
                <a:gd name="T4" fmla="*/ 216 w 354"/>
                <a:gd name="T5" fmla="*/ 228 h 354"/>
                <a:gd name="T6" fmla="*/ 204 w 354"/>
                <a:gd name="T7" fmla="*/ 240 h 354"/>
                <a:gd name="T8" fmla="*/ 204 w 354"/>
                <a:gd name="T9" fmla="*/ 258 h 354"/>
                <a:gd name="T10" fmla="*/ 192 w 354"/>
                <a:gd name="T11" fmla="*/ 270 h 354"/>
                <a:gd name="T12" fmla="*/ 186 w 354"/>
                <a:gd name="T13" fmla="*/ 288 h 354"/>
                <a:gd name="T14" fmla="*/ 186 w 354"/>
                <a:gd name="T15" fmla="*/ 300 h 354"/>
                <a:gd name="T16" fmla="*/ 180 w 354"/>
                <a:gd name="T17" fmla="*/ 312 h 354"/>
                <a:gd name="T18" fmla="*/ 168 w 354"/>
                <a:gd name="T19" fmla="*/ 318 h 354"/>
                <a:gd name="T20" fmla="*/ 156 w 354"/>
                <a:gd name="T21" fmla="*/ 324 h 354"/>
                <a:gd name="T22" fmla="*/ 144 w 354"/>
                <a:gd name="T23" fmla="*/ 336 h 354"/>
                <a:gd name="T24" fmla="*/ 120 w 354"/>
                <a:gd name="T25" fmla="*/ 348 h 354"/>
                <a:gd name="T26" fmla="*/ 102 w 354"/>
                <a:gd name="T27" fmla="*/ 348 h 354"/>
                <a:gd name="T28" fmla="*/ 78 w 354"/>
                <a:gd name="T29" fmla="*/ 348 h 354"/>
                <a:gd name="T30" fmla="*/ 60 w 354"/>
                <a:gd name="T31" fmla="*/ 330 h 354"/>
                <a:gd name="T32" fmla="*/ 48 w 354"/>
                <a:gd name="T33" fmla="*/ 324 h 354"/>
                <a:gd name="T34" fmla="*/ 42 w 354"/>
                <a:gd name="T35" fmla="*/ 318 h 354"/>
                <a:gd name="T36" fmla="*/ 30 w 354"/>
                <a:gd name="T37" fmla="*/ 306 h 354"/>
                <a:gd name="T38" fmla="*/ 12 w 354"/>
                <a:gd name="T39" fmla="*/ 294 h 354"/>
                <a:gd name="T40" fmla="*/ 0 w 354"/>
                <a:gd name="T41" fmla="*/ 270 h 354"/>
                <a:gd name="T42" fmla="*/ 0 w 354"/>
                <a:gd name="T43" fmla="*/ 246 h 354"/>
                <a:gd name="T44" fmla="*/ 18 w 354"/>
                <a:gd name="T45" fmla="*/ 228 h 354"/>
                <a:gd name="T46" fmla="*/ 24 w 354"/>
                <a:gd name="T47" fmla="*/ 216 h 354"/>
                <a:gd name="T48" fmla="*/ 24 w 354"/>
                <a:gd name="T49" fmla="*/ 192 h 354"/>
                <a:gd name="T50" fmla="*/ 42 w 354"/>
                <a:gd name="T51" fmla="*/ 180 h 354"/>
                <a:gd name="T52" fmla="*/ 48 w 354"/>
                <a:gd name="T53" fmla="*/ 186 h 354"/>
                <a:gd name="T54" fmla="*/ 48 w 354"/>
                <a:gd name="T55" fmla="*/ 174 h 354"/>
                <a:gd name="T56" fmla="*/ 54 w 354"/>
                <a:gd name="T57" fmla="*/ 156 h 354"/>
                <a:gd name="T58" fmla="*/ 66 w 354"/>
                <a:gd name="T59" fmla="*/ 138 h 354"/>
                <a:gd name="T60" fmla="*/ 90 w 354"/>
                <a:gd name="T61" fmla="*/ 132 h 354"/>
                <a:gd name="T62" fmla="*/ 102 w 354"/>
                <a:gd name="T63" fmla="*/ 120 h 354"/>
                <a:gd name="T64" fmla="*/ 114 w 354"/>
                <a:gd name="T65" fmla="*/ 96 h 354"/>
                <a:gd name="T66" fmla="*/ 108 w 354"/>
                <a:gd name="T67" fmla="*/ 84 h 354"/>
                <a:gd name="T68" fmla="*/ 114 w 354"/>
                <a:gd name="T69" fmla="*/ 78 h 354"/>
                <a:gd name="T70" fmla="*/ 114 w 354"/>
                <a:gd name="T71" fmla="*/ 48 h 354"/>
                <a:gd name="T72" fmla="*/ 114 w 354"/>
                <a:gd name="T73" fmla="*/ 30 h 354"/>
                <a:gd name="T74" fmla="*/ 114 w 354"/>
                <a:gd name="T75" fmla="*/ 12 h 354"/>
                <a:gd name="T76" fmla="*/ 120 w 354"/>
                <a:gd name="T77" fmla="*/ 0 h 354"/>
                <a:gd name="T78" fmla="*/ 132 w 354"/>
                <a:gd name="T79" fmla="*/ 60 h 354"/>
                <a:gd name="T80" fmla="*/ 180 w 354"/>
                <a:gd name="T81" fmla="*/ 84 h 354"/>
                <a:gd name="T82" fmla="*/ 222 w 354"/>
                <a:gd name="T83" fmla="*/ 126 h 354"/>
                <a:gd name="T84" fmla="*/ 240 w 354"/>
                <a:gd name="T85" fmla="*/ 108 h 354"/>
                <a:gd name="T86" fmla="*/ 252 w 354"/>
                <a:gd name="T87" fmla="*/ 96 h 354"/>
                <a:gd name="T88" fmla="*/ 264 w 354"/>
                <a:gd name="T89" fmla="*/ 84 h 354"/>
                <a:gd name="T90" fmla="*/ 276 w 354"/>
                <a:gd name="T91" fmla="*/ 84 h 354"/>
                <a:gd name="T92" fmla="*/ 294 w 354"/>
                <a:gd name="T93" fmla="*/ 78 h 354"/>
                <a:gd name="T94" fmla="*/ 306 w 354"/>
                <a:gd name="T95" fmla="*/ 66 h 354"/>
                <a:gd name="T96" fmla="*/ 324 w 354"/>
                <a:gd name="T97" fmla="*/ 72 h 354"/>
                <a:gd name="T98" fmla="*/ 336 w 354"/>
                <a:gd name="T99" fmla="*/ 72 h 354"/>
                <a:gd name="T100" fmla="*/ 342 w 354"/>
                <a:gd name="T101" fmla="*/ 72 h 354"/>
                <a:gd name="T102" fmla="*/ 348 w 354"/>
                <a:gd name="T103" fmla="*/ 84 h 354"/>
                <a:gd name="T104" fmla="*/ 348 w 354"/>
                <a:gd name="T105" fmla="*/ 96 h 354"/>
                <a:gd name="T106" fmla="*/ 348 w 354"/>
                <a:gd name="T107" fmla="*/ 108 h 354"/>
                <a:gd name="T108" fmla="*/ 306 w 354"/>
                <a:gd name="T109" fmla="*/ 90 h 354"/>
                <a:gd name="T110" fmla="*/ 300 w 354"/>
                <a:gd name="T111" fmla="*/ 108 h 354"/>
                <a:gd name="T112" fmla="*/ 300 w 354"/>
                <a:gd name="T113" fmla="*/ 120 h 354"/>
                <a:gd name="T114" fmla="*/ 294 w 354"/>
                <a:gd name="T115" fmla="*/ 144 h 354"/>
                <a:gd name="T116" fmla="*/ 282 w 354"/>
                <a:gd name="T117" fmla="*/ 144 h 354"/>
                <a:gd name="T118" fmla="*/ 264 w 354"/>
                <a:gd name="T119" fmla="*/ 156 h 354"/>
                <a:gd name="T120" fmla="*/ 264 w 354"/>
                <a:gd name="T121" fmla="*/ 18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4" h="354">
                  <a:moveTo>
                    <a:pt x="252" y="198"/>
                  </a:moveTo>
                  <a:lnTo>
                    <a:pt x="252" y="204"/>
                  </a:lnTo>
                  <a:lnTo>
                    <a:pt x="246" y="204"/>
                  </a:lnTo>
                  <a:lnTo>
                    <a:pt x="234" y="204"/>
                  </a:lnTo>
                  <a:lnTo>
                    <a:pt x="228" y="192"/>
                  </a:lnTo>
                  <a:lnTo>
                    <a:pt x="222" y="192"/>
                  </a:lnTo>
                  <a:lnTo>
                    <a:pt x="222" y="198"/>
                  </a:lnTo>
                  <a:lnTo>
                    <a:pt x="216" y="204"/>
                  </a:lnTo>
                  <a:lnTo>
                    <a:pt x="222" y="210"/>
                  </a:lnTo>
                  <a:lnTo>
                    <a:pt x="216" y="216"/>
                  </a:lnTo>
                  <a:lnTo>
                    <a:pt x="216" y="222"/>
                  </a:lnTo>
                  <a:lnTo>
                    <a:pt x="216" y="228"/>
                  </a:lnTo>
                  <a:lnTo>
                    <a:pt x="210" y="228"/>
                  </a:lnTo>
                  <a:lnTo>
                    <a:pt x="204" y="234"/>
                  </a:lnTo>
                  <a:lnTo>
                    <a:pt x="210" y="240"/>
                  </a:lnTo>
                  <a:lnTo>
                    <a:pt x="204" y="240"/>
                  </a:lnTo>
                  <a:lnTo>
                    <a:pt x="210" y="246"/>
                  </a:lnTo>
                  <a:lnTo>
                    <a:pt x="204" y="246"/>
                  </a:lnTo>
                  <a:lnTo>
                    <a:pt x="204" y="252"/>
                  </a:lnTo>
                  <a:lnTo>
                    <a:pt x="204" y="258"/>
                  </a:lnTo>
                  <a:lnTo>
                    <a:pt x="198" y="258"/>
                  </a:lnTo>
                  <a:lnTo>
                    <a:pt x="198" y="264"/>
                  </a:lnTo>
                  <a:lnTo>
                    <a:pt x="198" y="270"/>
                  </a:lnTo>
                  <a:lnTo>
                    <a:pt x="192" y="270"/>
                  </a:lnTo>
                  <a:lnTo>
                    <a:pt x="192" y="276"/>
                  </a:lnTo>
                  <a:lnTo>
                    <a:pt x="192" y="282"/>
                  </a:lnTo>
                  <a:lnTo>
                    <a:pt x="186" y="282"/>
                  </a:lnTo>
                  <a:lnTo>
                    <a:pt x="186" y="288"/>
                  </a:lnTo>
                  <a:lnTo>
                    <a:pt x="186" y="294"/>
                  </a:lnTo>
                  <a:lnTo>
                    <a:pt x="192" y="294"/>
                  </a:lnTo>
                  <a:lnTo>
                    <a:pt x="192" y="300"/>
                  </a:lnTo>
                  <a:lnTo>
                    <a:pt x="186" y="300"/>
                  </a:lnTo>
                  <a:lnTo>
                    <a:pt x="186" y="306"/>
                  </a:lnTo>
                  <a:lnTo>
                    <a:pt x="192" y="306"/>
                  </a:lnTo>
                  <a:lnTo>
                    <a:pt x="186" y="312"/>
                  </a:lnTo>
                  <a:lnTo>
                    <a:pt x="180" y="312"/>
                  </a:lnTo>
                  <a:lnTo>
                    <a:pt x="180" y="318"/>
                  </a:lnTo>
                  <a:lnTo>
                    <a:pt x="174" y="318"/>
                  </a:lnTo>
                  <a:lnTo>
                    <a:pt x="174" y="312"/>
                  </a:lnTo>
                  <a:lnTo>
                    <a:pt x="168" y="318"/>
                  </a:lnTo>
                  <a:lnTo>
                    <a:pt x="162" y="324"/>
                  </a:lnTo>
                  <a:lnTo>
                    <a:pt x="156" y="324"/>
                  </a:lnTo>
                  <a:lnTo>
                    <a:pt x="156" y="330"/>
                  </a:lnTo>
                  <a:lnTo>
                    <a:pt x="156" y="324"/>
                  </a:lnTo>
                  <a:lnTo>
                    <a:pt x="150" y="324"/>
                  </a:lnTo>
                  <a:lnTo>
                    <a:pt x="144" y="330"/>
                  </a:lnTo>
                  <a:lnTo>
                    <a:pt x="150" y="330"/>
                  </a:lnTo>
                  <a:lnTo>
                    <a:pt x="144" y="336"/>
                  </a:lnTo>
                  <a:lnTo>
                    <a:pt x="138" y="336"/>
                  </a:lnTo>
                  <a:lnTo>
                    <a:pt x="138" y="342"/>
                  </a:lnTo>
                  <a:lnTo>
                    <a:pt x="126" y="342"/>
                  </a:lnTo>
                  <a:lnTo>
                    <a:pt x="120" y="348"/>
                  </a:lnTo>
                  <a:lnTo>
                    <a:pt x="114" y="342"/>
                  </a:lnTo>
                  <a:lnTo>
                    <a:pt x="108" y="336"/>
                  </a:lnTo>
                  <a:lnTo>
                    <a:pt x="108" y="342"/>
                  </a:lnTo>
                  <a:lnTo>
                    <a:pt x="102" y="348"/>
                  </a:lnTo>
                  <a:lnTo>
                    <a:pt x="96" y="354"/>
                  </a:lnTo>
                  <a:lnTo>
                    <a:pt x="90" y="354"/>
                  </a:lnTo>
                  <a:lnTo>
                    <a:pt x="84" y="354"/>
                  </a:lnTo>
                  <a:lnTo>
                    <a:pt x="78" y="348"/>
                  </a:lnTo>
                  <a:lnTo>
                    <a:pt x="72" y="348"/>
                  </a:lnTo>
                  <a:lnTo>
                    <a:pt x="66" y="342"/>
                  </a:lnTo>
                  <a:lnTo>
                    <a:pt x="66" y="336"/>
                  </a:lnTo>
                  <a:lnTo>
                    <a:pt x="60" y="330"/>
                  </a:lnTo>
                  <a:lnTo>
                    <a:pt x="60" y="324"/>
                  </a:lnTo>
                  <a:lnTo>
                    <a:pt x="54" y="324"/>
                  </a:lnTo>
                  <a:lnTo>
                    <a:pt x="54" y="330"/>
                  </a:lnTo>
                  <a:lnTo>
                    <a:pt x="48" y="324"/>
                  </a:lnTo>
                  <a:lnTo>
                    <a:pt x="42" y="324"/>
                  </a:lnTo>
                  <a:lnTo>
                    <a:pt x="48" y="324"/>
                  </a:lnTo>
                  <a:lnTo>
                    <a:pt x="42" y="324"/>
                  </a:lnTo>
                  <a:lnTo>
                    <a:pt x="42" y="318"/>
                  </a:lnTo>
                  <a:lnTo>
                    <a:pt x="36" y="318"/>
                  </a:lnTo>
                  <a:lnTo>
                    <a:pt x="30" y="318"/>
                  </a:lnTo>
                  <a:lnTo>
                    <a:pt x="30" y="312"/>
                  </a:lnTo>
                  <a:lnTo>
                    <a:pt x="30" y="306"/>
                  </a:lnTo>
                  <a:lnTo>
                    <a:pt x="24" y="306"/>
                  </a:lnTo>
                  <a:lnTo>
                    <a:pt x="18" y="300"/>
                  </a:lnTo>
                  <a:lnTo>
                    <a:pt x="18" y="294"/>
                  </a:lnTo>
                  <a:lnTo>
                    <a:pt x="12" y="294"/>
                  </a:lnTo>
                  <a:lnTo>
                    <a:pt x="12" y="288"/>
                  </a:lnTo>
                  <a:lnTo>
                    <a:pt x="12" y="282"/>
                  </a:lnTo>
                  <a:lnTo>
                    <a:pt x="0" y="276"/>
                  </a:lnTo>
                  <a:lnTo>
                    <a:pt x="0" y="270"/>
                  </a:lnTo>
                  <a:lnTo>
                    <a:pt x="0" y="264"/>
                  </a:lnTo>
                  <a:lnTo>
                    <a:pt x="0" y="258"/>
                  </a:lnTo>
                  <a:lnTo>
                    <a:pt x="0" y="252"/>
                  </a:lnTo>
                  <a:lnTo>
                    <a:pt x="0" y="246"/>
                  </a:lnTo>
                  <a:lnTo>
                    <a:pt x="6" y="246"/>
                  </a:lnTo>
                  <a:lnTo>
                    <a:pt x="12" y="240"/>
                  </a:lnTo>
                  <a:lnTo>
                    <a:pt x="18" y="240"/>
                  </a:lnTo>
                  <a:lnTo>
                    <a:pt x="18" y="228"/>
                  </a:lnTo>
                  <a:lnTo>
                    <a:pt x="18" y="222"/>
                  </a:lnTo>
                  <a:lnTo>
                    <a:pt x="24" y="222"/>
                  </a:lnTo>
                  <a:lnTo>
                    <a:pt x="30" y="222"/>
                  </a:lnTo>
                  <a:lnTo>
                    <a:pt x="24" y="216"/>
                  </a:lnTo>
                  <a:lnTo>
                    <a:pt x="24" y="210"/>
                  </a:lnTo>
                  <a:lnTo>
                    <a:pt x="24" y="204"/>
                  </a:lnTo>
                  <a:lnTo>
                    <a:pt x="24" y="198"/>
                  </a:lnTo>
                  <a:lnTo>
                    <a:pt x="24" y="192"/>
                  </a:lnTo>
                  <a:lnTo>
                    <a:pt x="30" y="186"/>
                  </a:lnTo>
                  <a:lnTo>
                    <a:pt x="30" y="180"/>
                  </a:lnTo>
                  <a:lnTo>
                    <a:pt x="36" y="180"/>
                  </a:lnTo>
                  <a:lnTo>
                    <a:pt x="42" y="180"/>
                  </a:lnTo>
                  <a:lnTo>
                    <a:pt x="42" y="186"/>
                  </a:lnTo>
                  <a:lnTo>
                    <a:pt x="42" y="192"/>
                  </a:lnTo>
                  <a:lnTo>
                    <a:pt x="48" y="192"/>
                  </a:lnTo>
                  <a:lnTo>
                    <a:pt x="48" y="186"/>
                  </a:lnTo>
                  <a:lnTo>
                    <a:pt x="54" y="186"/>
                  </a:lnTo>
                  <a:lnTo>
                    <a:pt x="54" y="180"/>
                  </a:lnTo>
                  <a:lnTo>
                    <a:pt x="54" y="174"/>
                  </a:lnTo>
                  <a:lnTo>
                    <a:pt x="48" y="174"/>
                  </a:lnTo>
                  <a:lnTo>
                    <a:pt x="48" y="168"/>
                  </a:lnTo>
                  <a:lnTo>
                    <a:pt x="54" y="168"/>
                  </a:lnTo>
                  <a:lnTo>
                    <a:pt x="48" y="162"/>
                  </a:lnTo>
                  <a:lnTo>
                    <a:pt x="54" y="156"/>
                  </a:lnTo>
                  <a:lnTo>
                    <a:pt x="54" y="150"/>
                  </a:lnTo>
                  <a:lnTo>
                    <a:pt x="66" y="150"/>
                  </a:lnTo>
                  <a:lnTo>
                    <a:pt x="66" y="144"/>
                  </a:lnTo>
                  <a:lnTo>
                    <a:pt x="66" y="138"/>
                  </a:lnTo>
                  <a:lnTo>
                    <a:pt x="72" y="132"/>
                  </a:lnTo>
                  <a:lnTo>
                    <a:pt x="78" y="138"/>
                  </a:lnTo>
                  <a:lnTo>
                    <a:pt x="84" y="132"/>
                  </a:lnTo>
                  <a:lnTo>
                    <a:pt x="90" y="132"/>
                  </a:lnTo>
                  <a:lnTo>
                    <a:pt x="90" y="126"/>
                  </a:lnTo>
                  <a:lnTo>
                    <a:pt x="96" y="126"/>
                  </a:lnTo>
                  <a:lnTo>
                    <a:pt x="96" y="120"/>
                  </a:lnTo>
                  <a:lnTo>
                    <a:pt x="102" y="120"/>
                  </a:lnTo>
                  <a:lnTo>
                    <a:pt x="102" y="114"/>
                  </a:lnTo>
                  <a:lnTo>
                    <a:pt x="108" y="108"/>
                  </a:lnTo>
                  <a:lnTo>
                    <a:pt x="108" y="102"/>
                  </a:lnTo>
                  <a:lnTo>
                    <a:pt x="114" y="96"/>
                  </a:lnTo>
                  <a:lnTo>
                    <a:pt x="108" y="96"/>
                  </a:lnTo>
                  <a:lnTo>
                    <a:pt x="108" y="90"/>
                  </a:lnTo>
                  <a:lnTo>
                    <a:pt x="114" y="90"/>
                  </a:lnTo>
                  <a:lnTo>
                    <a:pt x="108" y="84"/>
                  </a:lnTo>
                  <a:lnTo>
                    <a:pt x="114" y="84"/>
                  </a:lnTo>
                  <a:lnTo>
                    <a:pt x="114" y="78"/>
                  </a:lnTo>
                  <a:lnTo>
                    <a:pt x="108" y="78"/>
                  </a:lnTo>
                  <a:lnTo>
                    <a:pt x="114" y="78"/>
                  </a:lnTo>
                  <a:lnTo>
                    <a:pt x="114" y="72"/>
                  </a:lnTo>
                  <a:lnTo>
                    <a:pt x="114" y="66"/>
                  </a:lnTo>
                  <a:lnTo>
                    <a:pt x="114" y="54"/>
                  </a:lnTo>
                  <a:lnTo>
                    <a:pt x="114" y="48"/>
                  </a:lnTo>
                  <a:lnTo>
                    <a:pt x="120" y="42"/>
                  </a:lnTo>
                  <a:lnTo>
                    <a:pt x="120" y="36"/>
                  </a:lnTo>
                  <a:lnTo>
                    <a:pt x="120" y="30"/>
                  </a:lnTo>
                  <a:lnTo>
                    <a:pt x="114" y="30"/>
                  </a:lnTo>
                  <a:lnTo>
                    <a:pt x="114" y="24"/>
                  </a:lnTo>
                  <a:lnTo>
                    <a:pt x="120" y="18"/>
                  </a:lnTo>
                  <a:lnTo>
                    <a:pt x="114" y="18"/>
                  </a:lnTo>
                  <a:lnTo>
                    <a:pt x="114" y="12"/>
                  </a:lnTo>
                  <a:lnTo>
                    <a:pt x="108" y="12"/>
                  </a:lnTo>
                  <a:lnTo>
                    <a:pt x="108" y="6"/>
                  </a:lnTo>
                  <a:lnTo>
                    <a:pt x="114" y="6"/>
                  </a:lnTo>
                  <a:lnTo>
                    <a:pt x="120" y="0"/>
                  </a:lnTo>
                  <a:lnTo>
                    <a:pt x="120" y="18"/>
                  </a:lnTo>
                  <a:lnTo>
                    <a:pt x="126" y="24"/>
                  </a:lnTo>
                  <a:lnTo>
                    <a:pt x="126" y="48"/>
                  </a:lnTo>
                  <a:lnTo>
                    <a:pt x="132" y="60"/>
                  </a:lnTo>
                  <a:lnTo>
                    <a:pt x="132" y="66"/>
                  </a:lnTo>
                  <a:lnTo>
                    <a:pt x="138" y="90"/>
                  </a:lnTo>
                  <a:lnTo>
                    <a:pt x="144" y="90"/>
                  </a:lnTo>
                  <a:lnTo>
                    <a:pt x="180" y="84"/>
                  </a:lnTo>
                  <a:lnTo>
                    <a:pt x="192" y="84"/>
                  </a:lnTo>
                  <a:lnTo>
                    <a:pt x="216" y="78"/>
                  </a:lnTo>
                  <a:lnTo>
                    <a:pt x="222" y="132"/>
                  </a:lnTo>
                  <a:lnTo>
                    <a:pt x="222" y="126"/>
                  </a:lnTo>
                  <a:lnTo>
                    <a:pt x="228" y="120"/>
                  </a:lnTo>
                  <a:lnTo>
                    <a:pt x="234" y="120"/>
                  </a:lnTo>
                  <a:lnTo>
                    <a:pt x="234" y="114"/>
                  </a:lnTo>
                  <a:lnTo>
                    <a:pt x="240" y="108"/>
                  </a:lnTo>
                  <a:lnTo>
                    <a:pt x="240" y="102"/>
                  </a:lnTo>
                  <a:lnTo>
                    <a:pt x="246" y="102"/>
                  </a:lnTo>
                  <a:lnTo>
                    <a:pt x="246" y="96"/>
                  </a:lnTo>
                  <a:lnTo>
                    <a:pt x="252" y="96"/>
                  </a:lnTo>
                  <a:lnTo>
                    <a:pt x="258" y="102"/>
                  </a:lnTo>
                  <a:lnTo>
                    <a:pt x="258" y="96"/>
                  </a:lnTo>
                  <a:lnTo>
                    <a:pt x="264" y="90"/>
                  </a:lnTo>
                  <a:lnTo>
                    <a:pt x="264" y="84"/>
                  </a:lnTo>
                  <a:lnTo>
                    <a:pt x="264" y="78"/>
                  </a:lnTo>
                  <a:lnTo>
                    <a:pt x="270" y="78"/>
                  </a:lnTo>
                  <a:lnTo>
                    <a:pt x="270" y="84"/>
                  </a:lnTo>
                  <a:lnTo>
                    <a:pt x="276" y="84"/>
                  </a:lnTo>
                  <a:lnTo>
                    <a:pt x="282" y="84"/>
                  </a:lnTo>
                  <a:lnTo>
                    <a:pt x="288" y="84"/>
                  </a:lnTo>
                  <a:lnTo>
                    <a:pt x="294" y="84"/>
                  </a:lnTo>
                  <a:lnTo>
                    <a:pt x="294" y="78"/>
                  </a:lnTo>
                  <a:lnTo>
                    <a:pt x="294" y="72"/>
                  </a:lnTo>
                  <a:lnTo>
                    <a:pt x="300" y="72"/>
                  </a:lnTo>
                  <a:lnTo>
                    <a:pt x="306" y="72"/>
                  </a:lnTo>
                  <a:lnTo>
                    <a:pt x="306" y="66"/>
                  </a:lnTo>
                  <a:lnTo>
                    <a:pt x="312" y="66"/>
                  </a:lnTo>
                  <a:lnTo>
                    <a:pt x="318" y="66"/>
                  </a:lnTo>
                  <a:lnTo>
                    <a:pt x="324" y="66"/>
                  </a:lnTo>
                  <a:lnTo>
                    <a:pt x="324" y="72"/>
                  </a:lnTo>
                  <a:lnTo>
                    <a:pt x="330" y="66"/>
                  </a:lnTo>
                  <a:lnTo>
                    <a:pt x="330" y="72"/>
                  </a:lnTo>
                  <a:lnTo>
                    <a:pt x="330" y="66"/>
                  </a:lnTo>
                  <a:lnTo>
                    <a:pt x="336" y="72"/>
                  </a:lnTo>
                  <a:lnTo>
                    <a:pt x="336" y="66"/>
                  </a:lnTo>
                  <a:lnTo>
                    <a:pt x="336" y="72"/>
                  </a:lnTo>
                  <a:lnTo>
                    <a:pt x="336" y="78"/>
                  </a:lnTo>
                  <a:lnTo>
                    <a:pt x="342" y="72"/>
                  </a:lnTo>
                  <a:lnTo>
                    <a:pt x="342" y="78"/>
                  </a:lnTo>
                  <a:lnTo>
                    <a:pt x="348" y="78"/>
                  </a:lnTo>
                  <a:lnTo>
                    <a:pt x="342" y="78"/>
                  </a:lnTo>
                  <a:lnTo>
                    <a:pt x="348" y="84"/>
                  </a:lnTo>
                  <a:lnTo>
                    <a:pt x="342" y="84"/>
                  </a:lnTo>
                  <a:lnTo>
                    <a:pt x="348" y="84"/>
                  </a:lnTo>
                  <a:lnTo>
                    <a:pt x="348" y="90"/>
                  </a:lnTo>
                  <a:lnTo>
                    <a:pt x="348" y="96"/>
                  </a:lnTo>
                  <a:lnTo>
                    <a:pt x="354" y="96"/>
                  </a:lnTo>
                  <a:lnTo>
                    <a:pt x="348" y="96"/>
                  </a:lnTo>
                  <a:lnTo>
                    <a:pt x="348" y="102"/>
                  </a:lnTo>
                  <a:lnTo>
                    <a:pt x="348" y="108"/>
                  </a:lnTo>
                  <a:lnTo>
                    <a:pt x="348" y="114"/>
                  </a:lnTo>
                  <a:lnTo>
                    <a:pt x="330" y="102"/>
                  </a:lnTo>
                  <a:lnTo>
                    <a:pt x="312" y="96"/>
                  </a:lnTo>
                  <a:lnTo>
                    <a:pt x="306" y="90"/>
                  </a:lnTo>
                  <a:lnTo>
                    <a:pt x="300" y="90"/>
                  </a:lnTo>
                  <a:lnTo>
                    <a:pt x="306" y="96"/>
                  </a:lnTo>
                  <a:lnTo>
                    <a:pt x="306" y="102"/>
                  </a:lnTo>
                  <a:lnTo>
                    <a:pt x="300" y="108"/>
                  </a:lnTo>
                  <a:lnTo>
                    <a:pt x="306" y="114"/>
                  </a:lnTo>
                  <a:lnTo>
                    <a:pt x="300" y="114"/>
                  </a:lnTo>
                  <a:lnTo>
                    <a:pt x="306" y="120"/>
                  </a:lnTo>
                  <a:lnTo>
                    <a:pt x="300" y="120"/>
                  </a:lnTo>
                  <a:lnTo>
                    <a:pt x="300" y="126"/>
                  </a:lnTo>
                  <a:lnTo>
                    <a:pt x="294" y="132"/>
                  </a:lnTo>
                  <a:lnTo>
                    <a:pt x="294" y="138"/>
                  </a:lnTo>
                  <a:lnTo>
                    <a:pt x="294" y="144"/>
                  </a:lnTo>
                  <a:lnTo>
                    <a:pt x="288" y="138"/>
                  </a:lnTo>
                  <a:lnTo>
                    <a:pt x="288" y="144"/>
                  </a:lnTo>
                  <a:lnTo>
                    <a:pt x="288" y="150"/>
                  </a:lnTo>
                  <a:lnTo>
                    <a:pt x="282" y="144"/>
                  </a:lnTo>
                  <a:lnTo>
                    <a:pt x="282" y="150"/>
                  </a:lnTo>
                  <a:lnTo>
                    <a:pt x="282" y="156"/>
                  </a:lnTo>
                  <a:lnTo>
                    <a:pt x="276" y="168"/>
                  </a:lnTo>
                  <a:lnTo>
                    <a:pt x="264" y="156"/>
                  </a:lnTo>
                  <a:lnTo>
                    <a:pt x="264" y="162"/>
                  </a:lnTo>
                  <a:lnTo>
                    <a:pt x="264" y="168"/>
                  </a:lnTo>
                  <a:lnTo>
                    <a:pt x="258" y="174"/>
                  </a:lnTo>
                  <a:lnTo>
                    <a:pt x="264" y="180"/>
                  </a:lnTo>
                  <a:lnTo>
                    <a:pt x="258" y="180"/>
                  </a:lnTo>
                  <a:lnTo>
                    <a:pt x="252" y="19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8" name="Freeform 3126"/>
            <p:cNvSpPr>
              <a:spLocks noEditPoints="1"/>
            </p:cNvSpPr>
            <p:nvPr/>
          </p:nvSpPr>
          <p:spPr bwMode="auto">
            <a:xfrm>
              <a:off x="4086" y="1722"/>
              <a:ext cx="354" cy="174"/>
            </a:xfrm>
            <a:custGeom>
              <a:avLst/>
              <a:gdLst>
                <a:gd name="T0" fmla="*/ 306 w 354"/>
                <a:gd name="T1" fmla="*/ 120 h 174"/>
                <a:gd name="T2" fmla="*/ 348 w 354"/>
                <a:gd name="T3" fmla="*/ 120 h 174"/>
                <a:gd name="T4" fmla="*/ 342 w 354"/>
                <a:gd name="T5" fmla="*/ 156 h 174"/>
                <a:gd name="T6" fmla="*/ 318 w 354"/>
                <a:gd name="T7" fmla="*/ 168 h 174"/>
                <a:gd name="T8" fmla="*/ 300 w 354"/>
                <a:gd name="T9" fmla="*/ 156 h 174"/>
                <a:gd name="T10" fmla="*/ 294 w 354"/>
                <a:gd name="T11" fmla="*/ 144 h 174"/>
                <a:gd name="T12" fmla="*/ 288 w 354"/>
                <a:gd name="T13" fmla="*/ 144 h 174"/>
                <a:gd name="T14" fmla="*/ 264 w 354"/>
                <a:gd name="T15" fmla="*/ 132 h 174"/>
                <a:gd name="T16" fmla="*/ 264 w 354"/>
                <a:gd name="T17" fmla="*/ 120 h 174"/>
                <a:gd name="T18" fmla="*/ 270 w 354"/>
                <a:gd name="T19" fmla="*/ 108 h 174"/>
                <a:gd name="T20" fmla="*/ 252 w 354"/>
                <a:gd name="T21" fmla="*/ 114 h 174"/>
                <a:gd name="T22" fmla="*/ 264 w 354"/>
                <a:gd name="T23" fmla="*/ 102 h 174"/>
                <a:gd name="T24" fmla="*/ 270 w 354"/>
                <a:gd name="T25" fmla="*/ 90 h 174"/>
                <a:gd name="T26" fmla="*/ 264 w 354"/>
                <a:gd name="T27" fmla="*/ 66 h 174"/>
                <a:gd name="T28" fmla="*/ 252 w 354"/>
                <a:gd name="T29" fmla="*/ 60 h 174"/>
                <a:gd name="T30" fmla="*/ 276 w 354"/>
                <a:gd name="T31" fmla="*/ 36 h 174"/>
                <a:gd name="T32" fmla="*/ 264 w 354"/>
                <a:gd name="T33" fmla="*/ 24 h 174"/>
                <a:gd name="T34" fmla="*/ 252 w 354"/>
                <a:gd name="T35" fmla="*/ 36 h 174"/>
                <a:gd name="T36" fmla="*/ 240 w 354"/>
                <a:gd name="T37" fmla="*/ 60 h 174"/>
                <a:gd name="T38" fmla="*/ 222 w 354"/>
                <a:gd name="T39" fmla="*/ 66 h 174"/>
                <a:gd name="T40" fmla="*/ 240 w 354"/>
                <a:gd name="T41" fmla="*/ 90 h 174"/>
                <a:gd name="T42" fmla="*/ 246 w 354"/>
                <a:gd name="T43" fmla="*/ 132 h 174"/>
                <a:gd name="T44" fmla="*/ 252 w 354"/>
                <a:gd name="T45" fmla="*/ 150 h 174"/>
                <a:gd name="T46" fmla="*/ 264 w 354"/>
                <a:gd name="T47" fmla="*/ 156 h 174"/>
                <a:gd name="T48" fmla="*/ 228 w 354"/>
                <a:gd name="T49" fmla="*/ 162 h 174"/>
                <a:gd name="T50" fmla="*/ 210 w 354"/>
                <a:gd name="T51" fmla="*/ 156 h 174"/>
                <a:gd name="T52" fmla="*/ 192 w 354"/>
                <a:gd name="T53" fmla="*/ 150 h 174"/>
                <a:gd name="T54" fmla="*/ 198 w 354"/>
                <a:gd name="T55" fmla="*/ 120 h 174"/>
                <a:gd name="T56" fmla="*/ 198 w 354"/>
                <a:gd name="T57" fmla="*/ 96 h 174"/>
                <a:gd name="T58" fmla="*/ 186 w 354"/>
                <a:gd name="T59" fmla="*/ 96 h 174"/>
                <a:gd name="T60" fmla="*/ 174 w 354"/>
                <a:gd name="T61" fmla="*/ 90 h 174"/>
                <a:gd name="T62" fmla="*/ 156 w 354"/>
                <a:gd name="T63" fmla="*/ 90 h 174"/>
                <a:gd name="T64" fmla="*/ 156 w 354"/>
                <a:gd name="T65" fmla="*/ 72 h 174"/>
                <a:gd name="T66" fmla="*/ 138 w 354"/>
                <a:gd name="T67" fmla="*/ 72 h 174"/>
                <a:gd name="T68" fmla="*/ 132 w 354"/>
                <a:gd name="T69" fmla="*/ 60 h 174"/>
                <a:gd name="T70" fmla="*/ 126 w 354"/>
                <a:gd name="T71" fmla="*/ 54 h 174"/>
                <a:gd name="T72" fmla="*/ 126 w 354"/>
                <a:gd name="T73" fmla="*/ 48 h 174"/>
                <a:gd name="T74" fmla="*/ 120 w 354"/>
                <a:gd name="T75" fmla="*/ 42 h 174"/>
                <a:gd name="T76" fmla="*/ 114 w 354"/>
                <a:gd name="T77" fmla="*/ 48 h 174"/>
                <a:gd name="T78" fmla="*/ 108 w 354"/>
                <a:gd name="T79" fmla="*/ 42 h 174"/>
                <a:gd name="T80" fmla="*/ 90 w 354"/>
                <a:gd name="T81" fmla="*/ 42 h 174"/>
                <a:gd name="T82" fmla="*/ 78 w 354"/>
                <a:gd name="T83" fmla="*/ 48 h 174"/>
                <a:gd name="T84" fmla="*/ 72 w 354"/>
                <a:gd name="T85" fmla="*/ 60 h 174"/>
                <a:gd name="T86" fmla="*/ 54 w 354"/>
                <a:gd name="T87" fmla="*/ 60 h 174"/>
                <a:gd name="T88" fmla="*/ 48 w 354"/>
                <a:gd name="T89" fmla="*/ 60 h 174"/>
                <a:gd name="T90" fmla="*/ 42 w 354"/>
                <a:gd name="T91" fmla="*/ 78 h 174"/>
                <a:gd name="T92" fmla="*/ 30 w 354"/>
                <a:gd name="T93" fmla="*/ 78 h 174"/>
                <a:gd name="T94" fmla="*/ 18 w 354"/>
                <a:gd name="T95" fmla="*/ 90 h 174"/>
                <a:gd name="T96" fmla="*/ 6 w 354"/>
                <a:gd name="T97" fmla="*/ 102 h 174"/>
                <a:gd name="T98" fmla="*/ 6 w 354"/>
                <a:gd name="T99" fmla="*/ 54 h 174"/>
                <a:gd name="T100" fmla="*/ 78 w 354"/>
                <a:gd name="T101" fmla="*/ 42 h 174"/>
                <a:gd name="T102" fmla="*/ 150 w 354"/>
                <a:gd name="T103" fmla="*/ 30 h 174"/>
                <a:gd name="T104" fmla="*/ 180 w 354"/>
                <a:gd name="T105" fmla="*/ 18 h 174"/>
                <a:gd name="T106" fmla="*/ 240 w 354"/>
                <a:gd name="T107" fmla="*/ 6 h 174"/>
                <a:gd name="T108" fmla="*/ 282 w 354"/>
                <a:gd name="T109" fmla="*/ 36 h 174"/>
                <a:gd name="T110" fmla="*/ 288 w 354"/>
                <a:gd name="T111" fmla="*/ 60 h 174"/>
                <a:gd name="T112" fmla="*/ 252 w 354"/>
                <a:gd name="T113" fmla="*/ 90 h 174"/>
                <a:gd name="T114" fmla="*/ 252 w 354"/>
                <a:gd name="T115" fmla="*/ 84 h 174"/>
                <a:gd name="T116" fmla="*/ 252 w 354"/>
                <a:gd name="T117" fmla="*/ 90 h 174"/>
                <a:gd name="T118" fmla="*/ 246 w 354"/>
                <a:gd name="T119" fmla="*/ 78 h 174"/>
                <a:gd name="T120" fmla="*/ 252 w 354"/>
                <a:gd name="T121" fmla="*/ 84 h 174"/>
                <a:gd name="T122" fmla="*/ 348 w 354"/>
                <a:gd name="T123" fmla="*/ 150 h 174"/>
                <a:gd name="T124" fmla="*/ 354 w 354"/>
                <a:gd name="T125" fmla="*/ 15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174">
                  <a:moveTo>
                    <a:pt x="300" y="102"/>
                  </a:moveTo>
                  <a:lnTo>
                    <a:pt x="306" y="114"/>
                  </a:lnTo>
                  <a:lnTo>
                    <a:pt x="306" y="120"/>
                  </a:lnTo>
                  <a:lnTo>
                    <a:pt x="330" y="120"/>
                  </a:lnTo>
                  <a:lnTo>
                    <a:pt x="354" y="114"/>
                  </a:lnTo>
                  <a:lnTo>
                    <a:pt x="348" y="120"/>
                  </a:lnTo>
                  <a:lnTo>
                    <a:pt x="354" y="132"/>
                  </a:lnTo>
                  <a:lnTo>
                    <a:pt x="342" y="144"/>
                  </a:lnTo>
                  <a:lnTo>
                    <a:pt x="342" y="156"/>
                  </a:lnTo>
                  <a:lnTo>
                    <a:pt x="342" y="162"/>
                  </a:lnTo>
                  <a:lnTo>
                    <a:pt x="324" y="168"/>
                  </a:lnTo>
                  <a:lnTo>
                    <a:pt x="318" y="168"/>
                  </a:lnTo>
                  <a:lnTo>
                    <a:pt x="306" y="174"/>
                  </a:lnTo>
                  <a:lnTo>
                    <a:pt x="306" y="162"/>
                  </a:lnTo>
                  <a:lnTo>
                    <a:pt x="300" y="156"/>
                  </a:lnTo>
                  <a:lnTo>
                    <a:pt x="300" y="150"/>
                  </a:lnTo>
                  <a:lnTo>
                    <a:pt x="306" y="144"/>
                  </a:lnTo>
                  <a:lnTo>
                    <a:pt x="294" y="144"/>
                  </a:lnTo>
                  <a:lnTo>
                    <a:pt x="294" y="138"/>
                  </a:lnTo>
                  <a:lnTo>
                    <a:pt x="294" y="132"/>
                  </a:lnTo>
                  <a:lnTo>
                    <a:pt x="288" y="144"/>
                  </a:lnTo>
                  <a:lnTo>
                    <a:pt x="282" y="144"/>
                  </a:lnTo>
                  <a:lnTo>
                    <a:pt x="282" y="150"/>
                  </a:lnTo>
                  <a:lnTo>
                    <a:pt x="264" y="132"/>
                  </a:lnTo>
                  <a:lnTo>
                    <a:pt x="258" y="132"/>
                  </a:lnTo>
                  <a:lnTo>
                    <a:pt x="270" y="120"/>
                  </a:lnTo>
                  <a:lnTo>
                    <a:pt x="264" y="120"/>
                  </a:lnTo>
                  <a:lnTo>
                    <a:pt x="276" y="120"/>
                  </a:lnTo>
                  <a:lnTo>
                    <a:pt x="276" y="114"/>
                  </a:lnTo>
                  <a:lnTo>
                    <a:pt x="270" y="108"/>
                  </a:lnTo>
                  <a:lnTo>
                    <a:pt x="264" y="108"/>
                  </a:lnTo>
                  <a:lnTo>
                    <a:pt x="258" y="102"/>
                  </a:lnTo>
                  <a:lnTo>
                    <a:pt x="252" y="114"/>
                  </a:lnTo>
                  <a:lnTo>
                    <a:pt x="252" y="108"/>
                  </a:lnTo>
                  <a:lnTo>
                    <a:pt x="258" y="96"/>
                  </a:lnTo>
                  <a:lnTo>
                    <a:pt x="264" y="102"/>
                  </a:lnTo>
                  <a:lnTo>
                    <a:pt x="264" y="96"/>
                  </a:lnTo>
                  <a:lnTo>
                    <a:pt x="264" y="90"/>
                  </a:lnTo>
                  <a:lnTo>
                    <a:pt x="270" y="90"/>
                  </a:lnTo>
                  <a:lnTo>
                    <a:pt x="264" y="84"/>
                  </a:lnTo>
                  <a:lnTo>
                    <a:pt x="258" y="78"/>
                  </a:lnTo>
                  <a:lnTo>
                    <a:pt x="264" y="66"/>
                  </a:lnTo>
                  <a:lnTo>
                    <a:pt x="252" y="72"/>
                  </a:lnTo>
                  <a:lnTo>
                    <a:pt x="252" y="66"/>
                  </a:lnTo>
                  <a:lnTo>
                    <a:pt x="252" y="60"/>
                  </a:lnTo>
                  <a:lnTo>
                    <a:pt x="258" y="48"/>
                  </a:lnTo>
                  <a:lnTo>
                    <a:pt x="264" y="42"/>
                  </a:lnTo>
                  <a:lnTo>
                    <a:pt x="276" y="36"/>
                  </a:lnTo>
                  <a:lnTo>
                    <a:pt x="264" y="36"/>
                  </a:lnTo>
                  <a:lnTo>
                    <a:pt x="264" y="30"/>
                  </a:lnTo>
                  <a:lnTo>
                    <a:pt x="264" y="24"/>
                  </a:lnTo>
                  <a:lnTo>
                    <a:pt x="258" y="18"/>
                  </a:lnTo>
                  <a:lnTo>
                    <a:pt x="252" y="24"/>
                  </a:lnTo>
                  <a:lnTo>
                    <a:pt x="252" y="36"/>
                  </a:lnTo>
                  <a:lnTo>
                    <a:pt x="246" y="42"/>
                  </a:lnTo>
                  <a:lnTo>
                    <a:pt x="234" y="42"/>
                  </a:lnTo>
                  <a:lnTo>
                    <a:pt x="240" y="60"/>
                  </a:lnTo>
                  <a:lnTo>
                    <a:pt x="228" y="60"/>
                  </a:lnTo>
                  <a:lnTo>
                    <a:pt x="222" y="60"/>
                  </a:lnTo>
                  <a:lnTo>
                    <a:pt x="222" y="66"/>
                  </a:lnTo>
                  <a:lnTo>
                    <a:pt x="228" y="66"/>
                  </a:lnTo>
                  <a:lnTo>
                    <a:pt x="240" y="72"/>
                  </a:lnTo>
                  <a:lnTo>
                    <a:pt x="240" y="90"/>
                  </a:lnTo>
                  <a:lnTo>
                    <a:pt x="234" y="108"/>
                  </a:lnTo>
                  <a:lnTo>
                    <a:pt x="240" y="114"/>
                  </a:lnTo>
                  <a:lnTo>
                    <a:pt x="246" y="132"/>
                  </a:lnTo>
                  <a:lnTo>
                    <a:pt x="258" y="138"/>
                  </a:lnTo>
                  <a:lnTo>
                    <a:pt x="258" y="144"/>
                  </a:lnTo>
                  <a:lnTo>
                    <a:pt x="252" y="150"/>
                  </a:lnTo>
                  <a:lnTo>
                    <a:pt x="246" y="144"/>
                  </a:lnTo>
                  <a:lnTo>
                    <a:pt x="234" y="138"/>
                  </a:lnTo>
                  <a:lnTo>
                    <a:pt x="264" y="156"/>
                  </a:lnTo>
                  <a:lnTo>
                    <a:pt x="264" y="174"/>
                  </a:lnTo>
                  <a:lnTo>
                    <a:pt x="246" y="162"/>
                  </a:lnTo>
                  <a:lnTo>
                    <a:pt x="228" y="162"/>
                  </a:lnTo>
                  <a:lnTo>
                    <a:pt x="222" y="150"/>
                  </a:lnTo>
                  <a:lnTo>
                    <a:pt x="216" y="156"/>
                  </a:lnTo>
                  <a:lnTo>
                    <a:pt x="210" y="156"/>
                  </a:lnTo>
                  <a:lnTo>
                    <a:pt x="210" y="150"/>
                  </a:lnTo>
                  <a:lnTo>
                    <a:pt x="192" y="156"/>
                  </a:lnTo>
                  <a:lnTo>
                    <a:pt x="192" y="150"/>
                  </a:lnTo>
                  <a:lnTo>
                    <a:pt x="186" y="144"/>
                  </a:lnTo>
                  <a:lnTo>
                    <a:pt x="192" y="126"/>
                  </a:lnTo>
                  <a:lnTo>
                    <a:pt x="198" y="120"/>
                  </a:lnTo>
                  <a:lnTo>
                    <a:pt x="198" y="114"/>
                  </a:lnTo>
                  <a:lnTo>
                    <a:pt x="204" y="102"/>
                  </a:lnTo>
                  <a:lnTo>
                    <a:pt x="198" y="96"/>
                  </a:lnTo>
                  <a:lnTo>
                    <a:pt x="192" y="90"/>
                  </a:lnTo>
                  <a:lnTo>
                    <a:pt x="192" y="102"/>
                  </a:lnTo>
                  <a:lnTo>
                    <a:pt x="186" y="96"/>
                  </a:lnTo>
                  <a:lnTo>
                    <a:pt x="180" y="96"/>
                  </a:lnTo>
                  <a:lnTo>
                    <a:pt x="180" y="90"/>
                  </a:lnTo>
                  <a:lnTo>
                    <a:pt x="174" y="90"/>
                  </a:lnTo>
                  <a:lnTo>
                    <a:pt x="168" y="90"/>
                  </a:lnTo>
                  <a:lnTo>
                    <a:pt x="162" y="90"/>
                  </a:lnTo>
                  <a:lnTo>
                    <a:pt x="156" y="90"/>
                  </a:lnTo>
                  <a:lnTo>
                    <a:pt x="156" y="84"/>
                  </a:lnTo>
                  <a:lnTo>
                    <a:pt x="156" y="78"/>
                  </a:lnTo>
                  <a:lnTo>
                    <a:pt x="156" y="72"/>
                  </a:lnTo>
                  <a:lnTo>
                    <a:pt x="150" y="72"/>
                  </a:lnTo>
                  <a:lnTo>
                    <a:pt x="144" y="72"/>
                  </a:lnTo>
                  <a:lnTo>
                    <a:pt x="138" y="72"/>
                  </a:lnTo>
                  <a:lnTo>
                    <a:pt x="132" y="72"/>
                  </a:lnTo>
                  <a:lnTo>
                    <a:pt x="132" y="66"/>
                  </a:lnTo>
                  <a:lnTo>
                    <a:pt x="132" y="60"/>
                  </a:lnTo>
                  <a:lnTo>
                    <a:pt x="126" y="60"/>
                  </a:lnTo>
                  <a:lnTo>
                    <a:pt x="132" y="60"/>
                  </a:lnTo>
                  <a:lnTo>
                    <a:pt x="126" y="54"/>
                  </a:lnTo>
                  <a:lnTo>
                    <a:pt x="132" y="54"/>
                  </a:lnTo>
                  <a:lnTo>
                    <a:pt x="126" y="54"/>
                  </a:lnTo>
                  <a:lnTo>
                    <a:pt x="126" y="48"/>
                  </a:lnTo>
                  <a:lnTo>
                    <a:pt x="120" y="54"/>
                  </a:lnTo>
                  <a:lnTo>
                    <a:pt x="120" y="48"/>
                  </a:lnTo>
                  <a:lnTo>
                    <a:pt x="120" y="42"/>
                  </a:lnTo>
                  <a:lnTo>
                    <a:pt x="120" y="48"/>
                  </a:lnTo>
                  <a:lnTo>
                    <a:pt x="114" y="42"/>
                  </a:lnTo>
                  <a:lnTo>
                    <a:pt x="114" y="48"/>
                  </a:lnTo>
                  <a:lnTo>
                    <a:pt x="114" y="42"/>
                  </a:lnTo>
                  <a:lnTo>
                    <a:pt x="108" y="48"/>
                  </a:lnTo>
                  <a:lnTo>
                    <a:pt x="108" y="42"/>
                  </a:lnTo>
                  <a:lnTo>
                    <a:pt x="102" y="42"/>
                  </a:lnTo>
                  <a:lnTo>
                    <a:pt x="96" y="42"/>
                  </a:lnTo>
                  <a:lnTo>
                    <a:pt x="90" y="42"/>
                  </a:lnTo>
                  <a:lnTo>
                    <a:pt x="90" y="48"/>
                  </a:lnTo>
                  <a:lnTo>
                    <a:pt x="84" y="48"/>
                  </a:lnTo>
                  <a:lnTo>
                    <a:pt x="78" y="48"/>
                  </a:lnTo>
                  <a:lnTo>
                    <a:pt x="78" y="54"/>
                  </a:lnTo>
                  <a:lnTo>
                    <a:pt x="78" y="60"/>
                  </a:lnTo>
                  <a:lnTo>
                    <a:pt x="72" y="60"/>
                  </a:lnTo>
                  <a:lnTo>
                    <a:pt x="66" y="60"/>
                  </a:lnTo>
                  <a:lnTo>
                    <a:pt x="60" y="60"/>
                  </a:lnTo>
                  <a:lnTo>
                    <a:pt x="54" y="60"/>
                  </a:lnTo>
                  <a:lnTo>
                    <a:pt x="54" y="54"/>
                  </a:lnTo>
                  <a:lnTo>
                    <a:pt x="48" y="54"/>
                  </a:lnTo>
                  <a:lnTo>
                    <a:pt x="48" y="60"/>
                  </a:lnTo>
                  <a:lnTo>
                    <a:pt x="48" y="66"/>
                  </a:lnTo>
                  <a:lnTo>
                    <a:pt x="42" y="72"/>
                  </a:lnTo>
                  <a:lnTo>
                    <a:pt x="42" y="78"/>
                  </a:lnTo>
                  <a:lnTo>
                    <a:pt x="36" y="72"/>
                  </a:lnTo>
                  <a:lnTo>
                    <a:pt x="30" y="72"/>
                  </a:lnTo>
                  <a:lnTo>
                    <a:pt x="30" y="78"/>
                  </a:lnTo>
                  <a:lnTo>
                    <a:pt x="24" y="78"/>
                  </a:lnTo>
                  <a:lnTo>
                    <a:pt x="24" y="84"/>
                  </a:lnTo>
                  <a:lnTo>
                    <a:pt x="18" y="90"/>
                  </a:lnTo>
                  <a:lnTo>
                    <a:pt x="18" y="96"/>
                  </a:lnTo>
                  <a:lnTo>
                    <a:pt x="12" y="96"/>
                  </a:lnTo>
                  <a:lnTo>
                    <a:pt x="6" y="102"/>
                  </a:lnTo>
                  <a:lnTo>
                    <a:pt x="6" y="108"/>
                  </a:lnTo>
                  <a:lnTo>
                    <a:pt x="0" y="54"/>
                  </a:lnTo>
                  <a:lnTo>
                    <a:pt x="6" y="54"/>
                  </a:lnTo>
                  <a:lnTo>
                    <a:pt x="36" y="48"/>
                  </a:lnTo>
                  <a:lnTo>
                    <a:pt x="48" y="48"/>
                  </a:lnTo>
                  <a:lnTo>
                    <a:pt x="78" y="42"/>
                  </a:lnTo>
                  <a:lnTo>
                    <a:pt x="84" y="42"/>
                  </a:lnTo>
                  <a:lnTo>
                    <a:pt x="102" y="36"/>
                  </a:lnTo>
                  <a:lnTo>
                    <a:pt x="150" y="30"/>
                  </a:lnTo>
                  <a:lnTo>
                    <a:pt x="150" y="24"/>
                  </a:lnTo>
                  <a:lnTo>
                    <a:pt x="168" y="24"/>
                  </a:lnTo>
                  <a:lnTo>
                    <a:pt x="180" y="18"/>
                  </a:lnTo>
                  <a:lnTo>
                    <a:pt x="198" y="18"/>
                  </a:lnTo>
                  <a:lnTo>
                    <a:pt x="216" y="12"/>
                  </a:lnTo>
                  <a:lnTo>
                    <a:pt x="240" y="6"/>
                  </a:lnTo>
                  <a:lnTo>
                    <a:pt x="246" y="6"/>
                  </a:lnTo>
                  <a:lnTo>
                    <a:pt x="270" y="0"/>
                  </a:lnTo>
                  <a:lnTo>
                    <a:pt x="282" y="36"/>
                  </a:lnTo>
                  <a:lnTo>
                    <a:pt x="282" y="42"/>
                  </a:lnTo>
                  <a:lnTo>
                    <a:pt x="282" y="48"/>
                  </a:lnTo>
                  <a:lnTo>
                    <a:pt x="288" y="60"/>
                  </a:lnTo>
                  <a:lnTo>
                    <a:pt x="294" y="90"/>
                  </a:lnTo>
                  <a:lnTo>
                    <a:pt x="300" y="102"/>
                  </a:lnTo>
                  <a:close/>
                  <a:moveTo>
                    <a:pt x="252" y="90"/>
                  </a:moveTo>
                  <a:lnTo>
                    <a:pt x="252" y="84"/>
                  </a:lnTo>
                  <a:lnTo>
                    <a:pt x="246" y="84"/>
                  </a:lnTo>
                  <a:lnTo>
                    <a:pt x="252" y="84"/>
                  </a:lnTo>
                  <a:lnTo>
                    <a:pt x="252" y="90"/>
                  </a:lnTo>
                  <a:lnTo>
                    <a:pt x="246" y="90"/>
                  </a:lnTo>
                  <a:lnTo>
                    <a:pt x="252" y="90"/>
                  </a:lnTo>
                  <a:lnTo>
                    <a:pt x="246" y="96"/>
                  </a:lnTo>
                  <a:lnTo>
                    <a:pt x="246" y="84"/>
                  </a:lnTo>
                  <a:lnTo>
                    <a:pt x="246" y="78"/>
                  </a:lnTo>
                  <a:lnTo>
                    <a:pt x="252" y="84"/>
                  </a:lnTo>
                  <a:lnTo>
                    <a:pt x="258" y="84"/>
                  </a:lnTo>
                  <a:lnTo>
                    <a:pt x="252" y="84"/>
                  </a:lnTo>
                  <a:lnTo>
                    <a:pt x="252" y="90"/>
                  </a:lnTo>
                  <a:close/>
                  <a:moveTo>
                    <a:pt x="348" y="156"/>
                  </a:moveTo>
                  <a:lnTo>
                    <a:pt x="348" y="150"/>
                  </a:lnTo>
                  <a:lnTo>
                    <a:pt x="354" y="138"/>
                  </a:lnTo>
                  <a:lnTo>
                    <a:pt x="354" y="126"/>
                  </a:lnTo>
                  <a:lnTo>
                    <a:pt x="354" y="150"/>
                  </a:lnTo>
                  <a:lnTo>
                    <a:pt x="348" y="15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9" name="Freeform 3127"/>
            <p:cNvSpPr>
              <a:spLocks/>
            </p:cNvSpPr>
            <p:nvPr/>
          </p:nvSpPr>
          <p:spPr bwMode="auto">
            <a:xfrm>
              <a:off x="1812" y="1692"/>
              <a:ext cx="570" cy="450"/>
            </a:xfrm>
            <a:custGeom>
              <a:avLst/>
              <a:gdLst>
                <a:gd name="T0" fmla="*/ 552 w 570"/>
                <a:gd name="T1" fmla="*/ 390 h 450"/>
                <a:gd name="T2" fmla="*/ 552 w 570"/>
                <a:gd name="T3" fmla="*/ 414 h 450"/>
                <a:gd name="T4" fmla="*/ 546 w 570"/>
                <a:gd name="T5" fmla="*/ 450 h 450"/>
                <a:gd name="T6" fmla="*/ 474 w 570"/>
                <a:gd name="T7" fmla="*/ 444 h 450"/>
                <a:gd name="T8" fmla="*/ 468 w 570"/>
                <a:gd name="T9" fmla="*/ 444 h 450"/>
                <a:gd name="T10" fmla="*/ 396 w 570"/>
                <a:gd name="T11" fmla="*/ 438 h 450"/>
                <a:gd name="T12" fmla="*/ 300 w 570"/>
                <a:gd name="T13" fmla="*/ 432 h 450"/>
                <a:gd name="T14" fmla="*/ 258 w 570"/>
                <a:gd name="T15" fmla="*/ 426 h 450"/>
                <a:gd name="T16" fmla="*/ 234 w 570"/>
                <a:gd name="T17" fmla="*/ 426 h 450"/>
                <a:gd name="T18" fmla="*/ 198 w 570"/>
                <a:gd name="T19" fmla="*/ 420 h 450"/>
                <a:gd name="T20" fmla="*/ 168 w 570"/>
                <a:gd name="T21" fmla="*/ 420 h 450"/>
                <a:gd name="T22" fmla="*/ 126 w 570"/>
                <a:gd name="T23" fmla="*/ 414 h 450"/>
                <a:gd name="T24" fmla="*/ 120 w 570"/>
                <a:gd name="T25" fmla="*/ 414 h 450"/>
                <a:gd name="T26" fmla="*/ 48 w 570"/>
                <a:gd name="T27" fmla="*/ 402 h 450"/>
                <a:gd name="T28" fmla="*/ 0 w 570"/>
                <a:gd name="T29" fmla="*/ 396 h 450"/>
                <a:gd name="T30" fmla="*/ 6 w 570"/>
                <a:gd name="T31" fmla="*/ 336 h 450"/>
                <a:gd name="T32" fmla="*/ 12 w 570"/>
                <a:gd name="T33" fmla="*/ 306 h 450"/>
                <a:gd name="T34" fmla="*/ 12 w 570"/>
                <a:gd name="T35" fmla="*/ 282 h 450"/>
                <a:gd name="T36" fmla="*/ 12 w 570"/>
                <a:gd name="T37" fmla="*/ 270 h 450"/>
                <a:gd name="T38" fmla="*/ 18 w 570"/>
                <a:gd name="T39" fmla="*/ 246 h 450"/>
                <a:gd name="T40" fmla="*/ 30 w 570"/>
                <a:gd name="T41" fmla="*/ 162 h 450"/>
                <a:gd name="T42" fmla="*/ 30 w 570"/>
                <a:gd name="T43" fmla="*/ 144 h 450"/>
                <a:gd name="T44" fmla="*/ 36 w 570"/>
                <a:gd name="T45" fmla="*/ 132 h 450"/>
                <a:gd name="T46" fmla="*/ 42 w 570"/>
                <a:gd name="T47" fmla="*/ 78 h 450"/>
                <a:gd name="T48" fmla="*/ 48 w 570"/>
                <a:gd name="T49" fmla="*/ 30 h 450"/>
                <a:gd name="T50" fmla="*/ 54 w 570"/>
                <a:gd name="T51" fmla="*/ 0 h 450"/>
                <a:gd name="T52" fmla="*/ 138 w 570"/>
                <a:gd name="T53" fmla="*/ 12 h 450"/>
                <a:gd name="T54" fmla="*/ 180 w 570"/>
                <a:gd name="T55" fmla="*/ 18 h 450"/>
                <a:gd name="T56" fmla="*/ 216 w 570"/>
                <a:gd name="T57" fmla="*/ 18 h 450"/>
                <a:gd name="T58" fmla="*/ 252 w 570"/>
                <a:gd name="T59" fmla="*/ 24 h 450"/>
                <a:gd name="T60" fmla="*/ 264 w 570"/>
                <a:gd name="T61" fmla="*/ 24 h 450"/>
                <a:gd name="T62" fmla="*/ 330 w 570"/>
                <a:gd name="T63" fmla="*/ 30 h 450"/>
                <a:gd name="T64" fmla="*/ 360 w 570"/>
                <a:gd name="T65" fmla="*/ 36 h 450"/>
                <a:gd name="T66" fmla="*/ 420 w 570"/>
                <a:gd name="T67" fmla="*/ 42 h 450"/>
                <a:gd name="T68" fmla="*/ 456 w 570"/>
                <a:gd name="T69" fmla="*/ 42 h 450"/>
                <a:gd name="T70" fmla="*/ 474 w 570"/>
                <a:gd name="T71" fmla="*/ 42 h 450"/>
                <a:gd name="T72" fmla="*/ 528 w 570"/>
                <a:gd name="T73" fmla="*/ 48 h 450"/>
                <a:gd name="T74" fmla="*/ 570 w 570"/>
                <a:gd name="T75" fmla="*/ 54 h 450"/>
                <a:gd name="T76" fmla="*/ 570 w 570"/>
                <a:gd name="T77" fmla="*/ 78 h 450"/>
                <a:gd name="T78" fmla="*/ 570 w 570"/>
                <a:gd name="T79" fmla="*/ 84 h 450"/>
                <a:gd name="T80" fmla="*/ 570 w 570"/>
                <a:gd name="T81" fmla="*/ 108 h 450"/>
                <a:gd name="T82" fmla="*/ 570 w 570"/>
                <a:gd name="T83" fmla="*/ 114 h 450"/>
                <a:gd name="T84" fmla="*/ 564 w 570"/>
                <a:gd name="T85" fmla="*/ 150 h 450"/>
                <a:gd name="T86" fmla="*/ 564 w 570"/>
                <a:gd name="T87" fmla="*/ 192 h 450"/>
                <a:gd name="T88" fmla="*/ 558 w 570"/>
                <a:gd name="T89" fmla="*/ 240 h 450"/>
                <a:gd name="T90" fmla="*/ 558 w 570"/>
                <a:gd name="T91" fmla="*/ 246 h 450"/>
                <a:gd name="T92" fmla="*/ 558 w 570"/>
                <a:gd name="T93" fmla="*/ 282 h 450"/>
                <a:gd name="T94" fmla="*/ 558 w 570"/>
                <a:gd name="T95" fmla="*/ 288 h 450"/>
                <a:gd name="T96" fmla="*/ 552 w 570"/>
                <a:gd name="T97" fmla="*/ 324 h 450"/>
                <a:gd name="T98" fmla="*/ 552 w 570"/>
                <a:gd name="T99" fmla="*/ 378 h 450"/>
                <a:gd name="T100" fmla="*/ 552 w 570"/>
                <a:gd name="T101" fmla="*/ 39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0" h="450">
                  <a:moveTo>
                    <a:pt x="552" y="390"/>
                  </a:moveTo>
                  <a:lnTo>
                    <a:pt x="552" y="414"/>
                  </a:lnTo>
                  <a:lnTo>
                    <a:pt x="546" y="450"/>
                  </a:lnTo>
                  <a:lnTo>
                    <a:pt x="474" y="444"/>
                  </a:lnTo>
                  <a:lnTo>
                    <a:pt x="468" y="444"/>
                  </a:lnTo>
                  <a:lnTo>
                    <a:pt x="396" y="438"/>
                  </a:lnTo>
                  <a:lnTo>
                    <a:pt x="300" y="432"/>
                  </a:lnTo>
                  <a:lnTo>
                    <a:pt x="258" y="426"/>
                  </a:lnTo>
                  <a:lnTo>
                    <a:pt x="234" y="426"/>
                  </a:lnTo>
                  <a:lnTo>
                    <a:pt x="198" y="420"/>
                  </a:lnTo>
                  <a:lnTo>
                    <a:pt x="168" y="420"/>
                  </a:lnTo>
                  <a:lnTo>
                    <a:pt x="126" y="414"/>
                  </a:lnTo>
                  <a:lnTo>
                    <a:pt x="120" y="414"/>
                  </a:lnTo>
                  <a:lnTo>
                    <a:pt x="48" y="402"/>
                  </a:lnTo>
                  <a:lnTo>
                    <a:pt x="0" y="396"/>
                  </a:lnTo>
                  <a:lnTo>
                    <a:pt x="6" y="336"/>
                  </a:lnTo>
                  <a:lnTo>
                    <a:pt x="12" y="306"/>
                  </a:lnTo>
                  <a:lnTo>
                    <a:pt x="12" y="282"/>
                  </a:lnTo>
                  <a:lnTo>
                    <a:pt x="12" y="270"/>
                  </a:lnTo>
                  <a:lnTo>
                    <a:pt x="18" y="246"/>
                  </a:lnTo>
                  <a:lnTo>
                    <a:pt x="30" y="162"/>
                  </a:lnTo>
                  <a:lnTo>
                    <a:pt x="30" y="144"/>
                  </a:lnTo>
                  <a:lnTo>
                    <a:pt x="36" y="132"/>
                  </a:lnTo>
                  <a:lnTo>
                    <a:pt x="42" y="78"/>
                  </a:lnTo>
                  <a:lnTo>
                    <a:pt x="48" y="30"/>
                  </a:lnTo>
                  <a:lnTo>
                    <a:pt x="54" y="0"/>
                  </a:lnTo>
                  <a:lnTo>
                    <a:pt x="138" y="12"/>
                  </a:lnTo>
                  <a:lnTo>
                    <a:pt x="180" y="18"/>
                  </a:lnTo>
                  <a:lnTo>
                    <a:pt x="216" y="18"/>
                  </a:lnTo>
                  <a:lnTo>
                    <a:pt x="252" y="24"/>
                  </a:lnTo>
                  <a:lnTo>
                    <a:pt x="264" y="24"/>
                  </a:lnTo>
                  <a:lnTo>
                    <a:pt x="330" y="30"/>
                  </a:lnTo>
                  <a:lnTo>
                    <a:pt x="360" y="36"/>
                  </a:lnTo>
                  <a:lnTo>
                    <a:pt x="420" y="42"/>
                  </a:lnTo>
                  <a:lnTo>
                    <a:pt x="456" y="42"/>
                  </a:lnTo>
                  <a:lnTo>
                    <a:pt x="474" y="42"/>
                  </a:lnTo>
                  <a:lnTo>
                    <a:pt x="528" y="48"/>
                  </a:lnTo>
                  <a:lnTo>
                    <a:pt x="570" y="54"/>
                  </a:lnTo>
                  <a:lnTo>
                    <a:pt x="570" y="78"/>
                  </a:lnTo>
                  <a:lnTo>
                    <a:pt x="570" y="84"/>
                  </a:lnTo>
                  <a:lnTo>
                    <a:pt x="570" y="108"/>
                  </a:lnTo>
                  <a:lnTo>
                    <a:pt x="570" y="114"/>
                  </a:lnTo>
                  <a:lnTo>
                    <a:pt x="564" y="150"/>
                  </a:lnTo>
                  <a:lnTo>
                    <a:pt x="564" y="192"/>
                  </a:lnTo>
                  <a:lnTo>
                    <a:pt x="558" y="240"/>
                  </a:lnTo>
                  <a:lnTo>
                    <a:pt x="558" y="246"/>
                  </a:lnTo>
                  <a:lnTo>
                    <a:pt x="558" y="282"/>
                  </a:lnTo>
                  <a:lnTo>
                    <a:pt x="558" y="288"/>
                  </a:lnTo>
                  <a:lnTo>
                    <a:pt x="552" y="324"/>
                  </a:lnTo>
                  <a:lnTo>
                    <a:pt x="552" y="378"/>
                  </a:lnTo>
                  <a:lnTo>
                    <a:pt x="552" y="39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0" name="Freeform 3128"/>
            <p:cNvSpPr>
              <a:spLocks noEditPoints="1"/>
            </p:cNvSpPr>
            <p:nvPr/>
          </p:nvSpPr>
          <p:spPr bwMode="auto">
            <a:xfrm>
              <a:off x="3342" y="1890"/>
              <a:ext cx="588" cy="300"/>
            </a:xfrm>
            <a:custGeom>
              <a:avLst/>
              <a:gdLst>
                <a:gd name="T0" fmla="*/ 180 w 588"/>
                <a:gd name="T1" fmla="*/ 270 h 300"/>
                <a:gd name="T2" fmla="*/ 120 w 588"/>
                <a:gd name="T3" fmla="*/ 276 h 300"/>
                <a:gd name="T4" fmla="*/ 90 w 588"/>
                <a:gd name="T5" fmla="*/ 294 h 300"/>
                <a:gd name="T6" fmla="*/ 12 w 588"/>
                <a:gd name="T7" fmla="*/ 300 h 300"/>
                <a:gd name="T8" fmla="*/ 30 w 588"/>
                <a:gd name="T9" fmla="*/ 294 h 300"/>
                <a:gd name="T10" fmla="*/ 30 w 588"/>
                <a:gd name="T11" fmla="*/ 276 h 300"/>
                <a:gd name="T12" fmla="*/ 30 w 588"/>
                <a:gd name="T13" fmla="*/ 270 h 300"/>
                <a:gd name="T14" fmla="*/ 30 w 588"/>
                <a:gd name="T15" fmla="*/ 252 h 300"/>
                <a:gd name="T16" fmla="*/ 36 w 588"/>
                <a:gd name="T17" fmla="*/ 228 h 300"/>
                <a:gd name="T18" fmla="*/ 60 w 588"/>
                <a:gd name="T19" fmla="*/ 234 h 300"/>
                <a:gd name="T20" fmla="*/ 84 w 588"/>
                <a:gd name="T21" fmla="*/ 240 h 300"/>
                <a:gd name="T22" fmla="*/ 78 w 588"/>
                <a:gd name="T23" fmla="*/ 216 h 300"/>
                <a:gd name="T24" fmla="*/ 114 w 588"/>
                <a:gd name="T25" fmla="*/ 192 h 300"/>
                <a:gd name="T26" fmla="*/ 108 w 588"/>
                <a:gd name="T27" fmla="*/ 174 h 300"/>
                <a:gd name="T28" fmla="*/ 120 w 588"/>
                <a:gd name="T29" fmla="*/ 156 h 300"/>
                <a:gd name="T30" fmla="*/ 132 w 588"/>
                <a:gd name="T31" fmla="*/ 150 h 300"/>
                <a:gd name="T32" fmla="*/ 150 w 588"/>
                <a:gd name="T33" fmla="*/ 150 h 300"/>
                <a:gd name="T34" fmla="*/ 156 w 588"/>
                <a:gd name="T35" fmla="*/ 144 h 300"/>
                <a:gd name="T36" fmla="*/ 180 w 588"/>
                <a:gd name="T37" fmla="*/ 150 h 300"/>
                <a:gd name="T38" fmla="*/ 198 w 588"/>
                <a:gd name="T39" fmla="*/ 138 h 300"/>
                <a:gd name="T40" fmla="*/ 210 w 588"/>
                <a:gd name="T41" fmla="*/ 144 h 300"/>
                <a:gd name="T42" fmla="*/ 222 w 588"/>
                <a:gd name="T43" fmla="*/ 150 h 300"/>
                <a:gd name="T44" fmla="*/ 228 w 588"/>
                <a:gd name="T45" fmla="*/ 132 h 300"/>
                <a:gd name="T46" fmla="*/ 240 w 588"/>
                <a:gd name="T47" fmla="*/ 120 h 300"/>
                <a:gd name="T48" fmla="*/ 246 w 588"/>
                <a:gd name="T49" fmla="*/ 114 h 300"/>
                <a:gd name="T50" fmla="*/ 258 w 588"/>
                <a:gd name="T51" fmla="*/ 126 h 300"/>
                <a:gd name="T52" fmla="*/ 276 w 588"/>
                <a:gd name="T53" fmla="*/ 126 h 300"/>
                <a:gd name="T54" fmla="*/ 276 w 588"/>
                <a:gd name="T55" fmla="*/ 96 h 300"/>
                <a:gd name="T56" fmla="*/ 294 w 588"/>
                <a:gd name="T57" fmla="*/ 84 h 300"/>
                <a:gd name="T58" fmla="*/ 306 w 588"/>
                <a:gd name="T59" fmla="*/ 66 h 300"/>
                <a:gd name="T60" fmla="*/ 318 w 588"/>
                <a:gd name="T61" fmla="*/ 48 h 300"/>
                <a:gd name="T62" fmla="*/ 330 w 588"/>
                <a:gd name="T63" fmla="*/ 42 h 300"/>
                <a:gd name="T64" fmla="*/ 348 w 588"/>
                <a:gd name="T65" fmla="*/ 36 h 300"/>
                <a:gd name="T66" fmla="*/ 348 w 588"/>
                <a:gd name="T67" fmla="*/ 18 h 300"/>
                <a:gd name="T68" fmla="*/ 360 w 588"/>
                <a:gd name="T69" fmla="*/ 6 h 300"/>
                <a:gd name="T70" fmla="*/ 378 w 588"/>
                <a:gd name="T71" fmla="*/ 12 h 300"/>
                <a:gd name="T72" fmla="*/ 396 w 588"/>
                <a:gd name="T73" fmla="*/ 24 h 300"/>
                <a:gd name="T74" fmla="*/ 414 w 588"/>
                <a:gd name="T75" fmla="*/ 30 h 300"/>
                <a:gd name="T76" fmla="*/ 432 w 588"/>
                <a:gd name="T77" fmla="*/ 42 h 300"/>
                <a:gd name="T78" fmla="*/ 450 w 588"/>
                <a:gd name="T79" fmla="*/ 36 h 300"/>
                <a:gd name="T80" fmla="*/ 474 w 588"/>
                <a:gd name="T81" fmla="*/ 42 h 300"/>
                <a:gd name="T82" fmla="*/ 492 w 588"/>
                <a:gd name="T83" fmla="*/ 30 h 300"/>
                <a:gd name="T84" fmla="*/ 504 w 588"/>
                <a:gd name="T85" fmla="*/ 36 h 300"/>
                <a:gd name="T86" fmla="*/ 522 w 588"/>
                <a:gd name="T87" fmla="*/ 48 h 300"/>
                <a:gd name="T88" fmla="*/ 528 w 588"/>
                <a:gd name="T89" fmla="*/ 72 h 300"/>
                <a:gd name="T90" fmla="*/ 540 w 588"/>
                <a:gd name="T91" fmla="*/ 96 h 300"/>
                <a:gd name="T92" fmla="*/ 552 w 588"/>
                <a:gd name="T93" fmla="*/ 114 h 300"/>
                <a:gd name="T94" fmla="*/ 564 w 588"/>
                <a:gd name="T95" fmla="*/ 126 h 300"/>
                <a:gd name="T96" fmla="*/ 570 w 588"/>
                <a:gd name="T97" fmla="*/ 132 h 300"/>
                <a:gd name="T98" fmla="*/ 588 w 588"/>
                <a:gd name="T99" fmla="*/ 132 h 300"/>
                <a:gd name="T100" fmla="*/ 546 w 588"/>
                <a:gd name="T101" fmla="*/ 174 h 300"/>
                <a:gd name="T102" fmla="*/ 528 w 588"/>
                <a:gd name="T103" fmla="*/ 204 h 300"/>
                <a:gd name="T104" fmla="*/ 510 w 588"/>
                <a:gd name="T105" fmla="*/ 216 h 300"/>
                <a:gd name="T106" fmla="*/ 492 w 588"/>
                <a:gd name="T107" fmla="*/ 228 h 300"/>
                <a:gd name="T108" fmla="*/ 468 w 588"/>
                <a:gd name="T109" fmla="*/ 246 h 300"/>
                <a:gd name="T110" fmla="*/ 378 w 588"/>
                <a:gd name="T111" fmla="*/ 258 h 300"/>
                <a:gd name="T112" fmla="*/ 330 w 588"/>
                <a:gd name="T113" fmla="*/ 258 h 300"/>
                <a:gd name="T114" fmla="*/ 252 w 588"/>
                <a:gd name="T115" fmla="*/ 264 h 300"/>
                <a:gd name="T116" fmla="*/ 6 w 588"/>
                <a:gd name="T117" fmla="*/ 2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300">
                  <a:moveTo>
                    <a:pt x="246" y="264"/>
                  </a:moveTo>
                  <a:lnTo>
                    <a:pt x="222" y="270"/>
                  </a:lnTo>
                  <a:lnTo>
                    <a:pt x="198" y="270"/>
                  </a:lnTo>
                  <a:lnTo>
                    <a:pt x="180" y="270"/>
                  </a:lnTo>
                  <a:lnTo>
                    <a:pt x="156" y="276"/>
                  </a:lnTo>
                  <a:lnTo>
                    <a:pt x="150" y="276"/>
                  </a:lnTo>
                  <a:lnTo>
                    <a:pt x="138" y="276"/>
                  </a:lnTo>
                  <a:lnTo>
                    <a:pt x="120" y="276"/>
                  </a:lnTo>
                  <a:lnTo>
                    <a:pt x="126" y="282"/>
                  </a:lnTo>
                  <a:lnTo>
                    <a:pt x="126" y="288"/>
                  </a:lnTo>
                  <a:lnTo>
                    <a:pt x="126" y="294"/>
                  </a:lnTo>
                  <a:lnTo>
                    <a:pt x="90" y="294"/>
                  </a:lnTo>
                  <a:lnTo>
                    <a:pt x="84" y="294"/>
                  </a:lnTo>
                  <a:lnTo>
                    <a:pt x="60" y="300"/>
                  </a:lnTo>
                  <a:lnTo>
                    <a:pt x="18" y="300"/>
                  </a:lnTo>
                  <a:lnTo>
                    <a:pt x="12" y="300"/>
                  </a:lnTo>
                  <a:lnTo>
                    <a:pt x="18" y="288"/>
                  </a:lnTo>
                  <a:lnTo>
                    <a:pt x="24" y="288"/>
                  </a:lnTo>
                  <a:lnTo>
                    <a:pt x="24" y="294"/>
                  </a:lnTo>
                  <a:lnTo>
                    <a:pt x="30" y="294"/>
                  </a:lnTo>
                  <a:lnTo>
                    <a:pt x="30" y="288"/>
                  </a:lnTo>
                  <a:lnTo>
                    <a:pt x="30" y="282"/>
                  </a:lnTo>
                  <a:lnTo>
                    <a:pt x="36" y="282"/>
                  </a:lnTo>
                  <a:lnTo>
                    <a:pt x="30" y="276"/>
                  </a:lnTo>
                  <a:lnTo>
                    <a:pt x="30" y="270"/>
                  </a:lnTo>
                  <a:lnTo>
                    <a:pt x="36" y="276"/>
                  </a:lnTo>
                  <a:lnTo>
                    <a:pt x="36" y="270"/>
                  </a:lnTo>
                  <a:lnTo>
                    <a:pt x="30" y="270"/>
                  </a:lnTo>
                  <a:lnTo>
                    <a:pt x="30" y="264"/>
                  </a:lnTo>
                  <a:lnTo>
                    <a:pt x="36" y="264"/>
                  </a:lnTo>
                  <a:lnTo>
                    <a:pt x="36" y="252"/>
                  </a:lnTo>
                  <a:lnTo>
                    <a:pt x="30" y="252"/>
                  </a:lnTo>
                  <a:lnTo>
                    <a:pt x="30" y="246"/>
                  </a:lnTo>
                  <a:lnTo>
                    <a:pt x="30" y="240"/>
                  </a:lnTo>
                  <a:lnTo>
                    <a:pt x="36" y="240"/>
                  </a:lnTo>
                  <a:lnTo>
                    <a:pt x="36" y="228"/>
                  </a:lnTo>
                  <a:lnTo>
                    <a:pt x="42" y="228"/>
                  </a:lnTo>
                  <a:lnTo>
                    <a:pt x="48" y="228"/>
                  </a:lnTo>
                  <a:lnTo>
                    <a:pt x="54" y="228"/>
                  </a:lnTo>
                  <a:lnTo>
                    <a:pt x="60" y="234"/>
                  </a:lnTo>
                  <a:lnTo>
                    <a:pt x="66" y="234"/>
                  </a:lnTo>
                  <a:lnTo>
                    <a:pt x="72" y="234"/>
                  </a:lnTo>
                  <a:lnTo>
                    <a:pt x="78" y="240"/>
                  </a:lnTo>
                  <a:lnTo>
                    <a:pt x="84" y="240"/>
                  </a:lnTo>
                  <a:lnTo>
                    <a:pt x="84" y="234"/>
                  </a:lnTo>
                  <a:lnTo>
                    <a:pt x="90" y="228"/>
                  </a:lnTo>
                  <a:lnTo>
                    <a:pt x="84" y="222"/>
                  </a:lnTo>
                  <a:lnTo>
                    <a:pt x="78" y="216"/>
                  </a:lnTo>
                  <a:lnTo>
                    <a:pt x="84" y="204"/>
                  </a:lnTo>
                  <a:lnTo>
                    <a:pt x="90" y="204"/>
                  </a:lnTo>
                  <a:lnTo>
                    <a:pt x="96" y="198"/>
                  </a:lnTo>
                  <a:lnTo>
                    <a:pt x="114" y="192"/>
                  </a:lnTo>
                  <a:lnTo>
                    <a:pt x="108" y="186"/>
                  </a:lnTo>
                  <a:lnTo>
                    <a:pt x="108" y="180"/>
                  </a:lnTo>
                  <a:lnTo>
                    <a:pt x="102" y="174"/>
                  </a:lnTo>
                  <a:lnTo>
                    <a:pt x="108" y="174"/>
                  </a:lnTo>
                  <a:lnTo>
                    <a:pt x="108" y="168"/>
                  </a:lnTo>
                  <a:lnTo>
                    <a:pt x="114" y="162"/>
                  </a:lnTo>
                  <a:lnTo>
                    <a:pt x="120" y="162"/>
                  </a:lnTo>
                  <a:lnTo>
                    <a:pt x="120" y="156"/>
                  </a:lnTo>
                  <a:lnTo>
                    <a:pt x="120" y="150"/>
                  </a:lnTo>
                  <a:lnTo>
                    <a:pt x="126" y="150"/>
                  </a:lnTo>
                  <a:lnTo>
                    <a:pt x="132" y="156"/>
                  </a:lnTo>
                  <a:lnTo>
                    <a:pt x="132" y="150"/>
                  </a:lnTo>
                  <a:lnTo>
                    <a:pt x="138" y="150"/>
                  </a:lnTo>
                  <a:lnTo>
                    <a:pt x="138" y="156"/>
                  </a:lnTo>
                  <a:lnTo>
                    <a:pt x="144" y="156"/>
                  </a:lnTo>
                  <a:lnTo>
                    <a:pt x="150" y="150"/>
                  </a:lnTo>
                  <a:lnTo>
                    <a:pt x="144" y="150"/>
                  </a:lnTo>
                  <a:lnTo>
                    <a:pt x="144" y="144"/>
                  </a:lnTo>
                  <a:lnTo>
                    <a:pt x="156" y="150"/>
                  </a:lnTo>
                  <a:lnTo>
                    <a:pt x="156" y="144"/>
                  </a:lnTo>
                  <a:lnTo>
                    <a:pt x="162" y="144"/>
                  </a:lnTo>
                  <a:lnTo>
                    <a:pt x="168" y="150"/>
                  </a:lnTo>
                  <a:lnTo>
                    <a:pt x="174" y="150"/>
                  </a:lnTo>
                  <a:lnTo>
                    <a:pt x="180" y="150"/>
                  </a:lnTo>
                  <a:lnTo>
                    <a:pt x="180" y="156"/>
                  </a:lnTo>
                  <a:lnTo>
                    <a:pt x="186" y="156"/>
                  </a:lnTo>
                  <a:lnTo>
                    <a:pt x="192" y="144"/>
                  </a:lnTo>
                  <a:lnTo>
                    <a:pt x="198" y="138"/>
                  </a:lnTo>
                  <a:lnTo>
                    <a:pt x="204" y="138"/>
                  </a:lnTo>
                  <a:lnTo>
                    <a:pt x="204" y="132"/>
                  </a:lnTo>
                  <a:lnTo>
                    <a:pt x="210" y="138"/>
                  </a:lnTo>
                  <a:lnTo>
                    <a:pt x="210" y="144"/>
                  </a:lnTo>
                  <a:lnTo>
                    <a:pt x="216" y="144"/>
                  </a:lnTo>
                  <a:lnTo>
                    <a:pt x="222" y="144"/>
                  </a:lnTo>
                  <a:lnTo>
                    <a:pt x="216" y="144"/>
                  </a:lnTo>
                  <a:lnTo>
                    <a:pt x="222" y="150"/>
                  </a:lnTo>
                  <a:lnTo>
                    <a:pt x="222" y="144"/>
                  </a:lnTo>
                  <a:lnTo>
                    <a:pt x="222" y="138"/>
                  </a:lnTo>
                  <a:lnTo>
                    <a:pt x="228" y="138"/>
                  </a:lnTo>
                  <a:lnTo>
                    <a:pt x="228" y="132"/>
                  </a:lnTo>
                  <a:lnTo>
                    <a:pt x="228" y="126"/>
                  </a:lnTo>
                  <a:lnTo>
                    <a:pt x="234" y="126"/>
                  </a:lnTo>
                  <a:lnTo>
                    <a:pt x="234" y="120"/>
                  </a:lnTo>
                  <a:lnTo>
                    <a:pt x="240" y="120"/>
                  </a:lnTo>
                  <a:lnTo>
                    <a:pt x="240" y="114"/>
                  </a:lnTo>
                  <a:lnTo>
                    <a:pt x="240" y="108"/>
                  </a:lnTo>
                  <a:lnTo>
                    <a:pt x="240" y="114"/>
                  </a:lnTo>
                  <a:lnTo>
                    <a:pt x="246" y="114"/>
                  </a:lnTo>
                  <a:lnTo>
                    <a:pt x="246" y="120"/>
                  </a:lnTo>
                  <a:lnTo>
                    <a:pt x="246" y="126"/>
                  </a:lnTo>
                  <a:lnTo>
                    <a:pt x="252" y="126"/>
                  </a:lnTo>
                  <a:lnTo>
                    <a:pt x="258" y="126"/>
                  </a:lnTo>
                  <a:lnTo>
                    <a:pt x="264" y="132"/>
                  </a:lnTo>
                  <a:lnTo>
                    <a:pt x="264" y="126"/>
                  </a:lnTo>
                  <a:lnTo>
                    <a:pt x="270" y="126"/>
                  </a:lnTo>
                  <a:lnTo>
                    <a:pt x="276" y="126"/>
                  </a:lnTo>
                  <a:lnTo>
                    <a:pt x="276" y="120"/>
                  </a:lnTo>
                  <a:lnTo>
                    <a:pt x="276" y="108"/>
                  </a:lnTo>
                  <a:lnTo>
                    <a:pt x="276" y="102"/>
                  </a:lnTo>
                  <a:lnTo>
                    <a:pt x="276" y="96"/>
                  </a:lnTo>
                  <a:lnTo>
                    <a:pt x="282" y="96"/>
                  </a:lnTo>
                  <a:lnTo>
                    <a:pt x="288" y="96"/>
                  </a:lnTo>
                  <a:lnTo>
                    <a:pt x="294" y="90"/>
                  </a:lnTo>
                  <a:lnTo>
                    <a:pt x="294" y="84"/>
                  </a:lnTo>
                  <a:lnTo>
                    <a:pt x="294" y="78"/>
                  </a:lnTo>
                  <a:lnTo>
                    <a:pt x="300" y="78"/>
                  </a:lnTo>
                  <a:lnTo>
                    <a:pt x="306" y="72"/>
                  </a:lnTo>
                  <a:lnTo>
                    <a:pt x="306" y="66"/>
                  </a:lnTo>
                  <a:lnTo>
                    <a:pt x="306" y="54"/>
                  </a:lnTo>
                  <a:lnTo>
                    <a:pt x="306" y="48"/>
                  </a:lnTo>
                  <a:lnTo>
                    <a:pt x="312" y="48"/>
                  </a:lnTo>
                  <a:lnTo>
                    <a:pt x="318" y="48"/>
                  </a:lnTo>
                  <a:lnTo>
                    <a:pt x="324" y="54"/>
                  </a:lnTo>
                  <a:lnTo>
                    <a:pt x="324" y="48"/>
                  </a:lnTo>
                  <a:lnTo>
                    <a:pt x="330" y="48"/>
                  </a:lnTo>
                  <a:lnTo>
                    <a:pt x="330" y="42"/>
                  </a:lnTo>
                  <a:lnTo>
                    <a:pt x="336" y="42"/>
                  </a:lnTo>
                  <a:lnTo>
                    <a:pt x="342" y="42"/>
                  </a:lnTo>
                  <a:lnTo>
                    <a:pt x="354" y="36"/>
                  </a:lnTo>
                  <a:lnTo>
                    <a:pt x="348" y="36"/>
                  </a:lnTo>
                  <a:lnTo>
                    <a:pt x="354" y="30"/>
                  </a:lnTo>
                  <a:lnTo>
                    <a:pt x="348" y="30"/>
                  </a:lnTo>
                  <a:lnTo>
                    <a:pt x="348" y="24"/>
                  </a:lnTo>
                  <a:lnTo>
                    <a:pt x="348" y="18"/>
                  </a:lnTo>
                  <a:lnTo>
                    <a:pt x="342" y="12"/>
                  </a:lnTo>
                  <a:lnTo>
                    <a:pt x="348" y="6"/>
                  </a:lnTo>
                  <a:lnTo>
                    <a:pt x="354" y="0"/>
                  </a:lnTo>
                  <a:lnTo>
                    <a:pt x="360" y="6"/>
                  </a:lnTo>
                  <a:lnTo>
                    <a:pt x="366" y="6"/>
                  </a:lnTo>
                  <a:lnTo>
                    <a:pt x="372" y="6"/>
                  </a:lnTo>
                  <a:lnTo>
                    <a:pt x="378" y="6"/>
                  </a:lnTo>
                  <a:lnTo>
                    <a:pt x="378" y="12"/>
                  </a:lnTo>
                  <a:lnTo>
                    <a:pt x="384" y="12"/>
                  </a:lnTo>
                  <a:lnTo>
                    <a:pt x="390" y="12"/>
                  </a:lnTo>
                  <a:lnTo>
                    <a:pt x="390" y="18"/>
                  </a:lnTo>
                  <a:lnTo>
                    <a:pt x="396" y="24"/>
                  </a:lnTo>
                  <a:lnTo>
                    <a:pt x="396" y="30"/>
                  </a:lnTo>
                  <a:lnTo>
                    <a:pt x="402" y="30"/>
                  </a:lnTo>
                  <a:lnTo>
                    <a:pt x="408" y="36"/>
                  </a:lnTo>
                  <a:lnTo>
                    <a:pt x="414" y="30"/>
                  </a:lnTo>
                  <a:lnTo>
                    <a:pt x="420" y="36"/>
                  </a:lnTo>
                  <a:lnTo>
                    <a:pt x="426" y="36"/>
                  </a:lnTo>
                  <a:lnTo>
                    <a:pt x="432" y="36"/>
                  </a:lnTo>
                  <a:lnTo>
                    <a:pt x="432" y="42"/>
                  </a:lnTo>
                  <a:lnTo>
                    <a:pt x="438" y="42"/>
                  </a:lnTo>
                  <a:lnTo>
                    <a:pt x="444" y="42"/>
                  </a:lnTo>
                  <a:lnTo>
                    <a:pt x="444" y="36"/>
                  </a:lnTo>
                  <a:lnTo>
                    <a:pt x="450" y="36"/>
                  </a:lnTo>
                  <a:lnTo>
                    <a:pt x="456" y="36"/>
                  </a:lnTo>
                  <a:lnTo>
                    <a:pt x="462" y="36"/>
                  </a:lnTo>
                  <a:lnTo>
                    <a:pt x="468" y="42"/>
                  </a:lnTo>
                  <a:lnTo>
                    <a:pt x="474" y="42"/>
                  </a:lnTo>
                  <a:lnTo>
                    <a:pt x="480" y="42"/>
                  </a:lnTo>
                  <a:lnTo>
                    <a:pt x="486" y="36"/>
                  </a:lnTo>
                  <a:lnTo>
                    <a:pt x="486" y="30"/>
                  </a:lnTo>
                  <a:lnTo>
                    <a:pt x="492" y="30"/>
                  </a:lnTo>
                  <a:lnTo>
                    <a:pt x="498" y="24"/>
                  </a:lnTo>
                  <a:lnTo>
                    <a:pt x="498" y="30"/>
                  </a:lnTo>
                  <a:lnTo>
                    <a:pt x="504" y="30"/>
                  </a:lnTo>
                  <a:lnTo>
                    <a:pt x="504" y="36"/>
                  </a:lnTo>
                  <a:lnTo>
                    <a:pt x="504" y="42"/>
                  </a:lnTo>
                  <a:lnTo>
                    <a:pt x="510" y="42"/>
                  </a:lnTo>
                  <a:lnTo>
                    <a:pt x="516" y="42"/>
                  </a:lnTo>
                  <a:lnTo>
                    <a:pt x="522" y="48"/>
                  </a:lnTo>
                  <a:lnTo>
                    <a:pt x="528" y="54"/>
                  </a:lnTo>
                  <a:lnTo>
                    <a:pt x="528" y="60"/>
                  </a:lnTo>
                  <a:lnTo>
                    <a:pt x="528" y="66"/>
                  </a:lnTo>
                  <a:lnTo>
                    <a:pt x="528" y="72"/>
                  </a:lnTo>
                  <a:lnTo>
                    <a:pt x="528" y="78"/>
                  </a:lnTo>
                  <a:lnTo>
                    <a:pt x="528" y="84"/>
                  </a:lnTo>
                  <a:lnTo>
                    <a:pt x="540" y="90"/>
                  </a:lnTo>
                  <a:lnTo>
                    <a:pt x="540" y="96"/>
                  </a:lnTo>
                  <a:lnTo>
                    <a:pt x="540" y="102"/>
                  </a:lnTo>
                  <a:lnTo>
                    <a:pt x="546" y="102"/>
                  </a:lnTo>
                  <a:lnTo>
                    <a:pt x="546" y="108"/>
                  </a:lnTo>
                  <a:lnTo>
                    <a:pt x="552" y="114"/>
                  </a:lnTo>
                  <a:lnTo>
                    <a:pt x="558" y="114"/>
                  </a:lnTo>
                  <a:lnTo>
                    <a:pt x="558" y="120"/>
                  </a:lnTo>
                  <a:lnTo>
                    <a:pt x="558" y="126"/>
                  </a:lnTo>
                  <a:lnTo>
                    <a:pt x="564" y="126"/>
                  </a:lnTo>
                  <a:lnTo>
                    <a:pt x="570" y="126"/>
                  </a:lnTo>
                  <a:lnTo>
                    <a:pt x="570" y="132"/>
                  </a:lnTo>
                  <a:lnTo>
                    <a:pt x="576" y="132"/>
                  </a:lnTo>
                  <a:lnTo>
                    <a:pt x="570" y="132"/>
                  </a:lnTo>
                  <a:lnTo>
                    <a:pt x="576" y="132"/>
                  </a:lnTo>
                  <a:lnTo>
                    <a:pt x="582" y="138"/>
                  </a:lnTo>
                  <a:lnTo>
                    <a:pt x="582" y="132"/>
                  </a:lnTo>
                  <a:lnTo>
                    <a:pt x="588" y="132"/>
                  </a:lnTo>
                  <a:lnTo>
                    <a:pt x="564" y="162"/>
                  </a:lnTo>
                  <a:lnTo>
                    <a:pt x="564" y="168"/>
                  </a:lnTo>
                  <a:lnTo>
                    <a:pt x="558" y="168"/>
                  </a:lnTo>
                  <a:lnTo>
                    <a:pt x="546" y="174"/>
                  </a:lnTo>
                  <a:lnTo>
                    <a:pt x="534" y="186"/>
                  </a:lnTo>
                  <a:lnTo>
                    <a:pt x="534" y="192"/>
                  </a:lnTo>
                  <a:lnTo>
                    <a:pt x="528" y="198"/>
                  </a:lnTo>
                  <a:lnTo>
                    <a:pt x="528" y="204"/>
                  </a:lnTo>
                  <a:lnTo>
                    <a:pt x="528" y="210"/>
                  </a:lnTo>
                  <a:lnTo>
                    <a:pt x="522" y="210"/>
                  </a:lnTo>
                  <a:lnTo>
                    <a:pt x="510" y="210"/>
                  </a:lnTo>
                  <a:lnTo>
                    <a:pt x="510" y="216"/>
                  </a:lnTo>
                  <a:lnTo>
                    <a:pt x="510" y="222"/>
                  </a:lnTo>
                  <a:lnTo>
                    <a:pt x="510" y="228"/>
                  </a:lnTo>
                  <a:lnTo>
                    <a:pt x="504" y="228"/>
                  </a:lnTo>
                  <a:lnTo>
                    <a:pt x="492" y="228"/>
                  </a:lnTo>
                  <a:lnTo>
                    <a:pt x="486" y="234"/>
                  </a:lnTo>
                  <a:lnTo>
                    <a:pt x="480" y="234"/>
                  </a:lnTo>
                  <a:lnTo>
                    <a:pt x="480" y="240"/>
                  </a:lnTo>
                  <a:lnTo>
                    <a:pt x="468" y="246"/>
                  </a:lnTo>
                  <a:lnTo>
                    <a:pt x="444" y="246"/>
                  </a:lnTo>
                  <a:lnTo>
                    <a:pt x="438" y="252"/>
                  </a:lnTo>
                  <a:lnTo>
                    <a:pt x="420" y="252"/>
                  </a:lnTo>
                  <a:lnTo>
                    <a:pt x="378" y="258"/>
                  </a:lnTo>
                  <a:lnTo>
                    <a:pt x="360" y="258"/>
                  </a:lnTo>
                  <a:lnTo>
                    <a:pt x="342" y="258"/>
                  </a:lnTo>
                  <a:lnTo>
                    <a:pt x="336" y="258"/>
                  </a:lnTo>
                  <a:lnTo>
                    <a:pt x="330" y="258"/>
                  </a:lnTo>
                  <a:lnTo>
                    <a:pt x="300" y="264"/>
                  </a:lnTo>
                  <a:lnTo>
                    <a:pt x="288" y="264"/>
                  </a:lnTo>
                  <a:lnTo>
                    <a:pt x="270" y="264"/>
                  </a:lnTo>
                  <a:lnTo>
                    <a:pt x="252" y="264"/>
                  </a:lnTo>
                  <a:lnTo>
                    <a:pt x="246" y="264"/>
                  </a:lnTo>
                  <a:close/>
                  <a:moveTo>
                    <a:pt x="6" y="300"/>
                  </a:moveTo>
                  <a:lnTo>
                    <a:pt x="0" y="300"/>
                  </a:lnTo>
                  <a:lnTo>
                    <a:pt x="6" y="294"/>
                  </a:lnTo>
                  <a:lnTo>
                    <a:pt x="12" y="294"/>
                  </a:lnTo>
                  <a:lnTo>
                    <a:pt x="12" y="300"/>
                  </a:lnTo>
                  <a:lnTo>
                    <a:pt x="6" y="30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1" name="Freeform 3129"/>
            <p:cNvSpPr>
              <a:spLocks/>
            </p:cNvSpPr>
            <p:nvPr/>
          </p:nvSpPr>
          <p:spPr bwMode="auto">
            <a:xfrm>
              <a:off x="2358" y="1842"/>
              <a:ext cx="588" cy="318"/>
            </a:xfrm>
            <a:custGeom>
              <a:avLst/>
              <a:gdLst>
                <a:gd name="T0" fmla="*/ 522 w 588"/>
                <a:gd name="T1" fmla="*/ 318 h 318"/>
                <a:gd name="T2" fmla="*/ 492 w 588"/>
                <a:gd name="T3" fmla="*/ 318 h 318"/>
                <a:gd name="T4" fmla="*/ 474 w 588"/>
                <a:gd name="T5" fmla="*/ 318 h 318"/>
                <a:gd name="T6" fmla="*/ 420 w 588"/>
                <a:gd name="T7" fmla="*/ 318 h 318"/>
                <a:gd name="T8" fmla="*/ 360 w 588"/>
                <a:gd name="T9" fmla="*/ 318 h 318"/>
                <a:gd name="T10" fmla="*/ 312 w 588"/>
                <a:gd name="T11" fmla="*/ 312 h 318"/>
                <a:gd name="T12" fmla="*/ 276 w 588"/>
                <a:gd name="T13" fmla="*/ 312 h 318"/>
                <a:gd name="T14" fmla="*/ 204 w 588"/>
                <a:gd name="T15" fmla="*/ 312 h 318"/>
                <a:gd name="T16" fmla="*/ 162 w 588"/>
                <a:gd name="T17" fmla="*/ 312 h 318"/>
                <a:gd name="T18" fmla="*/ 114 w 588"/>
                <a:gd name="T19" fmla="*/ 306 h 318"/>
                <a:gd name="T20" fmla="*/ 78 w 588"/>
                <a:gd name="T21" fmla="*/ 306 h 318"/>
                <a:gd name="T22" fmla="*/ 0 w 588"/>
                <a:gd name="T23" fmla="*/ 300 h 318"/>
                <a:gd name="T24" fmla="*/ 6 w 588"/>
                <a:gd name="T25" fmla="*/ 240 h 318"/>
                <a:gd name="T26" fmla="*/ 6 w 588"/>
                <a:gd name="T27" fmla="*/ 174 h 318"/>
                <a:gd name="T28" fmla="*/ 12 w 588"/>
                <a:gd name="T29" fmla="*/ 132 h 318"/>
                <a:gd name="T30" fmla="*/ 12 w 588"/>
                <a:gd name="T31" fmla="*/ 90 h 318"/>
                <a:gd name="T32" fmla="*/ 18 w 588"/>
                <a:gd name="T33" fmla="*/ 0 h 318"/>
                <a:gd name="T34" fmla="*/ 72 w 588"/>
                <a:gd name="T35" fmla="*/ 6 h 318"/>
                <a:gd name="T36" fmla="*/ 162 w 588"/>
                <a:gd name="T37" fmla="*/ 6 h 318"/>
                <a:gd name="T38" fmla="*/ 234 w 588"/>
                <a:gd name="T39" fmla="*/ 12 h 318"/>
                <a:gd name="T40" fmla="*/ 270 w 588"/>
                <a:gd name="T41" fmla="*/ 12 h 318"/>
                <a:gd name="T42" fmla="*/ 306 w 588"/>
                <a:gd name="T43" fmla="*/ 12 h 318"/>
                <a:gd name="T44" fmla="*/ 342 w 588"/>
                <a:gd name="T45" fmla="*/ 12 h 318"/>
                <a:gd name="T46" fmla="*/ 408 w 588"/>
                <a:gd name="T47" fmla="*/ 18 h 318"/>
                <a:gd name="T48" fmla="*/ 444 w 588"/>
                <a:gd name="T49" fmla="*/ 18 h 318"/>
                <a:gd name="T50" fmla="*/ 474 w 588"/>
                <a:gd name="T51" fmla="*/ 18 h 318"/>
                <a:gd name="T52" fmla="*/ 528 w 588"/>
                <a:gd name="T53" fmla="*/ 18 h 318"/>
                <a:gd name="T54" fmla="*/ 540 w 588"/>
                <a:gd name="T55" fmla="*/ 24 h 318"/>
                <a:gd name="T56" fmla="*/ 552 w 588"/>
                <a:gd name="T57" fmla="*/ 30 h 318"/>
                <a:gd name="T58" fmla="*/ 558 w 588"/>
                <a:gd name="T59" fmla="*/ 24 h 318"/>
                <a:gd name="T60" fmla="*/ 564 w 588"/>
                <a:gd name="T61" fmla="*/ 36 h 318"/>
                <a:gd name="T62" fmla="*/ 558 w 588"/>
                <a:gd name="T63" fmla="*/ 42 h 318"/>
                <a:gd name="T64" fmla="*/ 558 w 588"/>
                <a:gd name="T65" fmla="*/ 42 h 318"/>
                <a:gd name="T66" fmla="*/ 546 w 588"/>
                <a:gd name="T67" fmla="*/ 54 h 318"/>
                <a:gd name="T68" fmla="*/ 552 w 588"/>
                <a:gd name="T69" fmla="*/ 66 h 318"/>
                <a:gd name="T70" fmla="*/ 558 w 588"/>
                <a:gd name="T71" fmla="*/ 72 h 318"/>
                <a:gd name="T72" fmla="*/ 558 w 588"/>
                <a:gd name="T73" fmla="*/ 84 h 318"/>
                <a:gd name="T74" fmla="*/ 564 w 588"/>
                <a:gd name="T75" fmla="*/ 90 h 318"/>
                <a:gd name="T76" fmla="*/ 576 w 588"/>
                <a:gd name="T77" fmla="*/ 96 h 318"/>
                <a:gd name="T78" fmla="*/ 582 w 588"/>
                <a:gd name="T79" fmla="*/ 108 h 318"/>
                <a:gd name="T80" fmla="*/ 582 w 588"/>
                <a:gd name="T81" fmla="*/ 144 h 318"/>
                <a:gd name="T82" fmla="*/ 582 w 588"/>
                <a:gd name="T83" fmla="*/ 174 h 318"/>
                <a:gd name="T84" fmla="*/ 582 w 588"/>
                <a:gd name="T85" fmla="*/ 246 h 318"/>
                <a:gd name="T86" fmla="*/ 588 w 588"/>
                <a:gd name="T87" fmla="*/ 282 h 318"/>
                <a:gd name="T88" fmla="*/ 588 w 588"/>
                <a:gd name="T8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8" h="318">
                  <a:moveTo>
                    <a:pt x="552" y="318"/>
                  </a:moveTo>
                  <a:lnTo>
                    <a:pt x="522" y="318"/>
                  </a:lnTo>
                  <a:lnTo>
                    <a:pt x="516" y="318"/>
                  </a:lnTo>
                  <a:lnTo>
                    <a:pt x="492" y="318"/>
                  </a:lnTo>
                  <a:lnTo>
                    <a:pt x="480" y="318"/>
                  </a:lnTo>
                  <a:lnTo>
                    <a:pt x="474" y="318"/>
                  </a:lnTo>
                  <a:lnTo>
                    <a:pt x="438" y="318"/>
                  </a:lnTo>
                  <a:lnTo>
                    <a:pt x="420" y="318"/>
                  </a:lnTo>
                  <a:lnTo>
                    <a:pt x="390" y="318"/>
                  </a:lnTo>
                  <a:lnTo>
                    <a:pt x="360" y="318"/>
                  </a:lnTo>
                  <a:lnTo>
                    <a:pt x="336" y="318"/>
                  </a:lnTo>
                  <a:lnTo>
                    <a:pt x="312" y="312"/>
                  </a:lnTo>
                  <a:lnTo>
                    <a:pt x="294" y="312"/>
                  </a:lnTo>
                  <a:lnTo>
                    <a:pt x="276" y="312"/>
                  </a:lnTo>
                  <a:lnTo>
                    <a:pt x="240" y="312"/>
                  </a:lnTo>
                  <a:lnTo>
                    <a:pt x="204" y="312"/>
                  </a:lnTo>
                  <a:lnTo>
                    <a:pt x="198" y="312"/>
                  </a:lnTo>
                  <a:lnTo>
                    <a:pt x="162" y="312"/>
                  </a:lnTo>
                  <a:lnTo>
                    <a:pt x="156" y="312"/>
                  </a:lnTo>
                  <a:lnTo>
                    <a:pt x="114" y="306"/>
                  </a:lnTo>
                  <a:lnTo>
                    <a:pt x="84" y="306"/>
                  </a:lnTo>
                  <a:lnTo>
                    <a:pt x="78" y="306"/>
                  </a:lnTo>
                  <a:lnTo>
                    <a:pt x="42" y="306"/>
                  </a:lnTo>
                  <a:lnTo>
                    <a:pt x="0" y="300"/>
                  </a:lnTo>
                  <a:lnTo>
                    <a:pt x="6" y="264"/>
                  </a:lnTo>
                  <a:lnTo>
                    <a:pt x="6" y="240"/>
                  </a:lnTo>
                  <a:lnTo>
                    <a:pt x="6" y="228"/>
                  </a:lnTo>
                  <a:lnTo>
                    <a:pt x="6" y="174"/>
                  </a:lnTo>
                  <a:lnTo>
                    <a:pt x="12" y="138"/>
                  </a:lnTo>
                  <a:lnTo>
                    <a:pt x="12" y="132"/>
                  </a:lnTo>
                  <a:lnTo>
                    <a:pt x="12" y="96"/>
                  </a:lnTo>
                  <a:lnTo>
                    <a:pt x="12" y="90"/>
                  </a:lnTo>
                  <a:lnTo>
                    <a:pt x="18" y="42"/>
                  </a:lnTo>
                  <a:lnTo>
                    <a:pt x="18" y="0"/>
                  </a:lnTo>
                  <a:lnTo>
                    <a:pt x="66" y="6"/>
                  </a:lnTo>
                  <a:lnTo>
                    <a:pt x="72" y="6"/>
                  </a:lnTo>
                  <a:lnTo>
                    <a:pt x="120" y="6"/>
                  </a:lnTo>
                  <a:lnTo>
                    <a:pt x="162" y="6"/>
                  </a:lnTo>
                  <a:lnTo>
                    <a:pt x="204" y="12"/>
                  </a:lnTo>
                  <a:lnTo>
                    <a:pt x="234" y="12"/>
                  </a:lnTo>
                  <a:lnTo>
                    <a:pt x="246" y="12"/>
                  </a:lnTo>
                  <a:lnTo>
                    <a:pt x="270" y="12"/>
                  </a:lnTo>
                  <a:lnTo>
                    <a:pt x="288" y="12"/>
                  </a:lnTo>
                  <a:lnTo>
                    <a:pt x="306" y="12"/>
                  </a:lnTo>
                  <a:lnTo>
                    <a:pt x="330" y="12"/>
                  </a:lnTo>
                  <a:lnTo>
                    <a:pt x="342" y="12"/>
                  </a:lnTo>
                  <a:lnTo>
                    <a:pt x="372" y="18"/>
                  </a:lnTo>
                  <a:lnTo>
                    <a:pt x="408" y="18"/>
                  </a:lnTo>
                  <a:lnTo>
                    <a:pt x="414" y="18"/>
                  </a:lnTo>
                  <a:lnTo>
                    <a:pt x="444" y="18"/>
                  </a:lnTo>
                  <a:lnTo>
                    <a:pt x="456" y="18"/>
                  </a:lnTo>
                  <a:lnTo>
                    <a:pt x="474" y="18"/>
                  </a:lnTo>
                  <a:lnTo>
                    <a:pt x="492" y="18"/>
                  </a:lnTo>
                  <a:lnTo>
                    <a:pt x="528" y="18"/>
                  </a:lnTo>
                  <a:lnTo>
                    <a:pt x="534" y="24"/>
                  </a:lnTo>
                  <a:lnTo>
                    <a:pt x="540" y="24"/>
                  </a:lnTo>
                  <a:lnTo>
                    <a:pt x="546" y="30"/>
                  </a:lnTo>
                  <a:lnTo>
                    <a:pt x="552" y="30"/>
                  </a:lnTo>
                  <a:lnTo>
                    <a:pt x="552" y="24"/>
                  </a:lnTo>
                  <a:lnTo>
                    <a:pt x="558" y="24"/>
                  </a:lnTo>
                  <a:lnTo>
                    <a:pt x="558" y="30"/>
                  </a:lnTo>
                  <a:lnTo>
                    <a:pt x="564" y="36"/>
                  </a:lnTo>
                  <a:lnTo>
                    <a:pt x="558" y="36"/>
                  </a:lnTo>
                  <a:lnTo>
                    <a:pt x="558" y="42"/>
                  </a:lnTo>
                  <a:lnTo>
                    <a:pt x="564" y="42"/>
                  </a:lnTo>
                  <a:lnTo>
                    <a:pt x="558" y="42"/>
                  </a:lnTo>
                  <a:lnTo>
                    <a:pt x="552" y="48"/>
                  </a:lnTo>
                  <a:lnTo>
                    <a:pt x="546" y="54"/>
                  </a:lnTo>
                  <a:lnTo>
                    <a:pt x="546" y="60"/>
                  </a:lnTo>
                  <a:lnTo>
                    <a:pt x="552" y="66"/>
                  </a:lnTo>
                  <a:lnTo>
                    <a:pt x="552" y="72"/>
                  </a:lnTo>
                  <a:lnTo>
                    <a:pt x="558" y="72"/>
                  </a:lnTo>
                  <a:lnTo>
                    <a:pt x="558" y="78"/>
                  </a:lnTo>
                  <a:lnTo>
                    <a:pt x="558" y="84"/>
                  </a:lnTo>
                  <a:lnTo>
                    <a:pt x="564" y="84"/>
                  </a:lnTo>
                  <a:lnTo>
                    <a:pt x="564" y="90"/>
                  </a:lnTo>
                  <a:lnTo>
                    <a:pt x="570" y="96"/>
                  </a:lnTo>
                  <a:lnTo>
                    <a:pt x="576" y="96"/>
                  </a:lnTo>
                  <a:lnTo>
                    <a:pt x="582" y="102"/>
                  </a:lnTo>
                  <a:lnTo>
                    <a:pt x="582" y="108"/>
                  </a:lnTo>
                  <a:lnTo>
                    <a:pt x="582" y="132"/>
                  </a:lnTo>
                  <a:lnTo>
                    <a:pt x="582" y="144"/>
                  </a:lnTo>
                  <a:lnTo>
                    <a:pt x="582" y="168"/>
                  </a:lnTo>
                  <a:lnTo>
                    <a:pt x="582" y="174"/>
                  </a:lnTo>
                  <a:lnTo>
                    <a:pt x="582" y="210"/>
                  </a:lnTo>
                  <a:lnTo>
                    <a:pt x="582" y="246"/>
                  </a:lnTo>
                  <a:lnTo>
                    <a:pt x="582" y="252"/>
                  </a:lnTo>
                  <a:lnTo>
                    <a:pt x="588" y="282"/>
                  </a:lnTo>
                  <a:lnTo>
                    <a:pt x="588" y="312"/>
                  </a:lnTo>
                  <a:lnTo>
                    <a:pt x="588" y="318"/>
                  </a:lnTo>
                  <a:lnTo>
                    <a:pt x="552" y="3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2" name="Freeform 3130"/>
            <p:cNvSpPr>
              <a:spLocks noEditPoints="1"/>
            </p:cNvSpPr>
            <p:nvPr/>
          </p:nvSpPr>
          <p:spPr bwMode="auto">
            <a:xfrm>
              <a:off x="3810" y="1788"/>
              <a:ext cx="624" cy="348"/>
            </a:xfrm>
            <a:custGeom>
              <a:avLst/>
              <a:gdLst>
                <a:gd name="T0" fmla="*/ 288 w 624"/>
                <a:gd name="T1" fmla="*/ 312 h 348"/>
                <a:gd name="T2" fmla="*/ 216 w 624"/>
                <a:gd name="T3" fmla="*/ 318 h 348"/>
                <a:gd name="T4" fmla="*/ 138 w 624"/>
                <a:gd name="T5" fmla="*/ 330 h 348"/>
                <a:gd name="T6" fmla="*/ 66 w 624"/>
                <a:gd name="T7" fmla="*/ 342 h 348"/>
                <a:gd name="T8" fmla="*/ 0 w 624"/>
                <a:gd name="T9" fmla="*/ 348 h 348"/>
                <a:gd name="T10" fmla="*/ 36 w 624"/>
                <a:gd name="T11" fmla="*/ 330 h 348"/>
                <a:gd name="T12" fmla="*/ 54 w 624"/>
                <a:gd name="T13" fmla="*/ 312 h 348"/>
                <a:gd name="T14" fmla="*/ 66 w 624"/>
                <a:gd name="T15" fmla="*/ 288 h 348"/>
                <a:gd name="T16" fmla="*/ 120 w 624"/>
                <a:gd name="T17" fmla="*/ 234 h 348"/>
                <a:gd name="T18" fmla="*/ 138 w 624"/>
                <a:gd name="T19" fmla="*/ 258 h 348"/>
                <a:gd name="T20" fmla="*/ 168 w 624"/>
                <a:gd name="T21" fmla="*/ 252 h 348"/>
                <a:gd name="T22" fmla="*/ 198 w 624"/>
                <a:gd name="T23" fmla="*/ 252 h 348"/>
                <a:gd name="T24" fmla="*/ 210 w 624"/>
                <a:gd name="T25" fmla="*/ 234 h 348"/>
                <a:gd name="T26" fmla="*/ 228 w 624"/>
                <a:gd name="T27" fmla="*/ 228 h 348"/>
                <a:gd name="T28" fmla="*/ 246 w 624"/>
                <a:gd name="T29" fmla="*/ 222 h 348"/>
                <a:gd name="T30" fmla="*/ 252 w 624"/>
                <a:gd name="T31" fmla="*/ 204 h 348"/>
                <a:gd name="T32" fmla="*/ 252 w 624"/>
                <a:gd name="T33" fmla="*/ 186 h 348"/>
                <a:gd name="T34" fmla="*/ 264 w 624"/>
                <a:gd name="T35" fmla="*/ 168 h 348"/>
                <a:gd name="T36" fmla="*/ 270 w 624"/>
                <a:gd name="T37" fmla="*/ 150 h 348"/>
                <a:gd name="T38" fmla="*/ 276 w 624"/>
                <a:gd name="T39" fmla="*/ 126 h 348"/>
                <a:gd name="T40" fmla="*/ 288 w 624"/>
                <a:gd name="T41" fmla="*/ 102 h 348"/>
                <a:gd name="T42" fmla="*/ 318 w 624"/>
                <a:gd name="T43" fmla="*/ 90 h 348"/>
                <a:gd name="T44" fmla="*/ 324 w 624"/>
                <a:gd name="T45" fmla="*/ 66 h 348"/>
                <a:gd name="T46" fmla="*/ 348 w 624"/>
                <a:gd name="T47" fmla="*/ 60 h 348"/>
                <a:gd name="T48" fmla="*/ 354 w 624"/>
                <a:gd name="T49" fmla="*/ 42 h 348"/>
                <a:gd name="T50" fmla="*/ 366 w 624"/>
                <a:gd name="T51" fmla="*/ 24 h 348"/>
                <a:gd name="T52" fmla="*/ 366 w 624"/>
                <a:gd name="T53" fmla="*/ 0 h 348"/>
                <a:gd name="T54" fmla="*/ 408 w 624"/>
                <a:gd name="T55" fmla="*/ 12 h 348"/>
                <a:gd name="T56" fmla="*/ 432 w 624"/>
                <a:gd name="T57" fmla="*/ 6 h 348"/>
                <a:gd name="T58" fmla="*/ 444 w 624"/>
                <a:gd name="T59" fmla="*/ 24 h 348"/>
                <a:gd name="T60" fmla="*/ 468 w 624"/>
                <a:gd name="T61" fmla="*/ 36 h 348"/>
                <a:gd name="T62" fmla="*/ 468 w 624"/>
                <a:gd name="T63" fmla="*/ 60 h 348"/>
                <a:gd name="T64" fmla="*/ 462 w 624"/>
                <a:gd name="T65" fmla="*/ 90 h 348"/>
                <a:gd name="T66" fmla="*/ 492 w 624"/>
                <a:gd name="T67" fmla="*/ 102 h 348"/>
                <a:gd name="T68" fmla="*/ 552 w 624"/>
                <a:gd name="T69" fmla="*/ 120 h 348"/>
                <a:gd name="T70" fmla="*/ 552 w 624"/>
                <a:gd name="T71" fmla="*/ 144 h 348"/>
                <a:gd name="T72" fmla="*/ 516 w 624"/>
                <a:gd name="T73" fmla="*/ 138 h 348"/>
                <a:gd name="T74" fmla="*/ 540 w 624"/>
                <a:gd name="T75" fmla="*/ 162 h 348"/>
                <a:gd name="T76" fmla="*/ 558 w 624"/>
                <a:gd name="T77" fmla="*/ 180 h 348"/>
                <a:gd name="T78" fmla="*/ 546 w 624"/>
                <a:gd name="T79" fmla="*/ 174 h 348"/>
                <a:gd name="T80" fmla="*/ 528 w 624"/>
                <a:gd name="T81" fmla="*/ 180 h 348"/>
                <a:gd name="T82" fmla="*/ 558 w 624"/>
                <a:gd name="T83" fmla="*/ 198 h 348"/>
                <a:gd name="T84" fmla="*/ 564 w 624"/>
                <a:gd name="T85" fmla="*/ 210 h 348"/>
                <a:gd name="T86" fmla="*/ 540 w 624"/>
                <a:gd name="T87" fmla="*/ 204 h 348"/>
                <a:gd name="T88" fmla="*/ 516 w 624"/>
                <a:gd name="T89" fmla="*/ 192 h 348"/>
                <a:gd name="T90" fmla="*/ 522 w 624"/>
                <a:gd name="T91" fmla="*/ 198 h 348"/>
                <a:gd name="T92" fmla="*/ 546 w 624"/>
                <a:gd name="T93" fmla="*/ 210 h 348"/>
                <a:gd name="T94" fmla="*/ 552 w 624"/>
                <a:gd name="T95" fmla="*/ 228 h 348"/>
                <a:gd name="T96" fmla="*/ 564 w 624"/>
                <a:gd name="T97" fmla="*/ 228 h 348"/>
                <a:gd name="T98" fmla="*/ 594 w 624"/>
                <a:gd name="T99" fmla="*/ 210 h 348"/>
                <a:gd name="T100" fmla="*/ 594 w 624"/>
                <a:gd name="T101" fmla="*/ 246 h 348"/>
                <a:gd name="T102" fmla="*/ 528 w 624"/>
                <a:gd name="T103" fmla="*/ 264 h 348"/>
                <a:gd name="T104" fmla="*/ 438 w 624"/>
                <a:gd name="T105" fmla="*/ 282 h 348"/>
                <a:gd name="T106" fmla="*/ 624 w 624"/>
                <a:gd name="T107" fmla="*/ 90 h 348"/>
                <a:gd name="T108" fmla="*/ 624 w 624"/>
                <a:gd name="T109" fmla="*/ 90 h 348"/>
                <a:gd name="T110" fmla="*/ 582 w 624"/>
                <a:gd name="T111" fmla="*/ 144 h 348"/>
                <a:gd name="T112" fmla="*/ 588 w 624"/>
                <a:gd name="T113" fmla="*/ 108 h 348"/>
                <a:gd name="T114" fmla="*/ 606 w 624"/>
                <a:gd name="T115" fmla="*/ 132 h 348"/>
                <a:gd name="T116" fmla="*/ 594 w 624"/>
                <a:gd name="T117" fmla="*/ 156 h 348"/>
                <a:gd name="T118" fmla="*/ 594 w 624"/>
                <a:gd name="T119" fmla="*/ 192 h 348"/>
                <a:gd name="T120" fmla="*/ 588 w 624"/>
                <a:gd name="T121" fmla="*/ 15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4" h="348">
                  <a:moveTo>
                    <a:pt x="354" y="300"/>
                  </a:moveTo>
                  <a:lnTo>
                    <a:pt x="348" y="300"/>
                  </a:lnTo>
                  <a:lnTo>
                    <a:pt x="324" y="300"/>
                  </a:lnTo>
                  <a:lnTo>
                    <a:pt x="312" y="306"/>
                  </a:lnTo>
                  <a:lnTo>
                    <a:pt x="288" y="312"/>
                  </a:lnTo>
                  <a:lnTo>
                    <a:pt x="282" y="312"/>
                  </a:lnTo>
                  <a:lnTo>
                    <a:pt x="252" y="312"/>
                  </a:lnTo>
                  <a:lnTo>
                    <a:pt x="240" y="318"/>
                  </a:lnTo>
                  <a:lnTo>
                    <a:pt x="222" y="318"/>
                  </a:lnTo>
                  <a:lnTo>
                    <a:pt x="216" y="318"/>
                  </a:lnTo>
                  <a:lnTo>
                    <a:pt x="180" y="324"/>
                  </a:lnTo>
                  <a:lnTo>
                    <a:pt x="156" y="324"/>
                  </a:lnTo>
                  <a:lnTo>
                    <a:pt x="144" y="324"/>
                  </a:lnTo>
                  <a:lnTo>
                    <a:pt x="138" y="324"/>
                  </a:lnTo>
                  <a:lnTo>
                    <a:pt x="138" y="330"/>
                  </a:lnTo>
                  <a:lnTo>
                    <a:pt x="120" y="330"/>
                  </a:lnTo>
                  <a:lnTo>
                    <a:pt x="114" y="330"/>
                  </a:lnTo>
                  <a:lnTo>
                    <a:pt x="108" y="336"/>
                  </a:lnTo>
                  <a:lnTo>
                    <a:pt x="84" y="336"/>
                  </a:lnTo>
                  <a:lnTo>
                    <a:pt x="66" y="342"/>
                  </a:lnTo>
                  <a:lnTo>
                    <a:pt x="54" y="342"/>
                  </a:lnTo>
                  <a:lnTo>
                    <a:pt x="36" y="342"/>
                  </a:lnTo>
                  <a:lnTo>
                    <a:pt x="30" y="342"/>
                  </a:lnTo>
                  <a:lnTo>
                    <a:pt x="18" y="348"/>
                  </a:lnTo>
                  <a:lnTo>
                    <a:pt x="0" y="348"/>
                  </a:lnTo>
                  <a:lnTo>
                    <a:pt x="12" y="342"/>
                  </a:lnTo>
                  <a:lnTo>
                    <a:pt x="12" y="336"/>
                  </a:lnTo>
                  <a:lnTo>
                    <a:pt x="18" y="336"/>
                  </a:lnTo>
                  <a:lnTo>
                    <a:pt x="24" y="330"/>
                  </a:lnTo>
                  <a:lnTo>
                    <a:pt x="36" y="330"/>
                  </a:lnTo>
                  <a:lnTo>
                    <a:pt x="42" y="330"/>
                  </a:lnTo>
                  <a:lnTo>
                    <a:pt x="42" y="324"/>
                  </a:lnTo>
                  <a:lnTo>
                    <a:pt x="42" y="318"/>
                  </a:lnTo>
                  <a:lnTo>
                    <a:pt x="42" y="312"/>
                  </a:lnTo>
                  <a:lnTo>
                    <a:pt x="54" y="312"/>
                  </a:lnTo>
                  <a:lnTo>
                    <a:pt x="60" y="312"/>
                  </a:lnTo>
                  <a:lnTo>
                    <a:pt x="60" y="306"/>
                  </a:lnTo>
                  <a:lnTo>
                    <a:pt x="60" y="300"/>
                  </a:lnTo>
                  <a:lnTo>
                    <a:pt x="66" y="294"/>
                  </a:lnTo>
                  <a:lnTo>
                    <a:pt x="66" y="288"/>
                  </a:lnTo>
                  <a:lnTo>
                    <a:pt x="78" y="276"/>
                  </a:lnTo>
                  <a:lnTo>
                    <a:pt x="90" y="270"/>
                  </a:lnTo>
                  <a:lnTo>
                    <a:pt x="96" y="270"/>
                  </a:lnTo>
                  <a:lnTo>
                    <a:pt x="96" y="264"/>
                  </a:lnTo>
                  <a:lnTo>
                    <a:pt x="120" y="234"/>
                  </a:lnTo>
                  <a:lnTo>
                    <a:pt x="120" y="240"/>
                  </a:lnTo>
                  <a:lnTo>
                    <a:pt x="126" y="246"/>
                  </a:lnTo>
                  <a:lnTo>
                    <a:pt x="126" y="252"/>
                  </a:lnTo>
                  <a:lnTo>
                    <a:pt x="132" y="258"/>
                  </a:lnTo>
                  <a:lnTo>
                    <a:pt x="138" y="258"/>
                  </a:lnTo>
                  <a:lnTo>
                    <a:pt x="144" y="264"/>
                  </a:lnTo>
                  <a:lnTo>
                    <a:pt x="150" y="264"/>
                  </a:lnTo>
                  <a:lnTo>
                    <a:pt x="156" y="264"/>
                  </a:lnTo>
                  <a:lnTo>
                    <a:pt x="162" y="258"/>
                  </a:lnTo>
                  <a:lnTo>
                    <a:pt x="168" y="252"/>
                  </a:lnTo>
                  <a:lnTo>
                    <a:pt x="168" y="246"/>
                  </a:lnTo>
                  <a:lnTo>
                    <a:pt x="174" y="252"/>
                  </a:lnTo>
                  <a:lnTo>
                    <a:pt x="180" y="258"/>
                  </a:lnTo>
                  <a:lnTo>
                    <a:pt x="186" y="252"/>
                  </a:lnTo>
                  <a:lnTo>
                    <a:pt x="198" y="252"/>
                  </a:lnTo>
                  <a:lnTo>
                    <a:pt x="198" y="246"/>
                  </a:lnTo>
                  <a:lnTo>
                    <a:pt x="204" y="246"/>
                  </a:lnTo>
                  <a:lnTo>
                    <a:pt x="210" y="240"/>
                  </a:lnTo>
                  <a:lnTo>
                    <a:pt x="204" y="240"/>
                  </a:lnTo>
                  <a:lnTo>
                    <a:pt x="210" y="234"/>
                  </a:lnTo>
                  <a:lnTo>
                    <a:pt x="216" y="234"/>
                  </a:lnTo>
                  <a:lnTo>
                    <a:pt x="216" y="240"/>
                  </a:lnTo>
                  <a:lnTo>
                    <a:pt x="216" y="234"/>
                  </a:lnTo>
                  <a:lnTo>
                    <a:pt x="222" y="234"/>
                  </a:lnTo>
                  <a:lnTo>
                    <a:pt x="228" y="228"/>
                  </a:lnTo>
                  <a:lnTo>
                    <a:pt x="234" y="222"/>
                  </a:lnTo>
                  <a:lnTo>
                    <a:pt x="234" y="228"/>
                  </a:lnTo>
                  <a:lnTo>
                    <a:pt x="240" y="228"/>
                  </a:lnTo>
                  <a:lnTo>
                    <a:pt x="240" y="222"/>
                  </a:lnTo>
                  <a:lnTo>
                    <a:pt x="246" y="222"/>
                  </a:lnTo>
                  <a:lnTo>
                    <a:pt x="252" y="216"/>
                  </a:lnTo>
                  <a:lnTo>
                    <a:pt x="246" y="216"/>
                  </a:lnTo>
                  <a:lnTo>
                    <a:pt x="246" y="210"/>
                  </a:lnTo>
                  <a:lnTo>
                    <a:pt x="252" y="210"/>
                  </a:lnTo>
                  <a:lnTo>
                    <a:pt x="252" y="204"/>
                  </a:lnTo>
                  <a:lnTo>
                    <a:pt x="246" y="204"/>
                  </a:lnTo>
                  <a:lnTo>
                    <a:pt x="246" y="198"/>
                  </a:lnTo>
                  <a:lnTo>
                    <a:pt x="246" y="192"/>
                  </a:lnTo>
                  <a:lnTo>
                    <a:pt x="252" y="192"/>
                  </a:lnTo>
                  <a:lnTo>
                    <a:pt x="252" y="186"/>
                  </a:lnTo>
                  <a:lnTo>
                    <a:pt x="252" y="180"/>
                  </a:lnTo>
                  <a:lnTo>
                    <a:pt x="258" y="180"/>
                  </a:lnTo>
                  <a:lnTo>
                    <a:pt x="258" y="174"/>
                  </a:lnTo>
                  <a:lnTo>
                    <a:pt x="258" y="168"/>
                  </a:lnTo>
                  <a:lnTo>
                    <a:pt x="264" y="168"/>
                  </a:lnTo>
                  <a:lnTo>
                    <a:pt x="264" y="162"/>
                  </a:lnTo>
                  <a:lnTo>
                    <a:pt x="264" y="156"/>
                  </a:lnTo>
                  <a:lnTo>
                    <a:pt x="270" y="156"/>
                  </a:lnTo>
                  <a:lnTo>
                    <a:pt x="264" y="150"/>
                  </a:lnTo>
                  <a:lnTo>
                    <a:pt x="270" y="150"/>
                  </a:lnTo>
                  <a:lnTo>
                    <a:pt x="264" y="144"/>
                  </a:lnTo>
                  <a:lnTo>
                    <a:pt x="270" y="138"/>
                  </a:lnTo>
                  <a:lnTo>
                    <a:pt x="276" y="138"/>
                  </a:lnTo>
                  <a:lnTo>
                    <a:pt x="276" y="132"/>
                  </a:lnTo>
                  <a:lnTo>
                    <a:pt x="276" y="126"/>
                  </a:lnTo>
                  <a:lnTo>
                    <a:pt x="282" y="120"/>
                  </a:lnTo>
                  <a:lnTo>
                    <a:pt x="276" y="114"/>
                  </a:lnTo>
                  <a:lnTo>
                    <a:pt x="282" y="108"/>
                  </a:lnTo>
                  <a:lnTo>
                    <a:pt x="282" y="102"/>
                  </a:lnTo>
                  <a:lnTo>
                    <a:pt x="288" y="102"/>
                  </a:lnTo>
                  <a:lnTo>
                    <a:pt x="294" y="114"/>
                  </a:lnTo>
                  <a:lnTo>
                    <a:pt x="306" y="114"/>
                  </a:lnTo>
                  <a:lnTo>
                    <a:pt x="312" y="114"/>
                  </a:lnTo>
                  <a:lnTo>
                    <a:pt x="312" y="108"/>
                  </a:lnTo>
                  <a:lnTo>
                    <a:pt x="318" y="90"/>
                  </a:lnTo>
                  <a:lnTo>
                    <a:pt x="324" y="90"/>
                  </a:lnTo>
                  <a:lnTo>
                    <a:pt x="318" y="84"/>
                  </a:lnTo>
                  <a:lnTo>
                    <a:pt x="324" y="78"/>
                  </a:lnTo>
                  <a:lnTo>
                    <a:pt x="324" y="72"/>
                  </a:lnTo>
                  <a:lnTo>
                    <a:pt x="324" y="66"/>
                  </a:lnTo>
                  <a:lnTo>
                    <a:pt x="336" y="78"/>
                  </a:lnTo>
                  <a:lnTo>
                    <a:pt x="342" y="66"/>
                  </a:lnTo>
                  <a:lnTo>
                    <a:pt x="342" y="60"/>
                  </a:lnTo>
                  <a:lnTo>
                    <a:pt x="342" y="54"/>
                  </a:lnTo>
                  <a:lnTo>
                    <a:pt x="348" y="60"/>
                  </a:lnTo>
                  <a:lnTo>
                    <a:pt x="348" y="54"/>
                  </a:lnTo>
                  <a:lnTo>
                    <a:pt x="348" y="48"/>
                  </a:lnTo>
                  <a:lnTo>
                    <a:pt x="354" y="54"/>
                  </a:lnTo>
                  <a:lnTo>
                    <a:pt x="354" y="48"/>
                  </a:lnTo>
                  <a:lnTo>
                    <a:pt x="354" y="42"/>
                  </a:lnTo>
                  <a:lnTo>
                    <a:pt x="360" y="36"/>
                  </a:lnTo>
                  <a:lnTo>
                    <a:pt x="360" y="30"/>
                  </a:lnTo>
                  <a:lnTo>
                    <a:pt x="366" y="30"/>
                  </a:lnTo>
                  <a:lnTo>
                    <a:pt x="360" y="24"/>
                  </a:lnTo>
                  <a:lnTo>
                    <a:pt x="366" y="24"/>
                  </a:lnTo>
                  <a:lnTo>
                    <a:pt x="360" y="18"/>
                  </a:lnTo>
                  <a:lnTo>
                    <a:pt x="366" y="12"/>
                  </a:lnTo>
                  <a:lnTo>
                    <a:pt x="366" y="6"/>
                  </a:lnTo>
                  <a:lnTo>
                    <a:pt x="360" y="0"/>
                  </a:lnTo>
                  <a:lnTo>
                    <a:pt x="366" y="0"/>
                  </a:lnTo>
                  <a:lnTo>
                    <a:pt x="372" y="6"/>
                  </a:lnTo>
                  <a:lnTo>
                    <a:pt x="390" y="12"/>
                  </a:lnTo>
                  <a:lnTo>
                    <a:pt x="408" y="24"/>
                  </a:lnTo>
                  <a:lnTo>
                    <a:pt x="408" y="18"/>
                  </a:lnTo>
                  <a:lnTo>
                    <a:pt x="408" y="12"/>
                  </a:lnTo>
                  <a:lnTo>
                    <a:pt x="408" y="6"/>
                  </a:lnTo>
                  <a:lnTo>
                    <a:pt x="414" y="6"/>
                  </a:lnTo>
                  <a:lnTo>
                    <a:pt x="420" y="6"/>
                  </a:lnTo>
                  <a:lnTo>
                    <a:pt x="426" y="6"/>
                  </a:lnTo>
                  <a:lnTo>
                    <a:pt x="432" y="6"/>
                  </a:lnTo>
                  <a:lnTo>
                    <a:pt x="432" y="12"/>
                  </a:lnTo>
                  <a:lnTo>
                    <a:pt x="432" y="18"/>
                  </a:lnTo>
                  <a:lnTo>
                    <a:pt x="432" y="24"/>
                  </a:lnTo>
                  <a:lnTo>
                    <a:pt x="438" y="24"/>
                  </a:lnTo>
                  <a:lnTo>
                    <a:pt x="444" y="24"/>
                  </a:lnTo>
                  <a:lnTo>
                    <a:pt x="450" y="24"/>
                  </a:lnTo>
                  <a:lnTo>
                    <a:pt x="456" y="24"/>
                  </a:lnTo>
                  <a:lnTo>
                    <a:pt x="456" y="30"/>
                  </a:lnTo>
                  <a:lnTo>
                    <a:pt x="462" y="30"/>
                  </a:lnTo>
                  <a:lnTo>
                    <a:pt x="468" y="36"/>
                  </a:lnTo>
                  <a:lnTo>
                    <a:pt x="474" y="36"/>
                  </a:lnTo>
                  <a:lnTo>
                    <a:pt x="474" y="42"/>
                  </a:lnTo>
                  <a:lnTo>
                    <a:pt x="474" y="48"/>
                  </a:lnTo>
                  <a:lnTo>
                    <a:pt x="474" y="54"/>
                  </a:lnTo>
                  <a:lnTo>
                    <a:pt x="468" y="60"/>
                  </a:lnTo>
                  <a:lnTo>
                    <a:pt x="468" y="66"/>
                  </a:lnTo>
                  <a:lnTo>
                    <a:pt x="462" y="60"/>
                  </a:lnTo>
                  <a:lnTo>
                    <a:pt x="462" y="78"/>
                  </a:lnTo>
                  <a:lnTo>
                    <a:pt x="456" y="84"/>
                  </a:lnTo>
                  <a:lnTo>
                    <a:pt x="462" y="90"/>
                  </a:lnTo>
                  <a:lnTo>
                    <a:pt x="462" y="96"/>
                  </a:lnTo>
                  <a:lnTo>
                    <a:pt x="468" y="96"/>
                  </a:lnTo>
                  <a:lnTo>
                    <a:pt x="480" y="84"/>
                  </a:lnTo>
                  <a:lnTo>
                    <a:pt x="486" y="96"/>
                  </a:lnTo>
                  <a:lnTo>
                    <a:pt x="492" y="102"/>
                  </a:lnTo>
                  <a:lnTo>
                    <a:pt x="522" y="102"/>
                  </a:lnTo>
                  <a:lnTo>
                    <a:pt x="528" y="108"/>
                  </a:lnTo>
                  <a:lnTo>
                    <a:pt x="528" y="114"/>
                  </a:lnTo>
                  <a:lnTo>
                    <a:pt x="540" y="120"/>
                  </a:lnTo>
                  <a:lnTo>
                    <a:pt x="552" y="120"/>
                  </a:lnTo>
                  <a:lnTo>
                    <a:pt x="552" y="126"/>
                  </a:lnTo>
                  <a:lnTo>
                    <a:pt x="546" y="132"/>
                  </a:lnTo>
                  <a:lnTo>
                    <a:pt x="552" y="138"/>
                  </a:lnTo>
                  <a:lnTo>
                    <a:pt x="546" y="144"/>
                  </a:lnTo>
                  <a:lnTo>
                    <a:pt x="552" y="144"/>
                  </a:lnTo>
                  <a:lnTo>
                    <a:pt x="552" y="150"/>
                  </a:lnTo>
                  <a:lnTo>
                    <a:pt x="540" y="150"/>
                  </a:lnTo>
                  <a:lnTo>
                    <a:pt x="528" y="138"/>
                  </a:lnTo>
                  <a:lnTo>
                    <a:pt x="510" y="126"/>
                  </a:lnTo>
                  <a:lnTo>
                    <a:pt x="516" y="138"/>
                  </a:lnTo>
                  <a:lnTo>
                    <a:pt x="522" y="138"/>
                  </a:lnTo>
                  <a:lnTo>
                    <a:pt x="534" y="150"/>
                  </a:lnTo>
                  <a:lnTo>
                    <a:pt x="552" y="156"/>
                  </a:lnTo>
                  <a:lnTo>
                    <a:pt x="552" y="162"/>
                  </a:lnTo>
                  <a:lnTo>
                    <a:pt x="540" y="162"/>
                  </a:lnTo>
                  <a:lnTo>
                    <a:pt x="546" y="162"/>
                  </a:lnTo>
                  <a:lnTo>
                    <a:pt x="552" y="162"/>
                  </a:lnTo>
                  <a:lnTo>
                    <a:pt x="564" y="174"/>
                  </a:lnTo>
                  <a:lnTo>
                    <a:pt x="564" y="180"/>
                  </a:lnTo>
                  <a:lnTo>
                    <a:pt x="558" y="180"/>
                  </a:lnTo>
                  <a:lnTo>
                    <a:pt x="558" y="174"/>
                  </a:lnTo>
                  <a:lnTo>
                    <a:pt x="546" y="168"/>
                  </a:lnTo>
                  <a:lnTo>
                    <a:pt x="546" y="174"/>
                  </a:lnTo>
                  <a:lnTo>
                    <a:pt x="552" y="174"/>
                  </a:lnTo>
                  <a:lnTo>
                    <a:pt x="546" y="174"/>
                  </a:lnTo>
                  <a:lnTo>
                    <a:pt x="552" y="180"/>
                  </a:lnTo>
                  <a:lnTo>
                    <a:pt x="552" y="186"/>
                  </a:lnTo>
                  <a:lnTo>
                    <a:pt x="534" y="174"/>
                  </a:lnTo>
                  <a:lnTo>
                    <a:pt x="528" y="174"/>
                  </a:lnTo>
                  <a:lnTo>
                    <a:pt x="528" y="180"/>
                  </a:lnTo>
                  <a:lnTo>
                    <a:pt x="540" y="186"/>
                  </a:lnTo>
                  <a:lnTo>
                    <a:pt x="552" y="192"/>
                  </a:lnTo>
                  <a:lnTo>
                    <a:pt x="552" y="198"/>
                  </a:lnTo>
                  <a:lnTo>
                    <a:pt x="558" y="192"/>
                  </a:lnTo>
                  <a:lnTo>
                    <a:pt x="558" y="198"/>
                  </a:lnTo>
                  <a:lnTo>
                    <a:pt x="558" y="192"/>
                  </a:lnTo>
                  <a:lnTo>
                    <a:pt x="564" y="198"/>
                  </a:lnTo>
                  <a:lnTo>
                    <a:pt x="558" y="198"/>
                  </a:lnTo>
                  <a:lnTo>
                    <a:pt x="564" y="204"/>
                  </a:lnTo>
                  <a:lnTo>
                    <a:pt x="564" y="210"/>
                  </a:lnTo>
                  <a:lnTo>
                    <a:pt x="558" y="210"/>
                  </a:lnTo>
                  <a:lnTo>
                    <a:pt x="558" y="216"/>
                  </a:lnTo>
                  <a:lnTo>
                    <a:pt x="546" y="210"/>
                  </a:lnTo>
                  <a:lnTo>
                    <a:pt x="546" y="204"/>
                  </a:lnTo>
                  <a:lnTo>
                    <a:pt x="540" y="204"/>
                  </a:lnTo>
                  <a:lnTo>
                    <a:pt x="540" y="198"/>
                  </a:lnTo>
                  <a:lnTo>
                    <a:pt x="534" y="192"/>
                  </a:lnTo>
                  <a:lnTo>
                    <a:pt x="528" y="198"/>
                  </a:lnTo>
                  <a:lnTo>
                    <a:pt x="522" y="192"/>
                  </a:lnTo>
                  <a:lnTo>
                    <a:pt x="516" y="192"/>
                  </a:lnTo>
                  <a:lnTo>
                    <a:pt x="516" y="186"/>
                  </a:lnTo>
                  <a:lnTo>
                    <a:pt x="516" y="192"/>
                  </a:lnTo>
                  <a:lnTo>
                    <a:pt x="510" y="198"/>
                  </a:lnTo>
                  <a:lnTo>
                    <a:pt x="516" y="198"/>
                  </a:lnTo>
                  <a:lnTo>
                    <a:pt x="522" y="198"/>
                  </a:lnTo>
                  <a:lnTo>
                    <a:pt x="528" y="204"/>
                  </a:lnTo>
                  <a:lnTo>
                    <a:pt x="534" y="198"/>
                  </a:lnTo>
                  <a:lnTo>
                    <a:pt x="534" y="204"/>
                  </a:lnTo>
                  <a:lnTo>
                    <a:pt x="540" y="210"/>
                  </a:lnTo>
                  <a:lnTo>
                    <a:pt x="546" y="210"/>
                  </a:lnTo>
                  <a:lnTo>
                    <a:pt x="540" y="216"/>
                  </a:lnTo>
                  <a:lnTo>
                    <a:pt x="546" y="216"/>
                  </a:lnTo>
                  <a:lnTo>
                    <a:pt x="552" y="216"/>
                  </a:lnTo>
                  <a:lnTo>
                    <a:pt x="552" y="222"/>
                  </a:lnTo>
                  <a:lnTo>
                    <a:pt x="552" y="228"/>
                  </a:lnTo>
                  <a:lnTo>
                    <a:pt x="552" y="234"/>
                  </a:lnTo>
                  <a:lnTo>
                    <a:pt x="552" y="228"/>
                  </a:lnTo>
                  <a:lnTo>
                    <a:pt x="558" y="222"/>
                  </a:lnTo>
                  <a:lnTo>
                    <a:pt x="564" y="222"/>
                  </a:lnTo>
                  <a:lnTo>
                    <a:pt x="564" y="228"/>
                  </a:lnTo>
                  <a:lnTo>
                    <a:pt x="570" y="228"/>
                  </a:lnTo>
                  <a:lnTo>
                    <a:pt x="570" y="216"/>
                  </a:lnTo>
                  <a:lnTo>
                    <a:pt x="576" y="216"/>
                  </a:lnTo>
                  <a:lnTo>
                    <a:pt x="582" y="216"/>
                  </a:lnTo>
                  <a:lnTo>
                    <a:pt x="594" y="210"/>
                  </a:lnTo>
                  <a:lnTo>
                    <a:pt x="606" y="246"/>
                  </a:lnTo>
                  <a:lnTo>
                    <a:pt x="606" y="240"/>
                  </a:lnTo>
                  <a:lnTo>
                    <a:pt x="600" y="234"/>
                  </a:lnTo>
                  <a:lnTo>
                    <a:pt x="600" y="246"/>
                  </a:lnTo>
                  <a:lnTo>
                    <a:pt x="594" y="246"/>
                  </a:lnTo>
                  <a:lnTo>
                    <a:pt x="594" y="252"/>
                  </a:lnTo>
                  <a:lnTo>
                    <a:pt x="588" y="252"/>
                  </a:lnTo>
                  <a:lnTo>
                    <a:pt x="576" y="252"/>
                  </a:lnTo>
                  <a:lnTo>
                    <a:pt x="558" y="258"/>
                  </a:lnTo>
                  <a:lnTo>
                    <a:pt x="528" y="264"/>
                  </a:lnTo>
                  <a:lnTo>
                    <a:pt x="510" y="270"/>
                  </a:lnTo>
                  <a:lnTo>
                    <a:pt x="498" y="270"/>
                  </a:lnTo>
                  <a:lnTo>
                    <a:pt x="462" y="276"/>
                  </a:lnTo>
                  <a:lnTo>
                    <a:pt x="450" y="276"/>
                  </a:lnTo>
                  <a:lnTo>
                    <a:pt x="438" y="282"/>
                  </a:lnTo>
                  <a:lnTo>
                    <a:pt x="420" y="288"/>
                  </a:lnTo>
                  <a:lnTo>
                    <a:pt x="408" y="288"/>
                  </a:lnTo>
                  <a:lnTo>
                    <a:pt x="384" y="294"/>
                  </a:lnTo>
                  <a:lnTo>
                    <a:pt x="354" y="300"/>
                  </a:lnTo>
                  <a:close/>
                  <a:moveTo>
                    <a:pt x="624" y="90"/>
                  </a:moveTo>
                  <a:lnTo>
                    <a:pt x="624" y="102"/>
                  </a:lnTo>
                  <a:lnTo>
                    <a:pt x="624" y="108"/>
                  </a:lnTo>
                  <a:lnTo>
                    <a:pt x="618" y="108"/>
                  </a:lnTo>
                  <a:lnTo>
                    <a:pt x="618" y="102"/>
                  </a:lnTo>
                  <a:lnTo>
                    <a:pt x="624" y="90"/>
                  </a:lnTo>
                  <a:close/>
                  <a:moveTo>
                    <a:pt x="588" y="150"/>
                  </a:moveTo>
                  <a:lnTo>
                    <a:pt x="582" y="150"/>
                  </a:lnTo>
                  <a:lnTo>
                    <a:pt x="582" y="144"/>
                  </a:lnTo>
                  <a:lnTo>
                    <a:pt x="588" y="144"/>
                  </a:lnTo>
                  <a:lnTo>
                    <a:pt x="582" y="144"/>
                  </a:lnTo>
                  <a:lnTo>
                    <a:pt x="588" y="132"/>
                  </a:lnTo>
                  <a:lnTo>
                    <a:pt x="588" y="126"/>
                  </a:lnTo>
                  <a:lnTo>
                    <a:pt x="594" y="120"/>
                  </a:lnTo>
                  <a:lnTo>
                    <a:pt x="594" y="114"/>
                  </a:lnTo>
                  <a:lnTo>
                    <a:pt x="588" y="108"/>
                  </a:lnTo>
                  <a:lnTo>
                    <a:pt x="594" y="108"/>
                  </a:lnTo>
                  <a:lnTo>
                    <a:pt x="594" y="102"/>
                  </a:lnTo>
                  <a:lnTo>
                    <a:pt x="600" y="102"/>
                  </a:lnTo>
                  <a:lnTo>
                    <a:pt x="618" y="96"/>
                  </a:lnTo>
                  <a:lnTo>
                    <a:pt x="606" y="132"/>
                  </a:lnTo>
                  <a:lnTo>
                    <a:pt x="600" y="144"/>
                  </a:lnTo>
                  <a:lnTo>
                    <a:pt x="606" y="144"/>
                  </a:lnTo>
                  <a:lnTo>
                    <a:pt x="600" y="144"/>
                  </a:lnTo>
                  <a:lnTo>
                    <a:pt x="600" y="150"/>
                  </a:lnTo>
                  <a:lnTo>
                    <a:pt x="594" y="156"/>
                  </a:lnTo>
                  <a:lnTo>
                    <a:pt x="594" y="162"/>
                  </a:lnTo>
                  <a:lnTo>
                    <a:pt x="600" y="162"/>
                  </a:lnTo>
                  <a:lnTo>
                    <a:pt x="594" y="162"/>
                  </a:lnTo>
                  <a:lnTo>
                    <a:pt x="588" y="168"/>
                  </a:lnTo>
                  <a:lnTo>
                    <a:pt x="594" y="192"/>
                  </a:lnTo>
                  <a:lnTo>
                    <a:pt x="588" y="192"/>
                  </a:lnTo>
                  <a:lnTo>
                    <a:pt x="582" y="174"/>
                  </a:lnTo>
                  <a:lnTo>
                    <a:pt x="582" y="156"/>
                  </a:lnTo>
                  <a:lnTo>
                    <a:pt x="582" y="150"/>
                  </a:lnTo>
                  <a:lnTo>
                    <a:pt x="588" y="15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3" name="Freeform 3131"/>
            <p:cNvSpPr>
              <a:spLocks/>
            </p:cNvSpPr>
            <p:nvPr/>
          </p:nvSpPr>
          <p:spPr bwMode="auto">
            <a:xfrm>
              <a:off x="2850" y="1788"/>
              <a:ext cx="528" cy="456"/>
            </a:xfrm>
            <a:custGeom>
              <a:avLst/>
              <a:gdLst>
                <a:gd name="T0" fmla="*/ 522 w 528"/>
                <a:gd name="T1" fmla="*/ 372 h 456"/>
                <a:gd name="T2" fmla="*/ 522 w 528"/>
                <a:gd name="T3" fmla="*/ 378 h 456"/>
                <a:gd name="T4" fmla="*/ 522 w 528"/>
                <a:gd name="T5" fmla="*/ 396 h 456"/>
                <a:gd name="T6" fmla="*/ 504 w 528"/>
                <a:gd name="T7" fmla="*/ 402 h 456"/>
                <a:gd name="T8" fmla="*/ 498 w 528"/>
                <a:gd name="T9" fmla="*/ 396 h 456"/>
                <a:gd name="T10" fmla="*/ 498 w 528"/>
                <a:gd name="T11" fmla="*/ 414 h 456"/>
                <a:gd name="T12" fmla="*/ 492 w 528"/>
                <a:gd name="T13" fmla="*/ 432 h 456"/>
                <a:gd name="T14" fmla="*/ 498 w 528"/>
                <a:gd name="T15" fmla="*/ 438 h 456"/>
                <a:gd name="T16" fmla="*/ 486 w 528"/>
                <a:gd name="T17" fmla="*/ 456 h 456"/>
                <a:gd name="T18" fmla="*/ 438 w 528"/>
                <a:gd name="T19" fmla="*/ 450 h 456"/>
                <a:gd name="T20" fmla="*/ 450 w 528"/>
                <a:gd name="T21" fmla="*/ 438 h 456"/>
                <a:gd name="T22" fmla="*/ 456 w 528"/>
                <a:gd name="T23" fmla="*/ 420 h 456"/>
                <a:gd name="T24" fmla="*/ 444 w 528"/>
                <a:gd name="T25" fmla="*/ 408 h 456"/>
                <a:gd name="T26" fmla="*/ 348 w 528"/>
                <a:gd name="T27" fmla="*/ 414 h 456"/>
                <a:gd name="T28" fmla="*/ 258 w 528"/>
                <a:gd name="T29" fmla="*/ 414 h 456"/>
                <a:gd name="T30" fmla="*/ 174 w 528"/>
                <a:gd name="T31" fmla="*/ 420 h 456"/>
                <a:gd name="T32" fmla="*/ 96 w 528"/>
                <a:gd name="T33" fmla="*/ 402 h 456"/>
                <a:gd name="T34" fmla="*/ 96 w 528"/>
                <a:gd name="T35" fmla="*/ 336 h 456"/>
                <a:gd name="T36" fmla="*/ 90 w 528"/>
                <a:gd name="T37" fmla="*/ 228 h 456"/>
                <a:gd name="T38" fmla="*/ 90 w 528"/>
                <a:gd name="T39" fmla="*/ 162 h 456"/>
                <a:gd name="T40" fmla="*/ 72 w 528"/>
                <a:gd name="T41" fmla="*/ 144 h 456"/>
                <a:gd name="T42" fmla="*/ 66 w 528"/>
                <a:gd name="T43" fmla="*/ 126 h 456"/>
                <a:gd name="T44" fmla="*/ 54 w 528"/>
                <a:gd name="T45" fmla="*/ 108 h 456"/>
                <a:gd name="T46" fmla="*/ 66 w 528"/>
                <a:gd name="T47" fmla="*/ 96 h 456"/>
                <a:gd name="T48" fmla="*/ 66 w 528"/>
                <a:gd name="T49" fmla="*/ 78 h 456"/>
                <a:gd name="T50" fmla="*/ 48 w 528"/>
                <a:gd name="T51" fmla="*/ 78 h 456"/>
                <a:gd name="T52" fmla="*/ 30 w 528"/>
                <a:gd name="T53" fmla="*/ 66 h 456"/>
                <a:gd name="T54" fmla="*/ 24 w 528"/>
                <a:gd name="T55" fmla="*/ 48 h 456"/>
                <a:gd name="T56" fmla="*/ 12 w 528"/>
                <a:gd name="T57" fmla="*/ 30 h 456"/>
                <a:gd name="T58" fmla="*/ 12 w 528"/>
                <a:gd name="T59" fmla="*/ 12 h 456"/>
                <a:gd name="T60" fmla="*/ 30 w 528"/>
                <a:gd name="T61" fmla="*/ 12 h 456"/>
                <a:gd name="T62" fmla="*/ 96 w 528"/>
                <a:gd name="T63" fmla="*/ 12 h 456"/>
                <a:gd name="T64" fmla="*/ 168 w 528"/>
                <a:gd name="T65" fmla="*/ 12 h 456"/>
                <a:gd name="T66" fmla="*/ 258 w 528"/>
                <a:gd name="T67" fmla="*/ 6 h 456"/>
                <a:gd name="T68" fmla="*/ 306 w 528"/>
                <a:gd name="T69" fmla="*/ 6 h 456"/>
                <a:gd name="T70" fmla="*/ 318 w 528"/>
                <a:gd name="T71" fmla="*/ 18 h 456"/>
                <a:gd name="T72" fmla="*/ 324 w 528"/>
                <a:gd name="T73" fmla="*/ 30 h 456"/>
                <a:gd name="T74" fmla="*/ 324 w 528"/>
                <a:gd name="T75" fmla="*/ 54 h 456"/>
                <a:gd name="T76" fmla="*/ 330 w 528"/>
                <a:gd name="T77" fmla="*/ 78 h 456"/>
                <a:gd name="T78" fmla="*/ 342 w 528"/>
                <a:gd name="T79" fmla="*/ 90 h 456"/>
                <a:gd name="T80" fmla="*/ 360 w 528"/>
                <a:gd name="T81" fmla="*/ 114 h 456"/>
                <a:gd name="T82" fmla="*/ 384 w 528"/>
                <a:gd name="T83" fmla="*/ 132 h 456"/>
                <a:gd name="T84" fmla="*/ 390 w 528"/>
                <a:gd name="T85" fmla="*/ 156 h 456"/>
                <a:gd name="T86" fmla="*/ 408 w 528"/>
                <a:gd name="T87" fmla="*/ 162 h 456"/>
                <a:gd name="T88" fmla="*/ 426 w 528"/>
                <a:gd name="T89" fmla="*/ 168 h 456"/>
                <a:gd name="T90" fmla="*/ 432 w 528"/>
                <a:gd name="T91" fmla="*/ 180 h 456"/>
                <a:gd name="T92" fmla="*/ 426 w 528"/>
                <a:gd name="T93" fmla="*/ 204 h 456"/>
                <a:gd name="T94" fmla="*/ 420 w 528"/>
                <a:gd name="T95" fmla="*/ 234 h 456"/>
                <a:gd name="T96" fmla="*/ 444 w 528"/>
                <a:gd name="T97" fmla="*/ 252 h 456"/>
                <a:gd name="T98" fmla="*/ 456 w 528"/>
                <a:gd name="T99" fmla="*/ 270 h 456"/>
                <a:gd name="T100" fmla="*/ 474 w 528"/>
                <a:gd name="T101" fmla="*/ 276 h 456"/>
                <a:gd name="T102" fmla="*/ 492 w 528"/>
                <a:gd name="T103" fmla="*/ 282 h 456"/>
                <a:gd name="T104" fmla="*/ 498 w 528"/>
                <a:gd name="T105" fmla="*/ 306 h 456"/>
                <a:gd name="T106" fmla="*/ 492 w 528"/>
                <a:gd name="T107" fmla="*/ 324 h 456"/>
                <a:gd name="T108" fmla="*/ 504 w 528"/>
                <a:gd name="T109" fmla="*/ 342 h 456"/>
                <a:gd name="T110" fmla="*/ 516 w 528"/>
                <a:gd name="T111" fmla="*/ 348 h 456"/>
                <a:gd name="T112" fmla="*/ 516 w 528"/>
                <a:gd name="T113" fmla="*/ 34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 h="456">
                  <a:moveTo>
                    <a:pt x="528" y="354"/>
                  </a:moveTo>
                  <a:lnTo>
                    <a:pt x="528" y="366"/>
                  </a:lnTo>
                  <a:lnTo>
                    <a:pt x="522" y="366"/>
                  </a:lnTo>
                  <a:lnTo>
                    <a:pt x="522" y="372"/>
                  </a:lnTo>
                  <a:lnTo>
                    <a:pt x="528" y="372"/>
                  </a:lnTo>
                  <a:lnTo>
                    <a:pt x="528" y="378"/>
                  </a:lnTo>
                  <a:lnTo>
                    <a:pt x="522" y="372"/>
                  </a:lnTo>
                  <a:lnTo>
                    <a:pt x="522" y="378"/>
                  </a:lnTo>
                  <a:lnTo>
                    <a:pt x="528" y="384"/>
                  </a:lnTo>
                  <a:lnTo>
                    <a:pt x="522" y="384"/>
                  </a:lnTo>
                  <a:lnTo>
                    <a:pt x="522" y="390"/>
                  </a:lnTo>
                  <a:lnTo>
                    <a:pt x="522" y="396"/>
                  </a:lnTo>
                  <a:lnTo>
                    <a:pt x="516" y="396"/>
                  </a:lnTo>
                  <a:lnTo>
                    <a:pt x="516" y="390"/>
                  </a:lnTo>
                  <a:lnTo>
                    <a:pt x="510" y="390"/>
                  </a:lnTo>
                  <a:lnTo>
                    <a:pt x="504" y="402"/>
                  </a:lnTo>
                  <a:lnTo>
                    <a:pt x="504" y="408"/>
                  </a:lnTo>
                  <a:lnTo>
                    <a:pt x="504" y="402"/>
                  </a:lnTo>
                  <a:lnTo>
                    <a:pt x="504" y="396"/>
                  </a:lnTo>
                  <a:lnTo>
                    <a:pt x="498" y="396"/>
                  </a:lnTo>
                  <a:lnTo>
                    <a:pt x="492" y="402"/>
                  </a:lnTo>
                  <a:lnTo>
                    <a:pt x="498" y="402"/>
                  </a:lnTo>
                  <a:lnTo>
                    <a:pt x="498" y="408"/>
                  </a:lnTo>
                  <a:lnTo>
                    <a:pt x="498" y="414"/>
                  </a:lnTo>
                  <a:lnTo>
                    <a:pt x="498" y="420"/>
                  </a:lnTo>
                  <a:lnTo>
                    <a:pt x="492" y="420"/>
                  </a:lnTo>
                  <a:lnTo>
                    <a:pt x="498" y="426"/>
                  </a:lnTo>
                  <a:lnTo>
                    <a:pt x="492" y="432"/>
                  </a:lnTo>
                  <a:lnTo>
                    <a:pt x="486" y="426"/>
                  </a:lnTo>
                  <a:lnTo>
                    <a:pt x="486" y="432"/>
                  </a:lnTo>
                  <a:lnTo>
                    <a:pt x="492" y="438"/>
                  </a:lnTo>
                  <a:lnTo>
                    <a:pt x="498" y="438"/>
                  </a:lnTo>
                  <a:lnTo>
                    <a:pt x="492" y="444"/>
                  </a:lnTo>
                  <a:lnTo>
                    <a:pt x="486" y="444"/>
                  </a:lnTo>
                  <a:lnTo>
                    <a:pt x="486" y="450"/>
                  </a:lnTo>
                  <a:lnTo>
                    <a:pt x="486" y="456"/>
                  </a:lnTo>
                  <a:lnTo>
                    <a:pt x="468" y="456"/>
                  </a:lnTo>
                  <a:lnTo>
                    <a:pt x="444" y="456"/>
                  </a:lnTo>
                  <a:lnTo>
                    <a:pt x="432" y="456"/>
                  </a:lnTo>
                  <a:lnTo>
                    <a:pt x="438" y="450"/>
                  </a:lnTo>
                  <a:lnTo>
                    <a:pt x="438" y="444"/>
                  </a:lnTo>
                  <a:lnTo>
                    <a:pt x="444" y="444"/>
                  </a:lnTo>
                  <a:lnTo>
                    <a:pt x="444" y="438"/>
                  </a:lnTo>
                  <a:lnTo>
                    <a:pt x="450" y="438"/>
                  </a:lnTo>
                  <a:lnTo>
                    <a:pt x="450" y="432"/>
                  </a:lnTo>
                  <a:lnTo>
                    <a:pt x="456" y="432"/>
                  </a:lnTo>
                  <a:lnTo>
                    <a:pt x="456" y="426"/>
                  </a:lnTo>
                  <a:lnTo>
                    <a:pt x="456" y="420"/>
                  </a:lnTo>
                  <a:lnTo>
                    <a:pt x="456" y="414"/>
                  </a:lnTo>
                  <a:lnTo>
                    <a:pt x="450" y="414"/>
                  </a:lnTo>
                  <a:lnTo>
                    <a:pt x="450" y="408"/>
                  </a:lnTo>
                  <a:lnTo>
                    <a:pt x="444" y="408"/>
                  </a:lnTo>
                  <a:lnTo>
                    <a:pt x="414" y="408"/>
                  </a:lnTo>
                  <a:lnTo>
                    <a:pt x="396" y="408"/>
                  </a:lnTo>
                  <a:lnTo>
                    <a:pt x="372" y="414"/>
                  </a:lnTo>
                  <a:lnTo>
                    <a:pt x="348" y="414"/>
                  </a:lnTo>
                  <a:lnTo>
                    <a:pt x="324" y="414"/>
                  </a:lnTo>
                  <a:lnTo>
                    <a:pt x="294" y="414"/>
                  </a:lnTo>
                  <a:lnTo>
                    <a:pt x="288" y="414"/>
                  </a:lnTo>
                  <a:lnTo>
                    <a:pt x="258" y="414"/>
                  </a:lnTo>
                  <a:lnTo>
                    <a:pt x="240" y="420"/>
                  </a:lnTo>
                  <a:lnTo>
                    <a:pt x="234" y="420"/>
                  </a:lnTo>
                  <a:lnTo>
                    <a:pt x="198" y="420"/>
                  </a:lnTo>
                  <a:lnTo>
                    <a:pt x="174" y="420"/>
                  </a:lnTo>
                  <a:lnTo>
                    <a:pt x="156" y="420"/>
                  </a:lnTo>
                  <a:lnTo>
                    <a:pt x="138" y="420"/>
                  </a:lnTo>
                  <a:lnTo>
                    <a:pt x="96" y="420"/>
                  </a:lnTo>
                  <a:lnTo>
                    <a:pt x="96" y="402"/>
                  </a:lnTo>
                  <a:lnTo>
                    <a:pt x="96" y="396"/>
                  </a:lnTo>
                  <a:lnTo>
                    <a:pt x="96" y="372"/>
                  </a:lnTo>
                  <a:lnTo>
                    <a:pt x="96" y="366"/>
                  </a:lnTo>
                  <a:lnTo>
                    <a:pt x="96" y="336"/>
                  </a:lnTo>
                  <a:lnTo>
                    <a:pt x="90" y="306"/>
                  </a:lnTo>
                  <a:lnTo>
                    <a:pt x="90" y="300"/>
                  </a:lnTo>
                  <a:lnTo>
                    <a:pt x="90" y="264"/>
                  </a:lnTo>
                  <a:lnTo>
                    <a:pt x="90" y="228"/>
                  </a:lnTo>
                  <a:lnTo>
                    <a:pt x="90" y="222"/>
                  </a:lnTo>
                  <a:lnTo>
                    <a:pt x="90" y="198"/>
                  </a:lnTo>
                  <a:lnTo>
                    <a:pt x="90" y="186"/>
                  </a:lnTo>
                  <a:lnTo>
                    <a:pt x="90" y="162"/>
                  </a:lnTo>
                  <a:lnTo>
                    <a:pt x="90" y="156"/>
                  </a:lnTo>
                  <a:lnTo>
                    <a:pt x="84" y="150"/>
                  </a:lnTo>
                  <a:lnTo>
                    <a:pt x="78" y="150"/>
                  </a:lnTo>
                  <a:lnTo>
                    <a:pt x="72" y="144"/>
                  </a:lnTo>
                  <a:lnTo>
                    <a:pt x="72" y="138"/>
                  </a:lnTo>
                  <a:lnTo>
                    <a:pt x="66" y="138"/>
                  </a:lnTo>
                  <a:lnTo>
                    <a:pt x="66" y="132"/>
                  </a:lnTo>
                  <a:lnTo>
                    <a:pt x="66" y="126"/>
                  </a:lnTo>
                  <a:lnTo>
                    <a:pt x="60" y="126"/>
                  </a:lnTo>
                  <a:lnTo>
                    <a:pt x="60" y="120"/>
                  </a:lnTo>
                  <a:lnTo>
                    <a:pt x="54" y="114"/>
                  </a:lnTo>
                  <a:lnTo>
                    <a:pt x="54" y="108"/>
                  </a:lnTo>
                  <a:lnTo>
                    <a:pt x="60" y="102"/>
                  </a:lnTo>
                  <a:lnTo>
                    <a:pt x="66" y="96"/>
                  </a:lnTo>
                  <a:lnTo>
                    <a:pt x="72" y="96"/>
                  </a:lnTo>
                  <a:lnTo>
                    <a:pt x="66" y="96"/>
                  </a:lnTo>
                  <a:lnTo>
                    <a:pt x="66" y="90"/>
                  </a:lnTo>
                  <a:lnTo>
                    <a:pt x="72" y="90"/>
                  </a:lnTo>
                  <a:lnTo>
                    <a:pt x="66" y="84"/>
                  </a:lnTo>
                  <a:lnTo>
                    <a:pt x="66" y="78"/>
                  </a:lnTo>
                  <a:lnTo>
                    <a:pt x="60" y="78"/>
                  </a:lnTo>
                  <a:lnTo>
                    <a:pt x="60" y="84"/>
                  </a:lnTo>
                  <a:lnTo>
                    <a:pt x="54" y="84"/>
                  </a:lnTo>
                  <a:lnTo>
                    <a:pt x="48" y="78"/>
                  </a:lnTo>
                  <a:lnTo>
                    <a:pt x="42" y="78"/>
                  </a:lnTo>
                  <a:lnTo>
                    <a:pt x="36" y="72"/>
                  </a:lnTo>
                  <a:lnTo>
                    <a:pt x="36" y="66"/>
                  </a:lnTo>
                  <a:lnTo>
                    <a:pt x="30" y="66"/>
                  </a:lnTo>
                  <a:lnTo>
                    <a:pt x="30" y="60"/>
                  </a:lnTo>
                  <a:lnTo>
                    <a:pt x="30" y="54"/>
                  </a:lnTo>
                  <a:lnTo>
                    <a:pt x="24" y="54"/>
                  </a:lnTo>
                  <a:lnTo>
                    <a:pt x="24" y="48"/>
                  </a:lnTo>
                  <a:lnTo>
                    <a:pt x="18" y="42"/>
                  </a:lnTo>
                  <a:lnTo>
                    <a:pt x="18" y="36"/>
                  </a:lnTo>
                  <a:lnTo>
                    <a:pt x="12" y="36"/>
                  </a:lnTo>
                  <a:lnTo>
                    <a:pt x="12" y="30"/>
                  </a:lnTo>
                  <a:lnTo>
                    <a:pt x="6" y="24"/>
                  </a:lnTo>
                  <a:lnTo>
                    <a:pt x="6" y="18"/>
                  </a:lnTo>
                  <a:lnTo>
                    <a:pt x="12" y="18"/>
                  </a:lnTo>
                  <a:lnTo>
                    <a:pt x="12" y="12"/>
                  </a:lnTo>
                  <a:lnTo>
                    <a:pt x="6" y="12"/>
                  </a:lnTo>
                  <a:lnTo>
                    <a:pt x="6" y="18"/>
                  </a:lnTo>
                  <a:lnTo>
                    <a:pt x="0" y="12"/>
                  </a:lnTo>
                  <a:lnTo>
                    <a:pt x="30" y="12"/>
                  </a:lnTo>
                  <a:lnTo>
                    <a:pt x="42" y="12"/>
                  </a:lnTo>
                  <a:lnTo>
                    <a:pt x="66" y="12"/>
                  </a:lnTo>
                  <a:lnTo>
                    <a:pt x="84" y="12"/>
                  </a:lnTo>
                  <a:lnTo>
                    <a:pt x="96" y="12"/>
                  </a:lnTo>
                  <a:lnTo>
                    <a:pt x="120" y="12"/>
                  </a:lnTo>
                  <a:lnTo>
                    <a:pt x="132" y="12"/>
                  </a:lnTo>
                  <a:lnTo>
                    <a:pt x="150" y="12"/>
                  </a:lnTo>
                  <a:lnTo>
                    <a:pt x="168" y="12"/>
                  </a:lnTo>
                  <a:lnTo>
                    <a:pt x="180" y="6"/>
                  </a:lnTo>
                  <a:lnTo>
                    <a:pt x="204" y="6"/>
                  </a:lnTo>
                  <a:lnTo>
                    <a:pt x="234" y="6"/>
                  </a:lnTo>
                  <a:lnTo>
                    <a:pt x="258" y="6"/>
                  </a:lnTo>
                  <a:lnTo>
                    <a:pt x="270" y="6"/>
                  </a:lnTo>
                  <a:lnTo>
                    <a:pt x="288" y="0"/>
                  </a:lnTo>
                  <a:lnTo>
                    <a:pt x="306" y="0"/>
                  </a:lnTo>
                  <a:lnTo>
                    <a:pt x="306" y="6"/>
                  </a:lnTo>
                  <a:lnTo>
                    <a:pt x="312" y="6"/>
                  </a:lnTo>
                  <a:lnTo>
                    <a:pt x="312" y="12"/>
                  </a:lnTo>
                  <a:lnTo>
                    <a:pt x="318" y="12"/>
                  </a:lnTo>
                  <a:lnTo>
                    <a:pt x="318" y="18"/>
                  </a:lnTo>
                  <a:lnTo>
                    <a:pt x="324" y="18"/>
                  </a:lnTo>
                  <a:lnTo>
                    <a:pt x="324" y="24"/>
                  </a:lnTo>
                  <a:lnTo>
                    <a:pt x="330" y="24"/>
                  </a:lnTo>
                  <a:lnTo>
                    <a:pt x="324" y="30"/>
                  </a:lnTo>
                  <a:lnTo>
                    <a:pt x="324" y="36"/>
                  </a:lnTo>
                  <a:lnTo>
                    <a:pt x="324" y="42"/>
                  </a:lnTo>
                  <a:lnTo>
                    <a:pt x="324" y="48"/>
                  </a:lnTo>
                  <a:lnTo>
                    <a:pt x="324" y="54"/>
                  </a:lnTo>
                  <a:lnTo>
                    <a:pt x="324" y="60"/>
                  </a:lnTo>
                  <a:lnTo>
                    <a:pt x="330" y="66"/>
                  </a:lnTo>
                  <a:lnTo>
                    <a:pt x="330" y="72"/>
                  </a:lnTo>
                  <a:lnTo>
                    <a:pt x="330" y="78"/>
                  </a:lnTo>
                  <a:lnTo>
                    <a:pt x="336" y="78"/>
                  </a:lnTo>
                  <a:lnTo>
                    <a:pt x="336" y="84"/>
                  </a:lnTo>
                  <a:lnTo>
                    <a:pt x="336" y="90"/>
                  </a:lnTo>
                  <a:lnTo>
                    <a:pt x="342" y="90"/>
                  </a:lnTo>
                  <a:lnTo>
                    <a:pt x="348" y="102"/>
                  </a:lnTo>
                  <a:lnTo>
                    <a:pt x="354" y="108"/>
                  </a:lnTo>
                  <a:lnTo>
                    <a:pt x="360" y="108"/>
                  </a:lnTo>
                  <a:lnTo>
                    <a:pt x="360" y="114"/>
                  </a:lnTo>
                  <a:lnTo>
                    <a:pt x="366" y="114"/>
                  </a:lnTo>
                  <a:lnTo>
                    <a:pt x="372" y="120"/>
                  </a:lnTo>
                  <a:lnTo>
                    <a:pt x="378" y="126"/>
                  </a:lnTo>
                  <a:lnTo>
                    <a:pt x="384" y="132"/>
                  </a:lnTo>
                  <a:lnTo>
                    <a:pt x="390" y="138"/>
                  </a:lnTo>
                  <a:lnTo>
                    <a:pt x="390" y="144"/>
                  </a:lnTo>
                  <a:lnTo>
                    <a:pt x="390" y="150"/>
                  </a:lnTo>
                  <a:lnTo>
                    <a:pt x="390" y="156"/>
                  </a:lnTo>
                  <a:lnTo>
                    <a:pt x="396" y="162"/>
                  </a:lnTo>
                  <a:lnTo>
                    <a:pt x="396" y="168"/>
                  </a:lnTo>
                  <a:lnTo>
                    <a:pt x="402" y="168"/>
                  </a:lnTo>
                  <a:lnTo>
                    <a:pt x="408" y="162"/>
                  </a:lnTo>
                  <a:lnTo>
                    <a:pt x="414" y="162"/>
                  </a:lnTo>
                  <a:lnTo>
                    <a:pt x="420" y="162"/>
                  </a:lnTo>
                  <a:lnTo>
                    <a:pt x="426" y="162"/>
                  </a:lnTo>
                  <a:lnTo>
                    <a:pt x="426" y="168"/>
                  </a:lnTo>
                  <a:lnTo>
                    <a:pt x="438" y="168"/>
                  </a:lnTo>
                  <a:lnTo>
                    <a:pt x="438" y="174"/>
                  </a:lnTo>
                  <a:lnTo>
                    <a:pt x="438" y="180"/>
                  </a:lnTo>
                  <a:lnTo>
                    <a:pt x="432" y="180"/>
                  </a:lnTo>
                  <a:lnTo>
                    <a:pt x="432" y="186"/>
                  </a:lnTo>
                  <a:lnTo>
                    <a:pt x="432" y="192"/>
                  </a:lnTo>
                  <a:lnTo>
                    <a:pt x="432" y="198"/>
                  </a:lnTo>
                  <a:lnTo>
                    <a:pt x="426" y="204"/>
                  </a:lnTo>
                  <a:lnTo>
                    <a:pt x="426" y="216"/>
                  </a:lnTo>
                  <a:lnTo>
                    <a:pt x="420" y="216"/>
                  </a:lnTo>
                  <a:lnTo>
                    <a:pt x="420" y="222"/>
                  </a:lnTo>
                  <a:lnTo>
                    <a:pt x="420" y="234"/>
                  </a:lnTo>
                  <a:lnTo>
                    <a:pt x="426" y="240"/>
                  </a:lnTo>
                  <a:lnTo>
                    <a:pt x="432" y="246"/>
                  </a:lnTo>
                  <a:lnTo>
                    <a:pt x="438" y="252"/>
                  </a:lnTo>
                  <a:lnTo>
                    <a:pt x="444" y="252"/>
                  </a:lnTo>
                  <a:lnTo>
                    <a:pt x="450" y="258"/>
                  </a:lnTo>
                  <a:lnTo>
                    <a:pt x="456" y="258"/>
                  </a:lnTo>
                  <a:lnTo>
                    <a:pt x="456" y="264"/>
                  </a:lnTo>
                  <a:lnTo>
                    <a:pt x="456" y="270"/>
                  </a:lnTo>
                  <a:lnTo>
                    <a:pt x="462" y="270"/>
                  </a:lnTo>
                  <a:lnTo>
                    <a:pt x="462" y="264"/>
                  </a:lnTo>
                  <a:lnTo>
                    <a:pt x="474" y="270"/>
                  </a:lnTo>
                  <a:lnTo>
                    <a:pt x="474" y="276"/>
                  </a:lnTo>
                  <a:lnTo>
                    <a:pt x="480" y="276"/>
                  </a:lnTo>
                  <a:lnTo>
                    <a:pt x="480" y="282"/>
                  </a:lnTo>
                  <a:lnTo>
                    <a:pt x="486" y="282"/>
                  </a:lnTo>
                  <a:lnTo>
                    <a:pt x="492" y="282"/>
                  </a:lnTo>
                  <a:lnTo>
                    <a:pt x="492" y="288"/>
                  </a:lnTo>
                  <a:lnTo>
                    <a:pt x="492" y="294"/>
                  </a:lnTo>
                  <a:lnTo>
                    <a:pt x="492" y="306"/>
                  </a:lnTo>
                  <a:lnTo>
                    <a:pt x="498" y="306"/>
                  </a:lnTo>
                  <a:lnTo>
                    <a:pt x="498" y="312"/>
                  </a:lnTo>
                  <a:lnTo>
                    <a:pt x="498" y="318"/>
                  </a:lnTo>
                  <a:lnTo>
                    <a:pt x="492" y="318"/>
                  </a:lnTo>
                  <a:lnTo>
                    <a:pt x="492" y="324"/>
                  </a:lnTo>
                  <a:lnTo>
                    <a:pt x="498" y="330"/>
                  </a:lnTo>
                  <a:lnTo>
                    <a:pt x="498" y="336"/>
                  </a:lnTo>
                  <a:lnTo>
                    <a:pt x="504" y="336"/>
                  </a:lnTo>
                  <a:lnTo>
                    <a:pt x="504" y="342"/>
                  </a:lnTo>
                  <a:lnTo>
                    <a:pt x="504" y="348"/>
                  </a:lnTo>
                  <a:lnTo>
                    <a:pt x="510" y="348"/>
                  </a:lnTo>
                  <a:lnTo>
                    <a:pt x="516" y="354"/>
                  </a:lnTo>
                  <a:lnTo>
                    <a:pt x="516" y="348"/>
                  </a:lnTo>
                  <a:lnTo>
                    <a:pt x="510" y="348"/>
                  </a:lnTo>
                  <a:lnTo>
                    <a:pt x="510" y="342"/>
                  </a:lnTo>
                  <a:lnTo>
                    <a:pt x="516" y="342"/>
                  </a:lnTo>
                  <a:lnTo>
                    <a:pt x="516" y="348"/>
                  </a:lnTo>
                  <a:lnTo>
                    <a:pt x="522" y="348"/>
                  </a:lnTo>
                  <a:lnTo>
                    <a:pt x="522" y="354"/>
                  </a:lnTo>
                  <a:lnTo>
                    <a:pt x="528" y="35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4" name="Freeform 3132"/>
            <p:cNvSpPr>
              <a:spLocks/>
            </p:cNvSpPr>
            <p:nvPr/>
          </p:nvSpPr>
          <p:spPr bwMode="auto">
            <a:xfrm>
              <a:off x="1272" y="2022"/>
              <a:ext cx="540" cy="624"/>
            </a:xfrm>
            <a:custGeom>
              <a:avLst/>
              <a:gdLst>
                <a:gd name="T0" fmla="*/ 30 w 540"/>
                <a:gd name="T1" fmla="*/ 384 h 624"/>
                <a:gd name="T2" fmla="*/ 24 w 540"/>
                <a:gd name="T3" fmla="*/ 378 h 624"/>
                <a:gd name="T4" fmla="*/ 18 w 540"/>
                <a:gd name="T5" fmla="*/ 372 h 624"/>
                <a:gd name="T6" fmla="*/ 24 w 540"/>
                <a:gd name="T7" fmla="*/ 366 h 624"/>
                <a:gd name="T8" fmla="*/ 24 w 540"/>
                <a:gd name="T9" fmla="*/ 354 h 624"/>
                <a:gd name="T10" fmla="*/ 24 w 540"/>
                <a:gd name="T11" fmla="*/ 342 h 624"/>
                <a:gd name="T12" fmla="*/ 36 w 540"/>
                <a:gd name="T13" fmla="*/ 342 h 624"/>
                <a:gd name="T14" fmla="*/ 42 w 540"/>
                <a:gd name="T15" fmla="*/ 330 h 624"/>
                <a:gd name="T16" fmla="*/ 48 w 540"/>
                <a:gd name="T17" fmla="*/ 318 h 624"/>
                <a:gd name="T18" fmla="*/ 48 w 540"/>
                <a:gd name="T19" fmla="*/ 306 h 624"/>
                <a:gd name="T20" fmla="*/ 54 w 540"/>
                <a:gd name="T21" fmla="*/ 300 h 624"/>
                <a:gd name="T22" fmla="*/ 60 w 540"/>
                <a:gd name="T23" fmla="*/ 288 h 624"/>
                <a:gd name="T24" fmla="*/ 72 w 540"/>
                <a:gd name="T25" fmla="*/ 276 h 624"/>
                <a:gd name="T26" fmla="*/ 90 w 540"/>
                <a:gd name="T27" fmla="*/ 270 h 624"/>
                <a:gd name="T28" fmla="*/ 90 w 540"/>
                <a:gd name="T29" fmla="*/ 258 h 624"/>
                <a:gd name="T30" fmla="*/ 78 w 540"/>
                <a:gd name="T31" fmla="*/ 252 h 624"/>
                <a:gd name="T32" fmla="*/ 72 w 540"/>
                <a:gd name="T33" fmla="*/ 246 h 624"/>
                <a:gd name="T34" fmla="*/ 72 w 540"/>
                <a:gd name="T35" fmla="*/ 234 h 624"/>
                <a:gd name="T36" fmla="*/ 72 w 540"/>
                <a:gd name="T37" fmla="*/ 222 h 624"/>
                <a:gd name="T38" fmla="*/ 66 w 540"/>
                <a:gd name="T39" fmla="*/ 216 h 624"/>
                <a:gd name="T40" fmla="*/ 60 w 540"/>
                <a:gd name="T41" fmla="*/ 204 h 624"/>
                <a:gd name="T42" fmla="*/ 66 w 540"/>
                <a:gd name="T43" fmla="*/ 198 h 624"/>
                <a:gd name="T44" fmla="*/ 66 w 540"/>
                <a:gd name="T45" fmla="*/ 186 h 624"/>
                <a:gd name="T46" fmla="*/ 66 w 540"/>
                <a:gd name="T47" fmla="*/ 174 h 624"/>
                <a:gd name="T48" fmla="*/ 72 w 540"/>
                <a:gd name="T49" fmla="*/ 174 h 624"/>
                <a:gd name="T50" fmla="*/ 72 w 540"/>
                <a:gd name="T51" fmla="*/ 162 h 624"/>
                <a:gd name="T52" fmla="*/ 72 w 540"/>
                <a:gd name="T53" fmla="*/ 144 h 624"/>
                <a:gd name="T54" fmla="*/ 72 w 540"/>
                <a:gd name="T55" fmla="*/ 132 h 624"/>
                <a:gd name="T56" fmla="*/ 78 w 540"/>
                <a:gd name="T57" fmla="*/ 126 h 624"/>
                <a:gd name="T58" fmla="*/ 78 w 540"/>
                <a:gd name="T59" fmla="*/ 120 h 624"/>
                <a:gd name="T60" fmla="*/ 78 w 540"/>
                <a:gd name="T61" fmla="*/ 114 h 624"/>
                <a:gd name="T62" fmla="*/ 78 w 540"/>
                <a:gd name="T63" fmla="*/ 102 h 624"/>
                <a:gd name="T64" fmla="*/ 78 w 540"/>
                <a:gd name="T65" fmla="*/ 90 h 624"/>
                <a:gd name="T66" fmla="*/ 78 w 540"/>
                <a:gd name="T67" fmla="*/ 78 h 624"/>
                <a:gd name="T68" fmla="*/ 96 w 540"/>
                <a:gd name="T69" fmla="*/ 78 h 624"/>
                <a:gd name="T70" fmla="*/ 108 w 540"/>
                <a:gd name="T71" fmla="*/ 78 h 624"/>
                <a:gd name="T72" fmla="*/ 114 w 540"/>
                <a:gd name="T73" fmla="*/ 90 h 624"/>
                <a:gd name="T74" fmla="*/ 114 w 540"/>
                <a:gd name="T75" fmla="*/ 96 h 624"/>
                <a:gd name="T76" fmla="*/ 126 w 540"/>
                <a:gd name="T77" fmla="*/ 96 h 624"/>
                <a:gd name="T78" fmla="*/ 132 w 540"/>
                <a:gd name="T79" fmla="*/ 84 h 624"/>
                <a:gd name="T80" fmla="*/ 144 w 540"/>
                <a:gd name="T81" fmla="*/ 18 h 624"/>
                <a:gd name="T82" fmla="*/ 240 w 540"/>
                <a:gd name="T83" fmla="*/ 18 h 624"/>
                <a:gd name="T84" fmla="*/ 288 w 540"/>
                <a:gd name="T85" fmla="*/ 30 h 624"/>
                <a:gd name="T86" fmla="*/ 408 w 540"/>
                <a:gd name="T87" fmla="*/ 48 h 624"/>
                <a:gd name="T88" fmla="*/ 462 w 540"/>
                <a:gd name="T89" fmla="*/ 54 h 624"/>
                <a:gd name="T90" fmla="*/ 522 w 540"/>
                <a:gd name="T91" fmla="*/ 168 h 624"/>
                <a:gd name="T92" fmla="*/ 504 w 540"/>
                <a:gd name="T93" fmla="*/ 306 h 624"/>
                <a:gd name="T94" fmla="*/ 486 w 540"/>
                <a:gd name="T95" fmla="*/ 444 h 624"/>
                <a:gd name="T96" fmla="*/ 474 w 540"/>
                <a:gd name="T97" fmla="*/ 516 h 624"/>
                <a:gd name="T98" fmla="*/ 342 w 540"/>
                <a:gd name="T99" fmla="*/ 612 h 624"/>
                <a:gd name="T100" fmla="*/ 264 w 540"/>
                <a:gd name="T101" fmla="*/ 588 h 624"/>
                <a:gd name="T102" fmla="*/ 0 w 540"/>
                <a:gd name="T103" fmla="*/ 432 h 624"/>
                <a:gd name="T104" fmla="*/ 12 w 540"/>
                <a:gd name="T105" fmla="*/ 414 h 624"/>
                <a:gd name="T106" fmla="*/ 18 w 540"/>
                <a:gd name="T107" fmla="*/ 408 h 624"/>
                <a:gd name="T108" fmla="*/ 24 w 540"/>
                <a:gd name="T109" fmla="*/ 408 h 624"/>
                <a:gd name="T110" fmla="*/ 24 w 540"/>
                <a:gd name="T111" fmla="*/ 408 h 624"/>
                <a:gd name="T112" fmla="*/ 36 w 540"/>
                <a:gd name="T113" fmla="*/ 402 h 624"/>
                <a:gd name="T114" fmla="*/ 36 w 540"/>
                <a:gd name="T115" fmla="*/ 39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0" h="624">
                  <a:moveTo>
                    <a:pt x="36" y="384"/>
                  </a:moveTo>
                  <a:lnTo>
                    <a:pt x="30" y="384"/>
                  </a:lnTo>
                  <a:lnTo>
                    <a:pt x="24" y="384"/>
                  </a:lnTo>
                  <a:lnTo>
                    <a:pt x="24" y="378"/>
                  </a:lnTo>
                  <a:lnTo>
                    <a:pt x="24" y="384"/>
                  </a:lnTo>
                  <a:lnTo>
                    <a:pt x="18" y="372"/>
                  </a:lnTo>
                  <a:lnTo>
                    <a:pt x="24" y="372"/>
                  </a:lnTo>
                  <a:lnTo>
                    <a:pt x="24" y="366"/>
                  </a:lnTo>
                  <a:lnTo>
                    <a:pt x="24" y="360"/>
                  </a:lnTo>
                  <a:lnTo>
                    <a:pt x="24" y="354"/>
                  </a:lnTo>
                  <a:lnTo>
                    <a:pt x="24" y="348"/>
                  </a:lnTo>
                  <a:lnTo>
                    <a:pt x="24" y="342"/>
                  </a:lnTo>
                  <a:lnTo>
                    <a:pt x="30" y="342"/>
                  </a:lnTo>
                  <a:lnTo>
                    <a:pt x="36" y="342"/>
                  </a:lnTo>
                  <a:lnTo>
                    <a:pt x="36" y="336"/>
                  </a:lnTo>
                  <a:lnTo>
                    <a:pt x="42" y="330"/>
                  </a:lnTo>
                  <a:lnTo>
                    <a:pt x="48" y="324"/>
                  </a:lnTo>
                  <a:lnTo>
                    <a:pt x="48" y="318"/>
                  </a:lnTo>
                  <a:lnTo>
                    <a:pt x="48" y="312"/>
                  </a:lnTo>
                  <a:lnTo>
                    <a:pt x="48" y="306"/>
                  </a:lnTo>
                  <a:lnTo>
                    <a:pt x="54" y="306"/>
                  </a:lnTo>
                  <a:lnTo>
                    <a:pt x="54" y="300"/>
                  </a:lnTo>
                  <a:lnTo>
                    <a:pt x="54" y="294"/>
                  </a:lnTo>
                  <a:lnTo>
                    <a:pt x="60" y="288"/>
                  </a:lnTo>
                  <a:lnTo>
                    <a:pt x="66" y="282"/>
                  </a:lnTo>
                  <a:lnTo>
                    <a:pt x="72" y="276"/>
                  </a:lnTo>
                  <a:lnTo>
                    <a:pt x="78" y="276"/>
                  </a:lnTo>
                  <a:lnTo>
                    <a:pt x="90" y="270"/>
                  </a:lnTo>
                  <a:lnTo>
                    <a:pt x="90" y="264"/>
                  </a:lnTo>
                  <a:lnTo>
                    <a:pt x="90" y="258"/>
                  </a:lnTo>
                  <a:lnTo>
                    <a:pt x="84" y="252"/>
                  </a:lnTo>
                  <a:lnTo>
                    <a:pt x="78" y="252"/>
                  </a:lnTo>
                  <a:lnTo>
                    <a:pt x="78" y="246"/>
                  </a:lnTo>
                  <a:lnTo>
                    <a:pt x="72" y="246"/>
                  </a:lnTo>
                  <a:lnTo>
                    <a:pt x="78" y="240"/>
                  </a:lnTo>
                  <a:lnTo>
                    <a:pt x="72" y="234"/>
                  </a:lnTo>
                  <a:lnTo>
                    <a:pt x="72" y="228"/>
                  </a:lnTo>
                  <a:lnTo>
                    <a:pt x="72" y="222"/>
                  </a:lnTo>
                  <a:lnTo>
                    <a:pt x="72" y="216"/>
                  </a:lnTo>
                  <a:lnTo>
                    <a:pt x="66" y="216"/>
                  </a:lnTo>
                  <a:lnTo>
                    <a:pt x="66" y="204"/>
                  </a:lnTo>
                  <a:lnTo>
                    <a:pt x="60" y="204"/>
                  </a:lnTo>
                  <a:lnTo>
                    <a:pt x="60" y="198"/>
                  </a:lnTo>
                  <a:lnTo>
                    <a:pt x="66" y="198"/>
                  </a:lnTo>
                  <a:lnTo>
                    <a:pt x="66" y="192"/>
                  </a:lnTo>
                  <a:lnTo>
                    <a:pt x="66" y="186"/>
                  </a:lnTo>
                  <a:lnTo>
                    <a:pt x="66" y="180"/>
                  </a:lnTo>
                  <a:lnTo>
                    <a:pt x="66" y="174"/>
                  </a:lnTo>
                  <a:lnTo>
                    <a:pt x="72" y="180"/>
                  </a:lnTo>
                  <a:lnTo>
                    <a:pt x="72" y="174"/>
                  </a:lnTo>
                  <a:lnTo>
                    <a:pt x="72" y="168"/>
                  </a:lnTo>
                  <a:lnTo>
                    <a:pt x="72" y="162"/>
                  </a:lnTo>
                  <a:lnTo>
                    <a:pt x="72" y="156"/>
                  </a:lnTo>
                  <a:lnTo>
                    <a:pt x="72" y="144"/>
                  </a:lnTo>
                  <a:lnTo>
                    <a:pt x="72" y="138"/>
                  </a:lnTo>
                  <a:lnTo>
                    <a:pt x="72" y="132"/>
                  </a:lnTo>
                  <a:lnTo>
                    <a:pt x="78" y="132"/>
                  </a:lnTo>
                  <a:lnTo>
                    <a:pt x="78" y="126"/>
                  </a:lnTo>
                  <a:lnTo>
                    <a:pt x="72" y="126"/>
                  </a:lnTo>
                  <a:lnTo>
                    <a:pt x="78" y="120"/>
                  </a:lnTo>
                  <a:lnTo>
                    <a:pt x="72" y="114"/>
                  </a:lnTo>
                  <a:lnTo>
                    <a:pt x="78" y="114"/>
                  </a:lnTo>
                  <a:lnTo>
                    <a:pt x="78" y="108"/>
                  </a:lnTo>
                  <a:lnTo>
                    <a:pt x="78" y="102"/>
                  </a:lnTo>
                  <a:lnTo>
                    <a:pt x="78" y="96"/>
                  </a:lnTo>
                  <a:lnTo>
                    <a:pt x="78" y="90"/>
                  </a:lnTo>
                  <a:lnTo>
                    <a:pt x="78" y="84"/>
                  </a:lnTo>
                  <a:lnTo>
                    <a:pt x="78" y="78"/>
                  </a:lnTo>
                  <a:lnTo>
                    <a:pt x="90" y="78"/>
                  </a:lnTo>
                  <a:lnTo>
                    <a:pt x="96" y="78"/>
                  </a:lnTo>
                  <a:lnTo>
                    <a:pt x="102" y="84"/>
                  </a:lnTo>
                  <a:lnTo>
                    <a:pt x="108" y="78"/>
                  </a:lnTo>
                  <a:lnTo>
                    <a:pt x="108" y="84"/>
                  </a:lnTo>
                  <a:lnTo>
                    <a:pt x="114" y="90"/>
                  </a:lnTo>
                  <a:lnTo>
                    <a:pt x="108" y="90"/>
                  </a:lnTo>
                  <a:lnTo>
                    <a:pt x="114" y="96"/>
                  </a:lnTo>
                  <a:lnTo>
                    <a:pt x="120" y="96"/>
                  </a:lnTo>
                  <a:lnTo>
                    <a:pt x="126" y="96"/>
                  </a:lnTo>
                  <a:lnTo>
                    <a:pt x="126" y="90"/>
                  </a:lnTo>
                  <a:lnTo>
                    <a:pt x="132" y="84"/>
                  </a:lnTo>
                  <a:lnTo>
                    <a:pt x="132" y="78"/>
                  </a:lnTo>
                  <a:lnTo>
                    <a:pt x="144" y="18"/>
                  </a:lnTo>
                  <a:lnTo>
                    <a:pt x="150" y="0"/>
                  </a:lnTo>
                  <a:lnTo>
                    <a:pt x="240" y="18"/>
                  </a:lnTo>
                  <a:lnTo>
                    <a:pt x="264" y="24"/>
                  </a:lnTo>
                  <a:lnTo>
                    <a:pt x="288" y="30"/>
                  </a:lnTo>
                  <a:lnTo>
                    <a:pt x="360" y="36"/>
                  </a:lnTo>
                  <a:lnTo>
                    <a:pt x="408" y="48"/>
                  </a:lnTo>
                  <a:lnTo>
                    <a:pt x="426" y="48"/>
                  </a:lnTo>
                  <a:lnTo>
                    <a:pt x="462" y="54"/>
                  </a:lnTo>
                  <a:lnTo>
                    <a:pt x="540" y="66"/>
                  </a:lnTo>
                  <a:lnTo>
                    <a:pt x="522" y="168"/>
                  </a:lnTo>
                  <a:lnTo>
                    <a:pt x="510" y="270"/>
                  </a:lnTo>
                  <a:lnTo>
                    <a:pt x="504" y="306"/>
                  </a:lnTo>
                  <a:lnTo>
                    <a:pt x="492" y="384"/>
                  </a:lnTo>
                  <a:lnTo>
                    <a:pt x="486" y="444"/>
                  </a:lnTo>
                  <a:lnTo>
                    <a:pt x="480" y="486"/>
                  </a:lnTo>
                  <a:lnTo>
                    <a:pt x="474" y="516"/>
                  </a:lnTo>
                  <a:lnTo>
                    <a:pt x="462" y="624"/>
                  </a:lnTo>
                  <a:lnTo>
                    <a:pt x="342" y="612"/>
                  </a:lnTo>
                  <a:lnTo>
                    <a:pt x="288" y="600"/>
                  </a:lnTo>
                  <a:lnTo>
                    <a:pt x="264" y="588"/>
                  </a:lnTo>
                  <a:lnTo>
                    <a:pt x="114" y="498"/>
                  </a:lnTo>
                  <a:lnTo>
                    <a:pt x="0" y="432"/>
                  </a:lnTo>
                  <a:lnTo>
                    <a:pt x="6" y="420"/>
                  </a:lnTo>
                  <a:lnTo>
                    <a:pt x="12" y="414"/>
                  </a:lnTo>
                  <a:lnTo>
                    <a:pt x="12" y="408"/>
                  </a:lnTo>
                  <a:lnTo>
                    <a:pt x="18" y="408"/>
                  </a:lnTo>
                  <a:lnTo>
                    <a:pt x="24" y="414"/>
                  </a:lnTo>
                  <a:lnTo>
                    <a:pt x="24" y="408"/>
                  </a:lnTo>
                  <a:lnTo>
                    <a:pt x="24" y="414"/>
                  </a:lnTo>
                  <a:lnTo>
                    <a:pt x="24" y="408"/>
                  </a:lnTo>
                  <a:lnTo>
                    <a:pt x="30" y="408"/>
                  </a:lnTo>
                  <a:lnTo>
                    <a:pt x="36" y="402"/>
                  </a:lnTo>
                  <a:lnTo>
                    <a:pt x="36" y="396"/>
                  </a:lnTo>
                  <a:lnTo>
                    <a:pt x="36" y="390"/>
                  </a:lnTo>
                  <a:lnTo>
                    <a:pt x="36" y="38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5" name="Freeform 3133"/>
            <p:cNvSpPr>
              <a:spLocks/>
            </p:cNvSpPr>
            <p:nvPr/>
          </p:nvSpPr>
          <p:spPr bwMode="auto">
            <a:xfrm>
              <a:off x="2280" y="2136"/>
              <a:ext cx="684" cy="360"/>
            </a:xfrm>
            <a:custGeom>
              <a:avLst/>
              <a:gdLst>
                <a:gd name="T0" fmla="*/ 678 w 684"/>
                <a:gd name="T1" fmla="*/ 270 h 360"/>
                <a:gd name="T2" fmla="*/ 678 w 684"/>
                <a:gd name="T3" fmla="*/ 360 h 360"/>
                <a:gd name="T4" fmla="*/ 666 w 684"/>
                <a:gd name="T5" fmla="*/ 354 h 360"/>
                <a:gd name="T6" fmla="*/ 654 w 684"/>
                <a:gd name="T7" fmla="*/ 348 h 360"/>
                <a:gd name="T8" fmla="*/ 648 w 684"/>
                <a:gd name="T9" fmla="*/ 348 h 360"/>
                <a:gd name="T10" fmla="*/ 642 w 684"/>
                <a:gd name="T11" fmla="*/ 336 h 360"/>
                <a:gd name="T12" fmla="*/ 630 w 684"/>
                <a:gd name="T13" fmla="*/ 336 h 360"/>
                <a:gd name="T14" fmla="*/ 618 w 684"/>
                <a:gd name="T15" fmla="*/ 324 h 360"/>
                <a:gd name="T16" fmla="*/ 612 w 684"/>
                <a:gd name="T17" fmla="*/ 336 h 360"/>
                <a:gd name="T18" fmla="*/ 600 w 684"/>
                <a:gd name="T19" fmla="*/ 336 h 360"/>
                <a:gd name="T20" fmla="*/ 594 w 684"/>
                <a:gd name="T21" fmla="*/ 336 h 360"/>
                <a:gd name="T22" fmla="*/ 582 w 684"/>
                <a:gd name="T23" fmla="*/ 330 h 360"/>
                <a:gd name="T24" fmla="*/ 576 w 684"/>
                <a:gd name="T25" fmla="*/ 336 h 360"/>
                <a:gd name="T26" fmla="*/ 552 w 684"/>
                <a:gd name="T27" fmla="*/ 336 h 360"/>
                <a:gd name="T28" fmla="*/ 540 w 684"/>
                <a:gd name="T29" fmla="*/ 342 h 360"/>
                <a:gd name="T30" fmla="*/ 540 w 684"/>
                <a:gd name="T31" fmla="*/ 348 h 360"/>
                <a:gd name="T32" fmla="*/ 528 w 684"/>
                <a:gd name="T33" fmla="*/ 354 h 360"/>
                <a:gd name="T34" fmla="*/ 516 w 684"/>
                <a:gd name="T35" fmla="*/ 342 h 360"/>
                <a:gd name="T36" fmla="*/ 504 w 684"/>
                <a:gd name="T37" fmla="*/ 330 h 360"/>
                <a:gd name="T38" fmla="*/ 498 w 684"/>
                <a:gd name="T39" fmla="*/ 342 h 360"/>
                <a:gd name="T40" fmla="*/ 486 w 684"/>
                <a:gd name="T41" fmla="*/ 336 h 360"/>
                <a:gd name="T42" fmla="*/ 480 w 684"/>
                <a:gd name="T43" fmla="*/ 324 h 360"/>
                <a:gd name="T44" fmla="*/ 474 w 684"/>
                <a:gd name="T45" fmla="*/ 336 h 360"/>
                <a:gd name="T46" fmla="*/ 468 w 684"/>
                <a:gd name="T47" fmla="*/ 348 h 360"/>
                <a:gd name="T48" fmla="*/ 456 w 684"/>
                <a:gd name="T49" fmla="*/ 342 h 360"/>
                <a:gd name="T50" fmla="*/ 456 w 684"/>
                <a:gd name="T51" fmla="*/ 330 h 360"/>
                <a:gd name="T52" fmla="*/ 444 w 684"/>
                <a:gd name="T53" fmla="*/ 330 h 360"/>
                <a:gd name="T54" fmla="*/ 438 w 684"/>
                <a:gd name="T55" fmla="*/ 336 h 360"/>
                <a:gd name="T56" fmla="*/ 426 w 684"/>
                <a:gd name="T57" fmla="*/ 330 h 360"/>
                <a:gd name="T58" fmla="*/ 414 w 684"/>
                <a:gd name="T59" fmla="*/ 324 h 360"/>
                <a:gd name="T60" fmla="*/ 402 w 684"/>
                <a:gd name="T61" fmla="*/ 336 h 360"/>
                <a:gd name="T62" fmla="*/ 390 w 684"/>
                <a:gd name="T63" fmla="*/ 330 h 360"/>
                <a:gd name="T64" fmla="*/ 390 w 684"/>
                <a:gd name="T65" fmla="*/ 318 h 360"/>
                <a:gd name="T66" fmla="*/ 384 w 684"/>
                <a:gd name="T67" fmla="*/ 318 h 360"/>
                <a:gd name="T68" fmla="*/ 378 w 684"/>
                <a:gd name="T69" fmla="*/ 306 h 360"/>
                <a:gd name="T70" fmla="*/ 360 w 684"/>
                <a:gd name="T71" fmla="*/ 306 h 360"/>
                <a:gd name="T72" fmla="*/ 348 w 684"/>
                <a:gd name="T73" fmla="*/ 312 h 360"/>
                <a:gd name="T74" fmla="*/ 330 w 684"/>
                <a:gd name="T75" fmla="*/ 306 h 360"/>
                <a:gd name="T76" fmla="*/ 312 w 684"/>
                <a:gd name="T77" fmla="*/ 300 h 360"/>
                <a:gd name="T78" fmla="*/ 294 w 684"/>
                <a:gd name="T79" fmla="*/ 300 h 360"/>
                <a:gd name="T80" fmla="*/ 288 w 684"/>
                <a:gd name="T81" fmla="*/ 282 h 360"/>
                <a:gd name="T82" fmla="*/ 282 w 684"/>
                <a:gd name="T83" fmla="*/ 270 h 360"/>
                <a:gd name="T84" fmla="*/ 270 w 684"/>
                <a:gd name="T85" fmla="*/ 282 h 360"/>
                <a:gd name="T86" fmla="*/ 258 w 684"/>
                <a:gd name="T87" fmla="*/ 282 h 360"/>
                <a:gd name="T88" fmla="*/ 240 w 684"/>
                <a:gd name="T89" fmla="*/ 264 h 360"/>
                <a:gd name="T90" fmla="*/ 228 w 684"/>
                <a:gd name="T91" fmla="*/ 240 h 360"/>
                <a:gd name="T92" fmla="*/ 234 w 684"/>
                <a:gd name="T93" fmla="*/ 174 h 360"/>
                <a:gd name="T94" fmla="*/ 234 w 684"/>
                <a:gd name="T95" fmla="*/ 108 h 360"/>
                <a:gd name="T96" fmla="*/ 192 w 684"/>
                <a:gd name="T97" fmla="*/ 66 h 360"/>
                <a:gd name="T98" fmla="*/ 108 w 684"/>
                <a:gd name="T99" fmla="*/ 60 h 360"/>
                <a:gd name="T100" fmla="*/ 0 w 684"/>
                <a:gd name="T101" fmla="*/ 54 h 360"/>
                <a:gd name="T102" fmla="*/ 120 w 684"/>
                <a:gd name="T103" fmla="*/ 12 h 360"/>
                <a:gd name="T104" fmla="*/ 192 w 684"/>
                <a:gd name="T105" fmla="*/ 12 h 360"/>
                <a:gd name="T106" fmla="*/ 276 w 684"/>
                <a:gd name="T107" fmla="*/ 18 h 360"/>
                <a:gd name="T108" fmla="*/ 354 w 684"/>
                <a:gd name="T109" fmla="*/ 18 h 360"/>
                <a:gd name="T110" fmla="*/ 414 w 684"/>
                <a:gd name="T111" fmla="*/ 24 h 360"/>
                <a:gd name="T112" fmla="*/ 498 w 684"/>
                <a:gd name="T113" fmla="*/ 24 h 360"/>
                <a:gd name="T114" fmla="*/ 558 w 684"/>
                <a:gd name="T115" fmla="*/ 24 h 360"/>
                <a:gd name="T116" fmla="*/ 600 w 684"/>
                <a:gd name="T117" fmla="*/ 24 h 360"/>
                <a:gd name="T118" fmla="*/ 666 w 684"/>
                <a:gd name="T119" fmla="*/ 48 h 360"/>
                <a:gd name="T120" fmla="*/ 672 w 684"/>
                <a:gd name="T121" fmla="*/ 108 h 360"/>
                <a:gd name="T122" fmla="*/ 684 w 684"/>
                <a:gd name="T123" fmla="*/ 18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4" h="360">
                  <a:moveTo>
                    <a:pt x="684" y="228"/>
                  </a:moveTo>
                  <a:lnTo>
                    <a:pt x="684" y="246"/>
                  </a:lnTo>
                  <a:lnTo>
                    <a:pt x="678" y="270"/>
                  </a:lnTo>
                  <a:lnTo>
                    <a:pt x="678" y="300"/>
                  </a:lnTo>
                  <a:lnTo>
                    <a:pt x="678" y="330"/>
                  </a:lnTo>
                  <a:lnTo>
                    <a:pt x="678" y="360"/>
                  </a:lnTo>
                  <a:lnTo>
                    <a:pt x="672" y="360"/>
                  </a:lnTo>
                  <a:lnTo>
                    <a:pt x="672" y="354"/>
                  </a:lnTo>
                  <a:lnTo>
                    <a:pt x="666" y="354"/>
                  </a:lnTo>
                  <a:lnTo>
                    <a:pt x="660" y="354"/>
                  </a:lnTo>
                  <a:lnTo>
                    <a:pt x="660" y="348"/>
                  </a:lnTo>
                  <a:lnTo>
                    <a:pt x="654" y="348"/>
                  </a:lnTo>
                  <a:lnTo>
                    <a:pt x="660" y="348"/>
                  </a:lnTo>
                  <a:lnTo>
                    <a:pt x="654" y="348"/>
                  </a:lnTo>
                  <a:lnTo>
                    <a:pt x="648" y="348"/>
                  </a:lnTo>
                  <a:lnTo>
                    <a:pt x="648" y="342"/>
                  </a:lnTo>
                  <a:lnTo>
                    <a:pt x="642" y="342"/>
                  </a:lnTo>
                  <a:lnTo>
                    <a:pt x="642" y="336"/>
                  </a:lnTo>
                  <a:lnTo>
                    <a:pt x="636" y="336"/>
                  </a:lnTo>
                  <a:lnTo>
                    <a:pt x="630" y="330"/>
                  </a:lnTo>
                  <a:lnTo>
                    <a:pt x="630" y="336"/>
                  </a:lnTo>
                  <a:lnTo>
                    <a:pt x="630" y="330"/>
                  </a:lnTo>
                  <a:lnTo>
                    <a:pt x="624" y="330"/>
                  </a:lnTo>
                  <a:lnTo>
                    <a:pt x="618" y="324"/>
                  </a:lnTo>
                  <a:lnTo>
                    <a:pt x="618" y="330"/>
                  </a:lnTo>
                  <a:lnTo>
                    <a:pt x="612" y="330"/>
                  </a:lnTo>
                  <a:lnTo>
                    <a:pt x="612" y="336"/>
                  </a:lnTo>
                  <a:lnTo>
                    <a:pt x="612" y="330"/>
                  </a:lnTo>
                  <a:lnTo>
                    <a:pt x="612" y="336"/>
                  </a:lnTo>
                  <a:lnTo>
                    <a:pt x="600" y="336"/>
                  </a:lnTo>
                  <a:lnTo>
                    <a:pt x="594" y="336"/>
                  </a:lnTo>
                  <a:lnTo>
                    <a:pt x="594" y="330"/>
                  </a:lnTo>
                  <a:lnTo>
                    <a:pt x="594" y="336"/>
                  </a:lnTo>
                  <a:lnTo>
                    <a:pt x="594" y="330"/>
                  </a:lnTo>
                  <a:lnTo>
                    <a:pt x="588" y="330"/>
                  </a:lnTo>
                  <a:lnTo>
                    <a:pt x="582" y="330"/>
                  </a:lnTo>
                  <a:lnTo>
                    <a:pt x="582" y="336"/>
                  </a:lnTo>
                  <a:lnTo>
                    <a:pt x="576" y="330"/>
                  </a:lnTo>
                  <a:lnTo>
                    <a:pt x="576" y="336"/>
                  </a:lnTo>
                  <a:lnTo>
                    <a:pt x="570" y="336"/>
                  </a:lnTo>
                  <a:lnTo>
                    <a:pt x="558" y="336"/>
                  </a:lnTo>
                  <a:lnTo>
                    <a:pt x="552" y="336"/>
                  </a:lnTo>
                  <a:lnTo>
                    <a:pt x="546" y="336"/>
                  </a:lnTo>
                  <a:lnTo>
                    <a:pt x="546" y="342"/>
                  </a:lnTo>
                  <a:lnTo>
                    <a:pt x="540" y="342"/>
                  </a:lnTo>
                  <a:lnTo>
                    <a:pt x="546" y="342"/>
                  </a:lnTo>
                  <a:lnTo>
                    <a:pt x="540" y="342"/>
                  </a:lnTo>
                  <a:lnTo>
                    <a:pt x="540" y="348"/>
                  </a:lnTo>
                  <a:lnTo>
                    <a:pt x="534" y="348"/>
                  </a:lnTo>
                  <a:lnTo>
                    <a:pt x="528" y="348"/>
                  </a:lnTo>
                  <a:lnTo>
                    <a:pt x="528" y="354"/>
                  </a:lnTo>
                  <a:lnTo>
                    <a:pt x="522" y="348"/>
                  </a:lnTo>
                  <a:lnTo>
                    <a:pt x="522" y="342"/>
                  </a:lnTo>
                  <a:lnTo>
                    <a:pt x="516" y="342"/>
                  </a:lnTo>
                  <a:lnTo>
                    <a:pt x="510" y="342"/>
                  </a:lnTo>
                  <a:lnTo>
                    <a:pt x="504" y="336"/>
                  </a:lnTo>
                  <a:lnTo>
                    <a:pt x="504" y="330"/>
                  </a:lnTo>
                  <a:lnTo>
                    <a:pt x="498" y="330"/>
                  </a:lnTo>
                  <a:lnTo>
                    <a:pt x="498" y="336"/>
                  </a:lnTo>
                  <a:lnTo>
                    <a:pt x="498" y="342"/>
                  </a:lnTo>
                  <a:lnTo>
                    <a:pt x="492" y="342"/>
                  </a:lnTo>
                  <a:lnTo>
                    <a:pt x="492" y="336"/>
                  </a:lnTo>
                  <a:lnTo>
                    <a:pt x="486" y="336"/>
                  </a:lnTo>
                  <a:lnTo>
                    <a:pt x="480" y="336"/>
                  </a:lnTo>
                  <a:lnTo>
                    <a:pt x="480" y="330"/>
                  </a:lnTo>
                  <a:lnTo>
                    <a:pt x="480" y="324"/>
                  </a:lnTo>
                  <a:lnTo>
                    <a:pt x="480" y="330"/>
                  </a:lnTo>
                  <a:lnTo>
                    <a:pt x="474" y="330"/>
                  </a:lnTo>
                  <a:lnTo>
                    <a:pt x="474" y="336"/>
                  </a:lnTo>
                  <a:lnTo>
                    <a:pt x="468" y="336"/>
                  </a:lnTo>
                  <a:lnTo>
                    <a:pt x="468" y="342"/>
                  </a:lnTo>
                  <a:lnTo>
                    <a:pt x="468" y="348"/>
                  </a:lnTo>
                  <a:lnTo>
                    <a:pt x="462" y="348"/>
                  </a:lnTo>
                  <a:lnTo>
                    <a:pt x="456" y="348"/>
                  </a:lnTo>
                  <a:lnTo>
                    <a:pt x="456" y="342"/>
                  </a:lnTo>
                  <a:lnTo>
                    <a:pt x="456" y="336"/>
                  </a:lnTo>
                  <a:lnTo>
                    <a:pt x="462" y="336"/>
                  </a:lnTo>
                  <a:lnTo>
                    <a:pt x="456" y="330"/>
                  </a:lnTo>
                  <a:lnTo>
                    <a:pt x="450" y="330"/>
                  </a:lnTo>
                  <a:lnTo>
                    <a:pt x="450" y="336"/>
                  </a:lnTo>
                  <a:lnTo>
                    <a:pt x="444" y="330"/>
                  </a:lnTo>
                  <a:lnTo>
                    <a:pt x="444" y="336"/>
                  </a:lnTo>
                  <a:lnTo>
                    <a:pt x="438" y="342"/>
                  </a:lnTo>
                  <a:lnTo>
                    <a:pt x="438" y="336"/>
                  </a:lnTo>
                  <a:lnTo>
                    <a:pt x="438" y="330"/>
                  </a:lnTo>
                  <a:lnTo>
                    <a:pt x="432" y="330"/>
                  </a:lnTo>
                  <a:lnTo>
                    <a:pt x="426" y="330"/>
                  </a:lnTo>
                  <a:lnTo>
                    <a:pt x="426" y="324"/>
                  </a:lnTo>
                  <a:lnTo>
                    <a:pt x="420" y="324"/>
                  </a:lnTo>
                  <a:lnTo>
                    <a:pt x="414" y="324"/>
                  </a:lnTo>
                  <a:lnTo>
                    <a:pt x="414" y="330"/>
                  </a:lnTo>
                  <a:lnTo>
                    <a:pt x="408" y="330"/>
                  </a:lnTo>
                  <a:lnTo>
                    <a:pt x="402" y="336"/>
                  </a:lnTo>
                  <a:lnTo>
                    <a:pt x="396" y="336"/>
                  </a:lnTo>
                  <a:lnTo>
                    <a:pt x="396" y="330"/>
                  </a:lnTo>
                  <a:lnTo>
                    <a:pt x="390" y="330"/>
                  </a:lnTo>
                  <a:lnTo>
                    <a:pt x="396" y="330"/>
                  </a:lnTo>
                  <a:lnTo>
                    <a:pt x="396" y="324"/>
                  </a:lnTo>
                  <a:lnTo>
                    <a:pt x="390" y="318"/>
                  </a:lnTo>
                  <a:lnTo>
                    <a:pt x="390" y="324"/>
                  </a:lnTo>
                  <a:lnTo>
                    <a:pt x="384" y="324"/>
                  </a:lnTo>
                  <a:lnTo>
                    <a:pt x="384" y="318"/>
                  </a:lnTo>
                  <a:lnTo>
                    <a:pt x="384" y="312"/>
                  </a:lnTo>
                  <a:lnTo>
                    <a:pt x="384" y="306"/>
                  </a:lnTo>
                  <a:lnTo>
                    <a:pt x="378" y="306"/>
                  </a:lnTo>
                  <a:lnTo>
                    <a:pt x="378" y="312"/>
                  </a:lnTo>
                  <a:lnTo>
                    <a:pt x="366" y="306"/>
                  </a:lnTo>
                  <a:lnTo>
                    <a:pt x="360" y="306"/>
                  </a:lnTo>
                  <a:lnTo>
                    <a:pt x="360" y="312"/>
                  </a:lnTo>
                  <a:lnTo>
                    <a:pt x="354" y="312"/>
                  </a:lnTo>
                  <a:lnTo>
                    <a:pt x="348" y="312"/>
                  </a:lnTo>
                  <a:lnTo>
                    <a:pt x="342" y="306"/>
                  </a:lnTo>
                  <a:lnTo>
                    <a:pt x="336" y="306"/>
                  </a:lnTo>
                  <a:lnTo>
                    <a:pt x="330" y="306"/>
                  </a:lnTo>
                  <a:lnTo>
                    <a:pt x="324" y="306"/>
                  </a:lnTo>
                  <a:lnTo>
                    <a:pt x="318" y="300"/>
                  </a:lnTo>
                  <a:lnTo>
                    <a:pt x="312" y="300"/>
                  </a:lnTo>
                  <a:lnTo>
                    <a:pt x="306" y="300"/>
                  </a:lnTo>
                  <a:lnTo>
                    <a:pt x="300" y="300"/>
                  </a:lnTo>
                  <a:lnTo>
                    <a:pt x="294" y="300"/>
                  </a:lnTo>
                  <a:lnTo>
                    <a:pt x="294" y="294"/>
                  </a:lnTo>
                  <a:lnTo>
                    <a:pt x="294" y="288"/>
                  </a:lnTo>
                  <a:lnTo>
                    <a:pt x="288" y="282"/>
                  </a:lnTo>
                  <a:lnTo>
                    <a:pt x="288" y="276"/>
                  </a:lnTo>
                  <a:lnTo>
                    <a:pt x="282" y="276"/>
                  </a:lnTo>
                  <a:lnTo>
                    <a:pt x="282" y="270"/>
                  </a:lnTo>
                  <a:lnTo>
                    <a:pt x="276" y="276"/>
                  </a:lnTo>
                  <a:lnTo>
                    <a:pt x="276" y="282"/>
                  </a:lnTo>
                  <a:lnTo>
                    <a:pt x="270" y="282"/>
                  </a:lnTo>
                  <a:lnTo>
                    <a:pt x="270" y="276"/>
                  </a:lnTo>
                  <a:lnTo>
                    <a:pt x="264" y="276"/>
                  </a:lnTo>
                  <a:lnTo>
                    <a:pt x="258" y="282"/>
                  </a:lnTo>
                  <a:lnTo>
                    <a:pt x="252" y="282"/>
                  </a:lnTo>
                  <a:lnTo>
                    <a:pt x="246" y="270"/>
                  </a:lnTo>
                  <a:lnTo>
                    <a:pt x="240" y="264"/>
                  </a:lnTo>
                  <a:lnTo>
                    <a:pt x="234" y="258"/>
                  </a:lnTo>
                  <a:lnTo>
                    <a:pt x="228" y="258"/>
                  </a:lnTo>
                  <a:lnTo>
                    <a:pt x="228" y="240"/>
                  </a:lnTo>
                  <a:lnTo>
                    <a:pt x="234" y="210"/>
                  </a:lnTo>
                  <a:lnTo>
                    <a:pt x="234" y="198"/>
                  </a:lnTo>
                  <a:lnTo>
                    <a:pt x="234" y="174"/>
                  </a:lnTo>
                  <a:lnTo>
                    <a:pt x="234" y="156"/>
                  </a:lnTo>
                  <a:lnTo>
                    <a:pt x="234" y="126"/>
                  </a:lnTo>
                  <a:lnTo>
                    <a:pt x="234" y="108"/>
                  </a:lnTo>
                  <a:lnTo>
                    <a:pt x="240" y="66"/>
                  </a:lnTo>
                  <a:lnTo>
                    <a:pt x="234" y="66"/>
                  </a:lnTo>
                  <a:lnTo>
                    <a:pt x="192" y="66"/>
                  </a:lnTo>
                  <a:lnTo>
                    <a:pt x="162" y="66"/>
                  </a:lnTo>
                  <a:lnTo>
                    <a:pt x="150" y="60"/>
                  </a:lnTo>
                  <a:lnTo>
                    <a:pt x="108" y="60"/>
                  </a:lnTo>
                  <a:lnTo>
                    <a:pt x="78" y="60"/>
                  </a:lnTo>
                  <a:lnTo>
                    <a:pt x="66" y="60"/>
                  </a:lnTo>
                  <a:lnTo>
                    <a:pt x="0" y="54"/>
                  </a:lnTo>
                  <a:lnTo>
                    <a:pt x="6" y="0"/>
                  </a:lnTo>
                  <a:lnTo>
                    <a:pt x="78" y="6"/>
                  </a:lnTo>
                  <a:lnTo>
                    <a:pt x="120" y="12"/>
                  </a:lnTo>
                  <a:lnTo>
                    <a:pt x="156" y="12"/>
                  </a:lnTo>
                  <a:lnTo>
                    <a:pt x="162" y="12"/>
                  </a:lnTo>
                  <a:lnTo>
                    <a:pt x="192" y="12"/>
                  </a:lnTo>
                  <a:lnTo>
                    <a:pt x="234" y="18"/>
                  </a:lnTo>
                  <a:lnTo>
                    <a:pt x="240" y="18"/>
                  </a:lnTo>
                  <a:lnTo>
                    <a:pt x="276" y="18"/>
                  </a:lnTo>
                  <a:lnTo>
                    <a:pt x="282" y="18"/>
                  </a:lnTo>
                  <a:lnTo>
                    <a:pt x="318" y="18"/>
                  </a:lnTo>
                  <a:lnTo>
                    <a:pt x="354" y="18"/>
                  </a:lnTo>
                  <a:lnTo>
                    <a:pt x="372" y="18"/>
                  </a:lnTo>
                  <a:lnTo>
                    <a:pt x="390" y="18"/>
                  </a:lnTo>
                  <a:lnTo>
                    <a:pt x="414" y="24"/>
                  </a:lnTo>
                  <a:lnTo>
                    <a:pt x="438" y="24"/>
                  </a:lnTo>
                  <a:lnTo>
                    <a:pt x="468" y="24"/>
                  </a:lnTo>
                  <a:lnTo>
                    <a:pt x="498" y="24"/>
                  </a:lnTo>
                  <a:lnTo>
                    <a:pt x="516" y="24"/>
                  </a:lnTo>
                  <a:lnTo>
                    <a:pt x="552" y="24"/>
                  </a:lnTo>
                  <a:lnTo>
                    <a:pt x="558" y="24"/>
                  </a:lnTo>
                  <a:lnTo>
                    <a:pt x="570" y="24"/>
                  </a:lnTo>
                  <a:lnTo>
                    <a:pt x="594" y="24"/>
                  </a:lnTo>
                  <a:lnTo>
                    <a:pt x="600" y="24"/>
                  </a:lnTo>
                  <a:lnTo>
                    <a:pt x="630" y="24"/>
                  </a:lnTo>
                  <a:lnTo>
                    <a:pt x="666" y="24"/>
                  </a:lnTo>
                  <a:lnTo>
                    <a:pt x="666" y="48"/>
                  </a:lnTo>
                  <a:lnTo>
                    <a:pt x="666" y="54"/>
                  </a:lnTo>
                  <a:lnTo>
                    <a:pt x="666" y="72"/>
                  </a:lnTo>
                  <a:lnTo>
                    <a:pt x="672" y="108"/>
                  </a:lnTo>
                  <a:lnTo>
                    <a:pt x="678" y="144"/>
                  </a:lnTo>
                  <a:lnTo>
                    <a:pt x="678" y="156"/>
                  </a:lnTo>
                  <a:lnTo>
                    <a:pt x="684" y="180"/>
                  </a:lnTo>
                  <a:lnTo>
                    <a:pt x="684" y="22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6" name="Freeform 3134"/>
            <p:cNvSpPr>
              <a:spLocks noEditPoints="1"/>
            </p:cNvSpPr>
            <p:nvPr/>
          </p:nvSpPr>
          <p:spPr bwMode="auto">
            <a:xfrm>
              <a:off x="3780" y="2034"/>
              <a:ext cx="696" cy="306"/>
            </a:xfrm>
            <a:custGeom>
              <a:avLst/>
              <a:gdLst>
                <a:gd name="T0" fmla="*/ 0 w 696"/>
                <a:gd name="T1" fmla="*/ 246 h 306"/>
                <a:gd name="T2" fmla="*/ 18 w 696"/>
                <a:gd name="T3" fmla="*/ 234 h 306"/>
                <a:gd name="T4" fmla="*/ 24 w 696"/>
                <a:gd name="T5" fmla="*/ 210 h 306"/>
                <a:gd name="T6" fmla="*/ 48 w 696"/>
                <a:gd name="T7" fmla="*/ 204 h 306"/>
                <a:gd name="T8" fmla="*/ 72 w 696"/>
                <a:gd name="T9" fmla="*/ 192 h 306"/>
                <a:gd name="T10" fmla="*/ 90 w 696"/>
                <a:gd name="T11" fmla="*/ 174 h 306"/>
                <a:gd name="T12" fmla="*/ 102 w 696"/>
                <a:gd name="T13" fmla="*/ 156 h 306"/>
                <a:gd name="T14" fmla="*/ 120 w 696"/>
                <a:gd name="T15" fmla="*/ 144 h 306"/>
                <a:gd name="T16" fmla="*/ 138 w 696"/>
                <a:gd name="T17" fmla="*/ 138 h 306"/>
                <a:gd name="T18" fmla="*/ 162 w 696"/>
                <a:gd name="T19" fmla="*/ 132 h 306"/>
                <a:gd name="T20" fmla="*/ 180 w 696"/>
                <a:gd name="T21" fmla="*/ 108 h 306"/>
                <a:gd name="T22" fmla="*/ 186 w 696"/>
                <a:gd name="T23" fmla="*/ 78 h 306"/>
                <a:gd name="T24" fmla="*/ 270 w 696"/>
                <a:gd name="T25" fmla="*/ 72 h 306"/>
                <a:gd name="T26" fmla="*/ 342 w 696"/>
                <a:gd name="T27" fmla="*/ 60 h 306"/>
                <a:gd name="T28" fmla="*/ 414 w 696"/>
                <a:gd name="T29" fmla="*/ 48 h 306"/>
                <a:gd name="T30" fmla="*/ 480 w 696"/>
                <a:gd name="T31" fmla="*/ 30 h 306"/>
                <a:gd name="T32" fmla="*/ 558 w 696"/>
                <a:gd name="T33" fmla="*/ 18 h 306"/>
                <a:gd name="T34" fmla="*/ 624 w 696"/>
                <a:gd name="T35" fmla="*/ 6 h 306"/>
                <a:gd name="T36" fmla="*/ 636 w 696"/>
                <a:gd name="T37" fmla="*/ 18 h 306"/>
                <a:gd name="T38" fmla="*/ 642 w 696"/>
                <a:gd name="T39" fmla="*/ 24 h 306"/>
                <a:gd name="T40" fmla="*/ 642 w 696"/>
                <a:gd name="T41" fmla="*/ 30 h 306"/>
                <a:gd name="T42" fmla="*/ 642 w 696"/>
                <a:gd name="T43" fmla="*/ 36 h 306"/>
                <a:gd name="T44" fmla="*/ 624 w 696"/>
                <a:gd name="T45" fmla="*/ 42 h 306"/>
                <a:gd name="T46" fmla="*/ 600 w 696"/>
                <a:gd name="T47" fmla="*/ 60 h 306"/>
                <a:gd name="T48" fmla="*/ 588 w 696"/>
                <a:gd name="T49" fmla="*/ 60 h 306"/>
                <a:gd name="T50" fmla="*/ 570 w 696"/>
                <a:gd name="T51" fmla="*/ 36 h 306"/>
                <a:gd name="T52" fmla="*/ 576 w 696"/>
                <a:gd name="T53" fmla="*/ 48 h 306"/>
                <a:gd name="T54" fmla="*/ 588 w 696"/>
                <a:gd name="T55" fmla="*/ 72 h 306"/>
                <a:gd name="T56" fmla="*/ 636 w 696"/>
                <a:gd name="T57" fmla="*/ 60 h 306"/>
                <a:gd name="T58" fmla="*/ 636 w 696"/>
                <a:gd name="T59" fmla="*/ 90 h 306"/>
                <a:gd name="T60" fmla="*/ 654 w 696"/>
                <a:gd name="T61" fmla="*/ 60 h 306"/>
                <a:gd name="T62" fmla="*/ 660 w 696"/>
                <a:gd name="T63" fmla="*/ 90 h 306"/>
                <a:gd name="T64" fmla="*/ 618 w 696"/>
                <a:gd name="T65" fmla="*/ 114 h 306"/>
                <a:gd name="T66" fmla="*/ 600 w 696"/>
                <a:gd name="T67" fmla="*/ 114 h 306"/>
                <a:gd name="T68" fmla="*/ 576 w 696"/>
                <a:gd name="T69" fmla="*/ 126 h 306"/>
                <a:gd name="T70" fmla="*/ 612 w 696"/>
                <a:gd name="T71" fmla="*/ 132 h 306"/>
                <a:gd name="T72" fmla="*/ 612 w 696"/>
                <a:gd name="T73" fmla="*/ 162 h 306"/>
                <a:gd name="T74" fmla="*/ 588 w 696"/>
                <a:gd name="T75" fmla="*/ 162 h 306"/>
                <a:gd name="T76" fmla="*/ 582 w 696"/>
                <a:gd name="T77" fmla="*/ 168 h 306"/>
                <a:gd name="T78" fmla="*/ 618 w 696"/>
                <a:gd name="T79" fmla="*/ 168 h 306"/>
                <a:gd name="T80" fmla="*/ 636 w 696"/>
                <a:gd name="T81" fmla="*/ 162 h 306"/>
                <a:gd name="T82" fmla="*/ 582 w 696"/>
                <a:gd name="T83" fmla="*/ 204 h 306"/>
                <a:gd name="T84" fmla="*/ 552 w 696"/>
                <a:gd name="T85" fmla="*/ 234 h 306"/>
                <a:gd name="T86" fmla="*/ 534 w 696"/>
                <a:gd name="T87" fmla="*/ 252 h 306"/>
                <a:gd name="T88" fmla="*/ 528 w 696"/>
                <a:gd name="T89" fmla="*/ 288 h 306"/>
                <a:gd name="T90" fmla="*/ 432 w 696"/>
                <a:gd name="T91" fmla="*/ 270 h 306"/>
                <a:gd name="T92" fmla="*/ 318 w 696"/>
                <a:gd name="T93" fmla="*/ 240 h 306"/>
                <a:gd name="T94" fmla="*/ 276 w 696"/>
                <a:gd name="T95" fmla="*/ 228 h 306"/>
                <a:gd name="T96" fmla="*/ 258 w 696"/>
                <a:gd name="T97" fmla="*/ 222 h 306"/>
                <a:gd name="T98" fmla="*/ 192 w 696"/>
                <a:gd name="T99" fmla="*/ 222 h 306"/>
                <a:gd name="T100" fmla="*/ 150 w 696"/>
                <a:gd name="T101" fmla="*/ 228 h 306"/>
                <a:gd name="T102" fmla="*/ 126 w 696"/>
                <a:gd name="T103" fmla="*/ 240 h 306"/>
                <a:gd name="T104" fmla="*/ 96 w 696"/>
                <a:gd name="T105" fmla="*/ 252 h 306"/>
                <a:gd name="T106" fmla="*/ 630 w 696"/>
                <a:gd name="T107" fmla="*/ 0 h 306"/>
                <a:gd name="T108" fmla="*/ 630 w 696"/>
                <a:gd name="T109" fmla="*/ 6 h 306"/>
                <a:gd name="T110" fmla="*/ 678 w 696"/>
                <a:gd name="T111" fmla="*/ 72 h 306"/>
                <a:gd name="T112" fmla="*/ 690 w 696"/>
                <a:gd name="T113" fmla="*/ 78 h 306"/>
                <a:gd name="T114" fmla="*/ 678 w 696"/>
                <a:gd name="T115" fmla="*/ 132 h 306"/>
                <a:gd name="T116" fmla="*/ 690 w 696"/>
                <a:gd name="T117" fmla="*/ 78 h 306"/>
                <a:gd name="T118" fmla="*/ 678 w 696"/>
                <a:gd name="T119" fmla="*/ 132 h 306"/>
                <a:gd name="T120" fmla="*/ 630 w 696"/>
                <a:gd name="T121" fmla="*/ 204 h 306"/>
                <a:gd name="T122" fmla="*/ 630 w 696"/>
                <a:gd name="T123" fmla="*/ 186 h 306"/>
                <a:gd name="T124" fmla="*/ 630 w 696"/>
                <a:gd name="T125" fmla="*/ 2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6" h="306">
                  <a:moveTo>
                    <a:pt x="24" y="264"/>
                  </a:moveTo>
                  <a:lnTo>
                    <a:pt x="12" y="264"/>
                  </a:lnTo>
                  <a:lnTo>
                    <a:pt x="0" y="270"/>
                  </a:lnTo>
                  <a:lnTo>
                    <a:pt x="0" y="246"/>
                  </a:lnTo>
                  <a:lnTo>
                    <a:pt x="0" y="240"/>
                  </a:lnTo>
                  <a:lnTo>
                    <a:pt x="6" y="240"/>
                  </a:lnTo>
                  <a:lnTo>
                    <a:pt x="12" y="240"/>
                  </a:lnTo>
                  <a:lnTo>
                    <a:pt x="18" y="234"/>
                  </a:lnTo>
                  <a:lnTo>
                    <a:pt x="18" y="228"/>
                  </a:lnTo>
                  <a:lnTo>
                    <a:pt x="18" y="222"/>
                  </a:lnTo>
                  <a:lnTo>
                    <a:pt x="24" y="216"/>
                  </a:lnTo>
                  <a:lnTo>
                    <a:pt x="24" y="210"/>
                  </a:lnTo>
                  <a:lnTo>
                    <a:pt x="30" y="210"/>
                  </a:lnTo>
                  <a:lnTo>
                    <a:pt x="36" y="204"/>
                  </a:lnTo>
                  <a:lnTo>
                    <a:pt x="42" y="204"/>
                  </a:lnTo>
                  <a:lnTo>
                    <a:pt x="48" y="204"/>
                  </a:lnTo>
                  <a:lnTo>
                    <a:pt x="54" y="204"/>
                  </a:lnTo>
                  <a:lnTo>
                    <a:pt x="60" y="198"/>
                  </a:lnTo>
                  <a:lnTo>
                    <a:pt x="66" y="192"/>
                  </a:lnTo>
                  <a:lnTo>
                    <a:pt x="72" y="192"/>
                  </a:lnTo>
                  <a:lnTo>
                    <a:pt x="72" y="186"/>
                  </a:lnTo>
                  <a:lnTo>
                    <a:pt x="78" y="180"/>
                  </a:lnTo>
                  <a:lnTo>
                    <a:pt x="84" y="180"/>
                  </a:lnTo>
                  <a:lnTo>
                    <a:pt x="90" y="174"/>
                  </a:lnTo>
                  <a:lnTo>
                    <a:pt x="96" y="174"/>
                  </a:lnTo>
                  <a:lnTo>
                    <a:pt x="102" y="168"/>
                  </a:lnTo>
                  <a:lnTo>
                    <a:pt x="96" y="162"/>
                  </a:lnTo>
                  <a:lnTo>
                    <a:pt x="102" y="156"/>
                  </a:lnTo>
                  <a:lnTo>
                    <a:pt x="108" y="162"/>
                  </a:lnTo>
                  <a:lnTo>
                    <a:pt x="108" y="156"/>
                  </a:lnTo>
                  <a:lnTo>
                    <a:pt x="108" y="150"/>
                  </a:lnTo>
                  <a:lnTo>
                    <a:pt x="120" y="144"/>
                  </a:lnTo>
                  <a:lnTo>
                    <a:pt x="120" y="150"/>
                  </a:lnTo>
                  <a:lnTo>
                    <a:pt x="126" y="156"/>
                  </a:lnTo>
                  <a:lnTo>
                    <a:pt x="132" y="150"/>
                  </a:lnTo>
                  <a:lnTo>
                    <a:pt x="138" y="138"/>
                  </a:lnTo>
                  <a:lnTo>
                    <a:pt x="144" y="132"/>
                  </a:lnTo>
                  <a:lnTo>
                    <a:pt x="150" y="132"/>
                  </a:lnTo>
                  <a:lnTo>
                    <a:pt x="156" y="132"/>
                  </a:lnTo>
                  <a:lnTo>
                    <a:pt x="162" y="132"/>
                  </a:lnTo>
                  <a:lnTo>
                    <a:pt x="168" y="132"/>
                  </a:lnTo>
                  <a:lnTo>
                    <a:pt x="168" y="114"/>
                  </a:lnTo>
                  <a:lnTo>
                    <a:pt x="174" y="114"/>
                  </a:lnTo>
                  <a:lnTo>
                    <a:pt x="180" y="108"/>
                  </a:lnTo>
                  <a:lnTo>
                    <a:pt x="186" y="108"/>
                  </a:lnTo>
                  <a:lnTo>
                    <a:pt x="186" y="102"/>
                  </a:lnTo>
                  <a:lnTo>
                    <a:pt x="186" y="90"/>
                  </a:lnTo>
                  <a:lnTo>
                    <a:pt x="186" y="78"/>
                  </a:lnTo>
                  <a:lnTo>
                    <a:pt x="210" y="78"/>
                  </a:lnTo>
                  <a:lnTo>
                    <a:pt x="246" y="72"/>
                  </a:lnTo>
                  <a:lnTo>
                    <a:pt x="252" y="72"/>
                  </a:lnTo>
                  <a:lnTo>
                    <a:pt x="270" y="72"/>
                  </a:lnTo>
                  <a:lnTo>
                    <a:pt x="282" y="66"/>
                  </a:lnTo>
                  <a:lnTo>
                    <a:pt x="312" y="66"/>
                  </a:lnTo>
                  <a:lnTo>
                    <a:pt x="318" y="66"/>
                  </a:lnTo>
                  <a:lnTo>
                    <a:pt x="342" y="60"/>
                  </a:lnTo>
                  <a:lnTo>
                    <a:pt x="354" y="54"/>
                  </a:lnTo>
                  <a:lnTo>
                    <a:pt x="378" y="54"/>
                  </a:lnTo>
                  <a:lnTo>
                    <a:pt x="384" y="54"/>
                  </a:lnTo>
                  <a:lnTo>
                    <a:pt x="414" y="48"/>
                  </a:lnTo>
                  <a:lnTo>
                    <a:pt x="438" y="42"/>
                  </a:lnTo>
                  <a:lnTo>
                    <a:pt x="450" y="42"/>
                  </a:lnTo>
                  <a:lnTo>
                    <a:pt x="468" y="36"/>
                  </a:lnTo>
                  <a:lnTo>
                    <a:pt x="480" y="30"/>
                  </a:lnTo>
                  <a:lnTo>
                    <a:pt x="492" y="30"/>
                  </a:lnTo>
                  <a:lnTo>
                    <a:pt x="528" y="24"/>
                  </a:lnTo>
                  <a:lnTo>
                    <a:pt x="540" y="24"/>
                  </a:lnTo>
                  <a:lnTo>
                    <a:pt x="558" y="18"/>
                  </a:lnTo>
                  <a:lnTo>
                    <a:pt x="588" y="12"/>
                  </a:lnTo>
                  <a:lnTo>
                    <a:pt x="606" y="6"/>
                  </a:lnTo>
                  <a:lnTo>
                    <a:pt x="618" y="6"/>
                  </a:lnTo>
                  <a:lnTo>
                    <a:pt x="624" y="6"/>
                  </a:lnTo>
                  <a:lnTo>
                    <a:pt x="630" y="6"/>
                  </a:lnTo>
                  <a:lnTo>
                    <a:pt x="624" y="12"/>
                  </a:lnTo>
                  <a:lnTo>
                    <a:pt x="636" y="12"/>
                  </a:lnTo>
                  <a:lnTo>
                    <a:pt x="636" y="18"/>
                  </a:lnTo>
                  <a:lnTo>
                    <a:pt x="630" y="18"/>
                  </a:lnTo>
                  <a:lnTo>
                    <a:pt x="636" y="18"/>
                  </a:lnTo>
                  <a:lnTo>
                    <a:pt x="636" y="12"/>
                  </a:lnTo>
                  <a:lnTo>
                    <a:pt x="642" y="24"/>
                  </a:lnTo>
                  <a:lnTo>
                    <a:pt x="654" y="42"/>
                  </a:lnTo>
                  <a:lnTo>
                    <a:pt x="654" y="48"/>
                  </a:lnTo>
                  <a:lnTo>
                    <a:pt x="648" y="42"/>
                  </a:lnTo>
                  <a:lnTo>
                    <a:pt x="642" y="30"/>
                  </a:lnTo>
                  <a:lnTo>
                    <a:pt x="636" y="30"/>
                  </a:lnTo>
                  <a:lnTo>
                    <a:pt x="642" y="30"/>
                  </a:lnTo>
                  <a:lnTo>
                    <a:pt x="636" y="24"/>
                  </a:lnTo>
                  <a:lnTo>
                    <a:pt x="642" y="36"/>
                  </a:lnTo>
                  <a:lnTo>
                    <a:pt x="636" y="42"/>
                  </a:lnTo>
                  <a:lnTo>
                    <a:pt x="618" y="30"/>
                  </a:lnTo>
                  <a:lnTo>
                    <a:pt x="630" y="42"/>
                  </a:lnTo>
                  <a:lnTo>
                    <a:pt x="624" y="42"/>
                  </a:lnTo>
                  <a:lnTo>
                    <a:pt x="618" y="42"/>
                  </a:lnTo>
                  <a:lnTo>
                    <a:pt x="612" y="42"/>
                  </a:lnTo>
                  <a:lnTo>
                    <a:pt x="618" y="48"/>
                  </a:lnTo>
                  <a:lnTo>
                    <a:pt x="600" y="60"/>
                  </a:lnTo>
                  <a:lnTo>
                    <a:pt x="606" y="60"/>
                  </a:lnTo>
                  <a:lnTo>
                    <a:pt x="600" y="66"/>
                  </a:lnTo>
                  <a:lnTo>
                    <a:pt x="594" y="66"/>
                  </a:lnTo>
                  <a:lnTo>
                    <a:pt x="588" y="60"/>
                  </a:lnTo>
                  <a:lnTo>
                    <a:pt x="588" y="66"/>
                  </a:lnTo>
                  <a:lnTo>
                    <a:pt x="582" y="54"/>
                  </a:lnTo>
                  <a:lnTo>
                    <a:pt x="582" y="42"/>
                  </a:lnTo>
                  <a:lnTo>
                    <a:pt x="570" y="36"/>
                  </a:lnTo>
                  <a:lnTo>
                    <a:pt x="558" y="36"/>
                  </a:lnTo>
                  <a:lnTo>
                    <a:pt x="576" y="36"/>
                  </a:lnTo>
                  <a:lnTo>
                    <a:pt x="582" y="42"/>
                  </a:lnTo>
                  <a:lnTo>
                    <a:pt x="576" y="48"/>
                  </a:lnTo>
                  <a:lnTo>
                    <a:pt x="576" y="54"/>
                  </a:lnTo>
                  <a:lnTo>
                    <a:pt x="588" y="72"/>
                  </a:lnTo>
                  <a:lnTo>
                    <a:pt x="582" y="78"/>
                  </a:lnTo>
                  <a:lnTo>
                    <a:pt x="588" y="72"/>
                  </a:lnTo>
                  <a:lnTo>
                    <a:pt x="612" y="66"/>
                  </a:lnTo>
                  <a:lnTo>
                    <a:pt x="612" y="72"/>
                  </a:lnTo>
                  <a:lnTo>
                    <a:pt x="624" y="60"/>
                  </a:lnTo>
                  <a:lnTo>
                    <a:pt x="636" y="60"/>
                  </a:lnTo>
                  <a:lnTo>
                    <a:pt x="642" y="66"/>
                  </a:lnTo>
                  <a:lnTo>
                    <a:pt x="642" y="84"/>
                  </a:lnTo>
                  <a:lnTo>
                    <a:pt x="642" y="90"/>
                  </a:lnTo>
                  <a:lnTo>
                    <a:pt x="636" y="90"/>
                  </a:lnTo>
                  <a:lnTo>
                    <a:pt x="642" y="90"/>
                  </a:lnTo>
                  <a:lnTo>
                    <a:pt x="648" y="90"/>
                  </a:lnTo>
                  <a:lnTo>
                    <a:pt x="642" y="66"/>
                  </a:lnTo>
                  <a:lnTo>
                    <a:pt x="654" y="60"/>
                  </a:lnTo>
                  <a:lnTo>
                    <a:pt x="666" y="66"/>
                  </a:lnTo>
                  <a:lnTo>
                    <a:pt x="672" y="84"/>
                  </a:lnTo>
                  <a:lnTo>
                    <a:pt x="666" y="96"/>
                  </a:lnTo>
                  <a:lnTo>
                    <a:pt x="660" y="90"/>
                  </a:lnTo>
                  <a:lnTo>
                    <a:pt x="648" y="114"/>
                  </a:lnTo>
                  <a:lnTo>
                    <a:pt x="642" y="126"/>
                  </a:lnTo>
                  <a:lnTo>
                    <a:pt x="612" y="120"/>
                  </a:lnTo>
                  <a:lnTo>
                    <a:pt x="618" y="114"/>
                  </a:lnTo>
                  <a:lnTo>
                    <a:pt x="618" y="108"/>
                  </a:lnTo>
                  <a:lnTo>
                    <a:pt x="606" y="108"/>
                  </a:lnTo>
                  <a:lnTo>
                    <a:pt x="612" y="108"/>
                  </a:lnTo>
                  <a:lnTo>
                    <a:pt x="600" y="114"/>
                  </a:lnTo>
                  <a:lnTo>
                    <a:pt x="606" y="120"/>
                  </a:lnTo>
                  <a:lnTo>
                    <a:pt x="600" y="126"/>
                  </a:lnTo>
                  <a:lnTo>
                    <a:pt x="564" y="120"/>
                  </a:lnTo>
                  <a:lnTo>
                    <a:pt x="576" y="126"/>
                  </a:lnTo>
                  <a:lnTo>
                    <a:pt x="600" y="132"/>
                  </a:lnTo>
                  <a:lnTo>
                    <a:pt x="606" y="138"/>
                  </a:lnTo>
                  <a:lnTo>
                    <a:pt x="606" y="132"/>
                  </a:lnTo>
                  <a:lnTo>
                    <a:pt x="612" y="132"/>
                  </a:lnTo>
                  <a:lnTo>
                    <a:pt x="618" y="138"/>
                  </a:lnTo>
                  <a:lnTo>
                    <a:pt x="606" y="150"/>
                  </a:lnTo>
                  <a:lnTo>
                    <a:pt x="612" y="150"/>
                  </a:lnTo>
                  <a:lnTo>
                    <a:pt x="612" y="162"/>
                  </a:lnTo>
                  <a:lnTo>
                    <a:pt x="606" y="162"/>
                  </a:lnTo>
                  <a:lnTo>
                    <a:pt x="594" y="168"/>
                  </a:lnTo>
                  <a:lnTo>
                    <a:pt x="588" y="168"/>
                  </a:lnTo>
                  <a:lnTo>
                    <a:pt x="588" y="162"/>
                  </a:lnTo>
                  <a:lnTo>
                    <a:pt x="576" y="162"/>
                  </a:lnTo>
                  <a:lnTo>
                    <a:pt x="570" y="162"/>
                  </a:lnTo>
                  <a:lnTo>
                    <a:pt x="570" y="168"/>
                  </a:lnTo>
                  <a:lnTo>
                    <a:pt x="582" y="168"/>
                  </a:lnTo>
                  <a:lnTo>
                    <a:pt x="588" y="174"/>
                  </a:lnTo>
                  <a:lnTo>
                    <a:pt x="612" y="174"/>
                  </a:lnTo>
                  <a:lnTo>
                    <a:pt x="612" y="168"/>
                  </a:lnTo>
                  <a:lnTo>
                    <a:pt x="618" y="168"/>
                  </a:lnTo>
                  <a:lnTo>
                    <a:pt x="624" y="162"/>
                  </a:lnTo>
                  <a:lnTo>
                    <a:pt x="630" y="168"/>
                  </a:lnTo>
                  <a:lnTo>
                    <a:pt x="636" y="168"/>
                  </a:lnTo>
                  <a:lnTo>
                    <a:pt x="636" y="162"/>
                  </a:lnTo>
                  <a:lnTo>
                    <a:pt x="636" y="168"/>
                  </a:lnTo>
                  <a:lnTo>
                    <a:pt x="630" y="186"/>
                  </a:lnTo>
                  <a:lnTo>
                    <a:pt x="618" y="192"/>
                  </a:lnTo>
                  <a:lnTo>
                    <a:pt x="582" y="204"/>
                  </a:lnTo>
                  <a:lnTo>
                    <a:pt x="576" y="198"/>
                  </a:lnTo>
                  <a:lnTo>
                    <a:pt x="576" y="204"/>
                  </a:lnTo>
                  <a:lnTo>
                    <a:pt x="576" y="210"/>
                  </a:lnTo>
                  <a:lnTo>
                    <a:pt x="552" y="234"/>
                  </a:lnTo>
                  <a:lnTo>
                    <a:pt x="546" y="240"/>
                  </a:lnTo>
                  <a:lnTo>
                    <a:pt x="546" y="234"/>
                  </a:lnTo>
                  <a:lnTo>
                    <a:pt x="546" y="240"/>
                  </a:lnTo>
                  <a:lnTo>
                    <a:pt x="534" y="252"/>
                  </a:lnTo>
                  <a:lnTo>
                    <a:pt x="528" y="264"/>
                  </a:lnTo>
                  <a:lnTo>
                    <a:pt x="528" y="276"/>
                  </a:lnTo>
                  <a:lnTo>
                    <a:pt x="522" y="264"/>
                  </a:lnTo>
                  <a:lnTo>
                    <a:pt x="528" y="288"/>
                  </a:lnTo>
                  <a:lnTo>
                    <a:pt x="522" y="294"/>
                  </a:lnTo>
                  <a:lnTo>
                    <a:pt x="480" y="306"/>
                  </a:lnTo>
                  <a:lnTo>
                    <a:pt x="468" y="300"/>
                  </a:lnTo>
                  <a:lnTo>
                    <a:pt x="432" y="270"/>
                  </a:lnTo>
                  <a:lnTo>
                    <a:pt x="396" y="246"/>
                  </a:lnTo>
                  <a:lnTo>
                    <a:pt x="372" y="228"/>
                  </a:lnTo>
                  <a:lnTo>
                    <a:pt x="354" y="234"/>
                  </a:lnTo>
                  <a:lnTo>
                    <a:pt x="318" y="240"/>
                  </a:lnTo>
                  <a:lnTo>
                    <a:pt x="300" y="240"/>
                  </a:lnTo>
                  <a:lnTo>
                    <a:pt x="282" y="246"/>
                  </a:lnTo>
                  <a:lnTo>
                    <a:pt x="282" y="234"/>
                  </a:lnTo>
                  <a:lnTo>
                    <a:pt x="276" y="228"/>
                  </a:lnTo>
                  <a:lnTo>
                    <a:pt x="270" y="222"/>
                  </a:lnTo>
                  <a:lnTo>
                    <a:pt x="270" y="216"/>
                  </a:lnTo>
                  <a:lnTo>
                    <a:pt x="258" y="228"/>
                  </a:lnTo>
                  <a:lnTo>
                    <a:pt x="258" y="222"/>
                  </a:lnTo>
                  <a:lnTo>
                    <a:pt x="258" y="216"/>
                  </a:lnTo>
                  <a:lnTo>
                    <a:pt x="234" y="216"/>
                  </a:lnTo>
                  <a:lnTo>
                    <a:pt x="198" y="222"/>
                  </a:lnTo>
                  <a:lnTo>
                    <a:pt x="192" y="222"/>
                  </a:lnTo>
                  <a:lnTo>
                    <a:pt x="186" y="222"/>
                  </a:lnTo>
                  <a:lnTo>
                    <a:pt x="162" y="222"/>
                  </a:lnTo>
                  <a:lnTo>
                    <a:pt x="156" y="228"/>
                  </a:lnTo>
                  <a:lnTo>
                    <a:pt x="150" y="228"/>
                  </a:lnTo>
                  <a:lnTo>
                    <a:pt x="144" y="228"/>
                  </a:lnTo>
                  <a:lnTo>
                    <a:pt x="138" y="234"/>
                  </a:lnTo>
                  <a:lnTo>
                    <a:pt x="132" y="240"/>
                  </a:lnTo>
                  <a:lnTo>
                    <a:pt x="126" y="240"/>
                  </a:lnTo>
                  <a:lnTo>
                    <a:pt x="120" y="240"/>
                  </a:lnTo>
                  <a:lnTo>
                    <a:pt x="114" y="246"/>
                  </a:lnTo>
                  <a:lnTo>
                    <a:pt x="102" y="252"/>
                  </a:lnTo>
                  <a:lnTo>
                    <a:pt x="96" y="252"/>
                  </a:lnTo>
                  <a:lnTo>
                    <a:pt x="60" y="258"/>
                  </a:lnTo>
                  <a:lnTo>
                    <a:pt x="30" y="264"/>
                  </a:lnTo>
                  <a:lnTo>
                    <a:pt x="24" y="264"/>
                  </a:lnTo>
                  <a:close/>
                  <a:moveTo>
                    <a:pt x="630" y="0"/>
                  </a:moveTo>
                  <a:lnTo>
                    <a:pt x="636" y="0"/>
                  </a:lnTo>
                  <a:lnTo>
                    <a:pt x="636" y="12"/>
                  </a:lnTo>
                  <a:lnTo>
                    <a:pt x="630" y="12"/>
                  </a:lnTo>
                  <a:lnTo>
                    <a:pt x="630" y="6"/>
                  </a:lnTo>
                  <a:lnTo>
                    <a:pt x="630" y="0"/>
                  </a:lnTo>
                  <a:close/>
                  <a:moveTo>
                    <a:pt x="636" y="0"/>
                  </a:moveTo>
                  <a:lnTo>
                    <a:pt x="654" y="30"/>
                  </a:lnTo>
                  <a:lnTo>
                    <a:pt x="678" y="72"/>
                  </a:lnTo>
                  <a:lnTo>
                    <a:pt x="660" y="48"/>
                  </a:lnTo>
                  <a:lnTo>
                    <a:pt x="654" y="30"/>
                  </a:lnTo>
                  <a:lnTo>
                    <a:pt x="636" y="0"/>
                  </a:lnTo>
                  <a:close/>
                  <a:moveTo>
                    <a:pt x="690" y="78"/>
                  </a:moveTo>
                  <a:lnTo>
                    <a:pt x="684" y="72"/>
                  </a:lnTo>
                  <a:lnTo>
                    <a:pt x="690" y="84"/>
                  </a:lnTo>
                  <a:lnTo>
                    <a:pt x="696" y="126"/>
                  </a:lnTo>
                  <a:lnTo>
                    <a:pt x="678" y="132"/>
                  </a:lnTo>
                  <a:lnTo>
                    <a:pt x="684" y="126"/>
                  </a:lnTo>
                  <a:lnTo>
                    <a:pt x="696" y="120"/>
                  </a:lnTo>
                  <a:lnTo>
                    <a:pt x="690" y="90"/>
                  </a:lnTo>
                  <a:lnTo>
                    <a:pt x="690" y="78"/>
                  </a:lnTo>
                  <a:close/>
                  <a:moveTo>
                    <a:pt x="660" y="150"/>
                  </a:moveTo>
                  <a:lnTo>
                    <a:pt x="660" y="144"/>
                  </a:lnTo>
                  <a:lnTo>
                    <a:pt x="672" y="138"/>
                  </a:lnTo>
                  <a:lnTo>
                    <a:pt x="678" y="132"/>
                  </a:lnTo>
                  <a:lnTo>
                    <a:pt x="672" y="138"/>
                  </a:lnTo>
                  <a:lnTo>
                    <a:pt x="666" y="138"/>
                  </a:lnTo>
                  <a:lnTo>
                    <a:pt x="660" y="150"/>
                  </a:lnTo>
                  <a:close/>
                  <a:moveTo>
                    <a:pt x="630" y="204"/>
                  </a:moveTo>
                  <a:lnTo>
                    <a:pt x="624" y="204"/>
                  </a:lnTo>
                  <a:lnTo>
                    <a:pt x="630" y="204"/>
                  </a:lnTo>
                  <a:lnTo>
                    <a:pt x="630" y="192"/>
                  </a:lnTo>
                  <a:lnTo>
                    <a:pt x="630" y="186"/>
                  </a:lnTo>
                  <a:lnTo>
                    <a:pt x="636" y="180"/>
                  </a:lnTo>
                  <a:lnTo>
                    <a:pt x="642" y="174"/>
                  </a:lnTo>
                  <a:lnTo>
                    <a:pt x="630" y="192"/>
                  </a:lnTo>
                  <a:lnTo>
                    <a:pt x="630" y="20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7" name="Freeform 3135"/>
            <p:cNvSpPr>
              <a:spLocks/>
            </p:cNvSpPr>
            <p:nvPr/>
          </p:nvSpPr>
          <p:spPr bwMode="auto">
            <a:xfrm>
              <a:off x="3294" y="2112"/>
              <a:ext cx="672" cy="234"/>
            </a:xfrm>
            <a:custGeom>
              <a:avLst/>
              <a:gdLst>
                <a:gd name="T0" fmla="*/ 504 w 672"/>
                <a:gd name="T1" fmla="*/ 150 h 234"/>
                <a:gd name="T2" fmla="*/ 492 w 672"/>
                <a:gd name="T3" fmla="*/ 162 h 234"/>
                <a:gd name="T4" fmla="*/ 486 w 672"/>
                <a:gd name="T5" fmla="*/ 192 h 234"/>
                <a:gd name="T6" fmla="*/ 444 w 672"/>
                <a:gd name="T7" fmla="*/ 192 h 234"/>
                <a:gd name="T8" fmla="*/ 402 w 672"/>
                <a:gd name="T9" fmla="*/ 198 h 234"/>
                <a:gd name="T10" fmla="*/ 360 w 672"/>
                <a:gd name="T11" fmla="*/ 204 h 234"/>
                <a:gd name="T12" fmla="*/ 282 w 672"/>
                <a:gd name="T13" fmla="*/ 210 h 234"/>
                <a:gd name="T14" fmla="*/ 222 w 672"/>
                <a:gd name="T15" fmla="*/ 216 h 234"/>
                <a:gd name="T16" fmla="*/ 162 w 672"/>
                <a:gd name="T17" fmla="*/ 222 h 234"/>
                <a:gd name="T18" fmla="*/ 120 w 672"/>
                <a:gd name="T19" fmla="*/ 222 h 234"/>
                <a:gd name="T20" fmla="*/ 78 w 672"/>
                <a:gd name="T21" fmla="*/ 228 h 234"/>
                <a:gd name="T22" fmla="*/ 0 w 672"/>
                <a:gd name="T23" fmla="*/ 234 h 234"/>
                <a:gd name="T24" fmla="*/ 12 w 672"/>
                <a:gd name="T25" fmla="*/ 222 h 234"/>
                <a:gd name="T26" fmla="*/ 18 w 672"/>
                <a:gd name="T27" fmla="*/ 216 h 234"/>
                <a:gd name="T28" fmla="*/ 12 w 672"/>
                <a:gd name="T29" fmla="*/ 204 h 234"/>
                <a:gd name="T30" fmla="*/ 12 w 672"/>
                <a:gd name="T31" fmla="*/ 192 h 234"/>
                <a:gd name="T32" fmla="*/ 18 w 672"/>
                <a:gd name="T33" fmla="*/ 192 h 234"/>
                <a:gd name="T34" fmla="*/ 18 w 672"/>
                <a:gd name="T35" fmla="*/ 174 h 234"/>
                <a:gd name="T36" fmla="*/ 30 w 672"/>
                <a:gd name="T37" fmla="*/ 180 h 234"/>
                <a:gd name="T38" fmla="*/ 24 w 672"/>
                <a:gd name="T39" fmla="*/ 168 h 234"/>
                <a:gd name="T40" fmla="*/ 36 w 672"/>
                <a:gd name="T41" fmla="*/ 162 h 234"/>
                <a:gd name="T42" fmla="*/ 30 w 672"/>
                <a:gd name="T43" fmla="*/ 162 h 234"/>
                <a:gd name="T44" fmla="*/ 30 w 672"/>
                <a:gd name="T45" fmla="*/ 156 h 234"/>
                <a:gd name="T46" fmla="*/ 42 w 672"/>
                <a:gd name="T47" fmla="*/ 150 h 234"/>
                <a:gd name="T48" fmla="*/ 48 w 672"/>
                <a:gd name="T49" fmla="*/ 144 h 234"/>
                <a:gd name="T50" fmla="*/ 42 w 672"/>
                <a:gd name="T51" fmla="*/ 126 h 234"/>
                <a:gd name="T52" fmla="*/ 54 w 672"/>
                <a:gd name="T53" fmla="*/ 114 h 234"/>
                <a:gd name="T54" fmla="*/ 42 w 672"/>
                <a:gd name="T55" fmla="*/ 102 h 234"/>
                <a:gd name="T56" fmla="*/ 48 w 672"/>
                <a:gd name="T57" fmla="*/ 96 h 234"/>
                <a:gd name="T58" fmla="*/ 54 w 672"/>
                <a:gd name="T59" fmla="*/ 84 h 234"/>
                <a:gd name="T60" fmla="*/ 60 w 672"/>
                <a:gd name="T61" fmla="*/ 84 h 234"/>
                <a:gd name="T62" fmla="*/ 108 w 672"/>
                <a:gd name="T63" fmla="*/ 78 h 234"/>
                <a:gd name="T64" fmla="*/ 174 w 672"/>
                <a:gd name="T65" fmla="*/ 72 h 234"/>
                <a:gd name="T66" fmla="*/ 168 w 672"/>
                <a:gd name="T67" fmla="*/ 54 h 234"/>
                <a:gd name="T68" fmla="*/ 204 w 672"/>
                <a:gd name="T69" fmla="*/ 54 h 234"/>
                <a:gd name="T70" fmla="*/ 270 w 672"/>
                <a:gd name="T71" fmla="*/ 48 h 234"/>
                <a:gd name="T72" fmla="*/ 318 w 672"/>
                <a:gd name="T73" fmla="*/ 42 h 234"/>
                <a:gd name="T74" fmla="*/ 378 w 672"/>
                <a:gd name="T75" fmla="*/ 36 h 234"/>
                <a:gd name="T76" fmla="*/ 408 w 672"/>
                <a:gd name="T77" fmla="*/ 36 h 234"/>
                <a:gd name="T78" fmla="*/ 486 w 672"/>
                <a:gd name="T79" fmla="*/ 30 h 234"/>
                <a:gd name="T80" fmla="*/ 534 w 672"/>
                <a:gd name="T81" fmla="*/ 24 h 234"/>
                <a:gd name="T82" fmla="*/ 570 w 672"/>
                <a:gd name="T83" fmla="*/ 18 h 234"/>
                <a:gd name="T84" fmla="*/ 624 w 672"/>
                <a:gd name="T85" fmla="*/ 12 h 234"/>
                <a:gd name="T86" fmla="*/ 654 w 672"/>
                <a:gd name="T87" fmla="*/ 6 h 234"/>
                <a:gd name="T88" fmla="*/ 672 w 672"/>
                <a:gd name="T89" fmla="*/ 0 h 234"/>
                <a:gd name="T90" fmla="*/ 672 w 672"/>
                <a:gd name="T91" fmla="*/ 30 h 234"/>
                <a:gd name="T92" fmla="*/ 654 w 672"/>
                <a:gd name="T93" fmla="*/ 36 h 234"/>
                <a:gd name="T94" fmla="*/ 642 w 672"/>
                <a:gd name="T95" fmla="*/ 54 h 234"/>
                <a:gd name="T96" fmla="*/ 624 w 672"/>
                <a:gd name="T97" fmla="*/ 60 h 234"/>
                <a:gd name="T98" fmla="*/ 606 w 672"/>
                <a:gd name="T99" fmla="*/ 72 h 234"/>
                <a:gd name="T100" fmla="*/ 594 w 672"/>
                <a:gd name="T101" fmla="*/ 78 h 234"/>
                <a:gd name="T102" fmla="*/ 582 w 672"/>
                <a:gd name="T103" fmla="*/ 84 h 234"/>
                <a:gd name="T104" fmla="*/ 576 w 672"/>
                <a:gd name="T105" fmla="*/ 96 h 234"/>
                <a:gd name="T106" fmla="*/ 558 w 672"/>
                <a:gd name="T107" fmla="*/ 108 h 234"/>
                <a:gd name="T108" fmla="*/ 546 w 672"/>
                <a:gd name="T109" fmla="*/ 120 h 234"/>
                <a:gd name="T110" fmla="*/ 528 w 672"/>
                <a:gd name="T111" fmla="*/ 126 h 234"/>
                <a:gd name="T112" fmla="*/ 510 w 672"/>
                <a:gd name="T113" fmla="*/ 1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2" h="234">
                  <a:moveTo>
                    <a:pt x="510" y="138"/>
                  </a:moveTo>
                  <a:lnTo>
                    <a:pt x="504" y="144"/>
                  </a:lnTo>
                  <a:lnTo>
                    <a:pt x="504" y="150"/>
                  </a:lnTo>
                  <a:lnTo>
                    <a:pt x="504" y="156"/>
                  </a:lnTo>
                  <a:lnTo>
                    <a:pt x="498" y="162"/>
                  </a:lnTo>
                  <a:lnTo>
                    <a:pt x="492" y="162"/>
                  </a:lnTo>
                  <a:lnTo>
                    <a:pt x="486" y="162"/>
                  </a:lnTo>
                  <a:lnTo>
                    <a:pt x="486" y="168"/>
                  </a:lnTo>
                  <a:lnTo>
                    <a:pt x="486" y="192"/>
                  </a:lnTo>
                  <a:lnTo>
                    <a:pt x="462" y="192"/>
                  </a:lnTo>
                  <a:lnTo>
                    <a:pt x="450" y="192"/>
                  </a:lnTo>
                  <a:lnTo>
                    <a:pt x="444" y="192"/>
                  </a:lnTo>
                  <a:lnTo>
                    <a:pt x="432" y="198"/>
                  </a:lnTo>
                  <a:lnTo>
                    <a:pt x="408" y="198"/>
                  </a:lnTo>
                  <a:lnTo>
                    <a:pt x="402" y="198"/>
                  </a:lnTo>
                  <a:lnTo>
                    <a:pt x="390" y="198"/>
                  </a:lnTo>
                  <a:lnTo>
                    <a:pt x="378" y="204"/>
                  </a:lnTo>
                  <a:lnTo>
                    <a:pt x="360" y="204"/>
                  </a:lnTo>
                  <a:lnTo>
                    <a:pt x="324" y="210"/>
                  </a:lnTo>
                  <a:lnTo>
                    <a:pt x="288" y="210"/>
                  </a:lnTo>
                  <a:lnTo>
                    <a:pt x="282" y="210"/>
                  </a:lnTo>
                  <a:lnTo>
                    <a:pt x="252" y="210"/>
                  </a:lnTo>
                  <a:lnTo>
                    <a:pt x="252" y="216"/>
                  </a:lnTo>
                  <a:lnTo>
                    <a:pt x="222" y="216"/>
                  </a:lnTo>
                  <a:lnTo>
                    <a:pt x="186" y="216"/>
                  </a:lnTo>
                  <a:lnTo>
                    <a:pt x="174" y="222"/>
                  </a:lnTo>
                  <a:lnTo>
                    <a:pt x="162" y="222"/>
                  </a:lnTo>
                  <a:lnTo>
                    <a:pt x="156" y="222"/>
                  </a:lnTo>
                  <a:lnTo>
                    <a:pt x="126" y="222"/>
                  </a:lnTo>
                  <a:lnTo>
                    <a:pt x="120" y="222"/>
                  </a:lnTo>
                  <a:lnTo>
                    <a:pt x="108" y="228"/>
                  </a:lnTo>
                  <a:lnTo>
                    <a:pt x="90" y="228"/>
                  </a:lnTo>
                  <a:lnTo>
                    <a:pt x="78" y="228"/>
                  </a:lnTo>
                  <a:lnTo>
                    <a:pt x="54" y="228"/>
                  </a:lnTo>
                  <a:lnTo>
                    <a:pt x="48" y="228"/>
                  </a:lnTo>
                  <a:lnTo>
                    <a:pt x="0" y="234"/>
                  </a:lnTo>
                  <a:lnTo>
                    <a:pt x="0" y="228"/>
                  </a:lnTo>
                  <a:lnTo>
                    <a:pt x="12" y="228"/>
                  </a:lnTo>
                  <a:lnTo>
                    <a:pt x="12" y="222"/>
                  </a:lnTo>
                  <a:lnTo>
                    <a:pt x="12" y="216"/>
                  </a:lnTo>
                  <a:lnTo>
                    <a:pt x="18" y="222"/>
                  </a:lnTo>
                  <a:lnTo>
                    <a:pt x="18" y="216"/>
                  </a:lnTo>
                  <a:lnTo>
                    <a:pt x="18" y="210"/>
                  </a:lnTo>
                  <a:lnTo>
                    <a:pt x="18" y="204"/>
                  </a:lnTo>
                  <a:lnTo>
                    <a:pt x="12" y="204"/>
                  </a:lnTo>
                  <a:lnTo>
                    <a:pt x="18" y="198"/>
                  </a:lnTo>
                  <a:lnTo>
                    <a:pt x="18" y="192"/>
                  </a:lnTo>
                  <a:lnTo>
                    <a:pt x="12" y="192"/>
                  </a:lnTo>
                  <a:lnTo>
                    <a:pt x="12" y="186"/>
                  </a:lnTo>
                  <a:lnTo>
                    <a:pt x="18" y="186"/>
                  </a:lnTo>
                  <a:lnTo>
                    <a:pt x="18" y="192"/>
                  </a:lnTo>
                  <a:lnTo>
                    <a:pt x="24" y="186"/>
                  </a:lnTo>
                  <a:lnTo>
                    <a:pt x="18" y="180"/>
                  </a:lnTo>
                  <a:lnTo>
                    <a:pt x="18" y="174"/>
                  </a:lnTo>
                  <a:lnTo>
                    <a:pt x="24" y="174"/>
                  </a:lnTo>
                  <a:lnTo>
                    <a:pt x="24" y="180"/>
                  </a:lnTo>
                  <a:lnTo>
                    <a:pt x="30" y="180"/>
                  </a:lnTo>
                  <a:lnTo>
                    <a:pt x="30" y="174"/>
                  </a:lnTo>
                  <a:lnTo>
                    <a:pt x="24" y="174"/>
                  </a:lnTo>
                  <a:lnTo>
                    <a:pt x="24" y="168"/>
                  </a:lnTo>
                  <a:lnTo>
                    <a:pt x="30" y="168"/>
                  </a:lnTo>
                  <a:lnTo>
                    <a:pt x="36" y="168"/>
                  </a:lnTo>
                  <a:lnTo>
                    <a:pt x="36" y="162"/>
                  </a:lnTo>
                  <a:lnTo>
                    <a:pt x="30" y="162"/>
                  </a:lnTo>
                  <a:lnTo>
                    <a:pt x="30" y="168"/>
                  </a:lnTo>
                  <a:lnTo>
                    <a:pt x="30" y="162"/>
                  </a:lnTo>
                  <a:lnTo>
                    <a:pt x="24" y="162"/>
                  </a:lnTo>
                  <a:lnTo>
                    <a:pt x="24" y="156"/>
                  </a:lnTo>
                  <a:lnTo>
                    <a:pt x="30" y="156"/>
                  </a:lnTo>
                  <a:lnTo>
                    <a:pt x="36" y="156"/>
                  </a:lnTo>
                  <a:lnTo>
                    <a:pt x="36" y="150"/>
                  </a:lnTo>
                  <a:lnTo>
                    <a:pt x="42" y="150"/>
                  </a:lnTo>
                  <a:lnTo>
                    <a:pt x="42" y="144"/>
                  </a:lnTo>
                  <a:lnTo>
                    <a:pt x="42" y="138"/>
                  </a:lnTo>
                  <a:lnTo>
                    <a:pt x="48" y="144"/>
                  </a:lnTo>
                  <a:lnTo>
                    <a:pt x="48" y="138"/>
                  </a:lnTo>
                  <a:lnTo>
                    <a:pt x="42" y="132"/>
                  </a:lnTo>
                  <a:lnTo>
                    <a:pt x="42" y="126"/>
                  </a:lnTo>
                  <a:lnTo>
                    <a:pt x="42" y="120"/>
                  </a:lnTo>
                  <a:lnTo>
                    <a:pt x="48" y="120"/>
                  </a:lnTo>
                  <a:lnTo>
                    <a:pt x="54" y="114"/>
                  </a:lnTo>
                  <a:lnTo>
                    <a:pt x="48" y="114"/>
                  </a:lnTo>
                  <a:lnTo>
                    <a:pt x="42" y="108"/>
                  </a:lnTo>
                  <a:lnTo>
                    <a:pt x="42" y="102"/>
                  </a:lnTo>
                  <a:lnTo>
                    <a:pt x="48" y="108"/>
                  </a:lnTo>
                  <a:lnTo>
                    <a:pt x="54" y="102"/>
                  </a:lnTo>
                  <a:lnTo>
                    <a:pt x="48" y="96"/>
                  </a:lnTo>
                  <a:lnTo>
                    <a:pt x="54" y="96"/>
                  </a:lnTo>
                  <a:lnTo>
                    <a:pt x="54" y="90"/>
                  </a:lnTo>
                  <a:lnTo>
                    <a:pt x="54" y="84"/>
                  </a:lnTo>
                  <a:lnTo>
                    <a:pt x="54" y="78"/>
                  </a:lnTo>
                  <a:lnTo>
                    <a:pt x="60" y="78"/>
                  </a:lnTo>
                  <a:lnTo>
                    <a:pt x="60" y="84"/>
                  </a:lnTo>
                  <a:lnTo>
                    <a:pt x="60" y="78"/>
                  </a:lnTo>
                  <a:lnTo>
                    <a:pt x="66" y="78"/>
                  </a:lnTo>
                  <a:lnTo>
                    <a:pt x="108" y="78"/>
                  </a:lnTo>
                  <a:lnTo>
                    <a:pt x="132" y="72"/>
                  </a:lnTo>
                  <a:lnTo>
                    <a:pt x="138" y="72"/>
                  </a:lnTo>
                  <a:lnTo>
                    <a:pt x="174" y="72"/>
                  </a:lnTo>
                  <a:lnTo>
                    <a:pt x="174" y="66"/>
                  </a:lnTo>
                  <a:lnTo>
                    <a:pt x="174" y="60"/>
                  </a:lnTo>
                  <a:lnTo>
                    <a:pt x="168" y="54"/>
                  </a:lnTo>
                  <a:lnTo>
                    <a:pt x="186" y="54"/>
                  </a:lnTo>
                  <a:lnTo>
                    <a:pt x="198" y="54"/>
                  </a:lnTo>
                  <a:lnTo>
                    <a:pt x="204" y="54"/>
                  </a:lnTo>
                  <a:lnTo>
                    <a:pt x="228" y="48"/>
                  </a:lnTo>
                  <a:lnTo>
                    <a:pt x="246" y="48"/>
                  </a:lnTo>
                  <a:lnTo>
                    <a:pt x="270" y="48"/>
                  </a:lnTo>
                  <a:lnTo>
                    <a:pt x="294" y="42"/>
                  </a:lnTo>
                  <a:lnTo>
                    <a:pt x="300" y="42"/>
                  </a:lnTo>
                  <a:lnTo>
                    <a:pt x="318" y="42"/>
                  </a:lnTo>
                  <a:lnTo>
                    <a:pt x="336" y="42"/>
                  </a:lnTo>
                  <a:lnTo>
                    <a:pt x="348" y="42"/>
                  </a:lnTo>
                  <a:lnTo>
                    <a:pt x="378" y="36"/>
                  </a:lnTo>
                  <a:lnTo>
                    <a:pt x="384" y="36"/>
                  </a:lnTo>
                  <a:lnTo>
                    <a:pt x="390" y="36"/>
                  </a:lnTo>
                  <a:lnTo>
                    <a:pt x="408" y="36"/>
                  </a:lnTo>
                  <a:lnTo>
                    <a:pt x="426" y="36"/>
                  </a:lnTo>
                  <a:lnTo>
                    <a:pt x="468" y="30"/>
                  </a:lnTo>
                  <a:lnTo>
                    <a:pt x="486" y="30"/>
                  </a:lnTo>
                  <a:lnTo>
                    <a:pt x="492" y="24"/>
                  </a:lnTo>
                  <a:lnTo>
                    <a:pt x="516" y="24"/>
                  </a:lnTo>
                  <a:lnTo>
                    <a:pt x="534" y="24"/>
                  </a:lnTo>
                  <a:lnTo>
                    <a:pt x="546" y="18"/>
                  </a:lnTo>
                  <a:lnTo>
                    <a:pt x="552" y="18"/>
                  </a:lnTo>
                  <a:lnTo>
                    <a:pt x="570" y="18"/>
                  </a:lnTo>
                  <a:lnTo>
                    <a:pt x="582" y="18"/>
                  </a:lnTo>
                  <a:lnTo>
                    <a:pt x="600" y="12"/>
                  </a:lnTo>
                  <a:lnTo>
                    <a:pt x="624" y="12"/>
                  </a:lnTo>
                  <a:lnTo>
                    <a:pt x="630" y="6"/>
                  </a:lnTo>
                  <a:lnTo>
                    <a:pt x="636" y="6"/>
                  </a:lnTo>
                  <a:lnTo>
                    <a:pt x="654" y="6"/>
                  </a:lnTo>
                  <a:lnTo>
                    <a:pt x="654" y="0"/>
                  </a:lnTo>
                  <a:lnTo>
                    <a:pt x="660" y="0"/>
                  </a:lnTo>
                  <a:lnTo>
                    <a:pt x="672" y="0"/>
                  </a:lnTo>
                  <a:lnTo>
                    <a:pt x="672" y="12"/>
                  </a:lnTo>
                  <a:lnTo>
                    <a:pt x="672" y="24"/>
                  </a:lnTo>
                  <a:lnTo>
                    <a:pt x="672" y="30"/>
                  </a:lnTo>
                  <a:lnTo>
                    <a:pt x="666" y="30"/>
                  </a:lnTo>
                  <a:lnTo>
                    <a:pt x="660" y="36"/>
                  </a:lnTo>
                  <a:lnTo>
                    <a:pt x="654" y="36"/>
                  </a:lnTo>
                  <a:lnTo>
                    <a:pt x="654" y="54"/>
                  </a:lnTo>
                  <a:lnTo>
                    <a:pt x="648" y="54"/>
                  </a:lnTo>
                  <a:lnTo>
                    <a:pt x="642" y="54"/>
                  </a:lnTo>
                  <a:lnTo>
                    <a:pt x="636" y="54"/>
                  </a:lnTo>
                  <a:lnTo>
                    <a:pt x="630" y="54"/>
                  </a:lnTo>
                  <a:lnTo>
                    <a:pt x="624" y="60"/>
                  </a:lnTo>
                  <a:lnTo>
                    <a:pt x="618" y="72"/>
                  </a:lnTo>
                  <a:lnTo>
                    <a:pt x="612" y="78"/>
                  </a:lnTo>
                  <a:lnTo>
                    <a:pt x="606" y="72"/>
                  </a:lnTo>
                  <a:lnTo>
                    <a:pt x="606" y="66"/>
                  </a:lnTo>
                  <a:lnTo>
                    <a:pt x="594" y="72"/>
                  </a:lnTo>
                  <a:lnTo>
                    <a:pt x="594" y="78"/>
                  </a:lnTo>
                  <a:lnTo>
                    <a:pt x="594" y="84"/>
                  </a:lnTo>
                  <a:lnTo>
                    <a:pt x="588" y="78"/>
                  </a:lnTo>
                  <a:lnTo>
                    <a:pt x="582" y="84"/>
                  </a:lnTo>
                  <a:lnTo>
                    <a:pt x="588" y="90"/>
                  </a:lnTo>
                  <a:lnTo>
                    <a:pt x="582" y="96"/>
                  </a:lnTo>
                  <a:lnTo>
                    <a:pt x="576" y="96"/>
                  </a:lnTo>
                  <a:lnTo>
                    <a:pt x="570" y="102"/>
                  </a:lnTo>
                  <a:lnTo>
                    <a:pt x="564" y="102"/>
                  </a:lnTo>
                  <a:lnTo>
                    <a:pt x="558" y="108"/>
                  </a:lnTo>
                  <a:lnTo>
                    <a:pt x="558" y="114"/>
                  </a:lnTo>
                  <a:lnTo>
                    <a:pt x="552" y="114"/>
                  </a:lnTo>
                  <a:lnTo>
                    <a:pt x="546" y="120"/>
                  </a:lnTo>
                  <a:lnTo>
                    <a:pt x="540" y="126"/>
                  </a:lnTo>
                  <a:lnTo>
                    <a:pt x="534" y="126"/>
                  </a:lnTo>
                  <a:lnTo>
                    <a:pt x="528" y="126"/>
                  </a:lnTo>
                  <a:lnTo>
                    <a:pt x="522" y="126"/>
                  </a:lnTo>
                  <a:lnTo>
                    <a:pt x="516" y="132"/>
                  </a:lnTo>
                  <a:lnTo>
                    <a:pt x="510" y="132"/>
                  </a:lnTo>
                  <a:lnTo>
                    <a:pt x="510" y="13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8" name="Freeform 3136"/>
            <p:cNvSpPr>
              <a:spLocks noEditPoints="1"/>
            </p:cNvSpPr>
            <p:nvPr/>
          </p:nvSpPr>
          <p:spPr bwMode="auto">
            <a:xfrm>
              <a:off x="1938" y="2190"/>
              <a:ext cx="1110" cy="1074"/>
            </a:xfrm>
            <a:custGeom>
              <a:avLst/>
              <a:gdLst>
                <a:gd name="T0" fmla="*/ 0 w 1110"/>
                <a:gd name="T1" fmla="*/ 420 h 1074"/>
                <a:gd name="T2" fmla="*/ 306 w 1110"/>
                <a:gd name="T3" fmla="*/ 444 h 1074"/>
                <a:gd name="T4" fmla="*/ 330 w 1110"/>
                <a:gd name="T5" fmla="*/ 132 h 1074"/>
                <a:gd name="T6" fmla="*/ 534 w 1110"/>
                <a:gd name="T7" fmla="*/ 12 h 1074"/>
                <a:gd name="T8" fmla="*/ 570 w 1110"/>
                <a:gd name="T9" fmla="*/ 204 h 1074"/>
                <a:gd name="T10" fmla="*/ 618 w 1110"/>
                <a:gd name="T11" fmla="*/ 222 h 1074"/>
                <a:gd name="T12" fmla="*/ 654 w 1110"/>
                <a:gd name="T13" fmla="*/ 246 h 1074"/>
                <a:gd name="T14" fmla="*/ 708 w 1110"/>
                <a:gd name="T15" fmla="*/ 252 h 1074"/>
                <a:gd name="T16" fmla="*/ 738 w 1110"/>
                <a:gd name="T17" fmla="*/ 276 h 1074"/>
                <a:gd name="T18" fmla="*/ 768 w 1110"/>
                <a:gd name="T19" fmla="*/ 276 h 1074"/>
                <a:gd name="T20" fmla="*/ 804 w 1110"/>
                <a:gd name="T21" fmla="*/ 282 h 1074"/>
                <a:gd name="T22" fmla="*/ 822 w 1110"/>
                <a:gd name="T23" fmla="*/ 276 h 1074"/>
                <a:gd name="T24" fmla="*/ 846 w 1110"/>
                <a:gd name="T25" fmla="*/ 276 h 1074"/>
                <a:gd name="T26" fmla="*/ 882 w 1110"/>
                <a:gd name="T27" fmla="*/ 288 h 1074"/>
                <a:gd name="T28" fmla="*/ 924 w 1110"/>
                <a:gd name="T29" fmla="*/ 282 h 1074"/>
                <a:gd name="T30" fmla="*/ 954 w 1110"/>
                <a:gd name="T31" fmla="*/ 282 h 1074"/>
                <a:gd name="T32" fmla="*/ 984 w 1110"/>
                <a:gd name="T33" fmla="*/ 288 h 1074"/>
                <a:gd name="T34" fmla="*/ 1014 w 1110"/>
                <a:gd name="T35" fmla="*/ 306 h 1074"/>
                <a:gd name="T36" fmla="*/ 1044 w 1110"/>
                <a:gd name="T37" fmla="*/ 306 h 1074"/>
                <a:gd name="T38" fmla="*/ 1062 w 1110"/>
                <a:gd name="T39" fmla="*/ 378 h 1074"/>
                <a:gd name="T40" fmla="*/ 1074 w 1110"/>
                <a:gd name="T41" fmla="*/ 486 h 1074"/>
                <a:gd name="T42" fmla="*/ 1092 w 1110"/>
                <a:gd name="T43" fmla="*/ 516 h 1074"/>
                <a:gd name="T44" fmla="*/ 1104 w 1110"/>
                <a:gd name="T45" fmla="*/ 546 h 1074"/>
                <a:gd name="T46" fmla="*/ 1104 w 1110"/>
                <a:gd name="T47" fmla="*/ 582 h 1074"/>
                <a:gd name="T48" fmla="*/ 1092 w 1110"/>
                <a:gd name="T49" fmla="*/ 612 h 1074"/>
                <a:gd name="T50" fmla="*/ 1092 w 1110"/>
                <a:gd name="T51" fmla="*/ 654 h 1074"/>
                <a:gd name="T52" fmla="*/ 1002 w 1110"/>
                <a:gd name="T53" fmla="*/ 726 h 1074"/>
                <a:gd name="T54" fmla="*/ 1008 w 1110"/>
                <a:gd name="T55" fmla="*/ 690 h 1074"/>
                <a:gd name="T56" fmla="*/ 984 w 1110"/>
                <a:gd name="T57" fmla="*/ 720 h 1074"/>
                <a:gd name="T58" fmla="*/ 972 w 1110"/>
                <a:gd name="T59" fmla="*/ 744 h 1074"/>
                <a:gd name="T60" fmla="*/ 876 w 1110"/>
                <a:gd name="T61" fmla="*/ 816 h 1074"/>
                <a:gd name="T62" fmla="*/ 876 w 1110"/>
                <a:gd name="T63" fmla="*/ 792 h 1074"/>
                <a:gd name="T64" fmla="*/ 852 w 1110"/>
                <a:gd name="T65" fmla="*/ 810 h 1074"/>
                <a:gd name="T66" fmla="*/ 840 w 1110"/>
                <a:gd name="T67" fmla="*/ 792 h 1074"/>
                <a:gd name="T68" fmla="*/ 834 w 1110"/>
                <a:gd name="T69" fmla="*/ 834 h 1074"/>
                <a:gd name="T70" fmla="*/ 828 w 1110"/>
                <a:gd name="T71" fmla="*/ 840 h 1074"/>
                <a:gd name="T72" fmla="*/ 798 w 1110"/>
                <a:gd name="T73" fmla="*/ 846 h 1074"/>
                <a:gd name="T74" fmla="*/ 792 w 1110"/>
                <a:gd name="T75" fmla="*/ 882 h 1074"/>
                <a:gd name="T76" fmla="*/ 774 w 1110"/>
                <a:gd name="T77" fmla="*/ 882 h 1074"/>
                <a:gd name="T78" fmla="*/ 762 w 1110"/>
                <a:gd name="T79" fmla="*/ 918 h 1074"/>
                <a:gd name="T80" fmla="*/ 756 w 1110"/>
                <a:gd name="T81" fmla="*/ 966 h 1074"/>
                <a:gd name="T82" fmla="*/ 780 w 1110"/>
                <a:gd name="T83" fmla="*/ 1062 h 1074"/>
                <a:gd name="T84" fmla="*/ 750 w 1110"/>
                <a:gd name="T85" fmla="*/ 1056 h 1074"/>
                <a:gd name="T86" fmla="*/ 672 w 1110"/>
                <a:gd name="T87" fmla="*/ 1038 h 1074"/>
                <a:gd name="T88" fmla="*/ 594 w 1110"/>
                <a:gd name="T89" fmla="*/ 966 h 1074"/>
                <a:gd name="T90" fmla="*/ 558 w 1110"/>
                <a:gd name="T91" fmla="*/ 882 h 1074"/>
                <a:gd name="T92" fmla="*/ 510 w 1110"/>
                <a:gd name="T93" fmla="*/ 804 h 1074"/>
                <a:gd name="T94" fmla="*/ 438 w 1110"/>
                <a:gd name="T95" fmla="*/ 702 h 1074"/>
                <a:gd name="T96" fmla="*/ 420 w 1110"/>
                <a:gd name="T97" fmla="*/ 672 h 1074"/>
                <a:gd name="T98" fmla="*/ 348 w 1110"/>
                <a:gd name="T99" fmla="*/ 672 h 1074"/>
                <a:gd name="T100" fmla="*/ 288 w 1110"/>
                <a:gd name="T101" fmla="*/ 726 h 1074"/>
                <a:gd name="T102" fmla="*/ 222 w 1110"/>
                <a:gd name="T103" fmla="*/ 714 h 1074"/>
                <a:gd name="T104" fmla="*/ 150 w 1110"/>
                <a:gd name="T105" fmla="*/ 612 h 1074"/>
                <a:gd name="T106" fmla="*/ 102 w 1110"/>
                <a:gd name="T107" fmla="*/ 546 h 1074"/>
                <a:gd name="T108" fmla="*/ 990 w 1110"/>
                <a:gd name="T109" fmla="*/ 738 h 1074"/>
                <a:gd name="T110" fmla="*/ 822 w 1110"/>
                <a:gd name="T111" fmla="*/ 852 h 1074"/>
                <a:gd name="T112" fmla="*/ 786 w 1110"/>
                <a:gd name="T113" fmla="*/ 906 h 1074"/>
                <a:gd name="T114" fmla="*/ 774 w 1110"/>
                <a:gd name="T115" fmla="*/ 990 h 1074"/>
                <a:gd name="T116" fmla="*/ 792 w 1110"/>
                <a:gd name="T117" fmla="*/ 103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0" h="1074">
                  <a:moveTo>
                    <a:pt x="54" y="486"/>
                  </a:moveTo>
                  <a:lnTo>
                    <a:pt x="36" y="474"/>
                  </a:lnTo>
                  <a:lnTo>
                    <a:pt x="24" y="444"/>
                  </a:lnTo>
                  <a:lnTo>
                    <a:pt x="12" y="438"/>
                  </a:lnTo>
                  <a:lnTo>
                    <a:pt x="6" y="438"/>
                  </a:lnTo>
                  <a:lnTo>
                    <a:pt x="6" y="432"/>
                  </a:lnTo>
                  <a:lnTo>
                    <a:pt x="0" y="426"/>
                  </a:lnTo>
                  <a:lnTo>
                    <a:pt x="6" y="426"/>
                  </a:lnTo>
                  <a:lnTo>
                    <a:pt x="6" y="420"/>
                  </a:lnTo>
                  <a:lnTo>
                    <a:pt x="0" y="420"/>
                  </a:lnTo>
                  <a:lnTo>
                    <a:pt x="6" y="420"/>
                  </a:lnTo>
                  <a:lnTo>
                    <a:pt x="24" y="420"/>
                  </a:lnTo>
                  <a:lnTo>
                    <a:pt x="60" y="426"/>
                  </a:lnTo>
                  <a:lnTo>
                    <a:pt x="150" y="432"/>
                  </a:lnTo>
                  <a:lnTo>
                    <a:pt x="156" y="432"/>
                  </a:lnTo>
                  <a:lnTo>
                    <a:pt x="222" y="438"/>
                  </a:lnTo>
                  <a:lnTo>
                    <a:pt x="228" y="438"/>
                  </a:lnTo>
                  <a:lnTo>
                    <a:pt x="246" y="444"/>
                  </a:lnTo>
                  <a:lnTo>
                    <a:pt x="282" y="444"/>
                  </a:lnTo>
                  <a:lnTo>
                    <a:pt x="306" y="444"/>
                  </a:lnTo>
                  <a:lnTo>
                    <a:pt x="306" y="438"/>
                  </a:lnTo>
                  <a:lnTo>
                    <a:pt x="306" y="396"/>
                  </a:lnTo>
                  <a:lnTo>
                    <a:pt x="312" y="354"/>
                  </a:lnTo>
                  <a:lnTo>
                    <a:pt x="318" y="312"/>
                  </a:lnTo>
                  <a:lnTo>
                    <a:pt x="318" y="288"/>
                  </a:lnTo>
                  <a:lnTo>
                    <a:pt x="318" y="264"/>
                  </a:lnTo>
                  <a:lnTo>
                    <a:pt x="324" y="216"/>
                  </a:lnTo>
                  <a:lnTo>
                    <a:pt x="330" y="174"/>
                  </a:lnTo>
                  <a:lnTo>
                    <a:pt x="330" y="150"/>
                  </a:lnTo>
                  <a:lnTo>
                    <a:pt x="330" y="132"/>
                  </a:lnTo>
                  <a:lnTo>
                    <a:pt x="336" y="84"/>
                  </a:lnTo>
                  <a:lnTo>
                    <a:pt x="336" y="72"/>
                  </a:lnTo>
                  <a:lnTo>
                    <a:pt x="336" y="42"/>
                  </a:lnTo>
                  <a:lnTo>
                    <a:pt x="342" y="0"/>
                  </a:lnTo>
                  <a:lnTo>
                    <a:pt x="408" y="6"/>
                  </a:lnTo>
                  <a:lnTo>
                    <a:pt x="420" y="6"/>
                  </a:lnTo>
                  <a:lnTo>
                    <a:pt x="450" y="6"/>
                  </a:lnTo>
                  <a:lnTo>
                    <a:pt x="492" y="6"/>
                  </a:lnTo>
                  <a:lnTo>
                    <a:pt x="504" y="12"/>
                  </a:lnTo>
                  <a:lnTo>
                    <a:pt x="534" y="12"/>
                  </a:lnTo>
                  <a:lnTo>
                    <a:pt x="576" y="12"/>
                  </a:lnTo>
                  <a:lnTo>
                    <a:pt x="582" y="12"/>
                  </a:lnTo>
                  <a:lnTo>
                    <a:pt x="576" y="54"/>
                  </a:lnTo>
                  <a:lnTo>
                    <a:pt x="576" y="72"/>
                  </a:lnTo>
                  <a:lnTo>
                    <a:pt x="576" y="102"/>
                  </a:lnTo>
                  <a:lnTo>
                    <a:pt x="576" y="120"/>
                  </a:lnTo>
                  <a:lnTo>
                    <a:pt x="576" y="144"/>
                  </a:lnTo>
                  <a:lnTo>
                    <a:pt x="576" y="156"/>
                  </a:lnTo>
                  <a:lnTo>
                    <a:pt x="570" y="186"/>
                  </a:lnTo>
                  <a:lnTo>
                    <a:pt x="570" y="204"/>
                  </a:lnTo>
                  <a:lnTo>
                    <a:pt x="576" y="204"/>
                  </a:lnTo>
                  <a:lnTo>
                    <a:pt x="582" y="210"/>
                  </a:lnTo>
                  <a:lnTo>
                    <a:pt x="588" y="216"/>
                  </a:lnTo>
                  <a:lnTo>
                    <a:pt x="594" y="228"/>
                  </a:lnTo>
                  <a:lnTo>
                    <a:pt x="600" y="228"/>
                  </a:lnTo>
                  <a:lnTo>
                    <a:pt x="606" y="222"/>
                  </a:lnTo>
                  <a:lnTo>
                    <a:pt x="612" y="222"/>
                  </a:lnTo>
                  <a:lnTo>
                    <a:pt x="612" y="228"/>
                  </a:lnTo>
                  <a:lnTo>
                    <a:pt x="618" y="228"/>
                  </a:lnTo>
                  <a:lnTo>
                    <a:pt x="618" y="222"/>
                  </a:lnTo>
                  <a:lnTo>
                    <a:pt x="624" y="216"/>
                  </a:lnTo>
                  <a:lnTo>
                    <a:pt x="624" y="222"/>
                  </a:lnTo>
                  <a:lnTo>
                    <a:pt x="630" y="222"/>
                  </a:lnTo>
                  <a:lnTo>
                    <a:pt x="630" y="228"/>
                  </a:lnTo>
                  <a:lnTo>
                    <a:pt x="636" y="234"/>
                  </a:lnTo>
                  <a:lnTo>
                    <a:pt x="636" y="240"/>
                  </a:lnTo>
                  <a:lnTo>
                    <a:pt x="636" y="246"/>
                  </a:lnTo>
                  <a:lnTo>
                    <a:pt x="642" y="246"/>
                  </a:lnTo>
                  <a:lnTo>
                    <a:pt x="648" y="246"/>
                  </a:lnTo>
                  <a:lnTo>
                    <a:pt x="654" y="246"/>
                  </a:lnTo>
                  <a:lnTo>
                    <a:pt x="660" y="246"/>
                  </a:lnTo>
                  <a:lnTo>
                    <a:pt x="666" y="252"/>
                  </a:lnTo>
                  <a:lnTo>
                    <a:pt x="672" y="252"/>
                  </a:lnTo>
                  <a:lnTo>
                    <a:pt x="678" y="252"/>
                  </a:lnTo>
                  <a:lnTo>
                    <a:pt x="684" y="252"/>
                  </a:lnTo>
                  <a:lnTo>
                    <a:pt x="690" y="258"/>
                  </a:lnTo>
                  <a:lnTo>
                    <a:pt x="696" y="258"/>
                  </a:lnTo>
                  <a:lnTo>
                    <a:pt x="702" y="258"/>
                  </a:lnTo>
                  <a:lnTo>
                    <a:pt x="702" y="252"/>
                  </a:lnTo>
                  <a:lnTo>
                    <a:pt x="708" y="252"/>
                  </a:lnTo>
                  <a:lnTo>
                    <a:pt x="720" y="258"/>
                  </a:lnTo>
                  <a:lnTo>
                    <a:pt x="720" y="252"/>
                  </a:lnTo>
                  <a:lnTo>
                    <a:pt x="726" y="252"/>
                  </a:lnTo>
                  <a:lnTo>
                    <a:pt x="726" y="258"/>
                  </a:lnTo>
                  <a:lnTo>
                    <a:pt x="726" y="264"/>
                  </a:lnTo>
                  <a:lnTo>
                    <a:pt x="726" y="270"/>
                  </a:lnTo>
                  <a:lnTo>
                    <a:pt x="732" y="270"/>
                  </a:lnTo>
                  <a:lnTo>
                    <a:pt x="732" y="264"/>
                  </a:lnTo>
                  <a:lnTo>
                    <a:pt x="738" y="270"/>
                  </a:lnTo>
                  <a:lnTo>
                    <a:pt x="738" y="276"/>
                  </a:lnTo>
                  <a:lnTo>
                    <a:pt x="732" y="276"/>
                  </a:lnTo>
                  <a:lnTo>
                    <a:pt x="738" y="276"/>
                  </a:lnTo>
                  <a:lnTo>
                    <a:pt x="738" y="282"/>
                  </a:lnTo>
                  <a:lnTo>
                    <a:pt x="744" y="282"/>
                  </a:lnTo>
                  <a:lnTo>
                    <a:pt x="750" y="276"/>
                  </a:lnTo>
                  <a:lnTo>
                    <a:pt x="756" y="276"/>
                  </a:lnTo>
                  <a:lnTo>
                    <a:pt x="756" y="270"/>
                  </a:lnTo>
                  <a:lnTo>
                    <a:pt x="762" y="270"/>
                  </a:lnTo>
                  <a:lnTo>
                    <a:pt x="768" y="270"/>
                  </a:lnTo>
                  <a:lnTo>
                    <a:pt x="768" y="276"/>
                  </a:lnTo>
                  <a:lnTo>
                    <a:pt x="774" y="276"/>
                  </a:lnTo>
                  <a:lnTo>
                    <a:pt x="780" y="276"/>
                  </a:lnTo>
                  <a:lnTo>
                    <a:pt x="780" y="282"/>
                  </a:lnTo>
                  <a:lnTo>
                    <a:pt x="780" y="288"/>
                  </a:lnTo>
                  <a:lnTo>
                    <a:pt x="786" y="282"/>
                  </a:lnTo>
                  <a:lnTo>
                    <a:pt x="786" y="276"/>
                  </a:lnTo>
                  <a:lnTo>
                    <a:pt x="792" y="282"/>
                  </a:lnTo>
                  <a:lnTo>
                    <a:pt x="792" y="276"/>
                  </a:lnTo>
                  <a:lnTo>
                    <a:pt x="798" y="276"/>
                  </a:lnTo>
                  <a:lnTo>
                    <a:pt x="804" y="282"/>
                  </a:lnTo>
                  <a:lnTo>
                    <a:pt x="798" y="282"/>
                  </a:lnTo>
                  <a:lnTo>
                    <a:pt x="798" y="288"/>
                  </a:lnTo>
                  <a:lnTo>
                    <a:pt x="798" y="294"/>
                  </a:lnTo>
                  <a:lnTo>
                    <a:pt x="804" y="294"/>
                  </a:lnTo>
                  <a:lnTo>
                    <a:pt x="810" y="294"/>
                  </a:lnTo>
                  <a:lnTo>
                    <a:pt x="810" y="288"/>
                  </a:lnTo>
                  <a:lnTo>
                    <a:pt x="810" y="282"/>
                  </a:lnTo>
                  <a:lnTo>
                    <a:pt x="816" y="282"/>
                  </a:lnTo>
                  <a:lnTo>
                    <a:pt x="816" y="276"/>
                  </a:lnTo>
                  <a:lnTo>
                    <a:pt x="822" y="276"/>
                  </a:lnTo>
                  <a:lnTo>
                    <a:pt x="822" y="270"/>
                  </a:lnTo>
                  <a:lnTo>
                    <a:pt x="822" y="276"/>
                  </a:lnTo>
                  <a:lnTo>
                    <a:pt x="822" y="282"/>
                  </a:lnTo>
                  <a:lnTo>
                    <a:pt x="828" y="282"/>
                  </a:lnTo>
                  <a:lnTo>
                    <a:pt x="834" y="282"/>
                  </a:lnTo>
                  <a:lnTo>
                    <a:pt x="834" y="288"/>
                  </a:lnTo>
                  <a:lnTo>
                    <a:pt x="840" y="288"/>
                  </a:lnTo>
                  <a:lnTo>
                    <a:pt x="840" y="282"/>
                  </a:lnTo>
                  <a:lnTo>
                    <a:pt x="840" y="276"/>
                  </a:lnTo>
                  <a:lnTo>
                    <a:pt x="846" y="276"/>
                  </a:lnTo>
                  <a:lnTo>
                    <a:pt x="846" y="282"/>
                  </a:lnTo>
                  <a:lnTo>
                    <a:pt x="852" y="288"/>
                  </a:lnTo>
                  <a:lnTo>
                    <a:pt x="858" y="288"/>
                  </a:lnTo>
                  <a:lnTo>
                    <a:pt x="864" y="288"/>
                  </a:lnTo>
                  <a:lnTo>
                    <a:pt x="864" y="294"/>
                  </a:lnTo>
                  <a:lnTo>
                    <a:pt x="870" y="300"/>
                  </a:lnTo>
                  <a:lnTo>
                    <a:pt x="870" y="294"/>
                  </a:lnTo>
                  <a:lnTo>
                    <a:pt x="876" y="294"/>
                  </a:lnTo>
                  <a:lnTo>
                    <a:pt x="882" y="294"/>
                  </a:lnTo>
                  <a:lnTo>
                    <a:pt x="882" y="288"/>
                  </a:lnTo>
                  <a:lnTo>
                    <a:pt x="888" y="288"/>
                  </a:lnTo>
                  <a:lnTo>
                    <a:pt x="882" y="288"/>
                  </a:lnTo>
                  <a:lnTo>
                    <a:pt x="888" y="288"/>
                  </a:lnTo>
                  <a:lnTo>
                    <a:pt x="888" y="282"/>
                  </a:lnTo>
                  <a:lnTo>
                    <a:pt x="894" y="282"/>
                  </a:lnTo>
                  <a:lnTo>
                    <a:pt x="900" y="282"/>
                  </a:lnTo>
                  <a:lnTo>
                    <a:pt x="912" y="282"/>
                  </a:lnTo>
                  <a:lnTo>
                    <a:pt x="918" y="282"/>
                  </a:lnTo>
                  <a:lnTo>
                    <a:pt x="918" y="276"/>
                  </a:lnTo>
                  <a:lnTo>
                    <a:pt x="924" y="282"/>
                  </a:lnTo>
                  <a:lnTo>
                    <a:pt x="924" y="276"/>
                  </a:lnTo>
                  <a:lnTo>
                    <a:pt x="930" y="276"/>
                  </a:lnTo>
                  <a:lnTo>
                    <a:pt x="936" y="276"/>
                  </a:lnTo>
                  <a:lnTo>
                    <a:pt x="936" y="282"/>
                  </a:lnTo>
                  <a:lnTo>
                    <a:pt x="936" y="276"/>
                  </a:lnTo>
                  <a:lnTo>
                    <a:pt x="936" y="282"/>
                  </a:lnTo>
                  <a:lnTo>
                    <a:pt x="942" y="282"/>
                  </a:lnTo>
                  <a:lnTo>
                    <a:pt x="954" y="282"/>
                  </a:lnTo>
                  <a:lnTo>
                    <a:pt x="954" y="276"/>
                  </a:lnTo>
                  <a:lnTo>
                    <a:pt x="954" y="282"/>
                  </a:lnTo>
                  <a:lnTo>
                    <a:pt x="954" y="276"/>
                  </a:lnTo>
                  <a:lnTo>
                    <a:pt x="960" y="276"/>
                  </a:lnTo>
                  <a:lnTo>
                    <a:pt x="960" y="270"/>
                  </a:lnTo>
                  <a:lnTo>
                    <a:pt x="966" y="276"/>
                  </a:lnTo>
                  <a:lnTo>
                    <a:pt x="972" y="276"/>
                  </a:lnTo>
                  <a:lnTo>
                    <a:pt x="972" y="282"/>
                  </a:lnTo>
                  <a:lnTo>
                    <a:pt x="972" y="276"/>
                  </a:lnTo>
                  <a:lnTo>
                    <a:pt x="978" y="282"/>
                  </a:lnTo>
                  <a:lnTo>
                    <a:pt x="984" y="282"/>
                  </a:lnTo>
                  <a:lnTo>
                    <a:pt x="984" y="288"/>
                  </a:lnTo>
                  <a:lnTo>
                    <a:pt x="990" y="288"/>
                  </a:lnTo>
                  <a:lnTo>
                    <a:pt x="990" y="294"/>
                  </a:lnTo>
                  <a:lnTo>
                    <a:pt x="996" y="294"/>
                  </a:lnTo>
                  <a:lnTo>
                    <a:pt x="1002" y="294"/>
                  </a:lnTo>
                  <a:lnTo>
                    <a:pt x="996" y="294"/>
                  </a:lnTo>
                  <a:lnTo>
                    <a:pt x="1002" y="294"/>
                  </a:lnTo>
                  <a:lnTo>
                    <a:pt x="1002" y="300"/>
                  </a:lnTo>
                  <a:lnTo>
                    <a:pt x="1008" y="300"/>
                  </a:lnTo>
                  <a:lnTo>
                    <a:pt x="1014" y="300"/>
                  </a:lnTo>
                  <a:lnTo>
                    <a:pt x="1014" y="306"/>
                  </a:lnTo>
                  <a:lnTo>
                    <a:pt x="1020" y="306"/>
                  </a:lnTo>
                  <a:lnTo>
                    <a:pt x="1026" y="306"/>
                  </a:lnTo>
                  <a:lnTo>
                    <a:pt x="1026" y="312"/>
                  </a:lnTo>
                  <a:lnTo>
                    <a:pt x="1032" y="312"/>
                  </a:lnTo>
                  <a:lnTo>
                    <a:pt x="1032" y="306"/>
                  </a:lnTo>
                  <a:lnTo>
                    <a:pt x="1032" y="312"/>
                  </a:lnTo>
                  <a:lnTo>
                    <a:pt x="1038" y="312"/>
                  </a:lnTo>
                  <a:lnTo>
                    <a:pt x="1038" y="306"/>
                  </a:lnTo>
                  <a:lnTo>
                    <a:pt x="1038" y="312"/>
                  </a:lnTo>
                  <a:lnTo>
                    <a:pt x="1044" y="306"/>
                  </a:lnTo>
                  <a:lnTo>
                    <a:pt x="1044" y="312"/>
                  </a:lnTo>
                  <a:lnTo>
                    <a:pt x="1044" y="306"/>
                  </a:lnTo>
                  <a:lnTo>
                    <a:pt x="1050" y="306"/>
                  </a:lnTo>
                  <a:lnTo>
                    <a:pt x="1050" y="312"/>
                  </a:lnTo>
                  <a:lnTo>
                    <a:pt x="1056" y="312"/>
                  </a:lnTo>
                  <a:lnTo>
                    <a:pt x="1056" y="306"/>
                  </a:lnTo>
                  <a:lnTo>
                    <a:pt x="1056" y="312"/>
                  </a:lnTo>
                  <a:lnTo>
                    <a:pt x="1062" y="342"/>
                  </a:lnTo>
                  <a:lnTo>
                    <a:pt x="1062" y="366"/>
                  </a:lnTo>
                  <a:lnTo>
                    <a:pt x="1062" y="378"/>
                  </a:lnTo>
                  <a:lnTo>
                    <a:pt x="1062" y="396"/>
                  </a:lnTo>
                  <a:lnTo>
                    <a:pt x="1062" y="426"/>
                  </a:lnTo>
                  <a:lnTo>
                    <a:pt x="1062" y="444"/>
                  </a:lnTo>
                  <a:lnTo>
                    <a:pt x="1062" y="468"/>
                  </a:lnTo>
                  <a:lnTo>
                    <a:pt x="1068" y="474"/>
                  </a:lnTo>
                  <a:lnTo>
                    <a:pt x="1074" y="474"/>
                  </a:lnTo>
                  <a:lnTo>
                    <a:pt x="1074" y="480"/>
                  </a:lnTo>
                  <a:lnTo>
                    <a:pt x="1074" y="474"/>
                  </a:lnTo>
                  <a:lnTo>
                    <a:pt x="1074" y="480"/>
                  </a:lnTo>
                  <a:lnTo>
                    <a:pt x="1074" y="486"/>
                  </a:lnTo>
                  <a:lnTo>
                    <a:pt x="1080" y="486"/>
                  </a:lnTo>
                  <a:lnTo>
                    <a:pt x="1080" y="492"/>
                  </a:lnTo>
                  <a:lnTo>
                    <a:pt x="1080" y="498"/>
                  </a:lnTo>
                  <a:lnTo>
                    <a:pt x="1086" y="492"/>
                  </a:lnTo>
                  <a:lnTo>
                    <a:pt x="1080" y="498"/>
                  </a:lnTo>
                  <a:lnTo>
                    <a:pt x="1080" y="504"/>
                  </a:lnTo>
                  <a:lnTo>
                    <a:pt x="1080" y="510"/>
                  </a:lnTo>
                  <a:lnTo>
                    <a:pt x="1086" y="510"/>
                  </a:lnTo>
                  <a:lnTo>
                    <a:pt x="1086" y="516"/>
                  </a:lnTo>
                  <a:lnTo>
                    <a:pt x="1092" y="516"/>
                  </a:lnTo>
                  <a:lnTo>
                    <a:pt x="1086" y="516"/>
                  </a:lnTo>
                  <a:lnTo>
                    <a:pt x="1092" y="522"/>
                  </a:lnTo>
                  <a:lnTo>
                    <a:pt x="1092" y="528"/>
                  </a:lnTo>
                  <a:lnTo>
                    <a:pt x="1098" y="528"/>
                  </a:lnTo>
                  <a:lnTo>
                    <a:pt x="1092" y="534"/>
                  </a:lnTo>
                  <a:lnTo>
                    <a:pt x="1098" y="534"/>
                  </a:lnTo>
                  <a:lnTo>
                    <a:pt x="1098" y="540"/>
                  </a:lnTo>
                  <a:lnTo>
                    <a:pt x="1104" y="540"/>
                  </a:lnTo>
                  <a:lnTo>
                    <a:pt x="1098" y="546"/>
                  </a:lnTo>
                  <a:lnTo>
                    <a:pt x="1104" y="546"/>
                  </a:lnTo>
                  <a:lnTo>
                    <a:pt x="1104" y="552"/>
                  </a:lnTo>
                  <a:lnTo>
                    <a:pt x="1104" y="558"/>
                  </a:lnTo>
                  <a:lnTo>
                    <a:pt x="1110" y="558"/>
                  </a:lnTo>
                  <a:lnTo>
                    <a:pt x="1110" y="564"/>
                  </a:lnTo>
                  <a:lnTo>
                    <a:pt x="1104" y="564"/>
                  </a:lnTo>
                  <a:lnTo>
                    <a:pt x="1104" y="570"/>
                  </a:lnTo>
                  <a:lnTo>
                    <a:pt x="1110" y="570"/>
                  </a:lnTo>
                  <a:lnTo>
                    <a:pt x="1104" y="570"/>
                  </a:lnTo>
                  <a:lnTo>
                    <a:pt x="1104" y="576"/>
                  </a:lnTo>
                  <a:lnTo>
                    <a:pt x="1104" y="582"/>
                  </a:lnTo>
                  <a:lnTo>
                    <a:pt x="1104" y="588"/>
                  </a:lnTo>
                  <a:lnTo>
                    <a:pt x="1098" y="588"/>
                  </a:lnTo>
                  <a:lnTo>
                    <a:pt x="1104" y="594"/>
                  </a:lnTo>
                  <a:lnTo>
                    <a:pt x="1098" y="594"/>
                  </a:lnTo>
                  <a:lnTo>
                    <a:pt x="1098" y="600"/>
                  </a:lnTo>
                  <a:lnTo>
                    <a:pt x="1092" y="600"/>
                  </a:lnTo>
                  <a:lnTo>
                    <a:pt x="1092" y="606"/>
                  </a:lnTo>
                  <a:lnTo>
                    <a:pt x="1098" y="606"/>
                  </a:lnTo>
                  <a:lnTo>
                    <a:pt x="1092" y="606"/>
                  </a:lnTo>
                  <a:lnTo>
                    <a:pt x="1092" y="612"/>
                  </a:lnTo>
                  <a:lnTo>
                    <a:pt x="1092" y="618"/>
                  </a:lnTo>
                  <a:lnTo>
                    <a:pt x="1092" y="624"/>
                  </a:lnTo>
                  <a:lnTo>
                    <a:pt x="1092" y="630"/>
                  </a:lnTo>
                  <a:lnTo>
                    <a:pt x="1092" y="636"/>
                  </a:lnTo>
                  <a:lnTo>
                    <a:pt x="1092" y="642"/>
                  </a:lnTo>
                  <a:lnTo>
                    <a:pt x="1092" y="648"/>
                  </a:lnTo>
                  <a:lnTo>
                    <a:pt x="1098" y="648"/>
                  </a:lnTo>
                  <a:lnTo>
                    <a:pt x="1092" y="648"/>
                  </a:lnTo>
                  <a:lnTo>
                    <a:pt x="1098" y="654"/>
                  </a:lnTo>
                  <a:lnTo>
                    <a:pt x="1092" y="654"/>
                  </a:lnTo>
                  <a:lnTo>
                    <a:pt x="1092" y="660"/>
                  </a:lnTo>
                  <a:lnTo>
                    <a:pt x="1092" y="666"/>
                  </a:lnTo>
                  <a:lnTo>
                    <a:pt x="1080" y="666"/>
                  </a:lnTo>
                  <a:lnTo>
                    <a:pt x="1074" y="684"/>
                  </a:lnTo>
                  <a:lnTo>
                    <a:pt x="1086" y="696"/>
                  </a:lnTo>
                  <a:lnTo>
                    <a:pt x="1062" y="696"/>
                  </a:lnTo>
                  <a:lnTo>
                    <a:pt x="1038" y="708"/>
                  </a:lnTo>
                  <a:lnTo>
                    <a:pt x="1014" y="720"/>
                  </a:lnTo>
                  <a:lnTo>
                    <a:pt x="1002" y="732"/>
                  </a:lnTo>
                  <a:lnTo>
                    <a:pt x="1002" y="726"/>
                  </a:lnTo>
                  <a:lnTo>
                    <a:pt x="1014" y="720"/>
                  </a:lnTo>
                  <a:lnTo>
                    <a:pt x="1020" y="714"/>
                  </a:lnTo>
                  <a:lnTo>
                    <a:pt x="1026" y="714"/>
                  </a:lnTo>
                  <a:lnTo>
                    <a:pt x="1032" y="708"/>
                  </a:lnTo>
                  <a:lnTo>
                    <a:pt x="1026" y="714"/>
                  </a:lnTo>
                  <a:lnTo>
                    <a:pt x="1026" y="708"/>
                  </a:lnTo>
                  <a:lnTo>
                    <a:pt x="1020" y="708"/>
                  </a:lnTo>
                  <a:lnTo>
                    <a:pt x="1002" y="714"/>
                  </a:lnTo>
                  <a:lnTo>
                    <a:pt x="1008" y="702"/>
                  </a:lnTo>
                  <a:lnTo>
                    <a:pt x="1008" y="690"/>
                  </a:lnTo>
                  <a:lnTo>
                    <a:pt x="1008" y="684"/>
                  </a:lnTo>
                  <a:lnTo>
                    <a:pt x="996" y="690"/>
                  </a:lnTo>
                  <a:lnTo>
                    <a:pt x="996" y="702"/>
                  </a:lnTo>
                  <a:lnTo>
                    <a:pt x="990" y="696"/>
                  </a:lnTo>
                  <a:lnTo>
                    <a:pt x="978" y="684"/>
                  </a:lnTo>
                  <a:lnTo>
                    <a:pt x="978" y="696"/>
                  </a:lnTo>
                  <a:lnTo>
                    <a:pt x="984" y="696"/>
                  </a:lnTo>
                  <a:lnTo>
                    <a:pt x="984" y="708"/>
                  </a:lnTo>
                  <a:lnTo>
                    <a:pt x="990" y="714"/>
                  </a:lnTo>
                  <a:lnTo>
                    <a:pt x="984" y="720"/>
                  </a:lnTo>
                  <a:lnTo>
                    <a:pt x="990" y="720"/>
                  </a:lnTo>
                  <a:lnTo>
                    <a:pt x="990" y="726"/>
                  </a:lnTo>
                  <a:lnTo>
                    <a:pt x="990" y="720"/>
                  </a:lnTo>
                  <a:lnTo>
                    <a:pt x="996" y="726"/>
                  </a:lnTo>
                  <a:lnTo>
                    <a:pt x="1002" y="726"/>
                  </a:lnTo>
                  <a:lnTo>
                    <a:pt x="996" y="726"/>
                  </a:lnTo>
                  <a:lnTo>
                    <a:pt x="990" y="738"/>
                  </a:lnTo>
                  <a:lnTo>
                    <a:pt x="990" y="732"/>
                  </a:lnTo>
                  <a:lnTo>
                    <a:pt x="978" y="744"/>
                  </a:lnTo>
                  <a:lnTo>
                    <a:pt x="972" y="744"/>
                  </a:lnTo>
                  <a:lnTo>
                    <a:pt x="972" y="756"/>
                  </a:lnTo>
                  <a:lnTo>
                    <a:pt x="966" y="756"/>
                  </a:lnTo>
                  <a:lnTo>
                    <a:pt x="960" y="768"/>
                  </a:lnTo>
                  <a:lnTo>
                    <a:pt x="936" y="786"/>
                  </a:lnTo>
                  <a:lnTo>
                    <a:pt x="924" y="792"/>
                  </a:lnTo>
                  <a:lnTo>
                    <a:pt x="918" y="792"/>
                  </a:lnTo>
                  <a:lnTo>
                    <a:pt x="900" y="798"/>
                  </a:lnTo>
                  <a:lnTo>
                    <a:pt x="900" y="804"/>
                  </a:lnTo>
                  <a:lnTo>
                    <a:pt x="924" y="792"/>
                  </a:lnTo>
                  <a:lnTo>
                    <a:pt x="876" y="816"/>
                  </a:lnTo>
                  <a:lnTo>
                    <a:pt x="900" y="804"/>
                  </a:lnTo>
                  <a:lnTo>
                    <a:pt x="900" y="798"/>
                  </a:lnTo>
                  <a:lnTo>
                    <a:pt x="876" y="810"/>
                  </a:lnTo>
                  <a:lnTo>
                    <a:pt x="876" y="804"/>
                  </a:lnTo>
                  <a:lnTo>
                    <a:pt x="882" y="804"/>
                  </a:lnTo>
                  <a:lnTo>
                    <a:pt x="876" y="804"/>
                  </a:lnTo>
                  <a:lnTo>
                    <a:pt x="882" y="792"/>
                  </a:lnTo>
                  <a:lnTo>
                    <a:pt x="876" y="798"/>
                  </a:lnTo>
                  <a:lnTo>
                    <a:pt x="870" y="798"/>
                  </a:lnTo>
                  <a:lnTo>
                    <a:pt x="876" y="792"/>
                  </a:lnTo>
                  <a:lnTo>
                    <a:pt x="870" y="804"/>
                  </a:lnTo>
                  <a:lnTo>
                    <a:pt x="864" y="804"/>
                  </a:lnTo>
                  <a:lnTo>
                    <a:pt x="864" y="798"/>
                  </a:lnTo>
                  <a:lnTo>
                    <a:pt x="864" y="792"/>
                  </a:lnTo>
                  <a:lnTo>
                    <a:pt x="858" y="792"/>
                  </a:lnTo>
                  <a:lnTo>
                    <a:pt x="858" y="798"/>
                  </a:lnTo>
                  <a:lnTo>
                    <a:pt x="864" y="792"/>
                  </a:lnTo>
                  <a:lnTo>
                    <a:pt x="858" y="804"/>
                  </a:lnTo>
                  <a:lnTo>
                    <a:pt x="864" y="804"/>
                  </a:lnTo>
                  <a:lnTo>
                    <a:pt x="852" y="810"/>
                  </a:lnTo>
                  <a:lnTo>
                    <a:pt x="858" y="804"/>
                  </a:lnTo>
                  <a:lnTo>
                    <a:pt x="858" y="798"/>
                  </a:lnTo>
                  <a:lnTo>
                    <a:pt x="852" y="804"/>
                  </a:lnTo>
                  <a:lnTo>
                    <a:pt x="852" y="798"/>
                  </a:lnTo>
                  <a:lnTo>
                    <a:pt x="846" y="804"/>
                  </a:lnTo>
                  <a:lnTo>
                    <a:pt x="846" y="798"/>
                  </a:lnTo>
                  <a:lnTo>
                    <a:pt x="846" y="786"/>
                  </a:lnTo>
                  <a:lnTo>
                    <a:pt x="846" y="798"/>
                  </a:lnTo>
                  <a:lnTo>
                    <a:pt x="846" y="792"/>
                  </a:lnTo>
                  <a:lnTo>
                    <a:pt x="840" y="792"/>
                  </a:lnTo>
                  <a:lnTo>
                    <a:pt x="840" y="798"/>
                  </a:lnTo>
                  <a:lnTo>
                    <a:pt x="846" y="804"/>
                  </a:lnTo>
                  <a:lnTo>
                    <a:pt x="846" y="810"/>
                  </a:lnTo>
                  <a:lnTo>
                    <a:pt x="852" y="816"/>
                  </a:lnTo>
                  <a:lnTo>
                    <a:pt x="846" y="816"/>
                  </a:lnTo>
                  <a:lnTo>
                    <a:pt x="852" y="822"/>
                  </a:lnTo>
                  <a:lnTo>
                    <a:pt x="852" y="816"/>
                  </a:lnTo>
                  <a:lnTo>
                    <a:pt x="864" y="822"/>
                  </a:lnTo>
                  <a:lnTo>
                    <a:pt x="840" y="834"/>
                  </a:lnTo>
                  <a:lnTo>
                    <a:pt x="834" y="834"/>
                  </a:lnTo>
                  <a:lnTo>
                    <a:pt x="834" y="828"/>
                  </a:lnTo>
                  <a:lnTo>
                    <a:pt x="834" y="822"/>
                  </a:lnTo>
                  <a:lnTo>
                    <a:pt x="828" y="816"/>
                  </a:lnTo>
                  <a:lnTo>
                    <a:pt x="822" y="822"/>
                  </a:lnTo>
                  <a:lnTo>
                    <a:pt x="828" y="822"/>
                  </a:lnTo>
                  <a:lnTo>
                    <a:pt x="828" y="828"/>
                  </a:lnTo>
                  <a:lnTo>
                    <a:pt x="822" y="822"/>
                  </a:lnTo>
                  <a:lnTo>
                    <a:pt x="828" y="828"/>
                  </a:lnTo>
                  <a:lnTo>
                    <a:pt x="828" y="834"/>
                  </a:lnTo>
                  <a:lnTo>
                    <a:pt x="828" y="840"/>
                  </a:lnTo>
                  <a:lnTo>
                    <a:pt x="828" y="846"/>
                  </a:lnTo>
                  <a:lnTo>
                    <a:pt x="810" y="852"/>
                  </a:lnTo>
                  <a:lnTo>
                    <a:pt x="816" y="840"/>
                  </a:lnTo>
                  <a:lnTo>
                    <a:pt x="810" y="846"/>
                  </a:lnTo>
                  <a:lnTo>
                    <a:pt x="816" y="846"/>
                  </a:lnTo>
                  <a:lnTo>
                    <a:pt x="810" y="852"/>
                  </a:lnTo>
                  <a:lnTo>
                    <a:pt x="804" y="852"/>
                  </a:lnTo>
                  <a:lnTo>
                    <a:pt x="804" y="846"/>
                  </a:lnTo>
                  <a:lnTo>
                    <a:pt x="798" y="852"/>
                  </a:lnTo>
                  <a:lnTo>
                    <a:pt x="798" y="846"/>
                  </a:lnTo>
                  <a:lnTo>
                    <a:pt x="792" y="846"/>
                  </a:lnTo>
                  <a:lnTo>
                    <a:pt x="792" y="852"/>
                  </a:lnTo>
                  <a:lnTo>
                    <a:pt x="786" y="858"/>
                  </a:lnTo>
                  <a:lnTo>
                    <a:pt x="786" y="864"/>
                  </a:lnTo>
                  <a:lnTo>
                    <a:pt x="786" y="858"/>
                  </a:lnTo>
                  <a:lnTo>
                    <a:pt x="798" y="858"/>
                  </a:lnTo>
                  <a:lnTo>
                    <a:pt x="804" y="852"/>
                  </a:lnTo>
                  <a:lnTo>
                    <a:pt x="804" y="864"/>
                  </a:lnTo>
                  <a:lnTo>
                    <a:pt x="798" y="870"/>
                  </a:lnTo>
                  <a:lnTo>
                    <a:pt x="792" y="882"/>
                  </a:lnTo>
                  <a:lnTo>
                    <a:pt x="786" y="882"/>
                  </a:lnTo>
                  <a:lnTo>
                    <a:pt x="792" y="882"/>
                  </a:lnTo>
                  <a:lnTo>
                    <a:pt x="786" y="876"/>
                  </a:lnTo>
                  <a:lnTo>
                    <a:pt x="774" y="882"/>
                  </a:lnTo>
                  <a:lnTo>
                    <a:pt x="780" y="876"/>
                  </a:lnTo>
                  <a:lnTo>
                    <a:pt x="768" y="876"/>
                  </a:lnTo>
                  <a:lnTo>
                    <a:pt x="762" y="876"/>
                  </a:lnTo>
                  <a:lnTo>
                    <a:pt x="762" y="882"/>
                  </a:lnTo>
                  <a:lnTo>
                    <a:pt x="768" y="882"/>
                  </a:lnTo>
                  <a:lnTo>
                    <a:pt x="774" y="882"/>
                  </a:lnTo>
                  <a:lnTo>
                    <a:pt x="774" y="888"/>
                  </a:lnTo>
                  <a:lnTo>
                    <a:pt x="780" y="894"/>
                  </a:lnTo>
                  <a:lnTo>
                    <a:pt x="774" y="900"/>
                  </a:lnTo>
                  <a:lnTo>
                    <a:pt x="780" y="900"/>
                  </a:lnTo>
                  <a:lnTo>
                    <a:pt x="780" y="894"/>
                  </a:lnTo>
                  <a:lnTo>
                    <a:pt x="786" y="894"/>
                  </a:lnTo>
                  <a:lnTo>
                    <a:pt x="780" y="906"/>
                  </a:lnTo>
                  <a:lnTo>
                    <a:pt x="774" y="930"/>
                  </a:lnTo>
                  <a:lnTo>
                    <a:pt x="762" y="930"/>
                  </a:lnTo>
                  <a:lnTo>
                    <a:pt x="762" y="918"/>
                  </a:lnTo>
                  <a:lnTo>
                    <a:pt x="762" y="930"/>
                  </a:lnTo>
                  <a:lnTo>
                    <a:pt x="756" y="930"/>
                  </a:lnTo>
                  <a:lnTo>
                    <a:pt x="744" y="918"/>
                  </a:lnTo>
                  <a:lnTo>
                    <a:pt x="750" y="936"/>
                  </a:lnTo>
                  <a:lnTo>
                    <a:pt x="738" y="936"/>
                  </a:lnTo>
                  <a:lnTo>
                    <a:pt x="756" y="942"/>
                  </a:lnTo>
                  <a:lnTo>
                    <a:pt x="768" y="936"/>
                  </a:lnTo>
                  <a:lnTo>
                    <a:pt x="762" y="954"/>
                  </a:lnTo>
                  <a:lnTo>
                    <a:pt x="762" y="960"/>
                  </a:lnTo>
                  <a:lnTo>
                    <a:pt x="756" y="966"/>
                  </a:lnTo>
                  <a:lnTo>
                    <a:pt x="756" y="978"/>
                  </a:lnTo>
                  <a:lnTo>
                    <a:pt x="762" y="984"/>
                  </a:lnTo>
                  <a:lnTo>
                    <a:pt x="768" y="1002"/>
                  </a:lnTo>
                  <a:lnTo>
                    <a:pt x="768" y="1008"/>
                  </a:lnTo>
                  <a:lnTo>
                    <a:pt x="762" y="1014"/>
                  </a:lnTo>
                  <a:lnTo>
                    <a:pt x="768" y="1026"/>
                  </a:lnTo>
                  <a:lnTo>
                    <a:pt x="774" y="1026"/>
                  </a:lnTo>
                  <a:lnTo>
                    <a:pt x="774" y="1044"/>
                  </a:lnTo>
                  <a:lnTo>
                    <a:pt x="786" y="1056"/>
                  </a:lnTo>
                  <a:lnTo>
                    <a:pt x="780" y="1062"/>
                  </a:lnTo>
                  <a:lnTo>
                    <a:pt x="786" y="1062"/>
                  </a:lnTo>
                  <a:lnTo>
                    <a:pt x="792" y="1068"/>
                  </a:lnTo>
                  <a:lnTo>
                    <a:pt x="780" y="1062"/>
                  </a:lnTo>
                  <a:lnTo>
                    <a:pt x="780" y="1068"/>
                  </a:lnTo>
                  <a:lnTo>
                    <a:pt x="774" y="1068"/>
                  </a:lnTo>
                  <a:lnTo>
                    <a:pt x="774" y="1074"/>
                  </a:lnTo>
                  <a:lnTo>
                    <a:pt x="768" y="1074"/>
                  </a:lnTo>
                  <a:lnTo>
                    <a:pt x="756" y="1068"/>
                  </a:lnTo>
                  <a:lnTo>
                    <a:pt x="750" y="1062"/>
                  </a:lnTo>
                  <a:lnTo>
                    <a:pt x="750" y="1056"/>
                  </a:lnTo>
                  <a:lnTo>
                    <a:pt x="726" y="1056"/>
                  </a:lnTo>
                  <a:lnTo>
                    <a:pt x="714" y="1056"/>
                  </a:lnTo>
                  <a:lnTo>
                    <a:pt x="708" y="1056"/>
                  </a:lnTo>
                  <a:lnTo>
                    <a:pt x="696" y="1056"/>
                  </a:lnTo>
                  <a:lnTo>
                    <a:pt x="690" y="1050"/>
                  </a:lnTo>
                  <a:lnTo>
                    <a:pt x="690" y="1044"/>
                  </a:lnTo>
                  <a:lnTo>
                    <a:pt x="684" y="1050"/>
                  </a:lnTo>
                  <a:lnTo>
                    <a:pt x="684" y="1044"/>
                  </a:lnTo>
                  <a:lnTo>
                    <a:pt x="678" y="1038"/>
                  </a:lnTo>
                  <a:lnTo>
                    <a:pt x="672" y="1038"/>
                  </a:lnTo>
                  <a:lnTo>
                    <a:pt x="660" y="1032"/>
                  </a:lnTo>
                  <a:lnTo>
                    <a:pt x="654" y="1032"/>
                  </a:lnTo>
                  <a:lnTo>
                    <a:pt x="642" y="1020"/>
                  </a:lnTo>
                  <a:lnTo>
                    <a:pt x="636" y="1020"/>
                  </a:lnTo>
                  <a:lnTo>
                    <a:pt x="630" y="1020"/>
                  </a:lnTo>
                  <a:lnTo>
                    <a:pt x="618" y="1014"/>
                  </a:lnTo>
                  <a:lnTo>
                    <a:pt x="618" y="1008"/>
                  </a:lnTo>
                  <a:lnTo>
                    <a:pt x="612" y="1002"/>
                  </a:lnTo>
                  <a:lnTo>
                    <a:pt x="600" y="972"/>
                  </a:lnTo>
                  <a:lnTo>
                    <a:pt x="594" y="966"/>
                  </a:lnTo>
                  <a:lnTo>
                    <a:pt x="594" y="960"/>
                  </a:lnTo>
                  <a:lnTo>
                    <a:pt x="588" y="954"/>
                  </a:lnTo>
                  <a:lnTo>
                    <a:pt x="588" y="936"/>
                  </a:lnTo>
                  <a:lnTo>
                    <a:pt x="588" y="930"/>
                  </a:lnTo>
                  <a:lnTo>
                    <a:pt x="582" y="924"/>
                  </a:lnTo>
                  <a:lnTo>
                    <a:pt x="588" y="912"/>
                  </a:lnTo>
                  <a:lnTo>
                    <a:pt x="582" y="906"/>
                  </a:lnTo>
                  <a:lnTo>
                    <a:pt x="582" y="900"/>
                  </a:lnTo>
                  <a:lnTo>
                    <a:pt x="570" y="894"/>
                  </a:lnTo>
                  <a:lnTo>
                    <a:pt x="558" y="882"/>
                  </a:lnTo>
                  <a:lnTo>
                    <a:pt x="552" y="876"/>
                  </a:lnTo>
                  <a:lnTo>
                    <a:pt x="546" y="858"/>
                  </a:lnTo>
                  <a:lnTo>
                    <a:pt x="534" y="840"/>
                  </a:lnTo>
                  <a:lnTo>
                    <a:pt x="528" y="834"/>
                  </a:lnTo>
                  <a:lnTo>
                    <a:pt x="516" y="828"/>
                  </a:lnTo>
                  <a:lnTo>
                    <a:pt x="522" y="822"/>
                  </a:lnTo>
                  <a:lnTo>
                    <a:pt x="516" y="816"/>
                  </a:lnTo>
                  <a:lnTo>
                    <a:pt x="510" y="810"/>
                  </a:lnTo>
                  <a:lnTo>
                    <a:pt x="516" y="804"/>
                  </a:lnTo>
                  <a:lnTo>
                    <a:pt x="510" y="804"/>
                  </a:lnTo>
                  <a:lnTo>
                    <a:pt x="510" y="798"/>
                  </a:lnTo>
                  <a:lnTo>
                    <a:pt x="504" y="792"/>
                  </a:lnTo>
                  <a:lnTo>
                    <a:pt x="498" y="768"/>
                  </a:lnTo>
                  <a:lnTo>
                    <a:pt x="492" y="762"/>
                  </a:lnTo>
                  <a:lnTo>
                    <a:pt x="492" y="750"/>
                  </a:lnTo>
                  <a:lnTo>
                    <a:pt x="480" y="738"/>
                  </a:lnTo>
                  <a:lnTo>
                    <a:pt x="480" y="732"/>
                  </a:lnTo>
                  <a:lnTo>
                    <a:pt x="462" y="720"/>
                  </a:lnTo>
                  <a:lnTo>
                    <a:pt x="456" y="708"/>
                  </a:lnTo>
                  <a:lnTo>
                    <a:pt x="438" y="702"/>
                  </a:lnTo>
                  <a:lnTo>
                    <a:pt x="444" y="690"/>
                  </a:lnTo>
                  <a:lnTo>
                    <a:pt x="438" y="696"/>
                  </a:lnTo>
                  <a:lnTo>
                    <a:pt x="438" y="690"/>
                  </a:lnTo>
                  <a:lnTo>
                    <a:pt x="432" y="690"/>
                  </a:lnTo>
                  <a:lnTo>
                    <a:pt x="426" y="678"/>
                  </a:lnTo>
                  <a:lnTo>
                    <a:pt x="432" y="678"/>
                  </a:lnTo>
                  <a:lnTo>
                    <a:pt x="426" y="678"/>
                  </a:lnTo>
                  <a:lnTo>
                    <a:pt x="426" y="672"/>
                  </a:lnTo>
                  <a:lnTo>
                    <a:pt x="420" y="678"/>
                  </a:lnTo>
                  <a:lnTo>
                    <a:pt x="420" y="672"/>
                  </a:lnTo>
                  <a:lnTo>
                    <a:pt x="414" y="678"/>
                  </a:lnTo>
                  <a:lnTo>
                    <a:pt x="408" y="678"/>
                  </a:lnTo>
                  <a:lnTo>
                    <a:pt x="402" y="672"/>
                  </a:lnTo>
                  <a:lnTo>
                    <a:pt x="396" y="672"/>
                  </a:lnTo>
                  <a:lnTo>
                    <a:pt x="384" y="672"/>
                  </a:lnTo>
                  <a:lnTo>
                    <a:pt x="384" y="666"/>
                  </a:lnTo>
                  <a:lnTo>
                    <a:pt x="372" y="672"/>
                  </a:lnTo>
                  <a:lnTo>
                    <a:pt x="354" y="660"/>
                  </a:lnTo>
                  <a:lnTo>
                    <a:pt x="348" y="666"/>
                  </a:lnTo>
                  <a:lnTo>
                    <a:pt x="348" y="672"/>
                  </a:lnTo>
                  <a:lnTo>
                    <a:pt x="336" y="672"/>
                  </a:lnTo>
                  <a:lnTo>
                    <a:pt x="330" y="672"/>
                  </a:lnTo>
                  <a:lnTo>
                    <a:pt x="324" y="672"/>
                  </a:lnTo>
                  <a:lnTo>
                    <a:pt x="318" y="672"/>
                  </a:lnTo>
                  <a:lnTo>
                    <a:pt x="306" y="690"/>
                  </a:lnTo>
                  <a:lnTo>
                    <a:pt x="306" y="702"/>
                  </a:lnTo>
                  <a:lnTo>
                    <a:pt x="300" y="708"/>
                  </a:lnTo>
                  <a:lnTo>
                    <a:pt x="294" y="720"/>
                  </a:lnTo>
                  <a:lnTo>
                    <a:pt x="300" y="720"/>
                  </a:lnTo>
                  <a:lnTo>
                    <a:pt x="288" y="726"/>
                  </a:lnTo>
                  <a:lnTo>
                    <a:pt x="276" y="744"/>
                  </a:lnTo>
                  <a:lnTo>
                    <a:pt x="264" y="744"/>
                  </a:lnTo>
                  <a:lnTo>
                    <a:pt x="258" y="738"/>
                  </a:lnTo>
                  <a:lnTo>
                    <a:pt x="252" y="738"/>
                  </a:lnTo>
                  <a:lnTo>
                    <a:pt x="246" y="732"/>
                  </a:lnTo>
                  <a:lnTo>
                    <a:pt x="240" y="726"/>
                  </a:lnTo>
                  <a:lnTo>
                    <a:pt x="228" y="720"/>
                  </a:lnTo>
                  <a:lnTo>
                    <a:pt x="222" y="714"/>
                  </a:lnTo>
                  <a:lnTo>
                    <a:pt x="222" y="708"/>
                  </a:lnTo>
                  <a:lnTo>
                    <a:pt x="222" y="714"/>
                  </a:lnTo>
                  <a:lnTo>
                    <a:pt x="198" y="702"/>
                  </a:lnTo>
                  <a:lnTo>
                    <a:pt x="186" y="696"/>
                  </a:lnTo>
                  <a:lnTo>
                    <a:pt x="186" y="690"/>
                  </a:lnTo>
                  <a:lnTo>
                    <a:pt x="174" y="678"/>
                  </a:lnTo>
                  <a:lnTo>
                    <a:pt x="162" y="666"/>
                  </a:lnTo>
                  <a:lnTo>
                    <a:pt x="156" y="654"/>
                  </a:lnTo>
                  <a:lnTo>
                    <a:pt x="150" y="642"/>
                  </a:lnTo>
                  <a:lnTo>
                    <a:pt x="150" y="630"/>
                  </a:lnTo>
                  <a:lnTo>
                    <a:pt x="150" y="618"/>
                  </a:lnTo>
                  <a:lnTo>
                    <a:pt x="150" y="612"/>
                  </a:lnTo>
                  <a:lnTo>
                    <a:pt x="144" y="600"/>
                  </a:lnTo>
                  <a:lnTo>
                    <a:pt x="144" y="594"/>
                  </a:lnTo>
                  <a:lnTo>
                    <a:pt x="138" y="594"/>
                  </a:lnTo>
                  <a:lnTo>
                    <a:pt x="138" y="576"/>
                  </a:lnTo>
                  <a:lnTo>
                    <a:pt x="132" y="570"/>
                  </a:lnTo>
                  <a:lnTo>
                    <a:pt x="126" y="564"/>
                  </a:lnTo>
                  <a:lnTo>
                    <a:pt x="114" y="546"/>
                  </a:lnTo>
                  <a:lnTo>
                    <a:pt x="108" y="552"/>
                  </a:lnTo>
                  <a:lnTo>
                    <a:pt x="108" y="546"/>
                  </a:lnTo>
                  <a:lnTo>
                    <a:pt x="102" y="546"/>
                  </a:lnTo>
                  <a:lnTo>
                    <a:pt x="96" y="540"/>
                  </a:lnTo>
                  <a:lnTo>
                    <a:pt x="84" y="528"/>
                  </a:lnTo>
                  <a:lnTo>
                    <a:pt x="84" y="516"/>
                  </a:lnTo>
                  <a:lnTo>
                    <a:pt x="66" y="510"/>
                  </a:lnTo>
                  <a:lnTo>
                    <a:pt x="54" y="486"/>
                  </a:lnTo>
                  <a:close/>
                  <a:moveTo>
                    <a:pt x="990" y="738"/>
                  </a:moveTo>
                  <a:lnTo>
                    <a:pt x="1002" y="732"/>
                  </a:lnTo>
                  <a:lnTo>
                    <a:pt x="1008" y="732"/>
                  </a:lnTo>
                  <a:lnTo>
                    <a:pt x="972" y="756"/>
                  </a:lnTo>
                  <a:lnTo>
                    <a:pt x="990" y="738"/>
                  </a:lnTo>
                  <a:close/>
                  <a:moveTo>
                    <a:pt x="864" y="828"/>
                  </a:moveTo>
                  <a:lnTo>
                    <a:pt x="822" y="858"/>
                  </a:lnTo>
                  <a:lnTo>
                    <a:pt x="828" y="846"/>
                  </a:lnTo>
                  <a:lnTo>
                    <a:pt x="834" y="846"/>
                  </a:lnTo>
                  <a:lnTo>
                    <a:pt x="852" y="834"/>
                  </a:lnTo>
                  <a:lnTo>
                    <a:pt x="858" y="834"/>
                  </a:lnTo>
                  <a:lnTo>
                    <a:pt x="858" y="828"/>
                  </a:lnTo>
                  <a:lnTo>
                    <a:pt x="864" y="828"/>
                  </a:lnTo>
                  <a:close/>
                  <a:moveTo>
                    <a:pt x="816" y="858"/>
                  </a:moveTo>
                  <a:lnTo>
                    <a:pt x="822" y="852"/>
                  </a:lnTo>
                  <a:lnTo>
                    <a:pt x="822" y="858"/>
                  </a:lnTo>
                  <a:lnTo>
                    <a:pt x="804" y="882"/>
                  </a:lnTo>
                  <a:lnTo>
                    <a:pt x="804" y="876"/>
                  </a:lnTo>
                  <a:lnTo>
                    <a:pt x="810" y="864"/>
                  </a:lnTo>
                  <a:lnTo>
                    <a:pt x="816" y="858"/>
                  </a:lnTo>
                  <a:close/>
                  <a:moveTo>
                    <a:pt x="774" y="936"/>
                  </a:moveTo>
                  <a:lnTo>
                    <a:pt x="774" y="942"/>
                  </a:lnTo>
                  <a:lnTo>
                    <a:pt x="774" y="936"/>
                  </a:lnTo>
                  <a:lnTo>
                    <a:pt x="780" y="918"/>
                  </a:lnTo>
                  <a:lnTo>
                    <a:pt x="786" y="906"/>
                  </a:lnTo>
                  <a:lnTo>
                    <a:pt x="786" y="900"/>
                  </a:lnTo>
                  <a:lnTo>
                    <a:pt x="792" y="900"/>
                  </a:lnTo>
                  <a:lnTo>
                    <a:pt x="792" y="894"/>
                  </a:lnTo>
                  <a:lnTo>
                    <a:pt x="804" y="882"/>
                  </a:lnTo>
                  <a:lnTo>
                    <a:pt x="798" y="882"/>
                  </a:lnTo>
                  <a:lnTo>
                    <a:pt x="804" y="882"/>
                  </a:lnTo>
                  <a:lnTo>
                    <a:pt x="786" y="906"/>
                  </a:lnTo>
                  <a:lnTo>
                    <a:pt x="774" y="936"/>
                  </a:lnTo>
                  <a:close/>
                  <a:moveTo>
                    <a:pt x="780" y="1002"/>
                  </a:moveTo>
                  <a:lnTo>
                    <a:pt x="774" y="990"/>
                  </a:lnTo>
                  <a:lnTo>
                    <a:pt x="774" y="978"/>
                  </a:lnTo>
                  <a:lnTo>
                    <a:pt x="774" y="972"/>
                  </a:lnTo>
                  <a:lnTo>
                    <a:pt x="774" y="954"/>
                  </a:lnTo>
                  <a:lnTo>
                    <a:pt x="774" y="942"/>
                  </a:lnTo>
                  <a:lnTo>
                    <a:pt x="774" y="954"/>
                  </a:lnTo>
                  <a:lnTo>
                    <a:pt x="774" y="966"/>
                  </a:lnTo>
                  <a:lnTo>
                    <a:pt x="774" y="984"/>
                  </a:lnTo>
                  <a:lnTo>
                    <a:pt x="780" y="1002"/>
                  </a:lnTo>
                  <a:lnTo>
                    <a:pt x="786" y="1020"/>
                  </a:lnTo>
                  <a:lnTo>
                    <a:pt x="792" y="1038"/>
                  </a:lnTo>
                  <a:lnTo>
                    <a:pt x="792" y="1056"/>
                  </a:lnTo>
                  <a:lnTo>
                    <a:pt x="786" y="1038"/>
                  </a:lnTo>
                  <a:lnTo>
                    <a:pt x="786" y="1026"/>
                  </a:lnTo>
                  <a:lnTo>
                    <a:pt x="786" y="1020"/>
                  </a:lnTo>
                  <a:lnTo>
                    <a:pt x="780" y="1014"/>
                  </a:lnTo>
                  <a:lnTo>
                    <a:pt x="780" y="1008"/>
                  </a:lnTo>
                  <a:lnTo>
                    <a:pt x="780" y="100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9" name="Freeform 3137"/>
            <p:cNvSpPr>
              <a:spLocks/>
            </p:cNvSpPr>
            <p:nvPr/>
          </p:nvSpPr>
          <p:spPr bwMode="auto">
            <a:xfrm>
              <a:off x="1734" y="2088"/>
              <a:ext cx="552" cy="570"/>
            </a:xfrm>
            <a:custGeom>
              <a:avLst/>
              <a:gdLst>
                <a:gd name="T0" fmla="*/ 12 w 552"/>
                <a:gd name="T1" fmla="*/ 450 h 570"/>
                <a:gd name="T2" fmla="*/ 18 w 552"/>
                <a:gd name="T3" fmla="*/ 420 h 570"/>
                <a:gd name="T4" fmla="*/ 24 w 552"/>
                <a:gd name="T5" fmla="*/ 378 h 570"/>
                <a:gd name="T6" fmla="*/ 30 w 552"/>
                <a:gd name="T7" fmla="*/ 318 h 570"/>
                <a:gd name="T8" fmla="*/ 42 w 552"/>
                <a:gd name="T9" fmla="*/ 240 h 570"/>
                <a:gd name="T10" fmla="*/ 48 w 552"/>
                <a:gd name="T11" fmla="*/ 204 h 570"/>
                <a:gd name="T12" fmla="*/ 60 w 552"/>
                <a:gd name="T13" fmla="*/ 102 h 570"/>
                <a:gd name="T14" fmla="*/ 78 w 552"/>
                <a:gd name="T15" fmla="*/ 0 h 570"/>
                <a:gd name="T16" fmla="*/ 126 w 552"/>
                <a:gd name="T17" fmla="*/ 6 h 570"/>
                <a:gd name="T18" fmla="*/ 198 w 552"/>
                <a:gd name="T19" fmla="*/ 18 h 570"/>
                <a:gd name="T20" fmla="*/ 204 w 552"/>
                <a:gd name="T21" fmla="*/ 18 h 570"/>
                <a:gd name="T22" fmla="*/ 246 w 552"/>
                <a:gd name="T23" fmla="*/ 24 h 570"/>
                <a:gd name="T24" fmla="*/ 276 w 552"/>
                <a:gd name="T25" fmla="*/ 24 h 570"/>
                <a:gd name="T26" fmla="*/ 312 w 552"/>
                <a:gd name="T27" fmla="*/ 30 h 570"/>
                <a:gd name="T28" fmla="*/ 336 w 552"/>
                <a:gd name="T29" fmla="*/ 30 h 570"/>
                <a:gd name="T30" fmla="*/ 378 w 552"/>
                <a:gd name="T31" fmla="*/ 36 h 570"/>
                <a:gd name="T32" fmla="*/ 474 w 552"/>
                <a:gd name="T33" fmla="*/ 42 h 570"/>
                <a:gd name="T34" fmla="*/ 546 w 552"/>
                <a:gd name="T35" fmla="*/ 48 h 570"/>
                <a:gd name="T36" fmla="*/ 552 w 552"/>
                <a:gd name="T37" fmla="*/ 48 h 570"/>
                <a:gd name="T38" fmla="*/ 546 w 552"/>
                <a:gd name="T39" fmla="*/ 102 h 570"/>
                <a:gd name="T40" fmla="*/ 540 w 552"/>
                <a:gd name="T41" fmla="*/ 144 h 570"/>
                <a:gd name="T42" fmla="*/ 540 w 552"/>
                <a:gd name="T43" fmla="*/ 174 h 570"/>
                <a:gd name="T44" fmla="*/ 540 w 552"/>
                <a:gd name="T45" fmla="*/ 186 h 570"/>
                <a:gd name="T46" fmla="*/ 534 w 552"/>
                <a:gd name="T47" fmla="*/ 234 h 570"/>
                <a:gd name="T48" fmla="*/ 534 w 552"/>
                <a:gd name="T49" fmla="*/ 252 h 570"/>
                <a:gd name="T50" fmla="*/ 534 w 552"/>
                <a:gd name="T51" fmla="*/ 276 h 570"/>
                <a:gd name="T52" fmla="*/ 528 w 552"/>
                <a:gd name="T53" fmla="*/ 318 h 570"/>
                <a:gd name="T54" fmla="*/ 522 w 552"/>
                <a:gd name="T55" fmla="*/ 366 h 570"/>
                <a:gd name="T56" fmla="*/ 522 w 552"/>
                <a:gd name="T57" fmla="*/ 390 h 570"/>
                <a:gd name="T58" fmla="*/ 522 w 552"/>
                <a:gd name="T59" fmla="*/ 414 h 570"/>
                <a:gd name="T60" fmla="*/ 516 w 552"/>
                <a:gd name="T61" fmla="*/ 456 h 570"/>
                <a:gd name="T62" fmla="*/ 510 w 552"/>
                <a:gd name="T63" fmla="*/ 498 h 570"/>
                <a:gd name="T64" fmla="*/ 510 w 552"/>
                <a:gd name="T65" fmla="*/ 540 h 570"/>
                <a:gd name="T66" fmla="*/ 510 w 552"/>
                <a:gd name="T67" fmla="*/ 546 h 570"/>
                <a:gd name="T68" fmla="*/ 486 w 552"/>
                <a:gd name="T69" fmla="*/ 546 h 570"/>
                <a:gd name="T70" fmla="*/ 450 w 552"/>
                <a:gd name="T71" fmla="*/ 546 h 570"/>
                <a:gd name="T72" fmla="*/ 432 w 552"/>
                <a:gd name="T73" fmla="*/ 540 h 570"/>
                <a:gd name="T74" fmla="*/ 426 w 552"/>
                <a:gd name="T75" fmla="*/ 540 h 570"/>
                <a:gd name="T76" fmla="*/ 360 w 552"/>
                <a:gd name="T77" fmla="*/ 534 h 570"/>
                <a:gd name="T78" fmla="*/ 354 w 552"/>
                <a:gd name="T79" fmla="*/ 534 h 570"/>
                <a:gd name="T80" fmla="*/ 264 w 552"/>
                <a:gd name="T81" fmla="*/ 528 h 570"/>
                <a:gd name="T82" fmla="*/ 228 w 552"/>
                <a:gd name="T83" fmla="*/ 522 h 570"/>
                <a:gd name="T84" fmla="*/ 210 w 552"/>
                <a:gd name="T85" fmla="*/ 522 h 570"/>
                <a:gd name="T86" fmla="*/ 204 w 552"/>
                <a:gd name="T87" fmla="*/ 522 h 570"/>
                <a:gd name="T88" fmla="*/ 210 w 552"/>
                <a:gd name="T89" fmla="*/ 522 h 570"/>
                <a:gd name="T90" fmla="*/ 210 w 552"/>
                <a:gd name="T91" fmla="*/ 528 h 570"/>
                <a:gd name="T92" fmla="*/ 204 w 552"/>
                <a:gd name="T93" fmla="*/ 528 h 570"/>
                <a:gd name="T94" fmla="*/ 210 w 552"/>
                <a:gd name="T95" fmla="*/ 534 h 570"/>
                <a:gd name="T96" fmla="*/ 210 w 552"/>
                <a:gd name="T97" fmla="*/ 540 h 570"/>
                <a:gd name="T98" fmla="*/ 216 w 552"/>
                <a:gd name="T99" fmla="*/ 540 h 570"/>
                <a:gd name="T100" fmla="*/ 150 w 552"/>
                <a:gd name="T101" fmla="*/ 534 h 570"/>
                <a:gd name="T102" fmla="*/ 72 w 552"/>
                <a:gd name="T103" fmla="*/ 528 h 570"/>
                <a:gd name="T104" fmla="*/ 66 w 552"/>
                <a:gd name="T105" fmla="*/ 570 h 570"/>
                <a:gd name="T106" fmla="*/ 0 w 552"/>
                <a:gd name="T107" fmla="*/ 558 h 570"/>
                <a:gd name="T108" fmla="*/ 12 w 552"/>
                <a:gd name="T109" fmla="*/ 45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2" h="570">
                  <a:moveTo>
                    <a:pt x="12" y="450"/>
                  </a:moveTo>
                  <a:lnTo>
                    <a:pt x="18" y="420"/>
                  </a:lnTo>
                  <a:lnTo>
                    <a:pt x="24" y="378"/>
                  </a:lnTo>
                  <a:lnTo>
                    <a:pt x="30" y="318"/>
                  </a:lnTo>
                  <a:lnTo>
                    <a:pt x="42" y="240"/>
                  </a:lnTo>
                  <a:lnTo>
                    <a:pt x="48" y="204"/>
                  </a:lnTo>
                  <a:lnTo>
                    <a:pt x="60" y="102"/>
                  </a:lnTo>
                  <a:lnTo>
                    <a:pt x="78" y="0"/>
                  </a:lnTo>
                  <a:lnTo>
                    <a:pt x="126" y="6"/>
                  </a:lnTo>
                  <a:lnTo>
                    <a:pt x="198" y="18"/>
                  </a:lnTo>
                  <a:lnTo>
                    <a:pt x="204" y="18"/>
                  </a:lnTo>
                  <a:lnTo>
                    <a:pt x="246" y="24"/>
                  </a:lnTo>
                  <a:lnTo>
                    <a:pt x="276" y="24"/>
                  </a:lnTo>
                  <a:lnTo>
                    <a:pt x="312" y="30"/>
                  </a:lnTo>
                  <a:lnTo>
                    <a:pt x="336" y="30"/>
                  </a:lnTo>
                  <a:lnTo>
                    <a:pt x="378" y="36"/>
                  </a:lnTo>
                  <a:lnTo>
                    <a:pt x="474" y="42"/>
                  </a:lnTo>
                  <a:lnTo>
                    <a:pt x="546" y="48"/>
                  </a:lnTo>
                  <a:lnTo>
                    <a:pt x="552" y="48"/>
                  </a:lnTo>
                  <a:lnTo>
                    <a:pt x="546" y="102"/>
                  </a:lnTo>
                  <a:lnTo>
                    <a:pt x="540" y="144"/>
                  </a:lnTo>
                  <a:lnTo>
                    <a:pt x="540" y="174"/>
                  </a:lnTo>
                  <a:lnTo>
                    <a:pt x="540" y="186"/>
                  </a:lnTo>
                  <a:lnTo>
                    <a:pt x="534" y="234"/>
                  </a:lnTo>
                  <a:lnTo>
                    <a:pt x="534" y="252"/>
                  </a:lnTo>
                  <a:lnTo>
                    <a:pt x="534" y="276"/>
                  </a:lnTo>
                  <a:lnTo>
                    <a:pt x="528" y="318"/>
                  </a:lnTo>
                  <a:lnTo>
                    <a:pt x="522" y="366"/>
                  </a:lnTo>
                  <a:lnTo>
                    <a:pt x="522" y="390"/>
                  </a:lnTo>
                  <a:lnTo>
                    <a:pt x="522" y="414"/>
                  </a:lnTo>
                  <a:lnTo>
                    <a:pt x="516" y="456"/>
                  </a:lnTo>
                  <a:lnTo>
                    <a:pt x="510" y="498"/>
                  </a:lnTo>
                  <a:lnTo>
                    <a:pt x="510" y="540"/>
                  </a:lnTo>
                  <a:lnTo>
                    <a:pt x="510" y="546"/>
                  </a:lnTo>
                  <a:lnTo>
                    <a:pt x="486" y="546"/>
                  </a:lnTo>
                  <a:lnTo>
                    <a:pt x="450" y="546"/>
                  </a:lnTo>
                  <a:lnTo>
                    <a:pt x="432" y="540"/>
                  </a:lnTo>
                  <a:lnTo>
                    <a:pt x="426" y="540"/>
                  </a:lnTo>
                  <a:lnTo>
                    <a:pt x="360" y="534"/>
                  </a:lnTo>
                  <a:lnTo>
                    <a:pt x="354" y="534"/>
                  </a:lnTo>
                  <a:lnTo>
                    <a:pt x="264" y="528"/>
                  </a:lnTo>
                  <a:lnTo>
                    <a:pt x="228" y="522"/>
                  </a:lnTo>
                  <a:lnTo>
                    <a:pt x="210" y="522"/>
                  </a:lnTo>
                  <a:lnTo>
                    <a:pt x="204" y="522"/>
                  </a:lnTo>
                  <a:lnTo>
                    <a:pt x="210" y="522"/>
                  </a:lnTo>
                  <a:lnTo>
                    <a:pt x="210" y="528"/>
                  </a:lnTo>
                  <a:lnTo>
                    <a:pt x="204" y="528"/>
                  </a:lnTo>
                  <a:lnTo>
                    <a:pt x="210" y="534"/>
                  </a:lnTo>
                  <a:lnTo>
                    <a:pt x="210" y="540"/>
                  </a:lnTo>
                  <a:lnTo>
                    <a:pt x="216" y="540"/>
                  </a:lnTo>
                  <a:lnTo>
                    <a:pt x="150" y="534"/>
                  </a:lnTo>
                  <a:lnTo>
                    <a:pt x="72" y="528"/>
                  </a:lnTo>
                  <a:lnTo>
                    <a:pt x="66" y="570"/>
                  </a:lnTo>
                  <a:lnTo>
                    <a:pt x="0" y="558"/>
                  </a:lnTo>
                  <a:lnTo>
                    <a:pt x="12" y="45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0" name="Freeform 3138"/>
            <p:cNvSpPr>
              <a:spLocks/>
            </p:cNvSpPr>
            <p:nvPr/>
          </p:nvSpPr>
          <p:spPr bwMode="auto">
            <a:xfrm>
              <a:off x="3468" y="2316"/>
              <a:ext cx="300" cy="492"/>
            </a:xfrm>
            <a:custGeom>
              <a:avLst/>
              <a:gdLst>
                <a:gd name="T0" fmla="*/ 282 w 300"/>
                <a:gd name="T1" fmla="*/ 300 h 492"/>
                <a:gd name="T2" fmla="*/ 282 w 300"/>
                <a:gd name="T3" fmla="*/ 312 h 492"/>
                <a:gd name="T4" fmla="*/ 282 w 300"/>
                <a:gd name="T5" fmla="*/ 324 h 492"/>
                <a:gd name="T6" fmla="*/ 294 w 300"/>
                <a:gd name="T7" fmla="*/ 336 h 492"/>
                <a:gd name="T8" fmla="*/ 294 w 300"/>
                <a:gd name="T9" fmla="*/ 342 h 492"/>
                <a:gd name="T10" fmla="*/ 288 w 300"/>
                <a:gd name="T11" fmla="*/ 360 h 492"/>
                <a:gd name="T12" fmla="*/ 288 w 300"/>
                <a:gd name="T13" fmla="*/ 372 h 492"/>
                <a:gd name="T14" fmla="*/ 294 w 300"/>
                <a:gd name="T15" fmla="*/ 378 h 492"/>
                <a:gd name="T16" fmla="*/ 300 w 300"/>
                <a:gd name="T17" fmla="*/ 390 h 492"/>
                <a:gd name="T18" fmla="*/ 216 w 300"/>
                <a:gd name="T19" fmla="*/ 396 h 492"/>
                <a:gd name="T20" fmla="*/ 186 w 300"/>
                <a:gd name="T21" fmla="*/ 402 h 492"/>
                <a:gd name="T22" fmla="*/ 150 w 300"/>
                <a:gd name="T23" fmla="*/ 402 h 492"/>
                <a:gd name="T24" fmla="*/ 84 w 300"/>
                <a:gd name="T25" fmla="*/ 408 h 492"/>
                <a:gd name="T26" fmla="*/ 78 w 300"/>
                <a:gd name="T27" fmla="*/ 420 h 492"/>
                <a:gd name="T28" fmla="*/ 90 w 300"/>
                <a:gd name="T29" fmla="*/ 432 h 492"/>
                <a:gd name="T30" fmla="*/ 102 w 300"/>
                <a:gd name="T31" fmla="*/ 438 h 492"/>
                <a:gd name="T32" fmla="*/ 102 w 300"/>
                <a:gd name="T33" fmla="*/ 450 h 492"/>
                <a:gd name="T34" fmla="*/ 102 w 300"/>
                <a:gd name="T35" fmla="*/ 462 h 492"/>
                <a:gd name="T36" fmla="*/ 90 w 300"/>
                <a:gd name="T37" fmla="*/ 480 h 492"/>
                <a:gd name="T38" fmla="*/ 54 w 300"/>
                <a:gd name="T39" fmla="*/ 492 h 492"/>
                <a:gd name="T40" fmla="*/ 72 w 300"/>
                <a:gd name="T41" fmla="*/ 480 h 492"/>
                <a:gd name="T42" fmla="*/ 60 w 300"/>
                <a:gd name="T43" fmla="*/ 450 h 492"/>
                <a:gd name="T44" fmla="*/ 42 w 300"/>
                <a:gd name="T45" fmla="*/ 480 h 492"/>
                <a:gd name="T46" fmla="*/ 18 w 300"/>
                <a:gd name="T47" fmla="*/ 474 h 492"/>
                <a:gd name="T48" fmla="*/ 12 w 300"/>
                <a:gd name="T49" fmla="*/ 414 h 492"/>
                <a:gd name="T50" fmla="*/ 6 w 300"/>
                <a:gd name="T51" fmla="*/ 372 h 492"/>
                <a:gd name="T52" fmla="*/ 0 w 300"/>
                <a:gd name="T53" fmla="*/ 330 h 492"/>
                <a:gd name="T54" fmla="*/ 0 w 300"/>
                <a:gd name="T55" fmla="*/ 288 h 492"/>
                <a:gd name="T56" fmla="*/ 0 w 300"/>
                <a:gd name="T57" fmla="*/ 222 h 492"/>
                <a:gd name="T58" fmla="*/ 0 w 300"/>
                <a:gd name="T59" fmla="*/ 186 h 492"/>
                <a:gd name="T60" fmla="*/ 6 w 300"/>
                <a:gd name="T61" fmla="*/ 144 h 492"/>
                <a:gd name="T62" fmla="*/ 6 w 300"/>
                <a:gd name="T63" fmla="*/ 84 h 492"/>
                <a:gd name="T64" fmla="*/ 6 w 300"/>
                <a:gd name="T65" fmla="*/ 60 h 492"/>
                <a:gd name="T66" fmla="*/ 0 w 300"/>
                <a:gd name="T67" fmla="*/ 24 h 492"/>
                <a:gd name="T68" fmla="*/ 12 w 300"/>
                <a:gd name="T69" fmla="*/ 12 h 492"/>
                <a:gd name="T70" fmla="*/ 78 w 300"/>
                <a:gd name="T71" fmla="*/ 12 h 492"/>
                <a:gd name="T72" fmla="*/ 108 w 300"/>
                <a:gd name="T73" fmla="*/ 6 h 492"/>
                <a:gd name="T74" fmla="*/ 150 w 300"/>
                <a:gd name="T75" fmla="*/ 6 h 492"/>
                <a:gd name="T76" fmla="*/ 204 w 300"/>
                <a:gd name="T77" fmla="*/ 0 h 492"/>
                <a:gd name="T78" fmla="*/ 216 w 300"/>
                <a:gd name="T79" fmla="*/ 36 h 492"/>
                <a:gd name="T80" fmla="*/ 228 w 300"/>
                <a:gd name="T81" fmla="*/ 66 h 492"/>
                <a:gd name="T82" fmla="*/ 234 w 300"/>
                <a:gd name="T83" fmla="*/ 96 h 492"/>
                <a:gd name="T84" fmla="*/ 246 w 300"/>
                <a:gd name="T85" fmla="*/ 126 h 492"/>
                <a:gd name="T86" fmla="*/ 252 w 300"/>
                <a:gd name="T87" fmla="*/ 150 h 492"/>
                <a:gd name="T88" fmla="*/ 264 w 300"/>
                <a:gd name="T89" fmla="*/ 204 h 492"/>
                <a:gd name="T90" fmla="*/ 270 w 300"/>
                <a:gd name="T91" fmla="*/ 216 h 492"/>
                <a:gd name="T92" fmla="*/ 276 w 300"/>
                <a:gd name="T93" fmla="*/ 222 h 492"/>
                <a:gd name="T94" fmla="*/ 276 w 300"/>
                <a:gd name="T95" fmla="*/ 234 h 492"/>
                <a:gd name="T96" fmla="*/ 288 w 300"/>
                <a:gd name="T97" fmla="*/ 246 h 492"/>
                <a:gd name="T98" fmla="*/ 288 w 300"/>
                <a:gd name="T99" fmla="*/ 258 h 492"/>
                <a:gd name="T100" fmla="*/ 294 w 300"/>
                <a:gd name="T101" fmla="*/ 264 h 492"/>
                <a:gd name="T102" fmla="*/ 282 w 300"/>
                <a:gd name="T103" fmla="*/ 276 h 492"/>
                <a:gd name="T104" fmla="*/ 282 w 300"/>
                <a:gd name="T105" fmla="*/ 28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 h="492">
                  <a:moveTo>
                    <a:pt x="282" y="294"/>
                  </a:moveTo>
                  <a:lnTo>
                    <a:pt x="282" y="300"/>
                  </a:lnTo>
                  <a:lnTo>
                    <a:pt x="282" y="306"/>
                  </a:lnTo>
                  <a:lnTo>
                    <a:pt x="282" y="312"/>
                  </a:lnTo>
                  <a:lnTo>
                    <a:pt x="282" y="318"/>
                  </a:lnTo>
                  <a:lnTo>
                    <a:pt x="282" y="324"/>
                  </a:lnTo>
                  <a:lnTo>
                    <a:pt x="288" y="324"/>
                  </a:lnTo>
                  <a:lnTo>
                    <a:pt x="294" y="336"/>
                  </a:lnTo>
                  <a:lnTo>
                    <a:pt x="288" y="342"/>
                  </a:lnTo>
                  <a:lnTo>
                    <a:pt x="294" y="342"/>
                  </a:lnTo>
                  <a:lnTo>
                    <a:pt x="288" y="354"/>
                  </a:lnTo>
                  <a:lnTo>
                    <a:pt x="288" y="360"/>
                  </a:lnTo>
                  <a:lnTo>
                    <a:pt x="288" y="366"/>
                  </a:lnTo>
                  <a:lnTo>
                    <a:pt x="288" y="372"/>
                  </a:lnTo>
                  <a:lnTo>
                    <a:pt x="294" y="372"/>
                  </a:lnTo>
                  <a:lnTo>
                    <a:pt x="294" y="378"/>
                  </a:lnTo>
                  <a:lnTo>
                    <a:pt x="300" y="378"/>
                  </a:lnTo>
                  <a:lnTo>
                    <a:pt x="300" y="390"/>
                  </a:lnTo>
                  <a:lnTo>
                    <a:pt x="258" y="390"/>
                  </a:lnTo>
                  <a:lnTo>
                    <a:pt x="216" y="396"/>
                  </a:lnTo>
                  <a:lnTo>
                    <a:pt x="204" y="402"/>
                  </a:lnTo>
                  <a:lnTo>
                    <a:pt x="186" y="402"/>
                  </a:lnTo>
                  <a:lnTo>
                    <a:pt x="156" y="402"/>
                  </a:lnTo>
                  <a:lnTo>
                    <a:pt x="150" y="402"/>
                  </a:lnTo>
                  <a:lnTo>
                    <a:pt x="120" y="408"/>
                  </a:lnTo>
                  <a:lnTo>
                    <a:pt x="84" y="408"/>
                  </a:lnTo>
                  <a:lnTo>
                    <a:pt x="84" y="414"/>
                  </a:lnTo>
                  <a:lnTo>
                    <a:pt x="78" y="420"/>
                  </a:lnTo>
                  <a:lnTo>
                    <a:pt x="84" y="426"/>
                  </a:lnTo>
                  <a:lnTo>
                    <a:pt x="90" y="432"/>
                  </a:lnTo>
                  <a:lnTo>
                    <a:pt x="96" y="438"/>
                  </a:lnTo>
                  <a:lnTo>
                    <a:pt x="102" y="438"/>
                  </a:lnTo>
                  <a:lnTo>
                    <a:pt x="102" y="444"/>
                  </a:lnTo>
                  <a:lnTo>
                    <a:pt x="102" y="450"/>
                  </a:lnTo>
                  <a:lnTo>
                    <a:pt x="96" y="456"/>
                  </a:lnTo>
                  <a:lnTo>
                    <a:pt x="102" y="462"/>
                  </a:lnTo>
                  <a:lnTo>
                    <a:pt x="96" y="474"/>
                  </a:lnTo>
                  <a:lnTo>
                    <a:pt x="90" y="480"/>
                  </a:lnTo>
                  <a:lnTo>
                    <a:pt x="72" y="486"/>
                  </a:lnTo>
                  <a:lnTo>
                    <a:pt x="54" y="492"/>
                  </a:lnTo>
                  <a:lnTo>
                    <a:pt x="72" y="486"/>
                  </a:lnTo>
                  <a:lnTo>
                    <a:pt x="72" y="480"/>
                  </a:lnTo>
                  <a:lnTo>
                    <a:pt x="60" y="468"/>
                  </a:lnTo>
                  <a:lnTo>
                    <a:pt x="60" y="450"/>
                  </a:lnTo>
                  <a:lnTo>
                    <a:pt x="48" y="438"/>
                  </a:lnTo>
                  <a:lnTo>
                    <a:pt x="42" y="480"/>
                  </a:lnTo>
                  <a:lnTo>
                    <a:pt x="24" y="474"/>
                  </a:lnTo>
                  <a:lnTo>
                    <a:pt x="18" y="474"/>
                  </a:lnTo>
                  <a:lnTo>
                    <a:pt x="12" y="444"/>
                  </a:lnTo>
                  <a:lnTo>
                    <a:pt x="12" y="414"/>
                  </a:lnTo>
                  <a:lnTo>
                    <a:pt x="12" y="402"/>
                  </a:lnTo>
                  <a:lnTo>
                    <a:pt x="6" y="372"/>
                  </a:lnTo>
                  <a:lnTo>
                    <a:pt x="0" y="348"/>
                  </a:lnTo>
                  <a:lnTo>
                    <a:pt x="0" y="330"/>
                  </a:lnTo>
                  <a:lnTo>
                    <a:pt x="0" y="294"/>
                  </a:lnTo>
                  <a:lnTo>
                    <a:pt x="0" y="288"/>
                  </a:lnTo>
                  <a:lnTo>
                    <a:pt x="0" y="258"/>
                  </a:lnTo>
                  <a:lnTo>
                    <a:pt x="0" y="222"/>
                  </a:lnTo>
                  <a:lnTo>
                    <a:pt x="0" y="216"/>
                  </a:lnTo>
                  <a:lnTo>
                    <a:pt x="0" y="186"/>
                  </a:lnTo>
                  <a:lnTo>
                    <a:pt x="6" y="162"/>
                  </a:lnTo>
                  <a:lnTo>
                    <a:pt x="6" y="144"/>
                  </a:lnTo>
                  <a:lnTo>
                    <a:pt x="6" y="108"/>
                  </a:lnTo>
                  <a:lnTo>
                    <a:pt x="6" y="84"/>
                  </a:lnTo>
                  <a:lnTo>
                    <a:pt x="6" y="72"/>
                  </a:lnTo>
                  <a:lnTo>
                    <a:pt x="6" y="60"/>
                  </a:lnTo>
                  <a:lnTo>
                    <a:pt x="6" y="24"/>
                  </a:lnTo>
                  <a:lnTo>
                    <a:pt x="0" y="24"/>
                  </a:lnTo>
                  <a:lnTo>
                    <a:pt x="0" y="18"/>
                  </a:lnTo>
                  <a:lnTo>
                    <a:pt x="12" y="12"/>
                  </a:lnTo>
                  <a:lnTo>
                    <a:pt x="48" y="12"/>
                  </a:lnTo>
                  <a:lnTo>
                    <a:pt x="78" y="12"/>
                  </a:lnTo>
                  <a:lnTo>
                    <a:pt x="78" y="6"/>
                  </a:lnTo>
                  <a:lnTo>
                    <a:pt x="108" y="6"/>
                  </a:lnTo>
                  <a:lnTo>
                    <a:pt x="114" y="6"/>
                  </a:lnTo>
                  <a:lnTo>
                    <a:pt x="150" y="6"/>
                  </a:lnTo>
                  <a:lnTo>
                    <a:pt x="186" y="0"/>
                  </a:lnTo>
                  <a:lnTo>
                    <a:pt x="204" y="0"/>
                  </a:lnTo>
                  <a:lnTo>
                    <a:pt x="210" y="12"/>
                  </a:lnTo>
                  <a:lnTo>
                    <a:pt x="216" y="36"/>
                  </a:lnTo>
                  <a:lnTo>
                    <a:pt x="222" y="42"/>
                  </a:lnTo>
                  <a:lnTo>
                    <a:pt x="228" y="66"/>
                  </a:lnTo>
                  <a:lnTo>
                    <a:pt x="234" y="84"/>
                  </a:lnTo>
                  <a:lnTo>
                    <a:pt x="234" y="96"/>
                  </a:lnTo>
                  <a:lnTo>
                    <a:pt x="234" y="102"/>
                  </a:lnTo>
                  <a:lnTo>
                    <a:pt x="246" y="126"/>
                  </a:lnTo>
                  <a:lnTo>
                    <a:pt x="246" y="144"/>
                  </a:lnTo>
                  <a:lnTo>
                    <a:pt x="252" y="150"/>
                  </a:lnTo>
                  <a:lnTo>
                    <a:pt x="258" y="180"/>
                  </a:lnTo>
                  <a:lnTo>
                    <a:pt x="264" y="204"/>
                  </a:lnTo>
                  <a:lnTo>
                    <a:pt x="270" y="210"/>
                  </a:lnTo>
                  <a:lnTo>
                    <a:pt x="270" y="216"/>
                  </a:lnTo>
                  <a:lnTo>
                    <a:pt x="270" y="222"/>
                  </a:lnTo>
                  <a:lnTo>
                    <a:pt x="276" y="222"/>
                  </a:lnTo>
                  <a:lnTo>
                    <a:pt x="276" y="228"/>
                  </a:lnTo>
                  <a:lnTo>
                    <a:pt x="276" y="234"/>
                  </a:lnTo>
                  <a:lnTo>
                    <a:pt x="282" y="240"/>
                  </a:lnTo>
                  <a:lnTo>
                    <a:pt x="288" y="246"/>
                  </a:lnTo>
                  <a:lnTo>
                    <a:pt x="288" y="252"/>
                  </a:lnTo>
                  <a:lnTo>
                    <a:pt x="288" y="258"/>
                  </a:lnTo>
                  <a:lnTo>
                    <a:pt x="294" y="258"/>
                  </a:lnTo>
                  <a:lnTo>
                    <a:pt x="294" y="264"/>
                  </a:lnTo>
                  <a:lnTo>
                    <a:pt x="288" y="270"/>
                  </a:lnTo>
                  <a:lnTo>
                    <a:pt x="282" y="276"/>
                  </a:lnTo>
                  <a:lnTo>
                    <a:pt x="282" y="282"/>
                  </a:lnTo>
                  <a:lnTo>
                    <a:pt x="282" y="288"/>
                  </a:lnTo>
                  <a:lnTo>
                    <a:pt x="282" y="29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1" name="Freeform 3139"/>
            <p:cNvSpPr>
              <a:spLocks/>
            </p:cNvSpPr>
            <p:nvPr/>
          </p:nvSpPr>
          <p:spPr bwMode="auto">
            <a:xfrm>
              <a:off x="3204" y="2334"/>
              <a:ext cx="282" cy="486"/>
            </a:xfrm>
            <a:custGeom>
              <a:avLst/>
              <a:gdLst>
                <a:gd name="T0" fmla="*/ 276 w 282"/>
                <a:gd name="T1" fmla="*/ 426 h 486"/>
                <a:gd name="T2" fmla="*/ 264 w 282"/>
                <a:gd name="T3" fmla="*/ 462 h 486"/>
                <a:gd name="T4" fmla="*/ 240 w 282"/>
                <a:gd name="T5" fmla="*/ 462 h 486"/>
                <a:gd name="T6" fmla="*/ 198 w 282"/>
                <a:gd name="T7" fmla="*/ 468 h 486"/>
                <a:gd name="T8" fmla="*/ 180 w 282"/>
                <a:gd name="T9" fmla="*/ 486 h 486"/>
                <a:gd name="T10" fmla="*/ 180 w 282"/>
                <a:gd name="T11" fmla="*/ 474 h 486"/>
                <a:gd name="T12" fmla="*/ 168 w 282"/>
                <a:gd name="T13" fmla="*/ 456 h 486"/>
                <a:gd name="T14" fmla="*/ 156 w 282"/>
                <a:gd name="T15" fmla="*/ 438 h 486"/>
                <a:gd name="T16" fmla="*/ 162 w 282"/>
                <a:gd name="T17" fmla="*/ 420 h 486"/>
                <a:gd name="T18" fmla="*/ 162 w 282"/>
                <a:gd name="T19" fmla="*/ 408 h 486"/>
                <a:gd name="T20" fmla="*/ 96 w 282"/>
                <a:gd name="T21" fmla="*/ 408 h 486"/>
                <a:gd name="T22" fmla="*/ 0 w 282"/>
                <a:gd name="T23" fmla="*/ 414 h 486"/>
                <a:gd name="T24" fmla="*/ 6 w 282"/>
                <a:gd name="T25" fmla="*/ 402 h 486"/>
                <a:gd name="T26" fmla="*/ 12 w 282"/>
                <a:gd name="T27" fmla="*/ 384 h 486"/>
                <a:gd name="T28" fmla="*/ 6 w 282"/>
                <a:gd name="T29" fmla="*/ 372 h 486"/>
                <a:gd name="T30" fmla="*/ 18 w 282"/>
                <a:gd name="T31" fmla="*/ 360 h 486"/>
                <a:gd name="T32" fmla="*/ 12 w 282"/>
                <a:gd name="T33" fmla="*/ 354 h 486"/>
                <a:gd name="T34" fmla="*/ 24 w 282"/>
                <a:gd name="T35" fmla="*/ 342 h 486"/>
                <a:gd name="T36" fmla="*/ 24 w 282"/>
                <a:gd name="T37" fmla="*/ 336 h 486"/>
                <a:gd name="T38" fmla="*/ 36 w 282"/>
                <a:gd name="T39" fmla="*/ 324 h 486"/>
                <a:gd name="T40" fmla="*/ 42 w 282"/>
                <a:gd name="T41" fmla="*/ 306 h 486"/>
                <a:gd name="T42" fmla="*/ 48 w 282"/>
                <a:gd name="T43" fmla="*/ 294 h 486"/>
                <a:gd name="T44" fmla="*/ 36 w 282"/>
                <a:gd name="T45" fmla="*/ 294 h 486"/>
                <a:gd name="T46" fmla="*/ 54 w 282"/>
                <a:gd name="T47" fmla="*/ 288 h 486"/>
                <a:gd name="T48" fmla="*/ 54 w 282"/>
                <a:gd name="T49" fmla="*/ 276 h 486"/>
                <a:gd name="T50" fmla="*/ 42 w 282"/>
                <a:gd name="T51" fmla="*/ 270 h 486"/>
                <a:gd name="T52" fmla="*/ 42 w 282"/>
                <a:gd name="T53" fmla="*/ 258 h 486"/>
                <a:gd name="T54" fmla="*/ 36 w 282"/>
                <a:gd name="T55" fmla="*/ 252 h 486"/>
                <a:gd name="T56" fmla="*/ 36 w 282"/>
                <a:gd name="T57" fmla="*/ 228 h 486"/>
                <a:gd name="T58" fmla="*/ 36 w 282"/>
                <a:gd name="T59" fmla="*/ 222 h 486"/>
                <a:gd name="T60" fmla="*/ 36 w 282"/>
                <a:gd name="T61" fmla="*/ 210 h 486"/>
                <a:gd name="T62" fmla="*/ 36 w 282"/>
                <a:gd name="T63" fmla="*/ 204 h 486"/>
                <a:gd name="T64" fmla="*/ 42 w 282"/>
                <a:gd name="T65" fmla="*/ 186 h 486"/>
                <a:gd name="T66" fmla="*/ 30 w 282"/>
                <a:gd name="T67" fmla="*/ 180 h 486"/>
                <a:gd name="T68" fmla="*/ 36 w 282"/>
                <a:gd name="T69" fmla="*/ 174 h 486"/>
                <a:gd name="T70" fmla="*/ 30 w 282"/>
                <a:gd name="T71" fmla="*/ 168 h 486"/>
                <a:gd name="T72" fmla="*/ 24 w 282"/>
                <a:gd name="T73" fmla="*/ 168 h 486"/>
                <a:gd name="T74" fmla="*/ 30 w 282"/>
                <a:gd name="T75" fmla="*/ 156 h 486"/>
                <a:gd name="T76" fmla="*/ 30 w 282"/>
                <a:gd name="T77" fmla="*/ 144 h 486"/>
                <a:gd name="T78" fmla="*/ 30 w 282"/>
                <a:gd name="T79" fmla="*/ 144 h 486"/>
                <a:gd name="T80" fmla="*/ 42 w 282"/>
                <a:gd name="T81" fmla="*/ 132 h 486"/>
                <a:gd name="T82" fmla="*/ 36 w 282"/>
                <a:gd name="T83" fmla="*/ 114 h 486"/>
                <a:gd name="T84" fmla="*/ 42 w 282"/>
                <a:gd name="T85" fmla="*/ 108 h 486"/>
                <a:gd name="T86" fmla="*/ 42 w 282"/>
                <a:gd name="T87" fmla="*/ 96 h 486"/>
                <a:gd name="T88" fmla="*/ 42 w 282"/>
                <a:gd name="T89" fmla="*/ 90 h 486"/>
                <a:gd name="T90" fmla="*/ 60 w 282"/>
                <a:gd name="T91" fmla="*/ 84 h 486"/>
                <a:gd name="T92" fmla="*/ 72 w 282"/>
                <a:gd name="T93" fmla="*/ 72 h 486"/>
                <a:gd name="T94" fmla="*/ 78 w 282"/>
                <a:gd name="T95" fmla="*/ 54 h 486"/>
                <a:gd name="T96" fmla="*/ 72 w 282"/>
                <a:gd name="T97" fmla="*/ 48 h 486"/>
                <a:gd name="T98" fmla="*/ 72 w 282"/>
                <a:gd name="T99" fmla="*/ 30 h 486"/>
                <a:gd name="T100" fmla="*/ 78 w 282"/>
                <a:gd name="T101" fmla="*/ 30 h 486"/>
                <a:gd name="T102" fmla="*/ 90 w 282"/>
                <a:gd name="T103" fmla="*/ 24 h 486"/>
                <a:gd name="T104" fmla="*/ 144 w 282"/>
                <a:gd name="T105" fmla="*/ 6 h 486"/>
                <a:gd name="T106" fmla="*/ 210 w 282"/>
                <a:gd name="T107" fmla="*/ 0 h 486"/>
                <a:gd name="T108" fmla="*/ 264 w 282"/>
                <a:gd name="T109" fmla="*/ 0 h 486"/>
                <a:gd name="T110" fmla="*/ 270 w 282"/>
                <a:gd name="T111" fmla="*/ 54 h 486"/>
                <a:gd name="T112" fmla="*/ 270 w 282"/>
                <a:gd name="T113" fmla="*/ 144 h 486"/>
                <a:gd name="T114" fmla="*/ 264 w 282"/>
                <a:gd name="T115" fmla="*/ 240 h 486"/>
                <a:gd name="T116" fmla="*/ 264 w 282"/>
                <a:gd name="T117" fmla="*/ 33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2" h="486">
                  <a:moveTo>
                    <a:pt x="270" y="354"/>
                  </a:moveTo>
                  <a:lnTo>
                    <a:pt x="276" y="384"/>
                  </a:lnTo>
                  <a:lnTo>
                    <a:pt x="276" y="396"/>
                  </a:lnTo>
                  <a:lnTo>
                    <a:pt x="276" y="426"/>
                  </a:lnTo>
                  <a:lnTo>
                    <a:pt x="282" y="456"/>
                  </a:lnTo>
                  <a:lnTo>
                    <a:pt x="282" y="462"/>
                  </a:lnTo>
                  <a:lnTo>
                    <a:pt x="276" y="468"/>
                  </a:lnTo>
                  <a:lnTo>
                    <a:pt x="264" y="462"/>
                  </a:lnTo>
                  <a:lnTo>
                    <a:pt x="258" y="462"/>
                  </a:lnTo>
                  <a:lnTo>
                    <a:pt x="240" y="456"/>
                  </a:lnTo>
                  <a:lnTo>
                    <a:pt x="234" y="462"/>
                  </a:lnTo>
                  <a:lnTo>
                    <a:pt x="240" y="462"/>
                  </a:lnTo>
                  <a:lnTo>
                    <a:pt x="210" y="474"/>
                  </a:lnTo>
                  <a:lnTo>
                    <a:pt x="210" y="468"/>
                  </a:lnTo>
                  <a:lnTo>
                    <a:pt x="204" y="468"/>
                  </a:lnTo>
                  <a:lnTo>
                    <a:pt x="198" y="468"/>
                  </a:lnTo>
                  <a:lnTo>
                    <a:pt x="204" y="474"/>
                  </a:lnTo>
                  <a:lnTo>
                    <a:pt x="198" y="480"/>
                  </a:lnTo>
                  <a:lnTo>
                    <a:pt x="192" y="486"/>
                  </a:lnTo>
                  <a:lnTo>
                    <a:pt x="180" y="486"/>
                  </a:lnTo>
                  <a:lnTo>
                    <a:pt x="180" y="480"/>
                  </a:lnTo>
                  <a:lnTo>
                    <a:pt x="180" y="474"/>
                  </a:lnTo>
                  <a:lnTo>
                    <a:pt x="174" y="474"/>
                  </a:lnTo>
                  <a:lnTo>
                    <a:pt x="180" y="474"/>
                  </a:lnTo>
                  <a:lnTo>
                    <a:pt x="180" y="468"/>
                  </a:lnTo>
                  <a:lnTo>
                    <a:pt x="174" y="468"/>
                  </a:lnTo>
                  <a:lnTo>
                    <a:pt x="174" y="462"/>
                  </a:lnTo>
                  <a:lnTo>
                    <a:pt x="168" y="456"/>
                  </a:lnTo>
                  <a:lnTo>
                    <a:pt x="162" y="450"/>
                  </a:lnTo>
                  <a:lnTo>
                    <a:pt x="162" y="444"/>
                  </a:lnTo>
                  <a:lnTo>
                    <a:pt x="156" y="444"/>
                  </a:lnTo>
                  <a:lnTo>
                    <a:pt x="156" y="438"/>
                  </a:lnTo>
                  <a:lnTo>
                    <a:pt x="156" y="432"/>
                  </a:lnTo>
                  <a:lnTo>
                    <a:pt x="156" y="426"/>
                  </a:lnTo>
                  <a:lnTo>
                    <a:pt x="162" y="426"/>
                  </a:lnTo>
                  <a:lnTo>
                    <a:pt x="162" y="420"/>
                  </a:lnTo>
                  <a:lnTo>
                    <a:pt x="162" y="414"/>
                  </a:lnTo>
                  <a:lnTo>
                    <a:pt x="162" y="408"/>
                  </a:lnTo>
                  <a:lnTo>
                    <a:pt x="168" y="408"/>
                  </a:lnTo>
                  <a:lnTo>
                    <a:pt x="162" y="408"/>
                  </a:lnTo>
                  <a:lnTo>
                    <a:pt x="156" y="408"/>
                  </a:lnTo>
                  <a:lnTo>
                    <a:pt x="120" y="408"/>
                  </a:lnTo>
                  <a:lnTo>
                    <a:pt x="114" y="408"/>
                  </a:lnTo>
                  <a:lnTo>
                    <a:pt x="96" y="408"/>
                  </a:lnTo>
                  <a:lnTo>
                    <a:pt x="72" y="414"/>
                  </a:lnTo>
                  <a:lnTo>
                    <a:pt x="54" y="414"/>
                  </a:lnTo>
                  <a:lnTo>
                    <a:pt x="42" y="414"/>
                  </a:lnTo>
                  <a:lnTo>
                    <a:pt x="0" y="414"/>
                  </a:lnTo>
                  <a:lnTo>
                    <a:pt x="6" y="414"/>
                  </a:lnTo>
                  <a:lnTo>
                    <a:pt x="12" y="408"/>
                  </a:lnTo>
                  <a:lnTo>
                    <a:pt x="6" y="408"/>
                  </a:lnTo>
                  <a:lnTo>
                    <a:pt x="6" y="402"/>
                  </a:lnTo>
                  <a:lnTo>
                    <a:pt x="6" y="396"/>
                  </a:lnTo>
                  <a:lnTo>
                    <a:pt x="0" y="390"/>
                  </a:lnTo>
                  <a:lnTo>
                    <a:pt x="6" y="390"/>
                  </a:lnTo>
                  <a:lnTo>
                    <a:pt x="12" y="384"/>
                  </a:lnTo>
                  <a:lnTo>
                    <a:pt x="6" y="378"/>
                  </a:lnTo>
                  <a:lnTo>
                    <a:pt x="12" y="378"/>
                  </a:lnTo>
                  <a:lnTo>
                    <a:pt x="6" y="378"/>
                  </a:lnTo>
                  <a:lnTo>
                    <a:pt x="6" y="372"/>
                  </a:lnTo>
                  <a:lnTo>
                    <a:pt x="12" y="378"/>
                  </a:lnTo>
                  <a:lnTo>
                    <a:pt x="12" y="372"/>
                  </a:lnTo>
                  <a:lnTo>
                    <a:pt x="12" y="360"/>
                  </a:lnTo>
                  <a:lnTo>
                    <a:pt x="18" y="360"/>
                  </a:lnTo>
                  <a:lnTo>
                    <a:pt x="18" y="354"/>
                  </a:lnTo>
                  <a:lnTo>
                    <a:pt x="12" y="354"/>
                  </a:lnTo>
                  <a:lnTo>
                    <a:pt x="12" y="348"/>
                  </a:lnTo>
                  <a:lnTo>
                    <a:pt x="12" y="354"/>
                  </a:lnTo>
                  <a:lnTo>
                    <a:pt x="18" y="354"/>
                  </a:lnTo>
                  <a:lnTo>
                    <a:pt x="18" y="348"/>
                  </a:lnTo>
                  <a:lnTo>
                    <a:pt x="18" y="342"/>
                  </a:lnTo>
                  <a:lnTo>
                    <a:pt x="24" y="342"/>
                  </a:lnTo>
                  <a:lnTo>
                    <a:pt x="24" y="336"/>
                  </a:lnTo>
                  <a:lnTo>
                    <a:pt x="30" y="342"/>
                  </a:lnTo>
                  <a:lnTo>
                    <a:pt x="30" y="336"/>
                  </a:lnTo>
                  <a:lnTo>
                    <a:pt x="24" y="336"/>
                  </a:lnTo>
                  <a:lnTo>
                    <a:pt x="24" y="330"/>
                  </a:lnTo>
                  <a:lnTo>
                    <a:pt x="30" y="330"/>
                  </a:lnTo>
                  <a:lnTo>
                    <a:pt x="30" y="324"/>
                  </a:lnTo>
                  <a:lnTo>
                    <a:pt x="36" y="324"/>
                  </a:lnTo>
                  <a:lnTo>
                    <a:pt x="36" y="318"/>
                  </a:lnTo>
                  <a:lnTo>
                    <a:pt x="42" y="312"/>
                  </a:lnTo>
                  <a:lnTo>
                    <a:pt x="36" y="306"/>
                  </a:lnTo>
                  <a:lnTo>
                    <a:pt x="42" y="306"/>
                  </a:lnTo>
                  <a:lnTo>
                    <a:pt x="48" y="306"/>
                  </a:lnTo>
                  <a:lnTo>
                    <a:pt x="42" y="306"/>
                  </a:lnTo>
                  <a:lnTo>
                    <a:pt x="48" y="300"/>
                  </a:lnTo>
                  <a:lnTo>
                    <a:pt x="48" y="294"/>
                  </a:lnTo>
                  <a:lnTo>
                    <a:pt x="48" y="300"/>
                  </a:lnTo>
                  <a:lnTo>
                    <a:pt x="42" y="300"/>
                  </a:lnTo>
                  <a:lnTo>
                    <a:pt x="36" y="300"/>
                  </a:lnTo>
                  <a:lnTo>
                    <a:pt x="36" y="294"/>
                  </a:lnTo>
                  <a:lnTo>
                    <a:pt x="42" y="294"/>
                  </a:lnTo>
                  <a:lnTo>
                    <a:pt x="42" y="288"/>
                  </a:lnTo>
                  <a:lnTo>
                    <a:pt x="48" y="288"/>
                  </a:lnTo>
                  <a:lnTo>
                    <a:pt x="54" y="288"/>
                  </a:lnTo>
                  <a:lnTo>
                    <a:pt x="48" y="282"/>
                  </a:lnTo>
                  <a:lnTo>
                    <a:pt x="54" y="282"/>
                  </a:lnTo>
                  <a:lnTo>
                    <a:pt x="60" y="276"/>
                  </a:lnTo>
                  <a:lnTo>
                    <a:pt x="54" y="276"/>
                  </a:lnTo>
                  <a:lnTo>
                    <a:pt x="48" y="276"/>
                  </a:lnTo>
                  <a:lnTo>
                    <a:pt x="54" y="270"/>
                  </a:lnTo>
                  <a:lnTo>
                    <a:pt x="48" y="270"/>
                  </a:lnTo>
                  <a:lnTo>
                    <a:pt x="42" y="270"/>
                  </a:lnTo>
                  <a:lnTo>
                    <a:pt x="36" y="264"/>
                  </a:lnTo>
                  <a:lnTo>
                    <a:pt x="42" y="258"/>
                  </a:lnTo>
                  <a:lnTo>
                    <a:pt x="48" y="264"/>
                  </a:lnTo>
                  <a:lnTo>
                    <a:pt x="42" y="258"/>
                  </a:lnTo>
                  <a:lnTo>
                    <a:pt x="48" y="258"/>
                  </a:lnTo>
                  <a:lnTo>
                    <a:pt x="48" y="252"/>
                  </a:lnTo>
                  <a:lnTo>
                    <a:pt x="42" y="252"/>
                  </a:lnTo>
                  <a:lnTo>
                    <a:pt x="36" y="252"/>
                  </a:lnTo>
                  <a:lnTo>
                    <a:pt x="36" y="246"/>
                  </a:lnTo>
                  <a:lnTo>
                    <a:pt x="42" y="240"/>
                  </a:lnTo>
                  <a:lnTo>
                    <a:pt x="36" y="240"/>
                  </a:lnTo>
                  <a:lnTo>
                    <a:pt x="36" y="228"/>
                  </a:lnTo>
                  <a:lnTo>
                    <a:pt x="42" y="228"/>
                  </a:lnTo>
                  <a:lnTo>
                    <a:pt x="42" y="216"/>
                  </a:lnTo>
                  <a:lnTo>
                    <a:pt x="36" y="216"/>
                  </a:lnTo>
                  <a:lnTo>
                    <a:pt x="36" y="222"/>
                  </a:lnTo>
                  <a:lnTo>
                    <a:pt x="30" y="222"/>
                  </a:lnTo>
                  <a:lnTo>
                    <a:pt x="30" y="216"/>
                  </a:lnTo>
                  <a:lnTo>
                    <a:pt x="30" y="210"/>
                  </a:lnTo>
                  <a:lnTo>
                    <a:pt x="36" y="210"/>
                  </a:lnTo>
                  <a:lnTo>
                    <a:pt x="36" y="204"/>
                  </a:lnTo>
                  <a:lnTo>
                    <a:pt x="30" y="204"/>
                  </a:lnTo>
                  <a:lnTo>
                    <a:pt x="30" y="198"/>
                  </a:lnTo>
                  <a:lnTo>
                    <a:pt x="36" y="204"/>
                  </a:lnTo>
                  <a:lnTo>
                    <a:pt x="36" y="198"/>
                  </a:lnTo>
                  <a:lnTo>
                    <a:pt x="36" y="192"/>
                  </a:lnTo>
                  <a:lnTo>
                    <a:pt x="42" y="192"/>
                  </a:lnTo>
                  <a:lnTo>
                    <a:pt x="42" y="186"/>
                  </a:lnTo>
                  <a:lnTo>
                    <a:pt x="36" y="186"/>
                  </a:lnTo>
                  <a:lnTo>
                    <a:pt x="36" y="192"/>
                  </a:lnTo>
                  <a:lnTo>
                    <a:pt x="36" y="186"/>
                  </a:lnTo>
                  <a:lnTo>
                    <a:pt x="30" y="180"/>
                  </a:lnTo>
                  <a:lnTo>
                    <a:pt x="36" y="180"/>
                  </a:lnTo>
                  <a:lnTo>
                    <a:pt x="36" y="174"/>
                  </a:lnTo>
                  <a:lnTo>
                    <a:pt x="36" y="168"/>
                  </a:lnTo>
                  <a:lnTo>
                    <a:pt x="36" y="174"/>
                  </a:lnTo>
                  <a:lnTo>
                    <a:pt x="30" y="174"/>
                  </a:lnTo>
                  <a:lnTo>
                    <a:pt x="24" y="174"/>
                  </a:lnTo>
                  <a:lnTo>
                    <a:pt x="30" y="174"/>
                  </a:lnTo>
                  <a:lnTo>
                    <a:pt x="30" y="168"/>
                  </a:lnTo>
                  <a:lnTo>
                    <a:pt x="36" y="168"/>
                  </a:lnTo>
                  <a:lnTo>
                    <a:pt x="30" y="162"/>
                  </a:lnTo>
                  <a:lnTo>
                    <a:pt x="30" y="168"/>
                  </a:lnTo>
                  <a:lnTo>
                    <a:pt x="24" y="168"/>
                  </a:lnTo>
                  <a:lnTo>
                    <a:pt x="30" y="162"/>
                  </a:lnTo>
                  <a:lnTo>
                    <a:pt x="24" y="162"/>
                  </a:lnTo>
                  <a:lnTo>
                    <a:pt x="24" y="156"/>
                  </a:lnTo>
                  <a:lnTo>
                    <a:pt x="30" y="156"/>
                  </a:lnTo>
                  <a:lnTo>
                    <a:pt x="30" y="150"/>
                  </a:lnTo>
                  <a:lnTo>
                    <a:pt x="24" y="150"/>
                  </a:lnTo>
                  <a:lnTo>
                    <a:pt x="24" y="144"/>
                  </a:lnTo>
                  <a:lnTo>
                    <a:pt x="30" y="144"/>
                  </a:lnTo>
                  <a:lnTo>
                    <a:pt x="36" y="150"/>
                  </a:lnTo>
                  <a:lnTo>
                    <a:pt x="42" y="144"/>
                  </a:lnTo>
                  <a:lnTo>
                    <a:pt x="36" y="144"/>
                  </a:lnTo>
                  <a:lnTo>
                    <a:pt x="30" y="144"/>
                  </a:lnTo>
                  <a:lnTo>
                    <a:pt x="30" y="138"/>
                  </a:lnTo>
                  <a:lnTo>
                    <a:pt x="36" y="138"/>
                  </a:lnTo>
                  <a:lnTo>
                    <a:pt x="42" y="138"/>
                  </a:lnTo>
                  <a:lnTo>
                    <a:pt x="42" y="132"/>
                  </a:lnTo>
                  <a:lnTo>
                    <a:pt x="36" y="132"/>
                  </a:lnTo>
                  <a:lnTo>
                    <a:pt x="36" y="126"/>
                  </a:lnTo>
                  <a:lnTo>
                    <a:pt x="42" y="120"/>
                  </a:lnTo>
                  <a:lnTo>
                    <a:pt x="36" y="114"/>
                  </a:lnTo>
                  <a:lnTo>
                    <a:pt x="42" y="114"/>
                  </a:lnTo>
                  <a:lnTo>
                    <a:pt x="42" y="120"/>
                  </a:lnTo>
                  <a:lnTo>
                    <a:pt x="42" y="114"/>
                  </a:lnTo>
                  <a:lnTo>
                    <a:pt x="42" y="108"/>
                  </a:lnTo>
                  <a:lnTo>
                    <a:pt x="48" y="108"/>
                  </a:lnTo>
                  <a:lnTo>
                    <a:pt x="48" y="102"/>
                  </a:lnTo>
                  <a:lnTo>
                    <a:pt x="42" y="102"/>
                  </a:lnTo>
                  <a:lnTo>
                    <a:pt x="42" y="96"/>
                  </a:lnTo>
                  <a:lnTo>
                    <a:pt x="48" y="96"/>
                  </a:lnTo>
                  <a:lnTo>
                    <a:pt x="54" y="96"/>
                  </a:lnTo>
                  <a:lnTo>
                    <a:pt x="48" y="96"/>
                  </a:lnTo>
                  <a:lnTo>
                    <a:pt x="42" y="90"/>
                  </a:lnTo>
                  <a:lnTo>
                    <a:pt x="48" y="90"/>
                  </a:lnTo>
                  <a:lnTo>
                    <a:pt x="54" y="90"/>
                  </a:lnTo>
                  <a:lnTo>
                    <a:pt x="54" y="84"/>
                  </a:lnTo>
                  <a:lnTo>
                    <a:pt x="60" y="84"/>
                  </a:lnTo>
                  <a:lnTo>
                    <a:pt x="60" y="78"/>
                  </a:lnTo>
                  <a:lnTo>
                    <a:pt x="66" y="72"/>
                  </a:lnTo>
                  <a:lnTo>
                    <a:pt x="66" y="78"/>
                  </a:lnTo>
                  <a:lnTo>
                    <a:pt x="72" y="72"/>
                  </a:lnTo>
                  <a:lnTo>
                    <a:pt x="72" y="66"/>
                  </a:lnTo>
                  <a:lnTo>
                    <a:pt x="72" y="60"/>
                  </a:lnTo>
                  <a:lnTo>
                    <a:pt x="78" y="60"/>
                  </a:lnTo>
                  <a:lnTo>
                    <a:pt x="78" y="54"/>
                  </a:lnTo>
                  <a:lnTo>
                    <a:pt x="72" y="54"/>
                  </a:lnTo>
                  <a:lnTo>
                    <a:pt x="72" y="48"/>
                  </a:lnTo>
                  <a:lnTo>
                    <a:pt x="72" y="42"/>
                  </a:lnTo>
                  <a:lnTo>
                    <a:pt x="72" y="48"/>
                  </a:lnTo>
                  <a:lnTo>
                    <a:pt x="78" y="48"/>
                  </a:lnTo>
                  <a:lnTo>
                    <a:pt x="78" y="42"/>
                  </a:lnTo>
                  <a:lnTo>
                    <a:pt x="72" y="42"/>
                  </a:lnTo>
                  <a:lnTo>
                    <a:pt x="72" y="30"/>
                  </a:lnTo>
                  <a:lnTo>
                    <a:pt x="78" y="30"/>
                  </a:lnTo>
                  <a:lnTo>
                    <a:pt x="78" y="36"/>
                  </a:lnTo>
                  <a:lnTo>
                    <a:pt x="84" y="36"/>
                  </a:lnTo>
                  <a:lnTo>
                    <a:pt x="78" y="30"/>
                  </a:lnTo>
                  <a:lnTo>
                    <a:pt x="78" y="24"/>
                  </a:lnTo>
                  <a:lnTo>
                    <a:pt x="84" y="24"/>
                  </a:lnTo>
                  <a:lnTo>
                    <a:pt x="84" y="30"/>
                  </a:lnTo>
                  <a:lnTo>
                    <a:pt x="90" y="24"/>
                  </a:lnTo>
                  <a:lnTo>
                    <a:pt x="96" y="18"/>
                  </a:lnTo>
                  <a:lnTo>
                    <a:pt x="90" y="12"/>
                  </a:lnTo>
                  <a:lnTo>
                    <a:pt x="138" y="6"/>
                  </a:lnTo>
                  <a:lnTo>
                    <a:pt x="144" y="6"/>
                  </a:lnTo>
                  <a:lnTo>
                    <a:pt x="168" y="6"/>
                  </a:lnTo>
                  <a:lnTo>
                    <a:pt x="180" y="6"/>
                  </a:lnTo>
                  <a:lnTo>
                    <a:pt x="198" y="6"/>
                  </a:lnTo>
                  <a:lnTo>
                    <a:pt x="210" y="0"/>
                  </a:lnTo>
                  <a:lnTo>
                    <a:pt x="216" y="0"/>
                  </a:lnTo>
                  <a:lnTo>
                    <a:pt x="246" y="0"/>
                  </a:lnTo>
                  <a:lnTo>
                    <a:pt x="252" y="0"/>
                  </a:lnTo>
                  <a:lnTo>
                    <a:pt x="264" y="0"/>
                  </a:lnTo>
                  <a:lnTo>
                    <a:pt x="264" y="6"/>
                  </a:lnTo>
                  <a:lnTo>
                    <a:pt x="270" y="6"/>
                  </a:lnTo>
                  <a:lnTo>
                    <a:pt x="270" y="42"/>
                  </a:lnTo>
                  <a:lnTo>
                    <a:pt x="270" y="54"/>
                  </a:lnTo>
                  <a:lnTo>
                    <a:pt x="270" y="66"/>
                  </a:lnTo>
                  <a:lnTo>
                    <a:pt x="270" y="90"/>
                  </a:lnTo>
                  <a:lnTo>
                    <a:pt x="270" y="126"/>
                  </a:lnTo>
                  <a:lnTo>
                    <a:pt x="270" y="144"/>
                  </a:lnTo>
                  <a:lnTo>
                    <a:pt x="264" y="168"/>
                  </a:lnTo>
                  <a:lnTo>
                    <a:pt x="264" y="198"/>
                  </a:lnTo>
                  <a:lnTo>
                    <a:pt x="264" y="204"/>
                  </a:lnTo>
                  <a:lnTo>
                    <a:pt x="264" y="240"/>
                  </a:lnTo>
                  <a:lnTo>
                    <a:pt x="264" y="270"/>
                  </a:lnTo>
                  <a:lnTo>
                    <a:pt x="264" y="276"/>
                  </a:lnTo>
                  <a:lnTo>
                    <a:pt x="264" y="312"/>
                  </a:lnTo>
                  <a:lnTo>
                    <a:pt x="264" y="330"/>
                  </a:lnTo>
                  <a:lnTo>
                    <a:pt x="270" y="35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2" name="Freeform 3140"/>
            <p:cNvSpPr>
              <a:spLocks noEditPoints="1"/>
            </p:cNvSpPr>
            <p:nvPr/>
          </p:nvSpPr>
          <p:spPr bwMode="auto">
            <a:xfrm>
              <a:off x="3672" y="2286"/>
              <a:ext cx="426" cy="450"/>
            </a:xfrm>
            <a:custGeom>
              <a:avLst/>
              <a:gdLst>
                <a:gd name="T0" fmla="*/ 78 w 426"/>
                <a:gd name="T1" fmla="*/ 324 h 450"/>
                <a:gd name="T2" fmla="*/ 84 w 426"/>
                <a:gd name="T3" fmla="*/ 300 h 450"/>
                <a:gd name="T4" fmla="*/ 84 w 426"/>
                <a:gd name="T5" fmla="*/ 282 h 450"/>
                <a:gd name="T6" fmla="*/ 72 w 426"/>
                <a:gd name="T7" fmla="*/ 258 h 450"/>
                <a:gd name="T8" fmla="*/ 66 w 426"/>
                <a:gd name="T9" fmla="*/ 240 h 450"/>
                <a:gd name="T10" fmla="*/ 42 w 426"/>
                <a:gd name="T11" fmla="*/ 174 h 450"/>
                <a:gd name="T12" fmla="*/ 30 w 426"/>
                <a:gd name="T13" fmla="*/ 114 h 450"/>
                <a:gd name="T14" fmla="*/ 6 w 426"/>
                <a:gd name="T15" fmla="*/ 42 h 450"/>
                <a:gd name="T16" fmla="*/ 30 w 426"/>
                <a:gd name="T17" fmla="*/ 24 h 450"/>
                <a:gd name="T18" fmla="*/ 84 w 426"/>
                <a:gd name="T19" fmla="*/ 18 h 450"/>
                <a:gd name="T20" fmla="*/ 138 w 426"/>
                <a:gd name="T21" fmla="*/ 12 h 450"/>
                <a:gd name="T22" fmla="*/ 204 w 426"/>
                <a:gd name="T23" fmla="*/ 12 h 450"/>
                <a:gd name="T24" fmla="*/ 186 w 426"/>
                <a:gd name="T25" fmla="*/ 24 h 450"/>
                <a:gd name="T26" fmla="*/ 192 w 426"/>
                <a:gd name="T27" fmla="*/ 36 h 450"/>
                <a:gd name="T28" fmla="*/ 210 w 426"/>
                <a:gd name="T29" fmla="*/ 48 h 450"/>
                <a:gd name="T30" fmla="*/ 234 w 426"/>
                <a:gd name="T31" fmla="*/ 60 h 450"/>
                <a:gd name="T32" fmla="*/ 246 w 426"/>
                <a:gd name="T33" fmla="*/ 78 h 450"/>
                <a:gd name="T34" fmla="*/ 258 w 426"/>
                <a:gd name="T35" fmla="*/ 102 h 450"/>
                <a:gd name="T36" fmla="*/ 282 w 426"/>
                <a:gd name="T37" fmla="*/ 108 h 450"/>
                <a:gd name="T38" fmla="*/ 294 w 426"/>
                <a:gd name="T39" fmla="*/ 126 h 450"/>
                <a:gd name="T40" fmla="*/ 312 w 426"/>
                <a:gd name="T41" fmla="*/ 132 h 450"/>
                <a:gd name="T42" fmla="*/ 318 w 426"/>
                <a:gd name="T43" fmla="*/ 144 h 450"/>
                <a:gd name="T44" fmla="*/ 318 w 426"/>
                <a:gd name="T45" fmla="*/ 150 h 450"/>
                <a:gd name="T46" fmla="*/ 324 w 426"/>
                <a:gd name="T47" fmla="*/ 156 h 450"/>
                <a:gd name="T48" fmla="*/ 336 w 426"/>
                <a:gd name="T49" fmla="*/ 168 h 450"/>
                <a:gd name="T50" fmla="*/ 360 w 426"/>
                <a:gd name="T51" fmla="*/ 180 h 450"/>
                <a:gd name="T52" fmla="*/ 360 w 426"/>
                <a:gd name="T53" fmla="*/ 186 h 450"/>
                <a:gd name="T54" fmla="*/ 372 w 426"/>
                <a:gd name="T55" fmla="*/ 204 h 450"/>
                <a:gd name="T56" fmla="*/ 384 w 426"/>
                <a:gd name="T57" fmla="*/ 222 h 450"/>
                <a:gd name="T58" fmla="*/ 396 w 426"/>
                <a:gd name="T59" fmla="*/ 240 h 450"/>
                <a:gd name="T60" fmla="*/ 408 w 426"/>
                <a:gd name="T61" fmla="*/ 258 h 450"/>
                <a:gd name="T62" fmla="*/ 426 w 426"/>
                <a:gd name="T63" fmla="*/ 282 h 450"/>
                <a:gd name="T64" fmla="*/ 402 w 426"/>
                <a:gd name="T65" fmla="*/ 282 h 450"/>
                <a:gd name="T66" fmla="*/ 402 w 426"/>
                <a:gd name="T67" fmla="*/ 282 h 450"/>
                <a:gd name="T68" fmla="*/ 420 w 426"/>
                <a:gd name="T69" fmla="*/ 294 h 450"/>
                <a:gd name="T70" fmla="*/ 396 w 426"/>
                <a:gd name="T71" fmla="*/ 294 h 450"/>
                <a:gd name="T72" fmla="*/ 408 w 426"/>
                <a:gd name="T73" fmla="*/ 318 h 450"/>
                <a:gd name="T74" fmla="*/ 396 w 426"/>
                <a:gd name="T75" fmla="*/ 342 h 450"/>
                <a:gd name="T76" fmla="*/ 402 w 426"/>
                <a:gd name="T77" fmla="*/ 360 h 450"/>
                <a:gd name="T78" fmla="*/ 390 w 426"/>
                <a:gd name="T79" fmla="*/ 372 h 450"/>
                <a:gd name="T80" fmla="*/ 390 w 426"/>
                <a:gd name="T81" fmla="*/ 390 h 450"/>
                <a:gd name="T82" fmla="*/ 384 w 426"/>
                <a:gd name="T83" fmla="*/ 408 h 450"/>
                <a:gd name="T84" fmla="*/ 366 w 426"/>
                <a:gd name="T85" fmla="*/ 402 h 450"/>
                <a:gd name="T86" fmla="*/ 354 w 426"/>
                <a:gd name="T87" fmla="*/ 402 h 450"/>
                <a:gd name="T88" fmla="*/ 354 w 426"/>
                <a:gd name="T89" fmla="*/ 438 h 450"/>
                <a:gd name="T90" fmla="*/ 342 w 426"/>
                <a:gd name="T91" fmla="*/ 450 h 450"/>
                <a:gd name="T92" fmla="*/ 324 w 426"/>
                <a:gd name="T93" fmla="*/ 432 h 450"/>
                <a:gd name="T94" fmla="*/ 258 w 426"/>
                <a:gd name="T95" fmla="*/ 438 h 450"/>
                <a:gd name="T96" fmla="*/ 186 w 426"/>
                <a:gd name="T97" fmla="*/ 438 h 450"/>
                <a:gd name="T98" fmla="*/ 114 w 426"/>
                <a:gd name="T99" fmla="*/ 444 h 450"/>
                <a:gd name="T100" fmla="*/ 102 w 426"/>
                <a:gd name="T101" fmla="*/ 426 h 450"/>
                <a:gd name="T102" fmla="*/ 90 w 426"/>
                <a:gd name="T103" fmla="*/ 408 h 450"/>
                <a:gd name="T104" fmla="*/ 84 w 426"/>
                <a:gd name="T105" fmla="*/ 390 h 450"/>
                <a:gd name="T106" fmla="*/ 90 w 426"/>
                <a:gd name="T107" fmla="*/ 366 h 450"/>
                <a:gd name="T108" fmla="*/ 78 w 426"/>
                <a:gd name="T109" fmla="*/ 342 h 450"/>
                <a:gd name="T110" fmla="*/ 402 w 426"/>
                <a:gd name="T111" fmla="*/ 40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6" h="450">
                  <a:moveTo>
                    <a:pt x="78" y="342"/>
                  </a:moveTo>
                  <a:lnTo>
                    <a:pt x="78" y="336"/>
                  </a:lnTo>
                  <a:lnTo>
                    <a:pt x="78" y="330"/>
                  </a:lnTo>
                  <a:lnTo>
                    <a:pt x="78" y="324"/>
                  </a:lnTo>
                  <a:lnTo>
                    <a:pt x="78" y="318"/>
                  </a:lnTo>
                  <a:lnTo>
                    <a:pt x="78" y="312"/>
                  </a:lnTo>
                  <a:lnTo>
                    <a:pt x="78" y="306"/>
                  </a:lnTo>
                  <a:lnTo>
                    <a:pt x="84" y="300"/>
                  </a:lnTo>
                  <a:lnTo>
                    <a:pt x="90" y="294"/>
                  </a:lnTo>
                  <a:lnTo>
                    <a:pt x="90" y="288"/>
                  </a:lnTo>
                  <a:lnTo>
                    <a:pt x="84" y="288"/>
                  </a:lnTo>
                  <a:lnTo>
                    <a:pt x="84" y="282"/>
                  </a:lnTo>
                  <a:lnTo>
                    <a:pt x="84" y="276"/>
                  </a:lnTo>
                  <a:lnTo>
                    <a:pt x="78" y="270"/>
                  </a:lnTo>
                  <a:lnTo>
                    <a:pt x="72" y="264"/>
                  </a:lnTo>
                  <a:lnTo>
                    <a:pt x="72" y="258"/>
                  </a:lnTo>
                  <a:lnTo>
                    <a:pt x="72" y="252"/>
                  </a:lnTo>
                  <a:lnTo>
                    <a:pt x="66" y="252"/>
                  </a:lnTo>
                  <a:lnTo>
                    <a:pt x="66" y="246"/>
                  </a:lnTo>
                  <a:lnTo>
                    <a:pt x="66" y="240"/>
                  </a:lnTo>
                  <a:lnTo>
                    <a:pt x="60" y="234"/>
                  </a:lnTo>
                  <a:lnTo>
                    <a:pt x="54" y="210"/>
                  </a:lnTo>
                  <a:lnTo>
                    <a:pt x="48" y="180"/>
                  </a:lnTo>
                  <a:lnTo>
                    <a:pt x="42" y="174"/>
                  </a:lnTo>
                  <a:lnTo>
                    <a:pt x="42" y="156"/>
                  </a:lnTo>
                  <a:lnTo>
                    <a:pt x="30" y="132"/>
                  </a:lnTo>
                  <a:lnTo>
                    <a:pt x="30" y="126"/>
                  </a:lnTo>
                  <a:lnTo>
                    <a:pt x="30" y="114"/>
                  </a:lnTo>
                  <a:lnTo>
                    <a:pt x="24" y="96"/>
                  </a:lnTo>
                  <a:lnTo>
                    <a:pt x="18" y="72"/>
                  </a:lnTo>
                  <a:lnTo>
                    <a:pt x="12" y="66"/>
                  </a:lnTo>
                  <a:lnTo>
                    <a:pt x="6" y="42"/>
                  </a:lnTo>
                  <a:lnTo>
                    <a:pt x="0" y="30"/>
                  </a:lnTo>
                  <a:lnTo>
                    <a:pt x="12" y="24"/>
                  </a:lnTo>
                  <a:lnTo>
                    <a:pt x="24" y="24"/>
                  </a:lnTo>
                  <a:lnTo>
                    <a:pt x="30" y="24"/>
                  </a:lnTo>
                  <a:lnTo>
                    <a:pt x="54" y="24"/>
                  </a:lnTo>
                  <a:lnTo>
                    <a:pt x="66" y="18"/>
                  </a:lnTo>
                  <a:lnTo>
                    <a:pt x="72" y="18"/>
                  </a:lnTo>
                  <a:lnTo>
                    <a:pt x="84" y="18"/>
                  </a:lnTo>
                  <a:lnTo>
                    <a:pt x="108" y="18"/>
                  </a:lnTo>
                  <a:lnTo>
                    <a:pt x="120" y="12"/>
                  </a:lnTo>
                  <a:lnTo>
                    <a:pt x="132" y="12"/>
                  </a:lnTo>
                  <a:lnTo>
                    <a:pt x="138" y="12"/>
                  </a:lnTo>
                  <a:lnTo>
                    <a:pt x="168" y="6"/>
                  </a:lnTo>
                  <a:lnTo>
                    <a:pt x="204" y="0"/>
                  </a:lnTo>
                  <a:lnTo>
                    <a:pt x="204" y="6"/>
                  </a:lnTo>
                  <a:lnTo>
                    <a:pt x="204" y="12"/>
                  </a:lnTo>
                  <a:lnTo>
                    <a:pt x="198" y="12"/>
                  </a:lnTo>
                  <a:lnTo>
                    <a:pt x="192" y="18"/>
                  </a:lnTo>
                  <a:lnTo>
                    <a:pt x="192" y="24"/>
                  </a:lnTo>
                  <a:lnTo>
                    <a:pt x="186" y="24"/>
                  </a:lnTo>
                  <a:lnTo>
                    <a:pt x="192" y="30"/>
                  </a:lnTo>
                  <a:lnTo>
                    <a:pt x="186" y="30"/>
                  </a:lnTo>
                  <a:lnTo>
                    <a:pt x="186" y="36"/>
                  </a:lnTo>
                  <a:lnTo>
                    <a:pt x="192" y="36"/>
                  </a:lnTo>
                  <a:lnTo>
                    <a:pt x="198" y="42"/>
                  </a:lnTo>
                  <a:lnTo>
                    <a:pt x="204" y="42"/>
                  </a:lnTo>
                  <a:lnTo>
                    <a:pt x="204" y="48"/>
                  </a:lnTo>
                  <a:lnTo>
                    <a:pt x="210" y="48"/>
                  </a:lnTo>
                  <a:lnTo>
                    <a:pt x="216" y="54"/>
                  </a:lnTo>
                  <a:lnTo>
                    <a:pt x="222" y="54"/>
                  </a:lnTo>
                  <a:lnTo>
                    <a:pt x="228" y="54"/>
                  </a:lnTo>
                  <a:lnTo>
                    <a:pt x="234" y="60"/>
                  </a:lnTo>
                  <a:lnTo>
                    <a:pt x="234" y="66"/>
                  </a:lnTo>
                  <a:lnTo>
                    <a:pt x="240" y="66"/>
                  </a:lnTo>
                  <a:lnTo>
                    <a:pt x="240" y="72"/>
                  </a:lnTo>
                  <a:lnTo>
                    <a:pt x="246" y="78"/>
                  </a:lnTo>
                  <a:lnTo>
                    <a:pt x="252" y="84"/>
                  </a:lnTo>
                  <a:lnTo>
                    <a:pt x="258" y="90"/>
                  </a:lnTo>
                  <a:lnTo>
                    <a:pt x="258" y="96"/>
                  </a:lnTo>
                  <a:lnTo>
                    <a:pt x="258" y="102"/>
                  </a:lnTo>
                  <a:lnTo>
                    <a:pt x="264" y="102"/>
                  </a:lnTo>
                  <a:lnTo>
                    <a:pt x="270" y="108"/>
                  </a:lnTo>
                  <a:lnTo>
                    <a:pt x="276" y="108"/>
                  </a:lnTo>
                  <a:lnTo>
                    <a:pt x="282" y="108"/>
                  </a:lnTo>
                  <a:lnTo>
                    <a:pt x="282" y="114"/>
                  </a:lnTo>
                  <a:lnTo>
                    <a:pt x="288" y="114"/>
                  </a:lnTo>
                  <a:lnTo>
                    <a:pt x="294" y="120"/>
                  </a:lnTo>
                  <a:lnTo>
                    <a:pt x="294" y="126"/>
                  </a:lnTo>
                  <a:lnTo>
                    <a:pt x="300" y="126"/>
                  </a:lnTo>
                  <a:lnTo>
                    <a:pt x="300" y="132"/>
                  </a:lnTo>
                  <a:lnTo>
                    <a:pt x="306" y="132"/>
                  </a:lnTo>
                  <a:lnTo>
                    <a:pt x="312" y="132"/>
                  </a:lnTo>
                  <a:lnTo>
                    <a:pt x="312" y="138"/>
                  </a:lnTo>
                  <a:lnTo>
                    <a:pt x="318" y="138"/>
                  </a:lnTo>
                  <a:lnTo>
                    <a:pt x="324" y="144"/>
                  </a:lnTo>
                  <a:lnTo>
                    <a:pt x="318" y="144"/>
                  </a:lnTo>
                  <a:lnTo>
                    <a:pt x="324" y="144"/>
                  </a:lnTo>
                  <a:lnTo>
                    <a:pt x="318" y="144"/>
                  </a:lnTo>
                  <a:lnTo>
                    <a:pt x="324" y="150"/>
                  </a:lnTo>
                  <a:lnTo>
                    <a:pt x="318" y="150"/>
                  </a:lnTo>
                  <a:lnTo>
                    <a:pt x="324" y="150"/>
                  </a:lnTo>
                  <a:lnTo>
                    <a:pt x="324" y="156"/>
                  </a:lnTo>
                  <a:lnTo>
                    <a:pt x="324" y="150"/>
                  </a:lnTo>
                  <a:lnTo>
                    <a:pt x="324" y="156"/>
                  </a:lnTo>
                  <a:lnTo>
                    <a:pt x="330" y="156"/>
                  </a:lnTo>
                  <a:lnTo>
                    <a:pt x="330" y="162"/>
                  </a:lnTo>
                  <a:lnTo>
                    <a:pt x="336" y="162"/>
                  </a:lnTo>
                  <a:lnTo>
                    <a:pt x="336" y="168"/>
                  </a:lnTo>
                  <a:lnTo>
                    <a:pt x="342" y="168"/>
                  </a:lnTo>
                  <a:lnTo>
                    <a:pt x="342" y="174"/>
                  </a:lnTo>
                  <a:lnTo>
                    <a:pt x="354" y="174"/>
                  </a:lnTo>
                  <a:lnTo>
                    <a:pt x="360" y="180"/>
                  </a:lnTo>
                  <a:lnTo>
                    <a:pt x="360" y="174"/>
                  </a:lnTo>
                  <a:lnTo>
                    <a:pt x="360" y="180"/>
                  </a:lnTo>
                  <a:lnTo>
                    <a:pt x="366" y="186"/>
                  </a:lnTo>
                  <a:lnTo>
                    <a:pt x="360" y="186"/>
                  </a:lnTo>
                  <a:lnTo>
                    <a:pt x="366" y="192"/>
                  </a:lnTo>
                  <a:lnTo>
                    <a:pt x="366" y="198"/>
                  </a:lnTo>
                  <a:lnTo>
                    <a:pt x="372" y="198"/>
                  </a:lnTo>
                  <a:lnTo>
                    <a:pt x="372" y="204"/>
                  </a:lnTo>
                  <a:lnTo>
                    <a:pt x="372" y="210"/>
                  </a:lnTo>
                  <a:lnTo>
                    <a:pt x="378" y="216"/>
                  </a:lnTo>
                  <a:lnTo>
                    <a:pt x="378" y="222"/>
                  </a:lnTo>
                  <a:lnTo>
                    <a:pt x="384" y="222"/>
                  </a:lnTo>
                  <a:lnTo>
                    <a:pt x="390" y="222"/>
                  </a:lnTo>
                  <a:lnTo>
                    <a:pt x="396" y="228"/>
                  </a:lnTo>
                  <a:lnTo>
                    <a:pt x="396" y="234"/>
                  </a:lnTo>
                  <a:lnTo>
                    <a:pt x="396" y="240"/>
                  </a:lnTo>
                  <a:lnTo>
                    <a:pt x="402" y="240"/>
                  </a:lnTo>
                  <a:lnTo>
                    <a:pt x="402" y="246"/>
                  </a:lnTo>
                  <a:lnTo>
                    <a:pt x="402" y="252"/>
                  </a:lnTo>
                  <a:lnTo>
                    <a:pt x="408" y="258"/>
                  </a:lnTo>
                  <a:lnTo>
                    <a:pt x="408" y="264"/>
                  </a:lnTo>
                  <a:lnTo>
                    <a:pt x="426" y="270"/>
                  </a:lnTo>
                  <a:lnTo>
                    <a:pt x="420" y="276"/>
                  </a:lnTo>
                  <a:lnTo>
                    <a:pt x="426" y="282"/>
                  </a:lnTo>
                  <a:lnTo>
                    <a:pt x="408" y="288"/>
                  </a:lnTo>
                  <a:lnTo>
                    <a:pt x="408" y="282"/>
                  </a:lnTo>
                  <a:lnTo>
                    <a:pt x="402" y="288"/>
                  </a:lnTo>
                  <a:lnTo>
                    <a:pt x="402" y="282"/>
                  </a:lnTo>
                  <a:lnTo>
                    <a:pt x="402" y="288"/>
                  </a:lnTo>
                  <a:lnTo>
                    <a:pt x="396" y="282"/>
                  </a:lnTo>
                  <a:lnTo>
                    <a:pt x="402" y="288"/>
                  </a:lnTo>
                  <a:lnTo>
                    <a:pt x="402" y="282"/>
                  </a:lnTo>
                  <a:lnTo>
                    <a:pt x="402" y="288"/>
                  </a:lnTo>
                  <a:lnTo>
                    <a:pt x="408" y="288"/>
                  </a:lnTo>
                  <a:lnTo>
                    <a:pt x="420" y="288"/>
                  </a:lnTo>
                  <a:lnTo>
                    <a:pt x="420" y="294"/>
                  </a:lnTo>
                  <a:lnTo>
                    <a:pt x="414" y="300"/>
                  </a:lnTo>
                  <a:lnTo>
                    <a:pt x="408" y="294"/>
                  </a:lnTo>
                  <a:lnTo>
                    <a:pt x="408" y="300"/>
                  </a:lnTo>
                  <a:lnTo>
                    <a:pt x="396" y="294"/>
                  </a:lnTo>
                  <a:lnTo>
                    <a:pt x="414" y="312"/>
                  </a:lnTo>
                  <a:lnTo>
                    <a:pt x="408" y="312"/>
                  </a:lnTo>
                  <a:lnTo>
                    <a:pt x="402" y="312"/>
                  </a:lnTo>
                  <a:lnTo>
                    <a:pt x="408" y="318"/>
                  </a:lnTo>
                  <a:lnTo>
                    <a:pt x="408" y="324"/>
                  </a:lnTo>
                  <a:lnTo>
                    <a:pt x="408" y="330"/>
                  </a:lnTo>
                  <a:lnTo>
                    <a:pt x="402" y="342"/>
                  </a:lnTo>
                  <a:lnTo>
                    <a:pt x="396" y="342"/>
                  </a:lnTo>
                  <a:lnTo>
                    <a:pt x="396" y="348"/>
                  </a:lnTo>
                  <a:lnTo>
                    <a:pt x="408" y="348"/>
                  </a:lnTo>
                  <a:lnTo>
                    <a:pt x="402" y="354"/>
                  </a:lnTo>
                  <a:lnTo>
                    <a:pt x="402" y="360"/>
                  </a:lnTo>
                  <a:lnTo>
                    <a:pt x="390" y="366"/>
                  </a:lnTo>
                  <a:lnTo>
                    <a:pt x="390" y="372"/>
                  </a:lnTo>
                  <a:lnTo>
                    <a:pt x="396" y="372"/>
                  </a:lnTo>
                  <a:lnTo>
                    <a:pt x="390" y="372"/>
                  </a:lnTo>
                  <a:lnTo>
                    <a:pt x="396" y="378"/>
                  </a:lnTo>
                  <a:lnTo>
                    <a:pt x="390" y="384"/>
                  </a:lnTo>
                  <a:lnTo>
                    <a:pt x="396" y="384"/>
                  </a:lnTo>
                  <a:lnTo>
                    <a:pt x="390" y="390"/>
                  </a:lnTo>
                  <a:lnTo>
                    <a:pt x="396" y="402"/>
                  </a:lnTo>
                  <a:lnTo>
                    <a:pt x="396" y="408"/>
                  </a:lnTo>
                  <a:lnTo>
                    <a:pt x="390" y="408"/>
                  </a:lnTo>
                  <a:lnTo>
                    <a:pt x="384" y="408"/>
                  </a:lnTo>
                  <a:lnTo>
                    <a:pt x="378" y="408"/>
                  </a:lnTo>
                  <a:lnTo>
                    <a:pt x="378" y="402"/>
                  </a:lnTo>
                  <a:lnTo>
                    <a:pt x="372" y="402"/>
                  </a:lnTo>
                  <a:lnTo>
                    <a:pt x="366" y="402"/>
                  </a:lnTo>
                  <a:lnTo>
                    <a:pt x="360" y="402"/>
                  </a:lnTo>
                  <a:lnTo>
                    <a:pt x="354" y="402"/>
                  </a:lnTo>
                  <a:lnTo>
                    <a:pt x="354" y="408"/>
                  </a:lnTo>
                  <a:lnTo>
                    <a:pt x="354" y="402"/>
                  </a:lnTo>
                  <a:lnTo>
                    <a:pt x="354" y="408"/>
                  </a:lnTo>
                  <a:lnTo>
                    <a:pt x="354" y="420"/>
                  </a:lnTo>
                  <a:lnTo>
                    <a:pt x="354" y="426"/>
                  </a:lnTo>
                  <a:lnTo>
                    <a:pt x="354" y="438"/>
                  </a:lnTo>
                  <a:lnTo>
                    <a:pt x="354" y="444"/>
                  </a:lnTo>
                  <a:lnTo>
                    <a:pt x="354" y="450"/>
                  </a:lnTo>
                  <a:lnTo>
                    <a:pt x="348" y="450"/>
                  </a:lnTo>
                  <a:lnTo>
                    <a:pt x="342" y="450"/>
                  </a:lnTo>
                  <a:lnTo>
                    <a:pt x="342" y="444"/>
                  </a:lnTo>
                  <a:lnTo>
                    <a:pt x="342" y="438"/>
                  </a:lnTo>
                  <a:lnTo>
                    <a:pt x="336" y="432"/>
                  </a:lnTo>
                  <a:lnTo>
                    <a:pt x="324" y="432"/>
                  </a:lnTo>
                  <a:lnTo>
                    <a:pt x="318" y="432"/>
                  </a:lnTo>
                  <a:lnTo>
                    <a:pt x="306" y="432"/>
                  </a:lnTo>
                  <a:lnTo>
                    <a:pt x="300" y="432"/>
                  </a:lnTo>
                  <a:lnTo>
                    <a:pt x="258" y="438"/>
                  </a:lnTo>
                  <a:lnTo>
                    <a:pt x="246" y="438"/>
                  </a:lnTo>
                  <a:lnTo>
                    <a:pt x="222" y="438"/>
                  </a:lnTo>
                  <a:lnTo>
                    <a:pt x="210" y="438"/>
                  </a:lnTo>
                  <a:lnTo>
                    <a:pt x="186" y="438"/>
                  </a:lnTo>
                  <a:lnTo>
                    <a:pt x="180" y="438"/>
                  </a:lnTo>
                  <a:lnTo>
                    <a:pt x="162" y="438"/>
                  </a:lnTo>
                  <a:lnTo>
                    <a:pt x="156" y="444"/>
                  </a:lnTo>
                  <a:lnTo>
                    <a:pt x="114" y="444"/>
                  </a:lnTo>
                  <a:lnTo>
                    <a:pt x="108" y="444"/>
                  </a:lnTo>
                  <a:lnTo>
                    <a:pt x="108" y="438"/>
                  </a:lnTo>
                  <a:lnTo>
                    <a:pt x="108" y="432"/>
                  </a:lnTo>
                  <a:lnTo>
                    <a:pt x="102" y="426"/>
                  </a:lnTo>
                  <a:lnTo>
                    <a:pt x="102" y="420"/>
                  </a:lnTo>
                  <a:lnTo>
                    <a:pt x="96" y="420"/>
                  </a:lnTo>
                  <a:lnTo>
                    <a:pt x="96" y="408"/>
                  </a:lnTo>
                  <a:lnTo>
                    <a:pt x="90" y="408"/>
                  </a:lnTo>
                  <a:lnTo>
                    <a:pt x="90" y="402"/>
                  </a:lnTo>
                  <a:lnTo>
                    <a:pt x="84" y="402"/>
                  </a:lnTo>
                  <a:lnTo>
                    <a:pt x="84" y="396"/>
                  </a:lnTo>
                  <a:lnTo>
                    <a:pt x="84" y="390"/>
                  </a:lnTo>
                  <a:lnTo>
                    <a:pt x="84" y="384"/>
                  </a:lnTo>
                  <a:lnTo>
                    <a:pt x="90" y="372"/>
                  </a:lnTo>
                  <a:lnTo>
                    <a:pt x="84" y="372"/>
                  </a:lnTo>
                  <a:lnTo>
                    <a:pt x="90" y="366"/>
                  </a:lnTo>
                  <a:lnTo>
                    <a:pt x="84" y="354"/>
                  </a:lnTo>
                  <a:lnTo>
                    <a:pt x="78" y="354"/>
                  </a:lnTo>
                  <a:lnTo>
                    <a:pt x="78" y="348"/>
                  </a:lnTo>
                  <a:lnTo>
                    <a:pt x="78" y="342"/>
                  </a:lnTo>
                  <a:close/>
                  <a:moveTo>
                    <a:pt x="396" y="390"/>
                  </a:moveTo>
                  <a:lnTo>
                    <a:pt x="402" y="378"/>
                  </a:lnTo>
                  <a:lnTo>
                    <a:pt x="402" y="384"/>
                  </a:lnTo>
                  <a:lnTo>
                    <a:pt x="402" y="408"/>
                  </a:lnTo>
                  <a:lnTo>
                    <a:pt x="396" y="402"/>
                  </a:lnTo>
                  <a:lnTo>
                    <a:pt x="396" y="39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3" name="Freeform 3141"/>
            <p:cNvSpPr>
              <a:spLocks noEditPoints="1"/>
            </p:cNvSpPr>
            <p:nvPr/>
          </p:nvSpPr>
          <p:spPr bwMode="auto">
            <a:xfrm>
              <a:off x="3858" y="2250"/>
              <a:ext cx="402" cy="300"/>
            </a:xfrm>
            <a:custGeom>
              <a:avLst/>
              <a:gdLst>
                <a:gd name="T0" fmla="*/ 144 w 402"/>
                <a:gd name="T1" fmla="*/ 192 h 300"/>
                <a:gd name="T2" fmla="*/ 138 w 402"/>
                <a:gd name="T3" fmla="*/ 192 h 300"/>
                <a:gd name="T4" fmla="*/ 138 w 402"/>
                <a:gd name="T5" fmla="*/ 186 h 300"/>
                <a:gd name="T6" fmla="*/ 132 w 402"/>
                <a:gd name="T7" fmla="*/ 180 h 300"/>
                <a:gd name="T8" fmla="*/ 126 w 402"/>
                <a:gd name="T9" fmla="*/ 174 h 300"/>
                <a:gd name="T10" fmla="*/ 114 w 402"/>
                <a:gd name="T11" fmla="*/ 168 h 300"/>
                <a:gd name="T12" fmla="*/ 108 w 402"/>
                <a:gd name="T13" fmla="*/ 156 h 300"/>
                <a:gd name="T14" fmla="*/ 96 w 402"/>
                <a:gd name="T15" fmla="*/ 144 h 300"/>
                <a:gd name="T16" fmla="*/ 78 w 402"/>
                <a:gd name="T17" fmla="*/ 138 h 300"/>
                <a:gd name="T18" fmla="*/ 72 w 402"/>
                <a:gd name="T19" fmla="*/ 126 h 300"/>
                <a:gd name="T20" fmla="*/ 54 w 402"/>
                <a:gd name="T21" fmla="*/ 108 h 300"/>
                <a:gd name="T22" fmla="*/ 48 w 402"/>
                <a:gd name="T23" fmla="*/ 96 h 300"/>
                <a:gd name="T24" fmla="*/ 30 w 402"/>
                <a:gd name="T25" fmla="*/ 90 h 300"/>
                <a:gd name="T26" fmla="*/ 18 w 402"/>
                <a:gd name="T27" fmla="*/ 78 h 300"/>
                <a:gd name="T28" fmla="*/ 0 w 402"/>
                <a:gd name="T29" fmla="*/ 72 h 300"/>
                <a:gd name="T30" fmla="*/ 0 w 402"/>
                <a:gd name="T31" fmla="*/ 60 h 300"/>
                <a:gd name="T32" fmla="*/ 12 w 402"/>
                <a:gd name="T33" fmla="*/ 48 h 300"/>
                <a:gd name="T34" fmla="*/ 18 w 402"/>
                <a:gd name="T35" fmla="*/ 36 h 300"/>
                <a:gd name="T36" fmla="*/ 42 w 402"/>
                <a:gd name="T37" fmla="*/ 24 h 300"/>
                <a:gd name="T38" fmla="*/ 60 w 402"/>
                <a:gd name="T39" fmla="*/ 18 h 300"/>
                <a:gd name="T40" fmla="*/ 78 w 402"/>
                <a:gd name="T41" fmla="*/ 12 h 300"/>
                <a:gd name="T42" fmla="*/ 114 w 402"/>
                <a:gd name="T43" fmla="*/ 6 h 300"/>
                <a:gd name="T44" fmla="*/ 180 w 402"/>
                <a:gd name="T45" fmla="*/ 0 h 300"/>
                <a:gd name="T46" fmla="*/ 192 w 402"/>
                <a:gd name="T47" fmla="*/ 0 h 300"/>
                <a:gd name="T48" fmla="*/ 204 w 402"/>
                <a:gd name="T49" fmla="*/ 18 h 300"/>
                <a:gd name="T50" fmla="*/ 240 w 402"/>
                <a:gd name="T51" fmla="*/ 24 h 300"/>
                <a:gd name="T52" fmla="*/ 318 w 402"/>
                <a:gd name="T53" fmla="*/ 30 h 300"/>
                <a:gd name="T54" fmla="*/ 402 w 402"/>
                <a:gd name="T55" fmla="*/ 90 h 300"/>
                <a:gd name="T56" fmla="*/ 378 w 402"/>
                <a:gd name="T57" fmla="*/ 108 h 300"/>
                <a:gd name="T58" fmla="*/ 366 w 402"/>
                <a:gd name="T59" fmla="*/ 156 h 300"/>
                <a:gd name="T60" fmla="*/ 360 w 402"/>
                <a:gd name="T61" fmla="*/ 168 h 300"/>
                <a:gd name="T62" fmla="*/ 354 w 402"/>
                <a:gd name="T63" fmla="*/ 174 h 300"/>
                <a:gd name="T64" fmla="*/ 330 w 402"/>
                <a:gd name="T65" fmla="*/ 192 h 300"/>
                <a:gd name="T66" fmla="*/ 324 w 402"/>
                <a:gd name="T67" fmla="*/ 216 h 300"/>
                <a:gd name="T68" fmla="*/ 312 w 402"/>
                <a:gd name="T69" fmla="*/ 210 h 300"/>
                <a:gd name="T70" fmla="*/ 312 w 402"/>
                <a:gd name="T71" fmla="*/ 222 h 300"/>
                <a:gd name="T72" fmla="*/ 288 w 402"/>
                <a:gd name="T73" fmla="*/ 240 h 300"/>
                <a:gd name="T74" fmla="*/ 270 w 402"/>
                <a:gd name="T75" fmla="*/ 234 h 300"/>
                <a:gd name="T76" fmla="*/ 264 w 402"/>
                <a:gd name="T77" fmla="*/ 246 h 300"/>
                <a:gd name="T78" fmla="*/ 252 w 402"/>
                <a:gd name="T79" fmla="*/ 258 h 300"/>
                <a:gd name="T80" fmla="*/ 270 w 402"/>
                <a:gd name="T81" fmla="*/ 270 h 300"/>
                <a:gd name="T82" fmla="*/ 240 w 402"/>
                <a:gd name="T83" fmla="*/ 258 h 300"/>
                <a:gd name="T84" fmla="*/ 246 w 402"/>
                <a:gd name="T85" fmla="*/ 282 h 300"/>
                <a:gd name="T86" fmla="*/ 222 w 402"/>
                <a:gd name="T87" fmla="*/ 294 h 300"/>
                <a:gd name="T88" fmla="*/ 216 w 402"/>
                <a:gd name="T89" fmla="*/ 276 h 300"/>
                <a:gd name="T90" fmla="*/ 210 w 402"/>
                <a:gd name="T91" fmla="*/ 264 h 300"/>
                <a:gd name="T92" fmla="*/ 192 w 402"/>
                <a:gd name="T93" fmla="*/ 258 h 300"/>
                <a:gd name="T94" fmla="*/ 186 w 402"/>
                <a:gd name="T95" fmla="*/ 240 h 300"/>
                <a:gd name="T96" fmla="*/ 180 w 402"/>
                <a:gd name="T97" fmla="*/ 228 h 300"/>
                <a:gd name="T98" fmla="*/ 174 w 402"/>
                <a:gd name="T99" fmla="*/ 216 h 300"/>
                <a:gd name="T100" fmla="*/ 168 w 402"/>
                <a:gd name="T101" fmla="*/ 210 h 300"/>
                <a:gd name="T102" fmla="*/ 150 w 402"/>
                <a:gd name="T103" fmla="*/ 204 h 300"/>
                <a:gd name="T104" fmla="*/ 252 w 402"/>
                <a:gd name="T105" fmla="*/ 276 h 300"/>
                <a:gd name="T106" fmla="*/ 246 w 402"/>
                <a:gd name="T107" fmla="*/ 28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 h="300">
                  <a:moveTo>
                    <a:pt x="150" y="198"/>
                  </a:moveTo>
                  <a:lnTo>
                    <a:pt x="144" y="198"/>
                  </a:lnTo>
                  <a:lnTo>
                    <a:pt x="144" y="192"/>
                  </a:lnTo>
                  <a:lnTo>
                    <a:pt x="138" y="192"/>
                  </a:lnTo>
                  <a:lnTo>
                    <a:pt x="138" y="186"/>
                  </a:lnTo>
                  <a:lnTo>
                    <a:pt x="138" y="192"/>
                  </a:lnTo>
                  <a:lnTo>
                    <a:pt x="138" y="186"/>
                  </a:lnTo>
                  <a:lnTo>
                    <a:pt x="132" y="186"/>
                  </a:lnTo>
                  <a:lnTo>
                    <a:pt x="138" y="186"/>
                  </a:lnTo>
                  <a:lnTo>
                    <a:pt x="132" y="180"/>
                  </a:lnTo>
                  <a:lnTo>
                    <a:pt x="138" y="180"/>
                  </a:lnTo>
                  <a:lnTo>
                    <a:pt x="132" y="180"/>
                  </a:lnTo>
                  <a:lnTo>
                    <a:pt x="138" y="180"/>
                  </a:lnTo>
                  <a:lnTo>
                    <a:pt x="132" y="174"/>
                  </a:lnTo>
                  <a:lnTo>
                    <a:pt x="126" y="174"/>
                  </a:lnTo>
                  <a:lnTo>
                    <a:pt x="126" y="168"/>
                  </a:lnTo>
                  <a:lnTo>
                    <a:pt x="120" y="168"/>
                  </a:lnTo>
                  <a:lnTo>
                    <a:pt x="114" y="168"/>
                  </a:lnTo>
                  <a:lnTo>
                    <a:pt x="114" y="162"/>
                  </a:lnTo>
                  <a:lnTo>
                    <a:pt x="108" y="162"/>
                  </a:lnTo>
                  <a:lnTo>
                    <a:pt x="108" y="156"/>
                  </a:lnTo>
                  <a:lnTo>
                    <a:pt x="102" y="150"/>
                  </a:lnTo>
                  <a:lnTo>
                    <a:pt x="96" y="150"/>
                  </a:lnTo>
                  <a:lnTo>
                    <a:pt x="96" y="144"/>
                  </a:lnTo>
                  <a:lnTo>
                    <a:pt x="90" y="144"/>
                  </a:lnTo>
                  <a:lnTo>
                    <a:pt x="84" y="144"/>
                  </a:lnTo>
                  <a:lnTo>
                    <a:pt x="78" y="138"/>
                  </a:lnTo>
                  <a:lnTo>
                    <a:pt x="72" y="138"/>
                  </a:lnTo>
                  <a:lnTo>
                    <a:pt x="72" y="132"/>
                  </a:lnTo>
                  <a:lnTo>
                    <a:pt x="72" y="126"/>
                  </a:lnTo>
                  <a:lnTo>
                    <a:pt x="66" y="120"/>
                  </a:lnTo>
                  <a:lnTo>
                    <a:pt x="60" y="114"/>
                  </a:lnTo>
                  <a:lnTo>
                    <a:pt x="54" y="108"/>
                  </a:lnTo>
                  <a:lnTo>
                    <a:pt x="54" y="102"/>
                  </a:lnTo>
                  <a:lnTo>
                    <a:pt x="48" y="102"/>
                  </a:lnTo>
                  <a:lnTo>
                    <a:pt x="48" y="96"/>
                  </a:lnTo>
                  <a:lnTo>
                    <a:pt x="42" y="90"/>
                  </a:lnTo>
                  <a:lnTo>
                    <a:pt x="36" y="90"/>
                  </a:lnTo>
                  <a:lnTo>
                    <a:pt x="30" y="90"/>
                  </a:lnTo>
                  <a:lnTo>
                    <a:pt x="24" y="84"/>
                  </a:lnTo>
                  <a:lnTo>
                    <a:pt x="18" y="84"/>
                  </a:lnTo>
                  <a:lnTo>
                    <a:pt x="18" y="78"/>
                  </a:lnTo>
                  <a:lnTo>
                    <a:pt x="12" y="78"/>
                  </a:lnTo>
                  <a:lnTo>
                    <a:pt x="6" y="72"/>
                  </a:lnTo>
                  <a:lnTo>
                    <a:pt x="0" y="72"/>
                  </a:lnTo>
                  <a:lnTo>
                    <a:pt x="0" y="66"/>
                  </a:lnTo>
                  <a:lnTo>
                    <a:pt x="6" y="66"/>
                  </a:lnTo>
                  <a:lnTo>
                    <a:pt x="0" y="60"/>
                  </a:lnTo>
                  <a:lnTo>
                    <a:pt x="6" y="60"/>
                  </a:lnTo>
                  <a:lnTo>
                    <a:pt x="6" y="54"/>
                  </a:lnTo>
                  <a:lnTo>
                    <a:pt x="12" y="48"/>
                  </a:lnTo>
                  <a:lnTo>
                    <a:pt x="18" y="48"/>
                  </a:lnTo>
                  <a:lnTo>
                    <a:pt x="18" y="42"/>
                  </a:lnTo>
                  <a:lnTo>
                    <a:pt x="18" y="36"/>
                  </a:lnTo>
                  <a:lnTo>
                    <a:pt x="24" y="36"/>
                  </a:lnTo>
                  <a:lnTo>
                    <a:pt x="36" y="30"/>
                  </a:lnTo>
                  <a:lnTo>
                    <a:pt x="42" y="24"/>
                  </a:lnTo>
                  <a:lnTo>
                    <a:pt x="48" y="24"/>
                  </a:lnTo>
                  <a:lnTo>
                    <a:pt x="54" y="24"/>
                  </a:lnTo>
                  <a:lnTo>
                    <a:pt x="60" y="18"/>
                  </a:lnTo>
                  <a:lnTo>
                    <a:pt x="66" y="12"/>
                  </a:lnTo>
                  <a:lnTo>
                    <a:pt x="72" y="12"/>
                  </a:lnTo>
                  <a:lnTo>
                    <a:pt x="78" y="12"/>
                  </a:lnTo>
                  <a:lnTo>
                    <a:pt x="84" y="6"/>
                  </a:lnTo>
                  <a:lnTo>
                    <a:pt x="108" y="6"/>
                  </a:lnTo>
                  <a:lnTo>
                    <a:pt x="114" y="6"/>
                  </a:lnTo>
                  <a:lnTo>
                    <a:pt x="120" y="6"/>
                  </a:lnTo>
                  <a:lnTo>
                    <a:pt x="156" y="0"/>
                  </a:lnTo>
                  <a:lnTo>
                    <a:pt x="180" y="0"/>
                  </a:lnTo>
                  <a:lnTo>
                    <a:pt x="180" y="6"/>
                  </a:lnTo>
                  <a:lnTo>
                    <a:pt x="180" y="12"/>
                  </a:lnTo>
                  <a:lnTo>
                    <a:pt x="192" y="0"/>
                  </a:lnTo>
                  <a:lnTo>
                    <a:pt x="192" y="6"/>
                  </a:lnTo>
                  <a:lnTo>
                    <a:pt x="198" y="12"/>
                  </a:lnTo>
                  <a:lnTo>
                    <a:pt x="204" y="18"/>
                  </a:lnTo>
                  <a:lnTo>
                    <a:pt x="204" y="30"/>
                  </a:lnTo>
                  <a:lnTo>
                    <a:pt x="222" y="24"/>
                  </a:lnTo>
                  <a:lnTo>
                    <a:pt x="240" y="24"/>
                  </a:lnTo>
                  <a:lnTo>
                    <a:pt x="276" y="18"/>
                  </a:lnTo>
                  <a:lnTo>
                    <a:pt x="294" y="12"/>
                  </a:lnTo>
                  <a:lnTo>
                    <a:pt x="318" y="30"/>
                  </a:lnTo>
                  <a:lnTo>
                    <a:pt x="354" y="54"/>
                  </a:lnTo>
                  <a:lnTo>
                    <a:pt x="390" y="84"/>
                  </a:lnTo>
                  <a:lnTo>
                    <a:pt x="402" y="90"/>
                  </a:lnTo>
                  <a:lnTo>
                    <a:pt x="396" y="90"/>
                  </a:lnTo>
                  <a:lnTo>
                    <a:pt x="402" y="90"/>
                  </a:lnTo>
                  <a:lnTo>
                    <a:pt x="378" y="108"/>
                  </a:lnTo>
                  <a:lnTo>
                    <a:pt x="372" y="126"/>
                  </a:lnTo>
                  <a:lnTo>
                    <a:pt x="366" y="144"/>
                  </a:lnTo>
                  <a:lnTo>
                    <a:pt x="366" y="156"/>
                  </a:lnTo>
                  <a:lnTo>
                    <a:pt x="360" y="150"/>
                  </a:lnTo>
                  <a:lnTo>
                    <a:pt x="354" y="156"/>
                  </a:lnTo>
                  <a:lnTo>
                    <a:pt x="360" y="168"/>
                  </a:lnTo>
                  <a:lnTo>
                    <a:pt x="360" y="174"/>
                  </a:lnTo>
                  <a:lnTo>
                    <a:pt x="348" y="174"/>
                  </a:lnTo>
                  <a:lnTo>
                    <a:pt x="354" y="174"/>
                  </a:lnTo>
                  <a:lnTo>
                    <a:pt x="348" y="186"/>
                  </a:lnTo>
                  <a:lnTo>
                    <a:pt x="336" y="192"/>
                  </a:lnTo>
                  <a:lnTo>
                    <a:pt x="330" y="192"/>
                  </a:lnTo>
                  <a:lnTo>
                    <a:pt x="336" y="198"/>
                  </a:lnTo>
                  <a:lnTo>
                    <a:pt x="336" y="204"/>
                  </a:lnTo>
                  <a:lnTo>
                    <a:pt x="324" y="216"/>
                  </a:lnTo>
                  <a:lnTo>
                    <a:pt x="312" y="216"/>
                  </a:lnTo>
                  <a:lnTo>
                    <a:pt x="318" y="204"/>
                  </a:lnTo>
                  <a:lnTo>
                    <a:pt x="312" y="210"/>
                  </a:lnTo>
                  <a:lnTo>
                    <a:pt x="306" y="204"/>
                  </a:lnTo>
                  <a:lnTo>
                    <a:pt x="306" y="216"/>
                  </a:lnTo>
                  <a:lnTo>
                    <a:pt x="312" y="222"/>
                  </a:lnTo>
                  <a:lnTo>
                    <a:pt x="312" y="228"/>
                  </a:lnTo>
                  <a:lnTo>
                    <a:pt x="306" y="234"/>
                  </a:lnTo>
                  <a:lnTo>
                    <a:pt x="288" y="240"/>
                  </a:lnTo>
                  <a:lnTo>
                    <a:pt x="282" y="252"/>
                  </a:lnTo>
                  <a:lnTo>
                    <a:pt x="276" y="252"/>
                  </a:lnTo>
                  <a:lnTo>
                    <a:pt x="270" y="234"/>
                  </a:lnTo>
                  <a:lnTo>
                    <a:pt x="276" y="252"/>
                  </a:lnTo>
                  <a:lnTo>
                    <a:pt x="270" y="252"/>
                  </a:lnTo>
                  <a:lnTo>
                    <a:pt x="264" y="246"/>
                  </a:lnTo>
                  <a:lnTo>
                    <a:pt x="264" y="252"/>
                  </a:lnTo>
                  <a:lnTo>
                    <a:pt x="252" y="252"/>
                  </a:lnTo>
                  <a:lnTo>
                    <a:pt x="252" y="258"/>
                  </a:lnTo>
                  <a:lnTo>
                    <a:pt x="270" y="258"/>
                  </a:lnTo>
                  <a:lnTo>
                    <a:pt x="276" y="264"/>
                  </a:lnTo>
                  <a:lnTo>
                    <a:pt x="270" y="270"/>
                  </a:lnTo>
                  <a:lnTo>
                    <a:pt x="258" y="276"/>
                  </a:lnTo>
                  <a:lnTo>
                    <a:pt x="246" y="270"/>
                  </a:lnTo>
                  <a:lnTo>
                    <a:pt x="240" y="258"/>
                  </a:lnTo>
                  <a:lnTo>
                    <a:pt x="234" y="252"/>
                  </a:lnTo>
                  <a:lnTo>
                    <a:pt x="240" y="270"/>
                  </a:lnTo>
                  <a:lnTo>
                    <a:pt x="246" y="282"/>
                  </a:lnTo>
                  <a:lnTo>
                    <a:pt x="240" y="300"/>
                  </a:lnTo>
                  <a:lnTo>
                    <a:pt x="222" y="300"/>
                  </a:lnTo>
                  <a:lnTo>
                    <a:pt x="222" y="294"/>
                  </a:lnTo>
                  <a:lnTo>
                    <a:pt x="216" y="288"/>
                  </a:lnTo>
                  <a:lnTo>
                    <a:pt x="216" y="282"/>
                  </a:lnTo>
                  <a:lnTo>
                    <a:pt x="216" y="276"/>
                  </a:lnTo>
                  <a:lnTo>
                    <a:pt x="210" y="276"/>
                  </a:lnTo>
                  <a:lnTo>
                    <a:pt x="210" y="270"/>
                  </a:lnTo>
                  <a:lnTo>
                    <a:pt x="210" y="264"/>
                  </a:lnTo>
                  <a:lnTo>
                    <a:pt x="204" y="258"/>
                  </a:lnTo>
                  <a:lnTo>
                    <a:pt x="198" y="258"/>
                  </a:lnTo>
                  <a:lnTo>
                    <a:pt x="192" y="258"/>
                  </a:lnTo>
                  <a:lnTo>
                    <a:pt x="192" y="252"/>
                  </a:lnTo>
                  <a:lnTo>
                    <a:pt x="186" y="246"/>
                  </a:lnTo>
                  <a:lnTo>
                    <a:pt x="186" y="240"/>
                  </a:lnTo>
                  <a:lnTo>
                    <a:pt x="186" y="234"/>
                  </a:lnTo>
                  <a:lnTo>
                    <a:pt x="180" y="234"/>
                  </a:lnTo>
                  <a:lnTo>
                    <a:pt x="180" y="228"/>
                  </a:lnTo>
                  <a:lnTo>
                    <a:pt x="174" y="222"/>
                  </a:lnTo>
                  <a:lnTo>
                    <a:pt x="180" y="222"/>
                  </a:lnTo>
                  <a:lnTo>
                    <a:pt x="174" y="216"/>
                  </a:lnTo>
                  <a:lnTo>
                    <a:pt x="174" y="210"/>
                  </a:lnTo>
                  <a:lnTo>
                    <a:pt x="174" y="216"/>
                  </a:lnTo>
                  <a:lnTo>
                    <a:pt x="168" y="210"/>
                  </a:lnTo>
                  <a:lnTo>
                    <a:pt x="156" y="210"/>
                  </a:lnTo>
                  <a:lnTo>
                    <a:pt x="156" y="204"/>
                  </a:lnTo>
                  <a:lnTo>
                    <a:pt x="150" y="204"/>
                  </a:lnTo>
                  <a:lnTo>
                    <a:pt x="150" y="198"/>
                  </a:lnTo>
                  <a:close/>
                  <a:moveTo>
                    <a:pt x="246" y="282"/>
                  </a:moveTo>
                  <a:lnTo>
                    <a:pt x="252" y="276"/>
                  </a:lnTo>
                  <a:lnTo>
                    <a:pt x="258" y="282"/>
                  </a:lnTo>
                  <a:lnTo>
                    <a:pt x="246" y="294"/>
                  </a:lnTo>
                  <a:lnTo>
                    <a:pt x="246" y="28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4" name="Freeform 3142"/>
            <p:cNvSpPr>
              <a:spLocks/>
            </p:cNvSpPr>
            <p:nvPr/>
          </p:nvSpPr>
          <p:spPr bwMode="auto">
            <a:xfrm>
              <a:off x="2946" y="2196"/>
              <a:ext cx="396" cy="360"/>
            </a:xfrm>
            <a:custGeom>
              <a:avLst/>
              <a:gdLst>
                <a:gd name="T0" fmla="*/ 18 w 396"/>
                <a:gd name="T1" fmla="*/ 168 h 360"/>
                <a:gd name="T2" fmla="*/ 6 w 396"/>
                <a:gd name="T3" fmla="*/ 48 h 360"/>
                <a:gd name="T4" fmla="*/ 78 w 396"/>
                <a:gd name="T5" fmla="*/ 12 h 360"/>
                <a:gd name="T6" fmla="*/ 162 w 396"/>
                <a:gd name="T7" fmla="*/ 6 h 360"/>
                <a:gd name="T8" fmla="*/ 252 w 396"/>
                <a:gd name="T9" fmla="*/ 6 h 360"/>
                <a:gd name="T10" fmla="*/ 348 w 396"/>
                <a:gd name="T11" fmla="*/ 0 h 360"/>
                <a:gd name="T12" fmla="*/ 360 w 396"/>
                <a:gd name="T13" fmla="*/ 12 h 360"/>
                <a:gd name="T14" fmla="*/ 354 w 396"/>
                <a:gd name="T15" fmla="*/ 30 h 360"/>
                <a:gd name="T16" fmla="*/ 342 w 396"/>
                <a:gd name="T17" fmla="*/ 42 h 360"/>
                <a:gd name="T18" fmla="*/ 390 w 396"/>
                <a:gd name="T19" fmla="*/ 48 h 360"/>
                <a:gd name="T20" fmla="*/ 390 w 396"/>
                <a:gd name="T21" fmla="*/ 60 h 360"/>
                <a:gd name="T22" fmla="*/ 378 w 396"/>
                <a:gd name="T23" fmla="*/ 72 h 360"/>
                <a:gd name="T24" fmla="*/ 378 w 396"/>
                <a:gd name="T25" fmla="*/ 84 h 360"/>
                <a:gd name="T26" fmla="*/ 378 w 396"/>
                <a:gd name="T27" fmla="*/ 84 h 360"/>
                <a:gd name="T28" fmla="*/ 378 w 396"/>
                <a:gd name="T29" fmla="*/ 96 h 360"/>
                <a:gd name="T30" fmla="*/ 366 w 396"/>
                <a:gd name="T31" fmla="*/ 96 h 360"/>
                <a:gd name="T32" fmla="*/ 360 w 396"/>
                <a:gd name="T33" fmla="*/ 102 h 360"/>
                <a:gd name="T34" fmla="*/ 360 w 396"/>
                <a:gd name="T35" fmla="*/ 120 h 360"/>
                <a:gd name="T36" fmla="*/ 366 w 396"/>
                <a:gd name="T37" fmla="*/ 138 h 360"/>
                <a:gd name="T38" fmla="*/ 348 w 396"/>
                <a:gd name="T39" fmla="*/ 144 h 360"/>
                <a:gd name="T40" fmla="*/ 342 w 396"/>
                <a:gd name="T41" fmla="*/ 168 h 360"/>
                <a:gd name="T42" fmla="*/ 342 w 396"/>
                <a:gd name="T43" fmla="*/ 174 h 360"/>
                <a:gd name="T44" fmla="*/ 330 w 396"/>
                <a:gd name="T45" fmla="*/ 180 h 360"/>
                <a:gd name="T46" fmla="*/ 330 w 396"/>
                <a:gd name="T47" fmla="*/ 180 h 360"/>
                <a:gd name="T48" fmla="*/ 336 w 396"/>
                <a:gd name="T49" fmla="*/ 198 h 360"/>
                <a:gd name="T50" fmla="*/ 324 w 396"/>
                <a:gd name="T51" fmla="*/ 216 h 360"/>
                <a:gd name="T52" fmla="*/ 312 w 396"/>
                <a:gd name="T53" fmla="*/ 222 h 360"/>
                <a:gd name="T54" fmla="*/ 306 w 396"/>
                <a:gd name="T55" fmla="*/ 234 h 360"/>
                <a:gd name="T56" fmla="*/ 300 w 396"/>
                <a:gd name="T57" fmla="*/ 240 h 360"/>
                <a:gd name="T58" fmla="*/ 300 w 396"/>
                <a:gd name="T59" fmla="*/ 252 h 360"/>
                <a:gd name="T60" fmla="*/ 300 w 396"/>
                <a:gd name="T61" fmla="*/ 258 h 360"/>
                <a:gd name="T62" fmla="*/ 300 w 396"/>
                <a:gd name="T63" fmla="*/ 276 h 360"/>
                <a:gd name="T64" fmla="*/ 294 w 396"/>
                <a:gd name="T65" fmla="*/ 282 h 360"/>
                <a:gd name="T66" fmla="*/ 282 w 396"/>
                <a:gd name="T67" fmla="*/ 282 h 360"/>
                <a:gd name="T68" fmla="*/ 282 w 396"/>
                <a:gd name="T69" fmla="*/ 294 h 360"/>
                <a:gd name="T70" fmla="*/ 288 w 396"/>
                <a:gd name="T71" fmla="*/ 306 h 360"/>
                <a:gd name="T72" fmla="*/ 288 w 396"/>
                <a:gd name="T73" fmla="*/ 312 h 360"/>
                <a:gd name="T74" fmla="*/ 294 w 396"/>
                <a:gd name="T75" fmla="*/ 306 h 360"/>
                <a:gd name="T76" fmla="*/ 294 w 396"/>
                <a:gd name="T77" fmla="*/ 324 h 360"/>
                <a:gd name="T78" fmla="*/ 300 w 396"/>
                <a:gd name="T79" fmla="*/ 330 h 360"/>
                <a:gd name="T80" fmla="*/ 288 w 396"/>
                <a:gd name="T81" fmla="*/ 336 h 360"/>
                <a:gd name="T82" fmla="*/ 288 w 396"/>
                <a:gd name="T83" fmla="*/ 348 h 360"/>
                <a:gd name="T84" fmla="*/ 216 w 396"/>
                <a:gd name="T85" fmla="*/ 354 h 360"/>
                <a:gd name="T86" fmla="*/ 96 w 396"/>
                <a:gd name="T87" fmla="*/ 360 h 360"/>
                <a:gd name="T88" fmla="*/ 48 w 396"/>
                <a:gd name="T89" fmla="*/ 306 h 360"/>
                <a:gd name="T90" fmla="*/ 42 w 396"/>
                <a:gd name="T91" fmla="*/ 300 h 360"/>
                <a:gd name="T92" fmla="*/ 30 w 396"/>
                <a:gd name="T93" fmla="*/ 306 h 360"/>
                <a:gd name="T94" fmla="*/ 24 w 396"/>
                <a:gd name="T95" fmla="*/ 300 h 360"/>
                <a:gd name="T96" fmla="*/ 12 w 396"/>
                <a:gd name="T97" fmla="*/ 30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6" h="360">
                  <a:moveTo>
                    <a:pt x="12" y="240"/>
                  </a:moveTo>
                  <a:lnTo>
                    <a:pt x="12" y="210"/>
                  </a:lnTo>
                  <a:lnTo>
                    <a:pt x="18" y="186"/>
                  </a:lnTo>
                  <a:lnTo>
                    <a:pt x="18" y="168"/>
                  </a:lnTo>
                  <a:lnTo>
                    <a:pt x="18" y="120"/>
                  </a:lnTo>
                  <a:lnTo>
                    <a:pt x="12" y="96"/>
                  </a:lnTo>
                  <a:lnTo>
                    <a:pt x="12" y="84"/>
                  </a:lnTo>
                  <a:lnTo>
                    <a:pt x="6" y="48"/>
                  </a:lnTo>
                  <a:lnTo>
                    <a:pt x="0" y="12"/>
                  </a:lnTo>
                  <a:lnTo>
                    <a:pt x="42" y="12"/>
                  </a:lnTo>
                  <a:lnTo>
                    <a:pt x="60" y="12"/>
                  </a:lnTo>
                  <a:lnTo>
                    <a:pt x="78" y="12"/>
                  </a:lnTo>
                  <a:lnTo>
                    <a:pt x="102" y="12"/>
                  </a:lnTo>
                  <a:lnTo>
                    <a:pt x="138" y="12"/>
                  </a:lnTo>
                  <a:lnTo>
                    <a:pt x="144" y="12"/>
                  </a:lnTo>
                  <a:lnTo>
                    <a:pt x="162" y="6"/>
                  </a:lnTo>
                  <a:lnTo>
                    <a:pt x="192" y="6"/>
                  </a:lnTo>
                  <a:lnTo>
                    <a:pt x="198" y="6"/>
                  </a:lnTo>
                  <a:lnTo>
                    <a:pt x="228" y="6"/>
                  </a:lnTo>
                  <a:lnTo>
                    <a:pt x="252" y="6"/>
                  </a:lnTo>
                  <a:lnTo>
                    <a:pt x="276" y="6"/>
                  </a:lnTo>
                  <a:lnTo>
                    <a:pt x="300" y="0"/>
                  </a:lnTo>
                  <a:lnTo>
                    <a:pt x="318" y="0"/>
                  </a:lnTo>
                  <a:lnTo>
                    <a:pt x="348" y="0"/>
                  </a:lnTo>
                  <a:lnTo>
                    <a:pt x="354" y="0"/>
                  </a:lnTo>
                  <a:lnTo>
                    <a:pt x="354" y="6"/>
                  </a:lnTo>
                  <a:lnTo>
                    <a:pt x="360" y="6"/>
                  </a:lnTo>
                  <a:lnTo>
                    <a:pt x="360" y="12"/>
                  </a:lnTo>
                  <a:lnTo>
                    <a:pt x="360" y="18"/>
                  </a:lnTo>
                  <a:lnTo>
                    <a:pt x="360" y="24"/>
                  </a:lnTo>
                  <a:lnTo>
                    <a:pt x="354" y="24"/>
                  </a:lnTo>
                  <a:lnTo>
                    <a:pt x="354" y="30"/>
                  </a:lnTo>
                  <a:lnTo>
                    <a:pt x="348" y="30"/>
                  </a:lnTo>
                  <a:lnTo>
                    <a:pt x="348" y="36"/>
                  </a:lnTo>
                  <a:lnTo>
                    <a:pt x="342" y="36"/>
                  </a:lnTo>
                  <a:lnTo>
                    <a:pt x="342" y="42"/>
                  </a:lnTo>
                  <a:lnTo>
                    <a:pt x="336" y="48"/>
                  </a:lnTo>
                  <a:lnTo>
                    <a:pt x="348" y="48"/>
                  </a:lnTo>
                  <a:lnTo>
                    <a:pt x="372" y="48"/>
                  </a:lnTo>
                  <a:lnTo>
                    <a:pt x="390" y="48"/>
                  </a:lnTo>
                  <a:lnTo>
                    <a:pt x="396" y="54"/>
                  </a:lnTo>
                  <a:lnTo>
                    <a:pt x="396" y="60"/>
                  </a:lnTo>
                  <a:lnTo>
                    <a:pt x="390" y="54"/>
                  </a:lnTo>
                  <a:lnTo>
                    <a:pt x="390" y="60"/>
                  </a:lnTo>
                  <a:lnTo>
                    <a:pt x="390" y="66"/>
                  </a:lnTo>
                  <a:lnTo>
                    <a:pt x="384" y="66"/>
                  </a:lnTo>
                  <a:lnTo>
                    <a:pt x="384" y="72"/>
                  </a:lnTo>
                  <a:lnTo>
                    <a:pt x="378" y="72"/>
                  </a:lnTo>
                  <a:lnTo>
                    <a:pt x="372" y="72"/>
                  </a:lnTo>
                  <a:lnTo>
                    <a:pt x="372" y="78"/>
                  </a:lnTo>
                  <a:lnTo>
                    <a:pt x="378" y="78"/>
                  </a:lnTo>
                  <a:lnTo>
                    <a:pt x="378" y="84"/>
                  </a:lnTo>
                  <a:lnTo>
                    <a:pt x="378" y="78"/>
                  </a:lnTo>
                  <a:lnTo>
                    <a:pt x="384" y="78"/>
                  </a:lnTo>
                  <a:lnTo>
                    <a:pt x="384" y="84"/>
                  </a:lnTo>
                  <a:lnTo>
                    <a:pt x="378" y="84"/>
                  </a:lnTo>
                  <a:lnTo>
                    <a:pt x="372" y="84"/>
                  </a:lnTo>
                  <a:lnTo>
                    <a:pt x="372" y="90"/>
                  </a:lnTo>
                  <a:lnTo>
                    <a:pt x="378" y="90"/>
                  </a:lnTo>
                  <a:lnTo>
                    <a:pt x="378" y="96"/>
                  </a:lnTo>
                  <a:lnTo>
                    <a:pt x="372" y="96"/>
                  </a:lnTo>
                  <a:lnTo>
                    <a:pt x="372" y="90"/>
                  </a:lnTo>
                  <a:lnTo>
                    <a:pt x="366" y="90"/>
                  </a:lnTo>
                  <a:lnTo>
                    <a:pt x="366" y="96"/>
                  </a:lnTo>
                  <a:lnTo>
                    <a:pt x="372" y="102"/>
                  </a:lnTo>
                  <a:lnTo>
                    <a:pt x="366" y="108"/>
                  </a:lnTo>
                  <a:lnTo>
                    <a:pt x="366" y="102"/>
                  </a:lnTo>
                  <a:lnTo>
                    <a:pt x="360" y="102"/>
                  </a:lnTo>
                  <a:lnTo>
                    <a:pt x="360" y="108"/>
                  </a:lnTo>
                  <a:lnTo>
                    <a:pt x="366" y="108"/>
                  </a:lnTo>
                  <a:lnTo>
                    <a:pt x="366" y="114"/>
                  </a:lnTo>
                  <a:lnTo>
                    <a:pt x="360" y="120"/>
                  </a:lnTo>
                  <a:lnTo>
                    <a:pt x="366" y="120"/>
                  </a:lnTo>
                  <a:lnTo>
                    <a:pt x="366" y="126"/>
                  </a:lnTo>
                  <a:lnTo>
                    <a:pt x="366" y="132"/>
                  </a:lnTo>
                  <a:lnTo>
                    <a:pt x="366" y="138"/>
                  </a:lnTo>
                  <a:lnTo>
                    <a:pt x="360" y="132"/>
                  </a:lnTo>
                  <a:lnTo>
                    <a:pt x="360" y="138"/>
                  </a:lnTo>
                  <a:lnTo>
                    <a:pt x="360" y="144"/>
                  </a:lnTo>
                  <a:lnTo>
                    <a:pt x="348" y="144"/>
                  </a:lnTo>
                  <a:lnTo>
                    <a:pt x="348" y="150"/>
                  </a:lnTo>
                  <a:lnTo>
                    <a:pt x="354" y="156"/>
                  </a:lnTo>
                  <a:lnTo>
                    <a:pt x="348" y="162"/>
                  </a:lnTo>
                  <a:lnTo>
                    <a:pt x="342" y="168"/>
                  </a:lnTo>
                  <a:lnTo>
                    <a:pt x="342" y="162"/>
                  </a:lnTo>
                  <a:lnTo>
                    <a:pt x="336" y="162"/>
                  </a:lnTo>
                  <a:lnTo>
                    <a:pt x="336" y="168"/>
                  </a:lnTo>
                  <a:lnTo>
                    <a:pt x="342" y="174"/>
                  </a:lnTo>
                  <a:lnTo>
                    <a:pt x="336" y="174"/>
                  </a:lnTo>
                  <a:lnTo>
                    <a:pt x="336" y="168"/>
                  </a:lnTo>
                  <a:lnTo>
                    <a:pt x="330" y="168"/>
                  </a:lnTo>
                  <a:lnTo>
                    <a:pt x="330" y="180"/>
                  </a:lnTo>
                  <a:lnTo>
                    <a:pt x="336" y="180"/>
                  </a:lnTo>
                  <a:lnTo>
                    <a:pt x="336" y="186"/>
                  </a:lnTo>
                  <a:lnTo>
                    <a:pt x="330" y="186"/>
                  </a:lnTo>
                  <a:lnTo>
                    <a:pt x="330" y="180"/>
                  </a:lnTo>
                  <a:lnTo>
                    <a:pt x="330" y="186"/>
                  </a:lnTo>
                  <a:lnTo>
                    <a:pt x="330" y="192"/>
                  </a:lnTo>
                  <a:lnTo>
                    <a:pt x="336" y="192"/>
                  </a:lnTo>
                  <a:lnTo>
                    <a:pt x="336" y="198"/>
                  </a:lnTo>
                  <a:lnTo>
                    <a:pt x="330" y="198"/>
                  </a:lnTo>
                  <a:lnTo>
                    <a:pt x="330" y="204"/>
                  </a:lnTo>
                  <a:lnTo>
                    <a:pt x="330" y="210"/>
                  </a:lnTo>
                  <a:lnTo>
                    <a:pt x="324" y="216"/>
                  </a:lnTo>
                  <a:lnTo>
                    <a:pt x="324" y="210"/>
                  </a:lnTo>
                  <a:lnTo>
                    <a:pt x="318" y="216"/>
                  </a:lnTo>
                  <a:lnTo>
                    <a:pt x="318" y="222"/>
                  </a:lnTo>
                  <a:lnTo>
                    <a:pt x="312" y="222"/>
                  </a:lnTo>
                  <a:lnTo>
                    <a:pt x="312" y="228"/>
                  </a:lnTo>
                  <a:lnTo>
                    <a:pt x="306" y="228"/>
                  </a:lnTo>
                  <a:lnTo>
                    <a:pt x="300" y="228"/>
                  </a:lnTo>
                  <a:lnTo>
                    <a:pt x="306" y="234"/>
                  </a:lnTo>
                  <a:lnTo>
                    <a:pt x="312" y="234"/>
                  </a:lnTo>
                  <a:lnTo>
                    <a:pt x="306" y="234"/>
                  </a:lnTo>
                  <a:lnTo>
                    <a:pt x="300" y="234"/>
                  </a:lnTo>
                  <a:lnTo>
                    <a:pt x="300" y="240"/>
                  </a:lnTo>
                  <a:lnTo>
                    <a:pt x="306" y="240"/>
                  </a:lnTo>
                  <a:lnTo>
                    <a:pt x="306" y="246"/>
                  </a:lnTo>
                  <a:lnTo>
                    <a:pt x="300" y="246"/>
                  </a:lnTo>
                  <a:lnTo>
                    <a:pt x="300" y="252"/>
                  </a:lnTo>
                  <a:lnTo>
                    <a:pt x="300" y="258"/>
                  </a:lnTo>
                  <a:lnTo>
                    <a:pt x="300" y="252"/>
                  </a:lnTo>
                  <a:lnTo>
                    <a:pt x="294" y="252"/>
                  </a:lnTo>
                  <a:lnTo>
                    <a:pt x="300" y="258"/>
                  </a:lnTo>
                  <a:lnTo>
                    <a:pt x="294" y="264"/>
                  </a:lnTo>
                  <a:lnTo>
                    <a:pt x="294" y="270"/>
                  </a:lnTo>
                  <a:lnTo>
                    <a:pt x="300" y="270"/>
                  </a:lnTo>
                  <a:lnTo>
                    <a:pt x="300" y="276"/>
                  </a:lnTo>
                  <a:lnTo>
                    <a:pt x="294" y="276"/>
                  </a:lnTo>
                  <a:lnTo>
                    <a:pt x="288" y="276"/>
                  </a:lnTo>
                  <a:lnTo>
                    <a:pt x="288" y="282"/>
                  </a:lnTo>
                  <a:lnTo>
                    <a:pt x="294" y="282"/>
                  </a:lnTo>
                  <a:lnTo>
                    <a:pt x="300" y="282"/>
                  </a:lnTo>
                  <a:lnTo>
                    <a:pt x="294" y="288"/>
                  </a:lnTo>
                  <a:lnTo>
                    <a:pt x="288" y="282"/>
                  </a:lnTo>
                  <a:lnTo>
                    <a:pt x="282" y="282"/>
                  </a:lnTo>
                  <a:lnTo>
                    <a:pt x="282" y="288"/>
                  </a:lnTo>
                  <a:lnTo>
                    <a:pt x="288" y="288"/>
                  </a:lnTo>
                  <a:lnTo>
                    <a:pt x="288" y="294"/>
                  </a:lnTo>
                  <a:lnTo>
                    <a:pt x="282" y="294"/>
                  </a:lnTo>
                  <a:lnTo>
                    <a:pt x="282" y="300"/>
                  </a:lnTo>
                  <a:lnTo>
                    <a:pt x="288" y="300"/>
                  </a:lnTo>
                  <a:lnTo>
                    <a:pt x="282" y="306"/>
                  </a:lnTo>
                  <a:lnTo>
                    <a:pt x="288" y="306"/>
                  </a:lnTo>
                  <a:lnTo>
                    <a:pt x="288" y="300"/>
                  </a:lnTo>
                  <a:lnTo>
                    <a:pt x="294" y="306"/>
                  </a:lnTo>
                  <a:lnTo>
                    <a:pt x="288" y="306"/>
                  </a:lnTo>
                  <a:lnTo>
                    <a:pt x="288" y="312"/>
                  </a:lnTo>
                  <a:lnTo>
                    <a:pt x="282" y="312"/>
                  </a:lnTo>
                  <a:lnTo>
                    <a:pt x="288" y="312"/>
                  </a:lnTo>
                  <a:lnTo>
                    <a:pt x="294" y="312"/>
                  </a:lnTo>
                  <a:lnTo>
                    <a:pt x="294" y="306"/>
                  </a:lnTo>
                  <a:lnTo>
                    <a:pt x="294" y="312"/>
                  </a:lnTo>
                  <a:lnTo>
                    <a:pt x="294" y="318"/>
                  </a:lnTo>
                  <a:lnTo>
                    <a:pt x="288" y="318"/>
                  </a:lnTo>
                  <a:lnTo>
                    <a:pt x="294" y="324"/>
                  </a:lnTo>
                  <a:lnTo>
                    <a:pt x="294" y="330"/>
                  </a:lnTo>
                  <a:lnTo>
                    <a:pt x="294" y="324"/>
                  </a:lnTo>
                  <a:lnTo>
                    <a:pt x="300" y="324"/>
                  </a:lnTo>
                  <a:lnTo>
                    <a:pt x="300" y="330"/>
                  </a:lnTo>
                  <a:lnTo>
                    <a:pt x="294" y="330"/>
                  </a:lnTo>
                  <a:lnTo>
                    <a:pt x="294" y="336"/>
                  </a:lnTo>
                  <a:lnTo>
                    <a:pt x="294" y="342"/>
                  </a:lnTo>
                  <a:lnTo>
                    <a:pt x="288" y="336"/>
                  </a:lnTo>
                  <a:lnTo>
                    <a:pt x="288" y="342"/>
                  </a:lnTo>
                  <a:lnTo>
                    <a:pt x="294" y="342"/>
                  </a:lnTo>
                  <a:lnTo>
                    <a:pt x="294" y="348"/>
                  </a:lnTo>
                  <a:lnTo>
                    <a:pt x="288" y="348"/>
                  </a:lnTo>
                  <a:lnTo>
                    <a:pt x="282" y="354"/>
                  </a:lnTo>
                  <a:lnTo>
                    <a:pt x="270" y="354"/>
                  </a:lnTo>
                  <a:lnTo>
                    <a:pt x="264" y="354"/>
                  </a:lnTo>
                  <a:lnTo>
                    <a:pt x="216" y="354"/>
                  </a:lnTo>
                  <a:lnTo>
                    <a:pt x="162" y="354"/>
                  </a:lnTo>
                  <a:lnTo>
                    <a:pt x="138" y="354"/>
                  </a:lnTo>
                  <a:lnTo>
                    <a:pt x="120" y="360"/>
                  </a:lnTo>
                  <a:lnTo>
                    <a:pt x="96" y="360"/>
                  </a:lnTo>
                  <a:lnTo>
                    <a:pt x="72" y="360"/>
                  </a:lnTo>
                  <a:lnTo>
                    <a:pt x="54" y="360"/>
                  </a:lnTo>
                  <a:lnTo>
                    <a:pt x="54" y="336"/>
                  </a:lnTo>
                  <a:lnTo>
                    <a:pt x="48" y="306"/>
                  </a:lnTo>
                  <a:lnTo>
                    <a:pt x="48" y="300"/>
                  </a:lnTo>
                  <a:lnTo>
                    <a:pt x="48" y="306"/>
                  </a:lnTo>
                  <a:lnTo>
                    <a:pt x="42" y="306"/>
                  </a:lnTo>
                  <a:lnTo>
                    <a:pt x="42" y="300"/>
                  </a:lnTo>
                  <a:lnTo>
                    <a:pt x="36" y="300"/>
                  </a:lnTo>
                  <a:lnTo>
                    <a:pt x="36" y="306"/>
                  </a:lnTo>
                  <a:lnTo>
                    <a:pt x="36" y="300"/>
                  </a:lnTo>
                  <a:lnTo>
                    <a:pt x="30" y="306"/>
                  </a:lnTo>
                  <a:lnTo>
                    <a:pt x="30" y="300"/>
                  </a:lnTo>
                  <a:lnTo>
                    <a:pt x="30" y="306"/>
                  </a:lnTo>
                  <a:lnTo>
                    <a:pt x="24" y="306"/>
                  </a:lnTo>
                  <a:lnTo>
                    <a:pt x="24" y="300"/>
                  </a:lnTo>
                  <a:lnTo>
                    <a:pt x="24" y="306"/>
                  </a:lnTo>
                  <a:lnTo>
                    <a:pt x="18" y="306"/>
                  </a:lnTo>
                  <a:lnTo>
                    <a:pt x="18" y="300"/>
                  </a:lnTo>
                  <a:lnTo>
                    <a:pt x="12" y="300"/>
                  </a:lnTo>
                  <a:lnTo>
                    <a:pt x="12" y="270"/>
                  </a:lnTo>
                  <a:lnTo>
                    <a:pt x="12" y="24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5" name="Freeform 3143"/>
            <p:cNvSpPr>
              <a:spLocks noEditPoints="1"/>
            </p:cNvSpPr>
            <p:nvPr/>
          </p:nvSpPr>
          <p:spPr bwMode="auto">
            <a:xfrm>
              <a:off x="3000" y="2544"/>
              <a:ext cx="444" cy="396"/>
            </a:xfrm>
            <a:custGeom>
              <a:avLst/>
              <a:gdLst>
                <a:gd name="T0" fmla="*/ 30 w 444"/>
                <a:gd name="T1" fmla="*/ 258 h 396"/>
                <a:gd name="T2" fmla="*/ 36 w 444"/>
                <a:gd name="T3" fmla="*/ 240 h 396"/>
                <a:gd name="T4" fmla="*/ 42 w 444"/>
                <a:gd name="T5" fmla="*/ 216 h 396"/>
                <a:gd name="T6" fmla="*/ 42 w 444"/>
                <a:gd name="T7" fmla="*/ 204 h 396"/>
                <a:gd name="T8" fmla="*/ 36 w 444"/>
                <a:gd name="T9" fmla="*/ 180 h 396"/>
                <a:gd name="T10" fmla="*/ 30 w 444"/>
                <a:gd name="T11" fmla="*/ 162 h 396"/>
                <a:gd name="T12" fmla="*/ 24 w 444"/>
                <a:gd name="T13" fmla="*/ 138 h 396"/>
                <a:gd name="T14" fmla="*/ 12 w 444"/>
                <a:gd name="T15" fmla="*/ 120 h 396"/>
                <a:gd name="T16" fmla="*/ 0 w 444"/>
                <a:gd name="T17" fmla="*/ 72 h 396"/>
                <a:gd name="T18" fmla="*/ 66 w 444"/>
                <a:gd name="T19" fmla="*/ 12 h 396"/>
                <a:gd name="T20" fmla="*/ 228 w 444"/>
                <a:gd name="T21" fmla="*/ 6 h 396"/>
                <a:gd name="T22" fmla="*/ 246 w 444"/>
                <a:gd name="T23" fmla="*/ 6 h 396"/>
                <a:gd name="T24" fmla="*/ 240 w 444"/>
                <a:gd name="T25" fmla="*/ 42 h 396"/>
                <a:gd name="T26" fmla="*/ 246 w 444"/>
                <a:gd name="T27" fmla="*/ 48 h 396"/>
                <a:gd name="T28" fmla="*/ 258 w 444"/>
                <a:gd name="T29" fmla="*/ 66 h 396"/>
                <a:gd name="T30" fmla="*/ 246 w 444"/>
                <a:gd name="T31" fmla="*/ 78 h 396"/>
                <a:gd name="T32" fmla="*/ 252 w 444"/>
                <a:gd name="T33" fmla="*/ 84 h 396"/>
                <a:gd name="T34" fmla="*/ 246 w 444"/>
                <a:gd name="T35" fmla="*/ 102 h 396"/>
                <a:gd name="T36" fmla="*/ 228 w 444"/>
                <a:gd name="T37" fmla="*/ 126 h 396"/>
                <a:gd name="T38" fmla="*/ 222 w 444"/>
                <a:gd name="T39" fmla="*/ 138 h 396"/>
                <a:gd name="T40" fmla="*/ 222 w 444"/>
                <a:gd name="T41" fmla="*/ 150 h 396"/>
                <a:gd name="T42" fmla="*/ 216 w 444"/>
                <a:gd name="T43" fmla="*/ 168 h 396"/>
                <a:gd name="T44" fmla="*/ 210 w 444"/>
                <a:gd name="T45" fmla="*/ 192 h 396"/>
                <a:gd name="T46" fmla="*/ 258 w 444"/>
                <a:gd name="T47" fmla="*/ 204 h 396"/>
                <a:gd name="T48" fmla="*/ 366 w 444"/>
                <a:gd name="T49" fmla="*/ 198 h 396"/>
                <a:gd name="T50" fmla="*/ 360 w 444"/>
                <a:gd name="T51" fmla="*/ 216 h 396"/>
                <a:gd name="T52" fmla="*/ 372 w 444"/>
                <a:gd name="T53" fmla="*/ 246 h 396"/>
                <a:gd name="T54" fmla="*/ 384 w 444"/>
                <a:gd name="T55" fmla="*/ 264 h 396"/>
                <a:gd name="T56" fmla="*/ 342 w 444"/>
                <a:gd name="T57" fmla="*/ 258 h 396"/>
                <a:gd name="T58" fmla="*/ 342 w 444"/>
                <a:gd name="T59" fmla="*/ 294 h 396"/>
                <a:gd name="T60" fmla="*/ 378 w 444"/>
                <a:gd name="T61" fmla="*/ 282 h 396"/>
                <a:gd name="T62" fmla="*/ 384 w 444"/>
                <a:gd name="T63" fmla="*/ 306 h 396"/>
                <a:gd name="T64" fmla="*/ 402 w 444"/>
                <a:gd name="T65" fmla="*/ 300 h 396"/>
                <a:gd name="T66" fmla="*/ 390 w 444"/>
                <a:gd name="T67" fmla="*/ 318 h 396"/>
                <a:gd name="T68" fmla="*/ 384 w 444"/>
                <a:gd name="T69" fmla="*/ 324 h 396"/>
                <a:gd name="T70" fmla="*/ 396 w 444"/>
                <a:gd name="T71" fmla="*/ 348 h 396"/>
                <a:gd name="T72" fmla="*/ 426 w 444"/>
                <a:gd name="T73" fmla="*/ 354 h 396"/>
                <a:gd name="T74" fmla="*/ 438 w 444"/>
                <a:gd name="T75" fmla="*/ 384 h 396"/>
                <a:gd name="T76" fmla="*/ 408 w 444"/>
                <a:gd name="T77" fmla="*/ 396 h 396"/>
                <a:gd name="T78" fmla="*/ 402 w 444"/>
                <a:gd name="T79" fmla="*/ 372 h 396"/>
                <a:gd name="T80" fmla="*/ 378 w 444"/>
                <a:gd name="T81" fmla="*/ 360 h 396"/>
                <a:gd name="T82" fmla="*/ 342 w 444"/>
                <a:gd name="T83" fmla="*/ 336 h 396"/>
                <a:gd name="T84" fmla="*/ 348 w 444"/>
                <a:gd name="T85" fmla="*/ 360 h 396"/>
                <a:gd name="T86" fmla="*/ 336 w 444"/>
                <a:gd name="T87" fmla="*/ 390 h 396"/>
                <a:gd name="T88" fmla="*/ 318 w 444"/>
                <a:gd name="T89" fmla="*/ 366 h 396"/>
                <a:gd name="T90" fmla="*/ 300 w 444"/>
                <a:gd name="T91" fmla="*/ 384 h 396"/>
                <a:gd name="T92" fmla="*/ 288 w 444"/>
                <a:gd name="T93" fmla="*/ 372 h 396"/>
                <a:gd name="T94" fmla="*/ 246 w 444"/>
                <a:gd name="T95" fmla="*/ 354 h 396"/>
                <a:gd name="T96" fmla="*/ 192 w 444"/>
                <a:gd name="T97" fmla="*/ 330 h 396"/>
                <a:gd name="T98" fmla="*/ 162 w 444"/>
                <a:gd name="T99" fmla="*/ 330 h 396"/>
                <a:gd name="T100" fmla="*/ 24 w 444"/>
                <a:gd name="T101" fmla="*/ 336 h 396"/>
                <a:gd name="T102" fmla="*/ 36 w 444"/>
                <a:gd name="T103" fmla="*/ 300 h 396"/>
                <a:gd name="T104" fmla="*/ 192 w 444"/>
                <a:gd name="T105" fmla="*/ 342 h 396"/>
                <a:gd name="T106" fmla="*/ 240 w 444"/>
                <a:gd name="T107" fmla="*/ 366 h 396"/>
                <a:gd name="T108" fmla="*/ 258 w 444"/>
                <a:gd name="T109" fmla="*/ 378 h 396"/>
                <a:gd name="T110" fmla="*/ 270 w 444"/>
                <a:gd name="T111" fmla="*/ 372 h 396"/>
                <a:gd name="T112" fmla="*/ 264 w 444"/>
                <a:gd name="T113" fmla="*/ 378 h 396"/>
                <a:gd name="T114" fmla="*/ 270 w 444"/>
                <a:gd name="T115" fmla="*/ 37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4" h="396">
                  <a:moveTo>
                    <a:pt x="30" y="288"/>
                  </a:moveTo>
                  <a:lnTo>
                    <a:pt x="30" y="282"/>
                  </a:lnTo>
                  <a:lnTo>
                    <a:pt x="30" y="276"/>
                  </a:lnTo>
                  <a:lnTo>
                    <a:pt x="30" y="270"/>
                  </a:lnTo>
                  <a:lnTo>
                    <a:pt x="30" y="264"/>
                  </a:lnTo>
                  <a:lnTo>
                    <a:pt x="30" y="258"/>
                  </a:lnTo>
                  <a:lnTo>
                    <a:pt x="30" y="252"/>
                  </a:lnTo>
                  <a:lnTo>
                    <a:pt x="36" y="252"/>
                  </a:lnTo>
                  <a:lnTo>
                    <a:pt x="30" y="252"/>
                  </a:lnTo>
                  <a:lnTo>
                    <a:pt x="30" y="246"/>
                  </a:lnTo>
                  <a:lnTo>
                    <a:pt x="36" y="246"/>
                  </a:lnTo>
                  <a:lnTo>
                    <a:pt x="36" y="240"/>
                  </a:lnTo>
                  <a:lnTo>
                    <a:pt x="42" y="240"/>
                  </a:lnTo>
                  <a:lnTo>
                    <a:pt x="36" y="234"/>
                  </a:lnTo>
                  <a:lnTo>
                    <a:pt x="42" y="234"/>
                  </a:lnTo>
                  <a:lnTo>
                    <a:pt x="42" y="228"/>
                  </a:lnTo>
                  <a:lnTo>
                    <a:pt x="42" y="222"/>
                  </a:lnTo>
                  <a:lnTo>
                    <a:pt x="42" y="216"/>
                  </a:lnTo>
                  <a:lnTo>
                    <a:pt x="48" y="216"/>
                  </a:lnTo>
                  <a:lnTo>
                    <a:pt x="42" y="216"/>
                  </a:lnTo>
                  <a:lnTo>
                    <a:pt x="42" y="210"/>
                  </a:lnTo>
                  <a:lnTo>
                    <a:pt x="48" y="210"/>
                  </a:lnTo>
                  <a:lnTo>
                    <a:pt x="48" y="204"/>
                  </a:lnTo>
                  <a:lnTo>
                    <a:pt x="42" y="204"/>
                  </a:lnTo>
                  <a:lnTo>
                    <a:pt x="42" y="198"/>
                  </a:lnTo>
                  <a:lnTo>
                    <a:pt x="42" y="192"/>
                  </a:lnTo>
                  <a:lnTo>
                    <a:pt x="36" y="192"/>
                  </a:lnTo>
                  <a:lnTo>
                    <a:pt x="42" y="186"/>
                  </a:lnTo>
                  <a:lnTo>
                    <a:pt x="36" y="186"/>
                  </a:lnTo>
                  <a:lnTo>
                    <a:pt x="36" y="180"/>
                  </a:lnTo>
                  <a:lnTo>
                    <a:pt x="30" y="180"/>
                  </a:lnTo>
                  <a:lnTo>
                    <a:pt x="36" y="174"/>
                  </a:lnTo>
                  <a:lnTo>
                    <a:pt x="30" y="174"/>
                  </a:lnTo>
                  <a:lnTo>
                    <a:pt x="30" y="168"/>
                  </a:lnTo>
                  <a:lnTo>
                    <a:pt x="24" y="162"/>
                  </a:lnTo>
                  <a:lnTo>
                    <a:pt x="30" y="162"/>
                  </a:lnTo>
                  <a:lnTo>
                    <a:pt x="24" y="162"/>
                  </a:lnTo>
                  <a:lnTo>
                    <a:pt x="24" y="156"/>
                  </a:lnTo>
                  <a:lnTo>
                    <a:pt x="18" y="156"/>
                  </a:lnTo>
                  <a:lnTo>
                    <a:pt x="18" y="150"/>
                  </a:lnTo>
                  <a:lnTo>
                    <a:pt x="18" y="144"/>
                  </a:lnTo>
                  <a:lnTo>
                    <a:pt x="24" y="138"/>
                  </a:lnTo>
                  <a:lnTo>
                    <a:pt x="18" y="144"/>
                  </a:lnTo>
                  <a:lnTo>
                    <a:pt x="18" y="138"/>
                  </a:lnTo>
                  <a:lnTo>
                    <a:pt x="18" y="132"/>
                  </a:lnTo>
                  <a:lnTo>
                    <a:pt x="12" y="132"/>
                  </a:lnTo>
                  <a:lnTo>
                    <a:pt x="12" y="126"/>
                  </a:lnTo>
                  <a:lnTo>
                    <a:pt x="12" y="120"/>
                  </a:lnTo>
                  <a:lnTo>
                    <a:pt x="12" y="126"/>
                  </a:lnTo>
                  <a:lnTo>
                    <a:pt x="12" y="120"/>
                  </a:lnTo>
                  <a:lnTo>
                    <a:pt x="6" y="120"/>
                  </a:lnTo>
                  <a:lnTo>
                    <a:pt x="0" y="114"/>
                  </a:lnTo>
                  <a:lnTo>
                    <a:pt x="0" y="90"/>
                  </a:lnTo>
                  <a:lnTo>
                    <a:pt x="0" y="72"/>
                  </a:lnTo>
                  <a:lnTo>
                    <a:pt x="0" y="42"/>
                  </a:lnTo>
                  <a:lnTo>
                    <a:pt x="0" y="24"/>
                  </a:lnTo>
                  <a:lnTo>
                    <a:pt x="0" y="12"/>
                  </a:lnTo>
                  <a:lnTo>
                    <a:pt x="18" y="12"/>
                  </a:lnTo>
                  <a:lnTo>
                    <a:pt x="42" y="12"/>
                  </a:lnTo>
                  <a:lnTo>
                    <a:pt x="66" y="12"/>
                  </a:lnTo>
                  <a:lnTo>
                    <a:pt x="84" y="6"/>
                  </a:lnTo>
                  <a:lnTo>
                    <a:pt x="108" y="6"/>
                  </a:lnTo>
                  <a:lnTo>
                    <a:pt x="162" y="6"/>
                  </a:lnTo>
                  <a:lnTo>
                    <a:pt x="210" y="6"/>
                  </a:lnTo>
                  <a:lnTo>
                    <a:pt x="216" y="6"/>
                  </a:lnTo>
                  <a:lnTo>
                    <a:pt x="228" y="6"/>
                  </a:lnTo>
                  <a:lnTo>
                    <a:pt x="234" y="0"/>
                  </a:lnTo>
                  <a:lnTo>
                    <a:pt x="234" y="6"/>
                  </a:lnTo>
                  <a:lnTo>
                    <a:pt x="234" y="12"/>
                  </a:lnTo>
                  <a:lnTo>
                    <a:pt x="240" y="12"/>
                  </a:lnTo>
                  <a:lnTo>
                    <a:pt x="240" y="6"/>
                  </a:lnTo>
                  <a:lnTo>
                    <a:pt x="246" y="6"/>
                  </a:lnTo>
                  <a:lnTo>
                    <a:pt x="246" y="18"/>
                  </a:lnTo>
                  <a:lnTo>
                    <a:pt x="240" y="18"/>
                  </a:lnTo>
                  <a:lnTo>
                    <a:pt x="240" y="30"/>
                  </a:lnTo>
                  <a:lnTo>
                    <a:pt x="246" y="30"/>
                  </a:lnTo>
                  <a:lnTo>
                    <a:pt x="240" y="36"/>
                  </a:lnTo>
                  <a:lnTo>
                    <a:pt x="240" y="42"/>
                  </a:lnTo>
                  <a:lnTo>
                    <a:pt x="246" y="42"/>
                  </a:lnTo>
                  <a:lnTo>
                    <a:pt x="252" y="42"/>
                  </a:lnTo>
                  <a:lnTo>
                    <a:pt x="252" y="48"/>
                  </a:lnTo>
                  <a:lnTo>
                    <a:pt x="246" y="48"/>
                  </a:lnTo>
                  <a:lnTo>
                    <a:pt x="252" y="54"/>
                  </a:lnTo>
                  <a:lnTo>
                    <a:pt x="246" y="48"/>
                  </a:lnTo>
                  <a:lnTo>
                    <a:pt x="240" y="54"/>
                  </a:lnTo>
                  <a:lnTo>
                    <a:pt x="246" y="60"/>
                  </a:lnTo>
                  <a:lnTo>
                    <a:pt x="252" y="60"/>
                  </a:lnTo>
                  <a:lnTo>
                    <a:pt x="258" y="60"/>
                  </a:lnTo>
                  <a:lnTo>
                    <a:pt x="252" y="66"/>
                  </a:lnTo>
                  <a:lnTo>
                    <a:pt x="258" y="66"/>
                  </a:lnTo>
                  <a:lnTo>
                    <a:pt x="264" y="66"/>
                  </a:lnTo>
                  <a:lnTo>
                    <a:pt x="258" y="72"/>
                  </a:lnTo>
                  <a:lnTo>
                    <a:pt x="252" y="72"/>
                  </a:lnTo>
                  <a:lnTo>
                    <a:pt x="258" y="78"/>
                  </a:lnTo>
                  <a:lnTo>
                    <a:pt x="252" y="78"/>
                  </a:lnTo>
                  <a:lnTo>
                    <a:pt x="246" y="78"/>
                  </a:lnTo>
                  <a:lnTo>
                    <a:pt x="246" y="84"/>
                  </a:lnTo>
                  <a:lnTo>
                    <a:pt x="240" y="84"/>
                  </a:lnTo>
                  <a:lnTo>
                    <a:pt x="240" y="90"/>
                  </a:lnTo>
                  <a:lnTo>
                    <a:pt x="246" y="90"/>
                  </a:lnTo>
                  <a:lnTo>
                    <a:pt x="252" y="90"/>
                  </a:lnTo>
                  <a:lnTo>
                    <a:pt x="252" y="84"/>
                  </a:lnTo>
                  <a:lnTo>
                    <a:pt x="252" y="90"/>
                  </a:lnTo>
                  <a:lnTo>
                    <a:pt x="246" y="96"/>
                  </a:lnTo>
                  <a:lnTo>
                    <a:pt x="252" y="96"/>
                  </a:lnTo>
                  <a:lnTo>
                    <a:pt x="246" y="96"/>
                  </a:lnTo>
                  <a:lnTo>
                    <a:pt x="240" y="96"/>
                  </a:lnTo>
                  <a:lnTo>
                    <a:pt x="246" y="102"/>
                  </a:lnTo>
                  <a:lnTo>
                    <a:pt x="240" y="108"/>
                  </a:lnTo>
                  <a:lnTo>
                    <a:pt x="240" y="114"/>
                  </a:lnTo>
                  <a:lnTo>
                    <a:pt x="234" y="114"/>
                  </a:lnTo>
                  <a:lnTo>
                    <a:pt x="234" y="120"/>
                  </a:lnTo>
                  <a:lnTo>
                    <a:pt x="228" y="120"/>
                  </a:lnTo>
                  <a:lnTo>
                    <a:pt x="228" y="126"/>
                  </a:lnTo>
                  <a:lnTo>
                    <a:pt x="234" y="126"/>
                  </a:lnTo>
                  <a:lnTo>
                    <a:pt x="234" y="132"/>
                  </a:lnTo>
                  <a:lnTo>
                    <a:pt x="228" y="126"/>
                  </a:lnTo>
                  <a:lnTo>
                    <a:pt x="228" y="132"/>
                  </a:lnTo>
                  <a:lnTo>
                    <a:pt x="222" y="132"/>
                  </a:lnTo>
                  <a:lnTo>
                    <a:pt x="222" y="138"/>
                  </a:lnTo>
                  <a:lnTo>
                    <a:pt x="222" y="144"/>
                  </a:lnTo>
                  <a:lnTo>
                    <a:pt x="216" y="144"/>
                  </a:lnTo>
                  <a:lnTo>
                    <a:pt x="216" y="138"/>
                  </a:lnTo>
                  <a:lnTo>
                    <a:pt x="216" y="144"/>
                  </a:lnTo>
                  <a:lnTo>
                    <a:pt x="222" y="144"/>
                  </a:lnTo>
                  <a:lnTo>
                    <a:pt x="222" y="150"/>
                  </a:lnTo>
                  <a:lnTo>
                    <a:pt x="216" y="150"/>
                  </a:lnTo>
                  <a:lnTo>
                    <a:pt x="216" y="162"/>
                  </a:lnTo>
                  <a:lnTo>
                    <a:pt x="216" y="168"/>
                  </a:lnTo>
                  <a:lnTo>
                    <a:pt x="210" y="162"/>
                  </a:lnTo>
                  <a:lnTo>
                    <a:pt x="210" y="168"/>
                  </a:lnTo>
                  <a:lnTo>
                    <a:pt x="216" y="168"/>
                  </a:lnTo>
                  <a:lnTo>
                    <a:pt x="210" y="168"/>
                  </a:lnTo>
                  <a:lnTo>
                    <a:pt x="216" y="174"/>
                  </a:lnTo>
                  <a:lnTo>
                    <a:pt x="210" y="180"/>
                  </a:lnTo>
                  <a:lnTo>
                    <a:pt x="204" y="180"/>
                  </a:lnTo>
                  <a:lnTo>
                    <a:pt x="210" y="186"/>
                  </a:lnTo>
                  <a:lnTo>
                    <a:pt x="210" y="192"/>
                  </a:lnTo>
                  <a:lnTo>
                    <a:pt x="210" y="198"/>
                  </a:lnTo>
                  <a:lnTo>
                    <a:pt x="216" y="198"/>
                  </a:lnTo>
                  <a:lnTo>
                    <a:pt x="210" y="204"/>
                  </a:lnTo>
                  <a:lnTo>
                    <a:pt x="204" y="204"/>
                  </a:lnTo>
                  <a:lnTo>
                    <a:pt x="246" y="204"/>
                  </a:lnTo>
                  <a:lnTo>
                    <a:pt x="258" y="204"/>
                  </a:lnTo>
                  <a:lnTo>
                    <a:pt x="276" y="204"/>
                  </a:lnTo>
                  <a:lnTo>
                    <a:pt x="300" y="198"/>
                  </a:lnTo>
                  <a:lnTo>
                    <a:pt x="318" y="198"/>
                  </a:lnTo>
                  <a:lnTo>
                    <a:pt x="324" y="198"/>
                  </a:lnTo>
                  <a:lnTo>
                    <a:pt x="360" y="198"/>
                  </a:lnTo>
                  <a:lnTo>
                    <a:pt x="366" y="198"/>
                  </a:lnTo>
                  <a:lnTo>
                    <a:pt x="372" y="198"/>
                  </a:lnTo>
                  <a:lnTo>
                    <a:pt x="366" y="198"/>
                  </a:lnTo>
                  <a:lnTo>
                    <a:pt x="366" y="204"/>
                  </a:lnTo>
                  <a:lnTo>
                    <a:pt x="366" y="210"/>
                  </a:lnTo>
                  <a:lnTo>
                    <a:pt x="366" y="216"/>
                  </a:lnTo>
                  <a:lnTo>
                    <a:pt x="360" y="216"/>
                  </a:lnTo>
                  <a:lnTo>
                    <a:pt x="360" y="222"/>
                  </a:lnTo>
                  <a:lnTo>
                    <a:pt x="360" y="228"/>
                  </a:lnTo>
                  <a:lnTo>
                    <a:pt x="360" y="234"/>
                  </a:lnTo>
                  <a:lnTo>
                    <a:pt x="366" y="234"/>
                  </a:lnTo>
                  <a:lnTo>
                    <a:pt x="366" y="240"/>
                  </a:lnTo>
                  <a:lnTo>
                    <a:pt x="372" y="246"/>
                  </a:lnTo>
                  <a:lnTo>
                    <a:pt x="378" y="252"/>
                  </a:lnTo>
                  <a:lnTo>
                    <a:pt x="378" y="258"/>
                  </a:lnTo>
                  <a:lnTo>
                    <a:pt x="384" y="258"/>
                  </a:lnTo>
                  <a:lnTo>
                    <a:pt x="384" y="264"/>
                  </a:lnTo>
                  <a:lnTo>
                    <a:pt x="378" y="264"/>
                  </a:lnTo>
                  <a:lnTo>
                    <a:pt x="384" y="264"/>
                  </a:lnTo>
                  <a:lnTo>
                    <a:pt x="384" y="270"/>
                  </a:lnTo>
                  <a:lnTo>
                    <a:pt x="384" y="276"/>
                  </a:lnTo>
                  <a:lnTo>
                    <a:pt x="372" y="276"/>
                  </a:lnTo>
                  <a:lnTo>
                    <a:pt x="372" y="270"/>
                  </a:lnTo>
                  <a:lnTo>
                    <a:pt x="354" y="270"/>
                  </a:lnTo>
                  <a:lnTo>
                    <a:pt x="342" y="258"/>
                  </a:lnTo>
                  <a:lnTo>
                    <a:pt x="330" y="258"/>
                  </a:lnTo>
                  <a:lnTo>
                    <a:pt x="324" y="270"/>
                  </a:lnTo>
                  <a:lnTo>
                    <a:pt x="312" y="282"/>
                  </a:lnTo>
                  <a:lnTo>
                    <a:pt x="318" y="288"/>
                  </a:lnTo>
                  <a:lnTo>
                    <a:pt x="330" y="294"/>
                  </a:lnTo>
                  <a:lnTo>
                    <a:pt x="342" y="294"/>
                  </a:lnTo>
                  <a:lnTo>
                    <a:pt x="354" y="294"/>
                  </a:lnTo>
                  <a:lnTo>
                    <a:pt x="360" y="282"/>
                  </a:lnTo>
                  <a:lnTo>
                    <a:pt x="366" y="288"/>
                  </a:lnTo>
                  <a:lnTo>
                    <a:pt x="372" y="282"/>
                  </a:lnTo>
                  <a:lnTo>
                    <a:pt x="378" y="276"/>
                  </a:lnTo>
                  <a:lnTo>
                    <a:pt x="378" y="282"/>
                  </a:lnTo>
                  <a:lnTo>
                    <a:pt x="378" y="288"/>
                  </a:lnTo>
                  <a:lnTo>
                    <a:pt x="366" y="294"/>
                  </a:lnTo>
                  <a:lnTo>
                    <a:pt x="366" y="300"/>
                  </a:lnTo>
                  <a:lnTo>
                    <a:pt x="378" y="300"/>
                  </a:lnTo>
                  <a:lnTo>
                    <a:pt x="378" y="306"/>
                  </a:lnTo>
                  <a:lnTo>
                    <a:pt x="384" y="306"/>
                  </a:lnTo>
                  <a:lnTo>
                    <a:pt x="390" y="306"/>
                  </a:lnTo>
                  <a:lnTo>
                    <a:pt x="390" y="294"/>
                  </a:lnTo>
                  <a:lnTo>
                    <a:pt x="402" y="288"/>
                  </a:lnTo>
                  <a:lnTo>
                    <a:pt x="396" y="294"/>
                  </a:lnTo>
                  <a:lnTo>
                    <a:pt x="408" y="300"/>
                  </a:lnTo>
                  <a:lnTo>
                    <a:pt x="402" y="300"/>
                  </a:lnTo>
                  <a:lnTo>
                    <a:pt x="402" y="306"/>
                  </a:lnTo>
                  <a:lnTo>
                    <a:pt x="402" y="312"/>
                  </a:lnTo>
                  <a:lnTo>
                    <a:pt x="408" y="312"/>
                  </a:lnTo>
                  <a:lnTo>
                    <a:pt x="402" y="312"/>
                  </a:lnTo>
                  <a:lnTo>
                    <a:pt x="396" y="312"/>
                  </a:lnTo>
                  <a:lnTo>
                    <a:pt x="390" y="318"/>
                  </a:lnTo>
                  <a:lnTo>
                    <a:pt x="384" y="318"/>
                  </a:lnTo>
                  <a:lnTo>
                    <a:pt x="390" y="324"/>
                  </a:lnTo>
                  <a:lnTo>
                    <a:pt x="384" y="324"/>
                  </a:lnTo>
                  <a:lnTo>
                    <a:pt x="396" y="330"/>
                  </a:lnTo>
                  <a:lnTo>
                    <a:pt x="390" y="330"/>
                  </a:lnTo>
                  <a:lnTo>
                    <a:pt x="384" y="324"/>
                  </a:lnTo>
                  <a:lnTo>
                    <a:pt x="378" y="324"/>
                  </a:lnTo>
                  <a:lnTo>
                    <a:pt x="384" y="330"/>
                  </a:lnTo>
                  <a:lnTo>
                    <a:pt x="378" y="330"/>
                  </a:lnTo>
                  <a:lnTo>
                    <a:pt x="378" y="336"/>
                  </a:lnTo>
                  <a:lnTo>
                    <a:pt x="372" y="336"/>
                  </a:lnTo>
                  <a:lnTo>
                    <a:pt x="396" y="348"/>
                  </a:lnTo>
                  <a:lnTo>
                    <a:pt x="396" y="354"/>
                  </a:lnTo>
                  <a:lnTo>
                    <a:pt x="408" y="354"/>
                  </a:lnTo>
                  <a:lnTo>
                    <a:pt x="414" y="360"/>
                  </a:lnTo>
                  <a:lnTo>
                    <a:pt x="420" y="354"/>
                  </a:lnTo>
                  <a:lnTo>
                    <a:pt x="420" y="360"/>
                  </a:lnTo>
                  <a:lnTo>
                    <a:pt x="426" y="354"/>
                  </a:lnTo>
                  <a:lnTo>
                    <a:pt x="432" y="360"/>
                  </a:lnTo>
                  <a:lnTo>
                    <a:pt x="432" y="372"/>
                  </a:lnTo>
                  <a:lnTo>
                    <a:pt x="438" y="366"/>
                  </a:lnTo>
                  <a:lnTo>
                    <a:pt x="438" y="372"/>
                  </a:lnTo>
                  <a:lnTo>
                    <a:pt x="444" y="378"/>
                  </a:lnTo>
                  <a:lnTo>
                    <a:pt x="438" y="384"/>
                  </a:lnTo>
                  <a:lnTo>
                    <a:pt x="432" y="378"/>
                  </a:lnTo>
                  <a:lnTo>
                    <a:pt x="432" y="384"/>
                  </a:lnTo>
                  <a:lnTo>
                    <a:pt x="432" y="390"/>
                  </a:lnTo>
                  <a:lnTo>
                    <a:pt x="426" y="378"/>
                  </a:lnTo>
                  <a:lnTo>
                    <a:pt x="420" y="384"/>
                  </a:lnTo>
                  <a:lnTo>
                    <a:pt x="408" y="396"/>
                  </a:lnTo>
                  <a:lnTo>
                    <a:pt x="420" y="378"/>
                  </a:lnTo>
                  <a:lnTo>
                    <a:pt x="414" y="372"/>
                  </a:lnTo>
                  <a:lnTo>
                    <a:pt x="414" y="384"/>
                  </a:lnTo>
                  <a:lnTo>
                    <a:pt x="408" y="384"/>
                  </a:lnTo>
                  <a:lnTo>
                    <a:pt x="408" y="378"/>
                  </a:lnTo>
                  <a:lnTo>
                    <a:pt x="402" y="372"/>
                  </a:lnTo>
                  <a:lnTo>
                    <a:pt x="402" y="366"/>
                  </a:lnTo>
                  <a:lnTo>
                    <a:pt x="402" y="372"/>
                  </a:lnTo>
                  <a:lnTo>
                    <a:pt x="390" y="366"/>
                  </a:lnTo>
                  <a:lnTo>
                    <a:pt x="390" y="360"/>
                  </a:lnTo>
                  <a:lnTo>
                    <a:pt x="372" y="360"/>
                  </a:lnTo>
                  <a:lnTo>
                    <a:pt x="378" y="360"/>
                  </a:lnTo>
                  <a:lnTo>
                    <a:pt x="372" y="354"/>
                  </a:lnTo>
                  <a:lnTo>
                    <a:pt x="372" y="348"/>
                  </a:lnTo>
                  <a:lnTo>
                    <a:pt x="360" y="348"/>
                  </a:lnTo>
                  <a:lnTo>
                    <a:pt x="354" y="348"/>
                  </a:lnTo>
                  <a:lnTo>
                    <a:pt x="342" y="342"/>
                  </a:lnTo>
                  <a:lnTo>
                    <a:pt x="342" y="336"/>
                  </a:lnTo>
                  <a:lnTo>
                    <a:pt x="336" y="342"/>
                  </a:lnTo>
                  <a:lnTo>
                    <a:pt x="342" y="348"/>
                  </a:lnTo>
                  <a:lnTo>
                    <a:pt x="354" y="354"/>
                  </a:lnTo>
                  <a:lnTo>
                    <a:pt x="348" y="354"/>
                  </a:lnTo>
                  <a:lnTo>
                    <a:pt x="354" y="360"/>
                  </a:lnTo>
                  <a:lnTo>
                    <a:pt x="348" y="360"/>
                  </a:lnTo>
                  <a:lnTo>
                    <a:pt x="354" y="366"/>
                  </a:lnTo>
                  <a:lnTo>
                    <a:pt x="348" y="366"/>
                  </a:lnTo>
                  <a:lnTo>
                    <a:pt x="348" y="372"/>
                  </a:lnTo>
                  <a:lnTo>
                    <a:pt x="354" y="372"/>
                  </a:lnTo>
                  <a:lnTo>
                    <a:pt x="348" y="378"/>
                  </a:lnTo>
                  <a:lnTo>
                    <a:pt x="336" y="390"/>
                  </a:lnTo>
                  <a:lnTo>
                    <a:pt x="336" y="378"/>
                  </a:lnTo>
                  <a:lnTo>
                    <a:pt x="336" y="372"/>
                  </a:lnTo>
                  <a:lnTo>
                    <a:pt x="330" y="372"/>
                  </a:lnTo>
                  <a:lnTo>
                    <a:pt x="324" y="366"/>
                  </a:lnTo>
                  <a:lnTo>
                    <a:pt x="324" y="372"/>
                  </a:lnTo>
                  <a:lnTo>
                    <a:pt x="318" y="366"/>
                  </a:lnTo>
                  <a:lnTo>
                    <a:pt x="312" y="366"/>
                  </a:lnTo>
                  <a:lnTo>
                    <a:pt x="300" y="366"/>
                  </a:lnTo>
                  <a:lnTo>
                    <a:pt x="306" y="372"/>
                  </a:lnTo>
                  <a:lnTo>
                    <a:pt x="300" y="378"/>
                  </a:lnTo>
                  <a:lnTo>
                    <a:pt x="300" y="372"/>
                  </a:lnTo>
                  <a:lnTo>
                    <a:pt x="300" y="384"/>
                  </a:lnTo>
                  <a:lnTo>
                    <a:pt x="288" y="390"/>
                  </a:lnTo>
                  <a:lnTo>
                    <a:pt x="288" y="384"/>
                  </a:lnTo>
                  <a:lnTo>
                    <a:pt x="282" y="384"/>
                  </a:lnTo>
                  <a:lnTo>
                    <a:pt x="276" y="384"/>
                  </a:lnTo>
                  <a:lnTo>
                    <a:pt x="288" y="378"/>
                  </a:lnTo>
                  <a:lnTo>
                    <a:pt x="288" y="372"/>
                  </a:lnTo>
                  <a:lnTo>
                    <a:pt x="276" y="372"/>
                  </a:lnTo>
                  <a:lnTo>
                    <a:pt x="276" y="366"/>
                  </a:lnTo>
                  <a:lnTo>
                    <a:pt x="264" y="366"/>
                  </a:lnTo>
                  <a:lnTo>
                    <a:pt x="258" y="372"/>
                  </a:lnTo>
                  <a:lnTo>
                    <a:pt x="252" y="360"/>
                  </a:lnTo>
                  <a:lnTo>
                    <a:pt x="246" y="354"/>
                  </a:lnTo>
                  <a:lnTo>
                    <a:pt x="228" y="348"/>
                  </a:lnTo>
                  <a:lnTo>
                    <a:pt x="222" y="348"/>
                  </a:lnTo>
                  <a:lnTo>
                    <a:pt x="222" y="342"/>
                  </a:lnTo>
                  <a:lnTo>
                    <a:pt x="210" y="342"/>
                  </a:lnTo>
                  <a:lnTo>
                    <a:pt x="216" y="330"/>
                  </a:lnTo>
                  <a:lnTo>
                    <a:pt x="192" y="330"/>
                  </a:lnTo>
                  <a:lnTo>
                    <a:pt x="192" y="324"/>
                  </a:lnTo>
                  <a:lnTo>
                    <a:pt x="198" y="324"/>
                  </a:lnTo>
                  <a:lnTo>
                    <a:pt x="180" y="324"/>
                  </a:lnTo>
                  <a:lnTo>
                    <a:pt x="168" y="336"/>
                  </a:lnTo>
                  <a:lnTo>
                    <a:pt x="168" y="330"/>
                  </a:lnTo>
                  <a:lnTo>
                    <a:pt x="162" y="330"/>
                  </a:lnTo>
                  <a:lnTo>
                    <a:pt x="174" y="348"/>
                  </a:lnTo>
                  <a:lnTo>
                    <a:pt x="156" y="354"/>
                  </a:lnTo>
                  <a:lnTo>
                    <a:pt x="126" y="348"/>
                  </a:lnTo>
                  <a:lnTo>
                    <a:pt x="72" y="330"/>
                  </a:lnTo>
                  <a:lnTo>
                    <a:pt x="30" y="336"/>
                  </a:lnTo>
                  <a:lnTo>
                    <a:pt x="24" y="336"/>
                  </a:lnTo>
                  <a:lnTo>
                    <a:pt x="18" y="330"/>
                  </a:lnTo>
                  <a:lnTo>
                    <a:pt x="24" y="324"/>
                  </a:lnTo>
                  <a:lnTo>
                    <a:pt x="30" y="312"/>
                  </a:lnTo>
                  <a:lnTo>
                    <a:pt x="30" y="306"/>
                  </a:lnTo>
                  <a:lnTo>
                    <a:pt x="30" y="300"/>
                  </a:lnTo>
                  <a:lnTo>
                    <a:pt x="36" y="300"/>
                  </a:lnTo>
                  <a:lnTo>
                    <a:pt x="30" y="294"/>
                  </a:lnTo>
                  <a:lnTo>
                    <a:pt x="36" y="294"/>
                  </a:lnTo>
                  <a:lnTo>
                    <a:pt x="30" y="294"/>
                  </a:lnTo>
                  <a:lnTo>
                    <a:pt x="30" y="288"/>
                  </a:lnTo>
                  <a:close/>
                  <a:moveTo>
                    <a:pt x="180" y="348"/>
                  </a:moveTo>
                  <a:lnTo>
                    <a:pt x="192" y="342"/>
                  </a:lnTo>
                  <a:lnTo>
                    <a:pt x="204" y="348"/>
                  </a:lnTo>
                  <a:lnTo>
                    <a:pt x="210" y="348"/>
                  </a:lnTo>
                  <a:lnTo>
                    <a:pt x="204" y="354"/>
                  </a:lnTo>
                  <a:lnTo>
                    <a:pt x="192" y="354"/>
                  </a:lnTo>
                  <a:lnTo>
                    <a:pt x="180" y="348"/>
                  </a:lnTo>
                  <a:close/>
                  <a:moveTo>
                    <a:pt x="240" y="366"/>
                  </a:moveTo>
                  <a:lnTo>
                    <a:pt x="246" y="372"/>
                  </a:lnTo>
                  <a:lnTo>
                    <a:pt x="252" y="366"/>
                  </a:lnTo>
                  <a:lnTo>
                    <a:pt x="252" y="372"/>
                  </a:lnTo>
                  <a:lnTo>
                    <a:pt x="258" y="372"/>
                  </a:lnTo>
                  <a:lnTo>
                    <a:pt x="252" y="372"/>
                  </a:lnTo>
                  <a:lnTo>
                    <a:pt x="258" y="378"/>
                  </a:lnTo>
                  <a:lnTo>
                    <a:pt x="246" y="378"/>
                  </a:lnTo>
                  <a:lnTo>
                    <a:pt x="240" y="366"/>
                  </a:lnTo>
                  <a:close/>
                  <a:moveTo>
                    <a:pt x="276" y="372"/>
                  </a:moveTo>
                  <a:lnTo>
                    <a:pt x="270" y="378"/>
                  </a:lnTo>
                  <a:lnTo>
                    <a:pt x="276" y="372"/>
                  </a:lnTo>
                  <a:lnTo>
                    <a:pt x="270" y="372"/>
                  </a:lnTo>
                  <a:lnTo>
                    <a:pt x="270" y="378"/>
                  </a:lnTo>
                  <a:lnTo>
                    <a:pt x="276" y="378"/>
                  </a:lnTo>
                  <a:lnTo>
                    <a:pt x="276" y="384"/>
                  </a:lnTo>
                  <a:lnTo>
                    <a:pt x="270" y="384"/>
                  </a:lnTo>
                  <a:lnTo>
                    <a:pt x="270" y="378"/>
                  </a:lnTo>
                  <a:lnTo>
                    <a:pt x="264" y="378"/>
                  </a:lnTo>
                  <a:lnTo>
                    <a:pt x="264" y="372"/>
                  </a:lnTo>
                  <a:lnTo>
                    <a:pt x="264" y="378"/>
                  </a:lnTo>
                  <a:lnTo>
                    <a:pt x="264" y="384"/>
                  </a:lnTo>
                  <a:lnTo>
                    <a:pt x="258" y="378"/>
                  </a:lnTo>
                  <a:lnTo>
                    <a:pt x="258" y="372"/>
                  </a:lnTo>
                  <a:lnTo>
                    <a:pt x="270" y="372"/>
                  </a:lnTo>
                  <a:lnTo>
                    <a:pt x="270" y="366"/>
                  </a:lnTo>
                  <a:lnTo>
                    <a:pt x="276" y="37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6" name="Freeform 3144"/>
            <p:cNvSpPr>
              <a:spLocks noEditPoints="1"/>
            </p:cNvSpPr>
            <p:nvPr/>
          </p:nvSpPr>
          <p:spPr bwMode="auto">
            <a:xfrm>
              <a:off x="3546" y="2688"/>
              <a:ext cx="714" cy="552"/>
            </a:xfrm>
            <a:custGeom>
              <a:avLst/>
              <a:gdLst>
                <a:gd name="T0" fmla="*/ 624 w 714"/>
                <a:gd name="T1" fmla="*/ 222 h 552"/>
                <a:gd name="T2" fmla="*/ 690 w 714"/>
                <a:gd name="T3" fmla="*/ 330 h 552"/>
                <a:gd name="T4" fmla="*/ 696 w 714"/>
                <a:gd name="T5" fmla="*/ 336 h 552"/>
                <a:gd name="T6" fmla="*/ 714 w 714"/>
                <a:gd name="T7" fmla="*/ 468 h 552"/>
                <a:gd name="T8" fmla="*/ 702 w 714"/>
                <a:gd name="T9" fmla="*/ 528 h 552"/>
                <a:gd name="T10" fmla="*/ 642 w 714"/>
                <a:gd name="T11" fmla="*/ 540 h 552"/>
                <a:gd name="T12" fmla="*/ 660 w 714"/>
                <a:gd name="T13" fmla="*/ 528 h 552"/>
                <a:gd name="T14" fmla="*/ 618 w 714"/>
                <a:gd name="T15" fmla="*/ 480 h 552"/>
                <a:gd name="T16" fmla="*/ 564 w 714"/>
                <a:gd name="T17" fmla="*/ 438 h 552"/>
                <a:gd name="T18" fmla="*/ 552 w 714"/>
                <a:gd name="T19" fmla="*/ 408 h 552"/>
                <a:gd name="T20" fmla="*/ 534 w 714"/>
                <a:gd name="T21" fmla="*/ 402 h 552"/>
                <a:gd name="T22" fmla="*/ 534 w 714"/>
                <a:gd name="T23" fmla="*/ 372 h 552"/>
                <a:gd name="T24" fmla="*/ 522 w 714"/>
                <a:gd name="T25" fmla="*/ 396 h 552"/>
                <a:gd name="T26" fmla="*/ 504 w 714"/>
                <a:gd name="T27" fmla="*/ 390 h 552"/>
                <a:gd name="T28" fmla="*/ 480 w 714"/>
                <a:gd name="T29" fmla="*/ 354 h 552"/>
                <a:gd name="T30" fmla="*/ 468 w 714"/>
                <a:gd name="T31" fmla="*/ 336 h 552"/>
                <a:gd name="T32" fmla="*/ 474 w 714"/>
                <a:gd name="T33" fmla="*/ 330 h 552"/>
                <a:gd name="T34" fmla="*/ 480 w 714"/>
                <a:gd name="T35" fmla="*/ 324 h 552"/>
                <a:gd name="T36" fmla="*/ 480 w 714"/>
                <a:gd name="T37" fmla="*/ 300 h 552"/>
                <a:gd name="T38" fmla="*/ 462 w 714"/>
                <a:gd name="T39" fmla="*/ 288 h 552"/>
                <a:gd name="T40" fmla="*/ 462 w 714"/>
                <a:gd name="T41" fmla="*/ 312 h 552"/>
                <a:gd name="T42" fmla="*/ 450 w 714"/>
                <a:gd name="T43" fmla="*/ 270 h 552"/>
                <a:gd name="T44" fmla="*/ 450 w 714"/>
                <a:gd name="T45" fmla="*/ 198 h 552"/>
                <a:gd name="T46" fmla="*/ 402 w 714"/>
                <a:gd name="T47" fmla="*/ 162 h 552"/>
                <a:gd name="T48" fmla="*/ 378 w 714"/>
                <a:gd name="T49" fmla="*/ 132 h 552"/>
                <a:gd name="T50" fmla="*/ 306 w 714"/>
                <a:gd name="T51" fmla="*/ 96 h 552"/>
                <a:gd name="T52" fmla="*/ 282 w 714"/>
                <a:gd name="T53" fmla="*/ 114 h 552"/>
                <a:gd name="T54" fmla="*/ 240 w 714"/>
                <a:gd name="T55" fmla="*/ 144 h 552"/>
                <a:gd name="T56" fmla="*/ 204 w 714"/>
                <a:gd name="T57" fmla="*/ 132 h 552"/>
                <a:gd name="T58" fmla="*/ 204 w 714"/>
                <a:gd name="T59" fmla="*/ 126 h 552"/>
                <a:gd name="T60" fmla="*/ 204 w 714"/>
                <a:gd name="T61" fmla="*/ 114 h 552"/>
                <a:gd name="T62" fmla="*/ 174 w 714"/>
                <a:gd name="T63" fmla="*/ 96 h 552"/>
                <a:gd name="T64" fmla="*/ 156 w 714"/>
                <a:gd name="T65" fmla="*/ 96 h 552"/>
                <a:gd name="T66" fmla="*/ 114 w 714"/>
                <a:gd name="T67" fmla="*/ 90 h 552"/>
                <a:gd name="T68" fmla="*/ 132 w 714"/>
                <a:gd name="T69" fmla="*/ 84 h 552"/>
                <a:gd name="T70" fmla="*/ 78 w 714"/>
                <a:gd name="T71" fmla="*/ 90 h 552"/>
                <a:gd name="T72" fmla="*/ 54 w 714"/>
                <a:gd name="T73" fmla="*/ 72 h 552"/>
                <a:gd name="T74" fmla="*/ 36 w 714"/>
                <a:gd name="T75" fmla="*/ 102 h 552"/>
                <a:gd name="T76" fmla="*/ 18 w 714"/>
                <a:gd name="T77" fmla="*/ 84 h 552"/>
                <a:gd name="T78" fmla="*/ 12 w 714"/>
                <a:gd name="T79" fmla="*/ 60 h 552"/>
                <a:gd name="T80" fmla="*/ 42 w 714"/>
                <a:gd name="T81" fmla="*/ 36 h 552"/>
                <a:gd name="T82" fmla="*/ 138 w 714"/>
                <a:gd name="T83" fmla="*/ 24 h 552"/>
                <a:gd name="T84" fmla="*/ 234 w 714"/>
                <a:gd name="T85" fmla="*/ 30 h 552"/>
                <a:gd name="T86" fmla="*/ 288 w 714"/>
                <a:gd name="T87" fmla="*/ 36 h 552"/>
                <a:gd name="T88" fmla="*/ 372 w 714"/>
                <a:gd name="T89" fmla="*/ 36 h 552"/>
                <a:gd name="T90" fmla="*/ 450 w 714"/>
                <a:gd name="T91" fmla="*/ 30 h 552"/>
                <a:gd name="T92" fmla="*/ 474 w 714"/>
                <a:gd name="T93" fmla="*/ 48 h 552"/>
                <a:gd name="T94" fmla="*/ 480 w 714"/>
                <a:gd name="T95" fmla="*/ 18 h 552"/>
                <a:gd name="T96" fmla="*/ 486 w 714"/>
                <a:gd name="T97" fmla="*/ 0 h 552"/>
                <a:gd name="T98" fmla="*/ 510 w 714"/>
                <a:gd name="T99" fmla="*/ 6 h 552"/>
                <a:gd name="T100" fmla="*/ 528 w 714"/>
                <a:gd name="T101" fmla="*/ 36 h 552"/>
                <a:gd name="T102" fmla="*/ 558 w 714"/>
                <a:gd name="T103" fmla="*/ 96 h 552"/>
                <a:gd name="T104" fmla="*/ 72 w 714"/>
                <a:gd name="T105" fmla="*/ 90 h 552"/>
                <a:gd name="T106" fmla="*/ 78 w 714"/>
                <a:gd name="T107" fmla="*/ 90 h 552"/>
                <a:gd name="T108" fmla="*/ 48 w 714"/>
                <a:gd name="T109" fmla="*/ 96 h 552"/>
                <a:gd name="T110" fmla="*/ 612 w 714"/>
                <a:gd name="T111" fmla="*/ 174 h 552"/>
                <a:gd name="T112" fmla="*/ 618 w 714"/>
                <a:gd name="T113" fmla="*/ 180 h 552"/>
                <a:gd name="T114" fmla="*/ 630 w 714"/>
                <a:gd name="T115" fmla="*/ 198 h 552"/>
                <a:gd name="T116" fmla="*/ 630 w 714"/>
                <a:gd name="T117" fmla="*/ 192 h 552"/>
                <a:gd name="T118" fmla="*/ 630 w 714"/>
                <a:gd name="T119" fmla="*/ 216 h 552"/>
                <a:gd name="T120" fmla="*/ 534 w 714"/>
                <a:gd name="T121" fmla="*/ 414 h 552"/>
                <a:gd name="T122" fmla="*/ 534 w 714"/>
                <a:gd name="T123" fmla="*/ 414 h 552"/>
                <a:gd name="T124" fmla="*/ 708 w 714"/>
                <a:gd name="T125" fmla="*/ 51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4" h="552">
                  <a:moveTo>
                    <a:pt x="612" y="186"/>
                  </a:moveTo>
                  <a:lnTo>
                    <a:pt x="618" y="186"/>
                  </a:lnTo>
                  <a:lnTo>
                    <a:pt x="612" y="186"/>
                  </a:lnTo>
                  <a:lnTo>
                    <a:pt x="606" y="186"/>
                  </a:lnTo>
                  <a:lnTo>
                    <a:pt x="624" y="222"/>
                  </a:lnTo>
                  <a:lnTo>
                    <a:pt x="654" y="270"/>
                  </a:lnTo>
                  <a:lnTo>
                    <a:pt x="666" y="282"/>
                  </a:lnTo>
                  <a:lnTo>
                    <a:pt x="672" y="294"/>
                  </a:lnTo>
                  <a:lnTo>
                    <a:pt x="684" y="324"/>
                  </a:lnTo>
                  <a:lnTo>
                    <a:pt x="690" y="330"/>
                  </a:lnTo>
                  <a:lnTo>
                    <a:pt x="684" y="324"/>
                  </a:lnTo>
                  <a:lnTo>
                    <a:pt x="678" y="324"/>
                  </a:lnTo>
                  <a:lnTo>
                    <a:pt x="684" y="330"/>
                  </a:lnTo>
                  <a:lnTo>
                    <a:pt x="690" y="330"/>
                  </a:lnTo>
                  <a:lnTo>
                    <a:pt x="696" y="336"/>
                  </a:lnTo>
                  <a:lnTo>
                    <a:pt x="702" y="348"/>
                  </a:lnTo>
                  <a:lnTo>
                    <a:pt x="708" y="366"/>
                  </a:lnTo>
                  <a:lnTo>
                    <a:pt x="714" y="414"/>
                  </a:lnTo>
                  <a:lnTo>
                    <a:pt x="714" y="444"/>
                  </a:lnTo>
                  <a:lnTo>
                    <a:pt x="714" y="468"/>
                  </a:lnTo>
                  <a:lnTo>
                    <a:pt x="708" y="486"/>
                  </a:lnTo>
                  <a:lnTo>
                    <a:pt x="708" y="498"/>
                  </a:lnTo>
                  <a:lnTo>
                    <a:pt x="708" y="504"/>
                  </a:lnTo>
                  <a:lnTo>
                    <a:pt x="702" y="522"/>
                  </a:lnTo>
                  <a:lnTo>
                    <a:pt x="702" y="528"/>
                  </a:lnTo>
                  <a:lnTo>
                    <a:pt x="690" y="528"/>
                  </a:lnTo>
                  <a:lnTo>
                    <a:pt x="678" y="534"/>
                  </a:lnTo>
                  <a:lnTo>
                    <a:pt x="666" y="534"/>
                  </a:lnTo>
                  <a:lnTo>
                    <a:pt x="654" y="540"/>
                  </a:lnTo>
                  <a:lnTo>
                    <a:pt x="642" y="540"/>
                  </a:lnTo>
                  <a:lnTo>
                    <a:pt x="636" y="540"/>
                  </a:lnTo>
                  <a:lnTo>
                    <a:pt x="636" y="528"/>
                  </a:lnTo>
                  <a:lnTo>
                    <a:pt x="648" y="534"/>
                  </a:lnTo>
                  <a:lnTo>
                    <a:pt x="654" y="534"/>
                  </a:lnTo>
                  <a:lnTo>
                    <a:pt x="660" y="528"/>
                  </a:lnTo>
                  <a:lnTo>
                    <a:pt x="654" y="522"/>
                  </a:lnTo>
                  <a:lnTo>
                    <a:pt x="636" y="516"/>
                  </a:lnTo>
                  <a:lnTo>
                    <a:pt x="618" y="492"/>
                  </a:lnTo>
                  <a:lnTo>
                    <a:pt x="624" y="486"/>
                  </a:lnTo>
                  <a:lnTo>
                    <a:pt x="618" y="480"/>
                  </a:lnTo>
                  <a:lnTo>
                    <a:pt x="594" y="474"/>
                  </a:lnTo>
                  <a:lnTo>
                    <a:pt x="576" y="474"/>
                  </a:lnTo>
                  <a:lnTo>
                    <a:pt x="576" y="468"/>
                  </a:lnTo>
                  <a:lnTo>
                    <a:pt x="564" y="456"/>
                  </a:lnTo>
                  <a:lnTo>
                    <a:pt x="564" y="438"/>
                  </a:lnTo>
                  <a:lnTo>
                    <a:pt x="558" y="438"/>
                  </a:lnTo>
                  <a:lnTo>
                    <a:pt x="552" y="426"/>
                  </a:lnTo>
                  <a:lnTo>
                    <a:pt x="546" y="426"/>
                  </a:lnTo>
                  <a:lnTo>
                    <a:pt x="546" y="420"/>
                  </a:lnTo>
                  <a:lnTo>
                    <a:pt x="552" y="408"/>
                  </a:lnTo>
                  <a:lnTo>
                    <a:pt x="558" y="396"/>
                  </a:lnTo>
                  <a:lnTo>
                    <a:pt x="546" y="408"/>
                  </a:lnTo>
                  <a:lnTo>
                    <a:pt x="546" y="414"/>
                  </a:lnTo>
                  <a:lnTo>
                    <a:pt x="540" y="420"/>
                  </a:lnTo>
                  <a:lnTo>
                    <a:pt x="534" y="402"/>
                  </a:lnTo>
                  <a:lnTo>
                    <a:pt x="534" y="396"/>
                  </a:lnTo>
                  <a:lnTo>
                    <a:pt x="534" y="390"/>
                  </a:lnTo>
                  <a:lnTo>
                    <a:pt x="528" y="384"/>
                  </a:lnTo>
                  <a:lnTo>
                    <a:pt x="534" y="378"/>
                  </a:lnTo>
                  <a:lnTo>
                    <a:pt x="534" y="372"/>
                  </a:lnTo>
                  <a:lnTo>
                    <a:pt x="534" y="378"/>
                  </a:lnTo>
                  <a:lnTo>
                    <a:pt x="522" y="384"/>
                  </a:lnTo>
                  <a:lnTo>
                    <a:pt x="510" y="378"/>
                  </a:lnTo>
                  <a:lnTo>
                    <a:pt x="522" y="384"/>
                  </a:lnTo>
                  <a:lnTo>
                    <a:pt x="522" y="396"/>
                  </a:lnTo>
                  <a:lnTo>
                    <a:pt x="510" y="390"/>
                  </a:lnTo>
                  <a:lnTo>
                    <a:pt x="504" y="384"/>
                  </a:lnTo>
                  <a:lnTo>
                    <a:pt x="498" y="378"/>
                  </a:lnTo>
                  <a:lnTo>
                    <a:pt x="504" y="384"/>
                  </a:lnTo>
                  <a:lnTo>
                    <a:pt x="504" y="390"/>
                  </a:lnTo>
                  <a:lnTo>
                    <a:pt x="504" y="384"/>
                  </a:lnTo>
                  <a:lnTo>
                    <a:pt x="486" y="360"/>
                  </a:lnTo>
                  <a:lnTo>
                    <a:pt x="486" y="354"/>
                  </a:lnTo>
                  <a:lnTo>
                    <a:pt x="486" y="360"/>
                  </a:lnTo>
                  <a:lnTo>
                    <a:pt x="480" y="354"/>
                  </a:lnTo>
                  <a:lnTo>
                    <a:pt x="480" y="348"/>
                  </a:lnTo>
                  <a:lnTo>
                    <a:pt x="480" y="342"/>
                  </a:lnTo>
                  <a:lnTo>
                    <a:pt x="468" y="336"/>
                  </a:lnTo>
                  <a:lnTo>
                    <a:pt x="474" y="330"/>
                  </a:lnTo>
                  <a:lnTo>
                    <a:pt x="468" y="336"/>
                  </a:lnTo>
                  <a:lnTo>
                    <a:pt x="468" y="330"/>
                  </a:lnTo>
                  <a:lnTo>
                    <a:pt x="486" y="336"/>
                  </a:lnTo>
                  <a:lnTo>
                    <a:pt x="480" y="330"/>
                  </a:lnTo>
                  <a:lnTo>
                    <a:pt x="492" y="330"/>
                  </a:lnTo>
                  <a:lnTo>
                    <a:pt x="474" y="330"/>
                  </a:lnTo>
                  <a:lnTo>
                    <a:pt x="468" y="330"/>
                  </a:lnTo>
                  <a:lnTo>
                    <a:pt x="474" y="330"/>
                  </a:lnTo>
                  <a:lnTo>
                    <a:pt x="480" y="324"/>
                  </a:lnTo>
                  <a:lnTo>
                    <a:pt x="474" y="330"/>
                  </a:lnTo>
                  <a:lnTo>
                    <a:pt x="480" y="324"/>
                  </a:lnTo>
                  <a:lnTo>
                    <a:pt x="474" y="318"/>
                  </a:lnTo>
                  <a:lnTo>
                    <a:pt x="486" y="300"/>
                  </a:lnTo>
                  <a:lnTo>
                    <a:pt x="486" y="288"/>
                  </a:lnTo>
                  <a:lnTo>
                    <a:pt x="480" y="288"/>
                  </a:lnTo>
                  <a:lnTo>
                    <a:pt x="480" y="300"/>
                  </a:lnTo>
                  <a:lnTo>
                    <a:pt x="474" y="288"/>
                  </a:lnTo>
                  <a:lnTo>
                    <a:pt x="462" y="282"/>
                  </a:lnTo>
                  <a:lnTo>
                    <a:pt x="456" y="282"/>
                  </a:lnTo>
                  <a:lnTo>
                    <a:pt x="462" y="282"/>
                  </a:lnTo>
                  <a:lnTo>
                    <a:pt x="462" y="288"/>
                  </a:lnTo>
                  <a:lnTo>
                    <a:pt x="456" y="294"/>
                  </a:lnTo>
                  <a:lnTo>
                    <a:pt x="474" y="294"/>
                  </a:lnTo>
                  <a:lnTo>
                    <a:pt x="468" y="300"/>
                  </a:lnTo>
                  <a:lnTo>
                    <a:pt x="468" y="312"/>
                  </a:lnTo>
                  <a:lnTo>
                    <a:pt x="462" y="312"/>
                  </a:lnTo>
                  <a:lnTo>
                    <a:pt x="456" y="300"/>
                  </a:lnTo>
                  <a:lnTo>
                    <a:pt x="462" y="312"/>
                  </a:lnTo>
                  <a:lnTo>
                    <a:pt x="462" y="318"/>
                  </a:lnTo>
                  <a:lnTo>
                    <a:pt x="450" y="300"/>
                  </a:lnTo>
                  <a:lnTo>
                    <a:pt x="450" y="270"/>
                  </a:lnTo>
                  <a:lnTo>
                    <a:pt x="456" y="240"/>
                  </a:lnTo>
                  <a:lnTo>
                    <a:pt x="456" y="216"/>
                  </a:lnTo>
                  <a:lnTo>
                    <a:pt x="450" y="204"/>
                  </a:lnTo>
                  <a:lnTo>
                    <a:pt x="456" y="204"/>
                  </a:lnTo>
                  <a:lnTo>
                    <a:pt x="450" y="198"/>
                  </a:lnTo>
                  <a:lnTo>
                    <a:pt x="438" y="186"/>
                  </a:lnTo>
                  <a:lnTo>
                    <a:pt x="432" y="174"/>
                  </a:lnTo>
                  <a:lnTo>
                    <a:pt x="414" y="174"/>
                  </a:lnTo>
                  <a:lnTo>
                    <a:pt x="408" y="168"/>
                  </a:lnTo>
                  <a:lnTo>
                    <a:pt x="402" y="162"/>
                  </a:lnTo>
                  <a:lnTo>
                    <a:pt x="408" y="162"/>
                  </a:lnTo>
                  <a:lnTo>
                    <a:pt x="402" y="162"/>
                  </a:lnTo>
                  <a:lnTo>
                    <a:pt x="396" y="150"/>
                  </a:lnTo>
                  <a:lnTo>
                    <a:pt x="378" y="144"/>
                  </a:lnTo>
                  <a:lnTo>
                    <a:pt x="378" y="132"/>
                  </a:lnTo>
                  <a:lnTo>
                    <a:pt x="360" y="126"/>
                  </a:lnTo>
                  <a:lnTo>
                    <a:pt x="354" y="108"/>
                  </a:lnTo>
                  <a:lnTo>
                    <a:pt x="324" y="96"/>
                  </a:lnTo>
                  <a:lnTo>
                    <a:pt x="312" y="96"/>
                  </a:lnTo>
                  <a:lnTo>
                    <a:pt x="306" y="96"/>
                  </a:lnTo>
                  <a:lnTo>
                    <a:pt x="300" y="96"/>
                  </a:lnTo>
                  <a:lnTo>
                    <a:pt x="288" y="102"/>
                  </a:lnTo>
                  <a:lnTo>
                    <a:pt x="288" y="108"/>
                  </a:lnTo>
                  <a:lnTo>
                    <a:pt x="282" y="108"/>
                  </a:lnTo>
                  <a:lnTo>
                    <a:pt x="282" y="114"/>
                  </a:lnTo>
                  <a:lnTo>
                    <a:pt x="294" y="114"/>
                  </a:lnTo>
                  <a:lnTo>
                    <a:pt x="282" y="114"/>
                  </a:lnTo>
                  <a:lnTo>
                    <a:pt x="252" y="138"/>
                  </a:lnTo>
                  <a:lnTo>
                    <a:pt x="246" y="138"/>
                  </a:lnTo>
                  <a:lnTo>
                    <a:pt x="240" y="144"/>
                  </a:lnTo>
                  <a:lnTo>
                    <a:pt x="222" y="144"/>
                  </a:lnTo>
                  <a:lnTo>
                    <a:pt x="210" y="150"/>
                  </a:lnTo>
                  <a:lnTo>
                    <a:pt x="204" y="138"/>
                  </a:lnTo>
                  <a:lnTo>
                    <a:pt x="198" y="132"/>
                  </a:lnTo>
                  <a:lnTo>
                    <a:pt x="204" y="132"/>
                  </a:lnTo>
                  <a:lnTo>
                    <a:pt x="204" y="138"/>
                  </a:lnTo>
                  <a:lnTo>
                    <a:pt x="210" y="150"/>
                  </a:lnTo>
                  <a:lnTo>
                    <a:pt x="210" y="144"/>
                  </a:lnTo>
                  <a:lnTo>
                    <a:pt x="210" y="138"/>
                  </a:lnTo>
                  <a:lnTo>
                    <a:pt x="204" y="126"/>
                  </a:lnTo>
                  <a:lnTo>
                    <a:pt x="180" y="114"/>
                  </a:lnTo>
                  <a:lnTo>
                    <a:pt x="186" y="108"/>
                  </a:lnTo>
                  <a:lnTo>
                    <a:pt x="192" y="114"/>
                  </a:lnTo>
                  <a:lnTo>
                    <a:pt x="198" y="114"/>
                  </a:lnTo>
                  <a:lnTo>
                    <a:pt x="204" y="114"/>
                  </a:lnTo>
                  <a:lnTo>
                    <a:pt x="198" y="114"/>
                  </a:lnTo>
                  <a:lnTo>
                    <a:pt x="192" y="114"/>
                  </a:lnTo>
                  <a:lnTo>
                    <a:pt x="186" y="108"/>
                  </a:lnTo>
                  <a:lnTo>
                    <a:pt x="174" y="102"/>
                  </a:lnTo>
                  <a:lnTo>
                    <a:pt x="174" y="96"/>
                  </a:lnTo>
                  <a:lnTo>
                    <a:pt x="180" y="96"/>
                  </a:lnTo>
                  <a:lnTo>
                    <a:pt x="180" y="90"/>
                  </a:lnTo>
                  <a:lnTo>
                    <a:pt x="168" y="96"/>
                  </a:lnTo>
                  <a:lnTo>
                    <a:pt x="168" y="90"/>
                  </a:lnTo>
                  <a:lnTo>
                    <a:pt x="156" y="96"/>
                  </a:lnTo>
                  <a:lnTo>
                    <a:pt x="162" y="102"/>
                  </a:lnTo>
                  <a:lnTo>
                    <a:pt x="168" y="102"/>
                  </a:lnTo>
                  <a:lnTo>
                    <a:pt x="174" y="108"/>
                  </a:lnTo>
                  <a:lnTo>
                    <a:pt x="150" y="96"/>
                  </a:lnTo>
                  <a:lnTo>
                    <a:pt x="114" y="90"/>
                  </a:lnTo>
                  <a:lnTo>
                    <a:pt x="102" y="90"/>
                  </a:lnTo>
                  <a:lnTo>
                    <a:pt x="114" y="90"/>
                  </a:lnTo>
                  <a:lnTo>
                    <a:pt x="126" y="84"/>
                  </a:lnTo>
                  <a:lnTo>
                    <a:pt x="138" y="84"/>
                  </a:lnTo>
                  <a:lnTo>
                    <a:pt x="132" y="84"/>
                  </a:lnTo>
                  <a:lnTo>
                    <a:pt x="126" y="78"/>
                  </a:lnTo>
                  <a:lnTo>
                    <a:pt x="114" y="84"/>
                  </a:lnTo>
                  <a:lnTo>
                    <a:pt x="108" y="78"/>
                  </a:lnTo>
                  <a:lnTo>
                    <a:pt x="90" y="90"/>
                  </a:lnTo>
                  <a:lnTo>
                    <a:pt x="78" y="90"/>
                  </a:lnTo>
                  <a:lnTo>
                    <a:pt x="42" y="96"/>
                  </a:lnTo>
                  <a:lnTo>
                    <a:pt x="66" y="84"/>
                  </a:lnTo>
                  <a:lnTo>
                    <a:pt x="60" y="84"/>
                  </a:lnTo>
                  <a:lnTo>
                    <a:pt x="60" y="72"/>
                  </a:lnTo>
                  <a:lnTo>
                    <a:pt x="54" y="72"/>
                  </a:lnTo>
                  <a:lnTo>
                    <a:pt x="54" y="90"/>
                  </a:lnTo>
                  <a:lnTo>
                    <a:pt x="48" y="78"/>
                  </a:lnTo>
                  <a:lnTo>
                    <a:pt x="42" y="78"/>
                  </a:lnTo>
                  <a:lnTo>
                    <a:pt x="48" y="90"/>
                  </a:lnTo>
                  <a:lnTo>
                    <a:pt x="36" y="102"/>
                  </a:lnTo>
                  <a:lnTo>
                    <a:pt x="24" y="102"/>
                  </a:lnTo>
                  <a:lnTo>
                    <a:pt x="24" y="96"/>
                  </a:lnTo>
                  <a:lnTo>
                    <a:pt x="30" y="90"/>
                  </a:lnTo>
                  <a:lnTo>
                    <a:pt x="24" y="90"/>
                  </a:lnTo>
                  <a:lnTo>
                    <a:pt x="18" y="84"/>
                  </a:lnTo>
                  <a:lnTo>
                    <a:pt x="24" y="78"/>
                  </a:lnTo>
                  <a:lnTo>
                    <a:pt x="24" y="72"/>
                  </a:lnTo>
                  <a:lnTo>
                    <a:pt x="24" y="66"/>
                  </a:lnTo>
                  <a:lnTo>
                    <a:pt x="18" y="66"/>
                  </a:lnTo>
                  <a:lnTo>
                    <a:pt x="12" y="60"/>
                  </a:lnTo>
                  <a:lnTo>
                    <a:pt x="6" y="54"/>
                  </a:lnTo>
                  <a:lnTo>
                    <a:pt x="0" y="48"/>
                  </a:lnTo>
                  <a:lnTo>
                    <a:pt x="6" y="42"/>
                  </a:lnTo>
                  <a:lnTo>
                    <a:pt x="6" y="36"/>
                  </a:lnTo>
                  <a:lnTo>
                    <a:pt x="42" y="36"/>
                  </a:lnTo>
                  <a:lnTo>
                    <a:pt x="72" y="30"/>
                  </a:lnTo>
                  <a:lnTo>
                    <a:pt x="78" y="30"/>
                  </a:lnTo>
                  <a:lnTo>
                    <a:pt x="108" y="30"/>
                  </a:lnTo>
                  <a:lnTo>
                    <a:pt x="126" y="30"/>
                  </a:lnTo>
                  <a:lnTo>
                    <a:pt x="138" y="24"/>
                  </a:lnTo>
                  <a:lnTo>
                    <a:pt x="180" y="18"/>
                  </a:lnTo>
                  <a:lnTo>
                    <a:pt x="222" y="18"/>
                  </a:lnTo>
                  <a:lnTo>
                    <a:pt x="228" y="18"/>
                  </a:lnTo>
                  <a:lnTo>
                    <a:pt x="228" y="24"/>
                  </a:lnTo>
                  <a:lnTo>
                    <a:pt x="234" y="30"/>
                  </a:lnTo>
                  <a:lnTo>
                    <a:pt x="234" y="36"/>
                  </a:lnTo>
                  <a:lnTo>
                    <a:pt x="234" y="42"/>
                  </a:lnTo>
                  <a:lnTo>
                    <a:pt x="240" y="42"/>
                  </a:lnTo>
                  <a:lnTo>
                    <a:pt x="282" y="42"/>
                  </a:lnTo>
                  <a:lnTo>
                    <a:pt x="288" y="36"/>
                  </a:lnTo>
                  <a:lnTo>
                    <a:pt x="306" y="36"/>
                  </a:lnTo>
                  <a:lnTo>
                    <a:pt x="312" y="36"/>
                  </a:lnTo>
                  <a:lnTo>
                    <a:pt x="336" y="36"/>
                  </a:lnTo>
                  <a:lnTo>
                    <a:pt x="348" y="36"/>
                  </a:lnTo>
                  <a:lnTo>
                    <a:pt x="372" y="36"/>
                  </a:lnTo>
                  <a:lnTo>
                    <a:pt x="384" y="36"/>
                  </a:lnTo>
                  <a:lnTo>
                    <a:pt x="426" y="30"/>
                  </a:lnTo>
                  <a:lnTo>
                    <a:pt x="432" y="30"/>
                  </a:lnTo>
                  <a:lnTo>
                    <a:pt x="444" y="30"/>
                  </a:lnTo>
                  <a:lnTo>
                    <a:pt x="450" y="30"/>
                  </a:lnTo>
                  <a:lnTo>
                    <a:pt x="462" y="30"/>
                  </a:lnTo>
                  <a:lnTo>
                    <a:pt x="468" y="36"/>
                  </a:lnTo>
                  <a:lnTo>
                    <a:pt x="468" y="42"/>
                  </a:lnTo>
                  <a:lnTo>
                    <a:pt x="468" y="48"/>
                  </a:lnTo>
                  <a:lnTo>
                    <a:pt x="474" y="48"/>
                  </a:lnTo>
                  <a:lnTo>
                    <a:pt x="480" y="48"/>
                  </a:lnTo>
                  <a:lnTo>
                    <a:pt x="480" y="42"/>
                  </a:lnTo>
                  <a:lnTo>
                    <a:pt x="480" y="36"/>
                  </a:lnTo>
                  <a:lnTo>
                    <a:pt x="480" y="24"/>
                  </a:lnTo>
                  <a:lnTo>
                    <a:pt x="480" y="18"/>
                  </a:lnTo>
                  <a:lnTo>
                    <a:pt x="480" y="6"/>
                  </a:lnTo>
                  <a:lnTo>
                    <a:pt x="480" y="0"/>
                  </a:lnTo>
                  <a:lnTo>
                    <a:pt x="480" y="6"/>
                  </a:lnTo>
                  <a:lnTo>
                    <a:pt x="480" y="0"/>
                  </a:lnTo>
                  <a:lnTo>
                    <a:pt x="486" y="0"/>
                  </a:lnTo>
                  <a:lnTo>
                    <a:pt x="492" y="0"/>
                  </a:lnTo>
                  <a:lnTo>
                    <a:pt x="498" y="0"/>
                  </a:lnTo>
                  <a:lnTo>
                    <a:pt x="504" y="0"/>
                  </a:lnTo>
                  <a:lnTo>
                    <a:pt x="504" y="6"/>
                  </a:lnTo>
                  <a:lnTo>
                    <a:pt x="510" y="6"/>
                  </a:lnTo>
                  <a:lnTo>
                    <a:pt x="516" y="6"/>
                  </a:lnTo>
                  <a:lnTo>
                    <a:pt x="522" y="6"/>
                  </a:lnTo>
                  <a:lnTo>
                    <a:pt x="522" y="18"/>
                  </a:lnTo>
                  <a:lnTo>
                    <a:pt x="528" y="30"/>
                  </a:lnTo>
                  <a:lnTo>
                    <a:pt x="528" y="36"/>
                  </a:lnTo>
                  <a:lnTo>
                    <a:pt x="534" y="36"/>
                  </a:lnTo>
                  <a:lnTo>
                    <a:pt x="534" y="48"/>
                  </a:lnTo>
                  <a:lnTo>
                    <a:pt x="552" y="78"/>
                  </a:lnTo>
                  <a:lnTo>
                    <a:pt x="552" y="90"/>
                  </a:lnTo>
                  <a:lnTo>
                    <a:pt x="558" y="96"/>
                  </a:lnTo>
                  <a:lnTo>
                    <a:pt x="564" y="102"/>
                  </a:lnTo>
                  <a:lnTo>
                    <a:pt x="576" y="126"/>
                  </a:lnTo>
                  <a:lnTo>
                    <a:pt x="576" y="132"/>
                  </a:lnTo>
                  <a:lnTo>
                    <a:pt x="612" y="186"/>
                  </a:lnTo>
                  <a:close/>
                  <a:moveTo>
                    <a:pt x="72" y="90"/>
                  </a:moveTo>
                  <a:lnTo>
                    <a:pt x="78" y="90"/>
                  </a:lnTo>
                  <a:lnTo>
                    <a:pt x="90" y="90"/>
                  </a:lnTo>
                  <a:lnTo>
                    <a:pt x="102" y="90"/>
                  </a:lnTo>
                  <a:lnTo>
                    <a:pt x="84" y="90"/>
                  </a:lnTo>
                  <a:lnTo>
                    <a:pt x="78" y="90"/>
                  </a:lnTo>
                  <a:lnTo>
                    <a:pt x="72" y="90"/>
                  </a:lnTo>
                  <a:lnTo>
                    <a:pt x="42" y="102"/>
                  </a:lnTo>
                  <a:lnTo>
                    <a:pt x="36" y="102"/>
                  </a:lnTo>
                  <a:lnTo>
                    <a:pt x="42" y="102"/>
                  </a:lnTo>
                  <a:lnTo>
                    <a:pt x="48" y="96"/>
                  </a:lnTo>
                  <a:lnTo>
                    <a:pt x="54" y="96"/>
                  </a:lnTo>
                  <a:lnTo>
                    <a:pt x="66" y="96"/>
                  </a:lnTo>
                  <a:lnTo>
                    <a:pt x="72" y="90"/>
                  </a:lnTo>
                  <a:close/>
                  <a:moveTo>
                    <a:pt x="618" y="180"/>
                  </a:moveTo>
                  <a:lnTo>
                    <a:pt x="612" y="174"/>
                  </a:lnTo>
                  <a:lnTo>
                    <a:pt x="600" y="162"/>
                  </a:lnTo>
                  <a:lnTo>
                    <a:pt x="600" y="156"/>
                  </a:lnTo>
                  <a:lnTo>
                    <a:pt x="606" y="162"/>
                  </a:lnTo>
                  <a:lnTo>
                    <a:pt x="618" y="180"/>
                  </a:lnTo>
                  <a:close/>
                  <a:moveTo>
                    <a:pt x="618" y="180"/>
                  </a:moveTo>
                  <a:lnTo>
                    <a:pt x="636" y="198"/>
                  </a:lnTo>
                  <a:lnTo>
                    <a:pt x="642" y="210"/>
                  </a:lnTo>
                  <a:lnTo>
                    <a:pt x="636" y="216"/>
                  </a:lnTo>
                  <a:lnTo>
                    <a:pt x="636" y="204"/>
                  </a:lnTo>
                  <a:lnTo>
                    <a:pt x="630" y="198"/>
                  </a:lnTo>
                  <a:lnTo>
                    <a:pt x="624" y="204"/>
                  </a:lnTo>
                  <a:lnTo>
                    <a:pt x="618" y="198"/>
                  </a:lnTo>
                  <a:lnTo>
                    <a:pt x="618" y="192"/>
                  </a:lnTo>
                  <a:lnTo>
                    <a:pt x="618" y="186"/>
                  </a:lnTo>
                  <a:lnTo>
                    <a:pt x="630" y="192"/>
                  </a:lnTo>
                  <a:lnTo>
                    <a:pt x="618" y="180"/>
                  </a:lnTo>
                  <a:close/>
                  <a:moveTo>
                    <a:pt x="624" y="204"/>
                  </a:moveTo>
                  <a:lnTo>
                    <a:pt x="630" y="198"/>
                  </a:lnTo>
                  <a:lnTo>
                    <a:pt x="630" y="204"/>
                  </a:lnTo>
                  <a:lnTo>
                    <a:pt x="630" y="216"/>
                  </a:lnTo>
                  <a:lnTo>
                    <a:pt x="630" y="228"/>
                  </a:lnTo>
                  <a:lnTo>
                    <a:pt x="642" y="246"/>
                  </a:lnTo>
                  <a:lnTo>
                    <a:pt x="624" y="222"/>
                  </a:lnTo>
                  <a:lnTo>
                    <a:pt x="624" y="204"/>
                  </a:lnTo>
                  <a:close/>
                  <a:moveTo>
                    <a:pt x="534" y="414"/>
                  </a:moveTo>
                  <a:lnTo>
                    <a:pt x="534" y="426"/>
                  </a:lnTo>
                  <a:lnTo>
                    <a:pt x="528" y="408"/>
                  </a:lnTo>
                  <a:lnTo>
                    <a:pt x="522" y="408"/>
                  </a:lnTo>
                  <a:lnTo>
                    <a:pt x="528" y="408"/>
                  </a:lnTo>
                  <a:lnTo>
                    <a:pt x="534" y="414"/>
                  </a:lnTo>
                  <a:close/>
                  <a:moveTo>
                    <a:pt x="714" y="510"/>
                  </a:moveTo>
                  <a:lnTo>
                    <a:pt x="708" y="528"/>
                  </a:lnTo>
                  <a:lnTo>
                    <a:pt x="690" y="552"/>
                  </a:lnTo>
                  <a:lnTo>
                    <a:pt x="708" y="522"/>
                  </a:lnTo>
                  <a:lnTo>
                    <a:pt x="708" y="516"/>
                  </a:lnTo>
                  <a:lnTo>
                    <a:pt x="714" y="51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7" name="Freeform 3145"/>
            <p:cNvSpPr>
              <a:spLocks noEditPoints="1"/>
            </p:cNvSpPr>
            <p:nvPr/>
          </p:nvSpPr>
          <p:spPr bwMode="auto">
            <a:xfrm>
              <a:off x="3222" y="1026"/>
              <a:ext cx="594" cy="624"/>
            </a:xfrm>
            <a:custGeom>
              <a:avLst/>
              <a:gdLst>
                <a:gd name="T0" fmla="*/ 78 w 594"/>
                <a:gd name="T1" fmla="*/ 36 h 624"/>
                <a:gd name="T2" fmla="*/ 120 w 594"/>
                <a:gd name="T3" fmla="*/ 84 h 624"/>
                <a:gd name="T4" fmla="*/ 174 w 594"/>
                <a:gd name="T5" fmla="*/ 72 h 624"/>
                <a:gd name="T6" fmla="*/ 120 w 594"/>
                <a:gd name="T7" fmla="*/ 102 h 624"/>
                <a:gd name="T8" fmla="*/ 312 w 594"/>
                <a:gd name="T9" fmla="*/ 204 h 624"/>
                <a:gd name="T10" fmla="*/ 276 w 594"/>
                <a:gd name="T11" fmla="*/ 222 h 624"/>
                <a:gd name="T12" fmla="*/ 258 w 594"/>
                <a:gd name="T13" fmla="*/ 234 h 624"/>
                <a:gd name="T14" fmla="*/ 222 w 594"/>
                <a:gd name="T15" fmla="*/ 246 h 624"/>
                <a:gd name="T16" fmla="*/ 192 w 594"/>
                <a:gd name="T17" fmla="*/ 288 h 624"/>
                <a:gd name="T18" fmla="*/ 186 w 594"/>
                <a:gd name="T19" fmla="*/ 276 h 624"/>
                <a:gd name="T20" fmla="*/ 186 w 594"/>
                <a:gd name="T21" fmla="*/ 252 h 624"/>
                <a:gd name="T22" fmla="*/ 186 w 594"/>
                <a:gd name="T23" fmla="*/ 240 h 624"/>
                <a:gd name="T24" fmla="*/ 162 w 594"/>
                <a:gd name="T25" fmla="*/ 228 h 624"/>
                <a:gd name="T26" fmla="*/ 144 w 594"/>
                <a:gd name="T27" fmla="*/ 216 h 624"/>
                <a:gd name="T28" fmla="*/ 126 w 594"/>
                <a:gd name="T29" fmla="*/ 210 h 624"/>
                <a:gd name="T30" fmla="*/ 102 w 594"/>
                <a:gd name="T31" fmla="*/ 210 h 624"/>
                <a:gd name="T32" fmla="*/ 18 w 594"/>
                <a:gd name="T33" fmla="*/ 180 h 624"/>
                <a:gd name="T34" fmla="*/ 24 w 594"/>
                <a:gd name="T35" fmla="*/ 150 h 624"/>
                <a:gd name="T36" fmla="*/ 84 w 594"/>
                <a:gd name="T37" fmla="*/ 114 h 624"/>
                <a:gd name="T38" fmla="*/ 114 w 594"/>
                <a:gd name="T39" fmla="*/ 102 h 624"/>
                <a:gd name="T40" fmla="*/ 126 w 594"/>
                <a:gd name="T41" fmla="*/ 126 h 624"/>
                <a:gd name="T42" fmla="*/ 168 w 594"/>
                <a:gd name="T43" fmla="*/ 120 h 624"/>
                <a:gd name="T44" fmla="*/ 240 w 594"/>
                <a:gd name="T45" fmla="*/ 156 h 624"/>
                <a:gd name="T46" fmla="*/ 294 w 594"/>
                <a:gd name="T47" fmla="*/ 132 h 624"/>
                <a:gd name="T48" fmla="*/ 366 w 594"/>
                <a:gd name="T49" fmla="*/ 120 h 624"/>
                <a:gd name="T50" fmla="*/ 384 w 594"/>
                <a:gd name="T51" fmla="*/ 144 h 624"/>
                <a:gd name="T52" fmla="*/ 426 w 594"/>
                <a:gd name="T53" fmla="*/ 156 h 624"/>
                <a:gd name="T54" fmla="*/ 438 w 594"/>
                <a:gd name="T55" fmla="*/ 174 h 624"/>
                <a:gd name="T56" fmla="*/ 420 w 594"/>
                <a:gd name="T57" fmla="*/ 186 h 624"/>
                <a:gd name="T58" fmla="*/ 384 w 594"/>
                <a:gd name="T59" fmla="*/ 198 h 624"/>
                <a:gd name="T60" fmla="*/ 318 w 594"/>
                <a:gd name="T61" fmla="*/ 198 h 624"/>
                <a:gd name="T62" fmla="*/ 462 w 594"/>
                <a:gd name="T63" fmla="*/ 168 h 624"/>
                <a:gd name="T64" fmla="*/ 474 w 594"/>
                <a:gd name="T65" fmla="*/ 186 h 624"/>
                <a:gd name="T66" fmla="*/ 288 w 594"/>
                <a:gd name="T67" fmla="*/ 624 h 624"/>
                <a:gd name="T68" fmla="*/ 324 w 594"/>
                <a:gd name="T69" fmla="*/ 516 h 624"/>
                <a:gd name="T70" fmla="*/ 300 w 594"/>
                <a:gd name="T71" fmla="*/ 420 h 624"/>
                <a:gd name="T72" fmla="*/ 306 w 594"/>
                <a:gd name="T73" fmla="*/ 360 h 624"/>
                <a:gd name="T74" fmla="*/ 312 w 594"/>
                <a:gd name="T75" fmla="*/ 312 h 624"/>
                <a:gd name="T76" fmla="*/ 342 w 594"/>
                <a:gd name="T77" fmla="*/ 294 h 624"/>
                <a:gd name="T78" fmla="*/ 354 w 594"/>
                <a:gd name="T79" fmla="*/ 270 h 624"/>
                <a:gd name="T80" fmla="*/ 384 w 594"/>
                <a:gd name="T81" fmla="*/ 246 h 624"/>
                <a:gd name="T82" fmla="*/ 378 w 594"/>
                <a:gd name="T83" fmla="*/ 216 h 624"/>
                <a:gd name="T84" fmla="*/ 438 w 594"/>
                <a:gd name="T85" fmla="*/ 222 h 624"/>
                <a:gd name="T86" fmla="*/ 486 w 594"/>
                <a:gd name="T87" fmla="*/ 240 h 624"/>
                <a:gd name="T88" fmla="*/ 492 w 594"/>
                <a:gd name="T89" fmla="*/ 276 h 624"/>
                <a:gd name="T90" fmla="*/ 510 w 594"/>
                <a:gd name="T91" fmla="*/ 336 h 624"/>
                <a:gd name="T92" fmla="*/ 480 w 594"/>
                <a:gd name="T93" fmla="*/ 378 h 624"/>
                <a:gd name="T94" fmla="*/ 504 w 594"/>
                <a:gd name="T95" fmla="*/ 402 h 624"/>
                <a:gd name="T96" fmla="*/ 540 w 594"/>
                <a:gd name="T97" fmla="*/ 360 h 624"/>
                <a:gd name="T98" fmla="*/ 588 w 594"/>
                <a:gd name="T99" fmla="*/ 444 h 624"/>
                <a:gd name="T100" fmla="*/ 582 w 594"/>
                <a:gd name="T101" fmla="*/ 498 h 624"/>
                <a:gd name="T102" fmla="*/ 564 w 594"/>
                <a:gd name="T103" fmla="*/ 528 h 624"/>
                <a:gd name="T104" fmla="*/ 516 w 594"/>
                <a:gd name="T105" fmla="*/ 600 h 624"/>
                <a:gd name="T106" fmla="*/ 408 w 594"/>
                <a:gd name="T107" fmla="*/ 612 h 624"/>
                <a:gd name="T108" fmla="*/ 330 w 594"/>
                <a:gd name="T109" fmla="*/ 61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4" h="624">
                  <a:moveTo>
                    <a:pt x="114" y="0"/>
                  </a:moveTo>
                  <a:lnTo>
                    <a:pt x="108" y="12"/>
                  </a:lnTo>
                  <a:lnTo>
                    <a:pt x="90" y="18"/>
                  </a:lnTo>
                  <a:lnTo>
                    <a:pt x="84" y="30"/>
                  </a:lnTo>
                  <a:lnTo>
                    <a:pt x="78" y="36"/>
                  </a:lnTo>
                  <a:lnTo>
                    <a:pt x="72" y="36"/>
                  </a:lnTo>
                  <a:lnTo>
                    <a:pt x="72" y="30"/>
                  </a:lnTo>
                  <a:lnTo>
                    <a:pt x="72" y="24"/>
                  </a:lnTo>
                  <a:lnTo>
                    <a:pt x="114" y="0"/>
                  </a:lnTo>
                  <a:close/>
                  <a:moveTo>
                    <a:pt x="120" y="84"/>
                  </a:moveTo>
                  <a:lnTo>
                    <a:pt x="126" y="78"/>
                  </a:lnTo>
                  <a:lnTo>
                    <a:pt x="138" y="66"/>
                  </a:lnTo>
                  <a:lnTo>
                    <a:pt x="168" y="66"/>
                  </a:lnTo>
                  <a:lnTo>
                    <a:pt x="174" y="66"/>
                  </a:lnTo>
                  <a:lnTo>
                    <a:pt x="174" y="72"/>
                  </a:lnTo>
                  <a:lnTo>
                    <a:pt x="162" y="72"/>
                  </a:lnTo>
                  <a:lnTo>
                    <a:pt x="144" y="90"/>
                  </a:lnTo>
                  <a:lnTo>
                    <a:pt x="132" y="114"/>
                  </a:lnTo>
                  <a:lnTo>
                    <a:pt x="126" y="102"/>
                  </a:lnTo>
                  <a:lnTo>
                    <a:pt x="120" y="102"/>
                  </a:lnTo>
                  <a:lnTo>
                    <a:pt x="114" y="90"/>
                  </a:lnTo>
                  <a:lnTo>
                    <a:pt x="120" y="84"/>
                  </a:lnTo>
                  <a:close/>
                  <a:moveTo>
                    <a:pt x="318" y="198"/>
                  </a:moveTo>
                  <a:lnTo>
                    <a:pt x="312" y="198"/>
                  </a:lnTo>
                  <a:lnTo>
                    <a:pt x="312" y="204"/>
                  </a:lnTo>
                  <a:lnTo>
                    <a:pt x="300" y="198"/>
                  </a:lnTo>
                  <a:lnTo>
                    <a:pt x="288" y="204"/>
                  </a:lnTo>
                  <a:lnTo>
                    <a:pt x="282" y="210"/>
                  </a:lnTo>
                  <a:lnTo>
                    <a:pt x="282" y="216"/>
                  </a:lnTo>
                  <a:lnTo>
                    <a:pt x="276" y="222"/>
                  </a:lnTo>
                  <a:lnTo>
                    <a:pt x="270" y="222"/>
                  </a:lnTo>
                  <a:lnTo>
                    <a:pt x="270" y="228"/>
                  </a:lnTo>
                  <a:lnTo>
                    <a:pt x="264" y="240"/>
                  </a:lnTo>
                  <a:lnTo>
                    <a:pt x="264" y="234"/>
                  </a:lnTo>
                  <a:lnTo>
                    <a:pt x="258" y="234"/>
                  </a:lnTo>
                  <a:lnTo>
                    <a:pt x="264" y="216"/>
                  </a:lnTo>
                  <a:lnTo>
                    <a:pt x="252" y="216"/>
                  </a:lnTo>
                  <a:lnTo>
                    <a:pt x="246" y="228"/>
                  </a:lnTo>
                  <a:lnTo>
                    <a:pt x="228" y="234"/>
                  </a:lnTo>
                  <a:lnTo>
                    <a:pt x="222" y="246"/>
                  </a:lnTo>
                  <a:lnTo>
                    <a:pt x="216" y="264"/>
                  </a:lnTo>
                  <a:lnTo>
                    <a:pt x="204" y="288"/>
                  </a:lnTo>
                  <a:lnTo>
                    <a:pt x="204" y="294"/>
                  </a:lnTo>
                  <a:lnTo>
                    <a:pt x="198" y="294"/>
                  </a:lnTo>
                  <a:lnTo>
                    <a:pt x="192" y="288"/>
                  </a:lnTo>
                  <a:lnTo>
                    <a:pt x="192" y="282"/>
                  </a:lnTo>
                  <a:lnTo>
                    <a:pt x="198" y="270"/>
                  </a:lnTo>
                  <a:lnTo>
                    <a:pt x="192" y="270"/>
                  </a:lnTo>
                  <a:lnTo>
                    <a:pt x="186" y="270"/>
                  </a:lnTo>
                  <a:lnTo>
                    <a:pt x="186" y="276"/>
                  </a:lnTo>
                  <a:lnTo>
                    <a:pt x="180" y="270"/>
                  </a:lnTo>
                  <a:lnTo>
                    <a:pt x="180" y="264"/>
                  </a:lnTo>
                  <a:lnTo>
                    <a:pt x="186" y="264"/>
                  </a:lnTo>
                  <a:lnTo>
                    <a:pt x="186" y="258"/>
                  </a:lnTo>
                  <a:lnTo>
                    <a:pt x="186" y="252"/>
                  </a:lnTo>
                  <a:lnTo>
                    <a:pt x="180" y="252"/>
                  </a:lnTo>
                  <a:lnTo>
                    <a:pt x="186" y="252"/>
                  </a:lnTo>
                  <a:lnTo>
                    <a:pt x="186" y="246"/>
                  </a:lnTo>
                  <a:lnTo>
                    <a:pt x="180" y="240"/>
                  </a:lnTo>
                  <a:lnTo>
                    <a:pt x="186" y="240"/>
                  </a:lnTo>
                  <a:lnTo>
                    <a:pt x="186" y="234"/>
                  </a:lnTo>
                  <a:lnTo>
                    <a:pt x="180" y="234"/>
                  </a:lnTo>
                  <a:lnTo>
                    <a:pt x="174" y="234"/>
                  </a:lnTo>
                  <a:lnTo>
                    <a:pt x="168" y="228"/>
                  </a:lnTo>
                  <a:lnTo>
                    <a:pt x="162" y="228"/>
                  </a:lnTo>
                  <a:lnTo>
                    <a:pt x="162" y="222"/>
                  </a:lnTo>
                  <a:lnTo>
                    <a:pt x="162" y="216"/>
                  </a:lnTo>
                  <a:lnTo>
                    <a:pt x="156" y="216"/>
                  </a:lnTo>
                  <a:lnTo>
                    <a:pt x="150" y="216"/>
                  </a:lnTo>
                  <a:lnTo>
                    <a:pt x="144" y="216"/>
                  </a:lnTo>
                  <a:lnTo>
                    <a:pt x="144" y="210"/>
                  </a:lnTo>
                  <a:lnTo>
                    <a:pt x="138" y="216"/>
                  </a:lnTo>
                  <a:lnTo>
                    <a:pt x="138" y="210"/>
                  </a:lnTo>
                  <a:lnTo>
                    <a:pt x="132" y="210"/>
                  </a:lnTo>
                  <a:lnTo>
                    <a:pt x="126" y="210"/>
                  </a:lnTo>
                  <a:lnTo>
                    <a:pt x="126" y="216"/>
                  </a:lnTo>
                  <a:lnTo>
                    <a:pt x="120" y="216"/>
                  </a:lnTo>
                  <a:lnTo>
                    <a:pt x="120" y="210"/>
                  </a:lnTo>
                  <a:lnTo>
                    <a:pt x="114" y="210"/>
                  </a:lnTo>
                  <a:lnTo>
                    <a:pt x="102" y="210"/>
                  </a:lnTo>
                  <a:lnTo>
                    <a:pt x="96" y="204"/>
                  </a:lnTo>
                  <a:lnTo>
                    <a:pt x="90" y="198"/>
                  </a:lnTo>
                  <a:lnTo>
                    <a:pt x="30" y="192"/>
                  </a:lnTo>
                  <a:lnTo>
                    <a:pt x="18" y="186"/>
                  </a:lnTo>
                  <a:lnTo>
                    <a:pt x="18" y="180"/>
                  </a:lnTo>
                  <a:lnTo>
                    <a:pt x="12" y="174"/>
                  </a:lnTo>
                  <a:lnTo>
                    <a:pt x="12" y="168"/>
                  </a:lnTo>
                  <a:lnTo>
                    <a:pt x="6" y="168"/>
                  </a:lnTo>
                  <a:lnTo>
                    <a:pt x="0" y="168"/>
                  </a:lnTo>
                  <a:lnTo>
                    <a:pt x="24" y="150"/>
                  </a:lnTo>
                  <a:lnTo>
                    <a:pt x="30" y="144"/>
                  </a:lnTo>
                  <a:lnTo>
                    <a:pt x="36" y="138"/>
                  </a:lnTo>
                  <a:lnTo>
                    <a:pt x="66" y="132"/>
                  </a:lnTo>
                  <a:lnTo>
                    <a:pt x="78" y="126"/>
                  </a:lnTo>
                  <a:lnTo>
                    <a:pt x="84" y="114"/>
                  </a:lnTo>
                  <a:lnTo>
                    <a:pt x="90" y="114"/>
                  </a:lnTo>
                  <a:lnTo>
                    <a:pt x="96" y="114"/>
                  </a:lnTo>
                  <a:lnTo>
                    <a:pt x="96" y="108"/>
                  </a:lnTo>
                  <a:lnTo>
                    <a:pt x="114" y="90"/>
                  </a:lnTo>
                  <a:lnTo>
                    <a:pt x="114" y="102"/>
                  </a:lnTo>
                  <a:lnTo>
                    <a:pt x="126" y="102"/>
                  </a:lnTo>
                  <a:lnTo>
                    <a:pt x="126" y="108"/>
                  </a:lnTo>
                  <a:lnTo>
                    <a:pt x="126" y="114"/>
                  </a:lnTo>
                  <a:lnTo>
                    <a:pt x="126" y="120"/>
                  </a:lnTo>
                  <a:lnTo>
                    <a:pt x="126" y="126"/>
                  </a:lnTo>
                  <a:lnTo>
                    <a:pt x="132" y="132"/>
                  </a:lnTo>
                  <a:lnTo>
                    <a:pt x="150" y="114"/>
                  </a:lnTo>
                  <a:lnTo>
                    <a:pt x="144" y="120"/>
                  </a:lnTo>
                  <a:lnTo>
                    <a:pt x="156" y="120"/>
                  </a:lnTo>
                  <a:lnTo>
                    <a:pt x="168" y="120"/>
                  </a:lnTo>
                  <a:lnTo>
                    <a:pt x="186" y="126"/>
                  </a:lnTo>
                  <a:lnTo>
                    <a:pt x="204" y="156"/>
                  </a:lnTo>
                  <a:lnTo>
                    <a:pt x="222" y="156"/>
                  </a:lnTo>
                  <a:lnTo>
                    <a:pt x="228" y="150"/>
                  </a:lnTo>
                  <a:lnTo>
                    <a:pt x="240" y="156"/>
                  </a:lnTo>
                  <a:lnTo>
                    <a:pt x="246" y="156"/>
                  </a:lnTo>
                  <a:lnTo>
                    <a:pt x="258" y="162"/>
                  </a:lnTo>
                  <a:lnTo>
                    <a:pt x="270" y="144"/>
                  </a:lnTo>
                  <a:lnTo>
                    <a:pt x="288" y="132"/>
                  </a:lnTo>
                  <a:lnTo>
                    <a:pt x="294" y="132"/>
                  </a:lnTo>
                  <a:lnTo>
                    <a:pt x="306" y="126"/>
                  </a:lnTo>
                  <a:lnTo>
                    <a:pt x="330" y="126"/>
                  </a:lnTo>
                  <a:lnTo>
                    <a:pt x="348" y="114"/>
                  </a:lnTo>
                  <a:lnTo>
                    <a:pt x="366" y="114"/>
                  </a:lnTo>
                  <a:lnTo>
                    <a:pt x="366" y="120"/>
                  </a:lnTo>
                  <a:lnTo>
                    <a:pt x="366" y="132"/>
                  </a:lnTo>
                  <a:lnTo>
                    <a:pt x="366" y="138"/>
                  </a:lnTo>
                  <a:lnTo>
                    <a:pt x="366" y="144"/>
                  </a:lnTo>
                  <a:lnTo>
                    <a:pt x="372" y="138"/>
                  </a:lnTo>
                  <a:lnTo>
                    <a:pt x="384" y="144"/>
                  </a:lnTo>
                  <a:lnTo>
                    <a:pt x="396" y="138"/>
                  </a:lnTo>
                  <a:lnTo>
                    <a:pt x="396" y="144"/>
                  </a:lnTo>
                  <a:lnTo>
                    <a:pt x="408" y="138"/>
                  </a:lnTo>
                  <a:lnTo>
                    <a:pt x="414" y="132"/>
                  </a:lnTo>
                  <a:lnTo>
                    <a:pt x="426" y="156"/>
                  </a:lnTo>
                  <a:lnTo>
                    <a:pt x="420" y="162"/>
                  </a:lnTo>
                  <a:lnTo>
                    <a:pt x="426" y="168"/>
                  </a:lnTo>
                  <a:lnTo>
                    <a:pt x="432" y="162"/>
                  </a:lnTo>
                  <a:lnTo>
                    <a:pt x="438" y="168"/>
                  </a:lnTo>
                  <a:lnTo>
                    <a:pt x="438" y="174"/>
                  </a:lnTo>
                  <a:lnTo>
                    <a:pt x="444" y="180"/>
                  </a:lnTo>
                  <a:lnTo>
                    <a:pt x="450" y="180"/>
                  </a:lnTo>
                  <a:lnTo>
                    <a:pt x="450" y="186"/>
                  </a:lnTo>
                  <a:lnTo>
                    <a:pt x="438" y="186"/>
                  </a:lnTo>
                  <a:lnTo>
                    <a:pt x="420" y="186"/>
                  </a:lnTo>
                  <a:lnTo>
                    <a:pt x="408" y="186"/>
                  </a:lnTo>
                  <a:lnTo>
                    <a:pt x="402" y="180"/>
                  </a:lnTo>
                  <a:lnTo>
                    <a:pt x="396" y="180"/>
                  </a:lnTo>
                  <a:lnTo>
                    <a:pt x="396" y="198"/>
                  </a:lnTo>
                  <a:lnTo>
                    <a:pt x="384" y="198"/>
                  </a:lnTo>
                  <a:lnTo>
                    <a:pt x="372" y="186"/>
                  </a:lnTo>
                  <a:lnTo>
                    <a:pt x="348" y="180"/>
                  </a:lnTo>
                  <a:lnTo>
                    <a:pt x="336" y="180"/>
                  </a:lnTo>
                  <a:lnTo>
                    <a:pt x="330" y="198"/>
                  </a:lnTo>
                  <a:lnTo>
                    <a:pt x="318" y="198"/>
                  </a:lnTo>
                  <a:close/>
                  <a:moveTo>
                    <a:pt x="450" y="180"/>
                  </a:moveTo>
                  <a:lnTo>
                    <a:pt x="456" y="180"/>
                  </a:lnTo>
                  <a:lnTo>
                    <a:pt x="462" y="174"/>
                  </a:lnTo>
                  <a:lnTo>
                    <a:pt x="468" y="174"/>
                  </a:lnTo>
                  <a:lnTo>
                    <a:pt x="462" y="168"/>
                  </a:lnTo>
                  <a:lnTo>
                    <a:pt x="468" y="168"/>
                  </a:lnTo>
                  <a:lnTo>
                    <a:pt x="474" y="174"/>
                  </a:lnTo>
                  <a:lnTo>
                    <a:pt x="480" y="174"/>
                  </a:lnTo>
                  <a:lnTo>
                    <a:pt x="480" y="186"/>
                  </a:lnTo>
                  <a:lnTo>
                    <a:pt x="474" y="186"/>
                  </a:lnTo>
                  <a:lnTo>
                    <a:pt x="468" y="180"/>
                  </a:lnTo>
                  <a:lnTo>
                    <a:pt x="456" y="186"/>
                  </a:lnTo>
                  <a:lnTo>
                    <a:pt x="456" y="180"/>
                  </a:lnTo>
                  <a:lnTo>
                    <a:pt x="450" y="180"/>
                  </a:lnTo>
                  <a:close/>
                  <a:moveTo>
                    <a:pt x="288" y="624"/>
                  </a:moveTo>
                  <a:lnTo>
                    <a:pt x="300" y="606"/>
                  </a:lnTo>
                  <a:lnTo>
                    <a:pt x="312" y="582"/>
                  </a:lnTo>
                  <a:lnTo>
                    <a:pt x="318" y="570"/>
                  </a:lnTo>
                  <a:lnTo>
                    <a:pt x="324" y="552"/>
                  </a:lnTo>
                  <a:lnTo>
                    <a:pt x="324" y="516"/>
                  </a:lnTo>
                  <a:lnTo>
                    <a:pt x="318" y="486"/>
                  </a:lnTo>
                  <a:lnTo>
                    <a:pt x="300" y="450"/>
                  </a:lnTo>
                  <a:lnTo>
                    <a:pt x="288" y="432"/>
                  </a:lnTo>
                  <a:lnTo>
                    <a:pt x="294" y="420"/>
                  </a:lnTo>
                  <a:lnTo>
                    <a:pt x="300" y="420"/>
                  </a:lnTo>
                  <a:lnTo>
                    <a:pt x="300" y="414"/>
                  </a:lnTo>
                  <a:lnTo>
                    <a:pt x="294" y="402"/>
                  </a:lnTo>
                  <a:lnTo>
                    <a:pt x="288" y="390"/>
                  </a:lnTo>
                  <a:lnTo>
                    <a:pt x="294" y="378"/>
                  </a:lnTo>
                  <a:lnTo>
                    <a:pt x="306" y="360"/>
                  </a:lnTo>
                  <a:lnTo>
                    <a:pt x="306" y="342"/>
                  </a:lnTo>
                  <a:lnTo>
                    <a:pt x="300" y="324"/>
                  </a:lnTo>
                  <a:lnTo>
                    <a:pt x="312" y="324"/>
                  </a:lnTo>
                  <a:lnTo>
                    <a:pt x="312" y="318"/>
                  </a:lnTo>
                  <a:lnTo>
                    <a:pt x="312" y="312"/>
                  </a:lnTo>
                  <a:lnTo>
                    <a:pt x="312" y="306"/>
                  </a:lnTo>
                  <a:lnTo>
                    <a:pt x="330" y="294"/>
                  </a:lnTo>
                  <a:lnTo>
                    <a:pt x="342" y="270"/>
                  </a:lnTo>
                  <a:lnTo>
                    <a:pt x="342" y="276"/>
                  </a:lnTo>
                  <a:lnTo>
                    <a:pt x="342" y="294"/>
                  </a:lnTo>
                  <a:lnTo>
                    <a:pt x="342" y="312"/>
                  </a:lnTo>
                  <a:lnTo>
                    <a:pt x="354" y="312"/>
                  </a:lnTo>
                  <a:lnTo>
                    <a:pt x="354" y="306"/>
                  </a:lnTo>
                  <a:lnTo>
                    <a:pt x="360" y="288"/>
                  </a:lnTo>
                  <a:lnTo>
                    <a:pt x="354" y="270"/>
                  </a:lnTo>
                  <a:lnTo>
                    <a:pt x="354" y="264"/>
                  </a:lnTo>
                  <a:lnTo>
                    <a:pt x="360" y="258"/>
                  </a:lnTo>
                  <a:lnTo>
                    <a:pt x="372" y="252"/>
                  </a:lnTo>
                  <a:lnTo>
                    <a:pt x="384" y="252"/>
                  </a:lnTo>
                  <a:lnTo>
                    <a:pt x="384" y="246"/>
                  </a:lnTo>
                  <a:lnTo>
                    <a:pt x="372" y="240"/>
                  </a:lnTo>
                  <a:lnTo>
                    <a:pt x="372" y="234"/>
                  </a:lnTo>
                  <a:lnTo>
                    <a:pt x="372" y="228"/>
                  </a:lnTo>
                  <a:lnTo>
                    <a:pt x="378" y="222"/>
                  </a:lnTo>
                  <a:lnTo>
                    <a:pt x="378" y="216"/>
                  </a:lnTo>
                  <a:lnTo>
                    <a:pt x="396" y="210"/>
                  </a:lnTo>
                  <a:lnTo>
                    <a:pt x="414" y="216"/>
                  </a:lnTo>
                  <a:lnTo>
                    <a:pt x="426" y="216"/>
                  </a:lnTo>
                  <a:lnTo>
                    <a:pt x="432" y="216"/>
                  </a:lnTo>
                  <a:lnTo>
                    <a:pt x="438" y="222"/>
                  </a:lnTo>
                  <a:lnTo>
                    <a:pt x="444" y="228"/>
                  </a:lnTo>
                  <a:lnTo>
                    <a:pt x="456" y="228"/>
                  </a:lnTo>
                  <a:lnTo>
                    <a:pt x="468" y="234"/>
                  </a:lnTo>
                  <a:lnTo>
                    <a:pt x="480" y="240"/>
                  </a:lnTo>
                  <a:lnTo>
                    <a:pt x="486" y="240"/>
                  </a:lnTo>
                  <a:lnTo>
                    <a:pt x="492" y="246"/>
                  </a:lnTo>
                  <a:lnTo>
                    <a:pt x="492" y="252"/>
                  </a:lnTo>
                  <a:lnTo>
                    <a:pt x="504" y="264"/>
                  </a:lnTo>
                  <a:lnTo>
                    <a:pt x="492" y="270"/>
                  </a:lnTo>
                  <a:lnTo>
                    <a:pt x="492" y="276"/>
                  </a:lnTo>
                  <a:lnTo>
                    <a:pt x="498" y="282"/>
                  </a:lnTo>
                  <a:lnTo>
                    <a:pt x="504" y="288"/>
                  </a:lnTo>
                  <a:lnTo>
                    <a:pt x="510" y="300"/>
                  </a:lnTo>
                  <a:lnTo>
                    <a:pt x="510" y="318"/>
                  </a:lnTo>
                  <a:lnTo>
                    <a:pt x="510" y="336"/>
                  </a:lnTo>
                  <a:lnTo>
                    <a:pt x="498" y="348"/>
                  </a:lnTo>
                  <a:lnTo>
                    <a:pt x="498" y="354"/>
                  </a:lnTo>
                  <a:lnTo>
                    <a:pt x="498" y="366"/>
                  </a:lnTo>
                  <a:lnTo>
                    <a:pt x="492" y="378"/>
                  </a:lnTo>
                  <a:lnTo>
                    <a:pt x="480" y="378"/>
                  </a:lnTo>
                  <a:lnTo>
                    <a:pt x="474" y="384"/>
                  </a:lnTo>
                  <a:lnTo>
                    <a:pt x="474" y="408"/>
                  </a:lnTo>
                  <a:lnTo>
                    <a:pt x="492" y="414"/>
                  </a:lnTo>
                  <a:lnTo>
                    <a:pt x="498" y="414"/>
                  </a:lnTo>
                  <a:lnTo>
                    <a:pt x="504" y="402"/>
                  </a:lnTo>
                  <a:lnTo>
                    <a:pt x="510" y="402"/>
                  </a:lnTo>
                  <a:lnTo>
                    <a:pt x="510" y="396"/>
                  </a:lnTo>
                  <a:lnTo>
                    <a:pt x="516" y="390"/>
                  </a:lnTo>
                  <a:lnTo>
                    <a:pt x="516" y="378"/>
                  </a:lnTo>
                  <a:lnTo>
                    <a:pt x="540" y="360"/>
                  </a:lnTo>
                  <a:lnTo>
                    <a:pt x="552" y="366"/>
                  </a:lnTo>
                  <a:lnTo>
                    <a:pt x="558" y="366"/>
                  </a:lnTo>
                  <a:lnTo>
                    <a:pt x="570" y="384"/>
                  </a:lnTo>
                  <a:lnTo>
                    <a:pt x="570" y="396"/>
                  </a:lnTo>
                  <a:lnTo>
                    <a:pt x="588" y="444"/>
                  </a:lnTo>
                  <a:lnTo>
                    <a:pt x="594" y="462"/>
                  </a:lnTo>
                  <a:lnTo>
                    <a:pt x="594" y="474"/>
                  </a:lnTo>
                  <a:lnTo>
                    <a:pt x="594" y="486"/>
                  </a:lnTo>
                  <a:lnTo>
                    <a:pt x="594" y="498"/>
                  </a:lnTo>
                  <a:lnTo>
                    <a:pt x="582" y="498"/>
                  </a:lnTo>
                  <a:lnTo>
                    <a:pt x="576" y="498"/>
                  </a:lnTo>
                  <a:lnTo>
                    <a:pt x="570" y="504"/>
                  </a:lnTo>
                  <a:lnTo>
                    <a:pt x="570" y="516"/>
                  </a:lnTo>
                  <a:lnTo>
                    <a:pt x="570" y="522"/>
                  </a:lnTo>
                  <a:lnTo>
                    <a:pt x="564" y="528"/>
                  </a:lnTo>
                  <a:lnTo>
                    <a:pt x="552" y="540"/>
                  </a:lnTo>
                  <a:lnTo>
                    <a:pt x="552" y="558"/>
                  </a:lnTo>
                  <a:lnTo>
                    <a:pt x="552" y="564"/>
                  </a:lnTo>
                  <a:lnTo>
                    <a:pt x="534" y="600"/>
                  </a:lnTo>
                  <a:lnTo>
                    <a:pt x="516" y="600"/>
                  </a:lnTo>
                  <a:lnTo>
                    <a:pt x="504" y="600"/>
                  </a:lnTo>
                  <a:lnTo>
                    <a:pt x="468" y="606"/>
                  </a:lnTo>
                  <a:lnTo>
                    <a:pt x="438" y="612"/>
                  </a:lnTo>
                  <a:lnTo>
                    <a:pt x="438" y="606"/>
                  </a:lnTo>
                  <a:lnTo>
                    <a:pt x="408" y="612"/>
                  </a:lnTo>
                  <a:lnTo>
                    <a:pt x="402" y="612"/>
                  </a:lnTo>
                  <a:lnTo>
                    <a:pt x="372" y="612"/>
                  </a:lnTo>
                  <a:lnTo>
                    <a:pt x="366" y="612"/>
                  </a:lnTo>
                  <a:lnTo>
                    <a:pt x="342" y="618"/>
                  </a:lnTo>
                  <a:lnTo>
                    <a:pt x="330" y="618"/>
                  </a:lnTo>
                  <a:lnTo>
                    <a:pt x="312" y="618"/>
                  </a:lnTo>
                  <a:lnTo>
                    <a:pt x="288" y="6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8" name="Rectangle 3146"/>
            <p:cNvSpPr>
              <a:spLocks noChangeArrowheads="1"/>
            </p:cNvSpPr>
            <p:nvPr/>
          </p:nvSpPr>
          <p:spPr bwMode="auto">
            <a:xfrm>
              <a:off x="1086" y="3510"/>
              <a:ext cx="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P</a:t>
              </a:r>
              <a:endParaRPr lang="en-US" altLang="en-US">
                <a:solidFill>
                  <a:schemeClr val="bg1"/>
                </a:solidFill>
              </a:endParaRPr>
            </a:p>
          </p:txBody>
        </p:sp>
        <p:sp>
          <p:nvSpPr>
            <p:cNvPr id="57419" name="Rectangle 3147"/>
            <p:cNvSpPr>
              <a:spLocks noChangeArrowheads="1"/>
            </p:cNvSpPr>
            <p:nvPr/>
          </p:nvSpPr>
          <p:spPr bwMode="auto">
            <a:xfrm>
              <a:off x="1146"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e</a:t>
              </a:r>
              <a:endParaRPr lang="en-US" altLang="en-US">
                <a:solidFill>
                  <a:schemeClr val="bg1"/>
                </a:solidFill>
              </a:endParaRPr>
            </a:p>
          </p:txBody>
        </p:sp>
        <p:sp>
          <p:nvSpPr>
            <p:cNvPr id="57420" name="Rectangle 3148"/>
            <p:cNvSpPr>
              <a:spLocks noChangeArrowheads="1"/>
            </p:cNvSpPr>
            <p:nvPr/>
          </p:nvSpPr>
          <p:spPr bwMode="auto">
            <a:xfrm>
              <a:off x="1194" y="3510"/>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r</a:t>
              </a:r>
              <a:endParaRPr lang="en-US" altLang="en-US">
                <a:solidFill>
                  <a:schemeClr val="bg1"/>
                </a:solidFill>
              </a:endParaRPr>
            </a:p>
          </p:txBody>
        </p:sp>
        <p:sp>
          <p:nvSpPr>
            <p:cNvPr id="57421" name="Rectangle 3149"/>
            <p:cNvSpPr>
              <a:spLocks noChangeArrowheads="1"/>
            </p:cNvSpPr>
            <p:nvPr/>
          </p:nvSpPr>
          <p:spPr bwMode="auto">
            <a:xfrm>
              <a:off x="1224" y="351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c</a:t>
              </a:r>
              <a:endParaRPr lang="en-US" altLang="en-US">
                <a:solidFill>
                  <a:schemeClr val="bg1"/>
                </a:solidFill>
              </a:endParaRPr>
            </a:p>
          </p:txBody>
        </p:sp>
        <p:sp>
          <p:nvSpPr>
            <p:cNvPr id="57422" name="Rectangle 3150"/>
            <p:cNvSpPr>
              <a:spLocks noChangeArrowheads="1"/>
            </p:cNvSpPr>
            <p:nvPr/>
          </p:nvSpPr>
          <p:spPr bwMode="auto">
            <a:xfrm>
              <a:off x="1272"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e</a:t>
              </a:r>
              <a:endParaRPr lang="en-US" altLang="en-US">
                <a:solidFill>
                  <a:schemeClr val="bg1"/>
                </a:solidFill>
              </a:endParaRPr>
            </a:p>
          </p:txBody>
        </p:sp>
        <p:sp>
          <p:nvSpPr>
            <p:cNvPr id="57423" name="Rectangle 3151"/>
            <p:cNvSpPr>
              <a:spLocks noChangeArrowheads="1"/>
            </p:cNvSpPr>
            <p:nvPr/>
          </p:nvSpPr>
          <p:spPr bwMode="auto">
            <a:xfrm>
              <a:off x="1320"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n</a:t>
              </a:r>
              <a:endParaRPr lang="en-US" altLang="en-US">
                <a:solidFill>
                  <a:schemeClr val="bg1"/>
                </a:solidFill>
              </a:endParaRPr>
            </a:p>
          </p:txBody>
        </p:sp>
        <p:sp>
          <p:nvSpPr>
            <p:cNvPr id="57424" name="Rectangle 3152"/>
            <p:cNvSpPr>
              <a:spLocks noChangeArrowheads="1"/>
            </p:cNvSpPr>
            <p:nvPr/>
          </p:nvSpPr>
          <p:spPr bwMode="auto">
            <a:xfrm>
              <a:off x="1368" y="351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t</a:t>
              </a:r>
              <a:endParaRPr lang="en-US" altLang="en-US">
                <a:solidFill>
                  <a:schemeClr val="bg1"/>
                </a:solidFill>
              </a:endParaRPr>
            </a:p>
          </p:txBody>
        </p:sp>
        <p:sp>
          <p:nvSpPr>
            <p:cNvPr id="57425" name="Rectangle 3153"/>
            <p:cNvSpPr>
              <a:spLocks noChangeArrowheads="1"/>
            </p:cNvSpPr>
            <p:nvPr/>
          </p:nvSpPr>
          <p:spPr bwMode="auto">
            <a:xfrm>
              <a:off x="1398"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a:t>
              </a:r>
              <a:endParaRPr lang="en-US" altLang="en-US">
                <a:solidFill>
                  <a:schemeClr val="bg1"/>
                </a:solidFill>
              </a:endParaRPr>
            </a:p>
          </p:txBody>
        </p:sp>
        <p:sp>
          <p:nvSpPr>
            <p:cNvPr id="57426" name="Rectangle 3154"/>
            <p:cNvSpPr>
              <a:spLocks noChangeArrowheads="1"/>
            </p:cNvSpPr>
            <p:nvPr/>
          </p:nvSpPr>
          <p:spPr bwMode="auto">
            <a:xfrm>
              <a:off x="1446"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g</a:t>
              </a:r>
              <a:endParaRPr lang="en-US" altLang="en-US">
                <a:solidFill>
                  <a:schemeClr val="bg1"/>
                </a:solidFill>
              </a:endParaRPr>
            </a:p>
          </p:txBody>
        </p:sp>
        <p:sp>
          <p:nvSpPr>
            <p:cNvPr id="57427" name="Rectangle 3155"/>
            <p:cNvSpPr>
              <a:spLocks noChangeArrowheads="1"/>
            </p:cNvSpPr>
            <p:nvPr/>
          </p:nvSpPr>
          <p:spPr bwMode="auto">
            <a:xfrm>
              <a:off x="1494"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e</a:t>
              </a:r>
              <a:endParaRPr lang="en-US" altLang="en-US">
                <a:solidFill>
                  <a:schemeClr val="bg1"/>
                </a:solidFill>
              </a:endParaRPr>
            </a:p>
          </p:txBody>
        </p:sp>
        <p:sp>
          <p:nvSpPr>
            <p:cNvPr id="57428" name="Rectangle 3156"/>
            <p:cNvSpPr>
              <a:spLocks noChangeArrowheads="1"/>
            </p:cNvSpPr>
            <p:nvPr/>
          </p:nvSpPr>
          <p:spPr bwMode="auto">
            <a:xfrm>
              <a:off x="1548" y="351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29" name="Rectangle 3157"/>
            <p:cNvSpPr>
              <a:spLocks noChangeArrowheads="1"/>
            </p:cNvSpPr>
            <p:nvPr/>
          </p:nvSpPr>
          <p:spPr bwMode="auto">
            <a:xfrm>
              <a:off x="1572" y="3510"/>
              <a:ext cx="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P</a:t>
              </a:r>
              <a:endParaRPr lang="en-US" altLang="en-US">
                <a:solidFill>
                  <a:schemeClr val="bg1"/>
                </a:solidFill>
              </a:endParaRPr>
            </a:p>
          </p:txBody>
        </p:sp>
        <p:sp>
          <p:nvSpPr>
            <p:cNvPr id="57430" name="Rectangle 3158"/>
            <p:cNvSpPr>
              <a:spLocks noChangeArrowheads="1"/>
            </p:cNvSpPr>
            <p:nvPr/>
          </p:nvSpPr>
          <p:spPr bwMode="auto">
            <a:xfrm>
              <a:off x="1632"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o</a:t>
              </a:r>
              <a:endParaRPr lang="en-US" altLang="en-US">
                <a:solidFill>
                  <a:schemeClr val="bg1"/>
                </a:solidFill>
              </a:endParaRPr>
            </a:p>
          </p:txBody>
        </p:sp>
        <p:sp>
          <p:nvSpPr>
            <p:cNvPr id="57431" name="Rectangle 3159"/>
            <p:cNvSpPr>
              <a:spLocks noChangeArrowheads="1"/>
            </p:cNvSpPr>
            <p:nvPr/>
          </p:nvSpPr>
          <p:spPr bwMode="auto">
            <a:xfrm>
              <a:off x="1680"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p</a:t>
              </a:r>
              <a:endParaRPr lang="en-US" altLang="en-US">
                <a:solidFill>
                  <a:schemeClr val="bg1"/>
                </a:solidFill>
              </a:endParaRPr>
            </a:p>
          </p:txBody>
        </p:sp>
        <p:sp>
          <p:nvSpPr>
            <p:cNvPr id="57432" name="Rectangle 3160"/>
            <p:cNvSpPr>
              <a:spLocks noChangeArrowheads="1"/>
            </p:cNvSpPr>
            <p:nvPr/>
          </p:nvSpPr>
          <p:spPr bwMode="auto">
            <a:xfrm>
              <a:off x="1728"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u</a:t>
              </a:r>
              <a:endParaRPr lang="en-US" altLang="en-US">
                <a:solidFill>
                  <a:schemeClr val="bg1"/>
                </a:solidFill>
              </a:endParaRPr>
            </a:p>
          </p:txBody>
        </p:sp>
        <p:sp>
          <p:nvSpPr>
            <p:cNvPr id="57433" name="Rectangle 3161"/>
            <p:cNvSpPr>
              <a:spLocks noChangeArrowheads="1"/>
            </p:cNvSpPr>
            <p:nvPr/>
          </p:nvSpPr>
          <p:spPr bwMode="auto">
            <a:xfrm>
              <a:off x="1782" y="3510"/>
              <a:ext cx="2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l</a:t>
              </a:r>
              <a:endParaRPr lang="en-US" altLang="en-US">
                <a:solidFill>
                  <a:schemeClr val="bg1"/>
                </a:solidFill>
              </a:endParaRPr>
            </a:p>
          </p:txBody>
        </p:sp>
        <p:sp>
          <p:nvSpPr>
            <p:cNvPr id="57434" name="Rectangle 3162"/>
            <p:cNvSpPr>
              <a:spLocks noChangeArrowheads="1"/>
            </p:cNvSpPr>
            <p:nvPr/>
          </p:nvSpPr>
          <p:spPr bwMode="auto">
            <a:xfrm>
              <a:off x="1800"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a:t>
              </a:r>
              <a:endParaRPr lang="en-US" altLang="en-US">
                <a:solidFill>
                  <a:schemeClr val="bg1"/>
                </a:solidFill>
              </a:endParaRPr>
            </a:p>
          </p:txBody>
        </p:sp>
        <p:sp>
          <p:nvSpPr>
            <p:cNvPr id="57435" name="Rectangle 3163"/>
            <p:cNvSpPr>
              <a:spLocks noChangeArrowheads="1"/>
            </p:cNvSpPr>
            <p:nvPr/>
          </p:nvSpPr>
          <p:spPr bwMode="auto">
            <a:xfrm>
              <a:off x="1854" y="351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t</a:t>
              </a:r>
              <a:endParaRPr lang="en-US" altLang="en-US">
                <a:solidFill>
                  <a:schemeClr val="bg1"/>
                </a:solidFill>
              </a:endParaRPr>
            </a:p>
          </p:txBody>
        </p:sp>
        <p:sp>
          <p:nvSpPr>
            <p:cNvPr id="57436" name="Rectangle 3164"/>
            <p:cNvSpPr>
              <a:spLocks noChangeArrowheads="1"/>
            </p:cNvSpPr>
            <p:nvPr/>
          </p:nvSpPr>
          <p:spPr bwMode="auto">
            <a:xfrm>
              <a:off x="1878" y="3510"/>
              <a:ext cx="2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i</a:t>
              </a:r>
              <a:endParaRPr lang="en-US" altLang="en-US">
                <a:solidFill>
                  <a:schemeClr val="bg1"/>
                </a:solidFill>
              </a:endParaRPr>
            </a:p>
          </p:txBody>
        </p:sp>
        <p:sp>
          <p:nvSpPr>
            <p:cNvPr id="57437" name="Rectangle 3165"/>
            <p:cNvSpPr>
              <a:spLocks noChangeArrowheads="1"/>
            </p:cNvSpPr>
            <p:nvPr/>
          </p:nvSpPr>
          <p:spPr bwMode="auto">
            <a:xfrm>
              <a:off x="1896"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o</a:t>
              </a:r>
              <a:endParaRPr lang="en-US" altLang="en-US">
                <a:solidFill>
                  <a:schemeClr val="bg1"/>
                </a:solidFill>
              </a:endParaRPr>
            </a:p>
          </p:txBody>
        </p:sp>
        <p:sp>
          <p:nvSpPr>
            <p:cNvPr id="57438" name="Rectangle 3166"/>
            <p:cNvSpPr>
              <a:spLocks noChangeArrowheads="1"/>
            </p:cNvSpPr>
            <p:nvPr/>
          </p:nvSpPr>
          <p:spPr bwMode="auto">
            <a:xfrm>
              <a:off x="1944"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n</a:t>
              </a:r>
              <a:endParaRPr lang="en-US" altLang="en-US">
                <a:solidFill>
                  <a:schemeClr val="bg1"/>
                </a:solidFill>
              </a:endParaRPr>
            </a:p>
          </p:txBody>
        </p:sp>
        <p:sp>
          <p:nvSpPr>
            <p:cNvPr id="57439" name="Rectangle 3167"/>
            <p:cNvSpPr>
              <a:spLocks noChangeArrowheads="1"/>
            </p:cNvSpPr>
            <p:nvPr/>
          </p:nvSpPr>
          <p:spPr bwMode="auto">
            <a:xfrm>
              <a:off x="1998" y="351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40" name="Rectangle 3168"/>
            <p:cNvSpPr>
              <a:spLocks noChangeArrowheads="1"/>
            </p:cNvSpPr>
            <p:nvPr/>
          </p:nvSpPr>
          <p:spPr bwMode="auto">
            <a:xfrm>
              <a:off x="2022" y="3510"/>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C</a:t>
              </a:r>
              <a:endParaRPr lang="en-US" altLang="en-US">
                <a:solidFill>
                  <a:schemeClr val="bg1"/>
                </a:solidFill>
              </a:endParaRPr>
            </a:p>
          </p:txBody>
        </p:sp>
        <p:sp>
          <p:nvSpPr>
            <p:cNvPr id="57441" name="Rectangle 3169"/>
            <p:cNvSpPr>
              <a:spLocks noChangeArrowheads="1"/>
            </p:cNvSpPr>
            <p:nvPr/>
          </p:nvSpPr>
          <p:spPr bwMode="auto">
            <a:xfrm>
              <a:off x="2088"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h</a:t>
              </a:r>
              <a:endParaRPr lang="en-US" altLang="en-US">
                <a:solidFill>
                  <a:schemeClr val="bg1"/>
                </a:solidFill>
              </a:endParaRPr>
            </a:p>
          </p:txBody>
        </p:sp>
        <p:sp>
          <p:nvSpPr>
            <p:cNvPr id="57442" name="Rectangle 3170"/>
            <p:cNvSpPr>
              <a:spLocks noChangeArrowheads="1"/>
            </p:cNvSpPr>
            <p:nvPr/>
          </p:nvSpPr>
          <p:spPr bwMode="auto">
            <a:xfrm>
              <a:off x="2136"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a:t>
              </a:r>
              <a:endParaRPr lang="en-US" altLang="en-US">
                <a:solidFill>
                  <a:schemeClr val="bg1"/>
                </a:solidFill>
              </a:endParaRPr>
            </a:p>
          </p:txBody>
        </p:sp>
        <p:sp>
          <p:nvSpPr>
            <p:cNvPr id="57443" name="Rectangle 3171"/>
            <p:cNvSpPr>
              <a:spLocks noChangeArrowheads="1"/>
            </p:cNvSpPr>
            <p:nvPr/>
          </p:nvSpPr>
          <p:spPr bwMode="auto">
            <a:xfrm>
              <a:off x="2190"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n</a:t>
              </a:r>
              <a:endParaRPr lang="en-US" altLang="en-US">
                <a:solidFill>
                  <a:schemeClr val="bg1"/>
                </a:solidFill>
              </a:endParaRPr>
            </a:p>
          </p:txBody>
        </p:sp>
        <p:sp>
          <p:nvSpPr>
            <p:cNvPr id="57444" name="Rectangle 3172"/>
            <p:cNvSpPr>
              <a:spLocks noChangeArrowheads="1"/>
            </p:cNvSpPr>
            <p:nvPr/>
          </p:nvSpPr>
          <p:spPr bwMode="auto">
            <a:xfrm>
              <a:off x="2238"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g</a:t>
              </a:r>
              <a:endParaRPr lang="en-US" altLang="en-US">
                <a:solidFill>
                  <a:schemeClr val="bg1"/>
                </a:solidFill>
              </a:endParaRPr>
            </a:p>
          </p:txBody>
        </p:sp>
        <p:sp>
          <p:nvSpPr>
            <p:cNvPr id="57445" name="Rectangle 3173"/>
            <p:cNvSpPr>
              <a:spLocks noChangeArrowheads="1"/>
            </p:cNvSpPr>
            <p:nvPr/>
          </p:nvSpPr>
          <p:spPr bwMode="auto">
            <a:xfrm>
              <a:off x="2286" y="35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e</a:t>
              </a:r>
              <a:endParaRPr lang="en-US" altLang="en-US">
                <a:solidFill>
                  <a:schemeClr val="bg1"/>
                </a:solidFill>
              </a:endParaRPr>
            </a:p>
          </p:txBody>
        </p:sp>
        <p:sp>
          <p:nvSpPr>
            <p:cNvPr id="57446" name="Rectangle 3174"/>
            <p:cNvSpPr>
              <a:spLocks noChangeArrowheads="1"/>
            </p:cNvSpPr>
            <p:nvPr/>
          </p:nvSpPr>
          <p:spPr bwMode="auto">
            <a:xfrm>
              <a:off x="1092" y="3624"/>
              <a:ext cx="180" cy="90"/>
            </a:xfrm>
            <a:prstGeom prst="rect">
              <a:avLst/>
            </a:prstGeom>
            <a:solidFill>
              <a:srgbClr val="FEEEE1"/>
            </a:solidFill>
            <a:ln w="9525">
              <a:solidFill>
                <a:srgbClr val="000000"/>
              </a:solidFill>
              <a:miter lim="800000"/>
              <a:headEnd/>
              <a:tailEnd/>
            </a:ln>
          </p:spPr>
          <p:txBody>
            <a:bodyPr/>
            <a:lstStyle/>
            <a:p>
              <a:endParaRPr lang="en-US"/>
            </a:p>
          </p:txBody>
        </p:sp>
        <p:sp>
          <p:nvSpPr>
            <p:cNvPr id="57447" name="Rectangle 3175"/>
            <p:cNvSpPr>
              <a:spLocks noChangeArrowheads="1"/>
            </p:cNvSpPr>
            <p:nvPr/>
          </p:nvSpPr>
          <p:spPr bwMode="auto">
            <a:xfrm>
              <a:off x="1308" y="3606"/>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48" name="Rectangle 3176"/>
            <p:cNvSpPr>
              <a:spLocks noChangeArrowheads="1"/>
            </p:cNvSpPr>
            <p:nvPr/>
          </p:nvSpPr>
          <p:spPr bwMode="auto">
            <a:xfrm>
              <a:off x="1338" y="360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2</a:t>
              </a:r>
              <a:endParaRPr lang="en-US" altLang="en-US">
                <a:solidFill>
                  <a:schemeClr val="bg1"/>
                </a:solidFill>
              </a:endParaRPr>
            </a:p>
          </p:txBody>
        </p:sp>
        <p:sp>
          <p:nvSpPr>
            <p:cNvPr id="57449" name="Rectangle 3177"/>
            <p:cNvSpPr>
              <a:spLocks noChangeArrowheads="1"/>
            </p:cNvSpPr>
            <p:nvPr/>
          </p:nvSpPr>
          <p:spPr bwMode="auto">
            <a:xfrm>
              <a:off x="1386" y="360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0</a:t>
              </a:r>
              <a:endParaRPr lang="en-US" altLang="en-US">
                <a:solidFill>
                  <a:schemeClr val="bg1"/>
                </a:solidFill>
              </a:endParaRPr>
            </a:p>
          </p:txBody>
        </p:sp>
        <p:sp>
          <p:nvSpPr>
            <p:cNvPr id="57450" name="Rectangle 3178"/>
            <p:cNvSpPr>
              <a:spLocks noChangeArrowheads="1"/>
            </p:cNvSpPr>
            <p:nvPr/>
          </p:nvSpPr>
          <p:spPr bwMode="auto">
            <a:xfrm>
              <a:off x="1434" y="360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51" name="Rectangle 3179"/>
            <p:cNvSpPr>
              <a:spLocks noChangeArrowheads="1"/>
            </p:cNvSpPr>
            <p:nvPr/>
          </p:nvSpPr>
          <p:spPr bwMode="auto">
            <a:xfrm>
              <a:off x="1464" y="360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2</a:t>
              </a:r>
              <a:endParaRPr lang="en-US" altLang="en-US">
                <a:solidFill>
                  <a:schemeClr val="bg1"/>
                </a:solidFill>
              </a:endParaRPr>
            </a:p>
          </p:txBody>
        </p:sp>
        <p:sp>
          <p:nvSpPr>
            <p:cNvPr id="57452" name="Rectangle 3180"/>
            <p:cNvSpPr>
              <a:spLocks noChangeArrowheads="1"/>
            </p:cNvSpPr>
            <p:nvPr/>
          </p:nvSpPr>
          <p:spPr bwMode="auto">
            <a:xfrm>
              <a:off x="1512" y="360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53" name="Rectangle 3181"/>
            <p:cNvSpPr>
              <a:spLocks noChangeArrowheads="1"/>
            </p:cNvSpPr>
            <p:nvPr/>
          </p:nvSpPr>
          <p:spPr bwMode="auto">
            <a:xfrm>
              <a:off x="1536" y="3606"/>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54" name="Rectangle 3182"/>
            <p:cNvSpPr>
              <a:spLocks noChangeArrowheads="1"/>
            </p:cNvSpPr>
            <p:nvPr/>
          </p:nvSpPr>
          <p:spPr bwMode="auto">
            <a:xfrm>
              <a:off x="1566" y="360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55" name="Rectangle 3183"/>
            <p:cNvSpPr>
              <a:spLocks noChangeArrowheads="1"/>
            </p:cNvSpPr>
            <p:nvPr/>
          </p:nvSpPr>
          <p:spPr bwMode="auto">
            <a:xfrm>
              <a:off x="1590" y="360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0</a:t>
              </a:r>
              <a:endParaRPr lang="en-US" altLang="en-US">
                <a:solidFill>
                  <a:schemeClr val="bg1"/>
                </a:solidFill>
              </a:endParaRPr>
            </a:p>
          </p:txBody>
        </p:sp>
        <p:sp>
          <p:nvSpPr>
            <p:cNvPr id="57456" name="Rectangle 3184"/>
            <p:cNvSpPr>
              <a:spLocks noChangeArrowheads="1"/>
            </p:cNvSpPr>
            <p:nvPr/>
          </p:nvSpPr>
          <p:spPr bwMode="auto">
            <a:xfrm>
              <a:off x="1092" y="3726"/>
              <a:ext cx="180" cy="90"/>
            </a:xfrm>
            <a:prstGeom prst="rect">
              <a:avLst/>
            </a:prstGeom>
            <a:solidFill>
              <a:srgbClr val="FEBC87"/>
            </a:solidFill>
            <a:ln w="9525">
              <a:solidFill>
                <a:srgbClr val="000000"/>
              </a:solidFill>
              <a:miter lim="800000"/>
              <a:headEnd/>
              <a:tailEnd/>
            </a:ln>
          </p:spPr>
          <p:txBody>
            <a:bodyPr/>
            <a:lstStyle/>
            <a:p>
              <a:endParaRPr lang="en-US"/>
            </a:p>
          </p:txBody>
        </p:sp>
        <p:sp>
          <p:nvSpPr>
            <p:cNvPr id="57457" name="Rectangle 3185"/>
            <p:cNvSpPr>
              <a:spLocks noChangeArrowheads="1"/>
            </p:cNvSpPr>
            <p:nvPr/>
          </p:nvSpPr>
          <p:spPr bwMode="auto">
            <a:xfrm>
              <a:off x="1308" y="370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0</a:t>
              </a:r>
              <a:endParaRPr lang="en-US" altLang="en-US">
                <a:solidFill>
                  <a:schemeClr val="bg1"/>
                </a:solidFill>
              </a:endParaRPr>
            </a:p>
          </p:txBody>
        </p:sp>
        <p:sp>
          <p:nvSpPr>
            <p:cNvPr id="57458" name="Rectangle 3186"/>
            <p:cNvSpPr>
              <a:spLocks noChangeArrowheads="1"/>
            </p:cNvSpPr>
            <p:nvPr/>
          </p:nvSpPr>
          <p:spPr bwMode="auto">
            <a:xfrm>
              <a:off x="1356" y="370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59" name="Rectangle 3187"/>
            <p:cNvSpPr>
              <a:spLocks noChangeArrowheads="1"/>
            </p:cNvSpPr>
            <p:nvPr/>
          </p:nvSpPr>
          <p:spPr bwMode="auto">
            <a:xfrm>
              <a:off x="1380" y="3708"/>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60" name="Rectangle 3188"/>
            <p:cNvSpPr>
              <a:spLocks noChangeArrowheads="1"/>
            </p:cNvSpPr>
            <p:nvPr/>
          </p:nvSpPr>
          <p:spPr bwMode="auto">
            <a:xfrm>
              <a:off x="1410" y="370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61" name="Rectangle 3189"/>
            <p:cNvSpPr>
              <a:spLocks noChangeArrowheads="1"/>
            </p:cNvSpPr>
            <p:nvPr/>
          </p:nvSpPr>
          <p:spPr bwMode="auto">
            <a:xfrm>
              <a:off x="1434" y="370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1</a:t>
              </a:r>
              <a:endParaRPr lang="en-US" altLang="en-US">
                <a:solidFill>
                  <a:schemeClr val="bg1"/>
                </a:solidFill>
              </a:endParaRPr>
            </a:p>
          </p:txBody>
        </p:sp>
        <p:sp>
          <p:nvSpPr>
            <p:cNvPr id="57462" name="Rectangle 3190"/>
            <p:cNvSpPr>
              <a:spLocks noChangeArrowheads="1"/>
            </p:cNvSpPr>
            <p:nvPr/>
          </p:nvSpPr>
          <p:spPr bwMode="auto">
            <a:xfrm>
              <a:off x="1488" y="370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2</a:t>
              </a:r>
              <a:endParaRPr lang="en-US" altLang="en-US">
                <a:solidFill>
                  <a:schemeClr val="bg1"/>
                </a:solidFill>
              </a:endParaRPr>
            </a:p>
          </p:txBody>
        </p:sp>
        <p:sp>
          <p:nvSpPr>
            <p:cNvPr id="57463" name="Rectangle 3191"/>
            <p:cNvSpPr>
              <a:spLocks noChangeArrowheads="1"/>
            </p:cNvSpPr>
            <p:nvPr/>
          </p:nvSpPr>
          <p:spPr bwMode="auto">
            <a:xfrm>
              <a:off x="1536" y="370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64" name="Rectangle 3192"/>
            <p:cNvSpPr>
              <a:spLocks noChangeArrowheads="1"/>
            </p:cNvSpPr>
            <p:nvPr/>
          </p:nvSpPr>
          <p:spPr bwMode="auto">
            <a:xfrm>
              <a:off x="1560" y="370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7</a:t>
              </a:r>
              <a:endParaRPr lang="en-US" altLang="en-US">
                <a:solidFill>
                  <a:schemeClr val="bg1"/>
                </a:solidFill>
              </a:endParaRPr>
            </a:p>
          </p:txBody>
        </p:sp>
        <p:sp>
          <p:nvSpPr>
            <p:cNvPr id="57465" name="Rectangle 3193"/>
            <p:cNvSpPr>
              <a:spLocks noChangeArrowheads="1"/>
            </p:cNvSpPr>
            <p:nvPr/>
          </p:nvSpPr>
          <p:spPr bwMode="auto">
            <a:xfrm>
              <a:off x="1092" y="3828"/>
              <a:ext cx="180" cy="90"/>
            </a:xfrm>
            <a:prstGeom prst="rect">
              <a:avLst/>
            </a:prstGeom>
            <a:solidFill>
              <a:srgbClr val="FE8828"/>
            </a:solidFill>
            <a:ln w="9525">
              <a:solidFill>
                <a:srgbClr val="000000"/>
              </a:solidFill>
              <a:miter lim="800000"/>
              <a:headEnd/>
              <a:tailEnd/>
            </a:ln>
          </p:spPr>
          <p:txBody>
            <a:bodyPr/>
            <a:lstStyle/>
            <a:p>
              <a:endParaRPr lang="en-US"/>
            </a:p>
          </p:txBody>
        </p:sp>
        <p:sp>
          <p:nvSpPr>
            <p:cNvPr id="57466" name="Rectangle 3194"/>
            <p:cNvSpPr>
              <a:spLocks noChangeArrowheads="1"/>
            </p:cNvSpPr>
            <p:nvPr/>
          </p:nvSpPr>
          <p:spPr bwMode="auto">
            <a:xfrm>
              <a:off x="1308" y="38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1</a:t>
              </a:r>
              <a:endParaRPr lang="en-US" altLang="en-US">
                <a:solidFill>
                  <a:schemeClr val="bg1"/>
                </a:solidFill>
              </a:endParaRPr>
            </a:p>
          </p:txBody>
        </p:sp>
        <p:sp>
          <p:nvSpPr>
            <p:cNvPr id="57467" name="Rectangle 3195"/>
            <p:cNvSpPr>
              <a:spLocks noChangeArrowheads="1"/>
            </p:cNvSpPr>
            <p:nvPr/>
          </p:nvSpPr>
          <p:spPr bwMode="auto">
            <a:xfrm>
              <a:off x="1356" y="38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2</a:t>
              </a:r>
              <a:endParaRPr lang="en-US" altLang="en-US">
                <a:solidFill>
                  <a:schemeClr val="bg1"/>
                </a:solidFill>
              </a:endParaRPr>
            </a:p>
          </p:txBody>
        </p:sp>
        <p:sp>
          <p:nvSpPr>
            <p:cNvPr id="57468" name="Rectangle 3196"/>
            <p:cNvSpPr>
              <a:spLocks noChangeArrowheads="1"/>
            </p:cNvSpPr>
            <p:nvPr/>
          </p:nvSpPr>
          <p:spPr bwMode="auto">
            <a:xfrm>
              <a:off x="1404" y="381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69" name="Rectangle 3197"/>
            <p:cNvSpPr>
              <a:spLocks noChangeArrowheads="1"/>
            </p:cNvSpPr>
            <p:nvPr/>
          </p:nvSpPr>
          <p:spPr bwMode="auto">
            <a:xfrm>
              <a:off x="1428" y="38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7</a:t>
              </a:r>
              <a:endParaRPr lang="en-US" altLang="en-US">
                <a:solidFill>
                  <a:schemeClr val="bg1"/>
                </a:solidFill>
              </a:endParaRPr>
            </a:p>
          </p:txBody>
        </p:sp>
        <p:sp>
          <p:nvSpPr>
            <p:cNvPr id="57470" name="Rectangle 3198"/>
            <p:cNvSpPr>
              <a:spLocks noChangeArrowheads="1"/>
            </p:cNvSpPr>
            <p:nvPr/>
          </p:nvSpPr>
          <p:spPr bwMode="auto">
            <a:xfrm>
              <a:off x="1482" y="381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71" name="Rectangle 3199"/>
            <p:cNvSpPr>
              <a:spLocks noChangeArrowheads="1"/>
            </p:cNvSpPr>
            <p:nvPr/>
          </p:nvSpPr>
          <p:spPr bwMode="auto">
            <a:xfrm>
              <a:off x="1506" y="3810"/>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72" name="Rectangle 3200"/>
            <p:cNvSpPr>
              <a:spLocks noChangeArrowheads="1"/>
            </p:cNvSpPr>
            <p:nvPr/>
          </p:nvSpPr>
          <p:spPr bwMode="auto">
            <a:xfrm>
              <a:off x="1536" y="381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73" name="Rectangle 3201"/>
            <p:cNvSpPr>
              <a:spLocks noChangeArrowheads="1"/>
            </p:cNvSpPr>
            <p:nvPr/>
          </p:nvSpPr>
          <p:spPr bwMode="auto">
            <a:xfrm>
              <a:off x="1560" y="38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2</a:t>
              </a:r>
              <a:endParaRPr lang="en-US" altLang="en-US">
                <a:solidFill>
                  <a:schemeClr val="bg1"/>
                </a:solidFill>
              </a:endParaRPr>
            </a:p>
          </p:txBody>
        </p:sp>
        <p:sp>
          <p:nvSpPr>
            <p:cNvPr id="57474" name="Rectangle 3202"/>
            <p:cNvSpPr>
              <a:spLocks noChangeArrowheads="1"/>
            </p:cNvSpPr>
            <p:nvPr/>
          </p:nvSpPr>
          <p:spPr bwMode="auto">
            <a:xfrm>
              <a:off x="1614" y="38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7</a:t>
              </a:r>
              <a:endParaRPr lang="en-US" altLang="en-US">
                <a:solidFill>
                  <a:schemeClr val="bg1"/>
                </a:solidFill>
              </a:endParaRPr>
            </a:p>
          </p:txBody>
        </p:sp>
        <p:sp>
          <p:nvSpPr>
            <p:cNvPr id="57475" name="Rectangle 3203"/>
            <p:cNvSpPr>
              <a:spLocks noChangeArrowheads="1"/>
            </p:cNvSpPr>
            <p:nvPr/>
          </p:nvSpPr>
          <p:spPr bwMode="auto">
            <a:xfrm>
              <a:off x="1662" y="381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76" name="Rectangle 3204"/>
            <p:cNvSpPr>
              <a:spLocks noChangeArrowheads="1"/>
            </p:cNvSpPr>
            <p:nvPr/>
          </p:nvSpPr>
          <p:spPr bwMode="auto">
            <a:xfrm>
              <a:off x="1686" y="381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3</a:t>
              </a:r>
              <a:endParaRPr lang="en-US" altLang="en-US">
                <a:solidFill>
                  <a:schemeClr val="bg1"/>
                </a:solidFill>
              </a:endParaRPr>
            </a:p>
          </p:txBody>
        </p:sp>
        <p:sp>
          <p:nvSpPr>
            <p:cNvPr id="57477" name="Rectangle 3205"/>
            <p:cNvSpPr>
              <a:spLocks noChangeArrowheads="1"/>
            </p:cNvSpPr>
            <p:nvPr/>
          </p:nvSpPr>
          <p:spPr bwMode="auto">
            <a:xfrm>
              <a:off x="1092" y="3924"/>
              <a:ext cx="180" cy="90"/>
            </a:xfrm>
            <a:prstGeom prst="rect">
              <a:avLst/>
            </a:prstGeom>
            <a:solidFill>
              <a:srgbClr val="D15D00"/>
            </a:solidFill>
            <a:ln w="9525">
              <a:solidFill>
                <a:srgbClr val="000000"/>
              </a:solidFill>
              <a:miter lim="800000"/>
              <a:headEnd/>
              <a:tailEnd/>
            </a:ln>
          </p:spPr>
          <p:txBody>
            <a:bodyPr/>
            <a:lstStyle/>
            <a:p>
              <a:endParaRPr lang="en-US"/>
            </a:p>
          </p:txBody>
        </p:sp>
        <p:sp>
          <p:nvSpPr>
            <p:cNvPr id="57478" name="Rectangle 3206"/>
            <p:cNvSpPr>
              <a:spLocks noChangeArrowheads="1"/>
            </p:cNvSpPr>
            <p:nvPr/>
          </p:nvSpPr>
          <p:spPr bwMode="auto">
            <a:xfrm>
              <a:off x="1308" y="390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2</a:t>
              </a:r>
              <a:endParaRPr lang="en-US" altLang="en-US">
                <a:solidFill>
                  <a:schemeClr val="bg1"/>
                </a:solidFill>
              </a:endParaRPr>
            </a:p>
          </p:txBody>
        </p:sp>
        <p:sp>
          <p:nvSpPr>
            <p:cNvPr id="57479" name="Rectangle 3207"/>
            <p:cNvSpPr>
              <a:spLocks noChangeArrowheads="1"/>
            </p:cNvSpPr>
            <p:nvPr/>
          </p:nvSpPr>
          <p:spPr bwMode="auto">
            <a:xfrm>
              <a:off x="1356" y="390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7</a:t>
              </a:r>
              <a:endParaRPr lang="en-US" altLang="en-US">
                <a:solidFill>
                  <a:schemeClr val="bg1"/>
                </a:solidFill>
              </a:endParaRPr>
            </a:p>
          </p:txBody>
        </p:sp>
        <p:sp>
          <p:nvSpPr>
            <p:cNvPr id="57480" name="Rectangle 3208"/>
            <p:cNvSpPr>
              <a:spLocks noChangeArrowheads="1"/>
            </p:cNvSpPr>
            <p:nvPr/>
          </p:nvSpPr>
          <p:spPr bwMode="auto">
            <a:xfrm>
              <a:off x="1404" y="390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81" name="Rectangle 3209"/>
            <p:cNvSpPr>
              <a:spLocks noChangeArrowheads="1"/>
            </p:cNvSpPr>
            <p:nvPr/>
          </p:nvSpPr>
          <p:spPr bwMode="auto">
            <a:xfrm>
              <a:off x="1428" y="390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3</a:t>
              </a:r>
              <a:endParaRPr lang="en-US" altLang="en-US">
                <a:solidFill>
                  <a:schemeClr val="bg1"/>
                </a:solidFill>
              </a:endParaRPr>
            </a:p>
          </p:txBody>
        </p:sp>
        <p:sp>
          <p:nvSpPr>
            <p:cNvPr id="57482" name="Rectangle 3210"/>
            <p:cNvSpPr>
              <a:spLocks noChangeArrowheads="1"/>
            </p:cNvSpPr>
            <p:nvPr/>
          </p:nvSpPr>
          <p:spPr bwMode="auto">
            <a:xfrm>
              <a:off x="1482" y="390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83" name="Rectangle 3211"/>
            <p:cNvSpPr>
              <a:spLocks noChangeArrowheads="1"/>
            </p:cNvSpPr>
            <p:nvPr/>
          </p:nvSpPr>
          <p:spPr bwMode="auto">
            <a:xfrm>
              <a:off x="1506" y="3906"/>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84" name="Rectangle 3212"/>
            <p:cNvSpPr>
              <a:spLocks noChangeArrowheads="1"/>
            </p:cNvSpPr>
            <p:nvPr/>
          </p:nvSpPr>
          <p:spPr bwMode="auto">
            <a:xfrm>
              <a:off x="1536" y="390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85" name="Rectangle 3213"/>
            <p:cNvSpPr>
              <a:spLocks noChangeArrowheads="1"/>
            </p:cNvSpPr>
            <p:nvPr/>
          </p:nvSpPr>
          <p:spPr bwMode="auto">
            <a:xfrm>
              <a:off x="1560" y="390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4</a:t>
              </a:r>
              <a:endParaRPr lang="en-US" altLang="en-US">
                <a:solidFill>
                  <a:schemeClr val="bg1"/>
                </a:solidFill>
              </a:endParaRPr>
            </a:p>
          </p:txBody>
        </p:sp>
        <p:sp>
          <p:nvSpPr>
            <p:cNvPr id="57486" name="Rectangle 3214"/>
            <p:cNvSpPr>
              <a:spLocks noChangeArrowheads="1"/>
            </p:cNvSpPr>
            <p:nvPr/>
          </p:nvSpPr>
          <p:spPr bwMode="auto">
            <a:xfrm>
              <a:off x="1614" y="390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9</a:t>
              </a:r>
              <a:endParaRPr lang="en-US" altLang="en-US">
                <a:solidFill>
                  <a:schemeClr val="bg1"/>
                </a:solidFill>
              </a:endParaRPr>
            </a:p>
          </p:txBody>
        </p:sp>
        <p:sp>
          <p:nvSpPr>
            <p:cNvPr id="57487" name="Rectangle 3215"/>
            <p:cNvSpPr>
              <a:spLocks noChangeArrowheads="1"/>
            </p:cNvSpPr>
            <p:nvPr/>
          </p:nvSpPr>
          <p:spPr bwMode="auto">
            <a:xfrm>
              <a:off x="1662" y="390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88" name="Rectangle 3216"/>
            <p:cNvSpPr>
              <a:spLocks noChangeArrowheads="1"/>
            </p:cNvSpPr>
            <p:nvPr/>
          </p:nvSpPr>
          <p:spPr bwMode="auto">
            <a:xfrm>
              <a:off x="1686" y="390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7</a:t>
              </a:r>
              <a:endParaRPr lang="en-US" altLang="en-US">
                <a:solidFill>
                  <a:schemeClr val="bg1"/>
                </a:solidFill>
              </a:endParaRPr>
            </a:p>
          </p:txBody>
        </p:sp>
        <p:sp>
          <p:nvSpPr>
            <p:cNvPr id="57489" name="Rectangle 3217"/>
            <p:cNvSpPr>
              <a:spLocks noChangeArrowheads="1"/>
            </p:cNvSpPr>
            <p:nvPr/>
          </p:nvSpPr>
          <p:spPr bwMode="auto">
            <a:xfrm>
              <a:off x="1092" y="4026"/>
              <a:ext cx="180" cy="90"/>
            </a:xfrm>
            <a:prstGeom prst="rect">
              <a:avLst/>
            </a:prstGeom>
            <a:solidFill>
              <a:srgbClr val="863C00"/>
            </a:solidFill>
            <a:ln w="9525">
              <a:solidFill>
                <a:srgbClr val="000000"/>
              </a:solidFill>
              <a:miter lim="800000"/>
              <a:headEnd/>
              <a:tailEnd/>
            </a:ln>
          </p:spPr>
          <p:txBody>
            <a:bodyPr/>
            <a:lstStyle/>
            <a:p>
              <a:endParaRPr lang="en-US"/>
            </a:p>
          </p:txBody>
        </p:sp>
      </p:grpSp>
      <p:grpSp>
        <p:nvGrpSpPr>
          <p:cNvPr id="57490" name="Group 3218"/>
          <p:cNvGrpSpPr>
            <a:grpSpLocks/>
          </p:cNvGrpSpPr>
          <p:nvPr/>
        </p:nvGrpSpPr>
        <p:grpSpPr bwMode="auto">
          <a:xfrm>
            <a:off x="2076450" y="5334000"/>
            <a:ext cx="5591175" cy="1314450"/>
            <a:chOff x="1308" y="3360"/>
            <a:chExt cx="3522" cy="828"/>
          </a:xfrm>
        </p:grpSpPr>
        <p:sp>
          <p:nvSpPr>
            <p:cNvPr id="57491" name="Rectangle 3219"/>
            <p:cNvSpPr>
              <a:spLocks noChangeArrowheads="1"/>
            </p:cNvSpPr>
            <p:nvPr/>
          </p:nvSpPr>
          <p:spPr bwMode="auto">
            <a:xfrm>
              <a:off x="1308" y="4008"/>
              <a:ext cx="10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4</a:t>
              </a:r>
              <a:endParaRPr lang="en-US" altLang="en-US">
                <a:solidFill>
                  <a:schemeClr val="bg1"/>
                </a:solidFill>
              </a:endParaRPr>
            </a:p>
          </p:txBody>
        </p:sp>
        <p:sp>
          <p:nvSpPr>
            <p:cNvPr id="57492" name="Rectangle 3220"/>
            <p:cNvSpPr>
              <a:spLocks noChangeArrowheads="1"/>
            </p:cNvSpPr>
            <p:nvPr/>
          </p:nvSpPr>
          <p:spPr bwMode="auto">
            <a:xfrm>
              <a:off x="1356" y="4008"/>
              <a:ext cx="10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9</a:t>
              </a:r>
              <a:endParaRPr lang="en-US" altLang="en-US">
                <a:solidFill>
                  <a:schemeClr val="bg1"/>
                </a:solidFill>
              </a:endParaRPr>
            </a:p>
          </p:txBody>
        </p:sp>
        <p:sp>
          <p:nvSpPr>
            <p:cNvPr id="57493" name="Rectangle 3221"/>
            <p:cNvSpPr>
              <a:spLocks noChangeArrowheads="1"/>
            </p:cNvSpPr>
            <p:nvPr/>
          </p:nvSpPr>
          <p:spPr bwMode="auto">
            <a:xfrm>
              <a:off x="1404" y="4008"/>
              <a:ext cx="7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94" name="Rectangle 3222"/>
            <p:cNvSpPr>
              <a:spLocks noChangeArrowheads="1"/>
            </p:cNvSpPr>
            <p:nvPr/>
          </p:nvSpPr>
          <p:spPr bwMode="auto">
            <a:xfrm>
              <a:off x="1428" y="4008"/>
              <a:ext cx="10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7</a:t>
              </a:r>
              <a:endParaRPr lang="en-US" altLang="en-US">
                <a:solidFill>
                  <a:schemeClr val="bg1"/>
                </a:solidFill>
              </a:endParaRPr>
            </a:p>
          </p:txBody>
        </p:sp>
        <p:sp>
          <p:nvSpPr>
            <p:cNvPr id="57495" name="Rectangle 3223"/>
            <p:cNvSpPr>
              <a:spLocks noChangeArrowheads="1"/>
            </p:cNvSpPr>
            <p:nvPr/>
          </p:nvSpPr>
          <p:spPr bwMode="auto">
            <a:xfrm>
              <a:off x="1482" y="4008"/>
              <a:ext cx="7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96" name="Rectangle 3224"/>
            <p:cNvSpPr>
              <a:spLocks noChangeArrowheads="1"/>
            </p:cNvSpPr>
            <p:nvPr/>
          </p:nvSpPr>
          <p:spPr bwMode="auto">
            <a:xfrm>
              <a:off x="1506" y="4008"/>
              <a:ext cx="8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497" name="Rectangle 3225"/>
            <p:cNvSpPr>
              <a:spLocks noChangeArrowheads="1"/>
            </p:cNvSpPr>
            <p:nvPr/>
          </p:nvSpPr>
          <p:spPr bwMode="auto">
            <a:xfrm>
              <a:off x="1536" y="4008"/>
              <a:ext cx="7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 </a:t>
              </a:r>
              <a:endParaRPr lang="en-US" altLang="en-US">
                <a:solidFill>
                  <a:schemeClr val="bg1"/>
                </a:solidFill>
              </a:endParaRPr>
            </a:p>
          </p:txBody>
        </p:sp>
        <p:sp>
          <p:nvSpPr>
            <p:cNvPr id="57498" name="Rectangle 3226"/>
            <p:cNvSpPr>
              <a:spLocks noChangeArrowheads="1"/>
            </p:cNvSpPr>
            <p:nvPr/>
          </p:nvSpPr>
          <p:spPr bwMode="auto">
            <a:xfrm>
              <a:off x="1560" y="4008"/>
              <a:ext cx="10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1</a:t>
              </a:r>
              <a:endParaRPr lang="en-US" altLang="en-US">
                <a:solidFill>
                  <a:schemeClr val="bg1"/>
                </a:solidFill>
              </a:endParaRPr>
            </a:p>
          </p:txBody>
        </p:sp>
        <p:sp>
          <p:nvSpPr>
            <p:cNvPr id="57499" name="Rectangle 3227"/>
            <p:cNvSpPr>
              <a:spLocks noChangeArrowheads="1"/>
            </p:cNvSpPr>
            <p:nvPr/>
          </p:nvSpPr>
          <p:spPr bwMode="auto">
            <a:xfrm>
              <a:off x="1614" y="4008"/>
              <a:ext cx="10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1</a:t>
              </a:r>
              <a:endParaRPr lang="en-US" altLang="en-US">
                <a:solidFill>
                  <a:schemeClr val="bg1"/>
                </a:solidFill>
              </a:endParaRPr>
            </a:p>
          </p:txBody>
        </p:sp>
        <p:sp>
          <p:nvSpPr>
            <p:cNvPr id="57500" name="Rectangle 3228"/>
            <p:cNvSpPr>
              <a:spLocks noChangeArrowheads="1"/>
            </p:cNvSpPr>
            <p:nvPr/>
          </p:nvSpPr>
          <p:spPr bwMode="auto">
            <a:xfrm>
              <a:off x="1662" y="4008"/>
              <a:ext cx="10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4</a:t>
              </a:r>
              <a:endParaRPr lang="en-US" altLang="en-US">
                <a:solidFill>
                  <a:schemeClr val="bg1"/>
                </a:solidFill>
              </a:endParaRPr>
            </a:p>
          </p:txBody>
        </p:sp>
        <p:sp>
          <p:nvSpPr>
            <p:cNvPr id="57501" name="Rectangle 3229"/>
            <p:cNvSpPr>
              <a:spLocks noChangeArrowheads="1"/>
            </p:cNvSpPr>
            <p:nvPr/>
          </p:nvSpPr>
          <p:spPr bwMode="auto">
            <a:xfrm>
              <a:off x="1710" y="4008"/>
              <a:ext cx="7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a:t>
              </a:r>
              <a:endParaRPr lang="en-US" altLang="en-US">
                <a:solidFill>
                  <a:schemeClr val="bg1"/>
                </a:solidFill>
              </a:endParaRPr>
            </a:p>
          </p:txBody>
        </p:sp>
        <p:sp>
          <p:nvSpPr>
            <p:cNvPr id="57502" name="Rectangle 3230"/>
            <p:cNvSpPr>
              <a:spLocks noChangeArrowheads="1"/>
            </p:cNvSpPr>
            <p:nvPr/>
          </p:nvSpPr>
          <p:spPr bwMode="auto">
            <a:xfrm>
              <a:off x="1740" y="4008"/>
              <a:ext cx="10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latin typeface="Arial" panose="020B0604020202020204" pitchFamily="34" charset="0"/>
                </a:rPr>
                <a:t>9</a:t>
              </a:r>
              <a:endParaRPr lang="en-US" altLang="en-US">
                <a:solidFill>
                  <a:schemeClr val="bg1"/>
                </a:solidFill>
              </a:endParaRPr>
            </a:p>
          </p:txBody>
        </p:sp>
        <p:sp>
          <p:nvSpPr>
            <p:cNvPr id="57503" name="Rectangle 3231"/>
            <p:cNvSpPr>
              <a:spLocks noChangeArrowheads="1"/>
            </p:cNvSpPr>
            <p:nvPr/>
          </p:nvSpPr>
          <p:spPr bwMode="auto">
            <a:xfrm>
              <a:off x="3264" y="3360"/>
              <a:ext cx="1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P</a:t>
              </a:r>
              <a:endParaRPr lang="en-US" altLang="en-US">
                <a:solidFill>
                  <a:schemeClr val="bg1"/>
                </a:solidFill>
              </a:endParaRPr>
            </a:p>
          </p:txBody>
        </p:sp>
        <p:sp>
          <p:nvSpPr>
            <p:cNvPr id="57504" name="Rectangle 3232"/>
            <p:cNvSpPr>
              <a:spLocks noChangeArrowheads="1"/>
            </p:cNvSpPr>
            <p:nvPr/>
          </p:nvSpPr>
          <p:spPr bwMode="auto">
            <a:xfrm>
              <a:off x="3330" y="336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e</a:t>
              </a:r>
              <a:endParaRPr lang="en-US" altLang="en-US">
                <a:solidFill>
                  <a:schemeClr val="bg1"/>
                </a:solidFill>
              </a:endParaRPr>
            </a:p>
          </p:txBody>
        </p:sp>
        <p:sp>
          <p:nvSpPr>
            <p:cNvPr id="57505" name="Rectangle 3233"/>
            <p:cNvSpPr>
              <a:spLocks noChangeArrowheads="1"/>
            </p:cNvSpPr>
            <p:nvPr/>
          </p:nvSpPr>
          <p:spPr bwMode="auto">
            <a:xfrm>
              <a:off x="3384" y="3360"/>
              <a:ext cx="8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r</a:t>
              </a:r>
              <a:endParaRPr lang="en-US" altLang="en-US">
                <a:solidFill>
                  <a:schemeClr val="bg1"/>
                </a:solidFill>
              </a:endParaRPr>
            </a:p>
          </p:txBody>
        </p:sp>
        <p:sp>
          <p:nvSpPr>
            <p:cNvPr id="57506" name="Rectangle 3234"/>
            <p:cNvSpPr>
              <a:spLocks noChangeArrowheads="1"/>
            </p:cNvSpPr>
            <p:nvPr/>
          </p:nvSpPr>
          <p:spPr bwMode="auto">
            <a:xfrm>
              <a:off x="3420" y="336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c</a:t>
              </a:r>
              <a:endParaRPr lang="en-US" altLang="en-US">
                <a:solidFill>
                  <a:schemeClr val="bg1"/>
                </a:solidFill>
              </a:endParaRPr>
            </a:p>
          </p:txBody>
        </p:sp>
        <p:sp>
          <p:nvSpPr>
            <p:cNvPr id="57507" name="Rectangle 3235"/>
            <p:cNvSpPr>
              <a:spLocks noChangeArrowheads="1"/>
            </p:cNvSpPr>
            <p:nvPr/>
          </p:nvSpPr>
          <p:spPr bwMode="auto">
            <a:xfrm>
              <a:off x="3468" y="336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e</a:t>
              </a:r>
              <a:endParaRPr lang="en-US" altLang="en-US">
                <a:solidFill>
                  <a:schemeClr val="bg1"/>
                </a:solidFill>
              </a:endParaRPr>
            </a:p>
          </p:txBody>
        </p:sp>
        <p:sp>
          <p:nvSpPr>
            <p:cNvPr id="57508" name="Rectangle 3236"/>
            <p:cNvSpPr>
              <a:spLocks noChangeArrowheads="1"/>
            </p:cNvSpPr>
            <p:nvPr/>
          </p:nvSpPr>
          <p:spPr bwMode="auto">
            <a:xfrm>
              <a:off x="3528" y="336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509" name="Rectangle 3237"/>
            <p:cNvSpPr>
              <a:spLocks noChangeArrowheads="1"/>
            </p:cNvSpPr>
            <p:nvPr/>
          </p:nvSpPr>
          <p:spPr bwMode="auto">
            <a:xfrm>
              <a:off x="3582" y="336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t</a:t>
              </a:r>
              <a:endParaRPr lang="en-US" altLang="en-US">
                <a:solidFill>
                  <a:schemeClr val="bg1"/>
                </a:solidFill>
              </a:endParaRPr>
            </a:p>
          </p:txBody>
        </p:sp>
        <p:sp>
          <p:nvSpPr>
            <p:cNvPr id="57510" name="Rectangle 3238"/>
            <p:cNvSpPr>
              <a:spLocks noChangeArrowheads="1"/>
            </p:cNvSpPr>
            <p:nvPr/>
          </p:nvSpPr>
          <p:spPr bwMode="auto">
            <a:xfrm>
              <a:off x="3612" y="336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a:t>
              </a:r>
              <a:endParaRPr lang="en-US" altLang="en-US">
                <a:solidFill>
                  <a:schemeClr val="bg1"/>
                </a:solidFill>
              </a:endParaRPr>
            </a:p>
          </p:txBody>
        </p:sp>
        <p:sp>
          <p:nvSpPr>
            <p:cNvPr id="57511" name="Rectangle 3239"/>
            <p:cNvSpPr>
              <a:spLocks noChangeArrowheads="1"/>
            </p:cNvSpPr>
            <p:nvPr/>
          </p:nvSpPr>
          <p:spPr bwMode="auto">
            <a:xfrm>
              <a:off x="3666" y="336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g</a:t>
              </a:r>
              <a:endParaRPr lang="en-US" altLang="en-US">
                <a:solidFill>
                  <a:schemeClr val="bg1"/>
                </a:solidFill>
              </a:endParaRPr>
            </a:p>
          </p:txBody>
        </p:sp>
        <p:sp>
          <p:nvSpPr>
            <p:cNvPr id="57512" name="Rectangle 3240"/>
            <p:cNvSpPr>
              <a:spLocks noChangeArrowheads="1"/>
            </p:cNvSpPr>
            <p:nvPr/>
          </p:nvSpPr>
          <p:spPr bwMode="auto">
            <a:xfrm>
              <a:off x="3720" y="336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e</a:t>
              </a:r>
              <a:endParaRPr lang="en-US" altLang="en-US">
                <a:solidFill>
                  <a:schemeClr val="bg1"/>
                </a:solidFill>
              </a:endParaRPr>
            </a:p>
          </p:txBody>
        </p:sp>
        <p:sp>
          <p:nvSpPr>
            <p:cNvPr id="57513" name="Rectangle 3241"/>
            <p:cNvSpPr>
              <a:spLocks noChangeArrowheads="1"/>
            </p:cNvSpPr>
            <p:nvPr/>
          </p:nvSpPr>
          <p:spPr bwMode="auto">
            <a:xfrm>
              <a:off x="3780" y="336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14" name="Rectangle 3242"/>
            <p:cNvSpPr>
              <a:spLocks noChangeArrowheads="1"/>
            </p:cNvSpPr>
            <p:nvPr/>
          </p:nvSpPr>
          <p:spPr bwMode="auto">
            <a:xfrm>
              <a:off x="3804" y="3360"/>
              <a:ext cx="1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P</a:t>
              </a:r>
              <a:endParaRPr lang="en-US" altLang="en-US">
                <a:solidFill>
                  <a:schemeClr val="bg1"/>
                </a:solidFill>
              </a:endParaRPr>
            </a:p>
          </p:txBody>
        </p:sp>
        <p:sp>
          <p:nvSpPr>
            <p:cNvPr id="57515" name="Rectangle 3243"/>
            <p:cNvSpPr>
              <a:spLocks noChangeArrowheads="1"/>
            </p:cNvSpPr>
            <p:nvPr/>
          </p:nvSpPr>
          <p:spPr bwMode="auto">
            <a:xfrm>
              <a:off x="3876" y="336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516" name="Rectangle 3244"/>
            <p:cNvSpPr>
              <a:spLocks noChangeArrowheads="1"/>
            </p:cNvSpPr>
            <p:nvPr/>
          </p:nvSpPr>
          <p:spPr bwMode="auto">
            <a:xfrm>
              <a:off x="3930" y="336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p</a:t>
              </a:r>
              <a:endParaRPr lang="en-US" altLang="en-US">
                <a:solidFill>
                  <a:schemeClr val="bg1"/>
                </a:solidFill>
              </a:endParaRPr>
            </a:p>
          </p:txBody>
        </p:sp>
        <p:sp>
          <p:nvSpPr>
            <p:cNvPr id="57517" name="Rectangle 3245"/>
            <p:cNvSpPr>
              <a:spLocks noChangeArrowheads="1"/>
            </p:cNvSpPr>
            <p:nvPr/>
          </p:nvSpPr>
          <p:spPr bwMode="auto">
            <a:xfrm>
              <a:off x="3984" y="336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u</a:t>
              </a:r>
              <a:endParaRPr lang="en-US" altLang="en-US">
                <a:solidFill>
                  <a:schemeClr val="bg1"/>
                </a:solidFill>
              </a:endParaRPr>
            </a:p>
          </p:txBody>
        </p:sp>
        <p:sp>
          <p:nvSpPr>
            <p:cNvPr id="57518" name="Rectangle 3246"/>
            <p:cNvSpPr>
              <a:spLocks noChangeArrowheads="1"/>
            </p:cNvSpPr>
            <p:nvPr/>
          </p:nvSpPr>
          <p:spPr bwMode="auto">
            <a:xfrm>
              <a:off x="4038" y="3360"/>
              <a:ext cx="7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l</a:t>
              </a:r>
              <a:endParaRPr lang="en-US" altLang="en-US">
                <a:solidFill>
                  <a:schemeClr val="bg1"/>
                </a:solidFill>
              </a:endParaRPr>
            </a:p>
          </p:txBody>
        </p:sp>
        <p:sp>
          <p:nvSpPr>
            <p:cNvPr id="57519" name="Rectangle 3247"/>
            <p:cNvSpPr>
              <a:spLocks noChangeArrowheads="1"/>
            </p:cNvSpPr>
            <p:nvPr/>
          </p:nvSpPr>
          <p:spPr bwMode="auto">
            <a:xfrm>
              <a:off x="4062" y="336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a:t>
              </a:r>
              <a:endParaRPr lang="en-US" altLang="en-US">
                <a:solidFill>
                  <a:schemeClr val="bg1"/>
                </a:solidFill>
              </a:endParaRPr>
            </a:p>
          </p:txBody>
        </p:sp>
        <p:sp>
          <p:nvSpPr>
            <p:cNvPr id="57520" name="Rectangle 3248"/>
            <p:cNvSpPr>
              <a:spLocks noChangeArrowheads="1"/>
            </p:cNvSpPr>
            <p:nvPr/>
          </p:nvSpPr>
          <p:spPr bwMode="auto">
            <a:xfrm>
              <a:off x="4122" y="336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t</a:t>
              </a:r>
              <a:endParaRPr lang="en-US" altLang="en-US">
                <a:solidFill>
                  <a:schemeClr val="bg1"/>
                </a:solidFill>
              </a:endParaRPr>
            </a:p>
          </p:txBody>
        </p:sp>
        <p:sp>
          <p:nvSpPr>
            <p:cNvPr id="57521" name="Rectangle 3249"/>
            <p:cNvSpPr>
              <a:spLocks noChangeArrowheads="1"/>
            </p:cNvSpPr>
            <p:nvPr/>
          </p:nvSpPr>
          <p:spPr bwMode="auto">
            <a:xfrm>
              <a:off x="4146" y="3360"/>
              <a:ext cx="7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i</a:t>
              </a:r>
              <a:endParaRPr lang="en-US" altLang="en-US">
                <a:solidFill>
                  <a:schemeClr val="bg1"/>
                </a:solidFill>
              </a:endParaRPr>
            </a:p>
          </p:txBody>
        </p:sp>
        <p:sp>
          <p:nvSpPr>
            <p:cNvPr id="57522" name="Rectangle 3250"/>
            <p:cNvSpPr>
              <a:spLocks noChangeArrowheads="1"/>
            </p:cNvSpPr>
            <p:nvPr/>
          </p:nvSpPr>
          <p:spPr bwMode="auto">
            <a:xfrm>
              <a:off x="4170" y="336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523" name="Rectangle 3251"/>
            <p:cNvSpPr>
              <a:spLocks noChangeArrowheads="1"/>
            </p:cNvSpPr>
            <p:nvPr/>
          </p:nvSpPr>
          <p:spPr bwMode="auto">
            <a:xfrm>
              <a:off x="4224" y="336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524" name="Rectangle 3252"/>
            <p:cNvSpPr>
              <a:spLocks noChangeArrowheads="1"/>
            </p:cNvSpPr>
            <p:nvPr/>
          </p:nvSpPr>
          <p:spPr bwMode="auto">
            <a:xfrm>
              <a:off x="4284" y="336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25" name="Rectangle 3253"/>
            <p:cNvSpPr>
              <a:spLocks noChangeArrowheads="1"/>
            </p:cNvSpPr>
            <p:nvPr/>
          </p:nvSpPr>
          <p:spPr bwMode="auto">
            <a:xfrm>
              <a:off x="4308" y="336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c</a:t>
              </a:r>
              <a:endParaRPr lang="en-US" altLang="en-US">
                <a:solidFill>
                  <a:schemeClr val="bg1"/>
                </a:solidFill>
              </a:endParaRPr>
            </a:p>
          </p:txBody>
        </p:sp>
        <p:sp>
          <p:nvSpPr>
            <p:cNvPr id="57526" name="Rectangle 3254"/>
            <p:cNvSpPr>
              <a:spLocks noChangeArrowheads="1"/>
            </p:cNvSpPr>
            <p:nvPr/>
          </p:nvSpPr>
          <p:spPr bwMode="auto">
            <a:xfrm>
              <a:off x="4362" y="336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h</a:t>
              </a:r>
              <a:endParaRPr lang="en-US" altLang="en-US">
                <a:solidFill>
                  <a:schemeClr val="bg1"/>
                </a:solidFill>
              </a:endParaRPr>
            </a:p>
          </p:txBody>
        </p:sp>
        <p:sp>
          <p:nvSpPr>
            <p:cNvPr id="57527" name="Rectangle 3255"/>
            <p:cNvSpPr>
              <a:spLocks noChangeArrowheads="1"/>
            </p:cNvSpPr>
            <p:nvPr/>
          </p:nvSpPr>
          <p:spPr bwMode="auto">
            <a:xfrm>
              <a:off x="4416" y="336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a:t>
              </a:r>
              <a:endParaRPr lang="en-US" altLang="en-US">
                <a:solidFill>
                  <a:schemeClr val="bg1"/>
                </a:solidFill>
              </a:endParaRPr>
            </a:p>
          </p:txBody>
        </p:sp>
        <p:sp>
          <p:nvSpPr>
            <p:cNvPr id="57528" name="Rectangle 3256"/>
            <p:cNvSpPr>
              <a:spLocks noChangeArrowheads="1"/>
            </p:cNvSpPr>
            <p:nvPr/>
          </p:nvSpPr>
          <p:spPr bwMode="auto">
            <a:xfrm>
              <a:off x="4476" y="336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529" name="Rectangle 3257"/>
            <p:cNvSpPr>
              <a:spLocks noChangeArrowheads="1"/>
            </p:cNvSpPr>
            <p:nvPr/>
          </p:nvSpPr>
          <p:spPr bwMode="auto">
            <a:xfrm>
              <a:off x="4530" y="336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g</a:t>
              </a:r>
              <a:endParaRPr lang="en-US" altLang="en-US">
                <a:solidFill>
                  <a:schemeClr val="bg1"/>
                </a:solidFill>
              </a:endParaRPr>
            </a:p>
          </p:txBody>
        </p:sp>
        <p:sp>
          <p:nvSpPr>
            <p:cNvPr id="57530" name="Rectangle 3258"/>
            <p:cNvSpPr>
              <a:spLocks noChangeArrowheads="1"/>
            </p:cNvSpPr>
            <p:nvPr/>
          </p:nvSpPr>
          <p:spPr bwMode="auto">
            <a:xfrm>
              <a:off x="4584" y="336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e</a:t>
              </a:r>
              <a:endParaRPr lang="en-US" altLang="en-US">
                <a:solidFill>
                  <a:schemeClr val="bg1"/>
                </a:solidFill>
              </a:endParaRPr>
            </a:p>
          </p:txBody>
        </p:sp>
        <p:sp>
          <p:nvSpPr>
            <p:cNvPr id="57531" name="Rectangle 3259"/>
            <p:cNvSpPr>
              <a:spLocks noChangeArrowheads="1"/>
            </p:cNvSpPr>
            <p:nvPr/>
          </p:nvSpPr>
          <p:spPr bwMode="auto">
            <a:xfrm>
              <a:off x="4644" y="336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32" name="Rectangle 3260"/>
            <p:cNvSpPr>
              <a:spLocks noChangeArrowheads="1"/>
            </p:cNvSpPr>
            <p:nvPr/>
          </p:nvSpPr>
          <p:spPr bwMode="auto">
            <a:xfrm>
              <a:off x="4668" y="336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b</a:t>
              </a:r>
              <a:endParaRPr lang="en-US" altLang="en-US">
                <a:solidFill>
                  <a:schemeClr val="bg1"/>
                </a:solidFill>
              </a:endParaRPr>
            </a:p>
          </p:txBody>
        </p:sp>
        <p:sp>
          <p:nvSpPr>
            <p:cNvPr id="57533" name="Rectangle 3261"/>
            <p:cNvSpPr>
              <a:spLocks noChangeArrowheads="1"/>
            </p:cNvSpPr>
            <p:nvPr/>
          </p:nvSpPr>
          <p:spPr bwMode="auto">
            <a:xfrm>
              <a:off x="4728" y="3360"/>
              <a:ext cx="10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y</a:t>
              </a:r>
              <a:endParaRPr lang="en-US" altLang="en-US">
                <a:solidFill>
                  <a:schemeClr val="bg1"/>
                </a:solidFill>
              </a:endParaRPr>
            </a:p>
          </p:txBody>
        </p:sp>
        <p:sp>
          <p:nvSpPr>
            <p:cNvPr id="57534" name="Rectangle 3262"/>
            <p:cNvSpPr>
              <a:spLocks noChangeArrowheads="1"/>
            </p:cNvSpPr>
            <p:nvPr/>
          </p:nvSpPr>
          <p:spPr bwMode="auto">
            <a:xfrm>
              <a:off x="3264" y="3474"/>
              <a:ext cx="1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R</a:t>
              </a:r>
              <a:endParaRPr lang="en-US" altLang="en-US">
                <a:solidFill>
                  <a:schemeClr val="bg1"/>
                </a:solidFill>
              </a:endParaRPr>
            </a:p>
          </p:txBody>
        </p:sp>
        <p:sp>
          <p:nvSpPr>
            <p:cNvPr id="57535" name="Rectangle 3263"/>
            <p:cNvSpPr>
              <a:spLocks noChangeArrowheads="1"/>
            </p:cNvSpPr>
            <p:nvPr/>
          </p:nvSpPr>
          <p:spPr bwMode="auto">
            <a:xfrm>
              <a:off x="3336" y="3474"/>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e</a:t>
              </a:r>
              <a:endParaRPr lang="en-US" altLang="en-US">
                <a:solidFill>
                  <a:schemeClr val="bg1"/>
                </a:solidFill>
              </a:endParaRPr>
            </a:p>
          </p:txBody>
        </p:sp>
        <p:sp>
          <p:nvSpPr>
            <p:cNvPr id="57536" name="Rectangle 3264"/>
            <p:cNvSpPr>
              <a:spLocks noChangeArrowheads="1"/>
            </p:cNvSpPr>
            <p:nvPr/>
          </p:nvSpPr>
          <p:spPr bwMode="auto">
            <a:xfrm>
              <a:off x="3390" y="3474"/>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g</a:t>
              </a:r>
              <a:endParaRPr lang="en-US" altLang="en-US">
                <a:solidFill>
                  <a:schemeClr val="bg1"/>
                </a:solidFill>
              </a:endParaRPr>
            </a:p>
          </p:txBody>
        </p:sp>
        <p:sp>
          <p:nvSpPr>
            <p:cNvPr id="57537" name="Rectangle 3265"/>
            <p:cNvSpPr>
              <a:spLocks noChangeArrowheads="1"/>
            </p:cNvSpPr>
            <p:nvPr/>
          </p:nvSpPr>
          <p:spPr bwMode="auto">
            <a:xfrm>
              <a:off x="3444" y="3474"/>
              <a:ext cx="7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i</a:t>
              </a:r>
              <a:endParaRPr lang="en-US" altLang="en-US">
                <a:solidFill>
                  <a:schemeClr val="bg1"/>
                </a:solidFill>
              </a:endParaRPr>
            </a:p>
          </p:txBody>
        </p:sp>
        <p:sp>
          <p:nvSpPr>
            <p:cNvPr id="57538" name="Rectangle 3266"/>
            <p:cNvSpPr>
              <a:spLocks noChangeArrowheads="1"/>
            </p:cNvSpPr>
            <p:nvPr/>
          </p:nvSpPr>
          <p:spPr bwMode="auto">
            <a:xfrm>
              <a:off x="3468" y="3474"/>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539" name="Rectangle 3267"/>
            <p:cNvSpPr>
              <a:spLocks noChangeArrowheads="1"/>
            </p:cNvSpPr>
            <p:nvPr/>
          </p:nvSpPr>
          <p:spPr bwMode="auto">
            <a:xfrm>
              <a:off x="3522" y="3474"/>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540" name="Rectangle 3268"/>
            <p:cNvSpPr>
              <a:spLocks noChangeArrowheads="1"/>
            </p:cNvSpPr>
            <p:nvPr/>
          </p:nvSpPr>
          <p:spPr bwMode="auto">
            <a:xfrm>
              <a:off x="3582" y="3474"/>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41" name="Rectangle 3269"/>
            <p:cNvSpPr>
              <a:spLocks noChangeArrowheads="1"/>
            </p:cNvSpPr>
            <p:nvPr/>
          </p:nvSpPr>
          <p:spPr bwMode="auto">
            <a:xfrm>
              <a:off x="3606" y="3474"/>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a:t>
              </a:r>
              <a:endParaRPr lang="en-US" altLang="en-US">
                <a:solidFill>
                  <a:schemeClr val="bg1"/>
                </a:solidFill>
              </a:endParaRPr>
            </a:p>
          </p:txBody>
        </p:sp>
        <p:sp>
          <p:nvSpPr>
            <p:cNvPr id="57542" name="Rectangle 3270"/>
            <p:cNvSpPr>
              <a:spLocks noChangeArrowheads="1"/>
            </p:cNvSpPr>
            <p:nvPr/>
          </p:nvSpPr>
          <p:spPr bwMode="auto">
            <a:xfrm>
              <a:off x="3666" y="3474"/>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543" name="Rectangle 3271"/>
            <p:cNvSpPr>
              <a:spLocks noChangeArrowheads="1"/>
            </p:cNvSpPr>
            <p:nvPr/>
          </p:nvSpPr>
          <p:spPr bwMode="auto">
            <a:xfrm>
              <a:off x="3720" y="3474"/>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d</a:t>
              </a:r>
              <a:endParaRPr lang="en-US" altLang="en-US">
                <a:solidFill>
                  <a:schemeClr val="bg1"/>
                </a:solidFill>
              </a:endParaRPr>
            </a:p>
          </p:txBody>
        </p:sp>
        <p:sp>
          <p:nvSpPr>
            <p:cNvPr id="57544" name="Rectangle 3272"/>
            <p:cNvSpPr>
              <a:spLocks noChangeArrowheads="1"/>
            </p:cNvSpPr>
            <p:nvPr/>
          </p:nvSpPr>
          <p:spPr bwMode="auto">
            <a:xfrm>
              <a:off x="3774" y="3474"/>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45" name="Rectangle 3273"/>
            <p:cNvSpPr>
              <a:spLocks noChangeArrowheads="1"/>
            </p:cNvSpPr>
            <p:nvPr/>
          </p:nvSpPr>
          <p:spPr bwMode="auto">
            <a:xfrm>
              <a:off x="3804" y="3474"/>
              <a:ext cx="1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C</a:t>
              </a:r>
              <a:endParaRPr lang="en-US" altLang="en-US">
                <a:solidFill>
                  <a:schemeClr val="bg1"/>
                </a:solidFill>
              </a:endParaRPr>
            </a:p>
          </p:txBody>
        </p:sp>
        <p:sp>
          <p:nvSpPr>
            <p:cNvPr id="57546" name="Rectangle 3274"/>
            <p:cNvSpPr>
              <a:spLocks noChangeArrowheads="1"/>
            </p:cNvSpPr>
            <p:nvPr/>
          </p:nvSpPr>
          <p:spPr bwMode="auto">
            <a:xfrm>
              <a:off x="3876" y="3474"/>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547" name="Rectangle 3275"/>
            <p:cNvSpPr>
              <a:spLocks noChangeArrowheads="1"/>
            </p:cNvSpPr>
            <p:nvPr/>
          </p:nvSpPr>
          <p:spPr bwMode="auto">
            <a:xfrm>
              <a:off x="3936" y="3474"/>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548" name="Rectangle 3276"/>
            <p:cNvSpPr>
              <a:spLocks noChangeArrowheads="1"/>
            </p:cNvSpPr>
            <p:nvPr/>
          </p:nvSpPr>
          <p:spPr bwMode="auto">
            <a:xfrm>
              <a:off x="3990" y="3474"/>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t</a:t>
              </a:r>
              <a:endParaRPr lang="en-US" altLang="en-US">
                <a:solidFill>
                  <a:schemeClr val="bg1"/>
                </a:solidFill>
              </a:endParaRPr>
            </a:p>
          </p:txBody>
        </p:sp>
        <p:sp>
          <p:nvSpPr>
            <p:cNvPr id="57549" name="Rectangle 3277"/>
            <p:cNvSpPr>
              <a:spLocks noChangeArrowheads="1"/>
            </p:cNvSpPr>
            <p:nvPr/>
          </p:nvSpPr>
          <p:spPr bwMode="auto">
            <a:xfrm>
              <a:off x="4020" y="3474"/>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e</a:t>
              </a:r>
              <a:endParaRPr lang="en-US" altLang="en-US">
                <a:solidFill>
                  <a:schemeClr val="bg1"/>
                </a:solidFill>
              </a:endParaRPr>
            </a:p>
          </p:txBody>
        </p:sp>
        <p:sp>
          <p:nvSpPr>
            <p:cNvPr id="57550" name="Rectangle 3278"/>
            <p:cNvSpPr>
              <a:spLocks noChangeArrowheads="1"/>
            </p:cNvSpPr>
            <p:nvPr/>
          </p:nvSpPr>
          <p:spPr bwMode="auto">
            <a:xfrm>
              <a:off x="4074" y="3474"/>
              <a:ext cx="8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r</a:t>
              </a:r>
              <a:endParaRPr lang="en-US" altLang="en-US">
                <a:solidFill>
                  <a:schemeClr val="bg1"/>
                </a:solidFill>
              </a:endParaRPr>
            </a:p>
          </p:txBody>
        </p:sp>
        <p:sp>
          <p:nvSpPr>
            <p:cNvPr id="57551" name="Rectangle 3279"/>
            <p:cNvSpPr>
              <a:spLocks noChangeArrowheads="1"/>
            </p:cNvSpPr>
            <p:nvPr/>
          </p:nvSpPr>
          <p:spPr bwMode="auto">
            <a:xfrm>
              <a:off x="4110" y="3474"/>
              <a:ext cx="14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m</a:t>
              </a:r>
              <a:endParaRPr lang="en-US" altLang="en-US">
                <a:solidFill>
                  <a:schemeClr val="bg1"/>
                </a:solidFill>
              </a:endParaRPr>
            </a:p>
          </p:txBody>
        </p:sp>
        <p:sp>
          <p:nvSpPr>
            <p:cNvPr id="57552" name="Rectangle 3280"/>
            <p:cNvSpPr>
              <a:spLocks noChangeArrowheads="1"/>
            </p:cNvSpPr>
            <p:nvPr/>
          </p:nvSpPr>
          <p:spPr bwMode="auto">
            <a:xfrm>
              <a:off x="4194" y="3474"/>
              <a:ext cx="7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i</a:t>
              </a:r>
              <a:endParaRPr lang="en-US" altLang="en-US">
                <a:solidFill>
                  <a:schemeClr val="bg1"/>
                </a:solidFill>
              </a:endParaRPr>
            </a:p>
          </p:txBody>
        </p:sp>
        <p:sp>
          <p:nvSpPr>
            <p:cNvPr id="57553" name="Rectangle 3281"/>
            <p:cNvSpPr>
              <a:spLocks noChangeArrowheads="1"/>
            </p:cNvSpPr>
            <p:nvPr/>
          </p:nvSpPr>
          <p:spPr bwMode="auto">
            <a:xfrm>
              <a:off x="4218" y="3474"/>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554" name="Rectangle 3282"/>
            <p:cNvSpPr>
              <a:spLocks noChangeArrowheads="1"/>
            </p:cNvSpPr>
            <p:nvPr/>
          </p:nvSpPr>
          <p:spPr bwMode="auto">
            <a:xfrm>
              <a:off x="4272" y="3474"/>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555" name="Rectangle 3283"/>
            <p:cNvSpPr>
              <a:spLocks noChangeArrowheads="1"/>
            </p:cNvSpPr>
            <p:nvPr/>
          </p:nvSpPr>
          <p:spPr bwMode="auto">
            <a:xfrm>
              <a:off x="4326" y="3474"/>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u</a:t>
              </a:r>
              <a:endParaRPr lang="en-US" altLang="en-US">
                <a:solidFill>
                  <a:schemeClr val="bg1"/>
                </a:solidFill>
              </a:endParaRPr>
            </a:p>
          </p:txBody>
        </p:sp>
        <p:sp>
          <p:nvSpPr>
            <p:cNvPr id="57556" name="Rectangle 3284"/>
            <p:cNvSpPr>
              <a:spLocks noChangeArrowheads="1"/>
            </p:cNvSpPr>
            <p:nvPr/>
          </p:nvSpPr>
          <p:spPr bwMode="auto">
            <a:xfrm>
              <a:off x="4380" y="3474"/>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s</a:t>
              </a:r>
              <a:endParaRPr lang="en-US" altLang="en-US">
                <a:solidFill>
                  <a:schemeClr val="bg1"/>
                </a:solidFill>
              </a:endParaRPr>
            </a:p>
          </p:txBody>
        </p:sp>
        <p:sp>
          <p:nvSpPr>
            <p:cNvPr id="57557" name="Rectangle 3285"/>
            <p:cNvSpPr>
              <a:spLocks noChangeArrowheads="1"/>
            </p:cNvSpPr>
            <p:nvPr/>
          </p:nvSpPr>
          <p:spPr bwMode="auto">
            <a:xfrm>
              <a:off x="4434" y="3474"/>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58" name="Rectangle 3286"/>
            <p:cNvSpPr>
              <a:spLocks noChangeArrowheads="1"/>
            </p:cNvSpPr>
            <p:nvPr/>
          </p:nvSpPr>
          <p:spPr bwMode="auto">
            <a:xfrm>
              <a:off x="4464" y="3474"/>
              <a:ext cx="1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U</a:t>
              </a:r>
              <a:endParaRPr lang="en-US" altLang="en-US">
                <a:solidFill>
                  <a:schemeClr val="bg1"/>
                </a:solidFill>
              </a:endParaRPr>
            </a:p>
          </p:txBody>
        </p:sp>
        <p:sp>
          <p:nvSpPr>
            <p:cNvPr id="57559" name="Rectangle 3287"/>
            <p:cNvSpPr>
              <a:spLocks noChangeArrowheads="1"/>
            </p:cNvSpPr>
            <p:nvPr/>
          </p:nvSpPr>
          <p:spPr bwMode="auto">
            <a:xfrm>
              <a:off x="4536" y="3474"/>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t>
              </a:r>
              <a:endParaRPr lang="en-US" altLang="en-US">
                <a:solidFill>
                  <a:schemeClr val="bg1"/>
                </a:solidFill>
              </a:endParaRPr>
            </a:p>
          </p:txBody>
        </p:sp>
        <p:sp>
          <p:nvSpPr>
            <p:cNvPr id="57560" name="Rectangle 3288"/>
            <p:cNvSpPr>
              <a:spLocks noChangeArrowheads="1"/>
            </p:cNvSpPr>
            <p:nvPr/>
          </p:nvSpPr>
          <p:spPr bwMode="auto">
            <a:xfrm>
              <a:off x="4566" y="3474"/>
              <a:ext cx="1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S</a:t>
              </a:r>
              <a:endParaRPr lang="en-US" altLang="en-US">
                <a:solidFill>
                  <a:schemeClr val="bg1"/>
                </a:solidFill>
              </a:endParaRPr>
            </a:p>
          </p:txBody>
        </p:sp>
        <p:sp>
          <p:nvSpPr>
            <p:cNvPr id="57561" name="Rectangle 3289"/>
            <p:cNvSpPr>
              <a:spLocks noChangeArrowheads="1"/>
            </p:cNvSpPr>
            <p:nvPr/>
          </p:nvSpPr>
          <p:spPr bwMode="auto">
            <a:xfrm>
              <a:off x="4632" y="3474"/>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t>
              </a:r>
              <a:endParaRPr lang="en-US" altLang="en-US">
                <a:solidFill>
                  <a:schemeClr val="bg1"/>
                </a:solidFill>
              </a:endParaRPr>
            </a:p>
          </p:txBody>
        </p:sp>
        <p:sp>
          <p:nvSpPr>
            <p:cNvPr id="57562" name="Rectangle 3290"/>
            <p:cNvSpPr>
              <a:spLocks noChangeArrowheads="1"/>
            </p:cNvSpPr>
            <p:nvPr/>
          </p:nvSpPr>
          <p:spPr bwMode="auto">
            <a:xfrm>
              <a:off x="3264" y="3696"/>
              <a:ext cx="1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563" name="Rectangle 3291"/>
            <p:cNvSpPr>
              <a:spLocks noChangeArrowheads="1"/>
            </p:cNvSpPr>
            <p:nvPr/>
          </p:nvSpPr>
          <p:spPr bwMode="auto">
            <a:xfrm>
              <a:off x="3336" y="3696"/>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564" name="Rectangle 3292"/>
            <p:cNvSpPr>
              <a:spLocks noChangeArrowheads="1"/>
            </p:cNvSpPr>
            <p:nvPr/>
          </p:nvSpPr>
          <p:spPr bwMode="auto">
            <a:xfrm>
              <a:off x="3390" y="3696"/>
              <a:ext cx="8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r</a:t>
              </a:r>
              <a:endParaRPr lang="en-US" altLang="en-US">
                <a:solidFill>
                  <a:schemeClr val="bg1"/>
                </a:solidFill>
              </a:endParaRPr>
            </a:p>
          </p:txBody>
        </p:sp>
        <p:sp>
          <p:nvSpPr>
            <p:cNvPr id="57565" name="Rectangle 3293"/>
            <p:cNvSpPr>
              <a:spLocks noChangeArrowheads="1"/>
            </p:cNvSpPr>
            <p:nvPr/>
          </p:nvSpPr>
          <p:spPr bwMode="auto">
            <a:xfrm>
              <a:off x="3426"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t</a:t>
              </a:r>
              <a:endParaRPr lang="en-US" altLang="en-US">
                <a:solidFill>
                  <a:schemeClr val="bg1"/>
                </a:solidFill>
              </a:endParaRPr>
            </a:p>
          </p:txBody>
        </p:sp>
        <p:sp>
          <p:nvSpPr>
            <p:cNvPr id="57566" name="Rectangle 3294"/>
            <p:cNvSpPr>
              <a:spLocks noChangeArrowheads="1"/>
            </p:cNvSpPr>
            <p:nvPr/>
          </p:nvSpPr>
          <p:spPr bwMode="auto">
            <a:xfrm>
              <a:off x="3450" y="3696"/>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h</a:t>
              </a:r>
              <a:endParaRPr lang="en-US" altLang="en-US">
                <a:solidFill>
                  <a:schemeClr val="bg1"/>
                </a:solidFill>
              </a:endParaRPr>
            </a:p>
          </p:txBody>
        </p:sp>
        <p:sp>
          <p:nvSpPr>
            <p:cNvPr id="57567" name="Rectangle 3295"/>
            <p:cNvSpPr>
              <a:spLocks noChangeArrowheads="1"/>
            </p:cNvSpPr>
            <p:nvPr/>
          </p:nvSpPr>
          <p:spPr bwMode="auto">
            <a:xfrm>
              <a:off x="3510"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68" name="Rectangle 3296"/>
            <p:cNvSpPr>
              <a:spLocks noChangeArrowheads="1"/>
            </p:cNvSpPr>
            <p:nvPr/>
          </p:nvSpPr>
          <p:spPr bwMode="auto">
            <a:xfrm>
              <a:off x="3534"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69" name="Rectangle 3297"/>
            <p:cNvSpPr>
              <a:spLocks noChangeArrowheads="1"/>
            </p:cNvSpPr>
            <p:nvPr/>
          </p:nvSpPr>
          <p:spPr bwMode="auto">
            <a:xfrm>
              <a:off x="3564"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70" name="Rectangle 3298"/>
            <p:cNvSpPr>
              <a:spLocks noChangeArrowheads="1"/>
            </p:cNvSpPr>
            <p:nvPr/>
          </p:nvSpPr>
          <p:spPr bwMode="auto">
            <a:xfrm>
              <a:off x="3594"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71" name="Rectangle 3299"/>
            <p:cNvSpPr>
              <a:spLocks noChangeArrowheads="1"/>
            </p:cNvSpPr>
            <p:nvPr/>
          </p:nvSpPr>
          <p:spPr bwMode="auto">
            <a:xfrm>
              <a:off x="3624"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72" name="Rectangle 3300"/>
            <p:cNvSpPr>
              <a:spLocks noChangeArrowheads="1"/>
            </p:cNvSpPr>
            <p:nvPr/>
          </p:nvSpPr>
          <p:spPr bwMode="auto">
            <a:xfrm>
              <a:off x="3648"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73" name="Rectangle 3301"/>
            <p:cNvSpPr>
              <a:spLocks noChangeArrowheads="1"/>
            </p:cNvSpPr>
            <p:nvPr/>
          </p:nvSpPr>
          <p:spPr bwMode="auto">
            <a:xfrm>
              <a:off x="3678"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74" name="Rectangle 3302"/>
            <p:cNvSpPr>
              <a:spLocks noChangeArrowheads="1"/>
            </p:cNvSpPr>
            <p:nvPr/>
          </p:nvSpPr>
          <p:spPr bwMode="auto">
            <a:xfrm>
              <a:off x="3708"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75" name="Rectangle 3303"/>
            <p:cNvSpPr>
              <a:spLocks noChangeArrowheads="1"/>
            </p:cNvSpPr>
            <p:nvPr/>
          </p:nvSpPr>
          <p:spPr bwMode="auto">
            <a:xfrm>
              <a:off x="3738"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76" name="Rectangle 3304"/>
            <p:cNvSpPr>
              <a:spLocks noChangeArrowheads="1"/>
            </p:cNvSpPr>
            <p:nvPr/>
          </p:nvSpPr>
          <p:spPr bwMode="auto">
            <a:xfrm>
              <a:off x="3762"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77" name="Rectangle 3305"/>
            <p:cNvSpPr>
              <a:spLocks noChangeArrowheads="1"/>
            </p:cNvSpPr>
            <p:nvPr/>
          </p:nvSpPr>
          <p:spPr bwMode="auto">
            <a:xfrm>
              <a:off x="3792"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78" name="Rectangle 3306"/>
            <p:cNvSpPr>
              <a:spLocks noChangeArrowheads="1"/>
            </p:cNvSpPr>
            <p:nvPr/>
          </p:nvSpPr>
          <p:spPr bwMode="auto">
            <a:xfrm>
              <a:off x="3822"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79" name="Rectangle 3307"/>
            <p:cNvSpPr>
              <a:spLocks noChangeArrowheads="1"/>
            </p:cNvSpPr>
            <p:nvPr/>
          </p:nvSpPr>
          <p:spPr bwMode="auto">
            <a:xfrm>
              <a:off x="3852"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80" name="Rectangle 3308"/>
            <p:cNvSpPr>
              <a:spLocks noChangeArrowheads="1"/>
            </p:cNvSpPr>
            <p:nvPr/>
          </p:nvSpPr>
          <p:spPr bwMode="auto">
            <a:xfrm>
              <a:off x="3876"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81" name="Rectangle 3309"/>
            <p:cNvSpPr>
              <a:spLocks noChangeArrowheads="1"/>
            </p:cNvSpPr>
            <p:nvPr/>
          </p:nvSpPr>
          <p:spPr bwMode="auto">
            <a:xfrm>
              <a:off x="3906"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82" name="Rectangle 3310"/>
            <p:cNvSpPr>
              <a:spLocks noChangeArrowheads="1"/>
            </p:cNvSpPr>
            <p:nvPr/>
          </p:nvSpPr>
          <p:spPr bwMode="auto">
            <a:xfrm>
              <a:off x="3936"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83" name="Rectangle 3311"/>
            <p:cNvSpPr>
              <a:spLocks noChangeArrowheads="1"/>
            </p:cNvSpPr>
            <p:nvPr/>
          </p:nvSpPr>
          <p:spPr bwMode="auto">
            <a:xfrm>
              <a:off x="3966"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84" name="Rectangle 3312"/>
            <p:cNvSpPr>
              <a:spLocks noChangeArrowheads="1"/>
            </p:cNvSpPr>
            <p:nvPr/>
          </p:nvSpPr>
          <p:spPr bwMode="auto">
            <a:xfrm>
              <a:off x="3990"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85" name="Rectangle 3313"/>
            <p:cNvSpPr>
              <a:spLocks noChangeArrowheads="1"/>
            </p:cNvSpPr>
            <p:nvPr/>
          </p:nvSpPr>
          <p:spPr bwMode="auto">
            <a:xfrm>
              <a:off x="4020"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86" name="Rectangle 3314"/>
            <p:cNvSpPr>
              <a:spLocks noChangeArrowheads="1"/>
            </p:cNvSpPr>
            <p:nvPr/>
          </p:nvSpPr>
          <p:spPr bwMode="auto">
            <a:xfrm>
              <a:off x="4050"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87" name="Rectangle 3315"/>
            <p:cNvSpPr>
              <a:spLocks noChangeArrowheads="1"/>
            </p:cNvSpPr>
            <p:nvPr/>
          </p:nvSpPr>
          <p:spPr bwMode="auto">
            <a:xfrm>
              <a:off x="4080"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88" name="Rectangle 3316"/>
            <p:cNvSpPr>
              <a:spLocks noChangeArrowheads="1"/>
            </p:cNvSpPr>
            <p:nvPr/>
          </p:nvSpPr>
          <p:spPr bwMode="auto">
            <a:xfrm>
              <a:off x="4104"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89" name="Rectangle 3317"/>
            <p:cNvSpPr>
              <a:spLocks noChangeArrowheads="1"/>
            </p:cNvSpPr>
            <p:nvPr/>
          </p:nvSpPr>
          <p:spPr bwMode="auto">
            <a:xfrm>
              <a:off x="4134"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90" name="Rectangle 3318"/>
            <p:cNvSpPr>
              <a:spLocks noChangeArrowheads="1"/>
            </p:cNvSpPr>
            <p:nvPr/>
          </p:nvSpPr>
          <p:spPr bwMode="auto">
            <a:xfrm>
              <a:off x="4164"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91" name="Rectangle 3319"/>
            <p:cNvSpPr>
              <a:spLocks noChangeArrowheads="1"/>
            </p:cNvSpPr>
            <p:nvPr/>
          </p:nvSpPr>
          <p:spPr bwMode="auto">
            <a:xfrm>
              <a:off x="4194"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92" name="Rectangle 3320"/>
            <p:cNvSpPr>
              <a:spLocks noChangeArrowheads="1"/>
            </p:cNvSpPr>
            <p:nvPr/>
          </p:nvSpPr>
          <p:spPr bwMode="auto">
            <a:xfrm>
              <a:off x="4218"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93" name="Rectangle 3321"/>
            <p:cNvSpPr>
              <a:spLocks noChangeArrowheads="1"/>
            </p:cNvSpPr>
            <p:nvPr/>
          </p:nvSpPr>
          <p:spPr bwMode="auto">
            <a:xfrm>
              <a:off x="4248"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94" name="Rectangle 3322"/>
            <p:cNvSpPr>
              <a:spLocks noChangeArrowheads="1"/>
            </p:cNvSpPr>
            <p:nvPr/>
          </p:nvSpPr>
          <p:spPr bwMode="auto">
            <a:xfrm>
              <a:off x="4278"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95" name="Rectangle 3323"/>
            <p:cNvSpPr>
              <a:spLocks noChangeArrowheads="1"/>
            </p:cNvSpPr>
            <p:nvPr/>
          </p:nvSpPr>
          <p:spPr bwMode="auto">
            <a:xfrm>
              <a:off x="4308"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96" name="Rectangle 3324"/>
            <p:cNvSpPr>
              <a:spLocks noChangeArrowheads="1"/>
            </p:cNvSpPr>
            <p:nvPr/>
          </p:nvSpPr>
          <p:spPr bwMode="auto">
            <a:xfrm>
              <a:off x="4332"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97" name="Rectangle 3325"/>
            <p:cNvSpPr>
              <a:spLocks noChangeArrowheads="1"/>
            </p:cNvSpPr>
            <p:nvPr/>
          </p:nvSpPr>
          <p:spPr bwMode="auto">
            <a:xfrm>
              <a:off x="4362"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598" name="Rectangle 3326"/>
            <p:cNvSpPr>
              <a:spLocks noChangeArrowheads="1"/>
            </p:cNvSpPr>
            <p:nvPr/>
          </p:nvSpPr>
          <p:spPr bwMode="auto">
            <a:xfrm>
              <a:off x="4392" y="3696"/>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8</a:t>
              </a:r>
              <a:endParaRPr lang="en-US" altLang="en-US">
                <a:solidFill>
                  <a:schemeClr val="bg1"/>
                </a:solidFill>
              </a:endParaRPr>
            </a:p>
          </p:txBody>
        </p:sp>
        <p:sp>
          <p:nvSpPr>
            <p:cNvPr id="57599" name="Rectangle 3327"/>
            <p:cNvSpPr>
              <a:spLocks noChangeArrowheads="1"/>
            </p:cNvSpPr>
            <p:nvPr/>
          </p:nvSpPr>
          <p:spPr bwMode="auto">
            <a:xfrm>
              <a:off x="4446" y="3696"/>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t>
              </a:r>
              <a:endParaRPr lang="en-US" altLang="en-US">
                <a:solidFill>
                  <a:schemeClr val="bg1"/>
                </a:solidFill>
              </a:endParaRPr>
            </a:p>
          </p:txBody>
        </p:sp>
        <p:sp>
          <p:nvSpPr>
            <p:cNvPr id="57600" name="Rectangle 3328"/>
            <p:cNvSpPr>
              <a:spLocks noChangeArrowheads="1"/>
            </p:cNvSpPr>
            <p:nvPr/>
          </p:nvSpPr>
          <p:spPr bwMode="auto">
            <a:xfrm>
              <a:off x="4476" y="3696"/>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2</a:t>
              </a:r>
              <a:endParaRPr lang="en-US" altLang="en-US">
                <a:solidFill>
                  <a:schemeClr val="bg1"/>
                </a:solidFill>
              </a:endParaRPr>
            </a:p>
          </p:txBody>
        </p:sp>
        <p:sp>
          <p:nvSpPr>
            <p:cNvPr id="57601" name="Rectangle 3329"/>
            <p:cNvSpPr>
              <a:spLocks noChangeArrowheads="1"/>
            </p:cNvSpPr>
            <p:nvPr/>
          </p:nvSpPr>
          <p:spPr bwMode="auto">
            <a:xfrm>
              <a:off x="3264" y="3810"/>
              <a:ext cx="1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P</a:t>
              </a:r>
              <a:endParaRPr lang="en-US" altLang="en-US">
                <a:solidFill>
                  <a:schemeClr val="bg1"/>
                </a:solidFill>
              </a:endParaRPr>
            </a:p>
          </p:txBody>
        </p:sp>
        <p:sp>
          <p:nvSpPr>
            <p:cNvPr id="57602" name="Rectangle 3330"/>
            <p:cNvSpPr>
              <a:spLocks noChangeArrowheads="1"/>
            </p:cNvSpPr>
            <p:nvPr/>
          </p:nvSpPr>
          <p:spPr bwMode="auto">
            <a:xfrm>
              <a:off x="3330" y="381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a:t>
              </a:r>
              <a:endParaRPr lang="en-US" altLang="en-US">
                <a:solidFill>
                  <a:schemeClr val="bg1"/>
                </a:solidFill>
              </a:endParaRPr>
            </a:p>
          </p:txBody>
        </p:sp>
        <p:sp>
          <p:nvSpPr>
            <p:cNvPr id="57603" name="Rectangle 3331"/>
            <p:cNvSpPr>
              <a:spLocks noChangeArrowheads="1"/>
            </p:cNvSpPr>
            <p:nvPr/>
          </p:nvSpPr>
          <p:spPr bwMode="auto">
            <a:xfrm>
              <a:off x="3384" y="381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c</a:t>
              </a:r>
              <a:endParaRPr lang="en-US" altLang="en-US">
                <a:solidFill>
                  <a:schemeClr val="bg1"/>
                </a:solidFill>
              </a:endParaRPr>
            </a:p>
          </p:txBody>
        </p:sp>
        <p:sp>
          <p:nvSpPr>
            <p:cNvPr id="57604" name="Rectangle 3332"/>
            <p:cNvSpPr>
              <a:spLocks noChangeArrowheads="1"/>
            </p:cNvSpPr>
            <p:nvPr/>
          </p:nvSpPr>
          <p:spPr bwMode="auto">
            <a:xfrm>
              <a:off x="3438" y="3810"/>
              <a:ext cx="7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i</a:t>
              </a:r>
              <a:endParaRPr lang="en-US" altLang="en-US">
                <a:solidFill>
                  <a:schemeClr val="bg1"/>
                </a:solidFill>
              </a:endParaRPr>
            </a:p>
          </p:txBody>
        </p:sp>
        <p:sp>
          <p:nvSpPr>
            <p:cNvPr id="57605" name="Rectangle 3333"/>
            <p:cNvSpPr>
              <a:spLocks noChangeArrowheads="1"/>
            </p:cNvSpPr>
            <p:nvPr/>
          </p:nvSpPr>
          <p:spPr bwMode="auto">
            <a:xfrm>
              <a:off x="3456" y="3810"/>
              <a:ext cx="8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f</a:t>
              </a:r>
              <a:endParaRPr lang="en-US" altLang="en-US">
                <a:solidFill>
                  <a:schemeClr val="bg1"/>
                </a:solidFill>
              </a:endParaRPr>
            </a:p>
          </p:txBody>
        </p:sp>
        <p:sp>
          <p:nvSpPr>
            <p:cNvPr id="57606" name="Rectangle 3334"/>
            <p:cNvSpPr>
              <a:spLocks noChangeArrowheads="1"/>
            </p:cNvSpPr>
            <p:nvPr/>
          </p:nvSpPr>
          <p:spPr bwMode="auto">
            <a:xfrm>
              <a:off x="3486" y="3810"/>
              <a:ext cx="7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i</a:t>
              </a:r>
              <a:endParaRPr lang="en-US" altLang="en-US">
                <a:solidFill>
                  <a:schemeClr val="bg1"/>
                </a:solidFill>
              </a:endParaRPr>
            </a:p>
          </p:txBody>
        </p:sp>
        <p:sp>
          <p:nvSpPr>
            <p:cNvPr id="57607" name="Rectangle 3335"/>
            <p:cNvSpPr>
              <a:spLocks noChangeArrowheads="1"/>
            </p:cNvSpPr>
            <p:nvPr/>
          </p:nvSpPr>
          <p:spPr bwMode="auto">
            <a:xfrm>
              <a:off x="3510" y="381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c</a:t>
              </a:r>
              <a:endParaRPr lang="en-US" altLang="en-US">
                <a:solidFill>
                  <a:schemeClr val="bg1"/>
                </a:solidFill>
              </a:endParaRPr>
            </a:p>
          </p:txBody>
        </p:sp>
        <p:sp>
          <p:nvSpPr>
            <p:cNvPr id="57608" name="Rectangle 3336"/>
            <p:cNvSpPr>
              <a:spLocks noChangeArrowheads="1"/>
            </p:cNvSpPr>
            <p:nvPr/>
          </p:nvSpPr>
          <p:spPr bwMode="auto">
            <a:xfrm>
              <a:off x="3564"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09" name="Rectangle 3337"/>
            <p:cNvSpPr>
              <a:spLocks noChangeArrowheads="1"/>
            </p:cNvSpPr>
            <p:nvPr/>
          </p:nvSpPr>
          <p:spPr bwMode="auto">
            <a:xfrm>
              <a:off x="3588" y="3810"/>
              <a:ext cx="1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C</a:t>
              </a:r>
              <a:endParaRPr lang="en-US" altLang="en-US">
                <a:solidFill>
                  <a:schemeClr val="bg1"/>
                </a:solidFill>
              </a:endParaRPr>
            </a:p>
          </p:txBody>
        </p:sp>
        <p:sp>
          <p:nvSpPr>
            <p:cNvPr id="57610" name="Rectangle 3338"/>
            <p:cNvSpPr>
              <a:spLocks noChangeArrowheads="1"/>
            </p:cNvSpPr>
            <p:nvPr/>
          </p:nvSpPr>
          <p:spPr bwMode="auto">
            <a:xfrm>
              <a:off x="3666" y="381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611" name="Rectangle 3339"/>
            <p:cNvSpPr>
              <a:spLocks noChangeArrowheads="1"/>
            </p:cNvSpPr>
            <p:nvPr/>
          </p:nvSpPr>
          <p:spPr bwMode="auto">
            <a:xfrm>
              <a:off x="3720" y="381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a:t>
              </a:r>
              <a:endParaRPr lang="en-US" altLang="en-US">
                <a:solidFill>
                  <a:schemeClr val="bg1"/>
                </a:solidFill>
              </a:endParaRPr>
            </a:p>
          </p:txBody>
        </p:sp>
        <p:sp>
          <p:nvSpPr>
            <p:cNvPr id="57612" name="Rectangle 3340"/>
            <p:cNvSpPr>
              <a:spLocks noChangeArrowheads="1"/>
            </p:cNvSpPr>
            <p:nvPr/>
          </p:nvSpPr>
          <p:spPr bwMode="auto">
            <a:xfrm>
              <a:off x="3774" y="3810"/>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s</a:t>
              </a:r>
              <a:endParaRPr lang="en-US" altLang="en-US">
                <a:solidFill>
                  <a:schemeClr val="bg1"/>
                </a:solidFill>
              </a:endParaRPr>
            </a:p>
          </p:txBody>
        </p:sp>
        <p:sp>
          <p:nvSpPr>
            <p:cNvPr id="57613" name="Rectangle 3341"/>
            <p:cNvSpPr>
              <a:spLocks noChangeArrowheads="1"/>
            </p:cNvSpPr>
            <p:nvPr/>
          </p:nvSpPr>
          <p:spPr bwMode="auto">
            <a:xfrm>
              <a:off x="3828"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t</a:t>
              </a:r>
              <a:endParaRPr lang="en-US" altLang="en-US">
                <a:solidFill>
                  <a:schemeClr val="bg1"/>
                </a:solidFill>
              </a:endParaRPr>
            </a:p>
          </p:txBody>
        </p:sp>
        <p:sp>
          <p:nvSpPr>
            <p:cNvPr id="57614" name="Rectangle 3342"/>
            <p:cNvSpPr>
              <a:spLocks noChangeArrowheads="1"/>
            </p:cNvSpPr>
            <p:nvPr/>
          </p:nvSpPr>
          <p:spPr bwMode="auto">
            <a:xfrm>
              <a:off x="3852"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15" name="Rectangle 3343"/>
            <p:cNvSpPr>
              <a:spLocks noChangeArrowheads="1"/>
            </p:cNvSpPr>
            <p:nvPr/>
          </p:nvSpPr>
          <p:spPr bwMode="auto">
            <a:xfrm>
              <a:off x="3882"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16" name="Rectangle 3344"/>
            <p:cNvSpPr>
              <a:spLocks noChangeArrowheads="1"/>
            </p:cNvSpPr>
            <p:nvPr/>
          </p:nvSpPr>
          <p:spPr bwMode="auto">
            <a:xfrm>
              <a:off x="3912"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17" name="Rectangle 3345"/>
            <p:cNvSpPr>
              <a:spLocks noChangeArrowheads="1"/>
            </p:cNvSpPr>
            <p:nvPr/>
          </p:nvSpPr>
          <p:spPr bwMode="auto">
            <a:xfrm>
              <a:off x="3942"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18" name="Rectangle 3346"/>
            <p:cNvSpPr>
              <a:spLocks noChangeArrowheads="1"/>
            </p:cNvSpPr>
            <p:nvPr/>
          </p:nvSpPr>
          <p:spPr bwMode="auto">
            <a:xfrm>
              <a:off x="3966"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19" name="Rectangle 3347"/>
            <p:cNvSpPr>
              <a:spLocks noChangeArrowheads="1"/>
            </p:cNvSpPr>
            <p:nvPr/>
          </p:nvSpPr>
          <p:spPr bwMode="auto">
            <a:xfrm>
              <a:off x="3996"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20" name="Rectangle 3348"/>
            <p:cNvSpPr>
              <a:spLocks noChangeArrowheads="1"/>
            </p:cNvSpPr>
            <p:nvPr/>
          </p:nvSpPr>
          <p:spPr bwMode="auto">
            <a:xfrm>
              <a:off x="4026"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21" name="Rectangle 3349"/>
            <p:cNvSpPr>
              <a:spLocks noChangeArrowheads="1"/>
            </p:cNvSpPr>
            <p:nvPr/>
          </p:nvSpPr>
          <p:spPr bwMode="auto">
            <a:xfrm>
              <a:off x="4056"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22" name="Rectangle 3350"/>
            <p:cNvSpPr>
              <a:spLocks noChangeArrowheads="1"/>
            </p:cNvSpPr>
            <p:nvPr/>
          </p:nvSpPr>
          <p:spPr bwMode="auto">
            <a:xfrm>
              <a:off x="4080"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23" name="Rectangle 3351"/>
            <p:cNvSpPr>
              <a:spLocks noChangeArrowheads="1"/>
            </p:cNvSpPr>
            <p:nvPr/>
          </p:nvSpPr>
          <p:spPr bwMode="auto">
            <a:xfrm>
              <a:off x="4110"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24" name="Rectangle 3352"/>
            <p:cNvSpPr>
              <a:spLocks noChangeArrowheads="1"/>
            </p:cNvSpPr>
            <p:nvPr/>
          </p:nvSpPr>
          <p:spPr bwMode="auto">
            <a:xfrm>
              <a:off x="4140"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25" name="Rectangle 3353"/>
            <p:cNvSpPr>
              <a:spLocks noChangeArrowheads="1"/>
            </p:cNvSpPr>
            <p:nvPr/>
          </p:nvSpPr>
          <p:spPr bwMode="auto">
            <a:xfrm>
              <a:off x="4170"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26" name="Rectangle 3354"/>
            <p:cNvSpPr>
              <a:spLocks noChangeArrowheads="1"/>
            </p:cNvSpPr>
            <p:nvPr/>
          </p:nvSpPr>
          <p:spPr bwMode="auto">
            <a:xfrm>
              <a:off x="4194"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27" name="Rectangle 3355"/>
            <p:cNvSpPr>
              <a:spLocks noChangeArrowheads="1"/>
            </p:cNvSpPr>
            <p:nvPr/>
          </p:nvSpPr>
          <p:spPr bwMode="auto">
            <a:xfrm>
              <a:off x="4224"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28" name="Rectangle 3356"/>
            <p:cNvSpPr>
              <a:spLocks noChangeArrowheads="1"/>
            </p:cNvSpPr>
            <p:nvPr/>
          </p:nvSpPr>
          <p:spPr bwMode="auto">
            <a:xfrm>
              <a:off x="4254"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29" name="Rectangle 3357"/>
            <p:cNvSpPr>
              <a:spLocks noChangeArrowheads="1"/>
            </p:cNvSpPr>
            <p:nvPr/>
          </p:nvSpPr>
          <p:spPr bwMode="auto">
            <a:xfrm>
              <a:off x="4284"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30" name="Rectangle 3358"/>
            <p:cNvSpPr>
              <a:spLocks noChangeArrowheads="1"/>
            </p:cNvSpPr>
            <p:nvPr/>
          </p:nvSpPr>
          <p:spPr bwMode="auto">
            <a:xfrm>
              <a:off x="4308"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31" name="Rectangle 3359"/>
            <p:cNvSpPr>
              <a:spLocks noChangeArrowheads="1"/>
            </p:cNvSpPr>
            <p:nvPr/>
          </p:nvSpPr>
          <p:spPr bwMode="auto">
            <a:xfrm>
              <a:off x="4338" y="381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2</a:t>
              </a:r>
              <a:endParaRPr lang="en-US" altLang="en-US">
                <a:solidFill>
                  <a:schemeClr val="bg1"/>
                </a:solidFill>
              </a:endParaRPr>
            </a:p>
          </p:txBody>
        </p:sp>
        <p:sp>
          <p:nvSpPr>
            <p:cNvPr id="57632" name="Rectangle 3360"/>
            <p:cNvSpPr>
              <a:spLocks noChangeArrowheads="1"/>
            </p:cNvSpPr>
            <p:nvPr/>
          </p:nvSpPr>
          <p:spPr bwMode="auto">
            <a:xfrm>
              <a:off x="4398" y="381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3</a:t>
              </a:r>
              <a:endParaRPr lang="en-US" altLang="en-US">
                <a:solidFill>
                  <a:schemeClr val="bg1"/>
                </a:solidFill>
              </a:endParaRPr>
            </a:p>
          </p:txBody>
        </p:sp>
        <p:sp>
          <p:nvSpPr>
            <p:cNvPr id="57633" name="Rectangle 3361"/>
            <p:cNvSpPr>
              <a:spLocks noChangeArrowheads="1"/>
            </p:cNvSpPr>
            <p:nvPr/>
          </p:nvSpPr>
          <p:spPr bwMode="auto">
            <a:xfrm>
              <a:off x="4452" y="3810"/>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t>
              </a:r>
              <a:endParaRPr lang="en-US" altLang="en-US">
                <a:solidFill>
                  <a:schemeClr val="bg1"/>
                </a:solidFill>
              </a:endParaRPr>
            </a:p>
          </p:txBody>
        </p:sp>
        <p:sp>
          <p:nvSpPr>
            <p:cNvPr id="57634" name="Rectangle 3362"/>
            <p:cNvSpPr>
              <a:spLocks noChangeArrowheads="1"/>
            </p:cNvSpPr>
            <p:nvPr/>
          </p:nvSpPr>
          <p:spPr bwMode="auto">
            <a:xfrm>
              <a:off x="4482" y="3810"/>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7</a:t>
              </a:r>
              <a:endParaRPr lang="en-US" altLang="en-US">
                <a:solidFill>
                  <a:schemeClr val="bg1"/>
                </a:solidFill>
              </a:endParaRPr>
            </a:p>
          </p:txBody>
        </p:sp>
        <p:sp>
          <p:nvSpPr>
            <p:cNvPr id="57635" name="Rectangle 3363"/>
            <p:cNvSpPr>
              <a:spLocks noChangeArrowheads="1"/>
            </p:cNvSpPr>
            <p:nvPr/>
          </p:nvSpPr>
          <p:spPr bwMode="auto">
            <a:xfrm>
              <a:off x="3264" y="3918"/>
              <a:ext cx="1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S</a:t>
              </a:r>
              <a:endParaRPr lang="en-US" altLang="en-US">
                <a:solidFill>
                  <a:schemeClr val="bg1"/>
                </a:solidFill>
              </a:endParaRPr>
            </a:p>
          </p:txBody>
        </p:sp>
        <p:sp>
          <p:nvSpPr>
            <p:cNvPr id="57636" name="Rectangle 3364"/>
            <p:cNvSpPr>
              <a:spLocks noChangeArrowheads="1"/>
            </p:cNvSpPr>
            <p:nvPr/>
          </p:nvSpPr>
          <p:spPr bwMode="auto">
            <a:xfrm>
              <a:off x="3330" y="3918"/>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637" name="Rectangle 3365"/>
            <p:cNvSpPr>
              <a:spLocks noChangeArrowheads="1"/>
            </p:cNvSpPr>
            <p:nvPr/>
          </p:nvSpPr>
          <p:spPr bwMode="auto">
            <a:xfrm>
              <a:off x="3384" y="3918"/>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u</a:t>
              </a:r>
              <a:endParaRPr lang="en-US" altLang="en-US">
                <a:solidFill>
                  <a:schemeClr val="bg1"/>
                </a:solidFill>
              </a:endParaRPr>
            </a:p>
          </p:txBody>
        </p:sp>
        <p:sp>
          <p:nvSpPr>
            <p:cNvPr id="57638" name="Rectangle 3366"/>
            <p:cNvSpPr>
              <a:spLocks noChangeArrowheads="1"/>
            </p:cNvSpPr>
            <p:nvPr/>
          </p:nvSpPr>
          <p:spPr bwMode="auto">
            <a:xfrm>
              <a:off x="3438"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t</a:t>
              </a:r>
              <a:endParaRPr lang="en-US" altLang="en-US">
                <a:solidFill>
                  <a:schemeClr val="bg1"/>
                </a:solidFill>
              </a:endParaRPr>
            </a:p>
          </p:txBody>
        </p:sp>
        <p:sp>
          <p:nvSpPr>
            <p:cNvPr id="57639" name="Rectangle 3367"/>
            <p:cNvSpPr>
              <a:spLocks noChangeArrowheads="1"/>
            </p:cNvSpPr>
            <p:nvPr/>
          </p:nvSpPr>
          <p:spPr bwMode="auto">
            <a:xfrm>
              <a:off x="3468" y="3918"/>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h</a:t>
              </a:r>
              <a:endParaRPr lang="en-US" altLang="en-US">
                <a:solidFill>
                  <a:schemeClr val="bg1"/>
                </a:solidFill>
              </a:endParaRPr>
            </a:p>
          </p:txBody>
        </p:sp>
        <p:sp>
          <p:nvSpPr>
            <p:cNvPr id="57640" name="Rectangle 3368"/>
            <p:cNvSpPr>
              <a:spLocks noChangeArrowheads="1"/>
            </p:cNvSpPr>
            <p:nvPr/>
          </p:nvSpPr>
          <p:spPr bwMode="auto">
            <a:xfrm>
              <a:off x="3522"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41" name="Rectangle 3369"/>
            <p:cNvSpPr>
              <a:spLocks noChangeArrowheads="1"/>
            </p:cNvSpPr>
            <p:nvPr/>
          </p:nvSpPr>
          <p:spPr bwMode="auto">
            <a:xfrm>
              <a:off x="3552"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42" name="Rectangle 3370"/>
            <p:cNvSpPr>
              <a:spLocks noChangeArrowheads="1"/>
            </p:cNvSpPr>
            <p:nvPr/>
          </p:nvSpPr>
          <p:spPr bwMode="auto">
            <a:xfrm>
              <a:off x="3582"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43" name="Rectangle 3371"/>
            <p:cNvSpPr>
              <a:spLocks noChangeArrowheads="1"/>
            </p:cNvSpPr>
            <p:nvPr/>
          </p:nvSpPr>
          <p:spPr bwMode="auto">
            <a:xfrm>
              <a:off x="3612"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44" name="Rectangle 3372"/>
            <p:cNvSpPr>
              <a:spLocks noChangeArrowheads="1"/>
            </p:cNvSpPr>
            <p:nvPr/>
          </p:nvSpPr>
          <p:spPr bwMode="auto">
            <a:xfrm>
              <a:off x="3636"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45" name="Rectangle 3373"/>
            <p:cNvSpPr>
              <a:spLocks noChangeArrowheads="1"/>
            </p:cNvSpPr>
            <p:nvPr/>
          </p:nvSpPr>
          <p:spPr bwMode="auto">
            <a:xfrm>
              <a:off x="3666"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46" name="Rectangle 3374"/>
            <p:cNvSpPr>
              <a:spLocks noChangeArrowheads="1"/>
            </p:cNvSpPr>
            <p:nvPr/>
          </p:nvSpPr>
          <p:spPr bwMode="auto">
            <a:xfrm>
              <a:off x="3696"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47" name="Rectangle 3375"/>
            <p:cNvSpPr>
              <a:spLocks noChangeArrowheads="1"/>
            </p:cNvSpPr>
            <p:nvPr/>
          </p:nvSpPr>
          <p:spPr bwMode="auto">
            <a:xfrm>
              <a:off x="3726"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48" name="Rectangle 3376"/>
            <p:cNvSpPr>
              <a:spLocks noChangeArrowheads="1"/>
            </p:cNvSpPr>
            <p:nvPr/>
          </p:nvSpPr>
          <p:spPr bwMode="auto">
            <a:xfrm>
              <a:off x="3750"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49" name="Rectangle 3377"/>
            <p:cNvSpPr>
              <a:spLocks noChangeArrowheads="1"/>
            </p:cNvSpPr>
            <p:nvPr/>
          </p:nvSpPr>
          <p:spPr bwMode="auto">
            <a:xfrm>
              <a:off x="3780"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50" name="Rectangle 3378"/>
            <p:cNvSpPr>
              <a:spLocks noChangeArrowheads="1"/>
            </p:cNvSpPr>
            <p:nvPr/>
          </p:nvSpPr>
          <p:spPr bwMode="auto">
            <a:xfrm>
              <a:off x="3810"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51" name="Rectangle 3379"/>
            <p:cNvSpPr>
              <a:spLocks noChangeArrowheads="1"/>
            </p:cNvSpPr>
            <p:nvPr/>
          </p:nvSpPr>
          <p:spPr bwMode="auto">
            <a:xfrm>
              <a:off x="3840"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52" name="Rectangle 3380"/>
            <p:cNvSpPr>
              <a:spLocks noChangeArrowheads="1"/>
            </p:cNvSpPr>
            <p:nvPr/>
          </p:nvSpPr>
          <p:spPr bwMode="auto">
            <a:xfrm>
              <a:off x="3864"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53" name="Rectangle 3381"/>
            <p:cNvSpPr>
              <a:spLocks noChangeArrowheads="1"/>
            </p:cNvSpPr>
            <p:nvPr/>
          </p:nvSpPr>
          <p:spPr bwMode="auto">
            <a:xfrm>
              <a:off x="3894"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54" name="Rectangle 3382"/>
            <p:cNvSpPr>
              <a:spLocks noChangeArrowheads="1"/>
            </p:cNvSpPr>
            <p:nvPr/>
          </p:nvSpPr>
          <p:spPr bwMode="auto">
            <a:xfrm>
              <a:off x="3924"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55" name="Rectangle 3383"/>
            <p:cNvSpPr>
              <a:spLocks noChangeArrowheads="1"/>
            </p:cNvSpPr>
            <p:nvPr/>
          </p:nvSpPr>
          <p:spPr bwMode="auto">
            <a:xfrm>
              <a:off x="3954"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56" name="Rectangle 3384"/>
            <p:cNvSpPr>
              <a:spLocks noChangeArrowheads="1"/>
            </p:cNvSpPr>
            <p:nvPr/>
          </p:nvSpPr>
          <p:spPr bwMode="auto">
            <a:xfrm>
              <a:off x="3978"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57" name="Rectangle 3385"/>
            <p:cNvSpPr>
              <a:spLocks noChangeArrowheads="1"/>
            </p:cNvSpPr>
            <p:nvPr/>
          </p:nvSpPr>
          <p:spPr bwMode="auto">
            <a:xfrm>
              <a:off x="4008"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58" name="Rectangle 3386"/>
            <p:cNvSpPr>
              <a:spLocks noChangeArrowheads="1"/>
            </p:cNvSpPr>
            <p:nvPr/>
          </p:nvSpPr>
          <p:spPr bwMode="auto">
            <a:xfrm>
              <a:off x="4038"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59" name="Rectangle 3387"/>
            <p:cNvSpPr>
              <a:spLocks noChangeArrowheads="1"/>
            </p:cNvSpPr>
            <p:nvPr/>
          </p:nvSpPr>
          <p:spPr bwMode="auto">
            <a:xfrm>
              <a:off x="4068"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60" name="Rectangle 3388"/>
            <p:cNvSpPr>
              <a:spLocks noChangeArrowheads="1"/>
            </p:cNvSpPr>
            <p:nvPr/>
          </p:nvSpPr>
          <p:spPr bwMode="auto">
            <a:xfrm>
              <a:off x="4092"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61" name="Rectangle 3389"/>
            <p:cNvSpPr>
              <a:spLocks noChangeArrowheads="1"/>
            </p:cNvSpPr>
            <p:nvPr/>
          </p:nvSpPr>
          <p:spPr bwMode="auto">
            <a:xfrm>
              <a:off x="4122"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62" name="Rectangle 3390"/>
            <p:cNvSpPr>
              <a:spLocks noChangeArrowheads="1"/>
            </p:cNvSpPr>
            <p:nvPr/>
          </p:nvSpPr>
          <p:spPr bwMode="auto">
            <a:xfrm>
              <a:off x="4152"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63" name="Rectangle 3391"/>
            <p:cNvSpPr>
              <a:spLocks noChangeArrowheads="1"/>
            </p:cNvSpPr>
            <p:nvPr/>
          </p:nvSpPr>
          <p:spPr bwMode="auto">
            <a:xfrm>
              <a:off x="4182"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64" name="Rectangle 3392"/>
            <p:cNvSpPr>
              <a:spLocks noChangeArrowheads="1"/>
            </p:cNvSpPr>
            <p:nvPr/>
          </p:nvSpPr>
          <p:spPr bwMode="auto">
            <a:xfrm>
              <a:off x="4206"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65" name="Rectangle 3393"/>
            <p:cNvSpPr>
              <a:spLocks noChangeArrowheads="1"/>
            </p:cNvSpPr>
            <p:nvPr/>
          </p:nvSpPr>
          <p:spPr bwMode="auto">
            <a:xfrm>
              <a:off x="4236"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66" name="Rectangle 3394"/>
            <p:cNvSpPr>
              <a:spLocks noChangeArrowheads="1"/>
            </p:cNvSpPr>
            <p:nvPr/>
          </p:nvSpPr>
          <p:spPr bwMode="auto">
            <a:xfrm>
              <a:off x="4266"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67" name="Rectangle 3395"/>
            <p:cNvSpPr>
              <a:spLocks noChangeArrowheads="1"/>
            </p:cNvSpPr>
            <p:nvPr/>
          </p:nvSpPr>
          <p:spPr bwMode="auto">
            <a:xfrm>
              <a:off x="4296"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68" name="Rectangle 3396"/>
            <p:cNvSpPr>
              <a:spLocks noChangeArrowheads="1"/>
            </p:cNvSpPr>
            <p:nvPr/>
          </p:nvSpPr>
          <p:spPr bwMode="auto">
            <a:xfrm>
              <a:off x="4320"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69" name="Rectangle 3397"/>
            <p:cNvSpPr>
              <a:spLocks noChangeArrowheads="1"/>
            </p:cNvSpPr>
            <p:nvPr/>
          </p:nvSpPr>
          <p:spPr bwMode="auto">
            <a:xfrm>
              <a:off x="4350" y="3918"/>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2</a:t>
              </a:r>
              <a:endParaRPr lang="en-US" altLang="en-US">
                <a:solidFill>
                  <a:schemeClr val="bg1"/>
                </a:solidFill>
              </a:endParaRPr>
            </a:p>
          </p:txBody>
        </p:sp>
        <p:sp>
          <p:nvSpPr>
            <p:cNvPr id="57670" name="Rectangle 3398"/>
            <p:cNvSpPr>
              <a:spLocks noChangeArrowheads="1"/>
            </p:cNvSpPr>
            <p:nvPr/>
          </p:nvSpPr>
          <p:spPr bwMode="auto">
            <a:xfrm>
              <a:off x="4404" y="3918"/>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3</a:t>
              </a:r>
              <a:endParaRPr lang="en-US" altLang="en-US">
                <a:solidFill>
                  <a:schemeClr val="bg1"/>
                </a:solidFill>
              </a:endParaRPr>
            </a:p>
          </p:txBody>
        </p:sp>
        <p:sp>
          <p:nvSpPr>
            <p:cNvPr id="57671" name="Rectangle 3399"/>
            <p:cNvSpPr>
              <a:spLocks noChangeArrowheads="1"/>
            </p:cNvSpPr>
            <p:nvPr/>
          </p:nvSpPr>
          <p:spPr bwMode="auto">
            <a:xfrm>
              <a:off x="4464" y="3918"/>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t>
              </a:r>
              <a:endParaRPr lang="en-US" altLang="en-US">
                <a:solidFill>
                  <a:schemeClr val="bg1"/>
                </a:solidFill>
              </a:endParaRPr>
            </a:p>
          </p:txBody>
        </p:sp>
        <p:sp>
          <p:nvSpPr>
            <p:cNvPr id="57672" name="Rectangle 3400"/>
            <p:cNvSpPr>
              <a:spLocks noChangeArrowheads="1"/>
            </p:cNvSpPr>
            <p:nvPr/>
          </p:nvSpPr>
          <p:spPr bwMode="auto">
            <a:xfrm>
              <a:off x="4494" y="3918"/>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8</a:t>
              </a:r>
              <a:endParaRPr lang="en-US" altLang="en-US">
                <a:solidFill>
                  <a:schemeClr val="bg1"/>
                </a:solidFill>
              </a:endParaRPr>
            </a:p>
          </p:txBody>
        </p:sp>
        <p:sp>
          <p:nvSpPr>
            <p:cNvPr id="57673" name="Rectangle 3401"/>
            <p:cNvSpPr>
              <a:spLocks noChangeArrowheads="1"/>
            </p:cNvSpPr>
            <p:nvPr/>
          </p:nvSpPr>
          <p:spPr bwMode="auto">
            <a:xfrm>
              <a:off x="3264" y="4032"/>
              <a:ext cx="1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R</a:t>
              </a:r>
              <a:endParaRPr lang="en-US" altLang="en-US">
                <a:solidFill>
                  <a:schemeClr val="bg1"/>
                </a:solidFill>
              </a:endParaRPr>
            </a:p>
          </p:txBody>
        </p:sp>
        <p:sp>
          <p:nvSpPr>
            <p:cNvPr id="57674" name="Rectangle 3402"/>
            <p:cNvSpPr>
              <a:spLocks noChangeArrowheads="1"/>
            </p:cNvSpPr>
            <p:nvPr/>
          </p:nvSpPr>
          <p:spPr bwMode="auto">
            <a:xfrm>
              <a:off x="3336" y="4032"/>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675" name="Rectangle 3403"/>
            <p:cNvSpPr>
              <a:spLocks noChangeArrowheads="1"/>
            </p:cNvSpPr>
            <p:nvPr/>
          </p:nvSpPr>
          <p:spPr bwMode="auto">
            <a:xfrm>
              <a:off x="3390" y="4032"/>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c</a:t>
              </a:r>
              <a:endParaRPr lang="en-US" altLang="en-US">
                <a:solidFill>
                  <a:schemeClr val="bg1"/>
                </a:solidFill>
              </a:endParaRPr>
            </a:p>
          </p:txBody>
        </p:sp>
        <p:sp>
          <p:nvSpPr>
            <p:cNvPr id="57676" name="Rectangle 3404"/>
            <p:cNvSpPr>
              <a:spLocks noChangeArrowheads="1"/>
            </p:cNvSpPr>
            <p:nvPr/>
          </p:nvSpPr>
          <p:spPr bwMode="auto">
            <a:xfrm>
              <a:off x="3444" y="4032"/>
              <a:ext cx="10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k</a:t>
              </a:r>
              <a:endParaRPr lang="en-US" altLang="en-US">
                <a:solidFill>
                  <a:schemeClr val="bg1"/>
                </a:solidFill>
              </a:endParaRPr>
            </a:p>
          </p:txBody>
        </p:sp>
        <p:sp>
          <p:nvSpPr>
            <p:cNvPr id="57677" name="Rectangle 3405"/>
            <p:cNvSpPr>
              <a:spLocks noChangeArrowheads="1"/>
            </p:cNvSpPr>
            <p:nvPr/>
          </p:nvSpPr>
          <p:spPr bwMode="auto">
            <a:xfrm>
              <a:off x="3492" y="4032"/>
              <a:ext cx="10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y</a:t>
              </a:r>
              <a:endParaRPr lang="en-US" altLang="en-US">
                <a:solidFill>
                  <a:schemeClr val="bg1"/>
                </a:solidFill>
              </a:endParaRPr>
            </a:p>
          </p:txBody>
        </p:sp>
        <p:sp>
          <p:nvSpPr>
            <p:cNvPr id="57678" name="Rectangle 3406"/>
            <p:cNvSpPr>
              <a:spLocks noChangeArrowheads="1"/>
            </p:cNvSpPr>
            <p:nvPr/>
          </p:nvSpPr>
          <p:spPr bwMode="auto">
            <a:xfrm>
              <a:off x="3540" y="4032"/>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79" name="Rectangle 3407"/>
            <p:cNvSpPr>
              <a:spLocks noChangeArrowheads="1"/>
            </p:cNvSpPr>
            <p:nvPr/>
          </p:nvSpPr>
          <p:spPr bwMode="auto">
            <a:xfrm>
              <a:off x="3570" y="4032"/>
              <a:ext cx="13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M</a:t>
              </a:r>
              <a:endParaRPr lang="en-US" altLang="en-US">
                <a:solidFill>
                  <a:schemeClr val="bg1"/>
                </a:solidFill>
              </a:endParaRPr>
            </a:p>
          </p:txBody>
        </p:sp>
        <p:sp>
          <p:nvSpPr>
            <p:cNvPr id="57680" name="Rectangle 3408"/>
            <p:cNvSpPr>
              <a:spLocks noChangeArrowheads="1"/>
            </p:cNvSpPr>
            <p:nvPr/>
          </p:nvSpPr>
          <p:spPr bwMode="auto">
            <a:xfrm>
              <a:off x="3654" y="4032"/>
              <a:ext cx="11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681" name="Rectangle 3409"/>
            <p:cNvSpPr>
              <a:spLocks noChangeArrowheads="1"/>
            </p:cNvSpPr>
            <p:nvPr/>
          </p:nvSpPr>
          <p:spPr bwMode="auto">
            <a:xfrm>
              <a:off x="3708" y="4032"/>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u</a:t>
              </a:r>
              <a:endParaRPr lang="en-US" altLang="en-US">
                <a:solidFill>
                  <a:schemeClr val="bg1"/>
                </a:solidFill>
              </a:endParaRPr>
            </a:p>
          </p:txBody>
        </p:sp>
        <p:sp>
          <p:nvSpPr>
            <p:cNvPr id="57682" name="Rectangle 3410"/>
            <p:cNvSpPr>
              <a:spLocks noChangeArrowheads="1"/>
            </p:cNvSpPr>
            <p:nvPr/>
          </p:nvSpPr>
          <p:spPr bwMode="auto">
            <a:xfrm>
              <a:off x="3762" y="4032"/>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683" name="Rectangle 3411"/>
            <p:cNvSpPr>
              <a:spLocks noChangeArrowheads="1"/>
            </p:cNvSpPr>
            <p:nvPr/>
          </p:nvSpPr>
          <p:spPr bwMode="auto">
            <a:xfrm>
              <a:off x="3822" y="4032"/>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t</a:t>
              </a:r>
              <a:endParaRPr lang="en-US" altLang="en-US">
                <a:solidFill>
                  <a:schemeClr val="bg1"/>
                </a:solidFill>
              </a:endParaRPr>
            </a:p>
          </p:txBody>
        </p:sp>
        <p:sp>
          <p:nvSpPr>
            <p:cNvPr id="57684" name="Rectangle 3412"/>
            <p:cNvSpPr>
              <a:spLocks noChangeArrowheads="1"/>
            </p:cNvSpPr>
            <p:nvPr/>
          </p:nvSpPr>
          <p:spPr bwMode="auto">
            <a:xfrm>
              <a:off x="3852" y="4032"/>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a:t>
              </a:r>
              <a:endParaRPr lang="en-US" altLang="en-US">
                <a:solidFill>
                  <a:schemeClr val="bg1"/>
                </a:solidFill>
              </a:endParaRPr>
            </a:p>
          </p:txBody>
        </p:sp>
        <p:sp>
          <p:nvSpPr>
            <p:cNvPr id="57685" name="Rectangle 3413"/>
            <p:cNvSpPr>
              <a:spLocks noChangeArrowheads="1"/>
            </p:cNvSpPr>
            <p:nvPr/>
          </p:nvSpPr>
          <p:spPr bwMode="auto">
            <a:xfrm>
              <a:off x="3906" y="4032"/>
              <a:ext cx="7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i</a:t>
              </a:r>
              <a:endParaRPr lang="en-US" altLang="en-US">
                <a:solidFill>
                  <a:schemeClr val="bg1"/>
                </a:solidFill>
              </a:endParaRPr>
            </a:p>
          </p:txBody>
        </p:sp>
        <p:sp>
          <p:nvSpPr>
            <p:cNvPr id="57686" name="Rectangle 3414"/>
            <p:cNvSpPr>
              <a:spLocks noChangeArrowheads="1"/>
            </p:cNvSpPr>
            <p:nvPr/>
          </p:nvSpPr>
          <p:spPr bwMode="auto">
            <a:xfrm>
              <a:off x="3930" y="4032"/>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687" name="Rectangle 3415"/>
            <p:cNvSpPr>
              <a:spLocks noChangeArrowheads="1"/>
            </p:cNvSpPr>
            <p:nvPr/>
          </p:nvSpPr>
          <p:spPr bwMode="auto">
            <a:xfrm>
              <a:off x="3984" y="4032"/>
              <a:ext cx="10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s</a:t>
              </a:r>
              <a:endParaRPr lang="en-US" altLang="en-US">
                <a:solidFill>
                  <a:schemeClr val="bg1"/>
                </a:solidFill>
              </a:endParaRPr>
            </a:p>
          </p:txBody>
        </p:sp>
        <p:sp>
          <p:nvSpPr>
            <p:cNvPr id="57688" name="Rectangle 3416"/>
            <p:cNvSpPr>
              <a:spLocks noChangeArrowheads="1"/>
            </p:cNvSpPr>
            <p:nvPr/>
          </p:nvSpPr>
          <p:spPr bwMode="auto">
            <a:xfrm>
              <a:off x="4038" y="4032"/>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89" name="Rectangle 3417"/>
            <p:cNvSpPr>
              <a:spLocks noChangeArrowheads="1"/>
            </p:cNvSpPr>
            <p:nvPr/>
          </p:nvSpPr>
          <p:spPr bwMode="auto">
            <a:xfrm>
              <a:off x="4062" y="4032"/>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90" name="Rectangle 3418"/>
            <p:cNvSpPr>
              <a:spLocks noChangeArrowheads="1"/>
            </p:cNvSpPr>
            <p:nvPr/>
          </p:nvSpPr>
          <p:spPr bwMode="auto">
            <a:xfrm>
              <a:off x="4092" y="4032"/>
              <a:ext cx="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grpSp>
      <p:sp>
        <p:nvSpPr>
          <p:cNvPr id="57691" name="Rectangle 3419"/>
          <p:cNvSpPr>
            <a:spLocks noChangeArrowheads="1"/>
          </p:cNvSpPr>
          <p:nvPr/>
        </p:nvSpPr>
        <p:spPr bwMode="auto">
          <a:xfrm>
            <a:off x="6543675" y="6400800"/>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92" name="Rectangle 3420"/>
          <p:cNvSpPr>
            <a:spLocks noChangeArrowheads="1"/>
          </p:cNvSpPr>
          <p:nvPr/>
        </p:nvSpPr>
        <p:spPr bwMode="auto">
          <a:xfrm>
            <a:off x="6591300" y="6400800"/>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93" name="Rectangle 3421"/>
          <p:cNvSpPr>
            <a:spLocks noChangeArrowheads="1"/>
          </p:cNvSpPr>
          <p:nvPr/>
        </p:nvSpPr>
        <p:spPr bwMode="auto">
          <a:xfrm>
            <a:off x="6629400" y="6400800"/>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94" name="Rectangle 3422"/>
          <p:cNvSpPr>
            <a:spLocks noChangeArrowheads="1"/>
          </p:cNvSpPr>
          <p:nvPr/>
        </p:nvSpPr>
        <p:spPr bwMode="auto">
          <a:xfrm>
            <a:off x="6677025" y="6400800"/>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95" name="Rectangle 3423"/>
          <p:cNvSpPr>
            <a:spLocks noChangeArrowheads="1"/>
          </p:cNvSpPr>
          <p:nvPr/>
        </p:nvSpPr>
        <p:spPr bwMode="auto">
          <a:xfrm>
            <a:off x="6724650" y="6400800"/>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96" name="Rectangle 3424"/>
          <p:cNvSpPr>
            <a:spLocks noChangeArrowheads="1"/>
          </p:cNvSpPr>
          <p:nvPr/>
        </p:nvSpPr>
        <p:spPr bwMode="auto">
          <a:xfrm>
            <a:off x="6772275" y="6400800"/>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97" name="Rectangle 3425"/>
          <p:cNvSpPr>
            <a:spLocks noChangeArrowheads="1"/>
          </p:cNvSpPr>
          <p:nvPr/>
        </p:nvSpPr>
        <p:spPr bwMode="auto">
          <a:xfrm>
            <a:off x="6810375" y="6400800"/>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98" name="Rectangle 3426"/>
          <p:cNvSpPr>
            <a:spLocks noChangeArrowheads="1"/>
          </p:cNvSpPr>
          <p:nvPr/>
        </p:nvSpPr>
        <p:spPr bwMode="auto">
          <a:xfrm>
            <a:off x="6858000" y="6400800"/>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699" name="Rectangle 3427"/>
          <p:cNvSpPr>
            <a:spLocks noChangeArrowheads="1"/>
          </p:cNvSpPr>
          <p:nvPr/>
        </p:nvSpPr>
        <p:spPr bwMode="auto">
          <a:xfrm>
            <a:off x="6905625" y="6400800"/>
            <a:ext cx="180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2</a:t>
            </a:r>
            <a:endParaRPr lang="en-US" altLang="en-US">
              <a:solidFill>
                <a:schemeClr val="bg1"/>
              </a:solidFill>
            </a:endParaRPr>
          </a:p>
        </p:txBody>
      </p:sp>
      <p:sp>
        <p:nvSpPr>
          <p:cNvPr id="57700" name="Rectangle 3428"/>
          <p:cNvSpPr>
            <a:spLocks noChangeArrowheads="1"/>
          </p:cNvSpPr>
          <p:nvPr/>
        </p:nvSpPr>
        <p:spPr bwMode="auto">
          <a:xfrm>
            <a:off x="6991350" y="6400800"/>
            <a:ext cx="180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8</a:t>
            </a:r>
            <a:endParaRPr lang="en-US" altLang="en-US">
              <a:solidFill>
                <a:schemeClr val="bg1"/>
              </a:solidFill>
            </a:endParaRPr>
          </a:p>
        </p:txBody>
      </p:sp>
      <p:sp>
        <p:nvSpPr>
          <p:cNvPr id="57701" name="Rectangle 3429"/>
          <p:cNvSpPr>
            <a:spLocks noChangeArrowheads="1"/>
          </p:cNvSpPr>
          <p:nvPr/>
        </p:nvSpPr>
        <p:spPr bwMode="auto">
          <a:xfrm>
            <a:off x="7077075" y="6400800"/>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t>
            </a:r>
            <a:endParaRPr lang="en-US" altLang="en-US">
              <a:solidFill>
                <a:schemeClr val="bg1"/>
              </a:solidFill>
            </a:endParaRPr>
          </a:p>
        </p:txBody>
      </p:sp>
      <p:sp>
        <p:nvSpPr>
          <p:cNvPr id="57702" name="Rectangle 3430"/>
          <p:cNvSpPr>
            <a:spLocks noChangeArrowheads="1"/>
          </p:cNvSpPr>
          <p:nvPr/>
        </p:nvSpPr>
        <p:spPr bwMode="auto">
          <a:xfrm>
            <a:off x="7124700" y="6400800"/>
            <a:ext cx="180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5</a:t>
            </a:r>
            <a:endParaRPr lang="en-US" altLang="en-US">
              <a:solidFill>
                <a:schemeClr val="bg1"/>
              </a:solidFill>
            </a:endParaRPr>
          </a:p>
        </p:txBody>
      </p:sp>
      <p:sp>
        <p:nvSpPr>
          <p:cNvPr id="57703" name="Rectangle 3431"/>
          <p:cNvSpPr>
            <a:spLocks noChangeArrowheads="1"/>
          </p:cNvSpPr>
          <p:nvPr/>
        </p:nvSpPr>
        <p:spPr bwMode="auto">
          <a:xfrm>
            <a:off x="5181600" y="6581775"/>
            <a:ext cx="209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C</a:t>
            </a:r>
            <a:endParaRPr lang="en-US" altLang="en-US">
              <a:solidFill>
                <a:schemeClr val="bg1"/>
              </a:solidFill>
            </a:endParaRPr>
          </a:p>
        </p:txBody>
      </p:sp>
      <p:sp>
        <p:nvSpPr>
          <p:cNvPr id="57704" name="Rectangle 3432"/>
          <p:cNvSpPr>
            <a:spLocks noChangeArrowheads="1"/>
          </p:cNvSpPr>
          <p:nvPr/>
        </p:nvSpPr>
        <p:spPr bwMode="auto">
          <a:xfrm>
            <a:off x="5295900" y="6581775"/>
            <a:ext cx="180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705" name="Rectangle 3433"/>
          <p:cNvSpPr>
            <a:spLocks noChangeArrowheads="1"/>
          </p:cNvSpPr>
          <p:nvPr/>
        </p:nvSpPr>
        <p:spPr bwMode="auto">
          <a:xfrm>
            <a:off x="5381625" y="6581775"/>
            <a:ext cx="171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706" name="Rectangle 3434"/>
          <p:cNvSpPr>
            <a:spLocks noChangeArrowheads="1"/>
          </p:cNvSpPr>
          <p:nvPr/>
        </p:nvSpPr>
        <p:spPr bwMode="auto">
          <a:xfrm>
            <a:off x="5467350" y="6581775"/>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t</a:t>
            </a:r>
            <a:endParaRPr lang="en-US" altLang="en-US">
              <a:solidFill>
                <a:schemeClr val="bg1"/>
              </a:solidFill>
            </a:endParaRPr>
          </a:p>
        </p:txBody>
      </p:sp>
      <p:sp>
        <p:nvSpPr>
          <p:cNvPr id="57707" name="Rectangle 3435"/>
          <p:cNvSpPr>
            <a:spLocks noChangeArrowheads="1"/>
          </p:cNvSpPr>
          <p:nvPr/>
        </p:nvSpPr>
        <p:spPr bwMode="auto">
          <a:xfrm>
            <a:off x="5514975" y="6581775"/>
            <a:ext cx="180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e</a:t>
            </a:r>
            <a:endParaRPr lang="en-US" altLang="en-US">
              <a:solidFill>
                <a:schemeClr val="bg1"/>
              </a:solidFill>
            </a:endParaRPr>
          </a:p>
        </p:txBody>
      </p:sp>
      <p:sp>
        <p:nvSpPr>
          <p:cNvPr id="57708" name="Rectangle 3436"/>
          <p:cNvSpPr>
            <a:spLocks noChangeArrowheads="1"/>
          </p:cNvSpPr>
          <p:nvPr/>
        </p:nvSpPr>
        <p:spPr bwMode="auto">
          <a:xfrm>
            <a:off x="5600700" y="6581775"/>
            <a:ext cx="133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r</a:t>
            </a:r>
            <a:endParaRPr lang="en-US" altLang="en-US">
              <a:solidFill>
                <a:schemeClr val="bg1"/>
              </a:solidFill>
            </a:endParaRPr>
          </a:p>
        </p:txBody>
      </p:sp>
      <p:sp>
        <p:nvSpPr>
          <p:cNvPr id="57709" name="Rectangle 3437"/>
          <p:cNvSpPr>
            <a:spLocks noChangeArrowheads="1"/>
          </p:cNvSpPr>
          <p:nvPr/>
        </p:nvSpPr>
        <p:spPr bwMode="auto">
          <a:xfrm>
            <a:off x="5657850" y="6581775"/>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m</a:t>
            </a:r>
            <a:endParaRPr lang="en-US" altLang="en-US">
              <a:solidFill>
                <a:schemeClr val="bg1"/>
              </a:solidFill>
            </a:endParaRPr>
          </a:p>
        </p:txBody>
      </p:sp>
      <p:sp>
        <p:nvSpPr>
          <p:cNvPr id="57710" name="Rectangle 3438"/>
          <p:cNvSpPr>
            <a:spLocks noChangeArrowheads="1"/>
          </p:cNvSpPr>
          <p:nvPr/>
        </p:nvSpPr>
        <p:spPr bwMode="auto">
          <a:xfrm>
            <a:off x="5791200" y="6581775"/>
            <a:ext cx="114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i</a:t>
            </a:r>
            <a:endParaRPr lang="en-US" altLang="en-US">
              <a:solidFill>
                <a:schemeClr val="bg1"/>
              </a:solidFill>
            </a:endParaRPr>
          </a:p>
        </p:txBody>
      </p:sp>
      <p:sp>
        <p:nvSpPr>
          <p:cNvPr id="57711" name="Rectangle 3439"/>
          <p:cNvSpPr>
            <a:spLocks noChangeArrowheads="1"/>
          </p:cNvSpPr>
          <p:nvPr/>
        </p:nvSpPr>
        <p:spPr bwMode="auto">
          <a:xfrm>
            <a:off x="5829300" y="6581775"/>
            <a:ext cx="171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n</a:t>
            </a:r>
            <a:endParaRPr lang="en-US" altLang="en-US">
              <a:solidFill>
                <a:schemeClr val="bg1"/>
              </a:solidFill>
            </a:endParaRPr>
          </a:p>
        </p:txBody>
      </p:sp>
      <p:sp>
        <p:nvSpPr>
          <p:cNvPr id="57712" name="Rectangle 3440"/>
          <p:cNvSpPr>
            <a:spLocks noChangeArrowheads="1"/>
          </p:cNvSpPr>
          <p:nvPr/>
        </p:nvSpPr>
        <p:spPr bwMode="auto">
          <a:xfrm>
            <a:off x="5915025" y="6581775"/>
            <a:ext cx="180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o</a:t>
            </a:r>
            <a:endParaRPr lang="en-US" altLang="en-US">
              <a:solidFill>
                <a:schemeClr val="bg1"/>
              </a:solidFill>
            </a:endParaRPr>
          </a:p>
        </p:txBody>
      </p:sp>
      <p:sp>
        <p:nvSpPr>
          <p:cNvPr id="57713" name="Rectangle 3441"/>
          <p:cNvSpPr>
            <a:spLocks noChangeArrowheads="1"/>
          </p:cNvSpPr>
          <p:nvPr/>
        </p:nvSpPr>
        <p:spPr bwMode="auto">
          <a:xfrm>
            <a:off x="6010275" y="6581775"/>
            <a:ext cx="171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u</a:t>
            </a:r>
            <a:endParaRPr lang="en-US" altLang="en-US">
              <a:solidFill>
                <a:schemeClr val="bg1"/>
              </a:solidFill>
            </a:endParaRPr>
          </a:p>
        </p:txBody>
      </p:sp>
      <p:sp>
        <p:nvSpPr>
          <p:cNvPr id="57714" name="Rectangle 3442"/>
          <p:cNvSpPr>
            <a:spLocks noChangeArrowheads="1"/>
          </p:cNvSpPr>
          <p:nvPr/>
        </p:nvSpPr>
        <p:spPr bwMode="auto">
          <a:xfrm>
            <a:off x="6096000" y="6581775"/>
            <a:ext cx="171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s</a:t>
            </a:r>
            <a:endParaRPr lang="en-US" altLang="en-US">
              <a:solidFill>
                <a:schemeClr val="bg1"/>
              </a:solidFill>
            </a:endParaRPr>
          </a:p>
        </p:txBody>
      </p:sp>
      <p:sp>
        <p:nvSpPr>
          <p:cNvPr id="57715" name="Rectangle 3443"/>
          <p:cNvSpPr>
            <a:spLocks noChangeArrowheads="1"/>
          </p:cNvSpPr>
          <p:nvPr/>
        </p:nvSpPr>
        <p:spPr bwMode="auto">
          <a:xfrm>
            <a:off x="6172200" y="6581775"/>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716" name="Rectangle 3444"/>
          <p:cNvSpPr>
            <a:spLocks noChangeArrowheads="1"/>
          </p:cNvSpPr>
          <p:nvPr/>
        </p:nvSpPr>
        <p:spPr bwMode="auto">
          <a:xfrm>
            <a:off x="6219825" y="6581775"/>
            <a:ext cx="200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S</a:t>
            </a:r>
            <a:endParaRPr lang="en-US" altLang="en-US">
              <a:solidFill>
                <a:schemeClr val="bg1"/>
              </a:solidFill>
            </a:endParaRPr>
          </a:p>
        </p:txBody>
      </p:sp>
      <p:sp>
        <p:nvSpPr>
          <p:cNvPr id="57717" name="Rectangle 3445"/>
          <p:cNvSpPr>
            <a:spLocks noChangeArrowheads="1"/>
          </p:cNvSpPr>
          <p:nvPr/>
        </p:nvSpPr>
        <p:spPr bwMode="auto">
          <a:xfrm>
            <a:off x="6324600" y="6581775"/>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t</a:t>
            </a:r>
            <a:endParaRPr lang="en-US" altLang="en-US">
              <a:solidFill>
                <a:schemeClr val="bg1"/>
              </a:solidFill>
            </a:endParaRPr>
          </a:p>
        </p:txBody>
      </p:sp>
      <p:sp>
        <p:nvSpPr>
          <p:cNvPr id="57718" name="Rectangle 3446"/>
          <p:cNvSpPr>
            <a:spLocks noChangeArrowheads="1"/>
          </p:cNvSpPr>
          <p:nvPr/>
        </p:nvSpPr>
        <p:spPr bwMode="auto">
          <a:xfrm>
            <a:off x="6372225" y="6581775"/>
            <a:ext cx="171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a:t>
            </a:r>
            <a:endParaRPr lang="en-US" altLang="en-US">
              <a:solidFill>
                <a:schemeClr val="bg1"/>
              </a:solidFill>
            </a:endParaRPr>
          </a:p>
        </p:txBody>
      </p:sp>
      <p:sp>
        <p:nvSpPr>
          <p:cNvPr id="57719" name="Rectangle 3447"/>
          <p:cNvSpPr>
            <a:spLocks noChangeArrowheads="1"/>
          </p:cNvSpPr>
          <p:nvPr/>
        </p:nvSpPr>
        <p:spPr bwMode="auto">
          <a:xfrm>
            <a:off x="6457950" y="6581775"/>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t</a:t>
            </a:r>
            <a:endParaRPr lang="en-US" altLang="en-US">
              <a:solidFill>
                <a:schemeClr val="bg1"/>
              </a:solidFill>
            </a:endParaRPr>
          </a:p>
        </p:txBody>
      </p:sp>
      <p:sp>
        <p:nvSpPr>
          <p:cNvPr id="57720" name="Rectangle 3448"/>
          <p:cNvSpPr>
            <a:spLocks noChangeArrowheads="1"/>
          </p:cNvSpPr>
          <p:nvPr/>
        </p:nvSpPr>
        <p:spPr bwMode="auto">
          <a:xfrm>
            <a:off x="6505575" y="6581775"/>
            <a:ext cx="180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e</a:t>
            </a:r>
            <a:endParaRPr lang="en-US" altLang="en-US">
              <a:solidFill>
                <a:schemeClr val="bg1"/>
              </a:solidFill>
            </a:endParaRPr>
          </a:p>
        </p:txBody>
      </p:sp>
      <p:sp>
        <p:nvSpPr>
          <p:cNvPr id="57721" name="Rectangle 3449"/>
          <p:cNvSpPr>
            <a:spLocks noChangeArrowheads="1"/>
          </p:cNvSpPr>
          <p:nvPr/>
        </p:nvSpPr>
        <p:spPr bwMode="auto">
          <a:xfrm>
            <a:off x="6591300" y="6581775"/>
            <a:ext cx="171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s</a:t>
            </a:r>
            <a:endParaRPr lang="en-US" altLang="en-US">
              <a:solidFill>
                <a:schemeClr val="bg1"/>
              </a:solidFill>
            </a:endParaRPr>
          </a:p>
        </p:txBody>
      </p:sp>
      <p:sp>
        <p:nvSpPr>
          <p:cNvPr id="57722" name="Rectangle 3450"/>
          <p:cNvSpPr>
            <a:spLocks noChangeArrowheads="1"/>
          </p:cNvSpPr>
          <p:nvPr/>
        </p:nvSpPr>
        <p:spPr bwMode="auto">
          <a:xfrm>
            <a:off x="6677025" y="6581775"/>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723" name="Rectangle 3451"/>
          <p:cNvSpPr>
            <a:spLocks noChangeArrowheads="1"/>
          </p:cNvSpPr>
          <p:nvPr/>
        </p:nvSpPr>
        <p:spPr bwMode="auto">
          <a:xfrm>
            <a:off x="6724650" y="6581775"/>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724" name="Rectangle 3452"/>
          <p:cNvSpPr>
            <a:spLocks noChangeArrowheads="1"/>
          </p:cNvSpPr>
          <p:nvPr/>
        </p:nvSpPr>
        <p:spPr bwMode="auto">
          <a:xfrm>
            <a:off x="6772275" y="6581775"/>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725" name="Rectangle 3453"/>
          <p:cNvSpPr>
            <a:spLocks noChangeArrowheads="1"/>
          </p:cNvSpPr>
          <p:nvPr/>
        </p:nvSpPr>
        <p:spPr bwMode="auto">
          <a:xfrm>
            <a:off x="6810375" y="6581775"/>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726" name="Rectangle 3454"/>
          <p:cNvSpPr>
            <a:spLocks noChangeArrowheads="1"/>
          </p:cNvSpPr>
          <p:nvPr/>
        </p:nvSpPr>
        <p:spPr bwMode="auto">
          <a:xfrm>
            <a:off x="6858000" y="6581775"/>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 </a:t>
            </a:r>
            <a:endParaRPr lang="en-US" altLang="en-US">
              <a:solidFill>
                <a:schemeClr val="bg1"/>
              </a:solidFill>
            </a:endParaRPr>
          </a:p>
        </p:txBody>
      </p:sp>
      <p:sp>
        <p:nvSpPr>
          <p:cNvPr id="57727" name="Rectangle 3455"/>
          <p:cNvSpPr>
            <a:spLocks noChangeArrowheads="1"/>
          </p:cNvSpPr>
          <p:nvPr/>
        </p:nvSpPr>
        <p:spPr bwMode="auto">
          <a:xfrm>
            <a:off x="6905625" y="6581775"/>
            <a:ext cx="180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1</a:t>
            </a:r>
            <a:endParaRPr lang="en-US" altLang="en-US">
              <a:solidFill>
                <a:schemeClr val="bg1"/>
              </a:solidFill>
            </a:endParaRPr>
          </a:p>
        </p:txBody>
      </p:sp>
      <p:sp>
        <p:nvSpPr>
          <p:cNvPr id="57728" name="Rectangle 3456"/>
          <p:cNvSpPr>
            <a:spLocks noChangeArrowheads="1"/>
          </p:cNvSpPr>
          <p:nvPr/>
        </p:nvSpPr>
        <p:spPr bwMode="auto">
          <a:xfrm>
            <a:off x="6991350" y="6581775"/>
            <a:ext cx="180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7</a:t>
            </a:r>
            <a:endParaRPr lang="en-US" altLang="en-US">
              <a:solidFill>
                <a:schemeClr val="bg1"/>
              </a:solidFill>
            </a:endParaRPr>
          </a:p>
        </p:txBody>
      </p:sp>
      <p:sp>
        <p:nvSpPr>
          <p:cNvPr id="57729" name="Rectangle 3457"/>
          <p:cNvSpPr>
            <a:spLocks noChangeArrowheads="1"/>
          </p:cNvSpPr>
          <p:nvPr/>
        </p:nvSpPr>
        <p:spPr bwMode="auto">
          <a:xfrm>
            <a:off x="7077075" y="6581775"/>
            <a:ext cx="123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a:t>
            </a:r>
            <a:endParaRPr lang="en-US" altLang="en-US">
              <a:solidFill>
                <a:schemeClr val="bg1"/>
              </a:solidFill>
            </a:endParaRPr>
          </a:p>
        </p:txBody>
      </p:sp>
      <p:sp>
        <p:nvSpPr>
          <p:cNvPr id="57730" name="Rectangle 3458"/>
          <p:cNvSpPr>
            <a:spLocks noChangeArrowheads="1"/>
          </p:cNvSpPr>
          <p:nvPr/>
        </p:nvSpPr>
        <p:spPr bwMode="auto">
          <a:xfrm>
            <a:off x="7124700" y="6581775"/>
            <a:ext cx="180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panose="020B0604020202020204" pitchFamily="34" charset="0"/>
              </a:rPr>
              <a:t>4</a:t>
            </a:r>
            <a:endParaRPr lang="en-US" altLang="en-US">
              <a:solidFill>
                <a:schemeClr val="bg1"/>
              </a:solidFill>
            </a:endParaRPr>
          </a:p>
        </p:txBody>
      </p:sp>
      <p:sp>
        <p:nvSpPr>
          <p:cNvPr id="57731" name="Text Box 3459"/>
          <p:cNvSpPr txBox="1">
            <a:spLocks noChangeArrowheads="1"/>
          </p:cNvSpPr>
          <p:nvPr/>
        </p:nvSpPr>
        <p:spPr bwMode="auto">
          <a:xfrm>
            <a:off x="609600" y="228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solidFill>
                  <a:srgbClr val="993300"/>
                </a:solidFill>
                <a:latin typeface="Comic Sans MS" panose="030F0702030302020204" pitchFamily="66" charset="0"/>
              </a:rPr>
              <a:t>The Geography of Projected Change in U.S. Population, 2000-2020 Cordell 2000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So what is going on with Demand?</a:t>
            </a:r>
          </a:p>
        </p:txBody>
      </p:sp>
      <p:sp>
        <p:nvSpPr>
          <p:cNvPr id="62467" name="Rectangle 3"/>
          <p:cNvSpPr>
            <a:spLocks noGrp="1" noChangeArrowheads="1"/>
          </p:cNvSpPr>
          <p:nvPr>
            <p:ph type="body" idx="1"/>
          </p:nvPr>
        </p:nvSpPr>
        <p:spPr/>
        <p:txBody>
          <a:bodyPr/>
          <a:lstStyle/>
          <a:p>
            <a:r>
              <a:rPr lang="en-US" altLang="en-US"/>
              <a:t>More people</a:t>
            </a:r>
          </a:p>
          <a:p>
            <a:r>
              <a:rPr lang="en-US" altLang="en-US"/>
              <a:t>Who are more active</a:t>
            </a:r>
          </a:p>
          <a:p>
            <a:r>
              <a:rPr lang="en-US" altLang="en-US"/>
              <a:t>Living closer to Wilderness</a:t>
            </a:r>
          </a:p>
          <a:p>
            <a:endParaRPr lang="en-US" altLang="en-US"/>
          </a:p>
          <a:p>
            <a:r>
              <a:rPr lang="en-US" altLang="en-US"/>
              <a:t>Does this just mean more of the same?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altLang="en-US"/>
          </a:p>
        </p:txBody>
      </p:sp>
      <p:sp>
        <p:nvSpPr>
          <p:cNvPr id="63491" name="Rectangle 3"/>
          <p:cNvSpPr>
            <a:spLocks noGrp="1" noChangeArrowheads="1"/>
          </p:cNvSpPr>
          <p:nvPr>
            <p:ph type="body" idx="1"/>
          </p:nvPr>
        </p:nvSpPr>
        <p:spPr>
          <a:xfrm>
            <a:off x="5486400" y="609600"/>
            <a:ext cx="3429000" cy="5486400"/>
          </a:xfrm>
        </p:spPr>
        <p:txBody>
          <a:bodyPr/>
          <a:lstStyle/>
          <a:p>
            <a:r>
              <a:rPr lang="en-US" altLang="en-US"/>
              <a:t>Flathead country grows 26% in 90’s</a:t>
            </a:r>
          </a:p>
          <a:p>
            <a:r>
              <a:rPr lang="en-US" altLang="en-US"/>
              <a:t>Jobs by 50%</a:t>
            </a:r>
          </a:p>
          <a:p>
            <a:r>
              <a:rPr lang="en-US" altLang="en-US"/>
              <a:t>1000 new business’</a:t>
            </a:r>
          </a:p>
          <a:p>
            <a:r>
              <a:rPr lang="en-US" altLang="en-US"/>
              <a:t>Per capita income up 13%</a:t>
            </a:r>
          </a:p>
          <a:p>
            <a:r>
              <a:rPr lang="en-US" altLang="en-US"/>
              <a:t>Environment is chief asset and Glacier the top draw</a:t>
            </a:r>
          </a:p>
          <a:p>
            <a:r>
              <a:rPr lang="en-US" altLang="en-US"/>
              <a:t>Indicative of western trend</a:t>
            </a:r>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197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z="4400"/>
              <a:t>How are things Changing in Visits and Visitors?</a:t>
            </a:r>
          </a:p>
        </p:txBody>
      </p:sp>
      <p:sp>
        <p:nvSpPr>
          <p:cNvPr id="64515" name="Rectangle 3"/>
          <p:cNvSpPr>
            <a:spLocks noGrp="1" noChangeArrowheads="1"/>
          </p:cNvSpPr>
          <p:nvPr>
            <p:ph type="body" idx="1"/>
          </p:nvPr>
        </p:nvSpPr>
        <p:spPr/>
        <p:txBody>
          <a:bodyPr/>
          <a:lstStyle/>
          <a:p>
            <a:pPr>
              <a:lnSpc>
                <a:spcPct val="90000"/>
              </a:lnSpc>
            </a:pPr>
            <a:r>
              <a:rPr lang="en-US" altLang="en-US" sz="2400"/>
              <a:t>Whitmore, Borrie and Watson (2004) (compared 70, 82 04)</a:t>
            </a:r>
          </a:p>
          <a:p>
            <a:pPr>
              <a:lnSpc>
                <a:spcPct val="90000"/>
              </a:lnSpc>
            </a:pPr>
            <a:r>
              <a:rPr lang="en-US" altLang="en-US" sz="2400"/>
              <a:t>Visitors in 04 were more likely to be :</a:t>
            </a:r>
          </a:p>
          <a:p>
            <a:pPr lvl="1">
              <a:lnSpc>
                <a:spcPct val="90000"/>
              </a:lnSpc>
            </a:pPr>
            <a:r>
              <a:rPr lang="en-US" altLang="en-US" sz="2200"/>
              <a:t>Older</a:t>
            </a:r>
          </a:p>
          <a:p>
            <a:pPr lvl="1">
              <a:lnSpc>
                <a:spcPct val="90000"/>
              </a:lnSpc>
            </a:pPr>
            <a:r>
              <a:rPr lang="en-US" altLang="en-US" sz="2200"/>
              <a:t>Slightly more hikers from out of state</a:t>
            </a:r>
          </a:p>
          <a:p>
            <a:pPr lvl="1">
              <a:lnSpc>
                <a:spcPct val="90000"/>
              </a:lnSpc>
            </a:pPr>
            <a:r>
              <a:rPr lang="en-US" altLang="en-US" sz="2200"/>
              <a:t>Repeat visitors to the Bob and other Wilderness areas</a:t>
            </a:r>
          </a:p>
          <a:p>
            <a:pPr lvl="1">
              <a:lnSpc>
                <a:spcPct val="90000"/>
              </a:lnSpc>
            </a:pPr>
            <a:r>
              <a:rPr lang="en-US" altLang="en-US" sz="2200"/>
              <a:t>Make more visits and spend more days</a:t>
            </a:r>
          </a:p>
          <a:p>
            <a:pPr lvl="1">
              <a:lnSpc>
                <a:spcPct val="90000"/>
              </a:lnSpc>
            </a:pPr>
            <a:r>
              <a:rPr lang="en-US" altLang="en-US" sz="2200"/>
              <a:t>Take shorter trips, encounter more people but feel about the same about conditions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7848600" cy="1143000"/>
          </a:xfrm>
        </p:spPr>
        <p:txBody>
          <a:bodyPr/>
          <a:lstStyle/>
          <a:p>
            <a:r>
              <a:rPr lang="en-US" altLang="en-US"/>
              <a:t>Industry is Organized:  Proposed Recreation Policy</a:t>
            </a:r>
          </a:p>
        </p:txBody>
      </p:sp>
      <p:sp>
        <p:nvSpPr>
          <p:cNvPr id="24579" name="Rectangle 3"/>
          <p:cNvSpPr>
            <a:spLocks noGrp="1" noChangeArrowheads="1"/>
          </p:cNvSpPr>
          <p:nvPr>
            <p:ph type="body" idx="1"/>
          </p:nvPr>
        </p:nvSpPr>
        <p:spPr>
          <a:xfrm>
            <a:off x="1752600" y="1981200"/>
            <a:ext cx="7162800" cy="4114800"/>
          </a:xfrm>
        </p:spPr>
        <p:txBody>
          <a:bodyPr/>
          <a:lstStyle/>
          <a:p>
            <a:pPr>
              <a:lnSpc>
                <a:spcPct val="90000"/>
              </a:lnSpc>
            </a:pPr>
            <a:r>
              <a:rPr lang="en-US" altLang="en-US" sz="2000"/>
              <a:t>Proposed National Recreation Policy Act</a:t>
            </a:r>
          </a:p>
          <a:p>
            <a:pPr>
              <a:lnSpc>
                <a:spcPct val="90000"/>
              </a:lnSpc>
            </a:pPr>
            <a:r>
              <a:rPr lang="en-US" altLang="en-US" sz="2000"/>
              <a:t>Calls for a national recreation strategy</a:t>
            </a:r>
          </a:p>
          <a:p>
            <a:pPr>
              <a:lnSpc>
                <a:spcPct val="90000"/>
              </a:lnSpc>
            </a:pPr>
            <a:r>
              <a:rPr lang="en-US" altLang="en-US" sz="2000"/>
              <a:t>Moves recreation up the priority list in federal land management to a primary objective</a:t>
            </a:r>
          </a:p>
          <a:p>
            <a:pPr>
              <a:lnSpc>
                <a:spcPct val="90000"/>
              </a:lnSpc>
            </a:pPr>
            <a:r>
              <a:rPr lang="en-US" altLang="en-US" sz="2000"/>
              <a:t>Increased partnerships (public-private)</a:t>
            </a:r>
          </a:p>
          <a:p>
            <a:pPr>
              <a:lnSpc>
                <a:spcPct val="90000"/>
              </a:lnSpc>
            </a:pPr>
            <a:r>
              <a:rPr lang="en-US" altLang="en-US" sz="2000"/>
              <a:t>Increase supply of frontcountry recreational trails and facilities</a:t>
            </a:r>
          </a:p>
          <a:p>
            <a:pPr>
              <a:lnSpc>
                <a:spcPct val="90000"/>
              </a:lnSpc>
            </a:pPr>
            <a:r>
              <a:rPr lang="en-US" altLang="en-US" sz="2000"/>
              <a:t>Allow more private capitol to be infused into facility development</a:t>
            </a:r>
          </a:p>
          <a:p>
            <a:pPr>
              <a:lnSpc>
                <a:spcPct val="90000"/>
              </a:lnSpc>
            </a:pPr>
            <a:r>
              <a:rPr lang="en-US" altLang="en-US" sz="2000"/>
              <a:t>This represents pressure and leadership coming from outside of the agencies</a:t>
            </a:r>
          </a:p>
          <a:p>
            <a:pPr>
              <a:lnSpc>
                <a:spcPct val="90000"/>
              </a:lnSpc>
            </a:pPr>
            <a:r>
              <a:rPr lang="en-US" altLang="en-US" sz="2000"/>
              <a:t>If we move toward another Mission 66 it will not be run as it was last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20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20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fade">
                                      <p:cBhvr>
                                        <p:cTn id="27" dur="2000"/>
                                        <p:tgtEl>
                                          <p:spTgt spid="24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9">
                                            <p:txEl>
                                              <p:pRg st="4" end="4"/>
                                            </p:txEl>
                                          </p:spTgt>
                                        </p:tgtEl>
                                        <p:attrNameLst>
                                          <p:attrName>style.visibility</p:attrName>
                                        </p:attrNameLst>
                                      </p:cBhvr>
                                      <p:to>
                                        <p:strVal val="visible"/>
                                      </p:to>
                                    </p:set>
                                    <p:animEffect transition="in" filter="fade">
                                      <p:cBhvr>
                                        <p:cTn id="32" dur="2000"/>
                                        <p:tgtEl>
                                          <p:spTgt spid="245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Effect transition="in" filter="fade">
                                      <p:cBhvr>
                                        <p:cTn id="37" dur="2000"/>
                                        <p:tgtEl>
                                          <p:spTgt spid="2457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579">
                                            <p:txEl>
                                              <p:pRg st="6" end="6"/>
                                            </p:txEl>
                                          </p:spTgt>
                                        </p:tgtEl>
                                        <p:attrNameLst>
                                          <p:attrName>style.visibility</p:attrName>
                                        </p:attrNameLst>
                                      </p:cBhvr>
                                      <p:to>
                                        <p:strVal val="visible"/>
                                      </p:to>
                                    </p:set>
                                    <p:animEffect transition="in" filter="fade">
                                      <p:cBhvr>
                                        <p:cTn id="42" dur="2000"/>
                                        <p:tgtEl>
                                          <p:spTgt spid="2457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579">
                                            <p:txEl>
                                              <p:pRg st="7" end="7"/>
                                            </p:txEl>
                                          </p:spTgt>
                                        </p:tgtEl>
                                        <p:attrNameLst>
                                          <p:attrName>style.visibility</p:attrName>
                                        </p:attrNameLst>
                                      </p:cBhvr>
                                      <p:to>
                                        <p:strVal val="visible"/>
                                      </p:to>
                                    </p:set>
                                    <p:animEffect transition="in" filter="fade">
                                      <p:cBhvr>
                                        <p:cTn id="47" dur="20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371600" y="609600"/>
            <a:ext cx="7543800" cy="1143000"/>
          </a:xfrm>
        </p:spPr>
        <p:txBody>
          <a:bodyPr/>
          <a:lstStyle/>
          <a:p>
            <a:r>
              <a:rPr lang="en-US" altLang="en-US"/>
              <a:t>How do we Tend to React?</a:t>
            </a:r>
          </a:p>
        </p:txBody>
      </p:sp>
      <p:sp>
        <p:nvSpPr>
          <p:cNvPr id="69635" name="Rectangle 3"/>
          <p:cNvSpPr>
            <a:spLocks noGrp="1" noChangeArrowheads="1"/>
          </p:cNvSpPr>
          <p:nvPr>
            <p:ph type="body" idx="1"/>
          </p:nvPr>
        </p:nvSpPr>
        <p:spPr/>
        <p:txBody>
          <a:bodyPr/>
          <a:lstStyle/>
          <a:p>
            <a:endParaRPr lang="en-US" altLang="en-US"/>
          </a:p>
        </p:txBody>
      </p:sp>
      <p:pic>
        <p:nvPicPr>
          <p:cNvPr id="69636" name="Picture 4" descr="Dscn1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9637" name="Picture 5" descr="DSCN29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526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9638" name="Picture 6" descr="DSCN29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76600"/>
            <a:ext cx="30861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What does this mean for Wilderness Recreation Planning?</a:t>
            </a:r>
          </a:p>
        </p:txBody>
      </p:sp>
      <p:sp>
        <p:nvSpPr>
          <p:cNvPr id="27651" name="Rectangle 3"/>
          <p:cNvSpPr>
            <a:spLocks noGrp="1" noChangeArrowheads="1"/>
          </p:cNvSpPr>
          <p:nvPr>
            <p:ph type="body" idx="1"/>
          </p:nvPr>
        </p:nvSpPr>
        <p:spPr>
          <a:xfrm>
            <a:off x="2743200" y="2362200"/>
            <a:ext cx="6096000" cy="4114800"/>
          </a:xfrm>
        </p:spPr>
        <p:txBody>
          <a:bodyPr/>
          <a:lstStyle/>
          <a:p>
            <a:r>
              <a:rPr lang="en-US" altLang="en-US"/>
              <a:t>Recreationists have been and are needed as a constituency for wilderness dependent experiences</a:t>
            </a:r>
          </a:p>
          <a:p>
            <a:r>
              <a:rPr lang="en-US" altLang="en-US"/>
              <a:t>We need to think in terms of geographic and social systems  </a:t>
            </a:r>
          </a:p>
          <a:p>
            <a:r>
              <a:rPr lang="en-US" altLang="en-US"/>
              <a:t>Be involved in the planning outside of the wilderness whenever possible</a:t>
            </a:r>
          </a:p>
          <a:p>
            <a:endParaRPr lang="en-US" altLang="en-US"/>
          </a:p>
          <a:p>
            <a:pPr>
              <a:buFont typeface="Wingdings" panose="05000000000000000000" pitchFamily="2" charset="2"/>
              <a:buNone/>
            </a:pPr>
            <a:endParaRPr lang="en-US" altLang="en-US"/>
          </a:p>
          <a:p>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What does this mean for Wilderness Recreation Planning continued?</a:t>
            </a:r>
          </a:p>
        </p:txBody>
      </p:sp>
      <p:sp>
        <p:nvSpPr>
          <p:cNvPr id="68611" name="Rectangle 3"/>
          <p:cNvSpPr>
            <a:spLocks noGrp="1" noChangeArrowheads="1"/>
          </p:cNvSpPr>
          <p:nvPr>
            <p:ph type="body" idx="1"/>
          </p:nvPr>
        </p:nvSpPr>
        <p:spPr>
          <a:xfrm>
            <a:off x="2743200" y="2362200"/>
            <a:ext cx="6096000" cy="4114800"/>
          </a:xfrm>
        </p:spPr>
        <p:txBody>
          <a:bodyPr/>
          <a:lstStyle/>
          <a:p>
            <a:pPr>
              <a:lnSpc>
                <a:spcPct val="90000"/>
              </a:lnSpc>
              <a:spcBef>
                <a:spcPct val="0"/>
              </a:spcBef>
              <a:buClrTx/>
              <a:buSzTx/>
              <a:buFontTx/>
              <a:buNone/>
            </a:pPr>
            <a:r>
              <a:rPr lang="en-US" altLang="en-US" sz="2400"/>
              <a:t>You may end up planning for more day users who may have subtle differences in their support for management actions Seek opportunities for buffer type allocations and hold fast to them</a:t>
            </a:r>
          </a:p>
          <a:p>
            <a:pPr>
              <a:lnSpc>
                <a:spcPct val="90000"/>
              </a:lnSpc>
            </a:pPr>
            <a:r>
              <a:rPr lang="en-US" altLang="en-US" sz="2400"/>
              <a:t>Use the tools you have</a:t>
            </a:r>
          </a:p>
          <a:p>
            <a:pPr lvl="1">
              <a:lnSpc>
                <a:spcPct val="90000"/>
              </a:lnSpc>
            </a:pPr>
            <a:r>
              <a:rPr lang="en-US" altLang="en-US" sz="2200"/>
              <a:t>ROS, LAC, VERP</a:t>
            </a:r>
          </a:p>
          <a:p>
            <a:pPr>
              <a:lnSpc>
                <a:spcPct val="90000"/>
              </a:lnSpc>
            </a:pPr>
            <a:r>
              <a:rPr lang="en-US" altLang="en-US" sz="2400"/>
              <a:t>Monitor both social anf biological conditions, it is difficult to take out a road or reduce the standards below status quo</a:t>
            </a:r>
          </a:p>
          <a:p>
            <a:pPr>
              <a:lnSpc>
                <a:spcPct val="90000"/>
              </a:lnSpc>
            </a:pPr>
            <a:endParaRPr lang="en-US" altLang="en-U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z="4000"/>
              <a:t>Questions to keep in mind this week</a:t>
            </a:r>
          </a:p>
        </p:txBody>
      </p:sp>
      <p:sp>
        <p:nvSpPr>
          <p:cNvPr id="73731" name="Rectangle 3"/>
          <p:cNvSpPr>
            <a:spLocks noGrp="1" noChangeArrowheads="1"/>
          </p:cNvSpPr>
          <p:nvPr>
            <p:ph type="body" idx="1"/>
          </p:nvPr>
        </p:nvSpPr>
        <p:spPr>
          <a:xfrm>
            <a:off x="2743200" y="1752600"/>
            <a:ext cx="6096000" cy="4114800"/>
          </a:xfrm>
        </p:spPr>
        <p:txBody>
          <a:bodyPr/>
          <a:lstStyle/>
          <a:p>
            <a:pPr>
              <a:lnSpc>
                <a:spcPct val="80000"/>
              </a:lnSpc>
            </a:pPr>
            <a:r>
              <a:rPr lang="en-US" altLang="en-US" sz="1800"/>
              <a:t>Are my decisions recognizing the importance increased scarcity and value of wilderness recreation?</a:t>
            </a:r>
          </a:p>
          <a:p>
            <a:pPr>
              <a:lnSpc>
                <a:spcPct val="80000"/>
              </a:lnSpc>
            </a:pPr>
            <a:r>
              <a:rPr lang="en-US" altLang="en-US" sz="1800"/>
              <a:t>Do I have a good sense of who my visitors are and what they are seeking?</a:t>
            </a:r>
          </a:p>
          <a:p>
            <a:pPr>
              <a:lnSpc>
                <a:spcPct val="80000"/>
              </a:lnSpc>
            </a:pPr>
            <a:r>
              <a:rPr lang="en-US" altLang="en-US" sz="1800"/>
              <a:t>Have I strived to provide the greatest level of wildness in experiences possbile in my planning?  </a:t>
            </a:r>
          </a:p>
          <a:p>
            <a:pPr lvl="1">
              <a:lnSpc>
                <a:spcPct val="80000"/>
              </a:lnSpc>
            </a:pPr>
            <a:r>
              <a:rPr lang="en-US" altLang="en-US" sz="1800"/>
              <a:t>– if you must limit use, try to do so in wild friendly ways</a:t>
            </a:r>
          </a:p>
          <a:p>
            <a:pPr>
              <a:lnSpc>
                <a:spcPct val="80000"/>
              </a:lnSpc>
            </a:pPr>
            <a:r>
              <a:rPr lang="en-US" altLang="en-US" sz="1800"/>
              <a:t>Since I can’t possibly plan for the same  level of wildness and naturalness in every place, do I  understand the context your site fits within – Think regionally</a:t>
            </a:r>
          </a:p>
          <a:p>
            <a:pPr>
              <a:lnSpc>
                <a:spcPct val="80000"/>
              </a:lnSpc>
            </a:pPr>
            <a:r>
              <a:rPr lang="en-US" altLang="en-US" sz="1800"/>
              <a:t>Have I done whats possible to build constitucies from within our wilderness recreationsis?</a:t>
            </a:r>
          </a:p>
          <a:p>
            <a:pPr>
              <a:lnSpc>
                <a:spcPct val="80000"/>
              </a:lnSpc>
            </a:pPr>
            <a:r>
              <a:rPr lang="en-US" altLang="en-US" sz="1800"/>
              <a:t>Are the social values of wilderness going to endure as a result of your work, enven thought he challengs you face are more complex than ever before?</a:t>
            </a:r>
          </a:p>
          <a:p>
            <a:pPr>
              <a:lnSpc>
                <a:spcPct val="80000"/>
              </a:lnSpc>
            </a:pPr>
            <a:endParaRPr lang="en-US" altLang="en-US" sz="1800"/>
          </a:p>
          <a:p>
            <a:pPr>
              <a:lnSpc>
                <a:spcPct val="80000"/>
              </a:lnSpc>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fade">
                                      <p:cBhvr>
                                        <p:cTn id="12" dur="2000"/>
                                        <p:tgtEl>
                                          <p:spTgt spid="73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fade">
                                      <p:cBhvr>
                                        <p:cTn id="17" dur="2000"/>
                                        <p:tgtEl>
                                          <p:spTgt spid="737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731">
                                            <p:txEl>
                                              <p:pRg st="2" end="2"/>
                                            </p:txEl>
                                          </p:spTgt>
                                        </p:tgtEl>
                                        <p:attrNameLst>
                                          <p:attrName>style.visibility</p:attrName>
                                        </p:attrNameLst>
                                      </p:cBhvr>
                                      <p:to>
                                        <p:strVal val="visible"/>
                                      </p:to>
                                    </p:set>
                                    <p:animEffect transition="in" filter="fade">
                                      <p:cBhvr>
                                        <p:cTn id="22" dur="2000"/>
                                        <p:tgtEl>
                                          <p:spTgt spid="73731">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Effect transition="in" filter="fade">
                                      <p:cBhvr>
                                        <p:cTn id="25" dur="2000"/>
                                        <p:tgtEl>
                                          <p:spTgt spid="73731">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3731">
                                            <p:txEl>
                                              <p:pRg st="4" end="4"/>
                                            </p:txEl>
                                          </p:spTgt>
                                        </p:tgtEl>
                                        <p:attrNameLst>
                                          <p:attrName>style.visibility</p:attrName>
                                        </p:attrNameLst>
                                      </p:cBhvr>
                                      <p:to>
                                        <p:strVal val="visible"/>
                                      </p:to>
                                    </p:set>
                                    <p:animEffect transition="in" filter="fade">
                                      <p:cBhvr>
                                        <p:cTn id="30" dur="2000"/>
                                        <p:tgtEl>
                                          <p:spTgt spid="7373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3731">
                                            <p:txEl>
                                              <p:pRg st="5" end="5"/>
                                            </p:txEl>
                                          </p:spTgt>
                                        </p:tgtEl>
                                        <p:attrNameLst>
                                          <p:attrName>style.visibility</p:attrName>
                                        </p:attrNameLst>
                                      </p:cBhvr>
                                      <p:to>
                                        <p:strVal val="visible"/>
                                      </p:to>
                                    </p:set>
                                    <p:animEffect transition="in" filter="fade">
                                      <p:cBhvr>
                                        <p:cTn id="35" dur="2000"/>
                                        <p:tgtEl>
                                          <p:spTgt spid="73731">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3731">
                                            <p:txEl>
                                              <p:pRg st="6" end="6"/>
                                            </p:txEl>
                                          </p:spTgt>
                                        </p:tgtEl>
                                        <p:attrNameLst>
                                          <p:attrName>style.visibility</p:attrName>
                                        </p:attrNameLst>
                                      </p:cBhvr>
                                      <p:to>
                                        <p:strVal val="visible"/>
                                      </p:to>
                                    </p:set>
                                    <p:animEffect transition="in" filter="fade">
                                      <p:cBhvr>
                                        <p:cTn id="40" dur="2000"/>
                                        <p:tgtEl>
                                          <p:spTgt spid="73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57400" y="304800"/>
            <a:ext cx="6096000" cy="1143000"/>
          </a:xfrm>
        </p:spPr>
        <p:txBody>
          <a:bodyPr/>
          <a:lstStyle/>
          <a:p>
            <a:r>
              <a:rPr lang="en-US" altLang="en-US"/>
              <a:t>Outline</a:t>
            </a:r>
          </a:p>
        </p:txBody>
      </p:sp>
      <p:sp>
        <p:nvSpPr>
          <p:cNvPr id="18435" name="Rectangle 3"/>
          <p:cNvSpPr>
            <a:spLocks noGrp="1" noChangeArrowheads="1"/>
          </p:cNvSpPr>
          <p:nvPr>
            <p:ph type="body" idx="1"/>
          </p:nvPr>
        </p:nvSpPr>
        <p:spPr>
          <a:xfrm>
            <a:off x="2209800" y="1524000"/>
            <a:ext cx="6096000" cy="4114800"/>
          </a:xfrm>
        </p:spPr>
        <p:txBody>
          <a:bodyPr/>
          <a:lstStyle/>
          <a:p>
            <a:r>
              <a:rPr lang="en-US" altLang="en-US" sz="2400"/>
              <a:t>Recreation management Imperatives</a:t>
            </a:r>
          </a:p>
          <a:p>
            <a:pPr lvl="1"/>
            <a:r>
              <a:rPr lang="en-US" altLang="en-US" sz="2200"/>
              <a:t>Remembering the value of wilderness experiences</a:t>
            </a:r>
          </a:p>
          <a:p>
            <a:pPr lvl="1"/>
            <a:r>
              <a:rPr lang="en-US" altLang="en-US" sz="2200"/>
              <a:t>Legal mandate for solitude or unconfined experiences</a:t>
            </a:r>
          </a:p>
          <a:p>
            <a:pPr lvl="1"/>
            <a:r>
              <a:rPr lang="en-US" altLang="en-US" sz="2200"/>
              <a:t>Escalating demand</a:t>
            </a:r>
          </a:p>
          <a:p>
            <a:pPr lvl="1"/>
            <a:r>
              <a:rPr lang="en-US" altLang="en-US" sz="2200"/>
              <a:t>Consider management responses</a:t>
            </a:r>
          </a:p>
          <a:p>
            <a:pPr lvl="1"/>
            <a:r>
              <a:rPr lang="en-US" altLang="en-US" sz="2200"/>
              <a:t>Need for a constituency</a:t>
            </a:r>
          </a:p>
          <a:p>
            <a:pPr lvl="1"/>
            <a:r>
              <a:rPr lang="en-US" altLang="en-US" sz="2200"/>
              <a:t>Situating wilderness in a regional recreational context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Conclusion</a:t>
            </a:r>
          </a:p>
        </p:txBody>
      </p:sp>
      <p:sp>
        <p:nvSpPr>
          <p:cNvPr id="65539" name="Rectangle 3"/>
          <p:cNvSpPr>
            <a:spLocks noGrp="1" noChangeArrowheads="1"/>
          </p:cNvSpPr>
          <p:nvPr>
            <p:ph type="body" idx="1"/>
          </p:nvPr>
        </p:nvSpPr>
        <p:spPr>
          <a:xfrm>
            <a:off x="1295400" y="1447800"/>
            <a:ext cx="7620000" cy="4648200"/>
          </a:xfrm>
        </p:spPr>
        <p:txBody>
          <a:bodyPr/>
          <a:lstStyle/>
          <a:p>
            <a:r>
              <a:rPr lang="en-US" altLang="en-US"/>
              <a:t>Invest in Recreation Planners!  Try not to feed into the defensiveness between social and biological systems that we see occurring around the world. </a:t>
            </a:r>
          </a:p>
          <a:p>
            <a:r>
              <a:rPr lang="en-US" altLang="en-US"/>
              <a:t>Society generally cares about biodiversity, but those who are directly invested are your strongest voices.</a:t>
            </a:r>
          </a:p>
          <a:p>
            <a:r>
              <a:rPr lang="en-US" altLang="en-US"/>
              <a:t>Take full advantage of training like this one.</a:t>
            </a:r>
          </a:p>
          <a:p>
            <a:r>
              <a:rPr lang="en-US" altLang="en-US"/>
              <a:t>Initiate discussion and possible action soon.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0" y="838200"/>
            <a:ext cx="88392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panose="020B0604020202020204" pitchFamily="34" charset="0"/>
              </a:rPr>
              <a:t>We simply need that wild country available to us, even if we never do more than drive to its edge and look in. For it can be a means of reassuring ourselves of our sanity as creatures, a part of the geography of hope.</a:t>
            </a:r>
            <a:br>
              <a:rPr lang="en-US" altLang="en-US" sz="2000" b="1">
                <a:latin typeface="Arial" panose="020B0604020202020204" pitchFamily="34" charset="0"/>
              </a:rPr>
            </a:br>
            <a:r>
              <a:rPr lang="en-US" altLang="en-US" sz="2000" b="1">
                <a:latin typeface="Arial" panose="020B0604020202020204" pitchFamily="34" charset="0"/>
              </a:rPr>
              <a:t>Wallace Stegner</a:t>
            </a:r>
          </a:p>
          <a:p>
            <a:pPr>
              <a:spcBef>
                <a:spcPct val="50000"/>
              </a:spcBef>
            </a:pPr>
            <a:endParaRPr lang="en-US" altLang="en-US" sz="2000" b="1"/>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828800" y="2590800"/>
            <a:ext cx="6096000" cy="1143000"/>
          </a:xfrm>
        </p:spPr>
        <p:txBody>
          <a:bodyPr/>
          <a:lstStyle/>
          <a:p>
            <a:r>
              <a:rPr lang="en-US" altLang="en-US" sz="4400"/>
              <a:t>Remembering the Recreational Values of Wilderness</a:t>
            </a:r>
          </a:p>
        </p:txBody>
      </p:sp>
      <p:sp>
        <p:nvSpPr>
          <p:cNvPr id="39939"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09600" y="-381000"/>
            <a:ext cx="8077200" cy="2057400"/>
          </a:xfrm>
        </p:spPr>
        <p:txBody>
          <a:bodyPr/>
          <a:lstStyle/>
          <a:p>
            <a:endParaRPr lang="en-US" altLang="en-US"/>
          </a:p>
          <a:p>
            <a:endParaRPr lang="en-US" altLang="en-US"/>
          </a:p>
          <a:p>
            <a:r>
              <a:rPr lang="en-US" altLang="en-US"/>
              <a:t>The masses of men live lives of quiet desperation  Henry David Thoreau</a:t>
            </a:r>
          </a:p>
          <a:p>
            <a:endParaRPr lang="en-US" altLang="en-US"/>
          </a:p>
        </p:txBody>
      </p:sp>
      <p:pic>
        <p:nvPicPr>
          <p:cNvPr id="23557" name="Picture 5" descr="runner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2636838"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descr="Walden Pond, Massachuset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81200"/>
            <a:ext cx="2489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3560" name="Rectangle 8"/>
          <p:cNvSpPr>
            <a:spLocks noChangeArrowheads="1"/>
          </p:cNvSpPr>
          <p:nvPr/>
        </p:nvSpPr>
        <p:spPr bwMode="auto">
          <a:xfrm>
            <a:off x="1600200" y="5791200"/>
            <a:ext cx="28194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kumimoji="1" lang="en-US" altLang="en-US" sz="1400" b="1"/>
              <a:t>Photographer:</a:t>
            </a:r>
            <a:r>
              <a:rPr kumimoji="1" lang="en-US" altLang="en-US" sz="1400"/>
              <a:t> Ian Britton</a:t>
            </a:r>
          </a:p>
          <a:p>
            <a:pPr eaLnBrk="0" hangingPunct="0"/>
            <a:r>
              <a:rPr kumimoji="1" lang="en-US" altLang="en-US" sz="1400"/>
              <a:t>Freephoto.com</a:t>
            </a:r>
            <a:r>
              <a:rPr kumimoji="1" lang="en-US" altLang="en-US"/>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609600" y="457200"/>
            <a:ext cx="822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kumimoji="1" lang="en-US" altLang="en-US" sz="2000" b="1">
                <a:solidFill>
                  <a:srgbClr val="000000"/>
                </a:solidFill>
                <a:latin typeface="Arial" panose="020B0604020202020204" pitchFamily="34" charset="0"/>
                <a:cs typeface="Arial" panose="020B0604020202020204" pitchFamily="34" charset="0"/>
              </a:rPr>
              <a:t>Thousands of tired, nerve-shaken, over-civilized people are beginning to find out that going to the mountains is going home: that wildness is a necessity; that mountain parks and reservations are useful not only as fountains of timber and irrigating rivers, but as fountains of life.</a:t>
            </a:r>
            <a:br>
              <a:rPr kumimoji="1" lang="en-US" altLang="en-US" sz="2000" b="1">
                <a:solidFill>
                  <a:srgbClr val="000000"/>
                </a:solidFill>
                <a:latin typeface="Arial" panose="020B0604020202020204" pitchFamily="34" charset="0"/>
                <a:cs typeface="Arial" panose="020B0604020202020204" pitchFamily="34" charset="0"/>
              </a:rPr>
            </a:br>
            <a:r>
              <a:rPr kumimoji="1" lang="en-US" altLang="en-US" sz="2000" b="1">
                <a:solidFill>
                  <a:srgbClr val="000000"/>
                </a:solidFill>
                <a:latin typeface="Arial" panose="020B0604020202020204" pitchFamily="34" charset="0"/>
                <a:cs typeface="Arial" panose="020B0604020202020204" pitchFamily="34" charset="0"/>
              </a:rPr>
              <a:t>John Muir </a:t>
            </a:r>
            <a:endParaRPr kumimoji="1" lang="en-US" altLang="en-US" sz="2000" b="1"/>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457200" y="381000"/>
            <a:ext cx="822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kumimoji="1" lang="en-US" altLang="en-US" sz="1800" b="1">
                <a:solidFill>
                  <a:schemeClr val="bg1"/>
                </a:solidFill>
                <a:latin typeface="Arial" panose="020B0604020202020204" pitchFamily="34" charset="0"/>
              </a:rPr>
              <a:t>For me, and for thousands with similar inclinations, the most important passion of life is the overpowering desire to escape periodically from the clutches of a mechanistic civilization. To us the enjoyment of solitude, complete independence, and the beauty of undefiled panoramas is absolutely essential to happiness. </a:t>
            </a:r>
          </a:p>
          <a:p>
            <a:pPr eaLnBrk="0" hangingPunct="0"/>
            <a:endParaRPr kumimoji="1" lang="en-US" altLang="en-US" sz="1800" b="1">
              <a:solidFill>
                <a:schemeClr val="bg1"/>
              </a:solidFill>
              <a:latin typeface="Arial" panose="020B0604020202020204" pitchFamily="34" charset="0"/>
            </a:endParaRPr>
          </a:p>
          <a:p>
            <a:pPr eaLnBrk="0" hangingPunct="0"/>
            <a:r>
              <a:rPr kumimoji="1" lang="en-US" altLang="en-US" sz="1800" b="1">
                <a:solidFill>
                  <a:schemeClr val="bg1"/>
                </a:solidFill>
                <a:latin typeface="Arial" panose="020B0604020202020204" pitchFamily="34" charset="0"/>
              </a:rPr>
              <a:t>Bob Marshall</a:t>
            </a:r>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304800" y="1981200"/>
            <a:ext cx="5791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kumimoji="1" lang="en-US" altLang="en-US" sz="1600" b="1">
                <a:latin typeface="Arial" panose="020B0604020202020204" pitchFamily="34" charset="0"/>
                <a:cs typeface="Arial" panose="020B0604020202020204" pitchFamily="34" charset="0"/>
              </a:rPr>
              <a:t>The mist was all gone from the river now and the rapids sparkled and sang. They were still young as the land was young. We were there to enjoy it, and the great machines seemed far away.</a:t>
            </a:r>
            <a:br>
              <a:rPr kumimoji="1" lang="en-US" altLang="en-US" sz="1600" b="1">
                <a:latin typeface="Arial" panose="020B0604020202020204" pitchFamily="34" charset="0"/>
                <a:cs typeface="Arial" panose="020B0604020202020204" pitchFamily="34" charset="0"/>
              </a:rPr>
            </a:br>
            <a:r>
              <a:rPr kumimoji="1" lang="en-US" altLang="en-US" sz="1600" b="1">
                <a:latin typeface="Arial" panose="020B0604020202020204" pitchFamily="34" charset="0"/>
                <a:cs typeface="Arial" panose="020B0604020202020204" pitchFamily="34" charset="0"/>
              </a:rPr>
              <a:t>Sigurd F. Olson </a:t>
            </a:r>
            <a:endParaRPr kumimoji="1" lang="en-US" altLang="en-US" sz="1600" b="1"/>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4419600" y="381000"/>
            <a:ext cx="472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kumimoji="1" lang="en-US" altLang="en-US" sz="2000">
                <a:solidFill>
                  <a:srgbClr val="000000"/>
                </a:solidFill>
                <a:latin typeface="Arial" panose="020B0604020202020204" pitchFamily="34" charset="0"/>
                <a:cs typeface="Arial" panose="020B0604020202020204" pitchFamily="34" charset="0"/>
              </a:rPr>
              <a:t>I hope the United States of America is not so rich that she can afford to let these wildernesses pass by, or so poor she cannot afford to keep them.</a:t>
            </a:r>
            <a:br>
              <a:rPr kumimoji="1" lang="en-US" altLang="en-US" sz="2000">
                <a:solidFill>
                  <a:srgbClr val="000000"/>
                </a:solidFill>
                <a:latin typeface="Arial" panose="020B0604020202020204" pitchFamily="34" charset="0"/>
                <a:cs typeface="Arial" panose="020B0604020202020204" pitchFamily="34" charset="0"/>
              </a:rPr>
            </a:br>
            <a:r>
              <a:rPr kumimoji="1" lang="en-US" altLang="en-US" sz="2000" b="1">
                <a:solidFill>
                  <a:srgbClr val="000000"/>
                </a:solidFill>
                <a:latin typeface="Arial" panose="020B0604020202020204" pitchFamily="34" charset="0"/>
                <a:cs typeface="Arial" panose="020B0604020202020204" pitchFamily="34" charset="0"/>
              </a:rPr>
              <a:t>Margaret (Mardy) Murie</a:t>
            </a:r>
            <a:r>
              <a:rPr kumimoji="1" lang="en-US" altLang="en-US" sz="2000">
                <a:solidFill>
                  <a:srgbClr val="000000"/>
                </a:solidFill>
                <a:latin typeface="Arial" panose="020B0604020202020204" pitchFamily="34" charset="0"/>
                <a:cs typeface="Arial" panose="020B0604020202020204" pitchFamily="34" charset="0"/>
              </a:rPr>
              <a:t> </a:t>
            </a:r>
            <a:endParaRPr kumimoji="1" lang="en-US" altLang="en-US" sz="2000"/>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1398</TotalTime>
  <Words>1874</Words>
  <Application>Microsoft Office PowerPoint</Application>
  <PresentationFormat>On-screen Show (4:3)</PresentationFormat>
  <Paragraphs>464</Paragraphs>
  <Slides>31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Times New Roman</vt:lpstr>
      <vt:lpstr>Arial Narrow</vt:lpstr>
      <vt:lpstr>Arial</vt:lpstr>
      <vt:lpstr>Wingdings</vt:lpstr>
      <vt:lpstr>Cooper BlkIt BT</vt:lpstr>
      <vt:lpstr>Cooper Md BT</vt:lpstr>
      <vt:lpstr>Comic Sans MS</vt:lpstr>
      <vt:lpstr>Generic</vt:lpstr>
      <vt:lpstr>Wilderness and Recreation:  Why  management is critical!</vt:lpstr>
      <vt:lpstr>Objectives</vt:lpstr>
      <vt:lpstr>Outline</vt:lpstr>
      <vt:lpstr>Remembering the Recreational Values of Wilderness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does Wilderness fit into the continuum of Natural Experience?</vt:lpstr>
      <vt:lpstr>Remembering the legal niche of Wilderness Recreation</vt:lpstr>
      <vt:lpstr>PowerPoint Presentation</vt:lpstr>
      <vt:lpstr>Steve McQueen is not alone:  Escalating demand</vt:lpstr>
      <vt:lpstr>Numbers matter</vt:lpstr>
      <vt:lpstr>PowerPoint Presentation</vt:lpstr>
      <vt:lpstr>PowerPoint Presentation</vt:lpstr>
      <vt:lpstr>PowerPoint Presentation</vt:lpstr>
      <vt:lpstr>PowerPoint Presentation</vt:lpstr>
      <vt:lpstr>So what is going on with Demand?</vt:lpstr>
      <vt:lpstr>PowerPoint Presentation</vt:lpstr>
      <vt:lpstr>How are things Changing in Visits and Visitors?</vt:lpstr>
      <vt:lpstr>Industry is Organized:  Proposed Recreation Policy</vt:lpstr>
      <vt:lpstr>How do we Tend to React?</vt:lpstr>
      <vt:lpstr>What does this mean for Wilderness Recreation Planning?</vt:lpstr>
      <vt:lpstr>What does this mean for Wilderness Recreation Planning continued?</vt:lpstr>
      <vt:lpstr>Questions to keep in mind this week</vt:lpstr>
      <vt:lpstr>Conclusion</vt:lpstr>
      <vt:lpstr>PowerPoint Presentation</vt:lpstr>
    </vt:vector>
  </TitlesOfParts>
  <Company>Unniversity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Wilderness and Technology</dc:title>
  <dc:creator>Wayne  Freimund</dc:creator>
  <cp:lastModifiedBy>Ronald, Lisa</cp:lastModifiedBy>
  <cp:revision>27</cp:revision>
  <cp:lastPrinted>1601-01-01T00:00:00Z</cp:lastPrinted>
  <dcterms:created xsi:type="dcterms:W3CDTF">2000-04-24T15:25:12Z</dcterms:created>
  <dcterms:modified xsi:type="dcterms:W3CDTF">2020-07-24T14:46:28Z</dcterms:modified>
</cp:coreProperties>
</file>